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80" r:id="rId13"/>
    <p:sldId id="268" r:id="rId14"/>
    <p:sldId id="269" r:id="rId15"/>
    <p:sldId id="270" r:id="rId16"/>
    <p:sldId id="278" r:id="rId17"/>
    <p:sldId id="271" r:id="rId18"/>
    <p:sldId id="279" r:id="rId19"/>
    <p:sldId id="272" r:id="rId20"/>
    <p:sldId id="273" r:id="rId21"/>
    <p:sldId id="274" r:id="rId22"/>
    <p:sldId id="275" r:id="rId23"/>
    <p:sldId id="276" r:id="rId24"/>
    <p:sldId id="285" r:id="rId25"/>
    <p:sldId id="277" r:id="rId26"/>
    <p:sldId id="281" r:id="rId27"/>
    <p:sldId id="282" r:id="rId28"/>
    <p:sldId id="283" r:id="rId29"/>
    <p:sldId id="284" r:id="rId30"/>
    <p:sldId id="299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301" r:id="rId43"/>
    <p:sldId id="286" r:id="rId4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00"/>
    <a:srgbClr val="FF3399"/>
    <a:srgbClr val="FFFF00"/>
    <a:srgbClr val="FF00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787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Conector reto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Conector reto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Conector reto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Retângulo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e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e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Elipse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Elipse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Elipse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22" name="Espaço Reservado para Data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043511-F17B-4F70-A96F-6CDFA694E2BB}" type="datetimeFigureOut">
              <a:rPr lang="pt-BR"/>
              <a:pPr>
                <a:defRPr/>
              </a:pPr>
              <a:t>03/08/2018</a:t>
            </a:fld>
            <a:endParaRPr lang="pt-BR"/>
          </a:p>
        </p:txBody>
      </p:sp>
      <p:sp>
        <p:nvSpPr>
          <p:cNvPr id="23" name="Espaço Reservado para Rodapé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4" name="Espaço Reservado para Número de Slid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FFA7D-8EDC-46A6-987C-BDFF5D96825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02AE7DD-8690-4D61-BD3F-B9A4C1E4B0E1}" type="datetimeFigureOut">
              <a:rPr lang="pt-BR"/>
              <a:pPr>
                <a:defRPr/>
              </a:pPr>
              <a:t>03/08/2018</a:t>
            </a:fld>
            <a:endParaRPr lang="pt-BR"/>
          </a:p>
        </p:txBody>
      </p:sp>
      <p:sp>
        <p:nvSpPr>
          <p:cNvPr id="5" name="Espaço Reservado para Número de Slide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8F9A810-A2ED-4DFB-B656-FE8F1AA411F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Espaço Reservado para Rodapé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Retângulo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Elipse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Elipse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Elipse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e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e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Conector reto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Espaço Reservado para Data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47BF47-BD8C-4991-9A25-519ABB9AD802}" type="datetimeFigureOut">
              <a:rPr lang="pt-BR"/>
              <a:pPr>
                <a:defRPr/>
              </a:pPr>
              <a:t>03/08/2018</a:t>
            </a:fld>
            <a:endParaRPr lang="pt-BR"/>
          </a:p>
        </p:txBody>
      </p:sp>
      <p:sp>
        <p:nvSpPr>
          <p:cNvPr id="21" name="Espaço Reservado para Rodapé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2" name="Espaço Reservado para Número de Slide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462B23-43BE-4475-A65E-75BB72E47E5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C38D8-10E0-4B34-9ED3-BB74EE3FE1A2}" type="datetimeFigureOut">
              <a:rPr lang="pt-BR"/>
              <a:pPr>
                <a:defRPr/>
              </a:pPr>
              <a:t>03/08/2018</a:t>
            </a:fld>
            <a:endParaRPr lang="pt-B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07E4F-899D-425C-94AE-DAD266590B1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9AB7A-A9C4-4FBB-834F-ABB2D8A8FAE7}" type="datetimeFigureOut">
              <a:rPr lang="pt-BR"/>
              <a:pPr>
                <a:defRPr/>
              </a:pPr>
              <a:t>03/08/2018</a:t>
            </a:fld>
            <a:endParaRPr lang="pt-BR"/>
          </a:p>
        </p:txBody>
      </p:sp>
      <p:sp>
        <p:nvSpPr>
          <p:cNvPr id="8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F9A98-4199-4881-B0D0-163E5A9635F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Dat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4A4A261-FFAA-4786-9747-962CC87CB929}" type="datetimeFigureOut">
              <a:rPr lang="pt-BR"/>
              <a:pPr>
                <a:defRPr/>
              </a:pPr>
              <a:t>03/08/2018</a:t>
            </a:fld>
            <a:endParaRPr lang="pt-BR"/>
          </a:p>
        </p:txBody>
      </p:sp>
      <p:sp>
        <p:nvSpPr>
          <p:cNvPr id="4" name="Espaço Reservado para Número de Slid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A619B3C-6C5C-446E-8C2D-1163966165A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Espaço Reservado para Rodapé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11DC0A-0537-498D-9D45-204F6F55B0C7}" type="datetimeFigureOut">
              <a:rPr lang="pt-BR"/>
              <a:pPr>
                <a:defRPr/>
              </a:pPr>
              <a:t>03/08/2018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B7160-08E9-4B9E-83D4-BF282E740ED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Conector reto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tângulo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Elipse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8" name="Espaço Reservado para Conteúdo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2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FF85DC-80C1-41FB-AC62-AC60B14501B1}" type="datetimeFigureOut">
              <a:rPr lang="pt-BR"/>
              <a:pPr>
                <a:defRPr/>
              </a:pPr>
              <a:t>03/08/2018</a:t>
            </a:fld>
            <a:endParaRPr lang="pt-BR"/>
          </a:p>
        </p:txBody>
      </p:sp>
      <p:sp>
        <p:nvSpPr>
          <p:cNvPr id="13" name="Espaço Reservado para Número de Slide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81463F2-F5B9-4681-82E3-890494C2F2E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4" name="Espaço Reservado para Rodapé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Elipse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tângulo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Espaço Reservado para Data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CD09357-91B2-43F6-A583-912EDD765650}" type="datetimeFigureOut">
              <a:rPr lang="pt-BR"/>
              <a:pPr>
                <a:defRPr/>
              </a:pPr>
              <a:t>03/08/2018</a:t>
            </a:fld>
            <a:endParaRPr lang="pt-BR"/>
          </a:p>
        </p:txBody>
      </p:sp>
      <p:sp>
        <p:nvSpPr>
          <p:cNvPr id="13" name="Espaço Reservado para Número de Slid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B09B02-48D1-4148-AA72-37AC9854A7D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4" name="Espaço Reservado para Rodapé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E6A3F4-601C-4AF6-80E0-4D59147D0548}" type="datetimeFigureOut">
              <a:rPr lang="pt-BR"/>
              <a:pPr>
                <a:defRPr/>
              </a:pPr>
              <a:t>03/08/2018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E78BE2-A86D-4BC1-B388-36C4886626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66853-5505-4755-B1E9-3B26E7D36842}" type="datetimeFigureOut">
              <a:rPr lang="pt-BR"/>
              <a:pPr>
                <a:defRPr/>
              </a:pPr>
              <a:t>03/08/2018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03186-83E8-471F-B9B4-8CB6567EA58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ector reto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028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690B8E9-2107-43B3-9643-0F554F683206}" type="datetimeFigureOut">
              <a:rPr lang="pt-BR"/>
              <a:pPr>
                <a:defRPr/>
              </a:pPr>
              <a:t>03/08/2018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tângulo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Elipse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78651D9-96B3-4BB2-9448-2769E58AFCC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47" r:id="rId4"/>
    <p:sldLayoutId id="2147483746" r:id="rId5"/>
    <p:sldLayoutId id="2147483751" r:id="rId6"/>
    <p:sldLayoutId id="2147483745" r:id="rId7"/>
    <p:sldLayoutId id="2147483752" r:id="rId8"/>
    <p:sldLayoutId id="2147483753" r:id="rId9"/>
    <p:sldLayoutId id="2147483744" r:id="rId10"/>
    <p:sldLayoutId id="214748374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9803301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hyperlink" Target="https://www.ncbi.nlm.nih.gov/pubmed?linkname=pubmed_pubmed&amp;from_uid=29803301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7866661" TargetMode="External"/><Relationship Id="rId2" Type="http://schemas.openxmlformats.org/officeDocument/2006/relationships/hyperlink" Target="https://www.ncbi.nlm.nih.gov/pubmed/27866661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7866661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ncbi.nlm.nih.gov/pubmed/21247316" TargetMode="External"/><Relationship Id="rId4" Type="http://schemas.openxmlformats.org/officeDocument/2006/relationships/image" Target="../media/image1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8274256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1674011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2157140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3254444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cbi.nlm.nih.gov/pubmed?linkname=pubmed_pubmed&amp;from_uid=23254444" TargetMode="Externa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ctrTitle"/>
          </p:nvPr>
        </p:nvSpPr>
        <p:spPr bwMode="auto">
          <a:xfrm>
            <a:off x="0" y="785813"/>
            <a:ext cx="9144000" cy="1893887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sz="2000" cap="none" smtClean="0">
                <a:solidFill>
                  <a:srgbClr val="FF3399"/>
                </a:solidFill>
              </a:rPr>
              <a:t>Enterocolite induzida por proteína alimentar ou enterocolite necrosante?</a:t>
            </a:r>
            <a:br>
              <a:rPr lang="pt-BR" sz="2000" cap="none" smtClean="0">
                <a:solidFill>
                  <a:srgbClr val="FF3399"/>
                </a:solidFill>
              </a:rPr>
            </a:br>
            <a:r>
              <a:rPr lang="pt-BR" sz="2000" cap="none" smtClean="0">
                <a:solidFill>
                  <a:srgbClr val="FF3399"/>
                </a:solidFill>
              </a:rPr>
              <a:t>Uma série de casos de uma Unidade de Terapia Intensiva Neonatal</a:t>
            </a:r>
          </a:p>
        </p:txBody>
      </p:sp>
      <p:sp>
        <p:nvSpPr>
          <p:cNvPr id="8195" name="Subtítulo 2"/>
          <p:cNvSpPr>
            <a:spLocks noGrp="1"/>
          </p:cNvSpPr>
          <p:nvPr>
            <p:ph type="subTitle" idx="1"/>
          </p:nvPr>
        </p:nvSpPr>
        <p:spPr>
          <a:xfrm>
            <a:off x="2124075" y="3716338"/>
            <a:ext cx="6551613" cy="1371600"/>
          </a:xfrm>
        </p:spPr>
        <p:txBody>
          <a:bodyPr/>
          <a:lstStyle/>
          <a:p>
            <a:pPr algn="ctr" eaLnBrk="1" hangingPunct="1"/>
            <a:r>
              <a:rPr lang="pt-BR" smtClean="0"/>
              <a:t>Apresentação: Lara Ramos Pereira R4 Neonatologia HMIB</a:t>
            </a:r>
          </a:p>
          <a:p>
            <a:pPr algn="ctr" eaLnBrk="1" hangingPunct="1"/>
            <a:r>
              <a:rPr lang="pt-BR" smtClean="0"/>
              <a:t>Coordenação: Marta David Rocha de Moura</a:t>
            </a:r>
          </a:p>
          <a:p>
            <a:pPr algn="ctr" eaLnBrk="1" hangingPunct="1"/>
            <a:r>
              <a:rPr lang="pt-BR" smtClean="0">
                <a:hlinkClick r:id="rId2"/>
              </a:rPr>
              <a:t>www.paulomargotto.com.br</a:t>
            </a:r>
            <a:r>
              <a:rPr lang="pt-BR" smtClean="0"/>
              <a:t> </a:t>
            </a:r>
          </a:p>
          <a:p>
            <a:pPr algn="ctr" eaLnBrk="1" hangingPunct="1"/>
            <a:r>
              <a:rPr lang="pt-BR" smtClean="0"/>
              <a:t>Brasília, 4 de agosto de 2018</a:t>
            </a:r>
          </a:p>
        </p:txBody>
      </p:sp>
      <p:sp>
        <p:nvSpPr>
          <p:cNvPr id="8196" name="Rectangle 5"/>
          <p:cNvSpPr>
            <a:spLocks noChangeArrowheads="1"/>
          </p:cNvSpPr>
          <p:nvPr/>
        </p:nvSpPr>
        <p:spPr bwMode="auto">
          <a:xfrm>
            <a:off x="0" y="2852738"/>
            <a:ext cx="9144000" cy="638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sz="1400" b="1">
                <a:hlinkClick r:id="rId3"/>
              </a:rPr>
              <a:t>Food</a:t>
            </a:r>
            <a:r>
              <a:rPr lang="en-US" sz="1400">
                <a:hlinkClick r:id="rId3"/>
              </a:rPr>
              <a:t> </a:t>
            </a:r>
            <a:r>
              <a:rPr lang="en-US" sz="1400" b="1">
                <a:hlinkClick r:id="rId3"/>
              </a:rPr>
              <a:t>Protein</a:t>
            </a:r>
            <a:r>
              <a:rPr lang="en-US" sz="1400">
                <a:hlinkClick r:id="rId3"/>
              </a:rPr>
              <a:t>-</a:t>
            </a:r>
            <a:r>
              <a:rPr lang="en-US" sz="1400" b="1">
                <a:hlinkClick r:id="rId3"/>
              </a:rPr>
              <a:t>Induced</a:t>
            </a:r>
            <a:r>
              <a:rPr lang="en-US" sz="1400">
                <a:hlinkClick r:id="rId3"/>
              </a:rPr>
              <a:t> </a:t>
            </a:r>
            <a:r>
              <a:rPr lang="en-US" sz="1400" b="1">
                <a:hlinkClick r:id="rId3"/>
              </a:rPr>
              <a:t>Enterocolitis</a:t>
            </a:r>
            <a:r>
              <a:rPr lang="en-US" sz="1400">
                <a:hlinkClick r:id="rId3"/>
              </a:rPr>
              <a:t> Instead of Necrotizing </a:t>
            </a:r>
            <a:r>
              <a:rPr lang="en-US" sz="1400" b="1">
                <a:hlinkClick r:id="rId3"/>
              </a:rPr>
              <a:t>Enterocolitis</a:t>
            </a:r>
            <a:r>
              <a:rPr lang="en-US" sz="1400">
                <a:hlinkClick r:id="rId3"/>
              </a:rPr>
              <a:t>? A Neonatal Intensive Care Unit Case Series.</a:t>
            </a:r>
            <a:r>
              <a:rPr lang="en-US" sz="1400"/>
              <a:t>Lenfestey MW, de la Cruz D, </a:t>
            </a:r>
            <a:r>
              <a:rPr lang="en-US" sz="1400" b="1"/>
              <a:t>Neu J</a:t>
            </a:r>
            <a:r>
              <a:rPr lang="en-US" sz="1400"/>
              <a:t>.J Pediatr. 2018 May 23. pii: S0022-3476(18)30602-4. doi: 10.1016/j.jpeds.2018.04.048. [Epub ahead of print].PMID: 29803301.</a:t>
            </a:r>
            <a:r>
              <a:rPr lang="en-US" sz="1400" u="sng">
                <a:hlinkClick r:id="rId4"/>
              </a:rPr>
              <a:t>Similar articles</a:t>
            </a:r>
            <a:endParaRPr lang="en-US" sz="1400" u="sng"/>
          </a:p>
        </p:txBody>
      </p:sp>
      <p:pic>
        <p:nvPicPr>
          <p:cNvPr id="8197" name="Picture 5" descr="IMG-20180609-WA001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7538" y="5084763"/>
            <a:ext cx="1590675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43213" y="0"/>
            <a:ext cx="309880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9219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/>
            <a:r>
              <a:rPr lang="pt-BR" smtClean="0"/>
              <a:t>A enterocolite necrosante é uma doença importante em recém nascidos prematuros. No entanto, outras entidades patológicas se apresentam com sinais e sintomas semelhantes. Esta série revê cinco casos atípicos  que inicialmente foram diagnosticados como Enterocolite Necrosante (ECN), que podem ser mais consistentes com a Enterocolite Induzida por Proteínas Alimentares(EIPA). </a:t>
            </a:r>
          </a:p>
          <a:p>
            <a:pPr eaLnBrk="1" hangingPunct="1"/>
            <a:r>
              <a:rPr lang="pt-BR" smtClean="0"/>
              <a:t>A Enterocolite induzida por proteínas alimentares pode ser uma doença sub diagnosticada em prematuros.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 fontScale="850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A ECN </a:t>
            </a:r>
            <a:r>
              <a:rPr lang="pt-BR" dirty="0"/>
              <a:t>é uma das </a:t>
            </a:r>
            <a:r>
              <a:rPr lang="pt-BR" dirty="0" smtClean="0"/>
              <a:t>principais causas </a:t>
            </a:r>
            <a:r>
              <a:rPr lang="pt-BR" dirty="0"/>
              <a:t>de morbidade e mortalidade em neonatos </a:t>
            </a:r>
            <a:r>
              <a:rPr lang="pt-BR" dirty="0" smtClean="0"/>
              <a:t>prematuros, com </a:t>
            </a:r>
            <a:r>
              <a:rPr lang="pt-BR" dirty="0"/>
              <a:t>mortalidade </a:t>
            </a:r>
            <a:r>
              <a:rPr lang="pt-BR" dirty="0" smtClean="0"/>
              <a:t>em torno de 40-50%.O curso </a:t>
            </a:r>
            <a:r>
              <a:rPr lang="pt-BR" dirty="0"/>
              <a:t>da doença é variável, variando de leve </a:t>
            </a:r>
            <a:r>
              <a:rPr lang="pt-BR" dirty="0" smtClean="0"/>
              <a:t>a muito grave(1)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Os efeitos a longo prazo </a:t>
            </a:r>
            <a:r>
              <a:rPr lang="pt-BR" dirty="0"/>
              <a:t>para os pacientes </a:t>
            </a:r>
            <a:r>
              <a:rPr lang="pt-BR" dirty="0" smtClean="0"/>
              <a:t>que sobrevivem podem </a:t>
            </a:r>
            <a:r>
              <a:rPr lang="pt-BR" dirty="0"/>
              <a:t>ser </a:t>
            </a:r>
            <a:r>
              <a:rPr lang="pt-BR" dirty="0" smtClean="0"/>
              <a:t>debilitantes, como atraso no desenvolvimento </a:t>
            </a:r>
            <a:r>
              <a:rPr lang="pt-BR" dirty="0" err="1" smtClean="0"/>
              <a:t>neuropsicomotor</a:t>
            </a:r>
            <a:r>
              <a:rPr lang="pt-BR" dirty="0" smtClean="0"/>
              <a:t>(2).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Existe </a:t>
            </a:r>
            <a:r>
              <a:rPr lang="pt-BR" dirty="0"/>
              <a:t>uma relação </a:t>
            </a:r>
            <a:r>
              <a:rPr lang="pt-BR" dirty="0" smtClean="0"/>
              <a:t>inversa com </a:t>
            </a:r>
            <a:r>
              <a:rPr lang="pt-BR" dirty="0"/>
              <a:t>idade gestacional e peso ao </a:t>
            </a:r>
            <a:r>
              <a:rPr lang="pt-BR" dirty="0" smtClean="0"/>
              <a:t>nascer. Mais de </a:t>
            </a:r>
            <a:r>
              <a:rPr lang="pt-BR" dirty="0"/>
              <a:t>90% dos </a:t>
            </a:r>
            <a:r>
              <a:rPr lang="pt-BR" dirty="0" smtClean="0"/>
              <a:t>casos ocorre em RN prematuros. E </a:t>
            </a:r>
            <a:r>
              <a:rPr lang="pt-BR" dirty="0"/>
              <a:t>6% -7% das crianças com muito baixo peso ao </a:t>
            </a:r>
            <a:r>
              <a:rPr lang="pt-BR" dirty="0" smtClean="0"/>
              <a:t>nascer (peso </a:t>
            </a:r>
            <a:r>
              <a:rPr lang="pt-BR" dirty="0"/>
              <a:t>&lt;1500 g</a:t>
            </a:r>
            <a:r>
              <a:rPr lang="pt-BR" dirty="0" smtClean="0"/>
              <a:t>) apresentam ECN(4,5).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A </a:t>
            </a:r>
            <a:r>
              <a:rPr lang="pt-BR" dirty="0"/>
              <a:t>doença é </a:t>
            </a:r>
            <a:r>
              <a:rPr lang="pt-BR" dirty="0" smtClean="0"/>
              <a:t>multifatorial e envolve o trato </a:t>
            </a:r>
            <a:r>
              <a:rPr lang="pt-BR" dirty="0"/>
              <a:t>gastrointestinal prematuro com mucosa imatura </a:t>
            </a:r>
            <a:r>
              <a:rPr lang="pt-BR" dirty="0" smtClean="0"/>
              <a:t>e padrões </a:t>
            </a:r>
            <a:r>
              <a:rPr lang="pt-BR" dirty="0"/>
              <a:t>de motilidade anormais, uma resposta imune do hospedeiro </a:t>
            </a:r>
            <a:r>
              <a:rPr lang="pt-BR" dirty="0" smtClean="0"/>
              <a:t>imaturo, provável </a:t>
            </a:r>
            <a:r>
              <a:rPr lang="pt-BR" dirty="0" err="1" smtClean="0"/>
              <a:t>disbiose</a:t>
            </a:r>
            <a:r>
              <a:rPr lang="pt-BR" dirty="0" smtClean="0"/>
              <a:t> gastrointestinal, e o controverso papel </a:t>
            </a:r>
            <a:r>
              <a:rPr lang="pt-BR" dirty="0"/>
              <a:t>do avanço da nutrição </a:t>
            </a:r>
            <a:r>
              <a:rPr lang="pt-BR" dirty="0" smtClean="0"/>
              <a:t>enteral(6,7).</a:t>
            </a:r>
            <a:endParaRPr lang="pt-B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 fontScale="92500"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Os sintomas</a:t>
            </a:r>
            <a:r>
              <a:rPr lang="pt-BR" dirty="0" smtClean="0"/>
              <a:t>, os exames </a:t>
            </a:r>
            <a:r>
              <a:rPr lang="pt-BR" dirty="0"/>
              <a:t>laboratoriais </a:t>
            </a:r>
            <a:r>
              <a:rPr lang="pt-BR" dirty="0" smtClean="0"/>
              <a:t>e os </a:t>
            </a:r>
            <a:r>
              <a:rPr lang="pt-BR" dirty="0"/>
              <a:t>achados </a:t>
            </a:r>
            <a:r>
              <a:rPr lang="pt-BR" dirty="0" smtClean="0"/>
              <a:t>radiográficos para ECN </a:t>
            </a:r>
            <a:r>
              <a:rPr lang="pt-BR" dirty="0"/>
              <a:t>são inespecíficos. </a:t>
            </a:r>
            <a:r>
              <a:rPr lang="pt-BR" dirty="0" smtClean="0"/>
              <a:t>Radiografias </a:t>
            </a:r>
            <a:r>
              <a:rPr lang="pt-BR" dirty="0"/>
              <a:t>do abdome </a:t>
            </a:r>
            <a:r>
              <a:rPr lang="pt-BR" dirty="0" smtClean="0"/>
              <a:t>podem demonstrar </a:t>
            </a:r>
            <a:r>
              <a:rPr lang="pt-BR" dirty="0" err="1"/>
              <a:t>pneumatose</a:t>
            </a:r>
            <a:r>
              <a:rPr lang="pt-BR" dirty="0"/>
              <a:t> </a:t>
            </a:r>
            <a:r>
              <a:rPr lang="pt-BR" dirty="0" smtClean="0"/>
              <a:t>intestinal</a:t>
            </a:r>
            <a:r>
              <a:rPr lang="pt-BR" dirty="0"/>
              <a:t>, </a:t>
            </a:r>
            <a:r>
              <a:rPr lang="pt-BR" dirty="0" err="1"/>
              <a:t>pneumoperitônio</a:t>
            </a:r>
            <a:r>
              <a:rPr lang="pt-BR" dirty="0"/>
              <a:t> </a:t>
            </a:r>
            <a:r>
              <a:rPr lang="pt-BR" dirty="0" smtClean="0"/>
              <a:t>ou gás na veia porta (8). </a:t>
            </a:r>
            <a:r>
              <a:rPr lang="pt-BR" dirty="0" err="1"/>
              <a:t>Citopenias</a:t>
            </a:r>
            <a:r>
              <a:rPr lang="pt-BR" dirty="0"/>
              <a:t>, especialmente </a:t>
            </a:r>
            <a:r>
              <a:rPr lang="pt-BR" dirty="0" err="1"/>
              <a:t>neutropenia</a:t>
            </a:r>
            <a:r>
              <a:rPr lang="pt-BR" dirty="0"/>
              <a:t> </a:t>
            </a:r>
            <a:r>
              <a:rPr lang="pt-BR" dirty="0" smtClean="0"/>
              <a:t>e a trombocitopenia</a:t>
            </a:r>
            <a:r>
              <a:rPr lang="pt-BR" dirty="0"/>
              <a:t>, são comuns e correlacionam-se </a:t>
            </a:r>
            <a:r>
              <a:rPr lang="pt-BR" dirty="0" smtClean="0"/>
              <a:t>com dados clínicos(9). </a:t>
            </a:r>
            <a:r>
              <a:rPr lang="pt-BR" dirty="0"/>
              <a:t>A proteína C reativa elevada (PCR) </a:t>
            </a:r>
            <a:r>
              <a:rPr lang="pt-BR" dirty="0" smtClean="0"/>
              <a:t>também pode </a:t>
            </a:r>
            <a:r>
              <a:rPr lang="pt-BR" dirty="0"/>
              <a:t>ser </a:t>
            </a:r>
            <a:r>
              <a:rPr lang="pt-BR" dirty="0" smtClean="0"/>
              <a:t>observada(10).</a:t>
            </a:r>
            <a:endParaRPr lang="pt-BR" dirty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Falta uma definição clara, </a:t>
            </a:r>
            <a:r>
              <a:rPr lang="pt-BR" dirty="0"/>
              <a:t>e outros </a:t>
            </a:r>
            <a:r>
              <a:rPr lang="pt-BR" dirty="0" smtClean="0"/>
              <a:t>processos </a:t>
            </a:r>
            <a:r>
              <a:rPr lang="pt-BR" dirty="0"/>
              <a:t>patológicos </a:t>
            </a:r>
            <a:r>
              <a:rPr lang="pt-BR" dirty="0" smtClean="0"/>
              <a:t>imitam esses </a:t>
            </a:r>
            <a:r>
              <a:rPr lang="pt-BR" dirty="0"/>
              <a:t>achados </a:t>
            </a:r>
            <a:r>
              <a:rPr lang="pt-BR" dirty="0" smtClean="0"/>
              <a:t>clínicos de ECN(11).</a:t>
            </a:r>
            <a:endParaRPr lang="pt-BR" dirty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Suspeitamos que a </a:t>
            </a:r>
            <a:r>
              <a:rPr lang="pt-BR" dirty="0" err="1" smtClean="0"/>
              <a:t>Enterocolite</a:t>
            </a:r>
            <a:r>
              <a:rPr lang="pt-BR" dirty="0" smtClean="0"/>
              <a:t> </a:t>
            </a:r>
            <a:r>
              <a:rPr lang="pt-BR" dirty="0"/>
              <a:t>induzida por proteínas alimentares </a:t>
            </a:r>
            <a:r>
              <a:rPr lang="pt-BR" dirty="0" smtClean="0"/>
              <a:t>(EIPA),síndrome </a:t>
            </a:r>
            <a:r>
              <a:rPr lang="pt-BR" dirty="0"/>
              <a:t>não mediada por IgE, </a:t>
            </a:r>
            <a:r>
              <a:rPr lang="pt-BR" dirty="0" smtClean="0"/>
              <a:t>que resulta </a:t>
            </a:r>
            <a:r>
              <a:rPr lang="pt-BR" dirty="0"/>
              <a:t>em hipersensibilidade </a:t>
            </a:r>
            <a:r>
              <a:rPr lang="pt-BR" dirty="0" smtClean="0"/>
              <a:t>a antígenos </a:t>
            </a:r>
            <a:r>
              <a:rPr lang="pt-BR" dirty="0"/>
              <a:t>alimentares, é uma dessas entidades.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Pacientes </a:t>
            </a:r>
            <a:r>
              <a:rPr lang="pt-BR" dirty="0"/>
              <a:t>com </a:t>
            </a:r>
            <a:r>
              <a:rPr lang="pt-BR" dirty="0" smtClean="0"/>
              <a:t>EIPA, tipicamente no primeiro mês </a:t>
            </a:r>
            <a:r>
              <a:rPr lang="pt-BR" dirty="0"/>
              <a:t>de </a:t>
            </a:r>
            <a:r>
              <a:rPr lang="pt-BR" dirty="0" smtClean="0"/>
              <a:t>vida, apresentam vômitos</a:t>
            </a:r>
            <a:r>
              <a:rPr lang="pt-BR" dirty="0"/>
              <a:t>, </a:t>
            </a:r>
            <a:r>
              <a:rPr lang="pt-BR" dirty="0" err="1"/>
              <a:t>diarréia</a:t>
            </a:r>
            <a:r>
              <a:rPr lang="pt-BR" dirty="0" smtClean="0"/>
              <a:t>, </a:t>
            </a:r>
            <a:r>
              <a:rPr lang="pt-BR" dirty="0" err="1" smtClean="0"/>
              <a:t>hematoquezia</a:t>
            </a:r>
            <a:r>
              <a:rPr lang="pt-BR" dirty="0"/>
              <a:t>, ou </a:t>
            </a:r>
            <a:r>
              <a:rPr lang="pt-BR" dirty="0" smtClean="0"/>
              <a:t>letargia cerca de </a:t>
            </a:r>
            <a:r>
              <a:rPr lang="pt-BR" dirty="0"/>
              <a:t>1-4 semanas após a </a:t>
            </a:r>
            <a:r>
              <a:rPr lang="pt-BR" dirty="0" smtClean="0"/>
              <a:t> exposição </a:t>
            </a:r>
            <a:r>
              <a:rPr lang="pt-BR" dirty="0"/>
              <a:t>ao antígeno desencadeante</a:t>
            </a:r>
            <a:r>
              <a:rPr lang="pt-BR" dirty="0" smtClean="0"/>
              <a:t>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Existem apresentações agudas e crônicas da EIPA. O quadro </a:t>
            </a:r>
            <a:r>
              <a:rPr lang="pt-BR" dirty="0"/>
              <a:t>agudo é visto </a:t>
            </a:r>
            <a:r>
              <a:rPr lang="pt-BR" dirty="0" smtClean="0"/>
              <a:t>com ingestão intermitente de </a:t>
            </a:r>
            <a:r>
              <a:rPr lang="pt-BR" dirty="0"/>
              <a:t>alimentos </a:t>
            </a:r>
            <a:r>
              <a:rPr lang="pt-BR" dirty="0" smtClean="0"/>
              <a:t>desencadeantes dos sintomas(12).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Quadros de EIPA </a:t>
            </a:r>
            <a:r>
              <a:rPr lang="pt-BR" dirty="0"/>
              <a:t>não </a:t>
            </a:r>
            <a:r>
              <a:rPr lang="pt-BR" dirty="0" smtClean="0"/>
              <a:t>diagnosticados, resultam em </a:t>
            </a:r>
            <a:r>
              <a:rPr lang="pt-BR" dirty="0"/>
              <a:t>sintomas crônicos </a:t>
            </a:r>
            <a:r>
              <a:rPr lang="pt-BR" dirty="0" smtClean="0"/>
              <a:t>como </a:t>
            </a:r>
            <a:r>
              <a:rPr lang="pt-BR" dirty="0"/>
              <a:t>baixo ganho de peso e </a:t>
            </a:r>
            <a:r>
              <a:rPr lang="pt-BR" dirty="0" smtClean="0"/>
              <a:t>falha de crescimento, isso </a:t>
            </a:r>
            <a:r>
              <a:rPr lang="pt-BR" dirty="0"/>
              <a:t>geralmente ocorre com a ingestão contínua de leite de </a:t>
            </a:r>
            <a:r>
              <a:rPr lang="pt-BR" dirty="0" smtClean="0"/>
              <a:t>vaca ou </a:t>
            </a:r>
            <a:r>
              <a:rPr lang="pt-BR" dirty="0"/>
              <a:t>proteínas de </a:t>
            </a:r>
            <a:r>
              <a:rPr lang="pt-BR" dirty="0" smtClean="0"/>
              <a:t>soja (13).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 </a:t>
            </a:r>
            <a:r>
              <a:rPr lang="pt-BR" dirty="0"/>
              <a:t>O leite de vaca e as proteínas de soja são </a:t>
            </a:r>
            <a:r>
              <a:rPr lang="pt-BR" dirty="0" smtClean="0"/>
              <a:t>os alimentos gatilhos mais comuns (14).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 </a:t>
            </a:r>
            <a:r>
              <a:rPr lang="pt-BR" dirty="0"/>
              <a:t>Semelhante </a:t>
            </a:r>
            <a:r>
              <a:rPr lang="pt-BR" dirty="0" smtClean="0"/>
              <a:t>ao que ocorre na ECN, a EIPA </a:t>
            </a:r>
            <a:r>
              <a:rPr lang="pt-BR" dirty="0"/>
              <a:t>é </a:t>
            </a:r>
            <a:r>
              <a:rPr lang="pt-BR" dirty="0" smtClean="0"/>
              <a:t>mais comum </a:t>
            </a:r>
            <a:r>
              <a:rPr lang="pt-BR" dirty="0"/>
              <a:t>entre bebês que receberam fórmula. Tal como acontece com a </a:t>
            </a:r>
            <a:r>
              <a:rPr lang="pt-BR" dirty="0" smtClean="0"/>
              <a:t>ECN, </a:t>
            </a:r>
            <a:r>
              <a:rPr lang="pt-BR" dirty="0"/>
              <a:t>a presença </a:t>
            </a:r>
            <a:r>
              <a:rPr lang="pt-BR" dirty="0" smtClean="0"/>
              <a:t>do fator </a:t>
            </a:r>
            <a:r>
              <a:rPr lang="pt-BR" dirty="0"/>
              <a:t>de crescimento </a:t>
            </a:r>
            <a:r>
              <a:rPr lang="pt-BR" dirty="0" smtClean="0"/>
              <a:t>transformador-B </a:t>
            </a:r>
            <a:r>
              <a:rPr lang="pt-BR" dirty="0"/>
              <a:t>e </a:t>
            </a:r>
            <a:r>
              <a:rPr lang="pt-BR" dirty="0" err="1"/>
              <a:t>IgA</a:t>
            </a:r>
            <a:r>
              <a:rPr lang="pt-BR" dirty="0"/>
              <a:t> no leite </a:t>
            </a:r>
            <a:r>
              <a:rPr lang="pt-BR" dirty="0" smtClean="0"/>
              <a:t>materno pode </a:t>
            </a:r>
            <a:r>
              <a:rPr lang="pt-BR" dirty="0"/>
              <a:t>ser protetor para bebês </a:t>
            </a:r>
            <a:r>
              <a:rPr lang="pt-BR" dirty="0" smtClean="0"/>
              <a:t>amamentados exclusivamente (15-17).</a:t>
            </a:r>
            <a:endParaRPr lang="pt-BR" dirty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1331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200" smtClean="0"/>
              <a:t>Embora a fisiopatologia da EIPA não seja totalmente compreendida, os dados sugerem uma ativação do sistema imune inato e células T com exposição a antígenos alimentares (18,19). Níveis aumentados de TNF-alfa e diminuição da expressão de receptores transformadores de fator de crescimento beta também foram observados na mucosa intestinal de pacientes com EIPA (20).</a:t>
            </a:r>
          </a:p>
          <a:p>
            <a:pPr eaLnBrk="1" hangingPunct="1">
              <a:lnSpc>
                <a:spcPct val="80000"/>
              </a:lnSpc>
            </a:pPr>
            <a:r>
              <a:rPr lang="pt-BR" sz="2200" smtClean="0"/>
              <a:t>O padrão ouro para o diagnóstico é um teste de provocação oral.</a:t>
            </a:r>
          </a:p>
          <a:p>
            <a:pPr eaLnBrk="1" hangingPunct="1">
              <a:lnSpc>
                <a:spcPct val="80000"/>
              </a:lnSpc>
            </a:pPr>
            <a:r>
              <a:rPr lang="pt-BR" sz="2200" smtClean="0"/>
              <a:t>Embora os achados laboratoriais não possam confirmar o diagnóstico exclusivo de EIPA, algumas alterações são comuns nesses pacientes: incluindo leucocitose com predomínio de eosinófilos,, sangue oculto nas fezes, anemia, hipoalbuminemia e achados radiográficos de pneumatose intestinal(20-22).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14339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/>
            <a:r>
              <a:rPr lang="pt-BR" smtClean="0"/>
              <a:t>Para explorar a possibilidade de EIPA disfarçada com ECN em prematuros, todos os casos de ECN diagnosticados de 2014 a 2017 dentro da unidade de terapia intensiva neonatal (UTIN) do estudo foram revisados. Dos 56 lactentes identificados, vários pacientes apresentaram cursos clínicos atípicos. Foi proposto o diagnóstico alternativo de EIPA.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 fontScale="850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Foram revisados prontuários de </a:t>
            </a:r>
            <a:r>
              <a:rPr lang="pt-BR" dirty="0"/>
              <a:t>56 lactentes diagnosticados </a:t>
            </a:r>
            <a:r>
              <a:rPr lang="pt-BR" dirty="0" smtClean="0"/>
              <a:t>com ECN entre 2014 </a:t>
            </a:r>
            <a:r>
              <a:rPr lang="pt-BR" dirty="0"/>
              <a:t>a 2017. Dados sobre apresentação </a:t>
            </a:r>
            <a:r>
              <a:rPr lang="pt-BR" dirty="0" smtClean="0"/>
              <a:t>clínica </a:t>
            </a:r>
            <a:r>
              <a:rPr lang="pt-BR" dirty="0"/>
              <a:t>foram coletados, incluindo o tempo </a:t>
            </a:r>
            <a:r>
              <a:rPr lang="pt-BR" dirty="0" smtClean="0"/>
              <a:t>de início </a:t>
            </a:r>
            <a:r>
              <a:rPr lang="pt-BR" dirty="0"/>
              <a:t>dos sintomas, achados radiológicos e laboratoriais, necessidade </a:t>
            </a:r>
            <a:r>
              <a:rPr lang="pt-BR" dirty="0" smtClean="0"/>
              <a:t>de intervenção </a:t>
            </a:r>
            <a:r>
              <a:rPr lang="pt-BR" dirty="0"/>
              <a:t>cirúrgica e relação de sintomas e </a:t>
            </a:r>
            <a:r>
              <a:rPr lang="pt-BR" dirty="0" smtClean="0"/>
              <a:t>com alimentos</a:t>
            </a:r>
            <a:r>
              <a:rPr lang="pt-BR" dirty="0"/>
              <a:t>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Recém-nascidos com evidência de perfuração </a:t>
            </a:r>
            <a:r>
              <a:rPr lang="pt-BR" dirty="0" smtClean="0"/>
              <a:t>intestinal ou com necessidade de </a:t>
            </a:r>
            <a:r>
              <a:rPr lang="pt-BR" dirty="0"/>
              <a:t>intervenção cirúrgica </a:t>
            </a:r>
            <a:r>
              <a:rPr lang="pt-BR" dirty="0" smtClean="0"/>
              <a:t>tiveram diagnóstico presumido de ECN. Foram identificados </a:t>
            </a:r>
            <a:r>
              <a:rPr lang="pt-BR" dirty="0"/>
              <a:t>5 pacientes não </a:t>
            </a:r>
            <a:r>
              <a:rPr lang="pt-BR" dirty="0" smtClean="0"/>
              <a:t>cirúrgicos e com sintomas atípicos, com base na idade </a:t>
            </a:r>
            <a:r>
              <a:rPr lang="pt-BR" dirty="0"/>
              <a:t>de </a:t>
            </a:r>
            <a:r>
              <a:rPr lang="pt-BR" dirty="0" smtClean="0"/>
              <a:t>início dos sintomas, </a:t>
            </a:r>
            <a:r>
              <a:rPr lang="pt-BR" dirty="0"/>
              <a:t>achados laboratoriais (ausência de leucopenia, </a:t>
            </a:r>
            <a:r>
              <a:rPr lang="pt-BR" dirty="0" smtClean="0"/>
              <a:t>presença </a:t>
            </a:r>
            <a:r>
              <a:rPr lang="pt-BR" dirty="0" err="1" smtClean="0"/>
              <a:t>eosinofilia</a:t>
            </a:r>
            <a:r>
              <a:rPr lang="pt-BR" dirty="0"/>
              <a:t>), ocorrência de múltiplos episódios e </a:t>
            </a:r>
            <a:r>
              <a:rPr lang="pt-BR" dirty="0" smtClean="0"/>
              <a:t>correlação de </a:t>
            </a:r>
            <a:r>
              <a:rPr lang="pt-BR" dirty="0"/>
              <a:t>início dos sintomas e resolução com mudanças na alimentação. </a:t>
            </a:r>
            <a:endParaRPr lang="pt-BR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O </a:t>
            </a:r>
            <a:r>
              <a:rPr lang="pt-BR" dirty="0"/>
              <a:t>r</a:t>
            </a:r>
            <a:r>
              <a:rPr lang="pt-BR" dirty="0" smtClean="0"/>
              <a:t>esumo dos casos, </a:t>
            </a:r>
            <a:r>
              <a:rPr lang="pt-BR" dirty="0"/>
              <a:t>e achados laboratoriais e de imagem, </a:t>
            </a:r>
            <a:r>
              <a:rPr lang="pt-BR" dirty="0" smtClean="0"/>
              <a:t>estão descritos nas </a:t>
            </a:r>
            <a:r>
              <a:rPr lang="pt-BR" dirty="0"/>
              <a:t>tabelas I e II.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pic>
        <p:nvPicPr>
          <p:cNvPr id="1638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989138"/>
            <a:ext cx="8496300" cy="285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pic>
        <p:nvPicPr>
          <p:cNvPr id="1741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773238"/>
            <a:ext cx="8515350" cy="401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715250" cy="4924425"/>
          </a:xfrm>
        </p:spPr>
        <p:txBody>
          <a:bodyPr>
            <a:normAutofit fontScale="92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O caso A se tratava de um </a:t>
            </a:r>
            <a:r>
              <a:rPr lang="pt-BR" dirty="0"/>
              <a:t>paciente com síndrome de </a:t>
            </a:r>
            <a:r>
              <a:rPr lang="pt-BR" dirty="0" err="1" smtClean="0"/>
              <a:t>Noonan</a:t>
            </a:r>
            <a:r>
              <a:rPr lang="pt-BR" dirty="0" smtClean="0"/>
              <a:t> que  </a:t>
            </a:r>
            <a:r>
              <a:rPr lang="pt-BR" dirty="0"/>
              <a:t>nasceu com 35 semanas </a:t>
            </a:r>
            <a:r>
              <a:rPr lang="pt-BR" dirty="0" smtClean="0"/>
              <a:t>de IG com CIUR.  Tinha diagnóstico de cardiopatia </a:t>
            </a:r>
            <a:r>
              <a:rPr lang="pt-BR" dirty="0"/>
              <a:t>congênita, hipertensão pulmonar </a:t>
            </a:r>
            <a:r>
              <a:rPr lang="pt-BR" dirty="0" smtClean="0"/>
              <a:t>e </a:t>
            </a:r>
            <a:r>
              <a:rPr lang="pt-BR" dirty="0" err="1" smtClean="0"/>
              <a:t>traqueobroncomalácia</a:t>
            </a:r>
            <a:r>
              <a:rPr lang="pt-BR" dirty="0" smtClean="0"/>
              <a:t> </a:t>
            </a:r>
            <a:r>
              <a:rPr lang="pt-BR" dirty="0"/>
              <a:t>grave. Este paciente teve 3 episódios </a:t>
            </a:r>
            <a:r>
              <a:rPr lang="pt-BR" dirty="0" smtClean="0"/>
              <a:t>notáveis de </a:t>
            </a:r>
            <a:r>
              <a:rPr lang="pt-BR" dirty="0"/>
              <a:t>intolerância alimentar durante a hospitalização. </a:t>
            </a:r>
            <a:r>
              <a:rPr lang="pt-BR" dirty="0" smtClean="0"/>
              <a:t>O primeiro com dois dias de vida , </a:t>
            </a:r>
            <a:r>
              <a:rPr lang="pt-BR" dirty="0"/>
              <a:t>24 horas após o início </a:t>
            </a:r>
            <a:r>
              <a:rPr lang="pt-BR" dirty="0" smtClean="0"/>
              <a:t>da dieta com fórmula e leite </a:t>
            </a:r>
            <a:r>
              <a:rPr lang="pt-BR" dirty="0" err="1"/>
              <a:t>leite</a:t>
            </a:r>
            <a:r>
              <a:rPr lang="pt-BR" dirty="0"/>
              <a:t> </a:t>
            </a:r>
            <a:r>
              <a:rPr lang="pt-BR" dirty="0" smtClean="0"/>
              <a:t>materno. O </a:t>
            </a:r>
            <a:r>
              <a:rPr lang="pt-BR" dirty="0"/>
              <a:t>paciente </a:t>
            </a:r>
            <a:r>
              <a:rPr lang="pt-BR" dirty="0" smtClean="0"/>
              <a:t>desenvolveu resíduo gástrico aumentado e distensão abdominal.  Após </a:t>
            </a:r>
            <a:r>
              <a:rPr lang="pt-BR" dirty="0"/>
              <a:t>4 dias de </a:t>
            </a:r>
            <a:r>
              <a:rPr lang="pt-BR" dirty="0" smtClean="0"/>
              <a:t>jejum, </a:t>
            </a:r>
            <a:r>
              <a:rPr lang="pt-BR" dirty="0"/>
              <a:t>as mamadas foram reiniciadas </a:t>
            </a:r>
            <a:r>
              <a:rPr lang="pt-BR" dirty="0" smtClean="0"/>
              <a:t>com uma </a:t>
            </a:r>
            <a:r>
              <a:rPr lang="pt-BR" dirty="0"/>
              <a:t>fórmula à base de leite de vaca. Aos 29 dias de idade </a:t>
            </a:r>
            <a:r>
              <a:rPr lang="pt-BR" dirty="0" smtClean="0"/>
              <a:t>(</a:t>
            </a:r>
            <a:r>
              <a:rPr lang="pt-BR" dirty="0" err="1" smtClean="0"/>
              <a:t>IgPM</a:t>
            </a:r>
            <a:r>
              <a:rPr lang="pt-BR" dirty="0" smtClean="0"/>
              <a:t> de 39 sem), </a:t>
            </a:r>
            <a:r>
              <a:rPr lang="pt-BR" dirty="0"/>
              <a:t>o paciente desenvolveu </a:t>
            </a:r>
            <a:r>
              <a:rPr lang="pt-BR" dirty="0" smtClean="0"/>
              <a:t>novamente distensão </a:t>
            </a:r>
            <a:r>
              <a:rPr lang="pt-BR" dirty="0"/>
              <a:t>abdominal</a:t>
            </a:r>
            <a:r>
              <a:rPr lang="pt-BR" dirty="0" smtClean="0"/>
              <a:t>, vômitos e </a:t>
            </a:r>
            <a:r>
              <a:rPr lang="pt-BR" dirty="0" err="1" smtClean="0"/>
              <a:t>hematoquezia</a:t>
            </a:r>
            <a:r>
              <a:rPr lang="pt-BR" dirty="0" smtClean="0"/>
              <a:t> </a:t>
            </a:r>
            <a:r>
              <a:rPr lang="pt-BR" dirty="0"/>
              <a:t>com </a:t>
            </a:r>
            <a:r>
              <a:rPr lang="pt-BR" dirty="0" err="1" smtClean="0"/>
              <a:t>pneumatose</a:t>
            </a:r>
            <a:r>
              <a:rPr lang="pt-BR" dirty="0"/>
              <a:t> </a:t>
            </a:r>
            <a:r>
              <a:rPr lang="pt-BR" dirty="0" smtClean="0"/>
              <a:t>intestinal.  </a:t>
            </a:r>
            <a:r>
              <a:rPr lang="pt-BR" dirty="0" err="1" smtClean="0"/>
              <a:t>Ápós</a:t>
            </a:r>
            <a:r>
              <a:rPr lang="pt-BR" dirty="0" smtClean="0"/>
              <a:t> 48h de jejum,  a </a:t>
            </a:r>
            <a:r>
              <a:rPr lang="pt-BR" dirty="0"/>
              <a:t>alimentação enteral </a:t>
            </a:r>
            <a:r>
              <a:rPr lang="pt-BR" dirty="0" smtClean="0"/>
              <a:t>com fórmula a base de leite de vaca </a:t>
            </a:r>
            <a:r>
              <a:rPr lang="pt-BR" dirty="0"/>
              <a:t>foi retomada. </a:t>
            </a:r>
            <a:endParaRPr lang="pt-BR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19459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/>
            <a:r>
              <a:rPr lang="pt-BR" smtClean="0"/>
              <a:t>Aos 39 dias de vida (41 sem de IgPM), o paciente desenvolveu fezes amolecidas, com muco e sangue, mas era estável. Hemocultura positiva para Gram-positivo que depois se mostrou como contaminação.</a:t>
            </a:r>
          </a:p>
          <a:p>
            <a:pPr eaLnBrk="1" hangingPunct="1"/>
            <a:r>
              <a:rPr lang="pt-BR" smtClean="0"/>
              <a:t>A dieta foi reiniciada  aos 43 dias de vida com uma fórmula de caseína extensamente hidrolisada e após a mudança de dieta o paciente não teve mais episódios de hematoquezia ou intolerância alimentar.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 fontScale="85000"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Os casos B-E estão resumidos nas Tabelas I e II. </a:t>
            </a:r>
            <a:endParaRPr lang="pt-BR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Todos </a:t>
            </a:r>
            <a:r>
              <a:rPr lang="pt-BR" dirty="0"/>
              <a:t>os 5 </a:t>
            </a:r>
            <a:r>
              <a:rPr lang="pt-BR" dirty="0" smtClean="0"/>
              <a:t>pacientes descritos apresentaram evolução clínica inconsistente com o quadro clínico clássico de ECN.</a:t>
            </a:r>
            <a:endParaRPr lang="pt-BR" dirty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Casos </a:t>
            </a:r>
            <a:r>
              <a:rPr lang="pt-BR" dirty="0"/>
              <a:t>A, C e D </a:t>
            </a:r>
            <a:r>
              <a:rPr lang="pt-BR" dirty="0" smtClean="0"/>
              <a:t>demonstraram recidiva de sintomas </a:t>
            </a:r>
            <a:r>
              <a:rPr lang="pt-BR" dirty="0"/>
              <a:t>de intolerância </a:t>
            </a:r>
            <a:r>
              <a:rPr lang="pt-BR" dirty="0" smtClean="0"/>
              <a:t>alimentar e </a:t>
            </a:r>
            <a:r>
              <a:rPr lang="pt-BR" dirty="0" err="1"/>
              <a:t>hematoquezia</a:t>
            </a:r>
            <a:r>
              <a:rPr lang="pt-BR" dirty="0"/>
              <a:t> recorrente como episódios </a:t>
            </a:r>
            <a:r>
              <a:rPr lang="pt-BR" dirty="0" smtClean="0"/>
              <a:t>discretos.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Além disso, embora a ECN possa ocorrer em qualquer momento, é mais comum que ela se manifeste próximo de 32 semanas. Nesses casos revisados, </a:t>
            </a:r>
            <a:r>
              <a:rPr lang="pt-BR" dirty="0"/>
              <a:t>o </a:t>
            </a:r>
            <a:r>
              <a:rPr lang="pt-BR" dirty="0" smtClean="0"/>
              <a:t>começo dos </a:t>
            </a:r>
            <a:r>
              <a:rPr lang="pt-BR" dirty="0"/>
              <a:t>episódios </a:t>
            </a:r>
            <a:r>
              <a:rPr lang="pt-BR" dirty="0" smtClean="0"/>
              <a:t>ocorreu fora dessa janela.</a:t>
            </a:r>
            <a:endParaRPr lang="pt-BR" dirty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Três </a:t>
            </a:r>
            <a:r>
              <a:rPr lang="pt-BR" dirty="0"/>
              <a:t>crianças descritas com cursos </a:t>
            </a:r>
            <a:r>
              <a:rPr lang="pt-BR" dirty="0" err="1"/>
              <a:t>recidivantes</a:t>
            </a:r>
            <a:r>
              <a:rPr lang="pt-BR" dirty="0"/>
              <a:t> tiveram sintomas </a:t>
            </a:r>
            <a:r>
              <a:rPr lang="pt-BR" dirty="0" smtClean="0"/>
              <a:t>continuados de </a:t>
            </a:r>
            <a:r>
              <a:rPr lang="pt-BR" dirty="0"/>
              <a:t>35 a 41 semanas de idade pós-menstrual. </a:t>
            </a:r>
            <a:r>
              <a:rPr lang="pt-BR" dirty="0" smtClean="0"/>
              <a:t>Parecia ser </a:t>
            </a:r>
            <a:r>
              <a:rPr lang="pt-BR" dirty="0"/>
              <a:t>uma correlação de sintomas com tentativas de avançar </a:t>
            </a:r>
            <a:r>
              <a:rPr lang="pt-BR" dirty="0" smtClean="0"/>
              <a:t>ou fortificar as dietas </a:t>
            </a:r>
            <a:r>
              <a:rPr lang="pt-BR" dirty="0"/>
              <a:t>com proteína de leite de </a:t>
            </a:r>
            <a:r>
              <a:rPr lang="pt-BR" dirty="0" smtClean="0"/>
              <a:t>vaca nos vários </a:t>
            </a:r>
            <a:r>
              <a:rPr lang="pt-BR" dirty="0"/>
              <a:t>casos.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pt-BR" sz="1900" smtClean="0"/>
              <a:t>A imagem abdominal foi positiva para pneumatose em algum momento da evolução nos  5 casos (100%).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BR" sz="1900" smtClean="0"/>
              <a:t> A-E, assim como em 39 de 51 (76,4%) dos lactentes com apresentações clássicas de ECN. Outros achados observados nos casos atípicos incluíram a distensão das alças intestinais e espessamento da parede. Nenhum dos lactentes apresentou ar livre ou gás venoso portal, em comparação com 23 de 51 (45%) das crianças que clinicamente apresentaram ECN clássica.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BR" sz="1900" smtClean="0"/>
              <a:t> Para os achados laboratoriais, a única hemocultura positiva entre os casos A-E foi uma obtida no terceiro episódio para o caso A, que foi posteriormente avaliado como contaminação. Nenhuma outra hemocultura foi positiva.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BR" sz="1900" smtClean="0"/>
              <a:t>Nenhum dos casos suspeitos de EIPA tinham PCR elevado. Comparado com 27 de 51 (52,9%) das crianças com uma apresentação mais clássica de ECN.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BR" sz="1900" smtClean="0"/>
              <a:t>Trombocitopenia em &lt;24 horas de início dos sintomas foi mais predominante no grupo com apresentações típicas da ECN, em 26 de 51 bebês (50,9%). Em contraste, apenas 1 de 5 (20%) dos casos atípicos apresentou trombocitopenia.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pt-BR" sz="2000" smtClean="0"/>
              <a:t>O grupo de bebês que apresentou como ECN clássica teve mais leucopenia, com 20 dos 51 lactentes com contagens de glóbulos brancos &lt;5.000/ mm3,  em algum momento nas primeiras 24 horas de sintomas.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BR" sz="2000" smtClean="0"/>
              <a:t>Nos casos A-E, apenas 1 de 5 (20%) pacientes apresentavam menos de 5mil leucócitos, e isso foi apenas durante um dos 3 episódios anotados.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BR" sz="2000" smtClean="0"/>
              <a:t>Com relação aos subtipos celulares, a monocitose estava presente em ambos os grupos; esse achado foi anotado em 4 de 5(80%) pacientes com apresentações atípicas e 34 de 51 (66,6%) com apresentações clássicas. A eosinofilia foi notada um pouco mais freqüentemente nos casos atípicos, em 2 de 5 (40%) pacientes, em comparação com o grupo clássico em apenas 6 dos 51 pacientes(11,7%).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BR" sz="2000" smtClean="0"/>
              <a:t>A albumina foi baixa em 3 dos 5 casos (60%) atípicos, comparado com o grupo de ECN (33/51, 64,7%).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BR" sz="2000" smtClean="0"/>
              <a:t>Não houve diferenças entre os dois grupos na concentração de hemoglobina.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91513" cy="4997450"/>
          </a:xfrm>
        </p:spPr>
        <p:txBody>
          <a:bodyPr>
            <a:normAutofit fontScale="92500" lnSpcReduction="20000"/>
          </a:bodyPr>
          <a:lstStyle/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O artigo propõe </a:t>
            </a:r>
            <a:r>
              <a:rPr lang="pt-BR" dirty="0"/>
              <a:t>que </a:t>
            </a:r>
            <a:r>
              <a:rPr lang="pt-BR" dirty="0" smtClean="0"/>
              <a:t>a </a:t>
            </a:r>
            <a:r>
              <a:rPr lang="pt-BR" dirty="0" err="1" smtClean="0"/>
              <a:t>Enterocolite</a:t>
            </a:r>
            <a:r>
              <a:rPr lang="pt-BR" dirty="0" smtClean="0"/>
              <a:t> Induzida por Proteínas Alimentares no prematuro, </a:t>
            </a:r>
            <a:r>
              <a:rPr lang="pt-BR" dirty="0"/>
              <a:t>pode imitar </a:t>
            </a:r>
            <a:r>
              <a:rPr lang="pt-BR" dirty="0" smtClean="0"/>
              <a:t>a ECN. </a:t>
            </a:r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Embora </a:t>
            </a:r>
            <a:r>
              <a:rPr lang="pt-BR" dirty="0"/>
              <a:t>tenha havido alguns relatos de </a:t>
            </a:r>
            <a:r>
              <a:rPr lang="pt-BR" dirty="0" smtClean="0"/>
              <a:t>EIPA na </a:t>
            </a:r>
            <a:r>
              <a:rPr lang="pt-BR" dirty="0"/>
              <a:t>população </a:t>
            </a:r>
            <a:r>
              <a:rPr lang="pt-BR" dirty="0" smtClean="0"/>
              <a:t>prematura ela pode ser </a:t>
            </a:r>
            <a:r>
              <a:rPr lang="pt-BR" dirty="0" err="1" smtClean="0"/>
              <a:t>sub-diagnosticada</a:t>
            </a:r>
            <a:r>
              <a:rPr lang="pt-BR" dirty="0" smtClean="0"/>
              <a:t> (23,24). Neste </a:t>
            </a:r>
            <a:r>
              <a:rPr lang="pt-BR" dirty="0"/>
              <a:t>grupo de </a:t>
            </a:r>
            <a:r>
              <a:rPr lang="pt-BR" dirty="0" smtClean="0"/>
              <a:t>pacientes, um </a:t>
            </a:r>
            <a:r>
              <a:rPr lang="pt-BR" dirty="0"/>
              <a:t>desafio no diagnóstico </a:t>
            </a:r>
            <a:r>
              <a:rPr lang="pt-BR" dirty="0" smtClean="0"/>
              <a:t>de EIPA é </a:t>
            </a:r>
            <a:r>
              <a:rPr lang="pt-BR" dirty="0"/>
              <a:t>a falta de testes </a:t>
            </a:r>
            <a:r>
              <a:rPr lang="pt-BR" dirty="0" err="1"/>
              <a:t>patognomônicos</a:t>
            </a:r>
            <a:r>
              <a:rPr lang="pt-BR" dirty="0"/>
              <a:t> </a:t>
            </a:r>
            <a:r>
              <a:rPr lang="pt-BR" dirty="0" smtClean="0"/>
              <a:t>e a semelhança da apresentação </a:t>
            </a:r>
            <a:r>
              <a:rPr lang="pt-BR" dirty="0"/>
              <a:t>clínica </a:t>
            </a:r>
            <a:r>
              <a:rPr lang="pt-BR" dirty="0" smtClean="0"/>
              <a:t>com a ECN </a:t>
            </a:r>
            <a:r>
              <a:rPr lang="pt-BR" dirty="0"/>
              <a:t>e </a:t>
            </a:r>
            <a:r>
              <a:rPr lang="pt-BR" dirty="0" smtClean="0"/>
              <a:t>intolerância a proteína </a:t>
            </a:r>
            <a:r>
              <a:rPr lang="pt-BR" dirty="0"/>
              <a:t>do leite de </a:t>
            </a:r>
            <a:r>
              <a:rPr lang="pt-BR" dirty="0" smtClean="0"/>
              <a:t>vaca, </a:t>
            </a:r>
            <a:r>
              <a:rPr lang="pt-BR" dirty="0"/>
              <a:t>outro processo alérgico que pode se apresentar como se apresentar como intolerância alimentar e </a:t>
            </a:r>
            <a:r>
              <a:rPr lang="pt-BR" dirty="0" err="1"/>
              <a:t>hematoquezia</a:t>
            </a:r>
            <a:r>
              <a:rPr lang="pt-BR" dirty="0"/>
              <a:t> em </a:t>
            </a:r>
            <a:r>
              <a:rPr lang="pt-BR" dirty="0" smtClean="0"/>
              <a:t>lactentes(12).</a:t>
            </a:r>
            <a:endParaRPr lang="pt-BR" dirty="0"/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Os </a:t>
            </a:r>
            <a:r>
              <a:rPr lang="pt-BR" dirty="0"/>
              <a:t>casos </a:t>
            </a:r>
            <a:r>
              <a:rPr lang="pt-BR" dirty="0" smtClean="0"/>
              <a:t>descritos nessa série, tiveram </a:t>
            </a:r>
            <a:r>
              <a:rPr lang="pt-BR" dirty="0"/>
              <a:t>achados clínicos que foram considerados mais </a:t>
            </a:r>
            <a:r>
              <a:rPr lang="pt-BR" dirty="0" smtClean="0"/>
              <a:t>consistentes com </a:t>
            </a:r>
            <a:r>
              <a:rPr lang="pt-BR" dirty="0"/>
              <a:t>o diagnóstico </a:t>
            </a:r>
            <a:r>
              <a:rPr lang="pt-BR" dirty="0" smtClean="0"/>
              <a:t>de EIPA.</a:t>
            </a:r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Teste alimentares </a:t>
            </a:r>
            <a:r>
              <a:rPr lang="pt-BR" dirty="0"/>
              <a:t>orais, </a:t>
            </a:r>
            <a:r>
              <a:rPr lang="pt-BR" dirty="0" smtClean="0"/>
              <a:t>o padrão ouro para o </a:t>
            </a:r>
            <a:r>
              <a:rPr lang="pt-BR" dirty="0"/>
              <a:t>diagnóstico, raramente são </a:t>
            </a:r>
            <a:r>
              <a:rPr lang="pt-BR" dirty="0" smtClean="0"/>
              <a:t>realizadas nessa população. Assim</a:t>
            </a:r>
            <a:r>
              <a:rPr lang="pt-BR" dirty="0"/>
              <a:t>, o diagnóstico é mais frequentemente baseado </a:t>
            </a:r>
            <a:r>
              <a:rPr lang="pt-BR" dirty="0" smtClean="0"/>
              <a:t>em suspeita clínica.</a:t>
            </a:r>
            <a:endParaRPr lang="pt-BR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24579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/>
            <a:r>
              <a:rPr lang="pt-BR" smtClean="0"/>
              <a:t>No entanto, existem algumas diferenças que podem fornecer um ponto de referência para os médicos que tentam discernir os processos. A literatura cita casos de ambas as doenças com pneumatose, albumina baixa, anemia, elevação dos marcadores inflamatórios, e anormalidades em ambos os casos na contagem total e no diferencial de glóbulos brancos (8,9,20-22).</a:t>
            </a:r>
          </a:p>
          <a:p>
            <a:pPr eaLnBrk="1" hangingPunct="1"/>
            <a:r>
              <a:rPr lang="pt-BR" smtClean="0"/>
              <a:t>Revisões de EIPA, muitas vezes notam trombocitose e leucocitose, em comparação com a leucopenia e trombocitopenia em casos graves de ECN.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 fontScale="925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Os casos descritos nesta série de neonatos nascidos prematuros foram diagnosticados como ECN, mas pode-se argumentar que o seu curso clínico  é mais consistentes com EIPA, ao comparar esses pacientes com todo o conjunto de pacientes com ECN, eles tinham menos leucopenia, mais </a:t>
            </a:r>
            <a:r>
              <a:rPr lang="pt-BR" dirty="0" err="1"/>
              <a:t>eosinofilia</a:t>
            </a:r>
            <a:r>
              <a:rPr lang="pt-BR" dirty="0"/>
              <a:t>, menos trombocitopenia, e foram menos propensos a ter uma PCR elevada. Curiosamente, todos os 5 pacientes revisados ​​tiveram resolução dos </a:t>
            </a:r>
            <a:r>
              <a:rPr lang="pt-BR" dirty="0" smtClean="0"/>
              <a:t>sintomas com </a:t>
            </a:r>
            <a:r>
              <a:rPr lang="pt-BR" dirty="0"/>
              <a:t>modificação de dieta </a:t>
            </a:r>
            <a:r>
              <a:rPr lang="pt-BR" dirty="0" smtClean="0"/>
              <a:t>para uma fórmula extensamente hidrolisada ou </a:t>
            </a:r>
            <a:r>
              <a:rPr lang="pt-BR" dirty="0"/>
              <a:t>fórmula </a:t>
            </a:r>
            <a:r>
              <a:rPr lang="pt-BR" dirty="0" smtClean="0"/>
              <a:t>de aminoácidos livre. </a:t>
            </a:r>
            <a:r>
              <a:rPr lang="pt-BR" dirty="0"/>
              <a:t>Dois dos pacientes tinham doença cardíaca congênita, que pode predispor à intolerância alimentar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26627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/>
            <a:r>
              <a:rPr lang="pt-BR" smtClean="0"/>
              <a:t>É importante distinguir as EIPA da ECN clássica, pois o tratamento é muito diferente. Com ENC, o paciente recebe antibióticos, as mamadas são interrompidas e o lactente requer nutrição parenteral por um períodos de tempo. </a:t>
            </a:r>
          </a:p>
          <a:p>
            <a:pPr eaLnBrk="1" hangingPunct="1"/>
            <a:r>
              <a:rPr lang="pt-BR" smtClean="0"/>
              <a:t>Em  contraste, o manejo da EIPA é remover o antígeno agressor com a eliminação da dieta.</a:t>
            </a:r>
          </a:p>
          <a:p>
            <a:pPr eaLnBrk="1" hangingPunct="1"/>
            <a:r>
              <a:rPr lang="pt-BR" smtClean="0"/>
              <a:t>Normalmente, a amamentação pode ser mantida com modificações na dieta materna, e se a fórmula for necessária, pode ser substituída por uma fórmula extensamente hidrolisada ou uma fórmula de aminoácidos livres.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 fontScale="85000"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Assim como </a:t>
            </a:r>
            <a:r>
              <a:rPr lang="pt-BR" dirty="0"/>
              <a:t>o </a:t>
            </a:r>
            <a:r>
              <a:rPr lang="pt-BR" dirty="0" smtClean="0"/>
              <a:t>tratamento,  </a:t>
            </a:r>
            <a:r>
              <a:rPr lang="pt-BR" dirty="0"/>
              <a:t>a </a:t>
            </a:r>
            <a:r>
              <a:rPr lang="pt-BR" dirty="0" smtClean="0"/>
              <a:t>morbimortalidade</a:t>
            </a:r>
            <a:r>
              <a:rPr lang="pt-BR" dirty="0"/>
              <a:t> </a:t>
            </a:r>
            <a:r>
              <a:rPr lang="pt-BR" dirty="0" smtClean="0"/>
              <a:t>da ECN e da EIPA são diferentes.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É </a:t>
            </a:r>
            <a:r>
              <a:rPr lang="pt-BR" dirty="0"/>
              <a:t>importante desenvolver métodos </a:t>
            </a:r>
            <a:r>
              <a:rPr lang="pt-BR" dirty="0" smtClean="0"/>
              <a:t>para diagnosticar </a:t>
            </a:r>
            <a:r>
              <a:rPr lang="pt-BR" dirty="0"/>
              <a:t>com precisão cada entidade. Este estudo não oferece </a:t>
            </a:r>
            <a:r>
              <a:rPr lang="pt-BR" dirty="0" smtClean="0"/>
              <a:t>diferenças diagnósticas definitivas entre ENC </a:t>
            </a:r>
            <a:r>
              <a:rPr lang="pt-BR" dirty="0"/>
              <a:t>e </a:t>
            </a:r>
            <a:r>
              <a:rPr lang="pt-BR" dirty="0" smtClean="0"/>
              <a:t>EIPA, mas aumenta </a:t>
            </a:r>
            <a:r>
              <a:rPr lang="pt-BR" dirty="0"/>
              <a:t>a conscientização de que alguns casos de </a:t>
            </a:r>
            <a:r>
              <a:rPr lang="pt-BR" dirty="0" smtClean="0"/>
              <a:t>ECN </a:t>
            </a:r>
            <a:r>
              <a:rPr lang="pt-BR" dirty="0"/>
              <a:t>podem </a:t>
            </a:r>
            <a:r>
              <a:rPr lang="pt-BR" dirty="0" smtClean="0"/>
              <a:t>realmente se aproximar mais ao </a:t>
            </a:r>
            <a:r>
              <a:rPr lang="pt-BR" dirty="0"/>
              <a:t>diagnóstico de </a:t>
            </a:r>
            <a:r>
              <a:rPr lang="pt-BR" dirty="0" smtClean="0"/>
              <a:t>EIPA.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É recomendado </a:t>
            </a:r>
            <a:r>
              <a:rPr lang="pt-BR" dirty="0"/>
              <a:t>que, </a:t>
            </a:r>
            <a:r>
              <a:rPr lang="pt-BR" dirty="0" smtClean="0"/>
              <a:t>dado a </a:t>
            </a:r>
            <a:r>
              <a:rPr lang="pt-BR" dirty="0"/>
              <a:t>morbidade e </a:t>
            </a:r>
            <a:r>
              <a:rPr lang="pt-BR" dirty="0" smtClean="0"/>
              <a:t>a mortalidade </a:t>
            </a:r>
            <a:r>
              <a:rPr lang="pt-BR" dirty="0"/>
              <a:t>significativas associadas à ECN</a:t>
            </a:r>
            <a:r>
              <a:rPr lang="pt-BR" dirty="0" smtClean="0"/>
              <a:t>, avaliação e manejo </a:t>
            </a:r>
            <a:r>
              <a:rPr lang="pt-BR" dirty="0"/>
              <a:t>de rotina devem ser realizadas.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No entanto, com estudos adicionais, é possível que possamos </a:t>
            </a:r>
            <a:r>
              <a:rPr lang="pt-BR" dirty="0" smtClean="0"/>
              <a:t>estar capacitados para </a:t>
            </a:r>
            <a:r>
              <a:rPr lang="pt-BR" dirty="0"/>
              <a:t>diferenciar mais </a:t>
            </a:r>
            <a:r>
              <a:rPr lang="pt-BR" dirty="0" smtClean="0"/>
              <a:t>claramente </a:t>
            </a:r>
            <a:r>
              <a:rPr lang="pt-BR" dirty="0"/>
              <a:t>essas duas entidades </a:t>
            </a:r>
            <a:r>
              <a:rPr lang="pt-BR" dirty="0" smtClean="0"/>
              <a:t>e refinar </a:t>
            </a:r>
            <a:r>
              <a:rPr lang="pt-BR" dirty="0"/>
              <a:t>ainda mais nosso regime de </a:t>
            </a:r>
            <a:r>
              <a:rPr lang="pt-BR" dirty="0" smtClean="0"/>
              <a:t>tratamento.</a:t>
            </a:r>
            <a:endParaRPr lang="pt-BR" dirty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referências</a:t>
            </a:r>
            <a:endParaRPr lang="pt-BR" dirty="0"/>
          </a:p>
        </p:txBody>
      </p:sp>
      <p:sp>
        <p:nvSpPr>
          <p:cNvPr id="29699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1200" smtClean="0"/>
              <a:t>1. Yee WH, Soraisham AS, Shah VS, Aziz K, Yoon W, Lee SK, et al. Incidence and timing of presentation of necrotizing enterocolitis in preterm infants. Pediatrics 2012;129:e298-304.</a:t>
            </a:r>
          </a:p>
          <a:p>
            <a:pPr eaLnBrk="1" hangingPunct="1">
              <a:lnSpc>
                <a:spcPct val="80000"/>
              </a:lnSpc>
            </a:pPr>
            <a:r>
              <a:rPr lang="pt-BR" sz="1200" smtClean="0"/>
              <a:t>2. Hintz SR, Kendreick DE, Stoll BJ, Vohr BR, Fanaroff AA, Donovan EF, et al. Neurodevelopmental and growth outcomes of extremely low birth weight infants after necrotizing enterocolitis. Pediatrics 2005;115:696-703.</a:t>
            </a:r>
          </a:p>
          <a:p>
            <a:pPr eaLnBrk="1" hangingPunct="1">
              <a:lnSpc>
                <a:spcPct val="80000"/>
              </a:lnSpc>
            </a:pPr>
            <a:r>
              <a:rPr lang="pt-BR" sz="1200" smtClean="0"/>
              <a:t>3. Lin PW, Stoll BJ. Necrotising enterocolitis. Lancet 2006;368:1271-83.</a:t>
            </a:r>
          </a:p>
          <a:p>
            <a:pPr eaLnBrk="1" hangingPunct="1">
              <a:lnSpc>
                <a:spcPct val="80000"/>
              </a:lnSpc>
            </a:pPr>
            <a:r>
              <a:rPr lang="pt-BR" sz="1200" smtClean="0"/>
              <a:t>4. Kosloske AM. Epidemiology of necrotizing enterocolitis. Acta PaediatrSuppl 1994;396:2.</a:t>
            </a:r>
          </a:p>
          <a:p>
            <a:pPr eaLnBrk="1" hangingPunct="1">
              <a:lnSpc>
                <a:spcPct val="80000"/>
              </a:lnSpc>
            </a:pPr>
            <a:r>
              <a:rPr lang="pt-BR" sz="1200" smtClean="0"/>
              <a:t>5. Horbar JD, Badger GJ, Carpenter JH, Fanaroff AA, Kilpatrick S, LaCorte M, et al. Trends in mortality and morbidity for very low birth weight infants, 1991-1999. Pediatrics 2002;110:143.</a:t>
            </a:r>
          </a:p>
          <a:p>
            <a:pPr eaLnBrk="1" hangingPunct="1">
              <a:lnSpc>
                <a:spcPct val="80000"/>
              </a:lnSpc>
            </a:pPr>
            <a:r>
              <a:rPr lang="pt-BR" sz="1200" smtClean="0"/>
              <a:t>6. Neu J, Walker WA. Necrotizing enterocolitis. N Engl J Med 2011;364:255-64.</a:t>
            </a:r>
          </a:p>
          <a:p>
            <a:pPr eaLnBrk="1" hangingPunct="1">
              <a:lnSpc>
                <a:spcPct val="80000"/>
              </a:lnSpc>
            </a:pPr>
            <a:r>
              <a:rPr lang="pt-BR" sz="1200" smtClean="0"/>
              <a:t>7. Oddie SJ, Young L, McGuire W. Slow advancement of enteral feed volumes to prevent necrotising enterocolitis in very low birth weight infants. Cochrane Database Syst Rev 2017;(8):Art. No.: CD001241.</a:t>
            </a:r>
          </a:p>
          <a:p>
            <a:pPr eaLnBrk="1" hangingPunct="1">
              <a:lnSpc>
                <a:spcPct val="80000"/>
              </a:lnSpc>
            </a:pPr>
            <a:r>
              <a:rPr lang="pt-BR" sz="1200" smtClean="0"/>
              <a:t>8. Buonomo C. The radiology of necrotizing enterocolitis. Radiol Clin North Am 1999;37:1187.</a:t>
            </a:r>
          </a:p>
          <a:p>
            <a:pPr eaLnBrk="1" hangingPunct="1">
              <a:lnSpc>
                <a:spcPct val="80000"/>
              </a:lnSpc>
            </a:pPr>
            <a:r>
              <a:rPr lang="pt-BR" sz="1200" smtClean="0"/>
              <a:t>9. Neu J. Necrotizing enterocolitis: the search for a unifying pathogenic theory leading to prevention. Pediatr Clin North Am 1996;43:409.</a:t>
            </a:r>
          </a:p>
          <a:p>
            <a:pPr eaLnBrk="1" hangingPunct="1">
              <a:lnSpc>
                <a:spcPct val="80000"/>
              </a:lnSpc>
            </a:pPr>
            <a:r>
              <a:rPr lang="pt-BR" sz="1200" smtClean="0"/>
              <a:t>10. Pourcyrous M, Korones SB, Yang W, Boulden TF, Bada HS. C-reactive protein in the diagnosis, management, and prognosis of neonatal necrotizing enterocolitis. Pediatrics 2005;116:1064.</a:t>
            </a:r>
          </a:p>
          <a:p>
            <a:pPr eaLnBrk="1" hangingPunct="1">
              <a:lnSpc>
                <a:spcPct val="80000"/>
              </a:lnSpc>
            </a:pPr>
            <a:r>
              <a:rPr lang="pt-BR" sz="1200" smtClean="0"/>
              <a:t>11. Gordon PV, Swanson JR, MacQueen BC, Christensen RD. A critical question for NEC researchers: can we create a consensus definition of NEC that facilitates research progress? Semin Perinatol 2017;41:7-14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referências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 fontScale="62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12. Leonard SA, </a:t>
            </a:r>
            <a:r>
              <a:rPr lang="pt-BR" dirty="0" err="1"/>
              <a:t>Nowak-Wegrzyn</a:t>
            </a:r>
            <a:r>
              <a:rPr lang="pt-BR" dirty="0"/>
              <a:t> A. </a:t>
            </a:r>
            <a:r>
              <a:rPr lang="pt-BR" dirty="0" err="1"/>
              <a:t>Food</a:t>
            </a:r>
            <a:r>
              <a:rPr lang="pt-BR" dirty="0"/>
              <a:t> </a:t>
            </a:r>
            <a:r>
              <a:rPr lang="pt-BR" dirty="0" err="1"/>
              <a:t>protein-induced</a:t>
            </a:r>
            <a:r>
              <a:rPr lang="pt-BR" dirty="0"/>
              <a:t> </a:t>
            </a:r>
            <a:r>
              <a:rPr lang="pt-BR" dirty="0" err="1"/>
              <a:t>enterocolitis</a:t>
            </a:r>
            <a:r>
              <a:rPr lang="pt-BR" dirty="0"/>
              <a:t> </a:t>
            </a:r>
            <a:r>
              <a:rPr lang="pt-BR" dirty="0" err="1"/>
              <a:t>syndrome</a:t>
            </a:r>
            <a:r>
              <a:rPr lang="pt-BR" dirty="0" smtClean="0"/>
              <a:t>: </a:t>
            </a:r>
            <a:r>
              <a:rPr lang="pt-BR" dirty="0" err="1" smtClean="0"/>
              <a:t>an</a:t>
            </a:r>
            <a:r>
              <a:rPr lang="pt-BR" dirty="0" smtClean="0"/>
              <a:t> </a:t>
            </a:r>
            <a:r>
              <a:rPr lang="pt-BR" dirty="0" err="1"/>
              <a:t>update</a:t>
            </a:r>
            <a:r>
              <a:rPr lang="pt-BR" dirty="0"/>
              <a:t> </a:t>
            </a:r>
            <a:r>
              <a:rPr lang="pt-BR" dirty="0" err="1"/>
              <a:t>on</a:t>
            </a:r>
            <a:r>
              <a:rPr lang="pt-BR" dirty="0"/>
              <a:t> natural </a:t>
            </a:r>
            <a:r>
              <a:rPr lang="pt-BR" dirty="0" err="1"/>
              <a:t>history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review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management. </a:t>
            </a:r>
            <a:r>
              <a:rPr lang="pt-BR" dirty="0" smtClean="0"/>
              <a:t>Ann </a:t>
            </a:r>
            <a:r>
              <a:rPr lang="pt-BR" dirty="0" err="1" smtClean="0"/>
              <a:t>Allergy</a:t>
            </a:r>
            <a:r>
              <a:rPr lang="pt-BR" dirty="0" smtClean="0"/>
              <a:t> </a:t>
            </a:r>
            <a:r>
              <a:rPr lang="pt-BR" dirty="0" err="1"/>
              <a:t>Asthma</a:t>
            </a:r>
            <a:r>
              <a:rPr lang="pt-BR" dirty="0"/>
              <a:t> </a:t>
            </a:r>
            <a:r>
              <a:rPr lang="pt-BR" dirty="0" err="1"/>
              <a:t>Immunol</a:t>
            </a:r>
            <a:r>
              <a:rPr lang="pt-BR" dirty="0"/>
              <a:t> 2011;107:95-101.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13. NIAID-</a:t>
            </a:r>
            <a:r>
              <a:rPr lang="pt-BR" dirty="0" err="1"/>
              <a:t>Sponsored</a:t>
            </a:r>
            <a:r>
              <a:rPr lang="pt-BR" dirty="0"/>
              <a:t> Expert </a:t>
            </a:r>
            <a:r>
              <a:rPr lang="pt-BR" dirty="0" err="1"/>
              <a:t>Panel</a:t>
            </a:r>
            <a:r>
              <a:rPr lang="pt-BR" dirty="0"/>
              <a:t>, </a:t>
            </a:r>
            <a:r>
              <a:rPr lang="pt-BR" dirty="0" err="1"/>
              <a:t>Boyce</a:t>
            </a:r>
            <a:r>
              <a:rPr lang="pt-BR" dirty="0"/>
              <a:t> JA, </a:t>
            </a:r>
            <a:r>
              <a:rPr lang="pt-BR" dirty="0" err="1"/>
              <a:t>Assa’ad</a:t>
            </a:r>
            <a:r>
              <a:rPr lang="pt-BR" dirty="0"/>
              <a:t> A, </a:t>
            </a:r>
            <a:r>
              <a:rPr lang="pt-BR" dirty="0" err="1"/>
              <a:t>Burks</a:t>
            </a:r>
            <a:r>
              <a:rPr lang="pt-BR" dirty="0"/>
              <a:t> AW, </a:t>
            </a:r>
            <a:r>
              <a:rPr lang="pt-BR" dirty="0" smtClean="0"/>
              <a:t>Jones SM</a:t>
            </a:r>
            <a:r>
              <a:rPr lang="pt-BR" dirty="0"/>
              <a:t>, </a:t>
            </a:r>
            <a:r>
              <a:rPr lang="pt-BR" dirty="0" err="1"/>
              <a:t>Sampson</a:t>
            </a:r>
            <a:r>
              <a:rPr lang="pt-BR" dirty="0"/>
              <a:t> HA, et al. </a:t>
            </a:r>
            <a:r>
              <a:rPr lang="pt-BR" dirty="0" err="1"/>
              <a:t>Guidelines</a:t>
            </a:r>
            <a:r>
              <a:rPr lang="pt-BR" dirty="0"/>
              <a:t> for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diagnosis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smtClean="0"/>
              <a:t>management </a:t>
            </a:r>
            <a:r>
              <a:rPr lang="pt-BR" dirty="0" err="1" smtClean="0"/>
              <a:t>of</a:t>
            </a:r>
            <a:r>
              <a:rPr lang="pt-BR" dirty="0" smtClean="0"/>
              <a:t> </a:t>
            </a:r>
            <a:r>
              <a:rPr lang="pt-BR" dirty="0" err="1"/>
              <a:t>food</a:t>
            </a:r>
            <a:r>
              <a:rPr lang="pt-BR" dirty="0"/>
              <a:t> </a:t>
            </a:r>
            <a:r>
              <a:rPr lang="pt-BR" dirty="0" err="1"/>
              <a:t>allergy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United </a:t>
            </a:r>
            <a:r>
              <a:rPr lang="pt-BR" dirty="0" err="1"/>
              <a:t>States</a:t>
            </a:r>
            <a:r>
              <a:rPr lang="pt-BR" dirty="0"/>
              <a:t>: </a:t>
            </a:r>
            <a:r>
              <a:rPr lang="pt-BR" dirty="0" err="1"/>
              <a:t>report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NIAID-</a:t>
            </a:r>
            <a:r>
              <a:rPr lang="pt-BR" dirty="0" err="1"/>
              <a:t>sponsored</a:t>
            </a:r>
            <a:r>
              <a:rPr lang="pt-BR" dirty="0"/>
              <a:t> </a:t>
            </a:r>
            <a:r>
              <a:rPr lang="pt-BR" dirty="0" smtClean="0"/>
              <a:t>expert </a:t>
            </a:r>
            <a:r>
              <a:rPr lang="pt-BR" dirty="0" err="1" smtClean="0"/>
              <a:t>panel</a:t>
            </a:r>
            <a:r>
              <a:rPr lang="pt-BR" dirty="0"/>
              <a:t>. J </a:t>
            </a:r>
            <a:r>
              <a:rPr lang="pt-BR" dirty="0" err="1"/>
              <a:t>Allergy</a:t>
            </a:r>
            <a:r>
              <a:rPr lang="pt-BR" dirty="0"/>
              <a:t> </a:t>
            </a:r>
            <a:r>
              <a:rPr lang="pt-BR" dirty="0" err="1"/>
              <a:t>Clin</a:t>
            </a:r>
            <a:r>
              <a:rPr lang="pt-BR" dirty="0"/>
              <a:t> </a:t>
            </a:r>
            <a:r>
              <a:rPr lang="pt-BR" dirty="0" err="1"/>
              <a:t>Immunol</a:t>
            </a:r>
            <a:r>
              <a:rPr lang="pt-BR" dirty="0"/>
              <a:t> 2010;126:S1.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14. </a:t>
            </a:r>
            <a:r>
              <a:rPr lang="pt-BR" dirty="0" err="1"/>
              <a:t>Nowak-We˛grzyn</a:t>
            </a:r>
            <a:r>
              <a:rPr lang="pt-BR" dirty="0"/>
              <a:t> A, Katz Y, </a:t>
            </a:r>
            <a:r>
              <a:rPr lang="pt-BR" dirty="0" err="1"/>
              <a:t>Mehr</a:t>
            </a:r>
            <a:r>
              <a:rPr lang="pt-BR" dirty="0"/>
              <a:t> SS, </a:t>
            </a:r>
            <a:r>
              <a:rPr lang="pt-BR" dirty="0" err="1"/>
              <a:t>Koletzko</a:t>
            </a:r>
            <a:r>
              <a:rPr lang="pt-BR" dirty="0"/>
              <a:t> S. Non-IgE-</a:t>
            </a:r>
            <a:r>
              <a:rPr lang="pt-BR" dirty="0" err="1"/>
              <a:t>mediated</a:t>
            </a:r>
            <a:r>
              <a:rPr lang="pt-BR" dirty="0"/>
              <a:t> </a:t>
            </a:r>
            <a:r>
              <a:rPr lang="pt-BR" dirty="0" smtClean="0"/>
              <a:t>gastrointestinal </a:t>
            </a:r>
            <a:r>
              <a:rPr lang="pt-BR" dirty="0" err="1" smtClean="0"/>
              <a:t>food</a:t>
            </a:r>
            <a:r>
              <a:rPr lang="pt-BR" dirty="0" smtClean="0"/>
              <a:t> </a:t>
            </a:r>
            <a:r>
              <a:rPr lang="pt-BR" dirty="0" err="1"/>
              <a:t>allergy</a:t>
            </a:r>
            <a:r>
              <a:rPr lang="pt-BR" dirty="0"/>
              <a:t>. J </a:t>
            </a:r>
            <a:r>
              <a:rPr lang="pt-BR" dirty="0" err="1"/>
              <a:t>Allergy</a:t>
            </a:r>
            <a:r>
              <a:rPr lang="pt-BR" dirty="0"/>
              <a:t> </a:t>
            </a:r>
            <a:r>
              <a:rPr lang="pt-BR" dirty="0" err="1"/>
              <a:t>Clin</a:t>
            </a:r>
            <a:r>
              <a:rPr lang="pt-BR" dirty="0"/>
              <a:t> </a:t>
            </a:r>
            <a:r>
              <a:rPr lang="pt-BR" dirty="0" err="1"/>
              <a:t>Immunol</a:t>
            </a:r>
            <a:r>
              <a:rPr lang="pt-BR" dirty="0"/>
              <a:t> 2015;135:1114.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15. </a:t>
            </a:r>
            <a:r>
              <a:rPr lang="pt-BR" dirty="0" err="1"/>
              <a:t>Monti</a:t>
            </a:r>
            <a:r>
              <a:rPr lang="pt-BR" dirty="0"/>
              <a:t> G, </a:t>
            </a:r>
            <a:r>
              <a:rPr lang="pt-BR" dirty="0" err="1"/>
              <a:t>Castagno</a:t>
            </a:r>
            <a:r>
              <a:rPr lang="pt-BR" dirty="0"/>
              <a:t> E, </a:t>
            </a:r>
            <a:r>
              <a:rPr lang="pt-BR" dirty="0" err="1"/>
              <a:t>Liguori</a:t>
            </a:r>
            <a:r>
              <a:rPr lang="pt-BR" dirty="0"/>
              <a:t> SA, </a:t>
            </a:r>
            <a:r>
              <a:rPr lang="pt-BR" dirty="0" err="1"/>
              <a:t>Lupica</a:t>
            </a:r>
            <a:r>
              <a:rPr lang="pt-BR" dirty="0"/>
              <a:t> MM, </a:t>
            </a:r>
            <a:r>
              <a:rPr lang="pt-BR" dirty="0" err="1"/>
              <a:t>Tarasco</a:t>
            </a:r>
            <a:r>
              <a:rPr lang="pt-BR" dirty="0"/>
              <a:t> V, Viola S, et </a:t>
            </a:r>
            <a:r>
              <a:rPr lang="pt-BR" dirty="0" err="1" smtClean="0"/>
              <a:t>al.Food</a:t>
            </a:r>
            <a:r>
              <a:rPr lang="pt-BR" dirty="0" smtClean="0"/>
              <a:t> </a:t>
            </a:r>
            <a:r>
              <a:rPr lang="pt-BR" dirty="0" err="1"/>
              <a:t>protein-induced</a:t>
            </a:r>
            <a:r>
              <a:rPr lang="pt-BR" dirty="0"/>
              <a:t> </a:t>
            </a:r>
            <a:r>
              <a:rPr lang="pt-BR" dirty="0" err="1"/>
              <a:t>enterocolitis</a:t>
            </a:r>
            <a:r>
              <a:rPr lang="pt-BR" dirty="0"/>
              <a:t> </a:t>
            </a:r>
            <a:r>
              <a:rPr lang="pt-BR" dirty="0" err="1"/>
              <a:t>syndrome</a:t>
            </a:r>
            <a:r>
              <a:rPr lang="pt-BR" dirty="0"/>
              <a:t> </a:t>
            </a:r>
            <a:r>
              <a:rPr lang="pt-BR" dirty="0" err="1"/>
              <a:t>by</a:t>
            </a:r>
            <a:r>
              <a:rPr lang="pt-BR" dirty="0"/>
              <a:t> </a:t>
            </a:r>
            <a:r>
              <a:rPr lang="pt-BR" dirty="0" err="1"/>
              <a:t>cow’s</a:t>
            </a:r>
            <a:r>
              <a:rPr lang="pt-BR" dirty="0"/>
              <a:t> </a:t>
            </a:r>
            <a:r>
              <a:rPr lang="pt-BR" dirty="0" err="1"/>
              <a:t>milk</a:t>
            </a:r>
            <a:r>
              <a:rPr lang="pt-BR" dirty="0"/>
              <a:t> </a:t>
            </a:r>
            <a:r>
              <a:rPr lang="pt-BR" dirty="0" err="1"/>
              <a:t>proteins</a:t>
            </a:r>
            <a:r>
              <a:rPr lang="pt-BR" dirty="0"/>
              <a:t> </a:t>
            </a:r>
            <a:r>
              <a:rPr lang="pt-BR" dirty="0" err="1" smtClean="0"/>
              <a:t>passed</a:t>
            </a:r>
            <a:r>
              <a:rPr lang="pt-BR" dirty="0" smtClean="0"/>
              <a:t> </a:t>
            </a:r>
            <a:r>
              <a:rPr lang="pt-BR" dirty="0" err="1" smtClean="0"/>
              <a:t>through</a:t>
            </a:r>
            <a:r>
              <a:rPr lang="pt-BR" dirty="0" smtClean="0"/>
              <a:t> </a:t>
            </a:r>
            <a:r>
              <a:rPr lang="pt-BR" dirty="0" err="1"/>
              <a:t>breast</a:t>
            </a:r>
            <a:r>
              <a:rPr lang="pt-BR" dirty="0"/>
              <a:t> </a:t>
            </a:r>
            <a:r>
              <a:rPr lang="pt-BR" dirty="0" err="1"/>
              <a:t>milk</a:t>
            </a:r>
            <a:r>
              <a:rPr lang="pt-BR" dirty="0"/>
              <a:t>. J </a:t>
            </a:r>
            <a:r>
              <a:rPr lang="pt-BR" dirty="0" err="1"/>
              <a:t>Allergy</a:t>
            </a:r>
            <a:r>
              <a:rPr lang="pt-BR" dirty="0"/>
              <a:t> </a:t>
            </a:r>
            <a:r>
              <a:rPr lang="pt-BR" dirty="0" err="1"/>
              <a:t>Clin</a:t>
            </a:r>
            <a:r>
              <a:rPr lang="pt-BR" dirty="0"/>
              <a:t> </a:t>
            </a:r>
            <a:r>
              <a:rPr lang="pt-BR" dirty="0" err="1"/>
              <a:t>Immunol</a:t>
            </a:r>
            <a:r>
              <a:rPr lang="pt-BR" dirty="0"/>
              <a:t> 2011;127:679.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16. Nomura I, Morita H, </a:t>
            </a:r>
            <a:r>
              <a:rPr lang="pt-BR" dirty="0" err="1"/>
              <a:t>Hosokawa</a:t>
            </a:r>
            <a:r>
              <a:rPr lang="pt-BR" dirty="0"/>
              <a:t> S, </a:t>
            </a:r>
            <a:r>
              <a:rPr lang="pt-BR" dirty="0" err="1"/>
              <a:t>Hoshina</a:t>
            </a:r>
            <a:r>
              <a:rPr lang="pt-BR" dirty="0"/>
              <a:t> H, </a:t>
            </a:r>
            <a:r>
              <a:rPr lang="pt-BR" dirty="0" err="1"/>
              <a:t>Fukuie</a:t>
            </a:r>
            <a:r>
              <a:rPr lang="pt-BR" dirty="0"/>
              <a:t> T, Watanabe </a:t>
            </a:r>
            <a:r>
              <a:rPr lang="pt-BR" dirty="0" smtClean="0"/>
              <a:t>M, et </a:t>
            </a:r>
            <a:r>
              <a:rPr lang="pt-BR" dirty="0"/>
              <a:t>al. Four </a:t>
            </a:r>
            <a:r>
              <a:rPr lang="pt-BR" dirty="0" err="1"/>
              <a:t>distinct</a:t>
            </a:r>
            <a:r>
              <a:rPr lang="pt-BR" dirty="0"/>
              <a:t> </a:t>
            </a:r>
            <a:r>
              <a:rPr lang="pt-BR" dirty="0" err="1"/>
              <a:t>subtypes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non-IgE-</a:t>
            </a:r>
            <a:r>
              <a:rPr lang="pt-BR" dirty="0" err="1"/>
              <a:t>mediated</a:t>
            </a:r>
            <a:r>
              <a:rPr lang="pt-BR" dirty="0"/>
              <a:t> gastrointestinal </a:t>
            </a:r>
            <a:r>
              <a:rPr lang="pt-BR" dirty="0" err="1" smtClean="0"/>
              <a:t>food</a:t>
            </a:r>
            <a:r>
              <a:rPr lang="pt-BR" dirty="0" smtClean="0"/>
              <a:t> </a:t>
            </a:r>
            <a:r>
              <a:rPr lang="pt-BR" dirty="0" err="1" smtClean="0"/>
              <a:t>allergies</a:t>
            </a:r>
            <a:r>
              <a:rPr lang="pt-BR" dirty="0" smtClean="0"/>
              <a:t> </a:t>
            </a:r>
            <a:r>
              <a:rPr lang="pt-BR" dirty="0"/>
              <a:t>in </a:t>
            </a:r>
            <a:r>
              <a:rPr lang="pt-BR" dirty="0" err="1"/>
              <a:t>neonates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, </a:t>
            </a:r>
            <a:r>
              <a:rPr lang="pt-BR" dirty="0" err="1"/>
              <a:t>distinguished</a:t>
            </a:r>
            <a:r>
              <a:rPr lang="pt-BR" dirty="0"/>
              <a:t> </a:t>
            </a:r>
            <a:r>
              <a:rPr lang="pt-BR" dirty="0" err="1"/>
              <a:t>by</a:t>
            </a:r>
            <a:r>
              <a:rPr lang="pt-BR" dirty="0"/>
              <a:t> </a:t>
            </a:r>
            <a:r>
              <a:rPr lang="pt-BR" dirty="0" err="1"/>
              <a:t>their</a:t>
            </a:r>
            <a:r>
              <a:rPr lang="pt-BR" dirty="0"/>
              <a:t> </a:t>
            </a:r>
            <a:r>
              <a:rPr lang="pt-BR" dirty="0" err="1"/>
              <a:t>initial</a:t>
            </a:r>
            <a:r>
              <a:rPr lang="pt-BR" dirty="0"/>
              <a:t> </a:t>
            </a:r>
            <a:r>
              <a:rPr lang="pt-BR" dirty="0" err="1"/>
              <a:t>symptoms</a:t>
            </a:r>
            <a:r>
              <a:rPr lang="pt-BR" dirty="0" smtClean="0"/>
              <a:t>. J </a:t>
            </a:r>
            <a:r>
              <a:rPr lang="pt-BR" dirty="0" err="1"/>
              <a:t>Allergy</a:t>
            </a:r>
            <a:r>
              <a:rPr lang="pt-BR" dirty="0"/>
              <a:t> </a:t>
            </a:r>
            <a:r>
              <a:rPr lang="pt-BR" dirty="0" err="1"/>
              <a:t>Clin</a:t>
            </a:r>
            <a:r>
              <a:rPr lang="pt-BR" dirty="0"/>
              <a:t> </a:t>
            </a:r>
            <a:r>
              <a:rPr lang="pt-BR" dirty="0" err="1"/>
              <a:t>Immunol</a:t>
            </a:r>
            <a:r>
              <a:rPr lang="pt-BR" dirty="0"/>
              <a:t> 2011;127:685.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17. </a:t>
            </a:r>
            <a:r>
              <a:rPr lang="pt-BR" dirty="0" err="1"/>
              <a:t>Kaya</a:t>
            </a:r>
            <a:r>
              <a:rPr lang="pt-BR" dirty="0"/>
              <a:t> A, </a:t>
            </a:r>
            <a:r>
              <a:rPr lang="pt-BR" dirty="0" err="1"/>
              <a:t>Toyran</a:t>
            </a:r>
            <a:r>
              <a:rPr lang="pt-BR" dirty="0"/>
              <a:t> M, </a:t>
            </a:r>
            <a:r>
              <a:rPr lang="pt-BR" dirty="0" err="1"/>
              <a:t>Civelek</a:t>
            </a:r>
            <a:r>
              <a:rPr lang="pt-BR" dirty="0"/>
              <a:t> E, </a:t>
            </a:r>
            <a:r>
              <a:rPr lang="pt-BR" dirty="0" err="1"/>
              <a:t>Mısırlıoglu</a:t>
            </a:r>
            <a:r>
              <a:rPr lang="pt-BR" dirty="0"/>
              <a:t> ED, </a:t>
            </a:r>
            <a:r>
              <a:rPr lang="pt-BR" dirty="0" err="1"/>
              <a:t>Kırsaçlıoglu</a:t>
            </a:r>
            <a:r>
              <a:rPr lang="pt-BR" dirty="0"/>
              <a:t> CT, </a:t>
            </a:r>
            <a:r>
              <a:rPr lang="pt-BR" dirty="0" err="1" smtClean="0"/>
              <a:t>Kocabas¸CN</a:t>
            </a:r>
            <a:r>
              <a:rPr lang="pt-BR" dirty="0"/>
              <a:t>. </a:t>
            </a:r>
            <a:r>
              <a:rPr lang="pt-BR" dirty="0" err="1"/>
              <a:t>Food</a:t>
            </a:r>
            <a:r>
              <a:rPr lang="pt-BR" dirty="0"/>
              <a:t> </a:t>
            </a:r>
            <a:r>
              <a:rPr lang="pt-BR" dirty="0" err="1"/>
              <a:t>protein-induced</a:t>
            </a:r>
            <a:r>
              <a:rPr lang="pt-BR" dirty="0"/>
              <a:t> </a:t>
            </a:r>
            <a:r>
              <a:rPr lang="pt-BR" dirty="0" err="1"/>
              <a:t>enterocolitis</a:t>
            </a:r>
            <a:r>
              <a:rPr lang="pt-BR" dirty="0"/>
              <a:t> </a:t>
            </a:r>
            <a:r>
              <a:rPr lang="pt-BR" dirty="0" err="1"/>
              <a:t>syndrome</a:t>
            </a:r>
            <a:r>
              <a:rPr lang="pt-BR" dirty="0"/>
              <a:t> in </a:t>
            </a:r>
            <a:r>
              <a:rPr lang="pt-BR" dirty="0" err="1"/>
              <a:t>two</a:t>
            </a:r>
            <a:r>
              <a:rPr lang="pt-BR" dirty="0"/>
              <a:t> </a:t>
            </a:r>
            <a:r>
              <a:rPr lang="pt-BR" dirty="0" err="1" smtClean="0"/>
              <a:t>exclusively</a:t>
            </a:r>
            <a:r>
              <a:rPr lang="pt-BR" dirty="0" smtClean="0"/>
              <a:t> </a:t>
            </a:r>
            <a:r>
              <a:rPr lang="pt-BR" dirty="0" err="1" smtClean="0"/>
              <a:t>breastfed</a:t>
            </a:r>
            <a:r>
              <a:rPr lang="pt-BR" dirty="0" smtClean="0"/>
              <a:t> </a:t>
            </a:r>
            <a:r>
              <a:rPr lang="pt-BR" dirty="0" err="1"/>
              <a:t>infants</a:t>
            </a:r>
            <a:r>
              <a:rPr lang="pt-BR" dirty="0"/>
              <a:t>. </a:t>
            </a:r>
            <a:r>
              <a:rPr lang="pt-BR" dirty="0" err="1"/>
              <a:t>Pediatr</a:t>
            </a:r>
            <a:r>
              <a:rPr lang="pt-BR" dirty="0"/>
              <a:t> </a:t>
            </a:r>
            <a:r>
              <a:rPr lang="pt-BR" dirty="0" err="1"/>
              <a:t>Allergy</a:t>
            </a:r>
            <a:r>
              <a:rPr lang="pt-BR" dirty="0"/>
              <a:t> </a:t>
            </a:r>
            <a:r>
              <a:rPr lang="pt-BR" dirty="0" err="1"/>
              <a:t>Immunol</a:t>
            </a:r>
            <a:r>
              <a:rPr lang="pt-BR" dirty="0"/>
              <a:t> 2016;27:749.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REFERÊNCIAS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pt-BR" sz="1500" smtClean="0"/>
              <a:t>18. Goswami R, Blazquez AB, Kosoy R, Rahman A, Nowak-We˛grzyn A, Berin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pt-BR" sz="1500" smtClean="0"/>
              <a:t>     MC. Systemic innate immune activation in food protein-induced enterocolitis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pt-BR" sz="1500" smtClean="0"/>
              <a:t>     syndrome. J Allergy Clin Immunol 2017;139:1885-96.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BR" sz="1500" smtClean="0"/>
              <a:t>19. Caubet JC, Nowak-We˛grzyn A. Current understanding of the immune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pt-BR" sz="1500" smtClean="0"/>
              <a:t>      mechanisms of food protein-induced enterocolitis syndrome. Expert Rev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pt-BR" sz="1500" smtClean="0"/>
              <a:t>      Clin Immunol 2011;7:317-27.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BR" sz="1500" smtClean="0"/>
              <a:t>20. Nowak-Wegrzyn A, Muraro A. Food protein-induced enterocolitis syndrome.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pt-BR" sz="1500" smtClean="0"/>
              <a:t>     Curr Opin Allergy Clin Immunol 2009;9:371.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BR" sz="1500" smtClean="0"/>
              <a:t>21. Mehr S, Kakakios A, Frith K, Kemp AS. Food protein-induced enterocolitis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pt-BR" sz="1500" smtClean="0"/>
              <a:t>     syndrome: 16-year experience. Pediatrics 2009;123:e459.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BR" sz="1500" smtClean="0"/>
              <a:t>22. Hwang JB, Lee SH, Kang YN, Kim SP, Suh S-I, Kam S. Indexes of suspicion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pt-BR" sz="1500" smtClean="0"/>
              <a:t>     of typical cow’s milk protein-induced enterocolitis. J Korean Med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pt-BR" sz="1500" smtClean="0"/>
              <a:t>     Sci 2007;22:993.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BR" sz="1500" smtClean="0"/>
              <a:t>23. Powell GK. Eneterocolitis in low-birth-weight infants associated with milk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pt-BR" sz="1500" smtClean="0"/>
              <a:t>     and soy protein intolerance. J Pediatr 1976;88:840-4.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BR" sz="1500" smtClean="0"/>
              <a:t>24. Powell GK. Milk and soy induced enterocolitis of infancy. J Pediatr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pt-BR" sz="1500" smtClean="0"/>
              <a:t>      1978;93:553-60.</a:t>
            </a:r>
          </a:p>
          <a:p>
            <a:pPr eaLnBrk="1" hangingPunct="1">
              <a:lnSpc>
                <a:spcPct val="80000"/>
              </a:lnSpc>
              <a:defRPr/>
            </a:pPr>
            <a:endParaRPr lang="pt-BR" sz="150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/>
          </p:cNvSpPr>
          <p:nvPr>
            <p:ph type="title" idx="4294967295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pt-BR" sz="2600" b="1" cap="none" smtClean="0">
                <a:solidFill>
                  <a:srgbClr val="0000FF"/>
                </a:solidFill>
              </a:rPr>
              <a:t>Nota do EDITOR DO SITE, Dr. Paulo R. Margotto. Consultem também! Aqui e Agora! Estudando Juntos!</a:t>
            </a:r>
          </a:p>
        </p:txBody>
      </p:sp>
      <p:sp>
        <p:nvSpPr>
          <p:cNvPr id="3277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pt-BR" b="1" smtClean="0">
                <a:solidFill>
                  <a:srgbClr val="FF3399"/>
                </a:solidFill>
              </a:rPr>
              <a:t>O mundo da Neonatologia precisa de uma definição abrangente, universal e consensual de Enterocolite necrosante</a:t>
            </a:r>
            <a:r>
              <a:rPr lang="pt-BR" smtClean="0">
                <a:solidFill>
                  <a:srgbClr val="0000FF"/>
                </a:solidFill>
              </a:rPr>
              <a:t> (Phillip V. Gordon et al, 2017</a:t>
            </a:r>
            <a:r>
              <a:rPr lang="pt-BR" smtClean="0"/>
              <a:t>)</a:t>
            </a:r>
            <a:br>
              <a:rPr lang="pt-BR" smtClean="0"/>
            </a:br>
            <a:endParaRPr lang="pt-BR" smtClean="0">
              <a:solidFill>
                <a:srgbClr val="0000FF"/>
              </a:solidFill>
            </a:endParaRPr>
          </a:p>
          <a:p>
            <a:pPr eaLnBrk="1" hangingPunct="1"/>
            <a:endParaRPr lang="pt-BR" smtClean="0"/>
          </a:p>
        </p:txBody>
      </p:sp>
      <p:pic>
        <p:nvPicPr>
          <p:cNvPr id="32772" name="Picture 4" descr="Gramado-Dias-Navanti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3141663"/>
            <a:ext cx="4000500" cy="3000375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</p:spPr>
      </p:pic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900113" y="6237288"/>
            <a:ext cx="6584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Drs. Dias Rego (RJ), Paulo R. Margotto (DF) e Navantino (MG)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0" y="1530350"/>
            <a:ext cx="8748713" cy="5327650"/>
          </a:xfrm>
        </p:spPr>
        <p:txBody>
          <a:bodyPr/>
          <a:lstStyle/>
          <a:p>
            <a:pPr eaLnBrk="1" hangingPunct="1"/>
            <a:r>
              <a:rPr lang="pt-BR" sz="1800" smtClean="0"/>
              <a:t>Nas últimas décadas, a </a:t>
            </a:r>
            <a:r>
              <a:rPr lang="pt-BR" sz="1800" smtClean="0">
                <a:solidFill>
                  <a:srgbClr val="0000FF"/>
                </a:solidFill>
              </a:rPr>
              <a:t>incidência relatada de enterocolite necrosante no pré-termo (</a:t>
            </a:r>
            <a:r>
              <a:rPr lang="pt-BR" sz="1800" smtClean="0"/>
              <a:t>NEC</a:t>
            </a:r>
            <a:r>
              <a:rPr lang="pt-BR" sz="1800" smtClean="0">
                <a:solidFill>
                  <a:srgbClr val="0000FF"/>
                </a:solidFill>
              </a:rPr>
              <a:t>) tem diminuído</a:t>
            </a:r>
            <a:r>
              <a:rPr lang="pt-BR" sz="1800" smtClean="0"/>
              <a:t> em grande parte </a:t>
            </a:r>
            <a:r>
              <a:rPr lang="pt-BR" sz="1800" b="1" smtClean="0">
                <a:solidFill>
                  <a:srgbClr val="0000FF"/>
                </a:solidFill>
              </a:rPr>
              <a:t>devido à implementação de iniciativas de  prevenção abrangente de NEC, incluindo aleitamento materno, protocolos de alimentação padronizados, diretrizes e administração antibiótica, assim como  melhor  rigor com que casos não-NEC são excluídos</a:t>
            </a:r>
            <a:r>
              <a:rPr lang="pt-BR" sz="1800" smtClean="0"/>
              <a:t> dos dados de NEC. </a:t>
            </a:r>
          </a:p>
          <a:p>
            <a:pPr eaLnBrk="1" hangingPunct="1"/>
            <a:r>
              <a:rPr lang="pt-BR" sz="1800" smtClean="0"/>
              <a:t>No entanto, após mais de 60 anos de pesquisa da NEC em modelos, a promessa de uma “bala mágica” para evitar que a NEC ainda se materialize. </a:t>
            </a:r>
          </a:p>
          <a:p>
            <a:pPr eaLnBrk="1" hangingPunct="1"/>
            <a:r>
              <a:rPr lang="pt-BR" sz="1800" smtClean="0"/>
              <a:t>Tem também questões sérias envolvendo pesquisa clínica da NEC. Há uma falta de uma definição abrangente e   comum de NEC,</a:t>
            </a:r>
          </a:p>
          <a:p>
            <a:pPr eaLnBrk="1" hangingPunct="1"/>
            <a:r>
              <a:rPr lang="pt-BR" sz="1800" smtClean="0"/>
              <a:t>Os conjuntos de dados nacionais têm sua própria definição única e definições de preparação. Mesmo dentro da Academia, estudos randomizados e estudos de Centro único têm definições muito díspares. Isso torna os metadados da NEC de valor muito limitado.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pt-BR" sz="1800" smtClean="0">
                <a:solidFill>
                  <a:srgbClr val="0000FF"/>
                </a:solidFill>
              </a:rPr>
              <a:t>O mundo da Neonatologia precisa de uma definição abrangente, universal e consensual de NEC</a:t>
            </a:r>
          </a:p>
        </p:txBody>
      </p:sp>
      <p:sp>
        <p:nvSpPr>
          <p:cNvPr id="33795" name="Rectangle 5"/>
          <p:cNvSpPr>
            <a:spLocks noChangeArrowheads="1"/>
          </p:cNvSpPr>
          <p:nvPr/>
        </p:nvSpPr>
        <p:spPr bwMode="auto">
          <a:xfrm>
            <a:off x="0" y="1052513"/>
            <a:ext cx="9144000" cy="5476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71415" bIns="0" anchor="ctr">
            <a:spAutoFit/>
          </a:bodyPr>
          <a:lstStyle/>
          <a:p>
            <a:pPr algn="ctr"/>
            <a:r>
              <a:rPr lang="pt-BR" sz="1200">
                <a:hlinkClick r:id="rId2"/>
              </a:rPr>
              <a:t>A critical question for NEC researchers: Can we create a consensus definition of NEC that facilitates research progress?</a:t>
            </a:r>
            <a:endParaRPr lang="pt-BR" sz="1200"/>
          </a:p>
          <a:p>
            <a:pPr algn="ctr"/>
            <a:r>
              <a:rPr lang="pt-BR" sz="1200"/>
              <a:t>Gordon PV, Swanson JR, MacQueen BC, Christensen RD.Semin Perinatol. 2017 Feb;41(1):7-14. doi: 10.1053/j.semperi.2016.09.013. Epub 2016 Nov 17. Review.PMID: 27866661.</a:t>
            </a:r>
            <a:r>
              <a:rPr lang="pt-BR" sz="1200" u="sng">
                <a:hlinkClick r:id="rId3"/>
              </a:rPr>
              <a:t>Similar articles</a:t>
            </a:r>
            <a:endParaRPr lang="pt-BR" sz="1200" u="sng"/>
          </a:p>
        </p:txBody>
      </p:sp>
      <p:sp>
        <p:nvSpPr>
          <p:cNvPr id="33796" name="Text Box 6"/>
          <p:cNvSpPr txBox="1">
            <a:spLocks noChangeArrowheads="1"/>
          </p:cNvSpPr>
          <p:nvPr/>
        </p:nvSpPr>
        <p:spPr bwMode="auto">
          <a:xfrm>
            <a:off x="755650" y="115888"/>
            <a:ext cx="7034213" cy="915987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3399"/>
                </a:solidFill>
              </a:rPr>
              <a:t>Uma questão crítica para os pesquisadores do NEC: Podemos criar uma definição consensual de NEC que facilite o progresso da pesquisa?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/>
          </p:cNvSpPr>
          <p:nvPr>
            <p:ph type="body" idx="4294967295"/>
          </p:nvPr>
        </p:nvSpPr>
        <p:spPr>
          <a:xfrm>
            <a:off x="0" y="620713"/>
            <a:ext cx="9144000" cy="585311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pt-BR" sz="3200" b="1" smtClean="0">
                <a:solidFill>
                  <a:srgbClr val="0000FF"/>
                </a:solidFill>
              </a:rPr>
              <a:t>Inclusão de subconjuntos de enterocolite necrosante</a:t>
            </a:r>
          </a:p>
          <a:p>
            <a:pPr eaLnBrk="1" hangingPunct="1">
              <a:lnSpc>
                <a:spcPct val="90000"/>
              </a:lnSpc>
            </a:pPr>
            <a:r>
              <a:rPr lang="pt-BR" sz="2000" smtClean="0"/>
              <a:t>Embora assustadores, definir subconjuntos de ENTEROCOLITE NECROSANTE (NEC) é essencial para informar nossa compreensão sobre a NEC e sua prevenção. </a:t>
            </a:r>
          </a:p>
          <a:p>
            <a:pPr eaLnBrk="1" hangingPunct="1">
              <a:lnSpc>
                <a:spcPct val="90000"/>
              </a:lnSpc>
            </a:pPr>
            <a:r>
              <a:rPr lang="pt-BR" sz="2000" smtClean="0"/>
              <a:t>Subconjuntos representam o nosso melhor esforço para capturar e catalogar os divergentes estressores que desencadeiam ou potencializam o início da NEC. </a:t>
            </a:r>
          </a:p>
          <a:p>
            <a:pPr eaLnBrk="1" hangingPunct="1">
              <a:lnSpc>
                <a:spcPct val="90000"/>
              </a:lnSpc>
            </a:pPr>
            <a:r>
              <a:rPr lang="pt-BR" sz="2000" smtClean="0"/>
              <a:t>As descrições aqui certamente não serão a palavra final sobre como organizar esses subconjuntos, em vez disso, os autores esperam  que seja um ponto de partida</a:t>
            </a:r>
          </a:p>
          <a:p>
            <a:pPr eaLnBrk="1" hangingPunct="1">
              <a:lnSpc>
                <a:spcPct val="90000"/>
              </a:lnSpc>
            </a:pPr>
            <a:r>
              <a:rPr lang="pt-BR" sz="2000" smtClean="0"/>
              <a:t>Também enfatizam  que não conhecemos verdadeiramente a incidência ou sobreposição de qualquer um desses subconjuntos putativos. </a:t>
            </a:r>
          </a:p>
          <a:p>
            <a:pPr eaLnBrk="1" hangingPunct="1">
              <a:lnSpc>
                <a:spcPct val="90000"/>
              </a:lnSpc>
            </a:pPr>
            <a:r>
              <a:rPr lang="pt-BR" sz="2000" smtClean="0"/>
              <a:t>As estimativas disponíveis são amplamente baseadas em estudos de Centro único e retrospectivos. </a:t>
            </a:r>
          </a:p>
          <a:p>
            <a:pPr eaLnBrk="1" hangingPunct="1">
              <a:lnSpc>
                <a:spcPct val="90000"/>
              </a:lnSpc>
            </a:pPr>
            <a:r>
              <a:rPr lang="pt-BR" sz="2000" smtClean="0"/>
              <a:t>Portanto, segundo esses autores, nunca saberemos quais são as contribuições individuais desses gatilhos até começarmos uma investigação mais rigorosa.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468313" y="404813"/>
            <a:ext cx="7467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sz="3200" b="1" cap="none" smtClean="0">
                <a:solidFill>
                  <a:srgbClr val="0000FF"/>
                </a:solidFill>
              </a:rPr>
              <a:t>Inclusão de subconjuntos de enterocolite necrosante</a:t>
            </a:r>
          </a:p>
        </p:txBody>
      </p:sp>
      <p:sp>
        <p:nvSpPr>
          <p:cNvPr id="3584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z="2000" smtClean="0"/>
              <a:t>1) </a:t>
            </a:r>
            <a:r>
              <a:rPr lang="pt-BR" sz="2000" b="1" smtClean="0">
                <a:solidFill>
                  <a:srgbClr val="FF0000"/>
                </a:solidFill>
              </a:rPr>
              <a:t>NEC associado à transfusão</a:t>
            </a:r>
            <a:r>
              <a:rPr lang="pt-BR" sz="2000" smtClean="0">
                <a:solidFill>
                  <a:srgbClr val="FF0000"/>
                </a:solidFill>
              </a:rPr>
              <a:t> </a:t>
            </a:r>
            <a:r>
              <a:rPr lang="pt-BR" sz="2000" b="1" smtClean="0">
                <a:solidFill>
                  <a:srgbClr val="FF0000"/>
                </a:solidFill>
              </a:rPr>
              <a:t>(TANEC</a:t>
            </a:r>
            <a:r>
              <a:rPr lang="pt-BR" sz="2000" smtClean="0">
                <a:solidFill>
                  <a:srgbClr val="FF0000"/>
                </a:solidFill>
              </a:rPr>
              <a:t>)</a:t>
            </a:r>
            <a:r>
              <a:rPr lang="pt-BR" sz="2000" smtClean="0"/>
              <a:t> —ECN que ocorre dentro de 48 horas de uma transfusão de hemácias.</a:t>
            </a:r>
          </a:p>
          <a:p>
            <a:pPr eaLnBrk="1" hangingPunct="1">
              <a:lnSpc>
                <a:spcPct val="90000"/>
              </a:lnSpc>
            </a:pPr>
            <a:r>
              <a:rPr lang="pt-BR" sz="2000" smtClean="0"/>
              <a:t>(2) </a:t>
            </a:r>
            <a:r>
              <a:rPr lang="pt-BR" sz="2000" b="1" smtClean="0">
                <a:solidFill>
                  <a:srgbClr val="FF0000"/>
                </a:solidFill>
              </a:rPr>
              <a:t>NEC associada à alergia ao leite de vaca neonatal</a:t>
            </a:r>
            <a:r>
              <a:rPr lang="pt-BR" sz="2000" smtClean="0"/>
              <a:t> (</a:t>
            </a:r>
            <a:r>
              <a:rPr lang="pt-BR" sz="2000" b="1" smtClean="0">
                <a:solidFill>
                  <a:srgbClr val="FF0000"/>
                </a:solidFill>
              </a:rPr>
              <a:t>MOONEC</a:t>
            </a:r>
            <a:r>
              <a:rPr lang="pt-BR" sz="2000" smtClean="0"/>
              <a:t>) - ECN com três dos seguintes: fezes com sangue, história de intolerância alimentar / refluxo grave, qualquer contagem absoluta de eosinófilos &gt;2000 </a:t>
            </a:r>
            <a:r>
              <a:rPr lang="en-US" sz="2000" smtClean="0"/>
              <a:t>µ/</a:t>
            </a:r>
            <a:r>
              <a:rPr lang="pt-BR" sz="2000" smtClean="0"/>
              <a:t>L, redução dos sintomas dentro de 48 horas após mudar para uma fórmula elementar.</a:t>
            </a:r>
          </a:p>
          <a:p>
            <a:pPr eaLnBrk="1" hangingPunct="1">
              <a:lnSpc>
                <a:spcPct val="90000"/>
              </a:lnSpc>
            </a:pPr>
            <a:r>
              <a:rPr lang="pt-BR" sz="2000" smtClean="0"/>
              <a:t>(3) </a:t>
            </a:r>
            <a:r>
              <a:rPr lang="pt-BR" sz="2000" b="1" smtClean="0">
                <a:solidFill>
                  <a:srgbClr val="FF0000"/>
                </a:solidFill>
              </a:rPr>
              <a:t>NEC associada a um patógeno bacteriano conhecido (BPNEC)</a:t>
            </a:r>
            <a:r>
              <a:rPr lang="pt-BR" sz="2000" smtClean="0"/>
              <a:t> - NEC que tem um único patógeno bacteriano, além da flora bacteriana da pele crescendo a partir do sangue ou do líquido peritoneal.</a:t>
            </a:r>
          </a:p>
          <a:p>
            <a:pPr eaLnBrk="1" hangingPunct="1">
              <a:lnSpc>
                <a:spcPct val="90000"/>
              </a:lnSpc>
            </a:pPr>
            <a:r>
              <a:rPr lang="pt-BR" sz="2000" smtClean="0"/>
              <a:t>(4) </a:t>
            </a:r>
            <a:r>
              <a:rPr lang="pt-BR" sz="2000" b="1" smtClean="0">
                <a:solidFill>
                  <a:srgbClr val="FF0000"/>
                </a:solidFill>
              </a:rPr>
              <a:t>NEC associada a um patógeno viral conhecido (VPNEC</a:t>
            </a:r>
            <a:r>
              <a:rPr lang="pt-BR" sz="2000" smtClean="0"/>
              <a:t>) —NEC que teve um único vírus identificado por cultura ou PCR de sangue ou outros fluidos corporais estéreis.</a:t>
            </a:r>
          </a:p>
          <a:p>
            <a:pPr eaLnBrk="1" hangingPunct="1">
              <a:lnSpc>
                <a:spcPct val="90000"/>
              </a:lnSpc>
            </a:pPr>
            <a:endParaRPr lang="pt-BR" sz="200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000" smtClean="0"/>
              <a:t>(5) </a:t>
            </a:r>
            <a:r>
              <a:rPr lang="pt-BR" sz="2000" smtClean="0">
                <a:solidFill>
                  <a:srgbClr val="FF0000"/>
                </a:solidFill>
              </a:rPr>
              <a:t>NEC associada a uma hipóxia grave e / ou isquêmica grave conhecida como  evento (HIENEC</a:t>
            </a:r>
            <a:r>
              <a:rPr lang="pt-BR" sz="2000" smtClean="0"/>
              <a:t>) —NEC dentro de 72 horas após hipóxia grave / evento isquêmico.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(6) </a:t>
            </a:r>
            <a:r>
              <a:rPr lang="pt-BR" sz="2000" b="1" smtClean="0">
                <a:solidFill>
                  <a:srgbClr val="FF0000"/>
                </a:solidFill>
              </a:rPr>
              <a:t>NEC associado a </a:t>
            </a:r>
            <a:r>
              <a:rPr lang="pt-BR" sz="2000" b="1" i="1" smtClean="0">
                <a:solidFill>
                  <a:srgbClr val="FF0000"/>
                </a:solidFill>
              </a:rPr>
              <a:t>status</a:t>
            </a:r>
            <a:r>
              <a:rPr lang="pt-BR" sz="2000" b="1" smtClean="0">
                <a:solidFill>
                  <a:srgbClr val="FF0000"/>
                </a:solidFill>
              </a:rPr>
              <a:t> negativo recente de cultura</a:t>
            </a:r>
            <a:r>
              <a:rPr lang="pt-BR" sz="2000" smtClean="0"/>
              <a:t> (ROSNEC)—NEC diagnosticada dentro de 72 horas após hemoculturas negativas (e a crianças  não atualmente em antibióticos).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(7) </a:t>
            </a:r>
            <a:r>
              <a:rPr lang="pt-BR" sz="2000" b="1" smtClean="0">
                <a:solidFill>
                  <a:srgbClr val="FF0000"/>
                </a:solidFill>
              </a:rPr>
              <a:t>ECN associada ao estresse pelo frio (CLDNEC)</a:t>
            </a:r>
            <a:r>
              <a:rPr lang="pt-BR" sz="2000" smtClean="0"/>
              <a:t> - ECN em lactente pesando &lt;2000g que falhou no desmame de uma incubadora nas últimas 72 horas.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(8) </a:t>
            </a:r>
            <a:r>
              <a:rPr lang="pt-BR" sz="2000" b="1" smtClean="0">
                <a:solidFill>
                  <a:srgbClr val="FF0000"/>
                </a:solidFill>
              </a:rPr>
              <a:t>NEC ocorrendo em irmãos</a:t>
            </a:r>
            <a:r>
              <a:rPr lang="pt-BR" sz="2000" smtClean="0"/>
              <a:t> (2XNEC) —NEC onde dois ou mais  irmãos na mesma família genética adquiriram NEC.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(9) NEC após SIP[Perfuração Intestinal Espontânea) (SIPNEC) - aquisição da NEC após recuperação cirúrgica da SIP.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(10) </a:t>
            </a:r>
            <a:r>
              <a:rPr lang="pt-BR" sz="2000" b="1" smtClean="0">
                <a:solidFill>
                  <a:srgbClr val="FF0000"/>
                </a:solidFill>
              </a:rPr>
              <a:t>ECN associada à gastrosquise (GASNEC)</a:t>
            </a:r>
            <a:r>
              <a:rPr lang="pt-BR" sz="2000" smtClean="0"/>
              <a:t> - aquisição de ECN em pacientes com gastrosquise (pré ou pós-operatório)</a:t>
            </a:r>
          </a:p>
        </p:txBody>
      </p:sp>
      <p:sp>
        <p:nvSpPr>
          <p:cNvPr id="36867" name="Rectangle 4"/>
          <p:cNvSpPr>
            <a:spLocks noGrp="1"/>
          </p:cNvSpPr>
          <p:nvPr>
            <p:ph type="title" idx="4294967295"/>
          </p:nvPr>
        </p:nvSpPr>
        <p:spPr bwMode="auto">
          <a:xfrm>
            <a:off x="468313" y="404813"/>
            <a:ext cx="7467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sz="3200" b="1" cap="none" smtClean="0">
                <a:solidFill>
                  <a:srgbClr val="0000FF"/>
                </a:solidFill>
              </a:rPr>
              <a:t>Inclusão de subconjuntos de enterocolite necrosante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pt-BR" sz="2000" smtClean="0"/>
              <a:t>(11) </a:t>
            </a:r>
            <a:r>
              <a:rPr lang="pt-BR" sz="2000" b="1" smtClean="0">
                <a:solidFill>
                  <a:srgbClr val="FF0000"/>
                </a:solidFill>
              </a:rPr>
              <a:t>NEC associada à cardiopatia congênita crítica (HRTNEC) - ECN associada a uma lesão cardíaca congênita crítica (pré ou pós-operatório).</a:t>
            </a:r>
          </a:p>
          <a:p>
            <a:pPr eaLnBrk="1" hangingPunct="1"/>
            <a:r>
              <a:rPr lang="pt-BR" sz="2000" b="1" smtClean="0">
                <a:solidFill>
                  <a:srgbClr val="FF0000"/>
                </a:solidFill>
              </a:rPr>
              <a:t>(12) NEC associado a uma condição genética conhecida (GENNEC)</a:t>
            </a:r>
            <a:r>
              <a:rPr lang="pt-BR" sz="2000" smtClean="0"/>
              <a:t> - NEC com um polimorfismo conhecido ou condição  genética que predispõe a criança a NEC (não incluem anomalias congênitas complexas).</a:t>
            </a:r>
          </a:p>
          <a:p>
            <a:pPr eaLnBrk="1" hangingPunct="1"/>
            <a:r>
              <a:rPr lang="pt-BR" sz="2000" smtClean="0"/>
              <a:t>(13) </a:t>
            </a:r>
            <a:r>
              <a:rPr lang="pt-BR" sz="2000" b="1" smtClean="0">
                <a:solidFill>
                  <a:srgbClr val="FF0000"/>
                </a:solidFill>
              </a:rPr>
              <a:t>NEC associada a anomalia congênita (CANNEC)</a:t>
            </a:r>
            <a:r>
              <a:rPr lang="pt-BR" sz="2000" smtClean="0"/>
              <a:t> – NEC com uma anomalia complexa que não seja cardiopatia ou gastrosquise.</a:t>
            </a:r>
          </a:p>
          <a:p>
            <a:pPr eaLnBrk="1" hangingPunct="1"/>
            <a:r>
              <a:rPr lang="pt-BR" sz="2000" smtClean="0"/>
              <a:t>(14) </a:t>
            </a:r>
            <a:r>
              <a:rPr lang="pt-BR" sz="2000" b="1" smtClean="0">
                <a:solidFill>
                  <a:srgbClr val="FF0000"/>
                </a:solidFill>
              </a:rPr>
              <a:t>NEC associada a um produto comercial ($ NEC)</a:t>
            </a:r>
            <a:r>
              <a:rPr lang="pt-BR" sz="2000" smtClean="0"/>
              <a:t> – NEC onde uma fórmula ou outro agente comercial ingerido é</a:t>
            </a:r>
          </a:p>
          <a:p>
            <a:pPr eaLnBrk="1" hangingPunct="1"/>
            <a:r>
              <a:rPr lang="pt-BR" sz="2000" smtClean="0"/>
              <a:t>associado a uma apresentação única ou maior do que a incidência normal.</a:t>
            </a:r>
          </a:p>
        </p:txBody>
      </p:sp>
      <p:sp>
        <p:nvSpPr>
          <p:cNvPr id="37891" name="Rectangle 4"/>
          <p:cNvSpPr>
            <a:spLocks noGrp="1"/>
          </p:cNvSpPr>
          <p:nvPr>
            <p:ph type="title" idx="4294967295"/>
          </p:nvPr>
        </p:nvSpPr>
        <p:spPr bwMode="auto">
          <a:xfrm>
            <a:off x="468313" y="404813"/>
            <a:ext cx="7467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sz="2600" b="1" cap="none" smtClean="0">
                <a:solidFill>
                  <a:srgbClr val="FF3399"/>
                </a:solidFill>
              </a:rPr>
              <a:t>Inclusão de subconjuntos de enterocolite necrosante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/>
          <p:cNvSpPr>
            <a:spLocks noGrp="1"/>
          </p:cNvSpPr>
          <p:nvPr>
            <p:ph type="body" idx="4294967295"/>
          </p:nvPr>
        </p:nvSpPr>
        <p:spPr>
          <a:xfrm>
            <a:off x="611188" y="2420938"/>
            <a:ext cx="7467600" cy="4873625"/>
          </a:xfrm>
        </p:spPr>
        <p:txBody>
          <a:bodyPr/>
          <a:lstStyle/>
          <a:p>
            <a:pPr algn="ctr" eaLnBrk="1" hangingPunct="1"/>
            <a:r>
              <a:rPr lang="pt-BR" b="1" smtClean="0">
                <a:solidFill>
                  <a:srgbClr val="0000FF"/>
                </a:solidFill>
              </a:rPr>
              <a:t>Em 9 de agosto, em Manaus,  faremos uma Palestra sobre ENTEROCOLITE NECROSANTE: A LÓGICA DA PREVENÇÃO (eslides em preparação!)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112713" y="1268413"/>
            <a:ext cx="9031287" cy="1627187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800" b="1" cap="none" smtClean="0">
                <a:solidFill>
                  <a:srgbClr val="FF0000"/>
                </a:solidFill>
                <a:latin typeface="Imprint MT Shadow"/>
                <a:ea typeface="Imprint MT Shadow"/>
                <a:cs typeface="Imprint MT Shadow"/>
              </a:rPr>
              <a:t>ENTEROCOLITE NECROSANTE:</a:t>
            </a:r>
            <a:br>
              <a:rPr lang="en-US" sz="2800" b="1" cap="none" smtClean="0">
                <a:solidFill>
                  <a:srgbClr val="FF0000"/>
                </a:solidFill>
                <a:latin typeface="Imprint MT Shadow"/>
                <a:ea typeface="Imprint MT Shadow"/>
                <a:cs typeface="Imprint MT Shadow"/>
              </a:rPr>
            </a:br>
            <a:r>
              <a:rPr lang="en-US" sz="2800" cap="none" smtClean="0">
                <a:solidFill>
                  <a:srgbClr val="FF0000"/>
                </a:solidFill>
                <a:latin typeface="Imprint MT Shadow"/>
                <a:ea typeface="Imprint MT Shadow"/>
                <a:cs typeface="Imprint MT Shadow"/>
              </a:rPr>
              <a:t> </a:t>
            </a:r>
            <a:r>
              <a:rPr lang="en-US" sz="2800" b="1" cap="none" smtClean="0">
                <a:solidFill>
                  <a:srgbClr val="FF0000"/>
                </a:solidFill>
                <a:latin typeface="Imprint MT Shadow"/>
                <a:ea typeface="Imprint MT Shadow"/>
                <a:cs typeface="Imprint MT Shadow"/>
              </a:rPr>
              <a:t>A LÓGICA DA PREVENÇÃO</a:t>
            </a:r>
          </a:p>
        </p:txBody>
      </p:sp>
      <p:sp>
        <p:nvSpPr>
          <p:cNvPr id="39939" name="Subtitle 2"/>
          <p:cNvSpPr>
            <a:spLocks noGrp="1"/>
          </p:cNvSpPr>
          <p:nvPr>
            <p:ph type="subTitle" idx="4294967295"/>
          </p:nvPr>
        </p:nvSpPr>
        <p:spPr>
          <a:xfrm>
            <a:off x="1084263" y="4495800"/>
            <a:ext cx="6861175" cy="2057400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en-US" sz="2600" smtClean="0">
                <a:solidFill>
                  <a:srgbClr val="FFFFFF"/>
                </a:solidFill>
                <a:hlinkClick r:id="rId2"/>
              </a:rPr>
              <a:t>www.paulomargotto.com.br</a:t>
            </a:r>
            <a:endParaRPr lang="en-US" sz="2600" smtClean="0">
              <a:solidFill>
                <a:srgbClr val="FFFFFF"/>
              </a:solidFill>
            </a:endParaRPr>
          </a:p>
          <a:p>
            <a:pPr marL="0" indent="0" algn="ctr" eaLnBrk="1" hangingPunct="1">
              <a:spcBef>
                <a:spcPct val="0"/>
              </a:spcBef>
              <a:buFont typeface="Wingdings" pitchFamily="2" charset="2"/>
              <a:buNone/>
            </a:pPr>
            <a:endParaRPr lang="en-US" sz="2600" smtClean="0">
              <a:solidFill>
                <a:srgbClr val="FFFFFF"/>
              </a:solidFill>
            </a:endParaRPr>
          </a:p>
        </p:txBody>
      </p:sp>
      <p:sp>
        <p:nvSpPr>
          <p:cNvPr id="39940" name="Text Box 7"/>
          <p:cNvSpPr txBox="1">
            <a:spLocks noChangeArrowheads="1"/>
          </p:cNvSpPr>
          <p:nvPr/>
        </p:nvSpPr>
        <p:spPr bwMode="auto">
          <a:xfrm>
            <a:off x="1547813" y="2852738"/>
            <a:ext cx="67500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/>
              <a:t>Paulo R. Margotto</a:t>
            </a:r>
          </a:p>
          <a:p>
            <a:pPr algn="ctr"/>
            <a:r>
              <a:rPr lang="pt-BR"/>
              <a:t>Prof. do Curso de Medicina (6ª Série) da Escola de Medicina da </a:t>
            </a:r>
          </a:p>
          <a:p>
            <a:pPr algn="ctr"/>
            <a:r>
              <a:rPr lang="pt-BR"/>
              <a:t>Universidade Católica de Brasília</a:t>
            </a:r>
          </a:p>
          <a:p>
            <a:pPr algn="ctr"/>
            <a:r>
              <a:rPr lang="pt-BR"/>
              <a:t>Unidade de Neonatologia do Hospital Materno Infantil de Brasília</a:t>
            </a:r>
          </a:p>
          <a:p>
            <a:pPr algn="ctr"/>
            <a:endParaRPr lang="pt-BR">
              <a:solidFill>
                <a:srgbClr val="FF9900"/>
              </a:solidFill>
            </a:endParaRPr>
          </a:p>
          <a:p>
            <a:pPr algn="ctr"/>
            <a:r>
              <a:rPr lang="pt-BR"/>
              <a:t>MANAUS, 9 DE AGOSTO DE 2018</a:t>
            </a:r>
          </a:p>
        </p:txBody>
      </p:sp>
      <p:pic>
        <p:nvPicPr>
          <p:cNvPr id="39941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2" name="Picture 7" descr="pneumatosis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713" y="4876800"/>
            <a:ext cx="132397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3" name="Picture 7" descr="DSC0145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388" y="3644900"/>
            <a:ext cx="137160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4" name="Picture 7" descr="20180225_074646"/>
          <p:cNvPicPr>
            <a:picLocks noChangeAspect="1" noChangeArrowheads="1"/>
          </p:cNvPicPr>
          <p:nvPr/>
        </p:nvPicPr>
        <p:blipFill>
          <a:blip r:embed="rId6">
            <a:lum bright="18000" contrast="12000"/>
          </a:blip>
          <a:srcRect/>
          <a:stretch>
            <a:fillRect/>
          </a:stretch>
        </p:blipFill>
        <p:spPr bwMode="auto">
          <a:xfrm>
            <a:off x="6300788" y="4997450"/>
            <a:ext cx="2843212" cy="186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5" name="Picture 5" descr="IMG-20180609-WA001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35375" y="5013325"/>
            <a:ext cx="119380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/>
          </p:cNvSpPr>
          <p:nvPr>
            <p:ph type="body" idx="4294967295"/>
          </p:nvPr>
        </p:nvSpPr>
        <p:spPr>
          <a:xfrm>
            <a:off x="1403350" y="2924175"/>
            <a:ext cx="6859588" cy="4267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pt-BR" sz="3600" smtClean="0">
                <a:solidFill>
                  <a:srgbClr val="FF0000"/>
                </a:solidFill>
              </a:rPr>
              <a:t>ENTEROCOLITE CLÁSSICA</a:t>
            </a:r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447675" y="3711575"/>
            <a:ext cx="7151688" cy="86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None/>
            </a:pPr>
            <a:r>
              <a:rPr lang="pt-BR" sz="2000" b="1">
                <a:solidFill>
                  <a:srgbClr val="FF3300"/>
                </a:solidFill>
              </a:rPr>
              <a:t>A forma clássica da ECN e aquela associada à disbiose e </a:t>
            </a:r>
          </a:p>
          <a:p>
            <a:pPr algn="ctr" eaLnBrk="0" hangingPunct="0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None/>
            </a:pPr>
            <a:r>
              <a:rPr lang="pt-BR" sz="2000" b="1">
                <a:solidFill>
                  <a:srgbClr val="FF3300"/>
                </a:solidFill>
              </a:rPr>
              <a:t>à inflamação intestinal exagerada</a:t>
            </a:r>
          </a:p>
        </p:txBody>
      </p:sp>
      <p:sp>
        <p:nvSpPr>
          <p:cNvPr id="40964" name="AutoShape 4"/>
          <p:cNvSpPr>
            <a:spLocks noChangeArrowheads="1"/>
          </p:cNvSpPr>
          <p:nvPr/>
        </p:nvSpPr>
        <p:spPr bwMode="auto">
          <a:xfrm flipH="1">
            <a:off x="7740650" y="2997200"/>
            <a:ext cx="514350" cy="1295400"/>
          </a:xfrm>
          <a:prstGeom prst="curvedRightArrow">
            <a:avLst>
              <a:gd name="adj1" fmla="val 50370"/>
              <a:gd name="adj2" fmla="val 100741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40965" name="AutoShape 5"/>
          <p:cNvSpPr>
            <a:spLocks noChangeArrowheads="1"/>
          </p:cNvSpPr>
          <p:nvPr/>
        </p:nvSpPr>
        <p:spPr bwMode="auto">
          <a:xfrm>
            <a:off x="0" y="3068638"/>
            <a:ext cx="550863" cy="1214437"/>
          </a:xfrm>
          <a:prstGeom prst="curvedRightArrow">
            <a:avLst>
              <a:gd name="adj1" fmla="val 44092"/>
              <a:gd name="adj2" fmla="val 88184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body" idx="4294967295"/>
          </p:nvPr>
        </p:nvSpPr>
        <p:spPr>
          <a:xfrm>
            <a:off x="1042988" y="1125538"/>
            <a:ext cx="6861175" cy="4267200"/>
          </a:xfrm>
        </p:spPr>
        <p:txBody>
          <a:bodyPr/>
          <a:lstStyle/>
          <a:p>
            <a:pPr eaLnBrk="1" hangingPunct="1"/>
            <a:r>
              <a:rPr lang="pt-BR" sz="1600" smtClean="0"/>
              <a:t>Há várias formas de necrose intestinal chamada de ECN,  como àquelas associadas à cardiopatias congênitas,anomalias intestinais congênitas (malrrotação, inervação anormal, etc), sensibilidades a proteína alimentares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pt-BR" sz="1800" b="1" smtClean="0">
                <a:solidFill>
                  <a:srgbClr val="FF3300"/>
                </a:solidFill>
              </a:rPr>
              <a:t>A forma clássica da ECN e aquela associada à disbiose e à inflamação intestinal exagerada</a:t>
            </a:r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276600"/>
            <a:ext cx="3321050" cy="345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Rectangle 4"/>
          <p:cNvSpPr>
            <a:spLocks noGrp="1"/>
          </p:cNvSpPr>
          <p:nvPr>
            <p:ph type="title" idx="4294967295"/>
          </p:nvPr>
        </p:nvSpPr>
        <p:spPr bwMode="auto">
          <a:xfrm>
            <a:off x="395288" y="0"/>
            <a:ext cx="7467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cap="none" smtClean="0">
                <a:solidFill>
                  <a:srgbClr val="FF0000"/>
                </a:solidFill>
              </a:rPr>
              <a:t>Existe uma definição clara de Enterocolite necrosante?</a:t>
            </a: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3419475" y="3068638"/>
            <a:ext cx="4497388" cy="3092450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Char char="▪"/>
            </a:pPr>
            <a:r>
              <a:rPr lang="pt-BR"/>
              <a:t>Esse bebê apresenta distensão abdominal, RX mostra pneumatose intestinal e gás na veia porta; continuou deteriorando apesar de não ter apresentado pneumoperitôneo. Foi para a cirurgia e foi encontrado esta área necrótica. Felizmente este bebê respondeu bem. No entanto a maioria não respondem tão bem e podem apresentar intestino curto (o tratamento é muito caro, custando  1,5 milhões de dólares nos 1os 5 anos de vida)</a:t>
            </a:r>
          </a:p>
        </p:txBody>
      </p:sp>
      <p:sp>
        <p:nvSpPr>
          <p:cNvPr id="41990" name="Rectangle 6"/>
          <p:cNvSpPr>
            <a:spLocks noChangeArrowheads="1"/>
          </p:cNvSpPr>
          <p:nvPr/>
        </p:nvSpPr>
        <p:spPr bwMode="auto">
          <a:xfrm>
            <a:off x="0" y="2133600"/>
            <a:ext cx="9144000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sz="1200">
                <a:hlinkClick r:id="rId3"/>
              </a:rPr>
              <a:t>A critical question for NEC researchers: Can we create a consensus definition of NEC that facilitates research </a:t>
            </a:r>
            <a:r>
              <a:rPr lang="en-US" sz="1200">
                <a:solidFill>
                  <a:schemeClr val="bg1"/>
                </a:solidFill>
                <a:hlinkClick r:id="rId3"/>
              </a:rPr>
              <a:t>progress?</a:t>
            </a:r>
            <a:r>
              <a:rPr lang="en-US" sz="1200" b="1">
                <a:solidFill>
                  <a:schemeClr val="bg1"/>
                </a:solidFill>
              </a:rPr>
              <a:t>Gordon PV</a:t>
            </a:r>
            <a:r>
              <a:rPr lang="en-US" sz="1200">
                <a:solidFill>
                  <a:schemeClr val="bg1"/>
                </a:solidFill>
              </a:rPr>
              <a:t>, </a:t>
            </a:r>
            <a:r>
              <a:rPr lang="en-US" sz="1200"/>
              <a:t>Swanson JR, MacQueen BC, Christensen RD.Semin Perinatol. 2017 Feb;41(1):7-14. </a:t>
            </a:r>
            <a:endParaRPr lang="en-US" sz="1200" u="sng"/>
          </a:p>
        </p:txBody>
      </p:sp>
      <p:pic>
        <p:nvPicPr>
          <p:cNvPr id="41991" name="Picture 7" descr="pp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04025" y="6165850"/>
            <a:ext cx="4000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2" name="Rectangle 8"/>
          <p:cNvSpPr>
            <a:spLocks noChangeArrowheads="1"/>
          </p:cNvSpPr>
          <p:nvPr/>
        </p:nvSpPr>
        <p:spPr bwMode="auto">
          <a:xfrm>
            <a:off x="1763713" y="6400800"/>
            <a:ext cx="4975225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200">
                <a:hlinkClick r:id="rId5"/>
              </a:rPr>
              <a:t>Necrotizing enterocolitis.</a:t>
            </a:r>
            <a:r>
              <a:rPr lang="en-US" sz="1200"/>
              <a:t>Neu J, Walker WA.N Engl J Med. 2011 Jan 20;364(3):255-64.Artigo Integral!</a:t>
            </a: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cap="none" smtClean="0">
                <a:solidFill>
                  <a:srgbClr val="FF0000"/>
                </a:solidFill>
              </a:rPr>
              <a:t>O QUE CAUSA A CLÁSSICA ENTEROCOLITE NECROSANTE</a:t>
            </a:r>
          </a:p>
        </p:txBody>
      </p:sp>
      <p:sp>
        <p:nvSpPr>
          <p:cNvPr id="43011" name="Rectangle 3"/>
          <p:cNvSpPr>
            <a:spLocks noGrp="1"/>
          </p:cNvSpPr>
          <p:nvPr>
            <p:ph type="body" idx="4294967295"/>
          </p:nvPr>
        </p:nvSpPr>
        <p:spPr>
          <a:xfrm>
            <a:off x="1198563" y="1524000"/>
            <a:ext cx="6861175" cy="4267200"/>
          </a:xfrm>
        </p:spPr>
        <p:txBody>
          <a:bodyPr/>
          <a:lstStyle/>
          <a:p>
            <a:pPr eaLnBrk="1" hangingPunct="1"/>
            <a:r>
              <a:rPr lang="pt-BR" sz="1700" smtClean="0"/>
              <a:t>Nos primórdios da Neonatologia acreditava-se </a:t>
            </a:r>
            <a:r>
              <a:rPr lang="pt-BR" altLang="ja-JP" sz="1700" smtClean="0">
                <a:ea typeface="MS PGothic" pitchFamily="34" charset="-128"/>
              </a:rPr>
              <a:t>que </a:t>
            </a:r>
            <a:r>
              <a:rPr lang="pt-BR" sz="1700" smtClean="0"/>
              <a:t> a alimentação era a causa da ECN</a:t>
            </a:r>
          </a:p>
          <a:p>
            <a:pPr eaLnBrk="1" hangingPunct="1"/>
            <a:r>
              <a:rPr lang="pt-BR" altLang="ja-JP" sz="1700" smtClean="0">
                <a:ea typeface="MS PGothic" pitchFamily="34" charset="-128"/>
              </a:rPr>
              <a:t>Qu</a:t>
            </a:r>
            <a:r>
              <a:rPr lang="pt-BR" sz="1700" smtClean="0"/>
              <a:t>al é a idade gestacional média no desenvolvimento da ECN nos nossos bebês?</a:t>
            </a:r>
          </a:p>
          <a:p>
            <a:pPr eaLnBrk="1" hangingPunct="1"/>
            <a:r>
              <a:rPr lang="pt-BR" sz="1700" smtClean="0"/>
              <a:t>Pammi M et al, em 2017 demonstraram  </a:t>
            </a:r>
            <a:r>
              <a:rPr lang="pt-BR" altLang="ja-JP" sz="1700" smtClean="0">
                <a:ea typeface="MS PGothic" pitchFamily="34" charset="-128"/>
              </a:rPr>
              <a:t>que </a:t>
            </a:r>
            <a:r>
              <a:rPr lang="pt-BR" sz="1700" smtClean="0"/>
              <a:t> a </a:t>
            </a:r>
            <a:r>
              <a:rPr lang="pt-BR" sz="1700" b="1" smtClean="0">
                <a:solidFill>
                  <a:srgbClr val="FF3300"/>
                </a:solidFill>
              </a:rPr>
              <a:t>idade gestacional pós-menstrual média para o desenvolvimento da ECN</a:t>
            </a:r>
            <a:r>
              <a:rPr lang="pt-BR" sz="1700" smtClean="0"/>
              <a:t> foi entre </a:t>
            </a:r>
            <a:r>
              <a:rPr lang="pt-BR" sz="1700" smtClean="0">
                <a:solidFill>
                  <a:srgbClr val="FF3300"/>
                </a:solidFill>
              </a:rPr>
              <a:t>28-32 semanas</a:t>
            </a:r>
            <a:r>
              <a:rPr lang="pt-BR" sz="1700" smtClean="0"/>
              <a:t>. Por </a:t>
            </a:r>
            <a:r>
              <a:rPr lang="pt-BR" altLang="ja-JP" sz="1700" smtClean="0">
                <a:ea typeface="MS PGothic" pitchFamily="34" charset="-128"/>
              </a:rPr>
              <a:t>que </a:t>
            </a:r>
            <a:r>
              <a:rPr lang="pt-BR" sz="1700" smtClean="0"/>
              <a:t>ocorre neste momento? Não sabemos , mas temos alguma idéia</a:t>
            </a:r>
          </a:p>
        </p:txBody>
      </p:sp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3814763"/>
            <a:ext cx="3571875" cy="304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179388" y="6405563"/>
            <a:ext cx="30321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/>
              <a:t>Neu J, 2018. Pammi et al, 2017</a:t>
            </a:r>
          </a:p>
        </p:txBody>
      </p:sp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5795963" y="4292600"/>
            <a:ext cx="2230437" cy="20066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400">
                <a:hlinkClick r:id="rId3"/>
              </a:rPr>
              <a:t>Intestinal dysbiosis in preterm infants preceding </a:t>
            </a:r>
            <a:r>
              <a:rPr lang="en-US" sz="1400" b="1">
                <a:hlinkClick r:id="rId3"/>
              </a:rPr>
              <a:t>necrotizing enterocolitis</a:t>
            </a:r>
            <a:r>
              <a:rPr lang="en-US" sz="1400">
                <a:hlinkClick r:id="rId3"/>
              </a:rPr>
              <a:t>: a systematic review and meta-analysis.</a:t>
            </a:r>
            <a:r>
              <a:rPr lang="en-US" sz="1400" b="1"/>
              <a:t>Pammi M</a:t>
            </a:r>
            <a:r>
              <a:rPr lang="en-US" sz="1400"/>
              <a:t>, Cope J, Tarr PI, Warner BB et al. Microbiome. 2017 Mar 9;5(1):31</a:t>
            </a:r>
          </a:p>
        </p:txBody>
      </p:sp>
      <p:sp>
        <p:nvSpPr>
          <p:cNvPr id="43015" name="Line 7"/>
          <p:cNvSpPr>
            <a:spLocks noChangeShapeType="1"/>
          </p:cNvSpPr>
          <p:nvPr/>
        </p:nvSpPr>
        <p:spPr bwMode="auto">
          <a:xfrm>
            <a:off x="3492500" y="4076700"/>
            <a:ext cx="514350" cy="6858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/>
          </p:cNvSpPr>
          <p:nvPr>
            <p:ph type="body" idx="4294967295"/>
          </p:nvPr>
        </p:nvSpPr>
        <p:spPr>
          <a:xfrm>
            <a:off x="512763" y="1524000"/>
            <a:ext cx="7718425" cy="5334000"/>
          </a:xfrm>
        </p:spPr>
        <p:txBody>
          <a:bodyPr/>
          <a:lstStyle/>
          <a:p>
            <a:pPr eaLnBrk="1" hangingPunct="1"/>
            <a:r>
              <a:rPr lang="pt-BR" sz="2000" smtClean="0"/>
              <a:t>As </a:t>
            </a:r>
            <a:r>
              <a:rPr lang="pt-BR" sz="2000" i="1" smtClean="0">
                <a:solidFill>
                  <a:srgbClr val="FF3300"/>
                </a:solidFill>
              </a:rPr>
              <a:t>alterações microvasculares</a:t>
            </a:r>
            <a:r>
              <a:rPr lang="pt-BR" sz="2000" smtClean="0"/>
              <a:t> </a:t>
            </a:r>
            <a:r>
              <a:rPr lang="pt-BR" altLang="ja-JP" sz="2000" smtClean="0">
                <a:ea typeface="MS PGothic" pitchFamily="34" charset="-128"/>
              </a:rPr>
              <a:t>q</a:t>
            </a:r>
            <a:r>
              <a:rPr lang="pt-BR" sz="2000" smtClean="0"/>
              <a:t>ue ocorrem nesta época podem determinar a ocorrência da ECN numa determinada idade gestacional. Há estudos analisando o  VGF intestinal</a:t>
            </a:r>
          </a:p>
          <a:p>
            <a:pPr eaLnBrk="1" hangingPunct="1">
              <a:buFont typeface="Wingdings" pitchFamily="2" charset="2"/>
              <a:buNone/>
            </a:pPr>
            <a:r>
              <a:rPr lang="pt-BR" sz="2000" smtClean="0"/>
              <a:t>(E o mesmo </a:t>
            </a:r>
            <a:r>
              <a:rPr lang="pt-BR" altLang="ja-JP" sz="2000" smtClean="0">
                <a:ea typeface="MS PGothic" pitchFamily="34" charset="-128"/>
              </a:rPr>
              <a:t>q</a:t>
            </a:r>
            <a:r>
              <a:rPr lang="pt-BR" sz="2000" smtClean="0"/>
              <a:t>ue acontece no olho: é raro ROP antes de 30 semanas de idade gestacional!)</a:t>
            </a:r>
          </a:p>
          <a:p>
            <a:pPr eaLnBrk="1" hangingPunct="1"/>
            <a:r>
              <a:rPr lang="pt-BR" sz="2000" smtClean="0">
                <a:solidFill>
                  <a:srgbClr val="FF3300"/>
                </a:solidFill>
              </a:rPr>
              <a:t>Padrões do desenvolvimento dos receptores TOLL-LIKE (TRL</a:t>
            </a:r>
            <a:r>
              <a:rPr lang="pt-BR" sz="2000" smtClean="0"/>
              <a:t>): no final do segundo trimestre da gravidez existe uma densidade maior de receptores TRL </a:t>
            </a:r>
            <a:r>
              <a:rPr lang="pt-BR" altLang="ja-JP" smtClean="0">
                <a:ea typeface="MS PGothic" pitchFamily="34" charset="-128"/>
              </a:rPr>
              <a:t> </a:t>
            </a:r>
            <a:r>
              <a:rPr lang="pt-BR" altLang="ja-JP" sz="2000" smtClean="0">
                <a:ea typeface="MS PGothic" pitchFamily="34" charset="-128"/>
              </a:rPr>
              <a:t>que</a:t>
            </a:r>
            <a:r>
              <a:rPr lang="pt-BR" sz="2000" smtClean="0"/>
              <a:t> parece diminuir mais adiante</a:t>
            </a:r>
          </a:p>
          <a:p>
            <a:pPr eaLnBrk="1" hangingPunct="1"/>
            <a:r>
              <a:rPr lang="pt-BR" sz="2000" smtClean="0"/>
              <a:t>Há </a:t>
            </a:r>
            <a:r>
              <a:rPr lang="pt-BR" sz="2000" smtClean="0">
                <a:solidFill>
                  <a:srgbClr val="FF3300"/>
                </a:solidFill>
              </a:rPr>
              <a:t>alterações da microbiota neste período</a:t>
            </a:r>
          </a:p>
          <a:p>
            <a:pPr algn="ctr" eaLnBrk="1" hangingPunct="1"/>
            <a:r>
              <a:rPr lang="pt-BR" sz="2000" b="1" smtClean="0"/>
              <a:t>Analisando fezes de 900 RN em 3 UTI Neonatais diferentes ao longo de 5 anos, evidenciamos </a:t>
            </a:r>
            <a:r>
              <a:rPr lang="pt-BR" altLang="ja-JP" sz="2000" b="1" smtClean="0">
                <a:ea typeface="MS PGothic" pitchFamily="34" charset="-128"/>
              </a:rPr>
              <a:t>q</a:t>
            </a:r>
            <a:r>
              <a:rPr lang="pt-BR" sz="2000" b="1" smtClean="0"/>
              <a:t>ue os bebês  </a:t>
            </a:r>
            <a:r>
              <a:rPr lang="pt-BR" altLang="ja-JP" sz="2000" b="1" smtClean="0">
                <a:ea typeface="MS PGothic" pitchFamily="34" charset="-128"/>
              </a:rPr>
              <a:t>que </a:t>
            </a:r>
            <a:r>
              <a:rPr lang="pt-BR" sz="2000" b="1" smtClean="0"/>
              <a:t>desenvolveram ECN  apresentam um </a:t>
            </a:r>
            <a:r>
              <a:rPr lang="pt-BR" sz="2800" b="1" smtClean="0">
                <a:solidFill>
                  <a:srgbClr val="FF3300"/>
                </a:solidFill>
              </a:rPr>
              <a:t>crescimento grande de proteobaactérias</a:t>
            </a:r>
          </a:p>
          <a:p>
            <a:pPr algn="ctr" eaLnBrk="1" hangingPunct="1"/>
            <a:r>
              <a:rPr lang="pt-BR" sz="2000" b="1" smtClean="0">
                <a:solidFill>
                  <a:srgbClr val="FF3399"/>
                </a:solidFill>
              </a:rPr>
              <a:t>Assim analisando estes fatores cria-se uma tempestade perfeita para o desenvolvimento da ECN</a:t>
            </a:r>
          </a:p>
        </p:txBody>
      </p:sp>
      <p:sp>
        <p:nvSpPr>
          <p:cNvPr id="44035" name="Rectangle 3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cap="none" smtClean="0">
                <a:solidFill>
                  <a:srgbClr val="FF0000"/>
                </a:solidFill>
              </a:rPr>
              <a:t>O QUE CAUSA A CLÁSSICA ENTEROC0LITE NECROSANTE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7596188" y="6491288"/>
            <a:ext cx="1416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Neu J, 2018</a:t>
            </a: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/>
          </p:cNvSpPr>
          <p:nvPr>
            <p:ph type="body" idx="4294967295"/>
          </p:nvPr>
        </p:nvSpPr>
        <p:spPr>
          <a:xfrm>
            <a:off x="1198563" y="1447800"/>
            <a:ext cx="6861175" cy="4267200"/>
          </a:xfrm>
        </p:spPr>
        <p:txBody>
          <a:bodyPr/>
          <a:lstStyle/>
          <a:p>
            <a:pPr eaLnBrk="1" hangingPunct="1"/>
            <a:r>
              <a:rPr lang="pt-BR" sz="2200" smtClean="0"/>
              <a:t>Analisando fezes de 900 RN em 3 UTI Neonatais diferentes ao longo de 5 anos, evidenciou-se  </a:t>
            </a:r>
            <a:r>
              <a:rPr lang="pt-BR" altLang="ja-JP" sz="2200" smtClean="0">
                <a:ea typeface="MS PGothic" pitchFamily="34" charset="-128"/>
              </a:rPr>
              <a:t>q</a:t>
            </a:r>
            <a:r>
              <a:rPr lang="pt-BR" sz="2200" smtClean="0"/>
              <a:t>ue os bebês  </a:t>
            </a:r>
            <a:r>
              <a:rPr lang="pt-BR" altLang="ja-JP" sz="2200" smtClean="0">
                <a:ea typeface="MS PGothic" pitchFamily="34" charset="-128"/>
              </a:rPr>
              <a:t>que </a:t>
            </a:r>
            <a:r>
              <a:rPr lang="pt-BR" sz="2200" smtClean="0"/>
              <a:t>desenvolveram ECN  apresentam um </a:t>
            </a:r>
            <a:r>
              <a:rPr lang="pt-BR" sz="2200" b="1" smtClean="0">
                <a:solidFill>
                  <a:srgbClr val="FF3300"/>
                </a:solidFill>
              </a:rPr>
              <a:t>crescimento grande de proteobactérias</a:t>
            </a:r>
          </a:p>
        </p:txBody>
      </p:sp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4341813"/>
            <a:ext cx="6927850" cy="2309812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</p:spPr>
      </p:pic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0" y="3933825"/>
            <a:ext cx="3702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Uma semana antes do diagnóstico</a:t>
            </a: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5076825" y="3860800"/>
            <a:ext cx="3365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/>
              <a:t>&lt;72 horas antes do diagnóstico</a:t>
            </a:r>
          </a:p>
        </p:txBody>
      </p:sp>
      <p:sp>
        <p:nvSpPr>
          <p:cNvPr id="45062" name="Rectangle 6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cap="none" smtClean="0">
                <a:solidFill>
                  <a:srgbClr val="FF0000"/>
                </a:solidFill>
              </a:rPr>
              <a:t>O QUE CAUSA A CLÁSSICA ENTEROCLITE NECROSANTE</a:t>
            </a:r>
          </a:p>
        </p:txBody>
      </p:sp>
      <p:sp>
        <p:nvSpPr>
          <p:cNvPr id="45063" name="Line 7"/>
          <p:cNvSpPr>
            <a:spLocks noChangeShapeType="1"/>
          </p:cNvSpPr>
          <p:nvPr/>
        </p:nvSpPr>
        <p:spPr bwMode="auto">
          <a:xfrm flipH="1">
            <a:off x="5724525" y="4149725"/>
            <a:ext cx="317500" cy="520700"/>
          </a:xfrm>
          <a:prstGeom prst="line">
            <a:avLst/>
          </a:prstGeom>
          <a:noFill/>
          <a:ln w="76200">
            <a:solidFill>
              <a:srgbClr val="FF33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5064" name="Rectangle 8"/>
          <p:cNvSpPr>
            <a:spLocks noChangeArrowheads="1"/>
          </p:cNvSpPr>
          <p:nvPr/>
        </p:nvSpPr>
        <p:spPr bwMode="auto">
          <a:xfrm>
            <a:off x="1258888" y="2997200"/>
            <a:ext cx="6667500" cy="5175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sz="1400">
                <a:hlinkClick r:id="rId3"/>
              </a:rPr>
              <a:t>Fecal microbiota in premature infants prior to necrotizing enterocolitis.</a:t>
            </a:r>
            <a:endParaRPr lang="en-US" sz="1400"/>
          </a:p>
          <a:p>
            <a:pPr algn="ctr"/>
            <a:r>
              <a:rPr lang="en-US" sz="1400"/>
              <a:t>Mai V, Young CM, Ukhanova M et al.PLoS One. 2011;6(6):e20647. Artigo Integral!</a:t>
            </a:r>
          </a:p>
        </p:txBody>
      </p:sp>
      <p:sp>
        <p:nvSpPr>
          <p:cNvPr id="45065" name="Line 9"/>
          <p:cNvSpPr>
            <a:spLocks noChangeShapeType="1"/>
          </p:cNvSpPr>
          <p:nvPr/>
        </p:nvSpPr>
        <p:spPr bwMode="auto">
          <a:xfrm>
            <a:off x="971550" y="4292600"/>
            <a:ext cx="315913" cy="5207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5066" name="Text Box 10"/>
          <p:cNvSpPr txBox="1">
            <a:spLocks noChangeArrowheads="1"/>
          </p:cNvSpPr>
          <p:nvPr/>
        </p:nvSpPr>
        <p:spPr bwMode="auto">
          <a:xfrm>
            <a:off x="1358900" y="4760913"/>
            <a:ext cx="1238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Firmicutes</a:t>
            </a:r>
          </a:p>
        </p:txBody>
      </p:sp>
      <p:sp>
        <p:nvSpPr>
          <p:cNvPr id="45067" name="Text Box 11"/>
          <p:cNvSpPr txBox="1">
            <a:spLocks noChangeArrowheads="1"/>
          </p:cNvSpPr>
          <p:nvPr/>
        </p:nvSpPr>
        <p:spPr bwMode="auto">
          <a:xfrm>
            <a:off x="4427538" y="5468938"/>
            <a:ext cx="17192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 b="1">
                <a:solidFill>
                  <a:srgbClr val="FF0000"/>
                </a:solidFill>
              </a:rPr>
              <a:t>Proteobactérias</a:t>
            </a: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body" idx="4294967295"/>
          </p:nvPr>
        </p:nvSpPr>
        <p:spPr>
          <a:xfrm>
            <a:off x="398463" y="1066800"/>
            <a:ext cx="8118475" cy="5638800"/>
          </a:xfrm>
        </p:spPr>
        <p:txBody>
          <a:bodyPr/>
          <a:lstStyle/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pt-BR" altLang="ja-JP" sz="2000" b="1" smtClean="0">
                <a:solidFill>
                  <a:srgbClr val="FFFF00"/>
                </a:solidFill>
                <a:ea typeface="MS PGothic" pitchFamily="34" charset="-128"/>
              </a:rPr>
              <a:t>                                                                       </a:t>
            </a:r>
            <a:r>
              <a:rPr lang="pt-BR" altLang="ja-JP" b="1" smtClean="0">
                <a:solidFill>
                  <a:srgbClr val="FF0000"/>
                </a:solidFill>
                <a:ea typeface="MS PGothic" pitchFamily="34" charset="-128"/>
              </a:rPr>
              <a:t>Proteobactérias</a:t>
            </a:r>
            <a:endParaRPr lang="pt-BR" altLang="ja-JP" smtClean="0">
              <a:solidFill>
                <a:srgbClr val="FF0000"/>
              </a:solidFill>
              <a:ea typeface="MS PGothic" pitchFamily="34" charset="-128"/>
            </a:endParaRPr>
          </a:p>
          <a:p>
            <a:pPr eaLnBrk="1" hangingPunct="1">
              <a:lnSpc>
                <a:spcPct val="70000"/>
              </a:lnSpc>
            </a:pPr>
            <a:r>
              <a:rPr lang="pt-BR" altLang="ja-JP" smtClean="0">
                <a:ea typeface="MS PGothic" pitchFamily="34" charset="-128"/>
              </a:rPr>
              <a:t>aumentam antes das exarcebações do intestino inflamatório, tem elevado teor de lipopolissacarídeos na parede celular (LPS); </a:t>
            </a:r>
          </a:p>
          <a:p>
            <a:pPr eaLnBrk="1" hangingPunct="1">
              <a:lnSpc>
                <a:spcPct val="70000"/>
              </a:lnSpc>
            </a:pPr>
            <a:r>
              <a:rPr lang="pt-BR" altLang="ja-JP" smtClean="0">
                <a:ea typeface="MS PGothic" pitchFamily="34" charset="-128"/>
              </a:rPr>
              <a:t>são fortes estimuladoras de TLR4;</a:t>
            </a:r>
          </a:p>
          <a:p>
            <a:pPr eaLnBrk="1" hangingPunct="1">
              <a:lnSpc>
                <a:spcPct val="70000"/>
              </a:lnSpc>
            </a:pPr>
            <a:r>
              <a:rPr lang="pt-BR" altLang="ja-JP" smtClean="0">
                <a:ea typeface="MS PGothic" pitchFamily="34" charset="-128"/>
              </a:rPr>
              <a:t> </a:t>
            </a:r>
            <a:r>
              <a:rPr lang="pt-BR" altLang="ja-JP" i="1" smtClean="0">
                <a:ea typeface="MS PGothic" pitchFamily="34" charset="-128"/>
              </a:rPr>
              <a:t>E.coli, Klebsiella e Pseudomonas</a:t>
            </a:r>
            <a:r>
              <a:rPr lang="pt-BR" altLang="ja-JP" smtClean="0">
                <a:ea typeface="MS PGothic" pitchFamily="34" charset="-128"/>
              </a:rPr>
              <a:t> são representantes </a:t>
            </a: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pt-BR" altLang="ja-JP" b="1" smtClean="0">
                <a:ea typeface="MS PGothic" pitchFamily="34" charset="-128"/>
              </a:rPr>
              <a:t>                                                                 </a:t>
            </a:r>
            <a:r>
              <a:rPr lang="pt-BR" altLang="ja-JP" b="1" smtClean="0">
                <a:solidFill>
                  <a:srgbClr val="0000FF"/>
                </a:solidFill>
                <a:ea typeface="MS PGothic" pitchFamily="34" charset="-128"/>
              </a:rPr>
              <a:t>Firmicutes</a:t>
            </a:r>
          </a:p>
          <a:p>
            <a:pPr eaLnBrk="1" hangingPunct="1">
              <a:lnSpc>
                <a:spcPct val="70000"/>
              </a:lnSpc>
            </a:pPr>
            <a:r>
              <a:rPr lang="pt-BR" altLang="ja-JP" smtClean="0">
                <a:ea typeface="MS PGothic" pitchFamily="34" charset="-128"/>
              </a:rPr>
              <a:t> os lactobacilos são uma classe comum dos Firmicutes;</a:t>
            </a:r>
          </a:p>
          <a:p>
            <a:pPr eaLnBrk="1" hangingPunct="1">
              <a:lnSpc>
                <a:spcPct val="70000"/>
              </a:lnSpc>
            </a:pPr>
            <a:r>
              <a:rPr lang="pt-BR" altLang="ja-JP" smtClean="0">
                <a:ea typeface="MS PGothic" pitchFamily="34" charset="-128"/>
              </a:rPr>
              <a:t>  tem alto teor de lipoteicóico na parede celular, mas baixos teores de LPS;</a:t>
            </a:r>
          </a:p>
          <a:p>
            <a:pPr eaLnBrk="1" hangingPunct="1">
              <a:lnSpc>
                <a:spcPct val="70000"/>
              </a:lnSpc>
            </a:pPr>
            <a:r>
              <a:rPr lang="pt-BR" altLang="ja-JP" smtClean="0">
                <a:ea typeface="MS PGothic" pitchFamily="34" charset="-128"/>
              </a:rPr>
              <a:t> tem excelente capacidade de produção de energia;</a:t>
            </a:r>
          </a:p>
          <a:p>
            <a:pPr eaLnBrk="1" hangingPunct="1">
              <a:lnSpc>
                <a:spcPct val="70000"/>
              </a:lnSpc>
            </a:pPr>
            <a:r>
              <a:rPr lang="pt-BR" altLang="ja-JP" smtClean="0">
                <a:ea typeface="MS PGothic" pitchFamily="34" charset="-128"/>
              </a:rPr>
              <a:t> </a:t>
            </a:r>
            <a:r>
              <a:rPr lang="pt-BR" altLang="ja-JP" sz="2800" b="1" smtClean="0">
                <a:solidFill>
                  <a:srgbClr val="0033CC"/>
                </a:solidFill>
                <a:ea typeface="MS PGothic" pitchFamily="34" charset="-128"/>
              </a:rPr>
              <a:t>produz  butirato</a:t>
            </a:r>
            <a:r>
              <a:rPr lang="pt-BR" altLang="ja-JP" smtClean="0">
                <a:ea typeface="MS PGothic" pitchFamily="34" charset="-128"/>
              </a:rPr>
              <a:t> em grandes quantidades : um importante combustível para os colonócitos e importante para manutenção das oclusões de junções: se estas se romperem há a translocação bacteriana com produção de sepse tardia!</a:t>
            </a:r>
          </a:p>
          <a:p>
            <a:pPr eaLnBrk="1" hangingPunct="1">
              <a:lnSpc>
                <a:spcPct val="70000"/>
              </a:lnSpc>
            </a:pPr>
            <a:r>
              <a:rPr lang="pt-BR" altLang="ja-JP" smtClean="0">
                <a:ea typeface="MS PGothic" pitchFamily="34" charset="-128"/>
              </a:rPr>
              <a:t> </a:t>
            </a:r>
            <a:endParaRPr lang="pt-BR" smtClean="0"/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250825" y="188913"/>
            <a:ext cx="82137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400" b="1">
                <a:solidFill>
                  <a:srgbClr val="FF0000"/>
                </a:solidFill>
              </a:rPr>
              <a:t>O </a:t>
            </a:r>
            <a:r>
              <a:rPr lang="pt-BR" altLang="ja-JP" sz="2400" b="1">
                <a:solidFill>
                  <a:srgbClr val="FF0000"/>
                </a:solidFill>
                <a:ea typeface="MS PGothic" pitchFamily="34" charset="-128"/>
              </a:rPr>
              <a:t>q</a:t>
            </a:r>
            <a:r>
              <a:rPr lang="pt-BR" sz="2400" b="1">
                <a:solidFill>
                  <a:srgbClr val="FF0000"/>
                </a:solidFill>
              </a:rPr>
              <a:t>ue se sabe sobre estas bactérias </a:t>
            </a:r>
            <a:r>
              <a:rPr lang="pt-BR" altLang="ja-JP" sz="2400" b="1">
                <a:solidFill>
                  <a:srgbClr val="FF0000"/>
                </a:solidFill>
                <a:ea typeface="MS PGothic" pitchFamily="34" charset="-128"/>
              </a:rPr>
              <a:t>q</a:t>
            </a:r>
            <a:r>
              <a:rPr lang="pt-BR" altLang="ja-JP" sz="2400">
                <a:solidFill>
                  <a:srgbClr val="FF0000"/>
                </a:solidFill>
                <a:ea typeface="MS PGothic" pitchFamily="34" charset="-128"/>
              </a:rPr>
              <a:t>ue</a:t>
            </a:r>
            <a:r>
              <a:rPr lang="pt-BR" sz="2400" b="1">
                <a:solidFill>
                  <a:srgbClr val="FF0000"/>
                </a:solidFill>
              </a:rPr>
              <a:t> podem causar</a:t>
            </a:r>
          </a:p>
          <a:p>
            <a:pPr algn="ctr"/>
            <a:r>
              <a:rPr lang="pt-BR" sz="2400" b="1">
                <a:solidFill>
                  <a:srgbClr val="FF0000"/>
                </a:solidFill>
              </a:rPr>
              <a:t> Enterocolite necrosante</a:t>
            </a:r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4343400" y="677863"/>
            <a:ext cx="171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BR"/>
          </a:p>
        </p:txBody>
      </p:sp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8081963" y="6491288"/>
            <a:ext cx="1416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Neu J, 2018</a:t>
            </a:r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body" idx="4294967295"/>
          </p:nvPr>
        </p:nvSpPr>
        <p:spPr>
          <a:noFill/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pt-BR" sz="3600" smtClean="0">
                <a:solidFill>
                  <a:srgbClr val="FF0000"/>
                </a:solidFill>
              </a:rPr>
              <a:t>O </a:t>
            </a:r>
            <a:r>
              <a:rPr lang="pt-BR" altLang="ja-JP" sz="3600" smtClean="0">
                <a:solidFill>
                  <a:srgbClr val="FF0000"/>
                </a:solidFill>
                <a:ea typeface="MS PGothic" pitchFamily="34" charset="-128"/>
              </a:rPr>
              <a:t>que </a:t>
            </a:r>
            <a:r>
              <a:rPr lang="pt-BR" sz="3600" smtClean="0">
                <a:solidFill>
                  <a:srgbClr val="FF0000"/>
                </a:solidFill>
              </a:rPr>
              <a:t>ocorre na UTI Neonatal </a:t>
            </a:r>
            <a:r>
              <a:rPr lang="pt-BR" altLang="ja-JP" sz="3600" smtClean="0">
                <a:solidFill>
                  <a:srgbClr val="FF0000"/>
                </a:solidFill>
                <a:ea typeface="MS PGothic" pitchFamily="34" charset="-128"/>
              </a:rPr>
              <a:t>que </a:t>
            </a:r>
            <a:r>
              <a:rPr lang="pt-BR" sz="3600" smtClean="0">
                <a:solidFill>
                  <a:srgbClr val="FF0000"/>
                </a:solidFill>
              </a:rPr>
              <a:t> poderia levar ao desenvolvimento de Enterocolite necrosante</a:t>
            </a: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912813" y="2209800"/>
            <a:ext cx="7261225" cy="4953000"/>
          </a:xfrm>
        </p:spPr>
        <p:txBody>
          <a:bodyPr/>
          <a:lstStyle/>
          <a:p>
            <a:pPr marL="292100" indent="-292100" algn="just" eaLnBrk="1" hangingPunct="1">
              <a:lnSpc>
                <a:spcPct val="80000"/>
              </a:lnSpc>
            </a:pPr>
            <a:r>
              <a:rPr lang="pt-BR" sz="1800" smtClean="0"/>
              <a:t>RN tratados com ranitidina tiveram </a:t>
            </a:r>
            <a:r>
              <a:rPr lang="pt-BR" sz="1800" b="1" smtClean="0">
                <a:solidFill>
                  <a:srgbClr val="FF0000"/>
                </a:solidFill>
              </a:rPr>
              <a:t>mais infecções (OR 5.5; IC a  95%:2.9-10.4, </a:t>
            </a:r>
            <a:r>
              <a:rPr lang="pt-BR" sz="1800" b="1" i="1" smtClean="0">
                <a:solidFill>
                  <a:srgbClr val="FF0000"/>
                </a:solidFill>
              </a:rPr>
              <a:t>P </a:t>
            </a:r>
            <a:r>
              <a:rPr lang="pt-BR" sz="1800" b="1" smtClean="0">
                <a:solidFill>
                  <a:srgbClr val="FF0000"/>
                </a:solidFill>
              </a:rPr>
              <a:t>&lt; 0,001) </a:t>
            </a:r>
          </a:p>
          <a:p>
            <a:pPr marL="292100" indent="-292100"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/>
              <a:t>                 (Sem diferenças na dosagem, via e duração do tratamento)</a:t>
            </a:r>
          </a:p>
          <a:p>
            <a:pPr marL="292100" indent="-292100"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/>
              <a:t>             -Sepse</a:t>
            </a:r>
          </a:p>
          <a:p>
            <a:pPr lvl="1" indent="-228600" algn="just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1800" smtClean="0"/>
              <a:t>      -Pneumonia</a:t>
            </a:r>
          </a:p>
          <a:p>
            <a:pPr lvl="1" indent="-228600" algn="just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1800" smtClean="0"/>
              <a:t>      -ITU</a:t>
            </a:r>
          </a:p>
          <a:p>
            <a:pPr marL="292100" indent="-292100" eaLnBrk="1" hangingPunct="1">
              <a:lnSpc>
                <a:spcPct val="80000"/>
              </a:lnSpc>
            </a:pPr>
            <a:endParaRPr lang="pt-BR" sz="1800" smtClean="0"/>
          </a:p>
        </p:txBody>
      </p:sp>
      <p:sp>
        <p:nvSpPr>
          <p:cNvPr id="48131" name="Espaço Reservado para Conteúdo 2"/>
          <p:cNvSpPr>
            <a:spLocks/>
          </p:cNvSpPr>
          <p:nvPr/>
        </p:nvSpPr>
        <p:spPr bwMode="auto">
          <a:xfrm>
            <a:off x="611188" y="4149725"/>
            <a:ext cx="731837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2100" indent="-292100" algn="just" eaLnBrk="0" hangingPunct="0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Char char="▪"/>
            </a:pPr>
            <a:r>
              <a:rPr lang="pt-BR" b="1">
                <a:solidFill>
                  <a:srgbClr val="FF3300"/>
                </a:solidFill>
                <a:latin typeface="Corbel" pitchFamily="34" charset="0"/>
              </a:rPr>
              <a:t>Enterocolite necrosante</a:t>
            </a:r>
            <a:r>
              <a:rPr lang="pt-BR">
                <a:latin typeface="Corbel" pitchFamily="34" charset="0"/>
              </a:rPr>
              <a:t> foi mais frequente-9,8%- </a:t>
            </a:r>
            <a:r>
              <a:rPr lang="fr-FR">
                <a:latin typeface="Corbel" pitchFamily="34" charset="0"/>
              </a:rPr>
              <a:t>(</a:t>
            </a:r>
            <a:r>
              <a:rPr lang="fr-FR" b="1">
                <a:solidFill>
                  <a:srgbClr val="FF0000"/>
                </a:solidFill>
                <a:latin typeface="Corbel" pitchFamily="34" charset="0"/>
              </a:rPr>
              <a:t>OR 6.6; IC a 95%: 1.7–25.0</a:t>
            </a:r>
            <a:r>
              <a:rPr lang="fr-FR">
                <a:latin typeface="Corbel" pitchFamily="34" charset="0"/>
              </a:rPr>
              <a:t>) em RN tratados com ranitidina do que nos controles (1.6%). </a:t>
            </a:r>
          </a:p>
          <a:p>
            <a:pPr marL="292100" indent="-292100" algn="just" eaLnBrk="0" hangingPunct="0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Char char="▪"/>
            </a:pPr>
            <a:r>
              <a:rPr lang="fr-FR" b="1">
                <a:solidFill>
                  <a:srgbClr val="FF0000"/>
                </a:solidFill>
                <a:latin typeface="Corbel" pitchFamily="34" charset="0"/>
              </a:rPr>
              <a:t>Taxa de mortalidade</a:t>
            </a:r>
            <a:r>
              <a:rPr lang="fr-FR" b="1">
                <a:solidFill>
                  <a:srgbClr val="FFFF00"/>
                </a:solidFill>
                <a:latin typeface="Corbel" pitchFamily="34" charset="0"/>
              </a:rPr>
              <a:t> </a:t>
            </a:r>
            <a:r>
              <a:rPr lang="fr-FR" b="1">
                <a:latin typeface="Corbel" pitchFamily="34" charset="0"/>
              </a:rPr>
              <a:t>foi maior nos RN que receberam ranitidina</a:t>
            </a:r>
            <a:r>
              <a:rPr lang="fr-FR">
                <a:latin typeface="Corbel" pitchFamily="34" charset="0"/>
              </a:rPr>
              <a:t> </a:t>
            </a:r>
            <a:r>
              <a:rPr lang="sv-SE">
                <a:latin typeface="Corbel" pitchFamily="34" charset="0"/>
              </a:rPr>
              <a:t>(9.9% vs 1.6%, P =0.003):</a:t>
            </a:r>
            <a:r>
              <a:rPr lang="sv-SE">
                <a:solidFill>
                  <a:srgbClr val="FFFF00"/>
                </a:solidFill>
                <a:latin typeface="Corbel" pitchFamily="34" charset="0"/>
              </a:rPr>
              <a:t> </a:t>
            </a:r>
            <a:r>
              <a:rPr lang="sv-SE">
                <a:solidFill>
                  <a:srgbClr val="FF0000"/>
                </a:solidFill>
                <a:latin typeface="Corbel" pitchFamily="34" charset="0"/>
              </a:rPr>
              <a:t>6  vezes maior!</a:t>
            </a:r>
          </a:p>
          <a:p>
            <a:pPr marL="292100" indent="-292100" algn="just" eaLnBrk="0" hangingPunct="0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Char char="▪"/>
            </a:pPr>
            <a:r>
              <a:rPr lang="sv-SE">
                <a:latin typeface="Corbel" pitchFamily="34" charset="0"/>
              </a:rPr>
              <a:t>A </a:t>
            </a:r>
            <a:r>
              <a:rPr lang="sv-SE">
                <a:solidFill>
                  <a:srgbClr val="FF0000"/>
                </a:solidFill>
                <a:latin typeface="Corbel" pitchFamily="34" charset="0"/>
              </a:rPr>
              <a:t>hospitalização foi significativamente mais longa nos expostos a ranitidina</a:t>
            </a:r>
            <a:r>
              <a:rPr lang="sv-SE">
                <a:latin typeface="Corbel" pitchFamily="34" charset="0"/>
              </a:rPr>
              <a:t> (52 dias-intervalo interquartil de 43 versus 36 dias –intervalo interquartil de 22 ( P&lt;0.001)</a:t>
            </a:r>
            <a:endParaRPr lang="pt-BR">
              <a:latin typeface="Corbel" pitchFamily="34" charset="0"/>
            </a:endParaRPr>
          </a:p>
        </p:txBody>
      </p:sp>
      <p:sp>
        <p:nvSpPr>
          <p:cNvPr id="48132" name="Text Box 6"/>
          <p:cNvSpPr txBox="1">
            <a:spLocks noChangeArrowheads="1"/>
          </p:cNvSpPr>
          <p:nvPr/>
        </p:nvSpPr>
        <p:spPr bwMode="auto">
          <a:xfrm>
            <a:off x="1331913" y="0"/>
            <a:ext cx="5827712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t-BR" sz="3600" b="1">
              <a:solidFill>
                <a:srgbClr val="FFFF00"/>
              </a:solidFill>
              <a:latin typeface="Times New Roman" pitchFamily="18" charset="0"/>
            </a:endParaRP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400" b="1">
                <a:solidFill>
                  <a:srgbClr val="FFFF00"/>
                </a:solidFill>
                <a:latin typeface="Times New Roman" pitchFamily="18" charset="0"/>
              </a:rPr>
              <a:t>                </a:t>
            </a:r>
            <a:r>
              <a:rPr lang="pt-BR" sz="3600" b="1">
                <a:solidFill>
                  <a:srgbClr val="FF0000"/>
                </a:solidFill>
                <a:latin typeface="Times New Roman" pitchFamily="18" charset="0"/>
              </a:rPr>
              <a:t>Uso de Ranitidina</a:t>
            </a:r>
          </a:p>
        </p:txBody>
      </p:sp>
      <p:pic>
        <p:nvPicPr>
          <p:cNvPr id="48133" name="Picture 5" descr="pp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45438" y="1524000"/>
            <a:ext cx="342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4" name="Rectangle 6"/>
          <p:cNvSpPr>
            <a:spLocks noChangeArrowheads="1"/>
          </p:cNvSpPr>
          <p:nvPr/>
        </p:nvSpPr>
        <p:spPr bwMode="auto">
          <a:xfrm>
            <a:off x="0" y="1341438"/>
            <a:ext cx="9093200" cy="7302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400">
                <a:hlinkClick r:id="rId3"/>
              </a:rPr>
              <a:t>Ranitidine is associated with infections, necrotizing enterocolitis, and fatal outcome in newborns.</a:t>
            </a:r>
            <a:endParaRPr lang="en-US" sz="1400"/>
          </a:p>
          <a:p>
            <a:pPr algn="ctr"/>
            <a:r>
              <a:rPr lang="en-US" sz="1400"/>
              <a:t>Terrin G, Terrin G, Passariello A, De Curtis M, Manguso F, Salvia G, Lega L, Messina F, Paludetto R, Canani RB.</a:t>
            </a:r>
          </a:p>
          <a:p>
            <a:pPr algn="ctr"/>
            <a:r>
              <a:rPr lang="en-US" sz="1400"/>
              <a:t>Pediatrics. 2012 Jan;129(1):e40-5. Artigo Integral!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188913"/>
            <a:ext cx="560705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AutoShape 3"/>
          <p:cNvSpPr>
            <a:spLocks noChangeArrowheads="1"/>
          </p:cNvSpPr>
          <p:nvPr/>
        </p:nvSpPr>
        <p:spPr bwMode="auto">
          <a:xfrm>
            <a:off x="0" y="3141663"/>
            <a:ext cx="8893175" cy="3716337"/>
          </a:xfrm>
          <a:prstGeom prst="horizontalScroll">
            <a:avLst>
              <a:gd name="adj" fmla="val 12500"/>
            </a:avLst>
          </a:prstGeom>
          <a:solidFill>
            <a:schemeClr val="bg1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pt-BR"/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3716338"/>
            <a:ext cx="8229600" cy="1612900"/>
          </a:xfrm>
          <a:noFill/>
        </p:spPr>
        <p:txBody>
          <a:bodyPr/>
          <a:lstStyle/>
          <a:p>
            <a:pPr marL="292100" indent="-292100" eaLnBrk="1" hangingPunct="1"/>
            <a:r>
              <a:rPr lang="pt-BR" sz="1800" b="1" smtClean="0">
                <a:solidFill>
                  <a:srgbClr val="FF9900"/>
                </a:solidFill>
              </a:rPr>
              <a:t>O que sabemos sobre este assunto</a:t>
            </a:r>
            <a:r>
              <a:rPr lang="pt-BR" sz="1800" smtClean="0"/>
              <a:t>: o uso de inibidores da secreção ácida continua aumentando, </a:t>
            </a:r>
            <a:r>
              <a:rPr lang="pt-BR" sz="1800" b="1" smtClean="0">
                <a:solidFill>
                  <a:srgbClr val="FF0066"/>
                </a:solidFill>
              </a:rPr>
              <a:t>apesar de ainda não ter sido liberado para uso em recém-nascidos</a:t>
            </a:r>
            <a:r>
              <a:rPr lang="pt-BR" sz="1800" smtClean="0"/>
              <a:t>. As drogas que suprimem a secreção gástrica poderiam facilitar o início de infecções em adultos e crianças. A  evidência da eficácia é fraca em recém-nascidos, particularmente nos  pré-termos</a:t>
            </a:r>
          </a:p>
          <a:p>
            <a:pPr marL="292100" indent="-292100" eaLnBrk="1" hangingPunct="1"/>
            <a:r>
              <a:rPr lang="pt-BR" sz="1800" b="1" smtClean="0">
                <a:solidFill>
                  <a:srgbClr val="FF9900"/>
                </a:solidFill>
              </a:rPr>
              <a:t>O que este estudo adiciona</a:t>
            </a:r>
            <a:r>
              <a:rPr lang="pt-BR" sz="1800" smtClean="0"/>
              <a:t>: este é o primeiros estudo prospectivo que demonstra uma </a:t>
            </a:r>
            <a:r>
              <a:rPr lang="pt-BR" sz="1800" b="1" smtClean="0"/>
              <a:t>associação entre o uso de ranitidina e infecções, enterocolite necrosante e evolução fatal nos recém-nascidos de muito baixo peso.</a:t>
            </a:r>
            <a:r>
              <a:rPr lang="pt-BR" sz="1800" smtClean="0"/>
              <a:t> Tome bastante cuidado ao usar ranitidina nos recém-nascidos.</a:t>
            </a:r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788" y="0"/>
            <a:ext cx="4432300" cy="446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179388" y="4868863"/>
            <a:ext cx="86772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400" b="1">
                <a:solidFill>
                  <a:srgbClr val="FF0000"/>
                </a:solidFill>
              </a:rPr>
              <a:t>Quando se administra bloqueador H2 (por apneia, refluxo, </a:t>
            </a:r>
          </a:p>
          <a:p>
            <a:pPr algn="ctr"/>
            <a:r>
              <a:rPr lang="pt-BR" sz="2400" b="1">
                <a:solidFill>
                  <a:srgbClr val="FF0000"/>
                </a:solidFill>
              </a:rPr>
              <a:t>Intolerância alimentar, e outras...</a:t>
            </a:r>
          </a:p>
          <a:p>
            <a:pPr algn="ctr"/>
            <a:r>
              <a:rPr lang="pt-BR" sz="2400" b="1">
                <a:solidFill>
                  <a:srgbClr val="FF0000"/>
                </a:solidFill>
              </a:rPr>
              <a:t>AUMENTA PROTEOBACTÉRIA</a:t>
            </a:r>
          </a:p>
          <a:p>
            <a:pPr algn="ctr"/>
            <a:r>
              <a:rPr lang="pt-BR" sz="2400" b="1">
                <a:solidFill>
                  <a:srgbClr val="0000FF"/>
                </a:solidFill>
              </a:rPr>
              <a:t>Ao suspender o blo</a:t>
            </a:r>
            <a:r>
              <a:rPr lang="pt-BR" altLang="ja-JP" sz="2400" b="1">
                <a:solidFill>
                  <a:srgbClr val="0000FF"/>
                </a:solidFill>
                <a:ea typeface="MS PGothic" pitchFamily="34" charset="-128"/>
              </a:rPr>
              <a:t>q</a:t>
            </a:r>
            <a:r>
              <a:rPr lang="pt-BR" sz="2400" b="1">
                <a:solidFill>
                  <a:srgbClr val="0000FF"/>
                </a:solidFill>
              </a:rPr>
              <a:t>ueador H2, AUMENTA FIRMICUTES!</a:t>
            </a:r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7596188" y="6453188"/>
            <a:ext cx="1139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Neu J, 2018</a:t>
            </a:r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4211638" y="1773238"/>
            <a:ext cx="4702175" cy="12779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sz="1200">
                <a:solidFill>
                  <a:schemeClr val="folHlink"/>
                </a:solidFill>
                <a:hlinkClick r:id="rId3"/>
              </a:rPr>
              <a:t>Histamine-2 receptor blockers alter the fecal microbiota in premature infants.</a:t>
            </a:r>
            <a:endParaRPr lang="en-US" sz="1200">
              <a:solidFill>
                <a:schemeClr val="folHlink"/>
              </a:solidFill>
            </a:endParaRPr>
          </a:p>
          <a:p>
            <a:pPr algn="ctr"/>
            <a:r>
              <a:rPr lang="en-US" sz="1200">
                <a:solidFill>
                  <a:schemeClr val="folHlink"/>
                </a:solidFill>
              </a:rPr>
              <a:t>Gupta RW, Tran L, Norori J, Ferris MJ, Eren AM, Taylor CM, Dowd SE, Penn D.</a:t>
            </a:r>
          </a:p>
          <a:p>
            <a:pPr algn="ctr"/>
            <a:r>
              <a:rPr lang="en-US" sz="1200">
                <a:solidFill>
                  <a:schemeClr val="folHlink"/>
                </a:solidFill>
              </a:rPr>
              <a:t>J Pediatr Gastroenterol Nutr. 2013 Apr;56(4):397-400. doi: 10.1097/MPG.0b013e318282a8c2.</a:t>
            </a:r>
          </a:p>
          <a:p>
            <a:pPr algn="ctr"/>
            <a:r>
              <a:rPr lang="en-US" sz="1200">
                <a:solidFill>
                  <a:schemeClr val="folHlink"/>
                </a:solidFill>
              </a:rPr>
              <a:t>PMID: 23254444.</a:t>
            </a:r>
            <a:r>
              <a:rPr lang="en-US" sz="1200" u="sng">
                <a:solidFill>
                  <a:schemeClr val="folHlink"/>
                </a:solidFill>
                <a:hlinkClick r:id="rId4"/>
              </a:rPr>
              <a:t>Similar articles</a:t>
            </a:r>
            <a:endParaRPr lang="en-US" sz="1200" u="sng">
              <a:solidFill>
                <a:schemeClr val="folHlink"/>
              </a:solidFill>
            </a:endParaRPr>
          </a:p>
        </p:txBody>
      </p:sp>
      <p:sp>
        <p:nvSpPr>
          <p:cNvPr id="50184" name="Text Box 8"/>
          <p:cNvSpPr txBox="1">
            <a:spLocks noChangeArrowheads="1"/>
          </p:cNvSpPr>
          <p:nvPr/>
        </p:nvSpPr>
        <p:spPr bwMode="auto">
          <a:xfrm>
            <a:off x="5703888" y="6400800"/>
            <a:ext cx="160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Prossegue....</a:t>
            </a:r>
          </a:p>
        </p:txBody>
      </p: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3"/>
          <p:cNvSpPr>
            <a:spLocks noGrp="1"/>
          </p:cNvSpPr>
          <p:nvPr>
            <p:ph type="body" idx="4294967295"/>
          </p:nvPr>
        </p:nvSpPr>
        <p:spPr>
          <a:xfrm>
            <a:off x="179388" y="1341438"/>
            <a:ext cx="8424862" cy="4824412"/>
          </a:xfrm>
          <a:ln w="38100">
            <a:solidFill>
              <a:srgbClr val="669900"/>
            </a:solidFill>
          </a:ln>
        </p:spPr>
        <p:txBody>
          <a:bodyPr/>
          <a:lstStyle/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pt-BR" altLang="ja-JP" smtClean="0">
                <a:latin typeface="Times New Roman" pitchFamily="18" charset="0"/>
                <a:ea typeface="MS PGothic" pitchFamily="34" charset="-128"/>
              </a:rPr>
              <a:t>    A Enterocolite Induzida por Proteínas Alimentares (EIPA) é uma Doença subdiagnosticada na UTI Neonatal. Pode imitar e Enterocolite necrosante (ECN) e resulta em hipersensibilidade a antígenos alimentares (leite de vaca e proteínas da soja:gatilhos mais importantes). No primeiro mês de vida, os RN apresentam vômitos, diarréia, hematoquezia, ou letargia cerca de 1-4 semanas após a  exposição ao antígeno desencadeante. O padrão ouro no diagnóstico é o teste de provocação oral. As alterações comuns são a  leucocitose (eosinofilia), trombocitose, sangue oculto nas fezes, anemia, hipoalbuminenia e pneumatose intestinal. A  PCR é normal e  8% com monocitose Ocorre entre 35-41 semanas pós-menstrual (já a ECN clássica, relacionada à disbiose ocorre com  32 semana pós-menstrual). Resolução dos sintomas ocorre com modificação de dieta para uma fórmula extensamente hidrolisada ou fórmula de aminoácidos livre. No próximo dia 9 estaremos em Manaus realizando Palestra sobre Enterocolite Necrosante: a lógica da prevenção </a:t>
            </a:r>
            <a:endParaRPr lang="pt-BR" smtClean="0"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pt-BR" sz="2000" smtClean="0">
                <a:latin typeface="Times New Roman" pitchFamily="18" charset="0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endParaRPr lang="pt-BR" sz="2000" smtClean="0">
              <a:latin typeface="Times New Roman" pitchFamily="18" charset="0"/>
            </a:endParaRPr>
          </a:p>
          <a:p>
            <a:pPr eaLnBrk="1" hangingPunct="1">
              <a:lnSpc>
                <a:spcPct val="70000"/>
              </a:lnSpc>
            </a:pPr>
            <a:endParaRPr lang="pt-BR" sz="1500" smtClean="0"/>
          </a:p>
          <a:p>
            <a:pPr eaLnBrk="1" hangingPunct="1">
              <a:lnSpc>
                <a:spcPct val="70000"/>
              </a:lnSpc>
            </a:pPr>
            <a:endParaRPr lang="pt-BR" sz="1500" smtClean="0"/>
          </a:p>
          <a:p>
            <a:pPr eaLnBrk="1" hangingPunct="1">
              <a:lnSpc>
                <a:spcPct val="70000"/>
              </a:lnSpc>
            </a:pPr>
            <a:endParaRPr lang="pt-BR" sz="1500" smtClean="0"/>
          </a:p>
        </p:txBody>
      </p:sp>
      <p:sp>
        <p:nvSpPr>
          <p:cNvPr id="64515" name="Text Box 4"/>
          <p:cNvSpPr txBox="1">
            <a:spLocks noChangeArrowheads="1"/>
          </p:cNvSpPr>
          <p:nvPr/>
        </p:nvSpPr>
        <p:spPr bwMode="auto">
          <a:xfrm>
            <a:off x="468313" y="188913"/>
            <a:ext cx="24495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>
                <a:solidFill>
                  <a:srgbClr val="0000FF"/>
                </a:solidFill>
              </a:rPr>
              <a:t>Em resumo</a:t>
            </a:r>
            <a:r>
              <a:rPr lang="pt-BR"/>
              <a:t>...</a:t>
            </a:r>
          </a:p>
        </p:txBody>
      </p:sp>
      <p:sp>
        <p:nvSpPr>
          <p:cNvPr id="64516" name="Text Box 5"/>
          <p:cNvSpPr txBox="1">
            <a:spLocks noChangeArrowheads="1"/>
          </p:cNvSpPr>
          <p:nvPr/>
        </p:nvSpPr>
        <p:spPr bwMode="auto">
          <a:xfrm>
            <a:off x="7524750" y="5445125"/>
            <a:ext cx="1008063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800"/>
              <a:t>Paulo R. Margotto</a:t>
            </a:r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07950" y="-171450"/>
            <a:ext cx="7467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cap="none" smtClean="0">
                <a:solidFill>
                  <a:srgbClr val="0000FF"/>
                </a:solidFill>
              </a:rPr>
              <a:t>OBRIGADO!</a:t>
            </a:r>
          </a:p>
        </p:txBody>
      </p:sp>
      <p:pic>
        <p:nvPicPr>
          <p:cNvPr id="5120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96975"/>
            <a:ext cx="8501063" cy="4132263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51204" name="Text Box 5"/>
          <p:cNvSpPr txBox="1">
            <a:spLocks noChangeArrowheads="1"/>
          </p:cNvSpPr>
          <p:nvPr/>
        </p:nvSpPr>
        <p:spPr bwMode="auto">
          <a:xfrm>
            <a:off x="8440738" y="5059363"/>
            <a:ext cx="3381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>
                <a:solidFill>
                  <a:srgbClr val="0000FF"/>
                </a:solidFill>
              </a:rPr>
              <a:t>S8</a:t>
            </a:r>
          </a:p>
        </p:txBody>
      </p:sp>
      <p:sp>
        <p:nvSpPr>
          <p:cNvPr id="51205" name="Text Box 6"/>
          <p:cNvSpPr txBox="1">
            <a:spLocks noChangeArrowheads="1"/>
          </p:cNvSpPr>
          <p:nvPr/>
        </p:nvSpPr>
        <p:spPr bwMode="auto">
          <a:xfrm>
            <a:off x="0" y="5516563"/>
            <a:ext cx="8693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0000FF"/>
                </a:solidFill>
              </a:rPr>
              <a:t>Drs. Déborah, Miza Vidigal, Paulo R. Margotto, Sérgio Veigas, Joseleide de Castro, </a:t>
            </a:r>
          </a:p>
          <a:p>
            <a:pPr algn="ctr"/>
            <a:r>
              <a:rPr lang="pt-BR">
                <a:solidFill>
                  <a:srgbClr val="0000FF"/>
                </a:solidFill>
              </a:rPr>
              <a:t>Lara Ramos Pereira, Fernanda Bau e Daniela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lcão Envidraçad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Balcão Envidraçado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alcão Envidraçad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alcão Envidraçado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556</TotalTime>
  <Words>4999</Words>
  <Application>Microsoft Office PowerPoint</Application>
  <PresentationFormat>Apresentação na tela (4:3)</PresentationFormat>
  <Paragraphs>240</Paragraphs>
  <Slides>43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43</vt:i4>
      </vt:variant>
    </vt:vector>
  </HeadingPairs>
  <TitlesOfParts>
    <vt:vector size="53" baseType="lpstr">
      <vt:lpstr>Arial</vt:lpstr>
      <vt:lpstr>Century Schoolbook</vt:lpstr>
      <vt:lpstr>Wingdings</vt:lpstr>
      <vt:lpstr>Wingdings 2</vt:lpstr>
      <vt:lpstr>Calibri</vt:lpstr>
      <vt:lpstr>Imprint MT Shadow</vt:lpstr>
      <vt:lpstr>MS PGothic</vt:lpstr>
      <vt:lpstr>Corbel</vt:lpstr>
      <vt:lpstr>Times New Roman</vt:lpstr>
      <vt:lpstr>Balcão Envidraçado</vt:lpstr>
      <vt:lpstr>Enterocolite induzida por proteína alimentar ou enterocolite necrosante? Uma série de casos de uma Unidade de Terapia Intensiva Neonatal</vt:lpstr>
      <vt:lpstr>Introdução</vt:lpstr>
      <vt:lpstr>INTRODUÇÃO</vt:lpstr>
      <vt:lpstr>INTRODUÇÃO</vt:lpstr>
      <vt:lpstr>INTRODUÇÃO</vt:lpstr>
      <vt:lpstr>INTRODUÇÃO</vt:lpstr>
      <vt:lpstr>INTRODUÇÃO</vt:lpstr>
      <vt:lpstr>MÉTODOS</vt:lpstr>
      <vt:lpstr>MÉTODOS</vt:lpstr>
      <vt:lpstr>MÉTODOS</vt:lpstr>
      <vt:lpstr>MÉTODOS</vt:lpstr>
      <vt:lpstr>MÉTODOS</vt:lpstr>
      <vt:lpstr>MÉTODOS</vt:lpstr>
      <vt:lpstr>MÉTODO</vt:lpstr>
      <vt:lpstr>MÉTODOS</vt:lpstr>
      <vt:lpstr>DISCUSSÃO</vt:lpstr>
      <vt:lpstr>DISCUSSÃO</vt:lpstr>
      <vt:lpstr>DISCUSSÃO</vt:lpstr>
      <vt:lpstr>DISCUSSÃO</vt:lpstr>
      <vt:lpstr>DISCUSSÃO</vt:lpstr>
      <vt:lpstr>referências</vt:lpstr>
      <vt:lpstr>referências</vt:lpstr>
      <vt:lpstr>REFERÊNCIAS</vt:lpstr>
      <vt:lpstr>Nota do EDITOR DO SITE, Dr. Paulo R. Margotto. Consultem também! Aqui e Agora! Estudando Juntos!</vt:lpstr>
      <vt:lpstr>Slide 25</vt:lpstr>
      <vt:lpstr>Slide 26</vt:lpstr>
      <vt:lpstr>Inclusão de subconjuntos de enterocolite necrosante</vt:lpstr>
      <vt:lpstr>Inclusão de subconjuntos de enterocolite necrosante</vt:lpstr>
      <vt:lpstr>Inclusão de subconjuntos de enterocolite necrosante</vt:lpstr>
      <vt:lpstr>Slide 30</vt:lpstr>
      <vt:lpstr>ENTEROCOLITE NECROSANTE:  A LÓGICA DA PREVENÇÃO</vt:lpstr>
      <vt:lpstr>Slide 32</vt:lpstr>
      <vt:lpstr>Existe uma definição clara de Enterocolite necrosante?</vt:lpstr>
      <vt:lpstr>O QUE CAUSA A CLÁSSICA ENTEROCOLITE NECROSANTE</vt:lpstr>
      <vt:lpstr>O QUE CAUSA A CLÁSSICA ENTEROC0LITE NECROSANTE</vt:lpstr>
      <vt:lpstr>O QUE CAUSA A CLÁSSICA ENTEROCLITE NECROSANTE</vt:lpstr>
      <vt:lpstr>Slide 37</vt:lpstr>
      <vt:lpstr>Slide 38</vt:lpstr>
      <vt:lpstr>Slide 39</vt:lpstr>
      <vt:lpstr>Slide 40</vt:lpstr>
      <vt:lpstr>Slide 41</vt:lpstr>
      <vt:lpstr>Slide 42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Enterocolite induzida por proteína alimentar em vez de enterocolite necrosante? Uma série de casos de unidade de terapia intensiva neonatal</dc:title>
  <dc:creator>User</dc:creator>
  <cp:lastModifiedBy>Paulo</cp:lastModifiedBy>
  <cp:revision>41</cp:revision>
  <dcterms:created xsi:type="dcterms:W3CDTF">2018-07-30T18:14:56Z</dcterms:created>
  <dcterms:modified xsi:type="dcterms:W3CDTF">2018-08-03T23:01:43Z</dcterms:modified>
</cp:coreProperties>
</file>