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5"/>
  </p:notesMasterIdLst>
  <p:sldIdLst>
    <p:sldId id="256" r:id="rId2"/>
    <p:sldId id="311" r:id="rId3"/>
    <p:sldId id="312" r:id="rId4"/>
    <p:sldId id="314" r:id="rId5"/>
    <p:sldId id="315" r:id="rId6"/>
    <p:sldId id="316" r:id="rId7"/>
    <p:sldId id="302" r:id="rId8"/>
    <p:sldId id="303" r:id="rId9"/>
    <p:sldId id="306" r:id="rId10"/>
    <p:sldId id="305" r:id="rId11"/>
    <p:sldId id="308" r:id="rId12"/>
    <p:sldId id="307" r:id="rId13"/>
    <p:sldId id="317" r:id="rId14"/>
    <p:sldId id="318" r:id="rId15"/>
    <p:sldId id="319" r:id="rId16"/>
    <p:sldId id="320" r:id="rId17"/>
    <p:sldId id="321" r:id="rId18"/>
    <p:sldId id="322" r:id="rId19"/>
    <p:sldId id="323" r:id="rId20"/>
    <p:sldId id="324" r:id="rId21"/>
    <p:sldId id="325" r:id="rId22"/>
    <p:sldId id="326" r:id="rId23"/>
    <p:sldId id="327" r:id="rId24"/>
    <p:sldId id="328" r:id="rId25"/>
    <p:sldId id="329" r:id="rId26"/>
    <p:sldId id="330" r:id="rId27"/>
    <p:sldId id="331" r:id="rId28"/>
    <p:sldId id="332" r:id="rId29"/>
    <p:sldId id="333" r:id="rId30"/>
    <p:sldId id="334" r:id="rId31"/>
    <p:sldId id="335" r:id="rId32"/>
    <p:sldId id="336" r:id="rId33"/>
    <p:sldId id="337" r:id="rId34"/>
    <p:sldId id="338" r:id="rId35"/>
    <p:sldId id="339" r:id="rId36"/>
    <p:sldId id="340" r:id="rId37"/>
    <p:sldId id="341" r:id="rId38"/>
    <p:sldId id="342" r:id="rId39"/>
    <p:sldId id="343" r:id="rId40"/>
    <p:sldId id="344" r:id="rId41"/>
    <p:sldId id="345" r:id="rId42"/>
    <p:sldId id="346" r:id="rId43"/>
    <p:sldId id="347" r:id="rId44"/>
    <p:sldId id="369" r:id="rId45"/>
    <p:sldId id="348" r:id="rId46"/>
    <p:sldId id="349" r:id="rId47"/>
    <p:sldId id="350" r:id="rId48"/>
    <p:sldId id="351" r:id="rId49"/>
    <p:sldId id="352" r:id="rId50"/>
    <p:sldId id="353" r:id="rId51"/>
    <p:sldId id="354" r:id="rId52"/>
    <p:sldId id="355" r:id="rId53"/>
    <p:sldId id="356" r:id="rId54"/>
    <p:sldId id="357" r:id="rId55"/>
    <p:sldId id="358" r:id="rId56"/>
    <p:sldId id="359" r:id="rId57"/>
    <p:sldId id="360" r:id="rId58"/>
    <p:sldId id="361" r:id="rId59"/>
    <p:sldId id="362" r:id="rId60"/>
    <p:sldId id="385" r:id="rId61"/>
    <p:sldId id="363" r:id="rId62"/>
    <p:sldId id="364" r:id="rId63"/>
    <p:sldId id="383" r:id="rId64"/>
    <p:sldId id="365" r:id="rId65"/>
    <p:sldId id="387" r:id="rId66"/>
    <p:sldId id="366" r:id="rId67"/>
    <p:sldId id="376" r:id="rId68"/>
    <p:sldId id="377" r:id="rId69"/>
    <p:sldId id="367" r:id="rId70"/>
    <p:sldId id="368" r:id="rId71"/>
    <p:sldId id="386" r:id="rId72"/>
    <p:sldId id="375" r:id="rId73"/>
    <p:sldId id="378" r:id="rId74"/>
    <p:sldId id="379" r:id="rId75"/>
    <p:sldId id="391" r:id="rId76"/>
    <p:sldId id="370" r:id="rId77"/>
    <p:sldId id="371" r:id="rId78"/>
    <p:sldId id="372" r:id="rId79"/>
    <p:sldId id="388" r:id="rId80"/>
    <p:sldId id="389" r:id="rId81"/>
    <p:sldId id="390" r:id="rId82"/>
    <p:sldId id="374" r:id="rId83"/>
    <p:sldId id="393" r:id="rId84"/>
  </p:sldIdLst>
  <p:sldSz cx="12192000" cy="6858000"/>
  <p:notesSz cx="6858000" cy="9144000"/>
  <p:defaultTextStyle>
    <a:defPPr>
      <a:defRPr lang="pt-BR"/>
    </a:defPPr>
    <a:lvl1pPr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1pPr>
    <a:lvl2pPr marL="4572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2pPr>
    <a:lvl3pPr marL="9144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3pPr>
    <a:lvl4pPr marL="13716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4pPr>
    <a:lvl5pPr marL="18288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FF00"/>
    <a:srgbClr val="FF0000"/>
    <a:srgbClr val="FF3300"/>
    <a:srgbClr val="008000"/>
    <a:srgbClr val="0000FF"/>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1537"/>
    <p:restoredTop sz="50109"/>
  </p:normalViewPr>
  <p:slideViewPr>
    <p:cSldViewPr snapToGrid="0" snapToObjects="1">
      <p:cViewPr varScale="1">
        <p:scale>
          <a:sx n="88" d="100"/>
          <a:sy n="88" d="100"/>
        </p:scale>
        <p:origin x="-77" y="-302"/>
      </p:cViewPr>
      <p:guideLst>
        <p:guide orient="horz" pos="2160"/>
        <p:guide pos="3840"/>
      </p:guideLst>
    </p:cSldViewPr>
  </p:slideViewPr>
  <p:outlineViewPr>
    <p:cViewPr>
      <p:scale>
        <a:sx n="33" d="100"/>
        <a:sy n="33" d="100"/>
      </p:scale>
      <p:origin x="0" y="-7112"/>
    </p:cViewPr>
  </p:outlineViewPr>
  <p:notesTextViewPr>
    <p:cViewPr>
      <p:scale>
        <a:sx n="1" d="1"/>
        <a:sy n="1" d="1"/>
      </p:scale>
      <p:origin x="0" y="0"/>
    </p:cViewPr>
  </p:notesTextViewPr>
  <p:sorterViewPr>
    <p:cViewPr>
      <p:scale>
        <a:sx n="66" d="100"/>
        <a:sy n="66" d="100"/>
      </p:scale>
      <p:origin x="0" y="901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p>
        </p:txBody>
      </p:sp>
      <p:sp>
        <p:nvSpPr>
          <p:cNvPr id="3" name="Espaço Reservado para Data 2"/>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C90F1EE1-D664-4B51-947C-ADF37089F675}" type="datetimeFigureOut">
              <a:rPr lang="pt-BR" altLang="pt-BR"/>
              <a:pPr>
                <a:defRPr/>
              </a:pPr>
              <a:t>10/08/2018</a:t>
            </a:fld>
            <a:endParaRPr lang="pt-BR" alt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smtClean="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US" altLang="pt-BR" noProof="0" smtClean="0"/>
              <a:t>Clique para editar os estilos de texto mestres</a:t>
            </a:r>
          </a:p>
          <a:p>
            <a:pPr lvl="1"/>
            <a:r>
              <a:rPr lang="en-US" altLang="pt-BR" noProof="0" smtClean="0"/>
              <a:t>Segundo nível</a:t>
            </a:r>
          </a:p>
          <a:p>
            <a:pPr lvl="2"/>
            <a:r>
              <a:rPr lang="en-US" altLang="pt-BR" noProof="0" smtClean="0"/>
              <a:t>Terceiro nível</a:t>
            </a:r>
          </a:p>
          <a:p>
            <a:pPr lvl="3"/>
            <a:r>
              <a:rPr lang="en-US" altLang="pt-BR" noProof="0" smtClean="0"/>
              <a:t>Quarto nível</a:t>
            </a:r>
          </a:p>
          <a:p>
            <a:pPr lvl="4"/>
            <a:r>
              <a:rPr lang="en-US" altLang="pt-BR" noProof="0" smtClean="0"/>
              <a:t>Quinto nível</a:t>
            </a:r>
            <a:endParaRPr lang="pt-BR" altLang="pt-BR" noProof="0" smtClean="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21F82B1-671B-4C8C-8508-24EA73F62C21}"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8067" name="Espaço Reservado para Anotações 2"/>
          <p:cNvSpPr>
            <a:spLocks noGrp="1"/>
          </p:cNvSpPr>
          <p:nvPr>
            <p:ph type="body" idx="1"/>
          </p:nvPr>
        </p:nvSpPr>
        <p:spPr bwMode="auto">
          <a:xfrm>
            <a:off x="685800" y="4343400"/>
            <a:ext cx="5486400" cy="4114800"/>
          </a:xfrm>
          <a:noFill/>
        </p:spPr>
        <p:txBody>
          <a:bodyPr lIns="91428" tIns="45715" rIns="91428" bIns="45715"/>
          <a:lstStyle/>
          <a:p>
            <a:pPr defTabSz="457200" eaLnBrk="1" hangingPunct="1"/>
            <a:endParaRPr lang="pt-BR" smtClean="0"/>
          </a:p>
        </p:txBody>
      </p:sp>
      <p:sp>
        <p:nvSpPr>
          <p:cNvPr id="880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lIns="91428" tIns="45715" rIns="91428" bIns="45715" anchor="b"/>
          <a:lstStyle/>
          <a:p>
            <a:pPr algn="r" defTabSz="457200" eaLnBrk="1" hangingPunct="1"/>
            <a:fld id="{B163C106-83B7-46D2-BA71-5D837B510812}" type="slidenum">
              <a:rPr lang="pt-BR" sz="1200">
                <a:solidFill>
                  <a:srgbClr val="000000"/>
                </a:solidFill>
                <a:cs typeface="Arial" pitchFamily="34" charset="0"/>
              </a:rPr>
              <a:pPr algn="r" defTabSz="457200" eaLnBrk="1" hangingPunct="1"/>
              <a:t>49</a:t>
            </a:fld>
            <a:endParaRPr lang="pt-BR" sz="1200">
              <a:solidFill>
                <a:srgbClr val="000000"/>
              </a:solidFill>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n-US" smtClean="0"/>
              <a:t>Clique para editar estilo do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056C31B0-8D8F-475C-984F-736DD303E52D}" type="datetimeFigureOut">
              <a:rPr lang="pt-BR" altLang="pt-BR"/>
              <a:pPr>
                <a:defRPr/>
              </a:pPr>
              <a:t>10/08/2018</a:t>
            </a:fld>
            <a:endParaRPr lang="pt-BR" altLang="pt-BR"/>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00735418-F495-493B-994E-7BF95192634B}" type="slidenum">
              <a:rPr lang="pt-BR" altLang="pt-BR"/>
              <a:pPr>
                <a:defRPr/>
              </a:pPr>
              <a:t>‹nº›</a:t>
            </a:fld>
            <a:endParaRPr lang="pt-BR" alt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n-US" smtClean="0"/>
              <a:t>Clique para editar estilo do título mestre</a:t>
            </a:r>
            <a:endParaRPr lang="pt-BR"/>
          </a:p>
        </p:txBody>
      </p:sp>
      <p:sp>
        <p:nvSpPr>
          <p:cNvPr id="3" name="Espaço Reservado para Conteúdo 2"/>
          <p:cNvSpPr>
            <a:spLocks noGrp="1"/>
          </p:cNvSpPr>
          <p:nvPr>
            <p:ph idx="1"/>
          </p:nvPr>
        </p:nvSpPr>
        <p:spPr/>
        <p:txBody>
          <a:bodyPr/>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8A529DAA-DB74-4E04-AA71-22FC319C527E}" type="datetimeFigureOut">
              <a:rPr lang="pt-BR" altLang="pt-BR"/>
              <a:pPr>
                <a:defRPr/>
              </a:pPr>
              <a:t>10/08/2018</a:t>
            </a:fld>
            <a:endParaRPr lang="pt-BR" altLang="pt-BR"/>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9AEE2700-5989-43E8-95A4-8ABA48276A76}" type="slidenum">
              <a:rPr lang="pt-BR" altLang="pt-BR"/>
              <a:pPr>
                <a:defRPr/>
              </a:pPr>
              <a:t>‹nº›</a:t>
            </a:fld>
            <a:endParaRPr lang="pt-BR" alt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n-US" smtClean="0"/>
              <a:t>Clique para editar estilo do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Clique para editar os estilos de texto mestres</a:t>
            </a:r>
          </a:p>
        </p:txBody>
      </p:sp>
      <p:sp>
        <p:nvSpPr>
          <p:cNvPr id="4" name="Espaço Reservado para Data 3"/>
          <p:cNvSpPr>
            <a:spLocks noGrp="1"/>
          </p:cNvSpPr>
          <p:nvPr>
            <p:ph type="dt" sz="half" idx="10"/>
          </p:nvPr>
        </p:nvSpPr>
        <p:spPr/>
        <p:txBody>
          <a:bodyPr/>
          <a:lstStyle>
            <a:lvl1pPr>
              <a:defRPr/>
            </a:lvl1pPr>
          </a:lstStyle>
          <a:p>
            <a:pPr>
              <a:defRPr/>
            </a:pPr>
            <a:fld id="{C17CE005-59DF-4998-B81B-7DE7B99A0BCE}" type="datetimeFigureOut">
              <a:rPr lang="pt-BR" altLang="pt-BR"/>
              <a:pPr>
                <a:defRPr/>
              </a:pPr>
              <a:t>10/08/2018</a:t>
            </a:fld>
            <a:endParaRPr lang="pt-BR" altLang="pt-BR"/>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54CB116F-1434-4DDB-8527-790DBC3DC869}" type="slidenum">
              <a:rPr lang="pt-BR" altLang="pt-BR"/>
              <a:pPr>
                <a:defRPr/>
              </a:pPr>
              <a:t>‹nº›</a:t>
            </a:fld>
            <a:endParaRPr lang="pt-BR" alt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n-US" smtClean="0"/>
              <a:t>Clique para editar estilo do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7097F3C0-AB2C-4BC8-B2C6-200495AD7363}" type="datetimeFigureOut">
              <a:rPr lang="pt-BR" altLang="pt-BR"/>
              <a:pPr>
                <a:defRPr/>
              </a:pPr>
              <a:t>10/08/2018</a:t>
            </a:fld>
            <a:endParaRPr lang="pt-BR" altLang="pt-BR"/>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234F4BDF-57EF-4EAD-A5E4-6C677023957E}" type="slidenum">
              <a:rPr lang="pt-BR" altLang="pt-BR"/>
              <a:pPr>
                <a:defRPr/>
              </a:pPr>
              <a:t>‹nº›</a:t>
            </a:fld>
            <a:endParaRPr lang="pt-BR" alt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n-US" smtClean="0"/>
              <a:t>Clique para editar estilo do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Clique para editar os estilos de texto mestres</a:t>
            </a:r>
          </a:p>
        </p:txBody>
      </p:sp>
      <p:sp>
        <p:nvSpPr>
          <p:cNvPr id="4" name="Espaço Reservado para Conteúdo 3"/>
          <p:cNvSpPr>
            <a:spLocks noGrp="1"/>
          </p:cNvSpPr>
          <p:nvPr>
            <p:ph sz="half" idx="2"/>
          </p:nvPr>
        </p:nvSpPr>
        <p:spPr>
          <a:xfrm>
            <a:off x="839788" y="2505075"/>
            <a:ext cx="5157787" cy="3684588"/>
          </a:xfrm>
        </p:spPr>
        <p:txBody>
          <a:bodyPr/>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Clique para editar os estilos de texto mestres</a:t>
            </a:r>
          </a:p>
        </p:txBody>
      </p:sp>
      <p:sp>
        <p:nvSpPr>
          <p:cNvPr id="6" name="Espaço Reservado para Conteúdo 5"/>
          <p:cNvSpPr>
            <a:spLocks noGrp="1"/>
          </p:cNvSpPr>
          <p:nvPr>
            <p:ph sz="quarter" idx="4"/>
          </p:nvPr>
        </p:nvSpPr>
        <p:spPr>
          <a:xfrm>
            <a:off x="6172200" y="2505075"/>
            <a:ext cx="5183188" cy="3684588"/>
          </a:xfrm>
        </p:spPr>
        <p:txBody>
          <a:bodyPr/>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BB87E47F-20FA-4040-BBD2-4AC93FBD3A69}" type="datetimeFigureOut">
              <a:rPr lang="pt-BR" altLang="pt-BR"/>
              <a:pPr>
                <a:defRPr/>
              </a:pPr>
              <a:t>10/08/2018</a:t>
            </a:fld>
            <a:endParaRPr lang="pt-BR" altLang="pt-BR"/>
          </a:p>
        </p:txBody>
      </p:sp>
      <p:sp>
        <p:nvSpPr>
          <p:cNvPr id="8" name="Espaço Reservado para Rodapé 4"/>
          <p:cNvSpPr>
            <a:spLocks noGrp="1"/>
          </p:cNvSpPr>
          <p:nvPr>
            <p:ph type="ftr" sz="quarter" idx="11"/>
          </p:nvPr>
        </p:nvSpPr>
        <p:spPr/>
        <p:txBody>
          <a:bodyPr/>
          <a:lstStyle>
            <a:lvl1pPr>
              <a:defRPr/>
            </a:lvl1pPr>
          </a:lstStyle>
          <a:p>
            <a:pPr>
              <a:defRPr/>
            </a:pPr>
            <a:endParaRPr lang="en-US"/>
          </a:p>
        </p:txBody>
      </p:sp>
      <p:sp>
        <p:nvSpPr>
          <p:cNvPr id="9" name="Espaço Reservado para Número de Slide 5"/>
          <p:cNvSpPr>
            <a:spLocks noGrp="1"/>
          </p:cNvSpPr>
          <p:nvPr>
            <p:ph type="sldNum" sz="quarter" idx="12"/>
          </p:nvPr>
        </p:nvSpPr>
        <p:spPr/>
        <p:txBody>
          <a:bodyPr/>
          <a:lstStyle>
            <a:lvl1pPr>
              <a:defRPr/>
            </a:lvl1pPr>
          </a:lstStyle>
          <a:p>
            <a:pPr>
              <a:defRPr/>
            </a:pPr>
            <a:fld id="{5747F382-C2EF-4C64-B8F6-2F208C408173}" type="slidenum">
              <a:rPr lang="pt-BR" altLang="pt-BR"/>
              <a:pPr>
                <a:defRPr/>
              </a:pPr>
              <a:t>‹nº›</a:t>
            </a:fld>
            <a:endParaRPr lang="pt-BR" alt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n-US" smtClean="0"/>
              <a:t>Clique para editar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ADB825C1-FA2C-4A30-ADF3-85E92813A6AE}" type="datetimeFigureOut">
              <a:rPr lang="pt-BR" altLang="pt-BR"/>
              <a:pPr>
                <a:defRPr/>
              </a:pPr>
              <a:t>10/08/2018</a:t>
            </a:fld>
            <a:endParaRPr lang="pt-BR" altLang="pt-BR"/>
          </a:p>
        </p:txBody>
      </p:sp>
      <p:sp>
        <p:nvSpPr>
          <p:cNvPr id="4" name="Espaço Reservado para Rodapé 4"/>
          <p:cNvSpPr>
            <a:spLocks noGrp="1"/>
          </p:cNvSpPr>
          <p:nvPr>
            <p:ph type="ftr" sz="quarter" idx="11"/>
          </p:nvPr>
        </p:nvSpPr>
        <p:spPr/>
        <p:txBody>
          <a:bodyPr/>
          <a:lstStyle>
            <a:lvl1pPr>
              <a:defRPr/>
            </a:lvl1pPr>
          </a:lstStyle>
          <a:p>
            <a:pPr>
              <a:defRPr/>
            </a:pPr>
            <a:endParaRPr lang="en-US"/>
          </a:p>
        </p:txBody>
      </p:sp>
      <p:sp>
        <p:nvSpPr>
          <p:cNvPr id="5" name="Espaço Reservado para Número de Slide 5"/>
          <p:cNvSpPr>
            <a:spLocks noGrp="1"/>
          </p:cNvSpPr>
          <p:nvPr>
            <p:ph type="sldNum" sz="quarter" idx="12"/>
          </p:nvPr>
        </p:nvSpPr>
        <p:spPr/>
        <p:txBody>
          <a:bodyPr/>
          <a:lstStyle>
            <a:lvl1pPr>
              <a:defRPr/>
            </a:lvl1pPr>
          </a:lstStyle>
          <a:p>
            <a:pPr>
              <a:defRPr/>
            </a:pPr>
            <a:fld id="{6D95540B-294F-48D8-A7B2-A7DEB01523DF}" type="slidenum">
              <a:rPr lang="pt-BR" altLang="pt-BR"/>
              <a:pPr>
                <a:defRPr/>
              </a:pPr>
              <a:t>‹nº›</a:t>
            </a:fld>
            <a:endParaRPr lang="pt-BR" alt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E80E7913-1986-4741-B6C7-057B4B800823}" type="datetimeFigureOut">
              <a:rPr lang="pt-BR" altLang="pt-BR"/>
              <a:pPr>
                <a:defRPr/>
              </a:pPr>
              <a:t>10/08/2018</a:t>
            </a:fld>
            <a:endParaRPr lang="pt-BR" altLang="pt-BR"/>
          </a:p>
        </p:txBody>
      </p:sp>
      <p:sp>
        <p:nvSpPr>
          <p:cNvPr id="3" name="Espaço Reservado para Rodapé 4"/>
          <p:cNvSpPr>
            <a:spLocks noGrp="1"/>
          </p:cNvSpPr>
          <p:nvPr>
            <p:ph type="ftr" sz="quarter" idx="11"/>
          </p:nvPr>
        </p:nvSpPr>
        <p:spPr/>
        <p:txBody>
          <a:bodyPr/>
          <a:lstStyle>
            <a:lvl1pPr>
              <a:defRPr/>
            </a:lvl1pPr>
          </a:lstStyle>
          <a:p>
            <a:pPr>
              <a:defRPr/>
            </a:pPr>
            <a:endParaRPr lang="en-US"/>
          </a:p>
        </p:txBody>
      </p:sp>
      <p:sp>
        <p:nvSpPr>
          <p:cNvPr id="4" name="Espaço Reservado para Número de Slide 5"/>
          <p:cNvSpPr>
            <a:spLocks noGrp="1"/>
          </p:cNvSpPr>
          <p:nvPr>
            <p:ph type="sldNum" sz="quarter" idx="12"/>
          </p:nvPr>
        </p:nvSpPr>
        <p:spPr/>
        <p:txBody>
          <a:bodyPr/>
          <a:lstStyle>
            <a:lvl1pPr>
              <a:defRPr/>
            </a:lvl1pPr>
          </a:lstStyle>
          <a:p>
            <a:pPr>
              <a:defRPr/>
            </a:pPr>
            <a:fld id="{28AD22F0-3688-4D49-BF4B-15C18C2C3B58}" type="slidenum">
              <a:rPr lang="pt-BR" altLang="pt-BR"/>
              <a:pPr>
                <a:defRPr/>
              </a:pPr>
              <a:t>‹nº›</a:t>
            </a:fld>
            <a:endParaRPr lang="pt-BR" alt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n-US" smtClean="0"/>
              <a:t>Clique para editar estilo do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9D19CDF2-7E9C-41CE-9EC1-F4F6DA159B2E}" type="datetimeFigureOut">
              <a:rPr lang="pt-BR" altLang="pt-BR"/>
              <a:pPr>
                <a:defRPr/>
              </a:pPr>
              <a:t>10/08/2018</a:t>
            </a:fld>
            <a:endParaRPr lang="pt-BR" altLang="pt-BR"/>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088898A3-4317-402A-89F8-E8A87F6B5C3F}" type="slidenum">
              <a:rPr lang="pt-BR" altLang="pt-BR"/>
              <a:pPr>
                <a:defRPr/>
              </a:pPr>
              <a:t>‹nº›</a:t>
            </a:fld>
            <a:endParaRPr lang="pt-BR" alt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n-US" smtClean="0"/>
              <a:t>Clique para editar estilo do título mestre</a:t>
            </a:r>
            <a:endParaRPr lang="pt-B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0A35EC86-217A-4155-93CF-9137949FAF44}" type="datetimeFigureOut">
              <a:rPr lang="pt-BR" altLang="pt-BR"/>
              <a:pPr>
                <a:defRPr/>
              </a:pPr>
              <a:t>10/08/2018</a:t>
            </a:fld>
            <a:endParaRPr lang="pt-BR" altLang="pt-BR"/>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CBE7D19D-5CFB-4D1B-BD3A-3703E85B1BFD}" type="slidenum">
              <a:rPr lang="pt-BR" altLang="pt-BR"/>
              <a:pPr>
                <a:defRPr/>
              </a:pPr>
              <a:t>‹nº›</a:t>
            </a:fld>
            <a:endParaRPr lang="pt-BR" alt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n-US" smtClean="0"/>
              <a:t>Clique para editar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AD49AA83-8974-4C7E-871E-DA79DDC5D649}" type="datetimeFigureOut">
              <a:rPr lang="pt-BR" altLang="pt-BR"/>
              <a:pPr>
                <a:defRPr/>
              </a:pPr>
              <a:t>10/08/2018</a:t>
            </a:fld>
            <a:endParaRPr lang="pt-BR" altLang="pt-BR"/>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A4178D5D-C864-4728-9D96-22B015BC0584}" type="slidenum">
              <a:rPr lang="pt-BR" altLang="pt-BR"/>
              <a:pPr>
                <a:defRPr/>
              </a:pPr>
              <a:t>‹nº›</a:t>
            </a:fld>
            <a:endParaRPr lang="pt-BR" alt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n-US" smtClean="0"/>
              <a:t>Clique para editar estilo do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en-US" smtClean="0"/>
              <a:t>Clique para editar os estilos de texto mestres</a:t>
            </a:r>
          </a:p>
          <a:p>
            <a:pPr lvl="1"/>
            <a:r>
              <a:rPr lang="en-US" smtClean="0"/>
              <a:t>Segundo nível</a:t>
            </a:r>
          </a:p>
          <a:p>
            <a:pPr lvl="2"/>
            <a:r>
              <a:rPr lang="en-US" smtClean="0"/>
              <a:t>Terceiro nível</a:t>
            </a:r>
          </a:p>
          <a:p>
            <a:pPr lvl="3"/>
            <a:r>
              <a:rPr lang="en-US" smtClean="0"/>
              <a:t>Quarto nível</a:t>
            </a:r>
          </a:p>
          <a:p>
            <a:pPr lvl="4"/>
            <a:r>
              <a:rPr lang="en-US"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868811D2-2EFF-41C1-B6AC-C377465430B7}" type="datetimeFigureOut">
              <a:rPr lang="pt-BR" altLang="pt-BR"/>
              <a:pPr>
                <a:defRPr/>
              </a:pPr>
              <a:t>10/08/2018</a:t>
            </a:fld>
            <a:endParaRPr lang="pt-BR" altLang="pt-BR"/>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58080132-C69A-419F-8FE7-713F698A6955}" type="slidenum">
              <a:rPr lang="pt-BR" altLang="pt-BR"/>
              <a:pPr>
                <a:defRPr/>
              </a:pPr>
              <a:t>‹nº›</a:t>
            </a:fld>
            <a:endParaRPr lang="pt-BR" alt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chemeClr val="accent1">
                <a:lumMod val="5000"/>
                <a:lumOff val="95000"/>
              </a:schemeClr>
            </a:gs>
            <a:gs pos="74000">
              <a:schemeClr val="accent1">
                <a:lumMod val="45000"/>
                <a:lumOff val="55000"/>
              </a:schemeClr>
            </a:gs>
            <a:gs pos="97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pt-BR" smtClean="0"/>
              <a:t>Clique para editar estilo do título mestre</a:t>
            </a:r>
            <a:endParaRPr lang="pt-BR" altLang="pt-BR" smtClean="0"/>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pt-BR" smtClean="0"/>
              <a:t>Clique para editar os estilos de texto mestres</a:t>
            </a:r>
          </a:p>
          <a:p>
            <a:pPr lvl="1"/>
            <a:r>
              <a:rPr lang="en-US" altLang="pt-BR" smtClean="0"/>
              <a:t>Segundo nível</a:t>
            </a:r>
          </a:p>
          <a:p>
            <a:pPr lvl="2"/>
            <a:r>
              <a:rPr lang="en-US" altLang="pt-BR" smtClean="0"/>
              <a:t>Terceiro nível</a:t>
            </a:r>
          </a:p>
          <a:p>
            <a:pPr lvl="3"/>
            <a:r>
              <a:rPr lang="en-US" altLang="pt-BR" smtClean="0"/>
              <a:t>Quarto nível</a:t>
            </a:r>
          </a:p>
          <a:p>
            <a:pPr lvl="4"/>
            <a:r>
              <a:rPr lang="en-US" altLang="pt-BR" smtClean="0"/>
              <a:t>Quinto nível</a:t>
            </a:r>
            <a:endParaRPr lang="pt-BR" altLang="pt-BR" smtClean="0"/>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77E763B2-1D31-41A7-B281-B03DE361B4C4}" type="datetimeFigureOut">
              <a:rPr lang="pt-BR" altLang="pt-BR"/>
              <a:pPr>
                <a:defRPr/>
              </a:pPr>
              <a:t>10/08/2018</a:t>
            </a:fld>
            <a:endParaRPr lang="pt-BR" alt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US"/>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DDB090C8-F20A-4309-9CC2-57D6CF1A2302}"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S PGothic" panose="020B0600070205080204" pitchFamily="34" charset="-128"/>
          <a:cs typeface="ＭＳ Ｐゴシック" charset="0"/>
        </a:defRPr>
      </a:lvl1pPr>
      <a:lvl2pPr algn="l" rtl="0" eaLnBrk="0" fontAlgn="base" hangingPunct="0">
        <a:lnSpc>
          <a:spcPct val="90000"/>
        </a:lnSpc>
        <a:spcBef>
          <a:spcPct val="0"/>
        </a:spcBef>
        <a:spcAft>
          <a:spcPct val="0"/>
        </a:spcAft>
        <a:defRPr sz="4400">
          <a:solidFill>
            <a:schemeClr val="tx1"/>
          </a:solidFill>
          <a:latin typeface="Calibri Light" charset="0"/>
          <a:ea typeface="MS PGothic" panose="020B0600070205080204" pitchFamily="34" charset="-128"/>
          <a:cs typeface="ＭＳ Ｐゴシック" charset="0"/>
        </a:defRPr>
      </a:lvl2pPr>
      <a:lvl3pPr algn="l" rtl="0" eaLnBrk="0" fontAlgn="base" hangingPunct="0">
        <a:lnSpc>
          <a:spcPct val="90000"/>
        </a:lnSpc>
        <a:spcBef>
          <a:spcPct val="0"/>
        </a:spcBef>
        <a:spcAft>
          <a:spcPct val="0"/>
        </a:spcAft>
        <a:defRPr sz="4400">
          <a:solidFill>
            <a:schemeClr val="tx1"/>
          </a:solidFill>
          <a:latin typeface="Calibri Light" charset="0"/>
          <a:ea typeface="MS PGothic" panose="020B0600070205080204" pitchFamily="34" charset="-128"/>
          <a:cs typeface="ＭＳ Ｐゴシック" charset="0"/>
        </a:defRPr>
      </a:lvl3pPr>
      <a:lvl4pPr algn="l" rtl="0" eaLnBrk="0" fontAlgn="base" hangingPunct="0">
        <a:lnSpc>
          <a:spcPct val="90000"/>
        </a:lnSpc>
        <a:spcBef>
          <a:spcPct val="0"/>
        </a:spcBef>
        <a:spcAft>
          <a:spcPct val="0"/>
        </a:spcAft>
        <a:defRPr sz="4400">
          <a:solidFill>
            <a:schemeClr val="tx1"/>
          </a:solidFill>
          <a:latin typeface="Calibri Light" charset="0"/>
          <a:ea typeface="MS PGothic" panose="020B0600070205080204" pitchFamily="34" charset="-128"/>
          <a:cs typeface="ＭＳ Ｐゴシック" charset="0"/>
        </a:defRPr>
      </a:lvl4pPr>
      <a:lvl5pPr algn="l" rtl="0" eaLnBrk="0" fontAlgn="base" hangingPunct="0">
        <a:lnSpc>
          <a:spcPct val="90000"/>
        </a:lnSpc>
        <a:spcBef>
          <a:spcPct val="0"/>
        </a:spcBef>
        <a:spcAft>
          <a:spcPct val="0"/>
        </a:spcAft>
        <a:defRPr sz="4400">
          <a:solidFill>
            <a:schemeClr val="tx1"/>
          </a:solidFill>
          <a:latin typeface="Calibri Light" charset="0"/>
          <a:ea typeface="MS PGothic" panose="020B0600070205080204" pitchFamily="34" charset="-128"/>
          <a:cs typeface="ＭＳ Ｐゴシック" charset="0"/>
        </a:defRPr>
      </a:lvl5pPr>
      <a:lvl6pPr marL="457200" algn="l" rtl="0" fontAlgn="base">
        <a:lnSpc>
          <a:spcPct val="90000"/>
        </a:lnSpc>
        <a:spcBef>
          <a:spcPct val="0"/>
        </a:spcBef>
        <a:spcAft>
          <a:spcPct val="0"/>
        </a:spcAft>
        <a:defRPr sz="4400">
          <a:solidFill>
            <a:schemeClr val="tx1"/>
          </a:solidFill>
          <a:latin typeface="Calibri Light" charset="0"/>
        </a:defRPr>
      </a:lvl6pPr>
      <a:lvl7pPr marL="914400" algn="l" rtl="0" fontAlgn="base">
        <a:lnSpc>
          <a:spcPct val="90000"/>
        </a:lnSpc>
        <a:spcBef>
          <a:spcPct val="0"/>
        </a:spcBef>
        <a:spcAft>
          <a:spcPct val="0"/>
        </a:spcAft>
        <a:defRPr sz="4400">
          <a:solidFill>
            <a:schemeClr val="tx1"/>
          </a:solidFill>
          <a:latin typeface="Calibri Light" charset="0"/>
        </a:defRPr>
      </a:lvl7pPr>
      <a:lvl8pPr marL="1371600" algn="l" rtl="0" fontAlgn="base">
        <a:lnSpc>
          <a:spcPct val="90000"/>
        </a:lnSpc>
        <a:spcBef>
          <a:spcPct val="0"/>
        </a:spcBef>
        <a:spcAft>
          <a:spcPct val="0"/>
        </a:spcAft>
        <a:defRPr sz="4400">
          <a:solidFill>
            <a:schemeClr val="tx1"/>
          </a:solidFill>
          <a:latin typeface="Calibri Light" charset="0"/>
        </a:defRPr>
      </a:lvl8pPr>
      <a:lvl9pPr marL="1828800" algn="l" rtl="0" fontAlgn="base">
        <a:lnSpc>
          <a:spcPct val="90000"/>
        </a:lnSpc>
        <a:spcBef>
          <a:spcPct val="0"/>
        </a:spcBef>
        <a:spcAft>
          <a:spcPct val="0"/>
        </a:spcAft>
        <a:defRPr sz="4400">
          <a:solidFill>
            <a:schemeClr val="tx1"/>
          </a:solidFill>
          <a:latin typeface="Calibri Light"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margotto@gmail.com" TargetMode="External"/><Relationship Id="rId7" Type="http://schemas.openxmlformats.org/officeDocument/2006/relationships/image" Target="../media/image4.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hyperlink" Target="http://paulomargotto.com.br/documentos/15739" TargetMode="External"/><Relationship Id="rId2" Type="http://schemas.openxmlformats.org/officeDocument/2006/relationships/hyperlink" Target="http://www.paulomargotto.com.br/documentos/Sulf-Magn_Hemor-cerebel-2016.pptx"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paulomargotto.com.br/documentos/10799" TargetMode="External"/><Relationship Id="rId2" Type="http://schemas.openxmlformats.org/officeDocument/2006/relationships/hyperlink" Target="http://www.paulomargotto.com.br/documentos/Corticoide_pre_natal_22-23sem.ppt" TargetMode="Externa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ncbi.nlm.nih.gov/pubmed/19205087?ordinalpos=9&amp;itool=EntrezSystem2.PEntrez.Pubmed.Pubmed_ResultsPanel.Pubmed_DefaultReportPanel.Pubmed_RVDocSum"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paulomargotto.com.br/documentos/Ventilacao_mascara_2011.doc" TargetMode="Externa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hyperlink" Target="http://paulomargotto.com.br/documentos/2122"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www.paulomargotto.com.br/documentos/Kirpalini_Insuflac_sust.doc" TargetMode="External"/><Relationship Id="rId7" Type="http://schemas.openxmlformats.org/officeDocument/2006/relationships/image" Target="../media/image17.png"/><Relationship Id="rId2" Type="http://schemas.openxmlformats.org/officeDocument/2006/relationships/hyperlink" Target="http://www.ncbi.nlm.nih.gov/pubmed/25872563" TargetMode="Externa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hyperlink" Target="http://paulomargotto.com.br/documentos/5994" TargetMode="Externa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paulomargotto.com.br/documentos/VPP_Sala_Parto_Controv_2016.doc" TargetMode="Externa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hyperlink" Target="http://paulomargotto.com.br/documentos/2131"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hyperlink" Target="https://www.ncbi.nlm.nih.gov/pubmed/26053455"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15.png"/><Relationship Id="rId2" Type="http://schemas.openxmlformats.org/officeDocument/2006/relationships/hyperlink" Target="http://www.paulomargotto.com.br/documentos/CPAP_precoce%20ou%20Intubacao_2011-HRAS.ppt" TargetMode="External"/><Relationship Id="rId1" Type="http://schemas.openxmlformats.org/officeDocument/2006/relationships/slideLayout" Target="../slideLayouts/slideLayout7.xml"/><Relationship Id="rId6" Type="http://schemas.openxmlformats.org/officeDocument/2006/relationships/hyperlink" Target="http://paulomargotto.com.br/documentos/6052" TargetMode="External"/><Relationship Id="rId5" Type="http://schemas.openxmlformats.org/officeDocument/2006/relationships/image" Target="../media/image5.png"/><Relationship Id="rId4" Type="http://schemas.openxmlformats.org/officeDocument/2006/relationships/hyperlink" Target="http://paulomargotto.com.br/documentos/5441"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paulomargotto.com.br/documentos/14192" TargetMode="External"/><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hyperlink" Target="http://paulomargotto.com.br/documentos/5432" TargetMode="Externa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surfactante-pulmonar-exogeno-2018/"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ncbi.nlm.nih.gov/pubmed/23612264" TargetMode="Externa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hyperlink" Target="http://paulomargotto.com.br/documentos/6052"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hyperlink" Target="http://paulomargotto.com.br/documentos/15747" TargetMode="Externa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pubmed/15718361" TargetMode="External"/><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hyperlink" Target="https://www.ncbi.nlm.nih.gov/pubmed?linkname=pubmed_pubmed&amp;from_uid=15718361"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ubmed/27532607" TargetMode="External"/><Relationship Id="rId2" Type="http://schemas.openxmlformats.org/officeDocument/2006/relationships/hyperlink" Target="https://www.ncbi.nlm.nih.gov/pubmed/27532916" TargetMode="External"/><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7532916"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ncbi.nlm.nih.gov/pubmed?linkname=pubmed_pubmed&amp;from_uid=21680121" TargetMode="External"/><Relationship Id="rId2" Type="http://schemas.openxmlformats.org/officeDocument/2006/relationships/hyperlink" Target="https://www.ncbi.nlm.nih.gov/pubmed/21680121" TargetMode="Externa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hyperlink" Target="http://paulomargotto.com.br/documentos/5804"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91360" TargetMode="External"/><Relationship Id="rId2" Type="http://schemas.openxmlformats.org/officeDocument/2006/relationships/hyperlink" Target="https://www.ncbi.nlm.nih.gov/pubmed/29291360"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paulomargotto.com.br/documentos/10043"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paulomargotto.com.br/documentos/17675"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ncbi.nlm.nih.gov/pubmed/27470688" TargetMode="External"/><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paulomargotto.com.br/documentos/15753" TargetMode="External"/><Relationship Id="rId4" Type="http://schemas.openxmlformats.org/officeDocument/2006/relationships/hyperlink" Target="https://www.ncbi.nlm.nih.gov/pubmed?linkname=pubmed_pubmed&amp;from_uid=27470688"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paulomargotto.com.br/documentos/15636"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7283462" TargetMode="External"/><Relationship Id="rId5" Type="http://schemas.openxmlformats.org/officeDocument/2006/relationships/hyperlink" Target="https://www.ncbi.nlm.nih.gov/pubmed/27283462" TargetMode="External"/><Relationship Id="rId4" Type="http://schemas.openxmlformats.org/officeDocument/2006/relationships/image" Target="../media/image33.png"/></Relationships>
</file>

<file path=ppt/slides/_rels/slide43.xml.rels><?xml version="1.0" encoding="UTF-8" standalone="yes"?>
<Relationships xmlns="http://schemas.openxmlformats.org/package/2006/relationships"><Relationship Id="rId3" Type="http://schemas.openxmlformats.org/officeDocument/2006/relationships/hyperlink" Target="http://paulomargotto.com.br/documentos/14975" TargetMode="External"/><Relationship Id="rId7" Type="http://schemas.openxmlformats.org/officeDocument/2006/relationships/hyperlink" Target="https://www.ncbi.nlm.nih.gov/pubmed?linkname=pubmed_pubmed&amp;from_uid=24379238" TargetMode="External"/><Relationship Id="rId2" Type="http://schemas.openxmlformats.org/officeDocument/2006/relationships/hyperlink" Target="http://www.paulomargotto.com.br/documentos/Hemorrag_intrav_I-II_prognost_2014.ppt" TargetMode="External"/><Relationship Id="rId1" Type="http://schemas.openxmlformats.org/officeDocument/2006/relationships/slideLayout" Target="../slideLayouts/slideLayout7.xml"/><Relationship Id="rId6" Type="http://schemas.openxmlformats.org/officeDocument/2006/relationships/hyperlink" Target="https://www.ncbi.nlm.nih.gov/pubmed/24379238" TargetMode="External"/><Relationship Id="rId5" Type="http://schemas.openxmlformats.org/officeDocument/2006/relationships/image" Target="../media/image34.pn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ncbi.nlm.nih.gov/pubmed/28029185"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hyperlink" Target="https://www.ncbi.nlm.nih.gov/pubmed/27678511"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hyperlink" Target="http://paulomargotto.com.br/documentos/15883" TargetMode="External"/><Relationship Id="rId4" Type="http://schemas.openxmlformats.org/officeDocument/2006/relationships/hyperlink" Target="http://www.paulomargotto.com.br/documentos/Surfact_minim_invasivo_2017.ppt"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5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s://www.ncbi.nlm.nih.gov/pubmed/25164872" TargetMode="External"/><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45.png"/><Relationship Id="rId2" Type="http://schemas.openxmlformats.org/officeDocument/2006/relationships/hyperlink" Target="https://www.ncbi.nlm.nih.gov/pubmed/28922658" TargetMode="Externa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5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54.xml.rels><?xml version="1.0" encoding="UTF-8" standalone="yes"?>
<Relationships xmlns="http://schemas.openxmlformats.org/package/2006/relationships"><Relationship Id="rId3" Type="http://schemas.openxmlformats.org/officeDocument/2006/relationships/hyperlink" Target="https://www.ncbi.nlm.nih.gov/pubmed/27942865" TargetMode="External"/><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5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hyperlink" Target="https://www.ncbi.nlm.nih.gov/pubmed/15085492" TargetMode="External"/><Relationship Id="rId2" Type="http://schemas.openxmlformats.org/officeDocument/2006/relationships/image" Target="../media/image50.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5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19.png"/></Relationships>
</file>

<file path=ppt/slides/_rels/slide5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hyperlink" Target="https://www.ncbi.nlm.nih.gov/pubmed/10021718" TargetMode="External"/><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hyperlink" Target="https://www.ncbi.nlm.nih.gov/pubmed?linkname=pubmed_pubmed&amp;from_uid=20236659" TargetMode="External"/><Relationship Id="rId2" Type="http://schemas.openxmlformats.org/officeDocument/2006/relationships/hyperlink" Target="https://www.ncbi.nlm.nih.gov/pubmed/20236659" TargetMode="External"/><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55.png"/></Relationships>
</file>

<file path=ppt/slides/_rels/slide6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hyperlink" Target="https://www.ncbi.nlm.nih.gov/pubmed/23944299" TargetMode="External"/><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7.png"/><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4136633" TargetMode="External"/><Relationship Id="rId4" Type="http://schemas.openxmlformats.org/officeDocument/2006/relationships/hyperlink" Target="https://www.ncbi.nlm.nih.gov/pubmed/24136633"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hyperlink" Target="https://www.ncbi.nlm.nih.gov/pubmed/26899543" TargetMode="External"/><Relationship Id="rId7" Type="http://schemas.openxmlformats.org/officeDocument/2006/relationships/image" Target="../media/image59.png"/><Relationship Id="rId2" Type="http://schemas.openxmlformats.org/officeDocument/2006/relationships/hyperlink" Target="https://www.nichd.nih.gov/cochrane_data/wilkinsond_01/wilkinsond_01.html" TargetMode="External"/><Relationship Id="rId1" Type="http://schemas.openxmlformats.org/officeDocument/2006/relationships/slideLayout" Target="../slideLayouts/slideLayout7.xml"/><Relationship Id="rId6" Type="http://schemas.openxmlformats.org/officeDocument/2006/relationships/image" Target="../media/image58.png"/><Relationship Id="rId11" Type="http://schemas.openxmlformats.org/officeDocument/2006/relationships/image" Target="../media/image15.png"/><Relationship Id="rId5" Type="http://schemas.openxmlformats.org/officeDocument/2006/relationships/hyperlink" Target="http://www.paulomargotto.com.br/documentos/Protocolo_Canula_Alto_Fluxo_2016.doc" TargetMode="External"/><Relationship Id="rId10" Type="http://schemas.openxmlformats.org/officeDocument/2006/relationships/hyperlink" Target="http://paulomargotto.com.br/documentos/17692" TargetMode="External"/><Relationship Id="rId4" Type="http://schemas.openxmlformats.org/officeDocument/2006/relationships/image" Target="../media/image55.png"/><Relationship Id="rId9" Type="http://schemas.openxmlformats.org/officeDocument/2006/relationships/hyperlink" Target="https://www.ncbi.nlm.nih.gov/pubmed/27653564"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hyperlink" Target="http://paulomargotto.com.br/documentos/17700" TargetMode="External"/><Relationship Id="rId4" Type="http://schemas.openxmlformats.org/officeDocument/2006/relationships/hyperlink" Target="http://paulomargotto.com.br/ventilacao-nao-invasiva-uma-atualizacao-non-invasive-ventilation-an-update/"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www.ncbi.nlm.nih.gov/pubmed/20659938" TargetMode="Externa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hyperlink" Target="http://paulomargotto.com.br/documentos/6467" TargetMode="External"/><Relationship Id="rId4" Type="http://schemas.openxmlformats.org/officeDocument/2006/relationships/image" Target="../media/image63.png"/></Relationships>
</file>

<file path=ppt/slides/_rels/slide67.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66.pn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hyperlink" Target="http://paulomargotto.com.br/documentos/7824" TargetMode="External"/><Relationship Id="rId4" Type="http://schemas.openxmlformats.org/officeDocument/2006/relationships/image" Target="../media/image65.png"/></Relationships>
</file>

<file path=ppt/slides/_rels/slide6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7.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paulomargotto.com.br/documentos/6052" TargetMode="External"/></Relationships>
</file>

<file path=ppt/slides/_rels/slide69.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68.png"/><Relationship Id="rId2" Type="http://schemas.openxmlformats.org/officeDocument/2006/relationships/hyperlink" Target="https://www.ncbi.nlm.nih.gov/pubmed/28745986" TargetMode="Externa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hyperlink" Target="http://paulomargotto.com.br/documentos/6659" TargetMode="External"/><Relationship Id="rId4" Type="http://schemas.openxmlformats.org/officeDocument/2006/relationships/hyperlink" Target="http://www.paulomargotto.com.br/documentos/Ventil_PT_Extr_func_resp_8_anos.pptx" TargetMode="External"/></Relationships>
</file>

<file path=ppt/slides/_rels/slide70.xml.rels><?xml version="1.0" encoding="UTF-8" standalone="yes"?>
<Relationships xmlns="http://schemas.openxmlformats.org/package/2006/relationships"><Relationship Id="rId3" Type="http://schemas.openxmlformats.org/officeDocument/2006/relationships/hyperlink" Target="https://www.ncbi.nlm.nih.gov/pubmed/28661515" TargetMode="External"/><Relationship Id="rId2" Type="http://schemas.openxmlformats.org/officeDocument/2006/relationships/image" Target="../media/image55.png"/><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25.png"/><Relationship Id="rId4" Type="http://schemas.openxmlformats.org/officeDocument/2006/relationships/hyperlink" Target="http://paulomargotto.com.br/documentos/15880" TargetMode="External"/></Relationships>
</file>

<file path=ppt/slides/_rels/slide71.xml.rels><?xml version="1.0" encoding="UTF-8" standalone="yes"?>
<Relationships xmlns="http://schemas.openxmlformats.org/package/2006/relationships"><Relationship Id="rId3" Type="http://schemas.openxmlformats.org/officeDocument/2006/relationships/hyperlink" Target="https://www.ncbi.nlm.nih.gov/pubmed?linkname=pubmed_pubmed&amp;from_uid=24379228" TargetMode="External"/><Relationship Id="rId2" Type="http://schemas.openxmlformats.org/officeDocument/2006/relationships/hyperlink" Target="https://www.ncbi.nlm.nih.gov/pubmed/24379228" TargetMode="Externa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72.xml.rels><?xml version="1.0" encoding="UTF-8" standalone="yes"?>
<Relationships xmlns="http://schemas.openxmlformats.org/package/2006/relationships"><Relationship Id="rId3" Type="http://schemas.openxmlformats.org/officeDocument/2006/relationships/hyperlink" Target="http://paulomargotto.com.br/documentos/17730" TargetMode="External"/><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7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hyperlink" Target="http://www.paulomargotto.com.br/documentos/Mudan_circul_HIV.doc" TargetMode="Externa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hyperlink" Target="http://paulomargotto.com.br/documentos/6098" TargetMode="External"/></Relationships>
</file>

<file path=ppt/slides/_rels/slide76.xml.rels><?xml version="1.0" encoding="UTF-8" standalone="yes"?>
<Relationships xmlns="http://schemas.openxmlformats.org/package/2006/relationships"><Relationship Id="rId3" Type="http://schemas.openxmlformats.org/officeDocument/2006/relationships/hyperlink" Target="https://www.ncbi.nlm.nih.gov/pubmed/25402629" TargetMode="External"/><Relationship Id="rId2" Type="http://schemas.openxmlformats.org/officeDocument/2006/relationships/hyperlink" Target="https://www.ncbi.nlm.nih.gov/pubmed/19926098" TargetMode="Externa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hyperlink" Target="http://paulomargotto.com.br/documentos/17470" TargetMode="External"/><Relationship Id="rId4" Type="http://schemas.openxmlformats.org/officeDocument/2006/relationships/image" Target="../media/image75.png"/></Relationships>
</file>

<file path=ppt/slides/_rels/slide7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hyperlink" Target="https://www.ncbi.nlm.nih.gov/pubmed/24461786" TargetMode="External"/><Relationship Id="rId1" Type="http://schemas.openxmlformats.org/officeDocument/2006/relationships/slideLayout" Target="../slideLayouts/slideLayout7.xml"/><Relationship Id="rId4" Type="http://schemas.openxmlformats.org/officeDocument/2006/relationships/hyperlink" Target="https://www.ncbi.nlm.nih.gov/pubmed/26713059" TargetMode="External"/></Relationships>
</file>

<file path=ppt/slides/_rels/slide7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https://www.ncbi.nlm.nih.gov/pubmed/23446061" TargetMode="External"/><Relationship Id="rId7" Type="http://schemas.openxmlformats.org/officeDocument/2006/relationships/hyperlink" Target="http://paulomargotto.com.br/documentos/5247" TargetMode="External"/><Relationship Id="rId2" Type="http://schemas.openxmlformats.org/officeDocument/2006/relationships/hyperlink" Target="https://www.ncbi.nlm.nih.gov/pubmed/26053341" TargetMode="Externa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hyperlink" Target="http://paulomargotto.com.br/documentos/14650" TargetMode="External"/><Relationship Id="rId4" Type="http://schemas.openxmlformats.org/officeDocument/2006/relationships/image" Target="../media/image75.png"/></Relationships>
</file>

<file path=ppt/slides/_rels/slide79.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19541" TargetMode="External"/><Relationship Id="rId2" Type="http://schemas.openxmlformats.org/officeDocument/2006/relationships/hyperlink" Target="https://www.ncbi.nlm.nih.gov/pubmed/29519541" TargetMode="Externa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hyperlink" Target="http://paulomargotto.com.br/documentos/17464" TargetMode="External"/><Relationship Id="rId2" Type="http://schemas.openxmlformats.org/officeDocument/2006/relationships/hyperlink" Target="http://paulomargotto.com.br/cafeina-e-um-fator-de-risco-para-a-osteopenia-da-prematuridade-nos-pre-termoestudo-de-coorte/" TargetMode="External"/><Relationship Id="rId1" Type="http://schemas.openxmlformats.org/officeDocument/2006/relationships/slideLayout" Target="../slideLayouts/slideLayout7.xml"/><Relationship Id="rId5" Type="http://schemas.openxmlformats.org/officeDocument/2006/relationships/hyperlink" Target="https://www.ncbi.nlm.nih.gov/pubmed/29357829" TargetMode="External"/><Relationship Id="rId4" Type="http://schemas.openxmlformats.org/officeDocument/2006/relationships/image" Target="../media/image25.png"/></Relationships>
</file>

<file path=ppt/slides/_rels/slide8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747888" TargetMode="External"/><Relationship Id="rId2" Type="http://schemas.openxmlformats.org/officeDocument/2006/relationships/hyperlink" Target="https://www.ncbi.nlm.nih.gov/pubmed/29747888" TargetMode="External"/><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973138" y="2625725"/>
            <a:ext cx="9144000" cy="1497013"/>
          </a:xfrm>
        </p:spPr>
        <p:txBody>
          <a:bodyPr/>
          <a:lstStyle/>
          <a:p>
            <a:pPr eaLnBrk="1" hangingPunct="1"/>
            <a:r>
              <a:rPr lang="pt-BR" altLang="pt-BR" sz="3800" b="1" smtClean="0">
                <a:solidFill>
                  <a:srgbClr val="FF3399"/>
                </a:solidFill>
                <a:latin typeface="Verdana" pitchFamily="34" charset="0"/>
              </a:rPr>
              <a:t>Medidas clínicas para proteção pulmonar nas primeiras</a:t>
            </a:r>
            <a:br>
              <a:rPr lang="pt-BR" altLang="pt-BR" sz="3800" b="1" smtClean="0">
                <a:solidFill>
                  <a:srgbClr val="FF3399"/>
                </a:solidFill>
                <a:latin typeface="Verdana" pitchFamily="34" charset="0"/>
              </a:rPr>
            </a:br>
            <a:r>
              <a:rPr lang="pt-BR" altLang="pt-BR" sz="3800" b="1" smtClean="0">
                <a:solidFill>
                  <a:srgbClr val="FF3399"/>
                </a:solidFill>
                <a:latin typeface="Verdana" pitchFamily="34" charset="0"/>
              </a:rPr>
              <a:t>24 horas</a:t>
            </a:r>
            <a:br>
              <a:rPr lang="pt-BR" altLang="pt-BR" sz="3800" b="1" smtClean="0">
                <a:solidFill>
                  <a:srgbClr val="FF3399"/>
                </a:solidFill>
                <a:latin typeface="Verdana" pitchFamily="34" charset="0"/>
              </a:rPr>
            </a:br>
            <a:r>
              <a:rPr lang="pt-BR" altLang="pt-BR" sz="3800" smtClean="0">
                <a:solidFill>
                  <a:srgbClr val="FF3399"/>
                </a:solidFill>
                <a:latin typeface="Verdana" pitchFamily="34" charset="0"/>
              </a:rPr>
              <a:t/>
            </a:r>
            <a:br>
              <a:rPr lang="pt-BR" altLang="pt-BR" sz="3800" smtClean="0">
                <a:solidFill>
                  <a:srgbClr val="FF3399"/>
                </a:solidFill>
                <a:latin typeface="Verdana" pitchFamily="34" charset="0"/>
              </a:rPr>
            </a:br>
            <a:r>
              <a:rPr lang="pt-BR" altLang="pt-BR" sz="1800" smtClean="0">
                <a:solidFill>
                  <a:srgbClr val="00618A"/>
                </a:solidFill>
                <a:latin typeface="Verdana" pitchFamily="34" charset="0"/>
              </a:rPr>
              <a:t>Paulo R. Margotto</a:t>
            </a:r>
            <a:br>
              <a:rPr lang="pt-BR" altLang="pt-BR" sz="1800" smtClean="0">
                <a:solidFill>
                  <a:srgbClr val="00618A"/>
                </a:solidFill>
                <a:latin typeface="Verdana" pitchFamily="34" charset="0"/>
              </a:rPr>
            </a:br>
            <a:r>
              <a:rPr lang="pt-BR" altLang="pt-BR" sz="1800" smtClean="0">
                <a:solidFill>
                  <a:srgbClr val="00618A"/>
                </a:solidFill>
                <a:latin typeface="Verdana" pitchFamily="34" charset="0"/>
              </a:rPr>
              <a:t>Professor do Curso de Neonatologia (6 Série) da Faculdade de Medicina da Universidade Católica de Brasilia</a:t>
            </a:r>
            <a:br>
              <a:rPr lang="pt-BR" altLang="pt-BR" sz="1800" smtClean="0">
                <a:solidFill>
                  <a:srgbClr val="00618A"/>
                </a:solidFill>
                <a:latin typeface="Verdana" pitchFamily="34" charset="0"/>
              </a:rPr>
            </a:br>
            <a:r>
              <a:rPr lang="pt-BR" altLang="pt-BR" sz="1800" smtClean="0">
                <a:solidFill>
                  <a:srgbClr val="00618A"/>
                </a:solidFill>
                <a:latin typeface="Verdana" pitchFamily="34" charset="0"/>
              </a:rPr>
              <a:t>Unidade de  Neonatologia do Hospital Materno Infantil de Brasília, SES/DF</a:t>
            </a:r>
            <a:br>
              <a:rPr lang="pt-BR" altLang="pt-BR" sz="1800" smtClean="0">
                <a:solidFill>
                  <a:srgbClr val="00618A"/>
                </a:solidFill>
                <a:latin typeface="Verdana" pitchFamily="34" charset="0"/>
              </a:rPr>
            </a:br>
            <a:r>
              <a:rPr lang="pt-BR" altLang="pt-BR" sz="1800" smtClean="0">
                <a:solidFill>
                  <a:srgbClr val="0000FF"/>
                </a:solidFill>
                <a:latin typeface="Verdana" pitchFamily="34" charset="0"/>
              </a:rPr>
              <a:t>Apoio Chiesi</a:t>
            </a:r>
            <a:r>
              <a:rPr lang="pt-BR" altLang="pt-BR" sz="1800" smtClean="0">
                <a:solidFill>
                  <a:srgbClr val="0000FF"/>
                </a:solidFill>
                <a:latin typeface="Calibri" pitchFamily="34" charset="0"/>
              </a:rPr>
              <a:t> </a:t>
            </a:r>
            <a:r>
              <a:rPr lang="pt-BR" altLang="pt-BR" sz="1800" smtClean="0">
                <a:solidFill>
                  <a:srgbClr val="0000FF"/>
                </a:solidFill>
              </a:rPr>
              <a:t/>
            </a:r>
            <a:br>
              <a:rPr lang="pt-BR" altLang="pt-BR" sz="1800" smtClean="0">
                <a:solidFill>
                  <a:srgbClr val="0000FF"/>
                </a:solidFill>
              </a:rPr>
            </a:br>
            <a:endParaRPr lang="pt-BR" altLang="pt-BR" sz="1800" smtClean="0">
              <a:solidFill>
                <a:srgbClr val="0000FF"/>
              </a:solidFill>
            </a:endParaRPr>
          </a:p>
        </p:txBody>
      </p:sp>
      <p:sp>
        <p:nvSpPr>
          <p:cNvPr id="2051" name="Text Box 5"/>
          <p:cNvSpPr txBox="1">
            <a:spLocks noChangeArrowheads="1"/>
          </p:cNvSpPr>
          <p:nvPr/>
        </p:nvSpPr>
        <p:spPr bwMode="auto">
          <a:xfrm>
            <a:off x="2430463" y="4348163"/>
            <a:ext cx="6908800" cy="641350"/>
          </a:xfrm>
          <a:prstGeom prst="rect">
            <a:avLst/>
          </a:prstGeom>
          <a:noFill/>
          <a:ln w="9525">
            <a:noFill/>
            <a:miter lim="800000"/>
            <a:headEnd/>
            <a:tailEnd/>
          </a:ln>
        </p:spPr>
        <p:txBody>
          <a:bodyPr>
            <a:spAutoFit/>
          </a:bodyPr>
          <a:lstStyle/>
          <a:p>
            <a:pPr algn="ctr"/>
            <a:r>
              <a:rPr lang="pt-BR" altLang="pt-BR" b="1">
                <a:solidFill>
                  <a:srgbClr val="008000"/>
                </a:solidFill>
              </a:rPr>
              <a:t>As primeiras 2 horas de vida  constituem um período de ouro na vida do recém-nascido, onde as decisões fazem a diferença</a:t>
            </a:r>
            <a:endParaRPr lang="pt-BR" b="1">
              <a:solidFill>
                <a:srgbClr val="008000"/>
              </a:solidFill>
            </a:endParaRPr>
          </a:p>
        </p:txBody>
      </p:sp>
      <p:sp>
        <p:nvSpPr>
          <p:cNvPr id="2052" name="Text Box 6"/>
          <p:cNvSpPr txBox="1">
            <a:spLocks noChangeArrowheads="1"/>
          </p:cNvSpPr>
          <p:nvPr/>
        </p:nvSpPr>
        <p:spPr bwMode="auto">
          <a:xfrm>
            <a:off x="4197350" y="5040313"/>
            <a:ext cx="2843213" cy="641350"/>
          </a:xfrm>
          <a:prstGeom prst="rect">
            <a:avLst/>
          </a:prstGeom>
          <a:noFill/>
          <a:ln w="9525">
            <a:noFill/>
            <a:miter lim="800000"/>
            <a:headEnd/>
            <a:tailEnd/>
          </a:ln>
        </p:spPr>
        <p:txBody>
          <a:bodyPr wrap="none">
            <a:spAutoFit/>
          </a:bodyPr>
          <a:lstStyle/>
          <a:p>
            <a:pPr algn="ctr"/>
            <a:r>
              <a:rPr lang="pt-BR">
                <a:hlinkClick r:id="rId2"/>
              </a:rPr>
              <a:t>www.paulomargotto.com.br</a:t>
            </a:r>
            <a:endParaRPr lang="pt-BR"/>
          </a:p>
          <a:p>
            <a:pPr algn="ctr"/>
            <a:r>
              <a:rPr lang="pt-BR">
                <a:hlinkClick r:id="rId3"/>
              </a:rPr>
              <a:t>pmargotto@gmail.com</a:t>
            </a:r>
            <a:r>
              <a:rPr lang="pt-BR"/>
              <a:t> </a:t>
            </a:r>
          </a:p>
        </p:txBody>
      </p:sp>
      <p:sp>
        <p:nvSpPr>
          <p:cNvPr id="2053" name="Text Box 7"/>
          <p:cNvSpPr txBox="1">
            <a:spLocks noChangeArrowheads="1"/>
          </p:cNvSpPr>
          <p:nvPr/>
        </p:nvSpPr>
        <p:spPr bwMode="auto">
          <a:xfrm>
            <a:off x="4119563" y="5911850"/>
            <a:ext cx="2921000" cy="366713"/>
          </a:xfrm>
          <a:prstGeom prst="rect">
            <a:avLst/>
          </a:prstGeom>
          <a:noFill/>
          <a:ln w="9525">
            <a:noFill/>
            <a:miter lim="800000"/>
            <a:headEnd/>
            <a:tailEnd/>
          </a:ln>
        </p:spPr>
        <p:txBody>
          <a:bodyPr wrap="none">
            <a:spAutoFit/>
          </a:bodyPr>
          <a:lstStyle/>
          <a:p>
            <a:r>
              <a:rPr lang="pt-BR"/>
              <a:t>Manaus, 9 de agosto de 2018</a:t>
            </a:r>
          </a:p>
        </p:txBody>
      </p:sp>
      <p:pic>
        <p:nvPicPr>
          <p:cNvPr id="2054" name="Picture 11" descr="Resultado de imagem para manaus"/>
          <p:cNvPicPr>
            <a:picLocks noChangeAspect="1" noChangeArrowheads="1"/>
          </p:cNvPicPr>
          <p:nvPr/>
        </p:nvPicPr>
        <p:blipFill>
          <a:blip r:embed="rId4"/>
          <a:srcRect/>
          <a:stretch>
            <a:fillRect/>
          </a:stretch>
        </p:blipFill>
        <p:spPr bwMode="auto">
          <a:xfrm>
            <a:off x="9805988" y="430213"/>
            <a:ext cx="2386012" cy="1574800"/>
          </a:xfrm>
          <a:prstGeom prst="rect">
            <a:avLst/>
          </a:prstGeom>
          <a:noFill/>
          <a:ln w="9525">
            <a:noFill/>
            <a:miter lim="800000"/>
            <a:headEnd/>
            <a:tailEnd/>
          </a:ln>
        </p:spPr>
      </p:pic>
      <p:pic>
        <p:nvPicPr>
          <p:cNvPr id="2055" name="Picture 5" descr="IMG-20180609-WA0019"/>
          <p:cNvPicPr>
            <a:picLocks noChangeAspect="1" noChangeArrowheads="1"/>
          </p:cNvPicPr>
          <p:nvPr/>
        </p:nvPicPr>
        <p:blipFill>
          <a:blip r:embed="rId5"/>
          <a:srcRect/>
          <a:stretch>
            <a:fillRect/>
          </a:stretch>
        </p:blipFill>
        <p:spPr bwMode="auto">
          <a:xfrm>
            <a:off x="10117138" y="2252663"/>
            <a:ext cx="1870075" cy="1870075"/>
          </a:xfrm>
          <a:prstGeom prst="rect">
            <a:avLst/>
          </a:prstGeom>
          <a:noFill/>
          <a:ln w="9525">
            <a:noFill/>
            <a:miter lim="800000"/>
            <a:headEnd/>
            <a:tailEnd/>
          </a:ln>
        </p:spPr>
      </p:pic>
      <p:pic>
        <p:nvPicPr>
          <p:cNvPr id="2056" name="Picture 13" descr="IMG_0912"/>
          <p:cNvPicPr>
            <a:picLocks noChangeAspect="1" noChangeArrowheads="1"/>
          </p:cNvPicPr>
          <p:nvPr/>
        </p:nvPicPr>
        <p:blipFill>
          <a:blip r:embed="rId6">
            <a:lum bright="12000" contrast="12000"/>
          </a:blip>
          <a:srcRect/>
          <a:stretch>
            <a:fillRect/>
          </a:stretch>
        </p:blipFill>
        <p:spPr bwMode="auto">
          <a:xfrm>
            <a:off x="0" y="4859338"/>
            <a:ext cx="2660650" cy="1995487"/>
          </a:xfrm>
          <a:prstGeom prst="rect">
            <a:avLst/>
          </a:prstGeom>
          <a:noFill/>
          <a:ln w="9525">
            <a:noFill/>
            <a:miter lim="800000"/>
            <a:headEnd/>
            <a:tailEnd/>
          </a:ln>
        </p:spPr>
      </p:pic>
      <p:sp>
        <p:nvSpPr>
          <p:cNvPr id="2057" name="Oval 14"/>
          <p:cNvSpPr>
            <a:spLocks noChangeArrowheads="1"/>
          </p:cNvSpPr>
          <p:nvPr/>
        </p:nvSpPr>
        <p:spPr bwMode="auto">
          <a:xfrm>
            <a:off x="2660650" y="6480175"/>
            <a:ext cx="588963" cy="374650"/>
          </a:xfrm>
          <a:prstGeom prst="ellipse">
            <a:avLst/>
          </a:prstGeom>
          <a:solidFill>
            <a:schemeClr val="accent1"/>
          </a:solidFill>
          <a:ln w="28575">
            <a:solidFill>
              <a:srgbClr val="FF3399"/>
            </a:solidFill>
            <a:round/>
            <a:headEnd/>
            <a:tailEnd/>
          </a:ln>
        </p:spPr>
        <p:txBody>
          <a:bodyPr wrap="none" anchor="ctr"/>
          <a:lstStyle/>
          <a:p>
            <a:pPr algn="ctr"/>
            <a:r>
              <a:rPr lang="pt-BR"/>
              <a:t>2004</a:t>
            </a:r>
          </a:p>
        </p:txBody>
      </p:sp>
      <p:pic>
        <p:nvPicPr>
          <p:cNvPr id="2058" name="Picture 15" descr="IMG_0877"/>
          <p:cNvPicPr>
            <a:picLocks noChangeAspect="1" noChangeArrowheads="1"/>
          </p:cNvPicPr>
          <p:nvPr/>
        </p:nvPicPr>
        <p:blipFill>
          <a:blip r:embed="rId7"/>
          <a:srcRect/>
          <a:stretch>
            <a:fillRect/>
          </a:stretch>
        </p:blipFill>
        <p:spPr bwMode="auto">
          <a:xfrm>
            <a:off x="9417050" y="4783138"/>
            <a:ext cx="2774950" cy="2081212"/>
          </a:xfrm>
          <a:prstGeom prst="rect">
            <a:avLst/>
          </a:prstGeom>
          <a:noFill/>
          <a:ln w="9525">
            <a:noFill/>
            <a:miter lim="800000"/>
            <a:headEnd/>
            <a:tailEnd/>
          </a:ln>
        </p:spPr>
      </p:pic>
      <p:sp>
        <p:nvSpPr>
          <p:cNvPr id="2059" name="Oval 16"/>
          <p:cNvSpPr>
            <a:spLocks noChangeArrowheads="1"/>
          </p:cNvSpPr>
          <p:nvPr/>
        </p:nvSpPr>
        <p:spPr bwMode="auto">
          <a:xfrm>
            <a:off x="8828088" y="6480175"/>
            <a:ext cx="588962" cy="374650"/>
          </a:xfrm>
          <a:prstGeom prst="ellipse">
            <a:avLst/>
          </a:prstGeom>
          <a:solidFill>
            <a:schemeClr val="accent1"/>
          </a:solidFill>
          <a:ln w="28575">
            <a:solidFill>
              <a:srgbClr val="FF3399"/>
            </a:solidFill>
            <a:round/>
            <a:headEnd/>
            <a:tailEnd/>
          </a:ln>
        </p:spPr>
        <p:txBody>
          <a:bodyPr wrap="none" anchor="ctr"/>
          <a:lstStyle/>
          <a:p>
            <a:pPr algn="ctr"/>
            <a:r>
              <a:rPr lang="pt-BR"/>
              <a:t>2004</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3"/>
          <p:cNvSpPr>
            <a:spLocks noGrp="1"/>
          </p:cNvSpPr>
          <p:nvPr>
            <p:ph type="body" idx="4294967295"/>
          </p:nvPr>
        </p:nvSpPr>
        <p:spPr>
          <a:xfrm>
            <a:off x="304800" y="1249363"/>
            <a:ext cx="11277600" cy="5075237"/>
          </a:xfrm>
        </p:spPr>
        <p:txBody>
          <a:bodyPr lIns="90004" tIns="44997" rIns="90004" bIns="44997"/>
          <a:lstStyle/>
          <a:p>
            <a:pPr>
              <a:buFont typeface="Arial" pitchFamily="34" charset="0"/>
              <a:buNone/>
            </a:pPr>
            <a:r>
              <a:rPr lang="pt-BR" sz="3600" b="1" smtClean="0">
                <a:solidFill>
                  <a:srgbClr val="0000FF"/>
                </a:solidFill>
              </a:rPr>
              <a:t>              </a:t>
            </a:r>
            <a:r>
              <a:rPr lang="pt-BR" sz="3600" b="1" smtClean="0">
                <a:solidFill>
                  <a:schemeClr val="accent2"/>
                </a:solidFill>
              </a:rPr>
              <a:t>Na rotura prematura de membranas:</a:t>
            </a:r>
          </a:p>
          <a:p>
            <a:pPr>
              <a:buFont typeface="Arial" pitchFamily="34" charset="0"/>
              <a:buNone/>
            </a:pPr>
            <a:r>
              <a:rPr lang="pt-BR" sz="3600" b="1" smtClean="0">
                <a:solidFill>
                  <a:srgbClr val="0000FF"/>
                </a:solidFill>
              </a:rPr>
              <a:t>     </a:t>
            </a:r>
            <a:r>
              <a:rPr lang="pt-BR" sz="3100" b="1" smtClean="0">
                <a:solidFill>
                  <a:srgbClr val="0000FF"/>
                </a:solidFill>
              </a:rPr>
              <a:t>-</a:t>
            </a:r>
            <a:r>
              <a:rPr lang="pt-BR" sz="3100" smtClean="0"/>
              <a:t>os antibióticos retardam o parto prematuro/reduz a morbidade neonatal e a necessidade de surfactante</a:t>
            </a:r>
          </a:p>
          <a:p>
            <a:pPr>
              <a:buFont typeface="Arial" pitchFamily="34" charset="0"/>
              <a:buNone/>
            </a:pPr>
            <a:r>
              <a:rPr lang="pt-BR" sz="3100" smtClean="0"/>
              <a:t>   (evitar amoxacilina-clavulanato:risco de enterocolite necrosante</a:t>
            </a:r>
            <a:r>
              <a:rPr lang="pt-BR" sz="3600" smtClean="0"/>
              <a:t>)</a:t>
            </a:r>
          </a:p>
          <a:p>
            <a:pPr>
              <a:buFont typeface="Arial" pitchFamily="34" charset="0"/>
              <a:buNone/>
            </a:pPr>
            <a:r>
              <a:rPr lang="pt-BR" sz="3600" b="1" smtClean="0">
                <a:solidFill>
                  <a:srgbClr val="0000FF"/>
                </a:solidFill>
              </a:rPr>
              <a:t>               </a:t>
            </a:r>
            <a:r>
              <a:rPr lang="pt-BR" sz="3600" b="1" smtClean="0">
                <a:solidFill>
                  <a:schemeClr val="accent2"/>
                </a:solidFill>
              </a:rPr>
              <a:t>Sulfato de magnésio: </a:t>
            </a:r>
          </a:p>
          <a:p>
            <a:pPr>
              <a:buFont typeface="Arial" pitchFamily="34" charset="0"/>
              <a:buNone/>
            </a:pPr>
            <a:r>
              <a:rPr lang="pt-BR" sz="3100" b="1" smtClean="0">
                <a:solidFill>
                  <a:srgbClr val="0000FF"/>
                </a:solidFill>
              </a:rPr>
              <a:t>       -</a:t>
            </a:r>
            <a:r>
              <a:rPr lang="pt-BR" sz="3100" smtClean="0"/>
              <a:t>reduz paralisia cerebral/ hemorragia cerebelar</a:t>
            </a:r>
          </a:p>
          <a:p>
            <a:pPr algn="ctr">
              <a:buFont typeface="Arial" pitchFamily="34" charset="0"/>
              <a:buNone/>
            </a:pPr>
            <a:r>
              <a:rPr lang="pt-BR" sz="1900" b="1" smtClean="0">
                <a:solidFill>
                  <a:srgbClr val="0000FF"/>
                </a:solidFill>
              </a:rPr>
              <a:t>A exposição ao sulfato de magnésio para as indicações obstétricas foi independentemente associada com redução da probabilidade de hemorragia cerebelar (OR 0,21, IC 95%, 0,053-0,83, P = 0,026) (RN&lt;750gramas)</a:t>
            </a:r>
          </a:p>
          <a:p>
            <a:pPr>
              <a:buFont typeface="Arial" pitchFamily="34" charset="0"/>
              <a:buNone/>
            </a:pPr>
            <a:r>
              <a:rPr lang="pt-BR" sz="1800" b="1" smtClean="0"/>
              <a:t>                                                                                                  (Gano D et al, 2016)</a:t>
            </a:r>
            <a:r>
              <a:rPr lang="pt-BR" sz="1800" smtClean="0"/>
              <a:t> </a:t>
            </a:r>
            <a:endParaRPr lang="pt-BR" sz="1800" b="1" smtClean="0">
              <a:solidFill>
                <a:srgbClr val="FF0000"/>
              </a:solidFill>
            </a:endParaRPr>
          </a:p>
          <a:p>
            <a:endParaRPr lang="pt-BR" sz="1800" b="1" smtClean="0">
              <a:solidFill>
                <a:srgbClr val="0000FF"/>
              </a:solidFill>
            </a:endParaRPr>
          </a:p>
          <a:p>
            <a:endParaRPr lang="pt-BR" sz="3100" b="1" smtClean="0">
              <a:solidFill>
                <a:srgbClr val="0000FF"/>
              </a:solidFill>
            </a:endParaRPr>
          </a:p>
        </p:txBody>
      </p:sp>
      <p:sp>
        <p:nvSpPr>
          <p:cNvPr id="3075" name="Text Box 4"/>
          <p:cNvSpPr>
            <a:spLocks noGrp="1"/>
          </p:cNvSpPr>
          <p:nvPr>
            <p:ph type="title" idx="4294967295"/>
          </p:nvPr>
        </p:nvSpPr>
        <p:spPr>
          <a:xfrm>
            <a:off x="609600" y="107950"/>
            <a:ext cx="10972800" cy="1141413"/>
          </a:xfrm>
        </p:spPr>
        <p:txBody>
          <a:bodyPr lIns="90004" tIns="44997" rIns="90004" bIns="44997" anchor="t"/>
          <a:lstStyle/>
          <a:p>
            <a:r>
              <a:rPr lang="pt-BR" smtClean="0">
                <a:solidFill>
                  <a:srgbClr val="FF3399"/>
                </a:solidFill>
              </a:rPr>
              <a:t>                    </a:t>
            </a:r>
            <a:r>
              <a:rPr lang="pt-BR" b="1" smtClean="0">
                <a:solidFill>
                  <a:srgbClr val="FF3399"/>
                </a:solidFill>
              </a:rPr>
              <a:t>PROTEÇÃO PULMONAR</a:t>
            </a:r>
          </a:p>
        </p:txBody>
      </p:sp>
      <p:graphicFrame>
        <p:nvGraphicFramePr>
          <p:cNvPr id="94238" name="Group 30"/>
          <p:cNvGraphicFramePr>
            <a:graphicFrameLocks noGrp="1"/>
          </p:cNvGraphicFramePr>
          <p:nvPr/>
        </p:nvGraphicFramePr>
        <p:xfrm>
          <a:off x="166688" y="6075363"/>
          <a:ext cx="12025312" cy="544068"/>
        </p:xfrm>
        <a:graphic>
          <a:graphicData uri="http://schemas.openxmlformats.org/drawingml/2006/table">
            <a:tbl>
              <a:tblPr/>
              <a:tblGrid>
                <a:gridCol w="4008437"/>
                <a:gridCol w="4008438"/>
                <a:gridCol w="4008437"/>
              </a:tblGrid>
              <a:tr h="509588">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Exposição pré-natal ao sulfato de magnésio é associada com redução da hemorragia Cerebelar nos recém-nascidos pré-termos</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Gano D et al. Apresentação: Marcos Paulo, Walter Borges Neto, Paulo R. Margotto</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  </a:t>
                      </a: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3086" name="Text Box 16"/>
          <p:cNvSpPr txBox="1">
            <a:spLocks noChangeArrowheads="1"/>
          </p:cNvSpPr>
          <p:nvPr/>
        </p:nvSpPr>
        <p:spPr bwMode="auto">
          <a:xfrm>
            <a:off x="3586163" y="696913"/>
            <a:ext cx="4325937" cy="579437"/>
          </a:xfrm>
          <a:prstGeom prst="rect">
            <a:avLst/>
          </a:prstGeom>
          <a:noFill/>
          <a:ln w="9525">
            <a:noFill/>
            <a:miter lim="800000"/>
            <a:headEnd/>
            <a:tailEnd/>
          </a:ln>
        </p:spPr>
        <p:txBody>
          <a:bodyPr wrap="none">
            <a:spAutoFit/>
          </a:bodyPr>
          <a:lstStyle/>
          <a:p>
            <a:r>
              <a:rPr lang="pt-BR" sz="3200" b="1">
                <a:solidFill>
                  <a:srgbClr val="0000FF"/>
                </a:solidFill>
              </a:rPr>
              <a:t>Abordagem no pré-natal</a:t>
            </a:r>
          </a:p>
        </p:txBody>
      </p:sp>
      <p:pic>
        <p:nvPicPr>
          <p:cNvPr id="3087" name="Picture 18" descr="ppt">
            <a:hlinkClick r:id="rId3" tooltip="Sulf-Magn_Hemor-cerebel-2016"/>
          </p:cNvPr>
          <p:cNvPicPr>
            <a:picLocks noChangeAspect="1" noChangeArrowheads="1"/>
          </p:cNvPicPr>
          <p:nvPr/>
        </p:nvPicPr>
        <p:blipFill>
          <a:blip r:embed="rId4"/>
          <a:srcRect/>
          <a:stretch>
            <a:fillRect/>
          </a:stretch>
        </p:blipFill>
        <p:spPr bwMode="auto">
          <a:xfrm>
            <a:off x="9832975" y="6096000"/>
            <a:ext cx="457200" cy="4572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3"/>
          <p:cNvSpPr>
            <a:spLocks noGrp="1"/>
          </p:cNvSpPr>
          <p:nvPr>
            <p:ph type="body" idx="4294967295"/>
          </p:nvPr>
        </p:nvSpPr>
        <p:spPr>
          <a:xfrm>
            <a:off x="481013" y="1206500"/>
            <a:ext cx="11571287" cy="4389438"/>
          </a:xfrm>
        </p:spPr>
        <p:txBody>
          <a:bodyPr lIns="90004" tIns="44997" rIns="90004" bIns="44997"/>
          <a:lstStyle/>
          <a:p>
            <a:pPr>
              <a:buFont typeface="Arial" pitchFamily="34" charset="0"/>
              <a:buNone/>
            </a:pPr>
            <a:r>
              <a:rPr lang="pt-BR" b="1" smtClean="0">
                <a:solidFill>
                  <a:schemeClr val="accent2"/>
                </a:solidFill>
              </a:rPr>
              <a:t>                            Corticosteróides pré-natais</a:t>
            </a:r>
          </a:p>
          <a:p>
            <a:r>
              <a:rPr lang="pt-BR" sz="1800" b="1" smtClean="0">
                <a:solidFill>
                  <a:srgbClr val="0000FF"/>
                </a:solidFill>
              </a:rPr>
              <a:t>(reduz SDR, Hemorragia intraventricular)</a:t>
            </a:r>
          </a:p>
          <a:p>
            <a:r>
              <a:rPr lang="pt-BR" sz="1800" b="1" smtClean="0">
                <a:solidFill>
                  <a:srgbClr val="0000FF"/>
                </a:solidFill>
              </a:rPr>
              <a:t>26-34 semanas: no máximo dois ciclos</a:t>
            </a:r>
          </a:p>
          <a:p>
            <a:r>
              <a:rPr lang="pt-BR" sz="1800" b="1" smtClean="0">
                <a:solidFill>
                  <a:srgbClr val="0000FF"/>
                </a:solidFill>
              </a:rPr>
              <a:t>(2ºciclo: após 1-2 semanas em gestante &lt;32-34 sem)</a:t>
            </a:r>
          </a:p>
          <a:p>
            <a:r>
              <a:rPr lang="pt-BR" sz="2200" b="1" smtClean="0">
                <a:solidFill>
                  <a:srgbClr val="0000FF"/>
                </a:solidFill>
              </a:rPr>
              <a:t>&lt;26 semanas e gêmeos muito imaturos: melhora sobrevivência</a:t>
            </a:r>
          </a:p>
          <a:p>
            <a:pPr>
              <a:buFont typeface="Arial" pitchFamily="34" charset="0"/>
              <a:buNone/>
            </a:pPr>
            <a:r>
              <a:rPr lang="pt-BR" b="1" smtClean="0">
                <a:solidFill>
                  <a:srgbClr val="0000FF"/>
                </a:solidFill>
              </a:rPr>
              <a:t>                      </a:t>
            </a:r>
          </a:p>
          <a:p>
            <a:pPr>
              <a:buFont typeface="Arial" pitchFamily="34" charset="0"/>
              <a:buNone/>
            </a:pPr>
            <a:r>
              <a:rPr lang="pt-BR" b="1" smtClean="0"/>
              <a:t>               </a:t>
            </a:r>
            <a:endParaRPr lang="pt-BR" smtClean="0">
              <a:solidFill>
                <a:srgbClr val="FF3399"/>
              </a:solidFill>
            </a:endParaRPr>
          </a:p>
        </p:txBody>
      </p:sp>
      <p:sp>
        <p:nvSpPr>
          <p:cNvPr id="4099" name="Text Box 4"/>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graphicFrame>
        <p:nvGraphicFramePr>
          <p:cNvPr id="26646" name="Group 22"/>
          <p:cNvGraphicFramePr>
            <a:graphicFrameLocks noGrp="1"/>
          </p:cNvGraphicFramePr>
          <p:nvPr/>
        </p:nvGraphicFramePr>
        <p:xfrm>
          <a:off x="0" y="5807075"/>
          <a:ext cx="12038013" cy="641350"/>
        </p:xfrm>
        <a:graphic>
          <a:graphicData uri="http://schemas.openxmlformats.org/drawingml/2006/table">
            <a:tbl>
              <a:tblPr/>
              <a:tblGrid>
                <a:gridCol w="4013200"/>
                <a:gridCol w="4011613"/>
                <a:gridCol w="4013200"/>
              </a:tblGrid>
              <a:tr h="641350">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Corticosteróides antenatais promovem sobrevivência de recém-nascidos extremamente pré-termos nascidos com 22 a 23 semanas de idade gestacional</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Rintaro Mori, Satoshi Kusuda et al. Apresentação: Caio César Barbosa, Amadeu Monteiro Neto, Paulo R. Margotto</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  </a:t>
                      </a: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4110" name="Text Box 33"/>
          <p:cNvSpPr txBox="1">
            <a:spLocks/>
          </p:cNvSpPr>
          <p:nvPr/>
        </p:nvSpPr>
        <p:spPr bwMode="auto">
          <a:xfrm>
            <a:off x="1484313" y="3343275"/>
            <a:ext cx="8529637" cy="2463800"/>
          </a:xfrm>
          <a:prstGeom prst="rect">
            <a:avLst/>
          </a:prstGeom>
          <a:noFill/>
          <a:ln w="57150">
            <a:solidFill>
              <a:srgbClr val="0000FF"/>
            </a:solidFill>
            <a:miter lim="800000"/>
            <a:headEnd/>
            <a:tailEnd/>
          </a:ln>
        </p:spPr>
        <p:txBody>
          <a:bodyPr lIns="90004" tIns="44997" rIns="90004" bIns="44997"/>
          <a:lstStyle/>
          <a:p>
            <a:pPr marL="342900" indent="-342900">
              <a:lnSpc>
                <a:spcPct val="80000"/>
              </a:lnSpc>
              <a:spcAft>
                <a:spcPts val="1413"/>
              </a:spcAft>
              <a:buSzPct val="45000"/>
              <a:buFont typeface="StarSymbol"/>
              <a:buNone/>
            </a:pPr>
            <a:r>
              <a:rPr lang="pt-BR" b="1">
                <a:solidFill>
                  <a:srgbClr val="0000FF"/>
                </a:solidFill>
                <a:latin typeface="Constantia" pitchFamily="18" charset="0"/>
                <a:ea typeface="Microsoft YaHei" pitchFamily="34" charset="-122"/>
                <a:cs typeface="Mangal" pitchFamily="18" charset="0"/>
              </a:rPr>
              <a:t>              Mori et al(2011 ):  &lt;24-25 semanas expostos ao esteróide: </a:t>
            </a:r>
          </a:p>
          <a:p>
            <a:pPr marL="342900" indent="-342900">
              <a:lnSpc>
                <a:spcPct val="80000"/>
              </a:lnSpc>
              <a:spcAft>
                <a:spcPts val="1413"/>
              </a:spcAft>
              <a:buSzPct val="45000"/>
              <a:buFont typeface="StarSymbol"/>
              <a:buNone/>
            </a:pPr>
            <a:r>
              <a:rPr lang="pt-BR" b="1">
                <a:solidFill>
                  <a:srgbClr val="000000"/>
                </a:solidFill>
                <a:latin typeface="Constantia" pitchFamily="18" charset="0"/>
                <a:ea typeface="Microsoft YaHei" pitchFamily="34" charset="-122"/>
                <a:cs typeface="Mangal" pitchFamily="18" charset="0"/>
              </a:rPr>
              <a:t>               </a:t>
            </a:r>
            <a:r>
              <a:rPr lang="pt-BR" b="1">
                <a:solidFill>
                  <a:srgbClr val="FF3399"/>
                </a:solidFill>
                <a:latin typeface="Constantia" pitchFamily="18" charset="0"/>
                <a:ea typeface="Microsoft YaHei" pitchFamily="34" charset="-122"/>
                <a:cs typeface="Mangal" pitchFamily="18" charset="0"/>
              </a:rPr>
              <a:t>SDR:OR: 0,77;IC 95%, 0,60-0,98, </a:t>
            </a:r>
          </a:p>
          <a:p>
            <a:pPr marL="342900" indent="-342900">
              <a:lnSpc>
                <a:spcPct val="80000"/>
              </a:lnSpc>
              <a:spcAft>
                <a:spcPts val="1413"/>
              </a:spcAft>
              <a:buSzPct val="45000"/>
              <a:buFont typeface="StarSymbol"/>
              <a:buNone/>
            </a:pPr>
            <a:r>
              <a:rPr lang="pt-BR" b="1">
                <a:solidFill>
                  <a:srgbClr val="FF3399"/>
                </a:solidFill>
                <a:latin typeface="Constantia" pitchFamily="18" charset="0"/>
                <a:ea typeface="Microsoft YaHei" pitchFamily="34" charset="-122"/>
                <a:cs typeface="Mangal" pitchFamily="18" charset="0"/>
              </a:rPr>
              <a:t>                hemorragia intraventricular grave  (OR: 0,49; IC 95%, 0,36-0,67) </a:t>
            </a:r>
          </a:p>
          <a:p>
            <a:pPr marL="342900" indent="-342900">
              <a:lnSpc>
                <a:spcPct val="80000"/>
              </a:lnSpc>
              <a:spcAft>
                <a:spcPts val="1413"/>
              </a:spcAft>
              <a:buSzPct val="45000"/>
              <a:buFont typeface="StarSymbol"/>
              <a:buNone/>
            </a:pPr>
            <a:r>
              <a:rPr lang="pt-BR" b="1">
                <a:solidFill>
                  <a:srgbClr val="FF3399"/>
                </a:solidFill>
                <a:latin typeface="Constantia" pitchFamily="18" charset="0"/>
                <a:ea typeface="Microsoft YaHei" pitchFamily="34" charset="-122"/>
                <a:cs typeface="Mangal" pitchFamily="18" charset="0"/>
              </a:rPr>
              <a:t>               mortalidade (OR: 0,65; IC 95%, 0,5-0,86</a:t>
            </a:r>
            <a:r>
              <a:rPr lang="pt-BR" b="1">
                <a:solidFill>
                  <a:srgbClr val="000000"/>
                </a:solidFill>
                <a:latin typeface="Constantia" pitchFamily="18" charset="0"/>
                <a:ea typeface="Microsoft YaHei" pitchFamily="34" charset="-122"/>
                <a:cs typeface="Mangal" pitchFamily="18" charset="0"/>
              </a:rPr>
              <a:t>) </a:t>
            </a:r>
          </a:p>
          <a:p>
            <a:pPr marL="342900" indent="-342900">
              <a:lnSpc>
                <a:spcPct val="80000"/>
              </a:lnSpc>
              <a:spcAft>
                <a:spcPts val="1413"/>
              </a:spcAft>
              <a:buSzPct val="45000"/>
              <a:buFont typeface="StarSymbol"/>
              <a:buNone/>
            </a:pPr>
            <a:r>
              <a:rPr lang="pt-BR" b="1">
                <a:solidFill>
                  <a:srgbClr val="000000"/>
                </a:solidFill>
                <a:latin typeface="Constantia" pitchFamily="18" charset="0"/>
                <a:ea typeface="Microsoft YaHei" pitchFamily="34" charset="-122"/>
                <a:cs typeface="Mangal" pitchFamily="18" charset="0"/>
              </a:rPr>
              <a:t>                                                    </a:t>
            </a:r>
            <a:r>
              <a:rPr lang="pt-BR" b="1">
                <a:solidFill>
                  <a:srgbClr val="0000FF"/>
                </a:solidFill>
                <a:latin typeface="Constantia" pitchFamily="18" charset="0"/>
                <a:ea typeface="Microsoft YaHei" pitchFamily="34" charset="-122"/>
                <a:cs typeface="Mangal" pitchFamily="18" charset="0"/>
              </a:rPr>
              <a:t>22-23 semanas de gestação </a:t>
            </a:r>
          </a:p>
          <a:p>
            <a:pPr marL="342900" indent="-342900">
              <a:lnSpc>
                <a:spcPct val="80000"/>
              </a:lnSpc>
              <a:spcAft>
                <a:spcPts val="1413"/>
              </a:spcAft>
              <a:buSzPct val="45000"/>
              <a:buFont typeface="StarSymbol"/>
              <a:buNone/>
            </a:pPr>
            <a:r>
              <a:rPr lang="pt-BR" b="1">
                <a:solidFill>
                  <a:srgbClr val="000000"/>
                </a:solidFill>
                <a:latin typeface="Constantia" pitchFamily="18" charset="0"/>
                <a:ea typeface="Microsoft YaHei" pitchFamily="34" charset="-122"/>
                <a:cs typeface="Mangal" pitchFamily="18" charset="0"/>
              </a:rPr>
              <a:t>               </a:t>
            </a:r>
            <a:r>
              <a:rPr lang="pt-BR" b="1">
                <a:solidFill>
                  <a:srgbClr val="FF3399"/>
                </a:solidFill>
                <a:latin typeface="Constantia" pitchFamily="18" charset="0"/>
                <a:ea typeface="Microsoft YaHei" pitchFamily="34" charset="-122"/>
                <a:cs typeface="Mangal" pitchFamily="18" charset="0"/>
              </a:rPr>
              <a:t>mortalidade (OR: 0,72 ;95% IC 95% 0,53-0,97</a:t>
            </a:r>
          </a:p>
        </p:txBody>
      </p:sp>
      <p:sp>
        <p:nvSpPr>
          <p:cNvPr id="4111" name="Text Box 4"/>
          <p:cNvSpPr>
            <a:spLocks/>
          </p:cNvSpPr>
          <p:nvPr/>
        </p:nvSpPr>
        <p:spPr bwMode="auto">
          <a:xfrm>
            <a:off x="609600" y="107950"/>
            <a:ext cx="10972800" cy="1141413"/>
          </a:xfrm>
          <a:prstGeom prst="rect">
            <a:avLst/>
          </a:prstGeom>
          <a:noFill/>
          <a:ln w="9525">
            <a:noFill/>
            <a:miter lim="800000"/>
            <a:headEnd/>
            <a:tailEnd/>
          </a:ln>
        </p:spPr>
        <p:txBody>
          <a:bodyPr lIns="90004" tIns="44997" rIns="90004" bIns="44997"/>
          <a:lstStyle/>
          <a:p>
            <a:pPr>
              <a:lnSpc>
                <a:spcPct val="90000"/>
              </a:lnSpc>
            </a:pPr>
            <a:r>
              <a:rPr lang="pt-BR" sz="4400">
                <a:solidFill>
                  <a:srgbClr val="FF3399"/>
                </a:solidFill>
                <a:latin typeface="Calibri Light" pitchFamily="34" charset="0"/>
              </a:rPr>
              <a:t>                 </a:t>
            </a:r>
            <a:r>
              <a:rPr lang="pt-BR" sz="4400" b="1">
                <a:solidFill>
                  <a:srgbClr val="FF3399"/>
                </a:solidFill>
                <a:latin typeface="Calibri Light" pitchFamily="34" charset="0"/>
              </a:rPr>
              <a:t>PROTEÇÃO PULMONAR</a:t>
            </a:r>
          </a:p>
        </p:txBody>
      </p:sp>
      <p:sp>
        <p:nvSpPr>
          <p:cNvPr id="4112" name="Rectangle 18"/>
          <p:cNvSpPr>
            <a:spLocks noChangeArrowheads="1"/>
          </p:cNvSpPr>
          <p:nvPr/>
        </p:nvSpPr>
        <p:spPr bwMode="auto">
          <a:xfrm>
            <a:off x="2995613" y="709613"/>
            <a:ext cx="4325937" cy="579437"/>
          </a:xfrm>
          <a:prstGeom prst="rect">
            <a:avLst/>
          </a:prstGeom>
          <a:noFill/>
          <a:ln w="9525">
            <a:noFill/>
            <a:miter lim="800000"/>
            <a:headEnd/>
            <a:tailEnd/>
          </a:ln>
        </p:spPr>
        <p:txBody>
          <a:bodyPr wrap="none">
            <a:spAutoFit/>
          </a:bodyPr>
          <a:lstStyle/>
          <a:p>
            <a:r>
              <a:rPr lang="pt-BR" sz="3200" b="1">
                <a:solidFill>
                  <a:srgbClr val="0000FF"/>
                </a:solidFill>
              </a:rPr>
              <a:t>Abordagem no pré-natal</a:t>
            </a:r>
          </a:p>
        </p:txBody>
      </p:sp>
      <p:pic>
        <p:nvPicPr>
          <p:cNvPr id="4113" name="Picture 20" descr="ppt">
            <a:hlinkClick r:id="rId3" tooltip="Corticoide_pre_natal_22-23sem"/>
          </p:cNvPr>
          <p:cNvPicPr>
            <a:picLocks noChangeAspect="1" noChangeArrowheads="1"/>
          </p:cNvPicPr>
          <p:nvPr/>
        </p:nvPicPr>
        <p:blipFill>
          <a:blip r:embed="rId4"/>
          <a:srcRect/>
          <a:stretch>
            <a:fillRect/>
          </a:stretch>
        </p:blipFill>
        <p:spPr bwMode="auto">
          <a:xfrm>
            <a:off x="9739313" y="5919788"/>
            <a:ext cx="457200" cy="457200"/>
          </a:xfrm>
          <a:prstGeom prst="rect">
            <a:avLst/>
          </a:prstGeom>
          <a:noFill/>
          <a:ln w="9525">
            <a:noFill/>
            <a:miter lim="800000"/>
            <a:headEnd/>
            <a:tailEnd/>
          </a:ln>
        </p:spPr>
      </p:pic>
      <p:pic>
        <p:nvPicPr>
          <p:cNvPr id="4114" name="Picture 21"/>
          <p:cNvPicPr>
            <a:picLocks noChangeAspect="1" noChangeArrowheads="1"/>
          </p:cNvPicPr>
          <p:nvPr/>
        </p:nvPicPr>
        <p:blipFill>
          <a:blip r:embed="rId5"/>
          <a:srcRect/>
          <a:stretch>
            <a:fillRect/>
          </a:stretch>
        </p:blipFill>
        <p:spPr bwMode="auto">
          <a:xfrm>
            <a:off x="8763000" y="577850"/>
            <a:ext cx="2867025" cy="213518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p:cNvPicPr>
            <a:picLocks noChangeAspect="1" noChangeArrowheads="1"/>
          </p:cNvPicPr>
          <p:nvPr/>
        </p:nvPicPr>
        <p:blipFill>
          <a:blip r:embed="rId2"/>
          <a:srcRect/>
          <a:stretch>
            <a:fillRect/>
          </a:stretch>
        </p:blipFill>
        <p:spPr bwMode="auto">
          <a:xfrm>
            <a:off x="1452563" y="1138238"/>
            <a:ext cx="7996237" cy="5667375"/>
          </a:xfrm>
          <a:prstGeom prst="rect">
            <a:avLst/>
          </a:prstGeom>
          <a:noFill/>
          <a:ln w="9525">
            <a:noFill/>
            <a:miter lim="800000"/>
            <a:headEnd/>
            <a:tailEnd/>
          </a:ln>
        </p:spPr>
      </p:pic>
      <p:sp>
        <p:nvSpPr>
          <p:cNvPr id="5123" name="Rectangle 6"/>
          <p:cNvSpPr>
            <a:spLocks noChangeArrowheads="1"/>
          </p:cNvSpPr>
          <p:nvPr/>
        </p:nvSpPr>
        <p:spPr bwMode="auto">
          <a:xfrm>
            <a:off x="1270000" y="223838"/>
            <a:ext cx="8178800" cy="914400"/>
          </a:xfrm>
          <a:prstGeom prst="rect">
            <a:avLst/>
          </a:prstGeom>
          <a:solidFill>
            <a:schemeClr val="accent1"/>
          </a:solidFill>
          <a:ln w="9525">
            <a:solidFill>
              <a:schemeClr val="tx1"/>
            </a:solidFill>
            <a:miter lim="800000"/>
            <a:headEnd/>
            <a:tailEnd/>
          </a:ln>
        </p:spPr>
        <p:txBody>
          <a:bodyPr wrap="none" anchor="ctr"/>
          <a:lstStyle/>
          <a:p>
            <a:pPr algn="ctr"/>
            <a:r>
              <a:rPr lang="pt-BR" sz="3200"/>
              <a:t>Uso de corticosteródies antenatais em 29 países</a:t>
            </a:r>
          </a:p>
        </p:txBody>
      </p:sp>
      <p:sp>
        <p:nvSpPr>
          <p:cNvPr id="5124" name="Oval 7"/>
          <p:cNvSpPr>
            <a:spLocks noChangeArrowheads="1"/>
          </p:cNvSpPr>
          <p:nvPr/>
        </p:nvSpPr>
        <p:spPr bwMode="auto">
          <a:xfrm>
            <a:off x="6054725" y="1341438"/>
            <a:ext cx="1392238" cy="914400"/>
          </a:xfrm>
          <a:prstGeom prst="ellipse">
            <a:avLst/>
          </a:prstGeom>
          <a:solidFill>
            <a:schemeClr val="accent1"/>
          </a:solidFill>
          <a:ln w="38100">
            <a:solidFill>
              <a:srgbClr val="FFFF00"/>
            </a:solidFill>
            <a:round/>
            <a:headEnd/>
            <a:tailEnd/>
          </a:ln>
        </p:spPr>
        <p:txBody>
          <a:bodyPr wrap="none" anchor="ctr"/>
          <a:lstStyle/>
          <a:p>
            <a:pPr algn="ctr"/>
            <a:r>
              <a:rPr lang="pt-BR" sz="2800" b="1">
                <a:solidFill>
                  <a:srgbClr val="FF3399"/>
                </a:solidFill>
              </a:rPr>
              <a:t>Brasil</a:t>
            </a:r>
          </a:p>
        </p:txBody>
      </p:sp>
      <p:sp>
        <p:nvSpPr>
          <p:cNvPr id="5125" name="Rectangle 9"/>
          <p:cNvSpPr>
            <a:spLocks noChangeArrowheads="1"/>
          </p:cNvSpPr>
          <p:nvPr/>
        </p:nvSpPr>
        <p:spPr bwMode="auto">
          <a:xfrm>
            <a:off x="5599113" y="2605088"/>
            <a:ext cx="6592887" cy="679450"/>
          </a:xfrm>
          <a:prstGeom prst="rect">
            <a:avLst/>
          </a:prstGeom>
          <a:noFill/>
          <a:ln w="38100">
            <a:solidFill>
              <a:srgbClr val="0000FF"/>
            </a:solidFill>
            <a:miter lim="800000"/>
            <a:headEnd/>
            <a:tailEnd/>
          </a:ln>
        </p:spPr>
        <p:txBody>
          <a:bodyPr>
            <a:spAutoFit/>
          </a:bodyPr>
          <a:lstStyle/>
          <a:p>
            <a:r>
              <a:rPr lang="pt-BR">
                <a:solidFill>
                  <a:srgbClr val="FF3300"/>
                </a:solidFill>
              </a:rPr>
              <a:t>Subutilização de corticosteróides antenatais permanece prevalente 40 anos após o primeiro ensaio clínico randomizado e controlado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p:cNvPicPr>
            <a:picLocks noGrp="1" noChangeAspect="1" noChangeArrowheads="1"/>
          </p:cNvPicPr>
          <p:nvPr>
            <p:ph type="body" idx="4294967295"/>
          </p:nvPr>
        </p:nvPicPr>
        <p:blipFill>
          <a:blip r:embed="rId2"/>
          <a:srcRect/>
          <a:stretch>
            <a:fillRect/>
          </a:stretch>
        </p:blipFill>
        <p:spPr>
          <a:xfrm>
            <a:off x="1023938" y="1970088"/>
            <a:ext cx="8894762" cy="4438650"/>
          </a:xfrm>
        </p:spPr>
      </p:pic>
      <p:sp>
        <p:nvSpPr>
          <p:cNvPr id="6147" name="Text Box 3"/>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sp>
        <p:nvSpPr>
          <p:cNvPr id="6148" name="Oval 6"/>
          <p:cNvSpPr>
            <a:spLocks noChangeArrowheads="1"/>
          </p:cNvSpPr>
          <p:nvPr/>
        </p:nvSpPr>
        <p:spPr bwMode="auto">
          <a:xfrm>
            <a:off x="754063" y="1320800"/>
            <a:ext cx="9401175" cy="1263650"/>
          </a:xfrm>
          <a:prstGeom prst="ellipse">
            <a:avLst/>
          </a:prstGeom>
          <a:solidFill>
            <a:schemeClr val="accent1"/>
          </a:solidFill>
          <a:ln w="9525">
            <a:solidFill>
              <a:schemeClr val="tx1"/>
            </a:solidFill>
            <a:round/>
            <a:headEnd/>
            <a:tailEnd/>
          </a:ln>
        </p:spPr>
        <p:txBody>
          <a:bodyPr wrap="none" anchor="ctr"/>
          <a:lstStyle/>
          <a:p>
            <a:pPr algn="ctr" eaLnBrk="1" hangingPunct="1"/>
            <a:r>
              <a:rPr lang="pt-BR" b="1">
                <a:solidFill>
                  <a:srgbClr val="FFFF00"/>
                </a:solidFill>
                <a:latin typeface="Arial" pitchFamily="34" charset="0"/>
                <a:cs typeface="Arial" pitchFamily="34" charset="0"/>
              </a:rPr>
              <a:t>LIMITES DE VIABILIDADE-HMIB/SES/DF</a:t>
            </a:r>
          </a:p>
        </p:txBody>
      </p:sp>
      <p:sp>
        <p:nvSpPr>
          <p:cNvPr id="6149" name="Rectangle 5"/>
          <p:cNvSpPr>
            <a:spLocks noChangeArrowheads="1"/>
          </p:cNvSpPr>
          <p:nvPr/>
        </p:nvSpPr>
        <p:spPr bwMode="auto">
          <a:xfrm>
            <a:off x="2408238" y="201613"/>
            <a:ext cx="6526212" cy="777875"/>
          </a:xfrm>
          <a:prstGeom prst="rect">
            <a:avLst/>
          </a:prstGeom>
          <a:noFill/>
          <a:ln w="9525">
            <a:noFill/>
            <a:miter lim="800000"/>
            <a:headEnd/>
            <a:tailEnd/>
          </a:ln>
        </p:spPr>
        <p:txBody>
          <a:bodyPr>
            <a:spAutoFit/>
          </a:bodyPr>
          <a:lstStyle/>
          <a:p>
            <a:pPr algn="ctr">
              <a:lnSpc>
                <a:spcPct val="90000"/>
              </a:lnSpc>
            </a:pPr>
            <a:r>
              <a:rPr lang="pt-BR" sz="3200" b="1">
                <a:solidFill>
                  <a:srgbClr val="FF3399"/>
                </a:solidFill>
              </a:rPr>
              <a:t>PROTEÇÃO PULMONAR</a:t>
            </a:r>
          </a:p>
          <a:p>
            <a:pPr algn="ctr">
              <a:lnSpc>
                <a:spcPct val="90000"/>
              </a:lnSpc>
            </a:pPr>
            <a:r>
              <a:rPr lang="pt-BR" b="1">
                <a:solidFill>
                  <a:srgbClr val="0000FF"/>
                </a:solidFill>
              </a:rPr>
              <a:t>Conheçam  Limites de viabilidade da sua Unidade!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a:xfrm>
            <a:off x="668338" y="0"/>
            <a:ext cx="10515600" cy="1325563"/>
          </a:xfrm>
        </p:spPr>
        <p:txBody>
          <a:bodyPr/>
          <a:lstStyle/>
          <a:p>
            <a:pPr eaLnBrk="1" hangingPunct="1"/>
            <a:r>
              <a:rPr lang="pt-BR" b="1" smtClean="0">
                <a:solidFill>
                  <a:srgbClr val="0000FF"/>
                </a:solidFill>
              </a:rPr>
              <a:t>No entanto...</a:t>
            </a:r>
          </a:p>
        </p:txBody>
      </p:sp>
      <p:sp>
        <p:nvSpPr>
          <p:cNvPr id="7171" name="Rectangle 3"/>
          <p:cNvSpPr>
            <a:spLocks noGrp="1" noChangeArrowheads="1"/>
          </p:cNvSpPr>
          <p:nvPr>
            <p:ph type="body" idx="4294967295"/>
          </p:nvPr>
        </p:nvSpPr>
        <p:spPr>
          <a:xfrm>
            <a:off x="0" y="1154113"/>
            <a:ext cx="12192000" cy="4525962"/>
          </a:xfrm>
        </p:spPr>
        <p:txBody>
          <a:bodyPr/>
          <a:lstStyle/>
          <a:p>
            <a:pPr algn="ctr" eaLnBrk="1" hangingPunct="1">
              <a:buFont typeface="Arial" pitchFamily="34" charset="0"/>
              <a:buNone/>
            </a:pPr>
            <a:r>
              <a:rPr lang="pt-BR" sz="2200" b="1" smtClean="0">
                <a:solidFill>
                  <a:srgbClr val="FF9900"/>
                </a:solidFill>
              </a:rPr>
              <a:t>RN de 24semanas-24semanas 6 dias</a:t>
            </a:r>
          </a:p>
          <a:p>
            <a:pPr eaLnBrk="1" hangingPunct="1">
              <a:buFont typeface="Arial" pitchFamily="34" charset="0"/>
              <a:buNone/>
            </a:pPr>
            <a:r>
              <a:rPr lang="pt-BR" sz="2200" smtClean="0"/>
              <a:t>                              </a:t>
            </a:r>
            <a:r>
              <a:rPr lang="pt-BR" sz="2200" smtClean="0">
                <a:solidFill>
                  <a:srgbClr val="0000FF"/>
                </a:solidFill>
              </a:rPr>
              <a:t>As decisões do tratamento:</a:t>
            </a:r>
          </a:p>
          <a:p>
            <a:pPr eaLnBrk="1" hangingPunct="1">
              <a:buFont typeface="Arial" pitchFamily="34" charset="0"/>
              <a:buNone/>
            </a:pPr>
            <a:r>
              <a:rPr lang="pt-BR" sz="2200" smtClean="0"/>
              <a:t>CPAPnasal / Nutrição Parenteral / Antibiótico (se indicado)</a:t>
            </a:r>
          </a:p>
          <a:p>
            <a:pPr eaLnBrk="1" hangingPunct="1">
              <a:buFont typeface="Arial" pitchFamily="34" charset="0"/>
              <a:buNone/>
            </a:pPr>
            <a:r>
              <a:rPr lang="pt-BR" sz="2200" smtClean="0"/>
              <a:t>                             Considerando...</a:t>
            </a:r>
          </a:p>
          <a:p>
            <a:pPr eaLnBrk="1" hangingPunct="1">
              <a:buFont typeface="Arial" pitchFamily="34" charset="0"/>
              <a:buNone/>
            </a:pPr>
            <a:r>
              <a:rPr lang="pt-BR" sz="2200" smtClean="0"/>
              <a:t>                            </a:t>
            </a:r>
            <a:r>
              <a:rPr lang="pt-BR" sz="2200" smtClean="0">
                <a:solidFill>
                  <a:srgbClr val="0000FF"/>
                </a:solidFill>
              </a:rPr>
              <a:t>Sexo ao nascer</a:t>
            </a:r>
          </a:p>
          <a:p>
            <a:pPr eaLnBrk="1" hangingPunct="1">
              <a:buFont typeface="Arial" pitchFamily="34" charset="0"/>
              <a:buNone/>
            </a:pPr>
            <a:r>
              <a:rPr lang="pt-BR" sz="2200" smtClean="0">
                <a:solidFill>
                  <a:srgbClr val="0000FF"/>
                </a:solidFill>
              </a:rPr>
              <a:t>                            Nascimento único</a:t>
            </a:r>
          </a:p>
          <a:p>
            <a:pPr eaLnBrk="1" hangingPunct="1">
              <a:buFont typeface="Arial" pitchFamily="34" charset="0"/>
              <a:buNone/>
            </a:pPr>
            <a:r>
              <a:rPr lang="pt-BR" sz="2200" smtClean="0">
                <a:solidFill>
                  <a:srgbClr val="0000FF"/>
                </a:solidFill>
              </a:rPr>
              <a:t>                            Peso ao nascer</a:t>
            </a:r>
          </a:p>
          <a:p>
            <a:pPr eaLnBrk="1" hangingPunct="1">
              <a:buFont typeface="Arial" pitchFamily="34" charset="0"/>
              <a:buNone/>
            </a:pPr>
            <a:r>
              <a:rPr lang="pt-BR" sz="2200" smtClean="0">
                <a:solidFill>
                  <a:srgbClr val="0000FF"/>
                </a:solidFill>
              </a:rPr>
              <a:t>                            Condições ao nascer</a:t>
            </a:r>
          </a:p>
          <a:p>
            <a:pPr eaLnBrk="1" hangingPunct="1">
              <a:buFont typeface="Arial" pitchFamily="34" charset="0"/>
              <a:buNone/>
            </a:pPr>
            <a:r>
              <a:rPr lang="pt-BR" sz="2200" smtClean="0">
                <a:solidFill>
                  <a:srgbClr val="0000FF"/>
                </a:solidFill>
              </a:rPr>
              <a:t>                            Uso de esteróide pré-natal</a:t>
            </a:r>
          </a:p>
          <a:p>
            <a:pPr eaLnBrk="1" hangingPunct="1">
              <a:buFont typeface="Arial" pitchFamily="34" charset="0"/>
              <a:buNone/>
            </a:pPr>
            <a:r>
              <a:rPr lang="pt-BR" sz="2200" smtClean="0">
                <a:solidFill>
                  <a:srgbClr val="0000FF"/>
                </a:solidFill>
              </a:rPr>
              <a:t>                            Cesariana</a:t>
            </a:r>
          </a:p>
          <a:p>
            <a:pPr eaLnBrk="1" hangingPunct="1">
              <a:buFont typeface="Arial" pitchFamily="34" charset="0"/>
              <a:buNone/>
            </a:pPr>
            <a:r>
              <a:rPr lang="pt-BR" sz="2200" smtClean="0">
                <a:solidFill>
                  <a:srgbClr val="0000FF"/>
                </a:solidFill>
              </a:rPr>
              <a:t>                            Desejo dos pais</a:t>
            </a:r>
          </a:p>
        </p:txBody>
      </p:sp>
      <p:sp>
        <p:nvSpPr>
          <p:cNvPr id="7172" name="AutoShape 5"/>
          <p:cNvSpPr>
            <a:spLocks noChangeArrowheads="1"/>
          </p:cNvSpPr>
          <p:nvPr/>
        </p:nvSpPr>
        <p:spPr bwMode="auto">
          <a:xfrm>
            <a:off x="838200" y="2922588"/>
            <a:ext cx="828675" cy="3021012"/>
          </a:xfrm>
          <a:prstGeom prst="curvedRightArrow">
            <a:avLst>
              <a:gd name="adj1" fmla="val 72912"/>
              <a:gd name="adj2" fmla="val 145824"/>
              <a:gd name="adj3" fmla="val 33333"/>
            </a:avLst>
          </a:prstGeom>
          <a:solidFill>
            <a:schemeClr val="accent1"/>
          </a:solidFill>
          <a:ln w="38100">
            <a:solidFill>
              <a:srgbClr val="0000FF"/>
            </a:solidFill>
            <a:miter lim="800000"/>
            <a:headEnd/>
            <a:tailEnd/>
          </a:ln>
        </p:spPr>
        <p:txBody>
          <a:bodyPr wrap="none" anchor="ctr"/>
          <a:lstStyle/>
          <a:p>
            <a:pPr eaLnBrk="1" hangingPunct="1"/>
            <a:endParaRPr lang="pt-BR">
              <a:latin typeface="Arial" pitchFamily="34" charset="0"/>
              <a:cs typeface="Arial" pitchFamily="34" charset="0"/>
            </a:endParaRPr>
          </a:p>
        </p:txBody>
      </p:sp>
      <p:sp>
        <p:nvSpPr>
          <p:cNvPr id="7173" name="Oval 6"/>
          <p:cNvSpPr>
            <a:spLocks noChangeArrowheads="1"/>
          </p:cNvSpPr>
          <p:nvPr/>
        </p:nvSpPr>
        <p:spPr bwMode="auto">
          <a:xfrm>
            <a:off x="623888" y="5943600"/>
            <a:ext cx="10560050" cy="914400"/>
          </a:xfrm>
          <a:prstGeom prst="ellipse">
            <a:avLst/>
          </a:prstGeom>
          <a:solidFill>
            <a:schemeClr val="accent1"/>
          </a:solidFill>
          <a:ln w="9525">
            <a:solidFill>
              <a:schemeClr val="tx1"/>
            </a:solidFill>
            <a:round/>
            <a:headEnd/>
            <a:tailEnd/>
          </a:ln>
        </p:spPr>
        <p:txBody>
          <a:bodyPr wrap="none" anchor="ctr"/>
          <a:lstStyle/>
          <a:p>
            <a:pPr algn="ctr" eaLnBrk="1" hangingPunct="1"/>
            <a:r>
              <a:rPr lang="pt-BR">
                <a:latin typeface="Arial" pitchFamily="34" charset="0"/>
                <a:cs typeface="Arial" pitchFamily="34" charset="0"/>
              </a:rPr>
              <a:t>Após discussão com  a Equipe Neonatal            ventilação mecânica</a:t>
            </a:r>
          </a:p>
          <a:p>
            <a:pPr algn="ctr" eaLnBrk="1" hangingPunct="1"/>
            <a:r>
              <a:rPr lang="pt-BR" b="1">
                <a:solidFill>
                  <a:srgbClr val="FF9900"/>
                </a:solidFill>
                <a:latin typeface="Arial" pitchFamily="34" charset="0"/>
                <a:cs typeface="Arial" pitchFamily="34" charset="0"/>
              </a:rPr>
              <a:t>Principalmente os na periviabilidade</a:t>
            </a:r>
            <a:r>
              <a:rPr lang="pt-BR">
                <a:latin typeface="Arial" pitchFamily="34" charset="0"/>
                <a:cs typeface="Arial" pitchFamily="34" charset="0"/>
              </a:rPr>
              <a:t> (ao redor da viabilidade)</a:t>
            </a:r>
          </a:p>
        </p:txBody>
      </p:sp>
      <p:sp>
        <p:nvSpPr>
          <p:cNvPr id="7174" name="AutoShape 7"/>
          <p:cNvSpPr>
            <a:spLocks noChangeArrowheads="1"/>
          </p:cNvSpPr>
          <p:nvPr/>
        </p:nvSpPr>
        <p:spPr bwMode="auto">
          <a:xfrm>
            <a:off x="6659563" y="6165850"/>
            <a:ext cx="533400" cy="269875"/>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0000FF"/>
            </a:solidFill>
            <a:miter lim="800000"/>
            <a:headEnd/>
            <a:tailEnd/>
          </a:ln>
        </p:spPr>
        <p:txBody>
          <a:bodyPr wrap="none" anchor="ctr"/>
          <a:lstStyle/>
          <a:p>
            <a:pPr eaLnBrk="1" hangingPunct="1"/>
            <a:endParaRPr lang="pt-BR">
              <a:latin typeface="Arial" pitchFamily="34" charset="0"/>
              <a:cs typeface="Arial" pitchFamily="34" charset="0"/>
            </a:endParaRPr>
          </a:p>
        </p:txBody>
      </p:sp>
      <p:sp>
        <p:nvSpPr>
          <p:cNvPr id="7175" name="AutoShape 8"/>
          <p:cNvSpPr>
            <a:spLocks noChangeArrowheads="1"/>
          </p:cNvSpPr>
          <p:nvPr/>
        </p:nvSpPr>
        <p:spPr bwMode="auto">
          <a:xfrm>
            <a:off x="527050" y="5281613"/>
            <a:ext cx="647700" cy="976312"/>
          </a:xfrm>
          <a:prstGeom prst="downArrow">
            <a:avLst>
              <a:gd name="adj1" fmla="val 50000"/>
              <a:gd name="adj2" fmla="val 37684"/>
            </a:avLst>
          </a:prstGeom>
          <a:solidFill>
            <a:schemeClr val="accent1"/>
          </a:solidFill>
          <a:ln w="76200">
            <a:solidFill>
              <a:srgbClr val="FF9900"/>
            </a:solidFill>
            <a:miter lim="800000"/>
            <a:headEnd/>
            <a:tailEnd/>
          </a:ln>
        </p:spPr>
        <p:txBody>
          <a:bodyPr vert="eaVert" wrap="none" anchor="ctr"/>
          <a:lstStyle/>
          <a:p>
            <a:pPr eaLnBrk="1" hangingPunct="1"/>
            <a:endParaRPr lang="pt-BR">
              <a:latin typeface="Arial" pitchFamily="34" charset="0"/>
              <a:cs typeface="Arial" pitchFamily="34" charset="0"/>
            </a:endParaRPr>
          </a:p>
        </p:txBody>
      </p:sp>
      <p:sp>
        <p:nvSpPr>
          <p:cNvPr id="7176" name="Text Box 9"/>
          <p:cNvSpPr txBox="1">
            <a:spLocks noChangeArrowheads="1"/>
          </p:cNvSpPr>
          <p:nvPr/>
        </p:nvSpPr>
        <p:spPr bwMode="auto">
          <a:xfrm>
            <a:off x="10301288" y="6583363"/>
            <a:ext cx="1417637" cy="274637"/>
          </a:xfrm>
          <a:prstGeom prst="rect">
            <a:avLst/>
          </a:prstGeom>
          <a:noFill/>
          <a:ln w="9525">
            <a:noFill/>
            <a:miter lim="800000"/>
            <a:headEnd/>
            <a:tailEnd/>
          </a:ln>
        </p:spPr>
        <p:txBody>
          <a:bodyPr wrap="none">
            <a:spAutoFit/>
          </a:bodyPr>
          <a:lstStyle/>
          <a:p>
            <a:pPr eaLnBrk="1" hangingPunct="1"/>
            <a:r>
              <a:rPr lang="pt-BR" sz="1200">
                <a:latin typeface="Arial" pitchFamily="34" charset="0"/>
                <a:cs typeface="Arial" pitchFamily="34" charset="0"/>
              </a:rPr>
              <a:t>Margotto,PR,2018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p:cNvSpPr>
          <p:nvPr>
            <p:ph type="title"/>
          </p:nvPr>
        </p:nvSpPr>
        <p:spPr/>
        <p:txBody>
          <a:bodyPr/>
          <a:lstStyle/>
          <a:p>
            <a:pPr algn="ctr"/>
            <a:r>
              <a:rPr lang="pt-BR" b="1" smtClean="0">
                <a:solidFill>
                  <a:srgbClr val="FF3399"/>
                </a:solidFill>
              </a:rPr>
              <a:t>Proteção Pulmonar</a:t>
            </a:r>
          </a:p>
        </p:txBody>
      </p:sp>
      <p:sp>
        <p:nvSpPr>
          <p:cNvPr id="8195" name="Rectangle 3"/>
          <p:cNvSpPr>
            <a:spLocks noGrp="1"/>
          </p:cNvSpPr>
          <p:nvPr>
            <p:ph type="body" idx="1"/>
          </p:nvPr>
        </p:nvSpPr>
        <p:spPr/>
        <p:txBody>
          <a:bodyPr/>
          <a:lstStyle/>
          <a:p>
            <a:r>
              <a:rPr lang="pt-BR" smtClean="0">
                <a:solidFill>
                  <a:srgbClr val="0000FF"/>
                </a:solidFill>
              </a:rPr>
              <a:t>Ligadura tardia do cordão umbilical</a:t>
            </a:r>
          </a:p>
          <a:p>
            <a:r>
              <a:rPr lang="pt-BR" smtClean="0">
                <a:solidFill>
                  <a:srgbClr val="0000FF"/>
                </a:solidFill>
              </a:rPr>
              <a:t>Reanimação com pressão positiva no final da expiração. Por quê?</a:t>
            </a:r>
          </a:p>
          <a:p>
            <a:r>
              <a:rPr lang="pt-BR" smtClean="0">
                <a:solidFill>
                  <a:srgbClr val="0000FF"/>
                </a:solidFill>
              </a:rPr>
              <a:t>Porque  tentar sempre o uso de CPAP?</a:t>
            </a:r>
          </a:p>
          <a:p>
            <a:r>
              <a:rPr lang="pt-BR" smtClean="0">
                <a:solidFill>
                  <a:srgbClr val="0000FF"/>
                </a:solidFill>
              </a:rPr>
              <a:t>Uso precoce do surfactante (INSURE X MINI - INSURE)</a:t>
            </a:r>
          </a:p>
          <a:p>
            <a:endParaRPr lang="pt-BR" smtClean="0">
              <a:solidFill>
                <a:srgbClr val="0000FF"/>
              </a:solidFill>
            </a:endParaRPr>
          </a:p>
          <a:p>
            <a:endParaRPr lang="pt-BR" smtClean="0">
              <a:solidFill>
                <a:srgbClr val="0000FF"/>
              </a:solidFill>
            </a:endParaRPr>
          </a:p>
          <a:p>
            <a:endParaRPr lang="pt-BR" smtClean="0">
              <a:solidFill>
                <a:srgbClr val="0000FF"/>
              </a:solidFill>
            </a:endParaRPr>
          </a:p>
          <a:p>
            <a:endParaRPr lang="pt-BR" smtClean="0">
              <a:solidFill>
                <a:srgbClr val="0000F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p:cNvSpPr>
          <p:nvPr>
            <p:ph type="body" idx="1"/>
          </p:nvPr>
        </p:nvSpPr>
        <p:spPr>
          <a:xfrm>
            <a:off x="619125" y="1485900"/>
            <a:ext cx="10515600" cy="5267325"/>
          </a:xfrm>
        </p:spPr>
        <p:txBody>
          <a:bodyPr/>
          <a:lstStyle/>
          <a:p>
            <a:pPr algn="ctr">
              <a:lnSpc>
                <a:spcPct val="80000"/>
              </a:lnSpc>
              <a:buFont typeface="Arial" pitchFamily="34" charset="0"/>
              <a:buNone/>
            </a:pPr>
            <a:r>
              <a:rPr lang="pt-BR" b="1" smtClean="0">
                <a:solidFill>
                  <a:srgbClr val="008000"/>
                </a:solidFill>
              </a:rPr>
              <a:t>Como ocorre a transição da vida intra para a extrauterina: </a:t>
            </a:r>
          </a:p>
          <a:p>
            <a:pPr algn="ctr">
              <a:lnSpc>
                <a:spcPct val="80000"/>
              </a:lnSpc>
              <a:buFont typeface="Arial" pitchFamily="34" charset="0"/>
              <a:buNone/>
            </a:pPr>
            <a:r>
              <a:rPr lang="pt-BR" b="1" smtClean="0">
                <a:solidFill>
                  <a:srgbClr val="008000"/>
                </a:solidFill>
              </a:rPr>
              <a:t>“o vale das sombras” (Clement Smith, 1951)</a:t>
            </a:r>
          </a:p>
          <a:p>
            <a:pPr algn="ctr">
              <a:lnSpc>
                <a:spcPct val="80000"/>
              </a:lnSpc>
              <a:buFont typeface="Arial" pitchFamily="34" charset="0"/>
              <a:buNone/>
            </a:pPr>
            <a:r>
              <a:rPr lang="pt-BR" b="1" smtClean="0">
                <a:solidFill>
                  <a:srgbClr val="FF3399"/>
                </a:solidFill>
              </a:rPr>
              <a:t>Ventilação/ PEEP</a:t>
            </a:r>
          </a:p>
          <a:p>
            <a:pPr algn="ctr">
              <a:lnSpc>
                <a:spcPct val="80000"/>
              </a:lnSpc>
              <a:buFont typeface="Arial" pitchFamily="34" charset="0"/>
              <a:buNone/>
            </a:pPr>
            <a:r>
              <a:rPr lang="pt-BR" sz="1800" b="1" smtClean="0">
                <a:solidFill>
                  <a:srgbClr val="FF3300"/>
                </a:solidFill>
              </a:rPr>
              <a:t>Entender como passar de um pulmão cheio de líquido para um pulmão cheio de ar e mantê-lo</a:t>
            </a:r>
          </a:p>
          <a:p>
            <a:pPr>
              <a:lnSpc>
                <a:spcPct val="80000"/>
              </a:lnSpc>
              <a:buFont typeface="Arial" pitchFamily="34" charset="0"/>
              <a:buNone/>
            </a:pPr>
            <a:r>
              <a:rPr lang="pt-BR" sz="1800" b="1" smtClean="0">
                <a:solidFill>
                  <a:schemeClr val="tx2"/>
                </a:solidFill>
              </a:rPr>
              <a:t>            - </a:t>
            </a:r>
            <a:r>
              <a:rPr lang="pt-BR" sz="2000" b="1" smtClean="0">
                <a:solidFill>
                  <a:schemeClr val="tx2"/>
                </a:solidFill>
              </a:rPr>
              <a:t>Na transição respiratória: o importante é a </a:t>
            </a:r>
            <a:r>
              <a:rPr lang="pt-BR" sz="2000" b="1" smtClean="0">
                <a:solidFill>
                  <a:srgbClr val="FF3399"/>
                </a:solidFill>
              </a:rPr>
              <a:t>VENTILAÇÃO</a:t>
            </a:r>
            <a:r>
              <a:rPr lang="pt-BR" sz="2000" b="1" smtClean="0">
                <a:solidFill>
                  <a:schemeClr val="tx2"/>
                </a:solidFill>
              </a:rPr>
              <a:t> (NÃO O OXIGÊNIO!)</a:t>
            </a:r>
          </a:p>
          <a:p>
            <a:pPr>
              <a:lnSpc>
                <a:spcPct val="80000"/>
              </a:lnSpc>
              <a:buFont typeface="Arial" pitchFamily="34" charset="0"/>
              <a:buNone/>
            </a:pPr>
            <a:r>
              <a:rPr lang="pt-BR" sz="2000" b="1" smtClean="0">
                <a:solidFill>
                  <a:schemeClr val="tx2"/>
                </a:solidFill>
              </a:rPr>
              <a:t>            -Como ocore o </a:t>
            </a:r>
            <a:r>
              <a:rPr lang="pt-BR" sz="2000" b="1" i="1" smtClean="0">
                <a:solidFill>
                  <a:schemeClr val="tx2"/>
                </a:solidFill>
              </a:rPr>
              <a:t>clearance </a:t>
            </a:r>
            <a:r>
              <a:rPr lang="pt-BR" sz="2000" b="1" smtClean="0">
                <a:solidFill>
                  <a:schemeClr val="tx2"/>
                </a:solidFill>
              </a:rPr>
              <a:t>do líquido pulmonar: pressões hidrostáticas geradas durante a inspiração</a:t>
            </a:r>
          </a:p>
          <a:p>
            <a:pPr>
              <a:lnSpc>
                <a:spcPct val="80000"/>
              </a:lnSpc>
              <a:buFont typeface="Arial" pitchFamily="34" charset="0"/>
              <a:buNone/>
            </a:pPr>
            <a:r>
              <a:rPr lang="pt-BR" sz="2000" b="1" smtClean="0">
                <a:solidFill>
                  <a:schemeClr val="tx2"/>
                </a:solidFill>
              </a:rPr>
              <a:t>(causa uma eliminação do líquido pulmonar para o interstício na velocidade de 32000 mL/kg)</a:t>
            </a:r>
          </a:p>
          <a:p>
            <a:pPr>
              <a:lnSpc>
                <a:spcPct val="80000"/>
              </a:lnSpc>
              <a:buFont typeface="Arial" pitchFamily="34" charset="0"/>
              <a:buNone/>
            </a:pPr>
            <a:r>
              <a:rPr lang="pt-BR" sz="2000" b="1" smtClean="0">
                <a:solidFill>
                  <a:schemeClr val="tx2"/>
                </a:solidFill>
              </a:rPr>
              <a:t>                                          Estabelecimento da capacidade funcional residual: 50mL/Kg</a:t>
            </a:r>
          </a:p>
          <a:p>
            <a:pPr algn="ctr">
              <a:lnSpc>
                <a:spcPct val="80000"/>
              </a:lnSpc>
              <a:buFont typeface="Arial" pitchFamily="34" charset="0"/>
              <a:buNone/>
            </a:pPr>
            <a:r>
              <a:rPr lang="pt-BR" sz="1800" b="1" smtClean="0">
                <a:solidFill>
                  <a:schemeClr val="tx2"/>
                </a:solidFill>
              </a:rPr>
              <a:t>               </a:t>
            </a:r>
            <a:r>
              <a:rPr lang="pt-BR" b="1" smtClean="0">
                <a:solidFill>
                  <a:srgbClr val="0000FF"/>
                </a:solidFill>
              </a:rPr>
              <a:t>Para evitar que este líquido intersticial volte ao pulmão:                         </a:t>
            </a:r>
            <a:r>
              <a:rPr lang="pt-BR" b="1" smtClean="0">
                <a:solidFill>
                  <a:srgbClr val="FF3399"/>
                </a:solidFill>
              </a:rPr>
              <a:t>importância de manter a PEEP</a:t>
            </a:r>
          </a:p>
          <a:p>
            <a:pPr algn="ctr">
              <a:lnSpc>
                <a:spcPct val="80000"/>
              </a:lnSpc>
              <a:buFont typeface="Arial" pitchFamily="34" charset="0"/>
              <a:buNone/>
            </a:pPr>
            <a:r>
              <a:rPr lang="pt-BR" altLang="ja-JP" b="1" smtClean="0">
                <a:solidFill>
                  <a:srgbClr val="0000FF"/>
                </a:solidFill>
              </a:rPr>
              <a:t>   se você não usar PEEP, o líquido estará  repreenchendo as vias aéreas no final de cada respiração</a:t>
            </a:r>
            <a:r>
              <a:rPr lang="pt-BR" altLang="ja-JP" smtClean="0">
                <a:solidFill>
                  <a:srgbClr val="0000FF"/>
                </a:solidFill>
              </a:rPr>
              <a:t> </a:t>
            </a:r>
            <a:endParaRPr lang="pt-BR" smtClean="0">
              <a:solidFill>
                <a:srgbClr val="0000FF"/>
              </a:solidFill>
            </a:endParaRPr>
          </a:p>
        </p:txBody>
      </p:sp>
      <p:sp>
        <p:nvSpPr>
          <p:cNvPr id="9219" name="Rectangle 4"/>
          <p:cNvSpPr>
            <a:spLocks noGrp="1"/>
          </p:cNvSpPr>
          <p:nvPr>
            <p:ph type="title"/>
          </p:nvPr>
        </p:nvSpPr>
        <p:spPr>
          <a:xfrm>
            <a:off x="619125" y="0"/>
            <a:ext cx="10515600" cy="1325563"/>
          </a:xfrm>
          <a:noFill/>
        </p:spPr>
        <p:txBody>
          <a:bodyPr/>
          <a:lstStyle/>
          <a:p>
            <a:pPr algn="ctr"/>
            <a:r>
              <a:rPr lang="pt-BR" b="1" smtClean="0">
                <a:solidFill>
                  <a:srgbClr val="FF3399"/>
                </a:solidFill>
              </a:rPr>
              <a:t>Proteção Pulmonar</a:t>
            </a:r>
          </a:p>
        </p:txBody>
      </p:sp>
      <p:sp>
        <p:nvSpPr>
          <p:cNvPr id="9220" name="Text Box 5"/>
          <p:cNvSpPr txBox="1">
            <a:spLocks noChangeArrowheads="1"/>
          </p:cNvSpPr>
          <p:nvPr/>
        </p:nvSpPr>
        <p:spPr bwMode="auto">
          <a:xfrm>
            <a:off x="1990725" y="957263"/>
            <a:ext cx="7680325" cy="519112"/>
          </a:xfrm>
          <a:prstGeom prst="rect">
            <a:avLst/>
          </a:prstGeom>
          <a:noFill/>
          <a:ln w="9525">
            <a:noFill/>
            <a:miter lim="800000"/>
            <a:headEnd/>
            <a:tailEnd/>
          </a:ln>
        </p:spPr>
        <p:txBody>
          <a:bodyPr wrap="none">
            <a:spAutoFit/>
          </a:bodyPr>
          <a:lstStyle/>
          <a:p>
            <a:r>
              <a:rPr lang="pt-BR" sz="2800">
                <a:solidFill>
                  <a:srgbClr val="0000FF"/>
                </a:solidFill>
              </a:rPr>
              <a:t>Importância da Ligadura Tardia do Cordão Umbilical</a:t>
            </a:r>
          </a:p>
        </p:txBody>
      </p:sp>
      <p:sp>
        <p:nvSpPr>
          <p:cNvPr id="9221" name="Rectangle 8"/>
          <p:cNvSpPr>
            <a:spLocks noChangeArrowheads="1"/>
          </p:cNvSpPr>
          <p:nvPr/>
        </p:nvSpPr>
        <p:spPr bwMode="auto">
          <a:xfrm>
            <a:off x="9829800" y="6376988"/>
            <a:ext cx="2181225" cy="366712"/>
          </a:xfrm>
          <a:prstGeom prst="rect">
            <a:avLst/>
          </a:prstGeom>
          <a:noFill/>
          <a:ln w="9525">
            <a:noFill/>
            <a:miter lim="800000"/>
            <a:headEnd/>
            <a:tailEnd/>
          </a:ln>
        </p:spPr>
        <p:txBody>
          <a:bodyPr>
            <a:spAutoFit/>
          </a:bodyPr>
          <a:lstStyle/>
          <a:p>
            <a:r>
              <a:rPr lang="en-US"/>
              <a:t>Hooper SB, 2018</a:t>
            </a:r>
            <a:endParaRPr lang="pt-BR"/>
          </a:p>
        </p:txBody>
      </p:sp>
      <p:sp>
        <p:nvSpPr>
          <p:cNvPr id="9222" name="AutoShape 7"/>
          <p:cNvSpPr>
            <a:spLocks noChangeArrowheads="1"/>
          </p:cNvSpPr>
          <p:nvPr/>
        </p:nvSpPr>
        <p:spPr bwMode="auto">
          <a:xfrm>
            <a:off x="5475288" y="4500563"/>
            <a:ext cx="657225" cy="163512"/>
          </a:xfrm>
          <a:prstGeom prst="curvedDownArrow">
            <a:avLst>
              <a:gd name="adj1" fmla="val 80389"/>
              <a:gd name="adj2" fmla="val 160777"/>
              <a:gd name="adj3" fmla="val 33333"/>
            </a:avLst>
          </a:prstGeom>
          <a:solidFill>
            <a:srgbClr val="FFFF00"/>
          </a:solidFill>
          <a:ln w="9525">
            <a:solidFill>
              <a:srgbClr val="FF3399"/>
            </a:solidFill>
            <a:miter lim="800000"/>
            <a:headEnd/>
            <a:tailEnd/>
          </a:ln>
        </p:spPr>
        <p:txBody>
          <a:bodyPr wrap="none" anchor="ctr"/>
          <a:lstStyle/>
          <a:p>
            <a:endParaRPr lang="pt-B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p:cNvPicPr>
            <a:picLocks noChangeAspect="1" noChangeArrowheads="1"/>
          </p:cNvPicPr>
          <p:nvPr/>
        </p:nvPicPr>
        <p:blipFill>
          <a:blip r:embed="rId2">
            <a:lum bright="6000" contrast="48000"/>
          </a:blip>
          <a:srcRect/>
          <a:stretch>
            <a:fillRect/>
          </a:stretch>
        </p:blipFill>
        <p:spPr bwMode="auto">
          <a:xfrm>
            <a:off x="244475" y="285750"/>
            <a:ext cx="11704638" cy="5089525"/>
          </a:xfrm>
          <a:prstGeom prst="rect">
            <a:avLst/>
          </a:prstGeom>
          <a:noFill/>
          <a:ln w="9525">
            <a:noFill/>
            <a:miter lim="800000"/>
            <a:headEnd/>
            <a:tailEnd/>
          </a:ln>
        </p:spPr>
      </p:pic>
      <p:sp>
        <p:nvSpPr>
          <p:cNvPr id="10243" name="Text Box 5"/>
          <p:cNvSpPr txBox="1">
            <a:spLocks noChangeArrowheads="1"/>
          </p:cNvSpPr>
          <p:nvPr/>
        </p:nvSpPr>
        <p:spPr bwMode="auto">
          <a:xfrm>
            <a:off x="838200" y="5384800"/>
            <a:ext cx="10312400" cy="641350"/>
          </a:xfrm>
          <a:prstGeom prst="rect">
            <a:avLst/>
          </a:prstGeom>
          <a:noFill/>
          <a:ln w="9525">
            <a:noFill/>
            <a:miter lim="800000"/>
            <a:headEnd/>
            <a:tailEnd/>
          </a:ln>
        </p:spPr>
        <p:txBody>
          <a:bodyPr wrap="none">
            <a:spAutoFit/>
          </a:bodyPr>
          <a:lstStyle/>
          <a:p>
            <a:pPr marL="342900" indent="-342900">
              <a:buFontTx/>
              <a:buAutoNum type="alphaLcParenBoth"/>
            </a:pPr>
            <a:r>
              <a:rPr lang="pt-BR"/>
              <a:t>ausência de pressão expiratória final positiva (PEEP; 0 cmH2O) e em  (b) a presença de 5 cmH2O de PEEP.</a:t>
            </a:r>
          </a:p>
          <a:p>
            <a:pPr marL="342900" indent="-342900"/>
            <a:r>
              <a:rPr lang="pt-BR">
                <a:solidFill>
                  <a:srgbClr val="FF0000"/>
                </a:solidFill>
              </a:rPr>
              <a:t>              </a:t>
            </a:r>
            <a:r>
              <a:rPr lang="pt-BR" b="1">
                <a:solidFill>
                  <a:srgbClr val="FF0000"/>
                </a:solidFill>
              </a:rPr>
              <a:t>Observe o colapso das vias aéreas que ocorre no final da  expiração final na ausência de PEEP.</a:t>
            </a:r>
          </a:p>
        </p:txBody>
      </p:sp>
      <p:sp>
        <p:nvSpPr>
          <p:cNvPr id="10244" name="Rectangle 6"/>
          <p:cNvSpPr>
            <a:spLocks noChangeArrowheads="1"/>
          </p:cNvSpPr>
          <p:nvPr/>
        </p:nvSpPr>
        <p:spPr bwMode="auto">
          <a:xfrm>
            <a:off x="838200" y="6026150"/>
            <a:ext cx="10423525" cy="274638"/>
          </a:xfrm>
          <a:prstGeom prst="rect">
            <a:avLst/>
          </a:prstGeom>
          <a:noFill/>
          <a:ln w="9525">
            <a:noFill/>
            <a:miter lim="800000"/>
            <a:headEnd/>
            <a:tailEnd/>
          </a:ln>
        </p:spPr>
        <p:txBody>
          <a:bodyPr wrap="none" anchor="ctr">
            <a:spAutoFit/>
          </a:bodyPr>
          <a:lstStyle/>
          <a:p>
            <a:r>
              <a:rPr lang="en-US" sz="1200">
                <a:hlinkClick r:id="rId3"/>
              </a:rPr>
              <a:t>Imaging lung aeration and lung liquid clearance at birth using phase contrast X-ray imaging.</a:t>
            </a:r>
            <a:r>
              <a:rPr lang="en-US" sz="1200"/>
              <a:t> Hooper SB</a:t>
            </a:r>
            <a:r>
              <a:rPr lang="pt-BR" sz="1200"/>
              <a:t>  et al, 2009Clin Exp Pharmacol Physiol. 2009 Jan;36(1):117-25 .</a:t>
            </a:r>
          </a:p>
        </p:txBody>
      </p:sp>
      <p:sp>
        <p:nvSpPr>
          <p:cNvPr id="10245" name="Text Box 7"/>
          <p:cNvSpPr txBox="1">
            <a:spLocks noChangeArrowheads="1"/>
          </p:cNvSpPr>
          <p:nvPr/>
        </p:nvSpPr>
        <p:spPr bwMode="auto">
          <a:xfrm>
            <a:off x="1139825" y="6342063"/>
            <a:ext cx="10034588" cy="366712"/>
          </a:xfrm>
          <a:prstGeom prst="rect">
            <a:avLst/>
          </a:prstGeom>
          <a:noFill/>
          <a:ln w="9525">
            <a:noFill/>
            <a:miter lim="800000"/>
            <a:headEnd/>
            <a:tailEnd/>
          </a:ln>
        </p:spPr>
        <p:txBody>
          <a:bodyPr wrap="none">
            <a:spAutoFit/>
          </a:bodyPr>
          <a:lstStyle/>
          <a:p>
            <a:r>
              <a:rPr lang="pt-BR">
                <a:solidFill>
                  <a:srgbClr val="FF0000"/>
                </a:solidFill>
              </a:rPr>
              <a:t>A repetida abertura e colapso das unidades respiratórias acredita-se ser a maior causa de lesão pulmonar</a:t>
            </a:r>
            <a:r>
              <a:rPr lang="pt-B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p:cNvSpPr>
          <p:nvPr>
            <p:ph type="body" idx="1"/>
          </p:nvPr>
        </p:nvSpPr>
        <p:spPr>
          <a:xfrm>
            <a:off x="71438" y="2047875"/>
            <a:ext cx="10515600" cy="4351338"/>
          </a:xfrm>
        </p:spPr>
        <p:txBody>
          <a:bodyPr/>
          <a:lstStyle/>
          <a:p>
            <a:r>
              <a:rPr lang="pt-BR" sz="2000" smtClean="0"/>
              <a:t>Transição cardiovascular com o aumento do fluxo sanguíneo pulmonar: ocorre após a </a:t>
            </a:r>
            <a:r>
              <a:rPr lang="pt-BR" sz="2000" b="1" smtClean="0">
                <a:solidFill>
                  <a:srgbClr val="FF3399"/>
                </a:solidFill>
              </a:rPr>
              <a:t>aeração pulmonar</a:t>
            </a:r>
          </a:p>
          <a:p>
            <a:r>
              <a:rPr lang="pt-BR" sz="2000" smtClean="0"/>
              <a:t>É fundamental para fornecer sangue para o débito cardíaco esquerdo</a:t>
            </a:r>
          </a:p>
          <a:p>
            <a:pPr>
              <a:buFont typeface="Arial" pitchFamily="34" charset="0"/>
              <a:buNone/>
            </a:pPr>
            <a:r>
              <a:rPr lang="pt-BR" sz="2000" smtClean="0"/>
              <a:t>                      (</a:t>
            </a:r>
            <a:r>
              <a:rPr lang="pt-BR" sz="2000" smtClean="0">
                <a:solidFill>
                  <a:srgbClr val="0000FF"/>
                </a:solidFill>
              </a:rPr>
              <a:t>diminui a bradicardia </a:t>
            </a:r>
            <a:r>
              <a:rPr lang="pt-BR" altLang="ja-JP" sz="2000" smtClean="0">
                <a:solidFill>
                  <a:srgbClr val="0000FF"/>
                </a:solidFill>
              </a:rPr>
              <a:t>q</a:t>
            </a:r>
            <a:r>
              <a:rPr lang="pt-BR" sz="2000" smtClean="0">
                <a:solidFill>
                  <a:srgbClr val="0000FF"/>
                </a:solidFill>
              </a:rPr>
              <a:t>ue ocorre com a ligadura precoce</a:t>
            </a:r>
            <a:r>
              <a:rPr lang="pt-BR" sz="2000" smtClean="0"/>
              <a:t>)</a:t>
            </a:r>
          </a:p>
          <a:p>
            <a:pPr algn="ctr">
              <a:buFont typeface="Arial" pitchFamily="34" charset="0"/>
              <a:buNone/>
            </a:pPr>
            <a:r>
              <a:rPr lang="pt-BR" altLang="ja-JP" sz="2000" smtClean="0"/>
              <a:t>(a cada minuto após o nascimento havia aumento do volume sanguíneo do bebê e se você esperar 3 minutos vai ter 25 ml/kg de sangue a mais)</a:t>
            </a:r>
          </a:p>
          <a:p>
            <a:r>
              <a:rPr lang="pt-BR" altLang="ja-JP" sz="2000" smtClean="0"/>
              <a:t> </a:t>
            </a:r>
            <a:r>
              <a:rPr lang="pt-BR" altLang="ja-JP" sz="2000" smtClean="0">
                <a:solidFill>
                  <a:srgbClr val="0000FF"/>
                </a:solidFill>
              </a:rPr>
              <a:t>O clampeamento tardio</a:t>
            </a:r>
            <a:r>
              <a:rPr lang="pt-BR" altLang="ja-JP" sz="2000" smtClean="0"/>
              <a:t>: </a:t>
            </a:r>
          </a:p>
          <a:p>
            <a:pPr>
              <a:buFont typeface="Arial" pitchFamily="34" charset="0"/>
              <a:buNone/>
            </a:pPr>
            <a:r>
              <a:rPr lang="pt-BR" altLang="ja-JP" sz="2000" smtClean="0"/>
              <a:t>                 </a:t>
            </a:r>
            <a:r>
              <a:rPr lang="pt-BR" altLang="ja-JP" sz="2000" b="1" smtClean="0">
                <a:solidFill>
                  <a:srgbClr val="FF3399"/>
                </a:solidFill>
              </a:rPr>
              <a:t>restaura o volume sanguíneo perdido durante o trabalho de parto</a:t>
            </a:r>
            <a:endParaRPr lang="pt-BR" sz="2000" b="1" smtClean="0">
              <a:solidFill>
                <a:srgbClr val="FF3399"/>
              </a:solidFill>
            </a:endParaRPr>
          </a:p>
        </p:txBody>
      </p:sp>
      <p:sp>
        <p:nvSpPr>
          <p:cNvPr id="11267" name="Rectangle 4"/>
          <p:cNvSpPr>
            <a:spLocks noGrp="1"/>
          </p:cNvSpPr>
          <p:nvPr>
            <p:ph type="title"/>
          </p:nvPr>
        </p:nvSpPr>
        <p:spPr>
          <a:xfrm>
            <a:off x="619125" y="409575"/>
            <a:ext cx="10515600" cy="1325563"/>
          </a:xfrm>
          <a:noFill/>
        </p:spPr>
        <p:txBody>
          <a:bodyPr/>
          <a:lstStyle/>
          <a:p>
            <a:pPr algn="ctr"/>
            <a:r>
              <a:rPr lang="pt-BR" sz="4000" b="1" smtClean="0">
                <a:solidFill>
                  <a:srgbClr val="FF3399"/>
                </a:solidFill>
              </a:rPr>
              <a:t>Proteção Pulmonar</a:t>
            </a:r>
            <a:br>
              <a:rPr lang="pt-BR" sz="4000" b="1" smtClean="0">
                <a:solidFill>
                  <a:srgbClr val="FF3399"/>
                </a:solidFill>
              </a:rPr>
            </a:br>
            <a:r>
              <a:rPr lang="pt-BR" sz="2400" b="1" smtClean="0">
                <a:solidFill>
                  <a:srgbClr val="008000"/>
                </a:solidFill>
              </a:rPr>
              <a:t>Como ocorre a transição da vida intra para a extrauterina: </a:t>
            </a:r>
            <a:br>
              <a:rPr lang="pt-BR" sz="2400" b="1" smtClean="0">
                <a:solidFill>
                  <a:srgbClr val="008000"/>
                </a:solidFill>
              </a:rPr>
            </a:br>
            <a:r>
              <a:rPr lang="pt-BR" sz="2400" b="1" smtClean="0">
                <a:solidFill>
                  <a:srgbClr val="008000"/>
                </a:solidFill>
              </a:rPr>
              <a:t>“</a:t>
            </a:r>
          </a:p>
        </p:txBody>
      </p:sp>
      <p:sp>
        <p:nvSpPr>
          <p:cNvPr id="11268" name="Text Box 5"/>
          <p:cNvSpPr txBox="1">
            <a:spLocks noChangeArrowheads="1"/>
          </p:cNvSpPr>
          <p:nvPr/>
        </p:nvSpPr>
        <p:spPr bwMode="auto">
          <a:xfrm>
            <a:off x="1849438" y="1511300"/>
            <a:ext cx="7680325" cy="519113"/>
          </a:xfrm>
          <a:prstGeom prst="rect">
            <a:avLst/>
          </a:prstGeom>
          <a:noFill/>
          <a:ln w="9525">
            <a:noFill/>
            <a:miter lim="800000"/>
            <a:headEnd/>
            <a:tailEnd/>
          </a:ln>
        </p:spPr>
        <p:txBody>
          <a:bodyPr wrap="none">
            <a:spAutoFit/>
          </a:bodyPr>
          <a:lstStyle/>
          <a:p>
            <a:r>
              <a:rPr lang="pt-BR" sz="2800">
                <a:solidFill>
                  <a:srgbClr val="0000FF"/>
                </a:solidFill>
              </a:rPr>
              <a:t>Importância da Ligadura Tardia do Cordão Umbilical</a:t>
            </a:r>
          </a:p>
        </p:txBody>
      </p:sp>
      <p:sp>
        <p:nvSpPr>
          <p:cNvPr id="11269" name="AutoShape 7"/>
          <p:cNvSpPr>
            <a:spLocks noChangeArrowheads="1"/>
          </p:cNvSpPr>
          <p:nvPr/>
        </p:nvSpPr>
        <p:spPr bwMode="auto">
          <a:xfrm>
            <a:off x="3989388" y="4224338"/>
            <a:ext cx="1339850" cy="377825"/>
          </a:xfrm>
          <a:prstGeom prst="curvedDownArrow">
            <a:avLst>
              <a:gd name="adj1" fmla="val 70924"/>
              <a:gd name="adj2" fmla="val 141849"/>
              <a:gd name="adj3" fmla="val 33333"/>
            </a:avLst>
          </a:prstGeom>
          <a:solidFill>
            <a:schemeClr val="accent1"/>
          </a:solidFill>
          <a:ln w="9525">
            <a:solidFill>
              <a:schemeClr val="tx1"/>
            </a:solidFill>
            <a:miter lim="800000"/>
            <a:headEnd/>
            <a:tailEnd/>
          </a:ln>
        </p:spPr>
        <p:txBody>
          <a:bodyPr wrap="none" anchor="ctr"/>
          <a:lstStyle/>
          <a:p>
            <a:endParaRPr lang="pt-BR"/>
          </a:p>
        </p:txBody>
      </p:sp>
      <p:pic>
        <p:nvPicPr>
          <p:cNvPr id="11270" name="Picture 8"/>
          <p:cNvPicPr>
            <a:picLocks noChangeAspect="1" noChangeArrowheads="1"/>
          </p:cNvPicPr>
          <p:nvPr/>
        </p:nvPicPr>
        <p:blipFill>
          <a:blip r:embed="rId2"/>
          <a:srcRect/>
          <a:stretch>
            <a:fillRect/>
          </a:stretch>
        </p:blipFill>
        <p:spPr bwMode="auto">
          <a:xfrm>
            <a:off x="9129713" y="3803650"/>
            <a:ext cx="2919412" cy="1793875"/>
          </a:xfrm>
          <a:prstGeom prst="rect">
            <a:avLst/>
          </a:prstGeom>
          <a:noFill/>
          <a:ln w="9525">
            <a:noFill/>
            <a:miter lim="800000"/>
            <a:headEnd/>
            <a:tailEnd/>
          </a:ln>
        </p:spPr>
      </p:pic>
      <p:sp>
        <p:nvSpPr>
          <p:cNvPr id="11271" name="Line 9"/>
          <p:cNvSpPr>
            <a:spLocks noChangeShapeType="1"/>
          </p:cNvSpPr>
          <p:nvPr/>
        </p:nvSpPr>
        <p:spPr bwMode="auto">
          <a:xfrm flipV="1">
            <a:off x="9859963" y="4843463"/>
            <a:ext cx="7937" cy="228600"/>
          </a:xfrm>
          <a:prstGeom prst="line">
            <a:avLst/>
          </a:prstGeom>
          <a:noFill/>
          <a:ln w="57150">
            <a:solidFill>
              <a:srgbClr val="FF0000"/>
            </a:solidFill>
            <a:round/>
            <a:headEnd/>
            <a:tailEnd type="triangle" w="med" len="med"/>
          </a:ln>
        </p:spPr>
        <p:txBody>
          <a:bodyPr/>
          <a:lstStyle/>
          <a:p>
            <a:endParaRPr lang="pt-BR"/>
          </a:p>
        </p:txBody>
      </p:sp>
      <p:sp>
        <p:nvSpPr>
          <p:cNvPr id="11272" name="Oval 11"/>
          <p:cNvSpPr>
            <a:spLocks noChangeArrowheads="1"/>
          </p:cNvSpPr>
          <p:nvPr/>
        </p:nvSpPr>
        <p:spPr bwMode="auto">
          <a:xfrm>
            <a:off x="385763" y="5576888"/>
            <a:ext cx="11663362" cy="1281112"/>
          </a:xfrm>
          <a:prstGeom prst="ellipse">
            <a:avLst/>
          </a:prstGeom>
          <a:solidFill>
            <a:schemeClr val="accent1"/>
          </a:solidFill>
          <a:ln w="38100">
            <a:solidFill>
              <a:srgbClr val="FF3399"/>
            </a:solidFill>
            <a:round/>
            <a:headEnd/>
            <a:tailEnd/>
          </a:ln>
        </p:spPr>
        <p:txBody>
          <a:bodyPr wrap="none" anchor="ctr"/>
          <a:lstStyle/>
          <a:p>
            <a:pPr algn="ctr"/>
            <a:r>
              <a:rPr lang="pt-BR" i="1"/>
              <a:t>                        </a:t>
            </a:r>
            <a:r>
              <a:rPr lang="pt-BR" sz="1600" b="1" i="1">
                <a:solidFill>
                  <a:srgbClr val="FFFF00"/>
                </a:solidFill>
              </a:rPr>
              <a:t>Pensar nas Cataratas do Iguaçu quando estivermos na Sala de Parto recepcionando estes bebês.  </a:t>
            </a:r>
          </a:p>
          <a:p>
            <a:pPr algn="ctr"/>
            <a:r>
              <a:rPr lang="pt-BR" sz="1600" b="1" i="1">
                <a:solidFill>
                  <a:srgbClr val="FFFF00"/>
                </a:solidFill>
              </a:rPr>
              <a:t>Esta catarata é o fluxo que chega aos  pulmões e queremos que este fluxo chegue aos pulmões do bebê ao fazer esta transição</a:t>
            </a:r>
            <a:r>
              <a:rPr lang="pt-BR" sz="1400" b="1" i="1">
                <a:solidFill>
                  <a:srgbClr val="FFFF00"/>
                </a:solidFill>
              </a:rPr>
              <a:t>. </a:t>
            </a:r>
          </a:p>
        </p:txBody>
      </p:sp>
      <p:sp>
        <p:nvSpPr>
          <p:cNvPr id="11274" name="Rectangle 13"/>
          <p:cNvSpPr>
            <a:spLocks noChangeArrowheads="1"/>
          </p:cNvSpPr>
          <p:nvPr/>
        </p:nvSpPr>
        <p:spPr bwMode="auto">
          <a:xfrm>
            <a:off x="10615613" y="6492875"/>
            <a:ext cx="1666875" cy="366713"/>
          </a:xfrm>
          <a:prstGeom prst="rect">
            <a:avLst/>
          </a:prstGeom>
          <a:noFill/>
          <a:ln w="9525">
            <a:noFill/>
            <a:miter lim="800000"/>
            <a:headEnd/>
            <a:tailEnd/>
          </a:ln>
        </p:spPr>
        <p:txBody>
          <a:bodyPr wrap="none" anchor="ctr">
            <a:spAutoFit/>
          </a:bodyPr>
          <a:lstStyle/>
          <a:p>
            <a:r>
              <a:rPr lang="pt-BR" altLang="ja-JP" sz="1400"/>
              <a:t>Escobedo MB, 2014</a:t>
            </a:r>
            <a:r>
              <a:rPr lang="pt-BR" altLang="ja-JP"/>
              <a:t> </a:t>
            </a:r>
          </a:p>
        </p:txBody>
      </p:sp>
      <p:sp>
        <p:nvSpPr>
          <p:cNvPr id="11275" name="Rectangle 14"/>
          <p:cNvSpPr>
            <a:spLocks noChangeArrowheads="1"/>
          </p:cNvSpPr>
          <p:nvPr/>
        </p:nvSpPr>
        <p:spPr bwMode="auto">
          <a:xfrm>
            <a:off x="7891463" y="5072063"/>
            <a:ext cx="1290637" cy="366712"/>
          </a:xfrm>
          <a:prstGeom prst="rect">
            <a:avLst/>
          </a:prstGeom>
          <a:noFill/>
          <a:ln w="9525">
            <a:noFill/>
            <a:miter lim="800000"/>
            <a:headEnd/>
            <a:tailEnd/>
          </a:ln>
        </p:spPr>
        <p:txBody>
          <a:bodyPr wrap="none" anchor="ctr">
            <a:spAutoFit/>
          </a:bodyPr>
          <a:lstStyle/>
          <a:p>
            <a:r>
              <a:rPr lang="pt-BR" altLang="ja-JP" sz="1200"/>
              <a:t>Dawson JA, 2010</a:t>
            </a:r>
            <a:r>
              <a:rPr lang="pt-BR" altLang="ja-JP"/>
              <a:t> </a:t>
            </a:r>
          </a:p>
        </p:txBody>
      </p:sp>
      <p:sp>
        <p:nvSpPr>
          <p:cNvPr id="11276" name="Text Box 15"/>
          <p:cNvSpPr txBox="1">
            <a:spLocks noChangeArrowheads="1"/>
          </p:cNvSpPr>
          <p:nvPr/>
        </p:nvSpPr>
        <p:spPr bwMode="auto">
          <a:xfrm>
            <a:off x="-76200" y="6553200"/>
            <a:ext cx="1390650" cy="304800"/>
          </a:xfrm>
          <a:prstGeom prst="rect">
            <a:avLst/>
          </a:prstGeom>
          <a:noFill/>
          <a:ln w="9525">
            <a:noFill/>
            <a:miter lim="800000"/>
            <a:headEnd/>
            <a:tailEnd/>
          </a:ln>
        </p:spPr>
        <p:txBody>
          <a:bodyPr wrap="none">
            <a:spAutoFit/>
          </a:bodyPr>
          <a:lstStyle/>
          <a:p>
            <a:r>
              <a:rPr lang="pt-BR" sz="1400"/>
              <a:t>Hooper SB, 2018</a:t>
            </a:r>
          </a:p>
        </p:txBody>
      </p:sp>
      <p:pic>
        <p:nvPicPr>
          <p:cNvPr id="11278" name="Picture 14" descr="Foz-7-4-18"/>
          <p:cNvPicPr>
            <a:picLocks noChangeAspect="1" noChangeArrowheads="1"/>
          </p:cNvPicPr>
          <p:nvPr/>
        </p:nvPicPr>
        <p:blipFill>
          <a:blip r:embed="rId3"/>
          <a:srcRect/>
          <a:stretch>
            <a:fillRect/>
          </a:stretch>
        </p:blipFill>
        <p:spPr bwMode="auto">
          <a:xfrm>
            <a:off x="0" y="4962525"/>
            <a:ext cx="2195513" cy="1228725"/>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ChangeArrowheads="1"/>
          </p:cNvSpPr>
          <p:nvPr>
            <p:ph type="body" idx="1"/>
          </p:nvPr>
        </p:nvSpPr>
        <p:spPr>
          <a:xfrm>
            <a:off x="122238" y="1420813"/>
            <a:ext cx="11231562" cy="4351337"/>
          </a:xfrm>
          <a:noFill/>
        </p:spPr>
        <p:txBody>
          <a:bodyPr/>
          <a:lstStyle/>
          <a:p>
            <a:pPr>
              <a:lnSpc>
                <a:spcPct val="100000"/>
              </a:lnSpc>
              <a:spcBef>
                <a:spcPct val="0"/>
              </a:spcBef>
              <a:buFontTx/>
              <a:buNone/>
            </a:pPr>
            <a:r>
              <a:rPr lang="pt-BR" altLang="ja-JP" b="1" smtClean="0"/>
              <a:t>        </a:t>
            </a:r>
            <a:r>
              <a:rPr lang="pt-BR" altLang="ja-JP" b="1" smtClean="0">
                <a:solidFill>
                  <a:srgbClr val="FF0000"/>
                </a:solidFill>
              </a:rPr>
              <a:t> Se </a:t>
            </a:r>
            <a:r>
              <a:rPr lang="pt-BR" altLang="ja-JP" b="1" smtClean="0">
                <a:solidFill>
                  <a:srgbClr val="FF3300"/>
                </a:solidFill>
              </a:rPr>
              <a:t>cordão umbilical for clampeado imediatamente</a:t>
            </a:r>
            <a:r>
              <a:rPr lang="pt-BR" altLang="ja-JP" b="1" smtClean="0"/>
              <a:t> </a:t>
            </a:r>
            <a:r>
              <a:rPr lang="pt-BR" altLang="ja-JP" b="1" smtClean="0">
                <a:solidFill>
                  <a:srgbClr val="FF3300"/>
                </a:solidFill>
              </a:rPr>
              <a:t>após o nascimento</a:t>
            </a:r>
            <a:r>
              <a:rPr lang="pt-BR" altLang="ja-JP" smtClean="0"/>
              <a:t> </a:t>
            </a:r>
          </a:p>
          <a:p>
            <a:pPr>
              <a:lnSpc>
                <a:spcPct val="100000"/>
              </a:lnSpc>
              <a:spcBef>
                <a:spcPct val="0"/>
              </a:spcBef>
              <a:buFontTx/>
              <a:buNone/>
            </a:pPr>
            <a:r>
              <a:rPr lang="pt-BR" altLang="ja-JP" smtClean="0"/>
              <a:t>  -há um risco maior de apnéia;</a:t>
            </a:r>
          </a:p>
          <a:p>
            <a:pPr>
              <a:lnSpc>
                <a:spcPct val="100000"/>
              </a:lnSpc>
              <a:spcBef>
                <a:spcPct val="0"/>
              </a:spcBef>
              <a:buFontTx/>
              <a:buNone/>
            </a:pPr>
            <a:r>
              <a:rPr lang="pt-BR" altLang="ja-JP" smtClean="0"/>
              <a:t>  -queda do débito cardíaco levando a necessidade de pressão positiva;</a:t>
            </a:r>
          </a:p>
          <a:p>
            <a:pPr>
              <a:lnSpc>
                <a:spcPct val="100000"/>
              </a:lnSpc>
              <a:spcBef>
                <a:spcPct val="0"/>
              </a:spcBef>
              <a:buFontTx/>
              <a:buNone/>
            </a:pPr>
            <a:r>
              <a:rPr lang="pt-BR" altLang="ja-JP" smtClean="0"/>
              <a:t>  -maiores concentrações de oxigênio são necessárias para alcançar uma saturação adequada;</a:t>
            </a:r>
          </a:p>
          <a:p>
            <a:pPr>
              <a:lnSpc>
                <a:spcPct val="100000"/>
              </a:lnSpc>
              <a:spcBef>
                <a:spcPct val="0"/>
              </a:spcBef>
              <a:buFontTx/>
              <a:buNone/>
            </a:pPr>
            <a:r>
              <a:rPr lang="pt-BR" altLang="ja-JP" smtClean="0"/>
              <a:t>  - a frequência cardíaca (FC) normal e respiração espontânea são alcançados alguns minutos após ventilação com pressão positiva </a:t>
            </a:r>
          </a:p>
        </p:txBody>
      </p:sp>
      <p:sp>
        <p:nvSpPr>
          <p:cNvPr id="12291" name="Rectangle 5"/>
          <p:cNvSpPr>
            <a:spLocks noChangeArrowheads="1"/>
          </p:cNvSpPr>
          <p:nvPr/>
        </p:nvSpPr>
        <p:spPr bwMode="auto">
          <a:xfrm>
            <a:off x="1695450" y="233363"/>
            <a:ext cx="7583488" cy="1187450"/>
          </a:xfrm>
          <a:prstGeom prst="rect">
            <a:avLst/>
          </a:prstGeom>
          <a:noFill/>
          <a:ln w="9525">
            <a:noFill/>
            <a:miter lim="800000"/>
            <a:headEnd/>
            <a:tailEnd/>
          </a:ln>
        </p:spPr>
        <p:txBody>
          <a:bodyPr wrap="none">
            <a:spAutoFit/>
          </a:bodyPr>
          <a:lstStyle/>
          <a:p>
            <a:pPr algn="ctr"/>
            <a:r>
              <a:rPr lang="pt-BR" sz="2400" b="1">
                <a:solidFill>
                  <a:srgbClr val="FF3399"/>
                </a:solidFill>
              </a:rPr>
              <a:t>Proteção Pulmonar</a:t>
            </a:r>
            <a:br>
              <a:rPr lang="pt-BR" sz="2400" b="1">
                <a:solidFill>
                  <a:srgbClr val="FF3399"/>
                </a:solidFill>
              </a:rPr>
            </a:br>
            <a:r>
              <a:rPr lang="pt-BR" sz="2400" b="1">
                <a:solidFill>
                  <a:srgbClr val="008000"/>
                </a:solidFill>
              </a:rPr>
              <a:t>Como ocorre a transição da vida intra para a extrauterina: </a:t>
            </a:r>
            <a:br>
              <a:rPr lang="pt-BR" sz="2400" b="1">
                <a:solidFill>
                  <a:srgbClr val="008000"/>
                </a:solidFill>
              </a:rPr>
            </a:br>
            <a:r>
              <a:rPr lang="pt-BR" sz="2400" b="1">
                <a:solidFill>
                  <a:srgbClr val="008000"/>
                </a:solidFill>
              </a:rPr>
              <a:t> </a:t>
            </a:r>
            <a:r>
              <a:rPr lang="pt-BR" sz="2400">
                <a:solidFill>
                  <a:srgbClr val="0000FF"/>
                </a:solidFill>
              </a:rPr>
              <a:t>Importância da Ligadura Tardia do Cordão Umbilical</a:t>
            </a:r>
          </a:p>
        </p:txBody>
      </p:sp>
      <p:pic>
        <p:nvPicPr>
          <p:cNvPr id="12292" name="Picture 5"/>
          <p:cNvPicPr>
            <a:picLocks noChangeAspect="1" noChangeArrowheads="1"/>
          </p:cNvPicPr>
          <p:nvPr/>
        </p:nvPicPr>
        <p:blipFill>
          <a:blip r:embed="rId2"/>
          <a:srcRect/>
          <a:stretch>
            <a:fillRect/>
          </a:stretch>
        </p:blipFill>
        <p:spPr bwMode="auto">
          <a:xfrm>
            <a:off x="122238" y="4770438"/>
            <a:ext cx="3022600" cy="2003425"/>
          </a:xfrm>
          <a:prstGeom prst="rect">
            <a:avLst/>
          </a:prstGeom>
          <a:noFill/>
          <a:ln w="9525">
            <a:noFill/>
            <a:miter lim="800000"/>
            <a:headEnd/>
            <a:tailEnd/>
          </a:ln>
        </p:spPr>
      </p:pic>
      <p:sp>
        <p:nvSpPr>
          <p:cNvPr id="12295" name="Oval 7"/>
          <p:cNvSpPr>
            <a:spLocks noChangeArrowheads="1"/>
          </p:cNvSpPr>
          <p:nvPr/>
        </p:nvSpPr>
        <p:spPr bwMode="auto">
          <a:xfrm>
            <a:off x="3040063" y="4770438"/>
            <a:ext cx="9047162" cy="1731962"/>
          </a:xfrm>
          <a:prstGeom prst="ellipse">
            <a:avLst/>
          </a:prstGeom>
          <a:solidFill>
            <a:schemeClr val="accent1"/>
          </a:solidFill>
          <a:ln w="38100">
            <a:solidFill>
              <a:srgbClr val="0000FF"/>
            </a:solidFill>
            <a:round/>
            <a:headEnd/>
            <a:tailEnd/>
          </a:ln>
          <a:effectLst/>
        </p:spPr>
        <p:txBody>
          <a:bodyPr wrap="none" anchor="ctr"/>
          <a:lstStyle/>
          <a:p>
            <a:pPr algn="ctr"/>
            <a:endParaRPr lang="pt-BR"/>
          </a:p>
          <a:p>
            <a:pPr algn="ctr"/>
            <a:endParaRPr lang="pt-BR"/>
          </a:p>
          <a:p>
            <a:pPr algn="ctr"/>
            <a:r>
              <a:rPr lang="pt-BR"/>
              <a:t>Mercer J et al, 2018:clampeamento tardio do cordão:   níveis de ferritina com   conteúdo</a:t>
            </a:r>
          </a:p>
          <a:p>
            <a:pPr algn="ctr"/>
            <a:r>
              <a:rPr lang="pt-BR"/>
              <a:t>de mielina cerebral aos 4 meses (os oligodendrócitos re</a:t>
            </a:r>
            <a:r>
              <a:rPr lang="pt-BR" altLang="ja-JP"/>
              <a:t>qu</a:t>
            </a:r>
            <a:r>
              <a:rPr lang="pt-BR"/>
              <a:t>erem ferro para</a:t>
            </a:r>
          </a:p>
          <a:p>
            <a:pPr algn="ctr"/>
            <a:r>
              <a:rPr lang="pt-BR"/>
              <a:t>maturação e função)</a:t>
            </a:r>
          </a:p>
          <a:p>
            <a:pPr algn="ctr"/>
            <a:r>
              <a:rPr lang="pt-BR">
                <a:solidFill>
                  <a:srgbClr val="FFFF00"/>
                </a:solidFill>
              </a:rPr>
              <a:t>J Pediatr 2018</a:t>
            </a:r>
          </a:p>
        </p:txBody>
      </p:sp>
      <p:sp>
        <p:nvSpPr>
          <p:cNvPr id="12296" name="AutoShape 8"/>
          <p:cNvSpPr>
            <a:spLocks noChangeArrowheads="1"/>
          </p:cNvSpPr>
          <p:nvPr/>
        </p:nvSpPr>
        <p:spPr bwMode="auto">
          <a:xfrm>
            <a:off x="8451850" y="5364163"/>
            <a:ext cx="122238" cy="271462"/>
          </a:xfrm>
          <a:prstGeom prst="upArrow">
            <a:avLst>
              <a:gd name="adj1" fmla="val 50000"/>
              <a:gd name="adj2" fmla="val 55519"/>
            </a:avLst>
          </a:prstGeom>
          <a:solidFill>
            <a:srgbClr val="FF3399"/>
          </a:solidFill>
          <a:ln w="9525">
            <a:solidFill>
              <a:schemeClr val="tx1"/>
            </a:solidFill>
            <a:miter lim="800000"/>
            <a:headEnd/>
            <a:tailEnd/>
          </a:ln>
          <a:effectLst/>
        </p:spPr>
        <p:txBody>
          <a:bodyPr vert="eaVert" wrap="none" anchor="ctr"/>
          <a:lstStyle/>
          <a:p>
            <a:pPr algn="ctr"/>
            <a:endParaRPr lang="pt-BR">
              <a:solidFill>
                <a:srgbClr val="0000FF"/>
              </a:solidFill>
            </a:endParaRPr>
          </a:p>
        </p:txBody>
      </p:sp>
      <p:sp>
        <p:nvSpPr>
          <p:cNvPr id="12297" name="AutoShape 9"/>
          <p:cNvSpPr>
            <a:spLocks noChangeArrowheads="1"/>
          </p:cNvSpPr>
          <p:nvPr/>
        </p:nvSpPr>
        <p:spPr bwMode="auto">
          <a:xfrm>
            <a:off x="10634663" y="5364163"/>
            <a:ext cx="122237" cy="271462"/>
          </a:xfrm>
          <a:prstGeom prst="upArrow">
            <a:avLst>
              <a:gd name="adj1" fmla="val 50000"/>
              <a:gd name="adj2" fmla="val 55520"/>
            </a:avLst>
          </a:prstGeom>
          <a:solidFill>
            <a:srgbClr val="FF3399"/>
          </a:solidFill>
          <a:ln w="9525">
            <a:solidFill>
              <a:schemeClr val="tx1"/>
            </a:solidFill>
            <a:miter lim="800000"/>
            <a:headEnd/>
            <a:tailEnd/>
          </a:ln>
          <a:effectLst/>
        </p:spPr>
        <p:txBody>
          <a:bodyPr vert="eaVert" wrap="none" anchor="ctr"/>
          <a:lstStyle/>
          <a:p>
            <a:pPr algn="ctr"/>
            <a:endParaRPr lang="pt-BR">
              <a:solidFill>
                <a:srgbClr val="0000FF"/>
              </a:solidFill>
            </a:endParaRPr>
          </a:p>
        </p:txBody>
      </p:sp>
      <p:sp>
        <p:nvSpPr>
          <p:cNvPr id="12298" name="Rectangle 10"/>
          <p:cNvSpPr>
            <a:spLocks noChangeArrowheads="1"/>
          </p:cNvSpPr>
          <p:nvPr/>
        </p:nvSpPr>
        <p:spPr bwMode="auto">
          <a:xfrm>
            <a:off x="9043988" y="6453188"/>
            <a:ext cx="3148012" cy="639762"/>
          </a:xfrm>
          <a:prstGeom prst="rect">
            <a:avLst/>
          </a:prstGeom>
          <a:noFill/>
          <a:ln w="9525">
            <a:noFill/>
            <a:miter lim="800000"/>
            <a:headEnd/>
            <a:tailEnd/>
          </a:ln>
          <a:effectLst/>
        </p:spPr>
        <p:txBody>
          <a:bodyPr wrap="none" anchor="ctr">
            <a:spAutoFit/>
          </a:bodyPr>
          <a:lstStyle/>
          <a:p>
            <a:r>
              <a:rPr lang="pt-BR" sz="1200"/>
              <a:t>(http://creativecommons.org/licenses/by/4.0/).</a:t>
            </a:r>
            <a:br>
              <a:rPr lang="pt-BR" sz="1200"/>
            </a:br>
            <a:r>
              <a:rPr lang="pt-BR" sz="1200"/>
              <a:t>    https://doi.org10.1016/j.jpeds.2018.06.006</a:t>
            </a:r>
            <a:br>
              <a:rPr lang="pt-BR" sz="1200"/>
            </a:br>
            <a:endParaRPr lang="pt-BR" sz="1200"/>
          </a:p>
        </p:txBody>
      </p:sp>
      <p:sp>
        <p:nvSpPr>
          <p:cNvPr id="12299" name="Line 11"/>
          <p:cNvSpPr>
            <a:spLocks noChangeShapeType="1"/>
          </p:cNvSpPr>
          <p:nvPr/>
        </p:nvSpPr>
        <p:spPr bwMode="auto">
          <a:xfrm>
            <a:off x="3570288" y="4549775"/>
            <a:ext cx="596900" cy="439738"/>
          </a:xfrm>
          <a:prstGeom prst="line">
            <a:avLst/>
          </a:prstGeom>
          <a:noFill/>
          <a:ln w="76200">
            <a:solidFill>
              <a:srgbClr val="0000FF"/>
            </a:solidFill>
            <a:round/>
            <a:headEnd/>
            <a:tailEnd type="triangle" w="med" len="med"/>
          </a:ln>
          <a:effectLst/>
        </p:spPr>
        <p:txBody>
          <a:bodyPr/>
          <a:lstStyle/>
          <a:p>
            <a:endParaRPr lang="pt-BR"/>
          </a:p>
        </p:txBody>
      </p:sp>
      <p:sp>
        <p:nvSpPr>
          <p:cNvPr id="12300" name="Text Box 12"/>
          <p:cNvSpPr txBox="1">
            <a:spLocks noChangeArrowheads="1"/>
          </p:cNvSpPr>
          <p:nvPr/>
        </p:nvSpPr>
        <p:spPr bwMode="auto">
          <a:xfrm>
            <a:off x="4075113" y="4510088"/>
            <a:ext cx="2813050" cy="366712"/>
          </a:xfrm>
          <a:prstGeom prst="rect">
            <a:avLst/>
          </a:prstGeom>
          <a:noFill/>
          <a:ln w="9525">
            <a:noFill/>
            <a:miter lim="800000"/>
            <a:headEnd/>
            <a:tailEnd/>
          </a:ln>
          <a:effectLst/>
        </p:spPr>
        <p:txBody>
          <a:bodyPr wrap="none">
            <a:spAutoFit/>
          </a:bodyPr>
          <a:lstStyle/>
          <a:p>
            <a:r>
              <a:rPr lang="pt-BR" b="1">
                <a:solidFill>
                  <a:srgbClr val="FF3399"/>
                </a:solidFill>
              </a:rPr>
              <a:t>NEURODESENVOLVIMENTO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body" idx="1"/>
          </p:nvPr>
        </p:nvSpPr>
        <p:spPr/>
        <p:txBody>
          <a:bodyPr/>
          <a:lstStyle/>
          <a:p>
            <a:pPr algn="ctr">
              <a:lnSpc>
                <a:spcPct val="70000"/>
              </a:lnSpc>
              <a:buFont typeface="Arial" pitchFamily="34" charset="0"/>
              <a:buNone/>
            </a:pPr>
            <a:r>
              <a:rPr lang="pt-BR" sz="2000" b="1" smtClean="0">
                <a:solidFill>
                  <a:srgbClr val="0000FF"/>
                </a:solidFill>
              </a:rPr>
              <a:t>Tempo para o clampeamento do cordão umbilical entre os recém-nascidos de 22 a 27 semanas de idade gestacional</a:t>
            </a:r>
          </a:p>
          <a:p>
            <a:pPr algn="ctr">
              <a:lnSpc>
                <a:spcPct val="70000"/>
              </a:lnSpc>
              <a:buFont typeface="Arial" pitchFamily="34" charset="0"/>
              <a:buNone/>
            </a:pPr>
            <a:r>
              <a:rPr lang="en-US" altLang="ja-JP" sz="1800" b="1" smtClean="0"/>
              <a:t> Backes CH et al, 2016 </a:t>
            </a:r>
            <a:r>
              <a:rPr lang="en-US" altLang="ja-JP" sz="1800" smtClean="0"/>
              <a:t>(</a:t>
            </a:r>
            <a:r>
              <a:rPr lang="pt-BR" altLang="ja-JP" sz="1800" smtClean="0"/>
              <a:t> 5 a 10 s  (22 RN) versos  30 a 45 segundos (18 RN). Média de idade gestacional: 24 sem</a:t>
            </a:r>
          </a:p>
          <a:p>
            <a:pPr>
              <a:lnSpc>
                <a:spcPct val="70000"/>
              </a:lnSpc>
            </a:pPr>
            <a:r>
              <a:rPr lang="pt-BR" altLang="ja-JP" sz="1800" smtClean="0"/>
              <a:t>parece ser seguro, viável  e oferece benefícios em um número de parâmetros hematológicos e  circulatórios.</a:t>
            </a:r>
          </a:p>
          <a:p>
            <a:pPr>
              <a:lnSpc>
                <a:spcPct val="70000"/>
              </a:lnSpc>
            </a:pPr>
            <a:endParaRPr lang="pt-BR" altLang="ja-JP" sz="1800" smtClean="0"/>
          </a:p>
          <a:p>
            <a:pPr algn="ctr">
              <a:lnSpc>
                <a:spcPct val="70000"/>
              </a:lnSpc>
              <a:buFont typeface="Arial" pitchFamily="34" charset="0"/>
              <a:buNone/>
            </a:pPr>
            <a:r>
              <a:rPr lang="pt-BR" altLang="ja-JP" sz="1800" smtClean="0"/>
              <a:t> </a:t>
            </a:r>
            <a:r>
              <a:rPr lang="pt-BR" sz="2000" b="1" smtClean="0">
                <a:solidFill>
                  <a:srgbClr val="0000FF"/>
                </a:solidFill>
              </a:rPr>
              <a:t>Atraso no clampeamento do cordão umbilical precoce em recém-nascidos prematuros: revisão sistemática e metanálise</a:t>
            </a:r>
            <a:r>
              <a:rPr lang="pt-BR" sz="1800" b="1" smtClean="0">
                <a:solidFill>
                  <a:srgbClr val="0000FF"/>
                </a:solidFill>
              </a:rPr>
              <a:t>.</a:t>
            </a:r>
          </a:p>
          <a:p>
            <a:pPr algn="ctr">
              <a:lnSpc>
                <a:spcPct val="70000"/>
              </a:lnSpc>
              <a:buFont typeface="Arial" pitchFamily="34" charset="0"/>
              <a:buNone/>
            </a:pPr>
            <a:r>
              <a:rPr lang="pt-BR" altLang="ja-JP" sz="1800" b="1" smtClean="0"/>
              <a:t>Fogarty M </a:t>
            </a:r>
            <a:r>
              <a:rPr lang="pt-BR" sz="1800" b="1" smtClean="0"/>
              <a:t>et al, 2018</a:t>
            </a:r>
            <a:r>
              <a:rPr lang="pt-BR" sz="1800" smtClean="0"/>
              <a:t> (18 estudos controlados e  randomizados, comparando clampeamento precoce versos tardio (≥60 segundos). RN&lt;37 semanas</a:t>
            </a:r>
          </a:p>
          <a:p>
            <a:pPr>
              <a:lnSpc>
                <a:spcPct val="70000"/>
              </a:lnSpc>
              <a:buFont typeface="Arial" pitchFamily="34" charset="0"/>
              <a:buNone/>
            </a:pPr>
            <a:endParaRPr lang="pt-BR" sz="1800" smtClean="0"/>
          </a:p>
          <a:p>
            <a:pPr>
              <a:lnSpc>
                <a:spcPct val="70000"/>
              </a:lnSpc>
            </a:pPr>
            <a:r>
              <a:rPr lang="pt-BR" sz="1800" smtClean="0"/>
              <a:t>  O  atraso do clampeamento do cordão </a:t>
            </a:r>
            <a:r>
              <a:rPr lang="pt-BR" sz="1800" b="1" smtClean="0">
                <a:solidFill>
                  <a:srgbClr val="FF3399"/>
                </a:solidFill>
              </a:rPr>
              <a:t>reduziu significativamente  a mortalidade por todas as causas antes da alta hospitalar</a:t>
            </a:r>
            <a:r>
              <a:rPr lang="pt-BR" sz="1800" smtClean="0"/>
              <a:t> (risco relativo de risco 0,69, intervalo de confiança de 95% 0,52-0,91; P = 0,009), sem heterogeneidade na análise desse resultado (I2 = 0).</a:t>
            </a:r>
          </a:p>
          <a:p>
            <a:pPr>
              <a:lnSpc>
                <a:spcPct val="70000"/>
              </a:lnSpc>
            </a:pPr>
            <a:r>
              <a:rPr lang="pt-BR" sz="1800" smtClean="0"/>
              <a:t>A qualidade da evidência é alta.</a:t>
            </a:r>
          </a:p>
          <a:p>
            <a:pPr>
              <a:lnSpc>
                <a:spcPct val="70000"/>
              </a:lnSpc>
            </a:pPr>
            <a:r>
              <a:rPr lang="pt-BR" sz="1800" smtClean="0"/>
              <a:t> Uma análise de subgrupo pré-definida mostrou que o clampeamento tardio </a:t>
            </a:r>
            <a:r>
              <a:rPr lang="pt-BR" sz="1800" b="1" smtClean="0">
                <a:solidFill>
                  <a:srgbClr val="FF3399"/>
                </a:solidFill>
              </a:rPr>
              <a:t>reduziu significativamente a mortalidade para lactentes nascidos ≤ 28 semanas de gestação</a:t>
            </a:r>
            <a:r>
              <a:rPr lang="pt-BR" sz="1800" smtClean="0"/>
              <a:t> (3 ensaios, 996 lactentes; risco relativo de  0,70, 95% Intervalo de confiança 0,51 a 0,95; P = 0,02- P = 0,02).</a:t>
            </a:r>
          </a:p>
          <a:p>
            <a:pPr>
              <a:lnSpc>
                <a:spcPct val="70000"/>
              </a:lnSpc>
            </a:pPr>
            <a:endParaRPr lang="pt-BR" sz="1800" smtClean="0"/>
          </a:p>
          <a:p>
            <a:pPr>
              <a:lnSpc>
                <a:spcPct val="70000"/>
              </a:lnSpc>
            </a:pPr>
            <a:endParaRPr lang="pt-BR" altLang="ja-JP" sz="1800" smtClean="0"/>
          </a:p>
          <a:p>
            <a:pPr>
              <a:lnSpc>
                <a:spcPct val="70000"/>
              </a:lnSpc>
            </a:pPr>
            <a:endParaRPr lang="pt-BR" altLang="ja-JP" sz="1800" smtClean="0"/>
          </a:p>
          <a:p>
            <a:pPr>
              <a:lnSpc>
                <a:spcPct val="70000"/>
              </a:lnSpc>
            </a:pPr>
            <a:endParaRPr lang="pt-BR" altLang="ja-JP" sz="1800" smtClean="0"/>
          </a:p>
          <a:p>
            <a:pPr>
              <a:lnSpc>
                <a:spcPct val="70000"/>
              </a:lnSpc>
            </a:pPr>
            <a:endParaRPr lang="pt-BR" altLang="ja-JP" sz="1800" smtClean="0"/>
          </a:p>
          <a:p>
            <a:pPr>
              <a:lnSpc>
                <a:spcPct val="70000"/>
              </a:lnSpc>
            </a:pPr>
            <a:endParaRPr lang="pt-BR" sz="1800" smtClean="0"/>
          </a:p>
        </p:txBody>
      </p:sp>
      <p:sp>
        <p:nvSpPr>
          <p:cNvPr id="13315" name="Rectangle 5"/>
          <p:cNvSpPr>
            <a:spLocks noChangeArrowheads="1"/>
          </p:cNvSpPr>
          <p:nvPr/>
        </p:nvSpPr>
        <p:spPr bwMode="auto">
          <a:xfrm>
            <a:off x="1760538" y="125413"/>
            <a:ext cx="7583487" cy="1187450"/>
          </a:xfrm>
          <a:prstGeom prst="rect">
            <a:avLst/>
          </a:prstGeom>
          <a:noFill/>
          <a:ln w="9525">
            <a:noFill/>
            <a:miter lim="800000"/>
            <a:headEnd/>
            <a:tailEnd/>
          </a:ln>
        </p:spPr>
        <p:txBody>
          <a:bodyPr wrap="none">
            <a:spAutoFit/>
          </a:bodyPr>
          <a:lstStyle/>
          <a:p>
            <a:pPr algn="ctr"/>
            <a:r>
              <a:rPr lang="pt-BR" sz="2400" b="1">
                <a:solidFill>
                  <a:srgbClr val="FF3399"/>
                </a:solidFill>
              </a:rPr>
              <a:t>Proteção Pulmonar</a:t>
            </a:r>
            <a:br>
              <a:rPr lang="pt-BR" sz="2400" b="1">
                <a:solidFill>
                  <a:srgbClr val="FF3399"/>
                </a:solidFill>
              </a:rPr>
            </a:br>
            <a:r>
              <a:rPr lang="pt-BR" sz="2400" b="1">
                <a:solidFill>
                  <a:srgbClr val="008000"/>
                </a:solidFill>
              </a:rPr>
              <a:t>Como ocorre a transição da vida intra para a extrauterina: </a:t>
            </a:r>
            <a:br>
              <a:rPr lang="pt-BR" sz="2400" b="1">
                <a:solidFill>
                  <a:srgbClr val="008000"/>
                </a:solidFill>
              </a:rPr>
            </a:br>
            <a:r>
              <a:rPr lang="pt-BR" sz="2400" b="1">
                <a:solidFill>
                  <a:srgbClr val="008000"/>
                </a:solidFill>
              </a:rPr>
              <a:t> </a:t>
            </a:r>
            <a:r>
              <a:rPr lang="pt-BR" sz="2400">
                <a:solidFill>
                  <a:srgbClr val="0000FF"/>
                </a:solidFill>
              </a:rPr>
              <a:t>Importância da Ligadura Tardia do Cordão Umbilical</a:t>
            </a:r>
          </a:p>
        </p:txBody>
      </p:sp>
      <p:pic>
        <p:nvPicPr>
          <p:cNvPr id="13316" name="Picture 7"/>
          <p:cNvPicPr>
            <a:picLocks noChangeAspect="1" noChangeArrowheads="1"/>
          </p:cNvPicPr>
          <p:nvPr/>
        </p:nvPicPr>
        <p:blipFill>
          <a:blip r:embed="rId2"/>
          <a:srcRect/>
          <a:stretch>
            <a:fillRect/>
          </a:stretch>
        </p:blipFill>
        <p:spPr bwMode="auto">
          <a:xfrm>
            <a:off x="10261600" y="195263"/>
            <a:ext cx="1549400" cy="143827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a:spLocks noGrp="1"/>
          </p:cNvSpPr>
          <p:nvPr>
            <p:ph type="body" idx="4294967295"/>
          </p:nvPr>
        </p:nvSpPr>
        <p:spPr>
          <a:xfrm>
            <a:off x="481013" y="1020763"/>
            <a:ext cx="11110912" cy="4389437"/>
          </a:xfrm>
        </p:spPr>
        <p:txBody>
          <a:bodyPr lIns="90004" tIns="44997" rIns="90004" bIns="44997"/>
          <a:lstStyle/>
          <a:p>
            <a:r>
              <a:rPr lang="pt-BR" sz="1800" smtClean="0">
                <a:solidFill>
                  <a:srgbClr val="0000FF"/>
                </a:solidFill>
              </a:rPr>
              <a:t>Em bebês com respiração espontânea, realize a </a:t>
            </a:r>
            <a:r>
              <a:rPr lang="pt-BR" sz="1800" b="1" smtClean="0">
                <a:solidFill>
                  <a:srgbClr val="0000FF"/>
                </a:solidFill>
              </a:rPr>
              <a:t>estabilização com CPAP de pelo menos 6 cm H2O</a:t>
            </a:r>
            <a:r>
              <a:rPr lang="pt-BR" sz="1800" smtClean="0">
                <a:solidFill>
                  <a:srgbClr val="0000FF"/>
                </a:solidFill>
              </a:rPr>
              <a:t> através da </a:t>
            </a:r>
            <a:r>
              <a:rPr lang="pt-BR" sz="1800" b="1" smtClean="0">
                <a:solidFill>
                  <a:srgbClr val="FF3399"/>
                </a:solidFill>
              </a:rPr>
              <a:t>máscara</a:t>
            </a:r>
            <a:r>
              <a:rPr lang="pt-BR" sz="1800" smtClean="0">
                <a:solidFill>
                  <a:srgbClr val="0000FF"/>
                </a:solidFill>
              </a:rPr>
              <a:t> ou </a:t>
            </a:r>
            <a:r>
              <a:rPr lang="pt-BR" sz="1800" smtClean="0">
                <a:solidFill>
                  <a:srgbClr val="FF3399"/>
                </a:solidFill>
              </a:rPr>
              <a:t>prongas nasais</a:t>
            </a:r>
            <a:r>
              <a:rPr lang="pt-BR" sz="1800" smtClean="0">
                <a:solidFill>
                  <a:srgbClr val="0000FF"/>
                </a:solidFill>
              </a:rPr>
              <a:t>.</a:t>
            </a:r>
            <a:endParaRPr lang="pt-BR" sz="1800" smtClean="0"/>
          </a:p>
          <a:p>
            <a:r>
              <a:rPr lang="pt-BR" sz="1800" smtClean="0">
                <a:solidFill>
                  <a:srgbClr val="FF0000"/>
                </a:solidFill>
              </a:rPr>
              <a:t>Se apnéia ou bradicardia persistentes</a:t>
            </a:r>
            <a:r>
              <a:rPr lang="pt-BR" sz="1800" smtClean="0"/>
              <a:t>: </a:t>
            </a:r>
            <a:r>
              <a:rPr lang="pt-BR" sz="1800" b="1" smtClean="0">
                <a:solidFill>
                  <a:srgbClr val="0000FF"/>
                </a:solidFill>
              </a:rPr>
              <a:t>inflações pulmonares</a:t>
            </a:r>
            <a:r>
              <a:rPr lang="pt-BR" sz="1800" smtClean="0"/>
              <a:t> </a:t>
            </a:r>
            <a:r>
              <a:rPr lang="pt-BR" sz="1800" b="1" smtClean="0"/>
              <a:t>com pressão positiva</a:t>
            </a:r>
            <a:r>
              <a:rPr lang="pt-BR" sz="1800" smtClean="0"/>
              <a:t> suave, utilizando uma </a:t>
            </a:r>
            <a:r>
              <a:rPr lang="pt-BR" sz="1800" b="1" smtClean="0">
                <a:solidFill>
                  <a:srgbClr val="0000FF"/>
                </a:solidFill>
              </a:rPr>
              <a:t>pressão inspiratória máxima de cerca de 20-25 cm H2O</a:t>
            </a:r>
          </a:p>
          <a:p>
            <a:r>
              <a:rPr lang="pt-BR" sz="1800" b="1" smtClean="0">
                <a:solidFill>
                  <a:srgbClr val="0000FF"/>
                </a:solidFill>
              </a:rPr>
              <a:t>Intubação</a:t>
            </a:r>
            <a:r>
              <a:rPr lang="pt-BR" sz="1800" smtClean="0"/>
              <a:t> (quando sem resposta à ventilação por pressão positiva através da máscara) e </a:t>
            </a:r>
            <a:r>
              <a:rPr lang="pt-BR" sz="1800" b="1" smtClean="0">
                <a:solidFill>
                  <a:srgbClr val="0000FF"/>
                </a:solidFill>
              </a:rPr>
              <a:t>SURFACTANTE</a:t>
            </a:r>
          </a:p>
        </p:txBody>
      </p:sp>
      <p:graphicFrame>
        <p:nvGraphicFramePr>
          <p:cNvPr id="100383" name="Group 31"/>
          <p:cNvGraphicFramePr>
            <a:graphicFrameLocks noGrp="1"/>
          </p:cNvGraphicFramePr>
          <p:nvPr/>
        </p:nvGraphicFramePr>
        <p:xfrm>
          <a:off x="296863" y="6022975"/>
          <a:ext cx="11895137" cy="641350"/>
        </p:xfrm>
        <a:graphic>
          <a:graphicData uri="http://schemas.openxmlformats.org/drawingml/2006/table">
            <a:tbl>
              <a:tblPr/>
              <a:tblGrid>
                <a:gridCol w="3963987"/>
                <a:gridCol w="3967163"/>
                <a:gridCol w="3963987"/>
              </a:tblGrid>
              <a:tr h="641350">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Ventilação com máscara é difícil: como melhorar?</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Colin Morley (Austrália) (4o Simpósio Internacional de Neonatologia, São Paulo, 8-10/9/2011). Realizado por Paulo R. Margotto</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2"/>
                        </a:rPr>
                        <a:t>  </a:t>
                      </a: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4349" name="Picture 33"/>
          <p:cNvPicPr>
            <a:picLocks noChangeAspect="1" noChangeArrowheads="1"/>
          </p:cNvPicPr>
          <p:nvPr/>
        </p:nvPicPr>
        <p:blipFill>
          <a:blip r:embed="rId3">
            <a:lum bright="12000"/>
          </a:blip>
          <a:srcRect/>
          <a:stretch>
            <a:fillRect/>
          </a:stretch>
        </p:blipFill>
        <p:spPr bwMode="auto">
          <a:xfrm>
            <a:off x="8385175" y="2662238"/>
            <a:ext cx="2201863" cy="3225800"/>
          </a:xfrm>
          <a:prstGeom prst="rect">
            <a:avLst/>
          </a:prstGeom>
          <a:noFill/>
          <a:ln w="9525">
            <a:noFill/>
            <a:miter lim="800000"/>
            <a:headEnd/>
            <a:tailEnd/>
          </a:ln>
        </p:spPr>
      </p:pic>
      <p:sp>
        <p:nvSpPr>
          <p:cNvPr id="14350" name="Rectangle 34"/>
          <p:cNvSpPr>
            <a:spLocks noChangeArrowheads="1"/>
          </p:cNvSpPr>
          <p:nvPr/>
        </p:nvSpPr>
        <p:spPr bwMode="auto">
          <a:xfrm>
            <a:off x="623888" y="3633788"/>
            <a:ext cx="5556250" cy="641350"/>
          </a:xfrm>
          <a:prstGeom prst="rect">
            <a:avLst/>
          </a:prstGeom>
          <a:noFill/>
          <a:ln w="9525">
            <a:noFill/>
            <a:miter lim="800000"/>
            <a:headEnd/>
            <a:tailEnd/>
          </a:ln>
        </p:spPr>
        <p:txBody>
          <a:bodyPr wrap="none" anchor="ctr">
            <a:spAutoFit/>
          </a:bodyPr>
          <a:lstStyle/>
          <a:p>
            <a:r>
              <a:rPr lang="pt-BR">
                <a:solidFill>
                  <a:srgbClr val="0000FF"/>
                </a:solidFill>
                <a:latin typeface="Arial" pitchFamily="34" charset="0"/>
                <a:cs typeface="Arial" pitchFamily="34" charset="0"/>
              </a:rPr>
              <a:t>Lembrem-se: não </a:t>
            </a:r>
            <a:r>
              <a:rPr lang="pt-BR" b="1">
                <a:solidFill>
                  <a:srgbClr val="0000FF"/>
                </a:solidFill>
                <a:latin typeface="Arial" pitchFamily="34" charset="0"/>
                <a:cs typeface="Arial" pitchFamily="34" charset="0"/>
              </a:rPr>
              <a:t>coloquem os dedos ao redor da </a:t>
            </a:r>
          </a:p>
          <a:p>
            <a:r>
              <a:rPr lang="pt-BR" b="1">
                <a:solidFill>
                  <a:srgbClr val="0000FF"/>
                </a:solidFill>
                <a:latin typeface="Arial" pitchFamily="34" charset="0"/>
                <a:cs typeface="Arial" pitchFamily="34" charset="0"/>
              </a:rPr>
              <a:t>máscara, não apertem a borda da máscara.</a:t>
            </a:r>
          </a:p>
        </p:txBody>
      </p:sp>
      <p:sp>
        <p:nvSpPr>
          <p:cNvPr id="14351" name="Rectangle 18"/>
          <p:cNvSpPr>
            <a:spLocks noChangeArrowheads="1"/>
          </p:cNvSpPr>
          <p:nvPr/>
        </p:nvSpPr>
        <p:spPr bwMode="auto">
          <a:xfrm>
            <a:off x="3870325" y="134938"/>
            <a:ext cx="4157663" cy="530225"/>
          </a:xfrm>
          <a:prstGeom prst="rect">
            <a:avLst/>
          </a:prstGeom>
          <a:noFill/>
          <a:ln w="9525">
            <a:noFill/>
            <a:miter lim="800000"/>
            <a:headEnd/>
            <a:tailEnd/>
          </a:ln>
        </p:spPr>
        <p:txBody>
          <a:bodyPr wrap="none">
            <a:spAutoFit/>
          </a:bodyPr>
          <a:lstStyle/>
          <a:p>
            <a:pPr>
              <a:lnSpc>
                <a:spcPct val="90000"/>
              </a:lnSpc>
            </a:pPr>
            <a:r>
              <a:rPr lang="pt-BR" sz="3200" b="1">
                <a:solidFill>
                  <a:srgbClr val="FF3399"/>
                </a:solidFill>
              </a:rPr>
              <a:t>PROTEÇÃO PULMONAR</a:t>
            </a:r>
          </a:p>
        </p:txBody>
      </p:sp>
      <p:pic>
        <p:nvPicPr>
          <p:cNvPr id="14352" name="Picture 20" descr="doc">
            <a:hlinkClick r:id="rId4" tooltip="Ventilacao_mascara_2011"/>
          </p:cNvPr>
          <p:cNvPicPr>
            <a:picLocks noChangeAspect="1" noChangeArrowheads="1"/>
          </p:cNvPicPr>
          <p:nvPr/>
        </p:nvPicPr>
        <p:blipFill>
          <a:blip r:embed="rId5"/>
          <a:srcRect/>
          <a:stretch>
            <a:fillRect/>
          </a:stretch>
        </p:blipFill>
        <p:spPr bwMode="auto">
          <a:xfrm>
            <a:off x="9963150" y="6022975"/>
            <a:ext cx="623888" cy="62388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a:spLocks noGrp="1"/>
          </p:cNvSpPr>
          <p:nvPr>
            <p:ph type="body" idx="4294967295"/>
          </p:nvPr>
        </p:nvSpPr>
        <p:spPr>
          <a:xfrm>
            <a:off x="620713" y="1981200"/>
            <a:ext cx="11571287" cy="4600575"/>
          </a:xfrm>
        </p:spPr>
        <p:txBody>
          <a:bodyPr lIns="90004" tIns="44997" rIns="90004" bIns="44997"/>
          <a:lstStyle/>
          <a:p>
            <a:pPr algn="ctr">
              <a:lnSpc>
                <a:spcPct val="80000"/>
              </a:lnSpc>
            </a:pPr>
            <a:r>
              <a:rPr lang="pt-BR" sz="1700" b="1" smtClean="0"/>
              <a:t>Kirpalani, H: (</a:t>
            </a:r>
            <a:r>
              <a:rPr lang="pt-BR" sz="1700" b="1" smtClean="0">
                <a:hlinkClick r:id="rId2"/>
              </a:rPr>
              <a:t>Sustained Aeration of Infant Lungs (SAIL) trial: study protocol for a randomized controlled trial.</a:t>
            </a:r>
            <a:r>
              <a:rPr lang="pt-BR" sz="1700" b="1" smtClean="0"/>
              <a:t> Artigo Integral!).</a:t>
            </a:r>
            <a:endParaRPr lang="pt-BR" altLang="ko-KR" sz="1700" b="1" smtClean="0"/>
          </a:p>
          <a:p>
            <a:pPr>
              <a:lnSpc>
                <a:spcPct val="80000"/>
              </a:lnSpc>
              <a:buFont typeface="Arial" pitchFamily="34" charset="0"/>
              <a:buNone/>
            </a:pPr>
            <a:r>
              <a:rPr lang="pt-BR" altLang="ko-KR" sz="1700" b="1" smtClean="0"/>
              <a:t>-</a:t>
            </a:r>
            <a:r>
              <a:rPr lang="pt-BR" altLang="ko-KR" sz="1700" smtClean="0"/>
              <a:t> randomizados </a:t>
            </a:r>
            <a:r>
              <a:rPr lang="pt-BR" altLang="ko-KR" sz="1700" b="1" smtClean="0"/>
              <a:t>RN de 23-26 semanas</a:t>
            </a:r>
            <a:r>
              <a:rPr lang="pt-BR" altLang="ko-KR" sz="1700" smtClean="0"/>
              <a:t> para uma </a:t>
            </a:r>
            <a:r>
              <a:rPr lang="pt-BR" altLang="ko-KR" sz="1700" b="1" smtClean="0"/>
              <a:t>reanimação padrão </a:t>
            </a:r>
            <a:r>
              <a:rPr lang="pt-BR" altLang="ko-KR" sz="1700" smtClean="0"/>
              <a:t>ou</a:t>
            </a:r>
            <a:r>
              <a:rPr lang="pt-BR" altLang="ko-KR" sz="1700" b="1" smtClean="0"/>
              <a:t> insuflação sustentada (IS) de 15 segundos com pressão inspiratória máxima de 20 cmH20</a:t>
            </a:r>
            <a:r>
              <a:rPr lang="pt-BR" altLang="ko-KR" sz="1700" smtClean="0"/>
              <a:t>. </a:t>
            </a:r>
          </a:p>
          <a:p>
            <a:pPr>
              <a:lnSpc>
                <a:spcPct val="80000"/>
              </a:lnSpc>
              <a:buFont typeface="Arial" pitchFamily="34" charset="0"/>
              <a:buNone/>
            </a:pPr>
            <a:r>
              <a:rPr lang="pt-BR" altLang="ko-KR" sz="1700" smtClean="0"/>
              <a:t>-diretrizes da ILCOR. </a:t>
            </a:r>
          </a:p>
          <a:p>
            <a:pPr>
              <a:lnSpc>
                <a:spcPct val="80000"/>
              </a:lnSpc>
              <a:buFont typeface="Arial" pitchFamily="34" charset="0"/>
              <a:buNone/>
            </a:pPr>
            <a:r>
              <a:rPr lang="pt-BR" altLang="ko-KR" sz="1700" smtClean="0"/>
              <a:t>-começamos com CPAP nasal:se apnéia, FC&lt; 100 bpm, não entra e vamos direto para o programa de reanimação padrão. </a:t>
            </a:r>
          </a:p>
          <a:p>
            <a:pPr>
              <a:lnSpc>
                <a:spcPct val="80000"/>
              </a:lnSpc>
              <a:buFont typeface="Arial" pitchFamily="34" charset="0"/>
              <a:buNone/>
            </a:pPr>
            <a:r>
              <a:rPr lang="pt-BR" altLang="ko-KR" sz="1700" smtClean="0"/>
              <a:t>-Os que vão para a insuflação sustentada: </a:t>
            </a:r>
          </a:p>
          <a:p>
            <a:pPr>
              <a:lnSpc>
                <a:spcPct val="80000"/>
              </a:lnSpc>
              <a:buFont typeface="Arial" pitchFamily="34" charset="0"/>
              <a:buNone/>
            </a:pPr>
            <a:r>
              <a:rPr lang="pt-BR" altLang="ko-KR" sz="1700" smtClean="0"/>
              <a:t>         -avaliamos o uso de  CPAP:-</a:t>
            </a:r>
            <a:r>
              <a:rPr lang="pt-BR" altLang="ko-KR" sz="1700" smtClean="0">
                <a:solidFill>
                  <a:srgbClr val="0000FF"/>
                </a:solidFill>
              </a:rPr>
              <a:t>se respondeu</a:t>
            </a:r>
            <a:r>
              <a:rPr lang="pt-BR" altLang="ko-KR" sz="1700" smtClean="0"/>
              <a:t>, a insuflação sustentada é suspensa</a:t>
            </a:r>
          </a:p>
          <a:p>
            <a:pPr>
              <a:lnSpc>
                <a:spcPct val="80000"/>
              </a:lnSpc>
              <a:buFont typeface="Arial" pitchFamily="34" charset="0"/>
              <a:buNone/>
            </a:pPr>
            <a:r>
              <a:rPr lang="pt-BR" altLang="ko-KR" sz="1700" smtClean="0"/>
              <a:t>                                                         -</a:t>
            </a:r>
            <a:r>
              <a:rPr lang="pt-BR" altLang="ko-KR" sz="1700" smtClean="0">
                <a:solidFill>
                  <a:srgbClr val="FF0000"/>
                </a:solidFill>
              </a:rPr>
              <a:t>se não respondeu</a:t>
            </a:r>
            <a:r>
              <a:rPr lang="pt-BR" altLang="ko-KR" sz="1700" smtClean="0"/>
              <a:t> : a insuflação sustentada com 15 segundos</a:t>
            </a:r>
          </a:p>
          <a:p>
            <a:pPr>
              <a:lnSpc>
                <a:spcPct val="80000"/>
              </a:lnSpc>
              <a:buFont typeface="Arial" pitchFamily="34" charset="0"/>
              <a:buNone/>
            </a:pPr>
            <a:r>
              <a:rPr lang="pt-BR" altLang="ko-KR" sz="1800" b="1" smtClean="0"/>
              <a:t>                                                    O tamanho da amostra é de  650 RN.Término:2018</a:t>
            </a:r>
            <a:r>
              <a:rPr lang="pt-BR" altLang="ko-KR" sz="1800" smtClean="0"/>
              <a:t> </a:t>
            </a:r>
          </a:p>
        </p:txBody>
      </p:sp>
      <p:graphicFrame>
        <p:nvGraphicFramePr>
          <p:cNvPr id="32788" name="Group 20"/>
          <p:cNvGraphicFramePr>
            <a:graphicFrameLocks noGrp="1"/>
          </p:cNvGraphicFramePr>
          <p:nvPr/>
        </p:nvGraphicFramePr>
        <p:xfrm>
          <a:off x="157163" y="5202238"/>
          <a:ext cx="12034837" cy="839787"/>
        </p:xfrm>
        <a:graphic>
          <a:graphicData uri="http://schemas.openxmlformats.org/drawingml/2006/table">
            <a:tbl>
              <a:tblPr/>
              <a:tblGrid>
                <a:gridCol w="5967412"/>
                <a:gridCol w="3730625"/>
                <a:gridCol w="2336800"/>
              </a:tblGrid>
              <a:tr h="839788">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2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3"/>
                        </a:rPr>
                        <a:t>Melhorando a transição neonatal ao nascer para o pré-termo-evidência randomizada (Como passar pela " "A sombra do Vale do Nascimento"?)14o Congresso Brasileiro de Terapia Intensiva Pediátrica, 22 a 25 de junho de 2016, Brasília, </a:t>
                      </a:r>
                      <a:endParaRPr kumimoji="0" lang="pt-BR" sz="12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2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3"/>
                        </a:rPr>
                        <a:t>Haresh Kirpalani (EUA). Realizado por Paulo R. Margotto </a:t>
                      </a:r>
                      <a:endParaRPr kumimoji="0" lang="pt-BR" sz="12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ts val="1000"/>
                        </a:spcBef>
                        <a:spcAft>
                          <a:spcPct val="0"/>
                        </a:spcAft>
                        <a:buClrTx/>
                        <a:buSzTx/>
                        <a:buFontTx/>
                        <a:buNone/>
                        <a:tabLst/>
                      </a:pPr>
                      <a:r>
                        <a:rPr kumimoji="0" lang="pt-BR" sz="9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3"/>
                        </a:rPr>
                        <a:t>  </a:t>
                      </a:r>
                      <a:r>
                        <a:rPr kumimoji="0" lang="pt-BR" sz="9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15373" name="Rectangle 16"/>
          <p:cNvSpPr>
            <a:spLocks noChangeArrowheads="1"/>
          </p:cNvSpPr>
          <p:nvPr/>
        </p:nvSpPr>
        <p:spPr bwMode="auto">
          <a:xfrm>
            <a:off x="3870325" y="134938"/>
            <a:ext cx="4718050" cy="968375"/>
          </a:xfrm>
          <a:prstGeom prst="rect">
            <a:avLst/>
          </a:prstGeom>
          <a:noFill/>
          <a:ln w="9525">
            <a:noFill/>
            <a:miter lim="800000"/>
            <a:headEnd/>
            <a:tailEnd/>
          </a:ln>
        </p:spPr>
        <p:txBody>
          <a:bodyPr wrap="none">
            <a:spAutoFit/>
          </a:bodyPr>
          <a:lstStyle/>
          <a:p>
            <a:pPr>
              <a:lnSpc>
                <a:spcPct val="90000"/>
              </a:lnSpc>
            </a:pPr>
            <a:r>
              <a:rPr lang="pt-BR" sz="3200" b="1">
                <a:solidFill>
                  <a:srgbClr val="FF3399"/>
                </a:solidFill>
              </a:rPr>
              <a:t>PROTEÇÃO PULMONAR</a:t>
            </a:r>
          </a:p>
          <a:p>
            <a:pPr>
              <a:lnSpc>
                <a:spcPct val="90000"/>
              </a:lnSpc>
            </a:pPr>
            <a:r>
              <a:rPr lang="pt-BR" sz="3200" b="1">
                <a:solidFill>
                  <a:srgbClr val="0000FF"/>
                </a:solidFill>
              </a:rPr>
              <a:t>INSUFLAÇÃO SUSTENTADA</a:t>
            </a:r>
          </a:p>
        </p:txBody>
      </p:sp>
      <p:sp>
        <p:nvSpPr>
          <p:cNvPr id="15374" name="Text Box 17"/>
          <p:cNvSpPr txBox="1">
            <a:spLocks noChangeArrowheads="1"/>
          </p:cNvSpPr>
          <p:nvPr/>
        </p:nvSpPr>
        <p:spPr bwMode="auto">
          <a:xfrm>
            <a:off x="1408113" y="1103313"/>
            <a:ext cx="9763125" cy="641350"/>
          </a:xfrm>
          <a:prstGeom prst="rect">
            <a:avLst/>
          </a:prstGeom>
          <a:noFill/>
          <a:ln w="9525">
            <a:noFill/>
            <a:miter lim="800000"/>
            <a:headEnd/>
            <a:tailEnd/>
          </a:ln>
        </p:spPr>
        <p:txBody>
          <a:bodyPr wrap="none">
            <a:spAutoFit/>
          </a:bodyPr>
          <a:lstStyle/>
          <a:p>
            <a:r>
              <a:rPr lang="pt-BR" b="1">
                <a:solidFill>
                  <a:srgbClr val="FF9900"/>
                </a:solidFill>
              </a:rPr>
              <a:t>O rápido estabelecimento da  capacidade funcional residual melhoraria os desfechos pós-reanimação</a:t>
            </a:r>
          </a:p>
          <a:p>
            <a:r>
              <a:rPr lang="pt-BR" b="1">
                <a:solidFill>
                  <a:srgbClr val="FF9900"/>
                </a:solidFill>
              </a:rPr>
              <a:t>                 </a:t>
            </a:r>
            <a:r>
              <a:rPr lang="pt-BR" b="1">
                <a:solidFill>
                  <a:srgbClr val="0000FF"/>
                </a:solidFill>
              </a:rPr>
              <a:t>Forte evidência em modelos animais (ovelhas e coelhos): efetivo e eficaz!</a:t>
            </a:r>
          </a:p>
        </p:txBody>
      </p:sp>
      <p:pic>
        <p:nvPicPr>
          <p:cNvPr id="15375" name="Picture 19"/>
          <p:cNvPicPr>
            <a:picLocks noChangeAspect="1" noChangeArrowheads="1"/>
          </p:cNvPicPr>
          <p:nvPr/>
        </p:nvPicPr>
        <p:blipFill>
          <a:blip r:embed="rId4"/>
          <a:srcRect/>
          <a:stretch>
            <a:fillRect/>
          </a:stretch>
        </p:blipFill>
        <p:spPr bwMode="auto">
          <a:xfrm>
            <a:off x="9834563" y="3700463"/>
            <a:ext cx="2354262" cy="1501775"/>
          </a:xfrm>
          <a:prstGeom prst="rect">
            <a:avLst/>
          </a:prstGeom>
          <a:noFill/>
          <a:ln w="9525">
            <a:noFill/>
            <a:miter lim="800000"/>
            <a:headEnd/>
            <a:tailEnd/>
          </a:ln>
        </p:spPr>
      </p:pic>
      <p:pic>
        <p:nvPicPr>
          <p:cNvPr id="15376" name="Picture 22" descr="doc">
            <a:hlinkClick r:id="rId5" tooltip="Kirpalini_Insuflac_sust"/>
          </p:cNvPr>
          <p:cNvPicPr>
            <a:picLocks noChangeAspect="1" noChangeArrowheads="1"/>
          </p:cNvPicPr>
          <p:nvPr/>
        </p:nvPicPr>
        <p:blipFill>
          <a:blip r:embed="rId6"/>
          <a:srcRect/>
          <a:stretch>
            <a:fillRect/>
          </a:stretch>
        </p:blipFill>
        <p:spPr bwMode="auto">
          <a:xfrm>
            <a:off x="10783888" y="5402263"/>
            <a:ext cx="457200" cy="457200"/>
          </a:xfrm>
          <a:prstGeom prst="rect">
            <a:avLst/>
          </a:prstGeom>
          <a:noFill/>
          <a:ln w="9525">
            <a:noFill/>
            <a:miter lim="800000"/>
            <a:headEnd/>
            <a:tailEnd/>
          </a:ln>
        </p:spPr>
      </p:pic>
      <p:pic>
        <p:nvPicPr>
          <p:cNvPr id="15377" name="Picture 23"/>
          <p:cNvPicPr>
            <a:picLocks noChangeAspect="1" noChangeArrowheads="1"/>
          </p:cNvPicPr>
          <p:nvPr/>
        </p:nvPicPr>
        <p:blipFill>
          <a:blip r:embed="rId7">
            <a:lum bright="24000" contrast="36000"/>
          </a:blip>
          <a:srcRect/>
          <a:stretch>
            <a:fillRect/>
          </a:stretch>
        </p:blipFill>
        <p:spPr bwMode="auto">
          <a:xfrm>
            <a:off x="0" y="0"/>
            <a:ext cx="1408113" cy="1316038"/>
          </a:xfrm>
          <a:prstGeom prst="rect">
            <a:avLst/>
          </a:prstGeom>
          <a:noFill/>
          <a:ln w="9525">
            <a:noFill/>
            <a:miter lim="800000"/>
            <a:headEnd/>
            <a:tailEnd/>
          </a:ln>
        </p:spPr>
      </p:pic>
      <p:sp>
        <p:nvSpPr>
          <p:cNvPr id="15378" name="Text Box 24"/>
          <p:cNvSpPr txBox="1">
            <a:spLocks noChangeArrowheads="1"/>
          </p:cNvSpPr>
          <p:nvPr/>
        </p:nvSpPr>
        <p:spPr bwMode="auto">
          <a:xfrm>
            <a:off x="8920163" y="6192838"/>
            <a:ext cx="1652587" cy="366712"/>
          </a:xfrm>
          <a:prstGeom prst="rect">
            <a:avLst/>
          </a:prstGeom>
          <a:noFill/>
          <a:ln w="9525">
            <a:noFill/>
            <a:miter lim="800000"/>
            <a:headEnd/>
            <a:tailEnd/>
          </a:ln>
        </p:spPr>
        <p:txBody>
          <a:bodyPr wrap="none">
            <a:spAutoFit/>
          </a:bodyPr>
          <a:lstStyle/>
          <a:p>
            <a:r>
              <a:rPr lang="pt-BR" b="1">
                <a:solidFill>
                  <a:srgbClr val="FF0000"/>
                </a:solidFill>
              </a:rPr>
              <a:t>NO ENTANTO...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p:cNvSpPr>
          <p:nvPr>
            <p:ph type="body" idx="1"/>
          </p:nvPr>
        </p:nvSpPr>
        <p:spPr/>
        <p:txBody>
          <a:bodyPr/>
          <a:lstStyle/>
          <a:p>
            <a:r>
              <a:rPr lang="pt-BR" smtClean="0"/>
              <a:t>não reduziu a taxa combinada de displasia broncopulmonar ou morte.</a:t>
            </a:r>
          </a:p>
          <a:p>
            <a:r>
              <a:rPr lang="pt-BR" smtClean="0"/>
              <a:t>Houve elevado  risco de morte dentro de 48 horas com a insuflação sustentada, sem evidência de benefício.</a:t>
            </a:r>
          </a:p>
          <a:p>
            <a:pPr>
              <a:buFont typeface="Arial" pitchFamily="34" charset="0"/>
              <a:buNone/>
            </a:pPr>
            <a:r>
              <a:rPr lang="pt-BR" smtClean="0"/>
              <a:t>                 </a:t>
            </a:r>
            <a:r>
              <a:rPr lang="pt-BR" b="1" smtClean="0">
                <a:solidFill>
                  <a:srgbClr val="FF0000"/>
                </a:solidFill>
              </a:rPr>
              <a:t>(7,5% vs. 1,4% - p = 0,002 (7,5% vs. 1,4%)..</a:t>
            </a:r>
          </a:p>
          <a:p>
            <a:pPr lvl="2">
              <a:buFont typeface="Arial" pitchFamily="34" charset="0"/>
              <a:buNone/>
            </a:pPr>
            <a:endParaRPr lang="pt-BR" smtClean="0"/>
          </a:p>
          <a:p>
            <a:pPr>
              <a:buFont typeface="Arial" pitchFamily="34" charset="0"/>
              <a:buNone/>
            </a:pPr>
            <a:endParaRPr lang="pt-BR" smtClean="0"/>
          </a:p>
        </p:txBody>
      </p:sp>
      <p:sp>
        <p:nvSpPr>
          <p:cNvPr id="16387" name="Rectangle 4"/>
          <p:cNvSpPr>
            <a:spLocks noChangeArrowheads="1"/>
          </p:cNvSpPr>
          <p:nvPr/>
        </p:nvSpPr>
        <p:spPr bwMode="auto">
          <a:xfrm>
            <a:off x="3221038" y="134938"/>
            <a:ext cx="4718050" cy="968375"/>
          </a:xfrm>
          <a:prstGeom prst="rect">
            <a:avLst/>
          </a:prstGeom>
          <a:noFill/>
          <a:ln w="9525">
            <a:noFill/>
            <a:miter lim="800000"/>
            <a:headEnd/>
            <a:tailEnd/>
          </a:ln>
        </p:spPr>
        <p:txBody>
          <a:bodyPr wrap="none">
            <a:spAutoFit/>
          </a:bodyPr>
          <a:lstStyle/>
          <a:p>
            <a:pPr>
              <a:lnSpc>
                <a:spcPct val="90000"/>
              </a:lnSpc>
            </a:pPr>
            <a:r>
              <a:rPr lang="pt-BR" sz="3200" b="1">
                <a:solidFill>
                  <a:srgbClr val="FF3399"/>
                </a:solidFill>
              </a:rPr>
              <a:t>  PROTEÇÃO PULMONAR</a:t>
            </a:r>
          </a:p>
          <a:p>
            <a:pPr>
              <a:lnSpc>
                <a:spcPct val="90000"/>
              </a:lnSpc>
            </a:pPr>
            <a:r>
              <a:rPr lang="pt-BR" sz="3200" b="1">
                <a:solidFill>
                  <a:srgbClr val="0000FF"/>
                </a:solidFill>
              </a:rPr>
              <a:t>INSUFLAÇÃO SUSTENTADA</a:t>
            </a:r>
          </a:p>
        </p:txBody>
      </p:sp>
      <p:sp>
        <p:nvSpPr>
          <p:cNvPr id="16388" name="Text Box 5"/>
          <p:cNvSpPr txBox="1">
            <a:spLocks noChangeArrowheads="1"/>
          </p:cNvSpPr>
          <p:nvPr/>
        </p:nvSpPr>
        <p:spPr bwMode="auto">
          <a:xfrm>
            <a:off x="4703763" y="1082675"/>
            <a:ext cx="1341437" cy="822325"/>
          </a:xfrm>
          <a:prstGeom prst="rect">
            <a:avLst/>
          </a:prstGeom>
          <a:noFill/>
          <a:ln w="9525">
            <a:noFill/>
            <a:miter lim="800000"/>
            <a:headEnd/>
            <a:tailEnd/>
          </a:ln>
        </p:spPr>
        <p:txBody>
          <a:bodyPr wrap="none">
            <a:spAutoFit/>
          </a:bodyPr>
          <a:lstStyle/>
          <a:p>
            <a:r>
              <a:rPr lang="pt-BR" sz="2400"/>
              <a:t>PAS 2018</a:t>
            </a:r>
            <a:br>
              <a:rPr lang="pt-BR" sz="2400"/>
            </a:br>
            <a:endParaRPr lang="pt-BR" sz="2400"/>
          </a:p>
        </p:txBody>
      </p:sp>
      <p:sp>
        <p:nvSpPr>
          <p:cNvPr id="16389" name="AutoShape 6"/>
          <p:cNvSpPr>
            <a:spLocks noChangeArrowheads="1"/>
          </p:cNvSpPr>
          <p:nvPr/>
        </p:nvSpPr>
        <p:spPr bwMode="auto">
          <a:xfrm>
            <a:off x="5311775" y="4035425"/>
            <a:ext cx="733425" cy="1214438"/>
          </a:xfrm>
          <a:prstGeom prst="curvedRightArrow">
            <a:avLst>
              <a:gd name="adj1" fmla="val 33117"/>
              <a:gd name="adj2" fmla="val 66234"/>
              <a:gd name="adj3" fmla="val 33333"/>
            </a:avLst>
          </a:prstGeom>
          <a:solidFill>
            <a:srgbClr val="FFFF00"/>
          </a:solidFill>
          <a:ln w="38100">
            <a:solidFill>
              <a:srgbClr val="FF3399"/>
            </a:solidFill>
            <a:miter lim="800000"/>
            <a:headEnd/>
            <a:tailEnd/>
          </a:ln>
        </p:spPr>
        <p:txBody>
          <a:bodyPr wrap="none" anchor="ctr"/>
          <a:lstStyle/>
          <a:p>
            <a:endParaRPr lang="pt-BR"/>
          </a:p>
        </p:txBody>
      </p:sp>
      <p:sp>
        <p:nvSpPr>
          <p:cNvPr id="16390" name="Oval 7"/>
          <p:cNvSpPr>
            <a:spLocks noChangeArrowheads="1"/>
          </p:cNvSpPr>
          <p:nvPr/>
        </p:nvSpPr>
        <p:spPr bwMode="auto">
          <a:xfrm>
            <a:off x="4383088" y="5262563"/>
            <a:ext cx="3322637" cy="914400"/>
          </a:xfrm>
          <a:prstGeom prst="ellipse">
            <a:avLst/>
          </a:prstGeom>
          <a:solidFill>
            <a:srgbClr val="FFFF00"/>
          </a:solidFill>
          <a:ln w="9525">
            <a:solidFill>
              <a:schemeClr val="tx1"/>
            </a:solidFill>
            <a:round/>
            <a:headEnd/>
            <a:tailEnd/>
          </a:ln>
        </p:spPr>
        <p:txBody>
          <a:bodyPr wrap="none" anchor="ctr"/>
          <a:lstStyle/>
          <a:p>
            <a:pPr algn="ctr"/>
            <a:r>
              <a:rPr lang="pt-BR" b="1">
                <a:solidFill>
                  <a:srgbClr val="FF0000"/>
                </a:solidFill>
              </a:rPr>
              <a:t>O ENSAIO PAROU</a:t>
            </a:r>
          </a:p>
        </p:txBody>
      </p:sp>
      <p:sp>
        <p:nvSpPr>
          <p:cNvPr id="16391" name="Rectangle 8"/>
          <p:cNvSpPr>
            <a:spLocks noChangeArrowheads="1"/>
          </p:cNvSpPr>
          <p:nvPr/>
        </p:nvSpPr>
        <p:spPr bwMode="auto">
          <a:xfrm>
            <a:off x="8863013" y="6176963"/>
            <a:ext cx="3328987" cy="641350"/>
          </a:xfrm>
          <a:prstGeom prst="rect">
            <a:avLst/>
          </a:prstGeom>
          <a:noFill/>
          <a:ln w="9525">
            <a:noFill/>
            <a:miter lim="800000"/>
            <a:headEnd/>
            <a:tailEnd/>
          </a:ln>
        </p:spPr>
        <p:txBody>
          <a:bodyPr wrap="none" anchor="ctr">
            <a:spAutoFit/>
          </a:bodyPr>
          <a:lstStyle/>
          <a:p>
            <a:r>
              <a:rPr lang="pt-BR"/>
              <a:t>Kirpalani </a:t>
            </a:r>
            <a:r>
              <a:rPr lang="pt-BR" i="1"/>
              <a:t>et al. </a:t>
            </a:r>
            <a:r>
              <a:rPr lang="pt-BR"/>
              <a:t>PAS Abstract, 2018</a:t>
            </a:r>
            <a:br>
              <a:rPr lang="pt-BR"/>
            </a:br>
            <a:endParaRPr lang="pt-BR"/>
          </a:p>
        </p:txBody>
      </p:sp>
      <p:sp>
        <p:nvSpPr>
          <p:cNvPr id="16392" name="Rectangle 9"/>
          <p:cNvSpPr>
            <a:spLocks noChangeArrowheads="1"/>
          </p:cNvSpPr>
          <p:nvPr/>
        </p:nvSpPr>
        <p:spPr bwMode="auto">
          <a:xfrm>
            <a:off x="6045200" y="4194175"/>
            <a:ext cx="6096000" cy="679450"/>
          </a:xfrm>
          <a:prstGeom prst="rect">
            <a:avLst/>
          </a:prstGeom>
          <a:noFill/>
          <a:ln w="38100">
            <a:solidFill>
              <a:srgbClr val="FF3399"/>
            </a:solidFill>
            <a:miter lim="800000"/>
            <a:headEnd/>
            <a:tailEnd/>
          </a:ln>
        </p:spPr>
        <p:txBody>
          <a:bodyPr>
            <a:spAutoFit/>
          </a:bodyPr>
          <a:lstStyle/>
          <a:p>
            <a:pPr algn="ctr"/>
            <a:r>
              <a:rPr lang="pt-BR">
                <a:solidFill>
                  <a:srgbClr val="0000FF"/>
                </a:solidFill>
              </a:rPr>
              <a:t>PRN: não recomenda o uso rotineiro da IS inicial (&gt; 5 seg) para prematuros sem respiração espontânea, </a:t>
            </a:r>
          </a:p>
        </p:txBody>
      </p:sp>
      <p:pic>
        <p:nvPicPr>
          <p:cNvPr id="16393" name="Picture 10"/>
          <p:cNvPicPr>
            <a:picLocks noChangeAspect="1" noChangeArrowheads="1"/>
          </p:cNvPicPr>
          <p:nvPr/>
        </p:nvPicPr>
        <p:blipFill>
          <a:blip r:embed="rId2">
            <a:lum bright="24000" contrast="36000"/>
          </a:blip>
          <a:srcRect/>
          <a:stretch>
            <a:fillRect/>
          </a:stretch>
        </p:blipFill>
        <p:spPr bwMode="auto">
          <a:xfrm>
            <a:off x="0" y="0"/>
            <a:ext cx="1922463" cy="179705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p:cNvPicPr>
            <a:picLocks noChangeAspect="1" noChangeArrowheads="1"/>
          </p:cNvPicPr>
          <p:nvPr/>
        </p:nvPicPr>
        <p:blipFill>
          <a:blip r:embed="rId2"/>
          <a:srcRect/>
          <a:stretch>
            <a:fillRect/>
          </a:stretch>
        </p:blipFill>
        <p:spPr bwMode="auto">
          <a:xfrm>
            <a:off x="1657350" y="2189163"/>
            <a:ext cx="9478963" cy="3224212"/>
          </a:xfrm>
          <a:prstGeom prst="rect">
            <a:avLst/>
          </a:prstGeom>
          <a:noFill/>
          <a:ln w="9525">
            <a:noFill/>
            <a:miter lim="800000"/>
            <a:headEnd/>
            <a:tailEnd/>
          </a:ln>
        </p:spPr>
      </p:pic>
      <p:sp>
        <p:nvSpPr>
          <p:cNvPr id="17411" name="Text Box 8"/>
          <p:cNvSpPr txBox="1">
            <a:spLocks noChangeArrowheads="1"/>
          </p:cNvSpPr>
          <p:nvPr/>
        </p:nvSpPr>
        <p:spPr bwMode="auto">
          <a:xfrm>
            <a:off x="2235200" y="1049338"/>
            <a:ext cx="8121650" cy="671512"/>
          </a:xfrm>
          <a:prstGeom prst="rect">
            <a:avLst/>
          </a:prstGeom>
          <a:solidFill>
            <a:schemeClr val="bg1"/>
          </a:solidFill>
          <a:ln w="9525">
            <a:noFill/>
            <a:miter lim="800000"/>
            <a:headEnd/>
            <a:tailEnd/>
          </a:ln>
        </p:spPr>
        <p:txBody>
          <a:bodyPr wrap="none">
            <a:spAutoFit/>
          </a:bodyPr>
          <a:lstStyle/>
          <a:p>
            <a:pPr algn="ctr" eaLnBrk="1" hangingPunct="1"/>
            <a:endParaRPr lang="pt-BR" sz="2000" b="1">
              <a:solidFill>
                <a:srgbClr val="0000FF"/>
              </a:solidFill>
              <a:latin typeface="Arial" pitchFamily="34" charset="0"/>
              <a:cs typeface="Arial" pitchFamily="34" charset="0"/>
            </a:endParaRPr>
          </a:p>
          <a:p>
            <a:pPr algn="ctr" eaLnBrk="1" hangingPunct="1"/>
            <a:r>
              <a:rPr lang="pt-BR" altLang="ko-KR">
                <a:latin typeface="Arial" pitchFamily="34" charset="0"/>
                <a:ea typeface="Gulim" pitchFamily="34" charset="-127"/>
                <a:cs typeface="Arial" pitchFamily="34" charset="0"/>
              </a:rPr>
              <a:t>o tempo para atingir a FC de 120 bpm foi mais rápido com 30 segundos de IS </a:t>
            </a:r>
            <a:endParaRPr lang="pt-BR">
              <a:latin typeface="Arial" pitchFamily="34" charset="0"/>
              <a:cs typeface="Arial" pitchFamily="34" charset="0"/>
            </a:endParaRPr>
          </a:p>
        </p:txBody>
      </p:sp>
      <p:sp>
        <p:nvSpPr>
          <p:cNvPr id="17412" name="Text Box 9"/>
          <p:cNvSpPr txBox="1">
            <a:spLocks noChangeArrowheads="1"/>
          </p:cNvSpPr>
          <p:nvPr/>
        </p:nvSpPr>
        <p:spPr bwMode="auto">
          <a:xfrm>
            <a:off x="615950" y="1500188"/>
            <a:ext cx="1938338" cy="366712"/>
          </a:xfrm>
          <a:prstGeom prst="rect">
            <a:avLst/>
          </a:prstGeom>
          <a:noFill/>
          <a:ln w="9525">
            <a:noFill/>
            <a:miter lim="800000"/>
            <a:headEnd/>
            <a:tailEnd/>
          </a:ln>
        </p:spPr>
        <p:txBody>
          <a:bodyPr wrap="none">
            <a:spAutoFit/>
          </a:bodyPr>
          <a:lstStyle/>
          <a:p>
            <a:pPr eaLnBrk="1" hangingPunct="1"/>
            <a:r>
              <a:rPr lang="pt-BR" b="1">
                <a:solidFill>
                  <a:srgbClr val="FF0000"/>
                </a:solidFill>
                <a:latin typeface="Arial" pitchFamily="34" charset="0"/>
                <a:cs typeface="Arial" pitchFamily="34" charset="0"/>
              </a:rPr>
              <a:t>No entanto:</a:t>
            </a:r>
          </a:p>
        </p:txBody>
      </p:sp>
      <p:graphicFrame>
        <p:nvGraphicFramePr>
          <p:cNvPr id="183337" name="Group 41"/>
          <p:cNvGraphicFramePr>
            <a:graphicFrameLocks noGrp="1"/>
          </p:cNvGraphicFramePr>
          <p:nvPr/>
        </p:nvGraphicFramePr>
        <p:xfrm>
          <a:off x="188913" y="6169025"/>
          <a:ext cx="11531600" cy="544513"/>
        </p:xfrm>
        <a:graphic>
          <a:graphicData uri="http://schemas.openxmlformats.org/drawingml/2006/table">
            <a:tbl>
              <a:tblPr/>
              <a:tblGrid>
                <a:gridCol w="5719762"/>
                <a:gridCol w="3597275"/>
                <a:gridCol w="2214563"/>
              </a:tblGrid>
              <a:tr h="538163">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3"/>
                        </a:rPr>
                        <a:t>Ventilação por pressão positiva na Sala de Parto: quais são as controvérsias (6o Simpósio Internacional de Reanimação Neonatal, 14-16 de abril de 2016, Belo Horizonte)</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3"/>
                        </a:rPr>
                        <a:t>Gary Weiner (EUA). Realizado por Paulo R. Margotto</a:t>
                      </a:r>
                      <a:endParaRPr kumimoji="0" lang="pt-BR" sz="11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ts val="1000"/>
                        </a:spcBef>
                        <a:spcAft>
                          <a:spcPct val="0"/>
                        </a:spcAft>
                        <a:buClrTx/>
                        <a:buSzTx/>
                        <a:buFontTx/>
                        <a:buNone/>
                        <a:tabLst/>
                      </a:pP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3"/>
                        </a:rPr>
                        <a:t>  </a:t>
                      </a:r>
                      <a:r>
                        <a:rPr kumimoji="0" lang="pt-BR" sz="25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7423" name="Picture 22" descr="doc">
            <a:hlinkClick r:id="rId4" tooltip="VPP_Sala_Parto_Controv_2016"/>
          </p:cNvPr>
          <p:cNvPicPr>
            <a:picLocks noChangeAspect="1" noChangeArrowheads="1"/>
          </p:cNvPicPr>
          <p:nvPr/>
        </p:nvPicPr>
        <p:blipFill>
          <a:blip r:embed="rId5"/>
          <a:srcRect/>
          <a:stretch>
            <a:fillRect/>
          </a:stretch>
        </p:blipFill>
        <p:spPr bwMode="auto">
          <a:xfrm>
            <a:off x="10217150" y="6202363"/>
            <a:ext cx="457200" cy="457200"/>
          </a:xfrm>
          <a:prstGeom prst="rect">
            <a:avLst/>
          </a:prstGeom>
          <a:noFill/>
          <a:ln w="9525">
            <a:noFill/>
            <a:miter lim="800000"/>
            <a:headEnd/>
            <a:tailEnd/>
          </a:ln>
        </p:spPr>
      </p:pic>
      <p:sp>
        <p:nvSpPr>
          <p:cNvPr id="17424" name="AutoShape 23"/>
          <p:cNvSpPr>
            <a:spLocks noChangeArrowheads="1"/>
          </p:cNvSpPr>
          <p:nvPr/>
        </p:nvSpPr>
        <p:spPr bwMode="auto">
          <a:xfrm>
            <a:off x="727075" y="1866900"/>
            <a:ext cx="733425" cy="1214438"/>
          </a:xfrm>
          <a:prstGeom prst="curvedRightArrow">
            <a:avLst>
              <a:gd name="adj1" fmla="val 33117"/>
              <a:gd name="adj2" fmla="val 66234"/>
              <a:gd name="adj3" fmla="val 33333"/>
            </a:avLst>
          </a:prstGeom>
          <a:solidFill>
            <a:srgbClr val="FFFF00"/>
          </a:solidFill>
          <a:ln w="38100">
            <a:solidFill>
              <a:srgbClr val="FF3399"/>
            </a:solidFill>
            <a:miter lim="800000"/>
            <a:headEnd/>
            <a:tailEnd/>
          </a:ln>
        </p:spPr>
        <p:txBody>
          <a:bodyPr wrap="none" anchor="ctr"/>
          <a:lstStyle/>
          <a:p>
            <a:endParaRPr lang="pt-BR"/>
          </a:p>
        </p:txBody>
      </p:sp>
      <p:sp>
        <p:nvSpPr>
          <p:cNvPr id="17425" name="Rectangle 24"/>
          <p:cNvSpPr>
            <a:spLocks noChangeArrowheads="1"/>
          </p:cNvSpPr>
          <p:nvPr/>
        </p:nvSpPr>
        <p:spPr bwMode="auto">
          <a:xfrm>
            <a:off x="3525838" y="134938"/>
            <a:ext cx="4154487" cy="914400"/>
          </a:xfrm>
          <a:prstGeom prst="rect">
            <a:avLst/>
          </a:prstGeom>
          <a:noFill/>
          <a:ln w="9525">
            <a:noFill/>
            <a:miter lim="800000"/>
            <a:headEnd/>
            <a:tailEnd/>
          </a:ln>
        </p:spPr>
        <p:txBody>
          <a:bodyPr wrap="none">
            <a:spAutoFit/>
          </a:bodyPr>
          <a:lstStyle/>
          <a:p>
            <a:pPr>
              <a:lnSpc>
                <a:spcPct val="90000"/>
              </a:lnSpc>
            </a:pPr>
            <a:r>
              <a:rPr lang="pt-BR" sz="3200" b="1">
                <a:solidFill>
                  <a:srgbClr val="FF3399"/>
                </a:solidFill>
              </a:rPr>
              <a:t>  </a:t>
            </a:r>
            <a:r>
              <a:rPr lang="pt-BR" sz="2800" b="1">
                <a:solidFill>
                  <a:srgbClr val="FF3399"/>
                </a:solidFill>
              </a:rPr>
              <a:t>PROTEÇÃO PULMONAR</a:t>
            </a:r>
          </a:p>
          <a:p>
            <a:pPr>
              <a:lnSpc>
                <a:spcPct val="90000"/>
              </a:lnSpc>
            </a:pPr>
            <a:r>
              <a:rPr lang="pt-BR" sz="2800" b="1">
                <a:solidFill>
                  <a:srgbClr val="0000FF"/>
                </a:solidFill>
              </a:rPr>
              <a:t>INSUFLAÇÃO SUSTENTADA</a:t>
            </a:r>
          </a:p>
        </p:txBody>
      </p:sp>
      <p:pic>
        <p:nvPicPr>
          <p:cNvPr id="17426" name="Picture 25"/>
          <p:cNvPicPr>
            <a:picLocks noChangeAspect="1" noChangeArrowheads="1"/>
          </p:cNvPicPr>
          <p:nvPr/>
        </p:nvPicPr>
        <p:blipFill>
          <a:blip r:embed="rId6">
            <a:lum bright="24000" contrast="36000"/>
          </a:blip>
          <a:srcRect/>
          <a:stretch>
            <a:fillRect/>
          </a:stretch>
        </p:blipFill>
        <p:spPr bwMode="auto">
          <a:xfrm>
            <a:off x="10218738" y="473075"/>
            <a:ext cx="1835150" cy="17160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body" idx="4294967295"/>
          </p:nvPr>
        </p:nvSpPr>
        <p:spPr>
          <a:xfrm>
            <a:off x="1035050" y="2716213"/>
            <a:ext cx="6286500" cy="3444875"/>
          </a:xfrm>
        </p:spPr>
        <p:txBody>
          <a:bodyPr/>
          <a:lstStyle/>
          <a:p>
            <a:pPr indent="-182563" eaLnBrk="1" hangingPunct="1">
              <a:lnSpc>
                <a:spcPct val="80000"/>
              </a:lnSpc>
            </a:pPr>
            <a:r>
              <a:rPr lang="pt-BR" sz="1800" smtClean="0"/>
              <a:t>Steven TP et al (2007):estratégia INSURE X Resgate</a:t>
            </a:r>
          </a:p>
          <a:p>
            <a:pPr indent="-182563" eaLnBrk="1" hangingPunct="1">
              <a:lnSpc>
                <a:spcPct val="80000"/>
              </a:lnSpc>
              <a:buFont typeface="Arial" pitchFamily="34" charset="0"/>
              <a:buNone/>
            </a:pPr>
            <a:r>
              <a:rPr lang="pt-BR" sz="1800" smtClean="0"/>
              <a:t>      da Ventil. Mecânica: 0,67;IC a95%:0,57-0,79</a:t>
            </a:r>
          </a:p>
          <a:p>
            <a:pPr indent="-182563" eaLnBrk="1" hangingPunct="1">
              <a:lnSpc>
                <a:spcPct val="80000"/>
              </a:lnSpc>
              <a:buFont typeface="Arial" pitchFamily="34" charset="0"/>
              <a:buNone/>
            </a:pPr>
            <a:r>
              <a:rPr lang="pt-BR" sz="1800" smtClean="0"/>
              <a:t>       de O2 aos 28 dias</a:t>
            </a:r>
          </a:p>
          <a:p>
            <a:pPr indent="-182563" eaLnBrk="1" hangingPunct="1">
              <a:lnSpc>
                <a:spcPct val="80000"/>
              </a:lnSpc>
            </a:pPr>
            <a:r>
              <a:rPr lang="pt-BR" sz="1800" smtClean="0">
                <a:solidFill>
                  <a:srgbClr val="FF0000"/>
                </a:solidFill>
              </a:rPr>
              <a:t> Porém, sem diminuição de:</a:t>
            </a:r>
            <a:r>
              <a:rPr lang="pt-BR" sz="1800" smtClean="0">
                <a:solidFill>
                  <a:srgbClr val="FF3399"/>
                </a:solidFill>
              </a:rPr>
              <a:t> </a:t>
            </a:r>
          </a:p>
          <a:p>
            <a:pPr indent="-182563" eaLnBrk="1" hangingPunct="1">
              <a:lnSpc>
                <a:spcPct val="80000"/>
              </a:lnSpc>
              <a:buFont typeface="Arial" pitchFamily="34" charset="0"/>
              <a:buNone/>
            </a:pPr>
            <a:r>
              <a:rPr lang="pt-BR" sz="1800" smtClean="0"/>
              <a:t>     -DBP e DBP/Morte</a:t>
            </a:r>
          </a:p>
          <a:p>
            <a:pPr indent="-182563" eaLnBrk="1" hangingPunct="1">
              <a:lnSpc>
                <a:spcPct val="80000"/>
              </a:lnSpc>
              <a:buFont typeface="Arial" pitchFamily="34" charset="0"/>
              <a:buNone/>
            </a:pPr>
            <a:r>
              <a:rPr lang="pt-BR" sz="1800" smtClean="0"/>
              <a:t>     -Morte</a:t>
            </a:r>
          </a:p>
          <a:p>
            <a:pPr indent="-182563" eaLnBrk="1" hangingPunct="1">
              <a:lnSpc>
                <a:spcPct val="80000"/>
              </a:lnSpc>
              <a:buFont typeface="Arial" pitchFamily="34" charset="0"/>
              <a:buNone/>
            </a:pPr>
            <a:r>
              <a:rPr lang="pt-BR" sz="1800" smtClean="0"/>
              <a:t>    -Pneumotórax</a:t>
            </a:r>
          </a:p>
          <a:p>
            <a:pPr indent="-182563" eaLnBrk="1" hangingPunct="1">
              <a:lnSpc>
                <a:spcPct val="80000"/>
              </a:lnSpc>
              <a:buFont typeface="Arial" pitchFamily="34" charset="0"/>
              <a:buNone/>
            </a:pPr>
            <a:r>
              <a:rPr lang="pt-BR" sz="1800" smtClean="0"/>
              <a:t>    -Severa hemorragia intraventricular</a:t>
            </a:r>
          </a:p>
        </p:txBody>
      </p:sp>
      <p:sp>
        <p:nvSpPr>
          <p:cNvPr id="18435" name="Rectangle 5"/>
          <p:cNvSpPr>
            <a:spLocks noChangeArrowheads="1"/>
          </p:cNvSpPr>
          <p:nvPr/>
        </p:nvSpPr>
        <p:spPr bwMode="auto">
          <a:xfrm>
            <a:off x="239713" y="908050"/>
            <a:ext cx="11952287" cy="1371600"/>
          </a:xfrm>
          <a:prstGeom prst="rect">
            <a:avLst/>
          </a:prstGeom>
          <a:noFill/>
          <a:ln w="9525">
            <a:noFill/>
            <a:miter lim="800000"/>
            <a:headEnd/>
            <a:tailEnd/>
          </a:ln>
        </p:spPr>
        <p:txBody>
          <a:bodyPr>
            <a:spAutoFit/>
          </a:bodyPr>
          <a:lstStyle/>
          <a:p>
            <a:pPr algn="ctr" eaLnBrk="1" hangingPunct="1"/>
            <a:r>
              <a:rPr lang="pt-BR" b="1">
                <a:solidFill>
                  <a:srgbClr val="FF3399"/>
                </a:solidFill>
                <a:latin typeface="Arial" pitchFamily="34" charset="0"/>
                <a:cs typeface="Arial" pitchFamily="34" charset="0"/>
              </a:rPr>
              <a:t>Administração do surfactante: SELETIVO</a:t>
            </a:r>
          </a:p>
          <a:p>
            <a:pPr algn="ctr" eaLnBrk="1" hangingPunct="1"/>
            <a:r>
              <a:rPr lang="pt-BR">
                <a:solidFill>
                  <a:srgbClr val="404040"/>
                </a:solidFill>
                <a:latin typeface="Arial" pitchFamily="34" charset="0"/>
                <a:cs typeface="Arial" pitchFamily="34" charset="0"/>
              </a:rPr>
              <a:t> (PRECOCE, BREVE VENTILAÇÃO</a:t>
            </a:r>
          </a:p>
          <a:p>
            <a:pPr algn="ctr" eaLnBrk="1" hangingPunct="1"/>
            <a:r>
              <a:rPr lang="pt-BR">
                <a:solidFill>
                  <a:srgbClr val="404040"/>
                </a:solidFill>
                <a:latin typeface="Arial" pitchFamily="34" charset="0"/>
                <a:cs typeface="Arial" pitchFamily="34" charset="0"/>
              </a:rPr>
              <a:t>E EXTUBAÇÃO): </a:t>
            </a:r>
            <a:r>
              <a:rPr lang="pt-BR" sz="2400" b="1">
                <a:solidFill>
                  <a:srgbClr val="0033CC"/>
                </a:solidFill>
                <a:latin typeface="Arial" pitchFamily="34" charset="0"/>
                <a:cs typeface="Arial" pitchFamily="34" charset="0"/>
              </a:rPr>
              <a:t>INSURE</a:t>
            </a:r>
          </a:p>
          <a:p>
            <a:pPr algn="ctr" eaLnBrk="1" hangingPunct="1"/>
            <a:r>
              <a:rPr lang="pt-BR" sz="2400" b="1">
                <a:solidFill>
                  <a:srgbClr val="0033CC"/>
                </a:solidFill>
                <a:latin typeface="Arial" pitchFamily="34" charset="0"/>
                <a:cs typeface="Arial" pitchFamily="34" charset="0"/>
              </a:rPr>
              <a:t>Intubação, Surfactante, Extubação</a:t>
            </a:r>
            <a:endParaRPr lang="pt-BR">
              <a:solidFill>
                <a:srgbClr val="404040"/>
              </a:solidFill>
              <a:latin typeface="Arial" pitchFamily="34" charset="0"/>
              <a:cs typeface="Arial" pitchFamily="34" charset="0"/>
            </a:endParaRPr>
          </a:p>
        </p:txBody>
      </p:sp>
      <p:sp>
        <p:nvSpPr>
          <p:cNvPr id="18437" name="AutoShape 10"/>
          <p:cNvSpPr>
            <a:spLocks noChangeArrowheads="1"/>
          </p:cNvSpPr>
          <p:nvPr/>
        </p:nvSpPr>
        <p:spPr bwMode="auto">
          <a:xfrm>
            <a:off x="1250950" y="3124200"/>
            <a:ext cx="241300" cy="18415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pPr eaLnBrk="1" hangingPunct="1"/>
            <a:endParaRPr lang="pt-BR">
              <a:latin typeface="Arial" pitchFamily="34" charset="0"/>
              <a:cs typeface="Arial" pitchFamily="34" charset="0"/>
            </a:endParaRPr>
          </a:p>
        </p:txBody>
      </p:sp>
      <p:pic>
        <p:nvPicPr>
          <p:cNvPr id="18438" name="Título 1"/>
          <p:cNvPicPr>
            <a:picLocks noChangeArrowheads="1"/>
          </p:cNvPicPr>
          <p:nvPr/>
        </p:nvPicPr>
        <p:blipFill>
          <a:blip r:embed="rId2"/>
          <a:srcRect/>
          <a:stretch>
            <a:fillRect/>
          </a:stretch>
        </p:blipFill>
        <p:spPr bwMode="auto">
          <a:xfrm>
            <a:off x="925513" y="158750"/>
            <a:ext cx="9990137" cy="587375"/>
          </a:xfrm>
          <a:prstGeom prst="rect">
            <a:avLst/>
          </a:prstGeom>
          <a:solidFill>
            <a:schemeClr val="bg1"/>
          </a:solidFill>
          <a:ln w="9525">
            <a:noFill/>
            <a:miter lim="800000"/>
            <a:headEnd/>
            <a:tailEnd/>
          </a:ln>
        </p:spPr>
      </p:pic>
      <p:sp>
        <p:nvSpPr>
          <p:cNvPr id="18439"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pic>
        <p:nvPicPr>
          <p:cNvPr id="18440" name="Picture 10"/>
          <p:cNvPicPr>
            <a:picLocks noChangeAspect="1" noChangeArrowheads="1"/>
          </p:cNvPicPr>
          <p:nvPr/>
        </p:nvPicPr>
        <p:blipFill>
          <a:blip r:embed="rId3"/>
          <a:srcRect/>
          <a:stretch>
            <a:fillRect/>
          </a:stretch>
        </p:blipFill>
        <p:spPr bwMode="auto">
          <a:xfrm>
            <a:off x="7278688" y="2268538"/>
            <a:ext cx="4913312" cy="4598987"/>
          </a:xfrm>
          <a:prstGeom prst="rect">
            <a:avLst/>
          </a:prstGeom>
          <a:noFill/>
          <a:ln w="9525">
            <a:noFill/>
            <a:miter lim="800000"/>
            <a:headEnd/>
            <a:tailEnd/>
          </a:ln>
        </p:spPr>
      </p:pic>
      <p:sp>
        <p:nvSpPr>
          <p:cNvPr id="18441" name="Rectangle 12"/>
          <p:cNvSpPr>
            <a:spLocks noChangeArrowheads="1"/>
          </p:cNvSpPr>
          <p:nvPr/>
        </p:nvSpPr>
        <p:spPr bwMode="auto">
          <a:xfrm>
            <a:off x="0" y="6035675"/>
            <a:ext cx="7200900" cy="822325"/>
          </a:xfrm>
          <a:prstGeom prst="rect">
            <a:avLst/>
          </a:prstGeom>
          <a:solidFill>
            <a:srgbClr val="FFFFFF"/>
          </a:solidFill>
          <a:ln w="9525">
            <a:noFill/>
            <a:miter lim="800000"/>
            <a:headEnd/>
            <a:tailEnd/>
          </a:ln>
        </p:spPr>
        <p:txBody>
          <a:bodyPr anchor="ctr">
            <a:spAutoFit/>
          </a:bodyPr>
          <a:lstStyle/>
          <a:p>
            <a:pPr algn="ctr" eaLnBrk="1" hangingPunct="1"/>
            <a:r>
              <a:rPr lang="pt-BR" sz="1200">
                <a:latin typeface="Arial" pitchFamily="34" charset="0"/>
                <a:cs typeface="Arial" pitchFamily="34" charset="0"/>
                <a:hlinkClick r:id="rId4"/>
              </a:rPr>
              <a:t>Noninvasive Ventilation With vs Without Early Surfactant to Prevent Chronic Lung Disease in Preterm Infants: A Systematic Review and Meta-analysis.</a:t>
            </a:r>
            <a:endParaRPr lang="pt-BR" sz="1200">
              <a:latin typeface="Arial" pitchFamily="34" charset="0"/>
              <a:cs typeface="Arial" pitchFamily="34" charset="0"/>
            </a:endParaRPr>
          </a:p>
          <a:p>
            <a:pPr algn="ctr" eaLnBrk="1" hangingPunct="1"/>
            <a:r>
              <a:rPr lang="pt-BR" sz="1200">
                <a:latin typeface="Arial" pitchFamily="34" charset="0"/>
                <a:cs typeface="Arial" pitchFamily="34" charset="0"/>
              </a:rPr>
              <a:t>Isayama T, Chai-Adisaksopha C, McDonald SD.</a:t>
            </a:r>
          </a:p>
          <a:p>
            <a:pPr algn="ctr" eaLnBrk="1" hangingPunct="1"/>
            <a:r>
              <a:rPr lang="pt-BR" sz="1200">
                <a:solidFill>
                  <a:srgbClr val="0000FF"/>
                </a:solidFill>
                <a:latin typeface="Arial" pitchFamily="34" charset="0"/>
                <a:cs typeface="Arial" pitchFamily="34" charset="0"/>
              </a:rPr>
              <a:t>JAMA Pediatr. 2015 Aug;169(8):731-9.</a:t>
            </a:r>
            <a:r>
              <a:rPr lang="pt-BR" sz="1200">
                <a:latin typeface="Arial" pitchFamily="34" charset="0"/>
                <a:cs typeface="Arial" pitchFamily="34" charset="0"/>
              </a:rPr>
              <a:t> </a:t>
            </a:r>
            <a:r>
              <a:rPr lang="pt-BR" sz="1200">
                <a:solidFill>
                  <a:srgbClr val="0000FF"/>
                </a:solidFill>
                <a:latin typeface="Arial" pitchFamily="34" charset="0"/>
                <a:cs typeface="Arial" pitchFamily="34" charset="0"/>
              </a:rPr>
              <a:t>Artigo Integral</a:t>
            </a:r>
            <a:r>
              <a:rPr lang="pt-BR" sz="1200">
                <a:latin typeface="Arial" pitchFamily="34" charset="0"/>
                <a:cs typeface="Arial" pitchFamily="34" charset="0"/>
              </a:rPr>
              <a:t>!</a:t>
            </a:r>
          </a:p>
        </p:txBody>
      </p:sp>
      <p:sp>
        <p:nvSpPr>
          <p:cNvPr id="18442" name="Line 11"/>
          <p:cNvSpPr>
            <a:spLocks noChangeShapeType="1"/>
          </p:cNvSpPr>
          <p:nvPr/>
        </p:nvSpPr>
        <p:spPr bwMode="auto">
          <a:xfrm flipV="1">
            <a:off x="6611938" y="5645150"/>
            <a:ext cx="563562" cy="350838"/>
          </a:xfrm>
          <a:prstGeom prst="line">
            <a:avLst/>
          </a:prstGeom>
          <a:noFill/>
          <a:ln w="76200">
            <a:solidFill>
              <a:srgbClr val="FF3399"/>
            </a:solidFill>
            <a:round/>
            <a:headEnd/>
            <a:tailEnd type="triangle" w="med" len="med"/>
          </a:ln>
        </p:spPr>
        <p:txBody>
          <a:bodyPr/>
          <a:lstStyle/>
          <a:p>
            <a:endParaRPr lang="pt-BR"/>
          </a:p>
        </p:txBody>
      </p:sp>
      <p:sp>
        <p:nvSpPr>
          <p:cNvPr id="18443" name="AutoShape 12"/>
          <p:cNvSpPr>
            <a:spLocks noChangeArrowheads="1"/>
          </p:cNvSpPr>
          <p:nvPr/>
        </p:nvSpPr>
        <p:spPr bwMode="auto">
          <a:xfrm>
            <a:off x="328613" y="4344988"/>
            <a:ext cx="596900" cy="1847850"/>
          </a:xfrm>
          <a:prstGeom prst="curvedRightArrow">
            <a:avLst>
              <a:gd name="adj1" fmla="val 61915"/>
              <a:gd name="adj2" fmla="val 123830"/>
              <a:gd name="adj3" fmla="val 33333"/>
            </a:avLst>
          </a:prstGeom>
          <a:solidFill>
            <a:schemeClr val="accent1"/>
          </a:solidFill>
          <a:ln w="9525">
            <a:solidFill>
              <a:schemeClr val="tx1"/>
            </a:solidFill>
            <a:miter lim="800000"/>
            <a:headEnd/>
            <a:tailEnd/>
          </a:ln>
        </p:spPr>
        <p:txBody>
          <a:bodyPr wrap="none" anchor="ctr"/>
          <a:lstStyle/>
          <a:p>
            <a:pPr eaLnBrk="1" hangingPunct="1"/>
            <a:endParaRPr lang="pt-BR">
              <a:latin typeface="Arial" pitchFamily="34" charset="0"/>
              <a:cs typeface="Arial" pitchFamily="34" charset="0"/>
            </a:endParaRPr>
          </a:p>
        </p:txBody>
      </p:sp>
      <p:sp>
        <p:nvSpPr>
          <p:cNvPr id="18446" name="AutoShape 10"/>
          <p:cNvSpPr>
            <a:spLocks noChangeArrowheads="1"/>
          </p:cNvSpPr>
          <p:nvPr/>
        </p:nvSpPr>
        <p:spPr bwMode="auto">
          <a:xfrm>
            <a:off x="1250950" y="3432175"/>
            <a:ext cx="241300" cy="18415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pPr eaLnBrk="1" hangingPunct="1"/>
            <a:endParaRPr lang="pt-BR">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p:cNvSpPr>
          <p:nvPr>
            <p:ph type="body" idx="4294967295"/>
          </p:nvPr>
        </p:nvSpPr>
        <p:spPr>
          <a:xfrm>
            <a:off x="2024063" y="2085975"/>
            <a:ext cx="8178800" cy="3444875"/>
          </a:xfrm>
        </p:spPr>
        <p:txBody>
          <a:bodyPr/>
          <a:lstStyle/>
          <a:p>
            <a:pPr indent="-182563" algn="ctr">
              <a:lnSpc>
                <a:spcPct val="80000"/>
              </a:lnSpc>
              <a:spcBef>
                <a:spcPts val="700"/>
              </a:spcBef>
              <a:buClr>
                <a:schemeClr val="tx2"/>
              </a:buClr>
              <a:buSzPct val="95000"/>
              <a:buFont typeface="Wingdings" pitchFamily="2" charset="2"/>
              <a:buNone/>
            </a:pPr>
            <a:r>
              <a:rPr lang="pt-BR" sz="3300" b="1" smtClean="0">
                <a:solidFill>
                  <a:srgbClr val="0033CC"/>
                </a:solidFill>
              </a:rPr>
              <a:t>Lembrem-se que as evidências mudam em decorrer do tempo, pois se não validarmos nossas condutas podemos causar mais mal do que bem para o recém-nascido (Guinsburg,2010)</a:t>
            </a:r>
          </a:p>
          <a:p>
            <a:pPr indent="-182563" algn="ctr" eaLnBrk="1" hangingPunct="1"/>
            <a:endParaRPr lang="pt-BR" sz="3300" smtClean="0">
              <a:solidFill>
                <a:srgbClr val="0033CC"/>
              </a:solidFill>
            </a:endParaRPr>
          </a:p>
        </p:txBody>
      </p:sp>
      <p:sp>
        <p:nvSpPr>
          <p:cNvPr id="19459" name="Rectangle 5"/>
          <p:cNvSpPr>
            <a:spLocks noChangeArrowheads="1"/>
          </p:cNvSpPr>
          <p:nvPr/>
        </p:nvSpPr>
        <p:spPr bwMode="auto">
          <a:xfrm>
            <a:off x="912813" y="908050"/>
            <a:ext cx="10271125" cy="915988"/>
          </a:xfrm>
          <a:prstGeom prst="rect">
            <a:avLst/>
          </a:prstGeom>
          <a:noFill/>
          <a:ln w="9525">
            <a:noFill/>
            <a:miter lim="800000"/>
            <a:headEnd/>
            <a:tailEnd/>
          </a:ln>
        </p:spPr>
        <p:txBody>
          <a:bodyPr>
            <a:spAutoFit/>
          </a:bodyPr>
          <a:lstStyle/>
          <a:p>
            <a:pPr algn="ctr" eaLnBrk="1" hangingPunct="1"/>
            <a:r>
              <a:rPr lang="pt-BR">
                <a:solidFill>
                  <a:srgbClr val="404040"/>
                </a:solidFill>
                <a:latin typeface="Arial" pitchFamily="34" charset="0"/>
                <a:cs typeface="Arial" pitchFamily="34" charset="0"/>
              </a:rPr>
              <a:t>Administração do surfactante: </a:t>
            </a:r>
            <a:r>
              <a:rPr lang="pt-BR" b="1">
                <a:solidFill>
                  <a:srgbClr val="0033CC"/>
                </a:solidFill>
                <a:latin typeface="Arial" pitchFamily="34" charset="0"/>
                <a:cs typeface="Arial" pitchFamily="34" charset="0"/>
              </a:rPr>
              <a:t>SELETIVO</a:t>
            </a:r>
          </a:p>
          <a:p>
            <a:pPr algn="ctr" eaLnBrk="1" hangingPunct="1"/>
            <a:r>
              <a:rPr lang="pt-BR">
                <a:solidFill>
                  <a:srgbClr val="404040"/>
                </a:solidFill>
                <a:latin typeface="Arial" pitchFamily="34" charset="0"/>
                <a:cs typeface="Arial" pitchFamily="34" charset="0"/>
              </a:rPr>
              <a:t> (PRECOCE, BREVE VENTILAÇÃO</a:t>
            </a:r>
          </a:p>
          <a:p>
            <a:pPr algn="ctr" eaLnBrk="1" hangingPunct="1"/>
            <a:r>
              <a:rPr lang="pt-BR">
                <a:solidFill>
                  <a:srgbClr val="404040"/>
                </a:solidFill>
                <a:latin typeface="Arial" pitchFamily="34" charset="0"/>
                <a:cs typeface="Arial" pitchFamily="34" charset="0"/>
              </a:rPr>
              <a:t>E EXTUBAÇÃO):</a:t>
            </a:r>
          </a:p>
        </p:txBody>
      </p:sp>
      <p:pic>
        <p:nvPicPr>
          <p:cNvPr id="19460" name="Picture 4" descr="Cópia de Imagem4GHJUIOK (24)"/>
          <p:cNvPicPr>
            <a:picLocks noChangeAspect="1" noChangeArrowheads="1"/>
          </p:cNvPicPr>
          <p:nvPr/>
        </p:nvPicPr>
        <p:blipFill>
          <a:blip r:embed="rId2"/>
          <a:srcRect/>
          <a:stretch>
            <a:fillRect/>
          </a:stretch>
        </p:blipFill>
        <p:spPr bwMode="auto">
          <a:xfrm>
            <a:off x="5167313" y="5229225"/>
            <a:ext cx="1692275" cy="1165225"/>
          </a:xfrm>
          <a:prstGeom prst="rect">
            <a:avLst/>
          </a:prstGeom>
          <a:noFill/>
          <a:ln w="9525">
            <a:noFill/>
            <a:miter lim="800000"/>
            <a:headEnd/>
            <a:tailEnd/>
          </a:ln>
        </p:spPr>
      </p:pic>
      <p:pic>
        <p:nvPicPr>
          <p:cNvPr id="19461"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19462" name="Text Box 7"/>
          <p:cNvSpPr txBox="1">
            <a:spLocks/>
          </p:cNvSpPr>
          <p:nvPr/>
        </p:nvSpPr>
        <p:spPr bwMode="auto">
          <a:xfrm>
            <a:off x="0" y="-131763"/>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sp>
        <p:nvSpPr>
          <p:cNvPr id="19463"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725" name="Group 13"/>
          <p:cNvGraphicFramePr>
            <a:graphicFrameLocks noGrp="1"/>
          </p:cNvGraphicFramePr>
          <p:nvPr/>
        </p:nvGraphicFramePr>
        <p:xfrm>
          <a:off x="1200150" y="2276475"/>
          <a:ext cx="9120188" cy="749300"/>
        </p:xfrm>
        <a:graphic>
          <a:graphicData uri="http://schemas.openxmlformats.org/drawingml/2006/table">
            <a:tbl>
              <a:tblPr/>
              <a:tblGrid>
                <a:gridCol w="8154988"/>
                <a:gridCol w="965200"/>
              </a:tblGrid>
              <a:tr h="458788">
                <a:tc>
                  <a:txBody>
                    <a:bodyPr/>
                    <a:lstStyle/>
                    <a:p>
                      <a:pPr marL="0" marR="0" lvl="0" indent="0" algn="ctr" defTabSz="914400" rtl="0" eaLnBrk="1" fontAlgn="base" latinLnBrk="0" hangingPunct="1">
                        <a:lnSpc>
                          <a:spcPct val="90000"/>
                        </a:lnSpc>
                        <a:spcBef>
                          <a:spcPts val="100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Assistência respirat</a:t>
                      </a:r>
                      <a:r>
                        <a:rPr kumimoji="0" lang="pt-BR" sz="1200" b="1" i="0" u="none" strike="noStrike" cap="none" normalizeH="0" baseline="0" smtClean="0">
                          <a:ln>
                            <a:noFill/>
                          </a:ln>
                          <a:solidFill>
                            <a:srgbClr val="999999"/>
                          </a:solidFill>
                          <a:effectLst/>
                          <a:latin typeface="Calibri" pitchFamily="34" charset="0"/>
                          <a:ea typeface="MS PGothic" pitchFamily="34" charset="-128"/>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ria imediata ao pr</a:t>
                      </a:r>
                      <a:r>
                        <a:rPr kumimoji="0" lang="pt-BR" sz="1200" b="1" i="0" u="none" strike="noStrike" cap="none" normalizeH="0" baseline="0" smtClean="0">
                          <a:ln>
                            <a:noFill/>
                          </a:ln>
                          <a:solidFill>
                            <a:srgbClr val="999999"/>
                          </a:solidFill>
                          <a:effectLst/>
                          <a:latin typeface="Calibri" pitchFamily="34" charset="0"/>
                          <a:ea typeface="MS PGothic" pitchFamily="34" charset="-128"/>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-termo extremo Ventila</a:t>
                      </a:r>
                      <a:r>
                        <a:rPr kumimoji="0" lang="pt-BR" sz="1200" b="1" i="0" u="none" strike="noStrike" cap="none" normalizeH="0" baseline="0" smtClean="0">
                          <a:ln>
                            <a:noFill/>
                          </a:ln>
                          <a:solidFill>
                            <a:srgbClr val="999999"/>
                          </a:solidFill>
                          <a:effectLst/>
                          <a:latin typeface="Calibri" pitchFamily="34" charset="0"/>
                          <a:ea typeface="MS PGothic" pitchFamily="34" charset="-128"/>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ão mecânica e surfactante, CPAP nasal precoce e surfactante seletivo ou Intuba</a:t>
                      </a:r>
                      <a:r>
                        <a:rPr kumimoji="0" lang="pt-BR" sz="1200" b="1" i="0" u="none" strike="noStrike" cap="none" normalizeH="0" baseline="0" smtClean="0">
                          <a:ln>
                            <a:noFill/>
                          </a:ln>
                          <a:solidFill>
                            <a:srgbClr val="999999"/>
                          </a:solidFill>
                          <a:effectLst/>
                          <a:latin typeface="Calibri" pitchFamily="34" charset="0"/>
                          <a:ea typeface="MS PGothic" pitchFamily="34" charset="-128"/>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ão, surfactante e CPAPnasal:Evidências (3061 RN!)</a:t>
                      </a:r>
                      <a:r>
                        <a:rPr kumimoji="0" lang="pt-BR" sz="1200" b="1" i="0" u="none" strike="noStrike" cap="none" normalizeH="0" baseline="0" smtClean="0">
                          <a:ln>
                            <a:noFill/>
                          </a:ln>
                          <a:solidFill>
                            <a:srgbClr val="999999"/>
                          </a:solidFill>
                          <a:effectLst/>
                          <a:latin typeface="Calibri" pitchFamily="34" charset="0"/>
                          <a:ea typeface="MS PGothic" pitchFamily="34" charset="-128"/>
                          <a:cs typeface="Times New Roman" pitchFamily="18" charset="0"/>
                        </a:rPr>
                        <a:t> </a:t>
                      </a:r>
                      <a:r>
                        <a:rPr kumimoji="0" lang="pt-BR" sz="1200" b="0" i="0" u="none" strike="noStrike" cap="none" normalizeH="0" baseline="0" smtClean="0">
                          <a:ln>
                            <a:noFill/>
                          </a:ln>
                          <a:solidFill>
                            <a:schemeClr val="tx1"/>
                          </a:solidFill>
                          <a:effectLst/>
                          <a:latin typeface="Times New Roman" pitchFamily="18" charset="0"/>
                          <a:ea typeface="MS PGothic" pitchFamily="34" charset="-128"/>
                          <a:cs typeface="Times New Roman" pitchFamily="18" charset="0"/>
                        </a:rPr>
                        <a:t/>
                      </a:r>
                      <a:br>
                        <a:rPr kumimoji="0" lang="pt-BR" sz="1200" b="0" i="0" u="none" strike="noStrike" cap="none" normalizeH="0" baseline="0" smtClean="0">
                          <a:ln>
                            <a:noFill/>
                          </a:ln>
                          <a:solidFill>
                            <a:schemeClr val="tx1"/>
                          </a:solidFill>
                          <a:effectLst/>
                          <a:latin typeface="Times New Roman" pitchFamily="18" charset="0"/>
                          <a:ea typeface="MS PGothic" pitchFamily="34" charset="-128"/>
                          <a:cs typeface="Times New Roman" pitchFamily="18" charset="0"/>
                        </a:rPr>
                      </a:br>
                      <a:r>
                        <a:rPr kumimoji="0" lang="pt-BR" sz="1200" b="0"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Autor(es): Paulo R. Margotto</a:t>
                      </a:r>
                      <a:endParaRPr kumimoji="0" lang="pt-BR" sz="1200" b="0" i="0" u="none" strike="noStrike" cap="none" normalizeH="0" baseline="0" smtClean="0">
                        <a:ln>
                          <a:noFill/>
                        </a:ln>
                        <a:solidFill>
                          <a:schemeClr val="tx1"/>
                        </a:solidFill>
                        <a:effectLst/>
                        <a:latin typeface="Calibri" pitchFamily="34" charset="0"/>
                        <a:ea typeface="MS PGothic" pitchFamily="34" charset="-128"/>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ts val="1000"/>
                        </a:spcBef>
                        <a:spcAft>
                          <a:spcPct val="0"/>
                        </a:spcAft>
                        <a:buClrTx/>
                        <a:buSzTx/>
                        <a:buFontTx/>
                        <a:buNone/>
                        <a:tabLst/>
                      </a:pPr>
                      <a:r>
                        <a:rPr kumimoji="0" lang="pt-BR" sz="2200" b="0" i="0" u="none" strike="noStrike" cap="none" normalizeH="0" baseline="0" smtClean="0">
                          <a:ln>
                            <a:noFill/>
                          </a:ln>
                          <a:solidFill>
                            <a:schemeClr val="tx1"/>
                          </a:solidFill>
                          <a:effectLst/>
                          <a:latin typeface="Times New Roman" pitchFamily="18" charset="0"/>
                          <a:ea typeface="MS PGothic" pitchFamily="34" charset="-128"/>
                          <a:cs typeface="Times New Roman" pitchFamily="18" charset="0"/>
                          <a:hlinkClick r:id="rId2"/>
                        </a:rPr>
                        <a:t>  </a:t>
                      </a:r>
                      <a:r>
                        <a:rPr kumimoji="0" lang="pt-BR" sz="2200" b="0" i="0" u="none" strike="noStrike" cap="none" normalizeH="0" baseline="0" smtClean="0">
                          <a:ln>
                            <a:noFill/>
                          </a:ln>
                          <a:solidFill>
                            <a:schemeClr val="tx1"/>
                          </a:solidFill>
                          <a:effectLst/>
                          <a:latin typeface="Calibri" pitchFamily="34" charset="0"/>
                          <a:ea typeface="MS PGothic" pitchFamily="34" charset="-128"/>
                          <a:cs typeface="Times New Roman" pitchFamily="18" charset="0"/>
                        </a:rPr>
                        <a:t>      </a:t>
                      </a:r>
                      <a:endParaRPr kumimoji="0" lang="pt-BR" sz="2200" b="0" i="0" u="none" strike="noStrike" cap="none" normalizeH="0" baseline="0" smtClean="0">
                        <a:ln>
                          <a:noFill/>
                        </a:ln>
                        <a:solidFill>
                          <a:schemeClr val="tx1"/>
                        </a:solidFill>
                        <a:effectLst/>
                        <a:latin typeface="Times New Roman" pitchFamily="18" charset="0"/>
                        <a:ea typeface="MS PGothic" pitchFamily="34" charset="-128"/>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20486" name="Rectangle 4"/>
          <p:cNvSpPr>
            <a:spLocks noGrp="1" noChangeArrowheads="1"/>
          </p:cNvSpPr>
          <p:nvPr>
            <p:ph type="body" idx="4294967295"/>
          </p:nvPr>
        </p:nvSpPr>
        <p:spPr>
          <a:xfrm>
            <a:off x="1206500" y="3214688"/>
            <a:ext cx="9110663" cy="1081087"/>
          </a:xfrm>
          <a:solidFill>
            <a:srgbClr val="00FF00"/>
          </a:solidFill>
          <a:ln>
            <a:solidFill>
              <a:schemeClr val="tx1"/>
            </a:solidFill>
          </a:ln>
        </p:spPr>
        <p:txBody>
          <a:bodyPr/>
          <a:lstStyle/>
          <a:p>
            <a:pPr indent="-182563" algn="ctr" eaLnBrk="1" hangingPunct="1">
              <a:buFont typeface="Arial" pitchFamily="34" charset="0"/>
              <a:buNone/>
            </a:pPr>
            <a:r>
              <a:rPr lang="pt-BR" b="1" i="1" smtClean="0"/>
              <a:t>“Menos é MAIS , para o apoio gentil aos prematuros extremos” </a:t>
            </a:r>
            <a:r>
              <a:rPr lang="pt-BR" altLang="ja-JP" b="1" i="1" smtClean="0"/>
              <a:t>Fusch</a:t>
            </a:r>
            <a:r>
              <a:rPr lang="pt-BR" altLang="ja-JP" smtClean="0"/>
              <a:t> C</a:t>
            </a:r>
            <a:endParaRPr lang="pt-BR" smtClean="0"/>
          </a:p>
        </p:txBody>
      </p:sp>
      <p:sp>
        <p:nvSpPr>
          <p:cNvPr id="20487" name="Rectangle 21"/>
          <p:cNvSpPr>
            <a:spLocks noChangeArrowheads="1"/>
          </p:cNvSpPr>
          <p:nvPr/>
        </p:nvSpPr>
        <p:spPr bwMode="auto">
          <a:xfrm>
            <a:off x="1347788" y="4568825"/>
            <a:ext cx="9409112" cy="2289175"/>
          </a:xfrm>
          <a:prstGeom prst="rect">
            <a:avLst/>
          </a:prstGeom>
          <a:noFill/>
          <a:ln w="9525">
            <a:noFill/>
            <a:miter lim="800000"/>
            <a:headEnd/>
            <a:tailEnd/>
          </a:ln>
        </p:spPr>
        <p:txBody>
          <a:bodyPr>
            <a:spAutoFit/>
          </a:bodyPr>
          <a:lstStyle/>
          <a:p>
            <a:pPr algn="ctr" eaLnBrk="1" hangingPunct="1"/>
            <a:r>
              <a:rPr lang="pt-BR">
                <a:latin typeface="Arial" pitchFamily="34" charset="0"/>
                <a:cs typeface="Arial" pitchFamily="34" charset="0"/>
              </a:rPr>
              <a:t>Para os recém-nascidos pré-termo extremos (&lt;1000g ao nascer), quanto à assistência ventilatória imediata, as evidências nos orientam:</a:t>
            </a:r>
          </a:p>
          <a:p>
            <a:pPr eaLnBrk="1" hangingPunct="1"/>
            <a:endParaRPr lang="pt-BR">
              <a:latin typeface="Arial" pitchFamily="34" charset="0"/>
              <a:cs typeface="Arial" pitchFamily="34" charset="0"/>
            </a:endParaRPr>
          </a:p>
          <a:p>
            <a:pPr algn="ctr" eaLnBrk="1" hangingPunct="1"/>
            <a:r>
              <a:rPr lang="pt-BR">
                <a:latin typeface="Arial" pitchFamily="34" charset="0"/>
                <a:cs typeface="Arial" pitchFamily="34" charset="0"/>
              </a:rPr>
              <a:t> </a:t>
            </a:r>
            <a:r>
              <a:rPr lang="pt-BR" b="1">
                <a:solidFill>
                  <a:srgbClr val="FF0066"/>
                </a:solidFill>
                <a:latin typeface="Arial" pitchFamily="34" charset="0"/>
                <a:cs typeface="Arial" pitchFamily="34" charset="0"/>
              </a:rPr>
              <a:t>iniciar imediatamente ao nascer CPAP nasal (usamos em selo d`água; se o RN apresentar necessidade de O2 &gt; </a:t>
            </a:r>
            <a:r>
              <a:rPr lang="pt-BR" b="1">
                <a:solidFill>
                  <a:srgbClr val="0000FF"/>
                </a:solidFill>
                <a:latin typeface="Arial" pitchFamily="34" charset="0"/>
                <a:cs typeface="Arial" pitchFamily="34" charset="0"/>
              </a:rPr>
              <a:t>30%</a:t>
            </a:r>
            <a:r>
              <a:rPr lang="pt-BR" b="1">
                <a:solidFill>
                  <a:srgbClr val="FF0066"/>
                </a:solidFill>
                <a:latin typeface="Arial" pitchFamily="34" charset="0"/>
                <a:cs typeface="Arial" pitchFamily="34" charset="0"/>
              </a:rPr>
              <a:t> deverá ser intubado e receber o surfactante nas primeiras 2 horas de vida.</a:t>
            </a:r>
            <a:r>
              <a:rPr lang="pt-BR">
                <a:latin typeface="Arial" pitchFamily="34" charset="0"/>
                <a:cs typeface="Arial" pitchFamily="34" charset="0"/>
              </a:rPr>
              <a:t> </a:t>
            </a:r>
          </a:p>
        </p:txBody>
      </p:sp>
      <p:sp>
        <p:nvSpPr>
          <p:cNvPr id="20488" name="Rectangle 23"/>
          <p:cNvSpPr>
            <a:spLocks noChangeArrowheads="1"/>
          </p:cNvSpPr>
          <p:nvPr/>
        </p:nvSpPr>
        <p:spPr bwMode="auto">
          <a:xfrm>
            <a:off x="912813" y="908050"/>
            <a:ext cx="10271125" cy="915988"/>
          </a:xfrm>
          <a:prstGeom prst="rect">
            <a:avLst/>
          </a:prstGeom>
          <a:noFill/>
          <a:ln w="9525">
            <a:noFill/>
            <a:miter lim="800000"/>
            <a:headEnd/>
            <a:tailEnd/>
          </a:ln>
        </p:spPr>
        <p:txBody>
          <a:bodyPr>
            <a:spAutoFit/>
          </a:bodyPr>
          <a:lstStyle/>
          <a:p>
            <a:pPr algn="ctr" eaLnBrk="1" hangingPunct="1"/>
            <a:r>
              <a:rPr lang="pt-BR">
                <a:solidFill>
                  <a:srgbClr val="404040"/>
                </a:solidFill>
                <a:latin typeface="Arial" pitchFamily="34" charset="0"/>
                <a:cs typeface="Arial" pitchFamily="34" charset="0"/>
              </a:rPr>
              <a:t>Administração do surfactante: </a:t>
            </a:r>
            <a:r>
              <a:rPr lang="pt-BR" b="1">
                <a:solidFill>
                  <a:srgbClr val="0033CC"/>
                </a:solidFill>
                <a:latin typeface="Arial" pitchFamily="34" charset="0"/>
                <a:cs typeface="Arial" pitchFamily="34" charset="0"/>
              </a:rPr>
              <a:t>SELETIVO</a:t>
            </a:r>
          </a:p>
          <a:p>
            <a:pPr algn="ctr" eaLnBrk="1" hangingPunct="1"/>
            <a:r>
              <a:rPr lang="pt-BR">
                <a:solidFill>
                  <a:srgbClr val="404040"/>
                </a:solidFill>
                <a:latin typeface="Arial" pitchFamily="34" charset="0"/>
                <a:cs typeface="Arial" pitchFamily="34" charset="0"/>
              </a:rPr>
              <a:t> (PRECOCE, BREVE VENTILAÇÃO</a:t>
            </a:r>
          </a:p>
          <a:p>
            <a:pPr algn="ctr" eaLnBrk="1" hangingPunct="1"/>
            <a:r>
              <a:rPr lang="pt-BR">
                <a:solidFill>
                  <a:srgbClr val="404040"/>
                </a:solidFill>
                <a:latin typeface="Arial" pitchFamily="34" charset="0"/>
                <a:cs typeface="Arial" pitchFamily="34" charset="0"/>
              </a:rPr>
              <a:t>E EXTUBAÇÃO):</a:t>
            </a:r>
          </a:p>
        </p:txBody>
      </p:sp>
      <p:pic>
        <p:nvPicPr>
          <p:cNvPr id="20490"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20491" name="Text Box 12"/>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sp>
        <p:nvSpPr>
          <p:cNvPr id="20492"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pic>
        <p:nvPicPr>
          <p:cNvPr id="20496" name="Picture 16" descr="ppt">
            <a:hlinkClick r:id="rId4" tooltip="CPAP_precoce ou Intubacao_2011-HRAS"/>
          </p:cNvPr>
          <p:cNvPicPr>
            <a:picLocks noChangeAspect="1" noChangeArrowheads="1"/>
          </p:cNvPicPr>
          <p:nvPr/>
        </p:nvPicPr>
        <p:blipFill>
          <a:blip r:embed="rId5"/>
          <a:srcRect/>
          <a:stretch>
            <a:fillRect/>
          </a:stretch>
        </p:blipFill>
        <p:spPr bwMode="auto">
          <a:xfrm>
            <a:off x="9355138" y="2276475"/>
            <a:ext cx="457200" cy="457200"/>
          </a:xfrm>
          <a:prstGeom prst="rect">
            <a:avLst/>
          </a:prstGeom>
          <a:noFill/>
        </p:spPr>
      </p:pic>
      <p:pic>
        <p:nvPicPr>
          <p:cNvPr id="20498" name="Picture 18" descr="doc">
            <a:hlinkClick r:id="rId6" tooltip="Menos_e_mais_Assist_Vent"/>
          </p:cNvPr>
          <p:cNvPicPr>
            <a:picLocks noChangeAspect="1" noChangeArrowheads="1"/>
          </p:cNvPicPr>
          <p:nvPr/>
        </p:nvPicPr>
        <p:blipFill>
          <a:blip r:embed="rId7"/>
          <a:srcRect/>
          <a:stretch>
            <a:fillRect/>
          </a:stretch>
        </p:blipFill>
        <p:spPr bwMode="auto">
          <a:xfrm>
            <a:off x="9812338" y="3838575"/>
            <a:ext cx="457200" cy="4572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body" idx="4294967295"/>
          </p:nvPr>
        </p:nvSpPr>
        <p:spPr>
          <a:xfrm>
            <a:off x="1677988" y="2924175"/>
            <a:ext cx="8534400" cy="3475038"/>
          </a:xfrm>
        </p:spPr>
        <p:txBody>
          <a:bodyPr/>
          <a:lstStyle/>
          <a:p>
            <a:pPr indent="-182563" eaLnBrk="1" hangingPunct="1">
              <a:buFont typeface="Arial" pitchFamily="34" charset="0"/>
              <a:buNone/>
            </a:pPr>
            <a:r>
              <a:rPr lang="pt-BR" sz="1800" b="1" smtClean="0">
                <a:solidFill>
                  <a:srgbClr val="FF3300"/>
                </a:solidFill>
              </a:rPr>
              <a:t>                                    Falha do uso de CPAPn</a:t>
            </a:r>
            <a:r>
              <a:rPr lang="pt-BR" sz="1800" b="1" smtClean="0">
                <a:solidFill>
                  <a:srgbClr val="FFFF00"/>
                </a:solidFill>
              </a:rPr>
              <a:t> </a:t>
            </a:r>
            <a:r>
              <a:rPr lang="pt-BR" sz="1800" b="1" smtClean="0"/>
              <a:t>(Fuchs H,2011)</a:t>
            </a:r>
          </a:p>
          <a:p>
            <a:pPr indent="-182563" eaLnBrk="1" hangingPunct="1">
              <a:buFont typeface="Arial" pitchFamily="34" charset="0"/>
              <a:buNone/>
            </a:pPr>
            <a:r>
              <a:rPr lang="pt-BR" sz="1800" smtClean="0"/>
              <a:t>                                                      (RN de 23-28 sem;225 RN)</a:t>
            </a:r>
          </a:p>
          <a:p>
            <a:pPr indent="-182563" eaLnBrk="1" hangingPunct="1">
              <a:buFont typeface="Arial" pitchFamily="34" charset="0"/>
              <a:buNone/>
            </a:pPr>
            <a:r>
              <a:rPr lang="pt-BR" sz="1800" smtClean="0"/>
              <a:t>                                     51% </a:t>
            </a:r>
            <a:r>
              <a:rPr lang="pt-BR" sz="1800" b="1" smtClean="0">
                <a:solidFill>
                  <a:srgbClr val="FF0066"/>
                </a:solidFill>
              </a:rPr>
              <a:t>DE FALHA</a:t>
            </a:r>
            <a:r>
              <a:rPr lang="pt-BR" sz="1800" smtClean="0"/>
              <a:t> entre 3-19 hs (mediana:5,6hs)</a:t>
            </a:r>
          </a:p>
          <a:p>
            <a:pPr indent="-182563" algn="ctr" eaLnBrk="1" hangingPunct="1"/>
            <a:r>
              <a:rPr lang="pt-BR" b="1" smtClean="0">
                <a:solidFill>
                  <a:srgbClr val="0000FF"/>
                </a:solidFill>
              </a:rPr>
              <a:t>Preditores:FiO2 de 35%-45%</a:t>
            </a:r>
            <a:r>
              <a:rPr lang="pt-BR" smtClean="0">
                <a:solidFill>
                  <a:srgbClr val="0000FF"/>
                </a:solidFill>
              </a:rPr>
              <a:t> </a:t>
            </a:r>
            <a:endParaRPr lang="pt-BR" sz="1800" smtClean="0">
              <a:solidFill>
                <a:srgbClr val="0000FF"/>
              </a:solidFill>
            </a:endParaRPr>
          </a:p>
          <a:p>
            <a:pPr indent="-182563" eaLnBrk="1" hangingPunct="1"/>
            <a:endParaRPr lang="pt-BR" sz="1800" smtClean="0">
              <a:solidFill>
                <a:srgbClr val="0000FF"/>
              </a:solidFill>
            </a:endParaRPr>
          </a:p>
          <a:p>
            <a:pPr indent="-182563" eaLnBrk="1" hangingPunct="1"/>
            <a:endParaRPr lang="pt-BR" sz="1800" smtClean="0"/>
          </a:p>
        </p:txBody>
      </p:sp>
      <p:sp>
        <p:nvSpPr>
          <p:cNvPr id="21507" name="Rectangle 4"/>
          <p:cNvSpPr>
            <a:spLocks noChangeArrowheads="1"/>
          </p:cNvSpPr>
          <p:nvPr/>
        </p:nvSpPr>
        <p:spPr bwMode="auto">
          <a:xfrm>
            <a:off x="2255838" y="1989138"/>
            <a:ext cx="7394575" cy="863600"/>
          </a:xfrm>
          <a:prstGeom prst="rect">
            <a:avLst/>
          </a:prstGeom>
          <a:solidFill>
            <a:srgbClr val="00FF00"/>
          </a:solidFill>
          <a:ln w="9525">
            <a:solidFill>
              <a:schemeClr val="tx1"/>
            </a:solidFill>
            <a:miter lim="800000"/>
            <a:headEnd/>
            <a:tailEnd/>
          </a:ln>
        </p:spPr>
        <p:txBody>
          <a:bodyPr/>
          <a:lstStyle/>
          <a:p>
            <a:pPr algn="ctr" eaLnBrk="1" hangingPunct="1">
              <a:lnSpc>
                <a:spcPct val="90000"/>
              </a:lnSpc>
              <a:spcBef>
                <a:spcPct val="20000"/>
              </a:spcBef>
              <a:spcAft>
                <a:spcPts val="300"/>
              </a:spcAft>
              <a:buClr>
                <a:srgbClr val="C3260C"/>
              </a:buClr>
              <a:buSzPct val="130000"/>
              <a:buFont typeface="Georgia" pitchFamily="18" charset="0"/>
              <a:buChar char="*"/>
            </a:pPr>
            <a:r>
              <a:rPr lang="pt-BR" sz="2200">
                <a:solidFill>
                  <a:srgbClr val="404040"/>
                </a:solidFill>
                <a:latin typeface="Trebuchet MS" pitchFamily="34" charset="0"/>
                <a:cs typeface="Arial" pitchFamily="34" charset="0"/>
              </a:rPr>
              <a:t>Evitar ou de  </a:t>
            </a:r>
            <a:r>
              <a:rPr lang="pt-BR" sz="2200" b="1">
                <a:solidFill>
                  <a:srgbClr val="404040"/>
                </a:solidFill>
                <a:latin typeface="Trebuchet MS" pitchFamily="34" charset="0"/>
                <a:cs typeface="Arial" pitchFamily="34" charset="0"/>
              </a:rPr>
              <a:t>CPAP fútil</a:t>
            </a:r>
          </a:p>
          <a:p>
            <a:pPr algn="ctr" eaLnBrk="1" hangingPunct="1">
              <a:lnSpc>
                <a:spcPct val="90000"/>
              </a:lnSpc>
              <a:spcBef>
                <a:spcPct val="20000"/>
              </a:spcBef>
              <a:spcAft>
                <a:spcPts val="300"/>
              </a:spcAft>
              <a:buClr>
                <a:srgbClr val="C3260C"/>
              </a:buClr>
              <a:buSzPct val="130000"/>
              <a:buFont typeface="Georgia" pitchFamily="18" charset="0"/>
              <a:buChar char="*"/>
            </a:pPr>
            <a:r>
              <a:rPr lang="pt-BR" sz="2200">
                <a:solidFill>
                  <a:srgbClr val="404040"/>
                </a:solidFill>
                <a:latin typeface="Trebuchet MS" pitchFamily="34" charset="0"/>
                <a:cs typeface="Arial" pitchFamily="34" charset="0"/>
              </a:rPr>
              <a:t>Privilegiar o </a:t>
            </a:r>
            <a:r>
              <a:rPr lang="pt-BR" sz="2200" b="1">
                <a:solidFill>
                  <a:srgbClr val="404040"/>
                </a:solidFill>
                <a:latin typeface="Trebuchet MS" pitchFamily="34" charset="0"/>
                <a:cs typeface="Arial" pitchFamily="34" charset="0"/>
              </a:rPr>
              <a:t>SURFACTANTE SELETIVO</a:t>
            </a:r>
          </a:p>
        </p:txBody>
      </p:sp>
      <p:sp>
        <p:nvSpPr>
          <p:cNvPr id="21508" name="Rectangle 6"/>
          <p:cNvSpPr>
            <a:spLocks noChangeArrowheads="1"/>
          </p:cNvSpPr>
          <p:nvPr/>
        </p:nvSpPr>
        <p:spPr bwMode="auto">
          <a:xfrm>
            <a:off x="912813" y="908050"/>
            <a:ext cx="10271125" cy="915988"/>
          </a:xfrm>
          <a:prstGeom prst="rect">
            <a:avLst/>
          </a:prstGeom>
          <a:noFill/>
          <a:ln w="9525">
            <a:noFill/>
            <a:miter lim="800000"/>
            <a:headEnd/>
            <a:tailEnd/>
          </a:ln>
        </p:spPr>
        <p:txBody>
          <a:bodyPr>
            <a:spAutoFit/>
          </a:bodyPr>
          <a:lstStyle/>
          <a:p>
            <a:pPr algn="ctr" eaLnBrk="1" hangingPunct="1"/>
            <a:r>
              <a:rPr lang="pt-BR">
                <a:solidFill>
                  <a:srgbClr val="404040"/>
                </a:solidFill>
                <a:latin typeface="Arial" pitchFamily="34" charset="0"/>
                <a:cs typeface="Arial" pitchFamily="34" charset="0"/>
              </a:rPr>
              <a:t>Administração do surfactante: </a:t>
            </a:r>
            <a:r>
              <a:rPr lang="pt-BR" b="1">
                <a:solidFill>
                  <a:srgbClr val="0033CC"/>
                </a:solidFill>
                <a:latin typeface="Arial" pitchFamily="34" charset="0"/>
                <a:cs typeface="Arial" pitchFamily="34" charset="0"/>
              </a:rPr>
              <a:t>SELETIVO</a:t>
            </a:r>
          </a:p>
          <a:p>
            <a:pPr algn="ctr" eaLnBrk="1" hangingPunct="1"/>
            <a:r>
              <a:rPr lang="pt-BR">
                <a:solidFill>
                  <a:srgbClr val="404040"/>
                </a:solidFill>
                <a:latin typeface="Arial" pitchFamily="34" charset="0"/>
                <a:cs typeface="Arial" pitchFamily="34" charset="0"/>
              </a:rPr>
              <a:t> (PRECOCE, BREVE VENTILAÇÃO</a:t>
            </a:r>
          </a:p>
          <a:p>
            <a:pPr algn="ctr" eaLnBrk="1" hangingPunct="1"/>
            <a:r>
              <a:rPr lang="pt-BR">
                <a:solidFill>
                  <a:srgbClr val="404040"/>
                </a:solidFill>
                <a:latin typeface="Arial" pitchFamily="34" charset="0"/>
                <a:cs typeface="Arial" pitchFamily="34" charset="0"/>
              </a:rPr>
              <a:t>E EXTUBAÇÃO):</a:t>
            </a:r>
          </a:p>
        </p:txBody>
      </p:sp>
      <p:sp>
        <p:nvSpPr>
          <p:cNvPr id="21509" name="Text Box 7"/>
          <p:cNvSpPr txBox="1">
            <a:spLocks noChangeArrowheads="1"/>
          </p:cNvSpPr>
          <p:nvPr/>
        </p:nvSpPr>
        <p:spPr bwMode="auto">
          <a:xfrm>
            <a:off x="10591800" y="4821238"/>
            <a:ext cx="1550988" cy="336550"/>
          </a:xfrm>
          <a:prstGeom prst="rect">
            <a:avLst/>
          </a:prstGeom>
          <a:noFill/>
          <a:ln w="9525">
            <a:noFill/>
            <a:miter lim="800000"/>
            <a:headEnd/>
            <a:tailEnd/>
          </a:ln>
        </p:spPr>
        <p:txBody>
          <a:bodyPr wrap="none">
            <a:spAutoFit/>
          </a:bodyPr>
          <a:lstStyle/>
          <a:p>
            <a:pPr eaLnBrk="1" hangingPunct="1"/>
            <a:r>
              <a:rPr lang="pt-BR" sz="1600">
                <a:latin typeface="Arial" pitchFamily="34" charset="0"/>
                <a:cs typeface="Arial" pitchFamily="34" charset="0"/>
              </a:rPr>
              <a:t>Rocha G, 2013</a:t>
            </a:r>
          </a:p>
        </p:txBody>
      </p:sp>
      <p:pic>
        <p:nvPicPr>
          <p:cNvPr id="21512" name="Título 1"/>
          <p:cNvPicPr>
            <a:picLocks noChangeArrowheads="1"/>
          </p:cNvPicPr>
          <p:nvPr/>
        </p:nvPicPr>
        <p:blipFill>
          <a:blip r:embed="rId2"/>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21513" name="Text Box 10"/>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sp>
        <p:nvSpPr>
          <p:cNvPr id="21514" name="Rectangle 12"/>
          <p:cNvSpPr>
            <a:spLocks noChangeArrowheads="1"/>
          </p:cNvSpPr>
          <p:nvPr/>
        </p:nvSpPr>
        <p:spPr bwMode="auto">
          <a:xfrm>
            <a:off x="1530350" y="4746625"/>
            <a:ext cx="9061450" cy="679450"/>
          </a:xfrm>
          <a:prstGeom prst="rect">
            <a:avLst/>
          </a:prstGeom>
          <a:noFill/>
          <a:ln w="38100">
            <a:solidFill>
              <a:srgbClr val="0000FF"/>
            </a:solidFill>
            <a:miter lim="800000"/>
            <a:headEnd/>
            <a:tailEnd/>
          </a:ln>
        </p:spPr>
        <p:txBody>
          <a:bodyPr wrap="none" anchor="ctr">
            <a:spAutoFit/>
          </a:bodyPr>
          <a:lstStyle/>
          <a:p>
            <a:pPr algn="ctr" eaLnBrk="1" hangingPunct="1"/>
            <a:r>
              <a:rPr lang="pt-BR" b="1">
                <a:solidFill>
                  <a:srgbClr val="FF0000"/>
                </a:solidFill>
                <a:latin typeface="Arial" pitchFamily="34" charset="0"/>
                <a:cs typeface="Arial" pitchFamily="34" charset="0"/>
              </a:rPr>
              <a:t>A necessidade de oxigênio acima de 30% por 2 horas  ocorreu significativamente</a:t>
            </a:r>
            <a:endParaRPr lang="pt-BR">
              <a:solidFill>
                <a:srgbClr val="FF0000"/>
              </a:solidFill>
              <a:latin typeface="Arial" pitchFamily="34" charset="0"/>
              <a:cs typeface="Arial" pitchFamily="34" charset="0"/>
            </a:endParaRPr>
          </a:p>
          <a:p>
            <a:pPr algn="ctr" eaLnBrk="1" hangingPunct="1"/>
            <a:r>
              <a:rPr lang="pt-BR" b="1">
                <a:solidFill>
                  <a:srgbClr val="FF0000"/>
                </a:solidFill>
                <a:latin typeface="Arial" pitchFamily="34" charset="0"/>
                <a:cs typeface="Arial" pitchFamily="34" charset="0"/>
              </a:rPr>
              <a:t>mais no grupo de falha do uso de CPAP (62,9% versus 25,9%)</a:t>
            </a:r>
            <a:r>
              <a:rPr lang="pt-BR">
                <a:solidFill>
                  <a:srgbClr val="FF0000"/>
                </a:solidFill>
                <a:latin typeface="Arial" pitchFamily="34" charset="0"/>
                <a:cs typeface="Arial" pitchFamily="34" charset="0"/>
              </a:rPr>
              <a:t> </a:t>
            </a:r>
          </a:p>
        </p:txBody>
      </p:sp>
      <p:sp>
        <p:nvSpPr>
          <p:cNvPr id="21516" name="Text Box 9"/>
          <p:cNvSpPr txBox="1">
            <a:spLocks/>
          </p:cNvSpPr>
          <p:nvPr/>
        </p:nvSpPr>
        <p:spPr bwMode="auto">
          <a:xfrm>
            <a:off x="3841750" y="168275"/>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pic>
        <p:nvPicPr>
          <p:cNvPr id="21520" name="Picture 16" descr="ppt">
            <a:hlinkClick r:id="rId3" tooltip="CPAPn_SURFACT_2011"/>
          </p:cNvPr>
          <p:cNvPicPr>
            <a:picLocks noChangeAspect="1" noChangeArrowheads="1"/>
          </p:cNvPicPr>
          <p:nvPr/>
        </p:nvPicPr>
        <p:blipFill>
          <a:blip r:embed="rId4"/>
          <a:srcRect/>
          <a:stretch>
            <a:fillRect/>
          </a:stretch>
        </p:blipFill>
        <p:spPr bwMode="auto">
          <a:xfrm>
            <a:off x="9888538" y="2224088"/>
            <a:ext cx="457200" cy="457200"/>
          </a:xfrm>
          <a:prstGeom prst="rect">
            <a:avLst/>
          </a:prstGeom>
          <a:noFill/>
        </p:spPr>
      </p:pic>
      <p:pic>
        <p:nvPicPr>
          <p:cNvPr id="21522" name="Picture 18" descr="ppt">
            <a:hlinkClick r:id="rId5" tooltip="CPAP_nasal_preditores_falha_2"/>
          </p:cNvPr>
          <p:cNvPicPr>
            <a:picLocks noChangeAspect="1" noChangeArrowheads="1"/>
          </p:cNvPicPr>
          <p:nvPr/>
        </p:nvPicPr>
        <p:blipFill>
          <a:blip r:embed="rId4"/>
          <a:srcRect/>
          <a:stretch>
            <a:fillRect/>
          </a:stretch>
        </p:blipFill>
        <p:spPr bwMode="auto">
          <a:xfrm>
            <a:off x="11063288" y="5157788"/>
            <a:ext cx="457200" cy="4572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idx="4294967295"/>
          </p:nvPr>
        </p:nvSpPr>
        <p:spPr>
          <a:xfrm>
            <a:off x="527050" y="188913"/>
            <a:ext cx="10160000" cy="1143000"/>
          </a:xfrm>
        </p:spPr>
        <p:txBody>
          <a:bodyPr/>
          <a:lstStyle/>
          <a:p>
            <a:pPr algn="ctr" eaLnBrk="1" hangingPunct="1"/>
            <a:r>
              <a:rPr lang="pt-BR" b="1" smtClean="0">
                <a:solidFill>
                  <a:srgbClr val="0D02E4"/>
                </a:solidFill>
              </a:rPr>
              <a:t>O QUE FAZEMOS NO HMIB</a:t>
            </a:r>
          </a:p>
        </p:txBody>
      </p:sp>
      <p:sp>
        <p:nvSpPr>
          <p:cNvPr id="22531" name="Rectangle 3"/>
          <p:cNvSpPr>
            <a:spLocks noGrp="1"/>
          </p:cNvSpPr>
          <p:nvPr>
            <p:ph type="body" idx="4294967295"/>
          </p:nvPr>
        </p:nvSpPr>
        <p:spPr>
          <a:xfrm>
            <a:off x="576263" y="2211388"/>
            <a:ext cx="10160000" cy="5519737"/>
          </a:xfrm>
        </p:spPr>
        <p:txBody>
          <a:bodyPr/>
          <a:lstStyle/>
          <a:p>
            <a:pPr marL="342900" algn="ctr" eaLnBrk="1" hangingPunct="1">
              <a:buFont typeface="Arial" pitchFamily="34" charset="0"/>
              <a:buNone/>
            </a:pPr>
            <a:r>
              <a:rPr lang="pt-BR" sz="1900" smtClean="0">
                <a:solidFill>
                  <a:schemeClr val="accent1"/>
                </a:solidFill>
              </a:rPr>
              <a:t>                    </a:t>
            </a:r>
            <a:r>
              <a:rPr lang="pt-BR" sz="2600" b="1" smtClean="0">
                <a:solidFill>
                  <a:schemeClr val="accent1"/>
                </a:solidFill>
              </a:rPr>
              <a:t>Surfactante seletivo nas primeiras 2 horas de vida</a:t>
            </a:r>
          </a:p>
          <a:p>
            <a:pPr marL="342900" eaLnBrk="1" hangingPunct="1"/>
            <a:r>
              <a:rPr lang="pt-BR" sz="2600" b="1" smtClean="0">
                <a:solidFill>
                  <a:schemeClr val="accent1"/>
                </a:solidFill>
              </a:rPr>
              <a:t>Para os RN com respiração espontânea</a:t>
            </a:r>
            <a:r>
              <a:rPr lang="pt-BR" sz="2600" smtClean="0"/>
              <a:t>: </a:t>
            </a:r>
            <a:endParaRPr lang="pt-BR" sz="2600" b="1" smtClean="0"/>
          </a:p>
          <a:p>
            <a:pPr marL="342900" eaLnBrk="1" hangingPunct="1">
              <a:buFont typeface="Arial" pitchFamily="34" charset="0"/>
              <a:buNone/>
            </a:pPr>
            <a:r>
              <a:rPr lang="pt-BR" sz="2600" b="1" smtClean="0"/>
              <a:t>      -</a:t>
            </a:r>
            <a:r>
              <a:rPr lang="pt-BR" sz="1800" b="1" smtClean="0"/>
              <a:t>CPAP nasal em selo d`agua</a:t>
            </a:r>
            <a:r>
              <a:rPr lang="pt-BR" sz="1800" smtClean="0"/>
              <a:t>: pressão de +7cmH2O;fluxo de 5 L/min; </a:t>
            </a:r>
            <a:r>
              <a:rPr lang="pt-BR" sz="1800" b="1" smtClean="0">
                <a:solidFill>
                  <a:srgbClr val="0000FF"/>
                </a:solidFill>
              </a:rPr>
              <a:t>FiO2  de 30% </a:t>
            </a:r>
            <a:r>
              <a:rPr lang="pt-BR" sz="1800" smtClean="0"/>
              <a:t>. </a:t>
            </a:r>
            <a:r>
              <a:rPr lang="pt-BR" sz="1800" b="1" smtClean="0"/>
              <a:t>Solicitar a realização do Rx de tórax imediatamente.</a:t>
            </a:r>
          </a:p>
          <a:p>
            <a:pPr marL="342900" algn="ctr" eaLnBrk="1" hangingPunct="1"/>
            <a:r>
              <a:rPr lang="pt-BR" sz="1800" b="1" smtClean="0">
                <a:solidFill>
                  <a:srgbClr val="0033CC"/>
                </a:solidFill>
              </a:rPr>
              <a:t>O </a:t>
            </a:r>
            <a:r>
              <a:rPr lang="pt-BR" sz="1800" b="1" smtClean="0">
                <a:solidFill>
                  <a:srgbClr val="FF3399"/>
                </a:solidFill>
              </a:rPr>
              <a:t>USO DO </a:t>
            </a:r>
            <a:r>
              <a:rPr lang="pt-BR" sz="1800" b="1" i="1" smtClean="0">
                <a:solidFill>
                  <a:srgbClr val="FF3399"/>
                </a:solidFill>
              </a:rPr>
              <a:t>SURFACTANTE SELETIVO</a:t>
            </a:r>
            <a:r>
              <a:rPr lang="pt-BR" sz="1800" b="1" smtClean="0">
                <a:solidFill>
                  <a:srgbClr val="0033CC"/>
                </a:solidFill>
              </a:rPr>
              <a:t> significa que nem todos recém-nascidos deste grupo que apresentam respiração espontânea ao nascer vão necessitar de surfactante nas primeiras 2 horas de vida (apenas aqueles que necessitaram de maior FiO2 no CPAP nasal ou que necessitam de intubação imediata)</a:t>
            </a:r>
            <a:r>
              <a:rPr lang="pt-BR" sz="1800" smtClean="0">
                <a:solidFill>
                  <a:srgbClr val="0033CC"/>
                </a:solidFill>
              </a:rPr>
              <a:t> </a:t>
            </a:r>
          </a:p>
          <a:p>
            <a:pPr marL="342900" algn="ctr" eaLnBrk="1" hangingPunct="1"/>
            <a:endParaRPr lang="pt-BR" sz="1800" smtClean="0">
              <a:solidFill>
                <a:srgbClr val="0033CC"/>
              </a:solidFill>
            </a:endParaRPr>
          </a:p>
          <a:p>
            <a:pPr marL="342900" eaLnBrk="1" hangingPunct="1"/>
            <a:endParaRPr lang="pt-BR" sz="1800" smtClean="0"/>
          </a:p>
        </p:txBody>
      </p:sp>
      <p:sp>
        <p:nvSpPr>
          <p:cNvPr id="22532" name="Text Box 8"/>
          <p:cNvSpPr txBox="1">
            <a:spLocks/>
          </p:cNvSpPr>
          <p:nvPr/>
        </p:nvSpPr>
        <p:spPr bwMode="auto">
          <a:xfrm>
            <a:off x="1336675" y="-88900"/>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sp>
        <p:nvSpPr>
          <p:cNvPr id="22533"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
        <p:nvSpPr>
          <p:cNvPr id="22534" name="Rectangle 10"/>
          <p:cNvSpPr>
            <a:spLocks noChangeArrowheads="1"/>
          </p:cNvSpPr>
          <p:nvPr/>
        </p:nvSpPr>
        <p:spPr bwMode="auto">
          <a:xfrm>
            <a:off x="1095375" y="1052513"/>
            <a:ext cx="8964613" cy="1130300"/>
          </a:xfrm>
          <a:prstGeom prst="rect">
            <a:avLst/>
          </a:prstGeom>
          <a:noFill/>
          <a:ln w="9525">
            <a:noFill/>
            <a:miter lim="800000"/>
            <a:headEnd/>
            <a:tailEnd/>
          </a:ln>
        </p:spPr>
        <p:txBody>
          <a:bodyPr lIns="0" tIns="126960" rIns="0" bIns="25392" anchor="ctr">
            <a:spAutoFit/>
          </a:bodyPr>
          <a:lstStyle/>
          <a:p>
            <a:pPr algn="ctr" eaLnBrk="1" hangingPunct="1"/>
            <a:r>
              <a:rPr lang="pt-BR" sz="1600" b="1" u="sng">
                <a:latin typeface="Arial" pitchFamily="34" charset="0"/>
                <a:cs typeface="Arial" pitchFamily="34" charset="0"/>
                <a:hlinkClick r:id="rId2"/>
              </a:rPr>
              <a:t>Surfactante Pulmonar Exógeno – 2018</a:t>
            </a:r>
            <a:endParaRPr lang="pt-BR" sz="1600" b="1" u="sng">
              <a:latin typeface="Arial" pitchFamily="34" charset="0"/>
              <a:cs typeface="Arial" pitchFamily="34" charset="0"/>
            </a:endParaRPr>
          </a:p>
          <a:p>
            <a:pPr algn="ctr" eaLnBrk="1" hangingPunct="1"/>
            <a:endParaRPr lang="pt-BR" sz="1600" u="sng">
              <a:latin typeface="Arial" pitchFamily="34" charset="0"/>
              <a:cs typeface="Arial" pitchFamily="34" charset="0"/>
            </a:endParaRPr>
          </a:p>
          <a:p>
            <a:pPr algn="ctr" eaLnBrk="1" hangingPunct="1"/>
            <a:r>
              <a:rPr lang="pt-BR" sz="1600">
                <a:latin typeface="Arial" pitchFamily="34" charset="0"/>
                <a:cs typeface="Arial" pitchFamily="34" charset="0"/>
              </a:rPr>
              <a:t>Autor: Paulo R. Margotto Capitulo do Livro Assistência ao Recém-Nascido de Risco, Hospital de Ensino Materno Infantil de Brasília, SES/DF, 4a Edição, em preparação!                             </a:t>
            </a:r>
          </a:p>
        </p:txBody>
      </p:sp>
      <p:pic>
        <p:nvPicPr>
          <p:cNvPr id="22535" name="Picture 12" descr="doc"/>
          <p:cNvPicPr>
            <a:picLocks noChangeAspect="1" noChangeArrowheads="1"/>
          </p:cNvPicPr>
          <p:nvPr/>
        </p:nvPicPr>
        <p:blipFill>
          <a:blip r:embed="rId3"/>
          <a:srcRect/>
          <a:stretch>
            <a:fillRect/>
          </a:stretch>
        </p:blipFill>
        <p:spPr bwMode="auto">
          <a:xfrm>
            <a:off x="7524750" y="1103313"/>
            <a:ext cx="457200" cy="45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body" idx="4294967295"/>
          </p:nvPr>
        </p:nvSpPr>
        <p:spPr>
          <a:xfrm>
            <a:off x="576263" y="765175"/>
            <a:ext cx="11039475" cy="6092825"/>
          </a:xfrm>
          <a:solidFill>
            <a:schemeClr val="bg1"/>
          </a:solidFill>
        </p:spPr>
        <p:txBody>
          <a:bodyPr/>
          <a:lstStyle/>
          <a:p>
            <a:pPr indent="-182563" eaLnBrk="1" hangingPunct="1">
              <a:lnSpc>
                <a:spcPct val="80000"/>
              </a:lnSpc>
            </a:pPr>
            <a:r>
              <a:rPr lang="pt-BR" sz="1700" smtClean="0"/>
              <a:t>4-</a:t>
            </a:r>
            <a:r>
              <a:rPr lang="pt-BR" sz="1700" b="1" smtClean="0"/>
              <a:t>SURFACTANTE</a:t>
            </a:r>
            <a:r>
              <a:rPr lang="pt-BR" sz="1700" smtClean="0"/>
              <a:t>: </a:t>
            </a:r>
            <a:r>
              <a:rPr lang="pt-BR" sz="1700" b="1" smtClean="0">
                <a:solidFill>
                  <a:srgbClr val="0000FF"/>
                </a:solidFill>
              </a:rPr>
              <a:t>200mg/kg</a:t>
            </a:r>
          </a:p>
          <a:p>
            <a:pPr indent="-182563" eaLnBrk="1" hangingPunct="1">
              <a:lnSpc>
                <a:spcPct val="80000"/>
              </a:lnSpc>
              <a:buFont typeface="Arial" pitchFamily="34" charset="0"/>
              <a:buNone/>
            </a:pPr>
            <a:r>
              <a:rPr lang="pt-BR" sz="1700" smtClean="0"/>
              <a:t>   Necessidade de </a:t>
            </a:r>
            <a:r>
              <a:rPr lang="pt-BR" sz="1700" b="1" smtClean="0">
                <a:solidFill>
                  <a:srgbClr val="0000FF"/>
                </a:solidFill>
              </a:rPr>
              <a:t>aumento da FiO2 acima de 30% </a:t>
            </a:r>
            <a:r>
              <a:rPr lang="pt-BR" sz="1700" smtClean="0"/>
              <a:t>para manter PSaO2 (Saturação de Oxigênio) alvo (90-95%). Manter os alarmes entre 88-95%. </a:t>
            </a:r>
            <a:r>
              <a:rPr lang="pt-BR" sz="1700" b="1" smtClean="0"/>
              <a:t>Não aguardar resultado do Rx.</a:t>
            </a:r>
            <a:endParaRPr lang="pt-BR" sz="1700" smtClean="0"/>
          </a:p>
          <a:p>
            <a:pPr indent="-182563" eaLnBrk="1" hangingPunct="1">
              <a:lnSpc>
                <a:spcPct val="80000"/>
              </a:lnSpc>
            </a:pPr>
            <a:r>
              <a:rPr lang="pt-BR" sz="1700" smtClean="0"/>
              <a:t>Intubação:</a:t>
            </a:r>
          </a:p>
          <a:p>
            <a:pPr indent="-182563" eaLnBrk="1" hangingPunct="1">
              <a:lnSpc>
                <a:spcPct val="80000"/>
              </a:lnSpc>
              <a:buFont typeface="Arial" pitchFamily="34" charset="0"/>
              <a:buNone/>
            </a:pPr>
            <a:r>
              <a:rPr lang="pt-BR" sz="1700" smtClean="0"/>
              <a:t>      -Inserir a cânula (2,5mm para RN &lt;1000g)  usando a regra 7-8-9 de Tochen (1979): peso +6. No entanto, </a:t>
            </a:r>
            <a:r>
              <a:rPr lang="pt-BR" sz="1700" b="1" smtClean="0"/>
              <a:t>para os RN &lt;750g, introduzir 6 cm</a:t>
            </a:r>
          </a:p>
          <a:p>
            <a:pPr indent="-182563" eaLnBrk="1" hangingPunct="1">
              <a:lnSpc>
                <a:spcPct val="80000"/>
              </a:lnSpc>
              <a:buFont typeface="Arial" pitchFamily="34" charset="0"/>
              <a:buNone/>
            </a:pPr>
            <a:r>
              <a:rPr lang="pt-BR" sz="1700" b="1" smtClean="0"/>
              <a:t>      -</a:t>
            </a:r>
            <a:r>
              <a:rPr lang="pt-BR" sz="1700" smtClean="0"/>
              <a:t>iniciar ventilação com PIP de 20-25 cm de H2O  e PEEP de 7 cm de H2O</a:t>
            </a:r>
          </a:p>
          <a:p>
            <a:pPr indent="-182563" eaLnBrk="1" hangingPunct="1">
              <a:lnSpc>
                <a:spcPct val="80000"/>
              </a:lnSpc>
              <a:buFont typeface="Arial" pitchFamily="34" charset="0"/>
              <a:buNone/>
            </a:pPr>
            <a:r>
              <a:rPr lang="pt-BR" sz="1700" smtClean="0"/>
              <a:t>     -Remover para a UTI Neonatal em incubadora de transporte aquecida</a:t>
            </a:r>
          </a:p>
          <a:p>
            <a:pPr indent="-182563" eaLnBrk="1" hangingPunct="1">
              <a:lnSpc>
                <a:spcPct val="80000"/>
              </a:lnSpc>
            </a:pPr>
            <a:r>
              <a:rPr lang="pt-BR" sz="1700" smtClean="0"/>
              <a:t>5-</a:t>
            </a:r>
            <a:r>
              <a:rPr lang="pt-BR" sz="1700" b="1" smtClean="0"/>
              <a:t>EXTUBAR </a:t>
            </a:r>
            <a:r>
              <a:rPr lang="pt-BR" sz="1700" smtClean="0"/>
              <a:t>(quando possível, </a:t>
            </a:r>
            <a:r>
              <a:rPr lang="pt-BR" sz="1700" b="1" smtClean="0">
                <a:solidFill>
                  <a:srgbClr val="0000FF"/>
                </a:solidFill>
              </a:rPr>
              <a:t>dentro da 1ª hora</a:t>
            </a:r>
            <a:r>
              <a:rPr lang="pt-BR" sz="1700" smtClean="0"/>
              <a:t>) se: </a:t>
            </a:r>
            <a:r>
              <a:rPr lang="pt-BR" sz="1700" i="1" smtClean="0"/>
              <a:t>drive</a:t>
            </a:r>
            <a:r>
              <a:rPr lang="pt-BR" sz="1700" smtClean="0"/>
              <a:t> respiratório presente; FiO2 &lt;40% (para PSaO2 90-95%), MAP &lt;7cmH2O, PaCO2 &lt;60mmHg e pH&gt;7,20, FR &lt;15pm; PIP de 15cmH2O.*.</a:t>
            </a:r>
            <a:endParaRPr lang="pt-BR" sz="1700" b="1" i="1" smtClean="0"/>
          </a:p>
          <a:p>
            <a:pPr indent="-182563" eaLnBrk="1" hangingPunct="1">
              <a:lnSpc>
                <a:spcPct val="80000"/>
              </a:lnSpc>
              <a:buFont typeface="Arial" pitchFamily="34" charset="0"/>
              <a:buNone/>
            </a:pPr>
            <a:r>
              <a:rPr lang="pt-BR" sz="1700" b="1" i="1" smtClean="0"/>
              <a:t>         *A gasometria para esta avaliação pode ser venosa ou arterial.</a:t>
            </a:r>
            <a:endParaRPr lang="pt-BR" sz="1700" smtClean="0"/>
          </a:p>
          <a:p>
            <a:pPr indent="-182563" eaLnBrk="1" hangingPunct="1">
              <a:lnSpc>
                <a:spcPct val="80000"/>
              </a:lnSpc>
            </a:pPr>
            <a:r>
              <a:rPr lang="pt-BR" sz="1700" smtClean="0"/>
              <a:t>6-</a:t>
            </a:r>
            <a:r>
              <a:rPr lang="pt-BR" sz="1700" b="1" smtClean="0"/>
              <a:t>Para os RN que necessitam de INTUBAÇÃO IMEDIATA</a:t>
            </a:r>
            <a:endParaRPr lang="pt-BR" sz="1700" smtClean="0"/>
          </a:p>
          <a:p>
            <a:pPr indent="-182563" algn="ctr" eaLnBrk="1" hangingPunct="1">
              <a:lnSpc>
                <a:spcPct val="80000"/>
              </a:lnSpc>
              <a:buFont typeface="Arial" pitchFamily="34" charset="0"/>
              <a:buNone/>
            </a:pPr>
            <a:r>
              <a:rPr lang="pt-BR" sz="1700" smtClean="0"/>
              <a:t>    Proceder a intubação como estabelecido, com </a:t>
            </a:r>
            <a:r>
              <a:rPr lang="pt-BR" sz="1700" b="1" smtClean="0">
                <a:solidFill>
                  <a:srgbClr val="0000FF"/>
                </a:solidFill>
              </a:rPr>
              <a:t>FiO2 de ≥40%</a:t>
            </a:r>
            <a:r>
              <a:rPr lang="pt-BR" sz="1700" smtClean="0"/>
              <a:t>  e FAZER SURFACTANTE, não havendo a necessidade de esperar pelo RX de tórax. A extubação segue as normas já </a:t>
            </a:r>
            <a:r>
              <a:rPr lang="pt-BR" sz="1500" smtClean="0"/>
              <a:t>estabelecidas</a:t>
            </a:r>
            <a:r>
              <a:rPr lang="pt-BR" sz="1500" b="1" smtClean="0"/>
              <a:t>.</a:t>
            </a:r>
          </a:p>
          <a:p>
            <a:pPr indent="-182563" algn="ctr" eaLnBrk="1" hangingPunct="1">
              <a:lnSpc>
                <a:spcPct val="80000"/>
              </a:lnSpc>
              <a:buFont typeface="Arial" pitchFamily="34" charset="0"/>
              <a:buNone/>
            </a:pPr>
            <a:r>
              <a:rPr lang="pt-BR" sz="1500" smtClean="0"/>
              <a:t>Uma segunda e, às vezes, uma terceira dose de surfactante deve ser administrada se houver evidência de SDR em curso, como a necessidade persistente de oxigênio e a necessidade de VM</a:t>
            </a:r>
            <a:endParaRPr lang="pt-BR" sz="1500" b="1" smtClean="0"/>
          </a:p>
          <a:p>
            <a:pPr indent="-182563" eaLnBrk="1" hangingPunct="1">
              <a:lnSpc>
                <a:spcPct val="80000"/>
              </a:lnSpc>
            </a:pPr>
            <a:r>
              <a:rPr lang="pt-BR" sz="1100" smtClean="0"/>
              <a:t>                               </a:t>
            </a:r>
            <a:r>
              <a:rPr lang="pt-BR" sz="1100" b="1" i="1" smtClean="0"/>
              <a:t>*</a:t>
            </a:r>
          </a:p>
        </p:txBody>
      </p:sp>
      <p:sp>
        <p:nvSpPr>
          <p:cNvPr id="23555"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body" idx="4294967295"/>
          </p:nvPr>
        </p:nvSpPr>
        <p:spPr>
          <a:xfrm>
            <a:off x="0" y="1557338"/>
            <a:ext cx="11857038" cy="4535487"/>
          </a:xfrm>
        </p:spPr>
        <p:txBody>
          <a:bodyPr/>
          <a:lstStyle/>
          <a:p>
            <a:pPr indent="-182563" algn="ctr" eaLnBrk="1" hangingPunct="1">
              <a:buFont typeface="Arial" pitchFamily="34" charset="0"/>
              <a:buNone/>
            </a:pPr>
            <a:r>
              <a:rPr lang="pt-BR" sz="3000" b="1" smtClean="0">
                <a:solidFill>
                  <a:srgbClr val="FF3399"/>
                </a:solidFill>
              </a:rPr>
              <a:t>Como aplicar um surfactante sem a necessidade de intubar?</a:t>
            </a:r>
            <a:endParaRPr lang="pt-BR" altLang="ja-JP" sz="3000" smtClean="0">
              <a:solidFill>
                <a:srgbClr val="FF3399"/>
              </a:solidFill>
            </a:endParaRPr>
          </a:p>
          <a:p>
            <a:pPr indent="-182563" eaLnBrk="1" hangingPunct="1"/>
            <a:r>
              <a:rPr lang="pt-BR" altLang="ja-JP" sz="3000" smtClean="0"/>
              <a:t> 	</a:t>
            </a:r>
            <a:r>
              <a:rPr lang="pt-BR" altLang="ja-JP" sz="2600" smtClean="0"/>
              <a:t>Intubar para fazer o surfactante, deixa muita incerteza na extubação (o chamado INSURE-intubar-surfactante-extubação; o </a:t>
            </a:r>
            <a:r>
              <a:rPr lang="pt-BR" altLang="ja-JP" sz="2600" b="1" smtClean="0"/>
              <a:t>E</a:t>
            </a:r>
            <a:r>
              <a:rPr lang="pt-BR" altLang="ja-JP" sz="2600" smtClean="0"/>
              <a:t> de extubar fica  muitas vezes faltando!)</a:t>
            </a:r>
          </a:p>
          <a:p>
            <a:pPr indent="-182563" eaLnBrk="1" hangingPunct="1">
              <a:buFont typeface="Arial" pitchFamily="34" charset="0"/>
              <a:buNone/>
            </a:pPr>
            <a:r>
              <a:rPr lang="pt-BR" altLang="ja-JP" sz="2600" smtClean="0"/>
              <a:t>                             (</a:t>
            </a:r>
            <a:r>
              <a:rPr lang="pt-BR" altLang="ja-JP" sz="2600" smtClean="0">
                <a:solidFill>
                  <a:srgbClr val="FF3300"/>
                </a:solidFill>
              </a:rPr>
              <a:t>No INSURE:10% não são extubados na primeira hora</a:t>
            </a:r>
            <a:r>
              <a:rPr lang="pt-BR" altLang="ja-JP" sz="2600" smtClean="0"/>
              <a:t>)</a:t>
            </a:r>
          </a:p>
          <a:p>
            <a:pPr indent="-182563" algn="ctr">
              <a:buFont typeface="Arial" pitchFamily="34" charset="0"/>
              <a:buNone/>
            </a:pPr>
            <a:r>
              <a:rPr lang="pt-BR" altLang="ja-JP" sz="1300" b="1" i="1" smtClean="0"/>
              <a:t>(</a:t>
            </a:r>
            <a:r>
              <a:rPr lang="pt-BR" altLang="ja-JP" sz="1300" b="1" i="1" smtClean="0">
                <a:hlinkClick r:id="rId2"/>
              </a:rPr>
              <a:t>Efficacy of INSURE during nasal CPAP in preterm infants with respiratory distress syndrome.</a:t>
            </a:r>
            <a:r>
              <a:rPr lang="pt-BR" altLang="ja-JP" sz="1300" b="1" i="1" smtClean="0"/>
              <a:t>Leone F, Trevisanuto D, Cavallin F, Parotto M, Zanardo V.Minerva Pediatr. 2013 Apr;65(2):187-92.</a:t>
            </a:r>
            <a:r>
              <a:rPr lang="it-IT" altLang="pt-BR" sz="1300" b="1" i="1" smtClean="0"/>
              <a:t>)</a:t>
            </a:r>
            <a:endParaRPr lang="pt-BR" altLang="ja-JP" sz="1300" smtClean="0"/>
          </a:p>
          <a:p>
            <a:pPr indent="-182563" algn="ctr" eaLnBrk="1" hangingPunct="1"/>
            <a:r>
              <a:rPr lang="pt-BR" altLang="ja-JP" sz="2600" smtClean="0"/>
              <a:t> </a:t>
            </a:r>
            <a:r>
              <a:rPr lang="pt-BR" altLang="ja-JP" sz="2600" b="1" smtClean="0">
                <a:solidFill>
                  <a:schemeClr val="accent1"/>
                </a:solidFill>
              </a:rPr>
              <a:t>O surfactante é aplicado através de uma sonda pela traquéia com bebês em respiração espontânea </a:t>
            </a:r>
            <a:r>
              <a:rPr lang="pt-BR" altLang="ja-JP" sz="2600" smtClean="0">
                <a:solidFill>
                  <a:schemeClr val="accent1"/>
                </a:solidFill>
              </a:rPr>
              <a:t>(seria um </a:t>
            </a:r>
            <a:r>
              <a:rPr lang="pt-BR" altLang="ja-JP" sz="2600" b="1" i="1" smtClean="0">
                <a:solidFill>
                  <a:schemeClr val="accent1"/>
                </a:solidFill>
              </a:rPr>
              <a:t>mini INSURE</a:t>
            </a:r>
            <a:r>
              <a:rPr lang="pt-BR" altLang="ja-JP" sz="2600" i="1" smtClean="0">
                <a:solidFill>
                  <a:schemeClr val="accent1"/>
                </a:solidFill>
              </a:rPr>
              <a:t>)</a:t>
            </a:r>
            <a:r>
              <a:rPr lang="pt-BR" altLang="ja-JP" sz="2600" smtClean="0"/>
              <a:t> </a:t>
            </a:r>
            <a:endParaRPr lang="pt-BR" sz="2600" smtClean="0"/>
          </a:p>
        </p:txBody>
      </p:sp>
      <p:sp>
        <p:nvSpPr>
          <p:cNvPr id="24579" name="Text Box 5"/>
          <p:cNvSpPr txBox="1">
            <a:spLocks noChangeArrowheads="1"/>
          </p:cNvSpPr>
          <p:nvPr/>
        </p:nvSpPr>
        <p:spPr bwMode="auto">
          <a:xfrm>
            <a:off x="9429750" y="6329363"/>
            <a:ext cx="2227263" cy="366712"/>
          </a:xfrm>
          <a:prstGeom prst="rect">
            <a:avLst/>
          </a:prstGeom>
          <a:noFill/>
          <a:ln w="9525">
            <a:noFill/>
            <a:miter lim="800000"/>
            <a:headEnd/>
            <a:tailEnd/>
          </a:ln>
        </p:spPr>
        <p:txBody>
          <a:bodyPr wrap="none">
            <a:spAutoFit/>
          </a:bodyPr>
          <a:lstStyle/>
          <a:p>
            <a:pPr eaLnBrk="1" hangingPunct="1"/>
            <a:r>
              <a:rPr lang="pt-BR">
                <a:latin typeface="Arial" pitchFamily="34" charset="0"/>
                <a:cs typeface="Arial" pitchFamily="34" charset="0"/>
              </a:rPr>
              <a:t>Fusch C, 2012</a:t>
            </a:r>
          </a:p>
        </p:txBody>
      </p:sp>
      <p:pic>
        <p:nvPicPr>
          <p:cNvPr id="24581"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24582"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pic>
        <p:nvPicPr>
          <p:cNvPr id="24586" name="Picture 10" descr="doc">
            <a:hlinkClick r:id="rId4" tooltip="Menos_e_mais_Assist_Vent"/>
          </p:cNvPr>
          <p:cNvPicPr>
            <a:picLocks noChangeAspect="1" noChangeArrowheads="1"/>
          </p:cNvPicPr>
          <p:nvPr/>
        </p:nvPicPr>
        <p:blipFill>
          <a:blip r:embed="rId5"/>
          <a:srcRect/>
          <a:stretch>
            <a:fillRect/>
          </a:stretch>
        </p:blipFill>
        <p:spPr bwMode="auto">
          <a:xfrm>
            <a:off x="9932988" y="5864225"/>
            <a:ext cx="457200" cy="4572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body" idx="4294967295"/>
          </p:nvPr>
        </p:nvSpPr>
        <p:spPr>
          <a:xfrm>
            <a:off x="912813" y="1916113"/>
            <a:ext cx="10464800" cy="5184775"/>
          </a:xfrm>
        </p:spPr>
        <p:txBody>
          <a:bodyPr/>
          <a:lstStyle/>
          <a:p>
            <a:pPr indent="-182563" algn="ctr" eaLnBrk="1" hangingPunct="1">
              <a:buFont typeface="Arial" pitchFamily="34" charset="0"/>
              <a:buNone/>
            </a:pPr>
            <a:r>
              <a:rPr lang="pt-BR" smtClean="0"/>
              <a:t>Este método combina os efeitos positivos de CPAP nasal e do surfactante. </a:t>
            </a:r>
          </a:p>
          <a:p>
            <a:pPr indent="-182563" algn="ctr" eaLnBrk="1" hangingPunct="1">
              <a:buFont typeface="Arial" pitchFamily="34" charset="0"/>
              <a:buNone/>
            </a:pPr>
            <a:r>
              <a:rPr lang="pt-BR" smtClean="0"/>
              <a:t>A idéia  é que é mais adequado fisiologicamente inspirar surfactante do que recebê-lo por insuflações com pressão positiva como o procedimento INSURE </a:t>
            </a:r>
          </a:p>
          <a:p>
            <a:pPr indent="-182563" algn="ctr" eaLnBrk="1" hangingPunct="1">
              <a:buFont typeface="Arial" pitchFamily="34" charset="0"/>
              <a:buNone/>
            </a:pPr>
            <a:r>
              <a:rPr lang="pt-BR" smtClean="0"/>
              <a:t>Kribs A (2009)</a:t>
            </a:r>
          </a:p>
        </p:txBody>
      </p:sp>
      <p:sp>
        <p:nvSpPr>
          <p:cNvPr id="25603" name="Rectangle 5"/>
          <p:cNvSpPr>
            <a:spLocks noChangeArrowheads="1"/>
          </p:cNvSpPr>
          <p:nvPr/>
        </p:nvSpPr>
        <p:spPr bwMode="auto">
          <a:xfrm>
            <a:off x="3024188" y="1123950"/>
            <a:ext cx="7864475" cy="457200"/>
          </a:xfrm>
          <a:prstGeom prst="rect">
            <a:avLst/>
          </a:prstGeom>
          <a:noFill/>
          <a:ln w="9525">
            <a:noFill/>
            <a:miter lim="800000"/>
            <a:headEnd/>
            <a:tailEnd/>
          </a:ln>
        </p:spPr>
        <p:txBody>
          <a:bodyPr wrap="none">
            <a:spAutoFit/>
          </a:bodyPr>
          <a:lstStyle/>
          <a:p>
            <a:pPr eaLnBrk="1" hangingPunct="1">
              <a:spcBef>
                <a:spcPct val="20000"/>
              </a:spcBef>
              <a:spcAft>
                <a:spcPts val="300"/>
              </a:spcAft>
              <a:buClr>
                <a:srgbClr val="C3260C"/>
              </a:buClr>
              <a:buSzPct val="130000"/>
              <a:buFont typeface="Georgia" pitchFamily="18" charset="0"/>
              <a:buNone/>
            </a:pPr>
            <a:r>
              <a:rPr lang="pt-BR" sz="2400">
                <a:solidFill>
                  <a:srgbClr val="0033CC"/>
                </a:solidFill>
                <a:latin typeface="Arial" pitchFamily="34" charset="0"/>
                <a:cs typeface="Arial" pitchFamily="34" charset="0"/>
              </a:rPr>
              <a:t>Surfactante sem a necessidade de intubar</a:t>
            </a:r>
            <a:endParaRPr lang="pt-BR" altLang="ja-JP" sz="2400">
              <a:solidFill>
                <a:srgbClr val="0033CC"/>
              </a:solidFill>
              <a:latin typeface="Arial" pitchFamily="34" charset="0"/>
              <a:cs typeface="Arial" pitchFamily="34" charset="0"/>
            </a:endParaRPr>
          </a:p>
        </p:txBody>
      </p:sp>
      <p:pic>
        <p:nvPicPr>
          <p:cNvPr id="25604" name="Título 1"/>
          <p:cNvPicPr>
            <a:picLocks noChangeArrowheads="1"/>
          </p:cNvPicPr>
          <p:nvPr/>
        </p:nvPicPr>
        <p:blipFill>
          <a:blip r:embed="rId2"/>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25605"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4294967295"/>
          </p:nvPr>
        </p:nvSpPr>
        <p:spPr>
          <a:xfrm>
            <a:off x="239713" y="1241425"/>
            <a:ext cx="11712575" cy="5616575"/>
          </a:xfrm>
        </p:spPr>
        <p:txBody>
          <a:bodyPr/>
          <a:lstStyle/>
          <a:p>
            <a:pPr marL="411163" indent="-342900" algn="just" eaLnBrk="1" hangingPunct="1"/>
            <a:r>
              <a:rPr lang="pt-BR" sz="2200" smtClean="0"/>
              <a:t>Björklund LJ  et al (1997)  demonstraram que a </a:t>
            </a:r>
            <a:r>
              <a:rPr lang="pt-BR" sz="2200" smtClean="0">
                <a:solidFill>
                  <a:srgbClr val="FF3300"/>
                </a:solidFill>
              </a:rPr>
              <a:t>ventilação manual, pode causar lesão pulmonar e diminuir o efeito do tratamento com surfactante subsequente.</a:t>
            </a:r>
          </a:p>
          <a:p>
            <a:pPr marL="411163" indent="-342900" algn="just" eaLnBrk="1" hangingPunct="1"/>
            <a:endParaRPr lang="pt-BR" sz="2200" smtClean="0">
              <a:solidFill>
                <a:srgbClr val="FF3300"/>
              </a:solidFill>
            </a:endParaRPr>
          </a:p>
          <a:p>
            <a:pPr marL="411163" indent="-342900" algn="just" eaLnBrk="1" hangingPunct="1"/>
            <a:endParaRPr lang="pt-BR" sz="2200" smtClean="0">
              <a:solidFill>
                <a:srgbClr val="FF3300"/>
              </a:solidFill>
            </a:endParaRPr>
          </a:p>
          <a:p>
            <a:pPr marL="411163" indent="-342900" algn="just" eaLnBrk="1" hangingPunct="1"/>
            <a:r>
              <a:rPr lang="pt-BR" sz="2200" smtClean="0"/>
              <a:t>Por outro lado, passando um cateter entre as cordas vocais significa que </a:t>
            </a:r>
            <a:r>
              <a:rPr lang="pt-BR" sz="2200" smtClean="0">
                <a:solidFill>
                  <a:srgbClr val="0033CC"/>
                </a:solidFill>
              </a:rPr>
              <a:t>o RN pode manter padrão respiratório próprio e talvez continue se beneficiando do nCPAP.</a:t>
            </a:r>
          </a:p>
          <a:p>
            <a:pPr marL="411163" indent="-342900" algn="just" eaLnBrk="1" hangingPunct="1"/>
            <a:r>
              <a:rPr lang="pt-BR" sz="2200" smtClean="0"/>
              <a:t>Em contraste, </a:t>
            </a:r>
            <a:r>
              <a:rPr lang="pt-BR" sz="2200" smtClean="0">
                <a:solidFill>
                  <a:srgbClr val="FF3300"/>
                </a:solidFill>
              </a:rPr>
              <a:t>a intubação faz a expiração ser quase impossível e o pulmão será inevitavelmente “desrrecrutado”</a:t>
            </a:r>
            <a:r>
              <a:rPr lang="pt-BR" sz="2200" smtClean="0"/>
              <a:t>.</a:t>
            </a:r>
          </a:p>
          <a:p>
            <a:pPr marL="411163" indent="-342900" algn="just" eaLnBrk="1" hangingPunct="1"/>
            <a:r>
              <a:rPr lang="pt-BR" sz="2200" smtClean="0">
                <a:solidFill>
                  <a:srgbClr val="FF3300"/>
                </a:solidFill>
              </a:rPr>
              <a:t>Inflações manuais para expandir os pulmões e facilitar a dispersão do surfactante</a:t>
            </a:r>
            <a:r>
              <a:rPr lang="pt-BR" sz="2200" smtClean="0"/>
              <a:t> podem talvez ter efeito oposto, e </a:t>
            </a:r>
            <a:r>
              <a:rPr lang="pt-BR" sz="2200" smtClean="0">
                <a:solidFill>
                  <a:srgbClr val="FF3300"/>
                </a:solidFill>
              </a:rPr>
              <a:t>resultar em distribuição desigual do surfactante, diferente do que ocorre durante a  respiração espontânea.</a:t>
            </a:r>
          </a:p>
        </p:txBody>
      </p:sp>
      <p:pic>
        <p:nvPicPr>
          <p:cNvPr id="26627" name="Picture 5"/>
          <p:cNvPicPr>
            <a:picLocks noChangeAspect="1" noChangeArrowheads="1"/>
          </p:cNvPicPr>
          <p:nvPr/>
        </p:nvPicPr>
        <p:blipFill>
          <a:blip r:embed="rId2"/>
          <a:srcRect/>
          <a:stretch>
            <a:fillRect/>
          </a:stretch>
        </p:blipFill>
        <p:spPr bwMode="auto">
          <a:xfrm>
            <a:off x="3214688" y="1844675"/>
            <a:ext cx="1139825" cy="1036638"/>
          </a:xfrm>
          <a:prstGeom prst="rect">
            <a:avLst/>
          </a:prstGeom>
          <a:noFill/>
          <a:ln w="9525">
            <a:noFill/>
            <a:miter lim="800000"/>
            <a:headEnd/>
            <a:tailEnd/>
          </a:ln>
        </p:spPr>
      </p:pic>
      <p:sp>
        <p:nvSpPr>
          <p:cNvPr id="26628" name="Rectangle 6"/>
          <p:cNvSpPr>
            <a:spLocks noChangeArrowheads="1"/>
          </p:cNvSpPr>
          <p:nvPr/>
        </p:nvSpPr>
        <p:spPr bwMode="auto">
          <a:xfrm>
            <a:off x="4271963" y="2327275"/>
            <a:ext cx="5705475" cy="304800"/>
          </a:xfrm>
          <a:prstGeom prst="rect">
            <a:avLst/>
          </a:prstGeom>
          <a:noFill/>
          <a:ln w="9525">
            <a:noFill/>
            <a:miter lim="800000"/>
            <a:headEnd/>
            <a:tailEnd/>
          </a:ln>
        </p:spPr>
        <p:txBody>
          <a:bodyPr wrap="none">
            <a:spAutoFit/>
          </a:bodyPr>
          <a:lstStyle/>
          <a:p>
            <a:pPr eaLnBrk="1" hangingPunct="1"/>
            <a:r>
              <a:rPr lang="pt-BR" sz="1400">
                <a:latin typeface="Arial" pitchFamily="34" charset="0"/>
                <a:cs typeface="Arial" pitchFamily="34" charset="0"/>
              </a:rPr>
              <a:t>recebeu 6 grandes respirações antes do surfactante</a:t>
            </a:r>
          </a:p>
        </p:txBody>
      </p:sp>
      <p:pic>
        <p:nvPicPr>
          <p:cNvPr id="26629"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26630" name="Text Box 9"/>
          <p:cNvSpPr txBox="1">
            <a:spLocks/>
          </p:cNvSpPr>
          <p:nvPr/>
        </p:nvSpPr>
        <p:spPr bwMode="auto">
          <a:xfrm>
            <a:off x="3841750" y="13970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body" idx="4294967295"/>
          </p:nvPr>
        </p:nvSpPr>
        <p:spPr>
          <a:xfrm>
            <a:off x="0" y="912813"/>
            <a:ext cx="11618913" cy="5400675"/>
          </a:xfrm>
        </p:spPr>
        <p:txBody>
          <a:bodyPr/>
          <a:lstStyle/>
          <a:p>
            <a:pPr indent="-182563" eaLnBrk="1" hangingPunct="1">
              <a:buFont typeface="Arial" pitchFamily="34" charset="0"/>
              <a:buNone/>
            </a:pPr>
            <a:r>
              <a:rPr lang="pt-BR" sz="2600" smtClean="0"/>
              <a:t>                   Van der Burg PS (2016,Alemanha):</a:t>
            </a:r>
          </a:p>
          <a:p>
            <a:pPr indent="-182563" algn="ctr" eaLnBrk="1" hangingPunct="1">
              <a:buFont typeface="Arial" pitchFamily="34" charset="0"/>
              <a:buNone/>
            </a:pPr>
            <a:r>
              <a:rPr lang="pt-BR" sz="2200" smtClean="0">
                <a:solidFill>
                  <a:srgbClr val="0033CC"/>
                </a:solidFill>
              </a:rPr>
              <a:t>Efeito do surfactante no Volume Final da Expiração Pulmonar</a:t>
            </a:r>
          </a:p>
          <a:p>
            <a:pPr indent="-182563" algn="ctr" eaLnBrk="1" hangingPunct="1">
              <a:buFont typeface="Arial" pitchFamily="34" charset="0"/>
              <a:buNone/>
            </a:pPr>
            <a:r>
              <a:rPr lang="pt-BR" sz="2200" smtClean="0">
                <a:solidFill>
                  <a:srgbClr val="0033CC"/>
                </a:solidFill>
              </a:rPr>
              <a:t>(EELV) e sua distribuição: Antes e Depois do Mini Insure-Uso da Tomografia de impedância elétrica (TIE)</a:t>
            </a:r>
          </a:p>
          <a:p>
            <a:pPr indent="-182563" eaLnBrk="1" hangingPunct="1"/>
            <a:r>
              <a:rPr lang="pt-BR" sz="2200" smtClean="0">
                <a:solidFill>
                  <a:srgbClr val="0033CC"/>
                </a:solidFill>
              </a:rPr>
              <a:t>TIE</a:t>
            </a:r>
            <a:r>
              <a:rPr lang="pt-BR" sz="2200" smtClean="0"/>
              <a:t>: Ferramenta não invasiva livre de irradiação</a:t>
            </a:r>
          </a:p>
          <a:p>
            <a:pPr indent="-182563" eaLnBrk="1" hangingPunct="1">
              <a:buFont typeface="Arial" pitchFamily="34" charset="0"/>
              <a:buNone/>
            </a:pPr>
            <a:r>
              <a:rPr lang="pt-BR" sz="2200" smtClean="0"/>
              <a:t>     (Uma cinta de eletrodos é colocada na superfície do corpo) </a:t>
            </a:r>
          </a:p>
          <a:p>
            <a:pPr indent="-182563" eaLnBrk="1" hangingPunct="1">
              <a:buFont typeface="Arial" pitchFamily="34" charset="0"/>
              <a:buNone/>
            </a:pPr>
            <a:r>
              <a:rPr lang="pt-BR" sz="2200" smtClean="0"/>
              <a:t>    - mede    mudanças regionais na impedância em uma fatia em corte transversal do pulmão</a:t>
            </a:r>
          </a:p>
          <a:p>
            <a:pPr indent="-182563" eaLnBrk="1" hangingPunct="1">
              <a:buFont typeface="Arial" pitchFamily="34" charset="0"/>
              <a:buNone/>
            </a:pPr>
            <a:r>
              <a:rPr lang="pt-BR" sz="2200" smtClean="0"/>
              <a:t>     -que correlaciona bem com as mudanças reais na aeração  e são representativas para as mudanças em todo o pulmão nos pré-termos </a:t>
            </a:r>
          </a:p>
          <a:p>
            <a:pPr indent="-182563" algn="ctr" eaLnBrk="1" hangingPunct="1"/>
            <a:r>
              <a:rPr lang="pt-BR" sz="2200" i="1" smtClean="0"/>
              <a:t>15 RN ≥26sem/P ≥750g / FiO2 ≥30%</a:t>
            </a:r>
          </a:p>
          <a:p>
            <a:pPr indent="-182563" algn="ctr" eaLnBrk="1" hangingPunct="1"/>
            <a:r>
              <a:rPr lang="pt-BR" sz="2200" i="1" smtClean="0"/>
              <a:t>Cateter a 2cm abaixo das cordas vocais/laringoscopia/pinça de Magil</a:t>
            </a:r>
          </a:p>
          <a:p>
            <a:pPr indent="-182563" algn="ctr" eaLnBrk="1" hangingPunct="1"/>
            <a:r>
              <a:rPr lang="pt-BR" sz="2200" i="1" smtClean="0"/>
              <a:t>CPAPnasal continuamente usado</a:t>
            </a:r>
          </a:p>
        </p:txBody>
      </p:sp>
      <p:pic>
        <p:nvPicPr>
          <p:cNvPr id="27652" name="Picture 27"/>
          <p:cNvPicPr>
            <a:picLocks noChangeAspect="1" noChangeArrowheads="1"/>
          </p:cNvPicPr>
          <p:nvPr/>
        </p:nvPicPr>
        <p:blipFill>
          <a:blip r:embed="rId2"/>
          <a:srcRect/>
          <a:stretch>
            <a:fillRect/>
          </a:stretch>
        </p:blipFill>
        <p:spPr bwMode="auto">
          <a:xfrm>
            <a:off x="10609263" y="3902075"/>
            <a:ext cx="1390650" cy="993775"/>
          </a:xfrm>
          <a:prstGeom prst="rect">
            <a:avLst/>
          </a:prstGeom>
          <a:noFill/>
          <a:ln w="9525">
            <a:noFill/>
            <a:miter lim="800000"/>
            <a:headEnd/>
            <a:tailEnd/>
          </a:ln>
        </p:spPr>
      </p:pic>
      <p:pic>
        <p:nvPicPr>
          <p:cNvPr id="27653" name="Picture 28"/>
          <p:cNvPicPr>
            <a:picLocks noChangeAspect="1" noChangeArrowheads="1"/>
          </p:cNvPicPr>
          <p:nvPr/>
        </p:nvPicPr>
        <p:blipFill>
          <a:blip r:embed="rId3"/>
          <a:srcRect/>
          <a:stretch>
            <a:fillRect/>
          </a:stretch>
        </p:blipFill>
        <p:spPr bwMode="auto">
          <a:xfrm>
            <a:off x="10609263" y="2406650"/>
            <a:ext cx="1582737" cy="868363"/>
          </a:xfrm>
          <a:prstGeom prst="rect">
            <a:avLst/>
          </a:prstGeom>
          <a:noFill/>
          <a:ln w="9525">
            <a:noFill/>
            <a:miter lim="800000"/>
            <a:headEnd/>
            <a:tailEnd/>
          </a:ln>
        </p:spPr>
      </p:pic>
      <p:pic>
        <p:nvPicPr>
          <p:cNvPr id="27654" name="Título 1"/>
          <p:cNvPicPr>
            <a:picLocks noChangeArrowheads="1"/>
          </p:cNvPicPr>
          <p:nvPr/>
        </p:nvPicPr>
        <p:blipFill>
          <a:blip r:embed="rId4"/>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27655"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pic>
        <p:nvPicPr>
          <p:cNvPr id="27659" name="Picture 11" descr="pptx">
            <a:hlinkClick r:id="rId5" tooltip="Surfac_minim_inv_2016"/>
          </p:cNvPr>
          <p:cNvPicPr>
            <a:picLocks noChangeAspect="1" noChangeArrowheads="1"/>
          </p:cNvPicPr>
          <p:nvPr/>
        </p:nvPicPr>
        <p:blipFill>
          <a:blip r:embed="rId6"/>
          <a:srcRect/>
          <a:stretch>
            <a:fillRect/>
          </a:stretch>
        </p:blipFill>
        <p:spPr bwMode="auto">
          <a:xfrm>
            <a:off x="6411913" y="922338"/>
            <a:ext cx="457200" cy="4572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4294967295"/>
          </p:nvPr>
        </p:nvSpPr>
        <p:spPr>
          <a:xfrm>
            <a:off x="1804988" y="784225"/>
            <a:ext cx="8534400" cy="3475038"/>
          </a:xfrm>
        </p:spPr>
        <p:txBody>
          <a:bodyPr/>
          <a:lstStyle/>
          <a:p>
            <a:pPr indent="-182563" algn="ctr" eaLnBrk="1" hangingPunct="1"/>
            <a:r>
              <a:rPr lang="pt-PT" sz="1800" b="1" smtClean="0">
                <a:solidFill>
                  <a:srgbClr val="0033CC"/>
                </a:solidFill>
              </a:rPr>
              <a:t>o aumento do EELV começou primeiramente nas regiões pulmonares dorsais dependentes seguido pelas regiões ventrais não-dependentes,</a:t>
            </a:r>
            <a:r>
              <a:rPr lang="pt-PT" sz="1800" smtClean="0"/>
              <a:t> aproximadamente 5 minutos mais tarde</a:t>
            </a:r>
            <a:endParaRPr lang="pt-BR" sz="1800" smtClean="0"/>
          </a:p>
        </p:txBody>
      </p:sp>
      <p:pic>
        <p:nvPicPr>
          <p:cNvPr id="28675" name="Imagem 4"/>
          <p:cNvPicPr>
            <a:picLocks noChangeAspect="1"/>
          </p:cNvPicPr>
          <p:nvPr/>
        </p:nvPicPr>
        <p:blipFill>
          <a:blip r:embed="rId2"/>
          <a:srcRect/>
          <a:stretch>
            <a:fillRect/>
          </a:stretch>
        </p:blipFill>
        <p:spPr bwMode="auto">
          <a:xfrm>
            <a:off x="984250" y="1747838"/>
            <a:ext cx="10985500" cy="4333875"/>
          </a:xfrm>
          <a:prstGeom prst="rect">
            <a:avLst/>
          </a:prstGeom>
          <a:noFill/>
          <a:ln w="28575">
            <a:solidFill>
              <a:schemeClr val="hlink"/>
            </a:solidFill>
            <a:miter lim="800000"/>
            <a:headEnd/>
            <a:tailEnd/>
          </a:ln>
        </p:spPr>
      </p:pic>
      <p:sp>
        <p:nvSpPr>
          <p:cNvPr id="28676" name="Rectangle 6"/>
          <p:cNvSpPr>
            <a:spLocks noChangeArrowheads="1"/>
          </p:cNvSpPr>
          <p:nvPr/>
        </p:nvSpPr>
        <p:spPr bwMode="auto">
          <a:xfrm>
            <a:off x="431800" y="6165850"/>
            <a:ext cx="11760200" cy="641350"/>
          </a:xfrm>
          <a:prstGeom prst="rect">
            <a:avLst/>
          </a:prstGeom>
          <a:noFill/>
          <a:ln w="9525">
            <a:noFill/>
            <a:miter lim="800000"/>
            <a:headEnd/>
            <a:tailEnd/>
          </a:ln>
        </p:spPr>
        <p:txBody>
          <a:bodyPr>
            <a:spAutoFit/>
          </a:bodyPr>
          <a:lstStyle/>
          <a:p>
            <a:pPr algn="ctr" eaLnBrk="1" hangingPunct="1"/>
            <a:r>
              <a:rPr lang="pt-PT" b="1">
                <a:solidFill>
                  <a:srgbClr val="0033CC"/>
                </a:solidFill>
                <a:latin typeface="Arial" pitchFamily="34" charset="0"/>
                <a:cs typeface="Arial" pitchFamily="34" charset="0"/>
              </a:rPr>
              <a:t>Isto resultou num efeito relativamente homogêneo da MIST no EELV 60 minutos após a administração de surfactante</a:t>
            </a:r>
            <a:endParaRPr lang="pt-BR" b="1">
              <a:solidFill>
                <a:srgbClr val="0033CC"/>
              </a:solidFill>
              <a:latin typeface="Arial" pitchFamily="34" charset="0"/>
              <a:cs typeface="Arial" pitchFamily="34" charset="0"/>
            </a:endParaRPr>
          </a:p>
        </p:txBody>
      </p:sp>
      <p:sp>
        <p:nvSpPr>
          <p:cNvPr id="28677" name="Line 7"/>
          <p:cNvSpPr>
            <a:spLocks noChangeShapeType="1"/>
          </p:cNvSpPr>
          <p:nvPr/>
        </p:nvSpPr>
        <p:spPr bwMode="auto">
          <a:xfrm flipV="1">
            <a:off x="7632700" y="3500438"/>
            <a:ext cx="287338" cy="144462"/>
          </a:xfrm>
          <a:prstGeom prst="line">
            <a:avLst/>
          </a:prstGeom>
          <a:noFill/>
          <a:ln w="38100">
            <a:solidFill>
              <a:srgbClr val="FF3399"/>
            </a:solidFill>
            <a:round/>
            <a:headEnd/>
            <a:tailEnd type="triangle" w="med" len="med"/>
          </a:ln>
        </p:spPr>
        <p:txBody>
          <a:bodyPr/>
          <a:lstStyle/>
          <a:p>
            <a:endParaRPr lang="pt-BR"/>
          </a:p>
        </p:txBody>
      </p:sp>
      <p:sp>
        <p:nvSpPr>
          <p:cNvPr id="28678" name="Text Box 8"/>
          <p:cNvSpPr txBox="1">
            <a:spLocks noChangeArrowheads="1"/>
          </p:cNvSpPr>
          <p:nvPr/>
        </p:nvSpPr>
        <p:spPr bwMode="auto">
          <a:xfrm>
            <a:off x="7221538" y="3690938"/>
            <a:ext cx="863600" cy="396875"/>
          </a:xfrm>
          <a:prstGeom prst="rect">
            <a:avLst/>
          </a:prstGeom>
          <a:noFill/>
          <a:ln w="9525">
            <a:noFill/>
            <a:miter lim="800000"/>
            <a:headEnd/>
            <a:tailEnd/>
          </a:ln>
        </p:spPr>
        <p:txBody>
          <a:bodyPr wrap="none">
            <a:spAutoFit/>
          </a:bodyPr>
          <a:lstStyle/>
          <a:p>
            <a:pPr eaLnBrk="1" hangingPunct="1"/>
            <a:r>
              <a:rPr lang="pt-BR" sz="1000">
                <a:latin typeface="Arial" pitchFamily="34" charset="0"/>
                <a:cs typeface="Arial" pitchFamily="34" charset="0"/>
              </a:rPr>
              <a:t>Regiões</a:t>
            </a:r>
          </a:p>
          <a:p>
            <a:pPr eaLnBrk="1" hangingPunct="1"/>
            <a:r>
              <a:rPr lang="pt-BR" sz="1000">
                <a:latin typeface="Arial" pitchFamily="34" charset="0"/>
                <a:cs typeface="Arial" pitchFamily="34" charset="0"/>
              </a:rPr>
              <a:t>dorsais</a:t>
            </a:r>
          </a:p>
        </p:txBody>
      </p:sp>
      <p:pic>
        <p:nvPicPr>
          <p:cNvPr id="28679" name="Título 1"/>
          <p:cNvPicPr>
            <a:picLocks noChangeArrowheads="1"/>
          </p:cNvPicPr>
          <p:nvPr/>
        </p:nvPicPr>
        <p:blipFill>
          <a:blip r:embed="rId3"/>
          <a:srcRect/>
          <a:stretch>
            <a:fillRect/>
          </a:stretch>
        </p:blipFill>
        <p:spPr bwMode="auto">
          <a:xfrm>
            <a:off x="1454150" y="196850"/>
            <a:ext cx="9991725" cy="587375"/>
          </a:xfrm>
          <a:prstGeom prst="rect">
            <a:avLst/>
          </a:prstGeom>
          <a:solidFill>
            <a:schemeClr val="bg1"/>
          </a:solidFill>
          <a:ln w="9525">
            <a:noFill/>
            <a:miter lim="800000"/>
            <a:headEnd/>
            <a:tailEnd/>
          </a:ln>
        </p:spPr>
      </p:pic>
      <p:sp>
        <p:nvSpPr>
          <p:cNvPr id="28680"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m 3"/>
          <p:cNvPicPr>
            <a:picLocks noGrp="1" noChangeAspect="1"/>
          </p:cNvPicPr>
          <p:nvPr>
            <p:ph type="body" idx="4294967295"/>
          </p:nvPr>
        </p:nvPicPr>
        <p:blipFill>
          <a:blip r:embed="rId2"/>
          <a:srcRect/>
          <a:stretch>
            <a:fillRect/>
          </a:stretch>
        </p:blipFill>
        <p:spPr>
          <a:xfrm>
            <a:off x="239713" y="2359025"/>
            <a:ext cx="11952287" cy="3816350"/>
          </a:xfrm>
        </p:spPr>
      </p:pic>
      <p:sp>
        <p:nvSpPr>
          <p:cNvPr id="29699" name="Espaço Reservado para Conteúdo 2"/>
          <p:cNvSpPr>
            <a:spLocks/>
          </p:cNvSpPr>
          <p:nvPr/>
        </p:nvSpPr>
        <p:spPr bwMode="auto">
          <a:xfrm>
            <a:off x="719138" y="908050"/>
            <a:ext cx="10820400" cy="4160838"/>
          </a:xfrm>
          <a:prstGeom prst="rect">
            <a:avLst/>
          </a:prstGeom>
          <a:noFill/>
          <a:ln w="9525">
            <a:noFill/>
            <a:miter lim="800000"/>
            <a:headEnd/>
            <a:tailEnd/>
          </a:ln>
        </p:spPr>
        <p:txBody>
          <a:bodyPr/>
          <a:lstStyle/>
          <a:p>
            <a:pPr marL="228600" indent="-182563" algn="ctr" eaLnBrk="1" hangingPunct="1">
              <a:spcBef>
                <a:spcPct val="20000"/>
              </a:spcBef>
              <a:spcAft>
                <a:spcPts val="300"/>
              </a:spcAft>
              <a:buClr>
                <a:srgbClr val="C3260C"/>
              </a:buClr>
              <a:buSzPct val="130000"/>
              <a:buFont typeface="Georgia" pitchFamily="18" charset="0"/>
              <a:buChar char="*"/>
            </a:pPr>
            <a:r>
              <a:rPr lang="pt-PT">
                <a:solidFill>
                  <a:srgbClr val="404040"/>
                </a:solidFill>
                <a:latin typeface="Trebuchet MS" pitchFamily="34" charset="0"/>
                <a:cs typeface="Arial" pitchFamily="34" charset="0"/>
              </a:rPr>
              <a:t>O</a:t>
            </a:r>
            <a:r>
              <a:rPr lang="pt-PT" sz="1300">
                <a:solidFill>
                  <a:srgbClr val="404040"/>
                </a:solidFill>
                <a:latin typeface="Trebuchet MS" pitchFamily="34" charset="0"/>
                <a:cs typeface="Arial" pitchFamily="34" charset="0"/>
              </a:rPr>
              <a:t> </a:t>
            </a:r>
            <a:r>
              <a:rPr lang="pt-PT" sz="2000">
                <a:solidFill>
                  <a:srgbClr val="0033CC"/>
                </a:solidFill>
                <a:latin typeface="Trebuchet MS" pitchFamily="34" charset="0"/>
                <a:cs typeface="Arial" pitchFamily="34" charset="0"/>
              </a:rPr>
              <a:t>rápido aumento do EELV foi acompanhado por uma rápida e significativa diminuição na FiO</a:t>
            </a:r>
            <a:r>
              <a:rPr lang="pt-PT" sz="2000" baseline="-25000">
                <a:solidFill>
                  <a:srgbClr val="0033CC"/>
                </a:solidFill>
                <a:latin typeface="Trebuchet MS" pitchFamily="34" charset="0"/>
                <a:cs typeface="Arial" pitchFamily="34" charset="0"/>
              </a:rPr>
              <a:t>2</a:t>
            </a:r>
            <a:r>
              <a:rPr lang="pt-PT" sz="2000">
                <a:solidFill>
                  <a:srgbClr val="0033CC"/>
                </a:solidFill>
                <a:latin typeface="Trebuchet MS" pitchFamily="34" charset="0"/>
                <a:cs typeface="Arial" pitchFamily="34" charset="0"/>
              </a:rPr>
              <a:t> (fração inspirada de O</a:t>
            </a:r>
            <a:r>
              <a:rPr lang="pt-PT" sz="2000" baseline="-25000">
                <a:solidFill>
                  <a:srgbClr val="0033CC"/>
                </a:solidFill>
                <a:latin typeface="Trebuchet MS" pitchFamily="34" charset="0"/>
                <a:cs typeface="Arial" pitchFamily="34" charset="0"/>
              </a:rPr>
              <a:t>2</a:t>
            </a:r>
            <a:r>
              <a:rPr lang="pt-PT" sz="2000">
                <a:solidFill>
                  <a:srgbClr val="0033CC"/>
                </a:solidFill>
                <a:latin typeface="Trebuchet MS" pitchFamily="34" charset="0"/>
                <a:cs typeface="Arial" pitchFamily="34" charset="0"/>
              </a:rPr>
              <a:t>)</a:t>
            </a:r>
            <a:r>
              <a:rPr lang="pt-PT" sz="1300">
                <a:solidFill>
                  <a:srgbClr val="404040"/>
                </a:solidFill>
                <a:latin typeface="Trebuchet MS" pitchFamily="34" charset="0"/>
                <a:cs typeface="Arial" pitchFamily="34" charset="0"/>
              </a:rPr>
              <a:t> </a:t>
            </a:r>
            <a:r>
              <a:rPr lang="pt-PT">
                <a:solidFill>
                  <a:srgbClr val="404040"/>
                </a:solidFill>
                <a:latin typeface="Trebuchet MS" pitchFamily="34" charset="0"/>
                <a:cs typeface="Arial" pitchFamily="34" charset="0"/>
              </a:rPr>
              <a:t>a partir de um valor médio de 0,40 (0,35-0,45) antes e 0,21 (0,21-0,24) após MIST</a:t>
            </a:r>
            <a:endParaRPr lang="pt-BR">
              <a:solidFill>
                <a:srgbClr val="404040"/>
              </a:solidFill>
              <a:latin typeface="Trebuchet MS" pitchFamily="34" charset="0"/>
              <a:cs typeface="Arial" pitchFamily="34" charset="0"/>
            </a:endParaRPr>
          </a:p>
        </p:txBody>
      </p:sp>
      <p:sp>
        <p:nvSpPr>
          <p:cNvPr id="29700" name="Line 7"/>
          <p:cNvSpPr>
            <a:spLocks noChangeShapeType="1"/>
          </p:cNvSpPr>
          <p:nvPr/>
        </p:nvSpPr>
        <p:spPr bwMode="auto">
          <a:xfrm>
            <a:off x="0" y="3860800"/>
            <a:ext cx="334963" cy="215900"/>
          </a:xfrm>
          <a:prstGeom prst="line">
            <a:avLst/>
          </a:prstGeom>
          <a:noFill/>
          <a:ln w="57150">
            <a:solidFill>
              <a:srgbClr val="0033CC"/>
            </a:solidFill>
            <a:round/>
            <a:headEnd/>
            <a:tailEnd type="triangle" w="med" len="med"/>
          </a:ln>
        </p:spPr>
        <p:txBody>
          <a:bodyPr/>
          <a:lstStyle/>
          <a:p>
            <a:endParaRPr lang="pt-BR"/>
          </a:p>
        </p:txBody>
      </p:sp>
      <p:pic>
        <p:nvPicPr>
          <p:cNvPr id="29701"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29702"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idx="4294967295"/>
          </p:nvPr>
        </p:nvSpPr>
        <p:spPr>
          <a:xfrm>
            <a:off x="239713" y="1052513"/>
            <a:ext cx="11425237" cy="5472112"/>
          </a:xfrm>
        </p:spPr>
        <p:txBody>
          <a:bodyPr/>
          <a:lstStyle/>
          <a:p>
            <a:pPr indent="-182563" algn="ctr" eaLnBrk="1" hangingPunct="1">
              <a:lnSpc>
                <a:spcPct val="80000"/>
              </a:lnSpc>
              <a:buFont typeface="Arial" pitchFamily="34" charset="0"/>
              <a:buNone/>
            </a:pPr>
            <a:r>
              <a:rPr lang="pt-PT" sz="2200" b="1" smtClean="0"/>
              <a:t>Não está claro por que o efeito do surfactante sobre o EELV parece ser mais homogêneo durante a administração minimamente invasiva se comparado com a administração através de um tubo endotraqueal durante a ventilação mecânica.</a:t>
            </a:r>
            <a:r>
              <a:rPr lang="pt-PT" sz="2200" smtClean="0"/>
              <a:t> </a:t>
            </a:r>
          </a:p>
          <a:p>
            <a:pPr indent="-182563" eaLnBrk="1" hangingPunct="1">
              <a:lnSpc>
                <a:spcPct val="80000"/>
              </a:lnSpc>
            </a:pPr>
            <a:endParaRPr lang="pt-PT" sz="2200" smtClean="0"/>
          </a:p>
          <a:p>
            <a:pPr indent="-182563" algn="ctr" eaLnBrk="1" hangingPunct="1">
              <a:lnSpc>
                <a:spcPct val="80000"/>
              </a:lnSpc>
              <a:buFont typeface="Arial" pitchFamily="34" charset="0"/>
              <a:buNone/>
            </a:pPr>
            <a:r>
              <a:rPr lang="pt-PT" sz="1800" smtClean="0"/>
              <a:t>     </a:t>
            </a:r>
            <a:r>
              <a:rPr lang="pt-PT" sz="3000" smtClean="0">
                <a:solidFill>
                  <a:srgbClr val="0033CC"/>
                </a:solidFill>
              </a:rPr>
              <a:t>Possíveis fatores que podem explicar essa diferença</a:t>
            </a:r>
            <a:r>
              <a:rPr lang="pt-PT" sz="1800" smtClean="0"/>
              <a:t>:</a:t>
            </a:r>
          </a:p>
          <a:p>
            <a:pPr indent="-182563" algn="ctr" eaLnBrk="1" hangingPunct="1">
              <a:lnSpc>
                <a:spcPct val="80000"/>
              </a:lnSpc>
            </a:pPr>
            <a:r>
              <a:rPr lang="pt-PT" sz="2200" smtClean="0"/>
              <a:t>presença de pressão negativa na respiração espontânea </a:t>
            </a:r>
          </a:p>
          <a:p>
            <a:pPr indent="-182563" algn="ctr" eaLnBrk="1" hangingPunct="1">
              <a:lnSpc>
                <a:spcPct val="80000"/>
              </a:lnSpc>
            </a:pPr>
            <a:r>
              <a:rPr lang="pt-PT" sz="2200" smtClean="0"/>
              <a:t>e a taxa de infusão lenta de surfactante durante a MIST</a:t>
            </a:r>
          </a:p>
          <a:p>
            <a:pPr indent="-182563" algn="ctr" eaLnBrk="1" hangingPunct="1">
              <a:lnSpc>
                <a:spcPct val="80000"/>
              </a:lnSpc>
            </a:pPr>
            <a:endParaRPr lang="pt-BR" sz="2200" smtClean="0"/>
          </a:p>
        </p:txBody>
      </p:sp>
      <p:sp>
        <p:nvSpPr>
          <p:cNvPr id="30723" name="Rectangle 5"/>
          <p:cNvSpPr>
            <a:spLocks noChangeArrowheads="1"/>
          </p:cNvSpPr>
          <p:nvPr/>
        </p:nvSpPr>
        <p:spPr bwMode="auto">
          <a:xfrm>
            <a:off x="719138" y="4329113"/>
            <a:ext cx="10753725" cy="2052637"/>
          </a:xfrm>
          <a:prstGeom prst="rect">
            <a:avLst/>
          </a:prstGeom>
          <a:noFill/>
          <a:ln w="38100">
            <a:solidFill>
              <a:srgbClr val="FF3399"/>
            </a:solidFill>
            <a:miter lim="800000"/>
            <a:headEnd/>
            <a:tailEnd/>
          </a:ln>
        </p:spPr>
        <p:txBody>
          <a:bodyPr>
            <a:spAutoFit/>
          </a:bodyPr>
          <a:lstStyle/>
          <a:p>
            <a:pPr eaLnBrk="1" hangingPunct="1"/>
            <a:r>
              <a:rPr lang="pt-PT">
                <a:solidFill>
                  <a:srgbClr val="404040"/>
                </a:solidFill>
                <a:latin typeface="Arial" pitchFamily="34" charset="0"/>
                <a:cs typeface="Arial" pitchFamily="34" charset="0"/>
              </a:rPr>
              <a:t>Argumentos convincentes de que, do ponto de vista fisiológico, </a:t>
            </a:r>
            <a:r>
              <a:rPr lang="pt-PT" b="1">
                <a:solidFill>
                  <a:srgbClr val="404040"/>
                </a:solidFill>
                <a:latin typeface="Arial" pitchFamily="34" charset="0"/>
                <a:cs typeface="Arial" pitchFamily="34" charset="0"/>
              </a:rPr>
              <a:t>Mini Insure é uma boa alternativa ao tratamento convencional com surfactante durante a ventilação mecânica</a:t>
            </a:r>
            <a:r>
              <a:rPr lang="pt-PT">
                <a:solidFill>
                  <a:srgbClr val="404040"/>
                </a:solidFill>
                <a:latin typeface="Arial" pitchFamily="34" charset="0"/>
                <a:cs typeface="Arial" pitchFamily="34" charset="0"/>
              </a:rPr>
              <a:t>.</a:t>
            </a:r>
          </a:p>
          <a:p>
            <a:pPr eaLnBrk="1" hangingPunct="1"/>
            <a:endParaRPr lang="pt-PT" b="1">
              <a:solidFill>
                <a:srgbClr val="404040"/>
              </a:solidFill>
              <a:latin typeface="Arial" pitchFamily="34" charset="0"/>
              <a:cs typeface="Arial" pitchFamily="34" charset="0"/>
            </a:endParaRPr>
          </a:p>
          <a:p>
            <a:pPr eaLnBrk="1" hangingPunct="1"/>
            <a:r>
              <a:rPr lang="pt-PT" b="1">
                <a:solidFill>
                  <a:srgbClr val="0033CC"/>
                </a:solidFill>
                <a:latin typeface="Arial" pitchFamily="34" charset="0"/>
                <a:cs typeface="Arial" pitchFamily="34" charset="0"/>
              </a:rPr>
              <a:t>Sugere </a:t>
            </a:r>
            <a:r>
              <a:rPr lang="pt-PT">
                <a:solidFill>
                  <a:srgbClr val="0033CC"/>
                </a:solidFill>
                <a:latin typeface="Arial" pitchFamily="34" charset="0"/>
                <a:cs typeface="Arial" pitchFamily="34" charset="0"/>
              </a:rPr>
              <a:t>que o Mini Insure pode resultar em uma distribuição de surfactante mais homogênea comparada com a sua administração via endotraqueal.</a:t>
            </a:r>
          </a:p>
          <a:p>
            <a:pPr lvl="1" eaLnBrk="1" hangingPunct="1"/>
            <a:r>
              <a:rPr lang="pt-PT" b="1">
                <a:solidFill>
                  <a:srgbClr val="404040"/>
                </a:solidFill>
                <a:latin typeface="Arial" pitchFamily="34" charset="0"/>
                <a:cs typeface="Arial" pitchFamily="34" charset="0"/>
              </a:rPr>
              <a:t> </a:t>
            </a:r>
            <a:endParaRPr lang="pt-BR">
              <a:solidFill>
                <a:srgbClr val="404040"/>
              </a:solidFill>
              <a:latin typeface="Arial" pitchFamily="34" charset="0"/>
              <a:cs typeface="Arial" pitchFamily="34" charset="0"/>
            </a:endParaRPr>
          </a:p>
        </p:txBody>
      </p:sp>
      <p:pic>
        <p:nvPicPr>
          <p:cNvPr id="30724" name="Título 1"/>
          <p:cNvPicPr>
            <a:picLocks noChangeArrowheads="1"/>
          </p:cNvPicPr>
          <p:nvPr/>
        </p:nvPicPr>
        <p:blipFill>
          <a:blip r:embed="rId2"/>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30725" name="Text Box 9"/>
          <p:cNvSpPr txBox="1">
            <a:spLocks/>
          </p:cNvSpPr>
          <p:nvPr/>
        </p:nvSpPr>
        <p:spPr bwMode="auto">
          <a:xfrm>
            <a:off x="3841750" y="158750"/>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0" y="4805363"/>
            <a:ext cx="12192000" cy="2052637"/>
          </a:xfrm>
          <a:prstGeom prst="rect">
            <a:avLst/>
          </a:prstGeom>
          <a:solidFill>
            <a:srgbClr val="FFFFD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pt-BR"/>
          </a:p>
        </p:txBody>
      </p:sp>
      <p:sp>
        <p:nvSpPr>
          <p:cNvPr id="31747" name="Title 1"/>
          <p:cNvSpPr txBox="1">
            <a:spLocks/>
          </p:cNvSpPr>
          <p:nvPr/>
        </p:nvSpPr>
        <p:spPr bwMode="auto">
          <a:xfrm>
            <a:off x="735013" y="1123950"/>
            <a:ext cx="11456987" cy="612775"/>
          </a:xfrm>
          <a:prstGeom prst="rect">
            <a:avLst/>
          </a:prstGeom>
          <a:noFill/>
          <a:ln w="9525">
            <a:noFill/>
            <a:miter lim="800000"/>
            <a:headEnd/>
            <a:tailEnd/>
          </a:ln>
        </p:spPr>
        <p:txBody>
          <a:bodyPr anchor="ctr"/>
          <a:lstStyle/>
          <a:p>
            <a:pPr algn="ctr" defTabSz="457200" eaLnBrk="1" hangingPunct="1">
              <a:lnSpc>
                <a:spcPct val="80000"/>
              </a:lnSpc>
            </a:pPr>
            <a:r>
              <a:rPr lang="pt-BR" altLang="pt-BR" sz="2400">
                <a:solidFill>
                  <a:srgbClr val="0000FF"/>
                </a:solidFill>
                <a:latin typeface="Verdana" pitchFamily="34" charset="0"/>
              </a:rPr>
              <a:t>É melhor fazer surfactante em ventilação mecânica </a:t>
            </a:r>
            <a:r>
              <a:rPr lang="pt-BR" altLang="pt-BR" sz="2400" b="1">
                <a:solidFill>
                  <a:srgbClr val="0000FF"/>
                </a:solidFill>
                <a:latin typeface="Verdana" pitchFamily="34" charset="0"/>
              </a:rPr>
              <a:t>ou ventilação espontânea?</a:t>
            </a:r>
            <a:endParaRPr lang="en-US" altLang="pt-BR" sz="2400" b="1">
              <a:solidFill>
                <a:srgbClr val="0000FF"/>
              </a:solidFill>
              <a:latin typeface="Verdana" pitchFamily="34" charset="0"/>
            </a:endParaRPr>
          </a:p>
        </p:txBody>
      </p:sp>
      <p:sp>
        <p:nvSpPr>
          <p:cNvPr id="32" name="Retângulo 31"/>
          <p:cNvSpPr>
            <a:spLocks noChangeArrowheads="1"/>
          </p:cNvSpPr>
          <p:nvPr/>
        </p:nvSpPr>
        <p:spPr bwMode="auto">
          <a:xfrm>
            <a:off x="3771900" y="3517900"/>
            <a:ext cx="3314700" cy="1054100"/>
          </a:xfrm>
          <a:prstGeom prst="rect">
            <a:avLst/>
          </a:prstGeom>
          <a:solidFill>
            <a:srgbClr val="0000FF"/>
          </a:solidFill>
          <a:ln w="22225" algn="ctr">
            <a:solidFill>
              <a:srgbClr val="C00000"/>
            </a:solidFill>
            <a:miter lim="800000"/>
            <a:headEnd/>
            <a:tailEnd/>
          </a:ln>
        </p:spPr>
        <p:txBody>
          <a:bodyPr anchor="ctr"/>
          <a:lstStyle/>
          <a:p>
            <a:pPr algn="ctr" defTabSz="457200" eaLnBrk="1" fontAlgn="auto" hangingPunct="1">
              <a:spcBef>
                <a:spcPts val="0"/>
              </a:spcBef>
              <a:spcAft>
                <a:spcPts val="0"/>
              </a:spcAft>
              <a:defRPr/>
            </a:pPr>
            <a:endParaRPr lang="pt-BR">
              <a:solidFill>
                <a:schemeClr val="lt1"/>
              </a:solidFill>
              <a:latin typeface="+mn-lt"/>
              <a:ea typeface="+mn-ea"/>
            </a:endParaRPr>
          </a:p>
        </p:txBody>
      </p:sp>
      <p:sp>
        <p:nvSpPr>
          <p:cNvPr id="35" name="CaixaDeTexto 34"/>
          <p:cNvSpPr txBox="1">
            <a:spLocks noChangeArrowheads="1"/>
          </p:cNvSpPr>
          <p:nvPr/>
        </p:nvSpPr>
        <p:spPr bwMode="auto">
          <a:xfrm>
            <a:off x="3833813" y="3517900"/>
            <a:ext cx="3252787" cy="915988"/>
          </a:xfrm>
          <a:prstGeom prst="rect">
            <a:avLst/>
          </a:prstGeom>
          <a:noFill/>
          <a:ln w="9525">
            <a:noFill/>
            <a:miter lim="800000"/>
            <a:headEnd/>
            <a:tailEnd/>
          </a:ln>
        </p:spPr>
        <p:txBody>
          <a:bodyPr>
            <a:spAutoFit/>
          </a:bodyPr>
          <a:lstStyle/>
          <a:p>
            <a:pPr algn="ctr" defTabSz="457200" eaLnBrk="1" hangingPunct="1"/>
            <a:r>
              <a:rPr lang="pt-BR" altLang="pt-BR" b="1">
                <a:solidFill>
                  <a:srgbClr val="FFFF00"/>
                </a:solidFill>
                <a:latin typeface="Verdana" pitchFamily="34" charset="0"/>
              </a:rPr>
              <a:t>Melhor fazer surfactante em ventilação espontânea</a:t>
            </a:r>
            <a:endParaRPr lang="pt-BR" altLang="pt-BR">
              <a:solidFill>
                <a:srgbClr val="FFFF00"/>
              </a:solidFill>
              <a:latin typeface="Verdana" pitchFamily="34" charset="0"/>
            </a:endParaRPr>
          </a:p>
        </p:txBody>
      </p:sp>
      <p:pic>
        <p:nvPicPr>
          <p:cNvPr id="38" name="Picture 2"/>
          <p:cNvPicPr>
            <a:picLocks noChangeAspect="1" noChangeArrowheads="1"/>
          </p:cNvPicPr>
          <p:nvPr/>
        </p:nvPicPr>
        <p:blipFill>
          <a:blip r:embed="rId2"/>
          <a:srcRect/>
          <a:stretch>
            <a:fillRect/>
          </a:stretch>
        </p:blipFill>
        <p:spPr bwMode="auto">
          <a:xfrm>
            <a:off x="2576513" y="5075238"/>
            <a:ext cx="6645275" cy="762000"/>
          </a:xfrm>
          <a:prstGeom prst="rect">
            <a:avLst/>
          </a:prstGeom>
          <a:noFill/>
          <a:ln w="9525">
            <a:noFill/>
            <a:miter lim="800000"/>
            <a:headEnd/>
            <a:tailEnd/>
          </a:ln>
        </p:spPr>
      </p:pic>
      <p:sp>
        <p:nvSpPr>
          <p:cNvPr id="14" name="Retângulo 9"/>
          <p:cNvSpPr/>
          <p:nvPr/>
        </p:nvSpPr>
        <p:spPr>
          <a:xfrm>
            <a:off x="0" y="9525"/>
            <a:ext cx="12192000" cy="968375"/>
          </a:xfrm>
          <a:prstGeom prst="rect">
            <a:avLst/>
          </a:prstGeom>
          <a:solidFill>
            <a:srgbClr val="00618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pt-BR"/>
          </a:p>
        </p:txBody>
      </p:sp>
      <p:sp>
        <p:nvSpPr>
          <p:cNvPr id="31752" name="Rectangle 12"/>
          <p:cNvSpPr>
            <a:spLocks noChangeArrowheads="1"/>
          </p:cNvSpPr>
          <p:nvPr/>
        </p:nvSpPr>
        <p:spPr bwMode="auto">
          <a:xfrm>
            <a:off x="173038" y="2259013"/>
            <a:ext cx="11695112" cy="954087"/>
          </a:xfrm>
          <a:prstGeom prst="rect">
            <a:avLst/>
          </a:prstGeom>
          <a:solidFill>
            <a:schemeClr val="accent1"/>
          </a:solidFill>
          <a:ln w="9525">
            <a:solidFill>
              <a:schemeClr val="tx1"/>
            </a:solidFill>
            <a:miter lim="800000"/>
            <a:headEnd/>
            <a:tailEnd/>
          </a:ln>
        </p:spPr>
        <p:txBody>
          <a:bodyPr wrap="none" anchor="ctr"/>
          <a:lstStyle/>
          <a:p>
            <a:pPr algn="ctr"/>
            <a:r>
              <a:rPr lang="pt-BR"/>
              <a:t>Estudos em modelos animais mostram </a:t>
            </a:r>
            <a:r>
              <a:rPr lang="pt-BR" altLang="ja-JP"/>
              <a:t>que </a:t>
            </a:r>
            <a:r>
              <a:rPr lang="pt-BR"/>
              <a:t> a distribuição do surfactante exógeno e incorporação no metabolismo endógeno</a:t>
            </a:r>
          </a:p>
          <a:p>
            <a:pPr algn="ctr"/>
            <a:r>
              <a:rPr lang="pt-BR"/>
              <a:t>melhora </a:t>
            </a:r>
            <a:r>
              <a:rPr lang="pt-BR" altLang="ja-JP"/>
              <a:t>q</a:t>
            </a:r>
            <a:r>
              <a:rPr lang="pt-BR"/>
              <a:t>uando o surfactante é administrado durante a respiração espontânea com CPAPnasal ao invés da Ventilação</a:t>
            </a:r>
          </a:p>
          <a:p>
            <a:pPr algn="ctr"/>
            <a:r>
              <a:rPr lang="pt-BR"/>
              <a:t>Mecânica Convencional (esta reduz a complacência dinâmica, com evidência de inativação do surfactante)</a:t>
            </a:r>
          </a:p>
        </p:txBody>
      </p:sp>
      <p:sp>
        <p:nvSpPr>
          <p:cNvPr id="31753" name="Rectangle 13"/>
          <p:cNvSpPr>
            <a:spLocks noChangeArrowheads="1"/>
          </p:cNvSpPr>
          <p:nvPr/>
        </p:nvSpPr>
        <p:spPr bwMode="auto">
          <a:xfrm>
            <a:off x="3771900" y="1736725"/>
            <a:ext cx="5437188" cy="366713"/>
          </a:xfrm>
          <a:prstGeom prst="rect">
            <a:avLst/>
          </a:prstGeom>
          <a:noFill/>
          <a:ln w="9525">
            <a:noFill/>
            <a:miter lim="800000"/>
            <a:headEnd/>
            <a:tailEnd/>
          </a:ln>
        </p:spPr>
        <p:txBody>
          <a:bodyPr wrap="none" anchor="ctr">
            <a:spAutoFit/>
          </a:bodyPr>
          <a:lstStyle/>
          <a:p>
            <a:r>
              <a:rPr lang="pt-BR"/>
              <a:t>Bohlin K et al, Pediatr Res. 2005 May;57(5 Pt 1):624-30* </a:t>
            </a:r>
          </a:p>
        </p:txBody>
      </p:sp>
      <p:sp>
        <p:nvSpPr>
          <p:cNvPr id="31754" name="Text Box 9"/>
          <p:cNvSpPr txBox="1">
            <a:spLocks/>
          </p:cNvSpPr>
          <p:nvPr/>
        </p:nvSpPr>
        <p:spPr bwMode="auto">
          <a:xfrm>
            <a:off x="173038" y="396875"/>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sz="2400" b="1">
                <a:solidFill>
                  <a:srgbClr val="FF3399"/>
                </a:solidFill>
              </a:rPr>
              <a:t>PROTEÇÃO PULMONAR</a:t>
            </a:r>
          </a:p>
          <a:p>
            <a:pPr>
              <a:lnSpc>
                <a:spcPct val="90000"/>
              </a:lnSpc>
            </a:pPr>
            <a:endParaRPr lang="pt-BR" sz="2400">
              <a:solidFill>
                <a:srgbClr val="FF3399"/>
              </a:solidFill>
              <a:ea typeface="Microsoft YaHei" pitchFamily="34" charset="-122"/>
              <a:cs typeface="Mangal" pitchFamily="18" charset="0"/>
            </a:endParaRPr>
          </a:p>
        </p:txBody>
      </p:sp>
      <p:sp>
        <p:nvSpPr>
          <p:cNvPr id="31757" name="Rectangle 13"/>
          <p:cNvSpPr>
            <a:spLocks noChangeArrowheads="1"/>
          </p:cNvSpPr>
          <p:nvPr/>
        </p:nvSpPr>
        <p:spPr bwMode="auto">
          <a:xfrm>
            <a:off x="735013" y="6021388"/>
            <a:ext cx="9920287" cy="547687"/>
          </a:xfrm>
          <a:prstGeom prst="rect">
            <a:avLst/>
          </a:prstGeom>
          <a:solidFill>
            <a:srgbClr val="FFFFFF"/>
          </a:solidFill>
          <a:ln w="9525">
            <a:noFill/>
            <a:miter lim="800000"/>
            <a:headEnd/>
            <a:tailEnd/>
          </a:ln>
          <a:effectLst/>
        </p:spPr>
        <p:txBody>
          <a:bodyPr lIns="0" tIns="0" rIns="95220" bIns="0" anchor="ctr">
            <a:spAutoFit/>
          </a:bodyPr>
          <a:lstStyle/>
          <a:p>
            <a:pPr algn="ctr"/>
            <a:r>
              <a:rPr lang="pt-BR" sz="1200"/>
              <a:t>*  </a:t>
            </a:r>
            <a:r>
              <a:rPr lang="pt-BR" sz="1200">
                <a:hlinkClick r:id="rId3"/>
              </a:rPr>
              <a:t>Spontaneous breathing or mechanical ventilation alters lung compliance and tissue association of exogenous surfactant in preterm newborn rabbits.</a:t>
            </a:r>
            <a:endParaRPr lang="pt-BR" sz="1200"/>
          </a:p>
          <a:p>
            <a:pPr algn="ctr"/>
            <a:r>
              <a:rPr lang="pt-BR" sz="1200"/>
              <a:t>Bohlin K, Bouhafs RK, Jarstrand C, Curstedt T, Blennow M, Robertson B.Pediatr Res. 2005 May;57(5 Pt 1):624-30. Epub 2005 Feb 17.</a:t>
            </a:r>
          </a:p>
          <a:p>
            <a:pPr algn="ctr"/>
            <a:r>
              <a:rPr lang="pt-BR" sz="1200"/>
              <a:t>PMID: 15718361.</a:t>
            </a:r>
            <a:r>
              <a:rPr lang="pt-BR" sz="1200" u="sng">
                <a:hlinkClick r:id="rId4"/>
              </a:rPr>
              <a:t>Similar articles</a:t>
            </a:r>
            <a:endParaRPr lang="pt-BR" sz="1200" u="sng"/>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type="body" idx="1"/>
          </p:nvPr>
        </p:nvSpPr>
        <p:spPr>
          <a:xfrm>
            <a:off x="609600" y="1279525"/>
            <a:ext cx="10972800" cy="4389438"/>
          </a:xfrm>
        </p:spPr>
        <p:txBody>
          <a:bodyPr/>
          <a:lstStyle/>
          <a:p>
            <a:pPr algn="ctr">
              <a:lnSpc>
                <a:spcPct val="80000"/>
              </a:lnSpc>
              <a:buFont typeface="Arial" pitchFamily="34" charset="0"/>
              <a:buNone/>
            </a:pPr>
            <a:r>
              <a:rPr lang="pt-BR" sz="2400" b="1" smtClean="0"/>
              <a:t>Isayama T et al (2016):Compararam sete estratégias de ventilação para bebês prematuros, incluindo</a:t>
            </a:r>
          </a:p>
          <a:p>
            <a:pPr>
              <a:lnSpc>
                <a:spcPct val="80000"/>
              </a:lnSpc>
            </a:pPr>
            <a:r>
              <a:rPr lang="pt-BR" sz="2400" smtClean="0">
                <a:solidFill>
                  <a:srgbClr val="0000FF"/>
                </a:solidFill>
              </a:rPr>
              <a:t>Uso isolado de CPAP nasal</a:t>
            </a:r>
          </a:p>
          <a:p>
            <a:pPr>
              <a:lnSpc>
                <a:spcPct val="80000"/>
              </a:lnSpc>
            </a:pPr>
            <a:r>
              <a:rPr lang="pt-BR" sz="2400" smtClean="0">
                <a:solidFill>
                  <a:srgbClr val="0000FF"/>
                </a:solidFill>
              </a:rPr>
              <a:t>INSURE</a:t>
            </a:r>
          </a:p>
          <a:p>
            <a:pPr>
              <a:lnSpc>
                <a:spcPct val="80000"/>
              </a:lnSpc>
            </a:pPr>
            <a:r>
              <a:rPr lang="pt-BR" sz="2400" smtClean="0">
                <a:solidFill>
                  <a:srgbClr val="0000FF"/>
                </a:solidFill>
              </a:rPr>
              <a:t> MINI INSURE (LISA: </a:t>
            </a:r>
            <a:r>
              <a:rPr lang="pt-BR" sz="2400" i="1" smtClean="0">
                <a:solidFill>
                  <a:srgbClr val="0000FF"/>
                </a:solidFill>
              </a:rPr>
              <a:t>less invasive surfactant administration</a:t>
            </a:r>
            <a:r>
              <a:rPr lang="pt-BR" sz="2400" smtClean="0">
                <a:solidFill>
                  <a:srgbClr val="0000FF"/>
                </a:solidFill>
              </a:rPr>
              <a:t>)</a:t>
            </a:r>
          </a:p>
          <a:p>
            <a:pPr>
              <a:lnSpc>
                <a:spcPct val="80000"/>
              </a:lnSpc>
            </a:pPr>
            <a:r>
              <a:rPr lang="pt-BR" sz="2400" smtClean="0">
                <a:solidFill>
                  <a:srgbClr val="0000FF"/>
                </a:solidFill>
              </a:rPr>
              <a:t>Ventilação não invasiva com pressão positiva intermitente (NPPV)</a:t>
            </a:r>
          </a:p>
          <a:p>
            <a:pPr>
              <a:lnSpc>
                <a:spcPct val="80000"/>
              </a:lnSpc>
            </a:pPr>
            <a:r>
              <a:rPr lang="pt-BR" sz="2400" smtClean="0">
                <a:solidFill>
                  <a:srgbClr val="0000FF"/>
                </a:solidFill>
              </a:rPr>
              <a:t> Administração de surfactante nebulizado, </a:t>
            </a:r>
          </a:p>
          <a:p>
            <a:pPr>
              <a:lnSpc>
                <a:spcPct val="80000"/>
              </a:lnSpc>
            </a:pPr>
            <a:r>
              <a:rPr lang="pt-BR" sz="2400" smtClean="0">
                <a:solidFill>
                  <a:srgbClr val="0000FF"/>
                </a:solidFill>
              </a:rPr>
              <a:t>Administração de sufactante via laríngea</a:t>
            </a:r>
          </a:p>
          <a:p>
            <a:pPr>
              <a:lnSpc>
                <a:spcPct val="80000"/>
              </a:lnSpc>
            </a:pPr>
            <a:r>
              <a:rPr lang="pt-BR" sz="2400" smtClean="0">
                <a:solidFill>
                  <a:srgbClr val="0000FF"/>
                </a:solidFill>
              </a:rPr>
              <a:t>Ventilação mecânica.</a:t>
            </a:r>
          </a:p>
        </p:txBody>
      </p:sp>
      <p:sp>
        <p:nvSpPr>
          <p:cNvPr id="32771" name="Oval 4"/>
          <p:cNvSpPr>
            <a:spLocks noChangeArrowheads="1"/>
          </p:cNvSpPr>
          <p:nvPr/>
        </p:nvSpPr>
        <p:spPr bwMode="auto">
          <a:xfrm>
            <a:off x="1670050" y="5495925"/>
            <a:ext cx="9132888" cy="609600"/>
          </a:xfrm>
          <a:prstGeom prst="ellipse">
            <a:avLst/>
          </a:prstGeom>
          <a:solidFill>
            <a:schemeClr val="accent1"/>
          </a:solidFill>
          <a:ln w="9525">
            <a:solidFill>
              <a:schemeClr val="tx1"/>
            </a:solidFill>
            <a:round/>
            <a:headEnd/>
            <a:tailEnd/>
          </a:ln>
        </p:spPr>
        <p:txBody>
          <a:bodyPr wrap="none" anchor="ctr"/>
          <a:lstStyle/>
          <a:p>
            <a:pPr algn="ctr" eaLnBrk="1" hangingPunct="1"/>
            <a:r>
              <a:rPr lang="pt-BR">
                <a:latin typeface="Arial" pitchFamily="34" charset="0"/>
                <a:cs typeface="Arial" pitchFamily="34" charset="0"/>
              </a:rPr>
              <a:t>30 ensaios com 5598 recém-nascidos</a:t>
            </a:r>
          </a:p>
        </p:txBody>
      </p:sp>
      <p:sp>
        <p:nvSpPr>
          <p:cNvPr id="32773" name="Text Box 9"/>
          <p:cNvSpPr txBox="1">
            <a:spLocks/>
          </p:cNvSpPr>
          <p:nvPr/>
        </p:nvSpPr>
        <p:spPr bwMode="auto">
          <a:xfrm>
            <a:off x="-446088" y="138113"/>
            <a:ext cx="11561763" cy="1141412"/>
          </a:xfrm>
          <a:prstGeom prst="rect">
            <a:avLst/>
          </a:prstGeom>
          <a:noFill/>
          <a:ln w="9525">
            <a:noFill/>
            <a:miter lim="800000"/>
            <a:headEnd/>
            <a:tailEnd/>
          </a:ln>
        </p:spPr>
        <p:txBody>
          <a:bodyPr lIns="90004" tIns="44997" rIns="90004" bIns="44997"/>
          <a:lstStyle/>
          <a:p>
            <a:pPr>
              <a:lnSpc>
                <a:spcPct val="90000"/>
              </a:lnSpc>
            </a:pPr>
            <a:r>
              <a:rPr lang="pt-BR" sz="2400"/>
              <a:t>                                                                             </a:t>
            </a:r>
            <a:r>
              <a:rPr lang="pt-BR" sz="2400" b="1">
                <a:solidFill>
                  <a:srgbClr val="FF3399"/>
                </a:solidFill>
              </a:rPr>
              <a:t>PROTEÇÃO PULMONAR</a:t>
            </a:r>
          </a:p>
          <a:p>
            <a:pPr algn="ctr">
              <a:lnSpc>
                <a:spcPct val="90000"/>
              </a:lnSpc>
            </a:pPr>
            <a:r>
              <a:rPr lang="pt-BR" altLang="ja-JP" sz="2400" b="1">
                <a:solidFill>
                  <a:srgbClr val="0000FF"/>
                </a:solidFill>
              </a:rPr>
              <a:t>                                         Qu</a:t>
            </a:r>
            <a:r>
              <a:rPr lang="pt-BR" sz="2400" b="1">
                <a:solidFill>
                  <a:srgbClr val="0000FF"/>
                </a:solidFill>
              </a:rPr>
              <a:t>al é a melhor estratégia de ventilação para os prematuros?</a:t>
            </a:r>
          </a:p>
          <a:p>
            <a:pPr>
              <a:lnSpc>
                <a:spcPct val="90000"/>
              </a:lnSpc>
            </a:pPr>
            <a:endParaRPr lang="pt-BR" sz="2400" b="1">
              <a:solidFill>
                <a:srgbClr val="0000FF"/>
              </a:solidFill>
              <a:ea typeface="Microsoft YaHei" pitchFamily="34" charset="-122"/>
              <a:cs typeface="Mangal" pitchFamily="18" charset="0"/>
            </a:endParaRPr>
          </a:p>
        </p:txBody>
      </p:sp>
      <p:sp>
        <p:nvSpPr>
          <p:cNvPr id="32774" name="AutoShape 7"/>
          <p:cNvSpPr>
            <a:spLocks noChangeArrowheads="1"/>
          </p:cNvSpPr>
          <p:nvPr/>
        </p:nvSpPr>
        <p:spPr bwMode="auto">
          <a:xfrm>
            <a:off x="3617913" y="4602163"/>
            <a:ext cx="1390650" cy="893762"/>
          </a:xfrm>
          <a:prstGeom prst="lightningBolt">
            <a:avLst/>
          </a:prstGeom>
          <a:solidFill>
            <a:srgbClr val="FF3399"/>
          </a:solidFill>
          <a:ln w="57150">
            <a:solidFill>
              <a:srgbClr val="FFFF00"/>
            </a:solidFill>
            <a:miter lim="800000"/>
            <a:headEnd/>
            <a:tailEnd/>
          </a:ln>
        </p:spPr>
        <p:txBody>
          <a:bodyPr wrap="none" anchor="ctr"/>
          <a:lstStyle/>
          <a:p>
            <a:endParaRPr lang="pt-BR"/>
          </a:p>
        </p:txBody>
      </p:sp>
      <p:sp>
        <p:nvSpPr>
          <p:cNvPr id="32778" name="Rectangle 10"/>
          <p:cNvSpPr>
            <a:spLocks noChangeArrowheads="1"/>
          </p:cNvSpPr>
          <p:nvPr/>
        </p:nvSpPr>
        <p:spPr bwMode="auto">
          <a:xfrm>
            <a:off x="981075" y="6264275"/>
            <a:ext cx="10229850" cy="547688"/>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200">
                <a:hlinkClick r:id="rId2"/>
              </a:rPr>
              <a:t>Association of Noninvasive Ventilation Strategies With Mortality and Bronchopulmonary Dysplasia Among Preterm Infants: A Systematic Review and Meta-analysis.</a:t>
            </a:r>
            <a:endParaRPr lang="pt-BR" sz="1200"/>
          </a:p>
          <a:p>
            <a:pPr algn="ctr"/>
            <a:r>
              <a:rPr lang="pt-BR" sz="1200"/>
              <a:t>Isayama T, Iwami H, McDonald S, Beyene J.JAMA. 2016 Aug 9;316(6):611-24. doi: 10.1001/jama.2016.10708. Review. Erratum in: </a:t>
            </a:r>
            <a:r>
              <a:rPr lang="pt-BR" sz="1200">
                <a:hlinkClick r:id="rId3"/>
              </a:rPr>
              <a:t>JAMA. 2016 Sep 13;316(10):1116</a:t>
            </a:r>
            <a:r>
              <a:rPr lang="pt-BR" sz="1200"/>
              <a:t>.</a:t>
            </a:r>
          </a:p>
          <a:p>
            <a:pPr algn="ctr"/>
            <a:r>
              <a:rPr lang="pt-BR" sz="1200"/>
              <a:t>PMID: 27532916.</a:t>
            </a:r>
            <a:r>
              <a:rPr lang="pt-BR" sz="1200" u="sng">
                <a:hlinkClick r:id="rId4"/>
              </a:rPr>
              <a:t>Similar articles</a:t>
            </a:r>
            <a:endParaRPr lang="pt-BR" sz="1200" u="sng"/>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1"/>
          </p:nvPr>
        </p:nvSpPr>
        <p:spPr>
          <a:xfrm>
            <a:off x="609600" y="1182688"/>
            <a:ext cx="10972800" cy="4389437"/>
          </a:xfrm>
        </p:spPr>
        <p:txBody>
          <a:bodyPr/>
          <a:lstStyle/>
          <a:p>
            <a:pPr algn="ctr">
              <a:buFont typeface="Arial" pitchFamily="34" charset="0"/>
              <a:buNone/>
            </a:pPr>
            <a:r>
              <a:rPr lang="pt-BR" sz="2400" b="1" smtClean="0">
                <a:solidFill>
                  <a:srgbClr val="FF3399"/>
                </a:solidFill>
              </a:rPr>
              <a:t>O uso de LISA em relação à ventilação mecânica foi associado com:</a:t>
            </a:r>
          </a:p>
          <a:p>
            <a:pPr>
              <a:buFont typeface="Arial" pitchFamily="34" charset="0"/>
              <a:buNone/>
            </a:pPr>
            <a:r>
              <a:rPr lang="pt-BR" sz="2400" smtClean="0"/>
              <a:t>       -</a:t>
            </a:r>
            <a:r>
              <a:rPr lang="pt-BR" sz="2400" smtClean="0">
                <a:solidFill>
                  <a:srgbClr val="0000FF"/>
                </a:solidFill>
              </a:rPr>
              <a:t>menor probabilidade</a:t>
            </a:r>
            <a:r>
              <a:rPr lang="pt-BR" sz="2400" smtClean="0"/>
              <a:t> do desfecho primário: </a:t>
            </a:r>
            <a:r>
              <a:rPr lang="pt-BR" sz="2400" smtClean="0">
                <a:solidFill>
                  <a:srgbClr val="0000FF"/>
                </a:solidFill>
              </a:rPr>
              <a:t>morte ou displasia broncopulmonar (DPB)</a:t>
            </a:r>
            <a:r>
              <a:rPr lang="pt-BR" sz="2400" smtClean="0"/>
              <a:t> e</a:t>
            </a:r>
          </a:p>
          <a:p>
            <a:pPr>
              <a:buFont typeface="Arial" pitchFamily="34" charset="0"/>
              <a:buNone/>
            </a:pPr>
            <a:r>
              <a:rPr lang="pt-BR" sz="2400" smtClean="0"/>
              <a:t>      -</a:t>
            </a:r>
            <a:r>
              <a:rPr lang="pt-BR" sz="2400" smtClean="0">
                <a:solidFill>
                  <a:srgbClr val="0000FF"/>
                </a:solidFill>
              </a:rPr>
              <a:t>menor probabilidade</a:t>
            </a:r>
            <a:r>
              <a:rPr lang="pt-BR" sz="2400" smtClean="0"/>
              <a:t> dos desfechos secundários: DBP e </a:t>
            </a:r>
            <a:r>
              <a:rPr lang="pt-BR" sz="2400" smtClean="0">
                <a:solidFill>
                  <a:srgbClr val="0000FF"/>
                </a:solidFill>
              </a:rPr>
              <a:t>hemorragia intraventricular grave</a:t>
            </a:r>
            <a:r>
              <a:rPr lang="pt-BR" sz="2400" smtClean="0"/>
              <a:t> </a:t>
            </a:r>
          </a:p>
          <a:p>
            <a:pPr>
              <a:buFont typeface="Arial" pitchFamily="34" charset="0"/>
              <a:buNone/>
            </a:pPr>
            <a:r>
              <a:rPr lang="pt-BR" sz="2400" smtClean="0"/>
              <a:t>                                  </a:t>
            </a:r>
          </a:p>
          <a:p>
            <a:pPr algn="ctr">
              <a:buFont typeface="Arial" pitchFamily="34" charset="0"/>
              <a:buNone/>
            </a:pPr>
            <a:r>
              <a:rPr lang="pt-BR" sz="2400" b="1" smtClean="0">
                <a:solidFill>
                  <a:srgbClr val="FF3399"/>
                </a:solidFill>
              </a:rPr>
              <a:t>O uso de LISA em relação ao uso de CPAP nasal isolado foi associado com:</a:t>
            </a:r>
          </a:p>
          <a:p>
            <a:r>
              <a:rPr lang="pt-BR" sz="2400" smtClean="0"/>
              <a:t>  menor probabilidade de desfecho primário e vazamento de ar</a:t>
            </a:r>
          </a:p>
        </p:txBody>
      </p:sp>
      <p:sp>
        <p:nvSpPr>
          <p:cNvPr id="33795" name="Rectangle 4"/>
          <p:cNvSpPr>
            <a:spLocks noChangeArrowheads="1"/>
          </p:cNvSpPr>
          <p:nvPr/>
        </p:nvSpPr>
        <p:spPr bwMode="auto">
          <a:xfrm>
            <a:off x="600075" y="4870450"/>
            <a:ext cx="10982325" cy="701675"/>
          </a:xfrm>
          <a:prstGeom prst="rect">
            <a:avLst/>
          </a:prstGeom>
          <a:solidFill>
            <a:srgbClr val="FFFF00"/>
          </a:solidFill>
          <a:ln w="9525">
            <a:noFill/>
            <a:miter lim="800000"/>
            <a:headEnd/>
            <a:tailEnd/>
          </a:ln>
        </p:spPr>
        <p:txBody>
          <a:bodyPr>
            <a:spAutoFit/>
          </a:bodyPr>
          <a:lstStyle/>
          <a:p>
            <a:pPr algn="ctr" eaLnBrk="1" hangingPunct="1"/>
            <a:r>
              <a:rPr lang="pt-BR" sz="1600">
                <a:solidFill>
                  <a:srgbClr val="0000FF"/>
                </a:solidFill>
                <a:latin typeface="Arial" pitchFamily="34" charset="0"/>
                <a:cs typeface="Arial" pitchFamily="34" charset="0"/>
              </a:rPr>
              <a:t>                      </a:t>
            </a:r>
            <a:r>
              <a:rPr lang="pt-BR" sz="2000" b="1">
                <a:solidFill>
                  <a:srgbClr val="0000FF"/>
                </a:solidFill>
                <a:latin typeface="Arial" pitchFamily="34" charset="0"/>
                <a:cs typeface="Arial" pitchFamily="34" charset="0"/>
              </a:rPr>
              <a:t>LISA foi a melhor estratégia entre todas as estratégias para todos os resultados avaliados</a:t>
            </a:r>
          </a:p>
        </p:txBody>
      </p:sp>
      <p:pic>
        <p:nvPicPr>
          <p:cNvPr id="33796" name="Picture 5"/>
          <p:cNvPicPr>
            <a:picLocks noChangeAspect="1" noChangeArrowheads="1"/>
          </p:cNvPicPr>
          <p:nvPr/>
        </p:nvPicPr>
        <p:blipFill>
          <a:blip r:embed="rId2"/>
          <a:srcRect/>
          <a:stretch>
            <a:fillRect/>
          </a:stretch>
        </p:blipFill>
        <p:spPr bwMode="auto">
          <a:xfrm>
            <a:off x="1141413" y="5980113"/>
            <a:ext cx="9480550" cy="655637"/>
          </a:xfrm>
          <a:prstGeom prst="rect">
            <a:avLst/>
          </a:prstGeom>
          <a:noFill/>
          <a:ln w="9525">
            <a:noFill/>
            <a:miter lim="800000"/>
            <a:headEnd/>
            <a:tailEnd/>
          </a:ln>
        </p:spPr>
      </p:pic>
      <p:sp>
        <p:nvSpPr>
          <p:cNvPr id="33797" name="Text Box 9"/>
          <p:cNvSpPr txBox="1">
            <a:spLocks/>
          </p:cNvSpPr>
          <p:nvPr/>
        </p:nvSpPr>
        <p:spPr bwMode="auto">
          <a:xfrm>
            <a:off x="-446088" y="138113"/>
            <a:ext cx="11561763" cy="1141412"/>
          </a:xfrm>
          <a:prstGeom prst="rect">
            <a:avLst/>
          </a:prstGeom>
          <a:noFill/>
          <a:ln w="9525">
            <a:noFill/>
            <a:miter lim="800000"/>
            <a:headEnd/>
            <a:tailEnd/>
          </a:ln>
        </p:spPr>
        <p:txBody>
          <a:bodyPr lIns="90004" tIns="44997" rIns="90004" bIns="44997"/>
          <a:lstStyle/>
          <a:p>
            <a:pPr>
              <a:lnSpc>
                <a:spcPct val="90000"/>
              </a:lnSpc>
            </a:pPr>
            <a:r>
              <a:rPr lang="pt-BR" sz="2400"/>
              <a:t>                                                                             </a:t>
            </a:r>
            <a:r>
              <a:rPr lang="pt-BR" sz="2400" b="1">
                <a:solidFill>
                  <a:srgbClr val="FF3399"/>
                </a:solidFill>
              </a:rPr>
              <a:t>PROTEÇÃO PULMONAR</a:t>
            </a:r>
          </a:p>
          <a:p>
            <a:pPr algn="ctr">
              <a:lnSpc>
                <a:spcPct val="90000"/>
              </a:lnSpc>
            </a:pPr>
            <a:r>
              <a:rPr lang="pt-BR" altLang="ja-JP" sz="2400" b="1">
                <a:solidFill>
                  <a:srgbClr val="0000FF"/>
                </a:solidFill>
              </a:rPr>
              <a:t>                                         Qu</a:t>
            </a:r>
            <a:r>
              <a:rPr lang="pt-BR" sz="2400" b="1">
                <a:solidFill>
                  <a:srgbClr val="0000FF"/>
                </a:solidFill>
              </a:rPr>
              <a:t>al é a melhor estratégia de ventilação para os prematuros?</a:t>
            </a:r>
          </a:p>
          <a:p>
            <a:pPr>
              <a:lnSpc>
                <a:spcPct val="90000"/>
              </a:lnSpc>
            </a:pPr>
            <a:endParaRPr lang="pt-BR" sz="2400" b="1">
              <a:solidFill>
                <a:srgbClr val="0000FF"/>
              </a:solidFill>
              <a:ea typeface="Microsoft YaHei" pitchFamily="34" charset="-122"/>
              <a:cs typeface="Mangal"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a:xfrm>
            <a:off x="2738438" y="365125"/>
            <a:ext cx="10515600" cy="1325563"/>
          </a:xfrm>
        </p:spPr>
        <p:txBody>
          <a:bodyPr/>
          <a:lstStyle/>
          <a:p>
            <a:r>
              <a:rPr lang="pt-BR" sz="4000" b="1" smtClean="0">
                <a:solidFill>
                  <a:srgbClr val="FF3399"/>
                </a:solidFill>
              </a:rPr>
              <a:t>PROTEÇÃO PULMONAR</a:t>
            </a:r>
            <a:br>
              <a:rPr lang="pt-BR" sz="4000" b="1" smtClean="0">
                <a:solidFill>
                  <a:srgbClr val="FF3399"/>
                </a:solidFill>
              </a:rPr>
            </a:br>
            <a:r>
              <a:rPr lang="pt-BR" sz="4000" b="1" smtClean="0">
                <a:solidFill>
                  <a:srgbClr val="FF3399"/>
                </a:solidFill>
              </a:rPr>
              <a:t>            (</a:t>
            </a:r>
            <a:r>
              <a:rPr lang="pt-BR" sz="4000" b="1" smtClean="0">
                <a:solidFill>
                  <a:srgbClr val="0000FF"/>
                </a:solidFill>
              </a:rPr>
              <a:t>e cerebral!</a:t>
            </a:r>
            <a:r>
              <a:rPr lang="pt-BR" sz="4000" b="1" smtClean="0">
                <a:solidFill>
                  <a:srgbClr val="FF3399"/>
                </a:solidFill>
              </a:rPr>
              <a:t>)</a:t>
            </a:r>
            <a:br>
              <a:rPr lang="pt-BR" sz="4000" b="1" smtClean="0">
                <a:solidFill>
                  <a:srgbClr val="FF3399"/>
                </a:solidFill>
              </a:rPr>
            </a:br>
            <a:endParaRPr lang="pt-BR" sz="4000" b="1" smtClean="0">
              <a:solidFill>
                <a:srgbClr val="FF3399"/>
              </a:solidFill>
            </a:endParaRPr>
          </a:p>
        </p:txBody>
      </p:sp>
      <p:sp>
        <p:nvSpPr>
          <p:cNvPr id="34819" name="Rectangle 3"/>
          <p:cNvSpPr>
            <a:spLocks noGrp="1"/>
          </p:cNvSpPr>
          <p:nvPr>
            <p:ph type="body" idx="1"/>
          </p:nvPr>
        </p:nvSpPr>
        <p:spPr/>
        <p:txBody>
          <a:bodyPr/>
          <a:lstStyle/>
          <a:p>
            <a:pPr>
              <a:buFont typeface="Arial" pitchFamily="34" charset="0"/>
              <a:buNone/>
            </a:pPr>
            <a:r>
              <a:rPr lang="pt-BR" smtClean="0"/>
              <a:t>                                 </a:t>
            </a:r>
            <a:r>
              <a:rPr lang="pt-BR" b="1" smtClean="0">
                <a:solidFill>
                  <a:srgbClr val="FF0000"/>
                </a:solidFill>
              </a:rPr>
              <a:t>Hemorragia intraventricular</a:t>
            </a:r>
          </a:p>
          <a:p>
            <a:pPr>
              <a:buFont typeface="Arial" pitchFamily="34" charset="0"/>
              <a:buNone/>
            </a:pPr>
            <a:r>
              <a:rPr lang="pt-BR" smtClean="0"/>
              <a:t>Handley SC et al (</a:t>
            </a:r>
            <a:r>
              <a:rPr lang="pt-BR" smtClean="0">
                <a:solidFill>
                  <a:srgbClr val="0000FF"/>
                </a:solidFill>
              </a:rPr>
              <a:t>2018</a:t>
            </a:r>
            <a:r>
              <a:rPr lang="pt-BR" smtClean="0"/>
              <a:t>):RN de 22-31 sem (California) entre 2005-2015: 44.028 lactentes </a:t>
            </a:r>
          </a:p>
          <a:p>
            <a:pPr>
              <a:buFontTx/>
              <a:buNone/>
            </a:pPr>
            <a:r>
              <a:rPr lang="pt-BR" smtClean="0"/>
              <a:t>   da HIV III-IV de 9,7% para  5,9% (     39%)</a:t>
            </a:r>
          </a:p>
          <a:p>
            <a:pPr>
              <a:buFontTx/>
              <a:buNone/>
            </a:pPr>
            <a:r>
              <a:rPr lang="pt-BR" smtClean="0"/>
              <a:t>   da HIV I-II de 18,3% para 14,1%, I-II: (     de 18%)</a:t>
            </a:r>
          </a:p>
          <a:p>
            <a:pPr algn="ctr">
              <a:buFontTx/>
              <a:buNone/>
            </a:pPr>
            <a:r>
              <a:rPr lang="pt-BR" b="1" smtClean="0">
                <a:solidFill>
                  <a:srgbClr val="FF3399"/>
                </a:solidFill>
              </a:rPr>
              <a:t>O esteróide pré-natal:único fator benéfico em todas as idades gestacionais</a:t>
            </a:r>
          </a:p>
          <a:p>
            <a:pPr>
              <a:buFontTx/>
              <a:buNone/>
            </a:pPr>
            <a:r>
              <a:rPr lang="pt-BR" b="1" smtClean="0">
                <a:solidFill>
                  <a:srgbClr val="FF0000"/>
                </a:solidFill>
              </a:rPr>
              <a:t>            Intubação na Sala de Parto:       chances de HIV III-IV</a:t>
            </a:r>
          </a:p>
        </p:txBody>
      </p:sp>
      <p:sp>
        <p:nvSpPr>
          <p:cNvPr id="34820" name="AutoShape 4"/>
          <p:cNvSpPr>
            <a:spLocks noChangeArrowheads="1"/>
          </p:cNvSpPr>
          <p:nvPr/>
        </p:nvSpPr>
        <p:spPr bwMode="auto">
          <a:xfrm>
            <a:off x="746125" y="3363913"/>
            <a:ext cx="398463" cy="258762"/>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pt-BR"/>
          </a:p>
        </p:txBody>
      </p:sp>
      <p:sp>
        <p:nvSpPr>
          <p:cNvPr id="34821" name="AutoShape 5"/>
          <p:cNvSpPr>
            <a:spLocks noChangeArrowheads="1"/>
          </p:cNvSpPr>
          <p:nvPr/>
        </p:nvSpPr>
        <p:spPr bwMode="auto">
          <a:xfrm>
            <a:off x="6454775" y="3890963"/>
            <a:ext cx="396875" cy="258762"/>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pt-BR"/>
          </a:p>
        </p:txBody>
      </p:sp>
      <p:sp>
        <p:nvSpPr>
          <p:cNvPr id="34822" name="AutoShape 6"/>
          <p:cNvSpPr>
            <a:spLocks noChangeArrowheads="1"/>
          </p:cNvSpPr>
          <p:nvPr/>
        </p:nvSpPr>
        <p:spPr bwMode="auto">
          <a:xfrm>
            <a:off x="771525" y="3890963"/>
            <a:ext cx="398463" cy="258762"/>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pt-BR"/>
          </a:p>
        </p:txBody>
      </p:sp>
      <p:sp>
        <p:nvSpPr>
          <p:cNvPr id="34823" name="AutoShape 7"/>
          <p:cNvSpPr>
            <a:spLocks noChangeArrowheads="1"/>
          </p:cNvSpPr>
          <p:nvPr/>
        </p:nvSpPr>
        <p:spPr bwMode="auto">
          <a:xfrm>
            <a:off x="5945188" y="3362325"/>
            <a:ext cx="398462" cy="258763"/>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pt-BR"/>
          </a:p>
        </p:txBody>
      </p:sp>
      <p:sp>
        <p:nvSpPr>
          <p:cNvPr id="34824" name="AutoShape 8"/>
          <p:cNvSpPr>
            <a:spLocks noChangeArrowheads="1"/>
          </p:cNvSpPr>
          <p:nvPr/>
        </p:nvSpPr>
        <p:spPr bwMode="auto">
          <a:xfrm>
            <a:off x="5961063" y="5133975"/>
            <a:ext cx="493712" cy="341313"/>
          </a:xfrm>
          <a:prstGeom prst="up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p:txBody>
          <a:bodyPr/>
          <a:lstStyle/>
          <a:p>
            <a:r>
              <a:rPr lang="pt-BR" smtClean="0"/>
              <a:t> </a:t>
            </a:r>
          </a:p>
        </p:txBody>
      </p:sp>
      <p:sp>
        <p:nvSpPr>
          <p:cNvPr id="35843" name="Rectangle 3"/>
          <p:cNvSpPr>
            <a:spLocks noGrp="1"/>
          </p:cNvSpPr>
          <p:nvPr>
            <p:ph type="body" idx="1"/>
          </p:nvPr>
        </p:nvSpPr>
        <p:spPr>
          <a:xfrm>
            <a:off x="838200" y="1825625"/>
            <a:ext cx="10804525" cy="5032375"/>
          </a:xfrm>
        </p:spPr>
        <p:txBody>
          <a:bodyPr/>
          <a:lstStyle/>
          <a:p>
            <a:pPr algn="ctr">
              <a:lnSpc>
                <a:spcPct val="70000"/>
              </a:lnSpc>
              <a:buFont typeface="Arial" pitchFamily="34" charset="0"/>
              <a:buNone/>
            </a:pPr>
            <a:r>
              <a:rPr lang="pt-BR" sz="3200" b="1" smtClean="0">
                <a:solidFill>
                  <a:srgbClr val="FF3300"/>
                </a:solidFill>
              </a:rPr>
              <a:t>Fatores contribuintes para      da HIV grave</a:t>
            </a:r>
          </a:p>
          <a:p>
            <a:pPr>
              <a:lnSpc>
                <a:spcPct val="70000"/>
              </a:lnSpc>
            </a:pPr>
            <a:r>
              <a:rPr lang="pt-BR" sz="1800" smtClean="0"/>
              <a:t>   -</a:t>
            </a:r>
            <a:r>
              <a:rPr lang="pt-BR" sz="2400" smtClean="0"/>
              <a:t>aumento do uso de esteróide pré-natal</a:t>
            </a:r>
          </a:p>
          <a:p>
            <a:pPr>
              <a:lnSpc>
                <a:spcPct val="70000"/>
              </a:lnSpc>
            </a:pPr>
            <a:r>
              <a:rPr lang="pt-BR" sz="2400" smtClean="0"/>
              <a:t>  -</a:t>
            </a:r>
            <a:r>
              <a:rPr lang="pt-BR" altLang="ja-JP" sz="2400" smtClean="0"/>
              <a:t>q</a:t>
            </a:r>
            <a:r>
              <a:rPr lang="pt-BR" sz="2400" smtClean="0"/>
              <a:t>ueda das taxas de intubação na Sala de Parto: 86,7% para 70,7% (1,5% ao ano)</a:t>
            </a:r>
          </a:p>
          <a:p>
            <a:pPr>
              <a:lnSpc>
                <a:spcPct val="70000"/>
              </a:lnSpc>
              <a:buFont typeface="Arial" pitchFamily="34" charset="0"/>
              <a:buNone/>
            </a:pPr>
            <a:r>
              <a:rPr lang="pt-BR" sz="2400" i="1" smtClean="0">
                <a:solidFill>
                  <a:srgbClr val="FF3399"/>
                </a:solidFill>
              </a:rPr>
              <a:t>                                                             Impacto</a:t>
            </a:r>
          </a:p>
          <a:p>
            <a:pPr algn="ctr">
              <a:lnSpc>
                <a:spcPct val="70000"/>
              </a:lnSpc>
              <a:buFont typeface="Arial" pitchFamily="34" charset="0"/>
              <a:buNone/>
            </a:pPr>
            <a:r>
              <a:rPr lang="pt-BR" sz="2400" smtClean="0"/>
              <a:t>No subgrupo </a:t>
            </a:r>
            <a:r>
              <a:rPr lang="pt-BR" sz="2400" b="1" smtClean="0">
                <a:solidFill>
                  <a:schemeClr val="hlink"/>
                </a:solidFill>
              </a:rPr>
              <a:t>28-29 </a:t>
            </a:r>
            <a:r>
              <a:rPr lang="pt-BR" sz="2400" b="1" baseline="30000" smtClean="0">
                <a:solidFill>
                  <a:schemeClr val="hlink"/>
                </a:solidFill>
              </a:rPr>
              <a:t>6 / 7</a:t>
            </a:r>
            <a:r>
              <a:rPr lang="pt-BR" sz="2400" b="1" smtClean="0">
                <a:solidFill>
                  <a:schemeClr val="hlink"/>
                </a:solidFill>
              </a:rPr>
              <a:t> :43,7% da diminuição da HIV grave observada no subgrupo da idade gestacional: </a:t>
            </a:r>
            <a:r>
              <a:rPr lang="pt-BR" sz="2400" b="1" smtClean="0">
                <a:solidFill>
                  <a:srgbClr val="0000FF"/>
                </a:solidFill>
              </a:rPr>
              <a:t>maior </a:t>
            </a:r>
            <a:r>
              <a:rPr lang="pt-BR" altLang="ja-JP" sz="2400" b="1" smtClean="0">
                <a:solidFill>
                  <a:srgbClr val="0000FF"/>
                </a:solidFill>
              </a:rPr>
              <a:t>q</a:t>
            </a:r>
            <a:r>
              <a:rPr lang="pt-BR" sz="2400" b="1" smtClean="0">
                <a:solidFill>
                  <a:srgbClr val="0000FF"/>
                </a:solidFill>
              </a:rPr>
              <a:t>ue os esteróides pré-natais</a:t>
            </a:r>
            <a:r>
              <a:rPr lang="pt-BR" sz="2400" b="1" smtClean="0">
                <a:solidFill>
                  <a:schemeClr val="hlink"/>
                </a:solidFill>
              </a:rPr>
              <a:t>)</a:t>
            </a:r>
          </a:p>
          <a:p>
            <a:pPr>
              <a:lnSpc>
                <a:spcPct val="70000"/>
              </a:lnSpc>
              <a:buFont typeface="Arial" pitchFamily="34" charset="0"/>
              <a:buNone/>
            </a:pPr>
            <a:r>
              <a:rPr lang="pt-BR" sz="2400" b="1" smtClean="0">
                <a:solidFill>
                  <a:schemeClr val="hlink"/>
                </a:solidFill>
              </a:rPr>
              <a:t> A mudança nas práticas de intubação na Sala de Parto e o impacto atribuível sobre a diminuição da HIV foi  um achado importante deste estudo e demonstrou </a:t>
            </a:r>
            <a:r>
              <a:rPr lang="pt-BR" sz="2400" b="1" smtClean="0">
                <a:solidFill>
                  <a:srgbClr val="FF3399"/>
                </a:solidFill>
              </a:rPr>
              <a:t>como uma mudança generalizada na prática pode impactar os resultados.</a:t>
            </a:r>
          </a:p>
          <a:p>
            <a:pPr>
              <a:lnSpc>
                <a:spcPct val="70000"/>
              </a:lnSpc>
              <a:buFont typeface="Arial" pitchFamily="34" charset="0"/>
              <a:buNone/>
            </a:pPr>
            <a:r>
              <a:rPr lang="pt-BR" sz="2400" b="1" smtClean="0">
                <a:solidFill>
                  <a:srgbClr val="FF3399"/>
                </a:solidFill>
              </a:rPr>
              <a:t>                                               Contribuição do estudo</a:t>
            </a:r>
          </a:p>
          <a:p>
            <a:pPr>
              <a:lnSpc>
                <a:spcPct val="70000"/>
              </a:lnSpc>
              <a:buFont typeface="Arial" pitchFamily="34" charset="0"/>
              <a:buNone/>
            </a:pPr>
            <a:r>
              <a:rPr lang="pt-BR" sz="2400" smtClean="0">
                <a:solidFill>
                  <a:srgbClr val="FF3399"/>
                </a:solidFill>
              </a:rPr>
              <a:t> </a:t>
            </a:r>
            <a:r>
              <a:rPr lang="pt-BR" sz="2400" b="1" smtClean="0">
                <a:solidFill>
                  <a:schemeClr val="hlink"/>
                </a:solidFill>
              </a:rPr>
              <a:t>a necessidade de esforços contínuos para otimizar as práticas na  Sala de Parto  e o manuseio dos RN de muito baixo peso ao nascer.</a:t>
            </a:r>
          </a:p>
          <a:p>
            <a:pPr>
              <a:lnSpc>
                <a:spcPct val="70000"/>
              </a:lnSpc>
              <a:buFont typeface="Arial" pitchFamily="34" charset="0"/>
              <a:buNone/>
            </a:pPr>
            <a:endParaRPr lang="pt-BR" sz="2400" smtClean="0">
              <a:solidFill>
                <a:srgbClr val="FF3399"/>
              </a:solidFill>
            </a:endParaRPr>
          </a:p>
          <a:p>
            <a:pPr>
              <a:lnSpc>
                <a:spcPct val="70000"/>
              </a:lnSpc>
            </a:pPr>
            <a:endParaRPr lang="pt-BR" sz="2400" smtClean="0">
              <a:solidFill>
                <a:srgbClr val="FF3399"/>
              </a:solidFill>
            </a:endParaRPr>
          </a:p>
          <a:p>
            <a:pPr>
              <a:lnSpc>
                <a:spcPct val="70000"/>
              </a:lnSpc>
            </a:pPr>
            <a:endParaRPr lang="pt-BR" sz="2400" b="1" smtClean="0">
              <a:solidFill>
                <a:schemeClr val="hlink"/>
              </a:solidFill>
            </a:endParaRPr>
          </a:p>
          <a:p>
            <a:pPr>
              <a:lnSpc>
                <a:spcPct val="70000"/>
              </a:lnSpc>
            </a:pPr>
            <a:endParaRPr lang="pt-BR" sz="1800" smtClean="0"/>
          </a:p>
        </p:txBody>
      </p:sp>
      <p:sp>
        <p:nvSpPr>
          <p:cNvPr id="35844" name="AutoShape 4"/>
          <p:cNvSpPr>
            <a:spLocks noChangeArrowheads="1"/>
          </p:cNvSpPr>
          <p:nvPr/>
        </p:nvSpPr>
        <p:spPr bwMode="auto">
          <a:xfrm>
            <a:off x="4776788" y="2952750"/>
            <a:ext cx="249237" cy="398463"/>
          </a:xfrm>
          <a:prstGeom prst="curvedRightArrow">
            <a:avLst>
              <a:gd name="adj1" fmla="val 31975"/>
              <a:gd name="adj2" fmla="val 63949"/>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35845" name="AutoShape 5"/>
          <p:cNvSpPr>
            <a:spLocks noChangeArrowheads="1"/>
          </p:cNvSpPr>
          <p:nvPr/>
        </p:nvSpPr>
        <p:spPr bwMode="auto">
          <a:xfrm flipH="1">
            <a:off x="6191250" y="2952750"/>
            <a:ext cx="312738" cy="425450"/>
          </a:xfrm>
          <a:prstGeom prst="curvedRightArrow">
            <a:avLst>
              <a:gd name="adj1" fmla="val 27208"/>
              <a:gd name="adj2" fmla="val 54416"/>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35846" name="AutoShape 6"/>
          <p:cNvSpPr>
            <a:spLocks noChangeArrowheads="1"/>
          </p:cNvSpPr>
          <p:nvPr/>
        </p:nvSpPr>
        <p:spPr bwMode="auto">
          <a:xfrm>
            <a:off x="7219950" y="1970088"/>
            <a:ext cx="398463" cy="258762"/>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pt-BR"/>
          </a:p>
        </p:txBody>
      </p:sp>
      <p:sp>
        <p:nvSpPr>
          <p:cNvPr id="35847" name="AutoShape 7"/>
          <p:cNvSpPr>
            <a:spLocks noChangeArrowheads="1"/>
          </p:cNvSpPr>
          <p:nvPr/>
        </p:nvSpPr>
        <p:spPr bwMode="auto">
          <a:xfrm>
            <a:off x="3787775" y="4867275"/>
            <a:ext cx="249238" cy="550863"/>
          </a:xfrm>
          <a:prstGeom prst="curvedRightArrow">
            <a:avLst>
              <a:gd name="adj1" fmla="val 44204"/>
              <a:gd name="adj2" fmla="val 88408"/>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35848" name="AutoShape 8"/>
          <p:cNvSpPr>
            <a:spLocks noChangeArrowheads="1"/>
          </p:cNvSpPr>
          <p:nvPr/>
        </p:nvSpPr>
        <p:spPr bwMode="auto">
          <a:xfrm flipH="1">
            <a:off x="7043738" y="4867275"/>
            <a:ext cx="490537" cy="550863"/>
          </a:xfrm>
          <a:prstGeom prst="curvedRightArrow">
            <a:avLst>
              <a:gd name="adj1" fmla="val 22460"/>
              <a:gd name="adj2" fmla="val 44919"/>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35849" name="Rectangle 9"/>
          <p:cNvSpPr>
            <a:spLocks/>
          </p:cNvSpPr>
          <p:nvPr/>
        </p:nvSpPr>
        <p:spPr bwMode="auto">
          <a:xfrm>
            <a:off x="2738438" y="365125"/>
            <a:ext cx="10515600" cy="1325563"/>
          </a:xfrm>
          <a:prstGeom prst="rect">
            <a:avLst/>
          </a:prstGeom>
          <a:noFill/>
          <a:ln w="9525">
            <a:noFill/>
            <a:miter lim="800000"/>
            <a:headEnd/>
            <a:tailEnd/>
          </a:ln>
        </p:spPr>
        <p:txBody>
          <a:bodyPr anchor="ctr"/>
          <a:lstStyle/>
          <a:p>
            <a:pPr>
              <a:lnSpc>
                <a:spcPct val="90000"/>
              </a:lnSpc>
            </a:pPr>
            <a:r>
              <a:rPr lang="pt-BR" sz="4000" b="1">
                <a:solidFill>
                  <a:srgbClr val="FF3399"/>
                </a:solidFill>
                <a:latin typeface="Calibri Light" pitchFamily="34" charset="0"/>
              </a:rPr>
              <a:t>PROTEÇÃO PULMONAR</a:t>
            </a:r>
            <a:br>
              <a:rPr lang="pt-BR" sz="4000" b="1">
                <a:solidFill>
                  <a:srgbClr val="FF3399"/>
                </a:solidFill>
                <a:latin typeface="Calibri Light" pitchFamily="34" charset="0"/>
              </a:rPr>
            </a:br>
            <a:r>
              <a:rPr lang="pt-BR" sz="4000" b="1">
                <a:solidFill>
                  <a:srgbClr val="FF3399"/>
                </a:solidFill>
                <a:latin typeface="Calibri Light" pitchFamily="34" charset="0"/>
              </a:rPr>
              <a:t>            (</a:t>
            </a:r>
            <a:r>
              <a:rPr lang="pt-BR" sz="4000" b="1">
                <a:solidFill>
                  <a:srgbClr val="0000FF"/>
                </a:solidFill>
                <a:latin typeface="Calibri Light" pitchFamily="34" charset="0"/>
              </a:rPr>
              <a:t>e cerebral!</a:t>
            </a:r>
            <a:r>
              <a:rPr lang="pt-BR" sz="4000" b="1">
                <a:solidFill>
                  <a:srgbClr val="FF3399"/>
                </a:solidFill>
                <a:latin typeface="Calibri Light" pitchFamily="34" charset="0"/>
              </a:rPr>
              <a:t>)</a:t>
            </a:r>
            <a:br>
              <a:rPr lang="pt-BR" sz="4000" b="1">
                <a:solidFill>
                  <a:srgbClr val="FF3399"/>
                </a:solidFill>
                <a:latin typeface="Calibri Light" pitchFamily="34" charset="0"/>
              </a:rPr>
            </a:br>
            <a:endParaRPr lang="pt-BR" sz="4000" b="1">
              <a:solidFill>
                <a:srgbClr val="FF3399"/>
              </a:solidFill>
              <a:latin typeface="Calibri Light"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body" idx="1"/>
          </p:nvPr>
        </p:nvSpPr>
        <p:spPr>
          <a:xfrm>
            <a:off x="431800" y="4090988"/>
            <a:ext cx="10972800" cy="4525962"/>
          </a:xfrm>
        </p:spPr>
        <p:txBody>
          <a:bodyPr/>
          <a:lstStyle/>
          <a:p>
            <a:pPr algn="ctr">
              <a:buFont typeface="Arial" pitchFamily="34" charset="0"/>
              <a:buNone/>
            </a:pPr>
            <a:r>
              <a:rPr lang="en-US" smtClean="0">
                <a:solidFill>
                  <a:srgbClr val="FF3399"/>
                </a:solidFill>
              </a:rPr>
              <a:t>Mudanças na Sala de Parto: CPAP precoce tem mudado a incidência da hemorragia intraventricular</a:t>
            </a:r>
          </a:p>
          <a:p>
            <a:r>
              <a:rPr lang="en-US" smtClean="0"/>
              <a:t>Unidade neonatal simples de um hospital aumentou o uso de CPAP de 14% para 70% e houve uma queda na incidência de HIV de 12% para 4%</a:t>
            </a:r>
          </a:p>
          <a:p>
            <a:endParaRPr lang="pt-BR" smtClean="0"/>
          </a:p>
        </p:txBody>
      </p:sp>
      <p:sp>
        <p:nvSpPr>
          <p:cNvPr id="36867" name="Rectangle 3"/>
          <p:cNvSpPr>
            <a:spLocks noChangeArrowheads="1"/>
          </p:cNvSpPr>
          <p:nvPr/>
        </p:nvSpPr>
        <p:spPr bwMode="auto">
          <a:xfrm>
            <a:off x="3665538" y="2689225"/>
            <a:ext cx="6959600" cy="638175"/>
          </a:xfrm>
          <a:prstGeom prst="rect">
            <a:avLst/>
          </a:prstGeom>
          <a:solidFill>
            <a:srgbClr val="FFFFFF"/>
          </a:solidFill>
          <a:ln w="9525">
            <a:noFill/>
            <a:miter lim="800000"/>
            <a:headEnd/>
            <a:tailEnd/>
          </a:ln>
        </p:spPr>
        <p:txBody>
          <a:bodyPr lIns="0" tIns="0" rIns="71415" bIns="0" anchor="ctr">
            <a:spAutoFit/>
          </a:bodyPr>
          <a:lstStyle/>
          <a:p>
            <a:pPr algn="ctr" eaLnBrk="1" hangingPunct="1"/>
            <a:r>
              <a:rPr lang="pt-BR" sz="1400">
                <a:latin typeface="Arial" pitchFamily="34" charset="0"/>
                <a:cs typeface="Arial" pitchFamily="34" charset="0"/>
                <a:hlinkClick r:id="rId2"/>
              </a:rPr>
              <a:t>Is mechanical ventilation associated with intraventricular hemorrhage in preterm infants?</a:t>
            </a:r>
            <a:r>
              <a:rPr lang="pt-BR" sz="1400" b="1">
                <a:latin typeface="Arial" pitchFamily="34" charset="0"/>
                <a:cs typeface="Arial" pitchFamily="34" charset="0"/>
              </a:rPr>
              <a:t>Aly H</a:t>
            </a:r>
            <a:r>
              <a:rPr lang="pt-BR" sz="1400">
                <a:latin typeface="Arial" pitchFamily="34" charset="0"/>
                <a:cs typeface="Arial" pitchFamily="34" charset="0"/>
              </a:rPr>
              <a:t>, Hammad TA, Essers J, Wung JT.Brain Dev. 2012 Mar;34(3):201-5. doi: 10.1016/j.braindev.2011.04.006. Epub 2011 Jun 15.PMID: 21680121.</a:t>
            </a:r>
            <a:r>
              <a:rPr lang="pt-BR" sz="1400" u="sng">
                <a:latin typeface="Arial" pitchFamily="34" charset="0"/>
                <a:cs typeface="Arial" pitchFamily="34" charset="0"/>
                <a:hlinkClick r:id="rId3"/>
              </a:rPr>
              <a:t>Similar articles</a:t>
            </a:r>
            <a:endParaRPr lang="pt-BR" sz="1400" u="sng">
              <a:latin typeface="Arial" pitchFamily="34" charset="0"/>
              <a:cs typeface="Arial" pitchFamily="34" charset="0"/>
            </a:endParaRPr>
          </a:p>
        </p:txBody>
      </p:sp>
      <p:sp>
        <p:nvSpPr>
          <p:cNvPr id="36868" name="Rectangle 4"/>
          <p:cNvSpPr>
            <a:spLocks noChangeArrowheads="1"/>
          </p:cNvSpPr>
          <p:nvPr/>
        </p:nvSpPr>
        <p:spPr bwMode="auto">
          <a:xfrm>
            <a:off x="1747838" y="1247775"/>
            <a:ext cx="7893050" cy="1066800"/>
          </a:xfrm>
          <a:prstGeom prst="rect">
            <a:avLst/>
          </a:prstGeom>
          <a:noFill/>
          <a:ln w="9525">
            <a:noFill/>
            <a:miter lim="800000"/>
            <a:headEnd/>
            <a:tailEnd/>
          </a:ln>
        </p:spPr>
        <p:txBody>
          <a:bodyPr wrap="none" anchor="ctr">
            <a:spAutoFit/>
          </a:bodyPr>
          <a:lstStyle/>
          <a:p>
            <a:pPr algn="ctr" eaLnBrk="1" hangingPunct="1"/>
            <a:r>
              <a:rPr lang="pt-BR" b="1">
                <a:solidFill>
                  <a:schemeClr val="hlink"/>
                </a:solidFill>
                <a:latin typeface="Arial" pitchFamily="34" charset="0"/>
                <a:cs typeface="Arial" pitchFamily="34" charset="0"/>
              </a:rPr>
              <a:t>A ventilação mecânica está associada com hemorragia intraventricular</a:t>
            </a:r>
          </a:p>
          <a:p>
            <a:pPr algn="ctr" eaLnBrk="1" hangingPunct="1"/>
            <a:r>
              <a:rPr lang="pt-BR" b="1">
                <a:solidFill>
                  <a:schemeClr val="hlink"/>
                </a:solidFill>
                <a:latin typeface="Arial" pitchFamily="34" charset="0"/>
                <a:cs typeface="Arial" pitchFamily="34" charset="0"/>
              </a:rPr>
              <a:t>nos recém-nascidos pré-termos?</a:t>
            </a:r>
          </a:p>
          <a:p>
            <a:pPr algn="ctr" eaLnBrk="1" hangingPunct="1"/>
            <a:r>
              <a:rPr lang="pt-BR" sz="1400">
                <a:latin typeface="Arial" pitchFamily="34" charset="0"/>
                <a:cs typeface="Arial" pitchFamily="34" charset="0"/>
              </a:rPr>
              <a:t>Apresentação:Débora Cristiny e Roberta Rassi- R3 Neonatologia</a:t>
            </a:r>
          </a:p>
          <a:p>
            <a:pPr algn="ctr" eaLnBrk="1" hangingPunct="1"/>
            <a:r>
              <a:rPr lang="pt-BR" sz="1400">
                <a:latin typeface="Arial" pitchFamily="34" charset="0"/>
                <a:cs typeface="Arial" pitchFamily="34" charset="0"/>
              </a:rPr>
              <a:t>Coordenação: Joseleide de Castro,Paulo R. Margotto</a:t>
            </a:r>
          </a:p>
        </p:txBody>
      </p:sp>
      <p:pic>
        <p:nvPicPr>
          <p:cNvPr id="36869" name="Picture 5" descr="ppt">
            <a:hlinkClick r:id="rId4" tooltip="Hemor_intraven_venti_mecan"/>
          </p:cNvPr>
          <p:cNvPicPr>
            <a:picLocks noChangeAspect="1" noChangeArrowheads="1"/>
          </p:cNvPicPr>
          <p:nvPr/>
        </p:nvPicPr>
        <p:blipFill>
          <a:blip r:embed="rId5"/>
          <a:srcRect/>
          <a:stretch>
            <a:fillRect/>
          </a:stretch>
        </p:blipFill>
        <p:spPr bwMode="auto">
          <a:xfrm>
            <a:off x="9923463" y="1651000"/>
            <a:ext cx="468312" cy="457200"/>
          </a:xfrm>
          <a:prstGeom prst="rect">
            <a:avLst/>
          </a:prstGeom>
          <a:noFill/>
          <a:ln w="9525">
            <a:noFill/>
            <a:miter lim="800000"/>
            <a:headEnd/>
            <a:tailEnd/>
          </a:ln>
        </p:spPr>
      </p:pic>
      <p:pic>
        <p:nvPicPr>
          <p:cNvPr id="36870" name="Picture 6"/>
          <p:cNvPicPr>
            <a:picLocks noChangeAspect="1" noChangeArrowheads="1"/>
          </p:cNvPicPr>
          <p:nvPr/>
        </p:nvPicPr>
        <p:blipFill>
          <a:blip r:embed="rId6"/>
          <a:srcRect/>
          <a:stretch>
            <a:fillRect/>
          </a:stretch>
        </p:blipFill>
        <p:spPr bwMode="auto">
          <a:xfrm>
            <a:off x="431800" y="2314575"/>
            <a:ext cx="3233738" cy="1535113"/>
          </a:xfrm>
          <a:prstGeom prst="rect">
            <a:avLst/>
          </a:prstGeom>
          <a:noFill/>
          <a:ln w="9525">
            <a:noFill/>
            <a:miter lim="800000"/>
            <a:headEnd/>
            <a:tailEnd/>
          </a:ln>
        </p:spPr>
      </p:pic>
      <p:sp>
        <p:nvSpPr>
          <p:cNvPr id="36871" name="Rectangle 7"/>
          <p:cNvSpPr>
            <a:spLocks/>
          </p:cNvSpPr>
          <p:nvPr/>
        </p:nvSpPr>
        <p:spPr bwMode="auto">
          <a:xfrm>
            <a:off x="2738438" y="152400"/>
            <a:ext cx="10515600" cy="1325563"/>
          </a:xfrm>
          <a:prstGeom prst="rect">
            <a:avLst/>
          </a:prstGeom>
          <a:noFill/>
          <a:ln w="9525">
            <a:noFill/>
            <a:miter lim="800000"/>
            <a:headEnd/>
            <a:tailEnd/>
          </a:ln>
        </p:spPr>
        <p:txBody>
          <a:bodyPr anchor="ctr"/>
          <a:lstStyle/>
          <a:p>
            <a:pPr>
              <a:lnSpc>
                <a:spcPct val="90000"/>
              </a:lnSpc>
            </a:pPr>
            <a:r>
              <a:rPr lang="pt-BR" sz="4000" b="1">
                <a:solidFill>
                  <a:srgbClr val="FF3399"/>
                </a:solidFill>
                <a:latin typeface="Calibri Light" pitchFamily="34" charset="0"/>
              </a:rPr>
              <a:t>PROTEÇÃO PULMONAR</a:t>
            </a:r>
            <a:br>
              <a:rPr lang="pt-BR" sz="4000" b="1">
                <a:solidFill>
                  <a:srgbClr val="FF3399"/>
                </a:solidFill>
                <a:latin typeface="Calibri Light" pitchFamily="34" charset="0"/>
              </a:rPr>
            </a:br>
            <a:r>
              <a:rPr lang="pt-BR" sz="4000" b="1">
                <a:solidFill>
                  <a:srgbClr val="FF3399"/>
                </a:solidFill>
                <a:latin typeface="Calibri Light" pitchFamily="34" charset="0"/>
              </a:rPr>
              <a:t>            (</a:t>
            </a:r>
            <a:r>
              <a:rPr lang="pt-BR" sz="4000" b="1">
                <a:solidFill>
                  <a:srgbClr val="0000FF"/>
                </a:solidFill>
                <a:latin typeface="Calibri Light" pitchFamily="34" charset="0"/>
              </a:rPr>
              <a:t>e cerebral!</a:t>
            </a:r>
            <a:r>
              <a:rPr lang="pt-BR" sz="4000" b="1">
                <a:solidFill>
                  <a:srgbClr val="FF3399"/>
                </a:solidFill>
                <a:latin typeface="Calibri Light" pitchFamily="34" charset="0"/>
              </a:rPr>
              <a:t>)</a:t>
            </a:r>
            <a:br>
              <a:rPr lang="pt-BR" sz="4000" b="1">
                <a:solidFill>
                  <a:srgbClr val="FF3399"/>
                </a:solidFill>
                <a:latin typeface="Calibri Light" pitchFamily="34" charset="0"/>
              </a:rPr>
            </a:br>
            <a:endParaRPr lang="pt-BR" sz="4000" b="1">
              <a:solidFill>
                <a:srgbClr val="FF3399"/>
              </a:solidFill>
              <a:latin typeface="Calibri Light"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body" idx="1"/>
          </p:nvPr>
        </p:nvSpPr>
        <p:spPr/>
        <p:txBody>
          <a:bodyPr/>
          <a:lstStyle/>
          <a:p>
            <a:r>
              <a:rPr lang="en-US" sz="2400" smtClean="0"/>
              <a:t>Outro Centro relatou que quando a ventilação mecânica (VM) caiu de 84% para 40%, a incidência da HIV caiu de 38% para 16%</a:t>
            </a:r>
          </a:p>
          <a:p>
            <a:pPr algn="ctr">
              <a:buFont typeface="Arial" pitchFamily="34" charset="0"/>
              <a:buNone/>
            </a:pPr>
            <a:r>
              <a:rPr lang="en-US" sz="2400" b="1" smtClean="0">
                <a:solidFill>
                  <a:srgbClr val="0000FF"/>
                </a:solidFill>
              </a:rPr>
              <a:t>O presente estudo teste a hipótese que a ventilação mecânica precoce desempenha papel na predição de severa HIV em pré-termos manuseados em dois Centros com a utilização do CPAP precoce</a:t>
            </a:r>
            <a:r>
              <a:rPr lang="en-US" sz="2400" smtClean="0"/>
              <a:t> </a:t>
            </a:r>
            <a:endParaRPr lang="pt-BR" sz="2400" smtClean="0"/>
          </a:p>
          <a:p>
            <a:r>
              <a:rPr lang="en-US" sz="2400" smtClean="0"/>
              <a:t>Foram utilizados dados de duas Unidades Neonatais</a:t>
            </a:r>
          </a:p>
          <a:p>
            <a:endParaRPr lang="pt-BR" sz="2400" smtClean="0"/>
          </a:p>
        </p:txBody>
      </p:sp>
      <p:sp>
        <p:nvSpPr>
          <p:cNvPr id="37891" name="Rectangle 3"/>
          <p:cNvSpPr>
            <a:spLocks/>
          </p:cNvSpPr>
          <p:nvPr/>
        </p:nvSpPr>
        <p:spPr bwMode="auto">
          <a:xfrm>
            <a:off x="2738438" y="152400"/>
            <a:ext cx="10515600" cy="1325563"/>
          </a:xfrm>
          <a:prstGeom prst="rect">
            <a:avLst/>
          </a:prstGeom>
          <a:noFill/>
          <a:ln w="9525">
            <a:noFill/>
            <a:miter lim="800000"/>
            <a:headEnd/>
            <a:tailEnd/>
          </a:ln>
        </p:spPr>
        <p:txBody>
          <a:bodyPr anchor="ctr"/>
          <a:lstStyle/>
          <a:p>
            <a:pPr>
              <a:lnSpc>
                <a:spcPct val="90000"/>
              </a:lnSpc>
            </a:pPr>
            <a:r>
              <a:rPr lang="pt-BR" sz="4000" b="1">
                <a:solidFill>
                  <a:srgbClr val="FF3399"/>
                </a:solidFill>
                <a:latin typeface="Calibri Light" pitchFamily="34" charset="0"/>
              </a:rPr>
              <a:t>PROTEÇÃO PULMONAR</a:t>
            </a:r>
            <a:br>
              <a:rPr lang="pt-BR" sz="4000" b="1">
                <a:solidFill>
                  <a:srgbClr val="FF3399"/>
                </a:solidFill>
                <a:latin typeface="Calibri Light" pitchFamily="34" charset="0"/>
              </a:rPr>
            </a:br>
            <a:r>
              <a:rPr lang="pt-BR" sz="4000" b="1">
                <a:solidFill>
                  <a:srgbClr val="FF3399"/>
                </a:solidFill>
                <a:latin typeface="Calibri Light" pitchFamily="34" charset="0"/>
              </a:rPr>
              <a:t>            (</a:t>
            </a:r>
            <a:r>
              <a:rPr lang="pt-BR" sz="4000" b="1">
                <a:solidFill>
                  <a:srgbClr val="0000FF"/>
                </a:solidFill>
                <a:latin typeface="Calibri Light" pitchFamily="34" charset="0"/>
              </a:rPr>
              <a:t>e cerebral!</a:t>
            </a:r>
            <a:r>
              <a:rPr lang="pt-BR" sz="4000" b="1">
                <a:solidFill>
                  <a:srgbClr val="FF3399"/>
                </a:solidFill>
                <a:latin typeface="Calibri Light" pitchFamily="34" charset="0"/>
              </a:rPr>
              <a:t>)</a:t>
            </a:r>
            <a:br>
              <a:rPr lang="pt-BR" sz="4000" b="1">
                <a:solidFill>
                  <a:srgbClr val="FF3399"/>
                </a:solidFill>
                <a:latin typeface="Calibri Light" pitchFamily="34" charset="0"/>
              </a:rPr>
            </a:br>
            <a:endParaRPr lang="pt-BR" sz="4000" b="1">
              <a:solidFill>
                <a:srgbClr val="FF3399"/>
              </a:solidFill>
              <a:latin typeface="Calibri Light"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1"/>
          </p:nvPr>
        </p:nvSpPr>
        <p:spPr>
          <a:noFill/>
        </p:spPr>
        <p:txBody>
          <a:bodyPr/>
          <a:lstStyle/>
          <a:p>
            <a:r>
              <a:rPr lang="pt-BR" smtClean="0">
                <a:solidFill>
                  <a:srgbClr val="FF0000"/>
                </a:solidFill>
              </a:rPr>
              <a:t>Odds ratio ajustada para HIV severa</a:t>
            </a:r>
            <a:r>
              <a:rPr lang="pt-BR" smtClean="0"/>
              <a:t> nos RN de muito baixo peso que </a:t>
            </a:r>
            <a:r>
              <a:rPr lang="pt-BR" smtClean="0">
                <a:solidFill>
                  <a:srgbClr val="FF0000"/>
                </a:solidFill>
              </a:rPr>
              <a:t>recebeu VM</a:t>
            </a:r>
            <a:r>
              <a:rPr lang="pt-BR" smtClean="0"/>
              <a:t> na Sala de Parto foi de </a:t>
            </a:r>
            <a:r>
              <a:rPr lang="pt-BR" b="1" smtClean="0">
                <a:solidFill>
                  <a:srgbClr val="FF0000"/>
                </a:solidFill>
              </a:rPr>
              <a:t>2,7 (IC:1,1-6,6-</a:t>
            </a:r>
            <a:r>
              <a:rPr lang="pt-BR" smtClean="0">
                <a:solidFill>
                  <a:srgbClr val="FF0000"/>
                </a:solidFill>
              </a:rPr>
              <a:t>P=0,03</a:t>
            </a:r>
            <a:r>
              <a:rPr lang="pt-BR" smtClean="0"/>
              <a:t>)</a:t>
            </a:r>
          </a:p>
          <a:p>
            <a:r>
              <a:rPr lang="pt-BR" smtClean="0"/>
              <a:t>A associação significativa entre HIV e VM precoce  foi independente do  Apgar,baixo peso,PaCO2,uso de corticóide pré-natal,sepse precoce,canal arterial pérvio</a:t>
            </a:r>
          </a:p>
          <a:p>
            <a:pPr algn="ctr">
              <a:buFont typeface="Arial" pitchFamily="34" charset="0"/>
              <a:buNone/>
            </a:pPr>
            <a:r>
              <a:rPr lang="pt-BR" sz="3600" smtClean="0">
                <a:solidFill>
                  <a:srgbClr val="FF0000"/>
                </a:solidFill>
              </a:rPr>
              <a:t>Assim, a intubação implica como um fator independente para HIV severa</a:t>
            </a:r>
          </a:p>
        </p:txBody>
      </p:sp>
      <p:sp>
        <p:nvSpPr>
          <p:cNvPr id="38915" name="Rectangle 3"/>
          <p:cNvSpPr>
            <a:spLocks/>
          </p:cNvSpPr>
          <p:nvPr/>
        </p:nvSpPr>
        <p:spPr bwMode="auto">
          <a:xfrm>
            <a:off x="2738438" y="366713"/>
            <a:ext cx="10515600" cy="1325562"/>
          </a:xfrm>
          <a:prstGeom prst="rect">
            <a:avLst/>
          </a:prstGeom>
          <a:noFill/>
          <a:ln w="9525">
            <a:noFill/>
            <a:miter lim="800000"/>
            <a:headEnd/>
            <a:tailEnd/>
          </a:ln>
        </p:spPr>
        <p:txBody>
          <a:bodyPr anchor="ctr"/>
          <a:lstStyle/>
          <a:p>
            <a:pPr>
              <a:lnSpc>
                <a:spcPct val="90000"/>
              </a:lnSpc>
            </a:pPr>
            <a:r>
              <a:rPr lang="pt-BR" sz="4000" b="1">
                <a:solidFill>
                  <a:srgbClr val="FF3399"/>
                </a:solidFill>
                <a:latin typeface="Calibri Light" pitchFamily="34" charset="0"/>
              </a:rPr>
              <a:t>PROTEÇÃO PULMONAR</a:t>
            </a:r>
            <a:br>
              <a:rPr lang="pt-BR" sz="4000" b="1">
                <a:solidFill>
                  <a:srgbClr val="FF3399"/>
                </a:solidFill>
                <a:latin typeface="Calibri Light" pitchFamily="34" charset="0"/>
              </a:rPr>
            </a:br>
            <a:r>
              <a:rPr lang="pt-BR" sz="4000" b="1">
                <a:solidFill>
                  <a:srgbClr val="FF3399"/>
                </a:solidFill>
                <a:latin typeface="Calibri Light" pitchFamily="34" charset="0"/>
              </a:rPr>
              <a:t>            (</a:t>
            </a:r>
            <a:r>
              <a:rPr lang="pt-BR" sz="4000" b="1">
                <a:solidFill>
                  <a:srgbClr val="0000FF"/>
                </a:solidFill>
                <a:latin typeface="Calibri Light" pitchFamily="34" charset="0"/>
              </a:rPr>
              <a:t>e cerebral!</a:t>
            </a:r>
            <a:r>
              <a:rPr lang="pt-BR" sz="4000" b="1">
                <a:solidFill>
                  <a:srgbClr val="FF3399"/>
                </a:solidFill>
                <a:latin typeface="Calibri Light" pitchFamily="34" charset="0"/>
              </a:rPr>
              <a:t>)</a:t>
            </a:r>
            <a:br>
              <a:rPr lang="pt-BR" sz="4000" b="1">
                <a:solidFill>
                  <a:srgbClr val="FF3399"/>
                </a:solidFill>
                <a:latin typeface="Calibri Light" pitchFamily="34" charset="0"/>
              </a:rPr>
            </a:br>
            <a:endParaRPr lang="pt-BR" sz="4000" b="1">
              <a:solidFill>
                <a:srgbClr val="FF3399"/>
              </a:solidFill>
              <a:latin typeface="Calibri Light"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body" idx="1"/>
          </p:nvPr>
        </p:nvSpPr>
        <p:spPr/>
        <p:txBody>
          <a:bodyPr/>
          <a:lstStyle/>
          <a:p>
            <a:pPr algn="ctr">
              <a:buFont typeface="Arial" pitchFamily="34" charset="0"/>
              <a:buNone/>
            </a:pPr>
            <a:r>
              <a:rPr lang="en-US" b="1" smtClean="0">
                <a:solidFill>
                  <a:srgbClr val="FF0000"/>
                </a:solidFill>
              </a:rPr>
              <a:t>Razões para a VM causar HIV:</a:t>
            </a:r>
            <a:endParaRPr lang="pt-BR" b="1" smtClean="0">
              <a:solidFill>
                <a:srgbClr val="FF0000"/>
              </a:solidFill>
            </a:endParaRPr>
          </a:p>
          <a:p>
            <a:r>
              <a:rPr lang="en-US" b="1" i="1" smtClean="0">
                <a:solidFill>
                  <a:srgbClr val="FF0000"/>
                </a:solidFill>
              </a:rPr>
              <a:t>Intubação traqueal</a:t>
            </a:r>
            <a:r>
              <a:rPr lang="en-US" smtClean="0"/>
              <a:t>: procedimento estressante que causa alterações hemodinâmicas abruptas incluindo hipóxia, bradicardia, hipertensão sistêmica e intracraniana</a:t>
            </a:r>
          </a:p>
          <a:p>
            <a:r>
              <a:rPr lang="en-US" b="1" smtClean="0">
                <a:solidFill>
                  <a:srgbClr val="FF0000"/>
                </a:solidFill>
              </a:rPr>
              <a:t>Acúmulo de pressão positiva intratorácica</a:t>
            </a:r>
            <a:r>
              <a:rPr lang="en-US" smtClean="0"/>
              <a:t> que impede o retorno venoso e diminui o débito cardíaco</a:t>
            </a:r>
          </a:p>
          <a:p>
            <a:r>
              <a:rPr lang="en-US" b="1" smtClean="0">
                <a:solidFill>
                  <a:srgbClr val="FF0000"/>
                </a:solidFill>
              </a:rPr>
              <a:t>Altera a secreção respiratória, aspirações</a:t>
            </a:r>
            <a:r>
              <a:rPr lang="en-US" smtClean="0"/>
              <a:t> </a:t>
            </a:r>
            <a:endParaRPr lang="pt-BR" smtClean="0"/>
          </a:p>
        </p:txBody>
      </p:sp>
      <p:sp>
        <p:nvSpPr>
          <p:cNvPr id="39939" name="Rectangle 3"/>
          <p:cNvSpPr>
            <a:spLocks/>
          </p:cNvSpPr>
          <p:nvPr/>
        </p:nvSpPr>
        <p:spPr bwMode="auto">
          <a:xfrm>
            <a:off x="2738438" y="366713"/>
            <a:ext cx="10515600" cy="1325562"/>
          </a:xfrm>
          <a:prstGeom prst="rect">
            <a:avLst/>
          </a:prstGeom>
          <a:noFill/>
          <a:ln w="9525">
            <a:noFill/>
            <a:miter lim="800000"/>
            <a:headEnd/>
            <a:tailEnd/>
          </a:ln>
        </p:spPr>
        <p:txBody>
          <a:bodyPr anchor="ctr"/>
          <a:lstStyle/>
          <a:p>
            <a:pPr>
              <a:lnSpc>
                <a:spcPct val="90000"/>
              </a:lnSpc>
            </a:pPr>
            <a:r>
              <a:rPr lang="pt-BR" sz="4000" b="1">
                <a:solidFill>
                  <a:srgbClr val="FF3399"/>
                </a:solidFill>
                <a:latin typeface="Calibri Light" pitchFamily="34" charset="0"/>
              </a:rPr>
              <a:t>PROTEÇÃO PULMONAR</a:t>
            </a:r>
            <a:br>
              <a:rPr lang="pt-BR" sz="4000" b="1">
                <a:solidFill>
                  <a:srgbClr val="FF3399"/>
                </a:solidFill>
                <a:latin typeface="Calibri Light" pitchFamily="34" charset="0"/>
              </a:rPr>
            </a:br>
            <a:r>
              <a:rPr lang="pt-BR" sz="4000" b="1">
                <a:solidFill>
                  <a:srgbClr val="FF3399"/>
                </a:solidFill>
                <a:latin typeface="Calibri Light" pitchFamily="34" charset="0"/>
              </a:rPr>
              <a:t>            (</a:t>
            </a:r>
            <a:r>
              <a:rPr lang="pt-BR" sz="4000" b="1">
                <a:solidFill>
                  <a:srgbClr val="0000FF"/>
                </a:solidFill>
                <a:latin typeface="Calibri Light" pitchFamily="34" charset="0"/>
              </a:rPr>
              <a:t>e cerebral!</a:t>
            </a:r>
            <a:r>
              <a:rPr lang="pt-BR" sz="4000" b="1">
                <a:solidFill>
                  <a:srgbClr val="FF3399"/>
                </a:solidFill>
                <a:latin typeface="Calibri Light" pitchFamily="34" charset="0"/>
              </a:rPr>
              <a:t>)</a:t>
            </a:r>
            <a:br>
              <a:rPr lang="pt-BR" sz="4000" b="1">
                <a:solidFill>
                  <a:srgbClr val="FF3399"/>
                </a:solidFill>
                <a:latin typeface="Calibri Light" pitchFamily="34" charset="0"/>
              </a:rPr>
            </a:br>
            <a:endParaRPr lang="pt-BR" sz="4000" b="1">
              <a:solidFill>
                <a:srgbClr val="FF3399"/>
              </a:solidFill>
              <a:latin typeface="Calibri Light"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body" idx="1"/>
          </p:nvPr>
        </p:nvSpPr>
        <p:spPr>
          <a:xfrm>
            <a:off x="814388" y="2332038"/>
            <a:ext cx="10972800" cy="4525962"/>
          </a:xfrm>
        </p:spPr>
        <p:txBody>
          <a:bodyPr/>
          <a:lstStyle/>
          <a:p>
            <a:r>
              <a:rPr lang="pt-BR" smtClean="0"/>
              <a:t>Avaliar a incidência de hemorragia intraventricular (HIV) em recém-nascidos pré-termo com SDR tratados com surfactante e identificar fatores que possam reduzir o risco de HIV nessa população.</a:t>
            </a:r>
            <a:r>
              <a:rPr lang="pt-BR" sz="2400" smtClean="0"/>
              <a:t> </a:t>
            </a:r>
          </a:p>
          <a:p>
            <a:r>
              <a:rPr lang="pt-BR" sz="2400" b="1" smtClean="0">
                <a:solidFill>
                  <a:srgbClr val="FF0000"/>
                </a:solidFill>
              </a:rPr>
              <a:t>O fator mais significativo que aumentou o risco de HIV foi a ventilação mecânica invasiva (OR: 2,90; IC95%: 2,07-4,07).</a:t>
            </a:r>
            <a:r>
              <a:rPr lang="pt-BR" sz="2400" smtClean="0"/>
              <a:t> O risco aumentou ainda mais se a duração da ventilação mecânica fosse </a:t>
            </a:r>
            <a:r>
              <a:rPr lang="pt-BR" sz="2400" b="1" smtClean="0">
                <a:solidFill>
                  <a:srgbClr val="FF0000"/>
                </a:solidFill>
              </a:rPr>
              <a:t>maior que sete dias (OR: 3,02; IC95%: 2,21-4,12</a:t>
            </a:r>
            <a:r>
              <a:rPr lang="pt-BR" sz="2400" smtClean="0"/>
              <a:t>).</a:t>
            </a:r>
          </a:p>
        </p:txBody>
      </p:sp>
      <p:sp>
        <p:nvSpPr>
          <p:cNvPr id="40963" name="Rectangle 3"/>
          <p:cNvSpPr>
            <a:spLocks noChangeArrowheads="1"/>
          </p:cNvSpPr>
          <p:nvPr/>
        </p:nvSpPr>
        <p:spPr bwMode="auto">
          <a:xfrm>
            <a:off x="334963" y="1412875"/>
            <a:ext cx="11857037" cy="850900"/>
          </a:xfrm>
          <a:prstGeom prst="rect">
            <a:avLst/>
          </a:prstGeom>
          <a:solidFill>
            <a:srgbClr val="FFFFFF"/>
          </a:solidFill>
          <a:ln w="9525">
            <a:noFill/>
            <a:miter lim="800000"/>
            <a:headEnd/>
            <a:tailEnd/>
          </a:ln>
        </p:spPr>
        <p:txBody>
          <a:bodyPr lIns="0" tIns="0" rIns="71415" bIns="0" anchor="ctr">
            <a:spAutoFit/>
          </a:bodyPr>
          <a:lstStyle/>
          <a:p>
            <a:pPr algn="ctr" eaLnBrk="1" hangingPunct="1"/>
            <a:r>
              <a:rPr lang="pt-BR" sz="1400">
                <a:latin typeface="Arial" pitchFamily="34" charset="0"/>
                <a:cs typeface="Arial" pitchFamily="34" charset="0"/>
                <a:hlinkClick r:id="rId2"/>
              </a:rPr>
              <a:t>Intraventricular hemorrhage in premature infants with Respiratory Distress Syndrome treated with surfactant: incidence and risk factors in the prospective cohort study.</a:t>
            </a:r>
            <a:endParaRPr lang="pt-BR" sz="1400">
              <a:latin typeface="Arial" pitchFamily="34" charset="0"/>
              <a:cs typeface="Arial" pitchFamily="34" charset="0"/>
            </a:endParaRPr>
          </a:p>
          <a:p>
            <a:pPr algn="ctr" eaLnBrk="1" hangingPunct="1"/>
            <a:r>
              <a:rPr lang="pt-BR" sz="1400">
                <a:latin typeface="Arial" pitchFamily="34" charset="0"/>
                <a:cs typeface="Arial" pitchFamily="34" charset="0"/>
              </a:rPr>
              <a:t>Helwich E, Rutkowska M, Bokiniec R, Gulczyńska E, Hożejowski R.Dev Period Med. 2017;21(4):328-335.PMID:</a:t>
            </a:r>
          </a:p>
          <a:p>
            <a:pPr lvl="1" algn="ctr" eaLnBrk="1" hangingPunct="1"/>
            <a:r>
              <a:rPr lang="pt-BR" sz="1400">
                <a:latin typeface="Arial" pitchFamily="34" charset="0"/>
                <a:cs typeface="Arial" pitchFamily="34" charset="0"/>
              </a:rPr>
              <a:t> 29291360.</a:t>
            </a:r>
            <a:r>
              <a:rPr lang="pt-BR" sz="1400" b="1">
                <a:latin typeface="Arial" pitchFamily="34" charset="0"/>
                <a:cs typeface="Arial" pitchFamily="34" charset="0"/>
                <a:hlinkClick r:id="rId2"/>
              </a:rPr>
              <a:t>Free Article</a:t>
            </a:r>
            <a:r>
              <a:rPr lang="pt-BR" sz="1400" b="1">
                <a:latin typeface="Arial" pitchFamily="34" charset="0"/>
                <a:cs typeface="Arial" pitchFamily="34" charset="0"/>
              </a:rPr>
              <a:t>.</a:t>
            </a:r>
            <a:r>
              <a:rPr lang="pt-BR" sz="1400" u="sng">
                <a:latin typeface="Arial" pitchFamily="34" charset="0"/>
                <a:cs typeface="Arial" pitchFamily="34" charset="0"/>
                <a:hlinkClick r:id="rId3"/>
              </a:rPr>
              <a:t>Similar articles</a:t>
            </a:r>
            <a:endParaRPr lang="pt-BR" sz="1400" u="sng">
              <a:latin typeface="Arial" pitchFamily="34" charset="0"/>
              <a:cs typeface="Arial" pitchFamily="34" charset="0"/>
            </a:endParaRPr>
          </a:p>
        </p:txBody>
      </p:sp>
      <p:sp>
        <p:nvSpPr>
          <p:cNvPr id="40964" name="Rectangle 4"/>
          <p:cNvSpPr>
            <a:spLocks/>
          </p:cNvSpPr>
          <p:nvPr/>
        </p:nvSpPr>
        <p:spPr bwMode="auto">
          <a:xfrm>
            <a:off x="2738438" y="366713"/>
            <a:ext cx="10515600" cy="1325562"/>
          </a:xfrm>
          <a:prstGeom prst="rect">
            <a:avLst/>
          </a:prstGeom>
          <a:noFill/>
          <a:ln w="9525">
            <a:noFill/>
            <a:miter lim="800000"/>
            <a:headEnd/>
            <a:tailEnd/>
          </a:ln>
        </p:spPr>
        <p:txBody>
          <a:bodyPr anchor="ctr"/>
          <a:lstStyle/>
          <a:p>
            <a:pPr>
              <a:lnSpc>
                <a:spcPct val="90000"/>
              </a:lnSpc>
            </a:pPr>
            <a:r>
              <a:rPr lang="pt-BR" sz="4000" b="1">
                <a:solidFill>
                  <a:srgbClr val="FF3399"/>
                </a:solidFill>
                <a:latin typeface="Calibri Light" pitchFamily="34" charset="0"/>
              </a:rPr>
              <a:t>PROTEÇÃO PULMONAR</a:t>
            </a:r>
            <a:br>
              <a:rPr lang="pt-BR" sz="4000" b="1">
                <a:solidFill>
                  <a:srgbClr val="FF3399"/>
                </a:solidFill>
                <a:latin typeface="Calibri Light" pitchFamily="34" charset="0"/>
              </a:rPr>
            </a:br>
            <a:r>
              <a:rPr lang="pt-BR" sz="4000" b="1">
                <a:solidFill>
                  <a:srgbClr val="FF3399"/>
                </a:solidFill>
                <a:latin typeface="Calibri Light" pitchFamily="34" charset="0"/>
              </a:rPr>
              <a:t>            (</a:t>
            </a:r>
            <a:r>
              <a:rPr lang="pt-BR" sz="4000" b="1">
                <a:solidFill>
                  <a:srgbClr val="0000FF"/>
                </a:solidFill>
                <a:latin typeface="Calibri Light" pitchFamily="34" charset="0"/>
              </a:rPr>
              <a:t>e cerebral!</a:t>
            </a:r>
            <a:r>
              <a:rPr lang="pt-BR" sz="4000" b="1">
                <a:solidFill>
                  <a:srgbClr val="FF3399"/>
                </a:solidFill>
                <a:latin typeface="Calibri Light" pitchFamily="34" charset="0"/>
              </a:rPr>
              <a:t>)</a:t>
            </a:r>
            <a:br>
              <a:rPr lang="pt-BR" sz="4000" b="1">
                <a:solidFill>
                  <a:srgbClr val="FF3399"/>
                </a:solidFill>
                <a:latin typeface="Calibri Light" pitchFamily="34" charset="0"/>
              </a:rPr>
            </a:br>
            <a:endParaRPr lang="pt-BR" sz="4000" b="1">
              <a:solidFill>
                <a:srgbClr val="FF3399"/>
              </a:solidFill>
              <a:latin typeface="Calibri Light"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body" idx="1"/>
          </p:nvPr>
        </p:nvSpPr>
        <p:spPr>
          <a:xfrm>
            <a:off x="431800" y="3141663"/>
            <a:ext cx="10972800" cy="4525962"/>
          </a:xfrm>
        </p:spPr>
        <p:txBody>
          <a:bodyPr/>
          <a:lstStyle/>
          <a:p>
            <a:pPr>
              <a:buFont typeface="Arial" pitchFamily="34" charset="0"/>
              <a:buNone/>
            </a:pPr>
            <a:r>
              <a:rPr lang="pt-BR" sz="1600" smtClean="0"/>
              <a:t>A incidência de HIV total foi de 15,3% nos RN entre 25 semanas e 32 sem 6 dias.                            (Graus I e II:9,2% e III-IV: 6%)</a:t>
            </a:r>
          </a:p>
          <a:p>
            <a:pPr algn="ctr">
              <a:buFont typeface="Arial" pitchFamily="34" charset="0"/>
              <a:buNone/>
            </a:pPr>
            <a:r>
              <a:rPr lang="pt-BR" sz="1600" smtClean="0"/>
              <a:t>                         </a:t>
            </a:r>
            <a:r>
              <a:rPr lang="pt-BR" sz="2400" smtClean="0">
                <a:solidFill>
                  <a:srgbClr val="FF0000"/>
                </a:solidFill>
              </a:rPr>
              <a:t>Entre os fatores de risco:ventilação mecânica &gt;2 dias</a:t>
            </a:r>
          </a:p>
          <a:p>
            <a:pPr algn="ctr">
              <a:buFont typeface="Arial" pitchFamily="34" charset="0"/>
              <a:buNone/>
            </a:pPr>
            <a:r>
              <a:rPr lang="pt-BR" sz="2400" smtClean="0">
                <a:solidFill>
                  <a:srgbClr val="FF0000"/>
                </a:solidFill>
              </a:rPr>
              <a:t>                         (RR:1,23 (1,07-1,41) – p=0.036</a:t>
            </a:r>
          </a:p>
          <a:p>
            <a:pPr algn="ctr">
              <a:buFont typeface="Arial" pitchFamily="34" charset="0"/>
              <a:buNone/>
            </a:pPr>
            <a:endParaRPr lang="pt-BR" sz="2400" smtClean="0">
              <a:solidFill>
                <a:srgbClr val="FF0000"/>
              </a:solidFill>
            </a:endParaRPr>
          </a:p>
          <a:p>
            <a:pPr>
              <a:buFont typeface="Arial" pitchFamily="34" charset="0"/>
              <a:buNone/>
            </a:pPr>
            <a:endParaRPr lang="pt-BR" sz="2400" smtClean="0">
              <a:solidFill>
                <a:srgbClr val="FF0000"/>
              </a:solidFill>
            </a:endParaRPr>
          </a:p>
          <a:p>
            <a:pPr>
              <a:buFont typeface="Arial" pitchFamily="34" charset="0"/>
              <a:buNone/>
            </a:pPr>
            <a:endParaRPr lang="pt-BR" sz="1600" smtClean="0"/>
          </a:p>
          <a:p>
            <a:pPr algn="ctr">
              <a:buFont typeface="Arial" pitchFamily="34" charset="0"/>
              <a:buNone/>
            </a:pPr>
            <a:r>
              <a:rPr lang="pt-BR" sz="1600" b="1" smtClean="0"/>
              <a:t>Com o uso de ventilação mecânica ocorre aumento da pressão intratorácica, diminuição do débito cardíaco e variações no fluxo sanguíneo cerebral, podendo causar lesão hipóxico-isquêmica, com a produção de radicais livres e a consequente lesão da substância branca </a:t>
            </a:r>
          </a:p>
        </p:txBody>
      </p:sp>
      <p:sp>
        <p:nvSpPr>
          <p:cNvPr id="41987" name="Rectangle 3"/>
          <p:cNvSpPr>
            <a:spLocks noChangeArrowheads="1"/>
          </p:cNvSpPr>
          <p:nvPr/>
        </p:nvSpPr>
        <p:spPr bwMode="auto">
          <a:xfrm>
            <a:off x="0" y="207963"/>
            <a:ext cx="12047538" cy="1525587"/>
          </a:xfrm>
          <a:prstGeom prst="rect">
            <a:avLst/>
          </a:prstGeom>
          <a:solidFill>
            <a:srgbClr val="FFFFFF"/>
          </a:solidFill>
          <a:ln w="9525">
            <a:noFill/>
            <a:miter lim="800000"/>
            <a:headEnd/>
            <a:tailEnd/>
          </a:ln>
        </p:spPr>
        <p:txBody>
          <a:bodyPr lIns="0" tIns="126960" rIns="0" bIns="25392" anchor="ctr">
            <a:spAutoFit/>
          </a:bodyPr>
          <a:lstStyle/>
          <a:p>
            <a:pPr algn="ctr" eaLnBrk="1" hangingPunct="1"/>
            <a:r>
              <a:rPr lang="pt-BR" b="1">
                <a:solidFill>
                  <a:schemeClr val="hlink"/>
                </a:solidFill>
                <a:latin typeface="Lato" pitchFamily="34" charset="0"/>
              </a:rPr>
              <a:t>AN</a:t>
            </a:r>
            <a:r>
              <a:rPr lang="pt-BR" b="1">
                <a:solidFill>
                  <a:schemeClr val="hlink"/>
                </a:solidFill>
              </a:rPr>
              <a:t>Á</a:t>
            </a:r>
            <a:r>
              <a:rPr lang="pt-BR" b="1">
                <a:solidFill>
                  <a:schemeClr val="hlink"/>
                </a:solidFill>
                <a:latin typeface="Lato" pitchFamily="34" charset="0"/>
              </a:rPr>
              <a:t>LISE DOS FATORES DE RISCO RELACIONADOS </a:t>
            </a:r>
            <a:r>
              <a:rPr lang="pt-BR" b="1">
                <a:solidFill>
                  <a:schemeClr val="hlink"/>
                </a:solidFill>
              </a:rPr>
              <a:t>À</a:t>
            </a:r>
            <a:r>
              <a:rPr lang="pt-BR" b="1">
                <a:solidFill>
                  <a:schemeClr val="hlink"/>
                </a:solidFill>
                <a:latin typeface="Lato" pitchFamily="34" charset="0"/>
              </a:rPr>
              <a:t> OCORRÊNCIA DE HEMORRAGIA INTRACRANIANA </a:t>
            </a:r>
          </a:p>
          <a:p>
            <a:pPr algn="ctr" eaLnBrk="1" hangingPunct="1"/>
            <a:r>
              <a:rPr lang="pt-BR" b="1">
                <a:solidFill>
                  <a:schemeClr val="hlink"/>
                </a:solidFill>
                <a:latin typeface="Lato" pitchFamily="34" charset="0"/>
              </a:rPr>
              <a:t>NOS REC</a:t>
            </a:r>
            <a:r>
              <a:rPr lang="pt-BR" b="1">
                <a:solidFill>
                  <a:schemeClr val="hlink"/>
                </a:solidFill>
              </a:rPr>
              <a:t>É</a:t>
            </a:r>
            <a:r>
              <a:rPr lang="pt-BR" b="1">
                <a:solidFill>
                  <a:schemeClr val="hlink"/>
                </a:solidFill>
                <a:latin typeface="Lato" pitchFamily="34" charset="0"/>
              </a:rPr>
              <a:t>M-NASCIDOS PREMATUROS DE UMA UTI NEONATAL.</a:t>
            </a:r>
          </a:p>
          <a:p>
            <a:pPr algn="ctr"/>
            <a:r>
              <a:rPr lang="pt-BR">
                <a:latin typeface="Arial" pitchFamily="34" charset="0"/>
                <a:cs typeface="Arial" pitchFamily="34" charset="0"/>
              </a:rPr>
              <a:t>Aline Damares de Castro Cardoso. Coordenação: Paulo R. Margotto e Joseleide de Castro</a:t>
            </a:r>
            <a:r>
              <a:rPr lang="pt-BR" sz="1300">
                <a:solidFill>
                  <a:srgbClr val="78909C"/>
                </a:solidFill>
                <a:latin typeface="Arial" pitchFamily="34" charset="0"/>
                <a:ea typeface="Source Sans Pro"/>
                <a:cs typeface="Source Sans Pro"/>
                <a:hlinkClick r:id="rId2" tooltip="Hemorrag_Intrav_fatores_riscos-2016"/>
              </a:rPr>
              <a:t>  </a:t>
            </a:r>
            <a:endParaRPr lang="pt-BR" sz="1300">
              <a:solidFill>
                <a:srgbClr val="78909C"/>
              </a:solidFill>
              <a:latin typeface="Arial" pitchFamily="34" charset="0"/>
              <a:ea typeface="Source Sans Pro"/>
              <a:cs typeface="Source Sans Pro"/>
            </a:endParaRPr>
          </a:p>
        </p:txBody>
      </p:sp>
      <p:pic>
        <p:nvPicPr>
          <p:cNvPr id="41988" name="Picture 4"/>
          <p:cNvPicPr>
            <a:picLocks noChangeAspect="1" noChangeArrowheads="1"/>
          </p:cNvPicPr>
          <p:nvPr/>
        </p:nvPicPr>
        <p:blipFill>
          <a:blip r:embed="rId3"/>
          <a:srcRect/>
          <a:stretch>
            <a:fillRect/>
          </a:stretch>
        </p:blipFill>
        <p:spPr bwMode="auto">
          <a:xfrm>
            <a:off x="334963" y="1412875"/>
            <a:ext cx="3011487" cy="1700213"/>
          </a:xfrm>
          <a:prstGeom prst="rect">
            <a:avLst/>
          </a:prstGeom>
          <a:noFill/>
          <a:ln w="9525">
            <a:noFill/>
            <a:miter lim="800000"/>
            <a:headEnd/>
            <a:tailEnd/>
          </a:ln>
        </p:spPr>
      </p:pic>
      <p:sp>
        <p:nvSpPr>
          <p:cNvPr id="41989" name="AutoShape 5"/>
          <p:cNvSpPr>
            <a:spLocks noChangeArrowheads="1"/>
          </p:cNvSpPr>
          <p:nvPr/>
        </p:nvSpPr>
        <p:spPr bwMode="auto">
          <a:xfrm>
            <a:off x="3009900" y="4122738"/>
            <a:ext cx="673100" cy="1368425"/>
          </a:xfrm>
          <a:prstGeom prst="curvedRightArrow">
            <a:avLst>
              <a:gd name="adj1" fmla="val 40660"/>
              <a:gd name="adj2" fmla="val 81321"/>
              <a:gd name="adj3" fmla="val 33333"/>
            </a:avLst>
          </a:prstGeom>
          <a:solidFill>
            <a:srgbClr val="FFFF00"/>
          </a:solidFill>
          <a:ln w="57150">
            <a:solidFill>
              <a:srgbClr val="0000FF"/>
            </a:solidFill>
            <a:miter lim="800000"/>
            <a:headEnd/>
            <a:tailEnd/>
          </a:ln>
        </p:spPr>
        <p:txBody>
          <a:bodyPr wrap="none" anchor="ctr"/>
          <a:lstStyle/>
          <a:p>
            <a:endParaRPr lang="pt-BR"/>
          </a:p>
        </p:txBody>
      </p:sp>
      <p:sp>
        <p:nvSpPr>
          <p:cNvPr id="41990" name="AutoShape 6"/>
          <p:cNvSpPr>
            <a:spLocks noChangeArrowheads="1"/>
          </p:cNvSpPr>
          <p:nvPr/>
        </p:nvSpPr>
        <p:spPr bwMode="auto">
          <a:xfrm flipH="1">
            <a:off x="9802813" y="4122738"/>
            <a:ext cx="574675" cy="1368425"/>
          </a:xfrm>
          <a:prstGeom prst="curvedRightArrow">
            <a:avLst>
              <a:gd name="adj1" fmla="val 47624"/>
              <a:gd name="adj2" fmla="val 95249"/>
              <a:gd name="adj3" fmla="val 33333"/>
            </a:avLst>
          </a:prstGeom>
          <a:solidFill>
            <a:srgbClr val="FFFF00"/>
          </a:solidFill>
          <a:ln w="57150">
            <a:solidFill>
              <a:srgbClr val="0000FF"/>
            </a:solidFill>
            <a:miter lim="800000"/>
            <a:headEnd/>
            <a:tailEnd/>
          </a:ln>
        </p:spPr>
        <p:txBody>
          <a:bodyPr wrap="none" anchor="ctr"/>
          <a:lstStyle/>
          <a:p>
            <a:endParaRPr lang="pt-BR"/>
          </a:p>
        </p:txBody>
      </p:sp>
      <p:pic>
        <p:nvPicPr>
          <p:cNvPr id="41991" name="Picture 7" descr="doc">
            <a:hlinkClick r:id="rId4" tooltip="Hemorragia_intrav_fatores_risco_2016"/>
          </p:cNvPr>
          <p:cNvPicPr>
            <a:picLocks noChangeAspect="1" noChangeArrowheads="1"/>
          </p:cNvPicPr>
          <p:nvPr/>
        </p:nvPicPr>
        <p:blipFill>
          <a:blip r:embed="rId5"/>
          <a:srcRect/>
          <a:stretch>
            <a:fillRect/>
          </a:stretch>
        </p:blipFill>
        <p:spPr bwMode="auto">
          <a:xfrm>
            <a:off x="11099800" y="955675"/>
            <a:ext cx="609600" cy="457200"/>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body" idx="1"/>
          </p:nvPr>
        </p:nvSpPr>
        <p:spPr>
          <a:xfrm>
            <a:off x="555625" y="3197225"/>
            <a:ext cx="10972800" cy="4525963"/>
          </a:xfrm>
        </p:spPr>
        <p:txBody>
          <a:bodyPr/>
          <a:lstStyle/>
          <a:p>
            <a:pPr>
              <a:lnSpc>
                <a:spcPct val="80000"/>
              </a:lnSpc>
            </a:pPr>
            <a:r>
              <a:rPr lang="pt-BR" sz="1800" smtClean="0">
                <a:solidFill>
                  <a:srgbClr val="FF0000"/>
                </a:solidFill>
              </a:rPr>
              <a:t>No subgrupo de peso &lt; 750g, o maior número de tentativas de intubação se associou a HIV severa, tanto na análise univariada (OR=1,39;IC a 95%:1,090-1,786-P=0,008) como multivariada ajustando para covariáveis confundidoras (OR=1,524;IC a 95%;1.109-2,092).</a:t>
            </a:r>
          </a:p>
          <a:p>
            <a:pPr>
              <a:lnSpc>
                <a:spcPct val="80000"/>
              </a:lnSpc>
            </a:pPr>
            <a:r>
              <a:rPr lang="pt-BR" sz="1800" smtClean="0"/>
              <a:t> </a:t>
            </a:r>
            <a:r>
              <a:rPr lang="pt-BR" sz="1800" smtClean="0">
                <a:solidFill>
                  <a:srgbClr val="FF0000"/>
                </a:solidFill>
              </a:rPr>
              <a:t>Neste subgrupo e HIV houve 3 tentativas de intubação a mais do que os com leve HIV ou não</a:t>
            </a:r>
            <a:r>
              <a:rPr lang="pt-BR" sz="1800" smtClean="0"/>
              <a:t> (n análise multivariada: OR=27,8 com IC a 95%:2.963-261.117-P=0,004) e considerando somente na Sala de Parto, o risco de HIV neste subgrupo foi: OR univariável: 1.317, IC: 95%  (1.052-1.649) </a:t>
            </a:r>
            <a:r>
              <a:rPr lang="pt-BR" sz="1800" i="1" smtClean="0"/>
              <a:t> p </a:t>
            </a:r>
            <a:r>
              <a:rPr lang="pt-BR" sz="1800" smtClean="0"/>
              <a:t>= .016 e a  </a:t>
            </a:r>
            <a:r>
              <a:rPr lang="pt-BR" sz="1800" smtClean="0">
                <a:solidFill>
                  <a:srgbClr val="FF0000"/>
                </a:solidFill>
              </a:rPr>
              <a:t>OR multivariável: 1.448, IC 95% (1.091-1.923), </a:t>
            </a:r>
            <a:r>
              <a:rPr lang="pt-BR" sz="1800" i="1" smtClean="0">
                <a:solidFill>
                  <a:srgbClr val="FF0000"/>
                </a:solidFill>
              </a:rPr>
              <a:t>P </a:t>
            </a:r>
            <a:r>
              <a:rPr lang="pt-BR" sz="1800" smtClean="0">
                <a:solidFill>
                  <a:srgbClr val="FF0000"/>
                </a:solidFill>
              </a:rPr>
              <a:t>= .010</a:t>
            </a:r>
            <a:r>
              <a:rPr lang="pt-BR" sz="1800" smtClean="0"/>
              <a:t>.</a:t>
            </a:r>
          </a:p>
          <a:p>
            <a:pPr>
              <a:lnSpc>
                <a:spcPct val="80000"/>
              </a:lnSpc>
            </a:pPr>
            <a:r>
              <a:rPr lang="pt-BR" sz="1800" smtClean="0"/>
              <a:t> A minimização do número de intubações pode reduzir a HIV grave, especialmente para as menores e mais imaturas crianças. </a:t>
            </a:r>
          </a:p>
          <a:p>
            <a:pPr>
              <a:lnSpc>
                <a:spcPct val="80000"/>
              </a:lnSpc>
            </a:pPr>
            <a:r>
              <a:rPr lang="pt-BR" sz="1800" smtClean="0"/>
              <a:t>Com base do presente estudo  e estudos anteriores, </a:t>
            </a:r>
            <a:r>
              <a:rPr lang="pt-BR" sz="1800" smtClean="0">
                <a:solidFill>
                  <a:srgbClr val="0000FF"/>
                </a:solidFill>
              </a:rPr>
              <a:t>é sugerido que </a:t>
            </a:r>
            <a:r>
              <a:rPr lang="pt-BR" sz="1800" b="1" smtClean="0">
                <a:solidFill>
                  <a:srgbClr val="0000FF"/>
                </a:solidFill>
              </a:rPr>
              <a:t>essas crianças sejam inicialmente intubadas por operadores experientes</a:t>
            </a:r>
            <a:r>
              <a:rPr lang="pt-BR" sz="1800" smtClean="0"/>
              <a:t> e que pré-medicações, quando possível,  sejam usadas para aumentar a chance de sucesso</a:t>
            </a:r>
          </a:p>
        </p:txBody>
      </p:sp>
      <p:pic>
        <p:nvPicPr>
          <p:cNvPr id="43011" name="Picture 3"/>
          <p:cNvPicPr>
            <a:picLocks noChangeAspect="1" noChangeArrowheads="1"/>
          </p:cNvPicPr>
          <p:nvPr/>
        </p:nvPicPr>
        <p:blipFill>
          <a:blip r:embed="rId2"/>
          <a:srcRect/>
          <a:stretch>
            <a:fillRect/>
          </a:stretch>
        </p:blipFill>
        <p:spPr bwMode="auto">
          <a:xfrm>
            <a:off x="9826625" y="404813"/>
            <a:ext cx="2365375" cy="1198562"/>
          </a:xfrm>
          <a:prstGeom prst="rect">
            <a:avLst/>
          </a:prstGeom>
          <a:noFill/>
          <a:ln w="9525">
            <a:noFill/>
            <a:miter lim="800000"/>
            <a:headEnd/>
            <a:tailEnd/>
          </a:ln>
        </p:spPr>
      </p:pic>
      <p:sp>
        <p:nvSpPr>
          <p:cNvPr id="43012" name="Rectangle 4"/>
          <p:cNvSpPr>
            <a:spLocks noChangeArrowheads="1"/>
          </p:cNvSpPr>
          <p:nvPr/>
        </p:nvSpPr>
        <p:spPr bwMode="auto">
          <a:xfrm>
            <a:off x="144463" y="2111375"/>
            <a:ext cx="11137900" cy="639763"/>
          </a:xfrm>
          <a:prstGeom prst="rect">
            <a:avLst/>
          </a:prstGeom>
          <a:noFill/>
          <a:ln w="9525">
            <a:noFill/>
            <a:miter lim="800000"/>
            <a:headEnd/>
            <a:tailEnd/>
          </a:ln>
        </p:spPr>
        <p:txBody>
          <a:bodyPr>
            <a:spAutoFit/>
          </a:bodyPr>
          <a:lstStyle/>
          <a:p>
            <a:pPr algn="ctr" eaLnBrk="1" hangingPunct="1"/>
            <a:r>
              <a:rPr lang="pt-BR" sz="1200">
                <a:latin typeface="Arial" pitchFamily="34" charset="0"/>
                <a:cs typeface="Arial" pitchFamily="34" charset="0"/>
                <a:hlinkClick r:id="rId3"/>
              </a:rPr>
              <a:t>Intubation Attempts Increase the Risk for Severe Intraventricular Hemorrhage in Preterm Infants-A Retrospective Cohort Study.</a:t>
            </a:r>
            <a:r>
              <a:rPr lang="pt-BR" sz="1200">
                <a:latin typeface="Arial" pitchFamily="34" charset="0"/>
                <a:cs typeface="Arial" pitchFamily="34" charset="0"/>
              </a:rPr>
              <a:t>Sauer CW, Kong JY, Vaucher YE, Finer N, Proudfoot JA, Boutin MA, Leone TA.J Pediatr. 2016 Oct;177:108-113. doi: 10.1016/j.jpeds.2016.06.051. Epub 2016 Jul 26.</a:t>
            </a:r>
          </a:p>
          <a:p>
            <a:pPr algn="ctr" eaLnBrk="1" hangingPunct="1"/>
            <a:r>
              <a:rPr lang="pt-BR" sz="1200">
                <a:latin typeface="Arial" pitchFamily="34" charset="0"/>
                <a:cs typeface="Arial" pitchFamily="34" charset="0"/>
              </a:rPr>
              <a:t>PMID: 27470688.</a:t>
            </a:r>
            <a:r>
              <a:rPr lang="pt-BR" sz="1200" u="sng">
                <a:latin typeface="Arial" pitchFamily="34" charset="0"/>
                <a:cs typeface="Arial" pitchFamily="34" charset="0"/>
                <a:hlinkClick r:id="rId4"/>
              </a:rPr>
              <a:t>Similar articles</a:t>
            </a:r>
            <a:endParaRPr lang="pt-BR" sz="1200" u="sng">
              <a:latin typeface="Arial" pitchFamily="34" charset="0"/>
              <a:cs typeface="Arial" pitchFamily="34" charset="0"/>
            </a:endParaRPr>
          </a:p>
        </p:txBody>
      </p:sp>
      <p:sp>
        <p:nvSpPr>
          <p:cNvPr id="43013" name="Rectangle 5"/>
          <p:cNvSpPr>
            <a:spLocks noChangeArrowheads="1"/>
          </p:cNvSpPr>
          <p:nvPr/>
        </p:nvSpPr>
        <p:spPr bwMode="auto">
          <a:xfrm>
            <a:off x="192088" y="571500"/>
            <a:ext cx="9264650" cy="900113"/>
          </a:xfrm>
          <a:prstGeom prst="rect">
            <a:avLst/>
          </a:prstGeom>
          <a:solidFill>
            <a:srgbClr val="FFFFFF"/>
          </a:solidFill>
          <a:ln w="9525">
            <a:noFill/>
            <a:miter lim="800000"/>
            <a:headEnd/>
            <a:tailEnd/>
          </a:ln>
        </p:spPr>
        <p:txBody>
          <a:bodyPr lIns="0" tIns="126960" rIns="0" bIns="25392" anchor="ctr">
            <a:spAutoFit/>
          </a:bodyPr>
          <a:lstStyle/>
          <a:p>
            <a:pPr eaLnBrk="1" hangingPunct="1"/>
            <a:r>
              <a:rPr lang="pt-BR" b="1">
                <a:solidFill>
                  <a:schemeClr val="hlink"/>
                </a:solidFill>
                <a:latin typeface="Lato" pitchFamily="34" charset="0"/>
              </a:rPr>
              <a:t>Tentativas de intuba</a:t>
            </a:r>
            <a:r>
              <a:rPr lang="pt-BR" b="1">
                <a:solidFill>
                  <a:schemeClr val="hlink"/>
                </a:solidFill>
              </a:rPr>
              <a:t>ç</a:t>
            </a:r>
            <a:r>
              <a:rPr lang="pt-BR" b="1">
                <a:solidFill>
                  <a:schemeClr val="hlink"/>
                </a:solidFill>
                <a:latin typeface="Lato" pitchFamily="34" charset="0"/>
              </a:rPr>
              <a:t>ão aumentam o risco para severa hemorragia intraventricular nos pr</a:t>
            </a:r>
            <a:r>
              <a:rPr lang="pt-BR" b="1">
                <a:solidFill>
                  <a:schemeClr val="hlink"/>
                </a:solidFill>
              </a:rPr>
              <a:t>é</a:t>
            </a:r>
            <a:r>
              <a:rPr lang="pt-BR" b="1">
                <a:solidFill>
                  <a:schemeClr val="hlink"/>
                </a:solidFill>
                <a:latin typeface="Lato" pitchFamily="34" charset="0"/>
              </a:rPr>
              <a:t>-termos estudo de coorte retrospectivo</a:t>
            </a:r>
          </a:p>
          <a:p>
            <a:endParaRPr lang="pt-BR" sz="1300" u="sng">
              <a:solidFill>
                <a:srgbClr val="78909C"/>
              </a:solidFill>
              <a:ea typeface="Source Sans Pro"/>
              <a:cs typeface="Source Sans Pro"/>
            </a:endParaRPr>
          </a:p>
        </p:txBody>
      </p:sp>
      <p:pic>
        <p:nvPicPr>
          <p:cNvPr id="43014" name="Picture 6" descr="ppt">
            <a:hlinkClick r:id="rId5" tooltip="Tentativa_intubac-HIV_2016"/>
          </p:cNvPr>
          <p:cNvPicPr>
            <a:picLocks noChangeAspect="1" noChangeArrowheads="1"/>
          </p:cNvPicPr>
          <p:nvPr/>
        </p:nvPicPr>
        <p:blipFill>
          <a:blip r:embed="rId6"/>
          <a:srcRect/>
          <a:stretch>
            <a:fillRect/>
          </a:stretch>
        </p:blipFill>
        <p:spPr bwMode="auto">
          <a:xfrm>
            <a:off x="8783638" y="765175"/>
            <a:ext cx="609600" cy="457200"/>
          </a:xfrm>
          <a:prstGeom prst="rect">
            <a:avLst/>
          </a:prstGeom>
          <a:noFill/>
          <a:ln w="9525">
            <a:noFill/>
            <a:miter lim="800000"/>
            <a:headEnd/>
            <a:tailEnd/>
          </a:ln>
        </p:spPr>
      </p:pic>
      <p:sp>
        <p:nvSpPr>
          <p:cNvPr id="43015" name="Text Box 7"/>
          <p:cNvSpPr txBox="1">
            <a:spLocks noChangeArrowheads="1"/>
          </p:cNvSpPr>
          <p:nvPr/>
        </p:nvSpPr>
        <p:spPr bwMode="auto">
          <a:xfrm>
            <a:off x="1933575" y="1471613"/>
            <a:ext cx="6064250" cy="639762"/>
          </a:xfrm>
          <a:prstGeom prst="rect">
            <a:avLst/>
          </a:prstGeom>
          <a:noFill/>
          <a:ln w="9525">
            <a:noFill/>
            <a:miter lim="800000"/>
            <a:headEnd/>
            <a:tailEnd/>
          </a:ln>
        </p:spPr>
        <p:txBody>
          <a:bodyPr wrap="none">
            <a:spAutoFit/>
          </a:bodyPr>
          <a:lstStyle/>
          <a:p>
            <a:pPr algn="ctr" eaLnBrk="1" hangingPunct="1"/>
            <a:r>
              <a:rPr lang="pt-BR" sz="1200">
                <a:latin typeface="Arial" pitchFamily="34" charset="0"/>
                <a:cs typeface="Arial" pitchFamily="34" charset="0"/>
              </a:rPr>
              <a:t>Apresentação:Jacqueline Ferreira F. De Lima, João Marcos Ibrahim de Oliveira, </a:t>
            </a:r>
          </a:p>
          <a:p>
            <a:pPr algn="ctr" eaLnBrk="1" hangingPunct="1"/>
            <a:r>
              <a:rPr lang="pt-BR" sz="1200">
                <a:latin typeface="Arial" pitchFamily="34" charset="0"/>
                <a:cs typeface="Arial" pitchFamily="34" charset="0"/>
              </a:rPr>
              <a:t>João Pedro Abrahão Nicoletti, Marcelo Alencar da Fonseca, Matheus Gonçalves Maia. </a:t>
            </a:r>
            <a:br>
              <a:rPr lang="pt-BR" sz="1200">
                <a:latin typeface="Arial" pitchFamily="34" charset="0"/>
                <a:cs typeface="Arial" pitchFamily="34" charset="0"/>
              </a:rPr>
            </a:br>
            <a:r>
              <a:rPr lang="pt-BR" sz="1200">
                <a:latin typeface="Arial" pitchFamily="34" charset="0"/>
                <a:cs typeface="Arial" pitchFamily="34" charset="0"/>
              </a:rPr>
              <a:t>Coordenação: Paulo R. Margotto.  </a:t>
            </a:r>
          </a:p>
        </p:txBody>
      </p:sp>
      <p:sp>
        <p:nvSpPr>
          <p:cNvPr id="43016" name="Rectangle 8"/>
          <p:cNvSpPr>
            <a:spLocks/>
          </p:cNvSpPr>
          <p:nvPr/>
        </p:nvSpPr>
        <p:spPr bwMode="auto">
          <a:xfrm>
            <a:off x="2740025" y="-10318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r>
              <a:rPr lang="pt-BR" sz="2400" b="1">
                <a:solidFill>
                  <a:srgbClr val="FF3399"/>
                </a:solidFill>
                <a:latin typeface="Calibri Light" pitchFamily="34" charset="0"/>
              </a:rPr>
              <a:t>            (</a:t>
            </a:r>
            <a:r>
              <a:rPr lang="pt-BR" sz="2400" b="1">
                <a:solidFill>
                  <a:srgbClr val="0000FF"/>
                </a:solidFill>
                <a:latin typeface="Calibri Light" pitchFamily="34" charset="0"/>
              </a:rPr>
              <a:t>e cerebral!</a:t>
            </a:r>
            <a:r>
              <a:rPr lang="pt-BR" sz="2400" b="1">
                <a:solidFill>
                  <a:srgbClr val="FF3399"/>
                </a:solidFill>
                <a:latin typeface="Calibri Light" pitchFamily="34" charset="0"/>
              </a:rPr>
              <a:t>)</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body" idx="1"/>
          </p:nvPr>
        </p:nvSpPr>
        <p:spPr>
          <a:xfrm>
            <a:off x="334963" y="2919413"/>
            <a:ext cx="10972800" cy="4525962"/>
          </a:xfrm>
        </p:spPr>
        <p:txBody>
          <a:bodyPr/>
          <a:lstStyle/>
          <a:p>
            <a:pPr>
              <a:lnSpc>
                <a:spcPct val="80000"/>
              </a:lnSpc>
            </a:pPr>
            <a:r>
              <a:rPr lang="pt-BR" sz="2200" smtClean="0"/>
              <a:t> </a:t>
            </a:r>
            <a:r>
              <a:rPr lang="pt-BR" sz="2200" b="1" smtClean="0"/>
              <a:t>No presente estudo, os parâmetros de difusão alterados dos pedúnculos  cerebelares implica que a </a:t>
            </a:r>
            <a:r>
              <a:rPr lang="pt-BR" sz="2200" b="1" smtClean="0">
                <a:solidFill>
                  <a:srgbClr val="FF0000"/>
                </a:solidFill>
              </a:rPr>
              <a:t>HIV grau 2 está associada com o desenvolvimento interrompido das ligações de entrada e de saída normais entre o cérebro e cerebelo e podem ser responsáveis pela a </a:t>
            </a:r>
            <a:r>
              <a:rPr lang="pt-BR" b="1" smtClean="0">
                <a:solidFill>
                  <a:srgbClr val="FF0000"/>
                </a:solidFill>
              </a:rPr>
              <a:t>redução do volume cerebelar</a:t>
            </a:r>
            <a:r>
              <a:rPr lang="pt-BR" sz="2200" smtClean="0">
                <a:solidFill>
                  <a:srgbClr val="FF0000"/>
                </a:solidFill>
              </a:rPr>
              <a:t>.</a:t>
            </a:r>
          </a:p>
          <a:p>
            <a:pPr>
              <a:lnSpc>
                <a:spcPct val="80000"/>
              </a:lnSpc>
            </a:pPr>
            <a:r>
              <a:rPr lang="pt-BR" sz="2200" b="1" smtClean="0"/>
              <a:t>Além do volume cerebelar, o presente estudo mostrou claramente que a </a:t>
            </a:r>
            <a:r>
              <a:rPr lang="pt-BR" sz="2200" b="1" smtClean="0">
                <a:solidFill>
                  <a:srgbClr val="FF0000"/>
                </a:solidFill>
              </a:rPr>
              <a:t>HIV grau 2 está associada com microestrutura alterada dos pedúnculos cerebelares</a:t>
            </a:r>
            <a:r>
              <a:rPr lang="pt-BR" sz="2200" smtClean="0"/>
              <a:t>. </a:t>
            </a:r>
          </a:p>
          <a:p>
            <a:pPr algn="ctr">
              <a:lnSpc>
                <a:spcPct val="80000"/>
              </a:lnSpc>
              <a:buFont typeface="Arial" pitchFamily="34" charset="0"/>
              <a:buNone/>
            </a:pPr>
            <a:r>
              <a:rPr lang="pt-BR" sz="2200" smtClean="0">
                <a:solidFill>
                  <a:srgbClr val="FF0000"/>
                </a:solidFill>
              </a:rPr>
              <a:t>O presente estudo sugere que mesmo um baixo grau de HIV (HIV grau 2) tem efeitos potencialmente prejudiciais sobre o desenvolvimento do cerebelo </a:t>
            </a:r>
          </a:p>
          <a:p>
            <a:pPr algn="ctr">
              <a:lnSpc>
                <a:spcPct val="80000"/>
              </a:lnSpc>
              <a:buFont typeface="Arial" pitchFamily="34" charset="0"/>
              <a:buNone/>
            </a:pPr>
            <a:r>
              <a:rPr lang="pt-BR" sz="2200" smtClean="0">
                <a:solidFill>
                  <a:srgbClr val="FF0000"/>
                </a:solidFill>
              </a:rPr>
              <a:t> </a:t>
            </a:r>
          </a:p>
        </p:txBody>
      </p:sp>
      <p:sp>
        <p:nvSpPr>
          <p:cNvPr id="44035" name="Rectangle 3"/>
          <p:cNvSpPr>
            <a:spLocks noChangeArrowheads="1"/>
          </p:cNvSpPr>
          <p:nvPr/>
        </p:nvSpPr>
        <p:spPr bwMode="auto">
          <a:xfrm>
            <a:off x="0" y="762000"/>
            <a:ext cx="12192000" cy="727075"/>
          </a:xfrm>
          <a:prstGeom prst="rect">
            <a:avLst/>
          </a:prstGeom>
          <a:noFill/>
          <a:ln w="9525">
            <a:noFill/>
            <a:miter lim="800000"/>
            <a:headEnd/>
            <a:tailEnd/>
          </a:ln>
        </p:spPr>
        <p:txBody>
          <a:bodyPr tIns="152352" bIns="25392" anchor="ctr">
            <a:spAutoFit/>
          </a:bodyPr>
          <a:lstStyle/>
          <a:p>
            <a:pPr algn="ctr" eaLnBrk="1" hangingPunct="1"/>
            <a:r>
              <a:rPr lang="pt-BR" b="1">
                <a:solidFill>
                  <a:schemeClr val="hlink"/>
                </a:solidFill>
                <a:latin typeface="Arial" pitchFamily="34" charset="0"/>
                <a:cs typeface="Arial" pitchFamily="34" charset="0"/>
              </a:rPr>
              <a:t>Desenvolvimento cerebelar em crianças prematuras na  idade termo equivalente</a:t>
            </a:r>
            <a:endParaRPr lang="pt-BR">
              <a:solidFill>
                <a:schemeClr val="hlink"/>
              </a:solidFill>
              <a:latin typeface="Arial" pitchFamily="34" charset="0"/>
              <a:cs typeface="Arial" pitchFamily="34" charset="0"/>
            </a:endParaRPr>
          </a:p>
          <a:p>
            <a:pPr algn="ctr" eaLnBrk="1" hangingPunct="1"/>
            <a:r>
              <a:rPr lang="pt-BR" b="1">
                <a:solidFill>
                  <a:schemeClr val="hlink"/>
                </a:solidFill>
                <a:latin typeface="Arial" pitchFamily="34" charset="0"/>
                <a:cs typeface="Arial" pitchFamily="34" charset="0"/>
              </a:rPr>
              <a:t>é prejudicado por hemorragia intraventricular de baixo grau</a:t>
            </a:r>
          </a:p>
        </p:txBody>
      </p:sp>
      <p:pic>
        <p:nvPicPr>
          <p:cNvPr id="44036" name="Picture 4" descr="pptx">
            <a:hlinkClick r:id="rId2" tooltip="HIV_grau 2_cerebelo_desenvolv"/>
          </p:cNvPr>
          <p:cNvPicPr>
            <a:picLocks noChangeAspect="1" noChangeArrowheads="1"/>
          </p:cNvPicPr>
          <p:nvPr/>
        </p:nvPicPr>
        <p:blipFill>
          <a:blip r:embed="rId3"/>
          <a:srcRect/>
          <a:stretch>
            <a:fillRect/>
          </a:stretch>
        </p:blipFill>
        <p:spPr bwMode="auto">
          <a:xfrm>
            <a:off x="10704513" y="908050"/>
            <a:ext cx="609600" cy="457200"/>
          </a:xfrm>
          <a:prstGeom prst="rect">
            <a:avLst/>
          </a:prstGeom>
          <a:noFill/>
          <a:ln w="9525">
            <a:noFill/>
            <a:miter lim="800000"/>
            <a:headEnd/>
            <a:tailEnd/>
          </a:ln>
        </p:spPr>
      </p:pic>
      <p:pic>
        <p:nvPicPr>
          <p:cNvPr id="44037" name="Picture 5"/>
          <p:cNvPicPr>
            <a:picLocks noChangeAspect="1" noChangeArrowheads="1"/>
          </p:cNvPicPr>
          <p:nvPr/>
        </p:nvPicPr>
        <p:blipFill>
          <a:blip r:embed="rId4"/>
          <a:srcRect/>
          <a:stretch>
            <a:fillRect/>
          </a:stretch>
        </p:blipFill>
        <p:spPr bwMode="auto">
          <a:xfrm>
            <a:off x="0" y="1125538"/>
            <a:ext cx="1801813" cy="1793875"/>
          </a:xfrm>
          <a:prstGeom prst="rect">
            <a:avLst/>
          </a:prstGeom>
          <a:noFill/>
          <a:ln w="9525">
            <a:noFill/>
            <a:miter lim="800000"/>
            <a:headEnd/>
            <a:tailEnd/>
          </a:ln>
        </p:spPr>
      </p:pic>
      <p:sp>
        <p:nvSpPr>
          <p:cNvPr id="44038" name="Rectangle 6"/>
          <p:cNvSpPr>
            <a:spLocks noChangeArrowheads="1"/>
          </p:cNvSpPr>
          <p:nvPr/>
        </p:nvSpPr>
        <p:spPr bwMode="auto">
          <a:xfrm>
            <a:off x="1776413" y="1431925"/>
            <a:ext cx="10415587" cy="1004888"/>
          </a:xfrm>
          <a:prstGeom prst="rect">
            <a:avLst/>
          </a:prstGeom>
          <a:solidFill>
            <a:srgbClr val="FFFFFF"/>
          </a:solidFill>
          <a:ln w="9525">
            <a:noFill/>
            <a:miter lim="800000"/>
            <a:headEnd/>
            <a:tailEnd/>
          </a:ln>
        </p:spPr>
        <p:txBody>
          <a:bodyPr lIns="0" tIns="0" rIns="71415" bIns="0" anchor="ctr">
            <a:spAutoFit/>
          </a:bodyPr>
          <a:lstStyle/>
          <a:p>
            <a:pPr algn="ctr" eaLnBrk="1" hangingPunct="1"/>
            <a:r>
              <a:rPr lang="pt-BR" b="1">
                <a:latin typeface="Arial" pitchFamily="34" charset="0"/>
                <a:cs typeface="Arial" pitchFamily="34" charset="0"/>
                <a:hlinkClick r:id="rId5"/>
              </a:rPr>
              <a:t/>
            </a:r>
            <a:br>
              <a:rPr lang="pt-BR" b="1">
                <a:latin typeface="Arial" pitchFamily="34" charset="0"/>
                <a:cs typeface="Arial" pitchFamily="34" charset="0"/>
                <a:hlinkClick r:id="rId5"/>
              </a:rPr>
            </a:br>
            <a:r>
              <a:rPr lang="pt-BR" sz="1200" b="1">
                <a:latin typeface="Arial" pitchFamily="34" charset="0"/>
                <a:cs typeface="Arial" pitchFamily="34" charset="0"/>
                <a:hlinkClick r:id="rId5"/>
              </a:rPr>
              <a:t>Cerebellar</a:t>
            </a:r>
            <a:r>
              <a:rPr lang="pt-BR" sz="1200">
                <a:latin typeface="Arial" pitchFamily="34" charset="0"/>
                <a:cs typeface="Arial" pitchFamily="34" charset="0"/>
                <a:hlinkClick r:id="rId5"/>
              </a:rPr>
              <a:t> </a:t>
            </a:r>
            <a:r>
              <a:rPr lang="pt-BR" sz="1200" b="1">
                <a:latin typeface="Arial" pitchFamily="34" charset="0"/>
                <a:cs typeface="Arial" pitchFamily="34" charset="0"/>
                <a:hlinkClick r:id="rId5"/>
              </a:rPr>
              <a:t>Development</a:t>
            </a:r>
            <a:r>
              <a:rPr lang="pt-BR" sz="1200">
                <a:latin typeface="Arial" pitchFamily="34" charset="0"/>
                <a:cs typeface="Arial" pitchFamily="34" charset="0"/>
                <a:hlinkClick r:id="rId5"/>
              </a:rPr>
              <a:t> in Preterm Infants at Term-Equivalent Age Is Impaired after Low-Grade Intraventricular Hemorrhage.</a:t>
            </a:r>
            <a:r>
              <a:rPr lang="pt-BR" sz="1200" b="1">
                <a:latin typeface="Arial" pitchFamily="34" charset="0"/>
                <a:cs typeface="Arial" pitchFamily="34" charset="0"/>
              </a:rPr>
              <a:t>Jeong HJ</a:t>
            </a:r>
            <a:r>
              <a:rPr lang="pt-BR" sz="1200">
                <a:latin typeface="Arial" pitchFamily="34" charset="0"/>
                <a:cs typeface="Arial" pitchFamily="34" charset="0"/>
              </a:rPr>
              <a:t>, Shim SY, Cho HJ, Cho SJ, Son DW, Park EA.J Pediatr. 2016 Aug;175:86-92.e2. doi: 10.1016/j.jpeds.2016.05.010. Epub 2016 Jun 6.PMID: 27283462.</a:t>
            </a:r>
            <a:r>
              <a:rPr lang="pt-BR" sz="1200" b="1">
                <a:latin typeface="Arial" pitchFamily="34" charset="0"/>
                <a:cs typeface="Arial" pitchFamily="34" charset="0"/>
                <a:hlinkClick r:id="rId5"/>
              </a:rPr>
              <a:t>Free Article</a:t>
            </a:r>
            <a:r>
              <a:rPr lang="pt-BR" sz="1200" b="1">
                <a:latin typeface="Arial" pitchFamily="34" charset="0"/>
                <a:cs typeface="Arial" pitchFamily="34" charset="0"/>
              </a:rPr>
              <a:t>.</a:t>
            </a:r>
            <a:r>
              <a:rPr lang="pt-BR" sz="1200" u="sng">
                <a:latin typeface="Arial" pitchFamily="34" charset="0"/>
                <a:cs typeface="Arial" pitchFamily="34" charset="0"/>
                <a:hlinkClick r:id="rId6"/>
              </a:rPr>
              <a:t>Similar articles</a:t>
            </a:r>
            <a:r>
              <a:rPr lang="pt-BR" sz="1200" u="sng">
                <a:latin typeface="Arial" pitchFamily="34" charset="0"/>
                <a:cs typeface="Arial" pitchFamily="34" charset="0"/>
              </a:rPr>
              <a:t>.</a:t>
            </a:r>
          </a:p>
          <a:p>
            <a:pPr algn="ctr" eaLnBrk="1" hangingPunct="1"/>
            <a:r>
              <a:rPr lang="pt-BR" sz="1200" b="1">
                <a:solidFill>
                  <a:schemeClr val="hlink"/>
                </a:solidFill>
                <a:latin typeface="Arial" pitchFamily="34" charset="0"/>
                <a:cs typeface="Arial" pitchFamily="34" charset="0"/>
              </a:rPr>
              <a:t>Artigo Integral!</a:t>
            </a:r>
          </a:p>
        </p:txBody>
      </p:sp>
      <p:sp>
        <p:nvSpPr>
          <p:cNvPr id="44039" name="Rectangle 7"/>
          <p:cNvSpPr>
            <a:spLocks/>
          </p:cNvSpPr>
          <p:nvPr/>
        </p:nvSpPr>
        <p:spPr bwMode="auto">
          <a:xfrm>
            <a:off x="3421063" y="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r>
              <a:rPr lang="pt-BR" sz="2400" b="1">
                <a:solidFill>
                  <a:srgbClr val="FF3399"/>
                </a:solidFill>
                <a:latin typeface="Calibri Light" pitchFamily="34" charset="0"/>
              </a:rPr>
              <a:t>            (</a:t>
            </a:r>
            <a:r>
              <a:rPr lang="pt-BR" sz="2400" b="1">
                <a:solidFill>
                  <a:srgbClr val="0000FF"/>
                </a:solidFill>
                <a:latin typeface="Calibri Light" pitchFamily="34" charset="0"/>
              </a:rPr>
              <a:t>e cerebral!</a:t>
            </a:r>
            <a:r>
              <a:rPr lang="pt-BR" sz="2400" b="1">
                <a:solidFill>
                  <a:srgbClr val="FF3399"/>
                </a:solidFill>
                <a:latin typeface="Calibri Light" pitchFamily="34" charset="0"/>
              </a:rPr>
              <a:t>)</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4294967295"/>
          </p:nvPr>
        </p:nvSpPr>
        <p:spPr>
          <a:xfrm>
            <a:off x="912813" y="3429000"/>
            <a:ext cx="10313987" cy="4572000"/>
          </a:xfrm>
        </p:spPr>
        <p:txBody>
          <a:bodyPr lIns="45720" rIns="45720"/>
          <a:lstStyle/>
          <a:p>
            <a:pPr marL="90488" indent="-90488" algn="just">
              <a:lnSpc>
                <a:spcPct val="80000"/>
              </a:lnSpc>
              <a:buFont typeface="Arial" pitchFamily="34" charset="0"/>
              <a:buNone/>
              <a:defRPr/>
            </a:pPr>
            <a:r>
              <a:rPr lang="pt-BR" sz="1800" smtClean="0">
                <a:effectLst>
                  <a:outerShdw blurRad="38100" dist="38100" dir="2700000" algn="tl">
                    <a:srgbClr val="C0C0C0"/>
                  </a:outerShdw>
                </a:effectLst>
                <a:latin typeface="Times New Roman" pitchFamily="18" charset="0"/>
              </a:rPr>
              <a:t>O estudo foi realizado com recém-nascidos (RN) entre 23-27sem6 dias (pré-termos extremos), acompanhados entre 2-3 anos de idade corrigida pela prematuridade.</a:t>
            </a:r>
          </a:p>
          <a:p>
            <a:pPr marL="90488" indent="-90488" algn="just">
              <a:lnSpc>
                <a:spcPct val="80000"/>
              </a:lnSpc>
              <a:buFont typeface="Arial" pitchFamily="34" charset="0"/>
              <a:buNone/>
              <a:defRPr/>
            </a:pPr>
            <a:r>
              <a:rPr lang="pt-BR" sz="1800" smtClean="0">
                <a:effectLst>
                  <a:outerShdw blurRad="38100" dist="38100" dir="2700000" algn="tl">
                    <a:srgbClr val="C0C0C0"/>
                  </a:outerShdw>
                </a:effectLst>
                <a:latin typeface="Times New Roman" pitchFamily="18" charset="0"/>
              </a:rPr>
              <a:t>O estudo mostra que </a:t>
            </a:r>
            <a:r>
              <a:rPr lang="pt-BR" sz="1800" smtClean="0">
                <a:solidFill>
                  <a:srgbClr val="FF0000"/>
                </a:solidFill>
                <a:effectLst>
                  <a:outerShdw blurRad="38100" dist="38100" dir="2700000" algn="tl">
                    <a:srgbClr val="C0C0C0"/>
                  </a:outerShdw>
                </a:effectLst>
                <a:latin typeface="Times New Roman" pitchFamily="18" charset="0"/>
              </a:rPr>
              <a:t>crianças com IVH de grau I-II foram duas vezes mais propensos a apresentar deficiência neurossensorial moderada a grave (22,0%) e paralisia cerebral (10,4%) em comparação com o grupo que não apresentou IVH (12,1%) e (6,5%) respectivamente</a:t>
            </a:r>
            <a:r>
              <a:rPr lang="pt-BR" sz="1800" smtClean="0">
                <a:effectLst>
                  <a:outerShdw blurRad="38100" dist="38100" dir="2700000" algn="tl">
                    <a:srgbClr val="C0C0C0"/>
                  </a:outerShdw>
                </a:effectLst>
                <a:latin typeface="Times New Roman" pitchFamily="18" charset="0"/>
              </a:rPr>
              <a:t>. </a:t>
            </a:r>
          </a:p>
          <a:p>
            <a:pPr marL="90488" indent="-90488" algn="just">
              <a:lnSpc>
                <a:spcPct val="80000"/>
              </a:lnSpc>
              <a:buFont typeface="Arial" pitchFamily="34" charset="0"/>
              <a:buNone/>
              <a:defRPr/>
            </a:pPr>
            <a:r>
              <a:rPr lang="pt-BR" sz="1800" smtClean="0">
                <a:effectLst>
                  <a:outerShdw blurRad="38100" dist="38100" dir="2700000" algn="tl">
                    <a:srgbClr val="C0C0C0"/>
                  </a:outerShdw>
                </a:effectLst>
                <a:latin typeface="Times New Roman" pitchFamily="18" charset="0"/>
              </a:rPr>
              <a:t>Após controle de fatores de confusão </a:t>
            </a:r>
            <a:r>
              <a:rPr lang="pt-BR" sz="1800" smtClean="0">
                <a:solidFill>
                  <a:srgbClr val="FF0000"/>
                </a:solidFill>
                <a:effectLst>
                  <a:outerShdw blurRad="38100" dist="38100" dir="2700000" algn="tl">
                    <a:srgbClr val="C0C0C0"/>
                  </a:outerShdw>
                </a:effectLst>
                <a:latin typeface="Times New Roman" pitchFamily="18" charset="0"/>
              </a:rPr>
              <a:t>a HIV graus I-II associou-se com disfunção motora moderada a grave em 1,6 vezes (IC a 95%:1,14-2,28).</a:t>
            </a:r>
            <a:r>
              <a:rPr lang="pt-BR" sz="1800" smtClean="0">
                <a:effectLst>
                  <a:outerShdw blurRad="38100" dist="38100" dir="2700000" algn="tl">
                    <a:srgbClr val="C0C0C0"/>
                  </a:outerShdw>
                </a:effectLst>
                <a:latin typeface="Times New Roman" pitchFamily="18" charset="0"/>
              </a:rPr>
              <a:t> </a:t>
            </a:r>
          </a:p>
          <a:p>
            <a:pPr marL="90488" indent="-90488" algn="just">
              <a:lnSpc>
                <a:spcPct val="80000"/>
              </a:lnSpc>
              <a:buFont typeface="Arial" pitchFamily="34" charset="0"/>
              <a:buNone/>
              <a:defRPr/>
            </a:pPr>
            <a:r>
              <a:rPr lang="pt-BR" sz="1800" smtClean="0">
                <a:solidFill>
                  <a:srgbClr val="FF0000"/>
                </a:solidFill>
                <a:effectLst>
                  <a:outerShdw blurRad="38100" dist="38100" dir="2700000" algn="tl">
                    <a:srgbClr val="C0C0C0"/>
                  </a:outerShdw>
                </a:effectLst>
                <a:latin typeface="Times New Roman" pitchFamily="18" charset="0"/>
              </a:rPr>
              <a:t>Estes achados</a:t>
            </a:r>
            <a:r>
              <a:rPr lang="pt-BR" sz="1800" smtClean="0">
                <a:effectLst>
                  <a:outerShdw blurRad="38100" dist="38100" dir="2700000" algn="tl">
                    <a:srgbClr val="C0C0C0"/>
                  </a:outerShdw>
                </a:effectLst>
                <a:latin typeface="Times New Roman" pitchFamily="18" charset="0"/>
              </a:rPr>
              <a:t> </a:t>
            </a:r>
            <a:r>
              <a:rPr lang="pt-BR" sz="1800" smtClean="0">
                <a:solidFill>
                  <a:srgbClr val="FF0000"/>
                </a:solidFill>
                <a:effectLst>
                  <a:outerShdw blurRad="38100" dist="38100" dir="2700000" algn="tl">
                    <a:srgbClr val="C0C0C0"/>
                  </a:outerShdw>
                </a:effectLst>
                <a:latin typeface="Times New Roman" pitchFamily="18" charset="0"/>
              </a:rPr>
              <a:t>preocupantes  na HIV de baixo grau (I-II), nos pré-termos extremos se devem ao comprometimento da migração neuronal tardia, afetando negativamente as funções das áreas subcorticais</a:t>
            </a:r>
            <a:r>
              <a:rPr lang="pt-BR" sz="1800" smtClean="0">
                <a:effectLst>
                  <a:outerShdw blurRad="38100" dist="38100" dir="2700000" algn="tl">
                    <a:srgbClr val="C0C0C0"/>
                  </a:outerShdw>
                </a:effectLst>
                <a:latin typeface="Times New Roman" pitchFamily="18" charset="0"/>
              </a:rPr>
              <a:t>. </a:t>
            </a:r>
          </a:p>
          <a:p>
            <a:pPr marL="90488" indent="-90488" algn="just">
              <a:lnSpc>
                <a:spcPct val="80000"/>
              </a:lnSpc>
              <a:buFont typeface="Arial" pitchFamily="34" charset="0"/>
              <a:buNone/>
              <a:defRPr/>
            </a:pPr>
            <a:r>
              <a:rPr lang="pt-BR" sz="1800" smtClean="0">
                <a:effectLst>
                  <a:outerShdw blurRad="38100" dist="38100" dir="2700000" algn="tl">
                    <a:srgbClr val="C0C0C0"/>
                  </a:outerShdw>
                </a:effectLst>
                <a:latin typeface="Times New Roman" pitchFamily="18" charset="0"/>
              </a:rPr>
              <a:t>Á luz deste e de outros estudos semelhantes, os autores sugerem uma, abordagem mais cautelosa dos médicos em aconselhar estas famílias e destacam a importância à longo prazo da triagem e acompanhamento regular dos efeitos adversos no neurodesenvolvimento desta população.</a:t>
            </a:r>
            <a:r>
              <a:rPr lang="pt-BR" sz="1800" smtClean="0">
                <a:latin typeface="Times New Roman" pitchFamily="18" charset="0"/>
              </a:rPr>
              <a:t> </a:t>
            </a:r>
          </a:p>
        </p:txBody>
      </p:sp>
      <p:graphicFrame>
        <p:nvGraphicFramePr>
          <p:cNvPr id="62467" name="Group 3"/>
          <p:cNvGraphicFramePr>
            <a:graphicFrameLocks noGrp="1"/>
          </p:cNvGraphicFramePr>
          <p:nvPr/>
        </p:nvGraphicFramePr>
        <p:xfrm>
          <a:off x="334963" y="700088"/>
          <a:ext cx="11425237" cy="1216025"/>
        </p:xfrm>
        <a:graphic>
          <a:graphicData uri="http://schemas.openxmlformats.org/drawingml/2006/table">
            <a:tbl>
              <a:tblPr/>
              <a:tblGrid>
                <a:gridCol w="3808412"/>
                <a:gridCol w="3808413"/>
                <a:gridCol w="3808412"/>
              </a:tblGrid>
              <a:tr h="1216025">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intraventricular e neurodesenvolvimento nos rec</a:t>
                      </a:r>
                      <a:r>
                        <a:rPr kumimoji="0" lang="pt-BR" sz="12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2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(Progn</a:t>
                      </a:r>
                      <a:r>
                        <a:rPr kumimoji="0" lang="pt-BR" sz="12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ó</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stico da hemorragia intraventricular graus</a:t>
                      </a:r>
                      <a:r>
                        <a:rPr kumimoji="0" lang="pt-BR" sz="16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I-II)</a:t>
                      </a:r>
                      <a:endParaRPr kumimoji="0" lang="pt-BR" sz="16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Srinivas Bolisetty et al., Apresenta</a:t>
                      </a:r>
                      <a:r>
                        <a:rPr kumimoji="0" lang="pt-BR" sz="12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ão:Patr</a:t>
                      </a:r>
                      <a:r>
                        <a:rPr kumimoji="0" lang="pt-BR" sz="12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B.M. Castro, Helena Ara</a:t>
                      </a:r>
                      <a:r>
                        <a:rPr kumimoji="0" lang="pt-BR" sz="12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ú</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jo Lapa; Danielle Gumieiro, Sarah A. Cardoso e Thales da Silva Antunes, Paulo R. Margotto</a:t>
                      </a:r>
                      <a:endParaRPr kumimoji="0" lang="pt-BR" sz="12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pt-BR" sz="1600" b="0" i="0" u="none" strike="noStrike" cap="none" normalizeH="0" baseline="0" smtClean="0">
                          <a:ln>
                            <a:noFill/>
                          </a:ln>
                          <a:solidFill>
                            <a:srgbClr val="000066"/>
                          </a:solidFill>
                          <a:effectLst/>
                          <a:latin typeface="Calibri" pitchFamily="34" charset="0"/>
                          <a:ea typeface="MS PGothic" pitchFamily="34" charset="-128"/>
                          <a:cs typeface="Times New Roman" pitchFamily="18" charset="0"/>
                        </a:rPr>
                        <a:t>           </a:t>
                      </a:r>
                      <a:endParaRPr kumimoji="0" lang="pt-BR" sz="1600" b="0" i="0" u="none" strike="noStrike" cap="none" normalizeH="0" baseline="0" smtClean="0">
                        <a:ln>
                          <a:noFill/>
                        </a:ln>
                        <a:solidFill>
                          <a:srgbClr val="000066"/>
                        </a:solidFill>
                        <a:effectLst/>
                        <a:latin typeface="Times New Roman" pitchFamily="18" charset="0"/>
                        <a:ea typeface="MS PGothic" pitchFamily="34" charset="-128"/>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5069" name="Picture 13" descr="ppt">
            <a:hlinkClick r:id="rId3" tooltip="Hemorrag_intrav_I-II_prognost_2014"/>
          </p:cNvPr>
          <p:cNvPicPr>
            <a:picLocks noChangeAspect="1" noChangeArrowheads="1"/>
          </p:cNvPicPr>
          <p:nvPr/>
        </p:nvPicPr>
        <p:blipFill>
          <a:blip r:embed="rId4"/>
          <a:srcRect/>
          <a:stretch>
            <a:fillRect/>
          </a:stretch>
        </p:blipFill>
        <p:spPr bwMode="auto">
          <a:xfrm>
            <a:off x="9183688" y="1149350"/>
            <a:ext cx="609600" cy="457200"/>
          </a:xfrm>
          <a:prstGeom prst="rect">
            <a:avLst/>
          </a:prstGeom>
          <a:noFill/>
          <a:ln w="9525">
            <a:noFill/>
            <a:miter lim="800000"/>
            <a:headEnd/>
            <a:tailEnd/>
          </a:ln>
        </p:spPr>
      </p:pic>
      <p:pic>
        <p:nvPicPr>
          <p:cNvPr id="45070" name="Picture 14"/>
          <p:cNvPicPr>
            <a:picLocks noChangeAspect="1" noChangeArrowheads="1"/>
          </p:cNvPicPr>
          <p:nvPr/>
        </p:nvPicPr>
        <p:blipFill>
          <a:blip r:embed="rId5"/>
          <a:srcRect/>
          <a:stretch>
            <a:fillRect/>
          </a:stretch>
        </p:blipFill>
        <p:spPr bwMode="auto">
          <a:xfrm>
            <a:off x="334963" y="1628775"/>
            <a:ext cx="3233737" cy="1820863"/>
          </a:xfrm>
          <a:prstGeom prst="rect">
            <a:avLst/>
          </a:prstGeom>
          <a:noFill/>
          <a:ln w="9525">
            <a:noFill/>
            <a:miter lim="800000"/>
            <a:headEnd/>
            <a:tailEnd/>
          </a:ln>
        </p:spPr>
      </p:pic>
      <p:sp>
        <p:nvSpPr>
          <p:cNvPr id="45071" name="Rectangle 15"/>
          <p:cNvSpPr>
            <a:spLocks noChangeArrowheads="1"/>
          </p:cNvSpPr>
          <p:nvPr/>
        </p:nvSpPr>
        <p:spPr bwMode="auto">
          <a:xfrm>
            <a:off x="3600450" y="1916113"/>
            <a:ext cx="8591550" cy="912812"/>
          </a:xfrm>
          <a:prstGeom prst="rect">
            <a:avLst/>
          </a:prstGeom>
          <a:solidFill>
            <a:srgbClr val="FFFFFF"/>
          </a:solidFill>
          <a:ln w="9525">
            <a:noFill/>
            <a:miter lim="800000"/>
            <a:headEnd/>
            <a:tailEnd/>
          </a:ln>
        </p:spPr>
        <p:txBody>
          <a:bodyPr lIns="0" tIns="0" rIns="71415" bIns="0" anchor="ctr">
            <a:spAutoFit/>
          </a:bodyPr>
          <a:lstStyle/>
          <a:p>
            <a:pPr algn="ctr" eaLnBrk="1" hangingPunct="1"/>
            <a:r>
              <a:rPr lang="pt-BR" sz="1200" b="1">
                <a:latin typeface="Arial" pitchFamily="34" charset="0"/>
                <a:cs typeface="Arial" pitchFamily="34" charset="0"/>
                <a:hlinkClick r:id="rId6"/>
              </a:rPr>
              <a:t>Intraventricular</a:t>
            </a:r>
            <a:r>
              <a:rPr lang="pt-BR" sz="1200">
                <a:latin typeface="Arial" pitchFamily="34" charset="0"/>
                <a:cs typeface="Arial" pitchFamily="34" charset="0"/>
                <a:hlinkClick r:id="rId6"/>
              </a:rPr>
              <a:t> </a:t>
            </a:r>
            <a:r>
              <a:rPr lang="pt-BR" sz="1200" b="1">
                <a:latin typeface="Arial" pitchFamily="34" charset="0"/>
                <a:cs typeface="Arial" pitchFamily="34" charset="0"/>
                <a:hlinkClick r:id="rId6"/>
              </a:rPr>
              <a:t>hemorrhage</a:t>
            </a:r>
            <a:r>
              <a:rPr lang="pt-BR" sz="1200">
                <a:latin typeface="Arial" pitchFamily="34" charset="0"/>
                <a:cs typeface="Arial" pitchFamily="34" charset="0"/>
                <a:hlinkClick r:id="rId6"/>
              </a:rPr>
              <a:t> and </a:t>
            </a:r>
            <a:r>
              <a:rPr lang="pt-BR" sz="1200" b="1">
                <a:latin typeface="Arial" pitchFamily="34" charset="0"/>
                <a:cs typeface="Arial" pitchFamily="34" charset="0"/>
                <a:hlinkClick r:id="rId6"/>
              </a:rPr>
              <a:t>neurodevelopmental</a:t>
            </a:r>
            <a:r>
              <a:rPr lang="pt-BR" sz="1200">
                <a:latin typeface="Arial" pitchFamily="34" charset="0"/>
                <a:cs typeface="Arial" pitchFamily="34" charset="0"/>
                <a:hlinkClick r:id="rId6"/>
              </a:rPr>
              <a:t> </a:t>
            </a:r>
            <a:r>
              <a:rPr lang="pt-BR" sz="1200" b="1">
                <a:latin typeface="Arial" pitchFamily="34" charset="0"/>
                <a:cs typeface="Arial" pitchFamily="34" charset="0"/>
                <a:hlinkClick r:id="rId6"/>
              </a:rPr>
              <a:t>outcomes</a:t>
            </a:r>
            <a:r>
              <a:rPr lang="pt-BR" sz="1200">
                <a:latin typeface="Arial" pitchFamily="34" charset="0"/>
                <a:cs typeface="Arial" pitchFamily="34" charset="0"/>
                <a:hlinkClick r:id="rId6"/>
              </a:rPr>
              <a:t> in </a:t>
            </a:r>
            <a:r>
              <a:rPr lang="pt-BR" sz="1200" b="1">
                <a:latin typeface="Arial" pitchFamily="34" charset="0"/>
                <a:cs typeface="Arial" pitchFamily="34" charset="0"/>
                <a:hlinkClick r:id="rId6"/>
              </a:rPr>
              <a:t>extreme</a:t>
            </a:r>
            <a:r>
              <a:rPr lang="pt-BR" sz="1200">
                <a:latin typeface="Arial" pitchFamily="34" charset="0"/>
                <a:cs typeface="Arial" pitchFamily="34" charset="0"/>
                <a:hlinkClick r:id="rId6"/>
              </a:rPr>
              <a:t> </a:t>
            </a:r>
            <a:r>
              <a:rPr lang="pt-BR" sz="1200" b="1">
                <a:latin typeface="Arial" pitchFamily="34" charset="0"/>
                <a:cs typeface="Arial" pitchFamily="34" charset="0"/>
                <a:hlinkClick r:id="rId6"/>
              </a:rPr>
              <a:t>preterm infants</a:t>
            </a:r>
            <a:r>
              <a:rPr lang="pt-BR" sz="1200">
                <a:latin typeface="Arial" pitchFamily="34" charset="0"/>
                <a:cs typeface="Arial" pitchFamily="34" charset="0"/>
                <a:hlinkClick r:id="rId6"/>
              </a:rPr>
              <a:t>.</a:t>
            </a:r>
            <a:r>
              <a:rPr lang="pt-BR" sz="1200">
                <a:latin typeface="Arial" pitchFamily="34" charset="0"/>
                <a:cs typeface="Arial" pitchFamily="34" charset="0"/>
              </a:rPr>
              <a:t>Bolisetty S, Dhawan A, Abdel-Latif M, Bajuk B, Stack J, Lui K; New South Wales and Australian Capital Territory Neonatal Intensive Care Units' Data Collection.Pediatrics. 2014 Jan;133(1):55-62. doi: 10.1542/peds.2013-0372. Epub 2013 Dec 30.</a:t>
            </a:r>
          </a:p>
          <a:p>
            <a:pPr algn="ctr" eaLnBrk="1" hangingPunct="1"/>
            <a:r>
              <a:rPr lang="pt-BR" sz="1200">
                <a:latin typeface="Arial" pitchFamily="34" charset="0"/>
                <a:cs typeface="Arial" pitchFamily="34" charset="0"/>
              </a:rPr>
              <a:t>PMID: 24379238.</a:t>
            </a:r>
            <a:r>
              <a:rPr lang="pt-BR" sz="1200" b="1">
                <a:latin typeface="Arial" pitchFamily="34" charset="0"/>
                <a:cs typeface="Arial" pitchFamily="34" charset="0"/>
                <a:hlinkClick r:id="rId6"/>
              </a:rPr>
              <a:t>Free Article</a:t>
            </a:r>
            <a:r>
              <a:rPr lang="pt-BR" sz="1200" b="1">
                <a:latin typeface="Arial" pitchFamily="34" charset="0"/>
                <a:cs typeface="Arial" pitchFamily="34" charset="0"/>
              </a:rPr>
              <a:t>.</a:t>
            </a:r>
            <a:r>
              <a:rPr lang="pt-BR" sz="1200" u="sng">
                <a:latin typeface="Arial" pitchFamily="34" charset="0"/>
                <a:cs typeface="Arial" pitchFamily="34" charset="0"/>
                <a:hlinkClick r:id="rId7"/>
              </a:rPr>
              <a:t>Similar articles</a:t>
            </a:r>
            <a:endParaRPr lang="pt-BR" sz="1200" u="sng">
              <a:latin typeface="Arial" pitchFamily="34" charset="0"/>
              <a:cs typeface="Arial" pitchFamily="34" charset="0"/>
            </a:endParaRPr>
          </a:p>
        </p:txBody>
      </p:sp>
      <p:sp>
        <p:nvSpPr>
          <p:cNvPr id="45072" name="Rectangle 16"/>
          <p:cNvSpPr>
            <a:spLocks/>
          </p:cNvSpPr>
          <p:nvPr/>
        </p:nvSpPr>
        <p:spPr bwMode="auto">
          <a:xfrm>
            <a:off x="3195638" y="-176213"/>
            <a:ext cx="10515600" cy="1325563"/>
          </a:xfrm>
          <a:prstGeom prst="rect">
            <a:avLst/>
          </a:prstGeom>
          <a:noFill/>
          <a:ln w="9525">
            <a:noFill/>
            <a:miter lim="800000"/>
            <a:headEnd/>
            <a:tailEnd/>
          </a:ln>
        </p:spPr>
        <p:txBody>
          <a:bodyPr anchor="ctr"/>
          <a:lstStyle/>
          <a:p>
            <a:pPr>
              <a:lnSpc>
                <a:spcPct val="90000"/>
              </a:lnSpc>
            </a:pPr>
            <a:r>
              <a:rPr lang="pt-BR" sz="2000" b="1">
                <a:solidFill>
                  <a:srgbClr val="FF3399"/>
                </a:solidFill>
                <a:latin typeface="Calibri Light" pitchFamily="34" charset="0"/>
              </a:rPr>
              <a:t>PROTEÇÃO PULMONAR</a:t>
            </a:r>
            <a:br>
              <a:rPr lang="pt-BR" sz="2000" b="1">
                <a:solidFill>
                  <a:srgbClr val="FF3399"/>
                </a:solidFill>
                <a:latin typeface="Calibri Light" pitchFamily="34" charset="0"/>
              </a:rPr>
            </a:br>
            <a:r>
              <a:rPr lang="pt-BR" sz="2000" b="1">
                <a:solidFill>
                  <a:srgbClr val="FF3399"/>
                </a:solidFill>
                <a:latin typeface="Calibri Light" pitchFamily="34" charset="0"/>
              </a:rPr>
              <a:t>            (</a:t>
            </a:r>
            <a:r>
              <a:rPr lang="pt-BR" sz="2000" b="1">
                <a:solidFill>
                  <a:srgbClr val="0000FF"/>
                </a:solidFill>
                <a:latin typeface="Calibri Light" pitchFamily="34" charset="0"/>
              </a:rPr>
              <a:t>e cerebral!</a:t>
            </a:r>
            <a:r>
              <a:rPr lang="pt-BR" sz="2000" b="1">
                <a:solidFill>
                  <a:srgbClr val="FF3399"/>
                </a:solidFill>
                <a:latin typeface="Calibri Light" pitchFamily="34" charset="0"/>
              </a:rPr>
              <a:t>)</a:t>
            </a:r>
            <a:br>
              <a:rPr lang="pt-BR" sz="2000" b="1">
                <a:solidFill>
                  <a:srgbClr val="FF3399"/>
                </a:solidFill>
                <a:latin typeface="Calibri Light" pitchFamily="34" charset="0"/>
              </a:rPr>
            </a:br>
            <a:endParaRPr lang="pt-BR" sz="2000" b="1">
              <a:solidFill>
                <a:srgbClr val="FF3399"/>
              </a:solidFill>
              <a:latin typeface="Calibri Light"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lstStyle/>
          <a:p>
            <a:r>
              <a:rPr lang="pt-BR" b="1" smtClean="0">
                <a:solidFill>
                  <a:srgbClr val="FF3300"/>
                </a:solidFill>
              </a:rPr>
              <a:t>NO ENTANTO, MUITO DOS RECÉM-NASCIDOS AINDA SÃO INTUBADOS NA SALA DE PARTO!</a:t>
            </a:r>
          </a:p>
        </p:txBody>
      </p:sp>
      <p:sp>
        <p:nvSpPr>
          <p:cNvPr id="46083" name="Rectangle 3"/>
          <p:cNvSpPr>
            <a:spLocks noGrp="1"/>
          </p:cNvSpPr>
          <p:nvPr>
            <p:ph type="body" idx="1"/>
          </p:nvPr>
        </p:nvSpPr>
        <p:spPr/>
        <p:txBody>
          <a:bodyPr/>
          <a:lstStyle/>
          <a:p>
            <a:r>
              <a:rPr lang="pt-BR" smtClean="0"/>
              <a:t>Gonçalves-Ferri WA ,Martinez FE (2013): Ribeirão Preto (SP)</a:t>
            </a:r>
          </a:p>
        </p:txBody>
      </p:sp>
      <p:pic>
        <p:nvPicPr>
          <p:cNvPr id="46084" name="Picture 4"/>
          <p:cNvPicPr>
            <a:picLocks noChangeAspect="1" noChangeArrowheads="1"/>
          </p:cNvPicPr>
          <p:nvPr/>
        </p:nvPicPr>
        <p:blipFill>
          <a:blip r:embed="rId2"/>
          <a:srcRect/>
          <a:stretch>
            <a:fillRect/>
          </a:stretch>
        </p:blipFill>
        <p:spPr bwMode="auto">
          <a:xfrm>
            <a:off x="2687638" y="2265363"/>
            <a:ext cx="4786312" cy="3260725"/>
          </a:xfrm>
          <a:prstGeom prst="rect">
            <a:avLst/>
          </a:prstGeom>
          <a:noFill/>
          <a:ln w="9525">
            <a:noFill/>
            <a:miter lim="800000"/>
            <a:headEnd/>
            <a:tailEnd/>
          </a:ln>
        </p:spPr>
      </p:pic>
      <p:sp>
        <p:nvSpPr>
          <p:cNvPr id="46085" name="Rectangle 5"/>
          <p:cNvSpPr>
            <a:spLocks noChangeArrowheads="1"/>
          </p:cNvSpPr>
          <p:nvPr/>
        </p:nvSpPr>
        <p:spPr bwMode="auto">
          <a:xfrm>
            <a:off x="158750" y="5689600"/>
            <a:ext cx="11855450" cy="915988"/>
          </a:xfrm>
          <a:prstGeom prst="rect">
            <a:avLst/>
          </a:prstGeom>
          <a:noFill/>
          <a:ln w="9525">
            <a:noFill/>
            <a:miter lim="800000"/>
            <a:headEnd/>
            <a:tailEnd/>
          </a:ln>
        </p:spPr>
        <p:txBody>
          <a:bodyPr wrap="none">
            <a:spAutoFit/>
          </a:bodyPr>
          <a:lstStyle/>
          <a:p>
            <a:r>
              <a:rPr lang="pt-BR" b="1">
                <a:solidFill>
                  <a:srgbClr val="FF0000"/>
                </a:solidFill>
              </a:rPr>
              <a:t>                            O uso de CPAP na Sala de Parto não foi possível em 63,6% dos lactentes com peso &lt;1000 g</a:t>
            </a:r>
          </a:p>
          <a:p>
            <a:r>
              <a:rPr lang="pt-BR" b="1">
                <a:solidFill>
                  <a:srgbClr val="0000FF"/>
                </a:solidFill>
              </a:rPr>
              <a:t>Para o sucesso do uso de CPAP na Sala de Parto:-maior uso de esteróide pré-natal (RN em melhores condições pulmonares)</a:t>
            </a:r>
          </a:p>
          <a:p>
            <a:r>
              <a:rPr lang="pt-BR" b="1">
                <a:solidFill>
                  <a:srgbClr val="0000FF"/>
                </a:solidFill>
              </a:rPr>
              <a:t>                                                                                        -maior treinamento e preparação da E</a:t>
            </a:r>
            <a:r>
              <a:rPr lang="pt-BR" altLang="ja-JP" b="1">
                <a:solidFill>
                  <a:srgbClr val="0000FF"/>
                </a:solidFill>
              </a:rPr>
              <a:t>q</a:t>
            </a:r>
            <a:r>
              <a:rPr lang="pt-BR" b="1">
                <a:solidFill>
                  <a:srgbClr val="0000FF"/>
                </a:solidFill>
              </a:rPr>
              <a:t>uipe Médica</a:t>
            </a:r>
          </a:p>
        </p:txBody>
      </p:sp>
      <p:sp>
        <p:nvSpPr>
          <p:cNvPr id="46086" name="Text Box 6"/>
          <p:cNvSpPr txBox="1">
            <a:spLocks noChangeArrowheads="1"/>
          </p:cNvSpPr>
          <p:nvPr/>
        </p:nvSpPr>
        <p:spPr bwMode="auto">
          <a:xfrm>
            <a:off x="7473950" y="3551238"/>
            <a:ext cx="4503738" cy="457200"/>
          </a:xfrm>
          <a:prstGeom prst="rect">
            <a:avLst/>
          </a:prstGeom>
          <a:noFill/>
          <a:ln w="9525">
            <a:noFill/>
            <a:miter lim="800000"/>
            <a:headEnd/>
            <a:tailEnd/>
          </a:ln>
        </p:spPr>
        <p:txBody>
          <a:bodyPr wrap="none">
            <a:spAutoFit/>
          </a:bodyPr>
          <a:lstStyle/>
          <a:p>
            <a:r>
              <a:rPr lang="pt-BR" sz="2400" b="1">
                <a:solidFill>
                  <a:srgbClr val="FF0000"/>
                </a:solidFill>
              </a:rPr>
              <a:t>Uso de esteróide pré-natal:42,4%!</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4294967295"/>
          </p:nvPr>
        </p:nvSpPr>
        <p:spPr>
          <a:xfrm>
            <a:off x="334963" y="847725"/>
            <a:ext cx="11329987" cy="6010275"/>
          </a:xfrm>
        </p:spPr>
        <p:txBody>
          <a:bodyPr/>
          <a:lstStyle/>
          <a:p>
            <a:pPr indent="-182563">
              <a:buFont typeface="Arial" pitchFamily="34" charset="0"/>
              <a:buNone/>
            </a:pPr>
            <a:r>
              <a:rPr lang="pt-BR" smtClean="0"/>
              <a:t>                              </a:t>
            </a:r>
          </a:p>
          <a:p>
            <a:pPr indent="-182563">
              <a:buFont typeface="Arial" pitchFamily="34" charset="0"/>
              <a:buNone/>
            </a:pPr>
            <a:r>
              <a:rPr lang="pt-BR" smtClean="0"/>
              <a:t>                                  </a:t>
            </a:r>
          </a:p>
          <a:p>
            <a:pPr indent="-182563" algn="ctr">
              <a:buFont typeface="Arial" pitchFamily="34" charset="0"/>
              <a:buNone/>
            </a:pPr>
            <a:r>
              <a:rPr lang="pt-BR" b="1" smtClean="0">
                <a:solidFill>
                  <a:srgbClr val="0000FF"/>
                </a:solidFill>
              </a:rPr>
              <a:t>O Surfactante sem intubação</a:t>
            </a:r>
            <a:r>
              <a:rPr lang="pt-BR" b="1" smtClean="0"/>
              <a:t> </a:t>
            </a:r>
            <a:r>
              <a:rPr lang="pt-BR" b="1" smtClean="0">
                <a:solidFill>
                  <a:srgbClr val="0000FF"/>
                </a:solidFill>
              </a:rPr>
              <a:t>atrasa a ventilação mecânica</a:t>
            </a:r>
            <a:r>
              <a:rPr lang="pt-BR" smtClean="0"/>
              <a:t> nos pré-termos</a:t>
            </a:r>
          </a:p>
          <a:p>
            <a:pPr indent="-182563" algn="ctr">
              <a:buFont typeface="Arial" pitchFamily="34" charset="0"/>
              <a:buNone/>
            </a:pPr>
            <a:r>
              <a:rPr lang="pt-BR" smtClean="0"/>
              <a:t>Estudo caso-controle:262 RN (134 controle histórico e 134 com Mini-Insure)</a:t>
            </a:r>
          </a:p>
          <a:p>
            <a:pPr indent="-182563" algn="ctr">
              <a:buFont typeface="Arial" pitchFamily="34" charset="0"/>
              <a:buNone/>
            </a:pPr>
            <a:r>
              <a:rPr lang="pt-BR" smtClean="0"/>
              <a:t>-Menos ventilação mecânica&lt;72 horas:</a:t>
            </a:r>
          </a:p>
          <a:p>
            <a:pPr indent="-182563" algn="ctr">
              <a:buFont typeface="Arial" pitchFamily="34" charset="0"/>
              <a:buNone/>
            </a:pPr>
            <a:r>
              <a:rPr lang="pt-PT" b="1" smtClean="0">
                <a:solidFill>
                  <a:schemeClr val="hlink"/>
                </a:solidFill>
              </a:rPr>
              <a:t> </a:t>
            </a:r>
            <a:r>
              <a:rPr lang="pt-PT" b="1" smtClean="0">
                <a:solidFill>
                  <a:srgbClr val="0033CC"/>
                </a:solidFill>
              </a:rPr>
              <a:t>odds ratio (OR) de 0,58 e intervalo de confiança (IC) de 95% entre 0,35-0,96</a:t>
            </a:r>
            <a:r>
              <a:rPr lang="pt-PT" b="1" smtClean="0">
                <a:solidFill>
                  <a:schemeClr val="hlink"/>
                </a:solidFill>
              </a:rPr>
              <a:t>. </a:t>
            </a:r>
          </a:p>
          <a:p>
            <a:pPr indent="-182563" algn="ctr">
              <a:buFont typeface="Arial" pitchFamily="34" charset="0"/>
              <a:buNone/>
            </a:pPr>
            <a:r>
              <a:rPr lang="pt-PT" b="1" smtClean="0">
                <a:solidFill>
                  <a:schemeClr val="hlink"/>
                </a:solidFill>
              </a:rPr>
              <a:t>                  </a:t>
            </a:r>
            <a:r>
              <a:rPr lang="pt-PT" smtClean="0">
                <a:solidFill>
                  <a:schemeClr val="tx2"/>
                </a:solidFill>
              </a:rPr>
              <a:t>-</a:t>
            </a:r>
            <a:r>
              <a:rPr lang="pt-PT" b="1" smtClean="0">
                <a:solidFill>
                  <a:srgbClr val="0000FF"/>
                </a:solidFill>
              </a:rPr>
              <a:t>Menos hemorragia intraventricular graus 3-4</a:t>
            </a:r>
            <a:r>
              <a:rPr lang="pt-PT" smtClean="0">
                <a:solidFill>
                  <a:schemeClr val="tx2"/>
                </a:solidFill>
              </a:rPr>
              <a:t> </a:t>
            </a:r>
            <a:r>
              <a:rPr lang="pt-PT" b="1" smtClean="0">
                <a:solidFill>
                  <a:srgbClr val="0000FF"/>
                </a:solidFill>
              </a:rPr>
              <a:t>e leucomalácia periventricular</a:t>
            </a:r>
          </a:p>
          <a:p>
            <a:pPr indent="-182563">
              <a:buFont typeface="Arial" pitchFamily="34" charset="0"/>
              <a:buNone/>
            </a:pPr>
            <a:r>
              <a:rPr lang="pt-PT" sz="2700" b="1" smtClean="0">
                <a:solidFill>
                  <a:schemeClr val="hlink"/>
                </a:solidFill>
              </a:rPr>
              <a:t>                                    </a:t>
            </a:r>
            <a:r>
              <a:rPr lang="pt-PT" sz="2700" b="1" smtClean="0">
                <a:solidFill>
                  <a:srgbClr val="0033CC"/>
                </a:solidFill>
              </a:rPr>
              <a:t>OR de  0,10, IC 95% 0,01 -0,83</a:t>
            </a:r>
            <a:endParaRPr lang="pt-BR" b="1" smtClean="0">
              <a:solidFill>
                <a:srgbClr val="0033CC"/>
              </a:solidFill>
            </a:endParaRPr>
          </a:p>
          <a:p>
            <a:pPr indent="-182563" algn="ctr"/>
            <a:endParaRPr lang="pt-BR" smtClean="0">
              <a:solidFill>
                <a:srgbClr val="0033CC"/>
              </a:solidFill>
            </a:endParaRPr>
          </a:p>
        </p:txBody>
      </p:sp>
      <p:sp>
        <p:nvSpPr>
          <p:cNvPr id="47107" name="Rectangle 4"/>
          <p:cNvSpPr>
            <a:spLocks noChangeArrowheads="1"/>
          </p:cNvSpPr>
          <p:nvPr/>
        </p:nvSpPr>
        <p:spPr bwMode="auto">
          <a:xfrm>
            <a:off x="431800" y="981075"/>
            <a:ext cx="11406188" cy="942975"/>
          </a:xfrm>
          <a:prstGeom prst="rect">
            <a:avLst/>
          </a:prstGeom>
          <a:solidFill>
            <a:schemeClr val="bg1"/>
          </a:solidFill>
          <a:ln w="9525">
            <a:noFill/>
            <a:miter lim="800000"/>
            <a:headEnd/>
            <a:tailEnd/>
          </a:ln>
        </p:spPr>
        <p:txBody>
          <a:bodyPr anchor="ctr">
            <a:spAutoFit/>
          </a:bodyPr>
          <a:lstStyle/>
          <a:p>
            <a:pPr algn="ctr" defTabSz="457200" eaLnBrk="1" hangingPunct="1"/>
            <a:r>
              <a:rPr lang="en-US" sz="1400">
                <a:latin typeface="Arial" pitchFamily="34" charset="0"/>
                <a:cs typeface="Arial" pitchFamily="34" charset="0"/>
                <a:hlinkClick r:id="rId2"/>
              </a:rPr>
              <a:t>Case-control study demonstrates that surfactant without intubation delayed mechanical ventilation in preterm infants.</a:t>
            </a:r>
            <a:endParaRPr lang="en-US" sz="1400">
              <a:latin typeface="Arial" pitchFamily="34" charset="0"/>
              <a:cs typeface="Arial" pitchFamily="34" charset="0"/>
            </a:endParaRPr>
          </a:p>
          <a:p>
            <a:pPr algn="ctr" defTabSz="457200" eaLnBrk="1" hangingPunct="1"/>
            <a:r>
              <a:rPr lang="en-US" sz="1400">
                <a:latin typeface="Arial" pitchFamily="34" charset="0"/>
                <a:cs typeface="Arial" pitchFamily="34" charset="0"/>
              </a:rPr>
              <a:t>Vik SD, Vik T, Lydersen S, Støen R.</a:t>
            </a:r>
          </a:p>
          <a:p>
            <a:pPr algn="ctr" defTabSz="457200" eaLnBrk="1" hangingPunct="1"/>
            <a:r>
              <a:rPr lang="en-US" sz="1400">
                <a:latin typeface="Arial" pitchFamily="34" charset="0"/>
                <a:cs typeface="Arial" pitchFamily="34" charset="0"/>
              </a:rPr>
              <a:t>Acta Paediatr. 2016 Dec 28. doi: 10.1111/apa.13732(University of Trondhenm, Noruega)</a:t>
            </a:r>
          </a:p>
        </p:txBody>
      </p:sp>
      <p:pic>
        <p:nvPicPr>
          <p:cNvPr id="47108" name="Título 1"/>
          <p:cNvPicPr>
            <a:picLocks noChangeArrowheads="1"/>
          </p:cNvPicPr>
          <p:nvPr/>
        </p:nvPicPr>
        <p:blipFill>
          <a:blip r:embed="rId3"/>
          <a:srcRect/>
          <a:stretch>
            <a:fillRect/>
          </a:stretch>
        </p:blipFill>
        <p:spPr bwMode="auto">
          <a:xfrm>
            <a:off x="1530350" y="393700"/>
            <a:ext cx="9990138" cy="587375"/>
          </a:xfrm>
          <a:prstGeom prst="rect">
            <a:avLst/>
          </a:prstGeom>
          <a:solidFill>
            <a:schemeClr val="bg1"/>
          </a:solidFill>
          <a:ln w="9525">
            <a:noFill/>
            <a:miter lim="800000"/>
            <a:headEnd/>
            <a:tailEnd/>
          </a:ln>
        </p:spPr>
      </p:pic>
      <p:sp>
        <p:nvSpPr>
          <p:cNvPr id="47109" name="Rectangle 6"/>
          <p:cNvSpPr>
            <a:spLocks/>
          </p:cNvSpPr>
          <p:nvPr/>
        </p:nvSpPr>
        <p:spPr bwMode="auto">
          <a:xfrm>
            <a:off x="3690938" y="-269875"/>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Título 1"/>
          <p:cNvPicPr>
            <a:picLocks noChangeArrowheads="1"/>
          </p:cNvPicPr>
          <p:nvPr/>
        </p:nvPicPr>
        <p:blipFill>
          <a:blip r:embed="rId2"/>
          <a:srcRect/>
          <a:stretch>
            <a:fillRect/>
          </a:stretch>
        </p:blipFill>
        <p:spPr bwMode="auto">
          <a:xfrm>
            <a:off x="1530350" y="160338"/>
            <a:ext cx="9990138" cy="587375"/>
          </a:xfrm>
          <a:prstGeom prst="rect">
            <a:avLst/>
          </a:prstGeom>
          <a:solidFill>
            <a:schemeClr val="bg1"/>
          </a:solidFill>
          <a:ln w="9525">
            <a:noFill/>
            <a:miter lim="800000"/>
            <a:headEnd/>
            <a:tailEnd/>
          </a:ln>
        </p:spPr>
      </p:pic>
      <p:pic>
        <p:nvPicPr>
          <p:cNvPr id="48131" name="Picture 6"/>
          <p:cNvPicPr>
            <a:picLocks noChangeAspect="1" noChangeArrowheads="1"/>
          </p:cNvPicPr>
          <p:nvPr/>
        </p:nvPicPr>
        <p:blipFill>
          <a:blip r:embed="rId3"/>
          <a:srcRect/>
          <a:stretch>
            <a:fillRect/>
          </a:stretch>
        </p:blipFill>
        <p:spPr bwMode="auto">
          <a:xfrm>
            <a:off x="274638" y="1603375"/>
            <a:ext cx="11642725" cy="2930525"/>
          </a:xfrm>
          <a:prstGeom prst="rect">
            <a:avLst/>
          </a:prstGeom>
          <a:noFill/>
          <a:ln w="9525">
            <a:noFill/>
            <a:miter lim="800000"/>
            <a:headEnd/>
            <a:tailEnd/>
          </a:ln>
        </p:spPr>
      </p:pic>
      <p:sp>
        <p:nvSpPr>
          <p:cNvPr id="48132" name="Text Box 7"/>
          <p:cNvSpPr txBox="1">
            <a:spLocks noChangeArrowheads="1"/>
          </p:cNvSpPr>
          <p:nvPr/>
        </p:nvSpPr>
        <p:spPr bwMode="auto">
          <a:xfrm>
            <a:off x="3198813" y="4649788"/>
            <a:ext cx="5432425" cy="342900"/>
          </a:xfrm>
          <a:prstGeom prst="rect">
            <a:avLst/>
          </a:prstGeom>
          <a:noFill/>
          <a:ln w="38100">
            <a:solidFill>
              <a:srgbClr val="E329BB"/>
            </a:solidFill>
            <a:miter lim="800000"/>
            <a:headEnd/>
            <a:tailEnd/>
          </a:ln>
        </p:spPr>
        <p:txBody>
          <a:bodyPr wrap="none">
            <a:spAutoFit/>
          </a:bodyPr>
          <a:lstStyle/>
          <a:p>
            <a:pPr eaLnBrk="1" hangingPunct="1"/>
            <a:r>
              <a:rPr lang="pt-BR" sz="1400">
                <a:latin typeface="Arial" pitchFamily="34" charset="0"/>
                <a:cs typeface="Arial" pitchFamily="34" charset="0"/>
              </a:rPr>
              <a:t>*LIST:Terapias com surfactante menos invasivas</a:t>
            </a:r>
          </a:p>
        </p:txBody>
      </p:sp>
      <p:sp>
        <p:nvSpPr>
          <p:cNvPr id="48133" name="Rectangle 8"/>
          <p:cNvSpPr>
            <a:spLocks noChangeArrowheads="1"/>
          </p:cNvSpPr>
          <p:nvPr/>
        </p:nvSpPr>
        <p:spPr bwMode="auto">
          <a:xfrm>
            <a:off x="0" y="5416550"/>
            <a:ext cx="12034838" cy="915988"/>
          </a:xfrm>
          <a:prstGeom prst="rect">
            <a:avLst/>
          </a:prstGeom>
          <a:solidFill>
            <a:schemeClr val="bg1"/>
          </a:solidFill>
          <a:ln w="9525">
            <a:noFill/>
            <a:miter lim="800000"/>
            <a:headEnd/>
            <a:tailEnd/>
          </a:ln>
        </p:spPr>
        <p:txBody>
          <a:bodyPr anchor="ctr">
            <a:spAutoFit/>
          </a:bodyPr>
          <a:lstStyle/>
          <a:p>
            <a:pPr algn="ctr" eaLnBrk="1" hangingPunct="1"/>
            <a:r>
              <a:rPr lang="pt-BR">
                <a:latin typeface="Arial" pitchFamily="34" charset="0"/>
                <a:cs typeface="Arial" pitchFamily="34" charset="0"/>
              </a:rPr>
              <a:t>*</a:t>
            </a:r>
            <a:r>
              <a:rPr lang="pt-BR">
                <a:latin typeface="Arial" pitchFamily="34" charset="0"/>
                <a:cs typeface="Arial" pitchFamily="34" charset="0"/>
                <a:hlinkClick r:id="rId4"/>
              </a:rPr>
              <a:t>Surfactant instillation in spontaneously breathing preterm infants: a systematic review and meta-analysis.</a:t>
            </a:r>
            <a:r>
              <a:rPr lang="pt-BR">
                <a:latin typeface="Arial" pitchFamily="34" charset="0"/>
                <a:cs typeface="Arial" pitchFamily="34" charset="0"/>
              </a:rPr>
              <a:t>Rigo V, Lefebvre C, Broux I.Eur J Pediatr. 2016 Dec;175(12):1933-1942. Epub 2016 Sep 27. Review</a:t>
            </a:r>
          </a:p>
        </p:txBody>
      </p:sp>
      <p:sp>
        <p:nvSpPr>
          <p:cNvPr id="48134" name="Rectangle 6"/>
          <p:cNvSpPr>
            <a:spLocks/>
          </p:cNvSpPr>
          <p:nvPr/>
        </p:nvSpPr>
        <p:spPr bwMode="auto">
          <a:xfrm>
            <a:off x="3987800" y="-21113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4294967295"/>
          </p:nvPr>
        </p:nvSpPr>
        <p:spPr>
          <a:xfrm>
            <a:off x="573088" y="836613"/>
            <a:ext cx="11618912" cy="5400675"/>
          </a:xfrm>
        </p:spPr>
        <p:txBody>
          <a:bodyPr/>
          <a:lstStyle/>
          <a:p>
            <a:pPr indent="-182563"/>
            <a:r>
              <a:rPr lang="pt-BR" smtClean="0"/>
              <a:t>Mini-Insure versos Insure: revisão sistemática (6 estudos)</a:t>
            </a:r>
          </a:p>
        </p:txBody>
      </p:sp>
      <p:pic>
        <p:nvPicPr>
          <p:cNvPr id="49155" name="Picture 6"/>
          <p:cNvPicPr>
            <a:picLocks noChangeAspect="1" noChangeArrowheads="1"/>
          </p:cNvPicPr>
          <p:nvPr/>
        </p:nvPicPr>
        <p:blipFill>
          <a:blip r:embed="rId2"/>
          <a:srcRect/>
          <a:stretch>
            <a:fillRect/>
          </a:stretch>
        </p:blipFill>
        <p:spPr bwMode="auto">
          <a:xfrm>
            <a:off x="0" y="2276475"/>
            <a:ext cx="12111038" cy="2873375"/>
          </a:xfrm>
          <a:prstGeom prst="rect">
            <a:avLst/>
          </a:prstGeom>
          <a:noFill/>
          <a:ln w="9525">
            <a:noFill/>
            <a:miter lim="800000"/>
            <a:headEnd/>
            <a:tailEnd/>
          </a:ln>
        </p:spPr>
      </p:pic>
      <p:sp>
        <p:nvSpPr>
          <p:cNvPr id="49156" name="Rectangle 7"/>
          <p:cNvSpPr>
            <a:spLocks noChangeArrowheads="1"/>
          </p:cNvSpPr>
          <p:nvPr/>
        </p:nvSpPr>
        <p:spPr bwMode="auto">
          <a:xfrm>
            <a:off x="1968500" y="5157788"/>
            <a:ext cx="8191500" cy="641350"/>
          </a:xfrm>
          <a:prstGeom prst="rect">
            <a:avLst/>
          </a:prstGeom>
          <a:noFill/>
          <a:ln w="9525">
            <a:noFill/>
            <a:miter lim="800000"/>
            <a:headEnd/>
            <a:tailEnd/>
          </a:ln>
        </p:spPr>
        <p:txBody>
          <a:bodyPr>
            <a:spAutoFit/>
          </a:bodyPr>
          <a:lstStyle/>
          <a:p>
            <a:pPr algn="ctr" eaLnBrk="1" hangingPunct="1"/>
            <a:r>
              <a:rPr lang="pt-BR" b="1">
                <a:solidFill>
                  <a:srgbClr val="0000FF"/>
                </a:solidFill>
                <a:latin typeface="Arial" pitchFamily="34" charset="0"/>
                <a:cs typeface="Arial" pitchFamily="34" charset="0"/>
              </a:rPr>
              <a:t>Redução de óbito ou displasia broncopulmonar</a:t>
            </a:r>
            <a:r>
              <a:rPr lang="pt-BR">
                <a:latin typeface="Arial" pitchFamily="34" charset="0"/>
                <a:cs typeface="Arial" pitchFamily="34" charset="0"/>
              </a:rPr>
              <a:t> quando usa a técnica menos invasiva </a:t>
            </a:r>
            <a:r>
              <a:rPr lang="pt-BR" b="1">
                <a:solidFill>
                  <a:srgbClr val="0033CC"/>
                </a:solidFill>
                <a:latin typeface="Arial" pitchFamily="34" charset="0"/>
                <a:cs typeface="Arial" pitchFamily="34" charset="0"/>
              </a:rPr>
              <a:t>(</a:t>
            </a:r>
            <a:r>
              <a:rPr lang="pt-BR">
                <a:solidFill>
                  <a:srgbClr val="0033CC"/>
                </a:solidFill>
                <a:latin typeface="Arial" pitchFamily="34" charset="0"/>
                <a:cs typeface="Arial" pitchFamily="34" charset="0"/>
              </a:rPr>
              <a:t>RR=0,75 com IC a 95% de 0,59-0,94 – P=0,01),</a:t>
            </a:r>
          </a:p>
        </p:txBody>
      </p:sp>
      <p:sp>
        <p:nvSpPr>
          <p:cNvPr id="49157" name="Oval 8"/>
          <p:cNvSpPr>
            <a:spLocks noChangeArrowheads="1"/>
          </p:cNvSpPr>
          <p:nvPr/>
        </p:nvSpPr>
        <p:spPr bwMode="auto">
          <a:xfrm>
            <a:off x="1200150" y="1412875"/>
            <a:ext cx="9647238" cy="769938"/>
          </a:xfrm>
          <a:prstGeom prst="ellipse">
            <a:avLst/>
          </a:prstGeom>
          <a:solidFill>
            <a:schemeClr val="accent1"/>
          </a:solidFill>
          <a:ln w="9525">
            <a:solidFill>
              <a:schemeClr val="tx1"/>
            </a:solidFill>
            <a:round/>
            <a:headEnd/>
            <a:tailEnd/>
          </a:ln>
        </p:spPr>
        <p:txBody>
          <a:bodyPr wrap="none" anchor="ctr"/>
          <a:lstStyle/>
          <a:p>
            <a:pPr algn="ctr" eaLnBrk="1" hangingPunct="1"/>
            <a:r>
              <a:rPr lang="pt-BR" b="1">
                <a:solidFill>
                  <a:srgbClr val="FFFF00"/>
                </a:solidFill>
                <a:latin typeface="Arial" pitchFamily="34" charset="0"/>
                <a:cs typeface="Arial" pitchFamily="34" charset="0"/>
              </a:rPr>
              <a:t>Óbito ou Displasia broncopulmonar</a:t>
            </a:r>
          </a:p>
        </p:txBody>
      </p:sp>
      <p:graphicFrame>
        <p:nvGraphicFramePr>
          <p:cNvPr id="67633" name="Group 49"/>
          <p:cNvGraphicFramePr>
            <a:graphicFrameLocks noGrp="1"/>
          </p:cNvGraphicFramePr>
          <p:nvPr/>
        </p:nvGraphicFramePr>
        <p:xfrm>
          <a:off x="3105150" y="2443163"/>
          <a:ext cx="7251700" cy="2466975"/>
        </p:xfrm>
        <a:graphic>
          <a:graphicData uri="http://schemas.openxmlformats.org/drawingml/2006/table">
            <a:tbl>
              <a:tblPr/>
              <a:tblGrid>
                <a:gridCol w="7251700"/>
              </a:tblGrid>
              <a:tr h="2466975">
                <a:tc>
                  <a:txBody>
                    <a:bodyPr/>
                    <a:lstStyle/>
                    <a:p>
                      <a:pPr marL="46038" marR="0" lvl="0" indent="0" algn="l" defTabSz="914400" rtl="0" eaLnBrk="0" fontAlgn="base" latinLnBrk="0" hangingPunct="0">
                        <a:lnSpc>
                          <a:spcPct val="90000"/>
                        </a:lnSpc>
                        <a:spcBef>
                          <a:spcPts val="1000"/>
                        </a:spcBef>
                        <a:spcAft>
                          <a:spcPct val="0"/>
                        </a:spcAft>
                        <a:buClrTx/>
                        <a:buSzTx/>
                        <a:buFont typeface="Georgia" pitchFamily="18" charset="0"/>
                        <a:buNone/>
                        <a:tabLst/>
                      </a:pPr>
                      <a:r>
                        <a:rPr kumimoji="0" lang="pt-BR" sz="2400" b="0" i="0" u="none" strike="noStrike" cap="none" normalizeH="0" baseline="0" smtClean="0">
                          <a:ln>
                            <a:noFill/>
                          </a:ln>
                          <a:solidFill>
                            <a:schemeClr val="tx1"/>
                          </a:solidFill>
                          <a:effectLst/>
                          <a:latin typeface="Calibri" pitchFamily="34" charset="0"/>
                          <a:ea typeface="MS PGothic" pitchFamily="34" charset="-128"/>
                          <a:cs typeface="Arial" pitchFamily="34" charset="0"/>
                        </a:rPr>
                        <a:t>*</a:t>
                      </a:r>
                    </a:p>
                  </a:txBody>
                  <a:tcPr horzOverflow="overflow">
                    <a:lnL>
                      <a:noFill/>
                    </a:lnL>
                    <a:lnR>
                      <a:noFill/>
                    </a:lnR>
                    <a:lnT>
                      <a:noFill/>
                    </a:lnT>
                    <a:lnB>
                      <a:noFill/>
                    </a:lnB>
                    <a:lnTlToBr>
                      <a:noFill/>
                    </a:lnTlToBr>
                    <a:lnBlToTr>
                      <a:noFill/>
                    </a:lnBlToTr>
                    <a:noFill/>
                  </a:tcPr>
                </a:tc>
              </a:tr>
            </a:tbl>
          </a:graphicData>
        </a:graphic>
      </p:graphicFrame>
      <p:sp>
        <p:nvSpPr>
          <p:cNvPr id="49160" name="Rectangle 50"/>
          <p:cNvSpPr>
            <a:spLocks noChangeArrowheads="1"/>
          </p:cNvSpPr>
          <p:nvPr/>
        </p:nvSpPr>
        <p:spPr bwMode="auto">
          <a:xfrm>
            <a:off x="2470150" y="4433888"/>
            <a:ext cx="246063" cy="458787"/>
          </a:xfrm>
          <a:prstGeom prst="rect">
            <a:avLst/>
          </a:prstGeom>
          <a:noFill/>
          <a:ln w="9525">
            <a:noFill/>
            <a:miter lim="800000"/>
            <a:headEnd/>
            <a:tailEnd/>
          </a:ln>
        </p:spPr>
        <p:txBody>
          <a:bodyPr wrap="none" anchor="ctr">
            <a:spAutoFit/>
          </a:bodyPr>
          <a:lstStyle/>
          <a:p>
            <a:r>
              <a:rPr lang="pt-BR" sz="600">
                <a:latin typeface="Arial" pitchFamily="34" charset="0"/>
                <a:cs typeface="Arial" pitchFamily="34" charset="0"/>
              </a:rPr>
              <a:t/>
            </a:r>
            <a:br>
              <a:rPr lang="pt-BR" sz="600">
                <a:latin typeface="Arial" pitchFamily="34" charset="0"/>
                <a:cs typeface="Arial" pitchFamily="34" charset="0"/>
              </a:rPr>
            </a:br>
            <a:endParaRPr lang="pt-BR">
              <a:latin typeface="Arial" pitchFamily="34" charset="0"/>
              <a:cs typeface="Arial" pitchFamily="34" charset="0"/>
            </a:endParaRPr>
          </a:p>
        </p:txBody>
      </p:sp>
      <p:sp>
        <p:nvSpPr>
          <p:cNvPr id="49161" name="Text Box 53"/>
          <p:cNvSpPr txBox="1">
            <a:spLocks noChangeArrowheads="1"/>
          </p:cNvSpPr>
          <p:nvPr/>
        </p:nvSpPr>
        <p:spPr bwMode="auto">
          <a:xfrm>
            <a:off x="4451350" y="658813"/>
            <a:ext cx="4343400" cy="366712"/>
          </a:xfrm>
          <a:prstGeom prst="rect">
            <a:avLst/>
          </a:prstGeom>
          <a:noFill/>
          <a:ln w="9525">
            <a:noFill/>
            <a:miter lim="800000"/>
            <a:headEnd/>
            <a:tailEnd/>
          </a:ln>
        </p:spPr>
        <p:txBody>
          <a:bodyPr wrap="none">
            <a:spAutoFit/>
          </a:bodyPr>
          <a:lstStyle/>
          <a:p>
            <a:pPr eaLnBrk="1" hangingPunct="1"/>
            <a:r>
              <a:rPr lang="pt-BR" b="1">
                <a:solidFill>
                  <a:srgbClr val="0000FF"/>
                </a:solidFill>
                <a:latin typeface="Arial" pitchFamily="34" charset="0"/>
                <a:cs typeface="Arial" pitchFamily="34" charset="0"/>
              </a:rPr>
              <a:t>Aldana-Aguire JC et al, 2017</a:t>
            </a:r>
          </a:p>
        </p:txBody>
      </p:sp>
      <p:pic>
        <p:nvPicPr>
          <p:cNvPr id="49162" name="Título 1"/>
          <p:cNvPicPr>
            <a:picLocks noChangeArrowheads="1"/>
          </p:cNvPicPr>
          <p:nvPr/>
        </p:nvPicPr>
        <p:blipFill>
          <a:blip r:embed="rId3"/>
          <a:srcRect/>
          <a:stretch>
            <a:fillRect/>
          </a:stretch>
        </p:blipFill>
        <p:spPr bwMode="auto">
          <a:xfrm>
            <a:off x="1611313" y="71438"/>
            <a:ext cx="9990137" cy="587375"/>
          </a:xfrm>
          <a:prstGeom prst="rect">
            <a:avLst/>
          </a:prstGeom>
          <a:solidFill>
            <a:schemeClr val="bg1"/>
          </a:solidFill>
          <a:ln w="9525">
            <a:noFill/>
            <a:miter lim="800000"/>
            <a:headEnd/>
            <a:tailEnd/>
          </a:ln>
        </p:spPr>
      </p:pic>
      <p:sp>
        <p:nvSpPr>
          <p:cNvPr id="49163" name="Text Box 13"/>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graphicFrame>
        <p:nvGraphicFramePr>
          <p:cNvPr id="142379" name="Group 43"/>
          <p:cNvGraphicFramePr>
            <a:graphicFrameLocks noGrp="1"/>
          </p:cNvGraphicFramePr>
          <p:nvPr/>
        </p:nvGraphicFramePr>
        <p:xfrm>
          <a:off x="0" y="6113463"/>
          <a:ext cx="11885613" cy="627062"/>
        </p:xfrm>
        <a:graphic>
          <a:graphicData uri="http://schemas.openxmlformats.org/drawingml/2006/table">
            <a:tbl>
              <a:tblPr/>
              <a:tblGrid>
                <a:gridCol w="10628313"/>
                <a:gridCol w="1257300"/>
              </a:tblGrid>
              <a:tr h="603250">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300" b="1" i="0" u="none" strike="noStrike" cap="none" normalizeH="0" baseline="0" smtClean="0">
                          <a:ln>
                            <a:noFill/>
                          </a:ln>
                          <a:solidFill>
                            <a:schemeClr val="tx1"/>
                          </a:solidFill>
                          <a:effectLst/>
                          <a:latin typeface="Arial" pitchFamily="34" charset="0"/>
                          <a:ea typeface="MS PGothic" pitchFamily="34" charset="-128"/>
                          <a:cs typeface="Arial" pitchFamily="34" charset="0"/>
                        </a:rPr>
                        <a:t>Uso de surfactante minimamente invasivo versus intubação para administração de surfactante em recém-nascidos prematuros com Síndrome do Desconforto Respiratório: revisão sistemática e metanálise</a:t>
                      </a:r>
                      <a:r>
                        <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rPr>
                        <a:t/>
                      </a:r>
                      <a:br>
                        <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rPr>
                      </a:br>
                      <a:r>
                        <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rPr>
                        <a:t>Autor(es): Aldana-Aguirre JC et al. Apresentação:Bruno Leite, Daniela Suzuk, Luigia Salvador, Paulo R. Margotto</a:t>
                      </a: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4"/>
                        </a:rPr>
                        <a:t>  </a:t>
                      </a: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49167" name="Text Box 17"/>
          <p:cNvSpPr txBox="1">
            <a:spLocks noChangeArrowheads="1"/>
          </p:cNvSpPr>
          <p:nvPr/>
        </p:nvSpPr>
        <p:spPr bwMode="auto">
          <a:xfrm>
            <a:off x="617538" y="4892675"/>
            <a:ext cx="5457825" cy="304800"/>
          </a:xfrm>
          <a:prstGeom prst="rect">
            <a:avLst/>
          </a:prstGeom>
          <a:noFill/>
          <a:ln w="9525">
            <a:noFill/>
            <a:miter lim="800000"/>
            <a:headEnd/>
            <a:tailEnd/>
          </a:ln>
        </p:spPr>
        <p:txBody>
          <a:bodyPr wrap="none">
            <a:spAutoFit/>
          </a:bodyPr>
          <a:lstStyle/>
          <a:p>
            <a:pPr eaLnBrk="1" hangingPunct="1"/>
            <a:r>
              <a:rPr lang="pt-BR" sz="1400" b="1">
                <a:solidFill>
                  <a:srgbClr val="0000FF"/>
                </a:solidFill>
                <a:latin typeface="Arial" pitchFamily="34" charset="0"/>
                <a:cs typeface="Arial" pitchFamily="34" charset="0"/>
              </a:rPr>
              <a:t>*LISA: Less invasive surfactant administration</a:t>
            </a:r>
          </a:p>
        </p:txBody>
      </p:sp>
      <p:sp>
        <p:nvSpPr>
          <p:cNvPr id="49168" name="Rectangle 17"/>
          <p:cNvSpPr>
            <a:spLocks/>
          </p:cNvSpPr>
          <p:nvPr/>
        </p:nvSpPr>
        <p:spPr bwMode="auto">
          <a:xfrm>
            <a:off x="4265613" y="-32543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49169" name="Picture 19" descr="ppt">
            <a:hlinkClick r:id="rId5" tooltip="Surfact_minim_invasivo_2017"/>
          </p:cNvPr>
          <p:cNvPicPr>
            <a:picLocks noChangeAspect="1" noChangeArrowheads="1"/>
          </p:cNvPicPr>
          <p:nvPr/>
        </p:nvPicPr>
        <p:blipFill>
          <a:blip r:embed="rId6"/>
          <a:srcRect/>
          <a:stretch>
            <a:fillRect/>
          </a:stretch>
        </p:blipFill>
        <p:spPr bwMode="auto">
          <a:xfrm>
            <a:off x="10618788" y="6237288"/>
            <a:ext cx="457200" cy="457200"/>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p:cNvPicPr>
            <a:picLocks noChangeAspect="1" noChangeArrowheads="1"/>
          </p:cNvPicPr>
          <p:nvPr/>
        </p:nvPicPr>
        <p:blipFill>
          <a:blip r:embed="rId2"/>
          <a:srcRect/>
          <a:stretch>
            <a:fillRect/>
          </a:stretch>
        </p:blipFill>
        <p:spPr bwMode="auto">
          <a:xfrm>
            <a:off x="36513" y="2146300"/>
            <a:ext cx="12122150" cy="2566988"/>
          </a:xfrm>
          <a:prstGeom prst="rect">
            <a:avLst/>
          </a:prstGeom>
          <a:noFill/>
          <a:ln w="9525">
            <a:noFill/>
            <a:miter lim="800000"/>
            <a:headEnd/>
            <a:tailEnd/>
          </a:ln>
        </p:spPr>
      </p:pic>
      <p:sp>
        <p:nvSpPr>
          <p:cNvPr id="50179" name="Oval 5"/>
          <p:cNvSpPr>
            <a:spLocks noChangeArrowheads="1"/>
          </p:cNvSpPr>
          <p:nvPr/>
        </p:nvSpPr>
        <p:spPr bwMode="auto">
          <a:xfrm>
            <a:off x="1200150" y="1341438"/>
            <a:ext cx="9647238" cy="769937"/>
          </a:xfrm>
          <a:prstGeom prst="ellipse">
            <a:avLst/>
          </a:prstGeom>
          <a:solidFill>
            <a:schemeClr val="accent1"/>
          </a:solidFill>
          <a:ln w="9525">
            <a:solidFill>
              <a:schemeClr val="tx1"/>
            </a:solidFill>
            <a:round/>
            <a:headEnd/>
            <a:tailEnd/>
          </a:ln>
        </p:spPr>
        <p:txBody>
          <a:bodyPr wrap="none" anchor="ctr"/>
          <a:lstStyle/>
          <a:p>
            <a:pPr algn="ctr" eaLnBrk="1" hangingPunct="1"/>
            <a:r>
              <a:rPr lang="pt-BR" b="1">
                <a:solidFill>
                  <a:srgbClr val="FFFF00"/>
                </a:solidFill>
                <a:latin typeface="Arial" pitchFamily="34" charset="0"/>
                <a:cs typeface="Arial" pitchFamily="34" charset="0"/>
              </a:rPr>
              <a:t>Displasia broncopulmonar</a:t>
            </a:r>
          </a:p>
        </p:txBody>
      </p:sp>
      <p:sp>
        <p:nvSpPr>
          <p:cNvPr id="50180" name="Rectangle 7"/>
          <p:cNvSpPr>
            <a:spLocks noChangeArrowheads="1"/>
          </p:cNvSpPr>
          <p:nvPr/>
        </p:nvSpPr>
        <p:spPr bwMode="auto">
          <a:xfrm>
            <a:off x="1390650" y="5084763"/>
            <a:ext cx="9888538" cy="915987"/>
          </a:xfrm>
          <a:prstGeom prst="rect">
            <a:avLst/>
          </a:prstGeom>
          <a:noFill/>
          <a:ln w="9525">
            <a:noFill/>
            <a:miter lim="800000"/>
            <a:headEnd/>
            <a:tailEnd/>
          </a:ln>
        </p:spPr>
        <p:txBody>
          <a:bodyPr>
            <a:spAutoFit/>
          </a:bodyPr>
          <a:lstStyle/>
          <a:p>
            <a:pPr eaLnBrk="1" hangingPunct="1"/>
            <a:r>
              <a:rPr lang="pt-BR">
                <a:latin typeface="Arial" pitchFamily="34" charset="0"/>
                <a:cs typeface="Arial" pitchFamily="34" charset="0"/>
              </a:rPr>
              <a:t>Significante redução da displasia broncopulmonar</a:t>
            </a:r>
          </a:p>
          <a:p>
            <a:pPr eaLnBrk="1" hangingPunct="1"/>
            <a:r>
              <a:rPr lang="pt-BR">
                <a:latin typeface="Arial" pitchFamily="34" charset="0"/>
                <a:cs typeface="Arial" pitchFamily="34" charset="0"/>
              </a:rPr>
              <a:t>com 36 semanas de idade </a:t>
            </a:r>
            <a:r>
              <a:rPr lang="pt-BR" b="1">
                <a:solidFill>
                  <a:srgbClr val="0033CC"/>
                </a:solidFill>
                <a:latin typeface="Arial" pitchFamily="34" charset="0"/>
                <a:cs typeface="Arial" pitchFamily="34" charset="0"/>
              </a:rPr>
              <a:t>pós-concepção:RR=0,72 com IC de 0,53-0,97-P=0.03)</a:t>
            </a:r>
          </a:p>
        </p:txBody>
      </p:sp>
      <p:pic>
        <p:nvPicPr>
          <p:cNvPr id="50181" name="Título 1"/>
          <p:cNvPicPr>
            <a:picLocks noChangeArrowheads="1"/>
          </p:cNvPicPr>
          <p:nvPr/>
        </p:nvPicPr>
        <p:blipFill>
          <a:blip r:embed="rId3"/>
          <a:srcRect/>
          <a:stretch>
            <a:fillRect/>
          </a:stretch>
        </p:blipFill>
        <p:spPr bwMode="auto">
          <a:xfrm>
            <a:off x="1390650" y="606425"/>
            <a:ext cx="9990138" cy="587375"/>
          </a:xfrm>
          <a:prstGeom prst="rect">
            <a:avLst/>
          </a:prstGeom>
          <a:solidFill>
            <a:schemeClr val="bg1"/>
          </a:solidFill>
          <a:ln w="9525">
            <a:noFill/>
            <a:miter lim="800000"/>
            <a:headEnd/>
            <a:tailEnd/>
          </a:ln>
        </p:spPr>
      </p:pic>
      <p:sp>
        <p:nvSpPr>
          <p:cNvPr id="50182" name="Rectangle 7"/>
          <p:cNvSpPr>
            <a:spLocks/>
          </p:cNvSpPr>
          <p:nvPr/>
        </p:nvSpPr>
        <p:spPr bwMode="auto">
          <a:xfrm>
            <a:off x="4265613" y="-131763"/>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Imagem 1"/>
          <p:cNvPicPr>
            <a:picLocks noChangeAspect="1"/>
          </p:cNvPicPr>
          <p:nvPr/>
        </p:nvPicPr>
        <p:blipFill>
          <a:blip r:embed="rId3"/>
          <a:srcRect/>
          <a:stretch>
            <a:fillRect/>
          </a:stretch>
        </p:blipFill>
        <p:spPr bwMode="auto">
          <a:xfrm>
            <a:off x="11113" y="476250"/>
            <a:ext cx="12142787" cy="2201863"/>
          </a:xfrm>
          <a:prstGeom prst="rect">
            <a:avLst/>
          </a:prstGeom>
          <a:noFill/>
          <a:ln w="9525">
            <a:noFill/>
            <a:miter lim="800000"/>
            <a:headEnd/>
            <a:tailEnd/>
          </a:ln>
        </p:spPr>
      </p:pic>
      <p:sp>
        <p:nvSpPr>
          <p:cNvPr id="51203" name="Título 5"/>
          <p:cNvSpPr txBox="1">
            <a:spLocks/>
          </p:cNvSpPr>
          <p:nvPr/>
        </p:nvSpPr>
        <p:spPr bwMode="auto">
          <a:xfrm>
            <a:off x="1390650" y="0"/>
            <a:ext cx="10515600" cy="438150"/>
          </a:xfrm>
          <a:prstGeom prst="rect">
            <a:avLst/>
          </a:prstGeom>
          <a:solidFill>
            <a:schemeClr val="bg1"/>
          </a:solidFill>
          <a:ln w="9525">
            <a:noFill/>
            <a:miter lim="800000"/>
            <a:headEnd/>
            <a:tailEnd/>
          </a:ln>
        </p:spPr>
        <p:txBody>
          <a:bodyPr anchor="ctr"/>
          <a:lstStyle/>
          <a:p>
            <a:pPr algn="ctr" eaLnBrk="1" hangingPunct="1">
              <a:lnSpc>
                <a:spcPct val="90000"/>
              </a:lnSpc>
            </a:pPr>
            <a:r>
              <a:rPr lang="pt-BR" sz="2800" b="1">
                <a:solidFill>
                  <a:srgbClr val="0000FF"/>
                </a:solidFill>
                <a:latin typeface="Verdana" pitchFamily="34" charset="0"/>
                <a:cs typeface="Arial" pitchFamily="34" charset="0"/>
              </a:rPr>
              <a:t>Ventilação mecânica – 72h de vida</a:t>
            </a:r>
          </a:p>
        </p:txBody>
      </p:sp>
      <p:pic>
        <p:nvPicPr>
          <p:cNvPr id="51204" name="Imagem 7"/>
          <p:cNvPicPr>
            <a:picLocks noChangeAspect="1"/>
          </p:cNvPicPr>
          <p:nvPr/>
        </p:nvPicPr>
        <p:blipFill>
          <a:blip r:embed="rId4"/>
          <a:srcRect/>
          <a:stretch>
            <a:fillRect/>
          </a:stretch>
        </p:blipFill>
        <p:spPr bwMode="auto">
          <a:xfrm>
            <a:off x="52388" y="3838575"/>
            <a:ext cx="12101512" cy="2241550"/>
          </a:xfrm>
          <a:prstGeom prst="rect">
            <a:avLst/>
          </a:prstGeom>
          <a:noFill/>
          <a:ln w="9525">
            <a:noFill/>
            <a:miter lim="800000"/>
            <a:headEnd/>
            <a:tailEnd/>
          </a:ln>
        </p:spPr>
      </p:pic>
      <p:sp>
        <p:nvSpPr>
          <p:cNvPr id="51205" name="Text Box 7"/>
          <p:cNvSpPr txBox="1">
            <a:spLocks noChangeArrowheads="1"/>
          </p:cNvSpPr>
          <p:nvPr/>
        </p:nvSpPr>
        <p:spPr bwMode="auto">
          <a:xfrm>
            <a:off x="839788" y="2678113"/>
            <a:ext cx="10423525" cy="641350"/>
          </a:xfrm>
          <a:prstGeom prst="rect">
            <a:avLst/>
          </a:prstGeom>
          <a:noFill/>
          <a:ln w="9525">
            <a:noFill/>
            <a:miter lim="800000"/>
            <a:headEnd/>
            <a:tailEnd/>
          </a:ln>
        </p:spPr>
        <p:txBody>
          <a:bodyPr wrap="none">
            <a:spAutoFit/>
          </a:bodyPr>
          <a:lstStyle/>
          <a:p>
            <a:pPr eaLnBrk="1" hangingPunct="1"/>
            <a:r>
              <a:rPr lang="pt-BR">
                <a:latin typeface="Arial" pitchFamily="34" charset="0"/>
                <a:cs typeface="Arial" pitchFamily="34" charset="0"/>
              </a:rPr>
              <a:t>Mini Insure demonstrou menor tempo de ventilação mecânica </a:t>
            </a:r>
            <a:r>
              <a:rPr lang="pt-BR">
                <a:solidFill>
                  <a:srgbClr val="0000FF"/>
                </a:solidFill>
                <a:latin typeface="Arial" pitchFamily="34" charset="0"/>
                <a:cs typeface="Arial" pitchFamily="34" charset="0"/>
              </a:rPr>
              <a:t>nas 72 horas</a:t>
            </a:r>
          </a:p>
          <a:p>
            <a:pPr eaLnBrk="1" hangingPunct="1"/>
            <a:r>
              <a:rPr lang="pt-BR">
                <a:latin typeface="Arial" pitchFamily="34" charset="0"/>
                <a:cs typeface="Arial" pitchFamily="34" charset="0"/>
              </a:rPr>
              <a:t>de vida (</a:t>
            </a:r>
            <a:r>
              <a:rPr lang="pt-BR" b="1">
                <a:solidFill>
                  <a:srgbClr val="0033CC"/>
                </a:solidFill>
                <a:latin typeface="Arial" pitchFamily="34" charset="0"/>
                <a:cs typeface="Arial" pitchFamily="34" charset="0"/>
              </a:rPr>
              <a:t>RR=0,71 com IC a 95% de 0,53-0,96 P=0,02</a:t>
            </a:r>
            <a:r>
              <a:rPr lang="pt-BR" b="1">
                <a:solidFill>
                  <a:schemeClr val="hlink"/>
                </a:solidFill>
                <a:latin typeface="Arial" pitchFamily="34" charset="0"/>
                <a:cs typeface="Arial" pitchFamily="34" charset="0"/>
              </a:rPr>
              <a:t>) </a:t>
            </a:r>
          </a:p>
        </p:txBody>
      </p:sp>
      <p:sp>
        <p:nvSpPr>
          <p:cNvPr id="51206" name="Text Box 9"/>
          <p:cNvSpPr txBox="1">
            <a:spLocks noChangeArrowheads="1"/>
          </p:cNvSpPr>
          <p:nvPr/>
        </p:nvSpPr>
        <p:spPr bwMode="auto">
          <a:xfrm>
            <a:off x="1027113" y="6080125"/>
            <a:ext cx="10083800" cy="915988"/>
          </a:xfrm>
          <a:prstGeom prst="rect">
            <a:avLst/>
          </a:prstGeom>
          <a:noFill/>
          <a:ln w="9525">
            <a:noFill/>
            <a:miter lim="800000"/>
            <a:headEnd/>
            <a:tailEnd/>
          </a:ln>
        </p:spPr>
        <p:txBody>
          <a:bodyPr wrap="none">
            <a:spAutoFit/>
          </a:bodyPr>
          <a:lstStyle/>
          <a:p>
            <a:pPr eaLnBrk="1" hangingPunct="1"/>
            <a:r>
              <a:rPr lang="pt-BR">
                <a:latin typeface="Arial" pitchFamily="34" charset="0"/>
                <a:cs typeface="Arial" pitchFamily="34" charset="0"/>
              </a:rPr>
              <a:t>Mini Insure demonstrou menor tempo de ventilação mecânica em</a:t>
            </a:r>
          </a:p>
          <a:p>
            <a:pPr eaLnBrk="1" hangingPunct="1"/>
            <a:r>
              <a:rPr lang="pt-BR">
                <a:solidFill>
                  <a:srgbClr val="0000FF"/>
                </a:solidFill>
                <a:latin typeface="Arial" pitchFamily="34" charset="0"/>
                <a:cs typeface="Arial" pitchFamily="34" charset="0"/>
              </a:rPr>
              <a:t>qualquer tempo na UTIN</a:t>
            </a:r>
            <a:r>
              <a:rPr lang="pt-BR">
                <a:latin typeface="Arial" pitchFamily="34" charset="0"/>
                <a:cs typeface="Arial" pitchFamily="34" charset="0"/>
              </a:rPr>
              <a:t> (</a:t>
            </a:r>
            <a:r>
              <a:rPr lang="pt-BR" b="1">
                <a:solidFill>
                  <a:srgbClr val="0033CC"/>
                </a:solidFill>
                <a:latin typeface="Arial" pitchFamily="34" charset="0"/>
                <a:cs typeface="Arial" pitchFamily="34" charset="0"/>
              </a:rPr>
              <a:t>RR=0,66 com IC a 95% de 0,47-0,93 P=0,02</a:t>
            </a:r>
            <a:r>
              <a:rPr lang="pt-BR" b="1">
                <a:solidFill>
                  <a:schemeClr val="hlink"/>
                </a:solidFill>
                <a:latin typeface="Arial" pitchFamily="34" charset="0"/>
                <a:cs typeface="Arial" pitchFamily="34" charset="0"/>
              </a:rPr>
              <a:t>) </a:t>
            </a:r>
          </a:p>
          <a:p>
            <a:pPr eaLnBrk="1" hangingPunct="1"/>
            <a:endParaRPr lang="pt-BR">
              <a:latin typeface="Arial" pitchFamily="34" charset="0"/>
              <a:cs typeface="Arial" pitchFamily="34" charset="0"/>
            </a:endParaRPr>
          </a:p>
        </p:txBody>
      </p:sp>
      <p:sp>
        <p:nvSpPr>
          <p:cNvPr id="51207" name="Rectangle 8"/>
          <p:cNvSpPr>
            <a:spLocks/>
          </p:cNvSpPr>
          <p:nvPr/>
        </p:nvSpPr>
        <p:spPr bwMode="auto">
          <a:xfrm>
            <a:off x="0" y="-187325"/>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Imagem 5"/>
          <p:cNvPicPr>
            <a:picLocks noChangeAspect="1"/>
          </p:cNvPicPr>
          <p:nvPr/>
        </p:nvPicPr>
        <p:blipFill>
          <a:blip r:embed="rId2"/>
          <a:srcRect/>
          <a:stretch>
            <a:fillRect/>
          </a:stretch>
        </p:blipFill>
        <p:spPr bwMode="auto">
          <a:xfrm>
            <a:off x="-7938" y="782638"/>
            <a:ext cx="12199938" cy="4006850"/>
          </a:xfrm>
          <a:prstGeom prst="rect">
            <a:avLst/>
          </a:prstGeom>
          <a:noFill/>
          <a:ln w="9525">
            <a:noFill/>
            <a:miter lim="800000"/>
            <a:headEnd/>
            <a:tailEnd/>
          </a:ln>
        </p:spPr>
      </p:pic>
      <p:sp>
        <p:nvSpPr>
          <p:cNvPr id="52227" name="Título 1"/>
          <p:cNvSpPr>
            <a:spLocks noGrp="1"/>
          </p:cNvSpPr>
          <p:nvPr>
            <p:ph type="title" idx="4294967295"/>
          </p:nvPr>
        </p:nvSpPr>
        <p:spPr>
          <a:xfrm>
            <a:off x="0" y="153988"/>
            <a:ext cx="12192000" cy="487362"/>
          </a:xfrm>
          <a:solidFill>
            <a:schemeClr val="bg1"/>
          </a:solidFill>
        </p:spPr>
        <p:txBody>
          <a:bodyPr anchor="b"/>
          <a:lstStyle/>
          <a:p>
            <a:pPr algn="ctr" eaLnBrk="1" hangingPunct="1"/>
            <a:r>
              <a:rPr lang="pt-BR" sz="2700" smtClean="0">
                <a:solidFill>
                  <a:srgbClr val="0000FF"/>
                </a:solidFill>
              </a:rPr>
              <a:t>Outras morbidades neonatais</a:t>
            </a:r>
          </a:p>
        </p:txBody>
      </p:sp>
      <p:sp>
        <p:nvSpPr>
          <p:cNvPr id="52228" name="Text Box 5"/>
          <p:cNvSpPr txBox="1">
            <a:spLocks noChangeArrowheads="1"/>
          </p:cNvSpPr>
          <p:nvPr/>
        </p:nvSpPr>
        <p:spPr bwMode="auto">
          <a:xfrm>
            <a:off x="277813" y="4810125"/>
            <a:ext cx="11839575" cy="2032000"/>
          </a:xfrm>
          <a:prstGeom prst="rect">
            <a:avLst/>
          </a:prstGeom>
          <a:noFill/>
          <a:ln w="9525">
            <a:noFill/>
            <a:miter lim="800000"/>
            <a:headEnd/>
            <a:tailEnd/>
          </a:ln>
        </p:spPr>
        <p:txBody>
          <a:bodyPr wrap="none">
            <a:spAutoFit/>
          </a:bodyPr>
          <a:lstStyle/>
          <a:p>
            <a:pPr algn="ctr" eaLnBrk="1" hangingPunct="1"/>
            <a:r>
              <a:rPr lang="pt-BR" sz="1600">
                <a:latin typeface="Arial" pitchFamily="34" charset="0"/>
                <a:cs typeface="Arial" pitchFamily="34" charset="0"/>
              </a:rPr>
              <a:t>A metanálise mostrou </a:t>
            </a:r>
            <a:r>
              <a:rPr lang="pt-BR" sz="1600">
                <a:solidFill>
                  <a:srgbClr val="0000FF"/>
                </a:solidFill>
                <a:latin typeface="Arial" pitchFamily="34" charset="0"/>
                <a:cs typeface="Arial" pitchFamily="34" charset="0"/>
              </a:rPr>
              <a:t>menos pneumotórax</a:t>
            </a:r>
            <a:r>
              <a:rPr lang="pt-BR" sz="1600">
                <a:latin typeface="Arial" pitchFamily="34" charset="0"/>
                <a:cs typeface="Arial" pitchFamily="34" charset="0"/>
              </a:rPr>
              <a:t> no grupo Mini Insure (RR=0,61 com IC a 95% de</a:t>
            </a:r>
          </a:p>
          <a:p>
            <a:pPr algn="ctr" eaLnBrk="1" hangingPunct="1"/>
            <a:r>
              <a:rPr lang="pt-BR" sz="1600">
                <a:latin typeface="Arial" pitchFamily="34" charset="0"/>
                <a:cs typeface="Arial" pitchFamily="34" charset="0"/>
              </a:rPr>
              <a:t>0,37-1,02-P=0,002, sem heterogeneidade: I</a:t>
            </a:r>
            <a:r>
              <a:rPr lang="pt-BR" sz="1600" baseline="30000">
                <a:latin typeface="Arial" pitchFamily="34" charset="0"/>
                <a:ea typeface="Arial Unicode MS" pitchFamily="34" charset="-128"/>
                <a:cs typeface="Arial Unicode MS" pitchFamily="34" charset="-128"/>
              </a:rPr>
              <a:t>o</a:t>
            </a:r>
            <a:r>
              <a:rPr lang="pt-BR" sz="1600">
                <a:latin typeface="Arial" pitchFamily="34" charset="0"/>
                <a:cs typeface="Arial" pitchFamily="34" charset="0"/>
              </a:rPr>
              <a:t>=0), não havendo significância para as demais </a:t>
            </a:r>
          </a:p>
          <a:p>
            <a:pPr algn="ctr" eaLnBrk="1" hangingPunct="1"/>
            <a:r>
              <a:rPr lang="pt-BR" sz="1600">
                <a:latin typeface="Arial" pitchFamily="34" charset="0"/>
                <a:cs typeface="Arial" pitchFamily="34" charset="0"/>
              </a:rPr>
              <a:t>morbidades (</a:t>
            </a:r>
            <a:r>
              <a:rPr lang="pt-BR" sz="1600">
                <a:solidFill>
                  <a:schemeClr val="hlink"/>
                </a:solidFill>
                <a:latin typeface="Arial" pitchFamily="34" charset="0"/>
                <a:cs typeface="Arial" pitchFamily="34" charset="0"/>
              </a:rPr>
              <a:t>Tabela 4</a:t>
            </a:r>
            <a:r>
              <a:rPr lang="pt-BR" sz="1600">
                <a:latin typeface="Arial" pitchFamily="34" charset="0"/>
                <a:cs typeface="Arial" pitchFamily="34" charset="0"/>
              </a:rPr>
              <a:t>);</a:t>
            </a:r>
          </a:p>
          <a:p>
            <a:pPr algn="ctr" eaLnBrk="1" hangingPunct="1"/>
            <a:r>
              <a:rPr lang="pt-BR" sz="1500">
                <a:latin typeface="Arial" pitchFamily="34" charset="0"/>
                <a:cs typeface="Arial" pitchFamily="34" charset="0"/>
              </a:rPr>
              <a:t>Em relação ao procedimento: porém </a:t>
            </a:r>
            <a:r>
              <a:rPr lang="pt-BR" sz="1500">
                <a:solidFill>
                  <a:srgbClr val="FF0000"/>
                </a:solidFill>
                <a:latin typeface="Arial" pitchFamily="34" charset="0"/>
                <a:cs typeface="Arial" pitchFamily="34" charset="0"/>
              </a:rPr>
              <a:t>houve maior refluxo do surfactante no Mini Insure:RR=2,52,com</a:t>
            </a:r>
          </a:p>
          <a:p>
            <a:pPr algn="ctr" eaLnBrk="1" hangingPunct="1"/>
            <a:r>
              <a:rPr lang="pt-BR" sz="1600">
                <a:solidFill>
                  <a:srgbClr val="FF0000"/>
                </a:solidFill>
                <a:latin typeface="Arial" pitchFamily="34" charset="0"/>
                <a:cs typeface="Arial" pitchFamily="34" charset="0"/>
              </a:rPr>
              <a:t>IC a 95% de 1,47-4,31-P&lt;0,001),</a:t>
            </a:r>
            <a:r>
              <a:rPr lang="pt-BR" sz="1600">
                <a:solidFill>
                  <a:schemeClr val="hlink"/>
                </a:solidFill>
                <a:latin typeface="Arial" pitchFamily="34" charset="0"/>
                <a:cs typeface="Arial" pitchFamily="34" charset="0"/>
              </a:rPr>
              <a:t>porém  não afetou o número de RN que necessitou mais</a:t>
            </a:r>
          </a:p>
          <a:p>
            <a:pPr algn="ctr" eaLnBrk="1" hangingPunct="1"/>
            <a:r>
              <a:rPr lang="pt-BR" sz="1600">
                <a:solidFill>
                  <a:schemeClr val="hlink"/>
                </a:solidFill>
                <a:latin typeface="Arial" pitchFamily="34" charset="0"/>
                <a:cs typeface="Arial" pitchFamily="34" charset="0"/>
              </a:rPr>
              <a:t>de uma  dose de surfactante no grupo de intervenção;</a:t>
            </a:r>
          </a:p>
          <a:p>
            <a:pPr algn="ctr" eaLnBrk="1" hangingPunct="1"/>
            <a:r>
              <a:rPr lang="pt-BR" sz="1600">
                <a:solidFill>
                  <a:srgbClr val="0000FF"/>
                </a:solidFill>
                <a:latin typeface="Arial" pitchFamily="34" charset="0"/>
                <a:cs typeface="Arial" pitchFamily="34" charset="0"/>
              </a:rPr>
              <a:t>Sem diferença entre os grupos quanto a falha do procedimento</a:t>
            </a:r>
            <a:r>
              <a:rPr lang="pt-BR" sz="1600">
                <a:latin typeface="Arial" pitchFamily="34" charset="0"/>
                <a:cs typeface="Arial" pitchFamily="34" charset="0"/>
              </a:rPr>
              <a:t> (RR=0,97 com IC a 95% de 0,58</a:t>
            </a:r>
          </a:p>
          <a:p>
            <a:pPr algn="ctr" eaLnBrk="1" hangingPunct="1"/>
            <a:r>
              <a:rPr lang="pt-BR" sz="1600">
                <a:latin typeface="Arial" pitchFamily="34" charset="0"/>
                <a:cs typeface="Arial" pitchFamily="34" charset="0"/>
              </a:rPr>
              <a:t>-1,63-P=0,91). </a:t>
            </a:r>
          </a:p>
        </p:txBody>
      </p:sp>
      <p:sp>
        <p:nvSpPr>
          <p:cNvPr id="52229" name="Rectangle 6"/>
          <p:cNvSpPr>
            <a:spLocks/>
          </p:cNvSpPr>
          <p:nvPr/>
        </p:nvSpPr>
        <p:spPr bwMode="auto">
          <a:xfrm>
            <a:off x="579438" y="-144463"/>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pic>
        <p:nvPicPr>
          <p:cNvPr id="53251" name="Título 1"/>
          <p:cNvPicPr>
            <a:picLocks noChangeArrowheads="1"/>
          </p:cNvPicPr>
          <p:nvPr/>
        </p:nvPicPr>
        <p:blipFill>
          <a:blip r:embed="rId2"/>
          <a:srcRect/>
          <a:stretch>
            <a:fillRect/>
          </a:stretch>
        </p:blipFill>
        <p:spPr bwMode="auto">
          <a:xfrm>
            <a:off x="2403475" y="249238"/>
            <a:ext cx="6719888" cy="1049337"/>
          </a:xfrm>
          <a:prstGeom prst="rect">
            <a:avLst/>
          </a:prstGeom>
          <a:solidFill>
            <a:schemeClr val="bg1"/>
          </a:solidFill>
          <a:ln w="9525">
            <a:noFill/>
            <a:miter lim="800000"/>
            <a:headEnd/>
            <a:tailEnd/>
          </a:ln>
        </p:spPr>
      </p:pic>
      <p:sp>
        <p:nvSpPr>
          <p:cNvPr id="53252" name="Rectangle 7"/>
          <p:cNvSpPr>
            <a:spLocks noChangeArrowheads="1"/>
          </p:cNvSpPr>
          <p:nvPr/>
        </p:nvSpPr>
        <p:spPr bwMode="auto">
          <a:xfrm>
            <a:off x="268288" y="2593975"/>
            <a:ext cx="11923712" cy="2014538"/>
          </a:xfrm>
          <a:prstGeom prst="rect">
            <a:avLst/>
          </a:prstGeom>
          <a:solidFill>
            <a:srgbClr val="FFFFFF"/>
          </a:solidFill>
          <a:ln w="9525">
            <a:noFill/>
            <a:miter lim="800000"/>
            <a:headEnd/>
            <a:tailEnd/>
          </a:ln>
        </p:spPr>
        <p:txBody>
          <a:bodyPr anchor="ctr">
            <a:spAutoFit/>
          </a:bodyPr>
          <a:lstStyle/>
          <a:p>
            <a:pPr algn="ctr" eaLnBrk="1" hangingPunct="1"/>
            <a:r>
              <a:rPr lang="pt-BR">
                <a:latin typeface="Arial" pitchFamily="34" charset="0"/>
                <a:cs typeface="Arial" pitchFamily="34" charset="0"/>
                <a:hlinkClick r:id="rId3"/>
              </a:rPr>
              <a:t>The OPTIMIST-A trial: evaluation of minimally-invasive surfactant therapy in preterm infants </a:t>
            </a:r>
            <a:r>
              <a:rPr lang="pt-BR" b="1">
                <a:solidFill>
                  <a:srgbClr val="FF0000"/>
                </a:solidFill>
                <a:latin typeface="Arial" pitchFamily="34" charset="0"/>
                <a:cs typeface="Arial" pitchFamily="34" charset="0"/>
                <a:hlinkClick r:id="rId3"/>
              </a:rPr>
              <a:t>25-28 weeks gestation</a:t>
            </a:r>
            <a:r>
              <a:rPr lang="pt-BR">
                <a:latin typeface="Arial" pitchFamily="34" charset="0"/>
                <a:cs typeface="Arial" pitchFamily="34" charset="0"/>
                <a:hlinkClick r:id="rId3"/>
              </a:rPr>
              <a:t>.</a:t>
            </a:r>
            <a:endParaRPr lang="pt-BR">
              <a:latin typeface="Arial" pitchFamily="34" charset="0"/>
              <a:cs typeface="Arial" pitchFamily="34" charset="0"/>
            </a:endParaRPr>
          </a:p>
          <a:p>
            <a:pPr algn="ctr" eaLnBrk="1" hangingPunct="1"/>
            <a:r>
              <a:rPr lang="pt-BR">
                <a:latin typeface="Arial" pitchFamily="34" charset="0"/>
                <a:cs typeface="Arial" pitchFamily="34" charset="0"/>
              </a:rPr>
              <a:t>Dargaville PA, Kamlin CO, De Paoli AG, Carlin JB, Orsini F, Soll RF, Davis PG.</a:t>
            </a:r>
          </a:p>
          <a:p>
            <a:pPr algn="ctr" eaLnBrk="1" hangingPunct="1"/>
            <a:r>
              <a:rPr lang="pt-BR">
                <a:latin typeface="Arial" pitchFamily="34" charset="0"/>
                <a:cs typeface="Arial" pitchFamily="34" charset="0"/>
              </a:rPr>
              <a:t>BMC Pediatr. 2014 Aug 27;14:213. doi: 10.1186/1471-2431-14-213.</a:t>
            </a:r>
          </a:p>
          <a:p>
            <a:pPr algn="ctr" eaLnBrk="1" hangingPunct="1"/>
            <a:r>
              <a:rPr lang="pt-BR" b="1">
                <a:latin typeface="Arial" pitchFamily="34" charset="0"/>
                <a:cs typeface="Arial" pitchFamily="34" charset="0"/>
              </a:rPr>
              <a:t>Artigo Integral!</a:t>
            </a:r>
          </a:p>
          <a:p>
            <a:pPr algn="ctr" eaLnBrk="1" hangingPunct="1"/>
            <a:r>
              <a:rPr lang="pt-PT">
                <a:latin typeface="Arial" pitchFamily="34" charset="0"/>
                <a:cs typeface="Arial" pitchFamily="34" charset="0"/>
              </a:rPr>
              <a:t>Um total de </a:t>
            </a:r>
            <a:r>
              <a:rPr lang="pt-PT">
                <a:solidFill>
                  <a:srgbClr val="0000FF"/>
                </a:solidFill>
                <a:latin typeface="Arial" pitchFamily="34" charset="0"/>
                <a:cs typeface="Arial" pitchFamily="34" charset="0"/>
              </a:rPr>
              <a:t>606 crianças</a:t>
            </a:r>
            <a:r>
              <a:rPr lang="pt-PT">
                <a:latin typeface="Arial" pitchFamily="34" charset="0"/>
                <a:cs typeface="Arial" pitchFamily="34" charset="0"/>
              </a:rPr>
              <a:t> (303 recebendo surfactante minimamente invasivo por um cateter x 303 simulado) serão matriculadas em  mais de  30 Centros em todo o mundo, e espera </a:t>
            </a:r>
            <a:r>
              <a:rPr lang="pt-BR" altLang="ja-JP"/>
              <a:t>q</a:t>
            </a:r>
            <a:r>
              <a:rPr lang="pt-PT">
                <a:cs typeface="Arial" pitchFamily="34" charset="0"/>
              </a:rPr>
              <a:t>ue</a:t>
            </a:r>
            <a:r>
              <a:rPr lang="pt-PT">
                <a:latin typeface="Arial" pitchFamily="34" charset="0"/>
                <a:cs typeface="Arial" pitchFamily="34" charset="0"/>
              </a:rPr>
              <a:t> seja concluído em</a:t>
            </a:r>
            <a:r>
              <a:rPr lang="pt-PT">
                <a:solidFill>
                  <a:srgbClr val="0000FF"/>
                </a:solidFill>
                <a:latin typeface="Arial" pitchFamily="34" charset="0"/>
                <a:cs typeface="Arial" pitchFamily="34" charset="0"/>
              </a:rPr>
              <a:t> 2020</a:t>
            </a:r>
            <a:r>
              <a:rPr lang="pt-PT">
                <a:latin typeface="Arial" pitchFamily="34" charset="0"/>
                <a:cs typeface="Arial" pitchFamily="34" charset="0"/>
              </a:rPr>
              <a:t>).</a:t>
            </a:r>
            <a:r>
              <a:rPr lang="pt-BR">
                <a:latin typeface="Arial" pitchFamily="34" charset="0"/>
                <a:cs typeface="Arial" pitchFamily="34" charset="0"/>
              </a:rPr>
              <a:t> </a:t>
            </a:r>
          </a:p>
        </p:txBody>
      </p:sp>
      <p:sp>
        <p:nvSpPr>
          <p:cNvPr id="53253" name="Rectangle 5"/>
          <p:cNvSpPr>
            <a:spLocks/>
          </p:cNvSpPr>
          <p:nvPr/>
        </p:nvSpPr>
        <p:spPr bwMode="auto">
          <a:xfrm>
            <a:off x="3684588" y="-2698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3"/>
          <p:cNvSpPr>
            <a:spLocks noGrp="1"/>
          </p:cNvSpPr>
          <p:nvPr>
            <p:ph type="body" idx="4294967295"/>
          </p:nvPr>
        </p:nvSpPr>
        <p:spPr>
          <a:xfrm>
            <a:off x="622300" y="766763"/>
            <a:ext cx="10972800" cy="4389437"/>
          </a:xfrm>
          <a:solidFill>
            <a:schemeClr val="bg1"/>
          </a:solidFill>
        </p:spPr>
        <p:txBody>
          <a:bodyPr lIns="90004" tIns="44997" rIns="90004" bIns="44997"/>
          <a:lstStyle/>
          <a:p>
            <a:r>
              <a:rPr lang="pt-BR" sz="1500" smtClean="0">
                <a:hlinkClick r:id="rId2"/>
              </a:rPr>
              <a:t>Impact of </a:t>
            </a:r>
            <a:r>
              <a:rPr lang="pt-BR" sz="1500" b="1" smtClean="0">
                <a:hlinkClick r:id="rId2"/>
              </a:rPr>
              <a:t>Minimally</a:t>
            </a:r>
            <a:r>
              <a:rPr lang="pt-BR" sz="1500" smtClean="0">
                <a:hlinkClick r:id="rId2"/>
              </a:rPr>
              <a:t> </a:t>
            </a:r>
            <a:r>
              <a:rPr lang="pt-BR" sz="1500" b="1" smtClean="0">
                <a:hlinkClick r:id="rId2"/>
              </a:rPr>
              <a:t>Invasive</a:t>
            </a:r>
            <a:r>
              <a:rPr lang="pt-BR" sz="1500" smtClean="0">
                <a:hlinkClick r:id="rId2"/>
              </a:rPr>
              <a:t> </a:t>
            </a:r>
            <a:r>
              <a:rPr lang="pt-BR" sz="1500" b="1" smtClean="0">
                <a:hlinkClick r:id="rId2"/>
              </a:rPr>
              <a:t>Surfactant</a:t>
            </a:r>
            <a:r>
              <a:rPr lang="pt-BR" sz="1500" smtClean="0">
                <a:hlinkClick r:id="rId2"/>
              </a:rPr>
              <a:t> Therapy in Preterm Infants at </a:t>
            </a:r>
            <a:r>
              <a:rPr lang="pt-BR" sz="1800" b="1" smtClean="0">
                <a:hlinkClick r:id="rId2"/>
              </a:rPr>
              <a:t>29-32</a:t>
            </a:r>
            <a:r>
              <a:rPr lang="pt-BR" sz="1500" smtClean="0">
                <a:hlinkClick r:id="rId2"/>
              </a:rPr>
              <a:t> Weeks Gestation.</a:t>
            </a:r>
            <a:r>
              <a:rPr lang="pt-BR" sz="1500" smtClean="0"/>
              <a:t> </a:t>
            </a:r>
            <a:r>
              <a:rPr lang="pt-BR" sz="1500" b="1" smtClean="0"/>
              <a:t>Dargaville PA</a:t>
            </a:r>
            <a:r>
              <a:rPr lang="pt-BR" sz="1500" smtClean="0"/>
              <a:t>, Ali SKM, Jackson HD, Williams C, De Paoli AG. Neonatology. 2017 Sep 19;113(1):7-14</a:t>
            </a:r>
          </a:p>
          <a:p>
            <a:endParaRPr lang="pt-BR" sz="1500" smtClean="0"/>
          </a:p>
        </p:txBody>
      </p:sp>
      <p:pic>
        <p:nvPicPr>
          <p:cNvPr id="54275" name="Título 1"/>
          <p:cNvPicPr>
            <a:picLocks noChangeArrowheads="1"/>
          </p:cNvPicPr>
          <p:nvPr/>
        </p:nvPicPr>
        <p:blipFill>
          <a:blip r:embed="rId3"/>
          <a:srcRect/>
          <a:stretch>
            <a:fillRect/>
          </a:stretch>
        </p:blipFill>
        <p:spPr bwMode="auto">
          <a:xfrm>
            <a:off x="2692400" y="139700"/>
            <a:ext cx="6719888" cy="627063"/>
          </a:xfrm>
          <a:prstGeom prst="rect">
            <a:avLst/>
          </a:prstGeom>
          <a:solidFill>
            <a:schemeClr val="bg1"/>
          </a:solidFill>
          <a:ln w="9525">
            <a:noFill/>
            <a:miter lim="800000"/>
            <a:headEnd/>
            <a:tailEnd/>
          </a:ln>
        </p:spPr>
      </p:pic>
      <p:grpSp>
        <p:nvGrpSpPr>
          <p:cNvPr id="2" name="Retângulo de cantos arredondados 3"/>
          <p:cNvGrpSpPr>
            <a:grpSpLocks/>
          </p:cNvGrpSpPr>
          <p:nvPr/>
        </p:nvGrpSpPr>
        <p:grpSpPr bwMode="auto">
          <a:xfrm>
            <a:off x="0" y="1446213"/>
            <a:ext cx="5759450" cy="1203325"/>
            <a:chOff x="349" y="388"/>
            <a:chExt cx="3111" cy="1570"/>
          </a:xfrm>
        </p:grpSpPr>
        <p:pic>
          <p:nvPicPr>
            <p:cNvPr id="54288" name="Retângulo de cantos arredondados 3"/>
            <p:cNvPicPr>
              <a:picLocks noChangeArrowheads="1"/>
            </p:cNvPicPr>
            <p:nvPr/>
          </p:nvPicPr>
          <p:blipFill>
            <a:blip r:embed="rId4"/>
            <a:srcRect/>
            <a:stretch>
              <a:fillRect/>
            </a:stretch>
          </p:blipFill>
          <p:spPr bwMode="auto">
            <a:xfrm>
              <a:off x="349" y="388"/>
              <a:ext cx="3111" cy="1570"/>
            </a:xfrm>
            <a:prstGeom prst="rect">
              <a:avLst/>
            </a:prstGeom>
            <a:noFill/>
            <a:ln w="9525">
              <a:noFill/>
              <a:miter lim="800000"/>
              <a:headEnd/>
              <a:tailEnd/>
            </a:ln>
          </p:spPr>
        </p:pic>
        <p:sp>
          <p:nvSpPr>
            <p:cNvPr id="54289" name="Text Box 8"/>
            <p:cNvSpPr txBox="1">
              <a:spLocks noChangeArrowheads="1"/>
            </p:cNvSpPr>
            <p:nvPr/>
          </p:nvSpPr>
          <p:spPr bwMode="auto">
            <a:xfrm>
              <a:off x="443" y="481"/>
              <a:ext cx="2928" cy="1389"/>
            </a:xfrm>
            <a:prstGeom prst="rect">
              <a:avLst/>
            </a:prstGeom>
            <a:noFill/>
            <a:ln w="9525">
              <a:noFill/>
              <a:miter lim="800000"/>
              <a:headEnd/>
              <a:tailEnd/>
            </a:ln>
          </p:spPr>
          <p:txBody>
            <a:bodyPr anchor="ctr"/>
            <a:lstStyle/>
            <a:p>
              <a:pPr algn="ctr" eaLnBrk="1" hangingPunct="1"/>
              <a:r>
                <a:rPr lang="pt-BR" sz="1200" b="1">
                  <a:solidFill>
                    <a:srgbClr val="FFFFFF"/>
                  </a:solidFill>
                  <a:latin typeface="Rockwell"/>
                  <a:cs typeface="Arial" pitchFamily="34" charset="0"/>
                </a:rPr>
                <a:t>RHH epoch 1</a:t>
              </a:r>
            </a:p>
            <a:p>
              <a:pPr algn="ctr" eaLnBrk="1" hangingPunct="1"/>
              <a:r>
                <a:rPr lang="pt-BR" sz="1200" b="1">
                  <a:solidFill>
                    <a:srgbClr val="FFFFFF"/>
                  </a:solidFill>
                  <a:latin typeface="Rockwell"/>
                  <a:cs typeface="Arial" pitchFamily="34" charset="0"/>
                </a:rPr>
                <a:t>Prematuros de 29 semanas a 32 semanas e 6 dias, que receberam suporte ventilatório nas primeiras 24h de vida, nascidos entre Janeiro de </a:t>
              </a:r>
              <a:r>
                <a:rPr lang="pt-BR" sz="1200" b="1">
                  <a:solidFill>
                    <a:srgbClr val="FFFF00"/>
                  </a:solidFill>
                  <a:latin typeface="Rockwell"/>
                  <a:cs typeface="Arial" pitchFamily="34" charset="0"/>
                </a:rPr>
                <a:t>2004 e fevereiro de 2009</a:t>
              </a:r>
              <a:r>
                <a:rPr lang="pt-BR" sz="1200" b="1">
                  <a:solidFill>
                    <a:srgbClr val="FFFFFF"/>
                  </a:solidFill>
                  <a:latin typeface="Rockwell"/>
                  <a:cs typeface="Arial" pitchFamily="34" charset="0"/>
                </a:rPr>
                <a:t> no Royal Hobart Hospital</a:t>
              </a:r>
            </a:p>
          </p:txBody>
        </p:sp>
      </p:grpSp>
      <p:grpSp>
        <p:nvGrpSpPr>
          <p:cNvPr id="3" name="Retângulo de cantos arredondados 4"/>
          <p:cNvGrpSpPr>
            <a:grpSpLocks/>
          </p:cNvGrpSpPr>
          <p:nvPr/>
        </p:nvGrpSpPr>
        <p:grpSpPr bwMode="auto">
          <a:xfrm>
            <a:off x="5884863" y="1474788"/>
            <a:ext cx="6065837" cy="1239837"/>
            <a:chOff x="3848" y="392"/>
            <a:chExt cx="3198" cy="1566"/>
          </a:xfrm>
        </p:grpSpPr>
        <p:pic>
          <p:nvPicPr>
            <p:cNvPr id="54286" name="Retângulo de cantos arredondados 4"/>
            <p:cNvPicPr>
              <a:picLocks noChangeArrowheads="1"/>
            </p:cNvPicPr>
            <p:nvPr/>
          </p:nvPicPr>
          <p:blipFill>
            <a:blip r:embed="rId5"/>
            <a:srcRect/>
            <a:stretch>
              <a:fillRect/>
            </a:stretch>
          </p:blipFill>
          <p:spPr bwMode="auto">
            <a:xfrm>
              <a:off x="3848" y="392"/>
              <a:ext cx="3198" cy="1566"/>
            </a:xfrm>
            <a:prstGeom prst="rect">
              <a:avLst/>
            </a:prstGeom>
            <a:noFill/>
            <a:ln w="9525">
              <a:noFill/>
              <a:miter lim="800000"/>
              <a:headEnd/>
              <a:tailEnd/>
            </a:ln>
          </p:spPr>
        </p:pic>
        <p:sp>
          <p:nvSpPr>
            <p:cNvPr id="54287" name="Text Box 11"/>
            <p:cNvSpPr txBox="1">
              <a:spLocks noChangeArrowheads="1"/>
            </p:cNvSpPr>
            <p:nvPr/>
          </p:nvSpPr>
          <p:spPr bwMode="auto">
            <a:xfrm>
              <a:off x="3937" y="481"/>
              <a:ext cx="3023" cy="1389"/>
            </a:xfrm>
            <a:prstGeom prst="rect">
              <a:avLst/>
            </a:prstGeom>
            <a:noFill/>
            <a:ln w="9525">
              <a:noFill/>
              <a:miter lim="800000"/>
              <a:headEnd/>
              <a:tailEnd/>
            </a:ln>
          </p:spPr>
          <p:txBody>
            <a:bodyPr anchor="ctr"/>
            <a:lstStyle/>
            <a:p>
              <a:pPr algn="ctr" eaLnBrk="1" hangingPunct="1"/>
              <a:endParaRPr lang="pt-BR">
                <a:solidFill>
                  <a:srgbClr val="FFFFFF"/>
                </a:solidFill>
                <a:latin typeface="Rockwell"/>
                <a:cs typeface="Arial" pitchFamily="34" charset="0"/>
              </a:endParaRPr>
            </a:p>
            <a:p>
              <a:pPr algn="ctr" eaLnBrk="1" hangingPunct="1"/>
              <a:r>
                <a:rPr lang="pt-BR" sz="1200" b="1">
                  <a:solidFill>
                    <a:srgbClr val="FFFFFF"/>
                  </a:solidFill>
                  <a:latin typeface="Rockwell"/>
                  <a:cs typeface="Arial" pitchFamily="34" charset="0"/>
                </a:rPr>
                <a:t>RHH epoch 2</a:t>
              </a:r>
            </a:p>
            <a:p>
              <a:pPr algn="ctr" eaLnBrk="1" hangingPunct="1"/>
              <a:r>
                <a:rPr lang="pt-BR" sz="1200" b="1">
                  <a:solidFill>
                    <a:srgbClr val="FFFFFF"/>
                  </a:solidFill>
                  <a:latin typeface="Rockwell"/>
                  <a:cs typeface="Arial" pitchFamily="34" charset="0"/>
                </a:rPr>
                <a:t>Prematuros de 29 semanas a 32 semanas e 6 dias, que receberam suporte ventilatório nas primeiras 24h de vida, nascidos entre março de </a:t>
              </a:r>
              <a:r>
                <a:rPr lang="pt-BR" sz="1200" b="1">
                  <a:solidFill>
                    <a:srgbClr val="FFFF00"/>
                  </a:solidFill>
                  <a:latin typeface="Rockwell"/>
                  <a:cs typeface="Arial" pitchFamily="34" charset="0"/>
                </a:rPr>
                <a:t>2009 e dezembro de 2015</a:t>
              </a:r>
              <a:r>
                <a:rPr lang="pt-BR" sz="1200" b="1">
                  <a:solidFill>
                    <a:srgbClr val="FFFFFF"/>
                  </a:solidFill>
                  <a:latin typeface="Rockwell"/>
                  <a:cs typeface="Arial" pitchFamily="34" charset="0"/>
                </a:rPr>
                <a:t> no Royal Hobart Hospital</a:t>
              </a:r>
            </a:p>
            <a:p>
              <a:pPr algn="ctr" eaLnBrk="1" hangingPunct="1"/>
              <a:endParaRPr lang="pt-BR" sz="1200" b="1">
                <a:solidFill>
                  <a:srgbClr val="FFFFFF"/>
                </a:solidFill>
                <a:latin typeface="Rockwell"/>
                <a:cs typeface="Arial" pitchFamily="34" charset="0"/>
              </a:endParaRPr>
            </a:p>
          </p:txBody>
        </p:sp>
      </p:grpSp>
      <p:sp>
        <p:nvSpPr>
          <p:cNvPr id="54278" name="Text Box 23"/>
          <p:cNvSpPr txBox="1">
            <a:spLocks noChangeArrowheads="1"/>
          </p:cNvSpPr>
          <p:nvPr/>
        </p:nvSpPr>
        <p:spPr bwMode="auto">
          <a:xfrm>
            <a:off x="357188" y="3103563"/>
            <a:ext cx="5099050" cy="1190625"/>
          </a:xfrm>
          <a:prstGeom prst="rect">
            <a:avLst/>
          </a:prstGeom>
          <a:noFill/>
          <a:ln w="9525">
            <a:noFill/>
            <a:miter lim="800000"/>
            <a:headEnd/>
            <a:tailEnd/>
          </a:ln>
        </p:spPr>
        <p:txBody>
          <a:bodyPr wrap="none">
            <a:spAutoFit/>
          </a:bodyPr>
          <a:lstStyle/>
          <a:p>
            <a:pPr eaLnBrk="1" hangingPunct="1"/>
            <a:r>
              <a:rPr lang="pt-BR">
                <a:solidFill>
                  <a:srgbClr val="0000FF"/>
                </a:solidFill>
                <a:latin typeface="Arial" pitchFamily="34" charset="0"/>
                <a:cs typeface="Arial" pitchFamily="34" charset="0"/>
              </a:rPr>
              <a:t>   Suporte respiratório nos grupos (1as 24 h)</a:t>
            </a:r>
          </a:p>
          <a:p>
            <a:pPr eaLnBrk="1" hangingPunct="1"/>
            <a:r>
              <a:rPr lang="pt-BR">
                <a:latin typeface="Arial" pitchFamily="34" charset="0"/>
                <a:cs typeface="Arial" pitchFamily="34" charset="0"/>
              </a:rPr>
              <a:t>-barras brancas;CPAP inicial com sucesso</a:t>
            </a:r>
          </a:p>
          <a:p>
            <a:pPr eaLnBrk="1" hangingPunct="1"/>
            <a:r>
              <a:rPr lang="pt-BR">
                <a:latin typeface="Arial" pitchFamily="34" charset="0"/>
                <a:cs typeface="Arial" pitchFamily="34" charset="0"/>
              </a:rPr>
              <a:t>-</a:t>
            </a:r>
            <a:r>
              <a:rPr lang="pt-BR">
                <a:solidFill>
                  <a:srgbClr val="0000FF"/>
                </a:solidFill>
                <a:latin typeface="Arial" pitchFamily="34" charset="0"/>
                <a:cs typeface="Arial" pitchFamily="34" charset="0"/>
              </a:rPr>
              <a:t>barras cinzentas: falha de CPAP       intubação</a:t>
            </a:r>
          </a:p>
          <a:p>
            <a:pPr eaLnBrk="1" hangingPunct="1"/>
            <a:r>
              <a:rPr lang="pt-BR">
                <a:latin typeface="Arial" pitchFamily="34" charset="0"/>
                <a:cs typeface="Arial" pitchFamily="34" charset="0"/>
              </a:rPr>
              <a:t>-barras negras: RN foram intubados inicialmente</a:t>
            </a:r>
          </a:p>
        </p:txBody>
      </p:sp>
      <p:sp>
        <p:nvSpPr>
          <p:cNvPr id="54279" name="Oval 25"/>
          <p:cNvSpPr>
            <a:spLocks noChangeArrowheads="1"/>
          </p:cNvSpPr>
          <p:nvPr/>
        </p:nvSpPr>
        <p:spPr bwMode="auto">
          <a:xfrm>
            <a:off x="1733550" y="6051550"/>
            <a:ext cx="10217150" cy="806450"/>
          </a:xfrm>
          <a:prstGeom prst="ellipse">
            <a:avLst/>
          </a:prstGeom>
          <a:solidFill>
            <a:schemeClr val="accent1"/>
          </a:solidFill>
          <a:ln w="9525">
            <a:solidFill>
              <a:schemeClr val="tx1"/>
            </a:solidFill>
            <a:round/>
            <a:headEnd/>
            <a:tailEnd/>
          </a:ln>
        </p:spPr>
        <p:txBody>
          <a:bodyPr wrap="none" anchor="ctr"/>
          <a:lstStyle/>
          <a:p>
            <a:pPr algn="ctr" eaLnBrk="1" hangingPunct="1"/>
            <a:r>
              <a:rPr lang="pt-BR" sz="1600">
                <a:latin typeface="Arial" pitchFamily="34" charset="0"/>
                <a:cs typeface="Arial" pitchFamily="34" charset="0"/>
              </a:rPr>
              <a:t>Menos falha de  CPAP com surfactante minimamente invasivo</a:t>
            </a:r>
          </a:p>
          <a:p>
            <a:pPr algn="ctr" eaLnBrk="1" hangingPunct="1"/>
            <a:r>
              <a:rPr lang="pt-BR" sz="1600">
                <a:latin typeface="Arial" pitchFamily="34" charset="0"/>
                <a:cs typeface="Arial" pitchFamily="34" charset="0"/>
              </a:rPr>
              <a:t>(14% vs 7,2%) e menos pneumotórax (8 vs 2,4%)</a:t>
            </a:r>
          </a:p>
        </p:txBody>
      </p:sp>
      <p:sp>
        <p:nvSpPr>
          <p:cNvPr id="54280" name="AutoShape 26"/>
          <p:cNvSpPr>
            <a:spLocks noChangeArrowheads="1"/>
          </p:cNvSpPr>
          <p:nvPr/>
        </p:nvSpPr>
        <p:spPr bwMode="auto">
          <a:xfrm>
            <a:off x="5199063" y="2582863"/>
            <a:ext cx="1755775" cy="708025"/>
          </a:xfrm>
          <a:prstGeom prst="lightningBolt">
            <a:avLst/>
          </a:prstGeom>
          <a:solidFill>
            <a:schemeClr val="accent1"/>
          </a:solidFill>
          <a:ln w="57150">
            <a:solidFill>
              <a:srgbClr val="FF0000"/>
            </a:solidFill>
            <a:miter lim="800000"/>
            <a:headEnd/>
            <a:tailEnd/>
          </a:ln>
        </p:spPr>
        <p:txBody>
          <a:bodyPr wrap="none" anchor="ctr"/>
          <a:lstStyle/>
          <a:p>
            <a:pPr eaLnBrk="1" hangingPunct="1"/>
            <a:endParaRPr lang="pt-BR">
              <a:latin typeface="Arial" pitchFamily="34" charset="0"/>
              <a:cs typeface="Arial" pitchFamily="34" charset="0"/>
            </a:endParaRPr>
          </a:p>
        </p:txBody>
      </p:sp>
      <p:sp>
        <p:nvSpPr>
          <p:cNvPr id="54281" name="Text Box 28"/>
          <p:cNvSpPr txBox="1">
            <a:spLocks noChangeArrowheads="1"/>
          </p:cNvSpPr>
          <p:nvPr/>
        </p:nvSpPr>
        <p:spPr bwMode="auto">
          <a:xfrm>
            <a:off x="6894513" y="2641600"/>
            <a:ext cx="5189537" cy="517525"/>
          </a:xfrm>
          <a:prstGeom prst="rect">
            <a:avLst/>
          </a:prstGeom>
          <a:noFill/>
          <a:ln w="9525">
            <a:noFill/>
            <a:miter lim="800000"/>
            <a:headEnd/>
            <a:tailEnd/>
          </a:ln>
        </p:spPr>
        <p:txBody>
          <a:bodyPr wrap="none">
            <a:spAutoFit/>
          </a:bodyPr>
          <a:lstStyle/>
          <a:p>
            <a:pPr algn="ctr" eaLnBrk="1" hangingPunct="1"/>
            <a:r>
              <a:rPr lang="pt-BR" sz="1400">
                <a:solidFill>
                  <a:srgbClr val="0000FF"/>
                </a:solidFill>
                <a:latin typeface="Arial" pitchFamily="34" charset="0"/>
                <a:cs typeface="Arial" pitchFamily="34" charset="0"/>
              </a:rPr>
              <a:t>Surfactante minimamente invasivo:FiO</a:t>
            </a:r>
            <a:r>
              <a:rPr lang="pt-BR" sz="1400" baseline="-25000">
                <a:solidFill>
                  <a:srgbClr val="0000FF"/>
                </a:solidFill>
                <a:latin typeface="Arial" pitchFamily="34" charset="0"/>
                <a:ea typeface="Arial Unicode MS" pitchFamily="34" charset="-128"/>
                <a:cs typeface="Arial Unicode MS" pitchFamily="34" charset="-128"/>
              </a:rPr>
              <a:t>2</a:t>
            </a:r>
            <a:r>
              <a:rPr lang="pt-BR" sz="1400">
                <a:solidFill>
                  <a:srgbClr val="0000FF"/>
                </a:solidFill>
                <a:latin typeface="Arial" pitchFamily="34" charset="0"/>
                <a:cs typeface="Arial" pitchFamily="34" charset="0"/>
              </a:rPr>
              <a:t>≥35% e</a:t>
            </a:r>
          </a:p>
          <a:p>
            <a:pPr algn="ctr" eaLnBrk="1" hangingPunct="1"/>
            <a:r>
              <a:rPr lang="pt-BR" sz="1400">
                <a:solidFill>
                  <a:srgbClr val="0000FF"/>
                </a:solidFill>
                <a:latin typeface="Arial" pitchFamily="34" charset="0"/>
                <a:cs typeface="Arial" pitchFamily="34" charset="0"/>
              </a:rPr>
              <a:t>CPAP (borbulha)≥7 cm H</a:t>
            </a:r>
            <a:r>
              <a:rPr lang="pt-BR" sz="1400" baseline="-25000">
                <a:solidFill>
                  <a:srgbClr val="0000FF"/>
                </a:solidFill>
                <a:latin typeface="Arial" pitchFamily="34" charset="0"/>
                <a:ea typeface="Arial Unicode MS" pitchFamily="34" charset="-128"/>
                <a:cs typeface="Arial Unicode MS" pitchFamily="34" charset="-128"/>
              </a:rPr>
              <a:t>2</a:t>
            </a:r>
            <a:r>
              <a:rPr lang="pt-BR" sz="1400">
                <a:solidFill>
                  <a:srgbClr val="0000FF"/>
                </a:solidFill>
                <a:latin typeface="Arial" pitchFamily="34" charset="0"/>
                <a:cs typeface="Arial" pitchFamily="34" charset="0"/>
              </a:rPr>
              <a:t>O (cateter fino)</a:t>
            </a:r>
          </a:p>
        </p:txBody>
      </p:sp>
      <p:pic>
        <p:nvPicPr>
          <p:cNvPr id="54282" name="Picture 29"/>
          <p:cNvPicPr>
            <a:picLocks noChangeAspect="1" noChangeArrowheads="1"/>
          </p:cNvPicPr>
          <p:nvPr/>
        </p:nvPicPr>
        <p:blipFill>
          <a:blip r:embed="rId6"/>
          <a:srcRect/>
          <a:stretch>
            <a:fillRect/>
          </a:stretch>
        </p:blipFill>
        <p:spPr bwMode="auto">
          <a:xfrm>
            <a:off x="7297738" y="3144838"/>
            <a:ext cx="3333750" cy="2681287"/>
          </a:xfrm>
          <a:prstGeom prst="rect">
            <a:avLst/>
          </a:prstGeom>
          <a:noFill/>
          <a:ln w="19050">
            <a:solidFill>
              <a:srgbClr val="FF3399"/>
            </a:solidFill>
            <a:miter lim="800000"/>
            <a:headEnd/>
            <a:tailEnd/>
          </a:ln>
        </p:spPr>
      </p:pic>
      <p:pic>
        <p:nvPicPr>
          <p:cNvPr id="54283" name="Picture 30"/>
          <p:cNvPicPr>
            <a:picLocks noChangeAspect="1" noChangeArrowheads="1"/>
          </p:cNvPicPr>
          <p:nvPr/>
        </p:nvPicPr>
        <p:blipFill>
          <a:blip r:embed="rId7"/>
          <a:srcRect/>
          <a:stretch>
            <a:fillRect/>
          </a:stretch>
        </p:blipFill>
        <p:spPr bwMode="auto">
          <a:xfrm>
            <a:off x="0" y="4302125"/>
            <a:ext cx="3106738" cy="1858963"/>
          </a:xfrm>
          <a:prstGeom prst="rect">
            <a:avLst/>
          </a:prstGeom>
          <a:noFill/>
          <a:ln w="19050">
            <a:solidFill>
              <a:srgbClr val="FF3399"/>
            </a:solidFill>
            <a:miter lim="800000"/>
            <a:headEnd/>
            <a:tailEnd/>
          </a:ln>
        </p:spPr>
      </p:pic>
      <p:sp>
        <p:nvSpPr>
          <p:cNvPr id="54284" name="Rectangle 17"/>
          <p:cNvSpPr>
            <a:spLocks/>
          </p:cNvSpPr>
          <p:nvPr/>
        </p:nvSpPr>
        <p:spPr bwMode="auto">
          <a:xfrm>
            <a:off x="4154488" y="-144463"/>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
        <p:nvSpPr>
          <p:cNvPr id="54285" name="AutoShape 18"/>
          <p:cNvSpPr>
            <a:spLocks noChangeArrowheads="1"/>
          </p:cNvSpPr>
          <p:nvPr/>
        </p:nvSpPr>
        <p:spPr bwMode="auto">
          <a:xfrm>
            <a:off x="3863975" y="3705225"/>
            <a:ext cx="290513" cy="247650"/>
          </a:xfrm>
          <a:prstGeom prst="rightArrow">
            <a:avLst>
              <a:gd name="adj1" fmla="val 50000"/>
              <a:gd name="adj2" fmla="val 29327"/>
            </a:avLst>
          </a:prstGeom>
          <a:solidFill>
            <a:srgbClr val="FF0000"/>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4" descr="Carmen-2-PRESENÇA"/>
          <p:cNvPicPr>
            <a:picLocks noChangeAspect="1" noChangeArrowheads="1"/>
          </p:cNvPicPr>
          <p:nvPr/>
        </p:nvPicPr>
        <p:blipFill>
          <a:blip r:embed="rId2"/>
          <a:srcRect/>
          <a:stretch>
            <a:fillRect/>
          </a:stretch>
        </p:blipFill>
        <p:spPr bwMode="auto">
          <a:xfrm>
            <a:off x="1111250" y="2406650"/>
            <a:ext cx="5310188" cy="2054225"/>
          </a:xfrm>
          <a:prstGeom prst="rect">
            <a:avLst/>
          </a:prstGeom>
          <a:noFill/>
          <a:ln w="19050">
            <a:solidFill>
              <a:srgbClr val="FF3399"/>
            </a:solidFill>
            <a:miter lim="800000"/>
            <a:headEnd/>
            <a:tailEnd/>
          </a:ln>
        </p:spPr>
      </p:pic>
      <p:pic>
        <p:nvPicPr>
          <p:cNvPr id="55299" name="Picture 5"/>
          <p:cNvPicPr>
            <a:picLocks noChangeAspect="1" noChangeArrowheads="1"/>
          </p:cNvPicPr>
          <p:nvPr/>
        </p:nvPicPr>
        <p:blipFill>
          <a:blip r:embed="rId3"/>
          <a:srcRect/>
          <a:stretch>
            <a:fillRect/>
          </a:stretch>
        </p:blipFill>
        <p:spPr bwMode="auto">
          <a:xfrm>
            <a:off x="6399213" y="1776413"/>
            <a:ext cx="5448300" cy="4749800"/>
          </a:xfrm>
          <a:prstGeom prst="rect">
            <a:avLst/>
          </a:prstGeom>
          <a:noFill/>
          <a:ln w="28575">
            <a:solidFill>
              <a:srgbClr val="FF3399"/>
            </a:solidFill>
            <a:miter lim="800000"/>
            <a:headEnd/>
            <a:tailEnd/>
          </a:ln>
        </p:spPr>
      </p:pic>
      <p:sp>
        <p:nvSpPr>
          <p:cNvPr id="55300" name="Text Box 3"/>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pic>
        <p:nvPicPr>
          <p:cNvPr id="55301" name="Título 1"/>
          <p:cNvPicPr>
            <a:picLocks noChangeArrowheads="1"/>
          </p:cNvPicPr>
          <p:nvPr/>
        </p:nvPicPr>
        <p:blipFill>
          <a:blip r:embed="rId4"/>
          <a:srcRect/>
          <a:stretch>
            <a:fillRect/>
          </a:stretch>
        </p:blipFill>
        <p:spPr bwMode="auto">
          <a:xfrm>
            <a:off x="2703513" y="298450"/>
            <a:ext cx="6719887" cy="627063"/>
          </a:xfrm>
          <a:prstGeom prst="rect">
            <a:avLst/>
          </a:prstGeom>
          <a:solidFill>
            <a:schemeClr val="bg1"/>
          </a:solidFill>
          <a:ln w="9525">
            <a:noFill/>
            <a:miter lim="800000"/>
            <a:headEnd/>
            <a:tailEnd/>
          </a:ln>
        </p:spPr>
      </p:pic>
      <p:sp>
        <p:nvSpPr>
          <p:cNvPr id="55302" name="Text Box 8"/>
          <p:cNvSpPr txBox="1">
            <a:spLocks noChangeArrowheads="1"/>
          </p:cNvSpPr>
          <p:nvPr/>
        </p:nvSpPr>
        <p:spPr bwMode="auto">
          <a:xfrm>
            <a:off x="2973388" y="925513"/>
            <a:ext cx="5829300" cy="396875"/>
          </a:xfrm>
          <a:prstGeom prst="rect">
            <a:avLst/>
          </a:prstGeom>
          <a:noFill/>
          <a:ln w="9525">
            <a:noFill/>
            <a:miter lim="800000"/>
            <a:headEnd/>
            <a:tailEnd/>
          </a:ln>
        </p:spPr>
        <p:txBody>
          <a:bodyPr wrap="none">
            <a:spAutoFit/>
          </a:bodyPr>
          <a:lstStyle/>
          <a:p>
            <a:pPr eaLnBrk="1" hangingPunct="1"/>
            <a:r>
              <a:rPr lang="pt-BR" sz="2000" b="1">
                <a:solidFill>
                  <a:srgbClr val="0000FF"/>
                </a:solidFill>
                <a:latin typeface="Arial" pitchFamily="34" charset="0"/>
                <a:cs typeface="Arial" pitchFamily="34" charset="0"/>
              </a:rPr>
              <a:t>Surfactante minimamente invasivo</a:t>
            </a:r>
          </a:p>
        </p:txBody>
      </p:sp>
      <p:sp>
        <p:nvSpPr>
          <p:cNvPr id="55303" name="Text Box 9"/>
          <p:cNvSpPr txBox="1">
            <a:spLocks noChangeArrowheads="1"/>
          </p:cNvSpPr>
          <p:nvPr/>
        </p:nvSpPr>
        <p:spPr bwMode="auto">
          <a:xfrm>
            <a:off x="6858000" y="6491288"/>
            <a:ext cx="4376738" cy="366712"/>
          </a:xfrm>
          <a:prstGeom prst="rect">
            <a:avLst/>
          </a:prstGeom>
          <a:noFill/>
          <a:ln w="9525">
            <a:noFill/>
            <a:miter lim="800000"/>
            <a:headEnd/>
            <a:tailEnd/>
          </a:ln>
        </p:spPr>
        <p:txBody>
          <a:bodyPr wrap="none">
            <a:spAutoFit/>
          </a:bodyPr>
          <a:lstStyle/>
          <a:p>
            <a:pPr algn="ctr" eaLnBrk="1" hangingPunct="1"/>
            <a:r>
              <a:rPr lang="pt-BR">
                <a:solidFill>
                  <a:srgbClr val="0000FF"/>
                </a:solidFill>
                <a:latin typeface="Arial" pitchFamily="34" charset="0"/>
                <a:cs typeface="Arial" pitchFamily="34" charset="0"/>
              </a:rPr>
              <a:t>Foto-Dra Marta D R. de Moura</a:t>
            </a:r>
          </a:p>
        </p:txBody>
      </p:sp>
      <p:sp>
        <p:nvSpPr>
          <p:cNvPr id="55304" name="Text Box 10"/>
          <p:cNvSpPr txBox="1">
            <a:spLocks noChangeArrowheads="1"/>
          </p:cNvSpPr>
          <p:nvPr/>
        </p:nvSpPr>
        <p:spPr bwMode="auto">
          <a:xfrm>
            <a:off x="1574800" y="4419600"/>
            <a:ext cx="4140200" cy="915988"/>
          </a:xfrm>
          <a:prstGeom prst="rect">
            <a:avLst/>
          </a:prstGeom>
          <a:noFill/>
          <a:ln w="9525">
            <a:noFill/>
            <a:miter lim="800000"/>
            <a:headEnd/>
            <a:tailEnd/>
          </a:ln>
        </p:spPr>
        <p:txBody>
          <a:bodyPr wrap="none">
            <a:spAutoFit/>
          </a:bodyPr>
          <a:lstStyle/>
          <a:p>
            <a:pPr eaLnBrk="1" hangingPunct="1"/>
            <a:r>
              <a:rPr lang="pt-BR" i="1">
                <a:solidFill>
                  <a:srgbClr val="0000FF"/>
                </a:solidFill>
                <a:latin typeface="Arial" pitchFamily="34" charset="0"/>
                <a:cs typeface="Arial" pitchFamily="34" charset="0"/>
              </a:rPr>
              <a:t>Chiesi In Neonatology for life</a:t>
            </a:r>
          </a:p>
          <a:p>
            <a:pPr eaLnBrk="1" hangingPunct="1"/>
            <a:r>
              <a:rPr lang="pt-BR" i="1">
                <a:solidFill>
                  <a:srgbClr val="0000FF"/>
                </a:solidFill>
                <a:latin typeface="Arial" pitchFamily="34" charset="0"/>
                <a:cs typeface="Arial" pitchFamily="34" charset="0"/>
              </a:rPr>
              <a:t>A Review of the Evidence</a:t>
            </a:r>
          </a:p>
          <a:p>
            <a:pPr eaLnBrk="1" hangingPunct="1"/>
            <a:endParaRPr lang="pt-BR" i="1">
              <a:solidFill>
                <a:srgbClr val="0000FF"/>
              </a:solidFill>
              <a:latin typeface="Arial" pitchFamily="34" charset="0"/>
              <a:cs typeface="Arial" pitchFamily="34" charset="0"/>
            </a:endParaRPr>
          </a:p>
        </p:txBody>
      </p:sp>
      <p:sp>
        <p:nvSpPr>
          <p:cNvPr id="55305" name="Rectangle 9"/>
          <p:cNvSpPr>
            <a:spLocks/>
          </p:cNvSpPr>
          <p:nvPr/>
        </p:nvSpPr>
        <p:spPr bwMode="auto">
          <a:xfrm>
            <a:off x="3941763" y="-32543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4"/>
          <p:cNvPicPr>
            <a:picLocks noChangeAspect="1" noChangeArrowheads="1"/>
          </p:cNvPicPr>
          <p:nvPr/>
        </p:nvPicPr>
        <p:blipFill>
          <a:blip r:embed="rId2"/>
          <a:srcRect/>
          <a:stretch>
            <a:fillRect/>
          </a:stretch>
        </p:blipFill>
        <p:spPr bwMode="auto">
          <a:xfrm>
            <a:off x="2901950" y="1390650"/>
            <a:ext cx="5389563" cy="3781425"/>
          </a:xfrm>
          <a:prstGeom prst="rect">
            <a:avLst/>
          </a:prstGeom>
          <a:noFill/>
          <a:ln w="9525">
            <a:noFill/>
            <a:miter lim="800000"/>
            <a:headEnd/>
            <a:tailEnd/>
          </a:ln>
        </p:spPr>
      </p:pic>
      <p:sp>
        <p:nvSpPr>
          <p:cNvPr id="56323" name="Rectangle 5"/>
          <p:cNvSpPr>
            <a:spLocks noChangeArrowheads="1"/>
          </p:cNvSpPr>
          <p:nvPr/>
        </p:nvSpPr>
        <p:spPr bwMode="auto">
          <a:xfrm>
            <a:off x="0" y="6034088"/>
            <a:ext cx="12192000" cy="730250"/>
          </a:xfrm>
          <a:prstGeom prst="rect">
            <a:avLst/>
          </a:prstGeom>
          <a:solidFill>
            <a:srgbClr val="FFFFFF"/>
          </a:solidFill>
          <a:ln w="9525">
            <a:noFill/>
            <a:miter lim="800000"/>
            <a:headEnd/>
            <a:tailEnd/>
          </a:ln>
        </p:spPr>
        <p:txBody>
          <a:bodyPr anchor="ctr">
            <a:spAutoFit/>
          </a:bodyPr>
          <a:lstStyle/>
          <a:p>
            <a:pPr algn="ctr" eaLnBrk="1" hangingPunct="1"/>
            <a:r>
              <a:rPr lang="pt-BR" sz="1400">
                <a:latin typeface="Arial" pitchFamily="34" charset="0"/>
                <a:cs typeface="Arial" pitchFamily="34" charset="0"/>
                <a:hlinkClick r:id="rId3"/>
              </a:rPr>
              <a:t>European perspective on less invasive surfactant administration-a survey.</a:t>
            </a:r>
            <a:endParaRPr lang="pt-BR" sz="1400">
              <a:latin typeface="Arial" pitchFamily="34" charset="0"/>
              <a:cs typeface="Arial" pitchFamily="34" charset="0"/>
            </a:endParaRPr>
          </a:p>
          <a:p>
            <a:pPr algn="ctr" eaLnBrk="1" hangingPunct="1"/>
            <a:r>
              <a:rPr lang="pt-BR" sz="1400">
                <a:latin typeface="Arial" pitchFamily="34" charset="0"/>
                <a:cs typeface="Arial" pitchFamily="34" charset="0"/>
              </a:rPr>
              <a:t>Klotz D, Porcaro U, Fleck T, Fuchs H.Eur J Pediatr. 2017 Feb;176(2):147-154. doi: 10.1007/s00431-016-2812-9. Epub 2016 Dec 9.</a:t>
            </a:r>
          </a:p>
        </p:txBody>
      </p:sp>
      <p:sp>
        <p:nvSpPr>
          <p:cNvPr id="56324" name="Text Box 3"/>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5000">
              <a:solidFill>
                <a:srgbClr val="FF3399"/>
              </a:solidFill>
              <a:ea typeface="Microsoft YaHei" pitchFamily="34" charset="-122"/>
              <a:cs typeface="Mangal" pitchFamily="18" charset="0"/>
            </a:endParaRPr>
          </a:p>
        </p:txBody>
      </p:sp>
      <p:pic>
        <p:nvPicPr>
          <p:cNvPr id="56325" name="Título 1"/>
          <p:cNvPicPr>
            <a:picLocks noChangeArrowheads="1"/>
          </p:cNvPicPr>
          <p:nvPr/>
        </p:nvPicPr>
        <p:blipFill>
          <a:blip r:embed="rId4"/>
          <a:srcRect/>
          <a:stretch>
            <a:fillRect/>
          </a:stretch>
        </p:blipFill>
        <p:spPr bwMode="auto">
          <a:xfrm>
            <a:off x="2836863" y="298450"/>
            <a:ext cx="6719887" cy="627063"/>
          </a:xfrm>
          <a:prstGeom prst="rect">
            <a:avLst/>
          </a:prstGeom>
          <a:solidFill>
            <a:schemeClr val="bg1"/>
          </a:solidFill>
          <a:ln w="9525">
            <a:noFill/>
            <a:miter lim="800000"/>
            <a:headEnd/>
            <a:tailEnd/>
          </a:ln>
        </p:spPr>
      </p:pic>
      <p:sp>
        <p:nvSpPr>
          <p:cNvPr id="56326" name="Text Box 8"/>
          <p:cNvSpPr txBox="1">
            <a:spLocks noChangeArrowheads="1"/>
          </p:cNvSpPr>
          <p:nvPr/>
        </p:nvSpPr>
        <p:spPr bwMode="auto">
          <a:xfrm>
            <a:off x="2973388" y="925513"/>
            <a:ext cx="5829300" cy="396875"/>
          </a:xfrm>
          <a:prstGeom prst="rect">
            <a:avLst/>
          </a:prstGeom>
          <a:noFill/>
          <a:ln w="9525">
            <a:noFill/>
            <a:miter lim="800000"/>
            <a:headEnd/>
            <a:tailEnd/>
          </a:ln>
        </p:spPr>
        <p:txBody>
          <a:bodyPr wrap="none">
            <a:spAutoFit/>
          </a:bodyPr>
          <a:lstStyle/>
          <a:p>
            <a:pPr eaLnBrk="1" hangingPunct="1"/>
            <a:r>
              <a:rPr lang="pt-BR" sz="2000" b="1">
                <a:solidFill>
                  <a:srgbClr val="0000FF"/>
                </a:solidFill>
                <a:latin typeface="Arial" pitchFamily="34" charset="0"/>
                <a:cs typeface="Arial" pitchFamily="34" charset="0"/>
              </a:rPr>
              <a:t>Surfactante minimamente invasivo</a:t>
            </a:r>
          </a:p>
        </p:txBody>
      </p:sp>
      <p:sp>
        <p:nvSpPr>
          <p:cNvPr id="56327" name="Text Box 9"/>
          <p:cNvSpPr txBox="1">
            <a:spLocks noChangeArrowheads="1"/>
          </p:cNvSpPr>
          <p:nvPr/>
        </p:nvSpPr>
        <p:spPr bwMode="auto">
          <a:xfrm>
            <a:off x="3276600" y="5092700"/>
            <a:ext cx="6916738" cy="641350"/>
          </a:xfrm>
          <a:prstGeom prst="rect">
            <a:avLst/>
          </a:prstGeom>
          <a:noFill/>
          <a:ln w="9525">
            <a:noFill/>
            <a:miter lim="800000"/>
            <a:headEnd/>
            <a:tailEnd/>
          </a:ln>
        </p:spPr>
        <p:txBody>
          <a:bodyPr wrap="none">
            <a:spAutoFit/>
          </a:bodyPr>
          <a:lstStyle/>
          <a:p>
            <a:pPr algn="ctr" eaLnBrk="1" hangingPunct="1"/>
            <a:r>
              <a:rPr lang="pt-BR" b="1">
                <a:solidFill>
                  <a:srgbClr val="0000FF"/>
                </a:solidFill>
                <a:latin typeface="Arial" pitchFamily="34" charset="0"/>
                <a:cs typeface="Arial" pitchFamily="34" charset="0"/>
              </a:rPr>
              <a:t>37 PAÍSES EUROPEUS (2015-2016):52% usam</a:t>
            </a:r>
          </a:p>
          <a:p>
            <a:pPr algn="ctr" eaLnBrk="1" hangingPunct="1"/>
            <a:r>
              <a:rPr lang="pt-BR" b="1">
                <a:solidFill>
                  <a:srgbClr val="0000FF"/>
                </a:solidFill>
                <a:latin typeface="Arial" pitchFamily="34" charset="0"/>
                <a:cs typeface="Arial" pitchFamily="34" charset="0"/>
              </a:rPr>
              <a:t>Surfactante minimamente invasivo</a:t>
            </a:r>
          </a:p>
        </p:txBody>
      </p:sp>
      <p:sp>
        <p:nvSpPr>
          <p:cNvPr id="56328" name="Line 10"/>
          <p:cNvSpPr>
            <a:spLocks noChangeShapeType="1"/>
          </p:cNvSpPr>
          <p:nvPr/>
        </p:nvSpPr>
        <p:spPr bwMode="auto">
          <a:xfrm flipH="1">
            <a:off x="7613650" y="1765300"/>
            <a:ext cx="677863" cy="198438"/>
          </a:xfrm>
          <a:prstGeom prst="line">
            <a:avLst/>
          </a:prstGeom>
          <a:noFill/>
          <a:ln w="76200">
            <a:solidFill>
              <a:srgbClr val="FF3399"/>
            </a:solidFill>
            <a:round/>
            <a:headEnd/>
            <a:tailEnd type="triangle" w="med" len="med"/>
          </a:ln>
        </p:spPr>
        <p:txBody>
          <a:bodyPr/>
          <a:lstStyle/>
          <a:p>
            <a:endParaRPr lang="pt-BR"/>
          </a:p>
        </p:txBody>
      </p:sp>
      <p:sp>
        <p:nvSpPr>
          <p:cNvPr id="56329" name="Rectangle 10"/>
          <p:cNvSpPr>
            <a:spLocks/>
          </p:cNvSpPr>
          <p:nvPr/>
        </p:nvSpPr>
        <p:spPr bwMode="auto">
          <a:xfrm>
            <a:off x="3989388" y="-663575"/>
            <a:ext cx="10515600" cy="1325563"/>
          </a:xfrm>
          <a:prstGeom prst="rect">
            <a:avLst/>
          </a:prstGeom>
          <a:noFill/>
          <a:ln w="9525">
            <a:noFill/>
            <a:miter lim="800000"/>
            <a:headEnd/>
            <a:tailEnd/>
          </a:ln>
        </p:spPr>
        <p:txBody>
          <a:bodyPr anchor="ctr"/>
          <a:lstStyle/>
          <a:p>
            <a:pPr>
              <a:lnSpc>
                <a:spcPct val="90000"/>
              </a:lnSpc>
            </a:pPr>
            <a:endParaRPr lang="pt-BR" sz="2400" b="1">
              <a:solidFill>
                <a:srgbClr val="FF3399"/>
              </a:solidFill>
              <a:latin typeface="Calibri Light" pitchFamily="34" charset="0"/>
            </a:endParaRPr>
          </a:p>
        </p:txBody>
      </p:sp>
      <p:pic>
        <p:nvPicPr>
          <p:cNvPr id="56330" name="Título 1"/>
          <p:cNvPicPr>
            <a:picLocks noChangeArrowheads="1"/>
          </p:cNvPicPr>
          <p:nvPr/>
        </p:nvPicPr>
        <p:blipFill>
          <a:blip r:embed="rId4"/>
          <a:srcRect/>
          <a:stretch>
            <a:fillRect/>
          </a:stretch>
        </p:blipFill>
        <p:spPr bwMode="auto">
          <a:xfrm>
            <a:off x="2836863" y="298450"/>
            <a:ext cx="6719887" cy="627063"/>
          </a:xfrm>
          <a:prstGeom prst="rect">
            <a:avLst/>
          </a:prstGeom>
          <a:solidFill>
            <a:schemeClr val="bg1"/>
          </a:solidFill>
          <a:ln w="9525">
            <a:noFill/>
            <a:miter lim="800000"/>
            <a:headEnd/>
            <a:tailEnd/>
          </a:ln>
        </p:spPr>
      </p:pic>
      <p:sp>
        <p:nvSpPr>
          <p:cNvPr id="56331" name="Rectangle 12"/>
          <p:cNvSpPr>
            <a:spLocks/>
          </p:cNvSpPr>
          <p:nvPr/>
        </p:nvSpPr>
        <p:spPr bwMode="auto">
          <a:xfrm>
            <a:off x="3760788" y="-32543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56332" name="Título 1"/>
          <p:cNvPicPr>
            <a:picLocks noChangeArrowheads="1"/>
          </p:cNvPicPr>
          <p:nvPr/>
        </p:nvPicPr>
        <p:blipFill>
          <a:blip r:embed="rId4"/>
          <a:srcRect/>
          <a:stretch>
            <a:fillRect/>
          </a:stretch>
        </p:blipFill>
        <p:spPr bwMode="auto">
          <a:xfrm>
            <a:off x="2836863" y="298450"/>
            <a:ext cx="6719887" cy="627063"/>
          </a:xfrm>
          <a:prstGeom prst="rect">
            <a:avLst/>
          </a:prstGeom>
          <a:solidFill>
            <a:schemeClr val="bg1"/>
          </a:solid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4"/>
          <p:cNvPicPr>
            <a:picLocks noChangeAspect="1" noChangeArrowheads="1"/>
          </p:cNvPicPr>
          <p:nvPr/>
        </p:nvPicPr>
        <p:blipFill>
          <a:blip r:embed="rId2"/>
          <a:srcRect/>
          <a:stretch>
            <a:fillRect/>
          </a:stretch>
        </p:blipFill>
        <p:spPr bwMode="auto">
          <a:xfrm>
            <a:off x="750888" y="314325"/>
            <a:ext cx="8382000" cy="4495800"/>
          </a:xfrm>
          <a:prstGeom prst="rect">
            <a:avLst/>
          </a:prstGeom>
          <a:noFill/>
          <a:ln w="9525">
            <a:noFill/>
            <a:miter lim="800000"/>
            <a:headEnd/>
            <a:tailEnd/>
          </a:ln>
        </p:spPr>
      </p:pic>
      <p:sp>
        <p:nvSpPr>
          <p:cNvPr id="57347" name="Rectangle 6"/>
          <p:cNvSpPr>
            <a:spLocks noChangeArrowheads="1"/>
          </p:cNvSpPr>
          <p:nvPr/>
        </p:nvSpPr>
        <p:spPr bwMode="auto">
          <a:xfrm>
            <a:off x="2332038" y="0"/>
            <a:ext cx="8674100" cy="311150"/>
          </a:xfrm>
          <a:prstGeom prst="rect">
            <a:avLst/>
          </a:prstGeom>
          <a:solidFill>
            <a:schemeClr val="bg1"/>
          </a:solidFill>
          <a:ln w="9525">
            <a:noFill/>
            <a:miter lim="800000"/>
            <a:headEnd/>
            <a:tailEnd/>
          </a:ln>
        </p:spPr>
        <p:txBody>
          <a:bodyPr wrap="none">
            <a:spAutoFit/>
          </a:bodyPr>
          <a:lstStyle/>
          <a:p>
            <a:pPr defTabSz="457200">
              <a:lnSpc>
                <a:spcPct val="80000"/>
              </a:lnSpc>
              <a:spcBef>
                <a:spcPct val="20000"/>
              </a:spcBef>
              <a:buClr>
                <a:schemeClr val="accent2"/>
              </a:buClr>
              <a:buFont typeface="Wingdings" pitchFamily="2" charset="2"/>
              <a:buNone/>
            </a:pPr>
            <a:r>
              <a:rPr lang="pt-BR" altLang="ko-KR" b="1">
                <a:solidFill>
                  <a:srgbClr val="0000FF"/>
                </a:solidFill>
                <a:latin typeface="Arial" pitchFamily="34" charset="0"/>
                <a:ea typeface="Gulim" pitchFamily="34" charset="-127"/>
                <a:cs typeface="Arial" pitchFamily="34" charset="0"/>
              </a:rPr>
              <a:t>SURFACTANTE: TÉCNICA DO MINI-INSURE:≥26 semanas</a:t>
            </a:r>
          </a:p>
        </p:txBody>
      </p:sp>
      <p:sp>
        <p:nvSpPr>
          <p:cNvPr id="57348" name="Text Box 5"/>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endParaRPr lang="pt-BR" sz="3600">
              <a:solidFill>
                <a:srgbClr val="FF3399"/>
              </a:solidFill>
              <a:ea typeface="Microsoft YaHei" pitchFamily="34" charset="-122"/>
              <a:cs typeface="Mangal" pitchFamily="18" charset="0"/>
            </a:endParaRPr>
          </a:p>
        </p:txBody>
      </p:sp>
      <p:sp>
        <p:nvSpPr>
          <p:cNvPr id="57349" name="Text Box 6"/>
          <p:cNvSpPr txBox="1">
            <a:spLocks noChangeArrowheads="1"/>
          </p:cNvSpPr>
          <p:nvPr/>
        </p:nvSpPr>
        <p:spPr bwMode="auto">
          <a:xfrm>
            <a:off x="6230938" y="2773363"/>
            <a:ext cx="365125" cy="366712"/>
          </a:xfrm>
          <a:prstGeom prst="rect">
            <a:avLst/>
          </a:prstGeom>
          <a:noFill/>
          <a:ln w="9525">
            <a:noFill/>
            <a:miter lim="800000"/>
            <a:headEnd/>
            <a:tailEnd/>
          </a:ln>
        </p:spPr>
        <p:txBody>
          <a:bodyPr wrap="none">
            <a:spAutoFit/>
          </a:bodyPr>
          <a:lstStyle/>
          <a:p>
            <a:pPr eaLnBrk="1" hangingPunct="1"/>
            <a:r>
              <a:rPr lang="pt-BR">
                <a:latin typeface="Arial" pitchFamily="34" charset="0"/>
                <a:cs typeface="Arial" pitchFamily="34" charset="0"/>
              </a:rPr>
              <a:t>*</a:t>
            </a:r>
          </a:p>
        </p:txBody>
      </p:sp>
      <p:sp>
        <p:nvSpPr>
          <p:cNvPr id="57350" name="Rectangle 10"/>
          <p:cNvSpPr>
            <a:spLocks noChangeArrowheads="1"/>
          </p:cNvSpPr>
          <p:nvPr/>
        </p:nvSpPr>
        <p:spPr bwMode="auto">
          <a:xfrm>
            <a:off x="3468688" y="1474788"/>
            <a:ext cx="8547100" cy="925512"/>
          </a:xfrm>
          <a:prstGeom prst="rect">
            <a:avLst/>
          </a:prstGeom>
          <a:solidFill>
            <a:schemeClr val="accent1"/>
          </a:solidFill>
          <a:ln w="9525">
            <a:solidFill>
              <a:schemeClr val="tx1"/>
            </a:solidFill>
            <a:miter lim="800000"/>
            <a:headEnd/>
            <a:tailEnd/>
          </a:ln>
        </p:spPr>
        <p:txBody>
          <a:bodyPr wrap="none" anchor="ctr"/>
          <a:lstStyle/>
          <a:p>
            <a:pPr eaLnBrk="1" hangingPunct="1"/>
            <a:endParaRPr lang="pt-BR" sz="1200">
              <a:latin typeface="Arial" pitchFamily="34" charset="0"/>
              <a:cs typeface="Arial" pitchFamily="34" charset="0"/>
            </a:endParaRPr>
          </a:p>
          <a:p>
            <a:pPr eaLnBrk="1" hangingPunct="1"/>
            <a:endParaRPr lang="pt-BR" sz="1200">
              <a:latin typeface="Arial" pitchFamily="34" charset="0"/>
              <a:cs typeface="Arial" pitchFamily="34" charset="0"/>
            </a:endParaRPr>
          </a:p>
          <a:p>
            <a:pPr eaLnBrk="1" hangingPunct="1"/>
            <a:r>
              <a:rPr lang="pt-BR" sz="1200">
                <a:latin typeface="Arial" pitchFamily="34" charset="0"/>
                <a:cs typeface="Arial" pitchFamily="34" charset="0"/>
              </a:rPr>
              <a:t>Recém-nascido em posição de intubação traqueal,contido por técnica de enrolamento</a:t>
            </a:r>
          </a:p>
          <a:p>
            <a:pPr eaLnBrk="1" hangingPunct="1"/>
            <a:r>
              <a:rPr lang="pt-BR" sz="1200">
                <a:latin typeface="Arial" pitchFamily="34" charset="0"/>
                <a:cs typeface="Arial" pitchFamily="34" charset="0"/>
              </a:rPr>
              <a:t>Laringoscopia: usar sonda uretral n</a:t>
            </a:r>
            <a:r>
              <a:rPr lang="pt-BR" sz="1200" baseline="30000">
                <a:latin typeface="Arial" pitchFamily="34" charset="0"/>
                <a:ea typeface="Arial Unicode MS" pitchFamily="34" charset="-128"/>
                <a:cs typeface="Arial Unicode MS" pitchFamily="34" charset="-128"/>
              </a:rPr>
              <a:t>o</a:t>
            </a:r>
            <a:r>
              <a:rPr lang="pt-BR" sz="1200">
                <a:latin typeface="Arial" pitchFamily="34" charset="0"/>
                <a:cs typeface="Arial" pitchFamily="34" charset="0"/>
              </a:rPr>
              <a:t> 8 (cortar a ponta sem bisel; retirar fenestrações) ; </a:t>
            </a:r>
          </a:p>
          <a:p>
            <a:pPr eaLnBrk="1" hangingPunct="1"/>
            <a:r>
              <a:rPr lang="pt-BR" sz="1200">
                <a:latin typeface="Arial" pitchFamily="34" charset="0"/>
                <a:cs typeface="Arial" pitchFamily="34" charset="0"/>
              </a:rPr>
              <a:t>marcar  com esparadrapo 2 cm da ponta distal e no valor corresponde a 6 +peso </a:t>
            </a:r>
          </a:p>
          <a:p>
            <a:pPr eaLnBrk="1" hangingPunct="1"/>
            <a:r>
              <a:rPr lang="pt-BR" sz="1200">
                <a:latin typeface="Arial" pitchFamily="34" charset="0"/>
                <a:cs typeface="Arial" pitchFamily="34" charset="0"/>
              </a:rPr>
              <a:t>(fixação no lábio superior)</a:t>
            </a:r>
          </a:p>
          <a:p>
            <a:pPr eaLnBrk="1" hangingPunct="1"/>
            <a:endParaRPr lang="pt-BR" sz="1200">
              <a:latin typeface="Arial" pitchFamily="34" charset="0"/>
              <a:cs typeface="Arial" pitchFamily="34" charset="0"/>
            </a:endParaRPr>
          </a:p>
          <a:p>
            <a:pPr eaLnBrk="1" hangingPunct="1"/>
            <a:endParaRPr lang="pt-BR" sz="1200">
              <a:latin typeface="Arial" pitchFamily="34" charset="0"/>
              <a:cs typeface="Arial" pitchFamily="34" charset="0"/>
            </a:endParaRPr>
          </a:p>
          <a:p>
            <a:pPr eaLnBrk="1" hangingPunct="1"/>
            <a:endParaRPr lang="pt-BR" sz="1200">
              <a:latin typeface="Arial" pitchFamily="34" charset="0"/>
              <a:cs typeface="Arial" pitchFamily="34" charset="0"/>
            </a:endParaRPr>
          </a:p>
        </p:txBody>
      </p:sp>
      <p:sp>
        <p:nvSpPr>
          <p:cNvPr id="57351" name="Rectangle 12"/>
          <p:cNvSpPr>
            <a:spLocks noChangeArrowheads="1"/>
          </p:cNvSpPr>
          <p:nvPr/>
        </p:nvSpPr>
        <p:spPr bwMode="auto">
          <a:xfrm>
            <a:off x="3859213" y="2470150"/>
            <a:ext cx="5532437" cy="914400"/>
          </a:xfrm>
          <a:prstGeom prst="rect">
            <a:avLst/>
          </a:prstGeom>
          <a:solidFill>
            <a:schemeClr val="accent1"/>
          </a:solidFill>
          <a:ln w="9525">
            <a:solidFill>
              <a:schemeClr val="tx1"/>
            </a:solidFill>
            <a:miter lim="800000"/>
            <a:headEnd/>
            <a:tailEnd/>
          </a:ln>
        </p:spPr>
        <p:txBody>
          <a:bodyPr wrap="none" anchor="ctr"/>
          <a:lstStyle/>
          <a:p>
            <a:pPr eaLnBrk="1" hangingPunct="1"/>
            <a:r>
              <a:rPr lang="pt-BR" sz="1200">
                <a:latin typeface="Arial" pitchFamily="34" charset="0"/>
                <a:cs typeface="Arial" pitchFamily="34" charset="0"/>
              </a:rPr>
              <a:t>Inserir a sonda até a profundidade desejada e segurá-la </a:t>
            </a:r>
          </a:p>
          <a:p>
            <a:pPr eaLnBrk="1" hangingPunct="1"/>
            <a:r>
              <a:rPr lang="pt-BR" sz="1200">
                <a:latin typeface="Arial" pitchFamily="34" charset="0"/>
                <a:cs typeface="Arial" pitchFamily="34" charset="0"/>
              </a:rPr>
              <a:t>nos lábios.Remover o laringoscópio</a:t>
            </a:r>
          </a:p>
          <a:p>
            <a:pPr eaLnBrk="1" hangingPunct="1"/>
            <a:r>
              <a:rPr lang="pt-BR" sz="1200" b="1">
                <a:solidFill>
                  <a:srgbClr val="FFFF00"/>
                </a:solidFill>
                <a:latin typeface="Arial" pitchFamily="34" charset="0"/>
                <a:cs typeface="Arial" pitchFamily="34" charset="0"/>
              </a:rPr>
              <a:t>Dose: 200mg/kg</a:t>
            </a:r>
            <a:r>
              <a:rPr lang="pt-BR" sz="1200">
                <a:latin typeface="Arial" pitchFamily="34" charset="0"/>
                <a:cs typeface="Arial" pitchFamily="34" charset="0"/>
              </a:rPr>
              <a:t> </a:t>
            </a:r>
          </a:p>
          <a:p>
            <a:pPr eaLnBrk="1" hangingPunct="1"/>
            <a:r>
              <a:rPr lang="pt-BR" sz="1200">
                <a:latin typeface="Arial" pitchFamily="34" charset="0"/>
                <a:cs typeface="Arial" pitchFamily="34" charset="0"/>
              </a:rPr>
              <a:t>Conectar a seringa do surfactante na sonda uretral </a:t>
            </a:r>
          </a:p>
          <a:p>
            <a:pPr eaLnBrk="1" hangingPunct="1"/>
            <a:r>
              <a:rPr lang="pt-BR" sz="1200">
                <a:latin typeface="Arial" pitchFamily="34" charset="0"/>
                <a:cs typeface="Arial" pitchFamily="34" charset="0"/>
              </a:rPr>
              <a:t>com mesmo volume de ar de ar. Instilar em 30-60 segundos</a:t>
            </a:r>
          </a:p>
        </p:txBody>
      </p:sp>
      <p:sp>
        <p:nvSpPr>
          <p:cNvPr id="57352" name="Rectangle 13"/>
          <p:cNvSpPr>
            <a:spLocks noChangeArrowheads="1"/>
          </p:cNvSpPr>
          <p:nvPr/>
        </p:nvSpPr>
        <p:spPr bwMode="auto">
          <a:xfrm>
            <a:off x="3763963" y="722313"/>
            <a:ext cx="6937375" cy="685800"/>
          </a:xfrm>
          <a:prstGeom prst="rect">
            <a:avLst/>
          </a:prstGeom>
          <a:solidFill>
            <a:schemeClr val="accent1"/>
          </a:solidFill>
          <a:ln w="9525">
            <a:solidFill>
              <a:schemeClr val="tx1"/>
            </a:solidFill>
            <a:miter lim="800000"/>
            <a:headEnd/>
            <a:tailEnd/>
          </a:ln>
        </p:spPr>
        <p:txBody>
          <a:bodyPr wrap="none" anchor="ctr"/>
          <a:lstStyle/>
          <a:p>
            <a:pPr eaLnBrk="1" hangingPunct="1"/>
            <a:r>
              <a:rPr lang="pt-BR" sz="1200">
                <a:latin typeface="Arial" pitchFamily="34" charset="0"/>
                <a:cs typeface="Arial" pitchFamily="34" charset="0"/>
              </a:rPr>
              <a:t>RN ≥26 sem em CPAP nasal +7 cmH2O com necessidade de FiO</a:t>
            </a:r>
            <a:r>
              <a:rPr lang="pt-BR" sz="1200" baseline="-25000">
                <a:latin typeface="Arial" pitchFamily="34" charset="0"/>
                <a:ea typeface="Arial Unicode MS" pitchFamily="34" charset="-128"/>
                <a:cs typeface="Arial Unicode MS" pitchFamily="34" charset="-128"/>
              </a:rPr>
              <a:t>2</a:t>
            </a:r>
            <a:r>
              <a:rPr lang="pt-BR" sz="1200">
                <a:latin typeface="Arial" pitchFamily="34" charset="0"/>
                <a:cs typeface="Arial" pitchFamily="34" charset="0"/>
              </a:rPr>
              <a:t> &gt; 30%</a:t>
            </a:r>
          </a:p>
          <a:p>
            <a:pPr eaLnBrk="1" hangingPunct="1"/>
            <a:r>
              <a:rPr lang="pt-BR" sz="1200">
                <a:latin typeface="Arial" pitchFamily="34" charset="0"/>
                <a:cs typeface="Arial" pitchFamily="34" charset="0"/>
              </a:rPr>
              <a:t>Para manter saturação de O</a:t>
            </a:r>
            <a:r>
              <a:rPr lang="pt-BR" sz="1200" baseline="-25000">
                <a:latin typeface="Arial" pitchFamily="34" charset="0"/>
                <a:ea typeface="Arial Unicode MS" pitchFamily="34" charset="-128"/>
                <a:cs typeface="Arial Unicode MS" pitchFamily="34" charset="-128"/>
              </a:rPr>
              <a:t>2</a:t>
            </a:r>
            <a:r>
              <a:rPr lang="pt-BR" sz="1200">
                <a:latin typeface="Arial" pitchFamily="34" charset="0"/>
                <a:cs typeface="Arial" pitchFamily="34" charset="0"/>
              </a:rPr>
              <a:t> alvo (90-95%). Limites do alarme:89-95%.</a:t>
            </a:r>
          </a:p>
          <a:p>
            <a:pPr eaLnBrk="1" hangingPunct="1"/>
            <a:r>
              <a:rPr lang="pt-BR" sz="1200">
                <a:latin typeface="Arial" pitchFamily="34" charset="0"/>
                <a:cs typeface="Arial" pitchFamily="34" charset="0"/>
              </a:rPr>
              <a:t>Não aguardar o  resultado do Rx de tórax </a:t>
            </a:r>
          </a:p>
        </p:txBody>
      </p:sp>
      <p:sp>
        <p:nvSpPr>
          <p:cNvPr id="57353" name="Rectangle 14"/>
          <p:cNvSpPr>
            <a:spLocks noChangeArrowheads="1"/>
          </p:cNvSpPr>
          <p:nvPr/>
        </p:nvSpPr>
        <p:spPr bwMode="auto">
          <a:xfrm>
            <a:off x="960438" y="4283075"/>
            <a:ext cx="9648825" cy="484188"/>
          </a:xfrm>
          <a:prstGeom prst="rect">
            <a:avLst/>
          </a:prstGeom>
          <a:solidFill>
            <a:schemeClr val="accent1"/>
          </a:solidFill>
          <a:ln w="9525">
            <a:solidFill>
              <a:schemeClr val="tx1"/>
            </a:solidFill>
            <a:miter lim="800000"/>
            <a:headEnd/>
            <a:tailEnd/>
          </a:ln>
        </p:spPr>
        <p:txBody>
          <a:bodyPr wrap="none" anchor="ctr"/>
          <a:lstStyle/>
          <a:p>
            <a:pPr algn="ctr" eaLnBrk="1" hangingPunct="1"/>
            <a:r>
              <a:rPr lang="pt-BR" sz="1200">
                <a:latin typeface="Arial" pitchFamily="34" charset="0"/>
                <a:cs typeface="Arial" pitchFamily="34" charset="0"/>
              </a:rPr>
              <a:t>Se não conseguir passar a sonda uretral, esperar 20 segundos e tentar novamente. O número máximo de</a:t>
            </a:r>
          </a:p>
          <a:p>
            <a:pPr algn="ctr" eaLnBrk="1" hangingPunct="1"/>
            <a:r>
              <a:rPr lang="pt-BR" sz="1200">
                <a:latin typeface="Arial" pitchFamily="34" charset="0"/>
                <a:cs typeface="Arial" pitchFamily="34" charset="0"/>
              </a:rPr>
              <a:t>Tentativas é 3 vezes, após o que deve-se abandonar a técnica, se insucesso</a:t>
            </a:r>
          </a:p>
        </p:txBody>
      </p:sp>
      <p:sp>
        <p:nvSpPr>
          <p:cNvPr id="57354" name="Oval 15"/>
          <p:cNvSpPr>
            <a:spLocks noChangeArrowheads="1"/>
          </p:cNvSpPr>
          <p:nvPr/>
        </p:nvSpPr>
        <p:spPr bwMode="auto">
          <a:xfrm>
            <a:off x="0" y="552450"/>
            <a:ext cx="3833813" cy="941388"/>
          </a:xfrm>
          <a:prstGeom prst="ellipse">
            <a:avLst/>
          </a:prstGeom>
          <a:solidFill>
            <a:schemeClr val="accent1"/>
          </a:solidFill>
          <a:ln w="9525">
            <a:solidFill>
              <a:schemeClr val="tx1"/>
            </a:solidFill>
            <a:round/>
            <a:headEnd/>
            <a:tailEnd/>
          </a:ln>
        </p:spPr>
        <p:txBody>
          <a:bodyPr wrap="none" anchor="ctr"/>
          <a:lstStyle/>
          <a:p>
            <a:pPr algn="ctr" eaLnBrk="1" hangingPunct="1"/>
            <a:r>
              <a:rPr lang="pt-BR" sz="1200" b="1">
                <a:solidFill>
                  <a:srgbClr val="FFFF00"/>
                </a:solidFill>
                <a:latin typeface="Arial" pitchFamily="34" charset="0"/>
                <a:cs typeface="Arial" pitchFamily="34" charset="0"/>
              </a:rPr>
              <a:t>RN≥26 semanas com drive respiratório</a:t>
            </a:r>
          </a:p>
          <a:p>
            <a:pPr algn="ctr" eaLnBrk="1" hangingPunct="1"/>
            <a:r>
              <a:rPr lang="pt-BR" sz="1200" b="1">
                <a:solidFill>
                  <a:srgbClr val="FFFF00"/>
                </a:solidFill>
                <a:latin typeface="Arial" pitchFamily="34" charset="0"/>
                <a:cs typeface="Arial" pitchFamily="34" charset="0"/>
              </a:rPr>
              <a:t>em CPAP nasal</a:t>
            </a:r>
          </a:p>
        </p:txBody>
      </p:sp>
      <p:sp>
        <p:nvSpPr>
          <p:cNvPr id="57355" name="Rectangle 16"/>
          <p:cNvSpPr>
            <a:spLocks noChangeArrowheads="1"/>
          </p:cNvSpPr>
          <p:nvPr/>
        </p:nvSpPr>
        <p:spPr bwMode="auto">
          <a:xfrm>
            <a:off x="0" y="5707063"/>
            <a:ext cx="11969750" cy="711200"/>
          </a:xfrm>
          <a:prstGeom prst="rect">
            <a:avLst/>
          </a:prstGeom>
          <a:solidFill>
            <a:schemeClr val="accent1"/>
          </a:solidFill>
          <a:ln w="9525">
            <a:solidFill>
              <a:schemeClr val="tx1"/>
            </a:solidFill>
            <a:miter lim="800000"/>
            <a:headEnd/>
            <a:tailEnd/>
          </a:ln>
        </p:spPr>
        <p:txBody>
          <a:bodyPr wrap="none" anchor="ctr"/>
          <a:lstStyle/>
          <a:p>
            <a:pPr algn="ctr" eaLnBrk="1" hangingPunct="1"/>
            <a:r>
              <a:rPr lang="pt-PT" altLang="ko-KR" sz="1200" b="1">
                <a:solidFill>
                  <a:srgbClr val="FFFF00"/>
                </a:solidFill>
                <a:latin typeface="Arial" pitchFamily="34" charset="0"/>
                <a:ea typeface="Gulim" pitchFamily="34" charset="-127"/>
                <a:cs typeface="Arial" pitchFamily="34" charset="0"/>
              </a:rPr>
              <a:t>Repetição do procedimento</a:t>
            </a:r>
            <a:r>
              <a:rPr lang="pt-PT" altLang="ko-KR" sz="1200">
                <a:latin typeface="Arial" pitchFamily="34" charset="0"/>
                <a:ea typeface="Gulim" pitchFamily="34" charset="-127"/>
                <a:cs typeface="Arial" pitchFamily="34" charset="0"/>
              </a:rPr>
              <a:t>: Se necessidade de FiO</a:t>
            </a:r>
            <a:r>
              <a:rPr lang="pt-PT" altLang="ko-KR" sz="1200" baseline="-25000">
                <a:latin typeface="Arial" pitchFamily="34" charset="0"/>
                <a:ea typeface="Arial Unicode MS" pitchFamily="34" charset="-128"/>
                <a:cs typeface="Arial Unicode MS" pitchFamily="34" charset="-128"/>
              </a:rPr>
              <a:t>2</a:t>
            </a:r>
            <a:r>
              <a:rPr lang="pt-PT" altLang="ko-KR" sz="1200">
                <a:latin typeface="Arial" pitchFamily="34" charset="0"/>
                <a:ea typeface="Gulim" pitchFamily="34" charset="-127"/>
                <a:cs typeface="Arial" pitchFamily="34" charset="0"/>
              </a:rPr>
              <a:t> ≥40%, repetir o procedimento (</a:t>
            </a:r>
            <a:r>
              <a:rPr lang="pt-PT" altLang="ko-KR" sz="1200" b="1">
                <a:solidFill>
                  <a:srgbClr val="FFFF00"/>
                </a:solidFill>
                <a:latin typeface="Arial" pitchFamily="34" charset="0"/>
                <a:ea typeface="Gulim" pitchFamily="34" charset="-127"/>
                <a:cs typeface="Arial" pitchFamily="34" charset="0"/>
              </a:rPr>
              <a:t>100mg/kg </a:t>
            </a:r>
            <a:r>
              <a:rPr lang="pt-PT" altLang="ko-KR" sz="1200">
                <a:latin typeface="Arial" pitchFamily="34" charset="0"/>
                <a:ea typeface="Gulim" pitchFamily="34" charset="-127"/>
                <a:cs typeface="Arial" pitchFamily="34" charset="0"/>
              </a:rPr>
              <a:t>de surfactante) </a:t>
            </a:r>
          </a:p>
          <a:p>
            <a:pPr algn="ctr" eaLnBrk="1" hangingPunct="1"/>
            <a:r>
              <a:rPr lang="pt-PT" altLang="ko-KR" sz="1200">
                <a:latin typeface="Arial" pitchFamily="34" charset="0"/>
                <a:ea typeface="Gulim" pitchFamily="34" charset="-127"/>
                <a:cs typeface="Arial" pitchFamily="34" charset="0"/>
              </a:rPr>
              <a:t>                           ou intubação e ventilação conforme as condições do recém-nascido</a:t>
            </a:r>
            <a:r>
              <a:rPr lang="pt-BR" altLang="ko-KR" sz="1200">
                <a:latin typeface="Arial" pitchFamily="34" charset="0"/>
                <a:ea typeface="Gulim" pitchFamily="34" charset="-127"/>
                <a:cs typeface="Arial" pitchFamily="34" charset="0"/>
              </a:rPr>
              <a:t> </a:t>
            </a:r>
            <a:endParaRPr lang="pt-BR" sz="1200">
              <a:latin typeface="Arial" pitchFamily="34" charset="0"/>
              <a:cs typeface="Arial" pitchFamily="34" charset="0"/>
            </a:endParaRPr>
          </a:p>
        </p:txBody>
      </p:sp>
      <p:sp>
        <p:nvSpPr>
          <p:cNvPr id="57356" name="Rectangle 12"/>
          <p:cNvSpPr>
            <a:spLocks/>
          </p:cNvSpPr>
          <p:nvPr/>
        </p:nvSpPr>
        <p:spPr bwMode="auto">
          <a:xfrm>
            <a:off x="9132888" y="-32543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4"/>
          <p:cNvPicPr>
            <a:picLocks noChangeAspect="1" noChangeArrowheads="1"/>
          </p:cNvPicPr>
          <p:nvPr/>
        </p:nvPicPr>
        <p:blipFill>
          <a:blip r:embed="rId2"/>
          <a:srcRect/>
          <a:stretch>
            <a:fillRect/>
          </a:stretch>
        </p:blipFill>
        <p:spPr bwMode="auto">
          <a:xfrm>
            <a:off x="177800" y="819150"/>
            <a:ext cx="12014200" cy="5022850"/>
          </a:xfrm>
          <a:prstGeom prst="rect">
            <a:avLst/>
          </a:prstGeom>
          <a:noFill/>
          <a:ln w="9525">
            <a:noFill/>
            <a:miter lim="800000"/>
            <a:headEnd/>
            <a:tailEnd/>
          </a:ln>
        </p:spPr>
      </p:pic>
      <p:sp>
        <p:nvSpPr>
          <p:cNvPr id="58371" name="Rectangle 5"/>
          <p:cNvSpPr>
            <a:spLocks noChangeArrowheads="1"/>
          </p:cNvSpPr>
          <p:nvPr/>
        </p:nvSpPr>
        <p:spPr bwMode="auto">
          <a:xfrm>
            <a:off x="355600" y="6035675"/>
            <a:ext cx="11836400" cy="822325"/>
          </a:xfrm>
          <a:prstGeom prst="rect">
            <a:avLst/>
          </a:prstGeom>
          <a:noFill/>
          <a:ln w="9525">
            <a:noFill/>
            <a:miter lim="800000"/>
            <a:headEnd/>
            <a:tailEnd/>
          </a:ln>
        </p:spPr>
        <p:txBody>
          <a:bodyPr anchor="ctr">
            <a:spAutoFit/>
          </a:bodyPr>
          <a:lstStyle/>
          <a:p>
            <a:pPr algn="ctr" eaLnBrk="1" hangingPunct="1"/>
            <a:r>
              <a:rPr lang="pt-BR" sz="1200">
                <a:latin typeface="Arial" pitchFamily="34" charset="0"/>
                <a:cs typeface="Arial" pitchFamily="34" charset="0"/>
                <a:hlinkClick r:id="rId3"/>
              </a:rPr>
              <a:t>A randomized, multicenter masked comparison trial of poractant alfa (Curosurf) versus beractant (Survanta) in the treatment of respiratory distress syndrome in preterm infants.</a:t>
            </a:r>
            <a:endParaRPr lang="pt-BR" sz="1200">
              <a:latin typeface="Arial" pitchFamily="34" charset="0"/>
              <a:cs typeface="Arial" pitchFamily="34" charset="0"/>
            </a:endParaRPr>
          </a:p>
          <a:p>
            <a:pPr algn="ctr" eaLnBrk="1" hangingPunct="1"/>
            <a:r>
              <a:rPr lang="pt-BR" sz="1200" b="1">
                <a:latin typeface="Arial" pitchFamily="34" charset="0"/>
                <a:cs typeface="Arial" pitchFamily="34" charset="0"/>
              </a:rPr>
              <a:t>Ramanathan R</a:t>
            </a:r>
            <a:r>
              <a:rPr lang="pt-BR" sz="1200">
                <a:latin typeface="Arial" pitchFamily="34" charset="0"/>
                <a:cs typeface="Arial" pitchFamily="34" charset="0"/>
              </a:rPr>
              <a:t>, Rasmussen MR, Gerstmann DR, Finer N, Sekar K; North American Study Group.</a:t>
            </a:r>
          </a:p>
          <a:p>
            <a:pPr algn="ctr" eaLnBrk="1" hangingPunct="1"/>
            <a:r>
              <a:rPr lang="pt-BR" sz="1200">
                <a:latin typeface="Arial" pitchFamily="34" charset="0"/>
                <a:cs typeface="Arial" pitchFamily="34" charset="0"/>
              </a:rPr>
              <a:t>Am J Perinatol. 2004 Apr;21(3):109-19.</a:t>
            </a:r>
          </a:p>
        </p:txBody>
      </p:sp>
      <p:pic>
        <p:nvPicPr>
          <p:cNvPr id="58372" name="Título 1"/>
          <p:cNvPicPr>
            <a:picLocks noChangeArrowheads="1"/>
          </p:cNvPicPr>
          <p:nvPr/>
        </p:nvPicPr>
        <p:blipFill>
          <a:blip r:embed="rId4"/>
          <a:srcRect/>
          <a:stretch>
            <a:fillRect/>
          </a:stretch>
        </p:blipFill>
        <p:spPr bwMode="auto">
          <a:xfrm>
            <a:off x="2544763" y="0"/>
            <a:ext cx="6719887" cy="611188"/>
          </a:xfrm>
          <a:prstGeom prst="rect">
            <a:avLst/>
          </a:prstGeom>
          <a:solidFill>
            <a:schemeClr val="bg1"/>
          </a:solidFill>
          <a:ln w="9525">
            <a:noFill/>
            <a:miter lim="800000"/>
            <a:headEnd/>
            <a:tailEnd/>
          </a:ln>
        </p:spPr>
      </p:pic>
      <p:sp>
        <p:nvSpPr>
          <p:cNvPr id="58373" name="Text Box 7"/>
          <p:cNvSpPr txBox="1">
            <a:spLocks noChangeArrowheads="1"/>
          </p:cNvSpPr>
          <p:nvPr/>
        </p:nvSpPr>
        <p:spPr bwMode="auto">
          <a:xfrm>
            <a:off x="9139238" y="479425"/>
            <a:ext cx="2905125" cy="366713"/>
          </a:xfrm>
          <a:prstGeom prst="rect">
            <a:avLst/>
          </a:prstGeom>
          <a:solidFill>
            <a:schemeClr val="bg1"/>
          </a:solidFill>
          <a:ln w="9525">
            <a:noFill/>
            <a:miter lim="800000"/>
            <a:headEnd/>
            <a:tailEnd/>
          </a:ln>
        </p:spPr>
        <p:txBody>
          <a:bodyPr wrap="none">
            <a:spAutoFit/>
          </a:bodyPr>
          <a:lstStyle/>
          <a:p>
            <a:pPr eaLnBrk="1" hangingPunct="1"/>
            <a:r>
              <a:rPr lang="pt-BR">
                <a:solidFill>
                  <a:srgbClr val="0000FF"/>
                </a:solidFill>
                <a:latin typeface="Arial" pitchFamily="34" charset="0"/>
                <a:cs typeface="Arial" pitchFamily="34" charset="0"/>
              </a:rPr>
              <a:t>Por quê 200mg/kg?</a:t>
            </a:r>
          </a:p>
        </p:txBody>
      </p:sp>
      <p:sp>
        <p:nvSpPr>
          <p:cNvPr id="58374" name="Rectangle 6"/>
          <p:cNvSpPr>
            <a:spLocks/>
          </p:cNvSpPr>
          <p:nvPr/>
        </p:nvSpPr>
        <p:spPr bwMode="auto">
          <a:xfrm>
            <a:off x="9132888" y="-325438"/>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4"/>
          <p:cNvPicPr>
            <a:picLocks noChangeAspect="1" noChangeArrowheads="1"/>
          </p:cNvPicPr>
          <p:nvPr/>
        </p:nvPicPr>
        <p:blipFill>
          <a:blip r:embed="rId2"/>
          <a:srcRect/>
          <a:stretch>
            <a:fillRect/>
          </a:stretch>
        </p:blipFill>
        <p:spPr bwMode="auto">
          <a:xfrm>
            <a:off x="0" y="1870075"/>
            <a:ext cx="6389688" cy="3421063"/>
          </a:xfrm>
          <a:prstGeom prst="rect">
            <a:avLst/>
          </a:prstGeom>
          <a:noFill/>
          <a:ln w="9525">
            <a:noFill/>
            <a:miter lim="800000"/>
            <a:headEnd/>
            <a:tailEnd/>
          </a:ln>
        </p:spPr>
      </p:pic>
      <p:pic>
        <p:nvPicPr>
          <p:cNvPr id="59395" name="Picture 5"/>
          <p:cNvPicPr>
            <a:picLocks noChangeAspect="1" noChangeArrowheads="1"/>
          </p:cNvPicPr>
          <p:nvPr/>
        </p:nvPicPr>
        <p:blipFill>
          <a:blip r:embed="rId3"/>
          <a:srcRect/>
          <a:stretch>
            <a:fillRect/>
          </a:stretch>
        </p:blipFill>
        <p:spPr bwMode="auto">
          <a:xfrm>
            <a:off x="5846763" y="4327525"/>
            <a:ext cx="6345237" cy="2530475"/>
          </a:xfrm>
          <a:prstGeom prst="rect">
            <a:avLst/>
          </a:prstGeom>
          <a:noFill/>
          <a:ln w="9525">
            <a:noFill/>
            <a:miter lim="800000"/>
            <a:headEnd/>
            <a:tailEnd/>
          </a:ln>
        </p:spPr>
      </p:pic>
      <p:sp>
        <p:nvSpPr>
          <p:cNvPr id="59396" name="Text Box 6"/>
          <p:cNvSpPr txBox="1">
            <a:spLocks noChangeArrowheads="1"/>
          </p:cNvSpPr>
          <p:nvPr/>
        </p:nvSpPr>
        <p:spPr bwMode="auto">
          <a:xfrm>
            <a:off x="2849563" y="5456238"/>
            <a:ext cx="3124200" cy="679450"/>
          </a:xfrm>
          <a:prstGeom prst="rect">
            <a:avLst/>
          </a:prstGeom>
          <a:noFill/>
          <a:ln w="38100">
            <a:solidFill>
              <a:srgbClr val="FF3399"/>
            </a:solidFill>
            <a:miter lim="800000"/>
            <a:headEnd/>
            <a:tailEnd/>
          </a:ln>
        </p:spPr>
        <p:txBody>
          <a:bodyPr wrap="none">
            <a:spAutoFit/>
          </a:bodyPr>
          <a:lstStyle/>
          <a:p>
            <a:pPr algn="ctr" eaLnBrk="1" hangingPunct="1"/>
            <a:r>
              <a:rPr lang="pt-BR" b="1">
                <a:solidFill>
                  <a:srgbClr val="0000FF"/>
                </a:solidFill>
                <a:latin typeface="Arial" pitchFamily="34" charset="0"/>
                <a:cs typeface="Arial" pitchFamily="34" charset="0"/>
              </a:rPr>
              <a:t>Menor necessidade</a:t>
            </a:r>
          </a:p>
          <a:p>
            <a:pPr algn="ctr" eaLnBrk="1" hangingPunct="1"/>
            <a:r>
              <a:rPr lang="pt-BR" b="1">
                <a:solidFill>
                  <a:srgbClr val="0000FF"/>
                </a:solidFill>
                <a:latin typeface="Arial" pitchFamily="34" charset="0"/>
                <a:cs typeface="Arial" pitchFamily="34" charset="0"/>
              </a:rPr>
              <a:t>de oxigênio</a:t>
            </a:r>
          </a:p>
        </p:txBody>
      </p:sp>
      <p:sp>
        <p:nvSpPr>
          <p:cNvPr id="59397" name="Text Box 7"/>
          <p:cNvSpPr txBox="1">
            <a:spLocks noChangeArrowheads="1"/>
          </p:cNvSpPr>
          <p:nvPr/>
        </p:nvSpPr>
        <p:spPr bwMode="auto">
          <a:xfrm>
            <a:off x="5765800" y="2690813"/>
            <a:ext cx="5021263" cy="679450"/>
          </a:xfrm>
          <a:prstGeom prst="rect">
            <a:avLst/>
          </a:prstGeom>
          <a:noFill/>
          <a:ln w="38100">
            <a:solidFill>
              <a:srgbClr val="FF3399"/>
            </a:solidFill>
            <a:miter lim="800000"/>
            <a:headEnd/>
            <a:tailEnd/>
          </a:ln>
        </p:spPr>
        <p:txBody>
          <a:bodyPr wrap="none">
            <a:spAutoFit/>
          </a:bodyPr>
          <a:lstStyle/>
          <a:p>
            <a:pPr algn="ctr" eaLnBrk="1" hangingPunct="1"/>
            <a:r>
              <a:rPr lang="pt-BR" b="1">
                <a:solidFill>
                  <a:srgbClr val="0000FF"/>
                </a:solidFill>
                <a:latin typeface="Arial" pitchFamily="34" charset="0"/>
                <a:cs typeface="Arial" pitchFamily="34" charset="0"/>
              </a:rPr>
              <a:t>Rápida redução da  necessidade</a:t>
            </a:r>
          </a:p>
          <a:p>
            <a:pPr algn="ctr" eaLnBrk="1" hangingPunct="1"/>
            <a:r>
              <a:rPr lang="pt-BR" b="1">
                <a:solidFill>
                  <a:srgbClr val="0000FF"/>
                </a:solidFill>
                <a:latin typeface="Arial" pitchFamily="34" charset="0"/>
                <a:cs typeface="Arial" pitchFamily="34" charset="0"/>
              </a:rPr>
              <a:t>de oxigênio</a:t>
            </a:r>
          </a:p>
        </p:txBody>
      </p:sp>
      <p:pic>
        <p:nvPicPr>
          <p:cNvPr id="59398" name="Título 1"/>
          <p:cNvPicPr>
            <a:picLocks noChangeArrowheads="1"/>
          </p:cNvPicPr>
          <p:nvPr/>
        </p:nvPicPr>
        <p:blipFill>
          <a:blip r:embed="rId4"/>
          <a:srcRect/>
          <a:stretch>
            <a:fillRect/>
          </a:stretch>
        </p:blipFill>
        <p:spPr bwMode="auto">
          <a:xfrm>
            <a:off x="2438400" y="719138"/>
            <a:ext cx="6719888" cy="795337"/>
          </a:xfrm>
          <a:prstGeom prst="rect">
            <a:avLst/>
          </a:prstGeom>
          <a:solidFill>
            <a:schemeClr val="bg1"/>
          </a:solidFill>
          <a:ln w="9525">
            <a:noFill/>
            <a:miter lim="800000"/>
            <a:headEnd/>
            <a:tailEnd/>
          </a:ln>
        </p:spPr>
      </p:pic>
      <p:sp>
        <p:nvSpPr>
          <p:cNvPr id="59399" name="Text Box 9"/>
          <p:cNvSpPr txBox="1">
            <a:spLocks noChangeArrowheads="1"/>
          </p:cNvSpPr>
          <p:nvPr/>
        </p:nvSpPr>
        <p:spPr bwMode="auto">
          <a:xfrm>
            <a:off x="8845550" y="1436688"/>
            <a:ext cx="2903538" cy="366712"/>
          </a:xfrm>
          <a:prstGeom prst="rect">
            <a:avLst/>
          </a:prstGeom>
          <a:noFill/>
          <a:ln w="9525">
            <a:noFill/>
            <a:miter lim="800000"/>
            <a:headEnd/>
            <a:tailEnd/>
          </a:ln>
        </p:spPr>
        <p:txBody>
          <a:bodyPr wrap="none">
            <a:spAutoFit/>
          </a:bodyPr>
          <a:lstStyle/>
          <a:p>
            <a:pPr eaLnBrk="1" hangingPunct="1"/>
            <a:r>
              <a:rPr lang="pt-BR">
                <a:solidFill>
                  <a:srgbClr val="0000FF"/>
                </a:solidFill>
                <a:latin typeface="Arial" pitchFamily="34" charset="0"/>
                <a:cs typeface="Arial" pitchFamily="34" charset="0"/>
              </a:rPr>
              <a:t>Por quê 200mg/kg?</a:t>
            </a:r>
          </a:p>
        </p:txBody>
      </p:sp>
      <p:pic>
        <p:nvPicPr>
          <p:cNvPr id="59400" name="Picture 10"/>
          <p:cNvPicPr>
            <a:picLocks noChangeAspect="1" noChangeArrowheads="1"/>
          </p:cNvPicPr>
          <p:nvPr/>
        </p:nvPicPr>
        <p:blipFill>
          <a:blip r:embed="rId5"/>
          <a:srcRect/>
          <a:stretch>
            <a:fillRect/>
          </a:stretch>
        </p:blipFill>
        <p:spPr bwMode="auto">
          <a:xfrm>
            <a:off x="2614613" y="6511925"/>
            <a:ext cx="3638550" cy="130175"/>
          </a:xfrm>
          <a:prstGeom prst="rect">
            <a:avLst/>
          </a:prstGeom>
          <a:noFill/>
          <a:ln w="9525">
            <a:noFill/>
            <a:miter lim="800000"/>
            <a:headEnd/>
            <a:tailEnd/>
          </a:ln>
        </p:spPr>
      </p:pic>
      <p:sp>
        <p:nvSpPr>
          <p:cNvPr id="59401" name="Rectangle 9"/>
          <p:cNvSpPr>
            <a:spLocks/>
          </p:cNvSpPr>
          <p:nvPr/>
        </p:nvSpPr>
        <p:spPr bwMode="auto">
          <a:xfrm>
            <a:off x="9132888" y="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4"/>
          <p:cNvPicPr>
            <a:picLocks noChangeAspect="1" noChangeArrowheads="1"/>
          </p:cNvPicPr>
          <p:nvPr/>
        </p:nvPicPr>
        <p:blipFill>
          <a:blip r:embed="rId2"/>
          <a:srcRect/>
          <a:stretch>
            <a:fillRect/>
          </a:stretch>
        </p:blipFill>
        <p:spPr bwMode="auto">
          <a:xfrm>
            <a:off x="1354138" y="2454275"/>
            <a:ext cx="9390062" cy="3671888"/>
          </a:xfrm>
          <a:prstGeom prst="rect">
            <a:avLst/>
          </a:prstGeom>
          <a:noFill/>
          <a:ln w="9525">
            <a:noFill/>
            <a:miter lim="800000"/>
            <a:headEnd/>
            <a:tailEnd/>
          </a:ln>
        </p:spPr>
      </p:pic>
      <p:pic>
        <p:nvPicPr>
          <p:cNvPr id="60419" name="Título 1"/>
          <p:cNvPicPr>
            <a:picLocks noChangeArrowheads="1"/>
          </p:cNvPicPr>
          <p:nvPr/>
        </p:nvPicPr>
        <p:blipFill>
          <a:blip r:embed="rId3"/>
          <a:srcRect/>
          <a:stretch>
            <a:fillRect/>
          </a:stretch>
        </p:blipFill>
        <p:spPr bwMode="auto">
          <a:xfrm>
            <a:off x="2497138" y="658813"/>
            <a:ext cx="6721475" cy="890587"/>
          </a:xfrm>
          <a:prstGeom prst="rect">
            <a:avLst/>
          </a:prstGeom>
          <a:solidFill>
            <a:schemeClr val="bg1"/>
          </a:solidFill>
          <a:ln w="9525">
            <a:noFill/>
            <a:miter lim="800000"/>
            <a:headEnd/>
            <a:tailEnd/>
          </a:ln>
        </p:spPr>
      </p:pic>
      <p:sp>
        <p:nvSpPr>
          <p:cNvPr id="60420" name="Text Box 6"/>
          <p:cNvSpPr txBox="1">
            <a:spLocks noChangeArrowheads="1"/>
          </p:cNvSpPr>
          <p:nvPr/>
        </p:nvSpPr>
        <p:spPr bwMode="auto">
          <a:xfrm>
            <a:off x="8459788" y="1498600"/>
            <a:ext cx="2905125" cy="366713"/>
          </a:xfrm>
          <a:prstGeom prst="rect">
            <a:avLst/>
          </a:prstGeom>
          <a:noFill/>
          <a:ln w="9525">
            <a:noFill/>
            <a:miter lim="800000"/>
            <a:headEnd/>
            <a:tailEnd/>
          </a:ln>
        </p:spPr>
        <p:txBody>
          <a:bodyPr wrap="none">
            <a:spAutoFit/>
          </a:bodyPr>
          <a:lstStyle/>
          <a:p>
            <a:pPr eaLnBrk="1" hangingPunct="1"/>
            <a:r>
              <a:rPr lang="pt-BR">
                <a:solidFill>
                  <a:srgbClr val="0000FF"/>
                </a:solidFill>
                <a:latin typeface="Arial" pitchFamily="34" charset="0"/>
                <a:cs typeface="Arial" pitchFamily="34" charset="0"/>
              </a:rPr>
              <a:t>Por quê 200mg/kg?</a:t>
            </a:r>
          </a:p>
        </p:txBody>
      </p:sp>
      <p:sp>
        <p:nvSpPr>
          <p:cNvPr id="60421" name="Rectangle 5"/>
          <p:cNvSpPr>
            <a:spLocks/>
          </p:cNvSpPr>
          <p:nvPr/>
        </p:nvSpPr>
        <p:spPr bwMode="auto">
          <a:xfrm>
            <a:off x="9218613" y="173038"/>
            <a:ext cx="10515600" cy="1325562"/>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3"/>
          <p:cNvSpPr>
            <a:spLocks noGrp="1"/>
          </p:cNvSpPr>
          <p:nvPr>
            <p:ph type="body" idx="4294967295"/>
          </p:nvPr>
        </p:nvSpPr>
        <p:spPr>
          <a:xfrm>
            <a:off x="0" y="2622550"/>
            <a:ext cx="12039600" cy="4389438"/>
          </a:xfrm>
        </p:spPr>
        <p:txBody>
          <a:bodyPr lIns="90004" tIns="44997" rIns="90004" bIns="44997"/>
          <a:lstStyle/>
          <a:p>
            <a:pPr algn="ctr">
              <a:buFont typeface="Arial" pitchFamily="34" charset="0"/>
              <a:buNone/>
            </a:pPr>
            <a:r>
              <a:rPr lang="pt-PT" sz="1800" b="1" smtClean="0"/>
              <a:t>Neste estudo, os resultados de duas doses iniciais diferentes de surfactante porcino (RN:700 a 2000g com SDR)  &lt;15 horas de vida</a:t>
            </a:r>
          </a:p>
          <a:p>
            <a:pPr>
              <a:buFont typeface="Arial" pitchFamily="34" charset="0"/>
              <a:buNone/>
            </a:pPr>
            <a:r>
              <a:rPr lang="pt-PT" sz="1800" smtClean="0"/>
              <a:t>                                      Grupo A: 200 mg / kg - 82 pacientes,                 </a:t>
            </a:r>
          </a:p>
          <a:p>
            <a:pPr>
              <a:buFont typeface="Arial" pitchFamily="34" charset="0"/>
              <a:buNone/>
            </a:pPr>
            <a:r>
              <a:rPr lang="pt-PT" sz="1800" smtClean="0"/>
              <a:t>                                     Grupo B: 100 mg / kg - 83 pacientes)</a:t>
            </a:r>
          </a:p>
          <a:p>
            <a:r>
              <a:rPr lang="pt-PT" sz="1800" smtClean="0"/>
              <a:t>Resultados: </a:t>
            </a:r>
          </a:p>
          <a:p>
            <a:pPr>
              <a:buFont typeface="Arial" pitchFamily="34" charset="0"/>
              <a:buNone/>
            </a:pPr>
            <a:r>
              <a:rPr lang="pt-PT" sz="1800" smtClean="0"/>
              <a:t>     -menores necessidade de O2, de Pressão inspiratória, de tempo de exposição a   FiO2&gt;40%</a:t>
            </a:r>
          </a:p>
          <a:p>
            <a:pPr algn="ctr">
              <a:buFont typeface="Arial" pitchFamily="34" charset="0"/>
              <a:buNone/>
            </a:pPr>
            <a:r>
              <a:rPr lang="pt-PT" sz="1800" smtClean="0"/>
              <a:t>    -</a:t>
            </a:r>
            <a:r>
              <a:rPr lang="pt-PT" sz="1800" b="1" smtClean="0">
                <a:solidFill>
                  <a:srgbClr val="0000FF"/>
                </a:solidFill>
              </a:rPr>
              <a:t>significante menor mortalidade no subgrupo &lt;1500g com 200mg/kg</a:t>
            </a:r>
          </a:p>
          <a:p>
            <a:pPr algn="ctr">
              <a:buFont typeface="Arial" pitchFamily="34" charset="0"/>
              <a:buNone/>
            </a:pPr>
            <a:r>
              <a:rPr lang="pt-PT" sz="1700" smtClean="0">
                <a:solidFill>
                  <a:srgbClr val="0000FF"/>
                </a:solidFill>
              </a:rPr>
              <a:t>                                        </a:t>
            </a:r>
            <a:r>
              <a:rPr lang="pt-PT" sz="2200" smtClean="0">
                <a:solidFill>
                  <a:srgbClr val="0000FF"/>
                </a:solidFill>
              </a:rPr>
              <a:t>Grupo A: 15/70; Grupo B: 24/56; p &lt;0,02</a:t>
            </a:r>
            <a:r>
              <a:rPr lang="pt-BR" sz="2200" smtClean="0">
                <a:solidFill>
                  <a:srgbClr val="0000FF"/>
                </a:solidFill>
              </a:rPr>
              <a:t> </a:t>
            </a:r>
          </a:p>
        </p:txBody>
      </p:sp>
      <p:pic>
        <p:nvPicPr>
          <p:cNvPr id="61443" name="Título 1"/>
          <p:cNvPicPr>
            <a:picLocks noChangeArrowheads="1"/>
          </p:cNvPicPr>
          <p:nvPr/>
        </p:nvPicPr>
        <p:blipFill>
          <a:blip r:embed="rId2"/>
          <a:srcRect/>
          <a:stretch>
            <a:fillRect/>
          </a:stretch>
        </p:blipFill>
        <p:spPr bwMode="auto">
          <a:xfrm>
            <a:off x="2425700" y="379413"/>
            <a:ext cx="6719888" cy="682625"/>
          </a:xfrm>
          <a:prstGeom prst="rect">
            <a:avLst/>
          </a:prstGeom>
          <a:solidFill>
            <a:schemeClr val="bg1"/>
          </a:solidFill>
          <a:ln w="9525">
            <a:noFill/>
            <a:miter lim="800000"/>
            <a:headEnd/>
            <a:tailEnd/>
          </a:ln>
        </p:spPr>
      </p:pic>
      <p:sp>
        <p:nvSpPr>
          <p:cNvPr id="61444" name="Text Box 5"/>
          <p:cNvSpPr txBox="1">
            <a:spLocks noChangeArrowheads="1"/>
          </p:cNvSpPr>
          <p:nvPr/>
        </p:nvSpPr>
        <p:spPr bwMode="auto">
          <a:xfrm>
            <a:off x="8713788" y="730250"/>
            <a:ext cx="2905125" cy="366713"/>
          </a:xfrm>
          <a:prstGeom prst="rect">
            <a:avLst/>
          </a:prstGeom>
          <a:noFill/>
          <a:ln w="9525">
            <a:noFill/>
            <a:miter lim="800000"/>
            <a:headEnd/>
            <a:tailEnd/>
          </a:ln>
        </p:spPr>
        <p:txBody>
          <a:bodyPr wrap="none">
            <a:spAutoFit/>
          </a:bodyPr>
          <a:lstStyle/>
          <a:p>
            <a:pPr eaLnBrk="1" hangingPunct="1"/>
            <a:r>
              <a:rPr lang="pt-BR">
                <a:solidFill>
                  <a:srgbClr val="0000FF"/>
                </a:solidFill>
                <a:latin typeface="Arial" pitchFamily="34" charset="0"/>
                <a:cs typeface="Arial" pitchFamily="34" charset="0"/>
              </a:rPr>
              <a:t>Por quê 200mg/kg?</a:t>
            </a:r>
          </a:p>
        </p:txBody>
      </p:sp>
      <p:sp>
        <p:nvSpPr>
          <p:cNvPr id="61445" name="Rectangle 7"/>
          <p:cNvSpPr>
            <a:spLocks noChangeArrowheads="1"/>
          </p:cNvSpPr>
          <p:nvPr/>
        </p:nvSpPr>
        <p:spPr bwMode="auto">
          <a:xfrm>
            <a:off x="0" y="1395413"/>
            <a:ext cx="11811000" cy="1095375"/>
          </a:xfrm>
          <a:prstGeom prst="rect">
            <a:avLst/>
          </a:prstGeom>
          <a:noFill/>
          <a:ln w="9525">
            <a:noFill/>
            <a:miter lim="800000"/>
            <a:headEnd/>
            <a:tailEnd/>
          </a:ln>
        </p:spPr>
        <p:txBody>
          <a:bodyPr anchor="ctr">
            <a:spAutoFit/>
          </a:bodyPr>
          <a:lstStyle/>
          <a:p>
            <a:pPr algn="ctr" eaLnBrk="1" hangingPunct="1"/>
            <a:r>
              <a:rPr lang="pt-BR" sz="1400">
                <a:latin typeface="Arial" pitchFamily="34" charset="0"/>
                <a:cs typeface="Arial" pitchFamily="34" charset="0"/>
                <a:hlinkClick r:id="rId3"/>
              </a:rPr>
              <a:t>Surfactant replacement therapy: a multicentric trial comparing two dosage approaches.</a:t>
            </a:r>
            <a:endParaRPr lang="pt-BR" sz="1400">
              <a:latin typeface="Arial" pitchFamily="34" charset="0"/>
              <a:cs typeface="Arial" pitchFamily="34" charset="0"/>
            </a:endParaRPr>
          </a:p>
          <a:p>
            <a:pPr algn="ctr" eaLnBrk="1" hangingPunct="1"/>
            <a:r>
              <a:rPr lang="pt-BR" sz="1400">
                <a:latin typeface="Arial" pitchFamily="34" charset="0"/>
                <a:cs typeface="Arial" pitchFamily="34" charset="0"/>
              </a:rPr>
              <a:t>Fiori RM, Diniz EM, Lopes JM, Gonçalves AL, da Costa MT, Marino WT, Abdallah VO, Segre CA, de Carvalho M, Guimarães WM, Margotto PR, Bevilacqua G.</a:t>
            </a:r>
          </a:p>
          <a:p>
            <a:pPr algn="ctr" eaLnBrk="1" hangingPunct="1"/>
            <a:r>
              <a:rPr lang="pt-BR" sz="1400">
                <a:latin typeface="Arial" pitchFamily="34" charset="0"/>
                <a:cs typeface="Arial" pitchFamily="34" charset="0"/>
              </a:rPr>
              <a:t>Acta Biomed Ateneo Parmense. </a:t>
            </a:r>
            <a:r>
              <a:rPr lang="pt-BR" sz="2400">
                <a:solidFill>
                  <a:srgbClr val="0000FF"/>
                </a:solidFill>
                <a:latin typeface="Arial" pitchFamily="34" charset="0"/>
                <a:cs typeface="Arial" pitchFamily="34" charset="0"/>
              </a:rPr>
              <a:t>1997</a:t>
            </a:r>
            <a:r>
              <a:rPr lang="pt-BR" sz="1400">
                <a:latin typeface="Arial" pitchFamily="34" charset="0"/>
                <a:cs typeface="Arial" pitchFamily="34" charset="0"/>
              </a:rPr>
              <a:t>;68 Suppl 1:55-63.</a:t>
            </a:r>
          </a:p>
        </p:txBody>
      </p:sp>
      <p:sp>
        <p:nvSpPr>
          <p:cNvPr id="61446" name="Rectangle 6"/>
          <p:cNvSpPr>
            <a:spLocks/>
          </p:cNvSpPr>
          <p:nvPr/>
        </p:nvSpPr>
        <p:spPr bwMode="auto">
          <a:xfrm>
            <a:off x="8980488" y="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9"/>
          <p:cNvSpPr txBox="1">
            <a:spLocks/>
          </p:cNvSpPr>
          <p:nvPr/>
        </p:nvSpPr>
        <p:spPr bwMode="auto">
          <a:xfrm>
            <a:off x="2622550" y="168275"/>
            <a:ext cx="10972800" cy="1141413"/>
          </a:xfrm>
          <a:prstGeom prst="rect">
            <a:avLst/>
          </a:prstGeom>
          <a:noFill/>
          <a:ln w="9525">
            <a:noFill/>
            <a:miter lim="800000"/>
            <a:headEnd/>
            <a:tailEnd/>
          </a:ln>
        </p:spPr>
        <p:txBody>
          <a:bodyPr lIns="90004" tIns="44997" rIns="90004" bIns="44997"/>
          <a:lstStyle/>
          <a:p>
            <a:pPr>
              <a:lnSpc>
                <a:spcPct val="90000"/>
              </a:lnSpc>
            </a:pPr>
            <a:r>
              <a:rPr lang="pt-BR"/>
              <a:t>               </a:t>
            </a:r>
            <a:r>
              <a:rPr lang="pt-BR" b="1">
                <a:solidFill>
                  <a:srgbClr val="FF3399"/>
                </a:solidFill>
              </a:rPr>
              <a:t>PROTEÇÃO PULMONAR</a:t>
            </a:r>
          </a:p>
          <a:p>
            <a:pPr>
              <a:lnSpc>
                <a:spcPct val="90000"/>
              </a:lnSpc>
            </a:pPr>
            <a:endParaRPr lang="pt-BR" sz="5000">
              <a:solidFill>
                <a:srgbClr val="FF3399"/>
              </a:solidFill>
              <a:ea typeface="Microsoft YaHei" pitchFamily="34" charset="-122"/>
              <a:cs typeface="Mangal" pitchFamily="18" charset="0"/>
            </a:endParaRPr>
          </a:p>
        </p:txBody>
      </p:sp>
      <p:sp>
        <p:nvSpPr>
          <p:cNvPr id="62467" name="Rectangle 4"/>
          <p:cNvSpPr>
            <a:spLocks noChangeArrowheads="1"/>
          </p:cNvSpPr>
          <p:nvPr/>
        </p:nvSpPr>
        <p:spPr bwMode="auto">
          <a:xfrm>
            <a:off x="161925" y="1092200"/>
            <a:ext cx="12030075" cy="733425"/>
          </a:xfrm>
          <a:prstGeom prst="rect">
            <a:avLst/>
          </a:prstGeom>
          <a:solidFill>
            <a:srgbClr val="FFFFFF"/>
          </a:solidFill>
          <a:ln w="9525">
            <a:noFill/>
            <a:miter lim="800000"/>
            <a:headEnd/>
            <a:tailEnd/>
          </a:ln>
        </p:spPr>
        <p:txBody>
          <a:bodyPr lIns="0" tIns="0" rIns="95220" bIns="0" anchor="ctr">
            <a:spAutoFit/>
          </a:bodyPr>
          <a:lstStyle/>
          <a:p>
            <a:pPr algn="ctr"/>
            <a:r>
              <a:rPr lang="pt-BR" sz="1600" b="1">
                <a:hlinkClick r:id="rId2"/>
              </a:rPr>
              <a:t>Crying</a:t>
            </a:r>
            <a:r>
              <a:rPr lang="pt-BR" sz="1600">
                <a:hlinkClick r:id="rId2"/>
              </a:rPr>
              <a:t> and </a:t>
            </a:r>
            <a:r>
              <a:rPr lang="pt-BR" sz="1600" b="1">
                <a:hlinkClick r:id="rId2"/>
              </a:rPr>
              <a:t>breathing</a:t>
            </a:r>
            <a:r>
              <a:rPr lang="pt-BR" sz="1600">
                <a:hlinkClick r:id="rId2"/>
              </a:rPr>
              <a:t> by extremely preterm infants immediately after birth.</a:t>
            </a:r>
            <a:r>
              <a:rPr lang="pt-BR" sz="1600"/>
              <a:t>O'Donnell CP, Kamlin CO, Davis PG, Morley CJ. J Pediatr. 2010 May;156(5):846-7. doi: 10.1016/j.jpeds.2010.01.007. Epub 2010 Mar 16.</a:t>
            </a:r>
          </a:p>
          <a:p>
            <a:pPr algn="ctr"/>
            <a:r>
              <a:rPr lang="pt-BR" sz="1600"/>
              <a:t>PMID: 20236659.</a:t>
            </a:r>
            <a:r>
              <a:rPr lang="pt-BR" sz="1600" u="sng">
                <a:hlinkClick r:id="rId3"/>
              </a:rPr>
              <a:t>Similar articles</a:t>
            </a:r>
            <a:endParaRPr lang="pt-BR" sz="1600" u="sng"/>
          </a:p>
        </p:txBody>
      </p:sp>
      <p:pic>
        <p:nvPicPr>
          <p:cNvPr id="62468" name="Título 1"/>
          <p:cNvPicPr>
            <a:picLocks noChangeArrowheads="1"/>
          </p:cNvPicPr>
          <p:nvPr/>
        </p:nvPicPr>
        <p:blipFill>
          <a:blip r:embed="rId4"/>
          <a:srcRect/>
          <a:stretch>
            <a:fillRect/>
          </a:stretch>
        </p:blipFill>
        <p:spPr bwMode="auto">
          <a:xfrm>
            <a:off x="1330325" y="515938"/>
            <a:ext cx="9472613" cy="576262"/>
          </a:xfrm>
          <a:prstGeom prst="rect">
            <a:avLst/>
          </a:prstGeom>
          <a:solidFill>
            <a:schemeClr val="bg1"/>
          </a:solidFill>
          <a:ln w="9525">
            <a:noFill/>
            <a:miter lim="800000"/>
            <a:headEnd/>
            <a:tailEnd/>
          </a:ln>
        </p:spPr>
      </p:pic>
      <p:pic>
        <p:nvPicPr>
          <p:cNvPr id="62469" name="Picture 14"/>
          <p:cNvPicPr>
            <a:picLocks noChangeAspect="1" noChangeArrowheads="1"/>
          </p:cNvPicPr>
          <p:nvPr/>
        </p:nvPicPr>
        <p:blipFill>
          <a:blip r:embed="rId5"/>
          <a:srcRect/>
          <a:stretch>
            <a:fillRect/>
          </a:stretch>
        </p:blipFill>
        <p:spPr bwMode="auto">
          <a:xfrm>
            <a:off x="2465388" y="2138363"/>
            <a:ext cx="7010400" cy="4138612"/>
          </a:xfrm>
          <a:prstGeom prst="rect">
            <a:avLst/>
          </a:prstGeom>
          <a:noFill/>
          <a:ln w="9525">
            <a:noFill/>
            <a:miter lim="800000"/>
            <a:headEnd/>
            <a:tailEnd/>
          </a:ln>
        </p:spPr>
      </p:pic>
      <p:sp>
        <p:nvSpPr>
          <p:cNvPr id="62470" name="Rectangle 15"/>
          <p:cNvSpPr>
            <a:spLocks noChangeArrowheads="1"/>
          </p:cNvSpPr>
          <p:nvPr/>
        </p:nvSpPr>
        <p:spPr bwMode="auto">
          <a:xfrm>
            <a:off x="2779713" y="6216650"/>
            <a:ext cx="6096000" cy="641350"/>
          </a:xfrm>
          <a:prstGeom prst="rect">
            <a:avLst/>
          </a:prstGeom>
          <a:noFill/>
          <a:ln w="9525">
            <a:noFill/>
            <a:miter lim="800000"/>
            <a:headEnd/>
            <a:tailEnd/>
          </a:ln>
        </p:spPr>
        <p:txBody>
          <a:bodyPr>
            <a:spAutoFit/>
          </a:bodyPr>
          <a:lstStyle/>
          <a:p>
            <a:pPr algn="ctr"/>
            <a:r>
              <a:rPr lang="pt-BR" b="1">
                <a:solidFill>
                  <a:srgbClr val="FF3399"/>
                </a:solidFill>
              </a:rPr>
              <a:t>Os presentes  dados demonstram que muitas dessas crianças não são apneicas ao nascimento</a:t>
            </a:r>
            <a:r>
              <a:rPr lang="pt-BR">
                <a:solidFill>
                  <a:srgbClr val="FF3399"/>
                </a:solidFill>
              </a:rPr>
              <a: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3"/>
          <p:cNvSpPr>
            <a:spLocks noGrp="1"/>
          </p:cNvSpPr>
          <p:nvPr>
            <p:ph type="body" idx="4294967295"/>
          </p:nvPr>
        </p:nvSpPr>
        <p:spPr>
          <a:xfrm>
            <a:off x="552450" y="1825625"/>
            <a:ext cx="10801350" cy="4351338"/>
          </a:xfrm>
        </p:spPr>
        <p:txBody>
          <a:bodyPr lIns="90004" tIns="44997" rIns="90004" bIns="44997"/>
          <a:lstStyle/>
          <a:p>
            <a:r>
              <a:rPr lang="pt-BR" smtClean="0"/>
              <a:t>O apoio ventilatório não invasivo é considerado o método ideal na assistência aos RN pré-termo com distúrbios respiratórios (&lt;30 semanas com respiração espontânea)</a:t>
            </a:r>
          </a:p>
          <a:p>
            <a:pPr>
              <a:buFont typeface="Arial" pitchFamily="34" charset="0"/>
              <a:buNone/>
            </a:pPr>
            <a:r>
              <a:rPr lang="pt-BR" smtClean="0"/>
              <a:t>            </a:t>
            </a:r>
            <a:r>
              <a:rPr lang="pt-BR" smtClean="0">
                <a:solidFill>
                  <a:srgbClr val="0000FF"/>
                </a:solidFill>
              </a:rPr>
              <a:t>CPAP, CPAP “ciclado”, cânulas de alto fluxo</a:t>
            </a:r>
          </a:p>
          <a:p>
            <a:r>
              <a:rPr lang="pt-BR" smtClean="0"/>
              <a:t>CPAP nasal ao nascer: melhor na prevenção da lesão pulmonar</a:t>
            </a:r>
          </a:p>
          <a:p>
            <a:r>
              <a:rPr lang="pt-BR" smtClean="0">
                <a:solidFill>
                  <a:srgbClr val="0000FF"/>
                </a:solidFill>
              </a:rPr>
              <a:t>CPAP “ciclado”</a:t>
            </a:r>
            <a:r>
              <a:rPr lang="pt-BR" smtClean="0"/>
              <a:t> (ventilação com pressão positiva intermitente nasal): reduz falha de extubação (mas não de displasia broncopulmonar-DBP)  </a:t>
            </a:r>
          </a:p>
        </p:txBody>
      </p:sp>
      <p:pic>
        <p:nvPicPr>
          <p:cNvPr id="63491" name="Título 1"/>
          <p:cNvPicPr>
            <a:picLocks noChangeArrowheads="1"/>
          </p:cNvPicPr>
          <p:nvPr/>
        </p:nvPicPr>
        <p:blipFill>
          <a:blip r:embed="rId2"/>
          <a:srcRect/>
          <a:stretch>
            <a:fillRect/>
          </a:stretch>
        </p:blipFill>
        <p:spPr bwMode="auto">
          <a:xfrm>
            <a:off x="1436688" y="709613"/>
            <a:ext cx="9948862" cy="1176337"/>
          </a:xfrm>
          <a:prstGeom prst="rect">
            <a:avLst/>
          </a:prstGeom>
          <a:solidFill>
            <a:schemeClr val="bg1"/>
          </a:solidFill>
          <a:ln w="9525">
            <a:noFill/>
            <a:miter lim="800000"/>
            <a:headEnd/>
            <a:tailEnd/>
          </a:ln>
        </p:spPr>
      </p:pic>
      <p:sp>
        <p:nvSpPr>
          <p:cNvPr id="63492" name="Rectangle 5"/>
          <p:cNvSpPr>
            <a:spLocks/>
          </p:cNvSpPr>
          <p:nvPr/>
        </p:nvSpPr>
        <p:spPr bwMode="auto">
          <a:xfrm>
            <a:off x="3370263" y="46038"/>
            <a:ext cx="10515600" cy="1325562"/>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a:spLocks noGrp="1"/>
          </p:cNvSpPr>
          <p:nvPr>
            <p:ph type="body" idx="4294967295"/>
          </p:nvPr>
        </p:nvSpPr>
        <p:spPr>
          <a:xfrm>
            <a:off x="515938" y="2762250"/>
            <a:ext cx="10972800" cy="4389438"/>
          </a:xfrm>
        </p:spPr>
        <p:txBody>
          <a:bodyPr lIns="90004" tIns="44997" rIns="90004" bIns="44997"/>
          <a:lstStyle/>
          <a:p>
            <a:pPr>
              <a:lnSpc>
                <a:spcPct val="80000"/>
              </a:lnSpc>
              <a:buFont typeface="Arial" pitchFamily="34" charset="0"/>
              <a:buNone/>
            </a:pPr>
            <a:r>
              <a:rPr lang="pt-BR" sz="2400" smtClean="0"/>
              <a:t>                                      </a:t>
            </a:r>
            <a:r>
              <a:rPr lang="pt-BR" sz="2400" b="1" smtClean="0">
                <a:solidFill>
                  <a:srgbClr val="0000FF"/>
                </a:solidFill>
              </a:rPr>
              <a:t>Estratégia Inicial</a:t>
            </a:r>
          </a:p>
          <a:p>
            <a:pPr>
              <a:lnSpc>
                <a:spcPct val="80000"/>
              </a:lnSpc>
            </a:pPr>
            <a:r>
              <a:rPr lang="pt-BR" sz="2400" smtClean="0"/>
              <a:t>1,009 bebês &lt;1,000 g ao nascer randomizados para CPAP nasal(n=503) ou CPAP “ciclado”(n=504): </a:t>
            </a:r>
          </a:p>
          <a:p>
            <a:pPr>
              <a:lnSpc>
                <a:spcPct val="80000"/>
              </a:lnSpc>
            </a:pPr>
            <a:r>
              <a:rPr lang="pt-BR" sz="2400" smtClean="0"/>
              <a:t>sem diferenças  nas taxas de DBP ou morte (odds ratio ajustada:, 1.09; 95% IC, 0.83 to 1.43; P= 0.56)</a:t>
            </a:r>
          </a:p>
          <a:p>
            <a:pPr>
              <a:lnSpc>
                <a:spcPct val="80000"/>
              </a:lnSpc>
              <a:buFont typeface="Arial" pitchFamily="34" charset="0"/>
              <a:buNone/>
            </a:pPr>
            <a:r>
              <a:rPr lang="pt-BR" sz="2400" smtClean="0"/>
              <a:t>                    (</a:t>
            </a:r>
            <a:r>
              <a:rPr lang="pt-BR" sz="2400" b="1" smtClean="0"/>
              <a:t>sem diferenças  com a sincronização</a:t>
            </a:r>
            <a:r>
              <a:rPr lang="pt-BR" sz="2400" smtClean="0"/>
              <a:t>)</a:t>
            </a:r>
          </a:p>
          <a:p>
            <a:pPr>
              <a:lnSpc>
                <a:spcPct val="80000"/>
              </a:lnSpc>
            </a:pPr>
            <a:r>
              <a:rPr lang="pt-BR" sz="2400" smtClean="0"/>
              <a:t>Sem diferenças significativas nas taxas de enterocolite necrosante, escape de ar, duração do suporte respiratório e tempo para alcançar dieta plena</a:t>
            </a:r>
          </a:p>
          <a:p>
            <a:pPr>
              <a:lnSpc>
                <a:spcPct val="80000"/>
              </a:lnSpc>
              <a:buFont typeface="Arial" pitchFamily="34" charset="0"/>
              <a:buNone/>
            </a:pPr>
            <a:r>
              <a:rPr lang="pt-BR" sz="2400" smtClean="0"/>
              <a:t> </a:t>
            </a:r>
            <a:br>
              <a:rPr lang="pt-BR" sz="2400" smtClean="0"/>
            </a:br>
            <a:r>
              <a:rPr lang="pt-BR" sz="2400" smtClean="0"/>
              <a:t/>
            </a:r>
            <a:br>
              <a:rPr lang="pt-BR" sz="2400" smtClean="0"/>
            </a:br>
            <a:endParaRPr lang="pt-BR" sz="2400" smtClean="0"/>
          </a:p>
        </p:txBody>
      </p:sp>
      <p:pic>
        <p:nvPicPr>
          <p:cNvPr id="64515" name="Título 1"/>
          <p:cNvPicPr>
            <a:picLocks noChangeArrowheads="1"/>
          </p:cNvPicPr>
          <p:nvPr/>
        </p:nvPicPr>
        <p:blipFill>
          <a:blip r:embed="rId2"/>
          <a:srcRect/>
          <a:stretch>
            <a:fillRect/>
          </a:stretch>
        </p:blipFill>
        <p:spPr bwMode="auto">
          <a:xfrm>
            <a:off x="1700213" y="0"/>
            <a:ext cx="9947275" cy="1176338"/>
          </a:xfrm>
          <a:prstGeom prst="rect">
            <a:avLst/>
          </a:prstGeom>
          <a:solidFill>
            <a:schemeClr val="bg1"/>
          </a:solidFill>
          <a:ln w="9525">
            <a:noFill/>
            <a:miter lim="800000"/>
            <a:headEnd/>
            <a:tailEnd/>
          </a:ln>
        </p:spPr>
      </p:pic>
      <p:sp>
        <p:nvSpPr>
          <p:cNvPr id="64516" name="Rectangle 4"/>
          <p:cNvSpPr>
            <a:spLocks noChangeArrowheads="1"/>
          </p:cNvSpPr>
          <p:nvPr/>
        </p:nvSpPr>
        <p:spPr bwMode="auto">
          <a:xfrm>
            <a:off x="268288" y="1854200"/>
            <a:ext cx="11676062" cy="915988"/>
          </a:xfrm>
          <a:prstGeom prst="rect">
            <a:avLst/>
          </a:prstGeom>
          <a:noFill/>
          <a:ln w="9525">
            <a:noFill/>
            <a:miter lim="800000"/>
            <a:headEnd/>
            <a:tailEnd/>
          </a:ln>
        </p:spPr>
        <p:txBody>
          <a:bodyPr wrap="none" anchor="ctr">
            <a:spAutoFit/>
          </a:bodyPr>
          <a:lstStyle/>
          <a:p>
            <a:pPr algn="ctr" eaLnBrk="1" hangingPunct="1"/>
            <a:r>
              <a:rPr lang="pt-BR">
                <a:latin typeface="Arial" pitchFamily="34" charset="0"/>
                <a:cs typeface="Arial" pitchFamily="34" charset="0"/>
                <a:hlinkClick r:id="rId3"/>
              </a:rPr>
              <a:t>A trial comparing noninvasive ventilation strategies in preterm infants.</a:t>
            </a:r>
            <a:endParaRPr lang="pt-BR">
              <a:latin typeface="Arial" pitchFamily="34" charset="0"/>
              <a:cs typeface="Arial" pitchFamily="34" charset="0"/>
            </a:endParaRPr>
          </a:p>
          <a:p>
            <a:pPr algn="ctr" eaLnBrk="1" hangingPunct="1"/>
            <a:r>
              <a:rPr lang="pt-BR">
                <a:latin typeface="Arial" pitchFamily="34" charset="0"/>
                <a:cs typeface="Arial" pitchFamily="34" charset="0"/>
              </a:rPr>
              <a:t>Kirpalani H, Millar D, Lemyre B, Yoder BA, Chiu A, Roberts RS; NIPPV Study Group.</a:t>
            </a:r>
          </a:p>
          <a:p>
            <a:pPr algn="ctr" eaLnBrk="1" hangingPunct="1"/>
            <a:r>
              <a:rPr lang="pt-BR">
                <a:latin typeface="Arial" pitchFamily="34" charset="0"/>
                <a:cs typeface="Arial" pitchFamily="34" charset="0"/>
              </a:rPr>
              <a:t>N Engl J Med. 2013 Aug 15;369(7):611-620. </a:t>
            </a:r>
            <a:r>
              <a:rPr lang="pt-BR">
                <a:solidFill>
                  <a:srgbClr val="0000FF"/>
                </a:solidFill>
                <a:latin typeface="Arial" pitchFamily="34" charset="0"/>
                <a:cs typeface="Arial" pitchFamily="34" charset="0"/>
              </a:rPr>
              <a:t>Artigo Integral!</a:t>
            </a:r>
          </a:p>
        </p:txBody>
      </p:sp>
      <p:sp>
        <p:nvSpPr>
          <p:cNvPr id="64517" name="Text Box 6"/>
          <p:cNvSpPr txBox="1">
            <a:spLocks noChangeArrowheads="1"/>
          </p:cNvSpPr>
          <p:nvPr/>
        </p:nvSpPr>
        <p:spPr bwMode="auto">
          <a:xfrm>
            <a:off x="3200400" y="1184275"/>
            <a:ext cx="4935538" cy="366713"/>
          </a:xfrm>
          <a:prstGeom prst="rect">
            <a:avLst/>
          </a:prstGeom>
          <a:noFill/>
          <a:ln w="9525">
            <a:noFill/>
            <a:miter lim="800000"/>
            <a:headEnd/>
            <a:tailEnd/>
          </a:ln>
        </p:spPr>
        <p:txBody>
          <a:bodyPr wrap="none">
            <a:spAutoFit/>
          </a:bodyPr>
          <a:lstStyle/>
          <a:p>
            <a:pPr eaLnBrk="1" hangingPunct="1"/>
            <a:r>
              <a:rPr lang="pt-BR">
                <a:latin typeface="Arial" pitchFamily="34" charset="0"/>
                <a:cs typeface="Arial" pitchFamily="34" charset="0"/>
              </a:rPr>
              <a:t>CPAP  ou CPAP “ciclado” (NIPPV)</a:t>
            </a:r>
          </a:p>
        </p:txBody>
      </p:sp>
      <p:sp>
        <p:nvSpPr>
          <p:cNvPr id="64518" name="Rectangle 7"/>
          <p:cNvSpPr>
            <a:spLocks/>
          </p:cNvSpPr>
          <p:nvPr/>
        </p:nvSpPr>
        <p:spPr bwMode="auto">
          <a:xfrm>
            <a:off x="8885238" y="52070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p:cNvSpPr>
          <p:nvPr>
            <p:ph type="body" idx="1"/>
          </p:nvPr>
        </p:nvSpPr>
        <p:spPr>
          <a:xfrm>
            <a:off x="838200" y="1690688"/>
            <a:ext cx="10917238" cy="4351337"/>
          </a:xfrm>
        </p:spPr>
        <p:txBody>
          <a:bodyPr/>
          <a:lstStyle/>
          <a:p>
            <a:r>
              <a:rPr lang="pt-BR" sz="2600" smtClean="0"/>
              <a:t>Schmölzer  GM et al 92013):suporte respiratório não invasivo x invasivo: metanálise (2782 RN&lt;32 semanas:1296 em CPAPnasal e 1486 intubados)</a:t>
            </a:r>
          </a:p>
        </p:txBody>
      </p:sp>
      <p:pic>
        <p:nvPicPr>
          <p:cNvPr id="65539" name="Picture 5"/>
          <p:cNvPicPr>
            <a:picLocks noChangeAspect="1" noChangeArrowheads="1"/>
          </p:cNvPicPr>
          <p:nvPr/>
        </p:nvPicPr>
        <p:blipFill>
          <a:blip r:embed="rId2"/>
          <a:srcRect/>
          <a:stretch>
            <a:fillRect/>
          </a:stretch>
        </p:blipFill>
        <p:spPr bwMode="auto">
          <a:xfrm>
            <a:off x="1287463" y="2481263"/>
            <a:ext cx="8985250" cy="3406775"/>
          </a:xfrm>
          <a:prstGeom prst="rect">
            <a:avLst/>
          </a:prstGeom>
          <a:noFill/>
          <a:ln w="9525">
            <a:noFill/>
            <a:miter lim="800000"/>
            <a:headEnd/>
            <a:tailEnd/>
          </a:ln>
        </p:spPr>
      </p:pic>
      <p:sp>
        <p:nvSpPr>
          <p:cNvPr id="65540" name="Rectangle 6"/>
          <p:cNvSpPr>
            <a:spLocks noChangeArrowheads="1"/>
          </p:cNvSpPr>
          <p:nvPr/>
        </p:nvSpPr>
        <p:spPr bwMode="auto">
          <a:xfrm>
            <a:off x="596900" y="5888038"/>
            <a:ext cx="10679113" cy="954087"/>
          </a:xfrm>
          <a:prstGeom prst="rect">
            <a:avLst/>
          </a:prstGeom>
          <a:noFill/>
          <a:ln w="38100">
            <a:solidFill>
              <a:srgbClr val="0000FF"/>
            </a:solidFill>
            <a:miter lim="800000"/>
            <a:headEnd/>
            <a:tailEnd/>
          </a:ln>
        </p:spPr>
        <p:txBody>
          <a:bodyPr>
            <a:spAutoFit/>
          </a:bodyPr>
          <a:lstStyle/>
          <a:p>
            <a:pPr algn="ctr"/>
            <a:r>
              <a:rPr lang="pt-BR" b="1">
                <a:solidFill>
                  <a:srgbClr val="FF3399"/>
                </a:solidFill>
              </a:rPr>
              <a:t>Um lactente adicional poderia sobreviver até 36 semanas sem displasia broncopulmonar para cada 25 bebês tratados com CPAP nasal na Sala de Parto, ao invés de ser intubado</a:t>
            </a:r>
          </a:p>
          <a:p>
            <a:pPr algn="ctr"/>
            <a:endParaRPr lang="pt-BR" b="1">
              <a:solidFill>
                <a:srgbClr val="FF3399"/>
              </a:solidFill>
            </a:endParaRPr>
          </a:p>
        </p:txBody>
      </p:sp>
      <p:pic>
        <p:nvPicPr>
          <p:cNvPr id="65541" name="Título 1"/>
          <p:cNvPicPr>
            <a:picLocks noChangeArrowheads="1"/>
          </p:cNvPicPr>
          <p:nvPr/>
        </p:nvPicPr>
        <p:blipFill>
          <a:blip r:embed="rId3"/>
          <a:srcRect/>
          <a:stretch>
            <a:fillRect/>
          </a:stretch>
        </p:blipFill>
        <p:spPr bwMode="auto">
          <a:xfrm>
            <a:off x="1011238" y="574675"/>
            <a:ext cx="9504362" cy="760413"/>
          </a:xfrm>
          <a:prstGeom prst="rect">
            <a:avLst/>
          </a:prstGeom>
          <a:solidFill>
            <a:schemeClr val="bg1"/>
          </a:solidFill>
          <a:ln w="9525">
            <a:noFill/>
            <a:miter lim="800000"/>
            <a:headEnd/>
            <a:tailEnd/>
          </a:ln>
        </p:spPr>
      </p:pic>
      <p:sp>
        <p:nvSpPr>
          <p:cNvPr id="65542" name="Rectangle 8"/>
          <p:cNvSpPr>
            <a:spLocks/>
          </p:cNvSpPr>
          <p:nvPr/>
        </p:nvSpPr>
        <p:spPr bwMode="auto">
          <a:xfrm>
            <a:off x="3024188" y="-206375"/>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
        <p:nvSpPr>
          <p:cNvPr id="65543" name="Line 9"/>
          <p:cNvSpPr>
            <a:spLocks noChangeShapeType="1"/>
          </p:cNvSpPr>
          <p:nvPr/>
        </p:nvSpPr>
        <p:spPr bwMode="auto">
          <a:xfrm>
            <a:off x="5980113" y="4248150"/>
            <a:ext cx="447675" cy="161925"/>
          </a:xfrm>
          <a:prstGeom prst="line">
            <a:avLst/>
          </a:prstGeom>
          <a:noFill/>
          <a:ln w="57150">
            <a:solidFill>
              <a:srgbClr val="0000FF"/>
            </a:solidFill>
            <a:round/>
            <a:headEnd/>
            <a:tailEnd type="triangle" w="med" len="med"/>
          </a:ln>
        </p:spPr>
        <p:txBody>
          <a:bodyPr/>
          <a:lstStyle/>
          <a:p>
            <a:endParaRPr lang="pt-BR"/>
          </a:p>
        </p:txBody>
      </p:sp>
      <p:sp>
        <p:nvSpPr>
          <p:cNvPr id="65544" name="Rectangle 11"/>
          <p:cNvSpPr>
            <a:spLocks noChangeArrowheads="1"/>
          </p:cNvSpPr>
          <p:nvPr/>
        </p:nvSpPr>
        <p:spPr bwMode="auto">
          <a:xfrm>
            <a:off x="0" y="5157788"/>
            <a:ext cx="7234238" cy="730250"/>
          </a:xfrm>
          <a:prstGeom prst="rect">
            <a:avLst/>
          </a:prstGeom>
          <a:solidFill>
            <a:srgbClr val="FFFFFF"/>
          </a:solidFill>
          <a:ln w="9525">
            <a:noFill/>
            <a:miter lim="800000"/>
            <a:headEnd/>
            <a:tailEnd/>
          </a:ln>
        </p:spPr>
        <p:txBody>
          <a:bodyPr lIns="0" tIns="0" rIns="71415" bIns="0" anchor="ctr">
            <a:spAutoFit/>
          </a:bodyPr>
          <a:lstStyle/>
          <a:p>
            <a:pPr algn="ctr" eaLnBrk="1" hangingPunct="1"/>
            <a:r>
              <a:rPr lang="pt-BR" sz="1200">
                <a:latin typeface="Arial" pitchFamily="34" charset="0"/>
                <a:cs typeface="Arial" pitchFamily="34" charset="0"/>
                <a:hlinkClick r:id="rId4"/>
              </a:rPr>
              <a:t>Non-invasive versus invasive respiratory support in preterm infants at birth: systematic review and meta-analysis.</a:t>
            </a:r>
            <a:r>
              <a:rPr lang="pt-BR" sz="1200">
                <a:latin typeface="Arial" pitchFamily="34" charset="0"/>
                <a:cs typeface="Arial" pitchFamily="34" charset="0"/>
              </a:rPr>
              <a:t>Schmölzer GM, Kumar M, Pichler G, Aziz K, O'Reilly M, Cheung PY.BMJ. 2013 Oct 17;347:f5980. doi: 10.1136/bmj.f5980. Review. Erratum in: BMJ. 2014;348:g58.PMID: 24136633.</a:t>
            </a:r>
            <a:r>
              <a:rPr lang="pt-BR" sz="1200" b="1">
                <a:latin typeface="Arial" pitchFamily="34" charset="0"/>
                <a:cs typeface="Arial" pitchFamily="34" charset="0"/>
                <a:hlinkClick r:id="rId4"/>
              </a:rPr>
              <a:t>Free PMC Article</a:t>
            </a:r>
            <a:r>
              <a:rPr lang="pt-BR" sz="1200" b="1">
                <a:latin typeface="Arial" pitchFamily="34" charset="0"/>
                <a:cs typeface="Arial" pitchFamily="34" charset="0"/>
              </a:rPr>
              <a:t>.</a:t>
            </a:r>
            <a:r>
              <a:rPr lang="pt-BR" sz="1200" u="sng">
                <a:latin typeface="Arial" pitchFamily="34" charset="0"/>
                <a:cs typeface="Arial" pitchFamily="34" charset="0"/>
                <a:hlinkClick r:id="rId5"/>
              </a:rPr>
              <a:t>Similar articles</a:t>
            </a:r>
            <a:endParaRPr lang="pt-BR" sz="1200" u="sng">
              <a:latin typeface="Arial" pitchFamily="34" charset="0"/>
              <a:cs typeface="Arial" pitchFamily="34"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2"/>
          <p:cNvSpPr>
            <a:spLocks noGrp="1"/>
          </p:cNvSpPr>
          <p:nvPr>
            <p:ph type="body" idx="4294967295"/>
          </p:nvPr>
        </p:nvSpPr>
        <p:spPr>
          <a:xfrm>
            <a:off x="774700" y="1116013"/>
            <a:ext cx="10972800" cy="4389437"/>
          </a:xfrm>
        </p:spPr>
        <p:txBody>
          <a:bodyPr lIns="90004" tIns="44997" rIns="90004" bIns="44997"/>
          <a:lstStyle/>
          <a:p>
            <a:r>
              <a:rPr lang="pt-BR" sz="1500" smtClean="0"/>
              <a:t>Cânulas de alto fluxo (CAF):eliminação do CO2 do espaço nasofaríngeo e CPAP adicional</a:t>
            </a:r>
          </a:p>
          <a:p>
            <a:r>
              <a:rPr lang="pt-BR" sz="1500" smtClean="0"/>
              <a:t>Metanálise recente (2016)com 15 estudos (439 RN) não mostrou diferença da CAF nas taxas de morte ou DBP em relação com o uso de CPAP nasal como suporte respiratório primário</a:t>
            </a:r>
          </a:p>
          <a:p>
            <a:r>
              <a:rPr lang="pt-BR" sz="1500" smtClean="0"/>
              <a:t>Usado na pós-extubação: sem diferença na falha de extubação, morte ou DBP</a:t>
            </a:r>
          </a:p>
          <a:p>
            <a:r>
              <a:rPr lang="pt-BR" sz="1500" smtClean="0"/>
              <a:t>No entanto: mais tempo de suporte respiratório e </a:t>
            </a:r>
            <a:r>
              <a:rPr lang="pt-BR" sz="1500" b="1" smtClean="0">
                <a:solidFill>
                  <a:srgbClr val="0000FF"/>
                </a:solidFill>
              </a:rPr>
              <a:t>MENOS TRAUMA NASAL</a:t>
            </a:r>
            <a:r>
              <a:rPr lang="pt-BR" sz="1500" smtClean="0"/>
              <a:t>.</a:t>
            </a:r>
          </a:p>
          <a:p>
            <a:pPr>
              <a:buFont typeface="Arial" pitchFamily="34" charset="0"/>
              <a:buNone/>
            </a:pPr>
            <a:r>
              <a:rPr lang="pt-BR" sz="1500" smtClean="0"/>
              <a:t>                   (</a:t>
            </a:r>
            <a:r>
              <a:rPr lang="pt-BR" sz="1500" smtClean="0">
                <a:hlinkClick r:id="rId2"/>
              </a:rPr>
              <a:t>High flow nasal cannula for respiratory support in preterm infants</a:t>
            </a:r>
            <a:r>
              <a:rPr lang="pt-BR" sz="1500" smtClean="0"/>
              <a:t>) </a:t>
            </a:r>
            <a:r>
              <a:rPr lang="pt-BR" sz="1300" smtClean="0">
                <a:hlinkClick r:id="rId3" tooltip="The Cochrane database of systematic reviews."/>
              </a:rPr>
              <a:t>Cochrane Database Syst Rev</a:t>
            </a:r>
            <a:r>
              <a:rPr lang="pt-BR" sz="1300" smtClean="0"/>
              <a:t>  </a:t>
            </a:r>
          </a:p>
          <a:p>
            <a:endParaRPr lang="pt-BR" sz="1300" smtClean="0"/>
          </a:p>
        </p:txBody>
      </p:sp>
      <p:pic>
        <p:nvPicPr>
          <p:cNvPr id="66563" name="Título 1"/>
          <p:cNvPicPr>
            <a:picLocks noChangeArrowheads="1"/>
          </p:cNvPicPr>
          <p:nvPr/>
        </p:nvPicPr>
        <p:blipFill>
          <a:blip r:embed="rId4"/>
          <a:srcRect/>
          <a:stretch>
            <a:fillRect/>
          </a:stretch>
        </p:blipFill>
        <p:spPr bwMode="auto">
          <a:xfrm>
            <a:off x="1916113" y="0"/>
            <a:ext cx="9947275" cy="1176338"/>
          </a:xfrm>
          <a:prstGeom prst="rect">
            <a:avLst/>
          </a:prstGeom>
          <a:solidFill>
            <a:schemeClr val="bg1"/>
          </a:solidFill>
          <a:ln w="9525">
            <a:noFill/>
            <a:miter lim="800000"/>
            <a:headEnd/>
            <a:tailEnd/>
          </a:ln>
        </p:spPr>
      </p:pic>
      <p:graphicFrame>
        <p:nvGraphicFramePr>
          <p:cNvPr id="81952" name="Group 32"/>
          <p:cNvGraphicFramePr>
            <a:graphicFrameLocks noGrp="1"/>
          </p:cNvGraphicFramePr>
          <p:nvPr/>
        </p:nvGraphicFramePr>
        <p:xfrm>
          <a:off x="531813" y="6267450"/>
          <a:ext cx="11344275" cy="458788"/>
        </p:xfrm>
        <a:graphic>
          <a:graphicData uri="http://schemas.openxmlformats.org/drawingml/2006/table">
            <a:tbl>
              <a:tblPr/>
              <a:tblGrid>
                <a:gridCol w="2690812"/>
                <a:gridCol w="4937125"/>
                <a:gridCol w="3716338"/>
              </a:tblGrid>
              <a:tr h="458788">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5"/>
                        </a:rPr>
                        <a:t>Cânula Nasal de Alto Fluxo</a:t>
                      </a:r>
                      <a:endPar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5"/>
                        </a:rPr>
                        <a:t>Marcela Soares</a:t>
                      </a:r>
                      <a:endPar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ts val="1000"/>
                        </a:spcBef>
                        <a:spcAft>
                          <a:spcPct val="0"/>
                        </a:spcAft>
                        <a:buClrTx/>
                        <a:buSzTx/>
                        <a:buFontTx/>
                        <a:buNone/>
                        <a:tabLst/>
                      </a:pP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5"/>
                        </a:rPr>
                        <a:t>  </a:t>
                      </a:r>
                      <a:r>
                        <a:rPr kumimoji="0" lang="pt-BR" sz="25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6574" name="Picture 32"/>
          <p:cNvPicPr>
            <a:picLocks noChangeAspect="1" noChangeArrowheads="1"/>
          </p:cNvPicPr>
          <p:nvPr/>
        </p:nvPicPr>
        <p:blipFill>
          <a:blip r:embed="rId6"/>
          <a:srcRect/>
          <a:stretch>
            <a:fillRect/>
          </a:stretch>
        </p:blipFill>
        <p:spPr bwMode="auto">
          <a:xfrm>
            <a:off x="2103438" y="3214688"/>
            <a:ext cx="6359525" cy="3051175"/>
          </a:xfrm>
          <a:prstGeom prst="rect">
            <a:avLst/>
          </a:prstGeom>
          <a:noFill/>
          <a:ln w="9525">
            <a:noFill/>
            <a:miter lim="800000"/>
            <a:headEnd/>
            <a:tailEnd/>
          </a:ln>
        </p:spPr>
      </p:pic>
      <p:sp>
        <p:nvSpPr>
          <p:cNvPr id="66575" name="Rectangle 33"/>
          <p:cNvSpPr>
            <a:spLocks noChangeArrowheads="1"/>
          </p:cNvSpPr>
          <p:nvPr/>
        </p:nvSpPr>
        <p:spPr bwMode="auto">
          <a:xfrm>
            <a:off x="0" y="5391150"/>
            <a:ext cx="2233613" cy="549275"/>
          </a:xfrm>
          <a:prstGeom prst="rect">
            <a:avLst/>
          </a:prstGeom>
          <a:solidFill>
            <a:schemeClr val="accent1"/>
          </a:solidFill>
          <a:ln w="9525">
            <a:noFill/>
            <a:miter lim="800000"/>
            <a:headEnd/>
            <a:tailEnd/>
          </a:ln>
        </p:spPr>
        <p:txBody>
          <a:bodyPr>
            <a:spAutoFit/>
          </a:bodyPr>
          <a:lstStyle/>
          <a:p>
            <a:pPr algn="ctr">
              <a:spcAft>
                <a:spcPts val="1413"/>
              </a:spcAft>
              <a:buSzPct val="45000"/>
              <a:buFont typeface="StarSymbol"/>
              <a:buNone/>
            </a:pPr>
            <a:r>
              <a:rPr lang="pt-BR" sz="1000" b="1">
                <a:solidFill>
                  <a:srgbClr val="FFFF00"/>
                </a:solidFill>
                <a:latin typeface="Arial" pitchFamily="34" charset="0"/>
                <a:cs typeface="Arial" pitchFamily="34" charset="0"/>
              </a:rPr>
              <a:t>Temos usado CAF como estudo (e na pós-extubação)</a:t>
            </a:r>
          </a:p>
        </p:txBody>
      </p:sp>
      <p:sp>
        <p:nvSpPr>
          <p:cNvPr id="66576" name="Line 34"/>
          <p:cNvSpPr>
            <a:spLocks noChangeShapeType="1"/>
          </p:cNvSpPr>
          <p:nvPr/>
        </p:nvSpPr>
        <p:spPr bwMode="auto">
          <a:xfrm>
            <a:off x="319088" y="5943600"/>
            <a:ext cx="328612" cy="193675"/>
          </a:xfrm>
          <a:prstGeom prst="line">
            <a:avLst/>
          </a:prstGeom>
          <a:noFill/>
          <a:ln w="38100">
            <a:solidFill>
              <a:srgbClr val="FF3399"/>
            </a:solidFill>
            <a:round/>
            <a:headEnd/>
            <a:tailEnd type="triangle" w="med" len="med"/>
          </a:ln>
        </p:spPr>
        <p:txBody>
          <a:bodyPr/>
          <a:lstStyle/>
          <a:p>
            <a:endParaRPr lang="pt-BR"/>
          </a:p>
        </p:txBody>
      </p:sp>
      <p:pic>
        <p:nvPicPr>
          <p:cNvPr id="66577" name="Picture 36"/>
          <p:cNvPicPr>
            <a:picLocks noChangeAspect="1" noChangeArrowheads="1"/>
          </p:cNvPicPr>
          <p:nvPr/>
        </p:nvPicPr>
        <p:blipFill>
          <a:blip r:embed="rId7"/>
          <a:srcRect/>
          <a:stretch>
            <a:fillRect/>
          </a:stretch>
        </p:blipFill>
        <p:spPr bwMode="auto">
          <a:xfrm>
            <a:off x="8485188" y="4398963"/>
            <a:ext cx="1065212" cy="484187"/>
          </a:xfrm>
          <a:prstGeom prst="rect">
            <a:avLst/>
          </a:prstGeom>
          <a:noFill/>
          <a:ln w="9525">
            <a:noFill/>
            <a:miter lim="800000"/>
            <a:headEnd/>
            <a:tailEnd/>
          </a:ln>
        </p:spPr>
      </p:pic>
      <p:sp>
        <p:nvSpPr>
          <p:cNvPr id="66578" name="Text Box 38"/>
          <p:cNvSpPr txBox="1">
            <a:spLocks noChangeArrowheads="1"/>
          </p:cNvSpPr>
          <p:nvPr/>
        </p:nvSpPr>
        <p:spPr bwMode="auto">
          <a:xfrm>
            <a:off x="8837613" y="3149600"/>
            <a:ext cx="2617787" cy="942975"/>
          </a:xfrm>
          <a:prstGeom prst="rect">
            <a:avLst/>
          </a:prstGeom>
          <a:noFill/>
          <a:ln w="9525">
            <a:noFill/>
            <a:miter lim="800000"/>
            <a:headEnd/>
            <a:tailEnd/>
          </a:ln>
        </p:spPr>
        <p:txBody>
          <a:bodyPr wrap="none">
            <a:spAutoFit/>
          </a:bodyPr>
          <a:lstStyle/>
          <a:p>
            <a:pPr eaLnBrk="1" hangingPunct="1"/>
            <a:r>
              <a:rPr lang="pt-BR" sz="1400" b="1">
                <a:solidFill>
                  <a:srgbClr val="FF0000"/>
                </a:solidFill>
                <a:latin typeface="Arial" pitchFamily="34" charset="0"/>
                <a:cs typeface="Arial" pitchFamily="34" charset="0"/>
              </a:rPr>
              <a:t>       </a:t>
            </a:r>
            <a:r>
              <a:rPr lang="pt-BR" sz="1400" b="1">
                <a:solidFill>
                  <a:srgbClr val="FF3399"/>
                </a:solidFill>
                <a:latin typeface="Arial" pitchFamily="34" charset="0"/>
                <a:cs typeface="Arial" pitchFamily="34" charset="0"/>
              </a:rPr>
              <a:t>NO ENTANTO...</a:t>
            </a:r>
          </a:p>
          <a:p>
            <a:pPr eaLnBrk="1" hangingPunct="1"/>
            <a:r>
              <a:rPr lang="pt-BR" sz="1400" b="1">
                <a:solidFill>
                  <a:srgbClr val="FF0000"/>
                </a:solidFill>
                <a:latin typeface="Arial" pitchFamily="34" charset="0"/>
                <a:cs typeface="Arial" pitchFamily="34" charset="0"/>
              </a:rPr>
              <a:t>Falha de tratamento</a:t>
            </a:r>
          </a:p>
          <a:p>
            <a:pPr eaLnBrk="1" hangingPunct="1"/>
            <a:r>
              <a:rPr lang="pt-BR" sz="1400" b="1">
                <a:solidFill>
                  <a:srgbClr val="FF0000"/>
                </a:solidFill>
                <a:latin typeface="Arial" pitchFamily="34" charset="0"/>
                <a:cs typeface="Arial" pitchFamily="34" charset="0"/>
              </a:rPr>
              <a:t>quando usado como </a:t>
            </a:r>
          </a:p>
          <a:p>
            <a:pPr eaLnBrk="1" hangingPunct="1"/>
            <a:r>
              <a:rPr lang="pt-BR" sz="1400" b="1">
                <a:solidFill>
                  <a:srgbClr val="FF0000"/>
                </a:solidFill>
                <a:latin typeface="Arial" pitchFamily="34" charset="0"/>
                <a:cs typeface="Arial" pitchFamily="34" charset="0"/>
              </a:rPr>
              <a:t>suporte primário</a:t>
            </a:r>
          </a:p>
        </p:txBody>
      </p:sp>
      <p:sp>
        <p:nvSpPr>
          <p:cNvPr id="66579" name="Text Box 40"/>
          <p:cNvSpPr txBox="1">
            <a:spLocks noChangeArrowheads="1"/>
          </p:cNvSpPr>
          <p:nvPr/>
        </p:nvSpPr>
        <p:spPr bwMode="auto">
          <a:xfrm>
            <a:off x="8529638" y="4057650"/>
            <a:ext cx="873125" cy="366713"/>
          </a:xfrm>
          <a:prstGeom prst="rect">
            <a:avLst/>
          </a:prstGeom>
          <a:noFill/>
          <a:ln w="9525">
            <a:noFill/>
            <a:miter lim="800000"/>
            <a:headEnd/>
            <a:tailEnd/>
          </a:ln>
        </p:spPr>
        <p:txBody>
          <a:bodyPr wrap="none">
            <a:spAutoFit/>
          </a:bodyPr>
          <a:lstStyle/>
          <a:p>
            <a:pPr eaLnBrk="1" hangingPunct="1"/>
            <a:r>
              <a:rPr lang="pt-BR" b="1">
                <a:solidFill>
                  <a:srgbClr val="0000FF"/>
                </a:solidFill>
                <a:latin typeface="Arial" pitchFamily="34" charset="0"/>
                <a:cs typeface="Arial" pitchFamily="34" charset="0"/>
              </a:rPr>
              <a:t>CAF</a:t>
            </a:r>
          </a:p>
        </p:txBody>
      </p:sp>
      <p:pic>
        <p:nvPicPr>
          <p:cNvPr id="66580" name="Picture 41"/>
          <p:cNvPicPr>
            <a:picLocks noChangeAspect="1" noChangeArrowheads="1"/>
          </p:cNvPicPr>
          <p:nvPr/>
        </p:nvPicPr>
        <p:blipFill>
          <a:blip r:embed="rId8"/>
          <a:srcRect/>
          <a:stretch>
            <a:fillRect/>
          </a:stretch>
        </p:blipFill>
        <p:spPr bwMode="auto">
          <a:xfrm>
            <a:off x="10209213" y="4394200"/>
            <a:ext cx="1539875" cy="549275"/>
          </a:xfrm>
          <a:prstGeom prst="rect">
            <a:avLst/>
          </a:prstGeom>
          <a:noFill/>
          <a:ln w="9525">
            <a:noFill/>
            <a:miter lim="800000"/>
            <a:headEnd/>
            <a:tailEnd/>
          </a:ln>
        </p:spPr>
      </p:pic>
      <p:sp>
        <p:nvSpPr>
          <p:cNvPr id="66581" name="Text Box 42"/>
          <p:cNvSpPr txBox="1">
            <a:spLocks noChangeArrowheads="1"/>
          </p:cNvSpPr>
          <p:nvPr/>
        </p:nvSpPr>
        <p:spPr bwMode="auto">
          <a:xfrm>
            <a:off x="10369550" y="4084638"/>
            <a:ext cx="1092200" cy="366712"/>
          </a:xfrm>
          <a:prstGeom prst="rect">
            <a:avLst/>
          </a:prstGeom>
          <a:noFill/>
          <a:ln w="9525">
            <a:noFill/>
            <a:miter lim="800000"/>
            <a:headEnd/>
            <a:tailEnd/>
          </a:ln>
        </p:spPr>
        <p:txBody>
          <a:bodyPr wrap="none">
            <a:spAutoFit/>
          </a:bodyPr>
          <a:lstStyle/>
          <a:p>
            <a:pPr eaLnBrk="1" hangingPunct="1"/>
            <a:r>
              <a:rPr lang="pt-BR" b="1">
                <a:solidFill>
                  <a:srgbClr val="0000FF"/>
                </a:solidFill>
                <a:latin typeface="Arial" pitchFamily="34" charset="0"/>
                <a:cs typeface="Arial" pitchFamily="34" charset="0"/>
              </a:rPr>
              <a:t>CPAP</a:t>
            </a:r>
          </a:p>
        </p:txBody>
      </p:sp>
      <p:sp>
        <p:nvSpPr>
          <p:cNvPr id="66582" name="Text Box 43"/>
          <p:cNvSpPr txBox="1">
            <a:spLocks noChangeArrowheads="1"/>
          </p:cNvSpPr>
          <p:nvPr/>
        </p:nvSpPr>
        <p:spPr bwMode="auto">
          <a:xfrm>
            <a:off x="9442450" y="4525963"/>
            <a:ext cx="1004888" cy="274637"/>
          </a:xfrm>
          <a:prstGeom prst="rect">
            <a:avLst/>
          </a:prstGeom>
          <a:noFill/>
          <a:ln w="9525">
            <a:noFill/>
            <a:miter lim="800000"/>
            <a:headEnd/>
            <a:tailEnd/>
          </a:ln>
        </p:spPr>
        <p:txBody>
          <a:bodyPr wrap="none">
            <a:spAutoFit/>
          </a:bodyPr>
          <a:lstStyle/>
          <a:p>
            <a:pPr eaLnBrk="1" hangingPunct="1"/>
            <a:r>
              <a:rPr lang="pt-BR" sz="1200" b="1">
                <a:solidFill>
                  <a:srgbClr val="0000FF"/>
                </a:solidFill>
                <a:latin typeface="Arial" pitchFamily="34" charset="0"/>
                <a:cs typeface="Arial" pitchFamily="34" charset="0"/>
              </a:rPr>
              <a:t>P&lt;0.001</a:t>
            </a:r>
          </a:p>
        </p:txBody>
      </p:sp>
      <p:sp>
        <p:nvSpPr>
          <p:cNvPr id="66583" name="Rectangle 44"/>
          <p:cNvSpPr>
            <a:spLocks noChangeArrowheads="1"/>
          </p:cNvSpPr>
          <p:nvPr/>
        </p:nvSpPr>
        <p:spPr bwMode="auto">
          <a:xfrm>
            <a:off x="8456613" y="4959350"/>
            <a:ext cx="3552825" cy="1004888"/>
          </a:xfrm>
          <a:prstGeom prst="rect">
            <a:avLst/>
          </a:prstGeom>
          <a:noFill/>
          <a:ln w="9525">
            <a:noFill/>
            <a:miter lim="800000"/>
            <a:headEnd/>
            <a:tailEnd/>
          </a:ln>
        </p:spPr>
        <p:txBody>
          <a:bodyPr anchor="ctr">
            <a:spAutoFit/>
          </a:bodyPr>
          <a:lstStyle/>
          <a:p>
            <a:pPr algn="ctr"/>
            <a:r>
              <a:rPr lang="en-US" sz="1200">
                <a:latin typeface="Arial" pitchFamily="34" charset="0"/>
                <a:cs typeface="Arial" pitchFamily="34" charset="0"/>
                <a:hlinkClick r:id="rId9"/>
              </a:rPr>
              <a:t>Nasal High-Flow Therapy for Primary Respiratory Support in Preterm Infants.</a:t>
            </a:r>
            <a:r>
              <a:rPr lang="en-US" sz="1200">
                <a:latin typeface="Arial" pitchFamily="34" charset="0"/>
                <a:cs typeface="Arial" pitchFamily="34" charset="0"/>
              </a:rPr>
              <a:t>Roberts CTet al.</a:t>
            </a:r>
            <a:r>
              <a:rPr lang="pt-BR" sz="1200">
                <a:latin typeface="Arial" pitchFamily="34" charset="0"/>
                <a:cs typeface="Arial" pitchFamily="34" charset="0"/>
              </a:rPr>
              <a:t>N Engl J Med. 2016 Sep 22;375(12):1142-51. </a:t>
            </a:r>
            <a:r>
              <a:rPr lang="pt-BR" sz="1200">
                <a:solidFill>
                  <a:srgbClr val="0000FF"/>
                </a:solidFill>
                <a:latin typeface="Arial" pitchFamily="34" charset="0"/>
                <a:cs typeface="Arial" pitchFamily="34" charset="0"/>
              </a:rPr>
              <a:t>Artigo Integral</a:t>
            </a:r>
            <a:r>
              <a:rPr lang="pt-BR" sz="1200">
                <a:latin typeface="Arial" pitchFamily="34" charset="0"/>
                <a:cs typeface="Arial" pitchFamily="34" charset="0"/>
              </a:rPr>
              <a:t>!</a:t>
            </a:r>
          </a:p>
        </p:txBody>
      </p:sp>
      <p:sp>
        <p:nvSpPr>
          <p:cNvPr id="66584" name="Rectangle 27"/>
          <p:cNvSpPr>
            <a:spLocks noChangeArrowheads="1"/>
          </p:cNvSpPr>
          <p:nvPr/>
        </p:nvSpPr>
        <p:spPr bwMode="auto">
          <a:xfrm>
            <a:off x="5957888" y="690563"/>
            <a:ext cx="2667000" cy="311150"/>
          </a:xfrm>
          <a:prstGeom prst="rect">
            <a:avLst/>
          </a:prstGeom>
          <a:noFill/>
          <a:ln w="9525">
            <a:noFill/>
            <a:miter lim="800000"/>
            <a:headEnd/>
            <a:tailEnd/>
          </a:ln>
        </p:spPr>
        <p:txBody>
          <a:bodyPr wrap="none">
            <a:spAutoFit/>
          </a:bodyPr>
          <a:lstStyle/>
          <a:p>
            <a:pPr>
              <a:lnSpc>
                <a:spcPct val="80000"/>
              </a:lnSpc>
              <a:spcAft>
                <a:spcPts val="1413"/>
              </a:spcAft>
              <a:buSzPct val="45000"/>
              <a:buFont typeface="StarSymbol"/>
              <a:buNone/>
            </a:pPr>
            <a:r>
              <a:rPr lang="pt-BR" b="1">
                <a:solidFill>
                  <a:srgbClr val="0000FF"/>
                </a:solidFill>
                <a:latin typeface="Arial" pitchFamily="34" charset="0"/>
                <a:cs typeface="Arial" pitchFamily="34" charset="0"/>
              </a:rPr>
              <a:t>Estratégia Inicial</a:t>
            </a:r>
          </a:p>
        </p:txBody>
      </p:sp>
      <p:sp>
        <p:nvSpPr>
          <p:cNvPr id="66585" name="Rectangle 27"/>
          <p:cNvSpPr>
            <a:spLocks/>
          </p:cNvSpPr>
          <p:nvPr/>
        </p:nvSpPr>
        <p:spPr bwMode="auto">
          <a:xfrm>
            <a:off x="8529638" y="452438"/>
            <a:ext cx="10515600" cy="1325562"/>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66586" name="Picture 31" descr="doc">
            <a:hlinkClick r:id="rId10" tooltip="NOVO-CANULA NASAL DE ALTO FLUXO"/>
          </p:cNvPr>
          <p:cNvPicPr>
            <a:picLocks noChangeAspect="1" noChangeArrowheads="1"/>
          </p:cNvPicPr>
          <p:nvPr/>
        </p:nvPicPr>
        <p:blipFill>
          <a:blip r:embed="rId11"/>
          <a:srcRect/>
          <a:stretch>
            <a:fillRect/>
          </a:stretch>
        </p:blipFill>
        <p:spPr bwMode="auto">
          <a:xfrm>
            <a:off x="9550400" y="6267450"/>
            <a:ext cx="457200" cy="457200"/>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p:cNvSpPr>
          <p:nvPr>
            <p:ph type="body" idx="1"/>
          </p:nvPr>
        </p:nvSpPr>
        <p:spPr/>
        <p:txBody>
          <a:bodyPr/>
          <a:lstStyle/>
          <a:p>
            <a:r>
              <a:rPr lang="pt-BR" sz="2400" smtClean="0"/>
              <a:t>Então.... O CPAP é o padrão ouro?</a:t>
            </a:r>
          </a:p>
          <a:p>
            <a:r>
              <a:rPr lang="pt-BR" sz="2400" smtClean="0"/>
              <a:t> </a:t>
            </a:r>
            <a:r>
              <a:rPr lang="pt-BR" sz="2400" b="1" smtClean="0">
                <a:solidFill>
                  <a:srgbClr val="0000FF"/>
                </a:solidFill>
              </a:rPr>
              <a:t>Se você pode ter apenas uma forma não invasiva de ventilação:- escolha CPAP</a:t>
            </a:r>
          </a:p>
          <a:p>
            <a:r>
              <a:rPr lang="pt-BR" sz="2400" smtClean="0"/>
              <a:t> Se você pode gerenciar as duas formas:</a:t>
            </a:r>
          </a:p>
          <a:p>
            <a:pPr>
              <a:buFont typeface="Arial" pitchFamily="34" charset="0"/>
              <a:buNone/>
            </a:pPr>
            <a:r>
              <a:rPr lang="pt-BR" sz="2400" smtClean="0"/>
              <a:t>      - Alto fluxo  é uma alternativa altamente adequada (nos RN&lt;26 semanas: usar com cuidado)</a:t>
            </a:r>
          </a:p>
          <a:p>
            <a:pPr>
              <a:buFont typeface="Arial" pitchFamily="34" charset="0"/>
              <a:buNone/>
            </a:pPr>
            <a:r>
              <a:rPr lang="pt-BR" sz="2400" smtClean="0"/>
              <a:t>                -mais confortável</a:t>
            </a:r>
          </a:p>
          <a:p>
            <a:pPr>
              <a:buFont typeface="Arial" pitchFamily="34" charset="0"/>
              <a:buNone/>
            </a:pPr>
            <a:r>
              <a:rPr lang="pt-BR" sz="2400" smtClean="0"/>
              <a:t>                 -menos trauma</a:t>
            </a:r>
          </a:p>
          <a:p>
            <a:pPr>
              <a:buFont typeface="Arial" pitchFamily="34" charset="0"/>
              <a:buNone/>
            </a:pPr>
            <a:r>
              <a:rPr lang="pt-BR" sz="2400" smtClean="0"/>
              <a:t>                -faz com que enfermeiros e pais fiquem felizes</a:t>
            </a:r>
          </a:p>
          <a:p>
            <a:r>
              <a:rPr lang="pt-BR" sz="2400" smtClean="0">
                <a:solidFill>
                  <a:srgbClr val="FF0000"/>
                </a:solidFill>
              </a:rPr>
              <a:t>Bebês que falham em no alto fluxo</a:t>
            </a:r>
            <a:r>
              <a:rPr lang="pt-BR" sz="2400" smtClean="0"/>
              <a:t> (primária ou pós-extubação) </a:t>
            </a:r>
            <a:r>
              <a:rPr lang="pt-BR" sz="2400" smtClean="0">
                <a:solidFill>
                  <a:srgbClr val="0000FF"/>
                </a:solidFill>
              </a:rPr>
              <a:t>podem ser    resgatados com sucesso usando CPAP</a:t>
            </a:r>
          </a:p>
        </p:txBody>
      </p:sp>
      <p:pic>
        <p:nvPicPr>
          <p:cNvPr id="67587" name="Título 1"/>
          <p:cNvPicPr>
            <a:picLocks noChangeArrowheads="1"/>
          </p:cNvPicPr>
          <p:nvPr/>
        </p:nvPicPr>
        <p:blipFill>
          <a:blip r:embed="rId2"/>
          <a:srcRect/>
          <a:stretch>
            <a:fillRect/>
          </a:stretch>
        </p:blipFill>
        <p:spPr bwMode="auto">
          <a:xfrm>
            <a:off x="1406525" y="896938"/>
            <a:ext cx="9947275" cy="857250"/>
          </a:xfrm>
          <a:prstGeom prst="rect">
            <a:avLst/>
          </a:prstGeom>
          <a:solidFill>
            <a:schemeClr val="bg1"/>
          </a:solidFill>
          <a:ln w="9525">
            <a:noFill/>
            <a:miter lim="800000"/>
            <a:headEnd/>
            <a:tailEnd/>
          </a:ln>
        </p:spPr>
      </p:pic>
      <p:sp>
        <p:nvSpPr>
          <p:cNvPr id="67588" name="Rectangle 5"/>
          <p:cNvSpPr>
            <a:spLocks/>
          </p:cNvSpPr>
          <p:nvPr/>
        </p:nvSpPr>
        <p:spPr bwMode="auto">
          <a:xfrm>
            <a:off x="3673475" y="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67589" name="Picture 7"/>
          <p:cNvPicPr>
            <a:picLocks noChangeAspect="1" noChangeArrowheads="1"/>
          </p:cNvPicPr>
          <p:nvPr/>
        </p:nvPicPr>
        <p:blipFill>
          <a:blip r:embed="rId3"/>
          <a:srcRect/>
          <a:stretch>
            <a:fillRect/>
          </a:stretch>
        </p:blipFill>
        <p:spPr bwMode="auto">
          <a:xfrm>
            <a:off x="9197975" y="3568700"/>
            <a:ext cx="2660650" cy="1870075"/>
          </a:xfrm>
          <a:prstGeom prst="rect">
            <a:avLst/>
          </a:prstGeom>
          <a:noFill/>
          <a:ln w="9525">
            <a:noFill/>
            <a:miter lim="800000"/>
            <a:headEnd/>
            <a:tailEnd/>
          </a:ln>
        </p:spPr>
      </p:pic>
      <p:sp>
        <p:nvSpPr>
          <p:cNvPr id="67590" name="Text Box 9"/>
          <p:cNvSpPr txBox="1">
            <a:spLocks noChangeArrowheads="1"/>
          </p:cNvSpPr>
          <p:nvPr/>
        </p:nvSpPr>
        <p:spPr bwMode="auto">
          <a:xfrm>
            <a:off x="9197975" y="4870450"/>
            <a:ext cx="1368425" cy="366713"/>
          </a:xfrm>
          <a:prstGeom prst="rect">
            <a:avLst/>
          </a:prstGeom>
          <a:noFill/>
          <a:ln w="9525">
            <a:noFill/>
            <a:miter lim="800000"/>
            <a:headEnd/>
            <a:tailEnd/>
          </a:ln>
        </p:spPr>
        <p:txBody>
          <a:bodyPr wrap="none">
            <a:spAutoFit/>
          </a:bodyPr>
          <a:lstStyle/>
          <a:p>
            <a:r>
              <a:rPr lang="pt-BR" b="1">
                <a:solidFill>
                  <a:schemeClr val="accent1"/>
                </a:solidFill>
              </a:rPr>
              <a:t>ALTO FLUXO</a:t>
            </a:r>
          </a:p>
        </p:txBody>
      </p:sp>
      <p:sp>
        <p:nvSpPr>
          <p:cNvPr id="67591" name="Line 10"/>
          <p:cNvSpPr>
            <a:spLocks noChangeShapeType="1"/>
          </p:cNvSpPr>
          <p:nvPr/>
        </p:nvSpPr>
        <p:spPr bwMode="auto">
          <a:xfrm>
            <a:off x="10274300" y="4870450"/>
            <a:ext cx="292100" cy="0"/>
          </a:xfrm>
          <a:prstGeom prst="line">
            <a:avLst/>
          </a:prstGeom>
          <a:noFill/>
          <a:ln w="57150">
            <a:solidFill>
              <a:srgbClr val="FF3399"/>
            </a:solidFill>
            <a:round/>
            <a:headEnd/>
            <a:tailEnd type="triangle" w="med" len="med"/>
          </a:ln>
        </p:spPr>
        <p:txBody>
          <a:bodyPr/>
          <a:lstStyle/>
          <a:p>
            <a:endParaRPr lang="pt-BR"/>
          </a:p>
        </p:txBody>
      </p:sp>
      <p:sp>
        <p:nvSpPr>
          <p:cNvPr id="67592" name="Rectangle 11"/>
          <p:cNvSpPr>
            <a:spLocks noChangeArrowheads="1"/>
          </p:cNvSpPr>
          <p:nvPr/>
        </p:nvSpPr>
        <p:spPr bwMode="auto">
          <a:xfrm>
            <a:off x="74613" y="6280150"/>
            <a:ext cx="12117387" cy="577850"/>
          </a:xfrm>
          <a:prstGeom prst="rect">
            <a:avLst/>
          </a:prstGeom>
          <a:noFill/>
          <a:ln w="9525">
            <a:noFill/>
            <a:miter lim="800000"/>
            <a:headEnd/>
            <a:tailEnd/>
          </a:ln>
        </p:spPr>
        <p:txBody>
          <a:bodyPr wrap="none" tIns="126960" bIns="25392" anchor="ctr">
            <a:spAutoFit/>
          </a:bodyPr>
          <a:lstStyle/>
          <a:p>
            <a:pPr algn="just"/>
            <a:r>
              <a:rPr lang="pt-BR" sz="1400" b="1">
                <a:solidFill>
                  <a:srgbClr val="072A4D"/>
                </a:solidFill>
                <a:latin typeface="Lato" pitchFamily="34" charset="0"/>
                <a:hlinkClick r:id="rId4"/>
              </a:rPr>
              <a:t>Ventila</a:t>
            </a:r>
            <a:r>
              <a:rPr lang="pt-BR" sz="1400" b="1">
                <a:solidFill>
                  <a:srgbClr val="072A4D"/>
                </a:solidFill>
                <a:hlinkClick r:id="rId4"/>
              </a:rPr>
              <a:t>ç</a:t>
            </a:r>
            <a:r>
              <a:rPr lang="pt-BR" sz="1400" b="1">
                <a:solidFill>
                  <a:srgbClr val="072A4D"/>
                </a:solidFill>
                <a:latin typeface="Lato" pitchFamily="34" charset="0"/>
                <a:hlinkClick r:id="rId4"/>
              </a:rPr>
              <a:t>ão não invasiva: uma atualiza</a:t>
            </a:r>
            <a:r>
              <a:rPr lang="pt-BR" sz="1400" b="1">
                <a:solidFill>
                  <a:srgbClr val="072A4D"/>
                </a:solidFill>
                <a:hlinkClick r:id="rId4"/>
              </a:rPr>
              <a:t>ç</a:t>
            </a:r>
            <a:r>
              <a:rPr lang="pt-BR" sz="1400" b="1">
                <a:solidFill>
                  <a:srgbClr val="072A4D"/>
                </a:solidFill>
                <a:latin typeface="Lato" pitchFamily="34" charset="0"/>
                <a:hlinkClick r:id="rId4"/>
              </a:rPr>
              <a:t>ão (Non-invasive ventilation: An Update)</a:t>
            </a:r>
            <a:r>
              <a:rPr lang="pt-BR" sz="1400" b="1">
                <a:solidFill>
                  <a:srgbClr val="072A4D"/>
                </a:solidFill>
                <a:latin typeface="Lato" pitchFamily="34" charset="0"/>
              </a:rPr>
              <a:t>. </a:t>
            </a:r>
            <a:r>
              <a:rPr lang="pt-BR" sz="1400">
                <a:solidFill>
                  <a:srgbClr val="78909C"/>
                </a:solidFill>
              </a:rPr>
              <a:t>             </a:t>
            </a:r>
          </a:p>
          <a:p>
            <a:pPr algn="just"/>
            <a:r>
              <a:rPr lang="pt-BR" sz="1400">
                <a:solidFill>
                  <a:srgbClr val="424242"/>
                </a:solidFill>
                <a:latin typeface="Source Sans Pro"/>
              </a:rPr>
              <a:t>Peter Davis.</a:t>
            </a:r>
            <a:r>
              <a:rPr lang="pt-BR" sz="1400">
                <a:solidFill>
                  <a:srgbClr val="424242"/>
                </a:solidFill>
              </a:rPr>
              <a:t> </a:t>
            </a:r>
            <a:r>
              <a:rPr lang="pt-BR" sz="1400">
                <a:solidFill>
                  <a:srgbClr val="424242"/>
                </a:solidFill>
                <a:latin typeface="Source Sans Pro"/>
              </a:rPr>
              <a:t>The Royal Women</a:t>
            </a:r>
            <a:r>
              <a:rPr lang="pt-BR" sz="1400">
                <a:solidFill>
                  <a:srgbClr val="424242"/>
                </a:solidFill>
              </a:rPr>
              <a:t>’</a:t>
            </a:r>
            <a:r>
              <a:rPr lang="pt-BR" sz="1400">
                <a:solidFill>
                  <a:srgbClr val="424242"/>
                </a:solidFill>
                <a:latin typeface="Source Sans Pro"/>
              </a:rPr>
              <a:t>s Hospital.</a:t>
            </a:r>
            <a:r>
              <a:rPr lang="pt-BR" sz="1400">
                <a:solidFill>
                  <a:srgbClr val="424242"/>
                </a:solidFill>
              </a:rPr>
              <a:t> </a:t>
            </a:r>
            <a:r>
              <a:rPr lang="pt-BR" sz="1400">
                <a:solidFill>
                  <a:srgbClr val="424242"/>
                </a:solidFill>
                <a:latin typeface="Source Sans Pro"/>
              </a:rPr>
              <a:t>Melbourne.</a:t>
            </a:r>
            <a:r>
              <a:rPr lang="pt-BR" sz="1400">
                <a:solidFill>
                  <a:srgbClr val="424242"/>
                </a:solidFill>
              </a:rPr>
              <a:t> </a:t>
            </a:r>
            <a:r>
              <a:rPr lang="pt-BR" sz="1400">
                <a:solidFill>
                  <a:srgbClr val="424242"/>
                </a:solidFill>
                <a:latin typeface="Source Sans Pro"/>
              </a:rPr>
              <a:t>Australia 11o Simp</a:t>
            </a:r>
            <a:r>
              <a:rPr lang="pt-BR" sz="1400">
                <a:solidFill>
                  <a:srgbClr val="424242"/>
                </a:solidFill>
              </a:rPr>
              <a:t>ó</a:t>
            </a:r>
            <a:r>
              <a:rPr lang="pt-BR" sz="1400">
                <a:solidFill>
                  <a:srgbClr val="424242"/>
                </a:solidFill>
                <a:latin typeface="Source Sans Pro"/>
              </a:rPr>
              <a:t>sio Internacional de Neonatologia do Rio de Janeiro, 20-23 de junho de 2018</a:t>
            </a:r>
            <a:endParaRPr lang="pt-BR" sz="1400">
              <a:solidFill>
                <a:srgbClr val="78909C"/>
              </a:solidFill>
            </a:endParaRPr>
          </a:p>
        </p:txBody>
      </p:sp>
      <p:pic>
        <p:nvPicPr>
          <p:cNvPr id="67593" name="Picture 12" descr="pdf">
            <a:hlinkClick r:id="rId5" tooltip="Peter-Davis-Non-invasive-ventilation"/>
          </p:cNvPr>
          <p:cNvPicPr>
            <a:picLocks noChangeAspect="1" noChangeArrowheads="1"/>
          </p:cNvPicPr>
          <p:nvPr/>
        </p:nvPicPr>
        <p:blipFill>
          <a:blip r:embed="rId6"/>
          <a:srcRect/>
          <a:stretch>
            <a:fillRect/>
          </a:stretch>
        </p:blipFill>
        <p:spPr bwMode="auto">
          <a:xfrm>
            <a:off x="6535738" y="6176963"/>
            <a:ext cx="457200" cy="457200"/>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a:spLocks noGrp="1"/>
          </p:cNvSpPr>
          <p:nvPr>
            <p:ph type="body" idx="4294967295"/>
          </p:nvPr>
        </p:nvSpPr>
        <p:spPr>
          <a:xfrm>
            <a:off x="550863" y="1901825"/>
            <a:ext cx="10972800" cy="4389438"/>
          </a:xfrm>
        </p:spPr>
        <p:txBody>
          <a:bodyPr lIns="90004" tIns="44997" rIns="90004" bIns="44997"/>
          <a:lstStyle/>
          <a:p>
            <a:pPr>
              <a:lnSpc>
                <a:spcPct val="80000"/>
              </a:lnSpc>
            </a:pPr>
            <a:r>
              <a:rPr lang="pt-BR" altLang="ko-KR" sz="2200" smtClean="0"/>
              <a:t>Passei quase toda a minha carreira lidando com ventilação mecânica e agora espero em 30 minutos convencê-los a não usá-la. </a:t>
            </a:r>
          </a:p>
          <a:p>
            <a:pPr>
              <a:lnSpc>
                <a:spcPct val="80000"/>
              </a:lnSpc>
            </a:pPr>
            <a:r>
              <a:rPr lang="pt-BR" altLang="ko-KR" sz="2200" smtClean="0"/>
              <a:t>Da Rede Neonatal italiana, publicados por Gagliardi et (</a:t>
            </a:r>
            <a:r>
              <a:rPr lang="pt-BR" altLang="ko-KR" sz="2200" smtClean="0">
                <a:hlinkClick r:id="rId2"/>
              </a:rPr>
              <a:t>Do differences in </a:t>
            </a:r>
            <a:r>
              <a:rPr lang="pt-BR" altLang="ko-KR" sz="2200" b="1" smtClean="0">
                <a:hlinkClick r:id="rId2"/>
              </a:rPr>
              <a:t>delivery room</a:t>
            </a:r>
            <a:r>
              <a:rPr lang="pt-BR" altLang="ko-KR" sz="2200" smtClean="0">
                <a:hlinkClick r:id="rId2"/>
              </a:rPr>
              <a:t> </a:t>
            </a:r>
            <a:r>
              <a:rPr lang="pt-BR" altLang="ko-KR" sz="2200" b="1" smtClean="0">
                <a:hlinkClick r:id="rId2"/>
              </a:rPr>
              <a:t>intubation</a:t>
            </a:r>
            <a:r>
              <a:rPr lang="pt-BR" altLang="ko-KR" sz="2200" smtClean="0">
                <a:hlinkClick r:id="rId2"/>
              </a:rPr>
              <a:t> explain different rates of bronchopulmonary dysplasia between hospitals?</a:t>
            </a:r>
            <a:r>
              <a:rPr lang="pt-BR" altLang="ko-KR" sz="2200" smtClean="0"/>
              <a:t> </a:t>
            </a:r>
            <a:r>
              <a:rPr lang="it-IT" altLang="ko-KR" sz="2200" smtClean="0"/>
              <a:t>Gagliardi L et al. </a:t>
            </a:r>
            <a:r>
              <a:rPr lang="pt-BR" altLang="ko-KR" sz="2200" smtClean="0"/>
              <a:t>Dis Child Fetal Neonatal Ed. 2011 Jan;96(1):F30-5) </a:t>
            </a:r>
          </a:p>
          <a:p>
            <a:pPr>
              <a:lnSpc>
                <a:spcPct val="80000"/>
              </a:lnSpc>
            </a:pPr>
            <a:endParaRPr lang="pt-BR" altLang="ko-KR" sz="2200" smtClean="0"/>
          </a:p>
          <a:p>
            <a:pPr>
              <a:lnSpc>
                <a:spcPct val="80000"/>
              </a:lnSpc>
            </a:pPr>
            <a:endParaRPr lang="pt-BR" altLang="ko-KR" sz="2200" smtClean="0"/>
          </a:p>
          <a:p>
            <a:pPr>
              <a:lnSpc>
                <a:spcPct val="80000"/>
              </a:lnSpc>
            </a:pPr>
            <a:endParaRPr lang="pt-BR" altLang="ko-KR" sz="2200" smtClean="0"/>
          </a:p>
          <a:p>
            <a:pPr>
              <a:lnSpc>
                <a:spcPct val="80000"/>
              </a:lnSpc>
            </a:pPr>
            <a:endParaRPr lang="pt-BR" altLang="ko-KR" sz="1800" smtClean="0"/>
          </a:p>
          <a:p>
            <a:pPr>
              <a:lnSpc>
                <a:spcPct val="80000"/>
              </a:lnSpc>
            </a:pPr>
            <a:r>
              <a:rPr lang="pt-BR" altLang="ko-KR" sz="1800" smtClean="0"/>
              <a:t>Então, como podemos evitar esta ventilação mecânica? </a:t>
            </a:r>
            <a:r>
              <a:rPr lang="en-US" altLang="ko-KR" sz="1800" smtClean="0"/>
              <a:t>(</a:t>
            </a:r>
            <a:r>
              <a:rPr lang="en-US" altLang="ko-KR" sz="1800" i="1" smtClean="0"/>
              <a:t>How can we keep babies off mechanical ventilation?</a:t>
            </a:r>
            <a:r>
              <a:rPr lang="en-US" altLang="ko-KR" sz="1800" smtClean="0"/>
              <a:t>) </a:t>
            </a:r>
            <a:r>
              <a:rPr lang="pt-BR" altLang="ko-KR" sz="1800" smtClean="0"/>
              <a:t>Já lhes digo: </a:t>
            </a:r>
            <a:r>
              <a:rPr lang="pt-BR" altLang="ko-KR" sz="1800" b="1" smtClean="0"/>
              <a:t>não inicie a VM a menos que  esteja claramente justificada.</a:t>
            </a:r>
            <a:r>
              <a:rPr lang="pt-BR" altLang="ko-KR" sz="1800" smtClean="0"/>
              <a:t> Use formas alternativas: CPAP nasal, NIPPV (</a:t>
            </a:r>
            <a:r>
              <a:rPr lang="pt-BR" altLang="ko-KR" sz="1800" i="1" smtClean="0"/>
              <a:t>nasal intermittent posite pressure ventilation</a:t>
            </a:r>
            <a:r>
              <a:rPr lang="pt-BR" altLang="ko-KR" sz="1800" smtClean="0"/>
              <a:t>). </a:t>
            </a:r>
            <a:r>
              <a:rPr lang="pt-BR" altLang="ko-KR" sz="1800" b="1" smtClean="0">
                <a:solidFill>
                  <a:srgbClr val="FF3399"/>
                </a:solidFill>
              </a:rPr>
              <a:t>Descontinue a ventilação logo que possível; desmame agressivamente para um suporte respiratório menos invasivo.</a:t>
            </a:r>
            <a:r>
              <a:rPr lang="pt-BR" altLang="ko-KR" sz="1800" smtClean="0"/>
              <a:t> Esta é a mensagem que quero deixar a todos aqui em Miami. Sei que nem sempre é possível, mas devemos sempre tentar.</a:t>
            </a:r>
            <a:endParaRPr lang="pt-BR" sz="1800" smtClean="0"/>
          </a:p>
        </p:txBody>
      </p:sp>
      <p:pic>
        <p:nvPicPr>
          <p:cNvPr id="68611" name="Título 1"/>
          <p:cNvPicPr>
            <a:picLocks noChangeArrowheads="1"/>
          </p:cNvPicPr>
          <p:nvPr/>
        </p:nvPicPr>
        <p:blipFill>
          <a:blip r:embed="rId3"/>
          <a:srcRect/>
          <a:stretch>
            <a:fillRect/>
          </a:stretch>
        </p:blipFill>
        <p:spPr bwMode="auto">
          <a:xfrm>
            <a:off x="1436688" y="709613"/>
            <a:ext cx="9948862" cy="1176337"/>
          </a:xfrm>
          <a:prstGeom prst="rect">
            <a:avLst/>
          </a:prstGeom>
          <a:solidFill>
            <a:schemeClr val="bg1"/>
          </a:solidFill>
          <a:ln w="9525">
            <a:noFill/>
            <a:miter lim="800000"/>
            <a:headEnd/>
            <a:tailEnd/>
          </a:ln>
        </p:spPr>
      </p:pic>
      <p:pic>
        <p:nvPicPr>
          <p:cNvPr id="68612" name="Picture 15"/>
          <p:cNvPicPr>
            <a:picLocks noChangeAspect="1" noChangeArrowheads="1"/>
          </p:cNvPicPr>
          <p:nvPr/>
        </p:nvPicPr>
        <p:blipFill>
          <a:blip r:embed="rId4"/>
          <a:srcRect/>
          <a:stretch>
            <a:fillRect/>
          </a:stretch>
        </p:blipFill>
        <p:spPr bwMode="auto">
          <a:xfrm>
            <a:off x="1924050" y="3609975"/>
            <a:ext cx="7532688" cy="1282700"/>
          </a:xfrm>
          <a:prstGeom prst="rect">
            <a:avLst/>
          </a:prstGeom>
          <a:noFill/>
          <a:ln w="9525">
            <a:noFill/>
            <a:miter lim="800000"/>
            <a:headEnd/>
            <a:tailEnd/>
          </a:ln>
        </p:spPr>
      </p:pic>
      <p:sp>
        <p:nvSpPr>
          <p:cNvPr id="68613" name="Rectangle 6"/>
          <p:cNvSpPr>
            <a:spLocks/>
          </p:cNvSpPr>
          <p:nvPr/>
        </p:nvSpPr>
        <p:spPr bwMode="auto">
          <a:xfrm>
            <a:off x="3917950" y="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
        <p:nvSpPr>
          <p:cNvPr id="68614" name="Rectangle 7"/>
          <p:cNvSpPr>
            <a:spLocks noChangeArrowheads="1"/>
          </p:cNvSpPr>
          <p:nvPr/>
        </p:nvSpPr>
        <p:spPr bwMode="auto">
          <a:xfrm>
            <a:off x="1436688" y="6261100"/>
            <a:ext cx="7458075" cy="517525"/>
          </a:xfrm>
          <a:prstGeom prst="rect">
            <a:avLst/>
          </a:prstGeom>
          <a:solidFill>
            <a:srgbClr val="FFFFFF"/>
          </a:solidFill>
          <a:ln w="9525">
            <a:noFill/>
            <a:miter lim="800000"/>
            <a:headEnd/>
            <a:tailEnd/>
          </a:ln>
        </p:spPr>
        <p:txBody>
          <a:bodyPr wrap="none" lIns="0" tIns="126960" rIns="0" bIns="25392" anchor="ctr">
            <a:spAutoFit/>
          </a:bodyPr>
          <a:lstStyle/>
          <a:p>
            <a:pPr algn="ctr"/>
            <a:r>
              <a:rPr lang="pt-BR" sz="1200" b="1">
                <a:solidFill>
                  <a:srgbClr val="072A4D"/>
                </a:solidFill>
                <a:latin typeface="Lato" pitchFamily="34" charset="0"/>
              </a:rPr>
              <a:t>Suporte respirat</a:t>
            </a:r>
            <a:r>
              <a:rPr lang="pt-BR" sz="1200" b="1">
                <a:solidFill>
                  <a:srgbClr val="072A4D"/>
                </a:solidFill>
              </a:rPr>
              <a:t>ó</a:t>
            </a:r>
            <a:r>
              <a:rPr lang="pt-BR" sz="1200" b="1">
                <a:solidFill>
                  <a:srgbClr val="072A4D"/>
                </a:solidFill>
                <a:latin typeface="Lato" pitchFamily="34" charset="0"/>
              </a:rPr>
              <a:t>rio minimamente invasivo no rec</a:t>
            </a:r>
            <a:r>
              <a:rPr lang="pt-BR" sz="1200" b="1">
                <a:solidFill>
                  <a:srgbClr val="072A4D"/>
                </a:solidFill>
              </a:rPr>
              <a:t>é</a:t>
            </a:r>
            <a:r>
              <a:rPr lang="pt-BR" sz="1200" b="1">
                <a:solidFill>
                  <a:srgbClr val="072A4D"/>
                </a:solidFill>
                <a:latin typeface="Lato" pitchFamily="34" charset="0"/>
              </a:rPr>
              <a:t>m-nascido de muito baixo peso. estamos prontos para isto?</a:t>
            </a:r>
          </a:p>
          <a:p>
            <a:pPr algn="ctr"/>
            <a:r>
              <a:rPr lang="pt-BR" sz="1200" u="sng">
                <a:solidFill>
                  <a:srgbClr val="78909C"/>
                </a:solidFill>
                <a:latin typeface="Source Sans Pro"/>
              </a:rPr>
              <a:t> </a:t>
            </a:r>
            <a:r>
              <a:rPr lang="pt-BR" sz="1200">
                <a:solidFill>
                  <a:srgbClr val="78909C"/>
                </a:solidFill>
                <a:latin typeface="Source Sans Pro"/>
              </a:rPr>
              <a:t>Eduardo Bancalari (EUA). Realizado por Paulo R. Margotto</a:t>
            </a:r>
          </a:p>
        </p:txBody>
      </p:sp>
      <p:pic>
        <p:nvPicPr>
          <p:cNvPr id="68615" name="Picture 8" descr="doc">
            <a:hlinkClick r:id="rId5" tooltip="Suporte-resp-minim-invasivo_2015"/>
          </p:cNvPr>
          <p:cNvPicPr>
            <a:picLocks noChangeAspect="1" noChangeArrowheads="1"/>
          </p:cNvPicPr>
          <p:nvPr/>
        </p:nvPicPr>
        <p:blipFill>
          <a:blip r:embed="rId6"/>
          <a:srcRect/>
          <a:stretch>
            <a:fillRect/>
          </a:stretch>
        </p:blipFill>
        <p:spPr bwMode="auto">
          <a:xfrm>
            <a:off x="8999538" y="6291263"/>
            <a:ext cx="457200" cy="4572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p:cNvSpPr>
          <p:nvPr>
            <p:ph type="body" idx="1"/>
          </p:nvPr>
        </p:nvSpPr>
        <p:spPr>
          <a:xfrm>
            <a:off x="869950" y="1617663"/>
            <a:ext cx="10515600" cy="4351337"/>
          </a:xfrm>
        </p:spPr>
        <p:txBody>
          <a:bodyPr/>
          <a:lstStyle/>
          <a:p>
            <a:r>
              <a:rPr lang="pt-BR" smtClean="0"/>
              <a:t>Choi YB et al, 2018: Impacto da VM nos RN de muito baixo peso</a:t>
            </a:r>
          </a:p>
          <a:p>
            <a:pPr>
              <a:buFont typeface="Arial" pitchFamily="34" charset="0"/>
              <a:buNone/>
            </a:pPr>
            <a:r>
              <a:rPr lang="pt-BR" smtClean="0"/>
              <a:t>                            (30 Centros Neonatais com 3238 RN)</a:t>
            </a:r>
          </a:p>
        </p:txBody>
      </p:sp>
      <p:sp>
        <p:nvSpPr>
          <p:cNvPr id="69635" name="Rectangle 4"/>
          <p:cNvSpPr>
            <a:spLocks/>
          </p:cNvSpPr>
          <p:nvPr/>
        </p:nvSpPr>
        <p:spPr bwMode="auto">
          <a:xfrm>
            <a:off x="3917950" y="-295275"/>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69636" name="Título 1"/>
          <p:cNvPicPr>
            <a:picLocks noChangeArrowheads="1"/>
          </p:cNvPicPr>
          <p:nvPr/>
        </p:nvPicPr>
        <p:blipFill>
          <a:blip r:embed="rId2"/>
          <a:srcRect/>
          <a:stretch>
            <a:fillRect/>
          </a:stretch>
        </p:blipFill>
        <p:spPr bwMode="auto">
          <a:xfrm>
            <a:off x="1436688" y="441325"/>
            <a:ext cx="9948862" cy="1176338"/>
          </a:xfrm>
          <a:prstGeom prst="rect">
            <a:avLst/>
          </a:prstGeom>
          <a:solidFill>
            <a:schemeClr val="bg1"/>
          </a:solidFill>
          <a:ln w="9525">
            <a:noFill/>
            <a:miter lim="800000"/>
            <a:headEnd/>
            <a:tailEnd/>
          </a:ln>
        </p:spPr>
      </p:pic>
      <p:pic>
        <p:nvPicPr>
          <p:cNvPr id="69637" name="Picture 6"/>
          <p:cNvPicPr>
            <a:picLocks noChangeAspect="1" noChangeArrowheads="1"/>
          </p:cNvPicPr>
          <p:nvPr/>
        </p:nvPicPr>
        <p:blipFill>
          <a:blip r:embed="rId3"/>
          <a:srcRect/>
          <a:stretch>
            <a:fillRect/>
          </a:stretch>
        </p:blipFill>
        <p:spPr bwMode="auto">
          <a:xfrm>
            <a:off x="1082675" y="3203575"/>
            <a:ext cx="4381500" cy="1630363"/>
          </a:xfrm>
          <a:prstGeom prst="rect">
            <a:avLst/>
          </a:prstGeom>
          <a:noFill/>
          <a:ln w="9525">
            <a:noFill/>
            <a:miter lim="800000"/>
            <a:headEnd/>
            <a:tailEnd/>
          </a:ln>
        </p:spPr>
      </p:pic>
      <p:pic>
        <p:nvPicPr>
          <p:cNvPr id="69638" name="Picture 7"/>
          <p:cNvPicPr>
            <a:picLocks noChangeAspect="1" noChangeArrowheads="1"/>
          </p:cNvPicPr>
          <p:nvPr/>
        </p:nvPicPr>
        <p:blipFill>
          <a:blip r:embed="rId4"/>
          <a:srcRect/>
          <a:stretch>
            <a:fillRect/>
          </a:stretch>
        </p:blipFill>
        <p:spPr bwMode="auto">
          <a:xfrm>
            <a:off x="5865813" y="3225800"/>
            <a:ext cx="4381500" cy="1608138"/>
          </a:xfrm>
          <a:prstGeom prst="rect">
            <a:avLst/>
          </a:prstGeom>
          <a:noFill/>
          <a:ln w="9525">
            <a:noFill/>
            <a:miter lim="800000"/>
            <a:headEnd/>
            <a:tailEnd/>
          </a:ln>
        </p:spPr>
      </p:pic>
      <p:sp>
        <p:nvSpPr>
          <p:cNvPr id="69639" name="Rectangle 8"/>
          <p:cNvSpPr>
            <a:spLocks noChangeArrowheads="1"/>
          </p:cNvSpPr>
          <p:nvPr/>
        </p:nvSpPr>
        <p:spPr bwMode="auto">
          <a:xfrm>
            <a:off x="869950" y="5130800"/>
            <a:ext cx="8839200" cy="1419225"/>
          </a:xfrm>
          <a:prstGeom prst="rect">
            <a:avLst/>
          </a:prstGeom>
          <a:solidFill>
            <a:srgbClr val="FFFFFF"/>
          </a:solidFill>
          <a:ln w="9525">
            <a:noFill/>
            <a:miter lim="800000"/>
            <a:headEnd/>
            <a:tailEnd/>
          </a:ln>
        </p:spPr>
        <p:txBody>
          <a:bodyPr wrap="none" lIns="0" tIns="0" rIns="0" bIns="0" anchor="ctr">
            <a:spAutoFit/>
          </a:bodyPr>
          <a:lstStyle/>
          <a:p>
            <a:pPr algn="ctr"/>
            <a:r>
              <a:rPr lang="pt-BR" b="1">
                <a:solidFill>
                  <a:srgbClr val="0000FF"/>
                </a:solidFill>
                <a:latin typeface="Lato" pitchFamily="34" charset="0"/>
              </a:rPr>
              <a:t>Impacto da Ventila</a:t>
            </a:r>
            <a:r>
              <a:rPr lang="pt-BR" b="1">
                <a:solidFill>
                  <a:srgbClr val="0000FF"/>
                </a:solidFill>
              </a:rPr>
              <a:t>ç</a:t>
            </a:r>
            <a:r>
              <a:rPr lang="pt-BR" b="1">
                <a:solidFill>
                  <a:srgbClr val="0000FF"/>
                </a:solidFill>
                <a:latin typeface="Lato" pitchFamily="34" charset="0"/>
              </a:rPr>
              <a:t>ão Mecânica Prolongada em Bebês de Muito Baixo Peso ao Nascer: </a:t>
            </a:r>
          </a:p>
          <a:p>
            <a:pPr algn="ctr"/>
            <a:r>
              <a:rPr lang="pt-BR" b="1">
                <a:solidFill>
                  <a:srgbClr val="0000FF"/>
                </a:solidFill>
                <a:latin typeface="Lato" pitchFamily="34" charset="0"/>
              </a:rPr>
              <a:t>Resultados de um Estudo Nacional de Coorte</a:t>
            </a:r>
          </a:p>
          <a:p>
            <a:pPr algn="ctr"/>
            <a:r>
              <a:rPr lang="pt-BR"/>
              <a:t>Choi YB, Lee J, Park J et al </a:t>
            </a:r>
            <a:endParaRPr lang="pt-BR" b="1">
              <a:solidFill>
                <a:srgbClr val="0000FF"/>
              </a:solidFill>
              <a:latin typeface="Lato" pitchFamily="34" charset="0"/>
            </a:endParaRPr>
          </a:p>
          <a:p>
            <a:pPr algn="ctr"/>
            <a:r>
              <a:rPr lang="pt-BR" sz="1400">
                <a:solidFill>
                  <a:srgbClr val="0000FF"/>
                </a:solidFill>
                <a:latin typeface="Source Sans Pro"/>
              </a:rPr>
              <a:t>Apresenta</a:t>
            </a:r>
            <a:r>
              <a:rPr lang="pt-BR" sz="1400">
                <a:solidFill>
                  <a:srgbClr val="0000FF"/>
                </a:solidFill>
              </a:rPr>
              <a:t>ç</a:t>
            </a:r>
            <a:r>
              <a:rPr lang="pt-BR" sz="1400">
                <a:solidFill>
                  <a:srgbClr val="0000FF"/>
                </a:solidFill>
                <a:latin typeface="Source Sans Pro"/>
              </a:rPr>
              <a:t>ão:</a:t>
            </a:r>
            <a:r>
              <a:rPr lang="pt-BR" sz="1400"/>
              <a:t>Fernando Andrade Coelho; Fábio Daniel Barbosa; Mariana Mendes; Paulo R. Margotto</a:t>
            </a:r>
            <a:r>
              <a:rPr lang="pt-BR"/>
              <a:t> </a:t>
            </a:r>
            <a:r>
              <a:rPr lang="pt-BR" sz="1300">
                <a:solidFill>
                  <a:srgbClr val="0000FF"/>
                </a:solidFill>
              </a:rPr>
              <a:t>     </a:t>
            </a:r>
            <a:r>
              <a:rPr lang="pt-BR" sz="1300">
                <a:solidFill>
                  <a:srgbClr val="0000FF"/>
                </a:solidFill>
                <a:latin typeface="Source Sans Pro"/>
              </a:rPr>
              <a:t/>
            </a:r>
            <a:br>
              <a:rPr lang="pt-BR" sz="1300">
                <a:solidFill>
                  <a:srgbClr val="0000FF"/>
                </a:solidFill>
                <a:latin typeface="Source Sans Pro"/>
              </a:rPr>
            </a:br>
            <a:endParaRPr lang="pt-BR" sz="800">
              <a:solidFill>
                <a:srgbClr val="0000FF"/>
              </a:solidFill>
            </a:endParaRPr>
          </a:p>
          <a:p>
            <a:pPr algn="ctr"/>
            <a:endParaRPr lang="pt-BR" sz="1300">
              <a:solidFill>
                <a:srgbClr val="2A6490"/>
              </a:solidFill>
              <a:latin typeface="Source Sans Pro"/>
            </a:endParaRPr>
          </a:p>
        </p:txBody>
      </p:sp>
      <p:pic>
        <p:nvPicPr>
          <p:cNvPr id="69640" name="Picture 9" descr="pptx">
            <a:hlinkClick r:id="rId5" tooltip="Ventilac-Mecan-Prolong-Implicac-2018"/>
          </p:cNvPr>
          <p:cNvPicPr>
            <a:picLocks noChangeAspect="1" noChangeArrowheads="1"/>
          </p:cNvPicPr>
          <p:nvPr/>
        </p:nvPicPr>
        <p:blipFill>
          <a:blip r:embed="rId6"/>
          <a:srcRect/>
          <a:stretch>
            <a:fillRect/>
          </a:stretch>
        </p:blipFill>
        <p:spPr bwMode="auto">
          <a:xfrm>
            <a:off x="7670800" y="5511800"/>
            <a:ext cx="457200" cy="457200"/>
          </a:xfrm>
          <a:prstGeom prst="rect">
            <a:avLst/>
          </a:prstGeom>
          <a:noFill/>
          <a:ln w="9525">
            <a:noFill/>
            <a:miter lim="800000"/>
            <a:headEnd/>
            <a:tailEnd/>
          </a:ln>
        </p:spPr>
      </p:pic>
      <p:pic>
        <p:nvPicPr>
          <p:cNvPr id="69641" name="Picture 10"/>
          <p:cNvPicPr>
            <a:picLocks noChangeAspect="1" noChangeArrowheads="1"/>
          </p:cNvPicPr>
          <p:nvPr/>
        </p:nvPicPr>
        <p:blipFill>
          <a:blip r:embed="rId7">
            <a:lum bright="-12000" contrast="6000"/>
          </a:blip>
          <a:srcRect/>
          <a:stretch>
            <a:fillRect/>
          </a:stretch>
        </p:blipFill>
        <p:spPr bwMode="auto">
          <a:xfrm>
            <a:off x="9709150" y="5130800"/>
            <a:ext cx="2305050" cy="1371600"/>
          </a:xfrm>
          <a:prstGeom prst="rect">
            <a:avLst/>
          </a:prstGeom>
          <a:noFill/>
          <a:ln w="9525">
            <a:noFill/>
            <a:miter lim="800000"/>
            <a:headEnd/>
            <a:tailE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1"/>
          </p:nvPr>
        </p:nvSpPr>
        <p:spPr>
          <a:xfrm>
            <a:off x="1041400" y="4156075"/>
            <a:ext cx="10515600" cy="4351338"/>
          </a:xfrm>
        </p:spPr>
        <p:txBody>
          <a:bodyPr/>
          <a:lstStyle/>
          <a:p>
            <a:pPr algn="ctr">
              <a:buFont typeface="Arial" pitchFamily="34" charset="0"/>
              <a:buNone/>
            </a:pPr>
            <a:r>
              <a:rPr lang="pt-BR" sz="2000" smtClean="0"/>
              <a:t>O suporte respiratório com ventilação mecânica é essencial para a sobrevivência de muitos RN pré-termo</a:t>
            </a:r>
          </a:p>
          <a:p>
            <a:pPr>
              <a:buFont typeface="Arial" pitchFamily="34" charset="0"/>
              <a:buNone/>
            </a:pPr>
            <a:r>
              <a:rPr lang="pt-BR" sz="2000" smtClean="0"/>
              <a:t>                                                  </a:t>
            </a:r>
            <a:r>
              <a:rPr lang="pt-BR" sz="2000" smtClean="0">
                <a:solidFill>
                  <a:srgbClr val="FF0000"/>
                </a:solidFill>
              </a:rPr>
              <a:t>No entanto...</a:t>
            </a:r>
          </a:p>
          <a:p>
            <a:r>
              <a:rPr lang="pt-BR" sz="2000" smtClean="0"/>
              <a:t> evitar ventilação mecânica invasiva e limitar a duração dessa exposição em bebês prematuros.</a:t>
            </a:r>
          </a:p>
          <a:p>
            <a:r>
              <a:rPr lang="pt-BR" sz="2000" smtClean="0"/>
              <a:t> O suporte respiratório não invasivo seria menos prejudicial para o pulmão do que a ventilação endotraqueal.</a:t>
            </a:r>
          </a:p>
          <a:p>
            <a:pPr>
              <a:buFont typeface="Arial" pitchFamily="34" charset="0"/>
              <a:buNone/>
            </a:pPr>
            <a:r>
              <a:rPr lang="pt-BR" sz="1800" smtClean="0"/>
              <a:t>                                                                            </a:t>
            </a:r>
            <a:r>
              <a:rPr lang="pt-BR" sz="2400" smtClean="0">
                <a:solidFill>
                  <a:srgbClr val="0000FF"/>
                </a:solidFill>
              </a:rPr>
              <a:t>“MENOS É MAIS”  (Fush C)</a:t>
            </a:r>
          </a:p>
        </p:txBody>
      </p:sp>
      <p:pic>
        <p:nvPicPr>
          <p:cNvPr id="70659" name="Picture 4"/>
          <p:cNvPicPr>
            <a:picLocks noChangeAspect="1" noChangeArrowheads="1"/>
          </p:cNvPicPr>
          <p:nvPr/>
        </p:nvPicPr>
        <p:blipFill>
          <a:blip r:embed="rId2"/>
          <a:srcRect/>
          <a:stretch>
            <a:fillRect/>
          </a:stretch>
        </p:blipFill>
        <p:spPr bwMode="auto">
          <a:xfrm>
            <a:off x="1965325" y="1543050"/>
            <a:ext cx="8261350" cy="2613025"/>
          </a:xfrm>
          <a:prstGeom prst="rect">
            <a:avLst/>
          </a:prstGeom>
          <a:noFill/>
          <a:ln w="9525">
            <a:noFill/>
            <a:miter lim="800000"/>
            <a:headEnd/>
            <a:tailEnd/>
          </a:ln>
        </p:spPr>
      </p:pic>
      <p:sp>
        <p:nvSpPr>
          <p:cNvPr id="70660" name="Rectangle 5"/>
          <p:cNvSpPr>
            <a:spLocks/>
          </p:cNvSpPr>
          <p:nvPr/>
        </p:nvSpPr>
        <p:spPr bwMode="auto">
          <a:xfrm>
            <a:off x="3917950" y="-295275"/>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70661" name="Título 1"/>
          <p:cNvPicPr>
            <a:picLocks noChangeArrowheads="1"/>
          </p:cNvPicPr>
          <p:nvPr/>
        </p:nvPicPr>
        <p:blipFill>
          <a:blip r:embed="rId3"/>
          <a:srcRect/>
          <a:stretch>
            <a:fillRect/>
          </a:stretch>
        </p:blipFill>
        <p:spPr bwMode="auto">
          <a:xfrm>
            <a:off x="2214563" y="385763"/>
            <a:ext cx="8859837" cy="947737"/>
          </a:xfrm>
          <a:prstGeom prst="rect">
            <a:avLst/>
          </a:prstGeom>
          <a:solidFill>
            <a:schemeClr val="bg1"/>
          </a:solidFill>
          <a:ln w="9525">
            <a:noFill/>
            <a:miter lim="800000"/>
            <a:headEnd/>
            <a:tailEnd/>
          </a:ln>
        </p:spPr>
      </p:pic>
      <p:pic>
        <p:nvPicPr>
          <p:cNvPr id="70662" name="Picture 8" descr="doc">
            <a:hlinkClick r:id="rId4" tooltip="Menos_e_mais_Assist_Vent"/>
          </p:cNvPr>
          <p:cNvPicPr>
            <a:picLocks noChangeAspect="1" noChangeArrowheads="1"/>
          </p:cNvPicPr>
          <p:nvPr/>
        </p:nvPicPr>
        <p:blipFill>
          <a:blip r:embed="rId5"/>
          <a:srcRect/>
          <a:stretch>
            <a:fillRect/>
          </a:stretch>
        </p:blipFill>
        <p:spPr bwMode="auto">
          <a:xfrm>
            <a:off x="8472488" y="6270625"/>
            <a:ext cx="457200" cy="457200"/>
          </a:xfrm>
          <a:prstGeom prst="rect">
            <a:avLst/>
          </a:prstGeom>
          <a:noFill/>
          <a:ln w="9525">
            <a:noFill/>
            <a:miter lim="800000"/>
            <a:headEnd/>
            <a:tailE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3"/>
          <p:cNvSpPr>
            <a:spLocks noGrp="1"/>
          </p:cNvSpPr>
          <p:nvPr>
            <p:ph type="body" idx="4294967295"/>
          </p:nvPr>
        </p:nvSpPr>
        <p:spPr>
          <a:xfrm>
            <a:off x="423863" y="1811338"/>
            <a:ext cx="11582400" cy="4625975"/>
          </a:xfrm>
        </p:spPr>
        <p:txBody>
          <a:bodyPr lIns="90004" tIns="44997" rIns="90004" bIns="44997"/>
          <a:lstStyle/>
          <a:p>
            <a:pPr algn="ctr">
              <a:lnSpc>
                <a:spcPct val="80000"/>
              </a:lnSpc>
              <a:buFont typeface="Arial" pitchFamily="34" charset="0"/>
              <a:buNone/>
            </a:pPr>
            <a:r>
              <a:rPr lang="pt-BR" sz="1500" b="1" smtClean="0">
                <a:hlinkClick r:id="rId2"/>
              </a:rPr>
              <a:t>Ventilation</a:t>
            </a:r>
            <a:r>
              <a:rPr lang="pt-BR" sz="1500" smtClean="0">
                <a:hlinkClick r:id="rId2"/>
              </a:rPr>
              <a:t> in </a:t>
            </a:r>
            <a:r>
              <a:rPr lang="pt-BR" sz="1500" b="1" smtClean="0">
                <a:hlinkClick r:id="rId2"/>
              </a:rPr>
              <a:t>Extremely Preterm Infants</a:t>
            </a:r>
            <a:r>
              <a:rPr lang="pt-BR" sz="1500" smtClean="0">
                <a:hlinkClick r:id="rId2"/>
              </a:rPr>
              <a:t> and </a:t>
            </a:r>
            <a:r>
              <a:rPr lang="pt-BR" sz="1500" b="1" smtClean="0">
                <a:hlinkClick r:id="rId2"/>
              </a:rPr>
              <a:t>Respiratory Function</a:t>
            </a:r>
            <a:r>
              <a:rPr lang="pt-BR" sz="1500" smtClean="0">
                <a:hlinkClick r:id="rId2"/>
              </a:rPr>
              <a:t> at </a:t>
            </a:r>
            <a:r>
              <a:rPr lang="pt-BR" sz="1500" b="1" smtClean="0">
                <a:hlinkClick r:id="rId2"/>
              </a:rPr>
              <a:t>8</a:t>
            </a:r>
            <a:r>
              <a:rPr lang="pt-BR" sz="1500" smtClean="0">
                <a:hlinkClick r:id="rId2"/>
              </a:rPr>
              <a:t> </a:t>
            </a:r>
            <a:r>
              <a:rPr lang="pt-BR" sz="1500" b="1" smtClean="0">
                <a:hlinkClick r:id="rId2"/>
              </a:rPr>
              <a:t>Years</a:t>
            </a:r>
            <a:r>
              <a:rPr lang="pt-BR" sz="1500" smtClean="0">
                <a:hlinkClick r:id="rId2"/>
              </a:rPr>
              <a:t>.</a:t>
            </a:r>
            <a:r>
              <a:rPr lang="pt-BR" sz="1500" smtClean="0"/>
              <a:t> Doyle LW et al .Engl J Med. 2017 Jul 27;377(4):329-337.</a:t>
            </a:r>
          </a:p>
          <a:p>
            <a:pPr algn="ctr">
              <a:lnSpc>
                <a:spcPct val="80000"/>
              </a:lnSpc>
              <a:buFont typeface="Arial" pitchFamily="34" charset="0"/>
              <a:buNone/>
            </a:pPr>
            <a:r>
              <a:rPr lang="pt-BR" sz="1800" smtClean="0"/>
              <a:t>Comparação de três coortes: 1991-1992/</a:t>
            </a:r>
            <a:r>
              <a:rPr lang="pt-BR" sz="1800" b="1" smtClean="0">
                <a:solidFill>
                  <a:srgbClr val="0000FF"/>
                </a:solidFill>
              </a:rPr>
              <a:t>1997  /  2005</a:t>
            </a:r>
          </a:p>
          <a:p>
            <a:pPr algn="ctr">
              <a:lnSpc>
                <a:spcPct val="80000"/>
              </a:lnSpc>
              <a:buFont typeface="Arial" pitchFamily="34" charset="0"/>
              <a:buNone/>
            </a:pPr>
            <a:r>
              <a:rPr lang="pt-BR" sz="1800" b="1" smtClean="0">
                <a:solidFill>
                  <a:srgbClr val="0000FF"/>
                </a:solidFill>
              </a:rPr>
              <a:t>(RN prematuros extremos)        No=438 RN  123RN   288RN</a:t>
            </a:r>
          </a:p>
          <a:p>
            <a:pPr algn="ctr">
              <a:lnSpc>
                <a:spcPct val="80000"/>
              </a:lnSpc>
              <a:buFont typeface="Arial" pitchFamily="34" charset="0"/>
              <a:buNone/>
            </a:pPr>
            <a:endParaRPr lang="pt-BR" sz="1800" b="1" smtClean="0">
              <a:solidFill>
                <a:srgbClr val="0000FF"/>
              </a:solidFill>
            </a:endParaRPr>
          </a:p>
          <a:p>
            <a:pPr eaLnBrk="1" hangingPunct="1">
              <a:lnSpc>
                <a:spcPct val="80000"/>
              </a:lnSpc>
              <a:buFont typeface="Arial" pitchFamily="34" charset="0"/>
              <a:buNone/>
            </a:pPr>
            <a:r>
              <a:rPr lang="pt-BR" sz="1800" smtClean="0"/>
              <a:t>            </a:t>
            </a:r>
            <a:r>
              <a:rPr lang="pt-BR" sz="1800" b="1" smtClean="0">
                <a:solidFill>
                  <a:srgbClr val="FF0000"/>
                </a:solidFill>
              </a:rPr>
              <a:t>Aumento da dependência de oxigênio às 36 semanas </a:t>
            </a:r>
          </a:p>
          <a:p>
            <a:pPr lvl="1" eaLnBrk="1" hangingPunct="1">
              <a:lnSpc>
                <a:spcPct val="80000"/>
              </a:lnSpc>
            </a:pPr>
            <a:r>
              <a:rPr lang="pt-BR" sz="1600" smtClean="0">
                <a:solidFill>
                  <a:srgbClr val="FF0000"/>
                </a:solidFill>
              </a:rPr>
              <a:t>1997 vs 2005(</a:t>
            </a:r>
            <a:r>
              <a:rPr lang="pt-BR" sz="1600" b="1" smtClean="0">
                <a:solidFill>
                  <a:srgbClr val="FF0000"/>
                </a:solidFill>
              </a:rPr>
              <a:t>OR Ajustada 2.67; IC 95% 1.60 to 4.46</a:t>
            </a:r>
            <a:r>
              <a:rPr lang="pt-BR" sz="1600" smtClean="0">
                <a:solidFill>
                  <a:srgbClr val="FF0000"/>
                </a:solidFill>
              </a:rPr>
              <a:t>)</a:t>
            </a:r>
          </a:p>
          <a:p>
            <a:pPr lvl="1" eaLnBrk="1" hangingPunct="1">
              <a:lnSpc>
                <a:spcPct val="80000"/>
              </a:lnSpc>
            </a:pPr>
            <a:r>
              <a:rPr lang="pt-BR" sz="1600" smtClean="0">
                <a:solidFill>
                  <a:srgbClr val="FF0000"/>
                </a:solidFill>
              </a:rPr>
              <a:t>A função pulmonar não foi melhor em 2005 em relação a 1997</a:t>
            </a:r>
          </a:p>
          <a:p>
            <a:pPr lvl="1" eaLnBrk="1" hangingPunct="1">
              <a:lnSpc>
                <a:spcPct val="80000"/>
              </a:lnSpc>
            </a:pPr>
            <a:r>
              <a:rPr lang="pt-BR" sz="1600" smtClean="0">
                <a:solidFill>
                  <a:srgbClr val="0000FF"/>
                </a:solidFill>
              </a:rPr>
              <a:t>Possíveis explicações</a:t>
            </a:r>
            <a:r>
              <a:rPr lang="pt-BR" sz="1600" smtClean="0">
                <a:solidFill>
                  <a:srgbClr val="FF0000"/>
                </a:solidFill>
              </a:rPr>
              <a:t>: </a:t>
            </a:r>
            <a:r>
              <a:rPr lang="pt-PT" sz="1700" b="1" smtClean="0"/>
              <a:t>CPAP nasal está sendo usada em excesso</a:t>
            </a:r>
            <a:r>
              <a:rPr lang="pt-PT" sz="1700" smtClean="0"/>
              <a:t>. </a:t>
            </a:r>
          </a:p>
          <a:p>
            <a:pPr algn="ctr" eaLnBrk="1" hangingPunct="1">
              <a:lnSpc>
                <a:spcPct val="80000"/>
              </a:lnSpc>
              <a:buFont typeface="Arial" pitchFamily="34" charset="0"/>
              <a:buNone/>
            </a:pPr>
            <a:r>
              <a:rPr lang="pt-PT" sz="1800" smtClean="0"/>
              <a:t> Ao longo do tempo, o limiar para iniciar CPAP nasal diminuiu substancialmente e uso excessivo (10 dias a mais na coorte de 2005)</a:t>
            </a:r>
          </a:p>
          <a:p>
            <a:pPr algn="ctr" eaLnBrk="1" hangingPunct="1">
              <a:lnSpc>
                <a:spcPct val="80000"/>
              </a:lnSpc>
              <a:buFont typeface="Arial" pitchFamily="34" charset="0"/>
              <a:buNone/>
            </a:pPr>
            <a:r>
              <a:rPr lang="pt-PT" altLang="ja-JP" sz="1800" b="1" smtClean="0">
                <a:solidFill>
                  <a:srgbClr val="0000FF"/>
                </a:solidFill>
              </a:rPr>
              <a:t>Acreditamos que menos é mais sim (É BOM!), a partir das evidências disponíveis, MAS nem tudo que é bom, MAIS é MELHOR! </a:t>
            </a:r>
            <a:endParaRPr lang="pt-BR" sz="1800" b="1" smtClean="0">
              <a:solidFill>
                <a:srgbClr val="0000FF"/>
              </a:solidFill>
            </a:endParaRPr>
          </a:p>
          <a:p>
            <a:pPr lvl="1" eaLnBrk="1" hangingPunct="1">
              <a:lnSpc>
                <a:spcPct val="80000"/>
              </a:lnSpc>
            </a:pPr>
            <a:endParaRPr lang="pt-BR" sz="1600" b="1" smtClean="0">
              <a:solidFill>
                <a:srgbClr val="0000FF"/>
              </a:solidFill>
            </a:endParaRPr>
          </a:p>
          <a:p>
            <a:pPr eaLnBrk="1" hangingPunct="1">
              <a:lnSpc>
                <a:spcPct val="80000"/>
              </a:lnSpc>
            </a:pPr>
            <a:endParaRPr lang="pt-BR" sz="1800" b="1" smtClean="0">
              <a:solidFill>
                <a:srgbClr val="0000FF"/>
              </a:solidFill>
            </a:endParaRPr>
          </a:p>
          <a:p>
            <a:pPr algn="ctr">
              <a:lnSpc>
                <a:spcPct val="80000"/>
              </a:lnSpc>
              <a:buFont typeface="Arial" pitchFamily="34" charset="0"/>
              <a:buNone/>
            </a:pPr>
            <a:endParaRPr lang="pt-BR" sz="1800" b="1" smtClean="0">
              <a:solidFill>
                <a:srgbClr val="0000FF"/>
              </a:solidFill>
            </a:endParaRPr>
          </a:p>
          <a:p>
            <a:pPr algn="ctr">
              <a:lnSpc>
                <a:spcPct val="80000"/>
              </a:lnSpc>
              <a:buFont typeface="Arial" pitchFamily="34" charset="0"/>
              <a:buNone/>
            </a:pPr>
            <a:endParaRPr lang="pt-BR" sz="1800" b="1" smtClean="0">
              <a:solidFill>
                <a:srgbClr val="0000FF"/>
              </a:solidFill>
            </a:endParaRPr>
          </a:p>
          <a:p>
            <a:pPr algn="ctr">
              <a:lnSpc>
                <a:spcPct val="80000"/>
              </a:lnSpc>
              <a:buFont typeface="Arial" pitchFamily="34" charset="0"/>
              <a:buNone/>
            </a:pPr>
            <a:endParaRPr lang="pt-BR" sz="1800" b="1" smtClean="0">
              <a:solidFill>
                <a:srgbClr val="0000FF"/>
              </a:solidFill>
            </a:endParaRPr>
          </a:p>
          <a:p>
            <a:pPr algn="ctr">
              <a:lnSpc>
                <a:spcPct val="80000"/>
              </a:lnSpc>
              <a:buFont typeface="Arial" pitchFamily="34" charset="0"/>
              <a:buNone/>
            </a:pPr>
            <a:endParaRPr lang="pt-BR" sz="1900" b="1" smtClean="0">
              <a:solidFill>
                <a:srgbClr val="0000FF"/>
              </a:solidFill>
            </a:endParaRPr>
          </a:p>
        </p:txBody>
      </p:sp>
      <p:pic>
        <p:nvPicPr>
          <p:cNvPr id="71683" name="Título 1"/>
          <p:cNvPicPr>
            <a:picLocks noChangeArrowheads="1"/>
          </p:cNvPicPr>
          <p:nvPr/>
        </p:nvPicPr>
        <p:blipFill>
          <a:blip r:embed="rId3"/>
          <a:srcRect/>
          <a:stretch>
            <a:fillRect/>
          </a:stretch>
        </p:blipFill>
        <p:spPr bwMode="auto">
          <a:xfrm>
            <a:off x="1119188" y="0"/>
            <a:ext cx="9948862" cy="1176338"/>
          </a:xfrm>
          <a:prstGeom prst="rect">
            <a:avLst/>
          </a:prstGeom>
          <a:solidFill>
            <a:schemeClr val="bg1"/>
          </a:solidFill>
          <a:ln w="9525">
            <a:noFill/>
            <a:miter lim="800000"/>
            <a:headEnd/>
            <a:tailEnd/>
          </a:ln>
        </p:spPr>
      </p:pic>
      <p:sp>
        <p:nvSpPr>
          <p:cNvPr id="71684" name="Rectangle 5"/>
          <p:cNvSpPr>
            <a:spLocks noChangeArrowheads="1"/>
          </p:cNvSpPr>
          <p:nvPr/>
        </p:nvSpPr>
        <p:spPr bwMode="auto">
          <a:xfrm>
            <a:off x="1211263" y="1146175"/>
            <a:ext cx="10337800" cy="641350"/>
          </a:xfrm>
          <a:prstGeom prst="rect">
            <a:avLst/>
          </a:prstGeom>
          <a:solidFill>
            <a:schemeClr val="bg1"/>
          </a:solidFill>
          <a:ln w="9525">
            <a:noFill/>
            <a:miter lim="800000"/>
            <a:headEnd/>
            <a:tailEnd/>
          </a:ln>
        </p:spPr>
        <p:txBody>
          <a:bodyPr wrap="none">
            <a:spAutoFit/>
          </a:bodyPr>
          <a:lstStyle/>
          <a:p>
            <a:pPr eaLnBrk="1" hangingPunct="1"/>
            <a:r>
              <a:rPr lang="pt-BR" b="1">
                <a:solidFill>
                  <a:srgbClr val="0070C0"/>
                </a:solidFill>
                <a:latin typeface="Arial" pitchFamily="34" charset="0"/>
                <a:cs typeface="Arial" pitchFamily="34" charset="0"/>
              </a:rPr>
              <a:t>Ventilação em prematuros extremos e função respiratória aos 8 anos </a:t>
            </a:r>
            <a:r>
              <a:rPr lang="pt-BR" b="1">
                <a:latin typeface="Arial" pitchFamily="34" charset="0"/>
                <a:cs typeface="Arial" pitchFamily="34" charset="0"/>
              </a:rPr>
              <a:t/>
            </a:r>
            <a:br>
              <a:rPr lang="pt-BR" b="1">
                <a:latin typeface="Arial" pitchFamily="34" charset="0"/>
                <a:cs typeface="Arial" pitchFamily="34" charset="0"/>
              </a:rPr>
            </a:br>
            <a:endParaRPr lang="pt-BR" b="1">
              <a:latin typeface="Arial" pitchFamily="34" charset="0"/>
              <a:cs typeface="Arial" pitchFamily="34" charset="0"/>
            </a:endParaRPr>
          </a:p>
        </p:txBody>
      </p:sp>
      <p:sp>
        <p:nvSpPr>
          <p:cNvPr id="71685" name="Text Box 8"/>
          <p:cNvSpPr txBox="1">
            <a:spLocks noChangeArrowheads="1"/>
          </p:cNvSpPr>
          <p:nvPr/>
        </p:nvSpPr>
        <p:spPr bwMode="auto">
          <a:xfrm>
            <a:off x="7391400" y="2903538"/>
            <a:ext cx="2017713" cy="517525"/>
          </a:xfrm>
          <a:prstGeom prst="rect">
            <a:avLst/>
          </a:prstGeom>
          <a:noFill/>
          <a:ln w="9525">
            <a:noFill/>
            <a:miter lim="800000"/>
            <a:headEnd/>
            <a:tailEnd/>
          </a:ln>
        </p:spPr>
        <p:txBody>
          <a:bodyPr wrap="none">
            <a:spAutoFit/>
          </a:bodyPr>
          <a:lstStyle/>
          <a:p>
            <a:pPr algn="ctr" eaLnBrk="1" hangingPunct="1"/>
            <a:r>
              <a:rPr lang="pt-BR" sz="1400">
                <a:solidFill>
                  <a:srgbClr val="0000FF"/>
                </a:solidFill>
                <a:latin typeface="Arial" pitchFamily="34" charset="0"/>
                <a:cs typeface="Arial" pitchFamily="34" charset="0"/>
              </a:rPr>
              <a:t>Uso de mais ventilação</a:t>
            </a:r>
          </a:p>
          <a:p>
            <a:pPr algn="ctr" eaLnBrk="1" hangingPunct="1"/>
            <a:r>
              <a:rPr lang="pt-BR" sz="1400">
                <a:solidFill>
                  <a:srgbClr val="0000FF"/>
                </a:solidFill>
                <a:latin typeface="Arial" pitchFamily="34" charset="0"/>
                <a:cs typeface="Arial" pitchFamily="34" charset="0"/>
              </a:rPr>
              <a:t>não invasiva</a:t>
            </a:r>
          </a:p>
        </p:txBody>
      </p:sp>
      <p:sp>
        <p:nvSpPr>
          <p:cNvPr id="71687" name="Line 11"/>
          <p:cNvSpPr>
            <a:spLocks noChangeShapeType="1"/>
          </p:cNvSpPr>
          <p:nvPr/>
        </p:nvSpPr>
        <p:spPr bwMode="auto">
          <a:xfrm flipV="1">
            <a:off x="8564563" y="2744788"/>
            <a:ext cx="0" cy="158750"/>
          </a:xfrm>
          <a:prstGeom prst="line">
            <a:avLst/>
          </a:prstGeom>
          <a:noFill/>
          <a:ln w="57150">
            <a:solidFill>
              <a:srgbClr val="FF3399"/>
            </a:solidFill>
            <a:round/>
            <a:headEnd/>
            <a:tailEnd type="triangle" w="med" len="med"/>
          </a:ln>
        </p:spPr>
        <p:txBody>
          <a:bodyPr/>
          <a:lstStyle/>
          <a:p>
            <a:endParaRPr lang="pt-BR"/>
          </a:p>
        </p:txBody>
      </p:sp>
      <p:graphicFrame>
        <p:nvGraphicFramePr>
          <p:cNvPr id="186399" name="Group 31"/>
          <p:cNvGraphicFramePr>
            <a:graphicFrameLocks noGrp="1"/>
          </p:cNvGraphicFramePr>
          <p:nvPr/>
        </p:nvGraphicFramePr>
        <p:xfrm>
          <a:off x="309563" y="6219825"/>
          <a:ext cx="11260137" cy="569913"/>
        </p:xfrm>
        <a:graphic>
          <a:graphicData uri="http://schemas.openxmlformats.org/drawingml/2006/table">
            <a:tbl>
              <a:tblPr/>
              <a:tblGrid>
                <a:gridCol w="10379075"/>
                <a:gridCol w="881062"/>
              </a:tblGrid>
              <a:tr h="569913">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300" b="1"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4"/>
                        </a:rPr>
                        <a:t>Ventilação em prematuros extremos e função respiratória aos 8 anos. </a:t>
                      </a:r>
                      <a:r>
                        <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rPr>
                        <a:t>Autor(es): </a:t>
                      </a:r>
                      <a:r>
                        <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4"/>
                        </a:rPr>
                        <a:t>Doyle LW, Carse E, Adams AM, Ranganathan S et al. Apresentação: Ivone Natalia Solarte Agredo, Fernanda Garcez, Paulo R. Margotto</a:t>
                      </a:r>
                      <a:endParaRPr kumimoji="0" lang="pt-BR" sz="1300" b="0" i="0" u="none" strike="noStrike" cap="none" normalizeH="0" baseline="0" smtClean="0">
                        <a:ln>
                          <a:noFill/>
                        </a:ln>
                        <a:solidFill>
                          <a:schemeClr val="tx1"/>
                        </a:solidFill>
                        <a:effectLst/>
                        <a:latin typeface="Arial" pitchFamily="34" charset="0"/>
                        <a:ea typeface="MS PGothic" pitchFamily="34" charset="-128"/>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hlinkClick r:id="rId4"/>
                        </a:rPr>
                        <a:t>  </a:t>
                      </a:r>
                      <a:r>
                        <a:rPr kumimoji="0" lang="pt-BR" sz="1800" b="0" i="0" u="none" strike="noStrike" cap="none" normalizeH="0" baseline="0" smtClean="0">
                          <a:ln>
                            <a:noFill/>
                          </a:ln>
                          <a:solidFill>
                            <a:schemeClr val="tx1"/>
                          </a:solidFill>
                          <a:effectLst/>
                          <a:latin typeface="Arial" pitchFamily="34" charset="0"/>
                          <a:ea typeface="MS PGothic" pitchFamily="34" charset="-128"/>
                          <a:cs typeface="Arial"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71691" name="Text Box 32"/>
          <p:cNvSpPr txBox="1">
            <a:spLocks noChangeArrowheads="1"/>
          </p:cNvSpPr>
          <p:nvPr/>
        </p:nvSpPr>
        <p:spPr bwMode="auto">
          <a:xfrm>
            <a:off x="4837113" y="708025"/>
            <a:ext cx="1619250" cy="366713"/>
          </a:xfrm>
          <a:prstGeom prst="rect">
            <a:avLst/>
          </a:prstGeom>
          <a:noFill/>
          <a:ln w="9525">
            <a:noFill/>
            <a:miter lim="800000"/>
            <a:headEnd/>
            <a:tailEnd/>
          </a:ln>
        </p:spPr>
        <p:txBody>
          <a:bodyPr wrap="none">
            <a:spAutoFit/>
          </a:bodyPr>
          <a:lstStyle/>
          <a:p>
            <a:pPr eaLnBrk="1" hangingPunct="1"/>
            <a:r>
              <a:rPr lang="pt-BR" b="1">
                <a:solidFill>
                  <a:srgbClr val="FF0000"/>
                </a:solidFill>
                <a:latin typeface="Arial" pitchFamily="34" charset="0"/>
                <a:cs typeface="Arial" pitchFamily="34" charset="0"/>
              </a:rPr>
              <a:t>POLÊMICA!!!</a:t>
            </a:r>
          </a:p>
        </p:txBody>
      </p:sp>
      <p:sp>
        <p:nvSpPr>
          <p:cNvPr id="71692" name="Text Box 14"/>
          <p:cNvSpPr txBox="1">
            <a:spLocks noChangeArrowheads="1"/>
          </p:cNvSpPr>
          <p:nvPr/>
        </p:nvSpPr>
        <p:spPr bwMode="auto">
          <a:xfrm>
            <a:off x="4705350" y="1390650"/>
            <a:ext cx="1162050" cy="366713"/>
          </a:xfrm>
          <a:prstGeom prst="rect">
            <a:avLst/>
          </a:prstGeom>
          <a:noFill/>
          <a:ln w="9525">
            <a:noFill/>
            <a:miter lim="800000"/>
            <a:headEnd/>
            <a:tailEnd/>
          </a:ln>
        </p:spPr>
        <p:txBody>
          <a:bodyPr wrap="none">
            <a:spAutoFit/>
          </a:bodyPr>
          <a:lstStyle/>
          <a:p>
            <a:pPr eaLnBrk="1" hangingPunct="1"/>
            <a:r>
              <a:rPr lang="pt-BR" b="1">
                <a:solidFill>
                  <a:srgbClr val="FF3399"/>
                </a:solidFill>
                <a:latin typeface="Arial" pitchFamily="34" charset="0"/>
                <a:cs typeface="Arial" pitchFamily="34" charset="0"/>
              </a:rPr>
              <a:t>Austrália</a:t>
            </a:r>
          </a:p>
        </p:txBody>
      </p:sp>
      <p:sp>
        <p:nvSpPr>
          <p:cNvPr id="71693" name="Rectangle 14"/>
          <p:cNvSpPr>
            <a:spLocks/>
          </p:cNvSpPr>
          <p:nvPr/>
        </p:nvSpPr>
        <p:spPr bwMode="auto">
          <a:xfrm>
            <a:off x="9175750" y="65088"/>
            <a:ext cx="10515600" cy="1325562"/>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71694" name="Picture 16" descr="pptx">
            <a:hlinkClick r:id="rId5" tooltip="Ventil_PT_Extr_func_resp_8_anos"/>
          </p:cNvPr>
          <p:cNvPicPr>
            <a:picLocks noChangeAspect="1" noChangeArrowheads="1"/>
          </p:cNvPicPr>
          <p:nvPr/>
        </p:nvPicPr>
        <p:blipFill>
          <a:blip r:embed="rId6"/>
          <a:srcRect/>
          <a:stretch>
            <a:fillRect/>
          </a:stretch>
        </p:blipFill>
        <p:spPr bwMode="auto">
          <a:xfrm>
            <a:off x="10688638" y="6219825"/>
            <a:ext cx="457200" cy="457200"/>
          </a:xfrm>
          <a:prstGeom prst="rect">
            <a:avLst/>
          </a:prstGeom>
          <a:noFill/>
          <a:ln w="9525">
            <a:noFill/>
            <a:miter lim="800000"/>
            <a:headEnd/>
            <a:tailEnd/>
          </a:ln>
        </p:spPr>
      </p:pic>
      <p:pic>
        <p:nvPicPr>
          <p:cNvPr id="71695" name="Picture 17"/>
          <p:cNvPicPr>
            <a:picLocks noChangeAspect="1" noChangeArrowheads="1"/>
          </p:cNvPicPr>
          <p:nvPr/>
        </p:nvPicPr>
        <p:blipFill>
          <a:blip r:embed="rId7"/>
          <a:srcRect/>
          <a:stretch>
            <a:fillRect/>
          </a:stretch>
        </p:blipFill>
        <p:spPr bwMode="auto">
          <a:xfrm>
            <a:off x="309563" y="5435600"/>
            <a:ext cx="1439862" cy="766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3"/>
          <p:cNvSpPr>
            <a:spLocks noGrp="1"/>
          </p:cNvSpPr>
          <p:nvPr>
            <p:ph type="body" idx="4294967295"/>
          </p:nvPr>
        </p:nvSpPr>
        <p:spPr>
          <a:xfrm>
            <a:off x="576263" y="2586038"/>
            <a:ext cx="11615737" cy="4389437"/>
          </a:xfrm>
        </p:spPr>
        <p:txBody>
          <a:bodyPr lIns="90004" tIns="44997" rIns="90004" bIns="44997"/>
          <a:lstStyle/>
          <a:p>
            <a:r>
              <a:rPr lang="pt-BR" b="1" smtClean="0">
                <a:solidFill>
                  <a:srgbClr val="0000FF"/>
                </a:solidFill>
              </a:rPr>
              <a:t>2005-2008: 3980 RN(Era 1)  x 2010-2013: 5137 RN(Era 2)</a:t>
            </a:r>
          </a:p>
          <a:p>
            <a:pPr algn="ctr">
              <a:buFont typeface="Arial" pitchFamily="34" charset="0"/>
              <a:buNone/>
            </a:pPr>
            <a:r>
              <a:rPr lang="pt-BR" b="1" smtClean="0">
                <a:solidFill>
                  <a:srgbClr val="FF0000"/>
                </a:solidFill>
              </a:rPr>
              <a:t>Era 1: mais DBP (aOR*: 1,19 (1,07-1,33), principalmente nos RN&lt;26 semanas: ORa:1,34-IC a 95%:1,34-1.66)</a:t>
            </a:r>
          </a:p>
          <a:p>
            <a:pPr algn="ctr">
              <a:buFont typeface="Arial" pitchFamily="34" charset="0"/>
              <a:buNone/>
            </a:pPr>
            <a:r>
              <a:rPr lang="pt-BR" b="1" smtClean="0">
                <a:solidFill>
                  <a:srgbClr val="0000FF"/>
                </a:solidFill>
              </a:rPr>
              <a:t>-não houve diferença na quantidade de uso de surfactante entre as duas Eras (aOR: 1,0;IC a 95%:0,89-1,13)</a:t>
            </a:r>
          </a:p>
          <a:p>
            <a:pPr algn="ctr">
              <a:buFont typeface="Arial" pitchFamily="34" charset="0"/>
              <a:buNone/>
            </a:pPr>
            <a:r>
              <a:rPr lang="pt-BR" b="1" smtClean="0">
                <a:solidFill>
                  <a:srgbClr val="FF0000"/>
                </a:solidFill>
              </a:rPr>
              <a:t>   -No entanto, usou-se mais na Era 1 SURFACTANTE PROFILÁTICO</a:t>
            </a:r>
          </a:p>
        </p:txBody>
      </p:sp>
      <p:pic>
        <p:nvPicPr>
          <p:cNvPr id="72707" name="Título 1"/>
          <p:cNvPicPr>
            <a:picLocks noChangeArrowheads="1"/>
          </p:cNvPicPr>
          <p:nvPr/>
        </p:nvPicPr>
        <p:blipFill>
          <a:blip r:embed="rId2"/>
          <a:srcRect/>
          <a:stretch>
            <a:fillRect/>
          </a:stretch>
        </p:blipFill>
        <p:spPr bwMode="auto">
          <a:xfrm>
            <a:off x="1541463" y="104775"/>
            <a:ext cx="9947275" cy="1176338"/>
          </a:xfrm>
          <a:prstGeom prst="rect">
            <a:avLst/>
          </a:prstGeom>
          <a:solidFill>
            <a:schemeClr val="bg1"/>
          </a:solidFill>
          <a:ln w="9525">
            <a:noFill/>
            <a:miter lim="800000"/>
            <a:headEnd/>
            <a:tailEnd/>
          </a:ln>
        </p:spPr>
      </p:pic>
      <p:sp>
        <p:nvSpPr>
          <p:cNvPr id="72708" name="Rectangle 5"/>
          <p:cNvSpPr>
            <a:spLocks noChangeArrowheads="1"/>
          </p:cNvSpPr>
          <p:nvPr/>
        </p:nvSpPr>
        <p:spPr bwMode="auto">
          <a:xfrm>
            <a:off x="188913" y="1517650"/>
            <a:ext cx="12003087" cy="850900"/>
          </a:xfrm>
          <a:prstGeom prst="rect">
            <a:avLst/>
          </a:prstGeom>
          <a:solidFill>
            <a:srgbClr val="FFFFFF"/>
          </a:solidFill>
          <a:ln w="9525">
            <a:noFill/>
            <a:miter lim="800000"/>
            <a:headEnd/>
            <a:tailEnd/>
          </a:ln>
        </p:spPr>
        <p:txBody>
          <a:bodyPr lIns="0" tIns="0" rIns="0" bIns="0" anchor="ctr">
            <a:spAutoFit/>
          </a:bodyPr>
          <a:lstStyle/>
          <a:p>
            <a:pPr algn="ctr" eaLnBrk="1" hangingPunct="1"/>
            <a:r>
              <a:rPr lang="pt-BR" sz="1400">
                <a:latin typeface="Arial" pitchFamily="34" charset="0"/>
                <a:cs typeface="Arial" pitchFamily="34" charset="0"/>
                <a:hlinkClick r:id="rId3"/>
              </a:rPr>
              <a:t>Surfactant utilization and short-term outcomes in an era of non-invasive respiratory support in Canadian neonatal intensive care units.</a:t>
            </a:r>
            <a:r>
              <a:rPr lang="pt-BR" sz="1400">
                <a:latin typeface="Arial" pitchFamily="34" charset="0"/>
                <a:cs typeface="Arial" pitchFamily="34" charset="0"/>
              </a:rPr>
              <a:t>Raghuram K, Mukerji A, Young J, Yee W, Seshia M, Dow K, Shah V.J Perinatol. 2017 Sep;37(9):1017-1023. doi: 10.1038/jp.2017.98. Epub 2017 Jun 29.PMID: 28661515</a:t>
            </a:r>
          </a:p>
          <a:p>
            <a:pPr algn="ctr"/>
            <a:endParaRPr lang="pt-BR" sz="1400">
              <a:latin typeface="Arial" pitchFamily="34" charset="0"/>
              <a:cs typeface="Arial" pitchFamily="34" charset="0"/>
            </a:endParaRPr>
          </a:p>
        </p:txBody>
      </p:sp>
      <p:sp>
        <p:nvSpPr>
          <p:cNvPr id="72709" name="Text Box 6"/>
          <p:cNvSpPr txBox="1">
            <a:spLocks noChangeArrowheads="1"/>
          </p:cNvSpPr>
          <p:nvPr/>
        </p:nvSpPr>
        <p:spPr bwMode="auto">
          <a:xfrm>
            <a:off x="188913" y="4519613"/>
            <a:ext cx="2978150" cy="366712"/>
          </a:xfrm>
          <a:prstGeom prst="rect">
            <a:avLst/>
          </a:prstGeom>
          <a:noFill/>
          <a:ln w="9525">
            <a:noFill/>
            <a:miter lim="800000"/>
            <a:headEnd/>
            <a:tailEnd/>
          </a:ln>
        </p:spPr>
        <p:txBody>
          <a:bodyPr wrap="none">
            <a:spAutoFit/>
          </a:bodyPr>
          <a:lstStyle/>
          <a:p>
            <a:pPr eaLnBrk="1" hangingPunct="1"/>
            <a:r>
              <a:rPr lang="pt-BR">
                <a:latin typeface="Arial" pitchFamily="34" charset="0"/>
                <a:cs typeface="Arial" pitchFamily="34" charset="0"/>
              </a:rPr>
              <a:t>*a</a:t>
            </a:r>
            <a:r>
              <a:rPr lang="pt-BR" b="1">
                <a:solidFill>
                  <a:srgbClr val="0000FF"/>
                </a:solidFill>
                <a:latin typeface="Arial" pitchFamily="34" charset="0"/>
                <a:cs typeface="Arial" pitchFamily="34" charset="0"/>
              </a:rPr>
              <a:t>OR: odds ratio ajustada</a:t>
            </a:r>
          </a:p>
        </p:txBody>
      </p:sp>
      <p:sp>
        <p:nvSpPr>
          <p:cNvPr id="72710" name="Text Box 7"/>
          <p:cNvSpPr txBox="1">
            <a:spLocks noChangeArrowheads="1"/>
          </p:cNvSpPr>
          <p:nvPr/>
        </p:nvSpPr>
        <p:spPr bwMode="auto">
          <a:xfrm>
            <a:off x="3822700" y="2125663"/>
            <a:ext cx="5156200" cy="366712"/>
          </a:xfrm>
          <a:prstGeom prst="rect">
            <a:avLst/>
          </a:prstGeom>
          <a:noFill/>
          <a:ln w="9525">
            <a:noFill/>
            <a:miter lim="800000"/>
            <a:headEnd/>
            <a:tailEnd/>
          </a:ln>
        </p:spPr>
        <p:txBody>
          <a:bodyPr wrap="none">
            <a:spAutoFit/>
          </a:bodyPr>
          <a:lstStyle/>
          <a:p>
            <a:pPr eaLnBrk="1" hangingPunct="1"/>
            <a:r>
              <a:rPr lang="pt-BR" b="1">
                <a:solidFill>
                  <a:srgbClr val="FF3399"/>
                </a:solidFill>
                <a:latin typeface="Arial" pitchFamily="34" charset="0"/>
                <a:cs typeface="Arial" pitchFamily="34" charset="0"/>
              </a:rPr>
              <a:t>Rede Canadense de Neonatologia</a:t>
            </a:r>
          </a:p>
        </p:txBody>
      </p:sp>
      <p:sp>
        <p:nvSpPr>
          <p:cNvPr id="72711" name="Rectangle 7"/>
          <p:cNvSpPr>
            <a:spLocks/>
          </p:cNvSpPr>
          <p:nvPr/>
        </p:nvSpPr>
        <p:spPr bwMode="auto">
          <a:xfrm>
            <a:off x="8978900" y="617538"/>
            <a:ext cx="10515600" cy="1325562"/>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
        <p:nvSpPr>
          <p:cNvPr id="72712" name="Rectangle 8"/>
          <p:cNvSpPr>
            <a:spLocks noChangeArrowheads="1"/>
          </p:cNvSpPr>
          <p:nvPr/>
        </p:nvSpPr>
        <p:spPr bwMode="auto">
          <a:xfrm>
            <a:off x="188913" y="5641975"/>
            <a:ext cx="11779250" cy="958850"/>
          </a:xfrm>
          <a:prstGeom prst="rect">
            <a:avLst/>
          </a:prstGeom>
          <a:solidFill>
            <a:srgbClr val="FFFFFF"/>
          </a:solidFill>
          <a:ln w="9525">
            <a:noFill/>
            <a:miter lim="800000"/>
            <a:headEnd/>
            <a:tailEnd/>
          </a:ln>
        </p:spPr>
        <p:txBody>
          <a:bodyPr lIns="0" tIns="126960" rIns="0" bIns="25392" anchor="ctr">
            <a:spAutoFit/>
          </a:bodyPr>
          <a:lstStyle/>
          <a:p>
            <a:pPr algn="ctr"/>
            <a:r>
              <a:rPr lang="pt-BR" sz="1400" b="1">
                <a:solidFill>
                  <a:srgbClr val="072A4D"/>
                </a:solidFill>
                <a:latin typeface="Lato" pitchFamily="34" charset="0"/>
              </a:rPr>
              <a:t>A utiliza</a:t>
            </a:r>
            <a:r>
              <a:rPr lang="pt-BR" sz="1400" b="1">
                <a:solidFill>
                  <a:srgbClr val="072A4D"/>
                </a:solidFill>
              </a:rPr>
              <a:t>ç</a:t>
            </a:r>
            <a:r>
              <a:rPr lang="pt-BR" sz="1400" b="1">
                <a:solidFill>
                  <a:srgbClr val="072A4D"/>
                </a:solidFill>
                <a:latin typeface="Lato" pitchFamily="34" charset="0"/>
              </a:rPr>
              <a:t>ão de surfactante e resultados a curto prazo numa era de suporte respirat</a:t>
            </a:r>
            <a:r>
              <a:rPr lang="pt-BR" sz="1400" b="1">
                <a:solidFill>
                  <a:srgbClr val="072A4D"/>
                </a:solidFill>
              </a:rPr>
              <a:t>ó</a:t>
            </a:r>
            <a:r>
              <a:rPr lang="pt-BR" sz="1400" b="1">
                <a:solidFill>
                  <a:srgbClr val="072A4D"/>
                </a:solidFill>
                <a:latin typeface="Lato" pitchFamily="34" charset="0"/>
              </a:rPr>
              <a:t>rio não-invasivo em Unidades de Cuidados Intensivos </a:t>
            </a:r>
          </a:p>
          <a:p>
            <a:pPr algn="ctr"/>
            <a:r>
              <a:rPr lang="pt-BR" sz="1400" b="1">
                <a:solidFill>
                  <a:srgbClr val="072A4D"/>
                </a:solidFill>
                <a:latin typeface="Lato" pitchFamily="34" charset="0"/>
              </a:rPr>
              <a:t>Neonatais Canadenses. </a:t>
            </a:r>
            <a:r>
              <a:rPr lang="pt-BR" sz="1200" b="1">
                <a:solidFill>
                  <a:srgbClr val="072A4D"/>
                </a:solidFill>
                <a:latin typeface="Lato" pitchFamily="34" charset="0"/>
              </a:rPr>
              <a:t>Apresenta</a:t>
            </a:r>
            <a:r>
              <a:rPr lang="pt-BR" sz="1200" b="1">
                <a:solidFill>
                  <a:srgbClr val="072A4D"/>
                </a:solidFill>
              </a:rPr>
              <a:t>ç</a:t>
            </a:r>
            <a:r>
              <a:rPr lang="pt-BR" sz="1200" b="1">
                <a:solidFill>
                  <a:srgbClr val="072A4D"/>
                </a:solidFill>
                <a:latin typeface="Lato" pitchFamily="34" charset="0"/>
              </a:rPr>
              <a:t>ão:</a:t>
            </a:r>
            <a:r>
              <a:rPr lang="pt-BR" sz="1200" b="1"/>
              <a:t>Apresentação:Cristiano Dantas, Douglas Corrêa,Manoel Antonio,Naira Coutinho,Paulo D’Arcadia</a:t>
            </a:r>
          </a:p>
          <a:p>
            <a:pPr algn="ctr"/>
            <a:endParaRPr lang="pt-BR" sz="1200" b="1">
              <a:solidFill>
                <a:srgbClr val="072A4D"/>
              </a:solidFill>
              <a:latin typeface="Lato" pitchFamily="34" charset="0"/>
            </a:endParaRPr>
          </a:p>
          <a:p>
            <a:pPr algn="ctr"/>
            <a:r>
              <a:rPr lang="pt-BR" sz="1300" u="sng">
                <a:solidFill>
                  <a:srgbClr val="78909C"/>
                </a:solidFill>
                <a:latin typeface="Source Sans Pro"/>
                <a:hlinkClick r:id="rId4" tooltip="Surfac_duas_eras-Canada_2017"/>
              </a:rPr>
              <a:t>  </a:t>
            </a:r>
            <a:endParaRPr lang="pt-BR" sz="1300" u="sng">
              <a:solidFill>
                <a:srgbClr val="78909C"/>
              </a:solidFill>
              <a:latin typeface="Source Sans Pro"/>
            </a:endParaRPr>
          </a:p>
        </p:txBody>
      </p:sp>
      <p:pic>
        <p:nvPicPr>
          <p:cNvPr id="72713" name="Picture 9" descr="pptx">
            <a:hlinkClick r:id="rId4" tooltip="Surfac_duas_eras-Canada_2017"/>
          </p:cNvPr>
          <p:cNvPicPr>
            <a:picLocks noChangeAspect="1" noChangeArrowheads="1"/>
          </p:cNvPicPr>
          <p:nvPr/>
        </p:nvPicPr>
        <p:blipFill>
          <a:blip r:embed="rId5"/>
          <a:srcRect/>
          <a:stretch>
            <a:fillRect/>
          </a:stretch>
        </p:blipFill>
        <p:spPr bwMode="auto">
          <a:xfrm>
            <a:off x="6159500" y="6272213"/>
            <a:ext cx="328613" cy="328612"/>
          </a:xfrm>
          <a:prstGeom prst="rect">
            <a:avLst/>
          </a:prstGeom>
          <a:noFill/>
          <a:ln w="9525">
            <a:noFill/>
            <a:miter lim="800000"/>
            <a:headEnd/>
            <a:tailEnd/>
          </a:ln>
        </p:spPr>
      </p:pic>
      <p:pic>
        <p:nvPicPr>
          <p:cNvPr id="72714" name="Picture 10"/>
          <p:cNvPicPr>
            <a:picLocks noChangeAspect="1" noChangeArrowheads="1"/>
          </p:cNvPicPr>
          <p:nvPr/>
        </p:nvPicPr>
        <p:blipFill>
          <a:blip r:embed="rId6"/>
          <a:srcRect/>
          <a:stretch>
            <a:fillRect/>
          </a:stretch>
        </p:blipFill>
        <p:spPr bwMode="auto">
          <a:xfrm>
            <a:off x="10566400" y="5943600"/>
            <a:ext cx="1625600" cy="91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p:cNvSpPr>
            <a:spLocks noGrp="1"/>
          </p:cNvSpPr>
          <p:nvPr>
            <p:ph type="body" idx="1"/>
          </p:nvPr>
        </p:nvSpPr>
        <p:spPr>
          <a:ln>
            <a:solidFill>
              <a:srgbClr val="0000FF"/>
            </a:solidFill>
          </a:ln>
        </p:spPr>
        <p:txBody>
          <a:bodyPr/>
          <a:lstStyle/>
          <a:p>
            <a:pPr algn="ctr">
              <a:buFont typeface="Arial" pitchFamily="34" charset="0"/>
              <a:buNone/>
            </a:pPr>
            <a:r>
              <a:rPr lang="pt-BR" sz="1600" smtClean="0">
                <a:hlinkClick r:id="rId2"/>
              </a:rPr>
              <a:t>Respiratory support in preterm infants at birth.</a:t>
            </a:r>
            <a:r>
              <a:rPr lang="pt-BR" sz="1600" smtClean="0"/>
              <a:t>Committee on Fetus and Newborn; American Academy of Pediatrics.Pediatrics. 2014 Jan;133(1):171-4. doi: 10.1542/peds.2013-3442. Epub 2013 Dec 30.PMID: 24379228.</a:t>
            </a:r>
            <a:r>
              <a:rPr lang="pt-BR" sz="1600" b="1" smtClean="0">
                <a:hlinkClick r:id="rId2"/>
              </a:rPr>
              <a:t>Free Article</a:t>
            </a:r>
            <a:r>
              <a:rPr lang="pt-BR" sz="1600" b="1" smtClean="0"/>
              <a:t>.</a:t>
            </a:r>
            <a:r>
              <a:rPr lang="pt-BR" sz="1600" u="sng" smtClean="0">
                <a:hlinkClick r:id="rId3"/>
              </a:rPr>
              <a:t>Similar articles</a:t>
            </a:r>
            <a:endParaRPr lang="pt-BR" sz="1600" u="sng" smtClean="0"/>
          </a:p>
          <a:p>
            <a:r>
              <a:rPr lang="pt-BR" smtClean="0">
                <a:solidFill>
                  <a:srgbClr val="0000FF"/>
                </a:solidFill>
              </a:rPr>
              <a:t>CPAP imediatamente após o nascimento</a:t>
            </a:r>
            <a:r>
              <a:rPr lang="pt-BR" smtClean="0"/>
              <a:t> com administração posterior de surfactante seletivo é uma alternativa à intubação de rotina e administração de surfactante em prematuros (Nível de Evidência: 1, </a:t>
            </a:r>
            <a:r>
              <a:rPr lang="pt-BR" smtClean="0">
                <a:solidFill>
                  <a:srgbClr val="FF3399"/>
                </a:solidFill>
              </a:rPr>
              <a:t>Recomendação Forte</a:t>
            </a:r>
            <a:r>
              <a:rPr lang="pt-BR" smtClean="0"/>
              <a:t>)</a:t>
            </a:r>
          </a:p>
          <a:p>
            <a:r>
              <a:rPr lang="pt-BR" smtClean="0"/>
              <a:t>Se for  provável que o suporte respiratório com ventilador seja necessário, </a:t>
            </a:r>
            <a:r>
              <a:rPr lang="pt-BR" smtClean="0">
                <a:solidFill>
                  <a:srgbClr val="0000FF"/>
                </a:solidFill>
              </a:rPr>
              <a:t>administração precoce de surfactante seguida de extubação é preferível à ventilação prolongada</a:t>
            </a:r>
            <a:r>
              <a:rPr lang="pt-BR" smtClean="0"/>
              <a:t> (Nível de Evidência: 1, </a:t>
            </a:r>
            <a:r>
              <a:rPr lang="pt-BR" smtClean="0">
                <a:solidFill>
                  <a:srgbClr val="FF3399"/>
                </a:solidFill>
              </a:rPr>
              <a:t>Recomendação Forte</a:t>
            </a:r>
            <a:r>
              <a:rPr lang="pt-BR" smtClean="0"/>
              <a:t>)</a:t>
            </a:r>
          </a:p>
        </p:txBody>
      </p:sp>
      <p:pic>
        <p:nvPicPr>
          <p:cNvPr id="73731" name="Título 1"/>
          <p:cNvPicPr>
            <a:picLocks noChangeArrowheads="1"/>
          </p:cNvPicPr>
          <p:nvPr/>
        </p:nvPicPr>
        <p:blipFill>
          <a:blip r:embed="rId4"/>
          <a:srcRect/>
          <a:stretch>
            <a:fillRect/>
          </a:stretch>
        </p:blipFill>
        <p:spPr bwMode="auto">
          <a:xfrm>
            <a:off x="1406525" y="720725"/>
            <a:ext cx="9947275" cy="981075"/>
          </a:xfrm>
          <a:prstGeom prst="rect">
            <a:avLst/>
          </a:prstGeom>
          <a:solidFill>
            <a:schemeClr val="bg1"/>
          </a:solidFill>
          <a:ln w="9525">
            <a:noFill/>
            <a:miter lim="800000"/>
            <a:headEnd/>
            <a:tailEnd/>
          </a:ln>
        </p:spPr>
      </p:pic>
      <p:sp>
        <p:nvSpPr>
          <p:cNvPr id="73732" name="Rectangle 5"/>
          <p:cNvSpPr>
            <a:spLocks/>
          </p:cNvSpPr>
          <p:nvPr/>
        </p:nvSpPr>
        <p:spPr bwMode="auto">
          <a:xfrm>
            <a:off x="3367088" y="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    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
        <p:nvSpPr>
          <p:cNvPr id="73733" name="Text Box 6"/>
          <p:cNvSpPr txBox="1">
            <a:spLocks noChangeArrowheads="1"/>
          </p:cNvSpPr>
          <p:nvPr/>
        </p:nvSpPr>
        <p:spPr bwMode="auto">
          <a:xfrm>
            <a:off x="4408488" y="6075363"/>
            <a:ext cx="3625850" cy="822325"/>
          </a:xfrm>
          <a:prstGeom prst="rect">
            <a:avLst/>
          </a:prstGeom>
          <a:noFill/>
          <a:ln w="9525">
            <a:noFill/>
            <a:miter lim="800000"/>
            <a:headEnd/>
            <a:tailEnd/>
          </a:ln>
        </p:spPr>
        <p:txBody>
          <a:bodyPr wrap="none">
            <a:spAutoFit/>
          </a:bodyPr>
          <a:lstStyle/>
          <a:p>
            <a:pPr algn="r"/>
            <a:r>
              <a:rPr lang="en-US" sz="2400" b="1" i="1">
                <a:solidFill>
                  <a:srgbClr val="0000FF"/>
                </a:solidFill>
              </a:rPr>
              <a:t>“Getting babies off an ETT”</a:t>
            </a:r>
          </a:p>
          <a:p>
            <a:pPr algn="r"/>
            <a:r>
              <a:rPr lang="en-US" sz="2400" b="1" i="1">
                <a:solidFill>
                  <a:srgbClr val="0000FF"/>
                </a:solidFill>
              </a:rPr>
              <a:t>Peter Davis, Austrália</a:t>
            </a:r>
            <a:endParaRPr lang="pt-BR" sz="2400" b="1" i="1">
              <a:solidFill>
                <a:srgbClr val="0000FF"/>
              </a:solidFill>
            </a:endParaRPr>
          </a:p>
        </p:txBody>
      </p:sp>
      <p:sp>
        <p:nvSpPr>
          <p:cNvPr id="73736" name="Line 8"/>
          <p:cNvSpPr>
            <a:spLocks noChangeShapeType="1"/>
          </p:cNvSpPr>
          <p:nvPr/>
        </p:nvSpPr>
        <p:spPr bwMode="auto">
          <a:xfrm>
            <a:off x="3559175" y="6311900"/>
            <a:ext cx="849313" cy="350838"/>
          </a:xfrm>
          <a:prstGeom prst="line">
            <a:avLst/>
          </a:prstGeom>
          <a:noFill/>
          <a:ln w="76200">
            <a:solidFill>
              <a:srgbClr val="FF0000"/>
            </a:solidFill>
            <a:round/>
            <a:headEnd/>
            <a:tailEnd type="triangle" w="med" len="med"/>
          </a:ln>
          <a:effectLst/>
        </p:spPr>
        <p:txBody>
          <a:bodyPr/>
          <a:lstStyle/>
          <a:p>
            <a:endParaRPr lang="pt-B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p:txBody>
          <a:bodyPr/>
          <a:lstStyle/>
          <a:p>
            <a:pPr algn="ctr"/>
            <a:r>
              <a:rPr lang="pt-BR" sz="4000" b="1" i="1" smtClean="0">
                <a:solidFill>
                  <a:srgbClr val="0000FF"/>
                </a:solidFill>
              </a:rPr>
              <a:t>Manejo Respiratório de </a:t>
            </a:r>
            <a:br>
              <a:rPr lang="pt-BR" sz="4000" b="1" i="1" smtClean="0">
                <a:solidFill>
                  <a:srgbClr val="0000FF"/>
                </a:solidFill>
              </a:rPr>
            </a:br>
            <a:r>
              <a:rPr lang="pt-BR" sz="4000" b="1" i="1" smtClean="0">
                <a:solidFill>
                  <a:srgbClr val="0000FF"/>
                </a:solidFill>
              </a:rPr>
              <a:t>Bebês Extremamente  Prematuros: Uma Pesquisa Internacional</a:t>
            </a:r>
          </a:p>
        </p:txBody>
      </p:sp>
      <p:sp>
        <p:nvSpPr>
          <p:cNvPr id="74755" name="Rectangle 3"/>
          <p:cNvSpPr>
            <a:spLocks noGrp="1"/>
          </p:cNvSpPr>
          <p:nvPr>
            <p:ph type="body" idx="1"/>
          </p:nvPr>
        </p:nvSpPr>
        <p:spPr>
          <a:xfrm>
            <a:off x="838200" y="1835150"/>
            <a:ext cx="10515600" cy="4351338"/>
          </a:xfrm>
        </p:spPr>
        <p:txBody>
          <a:bodyPr/>
          <a:lstStyle/>
          <a:p>
            <a:pPr algn="ctr"/>
            <a:r>
              <a:rPr lang="pt-BR" smtClean="0">
                <a:solidFill>
                  <a:srgbClr val="0000FF"/>
                </a:solidFill>
              </a:rPr>
              <a:t>Beltempo M et al (2018):comparação de estratégias ventilatórias em 10 Redes Neonatais</a:t>
            </a:r>
          </a:p>
          <a:p>
            <a:pPr algn="ctr"/>
            <a:r>
              <a:rPr lang="pt-BR" sz="1800" smtClean="0"/>
              <a:t>Austrália / Nova Zelândia Canadá , Finlândia , Illinois nos EUA , Israel , Japão , Espanha, Suécia, Suíça e Toscana na Itália</a:t>
            </a:r>
          </a:p>
        </p:txBody>
      </p:sp>
      <p:sp>
        <p:nvSpPr>
          <p:cNvPr id="74756" name="Rectangle 4"/>
          <p:cNvSpPr>
            <a:spLocks/>
          </p:cNvSpPr>
          <p:nvPr/>
        </p:nvSpPr>
        <p:spPr bwMode="auto">
          <a:xfrm>
            <a:off x="314325" y="-125413"/>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
        <p:nvSpPr>
          <p:cNvPr id="74757" name="Rectangle 6"/>
          <p:cNvSpPr>
            <a:spLocks noChangeArrowheads="1"/>
          </p:cNvSpPr>
          <p:nvPr/>
        </p:nvSpPr>
        <p:spPr bwMode="auto">
          <a:xfrm>
            <a:off x="1131888" y="6327775"/>
            <a:ext cx="10263187" cy="530225"/>
          </a:xfrm>
          <a:prstGeom prst="rect">
            <a:avLst/>
          </a:prstGeom>
          <a:noFill/>
          <a:ln w="9525">
            <a:noFill/>
            <a:miter lim="800000"/>
            <a:headEnd/>
            <a:tailEnd/>
          </a:ln>
        </p:spPr>
        <p:txBody>
          <a:bodyPr>
            <a:spAutoFit/>
          </a:bodyPr>
          <a:lstStyle/>
          <a:p>
            <a:pPr algn="ctr" eaLnBrk="1" hangingPunct="1">
              <a:lnSpc>
                <a:spcPct val="80000"/>
              </a:lnSpc>
              <a:spcBef>
                <a:spcPct val="20000"/>
              </a:spcBef>
              <a:buFont typeface="Arial" pitchFamily="34" charset="0"/>
              <a:buNone/>
            </a:pPr>
            <a:r>
              <a:rPr lang="pt-BR">
                <a:solidFill>
                  <a:srgbClr val="0000FF"/>
                </a:solidFill>
              </a:rPr>
              <a:t>A maioria das Unidades reportou ventilar mecanicamente crianças nascidas com 23-24 semanas de idade gestacional.</a:t>
            </a:r>
          </a:p>
        </p:txBody>
      </p:sp>
      <p:pic>
        <p:nvPicPr>
          <p:cNvPr id="74758" name="Picture 7"/>
          <p:cNvPicPr>
            <a:picLocks noChangeAspect="1" noChangeArrowheads="1"/>
          </p:cNvPicPr>
          <p:nvPr/>
        </p:nvPicPr>
        <p:blipFill>
          <a:blip r:embed="rId2"/>
          <a:srcRect/>
          <a:stretch>
            <a:fillRect/>
          </a:stretch>
        </p:blipFill>
        <p:spPr bwMode="auto">
          <a:xfrm>
            <a:off x="1131888" y="3249613"/>
            <a:ext cx="9929812" cy="3078162"/>
          </a:xfrm>
          <a:prstGeom prst="rect">
            <a:avLst/>
          </a:prstGeom>
          <a:noFill/>
          <a:ln w="9525">
            <a:noFill/>
            <a:miter lim="800000"/>
            <a:headEnd/>
            <a:tailEnd/>
          </a:ln>
        </p:spPr>
      </p:pic>
      <p:pic>
        <p:nvPicPr>
          <p:cNvPr id="74759" name="Picture 9" descr="pptx">
            <a:hlinkClick r:id="rId3" tooltip="Manejo respiratorio-prematuros-2018"/>
          </p:cNvPr>
          <p:cNvPicPr>
            <a:picLocks noChangeAspect="1" noChangeArrowheads="1"/>
          </p:cNvPicPr>
          <p:nvPr/>
        </p:nvPicPr>
        <p:blipFill>
          <a:blip r:embed="rId4"/>
          <a:srcRect/>
          <a:stretch>
            <a:fillRect/>
          </a:stretch>
        </p:blipFill>
        <p:spPr bwMode="auto">
          <a:xfrm>
            <a:off x="7761288" y="2238375"/>
            <a:ext cx="457200" cy="45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p:cNvSpPr>
            <a:spLocks noGrp="1"/>
          </p:cNvSpPr>
          <p:nvPr>
            <p:ph type="body" idx="1"/>
          </p:nvPr>
        </p:nvSpPr>
        <p:spPr>
          <a:xfrm>
            <a:off x="644525" y="5773738"/>
            <a:ext cx="10515600" cy="4351337"/>
          </a:xfrm>
        </p:spPr>
        <p:txBody>
          <a:bodyPr/>
          <a:lstStyle/>
          <a:p>
            <a:pPr>
              <a:lnSpc>
                <a:spcPct val="80000"/>
              </a:lnSpc>
            </a:pPr>
            <a:r>
              <a:rPr lang="pt-BR" sz="1600" smtClean="0"/>
              <a:t>Com o aumento da idade gestacional a proporção de estratégias não invasivas de ventilação aumentou. As escolhas entre CPAP</a:t>
            </a:r>
            <a:r>
              <a:rPr lang="en-US" sz="1600" smtClean="0"/>
              <a:t>/NIPPV, INSURE e LISA tiveram grande variacão.</a:t>
            </a:r>
          </a:p>
          <a:p>
            <a:pPr>
              <a:lnSpc>
                <a:spcPct val="80000"/>
              </a:lnSpc>
            </a:pPr>
            <a:r>
              <a:rPr lang="pt-BR" sz="1600" smtClean="0"/>
              <a:t>As formas mais comuns de estratégia não invasiva foram CPAP</a:t>
            </a:r>
            <a:r>
              <a:rPr lang="en-US" sz="1600" smtClean="0"/>
              <a:t>/</a:t>
            </a:r>
            <a:r>
              <a:rPr lang="pt-BR" sz="1600" smtClean="0"/>
              <a:t>NIPPV no Japão, Suécia e Suíça. INSURE na Austrália</a:t>
            </a:r>
            <a:r>
              <a:rPr lang="en-US" sz="1600" smtClean="0"/>
              <a:t>/</a:t>
            </a:r>
            <a:r>
              <a:rPr lang="pt-BR" sz="1600" smtClean="0"/>
              <a:t>Nova Zelândia, Canadá e Toscana, LISA na Finlândia e Espanha, em Illinois e Israel CPAP/ NIPPV e INSURE foram similares</a:t>
            </a:r>
            <a:endParaRPr lang="en-US" sz="1600" smtClean="0"/>
          </a:p>
          <a:p>
            <a:endParaRPr lang="pt-BR" sz="1600" smtClean="0"/>
          </a:p>
        </p:txBody>
      </p:sp>
      <p:pic>
        <p:nvPicPr>
          <p:cNvPr id="75779" name="Picture 4"/>
          <p:cNvPicPr>
            <a:picLocks noChangeAspect="1" noChangeArrowheads="1"/>
          </p:cNvPicPr>
          <p:nvPr/>
        </p:nvPicPr>
        <p:blipFill>
          <a:blip r:embed="rId2"/>
          <a:srcRect/>
          <a:stretch>
            <a:fillRect/>
          </a:stretch>
        </p:blipFill>
        <p:spPr bwMode="auto">
          <a:xfrm>
            <a:off x="1241425" y="393700"/>
            <a:ext cx="10112375" cy="5380038"/>
          </a:xfrm>
          <a:prstGeom prst="rect">
            <a:avLst/>
          </a:prstGeom>
          <a:noFill/>
          <a:ln w="9525">
            <a:noFill/>
            <a:miter lim="800000"/>
            <a:headEnd/>
            <a:tailEnd/>
          </a:ln>
        </p:spPr>
      </p:pic>
      <p:pic>
        <p:nvPicPr>
          <p:cNvPr id="75780" name="Picture 5"/>
          <p:cNvPicPr>
            <a:picLocks noChangeAspect="1" noChangeArrowheads="1"/>
          </p:cNvPicPr>
          <p:nvPr/>
        </p:nvPicPr>
        <p:blipFill>
          <a:blip r:embed="rId3"/>
          <a:srcRect/>
          <a:stretch>
            <a:fillRect/>
          </a:stretch>
        </p:blipFill>
        <p:spPr bwMode="auto">
          <a:xfrm>
            <a:off x="7042150" y="127000"/>
            <a:ext cx="4311650" cy="266700"/>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p:cNvSpPr>
            <a:spLocks noGrp="1"/>
          </p:cNvSpPr>
          <p:nvPr>
            <p:ph type="body" idx="1"/>
          </p:nvPr>
        </p:nvSpPr>
        <p:spPr>
          <a:xfrm>
            <a:off x="7096125" y="466725"/>
            <a:ext cx="5095875" cy="6391275"/>
          </a:xfrm>
        </p:spPr>
        <p:txBody>
          <a:bodyPr/>
          <a:lstStyle/>
          <a:p>
            <a:pPr>
              <a:lnSpc>
                <a:spcPct val="80000"/>
              </a:lnSpc>
            </a:pPr>
            <a:r>
              <a:rPr lang="pt-BR" sz="1600" smtClean="0"/>
              <a:t>A </a:t>
            </a:r>
            <a:r>
              <a:rPr lang="pt-BR" sz="1600" smtClean="0">
                <a:solidFill>
                  <a:srgbClr val="0000FF"/>
                </a:solidFill>
              </a:rPr>
              <a:t>minoria</a:t>
            </a:r>
            <a:r>
              <a:rPr lang="pt-BR" sz="1600" smtClean="0"/>
              <a:t> das Unidades de todas as redes reportaram usar </a:t>
            </a:r>
            <a:r>
              <a:rPr lang="pt-BR" sz="1600" smtClean="0">
                <a:solidFill>
                  <a:srgbClr val="0000FF"/>
                </a:solidFill>
              </a:rPr>
              <a:t>esteroides sistêmicos de rotina</a:t>
            </a:r>
            <a:r>
              <a:rPr lang="pt-BR" sz="1600" smtClean="0"/>
              <a:t>.</a:t>
            </a:r>
          </a:p>
          <a:p>
            <a:pPr>
              <a:lnSpc>
                <a:spcPct val="80000"/>
              </a:lnSpc>
            </a:pPr>
            <a:r>
              <a:rPr lang="pt-BR" sz="1600" smtClean="0"/>
              <a:t>Entretanto, a maioria das unidades usou corticosteroides pelo menos algumas vezes em todas as redes, exceto por Illinois e Suíça. </a:t>
            </a:r>
          </a:p>
          <a:p>
            <a:pPr>
              <a:lnSpc>
                <a:spcPct val="80000"/>
              </a:lnSpc>
            </a:pPr>
            <a:r>
              <a:rPr lang="pt-BR" sz="1600" smtClean="0"/>
              <a:t>A maioria das unidades da Finlândia, Suíça e Toscana usaram narcóticos frequentemente para sedação in crianças ventiladas mecanicamente com menos de 29 semanas de idade gestacional.</a:t>
            </a:r>
          </a:p>
          <a:p>
            <a:pPr>
              <a:lnSpc>
                <a:spcPct val="80000"/>
              </a:lnSpc>
            </a:pPr>
            <a:r>
              <a:rPr lang="pt-BR" sz="1600" smtClean="0"/>
              <a:t>Enquanto a </a:t>
            </a:r>
            <a:r>
              <a:rPr lang="pt-BR" sz="1600" smtClean="0">
                <a:solidFill>
                  <a:srgbClr val="0000FF"/>
                </a:solidFill>
              </a:rPr>
              <a:t>minoria das unidades das outras redes usaram narcóticos de rotina ou frequentemente</a:t>
            </a:r>
            <a:r>
              <a:rPr lang="pt-BR" sz="1600" smtClean="0"/>
              <a:t>.</a:t>
            </a:r>
          </a:p>
          <a:p>
            <a:pPr>
              <a:lnSpc>
                <a:spcPct val="80000"/>
              </a:lnSpc>
            </a:pPr>
            <a:r>
              <a:rPr lang="pt-BR" sz="1600" smtClean="0"/>
              <a:t>A </a:t>
            </a:r>
            <a:r>
              <a:rPr lang="pt-BR" sz="1600" smtClean="0">
                <a:solidFill>
                  <a:srgbClr val="0000FF"/>
                </a:solidFill>
              </a:rPr>
              <a:t>maioria das unidades reportaram usar sedativos não narcóticos raramente</a:t>
            </a:r>
            <a:r>
              <a:rPr lang="pt-BR" sz="1600" smtClean="0"/>
              <a:t>, exceto por Japão. </a:t>
            </a:r>
          </a:p>
          <a:p>
            <a:pPr>
              <a:lnSpc>
                <a:spcPct val="80000"/>
              </a:lnSpc>
            </a:pPr>
            <a:r>
              <a:rPr lang="pt-BR" sz="1600" b="1" smtClean="0">
                <a:solidFill>
                  <a:srgbClr val="0000FF"/>
                </a:solidFill>
              </a:rPr>
              <a:t>Cafeína foi usada frequentemente ou de rotina em crianças nascidas com 29 semanas ou menos de idade gestacional em todos as redes.</a:t>
            </a:r>
          </a:p>
          <a:p>
            <a:pPr>
              <a:lnSpc>
                <a:spcPct val="80000"/>
              </a:lnSpc>
            </a:pPr>
            <a:r>
              <a:rPr lang="pt-BR" sz="1600" smtClean="0"/>
              <a:t>O uso de rotina de </a:t>
            </a:r>
            <a:r>
              <a:rPr lang="pt-BR" sz="1600" smtClean="0">
                <a:solidFill>
                  <a:srgbClr val="0000FF"/>
                </a:solidFill>
              </a:rPr>
              <a:t>vitamina A</a:t>
            </a:r>
            <a:r>
              <a:rPr lang="pt-BR" sz="1600" smtClean="0"/>
              <a:t> intramuscular foi</a:t>
            </a:r>
            <a:r>
              <a:rPr lang="pt-BR" sz="1600" b="1" smtClean="0"/>
              <a:t> baixo</a:t>
            </a:r>
            <a:r>
              <a:rPr lang="pt-BR" sz="1600" smtClean="0"/>
              <a:t> em todas as redes</a:t>
            </a:r>
          </a:p>
          <a:p>
            <a:pPr>
              <a:lnSpc>
                <a:spcPct val="80000"/>
              </a:lnSpc>
            </a:pPr>
            <a:r>
              <a:rPr lang="pt-BR" sz="1600" b="1" smtClean="0">
                <a:solidFill>
                  <a:srgbClr val="FF3399"/>
                </a:solidFill>
              </a:rPr>
              <a:t>O alto uso de CPAP / NIPPV em bebês nascidos em 25 a 28 semanas de IG reflete a evidência atual sugerindo que o CPAP precoce reduz a incidência de DBP em comparação com a ventilação mecânica</a:t>
            </a:r>
          </a:p>
          <a:p>
            <a:pPr algn="ctr">
              <a:lnSpc>
                <a:spcPct val="80000"/>
              </a:lnSpc>
            </a:pPr>
            <a:r>
              <a:rPr lang="pt-BR" sz="1600" b="1" smtClean="0">
                <a:solidFill>
                  <a:srgbClr val="008000"/>
                </a:solidFill>
              </a:rPr>
              <a:t>A maioria: VM POR PRESSÃO POSITIVA INTERMITENTE SINCRONIZADA</a:t>
            </a:r>
          </a:p>
          <a:p>
            <a:pPr algn="ctr">
              <a:lnSpc>
                <a:spcPct val="80000"/>
              </a:lnSpc>
            </a:pPr>
            <a:r>
              <a:rPr lang="pt-BR" sz="1600" b="1" smtClean="0">
                <a:solidFill>
                  <a:srgbClr val="FF0000"/>
                </a:solidFill>
              </a:rPr>
              <a:t>O uso de protocolo/</a:t>
            </a:r>
            <a:r>
              <a:rPr lang="pt-BR" sz="1600" b="1" i="1" smtClean="0">
                <a:solidFill>
                  <a:srgbClr val="FF0000"/>
                </a:solidFill>
              </a:rPr>
              <a:t>guideline </a:t>
            </a:r>
            <a:r>
              <a:rPr lang="pt-BR" sz="1600" b="1" smtClean="0">
                <a:solidFill>
                  <a:srgbClr val="FF0000"/>
                </a:solidFill>
              </a:rPr>
              <a:t>foi baixa em todas as redes</a:t>
            </a:r>
          </a:p>
        </p:txBody>
      </p:sp>
      <p:pic>
        <p:nvPicPr>
          <p:cNvPr id="76803" name="Picture 5"/>
          <p:cNvPicPr>
            <a:picLocks noChangeAspect="1" noChangeArrowheads="1"/>
          </p:cNvPicPr>
          <p:nvPr/>
        </p:nvPicPr>
        <p:blipFill>
          <a:blip r:embed="rId2"/>
          <a:srcRect/>
          <a:stretch>
            <a:fillRect/>
          </a:stretch>
        </p:blipFill>
        <p:spPr bwMode="auto">
          <a:xfrm>
            <a:off x="0" y="17463"/>
            <a:ext cx="7096125" cy="6159500"/>
          </a:xfrm>
          <a:prstGeom prst="rect">
            <a:avLst/>
          </a:prstGeom>
          <a:noFill/>
          <a:ln w="9525">
            <a:noFill/>
            <a:miter lim="800000"/>
            <a:headEnd/>
            <a:tailEnd/>
          </a:ln>
        </p:spPr>
      </p:pic>
      <p:sp>
        <p:nvSpPr>
          <p:cNvPr id="76806" name="Line 6"/>
          <p:cNvSpPr>
            <a:spLocks noChangeShapeType="1"/>
          </p:cNvSpPr>
          <p:nvPr/>
        </p:nvSpPr>
        <p:spPr bwMode="auto">
          <a:xfrm>
            <a:off x="7096125" y="3446463"/>
            <a:ext cx="246063" cy="228600"/>
          </a:xfrm>
          <a:prstGeom prst="line">
            <a:avLst/>
          </a:prstGeom>
          <a:noFill/>
          <a:ln w="57150">
            <a:solidFill>
              <a:srgbClr val="FF3399"/>
            </a:solidFill>
            <a:round/>
            <a:headEnd/>
            <a:tailEnd type="triangle" w="med" len="med"/>
          </a:ln>
          <a:effectLst/>
        </p:spPr>
        <p:txBody>
          <a:bodyPr/>
          <a:lstStyle/>
          <a:p>
            <a:endParaRPr lang="pt-BR"/>
          </a:p>
        </p:txBody>
      </p:sp>
      <p:sp>
        <p:nvSpPr>
          <p:cNvPr id="76807" name="Line 7"/>
          <p:cNvSpPr>
            <a:spLocks noChangeShapeType="1"/>
          </p:cNvSpPr>
          <p:nvPr/>
        </p:nvSpPr>
        <p:spPr bwMode="auto">
          <a:xfrm>
            <a:off x="7096125" y="4683125"/>
            <a:ext cx="368300" cy="228600"/>
          </a:xfrm>
          <a:prstGeom prst="line">
            <a:avLst/>
          </a:prstGeom>
          <a:noFill/>
          <a:ln w="57150">
            <a:solidFill>
              <a:srgbClr val="FF3399"/>
            </a:solidFill>
            <a:round/>
            <a:headEnd/>
            <a:tailEnd type="triangle" w="med" len="med"/>
          </a:ln>
          <a:effectLst/>
        </p:spPr>
        <p:txBody>
          <a:bodyPr/>
          <a:lstStyle/>
          <a:p>
            <a:endParaRPr lang="pt-B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3"/>
          <p:cNvSpPr>
            <a:spLocks noGrp="1"/>
          </p:cNvSpPr>
          <p:nvPr>
            <p:ph type="body" idx="4294967295"/>
          </p:nvPr>
        </p:nvSpPr>
        <p:spPr>
          <a:xfrm>
            <a:off x="527050" y="1989138"/>
            <a:ext cx="11187113" cy="4868862"/>
          </a:xfrm>
          <a:solidFill>
            <a:schemeClr val="bg1"/>
          </a:solidFill>
        </p:spPr>
        <p:txBody>
          <a:bodyPr lIns="90004" tIns="44997" rIns="90004" bIns="44997"/>
          <a:lstStyle/>
          <a:p>
            <a:pPr algn="just">
              <a:lnSpc>
                <a:spcPct val="80000"/>
              </a:lnSpc>
            </a:pPr>
            <a:r>
              <a:rPr lang="pt-BR" sz="1400" smtClean="0">
                <a:solidFill>
                  <a:srgbClr val="0000FF"/>
                </a:solidFill>
              </a:rPr>
              <a:t>Hipercapnia moderada (até 55 mmHg) foi considerada tolerável durante o desmame da VM, desde que o pH fosse aceitável (acima de 7,22), a fim de reduzir o tempo gasto na VM.</a:t>
            </a:r>
          </a:p>
          <a:p>
            <a:pPr algn="just">
              <a:lnSpc>
                <a:spcPct val="80000"/>
              </a:lnSpc>
            </a:pPr>
            <a:r>
              <a:rPr lang="pt-BR" sz="1400" smtClean="0">
                <a:solidFill>
                  <a:srgbClr val="0000FF"/>
                </a:solidFill>
              </a:rPr>
              <a:t>RN abaixo de </a:t>
            </a:r>
            <a:r>
              <a:rPr lang="pt-BR" sz="1400" b="1" smtClean="0">
                <a:solidFill>
                  <a:srgbClr val="0000FF"/>
                </a:solidFill>
              </a:rPr>
              <a:t>1500g </a:t>
            </a:r>
            <a:r>
              <a:rPr lang="pt-BR" sz="1400" b="1" smtClean="0">
                <a:solidFill>
                  <a:srgbClr val="0000FF"/>
                </a:solidFill>
                <a:sym typeface="Wingdings" pitchFamily="2" charset="2"/>
              </a:rPr>
              <a:t>(idade gestacional≤30 semanas):</a:t>
            </a:r>
            <a:r>
              <a:rPr lang="pt-BR" sz="1400" smtClean="0">
                <a:solidFill>
                  <a:srgbClr val="0000FF"/>
                </a:solidFill>
                <a:sym typeface="Wingdings" pitchFamily="2" charset="2"/>
              </a:rPr>
              <a:t> </a:t>
            </a:r>
            <a:r>
              <a:rPr lang="pt-BR" sz="1400" smtClean="0"/>
              <a:t>evidenciou o baixo fluxo sanguíneo cerebral nos pré-termos ao nascer com aumento  nos primeiros 3 dias de vida, mostrando o ciclo da isquemia-reperfusão no desencadeamento da hemorragia intraventricular nos pré-termos. </a:t>
            </a:r>
          </a:p>
          <a:p>
            <a:pPr algn="just">
              <a:lnSpc>
                <a:spcPct val="80000"/>
              </a:lnSpc>
            </a:pPr>
            <a:r>
              <a:rPr lang="pt-BR" sz="1400" smtClean="0"/>
              <a:t>mostrou que o aumento dos níveis de CO2 , coincide com a fase de reperfusão sistêmica e cerebral e pode também aumentar a reperfusão cerebral nos pacientes que subsequentemente desenvolveram hemorragia peri/intraventricular </a:t>
            </a:r>
          </a:p>
          <a:p>
            <a:pPr algn="just">
              <a:lnSpc>
                <a:spcPct val="80000"/>
              </a:lnSpc>
            </a:pPr>
            <a:r>
              <a:rPr lang="pt-PT" sz="1400" smtClean="0"/>
              <a:t>PaCO2 &gt;52mmHg, há uma correlação muito forte com o FSC (50% da variabilidade do FSC pode ser explicada pelas mudanças na PaCO2).</a:t>
            </a:r>
            <a:endParaRPr lang="pt-BR" sz="1400" smtClean="0"/>
          </a:p>
          <a:p>
            <a:pPr algn="ctr">
              <a:lnSpc>
                <a:spcPct val="80000"/>
              </a:lnSpc>
              <a:buFont typeface="Arial" pitchFamily="34" charset="0"/>
              <a:buNone/>
            </a:pPr>
            <a:r>
              <a:rPr lang="pt-BR" sz="1400" b="1" smtClean="0">
                <a:solidFill>
                  <a:srgbClr val="FF0000"/>
                </a:solidFill>
              </a:rPr>
              <a:t>                                    </a:t>
            </a:r>
            <a:r>
              <a:rPr lang="pt-BR" sz="1800" b="1" smtClean="0">
                <a:solidFill>
                  <a:srgbClr val="FF0000"/>
                </a:solidFill>
              </a:rPr>
              <a:t>o CO2 é o mais potente regulador do fluxo sanguíneo cerebral (FSC)</a:t>
            </a:r>
          </a:p>
          <a:p>
            <a:pPr algn="just">
              <a:lnSpc>
                <a:spcPct val="80000"/>
              </a:lnSpc>
            </a:pPr>
            <a:r>
              <a:rPr lang="pt-BR" sz="1400" smtClean="0"/>
              <a:t>Interessante que </a:t>
            </a:r>
            <a:r>
              <a:rPr lang="pt-BR" sz="1400" b="1" smtClean="0">
                <a:solidFill>
                  <a:srgbClr val="FF0000"/>
                </a:solidFill>
              </a:rPr>
              <a:t>a partir do 2º - 3º  dia é que </a:t>
            </a:r>
            <a:r>
              <a:rPr lang="pt-PT" sz="1400" b="1" smtClean="0">
                <a:solidFill>
                  <a:srgbClr val="FF0000"/>
                </a:solidFill>
              </a:rPr>
              <a:t>a vasculatura cerebral do recém-nascido pré-termo exibe a reatividade esperada a PaCO2 acima do limiar de 51-53 mmHg</a:t>
            </a:r>
          </a:p>
          <a:p>
            <a:pPr algn="just">
              <a:lnSpc>
                <a:spcPct val="80000"/>
              </a:lnSpc>
            </a:pPr>
            <a:r>
              <a:rPr lang="pt-PT" sz="1400" smtClean="0"/>
              <a:t>A  PaCO2 ELEVADA pode até ser protetora para os pulmões, no entanto é necessário encontrar um equilíbrio</a:t>
            </a:r>
          </a:p>
          <a:p>
            <a:pPr algn="ctr">
              <a:lnSpc>
                <a:spcPct val="80000"/>
              </a:lnSpc>
              <a:buFont typeface="Arial" pitchFamily="34" charset="0"/>
              <a:buNone/>
            </a:pPr>
            <a:r>
              <a:rPr lang="pt-PT" sz="2400" b="1" smtClean="0">
                <a:solidFill>
                  <a:srgbClr val="0000FF"/>
                </a:solidFill>
              </a:rPr>
              <a:t>Para estes RN (500-1500g) seria sábio evitar que o PaCO2 não ultrapasse 52 mmg Hg nos primeiros 3-4 dias de vida.</a:t>
            </a:r>
            <a:endParaRPr lang="pt-PT" sz="2400" smtClean="0"/>
          </a:p>
          <a:p>
            <a:pPr algn="just">
              <a:lnSpc>
                <a:spcPct val="80000"/>
              </a:lnSpc>
            </a:pPr>
            <a:endParaRPr lang="pt-PT" sz="2400" smtClean="0"/>
          </a:p>
          <a:p>
            <a:pPr algn="just">
              <a:lnSpc>
                <a:spcPct val="80000"/>
              </a:lnSpc>
            </a:pPr>
            <a:endParaRPr lang="pt-PT" sz="1400" smtClean="0"/>
          </a:p>
          <a:p>
            <a:pPr algn="just">
              <a:lnSpc>
                <a:spcPct val="80000"/>
              </a:lnSpc>
            </a:pPr>
            <a:endParaRPr lang="pt-BR" sz="1100" smtClean="0">
              <a:solidFill>
                <a:srgbClr val="FF0000"/>
              </a:solidFill>
            </a:endParaRPr>
          </a:p>
          <a:p>
            <a:pPr algn="just">
              <a:lnSpc>
                <a:spcPct val="80000"/>
              </a:lnSpc>
            </a:pPr>
            <a:endParaRPr lang="pt-BR" sz="1300" smtClean="0">
              <a:solidFill>
                <a:srgbClr val="FF0000"/>
              </a:solidFill>
            </a:endParaRPr>
          </a:p>
          <a:p>
            <a:pPr>
              <a:lnSpc>
                <a:spcPct val="80000"/>
              </a:lnSpc>
            </a:pPr>
            <a:endParaRPr lang="pt-BR" sz="1300" smtClean="0">
              <a:solidFill>
                <a:srgbClr val="FF0000"/>
              </a:solidFill>
            </a:endParaRPr>
          </a:p>
          <a:p>
            <a:pPr>
              <a:lnSpc>
                <a:spcPct val="80000"/>
              </a:lnSpc>
            </a:pPr>
            <a:endParaRPr lang="pt-BR" sz="1200" smtClean="0"/>
          </a:p>
        </p:txBody>
      </p:sp>
      <p:graphicFrame>
        <p:nvGraphicFramePr>
          <p:cNvPr id="168975" name="Group 15"/>
          <p:cNvGraphicFramePr>
            <a:graphicFrameLocks noGrp="1"/>
          </p:cNvGraphicFramePr>
          <p:nvPr/>
        </p:nvGraphicFramePr>
        <p:xfrm>
          <a:off x="0" y="1273175"/>
          <a:ext cx="11952288" cy="544513"/>
        </p:xfrm>
        <a:graphic>
          <a:graphicData uri="http://schemas.openxmlformats.org/drawingml/2006/table">
            <a:tbl>
              <a:tblPr/>
              <a:tblGrid>
                <a:gridCol w="3983038"/>
                <a:gridCol w="3986212"/>
                <a:gridCol w="3983038"/>
              </a:tblGrid>
              <a:tr h="223838">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rgbClr val="000066"/>
                          </a:solidFill>
                          <a:effectLst/>
                          <a:latin typeface="Geneva"/>
                          <a:ea typeface="MS PGothic" pitchFamily="34" charset="-128"/>
                          <a:cs typeface="Times New Roman" pitchFamily="18" charset="0"/>
                          <a:hlinkClick r:id="rId2"/>
                        </a:rPr>
                        <a:t>Mudan</a:t>
                      </a:r>
                      <a:r>
                        <a:rPr kumimoji="0" lang="pt-BR" sz="1100" b="0" i="0" u="none" strike="noStrike" cap="none" normalizeH="0" baseline="0" smtClean="0">
                          <a:ln>
                            <a:noFill/>
                          </a:ln>
                          <a:solidFill>
                            <a:srgbClr val="000066"/>
                          </a:solidFill>
                          <a:effectLst/>
                          <a:latin typeface="Calibri" pitchFamily="34" charset="0"/>
                          <a:ea typeface="MS PGothic" pitchFamily="34" charset="-128"/>
                          <a:cs typeface="Times New Roman" pitchFamily="18" charset="0"/>
                          <a:hlinkClick r:id="rId2"/>
                        </a:rPr>
                        <a:t>ç</a:t>
                      </a:r>
                      <a:r>
                        <a:rPr kumimoji="0" lang="pt-BR" sz="1100" b="0" i="0" u="none" strike="noStrike" cap="none" normalizeH="0" baseline="0" smtClean="0">
                          <a:ln>
                            <a:noFill/>
                          </a:ln>
                          <a:solidFill>
                            <a:srgbClr val="000066"/>
                          </a:solidFill>
                          <a:effectLst/>
                          <a:latin typeface="Geneva"/>
                          <a:ea typeface="MS PGothic" pitchFamily="34" charset="-128"/>
                          <a:cs typeface="Times New Roman" pitchFamily="18" charset="0"/>
                          <a:hlinkClick r:id="rId2"/>
                        </a:rPr>
                        <a:t>as na circula</a:t>
                      </a:r>
                      <a:r>
                        <a:rPr kumimoji="0" lang="pt-BR" sz="1100" b="0" i="0" u="none" strike="noStrike" cap="none" normalizeH="0" baseline="0" smtClean="0">
                          <a:ln>
                            <a:noFill/>
                          </a:ln>
                          <a:solidFill>
                            <a:srgbClr val="000066"/>
                          </a:solidFill>
                          <a:effectLst/>
                          <a:latin typeface="Calibri" pitchFamily="34" charset="0"/>
                          <a:ea typeface="MS PGothic" pitchFamily="34" charset="-128"/>
                          <a:cs typeface="Times New Roman" pitchFamily="18" charset="0"/>
                          <a:hlinkClick r:id="rId2"/>
                        </a:rPr>
                        <a:t>ç</a:t>
                      </a:r>
                      <a:r>
                        <a:rPr kumimoji="0" lang="pt-BR" sz="1100" b="0" i="0" u="none" strike="noStrike" cap="none" normalizeH="0" baseline="0" smtClean="0">
                          <a:ln>
                            <a:noFill/>
                          </a:ln>
                          <a:solidFill>
                            <a:srgbClr val="000066"/>
                          </a:solidFill>
                          <a:effectLst/>
                          <a:latin typeface="Geneva"/>
                          <a:ea typeface="MS PGothic" pitchFamily="34" charset="-128"/>
                          <a:cs typeface="Times New Roman" pitchFamily="18" charset="0"/>
                          <a:hlinkClick r:id="rId2"/>
                        </a:rPr>
                        <a:t>ão e hemorragia intracraniana ((22o Congresso Brasileiro de Perinatologia, 19-22 de novembro de 2014, Bras</a:t>
                      </a:r>
                      <a:r>
                        <a:rPr kumimoji="0" lang="pt-BR" sz="1100" b="0" i="0" u="none" strike="noStrike" cap="none" normalizeH="0" baseline="0" smtClean="0">
                          <a:ln>
                            <a:noFill/>
                          </a:ln>
                          <a:solidFill>
                            <a:srgbClr val="000066"/>
                          </a:solidFill>
                          <a:effectLst/>
                          <a:latin typeface="Calibri" pitchFamily="34" charset="0"/>
                          <a:ea typeface="MS PGothic" pitchFamily="34" charset="-128"/>
                          <a:cs typeface="Times New Roman" pitchFamily="18" charset="0"/>
                          <a:hlinkClick r:id="rId2"/>
                        </a:rPr>
                        <a:t>í</a:t>
                      </a:r>
                      <a:r>
                        <a:rPr kumimoji="0" lang="pt-BR" sz="1100" b="0" i="0" u="none" strike="noStrike" cap="none" normalizeH="0" baseline="0" smtClean="0">
                          <a:ln>
                            <a:noFill/>
                          </a:ln>
                          <a:solidFill>
                            <a:srgbClr val="000066"/>
                          </a:solidFill>
                          <a:effectLst/>
                          <a:latin typeface="Geneva"/>
                          <a:ea typeface="MS PGothic" pitchFamily="34" charset="-128"/>
                          <a:cs typeface="Times New Roman" pitchFamily="18" charset="0"/>
                          <a:hlinkClick r:id="rId2"/>
                        </a:rPr>
                        <a:t>lia)</a:t>
                      </a:r>
                      <a:endParaRPr kumimoji="0" lang="pt-BR" sz="1800" b="0" i="0" u="none" strike="noStrike" cap="none" normalizeH="0" baseline="0" smtClean="0">
                        <a:ln>
                          <a:noFill/>
                        </a:ln>
                        <a:solidFill>
                          <a:schemeClr val="tx1"/>
                        </a:solidFill>
                        <a:effectLst/>
                        <a:latin typeface="Calibri" pitchFamily="34" charset="0"/>
                        <a:ea typeface="MS PGothic" pitchFamily="34" charset="-128"/>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rgbClr val="000066"/>
                          </a:solidFill>
                          <a:effectLst/>
                          <a:latin typeface="Geneva"/>
                          <a:ea typeface="MS PGothic" pitchFamily="34" charset="-128"/>
                          <a:cs typeface="Times New Roman" pitchFamily="18" charset="0"/>
                          <a:hlinkClick r:id="rId2"/>
                        </a:rPr>
                        <a:t>Shahab Noori (EUA). Realizado por Paulo R. Margotto</a:t>
                      </a:r>
                      <a:endParaRPr kumimoji="0" lang="pt-BR" sz="1800" b="0" i="0" u="none" strike="noStrike" cap="none" normalizeH="0" baseline="0" smtClean="0">
                        <a:ln>
                          <a:noFill/>
                        </a:ln>
                        <a:solidFill>
                          <a:schemeClr val="tx1"/>
                        </a:solidFill>
                        <a:effectLst/>
                        <a:latin typeface="Calibri" pitchFamily="34" charset="0"/>
                        <a:ea typeface="MS PGothic" pitchFamily="34" charset="-128"/>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90000"/>
                        </a:lnSpc>
                        <a:spcBef>
                          <a:spcPts val="1000"/>
                        </a:spcBef>
                        <a:spcAft>
                          <a:spcPct val="0"/>
                        </a:spcAft>
                        <a:buClrTx/>
                        <a:buSzTx/>
                        <a:buFontTx/>
                        <a:buNone/>
                        <a:tabLst/>
                      </a:pPr>
                      <a:r>
                        <a:rPr kumimoji="0" lang="pt-BR" sz="1100" b="0" i="0" u="none" strike="noStrike" cap="none" normalizeH="0" baseline="0" smtClean="0">
                          <a:ln>
                            <a:noFill/>
                          </a:ln>
                          <a:solidFill>
                            <a:srgbClr val="000066"/>
                          </a:solidFill>
                          <a:effectLst/>
                          <a:latin typeface="Times New Roman" pitchFamily="18" charset="0"/>
                          <a:ea typeface="MS PGothic" pitchFamily="34" charset="-128"/>
                          <a:cs typeface="Times New Roman" pitchFamily="18" charset="0"/>
                          <a:hlinkClick r:id="rId2"/>
                        </a:rPr>
                        <a:t>  </a:t>
                      </a:r>
                      <a:r>
                        <a:rPr kumimoji="0" lang="pt-BR" sz="2500" b="0" i="0" u="none" strike="noStrike" cap="none" normalizeH="0" baseline="0" smtClean="0">
                          <a:ln>
                            <a:noFill/>
                          </a:ln>
                          <a:solidFill>
                            <a:srgbClr val="000066"/>
                          </a:solidFill>
                          <a:effectLst/>
                          <a:latin typeface="Calibri" pitchFamily="34" charset="0"/>
                          <a:ea typeface="MS PGothic" pitchFamily="34" charset="-128"/>
                          <a:cs typeface="Times New Roman" pitchFamily="18" charset="0"/>
                        </a:rPr>
                        <a:t> </a:t>
                      </a:r>
                      <a:r>
                        <a:rPr kumimoji="0" lang="pt-BR" sz="1100" b="0" i="0" u="none" strike="noStrike" cap="none" normalizeH="0" baseline="0" smtClean="0">
                          <a:ln>
                            <a:noFill/>
                          </a:ln>
                          <a:solidFill>
                            <a:srgbClr val="000066"/>
                          </a:solidFill>
                          <a:effectLst/>
                          <a:latin typeface="Calibri" pitchFamily="34" charset="0"/>
                          <a:ea typeface="MS PGothic" pitchFamily="34" charset="-128"/>
                          <a:cs typeface="Times New Roman" pitchFamily="18" charset="0"/>
                        </a:rPr>
                        <a:t>          </a:t>
                      </a:r>
                      <a:endParaRPr kumimoji="0" lang="pt-BR" sz="1100" b="0" i="0" u="none" strike="noStrike" cap="none" normalizeH="0" baseline="0" smtClean="0">
                        <a:ln>
                          <a:noFill/>
                        </a:ln>
                        <a:solidFill>
                          <a:srgbClr val="000066"/>
                        </a:solidFill>
                        <a:effectLst/>
                        <a:latin typeface="Times New Roman" pitchFamily="18" charset="0"/>
                        <a:ea typeface="MS PGothic" pitchFamily="34" charset="-128"/>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7837" name="Picture 17"/>
          <p:cNvPicPr>
            <a:picLocks noChangeAspect="1" noChangeArrowheads="1"/>
          </p:cNvPicPr>
          <p:nvPr/>
        </p:nvPicPr>
        <p:blipFill>
          <a:blip r:embed="rId3"/>
          <a:srcRect/>
          <a:stretch>
            <a:fillRect/>
          </a:stretch>
        </p:blipFill>
        <p:spPr bwMode="auto">
          <a:xfrm>
            <a:off x="2519363" y="96838"/>
            <a:ext cx="9672637" cy="1176337"/>
          </a:xfrm>
          <a:prstGeom prst="rect">
            <a:avLst/>
          </a:prstGeom>
          <a:solidFill>
            <a:schemeClr val="bg1"/>
          </a:solidFill>
          <a:ln w="9525">
            <a:noFill/>
            <a:miter lim="800000"/>
            <a:headEnd/>
            <a:tailEnd/>
          </a:ln>
        </p:spPr>
      </p:pic>
      <p:sp>
        <p:nvSpPr>
          <p:cNvPr id="77838" name="Rectangle 14"/>
          <p:cNvSpPr>
            <a:spLocks/>
          </p:cNvSpPr>
          <p:nvPr/>
        </p:nvSpPr>
        <p:spPr bwMode="auto">
          <a:xfrm>
            <a:off x="-1782763" y="84138"/>
            <a:ext cx="10515601" cy="1325562"/>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                         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77839" name="Picture 15" descr="doc">
            <a:hlinkClick r:id="rId4" tooltip="Mudancas_circulacao_HIV_hpercapn_2014"/>
          </p:cNvPr>
          <p:cNvPicPr>
            <a:picLocks noChangeAspect="1" noChangeArrowheads="1"/>
          </p:cNvPicPr>
          <p:nvPr/>
        </p:nvPicPr>
        <p:blipFill>
          <a:blip r:embed="rId5"/>
          <a:srcRect/>
          <a:stretch>
            <a:fillRect/>
          </a:stretch>
        </p:blipFill>
        <p:spPr bwMode="auto">
          <a:xfrm>
            <a:off x="9532938" y="1409700"/>
            <a:ext cx="457200" cy="45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a:spLocks noGrp="1"/>
          </p:cNvSpPr>
          <p:nvPr>
            <p:ph type="body" idx="4294967295"/>
          </p:nvPr>
        </p:nvSpPr>
        <p:spPr>
          <a:xfrm>
            <a:off x="423863" y="1144588"/>
            <a:ext cx="10972800" cy="4389437"/>
          </a:xfrm>
        </p:spPr>
        <p:txBody>
          <a:bodyPr lIns="90004" tIns="44997" rIns="90004" bIns="44997"/>
          <a:lstStyle/>
          <a:p>
            <a:pPr algn="ctr">
              <a:lnSpc>
                <a:spcPct val="80000"/>
              </a:lnSpc>
            </a:pPr>
            <a:r>
              <a:rPr lang="pt-BR" sz="2600" b="1" smtClean="0">
                <a:solidFill>
                  <a:srgbClr val="0000FF"/>
                </a:solidFill>
              </a:rPr>
              <a:t>Terapia com Cafeína</a:t>
            </a:r>
          </a:p>
          <a:p>
            <a:pPr algn="just">
              <a:lnSpc>
                <a:spcPct val="80000"/>
              </a:lnSpc>
            </a:pPr>
            <a:r>
              <a:rPr lang="pt-BR" sz="1800" smtClean="0"/>
              <a:t>Facilitou a extubação precoce com uma redução significativa da DBP, e o seguimento aos 18 meses mostrou uma redução na neuro-incapacidade.</a:t>
            </a:r>
          </a:p>
          <a:p>
            <a:pPr algn="ctr">
              <a:lnSpc>
                <a:spcPct val="80000"/>
              </a:lnSpc>
              <a:buFont typeface="Arial" pitchFamily="34" charset="0"/>
              <a:buNone/>
            </a:pPr>
            <a:r>
              <a:rPr lang="pt-BR" sz="1800" b="1" smtClean="0">
                <a:solidFill>
                  <a:srgbClr val="0000FF"/>
                </a:solidFill>
              </a:rPr>
              <a:t>Estudos recentes dão apoio ao seu uso mais precoce em termos de prevenção de DBP</a:t>
            </a:r>
          </a:p>
          <a:p>
            <a:pPr algn="just">
              <a:lnSpc>
                <a:spcPct val="80000"/>
              </a:lnSpc>
            </a:pPr>
            <a:r>
              <a:rPr lang="pt-BR" sz="2200" smtClean="0"/>
              <a:t>Estudo de Davis PG et al  (2010), iniciando a cafeína </a:t>
            </a:r>
            <a:r>
              <a:rPr lang="pt-BR" sz="2200" b="1" smtClean="0">
                <a:solidFill>
                  <a:srgbClr val="0000FF"/>
                </a:solidFill>
              </a:rPr>
              <a:t>&lt;=3 dias versos &gt;3</a:t>
            </a:r>
            <a:r>
              <a:rPr lang="pt-BR" sz="2200" smtClean="0"/>
              <a:t> dias, mostrou  que os que receberam mais precocemente ficaram menos tempo em ventilação mecânica e menos tempo em pressão positiva. </a:t>
            </a:r>
            <a:r>
              <a:rPr lang="en-US" sz="2200" b="1" smtClean="0">
                <a:solidFill>
                  <a:srgbClr val="0000FF"/>
                </a:solidFill>
              </a:rPr>
              <a:t>Parece que o uso precoce é bom</a:t>
            </a:r>
            <a:r>
              <a:rPr lang="en-US" sz="2200" smtClean="0"/>
              <a:t> (</a:t>
            </a:r>
            <a:r>
              <a:rPr lang="en-US" sz="2200" b="1" smtClean="0">
                <a:hlinkClick r:id="rId2"/>
              </a:rPr>
              <a:t>Caffeine</a:t>
            </a:r>
            <a:r>
              <a:rPr lang="en-US" sz="2200" smtClean="0">
                <a:hlinkClick r:id="rId2"/>
              </a:rPr>
              <a:t> for Apnea of Prematurity trial: benefits may vary in subgroups.</a:t>
            </a:r>
            <a:r>
              <a:rPr lang="en-US" sz="2200" smtClean="0"/>
              <a:t> </a:t>
            </a:r>
            <a:r>
              <a:rPr lang="en-US" sz="2200" b="1" smtClean="0"/>
              <a:t>Davis PG et al. </a:t>
            </a:r>
            <a:r>
              <a:rPr lang="pt-BR" sz="2200" smtClean="0"/>
              <a:t>J Pediatr. 2010 Mar;156(3):382-7. </a:t>
            </a:r>
          </a:p>
          <a:p>
            <a:pPr algn="just">
              <a:lnSpc>
                <a:spcPct val="80000"/>
              </a:lnSpc>
            </a:pPr>
            <a:r>
              <a:rPr lang="pt-BR" sz="2200" smtClean="0"/>
              <a:t>Analisando os estudos restropectivos, como o de Lodha e tal, incluindo 5101 prematuros com cafeína precoce (</a:t>
            </a:r>
            <a:r>
              <a:rPr lang="pt-BR" sz="2200" b="1" smtClean="0">
                <a:solidFill>
                  <a:srgbClr val="0000FF"/>
                </a:solidFill>
              </a:rPr>
              <a:t>primeiros 2 dias</a:t>
            </a:r>
            <a:r>
              <a:rPr lang="pt-BR" sz="2200" smtClean="0"/>
              <a:t>), foi observado menos morte ou displasia broncopulmonar (OR=0,81 com IC a 95% de 0,67-0,98) e menos canal arterial patente (OR: 0,74 com IC a 05% de 0,062-0,89) (</a:t>
            </a:r>
            <a:r>
              <a:rPr lang="pt-BR" sz="2200" smtClean="0">
                <a:hlinkClick r:id="rId3"/>
              </a:rPr>
              <a:t>Association of early </a:t>
            </a:r>
            <a:r>
              <a:rPr lang="pt-BR" sz="2200" b="1" smtClean="0">
                <a:hlinkClick r:id="rId3"/>
              </a:rPr>
              <a:t>caffeine</a:t>
            </a:r>
            <a:r>
              <a:rPr lang="pt-BR" sz="2200" smtClean="0">
                <a:hlinkClick r:id="rId3"/>
              </a:rPr>
              <a:t> administration and neonatal outcomes in very preterm neonates.</a:t>
            </a:r>
            <a:r>
              <a:rPr lang="pt-BR" sz="2200" smtClean="0"/>
              <a:t> </a:t>
            </a:r>
            <a:r>
              <a:rPr lang="pt-BR" sz="2200" b="1" smtClean="0"/>
              <a:t>Lodha</a:t>
            </a:r>
            <a:r>
              <a:rPr lang="pt-BR" sz="2200" smtClean="0"/>
              <a:t> A et al. (Rede Canadense de Neonatologia) JAMA Pediatr.2015Jan;169(1):33-8.  </a:t>
            </a:r>
            <a:r>
              <a:rPr lang="pt-BR" sz="2200" b="1" smtClean="0">
                <a:solidFill>
                  <a:srgbClr val="0000FF"/>
                </a:solidFill>
              </a:rPr>
              <a:t>Artigo Integral</a:t>
            </a:r>
            <a:r>
              <a:rPr lang="pt-BR" sz="2200" b="1" smtClean="0"/>
              <a:t>!</a:t>
            </a:r>
            <a:endParaRPr lang="pt-BR" sz="2200" smtClean="0"/>
          </a:p>
          <a:p>
            <a:pPr algn="just">
              <a:lnSpc>
                <a:spcPct val="80000"/>
              </a:lnSpc>
            </a:pPr>
            <a:endParaRPr lang="pt-BR" sz="1500" b="1" smtClean="0">
              <a:solidFill>
                <a:srgbClr val="0000FF"/>
              </a:solidFill>
              <a:ea typeface="Gulim" pitchFamily="34" charset="-127"/>
            </a:endParaRPr>
          </a:p>
        </p:txBody>
      </p:sp>
      <p:pic>
        <p:nvPicPr>
          <p:cNvPr id="78851" name="Picture 4"/>
          <p:cNvPicPr>
            <a:picLocks noChangeAspect="1" noChangeArrowheads="1"/>
          </p:cNvPicPr>
          <p:nvPr/>
        </p:nvPicPr>
        <p:blipFill>
          <a:blip r:embed="rId4">
            <a:lum bright="18000"/>
          </a:blip>
          <a:srcRect/>
          <a:stretch>
            <a:fillRect/>
          </a:stretch>
        </p:blipFill>
        <p:spPr bwMode="auto">
          <a:xfrm>
            <a:off x="10058400" y="139700"/>
            <a:ext cx="1663700" cy="1195388"/>
          </a:xfrm>
          <a:prstGeom prst="rect">
            <a:avLst/>
          </a:prstGeom>
          <a:noFill/>
          <a:ln w="9525">
            <a:noFill/>
            <a:miter lim="800000"/>
            <a:headEnd/>
            <a:tailEnd/>
          </a:ln>
        </p:spPr>
      </p:pic>
      <p:sp>
        <p:nvSpPr>
          <p:cNvPr id="78852" name="Rectangle 5"/>
          <p:cNvSpPr>
            <a:spLocks/>
          </p:cNvSpPr>
          <p:nvPr/>
        </p:nvSpPr>
        <p:spPr bwMode="auto">
          <a:xfrm>
            <a:off x="3086100" y="13970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           PROTEÇÃO PULMONAR</a:t>
            </a:r>
            <a:r>
              <a:rPr lang="pt-BR" sz="2400" b="1">
                <a:solidFill>
                  <a:srgbClr val="0000FF"/>
                </a:solidFill>
                <a:latin typeface="Calibri Light" pitchFamily="34" charset="0"/>
              </a:rPr>
              <a:t/>
            </a:r>
            <a:br>
              <a:rPr lang="pt-BR" sz="2400" b="1">
                <a:solidFill>
                  <a:srgbClr val="0000FF"/>
                </a:solidFill>
                <a:latin typeface="Calibri Light" pitchFamily="34" charset="0"/>
              </a:rPr>
            </a:br>
            <a:endParaRPr lang="pt-BR" sz="2400" b="1">
              <a:solidFill>
                <a:srgbClr val="0000FF"/>
              </a:solidFill>
              <a:latin typeface="Calibri Light" pitchFamily="34" charset="0"/>
            </a:endParaRPr>
          </a:p>
        </p:txBody>
      </p:sp>
      <p:sp>
        <p:nvSpPr>
          <p:cNvPr id="78853" name="Text Box 6"/>
          <p:cNvSpPr txBox="1">
            <a:spLocks noChangeArrowheads="1"/>
          </p:cNvSpPr>
          <p:nvPr/>
        </p:nvSpPr>
        <p:spPr bwMode="auto">
          <a:xfrm>
            <a:off x="1744663" y="6019800"/>
            <a:ext cx="1244600" cy="366713"/>
          </a:xfrm>
          <a:prstGeom prst="rect">
            <a:avLst/>
          </a:prstGeom>
          <a:noFill/>
          <a:ln w="9525">
            <a:noFill/>
            <a:miter lim="800000"/>
            <a:headEnd/>
            <a:tailEnd/>
          </a:ln>
        </p:spPr>
        <p:txBody>
          <a:bodyPr wrap="none">
            <a:spAutoFit/>
          </a:bodyPr>
          <a:lstStyle/>
          <a:p>
            <a:r>
              <a:rPr lang="pt-BR">
                <a:solidFill>
                  <a:srgbClr val="0000FF"/>
                </a:solidFill>
              </a:rPr>
              <a:t>Consultem:</a:t>
            </a:r>
          </a:p>
        </p:txBody>
      </p:sp>
      <p:sp>
        <p:nvSpPr>
          <p:cNvPr id="78854" name="Rectangle 7"/>
          <p:cNvSpPr>
            <a:spLocks noChangeArrowheads="1"/>
          </p:cNvSpPr>
          <p:nvPr/>
        </p:nvSpPr>
        <p:spPr bwMode="auto">
          <a:xfrm>
            <a:off x="3038475" y="5730875"/>
            <a:ext cx="5195888" cy="854075"/>
          </a:xfrm>
          <a:prstGeom prst="rect">
            <a:avLst/>
          </a:prstGeom>
          <a:solidFill>
            <a:srgbClr val="FFFFFF"/>
          </a:solidFill>
          <a:ln w="9525">
            <a:noFill/>
            <a:miter lim="800000"/>
            <a:headEnd/>
            <a:tailEnd/>
          </a:ln>
        </p:spPr>
        <p:txBody>
          <a:bodyPr wrap="none" lIns="0" tIns="126960" rIns="0" bIns="25392" anchor="ctr">
            <a:spAutoFit/>
          </a:bodyPr>
          <a:lstStyle/>
          <a:p>
            <a:pPr algn="ctr"/>
            <a:r>
              <a:rPr lang="pt-BR" b="1">
                <a:solidFill>
                  <a:srgbClr val="FF3399"/>
                </a:solidFill>
                <a:latin typeface="Lato" pitchFamily="34" charset="0"/>
              </a:rPr>
              <a:t>Trajet</a:t>
            </a:r>
            <a:r>
              <a:rPr lang="pt-BR" b="1">
                <a:solidFill>
                  <a:srgbClr val="FF3399"/>
                </a:solidFill>
              </a:rPr>
              <a:t>ó</a:t>
            </a:r>
            <a:r>
              <a:rPr lang="pt-BR" b="1">
                <a:solidFill>
                  <a:srgbClr val="FF3399"/>
                </a:solidFill>
                <a:latin typeface="Lato" pitchFamily="34" charset="0"/>
              </a:rPr>
              <a:t>ria da cafe</a:t>
            </a:r>
            <a:r>
              <a:rPr lang="pt-BR" b="1">
                <a:solidFill>
                  <a:srgbClr val="FF3399"/>
                </a:solidFill>
              </a:rPr>
              <a:t>í</a:t>
            </a:r>
            <a:r>
              <a:rPr lang="pt-BR" b="1">
                <a:solidFill>
                  <a:srgbClr val="FF3399"/>
                </a:solidFill>
                <a:latin typeface="Lato" pitchFamily="34" charset="0"/>
              </a:rPr>
              <a:t>na na Neonatologia: 2006 a 2018</a:t>
            </a:r>
          </a:p>
          <a:p>
            <a:pPr algn="ctr"/>
            <a:r>
              <a:rPr lang="pt-BR" sz="1300">
                <a:solidFill>
                  <a:srgbClr val="78909C"/>
                </a:solidFill>
                <a:latin typeface="Source Sans Pro"/>
              </a:rPr>
              <a:t> Paulo R. Margotto</a:t>
            </a:r>
            <a:r>
              <a:rPr lang="pt-BR" sz="2800">
                <a:solidFill>
                  <a:srgbClr val="78909C"/>
                </a:solidFill>
              </a:rPr>
              <a:t> </a:t>
            </a:r>
            <a:r>
              <a:rPr lang="pt-BR" sz="1300">
                <a:solidFill>
                  <a:srgbClr val="78909C"/>
                </a:solidFill>
              </a:rPr>
              <a:t>        </a:t>
            </a:r>
            <a:endParaRPr lang="pt-BR" sz="1300">
              <a:solidFill>
                <a:srgbClr val="78909C"/>
              </a:solidFill>
              <a:latin typeface="Source Sans Pro"/>
            </a:endParaRPr>
          </a:p>
        </p:txBody>
      </p:sp>
      <p:pic>
        <p:nvPicPr>
          <p:cNvPr id="78855" name="Picture 8" descr="pptx">
            <a:hlinkClick r:id="rId5" tooltip="Trajetoria_Cafeina_Neonatologia_2018"/>
          </p:cNvPr>
          <p:cNvPicPr>
            <a:picLocks noChangeAspect="1" noChangeArrowheads="1"/>
          </p:cNvPicPr>
          <p:nvPr/>
        </p:nvPicPr>
        <p:blipFill>
          <a:blip r:embed="rId6"/>
          <a:srcRect/>
          <a:stretch>
            <a:fillRect/>
          </a:stretch>
        </p:blipFill>
        <p:spPr bwMode="auto">
          <a:xfrm>
            <a:off x="8362950" y="5929313"/>
            <a:ext cx="457200" cy="457200"/>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 Box 2"/>
          <p:cNvSpPr>
            <a:spLocks noGrp="1"/>
          </p:cNvSpPr>
          <p:nvPr>
            <p:ph type="body" idx="4294967295"/>
          </p:nvPr>
        </p:nvSpPr>
        <p:spPr>
          <a:xfrm>
            <a:off x="234950" y="858838"/>
            <a:ext cx="10972800" cy="6605587"/>
          </a:xfrm>
        </p:spPr>
        <p:txBody>
          <a:bodyPr lIns="90004" tIns="44997" rIns="90004" bIns="44997"/>
          <a:lstStyle/>
          <a:p>
            <a:pPr>
              <a:lnSpc>
                <a:spcPct val="80000"/>
              </a:lnSpc>
              <a:buFont typeface="Arial" pitchFamily="34" charset="0"/>
              <a:buNone/>
            </a:pPr>
            <a:r>
              <a:rPr lang="pt-BR" sz="2600" b="1" smtClean="0">
                <a:solidFill>
                  <a:srgbClr val="0000FF"/>
                </a:solidFill>
              </a:rPr>
              <a:t>                                              Terapia com Cafeína</a:t>
            </a:r>
          </a:p>
          <a:p>
            <a:pPr algn="ctr">
              <a:lnSpc>
                <a:spcPct val="80000"/>
              </a:lnSpc>
              <a:buFont typeface="Arial" pitchFamily="34" charset="0"/>
              <a:buNone/>
            </a:pPr>
            <a:r>
              <a:rPr lang="pt-BR" sz="2000" b="1" smtClean="0">
                <a:solidFill>
                  <a:srgbClr val="0000FF"/>
                </a:solidFill>
              </a:rPr>
              <a:t>Facilitar o desmame da ventilação mecânica (VM); nos RN&lt;1250G com alto risco de VM tratados com apoio respiratório não invasivo invasivo (Consenso Europeu)</a:t>
            </a:r>
          </a:p>
          <a:p>
            <a:pPr algn="ctr">
              <a:lnSpc>
                <a:spcPct val="80000"/>
              </a:lnSpc>
              <a:buFont typeface="Arial" pitchFamily="34" charset="0"/>
              <a:buNone/>
            </a:pPr>
            <a:r>
              <a:rPr lang="pt-BR" sz="2000" smtClean="0"/>
              <a:t>Dobson NR  et al (2014) , incluindo 62056 RN de muito baixo peso recebendo cafeína precoce (</a:t>
            </a:r>
            <a:r>
              <a:rPr lang="pt-BR" sz="2000" b="1" smtClean="0">
                <a:solidFill>
                  <a:srgbClr val="0000FF"/>
                </a:solidFill>
              </a:rPr>
              <a:t>primeiros 3 dias</a:t>
            </a:r>
            <a:r>
              <a:rPr lang="pt-BR" sz="2000" smtClean="0"/>
              <a:t>), relataram:</a:t>
            </a:r>
          </a:p>
          <a:p>
            <a:pPr>
              <a:lnSpc>
                <a:spcPct val="80000"/>
              </a:lnSpc>
            </a:pPr>
            <a:r>
              <a:rPr lang="pt-BR" sz="2000" smtClean="0"/>
              <a:t> </a:t>
            </a:r>
            <a:r>
              <a:rPr lang="pt-BR" sz="2000" b="1" smtClean="0">
                <a:solidFill>
                  <a:srgbClr val="0000FF"/>
                </a:solidFill>
              </a:rPr>
              <a:t>menos Displasia broncopulmonar</a:t>
            </a:r>
            <a:r>
              <a:rPr lang="pt-BR" sz="2000" smtClean="0"/>
              <a:t> (23,1% versos 30,7% e OR de 0,68 com IC a 95% de 0,63-0,73), </a:t>
            </a:r>
          </a:p>
          <a:p>
            <a:pPr>
              <a:lnSpc>
                <a:spcPct val="80000"/>
              </a:lnSpc>
            </a:pPr>
            <a:r>
              <a:rPr lang="pt-BR" sz="2000" b="1" smtClean="0">
                <a:solidFill>
                  <a:srgbClr val="0000FF"/>
                </a:solidFill>
              </a:rPr>
              <a:t>menos tempo em ventilação mecânica</a:t>
            </a:r>
            <a:r>
              <a:rPr lang="pt-BR" sz="2000" smtClean="0"/>
              <a:t> (média de diferença de 6 dias, com P&lt;0,001), </a:t>
            </a:r>
            <a:r>
              <a:rPr lang="pt-BR" sz="2000" b="1" smtClean="0">
                <a:solidFill>
                  <a:srgbClr val="0000FF"/>
                </a:solidFill>
              </a:rPr>
              <a:t>menos canal arterial patente</a:t>
            </a:r>
            <a:r>
              <a:rPr lang="pt-BR" sz="2000" smtClean="0"/>
              <a:t> (OR de 0,60 com IC a 95% de 0,55-0,65) </a:t>
            </a:r>
          </a:p>
          <a:p>
            <a:pPr>
              <a:lnSpc>
                <a:spcPct val="80000"/>
              </a:lnSpc>
              <a:buFont typeface="Arial" pitchFamily="34" charset="0"/>
              <a:buNone/>
            </a:pPr>
            <a:r>
              <a:rPr lang="pt-BR" sz="2000" smtClean="0"/>
              <a:t>(</a:t>
            </a:r>
            <a:r>
              <a:rPr lang="pt-BR" sz="2000" smtClean="0">
                <a:hlinkClick r:id="rId2"/>
              </a:rPr>
              <a:t>Trends in caffeine use and association between clinical outcomes and timing of therapy in very low birth weight infants.</a:t>
            </a:r>
            <a:r>
              <a:rPr lang="pt-BR" sz="2000" smtClean="0"/>
              <a:t>Dobson NRet al J Pediatr. 2014 May;164(5):992-998.e3. </a:t>
            </a:r>
            <a:r>
              <a:rPr lang="pt-BR" sz="2000" b="1" smtClean="0">
                <a:solidFill>
                  <a:srgbClr val="0000FF"/>
                </a:solidFill>
              </a:rPr>
              <a:t>Artigo Integral!</a:t>
            </a:r>
            <a:r>
              <a:rPr lang="pt-BR" sz="2000" b="1" smtClean="0"/>
              <a:t>)</a:t>
            </a:r>
          </a:p>
          <a:p>
            <a:pPr algn="ctr">
              <a:lnSpc>
                <a:spcPct val="80000"/>
              </a:lnSpc>
              <a:buFont typeface="Arial" pitchFamily="34" charset="0"/>
              <a:buNone/>
            </a:pPr>
            <a:r>
              <a:rPr lang="pt-BR" sz="2000" smtClean="0"/>
              <a:t>Park WH ET AL (2015); metanálise incluindo 59.136 pacientes (5 estudos) comparando cafeína de início precoce ( 0-2 dias) versos tardio (≥3 dias) mostrou:</a:t>
            </a:r>
          </a:p>
          <a:p>
            <a:pPr>
              <a:lnSpc>
                <a:spcPct val="80000"/>
              </a:lnSpc>
              <a:buFont typeface="Arial" pitchFamily="34" charset="0"/>
              <a:buNone/>
            </a:pPr>
            <a:r>
              <a:rPr lang="pt-BR" sz="2000" b="1" smtClean="0">
                <a:solidFill>
                  <a:srgbClr val="0000FF"/>
                </a:solidFill>
              </a:rPr>
              <a:t>menos morte</a:t>
            </a:r>
            <a:r>
              <a:rPr lang="pt-BR" sz="2000" b="1" smtClean="0"/>
              <a:t>: </a:t>
            </a:r>
            <a:r>
              <a:rPr lang="pt-BR" sz="2000" smtClean="0"/>
              <a:t>OR=0.902; 95% [CI], 0.828 a 0.983; </a:t>
            </a:r>
            <a:r>
              <a:rPr lang="pt-BR" sz="2000" i="1" smtClean="0"/>
              <a:t>P </a:t>
            </a:r>
            <a:r>
              <a:rPr lang="pt-BR" sz="2000" smtClean="0"/>
              <a:t>= 0.019</a:t>
            </a:r>
            <a:endParaRPr lang="pt-BR" sz="2000" b="1" smtClean="0"/>
          </a:p>
          <a:p>
            <a:pPr>
              <a:lnSpc>
                <a:spcPct val="80000"/>
              </a:lnSpc>
              <a:buFont typeface="Arial" pitchFamily="34" charset="0"/>
              <a:buNone/>
            </a:pPr>
            <a:r>
              <a:rPr lang="pt-BR" sz="2000" b="1" smtClean="0">
                <a:solidFill>
                  <a:srgbClr val="0000FF"/>
                </a:solidFill>
              </a:rPr>
              <a:t>menos displasia broncopulmonar</a:t>
            </a:r>
            <a:r>
              <a:rPr lang="pt-BR" sz="2000" b="1" smtClean="0"/>
              <a:t>: </a:t>
            </a:r>
            <a:r>
              <a:rPr lang="pt-BR" sz="2000" smtClean="0"/>
              <a:t>OR=0.507; 95% CI, 0.396 a 0.648; </a:t>
            </a:r>
            <a:r>
              <a:rPr lang="pt-BR" sz="2000" i="1" smtClean="0"/>
              <a:t>P </a:t>
            </a:r>
            <a:r>
              <a:rPr lang="pt-BR" sz="2000" smtClean="0"/>
              <a:t>&lt; 0.001</a:t>
            </a:r>
            <a:endParaRPr lang="pt-BR" sz="2000" b="1" smtClean="0"/>
          </a:p>
          <a:p>
            <a:pPr>
              <a:lnSpc>
                <a:spcPct val="80000"/>
              </a:lnSpc>
              <a:buFont typeface="Arial" pitchFamily="34" charset="0"/>
              <a:buNone/>
            </a:pPr>
            <a:r>
              <a:rPr lang="pt-BR" sz="2000" b="1" smtClean="0">
                <a:solidFill>
                  <a:srgbClr val="0000FF"/>
                </a:solidFill>
              </a:rPr>
              <a:t>menos morte ou displasia broncopulmonar</a:t>
            </a:r>
            <a:r>
              <a:rPr lang="pt-BR" sz="2000" b="1" smtClean="0"/>
              <a:t>: </a:t>
            </a:r>
            <a:r>
              <a:rPr lang="pt-BR" sz="2000" smtClean="0"/>
              <a:t>OR=0.526; 95% CI, 0.384 a 0.719; </a:t>
            </a:r>
            <a:r>
              <a:rPr lang="pt-BR" sz="2000" i="1" smtClean="0"/>
              <a:t>P </a:t>
            </a:r>
            <a:r>
              <a:rPr lang="pt-BR" sz="2000" smtClean="0"/>
              <a:t>&lt; 0.001</a:t>
            </a:r>
            <a:r>
              <a:rPr lang="pt-BR" sz="2000" b="1" smtClean="0"/>
              <a:t> </a:t>
            </a:r>
          </a:p>
          <a:p>
            <a:pPr>
              <a:lnSpc>
                <a:spcPct val="80000"/>
              </a:lnSpc>
              <a:buFont typeface="Arial" pitchFamily="34" charset="0"/>
              <a:buNone/>
            </a:pPr>
            <a:endParaRPr lang="pt-BR" sz="2000" b="1" smtClean="0"/>
          </a:p>
          <a:p>
            <a:pPr>
              <a:lnSpc>
                <a:spcPct val="80000"/>
              </a:lnSpc>
              <a:buFont typeface="Arial" pitchFamily="34" charset="0"/>
              <a:buNone/>
            </a:pPr>
            <a:endParaRPr lang="pt-BR" sz="2000" b="1" smtClean="0"/>
          </a:p>
          <a:p>
            <a:pPr>
              <a:lnSpc>
                <a:spcPct val="80000"/>
              </a:lnSpc>
              <a:buFont typeface="Arial" pitchFamily="34" charset="0"/>
              <a:buNone/>
            </a:pPr>
            <a:endParaRPr lang="pt-BR" sz="2200" smtClean="0"/>
          </a:p>
          <a:p>
            <a:pPr>
              <a:lnSpc>
                <a:spcPct val="80000"/>
              </a:lnSpc>
            </a:pPr>
            <a:endParaRPr lang="pt-BR" sz="2200" smtClean="0">
              <a:solidFill>
                <a:srgbClr val="0000FF"/>
              </a:solidFill>
            </a:endParaRPr>
          </a:p>
        </p:txBody>
      </p:sp>
      <p:pic>
        <p:nvPicPr>
          <p:cNvPr id="79875" name="Picture 4"/>
          <p:cNvPicPr>
            <a:picLocks noChangeAspect="1" noChangeArrowheads="1"/>
          </p:cNvPicPr>
          <p:nvPr/>
        </p:nvPicPr>
        <p:blipFill>
          <a:blip r:embed="rId3"/>
          <a:srcRect/>
          <a:stretch>
            <a:fillRect/>
          </a:stretch>
        </p:blipFill>
        <p:spPr bwMode="auto">
          <a:xfrm>
            <a:off x="9975850" y="139700"/>
            <a:ext cx="1663700" cy="1195388"/>
          </a:xfrm>
          <a:prstGeom prst="rect">
            <a:avLst/>
          </a:prstGeom>
          <a:noFill/>
          <a:ln w="9525">
            <a:noFill/>
            <a:miter lim="800000"/>
            <a:headEnd/>
            <a:tailEnd/>
          </a:ln>
        </p:spPr>
      </p:pic>
      <p:sp>
        <p:nvSpPr>
          <p:cNvPr id="79876" name="Rectangle 5"/>
          <p:cNvSpPr>
            <a:spLocks/>
          </p:cNvSpPr>
          <p:nvPr/>
        </p:nvSpPr>
        <p:spPr bwMode="auto">
          <a:xfrm>
            <a:off x="2152650" y="0"/>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                         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sp>
        <p:nvSpPr>
          <p:cNvPr id="79877" name="Text Box 7"/>
          <p:cNvSpPr txBox="1">
            <a:spLocks noChangeArrowheads="1"/>
          </p:cNvSpPr>
          <p:nvPr/>
        </p:nvSpPr>
        <p:spPr bwMode="auto">
          <a:xfrm>
            <a:off x="9023350" y="4673600"/>
            <a:ext cx="3038475" cy="679450"/>
          </a:xfrm>
          <a:prstGeom prst="rect">
            <a:avLst/>
          </a:prstGeom>
          <a:noFill/>
          <a:ln w="38100">
            <a:solidFill>
              <a:srgbClr val="0000FF"/>
            </a:solidFill>
            <a:miter lim="800000"/>
            <a:headEnd/>
            <a:tailEnd/>
          </a:ln>
        </p:spPr>
        <p:txBody>
          <a:bodyPr wrap="none">
            <a:spAutoFit/>
          </a:bodyPr>
          <a:lstStyle/>
          <a:p>
            <a:pPr algn="ctr"/>
            <a:r>
              <a:rPr lang="pt-BR" b="1">
                <a:solidFill>
                  <a:srgbClr val="FF3399"/>
                </a:solidFill>
              </a:rPr>
              <a:t>Sem aumento de enterocolite</a:t>
            </a:r>
          </a:p>
          <a:p>
            <a:pPr algn="ctr"/>
            <a:r>
              <a:rPr lang="pt-BR" b="1">
                <a:solidFill>
                  <a:srgbClr val="FF3399"/>
                </a:solidFill>
              </a:rPr>
              <a:t>Necrosante!</a:t>
            </a:r>
          </a:p>
        </p:txBody>
      </p:sp>
      <p:sp>
        <p:nvSpPr>
          <p:cNvPr id="79878" name="Rectangle 8"/>
          <p:cNvSpPr>
            <a:spLocks noChangeArrowheads="1"/>
          </p:cNvSpPr>
          <p:nvPr/>
        </p:nvSpPr>
        <p:spPr bwMode="auto">
          <a:xfrm>
            <a:off x="1757363" y="6140450"/>
            <a:ext cx="8677275" cy="517525"/>
          </a:xfrm>
          <a:prstGeom prst="rect">
            <a:avLst/>
          </a:prstGeom>
          <a:solidFill>
            <a:srgbClr val="FFFFFF"/>
          </a:solidFill>
          <a:ln w="9525">
            <a:noFill/>
            <a:miter lim="800000"/>
            <a:headEnd/>
            <a:tailEnd/>
          </a:ln>
        </p:spPr>
        <p:txBody>
          <a:bodyPr wrap="none" anchor="ctr">
            <a:spAutoFit/>
          </a:bodyPr>
          <a:lstStyle/>
          <a:p>
            <a:pPr algn="ctr"/>
            <a:r>
              <a:rPr lang="pt-BR" sz="1400">
                <a:hlinkClick r:id="rId4"/>
              </a:rPr>
              <a:t>Early Caffeine Use in Very Low Birth Weight Infants and Neonatal Outcomes: A Systematic Review and Meta-Analysis.</a:t>
            </a:r>
            <a:endParaRPr lang="pt-BR" sz="1400"/>
          </a:p>
          <a:p>
            <a:pPr algn="ctr"/>
            <a:r>
              <a:rPr lang="pt-BR" sz="1400"/>
              <a:t>Park HW, Lim G, Chung SH, Chung S, Kim KS, Kim SN.J Korean Med Sci. 2015 Dec;30(12):1828-35</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p:cNvSpPr>
            <a:spLocks noGrp="1"/>
          </p:cNvSpPr>
          <p:nvPr>
            <p:ph type="body" idx="4294967295"/>
          </p:nvPr>
        </p:nvSpPr>
        <p:spPr>
          <a:xfrm>
            <a:off x="411163" y="1595438"/>
            <a:ext cx="10972800" cy="4389437"/>
          </a:xfrm>
        </p:spPr>
        <p:txBody>
          <a:bodyPr lIns="90004" tIns="44997" rIns="90004" bIns="44997"/>
          <a:lstStyle/>
          <a:p>
            <a:pPr algn="ctr">
              <a:lnSpc>
                <a:spcPct val="80000"/>
              </a:lnSpc>
            </a:pPr>
            <a:r>
              <a:rPr lang="pt-BR" sz="1800" b="1" smtClean="0">
                <a:solidFill>
                  <a:srgbClr val="0000FF"/>
                </a:solidFill>
              </a:rPr>
              <a:t>Terapia com Cafeína aumenta o sucesso da administração menos invasiva do surfactante (Mini-Insure)?</a:t>
            </a:r>
          </a:p>
          <a:p>
            <a:pPr>
              <a:lnSpc>
                <a:spcPct val="80000"/>
              </a:lnSpc>
            </a:pPr>
            <a:r>
              <a:rPr lang="pt-BR" sz="2200" smtClean="0"/>
              <a:t>A cafeína foi incorporada na estratégia de administração do surfactante menos invasivo (através de um cateter ou tubo de alimentação ) em vários estudos, não precoce, mas </a:t>
            </a:r>
            <a:r>
              <a:rPr lang="pt-BR" sz="2200" b="1" smtClean="0">
                <a:solidFill>
                  <a:srgbClr val="0000FF"/>
                </a:solidFill>
              </a:rPr>
              <a:t>muito precoce</a:t>
            </a:r>
            <a:r>
              <a:rPr lang="pt-BR" sz="2200" smtClean="0"/>
              <a:t>, como no estudo de Kribs et al (2015): (</a:t>
            </a:r>
            <a:r>
              <a:rPr lang="pt-BR" sz="2200" smtClean="0">
                <a:hlinkClick r:id="rId2"/>
              </a:rPr>
              <a:t>Nonintubated Surfactant Application vs Conventional Therapy in Extremely Preterm Infants: A Randomized Clinical Trial.</a:t>
            </a:r>
            <a:r>
              <a:rPr lang="pt-BR" sz="2200" smtClean="0"/>
              <a:t> </a:t>
            </a:r>
            <a:r>
              <a:rPr lang="pt-BR" sz="2200" b="1" smtClean="0"/>
              <a:t>Kribs A </a:t>
            </a:r>
            <a:r>
              <a:rPr lang="pt-BR" sz="2200" smtClean="0"/>
              <a:t>et  al. JAMA Pediatr. 2015 Aug;169(8):723-30. </a:t>
            </a:r>
            <a:r>
              <a:rPr lang="pt-BR" sz="2200" b="1" smtClean="0"/>
              <a:t>Artigo Integral</a:t>
            </a:r>
            <a:r>
              <a:rPr lang="pt-BR" sz="2200" smtClean="0"/>
              <a:t> </a:t>
            </a:r>
            <a:r>
              <a:rPr lang="pt-BR" sz="2200" b="1" smtClean="0"/>
              <a:t>!</a:t>
            </a:r>
            <a:r>
              <a:rPr lang="pt-BR" sz="2200" smtClean="0"/>
              <a:t> </a:t>
            </a:r>
          </a:p>
          <a:p>
            <a:pPr>
              <a:lnSpc>
                <a:spcPct val="80000"/>
              </a:lnSpc>
            </a:pPr>
            <a:r>
              <a:rPr lang="pt-BR" sz="2200" smtClean="0"/>
              <a:t>No estudo de Klebermass-Scherehof K et al (2013), a cafeína foi administrada na dose de 20mg/kg com 10 minutos de vida na Sala de Parto (</a:t>
            </a:r>
            <a:r>
              <a:rPr lang="pt-BR" sz="2200" smtClean="0">
                <a:hlinkClick r:id="rId3"/>
              </a:rPr>
              <a:t>Less invasive surfactant administration in extremely preterm infants: impact on mortality andmorbidity.</a:t>
            </a:r>
            <a:r>
              <a:rPr lang="pt-BR" sz="2200" smtClean="0"/>
              <a:t> Klebermass-Schrehof Ket al. Neonatology. </a:t>
            </a:r>
            <a:r>
              <a:rPr lang="pt-BR" sz="2200" b="1" smtClean="0"/>
              <a:t>2013;103(4):252-8). </a:t>
            </a:r>
          </a:p>
          <a:p>
            <a:pPr>
              <a:lnSpc>
                <a:spcPct val="80000"/>
              </a:lnSpc>
            </a:pPr>
            <a:r>
              <a:rPr lang="pt-BR" sz="1700" smtClean="0"/>
              <a:t>Segundo Hector Boix (Espanha):o que sabemos hoje sobre a cafeína:  é segura, reduz a displasia broncopulmonar, reduz os dias de ventilação mecânica, reduz os dias em ventilação por pressão positiva, reduz os dias em oxigênio, parece uma boa combinação com a ventilação não invasiva e com a administração surfactante minimamente invasiva e </a:t>
            </a:r>
            <a:r>
              <a:rPr lang="pt-BR" sz="1700" smtClean="0">
                <a:solidFill>
                  <a:srgbClr val="0000FF"/>
                </a:solidFill>
              </a:rPr>
              <a:t>parece que o uso precoce (&lt;2-3 dias) é melhor do que o uso tardia</a:t>
            </a:r>
            <a:r>
              <a:rPr lang="pt-BR" sz="1700" smtClean="0"/>
              <a:t>.</a:t>
            </a:r>
          </a:p>
        </p:txBody>
      </p:sp>
      <p:pic>
        <p:nvPicPr>
          <p:cNvPr id="80899" name="Picture 4"/>
          <p:cNvPicPr>
            <a:picLocks noChangeAspect="1" noChangeArrowheads="1"/>
          </p:cNvPicPr>
          <p:nvPr/>
        </p:nvPicPr>
        <p:blipFill>
          <a:blip r:embed="rId4"/>
          <a:srcRect/>
          <a:stretch>
            <a:fillRect/>
          </a:stretch>
        </p:blipFill>
        <p:spPr bwMode="auto">
          <a:xfrm>
            <a:off x="10528300" y="0"/>
            <a:ext cx="1663700" cy="1195388"/>
          </a:xfrm>
          <a:prstGeom prst="rect">
            <a:avLst/>
          </a:prstGeom>
          <a:noFill/>
          <a:ln w="9525">
            <a:noFill/>
            <a:miter lim="800000"/>
            <a:headEnd/>
            <a:tailEnd/>
          </a:ln>
        </p:spPr>
      </p:pic>
      <p:sp>
        <p:nvSpPr>
          <p:cNvPr id="80900" name="Rectangle 7"/>
          <p:cNvSpPr>
            <a:spLocks/>
          </p:cNvSpPr>
          <p:nvPr/>
        </p:nvSpPr>
        <p:spPr bwMode="auto">
          <a:xfrm>
            <a:off x="1928813" y="269875"/>
            <a:ext cx="10515600" cy="1325563"/>
          </a:xfrm>
          <a:prstGeom prst="rect">
            <a:avLst/>
          </a:prstGeom>
          <a:noFill/>
          <a:ln w="9525">
            <a:noFill/>
            <a:miter lim="800000"/>
            <a:headEnd/>
            <a:tailEnd/>
          </a:ln>
        </p:spPr>
        <p:txBody>
          <a:bodyPr anchor="ctr"/>
          <a:lstStyle/>
          <a:p>
            <a:pPr>
              <a:lnSpc>
                <a:spcPct val="90000"/>
              </a:lnSpc>
            </a:pPr>
            <a:r>
              <a:rPr lang="pt-BR" sz="2400" b="1">
                <a:solidFill>
                  <a:srgbClr val="FF3399"/>
                </a:solidFill>
                <a:latin typeface="Calibri Light" pitchFamily="34" charset="0"/>
              </a:rPr>
              <a:t>                         PROTEÇÃO PULMONAR</a:t>
            </a:r>
            <a:br>
              <a:rPr lang="pt-BR" sz="2400" b="1">
                <a:solidFill>
                  <a:srgbClr val="FF3399"/>
                </a:solidFill>
                <a:latin typeface="Calibri Light" pitchFamily="34" charset="0"/>
              </a:rPr>
            </a:br>
            <a:endParaRPr lang="pt-BR" sz="2400" b="1">
              <a:solidFill>
                <a:srgbClr val="FF3399"/>
              </a:solidFill>
              <a:latin typeface="Calibri Light" pitchFamily="34" charset="0"/>
            </a:endParaRPr>
          </a:p>
        </p:txBody>
      </p:sp>
      <p:pic>
        <p:nvPicPr>
          <p:cNvPr id="80901" name="Picture 9" descr="ppt">
            <a:hlinkClick r:id="rId5" tooltip="Surf_sem_intub_LISA"/>
          </p:cNvPr>
          <p:cNvPicPr>
            <a:picLocks noChangeAspect="1" noChangeArrowheads="1"/>
          </p:cNvPicPr>
          <p:nvPr/>
        </p:nvPicPr>
        <p:blipFill>
          <a:blip r:embed="rId6"/>
          <a:srcRect/>
          <a:stretch>
            <a:fillRect/>
          </a:stretch>
        </p:blipFill>
        <p:spPr bwMode="auto">
          <a:xfrm>
            <a:off x="182563" y="3698875"/>
            <a:ext cx="457200" cy="457200"/>
          </a:xfrm>
          <a:prstGeom prst="rect">
            <a:avLst/>
          </a:prstGeom>
          <a:noFill/>
          <a:ln w="9525">
            <a:noFill/>
            <a:miter lim="800000"/>
            <a:headEnd/>
            <a:tailEnd/>
          </a:ln>
        </p:spPr>
      </p:pic>
      <p:pic>
        <p:nvPicPr>
          <p:cNvPr id="80902" name="Picture 11" descr="doc">
            <a:hlinkClick r:id="rId7" tooltip="Cafeina_uso_precoce_SP_2017"/>
          </p:cNvPr>
          <p:cNvPicPr>
            <a:picLocks noChangeAspect="1" noChangeArrowheads="1"/>
          </p:cNvPicPr>
          <p:nvPr/>
        </p:nvPicPr>
        <p:blipFill>
          <a:blip r:embed="rId8"/>
          <a:srcRect/>
          <a:stretch>
            <a:fillRect/>
          </a:stretch>
        </p:blipFill>
        <p:spPr bwMode="auto">
          <a:xfrm>
            <a:off x="182563" y="4787900"/>
            <a:ext cx="457200" cy="45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idx="4294967295"/>
          </p:nvPr>
        </p:nvSpPr>
        <p:spPr>
          <a:xfrm>
            <a:off x="1054100" y="333375"/>
            <a:ext cx="10160000" cy="1397000"/>
          </a:xfrm>
        </p:spPr>
        <p:txBody>
          <a:bodyPr lIns="121899" tIns="60949" rIns="121899" bIns="60949" anchor="b"/>
          <a:lstStyle/>
          <a:p>
            <a:pPr algn="ctr"/>
            <a:r>
              <a:rPr lang="pt-BR" sz="1600" smtClean="0">
                <a:hlinkClick r:id="rId2"/>
              </a:rPr>
              <a:t>Early </a:t>
            </a:r>
            <a:r>
              <a:rPr lang="pt-BR" sz="1600" b="1" smtClean="0">
                <a:hlinkClick r:id="rId2"/>
              </a:rPr>
              <a:t>Caffeine</a:t>
            </a:r>
            <a:r>
              <a:rPr lang="pt-BR" sz="1600" smtClean="0">
                <a:hlinkClick r:id="rId2"/>
              </a:rPr>
              <a:t> and Weaning from Mechanical Ventilation in Preterm Infants: A Randomized, Placebo-Controlled Trial.</a:t>
            </a:r>
            <a:r>
              <a:rPr lang="pt-BR" sz="1600" smtClean="0"/>
              <a:t/>
            </a:r>
            <a:br>
              <a:rPr lang="pt-BR" sz="1600" smtClean="0"/>
            </a:br>
            <a:r>
              <a:rPr lang="pt-BR" sz="1600" smtClean="0"/>
              <a:t>Amaro CM, Bello JA, Jain D, Ramnath A, D'Ugard C, Vanbuskirk S, </a:t>
            </a:r>
            <a:r>
              <a:rPr lang="pt-BR" sz="1600" b="1" smtClean="0"/>
              <a:t>Bancalari E</a:t>
            </a:r>
            <a:r>
              <a:rPr lang="pt-BR" sz="1600" smtClean="0"/>
              <a:t>, Claure N.</a:t>
            </a:r>
            <a:br>
              <a:rPr lang="pt-BR" sz="1600" smtClean="0"/>
            </a:br>
            <a:r>
              <a:rPr lang="pt-BR" sz="1600" smtClean="0"/>
              <a:t>J Pediatr. 2018 May;196:52-57. doi: 10.1016/j.jpeds.2018.01.010. Epub 2018 Mar 6.</a:t>
            </a:r>
            <a:br>
              <a:rPr lang="pt-BR" sz="1600" smtClean="0"/>
            </a:br>
            <a:r>
              <a:rPr lang="pt-BR" sz="1600" smtClean="0"/>
              <a:t>PMID: 29519541.</a:t>
            </a:r>
            <a:r>
              <a:rPr lang="pt-BR" sz="1600" u="sng" smtClean="0">
                <a:hlinkClick r:id="rId3"/>
              </a:rPr>
              <a:t>Similar articles</a:t>
            </a:r>
            <a:endParaRPr lang="pt-BR" sz="1600" u="sng" smtClean="0"/>
          </a:p>
        </p:txBody>
      </p:sp>
      <p:sp>
        <p:nvSpPr>
          <p:cNvPr id="81923" name="Rectangle 3"/>
          <p:cNvSpPr>
            <a:spLocks noGrp="1"/>
          </p:cNvSpPr>
          <p:nvPr>
            <p:ph type="body" idx="4294967295"/>
          </p:nvPr>
        </p:nvSpPr>
        <p:spPr/>
        <p:txBody>
          <a:bodyPr lIns="121899" tIns="60949" rIns="121899" bIns="60949"/>
          <a:lstStyle/>
          <a:p>
            <a:pPr marL="303213" indent="-303213" defTabSz="1217613">
              <a:lnSpc>
                <a:spcPct val="75000"/>
              </a:lnSpc>
            </a:pPr>
            <a:r>
              <a:rPr lang="pt-BR" sz="2000" smtClean="0"/>
              <a:t>Objetivo: Avaliar, em um estudo randomizado, duplo-cego, controlado por placebo, o efeito da cafeína precoce na idade da primeira extubação bem-sucedida em prematuros.</a:t>
            </a:r>
          </a:p>
          <a:p>
            <a:pPr marL="303213" indent="-303213" defTabSz="1217613">
              <a:lnSpc>
                <a:spcPct val="75000"/>
              </a:lnSpc>
            </a:pPr>
            <a:r>
              <a:rPr lang="pt-BR" sz="2000" smtClean="0"/>
              <a:t>Desenho do estudo: Crianças prematuras nascidas com 23-30 semanas de gestação, necessitando de ventilação mecânica nos primeiros 5 dias pós-natais foram randomizados para receber uma dose de ataque de 20 mg / kg, seguida de 5 mg / kg / dia de cafeína ou placebo até estar pronto para extubação. O grupo placebo recebeu uma dose em bolus (cega) de cafeína antes da extubação.</a:t>
            </a:r>
          </a:p>
          <a:p>
            <a:pPr marL="303213" indent="-303213" defTabSz="1217613">
              <a:lnSpc>
                <a:spcPct val="75000"/>
              </a:lnSpc>
            </a:pPr>
            <a:r>
              <a:rPr lang="pt-BR" sz="2000" smtClean="0"/>
              <a:t>Conclusões: </a:t>
            </a:r>
            <a:r>
              <a:rPr lang="pt-BR" sz="2000" smtClean="0">
                <a:solidFill>
                  <a:srgbClr val="FF0000"/>
                </a:solidFill>
              </a:rPr>
              <a:t>O início precoce da cafeína nesse grupo de prematuros não reduziu a idade da primeira extubação bem-sucedida</a:t>
            </a:r>
            <a:r>
              <a:rPr lang="pt-BR" sz="2000" smtClean="0"/>
              <a:t>. </a:t>
            </a:r>
          </a:p>
          <a:p>
            <a:pPr marL="303213" indent="-303213" defTabSz="1217613">
              <a:lnSpc>
                <a:spcPct val="75000"/>
              </a:lnSpc>
            </a:pPr>
            <a:r>
              <a:rPr lang="pt-BR" sz="2000" smtClean="0"/>
              <a:t>Uma </a:t>
            </a:r>
            <a:r>
              <a:rPr lang="pt-BR" sz="2000" smtClean="0">
                <a:solidFill>
                  <a:srgbClr val="FF0000"/>
                </a:solidFill>
              </a:rPr>
              <a:t>tendência não significativa para maior mortalidade no grupo de cafeína precoce</a:t>
            </a:r>
            <a:r>
              <a:rPr lang="pt-BR" sz="2000" smtClean="0"/>
              <a:t> levou a uma decisão cautelosa para parar o julgamento. </a:t>
            </a:r>
          </a:p>
          <a:p>
            <a:pPr marL="303213" indent="-303213" defTabSz="1217613">
              <a:lnSpc>
                <a:spcPct val="75000"/>
              </a:lnSpc>
            </a:pPr>
            <a:r>
              <a:rPr lang="pt-BR" sz="2000" smtClean="0"/>
              <a:t>Segundo os autores, é possível que o efeito da cafeína na mortalidade e nas morbidades neonatais possa ser superestimado devido à interrupção precoce do estudo (poder estatístico menor do que o planejado pelo término antecipado do estudo) </a:t>
            </a:r>
          </a:p>
        </p:txBody>
      </p:sp>
      <p:sp>
        <p:nvSpPr>
          <p:cNvPr id="81924" name="Oval 4"/>
          <p:cNvSpPr>
            <a:spLocks noChangeArrowheads="1"/>
          </p:cNvSpPr>
          <p:nvPr/>
        </p:nvSpPr>
        <p:spPr bwMode="auto">
          <a:xfrm>
            <a:off x="261938" y="908050"/>
            <a:ext cx="914400" cy="914400"/>
          </a:xfrm>
          <a:prstGeom prst="ellipse">
            <a:avLst/>
          </a:prstGeom>
          <a:solidFill>
            <a:schemeClr val="accent1"/>
          </a:solidFill>
          <a:ln w="9525">
            <a:solidFill>
              <a:schemeClr val="tx1"/>
            </a:solidFill>
            <a:round/>
            <a:headEnd/>
            <a:tailEnd/>
          </a:ln>
        </p:spPr>
        <p:txBody>
          <a:bodyPr wrap="none" anchor="ctr"/>
          <a:lstStyle/>
          <a:p>
            <a:pPr algn="ctr" eaLnBrk="1" hangingPunct="1"/>
            <a:r>
              <a:rPr lang="pt-BR" sz="2400">
                <a:solidFill>
                  <a:srgbClr val="FFFF00"/>
                </a:solidFill>
                <a:latin typeface="Arial" pitchFamily="34" charset="0"/>
                <a:cs typeface="Arial" pitchFamily="34" charset="0"/>
              </a:rPr>
              <a:t>2018</a:t>
            </a:r>
          </a:p>
        </p:txBody>
      </p:sp>
      <p:sp>
        <p:nvSpPr>
          <p:cNvPr id="81925" name="AutoShape 5"/>
          <p:cNvSpPr>
            <a:spLocks noChangeArrowheads="1"/>
          </p:cNvSpPr>
          <p:nvPr/>
        </p:nvSpPr>
        <p:spPr bwMode="auto">
          <a:xfrm>
            <a:off x="11282363" y="6165850"/>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p:spPr>
        <p:txBody>
          <a:bodyPr wrap="none" anchor="ctr"/>
          <a:lstStyle/>
          <a:p>
            <a:pPr defTabSz="1217613" eaLnBrk="1" hangingPunct="1"/>
            <a:endParaRPr lang="pt-BR" sz="2400">
              <a:latin typeface="Arial" pitchFamily="34" charset="0"/>
              <a:cs typeface="Arial" pitchFamily="34" charset="0"/>
            </a:endParaRPr>
          </a:p>
        </p:txBody>
      </p:sp>
      <p:sp>
        <p:nvSpPr>
          <p:cNvPr id="81926" name="Text Box 6"/>
          <p:cNvSpPr txBox="1">
            <a:spLocks noChangeArrowheads="1"/>
          </p:cNvSpPr>
          <p:nvPr/>
        </p:nvSpPr>
        <p:spPr bwMode="auto">
          <a:xfrm>
            <a:off x="0" y="115888"/>
            <a:ext cx="12260263" cy="336550"/>
          </a:xfrm>
          <a:prstGeom prst="rect">
            <a:avLst/>
          </a:prstGeom>
          <a:solidFill>
            <a:schemeClr val="bg1"/>
          </a:solidFill>
          <a:ln w="9525">
            <a:noFill/>
            <a:miter lim="800000"/>
            <a:headEnd/>
            <a:tailEnd/>
          </a:ln>
        </p:spPr>
        <p:txBody>
          <a:bodyPr wrap="none">
            <a:spAutoFit/>
          </a:bodyPr>
          <a:lstStyle/>
          <a:p>
            <a:pPr eaLnBrk="1" hangingPunct="1"/>
            <a:r>
              <a:rPr lang="pt-BR" sz="1600" b="1">
                <a:solidFill>
                  <a:srgbClr val="0000FF"/>
                </a:solidFill>
                <a:latin typeface="Arial" pitchFamily="34" charset="0"/>
                <a:cs typeface="Arial" pitchFamily="34" charset="0"/>
              </a:rPr>
              <a:t>Cafeína precoce e desmame de ventilação mecânica em bebês prematuros: um estudo randomizado, controlado por placebo</a:t>
            </a:r>
          </a:p>
        </p:txBody>
      </p:sp>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p:cNvSpPr>
          <p:nvPr>
            <p:ph type="body" idx="4294967295"/>
          </p:nvPr>
        </p:nvSpPr>
        <p:spPr>
          <a:xfrm>
            <a:off x="981075" y="2387600"/>
            <a:ext cx="10160000" cy="4470400"/>
          </a:xfrm>
        </p:spPr>
        <p:txBody>
          <a:bodyPr lIns="121899" tIns="60949" rIns="121899" bIns="60949"/>
          <a:lstStyle/>
          <a:p>
            <a:pPr marL="303213" indent="-303213" defTabSz="1217613">
              <a:lnSpc>
                <a:spcPct val="85000"/>
              </a:lnSpc>
            </a:pPr>
            <a:r>
              <a:rPr lang="pt-BR" altLang="ja-JP" sz="1800" smtClean="0"/>
              <a:t>A partir de resultados em </a:t>
            </a:r>
            <a:r>
              <a:rPr lang="pt-BR" altLang="ja-JP" sz="1800" smtClean="0">
                <a:solidFill>
                  <a:srgbClr val="FF0000"/>
                </a:solidFill>
              </a:rPr>
              <a:t>estudos animais (ratos) sugerindo que a cafeína reduz a densidade óssea através do aumento da osteoclastogênese e seu efeito calciúrico</a:t>
            </a:r>
          </a:p>
          <a:p>
            <a:pPr marL="303213" indent="-303213" defTabSz="1217613">
              <a:lnSpc>
                <a:spcPct val="85000"/>
              </a:lnSpc>
            </a:pPr>
            <a:r>
              <a:rPr lang="pt-BR" altLang="ja-JP" sz="1800" smtClean="0"/>
              <a:t>Foi conduzido um estudo piloto nos RN recebendo cafeína, avaliando a dose cumulativa ou a duração,  para a possibilidade de associação entre cafeína e doença metabólica óssea da prematuridade [DMO] (n-109 RN&lt;32 semanas e peso ao nascer&lt; 1500g).</a:t>
            </a:r>
          </a:p>
          <a:p>
            <a:pPr marL="303213" indent="-303213" defTabSz="1217613">
              <a:lnSpc>
                <a:spcPct val="85000"/>
              </a:lnSpc>
            </a:pPr>
            <a:r>
              <a:rPr lang="pt-BR" altLang="ja-JP" sz="1800" b="1" smtClean="0"/>
              <a:t>Não houve grupo controle pois todos recebiam cafeína</a:t>
            </a:r>
            <a:r>
              <a:rPr lang="pt-BR" altLang="ja-JP" sz="1800" smtClean="0"/>
              <a:t>, no entanto foram controlados fatores de risco, como diurético, nutrição parenteral, esteróide, ingesta de Vitamina D, paridade, fosfato sérico, idade gestacional e gênero. </a:t>
            </a:r>
          </a:p>
          <a:p>
            <a:pPr marL="303213" indent="-303213" defTabSz="1217613">
              <a:lnSpc>
                <a:spcPct val="85000"/>
              </a:lnSpc>
            </a:pPr>
            <a:r>
              <a:rPr lang="pt-BR" altLang="ja-JP" sz="1800" smtClean="0"/>
              <a:t>Os autores </a:t>
            </a:r>
            <a:r>
              <a:rPr lang="pt-BR" altLang="ja-JP" sz="1800" smtClean="0">
                <a:solidFill>
                  <a:srgbClr val="FF0000"/>
                </a:solidFill>
              </a:rPr>
              <a:t>relataram significativa associação do uso de cafeína (dose acumulativa e duração) e DMO, principalmente nos menores prematuros</a:t>
            </a:r>
            <a:r>
              <a:rPr lang="pt-BR" altLang="ja-JP" sz="1800" smtClean="0"/>
              <a:t>, </a:t>
            </a:r>
            <a:r>
              <a:rPr lang="pt-BR" altLang="ja-JP" sz="2000" b="1" smtClean="0"/>
              <a:t>assim como com a dose acumulativa de esteróides</a:t>
            </a:r>
            <a:r>
              <a:rPr lang="pt-BR" altLang="ja-JP" sz="1800" smtClean="0"/>
              <a:t>, sem diferença entre os sexos. </a:t>
            </a:r>
          </a:p>
          <a:p>
            <a:pPr marL="303213" indent="-303213" algn="ctr" defTabSz="1217613">
              <a:lnSpc>
                <a:spcPct val="85000"/>
              </a:lnSpc>
            </a:pPr>
            <a:r>
              <a:rPr lang="pt-BR" altLang="ja-JP" sz="1800" smtClean="0">
                <a:solidFill>
                  <a:srgbClr val="0000FF"/>
                </a:solidFill>
              </a:rPr>
              <a:t>Enquanto, seria prudente triar estes bebês para DMO com intervalo menor (cada 2 semanas ao invés de cada 21 dias!).</a:t>
            </a:r>
            <a:endParaRPr lang="pt-BR" sz="1800" smtClean="0">
              <a:solidFill>
                <a:srgbClr val="0000FF"/>
              </a:solidFill>
            </a:endParaRPr>
          </a:p>
        </p:txBody>
      </p:sp>
      <p:sp>
        <p:nvSpPr>
          <p:cNvPr id="82947" name="Rectangle 4"/>
          <p:cNvSpPr>
            <a:spLocks noChangeArrowheads="1"/>
          </p:cNvSpPr>
          <p:nvPr/>
        </p:nvSpPr>
        <p:spPr bwMode="auto">
          <a:xfrm>
            <a:off x="1341438" y="260350"/>
            <a:ext cx="9969500" cy="1249363"/>
          </a:xfrm>
          <a:prstGeom prst="rect">
            <a:avLst/>
          </a:prstGeom>
          <a:solidFill>
            <a:srgbClr val="FFFFFF"/>
          </a:solidFill>
          <a:ln w="9525">
            <a:noFill/>
            <a:miter lim="800000"/>
            <a:headEnd/>
            <a:tailEnd/>
          </a:ln>
        </p:spPr>
        <p:txBody>
          <a:bodyPr wrap="none" tIns="126960" bIns="25392" anchor="ctr">
            <a:spAutoFit/>
          </a:bodyPr>
          <a:lstStyle/>
          <a:p>
            <a:pPr algn="ctr" defTabSz="1217613"/>
            <a:r>
              <a:rPr lang="pt-BR" sz="2200" b="1" u="sng">
                <a:solidFill>
                  <a:srgbClr val="0000FF"/>
                </a:solidFill>
                <a:latin typeface="Lato" pitchFamily="34" charset="0"/>
                <a:cs typeface="Arial" pitchFamily="34" charset="0"/>
                <a:hlinkClick r:id="rId2"/>
              </a:rPr>
              <a:t>Cafe</a:t>
            </a:r>
            <a:r>
              <a:rPr lang="pt-BR" sz="2200" b="1" u="sng">
                <a:solidFill>
                  <a:srgbClr val="0000FF"/>
                </a:solidFill>
                <a:latin typeface="Arial" pitchFamily="34" charset="0"/>
                <a:cs typeface="Arial" pitchFamily="34" charset="0"/>
                <a:hlinkClick r:id="rId2"/>
              </a:rPr>
              <a:t>í</a:t>
            </a:r>
            <a:r>
              <a:rPr lang="pt-BR" sz="2200" b="1" u="sng">
                <a:solidFill>
                  <a:srgbClr val="0000FF"/>
                </a:solidFill>
                <a:latin typeface="Lato" pitchFamily="34" charset="0"/>
                <a:cs typeface="Arial" pitchFamily="34" charset="0"/>
                <a:hlinkClick r:id="rId2"/>
              </a:rPr>
              <a:t>na </a:t>
            </a:r>
            <a:r>
              <a:rPr lang="pt-BR" sz="2200" b="1" u="sng">
                <a:solidFill>
                  <a:srgbClr val="0000FF"/>
                </a:solidFill>
                <a:latin typeface="Arial" pitchFamily="34" charset="0"/>
                <a:cs typeface="Arial" pitchFamily="34" charset="0"/>
                <a:hlinkClick r:id="rId2"/>
              </a:rPr>
              <a:t>é</a:t>
            </a:r>
            <a:r>
              <a:rPr lang="pt-BR" sz="2200" b="1" u="sng">
                <a:solidFill>
                  <a:srgbClr val="0000FF"/>
                </a:solidFill>
                <a:latin typeface="Lato" pitchFamily="34" charset="0"/>
                <a:cs typeface="Arial" pitchFamily="34" charset="0"/>
                <a:hlinkClick r:id="rId2"/>
              </a:rPr>
              <a:t> um fator de risco para a osteopenia da prematuridade nos pr</a:t>
            </a:r>
            <a:r>
              <a:rPr lang="pt-BR" sz="2200" b="1" u="sng">
                <a:solidFill>
                  <a:srgbClr val="0000FF"/>
                </a:solidFill>
                <a:latin typeface="Arial" pitchFamily="34" charset="0"/>
                <a:cs typeface="Arial" pitchFamily="34" charset="0"/>
                <a:hlinkClick r:id="rId2"/>
              </a:rPr>
              <a:t>é</a:t>
            </a:r>
            <a:r>
              <a:rPr lang="pt-BR" sz="2200" b="1" u="sng">
                <a:solidFill>
                  <a:srgbClr val="0000FF"/>
                </a:solidFill>
                <a:latin typeface="Lato" pitchFamily="34" charset="0"/>
                <a:cs typeface="Arial" pitchFamily="34" charset="0"/>
                <a:hlinkClick r:id="rId2"/>
              </a:rPr>
              <a:t>-termo:</a:t>
            </a:r>
          </a:p>
          <a:p>
            <a:pPr algn="ctr" defTabSz="1217613"/>
            <a:r>
              <a:rPr lang="pt-BR" sz="2200" b="1" u="sng">
                <a:solidFill>
                  <a:srgbClr val="0000FF"/>
                </a:solidFill>
                <a:latin typeface="Lato" pitchFamily="34" charset="0"/>
                <a:cs typeface="Arial" pitchFamily="34" charset="0"/>
                <a:hlinkClick r:id="rId2"/>
              </a:rPr>
              <a:t>estudo de coorte</a:t>
            </a:r>
            <a:endParaRPr lang="pt-BR" sz="2200" b="1">
              <a:solidFill>
                <a:srgbClr val="0000FF"/>
              </a:solidFill>
              <a:latin typeface="Lato" pitchFamily="34" charset="0"/>
              <a:cs typeface="Arial" pitchFamily="34" charset="0"/>
            </a:endParaRPr>
          </a:p>
          <a:p>
            <a:pPr algn="ctr" defTabSz="1217613"/>
            <a:r>
              <a:rPr lang="pt-BR" sz="1300">
                <a:solidFill>
                  <a:srgbClr val="2A6490"/>
                </a:solidFill>
                <a:latin typeface="Source Sans Pro"/>
                <a:cs typeface="Arial" pitchFamily="34" charset="0"/>
                <a:hlinkClick r:id="rId3" tooltip="Cafeina_DMO_Trajetoria_2018"/>
              </a:rPr>
              <a:t>  </a:t>
            </a:r>
            <a:r>
              <a:rPr lang="pt-BR" sz="2800">
                <a:solidFill>
                  <a:srgbClr val="2A6490"/>
                </a:solidFill>
                <a:latin typeface="Arial" pitchFamily="34" charset="0"/>
                <a:cs typeface="Arial" pitchFamily="34" charset="0"/>
              </a:rPr>
              <a:t> </a:t>
            </a:r>
            <a:r>
              <a:rPr lang="pt-BR" sz="1300">
                <a:solidFill>
                  <a:srgbClr val="2A6490"/>
                </a:solidFill>
                <a:latin typeface="Arial" pitchFamily="34" charset="0"/>
                <a:cs typeface="Arial" pitchFamily="34" charset="0"/>
              </a:rPr>
              <a:t>        </a:t>
            </a:r>
            <a:endParaRPr lang="pt-BR" sz="1300">
              <a:solidFill>
                <a:srgbClr val="2A6490"/>
              </a:solidFill>
              <a:latin typeface="Source Sans Pro"/>
              <a:cs typeface="Arial" pitchFamily="34" charset="0"/>
            </a:endParaRPr>
          </a:p>
        </p:txBody>
      </p:sp>
      <p:pic>
        <p:nvPicPr>
          <p:cNvPr id="82948" name="Picture 5" descr="pptx">
            <a:hlinkClick r:id="rId3" tooltip="Cafeina_DMO_Trajetoria_2018"/>
          </p:cNvPr>
          <p:cNvPicPr>
            <a:picLocks noChangeAspect="1" noChangeArrowheads="1"/>
          </p:cNvPicPr>
          <p:nvPr/>
        </p:nvPicPr>
        <p:blipFill>
          <a:blip r:embed="rId4"/>
          <a:srcRect/>
          <a:stretch>
            <a:fillRect/>
          </a:stretch>
        </p:blipFill>
        <p:spPr bwMode="auto">
          <a:xfrm>
            <a:off x="11310938" y="307975"/>
            <a:ext cx="457200" cy="457200"/>
          </a:xfrm>
          <a:prstGeom prst="rect">
            <a:avLst/>
          </a:prstGeom>
          <a:noFill/>
          <a:ln w="9525">
            <a:noFill/>
            <a:miter lim="800000"/>
            <a:headEnd/>
            <a:tailEnd/>
          </a:ln>
        </p:spPr>
      </p:pic>
      <p:sp>
        <p:nvSpPr>
          <p:cNvPr id="82949" name="Rectangle 3"/>
          <p:cNvSpPr>
            <a:spLocks noChangeArrowheads="1"/>
          </p:cNvSpPr>
          <p:nvPr/>
        </p:nvSpPr>
        <p:spPr bwMode="auto">
          <a:xfrm>
            <a:off x="2422525" y="842963"/>
            <a:ext cx="7466013" cy="1489075"/>
          </a:xfrm>
          <a:prstGeom prst="rect">
            <a:avLst/>
          </a:prstGeom>
          <a:solidFill>
            <a:srgbClr val="FFFFFF"/>
          </a:solidFill>
          <a:ln w="9525">
            <a:noFill/>
            <a:miter lim="800000"/>
            <a:headEnd/>
            <a:tailEnd/>
          </a:ln>
        </p:spPr>
        <p:txBody>
          <a:bodyPr lIns="0" tIns="0" rIns="0" bIns="0" anchor="ctr">
            <a:spAutoFit/>
          </a:bodyPr>
          <a:lstStyle/>
          <a:p>
            <a:pPr algn="ctr" defTabSz="1217613" eaLnBrk="1" hangingPunct="1"/>
            <a:r>
              <a:rPr lang="pt-BR" sz="1400">
                <a:latin typeface="Arial" pitchFamily="34" charset="0"/>
                <a:cs typeface="Arial" pitchFamily="34" charset="0"/>
                <a:hlinkClick r:id="rId5"/>
              </a:rPr>
              <a:t>Caffeine is a risk factor for osteopenia of prematurity in preterm infants: a cohort study.</a:t>
            </a:r>
            <a:endParaRPr lang="pt-BR" sz="1400">
              <a:latin typeface="Arial" pitchFamily="34" charset="0"/>
              <a:cs typeface="Arial" pitchFamily="34" charset="0"/>
            </a:endParaRPr>
          </a:p>
          <a:p>
            <a:pPr algn="ctr" defTabSz="1217613" eaLnBrk="1" hangingPunct="1"/>
            <a:r>
              <a:rPr lang="pt-BR" sz="1400">
                <a:latin typeface="Arial" pitchFamily="34" charset="0"/>
                <a:cs typeface="Arial" pitchFamily="34" charset="0"/>
              </a:rPr>
              <a:t>Ali E, Rockman-Greenberg C, Moffatt M, Narvey M, Reed M, Jiang D.BMC Pediatr. 2018 Jan 22;18(1):9. doi: 10.1186/s12887-017-0978-6.PMID: 29357829. </a:t>
            </a:r>
            <a:r>
              <a:rPr lang="pt-BR" sz="1400" b="1">
                <a:latin typeface="Arial" pitchFamily="34" charset="0"/>
                <a:cs typeface="Arial" pitchFamily="34" charset="0"/>
                <a:hlinkClick r:id="rId5"/>
              </a:rPr>
              <a:t>Free PMC Article</a:t>
            </a:r>
            <a:endParaRPr lang="pt-BR" sz="1400" b="1">
              <a:latin typeface="Arial" pitchFamily="34" charset="0"/>
              <a:cs typeface="Arial" pitchFamily="34" charset="0"/>
            </a:endParaRPr>
          </a:p>
          <a:p>
            <a:pPr algn="ctr" defTabSz="1217613" eaLnBrk="1" hangingPunct="1"/>
            <a:r>
              <a:rPr lang="pt-BR" sz="1400">
                <a:solidFill>
                  <a:srgbClr val="1F4E79"/>
                </a:solidFill>
                <a:latin typeface="Arial" pitchFamily="34" charset="0"/>
                <a:cs typeface="Arial" pitchFamily="34" charset="0"/>
              </a:rPr>
              <a:t>Apresentação:Mateus Chadud de Pádua Resende</a:t>
            </a:r>
          </a:p>
          <a:p>
            <a:pPr algn="ctr" defTabSz="1217613" eaLnBrk="1" hangingPunct="1"/>
            <a:r>
              <a:rPr lang="pt-BR" sz="1400">
                <a:solidFill>
                  <a:srgbClr val="1F4E79"/>
                </a:solidFill>
                <a:latin typeface="Arial" pitchFamily="34" charset="0"/>
                <a:cs typeface="Arial" pitchFamily="34" charset="0"/>
              </a:rPr>
              <a:t>Pedro Henrique de Souza Tavares</a:t>
            </a:r>
          </a:p>
          <a:p>
            <a:pPr algn="ctr" defTabSz="1217613" eaLnBrk="1" hangingPunct="1"/>
            <a:r>
              <a:rPr lang="pt-BR" sz="1400">
                <a:solidFill>
                  <a:srgbClr val="1F4E79"/>
                </a:solidFill>
                <a:latin typeface="Arial" pitchFamily="34" charset="0"/>
                <a:cs typeface="Arial" pitchFamily="34" charset="0"/>
              </a:rPr>
              <a:t>Coordenação: Paulo Roberto Margotto</a:t>
            </a:r>
          </a:p>
          <a:p>
            <a:pPr algn="ctr" defTabSz="1217613" eaLnBrk="1" hangingPunct="1"/>
            <a:endParaRPr lang="pt-BR" sz="1400" b="1">
              <a:latin typeface="Arial" pitchFamily="34" charset="0"/>
              <a:cs typeface="Arial" pitchFamily="34" charset="0"/>
            </a:endParaRPr>
          </a:p>
        </p:txBody>
      </p:sp>
      <p:sp>
        <p:nvSpPr>
          <p:cNvPr id="82950" name="Oval 4"/>
          <p:cNvSpPr>
            <a:spLocks noChangeArrowheads="1"/>
          </p:cNvSpPr>
          <p:nvPr/>
        </p:nvSpPr>
        <p:spPr bwMode="auto">
          <a:xfrm>
            <a:off x="406400" y="476250"/>
            <a:ext cx="914400" cy="914400"/>
          </a:xfrm>
          <a:prstGeom prst="ellipse">
            <a:avLst/>
          </a:prstGeom>
          <a:solidFill>
            <a:schemeClr val="accent1"/>
          </a:solidFill>
          <a:ln w="9525">
            <a:solidFill>
              <a:schemeClr val="tx1"/>
            </a:solidFill>
            <a:round/>
            <a:headEnd/>
            <a:tailEnd/>
          </a:ln>
        </p:spPr>
        <p:txBody>
          <a:bodyPr wrap="none" anchor="ctr"/>
          <a:lstStyle/>
          <a:p>
            <a:pPr algn="ctr" eaLnBrk="1" hangingPunct="1"/>
            <a:r>
              <a:rPr lang="pt-BR" sz="2400">
                <a:solidFill>
                  <a:srgbClr val="FFFF00"/>
                </a:solidFill>
                <a:latin typeface="Arial" pitchFamily="34" charset="0"/>
                <a:cs typeface="Arial" pitchFamily="34" charset="0"/>
              </a:rPr>
              <a:t>2018</a:t>
            </a:r>
          </a:p>
        </p:txBody>
      </p:sp>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idx="4294967295"/>
          </p:nvPr>
        </p:nvSpPr>
        <p:spPr>
          <a:xfrm>
            <a:off x="982663" y="592138"/>
            <a:ext cx="10158412" cy="1397000"/>
          </a:xfrm>
        </p:spPr>
        <p:txBody>
          <a:bodyPr lIns="121899" tIns="60949" rIns="121899" bIns="60949" anchor="b"/>
          <a:lstStyle/>
          <a:p>
            <a:pPr algn="ctr"/>
            <a:r>
              <a:rPr lang="pt-BR" sz="1600" smtClean="0">
                <a:hlinkClick r:id="rId2"/>
              </a:rPr>
              <a:t>Optimizing </a:t>
            </a:r>
            <a:r>
              <a:rPr lang="pt-BR" sz="1600" b="1" smtClean="0">
                <a:hlinkClick r:id="rId2"/>
              </a:rPr>
              <a:t>Caffeine</a:t>
            </a:r>
            <a:r>
              <a:rPr lang="pt-BR" sz="1600" smtClean="0">
                <a:hlinkClick r:id="rId2"/>
              </a:rPr>
              <a:t> Use and Risk of Bronchopulmonary Dysplasia in Preterm Infants: A Systematic Review, Meta-analysis, and Application of Grading of Recommendations Assessment, Development, and Evaluation Methodology.</a:t>
            </a:r>
            <a:r>
              <a:rPr lang="pt-BR" sz="1600" smtClean="0"/>
              <a:t/>
            </a:r>
            <a:br>
              <a:rPr lang="pt-BR" sz="1600" smtClean="0"/>
            </a:br>
            <a:r>
              <a:rPr lang="pt-BR" sz="1600" smtClean="0"/>
              <a:t>Pakvasa MA, Saroha V, Patel RM. Clin Perinatol. 2018 Jun;45(2):273-291. doi: 10.1016/j.clp.2018.01.012. PMID:  29747888</a:t>
            </a:r>
            <a:br>
              <a:rPr lang="pt-BR" sz="1600" smtClean="0"/>
            </a:br>
            <a:r>
              <a:rPr lang="pt-BR" sz="1600" u="sng" smtClean="0">
                <a:hlinkClick r:id="rId3"/>
              </a:rPr>
              <a:t>Similar articles</a:t>
            </a:r>
            <a:r>
              <a:rPr lang="pt-BR" sz="1600" u="sng" smtClean="0"/>
              <a:t>. </a:t>
            </a:r>
            <a:r>
              <a:rPr lang="pt-BR" sz="1600" smtClean="0"/>
              <a:t>Atlanta, EUA</a:t>
            </a:r>
          </a:p>
        </p:txBody>
      </p:sp>
      <p:sp>
        <p:nvSpPr>
          <p:cNvPr id="83971" name="Oval 6"/>
          <p:cNvSpPr>
            <a:spLocks noChangeArrowheads="1"/>
          </p:cNvSpPr>
          <p:nvPr/>
        </p:nvSpPr>
        <p:spPr bwMode="auto">
          <a:xfrm>
            <a:off x="261938" y="1412875"/>
            <a:ext cx="1871662" cy="576263"/>
          </a:xfrm>
          <a:prstGeom prst="ellipse">
            <a:avLst/>
          </a:prstGeom>
          <a:solidFill>
            <a:schemeClr val="accent1"/>
          </a:solidFill>
          <a:ln w="9525">
            <a:solidFill>
              <a:schemeClr val="tx1"/>
            </a:solidFill>
            <a:round/>
            <a:headEnd/>
            <a:tailEnd/>
          </a:ln>
        </p:spPr>
        <p:txBody>
          <a:bodyPr wrap="none" anchor="ctr"/>
          <a:lstStyle/>
          <a:p>
            <a:pPr algn="ctr" eaLnBrk="1" hangingPunct="1"/>
            <a:r>
              <a:rPr lang="pt-BR" sz="1400">
                <a:solidFill>
                  <a:srgbClr val="FFFF00"/>
                </a:solidFill>
                <a:latin typeface="Arial" pitchFamily="34" charset="0"/>
                <a:cs typeface="Arial" pitchFamily="34" charset="0"/>
              </a:rPr>
              <a:t>Junho de 2018</a:t>
            </a:r>
          </a:p>
        </p:txBody>
      </p:sp>
      <p:sp>
        <p:nvSpPr>
          <p:cNvPr id="83972" name="Text Box 7"/>
          <p:cNvSpPr txBox="1">
            <a:spLocks noChangeArrowheads="1"/>
          </p:cNvSpPr>
          <p:nvPr/>
        </p:nvSpPr>
        <p:spPr bwMode="auto">
          <a:xfrm>
            <a:off x="319088" y="115888"/>
            <a:ext cx="11417300" cy="517525"/>
          </a:xfrm>
          <a:prstGeom prst="rect">
            <a:avLst/>
          </a:prstGeom>
          <a:solidFill>
            <a:schemeClr val="accent1"/>
          </a:solidFill>
          <a:ln w="9525">
            <a:noFill/>
            <a:miter lim="800000"/>
            <a:headEnd/>
            <a:tailEnd/>
          </a:ln>
        </p:spPr>
        <p:txBody>
          <a:bodyPr wrap="none">
            <a:spAutoFit/>
          </a:bodyPr>
          <a:lstStyle/>
          <a:p>
            <a:pPr algn="ctr" eaLnBrk="1" hangingPunct="1"/>
            <a:r>
              <a:rPr lang="pt-BR" sz="1400" b="1">
                <a:solidFill>
                  <a:srgbClr val="FFFF00"/>
                </a:solidFill>
                <a:latin typeface="Arial" pitchFamily="34" charset="0"/>
                <a:cs typeface="Arial" pitchFamily="34" charset="0"/>
              </a:rPr>
              <a:t>Otimizando o Uso de Cafeína e o Risco de Displasia Broncopulmonar em Bebês Prematuros: Uma Revisão Sistemática, Metanálise e </a:t>
            </a:r>
          </a:p>
          <a:p>
            <a:pPr algn="ctr" eaLnBrk="1" hangingPunct="1"/>
            <a:r>
              <a:rPr lang="pt-BR" sz="1400" b="1">
                <a:solidFill>
                  <a:srgbClr val="FFFF00"/>
                </a:solidFill>
                <a:latin typeface="Arial" pitchFamily="34" charset="0"/>
                <a:cs typeface="Arial" pitchFamily="34" charset="0"/>
              </a:rPr>
              <a:t>Aplicação da  Classificação de Recomendações. </a:t>
            </a:r>
          </a:p>
        </p:txBody>
      </p:sp>
      <p:pic>
        <p:nvPicPr>
          <p:cNvPr id="83973" name="Picture 6"/>
          <p:cNvPicPr>
            <a:picLocks noChangeAspect="1" noChangeArrowheads="1"/>
          </p:cNvPicPr>
          <p:nvPr/>
        </p:nvPicPr>
        <p:blipFill>
          <a:blip r:embed="rId4"/>
          <a:srcRect/>
          <a:stretch>
            <a:fillRect/>
          </a:stretch>
        </p:blipFill>
        <p:spPr bwMode="auto">
          <a:xfrm>
            <a:off x="0" y="2079625"/>
            <a:ext cx="8780463" cy="4778375"/>
          </a:xfrm>
          <a:prstGeom prst="rect">
            <a:avLst/>
          </a:prstGeom>
          <a:noFill/>
          <a:ln w="9525">
            <a:noFill/>
            <a:miter lim="800000"/>
            <a:headEnd/>
            <a:tailEnd/>
          </a:ln>
        </p:spPr>
      </p:pic>
      <p:sp>
        <p:nvSpPr>
          <p:cNvPr id="83974" name="Rectangle 7"/>
          <p:cNvSpPr>
            <a:spLocks/>
          </p:cNvSpPr>
          <p:nvPr/>
        </p:nvSpPr>
        <p:spPr bwMode="auto">
          <a:xfrm>
            <a:off x="7781925" y="2681288"/>
            <a:ext cx="4551363" cy="3706812"/>
          </a:xfrm>
          <a:prstGeom prst="rect">
            <a:avLst/>
          </a:prstGeom>
          <a:solidFill>
            <a:schemeClr val="bg2"/>
          </a:solidFill>
          <a:ln w="9525">
            <a:noFill/>
            <a:miter lim="800000"/>
            <a:headEnd/>
            <a:tailEnd/>
          </a:ln>
        </p:spPr>
        <p:txBody>
          <a:bodyPr/>
          <a:lstStyle/>
          <a:p>
            <a:pPr marL="228600" indent="-228600">
              <a:lnSpc>
                <a:spcPct val="90000"/>
              </a:lnSpc>
              <a:spcBef>
                <a:spcPts val="1000"/>
              </a:spcBef>
              <a:buFont typeface="Arial" pitchFamily="34" charset="0"/>
              <a:buChar char="•"/>
            </a:pPr>
            <a:r>
              <a:rPr lang="pt-BR" altLang="ja-JP" sz="2000">
                <a:solidFill>
                  <a:srgbClr val="0000FF"/>
                </a:solidFill>
              </a:rPr>
              <a:t>No entanto, por tratar de estudos observacionais, poderiam ser influenciados pela confusão por indicação de tratamento precoce com cafeína. </a:t>
            </a:r>
          </a:p>
          <a:p>
            <a:pPr marL="228600" indent="-228600">
              <a:lnSpc>
                <a:spcPct val="90000"/>
              </a:lnSpc>
              <a:spcBef>
                <a:spcPts val="1000"/>
              </a:spcBef>
              <a:buFont typeface="Arial" pitchFamily="34" charset="0"/>
              <a:buChar char="•"/>
            </a:pPr>
            <a:r>
              <a:rPr lang="pt-BR" altLang="ja-JP" sz="2000">
                <a:solidFill>
                  <a:srgbClr val="0000FF"/>
                </a:solidFill>
              </a:rPr>
              <a:t>Na Unidade de Neonatologia do HMIB/SES/DF temos usado precocemente a cafeína na dose habitual para um grupo selecionado de RN em ventilação não invasiva com grande chance de ventilação mecânica (RN≤1250g). </a:t>
            </a:r>
            <a:endParaRPr lang="pt-BR" sz="2000">
              <a:solidFill>
                <a:srgbClr val="0000FF"/>
              </a:solidFill>
            </a:endParaRPr>
          </a:p>
          <a:p>
            <a:pPr marL="228600" indent="-228600">
              <a:lnSpc>
                <a:spcPct val="90000"/>
              </a:lnSpc>
              <a:spcBef>
                <a:spcPts val="1000"/>
              </a:spcBef>
              <a:buFont typeface="Arial" pitchFamily="34" charset="0"/>
              <a:buChar char="•"/>
            </a:pPr>
            <a:endParaRPr lang="pt-BR" sz="2000">
              <a:solidFill>
                <a:srgbClr val="0000FF"/>
              </a:solidFill>
            </a:endParaRPr>
          </a:p>
        </p:txBody>
      </p:sp>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p:cNvSpPr>
            <a:spLocks noGrp="1"/>
          </p:cNvSpPr>
          <p:nvPr>
            <p:ph type="title" idx="4294967295"/>
          </p:nvPr>
        </p:nvSpPr>
        <p:spPr>
          <a:xfrm>
            <a:off x="838200" y="374650"/>
            <a:ext cx="10515600" cy="1325563"/>
          </a:xfrm>
        </p:spPr>
        <p:txBody>
          <a:bodyPr lIns="90004" tIns="44997" rIns="90004" bIns="44997" anchor="t"/>
          <a:lstStyle/>
          <a:p>
            <a:r>
              <a:rPr lang="pt-BR" smtClean="0">
                <a:solidFill>
                  <a:srgbClr val="FF3399"/>
                </a:solidFill>
              </a:rPr>
              <a:t>Portanto...</a:t>
            </a:r>
          </a:p>
        </p:txBody>
      </p:sp>
      <p:sp>
        <p:nvSpPr>
          <p:cNvPr id="84995" name="Text Box 3"/>
          <p:cNvSpPr>
            <a:spLocks noGrp="1"/>
          </p:cNvSpPr>
          <p:nvPr>
            <p:ph type="body" idx="4294967295"/>
          </p:nvPr>
        </p:nvSpPr>
        <p:spPr>
          <a:xfrm>
            <a:off x="114300" y="1292225"/>
            <a:ext cx="11852275" cy="5305425"/>
          </a:xfrm>
          <a:ln w="57150">
            <a:solidFill>
              <a:srgbClr val="FF3399"/>
            </a:solidFill>
          </a:ln>
        </p:spPr>
        <p:txBody>
          <a:bodyPr lIns="90004" tIns="44997" rIns="90004" bIns="44997"/>
          <a:lstStyle/>
          <a:p>
            <a:pPr>
              <a:lnSpc>
                <a:spcPct val="70000"/>
              </a:lnSpc>
              <a:buFont typeface="Arial" pitchFamily="34" charset="0"/>
              <a:buNone/>
            </a:pPr>
            <a:r>
              <a:rPr lang="pt-BR" altLang="ja-JP" sz="1800" smtClean="0"/>
              <a:t>       A ênfase foi em como administrar o surfactante na era atual (seletivo precoce através do INSURE ou Técnica minimamente invasiva) e dose (100mg/kg ou 200mg/kg). A técnica INSURE (Intubação, Surfactante e Extubação em 1 hora) não tem demonstrado diminuição da displasia broncopulmonar(DBP) e DBP/morte, pneumotórax e severa hemorragia intraventricular. Ao fazer o INSURE fica  a incerteza do E (extubação), além da informação que 10% destes bebês são extubados depois de 1 hora. A nova técnica do uso do surfactante minimamente invasivo (que na nossa Unidade chamamos de Mini Insure) veio da idéia  de que é mais adequado fisiologicamente inspirar surfactante do que recebê-lo por insuflações com pressão positiva como o procedimento INSURE (a ventilação manual, pode causar lesão pulmonar e diminuir o efeito do tratamento com surfactante subsequente). Enfatizamos também o maior risco para a hemorragia intraventricular com a intubação endotraqueal nos prematuros extremos Revisão sistemática canadense (Aldana-Aguire JC)  de 2017 mostrou que a técnica menos invasiva reduziu significativamente o tempo de ventilação mecânica e a displasia broncopulmonar (DBP)  quando comparada com INSURE e metanálise de Rigo V ( 2016), menos morte/DBP, falha de CPAP precoce e ventilação mecânica em relação ao INSURE. Assim, a melhor alternativa nos recém-nascidos com respiração espontânea  é o uso do surfactante menos invasivo (Mini Insure) e INSURE para aqueles que apresentam falha no uso de CPAP nasal. A maravilha desta técnica menos invasiva é que permite o espalhamento mais homogêneo do surfactante (</a:t>
            </a:r>
            <a:r>
              <a:rPr lang="pt-PT" altLang="ja-JP" sz="1800" smtClean="0"/>
              <a:t>presença de pressão negativa na respiração espontânea e e a taxa de infusão lenta de surfactante). A dose inicial de 200mg/kg reduz a necessidade da segunda dose, além de rápida redução da necessidade de oxigênio e menor mortalidade às 36 semanas. Estamos usando CPAP +7, com a FiO2 &gt;30% </a:t>
            </a:r>
            <a:r>
              <a:rPr lang="pt-BR" altLang="ja-JP" sz="1800" smtClean="0"/>
              <a:t>para o uso de surfactante. O uso do  Mini Insure ocorre nos RN ≥26 semanas de idade gestacional. A necessidade de oxigênio acima de 30% por 2 horas ocorreu significativamente mais no grupo de falha do uso de CPAP (62,9% versus 25,9%). </a:t>
            </a:r>
            <a:r>
              <a:rPr lang="pt-PT" altLang="ja-JP" sz="1800" smtClean="0"/>
              <a:t>A cafeína deve ser usada na extubação e precocemente nos RN &lt;1250g em suporte ventilatório não invasivo. Deve ser evitada hipercapnia permissiva nos primeiros 3 dias nos RN &lt;1500g. A cânula de alto fluxo (sem diferenças com CPAP nasal, porém menos trauma nasal) não deve ser usada como suporte respiratório primário (devido a alta taxa de falha :25,5% versos 13,3% : se a cânula de alto fluxo falhar, esteje pronto para fazer o resgate com CPAP nasal)</a:t>
            </a:r>
            <a:r>
              <a:rPr lang="pt-BR" altLang="ja-JP" sz="1800" smtClean="0"/>
              <a:t> </a:t>
            </a:r>
            <a:endParaRPr lang="pt-BR" sz="1800" smtClean="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Text Box 3"/>
          <p:cNvSpPr txBox="1">
            <a:spLocks noChangeArrowheads="1"/>
          </p:cNvSpPr>
          <p:nvPr/>
        </p:nvSpPr>
        <p:spPr bwMode="auto">
          <a:xfrm>
            <a:off x="1582738" y="112713"/>
            <a:ext cx="1517650" cy="366712"/>
          </a:xfrm>
          <a:prstGeom prst="rect">
            <a:avLst/>
          </a:prstGeom>
          <a:noFill/>
          <a:ln w="9525">
            <a:noFill/>
            <a:miter lim="800000"/>
            <a:headEnd/>
            <a:tailEnd/>
          </a:ln>
          <a:effectLst/>
        </p:spPr>
        <p:txBody>
          <a:bodyPr wrap="none">
            <a:spAutoFit/>
          </a:bodyPr>
          <a:lstStyle/>
          <a:p>
            <a:pPr eaLnBrk="1" hangingPunct="1"/>
            <a:r>
              <a:rPr lang="pt-BR" b="1">
                <a:solidFill>
                  <a:srgbClr val="0000FF"/>
                </a:solidFill>
                <a:latin typeface="Arial" pitchFamily="34" charset="0"/>
                <a:cs typeface="Arial" pitchFamily="34" charset="0"/>
              </a:rPr>
              <a:t>OBRIGADO!</a:t>
            </a:r>
          </a:p>
        </p:txBody>
      </p:sp>
      <p:pic>
        <p:nvPicPr>
          <p:cNvPr id="100357" name="Picture 5" descr="20180809_224051r"/>
          <p:cNvPicPr>
            <a:picLocks noChangeAspect="1" noChangeArrowheads="1"/>
          </p:cNvPicPr>
          <p:nvPr/>
        </p:nvPicPr>
        <p:blipFill>
          <a:blip r:embed="rId2">
            <a:lum bright="6000" contrast="12000"/>
          </a:blip>
          <a:srcRect/>
          <a:stretch>
            <a:fillRect/>
          </a:stretch>
        </p:blipFill>
        <p:spPr bwMode="auto">
          <a:xfrm>
            <a:off x="1196975" y="620713"/>
            <a:ext cx="8502650" cy="5494337"/>
          </a:xfrm>
          <a:prstGeom prst="rect">
            <a:avLst/>
          </a:prstGeom>
          <a:noFill/>
        </p:spPr>
      </p:pic>
      <p:sp>
        <p:nvSpPr>
          <p:cNvPr id="100358" name="Text Box 6"/>
          <p:cNvSpPr txBox="1">
            <a:spLocks noChangeArrowheads="1"/>
          </p:cNvSpPr>
          <p:nvPr/>
        </p:nvSpPr>
        <p:spPr bwMode="auto">
          <a:xfrm>
            <a:off x="2405063" y="6122988"/>
            <a:ext cx="6437312" cy="366712"/>
          </a:xfrm>
          <a:prstGeom prst="rect">
            <a:avLst/>
          </a:prstGeom>
          <a:noFill/>
          <a:ln w="9525">
            <a:noFill/>
            <a:miter lim="800000"/>
            <a:headEnd/>
            <a:tailEnd/>
          </a:ln>
          <a:effectLst/>
        </p:spPr>
        <p:txBody>
          <a:bodyPr wrap="none">
            <a:spAutoFit/>
          </a:bodyPr>
          <a:lstStyle/>
          <a:p>
            <a:r>
              <a:rPr lang="pt-BR">
                <a:solidFill>
                  <a:srgbClr val="0000FF"/>
                </a:solidFill>
              </a:rPr>
              <a:t>Drs. Paula Célia, Paulo R. Margotto, Sylvia Hermes e Erica Loureiro</a:t>
            </a:r>
            <a:r>
              <a:rPr lang="pt-BR"/>
              <a:t>  </a:t>
            </a:r>
          </a:p>
        </p:txBody>
      </p:sp>
    </p:spTree>
  </p:cSld>
  <p:clrMapOvr>
    <a:masterClrMapping/>
  </p:clrMapOvr>
  <p:transition/>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2938</TotalTime>
  <Words>8905</Words>
  <Application>Microsoft Macintosh PowerPoint</Application>
  <PresentationFormat>Personalizar</PresentationFormat>
  <Paragraphs>746</Paragraphs>
  <Slides>83</Slides>
  <Notes>1</Notes>
  <HiddenSlides>0</HiddenSlides>
  <MMClips>0</MMClips>
  <ScaleCrop>false</ScaleCrop>
  <HeadingPairs>
    <vt:vector size="6" baseType="variant">
      <vt:variant>
        <vt:lpstr>Fontes usadas</vt:lpstr>
      </vt:variant>
      <vt:variant>
        <vt:i4>19</vt:i4>
      </vt:variant>
      <vt:variant>
        <vt:lpstr>Tema</vt:lpstr>
      </vt:variant>
      <vt:variant>
        <vt:i4>1</vt:i4>
      </vt:variant>
      <vt:variant>
        <vt:lpstr>Títulos de slides</vt:lpstr>
      </vt:variant>
      <vt:variant>
        <vt:i4>83</vt:i4>
      </vt:variant>
    </vt:vector>
  </HeadingPairs>
  <TitlesOfParts>
    <vt:vector size="103" baseType="lpstr">
      <vt:lpstr>Calibri</vt:lpstr>
      <vt:lpstr>MS PGothic</vt:lpstr>
      <vt:lpstr>Arial</vt:lpstr>
      <vt:lpstr>Calibri Light</vt:lpstr>
      <vt:lpstr>Verdana</vt:lpstr>
      <vt:lpstr>Microsoft YaHei</vt:lpstr>
      <vt:lpstr>Mangal</vt:lpstr>
      <vt:lpstr>Constantia</vt:lpstr>
      <vt:lpstr>StarSymbol</vt:lpstr>
      <vt:lpstr>Gulim</vt:lpstr>
      <vt:lpstr>Wingdings</vt:lpstr>
      <vt:lpstr>Times New Roman</vt:lpstr>
      <vt:lpstr>Trebuchet MS</vt:lpstr>
      <vt:lpstr>Georgia</vt:lpstr>
      <vt:lpstr>Lato</vt:lpstr>
      <vt:lpstr>Source Sans Pro</vt:lpstr>
      <vt:lpstr>Geneva</vt:lpstr>
      <vt:lpstr>Arial Unicode MS</vt:lpstr>
      <vt:lpstr>Rockwell</vt:lpstr>
      <vt:lpstr>Tema do Office</vt:lpstr>
      <vt:lpstr>Medidas clínicas para proteção pulmonar nas primeiras 24 horas  Paulo R. Margotto Professor do Curso de Neonatologia (6 Série) da Faculdade de Medicina da Universidade Católica de Brasilia Unidade de  Neonatologia do Hospital Materno Infantil de Brasília, SES/DF Apoio Chiesi  </vt:lpstr>
      <vt:lpstr>                    PROTEÇÃO PULMONAR</vt:lpstr>
      <vt:lpstr>Slide 3</vt:lpstr>
      <vt:lpstr>Slide 4</vt:lpstr>
      <vt:lpstr>Slide 5</vt:lpstr>
      <vt:lpstr>No entanto...</vt:lpstr>
      <vt:lpstr>Proteção Pulmonar</vt:lpstr>
      <vt:lpstr>Proteção Pulmonar</vt:lpstr>
      <vt:lpstr>Slide 9</vt:lpstr>
      <vt:lpstr>Proteção Pulmonar Como ocorre a transição da vida intra para a extrauterina:  “</vt:lpstr>
      <vt:lpstr>Slide 11</vt:lpstr>
      <vt:lpstr>Slide 12</vt:lpstr>
      <vt:lpstr>Slide 13</vt:lpstr>
      <vt:lpstr>Slide 14</vt:lpstr>
      <vt:lpstr>Slide 15</vt:lpstr>
      <vt:lpstr>Slide 16</vt:lpstr>
      <vt:lpstr>Slide 17</vt:lpstr>
      <vt:lpstr>Slide 18</vt:lpstr>
      <vt:lpstr>Slide 19</vt:lpstr>
      <vt:lpstr>Slide 20</vt:lpstr>
      <vt:lpstr>O QUE FAZEMOS NO HMIB</vt:lpstr>
      <vt:lpstr>Slide 22</vt:lpstr>
      <vt:lpstr>Slide 23</vt:lpstr>
      <vt:lpstr>Slide 24</vt:lpstr>
      <vt:lpstr>Slide 25</vt:lpstr>
      <vt:lpstr>Slide 26</vt:lpstr>
      <vt:lpstr>Slide 27</vt:lpstr>
      <vt:lpstr>Slide 28</vt:lpstr>
      <vt:lpstr>Slide 29</vt:lpstr>
      <vt:lpstr>Slide 30</vt:lpstr>
      <vt:lpstr>Slide 31</vt:lpstr>
      <vt:lpstr>Slide 32</vt:lpstr>
      <vt:lpstr>PROTEÇÃO PULMONAR             (e cerebral!) </vt:lpstr>
      <vt:lpstr> </vt:lpstr>
      <vt:lpstr>Slide 35</vt:lpstr>
      <vt:lpstr>Slide 36</vt:lpstr>
      <vt:lpstr>Slide 37</vt:lpstr>
      <vt:lpstr>Slide 38</vt:lpstr>
      <vt:lpstr>Slide 39</vt:lpstr>
      <vt:lpstr>Slide 40</vt:lpstr>
      <vt:lpstr>Slide 41</vt:lpstr>
      <vt:lpstr>Slide 42</vt:lpstr>
      <vt:lpstr>Slide 43</vt:lpstr>
      <vt:lpstr>NO ENTANTO, MUITO DOS RECÉM-NASCIDOS AINDA SÃO INTUBADOS NA SALA DE PARTO!</vt:lpstr>
      <vt:lpstr>Slide 45</vt:lpstr>
      <vt:lpstr>Slide 46</vt:lpstr>
      <vt:lpstr>Slide 47</vt:lpstr>
      <vt:lpstr>Slide 48</vt:lpstr>
      <vt:lpstr>Slide 49</vt:lpstr>
      <vt:lpstr>Outras morbidades neonatais</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Manejo Respiratório de  Bebês Extremamente  Prematuros: Uma Pesquisa Internacional</vt:lpstr>
      <vt:lpstr>Slide 73</vt:lpstr>
      <vt:lpstr>Slide 74</vt:lpstr>
      <vt:lpstr>Slide 75</vt:lpstr>
      <vt:lpstr>Slide 76</vt:lpstr>
      <vt:lpstr>Slide 77</vt:lpstr>
      <vt:lpstr>Slide 78</vt:lpstr>
      <vt:lpstr>Early Caffeine and Weaning from Mechanical Ventilation in Preterm Infants: A Randomized, Placebo-Controlled Trial. Amaro CM, Bello JA, Jain D, Ramnath A, D'Ugard C, Vanbuskirk S, Bancalari E, Claure N. J Pediatr. 2018 May;196:52-57. doi: 10.1016/j.jpeds.2018.01.010. Epub 2018 Mar 6. PMID: 29519541.Similar articles</vt:lpstr>
      <vt:lpstr>Slide 80</vt:lpstr>
      <vt:lpstr>Optimizing Caffeine Use and Risk of Bronchopulmonary Dysplasia in Preterm Infants: A Systematic Review, Meta-analysis, and Application of Grading of Recommendations Assessment, Development, and Evaluation Methodology. Pakvasa MA, Saroha V, Patel RM. Clin Perinatol. 2018 Jun;45(2):273-291. doi: 10.1016/j.clp.2018.01.012. PMID:  29747888 Similar articles. Atlanta, EUA</vt:lpstr>
      <vt:lpstr>Portanto...</vt:lpstr>
      <vt:lpstr>Slide 83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ALEITAMENTO MATERNO</dc:title>
  <dc:creator>Usuário do Microsoft Office</dc:creator>
  <cp:lastModifiedBy>Paulo</cp:lastModifiedBy>
  <cp:revision>71</cp:revision>
  <cp:lastPrinted>2017-04-16T19:48:21Z</cp:lastPrinted>
  <dcterms:created xsi:type="dcterms:W3CDTF">2017-04-18T22:39:02Z</dcterms:created>
  <dcterms:modified xsi:type="dcterms:W3CDTF">2018-08-10T21:37:13Z</dcterms:modified>
</cp:coreProperties>
</file>