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9"/>
  </p:notesMasterIdLst>
  <p:handoutMasterIdLst>
    <p:handoutMasterId r:id="rId100"/>
  </p:handoutMasterIdLst>
  <p:sldIdLst>
    <p:sldId id="256" r:id="rId2"/>
    <p:sldId id="318" r:id="rId3"/>
    <p:sldId id="322" r:id="rId4"/>
    <p:sldId id="323" r:id="rId5"/>
    <p:sldId id="324" r:id="rId6"/>
    <p:sldId id="325" r:id="rId7"/>
    <p:sldId id="326" r:id="rId8"/>
    <p:sldId id="328" r:id="rId9"/>
    <p:sldId id="329" r:id="rId10"/>
    <p:sldId id="330" r:id="rId11"/>
    <p:sldId id="331" r:id="rId12"/>
    <p:sldId id="332" r:id="rId13"/>
    <p:sldId id="327" r:id="rId14"/>
    <p:sldId id="461" r:id="rId15"/>
    <p:sldId id="462" r:id="rId16"/>
    <p:sldId id="516" r:id="rId17"/>
    <p:sldId id="476" r:id="rId18"/>
    <p:sldId id="477" r:id="rId19"/>
    <p:sldId id="507" r:id="rId20"/>
    <p:sldId id="517" r:id="rId21"/>
    <p:sldId id="518" r:id="rId22"/>
    <p:sldId id="519" r:id="rId23"/>
    <p:sldId id="508" r:id="rId24"/>
    <p:sldId id="509" r:id="rId25"/>
    <p:sldId id="513" r:id="rId26"/>
    <p:sldId id="514" r:id="rId27"/>
    <p:sldId id="531" r:id="rId28"/>
    <p:sldId id="534" r:id="rId29"/>
    <p:sldId id="537" r:id="rId30"/>
    <p:sldId id="538" r:id="rId31"/>
    <p:sldId id="539" r:id="rId32"/>
    <p:sldId id="535" r:id="rId33"/>
    <p:sldId id="515" r:id="rId34"/>
    <p:sldId id="465" r:id="rId35"/>
    <p:sldId id="466" r:id="rId36"/>
    <p:sldId id="467" r:id="rId37"/>
    <p:sldId id="470" r:id="rId38"/>
    <p:sldId id="475" r:id="rId39"/>
    <p:sldId id="472" r:id="rId40"/>
    <p:sldId id="473" r:id="rId41"/>
    <p:sldId id="474" r:id="rId42"/>
    <p:sldId id="349" r:id="rId43"/>
    <p:sldId id="350" r:id="rId44"/>
    <p:sldId id="498" r:id="rId45"/>
    <p:sldId id="502" r:id="rId46"/>
    <p:sldId id="352" r:id="rId47"/>
    <p:sldId id="494" r:id="rId48"/>
    <p:sldId id="499" r:id="rId49"/>
    <p:sldId id="500" r:id="rId50"/>
    <p:sldId id="496" r:id="rId51"/>
    <p:sldId id="497" r:id="rId52"/>
    <p:sldId id="353" r:id="rId53"/>
    <p:sldId id="358" r:id="rId54"/>
    <p:sldId id="357" r:id="rId55"/>
    <p:sldId id="495" r:id="rId56"/>
    <p:sldId id="359" r:id="rId57"/>
    <p:sldId id="503" r:id="rId58"/>
    <p:sldId id="532" r:id="rId59"/>
    <p:sldId id="533" r:id="rId60"/>
    <p:sldId id="360" r:id="rId61"/>
    <p:sldId id="361" r:id="rId62"/>
    <p:sldId id="362" r:id="rId63"/>
    <p:sldId id="363" r:id="rId64"/>
    <p:sldId id="364" r:id="rId65"/>
    <p:sldId id="366" r:id="rId66"/>
    <p:sldId id="365" r:id="rId67"/>
    <p:sldId id="367" r:id="rId68"/>
    <p:sldId id="372" r:id="rId69"/>
    <p:sldId id="347" r:id="rId70"/>
    <p:sldId id="369" r:id="rId71"/>
    <p:sldId id="441" r:id="rId72"/>
    <p:sldId id="380" r:id="rId73"/>
    <p:sldId id="540" r:id="rId74"/>
    <p:sldId id="381" r:id="rId75"/>
    <p:sldId id="382" r:id="rId76"/>
    <p:sldId id="383" r:id="rId77"/>
    <p:sldId id="384" r:id="rId78"/>
    <p:sldId id="392" r:id="rId79"/>
    <p:sldId id="405" r:id="rId80"/>
    <p:sldId id="407" r:id="rId81"/>
    <p:sldId id="408" r:id="rId82"/>
    <p:sldId id="409" r:id="rId83"/>
    <p:sldId id="487" r:id="rId84"/>
    <p:sldId id="414" r:id="rId85"/>
    <p:sldId id="416" r:id="rId86"/>
    <p:sldId id="434" r:id="rId87"/>
    <p:sldId id="489" r:id="rId88"/>
    <p:sldId id="420" r:id="rId89"/>
    <p:sldId id="421" r:id="rId90"/>
    <p:sldId id="424" r:id="rId91"/>
    <p:sldId id="433" r:id="rId92"/>
    <p:sldId id="425" r:id="rId93"/>
    <p:sldId id="427" r:id="rId94"/>
    <p:sldId id="431" r:id="rId95"/>
    <p:sldId id="488" r:id="rId96"/>
    <p:sldId id="542" r:id="rId97"/>
    <p:sldId id="541" r:id="rId98"/>
  </p:sldIdLst>
  <p:sldSz cx="12188825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3399"/>
    <a:srgbClr val="FF9900"/>
    <a:srgbClr val="0033CC"/>
    <a:srgbClr val="FFFF00"/>
    <a:srgbClr val="FF3300"/>
  </p:clrMru>
</p:presentationPr>
</file>

<file path=ppt/tableStyles.xml><?xml version="1.0" encoding="utf-8"?>
<a:tblStyleLst xmlns:a="http://schemas.openxmlformats.org/drawingml/2006/main" def="{6E25E649-3F16-4E02-A733-19D2CDBF48F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980" autoAdjust="0"/>
    <p:restoredTop sz="95274" autoAdjust="0"/>
  </p:normalViewPr>
  <p:slideViewPr>
    <p:cSldViewPr>
      <p:cViewPr varScale="1">
        <p:scale>
          <a:sx n="94" d="100"/>
          <a:sy n="94" d="100"/>
        </p:scale>
        <p:origin x="-62" y="-173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1650"/>
    </p:cViewPr>
  </p:sorterViewPr>
  <p:notesViewPr>
    <p:cSldViewPr>
      <p:cViewPr varScale="1">
        <p:scale>
          <a:sx n="52" d="100"/>
          <a:sy n="52" d="100"/>
        </p:scale>
        <p:origin x="2664" y="3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notesMaster" Target="notesMasters/notesMaster1.xml"/><Relationship Id="rId10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46E4400-4688-4EB1-9F04-36DCB79859FB}" type="datetimeFigureOut">
              <a:rPr lang="en-US"/>
              <a:pPr>
                <a:defRPr/>
              </a:pPr>
              <a:t>8/10/2018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3574B2A-714E-489C-BC8C-F7C2C8172F7F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6E98B46-C2CC-4973-A20A-77AD5126EC17}" type="datetimeFigureOut">
              <a:rPr lang="en-US"/>
              <a:pPr>
                <a:defRPr/>
              </a:pPr>
              <a:t>8/10/2018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noProof="0"/>
              <a:t>Click to edit Master text styles</a:t>
            </a:r>
          </a:p>
          <a:p>
            <a:pPr lvl="1"/>
            <a:r>
              <a:rPr noProof="0"/>
              <a:t>Second level</a:t>
            </a:r>
          </a:p>
          <a:p>
            <a:pPr lvl="2"/>
            <a:r>
              <a:rPr noProof="0"/>
              <a:t>Third level</a:t>
            </a:r>
          </a:p>
          <a:p>
            <a:pPr lvl="3"/>
            <a:r>
              <a:rPr noProof="0"/>
              <a:t>Fourth level</a:t>
            </a:r>
          </a:p>
          <a:p>
            <a:pPr lvl="4"/>
            <a:r>
              <a:rPr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85270BF-988B-489A-8FE2-16935236F39F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1"/>
          <p:cNvSpPr>
            <a:spLocks noChangeArrowheads="1" noTextEdit="1"/>
          </p:cNvSpPr>
          <p:nvPr>
            <p:ph type="sldImg"/>
          </p:nvPr>
        </p:nvSpPr>
        <p:spPr bwMode="auto"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Rectangle 2"/>
          <p:cNvSpPr>
            <a:spLocks noChangeArrowheads="1"/>
          </p:cNvSpPr>
          <p:nvPr>
            <p:ph type="body" idx="1"/>
          </p:nvPr>
        </p:nvSpPr>
        <p:spPr bwMode="auto">
          <a:noFill/>
        </p:spPr>
        <p:txBody>
          <a:bodyPr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line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5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6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8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9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0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2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3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4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5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6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7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8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9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0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1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2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3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4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6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7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8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9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1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2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3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4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5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6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7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8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9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0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1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2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3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4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5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6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7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8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9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0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1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2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3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4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5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6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7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8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9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0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1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2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3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4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5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6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7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8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9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0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1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2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3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4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5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6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7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8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9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0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1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2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3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4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5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6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7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8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9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0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1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2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3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4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5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6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7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/>
              <a:t>Click to edit Master subtitle style</a:t>
            </a:r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line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5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6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8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9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0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2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3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4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5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6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7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8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9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0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1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2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3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4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6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7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8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9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1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2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3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4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5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6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7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8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9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0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1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2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3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4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5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6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7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8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9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0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1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2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3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4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5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6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7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8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9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0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1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2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3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4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5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6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7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8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9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0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1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2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3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4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5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6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7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8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9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0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1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2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3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4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5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6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7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8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9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0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1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2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3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4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5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6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7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>
            <a:noAutofit/>
          </a:bodyPr>
          <a:lstStyle>
            <a:lvl1pPr algn="l">
              <a:defRPr sz="4400" b="0" cap="none" baseline="0"/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12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4432B-FF7A-46EF-81D8-139C323F2DBF}" type="datetimeFigureOut">
              <a:rPr lang="en-US"/>
              <a:pPr>
                <a:defRPr/>
              </a:pPr>
              <a:t>8/10/2018</a:t>
            </a:fld>
            <a:endParaRPr/>
          </a:p>
        </p:txBody>
      </p:sp>
      <p:sp>
        <p:nvSpPr>
          <p:cNvPr id="12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13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32A97-6BEE-4691-A06B-EAAD451A15F8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line"/>
          <p:cNvGrpSpPr>
            <a:grpSpLocks/>
          </p:cNvGrpSpPr>
          <p:nvPr/>
        </p:nvGrpSpPr>
        <p:grpSpPr bwMode="auto">
          <a:xfrm>
            <a:off x="1522413" y="1514475"/>
            <a:ext cx="10569575" cy="63500"/>
            <a:chOff x="1522413" y="1514475"/>
            <a:chExt cx="10569575" cy="64008"/>
          </a:xfrm>
        </p:grpSpPr>
        <p:sp>
          <p:nvSpPr>
            <p:cNvPr id="6" name="Freeform 10"/>
            <p:cNvSpPr>
              <a:spLocks/>
            </p:cNvSpPr>
            <p:nvPr/>
          </p:nvSpPr>
          <p:spPr bwMode="invGray">
            <a:xfrm>
              <a:off x="12028488" y="1525677"/>
              <a:ext cx="63500" cy="4800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" name="Freeform 11"/>
            <p:cNvSpPr>
              <a:spLocks/>
            </p:cNvSpPr>
            <p:nvPr/>
          </p:nvSpPr>
          <p:spPr bwMode="invGray">
            <a:xfrm>
              <a:off x="12022138" y="1533677"/>
              <a:ext cx="19050" cy="0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" name="Freeform 12"/>
            <p:cNvSpPr>
              <a:spLocks/>
            </p:cNvSpPr>
            <p:nvPr/>
          </p:nvSpPr>
          <p:spPr bwMode="invGray">
            <a:xfrm>
              <a:off x="12041188" y="1532078"/>
              <a:ext cx="39687" cy="6401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" name="Freeform 15"/>
            <p:cNvSpPr>
              <a:spLocks/>
            </p:cNvSpPr>
            <p:nvPr/>
          </p:nvSpPr>
          <p:spPr bwMode="invGray">
            <a:xfrm>
              <a:off x="11831638" y="1527277"/>
              <a:ext cx="42862" cy="4801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" name="Freeform 16"/>
            <p:cNvSpPr>
              <a:spLocks/>
            </p:cNvSpPr>
            <p:nvPr/>
          </p:nvSpPr>
          <p:spPr bwMode="invGray">
            <a:xfrm>
              <a:off x="11809413" y="1532078"/>
              <a:ext cx="41275" cy="1600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" name="Freeform 17"/>
            <p:cNvSpPr>
              <a:spLocks/>
            </p:cNvSpPr>
            <p:nvPr/>
          </p:nvSpPr>
          <p:spPr bwMode="invGray">
            <a:xfrm>
              <a:off x="12003088" y="1538479"/>
              <a:ext cx="77787" cy="3200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invGray">
            <a:xfrm>
              <a:off x="11664950" y="1522477"/>
              <a:ext cx="39688" cy="4800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3" name="Freeform 19"/>
            <p:cNvSpPr>
              <a:spLocks/>
            </p:cNvSpPr>
            <p:nvPr/>
          </p:nvSpPr>
          <p:spPr bwMode="invGray">
            <a:xfrm>
              <a:off x="11506200" y="1522477"/>
              <a:ext cx="92075" cy="4800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4" name="Freeform 20"/>
            <p:cNvSpPr>
              <a:spLocks/>
            </p:cNvSpPr>
            <p:nvPr/>
          </p:nvSpPr>
          <p:spPr bwMode="invGray">
            <a:xfrm>
              <a:off x="11471275" y="1525677"/>
              <a:ext cx="34925" cy="3200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5" name="Freeform 21"/>
            <p:cNvSpPr>
              <a:spLocks/>
            </p:cNvSpPr>
            <p:nvPr/>
          </p:nvSpPr>
          <p:spPr bwMode="invGray">
            <a:xfrm>
              <a:off x="11710988" y="1528877"/>
              <a:ext cx="30162" cy="4800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6" name="Freeform 22"/>
            <p:cNvSpPr>
              <a:spLocks/>
            </p:cNvSpPr>
            <p:nvPr/>
          </p:nvSpPr>
          <p:spPr bwMode="invGray">
            <a:xfrm>
              <a:off x="11691938" y="1533677"/>
              <a:ext cx="34925" cy="0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7" name="Freeform 23"/>
            <p:cNvSpPr>
              <a:spLocks/>
            </p:cNvSpPr>
            <p:nvPr/>
          </p:nvSpPr>
          <p:spPr bwMode="invGray">
            <a:xfrm>
              <a:off x="11741150" y="1533677"/>
              <a:ext cx="4763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8" name="Freeform 24"/>
            <p:cNvSpPr>
              <a:spLocks/>
            </p:cNvSpPr>
            <p:nvPr/>
          </p:nvSpPr>
          <p:spPr bwMode="invGray">
            <a:xfrm>
              <a:off x="11841163" y="1538479"/>
              <a:ext cx="71437" cy="8000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9" name="Freeform 25"/>
            <p:cNvSpPr>
              <a:spLocks/>
            </p:cNvSpPr>
            <p:nvPr/>
          </p:nvSpPr>
          <p:spPr bwMode="invGray">
            <a:xfrm>
              <a:off x="11764963" y="1535278"/>
              <a:ext cx="44450" cy="3200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invGray">
            <a:xfrm>
              <a:off x="11744325" y="1538479"/>
              <a:ext cx="20638" cy="1600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1" name="Freeform 27"/>
            <p:cNvSpPr>
              <a:spLocks/>
            </p:cNvSpPr>
            <p:nvPr/>
          </p:nvSpPr>
          <p:spPr bwMode="invGray">
            <a:xfrm>
              <a:off x="11482388" y="1532078"/>
              <a:ext cx="85725" cy="3200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2" name="Freeform 28"/>
            <p:cNvSpPr>
              <a:spLocks/>
            </p:cNvSpPr>
            <p:nvPr/>
          </p:nvSpPr>
          <p:spPr bwMode="invGray">
            <a:xfrm>
              <a:off x="11626850" y="1533677"/>
              <a:ext cx="4763" cy="0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3" name="Freeform 29"/>
            <p:cNvSpPr>
              <a:spLocks/>
            </p:cNvSpPr>
            <p:nvPr/>
          </p:nvSpPr>
          <p:spPr bwMode="invGray">
            <a:xfrm>
              <a:off x="11261725" y="1533677"/>
              <a:ext cx="4763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4" name="Freeform 30"/>
            <p:cNvSpPr>
              <a:spLocks/>
            </p:cNvSpPr>
            <p:nvPr/>
          </p:nvSpPr>
          <p:spPr bwMode="invGray">
            <a:xfrm>
              <a:off x="11553825" y="1533677"/>
              <a:ext cx="44450" cy="3200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5" name="Freeform 31"/>
            <p:cNvSpPr>
              <a:spLocks/>
            </p:cNvSpPr>
            <p:nvPr/>
          </p:nvSpPr>
          <p:spPr bwMode="invGray">
            <a:xfrm>
              <a:off x="11409363" y="1528877"/>
              <a:ext cx="31750" cy="3200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6" name="Freeform 32"/>
            <p:cNvSpPr>
              <a:spLocks/>
            </p:cNvSpPr>
            <p:nvPr/>
          </p:nvSpPr>
          <p:spPr bwMode="invGray">
            <a:xfrm>
              <a:off x="11618913" y="153207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7" name="Freeform 33"/>
            <p:cNvSpPr>
              <a:spLocks/>
            </p:cNvSpPr>
            <p:nvPr/>
          </p:nvSpPr>
          <p:spPr bwMode="invGray">
            <a:xfrm>
              <a:off x="11598275" y="1532078"/>
              <a:ext cx="28575" cy="1600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8" name="Freeform 34"/>
            <p:cNvSpPr>
              <a:spLocks/>
            </p:cNvSpPr>
            <p:nvPr/>
          </p:nvSpPr>
          <p:spPr bwMode="invGray">
            <a:xfrm>
              <a:off x="11137900" y="1533677"/>
              <a:ext cx="188913" cy="24004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9" name="Freeform 35"/>
            <p:cNvSpPr>
              <a:spLocks/>
            </p:cNvSpPr>
            <p:nvPr/>
          </p:nvSpPr>
          <p:spPr bwMode="invGray">
            <a:xfrm>
              <a:off x="11266488" y="1528877"/>
              <a:ext cx="95250" cy="4800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0" name="Freeform 36"/>
            <p:cNvSpPr>
              <a:spLocks/>
            </p:cNvSpPr>
            <p:nvPr/>
          </p:nvSpPr>
          <p:spPr bwMode="invGray">
            <a:xfrm>
              <a:off x="11361738" y="1532078"/>
              <a:ext cx="134937" cy="11201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1" name="Freeform 37"/>
            <p:cNvSpPr>
              <a:spLocks/>
            </p:cNvSpPr>
            <p:nvPr/>
          </p:nvSpPr>
          <p:spPr bwMode="invGray">
            <a:xfrm>
              <a:off x="11834813" y="1552880"/>
              <a:ext cx="9525" cy="160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2" name="Freeform 38"/>
            <p:cNvSpPr>
              <a:spLocks/>
            </p:cNvSpPr>
            <p:nvPr/>
          </p:nvSpPr>
          <p:spPr bwMode="invGray">
            <a:xfrm>
              <a:off x="11764963" y="1543279"/>
              <a:ext cx="117475" cy="9601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3" name="Freeform 39"/>
            <p:cNvSpPr>
              <a:spLocks/>
            </p:cNvSpPr>
            <p:nvPr/>
          </p:nvSpPr>
          <p:spPr bwMode="invGray">
            <a:xfrm>
              <a:off x="11555413" y="1543279"/>
              <a:ext cx="69850" cy="6401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4" name="Freeform 40"/>
            <p:cNvSpPr>
              <a:spLocks/>
            </p:cNvSpPr>
            <p:nvPr/>
          </p:nvSpPr>
          <p:spPr bwMode="invGray">
            <a:xfrm>
              <a:off x="11223625" y="1527277"/>
              <a:ext cx="38100" cy="6401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5" name="Freeform 41"/>
            <p:cNvSpPr>
              <a:spLocks/>
            </p:cNvSpPr>
            <p:nvPr/>
          </p:nvSpPr>
          <p:spPr bwMode="invGray">
            <a:xfrm>
              <a:off x="11145838" y="1528877"/>
              <a:ext cx="22225" cy="3200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6" name="Freeform 42"/>
            <p:cNvSpPr>
              <a:spLocks/>
            </p:cNvSpPr>
            <p:nvPr/>
          </p:nvSpPr>
          <p:spPr bwMode="invGray">
            <a:xfrm>
              <a:off x="6197600" y="1565681"/>
              <a:ext cx="20638" cy="160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7" name="Freeform 43"/>
            <p:cNvSpPr>
              <a:spLocks/>
            </p:cNvSpPr>
            <p:nvPr/>
          </p:nvSpPr>
          <p:spPr bwMode="invGray">
            <a:xfrm>
              <a:off x="6356350" y="1565681"/>
              <a:ext cx="9525" cy="0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8" name="Freeform 44"/>
            <p:cNvSpPr>
              <a:spLocks/>
            </p:cNvSpPr>
            <p:nvPr/>
          </p:nvSpPr>
          <p:spPr bwMode="invGray">
            <a:xfrm>
              <a:off x="8950325" y="1522477"/>
              <a:ext cx="61913" cy="6401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9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200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0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3200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1" name="Freeform 47"/>
            <p:cNvSpPr>
              <a:spLocks/>
            </p:cNvSpPr>
            <p:nvPr/>
          </p:nvSpPr>
          <p:spPr bwMode="invGray">
            <a:xfrm>
              <a:off x="5410200" y="1568882"/>
              <a:ext cx="36513" cy="3200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2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801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3" name="Freeform 49"/>
            <p:cNvSpPr>
              <a:spLocks/>
            </p:cNvSpPr>
            <p:nvPr/>
          </p:nvSpPr>
          <p:spPr bwMode="invGray">
            <a:xfrm>
              <a:off x="6257925" y="1525677"/>
              <a:ext cx="19050" cy="1600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4" name="Freeform 50"/>
            <p:cNvSpPr>
              <a:spLocks/>
            </p:cNvSpPr>
            <p:nvPr/>
          </p:nvSpPr>
          <p:spPr bwMode="invGray">
            <a:xfrm>
              <a:off x="10134600" y="1527277"/>
              <a:ext cx="71438" cy="4801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5" name="Freeform 51"/>
            <p:cNvSpPr>
              <a:spLocks/>
            </p:cNvSpPr>
            <p:nvPr/>
          </p:nvSpPr>
          <p:spPr bwMode="invGray">
            <a:xfrm>
              <a:off x="2582863" y="1559281"/>
              <a:ext cx="7937" cy="160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6" name="Freeform 52"/>
            <p:cNvSpPr>
              <a:spLocks/>
            </p:cNvSpPr>
            <p:nvPr/>
          </p:nvSpPr>
          <p:spPr bwMode="invGray">
            <a:xfrm>
              <a:off x="1762125" y="1522477"/>
              <a:ext cx="34925" cy="0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7" name="Freeform 53"/>
            <p:cNvSpPr>
              <a:spLocks/>
            </p:cNvSpPr>
            <p:nvPr/>
          </p:nvSpPr>
          <p:spPr bwMode="invGray">
            <a:xfrm>
              <a:off x="10812463" y="1528877"/>
              <a:ext cx="19050" cy="1600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8" name="Freeform 54"/>
            <p:cNvSpPr>
              <a:spLocks/>
            </p:cNvSpPr>
            <p:nvPr/>
          </p:nvSpPr>
          <p:spPr bwMode="invGray">
            <a:xfrm>
              <a:off x="10896600" y="1544879"/>
              <a:ext cx="7938" cy="3200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9" name="Freeform 55"/>
            <p:cNvSpPr>
              <a:spLocks/>
            </p:cNvSpPr>
            <p:nvPr/>
          </p:nvSpPr>
          <p:spPr bwMode="invGray">
            <a:xfrm>
              <a:off x="9947275" y="1554481"/>
              <a:ext cx="4763" cy="0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0" name="Freeform 56"/>
            <p:cNvSpPr>
              <a:spLocks/>
            </p:cNvSpPr>
            <p:nvPr/>
          </p:nvSpPr>
          <p:spPr bwMode="invGray">
            <a:xfrm>
              <a:off x="10817225" y="1532078"/>
              <a:ext cx="23813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1" name="Freeform 57"/>
            <p:cNvSpPr>
              <a:spLocks/>
            </p:cNvSpPr>
            <p:nvPr/>
          </p:nvSpPr>
          <p:spPr bwMode="invGray">
            <a:xfrm>
              <a:off x="10836275" y="1528877"/>
              <a:ext cx="19050" cy="1600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2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60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3" name="Freeform 59"/>
            <p:cNvSpPr>
              <a:spLocks/>
            </p:cNvSpPr>
            <p:nvPr/>
          </p:nvSpPr>
          <p:spPr bwMode="invGray">
            <a:xfrm>
              <a:off x="4092575" y="1552880"/>
              <a:ext cx="20638" cy="1601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4" name="Freeform 60"/>
            <p:cNvSpPr>
              <a:spLocks/>
            </p:cNvSpPr>
            <p:nvPr/>
          </p:nvSpPr>
          <p:spPr bwMode="invGray">
            <a:xfrm>
              <a:off x="8528050" y="1567282"/>
              <a:ext cx="3175" cy="1600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5" name="Freeform 61"/>
            <p:cNvSpPr>
              <a:spLocks/>
            </p:cNvSpPr>
            <p:nvPr/>
          </p:nvSpPr>
          <p:spPr bwMode="invGray">
            <a:xfrm>
              <a:off x="8461375" y="1556080"/>
              <a:ext cx="66675" cy="14402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6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7" name="Freeform 63"/>
            <p:cNvSpPr>
              <a:spLocks/>
            </p:cNvSpPr>
            <p:nvPr/>
          </p:nvSpPr>
          <p:spPr bwMode="invGray">
            <a:xfrm>
              <a:off x="7508875" y="1559281"/>
              <a:ext cx="11113" cy="4801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8" name="Freeform 64"/>
            <p:cNvSpPr>
              <a:spLocks/>
            </p:cNvSpPr>
            <p:nvPr/>
          </p:nvSpPr>
          <p:spPr bwMode="invGray">
            <a:xfrm>
              <a:off x="5434013" y="1567282"/>
              <a:ext cx="4762" cy="1600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9" name="Freeform 65"/>
            <p:cNvSpPr>
              <a:spLocks/>
            </p:cNvSpPr>
            <p:nvPr/>
          </p:nvSpPr>
          <p:spPr bwMode="invGray">
            <a:xfrm>
              <a:off x="9672638" y="1567282"/>
              <a:ext cx="25400" cy="3200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0" name="Freeform 66"/>
            <p:cNvSpPr>
              <a:spLocks/>
            </p:cNvSpPr>
            <p:nvPr/>
          </p:nvSpPr>
          <p:spPr bwMode="invGray">
            <a:xfrm>
              <a:off x="10966450" y="1528877"/>
              <a:ext cx="39688" cy="3200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1" name="Freeform 67"/>
            <p:cNvSpPr>
              <a:spLocks/>
            </p:cNvSpPr>
            <p:nvPr/>
          </p:nvSpPr>
          <p:spPr bwMode="invGray">
            <a:xfrm>
              <a:off x="11329988" y="1552880"/>
              <a:ext cx="44450" cy="1601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2" name="Freeform 68"/>
            <p:cNvSpPr>
              <a:spLocks/>
            </p:cNvSpPr>
            <p:nvPr/>
          </p:nvSpPr>
          <p:spPr bwMode="invGray">
            <a:xfrm>
              <a:off x="11042650" y="1540078"/>
              <a:ext cx="60325" cy="6401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3" name="Freeform 69"/>
            <p:cNvSpPr>
              <a:spLocks/>
            </p:cNvSpPr>
            <p:nvPr/>
          </p:nvSpPr>
          <p:spPr bwMode="invGray">
            <a:xfrm>
              <a:off x="11106150" y="1543279"/>
              <a:ext cx="28575" cy="0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4" name="Freeform 70"/>
            <p:cNvSpPr>
              <a:spLocks/>
            </p:cNvSpPr>
            <p:nvPr/>
          </p:nvSpPr>
          <p:spPr bwMode="invGray">
            <a:xfrm>
              <a:off x="10679113" y="1525677"/>
              <a:ext cx="103187" cy="9601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5" name="Freeform 71"/>
            <p:cNvSpPr>
              <a:spLocks/>
            </p:cNvSpPr>
            <p:nvPr/>
          </p:nvSpPr>
          <p:spPr bwMode="invGray">
            <a:xfrm>
              <a:off x="11039475" y="1549679"/>
              <a:ext cx="26988" cy="4801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6" name="Freeform 72"/>
            <p:cNvSpPr>
              <a:spLocks/>
            </p:cNvSpPr>
            <p:nvPr/>
          </p:nvSpPr>
          <p:spPr bwMode="invGray">
            <a:xfrm>
              <a:off x="10841038" y="1549679"/>
              <a:ext cx="58737" cy="1601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7" name="Freeform 73"/>
            <p:cNvSpPr>
              <a:spLocks/>
            </p:cNvSpPr>
            <p:nvPr/>
          </p:nvSpPr>
          <p:spPr bwMode="invGray">
            <a:xfrm>
              <a:off x="10899775" y="1549679"/>
              <a:ext cx="36513" cy="160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8" name="Freeform 74"/>
            <p:cNvSpPr>
              <a:spLocks/>
            </p:cNvSpPr>
            <p:nvPr/>
          </p:nvSpPr>
          <p:spPr bwMode="invGray">
            <a:xfrm>
              <a:off x="10958513" y="1554481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9" name="Freeform 75"/>
            <p:cNvSpPr>
              <a:spLocks/>
            </p:cNvSpPr>
            <p:nvPr/>
          </p:nvSpPr>
          <p:spPr bwMode="invGray">
            <a:xfrm>
              <a:off x="10304463" y="1549679"/>
              <a:ext cx="61912" cy="3200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0" name="Freeform 76"/>
            <p:cNvSpPr>
              <a:spLocks/>
            </p:cNvSpPr>
            <p:nvPr/>
          </p:nvSpPr>
          <p:spPr bwMode="invGray">
            <a:xfrm>
              <a:off x="10483850" y="1557681"/>
              <a:ext cx="23813" cy="6401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1" name="Freeform 77"/>
            <p:cNvSpPr>
              <a:spLocks/>
            </p:cNvSpPr>
            <p:nvPr/>
          </p:nvSpPr>
          <p:spPr bwMode="invGray">
            <a:xfrm>
              <a:off x="10291763" y="1564082"/>
              <a:ext cx="117475" cy="1600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2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002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3" name="Freeform 79"/>
            <p:cNvSpPr>
              <a:spLocks/>
            </p:cNvSpPr>
            <p:nvPr/>
          </p:nvSpPr>
          <p:spPr bwMode="invGray">
            <a:xfrm>
              <a:off x="8951913" y="1568882"/>
              <a:ext cx="96837" cy="8002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4" name="Freeform 80"/>
            <p:cNvSpPr>
              <a:spLocks/>
            </p:cNvSpPr>
            <p:nvPr/>
          </p:nvSpPr>
          <p:spPr bwMode="invGray">
            <a:xfrm>
              <a:off x="9005888" y="1565681"/>
              <a:ext cx="17462" cy="3200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5" name="Freeform 81"/>
            <p:cNvSpPr>
              <a:spLocks/>
            </p:cNvSpPr>
            <p:nvPr/>
          </p:nvSpPr>
          <p:spPr bwMode="invGray">
            <a:xfrm>
              <a:off x="1587500" y="1517675"/>
              <a:ext cx="38100" cy="3200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6" name="Freeform 82"/>
            <p:cNvSpPr>
              <a:spLocks/>
            </p:cNvSpPr>
            <p:nvPr/>
          </p:nvSpPr>
          <p:spPr bwMode="invGray">
            <a:xfrm>
              <a:off x="1522413" y="1519276"/>
              <a:ext cx="30162" cy="4800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7" name="Freeform 83"/>
            <p:cNvSpPr>
              <a:spLocks/>
            </p:cNvSpPr>
            <p:nvPr/>
          </p:nvSpPr>
          <p:spPr bwMode="invGray">
            <a:xfrm>
              <a:off x="6650038" y="1573683"/>
              <a:ext cx="33337" cy="3200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8" name="Freeform 84"/>
            <p:cNvSpPr>
              <a:spLocks/>
            </p:cNvSpPr>
            <p:nvPr/>
          </p:nvSpPr>
          <p:spPr bwMode="invGray">
            <a:xfrm>
              <a:off x="6162675" y="1565681"/>
              <a:ext cx="15875" cy="4801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9" name="Freeform 85"/>
            <p:cNvSpPr>
              <a:spLocks/>
            </p:cNvSpPr>
            <p:nvPr/>
          </p:nvSpPr>
          <p:spPr bwMode="invGray">
            <a:xfrm>
              <a:off x="5738813" y="1570483"/>
              <a:ext cx="60325" cy="6401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8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8DFF4-7AB2-491C-B3ED-8F681176A94C}" type="datetimeFigureOut">
              <a:rPr lang="en-US"/>
              <a:pPr>
                <a:defRPr/>
              </a:pPr>
              <a:t>8/10/2018</a:t>
            </a:fld>
            <a:endParaRPr/>
          </a:p>
        </p:txBody>
      </p:sp>
      <p:sp>
        <p:nvSpPr>
          <p:cNvPr id="8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D69B2-6AC4-44A6-94EF-539A9B567571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line"/>
          <p:cNvGrpSpPr>
            <a:grpSpLocks/>
          </p:cNvGrpSpPr>
          <p:nvPr/>
        </p:nvGrpSpPr>
        <p:grpSpPr bwMode="auto">
          <a:xfrm>
            <a:off x="1522413" y="1514475"/>
            <a:ext cx="10569575" cy="63500"/>
            <a:chOff x="1522413" y="1514475"/>
            <a:chExt cx="10569575" cy="64008"/>
          </a:xfrm>
        </p:grpSpPr>
        <p:sp>
          <p:nvSpPr>
            <p:cNvPr id="8" name="Freeform 160"/>
            <p:cNvSpPr>
              <a:spLocks/>
            </p:cNvSpPr>
            <p:nvPr/>
          </p:nvSpPr>
          <p:spPr bwMode="invGray">
            <a:xfrm>
              <a:off x="12028488" y="1525677"/>
              <a:ext cx="63500" cy="4800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" name="Freeform 161"/>
            <p:cNvSpPr>
              <a:spLocks/>
            </p:cNvSpPr>
            <p:nvPr/>
          </p:nvSpPr>
          <p:spPr bwMode="invGray">
            <a:xfrm>
              <a:off x="12022138" y="1533677"/>
              <a:ext cx="19050" cy="0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" name="Freeform 162"/>
            <p:cNvSpPr>
              <a:spLocks/>
            </p:cNvSpPr>
            <p:nvPr/>
          </p:nvSpPr>
          <p:spPr bwMode="invGray">
            <a:xfrm>
              <a:off x="12041188" y="1532078"/>
              <a:ext cx="39687" cy="6401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7277"/>
              <a:ext cx="42862" cy="4801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2078"/>
              <a:ext cx="41275" cy="1600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8479"/>
              <a:ext cx="77787" cy="3200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2477"/>
              <a:ext cx="39688" cy="4800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2477"/>
              <a:ext cx="92075" cy="4800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677"/>
              <a:ext cx="34925" cy="3200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8877"/>
              <a:ext cx="30162" cy="4800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3677"/>
              <a:ext cx="34925" cy="0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3677"/>
              <a:ext cx="4763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8479"/>
              <a:ext cx="71437" cy="8000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278"/>
              <a:ext cx="44450" cy="3200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8479"/>
              <a:ext cx="20638" cy="1600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2078"/>
              <a:ext cx="85725" cy="3200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3677"/>
              <a:ext cx="4763" cy="0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3677"/>
              <a:ext cx="4763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3677"/>
              <a:ext cx="44450" cy="3200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8877"/>
              <a:ext cx="31750" cy="3200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207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2078"/>
              <a:ext cx="28575" cy="1600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3677"/>
              <a:ext cx="188913" cy="24004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8877"/>
              <a:ext cx="95250" cy="4800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2078"/>
              <a:ext cx="134937" cy="11201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880"/>
              <a:ext cx="9525" cy="160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3279"/>
              <a:ext cx="117475" cy="9601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3279"/>
              <a:ext cx="69850" cy="6401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7277"/>
              <a:ext cx="38100" cy="6401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8877"/>
              <a:ext cx="22225" cy="3200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5681"/>
              <a:ext cx="20638" cy="160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5681"/>
              <a:ext cx="9525" cy="0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2477"/>
              <a:ext cx="61913" cy="6401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200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3200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882"/>
              <a:ext cx="36513" cy="3200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801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677"/>
              <a:ext cx="19050" cy="1600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7277"/>
              <a:ext cx="71438" cy="4801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59281"/>
              <a:ext cx="7937" cy="160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2477"/>
              <a:ext cx="34925" cy="0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8877"/>
              <a:ext cx="19050" cy="1600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4879"/>
              <a:ext cx="7938" cy="3200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4481"/>
              <a:ext cx="4763" cy="0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2078"/>
              <a:ext cx="23813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8877"/>
              <a:ext cx="19050" cy="1600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60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880"/>
              <a:ext cx="20638" cy="1601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282"/>
              <a:ext cx="3175" cy="1600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080"/>
              <a:ext cx="66675" cy="14402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59281"/>
              <a:ext cx="11113" cy="4801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282"/>
              <a:ext cx="4762" cy="1600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282"/>
              <a:ext cx="25400" cy="3200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8877"/>
              <a:ext cx="39688" cy="3200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880"/>
              <a:ext cx="44450" cy="1601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078"/>
              <a:ext cx="60325" cy="6401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3279"/>
              <a:ext cx="28575" cy="0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677"/>
              <a:ext cx="103187" cy="9601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49679"/>
              <a:ext cx="26988" cy="4801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9679"/>
              <a:ext cx="58737" cy="1601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49679"/>
              <a:ext cx="36513" cy="160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4481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9679"/>
              <a:ext cx="61912" cy="3200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681"/>
              <a:ext cx="23813" cy="6401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4082"/>
              <a:ext cx="117475" cy="1600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002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882"/>
              <a:ext cx="96837" cy="8002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5681"/>
              <a:ext cx="17462" cy="3200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7675"/>
              <a:ext cx="38100" cy="3200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276"/>
              <a:ext cx="30162" cy="4800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683"/>
              <a:ext cx="33337" cy="3200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5681"/>
              <a:ext cx="15875" cy="4801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0483"/>
              <a:ext cx="60325" cy="6401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>
            <a:lvl1pPr>
              <a:defRPr/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82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CA767-BC52-4870-BF7E-0823C85EE05E}" type="datetimeFigureOut">
              <a:rPr lang="en-US"/>
              <a:pPr>
                <a:defRPr/>
              </a:pPr>
              <a:t>8/10/2018</a:t>
            </a:fld>
            <a:endParaRPr/>
          </a:p>
        </p:txBody>
      </p:sp>
      <p:sp>
        <p:nvSpPr>
          <p:cNvPr id="83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4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59836-24F7-4EBE-9F0F-0942D84048AF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line"/>
          <p:cNvGrpSpPr>
            <a:grpSpLocks/>
          </p:cNvGrpSpPr>
          <p:nvPr/>
        </p:nvGrpSpPr>
        <p:grpSpPr bwMode="auto">
          <a:xfrm>
            <a:off x="1522413" y="1514475"/>
            <a:ext cx="10569575" cy="63500"/>
            <a:chOff x="1522413" y="1514475"/>
            <a:chExt cx="10569575" cy="64008"/>
          </a:xfrm>
        </p:grpSpPr>
        <p:sp>
          <p:nvSpPr>
            <p:cNvPr id="4" name="Freeform 10"/>
            <p:cNvSpPr>
              <a:spLocks/>
            </p:cNvSpPr>
            <p:nvPr/>
          </p:nvSpPr>
          <p:spPr bwMode="invGray">
            <a:xfrm>
              <a:off x="12028488" y="1525677"/>
              <a:ext cx="63500" cy="4800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" name="Freeform 11"/>
            <p:cNvSpPr>
              <a:spLocks/>
            </p:cNvSpPr>
            <p:nvPr/>
          </p:nvSpPr>
          <p:spPr bwMode="invGray">
            <a:xfrm>
              <a:off x="12022138" y="1533677"/>
              <a:ext cx="19050" cy="0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" name="Freeform 12"/>
            <p:cNvSpPr>
              <a:spLocks/>
            </p:cNvSpPr>
            <p:nvPr/>
          </p:nvSpPr>
          <p:spPr bwMode="invGray">
            <a:xfrm>
              <a:off x="12041188" y="1532078"/>
              <a:ext cx="39687" cy="6401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" name="Freeform 15"/>
            <p:cNvSpPr>
              <a:spLocks/>
            </p:cNvSpPr>
            <p:nvPr/>
          </p:nvSpPr>
          <p:spPr bwMode="invGray">
            <a:xfrm>
              <a:off x="11831638" y="1527277"/>
              <a:ext cx="42862" cy="4801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" name="Freeform 16"/>
            <p:cNvSpPr>
              <a:spLocks/>
            </p:cNvSpPr>
            <p:nvPr/>
          </p:nvSpPr>
          <p:spPr bwMode="invGray">
            <a:xfrm>
              <a:off x="11809413" y="1532078"/>
              <a:ext cx="41275" cy="1600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" name="Freeform 17"/>
            <p:cNvSpPr>
              <a:spLocks/>
            </p:cNvSpPr>
            <p:nvPr/>
          </p:nvSpPr>
          <p:spPr bwMode="invGray">
            <a:xfrm>
              <a:off x="12003088" y="1538479"/>
              <a:ext cx="77787" cy="3200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" name="Freeform 18"/>
            <p:cNvSpPr>
              <a:spLocks/>
            </p:cNvSpPr>
            <p:nvPr/>
          </p:nvSpPr>
          <p:spPr bwMode="invGray">
            <a:xfrm>
              <a:off x="11664950" y="1522477"/>
              <a:ext cx="39688" cy="4800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" name="Freeform 19"/>
            <p:cNvSpPr>
              <a:spLocks/>
            </p:cNvSpPr>
            <p:nvPr/>
          </p:nvSpPr>
          <p:spPr bwMode="invGray">
            <a:xfrm>
              <a:off x="11506200" y="1522477"/>
              <a:ext cx="92075" cy="4800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" name="Freeform 20"/>
            <p:cNvSpPr>
              <a:spLocks/>
            </p:cNvSpPr>
            <p:nvPr/>
          </p:nvSpPr>
          <p:spPr bwMode="invGray">
            <a:xfrm>
              <a:off x="11471275" y="1525677"/>
              <a:ext cx="34925" cy="3200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3" name="Freeform 21"/>
            <p:cNvSpPr>
              <a:spLocks/>
            </p:cNvSpPr>
            <p:nvPr/>
          </p:nvSpPr>
          <p:spPr bwMode="invGray">
            <a:xfrm>
              <a:off x="11710988" y="1528877"/>
              <a:ext cx="30162" cy="4800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4" name="Freeform 22"/>
            <p:cNvSpPr>
              <a:spLocks/>
            </p:cNvSpPr>
            <p:nvPr/>
          </p:nvSpPr>
          <p:spPr bwMode="invGray">
            <a:xfrm>
              <a:off x="11691938" y="1533677"/>
              <a:ext cx="34925" cy="0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5" name="Freeform 23"/>
            <p:cNvSpPr>
              <a:spLocks/>
            </p:cNvSpPr>
            <p:nvPr/>
          </p:nvSpPr>
          <p:spPr bwMode="invGray">
            <a:xfrm>
              <a:off x="11741150" y="1533677"/>
              <a:ext cx="4763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6" name="Freeform 24"/>
            <p:cNvSpPr>
              <a:spLocks/>
            </p:cNvSpPr>
            <p:nvPr/>
          </p:nvSpPr>
          <p:spPr bwMode="invGray">
            <a:xfrm>
              <a:off x="11841163" y="1538479"/>
              <a:ext cx="71437" cy="8000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7" name="Freeform 25"/>
            <p:cNvSpPr>
              <a:spLocks/>
            </p:cNvSpPr>
            <p:nvPr/>
          </p:nvSpPr>
          <p:spPr bwMode="invGray">
            <a:xfrm>
              <a:off x="11764963" y="1535278"/>
              <a:ext cx="44450" cy="3200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8" name="Freeform 26"/>
            <p:cNvSpPr>
              <a:spLocks/>
            </p:cNvSpPr>
            <p:nvPr/>
          </p:nvSpPr>
          <p:spPr bwMode="invGray">
            <a:xfrm>
              <a:off x="11744325" y="1538479"/>
              <a:ext cx="20638" cy="1600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9" name="Freeform 27"/>
            <p:cNvSpPr>
              <a:spLocks/>
            </p:cNvSpPr>
            <p:nvPr/>
          </p:nvSpPr>
          <p:spPr bwMode="invGray">
            <a:xfrm>
              <a:off x="11482388" y="1532078"/>
              <a:ext cx="85725" cy="3200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0" name="Freeform 28"/>
            <p:cNvSpPr>
              <a:spLocks/>
            </p:cNvSpPr>
            <p:nvPr/>
          </p:nvSpPr>
          <p:spPr bwMode="invGray">
            <a:xfrm>
              <a:off x="11626850" y="1533677"/>
              <a:ext cx="4763" cy="0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1" name="Freeform 29"/>
            <p:cNvSpPr>
              <a:spLocks/>
            </p:cNvSpPr>
            <p:nvPr/>
          </p:nvSpPr>
          <p:spPr bwMode="invGray">
            <a:xfrm>
              <a:off x="11261725" y="1533677"/>
              <a:ext cx="4763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2" name="Freeform 30"/>
            <p:cNvSpPr>
              <a:spLocks/>
            </p:cNvSpPr>
            <p:nvPr/>
          </p:nvSpPr>
          <p:spPr bwMode="invGray">
            <a:xfrm>
              <a:off x="11553825" y="1533677"/>
              <a:ext cx="44450" cy="3200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invGray">
            <a:xfrm>
              <a:off x="11409363" y="1528877"/>
              <a:ext cx="31750" cy="3200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4" name="Freeform 32"/>
            <p:cNvSpPr>
              <a:spLocks/>
            </p:cNvSpPr>
            <p:nvPr/>
          </p:nvSpPr>
          <p:spPr bwMode="invGray">
            <a:xfrm>
              <a:off x="11618913" y="153207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5" name="Freeform 33"/>
            <p:cNvSpPr>
              <a:spLocks/>
            </p:cNvSpPr>
            <p:nvPr/>
          </p:nvSpPr>
          <p:spPr bwMode="invGray">
            <a:xfrm>
              <a:off x="11598275" y="1532078"/>
              <a:ext cx="28575" cy="1600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6" name="Freeform 34"/>
            <p:cNvSpPr>
              <a:spLocks/>
            </p:cNvSpPr>
            <p:nvPr/>
          </p:nvSpPr>
          <p:spPr bwMode="invGray">
            <a:xfrm>
              <a:off x="11137900" y="1533677"/>
              <a:ext cx="188913" cy="24004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7" name="Freeform 35"/>
            <p:cNvSpPr>
              <a:spLocks/>
            </p:cNvSpPr>
            <p:nvPr/>
          </p:nvSpPr>
          <p:spPr bwMode="invGray">
            <a:xfrm>
              <a:off x="11266488" y="1528877"/>
              <a:ext cx="95250" cy="4800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8" name="Freeform 36"/>
            <p:cNvSpPr>
              <a:spLocks/>
            </p:cNvSpPr>
            <p:nvPr/>
          </p:nvSpPr>
          <p:spPr bwMode="invGray">
            <a:xfrm>
              <a:off x="11361738" y="1532078"/>
              <a:ext cx="134937" cy="11201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9" name="Freeform 37"/>
            <p:cNvSpPr>
              <a:spLocks/>
            </p:cNvSpPr>
            <p:nvPr/>
          </p:nvSpPr>
          <p:spPr bwMode="invGray">
            <a:xfrm>
              <a:off x="11834813" y="1552880"/>
              <a:ext cx="9525" cy="160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0" name="Freeform 38"/>
            <p:cNvSpPr>
              <a:spLocks/>
            </p:cNvSpPr>
            <p:nvPr/>
          </p:nvSpPr>
          <p:spPr bwMode="invGray">
            <a:xfrm>
              <a:off x="11764963" y="1543279"/>
              <a:ext cx="117475" cy="9601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1" name="Freeform 39"/>
            <p:cNvSpPr>
              <a:spLocks/>
            </p:cNvSpPr>
            <p:nvPr/>
          </p:nvSpPr>
          <p:spPr bwMode="invGray">
            <a:xfrm>
              <a:off x="11555413" y="1543279"/>
              <a:ext cx="69850" cy="6401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2" name="Freeform 40"/>
            <p:cNvSpPr>
              <a:spLocks/>
            </p:cNvSpPr>
            <p:nvPr/>
          </p:nvSpPr>
          <p:spPr bwMode="invGray">
            <a:xfrm>
              <a:off x="11223625" y="1527277"/>
              <a:ext cx="38100" cy="6401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3" name="Freeform 41"/>
            <p:cNvSpPr>
              <a:spLocks/>
            </p:cNvSpPr>
            <p:nvPr/>
          </p:nvSpPr>
          <p:spPr bwMode="invGray">
            <a:xfrm>
              <a:off x="11145838" y="1528877"/>
              <a:ext cx="22225" cy="3200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4" name="Freeform 42"/>
            <p:cNvSpPr>
              <a:spLocks/>
            </p:cNvSpPr>
            <p:nvPr/>
          </p:nvSpPr>
          <p:spPr bwMode="invGray">
            <a:xfrm>
              <a:off x="6197600" y="1565681"/>
              <a:ext cx="20638" cy="160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5" name="Freeform 43"/>
            <p:cNvSpPr>
              <a:spLocks/>
            </p:cNvSpPr>
            <p:nvPr/>
          </p:nvSpPr>
          <p:spPr bwMode="invGray">
            <a:xfrm>
              <a:off x="6356350" y="1565681"/>
              <a:ext cx="9525" cy="0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6" name="Freeform 44"/>
            <p:cNvSpPr>
              <a:spLocks/>
            </p:cNvSpPr>
            <p:nvPr/>
          </p:nvSpPr>
          <p:spPr bwMode="invGray">
            <a:xfrm>
              <a:off x="8950325" y="1522477"/>
              <a:ext cx="61913" cy="6401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7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200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8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3200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9" name="Freeform 47"/>
            <p:cNvSpPr>
              <a:spLocks/>
            </p:cNvSpPr>
            <p:nvPr/>
          </p:nvSpPr>
          <p:spPr bwMode="invGray">
            <a:xfrm>
              <a:off x="5410200" y="1568882"/>
              <a:ext cx="36513" cy="3200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0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801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1" name="Freeform 49"/>
            <p:cNvSpPr>
              <a:spLocks/>
            </p:cNvSpPr>
            <p:nvPr/>
          </p:nvSpPr>
          <p:spPr bwMode="invGray">
            <a:xfrm>
              <a:off x="6257925" y="1525677"/>
              <a:ext cx="19050" cy="1600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2" name="Freeform 50"/>
            <p:cNvSpPr>
              <a:spLocks/>
            </p:cNvSpPr>
            <p:nvPr/>
          </p:nvSpPr>
          <p:spPr bwMode="invGray">
            <a:xfrm>
              <a:off x="10134600" y="1527277"/>
              <a:ext cx="71438" cy="4801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3" name="Freeform 51"/>
            <p:cNvSpPr>
              <a:spLocks/>
            </p:cNvSpPr>
            <p:nvPr/>
          </p:nvSpPr>
          <p:spPr bwMode="invGray">
            <a:xfrm>
              <a:off x="2582863" y="1559281"/>
              <a:ext cx="7937" cy="160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4" name="Freeform 52"/>
            <p:cNvSpPr>
              <a:spLocks/>
            </p:cNvSpPr>
            <p:nvPr/>
          </p:nvSpPr>
          <p:spPr bwMode="invGray">
            <a:xfrm>
              <a:off x="1762125" y="1522477"/>
              <a:ext cx="34925" cy="0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5" name="Freeform 53"/>
            <p:cNvSpPr>
              <a:spLocks/>
            </p:cNvSpPr>
            <p:nvPr/>
          </p:nvSpPr>
          <p:spPr bwMode="invGray">
            <a:xfrm>
              <a:off x="10812463" y="1528877"/>
              <a:ext cx="19050" cy="1600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6" name="Freeform 54"/>
            <p:cNvSpPr>
              <a:spLocks/>
            </p:cNvSpPr>
            <p:nvPr/>
          </p:nvSpPr>
          <p:spPr bwMode="invGray">
            <a:xfrm>
              <a:off x="10896600" y="1544879"/>
              <a:ext cx="7938" cy="3200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7" name="Freeform 55"/>
            <p:cNvSpPr>
              <a:spLocks/>
            </p:cNvSpPr>
            <p:nvPr/>
          </p:nvSpPr>
          <p:spPr bwMode="invGray">
            <a:xfrm>
              <a:off x="9947275" y="1554481"/>
              <a:ext cx="4763" cy="0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8" name="Freeform 56"/>
            <p:cNvSpPr>
              <a:spLocks/>
            </p:cNvSpPr>
            <p:nvPr/>
          </p:nvSpPr>
          <p:spPr bwMode="invGray">
            <a:xfrm>
              <a:off x="10817225" y="1532078"/>
              <a:ext cx="23813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9" name="Freeform 57"/>
            <p:cNvSpPr>
              <a:spLocks/>
            </p:cNvSpPr>
            <p:nvPr/>
          </p:nvSpPr>
          <p:spPr bwMode="invGray">
            <a:xfrm>
              <a:off x="10836275" y="1528877"/>
              <a:ext cx="19050" cy="1600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0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60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1" name="Freeform 59"/>
            <p:cNvSpPr>
              <a:spLocks/>
            </p:cNvSpPr>
            <p:nvPr/>
          </p:nvSpPr>
          <p:spPr bwMode="invGray">
            <a:xfrm>
              <a:off x="4092575" y="1552880"/>
              <a:ext cx="20638" cy="1601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2" name="Freeform 60"/>
            <p:cNvSpPr>
              <a:spLocks/>
            </p:cNvSpPr>
            <p:nvPr/>
          </p:nvSpPr>
          <p:spPr bwMode="invGray">
            <a:xfrm>
              <a:off x="8528050" y="1567282"/>
              <a:ext cx="3175" cy="1600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3" name="Freeform 61"/>
            <p:cNvSpPr>
              <a:spLocks/>
            </p:cNvSpPr>
            <p:nvPr/>
          </p:nvSpPr>
          <p:spPr bwMode="invGray">
            <a:xfrm>
              <a:off x="8461375" y="1556080"/>
              <a:ext cx="66675" cy="14402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4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5" name="Freeform 63"/>
            <p:cNvSpPr>
              <a:spLocks/>
            </p:cNvSpPr>
            <p:nvPr/>
          </p:nvSpPr>
          <p:spPr bwMode="invGray">
            <a:xfrm>
              <a:off x="7508875" y="1559281"/>
              <a:ext cx="11113" cy="4801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6" name="Freeform 64"/>
            <p:cNvSpPr>
              <a:spLocks/>
            </p:cNvSpPr>
            <p:nvPr/>
          </p:nvSpPr>
          <p:spPr bwMode="invGray">
            <a:xfrm>
              <a:off x="5434013" y="1567282"/>
              <a:ext cx="4762" cy="1600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7" name="Freeform 65"/>
            <p:cNvSpPr>
              <a:spLocks/>
            </p:cNvSpPr>
            <p:nvPr/>
          </p:nvSpPr>
          <p:spPr bwMode="invGray">
            <a:xfrm>
              <a:off x="9672638" y="1567282"/>
              <a:ext cx="25400" cy="3200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8" name="Freeform 66"/>
            <p:cNvSpPr>
              <a:spLocks/>
            </p:cNvSpPr>
            <p:nvPr/>
          </p:nvSpPr>
          <p:spPr bwMode="invGray">
            <a:xfrm>
              <a:off x="10966450" y="1528877"/>
              <a:ext cx="39688" cy="3200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9" name="Freeform 67"/>
            <p:cNvSpPr>
              <a:spLocks/>
            </p:cNvSpPr>
            <p:nvPr/>
          </p:nvSpPr>
          <p:spPr bwMode="invGray">
            <a:xfrm>
              <a:off x="11329988" y="1552880"/>
              <a:ext cx="44450" cy="1601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0" name="Freeform 68"/>
            <p:cNvSpPr>
              <a:spLocks/>
            </p:cNvSpPr>
            <p:nvPr/>
          </p:nvSpPr>
          <p:spPr bwMode="invGray">
            <a:xfrm>
              <a:off x="11042650" y="1540078"/>
              <a:ext cx="60325" cy="6401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1" name="Freeform 69"/>
            <p:cNvSpPr>
              <a:spLocks/>
            </p:cNvSpPr>
            <p:nvPr/>
          </p:nvSpPr>
          <p:spPr bwMode="invGray">
            <a:xfrm>
              <a:off x="11106150" y="1543279"/>
              <a:ext cx="28575" cy="0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2" name="Freeform 70"/>
            <p:cNvSpPr>
              <a:spLocks/>
            </p:cNvSpPr>
            <p:nvPr/>
          </p:nvSpPr>
          <p:spPr bwMode="invGray">
            <a:xfrm>
              <a:off x="10679113" y="1525677"/>
              <a:ext cx="103187" cy="9601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3" name="Freeform 71"/>
            <p:cNvSpPr>
              <a:spLocks/>
            </p:cNvSpPr>
            <p:nvPr/>
          </p:nvSpPr>
          <p:spPr bwMode="invGray">
            <a:xfrm>
              <a:off x="11039475" y="1549679"/>
              <a:ext cx="26988" cy="4801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4" name="Freeform 72"/>
            <p:cNvSpPr>
              <a:spLocks/>
            </p:cNvSpPr>
            <p:nvPr/>
          </p:nvSpPr>
          <p:spPr bwMode="invGray">
            <a:xfrm>
              <a:off x="10841038" y="1549679"/>
              <a:ext cx="58737" cy="1601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5" name="Freeform 73"/>
            <p:cNvSpPr>
              <a:spLocks/>
            </p:cNvSpPr>
            <p:nvPr/>
          </p:nvSpPr>
          <p:spPr bwMode="invGray">
            <a:xfrm>
              <a:off x="10899775" y="1549679"/>
              <a:ext cx="36513" cy="160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6" name="Freeform 74"/>
            <p:cNvSpPr>
              <a:spLocks/>
            </p:cNvSpPr>
            <p:nvPr/>
          </p:nvSpPr>
          <p:spPr bwMode="invGray">
            <a:xfrm>
              <a:off x="10958513" y="1554481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7" name="Freeform 75"/>
            <p:cNvSpPr>
              <a:spLocks/>
            </p:cNvSpPr>
            <p:nvPr/>
          </p:nvSpPr>
          <p:spPr bwMode="invGray">
            <a:xfrm>
              <a:off x="10304463" y="1549679"/>
              <a:ext cx="61912" cy="3200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8" name="Freeform 76"/>
            <p:cNvSpPr>
              <a:spLocks/>
            </p:cNvSpPr>
            <p:nvPr/>
          </p:nvSpPr>
          <p:spPr bwMode="invGray">
            <a:xfrm>
              <a:off x="10483850" y="1557681"/>
              <a:ext cx="23813" cy="6401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9" name="Freeform 77"/>
            <p:cNvSpPr>
              <a:spLocks/>
            </p:cNvSpPr>
            <p:nvPr/>
          </p:nvSpPr>
          <p:spPr bwMode="invGray">
            <a:xfrm>
              <a:off x="10291763" y="1564082"/>
              <a:ext cx="117475" cy="1600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0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002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1" name="Freeform 79"/>
            <p:cNvSpPr>
              <a:spLocks/>
            </p:cNvSpPr>
            <p:nvPr/>
          </p:nvSpPr>
          <p:spPr bwMode="invGray">
            <a:xfrm>
              <a:off x="8951913" y="1568882"/>
              <a:ext cx="96837" cy="8002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2" name="Freeform 80"/>
            <p:cNvSpPr>
              <a:spLocks/>
            </p:cNvSpPr>
            <p:nvPr/>
          </p:nvSpPr>
          <p:spPr bwMode="invGray">
            <a:xfrm>
              <a:off x="9005888" y="1565681"/>
              <a:ext cx="17462" cy="3200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3" name="Freeform 81"/>
            <p:cNvSpPr>
              <a:spLocks/>
            </p:cNvSpPr>
            <p:nvPr/>
          </p:nvSpPr>
          <p:spPr bwMode="invGray">
            <a:xfrm>
              <a:off x="1587500" y="1517675"/>
              <a:ext cx="38100" cy="3200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4" name="Freeform 82"/>
            <p:cNvSpPr>
              <a:spLocks/>
            </p:cNvSpPr>
            <p:nvPr/>
          </p:nvSpPr>
          <p:spPr bwMode="invGray">
            <a:xfrm>
              <a:off x="1522413" y="1519276"/>
              <a:ext cx="30162" cy="4800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5" name="Freeform 83"/>
            <p:cNvSpPr>
              <a:spLocks/>
            </p:cNvSpPr>
            <p:nvPr/>
          </p:nvSpPr>
          <p:spPr bwMode="invGray">
            <a:xfrm>
              <a:off x="6650038" y="1573683"/>
              <a:ext cx="33337" cy="3200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6" name="Freeform 84"/>
            <p:cNvSpPr>
              <a:spLocks/>
            </p:cNvSpPr>
            <p:nvPr/>
          </p:nvSpPr>
          <p:spPr bwMode="invGray">
            <a:xfrm>
              <a:off x="6162675" y="1565681"/>
              <a:ext cx="15875" cy="4801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7" name="Freeform 85"/>
            <p:cNvSpPr>
              <a:spLocks/>
            </p:cNvSpPr>
            <p:nvPr/>
          </p:nvSpPr>
          <p:spPr bwMode="invGray">
            <a:xfrm>
              <a:off x="5738813" y="1570483"/>
              <a:ext cx="60325" cy="6401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  <p:sp>
        <p:nvSpPr>
          <p:cNvPr id="78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465C7-7A5F-419C-A27B-39C794DAC3B7}" type="datetimeFigureOut">
              <a:rPr lang="en-US"/>
              <a:pPr>
                <a:defRPr/>
              </a:pPr>
              <a:t>8/10/2018</a:t>
            </a:fld>
            <a:endParaRPr/>
          </a:p>
        </p:txBody>
      </p:sp>
      <p:sp>
        <p:nvSpPr>
          <p:cNvPr id="79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0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C1331-7E64-4354-B26F-5C89D77AC898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FA71E-2E87-4180-9481-AFF1AFD0D81E}" type="datetimeFigureOut">
              <a:rPr lang="en-US"/>
              <a:pPr>
                <a:defRPr/>
              </a:pPr>
              <a:t>8/10/2018</a:t>
            </a:fld>
            <a:endParaRPr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860322-48CC-4102-AF23-3F326AD26AA4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frame"/>
          <p:cNvGrpSpPr>
            <a:grpSpLocks/>
          </p:cNvGrpSpPr>
          <p:nvPr/>
        </p:nvGrpSpPr>
        <p:grpSpPr bwMode="auto">
          <a:xfrm flipH="1">
            <a:off x="1447800" y="1630363"/>
            <a:ext cx="6291263" cy="4576762"/>
            <a:chOff x="4417839" y="1630821"/>
            <a:chExt cx="6291028" cy="4575885"/>
          </a:xfrm>
        </p:grpSpPr>
        <p:grpSp>
          <p:nvGrpSpPr>
            <p:cNvPr id="6" name="Group 614"/>
            <p:cNvGrpSpPr>
              <a:grpSpLocks/>
            </p:cNvGrpSpPr>
            <p:nvPr/>
          </p:nvGrpSpPr>
          <p:grpSpPr bwMode="auto">
            <a:xfrm>
              <a:off x="5414347" y="1630819"/>
              <a:ext cx="5294502" cy="4114786"/>
              <a:chOff x="3310411" y="716544"/>
              <a:chExt cx="5294502" cy="4114786"/>
            </a:xfrm>
          </p:grpSpPr>
          <p:grpSp>
            <p:nvGrpSpPr>
              <p:cNvPr id="158" name="Group 766"/>
              <p:cNvGrpSpPr/>
              <p:nvPr/>
            </p:nvGrpSpPr>
            <p:grpSpPr bwMode="invGray">
              <a:xfrm flipH="1">
                <a:off x="3310411" y="738181"/>
                <a:ext cx="5294502" cy="54873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234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35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36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3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3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3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4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4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4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4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4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4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4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4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4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4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5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5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5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5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5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5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5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5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5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5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6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6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6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6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6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6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6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6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6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6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7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7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7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7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7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7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7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7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7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7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8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8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8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8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8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8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8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8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8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8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9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9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9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9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9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9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9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9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9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9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30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30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30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30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30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30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30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30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59" name="Group 767"/>
              <p:cNvGrpSpPr/>
              <p:nvPr/>
            </p:nvGrpSpPr>
            <p:grpSpPr bwMode="invGray">
              <a:xfrm rot="16200000" flipH="1">
                <a:off x="6492441" y="2755645"/>
                <a:ext cx="4114786" cy="3658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160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61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62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6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6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6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6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6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6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6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7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7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7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7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7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7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7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7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7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7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8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8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8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8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8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8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8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8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8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8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9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9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9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9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9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9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9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9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9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9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0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0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0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0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0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0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0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0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0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0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1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1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1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1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1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1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1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1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1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1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2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2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2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2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2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2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2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2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2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2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3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3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3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3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</p:grpSp>
        </p:grpSp>
        <p:grpSp>
          <p:nvGrpSpPr>
            <p:cNvPr id="7" name="Group 615"/>
            <p:cNvGrpSpPr>
              <a:grpSpLocks/>
            </p:cNvGrpSpPr>
            <p:nvPr/>
          </p:nvGrpSpPr>
          <p:grpSpPr bwMode="auto">
            <a:xfrm rot="10800000">
              <a:off x="4417857" y="2091922"/>
              <a:ext cx="5294502" cy="4114786"/>
              <a:chOff x="3310411" y="716544"/>
              <a:chExt cx="5294502" cy="4114786"/>
            </a:xfrm>
          </p:grpSpPr>
          <p:grpSp>
            <p:nvGrpSpPr>
              <p:cNvPr id="8" name="Group 616"/>
              <p:cNvGrpSpPr/>
              <p:nvPr/>
            </p:nvGrpSpPr>
            <p:grpSpPr bwMode="invGray">
              <a:xfrm flipH="1">
                <a:off x="3310411" y="738181"/>
                <a:ext cx="5294502" cy="54873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85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86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8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8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8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9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9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9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9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9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9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9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9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9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9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0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0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0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0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0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0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0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0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0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0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1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1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1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1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1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1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1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1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1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1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2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2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2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2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2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2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2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2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2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2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3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3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3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3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3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3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3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3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3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3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4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4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4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4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4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4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4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4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4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4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5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5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5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5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5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5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5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5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9" name="Group 617"/>
              <p:cNvGrpSpPr/>
              <p:nvPr/>
            </p:nvGrpSpPr>
            <p:grpSpPr bwMode="invGray">
              <a:xfrm rot="16200000" flipH="1">
                <a:off x="6492441" y="2755645"/>
                <a:ext cx="4114786" cy="3658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10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1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2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3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4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5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6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7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8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19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0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1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2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3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4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5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6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7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8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29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30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31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32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33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34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35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36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37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38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39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40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41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42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43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44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45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46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47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48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49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50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51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52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53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54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55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56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57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58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59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60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61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62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63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64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65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66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67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68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69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70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71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72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73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74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75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76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77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78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79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80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81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82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  <p:sp>
              <p:nvSpPr>
                <p:cNvPr id="83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>
                    <a:latin typeface="+mn-lt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>
            <a:noAutofit/>
          </a:bodyPr>
          <a:lstStyle>
            <a:lvl1pPr algn="l">
              <a:defRPr sz="3200" b="0"/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30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7ECC7-AF45-47E1-BA33-E457F7B5FE1A}" type="datetimeFigureOut">
              <a:rPr lang="en-US"/>
              <a:pPr>
                <a:defRPr/>
              </a:pPr>
              <a:t>8/10/2018</a:t>
            </a:fld>
            <a:endParaRPr/>
          </a:p>
        </p:txBody>
      </p:sp>
      <p:sp>
        <p:nvSpPr>
          <p:cNvPr id="30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3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84B03-B89D-4ECE-9219-D16121F38290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line"/>
          <p:cNvGrpSpPr>
            <a:grpSpLocks/>
          </p:cNvGrpSpPr>
          <p:nvPr/>
        </p:nvGrpSpPr>
        <p:grpSpPr bwMode="auto">
          <a:xfrm>
            <a:off x="1522413" y="1514475"/>
            <a:ext cx="10569575" cy="63500"/>
            <a:chOff x="1522413" y="1514475"/>
            <a:chExt cx="10569575" cy="64008"/>
          </a:xfrm>
        </p:grpSpPr>
        <p:sp>
          <p:nvSpPr>
            <p:cNvPr id="5" name="Freeform 7"/>
            <p:cNvSpPr>
              <a:spLocks/>
            </p:cNvSpPr>
            <p:nvPr/>
          </p:nvSpPr>
          <p:spPr bwMode="invGray">
            <a:xfrm>
              <a:off x="12028488" y="1525677"/>
              <a:ext cx="63500" cy="4800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invGray">
            <a:xfrm>
              <a:off x="12022138" y="1533677"/>
              <a:ext cx="19050" cy="0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invGray">
            <a:xfrm>
              <a:off x="12041188" y="1532078"/>
              <a:ext cx="39687" cy="6401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" name="Freeform 15"/>
            <p:cNvSpPr>
              <a:spLocks/>
            </p:cNvSpPr>
            <p:nvPr/>
          </p:nvSpPr>
          <p:spPr bwMode="invGray">
            <a:xfrm>
              <a:off x="11831638" y="1527277"/>
              <a:ext cx="42862" cy="4801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invGray">
            <a:xfrm>
              <a:off x="11809413" y="1532078"/>
              <a:ext cx="41275" cy="1600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" name="Freeform 17"/>
            <p:cNvSpPr>
              <a:spLocks/>
            </p:cNvSpPr>
            <p:nvPr/>
          </p:nvSpPr>
          <p:spPr bwMode="invGray">
            <a:xfrm>
              <a:off x="12003088" y="1538479"/>
              <a:ext cx="77787" cy="3200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invGray">
            <a:xfrm>
              <a:off x="11664950" y="1522477"/>
              <a:ext cx="39688" cy="4800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" name="Freeform 19"/>
            <p:cNvSpPr>
              <a:spLocks/>
            </p:cNvSpPr>
            <p:nvPr/>
          </p:nvSpPr>
          <p:spPr bwMode="invGray">
            <a:xfrm>
              <a:off x="11506200" y="1522477"/>
              <a:ext cx="92075" cy="4800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3" name="Freeform 20"/>
            <p:cNvSpPr>
              <a:spLocks/>
            </p:cNvSpPr>
            <p:nvPr/>
          </p:nvSpPr>
          <p:spPr bwMode="invGray">
            <a:xfrm>
              <a:off x="11471275" y="1525677"/>
              <a:ext cx="34925" cy="3200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4" name="Freeform 21"/>
            <p:cNvSpPr>
              <a:spLocks/>
            </p:cNvSpPr>
            <p:nvPr/>
          </p:nvSpPr>
          <p:spPr bwMode="invGray">
            <a:xfrm>
              <a:off x="11710988" y="1528877"/>
              <a:ext cx="30162" cy="4800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5" name="Freeform 22"/>
            <p:cNvSpPr>
              <a:spLocks/>
            </p:cNvSpPr>
            <p:nvPr/>
          </p:nvSpPr>
          <p:spPr bwMode="invGray">
            <a:xfrm>
              <a:off x="11691938" y="1533677"/>
              <a:ext cx="34925" cy="0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6" name="Freeform 23"/>
            <p:cNvSpPr>
              <a:spLocks/>
            </p:cNvSpPr>
            <p:nvPr/>
          </p:nvSpPr>
          <p:spPr bwMode="invGray">
            <a:xfrm>
              <a:off x="11741150" y="1533677"/>
              <a:ext cx="4763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7" name="Freeform 24"/>
            <p:cNvSpPr>
              <a:spLocks/>
            </p:cNvSpPr>
            <p:nvPr/>
          </p:nvSpPr>
          <p:spPr bwMode="invGray">
            <a:xfrm>
              <a:off x="11841163" y="1538479"/>
              <a:ext cx="71437" cy="8000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8" name="Freeform 25"/>
            <p:cNvSpPr>
              <a:spLocks/>
            </p:cNvSpPr>
            <p:nvPr/>
          </p:nvSpPr>
          <p:spPr bwMode="invGray">
            <a:xfrm>
              <a:off x="11764963" y="1535278"/>
              <a:ext cx="44450" cy="3200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invGray">
            <a:xfrm>
              <a:off x="11744325" y="1538479"/>
              <a:ext cx="20638" cy="1600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0" name="Freeform 27"/>
            <p:cNvSpPr>
              <a:spLocks/>
            </p:cNvSpPr>
            <p:nvPr/>
          </p:nvSpPr>
          <p:spPr bwMode="invGray">
            <a:xfrm>
              <a:off x="11482388" y="1532078"/>
              <a:ext cx="85725" cy="3200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1" name="Freeform 28"/>
            <p:cNvSpPr>
              <a:spLocks/>
            </p:cNvSpPr>
            <p:nvPr/>
          </p:nvSpPr>
          <p:spPr bwMode="invGray">
            <a:xfrm>
              <a:off x="11626850" y="1533677"/>
              <a:ext cx="4763" cy="0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invGray">
            <a:xfrm>
              <a:off x="11261725" y="1533677"/>
              <a:ext cx="4763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3" name="Freeform 30"/>
            <p:cNvSpPr>
              <a:spLocks/>
            </p:cNvSpPr>
            <p:nvPr/>
          </p:nvSpPr>
          <p:spPr bwMode="invGray">
            <a:xfrm>
              <a:off x="11553825" y="1533677"/>
              <a:ext cx="44450" cy="3200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4" name="Freeform 31"/>
            <p:cNvSpPr>
              <a:spLocks/>
            </p:cNvSpPr>
            <p:nvPr/>
          </p:nvSpPr>
          <p:spPr bwMode="invGray">
            <a:xfrm>
              <a:off x="11409363" y="1528877"/>
              <a:ext cx="31750" cy="3200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invGray">
            <a:xfrm>
              <a:off x="11618913" y="153207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invGray">
            <a:xfrm>
              <a:off x="11598275" y="1532078"/>
              <a:ext cx="28575" cy="1600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invGray">
            <a:xfrm>
              <a:off x="11137900" y="1533677"/>
              <a:ext cx="188913" cy="24004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8" name="Freeform 35"/>
            <p:cNvSpPr>
              <a:spLocks/>
            </p:cNvSpPr>
            <p:nvPr/>
          </p:nvSpPr>
          <p:spPr bwMode="invGray">
            <a:xfrm>
              <a:off x="11266488" y="1528877"/>
              <a:ext cx="95250" cy="4800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9" name="Freeform 36"/>
            <p:cNvSpPr>
              <a:spLocks/>
            </p:cNvSpPr>
            <p:nvPr/>
          </p:nvSpPr>
          <p:spPr bwMode="invGray">
            <a:xfrm>
              <a:off x="11361738" y="1532078"/>
              <a:ext cx="134937" cy="11201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0" name="Freeform 37"/>
            <p:cNvSpPr>
              <a:spLocks/>
            </p:cNvSpPr>
            <p:nvPr/>
          </p:nvSpPr>
          <p:spPr bwMode="invGray">
            <a:xfrm>
              <a:off x="11834813" y="1552880"/>
              <a:ext cx="9525" cy="160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1" name="Freeform 38"/>
            <p:cNvSpPr>
              <a:spLocks/>
            </p:cNvSpPr>
            <p:nvPr/>
          </p:nvSpPr>
          <p:spPr bwMode="invGray">
            <a:xfrm>
              <a:off x="11764963" y="1543279"/>
              <a:ext cx="117475" cy="9601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2" name="Freeform 39"/>
            <p:cNvSpPr>
              <a:spLocks/>
            </p:cNvSpPr>
            <p:nvPr/>
          </p:nvSpPr>
          <p:spPr bwMode="invGray">
            <a:xfrm>
              <a:off x="11555413" y="1543279"/>
              <a:ext cx="69850" cy="6401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3" name="Freeform 40"/>
            <p:cNvSpPr>
              <a:spLocks/>
            </p:cNvSpPr>
            <p:nvPr/>
          </p:nvSpPr>
          <p:spPr bwMode="invGray">
            <a:xfrm>
              <a:off x="11223625" y="1527277"/>
              <a:ext cx="38100" cy="6401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4" name="Freeform 41"/>
            <p:cNvSpPr>
              <a:spLocks/>
            </p:cNvSpPr>
            <p:nvPr/>
          </p:nvSpPr>
          <p:spPr bwMode="invGray">
            <a:xfrm>
              <a:off x="11145838" y="1528877"/>
              <a:ext cx="22225" cy="3200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5" name="Freeform 42"/>
            <p:cNvSpPr>
              <a:spLocks/>
            </p:cNvSpPr>
            <p:nvPr/>
          </p:nvSpPr>
          <p:spPr bwMode="invGray">
            <a:xfrm>
              <a:off x="6197600" y="1565681"/>
              <a:ext cx="20638" cy="160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6" name="Freeform 43"/>
            <p:cNvSpPr>
              <a:spLocks/>
            </p:cNvSpPr>
            <p:nvPr/>
          </p:nvSpPr>
          <p:spPr bwMode="invGray">
            <a:xfrm>
              <a:off x="6356350" y="1565681"/>
              <a:ext cx="9525" cy="0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7" name="Freeform 44"/>
            <p:cNvSpPr>
              <a:spLocks/>
            </p:cNvSpPr>
            <p:nvPr/>
          </p:nvSpPr>
          <p:spPr bwMode="invGray">
            <a:xfrm>
              <a:off x="8950325" y="1522477"/>
              <a:ext cx="61913" cy="6401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8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200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9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3200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0" name="Freeform 47"/>
            <p:cNvSpPr>
              <a:spLocks/>
            </p:cNvSpPr>
            <p:nvPr/>
          </p:nvSpPr>
          <p:spPr bwMode="invGray">
            <a:xfrm>
              <a:off x="5410200" y="1568882"/>
              <a:ext cx="36513" cy="3200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1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801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2" name="Freeform 49"/>
            <p:cNvSpPr>
              <a:spLocks/>
            </p:cNvSpPr>
            <p:nvPr/>
          </p:nvSpPr>
          <p:spPr bwMode="invGray">
            <a:xfrm>
              <a:off x="6257925" y="1525677"/>
              <a:ext cx="19050" cy="1600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3" name="Freeform 50"/>
            <p:cNvSpPr>
              <a:spLocks/>
            </p:cNvSpPr>
            <p:nvPr/>
          </p:nvSpPr>
          <p:spPr bwMode="invGray">
            <a:xfrm>
              <a:off x="10134600" y="1527277"/>
              <a:ext cx="71438" cy="4801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4" name="Freeform 51"/>
            <p:cNvSpPr>
              <a:spLocks/>
            </p:cNvSpPr>
            <p:nvPr/>
          </p:nvSpPr>
          <p:spPr bwMode="invGray">
            <a:xfrm>
              <a:off x="2582863" y="1559281"/>
              <a:ext cx="7937" cy="160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5" name="Freeform 52"/>
            <p:cNvSpPr>
              <a:spLocks/>
            </p:cNvSpPr>
            <p:nvPr/>
          </p:nvSpPr>
          <p:spPr bwMode="invGray">
            <a:xfrm>
              <a:off x="1762125" y="1522477"/>
              <a:ext cx="34925" cy="0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6" name="Freeform 53"/>
            <p:cNvSpPr>
              <a:spLocks/>
            </p:cNvSpPr>
            <p:nvPr/>
          </p:nvSpPr>
          <p:spPr bwMode="invGray">
            <a:xfrm>
              <a:off x="10812463" y="1528877"/>
              <a:ext cx="19050" cy="1600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7" name="Freeform 54"/>
            <p:cNvSpPr>
              <a:spLocks/>
            </p:cNvSpPr>
            <p:nvPr/>
          </p:nvSpPr>
          <p:spPr bwMode="invGray">
            <a:xfrm>
              <a:off x="10896600" y="1544879"/>
              <a:ext cx="7938" cy="3200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8" name="Freeform 55"/>
            <p:cNvSpPr>
              <a:spLocks/>
            </p:cNvSpPr>
            <p:nvPr/>
          </p:nvSpPr>
          <p:spPr bwMode="invGray">
            <a:xfrm>
              <a:off x="9947275" y="1554481"/>
              <a:ext cx="4763" cy="0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9" name="Freeform 56"/>
            <p:cNvSpPr>
              <a:spLocks/>
            </p:cNvSpPr>
            <p:nvPr/>
          </p:nvSpPr>
          <p:spPr bwMode="invGray">
            <a:xfrm>
              <a:off x="10817225" y="1532078"/>
              <a:ext cx="23813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0" name="Freeform 57"/>
            <p:cNvSpPr>
              <a:spLocks/>
            </p:cNvSpPr>
            <p:nvPr/>
          </p:nvSpPr>
          <p:spPr bwMode="invGray">
            <a:xfrm>
              <a:off x="10836275" y="1528877"/>
              <a:ext cx="19050" cy="1600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1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60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2" name="Freeform 59"/>
            <p:cNvSpPr>
              <a:spLocks/>
            </p:cNvSpPr>
            <p:nvPr/>
          </p:nvSpPr>
          <p:spPr bwMode="invGray">
            <a:xfrm>
              <a:off x="4092575" y="1552880"/>
              <a:ext cx="20638" cy="1601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3" name="Freeform 60"/>
            <p:cNvSpPr>
              <a:spLocks/>
            </p:cNvSpPr>
            <p:nvPr/>
          </p:nvSpPr>
          <p:spPr bwMode="invGray">
            <a:xfrm>
              <a:off x="8528050" y="1567282"/>
              <a:ext cx="3175" cy="1600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4" name="Freeform 61"/>
            <p:cNvSpPr>
              <a:spLocks/>
            </p:cNvSpPr>
            <p:nvPr/>
          </p:nvSpPr>
          <p:spPr bwMode="invGray">
            <a:xfrm>
              <a:off x="8461375" y="1556080"/>
              <a:ext cx="66675" cy="14402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5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6" name="Freeform 63"/>
            <p:cNvSpPr>
              <a:spLocks/>
            </p:cNvSpPr>
            <p:nvPr/>
          </p:nvSpPr>
          <p:spPr bwMode="invGray">
            <a:xfrm>
              <a:off x="7508875" y="1559281"/>
              <a:ext cx="11113" cy="4801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7" name="Freeform 64"/>
            <p:cNvSpPr>
              <a:spLocks/>
            </p:cNvSpPr>
            <p:nvPr/>
          </p:nvSpPr>
          <p:spPr bwMode="invGray">
            <a:xfrm>
              <a:off x="5434013" y="1567282"/>
              <a:ext cx="4762" cy="1600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8" name="Freeform 65"/>
            <p:cNvSpPr>
              <a:spLocks/>
            </p:cNvSpPr>
            <p:nvPr/>
          </p:nvSpPr>
          <p:spPr bwMode="invGray">
            <a:xfrm>
              <a:off x="9672638" y="1567282"/>
              <a:ext cx="25400" cy="3200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9" name="Freeform 66"/>
            <p:cNvSpPr>
              <a:spLocks/>
            </p:cNvSpPr>
            <p:nvPr/>
          </p:nvSpPr>
          <p:spPr bwMode="invGray">
            <a:xfrm>
              <a:off x="10966450" y="1528877"/>
              <a:ext cx="39688" cy="3200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0" name="Freeform 67"/>
            <p:cNvSpPr>
              <a:spLocks/>
            </p:cNvSpPr>
            <p:nvPr/>
          </p:nvSpPr>
          <p:spPr bwMode="invGray">
            <a:xfrm>
              <a:off x="11329988" y="1552880"/>
              <a:ext cx="44450" cy="1601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1" name="Freeform 68"/>
            <p:cNvSpPr>
              <a:spLocks/>
            </p:cNvSpPr>
            <p:nvPr/>
          </p:nvSpPr>
          <p:spPr bwMode="invGray">
            <a:xfrm>
              <a:off x="11042650" y="1540078"/>
              <a:ext cx="60325" cy="6401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2" name="Freeform 69"/>
            <p:cNvSpPr>
              <a:spLocks/>
            </p:cNvSpPr>
            <p:nvPr/>
          </p:nvSpPr>
          <p:spPr bwMode="invGray">
            <a:xfrm>
              <a:off x="11106150" y="1543279"/>
              <a:ext cx="28575" cy="0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3" name="Freeform 70"/>
            <p:cNvSpPr>
              <a:spLocks/>
            </p:cNvSpPr>
            <p:nvPr/>
          </p:nvSpPr>
          <p:spPr bwMode="invGray">
            <a:xfrm>
              <a:off x="10679113" y="1525677"/>
              <a:ext cx="103187" cy="9601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4" name="Freeform 71"/>
            <p:cNvSpPr>
              <a:spLocks/>
            </p:cNvSpPr>
            <p:nvPr/>
          </p:nvSpPr>
          <p:spPr bwMode="invGray">
            <a:xfrm>
              <a:off x="11039475" y="1549679"/>
              <a:ext cx="26988" cy="4801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5" name="Freeform 72"/>
            <p:cNvSpPr>
              <a:spLocks/>
            </p:cNvSpPr>
            <p:nvPr/>
          </p:nvSpPr>
          <p:spPr bwMode="invGray">
            <a:xfrm>
              <a:off x="10841038" y="1549679"/>
              <a:ext cx="58737" cy="1601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6" name="Freeform 73"/>
            <p:cNvSpPr>
              <a:spLocks/>
            </p:cNvSpPr>
            <p:nvPr/>
          </p:nvSpPr>
          <p:spPr bwMode="invGray">
            <a:xfrm>
              <a:off x="10899775" y="1549679"/>
              <a:ext cx="36513" cy="160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7" name="Freeform 74"/>
            <p:cNvSpPr>
              <a:spLocks/>
            </p:cNvSpPr>
            <p:nvPr/>
          </p:nvSpPr>
          <p:spPr bwMode="invGray">
            <a:xfrm>
              <a:off x="10958513" y="1554481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8" name="Freeform 75"/>
            <p:cNvSpPr>
              <a:spLocks/>
            </p:cNvSpPr>
            <p:nvPr/>
          </p:nvSpPr>
          <p:spPr bwMode="invGray">
            <a:xfrm>
              <a:off x="10304463" y="1549679"/>
              <a:ext cx="61912" cy="3200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9" name="Freeform 76"/>
            <p:cNvSpPr>
              <a:spLocks/>
            </p:cNvSpPr>
            <p:nvPr/>
          </p:nvSpPr>
          <p:spPr bwMode="invGray">
            <a:xfrm>
              <a:off x="10483850" y="1557681"/>
              <a:ext cx="23813" cy="6401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0" name="Freeform 77"/>
            <p:cNvSpPr>
              <a:spLocks/>
            </p:cNvSpPr>
            <p:nvPr/>
          </p:nvSpPr>
          <p:spPr bwMode="invGray">
            <a:xfrm>
              <a:off x="10291763" y="1564082"/>
              <a:ext cx="117475" cy="1600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1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002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2" name="Freeform 79"/>
            <p:cNvSpPr>
              <a:spLocks/>
            </p:cNvSpPr>
            <p:nvPr/>
          </p:nvSpPr>
          <p:spPr bwMode="invGray">
            <a:xfrm>
              <a:off x="8951913" y="1568882"/>
              <a:ext cx="96837" cy="8002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3" name="Freeform 80"/>
            <p:cNvSpPr>
              <a:spLocks/>
            </p:cNvSpPr>
            <p:nvPr/>
          </p:nvSpPr>
          <p:spPr bwMode="invGray">
            <a:xfrm>
              <a:off x="9005888" y="1565681"/>
              <a:ext cx="17462" cy="3200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4" name="Freeform 81"/>
            <p:cNvSpPr>
              <a:spLocks/>
            </p:cNvSpPr>
            <p:nvPr/>
          </p:nvSpPr>
          <p:spPr bwMode="invGray">
            <a:xfrm>
              <a:off x="1587500" y="1517675"/>
              <a:ext cx="38100" cy="3200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5" name="Freeform 82"/>
            <p:cNvSpPr>
              <a:spLocks/>
            </p:cNvSpPr>
            <p:nvPr/>
          </p:nvSpPr>
          <p:spPr bwMode="invGray">
            <a:xfrm>
              <a:off x="1522413" y="1519276"/>
              <a:ext cx="30162" cy="4800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6" name="Freeform 83"/>
            <p:cNvSpPr>
              <a:spLocks/>
            </p:cNvSpPr>
            <p:nvPr/>
          </p:nvSpPr>
          <p:spPr bwMode="invGray">
            <a:xfrm>
              <a:off x="6650038" y="1573683"/>
              <a:ext cx="33337" cy="3200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7" name="Freeform 84"/>
            <p:cNvSpPr>
              <a:spLocks/>
            </p:cNvSpPr>
            <p:nvPr/>
          </p:nvSpPr>
          <p:spPr bwMode="invGray">
            <a:xfrm>
              <a:off x="6162675" y="1565681"/>
              <a:ext cx="15875" cy="4801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8" name="Freeform 85"/>
            <p:cNvSpPr>
              <a:spLocks/>
            </p:cNvSpPr>
            <p:nvPr/>
          </p:nvSpPr>
          <p:spPr bwMode="invGray">
            <a:xfrm>
              <a:off x="5738813" y="1570483"/>
              <a:ext cx="60325" cy="6401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7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76AF1-FEC0-4D5D-87F8-05590304ABE2}" type="datetimeFigureOut">
              <a:rPr lang="en-US"/>
              <a:pPr>
                <a:defRPr/>
              </a:pPr>
              <a:t>8/10/2018</a:t>
            </a:fld>
            <a:endParaRPr/>
          </a:p>
        </p:txBody>
      </p:sp>
      <p:sp>
        <p:nvSpPr>
          <p:cNvPr id="8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DA9D0-554D-424D-B3EF-AB0B57AE9709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line"/>
          <p:cNvGrpSpPr>
            <a:grpSpLocks/>
          </p:cNvGrpSpPr>
          <p:nvPr/>
        </p:nvGrpSpPr>
        <p:grpSpPr bwMode="auto">
          <a:xfrm rot="5400000">
            <a:off x="6865144" y="3472657"/>
            <a:ext cx="6491287" cy="63500"/>
            <a:chOff x="1522413" y="1514475"/>
            <a:chExt cx="10569575" cy="64008"/>
          </a:xfrm>
        </p:grpSpPr>
        <p:sp>
          <p:nvSpPr>
            <p:cNvPr id="5" name="Freeform 10"/>
            <p:cNvSpPr>
              <a:spLocks/>
            </p:cNvSpPr>
            <p:nvPr/>
          </p:nvSpPr>
          <p:spPr bwMode="invGray">
            <a:xfrm>
              <a:off x="12027366" y="1530476"/>
              <a:ext cx="64621" cy="4801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" name="Freeform 11"/>
            <p:cNvSpPr>
              <a:spLocks/>
            </p:cNvSpPr>
            <p:nvPr/>
          </p:nvSpPr>
          <p:spPr bwMode="invGray">
            <a:xfrm>
              <a:off x="12022196" y="1533677"/>
              <a:ext cx="18093" cy="0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" name="Freeform 12"/>
            <p:cNvSpPr>
              <a:spLocks/>
            </p:cNvSpPr>
            <p:nvPr/>
          </p:nvSpPr>
          <p:spPr bwMode="invGray">
            <a:xfrm>
              <a:off x="12040290" y="1532077"/>
              <a:ext cx="41358" cy="6401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8" name="Freeform 15"/>
            <p:cNvSpPr>
              <a:spLocks/>
            </p:cNvSpPr>
            <p:nvPr/>
          </p:nvSpPr>
          <p:spPr bwMode="invGray">
            <a:xfrm>
              <a:off x="11830916" y="1532078"/>
              <a:ext cx="43942" cy="4800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9" name="Freeform 16"/>
            <p:cNvSpPr>
              <a:spLocks/>
            </p:cNvSpPr>
            <p:nvPr/>
          </p:nvSpPr>
          <p:spPr bwMode="invGray">
            <a:xfrm>
              <a:off x="11810236" y="1536877"/>
              <a:ext cx="41358" cy="1601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0" name="Freeform 17"/>
            <p:cNvSpPr>
              <a:spLocks/>
            </p:cNvSpPr>
            <p:nvPr/>
          </p:nvSpPr>
          <p:spPr bwMode="invGray">
            <a:xfrm>
              <a:off x="12004101" y="1538478"/>
              <a:ext cx="77546" cy="3200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invGray">
            <a:xfrm>
              <a:off x="11665482" y="1527276"/>
              <a:ext cx="38772" cy="4801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2" name="Freeform 19"/>
            <p:cNvSpPr>
              <a:spLocks/>
            </p:cNvSpPr>
            <p:nvPr/>
          </p:nvSpPr>
          <p:spPr bwMode="invGray">
            <a:xfrm>
              <a:off x="11505219" y="1527276"/>
              <a:ext cx="93056" cy="4801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3" name="Freeform 20"/>
            <p:cNvSpPr>
              <a:spLocks/>
            </p:cNvSpPr>
            <p:nvPr/>
          </p:nvSpPr>
          <p:spPr bwMode="invGray">
            <a:xfrm>
              <a:off x="11471615" y="1525676"/>
              <a:ext cx="33604" cy="3200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4" name="Freeform 21"/>
            <p:cNvSpPr>
              <a:spLocks/>
            </p:cNvSpPr>
            <p:nvPr/>
          </p:nvSpPr>
          <p:spPr bwMode="invGray">
            <a:xfrm>
              <a:off x="11712010" y="1533676"/>
              <a:ext cx="28433" cy="4801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5" name="Freeform 22"/>
            <p:cNvSpPr>
              <a:spLocks/>
            </p:cNvSpPr>
            <p:nvPr/>
          </p:nvSpPr>
          <p:spPr bwMode="invGray">
            <a:xfrm>
              <a:off x="11691332" y="1533677"/>
              <a:ext cx="36188" cy="0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6" name="Freeform 23"/>
            <p:cNvSpPr>
              <a:spLocks/>
            </p:cNvSpPr>
            <p:nvPr/>
          </p:nvSpPr>
          <p:spPr bwMode="invGray">
            <a:xfrm>
              <a:off x="11740444" y="1533677"/>
              <a:ext cx="5170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7" name="Freeform 24"/>
            <p:cNvSpPr>
              <a:spLocks/>
            </p:cNvSpPr>
            <p:nvPr/>
          </p:nvSpPr>
          <p:spPr bwMode="invGray">
            <a:xfrm>
              <a:off x="11841255" y="1543278"/>
              <a:ext cx="72377" cy="8002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8" name="Freeform 25"/>
            <p:cNvSpPr>
              <a:spLocks/>
            </p:cNvSpPr>
            <p:nvPr/>
          </p:nvSpPr>
          <p:spPr bwMode="invGray">
            <a:xfrm>
              <a:off x="11763708" y="1535278"/>
              <a:ext cx="46528" cy="3200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invGray">
            <a:xfrm>
              <a:off x="11745614" y="1543279"/>
              <a:ext cx="18095" cy="1601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0" name="Freeform 27"/>
            <p:cNvSpPr>
              <a:spLocks/>
            </p:cNvSpPr>
            <p:nvPr/>
          </p:nvSpPr>
          <p:spPr bwMode="invGray">
            <a:xfrm>
              <a:off x="11481955" y="1532077"/>
              <a:ext cx="85302" cy="3200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1" name="Freeform 28"/>
            <p:cNvSpPr>
              <a:spLocks/>
            </p:cNvSpPr>
            <p:nvPr/>
          </p:nvSpPr>
          <p:spPr bwMode="invGray">
            <a:xfrm>
              <a:off x="11626710" y="1533677"/>
              <a:ext cx="5170" cy="0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invGray">
            <a:xfrm>
              <a:off x="11262242" y="1533677"/>
              <a:ext cx="5170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3" name="Freeform 30"/>
            <p:cNvSpPr>
              <a:spLocks/>
            </p:cNvSpPr>
            <p:nvPr/>
          </p:nvSpPr>
          <p:spPr bwMode="invGray">
            <a:xfrm>
              <a:off x="11554331" y="1533676"/>
              <a:ext cx="43944" cy="3200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4" name="Freeform 31"/>
            <p:cNvSpPr>
              <a:spLocks/>
            </p:cNvSpPr>
            <p:nvPr/>
          </p:nvSpPr>
          <p:spPr bwMode="invGray">
            <a:xfrm>
              <a:off x="11409578" y="1528876"/>
              <a:ext cx="31019" cy="3200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invGray">
            <a:xfrm>
              <a:off x="11618956" y="1532078"/>
              <a:ext cx="517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invGray">
            <a:xfrm>
              <a:off x="11598276" y="1536877"/>
              <a:ext cx="28433" cy="1601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invGray">
            <a:xfrm>
              <a:off x="11138168" y="1538479"/>
              <a:ext cx="188695" cy="24002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8" name="Freeform 35"/>
            <p:cNvSpPr>
              <a:spLocks/>
            </p:cNvSpPr>
            <p:nvPr/>
          </p:nvSpPr>
          <p:spPr bwMode="invGray">
            <a:xfrm>
              <a:off x="11267410" y="1533676"/>
              <a:ext cx="93056" cy="4801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29" name="Freeform 36"/>
            <p:cNvSpPr>
              <a:spLocks/>
            </p:cNvSpPr>
            <p:nvPr/>
          </p:nvSpPr>
          <p:spPr bwMode="invGray">
            <a:xfrm>
              <a:off x="11360467" y="1536877"/>
              <a:ext cx="136998" cy="11202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0" name="Freeform 37"/>
            <p:cNvSpPr>
              <a:spLocks/>
            </p:cNvSpPr>
            <p:nvPr/>
          </p:nvSpPr>
          <p:spPr bwMode="invGray">
            <a:xfrm>
              <a:off x="11836084" y="1557680"/>
              <a:ext cx="7754" cy="1600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1" name="Freeform 38"/>
            <p:cNvSpPr>
              <a:spLocks/>
            </p:cNvSpPr>
            <p:nvPr/>
          </p:nvSpPr>
          <p:spPr bwMode="invGray">
            <a:xfrm>
              <a:off x="11763708" y="1543278"/>
              <a:ext cx="118904" cy="9601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2" name="Freeform 39"/>
            <p:cNvSpPr>
              <a:spLocks/>
            </p:cNvSpPr>
            <p:nvPr/>
          </p:nvSpPr>
          <p:spPr bwMode="invGray">
            <a:xfrm>
              <a:off x="11554333" y="1543279"/>
              <a:ext cx="69793" cy="6401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3" name="Freeform 40"/>
            <p:cNvSpPr>
              <a:spLocks/>
            </p:cNvSpPr>
            <p:nvPr/>
          </p:nvSpPr>
          <p:spPr bwMode="invGray">
            <a:xfrm>
              <a:off x="11223468" y="1527277"/>
              <a:ext cx="38774" cy="6401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4" name="Freeform 41"/>
            <p:cNvSpPr>
              <a:spLocks/>
            </p:cNvSpPr>
            <p:nvPr/>
          </p:nvSpPr>
          <p:spPr bwMode="invGray">
            <a:xfrm>
              <a:off x="11145920" y="1528876"/>
              <a:ext cx="23265" cy="3200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5" name="Freeform 42"/>
            <p:cNvSpPr>
              <a:spLocks/>
            </p:cNvSpPr>
            <p:nvPr/>
          </p:nvSpPr>
          <p:spPr bwMode="invGray">
            <a:xfrm>
              <a:off x="6198459" y="1570481"/>
              <a:ext cx="20679" cy="1600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6" name="Freeform 43"/>
            <p:cNvSpPr>
              <a:spLocks/>
            </p:cNvSpPr>
            <p:nvPr/>
          </p:nvSpPr>
          <p:spPr bwMode="invGray">
            <a:xfrm>
              <a:off x="6356138" y="1565681"/>
              <a:ext cx="10340" cy="0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7" name="Freeform 44"/>
            <p:cNvSpPr>
              <a:spLocks/>
            </p:cNvSpPr>
            <p:nvPr/>
          </p:nvSpPr>
          <p:spPr bwMode="invGray">
            <a:xfrm>
              <a:off x="8951358" y="1522476"/>
              <a:ext cx="62037" cy="6401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8" name="Freeform 45"/>
            <p:cNvSpPr>
              <a:spLocks/>
            </p:cNvSpPr>
            <p:nvPr/>
          </p:nvSpPr>
          <p:spPr bwMode="invGray">
            <a:xfrm>
              <a:off x="7537428" y="1546478"/>
              <a:ext cx="28434" cy="3200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39" name="Freeform 46"/>
            <p:cNvSpPr>
              <a:spLocks/>
            </p:cNvSpPr>
            <p:nvPr/>
          </p:nvSpPr>
          <p:spPr bwMode="invGray">
            <a:xfrm>
              <a:off x="7477976" y="1562480"/>
              <a:ext cx="38772" cy="3200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0" name="Freeform 47"/>
            <p:cNvSpPr>
              <a:spLocks/>
            </p:cNvSpPr>
            <p:nvPr/>
          </p:nvSpPr>
          <p:spPr bwMode="invGray">
            <a:xfrm>
              <a:off x="5410072" y="1568881"/>
              <a:ext cx="36188" cy="3200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1" name="Freeform 48"/>
            <p:cNvSpPr>
              <a:spLocks/>
            </p:cNvSpPr>
            <p:nvPr/>
          </p:nvSpPr>
          <p:spPr bwMode="invGray">
            <a:xfrm>
              <a:off x="10205025" y="1535278"/>
              <a:ext cx="62037" cy="4800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2" name="Freeform 49"/>
            <p:cNvSpPr>
              <a:spLocks/>
            </p:cNvSpPr>
            <p:nvPr/>
          </p:nvSpPr>
          <p:spPr bwMode="invGray">
            <a:xfrm>
              <a:off x="6257913" y="1530476"/>
              <a:ext cx="18093" cy="1601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3" name="Freeform 50"/>
            <p:cNvSpPr>
              <a:spLocks/>
            </p:cNvSpPr>
            <p:nvPr/>
          </p:nvSpPr>
          <p:spPr bwMode="invGray">
            <a:xfrm>
              <a:off x="10135234" y="1532077"/>
              <a:ext cx="69791" cy="4800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4" name="Freeform 51"/>
            <p:cNvSpPr>
              <a:spLocks/>
            </p:cNvSpPr>
            <p:nvPr/>
          </p:nvSpPr>
          <p:spPr bwMode="invGray">
            <a:xfrm>
              <a:off x="2582212" y="1564081"/>
              <a:ext cx="7754" cy="1600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5" name="Freeform 52"/>
            <p:cNvSpPr>
              <a:spLocks/>
            </p:cNvSpPr>
            <p:nvPr/>
          </p:nvSpPr>
          <p:spPr bwMode="invGray">
            <a:xfrm>
              <a:off x="1762805" y="1522476"/>
              <a:ext cx="33604" cy="0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6" name="Freeform 53"/>
            <p:cNvSpPr>
              <a:spLocks/>
            </p:cNvSpPr>
            <p:nvPr/>
          </p:nvSpPr>
          <p:spPr bwMode="invGray">
            <a:xfrm>
              <a:off x="10812472" y="1533677"/>
              <a:ext cx="18093" cy="160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7" name="Freeform 54"/>
            <p:cNvSpPr>
              <a:spLocks/>
            </p:cNvSpPr>
            <p:nvPr/>
          </p:nvSpPr>
          <p:spPr bwMode="invGray">
            <a:xfrm>
              <a:off x="10897772" y="1544879"/>
              <a:ext cx="7755" cy="3200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8" name="Freeform 55"/>
            <p:cNvSpPr>
              <a:spLocks/>
            </p:cNvSpPr>
            <p:nvPr/>
          </p:nvSpPr>
          <p:spPr bwMode="invGray">
            <a:xfrm>
              <a:off x="9946537" y="1554481"/>
              <a:ext cx="5170" cy="0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49" name="Freeform 56"/>
            <p:cNvSpPr>
              <a:spLocks/>
            </p:cNvSpPr>
            <p:nvPr/>
          </p:nvSpPr>
          <p:spPr bwMode="invGray">
            <a:xfrm>
              <a:off x="10817643" y="1532078"/>
              <a:ext cx="23263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0" name="Freeform 57"/>
            <p:cNvSpPr>
              <a:spLocks/>
            </p:cNvSpPr>
            <p:nvPr/>
          </p:nvSpPr>
          <p:spPr bwMode="invGray">
            <a:xfrm>
              <a:off x="10835735" y="1533677"/>
              <a:ext cx="20679" cy="160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1" name="Freeform 58"/>
            <p:cNvSpPr>
              <a:spLocks/>
            </p:cNvSpPr>
            <p:nvPr/>
          </p:nvSpPr>
          <p:spPr bwMode="invGray">
            <a:xfrm>
              <a:off x="10786623" y="1535277"/>
              <a:ext cx="31019" cy="1600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2" name="Freeform 59"/>
            <p:cNvSpPr>
              <a:spLocks/>
            </p:cNvSpPr>
            <p:nvPr/>
          </p:nvSpPr>
          <p:spPr bwMode="invGray">
            <a:xfrm>
              <a:off x="4091782" y="1557680"/>
              <a:ext cx="20679" cy="1600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3" name="Freeform 60"/>
            <p:cNvSpPr>
              <a:spLocks/>
            </p:cNvSpPr>
            <p:nvPr/>
          </p:nvSpPr>
          <p:spPr bwMode="invGray">
            <a:xfrm>
              <a:off x="8527439" y="1572082"/>
              <a:ext cx="2584" cy="160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4" name="Freeform 61"/>
            <p:cNvSpPr>
              <a:spLocks/>
            </p:cNvSpPr>
            <p:nvPr/>
          </p:nvSpPr>
          <p:spPr bwMode="invGray">
            <a:xfrm>
              <a:off x="8460231" y="1560881"/>
              <a:ext cx="67207" cy="1440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5" name="Freeform 62"/>
            <p:cNvSpPr>
              <a:spLocks noEditPoints="1"/>
            </p:cNvSpPr>
            <p:nvPr/>
          </p:nvSpPr>
          <p:spPr bwMode="invGray">
            <a:xfrm>
              <a:off x="1561185" y="1514474"/>
              <a:ext cx="9564057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6" name="Freeform 63"/>
            <p:cNvSpPr>
              <a:spLocks/>
            </p:cNvSpPr>
            <p:nvPr/>
          </p:nvSpPr>
          <p:spPr bwMode="invGray">
            <a:xfrm>
              <a:off x="7508995" y="1564081"/>
              <a:ext cx="10340" cy="4800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7" name="Freeform 64"/>
            <p:cNvSpPr>
              <a:spLocks/>
            </p:cNvSpPr>
            <p:nvPr/>
          </p:nvSpPr>
          <p:spPr bwMode="invGray">
            <a:xfrm>
              <a:off x="5433336" y="1572082"/>
              <a:ext cx="5170" cy="160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8" name="Freeform 65"/>
            <p:cNvSpPr>
              <a:spLocks/>
            </p:cNvSpPr>
            <p:nvPr/>
          </p:nvSpPr>
          <p:spPr bwMode="invGray">
            <a:xfrm>
              <a:off x="9672539" y="1567282"/>
              <a:ext cx="25849" cy="3200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59" name="Freeform 66"/>
            <p:cNvSpPr>
              <a:spLocks/>
            </p:cNvSpPr>
            <p:nvPr/>
          </p:nvSpPr>
          <p:spPr bwMode="invGray">
            <a:xfrm>
              <a:off x="10967564" y="1528876"/>
              <a:ext cx="38772" cy="3200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0" name="Freeform 67"/>
            <p:cNvSpPr>
              <a:spLocks/>
            </p:cNvSpPr>
            <p:nvPr/>
          </p:nvSpPr>
          <p:spPr bwMode="invGray">
            <a:xfrm>
              <a:off x="11329448" y="1557680"/>
              <a:ext cx="43942" cy="1600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1" name="Freeform 68"/>
            <p:cNvSpPr>
              <a:spLocks/>
            </p:cNvSpPr>
            <p:nvPr/>
          </p:nvSpPr>
          <p:spPr bwMode="invGray">
            <a:xfrm>
              <a:off x="11042527" y="1540078"/>
              <a:ext cx="59453" cy="6401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2" name="Freeform 69"/>
            <p:cNvSpPr>
              <a:spLocks/>
            </p:cNvSpPr>
            <p:nvPr/>
          </p:nvSpPr>
          <p:spPr bwMode="invGray">
            <a:xfrm>
              <a:off x="11107149" y="1543278"/>
              <a:ext cx="28433" cy="0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3" name="Freeform 70"/>
            <p:cNvSpPr>
              <a:spLocks/>
            </p:cNvSpPr>
            <p:nvPr/>
          </p:nvSpPr>
          <p:spPr bwMode="invGray">
            <a:xfrm>
              <a:off x="10678058" y="1525676"/>
              <a:ext cx="103395" cy="9601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4" name="Freeform 71"/>
            <p:cNvSpPr>
              <a:spLocks/>
            </p:cNvSpPr>
            <p:nvPr/>
          </p:nvSpPr>
          <p:spPr bwMode="invGray">
            <a:xfrm>
              <a:off x="11039943" y="1554481"/>
              <a:ext cx="25849" cy="4800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5" name="Freeform 72"/>
            <p:cNvSpPr>
              <a:spLocks/>
            </p:cNvSpPr>
            <p:nvPr/>
          </p:nvSpPr>
          <p:spPr bwMode="invGray">
            <a:xfrm>
              <a:off x="10840905" y="1554480"/>
              <a:ext cx="59453" cy="1600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6" name="Freeform 73"/>
            <p:cNvSpPr>
              <a:spLocks/>
            </p:cNvSpPr>
            <p:nvPr/>
          </p:nvSpPr>
          <p:spPr bwMode="invGray">
            <a:xfrm>
              <a:off x="10900358" y="1554480"/>
              <a:ext cx="36188" cy="1600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7" name="Freeform 74"/>
            <p:cNvSpPr>
              <a:spLocks/>
            </p:cNvSpPr>
            <p:nvPr/>
          </p:nvSpPr>
          <p:spPr bwMode="invGray">
            <a:xfrm>
              <a:off x="10957226" y="1554481"/>
              <a:ext cx="46528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8" name="Freeform 75"/>
            <p:cNvSpPr>
              <a:spLocks/>
            </p:cNvSpPr>
            <p:nvPr/>
          </p:nvSpPr>
          <p:spPr bwMode="invGray">
            <a:xfrm>
              <a:off x="10303249" y="1549678"/>
              <a:ext cx="62037" cy="3200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69" name="Freeform 76"/>
            <p:cNvSpPr>
              <a:spLocks/>
            </p:cNvSpPr>
            <p:nvPr/>
          </p:nvSpPr>
          <p:spPr bwMode="invGray">
            <a:xfrm>
              <a:off x="10484192" y="1557680"/>
              <a:ext cx="23265" cy="6401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0" name="Freeform 77"/>
            <p:cNvSpPr>
              <a:spLocks/>
            </p:cNvSpPr>
            <p:nvPr/>
          </p:nvSpPr>
          <p:spPr bwMode="invGray">
            <a:xfrm>
              <a:off x="10292910" y="1568881"/>
              <a:ext cx="116320" cy="1601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1" name="Freeform 78"/>
            <p:cNvSpPr>
              <a:spLocks/>
            </p:cNvSpPr>
            <p:nvPr/>
          </p:nvSpPr>
          <p:spPr bwMode="invGray">
            <a:xfrm>
              <a:off x="9620841" y="1551279"/>
              <a:ext cx="12925" cy="8000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2" name="Freeform 79"/>
            <p:cNvSpPr>
              <a:spLocks/>
            </p:cNvSpPr>
            <p:nvPr/>
          </p:nvSpPr>
          <p:spPr bwMode="invGray">
            <a:xfrm>
              <a:off x="8951358" y="1573682"/>
              <a:ext cx="98225" cy="8000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3" name="Freeform 80"/>
            <p:cNvSpPr>
              <a:spLocks/>
            </p:cNvSpPr>
            <p:nvPr/>
          </p:nvSpPr>
          <p:spPr bwMode="invGray">
            <a:xfrm>
              <a:off x="9005640" y="1565681"/>
              <a:ext cx="18095" cy="3200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4" name="Freeform 81"/>
            <p:cNvSpPr>
              <a:spLocks/>
            </p:cNvSpPr>
            <p:nvPr/>
          </p:nvSpPr>
          <p:spPr bwMode="invGray">
            <a:xfrm>
              <a:off x="1587033" y="1517675"/>
              <a:ext cx="38774" cy="3200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5" name="Freeform 82"/>
            <p:cNvSpPr>
              <a:spLocks/>
            </p:cNvSpPr>
            <p:nvPr/>
          </p:nvSpPr>
          <p:spPr bwMode="invGray">
            <a:xfrm>
              <a:off x="1522411" y="1524075"/>
              <a:ext cx="31019" cy="4801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6" name="Freeform 83"/>
            <p:cNvSpPr>
              <a:spLocks/>
            </p:cNvSpPr>
            <p:nvPr/>
          </p:nvSpPr>
          <p:spPr bwMode="invGray">
            <a:xfrm>
              <a:off x="6650815" y="1573682"/>
              <a:ext cx="33603" cy="3200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7" name="Freeform 84"/>
            <p:cNvSpPr>
              <a:spLocks/>
            </p:cNvSpPr>
            <p:nvPr/>
          </p:nvSpPr>
          <p:spPr bwMode="invGray">
            <a:xfrm>
              <a:off x="6162272" y="1570483"/>
              <a:ext cx="15509" cy="4800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  <p:sp>
          <p:nvSpPr>
            <p:cNvPr id="78" name="Freeform 85"/>
            <p:cNvSpPr>
              <a:spLocks/>
            </p:cNvSpPr>
            <p:nvPr/>
          </p:nvSpPr>
          <p:spPr bwMode="invGray">
            <a:xfrm>
              <a:off x="5738351" y="1570482"/>
              <a:ext cx="62037" cy="6401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/>
          <a:lstStyle/>
          <a:p>
            <a:r>
              <a:rPr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8012" y="277813"/>
            <a:ext cx="9144001" cy="5898573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7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9006B-91A1-4D89-9A95-1E0FAE0E38E5}" type="datetimeFigureOut">
              <a:rPr lang="en-US"/>
              <a:pPr>
                <a:defRPr/>
              </a:pPr>
              <a:t>8/10/2018</a:t>
            </a:fld>
            <a:endParaRPr/>
          </a:p>
        </p:txBody>
      </p:sp>
      <p:sp>
        <p:nvSpPr>
          <p:cNvPr id="8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55387-5865-40A6-AD2E-458404AFC031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3" y="274638"/>
            <a:ext cx="9144000" cy="1020762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522413" y="1905000"/>
            <a:ext cx="9144000" cy="42672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57AB6-0E55-4A7A-9236-588BB5BD8111}" type="datetimeFigureOut">
              <a:rPr lang="en-US"/>
              <a:pPr>
                <a:defRPr/>
              </a:pPr>
              <a:t>8/10/2018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A2066-696D-4428-A8D2-179BFDEC2D0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22413" y="274638"/>
            <a:ext cx="9144000" cy="1020762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522413" y="1905000"/>
            <a:ext cx="9144000" cy="42672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8075613" y="6400800"/>
            <a:ext cx="1244600" cy="2762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FE0776E-B848-4949-B07F-CFDB7407C82C}" type="datetimeFigureOut">
              <a:rPr lang="en-US"/>
              <a:pPr>
                <a:defRPr/>
              </a:pPr>
              <a:t>8/10/2018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1522413" y="6400800"/>
            <a:ext cx="6324600" cy="2762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9523413" y="6400800"/>
            <a:ext cx="1143000" cy="2762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B1B9D6E-419D-4256-9CC3-1323A922DD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522413" y="274638"/>
            <a:ext cx="9144000" cy="102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522413" y="190500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Click to edit Master text styles</a:t>
            </a:r>
          </a:p>
          <a:p>
            <a:pPr lvl="1"/>
            <a:r>
              <a:rPr lang="pt-BR" smtClean="0"/>
              <a:t>Second level</a:t>
            </a:r>
          </a:p>
          <a:p>
            <a:pPr lvl="2"/>
            <a:r>
              <a:rPr lang="pt-BR" smtClean="0"/>
              <a:t>Third level</a:t>
            </a:r>
          </a:p>
          <a:p>
            <a:pPr lvl="3"/>
            <a:r>
              <a:rPr lang="pt-BR" smtClean="0"/>
              <a:t>Fourth level</a:t>
            </a:r>
          </a:p>
          <a:p>
            <a:pPr lvl="4"/>
            <a:r>
              <a:rPr lang="pt-BR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3" y="6400800"/>
            <a:ext cx="1244600" cy="276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0A987F-A48C-43D3-807E-5D81B9CE0DAF}" type="datetimeFigureOut">
              <a:rPr lang="en-US"/>
              <a:pPr>
                <a:defRPr/>
              </a:pPr>
              <a:t>8/10/2018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0"/>
            <a:ext cx="6324600" cy="276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3" y="6400800"/>
            <a:ext cx="1143000" cy="276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4A0BE1-0998-45B3-99A3-4AB114D4B6EE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2" r:id="rId6"/>
    <p:sldLayoutId id="2147483729" r:id="rId7"/>
    <p:sldLayoutId id="2147483730" r:id="rId8"/>
    <p:sldLayoutId id="2147483731" r:id="rId9"/>
    <p:sldLayoutId id="2147483732" r:id="rId10"/>
    <p:sldLayoutId id="2147483723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onsolas" pitchFamily="49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onsolas" pitchFamily="49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onsolas" pitchFamily="49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onsolas" pitchFamily="49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onsolas" pitchFamily="49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onsolas" pitchFamily="49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onsolas" pitchFamily="49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onsolas" pitchFamily="49" charset="0"/>
        </a:defRPr>
      </a:lvl9pPr>
    </p:titleStyle>
    <p:bodyStyle>
      <a:lvl1pPr marL="273050" indent="-273050" algn="l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4675" indent="-273050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3275" indent="-228600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31875" indent="-228600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0475" indent="-228600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paulomargotto.com.br/documentos/16680" TargetMode="Externa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paulomargotto.com.br/documentos/16817" TargetMode="Externa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://paulomargotto.com.br/documentos/10948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bi.nlm.nih.gov/pubmed/1799831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Caso-Clin_Perfura_Intest_Espontanea.pptx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www.paulomargotto.com.br/documentos/ENTEROCOLITE_NECROSANTE.doc" TargetMode="Externa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ncbi.nlm.nih.gov/pubmed/22133090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4258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0.xml"/><Relationship Id="rId5" Type="http://schemas.openxmlformats.org/officeDocument/2006/relationships/hyperlink" Target="https://www.ncbi.nlm.nih.gov/pubmed/28889765" TargetMode="External"/><Relationship Id="rId4" Type="http://schemas.openxmlformats.org/officeDocument/2006/relationships/hyperlink" Target="https://www.ncbi.nlm.nih.gov/pubmed/26713059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2575248" TargetMode="External"/><Relationship Id="rId2" Type="http://schemas.openxmlformats.org/officeDocument/2006/relationships/hyperlink" Target="https://www.ncbi.nlm.nih.gov/pubmed/22575248" TargetMode="External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9803301" TargetMode="External"/><Relationship Id="rId2" Type="http://schemas.openxmlformats.org/officeDocument/2006/relationships/hyperlink" Target="https://www.ncbi.nlm.nih.gov/pubmed/29803301" TargetMode="Externa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3.png"/><Relationship Id="rId4" Type="http://schemas.openxmlformats.org/officeDocument/2006/relationships/hyperlink" Target="http://paulomargotto.com.br/documentos/17794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7866661" TargetMode="External"/><Relationship Id="rId2" Type="http://schemas.openxmlformats.org/officeDocument/2006/relationships/hyperlink" Target="https://www.ncbi.nlm.nih.gov/pubmed/27866661" TargetMode="External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7866661" TargetMode="External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0.xml"/><Relationship Id="rId5" Type="http://schemas.openxmlformats.org/officeDocument/2006/relationships/hyperlink" Target="https://www.ncbi.nlm.nih.gov/pubmed/21247316" TargetMode="External"/><Relationship Id="rId4" Type="http://schemas.openxmlformats.org/officeDocument/2006/relationships/image" Target="../media/image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8274256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1674011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2157140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3254444" TargetMode="Externa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ncbi.nlm.nih.gov/pubmed?linkname=pubmed_pubmed&amp;from_uid=23254444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0481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hyperlink" Target="http://paulomargotto.com.br/documentos/10481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9510382" TargetMode="Externa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9.png"/><Relationship Id="rId4" Type="http://schemas.openxmlformats.org/officeDocument/2006/relationships/hyperlink" Target="http://paulomargotto.com.br/documentos/10306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0634" TargetMode="External"/><Relationship Id="rId2" Type="http://schemas.openxmlformats.org/officeDocument/2006/relationships/hyperlink" Target="https://www.ncbi.nlm.nih.gov/pubmed/25166623" TargetMode="Externa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paulomargotto.com.br/documentos/10306" TargetMode="Externa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9773840" TargetMode="Externa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hyperlink" Target="https://www.ncbi.nlm.nih.gov/pubmed/26172126" TargetMode="External"/><Relationship Id="rId1" Type="http://schemas.openxmlformats.org/officeDocument/2006/relationships/slideLayout" Target="../slideLayouts/slideLayout1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4392360" TargetMode="Externa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com.br/slide/2339069/" TargetMode="External"/><Relationship Id="rId2" Type="http://schemas.openxmlformats.org/officeDocument/2006/relationships/hyperlink" Target="http://www.paulomargotto.com.br/documentos/Nutric_enteral_prec_2014.ppt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ncbi.nlm.nih.gov/pubmed/24612934" TargetMode="Externa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7343" TargetMode="External"/><Relationship Id="rId2" Type="http://schemas.openxmlformats.org/officeDocument/2006/relationships/hyperlink" Target="http://www.paulomargotto.com.br/documentos/Nutric_Enter_RIUC_abaixo_29sem_2014.ppt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4586" TargetMode="Externa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9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0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19026645" TargetMode="External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25896845" TargetMode="External"/><Relationship Id="rId1" Type="http://schemas.openxmlformats.org/officeDocument/2006/relationships/slideLayout" Target="../slideLayouts/slideLayout1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paulomargotto.com.br/documentos/8138" TargetMode="External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hyperlink" Target="http://paulomargotto.com.br/documentos/12843" TargetMode="Externa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hyperlink" Target="http://paulomargotto.com.br/documentos/13612" TargetMode="Externa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8138" TargetMode="External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4386174" TargetMode="External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paulomargotto.com.br/documentos/3414" TargetMode="External"/><Relationship Id="rId1" Type="http://schemas.openxmlformats.org/officeDocument/2006/relationships/slideLayout" Target="../slideLayouts/slideLayout10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0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0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9954605" TargetMode="External"/><Relationship Id="rId2" Type="http://schemas.openxmlformats.org/officeDocument/2006/relationships/hyperlink" Target="https://www.ncbi.nlm.nih.gov/pubmed/29954605" TargetMode="External"/><Relationship Id="rId1" Type="http://schemas.openxmlformats.org/officeDocument/2006/relationships/slideLayout" Target="../slideLayouts/slideLayout10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hyperlink" Target="http://paulomargotto.com.br/documentos/17612" TargetMode="External"/><Relationship Id="rId1" Type="http://schemas.openxmlformats.org/officeDocument/2006/relationships/slideLayout" Target="../slideLayouts/slideLayout10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4411521" TargetMode="External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4518165" TargetMode="External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cbi.nlm.nih.gov/pubmed/22244424" TargetMode="External"/><Relationship Id="rId2" Type="http://schemas.openxmlformats.org/officeDocument/2006/relationships/hyperlink" Target="http://www.ncbi.nlm.nih.gov/pubmed/20403939" TargetMode="Externa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3.png"/><Relationship Id="rId4" Type="http://schemas.openxmlformats.org/officeDocument/2006/relationships/hyperlink" Target="http://paulomargotto.com.br/documentos/17612" TargetMode="Externa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9888655" TargetMode="External"/><Relationship Id="rId2" Type="http://schemas.openxmlformats.org/officeDocument/2006/relationships/hyperlink" Target="https://www.ncbi.nlm.nih.gov/pubmed/29888655" TargetMode="Externa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0.png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hyperlink" Target="http://paulomargotto.com.br/documentos/17612" TargetMode="External"/><Relationship Id="rId1" Type="http://schemas.openxmlformats.org/officeDocument/2006/relationships/slideLayout" Target="../slideLayouts/slideLayout10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hyperlink" Target="http://www.paulomargotto.com.br/documentos/Probioticos_ECN_2014.ppt" TargetMode="External"/><Relationship Id="rId1" Type="http://schemas.openxmlformats.org/officeDocument/2006/relationships/slideLayout" Target="../slideLayouts/slideLayout10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27594381" TargetMode="External"/><Relationship Id="rId1" Type="http://schemas.openxmlformats.org/officeDocument/2006/relationships/slideLayout" Target="../slideLayouts/slideLayout10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4873841" TargetMode="External"/><Relationship Id="rId2" Type="http://schemas.openxmlformats.org/officeDocument/2006/relationships/hyperlink" Target="https://www.ncbi.nlm.nih.gov/pubmed/24873841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hyperlink" Target="http://paulomargotto.com.br/documentos/10252" TargetMode="External"/><Relationship Id="rId3" Type="http://schemas.openxmlformats.org/officeDocument/2006/relationships/hyperlink" Target="http://paulomargotto.com.br/colostroterapia/" TargetMode="External"/><Relationship Id="rId7" Type="http://schemas.openxmlformats.org/officeDocument/2006/relationships/image" Target="../media/image9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paulomargotto.com.br/documentos/10249" TargetMode="External"/><Relationship Id="rId5" Type="http://schemas.openxmlformats.org/officeDocument/2006/relationships/image" Target="../media/image19.png"/><Relationship Id="rId4" Type="http://schemas.openxmlformats.org/officeDocument/2006/relationships/hyperlink" Target="http://paulomargotto.com.br/documentos/17738" TargetMode="External"/><Relationship Id="rId9" Type="http://schemas.openxmlformats.org/officeDocument/2006/relationships/hyperlink" Target="https://slideplayer.com.br/slide/2339069/" TargetMode="Externa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paulomargotto.com.br/documentos/10408" TargetMode="External"/><Relationship Id="rId1" Type="http://schemas.openxmlformats.org/officeDocument/2006/relationships/slideLayout" Target="../slideLayouts/slideLayout10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paulomargotto.com.br/documentos/8573" TargetMode="Externa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9.png"/><Relationship Id="rId5" Type="http://schemas.openxmlformats.org/officeDocument/2006/relationships/hyperlink" Target="http://paulomargotto.com.br/documentos/8138" TargetMode="External"/><Relationship Id="rId4" Type="http://schemas.openxmlformats.org/officeDocument/2006/relationships/hyperlink" Target="http://paulomargotto.com.br/documentos/12843" TargetMode="Externa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ctrTitle"/>
          </p:nvPr>
        </p:nvSpPr>
        <p:spPr>
          <a:xfrm>
            <a:off x="150813" y="228600"/>
            <a:ext cx="12038012" cy="2667000"/>
          </a:xfrm>
        </p:spPr>
        <p:txBody>
          <a:bodyPr/>
          <a:lstStyle/>
          <a:p>
            <a:pPr algn="ctr" eaLnBrk="1" hangingPunct="1"/>
            <a:r>
              <a:rPr lang="en-US" smtClean="0">
                <a:solidFill>
                  <a:srgbClr val="FFFF00"/>
                </a:solidFill>
                <a:latin typeface="Imprint MT Shadow"/>
                <a:ea typeface="Imprint MT Shadow"/>
                <a:cs typeface="Imprint MT Shadow"/>
              </a:rPr>
              <a:t>ENTEROCOLITE NECROSANTE:</a:t>
            </a:r>
            <a:br>
              <a:rPr lang="en-US" smtClean="0">
                <a:solidFill>
                  <a:srgbClr val="FFFF00"/>
                </a:solidFill>
                <a:latin typeface="Imprint MT Shadow"/>
                <a:ea typeface="Imprint MT Shadow"/>
                <a:cs typeface="Imprint MT Shadow"/>
              </a:rPr>
            </a:br>
            <a:r>
              <a:rPr lang="en-US" smtClean="0">
                <a:solidFill>
                  <a:srgbClr val="FFFF00"/>
                </a:solidFill>
                <a:latin typeface="Imprint MT Shadow"/>
                <a:ea typeface="Imprint MT Shadow"/>
                <a:cs typeface="Imprint MT Shadow"/>
              </a:rPr>
              <a:t> A LÓGICA DA PREVENÇÃO</a:t>
            </a:r>
          </a:p>
        </p:txBody>
      </p:sp>
      <p:sp>
        <p:nvSpPr>
          <p:cNvPr id="11267" name="Subtitle 2"/>
          <p:cNvSpPr>
            <a:spLocks noGrp="1"/>
          </p:cNvSpPr>
          <p:nvPr>
            <p:ph type="subTitle" idx="1"/>
          </p:nvPr>
        </p:nvSpPr>
        <p:spPr>
          <a:xfrm>
            <a:off x="1446213" y="4495800"/>
            <a:ext cx="9144000" cy="2057400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</a:pPr>
            <a:endParaRPr lang="en-US" sz="2600" smtClean="0">
              <a:solidFill>
                <a:srgbClr val="FFFFFF"/>
              </a:solidFill>
              <a:latin typeface="Imprint MT Shadow"/>
              <a:ea typeface="Imprint MT Shadow"/>
              <a:cs typeface="Imprint MT Shadow"/>
            </a:endParaRPr>
          </a:p>
          <a:p>
            <a:pPr algn="ctr" eaLnBrk="1" hangingPunct="1">
              <a:spcBef>
                <a:spcPct val="0"/>
              </a:spcBef>
            </a:pPr>
            <a:r>
              <a:rPr lang="en-US" sz="2600" smtClean="0">
                <a:solidFill>
                  <a:srgbClr val="FFFFFF"/>
                </a:solidFill>
                <a:hlinkClick r:id="rId2"/>
              </a:rPr>
              <a:t>www.paulomargotto.com.br</a:t>
            </a:r>
            <a:endParaRPr lang="en-US" sz="2600" smtClean="0">
              <a:solidFill>
                <a:srgbClr val="FFFFFF"/>
              </a:solidFill>
            </a:endParaRPr>
          </a:p>
          <a:p>
            <a:pPr algn="ctr" eaLnBrk="1" hangingPunct="1">
              <a:spcBef>
                <a:spcPct val="0"/>
              </a:spcBef>
            </a:pPr>
            <a:endParaRPr lang="en-US" sz="2600" smtClean="0">
              <a:solidFill>
                <a:srgbClr val="FFFFFF"/>
              </a:solidFill>
            </a:endParaRPr>
          </a:p>
        </p:txBody>
      </p:sp>
      <p:sp>
        <p:nvSpPr>
          <p:cNvPr id="11268" name="Text Box 7"/>
          <p:cNvSpPr txBox="1">
            <a:spLocks noChangeArrowheads="1"/>
          </p:cNvSpPr>
          <p:nvPr/>
        </p:nvSpPr>
        <p:spPr bwMode="auto">
          <a:xfrm>
            <a:off x="2163763" y="2895600"/>
            <a:ext cx="67500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/>
              <a:t>Paulo R. Margotto</a:t>
            </a:r>
          </a:p>
          <a:p>
            <a:pPr algn="ctr"/>
            <a:r>
              <a:rPr lang="pt-BR"/>
              <a:t>Prof. do Curso de Medicina (6ª Série) da Escola de Medicina da </a:t>
            </a:r>
          </a:p>
          <a:p>
            <a:pPr algn="ctr"/>
            <a:r>
              <a:rPr lang="pt-BR"/>
              <a:t>Universidade Católica de Brasília</a:t>
            </a:r>
          </a:p>
          <a:p>
            <a:pPr algn="ctr"/>
            <a:r>
              <a:rPr lang="pt-BR"/>
              <a:t>Unidade de Neonatologia do Hospital Materno Infantil de Brasília</a:t>
            </a:r>
          </a:p>
          <a:p>
            <a:pPr algn="ctr"/>
            <a:endParaRPr lang="pt-BR">
              <a:solidFill>
                <a:srgbClr val="FF9900"/>
              </a:solidFill>
            </a:endParaRPr>
          </a:p>
          <a:p>
            <a:pPr algn="ctr"/>
            <a:r>
              <a:rPr lang="pt-BR"/>
              <a:t>MANAUS, 9 DE AGOSTO DE 2018</a:t>
            </a:r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88825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3" name="Picture 7" descr="DSC0145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0813" y="3429000"/>
            <a:ext cx="182880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Picture 7" descr="20180225_074646"/>
          <p:cNvPicPr>
            <a:picLocks noChangeAspect="1" noChangeArrowheads="1"/>
          </p:cNvPicPr>
          <p:nvPr/>
        </p:nvPicPr>
        <p:blipFill>
          <a:blip r:embed="rId5">
            <a:lum bright="18000" contrast="12000"/>
          </a:blip>
          <a:srcRect/>
          <a:stretch>
            <a:fillRect/>
          </a:stretch>
        </p:blipFill>
        <p:spPr bwMode="auto">
          <a:xfrm>
            <a:off x="5180013" y="5257800"/>
            <a:ext cx="28194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7" name="Picture 5" descr="IMG-20180609-WA001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427413" y="5267325"/>
            <a:ext cx="1590675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9" name="Picture 15" descr="Manaus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293225" y="2819400"/>
            <a:ext cx="2895600" cy="1930400"/>
          </a:xfrm>
          <a:prstGeom prst="rect">
            <a:avLst/>
          </a:prstGeom>
          <a:noFill/>
        </p:spPr>
      </p:pic>
      <p:pic>
        <p:nvPicPr>
          <p:cNvPr id="11280" name="Picture 13" descr="IMG_0912"/>
          <p:cNvPicPr>
            <a:picLocks noChangeAspect="1" noChangeArrowheads="1"/>
          </p:cNvPicPr>
          <p:nvPr/>
        </p:nvPicPr>
        <p:blipFill>
          <a:blip r:embed="rId8" cstate="print">
            <a:lum bright="12000" contrast="12000"/>
          </a:blip>
          <a:srcRect/>
          <a:stretch>
            <a:fillRect/>
          </a:stretch>
        </p:blipFill>
        <p:spPr bwMode="auto">
          <a:xfrm>
            <a:off x="0" y="4862513"/>
            <a:ext cx="2660650" cy="199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81" name="Picture 15" descr="IMG_0877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413875" y="4776788"/>
            <a:ext cx="2774950" cy="2081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82" name="Oval 18"/>
          <p:cNvSpPr>
            <a:spLocks noChangeArrowheads="1"/>
          </p:cNvSpPr>
          <p:nvPr/>
        </p:nvSpPr>
        <p:spPr bwMode="auto">
          <a:xfrm>
            <a:off x="2741613" y="6629400"/>
            <a:ext cx="609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1400"/>
              <a:t>2004</a:t>
            </a:r>
          </a:p>
        </p:txBody>
      </p:sp>
      <p:sp>
        <p:nvSpPr>
          <p:cNvPr id="11283" name="Oval 19"/>
          <p:cNvSpPr>
            <a:spLocks noChangeArrowheads="1"/>
          </p:cNvSpPr>
          <p:nvPr/>
        </p:nvSpPr>
        <p:spPr bwMode="auto">
          <a:xfrm>
            <a:off x="8761413" y="6629400"/>
            <a:ext cx="609600" cy="228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1400"/>
              <a:t>2004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 idx="4294967295"/>
          </p:nvPr>
        </p:nvSpPr>
        <p:spPr>
          <a:xfrm>
            <a:off x="606425" y="-381000"/>
            <a:ext cx="11582400" cy="1020763"/>
          </a:xfrm>
        </p:spPr>
        <p:txBody>
          <a:bodyPr/>
          <a:lstStyle/>
          <a:p>
            <a:r>
              <a:rPr lang="pt-BR" smtClean="0">
                <a:solidFill>
                  <a:srgbClr val="FFFF00"/>
                </a:solidFill>
              </a:rPr>
              <a:t>Enterocolite necrosante: a lógica da prevenção</a:t>
            </a:r>
          </a:p>
        </p:txBody>
      </p:sp>
      <p:sp>
        <p:nvSpPr>
          <p:cNvPr id="12291" name="Rectangle 3"/>
          <p:cNvSpPr>
            <a:spLocks noGrp="1"/>
          </p:cNvSpPr>
          <p:nvPr>
            <p:ph type="body" idx="4294967295"/>
          </p:nvPr>
        </p:nvSpPr>
        <p:spPr>
          <a:xfrm>
            <a:off x="912813" y="1600200"/>
            <a:ext cx="10210800" cy="5638800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3600" smtClean="0">
                <a:solidFill>
                  <a:srgbClr val="FF9900"/>
                </a:solidFill>
              </a:rPr>
              <a:t>DEFINIÇÕES</a:t>
            </a:r>
          </a:p>
          <a:p>
            <a:r>
              <a:rPr lang="pt-BR" sz="3600" smtClean="0"/>
              <a:t>Enterocolite necrosante (ECN) x Perfuração intestinal espontânea (PIE)</a:t>
            </a:r>
          </a:p>
          <a:p>
            <a:pPr>
              <a:buFont typeface="Arial" pitchFamily="34" charset="0"/>
              <a:buNone/>
            </a:pPr>
            <a:r>
              <a:rPr lang="pt-BR" sz="3600" smtClean="0"/>
              <a:t>                   (Recém-nascido pré-termo)</a:t>
            </a:r>
          </a:p>
          <a:p>
            <a:r>
              <a:rPr lang="pt-BR" sz="3600" smtClean="0">
                <a:solidFill>
                  <a:srgbClr val="FF9900"/>
                </a:solidFill>
              </a:rPr>
              <a:t>FATORES ENVOLVIDOS</a:t>
            </a:r>
          </a:p>
          <a:p>
            <a:r>
              <a:rPr lang="pt-BR" sz="3600" smtClean="0">
                <a:solidFill>
                  <a:srgbClr val="FF9900"/>
                </a:solidFill>
              </a:rPr>
              <a:t>A LÓGICA DA PREVENÇÃO</a:t>
            </a:r>
          </a:p>
          <a:p>
            <a:endParaRPr lang="pt-BR" sz="3600" smtClean="0"/>
          </a:p>
        </p:txBody>
      </p:sp>
    </p:spTree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/>
          </p:cNvSpPr>
          <p:nvPr>
            <p:ph type="body" idx="1"/>
          </p:nvPr>
        </p:nvSpPr>
        <p:spPr>
          <a:xfrm>
            <a:off x="150813" y="1752600"/>
            <a:ext cx="12038012" cy="5105400"/>
          </a:xfrm>
        </p:spPr>
        <p:txBody>
          <a:bodyPr/>
          <a:lstStyle/>
          <a:p>
            <a:r>
              <a:rPr lang="pt-BR" smtClean="0">
                <a:solidFill>
                  <a:srgbClr val="FFFF00"/>
                </a:solidFill>
              </a:rPr>
              <a:t>Enterocolite necrosante (ECN) x Perfuração intestinal espontânea (PIE)</a:t>
            </a:r>
          </a:p>
          <a:p>
            <a:pPr>
              <a:buFont typeface="Arial" pitchFamily="34" charset="0"/>
              <a:buNone/>
            </a:pPr>
            <a:r>
              <a:rPr lang="pt-BR" sz="2000" smtClean="0"/>
              <a:t>                                                      </a:t>
            </a:r>
            <a:r>
              <a:rPr lang="pt-BR" b="1" smtClean="0">
                <a:solidFill>
                  <a:srgbClr val="FF9900"/>
                </a:solidFill>
              </a:rPr>
              <a:t>Perfuração intestinal espontânea</a:t>
            </a:r>
          </a:p>
          <a:p>
            <a:pPr>
              <a:buFont typeface="Arial" pitchFamily="34" charset="0"/>
              <a:buNone/>
            </a:pPr>
            <a:r>
              <a:rPr lang="pt-BR" b="1" smtClean="0">
                <a:solidFill>
                  <a:srgbClr val="FF9900"/>
                </a:solidFill>
              </a:rPr>
              <a:t>                                              (incidência:5-6%/RN≤1000g)</a:t>
            </a:r>
          </a:p>
          <a:p>
            <a:r>
              <a:rPr lang="pt-BR" sz="2000" smtClean="0"/>
              <a:t>necrose e perfuração focal de um pequeno segmento de intestino delgado (mais comum)</a:t>
            </a:r>
          </a:p>
          <a:p>
            <a:r>
              <a:rPr lang="pt-BR" sz="2000" smtClean="0"/>
              <a:t> geralmente: </a:t>
            </a:r>
            <a:r>
              <a:rPr lang="pt-BR" sz="2000" smtClean="0">
                <a:solidFill>
                  <a:srgbClr val="FFFF00"/>
                </a:solidFill>
              </a:rPr>
              <a:t>íleo terminal</a:t>
            </a:r>
            <a:r>
              <a:rPr lang="pt-BR" sz="2000" smtClean="0"/>
              <a:t> (devido à vascularização específica) e, </a:t>
            </a:r>
          </a:p>
          <a:p>
            <a:pPr>
              <a:buFont typeface="Arial" pitchFamily="34" charset="0"/>
              <a:buNone/>
            </a:pPr>
            <a:r>
              <a:rPr lang="pt-BR" sz="2000" smtClean="0"/>
              <a:t>                               secundariamente, o </a:t>
            </a:r>
            <a:r>
              <a:rPr lang="pt-BR" sz="2000" smtClean="0">
                <a:solidFill>
                  <a:srgbClr val="FFFF00"/>
                </a:solidFill>
              </a:rPr>
              <a:t>cólon transverso e o cólon descendente</a:t>
            </a:r>
            <a:r>
              <a:rPr lang="pt-BR" sz="2000" smtClean="0"/>
              <a:t>.</a:t>
            </a:r>
          </a:p>
          <a:p>
            <a:r>
              <a:rPr lang="pt-BR" sz="2000" smtClean="0"/>
              <a:t> </a:t>
            </a:r>
            <a:r>
              <a:rPr lang="pt-BR" sz="2000" smtClean="0">
                <a:solidFill>
                  <a:srgbClr val="FFFF00"/>
                </a:solidFill>
              </a:rPr>
              <a:t>intestino de aspecto normal</a:t>
            </a:r>
            <a:r>
              <a:rPr lang="pt-BR" sz="2000" smtClean="0"/>
              <a:t>, sem características macro ou microscópicas de enterocolite necrosante.</a:t>
            </a:r>
          </a:p>
          <a:p>
            <a:r>
              <a:rPr lang="pt-BR" sz="2000" smtClean="0"/>
              <a:t>RN em melhores condições</a:t>
            </a:r>
          </a:p>
          <a:p>
            <a:r>
              <a:rPr lang="pt-BR" sz="2000" smtClean="0"/>
              <a:t>Idade: primeiros dias de vida</a:t>
            </a:r>
          </a:p>
          <a:p>
            <a:r>
              <a:rPr lang="pt-BR" sz="2000" smtClean="0"/>
              <a:t>Clínica: distensão abdominal (comum e precoce)</a:t>
            </a:r>
          </a:p>
          <a:p>
            <a:endParaRPr lang="pt-BR" sz="2000" smtClean="0"/>
          </a:p>
          <a:p>
            <a:endParaRPr lang="pt-BR" sz="2000" smtClean="0"/>
          </a:p>
        </p:txBody>
      </p:sp>
      <p:sp>
        <p:nvSpPr>
          <p:cNvPr id="13315" name="Rectangle 4"/>
          <p:cNvSpPr>
            <a:spLocks/>
          </p:cNvSpPr>
          <p:nvPr/>
        </p:nvSpPr>
        <p:spPr bwMode="auto">
          <a:xfrm>
            <a:off x="606425" y="-381000"/>
            <a:ext cx="11582400" cy="102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lnSpc>
                <a:spcPct val="90000"/>
              </a:lnSpc>
            </a:pPr>
            <a:r>
              <a:rPr lang="pt-BR" sz="3200">
                <a:solidFill>
                  <a:srgbClr val="FFFF00"/>
                </a:solidFill>
                <a:latin typeface="Consolas" pitchFamily="49" charset="0"/>
              </a:rPr>
              <a:t>Enterocolite necrosante: a lógica da prevenção</a:t>
            </a:r>
          </a:p>
        </p:txBody>
      </p:sp>
      <p:sp>
        <p:nvSpPr>
          <p:cNvPr id="13316" name="Rectangle 5"/>
          <p:cNvSpPr>
            <a:spLocks noChangeArrowheads="1"/>
          </p:cNvSpPr>
          <p:nvPr/>
        </p:nvSpPr>
        <p:spPr bwMode="auto">
          <a:xfrm>
            <a:off x="3960813" y="838200"/>
            <a:ext cx="6092825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  <a:buSzPct val="100000"/>
              <a:buFont typeface="Arial" pitchFamily="34" charset="0"/>
              <a:buNone/>
            </a:pPr>
            <a:r>
              <a:rPr lang="pt-BR"/>
              <a:t>(</a:t>
            </a:r>
            <a:r>
              <a:rPr lang="pt-BR" sz="2400"/>
              <a:t>Recém-nascido pré-termo)</a:t>
            </a:r>
          </a:p>
          <a:p>
            <a:pPr eaLnBrk="0" hangingPunct="0">
              <a:lnSpc>
                <a:spcPct val="90000"/>
              </a:lnSpc>
              <a:spcBef>
                <a:spcPct val="50000"/>
              </a:spcBef>
              <a:buSzPct val="100000"/>
              <a:buFont typeface="Arial" pitchFamily="34" charset="0"/>
              <a:buChar char="▪"/>
            </a:pPr>
            <a:endParaRPr lang="pt-BR" sz="2400">
              <a:latin typeface="Corbel" pitchFamily="34" charset="0"/>
            </a:endParaRPr>
          </a:p>
        </p:txBody>
      </p:sp>
      <p:pic>
        <p:nvPicPr>
          <p:cNvPr id="13320" name="Picture 8" descr="ppt">
            <a:hlinkClick r:id="rId2" tooltip="Caso-Clin_Perfura_Intest_Espontanea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9813" y="22860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/>
          </p:cNvSpPr>
          <p:nvPr>
            <p:ph type="body" idx="1"/>
          </p:nvPr>
        </p:nvSpPr>
        <p:spPr>
          <a:xfrm>
            <a:off x="912813" y="1295400"/>
            <a:ext cx="9982200" cy="5334000"/>
          </a:xfrm>
        </p:spPr>
        <p:txBody>
          <a:bodyPr/>
          <a:lstStyle/>
          <a:p>
            <a:r>
              <a:rPr lang="pt-BR" b="1" smtClean="0"/>
              <a:t>Etiologia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pt-BR" smtClean="0"/>
              <a:t>Episódios de hipoxia e isquemia (hipoperfuração intestinal transitória, ulceração de mucosa e submucosa, necrose transmural e perfuração); 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pt-BR" smtClean="0"/>
              <a:t> Indometacina; ibuprofeno oral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pt-BR" smtClean="0"/>
              <a:t>Uso de dexametasona precoce no tratamento da displasia broncopulmonar (aumenta o risco em 12,3 vezes mais(Gordon et al, 1999)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pt-BR" smtClean="0"/>
              <a:t>Uso de sulfato de magnésio pré-natal (RN&lt;25 semanas)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pt-BR" b="1" smtClean="0">
                <a:solidFill>
                  <a:srgbClr val="FF0000"/>
                </a:solidFill>
              </a:rPr>
              <a:t>Pré-eclâmpsia:risco de 13,5 (1,82-65,1) (Yilmaz et al, 2013)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pt-BR" smtClean="0"/>
              <a:t> Corioamnionite subclínica/</a:t>
            </a:r>
            <a:r>
              <a:rPr lang="pt-BR" i="1" smtClean="0"/>
              <a:t>Candida</a:t>
            </a:r>
            <a:r>
              <a:rPr lang="pt-BR" smtClean="0"/>
              <a:t>;</a:t>
            </a:r>
          </a:p>
          <a:p>
            <a:pPr algn="just" eaLnBrk="1" hangingPunct="1">
              <a:buFont typeface="Wingdings" pitchFamily="2" charset="2"/>
              <a:buChar char="ü"/>
            </a:pPr>
            <a:r>
              <a:rPr lang="pt-BR" i="1" smtClean="0"/>
              <a:t> Staphylococcus</a:t>
            </a:r>
            <a:r>
              <a:rPr lang="pt-BR" smtClean="0"/>
              <a:t> coagulase-negativo</a:t>
            </a:r>
          </a:p>
        </p:txBody>
      </p:sp>
      <p:sp>
        <p:nvSpPr>
          <p:cNvPr id="14339" name="Rectangle 4"/>
          <p:cNvSpPr>
            <a:spLocks/>
          </p:cNvSpPr>
          <p:nvPr/>
        </p:nvSpPr>
        <p:spPr bwMode="auto">
          <a:xfrm>
            <a:off x="606425" y="-381000"/>
            <a:ext cx="11582400" cy="102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lnSpc>
                <a:spcPct val="90000"/>
              </a:lnSpc>
            </a:pPr>
            <a:r>
              <a:rPr lang="pt-BR" sz="3200">
                <a:solidFill>
                  <a:srgbClr val="FFFF00"/>
                </a:solidFill>
                <a:latin typeface="Consolas" pitchFamily="49" charset="0"/>
              </a:rPr>
              <a:t>Enterocolite necrosante: a lógica da prevenção</a:t>
            </a:r>
          </a:p>
        </p:txBody>
      </p:sp>
      <p:sp>
        <p:nvSpPr>
          <p:cNvPr id="14340" name="Rectangle 5"/>
          <p:cNvSpPr>
            <a:spLocks noChangeArrowheads="1"/>
          </p:cNvSpPr>
          <p:nvPr/>
        </p:nvSpPr>
        <p:spPr bwMode="auto">
          <a:xfrm>
            <a:off x="4113213" y="606425"/>
            <a:ext cx="656272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None/>
            </a:pPr>
            <a:r>
              <a:rPr lang="pt-BR" sz="3200" b="1">
                <a:solidFill>
                  <a:srgbClr val="FFFF00"/>
                </a:solidFill>
              </a:rPr>
              <a:t>Perfuração intestinal espontânea</a:t>
            </a:r>
          </a:p>
        </p:txBody>
      </p:sp>
      <p:pic>
        <p:nvPicPr>
          <p:cNvPr id="14345" name="Picture 9" descr="ppt">
            <a:hlinkClick r:id="rId2" tooltip="Pre_eclampsia_perf-intest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13813" y="4800600"/>
            <a:ext cx="457200" cy="457200"/>
          </a:xfrm>
          <a:prstGeom prst="rect">
            <a:avLst/>
          </a:prstGeom>
          <a:noFill/>
        </p:spPr>
      </p:pic>
      <p:pic>
        <p:nvPicPr>
          <p:cNvPr id="14347" name="Picture 11" descr="ppt">
            <a:hlinkClick r:id="rId4" tooltip="Magnesio_pre_natal_perfura_intest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0413" y="41910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 idx="4294967295"/>
          </p:nvPr>
        </p:nvSpPr>
        <p:spPr>
          <a:xfrm>
            <a:off x="1520825" y="0"/>
            <a:ext cx="9147175" cy="1295400"/>
          </a:xfrm>
        </p:spPr>
        <p:txBody>
          <a:bodyPr anchor="ctr"/>
          <a:lstStyle/>
          <a:p>
            <a:r>
              <a:rPr lang="pt-BR" sz="2000" b="1" smtClean="0">
                <a:solidFill>
                  <a:srgbClr val="FF3300"/>
                </a:solidFill>
              </a:rPr>
              <a:t>Regressão logística: Odds ratio ajustada para PIE versus não PIE:sepse precoce [</a:t>
            </a:r>
            <a:r>
              <a:rPr lang="pt-BR" sz="2000" b="1" i="1" smtClean="0">
                <a:solidFill>
                  <a:srgbClr val="FF3300"/>
                </a:solidFill>
              </a:rPr>
              <a:t>early onset sepsis</a:t>
            </a:r>
            <a:r>
              <a:rPr lang="pt-BR" sz="2000" b="1" smtClean="0">
                <a:solidFill>
                  <a:srgbClr val="FF3300"/>
                </a:solidFill>
              </a:rPr>
              <a:t>], esteróide pós-natal e Centro foram também incluídos no modelo de regressão logística)</a:t>
            </a:r>
          </a:p>
        </p:txBody>
      </p:sp>
      <p:pic>
        <p:nvPicPr>
          <p:cNvPr id="1536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1219200"/>
            <a:ext cx="7812087" cy="497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0" y="5589588"/>
            <a:ext cx="12188825" cy="11525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                               Observem que o sexo masculino, uso de antibióticos no pré-natal e </a:t>
            </a:r>
          </a:p>
          <a:p>
            <a:pPr algn="ctr"/>
            <a:r>
              <a:rPr lang="pt-BR"/>
              <a:t>indometacina para o</a:t>
            </a:r>
          </a:p>
          <a:p>
            <a:pPr algn="ctr"/>
            <a:r>
              <a:rPr lang="pt-BR"/>
              <a:t> tratamento da PCA associaram-se significativamente com PIE</a:t>
            </a:r>
          </a:p>
        </p:txBody>
      </p:sp>
      <p:sp>
        <p:nvSpPr>
          <p:cNvPr id="15365" name="Rectangle 6"/>
          <p:cNvSpPr>
            <a:spLocks noChangeArrowheads="1"/>
          </p:cNvSpPr>
          <p:nvPr/>
        </p:nvSpPr>
        <p:spPr bwMode="auto">
          <a:xfrm>
            <a:off x="9794875" y="5181600"/>
            <a:ext cx="2393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Wadhawan et al,2013</a:t>
            </a:r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/>
          </p:cNvSpPr>
          <p:nvPr>
            <p:ph type="body" idx="4294967295"/>
          </p:nvPr>
        </p:nvSpPr>
        <p:spPr>
          <a:xfrm>
            <a:off x="527050" y="1125538"/>
            <a:ext cx="10969625" cy="45259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800" smtClean="0"/>
              <a:t>Tatli et al (2004), descreveram dois casos de PIE em RN sob o uso de ibuprofeno oral (um RN de 29 semanas fez uso de ibuprofeno oral profilático e o outro, de 30 semanas, usou a medicação aos 2 dias, devido a uma PCA de 2mm).</a:t>
            </a:r>
          </a:p>
          <a:p>
            <a:pPr>
              <a:lnSpc>
                <a:spcPct val="80000"/>
              </a:lnSpc>
            </a:pPr>
            <a:r>
              <a:rPr lang="pt-PT" sz="2800" smtClean="0"/>
              <a:t>Mecanismo provável: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PT" sz="2800" smtClean="0"/>
              <a:t>       -por via oral, a administração de indometacina causou perfuração intestinal via </a:t>
            </a:r>
            <a:r>
              <a:rPr lang="pt-PT" sz="2800" smtClean="0">
                <a:solidFill>
                  <a:srgbClr val="FF9900"/>
                </a:solidFill>
              </a:rPr>
              <a:t>inibição local da síntese de prostaglandinas</a:t>
            </a:r>
            <a:r>
              <a:rPr lang="pt-PT" sz="2800" smtClean="0"/>
              <a:t> (segundo Alpan, 1985) e da mesma forma, o ibuprofeno de uso oral pode enfraquecer os mecanismos de proteção do intestino via mecanismos similares ao da indometacina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PT" sz="2800" smtClean="0"/>
              <a:t>      </a:t>
            </a:r>
            <a:endParaRPr lang="pt-BR" sz="2800" smtClean="0">
              <a:solidFill>
                <a:schemeClr val="hlink"/>
              </a:solidFill>
            </a:endParaRPr>
          </a:p>
        </p:txBody>
      </p:sp>
      <p:sp>
        <p:nvSpPr>
          <p:cNvPr id="16387" name="Text Box 4"/>
          <p:cNvSpPr txBox="1">
            <a:spLocks noChangeArrowheads="1"/>
          </p:cNvSpPr>
          <p:nvPr/>
        </p:nvSpPr>
        <p:spPr bwMode="auto">
          <a:xfrm>
            <a:off x="836613" y="358775"/>
            <a:ext cx="279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800" b="1">
                <a:solidFill>
                  <a:srgbClr val="FF3300"/>
                </a:solidFill>
              </a:rPr>
              <a:t>Ibuprofeno oral</a:t>
            </a:r>
          </a:p>
        </p:txBody>
      </p:sp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239713" y="836613"/>
            <a:ext cx="11614150" cy="5832475"/>
          </a:xfr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pt-BR" sz="2600" smtClean="0">
                <a:solidFill>
                  <a:schemeClr val="tx1"/>
                </a:solidFill>
              </a:rPr>
              <a:t>Ragouilliaux et al (2007) constataram que existem diferenças nos achados histopatológicos de placentas de recém-nascidos que desenvolveram perfuração intestinal espontânea (PIE) em comparação com as crianças que não desenvolveram.</a:t>
            </a:r>
          </a:p>
          <a:p>
            <a:pPr marL="0" indent="0" algn="just" eaLnBrk="1" hangingPunct="1">
              <a:lnSpc>
                <a:spcPct val="80000"/>
              </a:lnSpc>
              <a:buFont typeface="Wingdings" pitchFamily="2" charset="2"/>
              <a:buChar char="ü"/>
            </a:pPr>
            <a:r>
              <a:rPr lang="pt-BR" sz="2800" smtClean="0">
                <a:solidFill>
                  <a:schemeClr val="tx1"/>
                </a:solidFill>
              </a:rPr>
              <a:t>Ragouilliaux C (2007): </a:t>
            </a:r>
            <a:r>
              <a:rPr lang="pt-BR" sz="2000" smtClean="0">
                <a:solidFill>
                  <a:srgbClr val="FFFF00"/>
                </a:solidFill>
              </a:rPr>
              <a:t>15 casos de PIE (média de 9,5</a:t>
            </a:r>
            <a:r>
              <a:rPr lang="en-US" sz="2000" smtClean="0">
                <a:solidFill>
                  <a:srgbClr val="FFFF00"/>
                </a:solidFill>
                <a:cs typeface="Arial" pitchFamily="34" charset="0"/>
              </a:rPr>
              <a:t>±3,5 dias-4-14 dias)</a:t>
            </a:r>
            <a:r>
              <a:rPr lang="pt-BR" sz="2000" smtClean="0">
                <a:solidFill>
                  <a:srgbClr val="FFFF00"/>
                </a:solidFill>
              </a:rPr>
              <a:t> X 33 controles</a:t>
            </a:r>
          </a:p>
          <a:p>
            <a:pPr marL="0" indent="0" algn="just" eaLnBrk="1" hangingPunct="1">
              <a:lnSpc>
                <a:spcPct val="80000"/>
              </a:lnSpc>
              <a:buFont typeface="Wingdings" pitchFamily="2" charset="2"/>
              <a:buChar char="ü"/>
            </a:pPr>
            <a:endParaRPr lang="pt-BR" sz="2600" b="1" smtClean="0">
              <a:solidFill>
                <a:srgbClr val="FFFF00"/>
              </a:solidFill>
            </a:endParaRPr>
          </a:p>
          <a:p>
            <a:pPr marL="0" indent="0" algn="just"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pt-BR" sz="2600" smtClean="0">
              <a:solidFill>
                <a:schemeClr val="tx1"/>
              </a:solidFill>
            </a:endParaRPr>
          </a:p>
        </p:txBody>
      </p:sp>
      <p:pic>
        <p:nvPicPr>
          <p:cNvPr id="1741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3213" y="3124200"/>
            <a:ext cx="6218237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Rectangle 5"/>
          <p:cNvSpPr>
            <a:spLocks noChangeArrowheads="1"/>
          </p:cNvSpPr>
          <p:nvPr/>
        </p:nvSpPr>
        <p:spPr bwMode="auto">
          <a:xfrm>
            <a:off x="6704013" y="4267200"/>
            <a:ext cx="5484812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hlinkClick r:id="rId3"/>
              </a:rPr>
              <a:t>Maternal factors in extremely low birth weight infants who develop spontaneous intestinal perforation.</a:t>
            </a:r>
            <a:endParaRPr lang="pt-BR"/>
          </a:p>
          <a:p>
            <a:pPr algn="ctr"/>
            <a:r>
              <a:rPr lang="pt-BR"/>
              <a:t>Ragouilliaux CJ, Keeney SE, Hawkins HK, Rowen JL.Pediatrics. 2007 Dec;120(6):e1458-64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Artigo Integral!</a:t>
            </a:r>
          </a:p>
        </p:txBody>
      </p:sp>
      <p:sp>
        <p:nvSpPr>
          <p:cNvPr id="17413" name="Text Box 6"/>
          <p:cNvSpPr txBox="1">
            <a:spLocks noChangeArrowheads="1"/>
          </p:cNvSpPr>
          <p:nvPr/>
        </p:nvSpPr>
        <p:spPr bwMode="auto">
          <a:xfrm>
            <a:off x="592138" y="141288"/>
            <a:ext cx="2794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800" b="1">
                <a:solidFill>
                  <a:srgbClr val="FF3300"/>
                </a:solidFill>
              </a:rPr>
              <a:t>Corioamnionite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239713" y="188913"/>
            <a:ext cx="119491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t-BR" sz="2800">
                <a:effectLst>
                  <a:outerShdw blurRad="38100" dist="38100" dir="2700000" algn="tl">
                    <a:srgbClr val="333333"/>
                  </a:outerShdw>
                </a:effectLst>
                <a:latin typeface="Palatino Linotype" pitchFamily="18" charset="0"/>
              </a:rPr>
              <a:t/>
            </a:r>
            <a:br>
              <a:rPr lang="pt-BR" sz="2800">
                <a:effectLst>
                  <a:outerShdw blurRad="38100" dist="38100" dir="2700000" algn="tl">
                    <a:srgbClr val="333333"/>
                  </a:outerShdw>
                </a:effectLst>
                <a:latin typeface="Palatino Linotype" pitchFamily="18" charset="0"/>
              </a:rPr>
            </a:br>
            <a:r>
              <a:rPr lang="pt-BR" sz="280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Palatino Linotype" pitchFamily="18" charset="0"/>
              </a:rPr>
              <a:t>Corioamnionite e perfuração intestinal espontânea</a:t>
            </a:r>
            <a:r>
              <a:rPr lang="pt-BR" sz="2800">
                <a:solidFill>
                  <a:srgbClr val="0000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Palatino Linotype" pitchFamily="18" charset="0"/>
              </a:rPr>
              <a:t> (PIE) </a:t>
            </a:r>
            <a:r>
              <a:rPr lang="pt-BR" sz="280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Palatino Linotype" pitchFamily="18" charset="0"/>
              </a:rPr>
              <a:t>em RN de extremo baixo peso (&lt;1000g)</a:t>
            </a: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4825" y="1412875"/>
            <a:ext cx="8532813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870075" y="1412875"/>
            <a:ext cx="4129088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Dados de doença infecciosa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4751388" y="1916113"/>
            <a:ext cx="1920875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pt-BR" sz="1400"/>
              <a:t>PIE:16(%)</a:t>
            </a: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6958013" y="1916113"/>
            <a:ext cx="1919287" cy="431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pt-BR" sz="1400"/>
              <a:t>Controles:33 (%)</a:t>
            </a:r>
          </a:p>
        </p:txBody>
      </p:sp>
      <p:sp>
        <p:nvSpPr>
          <p:cNvPr id="18439" name="Line 7"/>
          <p:cNvSpPr>
            <a:spLocks noChangeShapeType="1"/>
          </p:cNvSpPr>
          <p:nvPr/>
        </p:nvSpPr>
        <p:spPr bwMode="auto">
          <a:xfrm>
            <a:off x="1200150" y="2133600"/>
            <a:ext cx="673100" cy="4318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>
            <a:off x="1200150" y="2852738"/>
            <a:ext cx="673100" cy="4318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8441" name="Line 9"/>
          <p:cNvSpPr>
            <a:spLocks noChangeShapeType="1"/>
          </p:cNvSpPr>
          <p:nvPr/>
        </p:nvSpPr>
        <p:spPr bwMode="auto">
          <a:xfrm>
            <a:off x="2159000" y="3716338"/>
            <a:ext cx="1343025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8442" name="Line 10"/>
          <p:cNvSpPr>
            <a:spLocks noChangeShapeType="1"/>
          </p:cNvSpPr>
          <p:nvPr/>
        </p:nvSpPr>
        <p:spPr bwMode="auto">
          <a:xfrm>
            <a:off x="2063750" y="2997200"/>
            <a:ext cx="1343025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2657475" y="5661025"/>
            <a:ext cx="77279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0000CC"/>
                </a:solidFill>
              </a:rPr>
              <a:t>Patogênese</a:t>
            </a:r>
            <a:r>
              <a:rPr lang="pt-BR"/>
              <a:t>:lesão da mucosa intestinal pela  aumento da produção </a:t>
            </a:r>
          </a:p>
          <a:p>
            <a:pPr algn="ctr"/>
            <a:r>
              <a:rPr lang="pt-BR"/>
              <a:t>de lnterleucina 1-</a:t>
            </a:r>
            <a:r>
              <a:rPr lang="en-US"/>
              <a:t>ß</a:t>
            </a:r>
            <a:r>
              <a:rPr lang="pt-BR"/>
              <a:t> pela corioamnionite             translocação de </a:t>
            </a:r>
            <a:r>
              <a:rPr lang="pt-BR" i="1"/>
              <a:t>Candida</a:t>
            </a:r>
            <a:r>
              <a:rPr lang="pt-BR"/>
              <a:t> e </a:t>
            </a:r>
          </a:p>
          <a:p>
            <a:pPr algn="ctr"/>
            <a:r>
              <a:rPr lang="pt-BR" i="1"/>
              <a:t>Staphylococcus</a:t>
            </a:r>
            <a:r>
              <a:rPr lang="pt-BR"/>
              <a:t> para circulação sistêmica</a:t>
            </a:r>
          </a:p>
        </p:txBody>
      </p:sp>
      <p:sp>
        <p:nvSpPr>
          <p:cNvPr id="18444" name="AutoShape 12"/>
          <p:cNvSpPr>
            <a:spLocks noChangeArrowheads="1"/>
          </p:cNvSpPr>
          <p:nvPr/>
        </p:nvSpPr>
        <p:spPr bwMode="auto">
          <a:xfrm>
            <a:off x="6780213" y="6096000"/>
            <a:ext cx="534987" cy="125413"/>
          </a:xfrm>
          <a:prstGeom prst="rightArrow">
            <a:avLst>
              <a:gd name="adj1" fmla="val 50000"/>
              <a:gd name="adj2" fmla="val 1066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8445" name="Rectangle 13"/>
          <p:cNvSpPr>
            <a:spLocks noChangeArrowheads="1"/>
          </p:cNvSpPr>
          <p:nvPr/>
        </p:nvSpPr>
        <p:spPr bwMode="auto">
          <a:xfrm>
            <a:off x="1200150" y="6524625"/>
            <a:ext cx="10075863" cy="3333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200"/>
              <a:t>  Whyte (1982): 18 casos de Corioamnionite por Candida (alta proporção de mães tratadas com antibiótico)</a:t>
            </a:r>
          </a:p>
        </p:txBody>
      </p:sp>
      <p:sp>
        <p:nvSpPr>
          <p:cNvPr id="18446" name="AutoShape 14"/>
          <p:cNvSpPr>
            <a:spLocks noChangeArrowheads="1"/>
          </p:cNvSpPr>
          <p:nvPr/>
        </p:nvSpPr>
        <p:spPr bwMode="auto">
          <a:xfrm flipH="1">
            <a:off x="3887788" y="2420938"/>
            <a:ext cx="960437" cy="215900"/>
          </a:xfrm>
          <a:prstGeom prst="curvedDownArrow">
            <a:avLst>
              <a:gd name="adj1" fmla="val 88971"/>
              <a:gd name="adj2" fmla="val 177941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1870075" y="4005263"/>
            <a:ext cx="8350250" cy="2889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pt-BR" sz="1400">
                <a:solidFill>
                  <a:srgbClr val="FF0000"/>
                </a:solidFill>
              </a:rPr>
              <a:t>Uso de antibiótico materno(%)                       93                                              57                      0,018</a:t>
            </a:r>
          </a:p>
        </p:txBody>
      </p:sp>
      <p:sp>
        <p:nvSpPr>
          <p:cNvPr id="18448" name="Line 16"/>
          <p:cNvSpPr>
            <a:spLocks noChangeShapeType="1"/>
          </p:cNvSpPr>
          <p:nvPr/>
        </p:nvSpPr>
        <p:spPr bwMode="auto">
          <a:xfrm>
            <a:off x="10893425" y="34290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8449" name="Line 17"/>
          <p:cNvSpPr>
            <a:spLocks noChangeShapeType="1"/>
          </p:cNvSpPr>
          <p:nvPr/>
        </p:nvSpPr>
        <p:spPr bwMode="auto">
          <a:xfrm>
            <a:off x="1200150" y="3573463"/>
            <a:ext cx="673100" cy="4318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4294967295"/>
          </p:nvPr>
        </p:nvSpPr>
        <p:spPr>
          <a:xfrm>
            <a:off x="239713" y="836613"/>
            <a:ext cx="11614150" cy="5832475"/>
          </a:xfrm>
          <a:solidFill>
            <a:schemeClr val="bg1"/>
          </a:solidFill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 eaLnBrk="1" hangingPunct="1">
              <a:buFont typeface="Courier New" pitchFamily="49" charset="0"/>
              <a:buChar char="o"/>
            </a:pPr>
            <a:r>
              <a:rPr lang="pt-BR" sz="1800" smtClean="0">
                <a:solidFill>
                  <a:schemeClr val="tx1"/>
                </a:solidFill>
              </a:rPr>
              <a:t> </a:t>
            </a:r>
            <a:r>
              <a:rPr lang="pt-BR" sz="2800" smtClean="0">
                <a:solidFill>
                  <a:schemeClr val="tx1"/>
                </a:solidFill>
              </a:rPr>
              <a:t>As perfurações intestinais espontâneas, muitas vezes, tem sido classificadas como ECN.</a:t>
            </a:r>
          </a:p>
          <a:p>
            <a:pPr marL="0" indent="0" algn="just" eaLnBrk="1" hangingPunct="1">
              <a:buFont typeface="Courier New" pitchFamily="49" charset="0"/>
              <a:buChar char="o"/>
            </a:pPr>
            <a:r>
              <a:rPr lang="pt-BR" sz="2800" smtClean="0">
                <a:solidFill>
                  <a:schemeClr val="tx1"/>
                </a:solidFill>
              </a:rPr>
              <a:t> A fisiopatogenia é diferente.</a:t>
            </a:r>
          </a:p>
          <a:p>
            <a:pPr marL="0" indent="0" algn="just" eaLnBrk="1" hangingPunct="1">
              <a:buFont typeface="Courier New" pitchFamily="49" charset="0"/>
              <a:buChar char="o"/>
            </a:pPr>
            <a:r>
              <a:rPr lang="pt-BR" sz="2800" smtClean="0">
                <a:solidFill>
                  <a:schemeClr val="tx1"/>
                </a:solidFill>
              </a:rPr>
              <a:t> </a:t>
            </a:r>
            <a:r>
              <a:rPr lang="pt-BR" sz="2800" smtClean="0">
                <a:solidFill>
                  <a:srgbClr val="FF3300"/>
                </a:solidFill>
              </a:rPr>
              <a:t>A perfuração intestinal espontânea geralmente ocorre nos primeiros dias após o nascimento e não está associada com alimentação enteral.</a:t>
            </a:r>
          </a:p>
          <a:p>
            <a:pPr marL="0" indent="0" algn="just" eaLnBrk="1" hangingPunct="1">
              <a:buFont typeface="Courier New" pitchFamily="49" charset="0"/>
              <a:buChar char="o"/>
            </a:pPr>
            <a:r>
              <a:rPr lang="pt-BR" sz="2800" b="1" smtClean="0">
                <a:solidFill>
                  <a:schemeClr val="tx1"/>
                </a:solidFill>
              </a:rPr>
              <a:t> </a:t>
            </a:r>
            <a:r>
              <a:rPr lang="pt-BR" sz="2800" smtClean="0">
                <a:solidFill>
                  <a:schemeClr val="tx1"/>
                </a:solidFill>
              </a:rPr>
              <a:t> É uma doença grave que provoca necrose da mucosa do intestino delgado ou do colo.</a:t>
            </a:r>
          </a:p>
          <a:p>
            <a:pPr marL="0" indent="0" algn="just" eaLnBrk="1" hangingPunct="1">
              <a:buFont typeface="Courier New" pitchFamily="49" charset="0"/>
              <a:buChar char="o"/>
            </a:pPr>
            <a:r>
              <a:rPr lang="pt-BR" sz="2800" smtClean="0">
                <a:solidFill>
                  <a:schemeClr val="tx1"/>
                </a:solidFill>
              </a:rPr>
              <a:t> Doença de RN de baixo peso e prematuro</a:t>
            </a:r>
          </a:p>
          <a:p>
            <a:pPr marL="0" indent="0" algn="ctr" eaLnBrk="1" hangingPunct="1">
              <a:buFont typeface="Courier New" pitchFamily="49" charset="0"/>
              <a:buChar char="o"/>
            </a:pPr>
            <a:r>
              <a:rPr lang="pt-BR" sz="2800" smtClean="0">
                <a:solidFill>
                  <a:schemeClr val="tx1"/>
                </a:solidFill>
              </a:rPr>
              <a:t> </a:t>
            </a:r>
            <a:r>
              <a:rPr lang="pt-BR" sz="2800" smtClean="0">
                <a:solidFill>
                  <a:srgbClr val="FFFF00"/>
                </a:solidFill>
              </a:rPr>
              <a:t>É consequência direta da isquemia intestinal, a qual decorre de uma redução no fluxo sanguíneo mesentérico</a:t>
            </a:r>
            <a:endParaRPr lang="pt-BR" sz="2800" smtClean="0">
              <a:solidFill>
                <a:schemeClr val="tx1"/>
              </a:solidFill>
            </a:endParaRPr>
          </a:p>
          <a:p>
            <a:pPr marL="0" indent="0" algn="just" eaLnBrk="1" hangingPunct="1">
              <a:buFont typeface="Courier New" pitchFamily="49" charset="0"/>
              <a:buChar char="o"/>
            </a:pPr>
            <a:endParaRPr lang="pt-BR" sz="2800" smtClean="0">
              <a:solidFill>
                <a:schemeClr val="tx1"/>
              </a:solidFill>
            </a:endParaRPr>
          </a:p>
        </p:txBody>
      </p:sp>
      <p:pic>
        <p:nvPicPr>
          <p:cNvPr id="1945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90013" y="5562600"/>
            <a:ext cx="914400" cy="96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b="1" smtClean="0"/>
              <a:t>Caso Clínico&gt; Perfuração intestinal espontânea</a:t>
            </a:r>
          </a:p>
        </p:txBody>
      </p:sp>
      <p:sp>
        <p:nvSpPr>
          <p:cNvPr id="20483" name="Rectangle 3"/>
          <p:cNvSpPr>
            <a:spLocks noGrp="1"/>
          </p:cNvSpPr>
          <p:nvPr>
            <p:ph type="body" idx="1"/>
          </p:nvPr>
        </p:nvSpPr>
        <p:spPr>
          <a:xfrm>
            <a:off x="2513013" y="1447800"/>
            <a:ext cx="9220200" cy="5410200"/>
          </a:xfrm>
        </p:spPr>
        <p:txBody>
          <a:bodyPr/>
          <a:lstStyle/>
          <a:p>
            <a:r>
              <a:rPr lang="pt-BR" smtClean="0"/>
              <a:t>Caso Clínico: Data do parto: 29/01/14 (HRSM);  IG: </a:t>
            </a:r>
            <a:r>
              <a:rPr lang="pt-BR" smtClean="0">
                <a:solidFill>
                  <a:srgbClr val="FF3300"/>
                </a:solidFill>
              </a:rPr>
              <a:t>27s+5d;  Peso 1000g</a:t>
            </a:r>
            <a:r>
              <a:rPr lang="pt-BR" smtClean="0"/>
              <a:t>; tempo de bolsa rota de 11 horas; leucocitose materna no momento do parto; A radiografia </a:t>
            </a:r>
            <a:r>
              <a:rPr lang="pt-BR" smtClean="0">
                <a:solidFill>
                  <a:srgbClr val="FF3300"/>
                </a:solidFill>
              </a:rPr>
              <a:t>com 50 horas de vida apresentou pneumoperitônio</a:t>
            </a:r>
            <a:r>
              <a:rPr lang="pt-BR" smtClean="0"/>
              <a:t> e infiltrado pulmonar bilateral; </a:t>
            </a:r>
            <a:r>
              <a:rPr lang="pt-BR" smtClean="0">
                <a:solidFill>
                  <a:srgbClr val="FF3300"/>
                </a:solidFill>
              </a:rPr>
              <a:t>Com 97 horas de vida</a:t>
            </a:r>
            <a:r>
              <a:rPr lang="pt-BR" smtClean="0"/>
              <a:t> foi submetida à laparotomia exploradora, que evidenciou </a:t>
            </a:r>
            <a:r>
              <a:rPr lang="pt-BR" smtClean="0">
                <a:solidFill>
                  <a:srgbClr val="FF3300"/>
                </a:solidFill>
              </a:rPr>
              <a:t>perfuração intestinal em íleo distal a 10 cm da  válvula ileocecal</a:t>
            </a:r>
            <a:r>
              <a:rPr lang="pt-BR" smtClean="0"/>
              <a:t>; Foi então realizada a enterectomia de cerca de 2cm, incluindo o local da perfuração, com enteroanastomose término-terminal íleo-ileal; Laudo: segmento de intestino delgado exibindo edema, vasocongestão acentuada e processo inflamatório agudo; presença de células ganglionares em plexos nervosos ; </a:t>
            </a:r>
            <a:r>
              <a:rPr lang="pt-BR" smtClean="0">
                <a:solidFill>
                  <a:srgbClr val="FF3300"/>
                </a:solidFill>
              </a:rPr>
              <a:t>9º dia: ecografia cerebral evidenciou </a:t>
            </a:r>
            <a:r>
              <a:rPr lang="pt-BR" b="1" smtClean="0">
                <a:solidFill>
                  <a:srgbClr val="FF3300"/>
                </a:solidFill>
              </a:rPr>
              <a:t>dilatação ventricular esquerda de 7mm e Infarto</a:t>
            </a:r>
            <a:r>
              <a:rPr lang="pt-BR" b="1" smtClean="0"/>
              <a:t> </a:t>
            </a:r>
            <a:r>
              <a:rPr lang="pt-BR" b="1" smtClean="0">
                <a:solidFill>
                  <a:srgbClr val="FF3300"/>
                </a:solidFill>
              </a:rPr>
              <a:t>Hemorrágico parieto-occipital a direita</a:t>
            </a:r>
            <a:r>
              <a:rPr lang="pt-BR" smtClean="0"/>
              <a:t> (hemorragia grau IV)(vide imagens  a seguir)   </a:t>
            </a:r>
          </a:p>
          <a:p>
            <a:endParaRPr lang="pt-BR" smtClean="0"/>
          </a:p>
          <a:p>
            <a:endParaRPr lang="pt-BR" smtClean="0"/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57575"/>
            <a:ext cx="2854325" cy="340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492" name="Group 12"/>
          <p:cNvGraphicFramePr>
            <a:graphicFrameLocks noGrp="1"/>
          </p:cNvGraphicFramePr>
          <p:nvPr/>
        </p:nvGraphicFramePr>
        <p:xfrm>
          <a:off x="3198813" y="6096000"/>
          <a:ext cx="8382000" cy="822960"/>
        </p:xfrm>
        <a:graphic>
          <a:graphicData uri="http://schemas.openxmlformats.org/drawingml/2006/table">
            <a:tbl>
              <a:tblPr/>
              <a:tblGrid>
                <a:gridCol w="7499350"/>
                <a:gridCol w="88265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Caso Cl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nico: Perfura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intestinal espontânea em um rec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 pr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-termo extremo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Thales da Silva Antunes, Patr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í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cia B.M. Castro, Helena Ara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ú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jo Lapa, Danielle Gumieiro, Sarah A. Cardoso, Paulo R. Margotto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      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20491" name="Picture 11" descr="pp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66413" y="61722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0213" y="1143000"/>
            <a:ext cx="2782887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7813" y="1143000"/>
            <a:ext cx="3373437" cy="260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Rectangle 6"/>
          <p:cNvSpPr>
            <a:spLocks noChangeArrowheads="1"/>
          </p:cNvSpPr>
          <p:nvPr/>
        </p:nvSpPr>
        <p:spPr bwMode="auto">
          <a:xfrm>
            <a:off x="4656138" y="1484313"/>
            <a:ext cx="1027112" cy="2889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400">
                <a:latin typeface="Calibri" pitchFamily="34" charset="0"/>
              </a:rPr>
              <a:t>13,5mm</a:t>
            </a:r>
          </a:p>
        </p:txBody>
      </p:sp>
      <p:sp>
        <p:nvSpPr>
          <p:cNvPr id="21509" name="Line 7"/>
          <p:cNvSpPr>
            <a:spLocks noChangeShapeType="1"/>
          </p:cNvSpPr>
          <p:nvPr/>
        </p:nvSpPr>
        <p:spPr bwMode="auto">
          <a:xfrm flipH="1">
            <a:off x="8075613" y="1371600"/>
            <a:ext cx="381000" cy="274638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21510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45350" y="3933825"/>
            <a:ext cx="3832225" cy="261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6613" y="4114800"/>
            <a:ext cx="5181600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2" name="Oval 10"/>
          <p:cNvSpPr>
            <a:spLocks noChangeArrowheads="1"/>
          </p:cNvSpPr>
          <p:nvPr/>
        </p:nvSpPr>
        <p:spPr bwMode="auto">
          <a:xfrm>
            <a:off x="1870075" y="3357563"/>
            <a:ext cx="671513" cy="3603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400">
                <a:latin typeface="Calibri" pitchFamily="34" charset="0"/>
              </a:rPr>
              <a:t>VE</a:t>
            </a:r>
          </a:p>
        </p:txBody>
      </p:sp>
      <p:sp>
        <p:nvSpPr>
          <p:cNvPr id="21513" name="Oval 11"/>
          <p:cNvSpPr>
            <a:spLocks noChangeArrowheads="1"/>
          </p:cNvSpPr>
          <p:nvPr/>
        </p:nvSpPr>
        <p:spPr bwMode="auto">
          <a:xfrm>
            <a:off x="8782050" y="3357563"/>
            <a:ext cx="669925" cy="3603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400">
                <a:latin typeface="Calibri" pitchFamily="34" charset="0"/>
              </a:rPr>
              <a:t>VD</a:t>
            </a:r>
          </a:p>
        </p:txBody>
      </p:sp>
      <p:sp>
        <p:nvSpPr>
          <p:cNvPr id="21514" name="Line 12"/>
          <p:cNvSpPr>
            <a:spLocks noChangeShapeType="1"/>
          </p:cNvSpPr>
          <p:nvPr/>
        </p:nvSpPr>
        <p:spPr bwMode="auto">
          <a:xfrm flipH="1">
            <a:off x="4557713" y="4221163"/>
            <a:ext cx="288925" cy="2159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1515" name="Rectangle 13"/>
          <p:cNvSpPr>
            <a:spLocks noChangeArrowheads="1"/>
          </p:cNvSpPr>
          <p:nvPr/>
        </p:nvSpPr>
        <p:spPr bwMode="auto">
          <a:xfrm>
            <a:off x="6189663" y="765175"/>
            <a:ext cx="3360737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200">
                <a:latin typeface="Calibri" pitchFamily="34" charset="0"/>
              </a:rPr>
              <a:t>Hemorragia intraventricular Grau III</a:t>
            </a:r>
          </a:p>
        </p:txBody>
      </p:sp>
      <p:sp>
        <p:nvSpPr>
          <p:cNvPr id="21516" name="Line 14"/>
          <p:cNvSpPr>
            <a:spLocks noChangeShapeType="1"/>
          </p:cNvSpPr>
          <p:nvPr/>
        </p:nvSpPr>
        <p:spPr bwMode="auto">
          <a:xfrm>
            <a:off x="1065213" y="4572000"/>
            <a:ext cx="382587" cy="2159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1517" name="Rectangle 15"/>
          <p:cNvSpPr>
            <a:spLocks noChangeArrowheads="1"/>
          </p:cNvSpPr>
          <p:nvPr/>
        </p:nvSpPr>
        <p:spPr bwMode="auto">
          <a:xfrm>
            <a:off x="7342188" y="6308725"/>
            <a:ext cx="3360737" cy="3873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400">
                <a:latin typeface="Calibri" pitchFamily="34" charset="0"/>
              </a:rPr>
              <a:t>Escape diastólico-PCA</a:t>
            </a:r>
          </a:p>
        </p:txBody>
      </p:sp>
      <p:sp>
        <p:nvSpPr>
          <p:cNvPr id="21518" name="Rectangle 17"/>
          <p:cNvSpPr>
            <a:spLocks noChangeArrowheads="1"/>
          </p:cNvSpPr>
          <p:nvPr/>
        </p:nvSpPr>
        <p:spPr bwMode="auto">
          <a:xfrm>
            <a:off x="623888" y="3860800"/>
            <a:ext cx="3933825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200">
                <a:latin typeface="Calibri" pitchFamily="34" charset="0"/>
              </a:rPr>
              <a:t>Infarto hemorrágico periventricular a direita</a:t>
            </a:r>
          </a:p>
        </p:txBody>
      </p:sp>
      <p:sp>
        <p:nvSpPr>
          <p:cNvPr id="21519" name="Text Box 18"/>
          <p:cNvSpPr txBox="1">
            <a:spLocks noChangeArrowheads="1"/>
          </p:cNvSpPr>
          <p:nvPr/>
        </p:nvSpPr>
        <p:spPr bwMode="auto">
          <a:xfrm>
            <a:off x="3983038" y="187325"/>
            <a:ext cx="3546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>
                <a:solidFill>
                  <a:schemeClr val="accent2"/>
                </a:solidFill>
                <a:latin typeface="Calibri" pitchFamily="34" charset="0"/>
              </a:rPr>
              <a:t>Ecografia cerebral</a:t>
            </a:r>
          </a:p>
        </p:txBody>
      </p:sp>
      <p:sp>
        <p:nvSpPr>
          <p:cNvPr id="21520" name="Text Box 19"/>
          <p:cNvSpPr txBox="1">
            <a:spLocks noChangeArrowheads="1"/>
          </p:cNvSpPr>
          <p:nvPr/>
        </p:nvSpPr>
        <p:spPr bwMode="auto">
          <a:xfrm>
            <a:off x="9426575" y="3475038"/>
            <a:ext cx="1238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>
                <a:latin typeface="Calibri" pitchFamily="34" charset="0"/>
              </a:rPr>
              <a:t>Margotto, PR</a:t>
            </a:r>
          </a:p>
        </p:txBody>
      </p:sp>
      <p:sp>
        <p:nvSpPr>
          <p:cNvPr id="21521" name="Text Box 20"/>
          <p:cNvSpPr txBox="1">
            <a:spLocks noChangeArrowheads="1"/>
          </p:cNvSpPr>
          <p:nvPr/>
        </p:nvSpPr>
        <p:spPr bwMode="auto">
          <a:xfrm>
            <a:off x="2638425" y="6237288"/>
            <a:ext cx="1238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>
                <a:latin typeface="Calibri" pitchFamily="34" charset="0"/>
              </a:rPr>
              <a:t>Margotto, PR</a:t>
            </a:r>
          </a:p>
        </p:txBody>
      </p:sp>
      <p:sp>
        <p:nvSpPr>
          <p:cNvPr id="21522" name="Text Box 21"/>
          <p:cNvSpPr txBox="1">
            <a:spLocks noChangeArrowheads="1"/>
          </p:cNvSpPr>
          <p:nvPr/>
        </p:nvSpPr>
        <p:spPr bwMode="auto">
          <a:xfrm>
            <a:off x="10950575" y="6453188"/>
            <a:ext cx="12382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>
                <a:latin typeface="Calibri" pitchFamily="34" charset="0"/>
              </a:rPr>
              <a:t>Margotto, PR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 idx="4294967295"/>
          </p:nvPr>
        </p:nvSpPr>
        <p:spPr>
          <a:xfrm>
            <a:off x="1520825" y="274638"/>
            <a:ext cx="9147175" cy="1020762"/>
          </a:xfrm>
        </p:spPr>
        <p:txBody>
          <a:bodyPr anchor="ctr"/>
          <a:lstStyle/>
          <a:p>
            <a:r>
              <a:rPr lang="pt-BR" smtClean="0"/>
              <a:t>Portanto...</a:t>
            </a:r>
          </a:p>
        </p:txBody>
      </p:sp>
      <p:sp>
        <p:nvSpPr>
          <p:cNvPr id="22531" name="Rectangle 3"/>
          <p:cNvSpPr>
            <a:spLocks noGrp="1"/>
          </p:cNvSpPr>
          <p:nvPr>
            <p:ph type="body" idx="4294967295"/>
          </p:nvPr>
        </p:nvSpPr>
        <p:spPr>
          <a:xfrm>
            <a:off x="1520825" y="1905000"/>
            <a:ext cx="9147175" cy="4267200"/>
          </a:xfrm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pt-BR" sz="3200" smtClean="0"/>
              <a:t>Trata-se de um recém-nascido pré-termo extremo que apresentou perfuração intestinal espontânea com 2 dias e a provável causa, </a:t>
            </a:r>
            <a:r>
              <a:rPr lang="pt-BR" sz="4000" b="1" smtClean="0">
                <a:solidFill>
                  <a:srgbClr val="FFFF00"/>
                </a:solidFill>
              </a:rPr>
              <a:t>corioamnionite</a:t>
            </a:r>
            <a:r>
              <a:rPr lang="pt-BR" sz="4000" b="1" smtClean="0">
                <a:solidFill>
                  <a:schemeClr val="bg1"/>
                </a:solidFill>
              </a:rPr>
              <a:t> </a:t>
            </a:r>
            <a:r>
              <a:rPr lang="pt-BR" sz="3200" smtClean="0"/>
              <a:t>(</a:t>
            </a:r>
            <a:r>
              <a:rPr lang="pt-BR" sz="3200" b="1" smtClean="0">
                <a:solidFill>
                  <a:srgbClr val="FFFF00"/>
                </a:solidFill>
              </a:rPr>
              <a:t>patogênese</a:t>
            </a:r>
            <a:r>
              <a:rPr lang="pt-BR" sz="3200" smtClean="0"/>
              <a:t>:lesão da mucosa intestinal pela  aumento da produção de linterleucina 1-</a:t>
            </a:r>
            <a:r>
              <a:rPr lang="en-US" sz="3200" smtClean="0"/>
              <a:t>ß</a:t>
            </a:r>
            <a:r>
              <a:rPr lang="pt-BR" sz="3200" smtClean="0"/>
              <a:t> pela corioamnionite        translocação de </a:t>
            </a:r>
            <a:r>
              <a:rPr lang="pt-BR" sz="3200" i="1" smtClean="0"/>
              <a:t>Candida</a:t>
            </a:r>
            <a:r>
              <a:rPr lang="pt-BR" sz="3200" smtClean="0"/>
              <a:t> e </a:t>
            </a:r>
            <a:r>
              <a:rPr lang="pt-BR" sz="3200" i="1" smtClean="0"/>
              <a:t>Staphylococcus</a:t>
            </a:r>
            <a:r>
              <a:rPr lang="pt-BR" sz="3200" smtClean="0"/>
              <a:t> para circulação sistêmica)</a:t>
            </a:r>
          </a:p>
        </p:txBody>
      </p:sp>
      <p:sp>
        <p:nvSpPr>
          <p:cNvPr id="22533" name="AutoShape 5"/>
          <p:cNvSpPr>
            <a:spLocks noChangeArrowheads="1"/>
          </p:cNvSpPr>
          <p:nvPr/>
        </p:nvSpPr>
        <p:spPr bwMode="auto">
          <a:xfrm>
            <a:off x="5180013" y="4419600"/>
            <a:ext cx="442912" cy="257175"/>
          </a:xfrm>
          <a:prstGeom prst="rightArrow">
            <a:avLst>
              <a:gd name="adj1" fmla="val 50000"/>
              <a:gd name="adj2" fmla="val 4305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/>
          </p:nvPr>
        </p:nvSpPr>
        <p:spPr>
          <a:xfrm>
            <a:off x="1293813" y="152400"/>
            <a:ext cx="10895012" cy="1020763"/>
          </a:xfrm>
        </p:spPr>
        <p:txBody>
          <a:bodyPr/>
          <a:lstStyle/>
          <a:p>
            <a:pPr algn="ctr"/>
            <a:r>
              <a:rPr lang="pt-BR" sz="2800" smtClean="0">
                <a:solidFill>
                  <a:srgbClr val="FFFF00"/>
                </a:solidFill>
              </a:rPr>
              <a:t>Enterocolite necrosante</a:t>
            </a:r>
            <a:br>
              <a:rPr lang="pt-BR" sz="2800" smtClean="0">
                <a:solidFill>
                  <a:srgbClr val="FFFF00"/>
                </a:solidFill>
              </a:rPr>
            </a:br>
            <a:r>
              <a:rPr lang="pt-BR" sz="2800" smtClean="0">
                <a:solidFill>
                  <a:srgbClr val="FF3300"/>
                </a:solidFill>
              </a:rPr>
              <a:t>Uma tragédia Neonatal!Patologia devastadora!</a:t>
            </a:r>
          </a:p>
        </p:txBody>
      </p:sp>
      <p:sp>
        <p:nvSpPr>
          <p:cNvPr id="23555" name="Rectangle 3"/>
          <p:cNvSpPr>
            <a:spLocks noGrp="1"/>
          </p:cNvSpPr>
          <p:nvPr>
            <p:ph type="body" idx="1"/>
          </p:nvPr>
        </p:nvSpPr>
        <p:spPr>
          <a:xfrm>
            <a:off x="379413" y="838200"/>
            <a:ext cx="11809412" cy="5867400"/>
          </a:xfrm>
        </p:spPr>
        <p:txBody>
          <a:bodyPr/>
          <a:lstStyle/>
          <a:p>
            <a:pPr algn="ctr">
              <a:lnSpc>
                <a:spcPct val="70000"/>
              </a:lnSpc>
              <a:buFont typeface="Arial" pitchFamily="34" charset="0"/>
              <a:buNone/>
            </a:pPr>
            <a:endParaRPr lang="pt-BR" sz="2000" smtClean="0">
              <a:solidFill>
                <a:srgbClr val="FFFF00"/>
              </a:solidFill>
            </a:endParaRPr>
          </a:p>
          <a:p>
            <a:pPr algn="ctr">
              <a:lnSpc>
                <a:spcPct val="70000"/>
              </a:lnSpc>
            </a:pPr>
            <a:r>
              <a:rPr lang="pt-BR" sz="2000" b="1" smtClean="0"/>
              <a:t>patologia multifatorial</a:t>
            </a:r>
            <a:r>
              <a:rPr lang="pt-BR" sz="2000" smtClean="0"/>
              <a:t>:  determinada fundamentalmente por </a:t>
            </a:r>
            <a:r>
              <a:rPr lang="pt-BR" sz="2000" smtClean="0">
                <a:solidFill>
                  <a:schemeClr val="accent2"/>
                </a:solidFill>
              </a:rPr>
              <a:t>isquemia intestinal</a:t>
            </a:r>
            <a:r>
              <a:rPr lang="pt-BR" sz="2000" smtClean="0"/>
              <a:t>, </a:t>
            </a:r>
            <a:r>
              <a:rPr lang="pt-BR" sz="2000" smtClean="0">
                <a:solidFill>
                  <a:schemeClr val="accent2"/>
                </a:solidFill>
              </a:rPr>
              <a:t>lesão da mucosa, edema, ulceração e passagem de ar ou bactérias pela parede da víscera</a:t>
            </a:r>
            <a:r>
              <a:rPr lang="pt-BR" sz="2000" smtClean="0"/>
              <a:t> </a:t>
            </a:r>
          </a:p>
          <a:p>
            <a:pPr>
              <a:lnSpc>
                <a:spcPct val="70000"/>
              </a:lnSpc>
            </a:pPr>
            <a:r>
              <a:rPr lang="pt-BR" sz="2000" b="1" smtClean="0"/>
              <a:t>Riscos</a:t>
            </a:r>
            <a:r>
              <a:rPr lang="pt-BR" sz="2000" smtClean="0"/>
              <a:t>: peritonite, pneumoperitôneo e choque </a:t>
            </a:r>
          </a:p>
          <a:p>
            <a:pPr>
              <a:lnSpc>
                <a:spcPct val="70000"/>
              </a:lnSpc>
            </a:pPr>
            <a:r>
              <a:rPr lang="pt-BR" sz="2000" smtClean="0">
                <a:solidFill>
                  <a:srgbClr val="FFFF00"/>
                </a:solidFill>
              </a:rPr>
              <a:t>Doença dos sobreviventes</a:t>
            </a:r>
            <a:r>
              <a:rPr lang="pt-BR" sz="2000" smtClean="0"/>
              <a:t>: ocorre nos  pacientes que sobrevivem a várias intercorrências</a:t>
            </a:r>
          </a:p>
          <a:p>
            <a:pPr>
              <a:lnSpc>
                <a:spcPct val="70000"/>
              </a:lnSpc>
            </a:pPr>
            <a:r>
              <a:rPr lang="pt-BR" sz="2000" b="1" smtClean="0"/>
              <a:t>Incidência</a:t>
            </a:r>
            <a:r>
              <a:rPr lang="pt-BR" sz="2000" smtClean="0"/>
              <a:t>:7% e mortalidade de 20-30% (500 a 1500g)</a:t>
            </a:r>
          </a:p>
          <a:p>
            <a:pPr>
              <a:lnSpc>
                <a:spcPct val="70000"/>
              </a:lnSpc>
              <a:buFont typeface="Arial" pitchFamily="34" charset="0"/>
              <a:buNone/>
            </a:pPr>
            <a:r>
              <a:rPr lang="pt-BR" sz="2000" smtClean="0"/>
              <a:t>                                                 -</a:t>
            </a:r>
            <a:r>
              <a:rPr lang="pt-BR" sz="2000" smtClean="0">
                <a:solidFill>
                  <a:srgbClr val="FF3300"/>
                </a:solidFill>
              </a:rPr>
              <a:t>aumenta em 3% para cada  decréscimo de 250 gramas</a:t>
            </a:r>
            <a:r>
              <a:rPr lang="pt-BR" sz="2000" smtClean="0"/>
              <a:t>*</a:t>
            </a:r>
          </a:p>
          <a:p>
            <a:pPr>
              <a:lnSpc>
                <a:spcPct val="70000"/>
              </a:lnSpc>
              <a:buFont typeface="Arial" pitchFamily="34" charset="0"/>
              <a:buNone/>
            </a:pPr>
            <a:r>
              <a:rPr lang="pt-BR" sz="2000" smtClean="0"/>
              <a:t>                                                            ECN  em bebês entre 1250-1500grams :&lt;1% (500-750g:9-12%)</a:t>
            </a:r>
          </a:p>
          <a:p>
            <a:pPr>
              <a:lnSpc>
                <a:spcPct val="70000"/>
              </a:lnSpc>
              <a:buFont typeface="Arial" pitchFamily="34" charset="0"/>
              <a:buNone/>
            </a:pPr>
            <a:r>
              <a:rPr lang="pt-BR" sz="2000" smtClean="0"/>
              <a:t>                                                                                              -Se a UTI A tiver  10 bebês &lt;750 g / ano = 1 bebê com ECN.</a:t>
            </a:r>
          </a:p>
          <a:p>
            <a:pPr algn="r">
              <a:lnSpc>
                <a:spcPct val="70000"/>
              </a:lnSpc>
              <a:buFont typeface="Arial" pitchFamily="34" charset="0"/>
              <a:buNone/>
            </a:pPr>
            <a:r>
              <a:rPr lang="pt-BR" sz="2000" smtClean="0"/>
              <a:t>                                                                                             -Se a UTIN B tiver 50 bebês &lt;750 g / ano = 5 X, (muito mais bebês com ECN em relação à UTI A</a:t>
            </a:r>
          </a:p>
          <a:p>
            <a:pPr>
              <a:lnSpc>
                <a:spcPct val="70000"/>
              </a:lnSpc>
            </a:pPr>
            <a:endParaRPr lang="pt-BR" sz="2000" smtClean="0"/>
          </a:p>
          <a:p>
            <a:pPr>
              <a:lnSpc>
                <a:spcPct val="70000"/>
              </a:lnSpc>
            </a:pPr>
            <a:r>
              <a:rPr lang="pt-BR" sz="2000" smtClean="0"/>
              <a:t>Idade de ocorrência: </a:t>
            </a:r>
            <a:r>
              <a:rPr lang="pt-BR" sz="2000" smtClean="0">
                <a:solidFill>
                  <a:srgbClr val="FFFF00"/>
                </a:solidFill>
              </a:rPr>
              <a:t>3ª semana</a:t>
            </a:r>
            <a:r>
              <a:rPr lang="pt-BR" sz="2000" smtClean="0"/>
              <a:t> (&lt;32 semanas)</a:t>
            </a:r>
          </a:p>
          <a:p>
            <a:pPr algn="ctr">
              <a:lnSpc>
                <a:spcPct val="70000"/>
              </a:lnSpc>
            </a:pPr>
            <a:r>
              <a:rPr lang="pt-BR" sz="2000" smtClean="0"/>
              <a:t>Custos (nos EUA):500 milhões a 1 bilhão de dólares/ano</a:t>
            </a:r>
          </a:p>
        </p:txBody>
      </p:sp>
      <p:graphicFrame>
        <p:nvGraphicFramePr>
          <p:cNvPr id="23574" name="Group 22"/>
          <p:cNvGraphicFramePr>
            <a:graphicFrameLocks noGrp="1"/>
          </p:cNvGraphicFramePr>
          <p:nvPr/>
        </p:nvGraphicFramePr>
        <p:xfrm>
          <a:off x="0" y="6402388"/>
          <a:ext cx="4938713" cy="455612"/>
        </p:xfrm>
        <a:graphic>
          <a:graphicData uri="http://schemas.openxmlformats.org/drawingml/2006/table">
            <a:tbl>
              <a:tblPr/>
              <a:tblGrid>
                <a:gridCol w="1646238"/>
                <a:gridCol w="1660525"/>
                <a:gridCol w="1631950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</a:rPr>
                        <a:t>Enterocolite necrosante-2018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Martha G. Vieira, Paulo R. Margotto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         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23570" name="Picture 18" descr="do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4213" y="6400800"/>
            <a:ext cx="457200" cy="457200"/>
          </a:xfrm>
          <a:prstGeom prst="rect">
            <a:avLst/>
          </a:prstGeom>
          <a:noFill/>
        </p:spPr>
      </p:pic>
      <p:sp>
        <p:nvSpPr>
          <p:cNvPr id="23572" name="Rectangle 20"/>
          <p:cNvSpPr>
            <a:spLocks noChangeArrowheads="1"/>
          </p:cNvSpPr>
          <p:nvPr/>
        </p:nvSpPr>
        <p:spPr bwMode="auto">
          <a:xfrm>
            <a:off x="6713538" y="6594475"/>
            <a:ext cx="5483225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lvl="4" eaLnBrk="0" hangingPunct="0">
              <a:lnSpc>
                <a:spcPct val="70000"/>
              </a:lnSpc>
              <a:spcBef>
                <a:spcPts val="1800"/>
              </a:spcBef>
              <a:buSzPct val="100000"/>
              <a:buFont typeface="Arial" pitchFamily="34" charset="0"/>
              <a:buNone/>
            </a:pPr>
            <a:r>
              <a:rPr lang="pt-BR" sz="1600"/>
              <a:t>*Fitzgibbons, et. al, J Ped  Surg. 2009.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pt-BR" smtClean="0">
                <a:solidFill>
                  <a:srgbClr val="FFFF00"/>
                </a:solidFill>
              </a:rPr>
              <a:t>Existe uma definição clara de Enterocolite necrosante?</a:t>
            </a:r>
          </a:p>
        </p:txBody>
      </p:sp>
      <p:sp>
        <p:nvSpPr>
          <p:cNvPr id="119811" name="Rectangle 3"/>
          <p:cNvSpPr>
            <a:spLocks noGrp="1"/>
          </p:cNvSpPr>
          <p:nvPr>
            <p:ph type="body" idx="4294967295"/>
          </p:nvPr>
        </p:nvSpPr>
        <p:spPr>
          <a:xfrm>
            <a:off x="1293813" y="2590800"/>
            <a:ext cx="9144000" cy="4267200"/>
          </a:xfrm>
        </p:spPr>
        <p:txBody>
          <a:bodyPr/>
          <a:lstStyle/>
          <a:p>
            <a:r>
              <a:rPr lang="pt-BR" smtClean="0"/>
              <a:t>• Estágio 1-Demasiado não específico e o termo não deve ser usado.A maioria dos nossos prematuros apresentam, principalmente os &lt;750g (apnéia, intolerância alimentar)</a:t>
            </a:r>
          </a:p>
          <a:p>
            <a:r>
              <a:rPr lang="pt-BR" smtClean="0"/>
              <a:t>• Estágio  2 – Os critérios radiológicos são muito menos específicos, diria, nebulosos </a:t>
            </a:r>
          </a:p>
          <a:p>
            <a:r>
              <a:rPr lang="pt-BR" smtClean="0"/>
              <a:t>• Estágio 3 – inclui ar livre intraperitoneal demonstrado na radiografia  </a:t>
            </a:r>
            <a:r>
              <a:rPr lang="pt-BR" altLang="ja-JP" smtClean="0">
                <a:ea typeface="MS PGothic" pitchFamily="34" charset="-128"/>
              </a:rPr>
              <a:t>q</a:t>
            </a:r>
            <a:r>
              <a:rPr lang="pt-BR" smtClean="0"/>
              <a:t>ue seria considerado uma condição cirúrgica  (nos EUA, os cirurgiões colocam um cateter na cavidade peritoneal para drenar e chamam de ECN). No entanto poderia significar necrose intestinal ou perfuração intestinal espontânea</a:t>
            </a:r>
          </a:p>
        </p:txBody>
      </p:sp>
      <p:sp>
        <p:nvSpPr>
          <p:cNvPr id="119812" name="Text Box 4"/>
          <p:cNvSpPr txBox="1">
            <a:spLocks noChangeArrowheads="1"/>
          </p:cNvSpPr>
          <p:nvPr/>
        </p:nvSpPr>
        <p:spPr bwMode="auto">
          <a:xfrm>
            <a:off x="912813" y="1295400"/>
            <a:ext cx="11055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Critérios de Bell , nome do Martim Bell, Cirurgião Pediátrico </a:t>
            </a:r>
            <a:r>
              <a:rPr lang="pt-BR" altLang="ja-JP">
                <a:ea typeface="MS PGothic" pitchFamily="34" charset="-128"/>
              </a:rPr>
              <a:t>q</a:t>
            </a:r>
            <a:r>
              <a:rPr lang="pt-BR"/>
              <a:t>ue nos anos 70 desenvolveram estes critérios</a:t>
            </a:r>
          </a:p>
          <a:p>
            <a:r>
              <a:rPr lang="pt-BR"/>
              <a:t>Esses critérios sofreram muitas modificações e agora  em 2018 não nos ajudam muito. Por </a:t>
            </a:r>
            <a:r>
              <a:rPr lang="pt-BR" altLang="ja-JP">
                <a:ea typeface="MS PGothic" pitchFamily="34" charset="-128"/>
              </a:rPr>
              <a:t>q</a:t>
            </a:r>
            <a:r>
              <a:rPr lang="pt-BR"/>
              <a:t>uê?</a:t>
            </a:r>
          </a:p>
        </p:txBody>
      </p:sp>
      <p:sp>
        <p:nvSpPr>
          <p:cNvPr id="119813" name="Text Box 5"/>
          <p:cNvSpPr txBox="1">
            <a:spLocks noChangeArrowheads="1"/>
          </p:cNvSpPr>
          <p:nvPr/>
        </p:nvSpPr>
        <p:spPr bwMode="auto">
          <a:xfrm>
            <a:off x="4630738" y="1865313"/>
            <a:ext cx="2978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Bell significa sino em inglês</a:t>
            </a:r>
          </a:p>
        </p:txBody>
      </p:sp>
      <p:sp>
        <p:nvSpPr>
          <p:cNvPr id="119814" name="Text Box 6"/>
          <p:cNvSpPr txBox="1">
            <a:spLocks noChangeArrowheads="1"/>
          </p:cNvSpPr>
          <p:nvPr/>
        </p:nvSpPr>
        <p:spPr bwMode="auto">
          <a:xfrm>
            <a:off x="10772775" y="6491288"/>
            <a:ext cx="1416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Neu J, 2018</a:t>
            </a:r>
          </a:p>
        </p:txBody>
      </p:sp>
      <p:pic>
        <p:nvPicPr>
          <p:cNvPr id="11981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34638" y="1981200"/>
            <a:ext cx="1754187" cy="262096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pt-BR" sz="1800" smtClean="0"/>
              <a:t>Veja esta radiografia realizada na UTI Neonatal e enviada ao radiologista para descartar a ENC. Ao ver esta área parece haver ar e disse </a:t>
            </a:r>
            <a:r>
              <a:rPr lang="pt-BR" altLang="ja-JP" sz="1800" smtClean="0">
                <a:ea typeface="MS PGothic" pitchFamily="34" charset="-128"/>
              </a:rPr>
              <a:t>q</a:t>
            </a:r>
            <a:r>
              <a:rPr lang="pt-BR" sz="1800" smtClean="0"/>
              <a:t>ue não poderia descartar a ENC (pneumatose). Este RN  foi colocado em NPT e 7 dias de antibióticos. Provavelmente este achado não é uma ECN. É um achado </a:t>
            </a:r>
            <a:r>
              <a:rPr lang="pt-BR" altLang="ja-JP" sz="1800" smtClean="0">
                <a:ea typeface="MS PGothic" pitchFamily="34" charset="-128"/>
              </a:rPr>
              <a:t>q</a:t>
            </a:r>
            <a:r>
              <a:rPr lang="pt-BR" sz="1800" smtClean="0"/>
              <a:t>ue chamaríamos de “cocotose”, ou seja fezes no intestino misturado com um pouco de ar.</a:t>
            </a:r>
          </a:p>
          <a:p>
            <a:pPr algn="ctr"/>
            <a:r>
              <a:rPr lang="pt-BR" smtClean="0">
                <a:solidFill>
                  <a:srgbClr val="FFFF00"/>
                </a:solidFill>
              </a:rPr>
              <a:t>SE VOCÊ VIR UM ASPECTO DESSE E O BEBÊ ESTÁ BEM, NÃO É ECN!</a:t>
            </a:r>
          </a:p>
        </p:txBody>
      </p:sp>
      <p:pic>
        <p:nvPicPr>
          <p:cNvPr id="12083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73688" y="4114800"/>
            <a:ext cx="2330450" cy="2743200"/>
          </a:xfrm>
          <a:prstGeom prst="rect">
            <a:avLst/>
          </a:prstGeom>
          <a:noFill/>
        </p:spPr>
      </p:pic>
      <p:sp>
        <p:nvSpPr>
          <p:cNvPr id="120836" name="Text Box 4"/>
          <p:cNvSpPr txBox="1">
            <a:spLocks noChangeArrowheads="1"/>
          </p:cNvSpPr>
          <p:nvPr/>
        </p:nvSpPr>
        <p:spPr bwMode="auto">
          <a:xfrm>
            <a:off x="4037013" y="5410200"/>
            <a:ext cx="1250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“cocotose”</a:t>
            </a:r>
          </a:p>
        </p:txBody>
      </p:sp>
      <p:sp>
        <p:nvSpPr>
          <p:cNvPr id="120837" name="Text Box 5"/>
          <p:cNvSpPr txBox="1">
            <a:spLocks noChangeArrowheads="1"/>
          </p:cNvSpPr>
          <p:nvPr/>
        </p:nvSpPr>
        <p:spPr bwMode="auto">
          <a:xfrm>
            <a:off x="10772775" y="6491288"/>
            <a:ext cx="1416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Neu J, 2018</a:t>
            </a:r>
          </a:p>
        </p:txBody>
      </p:sp>
      <p:sp>
        <p:nvSpPr>
          <p:cNvPr id="120838" name="Rectangle 6"/>
          <p:cNvSpPr>
            <a:spLocks noGrp="1"/>
          </p:cNvSpPr>
          <p:nvPr>
            <p:ph type="title" idx="4294967295"/>
          </p:nvPr>
        </p:nvSpPr>
        <p:spPr>
          <a:noFill/>
        </p:spPr>
        <p:txBody>
          <a:bodyPr/>
          <a:lstStyle/>
          <a:p>
            <a:pPr algn="ctr"/>
            <a:r>
              <a:rPr lang="pt-BR" smtClean="0">
                <a:solidFill>
                  <a:srgbClr val="FFFF00"/>
                </a:solidFill>
              </a:rPr>
              <a:t>Existe uma definição clara de Enterocolite necrosante?</a:t>
            </a: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/>
          </p:cNvSpPr>
          <p:nvPr>
            <p:ph type="title" idx="4294967295"/>
          </p:nvPr>
        </p:nvSpPr>
        <p:spPr>
          <a:xfrm>
            <a:off x="1522413" y="2438400"/>
            <a:ext cx="9144000" cy="1020763"/>
          </a:xfrm>
        </p:spPr>
        <p:txBody>
          <a:bodyPr/>
          <a:lstStyle/>
          <a:p>
            <a:pPr algn="ctr"/>
            <a:r>
              <a:rPr lang="pt-BR" smtClean="0">
                <a:solidFill>
                  <a:srgbClr val="FF3300"/>
                </a:solidFill>
              </a:rPr>
              <a:t>Causas de Enterocolite Necrosante na Unidade Neonatal</a:t>
            </a: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/>
          </p:cNvSpPr>
          <p:nvPr>
            <p:ph type="body" idx="4294967295"/>
          </p:nvPr>
        </p:nvSpPr>
        <p:spPr>
          <a:xfrm>
            <a:off x="684213" y="2133600"/>
            <a:ext cx="10969625" cy="4525963"/>
          </a:xfrm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pt-BR" sz="1800" smtClean="0"/>
              <a:t>Been JV et al (fevereiro de 2013): revisão sistemática com metanálise de 33 estudos </a:t>
            </a:r>
          </a:p>
          <a:p>
            <a:pPr algn="ctr">
              <a:buFont typeface="Arial" pitchFamily="34" charset="0"/>
              <a:buNone/>
            </a:pPr>
            <a:endParaRPr lang="pt-BR" sz="1800" smtClean="0"/>
          </a:p>
        </p:txBody>
      </p:sp>
      <p:pic>
        <p:nvPicPr>
          <p:cNvPr id="13824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1725" y="2636838"/>
            <a:ext cx="9886950" cy="393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8245" name="Rectangle 9"/>
          <p:cNvSpPr>
            <a:spLocks noChangeArrowheads="1"/>
          </p:cNvSpPr>
          <p:nvPr/>
        </p:nvSpPr>
        <p:spPr bwMode="auto">
          <a:xfrm>
            <a:off x="1582738" y="6092825"/>
            <a:ext cx="9405937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pt-BR">
                <a:solidFill>
                  <a:srgbClr val="3C1CFE"/>
                </a:solidFill>
                <a:latin typeface="Georgia" pitchFamily="18" charset="0"/>
              </a:rPr>
              <a:t>(observem o I</a:t>
            </a:r>
            <a:r>
              <a:rPr lang="pt-BR" baseline="30000">
                <a:solidFill>
                  <a:srgbClr val="3C1CFE"/>
                </a:solidFill>
                <a:latin typeface="Georgia" pitchFamily="18" charset="0"/>
              </a:rPr>
              <a:t>2</a:t>
            </a:r>
            <a:r>
              <a:rPr lang="pt-BR">
                <a:solidFill>
                  <a:srgbClr val="3C1CFE"/>
                </a:solidFill>
                <a:latin typeface="Georgia" pitchFamily="18" charset="0"/>
              </a:rPr>
              <a:t> (bem abaixo de  50%): estudos</a:t>
            </a:r>
            <a:r>
              <a:rPr lang="pt-BR">
                <a:latin typeface="Georgia" pitchFamily="18" charset="0"/>
              </a:rPr>
              <a:t> </a:t>
            </a:r>
            <a:r>
              <a:rPr lang="pt-BR">
                <a:solidFill>
                  <a:srgbClr val="3C1CFE"/>
                </a:solidFill>
                <a:latin typeface="Georgia" pitchFamily="18" charset="0"/>
              </a:rPr>
              <a:t>mais homogêneos</a:t>
            </a:r>
            <a:r>
              <a:rPr lang="pt-BR">
                <a:latin typeface="Georgia" pitchFamily="18" charset="0"/>
              </a:rPr>
              <a:t>)</a:t>
            </a:r>
          </a:p>
          <a:p>
            <a:pPr algn="ctr" eaLnBrk="0" hangingPunct="0"/>
            <a:endParaRPr lang="pt-BR">
              <a:latin typeface="Georgia" pitchFamily="18" charset="0"/>
            </a:endParaRPr>
          </a:p>
        </p:txBody>
      </p:sp>
      <p:sp>
        <p:nvSpPr>
          <p:cNvPr id="138246" name="Line 7"/>
          <p:cNvSpPr>
            <a:spLocks noChangeShapeType="1"/>
          </p:cNvSpPr>
          <p:nvPr/>
        </p:nvSpPr>
        <p:spPr bwMode="auto">
          <a:xfrm flipV="1">
            <a:off x="5902325" y="4797425"/>
            <a:ext cx="382588" cy="14287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38247" name="Line 5"/>
          <p:cNvSpPr>
            <a:spLocks noChangeShapeType="1"/>
          </p:cNvSpPr>
          <p:nvPr/>
        </p:nvSpPr>
        <p:spPr bwMode="auto">
          <a:xfrm flipH="1">
            <a:off x="9837738" y="4292600"/>
            <a:ext cx="768350" cy="360363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38248" name="Rectangle 8"/>
          <p:cNvSpPr>
            <a:spLocks noChangeArrowheads="1"/>
          </p:cNvSpPr>
          <p:nvPr/>
        </p:nvSpPr>
        <p:spPr bwMode="auto">
          <a:xfrm>
            <a:off x="1677988" y="2565400"/>
            <a:ext cx="4846637" cy="2889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400"/>
              <a:t>Corioamnionite fetal x não corioamnionite</a:t>
            </a:r>
          </a:p>
        </p:txBody>
      </p:sp>
      <p:sp>
        <p:nvSpPr>
          <p:cNvPr id="138249" name="Rectangle 2"/>
          <p:cNvSpPr>
            <a:spLocks/>
          </p:cNvSpPr>
          <p:nvPr/>
        </p:nvSpPr>
        <p:spPr bwMode="auto">
          <a:xfrm>
            <a:off x="379413" y="609600"/>
            <a:ext cx="11277600" cy="102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0" hangingPunct="0">
              <a:lnSpc>
                <a:spcPct val="90000"/>
              </a:lnSpc>
            </a:pPr>
            <a:endParaRPr lang="pt-BR" sz="4000">
              <a:solidFill>
                <a:srgbClr val="FF3300"/>
              </a:solidFill>
              <a:latin typeface="Consolas" pitchFamily="49" charset="0"/>
            </a:endParaRPr>
          </a:p>
        </p:txBody>
      </p:sp>
      <p:pic>
        <p:nvPicPr>
          <p:cNvPr id="138250" name="Picture 10" descr="pp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133013" y="2133600"/>
            <a:ext cx="457200" cy="457200"/>
          </a:xfrm>
          <a:prstGeom prst="rect">
            <a:avLst/>
          </a:prstGeom>
          <a:noFill/>
        </p:spPr>
      </p:pic>
      <p:sp>
        <p:nvSpPr>
          <p:cNvPr id="138251" name="Rectangle 11"/>
          <p:cNvSpPr>
            <a:spLocks/>
          </p:cNvSpPr>
          <p:nvPr/>
        </p:nvSpPr>
        <p:spPr bwMode="auto">
          <a:xfrm>
            <a:off x="1522413" y="274638"/>
            <a:ext cx="9144000" cy="102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 eaLnBrk="0" hangingPunct="0">
              <a:lnSpc>
                <a:spcPct val="90000"/>
              </a:lnSpc>
            </a:pPr>
            <a:r>
              <a:rPr lang="pt-BR" sz="3200">
                <a:solidFill>
                  <a:srgbClr val="FFFF00"/>
                </a:solidFill>
                <a:latin typeface="Consolas" pitchFamily="49" charset="0"/>
              </a:rPr>
              <a:t>FATOR PRÉ-NATAL:CORIOAMNIONITE</a:t>
            </a: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7613" y="1143000"/>
            <a:ext cx="9861550" cy="421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9267" name="Line 5"/>
          <p:cNvSpPr>
            <a:spLocks noChangeShapeType="1"/>
          </p:cNvSpPr>
          <p:nvPr/>
        </p:nvSpPr>
        <p:spPr bwMode="auto">
          <a:xfrm flipH="1">
            <a:off x="9447213" y="3505200"/>
            <a:ext cx="768350" cy="360363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39268" name="Line 6"/>
          <p:cNvSpPr>
            <a:spLocks noChangeShapeType="1"/>
          </p:cNvSpPr>
          <p:nvPr/>
        </p:nvSpPr>
        <p:spPr bwMode="auto">
          <a:xfrm flipH="1">
            <a:off x="7770813" y="3429000"/>
            <a:ext cx="768350" cy="360363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39269" name="Rectangle 7"/>
          <p:cNvSpPr>
            <a:spLocks noChangeArrowheads="1"/>
          </p:cNvSpPr>
          <p:nvPr/>
        </p:nvSpPr>
        <p:spPr bwMode="auto">
          <a:xfrm>
            <a:off x="0" y="4648200"/>
            <a:ext cx="12188825" cy="2209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600">
                <a:solidFill>
                  <a:schemeClr val="bg1"/>
                </a:solidFill>
              </a:rPr>
              <a:t>Aumento intestinal de neutrófilos e IL-6 mostram</a:t>
            </a:r>
            <a:r>
              <a:rPr lang="pt-BR" sz="1600"/>
              <a:t> </a:t>
            </a:r>
            <a:r>
              <a:rPr lang="pt-BR" sz="1600">
                <a:solidFill>
                  <a:srgbClr val="FFFF00"/>
                </a:solidFill>
              </a:rPr>
              <a:t>estado pró-inflamatório do </a:t>
            </a:r>
          </a:p>
          <a:p>
            <a:pPr algn="ctr"/>
            <a:r>
              <a:rPr lang="pt-BR" sz="1600">
                <a:solidFill>
                  <a:srgbClr val="FFFF00"/>
                </a:solidFill>
              </a:rPr>
              <a:t>intestino nos pré-termos expostos a corioamnionite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</a:pPr>
            <a:r>
              <a:rPr lang="pt-BR" sz="1600"/>
              <a:t> </a:t>
            </a:r>
            <a:r>
              <a:rPr lang="pt-BR" sz="1600">
                <a:solidFill>
                  <a:schemeClr val="bg1"/>
                </a:solidFill>
              </a:rPr>
              <a:t>Presença de microorganismos no intestino  (reflexo do líquido amniótico quando a 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</a:pPr>
            <a:r>
              <a:rPr lang="pt-BR" sz="1600">
                <a:solidFill>
                  <a:schemeClr val="bg1"/>
                </a:solidFill>
              </a:rPr>
              <a:t>corioamnionite está presente) + Disfunção de barreira:  pode aumentar susceptibilidade do intestino 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None/>
            </a:pPr>
            <a:r>
              <a:rPr lang="pt-BR" sz="1600">
                <a:solidFill>
                  <a:schemeClr val="bg1"/>
                </a:solidFill>
              </a:rPr>
              <a:t>a processos secundários como</a:t>
            </a:r>
            <a:r>
              <a:rPr lang="pt-BR" sz="1600"/>
              <a:t> </a:t>
            </a:r>
            <a:r>
              <a:rPr lang="pt-BR" sz="1600">
                <a:solidFill>
                  <a:srgbClr val="FFFF00"/>
                </a:solidFill>
              </a:rPr>
              <a:t>sepse</a:t>
            </a:r>
            <a:r>
              <a:rPr lang="pt-BR" sz="1600">
                <a:solidFill>
                  <a:srgbClr val="FF0000"/>
                </a:solidFill>
              </a:rPr>
              <a:t> </a:t>
            </a:r>
            <a:r>
              <a:rPr lang="pt-BR" sz="1600"/>
              <a:t>e </a:t>
            </a:r>
            <a:r>
              <a:rPr lang="pt-BR" sz="1600">
                <a:solidFill>
                  <a:srgbClr val="FFFF00"/>
                </a:solidFill>
              </a:rPr>
              <a:t>choque</a:t>
            </a:r>
            <a:r>
              <a:rPr lang="pt-BR" sz="1600">
                <a:solidFill>
                  <a:srgbClr val="FF0000"/>
                </a:solidFill>
              </a:rPr>
              <a:t>,</a:t>
            </a:r>
            <a:r>
              <a:rPr lang="pt-BR" sz="1600"/>
              <a:t> </a:t>
            </a:r>
            <a:r>
              <a:rPr lang="pt-BR" sz="1600">
                <a:solidFill>
                  <a:schemeClr val="bg1"/>
                </a:solidFill>
              </a:rPr>
              <a:t>com aumento da incidência de</a:t>
            </a:r>
            <a:r>
              <a:rPr lang="pt-BR" sz="1600"/>
              <a:t> </a:t>
            </a:r>
            <a:r>
              <a:rPr lang="pt-BR" sz="1600">
                <a:solidFill>
                  <a:srgbClr val="FFFF00"/>
                </a:solidFill>
              </a:rPr>
              <a:t>ECN</a:t>
            </a:r>
            <a:r>
              <a:rPr lang="pt-BR" sz="1600"/>
              <a:t>.</a:t>
            </a:r>
          </a:p>
          <a:p>
            <a:pPr algn="ctr"/>
            <a:endParaRPr lang="en-CA" sz="1600"/>
          </a:p>
          <a:p>
            <a:pPr algn="ctr" eaLnBrk="0" hangingPunct="0"/>
            <a:endParaRPr lang="pt-BR" sz="1600">
              <a:latin typeface="Georgia" pitchFamily="18" charset="0"/>
            </a:endParaRPr>
          </a:p>
        </p:txBody>
      </p:sp>
      <p:sp>
        <p:nvSpPr>
          <p:cNvPr id="199687" name="Rectangle 7"/>
          <p:cNvSpPr>
            <a:spLocks noChangeArrowheads="1"/>
          </p:cNvSpPr>
          <p:nvPr/>
        </p:nvSpPr>
        <p:spPr bwMode="auto">
          <a:xfrm>
            <a:off x="3427413" y="152400"/>
            <a:ext cx="4743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Corioamnionite e Enterocolite Necrosante</a:t>
            </a:r>
          </a:p>
        </p:txBody>
      </p:sp>
      <p:sp>
        <p:nvSpPr>
          <p:cNvPr id="139271" name="Text Box 8"/>
          <p:cNvSpPr txBox="1">
            <a:spLocks noChangeArrowheads="1"/>
          </p:cNvSpPr>
          <p:nvPr/>
        </p:nvSpPr>
        <p:spPr bwMode="auto">
          <a:xfrm>
            <a:off x="0" y="5410200"/>
            <a:ext cx="2616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 b="1">
                <a:solidFill>
                  <a:srgbClr val="FFFF00"/>
                </a:solidFill>
              </a:rPr>
              <a:t>NEC:enterocolite necrosante</a:t>
            </a:r>
          </a:p>
        </p:txBody>
      </p:sp>
      <p:sp>
        <p:nvSpPr>
          <p:cNvPr id="139272" name="Rectangle 9"/>
          <p:cNvSpPr>
            <a:spLocks noChangeArrowheads="1"/>
          </p:cNvSpPr>
          <p:nvPr/>
        </p:nvSpPr>
        <p:spPr bwMode="auto">
          <a:xfrm>
            <a:off x="912813" y="457200"/>
            <a:ext cx="9982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FF9900"/>
                </a:solidFill>
              </a:rPr>
              <a:t>Forest plots para a associações entre Corioamnionite Clínica (CC)</a:t>
            </a:r>
          </a:p>
          <a:p>
            <a:pPr algn="ctr"/>
            <a:r>
              <a:rPr lang="pt-BR" b="1">
                <a:solidFill>
                  <a:srgbClr val="FF9900"/>
                </a:solidFill>
              </a:rPr>
              <a:t>e Enterocolite necrosante (NEC)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AutoShape 3"/>
          <p:cNvSpPr>
            <a:spLocks noChangeAspect="1" noChangeArrowheads="1"/>
          </p:cNvSpPr>
          <p:nvPr>
            <p:ph type="body" idx="4294967295"/>
          </p:nvPr>
        </p:nvSpPr>
        <p:spPr>
          <a:xfrm>
            <a:off x="174625" y="1143000"/>
            <a:ext cx="12014200" cy="4783138"/>
          </a:xfrm>
        </p:spPr>
        <p:txBody>
          <a:bodyPr lIns="0" tIns="28080" rIns="0" bIns="0"/>
          <a:lstStyle/>
          <a:p>
            <a:pPr algn="ctr">
              <a:buFont typeface="Arial" pitchFamily="34" charset="0"/>
              <a:buNone/>
            </a:pPr>
            <a:r>
              <a:rPr lang="pt-BR" smtClean="0"/>
              <a:t>       </a:t>
            </a:r>
            <a:r>
              <a:rPr lang="pt-BR" b="1" smtClean="0"/>
              <a:t>PCA hemodinamicamente significativa (PCAhs)</a:t>
            </a:r>
            <a:r>
              <a:rPr lang="pt-BR" smtClean="0"/>
              <a:t> </a:t>
            </a:r>
          </a:p>
          <a:p>
            <a:pPr>
              <a:buFont typeface="Arial" pitchFamily="34" charset="0"/>
              <a:buNone/>
            </a:pPr>
            <a:r>
              <a:rPr lang="pt-BR" smtClean="0"/>
              <a:t>            aumento da circulação pulmonar </a:t>
            </a:r>
          </a:p>
          <a:p>
            <a:pPr>
              <a:buFont typeface="Arial" pitchFamily="34" charset="0"/>
              <a:buNone/>
            </a:pPr>
            <a:r>
              <a:rPr lang="pt-BR" smtClean="0"/>
              <a:t>               hipoperfusão sistêmica</a:t>
            </a:r>
          </a:p>
          <a:p>
            <a:pPr algn="ctr">
              <a:buFont typeface="Arial" pitchFamily="34" charset="0"/>
              <a:buNone/>
            </a:pPr>
            <a:r>
              <a:rPr lang="pt-BR" sz="2000" b="1" smtClean="0"/>
              <a:t>devido ao e</a:t>
            </a:r>
            <a:r>
              <a:rPr lang="pt-BR" sz="2000" b="1" i="1" smtClean="0"/>
              <a:t>scape diastólico (fluxo diastólico reverso na aorta e artéria mesentérica superior)</a:t>
            </a:r>
            <a:endParaRPr lang="pt-BR" sz="2000" b="1" smtClean="0"/>
          </a:p>
        </p:txBody>
      </p:sp>
      <p:sp>
        <p:nvSpPr>
          <p:cNvPr id="173059" name="Text Box 6"/>
          <p:cNvSpPr txBox="1">
            <a:spLocks noChangeArrowheads="1"/>
          </p:cNvSpPr>
          <p:nvPr/>
        </p:nvSpPr>
        <p:spPr bwMode="auto">
          <a:xfrm>
            <a:off x="3808413" y="304800"/>
            <a:ext cx="5100637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3600" b="1">
                <a:solidFill>
                  <a:srgbClr val="FFFF00"/>
                </a:solidFill>
                <a:latin typeface="Times New Roman" pitchFamily="18" charset="0"/>
              </a:rPr>
              <a:t>Enterocolite Necrosante</a:t>
            </a: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400" b="1">
                <a:solidFill>
                  <a:srgbClr val="FFFF00"/>
                </a:solidFill>
                <a:latin typeface="Times New Roman" pitchFamily="18" charset="0"/>
              </a:rPr>
              <a:t>Persistência do Canal Arterial (PCA) </a:t>
            </a:r>
          </a:p>
        </p:txBody>
      </p:sp>
      <p:sp>
        <p:nvSpPr>
          <p:cNvPr id="173060" name="Line 8"/>
          <p:cNvSpPr>
            <a:spLocks noChangeShapeType="1"/>
          </p:cNvSpPr>
          <p:nvPr/>
        </p:nvSpPr>
        <p:spPr bwMode="auto">
          <a:xfrm>
            <a:off x="608013" y="2057400"/>
            <a:ext cx="522287" cy="327025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73061" name="Text Box 11"/>
          <p:cNvSpPr txBox="1">
            <a:spLocks noChangeArrowheads="1"/>
          </p:cNvSpPr>
          <p:nvPr/>
        </p:nvSpPr>
        <p:spPr bwMode="auto">
          <a:xfrm>
            <a:off x="3656013" y="4278313"/>
            <a:ext cx="393541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400" b="1">
                <a:solidFill>
                  <a:srgbClr val="FFFF00"/>
                </a:solidFill>
                <a:latin typeface="Times New Roman" pitchFamily="18" charset="0"/>
              </a:rPr>
              <a:t>Enterocolite necrosante</a:t>
            </a:r>
          </a:p>
        </p:txBody>
      </p:sp>
      <p:pic>
        <p:nvPicPr>
          <p:cNvPr id="173063" name="Picture 13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/>
          <a:stretch>
            <a:fillRect/>
          </a:stretch>
        </p:blipFill>
        <p:spPr bwMode="auto">
          <a:xfrm>
            <a:off x="3427413" y="4800600"/>
            <a:ext cx="3700462" cy="190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3065" name="Line 17"/>
          <p:cNvSpPr>
            <a:spLocks noChangeShapeType="1"/>
          </p:cNvSpPr>
          <p:nvPr/>
        </p:nvSpPr>
        <p:spPr bwMode="auto">
          <a:xfrm>
            <a:off x="684213" y="2667000"/>
            <a:ext cx="522287" cy="327025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73066" name="AutoShape 14"/>
          <p:cNvSpPr>
            <a:spLocks noChangeArrowheads="1"/>
          </p:cNvSpPr>
          <p:nvPr/>
        </p:nvSpPr>
        <p:spPr bwMode="auto">
          <a:xfrm>
            <a:off x="4951413" y="3352800"/>
            <a:ext cx="685800" cy="900113"/>
          </a:xfrm>
          <a:prstGeom prst="downArrow">
            <a:avLst>
              <a:gd name="adj1" fmla="val 50000"/>
              <a:gd name="adj2" fmla="val 32813"/>
            </a:avLst>
          </a:prstGeom>
          <a:solidFill>
            <a:schemeClr val="accent1"/>
          </a:solidFill>
          <a:ln w="76200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173068" name="Text Box 15"/>
          <p:cNvSpPr txBox="1">
            <a:spLocks noChangeArrowheads="1"/>
          </p:cNvSpPr>
          <p:nvPr/>
        </p:nvSpPr>
        <p:spPr bwMode="auto">
          <a:xfrm>
            <a:off x="8761413" y="4038600"/>
            <a:ext cx="2571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600" b="1">
                <a:solidFill>
                  <a:schemeClr val="hlink"/>
                </a:solidFill>
              </a:rPr>
              <a:t>VERDADE!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body" idx="4294967295"/>
          </p:nvPr>
        </p:nvSpPr>
        <p:spPr/>
        <p:txBody>
          <a:bodyPr lIns="0" tIns="28080" rIns="0" bIns="0"/>
          <a:lstStyle/>
          <a:p>
            <a:r>
              <a:rPr lang="pt-BR" smtClean="0"/>
              <a:t>Tauzin, 2012</a:t>
            </a:r>
          </a:p>
          <a:p>
            <a:r>
              <a:rPr lang="pt-BR" smtClean="0"/>
              <a:t>Morbimortalidade no RN com persistente PCA (33 RN com PCA x não PCA (104 RN)</a:t>
            </a:r>
          </a:p>
        </p:txBody>
      </p:sp>
      <p:sp>
        <p:nvSpPr>
          <p:cNvPr id="183299" name="Text Box 4"/>
          <p:cNvSpPr txBox="1">
            <a:spLocks noChangeArrowheads="1"/>
          </p:cNvSpPr>
          <p:nvPr/>
        </p:nvSpPr>
        <p:spPr bwMode="auto">
          <a:xfrm>
            <a:off x="1344613" y="990600"/>
            <a:ext cx="9967912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400" b="1">
                <a:latin typeface="Times New Roman" pitchFamily="18" charset="0"/>
                <a:cs typeface="Times New Roman" pitchFamily="18" charset="0"/>
              </a:rPr>
              <a:t>Efeito da persistente (6dias) PCA diagnosticada pelo ecocardiograma no 3º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400" b="1">
                <a:latin typeface="Times New Roman" pitchFamily="18" charset="0"/>
                <a:cs typeface="Times New Roman" pitchFamily="18" charset="0"/>
              </a:rPr>
              <a:t>dia nos RN  de 25-31 semanas (RN &lt;1500g)</a:t>
            </a:r>
            <a:endParaRPr lang="pt-BR" sz="24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3300" name="Text Box 5"/>
          <p:cNvSpPr txBox="1">
            <a:spLocks noChangeArrowheads="1"/>
          </p:cNvSpPr>
          <p:nvPr/>
        </p:nvSpPr>
        <p:spPr bwMode="auto">
          <a:xfrm>
            <a:off x="2589213" y="4953000"/>
            <a:ext cx="715010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800" b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Sem diferenças significativas nas taxas  de enterocolite necrosante! </a:t>
            </a:r>
          </a:p>
        </p:txBody>
      </p:sp>
      <p:pic>
        <p:nvPicPr>
          <p:cNvPr id="183301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9950" y="3233738"/>
            <a:ext cx="10723563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3302" name="Text Box 6"/>
          <p:cNvSpPr txBox="1">
            <a:spLocks noChangeArrowheads="1"/>
          </p:cNvSpPr>
          <p:nvPr/>
        </p:nvSpPr>
        <p:spPr bwMode="auto">
          <a:xfrm>
            <a:off x="2741613" y="152400"/>
            <a:ext cx="756285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3600" b="1">
                <a:solidFill>
                  <a:srgbClr val="FFFF00"/>
                </a:solidFill>
                <a:latin typeface="Times New Roman" pitchFamily="18" charset="0"/>
              </a:rPr>
              <a:t>Persistência do Canal Arterial (PCA) </a:t>
            </a:r>
          </a:p>
        </p:txBody>
      </p:sp>
      <p:sp>
        <p:nvSpPr>
          <p:cNvPr id="183303" name="Rectangle 13"/>
          <p:cNvSpPr>
            <a:spLocks noChangeArrowheads="1"/>
          </p:cNvSpPr>
          <p:nvPr/>
        </p:nvSpPr>
        <p:spPr bwMode="auto">
          <a:xfrm>
            <a:off x="1141413" y="6019800"/>
            <a:ext cx="9832975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Char char="▪"/>
            </a:pPr>
            <a:r>
              <a:rPr lang="pt-BR">
                <a:solidFill>
                  <a:schemeClr val="accent2"/>
                </a:solidFill>
              </a:rPr>
              <a:t>No entanto, </a:t>
            </a:r>
            <a:r>
              <a:rPr lang="pt-BR">
                <a:solidFill>
                  <a:srgbClr val="FFFF00"/>
                </a:solidFill>
              </a:rPr>
              <a:t>nos RN&lt;28 semanas com PCA≥1,5mm</a:t>
            </a:r>
            <a:r>
              <a:rPr lang="pt-BR">
                <a:solidFill>
                  <a:schemeClr val="accent2"/>
                </a:solidFill>
              </a:rPr>
              <a:t>         tendência a maior incidência de ECN</a:t>
            </a:r>
          </a:p>
          <a:p>
            <a:pPr eaLnBrk="0" hangingPunct="0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None/>
            </a:pPr>
            <a:r>
              <a:rPr lang="pt-BR">
                <a:solidFill>
                  <a:schemeClr val="accent2"/>
                </a:solidFill>
              </a:rPr>
              <a:t>                                                                  (Selmer,2013)</a:t>
            </a:r>
          </a:p>
        </p:txBody>
      </p:sp>
      <p:sp>
        <p:nvSpPr>
          <p:cNvPr id="183304" name="AutoShape 14"/>
          <p:cNvSpPr>
            <a:spLocks noChangeArrowheads="1"/>
          </p:cNvSpPr>
          <p:nvPr/>
        </p:nvSpPr>
        <p:spPr bwMode="auto">
          <a:xfrm>
            <a:off x="6627813" y="6019800"/>
            <a:ext cx="381000" cy="333375"/>
          </a:xfrm>
          <a:prstGeom prst="notchedRightArrow">
            <a:avLst>
              <a:gd name="adj1" fmla="val 50000"/>
              <a:gd name="adj2" fmla="val 2857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83305" name="Text Box 15"/>
          <p:cNvSpPr txBox="1">
            <a:spLocks noChangeArrowheads="1"/>
          </p:cNvSpPr>
          <p:nvPr/>
        </p:nvSpPr>
        <p:spPr bwMode="auto">
          <a:xfrm>
            <a:off x="10285413" y="5149850"/>
            <a:ext cx="1479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600" b="1">
                <a:solidFill>
                  <a:schemeClr val="hlink"/>
                </a:solidFill>
              </a:rPr>
              <a:t>MITO!</a:t>
            </a:r>
          </a:p>
        </p:txBody>
      </p:sp>
      <p:pic>
        <p:nvPicPr>
          <p:cNvPr id="183306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07675" y="1371600"/>
            <a:ext cx="1581150" cy="159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3307" name="Rectangle 11"/>
          <p:cNvSpPr>
            <a:spLocks noChangeArrowheads="1"/>
          </p:cNvSpPr>
          <p:nvPr/>
        </p:nvSpPr>
        <p:spPr bwMode="auto">
          <a:xfrm>
            <a:off x="3427413" y="1905000"/>
            <a:ext cx="6972300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hlinkClick r:id="rId4"/>
              </a:rPr>
              <a:t>Effect of persistent patent ductus arteriosus on mortality and morbidity in very low-birthweight infants.</a:t>
            </a:r>
            <a:endParaRPr lang="en-US" sz="1200"/>
          </a:p>
          <a:p>
            <a:pPr algn="ctr"/>
            <a:r>
              <a:rPr lang="en-US" sz="1200">
                <a:solidFill>
                  <a:schemeClr val="bg1"/>
                </a:solidFill>
              </a:rPr>
              <a:t>Tauzin L, Joubert C, Noel AC et al. Acta Paediatr. 2012 Apr;101(4):419-23</a:t>
            </a:r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3213" y="1981200"/>
            <a:ext cx="11406187" cy="4524375"/>
          </a:xfrm>
        </p:spPr>
        <p:txBody>
          <a:bodyPr lIns="0" tIns="28080" rIns="0" bIns="0"/>
          <a:lstStyle/>
          <a:p>
            <a:r>
              <a:rPr lang="pt-BR" sz="2000" smtClean="0"/>
              <a:t>Sosenko, 2012; 105 RN (500-1250g;27-32sem):</a:t>
            </a:r>
            <a:r>
              <a:rPr lang="pt-BR" sz="2000" b="1" smtClean="0">
                <a:solidFill>
                  <a:srgbClr val="FF6600"/>
                </a:solidFill>
              </a:rPr>
              <a:t>PCA sem signif</a:t>
            </a:r>
          </a:p>
          <a:p>
            <a:pPr algn="ctr">
              <a:buFont typeface="Arial" pitchFamily="34" charset="0"/>
              <a:buNone/>
            </a:pPr>
            <a:r>
              <a:rPr lang="pt-BR" sz="2000" smtClean="0"/>
              <a:t>                </a:t>
            </a:r>
            <a:r>
              <a:rPr lang="pt-BR" sz="2000" smtClean="0">
                <a:solidFill>
                  <a:srgbClr val="FF9900"/>
                </a:solidFill>
              </a:rPr>
              <a:t>(3 dias-54 RN x 11dias-51RN):</a:t>
            </a:r>
            <a:r>
              <a:rPr lang="pt-BR" sz="2000" smtClean="0">
                <a:solidFill>
                  <a:srgbClr val="FF0000"/>
                </a:solidFill>
              </a:rPr>
              <a:t> </a:t>
            </a:r>
            <a:r>
              <a:rPr lang="pt-BR" sz="2000" smtClean="0">
                <a:solidFill>
                  <a:srgbClr val="0066FF"/>
                </a:solidFill>
              </a:rPr>
              <a:t>sem diferenças entre os grupos quanto à morbimortalidade</a:t>
            </a:r>
          </a:p>
        </p:txBody>
      </p:sp>
      <p:sp>
        <p:nvSpPr>
          <p:cNvPr id="184323" name="Text Box 5"/>
          <p:cNvSpPr txBox="1">
            <a:spLocks noChangeArrowheads="1"/>
          </p:cNvSpPr>
          <p:nvPr/>
        </p:nvSpPr>
        <p:spPr bwMode="auto">
          <a:xfrm>
            <a:off x="3579813" y="1371600"/>
            <a:ext cx="3327400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800" b="1">
                <a:latin typeface="Baskerville Old Face" pitchFamily="18" charset="0"/>
              </a:rPr>
              <a:t>Tratamento Precoce? </a:t>
            </a:r>
          </a:p>
        </p:txBody>
      </p:sp>
      <p:pic>
        <p:nvPicPr>
          <p:cNvPr id="184324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71800"/>
            <a:ext cx="12038013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25" name="Line 10"/>
          <p:cNvSpPr>
            <a:spLocks noChangeShapeType="1"/>
          </p:cNvSpPr>
          <p:nvPr/>
        </p:nvSpPr>
        <p:spPr bwMode="auto">
          <a:xfrm>
            <a:off x="0" y="5311775"/>
            <a:ext cx="238125" cy="17462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84326" name="Text Box 6"/>
          <p:cNvSpPr txBox="1">
            <a:spLocks noChangeArrowheads="1"/>
          </p:cNvSpPr>
          <p:nvPr/>
        </p:nvSpPr>
        <p:spPr bwMode="auto">
          <a:xfrm>
            <a:off x="2208213" y="381000"/>
            <a:ext cx="756285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3600" b="1">
                <a:solidFill>
                  <a:srgbClr val="FFFF00"/>
                </a:solidFill>
                <a:latin typeface="Times New Roman" pitchFamily="18" charset="0"/>
              </a:rPr>
              <a:t>Persistência do Canal Arterial (PCA) </a:t>
            </a:r>
          </a:p>
        </p:txBody>
      </p:sp>
      <p:sp>
        <p:nvSpPr>
          <p:cNvPr id="184327" name="Text Box 14"/>
          <p:cNvSpPr txBox="1">
            <a:spLocks noChangeArrowheads="1"/>
          </p:cNvSpPr>
          <p:nvPr/>
        </p:nvSpPr>
        <p:spPr bwMode="auto">
          <a:xfrm>
            <a:off x="10582275" y="6216650"/>
            <a:ext cx="1479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600" b="1">
                <a:solidFill>
                  <a:schemeClr val="hlink"/>
                </a:solidFill>
              </a:rPr>
              <a:t>MITO!</a:t>
            </a:r>
          </a:p>
        </p:txBody>
      </p:sp>
      <p:pic>
        <p:nvPicPr>
          <p:cNvPr id="184329" name="Picture 9" descr="ppt">
            <a:hlinkClick r:id="rId3" tooltip="Ibuprofeno_precocextardio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61213" y="19050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71950"/>
            <a:ext cx="12188825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5347" name="Text Box 4"/>
          <p:cNvSpPr txBox="1">
            <a:spLocks noChangeArrowheads="1"/>
          </p:cNvSpPr>
          <p:nvPr/>
        </p:nvSpPr>
        <p:spPr bwMode="auto">
          <a:xfrm>
            <a:off x="782638" y="1077913"/>
            <a:ext cx="87249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400" b="1">
                <a:solidFill>
                  <a:srgbClr val="FF9900"/>
                </a:solidFill>
                <a:latin typeface="Times New Roman" pitchFamily="18" charset="0"/>
                <a:cs typeface="Times New Roman" pitchFamily="18" charset="0"/>
              </a:rPr>
              <a:t>Avaliação de diferentes tratamentos -</a:t>
            </a:r>
            <a:r>
              <a:rPr lang="pt-BR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400" b="1" i="1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Canadian Neonatal Network</a:t>
            </a:r>
          </a:p>
        </p:txBody>
      </p:sp>
      <p:sp>
        <p:nvSpPr>
          <p:cNvPr id="185348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1370013" y="1524000"/>
            <a:ext cx="9144000" cy="4267200"/>
          </a:xfrm>
          <a:noFill/>
        </p:spPr>
        <p:txBody>
          <a:bodyPr lIns="0" tIns="28080" rIns="0" bIns="0"/>
          <a:lstStyle/>
          <a:p>
            <a:r>
              <a:rPr lang="pt-BR" sz="2000" smtClean="0"/>
              <a:t>Mirea, 2012: 3556 RN com PCA ≤32 semanas</a:t>
            </a:r>
          </a:p>
          <a:p>
            <a:r>
              <a:rPr lang="pt-BR" sz="2000" smtClean="0"/>
              <a:t>Avaliação:    -Tratamento conservador (16%)</a:t>
            </a:r>
          </a:p>
          <a:p>
            <a:pPr>
              <a:buFont typeface="Arial" pitchFamily="34" charset="0"/>
              <a:buNone/>
            </a:pPr>
            <a:r>
              <a:rPr lang="pt-BR" sz="2000" smtClean="0"/>
              <a:t>                                -Indometacina (57%)</a:t>
            </a:r>
          </a:p>
          <a:p>
            <a:pPr>
              <a:buFont typeface="Arial" pitchFamily="34" charset="0"/>
              <a:buNone/>
            </a:pPr>
            <a:r>
              <a:rPr lang="pt-BR" sz="2000" smtClean="0"/>
              <a:t>                                -Ligação cirúrgica (9%)</a:t>
            </a:r>
          </a:p>
          <a:p>
            <a:pPr>
              <a:buFont typeface="Arial" pitchFamily="34" charset="0"/>
              <a:buNone/>
            </a:pPr>
            <a:r>
              <a:rPr lang="pt-BR" sz="2000" smtClean="0"/>
              <a:t>                                 -Indometacina + ligação cirúrgica (18%)</a:t>
            </a:r>
          </a:p>
          <a:p>
            <a:pPr>
              <a:buFont typeface="Arial" pitchFamily="34" charset="0"/>
              <a:buNone/>
            </a:pPr>
            <a:r>
              <a:rPr lang="pt-BR" sz="1800" smtClean="0"/>
              <a:t>             </a:t>
            </a:r>
          </a:p>
        </p:txBody>
      </p:sp>
      <p:sp>
        <p:nvSpPr>
          <p:cNvPr id="185349" name="Oval 6"/>
          <p:cNvSpPr>
            <a:spLocks noChangeArrowheads="1"/>
          </p:cNvSpPr>
          <p:nvPr/>
        </p:nvSpPr>
        <p:spPr bwMode="auto">
          <a:xfrm>
            <a:off x="7488238" y="2133600"/>
            <a:ext cx="4700587" cy="1447800"/>
          </a:xfrm>
          <a:prstGeom prst="ellipse">
            <a:avLst/>
          </a:prstGeom>
          <a:solidFill>
            <a:srgbClr val="00B8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t-BR" b="1">
              <a:solidFill>
                <a:schemeClr val="bg1"/>
              </a:solidFill>
              <a:latin typeface="Baskerville Old Face" pitchFamily="18" charset="0"/>
            </a:endParaRPr>
          </a:p>
        </p:txBody>
      </p:sp>
      <p:sp>
        <p:nvSpPr>
          <p:cNvPr id="185350" name="Text Box 7"/>
          <p:cNvSpPr txBox="1">
            <a:spLocks noChangeArrowheads="1"/>
          </p:cNvSpPr>
          <p:nvPr/>
        </p:nvSpPr>
        <p:spPr bwMode="auto">
          <a:xfrm>
            <a:off x="7804150" y="2449513"/>
            <a:ext cx="4335463" cy="111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400" b="1">
                <a:solidFill>
                  <a:schemeClr val="bg1"/>
                </a:solidFill>
                <a:latin typeface="Baskerville Old Face" pitchFamily="18" charset="0"/>
              </a:rPr>
              <a:t>Aumento Enterocolite Necrosante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400" b="1">
                <a:solidFill>
                  <a:schemeClr val="bg1"/>
                </a:solidFill>
                <a:latin typeface="Baskerville Old Face" pitchFamily="18" charset="0"/>
              </a:rPr>
              <a:t> em relação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400" b="1">
                <a:solidFill>
                  <a:schemeClr val="bg1"/>
                </a:solidFill>
                <a:latin typeface="Baskerville Old Face" pitchFamily="18" charset="0"/>
              </a:rPr>
              <a:t>ao conservador</a:t>
            </a:r>
          </a:p>
        </p:txBody>
      </p:sp>
      <p:sp>
        <p:nvSpPr>
          <p:cNvPr id="185351" name="Text Box 6"/>
          <p:cNvSpPr txBox="1">
            <a:spLocks noChangeArrowheads="1"/>
          </p:cNvSpPr>
          <p:nvPr/>
        </p:nvSpPr>
        <p:spPr bwMode="auto">
          <a:xfrm>
            <a:off x="2665413" y="228600"/>
            <a:ext cx="5881687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3600" b="1">
                <a:solidFill>
                  <a:srgbClr val="FFFF00"/>
                </a:solidFill>
                <a:latin typeface="Times New Roman" pitchFamily="18" charset="0"/>
              </a:rPr>
              <a:t>Persistência</a:t>
            </a:r>
            <a:r>
              <a:rPr lang="pt-BR" sz="2400" b="1">
                <a:solidFill>
                  <a:srgbClr val="FFFF00"/>
                </a:solidFill>
                <a:latin typeface="Times New Roman" pitchFamily="18" charset="0"/>
              </a:rPr>
              <a:t> do Canal Arterial (PCA) </a:t>
            </a:r>
          </a:p>
        </p:txBody>
      </p:sp>
      <p:sp>
        <p:nvSpPr>
          <p:cNvPr id="185352" name="Line 10"/>
          <p:cNvSpPr>
            <a:spLocks noChangeShapeType="1"/>
          </p:cNvSpPr>
          <p:nvPr/>
        </p:nvSpPr>
        <p:spPr bwMode="auto">
          <a:xfrm>
            <a:off x="0" y="6019800"/>
            <a:ext cx="238125" cy="17462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85353" name="Line 13"/>
          <p:cNvSpPr>
            <a:spLocks noChangeShapeType="1"/>
          </p:cNvSpPr>
          <p:nvPr/>
        </p:nvSpPr>
        <p:spPr bwMode="auto">
          <a:xfrm>
            <a:off x="6780213" y="6248400"/>
            <a:ext cx="609600" cy="0"/>
          </a:xfrm>
          <a:prstGeom prst="line">
            <a:avLst/>
          </a:prstGeom>
          <a:noFill/>
          <a:ln w="57150">
            <a:solidFill>
              <a:srgbClr val="0033CC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185354" name="Oval 22"/>
          <p:cNvSpPr>
            <a:spLocks noChangeArrowheads="1"/>
          </p:cNvSpPr>
          <p:nvPr/>
        </p:nvSpPr>
        <p:spPr bwMode="auto">
          <a:xfrm>
            <a:off x="6399213" y="4953000"/>
            <a:ext cx="1371600" cy="3810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100"/>
              <a:t>somente</a:t>
            </a:r>
          </a:p>
          <a:p>
            <a:pPr algn="ctr"/>
            <a:r>
              <a:rPr lang="pt-BR" sz="1100"/>
              <a:t>ligação cirúrgica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/>
          </p:cNvSpPr>
          <p:nvPr>
            <p:ph type="body" idx="4294967295"/>
          </p:nvPr>
        </p:nvSpPr>
        <p:spPr>
          <a:xfrm>
            <a:off x="1446213" y="2590800"/>
            <a:ext cx="9144000" cy="4267200"/>
          </a:xfrm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pt-BR" smtClean="0"/>
              <a:t>Sharma R (2014): estudo caso-controle (42 casos/42 controles)-IG pós-menstrua &lt;33 sem</a:t>
            </a:r>
          </a:p>
          <a:p>
            <a:r>
              <a:rPr lang="pt-BR" smtClean="0"/>
              <a:t>-sem associação com   ECN e transfusão  entre os grupos (p=0,0063)</a:t>
            </a:r>
          </a:p>
          <a:p>
            <a:r>
              <a:rPr lang="pt-BR" smtClean="0"/>
              <a:t>-Número de transfusões entre os grupos:Hazzard ratio:o.78 (0,57-10,07)-p=0,11)</a:t>
            </a:r>
          </a:p>
          <a:p>
            <a:pPr>
              <a:buFont typeface="Arial" pitchFamily="34" charset="0"/>
              <a:buNone/>
            </a:pPr>
            <a:r>
              <a:rPr lang="pt-BR" smtClean="0">
                <a:solidFill>
                  <a:srgbClr val="FFFF00"/>
                </a:solidFill>
              </a:rPr>
              <a:t>Possível explicação do achado:a transfusão da piora da anemia pode ocorrer antes do diagnóstico clínico da ECN e levar a conclusão errônea de que a transfusão sanguínea causou a ECN</a:t>
            </a:r>
          </a:p>
        </p:txBody>
      </p:sp>
      <p:sp>
        <p:nvSpPr>
          <p:cNvPr id="174083" name="Text Box 6"/>
          <p:cNvSpPr txBox="1">
            <a:spLocks noChangeArrowheads="1"/>
          </p:cNvSpPr>
          <p:nvPr/>
        </p:nvSpPr>
        <p:spPr bwMode="auto">
          <a:xfrm>
            <a:off x="3351213" y="0"/>
            <a:ext cx="56832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t-BR" sz="3600" b="1">
              <a:solidFill>
                <a:srgbClr val="FFFF00"/>
              </a:solidFill>
              <a:latin typeface="Times New Roman" pitchFamily="18" charset="0"/>
            </a:endParaRP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400" b="1">
                <a:solidFill>
                  <a:srgbClr val="FFFF00"/>
                </a:solidFill>
                <a:latin typeface="Times New Roman" pitchFamily="18" charset="0"/>
              </a:rPr>
              <a:t>                </a:t>
            </a:r>
            <a:r>
              <a:rPr lang="pt-BR" sz="3600" b="1">
                <a:solidFill>
                  <a:srgbClr val="FFFF00"/>
                </a:solidFill>
                <a:latin typeface="Times New Roman" pitchFamily="18" charset="0"/>
              </a:rPr>
              <a:t>Transfusão sanguínea</a:t>
            </a:r>
          </a:p>
        </p:txBody>
      </p:sp>
      <p:sp>
        <p:nvSpPr>
          <p:cNvPr id="174084" name="Text Box 4"/>
          <p:cNvSpPr txBox="1">
            <a:spLocks noChangeArrowheads="1"/>
          </p:cNvSpPr>
          <p:nvPr/>
        </p:nvSpPr>
        <p:spPr bwMode="auto">
          <a:xfrm>
            <a:off x="1679575" y="1219200"/>
            <a:ext cx="90741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/>
              <a:t>-</a:t>
            </a:r>
            <a:r>
              <a:rPr lang="pt-BR" b="1" i="1"/>
              <a:t>Parece ocorrer uma resposta inflamatória no trato gastrintestinal destes bebês</a:t>
            </a:r>
          </a:p>
          <a:p>
            <a:pPr algn="ctr"/>
            <a:r>
              <a:rPr lang="pt-BR" b="1" i="1"/>
              <a:t>Sangue estocado: aumento de interleucina-8 (a leucorredução elimina este efeito)</a:t>
            </a:r>
          </a:p>
          <a:p>
            <a:pPr algn="ctr"/>
            <a:r>
              <a:rPr lang="pt-BR" b="1" i="1"/>
              <a:t>-Aumento da viscosidade sanguínea</a:t>
            </a:r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/>
          <p:cNvSpPr>
            <a:spLocks noGrp="1"/>
          </p:cNvSpPr>
          <p:nvPr>
            <p:ph type="body" idx="4294967295"/>
          </p:nvPr>
        </p:nvSpPr>
        <p:spPr>
          <a:xfrm>
            <a:off x="684213" y="1524000"/>
            <a:ext cx="10972800" cy="4267200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/>
              <a:t>Marin T (2014): 17 RN transfundidos (IG&lt;33semanas ao nascer)</a:t>
            </a:r>
          </a:p>
          <a:p>
            <a:pPr>
              <a:buFont typeface="Arial" pitchFamily="34" charset="0"/>
              <a:buNone/>
            </a:pPr>
            <a:r>
              <a:rPr lang="pt-BR" smtClean="0"/>
              <a:t>                                 9 alimentados x 8 não alimentados</a:t>
            </a:r>
          </a:p>
          <a:p>
            <a:pPr>
              <a:buFont typeface="Arial" pitchFamily="34" charset="0"/>
              <a:buNone/>
            </a:pPr>
            <a:r>
              <a:rPr lang="pt-BR" smtClean="0"/>
              <a:t>                                 Avaliação da oxigenação tecidual mesentérica (rSO2): 48 h após</a:t>
            </a:r>
          </a:p>
          <a:p>
            <a:pPr>
              <a:buFont typeface="Arial" pitchFamily="34" charset="0"/>
              <a:buNone/>
            </a:pPr>
            <a:r>
              <a:rPr lang="pt-BR" smtClean="0"/>
              <a:t>Durante a transfusão de ambos os grupos: sem diferença na rSO2</a:t>
            </a:r>
          </a:p>
          <a:p>
            <a:pPr>
              <a:buFont typeface="Arial" pitchFamily="34" charset="0"/>
              <a:buNone/>
            </a:pPr>
            <a:r>
              <a:rPr lang="pt-BR" smtClean="0"/>
              <a:t>No entanto, 15 h após a transfusão:oxigenação mesentérica pós-prandial     significativamente nos alimentados durante a transfusão</a:t>
            </a:r>
          </a:p>
          <a:p>
            <a:pPr>
              <a:buFont typeface="Arial" pitchFamily="34" charset="0"/>
              <a:buNone/>
            </a:pPr>
            <a:endParaRPr lang="pt-BR" smtClean="0"/>
          </a:p>
          <a:p>
            <a:endParaRPr lang="pt-BR" smtClean="0"/>
          </a:p>
          <a:p>
            <a:pPr>
              <a:buFont typeface="Arial" pitchFamily="34" charset="0"/>
              <a:buNone/>
            </a:pPr>
            <a:endParaRPr lang="pt-BR" smtClean="0"/>
          </a:p>
        </p:txBody>
      </p:sp>
      <p:sp>
        <p:nvSpPr>
          <p:cNvPr id="175107" name="Text Box 6"/>
          <p:cNvSpPr txBox="1">
            <a:spLocks noChangeArrowheads="1"/>
          </p:cNvSpPr>
          <p:nvPr/>
        </p:nvSpPr>
        <p:spPr bwMode="auto">
          <a:xfrm>
            <a:off x="2208213" y="228600"/>
            <a:ext cx="859155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3600" b="1">
                <a:solidFill>
                  <a:srgbClr val="FFFF00"/>
                </a:solidFill>
                <a:latin typeface="Times New Roman" pitchFamily="18" charset="0"/>
              </a:rPr>
              <a:t>Transfusão sanguínea e dieta concomitante</a:t>
            </a:r>
          </a:p>
        </p:txBody>
      </p:sp>
      <p:sp>
        <p:nvSpPr>
          <p:cNvPr id="175108" name="Line 4"/>
          <p:cNvSpPr>
            <a:spLocks noChangeShapeType="1"/>
          </p:cNvSpPr>
          <p:nvPr/>
        </p:nvSpPr>
        <p:spPr bwMode="auto">
          <a:xfrm>
            <a:off x="912813" y="3962400"/>
            <a:ext cx="0" cy="30480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75109" name="Line 5"/>
          <p:cNvSpPr>
            <a:spLocks noChangeShapeType="1"/>
          </p:cNvSpPr>
          <p:nvPr/>
        </p:nvSpPr>
        <p:spPr bwMode="auto">
          <a:xfrm>
            <a:off x="1065213" y="4495800"/>
            <a:ext cx="609600" cy="2286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75110" name="Text Box 6"/>
          <p:cNvSpPr txBox="1">
            <a:spLocks noChangeArrowheads="1"/>
          </p:cNvSpPr>
          <p:nvPr/>
        </p:nvSpPr>
        <p:spPr bwMode="auto">
          <a:xfrm>
            <a:off x="1751013" y="4800600"/>
            <a:ext cx="9385300" cy="973138"/>
          </a:xfrm>
          <a:prstGeom prst="rect">
            <a:avLst/>
          </a:prstGeom>
          <a:noFill/>
          <a:ln w="57150">
            <a:solidFill>
              <a:srgbClr val="0033CC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FFFF00"/>
                </a:solidFill>
              </a:rPr>
              <a:t>Dieta durante a transfusão sanguínea pode aumentar o risco de isquemia mesentérica e o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 desenvolvimento de ECN relacionado 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à transfusão</a:t>
            </a:r>
          </a:p>
        </p:txBody>
      </p:sp>
      <p:graphicFrame>
        <p:nvGraphicFramePr>
          <p:cNvPr id="204808" name="Group 8"/>
          <p:cNvGraphicFramePr>
            <a:graphicFrameLocks noGrp="1"/>
          </p:cNvGraphicFramePr>
          <p:nvPr/>
        </p:nvGraphicFramePr>
        <p:xfrm>
          <a:off x="3625850" y="2744788"/>
          <a:ext cx="4938713" cy="1370012"/>
        </p:xfrm>
        <a:graphic>
          <a:graphicData uri="http://schemas.openxmlformats.org/drawingml/2006/table">
            <a:tbl>
              <a:tblPr/>
              <a:tblGrid>
                <a:gridCol w="4938713"/>
              </a:tblGrid>
              <a:tr h="10048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be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be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04815" name="Group 15"/>
          <p:cNvGraphicFramePr>
            <a:graphicFrameLocks noGrp="1"/>
          </p:cNvGraphicFramePr>
          <p:nvPr/>
        </p:nvGraphicFramePr>
        <p:xfrm>
          <a:off x="3635375" y="2754313"/>
          <a:ext cx="4919663" cy="1004887"/>
        </p:xfrm>
        <a:graphic>
          <a:graphicData uri="http://schemas.openxmlformats.org/drawingml/2006/table">
            <a:tbl>
              <a:tblPr/>
              <a:tblGrid>
                <a:gridCol w="4919663"/>
              </a:tblGrid>
              <a:tr h="10048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ts val="180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Arial" pitchFamily="34" charset="0"/>
                        <a:buNone/>
                        <a:tabLst/>
                      </a:pP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be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/>
          </p:cNvSpPr>
          <p:nvPr>
            <p:ph type="title" idx="4294967295"/>
          </p:nvPr>
        </p:nvSpPr>
        <p:spPr>
          <a:xfrm>
            <a:off x="1446213" y="152400"/>
            <a:ext cx="9144000" cy="1020763"/>
          </a:xfrm>
        </p:spPr>
        <p:txBody>
          <a:bodyPr/>
          <a:lstStyle/>
          <a:p>
            <a:pPr algn="ctr"/>
            <a:r>
              <a:rPr lang="pt-BR" sz="3600" b="1" smtClean="0">
                <a:solidFill>
                  <a:srgbClr val="FFFF00"/>
                </a:solidFill>
                <a:latin typeface="Times New Roman" pitchFamily="18" charset="0"/>
              </a:rPr>
              <a:t>Infarto hemorrágico periventricular (IHPV) e enterocolite necrosante</a:t>
            </a:r>
          </a:p>
        </p:txBody>
      </p:sp>
      <p:sp>
        <p:nvSpPr>
          <p:cNvPr id="179203" name="Rectangle 3"/>
          <p:cNvSpPr>
            <a:spLocks noGrp="1"/>
          </p:cNvSpPr>
          <p:nvPr>
            <p:ph type="body" idx="4294967295"/>
          </p:nvPr>
        </p:nvSpPr>
        <p:spPr>
          <a:xfrm>
            <a:off x="379413" y="1219200"/>
            <a:ext cx="11430000" cy="4267200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>
                <a:solidFill>
                  <a:srgbClr val="FF9900"/>
                </a:solidFill>
              </a:rPr>
              <a:t>Maitre NL, 2012 (estudo multicêntrico):112 casos de IHPV     35 (31%)     ECN (MÉDIA:16,6d) </a:t>
            </a:r>
          </a:p>
          <a:p>
            <a:pPr>
              <a:buFont typeface="Arial" pitchFamily="34" charset="0"/>
              <a:buNone/>
            </a:pPr>
            <a:r>
              <a:rPr lang="pt-BR" smtClean="0"/>
              <a:t>-Uso de indometacina:risco de 2,8 (1,1-7,2)</a:t>
            </a:r>
          </a:p>
          <a:p>
            <a:pPr>
              <a:buFont typeface="Arial" pitchFamily="34" charset="0"/>
              <a:buNone/>
            </a:pPr>
            <a:r>
              <a:rPr lang="pt-BR" smtClean="0"/>
              <a:t>- Prematuros </a:t>
            </a:r>
            <a:r>
              <a:rPr lang="pt-BR" smtClean="0">
                <a:sym typeface="Wingdings" pitchFamily="2" charset="2"/>
              </a:rPr>
              <a:t> </a:t>
            </a:r>
            <a:r>
              <a:rPr lang="pt-BR" smtClean="0"/>
              <a:t>grandes hemorragias ou áreas de isquemia </a:t>
            </a:r>
            <a:r>
              <a:rPr lang="pt-BR" smtClean="0">
                <a:sym typeface="Wingdings" pitchFamily="2" charset="2"/>
              </a:rPr>
              <a:t></a:t>
            </a:r>
            <a:r>
              <a:rPr lang="pt-BR" smtClean="0"/>
              <a:t> ativam cascatas de citocinas </a:t>
            </a:r>
            <a:r>
              <a:rPr lang="pt-BR" smtClean="0">
                <a:sym typeface="Wingdings" pitchFamily="2" charset="2"/>
              </a:rPr>
              <a:t></a:t>
            </a:r>
            <a:r>
              <a:rPr lang="pt-BR" smtClean="0"/>
              <a:t>radicais livres </a:t>
            </a:r>
            <a:r>
              <a:rPr lang="pt-BR" smtClean="0">
                <a:sym typeface="Wingdings" pitchFamily="2" charset="2"/>
              </a:rPr>
              <a:t> </a:t>
            </a:r>
            <a:r>
              <a:rPr lang="pt-BR" smtClean="0"/>
              <a:t>ativam os receptores </a:t>
            </a:r>
            <a:r>
              <a:rPr lang="pt-BR" i="1" smtClean="0"/>
              <a:t>Toll-like</a:t>
            </a:r>
            <a:r>
              <a:rPr lang="pt-BR" smtClean="0"/>
              <a:t> </a:t>
            </a:r>
            <a:r>
              <a:rPr lang="pt-BR" smtClean="0">
                <a:sym typeface="Wingdings" pitchFamily="2" charset="2"/>
              </a:rPr>
              <a:t></a:t>
            </a:r>
            <a:r>
              <a:rPr lang="pt-BR" smtClean="0"/>
              <a:t> enfraquece  o sistema imune imaturo e a barreira mucosa intestinal </a:t>
            </a:r>
            <a:r>
              <a:rPr lang="pt-BR" smtClean="0">
                <a:sym typeface="Wingdings" pitchFamily="2" charset="2"/>
              </a:rPr>
              <a:t> </a:t>
            </a:r>
            <a:r>
              <a:rPr lang="pt-BR" smtClean="0"/>
              <a:t>ENC</a:t>
            </a:r>
            <a:endParaRPr lang="pt-BR" baseline="30000" smtClean="0"/>
          </a:p>
        </p:txBody>
      </p:sp>
      <p:pic>
        <p:nvPicPr>
          <p:cNvPr id="179204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42013" y="4038600"/>
            <a:ext cx="4268787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79205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6613" y="4038600"/>
            <a:ext cx="4876800" cy="230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9206" name="Rectangle 7"/>
          <p:cNvSpPr>
            <a:spLocks noChangeArrowheads="1"/>
          </p:cNvSpPr>
          <p:nvPr/>
        </p:nvSpPr>
        <p:spPr bwMode="auto">
          <a:xfrm>
            <a:off x="3046413" y="6491288"/>
            <a:ext cx="6064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necrose hemorrágica da substância branca periventricular</a:t>
            </a:r>
          </a:p>
        </p:txBody>
      </p:sp>
      <p:sp>
        <p:nvSpPr>
          <p:cNvPr id="179207" name="AutoShape 8"/>
          <p:cNvSpPr>
            <a:spLocks noChangeArrowheads="1"/>
          </p:cNvSpPr>
          <p:nvPr/>
        </p:nvSpPr>
        <p:spPr bwMode="auto">
          <a:xfrm>
            <a:off x="7770813" y="1371600"/>
            <a:ext cx="215900" cy="180975"/>
          </a:xfrm>
          <a:prstGeom prst="rightArrow">
            <a:avLst>
              <a:gd name="adj1" fmla="val 50000"/>
              <a:gd name="adj2" fmla="val 2982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79208" name="AutoShape 9"/>
          <p:cNvSpPr>
            <a:spLocks noChangeArrowheads="1"/>
          </p:cNvSpPr>
          <p:nvPr/>
        </p:nvSpPr>
        <p:spPr bwMode="auto">
          <a:xfrm>
            <a:off x="9066213" y="1371600"/>
            <a:ext cx="215900" cy="180975"/>
          </a:xfrm>
          <a:prstGeom prst="rightArrow">
            <a:avLst>
              <a:gd name="adj1" fmla="val 50000"/>
              <a:gd name="adj2" fmla="val 2982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pic>
        <p:nvPicPr>
          <p:cNvPr id="179209" name="Picture 9" descr="pp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0413" y="8382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/>
          </p:cNvSpPr>
          <p:nvPr>
            <p:ph type="title" idx="4294967295"/>
          </p:nvPr>
        </p:nvSpPr>
        <p:spPr>
          <a:xfrm>
            <a:off x="1674813" y="-511175"/>
            <a:ext cx="9144000" cy="1020763"/>
          </a:xfrm>
        </p:spPr>
        <p:txBody>
          <a:bodyPr/>
          <a:lstStyle/>
          <a:p>
            <a:pPr algn="ctr"/>
            <a:r>
              <a:rPr lang="pt-BR" b="1" smtClean="0">
                <a:solidFill>
                  <a:srgbClr val="FFFF00"/>
                </a:solidFill>
                <a:latin typeface="Times New Roman" pitchFamily="18" charset="0"/>
              </a:rPr>
              <a:t>Uso de Cafeína</a:t>
            </a:r>
          </a:p>
        </p:txBody>
      </p:sp>
      <p:sp>
        <p:nvSpPr>
          <p:cNvPr id="180227" name="Rectangle 3"/>
          <p:cNvSpPr>
            <a:spLocks noGrp="1"/>
          </p:cNvSpPr>
          <p:nvPr>
            <p:ph type="body" idx="4294967295"/>
          </p:nvPr>
        </p:nvSpPr>
        <p:spPr>
          <a:xfrm>
            <a:off x="1522413" y="685800"/>
            <a:ext cx="10744200" cy="4572000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/>
              <a:t>                          </a:t>
            </a:r>
            <a:r>
              <a:rPr lang="pt-BR" smtClean="0">
                <a:solidFill>
                  <a:srgbClr val="FFFF00"/>
                </a:solidFill>
              </a:rPr>
              <a:t>Mohamed A ABdel Wahed et al (2017):</a:t>
            </a:r>
          </a:p>
          <a:p>
            <a:pPr>
              <a:buFont typeface="Arial" pitchFamily="34" charset="0"/>
              <a:buNone/>
            </a:pPr>
            <a:endParaRPr lang="pt-BR" smtClean="0">
              <a:solidFill>
                <a:srgbClr val="FFFF00"/>
              </a:solidFill>
            </a:endParaRPr>
          </a:p>
          <a:p>
            <a:pPr>
              <a:buFont typeface="Arial" pitchFamily="34" charset="0"/>
              <a:buNone/>
            </a:pPr>
            <a:r>
              <a:rPr lang="pt-BR" smtClean="0"/>
              <a:t>-com a dose de ata</a:t>
            </a:r>
            <a:r>
              <a:rPr lang="pt-BR" altLang="ja-JP" smtClean="0">
                <a:ea typeface="MS PGothic" pitchFamily="34" charset="-128"/>
              </a:rPr>
              <a:t>q</a:t>
            </a:r>
            <a:r>
              <a:rPr lang="pt-BR" smtClean="0"/>
              <a:t>ue (20mg/kg): alterações na velocidade do Fluxo sanguíneo na Artéria Mesentérica Superior (durou 6 horas)</a:t>
            </a:r>
          </a:p>
          <a:p>
            <a:r>
              <a:rPr lang="pt-BR" smtClean="0"/>
              <a:t>No entanto, sem diferenças com a dose de manutenção (5-10mg/kg)</a:t>
            </a:r>
          </a:p>
          <a:p>
            <a:pPr>
              <a:buFont typeface="Arial" pitchFamily="34" charset="0"/>
              <a:buNone/>
            </a:pPr>
            <a:r>
              <a:rPr lang="pt-BR" smtClean="0"/>
              <a:t>                                    </a:t>
            </a:r>
            <a:r>
              <a:rPr lang="pt-BR" smtClean="0">
                <a:solidFill>
                  <a:srgbClr val="FFFF00"/>
                </a:solidFill>
              </a:rPr>
              <a:t>Park HW et al(2015): </a:t>
            </a:r>
          </a:p>
          <a:p>
            <a:pPr>
              <a:buFont typeface="Arial" pitchFamily="34" charset="0"/>
              <a:buNone/>
            </a:pPr>
            <a:r>
              <a:rPr lang="pt-BR" smtClean="0"/>
              <a:t>Metanálise não evidenciou aumento de ECN, incluindo ECN re</a:t>
            </a:r>
            <a:r>
              <a:rPr lang="pt-BR" altLang="ja-JP" smtClean="0">
                <a:ea typeface="MS PGothic" pitchFamily="34" charset="-128"/>
              </a:rPr>
              <a:t>q</a:t>
            </a:r>
            <a:r>
              <a:rPr lang="pt-BR" smtClean="0"/>
              <a:t>uerendo cirurgia</a:t>
            </a:r>
          </a:p>
        </p:txBody>
      </p:sp>
      <p:pic>
        <p:nvPicPr>
          <p:cNvPr id="1802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751388"/>
            <a:ext cx="5484812" cy="2106612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</p:spPr>
      </p:pic>
      <p:pic>
        <p:nvPicPr>
          <p:cNvPr id="18022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0213" y="4800600"/>
            <a:ext cx="5256212" cy="2057400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180232" name="Rectangle 8"/>
          <p:cNvSpPr>
            <a:spLocks noChangeArrowheads="1"/>
          </p:cNvSpPr>
          <p:nvPr/>
        </p:nvSpPr>
        <p:spPr bwMode="auto">
          <a:xfrm>
            <a:off x="1522413" y="4191000"/>
            <a:ext cx="8189912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hlinkClick r:id="rId4"/>
              </a:rPr>
              <a:t>Early Caffeine Use in Very Low Birth Weight Infants and Neonatal Outcomes: A Systematic Review and Meta-Analysis.</a:t>
            </a:r>
            <a:endParaRPr lang="en-US" sz="1200"/>
          </a:p>
          <a:p>
            <a:pPr algn="ctr"/>
            <a:r>
              <a:rPr lang="en-US" sz="1200">
                <a:solidFill>
                  <a:schemeClr val="bg1"/>
                </a:solidFill>
              </a:rPr>
              <a:t>Park HW, Lim G, Chung SHet al J Korean Med Sci. 2015 Dec;30(12):1828-35. </a:t>
            </a:r>
            <a:r>
              <a:rPr lang="en-US" sz="1200">
                <a:solidFill>
                  <a:srgbClr val="0033CC"/>
                </a:solidFill>
              </a:rPr>
              <a:t>Artigo Integral!</a:t>
            </a:r>
          </a:p>
        </p:txBody>
      </p:sp>
      <p:sp>
        <p:nvSpPr>
          <p:cNvPr id="180233" name="Rectangle 9"/>
          <p:cNvSpPr>
            <a:spLocks noChangeArrowheads="1"/>
          </p:cNvSpPr>
          <p:nvPr/>
        </p:nvSpPr>
        <p:spPr bwMode="auto">
          <a:xfrm>
            <a:off x="2513013" y="1295400"/>
            <a:ext cx="6510337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hlinkClick r:id="rId5"/>
              </a:rPr>
              <a:t>Effect of </a:t>
            </a:r>
            <a:r>
              <a:rPr lang="en-US" sz="1200" b="1">
                <a:hlinkClick r:id="rId5"/>
              </a:rPr>
              <a:t>caffeine</a:t>
            </a:r>
            <a:r>
              <a:rPr lang="en-US" sz="1200">
                <a:hlinkClick r:id="rId5"/>
              </a:rPr>
              <a:t> on superior mesenteric artery blood flow velocities in preterm neonates.</a:t>
            </a:r>
            <a:endParaRPr lang="en-US" sz="1200"/>
          </a:p>
          <a:p>
            <a:pPr algn="ctr"/>
            <a:r>
              <a:rPr lang="en-US" sz="1200">
                <a:solidFill>
                  <a:schemeClr val="bg1"/>
                </a:solidFill>
              </a:rPr>
              <a:t>Abdel Wahed MA, Issa HM, Khafagy SM et al. J Matern Fetal Neonatal Med. 2017 Sep 22:1-5</a:t>
            </a:r>
          </a:p>
        </p:txBody>
      </p:sp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pt-BR" b="1" smtClean="0">
                <a:solidFill>
                  <a:srgbClr val="FFFF00"/>
                </a:solidFill>
              </a:rPr>
              <a:t>Uso de Espessante</a:t>
            </a:r>
          </a:p>
        </p:txBody>
      </p:sp>
      <p:sp>
        <p:nvSpPr>
          <p:cNvPr id="197635" name="Rectangle 3"/>
          <p:cNvSpPr>
            <a:spLocks noGrp="1"/>
          </p:cNvSpPr>
          <p:nvPr>
            <p:ph type="body" idx="4294967295"/>
          </p:nvPr>
        </p:nvSpPr>
        <p:spPr>
          <a:xfrm>
            <a:off x="1674813" y="2971800"/>
            <a:ext cx="8912225" cy="3886200"/>
          </a:xfrm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pt-BR" b="1" smtClean="0"/>
              <a:t>Em todos os lactentes, </a:t>
            </a:r>
            <a:r>
              <a:rPr lang="pt-BR" b="1" smtClean="0">
                <a:solidFill>
                  <a:srgbClr val="FF3300"/>
                </a:solidFill>
              </a:rPr>
              <a:t>o refluxo gastroesofágico ou a disfunção alimentar atribuível à sucção / deglutição mal coordenada</a:t>
            </a:r>
            <a:r>
              <a:rPr lang="pt-BR" b="1" smtClean="0"/>
              <a:t> foi a indicação para a iniciação do SimplyThick.</a:t>
            </a:r>
          </a:p>
          <a:p>
            <a:r>
              <a:rPr lang="pt-BR" b="1" smtClean="0"/>
              <a:t>Um mecanismo potencial pelo qual o SimplyThick pode predispor à lesão da mucosa e ECN é através do </a:t>
            </a:r>
            <a:r>
              <a:rPr lang="pt-BR" b="1" smtClean="0">
                <a:solidFill>
                  <a:srgbClr val="FF3300"/>
                </a:solidFill>
              </a:rPr>
              <a:t>acúmulo de ácidos graxos de cadeia curta produzidos pelo metabolismo bacteriano do seu componente de goma xantana</a:t>
            </a:r>
            <a:r>
              <a:rPr lang="pt-BR" b="1" smtClean="0"/>
              <a:t>. </a:t>
            </a:r>
          </a:p>
          <a:p>
            <a:pPr algn="ctr">
              <a:buFont typeface="Arial" pitchFamily="34" charset="0"/>
              <a:buNone/>
            </a:pPr>
            <a:endParaRPr lang="pt-BR" b="1" smtClean="0"/>
          </a:p>
          <a:p>
            <a:pPr algn="ctr">
              <a:buFont typeface="Arial" pitchFamily="34" charset="0"/>
              <a:buNone/>
            </a:pPr>
            <a:endParaRPr lang="pt-BR" b="1" smtClean="0"/>
          </a:p>
          <a:p>
            <a:pPr algn="ctr">
              <a:buFont typeface="Arial" pitchFamily="34" charset="0"/>
              <a:buNone/>
            </a:pPr>
            <a:r>
              <a:rPr lang="pt-BR" b="1" smtClean="0">
                <a:solidFill>
                  <a:srgbClr val="FF3300"/>
                </a:solidFill>
              </a:rPr>
              <a:t> </a:t>
            </a:r>
          </a:p>
          <a:p>
            <a:endParaRPr lang="pt-BR" smtClean="0"/>
          </a:p>
        </p:txBody>
      </p:sp>
      <p:sp>
        <p:nvSpPr>
          <p:cNvPr id="197636" name="Rectangle 4"/>
          <p:cNvSpPr>
            <a:spLocks noChangeArrowheads="1"/>
          </p:cNvSpPr>
          <p:nvPr/>
        </p:nvSpPr>
        <p:spPr bwMode="auto">
          <a:xfrm>
            <a:off x="471488" y="2209800"/>
            <a:ext cx="11717337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sz="1200">
                <a:hlinkClick r:id="rId2"/>
              </a:rPr>
              <a:t>Late onset necrotizing enterocolitis in infants following use of a xanthan gum-containing thickening </a:t>
            </a:r>
            <a:r>
              <a:rPr lang="en-US" sz="1200">
                <a:solidFill>
                  <a:schemeClr val="bg2"/>
                </a:solidFill>
                <a:hlinkClick r:id="rId2"/>
              </a:rPr>
              <a:t>agent..</a:t>
            </a:r>
            <a:r>
              <a:rPr lang="en-US" sz="1200">
                <a:solidFill>
                  <a:schemeClr val="bg2"/>
                </a:solidFill>
              </a:rPr>
              <a:t>Beal J,Silverman B, Bellant J, Young TE, Klontz K.J Pediatr. 2012 Aug;161(2):354-6. doi: 10.1016/j.jpeds.2012.03.054. Epub 2012 May 9.PMID: 22575248.</a:t>
            </a:r>
            <a:r>
              <a:rPr lang="en-US" sz="1200" u="sng">
                <a:solidFill>
                  <a:schemeClr val="bg2"/>
                </a:solidFill>
                <a:hlinkClick r:id="rId3"/>
              </a:rPr>
              <a:t>Similar articles</a:t>
            </a:r>
            <a:endParaRPr lang="en-US" sz="1200" u="sng">
              <a:solidFill>
                <a:schemeClr val="bg2"/>
              </a:solidFill>
            </a:endParaRPr>
          </a:p>
        </p:txBody>
      </p:sp>
      <p:sp>
        <p:nvSpPr>
          <p:cNvPr id="197637" name="Text Box 5"/>
          <p:cNvSpPr txBox="1">
            <a:spLocks noChangeArrowheads="1"/>
          </p:cNvSpPr>
          <p:nvPr/>
        </p:nvSpPr>
        <p:spPr bwMode="auto">
          <a:xfrm>
            <a:off x="2268538" y="1255713"/>
            <a:ext cx="9010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Silverman B et al (2012): aumento do risco de ECN de início tardio (em média:66 dias) </a:t>
            </a:r>
          </a:p>
          <a:p>
            <a:r>
              <a:rPr lang="pt-BR"/>
              <a:t>com o espessante SimplyThick (22 lactentes, dos uais 21 foram prematuros)</a:t>
            </a:r>
          </a:p>
        </p:txBody>
      </p:sp>
    </p:spTree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pt-BR" smtClean="0">
                <a:solidFill>
                  <a:srgbClr val="FF3300"/>
                </a:solidFill>
              </a:rPr>
              <a:t>Enterocolite Necrosante Induzida por Proteína Alimentar (EIPA)</a:t>
            </a:r>
          </a:p>
        </p:txBody>
      </p:sp>
      <p:sp>
        <p:nvSpPr>
          <p:cNvPr id="201731" name="Rectangle 3"/>
          <p:cNvSpPr>
            <a:spLocks noGrp="1"/>
          </p:cNvSpPr>
          <p:nvPr>
            <p:ph type="body" idx="4294967295"/>
          </p:nvPr>
        </p:nvSpPr>
        <p:spPr>
          <a:xfrm>
            <a:off x="1217613" y="2133600"/>
            <a:ext cx="9372600" cy="5181600"/>
          </a:xfrm>
        </p:spPr>
        <p:txBody>
          <a:bodyPr/>
          <a:lstStyle/>
          <a:p>
            <a:pPr>
              <a:lnSpc>
                <a:spcPct val="70000"/>
              </a:lnSpc>
            </a:pPr>
            <a:r>
              <a:rPr lang="pt-BR" sz="1800" smtClean="0"/>
              <a:t>Doença subdiagnosticada na UTI Neonatal- Pode imitar e Enterocolite necrosante</a:t>
            </a:r>
          </a:p>
          <a:p>
            <a:pPr>
              <a:lnSpc>
                <a:spcPct val="70000"/>
              </a:lnSpc>
            </a:pPr>
            <a:r>
              <a:rPr lang="pt-BR" sz="1800" smtClean="0"/>
              <a:t>resulta em </a:t>
            </a:r>
            <a:r>
              <a:rPr lang="pt-BR" sz="1800" smtClean="0">
                <a:solidFill>
                  <a:srgbClr val="FF3300"/>
                </a:solidFill>
              </a:rPr>
              <a:t>hipersensibilidade a antígenos alimentares</a:t>
            </a:r>
            <a:r>
              <a:rPr lang="pt-BR" sz="1800" smtClean="0"/>
              <a:t> (leite de vaca e proteínas da soja:gatilhos mais importantes)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no </a:t>
            </a:r>
            <a:r>
              <a:rPr lang="pt-BR" sz="1800" smtClean="0">
                <a:solidFill>
                  <a:srgbClr val="FFFF00"/>
                </a:solidFill>
              </a:rPr>
              <a:t>primeiro mês de vida</a:t>
            </a:r>
            <a:r>
              <a:rPr lang="pt-BR" sz="1800" smtClean="0"/>
              <a:t>, apresentam vômitos, diarréia, hematoquezia, ou letargia cerca de 1-4 semanas após a  exposição ao antígeno desencadeante.</a:t>
            </a:r>
          </a:p>
          <a:p>
            <a:pPr>
              <a:lnSpc>
                <a:spcPct val="80000"/>
              </a:lnSpc>
            </a:pPr>
            <a:r>
              <a:rPr lang="pt-BR" sz="1800" smtClean="0">
                <a:solidFill>
                  <a:srgbClr val="FFFF00"/>
                </a:solidFill>
              </a:rPr>
              <a:t>Padrão ouro no diagnóstico:teste de provocação oral</a:t>
            </a:r>
          </a:p>
          <a:p>
            <a:pPr>
              <a:lnSpc>
                <a:spcPct val="80000"/>
              </a:lnSpc>
            </a:pPr>
            <a:r>
              <a:rPr lang="pt-BR" sz="1800" smtClean="0">
                <a:solidFill>
                  <a:srgbClr val="FFFF00"/>
                </a:solidFill>
              </a:rPr>
              <a:t>Alterações comuns</a:t>
            </a:r>
            <a:r>
              <a:rPr lang="pt-BR" sz="1800" smtClean="0"/>
              <a:t>: leucocitose (eosinofilia),trombocitose, sangue oculto nas fezes, anemia, hipoalbuminenia e pneumat0ose intestinal; PCR normal; 8º% com monocitose</a:t>
            </a:r>
          </a:p>
          <a:p>
            <a:pPr>
              <a:lnSpc>
                <a:spcPct val="80000"/>
              </a:lnSpc>
            </a:pPr>
            <a:r>
              <a:rPr lang="pt-BR" sz="1800" smtClean="0">
                <a:solidFill>
                  <a:srgbClr val="FFFF00"/>
                </a:solidFill>
              </a:rPr>
              <a:t>Época</a:t>
            </a:r>
            <a:r>
              <a:rPr lang="pt-BR" sz="1800" smtClean="0"/>
              <a:t>: 35-41 semanas (ECN: 32 semanas)</a:t>
            </a:r>
          </a:p>
          <a:p>
            <a:pPr>
              <a:lnSpc>
                <a:spcPct val="80000"/>
              </a:lnSpc>
            </a:pPr>
            <a:endParaRPr lang="pt-BR" sz="1800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FFFF00"/>
                </a:solidFill>
              </a:rPr>
              <a:t>Resolução dos sintomas com modificação de dieta para uma fórmula extensamente hidrolisada ou fórmula de aminoácidos livre</a:t>
            </a:r>
          </a:p>
          <a:p>
            <a:pPr>
              <a:lnSpc>
                <a:spcPct val="80000"/>
              </a:lnSpc>
            </a:pPr>
            <a:endParaRPr lang="pt-BR" sz="200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1400" smtClean="0"/>
              <a:t> </a:t>
            </a:r>
          </a:p>
          <a:p>
            <a:pPr>
              <a:lnSpc>
                <a:spcPct val="80000"/>
              </a:lnSpc>
            </a:pPr>
            <a:endParaRPr lang="pt-BR" sz="1400" smtClean="0"/>
          </a:p>
          <a:p>
            <a:pPr>
              <a:lnSpc>
                <a:spcPct val="70000"/>
              </a:lnSpc>
            </a:pPr>
            <a:endParaRPr lang="pt-BR" sz="1500" smtClean="0"/>
          </a:p>
          <a:p>
            <a:pPr>
              <a:lnSpc>
                <a:spcPct val="70000"/>
              </a:lnSpc>
            </a:pPr>
            <a:endParaRPr lang="pt-BR" sz="1500" smtClean="0"/>
          </a:p>
          <a:p>
            <a:pPr>
              <a:lnSpc>
                <a:spcPct val="70000"/>
              </a:lnSpc>
            </a:pPr>
            <a:endParaRPr lang="pt-BR" sz="1500" smtClean="0"/>
          </a:p>
        </p:txBody>
      </p:sp>
      <p:sp>
        <p:nvSpPr>
          <p:cNvPr id="201732" name="Rectangle 4"/>
          <p:cNvSpPr>
            <a:spLocks noChangeArrowheads="1"/>
          </p:cNvSpPr>
          <p:nvPr/>
        </p:nvSpPr>
        <p:spPr bwMode="auto">
          <a:xfrm>
            <a:off x="455613" y="1219200"/>
            <a:ext cx="11480800" cy="638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95220" bIns="0" anchor="ctr">
            <a:spAutoFit/>
          </a:bodyPr>
          <a:lstStyle/>
          <a:p>
            <a:pPr algn="ctr"/>
            <a:r>
              <a:rPr lang="en-US" sz="1400" b="1">
                <a:solidFill>
                  <a:schemeClr val="bg1"/>
                </a:solidFill>
                <a:hlinkClick r:id="rId2"/>
              </a:rPr>
              <a:t>Food</a:t>
            </a:r>
            <a:r>
              <a:rPr lang="en-US" sz="1400">
                <a:solidFill>
                  <a:schemeClr val="bg1"/>
                </a:solidFill>
                <a:hlinkClick r:id="rId2"/>
              </a:rPr>
              <a:t> </a:t>
            </a:r>
            <a:r>
              <a:rPr lang="en-US" sz="1400" b="1">
                <a:solidFill>
                  <a:schemeClr val="bg1"/>
                </a:solidFill>
                <a:hlinkClick r:id="rId2"/>
              </a:rPr>
              <a:t>Protein</a:t>
            </a:r>
            <a:r>
              <a:rPr lang="en-US" sz="1400">
                <a:solidFill>
                  <a:schemeClr val="bg1"/>
                </a:solidFill>
                <a:hlinkClick r:id="rId2"/>
              </a:rPr>
              <a:t>-</a:t>
            </a:r>
            <a:r>
              <a:rPr lang="en-US" sz="1400" b="1">
                <a:solidFill>
                  <a:schemeClr val="bg1"/>
                </a:solidFill>
                <a:hlinkClick r:id="rId2"/>
              </a:rPr>
              <a:t>Induced</a:t>
            </a:r>
            <a:r>
              <a:rPr lang="en-US" sz="1400">
                <a:solidFill>
                  <a:schemeClr val="bg1"/>
                </a:solidFill>
                <a:hlinkClick r:id="rId2"/>
              </a:rPr>
              <a:t> </a:t>
            </a:r>
            <a:r>
              <a:rPr lang="en-US" sz="1400" b="1">
                <a:solidFill>
                  <a:schemeClr val="bg1"/>
                </a:solidFill>
                <a:hlinkClick r:id="rId2"/>
              </a:rPr>
              <a:t>Enterocolitis</a:t>
            </a:r>
            <a:r>
              <a:rPr lang="en-US" sz="1400">
                <a:solidFill>
                  <a:schemeClr val="bg1"/>
                </a:solidFill>
                <a:hlinkClick r:id="rId2"/>
              </a:rPr>
              <a:t> Instead of Necrotizing </a:t>
            </a:r>
            <a:r>
              <a:rPr lang="en-US" sz="1400" b="1">
                <a:solidFill>
                  <a:schemeClr val="bg1"/>
                </a:solidFill>
                <a:hlinkClick r:id="rId2"/>
              </a:rPr>
              <a:t>Enterocolitis</a:t>
            </a:r>
            <a:r>
              <a:rPr lang="en-US" sz="1400">
                <a:solidFill>
                  <a:schemeClr val="bg1"/>
                </a:solidFill>
                <a:hlinkClick r:id="rId2"/>
              </a:rPr>
              <a:t>? A Neonatal Intensive Care Unit Case Series.</a:t>
            </a:r>
            <a:endParaRPr lang="en-US" sz="1400">
              <a:solidFill>
                <a:schemeClr val="bg1"/>
              </a:solidFill>
            </a:endParaRPr>
          </a:p>
          <a:p>
            <a:pPr algn="ctr"/>
            <a:r>
              <a:rPr lang="en-US" sz="1400">
                <a:solidFill>
                  <a:schemeClr val="bg1"/>
                </a:solidFill>
              </a:rPr>
              <a:t>Lenfestey MW, de la Cruz D, </a:t>
            </a:r>
            <a:r>
              <a:rPr lang="en-US" sz="1400" b="1">
                <a:solidFill>
                  <a:schemeClr val="bg1"/>
                </a:solidFill>
              </a:rPr>
              <a:t>Neu J</a:t>
            </a:r>
            <a:r>
              <a:rPr lang="en-US" sz="1400">
                <a:solidFill>
                  <a:schemeClr val="bg1"/>
                </a:solidFill>
              </a:rPr>
              <a:t>.J Pediatr. 2018 May 23. pii: S0022-3476(18)30602-4. doi: 10.1016/j.jpeds.2018.04.048. [Epub ahead of print]</a:t>
            </a:r>
          </a:p>
          <a:p>
            <a:pPr algn="ctr"/>
            <a:r>
              <a:rPr lang="en-US" sz="1400">
                <a:solidFill>
                  <a:schemeClr val="bg1"/>
                </a:solidFill>
              </a:rPr>
              <a:t>PMID: 29803301.</a:t>
            </a:r>
            <a:r>
              <a:rPr lang="en-US" sz="1400" u="sng">
                <a:solidFill>
                  <a:schemeClr val="bg1"/>
                </a:solidFill>
                <a:hlinkClick r:id="rId3"/>
              </a:rPr>
              <a:t>Similar articles</a:t>
            </a:r>
            <a:endParaRPr lang="en-US" sz="1400" u="sng">
              <a:solidFill>
                <a:schemeClr val="bg1"/>
              </a:solidFill>
            </a:endParaRPr>
          </a:p>
        </p:txBody>
      </p:sp>
      <p:pic>
        <p:nvPicPr>
          <p:cNvPr id="201735" name="Picture 7" descr="pptx">
            <a:hlinkClick r:id="rId4" tooltip="ECN_proteina_alimentar_2018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361613" y="5334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/>
          </p:cNvSpPr>
          <p:nvPr>
            <p:ph type="title" idx="4294967295"/>
          </p:nvPr>
        </p:nvSpPr>
        <p:spPr>
          <a:xfrm>
            <a:off x="0" y="1268413"/>
            <a:ext cx="9953625" cy="1143000"/>
          </a:xfrm>
          <a:noFill/>
        </p:spPr>
        <p:txBody>
          <a:bodyPr/>
          <a:lstStyle/>
          <a:p>
            <a:pPr algn="ctr" eaLnBrk="1" hangingPunct="1"/>
            <a:r>
              <a:rPr lang="pt-BR" sz="2200" b="1" smtClean="0">
                <a:solidFill>
                  <a:srgbClr val="0000FF"/>
                </a:solidFill>
              </a:rPr>
              <a:t>             </a:t>
            </a:r>
            <a:r>
              <a:rPr lang="pt-BR" sz="2200" b="1" smtClean="0">
                <a:solidFill>
                  <a:srgbClr val="FFFF00"/>
                </a:solidFill>
              </a:rPr>
              <a:t>Inclusão de 14 subconjuntos de enterocolite necrosante</a:t>
            </a:r>
          </a:p>
        </p:txBody>
      </p:sp>
      <p:sp>
        <p:nvSpPr>
          <p:cNvPr id="204803" name="Rectangle 3"/>
          <p:cNvSpPr>
            <a:spLocks noGrp="1"/>
          </p:cNvSpPr>
          <p:nvPr>
            <p:ph type="body" idx="4294967295"/>
          </p:nvPr>
        </p:nvSpPr>
        <p:spPr>
          <a:xfrm>
            <a:off x="623888" y="2420938"/>
            <a:ext cx="9955212" cy="4873625"/>
          </a:xfrm>
        </p:spPr>
        <p:txBody>
          <a:bodyPr/>
          <a:lstStyle/>
          <a:p>
            <a:pPr eaLnBrk="1" hangingPunct="1"/>
            <a:r>
              <a:rPr lang="pt-BR" sz="1800" smtClean="0"/>
              <a:t>1) </a:t>
            </a:r>
            <a:r>
              <a:rPr lang="pt-BR" sz="1800" b="1" smtClean="0">
                <a:solidFill>
                  <a:srgbClr val="FF0000"/>
                </a:solidFill>
              </a:rPr>
              <a:t>NEC associado à transfusão</a:t>
            </a:r>
            <a:r>
              <a:rPr lang="pt-BR" sz="1800" smtClean="0">
                <a:solidFill>
                  <a:srgbClr val="FF0000"/>
                </a:solidFill>
              </a:rPr>
              <a:t> </a:t>
            </a:r>
            <a:r>
              <a:rPr lang="pt-BR" sz="1800" b="1" smtClean="0">
                <a:solidFill>
                  <a:srgbClr val="FF0000"/>
                </a:solidFill>
              </a:rPr>
              <a:t>(TANEC</a:t>
            </a:r>
            <a:r>
              <a:rPr lang="pt-BR" sz="1800" smtClean="0">
                <a:solidFill>
                  <a:srgbClr val="FF0000"/>
                </a:solidFill>
              </a:rPr>
              <a:t>)</a:t>
            </a:r>
            <a:r>
              <a:rPr lang="pt-BR" sz="1800" smtClean="0"/>
              <a:t> —ECN que ocorre dentro de 48 horas de uma transfusão de hemácias.</a:t>
            </a:r>
          </a:p>
          <a:p>
            <a:pPr eaLnBrk="1" hangingPunct="1"/>
            <a:r>
              <a:rPr lang="pt-BR" sz="1800" smtClean="0"/>
              <a:t>(2) </a:t>
            </a:r>
            <a:r>
              <a:rPr lang="pt-BR" sz="1800" b="1" smtClean="0">
                <a:solidFill>
                  <a:srgbClr val="FF0000"/>
                </a:solidFill>
              </a:rPr>
              <a:t>NEC associada à alergia ao leite de vaca neonatal</a:t>
            </a:r>
            <a:r>
              <a:rPr lang="pt-BR" sz="1800" smtClean="0"/>
              <a:t> (</a:t>
            </a:r>
            <a:r>
              <a:rPr lang="pt-BR" sz="1800" b="1" smtClean="0">
                <a:solidFill>
                  <a:srgbClr val="FF0000"/>
                </a:solidFill>
              </a:rPr>
              <a:t>MOONEC</a:t>
            </a:r>
            <a:r>
              <a:rPr lang="pt-BR" sz="1800" smtClean="0"/>
              <a:t>) - ECN com três dos seguintes: fezes com sangue, história de intolerância alimentar / refluxo grave, qualquer contagem absoluta de eosinófilos &gt;2000 </a:t>
            </a:r>
            <a:r>
              <a:rPr lang="en-US" sz="1800" smtClean="0"/>
              <a:t>µ/</a:t>
            </a:r>
            <a:r>
              <a:rPr lang="pt-BR" sz="1800" smtClean="0"/>
              <a:t>L, redução dos sintomas dentro de 48 horas após mudar para uma fórmula elementar.</a:t>
            </a:r>
          </a:p>
          <a:p>
            <a:pPr eaLnBrk="1" hangingPunct="1"/>
            <a:r>
              <a:rPr lang="pt-BR" sz="1800" smtClean="0"/>
              <a:t>(3) </a:t>
            </a:r>
            <a:r>
              <a:rPr lang="pt-BR" sz="1800" b="1" smtClean="0">
                <a:solidFill>
                  <a:srgbClr val="FF0000"/>
                </a:solidFill>
              </a:rPr>
              <a:t>NEC associada a um patógeno bacteriano conhecido (BPNEC)</a:t>
            </a:r>
            <a:r>
              <a:rPr lang="pt-BR" sz="1800" smtClean="0"/>
              <a:t> - NEC que tem um único patógeno bacteriano, além da flora bacteriana da pele crescendo a partir do sangue ou do líquido peritoneal.</a:t>
            </a:r>
          </a:p>
          <a:p>
            <a:pPr eaLnBrk="1" hangingPunct="1"/>
            <a:r>
              <a:rPr lang="pt-BR" sz="1800" smtClean="0"/>
              <a:t>(4) </a:t>
            </a:r>
            <a:r>
              <a:rPr lang="pt-BR" sz="1800" b="1" smtClean="0">
                <a:solidFill>
                  <a:srgbClr val="FF0000"/>
                </a:solidFill>
              </a:rPr>
              <a:t>NEC associada a um patógeno viral conhecido (VPNEC</a:t>
            </a:r>
            <a:r>
              <a:rPr lang="pt-BR" sz="1800" smtClean="0"/>
              <a:t>) —NEC que teve um único vírus identificado por cultura ou PCR de sangue ou outros fluidos corporais estéreis.</a:t>
            </a:r>
          </a:p>
          <a:p>
            <a:pPr eaLnBrk="1" hangingPunct="1"/>
            <a:endParaRPr lang="pt-BR" sz="1800" smtClean="0"/>
          </a:p>
        </p:txBody>
      </p:sp>
      <p:sp>
        <p:nvSpPr>
          <p:cNvPr id="204804" name="Text Box 6"/>
          <p:cNvSpPr txBox="1">
            <a:spLocks noChangeArrowheads="1"/>
          </p:cNvSpPr>
          <p:nvPr/>
        </p:nvSpPr>
        <p:spPr bwMode="auto">
          <a:xfrm>
            <a:off x="1008063" y="115888"/>
            <a:ext cx="9375775" cy="701675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000" b="1">
                <a:solidFill>
                  <a:srgbClr val="FF3399"/>
                </a:solidFill>
              </a:rPr>
              <a:t>Uma questão crítica para os pesquisadores do NEC: Podemos criar uma definição consensual de NEC que facilite o progresso da pesquisa?</a:t>
            </a:r>
          </a:p>
        </p:txBody>
      </p:sp>
      <p:sp>
        <p:nvSpPr>
          <p:cNvPr id="204805" name="Rectangle 5"/>
          <p:cNvSpPr>
            <a:spLocks noChangeArrowheads="1"/>
          </p:cNvSpPr>
          <p:nvPr/>
        </p:nvSpPr>
        <p:spPr bwMode="auto">
          <a:xfrm>
            <a:off x="431800" y="1125538"/>
            <a:ext cx="109426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1200">
                <a:hlinkClick r:id="rId2"/>
              </a:rPr>
              <a:t>A critical question for NEC researchers: Can we create a consensus definition of NEC that facilitates research progress?</a:t>
            </a:r>
            <a:r>
              <a:rPr lang="pt-BR" sz="1200"/>
              <a:t> Gordon PV, Swanson JR, MacQueen BC, Christensen RD.Semin Perinatol. 2017 Feb;41(1):7-14. doi: 10.1053/j.semperi.2016.09.013. Epub 2016 Nov 17. Review.PMID: 27866661.</a:t>
            </a:r>
            <a:r>
              <a:rPr lang="pt-BR" sz="1200" u="sng">
                <a:hlinkClick r:id="rId3"/>
              </a:rPr>
              <a:t>Similar articles</a:t>
            </a:r>
            <a:endParaRPr lang="pt-BR" sz="1200" u="sng"/>
          </a:p>
        </p:txBody>
      </p:sp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3"/>
          <p:cNvSpPr>
            <a:spLocks noGrp="1"/>
          </p:cNvSpPr>
          <p:nvPr>
            <p:ph type="body" idx="4294967295"/>
          </p:nvPr>
        </p:nvSpPr>
        <p:spPr>
          <a:xfrm>
            <a:off x="531813" y="762000"/>
            <a:ext cx="10972800" cy="5943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mtClean="0"/>
              <a:t>(5) </a:t>
            </a:r>
            <a:r>
              <a:rPr lang="pt-BR" smtClean="0">
                <a:solidFill>
                  <a:srgbClr val="FF0000"/>
                </a:solidFill>
              </a:rPr>
              <a:t>NEC associada a uma hipóxia grave e / ou isquêmica grave conhecida como  evento (HIENEC</a:t>
            </a:r>
            <a:r>
              <a:rPr lang="pt-BR" smtClean="0"/>
              <a:t>) —NEC dentro de 72 horas após hipóxia grave / evento isquêmico.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(6) </a:t>
            </a:r>
            <a:r>
              <a:rPr lang="pt-BR" b="1" smtClean="0">
                <a:solidFill>
                  <a:srgbClr val="FF0000"/>
                </a:solidFill>
              </a:rPr>
              <a:t>NEC associado a </a:t>
            </a:r>
            <a:r>
              <a:rPr lang="pt-BR" b="1" i="1" smtClean="0">
                <a:solidFill>
                  <a:srgbClr val="FF0000"/>
                </a:solidFill>
              </a:rPr>
              <a:t>status</a:t>
            </a:r>
            <a:r>
              <a:rPr lang="pt-BR" b="1" smtClean="0">
                <a:solidFill>
                  <a:srgbClr val="FF0000"/>
                </a:solidFill>
              </a:rPr>
              <a:t> negativo recente de cultura</a:t>
            </a:r>
            <a:r>
              <a:rPr lang="pt-BR" smtClean="0"/>
              <a:t> (ROSNEC)—NEC diagnosticada dentro de 72 horas após hemoculturas negativas (e a crianças  não atualmente em antibióticos).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(7) </a:t>
            </a:r>
            <a:r>
              <a:rPr lang="pt-BR" b="1" smtClean="0">
                <a:solidFill>
                  <a:srgbClr val="FF0000"/>
                </a:solidFill>
              </a:rPr>
              <a:t>ECN associada ao estresse pelo frio (CLDNEC)</a:t>
            </a:r>
            <a:r>
              <a:rPr lang="pt-BR" smtClean="0"/>
              <a:t> - ECN em lactente pesando &lt;2000g que falhou no desmame de uma incubadora nas últimas 72 horas.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(8) </a:t>
            </a:r>
            <a:r>
              <a:rPr lang="pt-BR" b="1" smtClean="0">
                <a:solidFill>
                  <a:srgbClr val="FF0000"/>
                </a:solidFill>
              </a:rPr>
              <a:t>NEC ocorrendo em irmãos</a:t>
            </a:r>
            <a:r>
              <a:rPr lang="pt-BR" smtClean="0"/>
              <a:t> (2XNEC) —NEC onde dois ou mais  irmãos na mesma família genética adquiriram NEC.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(9) </a:t>
            </a:r>
            <a:r>
              <a:rPr lang="pt-BR" b="1" smtClean="0">
                <a:solidFill>
                  <a:srgbClr val="FF3300"/>
                </a:solidFill>
              </a:rPr>
              <a:t>NEC após SIP</a:t>
            </a:r>
            <a:r>
              <a:rPr lang="pt-BR" smtClean="0"/>
              <a:t> [Perfuração Intestinal Espontânea) (SIPNEC) - aquisição da NEC após recuperação cirúrgica da SIP.</a:t>
            </a:r>
          </a:p>
          <a:p>
            <a:pPr eaLnBrk="1" hangingPunct="1">
              <a:lnSpc>
                <a:spcPct val="80000"/>
              </a:lnSpc>
            </a:pPr>
            <a:r>
              <a:rPr lang="pt-BR" smtClean="0"/>
              <a:t>(10) </a:t>
            </a:r>
            <a:r>
              <a:rPr lang="pt-BR" b="1" smtClean="0">
                <a:solidFill>
                  <a:srgbClr val="FF0000"/>
                </a:solidFill>
              </a:rPr>
              <a:t>ECN associada à gastrosquise (GASNEC)</a:t>
            </a:r>
            <a:r>
              <a:rPr lang="pt-BR" smtClean="0"/>
              <a:t> - aquisição de ECN em pacientes com gastrosquise (pré ou pós-operatório)</a:t>
            </a:r>
          </a:p>
        </p:txBody>
      </p:sp>
    </p:spTree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3"/>
          <p:cNvSpPr>
            <a:spLocks noGrp="1"/>
          </p:cNvSpPr>
          <p:nvPr>
            <p:ph type="body" idx="4294967295"/>
          </p:nvPr>
        </p:nvSpPr>
        <p:spPr>
          <a:xfrm>
            <a:off x="1293813" y="1066800"/>
            <a:ext cx="10134600" cy="5334000"/>
          </a:xfrm>
        </p:spPr>
        <p:txBody>
          <a:bodyPr/>
          <a:lstStyle/>
          <a:p>
            <a:pPr eaLnBrk="1" hangingPunct="1"/>
            <a:r>
              <a:rPr lang="pt-BR" smtClean="0"/>
              <a:t>(11) </a:t>
            </a:r>
            <a:r>
              <a:rPr lang="pt-BR" b="1" smtClean="0">
                <a:solidFill>
                  <a:srgbClr val="FF0000"/>
                </a:solidFill>
              </a:rPr>
              <a:t>NEC associada à cardiopatia congênita crítica (HRTNEC) - ECN associada a uma lesão cardíaca congênita crítica (pré ou pós-operatório).</a:t>
            </a:r>
          </a:p>
          <a:p>
            <a:pPr eaLnBrk="1" hangingPunct="1"/>
            <a:r>
              <a:rPr lang="pt-BR" b="1" smtClean="0">
                <a:solidFill>
                  <a:srgbClr val="FF0000"/>
                </a:solidFill>
              </a:rPr>
              <a:t>(12) NEC associado a uma condição genética conhecida (GENNEC)</a:t>
            </a:r>
            <a:r>
              <a:rPr lang="pt-BR" smtClean="0"/>
              <a:t> - NEC com um polimorfismo conhecido ou condição  genética que predispõe a criança a NEC (não incluem anomalias congênitas complexas).</a:t>
            </a:r>
          </a:p>
          <a:p>
            <a:pPr eaLnBrk="1" hangingPunct="1"/>
            <a:r>
              <a:rPr lang="pt-BR" smtClean="0"/>
              <a:t>(13) </a:t>
            </a:r>
            <a:r>
              <a:rPr lang="pt-BR" b="1" smtClean="0">
                <a:solidFill>
                  <a:srgbClr val="FF0000"/>
                </a:solidFill>
              </a:rPr>
              <a:t>NEC associada a anomalia congênita (CANNEC)</a:t>
            </a:r>
            <a:r>
              <a:rPr lang="pt-BR" smtClean="0"/>
              <a:t> – NEC com uma anomalia complexa que não seja cardiopatia ou gastrosquise.</a:t>
            </a:r>
          </a:p>
          <a:p>
            <a:pPr eaLnBrk="1" hangingPunct="1"/>
            <a:r>
              <a:rPr lang="pt-BR" smtClean="0"/>
              <a:t>(14) </a:t>
            </a:r>
            <a:r>
              <a:rPr lang="pt-BR" b="1" smtClean="0">
                <a:solidFill>
                  <a:srgbClr val="FF0000"/>
                </a:solidFill>
              </a:rPr>
              <a:t>NEC associada a um produto comercial ($ NEC)</a:t>
            </a:r>
            <a:r>
              <a:rPr lang="pt-BR" smtClean="0"/>
              <a:t> – NEC onde uma fórmula ou outro agente comercial ingerido é associado a uma apresentação única ou maior do que a incidência normal.</a:t>
            </a:r>
          </a:p>
        </p:txBody>
      </p:sp>
    </p:spTree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5" name="Rectangle 3"/>
          <p:cNvSpPr>
            <a:spLocks noGrp="1"/>
          </p:cNvSpPr>
          <p:nvPr>
            <p:ph type="body" idx="4294967295"/>
          </p:nvPr>
        </p:nvSpPr>
        <p:spPr>
          <a:xfrm>
            <a:off x="2894013" y="2819400"/>
            <a:ext cx="9144000" cy="4267200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3600" smtClean="0">
                <a:solidFill>
                  <a:srgbClr val="FFFF00"/>
                </a:solidFill>
              </a:rPr>
              <a:t>ENTEROCOLITE CLÁSSICA</a:t>
            </a:r>
          </a:p>
        </p:txBody>
      </p:sp>
      <p:sp>
        <p:nvSpPr>
          <p:cNvPr id="202756" name="Rectangle 4"/>
          <p:cNvSpPr>
            <a:spLocks noChangeArrowheads="1"/>
          </p:cNvSpPr>
          <p:nvPr/>
        </p:nvSpPr>
        <p:spPr bwMode="auto">
          <a:xfrm>
            <a:off x="1785938" y="3711575"/>
            <a:ext cx="7151687" cy="86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None/>
            </a:pPr>
            <a:r>
              <a:rPr lang="pt-BR" sz="2000" b="1">
                <a:solidFill>
                  <a:srgbClr val="FF3300"/>
                </a:solidFill>
              </a:rPr>
              <a:t>A forma clássica da ECN e aquela associada à disbiose e </a:t>
            </a:r>
          </a:p>
          <a:p>
            <a:pPr algn="ctr" eaLnBrk="0" hangingPunct="0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None/>
            </a:pPr>
            <a:r>
              <a:rPr lang="pt-BR" sz="2000" b="1">
                <a:solidFill>
                  <a:srgbClr val="FF3300"/>
                </a:solidFill>
              </a:rPr>
              <a:t>à inflamação intestinal exagerada</a:t>
            </a:r>
          </a:p>
        </p:txBody>
      </p:sp>
      <p:sp>
        <p:nvSpPr>
          <p:cNvPr id="202757" name="AutoShape 5"/>
          <p:cNvSpPr>
            <a:spLocks noChangeArrowheads="1"/>
          </p:cNvSpPr>
          <p:nvPr/>
        </p:nvSpPr>
        <p:spPr bwMode="auto">
          <a:xfrm flipH="1">
            <a:off x="8990013" y="2819400"/>
            <a:ext cx="685800" cy="1295400"/>
          </a:xfrm>
          <a:prstGeom prst="curvedRightArrow">
            <a:avLst>
              <a:gd name="adj1" fmla="val 37778"/>
              <a:gd name="adj2" fmla="val 75556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202758" name="AutoShape 6"/>
          <p:cNvSpPr>
            <a:spLocks noChangeArrowheads="1"/>
          </p:cNvSpPr>
          <p:nvPr/>
        </p:nvSpPr>
        <p:spPr bwMode="auto">
          <a:xfrm>
            <a:off x="1065213" y="2895600"/>
            <a:ext cx="733425" cy="1214438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/>
          </p:cNvSpPr>
          <p:nvPr>
            <p:ph type="body" idx="4294967295"/>
          </p:nvPr>
        </p:nvSpPr>
        <p:spPr>
          <a:xfrm>
            <a:off x="1598613" y="1295400"/>
            <a:ext cx="9144000" cy="4267200"/>
          </a:xfrm>
        </p:spPr>
        <p:txBody>
          <a:bodyPr/>
          <a:lstStyle/>
          <a:p>
            <a:r>
              <a:rPr lang="pt-BR" sz="1800" smtClean="0"/>
              <a:t>Há várias formas de necrose intestinal chamada de ECN,  como àquelas associadas à cardiopatias congênitas,anomalias intestinais congênitas (malrrotação, inervação anormal, etc), sensibilidades a proteína alimentares</a:t>
            </a:r>
          </a:p>
          <a:p>
            <a:pPr algn="ctr">
              <a:buFont typeface="Arial" pitchFamily="34" charset="0"/>
              <a:buNone/>
            </a:pPr>
            <a:r>
              <a:rPr lang="pt-BR" sz="1800" smtClean="0"/>
              <a:t/>
            </a:r>
            <a:br>
              <a:rPr lang="pt-BR" sz="1800" smtClean="0"/>
            </a:br>
            <a:r>
              <a:rPr lang="pt-BR" b="1" smtClean="0">
                <a:solidFill>
                  <a:srgbClr val="FF3300"/>
                </a:solidFill>
              </a:rPr>
              <a:t>A forma clássica da ECN é aquela associada à disbiose e à inflamação intestinal exagerada</a:t>
            </a:r>
          </a:p>
        </p:txBody>
      </p:sp>
      <p:pic>
        <p:nvPicPr>
          <p:cNvPr id="1812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276600"/>
            <a:ext cx="4427538" cy="3454400"/>
          </a:xfrm>
          <a:prstGeom prst="rect">
            <a:avLst/>
          </a:prstGeom>
          <a:noFill/>
        </p:spPr>
      </p:pic>
      <p:sp>
        <p:nvSpPr>
          <p:cNvPr id="181252" name="Rectangle 4"/>
          <p:cNvSpPr>
            <a:spLocks noGrp="1"/>
          </p:cNvSpPr>
          <p:nvPr>
            <p:ph type="title" idx="4294967295"/>
          </p:nvPr>
        </p:nvSpPr>
        <p:spPr>
          <a:noFill/>
        </p:spPr>
        <p:txBody>
          <a:bodyPr/>
          <a:lstStyle/>
          <a:p>
            <a:pPr algn="ctr"/>
            <a:r>
              <a:rPr lang="pt-BR" smtClean="0">
                <a:solidFill>
                  <a:srgbClr val="FFFF00"/>
                </a:solidFill>
              </a:rPr>
              <a:t>Existe uma definição clara de Enterocolite necrosante?</a:t>
            </a:r>
          </a:p>
        </p:txBody>
      </p:sp>
      <p:sp>
        <p:nvSpPr>
          <p:cNvPr id="181254" name="Rectangle 6"/>
          <p:cNvSpPr>
            <a:spLocks noChangeArrowheads="1"/>
          </p:cNvSpPr>
          <p:nvPr/>
        </p:nvSpPr>
        <p:spPr bwMode="auto">
          <a:xfrm>
            <a:off x="5027613" y="3733800"/>
            <a:ext cx="5994400" cy="2349500"/>
          </a:xfrm>
          <a:prstGeom prst="rect">
            <a:avLst/>
          </a:prstGeom>
          <a:noFill/>
          <a:ln w="2857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Char char="▪"/>
            </a:pPr>
            <a:r>
              <a:rPr lang="pt-BR"/>
              <a:t>Esse bebê apresenta distensão abdominal, RX mostra pneumatose intestinal e gás na veia porta; continuou deteriorando apesar de não ter apresentado pneumoperitôneo. Foi para a cirurgia e foi encontrado esta área necrótica. Felizmente este bebê respondeu bem. No entanto a maioria não respondem tão bem e podem apresentar intestino curto (o tratamento é muito caro, custando  1,5 milhões de dólares nos 1os 5 anos de vida)</a:t>
            </a:r>
          </a:p>
        </p:txBody>
      </p:sp>
      <p:sp>
        <p:nvSpPr>
          <p:cNvPr id="181255" name="Rectangle 7"/>
          <p:cNvSpPr>
            <a:spLocks noChangeArrowheads="1"/>
          </p:cNvSpPr>
          <p:nvPr/>
        </p:nvSpPr>
        <p:spPr bwMode="auto">
          <a:xfrm>
            <a:off x="0" y="2133600"/>
            <a:ext cx="12188825" cy="3651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sz="1200">
                <a:hlinkClick r:id="rId3"/>
              </a:rPr>
              <a:t>A critical question for NEC researchers: Can we create a consensus definition of NEC that facilitates research </a:t>
            </a:r>
            <a:r>
              <a:rPr lang="en-US" sz="1200">
                <a:solidFill>
                  <a:schemeClr val="bg1"/>
                </a:solidFill>
                <a:hlinkClick r:id="rId3"/>
              </a:rPr>
              <a:t>progress?</a:t>
            </a:r>
            <a:r>
              <a:rPr lang="en-US" sz="1200" b="1">
                <a:solidFill>
                  <a:schemeClr val="bg1"/>
                </a:solidFill>
              </a:rPr>
              <a:t>Gordon PV</a:t>
            </a:r>
            <a:r>
              <a:rPr lang="en-US" sz="1200">
                <a:solidFill>
                  <a:schemeClr val="bg1"/>
                </a:solidFill>
              </a:rPr>
              <a:t>, Swanson JR, MacQueen BC, Christensen RD.Semin Perinatol.</a:t>
            </a:r>
            <a:r>
              <a:rPr lang="en-US" sz="1200">
                <a:solidFill>
                  <a:schemeClr val="bg2"/>
                </a:solidFill>
              </a:rPr>
              <a:t> 2017 Feb;41(1):7-14. </a:t>
            </a:r>
            <a:endParaRPr lang="en-US" sz="1200" u="sng"/>
          </a:p>
        </p:txBody>
      </p:sp>
      <p:pic>
        <p:nvPicPr>
          <p:cNvPr id="181257" name="Picture 9" descr="pp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352213" y="6172200"/>
            <a:ext cx="533400" cy="533400"/>
          </a:xfrm>
          <a:prstGeom prst="rect">
            <a:avLst/>
          </a:prstGeom>
          <a:noFill/>
        </p:spPr>
      </p:pic>
      <p:sp>
        <p:nvSpPr>
          <p:cNvPr id="181258" name="Rectangle 10"/>
          <p:cNvSpPr>
            <a:spLocks noChangeArrowheads="1"/>
          </p:cNvSpPr>
          <p:nvPr/>
        </p:nvSpPr>
        <p:spPr bwMode="auto">
          <a:xfrm>
            <a:off x="4722813" y="6218238"/>
            <a:ext cx="6632575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n-US" sz="1200">
                <a:solidFill>
                  <a:schemeClr val="bg2"/>
                </a:solidFill>
                <a:hlinkClick r:id="rId5"/>
              </a:rPr>
              <a:t>Necrotizing enterocolitis.</a:t>
            </a:r>
            <a:r>
              <a:rPr lang="en-US" sz="1200">
                <a:solidFill>
                  <a:schemeClr val="bg2"/>
                </a:solidFill>
              </a:rPr>
              <a:t>Neu J, Walker WA.N Engl J Med. 2011 Jan 20;364(3):</a:t>
            </a:r>
            <a:r>
              <a:rPr lang="en-US" sz="1200">
                <a:solidFill>
                  <a:srgbClr val="0033CC"/>
                </a:solidFill>
              </a:rPr>
              <a:t>255-64.Artigo Integral!</a:t>
            </a:r>
          </a:p>
        </p:txBody>
      </p:sp>
    </p:spTree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pt-BR" smtClean="0">
                <a:solidFill>
                  <a:srgbClr val="FFFF00"/>
                </a:solidFill>
              </a:rPr>
              <a:t>O QUE CAUSA A CLÁSSICA ENTEROCOLITE NECROSANTE</a:t>
            </a:r>
          </a:p>
        </p:txBody>
      </p:sp>
      <p:sp>
        <p:nvSpPr>
          <p:cNvPr id="123907" name="Rectangle 3"/>
          <p:cNvSpPr>
            <a:spLocks noGrp="1"/>
          </p:cNvSpPr>
          <p:nvPr>
            <p:ph type="body" idx="4294967295"/>
          </p:nvPr>
        </p:nvSpPr>
        <p:spPr>
          <a:xfrm>
            <a:off x="1598613" y="1524000"/>
            <a:ext cx="9144000" cy="4267200"/>
          </a:xfrm>
        </p:spPr>
        <p:txBody>
          <a:bodyPr/>
          <a:lstStyle/>
          <a:p>
            <a:r>
              <a:rPr lang="pt-BR" sz="1800" smtClean="0"/>
              <a:t>Nos primórdios da Neonatologia acreditava-se </a:t>
            </a:r>
            <a:r>
              <a:rPr lang="pt-BR" altLang="ja-JP" sz="1800" smtClean="0">
                <a:ea typeface="MS PGothic" pitchFamily="34" charset="-128"/>
              </a:rPr>
              <a:t>que </a:t>
            </a:r>
            <a:r>
              <a:rPr lang="pt-BR" sz="1800" smtClean="0"/>
              <a:t> a alimentação era a causa da ECN</a:t>
            </a:r>
          </a:p>
          <a:p>
            <a:r>
              <a:rPr lang="pt-BR" altLang="ja-JP" sz="1800" smtClean="0">
                <a:ea typeface="MS PGothic" pitchFamily="34" charset="-128"/>
              </a:rPr>
              <a:t>Qu</a:t>
            </a:r>
            <a:r>
              <a:rPr lang="pt-BR" sz="1800" smtClean="0"/>
              <a:t>al é a idade gestacional média no desenvolvimento da ECN nos nossos bebês?</a:t>
            </a:r>
          </a:p>
          <a:p>
            <a:r>
              <a:rPr lang="pt-BR" sz="1800" smtClean="0"/>
              <a:t>Pammi M et al, em 2017 demonstraram  </a:t>
            </a:r>
            <a:r>
              <a:rPr lang="pt-BR" altLang="ja-JP" sz="2000" smtClean="0">
                <a:ea typeface="MS PGothic" pitchFamily="34" charset="-128"/>
              </a:rPr>
              <a:t>que </a:t>
            </a:r>
            <a:r>
              <a:rPr lang="pt-BR" sz="1800" smtClean="0"/>
              <a:t> a </a:t>
            </a:r>
            <a:r>
              <a:rPr lang="pt-BR" sz="1800" b="1" smtClean="0">
                <a:solidFill>
                  <a:srgbClr val="FF3300"/>
                </a:solidFill>
              </a:rPr>
              <a:t>idade gestacional pós-menstrual média para o desenvolvimento da ECN</a:t>
            </a:r>
            <a:r>
              <a:rPr lang="pt-BR" sz="1800" smtClean="0"/>
              <a:t> foi entre </a:t>
            </a:r>
            <a:r>
              <a:rPr lang="pt-BR" sz="1800" smtClean="0">
                <a:solidFill>
                  <a:srgbClr val="FF3300"/>
                </a:solidFill>
              </a:rPr>
              <a:t>28-32 semanas</a:t>
            </a:r>
            <a:r>
              <a:rPr lang="pt-BR" sz="1800" smtClean="0"/>
              <a:t>. Por </a:t>
            </a:r>
            <a:r>
              <a:rPr lang="pt-BR" altLang="ja-JP" sz="1800" smtClean="0">
                <a:ea typeface="MS PGothic" pitchFamily="34" charset="-128"/>
              </a:rPr>
              <a:t>que </a:t>
            </a:r>
            <a:r>
              <a:rPr lang="pt-BR" sz="1800" smtClean="0"/>
              <a:t>ocorre neste momento? Não sabemos , mas temos alguma idéia</a:t>
            </a:r>
          </a:p>
        </p:txBody>
      </p:sp>
      <p:pic>
        <p:nvPicPr>
          <p:cNvPr id="12390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98813" y="3352800"/>
            <a:ext cx="4953000" cy="3165475"/>
          </a:xfrm>
          <a:prstGeom prst="rect">
            <a:avLst/>
          </a:prstGeom>
          <a:noFill/>
        </p:spPr>
      </p:pic>
      <p:sp>
        <p:nvSpPr>
          <p:cNvPr id="123909" name="Text Box 5"/>
          <p:cNvSpPr txBox="1">
            <a:spLocks noChangeArrowheads="1"/>
          </p:cNvSpPr>
          <p:nvPr/>
        </p:nvSpPr>
        <p:spPr bwMode="auto">
          <a:xfrm>
            <a:off x="8228013" y="6491288"/>
            <a:ext cx="3384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Neu J, 2018. Pammi et al, 2017</a:t>
            </a:r>
          </a:p>
        </p:txBody>
      </p:sp>
      <p:sp>
        <p:nvSpPr>
          <p:cNvPr id="123913" name="Rectangle 9"/>
          <p:cNvSpPr>
            <a:spLocks noChangeArrowheads="1"/>
          </p:cNvSpPr>
          <p:nvPr/>
        </p:nvSpPr>
        <p:spPr bwMode="auto">
          <a:xfrm>
            <a:off x="8380413" y="4953000"/>
            <a:ext cx="2971800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n-US" sz="1400">
                <a:hlinkClick r:id="rId3"/>
              </a:rPr>
              <a:t>Intestinal dysbiosis in preterm infants preceding </a:t>
            </a:r>
            <a:r>
              <a:rPr lang="en-US" sz="1400" b="1">
                <a:hlinkClick r:id="rId3"/>
              </a:rPr>
              <a:t>necrotizing enterocolitis</a:t>
            </a:r>
            <a:r>
              <a:rPr lang="en-US" sz="1400">
                <a:hlinkClick r:id="rId3"/>
              </a:rPr>
              <a:t>: a systematic review and </a:t>
            </a:r>
            <a:r>
              <a:rPr lang="en-US" sz="1400">
                <a:solidFill>
                  <a:schemeClr val="bg1"/>
                </a:solidFill>
                <a:hlinkClick r:id="rId3"/>
              </a:rPr>
              <a:t>meta-analysis.</a:t>
            </a:r>
            <a:r>
              <a:rPr lang="en-US" sz="1400" b="1">
                <a:solidFill>
                  <a:schemeClr val="bg1"/>
                </a:solidFill>
              </a:rPr>
              <a:t>Pammi M</a:t>
            </a:r>
            <a:r>
              <a:rPr lang="en-US" sz="1400">
                <a:solidFill>
                  <a:schemeClr val="bg1"/>
                </a:solidFill>
              </a:rPr>
              <a:t>, Cope J, Tarr PI, Warner BB et al. Microbiome. 2017 Mar 9;5(1):31</a:t>
            </a:r>
          </a:p>
        </p:txBody>
      </p:sp>
      <p:sp>
        <p:nvSpPr>
          <p:cNvPr id="123914" name="Line 10"/>
          <p:cNvSpPr>
            <a:spLocks noChangeShapeType="1"/>
          </p:cNvSpPr>
          <p:nvPr/>
        </p:nvSpPr>
        <p:spPr bwMode="auto">
          <a:xfrm>
            <a:off x="4341813" y="4038600"/>
            <a:ext cx="685800" cy="6858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 spd="med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/>
          </p:cNvSpPr>
          <p:nvPr>
            <p:ph type="body" idx="4294967295"/>
          </p:nvPr>
        </p:nvSpPr>
        <p:spPr>
          <a:xfrm>
            <a:off x="684213" y="1524000"/>
            <a:ext cx="10287000" cy="5334000"/>
          </a:xfrm>
        </p:spPr>
        <p:txBody>
          <a:bodyPr/>
          <a:lstStyle/>
          <a:p>
            <a:r>
              <a:rPr lang="pt-BR" sz="2000" smtClean="0"/>
              <a:t>As </a:t>
            </a:r>
            <a:r>
              <a:rPr lang="pt-BR" sz="2000" i="1" smtClean="0">
                <a:solidFill>
                  <a:srgbClr val="FF3300"/>
                </a:solidFill>
              </a:rPr>
              <a:t>alterações microvasculares</a:t>
            </a:r>
            <a:r>
              <a:rPr lang="pt-BR" sz="2000" smtClean="0"/>
              <a:t> </a:t>
            </a:r>
            <a:r>
              <a:rPr lang="pt-BR" altLang="ja-JP" sz="2000" smtClean="0">
                <a:ea typeface="MS PGothic" pitchFamily="34" charset="-128"/>
              </a:rPr>
              <a:t>q</a:t>
            </a:r>
            <a:r>
              <a:rPr lang="pt-BR" sz="2000" smtClean="0"/>
              <a:t>ue ocorrem nesta época podem determinar a ocorrência da ECN numa determinada idade gestacional. Há estudos analisando o  VGF intestinal</a:t>
            </a:r>
          </a:p>
          <a:p>
            <a:pPr>
              <a:buFont typeface="Arial" pitchFamily="34" charset="0"/>
              <a:buNone/>
            </a:pPr>
            <a:r>
              <a:rPr lang="pt-BR" sz="2000" smtClean="0"/>
              <a:t>(E o mesmo </a:t>
            </a:r>
            <a:r>
              <a:rPr lang="pt-BR" altLang="ja-JP" sz="2000" smtClean="0">
                <a:ea typeface="MS PGothic" pitchFamily="34" charset="-128"/>
              </a:rPr>
              <a:t>q</a:t>
            </a:r>
            <a:r>
              <a:rPr lang="pt-BR" sz="2000" smtClean="0"/>
              <a:t>ue acontece no olho: é raro ROP antes de 30 semanas de idade gestacional!)</a:t>
            </a:r>
          </a:p>
          <a:p>
            <a:r>
              <a:rPr lang="pt-BR" sz="2000" smtClean="0">
                <a:solidFill>
                  <a:srgbClr val="FF3300"/>
                </a:solidFill>
              </a:rPr>
              <a:t>Padrões do desenvolvimento dos receptores TOLL-LIKE (TRL</a:t>
            </a:r>
            <a:r>
              <a:rPr lang="pt-BR" sz="2000" smtClean="0"/>
              <a:t>): no final do segundo trimestre da gravidez existe uma densidade maior de receptores TRL </a:t>
            </a:r>
            <a:r>
              <a:rPr lang="pt-BR" altLang="ja-JP" smtClean="0">
                <a:ea typeface="MS PGothic" pitchFamily="34" charset="-128"/>
              </a:rPr>
              <a:t> </a:t>
            </a:r>
            <a:r>
              <a:rPr lang="pt-BR" altLang="ja-JP" sz="2000" smtClean="0">
                <a:ea typeface="MS PGothic" pitchFamily="34" charset="-128"/>
              </a:rPr>
              <a:t>que</a:t>
            </a:r>
            <a:r>
              <a:rPr lang="pt-BR" sz="2000" smtClean="0"/>
              <a:t> parece diminuir mais adiante</a:t>
            </a:r>
          </a:p>
          <a:p>
            <a:r>
              <a:rPr lang="pt-BR" sz="2000" smtClean="0"/>
              <a:t>Há </a:t>
            </a:r>
            <a:r>
              <a:rPr lang="pt-BR" sz="2000" smtClean="0">
                <a:solidFill>
                  <a:srgbClr val="FF3300"/>
                </a:solidFill>
              </a:rPr>
              <a:t>alterações da microbiota neste período</a:t>
            </a:r>
          </a:p>
          <a:p>
            <a:pPr algn="ctr"/>
            <a:r>
              <a:rPr lang="pt-BR" sz="2000" b="1" smtClean="0"/>
              <a:t>Analisando fezes de 900 RN em 3 UTI Neonatais diferentes ao longo de 5 anos, evidenciamos </a:t>
            </a:r>
            <a:r>
              <a:rPr lang="pt-BR" altLang="ja-JP" sz="2000" b="1" smtClean="0">
                <a:ea typeface="MS PGothic" pitchFamily="34" charset="-128"/>
              </a:rPr>
              <a:t>q</a:t>
            </a:r>
            <a:r>
              <a:rPr lang="pt-BR" sz="2000" b="1" smtClean="0"/>
              <a:t>ue os bebês  </a:t>
            </a:r>
            <a:r>
              <a:rPr lang="pt-BR" altLang="ja-JP" sz="2000" b="1" smtClean="0">
                <a:ea typeface="MS PGothic" pitchFamily="34" charset="-128"/>
              </a:rPr>
              <a:t>que </a:t>
            </a:r>
            <a:r>
              <a:rPr lang="pt-BR" sz="2000" b="1" smtClean="0"/>
              <a:t>desenvolveram ECN  apresentam um </a:t>
            </a:r>
            <a:r>
              <a:rPr lang="pt-BR" sz="2800" b="1" smtClean="0">
                <a:solidFill>
                  <a:srgbClr val="FF3300"/>
                </a:solidFill>
              </a:rPr>
              <a:t>crescimento grande de proteobactérias</a:t>
            </a:r>
          </a:p>
          <a:p>
            <a:endParaRPr lang="pt-BR" sz="2800" b="1" smtClean="0">
              <a:solidFill>
                <a:srgbClr val="FF3300"/>
              </a:solidFill>
            </a:endParaRPr>
          </a:p>
          <a:p>
            <a:pPr algn="ctr">
              <a:buFont typeface="Arial" pitchFamily="34" charset="0"/>
              <a:buNone/>
            </a:pPr>
            <a:r>
              <a:rPr lang="pt-BR" sz="2000" smtClean="0">
                <a:solidFill>
                  <a:srgbClr val="FFFF00"/>
                </a:solidFill>
              </a:rPr>
              <a:t>Assim analisando estes fatores cria-se uma tempestade perfeita para o desenvolvimento da ECN</a:t>
            </a:r>
          </a:p>
        </p:txBody>
      </p:sp>
      <p:sp>
        <p:nvSpPr>
          <p:cNvPr id="124931" name="Rectangle 3"/>
          <p:cNvSpPr>
            <a:spLocks noGrp="1"/>
          </p:cNvSpPr>
          <p:nvPr>
            <p:ph type="title" idx="4294967295"/>
          </p:nvPr>
        </p:nvSpPr>
        <p:spPr>
          <a:noFill/>
        </p:spPr>
        <p:txBody>
          <a:bodyPr/>
          <a:lstStyle/>
          <a:p>
            <a:pPr algn="ctr"/>
            <a:r>
              <a:rPr lang="pt-BR" smtClean="0">
                <a:solidFill>
                  <a:srgbClr val="FFFF00"/>
                </a:solidFill>
              </a:rPr>
              <a:t>O QUE CAUSA A CLÁSSICA ENTEROC0LITE NECROSANTE</a:t>
            </a:r>
          </a:p>
        </p:txBody>
      </p:sp>
      <p:sp>
        <p:nvSpPr>
          <p:cNvPr id="124932" name="Text Box 4"/>
          <p:cNvSpPr txBox="1">
            <a:spLocks noChangeArrowheads="1"/>
          </p:cNvSpPr>
          <p:nvPr/>
        </p:nvSpPr>
        <p:spPr bwMode="auto">
          <a:xfrm>
            <a:off x="10772775" y="6491288"/>
            <a:ext cx="1416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Neu J, 2018</a:t>
            </a:r>
          </a:p>
        </p:txBody>
      </p:sp>
    </p:spTree>
  </p:cSld>
  <p:clrMapOvr>
    <a:masterClrMapping/>
  </p:clrMapOvr>
  <p:transition spd="med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5" name="Rectangle 3"/>
          <p:cNvSpPr>
            <a:spLocks noGrp="1"/>
          </p:cNvSpPr>
          <p:nvPr>
            <p:ph type="body" idx="4294967295"/>
          </p:nvPr>
        </p:nvSpPr>
        <p:spPr>
          <a:xfrm>
            <a:off x="1598613" y="1447800"/>
            <a:ext cx="9144000" cy="4267200"/>
          </a:xfrm>
        </p:spPr>
        <p:txBody>
          <a:bodyPr/>
          <a:lstStyle/>
          <a:p>
            <a:endParaRPr lang="pt-BR" smtClean="0"/>
          </a:p>
          <a:p>
            <a:r>
              <a:rPr lang="pt-BR" smtClean="0"/>
              <a:t>Analisando fezes de 900 RN em 3 UTI Neonatais diferentes ao longo de 5 anos, evidenciou-se  </a:t>
            </a:r>
            <a:r>
              <a:rPr lang="pt-BR" altLang="ja-JP" smtClean="0">
                <a:ea typeface="MS PGothic" pitchFamily="34" charset="-128"/>
              </a:rPr>
              <a:t>q</a:t>
            </a:r>
            <a:r>
              <a:rPr lang="pt-BR" smtClean="0"/>
              <a:t>ue os bebês  </a:t>
            </a:r>
            <a:r>
              <a:rPr lang="pt-BR" altLang="ja-JP" smtClean="0">
                <a:ea typeface="MS PGothic" pitchFamily="34" charset="-128"/>
              </a:rPr>
              <a:t>que </a:t>
            </a:r>
            <a:r>
              <a:rPr lang="pt-BR" smtClean="0"/>
              <a:t>desenvolveram ECN  apresentam um </a:t>
            </a:r>
            <a:r>
              <a:rPr lang="pt-BR" b="1" smtClean="0">
                <a:solidFill>
                  <a:srgbClr val="FF3300"/>
                </a:solidFill>
              </a:rPr>
              <a:t>crescimento grande de proteobactérias</a:t>
            </a:r>
          </a:p>
        </p:txBody>
      </p:sp>
      <p:pic>
        <p:nvPicPr>
          <p:cNvPr id="12595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0013" y="4191000"/>
            <a:ext cx="9137650" cy="22860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125957" name="Text Box 5"/>
          <p:cNvSpPr txBox="1">
            <a:spLocks noChangeArrowheads="1"/>
          </p:cNvSpPr>
          <p:nvPr/>
        </p:nvSpPr>
        <p:spPr bwMode="auto">
          <a:xfrm>
            <a:off x="1887538" y="3694113"/>
            <a:ext cx="3702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Uma semana antes do diagnóstico</a:t>
            </a:r>
          </a:p>
        </p:txBody>
      </p:sp>
      <p:sp>
        <p:nvSpPr>
          <p:cNvPr id="125958" name="Text Box 6"/>
          <p:cNvSpPr txBox="1">
            <a:spLocks noChangeArrowheads="1"/>
          </p:cNvSpPr>
          <p:nvPr/>
        </p:nvSpPr>
        <p:spPr bwMode="auto">
          <a:xfrm>
            <a:off x="6551613" y="3657600"/>
            <a:ext cx="3365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&lt;72 horas antes do diagnóstico</a:t>
            </a:r>
          </a:p>
        </p:txBody>
      </p:sp>
      <p:sp>
        <p:nvSpPr>
          <p:cNvPr id="125959" name="Rectangle 7"/>
          <p:cNvSpPr>
            <a:spLocks noGrp="1"/>
          </p:cNvSpPr>
          <p:nvPr>
            <p:ph type="title" idx="4294967295"/>
          </p:nvPr>
        </p:nvSpPr>
        <p:spPr>
          <a:noFill/>
        </p:spPr>
        <p:txBody>
          <a:bodyPr/>
          <a:lstStyle/>
          <a:p>
            <a:pPr algn="ctr"/>
            <a:r>
              <a:rPr lang="pt-BR" smtClean="0">
                <a:solidFill>
                  <a:srgbClr val="FFFF00"/>
                </a:solidFill>
              </a:rPr>
              <a:t>O QUE CAUSA A CLÁSSICA ENTEROCLITE NECROSANTE</a:t>
            </a:r>
          </a:p>
        </p:txBody>
      </p:sp>
      <p:sp>
        <p:nvSpPr>
          <p:cNvPr id="125960" name="Line 8"/>
          <p:cNvSpPr>
            <a:spLocks noChangeShapeType="1"/>
          </p:cNvSpPr>
          <p:nvPr/>
        </p:nvSpPr>
        <p:spPr bwMode="auto">
          <a:xfrm>
            <a:off x="6246813" y="4267200"/>
            <a:ext cx="152400" cy="304800"/>
          </a:xfrm>
          <a:prstGeom prst="line">
            <a:avLst/>
          </a:prstGeom>
          <a:noFill/>
          <a:ln w="76200">
            <a:solidFill>
              <a:srgbClr val="FF3399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125961" name="Rectangle 9"/>
          <p:cNvSpPr>
            <a:spLocks noChangeArrowheads="1"/>
          </p:cNvSpPr>
          <p:nvPr/>
        </p:nvSpPr>
        <p:spPr bwMode="auto">
          <a:xfrm>
            <a:off x="2767013" y="3170238"/>
            <a:ext cx="6667500" cy="5175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hlinkClick r:id="rId3"/>
              </a:rPr>
              <a:t>Fecal microbiota in premature infants prior to necrotizing enterocolitis.</a:t>
            </a:r>
            <a:endParaRPr lang="en-US" sz="1400">
              <a:solidFill>
                <a:schemeClr val="bg1"/>
              </a:solidFill>
            </a:endParaRPr>
          </a:p>
          <a:p>
            <a:pPr algn="ctr"/>
            <a:r>
              <a:rPr lang="en-US" sz="1400">
                <a:solidFill>
                  <a:schemeClr val="bg1"/>
                </a:solidFill>
              </a:rPr>
              <a:t>Mai V, Young CM, Ukhanova M et al.PLoS One. 2011;6(6):e20647. </a:t>
            </a:r>
            <a:r>
              <a:rPr lang="en-US" sz="1400">
                <a:solidFill>
                  <a:srgbClr val="0033CC"/>
                </a:solidFill>
              </a:rPr>
              <a:t>Artigo Integral!</a:t>
            </a:r>
          </a:p>
        </p:txBody>
      </p:sp>
      <p:sp>
        <p:nvSpPr>
          <p:cNvPr id="125962" name="Line 10"/>
          <p:cNvSpPr>
            <a:spLocks noChangeShapeType="1"/>
          </p:cNvSpPr>
          <p:nvPr/>
        </p:nvSpPr>
        <p:spPr bwMode="auto">
          <a:xfrm>
            <a:off x="1522413" y="4495800"/>
            <a:ext cx="228600" cy="3048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125963" name="Text Box 11"/>
          <p:cNvSpPr txBox="1">
            <a:spLocks noChangeArrowheads="1"/>
          </p:cNvSpPr>
          <p:nvPr/>
        </p:nvSpPr>
        <p:spPr bwMode="auto">
          <a:xfrm>
            <a:off x="1811338" y="4760913"/>
            <a:ext cx="1238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Firmicutes</a:t>
            </a:r>
          </a:p>
        </p:txBody>
      </p:sp>
      <p:sp>
        <p:nvSpPr>
          <p:cNvPr id="125964" name="Text Box 12"/>
          <p:cNvSpPr txBox="1">
            <a:spLocks noChangeArrowheads="1"/>
          </p:cNvSpPr>
          <p:nvPr/>
        </p:nvSpPr>
        <p:spPr bwMode="auto">
          <a:xfrm>
            <a:off x="6078538" y="5446713"/>
            <a:ext cx="1784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Proteobactérias</a:t>
            </a:r>
          </a:p>
        </p:txBody>
      </p:sp>
    </p:spTree>
  </p:cSld>
  <p:clrMapOvr>
    <a:masterClrMapping/>
  </p:clrMapOvr>
  <p:transition spd="med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/>
          </p:cNvSpPr>
          <p:nvPr>
            <p:ph type="body" idx="4294967295"/>
          </p:nvPr>
        </p:nvSpPr>
        <p:spPr>
          <a:xfrm>
            <a:off x="531813" y="1066800"/>
            <a:ext cx="10820400" cy="5638800"/>
          </a:xfrm>
        </p:spPr>
        <p:txBody>
          <a:bodyPr/>
          <a:lstStyle/>
          <a:p>
            <a:pPr>
              <a:lnSpc>
                <a:spcPct val="70000"/>
              </a:lnSpc>
              <a:buFont typeface="Arial" pitchFamily="34" charset="0"/>
              <a:buNone/>
            </a:pPr>
            <a:r>
              <a:rPr lang="pt-BR" altLang="ja-JP" sz="2000" b="1" smtClean="0">
                <a:solidFill>
                  <a:srgbClr val="FFFF00"/>
                </a:solidFill>
                <a:ea typeface="MS PGothic" pitchFamily="34" charset="-128"/>
              </a:rPr>
              <a:t>                                                                       </a:t>
            </a:r>
            <a:r>
              <a:rPr lang="pt-BR" altLang="ja-JP" b="1" smtClean="0">
                <a:solidFill>
                  <a:srgbClr val="FFFF00"/>
                </a:solidFill>
                <a:ea typeface="MS PGothic" pitchFamily="34" charset="-128"/>
              </a:rPr>
              <a:t>Proteobactérias</a:t>
            </a:r>
            <a:endParaRPr lang="pt-BR" altLang="ja-JP" smtClean="0">
              <a:ea typeface="MS PGothic" pitchFamily="34" charset="-128"/>
            </a:endParaRPr>
          </a:p>
          <a:p>
            <a:pPr>
              <a:lnSpc>
                <a:spcPct val="70000"/>
              </a:lnSpc>
            </a:pPr>
            <a:r>
              <a:rPr lang="pt-BR" altLang="ja-JP" smtClean="0">
                <a:ea typeface="MS PGothic" pitchFamily="34" charset="-128"/>
              </a:rPr>
              <a:t>aumentam antes das exarcebações do intestino inflamatório, tem elevado teor de lipopolissacarídeos na parede celular (LPS); </a:t>
            </a:r>
          </a:p>
          <a:p>
            <a:pPr>
              <a:lnSpc>
                <a:spcPct val="70000"/>
              </a:lnSpc>
            </a:pPr>
            <a:r>
              <a:rPr lang="pt-BR" altLang="ja-JP" smtClean="0">
                <a:ea typeface="MS PGothic" pitchFamily="34" charset="-128"/>
              </a:rPr>
              <a:t>são fortes estimuladoras de TLR4;</a:t>
            </a:r>
          </a:p>
          <a:p>
            <a:pPr>
              <a:lnSpc>
                <a:spcPct val="70000"/>
              </a:lnSpc>
            </a:pPr>
            <a:r>
              <a:rPr lang="pt-BR" altLang="ja-JP" smtClean="0">
                <a:ea typeface="MS PGothic" pitchFamily="34" charset="-128"/>
              </a:rPr>
              <a:t> </a:t>
            </a:r>
            <a:r>
              <a:rPr lang="pt-BR" altLang="ja-JP" i="1" smtClean="0">
                <a:ea typeface="MS PGothic" pitchFamily="34" charset="-128"/>
              </a:rPr>
              <a:t>E.coli, Klebsiella e Pseudomonas</a:t>
            </a:r>
            <a:r>
              <a:rPr lang="pt-BR" altLang="ja-JP" smtClean="0">
                <a:ea typeface="MS PGothic" pitchFamily="34" charset="-128"/>
              </a:rPr>
              <a:t> são representantes </a:t>
            </a:r>
          </a:p>
          <a:p>
            <a:pPr>
              <a:lnSpc>
                <a:spcPct val="70000"/>
              </a:lnSpc>
              <a:buFont typeface="Arial" pitchFamily="34" charset="0"/>
              <a:buNone/>
            </a:pPr>
            <a:r>
              <a:rPr lang="pt-BR" altLang="ja-JP" b="1" smtClean="0">
                <a:ea typeface="MS PGothic" pitchFamily="34" charset="-128"/>
              </a:rPr>
              <a:t>                                                                 </a:t>
            </a:r>
            <a:r>
              <a:rPr lang="pt-BR" altLang="ja-JP" b="1" smtClean="0">
                <a:solidFill>
                  <a:srgbClr val="FFFF00"/>
                </a:solidFill>
                <a:ea typeface="MS PGothic" pitchFamily="34" charset="-128"/>
              </a:rPr>
              <a:t>Firmicutes</a:t>
            </a:r>
          </a:p>
          <a:p>
            <a:pPr>
              <a:lnSpc>
                <a:spcPct val="70000"/>
              </a:lnSpc>
            </a:pPr>
            <a:r>
              <a:rPr lang="pt-BR" altLang="ja-JP" smtClean="0">
                <a:ea typeface="MS PGothic" pitchFamily="34" charset="-128"/>
              </a:rPr>
              <a:t> os lactobacilos são uma classe comum dos Firmicutes;</a:t>
            </a:r>
          </a:p>
          <a:p>
            <a:pPr>
              <a:lnSpc>
                <a:spcPct val="70000"/>
              </a:lnSpc>
            </a:pPr>
            <a:r>
              <a:rPr lang="pt-BR" altLang="ja-JP" smtClean="0">
                <a:ea typeface="MS PGothic" pitchFamily="34" charset="-128"/>
              </a:rPr>
              <a:t>  tem alto teor de lipoteicóico na parede celular, mas baixos teores de LPS;</a:t>
            </a:r>
          </a:p>
          <a:p>
            <a:pPr>
              <a:lnSpc>
                <a:spcPct val="70000"/>
              </a:lnSpc>
            </a:pPr>
            <a:r>
              <a:rPr lang="pt-BR" altLang="ja-JP" smtClean="0">
                <a:ea typeface="MS PGothic" pitchFamily="34" charset="-128"/>
              </a:rPr>
              <a:t> tem excelente capacidade de produção de energia;</a:t>
            </a:r>
          </a:p>
          <a:p>
            <a:pPr>
              <a:lnSpc>
                <a:spcPct val="70000"/>
              </a:lnSpc>
            </a:pPr>
            <a:r>
              <a:rPr lang="pt-BR" altLang="ja-JP" smtClean="0">
                <a:ea typeface="MS PGothic" pitchFamily="34" charset="-128"/>
              </a:rPr>
              <a:t> </a:t>
            </a:r>
            <a:r>
              <a:rPr lang="pt-BR" altLang="ja-JP" sz="2800" b="1" smtClean="0">
                <a:solidFill>
                  <a:srgbClr val="0033CC"/>
                </a:solidFill>
                <a:ea typeface="MS PGothic" pitchFamily="34" charset="-128"/>
              </a:rPr>
              <a:t>produz  butirato</a:t>
            </a:r>
            <a:r>
              <a:rPr lang="pt-BR" altLang="ja-JP" smtClean="0">
                <a:ea typeface="MS PGothic" pitchFamily="34" charset="-128"/>
              </a:rPr>
              <a:t> em grandes quantidades : um importante combustível para os colonócitos e importante para manutenção das oclusões de junções: se estas se romperem há a translocação bacteriana com produção de sepse tardia!</a:t>
            </a:r>
          </a:p>
          <a:p>
            <a:pPr>
              <a:lnSpc>
                <a:spcPct val="70000"/>
              </a:lnSpc>
            </a:pPr>
            <a:r>
              <a:rPr lang="pt-BR" altLang="ja-JP" smtClean="0">
                <a:ea typeface="MS PGothic" pitchFamily="34" charset="-128"/>
              </a:rPr>
              <a:t> </a:t>
            </a:r>
            <a:endParaRPr lang="pt-BR" smtClean="0"/>
          </a:p>
        </p:txBody>
      </p:sp>
      <p:sp>
        <p:nvSpPr>
          <p:cNvPr id="131075" name="Text Box 3"/>
          <p:cNvSpPr txBox="1">
            <a:spLocks noChangeArrowheads="1"/>
          </p:cNvSpPr>
          <p:nvPr/>
        </p:nvSpPr>
        <p:spPr bwMode="auto">
          <a:xfrm>
            <a:off x="303213" y="381000"/>
            <a:ext cx="11769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FFFF00"/>
                </a:solidFill>
              </a:rPr>
              <a:t>O </a:t>
            </a:r>
            <a:r>
              <a:rPr lang="pt-BR" altLang="ja-JP" sz="2400" b="1">
                <a:solidFill>
                  <a:srgbClr val="FFFF00"/>
                </a:solidFill>
                <a:ea typeface="MS PGothic" pitchFamily="34" charset="-128"/>
              </a:rPr>
              <a:t>q</a:t>
            </a:r>
            <a:r>
              <a:rPr lang="pt-BR" sz="2400" b="1">
                <a:solidFill>
                  <a:srgbClr val="FFFF00"/>
                </a:solidFill>
              </a:rPr>
              <a:t>ue se sabe sobre estas bactérias </a:t>
            </a:r>
            <a:r>
              <a:rPr lang="pt-BR" altLang="ja-JP" sz="2400" b="1">
                <a:solidFill>
                  <a:srgbClr val="FFFF00"/>
                </a:solidFill>
                <a:ea typeface="MS PGothic" pitchFamily="34" charset="-128"/>
              </a:rPr>
              <a:t>q</a:t>
            </a:r>
            <a:r>
              <a:rPr lang="pt-BR" altLang="ja-JP" sz="2400">
                <a:solidFill>
                  <a:srgbClr val="FFFF00"/>
                </a:solidFill>
                <a:ea typeface="MS PGothic" pitchFamily="34" charset="-128"/>
              </a:rPr>
              <a:t>ue</a:t>
            </a:r>
            <a:r>
              <a:rPr lang="pt-BR" sz="2400" b="1">
                <a:solidFill>
                  <a:srgbClr val="FFFF00"/>
                </a:solidFill>
              </a:rPr>
              <a:t> podem causar Enterocolite necrosante</a:t>
            </a:r>
          </a:p>
        </p:txBody>
      </p:sp>
      <p:sp>
        <p:nvSpPr>
          <p:cNvPr id="131076" name="Text Box 4"/>
          <p:cNvSpPr txBox="1">
            <a:spLocks noChangeArrowheads="1"/>
          </p:cNvSpPr>
          <p:nvPr/>
        </p:nvSpPr>
        <p:spPr bwMode="auto">
          <a:xfrm>
            <a:off x="5789613" y="677863"/>
            <a:ext cx="228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BR"/>
          </a:p>
        </p:txBody>
      </p:sp>
      <p:sp>
        <p:nvSpPr>
          <p:cNvPr id="131077" name="Text Box 5"/>
          <p:cNvSpPr txBox="1">
            <a:spLocks noChangeArrowheads="1"/>
          </p:cNvSpPr>
          <p:nvPr/>
        </p:nvSpPr>
        <p:spPr bwMode="auto">
          <a:xfrm>
            <a:off x="10772775" y="6491288"/>
            <a:ext cx="1416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Neu J, 2018</a:t>
            </a:r>
          </a:p>
        </p:txBody>
      </p:sp>
    </p:spTree>
  </p:cSld>
  <p:clrMapOvr>
    <a:masterClrMapping/>
  </p:clrMapOvr>
  <p:transition spd="med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20" name="Rectangle 4"/>
          <p:cNvSpPr>
            <a:spLocks noGrp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pPr algn="ctr"/>
            <a:r>
              <a:rPr lang="pt-BR" sz="3600" smtClean="0">
                <a:solidFill>
                  <a:srgbClr val="FFFF00"/>
                </a:solidFill>
              </a:rPr>
              <a:t>O </a:t>
            </a:r>
            <a:r>
              <a:rPr lang="pt-BR" altLang="ja-JP" sz="3600" smtClean="0">
                <a:solidFill>
                  <a:srgbClr val="FFFF00"/>
                </a:solidFill>
                <a:ea typeface="MS PGothic" pitchFamily="34" charset="-128"/>
              </a:rPr>
              <a:t>que </a:t>
            </a:r>
            <a:r>
              <a:rPr lang="pt-BR" sz="3600" smtClean="0">
                <a:solidFill>
                  <a:srgbClr val="FFFF00"/>
                </a:solidFill>
              </a:rPr>
              <a:t>ocorre na UTI Neonatal </a:t>
            </a:r>
            <a:r>
              <a:rPr lang="pt-BR" altLang="ja-JP" sz="3600" smtClean="0">
                <a:solidFill>
                  <a:srgbClr val="FFFF00"/>
                </a:solidFill>
                <a:ea typeface="MS PGothic" pitchFamily="34" charset="-128"/>
              </a:rPr>
              <a:t>que </a:t>
            </a:r>
            <a:r>
              <a:rPr lang="pt-BR" sz="3600" smtClean="0">
                <a:solidFill>
                  <a:srgbClr val="FFFF00"/>
                </a:solidFill>
              </a:rPr>
              <a:t> poderia levar ao desenvolvimento de Enterocolite necrosante</a:t>
            </a:r>
          </a:p>
        </p:txBody>
      </p:sp>
    </p:spTree>
  </p:cSld>
  <p:clrMapOvr>
    <a:masterClrMapping/>
  </p:clrMapOvr>
  <p:transition spd="med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1217613" y="2209800"/>
            <a:ext cx="9678987" cy="4953000"/>
          </a:xfrm>
        </p:spPr>
        <p:txBody>
          <a:bodyPr/>
          <a:lstStyle/>
          <a:p>
            <a:pPr marL="292100" indent="-292100" algn="just">
              <a:lnSpc>
                <a:spcPct val="80000"/>
              </a:lnSpc>
            </a:pPr>
            <a:r>
              <a:rPr lang="pt-BR" sz="2000" smtClean="0"/>
              <a:t>RN tratados com ranitidina tiveram </a:t>
            </a:r>
            <a:r>
              <a:rPr lang="pt-BR" sz="2000" smtClean="0">
                <a:solidFill>
                  <a:srgbClr val="FFFF00"/>
                </a:solidFill>
              </a:rPr>
              <a:t>mais infecções (OR 5.5; IC a  95%:2.9-10.4, </a:t>
            </a:r>
            <a:r>
              <a:rPr lang="pt-BR" sz="2000" i="1" smtClean="0">
                <a:solidFill>
                  <a:srgbClr val="FFFF00"/>
                </a:solidFill>
              </a:rPr>
              <a:t>P </a:t>
            </a:r>
            <a:r>
              <a:rPr lang="pt-BR" sz="2000" smtClean="0">
                <a:solidFill>
                  <a:srgbClr val="FFFF00"/>
                </a:solidFill>
              </a:rPr>
              <a:t>&lt; 0,001) </a:t>
            </a:r>
          </a:p>
          <a:p>
            <a:pPr marL="292100" indent="-292100" algn="just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         (Sem diferenças na dosagem, via e duração do tratamento)</a:t>
            </a:r>
          </a:p>
          <a:p>
            <a:pPr marL="292100" indent="-292100" algn="just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     -Sepse</a:t>
            </a:r>
          </a:p>
          <a:p>
            <a:pPr marL="639763" lvl="1" indent="-228600" algn="just">
              <a:lnSpc>
                <a:spcPct val="80000"/>
              </a:lnSpc>
              <a:buFont typeface="Consolas" pitchFamily="49" charset="0"/>
              <a:buNone/>
            </a:pPr>
            <a:r>
              <a:rPr lang="pt-BR" smtClean="0"/>
              <a:t>      -Pneumonia</a:t>
            </a:r>
          </a:p>
          <a:p>
            <a:pPr marL="639763" lvl="1" indent="-228600" algn="just">
              <a:lnSpc>
                <a:spcPct val="80000"/>
              </a:lnSpc>
              <a:buFont typeface="Consolas" pitchFamily="49" charset="0"/>
              <a:buNone/>
            </a:pPr>
            <a:r>
              <a:rPr lang="pt-BR" smtClean="0"/>
              <a:t>      -ITU</a:t>
            </a:r>
          </a:p>
          <a:p>
            <a:pPr marL="292100" indent="-292100">
              <a:lnSpc>
                <a:spcPct val="80000"/>
              </a:lnSpc>
            </a:pPr>
            <a:endParaRPr lang="pt-BR" sz="2000" smtClean="0"/>
          </a:p>
          <a:p>
            <a:pPr marL="292100" indent="-292100"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133123" name="Espaço Reservado para Conteúdo 2"/>
          <p:cNvSpPr>
            <a:spLocks/>
          </p:cNvSpPr>
          <p:nvPr/>
        </p:nvSpPr>
        <p:spPr bwMode="auto">
          <a:xfrm>
            <a:off x="836613" y="4495800"/>
            <a:ext cx="97536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92100" indent="-292100" algn="just" eaLnBrk="0" hangingPunct="0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Char char="▪"/>
            </a:pPr>
            <a:r>
              <a:rPr lang="pt-BR" sz="2800" b="1">
                <a:solidFill>
                  <a:srgbClr val="FF3300"/>
                </a:solidFill>
                <a:latin typeface="Corbel" pitchFamily="34" charset="0"/>
              </a:rPr>
              <a:t>Enterocolite necrosante</a:t>
            </a:r>
            <a:r>
              <a:rPr lang="pt-BR" sz="2000">
                <a:latin typeface="Corbel" pitchFamily="34" charset="0"/>
              </a:rPr>
              <a:t> foi mais frequente-9,8%- </a:t>
            </a:r>
            <a:r>
              <a:rPr lang="fr-FR" sz="2000">
                <a:latin typeface="Corbel" pitchFamily="34" charset="0"/>
              </a:rPr>
              <a:t>(</a:t>
            </a:r>
            <a:r>
              <a:rPr lang="fr-FR" sz="2000" b="1">
                <a:solidFill>
                  <a:srgbClr val="FFFF00"/>
                </a:solidFill>
                <a:latin typeface="Corbel" pitchFamily="34" charset="0"/>
              </a:rPr>
              <a:t>OR 6.6; IC a 95%: 1.7–25.0</a:t>
            </a:r>
            <a:r>
              <a:rPr lang="fr-FR" sz="2000">
                <a:latin typeface="Corbel" pitchFamily="34" charset="0"/>
              </a:rPr>
              <a:t>) em RN tratados com ranitidina do que nos controles (1.6%). </a:t>
            </a:r>
          </a:p>
          <a:p>
            <a:pPr marL="292100" indent="-292100" algn="just" eaLnBrk="0" hangingPunct="0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Char char="▪"/>
            </a:pPr>
            <a:r>
              <a:rPr lang="fr-FR" sz="2000" b="1">
                <a:solidFill>
                  <a:srgbClr val="FFFF00"/>
                </a:solidFill>
                <a:latin typeface="Corbel" pitchFamily="34" charset="0"/>
              </a:rPr>
              <a:t>Taxa de mortalidade </a:t>
            </a:r>
            <a:r>
              <a:rPr lang="fr-FR" sz="2000" b="1">
                <a:latin typeface="Corbel" pitchFamily="34" charset="0"/>
              </a:rPr>
              <a:t>foi maior nos RN que receberam ranitidina</a:t>
            </a:r>
            <a:r>
              <a:rPr lang="fr-FR" sz="2000">
                <a:latin typeface="Corbel" pitchFamily="34" charset="0"/>
              </a:rPr>
              <a:t> </a:t>
            </a:r>
            <a:r>
              <a:rPr lang="sv-SE" sz="2000">
                <a:latin typeface="Corbel" pitchFamily="34" charset="0"/>
              </a:rPr>
              <a:t>(9.9% vs 1.6%, P =0.003):</a:t>
            </a:r>
            <a:r>
              <a:rPr lang="sv-SE" sz="2000">
                <a:solidFill>
                  <a:srgbClr val="FFFF00"/>
                </a:solidFill>
                <a:latin typeface="Corbel" pitchFamily="34" charset="0"/>
              </a:rPr>
              <a:t> </a:t>
            </a:r>
            <a:r>
              <a:rPr lang="sv-SE" sz="2000" b="1">
                <a:solidFill>
                  <a:srgbClr val="FFFF00"/>
                </a:solidFill>
                <a:latin typeface="Corbel" pitchFamily="34" charset="0"/>
              </a:rPr>
              <a:t>6  vezes maior!</a:t>
            </a:r>
          </a:p>
          <a:p>
            <a:pPr marL="292100" indent="-292100" algn="just" eaLnBrk="0" hangingPunct="0">
              <a:lnSpc>
                <a:spcPct val="90000"/>
              </a:lnSpc>
              <a:spcBef>
                <a:spcPts val="1800"/>
              </a:spcBef>
              <a:buSzPct val="100000"/>
              <a:buFont typeface="Arial" pitchFamily="34" charset="0"/>
              <a:buChar char="▪"/>
            </a:pPr>
            <a:r>
              <a:rPr lang="sv-SE" sz="2000">
                <a:latin typeface="Corbel" pitchFamily="34" charset="0"/>
              </a:rPr>
              <a:t>A </a:t>
            </a:r>
            <a:r>
              <a:rPr lang="sv-SE" sz="2000" b="1">
                <a:solidFill>
                  <a:srgbClr val="FFFF00"/>
                </a:solidFill>
                <a:latin typeface="Corbel" pitchFamily="34" charset="0"/>
              </a:rPr>
              <a:t>hospitalização foi significativamente mais longa nos expostos a ranitidina</a:t>
            </a:r>
            <a:r>
              <a:rPr lang="sv-SE" sz="2000">
                <a:latin typeface="Corbel" pitchFamily="34" charset="0"/>
              </a:rPr>
              <a:t> (52 dias-intervalo interquartil de 43 versus 36 dias –intervalo interquartil de 22 ( P&lt;0.001)</a:t>
            </a:r>
            <a:endParaRPr lang="pt-BR" sz="2000">
              <a:latin typeface="Corbel" pitchFamily="34" charset="0"/>
            </a:endParaRPr>
          </a:p>
        </p:txBody>
      </p:sp>
      <p:sp>
        <p:nvSpPr>
          <p:cNvPr id="133124" name="Text Box 6"/>
          <p:cNvSpPr txBox="1">
            <a:spLocks noChangeArrowheads="1"/>
          </p:cNvSpPr>
          <p:nvPr/>
        </p:nvSpPr>
        <p:spPr bwMode="auto">
          <a:xfrm>
            <a:off x="2741613" y="0"/>
            <a:ext cx="57150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t-BR" sz="3600" b="1">
              <a:solidFill>
                <a:srgbClr val="FFFF00"/>
              </a:solidFill>
              <a:latin typeface="Times New Roman" pitchFamily="18" charset="0"/>
            </a:endParaRPr>
          </a:p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400" b="1">
                <a:solidFill>
                  <a:srgbClr val="FFFF00"/>
                </a:solidFill>
                <a:latin typeface="Times New Roman" pitchFamily="18" charset="0"/>
              </a:rPr>
              <a:t>                </a:t>
            </a:r>
            <a:r>
              <a:rPr lang="pt-BR" sz="3600" b="1">
                <a:solidFill>
                  <a:srgbClr val="FFFF00"/>
                </a:solidFill>
                <a:latin typeface="Times New Roman" pitchFamily="18" charset="0"/>
              </a:rPr>
              <a:t>Uso de Ranitidina</a:t>
            </a:r>
          </a:p>
        </p:txBody>
      </p:sp>
      <p:pic>
        <p:nvPicPr>
          <p:cNvPr id="133129" name="Picture 9" descr="pp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90213" y="1524000"/>
            <a:ext cx="457200" cy="457200"/>
          </a:xfrm>
          <a:prstGeom prst="rect">
            <a:avLst/>
          </a:prstGeom>
          <a:noFill/>
        </p:spPr>
      </p:pic>
      <p:sp>
        <p:nvSpPr>
          <p:cNvPr id="133131" name="Rectangle 11"/>
          <p:cNvSpPr>
            <a:spLocks noChangeArrowheads="1"/>
          </p:cNvSpPr>
          <p:nvPr/>
        </p:nvSpPr>
        <p:spPr bwMode="auto">
          <a:xfrm>
            <a:off x="1458913" y="1371600"/>
            <a:ext cx="9093200" cy="7302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1400">
                <a:hlinkClick r:id="rId3"/>
              </a:rPr>
              <a:t>Ranitidine is associated with infections, necrotizing enterocolitis, and fatal outcome in newborns.</a:t>
            </a:r>
            <a:endParaRPr lang="en-US" sz="1400"/>
          </a:p>
          <a:p>
            <a:pPr algn="ctr"/>
            <a:r>
              <a:rPr lang="en-US" sz="1400">
                <a:solidFill>
                  <a:schemeClr val="bg1"/>
                </a:solidFill>
              </a:rPr>
              <a:t>Terrin G, Terrin G, Passariello A, De Curtis M, Manguso F, Salvia G, Lega L, Messina F, Paludetto R, Canani RB.</a:t>
            </a:r>
          </a:p>
          <a:p>
            <a:pPr algn="ctr"/>
            <a:r>
              <a:rPr lang="en-US" sz="1400">
                <a:solidFill>
                  <a:schemeClr val="bg1"/>
                </a:solidFill>
              </a:rPr>
              <a:t>Pediatrics. 2012 Jan;129(1):e40-5. </a:t>
            </a:r>
            <a:r>
              <a:rPr lang="en-US" sz="1400">
                <a:solidFill>
                  <a:srgbClr val="0033CC"/>
                </a:solidFill>
              </a:rPr>
              <a:t>Artigo Integral!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46338" y="188913"/>
            <a:ext cx="747395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4147" name="AutoShape 3"/>
          <p:cNvSpPr>
            <a:spLocks noChangeArrowheads="1"/>
          </p:cNvSpPr>
          <p:nvPr/>
        </p:nvSpPr>
        <p:spPr bwMode="auto">
          <a:xfrm>
            <a:off x="0" y="3124200"/>
            <a:ext cx="11853863" cy="3375025"/>
          </a:xfrm>
          <a:prstGeom prst="horizontalScroll">
            <a:avLst>
              <a:gd name="adj" fmla="val 12500"/>
            </a:avLst>
          </a:prstGeom>
          <a:solidFill>
            <a:schemeClr val="bg1"/>
          </a:solidFill>
          <a:ln w="57150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pt-BR"/>
          </a:p>
        </p:txBody>
      </p:sp>
      <p:sp>
        <p:nvSpPr>
          <p:cNvPr id="134148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719138" y="3716338"/>
            <a:ext cx="10969625" cy="1612900"/>
          </a:xfrm>
          <a:noFill/>
        </p:spPr>
        <p:txBody>
          <a:bodyPr/>
          <a:lstStyle/>
          <a:p>
            <a:pPr marL="292100" indent="-292100"/>
            <a:r>
              <a:rPr lang="pt-BR" sz="2000" b="1" smtClean="0">
                <a:solidFill>
                  <a:srgbClr val="FF9900"/>
                </a:solidFill>
              </a:rPr>
              <a:t>O que sabemos sobre este assunto</a:t>
            </a:r>
            <a:r>
              <a:rPr lang="pt-BR" sz="2000" smtClean="0"/>
              <a:t>: o uso de inibidores da secreção ácida continua aumentando, </a:t>
            </a:r>
            <a:r>
              <a:rPr lang="pt-BR" sz="2000" b="1" smtClean="0">
                <a:solidFill>
                  <a:srgbClr val="FF0066"/>
                </a:solidFill>
              </a:rPr>
              <a:t>apesar de ainda não ter sido liberado para uso em recém-nascidos</a:t>
            </a:r>
            <a:r>
              <a:rPr lang="pt-BR" sz="2000" smtClean="0"/>
              <a:t>. As drogas que suprimem a secreção gástrica poderiam facilitar o início de infecções em adultos e crianças. A  evidência da eficácia é fraca em recém-nascidos, particularmente nos  pré-termos</a:t>
            </a:r>
          </a:p>
          <a:p>
            <a:pPr marL="292100" indent="-292100"/>
            <a:r>
              <a:rPr lang="pt-BR" sz="2000" b="1" smtClean="0">
                <a:solidFill>
                  <a:srgbClr val="FF9900"/>
                </a:solidFill>
              </a:rPr>
              <a:t>O que este estudo adiciona</a:t>
            </a:r>
            <a:r>
              <a:rPr lang="pt-BR" sz="2000" smtClean="0"/>
              <a:t>: este é o primeiros estudo prospectivo que demonstra uma </a:t>
            </a:r>
            <a:r>
              <a:rPr lang="pt-BR" sz="2000" b="1" smtClean="0"/>
              <a:t>associação entre o uso de ranitidina e infecções, enterocolite necrosante e evolução fatal nos recém-nascidos de muito baixo peso.</a:t>
            </a:r>
            <a:r>
              <a:rPr lang="pt-BR" sz="2000" smtClean="0"/>
              <a:t> Tome bastante cuidado ao usar ranitidina nos recém-nascidos.</a:t>
            </a:r>
          </a:p>
        </p:txBody>
      </p:sp>
    </p:spTree>
  </p:cSld>
  <p:clrMapOvr>
    <a:masterClrMapping/>
  </p:clrMapOvr>
  <p:transition spd="med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3050" y="0"/>
            <a:ext cx="5908675" cy="4462463"/>
          </a:xfrm>
          <a:prstGeom prst="rect">
            <a:avLst/>
          </a:prstGeom>
          <a:noFill/>
        </p:spPr>
      </p:pic>
      <p:sp>
        <p:nvSpPr>
          <p:cNvPr id="135171" name="Text Box 3"/>
          <p:cNvSpPr txBox="1">
            <a:spLocks noChangeArrowheads="1"/>
          </p:cNvSpPr>
          <p:nvPr/>
        </p:nvSpPr>
        <p:spPr bwMode="auto">
          <a:xfrm>
            <a:off x="1514475" y="4830763"/>
            <a:ext cx="101092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sz="2800" b="1">
                <a:solidFill>
                  <a:srgbClr val="FF0000"/>
                </a:solidFill>
              </a:rPr>
              <a:t>Quando se administra bloqueador H2 (por apneia, refluxo, </a:t>
            </a:r>
          </a:p>
          <a:p>
            <a:pPr algn="ctr"/>
            <a:r>
              <a:rPr lang="pt-BR" sz="2800" b="1">
                <a:solidFill>
                  <a:srgbClr val="FF0000"/>
                </a:solidFill>
              </a:rPr>
              <a:t>Intolerância alimentar, e outras...):</a:t>
            </a:r>
          </a:p>
          <a:p>
            <a:pPr algn="ctr"/>
            <a:r>
              <a:rPr lang="pt-BR" sz="2800" b="1">
                <a:solidFill>
                  <a:srgbClr val="FF0000"/>
                </a:solidFill>
              </a:rPr>
              <a:t>AUMENTA PROTEOBACTÉRIA</a:t>
            </a:r>
          </a:p>
          <a:p>
            <a:pPr algn="ctr"/>
            <a:r>
              <a:rPr lang="pt-BR" sz="2800" b="1">
                <a:solidFill>
                  <a:srgbClr val="0000FF"/>
                </a:solidFill>
              </a:rPr>
              <a:t>Ao suspender o blo</a:t>
            </a:r>
            <a:r>
              <a:rPr lang="pt-BR" altLang="ja-JP" sz="2800" b="1">
                <a:solidFill>
                  <a:srgbClr val="0000FF"/>
                </a:solidFill>
                <a:ea typeface="MS PGothic" pitchFamily="34" charset="-128"/>
              </a:rPr>
              <a:t>q</a:t>
            </a:r>
            <a:r>
              <a:rPr lang="pt-BR" sz="2800" b="1">
                <a:solidFill>
                  <a:srgbClr val="0000FF"/>
                </a:solidFill>
              </a:rPr>
              <a:t>ueador H2: AUMENTA FIRMICUTES!</a:t>
            </a:r>
          </a:p>
        </p:txBody>
      </p:sp>
      <p:sp>
        <p:nvSpPr>
          <p:cNvPr id="135172" name="Text Box 4"/>
          <p:cNvSpPr txBox="1">
            <a:spLocks noChangeArrowheads="1"/>
          </p:cNvSpPr>
          <p:nvPr/>
        </p:nvSpPr>
        <p:spPr bwMode="auto">
          <a:xfrm>
            <a:off x="11098213" y="6553200"/>
            <a:ext cx="10906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400"/>
              <a:t>Neu j, 2018</a:t>
            </a:r>
          </a:p>
        </p:txBody>
      </p:sp>
      <p:sp>
        <p:nvSpPr>
          <p:cNvPr id="135173" name="Rectangle 5"/>
          <p:cNvSpPr>
            <a:spLocks noChangeArrowheads="1"/>
          </p:cNvSpPr>
          <p:nvPr/>
        </p:nvSpPr>
        <p:spPr bwMode="auto">
          <a:xfrm>
            <a:off x="5921375" y="1984375"/>
            <a:ext cx="6267450" cy="91281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sz="1200">
                <a:hlinkClick r:id="rId3"/>
              </a:rPr>
              <a:t>Histamine-2 receptor blockers alter the fecal microbiota in premature infants.</a:t>
            </a:r>
            <a:endParaRPr lang="en-US" sz="1200"/>
          </a:p>
          <a:p>
            <a:pPr algn="ctr"/>
            <a:r>
              <a:rPr lang="en-US" sz="1200">
                <a:solidFill>
                  <a:schemeClr val="bg1"/>
                </a:solidFill>
              </a:rPr>
              <a:t>Gupta RW, Tran L, Norori J, Ferris MJ, Eren AM, Taylor CM, Dowd SE, Penn D.</a:t>
            </a:r>
          </a:p>
          <a:p>
            <a:pPr algn="ctr"/>
            <a:r>
              <a:rPr lang="en-US" sz="1200">
                <a:solidFill>
                  <a:schemeClr val="bg1"/>
                </a:solidFill>
              </a:rPr>
              <a:t>J Pediatr Gastroenterol Nutr. 2013 Apr;56(4):397-400. doi: 10.1097/MPG.0b013e318282a8c2.</a:t>
            </a:r>
          </a:p>
          <a:p>
            <a:pPr algn="ctr"/>
            <a:r>
              <a:rPr lang="en-US" sz="1200">
                <a:solidFill>
                  <a:schemeClr val="bg1"/>
                </a:solidFill>
              </a:rPr>
              <a:t>PMID: 23254444.</a:t>
            </a:r>
            <a:r>
              <a:rPr lang="en-US" sz="1200" u="sng">
                <a:solidFill>
                  <a:schemeClr val="bg1"/>
                </a:solidFill>
                <a:hlinkClick r:id="rId4"/>
              </a:rPr>
              <a:t>Similar articles</a:t>
            </a:r>
            <a:endParaRPr lang="en-US" sz="1200" u="sng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>
            <a:spLocks noGrp="1"/>
          </p:cNvSpPr>
          <p:nvPr>
            <p:ph type="body" idx="4294967295"/>
          </p:nvPr>
        </p:nvSpPr>
        <p:spPr>
          <a:xfrm>
            <a:off x="-230188" y="1219200"/>
            <a:ext cx="12188826" cy="5360988"/>
          </a:xfrm>
        </p:spPr>
        <p:txBody>
          <a:bodyPr/>
          <a:lstStyle/>
          <a:p>
            <a:pPr marL="419100" indent="-382588">
              <a:buFont typeface="Arial" pitchFamily="34" charset="0"/>
              <a:buNone/>
            </a:pPr>
            <a:r>
              <a:rPr lang="pt-BR" smtClean="0"/>
              <a:t>       Leaf A et al, 2012 (Reino Unido):</a:t>
            </a:r>
            <a:r>
              <a:rPr lang="pt-BR" b="1" smtClean="0">
                <a:solidFill>
                  <a:srgbClr val="27F72C"/>
                </a:solidFill>
              </a:rPr>
              <a:t>RN com  RCIU</a:t>
            </a:r>
          </a:p>
          <a:p>
            <a:pPr marL="419100" indent="-382588">
              <a:buFont typeface="Arial" pitchFamily="34" charset="0"/>
              <a:buNone/>
            </a:pPr>
            <a:r>
              <a:rPr lang="pt-BR" smtClean="0"/>
              <a:t>   </a:t>
            </a:r>
            <a:r>
              <a:rPr lang="pt-BR" smtClean="0">
                <a:solidFill>
                  <a:srgbClr val="27F72C"/>
                </a:solidFill>
              </a:rPr>
              <a:t>Nutrição enteral precoce</a:t>
            </a:r>
            <a:r>
              <a:rPr lang="pt-BR" smtClean="0"/>
              <a:t> (24-48 hs):201 RN</a:t>
            </a:r>
          </a:p>
          <a:p>
            <a:pPr marL="419100" indent="-382588">
              <a:buFont typeface="Arial" pitchFamily="34" charset="0"/>
              <a:buNone/>
            </a:pPr>
            <a:r>
              <a:rPr lang="pt-BR" smtClean="0"/>
              <a:t>                                    X</a:t>
            </a:r>
          </a:p>
          <a:p>
            <a:pPr marL="419100" indent="-382588">
              <a:buFont typeface="Arial" pitchFamily="34" charset="0"/>
              <a:buNone/>
            </a:pPr>
            <a:r>
              <a:rPr lang="pt-BR" smtClean="0"/>
              <a:t>    </a:t>
            </a:r>
            <a:r>
              <a:rPr lang="pt-BR" smtClean="0">
                <a:solidFill>
                  <a:srgbClr val="27F72C"/>
                </a:solidFill>
              </a:rPr>
              <a:t>Nutrição enteral tardia</a:t>
            </a:r>
            <a:r>
              <a:rPr lang="pt-BR" smtClean="0"/>
              <a:t> (120-144 hs):201 RN</a:t>
            </a:r>
          </a:p>
          <a:p>
            <a:pPr marL="419100" indent="-382588">
              <a:buFont typeface="Arial" pitchFamily="34" charset="0"/>
              <a:buNone/>
            </a:pPr>
            <a:r>
              <a:rPr lang="pt-BR" smtClean="0"/>
              <a:t>                      RESULTADOS</a:t>
            </a:r>
          </a:p>
          <a:p>
            <a:pPr marL="419100" indent="-382588">
              <a:buFont typeface="Arial" pitchFamily="34" charset="0"/>
              <a:buNone/>
            </a:pPr>
            <a:r>
              <a:rPr lang="pt-BR" smtClean="0">
                <a:solidFill>
                  <a:srgbClr val="FF9900"/>
                </a:solidFill>
              </a:rPr>
              <a:t>       -Nutrição enteral plena</a:t>
            </a:r>
            <a:r>
              <a:rPr lang="pt-BR" smtClean="0"/>
              <a:t> :HRc1,45 (1,19-1,78- p&lt;0,001)</a:t>
            </a:r>
          </a:p>
          <a:p>
            <a:pPr marL="419100" indent="-382588">
              <a:buFont typeface="Arial" pitchFamily="34" charset="0"/>
              <a:buNone/>
            </a:pPr>
            <a:r>
              <a:rPr lang="pt-BR" smtClean="0">
                <a:solidFill>
                  <a:srgbClr val="FF9900"/>
                </a:solidFill>
              </a:rPr>
              <a:t>      -Menos colestase</a:t>
            </a:r>
            <a:r>
              <a:rPr lang="pt-BR" smtClean="0"/>
              <a:t> (RR:0,58 (0,37-0,91)</a:t>
            </a:r>
          </a:p>
          <a:p>
            <a:pPr marL="419100" indent="-382588" algn="ctr">
              <a:buFont typeface="Arial" pitchFamily="34" charset="0"/>
              <a:buNone/>
            </a:pPr>
            <a:endParaRPr lang="pt-BR" smtClean="0">
              <a:solidFill>
                <a:srgbClr val="3399FF"/>
              </a:solidFill>
            </a:endParaRPr>
          </a:p>
        </p:txBody>
      </p:sp>
      <p:sp>
        <p:nvSpPr>
          <p:cNvPr id="36867" name="AutoShape 5"/>
          <p:cNvSpPr>
            <a:spLocks noChangeArrowheads="1"/>
          </p:cNvSpPr>
          <p:nvPr/>
        </p:nvSpPr>
        <p:spPr bwMode="auto">
          <a:xfrm>
            <a:off x="527050" y="5295900"/>
            <a:ext cx="11661775" cy="1562100"/>
          </a:xfrm>
          <a:prstGeom prst="sun">
            <a:avLst>
              <a:gd name="adj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400" b="1">
                <a:solidFill>
                  <a:srgbClr val="FFFF00"/>
                </a:solidFill>
              </a:rPr>
              <a:t>SEM RISCO DE ENTEROCOLITE NECROSANTE</a:t>
            </a:r>
          </a:p>
        </p:txBody>
      </p:sp>
      <p:pic>
        <p:nvPicPr>
          <p:cNvPr id="36868" name="Picture 6" descr="premi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85413" y="152400"/>
            <a:ext cx="1728787" cy="96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Text Box 6"/>
          <p:cNvSpPr txBox="1">
            <a:spLocks noChangeArrowheads="1"/>
          </p:cNvSpPr>
          <p:nvPr/>
        </p:nvSpPr>
        <p:spPr bwMode="auto">
          <a:xfrm>
            <a:off x="2152650" y="-276225"/>
            <a:ext cx="81470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t-BR" sz="3600" b="1">
              <a:solidFill>
                <a:srgbClr val="FFFF00"/>
              </a:solidFill>
              <a:latin typeface="Times New Roman" pitchFamily="18" charset="0"/>
            </a:endParaRP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400" b="1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pt-BR" sz="3600" b="1">
                <a:solidFill>
                  <a:srgbClr val="FFFF00"/>
                </a:solidFill>
                <a:latin typeface="Times New Roman" pitchFamily="18" charset="0"/>
              </a:rPr>
              <a:t>Uso de Nutrição Enteral Mínima (NEM)</a:t>
            </a:r>
          </a:p>
        </p:txBody>
      </p:sp>
      <p:sp>
        <p:nvSpPr>
          <p:cNvPr id="36875" name="Text Box 11"/>
          <p:cNvSpPr txBox="1">
            <a:spLocks noChangeArrowheads="1"/>
          </p:cNvSpPr>
          <p:nvPr/>
        </p:nvSpPr>
        <p:spPr bwMode="auto">
          <a:xfrm>
            <a:off x="5865813" y="1752600"/>
            <a:ext cx="6159500" cy="2071688"/>
          </a:xfrm>
          <a:prstGeom prst="rect">
            <a:avLst/>
          </a:prstGeom>
          <a:noFill/>
          <a:ln w="57150">
            <a:solidFill>
              <a:srgbClr val="FF33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Há 10-15 anos demorávamos 1-2 semanas para 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alimentar por via enteral os prematuros!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Por </a:t>
            </a:r>
            <a:r>
              <a:rPr lang="pt-BR" altLang="ja-JP" b="1">
                <a:solidFill>
                  <a:srgbClr val="FFFF00"/>
                </a:solidFill>
                <a:ea typeface="MS PGothic" pitchFamily="34" charset="-128"/>
              </a:rPr>
              <a:t>q</a:t>
            </a:r>
            <a:r>
              <a:rPr lang="pt-BR" b="1">
                <a:solidFill>
                  <a:srgbClr val="FFFF00"/>
                </a:solidFill>
              </a:rPr>
              <a:t>uê? Temos medo </a:t>
            </a:r>
            <a:r>
              <a:rPr lang="pt-BR" altLang="ja-JP" b="1">
                <a:solidFill>
                  <a:srgbClr val="FFFF00"/>
                </a:solidFill>
                <a:ea typeface="MS PGothic" pitchFamily="34" charset="-128"/>
              </a:rPr>
              <a:t>que</a:t>
            </a:r>
            <a:r>
              <a:rPr lang="pt-BR" b="1">
                <a:solidFill>
                  <a:srgbClr val="FFFF00"/>
                </a:solidFill>
              </a:rPr>
              <a:t> a nutrição enteral 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cause Enterocolite necrosante (lógico se avançarmos 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muito rapidamente pode até causar, mas um pouco da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 nutrição enteral é benéfico)</a:t>
            </a:r>
          </a:p>
          <a:p>
            <a:pPr algn="ctr"/>
            <a:endParaRPr lang="pt-BR"/>
          </a:p>
        </p:txBody>
      </p:sp>
      <p:sp>
        <p:nvSpPr>
          <p:cNvPr id="36876" name="Text Box 12"/>
          <p:cNvSpPr txBox="1">
            <a:spLocks noChangeArrowheads="1"/>
          </p:cNvSpPr>
          <p:nvPr/>
        </p:nvSpPr>
        <p:spPr bwMode="auto">
          <a:xfrm>
            <a:off x="10895013" y="3505200"/>
            <a:ext cx="10906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400"/>
              <a:t>Neu j, 2018</a:t>
            </a:r>
          </a:p>
        </p:txBody>
      </p:sp>
      <p:pic>
        <p:nvPicPr>
          <p:cNvPr id="36878" name="Picture 14" descr="ppt">
            <a:hlinkClick r:id="rId3" tooltip="Nutric_enteral-precoc_versus_tard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46813" y="12192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4813" y="838200"/>
            <a:ext cx="9886950" cy="2465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531813" y="4114800"/>
            <a:ext cx="12671425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b="1">
                <a:solidFill>
                  <a:srgbClr val="27F72C"/>
                </a:solidFill>
              </a:rPr>
              <a:t>O que é conhecido a respeito do tema</a:t>
            </a:r>
            <a:r>
              <a:rPr lang="pt-BR">
                <a:solidFill>
                  <a:schemeClr val="accent2"/>
                </a:solidFill>
              </a:rPr>
              <a:t>:  prematuros com  crescimento intrauterino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>
                <a:solidFill>
                  <a:schemeClr val="accent2"/>
                </a:solidFill>
              </a:rPr>
              <a:t>restrito apresentam  alto risco de enterocolite necrosante (ECN). A  ECN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>
                <a:solidFill>
                  <a:schemeClr val="accent2"/>
                </a:solidFill>
              </a:rPr>
              <a:t>ocorre mais freqüentemente em crianças que receberam NUTRIÇÃO ENTERAL.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>
                <a:solidFill>
                  <a:schemeClr val="accent2"/>
                </a:solidFill>
              </a:rPr>
              <a:t> É comum a prática de atrasar introdução de nutrição enteral</a:t>
            </a:r>
            <a:br>
              <a:rPr lang="pt-BR">
                <a:solidFill>
                  <a:schemeClr val="accent2"/>
                </a:solidFill>
              </a:rPr>
            </a:br>
            <a:r>
              <a:rPr lang="pt-BR">
                <a:solidFill>
                  <a:schemeClr val="accent2"/>
                </a:solidFill>
              </a:rPr>
              <a:t>nessas crianças.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b="1">
                <a:solidFill>
                  <a:srgbClr val="27F72C"/>
                </a:solidFill>
              </a:rPr>
              <a:t>O que este estudo nos informa</a:t>
            </a:r>
            <a:r>
              <a:rPr lang="pt-BR">
                <a:solidFill>
                  <a:schemeClr val="accent2"/>
                </a:solidFill>
              </a:rPr>
              <a:t>: </a:t>
            </a:r>
            <a:r>
              <a:rPr lang="pt-PT">
                <a:solidFill>
                  <a:schemeClr val="accent2"/>
                </a:solidFill>
              </a:rPr>
              <a:t>A introdução precoce de nutrição enteral</a:t>
            </a:r>
            <a:br>
              <a:rPr lang="pt-PT">
                <a:solidFill>
                  <a:schemeClr val="accent2"/>
                </a:solidFill>
              </a:rPr>
            </a:br>
            <a:r>
              <a:rPr lang="pt-PT">
                <a:solidFill>
                  <a:schemeClr val="accent2"/>
                </a:solidFill>
              </a:rPr>
              <a:t>resulta em se alcançar mais cedo a nutrição enteral plena. A nutrição  enteral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PT">
                <a:solidFill>
                  <a:schemeClr val="accent2"/>
                </a:solidFill>
              </a:rPr>
              <a:t>precoce não se associa a um maior risco de enterocolite necrosante. O retardo do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PT">
                <a:solidFill>
                  <a:schemeClr val="accent2"/>
                </a:solidFill>
              </a:rPr>
              <a:t> início da nutrição enteral associa-se a um maior risco de colestase.</a:t>
            </a:r>
            <a:endParaRPr lang="pt-BR">
              <a:solidFill>
                <a:schemeClr val="accent2"/>
              </a:solidFill>
            </a:endParaRPr>
          </a:p>
        </p:txBody>
      </p:sp>
      <p:sp>
        <p:nvSpPr>
          <p:cNvPr id="143366" name="AutoShape 6"/>
          <p:cNvSpPr>
            <a:spLocks noChangeArrowheads="1"/>
          </p:cNvSpPr>
          <p:nvPr/>
        </p:nvSpPr>
        <p:spPr bwMode="auto">
          <a:xfrm>
            <a:off x="-306388" y="3048000"/>
            <a:ext cx="2638426" cy="1368425"/>
          </a:xfrm>
          <a:prstGeom prst="irregularSeal2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2400" b="1">
                <a:solidFill>
                  <a:srgbClr val="FF3300"/>
                </a:solidFill>
              </a:rPr>
              <a:t>MITO!</a:t>
            </a:r>
          </a:p>
        </p:txBody>
      </p:sp>
      <p:sp>
        <p:nvSpPr>
          <p:cNvPr id="143368" name="Line 8"/>
          <p:cNvSpPr>
            <a:spLocks noChangeShapeType="1"/>
          </p:cNvSpPr>
          <p:nvPr/>
        </p:nvSpPr>
        <p:spPr bwMode="auto">
          <a:xfrm>
            <a:off x="1979613" y="3505200"/>
            <a:ext cx="481012" cy="50323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43370" name="Line 10"/>
          <p:cNvSpPr>
            <a:spLocks noChangeShapeType="1"/>
          </p:cNvSpPr>
          <p:nvPr/>
        </p:nvSpPr>
        <p:spPr bwMode="auto">
          <a:xfrm flipH="1" flipV="1">
            <a:off x="8686800" y="5805488"/>
            <a:ext cx="574675" cy="431800"/>
          </a:xfrm>
          <a:prstGeom prst="line">
            <a:avLst/>
          </a:prstGeom>
          <a:noFill/>
          <a:ln w="76200">
            <a:solidFill>
              <a:srgbClr val="3399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7896" name="Rectangle 11"/>
          <p:cNvSpPr>
            <a:spLocks noChangeArrowheads="1"/>
          </p:cNvSpPr>
          <p:nvPr/>
        </p:nvSpPr>
        <p:spPr bwMode="auto">
          <a:xfrm>
            <a:off x="5561013" y="3505200"/>
            <a:ext cx="2711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D60093"/>
                </a:solidFill>
              </a:rPr>
              <a:t>Pediatrics 2012;129:1-9</a:t>
            </a:r>
          </a:p>
        </p:txBody>
      </p:sp>
      <p:sp>
        <p:nvSpPr>
          <p:cNvPr id="37897" name="Text Box 6"/>
          <p:cNvSpPr txBox="1">
            <a:spLocks noChangeArrowheads="1"/>
          </p:cNvSpPr>
          <p:nvPr/>
        </p:nvSpPr>
        <p:spPr bwMode="auto">
          <a:xfrm>
            <a:off x="2894013" y="152400"/>
            <a:ext cx="658495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3600" b="1">
                <a:solidFill>
                  <a:srgbClr val="FFFF00"/>
                </a:solidFill>
                <a:latin typeface="Times New Roman" pitchFamily="18" charset="0"/>
              </a:rPr>
              <a:t>Uso de Nutrição Enteral Mínima</a:t>
            </a:r>
          </a:p>
        </p:txBody>
      </p:sp>
      <p:sp>
        <p:nvSpPr>
          <p:cNvPr id="37898" name="Rectangle 10"/>
          <p:cNvSpPr>
            <a:spLocks noChangeArrowheads="1"/>
          </p:cNvSpPr>
          <p:nvPr/>
        </p:nvSpPr>
        <p:spPr bwMode="auto">
          <a:xfrm>
            <a:off x="9218613" y="3352800"/>
            <a:ext cx="2970212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/>
              <a:t>Leaf A et al, 2012 (Reino Unido):</a:t>
            </a:r>
            <a:r>
              <a:rPr lang="pt-BR" b="1">
                <a:solidFill>
                  <a:srgbClr val="27F72C"/>
                </a:solidFill>
              </a:rPr>
              <a:t>RN com  RCIU</a:t>
            </a:r>
          </a:p>
          <a:p>
            <a:r>
              <a:rPr lang="pt-BR"/>
              <a:t>                                                                                                           </a:t>
            </a:r>
            <a:r>
              <a:rPr lang="pt-BR">
                <a:solidFill>
                  <a:srgbClr val="27F72C"/>
                </a:solidFill>
              </a:rPr>
              <a:t>Nutrição enteral precoce</a:t>
            </a:r>
            <a:r>
              <a:rPr lang="pt-BR"/>
              <a:t> (24-48 hs):201 RN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r>
              <a:rPr lang="pt-BR">
                <a:solidFill>
                  <a:srgbClr val="27F72C"/>
                </a:solidFill>
              </a:rPr>
              <a:t>                                                                                            Nutrição enteral tardia</a:t>
            </a:r>
            <a:r>
              <a:rPr lang="pt-BR"/>
              <a:t> (120-144 hs):201 RN</a:t>
            </a:r>
          </a:p>
        </p:txBody>
      </p:sp>
      <p:sp>
        <p:nvSpPr>
          <p:cNvPr id="37902" name="Text Box 3"/>
          <p:cNvSpPr txBox="1">
            <a:spLocks noChangeArrowheads="1"/>
          </p:cNvSpPr>
          <p:nvPr/>
        </p:nvSpPr>
        <p:spPr bwMode="auto">
          <a:xfrm>
            <a:off x="531813" y="4114800"/>
            <a:ext cx="12671425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b="1">
                <a:solidFill>
                  <a:srgbClr val="27F72C"/>
                </a:solidFill>
              </a:rPr>
              <a:t>O que é conhecido a respeito do tema</a:t>
            </a:r>
            <a:r>
              <a:rPr lang="pt-BR">
                <a:solidFill>
                  <a:schemeClr val="accent2"/>
                </a:solidFill>
              </a:rPr>
              <a:t>:  prematuros com  crescimento intrauterino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>
                <a:solidFill>
                  <a:schemeClr val="accent2"/>
                </a:solidFill>
              </a:rPr>
              <a:t>restrito apresentam  alto risco de enterocolite necrosante (ECN). A  ECN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>
                <a:solidFill>
                  <a:schemeClr val="accent2"/>
                </a:solidFill>
              </a:rPr>
              <a:t>ocorre mais freqüentemente em crianças que receberam NUTRIÇÃO ENTERAL.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>
                <a:solidFill>
                  <a:schemeClr val="accent2"/>
                </a:solidFill>
              </a:rPr>
              <a:t> É comum a prática de atrasar introdução de nutrição enteral</a:t>
            </a:r>
            <a:br>
              <a:rPr lang="pt-BR">
                <a:solidFill>
                  <a:schemeClr val="accent2"/>
                </a:solidFill>
              </a:rPr>
            </a:br>
            <a:r>
              <a:rPr lang="pt-BR">
                <a:solidFill>
                  <a:schemeClr val="accent2"/>
                </a:solidFill>
              </a:rPr>
              <a:t>nessas crianças.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b="1">
                <a:solidFill>
                  <a:srgbClr val="27F72C"/>
                </a:solidFill>
              </a:rPr>
              <a:t>O que este estudo nos informa</a:t>
            </a:r>
            <a:r>
              <a:rPr lang="pt-BR">
                <a:solidFill>
                  <a:schemeClr val="accent2"/>
                </a:solidFill>
              </a:rPr>
              <a:t>: </a:t>
            </a:r>
            <a:r>
              <a:rPr lang="pt-PT">
                <a:solidFill>
                  <a:schemeClr val="accent2"/>
                </a:solidFill>
              </a:rPr>
              <a:t>A introdução precoce de nutrição enteral</a:t>
            </a:r>
            <a:br>
              <a:rPr lang="pt-PT">
                <a:solidFill>
                  <a:schemeClr val="accent2"/>
                </a:solidFill>
              </a:rPr>
            </a:br>
            <a:r>
              <a:rPr lang="pt-PT">
                <a:solidFill>
                  <a:schemeClr val="accent2"/>
                </a:solidFill>
              </a:rPr>
              <a:t>resulta em se alcançar mais cedo a nutrição enteral plena. A nutrição  enteral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PT">
                <a:solidFill>
                  <a:schemeClr val="accent2"/>
                </a:solidFill>
              </a:rPr>
              <a:t>precoce não se associa a um maior risco de enterocolite necrosante. O retardo do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PT">
                <a:solidFill>
                  <a:schemeClr val="accent2"/>
                </a:solidFill>
              </a:rPr>
              <a:t> início da nutrição enteral associa-se a um maior risco de colestase.</a:t>
            </a:r>
            <a:endParaRPr lang="pt-BR">
              <a:solidFill>
                <a:schemeClr val="accent2"/>
              </a:solidFill>
            </a:endParaRPr>
          </a:p>
        </p:txBody>
      </p:sp>
      <p:pic>
        <p:nvPicPr>
          <p:cNvPr id="37903" name="Picture 15" descr="ppt">
            <a:hlinkClick r:id="rId4" tooltip="Nutric_enteral-precoc_versus_tard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209213" y="56388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6" grpId="0" animBg="1"/>
      <p:bldP spid="143368" grpId="0" animBg="1"/>
      <p:bldP spid="14337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2800" b="1" smtClean="0">
                <a:solidFill>
                  <a:srgbClr val="FFFF00"/>
                </a:solidFill>
              </a:rPr>
              <a:t>Coisas que fazemos para bagunçar coisas</a:t>
            </a:r>
            <a:br>
              <a:rPr lang="pt-BR" sz="2800" b="1" smtClean="0">
                <a:solidFill>
                  <a:srgbClr val="FFFF00"/>
                </a:solidFill>
              </a:rPr>
            </a:br>
            <a:r>
              <a:rPr lang="pt-BR" sz="2800" b="1" smtClean="0">
                <a:solidFill>
                  <a:srgbClr val="FF3300"/>
                </a:solidFill>
              </a:rPr>
              <a:t>Falta de Alimentação Enteral</a:t>
            </a:r>
            <a:r>
              <a:rPr lang="pt-BR" sz="2800" b="1" smtClean="0">
                <a:solidFill>
                  <a:srgbClr val="FFFF00"/>
                </a:solidFill>
              </a:rPr>
              <a:t/>
            </a:r>
            <a:br>
              <a:rPr lang="pt-BR" sz="2800" b="1" smtClean="0">
                <a:solidFill>
                  <a:srgbClr val="FFFF00"/>
                </a:solidFill>
              </a:rPr>
            </a:br>
            <a:endParaRPr lang="pt-BR" sz="2800" b="1" smtClean="0">
              <a:solidFill>
                <a:srgbClr val="FFFF00"/>
              </a:solidFill>
            </a:endParaRPr>
          </a:p>
        </p:txBody>
      </p:sp>
      <p:sp>
        <p:nvSpPr>
          <p:cNvPr id="161795" name="Rectangle 3"/>
          <p:cNvSpPr>
            <a:spLocks noGrp="1"/>
          </p:cNvSpPr>
          <p:nvPr>
            <p:ph type="body" idx="1"/>
          </p:nvPr>
        </p:nvSpPr>
        <p:spPr>
          <a:xfrm>
            <a:off x="303213" y="1066800"/>
            <a:ext cx="9906000" cy="4876800"/>
          </a:xfrm>
        </p:spPr>
        <p:txBody>
          <a:bodyPr/>
          <a:lstStyle/>
          <a:p>
            <a:pPr algn="ctr">
              <a:lnSpc>
                <a:spcPct val="70000"/>
              </a:lnSpc>
              <a:buFont typeface="Arial" pitchFamily="34" charset="0"/>
              <a:buNone/>
            </a:pPr>
            <a:r>
              <a:rPr lang="pt-BR" sz="2800" b="1" smtClean="0">
                <a:solidFill>
                  <a:srgbClr val="FFFF00"/>
                </a:solidFill>
              </a:rPr>
              <a:t>DESCULPAS PARA SUSPENDER A ALIMENTAÇÃO ENTERAL</a:t>
            </a:r>
          </a:p>
          <a:p>
            <a:pPr>
              <a:lnSpc>
                <a:spcPct val="70000"/>
              </a:lnSpc>
            </a:pPr>
            <a:r>
              <a:rPr lang="pt-BR" sz="2000" b="1" smtClean="0"/>
              <a:t>Baixa pontuação  do Apgar</a:t>
            </a:r>
          </a:p>
          <a:p>
            <a:pPr>
              <a:lnSpc>
                <a:spcPct val="70000"/>
              </a:lnSpc>
            </a:pPr>
            <a:r>
              <a:rPr lang="pt-BR" sz="2000" b="1" smtClean="0"/>
              <a:t>Cateteres Umbilicais</a:t>
            </a:r>
          </a:p>
          <a:p>
            <a:pPr>
              <a:lnSpc>
                <a:spcPct val="70000"/>
              </a:lnSpc>
            </a:pPr>
            <a:r>
              <a:rPr lang="pt-BR" sz="2000" b="1" smtClean="0"/>
              <a:t>Apnéia e bradicardia.</a:t>
            </a:r>
          </a:p>
          <a:p>
            <a:pPr>
              <a:lnSpc>
                <a:spcPct val="70000"/>
              </a:lnSpc>
            </a:pPr>
            <a:r>
              <a:rPr lang="pt-BR" sz="2000" b="1" smtClean="0"/>
              <a:t>Ventilação mecânica.</a:t>
            </a:r>
          </a:p>
          <a:p>
            <a:pPr>
              <a:lnSpc>
                <a:spcPct val="70000"/>
              </a:lnSpc>
            </a:pPr>
            <a:r>
              <a:rPr lang="pt-BR" sz="2000" b="1" smtClean="0"/>
              <a:t>CPAP.</a:t>
            </a:r>
          </a:p>
          <a:p>
            <a:pPr>
              <a:lnSpc>
                <a:spcPct val="70000"/>
              </a:lnSpc>
            </a:pPr>
            <a:r>
              <a:rPr lang="pt-BR" sz="2000" b="1" smtClean="0"/>
              <a:t>Uso de indometacina, ibuprofeno Drogas vasoativas.</a:t>
            </a:r>
          </a:p>
          <a:p>
            <a:pPr>
              <a:lnSpc>
                <a:spcPct val="70000"/>
              </a:lnSpc>
            </a:pPr>
            <a:r>
              <a:rPr lang="pt-BR" sz="2000" b="1" smtClean="0"/>
              <a:t>Nutrição parenteral total está disponível.</a:t>
            </a:r>
          </a:p>
          <a:p>
            <a:pPr>
              <a:lnSpc>
                <a:spcPct val="70000"/>
              </a:lnSpc>
            </a:pPr>
            <a:r>
              <a:rPr lang="pt-BR" sz="2000" b="1" smtClean="0"/>
              <a:t>Hipotermia terapêutica;Chang, 2018: a NEM diminuiu o tempo de internação, menos tempo para a nutrição plena, menor redução dos mediadores proinflamatórios séricos, sem diferenças na ECN, sem diferenças no cérebro.Estudo não randomizado. Há um sendo realizado</a:t>
            </a:r>
          </a:p>
          <a:p>
            <a:pPr>
              <a:lnSpc>
                <a:spcPct val="70000"/>
              </a:lnSpc>
            </a:pPr>
            <a:endParaRPr lang="pt-BR" sz="2000" b="1" smtClean="0"/>
          </a:p>
        </p:txBody>
      </p:sp>
      <p:pic>
        <p:nvPicPr>
          <p:cNvPr id="16179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23213" y="2133600"/>
            <a:ext cx="2155825" cy="16129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61797" name="Text Box 5"/>
          <p:cNvSpPr txBox="1">
            <a:spLocks noChangeArrowheads="1"/>
          </p:cNvSpPr>
          <p:nvPr/>
        </p:nvSpPr>
        <p:spPr bwMode="auto">
          <a:xfrm>
            <a:off x="7161213" y="3733800"/>
            <a:ext cx="37957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2800">
                <a:solidFill>
                  <a:srgbClr val="3333FF"/>
                </a:solidFill>
              </a:rPr>
              <a:t>TEMOS </a:t>
            </a:r>
            <a:r>
              <a:rPr lang="pt-BR" altLang="ja-JP" sz="2800">
                <a:solidFill>
                  <a:srgbClr val="3333FF"/>
                </a:solidFill>
                <a:ea typeface="MS PGothic" pitchFamily="34" charset="-128"/>
              </a:rPr>
              <a:t>QUE</a:t>
            </a:r>
            <a:r>
              <a:rPr lang="pt-BR" sz="2800">
                <a:solidFill>
                  <a:srgbClr val="3333FF"/>
                </a:solidFill>
              </a:rPr>
              <a:t> EVITAR!</a:t>
            </a:r>
          </a:p>
        </p:txBody>
      </p:sp>
      <p:sp>
        <p:nvSpPr>
          <p:cNvPr id="161799" name="Text Box 7"/>
          <p:cNvSpPr txBox="1">
            <a:spLocks noChangeArrowheads="1"/>
          </p:cNvSpPr>
          <p:nvPr/>
        </p:nvSpPr>
        <p:spPr bwMode="auto">
          <a:xfrm>
            <a:off x="10361613" y="5562600"/>
            <a:ext cx="1416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Neu J, 2018</a:t>
            </a:r>
          </a:p>
        </p:txBody>
      </p:sp>
      <p:sp>
        <p:nvSpPr>
          <p:cNvPr id="161800" name="Text Box 5"/>
          <p:cNvSpPr txBox="1">
            <a:spLocks noChangeArrowheads="1"/>
          </p:cNvSpPr>
          <p:nvPr/>
        </p:nvSpPr>
        <p:spPr bwMode="auto">
          <a:xfrm>
            <a:off x="10437813" y="5943600"/>
            <a:ext cx="1568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Ray, W, 2012</a:t>
            </a:r>
          </a:p>
        </p:txBody>
      </p:sp>
      <p:sp>
        <p:nvSpPr>
          <p:cNvPr id="161802" name="Rectangle 10"/>
          <p:cNvSpPr>
            <a:spLocks noChangeArrowheads="1"/>
          </p:cNvSpPr>
          <p:nvPr/>
        </p:nvSpPr>
        <p:spPr bwMode="auto">
          <a:xfrm>
            <a:off x="6246813" y="1524000"/>
            <a:ext cx="542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O problema está em nós mesmos e não nos bebês!</a:t>
            </a:r>
          </a:p>
        </p:txBody>
      </p:sp>
      <p:sp>
        <p:nvSpPr>
          <p:cNvPr id="161803" name="Rectangle 11"/>
          <p:cNvSpPr>
            <a:spLocks noChangeArrowheads="1"/>
          </p:cNvSpPr>
          <p:nvPr/>
        </p:nvSpPr>
        <p:spPr bwMode="auto">
          <a:xfrm>
            <a:off x="1293813" y="5562600"/>
            <a:ext cx="6864350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solidFill>
                  <a:schemeClr val="bg1"/>
                </a:solidFill>
                <a:hlinkClick r:id="rId3"/>
              </a:rPr>
              <a:t>Enteral Feeding as an Adjunct to Hypothermia in Neonates with Hypoxic-Ischemic Encephalopathy.</a:t>
            </a:r>
            <a:endParaRPr lang="en-US" sz="1200">
              <a:solidFill>
                <a:schemeClr val="bg1"/>
              </a:solidFill>
            </a:endParaRPr>
          </a:p>
          <a:p>
            <a:pPr algn="ctr"/>
            <a:r>
              <a:rPr lang="en-US" sz="1200">
                <a:solidFill>
                  <a:schemeClr val="bg1"/>
                </a:solidFill>
              </a:rPr>
              <a:t>Chang LL, Wynn JL, Pacella MJ et al. Neonatology. 2018;113(4):347-352.</a:t>
            </a:r>
          </a:p>
        </p:txBody>
      </p:sp>
      <p:pic>
        <p:nvPicPr>
          <p:cNvPr id="161811" name="Picture 19" descr="doc">
            <a:hlinkClick r:id="rId4" tooltip="Estrategias_nutric_PT_2012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980613" y="59436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2800" smtClean="0">
                <a:solidFill>
                  <a:srgbClr val="FFFF00"/>
                </a:solidFill>
              </a:rPr>
              <a:t>OUTRO DOGMA NA NEONATOLOGIA</a:t>
            </a:r>
            <a:r>
              <a:rPr lang="pt-BR" sz="2800" smtClean="0"/>
              <a:t>: </a:t>
            </a:r>
            <a:br>
              <a:rPr lang="pt-BR" sz="2800" smtClean="0"/>
            </a:br>
            <a:r>
              <a:rPr lang="pt-BR" sz="2800" smtClean="0">
                <a:solidFill>
                  <a:srgbClr val="FF3300"/>
                </a:solidFill>
              </a:rPr>
              <a:t>ASPIRAÇÃO DE RESÍDUOS GÁSTRICOS. Não baseado em ciência</a:t>
            </a:r>
          </a:p>
        </p:txBody>
      </p:sp>
      <p:sp>
        <p:nvSpPr>
          <p:cNvPr id="16793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mtClean="0"/>
              <a:t>Resíduo gástrico-risco de uma biópsia ao aspirar DEVIDO à pressão negativa criada..O RN trabalhou muito para ter este resíduo e é jogado fora</a:t>
            </a:r>
          </a:p>
          <a:p>
            <a:pPr>
              <a:lnSpc>
                <a:spcPct val="80000"/>
              </a:lnSpc>
            </a:pPr>
            <a:r>
              <a:rPr lang="pt-BR" smtClean="0"/>
              <a:t>Os cateteres centrais foram retirados 6 dias antes se não avaliar resíduos gástricos  </a:t>
            </a:r>
          </a:p>
          <a:p>
            <a:pPr>
              <a:lnSpc>
                <a:spcPct val="80000"/>
              </a:lnSpc>
            </a:pPr>
            <a:r>
              <a:rPr lang="pt-BR" smtClean="0">
                <a:solidFill>
                  <a:srgbClr val="FF3300"/>
                </a:solidFill>
              </a:rPr>
              <a:t>O MICROBIOMA  É DIFERENTE </a:t>
            </a:r>
            <a:r>
              <a:rPr lang="pt-BR" altLang="ja-JP" smtClean="0">
                <a:solidFill>
                  <a:srgbClr val="FF3300"/>
                </a:solidFill>
                <a:ea typeface="MS PGothic" pitchFamily="34" charset="-128"/>
              </a:rPr>
              <a:t>Q</a:t>
            </a:r>
            <a:r>
              <a:rPr lang="pt-BR" smtClean="0">
                <a:solidFill>
                  <a:srgbClr val="FF3300"/>
                </a:solidFill>
              </a:rPr>
              <a:t>UANDO SE AVALIA OS RESÍDUOS GÁSTRICO</a:t>
            </a:r>
            <a:r>
              <a:rPr lang="pt-BR" smtClean="0"/>
              <a:t> (este estudo ainda vai sair): ou seja tem mais problema de bactérias do </a:t>
            </a:r>
            <a:r>
              <a:rPr lang="pt-BR" altLang="ja-JP" smtClean="0">
                <a:ea typeface="MS PGothic" pitchFamily="34" charset="-128"/>
              </a:rPr>
              <a:t>q</a:t>
            </a:r>
            <a:r>
              <a:rPr lang="pt-BR" smtClean="0"/>
              <a:t>ue os outros. </a:t>
            </a:r>
          </a:p>
          <a:p>
            <a:pPr>
              <a:lnSpc>
                <a:spcPct val="80000"/>
              </a:lnSpc>
            </a:pPr>
            <a:r>
              <a:rPr lang="pt-BR" smtClean="0"/>
              <a:t>Assim: talvez não seja uma boa idéia chegar os resíduos gástricos</a:t>
            </a:r>
          </a:p>
          <a:p>
            <a:pPr>
              <a:lnSpc>
                <a:spcPct val="80000"/>
              </a:lnSpc>
            </a:pPr>
            <a:endParaRPr lang="pt-BR" smtClean="0"/>
          </a:p>
        </p:txBody>
      </p:sp>
      <p:sp>
        <p:nvSpPr>
          <p:cNvPr id="167941" name="Rectangle 5"/>
          <p:cNvSpPr>
            <a:spLocks noChangeArrowheads="1"/>
          </p:cNvSpPr>
          <p:nvPr/>
        </p:nvSpPr>
        <p:spPr bwMode="auto">
          <a:xfrm>
            <a:off x="2055813" y="1295400"/>
            <a:ext cx="7718425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n-US" sz="1200">
                <a:solidFill>
                  <a:schemeClr val="bg1"/>
                </a:solidFill>
                <a:hlinkClick r:id="rId2"/>
              </a:rPr>
              <a:t>The value of routine evaluation of gastric residuals in very low birth weight infants.</a:t>
            </a:r>
            <a:r>
              <a:rPr lang="en-US" sz="1200">
                <a:solidFill>
                  <a:schemeClr val="bg1"/>
                </a:solidFill>
              </a:rPr>
              <a:t> Torrazza RM, Parker LA, Li Y et al. J Perinatol. 2015 Jan;35(1):57-60.</a:t>
            </a:r>
          </a:p>
        </p:txBody>
      </p:sp>
      <p:sp>
        <p:nvSpPr>
          <p:cNvPr id="167942" name="Text Box 6"/>
          <p:cNvSpPr txBox="1">
            <a:spLocks noChangeArrowheads="1"/>
          </p:cNvSpPr>
          <p:nvPr/>
        </p:nvSpPr>
        <p:spPr bwMode="auto">
          <a:xfrm>
            <a:off x="10361613" y="5562600"/>
            <a:ext cx="1416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Neu J, 2018</a:t>
            </a:r>
          </a:p>
        </p:txBody>
      </p:sp>
      <p:pic>
        <p:nvPicPr>
          <p:cNvPr id="167944" name="Picture 8" descr="ppt">
            <a:hlinkClick r:id="rId3" tooltip="Residuo_gastrico_valor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904413" y="12954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Content Placeholder 2"/>
          <p:cNvSpPr>
            <a:spLocks noGrp="1"/>
          </p:cNvSpPr>
          <p:nvPr>
            <p:ph idx="4294967295"/>
          </p:nvPr>
        </p:nvSpPr>
        <p:spPr>
          <a:xfrm>
            <a:off x="1522413" y="1143000"/>
            <a:ext cx="9147175" cy="4267200"/>
          </a:xfrm>
        </p:spPr>
        <p:txBody>
          <a:bodyPr/>
          <a:lstStyle/>
          <a:p>
            <a:pPr marL="365125" indent="-282575" eaLnBrk="1" hangingPunct="1">
              <a:buFont typeface="Arial" pitchFamily="34" charset="0"/>
              <a:buChar char="•"/>
            </a:pPr>
            <a:r>
              <a:rPr lang="pt-BR" sz="2800" smtClean="0"/>
              <a:t>A nutrição precoce de pequenas quantidades de dieta a partir do primeiro ou segundo dia após o nascimento, chamada de trófica ou </a:t>
            </a:r>
            <a:r>
              <a:rPr lang="pt-BR" altLang="en-US" sz="2800" smtClean="0"/>
              <a:t>‘</a:t>
            </a:r>
            <a:r>
              <a:rPr lang="pt-BR" altLang="ja-JP" sz="2800" i="1" smtClean="0">
                <a:ea typeface="MS PGothic" pitchFamily="34" charset="-128"/>
              </a:rPr>
              <a:t>priming</a:t>
            </a:r>
            <a:r>
              <a:rPr lang="pt-BR" altLang="en-US" sz="2800" smtClean="0"/>
              <a:t>’</a:t>
            </a:r>
            <a:r>
              <a:rPr lang="pt-BR" altLang="ja-JP" sz="2800" smtClean="0">
                <a:ea typeface="MS PGothic" pitchFamily="34" charset="-128"/>
              </a:rPr>
              <a:t> alimentação: </a:t>
            </a:r>
            <a:r>
              <a:rPr lang="pt-BR" altLang="ja-JP" sz="2800" b="1" smtClean="0">
                <a:solidFill>
                  <a:srgbClr val="FF3399"/>
                </a:solidFill>
                <a:ea typeface="MS PGothic" pitchFamily="34" charset="-128"/>
              </a:rPr>
              <a:t>o objetivo </a:t>
            </a:r>
            <a:r>
              <a:rPr lang="pt-BR" altLang="ja-JP" sz="2800" b="1" u="sng" smtClean="0">
                <a:solidFill>
                  <a:srgbClr val="FF3399"/>
                </a:solidFill>
                <a:ea typeface="MS PGothic" pitchFamily="34" charset="-128"/>
              </a:rPr>
              <a:t>não é nutrição sistêmica, mas é o de começar a desenvolver o intestino</a:t>
            </a:r>
            <a:r>
              <a:rPr lang="pt-BR" altLang="ja-JP" sz="2800" b="1" smtClean="0">
                <a:solidFill>
                  <a:srgbClr val="FF3399"/>
                </a:solidFill>
                <a:ea typeface="MS PGothic" pitchFamily="34" charset="-128"/>
              </a:rPr>
              <a:t>;</a:t>
            </a:r>
          </a:p>
          <a:p>
            <a:pPr marL="365125" indent="-282575" eaLnBrk="1" hangingPunct="1">
              <a:buFont typeface="Arial" pitchFamily="34" charset="0"/>
              <a:buChar char="•"/>
            </a:pPr>
            <a:r>
              <a:rPr lang="pt-BR" sz="2800" b="1" smtClean="0"/>
              <a:t>Este tipo de alimentação precoce pode promover o desenvolvimento das </a:t>
            </a:r>
            <a:r>
              <a:rPr lang="pt-BR" sz="2800" b="1" smtClean="0">
                <a:solidFill>
                  <a:srgbClr val="FFFF00"/>
                </a:solidFill>
              </a:rPr>
              <a:t>vilosidades intestinais</a:t>
            </a:r>
            <a:r>
              <a:rPr lang="pt-BR" sz="2800" b="1" smtClean="0"/>
              <a:t>, a ativação enzimática para </a:t>
            </a:r>
            <a:r>
              <a:rPr lang="pt-BR" sz="2800" b="1" smtClean="0">
                <a:solidFill>
                  <a:srgbClr val="FFFF00"/>
                </a:solidFill>
              </a:rPr>
              <a:t>melhorar a digestão e absorção</a:t>
            </a:r>
            <a:r>
              <a:rPr lang="pt-BR" sz="2800" b="1" smtClean="0"/>
              <a:t>, e o desenvolvimento de um </a:t>
            </a:r>
            <a:r>
              <a:rPr lang="pt-BR" sz="2800" b="1" smtClean="0">
                <a:solidFill>
                  <a:srgbClr val="FFFF00"/>
                </a:solidFill>
              </a:rPr>
              <a:t>microbioma intestinal</a:t>
            </a:r>
            <a:r>
              <a:rPr lang="pt-BR" sz="2800" b="1" smtClean="0"/>
              <a:t> que </a:t>
            </a:r>
            <a:r>
              <a:rPr lang="pt-BR" sz="2800" b="1" smtClean="0">
                <a:solidFill>
                  <a:srgbClr val="FFFF00"/>
                </a:solidFill>
              </a:rPr>
              <a:t>impede a infecção e a enterocolite necrosante</a:t>
            </a:r>
            <a:r>
              <a:rPr lang="pt-BR" sz="2800" b="1" smtClean="0"/>
              <a:t> e reduz a inflamação local e sistêmica, reduz a colestasem menos fototerapia; menos osteopenia, melhora</a:t>
            </a:r>
            <a:r>
              <a:rPr lang="pt-BR" sz="2800" b="1" smtClean="0">
                <a:solidFill>
                  <a:srgbClr val="0033CC"/>
                </a:solidFill>
              </a:rPr>
              <a:t> </a:t>
            </a:r>
            <a:r>
              <a:rPr lang="pt-BR" sz="2800" b="1" smtClean="0"/>
              <a:t>da motilidade intestinal.</a:t>
            </a:r>
            <a:endParaRPr lang="en-US" sz="2800" b="1" smtClean="0"/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6551613" y="6491288"/>
            <a:ext cx="3981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William W. Hay Jr, 2013, Neu J, 2018</a:t>
            </a:r>
            <a:endParaRPr lang="pt-BR"/>
          </a:p>
        </p:txBody>
      </p:sp>
      <p:sp>
        <p:nvSpPr>
          <p:cNvPr id="39941" name="Text Box 6"/>
          <p:cNvSpPr txBox="1">
            <a:spLocks noChangeArrowheads="1"/>
          </p:cNvSpPr>
          <p:nvPr/>
        </p:nvSpPr>
        <p:spPr bwMode="auto">
          <a:xfrm>
            <a:off x="6265863" y="0"/>
            <a:ext cx="26035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2400" b="1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39942" name="Rectangle 6"/>
          <p:cNvSpPr>
            <a:spLocks noChangeArrowheads="1"/>
          </p:cNvSpPr>
          <p:nvPr/>
        </p:nvSpPr>
        <p:spPr bwMode="auto">
          <a:xfrm>
            <a:off x="2360613" y="381000"/>
            <a:ext cx="706755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3600" b="1">
                <a:solidFill>
                  <a:srgbClr val="FFFF00"/>
                </a:solidFill>
              </a:rPr>
              <a:t>Uso de Nutrição Enteral Mínima</a:t>
            </a:r>
          </a:p>
        </p:txBody>
      </p:sp>
      <p:pic>
        <p:nvPicPr>
          <p:cNvPr id="39947" name="Picture 11" descr="doc">
            <a:hlinkClick r:id="rId2" tooltip="Estrategias_nutric_PT_201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9813" y="60960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7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2438400"/>
            <a:ext cx="7140575" cy="3671888"/>
          </a:xfrm>
          <a:prstGeom prst="rect">
            <a:avLst/>
          </a:prstGeom>
          <a:noFill/>
          <a:ln w="57150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157703" name="Text Box 7"/>
          <p:cNvSpPr txBox="1">
            <a:spLocks noChangeArrowheads="1"/>
          </p:cNvSpPr>
          <p:nvPr/>
        </p:nvSpPr>
        <p:spPr bwMode="auto">
          <a:xfrm>
            <a:off x="0" y="1524000"/>
            <a:ext cx="116935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sz="1600" b="1">
                <a:solidFill>
                  <a:srgbClr val="FFFF00"/>
                </a:solidFill>
              </a:rPr>
              <a:t>O AUMENTO DA PERMEABILIDADE FACILITA A TRANSLOCAÇÃO DE BACTÉRIAS DEVIDO AO MALFUNCIONAMENTO</a:t>
            </a:r>
          </a:p>
          <a:p>
            <a:pPr algn="ctr"/>
            <a:r>
              <a:rPr lang="pt-BR" sz="1600" b="1">
                <a:solidFill>
                  <a:srgbClr val="FFFF00"/>
                </a:solidFill>
              </a:rPr>
              <a:t>DAS JUNÇÕES DE OCLUSÕES E DA MAIOR PERMEABILIDADE DO TRATO GASTROINTESTINAL</a:t>
            </a:r>
          </a:p>
        </p:txBody>
      </p:sp>
      <p:sp>
        <p:nvSpPr>
          <p:cNvPr id="157704" name="Rectangle 6"/>
          <p:cNvSpPr>
            <a:spLocks noChangeArrowheads="1"/>
          </p:cNvSpPr>
          <p:nvPr/>
        </p:nvSpPr>
        <p:spPr bwMode="auto">
          <a:xfrm>
            <a:off x="1522413" y="228600"/>
            <a:ext cx="968375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3600" b="1">
                <a:solidFill>
                  <a:srgbClr val="FFFF00"/>
                </a:solidFill>
              </a:rPr>
              <a:t>Uso de Nutrição Enteral Mínima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t-BR" sz="3600" b="1">
                <a:solidFill>
                  <a:srgbClr val="FF3399"/>
                </a:solidFill>
              </a:rPr>
              <a:t>EFEITO NA PERMEABILIDADE INTESTINAL</a:t>
            </a:r>
          </a:p>
        </p:txBody>
      </p:sp>
      <p:sp>
        <p:nvSpPr>
          <p:cNvPr id="157705" name="Rectangle 9"/>
          <p:cNvSpPr>
            <a:spLocks noChangeArrowheads="1"/>
          </p:cNvSpPr>
          <p:nvPr/>
        </p:nvSpPr>
        <p:spPr bwMode="auto">
          <a:xfrm>
            <a:off x="10772775" y="6248400"/>
            <a:ext cx="1416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/>
              <a:t>Neu J, 2018</a:t>
            </a:r>
            <a:endParaRPr lang="pt-BR"/>
          </a:p>
        </p:txBody>
      </p:sp>
      <p:sp>
        <p:nvSpPr>
          <p:cNvPr id="157706" name="Rectangle 10"/>
          <p:cNvSpPr>
            <a:spLocks noChangeArrowheads="1"/>
          </p:cNvSpPr>
          <p:nvPr/>
        </p:nvSpPr>
        <p:spPr bwMode="auto">
          <a:xfrm>
            <a:off x="1827213" y="6172200"/>
            <a:ext cx="7412037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solidFill>
                  <a:schemeClr val="bg2"/>
                </a:solidFill>
                <a:hlinkClick r:id="rId3"/>
              </a:rPr>
              <a:t>Early feeding, antenatal glucocorticoids, and human milk decrease intestinal permeability in preterm infants.</a:t>
            </a:r>
            <a:endParaRPr lang="en-US" sz="1200">
              <a:solidFill>
                <a:schemeClr val="bg2"/>
              </a:solidFill>
            </a:endParaRPr>
          </a:p>
          <a:p>
            <a:pPr algn="ctr"/>
            <a:r>
              <a:rPr lang="en-US" sz="1200" b="1">
                <a:solidFill>
                  <a:schemeClr val="bg2"/>
                </a:solidFill>
              </a:rPr>
              <a:t>Shulman</a:t>
            </a:r>
            <a:r>
              <a:rPr lang="en-US" sz="1200">
                <a:solidFill>
                  <a:schemeClr val="bg2"/>
                </a:solidFill>
              </a:rPr>
              <a:t> RJ, Schanler RJ, Lau C et al.</a:t>
            </a:r>
            <a:r>
              <a:rPr lang="en-US" sz="1200" b="1">
                <a:solidFill>
                  <a:schemeClr val="bg2"/>
                </a:solidFill>
              </a:rPr>
              <a:t>Pediatr Res</a:t>
            </a:r>
            <a:r>
              <a:rPr lang="en-US" sz="1200">
                <a:solidFill>
                  <a:schemeClr val="bg2"/>
                </a:solidFill>
              </a:rPr>
              <a:t>. </a:t>
            </a:r>
            <a:r>
              <a:rPr lang="en-US" sz="1200" b="1">
                <a:solidFill>
                  <a:schemeClr val="bg2"/>
                </a:solidFill>
              </a:rPr>
              <a:t>1998</a:t>
            </a:r>
            <a:r>
              <a:rPr lang="en-US" sz="1200">
                <a:solidFill>
                  <a:schemeClr val="bg2"/>
                </a:solidFill>
              </a:rPr>
              <a:t> Oct;44(4):519-23</a:t>
            </a:r>
          </a:p>
        </p:txBody>
      </p:sp>
      <p:sp>
        <p:nvSpPr>
          <p:cNvPr id="157707" name="Oval 11"/>
          <p:cNvSpPr>
            <a:spLocks noChangeArrowheads="1"/>
          </p:cNvSpPr>
          <p:nvPr/>
        </p:nvSpPr>
        <p:spPr bwMode="auto">
          <a:xfrm>
            <a:off x="9218613" y="3048000"/>
            <a:ext cx="2894012" cy="1600200"/>
          </a:xfrm>
          <a:prstGeom prst="ellipse">
            <a:avLst/>
          </a:prstGeom>
          <a:solidFill>
            <a:schemeClr val="accent1"/>
          </a:solidFill>
          <a:ln w="57150">
            <a:solidFill>
              <a:srgbClr val="FF33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1600" b="1">
                <a:solidFill>
                  <a:srgbClr val="FF3300"/>
                </a:solidFill>
              </a:rPr>
              <a:t>A nutrição parenteral</a:t>
            </a:r>
          </a:p>
          <a:p>
            <a:pPr algn="ctr"/>
            <a:r>
              <a:rPr lang="pt-BR" sz="1600" b="1">
                <a:solidFill>
                  <a:srgbClr val="FF3300"/>
                </a:solidFill>
              </a:rPr>
              <a:t>aumenta a </a:t>
            </a:r>
          </a:p>
          <a:p>
            <a:pPr algn="ctr"/>
            <a:r>
              <a:rPr lang="pt-BR" sz="1600" b="1">
                <a:solidFill>
                  <a:srgbClr val="FF3300"/>
                </a:solidFill>
              </a:rPr>
              <a:t>permeabilidade Intestinal</a:t>
            </a:r>
          </a:p>
        </p:txBody>
      </p:sp>
    </p:spTree>
  </p:cSld>
  <p:clrMapOvr>
    <a:masterClrMapping/>
  </p:clrMapOvr>
  <p:transition spd="med"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/>
          </p:cNvSpPr>
          <p:nvPr>
            <p:ph type="title"/>
          </p:nvPr>
        </p:nvSpPr>
        <p:spPr>
          <a:xfrm>
            <a:off x="1903413" y="990600"/>
            <a:ext cx="8909050" cy="1281113"/>
          </a:xfrm>
        </p:spPr>
        <p:txBody>
          <a:bodyPr/>
          <a:lstStyle/>
          <a:p>
            <a:pPr algn="ctr"/>
            <a:r>
              <a:rPr lang="pt-BR" sz="2000" b="1" smtClean="0">
                <a:solidFill>
                  <a:srgbClr val="FFFF00"/>
                </a:solidFill>
                <a:latin typeface="Times New Roman" pitchFamily="18" charset="0"/>
              </a:rPr>
              <a:t>É a nutrição enteral </a:t>
            </a:r>
            <a:r>
              <a:rPr lang="pt-BR" altLang="ja-JP" sz="2000" b="1" smtClean="0">
                <a:solidFill>
                  <a:srgbClr val="FFFF00"/>
                </a:solidFill>
                <a:latin typeface="Times New Roman" pitchFamily="18" charset="0"/>
                <a:ea typeface="MS PGothic" pitchFamily="34" charset="-128"/>
              </a:rPr>
              <a:t>que </a:t>
            </a:r>
            <a:r>
              <a:rPr lang="pt-BR" sz="2000" b="1" smtClean="0">
                <a:solidFill>
                  <a:srgbClr val="FFFF00"/>
                </a:solidFill>
                <a:latin typeface="Times New Roman" pitchFamily="18" charset="0"/>
              </a:rPr>
              <a:t> faz o intestino crescer</a:t>
            </a:r>
            <a:r>
              <a:rPr lang="pt-BR" sz="2000" b="1" smtClean="0">
                <a:latin typeface="Times New Roman" pitchFamily="18" charset="0"/>
              </a:rPr>
              <a:t>. Em nutrição parenteral total sem nutrição enteral o intestino não cresce, além de aumentar a permeabilidade intestinal (aumenta o risco de infecção pelo aumento de translocação de bactérias) e de não aumentar os hormônios gastrintestinais</a:t>
            </a:r>
          </a:p>
        </p:txBody>
      </p:sp>
      <p:sp>
        <p:nvSpPr>
          <p:cNvPr id="164867" name="Rectangle 3"/>
          <p:cNvSpPr>
            <a:spLocks noGrp="1"/>
          </p:cNvSpPr>
          <p:nvPr>
            <p:ph type="body" idx="1"/>
          </p:nvPr>
        </p:nvSpPr>
        <p:spPr>
          <a:xfrm>
            <a:off x="2132013" y="2438400"/>
            <a:ext cx="8912225" cy="3886200"/>
          </a:xfrm>
        </p:spPr>
        <p:txBody>
          <a:bodyPr/>
          <a:lstStyle/>
          <a:p>
            <a:r>
              <a:rPr lang="pt-BR" smtClean="0"/>
              <a:t> </a:t>
            </a:r>
            <a:r>
              <a:rPr lang="pt-BR" b="1" smtClean="0"/>
              <a:t>Há 70 anos!</a:t>
            </a:r>
            <a:r>
              <a:rPr lang="pt-BR" smtClean="0"/>
              <a:t> O </a:t>
            </a:r>
            <a:r>
              <a:rPr lang="pt-BR" b="1" smtClean="0">
                <a:solidFill>
                  <a:srgbClr val="FF3399"/>
                </a:solidFill>
              </a:rPr>
              <a:t>duodeno do leitão </a:t>
            </a:r>
            <a:r>
              <a:rPr lang="pt-BR" altLang="ja-JP" b="1" smtClean="0">
                <a:solidFill>
                  <a:srgbClr val="FF3399"/>
                </a:solidFill>
                <a:ea typeface="MS PGothic" pitchFamily="34" charset="-128"/>
              </a:rPr>
              <a:t>que</a:t>
            </a:r>
            <a:r>
              <a:rPr lang="pt-BR" b="1" smtClean="0">
                <a:solidFill>
                  <a:srgbClr val="FF3399"/>
                </a:solidFill>
              </a:rPr>
              <a:t> amamenta</a:t>
            </a:r>
            <a:r>
              <a:rPr lang="pt-BR" smtClean="0">
                <a:solidFill>
                  <a:srgbClr val="FF3399"/>
                </a:solidFill>
              </a:rPr>
              <a:t>  ganha  42% do peso nas primeiras 24 horas após o nascimento</a:t>
            </a:r>
            <a:r>
              <a:rPr lang="pt-BR" smtClean="0">
                <a:solidFill>
                  <a:srgbClr val="0033CC"/>
                </a:solidFill>
              </a:rPr>
              <a:t>. </a:t>
            </a:r>
          </a:p>
          <a:p>
            <a:r>
              <a:rPr lang="pt-BR" smtClean="0">
                <a:solidFill>
                  <a:srgbClr val="FF3300"/>
                </a:solidFill>
              </a:rPr>
              <a:t>Se não mamar o intestino não cresce.</a:t>
            </a:r>
          </a:p>
        </p:txBody>
      </p:sp>
      <p:sp>
        <p:nvSpPr>
          <p:cNvPr id="164871" name="Rectangle 7"/>
          <p:cNvSpPr>
            <a:spLocks noChangeArrowheads="1"/>
          </p:cNvSpPr>
          <p:nvPr/>
        </p:nvSpPr>
        <p:spPr bwMode="auto">
          <a:xfrm>
            <a:off x="3656013" y="158750"/>
            <a:ext cx="7067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3600" b="1">
                <a:solidFill>
                  <a:srgbClr val="FFFF00"/>
                </a:solidFill>
              </a:rPr>
              <a:t>Uso de Nutrição Enteral Mínima</a:t>
            </a:r>
          </a:p>
        </p:txBody>
      </p:sp>
      <p:pic>
        <p:nvPicPr>
          <p:cNvPr id="16487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08413" y="3733800"/>
            <a:ext cx="4413250" cy="301783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/>
          </p:cNvSpPr>
          <p:nvPr>
            <p:ph type="title"/>
          </p:nvPr>
        </p:nvSpPr>
        <p:spPr>
          <a:xfrm>
            <a:off x="1522413" y="838200"/>
            <a:ext cx="9144000" cy="1020763"/>
          </a:xfrm>
        </p:spPr>
        <p:txBody>
          <a:bodyPr/>
          <a:lstStyle/>
          <a:p>
            <a:r>
              <a:rPr lang="pt-BR" smtClean="0">
                <a:solidFill>
                  <a:srgbClr val="FFFF00"/>
                </a:solidFill>
              </a:rPr>
              <a:t>    Nutrição enteral Precoce x Tardia</a:t>
            </a:r>
          </a:p>
        </p:txBody>
      </p:sp>
      <p:sp>
        <p:nvSpPr>
          <p:cNvPr id="165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/>
              <a:t>              Morbidades: enteral precoce(≤3dias) e tardia (&gt;3 dias)</a:t>
            </a:r>
          </a:p>
          <a:p>
            <a:pPr>
              <a:buFont typeface="Arial" pitchFamily="34" charset="0"/>
              <a:buNone/>
            </a:pPr>
            <a:r>
              <a:rPr lang="pt-BR" smtClean="0"/>
              <a:t>                                                       Análise univariada</a:t>
            </a:r>
          </a:p>
        </p:txBody>
      </p:sp>
      <p:sp>
        <p:nvSpPr>
          <p:cNvPr id="165892" name="Rectangle 4"/>
          <p:cNvSpPr>
            <a:spLocks noChangeArrowheads="1"/>
          </p:cNvSpPr>
          <p:nvPr/>
        </p:nvSpPr>
        <p:spPr bwMode="auto">
          <a:xfrm>
            <a:off x="2284413" y="5715000"/>
            <a:ext cx="7874000" cy="850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sz="1400">
                <a:hlinkClick r:id="rId2"/>
              </a:rPr>
              <a:t>Late Enteral Feedings Are Associated with Intestinal Inflammation and Adverse Neonatal Outcomes.</a:t>
            </a:r>
            <a:endParaRPr lang="en-US" sz="1400"/>
          </a:p>
          <a:p>
            <a:pPr algn="ctr"/>
            <a:r>
              <a:rPr lang="en-US" sz="1400">
                <a:solidFill>
                  <a:schemeClr val="bg1"/>
                </a:solidFill>
              </a:rPr>
              <a:t>Konnikova Y, Zaman MM, Makda M, D'Onofrio D, Freedman SD, Martin CR.</a:t>
            </a:r>
          </a:p>
          <a:p>
            <a:pPr algn="ctr"/>
            <a:r>
              <a:rPr lang="en-US" sz="1400">
                <a:solidFill>
                  <a:schemeClr val="bg1"/>
                </a:solidFill>
              </a:rPr>
              <a:t>PLoS One. 2015 Jul 14;10(7):e0132924. doi: 10.1371/journal.pone.0132924. eCollection 2015.</a:t>
            </a:r>
          </a:p>
          <a:p>
            <a:pPr algn="ctr"/>
            <a:r>
              <a:rPr lang="en-US" sz="1400">
                <a:solidFill>
                  <a:schemeClr val="bg1"/>
                </a:solidFill>
              </a:rPr>
              <a:t>PMID:.26172126.</a:t>
            </a:r>
            <a:r>
              <a:rPr lang="en-US" sz="1400" b="1">
                <a:hlinkClick r:id="rId2"/>
              </a:rPr>
              <a:t>Free PMC Article</a:t>
            </a:r>
            <a:r>
              <a:rPr lang="en-US" sz="1400" b="1"/>
              <a:t>. Artigo Integral!</a:t>
            </a:r>
          </a:p>
        </p:txBody>
      </p:sp>
      <p:pic>
        <p:nvPicPr>
          <p:cNvPr id="16589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6413" y="3048000"/>
            <a:ext cx="6172200" cy="2651125"/>
          </a:xfrm>
          <a:prstGeom prst="rect">
            <a:avLst/>
          </a:prstGeom>
          <a:noFill/>
          <a:ln w="28575">
            <a:solidFill>
              <a:srgbClr val="0033CC"/>
            </a:solidFill>
            <a:miter lim="800000"/>
            <a:headEnd/>
            <a:tailEnd/>
          </a:ln>
        </p:spPr>
      </p:pic>
      <p:sp>
        <p:nvSpPr>
          <p:cNvPr id="165894" name="Line 6"/>
          <p:cNvSpPr>
            <a:spLocks noChangeShapeType="1"/>
          </p:cNvSpPr>
          <p:nvPr/>
        </p:nvSpPr>
        <p:spPr bwMode="auto">
          <a:xfrm>
            <a:off x="2513013" y="3048000"/>
            <a:ext cx="457200" cy="3048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165895" name="Rectangle 7"/>
          <p:cNvSpPr>
            <a:spLocks noChangeArrowheads="1"/>
          </p:cNvSpPr>
          <p:nvPr/>
        </p:nvSpPr>
        <p:spPr bwMode="auto">
          <a:xfrm>
            <a:off x="2741613" y="273050"/>
            <a:ext cx="699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3600" b="1">
                <a:solidFill>
                  <a:srgbClr val="FFFF00"/>
                </a:solidFill>
              </a:rPr>
              <a:t>Uso de nutrição enteral mínima</a:t>
            </a:r>
          </a:p>
        </p:txBody>
      </p:sp>
    </p:spTree>
  </p:cSld>
  <p:clrMapOvr>
    <a:masterClrMapping/>
  </p:clrMapOvr>
  <p:transition spd="med"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/>
          </p:cNvSpPr>
          <p:nvPr>
            <p:ph type="title"/>
          </p:nvPr>
        </p:nvSpPr>
        <p:spPr>
          <a:xfrm>
            <a:off x="1903413" y="914400"/>
            <a:ext cx="8909050" cy="1281113"/>
          </a:xfrm>
        </p:spPr>
        <p:txBody>
          <a:bodyPr/>
          <a:lstStyle/>
          <a:p>
            <a:r>
              <a:rPr lang="pt-BR" b="1" i="1" smtClean="0">
                <a:solidFill>
                  <a:srgbClr val="FF3399"/>
                </a:solidFill>
              </a:rPr>
              <a:t>Vejam o Efeito da Nutrição Parenteral no Rato </a:t>
            </a:r>
            <a:r>
              <a:rPr lang="pt-BR" altLang="ja-JP" b="1" i="1" smtClean="0">
                <a:solidFill>
                  <a:srgbClr val="FF3399"/>
                </a:solidFill>
                <a:ea typeface="MS PGothic" pitchFamily="34" charset="-128"/>
              </a:rPr>
              <a:t>NO</a:t>
            </a:r>
            <a:r>
              <a:rPr lang="pt-BR" b="1" i="1" smtClean="0">
                <a:solidFill>
                  <a:srgbClr val="FF3399"/>
                </a:solidFill>
              </a:rPr>
              <a:t> MICROBIOMA INTESTINAL</a:t>
            </a:r>
          </a:p>
        </p:txBody>
      </p:sp>
      <p:pic>
        <p:nvPicPr>
          <p:cNvPr id="1597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3213" y="2587625"/>
            <a:ext cx="5334000" cy="4270375"/>
          </a:xfrm>
          <a:prstGeom prst="rect">
            <a:avLst/>
          </a:prstGeom>
          <a:noFill/>
        </p:spPr>
      </p:pic>
      <p:sp>
        <p:nvSpPr>
          <p:cNvPr id="159748" name="Text Box 4"/>
          <p:cNvSpPr txBox="1">
            <a:spLocks noChangeArrowheads="1"/>
          </p:cNvSpPr>
          <p:nvPr/>
        </p:nvSpPr>
        <p:spPr bwMode="auto">
          <a:xfrm>
            <a:off x="7008813" y="2390775"/>
            <a:ext cx="494506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pt-BR" sz="2800">
              <a:solidFill>
                <a:srgbClr val="FF0000"/>
              </a:solidFill>
            </a:endParaRPr>
          </a:p>
          <a:p>
            <a:pPr algn="ctr"/>
            <a:r>
              <a:rPr lang="pt-BR" sz="2800">
                <a:solidFill>
                  <a:srgbClr val="FF0000"/>
                </a:solidFill>
              </a:rPr>
              <a:t>Observem o  aumento expressivo  de</a:t>
            </a:r>
          </a:p>
          <a:p>
            <a:pPr algn="ctr"/>
            <a:r>
              <a:rPr lang="pt-BR" sz="2800">
                <a:solidFill>
                  <a:srgbClr val="FF0000"/>
                </a:solidFill>
              </a:rPr>
              <a:t>PROTEOBACTERIA!</a:t>
            </a:r>
          </a:p>
        </p:txBody>
      </p:sp>
      <p:sp>
        <p:nvSpPr>
          <p:cNvPr id="159749" name="Rectangle 5"/>
          <p:cNvSpPr>
            <a:spLocks noChangeArrowheads="1"/>
          </p:cNvSpPr>
          <p:nvPr/>
        </p:nvSpPr>
        <p:spPr bwMode="auto">
          <a:xfrm>
            <a:off x="5868988" y="6051550"/>
            <a:ext cx="6319837" cy="5476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sz="1200">
                <a:hlinkClick r:id="rId3"/>
              </a:rPr>
              <a:t>Intestinal epithelial cell apoptosis and loss of barrier function in the setting of altered microbiota with enteral nutrient </a:t>
            </a:r>
            <a:r>
              <a:rPr lang="en-US" sz="1200">
                <a:solidFill>
                  <a:schemeClr val="bg2"/>
                </a:solidFill>
                <a:hlinkClick r:id="rId3"/>
              </a:rPr>
              <a:t>deprivation.</a:t>
            </a:r>
            <a:r>
              <a:rPr lang="en-US" sz="1200">
                <a:solidFill>
                  <a:schemeClr val="bg2"/>
                </a:solidFill>
              </a:rPr>
              <a:t>Demehri FR, Barrett M, Ralls MW.Front Cell Infect Microbiol. 2013 Dec 23;3:105. </a:t>
            </a:r>
            <a:r>
              <a:rPr lang="en-US" sz="1200">
                <a:solidFill>
                  <a:srgbClr val="0033CC"/>
                </a:solidFill>
              </a:rPr>
              <a:t>Artigo Integral!</a:t>
            </a:r>
          </a:p>
        </p:txBody>
      </p:sp>
      <p:sp>
        <p:nvSpPr>
          <p:cNvPr id="159750" name="Text Box 6"/>
          <p:cNvSpPr txBox="1">
            <a:spLocks noChangeArrowheads="1"/>
          </p:cNvSpPr>
          <p:nvPr/>
        </p:nvSpPr>
        <p:spPr bwMode="auto">
          <a:xfrm>
            <a:off x="8602663" y="4819650"/>
            <a:ext cx="3429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2800"/>
              <a:t>E o </a:t>
            </a:r>
            <a:r>
              <a:rPr lang="pt-BR" altLang="ja-JP" sz="2800">
                <a:ea typeface="MS PGothic" pitchFamily="34" charset="-128"/>
              </a:rPr>
              <a:t>qu</a:t>
            </a:r>
            <a:r>
              <a:rPr lang="pt-BR" sz="2800"/>
              <a:t>e elas fazem?</a:t>
            </a:r>
          </a:p>
        </p:txBody>
      </p:sp>
      <p:sp>
        <p:nvSpPr>
          <p:cNvPr id="159751" name="AutoShape 23"/>
          <p:cNvSpPr>
            <a:spLocks noChangeArrowheads="1"/>
          </p:cNvSpPr>
          <p:nvPr/>
        </p:nvSpPr>
        <p:spPr bwMode="auto">
          <a:xfrm>
            <a:off x="11434763" y="5200650"/>
            <a:ext cx="754062" cy="393700"/>
          </a:xfrm>
          <a:custGeom>
            <a:avLst/>
            <a:gdLst>
              <a:gd name="T0" fmla="*/ 33096705 w 21600"/>
              <a:gd name="T1" fmla="*/ 0 h 21600"/>
              <a:gd name="T2" fmla="*/ 0 w 21600"/>
              <a:gd name="T3" fmla="*/ 5462449 h 21600"/>
              <a:gd name="T4" fmla="*/ 33096705 w 21600"/>
              <a:gd name="T5" fmla="*/ 10924876 h 21600"/>
              <a:gd name="T6" fmla="*/ 44128936 w 21600"/>
              <a:gd name="T7" fmla="*/ 546244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Edwardian Script ITC" pitchFamily="66" charset="0"/>
            </a:endParaRPr>
          </a:p>
        </p:txBody>
      </p:sp>
      <p:sp>
        <p:nvSpPr>
          <p:cNvPr id="159752" name="Rectangle 8"/>
          <p:cNvSpPr>
            <a:spLocks noChangeArrowheads="1"/>
          </p:cNvSpPr>
          <p:nvPr/>
        </p:nvSpPr>
        <p:spPr bwMode="auto">
          <a:xfrm>
            <a:off x="2741613" y="273050"/>
            <a:ext cx="699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3600" b="1">
                <a:solidFill>
                  <a:srgbClr val="FFFF00"/>
                </a:solidFill>
              </a:rPr>
              <a:t>Uso de nutrição enteral mínima</a:t>
            </a:r>
          </a:p>
        </p:txBody>
      </p:sp>
    </p:spTree>
  </p:cSld>
  <p:clrMapOvr>
    <a:masterClrMapping/>
  </p:clrMapOvr>
  <p:transition spd="med"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/>
          </p:cNvSpPr>
          <p:nvPr>
            <p:ph type="body" idx="1"/>
          </p:nvPr>
        </p:nvSpPr>
        <p:spPr>
          <a:xfrm>
            <a:off x="150813" y="4572000"/>
            <a:ext cx="12038012" cy="2209800"/>
          </a:xfrm>
          <a:solidFill>
            <a:schemeClr val="bg2"/>
          </a:solidFill>
        </p:spPr>
        <p:txBody>
          <a:bodyPr/>
          <a:lstStyle/>
          <a:p>
            <a:r>
              <a:rPr lang="pt-BR" sz="2000" smtClean="0">
                <a:solidFill>
                  <a:srgbClr val="FFFF00"/>
                </a:solidFill>
              </a:rPr>
              <a:t>Resumo das</a:t>
            </a:r>
            <a:r>
              <a:rPr lang="pt-BR" smtClean="0">
                <a:solidFill>
                  <a:srgbClr val="FFFF00"/>
                </a:solidFill>
              </a:rPr>
              <a:t> </a:t>
            </a:r>
            <a:r>
              <a:rPr lang="pt-BR" sz="2000" smtClean="0">
                <a:solidFill>
                  <a:srgbClr val="FFFF00"/>
                </a:solidFill>
              </a:rPr>
              <a:t>alterações da sinalização epitelial induzida por nutrição parenteral total</a:t>
            </a:r>
            <a:r>
              <a:rPr lang="pt-BR" sz="2000" smtClean="0">
                <a:solidFill>
                  <a:srgbClr val="FF0000"/>
                </a:solidFill>
              </a:rPr>
              <a:t>:</a:t>
            </a:r>
            <a:r>
              <a:rPr lang="pt-BR" sz="2000" smtClean="0"/>
              <a:t> </a:t>
            </a:r>
            <a:r>
              <a:rPr lang="pt-BR" sz="2000" smtClean="0">
                <a:solidFill>
                  <a:srgbClr val="FF3300"/>
                </a:solidFill>
              </a:rPr>
              <a:t>A falta de nutrição enteral leva a uma mudança na microbiota luminal, onde as Proteobacterias Gram-negativas dominam.</a:t>
            </a:r>
            <a:r>
              <a:rPr lang="pt-BR" sz="2000" smtClean="0"/>
              <a:t> O lipopolissacarídeo (LPS) derivado dessas bactérias sinaliza as células da lâmina própria (LP) via receptores Toll-like (TLR), levando ao aumento da transcrição de NF-κB. </a:t>
            </a:r>
            <a:r>
              <a:rPr lang="pt-BR" sz="2000" smtClean="0">
                <a:solidFill>
                  <a:srgbClr val="FF3300"/>
                </a:solidFill>
              </a:rPr>
              <a:t>Isso cria um estado pró-inflamatório</a:t>
            </a:r>
            <a:r>
              <a:rPr lang="pt-BR" sz="2000" smtClean="0"/>
              <a:t> com aumento de TNF-α e IFN-γ, perda de células Treg e diminuição de IL-10 e EGF derivadas de linfócitos intra-epiteliais (IEL). </a:t>
            </a:r>
            <a:r>
              <a:rPr lang="pt-BR" sz="2000" b="1" smtClean="0">
                <a:solidFill>
                  <a:srgbClr val="FF3300"/>
                </a:solidFill>
              </a:rPr>
              <a:t>Essas alterações levam à quebra das junções de oclusões, perda da função de barreira epitelial, translocação bacteriana e sepse.</a:t>
            </a:r>
          </a:p>
        </p:txBody>
      </p:sp>
      <p:pic>
        <p:nvPicPr>
          <p:cNvPr id="16077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9813" y="228600"/>
            <a:ext cx="4446587" cy="425450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10425113" y="6553200"/>
            <a:ext cx="16319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/>
              <a:t>Demehri FR, 2013</a:t>
            </a:r>
            <a:endParaRPr lang="pt-BR" sz="1400"/>
          </a:p>
        </p:txBody>
      </p:sp>
    </p:spTree>
  </p:cSld>
  <p:clrMapOvr>
    <a:masterClrMapping/>
  </p:clrMapOvr>
  <p:transition spd="med"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8552" name="Group 8"/>
          <p:cNvGraphicFramePr>
            <a:graphicFrameLocks noGrp="1"/>
          </p:cNvGraphicFramePr>
          <p:nvPr/>
        </p:nvGraphicFramePr>
        <p:xfrm>
          <a:off x="912813" y="990600"/>
          <a:ext cx="10461625" cy="915988"/>
        </p:xfrm>
        <a:graphic>
          <a:graphicData uri="http://schemas.openxmlformats.org/drawingml/2006/table">
            <a:tbl>
              <a:tblPr/>
              <a:tblGrid>
                <a:gridCol w="9644062"/>
                <a:gridCol w="817563"/>
              </a:tblGrid>
              <a:tr h="9159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bel" pitchFamily="34" charset="0"/>
                          <a:hlinkClick r:id="rId2"/>
                        </a:rPr>
                        <a:t>Nutrição enteral precoce em recém nascidos de muito baixo peso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bel" pitchFamily="34" charset="0"/>
                        </a:rPr>
                        <a:t/>
                      </a:r>
                      <a:b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bel" pitchFamily="34" charset="0"/>
                        </a:rPr>
                      </a:b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Corbel" pitchFamily="34" charset="0"/>
                        </a:rPr>
                        <a:t>Autor(es):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bel" pitchFamily="34" charset="0"/>
                        </a:rPr>
                        <a:t> 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bel" pitchFamily="34" charset="0"/>
                          <a:hlinkClick r:id="rId2"/>
                        </a:rPr>
                        <a:t>Hamilton E, Massey C, Ross J, Taylor S. Apresentação: Deisiane Castanho, Fernanda Alves, Paulo R. Margotto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be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bel" pitchFamily="34" charset="0"/>
                          <a:hlinkClick r:id="rId2"/>
                        </a:rPr>
                        <a:t>  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bel" pitchFamily="34" charset="0"/>
                        </a:rPr>
                        <a:t>     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sp>
        <p:nvSpPr>
          <p:cNvPr id="40966" name="Rectangle 13"/>
          <p:cNvSpPr>
            <a:spLocks/>
          </p:cNvSpPr>
          <p:nvPr/>
        </p:nvSpPr>
        <p:spPr bwMode="auto">
          <a:xfrm>
            <a:off x="912813" y="3276600"/>
            <a:ext cx="102108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82575" eaLnBrk="0" hangingPunct="0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pt-BR" sz="2000" b="1">
                <a:latin typeface="Gill Sans MT" pitchFamily="34" charset="0"/>
                <a:ea typeface="MS PGothic" pitchFamily="34" charset="-128"/>
              </a:rPr>
              <a:t>RN DE MUITO BAIXO PESO </a:t>
            </a:r>
            <a:r>
              <a:rPr lang="pt-BR" sz="2000" b="1">
                <a:solidFill>
                  <a:srgbClr val="FFFF00"/>
                </a:solidFill>
                <a:latin typeface="Gill Sans MT" pitchFamily="34" charset="0"/>
                <a:ea typeface="MS PGothic" pitchFamily="34" charset="-128"/>
              </a:rPr>
              <a:t>alimentados nas primeiras 24 h, quando comparados a bebês com início de alimentação posterior</a:t>
            </a:r>
            <a:r>
              <a:rPr lang="pt-BR" sz="2000" b="1">
                <a:latin typeface="Gill Sans MT" pitchFamily="34" charset="0"/>
                <a:ea typeface="MS PGothic" pitchFamily="34" charset="-128"/>
              </a:rPr>
              <a:t>, demonstrou </a:t>
            </a:r>
            <a:r>
              <a:rPr lang="pt-BR" sz="2000">
                <a:solidFill>
                  <a:srgbClr val="FFFF00"/>
                </a:solidFill>
                <a:latin typeface="Gill Sans MT" pitchFamily="34" charset="0"/>
                <a:ea typeface="MS PGothic" pitchFamily="34" charset="-128"/>
              </a:rPr>
              <a:t>significativamente menor incidência ECN (4,6 </a:t>
            </a:r>
            <a:r>
              <a:rPr lang="pt-BR" sz="2000" i="1">
                <a:solidFill>
                  <a:srgbClr val="FFFF00"/>
                </a:solidFill>
                <a:latin typeface="Gill Sans MT" pitchFamily="34" charset="0"/>
                <a:ea typeface="MS PGothic" pitchFamily="34" charset="-128"/>
              </a:rPr>
              <a:t>vs</a:t>
            </a:r>
            <a:r>
              <a:rPr lang="pt-BR" sz="2000">
                <a:solidFill>
                  <a:srgbClr val="FFFF00"/>
                </a:solidFill>
                <a:latin typeface="Gill Sans MT" pitchFamily="34" charset="0"/>
                <a:ea typeface="MS PGothic" pitchFamily="34" charset="-128"/>
              </a:rPr>
              <a:t> 14%) (RR, IC 95% = 0,3, 0,13-0,71</a:t>
            </a:r>
            <a:r>
              <a:rPr lang="pt-BR" sz="2000" b="1">
                <a:solidFill>
                  <a:srgbClr val="FFFF00"/>
                </a:solidFill>
                <a:latin typeface="Gill Sans MT" pitchFamily="34" charset="0"/>
                <a:ea typeface="MS PGothic" pitchFamily="34" charset="-128"/>
              </a:rPr>
              <a:t>)</a:t>
            </a:r>
            <a:r>
              <a:rPr lang="pt-BR" sz="2000" b="1">
                <a:latin typeface="Gill Sans MT" pitchFamily="34" charset="0"/>
                <a:ea typeface="MS PGothic" pitchFamily="34" charset="-128"/>
              </a:rPr>
              <a:t> e significativamente </a:t>
            </a:r>
            <a:r>
              <a:rPr lang="pt-BR" sz="2000" b="1">
                <a:solidFill>
                  <a:srgbClr val="FFFF00"/>
                </a:solidFill>
                <a:latin typeface="Gill Sans MT" pitchFamily="34" charset="0"/>
                <a:ea typeface="MS PGothic" pitchFamily="34" charset="-128"/>
              </a:rPr>
              <a:t>menor do ECN ou morte</a:t>
            </a:r>
            <a:r>
              <a:rPr lang="pt-BR" sz="2000" b="1">
                <a:latin typeface="Gill Sans MT" pitchFamily="34" charset="0"/>
                <a:ea typeface="MS PGothic" pitchFamily="34" charset="-128"/>
              </a:rPr>
              <a:t> (6,3 </a:t>
            </a:r>
            <a:r>
              <a:rPr lang="pt-BR" sz="2000" b="1" i="1">
                <a:latin typeface="Gill Sans MT" pitchFamily="34" charset="0"/>
                <a:ea typeface="MS PGothic" pitchFamily="34" charset="-128"/>
              </a:rPr>
              <a:t>vs</a:t>
            </a:r>
            <a:r>
              <a:rPr lang="pt-BR" sz="2000" b="1">
                <a:latin typeface="Gill Sans MT" pitchFamily="34" charset="0"/>
                <a:ea typeface="MS PGothic" pitchFamily="34" charset="-128"/>
              </a:rPr>
              <a:t> 15,1%) (RR, IC 95% = 0,28, 0,13-0,58), respectivamente.</a:t>
            </a:r>
            <a:endParaRPr lang="pt-BR" sz="2000">
              <a:latin typeface="Gill Sans MT" pitchFamily="34" charset="0"/>
              <a:ea typeface="MS PGothic" pitchFamily="34" charset="-128"/>
            </a:endParaRPr>
          </a:p>
          <a:p>
            <a:pPr marL="365125" indent="-282575" eaLnBrk="0" hangingPunct="0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pt-BR" sz="2000" b="1">
                <a:latin typeface="Gill Sans MT" pitchFamily="34" charset="0"/>
                <a:ea typeface="MS PGothic" pitchFamily="34" charset="-128"/>
              </a:rPr>
              <a:t>RN alimentando dentro das primeiras 24 h, foi associado com menos dias de nutrição parenteral quando comparado com crianças alimentadas posteriormente [mediana (intervalo interquartil) 10 (7-18) </a:t>
            </a:r>
            <a:r>
              <a:rPr lang="pt-BR" sz="2000" b="1" i="1">
                <a:latin typeface="Gill Sans MT" pitchFamily="34" charset="0"/>
                <a:ea typeface="MS PGothic" pitchFamily="34" charset="-128"/>
              </a:rPr>
              <a:t>vs</a:t>
            </a:r>
            <a:r>
              <a:rPr lang="pt-BR" sz="2000" b="1">
                <a:latin typeface="Gill Sans MT" pitchFamily="34" charset="0"/>
                <a:ea typeface="MS PGothic" pitchFamily="34" charset="-128"/>
              </a:rPr>
              <a:t> 18 (10-27) dias (p &lt; 0,0001)]. </a:t>
            </a:r>
            <a:endParaRPr lang="pt-BR" sz="2000">
              <a:latin typeface="Gill Sans MT" pitchFamily="34" charset="0"/>
              <a:ea typeface="MS PGothic" pitchFamily="34" charset="-128"/>
            </a:endParaRPr>
          </a:p>
          <a:p>
            <a:pPr marL="365125" indent="-282575" eaLnBrk="0" hangingPunct="0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pt-BR" sz="2000">
                <a:latin typeface="Gill Sans MT" pitchFamily="34" charset="0"/>
                <a:ea typeface="MS PGothic" pitchFamily="34" charset="-128"/>
              </a:rPr>
              <a:t>Além disso, </a:t>
            </a:r>
            <a:r>
              <a:rPr lang="pt-BR" sz="2000">
                <a:solidFill>
                  <a:srgbClr val="FFFF00"/>
                </a:solidFill>
                <a:latin typeface="Gill Sans MT" pitchFamily="34" charset="0"/>
                <a:ea typeface="MS PGothic" pitchFamily="34" charset="-128"/>
              </a:rPr>
              <a:t>quando controlados quanto a peso ao nascer, IG, raça e sexo, o início da alimentação precoce foi associada com a diminuição da ENTEROCOLITE NECROSANTE ou morte (p = 0,004</a:t>
            </a:r>
            <a:r>
              <a:rPr lang="pt-BR" sz="2000">
                <a:latin typeface="Gill Sans MT" pitchFamily="34" charset="0"/>
                <a:ea typeface="MS PGothic" pitchFamily="34" charset="-128"/>
              </a:rPr>
              <a:t>)</a:t>
            </a:r>
          </a:p>
          <a:p>
            <a:pPr marL="365125" indent="-282575" eaLnBrk="0" hangingPunct="0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pt-BR" sz="2000">
                <a:solidFill>
                  <a:srgbClr val="FF3399"/>
                </a:solidFill>
                <a:latin typeface="Gill Sans MT" pitchFamily="34" charset="0"/>
                <a:ea typeface="MS PGothic" pitchFamily="34" charset="-128"/>
              </a:rPr>
              <a:t>No entanto, não devemos ficar parados nos 20 ml/kg dia por 5-10 dias</a:t>
            </a:r>
            <a:r>
              <a:rPr lang="pt-BR" sz="2000">
                <a:latin typeface="Gill Sans MT" pitchFamily="34" charset="0"/>
                <a:ea typeface="MS PGothic" pitchFamily="34" charset="-128"/>
              </a:rPr>
              <a:t> (Neu J-2018)</a:t>
            </a:r>
          </a:p>
        </p:txBody>
      </p:sp>
      <p:sp>
        <p:nvSpPr>
          <p:cNvPr id="40969" name="Rectangle 9"/>
          <p:cNvSpPr>
            <a:spLocks noChangeArrowheads="1"/>
          </p:cNvSpPr>
          <p:nvPr/>
        </p:nvSpPr>
        <p:spPr bwMode="auto">
          <a:xfrm>
            <a:off x="2741613" y="273050"/>
            <a:ext cx="699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3600" b="1">
                <a:solidFill>
                  <a:srgbClr val="FFFF00"/>
                </a:solidFill>
              </a:rPr>
              <a:t>Uso de nutrição enteral mínima</a:t>
            </a: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2589213" y="2057400"/>
            <a:ext cx="6896100" cy="5492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eaLnBrk="0" hangingPunct="0"/>
            <a:r>
              <a:rPr lang="en-US">
                <a:hlinkClick r:id="rId3"/>
              </a:rPr>
              <a:t>Nutrição enteral precoce em recém nascidos de muito baixo peso ...</a:t>
            </a:r>
            <a:endParaRPr lang="en-US"/>
          </a:p>
          <a:p>
            <a:pPr eaLnBrk="0" hangingPunct="0"/>
            <a:endParaRPr lang="en-US"/>
          </a:p>
        </p:txBody>
      </p:sp>
      <p:sp>
        <p:nvSpPr>
          <p:cNvPr id="40971" name="Rectangle 11"/>
          <p:cNvSpPr>
            <a:spLocks noChangeArrowheads="1"/>
          </p:cNvSpPr>
          <p:nvPr/>
        </p:nvSpPr>
        <p:spPr bwMode="auto">
          <a:xfrm>
            <a:off x="1674813" y="2667000"/>
            <a:ext cx="8610600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n-US" sz="1200" b="1">
                <a:solidFill>
                  <a:schemeClr val="bg1"/>
                </a:solidFill>
                <a:hlinkClick r:id="rId4"/>
              </a:rPr>
              <a:t>Early</a:t>
            </a:r>
            <a:r>
              <a:rPr lang="en-US" sz="1200">
                <a:solidFill>
                  <a:schemeClr val="bg1"/>
                </a:solidFill>
                <a:hlinkClick r:id="rId4"/>
              </a:rPr>
              <a:t> enteral feeding in very low birth weight infants.</a:t>
            </a:r>
            <a:r>
              <a:rPr lang="en-US" sz="1200">
                <a:solidFill>
                  <a:schemeClr val="bg1"/>
                </a:solidFill>
              </a:rPr>
              <a:t> </a:t>
            </a:r>
            <a:r>
              <a:rPr lang="en-US" sz="1200" b="1">
                <a:solidFill>
                  <a:schemeClr val="bg1"/>
                </a:solidFill>
              </a:rPr>
              <a:t>Hamilton E</a:t>
            </a:r>
            <a:r>
              <a:rPr lang="en-US" sz="1200">
                <a:solidFill>
                  <a:schemeClr val="bg1"/>
                </a:solidFill>
              </a:rPr>
              <a:t>, Massey C, Ross J, Taylor S.</a:t>
            </a:r>
          </a:p>
          <a:p>
            <a:pPr algn="ctr"/>
            <a:r>
              <a:rPr lang="en-US" sz="1200" b="1">
                <a:solidFill>
                  <a:schemeClr val="bg1"/>
                </a:solidFill>
              </a:rPr>
              <a:t>Early</a:t>
            </a:r>
            <a:r>
              <a:rPr lang="en-US" sz="1200">
                <a:solidFill>
                  <a:schemeClr val="bg1"/>
                </a:solidFill>
              </a:rPr>
              <a:t> Hum Dev. 2014 May;90(5):227-30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body" idx="4294967295"/>
          </p:nvPr>
        </p:nvSpPr>
        <p:spPr>
          <a:xfrm>
            <a:off x="1522413" y="2057400"/>
            <a:ext cx="9996487" cy="4800600"/>
          </a:xfrm>
        </p:spPr>
        <p:txBody>
          <a:bodyPr/>
          <a:lstStyle/>
          <a:p>
            <a:pPr marL="365125" indent="-282575">
              <a:lnSpc>
                <a:spcPct val="80000"/>
              </a:lnSpc>
            </a:pPr>
            <a:r>
              <a:rPr lang="pt-PT" sz="2300" smtClean="0"/>
              <a:t>Em fetos com crescimento restrito, que apresentam fluxo diastólico final ausente ou reverso na artéria umbilical o estudo demonstrou que a alimentação entérica precoce em prematuros com crescimento restrito com Doppler pré-natal anormal é benéfico. </a:t>
            </a:r>
            <a:endParaRPr lang="pt-BR" sz="2300" smtClean="0"/>
          </a:p>
          <a:p>
            <a:pPr marL="365125" indent="-282575">
              <a:lnSpc>
                <a:spcPct val="80000"/>
              </a:lnSpc>
            </a:pPr>
            <a:r>
              <a:rPr lang="pt-PT" sz="2300" smtClean="0"/>
              <a:t> No entanto, na análise de subgrupos sugere que as </a:t>
            </a:r>
            <a:r>
              <a:rPr lang="pt-PT" smtClean="0">
                <a:solidFill>
                  <a:srgbClr val="FFFF00"/>
                </a:solidFill>
              </a:rPr>
              <a:t>crianças com restrição de crescimento &lt; 29 semanas</a:t>
            </a:r>
            <a:r>
              <a:rPr lang="pt-PT" sz="2300" smtClean="0"/>
              <a:t> podem exigir um aumento na duração da nutrição enteral mínima e uma taxa mais lenta de avanço de alimentação para facilitar a adaptação do intestino, pois o risco de enterocolite necrosante é muito alto. </a:t>
            </a:r>
            <a:endParaRPr lang="pt-BR" sz="2300" smtClean="0"/>
          </a:p>
          <a:p>
            <a:pPr marL="365125" indent="-282575">
              <a:lnSpc>
                <a:spcPct val="80000"/>
              </a:lnSpc>
            </a:pPr>
            <a:r>
              <a:rPr lang="pt-PT" sz="2300" smtClean="0"/>
              <a:t> Os médicos devem ter calma na alimentação deste grupo, sendo a média de idade para alcançar a </a:t>
            </a:r>
            <a:r>
              <a:rPr lang="pt-PT" sz="2300" b="1" smtClean="0"/>
              <a:t>nutrição enteral plena de 28 dias</a:t>
            </a:r>
            <a:r>
              <a:rPr lang="pt-PT" sz="2300" smtClean="0"/>
              <a:t>, com muitas crianças levando muito mais tempo. </a:t>
            </a:r>
          </a:p>
          <a:p>
            <a:pPr marL="365125" indent="-282575">
              <a:lnSpc>
                <a:spcPct val="80000"/>
              </a:lnSpc>
            </a:pPr>
            <a:r>
              <a:rPr lang="pt-PT" sz="2300" smtClean="0"/>
              <a:t> Ainda é necessário determinar se diferentes abordagens na alimentação pode modificar esse risco.</a:t>
            </a:r>
            <a:endParaRPr lang="pt-BR" sz="2300" smtClean="0"/>
          </a:p>
          <a:p>
            <a:pPr marL="365125" indent="-282575" algn="ctr">
              <a:lnSpc>
                <a:spcPct val="80000"/>
              </a:lnSpc>
            </a:pPr>
            <a:endParaRPr lang="pt-BR" sz="2300" smtClean="0"/>
          </a:p>
        </p:txBody>
      </p:sp>
      <p:graphicFrame>
        <p:nvGraphicFramePr>
          <p:cNvPr id="41993" name="Group 9"/>
          <p:cNvGraphicFramePr>
            <a:graphicFrameLocks noGrp="1"/>
          </p:cNvGraphicFramePr>
          <p:nvPr/>
        </p:nvGraphicFramePr>
        <p:xfrm>
          <a:off x="912813" y="762000"/>
          <a:ext cx="10798175" cy="1328738"/>
        </p:xfrm>
        <a:graphic>
          <a:graphicData uri="http://schemas.openxmlformats.org/drawingml/2006/table">
            <a:tbl>
              <a:tblPr/>
              <a:tblGrid>
                <a:gridCol w="9658350"/>
                <a:gridCol w="1139825"/>
              </a:tblGrid>
              <a:tr h="11874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Corbel" pitchFamily="34" charset="0"/>
                          <a:cs typeface="Arial" pitchFamily="34" charset="0"/>
                        </a:rPr>
                        <a:t>Alimentação de recém-nascidos abaixo de 29 semanas de gestação com Doppler pré-natal anormal: análise a partir de um estudo randomizado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Corbel" pitchFamily="34" charset="0"/>
                          <a:cs typeface="Arial" pitchFamily="34" charset="0"/>
                        </a:rPr>
                        <a:t/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Corbel" pitchFamily="34" charset="0"/>
                          <a:cs typeface="Arial" pitchFamily="34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Corbel" pitchFamily="34" charset="0"/>
                          <a:cs typeface="Arial" pitchFamily="34" charset="0"/>
                        </a:rPr>
                        <a:t>Autor(es): Kempley S, Gupta N, Linsell L et al (Reino Unido)</a:t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Corbel" pitchFamily="34" charset="0"/>
                          <a:cs typeface="Arial" pitchFamily="34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Corbel" pitchFamily="34" charset="0"/>
                          <a:cs typeface="Arial" pitchFamily="34" charset="0"/>
                        </a:rPr>
                        <a:t>. Apresentação: Patrícia B.M. Castro, Helena Araújo Lapa; Danielle Gumieiro, Sarah A. Cardoso ; Thales da Silva Antunes; Paulo R. Margotto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bel" pitchFamily="34" charset="0"/>
                          <a:cs typeface="Arial" pitchFamily="34" charset="0"/>
                          <a:hlinkClick r:id="rId2"/>
                        </a:rPr>
                        <a:t>  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bel" pitchFamily="34" charset="0"/>
                          <a:cs typeface="Arial" pitchFamily="34" charset="0"/>
                        </a:rPr>
                        <a:t>     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sp>
        <p:nvSpPr>
          <p:cNvPr id="41994" name="Rectangle 10"/>
          <p:cNvSpPr>
            <a:spLocks noChangeArrowheads="1"/>
          </p:cNvSpPr>
          <p:nvPr/>
        </p:nvSpPr>
        <p:spPr bwMode="auto">
          <a:xfrm>
            <a:off x="1827213" y="152400"/>
            <a:ext cx="8936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FFFF00"/>
                </a:solidFill>
              </a:rPr>
              <a:t>Uso de nutrição enteral mínima  e Doppler pré-natal alterado</a:t>
            </a:r>
          </a:p>
        </p:txBody>
      </p:sp>
      <p:pic>
        <p:nvPicPr>
          <p:cNvPr id="41996" name="Picture 12" descr="pptx">
            <a:hlinkClick r:id="rId3" tooltip="Nutric_Enter_RIUC_abaixo_29sem_2014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514013" y="8382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/>
          </p:nvPr>
        </p:nvSpPr>
        <p:spPr>
          <a:xfrm>
            <a:off x="2055813" y="381000"/>
            <a:ext cx="9144000" cy="1020763"/>
          </a:xfrm>
        </p:spPr>
        <p:txBody>
          <a:bodyPr/>
          <a:lstStyle/>
          <a:p>
            <a:r>
              <a:rPr lang="pt-BR" smtClean="0">
                <a:solidFill>
                  <a:srgbClr val="FFFF00"/>
                </a:solidFill>
              </a:rPr>
              <a:t>Qual dieta? LEITE MATERNO CRU</a:t>
            </a:r>
          </a:p>
        </p:txBody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>
          <a:xfrm>
            <a:off x="455613" y="1371600"/>
            <a:ext cx="10972800" cy="4267200"/>
          </a:xfrm>
        </p:spPr>
        <p:txBody>
          <a:bodyPr/>
          <a:lstStyle/>
          <a:p>
            <a:r>
              <a:rPr lang="pt-BR" smtClean="0"/>
              <a:t>Cossey V et al, 2013  (303 RN:151: leite cru própria mãe/152: pasteurizado</a:t>
            </a:r>
          </a:p>
        </p:txBody>
      </p:sp>
      <p:pic>
        <p:nvPicPr>
          <p:cNvPr id="4301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1013" y="1828800"/>
            <a:ext cx="7772400" cy="353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3" name="Rectangle 6"/>
          <p:cNvSpPr>
            <a:spLocks noChangeArrowheads="1"/>
          </p:cNvSpPr>
          <p:nvPr/>
        </p:nvSpPr>
        <p:spPr bwMode="auto">
          <a:xfrm>
            <a:off x="760413" y="6172200"/>
            <a:ext cx="10845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" pitchFamily="2" charset="2"/>
              <a:buChar char="Ø"/>
            </a:pPr>
            <a:r>
              <a:rPr lang="pt-BR" b="1">
                <a:solidFill>
                  <a:srgbClr val="FF9900"/>
                </a:solidFill>
              </a:rPr>
              <a:t>Para cada aumento de 10 ml por kg de leite materno por dia, o risco de sepse  diminuiu por 12%.</a:t>
            </a:r>
          </a:p>
        </p:txBody>
      </p:sp>
      <p:sp>
        <p:nvSpPr>
          <p:cNvPr id="43014" name="Rectangle 7"/>
          <p:cNvSpPr>
            <a:spLocks noChangeArrowheads="1"/>
          </p:cNvSpPr>
          <p:nvPr/>
        </p:nvSpPr>
        <p:spPr bwMode="auto">
          <a:xfrm>
            <a:off x="1217613" y="5638800"/>
            <a:ext cx="8650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ym typeface="Wingdings" pitchFamily="2" charset="2"/>
              </a:rPr>
              <a:t>ECN grave  casos cirúrgicos relacionados aos que receberam leite pasteurizados</a:t>
            </a:r>
            <a:endParaRPr lang="pt-BR">
              <a:sym typeface="Wingdings" pitchFamily="2" charset="2"/>
            </a:endParaRPr>
          </a:p>
        </p:txBody>
      </p:sp>
      <p:pic>
        <p:nvPicPr>
          <p:cNvPr id="43019" name="Picture 11" descr="ppt">
            <a:hlinkClick r:id="rId3" tooltip="Leite_mater_pasteuriz versos cru_sepse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980613" y="13716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/>
          </p:cNvSpPr>
          <p:nvPr>
            <p:ph type="title" idx="4294967295"/>
          </p:nvPr>
        </p:nvSpPr>
        <p:spPr>
          <a:xfrm>
            <a:off x="1522413" y="-152400"/>
            <a:ext cx="9144000" cy="1020763"/>
          </a:xfrm>
        </p:spPr>
        <p:txBody>
          <a:bodyPr/>
          <a:lstStyle/>
          <a:p>
            <a:pPr algn="ctr"/>
            <a:r>
              <a:rPr lang="pt-BR" sz="3600" b="1" smtClean="0">
                <a:solidFill>
                  <a:srgbClr val="FFFF00"/>
                </a:solidFill>
              </a:rPr>
              <a:t>Leite Humano Cru</a:t>
            </a:r>
          </a:p>
        </p:txBody>
      </p:sp>
      <p:sp>
        <p:nvSpPr>
          <p:cNvPr id="158723" name="Rectangle 3"/>
          <p:cNvSpPr>
            <a:spLocks noGrp="1"/>
          </p:cNvSpPr>
          <p:nvPr>
            <p:ph type="body" idx="4294967295"/>
          </p:nvPr>
        </p:nvSpPr>
        <p:spPr>
          <a:xfrm>
            <a:off x="836613" y="914400"/>
            <a:ext cx="10287000" cy="4800600"/>
          </a:xfrm>
        </p:spPr>
        <p:txBody>
          <a:bodyPr/>
          <a:lstStyle/>
          <a:p>
            <a:r>
              <a:rPr lang="pt-BR" sz="2000" smtClean="0"/>
              <a:t>O leite humano facilita a absorção dos lipídeos pois contém a </a:t>
            </a:r>
            <a:r>
              <a:rPr lang="pt-BR" sz="2000" smtClean="0">
                <a:solidFill>
                  <a:srgbClr val="FF3399"/>
                </a:solidFill>
              </a:rPr>
              <a:t>lipase BSLL</a:t>
            </a:r>
            <a:r>
              <a:rPr lang="pt-BR" sz="2000" smtClean="0"/>
              <a:t> (lipase induzida pelos ácidos biliares) </a:t>
            </a:r>
            <a:r>
              <a:rPr lang="pt-BR" altLang="ja-JP" sz="2000" smtClean="0">
                <a:ea typeface="MS PGothic" pitchFamily="34" charset="-128"/>
              </a:rPr>
              <a:t>q</a:t>
            </a:r>
            <a:r>
              <a:rPr lang="pt-BR" sz="2000" smtClean="0"/>
              <a:t>ue juntamente com a lipase gástrica FACILITA A HIDRÓLISE DOS LIPÍDEOS (mãe de prematuro tem mais BSSL do </a:t>
            </a:r>
            <a:r>
              <a:rPr lang="pt-BR" altLang="ja-JP" sz="2000" smtClean="0">
                <a:ea typeface="MS PGothic" pitchFamily="34" charset="-128"/>
              </a:rPr>
              <a:t>que</a:t>
            </a:r>
            <a:r>
              <a:rPr lang="pt-BR" sz="2000" smtClean="0"/>
              <a:t> a termo)</a:t>
            </a:r>
          </a:p>
          <a:p>
            <a:pPr algn="ctr">
              <a:buFont typeface="Arial" pitchFamily="34" charset="0"/>
              <a:buNone/>
            </a:pPr>
            <a:r>
              <a:rPr lang="pt-BR" sz="2000" smtClean="0">
                <a:solidFill>
                  <a:srgbClr val="FF3300"/>
                </a:solidFill>
              </a:rPr>
              <a:t>Ao pasteurizar o leite humano a lipase BSLL é eliminada! </a:t>
            </a:r>
            <a:r>
              <a:rPr lang="pt-BR" sz="2000" smtClean="0"/>
              <a:t>As fórmulas não contém esta lipase.</a:t>
            </a:r>
          </a:p>
          <a:p>
            <a:pPr algn="ctr"/>
            <a:endParaRPr lang="pt-BR" sz="2000" smtClean="0"/>
          </a:p>
          <a:p>
            <a:r>
              <a:rPr lang="pt-BR" sz="2000" smtClean="0"/>
              <a:t>O leite humano facilita a formação de </a:t>
            </a:r>
            <a:r>
              <a:rPr lang="pt-BR" b="1" smtClean="0">
                <a:solidFill>
                  <a:srgbClr val="FFFF00"/>
                </a:solidFill>
              </a:rPr>
              <a:t>butirato</a:t>
            </a:r>
            <a:r>
              <a:rPr lang="pt-BR" sz="2000" smtClean="0"/>
              <a:t> (importante para os colonócitos) pela lactose através das bifidobactérias e lactobacilos  </a:t>
            </a:r>
          </a:p>
          <a:p>
            <a:pPr algn="ctr"/>
            <a:r>
              <a:rPr lang="pt-BR" sz="2000" b="1" smtClean="0">
                <a:solidFill>
                  <a:srgbClr val="FF3399"/>
                </a:solidFill>
              </a:rPr>
              <a:t>O RN É INTOLERANTE A LACOSE? </a:t>
            </a:r>
            <a:r>
              <a:rPr lang="pt-BR" sz="2000" b="1" smtClean="0">
                <a:solidFill>
                  <a:srgbClr val="FFFF00"/>
                </a:solidFill>
              </a:rPr>
              <a:t>MITO!</a:t>
            </a:r>
            <a:r>
              <a:rPr lang="pt-BR" sz="2000" smtClean="0">
                <a:solidFill>
                  <a:srgbClr val="FFFF00"/>
                </a:solidFill>
              </a:rPr>
              <a:t> </a:t>
            </a:r>
            <a:br>
              <a:rPr lang="pt-BR" sz="2000" smtClean="0">
                <a:solidFill>
                  <a:srgbClr val="FFFF00"/>
                </a:solidFill>
              </a:rPr>
            </a:br>
            <a:r>
              <a:rPr lang="pt-BR" sz="2000" smtClean="0"/>
              <a:t> Combustível mais importante para a célula colônica (facilita  o desenvolvimento das junções de oclusões) ou seja a lactose não é prejudicial ao prematuro.</a:t>
            </a:r>
          </a:p>
          <a:p>
            <a:endParaRPr lang="pt-BR" sz="2000" smtClean="0"/>
          </a:p>
        </p:txBody>
      </p:sp>
      <p:sp>
        <p:nvSpPr>
          <p:cNvPr id="158724" name="Text Box 4"/>
          <p:cNvSpPr txBox="1">
            <a:spLocks noChangeArrowheads="1"/>
          </p:cNvSpPr>
          <p:nvPr/>
        </p:nvSpPr>
        <p:spPr bwMode="auto">
          <a:xfrm>
            <a:off x="10772775" y="6491288"/>
            <a:ext cx="1416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Neu J, 2018</a:t>
            </a:r>
          </a:p>
        </p:txBody>
      </p:sp>
      <p:sp>
        <p:nvSpPr>
          <p:cNvPr id="158725" name="Rectangle 5"/>
          <p:cNvSpPr>
            <a:spLocks noChangeArrowheads="1"/>
          </p:cNvSpPr>
          <p:nvPr/>
        </p:nvSpPr>
        <p:spPr bwMode="auto">
          <a:xfrm>
            <a:off x="-76200" y="4800600"/>
            <a:ext cx="1226502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altLang="ja-JP">
                <a:ea typeface="MS PGothic" pitchFamily="34" charset="-128"/>
              </a:rPr>
              <a:t>O leite materno contem 10</a:t>
            </a:r>
            <a:r>
              <a:rPr lang="pt-BR" altLang="ja-JP" baseline="30000">
                <a:ea typeface="Arial Unicode MS" pitchFamily="34" charset="-128"/>
                <a:cs typeface="Arial Unicode MS" pitchFamily="34" charset="-128"/>
              </a:rPr>
              <a:t>5-6</a:t>
            </a:r>
            <a:r>
              <a:rPr lang="pt-BR" altLang="ja-JP">
                <a:ea typeface="MS PGothic" pitchFamily="34" charset="-128"/>
              </a:rPr>
              <a:t> bactérias/ml! Estas são destruídas pelo processo de pasteurização. Assim, mesmo a mãe</a:t>
            </a:r>
          </a:p>
          <a:p>
            <a:pPr algn="ctr"/>
            <a:r>
              <a:rPr lang="pt-BR" altLang="ja-JP">
                <a:ea typeface="MS PGothic" pitchFamily="34" charset="-128"/>
              </a:rPr>
              <a:t>tendo pequena quantidade de leite, ao misturar com o pasteurizado pode haver expansão de uma grande parte do </a:t>
            </a:r>
          </a:p>
          <a:p>
            <a:pPr algn="ctr"/>
            <a:r>
              <a:rPr lang="pt-BR" altLang="ja-JP">
                <a:ea typeface="MS PGothic" pitchFamily="34" charset="-128"/>
              </a:rPr>
              <a:t>microbioma após 4-8 horas</a:t>
            </a:r>
            <a:endParaRPr lang="pt-BR"/>
          </a:p>
        </p:txBody>
      </p:sp>
      <p:pic>
        <p:nvPicPr>
          <p:cNvPr id="15872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7213" y="5638800"/>
            <a:ext cx="1889125" cy="836613"/>
          </a:xfrm>
          <a:prstGeom prst="rect">
            <a:avLst/>
          </a:prstGeom>
          <a:noFill/>
        </p:spPr>
      </p:pic>
      <p:sp>
        <p:nvSpPr>
          <p:cNvPr id="158727" name="Text Box 7"/>
          <p:cNvSpPr txBox="1">
            <a:spLocks noChangeArrowheads="1"/>
          </p:cNvSpPr>
          <p:nvPr/>
        </p:nvSpPr>
        <p:spPr bwMode="auto">
          <a:xfrm>
            <a:off x="3732213" y="5943600"/>
            <a:ext cx="6775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Refaunação do leite de doadora pasteurizado (ainda em estudo!)</a:t>
            </a:r>
          </a:p>
        </p:txBody>
      </p:sp>
    </p:spTree>
  </p:cSld>
  <p:clrMapOvr>
    <a:masterClrMapping/>
  </p:clrMapOvr>
  <p:transition spd="med">
    <p:fad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908050"/>
            <a:ext cx="12188825" cy="5616575"/>
          </a:xfrm>
        </p:spPr>
        <p:txBody>
          <a:bodyPr/>
          <a:lstStyle/>
          <a:p>
            <a:pPr eaLnBrk="1" hangingPunct="1">
              <a:buFont typeface="Arial" pitchFamily="34" charset="0"/>
              <a:buNone/>
              <a:defRPr/>
            </a:pPr>
            <a:r>
              <a:rPr lang="pt-BR" sz="1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                                   </a:t>
            </a:r>
            <a:r>
              <a:rPr lang="pt-BR" b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Definições</a:t>
            </a:r>
          </a:p>
          <a:p>
            <a:pPr eaLnBrk="1" hangingPunct="1">
              <a:defRPr/>
            </a:pPr>
            <a:r>
              <a:rPr lang="pt-BR" sz="1800" b="1" smtClean="0">
                <a:solidFill>
                  <a:schemeClr val="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Microbiota</a:t>
            </a:r>
            <a:r>
              <a:rPr lang="pt-BR" sz="1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(flora gastrintestinal): população de organismos microscópicos que habitam um órgão do corpo ou parte de uma pessoa.</a:t>
            </a:r>
          </a:p>
          <a:p>
            <a:pPr eaLnBrk="1" hangingPunct="1">
              <a:buFont typeface="Arial" pitchFamily="34" charset="0"/>
              <a:buNone/>
              <a:defRPr/>
            </a:pPr>
            <a:endParaRPr lang="pt-BR" sz="1800" smtClean="0">
              <a:effectLst>
                <a:outerShdw blurRad="38100" dist="38100" dir="2700000" algn="tl">
                  <a:srgbClr val="333333"/>
                </a:outerShdw>
              </a:effectLst>
            </a:endParaRPr>
          </a:p>
          <a:p>
            <a:pPr algn="ctr" eaLnBrk="1" hangingPunct="1">
              <a:buFont typeface="Arial" pitchFamily="34" charset="0"/>
              <a:buNone/>
              <a:defRPr/>
            </a:pPr>
            <a:r>
              <a:rPr lang="pt-BR" sz="1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  </a:t>
            </a:r>
            <a:r>
              <a:rPr lang="pt-BR" sz="1800" smtClean="0">
                <a:solidFill>
                  <a:schemeClr val="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Adulto: 1 trilhão de bactérias no intestino </a:t>
            </a:r>
          </a:p>
          <a:p>
            <a:pPr algn="ctr" eaLnBrk="1" hangingPunct="1">
              <a:buFont typeface="Arial" pitchFamily="34" charset="0"/>
              <a:buNone/>
              <a:defRPr/>
            </a:pPr>
            <a:r>
              <a:rPr lang="pt-BR" sz="1800" smtClean="0">
                <a:solidFill>
                  <a:schemeClr val="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(10 a 100 vezes que  as próprias células humanas)</a:t>
            </a:r>
          </a:p>
          <a:p>
            <a:pPr algn="ctr" eaLnBrk="1" hangingPunct="1">
              <a:buFont typeface="Arial" pitchFamily="34" charset="0"/>
              <a:buNone/>
              <a:defRPr/>
            </a:pPr>
            <a:r>
              <a:rPr lang="pt-BR" sz="1800" smtClean="0">
                <a:solidFill>
                  <a:schemeClr val="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Ao nascimento: trato gastrintestinal é estéril</a:t>
            </a:r>
          </a:p>
          <a:p>
            <a:pPr algn="ctr" eaLnBrk="1" hangingPunct="1">
              <a:defRPr/>
            </a:pPr>
            <a:endParaRPr lang="pt-BR" sz="1800" smtClean="0">
              <a:solidFill>
                <a:schemeClr val="hlink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eaLnBrk="1" hangingPunct="1">
              <a:defRPr/>
            </a:pPr>
            <a:endParaRPr lang="pt-BR" sz="1800" smtClean="0">
              <a:solidFill>
                <a:schemeClr val="hlink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eaLnBrk="1" hangingPunct="1">
              <a:defRPr/>
            </a:pPr>
            <a:endParaRPr lang="pt-BR" sz="1800" smtClean="0">
              <a:effectLst>
                <a:outerShdw blurRad="38100" dist="38100" dir="2700000" algn="tl">
                  <a:srgbClr val="333333"/>
                </a:outerShdw>
              </a:effectLst>
            </a:endParaRPr>
          </a:p>
        </p:txBody>
      </p:sp>
      <p:sp>
        <p:nvSpPr>
          <p:cNvPr id="47107" name="Line 7"/>
          <p:cNvSpPr>
            <a:spLocks noChangeShapeType="1"/>
          </p:cNvSpPr>
          <p:nvPr/>
        </p:nvSpPr>
        <p:spPr bwMode="auto">
          <a:xfrm>
            <a:off x="1674813" y="2362200"/>
            <a:ext cx="9215437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7108" name="Line 8"/>
          <p:cNvSpPr>
            <a:spLocks noChangeShapeType="1"/>
          </p:cNvSpPr>
          <p:nvPr/>
        </p:nvSpPr>
        <p:spPr bwMode="auto">
          <a:xfrm>
            <a:off x="1065213" y="4038600"/>
            <a:ext cx="10461625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7109" name="Line 9"/>
          <p:cNvSpPr>
            <a:spLocks noChangeShapeType="1"/>
          </p:cNvSpPr>
          <p:nvPr/>
        </p:nvSpPr>
        <p:spPr bwMode="auto">
          <a:xfrm>
            <a:off x="10895013" y="2362200"/>
            <a:ext cx="576262" cy="1512888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7110" name="Line 10"/>
          <p:cNvSpPr>
            <a:spLocks noChangeShapeType="1"/>
          </p:cNvSpPr>
          <p:nvPr/>
        </p:nvSpPr>
        <p:spPr bwMode="auto">
          <a:xfrm flipH="1">
            <a:off x="989013" y="2362200"/>
            <a:ext cx="671512" cy="1512888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7112" name="Text Box 13"/>
          <p:cNvSpPr txBox="1">
            <a:spLocks noChangeArrowheads="1"/>
          </p:cNvSpPr>
          <p:nvPr/>
        </p:nvSpPr>
        <p:spPr bwMode="auto">
          <a:xfrm>
            <a:off x="1101725" y="4868863"/>
            <a:ext cx="76247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Tahoma" pitchFamily="34" charset="0"/>
              </a:rPr>
              <a:t>Maioria: Bidifobacteria, Enterobacteria, Clostridia, Lactobacilo, Enterococo</a:t>
            </a:r>
          </a:p>
          <a:p>
            <a:r>
              <a:rPr lang="pt-BR">
                <a:latin typeface="Tahoma" pitchFamily="34" charset="0"/>
              </a:rPr>
              <a:t>                 (mais de 1000 diferentes espécies de bactérias)</a:t>
            </a:r>
          </a:p>
        </p:txBody>
      </p:sp>
      <p:sp>
        <p:nvSpPr>
          <p:cNvPr id="47113" name="Text Box 14"/>
          <p:cNvSpPr txBox="1">
            <a:spLocks noChangeArrowheads="1"/>
          </p:cNvSpPr>
          <p:nvPr/>
        </p:nvSpPr>
        <p:spPr bwMode="auto">
          <a:xfrm>
            <a:off x="7354888" y="6381750"/>
            <a:ext cx="36258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>
                <a:latin typeface="Tahoma" pitchFamily="34" charset="0"/>
              </a:rPr>
              <a:t>Vandenplas Y et al,2011;Sdepaniun V, 2012</a:t>
            </a: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760413" y="0"/>
            <a:ext cx="109696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>
              <a:lnSpc>
                <a:spcPct val="90000"/>
              </a:lnSpc>
            </a:pPr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Microbiota intestinal e enterocolite necrosante</a:t>
            </a:r>
          </a:p>
        </p:txBody>
      </p:sp>
    </p:spTree>
  </p:cSld>
  <p:clrMapOvr>
    <a:masterClrMapping/>
  </p:clrMapOvr>
  <p:transition spd="med">
    <p:fad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/>
              <a:t>O intestino: diferenças regionais na microbiota</a:t>
            </a:r>
          </a:p>
        </p:txBody>
      </p:sp>
      <p:pic>
        <p:nvPicPr>
          <p:cNvPr id="16896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5613" y="2362200"/>
            <a:ext cx="6218237" cy="3605213"/>
          </a:xfrm>
          <a:prstGeom prst="rect">
            <a:avLst/>
          </a:prstGeom>
          <a:noFill/>
        </p:spPr>
      </p:pic>
      <p:sp>
        <p:nvSpPr>
          <p:cNvPr id="168967" name="Text Box 7"/>
          <p:cNvSpPr txBox="1">
            <a:spLocks noChangeArrowheads="1"/>
          </p:cNvSpPr>
          <p:nvPr/>
        </p:nvSpPr>
        <p:spPr bwMode="auto">
          <a:xfrm>
            <a:off x="7153275" y="2743200"/>
            <a:ext cx="5010150" cy="1503363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/>
              <a:t>Os micróbios intestinais são muito importantes.</a:t>
            </a:r>
          </a:p>
          <a:p>
            <a:pPr algn="ctr"/>
            <a:r>
              <a:rPr lang="pt-BR"/>
              <a:t>Desempenham papeis importantes</a:t>
            </a:r>
          </a:p>
          <a:p>
            <a:pPr algn="ctr"/>
            <a:r>
              <a:rPr lang="pt-BR"/>
              <a:t>O trato superior não contem micróbios, devido</a:t>
            </a:r>
          </a:p>
          <a:p>
            <a:pPr algn="ctr"/>
            <a:r>
              <a:rPr lang="pt-BR"/>
              <a:t>ao ambiente acídico. Desempenham diferentes</a:t>
            </a:r>
          </a:p>
          <a:p>
            <a:pPr algn="ctr"/>
            <a:r>
              <a:rPr lang="pt-BR"/>
              <a:t>funções dependendo onde estão</a:t>
            </a: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531813" y="381000"/>
            <a:ext cx="109696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>
              <a:lnSpc>
                <a:spcPct val="90000"/>
              </a:lnSpc>
            </a:pPr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Microbiota intestinal e enterocolite necrosante</a:t>
            </a:r>
          </a:p>
        </p:txBody>
      </p:sp>
      <p:sp>
        <p:nvSpPr>
          <p:cNvPr id="168969" name="Text Box 9"/>
          <p:cNvSpPr txBox="1">
            <a:spLocks noChangeArrowheads="1"/>
          </p:cNvSpPr>
          <p:nvPr/>
        </p:nvSpPr>
        <p:spPr bwMode="auto">
          <a:xfrm>
            <a:off x="10772775" y="6491288"/>
            <a:ext cx="1416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Neu J, 2018</a:t>
            </a:r>
          </a:p>
        </p:txBody>
      </p:sp>
      <p:sp>
        <p:nvSpPr>
          <p:cNvPr id="168970" name="Rectangle 10"/>
          <p:cNvSpPr>
            <a:spLocks noChangeArrowheads="1"/>
          </p:cNvSpPr>
          <p:nvPr/>
        </p:nvSpPr>
        <p:spPr bwMode="auto">
          <a:xfrm>
            <a:off x="1069975" y="6019800"/>
            <a:ext cx="4683125" cy="7302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1400">
                <a:hlinkClick r:id="rId3"/>
              </a:rPr>
              <a:t>Microbes in gastrointestinal health and disease.</a:t>
            </a:r>
            <a:endParaRPr lang="en-US" sz="1400"/>
          </a:p>
          <a:p>
            <a:pPr algn="ctr"/>
            <a:r>
              <a:rPr lang="en-US" sz="1400">
                <a:solidFill>
                  <a:schemeClr val="bg1"/>
                </a:solidFill>
              </a:rPr>
              <a:t>Neish AS.</a:t>
            </a:r>
          </a:p>
          <a:p>
            <a:pPr algn="ctr"/>
            <a:r>
              <a:rPr lang="en-US" sz="1400">
                <a:solidFill>
                  <a:schemeClr val="bg1"/>
                </a:solidFill>
              </a:rPr>
              <a:t>Gastroenterology. 2009 Jan;136(1):65-80. </a:t>
            </a:r>
            <a:r>
              <a:rPr lang="en-US" sz="1400">
                <a:solidFill>
                  <a:srgbClr val="0033CC"/>
                </a:solidFill>
              </a:rPr>
              <a:t>Artigo Integral!</a:t>
            </a:r>
          </a:p>
        </p:txBody>
      </p:sp>
    </p:spTree>
  </p:cSld>
  <p:clrMapOvr>
    <a:masterClrMapping/>
  </p:clrMapOvr>
  <p:transition spd="med">
    <p:fad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/>
          </p:cNvSpPr>
          <p:nvPr>
            <p:ph type="body" idx="1"/>
          </p:nvPr>
        </p:nvSpPr>
        <p:spPr>
          <a:xfrm>
            <a:off x="912813" y="1295400"/>
            <a:ext cx="10896600" cy="5562600"/>
          </a:xfrm>
        </p:spPr>
        <p:txBody>
          <a:bodyPr/>
          <a:lstStyle/>
          <a:p>
            <a:endParaRPr lang="pt-BR" smtClean="0"/>
          </a:p>
          <a:p>
            <a:r>
              <a:rPr lang="pt-BR" smtClean="0"/>
              <a:t>Nós conhecemos os inimigos e nós mesmos somos os inimigos!</a:t>
            </a:r>
          </a:p>
          <a:p>
            <a:r>
              <a:rPr lang="pt-BR" smtClean="0"/>
              <a:t>São  vários os fatos </a:t>
            </a:r>
            <a:r>
              <a:rPr lang="pt-BR" altLang="ja-JP" smtClean="0">
                <a:ea typeface="MS PGothic" pitchFamily="34" charset="-128"/>
              </a:rPr>
              <a:t>que</a:t>
            </a:r>
            <a:r>
              <a:rPr lang="pt-BR" smtClean="0"/>
              <a:t> podem causar a </a:t>
            </a:r>
            <a:r>
              <a:rPr lang="pt-BR" b="1" smtClean="0">
                <a:solidFill>
                  <a:srgbClr val="FF3300"/>
                </a:solidFill>
              </a:rPr>
              <a:t>disbiose</a:t>
            </a:r>
            <a:r>
              <a:rPr lang="pt-BR" smtClean="0"/>
              <a:t>: um deles é o </a:t>
            </a:r>
            <a:r>
              <a:rPr lang="pt-BR" smtClean="0">
                <a:solidFill>
                  <a:srgbClr val="FF3300"/>
                </a:solidFill>
              </a:rPr>
              <a:t>uso de antibióticos</a:t>
            </a:r>
            <a:r>
              <a:rPr lang="pt-BR" smtClean="0"/>
              <a:t>, o </a:t>
            </a:r>
            <a:r>
              <a:rPr lang="pt-BR" smtClean="0">
                <a:solidFill>
                  <a:srgbClr val="FF3300"/>
                </a:solidFill>
              </a:rPr>
              <a:t>tipo de dieta, uso de alguns medicamentos</a:t>
            </a:r>
          </a:p>
          <a:p>
            <a:r>
              <a:rPr lang="pt-BR" smtClean="0"/>
              <a:t>Entre os medicamentos mais usados na UTI Neonatal, 4 são antibióticos, principalmente ampicilina e gentamicina</a:t>
            </a:r>
          </a:p>
          <a:p>
            <a:pPr algn="ctr">
              <a:buFont typeface="Arial" pitchFamily="34" charset="0"/>
              <a:buNone/>
            </a:pPr>
            <a:r>
              <a:rPr lang="pt-BR" altLang="ja-JP" smtClean="0">
                <a:ea typeface="MS PGothic" pitchFamily="34" charset="-128"/>
              </a:rPr>
              <a:t>"</a:t>
            </a:r>
            <a:r>
              <a:rPr lang="pt-BR" altLang="ja-JP" sz="2800" smtClean="0">
                <a:ea typeface="MS PGothic" pitchFamily="34" charset="-128"/>
              </a:rPr>
              <a:t>Então eu dou alguns dias antibióticos para os meus pacientes prematuros, o que isso importa se eu mudar os micróbios no trato gastrintestinal desde que eu poderia estar salvando a vida do bebê por tratamento de sepse não diagnosticada precoce". </a:t>
            </a:r>
            <a:endParaRPr lang="pt-BR" sz="2800" smtClean="0">
              <a:ea typeface="MS PGothic" pitchFamily="34" charset="-128"/>
            </a:endParaRPr>
          </a:p>
        </p:txBody>
      </p:sp>
      <p:sp>
        <p:nvSpPr>
          <p:cNvPr id="198659" name="Text Box 3"/>
          <p:cNvSpPr txBox="1">
            <a:spLocks noChangeArrowheads="1"/>
          </p:cNvSpPr>
          <p:nvPr/>
        </p:nvSpPr>
        <p:spPr bwMode="auto">
          <a:xfrm>
            <a:off x="3656013" y="738188"/>
            <a:ext cx="54149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3200" b="1">
                <a:solidFill>
                  <a:srgbClr val="FF3300"/>
                </a:solidFill>
              </a:rPr>
              <a:t>Antibioticoterapia empírica</a:t>
            </a:r>
          </a:p>
        </p:txBody>
      </p:sp>
      <p:sp>
        <p:nvSpPr>
          <p:cNvPr id="198660" name="Text Box 4"/>
          <p:cNvSpPr txBox="1">
            <a:spLocks noChangeArrowheads="1"/>
          </p:cNvSpPr>
          <p:nvPr/>
        </p:nvSpPr>
        <p:spPr bwMode="auto">
          <a:xfrm>
            <a:off x="10772775" y="6491288"/>
            <a:ext cx="1416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Neu J, 2018</a:t>
            </a: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989013" y="0"/>
            <a:ext cx="109696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>
              <a:lnSpc>
                <a:spcPct val="90000"/>
              </a:lnSpc>
            </a:pPr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Microbiota intestinal e enterocolite necrosante</a:t>
            </a:r>
          </a:p>
        </p:txBody>
      </p:sp>
    </p:spTree>
  </p:cSld>
  <p:clrMapOvr>
    <a:masterClrMapping/>
  </p:clrMapOvr>
  <p:transition spd="med">
    <p:fad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/>
          </p:cNvSpPr>
          <p:nvPr>
            <p:ph type="body" idx="1"/>
          </p:nvPr>
        </p:nvSpPr>
        <p:spPr>
          <a:xfrm>
            <a:off x="1141413" y="1447800"/>
            <a:ext cx="10591800" cy="4953000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altLang="ja-JP" b="1" smtClean="0">
                <a:solidFill>
                  <a:srgbClr val="FFFF00"/>
                </a:solidFill>
                <a:ea typeface="MS PGothic" pitchFamily="34" charset="-128"/>
              </a:rPr>
              <a:t>Revisão retrospectiva de 50.261 neonatos em 127 UTINs da Califórnia mostrou</a:t>
            </a:r>
          </a:p>
          <a:p>
            <a:r>
              <a:rPr lang="pt-BR" altLang="ja-JP" smtClean="0">
                <a:ea typeface="MS PGothic" pitchFamily="34" charset="-128"/>
              </a:rPr>
              <a:t> uma variação de 40 vezes a prática de prescrição de antibióticos com taxa semelhante de infecção e mortalidade. </a:t>
            </a:r>
          </a:p>
          <a:p>
            <a:pPr>
              <a:buFont typeface="Arial" pitchFamily="34" charset="0"/>
              <a:buNone/>
            </a:pPr>
            <a:r>
              <a:rPr lang="pt-BR" altLang="ja-JP" smtClean="0">
                <a:ea typeface="MS PGothic" pitchFamily="34" charset="-128"/>
              </a:rPr>
              <a:t>                                                     </a:t>
            </a:r>
            <a:r>
              <a:rPr lang="pt-BR" altLang="ja-JP" b="1" smtClean="0">
                <a:solidFill>
                  <a:srgbClr val="FFFF00"/>
                </a:solidFill>
                <a:ea typeface="MS PGothic" pitchFamily="34" charset="-128"/>
              </a:rPr>
              <a:t>O que significa isso?</a:t>
            </a:r>
          </a:p>
          <a:p>
            <a:r>
              <a:rPr lang="pt-BR" altLang="ja-JP" smtClean="0">
                <a:ea typeface="MS PGothic" pitchFamily="34" charset="-128"/>
              </a:rPr>
              <a:t> Significa  que uma parcela considerável do uso de antibióticos não é clara; em algumas UTINs, os antibióticos são usados em excesso </a:t>
            </a:r>
          </a:p>
          <a:p>
            <a:r>
              <a:rPr lang="pt-BR" altLang="ja-JP" smtClean="0">
                <a:ea typeface="MS PGothic" pitchFamily="34" charset="-128"/>
              </a:rPr>
              <a:t>O uso de ampicilina + gentamicina por 48 horas aumenta significativamente  as </a:t>
            </a:r>
            <a:r>
              <a:rPr lang="pt-BR" altLang="ja-JP" b="1" smtClean="0">
                <a:ea typeface="MS PGothic" pitchFamily="34" charset="-128"/>
              </a:rPr>
              <a:t>Proteobactérias. </a:t>
            </a:r>
          </a:p>
          <a:p>
            <a:r>
              <a:rPr lang="pt-BR" altLang="ja-JP" smtClean="0">
                <a:ea typeface="MS PGothic" pitchFamily="34" charset="-128"/>
              </a:rPr>
              <a:t>Há diferenças na microbiota entre recém-nascidos expostos e cujas mães foram expostas ao antibiótico, com predomínio de </a:t>
            </a:r>
            <a:r>
              <a:rPr lang="pt-BR" altLang="ja-JP" b="1" smtClean="0">
                <a:ea typeface="MS PGothic" pitchFamily="34" charset="-128"/>
              </a:rPr>
              <a:t>Proteobactérias</a:t>
            </a:r>
            <a:r>
              <a:rPr lang="pt-BR" altLang="ja-JP" smtClean="0">
                <a:ea typeface="MS PGothic" pitchFamily="34" charset="-128"/>
              </a:rPr>
              <a:t> </a:t>
            </a:r>
            <a:endParaRPr lang="pt-BR" smtClean="0"/>
          </a:p>
        </p:txBody>
      </p:sp>
      <p:sp>
        <p:nvSpPr>
          <p:cNvPr id="199683" name="Rectangle 3"/>
          <p:cNvSpPr>
            <a:spLocks noChangeArrowheads="1"/>
          </p:cNvSpPr>
          <p:nvPr/>
        </p:nvSpPr>
        <p:spPr bwMode="auto">
          <a:xfrm>
            <a:off x="3884613" y="685800"/>
            <a:ext cx="54149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3200" b="1">
                <a:solidFill>
                  <a:srgbClr val="FF3300"/>
                </a:solidFill>
              </a:rPr>
              <a:t>Antibioticoterapia empírica</a:t>
            </a:r>
          </a:p>
        </p:txBody>
      </p:sp>
      <p:sp>
        <p:nvSpPr>
          <p:cNvPr id="199684" name="Rectangle 4"/>
          <p:cNvSpPr>
            <a:spLocks noChangeArrowheads="1"/>
          </p:cNvSpPr>
          <p:nvPr/>
        </p:nvSpPr>
        <p:spPr bwMode="auto">
          <a:xfrm>
            <a:off x="3154363" y="6034088"/>
            <a:ext cx="5707062" cy="7302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1400">
                <a:hlinkClick r:id="rId2"/>
              </a:rPr>
              <a:t>Neonatal intensive care unit antibiotic use.</a:t>
            </a:r>
            <a:endParaRPr lang="en-US" sz="1400">
              <a:solidFill>
                <a:schemeClr val="bg1"/>
              </a:solidFill>
            </a:endParaRPr>
          </a:p>
          <a:p>
            <a:pPr algn="ctr"/>
            <a:r>
              <a:rPr lang="en-US" sz="1400">
                <a:solidFill>
                  <a:schemeClr val="bg1"/>
                </a:solidFill>
              </a:rPr>
              <a:t>Schulman J, Dimand RJ, Lee HC, Duenas GV, Bennett MV, Gould JB.</a:t>
            </a:r>
          </a:p>
          <a:p>
            <a:pPr algn="ctr"/>
            <a:r>
              <a:rPr lang="en-US" sz="1400">
                <a:solidFill>
                  <a:schemeClr val="bg1"/>
                </a:solidFill>
              </a:rPr>
              <a:t>Pediatrics. 2015 May;135(5):826-33. </a:t>
            </a:r>
            <a:r>
              <a:rPr lang="en-US" sz="1400">
                <a:solidFill>
                  <a:srgbClr val="0033CC"/>
                </a:solidFill>
              </a:rPr>
              <a:t>Artigo Integral!</a:t>
            </a: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684213" y="-228600"/>
            <a:ext cx="109696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>
              <a:lnSpc>
                <a:spcPct val="90000"/>
              </a:lnSpc>
            </a:pPr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Microbiota intestinal e enterocolite necrosante</a:t>
            </a:r>
          </a:p>
        </p:txBody>
      </p:sp>
    </p:spTree>
  </p:cSld>
  <p:clrMapOvr>
    <a:masterClrMapping/>
  </p:clrMapOvr>
  <p:transition spd="med">
    <p:fad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227013" y="990600"/>
            <a:ext cx="10969625" cy="4530725"/>
          </a:xfrm>
          <a:noFill/>
        </p:spPr>
      </p:pic>
      <p:sp>
        <p:nvSpPr>
          <p:cNvPr id="48131" name="Text Box 4"/>
          <p:cNvSpPr txBox="1">
            <a:spLocks noChangeArrowheads="1"/>
          </p:cNvSpPr>
          <p:nvPr/>
        </p:nvSpPr>
        <p:spPr bwMode="auto">
          <a:xfrm>
            <a:off x="2228850" y="5892800"/>
            <a:ext cx="8794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Tahoma" pitchFamily="34" charset="0"/>
              </a:rPr>
              <a:t>Fatores que influenciam a colonização intestinal dos pré-termos</a:t>
            </a:r>
          </a:p>
        </p:txBody>
      </p:sp>
      <p:sp>
        <p:nvSpPr>
          <p:cNvPr id="48132" name="Text Box 5"/>
          <p:cNvSpPr txBox="1">
            <a:spLocks noChangeArrowheads="1"/>
          </p:cNvSpPr>
          <p:nvPr/>
        </p:nvSpPr>
        <p:spPr bwMode="auto">
          <a:xfrm>
            <a:off x="8466138" y="6584950"/>
            <a:ext cx="17113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Tahoma" pitchFamily="34" charset="0"/>
              </a:rPr>
              <a:t>Patel RM, 2013</a:t>
            </a:r>
          </a:p>
        </p:txBody>
      </p:sp>
    </p:spTree>
  </p:cSld>
  <p:clrMapOvr>
    <a:masterClrMapping/>
  </p:clrMapOvr>
  <p:transition spd="med">
    <p:fad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4213" y="1528763"/>
            <a:ext cx="10969625" cy="5329237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b="1" smtClean="0">
                <a:solidFill>
                  <a:schemeClr val="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Efeitos significativos sobre a microbiota intestinal</a:t>
            </a:r>
            <a:r>
              <a:rPr lang="pt-BR" sz="1600" b="1" smtClean="0">
                <a:solidFill>
                  <a:schemeClr val="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: </a:t>
            </a:r>
          </a:p>
          <a:p>
            <a:pPr algn="ctr"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b="1" smtClean="0">
                <a:solidFill>
                  <a:schemeClr val="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Uso de antibióticos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PT" sz="2800" b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a ampla utilização prolongada de antibióticos</a:t>
            </a:r>
            <a:r>
              <a:rPr lang="pt-PT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pode </a:t>
            </a:r>
            <a:r>
              <a:rPr lang="pt-PT" sz="2800" b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prejudicar</a:t>
            </a:r>
            <a:r>
              <a:rPr lang="pt-PT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importantes eventos de transição necessários para a </a:t>
            </a:r>
            <a:r>
              <a:rPr lang="pt-PT" sz="2800" b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homeostase intestinal</a:t>
            </a:r>
            <a:r>
              <a:rPr lang="pt-PT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.</a:t>
            </a:r>
            <a:r>
              <a:rPr lang="pt-BR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PT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A </a:t>
            </a:r>
            <a:r>
              <a:rPr lang="pt-PT" sz="2800" b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falta de diversidade de espécies bacterianas</a:t>
            </a:r>
            <a:r>
              <a:rPr lang="pt-PT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e a </a:t>
            </a:r>
            <a:r>
              <a:rPr lang="pt-PT" sz="2800" b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abundância de espécies Proteobacteria</a:t>
            </a:r>
            <a:r>
              <a:rPr lang="pt-PT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associadas com o uso amplo de antibióticos</a:t>
            </a:r>
            <a:r>
              <a:rPr lang="pt-BR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PT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pode predispor à estimulação inflamatória que pode ajudar a explicar a  susceptibilidade dos recém-nascidos prematuros a sepse tardia e a enterocolite necrosante. </a:t>
            </a:r>
            <a:endParaRPr lang="pt-BR" sz="2800" smtClean="0">
              <a:effectLst>
                <a:outerShdw blurRad="38100" dist="38100" dir="2700000" algn="tl">
                  <a:srgbClr val="333333"/>
                </a:outerShdw>
              </a:effectLst>
            </a:endParaRPr>
          </a:p>
        </p:txBody>
      </p:sp>
      <p:sp>
        <p:nvSpPr>
          <p:cNvPr id="49156" name="Rectangle 5"/>
          <p:cNvSpPr>
            <a:spLocks noChangeArrowheads="1"/>
          </p:cNvSpPr>
          <p:nvPr/>
        </p:nvSpPr>
        <p:spPr bwMode="auto">
          <a:xfrm>
            <a:off x="3960813" y="762000"/>
            <a:ext cx="4670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hlink"/>
                </a:solidFill>
                <a:latin typeface="Tahoma" pitchFamily="34" charset="0"/>
              </a:rPr>
              <a:t>Microbiota intestinal: amiga ou inimiga</a:t>
            </a: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7532688" y="5805488"/>
            <a:ext cx="1971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effectLst>
                  <a:outerShdw blurRad="38100" dist="38100" dir="2700000" algn="tl">
                    <a:srgbClr val="333333"/>
                  </a:outerShdw>
                </a:effectLst>
                <a:latin typeface="Tahoma" pitchFamily="34" charset="0"/>
              </a:rPr>
              <a:t>Kuppala VS, 2011</a:t>
            </a:r>
          </a:p>
        </p:txBody>
      </p:sp>
      <p:sp>
        <p:nvSpPr>
          <p:cNvPr id="49158" name="AutoShape 7"/>
          <p:cNvSpPr>
            <a:spLocks noChangeArrowheads="1"/>
          </p:cNvSpPr>
          <p:nvPr/>
        </p:nvSpPr>
        <p:spPr bwMode="auto">
          <a:xfrm flipH="1">
            <a:off x="0" y="3124200"/>
            <a:ext cx="609600" cy="876300"/>
          </a:xfrm>
          <a:prstGeom prst="curvedLeftArrow">
            <a:avLst>
              <a:gd name="adj1" fmla="val 28750"/>
              <a:gd name="adj2" fmla="val 57500"/>
              <a:gd name="adj3" fmla="val 33333"/>
            </a:avLst>
          </a:prstGeom>
          <a:solidFill>
            <a:schemeClr val="accent1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Tahoma" pitchFamily="34" charset="0"/>
            </a:endParaRP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608013" y="0"/>
            <a:ext cx="109696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>
              <a:lnSpc>
                <a:spcPct val="90000"/>
              </a:lnSpc>
            </a:pPr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Microbiota intestinal e enterocolite necrosante</a:t>
            </a:r>
          </a:p>
        </p:txBody>
      </p:sp>
      <p:pic>
        <p:nvPicPr>
          <p:cNvPr id="49164" name="Picture 12" descr="doc">
            <a:hlinkClick r:id="rId2" tooltip="Antibiotic_empirica_efeitos_adversos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47213" y="58674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239713" y="1752600"/>
            <a:ext cx="11949112" cy="4525963"/>
          </a:xfrm>
        </p:spPr>
        <p:txBody>
          <a:bodyPr/>
          <a:lstStyle/>
          <a:p>
            <a:pPr eaLnBrk="1" hangingPunct="1">
              <a:defRPr/>
            </a:pPr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Cottom et al(2009):</a:t>
            </a:r>
            <a:r>
              <a:rPr lang="pt-BR" sz="180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enterocolite necrosante e morte</a:t>
            </a:r>
          </a:p>
          <a:p>
            <a:pPr eaLnBrk="1" hangingPunct="1">
              <a:defRPr/>
            </a:pPr>
            <a:r>
              <a:rPr lang="pt-BR" sz="1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4039 RN&lt;1000g</a:t>
            </a:r>
          </a:p>
        </p:txBody>
      </p:sp>
      <p:pic>
        <p:nvPicPr>
          <p:cNvPr id="50179" name="Picture 2"/>
          <p:cNvPicPr>
            <a:picLocks noChangeAspect="1" noChangeArrowheads="1"/>
          </p:cNvPicPr>
          <p:nvPr/>
        </p:nvPicPr>
        <p:blipFill>
          <a:blip r:embed="rId2">
            <a:lum bright="-18000"/>
          </a:blip>
          <a:srcRect/>
          <a:stretch>
            <a:fillRect/>
          </a:stretch>
        </p:blipFill>
        <p:spPr bwMode="auto">
          <a:xfrm>
            <a:off x="239713" y="2714625"/>
            <a:ext cx="11636375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0" name="Line 4"/>
          <p:cNvSpPr>
            <a:spLocks noChangeShapeType="1"/>
          </p:cNvSpPr>
          <p:nvPr/>
        </p:nvSpPr>
        <p:spPr bwMode="auto">
          <a:xfrm>
            <a:off x="0" y="3933825"/>
            <a:ext cx="334963" cy="215900"/>
          </a:xfrm>
          <a:prstGeom prst="line">
            <a:avLst/>
          </a:prstGeom>
          <a:noFill/>
          <a:ln w="57150" cap="sq">
            <a:solidFill>
              <a:srgbClr val="FF3300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pt-BR"/>
          </a:p>
        </p:txBody>
      </p:sp>
      <p:sp>
        <p:nvSpPr>
          <p:cNvPr id="50181" name="Line 5"/>
          <p:cNvSpPr>
            <a:spLocks noChangeShapeType="1"/>
          </p:cNvSpPr>
          <p:nvPr/>
        </p:nvSpPr>
        <p:spPr bwMode="auto">
          <a:xfrm>
            <a:off x="0" y="5013325"/>
            <a:ext cx="334963" cy="215900"/>
          </a:xfrm>
          <a:prstGeom prst="line">
            <a:avLst/>
          </a:prstGeom>
          <a:noFill/>
          <a:ln w="57150" cap="sq">
            <a:solidFill>
              <a:srgbClr val="FF3300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pt-BR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239713" y="5661025"/>
            <a:ext cx="11949112" cy="1196975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r" eaLnBrk="0" hangingPunct="0"/>
            <a:endParaRPr lang="pt-BR" sz="2400">
              <a:latin typeface="Times New Roman" pitchFamily="18" charset="0"/>
            </a:endParaRPr>
          </a:p>
        </p:txBody>
      </p:sp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246063" y="3357563"/>
            <a:ext cx="4476750" cy="3667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r" eaLnBrk="0" hangingPunct="0"/>
            <a:r>
              <a:rPr lang="pt-BR" b="1">
                <a:solidFill>
                  <a:srgbClr val="FF0000"/>
                </a:solidFill>
                <a:latin typeface="Times New Roman" pitchFamily="18" charset="0"/>
              </a:rPr>
              <a:t>Regressão logística multivariada</a:t>
            </a:r>
          </a:p>
        </p:txBody>
      </p:sp>
      <p:sp>
        <p:nvSpPr>
          <p:cNvPr id="50184" name="Text Box 8"/>
          <p:cNvSpPr txBox="1">
            <a:spLocks noChangeArrowheads="1"/>
          </p:cNvSpPr>
          <p:nvPr/>
        </p:nvSpPr>
        <p:spPr bwMode="auto">
          <a:xfrm>
            <a:off x="1943100" y="5734050"/>
            <a:ext cx="8066088" cy="13112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pt-BR" sz="2000">
                <a:latin typeface="Times New Roman" pitchFamily="18" charset="0"/>
              </a:rPr>
              <a:t>-Tempo prolongado de antibióticos altera o desenvolvimento fisiológico </a:t>
            </a:r>
          </a:p>
          <a:p>
            <a:pPr algn="ctr" eaLnBrk="0" hangingPunct="0"/>
            <a:r>
              <a:rPr lang="pt-BR" sz="2000">
                <a:latin typeface="Times New Roman" pitchFamily="18" charset="0"/>
              </a:rPr>
              <a:t>e imunológico intestinal       enterocolite necrosante</a:t>
            </a:r>
          </a:p>
          <a:p>
            <a:pPr algn="ctr" eaLnBrk="0" hangingPunct="0"/>
            <a:r>
              <a:rPr lang="pt-BR" sz="2000">
                <a:latin typeface="Times New Roman" pitchFamily="18" charset="0"/>
              </a:rPr>
              <a:t>-Redução da flora bacteriana     colonização por fungo      candidíase neonatal</a:t>
            </a:r>
          </a:p>
          <a:p>
            <a:pPr algn="ctr" eaLnBrk="0" hangingPunct="0"/>
            <a:endParaRPr lang="pt-BR" sz="2000">
              <a:latin typeface="Times New Roman" pitchFamily="18" charset="0"/>
            </a:endParaRPr>
          </a:p>
        </p:txBody>
      </p:sp>
      <p:sp>
        <p:nvSpPr>
          <p:cNvPr id="50185" name="Line 9"/>
          <p:cNvSpPr>
            <a:spLocks noChangeShapeType="1"/>
          </p:cNvSpPr>
          <p:nvPr/>
        </p:nvSpPr>
        <p:spPr bwMode="auto">
          <a:xfrm flipV="1">
            <a:off x="6189663" y="6092825"/>
            <a:ext cx="0" cy="21590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pt-BR"/>
          </a:p>
        </p:txBody>
      </p:sp>
      <p:sp>
        <p:nvSpPr>
          <p:cNvPr id="50186" name="Line 10"/>
          <p:cNvSpPr>
            <a:spLocks noChangeShapeType="1"/>
          </p:cNvSpPr>
          <p:nvPr/>
        </p:nvSpPr>
        <p:spPr bwMode="auto">
          <a:xfrm>
            <a:off x="5902325" y="6237288"/>
            <a:ext cx="192088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pt-BR"/>
          </a:p>
        </p:txBody>
      </p:sp>
      <p:sp>
        <p:nvSpPr>
          <p:cNvPr id="50187" name="Line 11"/>
          <p:cNvSpPr>
            <a:spLocks noChangeShapeType="1"/>
          </p:cNvSpPr>
          <p:nvPr/>
        </p:nvSpPr>
        <p:spPr bwMode="auto">
          <a:xfrm>
            <a:off x="5027613" y="6553200"/>
            <a:ext cx="1905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pt-BR"/>
          </a:p>
        </p:txBody>
      </p:sp>
      <p:sp>
        <p:nvSpPr>
          <p:cNvPr id="50188" name="Line 12"/>
          <p:cNvSpPr>
            <a:spLocks noChangeShapeType="1"/>
          </p:cNvSpPr>
          <p:nvPr/>
        </p:nvSpPr>
        <p:spPr bwMode="auto">
          <a:xfrm>
            <a:off x="7618413" y="6553200"/>
            <a:ext cx="228600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pt-BR"/>
          </a:p>
        </p:txBody>
      </p:sp>
      <p:sp>
        <p:nvSpPr>
          <p:cNvPr id="331779" name="Rectangle 2"/>
          <p:cNvSpPr>
            <a:spLocks noChangeArrowheads="1"/>
          </p:cNvSpPr>
          <p:nvPr/>
        </p:nvSpPr>
        <p:spPr bwMode="auto">
          <a:xfrm>
            <a:off x="719138" y="0"/>
            <a:ext cx="109426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2813" eaLnBrk="0" hangingPunct="0">
              <a:defRPr/>
            </a:pPr>
            <a:r>
              <a:rPr kumimoji="1" lang="pt-BR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Arial" charset="0"/>
              </a:rPr>
              <a:t/>
            </a:r>
            <a:br>
              <a:rPr kumimoji="1" lang="pt-BR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Arial" charset="0"/>
              </a:rPr>
            </a:br>
            <a:r>
              <a:rPr kumimoji="1" lang="pt-BR" sz="2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Arial" charset="0"/>
              </a:rPr>
              <a:t>Antibioticoterapia empírica prolongada (</a:t>
            </a:r>
            <a:r>
              <a:rPr kumimoji="1" lang="pt-BR" sz="2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≥5dias;culturas negativas</a:t>
            </a:r>
            <a:r>
              <a:rPr kumimoji="1" lang="pt-BR" sz="32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)</a:t>
            </a:r>
            <a:r>
              <a:rPr kumimoji="1" lang="pt-BR" sz="32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Arial" charset="0"/>
              </a:rPr>
              <a:t/>
            </a:r>
            <a:br>
              <a:rPr kumimoji="1" lang="pt-BR" sz="32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Arial" charset="0"/>
              </a:rPr>
            </a:br>
            <a:endParaRPr kumimoji="1" lang="pt-BR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Arial" charset="0"/>
            </a:endParaRPr>
          </a:p>
        </p:txBody>
      </p:sp>
      <p:pic>
        <p:nvPicPr>
          <p:cNvPr id="50190" name="Picture 14" descr="DSC0145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4813" y="914400"/>
            <a:ext cx="1370012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91" name="Text Box 16"/>
          <p:cNvSpPr txBox="1">
            <a:spLocks noChangeArrowheads="1"/>
          </p:cNvSpPr>
          <p:nvPr/>
        </p:nvSpPr>
        <p:spPr bwMode="auto">
          <a:xfrm>
            <a:off x="6535738" y="1196975"/>
            <a:ext cx="4632325" cy="8255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pt-BR" sz="1600" b="1">
                <a:solidFill>
                  <a:srgbClr val="FFFF00"/>
                </a:solidFill>
                <a:latin typeface="Times New Roman" pitchFamily="18" charset="0"/>
              </a:rPr>
              <a:t>Patel, 2011:50% sem bacteremia provada recebem </a:t>
            </a:r>
          </a:p>
          <a:p>
            <a:pPr algn="ctr" eaLnBrk="0" hangingPunct="0"/>
            <a:r>
              <a:rPr lang="pt-BR" sz="1600" b="1">
                <a:solidFill>
                  <a:srgbClr val="FFFF00"/>
                </a:solidFill>
                <a:latin typeface="Times New Roman" pitchFamily="18" charset="0"/>
              </a:rPr>
              <a:t>tratamento para a sepse</a:t>
            </a:r>
          </a:p>
          <a:p>
            <a:pPr algn="ctr" eaLnBrk="0" hangingPunct="0"/>
            <a:r>
              <a:rPr lang="pt-BR" sz="1600" b="1">
                <a:solidFill>
                  <a:srgbClr val="FFFF00"/>
                </a:solidFill>
                <a:latin typeface="Times New Roman" pitchFamily="18" charset="0"/>
              </a:rPr>
              <a:t>(situação diagnostica problemática!)</a:t>
            </a:r>
          </a:p>
        </p:txBody>
      </p:sp>
      <p:sp>
        <p:nvSpPr>
          <p:cNvPr id="50192" name="AutoShape 17"/>
          <p:cNvSpPr>
            <a:spLocks noChangeArrowheads="1"/>
          </p:cNvSpPr>
          <p:nvPr/>
        </p:nvSpPr>
        <p:spPr bwMode="auto">
          <a:xfrm>
            <a:off x="5038725" y="1052513"/>
            <a:ext cx="865188" cy="287337"/>
          </a:xfrm>
          <a:prstGeom prst="lightningBolt">
            <a:avLst/>
          </a:prstGeom>
          <a:solidFill>
            <a:srgbClr val="FF0000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r" eaLnBrk="0" hangingPunct="0"/>
            <a:endParaRPr lang="pt-BR" sz="2400">
              <a:latin typeface="Times New Roman" pitchFamily="18" charset="0"/>
            </a:endParaRPr>
          </a:p>
        </p:txBody>
      </p:sp>
      <p:sp>
        <p:nvSpPr>
          <p:cNvPr id="50194" name="Line 4"/>
          <p:cNvSpPr>
            <a:spLocks noChangeShapeType="1"/>
          </p:cNvSpPr>
          <p:nvPr/>
        </p:nvSpPr>
        <p:spPr bwMode="auto">
          <a:xfrm>
            <a:off x="8301038" y="3860800"/>
            <a:ext cx="334962" cy="215900"/>
          </a:xfrm>
          <a:prstGeom prst="line">
            <a:avLst/>
          </a:prstGeom>
          <a:noFill/>
          <a:ln w="57150" cap="sq">
            <a:solidFill>
              <a:srgbClr val="FF3300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pt-BR"/>
          </a:p>
        </p:txBody>
      </p:sp>
      <p:sp>
        <p:nvSpPr>
          <p:cNvPr id="50195" name="Line 4"/>
          <p:cNvSpPr>
            <a:spLocks noChangeShapeType="1"/>
          </p:cNvSpPr>
          <p:nvPr/>
        </p:nvSpPr>
        <p:spPr bwMode="auto">
          <a:xfrm>
            <a:off x="8399463" y="5013325"/>
            <a:ext cx="333375" cy="215900"/>
          </a:xfrm>
          <a:prstGeom prst="line">
            <a:avLst/>
          </a:prstGeom>
          <a:noFill/>
          <a:ln w="57150" cap="sq">
            <a:solidFill>
              <a:srgbClr val="FF3300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pt-BR"/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608013" y="-381000"/>
            <a:ext cx="109696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>
              <a:lnSpc>
                <a:spcPct val="90000"/>
              </a:lnSpc>
            </a:pPr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Microbiota intestinal e enterocolite necrosante</a:t>
            </a:r>
          </a:p>
        </p:txBody>
      </p:sp>
      <p:pic>
        <p:nvPicPr>
          <p:cNvPr id="50200" name="Picture 24" descr="ppt">
            <a:hlinkClick r:id="rId4" tooltip="Antibioticoterapia empirica-ECN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70613" y="17526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760413" y="1066800"/>
            <a:ext cx="10969625" cy="4525963"/>
          </a:xfrm>
        </p:spPr>
        <p:txBody>
          <a:bodyPr/>
          <a:lstStyle/>
          <a:p>
            <a:pPr eaLnBrk="1" hangingPunct="1"/>
            <a:r>
              <a:rPr lang="pt-BR" sz="1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Alexander et al (2011):estudo caso-controle (com e sem enterocolite necrosante-ECN)</a:t>
            </a:r>
          </a:p>
        </p:txBody>
      </p:sp>
      <p:sp>
        <p:nvSpPr>
          <p:cNvPr id="331779" name="Rectangle 2"/>
          <p:cNvSpPr>
            <a:spLocks noChangeArrowheads="1"/>
          </p:cNvSpPr>
          <p:nvPr/>
        </p:nvSpPr>
        <p:spPr bwMode="auto">
          <a:xfrm>
            <a:off x="1246188" y="0"/>
            <a:ext cx="109426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2813" eaLnBrk="0" hangingPunct="0">
              <a:defRPr/>
            </a:pPr>
            <a:r>
              <a:rPr kumimoji="1" lang="pt-BR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Arial" charset="0"/>
              </a:rPr>
              <a:t/>
            </a:r>
            <a:br>
              <a:rPr kumimoji="1" lang="pt-BR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Arial" charset="0"/>
              </a:rPr>
            </a:br>
            <a:r>
              <a:rPr kumimoji="1" lang="pt-BR" sz="2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Arial" charset="0"/>
              </a:rPr>
              <a:t>Antibioticoterapia empírica prolongada (</a:t>
            </a:r>
            <a:r>
              <a:rPr kumimoji="1" lang="pt-BR" sz="2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≥5dias;culturas negativas</a:t>
            </a:r>
            <a:r>
              <a:rPr kumimoji="1" lang="pt-BR" sz="32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)</a:t>
            </a:r>
            <a:r>
              <a:rPr kumimoji="1" lang="pt-BR" sz="32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Arial" charset="0"/>
              </a:rPr>
              <a:t/>
            </a:r>
            <a:br>
              <a:rPr kumimoji="1" lang="pt-BR" sz="32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Arial" charset="0"/>
              </a:rPr>
            </a:br>
            <a:endParaRPr kumimoji="1" lang="pt-BR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Arial" charset="0"/>
            </a:endParaRPr>
          </a:p>
        </p:txBody>
      </p:sp>
      <p:pic>
        <p:nvPicPr>
          <p:cNvPr id="5120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0150" y="3213100"/>
            <a:ext cx="9575800" cy="340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719138" y="1628775"/>
            <a:ext cx="1096962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None/>
            </a:pPr>
            <a:r>
              <a:rPr kumimoji="1" lang="pt-BR" b="1">
                <a:latin typeface="Tahoma" pitchFamily="34" charset="0"/>
              </a:rPr>
              <a:t>Após 1-2 dias de exposição ao antibiótico, o risco de desenvolver ECN aumentou 1,19 vezes e continuou a aumentar com a exposição adicional ao antibiótico ( 1,43 para 3-4 dias; 1,71 para 5-6 dias; 2,05 para 7-8 dias; 2,45 para 9 a 10 dias e 2,94 acima de 10 dias)</a:t>
            </a:r>
          </a:p>
          <a:p>
            <a:pPr marL="342900" indent="-342900" algn="ctr" eaLnBrk="0" hangingPunct="0">
              <a:lnSpc>
                <a:spcPct val="90000"/>
              </a:lnSpc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n"/>
            </a:pPr>
            <a:endParaRPr kumimoji="1" lang="pt-BR" b="1">
              <a:latin typeface="Tahoma" pitchFamily="34" charset="0"/>
            </a:endParaRP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227013" y="2819400"/>
            <a:ext cx="11501437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r" eaLnBrk="0" hangingPunct="0"/>
            <a:r>
              <a:rPr lang="pt-BR" sz="2000" b="1">
                <a:solidFill>
                  <a:srgbClr val="FFFF00"/>
                </a:solidFill>
                <a:latin typeface="Times New Roman" pitchFamily="18" charset="0"/>
              </a:rPr>
              <a:t>Nos RN SEM SEPSE, A exposição ao antibiótico foi um risco significativamente independente para ECN</a:t>
            </a:r>
          </a:p>
        </p:txBody>
      </p:sp>
      <p:pic>
        <p:nvPicPr>
          <p:cNvPr id="51207" name="Picture 7" descr="a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77300" y="4652963"/>
            <a:ext cx="1870075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608013" y="-381000"/>
            <a:ext cx="109696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>
              <a:lnSpc>
                <a:spcPct val="90000"/>
              </a:lnSpc>
            </a:pPr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Microbiota intestinal e enterocolite necrosante</a:t>
            </a:r>
          </a:p>
        </p:txBody>
      </p:sp>
      <p:pic>
        <p:nvPicPr>
          <p:cNvPr id="51214" name="Picture 14" descr="ppt">
            <a:hlinkClick r:id="rId4" tooltip="Antibiotico_enterocolite-necrosante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18613" y="10668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608013" y="914400"/>
            <a:ext cx="10969625" cy="4525963"/>
          </a:xfrm>
        </p:spPr>
        <p:txBody>
          <a:bodyPr/>
          <a:lstStyle/>
          <a:p>
            <a:pPr eaLnBrk="1" hangingPunct="1"/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Kuppala VS, 2011:365 RN </a:t>
            </a:r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  <a:cs typeface="Tahoma" pitchFamily="34" charset="0"/>
              </a:rPr>
              <a:t>≤32sem;≤1500g</a:t>
            </a:r>
          </a:p>
          <a:p>
            <a:pPr eaLnBrk="1" hangingPunct="1"/>
            <a:r>
              <a:rPr lang="pt-BR" sz="1800" smtClean="0">
                <a:effectLst>
                  <a:outerShdw blurRad="38100" dist="38100" dir="2700000" algn="tl">
                    <a:srgbClr val="333333"/>
                  </a:outerShdw>
                </a:effectLst>
                <a:cs typeface="Tahoma" pitchFamily="34" charset="0"/>
              </a:rPr>
              <a:t>Regressão logística (controle de IG, peso, rotura prematura de membrana, vent mec, uso de leite materno)</a:t>
            </a:r>
          </a:p>
        </p:txBody>
      </p:sp>
      <p:sp>
        <p:nvSpPr>
          <p:cNvPr id="331779" name="Rectangle 2"/>
          <p:cNvSpPr>
            <a:spLocks noChangeArrowheads="1"/>
          </p:cNvSpPr>
          <p:nvPr/>
        </p:nvSpPr>
        <p:spPr bwMode="auto">
          <a:xfrm>
            <a:off x="684213" y="0"/>
            <a:ext cx="1094263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2813" eaLnBrk="0" hangingPunct="0">
              <a:defRPr/>
            </a:pPr>
            <a:r>
              <a:rPr kumimoji="1" lang="pt-BR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Arial" charset="0"/>
              </a:rPr>
              <a:t/>
            </a:r>
            <a:br>
              <a:rPr kumimoji="1" lang="pt-BR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Arial" charset="0"/>
              </a:rPr>
            </a:br>
            <a:r>
              <a:rPr kumimoji="1" lang="pt-BR" sz="2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Arial" charset="0"/>
              </a:rPr>
              <a:t>Antibioticoterapia empírica prolongada (</a:t>
            </a:r>
            <a:r>
              <a:rPr kumimoji="1" lang="pt-BR" sz="20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≥5dias;culturas negativas</a:t>
            </a:r>
            <a:r>
              <a:rPr kumimoji="1" lang="pt-BR" sz="32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)</a:t>
            </a:r>
            <a:r>
              <a:rPr kumimoji="1" lang="pt-BR" sz="32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Arial" charset="0"/>
              </a:rPr>
              <a:t/>
            </a:r>
            <a:br>
              <a:rPr kumimoji="1" lang="pt-BR" sz="320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Arial" charset="0"/>
              </a:rPr>
            </a:br>
            <a:endParaRPr kumimoji="1" lang="pt-BR" sz="32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Arial" charset="0"/>
            </a:endParaRPr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2813" y="2636838"/>
            <a:ext cx="10844212" cy="318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719138" y="5805488"/>
            <a:ext cx="1096962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None/>
            </a:pPr>
            <a:r>
              <a:rPr kumimoji="1" lang="pt-BR" b="1">
                <a:solidFill>
                  <a:srgbClr val="FFFF00"/>
                </a:solidFill>
                <a:latin typeface="Tahoma" pitchFamily="34" charset="0"/>
              </a:rPr>
              <a:t>para cada dia de antibioticoterapia empírica inicial, a odds ratio (OR) para sepse tardia, enterocolite necrosante ou morte aumentou significativamente. </a:t>
            </a:r>
          </a:p>
        </p:txBody>
      </p:sp>
      <p:sp>
        <p:nvSpPr>
          <p:cNvPr id="52230" name="Line 6"/>
          <p:cNvSpPr>
            <a:spLocks noChangeShapeType="1"/>
          </p:cNvSpPr>
          <p:nvPr/>
        </p:nvSpPr>
        <p:spPr bwMode="auto">
          <a:xfrm>
            <a:off x="623888" y="2852738"/>
            <a:ext cx="576262" cy="504825"/>
          </a:xfrm>
          <a:prstGeom prst="line">
            <a:avLst/>
          </a:prstGeom>
          <a:noFill/>
          <a:ln w="57150" cap="sq">
            <a:solidFill>
              <a:srgbClr val="6600FF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pt-BR"/>
          </a:p>
        </p:txBody>
      </p:sp>
      <p:sp>
        <p:nvSpPr>
          <p:cNvPr id="52231" name="Line 7"/>
          <p:cNvSpPr>
            <a:spLocks noChangeShapeType="1"/>
          </p:cNvSpPr>
          <p:nvPr/>
        </p:nvSpPr>
        <p:spPr bwMode="auto">
          <a:xfrm>
            <a:off x="5518150" y="3573463"/>
            <a:ext cx="288925" cy="0"/>
          </a:xfrm>
          <a:prstGeom prst="line">
            <a:avLst/>
          </a:prstGeom>
          <a:noFill/>
          <a:ln w="57150" cap="sq">
            <a:solidFill>
              <a:srgbClr val="FF0000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pt-BR"/>
          </a:p>
        </p:txBody>
      </p:sp>
      <p:sp>
        <p:nvSpPr>
          <p:cNvPr id="52232" name="Line 8"/>
          <p:cNvSpPr>
            <a:spLocks noChangeShapeType="1"/>
          </p:cNvSpPr>
          <p:nvPr/>
        </p:nvSpPr>
        <p:spPr bwMode="auto">
          <a:xfrm flipV="1">
            <a:off x="5326063" y="3716338"/>
            <a:ext cx="481012" cy="144462"/>
          </a:xfrm>
          <a:prstGeom prst="line">
            <a:avLst/>
          </a:prstGeom>
          <a:noFill/>
          <a:ln w="38100" cap="sq">
            <a:solidFill>
              <a:srgbClr val="FF0000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pt-BR"/>
          </a:p>
        </p:txBody>
      </p:sp>
      <p:sp>
        <p:nvSpPr>
          <p:cNvPr id="52233" name="Line 9"/>
          <p:cNvSpPr>
            <a:spLocks noChangeShapeType="1"/>
          </p:cNvSpPr>
          <p:nvPr/>
        </p:nvSpPr>
        <p:spPr bwMode="auto">
          <a:xfrm flipH="1">
            <a:off x="6170613" y="3962400"/>
            <a:ext cx="287337" cy="0"/>
          </a:xfrm>
          <a:prstGeom prst="line">
            <a:avLst/>
          </a:prstGeom>
          <a:noFill/>
          <a:ln w="57150" cap="sq">
            <a:solidFill>
              <a:srgbClr val="6600FF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pt-BR"/>
          </a:p>
        </p:txBody>
      </p:sp>
      <p:sp>
        <p:nvSpPr>
          <p:cNvPr id="52234" name="Line 10"/>
          <p:cNvSpPr>
            <a:spLocks noChangeShapeType="1"/>
          </p:cNvSpPr>
          <p:nvPr/>
        </p:nvSpPr>
        <p:spPr bwMode="auto">
          <a:xfrm flipH="1" flipV="1">
            <a:off x="6189663" y="4149725"/>
            <a:ext cx="287337" cy="142875"/>
          </a:xfrm>
          <a:prstGeom prst="line">
            <a:avLst/>
          </a:prstGeom>
          <a:noFill/>
          <a:ln w="38100" cap="sq">
            <a:solidFill>
              <a:srgbClr val="6600FF"/>
            </a:solidFill>
            <a:round/>
            <a:headEnd type="none" w="sm" len="sm"/>
            <a:tailEnd type="triangle" w="sm" len="sm"/>
          </a:ln>
        </p:spPr>
        <p:txBody>
          <a:bodyPr wrap="none"/>
          <a:lstStyle/>
          <a:p>
            <a:endParaRPr lang="pt-BR"/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608013" y="-381000"/>
            <a:ext cx="109696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>
              <a:lnSpc>
                <a:spcPct val="90000"/>
              </a:lnSpc>
            </a:pPr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Microbiota intestinal e enterocolite necrosante</a:t>
            </a:r>
          </a:p>
        </p:txBody>
      </p:sp>
      <p:pic>
        <p:nvPicPr>
          <p:cNvPr id="52241" name="Picture 17" descr="doc">
            <a:hlinkClick r:id="rId3" tooltip="Antibiotic_empirica_efeitos_adversos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123613" y="14478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3"/>
          <p:cNvSpPr>
            <a:spLocks noGrp="1"/>
          </p:cNvSpPr>
          <p:nvPr>
            <p:ph type="body" idx="4294967295"/>
          </p:nvPr>
        </p:nvSpPr>
        <p:spPr>
          <a:xfrm>
            <a:off x="527050" y="1052513"/>
            <a:ext cx="11661775" cy="4873625"/>
          </a:xfrm>
        </p:spPr>
        <p:txBody>
          <a:bodyPr/>
          <a:lstStyle/>
          <a:p>
            <a:pPr eaLnBrk="1" hangingPunct="1">
              <a:defRPr/>
            </a:pPr>
            <a:r>
              <a:rPr lang="pt-BR" sz="32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A predominância de </a:t>
            </a:r>
            <a:r>
              <a:rPr lang="pt-BR" sz="3200" smtClean="0">
                <a:solidFill>
                  <a:schemeClr val="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Proteobacteria</a:t>
            </a:r>
            <a:r>
              <a:rPr lang="pt-BR" sz="32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2 semanas antes  do diagnóstico da ECN e </a:t>
            </a:r>
            <a:r>
              <a:rPr lang="pt-BR" sz="3200" smtClean="0">
                <a:solidFill>
                  <a:schemeClr val="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Actinobacteria </a:t>
            </a:r>
            <a:r>
              <a:rPr lang="pt-BR" sz="32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1  semana antes do diagnóstico de ECN : SUGERE que a </a:t>
            </a:r>
            <a:r>
              <a:rPr lang="pt-BR" sz="3200" b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alimentação</a:t>
            </a:r>
            <a:r>
              <a:rPr lang="pt-BR" sz="32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ou a </a:t>
            </a:r>
            <a:r>
              <a:rPr lang="pt-BR" sz="3200" b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exposição a antibióticos</a:t>
            </a:r>
            <a:r>
              <a:rPr lang="pt-BR" sz="32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tenham desempenhado papel. </a:t>
            </a:r>
          </a:p>
          <a:p>
            <a:pPr algn="ctr" eaLnBrk="1" hangingPunct="1">
              <a:buFont typeface="Arial" pitchFamily="34" charset="0"/>
              <a:buNone/>
              <a:defRPr/>
            </a:pPr>
            <a:r>
              <a:rPr lang="pt-BR" sz="3200" smtClean="0">
                <a:solidFill>
                  <a:schemeClr val="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Com efeito, a </a:t>
            </a:r>
            <a:r>
              <a:rPr lang="pt-BR" sz="3200" b="1" smtClean="0">
                <a:solidFill>
                  <a:schemeClr val="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exposição a antibióticos</a:t>
            </a:r>
            <a:r>
              <a:rPr lang="pt-BR" sz="3200" smtClean="0">
                <a:solidFill>
                  <a:schemeClr val="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pode reduzir a diversidade da microbiota intestinal, atrasar a colonização de bactérias benéficas e potencialmente predispor os recém-nascidos prematuros a ECN</a:t>
            </a:r>
          </a:p>
          <a:p>
            <a:pPr algn="ctr" eaLnBrk="1" hangingPunct="1">
              <a:buFont typeface="Arial" pitchFamily="34" charset="0"/>
              <a:buNone/>
              <a:defRPr/>
            </a:pPr>
            <a:endParaRPr lang="pt-BR" sz="3200" smtClean="0">
              <a:solidFill>
                <a:schemeClr val="hlink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spd="med">
    <p:fad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4"/>
          <p:cNvSpPr>
            <a:spLocks noChangeArrowheads="1"/>
          </p:cNvSpPr>
          <p:nvPr/>
        </p:nvSpPr>
        <p:spPr bwMode="auto">
          <a:xfrm>
            <a:off x="239713" y="1443038"/>
            <a:ext cx="110363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>
                <a:hlinkClick r:id="rId2"/>
              </a:rPr>
              <a:t>Intestinal microbial ecology and environmental factors affecting necrotizing enterocolitis.</a:t>
            </a:r>
            <a:endParaRPr lang="pt-BR"/>
          </a:p>
          <a:p>
            <a:pPr algn="ctr"/>
            <a:r>
              <a:rPr lang="pt-BR"/>
              <a:t>Torrazza RM, Ukhanova M, Wang X, Sharma R, Hudak ML, </a:t>
            </a:r>
            <a:r>
              <a:rPr lang="pt-BR" b="1"/>
              <a:t>Neu</a:t>
            </a:r>
            <a:r>
              <a:rPr lang="pt-BR"/>
              <a:t> J, Mai V.</a:t>
            </a:r>
          </a:p>
          <a:p>
            <a:pPr algn="ctr"/>
            <a:r>
              <a:rPr lang="pt-BR"/>
              <a:t>PLoS One. 2013 Dec 30;8(12):e83304. </a:t>
            </a:r>
            <a:r>
              <a:rPr lang="pt-BR">
                <a:hlinkClick r:id="rId2"/>
              </a:rPr>
              <a:t>Free PMC Article</a:t>
            </a:r>
            <a:r>
              <a:rPr lang="pt-BR"/>
              <a:t>. </a:t>
            </a:r>
            <a:r>
              <a:rPr lang="pt-BR" b="1">
                <a:solidFill>
                  <a:srgbClr val="FFFF00"/>
                </a:solidFill>
              </a:rPr>
              <a:t>Artigo Integral!</a:t>
            </a:r>
          </a:p>
        </p:txBody>
      </p:sp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1498600" y="685800"/>
            <a:ext cx="90011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400">
                <a:solidFill>
                  <a:schemeClr val="folHlink"/>
                </a:solidFill>
              </a:rPr>
              <a:t>Ecologia microbiana intestinal e fatores ambientais que afetam a </a:t>
            </a:r>
          </a:p>
          <a:p>
            <a:pPr algn="ctr"/>
            <a:r>
              <a:rPr lang="pt-BR" sz="2400">
                <a:solidFill>
                  <a:schemeClr val="folHlink"/>
                </a:solidFill>
              </a:rPr>
              <a:t>enterocolite necrosante</a:t>
            </a:r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1101725" y="3284538"/>
            <a:ext cx="10269538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/>
              <a:t>-</a:t>
            </a:r>
            <a:r>
              <a:rPr lang="pt-PT" sz="2400"/>
              <a:t>Parece que a microbiota de bebês que desenvolvem posteriormente enterocolite necrosante (ECN) é diferente daquela dos que não desenvolvem.</a:t>
            </a:r>
          </a:p>
          <a:p>
            <a:r>
              <a:rPr lang="pt-PT" sz="2400"/>
              <a:t> </a:t>
            </a:r>
            <a:br>
              <a:rPr lang="pt-PT" sz="2400"/>
            </a:br>
            <a:r>
              <a:rPr lang="pt-PT" sz="2400"/>
              <a:t>-Diferenças nos padrões de colonização e ECN foram vistos dependendo da Unidade de Terapia Intensiva Neonatal.  </a:t>
            </a:r>
          </a:p>
          <a:p>
            <a:r>
              <a:rPr lang="pt-PT" sz="2400" b="1">
                <a:solidFill>
                  <a:srgbClr val="FFFF00"/>
                </a:solidFill>
              </a:rPr>
              <a:t>      -A utilização de leite humano ao invés de fórmula foi também associada com uma taxa inferior de ECN</a:t>
            </a:r>
          </a:p>
          <a:p>
            <a:r>
              <a:rPr lang="pt-BR" sz="2400" b="1">
                <a:solidFill>
                  <a:srgbClr val="FFFF00"/>
                </a:solidFill>
              </a:rPr>
              <a:t>      -Exposição a antibióticos</a:t>
            </a:r>
          </a:p>
          <a:p>
            <a:endParaRPr lang="pt-BR" sz="2400" b="1">
              <a:solidFill>
                <a:srgbClr val="FFFF00"/>
              </a:solidFill>
            </a:endParaRPr>
          </a:p>
          <a:p>
            <a:pPr>
              <a:buFontTx/>
              <a:buChar char="-"/>
            </a:pPr>
            <a:endParaRPr lang="pt-BR" sz="2400" b="1">
              <a:solidFill>
                <a:srgbClr val="FFFF00"/>
              </a:solidFill>
            </a:endParaRP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760413" y="-381000"/>
            <a:ext cx="109696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>
              <a:lnSpc>
                <a:spcPct val="90000"/>
              </a:lnSpc>
            </a:pPr>
            <a:r>
              <a:rPr lang="pt-BR" sz="32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Microbiota intestinal e enterocolite necrosante</a:t>
            </a:r>
          </a:p>
        </p:txBody>
      </p:sp>
    </p:spTree>
  </p:cSld>
  <p:clrMapOvr>
    <a:masterClrMapping/>
  </p:clrMapOvr>
  <p:transition spd="med">
    <p:fad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/>
          <p:cNvSpPr>
            <a:spLocks noGrp="1"/>
          </p:cNvSpPr>
          <p:nvPr>
            <p:ph type="body" idx="4294967295"/>
          </p:nvPr>
        </p:nvSpPr>
        <p:spPr>
          <a:xfrm>
            <a:off x="527050" y="404813"/>
            <a:ext cx="10860088" cy="61198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pt-PT" sz="20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Alimentação com o  leite materno     a colonização por microrganismos patogênicos e induz a colonização por organismos comensais . </a:t>
            </a:r>
          </a:p>
          <a:p>
            <a:pPr eaLnBrk="1" hangingPunct="1">
              <a:lnSpc>
                <a:spcPct val="80000"/>
              </a:lnSpc>
              <a:defRPr/>
            </a:pPr>
            <a:endParaRPr lang="pt-PT" sz="2000" smtClean="0">
              <a:effectLst>
                <a:outerShdw blurRad="38100" dist="38100" dir="2700000" algn="tl">
                  <a:srgbClr val="333333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pt-PT" sz="2000" smtClean="0">
              <a:effectLst>
                <a:outerShdw blurRad="38100" dist="38100" dir="2700000" algn="tl">
                  <a:srgbClr val="333333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pt-PT" sz="20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Isto pode modular reações  inflamatórias , diminuindo , assim, a lesão intestinal.</a:t>
            </a:r>
            <a:br>
              <a:rPr lang="pt-PT" sz="2000" smtClean="0">
                <a:effectLst>
                  <a:outerShdw blurRad="38100" dist="38100" dir="2700000" algn="tl">
                    <a:srgbClr val="333333"/>
                  </a:outerShdw>
                </a:effectLst>
              </a:rPr>
            </a:br>
            <a:endParaRPr lang="pt-PT" sz="2000" smtClean="0">
              <a:effectLst>
                <a:outerShdw blurRad="38100" dist="38100" dir="2700000" algn="tl">
                  <a:srgbClr val="333333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PT" sz="20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PT" sz="20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A interleucina-10, que regula negativamente a inflamação e a produção de citocinas pró-inflamatórias            indetectável no leite de mães cujos recém-nascidos de muito baixo peso desenvolveram ECN. </a:t>
            </a:r>
          </a:p>
          <a:p>
            <a:pPr eaLnBrk="1" hangingPunct="1">
              <a:lnSpc>
                <a:spcPct val="80000"/>
              </a:lnSpc>
              <a:defRPr/>
            </a:pPr>
            <a:endParaRPr lang="pt-PT" sz="2000" smtClean="0">
              <a:effectLst>
                <a:outerShdw blurRad="38100" dist="38100" dir="2700000" algn="tl">
                  <a:srgbClr val="333333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pt-PT" sz="20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Leite materno de Banco de Leite: A PASTEURIZAÇÃO AFETA A ESTABILIDADE DAS CITOCINAS</a:t>
            </a:r>
          </a:p>
          <a:p>
            <a:pPr eaLnBrk="1" hangingPunct="1">
              <a:lnSpc>
                <a:spcPct val="80000"/>
              </a:lnSpc>
              <a:defRPr/>
            </a:pPr>
            <a:endParaRPr lang="pt-PT" sz="2000" smtClean="0">
              <a:effectLst>
                <a:outerShdw blurRad="38100" dist="38100" dir="2700000" algn="tl">
                  <a:srgbClr val="333333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pt-PT" sz="20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Essa observação pode explicar porque o leite materno do Banco de Leite NÃO é tão benéfico quanto ao leite da própria  mãe. </a:t>
            </a:r>
            <a:br>
              <a:rPr lang="pt-PT" sz="2000" smtClean="0">
                <a:effectLst>
                  <a:outerShdw blurRad="38100" dist="38100" dir="2700000" algn="tl">
                    <a:srgbClr val="333333"/>
                  </a:outerShdw>
                </a:effectLst>
              </a:rPr>
            </a:br>
            <a:endParaRPr lang="pt-BR" sz="2000" smtClean="0">
              <a:effectLst>
                <a:outerShdw blurRad="38100" dist="38100" dir="2700000" algn="tl">
                  <a:srgbClr val="333333"/>
                </a:outerShdw>
              </a:effectLst>
            </a:endParaRPr>
          </a:p>
        </p:txBody>
      </p:sp>
      <p:sp>
        <p:nvSpPr>
          <p:cNvPr id="55299" name="AutoShape 6"/>
          <p:cNvSpPr>
            <a:spLocks noChangeArrowheads="1"/>
          </p:cNvSpPr>
          <p:nvPr/>
        </p:nvSpPr>
        <p:spPr bwMode="auto">
          <a:xfrm>
            <a:off x="4418013" y="381000"/>
            <a:ext cx="265112" cy="257175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Tahoma" pitchFamily="34" charset="0"/>
            </a:endParaRPr>
          </a:p>
        </p:txBody>
      </p:sp>
      <p:sp>
        <p:nvSpPr>
          <p:cNvPr id="55300" name="AutoShape 7"/>
          <p:cNvSpPr>
            <a:spLocks noChangeArrowheads="1"/>
          </p:cNvSpPr>
          <p:nvPr/>
        </p:nvSpPr>
        <p:spPr bwMode="auto">
          <a:xfrm>
            <a:off x="455613" y="990600"/>
            <a:ext cx="431800" cy="1143000"/>
          </a:xfrm>
          <a:prstGeom prst="curvedRightArrow">
            <a:avLst>
              <a:gd name="adj1" fmla="val 52941"/>
              <a:gd name="adj2" fmla="val 105882"/>
              <a:gd name="adj3" fmla="val 33333"/>
            </a:avLst>
          </a:prstGeom>
          <a:solidFill>
            <a:schemeClr val="accent1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Tahoma" pitchFamily="34" charset="0"/>
            </a:endParaRPr>
          </a:p>
        </p:txBody>
      </p:sp>
      <p:sp>
        <p:nvSpPr>
          <p:cNvPr id="55301" name="AutoShape 8"/>
          <p:cNvSpPr>
            <a:spLocks noChangeArrowheads="1"/>
          </p:cNvSpPr>
          <p:nvPr/>
        </p:nvSpPr>
        <p:spPr bwMode="auto">
          <a:xfrm>
            <a:off x="2360613" y="3505200"/>
            <a:ext cx="533400" cy="269875"/>
          </a:xfrm>
          <a:prstGeom prst="rightArrow">
            <a:avLst>
              <a:gd name="adj1" fmla="val 50000"/>
              <a:gd name="adj2" fmla="val 49412"/>
            </a:avLst>
          </a:prstGeom>
          <a:solidFill>
            <a:schemeClr val="accent1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Tahoma" pitchFamily="34" charset="0"/>
            </a:endParaRPr>
          </a:p>
        </p:txBody>
      </p:sp>
      <p:sp>
        <p:nvSpPr>
          <p:cNvPr id="55302" name="Line 9"/>
          <p:cNvSpPr>
            <a:spLocks noChangeShapeType="1"/>
          </p:cNvSpPr>
          <p:nvPr/>
        </p:nvSpPr>
        <p:spPr bwMode="auto">
          <a:xfrm flipV="1">
            <a:off x="227013" y="5029200"/>
            <a:ext cx="768350" cy="287338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55303" name="Rectangle 10"/>
          <p:cNvSpPr>
            <a:spLocks noChangeArrowheads="1"/>
          </p:cNvSpPr>
          <p:nvPr/>
        </p:nvSpPr>
        <p:spPr bwMode="auto">
          <a:xfrm>
            <a:off x="8494713" y="6165850"/>
            <a:ext cx="22431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Tahoma" pitchFamily="34" charset="0"/>
              </a:rPr>
              <a:t>Chen CC, 2013</a:t>
            </a:r>
          </a:p>
        </p:txBody>
      </p:sp>
    </p:spTree>
  </p:cSld>
  <p:clrMapOvr>
    <a:masterClrMapping/>
  </p:clrMapOvr>
  <p:transition spd="med">
    <p:fad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title"/>
          </p:nvPr>
        </p:nvSpPr>
        <p:spPr>
          <a:xfrm>
            <a:off x="2132013" y="762000"/>
            <a:ext cx="9144000" cy="1020763"/>
          </a:xfrm>
        </p:spPr>
        <p:txBody>
          <a:bodyPr/>
          <a:lstStyle/>
          <a:p>
            <a:r>
              <a:rPr lang="pt-BR" sz="4400" b="1" smtClean="0">
                <a:solidFill>
                  <a:srgbClr val="FFFF00"/>
                </a:solidFill>
              </a:rPr>
              <a:t>Enterocolite necrosante</a:t>
            </a:r>
          </a:p>
        </p:txBody>
      </p:sp>
      <p:sp>
        <p:nvSpPr>
          <p:cNvPr id="56323" name="Rectangle 3"/>
          <p:cNvSpPr>
            <a:spLocks noGrp="1"/>
          </p:cNvSpPr>
          <p:nvPr>
            <p:ph type="body" idx="1"/>
          </p:nvPr>
        </p:nvSpPr>
        <p:spPr>
          <a:xfrm>
            <a:off x="1370013" y="2743200"/>
            <a:ext cx="9144000" cy="4267200"/>
          </a:xfrm>
        </p:spPr>
        <p:txBody>
          <a:bodyPr/>
          <a:lstStyle/>
          <a:p>
            <a:r>
              <a:rPr lang="pt-BR" sz="6000" smtClean="0"/>
              <a:t>COMO PREVER</a:t>
            </a:r>
          </a:p>
          <a:p>
            <a:endParaRPr lang="pt-BR" sz="6000" smtClean="0"/>
          </a:p>
        </p:txBody>
      </p:sp>
    </p:spTree>
  </p:cSld>
  <p:clrMapOvr>
    <a:masterClrMapping/>
  </p:clrMapOvr>
  <p:transition spd="med">
    <p:fad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/>
          </p:cNvSpPr>
          <p:nvPr>
            <p:ph type="title"/>
          </p:nvPr>
        </p:nvSpPr>
        <p:spPr>
          <a:xfrm>
            <a:off x="1293813" y="838200"/>
            <a:ext cx="9144000" cy="1020763"/>
          </a:xfrm>
        </p:spPr>
        <p:txBody>
          <a:bodyPr/>
          <a:lstStyle/>
          <a:p>
            <a:pPr algn="ctr"/>
            <a:r>
              <a:rPr lang="pt-BR" sz="2400" b="1" smtClean="0">
                <a:solidFill>
                  <a:srgbClr val="FFFF00"/>
                </a:solidFill>
              </a:rPr>
              <a:t>Queda aguda na contagem dos monócitos sanguíneos diferencia enterocolite necrosante (ECN) de outras causas de intolerância alimentar</a:t>
            </a:r>
            <a:br>
              <a:rPr lang="pt-BR" sz="2400" b="1" smtClean="0">
                <a:solidFill>
                  <a:srgbClr val="FFFF00"/>
                </a:solidFill>
              </a:rPr>
            </a:br>
            <a:r>
              <a:rPr lang="pt-BR" sz="2400" b="1" smtClean="0">
                <a:solidFill>
                  <a:srgbClr val="FFFF00"/>
                </a:solidFill>
              </a:rPr>
              <a:t>NOVO BIOMARCADOR PARA A ECN</a:t>
            </a:r>
            <a:br>
              <a:rPr lang="pt-BR" sz="2400" b="1" smtClean="0">
                <a:solidFill>
                  <a:srgbClr val="FFFF00"/>
                </a:solidFill>
              </a:rPr>
            </a:br>
            <a:r>
              <a:rPr lang="pt-BR" sz="2400" b="1" smtClean="0">
                <a:solidFill>
                  <a:srgbClr val="FFFF00"/>
                </a:solidFill>
              </a:rPr>
              <a:t>Remon J, 2014</a:t>
            </a:r>
          </a:p>
        </p:txBody>
      </p:sp>
      <p:sp>
        <p:nvSpPr>
          <p:cNvPr id="5734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2800" smtClean="0"/>
              <a:t>Histopatologicamente, a ECN é caracterizada por presença de infiltrado leucocitário rico em macrófagos</a:t>
            </a:r>
            <a:endParaRPr lang="pt-BR" sz="2800" baseline="30000" smtClean="0"/>
          </a:p>
          <a:p>
            <a:r>
              <a:rPr lang="pt-BR" sz="2800" smtClean="0"/>
              <a:t>macrófagos intestinais são normalmente mantidas em recrutamento contínuo e diferenciação </a:t>
            </a:r>
            <a:r>
              <a:rPr lang="pt-BR" sz="2800" i="1" smtClean="0"/>
              <a:t>in situ </a:t>
            </a:r>
            <a:r>
              <a:rPr lang="pt-BR" sz="2800" smtClean="0"/>
              <a:t>de monócitos circulantes na lâmina própria</a:t>
            </a:r>
            <a:endParaRPr lang="pt-BR" sz="2800" baseline="30000" smtClean="0"/>
          </a:p>
          <a:p>
            <a:r>
              <a:rPr lang="pt-BR" sz="2800" smtClean="0">
                <a:solidFill>
                  <a:srgbClr val="FF9900"/>
                </a:solidFill>
              </a:rPr>
              <a:t>os autores especulam que maciço influxo de monócitos circulantes para o intestino durante a ECN no pré-termo → queda aguda na contagem de monócitos em sangue periférico, podendo diferenciar  ECN precoce de outras causas de  intolerância alimentar</a:t>
            </a:r>
          </a:p>
          <a:p>
            <a:r>
              <a:rPr lang="pt-BR" sz="2800" baseline="30000" smtClean="0"/>
              <a:t>69 RN com ECN X 257 RN controles (episódios de intolerância alimentar sem ECN)</a:t>
            </a:r>
          </a:p>
        </p:txBody>
      </p:sp>
      <p:pic>
        <p:nvPicPr>
          <p:cNvPr id="57352" name="Picture 8" descr="ppt">
            <a:hlinkClick r:id="rId2" tooltip="Enteroc_necros_monocitopenia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7413" y="15240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/>
          <p:cNvSpPr>
            <a:spLocks noGrp="1"/>
          </p:cNvSpPr>
          <p:nvPr>
            <p:ph type="body" idx="1"/>
          </p:nvPr>
        </p:nvSpPr>
        <p:spPr>
          <a:xfrm>
            <a:off x="1522413" y="304800"/>
            <a:ext cx="9144000" cy="4267200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en-US" sz="1800" smtClean="0">
                <a:solidFill>
                  <a:srgbClr val="FFFF00"/>
                </a:solidFill>
              </a:rPr>
              <a:t>                                                                      </a:t>
            </a:r>
            <a:r>
              <a:rPr lang="en-US" b="1" smtClean="0">
                <a:solidFill>
                  <a:srgbClr val="FFFF00"/>
                </a:solidFill>
              </a:rPr>
              <a:t>Monócitos pré-sintomáticos</a:t>
            </a:r>
          </a:p>
          <a:p>
            <a:pPr lvl="1" algn="ctr">
              <a:buFont typeface="Consolas" pitchFamily="49" charset="0"/>
              <a:buNone/>
            </a:pPr>
            <a:r>
              <a:rPr lang="en-US" sz="1800" b="1" smtClean="0">
                <a:solidFill>
                  <a:srgbClr val="FFFF00"/>
                </a:solidFill>
              </a:rPr>
              <a:t>Muito baixa nos pacientes com Estágio II e III de Bell no primeiro dia de sintomas e no primeiro </a:t>
            </a:r>
            <a:r>
              <a:rPr lang="en-US" sz="1800" b="1" i="1" smtClean="0">
                <a:solidFill>
                  <a:srgbClr val="FFFF00"/>
                </a:solidFill>
              </a:rPr>
              <a:t>follow-up</a:t>
            </a:r>
          </a:p>
          <a:p>
            <a:pPr lvl="1">
              <a:buFont typeface="Consolas" pitchFamily="49" charset="0"/>
              <a:buNone/>
            </a:pPr>
            <a:r>
              <a:rPr lang="en-US" sz="1800" smtClean="0">
                <a:solidFill>
                  <a:schemeClr val="bg1"/>
                </a:solidFill>
              </a:rPr>
              <a:t>(</a:t>
            </a:r>
            <a:r>
              <a:rPr lang="en-US" sz="2400" smtClean="0"/>
              <a:t>caiu de 1,7 x 10</a:t>
            </a:r>
            <a:r>
              <a:rPr lang="en-US" sz="2400" baseline="30000" smtClean="0"/>
              <a:t>9 </a:t>
            </a:r>
            <a:r>
              <a:rPr lang="en-US" sz="2400" smtClean="0"/>
              <a:t>I</a:t>
            </a:r>
            <a:r>
              <a:rPr lang="en-US" sz="2400" baseline="30000" smtClean="0"/>
              <a:t>-1</a:t>
            </a:r>
            <a:r>
              <a:rPr lang="en-US" sz="2400" smtClean="0"/>
              <a:t> (IQR 0.98 a 2.4) para 0,8 x10</a:t>
            </a:r>
            <a:r>
              <a:rPr lang="en-US" sz="2400" baseline="30000" smtClean="0"/>
              <a:t>9 </a:t>
            </a:r>
            <a:r>
              <a:rPr lang="en-US" sz="2400" smtClean="0"/>
              <a:t>I</a:t>
            </a:r>
            <a:r>
              <a:rPr lang="en-US" sz="2400" baseline="30000" smtClean="0"/>
              <a:t>-1</a:t>
            </a:r>
            <a:r>
              <a:rPr lang="en-US" sz="2400" smtClean="0"/>
              <a:t> </a:t>
            </a:r>
            <a:r>
              <a:rPr lang="pl-PL" sz="2400" smtClean="0"/>
              <a:t>(IQR 0.62</a:t>
            </a:r>
            <a:r>
              <a:rPr lang="pt-BR" sz="2400" smtClean="0"/>
              <a:t> a</a:t>
            </a:r>
            <a:r>
              <a:rPr lang="pl-PL" sz="2400" smtClean="0"/>
              <a:t> 2.1); P</a:t>
            </a:r>
            <a:r>
              <a:rPr lang="pt-BR" sz="2400" smtClean="0"/>
              <a:t>&lt;</a:t>
            </a:r>
            <a:r>
              <a:rPr lang="pl-PL" sz="2400" smtClean="0"/>
              <a:t>0.05</a:t>
            </a:r>
            <a:r>
              <a:rPr lang="pt-BR" sz="2400" smtClean="0"/>
              <a:t> nos pacientes com ECN no  estágio II de Bell); caiu de 2,1 x 10</a:t>
            </a:r>
            <a:r>
              <a:rPr lang="en-US" sz="2400" baseline="30000" smtClean="0"/>
              <a:t>9 </a:t>
            </a:r>
            <a:r>
              <a:rPr lang="en-US" sz="2400" smtClean="0"/>
              <a:t>I</a:t>
            </a:r>
            <a:r>
              <a:rPr lang="en-US" sz="2400" baseline="30000" smtClean="0"/>
              <a:t>-1</a:t>
            </a:r>
            <a:r>
              <a:rPr lang="en-US" sz="2400" smtClean="0"/>
              <a:t>(IQR 0.1.5 a 3.2) para </a:t>
            </a:r>
            <a:r>
              <a:rPr lang="pl-PL" sz="2400" smtClean="0"/>
              <a:t>0.8 (IQR 0.6 </a:t>
            </a:r>
            <a:r>
              <a:rPr lang="pt-BR" sz="2400" smtClean="0"/>
              <a:t>a</a:t>
            </a:r>
            <a:r>
              <a:rPr lang="pl-PL" sz="2400" smtClean="0"/>
              <a:t> 1.9);P</a:t>
            </a:r>
            <a:r>
              <a:rPr lang="pt-BR" sz="2400" smtClean="0"/>
              <a:t>&lt;</a:t>
            </a:r>
            <a:r>
              <a:rPr lang="pl-PL" sz="2400" smtClean="0"/>
              <a:t>0.05</a:t>
            </a:r>
            <a:r>
              <a:rPr lang="pt-BR" sz="2400" smtClean="0"/>
              <a:t> nos pacientes com ECN estágio III de Bell). Sem mudanças na contagem de leucócitos, linfócitos e neutrófilos)</a:t>
            </a:r>
          </a:p>
          <a:p>
            <a:endParaRPr lang="pt-BR" smtClean="0"/>
          </a:p>
        </p:txBody>
      </p:sp>
      <p:sp>
        <p:nvSpPr>
          <p:cNvPr id="58371" name="TextBox 6"/>
          <p:cNvSpPr txBox="1">
            <a:spLocks noChangeArrowheads="1"/>
          </p:cNvSpPr>
          <p:nvPr/>
        </p:nvSpPr>
        <p:spPr bwMode="auto">
          <a:xfrm>
            <a:off x="1141413" y="3200400"/>
            <a:ext cx="4392612" cy="2711450"/>
          </a:xfrm>
          <a:prstGeom prst="rect">
            <a:avLst/>
          </a:prstGeom>
          <a:noFill/>
          <a:ln w="57150">
            <a:solidFill>
              <a:srgbClr val="FF33CC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>
              <a:buFont typeface="Arial" pitchFamily="34" charset="0"/>
              <a:buChar char="•"/>
            </a:pPr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O valor de corte com máximo valor de efetividade da contagem de monócitos (AMC) como teste para ECN: </a:t>
            </a:r>
            <a:r>
              <a:rPr lang="en-US" sz="2400" b="1">
                <a:solidFill>
                  <a:srgbClr val="FFFF00"/>
                </a:solidFill>
                <a:latin typeface="Calibri" pitchFamily="34" charset="0"/>
              </a:rPr>
              <a:t>= 0,8</a:t>
            </a:r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 </a:t>
            </a:r>
          </a:p>
          <a:p>
            <a:pPr marL="342900" indent="-342900" algn="ctr">
              <a:buFont typeface="Arial" pitchFamily="34" charset="0"/>
              <a:buChar char="•"/>
            </a:pPr>
            <a:r>
              <a:rPr lang="en-US" b="1">
                <a:solidFill>
                  <a:srgbClr val="FFFF00"/>
                </a:solidFill>
                <a:latin typeface="Calibri" pitchFamily="34" charset="0"/>
              </a:rPr>
              <a:t>(sensibilidade de 70% e e 70% de especificidade).Tabela 3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en-US" b="1">
                <a:solidFill>
                  <a:srgbClr val="FF9900"/>
                </a:solidFill>
                <a:latin typeface="Calibri" pitchFamily="34" charset="0"/>
              </a:rPr>
              <a:t>Queda de &gt;20% da contagem de monócitos antes do início da intolerância alimentar identificou corretamente a ECN em 76% dos</a:t>
            </a:r>
          </a:p>
        </p:txBody>
      </p:sp>
      <p:pic>
        <p:nvPicPr>
          <p:cNvPr id="5837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66013" y="2667000"/>
            <a:ext cx="3802062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3" name="Rectangle 7"/>
          <p:cNvSpPr>
            <a:spLocks noChangeArrowheads="1"/>
          </p:cNvSpPr>
          <p:nvPr/>
        </p:nvSpPr>
        <p:spPr bwMode="auto">
          <a:xfrm>
            <a:off x="0" y="6216650"/>
            <a:ext cx="117300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Font typeface="Arial" pitchFamily="34" charset="0"/>
              <a:buNone/>
            </a:pPr>
            <a:r>
              <a:rPr lang="en-US" b="1">
                <a:solidFill>
                  <a:srgbClr val="FFFF00"/>
                </a:solidFill>
              </a:rPr>
              <a:t>valor preditivo negativo alto (88%), o que pode ajudar a excluir o diagnóstico de enterocolite dentre outras causas de intolerância a alimentação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1447800"/>
            <a:ext cx="7696200" cy="490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5" name="Rectangle 5"/>
          <p:cNvSpPr>
            <a:spLocks noChangeArrowheads="1"/>
          </p:cNvSpPr>
          <p:nvPr/>
        </p:nvSpPr>
        <p:spPr bwMode="auto">
          <a:xfrm>
            <a:off x="1979613" y="304800"/>
            <a:ext cx="8763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rgbClr val="FFFF00"/>
                </a:solidFill>
              </a:rPr>
              <a:t>Monócitos pré-sintomáticos</a:t>
            </a:r>
          </a:p>
          <a:p>
            <a:pPr lvl="1" algn="ctr"/>
            <a:r>
              <a:rPr lang="en-US" b="1">
                <a:solidFill>
                  <a:srgbClr val="FFFF00"/>
                </a:solidFill>
              </a:rPr>
              <a:t>Muito baixa nos pacientes com Estágio II e III de Bell no primeiro dia de sintomas e no primeiro follow-up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/>
          </p:cNvSpPr>
          <p:nvPr>
            <p:ph type="title"/>
          </p:nvPr>
        </p:nvSpPr>
        <p:spPr>
          <a:xfrm>
            <a:off x="2284413" y="457200"/>
            <a:ext cx="9144000" cy="1020763"/>
          </a:xfrm>
        </p:spPr>
        <p:txBody>
          <a:bodyPr/>
          <a:lstStyle/>
          <a:p>
            <a:r>
              <a:rPr lang="pt-BR" sz="4000" smtClean="0">
                <a:solidFill>
                  <a:srgbClr val="FFFF00"/>
                </a:solidFill>
              </a:rPr>
              <a:t>Enterocolite necrosante</a:t>
            </a:r>
          </a:p>
        </p:txBody>
      </p:sp>
      <p:sp>
        <p:nvSpPr>
          <p:cNvPr id="62467" name="Rectangle 3"/>
          <p:cNvSpPr>
            <a:spLocks noGrp="1"/>
          </p:cNvSpPr>
          <p:nvPr>
            <p:ph type="body" idx="1"/>
          </p:nvPr>
        </p:nvSpPr>
        <p:spPr>
          <a:xfrm>
            <a:off x="2132013" y="2590800"/>
            <a:ext cx="9144000" cy="4267200"/>
          </a:xfrm>
        </p:spPr>
        <p:txBody>
          <a:bodyPr/>
          <a:lstStyle/>
          <a:p>
            <a:r>
              <a:rPr lang="pt-BR" sz="6600" smtClean="0"/>
              <a:t>Como prevenir?</a:t>
            </a:r>
          </a:p>
        </p:txBody>
      </p:sp>
    </p:spTree>
  </p:cSld>
  <p:clrMapOvr>
    <a:masterClrMapping/>
  </p:clrMapOvr>
  <p:transition spd="med">
    <p:fad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pt-BR" sz="2800" smtClean="0">
                <a:solidFill>
                  <a:srgbClr val="FF3399"/>
                </a:solidFill>
              </a:rPr>
              <a:t>Atraso do clampeamento do cordão do cordão em recém-nascidos com suspeito da restrição do crescimento intrauterino</a:t>
            </a:r>
          </a:p>
        </p:txBody>
      </p:sp>
      <p:sp>
        <p:nvSpPr>
          <p:cNvPr id="207875" name="Rectangle 3"/>
          <p:cNvSpPr>
            <a:spLocks noGrp="1"/>
          </p:cNvSpPr>
          <p:nvPr>
            <p:ph type="body" idx="4294967295"/>
          </p:nvPr>
        </p:nvSpPr>
        <p:spPr>
          <a:xfrm>
            <a:off x="1217613" y="2133600"/>
            <a:ext cx="9144000" cy="4267200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FFFF00"/>
                </a:solidFill>
              </a:rPr>
              <a:t>57 RN prematuros (24-31sem 6 dias)com Restrição do crescimento intrauterino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b="1" smtClean="0"/>
              <a:t>Clampeamento cordão tardio (30-45 segundos seguido de 2-3 ordenhas)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b="1" smtClean="0"/>
              <a:t>X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b="1" smtClean="0"/>
              <a:t>Clampeamento precoce do cordão (10 segundos)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FFFF00"/>
                </a:solidFill>
              </a:rPr>
              <a:t>                Resultados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                 -sem aparentes danos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                 </a:t>
            </a:r>
            <a:r>
              <a:rPr lang="pt-BR" sz="2800" smtClean="0">
                <a:solidFill>
                  <a:srgbClr val="FFFF00"/>
                </a:solidFill>
              </a:rPr>
              <a:t>-menos casos suspeito  de ECN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                 -maior temperatura inicial na UTI Neonatal de ECN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                 -</a:t>
            </a:r>
            <a:r>
              <a:rPr lang="pt-BR" sz="2000" smtClean="0">
                <a:solidFill>
                  <a:srgbClr val="FFFF00"/>
                </a:solidFill>
              </a:rPr>
              <a:t>Grupo com  ausência de fluxo diastólico: MENOS ECN!</a:t>
            </a:r>
          </a:p>
        </p:txBody>
      </p:sp>
      <p:sp>
        <p:nvSpPr>
          <p:cNvPr id="207876" name="Rectangle 4"/>
          <p:cNvSpPr>
            <a:spLocks noChangeArrowheads="1"/>
          </p:cNvSpPr>
          <p:nvPr/>
        </p:nvSpPr>
        <p:spPr bwMode="auto">
          <a:xfrm>
            <a:off x="455613" y="1571625"/>
            <a:ext cx="11582400" cy="425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sz="1400" b="1">
                <a:hlinkClick r:id="rId2"/>
              </a:rPr>
              <a:t>Delayed</a:t>
            </a:r>
            <a:r>
              <a:rPr lang="en-US" sz="1400">
                <a:hlinkClick r:id="rId2"/>
              </a:rPr>
              <a:t> </a:t>
            </a:r>
            <a:r>
              <a:rPr lang="en-US" sz="1400" b="1">
                <a:hlinkClick r:id="rId2"/>
              </a:rPr>
              <a:t>Cord</a:t>
            </a:r>
            <a:r>
              <a:rPr lang="en-US" sz="1400">
                <a:hlinkClick r:id="rId2"/>
              </a:rPr>
              <a:t> </a:t>
            </a:r>
            <a:r>
              <a:rPr lang="en-US" sz="1400" b="1">
                <a:hlinkClick r:id="rId2"/>
              </a:rPr>
              <a:t>Clamping</a:t>
            </a:r>
            <a:r>
              <a:rPr lang="en-US" sz="1400">
                <a:hlinkClick r:id="rId2"/>
              </a:rPr>
              <a:t> in </a:t>
            </a:r>
            <a:r>
              <a:rPr lang="en-US" sz="1400" b="1">
                <a:hlinkClick r:id="rId2"/>
              </a:rPr>
              <a:t>Infants</a:t>
            </a:r>
            <a:r>
              <a:rPr lang="en-US" sz="1400">
                <a:hlinkClick r:id="rId2"/>
              </a:rPr>
              <a:t> with Suspected Intrauterine Growth </a:t>
            </a:r>
            <a:r>
              <a:rPr lang="en-US" sz="1400">
                <a:solidFill>
                  <a:schemeClr val="bg1"/>
                </a:solidFill>
                <a:hlinkClick r:id="rId2"/>
              </a:rPr>
              <a:t>Restriction.</a:t>
            </a:r>
            <a:r>
              <a:rPr lang="en-US" sz="1400" b="1">
                <a:solidFill>
                  <a:schemeClr val="bg1"/>
                </a:solidFill>
              </a:rPr>
              <a:t>Wang M</a:t>
            </a:r>
            <a:r>
              <a:rPr lang="en-US" sz="1400">
                <a:solidFill>
                  <a:schemeClr val="bg1"/>
                </a:solidFill>
              </a:rPr>
              <a:t>, Mercer JS, Padbury JF.J Pediatr. 2018 Jun 25. pii: S0022-3476(18)30741-8. doi: 10.1016/j.jpeds.2018.05.028. [Epub ahead of print].PMID: 29954605.</a:t>
            </a:r>
            <a:r>
              <a:rPr lang="en-US" sz="1400" u="sng">
                <a:solidFill>
                  <a:schemeClr val="bg1"/>
                </a:solidFill>
                <a:hlinkClick r:id="rId3"/>
              </a:rPr>
              <a:t>Similar articles</a:t>
            </a:r>
            <a:endParaRPr lang="en-US" sz="1400" u="sng">
              <a:solidFill>
                <a:schemeClr val="bg1"/>
              </a:solidFill>
            </a:endParaRPr>
          </a:p>
        </p:txBody>
      </p:sp>
      <p:sp>
        <p:nvSpPr>
          <p:cNvPr id="207877" name="AutoShape 5"/>
          <p:cNvSpPr>
            <a:spLocks noChangeArrowheads="1"/>
          </p:cNvSpPr>
          <p:nvPr/>
        </p:nvSpPr>
        <p:spPr bwMode="auto">
          <a:xfrm>
            <a:off x="531813" y="4114800"/>
            <a:ext cx="1524000" cy="1752600"/>
          </a:xfrm>
          <a:prstGeom prst="curvedRightArrow">
            <a:avLst>
              <a:gd name="adj1" fmla="val 23000"/>
              <a:gd name="adj2" fmla="val 4600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med">
    <p:fad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/>
          </p:cNvSpPr>
          <p:nvPr>
            <p:ph type="body" idx="1"/>
          </p:nvPr>
        </p:nvSpPr>
        <p:spPr>
          <a:xfrm>
            <a:off x="719138" y="1628775"/>
            <a:ext cx="10969625" cy="4530725"/>
          </a:xfrm>
        </p:spPr>
        <p:txBody>
          <a:bodyPr/>
          <a:lstStyle/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800" smtClean="0">
                <a:solidFill>
                  <a:srgbClr val="FFFF00"/>
                </a:solidFill>
              </a:rPr>
              <a:t>Possíveis mecanismos:</a:t>
            </a:r>
          </a:p>
          <a:p>
            <a:pPr>
              <a:lnSpc>
                <a:spcPct val="80000"/>
              </a:lnSpc>
            </a:pPr>
            <a:r>
              <a:rPr lang="pt-BR" sz="2800" smtClean="0"/>
              <a:t>Promoção da motilidade intestinal</a:t>
            </a:r>
          </a:p>
          <a:p>
            <a:pPr>
              <a:lnSpc>
                <a:spcPct val="80000"/>
              </a:lnSpc>
            </a:pPr>
            <a:r>
              <a:rPr lang="pt-BR" sz="2800" smtClean="0"/>
              <a:t>Redução da intolerância alimentar</a:t>
            </a:r>
          </a:p>
          <a:p>
            <a:pPr>
              <a:lnSpc>
                <a:spcPct val="80000"/>
              </a:lnSpc>
            </a:pPr>
            <a:r>
              <a:rPr lang="pt-BR" sz="2800" smtClean="0"/>
              <a:t>Aumento da degradação dos antígenos proteicos dos alimentos</a:t>
            </a:r>
          </a:p>
          <a:p>
            <a:pPr>
              <a:lnSpc>
                <a:spcPct val="80000"/>
              </a:lnSpc>
            </a:pPr>
            <a:r>
              <a:rPr lang="pt-BR" sz="2800" smtClean="0"/>
              <a:t>Aumento da produção da IgA</a:t>
            </a:r>
          </a:p>
          <a:p>
            <a:pPr>
              <a:lnSpc>
                <a:spcPct val="80000"/>
              </a:lnSpc>
            </a:pPr>
            <a:r>
              <a:rPr lang="pt-BR" sz="2800" smtClean="0"/>
              <a:t>Exclusão competitiva de possíveis patógenos intestinais (fungos e bactérias)</a:t>
            </a:r>
          </a:p>
          <a:p>
            <a:pPr>
              <a:lnSpc>
                <a:spcPct val="80000"/>
              </a:lnSpc>
            </a:pPr>
            <a:r>
              <a:rPr lang="pt-BR" sz="2800" smtClean="0"/>
              <a:t>Modulação da resposta inflamatória contra as bactérias entéricas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800" smtClean="0">
                <a:solidFill>
                  <a:srgbClr val="FFFF00"/>
                </a:solidFill>
              </a:rPr>
              <a:t>Nenhum destes mecanismo tem sido estudados nos RN de extremo baixo peso, os mais vulneráveis</a:t>
            </a:r>
          </a:p>
          <a:p>
            <a:pPr>
              <a:lnSpc>
                <a:spcPct val="80000"/>
              </a:lnSpc>
            </a:pPr>
            <a:endParaRPr lang="pt-BR" sz="2800" smtClean="0"/>
          </a:p>
        </p:txBody>
      </p:sp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609600" y="277813"/>
            <a:ext cx="109696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pPr>
              <a:lnSpc>
                <a:spcPct val="90000"/>
              </a:lnSpc>
              <a:defRPr/>
            </a:pPr>
            <a:r>
              <a:rPr lang="pt-BR" sz="320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nsolas" pitchFamily="49" charset="0"/>
              </a:rPr>
              <a:t>Probióticos na Enterocolite Necrosante (ECN)</a:t>
            </a: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9001125" y="6491288"/>
            <a:ext cx="23923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Tahoma" pitchFamily="34" charset="0"/>
              </a:rPr>
              <a:t>Abrahamsson T, 2014</a:t>
            </a:r>
          </a:p>
        </p:txBody>
      </p:sp>
      <p:pic>
        <p:nvPicPr>
          <p:cNvPr id="63500" name="Picture 12" descr="pptx">
            <a:hlinkClick r:id="rId2" tooltip="Probioticos_ECN_201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352213" y="64008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3"/>
          <p:cNvSpPr>
            <a:spLocks noGrp="1"/>
          </p:cNvSpPr>
          <p:nvPr>
            <p:ph type="body" idx="4294967295"/>
          </p:nvPr>
        </p:nvSpPr>
        <p:spPr>
          <a:xfrm>
            <a:off x="0" y="860425"/>
            <a:ext cx="12188825" cy="5997575"/>
          </a:xfrm>
        </p:spPr>
        <p:txBody>
          <a:bodyPr/>
          <a:lstStyle/>
          <a:p>
            <a:pPr algn="ctr" eaLnBrk="1" hangingPunct="1">
              <a:buFont typeface="Arial" pitchFamily="34" charset="0"/>
              <a:buNone/>
            </a:pPr>
            <a:r>
              <a:rPr lang="pt-BR" i="1" smtClean="0">
                <a:effectLst>
                  <a:outerShdw blurRad="38100" dist="38100" dir="2700000" algn="tl">
                    <a:srgbClr val="333333"/>
                  </a:outerShdw>
                </a:effectLst>
                <a:hlinkClick r:id="rId2"/>
              </a:rPr>
              <a:t>Cohort Study of Probiotics in a North American Neonatal Intensive Care Unit.</a:t>
            </a:r>
            <a:endParaRPr lang="pt-BR" i="1" smtClean="0">
              <a:effectLst>
                <a:outerShdw blurRad="38100" dist="38100" dir="2700000" algn="tl">
                  <a:srgbClr val="333333"/>
                </a:outerShdw>
              </a:effectLst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                   Janvier A, Malo J, Barrington KJ.</a:t>
            </a:r>
          </a:p>
          <a:p>
            <a:pPr algn="ctr" eaLnBrk="1" hangingPunct="1">
              <a:buFont typeface="Arial" pitchFamily="34" charset="0"/>
              <a:buNone/>
            </a:pPr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                     </a:t>
            </a:r>
            <a:r>
              <a:rPr lang="pt-BR" b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J Pediatr 2014 May;164(5):980-5</a:t>
            </a:r>
            <a:r>
              <a:rPr lang="pt-BR" smtClean="0"/>
              <a:t> 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Numa coorte de 317 RN com uso de prebióticos versus 294 RN com o uso de probióticos, os autores mostraram,  </a:t>
            </a:r>
            <a:r>
              <a:rPr lang="pt-BR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redução significativa de enterocolite necrosante (ECN) e Morte ou ECN. </a:t>
            </a:r>
          </a:p>
          <a:p>
            <a:pPr eaLnBrk="1" hangingPunct="1"/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Não houve caso de sepse  ocasionado pelos microrganismos do probiótico. </a:t>
            </a:r>
          </a:p>
          <a:p>
            <a:pPr eaLnBrk="1" hangingPunct="1"/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Não houve diminuição da sepse pelo uso do probiótico.</a:t>
            </a:r>
          </a:p>
          <a:p>
            <a:pPr eaLnBrk="1" hangingPunct="1"/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Houve redução da duração da nutrição parenteral</a:t>
            </a:r>
          </a:p>
          <a:p>
            <a:pPr algn="ctr" eaLnBrk="1" hangingPunct="1">
              <a:buFont typeface="Arial" pitchFamily="34" charset="0"/>
              <a:buNone/>
            </a:pPr>
            <a:r>
              <a:rPr lang="pt-BR" b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Foram usados 4 misturas de diferentes bifidobactérias (0,5g/dia), iniciando com a primeira dieta até 34 semanas de idade gestacional.</a:t>
            </a:r>
          </a:p>
          <a:p>
            <a:pPr algn="ctr" eaLnBrk="1" hangingPunct="1"/>
            <a:endParaRPr lang="pt-BR" b="1" smtClean="0">
              <a:effectLst>
                <a:outerShdw blurRad="38100" dist="38100" dir="2700000" algn="tl">
                  <a:srgbClr val="333333"/>
                </a:outerShdw>
              </a:effectLst>
            </a:endParaRPr>
          </a:p>
        </p:txBody>
      </p:sp>
      <p:sp>
        <p:nvSpPr>
          <p:cNvPr id="64515" name="Text Box 3"/>
          <p:cNvSpPr txBox="1">
            <a:spLocks noChangeArrowheads="1"/>
          </p:cNvSpPr>
          <p:nvPr/>
        </p:nvSpPr>
        <p:spPr bwMode="auto">
          <a:xfrm>
            <a:off x="900113" y="115888"/>
            <a:ext cx="97409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400" b="1">
                <a:solidFill>
                  <a:srgbClr val="FFFF00"/>
                </a:solidFill>
              </a:rPr>
              <a:t>Estudo de coorte de probióticos na Unidade de Cuidado Intensivo</a:t>
            </a:r>
          </a:p>
          <a:p>
            <a:pPr algn="ctr"/>
            <a:r>
              <a:rPr lang="pt-BR" sz="2400" b="1">
                <a:solidFill>
                  <a:srgbClr val="FFFF00"/>
                </a:solidFill>
              </a:rPr>
              <a:t>Na América do Norte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7988" y="620713"/>
            <a:ext cx="9023350" cy="577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9" name="Rectangle 3"/>
          <p:cNvSpPr>
            <a:spLocks noChangeArrowheads="1"/>
          </p:cNvSpPr>
          <p:nvPr/>
        </p:nvSpPr>
        <p:spPr bwMode="auto">
          <a:xfrm>
            <a:off x="3502025" y="6381750"/>
            <a:ext cx="4108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HCAI: </a:t>
            </a:r>
            <a:r>
              <a:rPr lang="pt-BR" i="1"/>
              <a:t>Health care-associated infection</a:t>
            </a:r>
          </a:p>
        </p:txBody>
      </p:sp>
      <p:sp>
        <p:nvSpPr>
          <p:cNvPr id="65540" name="Line 5"/>
          <p:cNvSpPr>
            <a:spLocks noChangeShapeType="1"/>
          </p:cNvSpPr>
          <p:nvPr/>
        </p:nvSpPr>
        <p:spPr bwMode="auto">
          <a:xfrm>
            <a:off x="1487488" y="2060575"/>
            <a:ext cx="481012" cy="21590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65541" name="Line 6"/>
          <p:cNvSpPr>
            <a:spLocks noChangeShapeType="1"/>
          </p:cNvSpPr>
          <p:nvPr/>
        </p:nvSpPr>
        <p:spPr bwMode="auto">
          <a:xfrm>
            <a:off x="3119438" y="6381750"/>
            <a:ext cx="479425" cy="21590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67590" name="Rectangle 6"/>
          <p:cNvSpPr>
            <a:spLocks noChangeArrowheads="1"/>
          </p:cNvSpPr>
          <p:nvPr/>
        </p:nvSpPr>
        <p:spPr bwMode="auto">
          <a:xfrm>
            <a:off x="527050" y="-315913"/>
            <a:ext cx="10969625" cy="1139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pt-BR" sz="240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Probióticos na Enterocolite Necrosante</a:t>
            </a:r>
          </a:p>
        </p:txBody>
      </p:sp>
      <p:sp>
        <p:nvSpPr>
          <p:cNvPr id="65543" name="Line 6"/>
          <p:cNvSpPr>
            <a:spLocks noChangeShapeType="1"/>
          </p:cNvSpPr>
          <p:nvPr/>
        </p:nvSpPr>
        <p:spPr bwMode="auto">
          <a:xfrm>
            <a:off x="1487488" y="2565400"/>
            <a:ext cx="481012" cy="21590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 spd="med">
    <p:fade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3"/>
          <p:cNvSpPr>
            <a:spLocks noGrp="1"/>
          </p:cNvSpPr>
          <p:nvPr>
            <p:ph type="body" idx="4294967295"/>
          </p:nvPr>
        </p:nvSpPr>
        <p:spPr>
          <a:xfrm>
            <a:off x="623888" y="-674688"/>
            <a:ext cx="9955212" cy="4873626"/>
          </a:xfrm>
        </p:spPr>
        <p:txBody>
          <a:bodyPr/>
          <a:lstStyle/>
          <a:p>
            <a:pPr eaLnBrk="1" hangingPunct="1">
              <a:lnSpc>
                <a:spcPct val="70000"/>
              </a:lnSpc>
              <a:defRPr/>
            </a:pPr>
            <a:endParaRPr lang="pt-BR" sz="1600" smtClean="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eaLnBrk="1" hangingPunct="1">
              <a:lnSpc>
                <a:spcPct val="70000"/>
              </a:lnSpc>
              <a:defRPr/>
            </a:pPr>
            <a:endParaRPr lang="pt-BR" sz="1600" smtClean="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eaLnBrk="1" hangingPunct="1">
              <a:lnSpc>
                <a:spcPct val="70000"/>
              </a:lnSpc>
              <a:defRPr/>
            </a:pPr>
            <a:endParaRPr lang="pt-BR" sz="1600" smtClean="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eaLnBrk="1" hangingPunct="1">
              <a:lnSpc>
                <a:spcPct val="70000"/>
              </a:lnSpc>
              <a:buFont typeface="Arial" pitchFamily="34" charset="0"/>
              <a:buNone/>
              <a:defRPr/>
            </a:pPr>
            <a:r>
              <a:rPr lang="pt-BR" sz="160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pt-BR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NO ENTANTO:</a:t>
            </a:r>
          </a:p>
          <a:p>
            <a:pPr eaLnBrk="1" hangingPunct="1">
              <a:lnSpc>
                <a:spcPct val="70000"/>
              </a:lnSpc>
              <a:defRPr/>
            </a:pPr>
            <a:r>
              <a:rPr lang="pt-BR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Para os RN &lt;1000g ao nascer, as percentagens de redução de ECN, ECN/Morte foram semelhantes entre os grupos</a:t>
            </a:r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e os autores atribuem a falta de poder suficiente para este subgrupo de recém-nascidos (</a:t>
            </a:r>
            <a:r>
              <a:rPr lang="pt-BR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Tabela III</a:t>
            </a:r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).</a:t>
            </a:r>
          </a:p>
          <a:p>
            <a:pPr eaLnBrk="1" hangingPunct="1">
              <a:lnSpc>
                <a:spcPct val="70000"/>
              </a:lnSpc>
              <a:defRPr/>
            </a:pPr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Porque o pouco uso do probiótico?</a:t>
            </a:r>
          </a:p>
          <a:p>
            <a:pPr eaLnBrk="1" hangingPunct="1">
              <a:lnSpc>
                <a:spcPct val="70000"/>
              </a:lnSpc>
              <a:buFont typeface="Arial" pitchFamily="34" charset="0"/>
              <a:buNone/>
              <a:defRPr/>
            </a:pPr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    -</a:t>
            </a:r>
            <a:r>
              <a:rPr lang="pt-BR" b="1" i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falta de melhor entendimento do seu mecanismo</a:t>
            </a:r>
          </a:p>
          <a:p>
            <a:pPr eaLnBrk="1" hangingPunct="1">
              <a:lnSpc>
                <a:spcPct val="70000"/>
              </a:lnSpc>
              <a:buFont typeface="Arial" pitchFamily="34" charset="0"/>
              <a:buNone/>
              <a:defRPr/>
            </a:pPr>
            <a:r>
              <a:rPr lang="pt-BR" b="1" i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    -falta de preparação disponível e a preponderância de estudos de Unidades e Redes com alta incidência de ECN</a:t>
            </a:r>
          </a:p>
          <a:p>
            <a:pPr eaLnBrk="1" hangingPunct="1">
              <a:lnSpc>
                <a:spcPct val="70000"/>
              </a:lnSpc>
              <a:buFont typeface="Arial" pitchFamily="34" charset="0"/>
              <a:buNone/>
              <a:defRPr/>
            </a:pPr>
            <a:r>
              <a:rPr lang="pt-BR" b="1" i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    -falta de estudos nos Estados Unidos</a:t>
            </a:r>
          </a:p>
          <a:p>
            <a:pPr eaLnBrk="1" hangingPunct="1">
              <a:lnSpc>
                <a:spcPct val="70000"/>
              </a:lnSpc>
              <a:defRPr/>
            </a:pPr>
            <a:endParaRPr lang="pt-BR" b="1" i="1" smtClean="0">
              <a:effectLst>
                <a:outerShdw blurRad="38100" dist="38100" dir="2700000" algn="tl">
                  <a:srgbClr val="333333"/>
                </a:outerShdw>
              </a:effectLst>
            </a:endParaRPr>
          </a:p>
          <a:p>
            <a:pPr eaLnBrk="1" hangingPunct="1">
              <a:lnSpc>
                <a:spcPct val="70000"/>
              </a:lnSpc>
              <a:defRPr/>
            </a:pPr>
            <a:endParaRPr lang="pt-BR" smtClean="0">
              <a:effectLst>
                <a:outerShdw blurRad="38100" dist="38100" dir="2700000" algn="tl">
                  <a:srgbClr val="333333"/>
                </a:outerShdw>
              </a:effectLst>
            </a:endParaRPr>
          </a:p>
          <a:p>
            <a:pPr eaLnBrk="1" hangingPunct="1">
              <a:lnSpc>
                <a:spcPct val="70000"/>
              </a:lnSpc>
              <a:defRPr/>
            </a:pPr>
            <a:endParaRPr lang="pt-BR" smtClean="0">
              <a:effectLst>
                <a:outerShdw blurRad="38100" dist="38100" dir="2700000" algn="tl">
                  <a:srgbClr val="333333"/>
                </a:outerShdw>
              </a:effectLst>
            </a:endParaRPr>
          </a:p>
        </p:txBody>
      </p:sp>
      <p:pic>
        <p:nvPicPr>
          <p:cNvPr id="66563" name="Picture 4" descr="Imagem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68500" y="4149725"/>
            <a:ext cx="7773988" cy="254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527050" y="-315913"/>
            <a:ext cx="10969625" cy="1139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pt-BR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Probióticos na Enterocolite Necrosante</a:t>
            </a:r>
          </a:p>
        </p:txBody>
      </p:sp>
    </p:spTree>
  </p:cSld>
  <p:clrMapOvr>
    <a:masterClrMapping/>
  </p:clrMapOvr>
  <p:transition spd="med">
    <p:fade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3"/>
          <p:cNvSpPr>
            <a:spLocks noGrp="1"/>
          </p:cNvSpPr>
          <p:nvPr>
            <p:ph type="body" idx="4294967295"/>
          </p:nvPr>
        </p:nvSpPr>
        <p:spPr>
          <a:xfrm>
            <a:off x="1008063" y="692150"/>
            <a:ext cx="9953625" cy="616585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b="1" i="1" smtClean="0">
                <a:effectLst>
                  <a:outerShdw blurRad="38100" dist="38100" dir="2700000" algn="tl">
                    <a:srgbClr val="333333"/>
                  </a:outerShdw>
                </a:effectLst>
                <a:hlinkClick r:id="rId2"/>
              </a:rPr>
              <a:t>Probiotic</a:t>
            </a:r>
            <a:r>
              <a:rPr lang="pt-BR" i="1" smtClean="0">
                <a:effectLst>
                  <a:outerShdw blurRad="38100" dist="38100" dir="2700000" algn="tl">
                    <a:srgbClr val="333333"/>
                  </a:outerShdw>
                </a:effectLst>
                <a:hlinkClick r:id="rId2"/>
              </a:rPr>
              <a:t> </a:t>
            </a:r>
            <a:r>
              <a:rPr lang="pt-BR" b="1" i="1" smtClean="0">
                <a:effectLst>
                  <a:outerShdw blurRad="38100" dist="38100" dir="2700000" algn="tl">
                    <a:srgbClr val="333333"/>
                  </a:outerShdw>
                </a:effectLst>
                <a:hlinkClick r:id="rId2"/>
              </a:rPr>
              <a:t>Supplementation</a:t>
            </a:r>
            <a:r>
              <a:rPr lang="pt-BR" i="1" smtClean="0">
                <a:effectLst>
                  <a:outerShdw blurRad="38100" dist="38100" dir="2700000" algn="tl">
                    <a:srgbClr val="333333"/>
                  </a:outerShdw>
                </a:effectLst>
                <a:hlinkClick r:id="rId2"/>
              </a:rPr>
              <a:t> in Preterm Infants: It Is Time to Change Practice</a:t>
            </a:r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  <a:hlinkClick r:id="rId2"/>
              </a:rPr>
              <a:t>.</a:t>
            </a:r>
            <a:endParaRPr lang="pt-BR" b="1" smtClean="0">
              <a:effectLst>
                <a:outerShdw blurRad="38100" dist="38100" dir="2700000" algn="tl">
                  <a:srgbClr val="333333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b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                                          Editorial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b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                        Tarnow-Mordi</a:t>
            </a:r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 W, Soll RF.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                              J Pediatr. 2014 Feb 8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Os probióticos são pouco usados nos EUA (em 2012, somente 8%-9% dos RN de muito baixo peso na Vermon Oxford Network receberam probióticos).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 rápida introdução do colostro e leite humano fresco é uma estratégia racional (evidência de  ensaios com 343 recém-nascidos e recentes dados observacionais).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No entanto, o uso do probiótico pode prevenir em torno de 2500 casos de ECN por ano nos EUA ou 200 casos por mês.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b="1" i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Os probióticos reduzem a mortalidade como o surfactante para a doença da membrana hialina, hipotermia para síndrome hipóxico-isquêmica e o uso de corticosteróide antenatal no parto prematuro</a:t>
            </a:r>
          </a:p>
        </p:txBody>
      </p:sp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1171575" y="-33338"/>
            <a:ext cx="10718800" cy="701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000" b="1">
                <a:solidFill>
                  <a:srgbClr val="FFFF00"/>
                </a:solidFill>
              </a:rPr>
              <a:t>Suplementação com probiótico nos recém-nascidos pré-termos: </a:t>
            </a:r>
          </a:p>
          <a:p>
            <a:pPr algn="ctr"/>
            <a:r>
              <a:rPr lang="pt-BR" sz="2000" b="1">
                <a:solidFill>
                  <a:srgbClr val="FFFF00"/>
                </a:solidFill>
              </a:rPr>
              <a:t>É  hora de mudar a prática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44463" y="1600200"/>
            <a:ext cx="12044362" cy="4530725"/>
          </a:xfrm>
        </p:spPr>
        <p:txBody>
          <a:bodyPr/>
          <a:lstStyle/>
          <a:p>
            <a:pPr eaLnBrk="1" hangingPunct="1">
              <a:defRPr/>
            </a:pPr>
            <a:r>
              <a:rPr lang="pt-BR" sz="36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A </a:t>
            </a:r>
            <a:r>
              <a:rPr lang="pt-BR" sz="360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colonização bacteriana anormal</a:t>
            </a:r>
            <a:r>
              <a:rPr lang="pt-BR" sz="36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 provavelmente desempenha um papel na patogênese da ECN;</a:t>
            </a:r>
          </a:p>
          <a:p>
            <a:pPr eaLnBrk="1" hangingPunct="1">
              <a:defRPr/>
            </a:pPr>
            <a:r>
              <a:rPr lang="pt-BR" sz="36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Bactérias probióticas podem exercer seus efeitos benéficos, restaurando ou fornecendo cepas comensais essenciais necessárias para a proteção contra a inflamação e lesão intestinal</a:t>
            </a:r>
          </a:p>
        </p:txBody>
      </p:sp>
      <p:sp>
        <p:nvSpPr>
          <p:cNvPr id="70659" name="Text Box 4"/>
          <p:cNvSpPr txBox="1">
            <a:spLocks noChangeArrowheads="1"/>
          </p:cNvSpPr>
          <p:nvPr/>
        </p:nvSpPr>
        <p:spPr bwMode="auto">
          <a:xfrm>
            <a:off x="8466138" y="6180138"/>
            <a:ext cx="1711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Tahoma" pitchFamily="34" charset="0"/>
              </a:rPr>
              <a:t>Patel RM, 2013</a:t>
            </a:r>
          </a:p>
        </p:txBody>
      </p:sp>
      <p:sp>
        <p:nvSpPr>
          <p:cNvPr id="87045" name="Rectangle 5"/>
          <p:cNvSpPr>
            <a:spLocks noChangeArrowheads="1"/>
          </p:cNvSpPr>
          <p:nvPr/>
        </p:nvSpPr>
        <p:spPr bwMode="auto">
          <a:xfrm>
            <a:off x="527050" y="-315913"/>
            <a:ext cx="10969625" cy="1139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pt-BR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Probióticos na Enterocolite Necrosante</a:t>
            </a:r>
          </a:p>
        </p:txBody>
      </p:sp>
      <p:sp>
        <p:nvSpPr>
          <p:cNvPr id="70661" name="Text Box 6"/>
          <p:cNvSpPr txBox="1">
            <a:spLocks noChangeArrowheads="1"/>
          </p:cNvSpPr>
          <p:nvPr/>
        </p:nvSpPr>
        <p:spPr bwMode="auto">
          <a:xfrm>
            <a:off x="2927350" y="692150"/>
            <a:ext cx="58626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600">
                <a:solidFill>
                  <a:srgbClr val="FFFF00"/>
                </a:solidFill>
                <a:latin typeface="Tahoma" pitchFamily="34" charset="0"/>
              </a:rPr>
              <a:t>Então, Por quê usar?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23888" y="1341438"/>
            <a:ext cx="10969625" cy="5257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endParaRPr lang="pt-BR" sz="1800" smtClean="0">
              <a:effectLst>
                <a:outerShdw blurRad="38100" dist="38100" dir="2700000" algn="tl">
                  <a:srgbClr val="333333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Uso probiótico em prematuros poderia expor epitélio intestinal com má defesa e uma tendência para a inflamação precoce, resultando em inflamação, lesão ou sepse;</a:t>
            </a:r>
          </a:p>
          <a:p>
            <a:pPr eaLnBrk="1" hangingPunct="1">
              <a:lnSpc>
                <a:spcPct val="80000"/>
              </a:lnSpc>
              <a:defRPr/>
            </a:pPr>
            <a:endParaRPr lang="pt-BR" smtClean="0">
              <a:effectLst>
                <a:outerShdw blurRad="38100" dist="38100" dir="2700000" algn="tl">
                  <a:srgbClr val="333333"/>
                </a:outerShdw>
              </a:effectLst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Vários relatos de sepse com probióticos  têm levantado preocupações a respeito do uso clínico de rotina de bactérias vivas em hospedeiros, como bebês prematuros, que têm defesas imaturas (barreira epitelial)</a:t>
            </a:r>
          </a:p>
          <a:p>
            <a:pPr algn="ctr" eaLnBrk="1" hangingPunct="1">
              <a:lnSpc>
                <a:spcPct val="80000"/>
              </a:lnSpc>
              <a:defRPr/>
            </a:pPr>
            <a:r>
              <a:rPr lang="pt-PT" b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pt-PT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pt-PT" b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administração de probióticos nesses pacientes pode não só afetar temporariamente a colonização bacteriana, mas a influência a longo prazo</a:t>
            </a:r>
            <a:r>
              <a:rPr lang="pt-BR" b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do padrão bacteriano</a:t>
            </a:r>
          </a:p>
          <a:p>
            <a:pPr algn="ctr" eaLnBrk="1" hangingPunct="1">
              <a:lnSpc>
                <a:spcPct val="80000"/>
              </a:lnSpc>
              <a:defRPr/>
            </a:pPr>
            <a:endParaRPr lang="pt-BR" smtClean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71683" name="Text Box 4"/>
          <p:cNvSpPr txBox="1">
            <a:spLocks noChangeArrowheads="1"/>
          </p:cNvSpPr>
          <p:nvPr/>
        </p:nvSpPr>
        <p:spPr bwMode="auto">
          <a:xfrm>
            <a:off x="5613400" y="6308725"/>
            <a:ext cx="32908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Tahoma" pitchFamily="34" charset="0"/>
              </a:rPr>
              <a:t>Patel RM, 2013;Chen CC, 2013</a:t>
            </a:r>
          </a:p>
        </p:txBody>
      </p:sp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527050" y="-315913"/>
            <a:ext cx="10969625" cy="1139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pt-BR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Probióticos na Enterocolite Necrosante</a:t>
            </a:r>
          </a:p>
        </p:txBody>
      </p:sp>
      <p:sp>
        <p:nvSpPr>
          <p:cNvPr id="79878" name="Rectangle 6"/>
          <p:cNvSpPr>
            <a:spLocks noChangeArrowheads="1"/>
          </p:cNvSpPr>
          <p:nvPr/>
        </p:nvSpPr>
        <p:spPr bwMode="auto">
          <a:xfrm>
            <a:off x="2832100" y="620713"/>
            <a:ext cx="651668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320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No entanto, Preocupações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/>
          </p:cNvSpPr>
          <p:nvPr>
            <p:ph type="body" idx="1"/>
          </p:nvPr>
        </p:nvSpPr>
        <p:spPr>
          <a:xfrm>
            <a:off x="623888" y="1268413"/>
            <a:ext cx="10969625" cy="4530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b="1" smtClean="0">
                <a:solidFill>
                  <a:srgbClr val="FFFF00"/>
                </a:solidFill>
              </a:rPr>
              <a:t>O efeito do probiótico é cepa dependente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mtClean="0"/>
              <a:t>    (deve ser identificada e caracterizada)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mtClean="0"/>
              <a:t>      -estável durante o processo de   produção industrial e conservação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mtClean="0"/>
              <a:t>      -livre de patogenicidade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mtClean="0"/>
              <a:t>      -livre de aquisição e transferência de genes de resistência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b="1" smtClean="0">
                <a:solidFill>
                  <a:srgbClr val="FFFF00"/>
                </a:solidFill>
              </a:rPr>
              <a:t>                                        Os probióticos podem ser vetores de genes de resistência</a:t>
            </a:r>
          </a:p>
          <a:p>
            <a:pPr>
              <a:lnSpc>
                <a:spcPct val="80000"/>
              </a:lnSpc>
            </a:pPr>
            <a:r>
              <a:rPr lang="pt-BR" i="1" smtClean="0">
                <a:solidFill>
                  <a:schemeClr val="accent2"/>
                </a:solidFill>
              </a:rPr>
              <a:t>(</a:t>
            </a:r>
            <a:r>
              <a:rPr lang="pt-BR" i="1" smtClean="0"/>
              <a:t>bactérias do trato digestivo são importantes reservatórios de genes de resistência)</a:t>
            </a:r>
            <a:r>
              <a:rPr lang="pt-BR" b="1" smtClean="0">
                <a:solidFill>
                  <a:srgbClr val="FFFF00"/>
                </a:solidFill>
              </a:rPr>
              <a:t>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mtClean="0"/>
              <a:t>(pode ocorrer transferência de resistência de bactérias comensais aos probióticos e vice-versa)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b="1" smtClean="0">
                <a:solidFill>
                  <a:srgbClr val="FFFF00"/>
                </a:solidFill>
              </a:rPr>
              <a:t>Portanto: recomenda-se análise genômica das cepas</a:t>
            </a:r>
          </a:p>
          <a:p>
            <a:pPr>
              <a:lnSpc>
                <a:spcPct val="80000"/>
              </a:lnSpc>
            </a:pPr>
            <a:endParaRPr lang="pt-BR" smtClean="0">
              <a:solidFill>
                <a:srgbClr val="FFFF00"/>
              </a:solidFill>
            </a:endParaRPr>
          </a:p>
        </p:txBody>
      </p:sp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531813" y="0"/>
            <a:ext cx="109696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pt-BR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Probióticos na Enterocolite Necrosante</a:t>
            </a:r>
          </a:p>
        </p:txBody>
      </p:sp>
      <p:sp>
        <p:nvSpPr>
          <p:cNvPr id="72708" name="Text Box 4"/>
          <p:cNvSpPr txBox="1">
            <a:spLocks noChangeArrowheads="1"/>
          </p:cNvSpPr>
          <p:nvPr/>
        </p:nvSpPr>
        <p:spPr bwMode="auto">
          <a:xfrm>
            <a:off x="4265613" y="838200"/>
            <a:ext cx="35464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>
                <a:solidFill>
                  <a:srgbClr val="FFFF00"/>
                </a:solidFill>
                <a:latin typeface="Tahoma" pitchFamily="34" charset="0"/>
              </a:rPr>
              <a:t>Segurança dos probióticos</a:t>
            </a:r>
          </a:p>
        </p:txBody>
      </p:sp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8755063" y="6181725"/>
            <a:ext cx="24415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Tahoma" pitchFamily="34" charset="0"/>
              </a:rPr>
              <a:t>M.-J.Butel, 2014</a:t>
            </a:r>
          </a:p>
        </p:txBody>
      </p:sp>
    </p:spTree>
  </p:cSld>
  <p:clrMapOvr>
    <a:masterClrMapping/>
  </p:clrMapOvr>
  <p:transition spd="med">
    <p:fade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527050" y="-171450"/>
            <a:ext cx="109696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pt-BR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Probióticos na Enterocolite Necrosante</a:t>
            </a:r>
          </a:p>
        </p:txBody>
      </p:sp>
      <p:sp>
        <p:nvSpPr>
          <p:cNvPr id="73731" name="Rectangle 3"/>
          <p:cNvSpPr>
            <a:spLocks noGrp="1"/>
          </p:cNvSpPr>
          <p:nvPr>
            <p:ph type="body" idx="1"/>
          </p:nvPr>
        </p:nvSpPr>
        <p:spPr>
          <a:xfrm>
            <a:off x="527050" y="3429000"/>
            <a:ext cx="10969625" cy="4530725"/>
          </a:xfrm>
        </p:spPr>
        <p:txBody>
          <a:bodyPr/>
          <a:lstStyle/>
          <a:p>
            <a:r>
              <a:rPr lang="pt-BR" sz="2800" smtClean="0"/>
              <a:t>Redução da ECN (6% para 2%):RR:0,35;0,23-0,55-p&lt;0,0001)</a:t>
            </a:r>
          </a:p>
          <a:p>
            <a:r>
              <a:rPr lang="pt-BR" sz="2800" smtClean="0"/>
              <a:t>Redução da mortalidade de 8% para 4%:RR:0,42;0,23-0,55-P&lt;0,0001)</a:t>
            </a:r>
          </a:p>
          <a:p>
            <a:r>
              <a:rPr lang="pt-BR" sz="2800" smtClean="0"/>
              <a:t>Número necessário para tratar:20</a:t>
            </a:r>
          </a:p>
          <a:p>
            <a:pPr algn="ctr"/>
            <a:r>
              <a:rPr lang="pt-BR" sz="2800" b="1" smtClean="0">
                <a:solidFill>
                  <a:srgbClr val="FFFF00"/>
                </a:solidFill>
              </a:rPr>
              <a:t>“Com estes resultados, segundo os autores, não são necessários mais ensaios placebos-controlados”</a:t>
            </a:r>
          </a:p>
        </p:txBody>
      </p:sp>
      <p:sp>
        <p:nvSpPr>
          <p:cNvPr id="73732" name="Rectangle 4"/>
          <p:cNvSpPr>
            <a:spLocks noChangeArrowheads="1"/>
          </p:cNvSpPr>
          <p:nvPr/>
        </p:nvSpPr>
        <p:spPr bwMode="auto">
          <a:xfrm>
            <a:off x="0" y="1109663"/>
            <a:ext cx="12188825" cy="6413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>
                <a:latin typeface="Tahoma" pitchFamily="34" charset="0"/>
                <a:hlinkClick r:id="rId2"/>
              </a:rPr>
              <a:t>Updated meta-analysis of </a:t>
            </a:r>
            <a:r>
              <a:rPr lang="pt-BR" b="1">
                <a:latin typeface="Tahoma" pitchFamily="34" charset="0"/>
                <a:hlinkClick r:id="rId2"/>
              </a:rPr>
              <a:t>probiotics</a:t>
            </a:r>
            <a:r>
              <a:rPr lang="pt-BR">
                <a:latin typeface="Tahoma" pitchFamily="34" charset="0"/>
                <a:hlinkClick r:id="rId2"/>
              </a:rPr>
              <a:t> for preventing necrotizing enterocolitis in preterm neonates.</a:t>
            </a:r>
            <a:r>
              <a:rPr lang="pt-BR" b="1">
                <a:solidFill>
                  <a:schemeClr val="accent2"/>
                </a:solidFill>
                <a:latin typeface="Tahoma" pitchFamily="34" charset="0"/>
              </a:rPr>
              <a:t>Deshpande</a:t>
            </a:r>
            <a:r>
              <a:rPr lang="pt-BR">
                <a:solidFill>
                  <a:schemeClr val="accent2"/>
                </a:solidFill>
                <a:latin typeface="Tahoma" pitchFamily="34" charset="0"/>
              </a:rPr>
              <a:t> G, Rao S, Patole S, Bulsara M.Pediatrics. 2010 May;125(5):921-30</a:t>
            </a:r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144463" y="2060575"/>
            <a:ext cx="12044362" cy="9159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>
                <a:latin typeface="Tahoma" pitchFamily="34" charset="0"/>
                <a:hlinkClick r:id="rId3"/>
              </a:rPr>
              <a:t>Probiotic supplement reduces risk of </a:t>
            </a:r>
            <a:r>
              <a:rPr lang="pt-BR">
                <a:solidFill>
                  <a:schemeClr val="accent2"/>
                </a:solidFill>
                <a:latin typeface="Tahoma" pitchFamily="34" charset="0"/>
                <a:hlinkClick r:id="rId3"/>
              </a:rPr>
              <a:t>necrotizing enterocolitis and mortality in preterm very low-birth-weight infants: an updated meta-analysis of 20 randomized, controlled trials.</a:t>
            </a:r>
            <a:r>
              <a:rPr lang="pt-BR" b="1">
                <a:solidFill>
                  <a:schemeClr val="accent2"/>
                </a:solidFill>
                <a:latin typeface="Tahoma" pitchFamily="34" charset="0"/>
              </a:rPr>
              <a:t>Wang Q</a:t>
            </a:r>
            <a:r>
              <a:rPr lang="pt-BR">
                <a:solidFill>
                  <a:schemeClr val="accent2"/>
                </a:solidFill>
                <a:latin typeface="Tahoma" pitchFamily="34" charset="0"/>
              </a:rPr>
              <a:t>, Dong J, Zhu Y.J Pediatr Surg. 2012 Jan;47(1):241-8</a:t>
            </a:r>
          </a:p>
        </p:txBody>
      </p:sp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4462463" y="2997200"/>
            <a:ext cx="3111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  <a:latin typeface="Tahoma" pitchFamily="34" charset="0"/>
              </a:rPr>
              <a:t>(Artigos Integrais)</a:t>
            </a:r>
          </a:p>
        </p:txBody>
      </p:sp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9983788" y="6583363"/>
            <a:ext cx="16541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>
                <a:latin typeface="Tahoma" pitchFamily="34" charset="0"/>
              </a:rPr>
              <a:t>Abrahamsson T, 2014</a:t>
            </a:r>
          </a:p>
        </p:txBody>
      </p:sp>
      <p:pic>
        <p:nvPicPr>
          <p:cNvPr id="73739" name="Picture 11" descr="pptx">
            <a:hlinkClick r:id="rId4" tooltip="Probioticos_ECN_201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514013" y="60960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/>
          </p:cNvSpPr>
          <p:nvPr>
            <p:ph type="body" idx="4294967295"/>
          </p:nvPr>
        </p:nvSpPr>
        <p:spPr>
          <a:xfrm>
            <a:off x="1217613" y="4343400"/>
            <a:ext cx="9471025" cy="3886200"/>
          </a:xfrm>
        </p:spPr>
        <p:txBody>
          <a:bodyPr/>
          <a:lstStyle/>
          <a:p>
            <a:r>
              <a:rPr lang="pt-BR" smtClean="0"/>
              <a:t>Em 516 RN ≥23 e &lt;28 comparando historicamente com a</a:t>
            </a:r>
            <a:r>
              <a:rPr lang="pt-BR" altLang="ja-JP" smtClean="0">
                <a:ea typeface="MS PGothic" pitchFamily="34" charset="-128"/>
              </a:rPr>
              <a:t>q</a:t>
            </a:r>
            <a:r>
              <a:rPr lang="pt-BR" smtClean="0"/>
              <a:t>ueles </a:t>
            </a:r>
            <a:r>
              <a:rPr lang="pt-BR" altLang="ja-JP" smtClean="0">
                <a:ea typeface="MS PGothic" pitchFamily="34" charset="-128"/>
              </a:rPr>
              <a:t>q</a:t>
            </a:r>
            <a:r>
              <a:rPr lang="pt-BR" smtClean="0"/>
              <a:t>ue receberam probiótico de rotina versos os eu não receberam, os autores relataram </a:t>
            </a:r>
            <a:r>
              <a:rPr lang="pt-BR" b="1" smtClean="0">
                <a:solidFill>
                  <a:srgbClr val="FF0000"/>
                </a:solidFill>
              </a:rPr>
              <a:t>aumento significativo de enterocolite necrosante no grupo </a:t>
            </a:r>
            <a:r>
              <a:rPr lang="pt-BR" altLang="ja-JP" b="1" smtClean="0">
                <a:solidFill>
                  <a:srgbClr val="FF0000"/>
                </a:solidFill>
                <a:ea typeface="MS PGothic" pitchFamily="34" charset="-128"/>
              </a:rPr>
              <a:t>q</a:t>
            </a:r>
            <a:r>
              <a:rPr lang="pt-BR" b="1" smtClean="0">
                <a:solidFill>
                  <a:srgbClr val="FF0000"/>
                </a:solidFill>
              </a:rPr>
              <a:t>ue recebeu probiótico</a:t>
            </a:r>
            <a:r>
              <a:rPr lang="pt-BR" smtClean="0"/>
              <a:t>. No entanto relataram diminuição da sepse tardia.</a:t>
            </a:r>
          </a:p>
          <a:p>
            <a:pPr algn="ctr">
              <a:buFont typeface="Arial" pitchFamily="34" charset="0"/>
              <a:buNone/>
            </a:pPr>
            <a:r>
              <a:rPr lang="pt-BR" smtClean="0">
                <a:solidFill>
                  <a:srgbClr val="0000FF"/>
                </a:solidFill>
              </a:rPr>
              <a:t>*</a:t>
            </a:r>
            <a:r>
              <a:rPr lang="pt-BR" smtClean="0"/>
              <a:t>Infloran</a:t>
            </a:r>
            <a:r>
              <a:rPr lang="pt-BR" baseline="30000" smtClean="0"/>
              <a:t>TM</a:t>
            </a:r>
            <a:r>
              <a:rPr lang="pt-BR" smtClean="0"/>
              <a:t> contem  uma cepa de </a:t>
            </a:r>
            <a:r>
              <a:rPr lang="pt-BR" i="1" smtClean="0"/>
              <a:t>Lactobacillus acidophilus</a:t>
            </a:r>
            <a:r>
              <a:rPr lang="pt-BR" smtClean="0"/>
              <a:t> e uma estirpe de </a:t>
            </a:r>
            <a:r>
              <a:rPr lang="pt-BR" i="1" smtClean="0"/>
              <a:t>Bifidobacterium longum subsp. infantis</a:t>
            </a:r>
          </a:p>
        </p:txBody>
      </p:sp>
      <p:sp>
        <p:nvSpPr>
          <p:cNvPr id="149507" name="Rectangle 3"/>
          <p:cNvSpPr>
            <a:spLocks noChangeArrowheads="1"/>
          </p:cNvSpPr>
          <p:nvPr/>
        </p:nvSpPr>
        <p:spPr bwMode="auto">
          <a:xfrm>
            <a:off x="163513" y="1524000"/>
            <a:ext cx="12025312" cy="733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sz="1600">
                <a:hlinkClick r:id="rId2"/>
              </a:rPr>
              <a:t>Increased incidence of necrotizing enterocolitis associated with routine administration of Infloran™ in extremely preterm </a:t>
            </a:r>
            <a:r>
              <a:rPr lang="en-US" sz="1600">
                <a:solidFill>
                  <a:schemeClr val="bg1"/>
                </a:solidFill>
                <a:hlinkClick r:id="rId2"/>
              </a:rPr>
              <a:t>infants.</a:t>
            </a:r>
            <a:r>
              <a:rPr lang="en-US" sz="1600">
                <a:solidFill>
                  <a:schemeClr val="bg1"/>
                </a:solidFill>
              </a:rPr>
              <a:t>Escribano E, Zozaya C, Madero R, Sánchez L, van Goudoever J, Rodríguez JM, de Pipaon MS.Benef Microbes. 2018 Jun 11:1-8. doi: 10.3920/BM2017.0098. [Epub ahead of print].PMID: 29888655.</a:t>
            </a:r>
            <a:r>
              <a:rPr lang="en-US" sz="1600" u="sng">
                <a:solidFill>
                  <a:schemeClr val="bg1"/>
                </a:solidFill>
                <a:hlinkClick r:id="rId3"/>
              </a:rPr>
              <a:t>Similar articles</a:t>
            </a:r>
            <a:endParaRPr lang="en-US" sz="1600" u="sng">
              <a:solidFill>
                <a:schemeClr val="bg1"/>
              </a:solidFill>
            </a:endParaRPr>
          </a:p>
        </p:txBody>
      </p:sp>
      <p:sp>
        <p:nvSpPr>
          <p:cNvPr id="149508" name="Text Box 4"/>
          <p:cNvSpPr txBox="1">
            <a:spLocks noChangeArrowheads="1"/>
          </p:cNvSpPr>
          <p:nvPr/>
        </p:nvSpPr>
        <p:spPr bwMode="auto">
          <a:xfrm>
            <a:off x="1020763" y="152400"/>
            <a:ext cx="11168062" cy="1373188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pt-BR" sz="2800">
                <a:solidFill>
                  <a:srgbClr val="FF0000"/>
                </a:solidFill>
              </a:rPr>
              <a:t>Aumento da incidência de enterocolite necrosante com o uso de rotina de</a:t>
            </a:r>
          </a:p>
          <a:p>
            <a:pPr algn="ctr"/>
            <a:r>
              <a:rPr lang="pt-BR" sz="2800">
                <a:solidFill>
                  <a:srgbClr val="FF0000"/>
                </a:solidFill>
              </a:rPr>
              <a:t>Infloran</a:t>
            </a:r>
            <a:r>
              <a:rPr lang="pt-BR" sz="2800" baseline="30000">
                <a:solidFill>
                  <a:srgbClr val="FF0000"/>
                </a:solidFill>
                <a:ea typeface="Arial Unicode MS" pitchFamily="34" charset="-128"/>
                <a:cs typeface="Arial Unicode MS" pitchFamily="34" charset="-128"/>
              </a:rPr>
              <a:t>TM* </a:t>
            </a:r>
            <a:r>
              <a:rPr lang="pt-BR" sz="2800">
                <a:solidFill>
                  <a:srgbClr val="FF0000"/>
                </a:solidFill>
                <a:ea typeface="Arial Unicode MS" pitchFamily="34" charset="-128"/>
                <a:cs typeface="Arial Unicode MS" pitchFamily="34" charset="-128"/>
              </a:rPr>
              <a:t>em prematuros extremos</a:t>
            </a:r>
          </a:p>
        </p:txBody>
      </p:sp>
      <p:pic>
        <p:nvPicPr>
          <p:cNvPr id="14950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65413" y="2286000"/>
            <a:ext cx="5980112" cy="2103438"/>
          </a:xfrm>
          <a:prstGeom prst="rect">
            <a:avLst/>
          </a:prstGeom>
          <a:noFill/>
        </p:spPr>
      </p:pic>
      <p:sp>
        <p:nvSpPr>
          <p:cNvPr id="149510" name="Line 6"/>
          <p:cNvSpPr>
            <a:spLocks noChangeShapeType="1"/>
          </p:cNvSpPr>
          <p:nvPr/>
        </p:nvSpPr>
        <p:spPr bwMode="auto">
          <a:xfrm>
            <a:off x="2360613" y="2514600"/>
            <a:ext cx="293687" cy="2032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149511" name="Line 7"/>
          <p:cNvSpPr>
            <a:spLocks noChangeShapeType="1"/>
          </p:cNvSpPr>
          <p:nvPr/>
        </p:nvSpPr>
        <p:spPr bwMode="auto">
          <a:xfrm>
            <a:off x="4646613" y="2514600"/>
            <a:ext cx="293687" cy="2032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149512" name="Line 8"/>
          <p:cNvSpPr>
            <a:spLocks noChangeShapeType="1"/>
          </p:cNvSpPr>
          <p:nvPr/>
        </p:nvSpPr>
        <p:spPr bwMode="auto">
          <a:xfrm>
            <a:off x="6018213" y="2514600"/>
            <a:ext cx="293687" cy="2032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  <p:sp>
        <p:nvSpPr>
          <p:cNvPr id="149513" name="Oval 9"/>
          <p:cNvSpPr>
            <a:spLocks noChangeArrowheads="1"/>
          </p:cNvSpPr>
          <p:nvPr/>
        </p:nvSpPr>
        <p:spPr bwMode="auto">
          <a:xfrm>
            <a:off x="0" y="0"/>
            <a:ext cx="914400" cy="914400"/>
          </a:xfrm>
          <a:prstGeom prst="ellipse">
            <a:avLst/>
          </a:prstGeom>
          <a:solidFill>
            <a:srgbClr val="0066FF"/>
          </a:solidFill>
          <a:ln w="9525">
            <a:solidFill>
              <a:srgbClr val="0066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2800" b="1">
                <a:solidFill>
                  <a:srgbClr val="FFFFCC"/>
                </a:solidFill>
              </a:rPr>
              <a:t>2018</a:t>
            </a:r>
          </a:p>
        </p:txBody>
      </p:sp>
    </p:spTree>
  </p:cSld>
  <p:clrMapOvr>
    <a:masterClrMapping/>
  </p:clrMapOvr>
  <p:transition spd="med">
    <p:fade/>
  </p:transition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/>
          </p:cNvSpPr>
          <p:nvPr>
            <p:ph type="body" idx="1"/>
          </p:nvPr>
        </p:nvSpPr>
        <p:spPr>
          <a:xfrm>
            <a:off x="239713" y="1347788"/>
            <a:ext cx="11709400" cy="5510212"/>
          </a:xfrm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pt-BR" sz="3200" b="1" smtClean="0">
                <a:solidFill>
                  <a:srgbClr val="FFFF00"/>
                </a:solidFill>
              </a:rPr>
              <a:t>Há dados promissores que dão suporte ao uso de probióticos na redução do risco de ECN</a:t>
            </a:r>
          </a:p>
          <a:p>
            <a:pPr algn="ctr">
              <a:buFont typeface="Arial" pitchFamily="34" charset="0"/>
              <a:buNone/>
            </a:pPr>
            <a:r>
              <a:rPr lang="pt-BR" sz="3200" smtClean="0"/>
              <a:t>(é difícil não implementar algo na prática que se tem mostrado prevenir séria doença com risco de vida)</a:t>
            </a:r>
          </a:p>
          <a:p>
            <a:pPr algn="ctr">
              <a:buFont typeface="Arial" pitchFamily="34" charset="0"/>
              <a:buNone/>
            </a:pPr>
            <a:endParaRPr lang="pt-BR" sz="3200" smtClean="0"/>
          </a:p>
        </p:txBody>
      </p:sp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334963" y="404813"/>
            <a:ext cx="109696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pt-BR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Probióticos na Enterocolite Necrosante</a:t>
            </a:r>
          </a:p>
          <a:p>
            <a:pPr algn="ctr">
              <a:defRPr/>
            </a:pPr>
            <a:endParaRPr lang="pt-BR" sz="2400" b="1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  <a:p>
            <a:pPr algn="ctr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pt-BR">
                <a:solidFill>
                  <a:srgbClr val="FFFF00"/>
                </a:solidFill>
                <a:latin typeface="Tahoma" pitchFamily="34" charset="0"/>
              </a:rPr>
              <a:t>                             </a:t>
            </a:r>
            <a:r>
              <a:rPr lang="pt-BR" b="1">
                <a:solidFill>
                  <a:srgbClr val="FFFF00"/>
                </a:solidFill>
                <a:latin typeface="Tahoma" pitchFamily="34" charset="0"/>
              </a:rPr>
              <a:t>Então, devemos mudar nossas práticas?</a:t>
            </a:r>
          </a:p>
          <a:p>
            <a:pPr algn="ctr">
              <a:defRPr/>
            </a:pPr>
            <a:endParaRPr lang="pt-BR" sz="2000" b="1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  <a:p>
            <a:pPr algn="ctr">
              <a:defRPr/>
            </a:pPr>
            <a:endParaRPr lang="pt-BR" sz="2000" b="1">
              <a:solidFill>
                <a:schemeClr val="folHlink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77828" name="Text Box 4"/>
          <p:cNvSpPr txBox="1">
            <a:spLocks noChangeArrowheads="1"/>
          </p:cNvSpPr>
          <p:nvPr/>
        </p:nvSpPr>
        <p:spPr bwMode="auto">
          <a:xfrm>
            <a:off x="3667125" y="5191125"/>
            <a:ext cx="38512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800" b="1">
                <a:solidFill>
                  <a:schemeClr val="folHlink"/>
                </a:solidFill>
                <a:latin typeface="Tahoma" pitchFamily="34" charset="0"/>
              </a:rPr>
              <a:t>NO ENTANTO...</a:t>
            </a:r>
          </a:p>
        </p:txBody>
      </p:sp>
      <p:sp>
        <p:nvSpPr>
          <p:cNvPr id="77829" name="Text Box 5"/>
          <p:cNvSpPr txBox="1">
            <a:spLocks noChangeArrowheads="1"/>
          </p:cNvSpPr>
          <p:nvPr/>
        </p:nvSpPr>
        <p:spPr bwMode="auto">
          <a:xfrm>
            <a:off x="8178800" y="6326188"/>
            <a:ext cx="1828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Tahoma" pitchFamily="34" charset="0"/>
              </a:rPr>
              <a:t>Yowell,M (2014)</a:t>
            </a:r>
          </a:p>
        </p:txBody>
      </p:sp>
    </p:spTree>
  </p:cSld>
  <p:clrMapOvr>
    <a:masterClrMapping/>
  </p:clrMapOvr>
  <p:transition spd="med">
    <p:fade/>
  </p:transition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/>
          </p:cNvSpPr>
          <p:nvPr>
            <p:ph type="body" idx="1"/>
          </p:nvPr>
        </p:nvSpPr>
        <p:spPr>
          <a:xfrm>
            <a:off x="1446213" y="1600200"/>
            <a:ext cx="9147175" cy="4800600"/>
          </a:xfrm>
        </p:spPr>
        <p:txBody>
          <a:bodyPr/>
          <a:lstStyle/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1200" smtClean="0"/>
              <a:t>              </a:t>
            </a:r>
            <a:r>
              <a:rPr lang="pt-BR" sz="2000" b="1" smtClean="0"/>
              <a:t>Para o cálculo do poder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Incidência de ECN nos RN&lt;1000g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Suficiente poder para estratificar análise nos RN em uso de leite materno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Dada uma incidência de ECN de 10%: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(alfa de 5%; beta de 20%)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b="1" smtClean="0">
                <a:solidFill>
                  <a:srgbClr val="FFFF00"/>
                </a:solidFill>
              </a:rPr>
              <a:t>seriam necessários 429 RN&lt;1000g em cada grupo para uma redução de 50% de ECN</a:t>
            </a:r>
          </a:p>
          <a:p>
            <a:pPr>
              <a:lnSpc>
                <a:spcPct val="80000"/>
              </a:lnSpc>
            </a:pPr>
            <a:r>
              <a:rPr lang="pt-BR" sz="2000" b="1" smtClean="0">
                <a:solidFill>
                  <a:srgbClr val="006600"/>
                </a:solidFill>
              </a:rPr>
              <a:t>De interesse</a:t>
            </a:r>
            <a:r>
              <a:rPr lang="pt-BR" sz="2000" smtClean="0"/>
              <a:t>: </a:t>
            </a:r>
            <a:r>
              <a:rPr lang="pt-BR" sz="2000" b="1" smtClean="0"/>
              <a:t>avaliar 2 doses de um simples probiótico ou comparar  2 diferentes probióticos*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b="1" smtClean="0"/>
              <a:t>    *Probiótico no eczema atópico: testados 2 probióticos (</a:t>
            </a:r>
            <a:r>
              <a:rPr lang="pt-BR" sz="2000" b="1" i="1" smtClean="0"/>
              <a:t>efetivo para o </a:t>
            </a:r>
            <a:r>
              <a:rPr lang="pt-BR" sz="2000" b="1" i="1" smtClean="0">
                <a:latin typeface="Times New Roman" pitchFamily="18" charset="0"/>
              </a:rPr>
              <a:t>L.rhamosus </a:t>
            </a:r>
            <a:r>
              <a:rPr lang="pt-BR" sz="2000" b="1" i="1" smtClean="0"/>
              <a:t>e não para o</a:t>
            </a:r>
            <a:r>
              <a:rPr lang="pt-BR" sz="2000" b="1" smtClean="0"/>
              <a:t> </a:t>
            </a:r>
            <a:r>
              <a:rPr lang="pt-BR" sz="2000" b="1" smtClean="0">
                <a:latin typeface="Times New Roman" pitchFamily="18" charset="0"/>
              </a:rPr>
              <a:t>B.animalis</a:t>
            </a:r>
            <a:r>
              <a:rPr lang="pt-BR" sz="2000" b="1" smtClean="0"/>
              <a:t>)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b="1" smtClean="0"/>
              <a:t>    *</a:t>
            </a:r>
            <a:r>
              <a:rPr lang="pt-BR" sz="2000" b="1" i="1" smtClean="0">
                <a:latin typeface="Times New Roman" pitchFamily="18" charset="0"/>
              </a:rPr>
              <a:t>L.reuteri</a:t>
            </a:r>
            <a:r>
              <a:rPr lang="pt-BR" sz="2000" b="1" smtClean="0"/>
              <a:t> sem qualquer efeito na ECN (Oncel MY, 2014)</a:t>
            </a:r>
          </a:p>
        </p:txBody>
      </p:sp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239713" y="260350"/>
            <a:ext cx="109696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pt-BR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Probióticos na Enterocolite Necrosante</a:t>
            </a:r>
          </a:p>
          <a:p>
            <a:pPr algn="ctr"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pt-BR">
                <a:solidFill>
                  <a:srgbClr val="FFFF00"/>
                </a:solidFill>
                <a:latin typeface="Tahoma" pitchFamily="34" charset="0"/>
              </a:rPr>
              <a:t>                             Por quê Usar? Por que não usar (ainda)?</a:t>
            </a:r>
          </a:p>
          <a:p>
            <a:pPr algn="ctr">
              <a:defRPr/>
            </a:pPr>
            <a:endParaRPr lang="pt-BR" sz="2000" b="1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  <a:p>
            <a:pPr algn="ctr" eaLnBrk="0" hangingPunct="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pt-BR" b="1">
                <a:solidFill>
                  <a:srgbClr val="FFFF00"/>
                </a:solidFill>
                <a:latin typeface="Tahoma" pitchFamily="34" charset="0"/>
              </a:rPr>
              <a:t>Torna-se necessário um Ensaio Clínico para a Prevenção da ECN nos RN&lt;1000g</a:t>
            </a:r>
          </a:p>
          <a:p>
            <a:pPr algn="ctr">
              <a:defRPr/>
            </a:pPr>
            <a:endParaRPr lang="pt-BR" sz="2000" b="1">
              <a:solidFill>
                <a:schemeClr val="folHlink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9983788" y="6559550"/>
            <a:ext cx="18970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>
                <a:latin typeface="Tahoma" pitchFamily="34" charset="0"/>
              </a:rPr>
              <a:t>Abrahamsson T, 2014</a:t>
            </a:r>
          </a:p>
        </p:txBody>
      </p:sp>
      <p:pic>
        <p:nvPicPr>
          <p:cNvPr id="78858" name="Picture 10" descr="pptx">
            <a:hlinkClick r:id="rId2" tooltip="Probioticos_ECN_201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14013" y="60960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/>
          </p:cNvSpPr>
          <p:nvPr>
            <p:ph type="body" idx="1"/>
          </p:nvPr>
        </p:nvSpPr>
        <p:spPr>
          <a:xfrm>
            <a:off x="623888" y="2133600"/>
            <a:ext cx="10969625" cy="4530725"/>
          </a:xfrm>
        </p:spPr>
        <p:txBody>
          <a:bodyPr/>
          <a:lstStyle/>
          <a:p>
            <a:r>
              <a:rPr lang="pt-BR" sz="3200" smtClean="0"/>
              <a:t>O uso de probióticos parece constituir estratégia promissora</a:t>
            </a:r>
          </a:p>
          <a:p>
            <a:r>
              <a:rPr lang="pt-BR" sz="3200" smtClean="0"/>
              <a:t>No entanto, os dados são ainda insuficientes para recomendação geral para o seu uso</a:t>
            </a:r>
          </a:p>
          <a:p>
            <a:r>
              <a:rPr lang="pt-BR" sz="3200" smtClean="0"/>
              <a:t> Agora é a hora de se conduzir ensaio de alta qualidade na América do Norte para confirmar a prevenção da ECN com os probióticos</a:t>
            </a:r>
          </a:p>
          <a:p>
            <a:endParaRPr lang="pt-BR" sz="3200" smtClean="0"/>
          </a:p>
        </p:txBody>
      </p:sp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2832100" y="188913"/>
            <a:ext cx="4648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Probióticos na Enterocolite Necrosante</a:t>
            </a:r>
          </a:p>
          <a:p>
            <a:pPr>
              <a:defRPr/>
            </a:pPr>
            <a:endParaRPr lang="pt-BR" b="1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graphicFrame>
        <p:nvGraphicFramePr>
          <p:cNvPr id="79883" name="Group 11"/>
          <p:cNvGraphicFramePr>
            <a:graphicFrameLocks noGrp="1"/>
          </p:cNvGraphicFramePr>
          <p:nvPr/>
        </p:nvGraphicFramePr>
        <p:xfrm>
          <a:off x="684213" y="838200"/>
          <a:ext cx="10210800" cy="1154113"/>
        </p:xfrm>
        <a:graphic>
          <a:graphicData uri="http://schemas.openxmlformats.org/drawingml/2006/table">
            <a:tbl>
              <a:tblPr/>
              <a:tblGrid>
                <a:gridCol w="9134475"/>
                <a:gridCol w="1076325"/>
              </a:tblGrid>
              <a:tr h="1128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 momento para confirmar a preven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da enterocolite necrosante com probi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ó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tico nos rec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m-nascidos de extremo baixo peso na Am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rica do Norte 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agora!</a:t>
                      </a:r>
                      <a:b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Thomas R. Abrahamsson, Samuli Rautava, Aideen M. Moore, et al. Apresenta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Raquel Matias, Rebeca Donadon e Paulo R. Margotto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      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79882" name="Picture 10" descr="ppt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52013" y="9144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/>
          </p:cNvSpPr>
          <p:nvPr>
            <p:ph type="body" idx="4294967295"/>
          </p:nvPr>
        </p:nvSpPr>
        <p:spPr>
          <a:xfrm>
            <a:off x="471488" y="873125"/>
            <a:ext cx="11717337" cy="5197475"/>
          </a:xfrm>
          <a:solidFill>
            <a:schemeClr val="bg2"/>
          </a:solidFill>
        </p:spPr>
        <p:txBody>
          <a:bodyPr/>
          <a:lstStyle/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b="1" smtClean="0">
                <a:solidFill>
                  <a:srgbClr val="0000FF"/>
                </a:solidFill>
              </a:rPr>
              <a:t>                                                 Maior estudo até agora: UK Pips Tria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b="1" smtClean="0">
                <a:solidFill>
                  <a:srgbClr val="0000FF"/>
                </a:solidFill>
              </a:rPr>
              <a:t>                                             (Costello, et al. Lancet fevereiro de 2016)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• Duplo cego, randomizado, prospectivo.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• Probiótico usado:  Bifidobacterium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• 23 a 31 semanas de idade gestacional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•Poder para  a NEC como resultado primário: </a:t>
            </a:r>
            <a:r>
              <a:rPr lang="pt-BR" sz="2000" smtClean="0">
                <a:solidFill>
                  <a:srgbClr val="0000FF"/>
                </a:solidFill>
              </a:rPr>
              <a:t>1315</a:t>
            </a:r>
            <a:r>
              <a:rPr lang="pt-BR" sz="2000" smtClean="0"/>
              <a:t> bebês inscritos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Resultados: </a:t>
            </a:r>
            <a:r>
              <a:rPr lang="pt-BR" sz="2000" smtClean="0">
                <a:solidFill>
                  <a:srgbClr val="FF3300"/>
                </a:solidFill>
              </a:rPr>
              <a:t>sem diferenças nos resultados de: 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FF3300"/>
                </a:solidFill>
              </a:rPr>
              <a:t>• ECN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FF3300"/>
                </a:solidFill>
              </a:rPr>
              <a:t>• Sepse tardia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FF3300"/>
                </a:solidFill>
              </a:rPr>
              <a:t>• Morte</a:t>
            </a:r>
          </a:p>
          <a:p>
            <a:pPr>
              <a:lnSpc>
                <a:spcPct val="80000"/>
              </a:lnSpc>
            </a:pPr>
            <a:r>
              <a:rPr lang="pt-BR" sz="2000" b="1" smtClean="0"/>
              <a:t>CONCLUSÇÕES:</a:t>
            </a:r>
          </a:p>
          <a:p>
            <a:pPr algn="ctr">
              <a:lnSpc>
                <a:spcPct val="80000"/>
              </a:lnSpc>
            </a:pPr>
            <a:r>
              <a:rPr lang="pt-BR" i="1" smtClean="0"/>
              <a:t>Este é o maior estudo até o momento de uma intervenção probiótica. Não mostra evidências de benefício e não apóia o uso rotineiro de probióticos para bebês prematuros.</a:t>
            </a:r>
            <a:r>
              <a:rPr lang="pt-BR" sz="2000" i="1" smtClean="0"/>
              <a:t>.</a:t>
            </a:r>
          </a:p>
        </p:txBody>
      </p:sp>
      <p:sp>
        <p:nvSpPr>
          <p:cNvPr id="151555" name="Rectangle 3"/>
          <p:cNvSpPr>
            <a:spLocks noChangeArrowheads="1"/>
          </p:cNvSpPr>
          <p:nvPr/>
        </p:nvSpPr>
        <p:spPr bwMode="auto">
          <a:xfrm>
            <a:off x="6551613" y="4586288"/>
            <a:ext cx="5368925" cy="10636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95220" bIns="0" anchor="ctr">
            <a:spAutoFit/>
          </a:bodyPr>
          <a:lstStyle/>
          <a:p>
            <a:pPr algn="ctr"/>
            <a:r>
              <a:rPr lang="en-US" sz="1400">
                <a:hlinkClick r:id="rId2"/>
              </a:rPr>
              <a:t>A randomised controlled trial of the probiotic Bifidobacterium breve BBG-001 in preterm babies to prevent sepsis, necrotising enterocolitis and death: the Probiotics in Preterm infantS (PiPS) </a:t>
            </a:r>
            <a:r>
              <a:rPr lang="en-US" sz="1400">
                <a:solidFill>
                  <a:schemeClr val="bg1"/>
                </a:solidFill>
                <a:hlinkClick r:id="rId2"/>
              </a:rPr>
              <a:t>trial.</a:t>
            </a:r>
            <a:r>
              <a:rPr lang="en-US" sz="1400">
                <a:solidFill>
                  <a:schemeClr val="bg1"/>
                </a:solidFill>
              </a:rPr>
              <a:t>Costeloe K, Bowler U, Brocklehurst P et al. Technol Assess. 2016 Aug;20(66). Artigo </a:t>
            </a:r>
            <a:r>
              <a:rPr lang="en-US" sz="1400">
                <a:solidFill>
                  <a:srgbClr val="0033CC"/>
                </a:solidFill>
              </a:rPr>
              <a:t>Integral!</a:t>
            </a:r>
          </a:p>
        </p:txBody>
      </p:sp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431800" y="188913"/>
            <a:ext cx="109696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pt-BR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Probióticos na Enterocolite Necrosante</a:t>
            </a:r>
          </a:p>
          <a:p>
            <a:pPr algn="ctr">
              <a:defRPr/>
            </a:pPr>
            <a:endParaRPr lang="pt-BR" sz="2400" b="1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151557" name="Text Box 5"/>
          <p:cNvSpPr txBox="1">
            <a:spLocks noChangeArrowheads="1"/>
          </p:cNvSpPr>
          <p:nvPr/>
        </p:nvSpPr>
        <p:spPr bwMode="auto">
          <a:xfrm>
            <a:off x="11185525" y="6583363"/>
            <a:ext cx="10033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200"/>
              <a:t>Neu J, 2018</a:t>
            </a:r>
          </a:p>
        </p:txBody>
      </p:sp>
    </p:spTree>
  </p:cSld>
  <p:clrMapOvr>
    <a:masterClrMapping/>
  </p:clrMapOvr>
  <p:transition spd="med">
    <p:fade/>
  </p:transition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23888" y="1052513"/>
            <a:ext cx="10969625" cy="518477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b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Leite humano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Rogier et al, 2014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sz="2800" b="1" smtClean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LM com IgA secret (SIgA ) x LM sem SIgA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sz="2800" b="1" smtClean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(estudo em camundongos)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pt-BR" sz="28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Sem SIgA</a:t>
            </a:r>
            <a:r>
              <a:rPr lang="pt-BR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: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       -linfonodos repletos de bactérias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(</a:t>
            </a:r>
            <a:r>
              <a:rPr lang="pt-BR" sz="2800" i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Ochrobactrum anthropi</a:t>
            </a:r>
            <a:r>
              <a:rPr lang="pt-BR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–imunodeprimidos</a:t>
            </a:r>
          </a:p>
          <a:p>
            <a:pPr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        -mais </a:t>
            </a:r>
            <a:r>
              <a:rPr lang="pt-BR" sz="2800" i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Pasteurellaceae</a:t>
            </a:r>
            <a:r>
              <a:rPr lang="pt-BR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e </a:t>
            </a:r>
            <a:r>
              <a:rPr lang="pt-BR" sz="2800" i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Lachnospiraceae</a:t>
            </a:r>
            <a:r>
              <a:rPr lang="pt-BR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–típica dos adultos com doença inflamatória intestinal</a:t>
            </a:r>
          </a:p>
          <a:p>
            <a:pPr algn="ctr" eaLnBrk="1" hangingPunct="1"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pt-BR" sz="280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O LM – pode causar mudanças persistentes no intestino</a:t>
            </a:r>
          </a:p>
          <a:p>
            <a:pPr eaLnBrk="1" hangingPunct="1">
              <a:lnSpc>
                <a:spcPct val="80000"/>
              </a:lnSpc>
              <a:defRPr/>
            </a:pPr>
            <a:endParaRPr lang="pt-BR" sz="2800" smtClean="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427413" y="231775"/>
            <a:ext cx="5889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Probióticos na Enterocolite Necrosante</a:t>
            </a:r>
          </a:p>
        </p:txBody>
      </p:sp>
      <p:pic>
        <p:nvPicPr>
          <p:cNvPr id="80903" name="Picture 7" descr="do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9813" y="15240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BR" sz="280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LM com SIgA*</a:t>
            </a:r>
            <a:r>
              <a:rPr lang="pt-BR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: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   -promove ativação gênica em células  saudáveis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z="2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  -proliferação mais rápida/reparo do tecido danificado</a:t>
            </a:r>
          </a:p>
          <a:p>
            <a:pPr eaLnBrk="1" hangingPunct="1"/>
            <a:r>
              <a:rPr lang="pt-BR" sz="280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Em suma: </a:t>
            </a:r>
          </a:p>
          <a:p>
            <a:pPr algn="ctr" eaLnBrk="1" hangingPunct="1">
              <a:buFont typeface="Arial" pitchFamily="34" charset="0"/>
              <a:buNone/>
            </a:pPr>
            <a:r>
              <a:rPr lang="pt-BR" sz="280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SigA no LM:altera os tipos de bactérias que colonizam o intestino</a:t>
            </a:r>
          </a:p>
          <a:p>
            <a:pPr algn="ctr" eaLnBrk="1" hangingPunct="1">
              <a:buFont typeface="Arial" pitchFamily="34" charset="0"/>
              <a:buNone/>
            </a:pPr>
            <a:r>
              <a:rPr lang="pt-BR" sz="280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Regula genes ligados a doença intestinal</a:t>
            </a:r>
          </a:p>
          <a:p>
            <a:pPr algn="ctr" eaLnBrk="1" hangingPunct="1"/>
            <a:endParaRPr lang="pt-BR" sz="2800" smtClean="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1141" name="Rectangle 5"/>
          <p:cNvSpPr>
            <a:spLocks noChangeArrowheads="1"/>
          </p:cNvSpPr>
          <p:nvPr/>
        </p:nvSpPr>
        <p:spPr bwMode="auto">
          <a:xfrm>
            <a:off x="10209213" y="4953000"/>
            <a:ext cx="15843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1400">
                <a:effectLst>
                  <a:outerShdw blurRad="38100" dist="38100" dir="2700000" algn="tl">
                    <a:srgbClr val="333333"/>
                  </a:outerShdw>
                </a:effectLst>
                <a:latin typeface="Tahoma" pitchFamily="34" charset="0"/>
              </a:rPr>
              <a:t>Rogier et al, 2014</a:t>
            </a:r>
          </a:p>
        </p:txBody>
      </p:sp>
      <p:sp>
        <p:nvSpPr>
          <p:cNvPr id="81924" name="Text Box 5"/>
          <p:cNvSpPr txBox="1">
            <a:spLocks noChangeArrowheads="1"/>
          </p:cNvSpPr>
          <p:nvPr/>
        </p:nvSpPr>
        <p:spPr bwMode="auto">
          <a:xfrm>
            <a:off x="684213" y="5562600"/>
            <a:ext cx="94599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b="1">
                <a:latin typeface="Tahoma" pitchFamily="34" charset="0"/>
              </a:rPr>
              <a:t>*Colostro contém:12g/L de SIgA X Leite maduro:1g/L:protege contra patógenos</a:t>
            </a:r>
          </a:p>
          <a:p>
            <a:pPr algn="ctr"/>
            <a:r>
              <a:rPr lang="pt-BR" b="1">
                <a:latin typeface="Tahoma" pitchFamily="34" charset="0"/>
              </a:rPr>
              <a:t>Entéricos  aos quais a mãe é exposta! </a:t>
            </a:r>
          </a:p>
          <a:p>
            <a:pPr algn="ctr"/>
            <a:r>
              <a:rPr lang="pt-BR" sz="1400">
                <a:hlinkClick r:id="rId2"/>
              </a:rPr>
              <a:t>Human breast milk and the gastrointestinal innate immune system.</a:t>
            </a:r>
            <a:r>
              <a:rPr lang="pt-BR" sz="1400"/>
              <a:t> Jakaitis BM, Denning PW. Clin Perinatol. 2014 </a:t>
            </a:r>
          </a:p>
          <a:p>
            <a:pPr algn="ctr"/>
            <a:r>
              <a:rPr lang="pt-BR" sz="1400"/>
              <a:t>Jun;41(2):423-35. doi: 10.1016/j.clp.2014.02.011. Review.PMID: 24873841.</a:t>
            </a:r>
            <a:r>
              <a:rPr lang="pt-BR" sz="1400" b="1">
                <a:hlinkClick r:id="rId2"/>
              </a:rPr>
              <a:t>Free PMC Article</a:t>
            </a:r>
            <a:r>
              <a:rPr lang="pt-BR" sz="1400" b="1"/>
              <a:t>. </a:t>
            </a:r>
            <a:r>
              <a:rPr lang="pt-BR" sz="1400" u="sng">
                <a:hlinkClick r:id="rId3"/>
              </a:rPr>
              <a:t>Similar articles</a:t>
            </a:r>
            <a:endParaRPr lang="pt-BR" sz="1400" u="sng"/>
          </a:p>
        </p:txBody>
      </p:sp>
      <p:sp>
        <p:nvSpPr>
          <p:cNvPr id="182278" name="Rectangle 6"/>
          <p:cNvSpPr>
            <a:spLocks noChangeArrowheads="1"/>
          </p:cNvSpPr>
          <p:nvPr/>
        </p:nvSpPr>
        <p:spPr bwMode="auto">
          <a:xfrm>
            <a:off x="3427413" y="231775"/>
            <a:ext cx="5889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Probióticos na Enterocolite Necrosante</a:t>
            </a:r>
          </a:p>
        </p:txBody>
      </p:sp>
      <p:pic>
        <p:nvPicPr>
          <p:cNvPr id="81929" name="Picture 9" descr="do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66413" y="44958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r>
              <a:rPr lang="pt-BR" sz="20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Dieta precoce com leite humano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z="2000" b="1" i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(a mais importante estratégia de prevenção!)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z="2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Colostroterapia </a:t>
            </a:r>
            <a:r>
              <a:rPr lang="pt-BR" sz="20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nos RN pré-termos extremos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z="20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             (terapia imune imune oral)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z="20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Na Unidade Neonatal HRAS/HMIB:</a:t>
            </a:r>
          </a:p>
          <a:p>
            <a:r>
              <a:rPr lang="pt-BR" sz="1800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É a administração do colostro da mãe do RN diretamente na mucosa oral deste, independentemente da administração de dieta via sonda gástrica; O colostro é rico em IgA secretora, lactoferrinas  e citocinas ani-inflamatórias; Iniciamos depois de 48 h por 7 dias, mesmo em dieta zero</a:t>
            </a:r>
            <a:endParaRPr lang="pt-BR" sz="1800" smtClean="0"/>
          </a:p>
        </p:txBody>
      </p:sp>
      <p:sp>
        <p:nvSpPr>
          <p:cNvPr id="82947" name="Text Box 5"/>
          <p:cNvSpPr txBox="1">
            <a:spLocks noChangeArrowheads="1"/>
          </p:cNvSpPr>
          <p:nvPr/>
        </p:nvSpPr>
        <p:spPr bwMode="auto">
          <a:xfrm>
            <a:off x="2063750" y="692150"/>
            <a:ext cx="7481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>
                <a:solidFill>
                  <a:srgbClr val="FFFF00"/>
                </a:solidFill>
                <a:latin typeface="Tahoma" pitchFamily="34" charset="0"/>
              </a:rPr>
              <a:t>Á luz dos conhecimentos, como prevenir</a:t>
            </a:r>
          </a:p>
        </p:txBody>
      </p:sp>
      <p:sp>
        <p:nvSpPr>
          <p:cNvPr id="82948" name="Text Box 7"/>
          <p:cNvSpPr txBox="1">
            <a:spLocks noChangeArrowheads="1"/>
          </p:cNvSpPr>
          <p:nvPr/>
        </p:nvSpPr>
        <p:spPr bwMode="auto">
          <a:xfrm>
            <a:off x="4270375" y="6553200"/>
            <a:ext cx="777398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>
                <a:latin typeface="Tahoma" pitchFamily="34" charset="0"/>
              </a:rPr>
              <a:t>   Rodrigues NA,2010; Abrahamsson T,  2014; Gephart SM, 2014; Hamilton, 2014</a:t>
            </a:r>
          </a:p>
        </p:txBody>
      </p:sp>
      <p:pic>
        <p:nvPicPr>
          <p:cNvPr id="8294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7213" y="5475288"/>
            <a:ext cx="2303462" cy="138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51" name="Rectangle 8"/>
          <p:cNvSpPr>
            <a:spLocks noChangeArrowheads="1"/>
          </p:cNvSpPr>
          <p:nvPr/>
        </p:nvSpPr>
        <p:spPr bwMode="auto">
          <a:xfrm>
            <a:off x="4646613" y="5486400"/>
            <a:ext cx="69865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>
                <a:solidFill>
                  <a:srgbClr val="FFFF00"/>
                </a:solidFill>
                <a:latin typeface="Tahoma" pitchFamily="34" charset="0"/>
              </a:rPr>
              <a:t>0,1ml (02 gotas) de leite na face interna de cada bochecha do RN. </a:t>
            </a:r>
          </a:p>
        </p:txBody>
      </p:sp>
      <p:sp>
        <p:nvSpPr>
          <p:cNvPr id="185356" name="Rectangle 12"/>
          <p:cNvSpPr>
            <a:spLocks noChangeArrowheads="1"/>
          </p:cNvSpPr>
          <p:nvPr/>
        </p:nvSpPr>
        <p:spPr bwMode="auto">
          <a:xfrm>
            <a:off x="3427413" y="231775"/>
            <a:ext cx="5889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Probióticos na Enterocolite Necrosante</a:t>
            </a:r>
          </a:p>
        </p:txBody>
      </p:sp>
      <p:sp>
        <p:nvSpPr>
          <p:cNvPr id="82957" name="Rectangle 13"/>
          <p:cNvSpPr>
            <a:spLocks noChangeArrowheads="1"/>
          </p:cNvSpPr>
          <p:nvPr/>
        </p:nvSpPr>
        <p:spPr bwMode="auto">
          <a:xfrm>
            <a:off x="6856413" y="3048000"/>
            <a:ext cx="3751262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tIns="126960" bIns="25392" anchor="ctr">
            <a:spAutoFit/>
          </a:bodyPr>
          <a:lstStyle/>
          <a:p>
            <a:pPr algn="ctr" eaLnBrk="0" hangingPunct="0"/>
            <a:r>
              <a:rPr lang="en-US" sz="2200" b="1" u="sng">
                <a:solidFill>
                  <a:srgbClr val="072A4D"/>
                </a:solidFill>
                <a:latin typeface="Lato" pitchFamily="34" charset="0"/>
                <a:hlinkClick r:id="rId3"/>
              </a:rPr>
              <a:t>Colostroterapia</a:t>
            </a:r>
            <a:endParaRPr lang="en-US" sz="2200" b="1" u="sng">
              <a:solidFill>
                <a:srgbClr val="072A4D"/>
              </a:solidFill>
              <a:latin typeface="Lato" pitchFamily="34" charset="0"/>
            </a:endParaRPr>
          </a:p>
          <a:p>
            <a:pPr algn="ctr" eaLnBrk="0" hangingPunct="0"/>
            <a:r>
              <a:rPr lang="en-US" sz="700">
                <a:solidFill>
                  <a:srgbClr val="2A6490"/>
                </a:solidFill>
              </a:rPr>
              <a:t>          </a:t>
            </a:r>
            <a:r>
              <a:rPr lang="en-US"/>
              <a:t/>
            </a:r>
            <a:br>
              <a:rPr lang="en-US"/>
            </a:br>
            <a:r>
              <a:rPr lang="en-US" sz="1300">
                <a:latin typeface="Source Sans Pro"/>
              </a:rPr>
              <a:t>Fabiana M</a:t>
            </a:r>
            <a:r>
              <a:rPr lang="en-US" sz="1300">
                <a:latin typeface="Arial"/>
              </a:rPr>
              <a:t>á</a:t>
            </a:r>
            <a:r>
              <a:rPr lang="en-US" sz="1300">
                <a:latin typeface="Source Sans Pro"/>
              </a:rPr>
              <a:t>rcia de Alcântara Morais Ferreira,</a:t>
            </a:r>
            <a:r>
              <a:rPr lang="en-US" sz="1300">
                <a:latin typeface="Arial"/>
              </a:rPr>
              <a:t> </a:t>
            </a:r>
            <a:endParaRPr lang="en-US" sz="1300">
              <a:latin typeface="Source Sans Pro"/>
            </a:endParaRPr>
          </a:p>
          <a:p>
            <a:pPr algn="ctr" eaLnBrk="0" hangingPunct="0"/>
            <a:r>
              <a:rPr lang="en-US" sz="1300">
                <a:latin typeface="Source Sans Pro"/>
              </a:rPr>
              <a:t>Ludmylla de Oliveira Beleza,</a:t>
            </a:r>
            <a:r>
              <a:rPr lang="en-US" sz="1300">
                <a:latin typeface="Arial"/>
              </a:rPr>
              <a:t> </a:t>
            </a:r>
            <a:r>
              <a:rPr lang="en-US" sz="1300">
                <a:latin typeface="Source Sans Pro"/>
              </a:rPr>
              <a:t>Paulo R. Margotto. </a:t>
            </a:r>
            <a:endParaRPr lang="en-US"/>
          </a:p>
        </p:txBody>
      </p:sp>
      <p:pic>
        <p:nvPicPr>
          <p:cNvPr id="82958" name="Picture 14" descr="doc">
            <a:hlinkClick r:id="rId4" tooltip="NOVO-COLOSTROTERAPIA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37813" y="3581400"/>
            <a:ext cx="457200" cy="457200"/>
          </a:xfrm>
          <a:prstGeom prst="rect">
            <a:avLst/>
          </a:prstGeom>
          <a:noFill/>
        </p:spPr>
      </p:pic>
      <p:pic>
        <p:nvPicPr>
          <p:cNvPr id="82960" name="Picture 16" descr="ppt">
            <a:hlinkClick r:id="rId6" tooltip="Colostroterapia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51413" y="6096000"/>
            <a:ext cx="457200" cy="457200"/>
          </a:xfrm>
          <a:prstGeom prst="rect">
            <a:avLst/>
          </a:prstGeom>
          <a:noFill/>
        </p:spPr>
      </p:pic>
      <p:pic>
        <p:nvPicPr>
          <p:cNvPr id="82962" name="Picture 18" descr="ppt">
            <a:hlinkClick r:id="rId8" tooltip="Colostroterapia_2014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42213" y="6096000"/>
            <a:ext cx="457200" cy="457200"/>
          </a:xfrm>
          <a:prstGeom prst="rect">
            <a:avLst/>
          </a:prstGeom>
          <a:noFill/>
        </p:spPr>
      </p:pic>
      <p:sp>
        <p:nvSpPr>
          <p:cNvPr id="82963" name="Rectangle 19"/>
          <p:cNvSpPr>
            <a:spLocks noChangeArrowheads="1"/>
          </p:cNvSpPr>
          <p:nvPr/>
        </p:nvSpPr>
        <p:spPr bwMode="auto">
          <a:xfrm>
            <a:off x="9521825" y="6019800"/>
            <a:ext cx="2667000" cy="4572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eaLnBrk="0" hangingPunct="0"/>
            <a:r>
              <a:rPr lang="en-US" sz="1000" u="sng">
                <a:hlinkClick r:id="rId9"/>
              </a:rPr>
              <a:t>Nutrição enteral precoce em recém nascidos de muito baixo peso ...</a:t>
            </a:r>
            <a:endParaRPr lang="en-US" sz="1000"/>
          </a:p>
          <a:p>
            <a:pPr eaLnBrk="0" hangingPunct="0"/>
            <a:endParaRPr lang="en-US" sz="1000"/>
          </a:p>
        </p:txBody>
      </p:sp>
      <p:sp>
        <p:nvSpPr>
          <p:cNvPr id="82964" name="Line 20"/>
          <p:cNvSpPr>
            <a:spLocks noChangeShapeType="1"/>
          </p:cNvSpPr>
          <p:nvPr/>
        </p:nvSpPr>
        <p:spPr bwMode="auto">
          <a:xfrm flipV="1">
            <a:off x="9218613" y="6324600"/>
            <a:ext cx="304800" cy="304800"/>
          </a:xfrm>
          <a:prstGeom prst="line">
            <a:avLst/>
          </a:prstGeom>
          <a:noFill/>
          <a:ln w="38100">
            <a:solidFill>
              <a:srgbClr val="FFFF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/>
          </p:cNvSpPr>
          <p:nvPr>
            <p:ph type="body" idx="1"/>
          </p:nvPr>
        </p:nvSpPr>
        <p:spPr>
          <a:xfrm>
            <a:off x="1520825" y="1905000"/>
            <a:ext cx="9147175" cy="4267200"/>
          </a:xfrm>
        </p:spPr>
        <p:txBody>
          <a:bodyPr/>
          <a:lstStyle/>
          <a:p>
            <a:pPr lvl="1">
              <a:buFont typeface="Consolas" pitchFamily="49" charset="0"/>
              <a:buNone/>
            </a:pPr>
            <a:r>
              <a:rPr lang="pt-BR" altLang="ko-KR" sz="2800" b="1" smtClean="0">
                <a:ea typeface="Gulim" pitchFamily="34" charset="-127"/>
              </a:rPr>
              <a:t>Corpeleijn, 2012</a:t>
            </a:r>
          </a:p>
          <a:p>
            <a:pPr lvl="1"/>
            <a:r>
              <a:rPr lang="pt-BR" altLang="ko-KR" sz="2800" b="1" smtClean="0">
                <a:solidFill>
                  <a:srgbClr val="FFFF00"/>
                </a:solidFill>
                <a:ea typeface="Gulim" pitchFamily="34" charset="-127"/>
              </a:rPr>
              <a:t>A ingesta de leite da sua própria</a:t>
            </a:r>
            <a:r>
              <a:rPr lang="pt-BR" altLang="ko-KR" sz="2800" b="1" smtClean="0">
                <a:ea typeface="Gulim" pitchFamily="34" charset="-127"/>
              </a:rPr>
              <a:t> mãe nos primeiros </a:t>
            </a:r>
            <a:r>
              <a:rPr lang="pt-BR" altLang="ko-KR" sz="2800" b="1" smtClean="0">
                <a:solidFill>
                  <a:srgbClr val="FFFF00"/>
                </a:solidFill>
                <a:ea typeface="Gulim" pitchFamily="34" charset="-127"/>
              </a:rPr>
              <a:t>5 dias de vida</a:t>
            </a:r>
            <a:r>
              <a:rPr lang="pt-BR" altLang="ko-KR" sz="2800" b="1" smtClean="0">
                <a:ea typeface="Gulim" pitchFamily="34" charset="-127"/>
              </a:rPr>
              <a:t> foi associada a uma </a:t>
            </a:r>
            <a:r>
              <a:rPr lang="pt-BR" altLang="ko-KR" sz="2800" b="1" smtClean="0">
                <a:solidFill>
                  <a:srgbClr val="FFFF00"/>
                </a:solidFill>
                <a:ea typeface="Gulim" pitchFamily="34" charset="-127"/>
              </a:rPr>
              <a:t>menor incidência de ECN</a:t>
            </a:r>
            <a:r>
              <a:rPr lang="pt-BR" altLang="ko-KR" sz="2800" b="1" smtClean="0">
                <a:ea typeface="Gulim" pitchFamily="34" charset="-127"/>
              </a:rPr>
              <a:t>, sepse e / ou morte durante os primeiros 60 dias de vida</a:t>
            </a:r>
          </a:p>
          <a:p>
            <a:pPr lvl="1"/>
            <a:r>
              <a:rPr lang="pt-BR" altLang="ko-KR" sz="2800" smtClean="0">
                <a:ea typeface="Gulim" pitchFamily="34" charset="-127"/>
              </a:rPr>
              <a:t> </a:t>
            </a:r>
            <a:r>
              <a:rPr lang="pt-BR" altLang="ko-KR" sz="2800" b="1" smtClean="0">
                <a:ea typeface="Gulim" pitchFamily="34" charset="-127"/>
              </a:rPr>
              <a:t>Durante os dias 6-10, o efeito protetor  este presente se &gt;50% da ingesta total foi leite da própria mãe</a:t>
            </a:r>
            <a:r>
              <a:rPr lang="pt-BR" altLang="ko-KR" sz="2800" smtClean="0">
                <a:ea typeface="Gulim" pitchFamily="34" charset="-127"/>
              </a:rPr>
              <a:t> (HR=0,37;IC a 95%:0,22-0,65).</a:t>
            </a:r>
          </a:p>
          <a:p>
            <a:pPr lvl="1" algn="ctr">
              <a:buFont typeface="Consolas" pitchFamily="49" charset="0"/>
              <a:buNone/>
            </a:pPr>
            <a:r>
              <a:rPr lang="pt-BR" altLang="ko-KR" sz="2800" b="1" smtClean="0">
                <a:solidFill>
                  <a:srgbClr val="FFFF00"/>
                </a:solidFill>
                <a:ea typeface="Gulim" pitchFamily="34" charset="-127"/>
              </a:rPr>
              <a:t>Todos os esforços devem ser feitos para iniciar lactação rapidamente após o nascimento do pré-termo.</a:t>
            </a:r>
            <a:endParaRPr lang="pt-BR" sz="2800" b="1" smtClean="0">
              <a:solidFill>
                <a:srgbClr val="FFFF00"/>
              </a:solidFill>
            </a:endParaRPr>
          </a:p>
        </p:txBody>
      </p:sp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2733675" y="260350"/>
            <a:ext cx="61404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Probióticos na Enterocolite Necrosante</a:t>
            </a:r>
          </a:p>
          <a:p>
            <a:pPr>
              <a:defRPr/>
            </a:pPr>
            <a:endParaRPr lang="pt-BR" sz="2400" b="1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pitchFamily="34" charset="0"/>
            </a:endParaRPr>
          </a:p>
        </p:txBody>
      </p:sp>
      <p:sp>
        <p:nvSpPr>
          <p:cNvPr id="83972" name="Text Box 5"/>
          <p:cNvSpPr txBox="1">
            <a:spLocks noChangeArrowheads="1"/>
          </p:cNvSpPr>
          <p:nvPr/>
        </p:nvSpPr>
        <p:spPr bwMode="auto">
          <a:xfrm>
            <a:off x="2446338" y="836613"/>
            <a:ext cx="7481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>
                <a:solidFill>
                  <a:srgbClr val="FFFF00"/>
                </a:solidFill>
                <a:latin typeface="Tahoma" pitchFamily="34" charset="0"/>
              </a:rPr>
              <a:t>Á luz dos conhecimentos, como prevenir</a:t>
            </a:r>
          </a:p>
        </p:txBody>
      </p:sp>
      <p:pic>
        <p:nvPicPr>
          <p:cNvPr id="83977" name="Picture 9" descr="doc">
            <a:hlinkClick r:id="rId2" tooltip="Leite_matern_precoce_201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4213" y="19050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AutoShape 2"/>
          <p:cNvSpPr>
            <a:spLocks noChangeArrowheads="1"/>
          </p:cNvSpPr>
          <p:nvPr/>
        </p:nvSpPr>
        <p:spPr bwMode="auto">
          <a:xfrm>
            <a:off x="2208213" y="457200"/>
            <a:ext cx="9112250" cy="5489575"/>
          </a:xfrm>
          <a:prstGeom prst="verticalScroll">
            <a:avLst>
              <a:gd name="adj" fmla="val 12500"/>
            </a:avLst>
          </a:prstGeom>
          <a:solidFill>
            <a:schemeClr val="accent1"/>
          </a:solidFill>
          <a:ln w="57150">
            <a:solidFill>
              <a:srgbClr val="FFFF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pt-BR" sz="2400" b="1">
                <a:solidFill>
                  <a:srgbClr val="0033CC"/>
                </a:solidFill>
              </a:rPr>
              <a:t>LEITE DA PRÓPRIA MÃE CRU </a:t>
            </a:r>
          </a:p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pt-BR" sz="2400" b="1">
                <a:solidFill>
                  <a:srgbClr val="0033CC"/>
                </a:solidFill>
              </a:rPr>
              <a:t>PARA O SEU PRÉ-TERMO NA </a:t>
            </a:r>
          </a:p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pt-BR" sz="2400" b="1">
                <a:solidFill>
                  <a:srgbClr val="0033CC"/>
                </a:solidFill>
              </a:rPr>
              <a:t>UTI NEONATAL</a:t>
            </a:r>
          </a:p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pt-BR" sz="2400" b="1">
                <a:solidFill>
                  <a:srgbClr val="0033CC"/>
                </a:solidFill>
              </a:rPr>
              <a:t>(um trabalho diuturno</a:t>
            </a:r>
          </a:p>
          <a:p>
            <a:pPr algn="ctr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pt-BR" sz="2400" b="1">
                <a:solidFill>
                  <a:srgbClr val="0033CC"/>
                </a:solidFill>
              </a:rPr>
              <a:t>de toda a Equipe!Começa ao nascer!)</a:t>
            </a:r>
          </a:p>
          <a:p>
            <a:pPr algn="ctr"/>
            <a:endParaRPr lang="pt-BR" sz="2400" b="1">
              <a:solidFill>
                <a:schemeClr val="hlink"/>
              </a:solidFill>
            </a:endParaRPr>
          </a:p>
        </p:txBody>
      </p:sp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4462463" y="692150"/>
            <a:ext cx="1979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0033CC"/>
                </a:solidFill>
              </a:rPr>
              <a:t>MENSAGEM</a:t>
            </a:r>
          </a:p>
        </p:txBody>
      </p:sp>
      <p:pic>
        <p:nvPicPr>
          <p:cNvPr id="84996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81200"/>
            <a:ext cx="2736850" cy="2860675"/>
          </a:xfrm>
          <a:prstGeom prst="rect">
            <a:avLst/>
          </a:prstGeom>
          <a:noFill/>
          <a:ln w="9525">
            <a:solidFill>
              <a:srgbClr val="0033CC"/>
            </a:solidFill>
            <a:prstDash val="dash"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/>
          </p:cNvSpPr>
          <p:nvPr>
            <p:ph type="body" idx="1"/>
          </p:nvPr>
        </p:nvSpPr>
        <p:spPr>
          <a:xfrm>
            <a:off x="608013" y="1600200"/>
            <a:ext cx="11339512" cy="4530725"/>
          </a:xfrm>
        </p:spPr>
        <p:txBody>
          <a:bodyPr/>
          <a:lstStyle/>
          <a:p>
            <a:pPr eaLnBrk="1" hangingPunct="1"/>
            <a:r>
              <a:rPr lang="pt-BR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Evitar a Antibioticoterapia prolongada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  (Coton, 2009; Alexander,2011/Kupala,2011</a:t>
            </a:r>
          </a:p>
          <a:p>
            <a:pPr eaLnBrk="1" hangingPunct="1"/>
            <a:r>
              <a:rPr lang="pt-BR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Evitar o uso de Ranitidina</a:t>
            </a:r>
          </a:p>
          <a:p>
            <a:pPr eaLnBrk="1" hangingPunct="1">
              <a:buFont typeface="Arial" pitchFamily="34" charset="0"/>
              <a:buNone/>
            </a:pPr>
            <a:r>
              <a:rPr lang="pt-BR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            Terrin G, 2012</a:t>
            </a:r>
          </a:p>
        </p:txBody>
      </p:sp>
      <p:sp>
        <p:nvSpPr>
          <p:cNvPr id="86019" name="Rectangle 6"/>
          <p:cNvSpPr>
            <a:spLocks noChangeArrowheads="1"/>
          </p:cNvSpPr>
          <p:nvPr/>
        </p:nvSpPr>
        <p:spPr bwMode="auto">
          <a:xfrm>
            <a:off x="2159000" y="3933825"/>
            <a:ext cx="67183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/>
            <a:r>
              <a:rPr kumimoji="1" lang="pt-BR">
                <a:solidFill>
                  <a:srgbClr val="FFFF00"/>
                </a:solidFill>
                <a:latin typeface="Tahoma" pitchFamily="34" charset="0"/>
              </a:rPr>
              <a:t>Infecções </a:t>
            </a:r>
            <a:r>
              <a:rPr kumimoji="1" lang="pt-BR">
                <a:latin typeface="Tahoma" pitchFamily="34" charset="0"/>
              </a:rPr>
              <a:t>(OR 5.5; IC a  95%:2.9-10.4, </a:t>
            </a:r>
            <a:r>
              <a:rPr kumimoji="1" lang="pt-BR" i="1">
                <a:latin typeface="Tahoma" pitchFamily="34" charset="0"/>
              </a:rPr>
              <a:t>P </a:t>
            </a:r>
            <a:r>
              <a:rPr kumimoji="1" lang="pt-BR">
                <a:latin typeface="Tahoma" pitchFamily="34" charset="0"/>
              </a:rPr>
              <a:t>&lt; 0,001) </a:t>
            </a:r>
            <a:r>
              <a:rPr lang="pt-BR">
                <a:latin typeface="Tahoma" pitchFamily="34" charset="0"/>
              </a:rPr>
              <a:t>Sepse, Pneumonia,ITU</a:t>
            </a:r>
          </a:p>
          <a:p>
            <a:pPr lvl="1"/>
            <a:r>
              <a:rPr lang="pt-BR">
                <a:solidFill>
                  <a:srgbClr val="FFFF00"/>
                </a:solidFill>
                <a:latin typeface="Tahoma" pitchFamily="34" charset="0"/>
              </a:rPr>
              <a:t>Enterocolite necrosante</a:t>
            </a:r>
            <a:r>
              <a:rPr lang="pt-BR">
                <a:latin typeface="Tahoma" pitchFamily="34" charset="0"/>
              </a:rPr>
              <a:t> (</a:t>
            </a:r>
            <a:r>
              <a:rPr lang="fr-FR">
                <a:latin typeface="Tahoma" pitchFamily="34" charset="0"/>
              </a:rPr>
              <a:t>OR 6.6; IC a 95%: 1.7–25.0</a:t>
            </a:r>
            <a:r>
              <a:rPr lang="pt-BR">
                <a:latin typeface="Tahoma" pitchFamily="34" charset="0"/>
              </a:rPr>
              <a:t> </a:t>
            </a:r>
          </a:p>
          <a:p>
            <a:pPr lvl="1"/>
            <a:r>
              <a:rPr lang="pt-BR">
                <a:solidFill>
                  <a:srgbClr val="FFFF00"/>
                </a:solidFill>
                <a:latin typeface="Tahoma" pitchFamily="34" charset="0"/>
              </a:rPr>
              <a:t>Taxa de mortalidade</a:t>
            </a:r>
            <a:r>
              <a:rPr lang="pt-BR">
                <a:latin typeface="Tahoma" pitchFamily="34" charset="0"/>
              </a:rPr>
              <a:t> :</a:t>
            </a:r>
            <a:r>
              <a:rPr lang="pt-BR" b="1">
                <a:latin typeface="Tahoma" pitchFamily="34" charset="0"/>
              </a:rPr>
              <a:t>6 vezes maior</a:t>
            </a:r>
          </a:p>
        </p:txBody>
      </p:sp>
      <p:sp>
        <p:nvSpPr>
          <p:cNvPr id="86020" name="Text Box 5"/>
          <p:cNvSpPr txBox="1">
            <a:spLocks noChangeArrowheads="1"/>
          </p:cNvSpPr>
          <p:nvPr/>
        </p:nvSpPr>
        <p:spPr bwMode="auto">
          <a:xfrm>
            <a:off x="1008063" y="5589588"/>
            <a:ext cx="10387012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r" eaLnBrk="0" hangingPunct="0"/>
            <a:r>
              <a:rPr lang="pt-BR" sz="2400" b="1">
                <a:solidFill>
                  <a:srgbClr val="FFFF00"/>
                </a:solidFill>
                <a:latin typeface="Times New Roman" pitchFamily="18" charset="0"/>
              </a:rPr>
              <a:t>O suco gástrico é o maior mecanismo de defesa não imune</a:t>
            </a:r>
            <a:r>
              <a:rPr lang="pt-BR" sz="2400">
                <a:latin typeface="Times New Roman" pitchFamily="18" charset="0"/>
              </a:rPr>
              <a:t> </a:t>
            </a:r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1774825" y="765175"/>
            <a:ext cx="7483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>
                <a:solidFill>
                  <a:srgbClr val="FFFF00"/>
                </a:solidFill>
                <a:latin typeface="Tahoma" pitchFamily="34" charset="0"/>
              </a:rPr>
              <a:t>Á luz dos conhecimentos, como prevenir</a:t>
            </a:r>
          </a:p>
        </p:txBody>
      </p:sp>
      <p:sp>
        <p:nvSpPr>
          <p:cNvPr id="92164" name="Rectangle 4"/>
          <p:cNvSpPr>
            <a:spLocks noChangeArrowheads="1"/>
          </p:cNvSpPr>
          <p:nvPr/>
        </p:nvSpPr>
        <p:spPr bwMode="auto">
          <a:xfrm>
            <a:off x="2832100" y="188913"/>
            <a:ext cx="61960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b="1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Arial" charset="0"/>
              </a:rPr>
              <a:t>Probióticos na Enterocolite Necrosante</a:t>
            </a:r>
          </a:p>
          <a:p>
            <a:pPr>
              <a:defRPr/>
            </a:pPr>
            <a:endParaRPr lang="pt-BR" b="1">
              <a:solidFill>
                <a:schemeClr val="fol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Arial" charset="0"/>
            </a:endParaRPr>
          </a:p>
        </p:txBody>
      </p:sp>
      <p:pic>
        <p:nvPicPr>
          <p:cNvPr id="86028" name="Picture 12" descr="ppt">
            <a:hlinkClick r:id="rId2" tooltip="Ranitina_enterocolite_infec_morte (2)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5013" y="1981200"/>
            <a:ext cx="304800" cy="304800"/>
          </a:xfrm>
          <a:prstGeom prst="rect">
            <a:avLst/>
          </a:prstGeom>
          <a:noFill/>
        </p:spPr>
      </p:pic>
      <p:pic>
        <p:nvPicPr>
          <p:cNvPr id="86030" name="Picture 14" descr="ppt">
            <a:hlinkClick r:id="rId4" tooltip="Antibioticoterapia empirica-ECN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2413" y="1981200"/>
            <a:ext cx="304800" cy="304800"/>
          </a:xfrm>
          <a:prstGeom prst="rect">
            <a:avLst/>
          </a:prstGeom>
          <a:noFill/>
        </p:spPr>
      </p:pic>
      <p:pic>
        <p:nvPicPr>
          <p:cNvPr id="86032" name="Picture 16" descr="doc">
            <a:hlinkClick r:id="rId5" tooltip="Antibiotic_empirica_efeitos_adversos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32413" y="1981200"/>
            <a:ext cx="304800" cy="304800"/>
          </a:xfrm>
          <a:prstGeom prst="rect">
            <a:avLst/>
          </a:prstGeom>
          <a:noFill/>
        </p:spPr>
      </p:pic>
      <p:pic>
        <p:nvPicPr>
          <p:cNvPr id="86033" name="Picture 17" descr="pp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5613" y="2819400"/>
            <a:ext cx="457200" cy="4572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4213" y="2895600"/>
            <a:ext cx="10969625" cy="4530725"/>
          </a:xfrm>
        </p:spPr>
        <p:txBody>
          <a:bodyPr/>
          <a:lstStyle/>
          <a:p>
            <a:pPr algn="ctr" eaLnBrk="1" hangingPunct="1">
              <a:buFont typeface="Arial" pitchFamily="34" charset="0"/>
              <a:buNone/>
              <a:defRPr/>
            </a:pPr>
            <a:r>
              <a:rPr lang="pt-PT" sz="32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Muito mais precisa ser aprendido sobre a flora intestinal  e suas interações com o desenvolvimento do trato intestinal antes de podermos rotineiramente manipular o</a:t>
            </a:r>
            <a:br>
              <a:rPr lang="pt-PT" sz="32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pt-PT" sz="32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ecossistema microbiano intestinal.</a:t>
            </a:r>
          </a:p>
          <a:p>
            <a:pPr algn="ctr" eaLnBrk="1" hangingPunct="1">
              <a:buFont typeface="Arial" pitchFamily="34" charset="0"/>
              <a:buNone/>
              <a:defRPr/>
            </a:pPr>
            <a:r>
              <a:rPr lang="pt-BR" sz="3200" b="1" smtClean="0">
                <a:effectLst>
                  <a:outerShdw blurRad="38100" dist="38100" dir="2700000" algn="tl">
                    <a:srgbClr val="333333"/>
                  </a:outerShdw>
                </a:effectLst>
              </a:rPr>
              <a:t>Após estes esclarecimentos, no futuro talvez venhamos usar probióticos!</a:t>
            </a:r>
          </a:p>
        </p:txBody>
      </p:sp>
      <p:pic>
        <p:nvPicPr>
          <p:cNvPr id="8704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89413" y="609600"/>
            <a:ext cx="4510087" cy="233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9331325" y="6469063"/>
            <a:ext cx="1393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Tahoma" pitchFamily="34" charset="0"/>
              </a:rPr>
              <a:t>Neu J, 2014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pt-BR" smtClean="0">
                <a:solidFill>
                  <a:srgbClr val="FFFF00"/>
                </a:solidFill>
              </a:rPr>
              <a:t>Concluindo...</a:t>
            </a:r>
          </a:p>
        </p:txBody>
      </p:sp>
      <p:sp>
        <p:nvSpPr>
          <p:cNvPr id="150531" name="Rectangle 3"/>
          <p:cNvSpPr>
            <a:spLocks noGrp="1"/>
          </p:cNvSpPr>
          <p:nvPr>
            <p:ph type="body" idx="4294967295"/>
          </p:nvPr>
        </p:nvSpPr>
        <p:spPr>
          <a:xfrm>
            <a:off x="1217613" y="1524000"/>
            <a:ext cx="9753600" cy="4724400"/>
          </a:xfrm>
          <a:solidFill>
            <a:schemeClr val="accent1"/>
          </a:solidFill>
          <a:ln w="57150">
            <a:solidFill>
              <a:srgbClr val="0033CC"/>
            </a:solidFill>
          </a:ln>
        </p:spPr>
        <p:txBody>
          <a:bodyPr/>
          <a:lstStyle/>
          <a:p>
            <a:r>
              <a:rPr lang="pt-BR" sz="2000" smtClean="0">
                <a:solidFill>
                  <a:schemeClr val="bg1"/>
                </a:solidFill>
              </a:rPr>
              <a:t>A patogênese da ECN é multifatorial (mesmo  a ECN clássica. Precisamos de melhores definições).</a:t>
            </a:r>
          </a:p>
          <a:p>
            <a:r>
              <a:rPr lang="pt-BR" sz="2000" smtClean="0">
                <a:solidFill>
                  <a:schemeClr val="bg1"/>
                </a:solidFill>
              </a:rPr>
              <a:t> O tratamento da ECN, uma vez desenvolvida, é extremamente difícil. </a:t>
            </a:r>
            <a:r>
              <a:rPr lang="pt-BR" b="1" smtClean="0">
                <a:solidFill>
                  <a:srgbClr val="0033CC"/>
                </a:solidFill>
              </a:rPr>
              <a:t>Nós precisamos prevenir.Esse foi o objetivo desta discussão</a:t>
            </a:r>
          </a:p>
          <a:p>
            <a:r>
              <a:rPr lang="pt-BR" sz="2000" smtClean="0">
                <a:solidFill>
                  <a:schemeClr val="bg1"/>
                </a:solidFill>
              </a:rPr>
              <a:t> O ambiente microbiano intestinal juntamente com os aspectos do  desenvolvimento trato gastrointestinal são fundamentais para a compreensão da patogênese da ECN.</a:t>
            </a:r>
          </a:p>
          <a:p>
            <a:pPr>
              <a:buFont typeface="Arial" pitchFamily="34" charset="0"/>
              <a:buNone/>
            </a:pPr>
            <a:r>
              <a:rPr lang="pt-BR" sz="2000" smtClean="0">
                <a:solidFill>
                  <a:schemeClr val="bg1"/>
                </a:solidFill>
              </a:rPr>
              <a:t>•   Precisamos ter sistemas melhores (modelos animais) para avaliar mecanismos que preencham critérios de causalidade derivados de associações fortes encontradas em humanos.</a:t>
            </a:r>
          </a:p>
          <a:p>
            <a:r>
              <a:rPr lang="pt-BR" sz="2000" smtClean="0">
                <a:solidFill>
                  <a:schemeClr val="bg1"/>
                </a:solidFill>
              </a:rPr>
              <a:t>Uma vez que tenhamos uma compreensão clara das causas das diferentes formas da ECN, seremos mais capazes de direcionar estratégias preventivas.</a:t>
            </a:r>
          </a:p>
        </p:txBody>
      </p:sp>
      <p:sp>
        <p:nvSpPr>
          <p:cNvPr id="150532" name="Text Box 4"/>
          <p:cNvSpPr txBox="1">
            <a:spLocks noChangeArrowheads="1"/>
          </p:cNvSpPr>
          <p:nvPr/>
        </p:nvSpPr>
        <p:spPr bwMode="auto">
          <a:xfrm>
            <a:off x="10498138" y="6361113"/>
            <a:ext cx="1416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Neu J, 2018</a:t>
            </a:r>
          </a:p>
        </p:txBody>
      </p:sp>
    </p:spTree>
  </p:cSld>
  <p:clrMapOvr>
    <a:masterClrMapping/>
  </p:clrMapOvr>
  <p:transition spd="med">
    <p:fade/>
  </p:transition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/>
          <p:cNvSpPr>
            <a:spLocks noGrp="1"/>
          </p:cNvSpPr>
          <p:nvPr>
            <p:ph type="title" idx="4294967295"/>
          </p:nvPr>
        </p:nvSpPr>
        <p:spPr>
          <a:xfrm>
            <a:off x="1293813" y="-381000"/>
            <a:ext cx="9144000" cy="1020763"/>
          </a:xfrm>
        </p:spPr>
        <p:txBody>
          <a:bodyPr/>
          <a:lstStyle/>
          <a:p>
            <a:r>
              <a:rPr lang="pt-BR" smtClean="0">
                <a:solidFill>
                  <a:srgbClr val="FF3399"/>
                </a:solidFill>
              </a:rPr>
              <a:t>Em resumo...</a:t>
            </a:r>
          </a:p>
        </p:txBody>
      </p:sp>
      <p:sp>
        <p:nvSpPr>
          <p:cNvPr id="209923" name="Rectangle 3"/>
          <p:cNvSpPr>
            <a:spLocks noGrp="1"/>
          </p:cNvSpPr>
          <p:nvPr>
            <p:ph type="body" idx="4294967295"/>
          </p:nvPr>
        </p:nvSpPr>
        <p:spPr>
          <a:xfrm>
            <a:off x="227013" y="914400"/>
            <a:ext cx="11582400" cy="5943600"/>
          </a:xfrm>
          <a:ln w="38100">
            <a:solidFill>
              <a:srgbClr val="0033CC"/>
            </a:solidFill>
          </a:ln>
        </p:spPr>
        <p:txBody>
          <a:bodyPr/>
          <a:lstStyle/>
          <a:p>
            <a:pPr>
              <a:lnSpc>
                <a:spcPct val="70000"/>
              </a:lnSpc>
            </a:pPr>
            <a:endParaRPr lang="pt-PT" altLang="ja-JP" sz="2000" smtClean="0">
              <a:latin typeface="Times New Roman" pitchFamily="18" charset="0"/>
              <a:ea typeface="MS PGothic" pitchFamily="34" charset="-128"/>
            </a:endParaRPr>
          </a:p>
          <a:p>
            <a:pPr>
              <a:lnSpc>
                <a:spcPct val="70000"/>
              </a:lnSpc>
              <a:buFont typeface="Arial" pitchFamily="34" charset="0"/>
              <a:buNone/>
            </a:pPr>
            <a:r>
              <a:rPr lang="pt-PT" altLang="ja-JP" sz="2000" smtClean="0">
                <a:latin typeface="Times New Roman" pitchFamily="18" charset="0"/>
                <a:ea typeface="MS PGothic" pitchFamily="34" charset="-128"/>
              </a:rPr>
              <a:t>    Enfatizamos a importância de diferenciar a enterocolite necrosante (ECN) da perfuração intestinal espontânea (ocorre mais no íleo, nos primeiros 1 dias de vida, a corioamnionite tem papel importante pela translocação de </a:t>
            </a:r>
            <a:r>
              <a:rPr lang="pt-PT" altLang="ja-JP" sz="2000" i="1" smtClean="0">
                <a:latin typeface="Times New Roman" pitchFamily="18" charset="0"/>
                <a:ea typeface="MS PGothic" pitchFamily="34" charset="-128"/>
              </a:rPr>
              <a:t>Candida</a:t>
            </a:r>
            <a:r>
              <a:rPr lang="pt-PT" altLang="ja-JP" sz="2000" smtClean="0">
                <a:latin typeface="Times New Roman" pitchFamily="18" charset="0"/>
                <a:ea typeface="MS PGothic" pitchFamily="34" charset="-128"/>
              </a:rPr>
              <a:t> e </a:t>
            </a:r>
            <a:r>
              <a:rPr lang="pt-PT" altLang="ja-JP" sz="2000" i="1" smtClean="0">
                <a:latin typeface="Times New Roman" pitchFamily="18" charset="0"/>
                <a:ea typeface="MS PGothic" pitchFamily="34" charset="-128"/>
              </a:rPr>
              <a:t>Staphylococcus </a:t>
            </a:r>
            <a:r>
              <a:rPr lang="pt-PT" altLang="ja-JP" sz="2000" smtClean="0">
                <a:latin typeface="Times New Roman" pitchFamily="18" charset="0"/>
                <a:ea typeface="MS PGothic" pitchFamily="34" charset="-128"/>
              </a:rPr>
              <a:t>para a circulação sistêmica). Após comentar sobre o estudo recente de Gordon PV et al (2017) </a:t>
            </a:r>
            <a:r>
              <a:rPr lang="pt-BR" altLang="ja-JP" sz="2000" smtClean="0">
                <a:latin typeface="Times New Roman" pitchFamily="18" charset="0"/>
                <a:ea typeface="MS PGothic" pitchFamily="34" charset="-128"/>
              </a:rPr>
              <a:t>q</a:t>
            </a:r>
            <a:r>
              <a:rPr lang="pt-PT" altLang="ja-JP" sz="2000" smtClean="0">
                <a:latin typeface="Times New Roman" pitchFamily="18" charset="0"/>
                <a:ea typeface="MS PGothic" pitchFamily="34" charset="-128"/>
              </a:rPr>
              <a:t>ue citou 14 subgrupos de ECN no recém-nascido(RN), focalizamos a nossa discussão em torno da ENC Clássica </a:t>
            </a:r>
            <a:r>
              <a:rPr lang="pt-BR" altLang="ja-JP" sz="2000" smtClean="0">
                <a:latin typeface="Times New Roman" pitchFamily="18" charset="0"/>
                <a:ea typeface="MS PGothic" pitchFamily="34" charset="-128"/>
              </a:rPr>
              <a:t>que é aquela associada á disbiose. Na procura dos inimigos, devemos lembrar que somos nós mesmos, como diz Neu J (2018): a antibioticoterapia empírica prolongada ≥5 dias sem infecção (altera o desenvolvimento fisiológico e imunológico intestinal), o uso de inibidores H2, como a ranitidina (aumento de proteobactérias no intestino-gram-negativas), nutrição parenteral sem nutrição enteral (aumento da permeabilidade intestinal, facilitando a translocação d bactérias devido ao mal funcionamento das junções de oclusões no intestino, além do aumento das proteobactérias). A nutrição enteral tem papel importante na prevenção da ECN: falta de nutrição enteral leva a uma mudança na microbiota luminal, onde as proteobactérias (gram-negativas) dominam, criando um estado proinflamatório que leva à quebra das junções de oclusões com  perda da função de barreira epitelial, translocação bacteriana e sepse. A nutrição enteral deve ser realizada com leite humano cru (o leite materno contem 105-6 bactérias/ml! Estas são destruídas pelo processo de pasteurização. Assim, mesmo a mãe tendo pequena quantidade de leite, ao misturar com o pasteurizado pode haver expansão de uma grande parte do microbioma após 4-8 horas (é a chamada </a:t>
            </a:r>
            <a:r>
              <a:rPr lang="pt-BR" altLang="ja-JP" sz="2000" b="1" smtClean="0">
                <a:latin typeface="Times New Roman" pitchFamily="18" charset="0"/>
                <a:ea typeface="MS PGothic" pitchFamily="34" charset="-128"/>
              </a:rPr>
              <a:t>refaunação do leite humano pasteurizado!)</a:t>
            </a:r>
            <a:r>
              <a:rPr lang="pt-BR" altLang="ja-JP" sz="2000" smtClean="0">
                <a:latin typeface="Times New Roman" pitchFamily="18" charset="0"/>
                <a:ea typeface="MS PGothic" pitchFamily="34" charset="-128"/>
              </a:rPr>
              <a:t>. Quanto aos probióticos, tema que discutirei no mês de outubro/2018, estudos recentes tem mostrado aumento da ECN com o uso de probiótico (516 RN ≥23 e &lt;28 comparando historicamente com aqueles que receberam probiótico de rotina versos os eu não receberam)  e outros, sem alteração na sua incidência. </a:t>
            </a:r>
            <a:r>
              <a:rPr lang="pt-PT" altLang="ja-JP" sz="2000" smtClean="0">
                <a:latin typeface="Times New Roman" pitchFamily="18" charset="0"/>
                <a:ea typeface="MS PGothic" pitchFamily="34" charset="-128"/>
              </a:rPr>
              <a:t>Muito mais precisa ser aprendido sobre a flora intestinal  e suas interações com o desenvolvimento do trato intestinal antes de podermos rotineiramente manipular o ecossistema microbiano intestinal.Segundo Neu F, u</a:t>
            </a:r>
            <a:r>
              <a:rPr lang="pt-BR" altLang="ja-JP" sz="2000" smtClean="0">
                <a:latin typeface="Times New Roman" pitchFamily="18" charset="0"/>
                <a:ea typeface="MS PGothic" pitchFamily="34" charset="-128"/>
              </a:rPr>
              <a:t>ma vez que tenhamos uma compreensão clara das causas das diferentes formas da ECN, seremos mais capazes de direcionar estratégias preventivas. </a:t>
            </a:r>
            <a:endParaRPr lang="pt-BR" sz="2000" smtClean="0">
              <a:latin typeface="Times New Roman" pitchFamily="18" charset="0"/>
            </a:endParaRPr>
          </a:p>
        </p:txBody>
      </p:sp>
      <p:sp>
        <p:nvSpPr>
          <p:cNvPr id="209924" name="Text Box 4"/>
          <p:cNvSpPr txBox="1">
            <a:spLocks noChangeArrowheads="1"/>
          </p:cNvSpPr>
          <p:nvPr/>
        </p:nvSpPr>
        <p:spPr bwMode="auto">
          <a:xfrm>
            <a:off x="10361613" y="6400800"/>
            <a:ext cx="12017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sz="1000"/>
              <a:t>Paulo R. Margotto</a:t>
            </a:r>
          </a:p>
        </p:txBody>
      </p:sp>
    </p:spTree>
  </p:cSld>
  <p:clrMapOvr>
    <a:masterClrMapping/>
  </p:clrMapOvr>
  <p:transition spd="med">
    <p:fade/>
  </p:transition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900" name="Picture 4"/>
          <p:cNvPicPr>
            <a:picLocks noChangeAspect="1" noChangeArrowheads="1"/>
          </p:cNvPicPr>
          <p:nvPr/>
        </p:nvPicPr>
        <p:blipFill>
          <a:blip r:embed="rId2" cstate="print">
            <a:lum bright="6000" contrast="12000"/>
          </a:blip>
          <a:srcRect/>
          <a:stretch>
            <a:fillRect/>
          </a:stretch>
        </p:blipFill>
        <p:spPr bwMode="auto">
          <a:xfrm>
            <a:off x="1751013" y="609600"/>
            <a:ext cx="8077200" cy="5753100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  <a:effectLst/>
        </p:spPr>
      </p:pic>
      <p:sp>
        <p:nvSpPr>
          <p:cNvPr id="208901" name="Text Box 5"/>
          <p:cNvSpPr txBox="1">
            <a:spLocks noChangeArrowheads="1"/>
          </p:cNvSpPr>
          <p:nvPr/>
        </p:nvSpPr>
        <p:spPr bwMode="auto">
          <a:xfrm>
            <a:off x="1582738" y="112713"/>
            <a:ext cx="1517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OBRIGADO!</a:t>
            </a:r>
          </a:p>
        </p:txBody>
      </p:sp>
      <p:sp>
        <p:nvSpPr>
          <p:cNvPr id="208902" name="Text Box 6"/>
          <p:cNvSpPr txBox="1">
            <a:spLocks noChangeArrowheads="1"/>
          </p:cNvSpPr>
          <p:nvPr/>
        </p:nvSpPr>
        <p:spPr bwMode="auto">
          <a:xfrm>
            <a:off x="4341813" y="6400800"/>
            <a:ext cx="3740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Hospital 28 de Agosto  de Manaus!</a:t>
            </a:r>
          </a:p>
        </p:txBody>
      </p:sp>
    </p:spTree>
  </p:cSld>
  <p:clrMapOvr>
    <a:masterClrMapping/>
  </p:clrMapOvr>
  <p:transition spd="med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4640</TotalTime>
  <Words>9006</Words>
  <Application>Microsoft Macintosh PowerPoint</Application>
  <PresentationFormat>Personalizar</PresentationFormat>
  <Paragraphs>765</Paragraphs>
  <Slides>97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22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97</vt:i4>
      </vt:variant>
    </vt:vector>
  </HeadingPairs>
  <TitlesOfParts>
    <vt:vector size="120" baseType="lpstr">
      <vt:lpstr>Arial</vt:lpstr>
      <vt:lpstr>Consolas</vt:lpstr>
      <vt:lpstr>Corbel</vt:lpstr>
      <vt:lpstr>Imprint MT Shadow</vt:lpstr>
      <vt:lpstr>Wingdings</vt:lpstr>
      <vt:lpstr>Palatino Linotype</vt:lpstr>
      <vt:lpstr>Courier New</vt:lpstr>
      <vt:lpstr>Verdana</vt:lpstr>
      <vt:lpstr>Times New Roman</vt:lpstr>
      <vt:lpstr>Calibri</vt:lpstr>
      <vt:lpstr>Geneva</vt:lpstr>
      <vt:lpstr>MS PGothic</vt:lpstr>
      <vt:lpstr>Georgia</vt:lpstr>
      <vt:lpstr>Baskerville Old Face</vt:lpstr>
      <vt:lpstr>Edwardian Script ITC</vt:lpstr>
      <vt:lpstr>Gill Sans MT</vt:lpstr>
      <vt:lpstr>Wingdings 2</vt:lpstr>
      <vt:lpstr>Arial Unicode MS</vt:lpstr>
      <vt:lpstr>Tahoma</vt:lpstr>
      <vt:lpstr>Lato</vt:lpstr>
      <vt:lpstr>Source Sans Pro</vt:lpstr>
      <vt:lpstr>Gulim</vt:lpstr>
      <vt:lpstr>Chalkboard 16x9</vt:lpstr>
      <vt:lpstr>ENTEROCOLITE NECROSANTE:  A LÓGICA DA PREVENÇÃO</vt:lpstr>
      <vt:lpstr>Enterocolite necrosante: a lógica da prevenção</vt:lpstr>
      <vt:lpstr>Slide 3</vt:lpstr>
      <vt:lpstr>Slide 4</vt:lpstr>
      <vt:lpstr>Regressão logística: Odds ratio ajustada para PIE versus não PIE:sepse precoce [early onset sepsis], esteróide pós-natal e Centro foram também incluídos no modelo de regressão logística)</vt:lpstr>
      <vt:lpstr>Slide 6</vt:lpstr>
      <vt:lpstr>Slide 7</vt:lpstr>
      <vt:lpstr>Slide 8</vt:lpstr>
      <vt:lpstr>Slide 9</vt:lpstr>
      <vt:lpstr>Caso Clínico&gt; Perfuração intestinal espontânea</vt:lpstr>
      <vt:lpstr>Slide 11</vt:lpstr>
      <vt:lpstr>Portanto...</vt:lpstr>
      <vt:lpstr>Enterocolite necrosante Uma tragédia Neonatal!Patologia devastadora!</vt:lpstr>
      <vt:lpstr>Existe uma definição clara de Enterocolite necrosante?</vt:lpstr>
      <vt:lpstr>Existe uma definição clara de Enterocolite necrosante?</vt:lpstr>
      <vt:lpstr>Causas de Enterocolite Necrosante na Unidade Neonatal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Infarto hemorrágico periventricular (IHPV) e enterocolite necrosante</vt:lpstr>
      <vt:lpstr>Uso de Cafeína</vt:lpstr>
      <vt:lpstr>Uso de Espessante</vt:lpstr>
      <vt:lpstr>Enterocolite Necrosante Induzida por Proteína Alimentar (EIPA)</vt:lpstr>
      <vt:lpstr>             Inclusão de 14 subconjuntos de enterocolite necrosante</vt:lpstr>
      <vt:lpstr>Slide 30</vt:lpstr>
      <vt:lpstr>Slide 31</vt:lpstr>
      <vt:lpstr>Slide 32</vt:lpstr>
      <vt:lpstr>Existe uma definição clara de Enterocolite necrosante?</vt:lpstr>
      <vt:lpstr>O QUE CAUSA A CLÁSSICA ENTEROCOLITE NECROSANTE</vt:lpstr>
      <vt:lpstr>O QUE CAUSA A CLÁSSICA ENTEROC0LITE NECROSANTE</vt:lpstr>
      <vt:lpstr>O QUE CAUSA A CLÁSSICA ENTEROCLITE NECROSANTE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Coisas que fazemos para bagunçar coisas Falta de Alimentação Enteral </vt:lpstr>
      <vt:lpstr>OUTRO DOGMA NA NEONATOLOGIA:  ASPIRAÇÃO DE RESÍDUOS GÁSTRICOS. Não baseado em ciência</vt:lpstr>
      <vt:lpstr>Slide 46</vt:lpstr>
      <vt:lpstr>Slide 47</vt:lpstr>
      <vt:lpstr>É a nutrição enteral que  faz o intestino crescer. Em nutrição parenteral total sem nutrição enteral o intestino não cresce, além de aumentar a permeabilidade intestinal (aumenta o risco de infecção pelo aumento de translocação de bactérias) e de não aumentar os hormônios gastrintestinais</vt:lpstr>
      <vt:lpstr>    Nutrição enteral Precoce x Tardia</vt:lpstr>
      <vt:lpstr>Vejam o Efeito da Nutrição Parenteral no Rato NO MICROBIOMA INTESTINAL</vt:lpstr>
      <vt:lpstr>Slide 51</vt:lpstr>
      <vt:lpstr>Slide 52</vt:lpstr>
      <vt:lpstr>Slide 53</vt:lpstr>
      <vt:lpstr>Qual dieta? LEITE MATERNO CRU</vt:lpstr>
      <vt:lpstr>Leite Humano Cru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Enterocolite necrosante</vt:lpstr>
      <vt:lpstr>Queda aguda na contagem dos monócitos sanguíneos diferencia enterocolite necrosante (ECN) de outras causas de intolerância alimentar NOVO BIOMARCADOR PARA A ECN Remon J, 2014</vt:lpstr>
      <vt:lpstr>Slide 70</vt:lpstr>
      <vt:lpstr>Slide 71</vt:lpstr>
      <vt:lpstr>Enterocolite necrosante</vt:lpstr>
      <vt:lpstr>Atraso do clampeamento do cordão do cordão em recém-nascidos com suspeito da restrição do crescimento intrauterino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  <vt:lpstr>Slide 87</vt:lpstr>
      <vt:lpstr>Slide 88</vt:lpstr>
      <vt:lpstr>Slide 89</vt:lpstr>
      <vt:lpstr>Slide 90</vt:lpstr>
      <vt:lpstr>Slide 91</vt:lpstr>
      <vt:lpstr>Slide 92</vt:lpstr>
      <vt:lpstr>Slide 93</vt:lpstr>
      <vt:lpstr>Slide 94</vt:lpstr>
      <vt:lpstr>Concluindo...</vt:lpstr>
      <vt:lpstr>Em resumo...</vt:lpstr>
      <vt:lpstr>Slide 97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Paulo</dc:creator>
  <cp:lastModifiedBy>Paulo</cp:lastModifiedBy>
  <cp:revision>270</cp:revision>
  <dcterms:created xsi:type="dcterms:W3CDTF">2014-04-17T22:18:44Z</dcterms:created>
  <dcterms:modified xsi:type="dcterms:W3CDTF">2018-08-10T21:36:55Z</dcterms:modified>
</cp:coreProperties>
</file>