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1"/>
    <p:sldMasterId id="2147483671" r:id="rId2"/>
  </p:sldMasterIdLst>
  <p:notesMasterIdLst>
    <p:notesMasterId r:id="rId52"/>
  </p:notesMasterIdLst>
  <p:sldIdLst>
    <p:sldId id="256" r:id="rId3"/>
    <p:sldId id="257" r:id="rId4"/>
    <p:sldId id="258" r:id="rId5"/>
    <p:sldId id="259" r:id="rId6"/>
    <p:sldId id="282" r:id="rId7"/>
    <p:sldId id="283" r:id="rId8"/>
    <p:sldId id="284" r:id="rId9"/>
    <p:sldId id="285" r:id="rId10"/>
    <p:sldId id="286" r:id="rId11"/>
    <p:sldId id="287" r:id="rId12"/>
    <p:sldId id="260" r:id="rId13"/>
    <p:sldId id="261" r:id="rId14"/>
    <p:sldId id="262" r:id="rId15"/>
    <p:sldId id="263" r:id="rId16"/>
    <p:sldId id="288" r:id="rId17"/>
    <p:sldId id="264" r:id="rId18"/>
    <p:sldId id="265" r:id="rId19"/>
    <p:sldId id="266" r:id="rId20"/>
    <p:sldId id="267" r:id="rId21"/>
    <p:sldId id="268" r:id="rId22"/>
    <p:sldId id="269" r:id="rId23"/>
    <p:sldId id="270" r:id="rId24"/>
    <p:sldId id="271" r:id="rId25"/>
    <p:sldId id="272" r:id="rId26"/>
    <p:sldId id="273" r:id="rId27"/>
    <p:sldId id="274" r:id="rId28"/>
    <p:sldId id="275" r:id="rId29"/>
    <p:sldId id="277" r:id="rId30"/>
    <p:sldId id="278" r:id="rId31"/>
    <p:sldId id="279" r:id="rId32"/>
    <p:sldId id="280" r:id="rId33"/>
    <p:sldId id="281" r:id="rId34"/>
    <p:sldId id="289" r:id="rId35"/>
    <p:sldId id="302" r:id="rId36"/>
    <p:sldId id="303" r:id="rId37"/>
    <p:sldId id="304" r:id="rId38"/>
    <p:sldId id="306" r:id="rId39"/>
    <p:sldId id="308" r:id="rId40"/>
    <p:sldId id="292" r:id="rId41"/>
    <p:sldId id="293" r:id="rId42"/>
    <p:sldId id="294" r:id="rId43"/>
    <p:sldId id="295" r:id="rId44"/>
    <p:sldId id="296" r:id="rId45"/>
    <p:sldId id="297" r:id="rId46"/>
    <p:sldId id="298" r:id="rId47"/>
    <p:sldId id="299" r:id="rId48"/>
    <p:sldId id="300" r:id="rId49"/>
    <p:sldId id="309" r:id="rId50"/>
    <p:sldId id="301" r:id="rId51"/>
  </p:sldIdLst>
  <p:sldSz cx="9144000" cy="5143500" type="screen16x9"/>
  <p:notesSz cx="6858000" cy="9144000"/>
  <p:defaultTextStyle>
    <a:defPPr>
      <a:defRPr lang="pt-BR"/>
    </a:defPPr>
    <a:lvl1pPr algn="l" rtl="0" fontAlgn="base">
      <a:spcBef>
        <a:spcPct val="0"/>
      </a:spcBef>
      <a:spcAft>
        <a:spcPct val="0"/>
      </a:spcAft>
      <a:defRPr sz="1400" kern="1200">
        <a:solidFill>
          <a:srgbClr val="000000"/>
        </a:solidFill>
        <a:latin typeface="Arial" pitchFamily="34" charset="0"/>
        <a:ea typeface="+mn-ea"/>
        <a:cs typeface="Arial" pitchFamily="34" charset="0"/>
        <a:sym typeface="Arial" pitchFamily="34" charset="0"/>
      </a:defRPr>
    </a:lvl1pPr>
    <a:lvl2pPr marL="457200" algn="l" rtl="0" fontAlgn="base">
      <a:spcBef>
        <a:spcPct val="0"/>
      </a:spcBef>
      <a:spcAft>
        <a:spcPct val="0"/>
      </a:spcAft>
      <a:defRPr sz="1400" kern="1200">
        <a:solidFill>
          <a:srgbClr val="000000"/>
        </a:solidFill>
        <a:latin typeface="Arial" pitchFamily="34" charset="0"/>
        <a:ea typeface="+mn-ea"/>
        <a:cs typeface="Arial" pitchFamily="34" charset="0"/>
        <a:sym typeface="Arial" pitchFamily="34" charset="0"/>
      </a:defRPr>
    </a:lvl2pPr>
    <a:lvl3pPr marL="914400" algn="l" rtl="0" fontAlgn="base">
      <a:spcBef>
        <a:spcPct val="0"/>
      </a:spcBef>
      <a:spcAft>
        <a:spcPct val="0"/>
      </a:spcAft>
      <a:defRPr sz="1400" kern="1200">
        <a:solidFill>
          <a:srgbClr val="000000"/>
        </a:solidFill>
        <a:latin typeface="Arial" pitchFamily="34" charset="0"/>
        <a:ea typeface="+mn-ea"/>
        <a:cs typeface="Arial" pitchFamily="34" charset="0"/>
        <a:sym typeface="Arial" pitchFamily="34" charset="0"/>
      </a:defRPr>
    </a:lvl3pPr>
    <a:lvl4pPr marL="1371600" algn="l" rtl="0" fontAlgn="base">
      <a:spcBef>
        <a:spcPct val="0"/>
      </a:spcBef>
      <a:spcAft>
        <a:spcPct val="0"/>
      </a:spcAft>
      <a:defRPr sz="1400" kern="1200">
        <a:solidFill>
          <a:srgbClr val="000000"/>
        </a:solidFill>
        <a:latin typeface="Arial" pitchFamily="34" charset="0"/>
        <a:ea typeface="+mn-ea"/>
        <a:cs typeface="Arial" pitchFamily="34" charset="0"/>
        <a:sym typeface="Arial" pitchFamily="34" charset="0"/>
      </a:defRPr>
    </a:lvl4pPr>
    <a:lvl5pPr marL="1828800" algn="l" rtl="0" fontAlgn="base">
      <a:spcBef>
        <a:spcPct val="0"/>
      </a:spcBef>
      <a:spcAft>
        <a:spcPct val="0"/>
      </a:spcAft>
      <a:defRPr sz="1400" kern="1200">
        <a:solidFill>
          <a:srgbClr val="000000"/>
        </a:solidFill>
        <a:latin typeface="Arial" pitchFamily="34" charset="0"/>
        <a:ea typeface="+mn-ea"/>
        <a:cs typeface="Arial" pitchFamily="34" charset="0"/>
        <a:sym typeface="Arial" pitchFamily="34" charset="0"/>
      </a:defRPr>
    </a:lvl5pPr>
    <a:lvl6pPr marL="2286000" algn="l" defTabSz="914400" rtl="0" eaLnBrk="1" latinLnBrk="0" hangingPunct="1">
      <a:defRPr sz="1400" kern="1200">
        <a:solidFill>
          <a:srgbClr val="000000"/>
        </a:solidFill>
        <a:latin typeface="Arial" pitchFamily="34" charset="0"/>
        <a:ea typeface="+mn-ea"/>
        <a:cs typeface="Arial" pitchFamily="34" charset="0"/>
        <a:sym typeface="Arial" pitchFamily="34" charset="0"/>
      </a:defRPr>
    </a:lvl6pPr>
    <a:lvl7pPr marL="2743200" algn="l" defTabSz="914400" rtl="0" eaLnBrk="1" latinLnBrk="0" hangingPunct="1">
      <a:defRPr sz="1400" kern="1200">
        <a:solidFill>
          <a:srgbClr val="000000"/>
        </a:solidFill>
        <a:latin typeface="Arial" pitchFamily="34" charset="0"/>
        <a:ea typeface="+mn-ea"/>
        <a:cs typeface="Arial" pitchFamily="34" charset="0"/>
        <a:sym typeface="Arial" pitchFamily="34" charset="0"/>
      </a:defRPr>
    </a:lvl7pPr>
    <a:lvl8pPr marL="3200400" algn="l" defTabSz="914400" rtl="0" eaLnBrk="1" latinLnBrk="0" hangingPunct="1">
      <a:defRPr sz="1400" kern="1200">
        <a:solidFill>
          <a:srgbClr val="000000"/>
        </a:solidFill>
        <a:latin typeface="Arial" pitchFamily="34" charset="0"/>
        <a:ea typeface="+mn-ea"/>
        <a:cs typeface="Arial" pitchFamily="34" charset="0"/>
        <a:sym typeface="Arial" pitchFamily="34" charset="0"/>
      </a:defRPr>
    </a:lvl8pPr>
    <a:lvl9pPr marL="3657600" algn="l" defTabSz="914400" rtl="0" eaLnBrk="1" latinLnBrk="0" hangingPunct="1">
      <a:defRPr sz="1400" kern="1200">
        <a:solidFill>
          <a:srgbClr val="000000"/>
        </a:solidFill>
        <a:latin typeface="Arial" pitchFamily="34" charset="0"/>
        <a:ea typeface="+mn-ea"/>
        <a:cs typeface="Arial" pitchFamily="34" charset="0"/>
        <a:sym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66CC"/>
    <a:srgbClr val="CC66FF"/>
    <a:srgbClr val="FF0000"/>
    <a:srgbClr val="6699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106" d="100"/>
          <a:sy n="106" d="100"/>
        </p:scale>
        <p:origin x="-91" y="-250"/>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0722" name="Google Shape;3;n"/>
          <p:cNvSpPr>
            <a:spLocks noGrp="1" noRot="1" noChangeAspect="1"/>
          </p:cNvSpPr>
          <p:nvPr>
            <p:ph type="sldImg" idx="2"/>
          </p:nvPr>
        </p:nvSpPr>
        <p:spPr bwMode="auto">
          <a:xfrm>
            <a:off x="381000" y="685800"/>
            <a:ext cx="6096000" cy="3429000"/>
          </a:xfrm>
          <a:custGeom>
            <a:avLst/>
            <a:gdLst>
              <a:gd name="T0" fmla="*/ 0 w 120000"/>
              <a:gd name="T1" fmla="*/ 0 h 120000"/>
              <a:gd name="T2" fmla="*/ 120000 w 120000"/>
              <a:gd name="T3" fmla="*/ 120000 h 120000"/>
            </a:gdLst>
            <a:ahLst/>
            <a:cxnLst/>
            <a:rect l="T0" t="T1" r="T2" b="T3"/>
            <a:pathLst>
              <a:path w="120000" h="120000" extrusionOk="0">
                <a:moveTo>
                  <a:pt x="0" y="0"/>
                </a:moveTo>
                <a:lnTo>
                  <a:pt x="120000" y="0"/>
                </a:lnTo>
                <a:lnTo>
                  <a:pt x="120000" y="120000"/>
                </a:lnTo>
                <a:lnTo>
                  <a:pt x="0" y="120000"/>
                </a:lnTo>
                <a:close/>
              </a:path>
            </a:pathLst>
          </a:custGeom>
          <a:noFill/>
          <a:ln w="9525">
            <a:solidFill>
              <a:srgbClr val="000000"/>
            </a:solidFill>
            <a:round/>
            <a:headEnd type="none" w="sm" len="sm"/>
            <a:tailEnd type="none" w="sm" len="sm"/>
          </a:ln>
        </p:spPr>
      </p:sp>
      <p:sp>
        <p:nvSpPr>
          <p:cNvPr id="30723" name="Google Shape;4;n"/>
          <p:cNvSpPr txBox="1">
            <a:spLocks noGrp="1"/>
          </p:cNvSpPr>
          <p:nvPr>
            <p:ph type="body" idx="1"/>
          </p:nvPr>
        </p:nvSpPr>
        <p:spPr bwMode="auto">
          <a:xfrm>
            <a:off x="685800" y="4343400"/>
            <a:ext cx="5486400" cy="41148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pitchFamily="34" charset="0"/>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29845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1pPr>
    <a:lvl2pPr marL="742950" lvl="1" indent="-28575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2pPr>
    <a:lvl3pPr marL="1143000" lvl="2" indent="-22860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3pPr>
    <a:lvl4pPr marL="1600200" lvl="3" indent="-22860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4pPr>
    <a:lvl5pPr marL="2057400" lvl="4" indent="-22860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1746" name="Google Shape;126;g59cf155332ecb469_1:notes"/>
          <p:cNvSpPr>
            <a:spLocks noGrp="1" noRot="1" noChangeAspect="1" noTextEdit="1"/>
          </p:cNvSpPr>
          <p:nvPr>
            <p:ph type="sldImg" idx="2"/>
          </p:nvPr>
        </p:nvSpPr>
        <p:spPr>
          <a:ln>
            <a:miter lim="800000"/>
            <a:headEnd/>
            <a:tailEnd/>
          </a:ln>
        </p:spPr>
      </p:sp>
      <p:sp>
        <p:nvSpPr>
          <p:cNvPr id="31747" name="Google Shape;127;g59cf155332ecb469_1: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2770" name="Google Shape;136;g3eab5ba387_0_6:notes"/>
          <p:cNvSpPr>
            <a:spLocks noGrp="1" noRot="1" noChangeAspect="1" noTextEdit="1"/>
          </p:cNvSpPr>
          <p:nvPr>
            <p:ph type="sldImg" idx="2"/>
          </p:nvPr>
        </p:nvSpPr>
        <p:spPr>
          <a:ln>
            <a:miter lim="800000"/>
            <a:headEnd/>
            <a:tailEnd/>
          </a:ln>
        </p:spPr>
      </p:sp>
      <p:sp>
        <p:nvSpPr>
          <p:cNvPr id="32771" name="Google Shape;137;g3eab5ba387_0_6: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3794" name="Google Shape;142;g3eaba589bf_0_0:notes"/>
          <p:cNvSpPr>
            <a:spLocks noGrp="1" noRot="1" noChangeAspect="1" noTextEdit="1"/>
          </p:cNvSpPr>
          <p:nvPr>
            <p:ph type="sldImg" idx="2"/>
          </p:nvPr>
        </p:nvSpPr>
        <p:spPr>
          <a:ln>
            <a:miter lim="800000"/>
            <a:headEnd/>
            <a:tailEnd/>
          </a:ln>
        </p:spPr>
      </p:sp>
      <p:sp>
        <p:nvSpPr>
          <p:cNvPr id="33795" name="Google Shape;143;g3eaba589bf_0_0: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4818" name="Google Shape;148;g3eaba589bf_0_5:notes"/>
          <p:cNvSpPr>
            <a:spLocks noGrp="1" noRot="1" noChangeAspect="1" noTextEdit="1"/>
          </p:cNvSpPr>
          <p:nvPr>
            <p:ph type="sldImg" idx="2"/>
          </p:nvPr>
        </p:nvSpPr>
        <p:spPr>
          <a:ln>
            <a:miter lim="800000"/>
            <a:headEnd/>
            <a:tailEnd/>
          </a:ln>
        </p:spPr>
      </p:sp>
      <p:sp>
        <p:nvSpPr>
          <p:cNvPr id="34819" name="Google Shape;149;g3eaba589bf_0_5: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5842" name="Google Shape;154;g3eabf4c48f_7_75: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
        <p:nvSpPr>
          <p:cNvPr id="35843" name="Google Shape;155;g3eabf4c48f_7_75:notes"/>
          <p:cNvSpPr>
            <a:spLocks noGrp="1" noRot="1" noChangeAspect="1" noTextEdit="1"/>
          </p:cNvSpPr>
          <p:nvPr>
            <p:ph type="sldImg" idx="2"/>
          </p:nvPr>
        </p:nvSpPr>
        <p:spPr>
          <a:ln>
            <a:miter lim="800000"/>
            <a:headEnd/>
            <a:tailEnd/>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6866" name="Google Shape;160;g3eabf4c48f_7_81: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
        <p:nvSpPr>
          <p:cNvPr id="36867" name="Google Shape;161;g3eabf4c48f_7_81:notes"/>
          <p:cNvSpPr>
            <a:spLocks noGrp="1" noRot="1" noChangeAspect="1" noTextEdit="1"/>
          </p:cNvSpPr>
          <p:nvPr>
            <p:ph type="sldImg" idx="2"/>
          </p:nvPr>
        </p:nvSpPr>
        <p:spPr>
          <a:ln>
            <a:miter lim="800000"/>
            <a:headEnd/>
            <a:tailEnd/>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7890" name="Google Shape;166;g3eabf4c48f_7_86: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
        <p:nvSpPr>
          <p:cNvPr id="37891" name="Google Shape;167;g3eabf4c48f_7_86:notes"/>
          <p:cNvSpPr>
            <a:spLocks noGrp="1" noRot="1" noChangeAspect="1" noTextEdit="1"/>
          </p:cNvSpPr>
          <p:nvPr>
            <p:ph type="sldImg" idx="2"/>
          </p:nvPr>
        </p:nvSpPr>
        <p:spPr>
          <a:ln>
            <a:miter lim="800000"/>
            <a:headEnd/>
            <a:tailEnd/>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8914" name="Google Shape;172;g3eabf4c48f_7_91: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
        <p:nvSpPr>
          <p:cNvPr id="38915" name="Google Shape;173;g3eabf4c48f_7_91:notes"/>
          <p:cNvSpPr>
            <a:spLocks noGrp="1" noRot="1" noChangeAspect="1" noTextEdit="1"/>
          </p:cNvSpPr>
          <p:nvPr>
            <p:ph type="sldImg" idx="2"/>
          </p:nvPr>
        </p:nvSpPr>
        <p:spPr>
          <a:ln>
            <a:miter lim="800000"/>
            <a:headEnd/>
            <a:tailEnd/>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9938" name="Google Shape;178;g3eabf4c48f_7_96: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
        <p:nvSpPr>
          <p:cNvPr id="39939" name="Google Shape;179;g3eabf4c48f_7_96:notes"/>
          <p:cNvSpPr>
            <a:spLocks noGrp="1" noRot="1" noChangeAspect="1" noTextEdit="1"/>
          </p:cNvSpPr>
          <p:nvPr>
            <p:ph type="sldImg" idx="2"/>
          </p:nvPr>
        </p:nvSpPr>
        <p:spPr>
          <a:ln>
            <a:miter lim="800000"/>
            <a:headEnd/>
            <a:tailEnd/>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0962" name="Google Shape;185;g3eabf4c48f_7_102: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
        <p:nvSpPr>
          <p:cNvPr id="40963" name="Google Shape;186;g3eabf4c48f_7_102:notes"/>
          <p:cNvSpPr>
            <a:spLocks noGrp="1" noRot="1" noChangeAspect="1" noTextEdit="1"/>
          </p:cNvSpPr>
          <p:nvPr>
            <p:ph type="sldImg" idx="2"/>
          </p:nvPr>
        </p:nvSpPr>
        <p:spPr>
          <a:ln>
            <a:miter lim="800000"/>
            <a:headEnd/>
            <a:tailEnd/>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1986" name="Google Shape;193;g3eabf4c48f_7_109: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
        <p:nvSpPr>
          <p:cNvPr id="41987" name="Google Shape;194;g3eabf4c48f_7_109:notes"/>
          <p:cNvSpPr>
            <a:spLocks noGrp="1" noRot="1" noChangeAspect="1" noTextEdit="1"/>
          </p:cNvSpPr>
          <p:nvPr>
            <p:ph type="sldImg" idx="2"/>
          </p:nvPr>
        </p:nvSpPr>
        <p:spPr>
          <a:ln>
            <a:miter lim="800000"/>
            <a:headEnd/>
            <a:tailEnd/>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3010" name="Google Shape;201;g3eabf4c48f_7_116: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
        <p:nvSpPr>
          <p:cNvPr id="43011" name="Google Shape;202;g3eabf4c48f_7_116:notes"/>
          <p:cNvSpPr>
            <a:spLocks noGrp="1" noRot="1" noChangeAspect="1" noTextEdit="1"/>
          </p:cNvSpPr>
          <p:nvPr>
            <p:ph type="sldImg" idx="2"/>
          </p:nvPr>
        </p:nvSpPr>
        <p:spPr>
          <a:ln>
            <a:miter lim="800000"/>
            <a:headEnd/>
            <a:tailEnd/>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4034" name="Google Shape;208;g3eabf4c48f_7_122: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
        <p:nvSpPr>
          <p:cNvPr id="44035" name="Google Shape;209;g3eabf4c48f_7_122:notes"/>
          <p:cNvSpPr>
            <a:spLocks noGrp="1" noRot="1" noChangeAspect="1" noTextEdit="1"/>
          </p:cNvSpPr>
          <p:nvPr>
            <p:ph type="sldImg" idx="2"/>
          </p:nvPr>
        </p:nvSpPr>
        <p:spPr>
          <a:ln>
            <a:miter lim="800000"/>
            <a:headEnd/>
            <a:tailEnd/>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5058" name="Google Shape;215;g3eaba589bf_0_10:notes"/>
          <p:cNvSpPr>
            <a:spLocks noGrp="1" noRot="1" noChangeAspect="1" noTextEdit="1"/>
          </p:cNvSpPr>
          <p:nvPr>
            <p:ph type="sldImg" idx="2"/>
          </p:nvPr>
        </p:nvSpPr>
        <p:spPr>
          <a:ln>
            <a:miter lim="800000"/>
            <a:headEnd/>
            <a:tailEnd/>
          </a:ln>
        </p:spPr>
      </p:sp>
      <p:sp>
        <p:nvSpPr>
          <p:cNvPr id="45059" name="Google Shape;216;g3eaba589bf_0_10: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6082" name="Google Shape;221;g3eaba589bf_0_15:notes"/>
          <p:cNvSpPr>
            <a:spLocks noGrp="1" noRot="1" noChangeAspect="1" noTextEdit="1"/>
          </p:cNvSpPr>
          <p:nvPr>
            <p:ph type="sldImg" idx="2"/>
          </p:nvPr>
        </p:nvSpPr>
        <p:spPr>
          <a:ln>
            <a:miter lim="800000"/>
            <a:headEnd/>
            <a:tailEnd/>
          </a:ln>
        </p:spPr>
      </p:sp>
      <p:sp>
        <p:nvSpPr>
          <p:cNvPr id="46083" name="Google Shape;222;g3eaba589bf_0_15: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227;g3eaba589bf_0_45:notes"/>
          <p:cNvSpPr>
            <a:spLocks noGrp="1" noRot="1" noChangeAspect="1" noTextEdit="1"/>
          </p:cNvSpPr>
          <p:nvPr>
            <p:ph type="sldImg" idx="2"/>
          </p:nvPr>
        </p:nvSpPr>
        <p:spPr>
          <a:ln>
            <a:miter lim="800000"/>
            <a:headEnd/>
            <a:tailEnd/>
          </a:ln>
        </p:spPr>
      </p:sp>
      <p:sp>
        <p:nvSpPr>
          <p:cNvPr id="47107" name="Google Shape;228;g3eaba589bf_0_45: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233;g3eaba589bf_0_20:notes"/>
          <p:cNvSpPr>
            <a:spLocks noGrp="1" noRot="1" noChangeAspect="1" noTextEdit="1"/>
          </p:cNvSpPr>
          <p:nvPr>
            <p:ph type="sldImg" idx="2"/>
          </p:nvPr>
        </p:nvSpPr>
        <p:spPr>
          <a:ln>
            <a:miter lim="800000"/>
            <a:headEnd/>
            <a:tailEnd/>
          </a:ln>
        </p:spPr>
      </p:sp>
      <p:sp>
        <p:nvSpPr>
          <p:cNvPr id="48131" name="Google Shape;234;g3eaba589bf_0_20: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9154" name="Google Shape;239;g3eaba589bf_0_25:notes"/>
          <p:cNvSpPr>
            <a:spLocks noGrp="1" noRot="1" noChangeAspect="1" noTextEdit="1"/>
          </p:cNvSpPr>
          <p:nvPr>
            <p:ph type="sldImg" idx="2"/>
          </p:nvPr>
        </p:nvSpPr>
        <p:spPr>
          <a:ln>
            <a:miter lim="800000"/>
            <a:headEnd/>
            <a:tailEnd/>
          </a:ln>
        </p:spPr>
      </p:sp>
      <p:sp>
        <p:nvSpPr>
          <p:cNvPr id="49155" name="Google Shape;240;g3eaba589bf_0_25: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0178" name="Google Shape;245;g3eaba589bf_0_35:notes"/>
          <p:cNvSpPr>
            <a:spLocks noGrp="1" noRot="1" noChangeAspect="1" noTextEdit="1"/>
          </p:cNvSpPr>
          <p:nvPr>
            <p:ph type="sldImg" idx="2"/>
          </p:nvPr>
        </p:nvSpPr>
        <p:spPr>
          <a:ln>
            <a:miter lim="800000"/>
            <a:headEnd/>
            <a:tailEnd/>
          </a:ln>
        </p:spPr>
      </p:sp>
      <p:sp>
        <p:nvSpPr>
          <p:cNvPr id="50179" name="Google Shape;246;g3eaba589bf_0_35: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1202" name="Google Shape;251;g3eaba589bf_0_40:notes"/>
          <p:cNvSpPr>
            <a:spLocks noGrp="1" noRot="1" noChangeAspect="1" noTextEdit="1"/>
          </p:cNvSpPr>
          <p:nvPr>
            <p:ph type="sldImg" idx="2"/>
          </p:nvPr>
        </p:nvSpPr>
        <p:spPr>
          <a:ln>
            <a:miter lim="800000"/>
            <a:headEnd/>
            <a:tailEnd/>
          </a:ln>
        </p:spPr>
      </p:sp>
      <p:sp>
        <p:nvSpPr>
          <p:cNvPr id="51203" name="Google Shape;252;g3eaba589bf_0_40: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3250" name="Google Shape;263;g3eabf4c48f_0_5:notes"/>
          <p:cNvSpPr>
            <a:spLocks noGrp="1" noRot="1" noChangeAspect="1" noTextEdit="1"/>
          </p:cNvSpPr>
          <p:nvPr>
            <p:ph type="sldImg" idx="2"/>
          </p:nvPr>
        </p:nvSpPr>
        <p:spPr>
          <a:ln>
            <a:miter lim="800000"/>
            <a:headEnd/>
            <a:tailEnd/>
          </a:ln>
        </p:spPr>
      </p:sp>
      <p:sp>
        <p:nvSpPr>
          <p:cNvPr id="53251" name="Google Shape;264;g3eabf4c48f_0_5: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4274" name="Google Shape;269;g3eabf4c48f_0_22:notes"/>
          <p:cNvSpPr>
            <a:spLocks noGrp="1" noRot="1" noChangeAspect="1" noTextEdit="1"/>
          </p:cNvSpPr>
          <p:nvPr>
            <p:ph type="sldImg" idx="2"/>
          </p:nvPr>
        </p:nvSpPr>
        <p:spPr>
          <a:ln>
            <a:miter lim="800000"/>
            <a:headEnd/>
            <a:tailEnd/>
          </a:ln>
        </p:spPr>
      </p:sp>
      <p:sp>
        <p:nvSpPr>
          <p:cNvPr id="54275" name="Google Shape;270;g3eabf4c48f_0_22: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5298" name="Google Shape;275;g3eabf4c48f_0_27:notes"/>
          <p:cNvSpPr>
            <a:spLocks noGrp="1" noRot="1" noChangeAspect="1" noTextEdit="1"/>
          </p:cNvSpPr>
          <p:nvPr>
            <p:ph type="sldImg" idx="2"/>
          </p:nvPr>
        </p:nvSpPr>
        <p:spPr>
          <a:ln>
            <a:miter lim="800000"/>
            <a:headEnd/>
            <a:tailEnd/>
          </a:ln>
        </p:spPr>
      </p:sp>
      <p:sp>
        <p:nvSpPr>
          <p:cNvPr id="55299" name="Google Shape;276;g3eabf4c48f_0_27: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6322" name="Google Shape;281;g3eabf4c48f_0_34:notes"/>
          <p:cNvSpPr>
            <a:spLocks noGrp="1" noRot="1" noChangeAspect="1" noTextEdit="1"/>
          </p:cNvSpPr>
          <p:nvPr>
            <p:ph type="sldImg" idx="2"/>
          </p:nvPr>
        </p:nvSpPr>
        <p:spPr>
          <a:ln>
            <a:miter lim="800000"/>
            <a:headEnd/>
            <a:tailEnd/>
          </a:ln>
        </p:spPr>
      </p:sp>
      <p:sp>
        <p:nvSpPr>
          <p:cNvPr id="56323" name="Google Shape;282;g3eabf4c48f_0_34: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7346" name="Google Shape;287;g3eabf4c48f_0_42:notes"/>
          <p:cNvSpPr>
            <a:spLocks noGrp="1" noRot="1" noChangeAspect="1" noTextEdit="1"/>
          </p:cNvSpPr>
          <p:nvPr>
            <p:ph type="sldImg" idx="2"/>
          </p:nvPr>
        </p:nvSpPr>
        <p:spPr>
          <a:ln>
            <a:miter lim="800000"/>
            <a:headEnd/>
            <a:tailEnd/>
          </a:ln>
        </p:spPr>
      </p:sp>
      <p:sp>
        <p:nvSpPr>
          <p:cNvPr id="57347" name="Google Shape;288;g3eabf4c48f_0_42: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anchor="b"/>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4" name="Google Shape;8;p1"/>
          <p:cNvSpPr txBox="1">
            <a:spLocks noGrp="1"/>
          </p:cNvSpPr>
          <p:nvPr>
            <p:ph type="sldNum" idx="13"/>
          </p:nvPr>
        </p:nvSpPr>
        <p:spPr>
          <a:ln/>
        </p:spPr>
        <p:txBody>
          <a:bodyPr/>
          <a:lstStyle>
            <a:lvl1pPr>
              <a:defRPr/>
            </a:lvl1pPr>
          </a:lstStyle>
          <a:p>
            <a:fld id="{03725071-0E62-43A4-96CD-5F2C7988DF0F}" type="slidenum">
              <a:rPr lang="pt-B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anchor="ct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3" name="Google Shape;8;p1"/>
          <p:cNvSpPr txBox="1">
            <a:spLocks noGrp="1"/>
          </p:cNvSpPr>
          <p:nvPr>
            <p:ph type="sldNum" idx="13"/>
          </p:nvPr>
        </p:nvSpPr>
        <p:spPr>
          <a:ln/>
        </p:spPr>
        <p:txBody>
          <a:bodyPr/>
          <a:lstStyle>
            <a:lvl1pPr>
              <a:defRPr/>
            </a:lvl1pPr>
          </a:lstStyle>
          <a:p>
            <a:fld id="{533DFA26-DB88-4D5D-BEA1-CA38F1D577F4}" type="slidenum">
              <a:rPr lang="pt-B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 name="Google Shape;8;p1"/>
          <p:cNvSpPr txBox="1">
            <a:spLocks noGrp="1"/>
          </p:cNvSpPr>
          <p:nvPr>
            <p:ph type="sldNum" idx="13"/>
          </p:nvPr>
        </p:nvSpPr>
        <p:spPr>
          <a:ln/>
        </p:spPr>
        <p:txBody>
          <a:bodyPr/>
          <a:lstStyle>
            <a:lvl1pPr>
              <a:defRPr/>
            </a:lvl1pPr>
          </a:lstStyle>
          <a:p>
            <a:fld id="{075FD36C-67C3-432E-A348-52023D49C20E}" type="slidenum">
              <a:rPr lang="pt-B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5" name="Google Shape;8;p1"/>
          <p:cNvSpPr txBox="1">
            <a:spLocks noGrp="1"/>
          </p:cNvSpPr>
          <p:nvPr>
            <p:ph type="sldNum" idx="13"/>
          </p:nvPr>
        </p:nvSpPr>
        <p:spPr>
          <a:ln/>
        </p:spPr>
        <p:txBody>
          <a:bodyPr/>
          <a:lstStyle>
            <a:lvl1pPr>
              <a:defRPr/>
            </a:lvl1pPr>
          </a:lstStyle>
          <a:p>
            <a:fld id="{B0177736-515B-4C69-B7FF-F20968660782}" type="slidenum">
              <a:rPr lang="pt-B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 name="Google Shape;8;p1"/>
          <p:cNvSpPr txBox="1">
            <a:spLocks noGrp="1"/>
          </p:cNvSpPr>
          <p:nvPr>
            <p:ph type="sldNum" idx="13"/>
          </p:nvPr>
        </p:nvSpPr>
        <p:spPr>
          <a:ln/>
        </p:spPr>
        <p:txBody>
          <a:bodyPr/>
          <a:lstStyle>
            <a:lvl1pPr>
              <a:defRPr/>
            </a:lvl1pPr>
          </a:lstStyle>
          <a:p>
            <a:fld id="{08EAEEB1-CA2B-4DE0-BD65-FCCF8B87298C}" type="slidenum">
              <a:rPr lang="pt-B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anchor="b"/>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4" name="Google Shape;8;p1"/>
          <p:cNvSpPr txBox="1">
            <a:spLocks noGrp="1"/>
          </p:cNvSpPr>
          <p:nvPr>
            <p:ph type="sldNum" idx="13"/>
          </p:nvPr>
        </p:nvSpPr>
        <p:spPr>
          <a:ln/>
        </p:spPr>
        <p:txBody>
          <a:bodyPr/>
          <a:lstStyle>
            <a:lvl1pPr>
              <a:defRPr/>
            </a:lvl1pPr>
          </a:lstStyle>
          <a:p>
            <a:fld id="{7DEDA0A4-A990-4CE4-AC40-16F700AA5C11}" type="slidenum">
              <a:rPr lang="pt-B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anchor="ct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 name="Google Shape;8;p1"/>
          <p:cNvSpPr txBox="1">
            <a:spLocks noGrp="1"/>
          </p:cNvSpPr>
          <p:nvPr>
            <p:ph type="sldNum" idx="13"/>
          </p:nvPr>
        </p:nvSpPr>
        <p:spPr>
          <a:ln/>
        </p:spPr>
        <p:txBody>
          <a:bodyPr/>
          <a:lstStyle>
            <a:lvl1pPr>
              <a:defRPr/>
            </a:lvl1pPr>
          </a:lstStyle>
          <a:p>
            <a:fld id="{8CC884F2-8088-4F86-B097-0F18FE9B1FDB}" type="slidenum">
              <a:rPr lang="pt-B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5" name="Google Shape;36;p9"/>
          <p:cNvSpPr>
            <a:spLocks noChangeArrowheads="1"/>
          </p:cNvSpPr>
          <p:nvPr/>
        </p:nvSpPr>
        <p:spPr bwMode="auto">
          <a:xfrm>
            <a:off x="4572000" y="0"/>
            <a:ext cx="4572000" cy="5143500"/>
          </a:xfrm>
          <a:prstGeom prst="rect">
            <a:avLst/>
          </a:prstGeom>
          <a:solidFill>
            <a:schemeClr val="tx2"/>
          </a:solidFill>
          <a:ln w="9525">
            <a:noFill/>
            <a:miter lim="800000"/>
            <a:headEnd/>
            <a:tailEnd/>
          </a:ln>
        </p:spPr>
        <p:txBody>
          <a:bodyPr lIns="91425" tIns="91425" rIns="91425" bIns="91425" anchor="ctr"/>
          <a:lstStyle/>
          <a:p>
            <a:pPr>
              <a:buClr>
                <a:srgbClr val="000000"/>
              </a:buClr>
              <a:buFont typeface="Arial" pitchFamily="34" charset="0"/>
              <a:buNone/>
            </a:pPr>
            <a:endParaRPr lang="pt-BR"/>
          </a:p>
        </p:txBody>
      </p:sp>
      <p:sp>
        <p:nvSpPr>
          <p:cNvPr id="37" name="Google Shape;37;p9"/>
          <p:cNvSpPr txBox="1">
            <a:spLocks noGrp="1"/>
          </p:cNvSpPr>
          <p:nvPr>
            <p:ph type="title"/>
          </p:nvPr>
        </p:nvSpPr>
        <p:spPr>
          <a:xfrm>
            <a:off x="265500" y="1233175"/>
            <a:ext cx="4045200" cy="1482300"/>
          </a:xfrm>
          <a:prstGeom prst="rect">
            <a:avLst/>
          </a:prstGeom>
        </p:spPr>
        <p:txBody>
          <a:bodyPr spcFirstLastPara="1" anchor="b"/>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anchor="ct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6" name="Google Shape;40;p9"/>
          <p:cNvSpPr txBox="1">
            <a:spLocks noGrp="1"/>
          </p:cNvSpPr>
          <p:nvPr>
            <p:ph type="sldNum" idx="10"/>
          </p:nvPr>
        </p:nvSpPr>
        <p:spPr/>
        <p:txBody>
          <a:bodyPr/>
          <a:lstStyle>
            <a:lvl1pPr>
              <a:defRPr/>
            </a:lvl1pPr>
          </a:lstStyle>
          <a:p>
            <a:fld id="{D8BAD907-978C-43DA-A7C6-C781B6F8CF89}" type="slidenum">
              <a:rPr lang="pt-B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anchor="ctr"/>
          <a:lstStyle>
            <a:lvl1pPr marL="457200" lvl="0" indent="-228600">
              <a:lnSpc>
                <a:spcPct val="100000"/>
              </a:lnSpc>
              <a:spcBef>
                <a:spcPts val="0"/>
              </a:spcBef>
              <a:spcAft>
                <a:spcPts val="0"/>
              </a:spcAft>
              <a:buSzPts val="1800"/>
              <a:buNone/>
              <a:defRPr/>
            </a:lvl1pPr>
          </a:lstStyle>
          <a:p>
            <a:endParaRPr/>
          </a:p>
        </p:txBody>
      </p:sp>
      <p:sp>
        <p:nvSpPr>
          <p:cNvPr id="3" name="Google Shape;8;p1"/>
          <p:cNvSpPr txBox="1">
            <a:spLocks noGrp="1"/>
          </p:cNvSpPr>
          <p:nvPr>
            <p:ph type="sldNum" idx="13"/>
          </p:nvPr>
        </p:nvSpPr>
        <p:spPr>
          <a:ln/>
        </p:spPr>
        <p:txBody>
          <a:bodyPr/>
          <a:lstStyle>
            <a:lvl1pPr>
              <a:defRPr/>
            </a:lvl1pPr>
          </a:lstStyle>
          <a:p>
            <a:fld id="{0B80017C-E415-4827-BD49-7333451D15D6}" type="slidenum">
              <a:rPr lang="pt-B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p:nvPr>
        </p:nvSpPr>
        <p:spPr>
          <a:xfrm>
            <a:off x="311700" y="1106125"/>
            <a:ext cx="8520600" cy="1963500"/>
          </a:xfrm>
          <a:prstGeom prst="rect">
            <a:avLst/>
          </a:prstGeom>
        </p:spPr>
        <p:txBody>
          <a:bodyPr spcFirstLastPara="1" anchor="b"/>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rPr lang="pt-BR" smtClean="0"/>
              <a:t>Clique para editar o estilo do título mestre</a:t>
            </a:r>
            <a:endParaRP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 name="Google Shape;8;p1"/>
          <p:cNvSpPr txBox="1">
            <a:spLocks noGrp="1"/>
          </p:cNvSpPr>
          <p:nvPr>
            <p:ph type="sldNum" idx="13"/>
          </p:nvPr>
        </p:nvSpPr>
        <p:spPr>
          <a:ln/>
        </p:spPr>
        <p:txBody>
          <a:bodyPr/>
          <a:lstStyle>
            <a:lvl1pPr>
              <a:defRPr/>
            </a:lvl1pPr>
          </a:lstStyle>
          <a:p>
            <a:fld id="{24EB63D7-B44B-4727-9053-CB171F601ADE}" type="slidenum">
              <a:rPr lang="pt-B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2" name="Google Shape;8;p1"/>
          <p:cNvSpPr txBox="1">
            <a:spLocks noGrp="1"/>
          </p:cNvSpPr>
          <p:nvPr>
            <p:ph type="sldNum" idx="13"/>
          </p:nvPr>
        </p:nvSpPr>
        <p:spPr>
          <a:ln/>
        </p:spPr>
        <p:txBody>
          <a:bodyPr/>
          <a:lstStyle>
            <a:lvl1pPr>
              <a:defRPr/>
            </a:lvl1pPr>
          </a:lstStyle>
          <a:p>
            <a:fld id="{27D4B967-7143-40C9-B305-0C6D70A0EF1C}" type="slidenum">
              <a:rPr lang="pt-B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311150" y="444500"/>
            <a:ext cx="8521700" cy="573088"/>
          </a:xfrm>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a:xfrm>
            <a:off x="311150" y="1152525"/>
            <a:ext cx="8521700" cy="34163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Número de Slide 3"/>
          <p:cNvSpPr>
            <a:spLocks noGrp="1"/>
          </p:cNvSpPr>
          <p:nvPr>
            <p:ph type="sldNum" idx="10"/>
          </p:nvPr>
        </p:nvSpPr>
        <p:spPr>
          <a:xfrm>
            <a:off x="8472488" y="4662488"/>
            <a:ext cx="549275" cy="393700"/>
          </a:xfrm>
        </p:spPr>
        <p:txBody>
          <a:bodyPr/>
          <a:lstStyle>
            <a:lvl1pPr>
              <a:defRPr/>
            </a:lvl1pPr>
          </a:lstStyle>
          <a:p>
            <a:fld id="{E82EDF0A-4517-4010-B315-1BEE61254E83}" type="slidenum">
              <a:rPr lang="pt-B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ítulo e Conteúdo" type="obj">
  <p:cSld name="Título e Conteúdo">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628650" y="273844"/>
            <a:ext cx="7886700" cy="994172"/>
          </a:xfrm>
          <a:prstGeom prst="rect">
            <a:avLst/>
          </a:prstGeom>
          <a:noFill/>
          <a:ln>
            <a:noFill/>
          </a:ln>
        </p:spPr>
        <p:txBody>
          <a:bodyPr spcFirstLastPara="1"/>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a:endParaRPr/>
          </a:p>
        </p:txBody>
      </p:sp>
      <p:sp>
        <p:nvSpPr>
          <p:cNvPr id="58" name="Google Shape;58;p14"/>
          <p:cNvSpPr txBox="1">
            <a:spLocks noGrp="1"/>
          </p:cNvSpPr>
          <p:nvPr>
            <p:ph type="body" idx="1"/>
          </p:nvPr>
        </p:nvSpPr>
        <p:spPr>
          <a:xfrm>
            <a:off x="628650" y="1369219"/>
            <a:ext cx="7886700" cy="3263504"/>
          </a:xfrm>
          <a:prstGeom prst="rect">
            <a:avLst/>
          </a:prstGeom>
          <a:noFill/>
          <a:ln>
            <a:noFill/>
          </a:ln>
        </p:spPr>
        <p:txBody>
          <a:bodyPr spcFirstLastPara="1"/>
          <a:lstStyle>
            <a:lvl1pPr marL="457200" marR="0" lvl="0" indent="-36195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4" name="Google Shape;53;p13"/>
          <p:cNvSpPr txBox="1">
            <a:spLocks noGrp="1"/>
          </p:cNvSpPr>
          <p:nvPr>
            <p:ph type="dt" idx="11"/>
          </p:nvPr>
        </p:nvSpPr>
        <p:spPr>
          <a:ln/>
        </p:spPr>
        <p:txBody>
          <a:bodyPr/>
          <a:lstStyle>
            <a:lvl1pPr>
              <a:defRPr/>
            </a:lvl1pPr>
          </a:lstStyle>
          <a:p>
            <a:endParaRPr lang="pt-BR"/>
          </a:p>
        </p:txBody>
      </p:sp>
      <p:sp>
        <p:nvSpPr>
          <p:cNvPr id="5" name="Google Shape;54;p13"/>
          <p:cNvSpPr txBox="1">
            <a:spLocks noGrp="1"/>
          </p:cNvSpPr>
          <p:nvPr>
            <p:ph type="ftr" idx="12"/>
          </p:nvPr>
        </p:nvSpPr>
        <p:spPr>
          <a:ln/>
        </p:spPr>
        <p:txBody>
          <a:bodyPr/>
          <a:lstStyle>
            <a:lvl1pPr>
              <a:defRPr/>
            </a:lvl1pPr>
          </a:lstStyle>
          <a:p>
            <a:endParaRPr lang="pt-BR"/>
          </a:p>
        </p:txBody>
      </p:sp>
      <p:sp>
        <p:nvSpPr>
          <p:cNvPr id="6" name="Google Shape;55;p13"/>
          <p:cNvSpPr txBox="1">
            <a:spLocks noGrp="1"/>
          </p:cNvSpPr>
          <p:nvPr>
            <p:ph type="sldNum" idx="13"/>
          </p:nvPr>
        </p:nvSpPr>
        <p:spPr>
          <a:ln/>
        </p:spPr>
        <p:txBody>
          <a:bodyPr/>
          <a:lstStyle>
            <a:lvl1pPr>
              <a:defRPr/>
            </a:lvl1pPr>
          </a:lstStyle>
          <a:p>
            <a:fld id="{C1051DB8-E18D-4C2E-945F-D9B54FF7B717}" type="slidenum">
              <a:rPr lang="pt-BR"/>
              <a:pPr/>
              <a:t>‹nº›</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Duas Partes de Conteúdo" type="twoObj">
  <p:cSld name="Duas Partes de Conteúdo">
    <p:spTree>
      <p:nvGrpSpPr>
        <p:cNvPr id="1" name="Shape 62"/>
        <p:cNvGrpSpPr/>
        <p:nvPr/>
      </p:nvGrpSpPr>
      <p:grpSpPr>
        <a:xfrm>
          <a:off x="0" y="0"/>
          <a:ext cx="0" cy="0"/>
          <a:chOff x="0" y="0"/>
          <a:chExt cx="0" cy="0"/>
        </a:xfrm>
      </p:grpSpPr>
      <p:sp>
        <p:nvSpPr>
          <p:cNvPr id="63" name="Google Shape;63;p15"/>
          <p:cNvSpPr txBox="1">
            <a:spLocks noGrp="1"/>
          </p:cNvSpPr>
          <p:nvPr>
            <p:ph type="title"/>
          </p:nvPr>
        </p:nvSpPr>
        <p:spPr>
          <a:xfrm>
            <a:off x="628650" y="273844"/>
            <a:ext cx="7886700" cy="994172"/>
          </a:xfrm>
          <a:prstGeom prst="rect">
            <a:avLst/>
          </a:prstGeom>
          <a:noFill/>
          <a:ln>
            <a:noFill/>
          </a:ln>
        </p:spPr>
        <p:txBody>
          <a:bodyPr spcFirstLastPara="1"/>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a:endParaRPr/>
          </a:p>
        </p:txBody>
      </p:sp>
      <p:sp>
        <p:nvSpPr>
          <p:cNvPr id="64" name="Google Shape;64;p15"/>
          <p:cNvSpPr txBox="1">
            <a:spLocks noGrp="1"/>
          </p:cNvSpPr>
          <p:nvPr>
            <p:ph type="body" idx="1"/>
          </p:nvPr>
        </p:nvSpPr>
        <p:spPr>
          <a:xfrm>
            <a:off x="628650" y="1369219"/>
            <a:ext cx="3886200" cy="3263504"/>
          </a:xfrm>
          <a:prstGeom prst="rect">
            <a:avLst/>
          </a:prstGeom>
          <a:noFill/>
          <a:ln>
            <a:noFill/>
          </a:ln>
        </p:spPr>
        <p:txBody>
          <a:bodyPr spcFirstLastPara="1"/>
          <a:lstStyle>
            <a:lvl1pPr marL="457200" marR="0" lvl="0" indent="-36195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65" name="Google Shape;65;p15"/>
          <p:cNvSpPr txBox="1">
            <a:spLocks noGrp="1"/>
          </p:cNvSpPr>
          <p:nvPr>
            <p:ph type="body" idx="2"/>
          </p:nvPr>
        </p:nvSpPr>
        <p:spPr>
          <a:xfrm>
            <a:off x="4629150" y="1369219"/>
            <a:ext cx="3886200" cy="3263504"/>
          </a:xfrm>
          <a:prstGeom prst="rect">
            <a:avLst/>
          </a:prstGeom>
          <a:noFill/>
          <a:ln>
            <a:noFill/>
          </a:ln>
        </p:spPr>
        <p:txBody>
          <a:bodyPr spcFirstLastPara="1"/>
          <a:lstStyle>
            <a:lvl1pPr marL="457200" marR="0" lvl="0" indent="-36195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5" name="Google Shape;53;p13"/>
          <p:cNvSpPr txBox="1">
            <a:spLocks noGrp="1"/>
          </p:cNvSpPr>
          <p:nvPr>
            <p:ph type="dt" idx="11"/>
          </p:nvPr>
        </p:nvSpPr>
        <p:spPr>
          <a:ln/>
        </p:spPr>
        <p:txBody>
          <a:bodyPr/>
          <a:lstStyle>
            <a:lvl1pPr>
              <a:defRPr/>
            </a:lvl1pPr>
          </a:lstStyle>
          <a:p>
            <a:endParaRPr lang="pt-BR"/>
          </a:p>
        </p:txBody>
      </p:sp>
      <p:sp>
        <p:nvSpPr>
          <p:cNvPr id="6" name="Google Shape;54;p13"/>
          <p:cNvSpPr txBox="1">
            <a:spLocks noGrp="1"/>
          </p:cNvSpPr>
          <p:nvPr>
            <p:ph type="ftr" idx="12"/>
          </p:nvPr>
        </p:nvSpPr>
        <p:spPr>
          <a:ln/>
        </p:spPr>
        <p:txBody>
          <a:bodyPr/>
          <a:lstStyle>
            <a:lvl1pPr>
              <a:defRPr/>
            </a:lvl1pPr>
          </a:lstStyle>
          <a:p>
            <a:endParaRPr lang="pt-BR"/>
          </a:p>
        </p:txBody>
      </p:sp>
      <p:sp>
        <p:nvSpPr>
          <p:cNvPr id="7" name="Google Shape;55;p13"/>
          <p:cNvSpPr txBox="1">
            <a:spLocks noGrp="1"/>
          </p:cNvSpPr>
          <p:nvPr>
            <p:ph type="sldNum" idx="13"/>
          </p:nvPr>
        </p:nvSpPr>
        <p:spPr>
          <a:ln/>
        </p:spPr>
        <p:txBody>
          <a:bodyPr/>
          <a:lstStyle>
            <a:lvl1pPr>
              <a:defRPr/>
            </a:lvl1pPr>
          </a:lstStyle>
          <a:p>
            <a:fld id="{78262B7F-5F01-416D-9352-92D263AD4685}" type="slidenum">
              <a:rPr lang="pt-BR"/>
              <a:pPr/>
              <a:t>‹nº›</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lide de Título" type="title">
  <p:cSld name="Slide de Título">
    <p:spTree>
      <p:nvGrpSpPr>
        <p:cNvPr id="1" name="Shape 69"/>
        <p:cNvGrpSpPr/>
        <p:nvPr/>
      </p:nvGrpSpPr>
      <p:grpSpPr>
        <a:xfrm>
          <a:off x="0" y="0"/>
          <a:ext cx="0" cy="0"/>
          <a:chOff x="0" y="0"/>
          <a:chExt cx="0" cy="0"/>
        </a:xfrm>
      </p:grpSpPr>
      <p:sp>
        <p:nvSpPr>
          <p:cNvPr id="70" name="Google Shape;70;p16"/>
          <p:cNvSpPr txBox="1">
            <a:spLocks noGrp="1"/>
          </p:cNvSpPr>
          <p:nvPr>
            <p:ph type="ctrTitle"/>
          </p:nvPr>
        </p:nvSpPr>
        <p:spPr>
          <a:xfrm>
            <a:off x="1143000" y="841772"/>
            <a:ext cx="6858000" cy="1790700"/>
          </a:xfrm>
          <a:prstGeom prst="rect">
            <a:avLst/>
          </a:prstGeom>
          <a:noFill/>
          <a:ln>
            <a:noFill/>
          </a:ln>
        </p:spPr>
        <p:txBody>
          <a:bodyPr spcFirstLastPara="1" anchor="b"/>
          <a:lstStyle>
            <a:lvl1pPr marR="0" lvl="0" algn="ctr" rtl="0">
              <a:lnSpc>
                <a:spcPct val="90000"/>
              </a:lnSpc>
              <a:spcBef>
                <a:spcPts val="0"/>
              </a:spcBef>
              <a:spcAft>
                <a:spcPts val="0"/>
              </a:spcAft>
              <a:buClr>
                <a:schemeClr val="dk1"/>
              </a:buClr>
              <a:buSzPts val="4500"/>
              <a:buFont typeface="Calibri"/>
              <a:buNone/>
              <a:defRPr sz="4500" b="0" i="0" u="none" strike="noStrike" cap="none">
                <a:solidFill>
                  <a:schemeClr val="dk1"/>
                </a:solidFill>
                <a:latin typeface="Calibri"/>
                <a:ea typeface="Calibri"/>
                <a:cs typeface="Calibri"/>
                <a:sym typeface="Calibri"/>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a:endParaRPr/>
          </a:p>
        </p:txBody>
      </p:sp>
      <p:sp>
        <p:nvSpPr>
          <p:cNvPr id="71" name="Google Shape;71;p16"/>
          <p:cNvSpPr txBox="1">
            <a:spLocks noGrp="1"/>
          </p:cNvSpPr>
          <p:nvPr>
            <p:ph type="subTitle" idx="1"/>
          </p:nvPr>
        </p:nvSpPr>
        <p:spPr>
          <a:xfrm>
            <a:off x="1143000" y="2701528"/>
            <a:ext cx="6858000" cy="1241821"/>
          </a:xfrm>
          <a:prstGeom prst="rect">
            <a:avLst/>
          </a:prstGeom>
          <a:noFill/>
          <a:ln>
            <a:noFill/>
          </a:ln>
        </p:spPr>
        <p:txBody>
          <a:bodyPr spcFirstLastPara="1"/>
          <a:lstStyle>
            <a:lvl1pPr marR="0" lvl="0" algn="ctr" rtl="0">
              <a:lnSpc>
                <a:spcPct val="90000"/>
              </a:lnSpc>
              <a:spcBef>
                <a:spcPts val="8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1pPr>
            <a:lvl2pPr marR="0" lvl="1" algn="ctr"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2pPr>
            <a:lvl3pPr marR="0" lvl="2" algn="ctr" rtl="0">
              <a:lnSpc>
                <a:spcPct val="90000"/>
              </a:lnSpc>
              <a:spcBef>
                <a:spcPts val="400"/>
              </a:spcBef>
              <a:spcAft>
                <a:spcPts val="0"/>
              </a:spcAft>
              <a:buClr>
                <a:schemeClr val="dk1"/>
              </a:buClr>
              <a:buSzPts val="1400"/>
              <a:buFont typeface="Arial"/>
              <a:buNone/>
              <a:defRPr sz="1400" b="0" i="0" u="none" strike="noStrike" cap="none">
                <a:solidFill>
                  <a:schemeClr val="dk1"/>
                </a:solidFill>
                <a:latin typeface="Calibri"/>
                <a:ea typeface="Calibri"/>
                <a:cs typeface="Calibri"/>
                <a:sym typeface="Calibri"/>
              </a:defRPr>
            </a:lvl3pPr>
            <a:lvl4pPr marR="0" lvl="3" algn="ctr" rtl="0">
              <a:lnSpc>
                <a:spcPct val="90000"/>
              </a:lnSpc>
              <a:spcBef>
                <a:spcPts val="4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4pPr>
            <a:lvl5pPr marR="0" lvl="4" algn="ctr" rtl="0">
              <a:lnSpc>
                <a:spcPct val="90000"/>
              </a:lnSpc>
              <a:spcBef>
                <a:spcPts val="4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5pPr>
            <a:lvl6pPr marR="0" lvl="5" algn="ctr" rtl="0">
              <a:lnSpc>
                <a:spcPct val="90000"/>
              </a:lnSpc>
              <a:spcBef>
                <a:spcPts val="4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6pPr>
            <a:lvl7pPr marR="0" lvl="6" algn="ctr" rtl="0">
              <a:lnSpc>
                <a:spcPct val="90000"/>
              </a:lnSpc>
              <a:spcBef>
                <a:spcPts val="4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7pPr>
            <a:lvl8pPr marR="0" lvl="7" algn="ctr" rtl="0">
              <a:lnSpc>
                <a:spcPct val="90000"/>
              </a:lnSpc>
              <a:spcBef>
                <a:spcPts val="4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8pPr>
            <a:lvl9pPr marR="0" lvl="8" algn="ctr" rtl="0">
              <a:lnSpc>
                <a:spcPct val="90000"/>
              </a:lnSpc>
              <a:spcBef>
                <a:spcPts val="4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4" name="Google Shape;53;p13"/>
          <p:cNvSpPr txBox="1">
            <a:spLocks noGrp="1"/>
          </p:cNvSpPr>
          <p:nvPr>
            <p:ph type="dt" idx="11"/>
          </p:nvPr>
        </p:nvSpPr>
        <p:spPr>
          <a:ln/>
        </p:spPr>
        <p:txBody>
          <a:bodyPr/>
          <a:lstStyle>
            <a:lvl1pPr>
              <a:defRPr/>
            </a:lvl1pPr>
          </a:lstStyle>
          <a:p>
            <a:endParaRPr lang="pt-BR"/>
          </a:p>
        </p:txBody>
      </p:sp>
      <p:sp>
        <p:nvSpPr>
          <p:cNvPr id="5" name="Google Shape;54;p13"/>
          <p:cNvSpPr txBox="1">
            <a:spLocks noGrp="1"/>
          </p:cNvSpPr>
          <p:nvPr>
            <p:ph type="ftr" idx="12"/>
          </p:nvPr>
        </p:nvSpPr>
        <p:spPr>
          <a:ln/>
        </p:spPr>
        <p:txBody>
          <a:bodyPr/>
          <a:lstStyle>
            <a:lvl1pPr>
              <a:defRPr/>
            </a:lvl1pPr>
          </a:lstStyle>
          <a:p>
            <a:endParaRPr lang="pt-BR"/>
          </a:p>
        </p:txBody>
      </p:sp>
      <p:sp>
        <p:nvSpPr>
          <p:cNvPr id="6" name="Google Shape;55;p13"/>
          <p:cNvSpPr txBox="1">
            <a:spLocks noGrp="1"/>
          </p:cNvSpPr>
          <p:nvPr>
            <p:ph type="sldNum" idx="13"/>
          </p:nvPr>
        </p:nvSpPr>
        <p:spPr>
          <a:ln/>
        </p:spPr>
        <p:txBody>
          <a:bodyPr/>
          <a:lstStyle>
            <a:lvl1pPr>
              <a:defRPr/>
            </a:lvl1pPr>
          </a:lstStyle>
          <a:p>
            <a:fld id="{DF14ACCF-9490-4FE8-8280-5B0682F67240}" type="slidenum">
              <a:rPr lang="pt-BR"/>
              <a:pPr/>
              <a:t>‹nº›</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abeçalho da Seção" type="secHead">
  <p:cSld name="Cabeçalho da Seção">
    <p:spTree>
      <p:nvGrpSpPr>
        <p:cNvPr id="1" name="Shape 75"/>
        <p:cNvGrpSpPr/>
        <p:nvPr/>
      </p:nvGrpSpPr>
      <p:grpSpPr>
        <a:xfrm>
          <a:off x="0" y="0"/>
          <a:ext cx="0" cy="0"/>
          <a:chOff x="0" y="0"/>
          <a:chExt cx="0" cy="0"/>
        </a:xfrm>
      </p:grpSpPr>
      <p:sp>
        <p:nvSpPr>
          <p:cNvPr id="76" name="Google Shape;76;p17"/>
          <p:cNvSpPr txBox="1">
            <a:spLocks noGrp="1"/>
          </p:cNvSpPr>
          <p:nvPr>
            <p:ph type="title"/>
          </p:nvPr>
        </p:nvSpPr>
        <p:spPr>
          <a:xfrm>
            <a:off x="623888" y="1282304"/>
            <a:ext cx="7886700" cy="2139553"/>
          </a:xfrm>
          <a:prstGeom prst="rect">
            <a:avLst/>
          </a:prstGeom>
          <a:noFill/>
          <a:ln>
            <a:noFill/>
          </a:ln>
        </p:spPr>
        <p:txBody>
          <a:bodyPr spcFirstLastPara="1" anchor="b"/>
          <a:lstStyle>
            <a:lvl1pPr marR="0" lvl="0" algn="l" rtl="0">
              <a:lnSpc>
                <a:spcPct val="90000"/>
              </a:lnSpc>
              <a:spcBef>
                <a:spcPts val="0"/>
              </a:spcBef>
              <a:spcAft>
                <a:spcPts val="0"/>
              </a:spcAft>
              <a:buClr>
                <a:schemeClr val="dk1"/>
              </a:buClr>
              <a:buSzPts val="4500"/>
              <a:buFont typeface="Calibri"/>
              <a:buNone/>
              <a:defRPr sz="4500" b="0" i="0" u="none" strike="noStrike" cap="none">
                <a:solidFill>
                  <a:schemeClr val="dk1"/>
                </a:solidFill>
                <a:latin typeface="Calibri"/>
                <a:ea typeface="Calibri"/>
                <a:cs typeface="Calibri"/>
                <a:sym typeface="Calibri"/>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a:endParaRPr/>
          </a:p>
        </p:txBody>
      </p:sp>
      <p:sp>
        <p:nvSpPr>
          <p:cNvPr id="77" name="Google Shape;77;p17"/>
          <p:cNvSpPr txBox="1">
            <a:spLocks noGrp="1"/>
          </p:cNvSpPr>
          <p:nvPr>
            <p:ph type="body" idx="1"/>
          </p:nvPr>
        </p:nvSpPr>
        <p:spPr>
          <a:xfrm>
            <a:off x="623888" y="3442097"/>
            <a:ext cx="7886700" cy="1125140"/>
          </a:xfrm>
          <a:prstGeom prst="rect">
            <a:avLst/>
          </a:prstGeom>
          <a:noFill/>
          <a:ln>
            <a:noFill/>
          </a:ln>
        </p:spPr>
        <p:txBody>
          <a:bodyPr spcFirstLastPara="1"/>
          <a:lstStyle>
            <a:lvl1pPr marL="457200" marR="0" lvl="0" indent="-228600" algn="l" rtl="0">
              <a:lnSpc>
                <a:spcPct val="90000"/>
              </a:lnSpc>
              <a:spcBef>
                <a:spcPts val="800"/>
              </a:spcBef>
              <a:spcAft>
                <a:spcPts val="0"/>
              </a:spcAft>
              <a:buClr>
                <a:srgbClr val="888888"/>
              </a:buClr>
              <a:buSzPts val="1800"/>
              <a:buFont typeface="Arial"/>
              <a:buNone/>
              <a:defRPr sz="1800" b="0" i="0" u="none" strike="noStrike" cap="none">
                <a:solidFill>
                  <a:srgbClr val="888888"/>
                </a:solidFill>
                <a:latin typeface="Calibri"/>
                <a:ea typeface="Calibri"/>
                <a:cs typeface="Calibri"/>
                <a:sym typeface="Calibri"/>
              </a:defRPr>
            </a:lvl1pPr>
            <a:lvl2pPr marL="914400" marR="0" lvl="1" indent="-228600" algn="l" rtl="0">
              <a:lnSpc>
                <a:spcPct val="90000"/>
              </a:lnSpc>
              <a:spcBef>
                <a:spcPts val="400"/>
              </a:spcBef>
              <a:spcAft>
                <a:spcPts val="0"/>
              </a:spcAft>
              <a:buClr>
                <a:srgbClr val="888888"/>
              </a:buClr>
              <a:buSzPts val="1500"/>
              <a:buFont typeface="Arial"/>
              <a:buNone/>
              <a:defRPr sz="1500" b="0" i="0" u="none" strike="noStrike" cap="none">
                <a:solidFill>
                  <a:srgbClr val="888888"/>
                </a:solidFill>
                <a:latin typeface="Calibri"/>
                <a:ea typeface="Calibri"/>
                <a:cs typeface="Calibri"/>
                <a:sym typeface="Calibri"/>
              </a:defRPr>
            </a:lvl2pPr>
            <a:lvl3pPr marL="1371600" marR="0" lvl="2" indent="-228600" algn="l" rtl="0">
              <a:lnSpc>
                <a:spcPct val="90000"/>
              </a:lnSpc>
              <a:spcBef>
                <a:spcPts val="400"/>
              </a:spcBef>
              <a:spcAft>
                <a:spcPts val="0"/>
              </a:spcAft>
              <a:buClr>
                <a:srgbClr val="888888"/>
              </a:buClr>
              <a:buSzPts val="1400"/>
              <a:buFont typeface="Arial"/>
              <a:buNone/>
              <a:defRPr sz="1400" b="0" i="0" u="none" strike="noStrike" cap="none">
                <a:solidFill>
                  <a:srgbClr val="888888"/>
                </a:solidFill>
                <a:latin typeface="Calibri"/>
                <a:ea typeface="Calibri"/>
                <a:cs typeface="Calibri"/>
                <a:sym typeface="Calibri"/>
              </a:defRPr>
            </a:lvl3pPr>
            <a:lvl4pPr marL="1828800" marR="0" lvl="3" indent="-228600" algn="l" rtl="0">
              <a:lnSpc>
                <a:spcPct val="90000"/>
              </a:lnSpc>
              <a:spcBef>
                <a:spcPts val="4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4pPr>
            <a:lvl5pPr marL="2286000" marR="0" lvl="4" indent="-228600" algn="l" rtl="0">
              <a:lnSpc>
                <a:spcPct val="90000"/>
              </a:lnSpc>
              <a:spcBef>
                <a:spcPts val="4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5pPr>
            <a:lvl6pPr marL="2743200" marR="0" lvl="5" indent="-228600" algn="l" rtl="0">
              <a:lnSpc>
                <a:spcPct val="90000"/>
              </a:lnSpc>
              <a:spcBef>
                <a:spcPts val="4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6pPr>
            <a:lvl7pPr marL="3200400" marR="0" lvl="6" indent="-228600" algn="l" rtl="0">
              <a:lnSpc>
                <a:spcPct val="90000"/>
              </a:lnSpc>
              <a:spcBef>
                <a:spcPts val="4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7pPr>
            <a:lvl8pPr marL="3657600" marR="0" lvl="7" indent="-228600" algn="l" rtl="0">
              <a:lnSpc>
                <a:spcPct val="90000"/>
              </a:lnSpc>
              <a:spcBef>
                <a:spcPts val="4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8pPr>
            <a:lvl9pPr marL="4114800" marR="0" lvl="8" indent="-228600" algn="l" rtl="0">
              <a:lnSpc>
                <a:spcPct val="90000"/>
              </a:lnSpc>
              <a:spcBef>
                <a:spcPts val="4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9pPr>
          </a:lstStyle>
          <a:p>
            <a:endParaRPr/>
          </a:p>
        </p:txBody>
      </p:sp>
      <p:sp>
        <p:nvSpPr>
          <p:cNvPr id="4" name="Google Shape;53;p13"/>
          <p:cNvSpPr txBox="1">
            <a:spLocks noGrp="1"/>
          </p:cNvSpPr>
          <p:nvPr>
            <p:ph type="dt" idx="11"/>
          </p:nvPr>
        </p:nvSpPr>
        <p:spPr>
          <a:ln/>
        </p:spPr>
        <p:txBody>
          <a:bodyPr/>
          <a:lstStyle>
            <a:lvl1pPr>
              <a:defRPr/>
            </a:lvl1pPr>
          </a:lstStyle>
          <a:p>
            <a:endParaRPr lang="pt-BR"/>
          </a:p>
        </p:txBody>
      </p:sp>
      <p:sp>
        <p:nvSpPr>
          <p:cNvPr id="5" name="Google Shape;54;p13"/>
          <p:cNvSpPr txBox="1">
            <a:spLocks noGrp="1"/>
          </p:cNvSpPr>
          <p:nvPr>
            <p:ph type="ftr" idx="12"/>
          </p:nvPr>
        </p:nvSpPr>
        <p:spPr>
          <a:ln/>
        </p:spPr>
        <p:txBody>
          <a:bodyPr/>
          <a:lstStyle>
            <a:lvl1pPr>
              <a:defRPr/>
            </a:lvl1pPr>
          </a:lstStyle>
          <a:p>
            <a:endParaRPr lang="pt-BR"/>
          </a:p>
        </p:txBody>
      </p:sp>
      <p:sp>
        <p:nvSpPr>
          <p:cNvPr id="6" name="Google Shape;55;p13"/>
          <p:cNvSpPr txBox="1">
            <a:spLocks noGrp="1"/>
          </p:cNvSpPr>
          <p:nvPr>
            <p:ph type="sldNum" idx="13"/>
          </p:nvPr>
        </p:nvSpPr>
        <p:spPr>
          <a:ln/>
        </p:spPr>
        <p:txBody>
          <a:bodyPr/>
          <a:lstStyle>
            <a:lvl1pPr>
              <a:defRPr/>
            </a:lvl1pPr>
          </a:lstStyle>
          <a:p>
            <a:fld id="{A8084FC2-BA19-45B3-A229-F5BC0263BC33}" type="slidenum">
              <a:rPr lang="pt-BR"/>
              <a:pPr/>
              <a:t>‹nº›</a:t>
            </a:fld>
            <a:endParaRPr lang="pt-B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ação" type="twoTxTwoObj">
  <p:cSld name="Comparação">
    <p:spTree>
      <p:nvGrpSpPr>
        <p:cNvPr id="1" name="Shape 81"/>
        <p:cNvGrpSpPr/>
        <p:nvPr/>
      </p:nvGrpSpPr>
      <p:grpSpPr>
        <a:xfrm>
          <a:off x="0" y="0"/>
          <a:ext cx="0" cy="0"/>
          <a:chOff x="0" y="0"/>
          <a:chExt cx="0" cy="0"/>
        </a:xfrm>
      </p:grpSpPr>
      <p:sp>
        <p:nvSpPr>
          <p:cNvPr id="82" name="Google Shape;82;p18"/>
          <p:cNvSpPr txBox="1">
            <a:spLocks noGrp="1"/>
          </p:cNvSpPr>
          <p:nvPr>
            <p:ph type="title"/>
          </p:nvPr>
        </p:nvSpPr>
        <p:spPr>
          <a:xfrm>
            <a:off x="629841" y="273844"/>
            <a:ext cx="7886700" cy="994172"/>
          </a:xfrm>
          <a:prstGeom prst="rect">
            <a:avLst/>
          </a:prstGeom>
          <a:noFill/>
          <a:ln>
            <a:noFill/>
          </a:ln>
        </p:spPr>
        <p:txBody>
          <a:bodyPr spcFirstLastPara="1"/>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a:endParaRPr/>
          </a:p>
        </p:txBody>
      </p:sp>
      <p:sp>
        <p:nvSpPr>
          <p:cNvPr id="83" name="Google Shape;83;p18"/>
          <p:cNvSpPr txBox="1">
            <a:spLocks noGrp="1"/>
          </p:cNvSpPr>
          <p:nvPr>
            <p:ph type="body" idx="1"/>
          </p:nvPr>
        </p:nvSpPr>
        <p:spPr>
          <a:xfrm>
            <a:off x="629841" y="1260872"/>
            <a:ext cx="3868340" cy="617934"/>
          </a:xfrm>
          <a:prstGeom prst="rect">
            <a:avLst/>
          </a:prstGeom>
          <a:noFill/>
          <a:ln>
            <a:noFill/>
          </a:ln>
        </p:spPr>
        <p:txBody>
          <a:bodyPr spcFirstLastPara="1" anchor="b"/>
          <a:lstStyle>
            <a:lvl1pPr marL="457200" marR="0" lvl="0" indent="-228600" algn="l" rtl="0">
              <a:lnSpc>
                <a:spcPct val="90000"/>
              </a:lnSpc>
              <a:spcBef>
                <a:spcPts val="8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400"/>
              </a:spcBef>
              <a:spcAft>
                <a:spcPts val="0"/>
              </a:spcAft>
              <a:buClr>
                <a:schemeClr val="dk1"/>
              </a:buClr>
              <a:buSzPts val="1500"/>
              <a:buFont typeface="Arial"/>
              <a:buNone/>
              <a:defRPr sz="15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400"/>
              </a:spcBef>
              <a:spcAft>
                <a:spcPts val="0"/>
              </a:spcAft>
              <a:buClr>
                <a:schemeClr val="dk1"/>
              </a:buClr>
              <a:buSzPts val="1400"/>
              <a:buFont typeface="Arial"/>
              <a:buNone/>
              <a:defRPr sz="14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400"/>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400"/>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400"/>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400"/>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400"/>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400"/>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9pPr>
          </a:lstStyle>
          <a:p>
            <a:endParaRPr/>
          </a:p>
        </p:txBody>
      </p:sp>
      <p:sp>
        <p:nvSpPr>
          <p:cNvPr id="84" name="Google Shape;84;p18"/>
          <p:cNvSpPr txBox="1">
            <a:spLocks noGrp="1"/>
          </p:cNvSpPr>
          <p:nvPr>
            <p:ph type="body" idx="2"/>
          </p:nvPr>
        </p:nvSpPr>
        <p:spPr>
          <a:xfrm>
            <a:off x="629841" y="1878806"/>
            <a:ext cx="3868340" cy="2763441"/>
          </a:xfrm>
          <a:prstGeom prst="rect">
            <a:avLst/>
          </a:prstGeom>
          <a:noFill/>
          <a:ln>
            <a:noFill/>
          </a:ln>
        </p:spPr>
        <p:txBody>
          <a:bodyPr spcFirstLastPara="1"/>
          <a:lstStyle>
            <a:lvl1pPr marL="457200" marR="0" lvl="0" indent="-36195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85" name="Google Shape;85;p18"/>
          <p:cNvSpPr txBox="1">
            <a:spLocks noGrp="1"/>
          </p:cNvSpPr>
          <p:nvPr>
            <p:ph type="body" idx="3"/>
          </p:nvPr>
        </p:nvSpPr>
        <p:spPr>
          <a:xfrm>
            <a:off x="4629150" y="1260872"/>
            <a:ext cx="3887391" cy="617934"/>
          </a:xfrm>
          <a:prstGeom prst="rect">
            <a:avLst/>
          </a:prstGeom>
          <a:noFill/>
          <a:ln>
            <a:noFill/>
          </a:ln>
        </p:spPr>
        <p:txBody>
          <a:bodyPr spcFirstLastPara="1" anchor="b"/>
          <a:lstStyle>
            <a:lvl1pPr marL="457200" marR="0" lvl="0" indent="-228600" algn="l" rtl="0">
              <a:lnSpc>
                <a:spcPct val="90000"/>
              </a:lnSpc>
              <a:spcBef>
                <a:spcPts val="8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400"/>
              </a:spcBef>
              <a:spcAft>
                <a:spcPts val="0"/>
              </a:spcAft>
              <a:buClr>
                <a:schemeClr val="dk1"/>
              </a:buClr>
              <a:buSzPts val="1500"/>
              <a:buFont typeface="Arial"/>
              <a:buNone/>
              <a:defRPr sz="15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400"/>
              </a:spcBef>
              <a:spcAft>
                <a:spcPts val="0"/>
              </a:spcAft>
              <a:buClr>
                <a:schemeClr val="dk1"/>
              </a:buClr>
              <a:buSzPts val="1400"/>
              <a:buFont typeface="Arial"/>
              <a:buNone/>
              <a:defRPr sz="14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400"/>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400"/>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400"/>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400"/>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400"/>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400"/>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9pPr>
          </a:lstStyle>
          <a:p>
            <a:endParaRPr/>
          </a:p>
        </p:txBody>
      </p:sp>
      <p:sp>
        <p:nvSpPr>
          <p:cNvPr id="86" name="Google Shape;86;p18"/>
          <p:cNvSpPr txBox="1">
            <a:spLocks noGrp="1"/>
          </p:cNvSpPr>
          <p:nvPr>
            <p:ph type="body" idx="4"/>
          </p:nvPr>
        </p:nvSpPr>
        <p:spPr>
          <a:xfrm>
            <a:off x="4629150" y="1878806"/>
            <a:ext cx="3887391" cy="2763441"/>
          </a:xfrm>
          <a:prstGeom prst="rect">
            <a:avLst/>
          </a:prstGeom>
          <a:noFill/>
          <a:ln>
            <a:noFill/>
          </a:ln>
        </p:spPr>
        <p:txBody>
          <a:bodyPr spcFirstLastPara="1"/>
          <a:lstStyle>
            <a:lvl1pPr marL="457200" marR="0" lvl="0" indent="-36195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7" name="Google Shape;53;p13"/>
          <p:cNvSpPr txBox="1">
            <a:spLocks noGrp="1"/>
          </p:cNvSpPr>
          <p:nvPr>
            <p:ph type="dt" idx="11"/>
          </p:nvPr>
        </p:nvSpPr>
        <p:spPr>
          <a:ln/>
        </p:spPr>
        <p:txBody>
          <a:bodyPr/>
          <a:lstStyle>
            <a:lvl1pPr>
              <a:defRPr/>
            </a:lvl1pPr>
          </a:lstStyle>
          <a:p>
            <a:endParaRPr lang="pt-BR"/>
          </a:p>
        </p:txBody>
      </p:sp>
      <p:sp>
        <p:nvSpPr>
          <p:cNvPr id="8" name="Google Shape;54;p13"/>
          <p:cNvSpPr txBox="1">
            <a:spLocks noGrp="1"/>
          </p:cNvSpPr>
          <p:nvPr>
            <p:ph type="ftr" idx="12"/>
          </p:nvPr>
        </p:nvSpPr>
        <p:spPr>
          <a:ln/>
        </p:spPr>
        <p:txBody>
          <a:bodyPr/>
          <a:lstStyle>
            <a:lvl1pPr>
              <a:defRPr/>
            </a:lvl1pPr>
          </a:lstStyle>
          <a:p>
            <a:endParaRPr lang="pt-BR"/>
          </a:p>
        </p:txBody>
      </p:sp>
      <p:sp>
        <p:nvSpPr>
          <p:cNvPr id="9" name="Google Shape;55;p13"/>
          <p:cNvSpPr txBox="1">
            <a:spLocks noGrp="1"/>
          </p:cNvSpPr>
          <p:nvPr>
            <p:ph type="sldNum" idx="13"/>
          </p:nvPr>
        </p:nvSpPr>
        <p:spPr>
          <a:ln/>
        </p:spPr>
        <p:txBody>
          <a:bodyPr/>
          <a:lstStyle>
            <a:lvl1pPr>
              <a:defRPr/>
            </a:lvl1pPr>
          </a:lstStyle>
          <a:p>
            <a:fld id="{ED2874CB-15AB-4A69-A97B-A85E20A54217}" type="slidenum">
              <a:rPr lang="pt-BR"/>
              <a:pPr/>
              <a:t>‹nº›</a:t>
            </a:fld>
            <a:endParaRPr lang="pt-B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omente Título" type="titleOnly">
  <p:cSld name="Somente Título">
    <p:spTree>
      <p:nvGrpSpPr>
        <p:cNvPr id="1" name="Shape 90"/>
        <p:cNvGrpSpPr/>
        <p:nvPr/>
      </p:nvGrpSpPr>
      <p:grpSpPr>
        <a:xfrm>
          <a:off x="0" y="0"/>
          <a:ext cx="0" cy="0"/>
          <a:chOff x="0" y="0"/>
          <a:chExt cx="0" cy="0"/>
        </a:xfrm>
      </p:grpSpPr>
      <p:sp>
        <p:nvSpPr>
          <p:cNvPr id="91" name="Google Shape;91;p19"/>
          <p:cNvSpPr txBox="1">
            <a:spLocks noGrp="1"/>
          </p:cNvSpPr>
          <p:nvPr>
            <p:ph type="title"/>
          </p:nvPr>
        </p:nvSpPr>
        <p:spPr>
          <a:xfrm>
            <a:off x="628650" y="273844"/>
            <a:ext cx="7886700" cy="994172"/>
          </a:xfrm>
          <a:prstGeom prst="rect">
            <a:avLst/>
          </a:prstGeom>
          <a:noFill/>
          <a:ln>
            <a:noFill/>
          </a:ln>
        </p:spPr>
        <p:txBody>
          <a:bodyPr spcFirstLastPara="1"/>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a:endParaRPr/>
          </a:p>
        </p:txBody>
      </p:sp>
      <p:sp>
        <p:nvSpPr>
          <p:cNvPr id="3" name="Google Shape;53;p13"/>
          <p:cNvSpPr txBox="1">
            <a:spLocks noGrp="1"/>
          </p:cNvSpPr>
          <p:nvPr>
            <p:ph type="dt" idx="11"/>
          </p:nvPr>
        </p:nvSpPr>
        <p:spPr>
          <a:ln/>
        </p:spPr>
        <p:txBody>
          <a:bodyPr/>
          <a:lstStyle>
            <a:lvl1pPr>
              <a:defRPr/>
            </a:lvl1pPr>
          </a:lstStyle>
          <a:p>
            <a:endParaRPr lang="pt-BR"/>
          </a:p>
        </p:txBody>
      </p:sp>
      <p:sp>
        <p:nvSpPr>
          <p:cNvPr id="4" name="Google Shape;54;p13"/>
          <p:cNvSpPr txBox="1">
            <a:spLocks noGrp="1"/>
          </p:cNvSpPr>
          <p:nvPr>
            <p:ph type="ftr" idx="12"/>
          </p:nvPr>
        </p:nvSpPr>
        <p:spPr>
          <a:ln/>
        </p:spPr>
        <p:txBody>
          <a:bodyPr/>
          <a:lstStyle>
            <a:lvl1pPr>
              <a:defRPr/>
            </a:lvl1pPr>
          </a:lstStyle>
          <a:p>
            <a:endParaRPr lang="pt-BR"/>
          </a:p>
        </p:txBody>
      </p:sp>
      <p:sp>
        <p:nvSpPr>
          <p:cNvPr id="5" name="Google Shape;55;p13"/>
          <p:cNvSpPr txBox="1">
            <a:spLocks noGrp="1"/>
          </p:cNvSpPr>
          <p:nvPr>
            <p:ph type="sldNum" idx="13"/>
          </p:nvPr>
        </p:nvSpPr>
        <p:spPr>
          <a:ln/>
        </p:spPr>
        <p:txBody>
          <a:bodyPr/>
          <a:lstStyle>
            <a:lvl1pPr>
              <a:defRPr/>
            </a:lvl1pPr>
          </a:lstStyle>
          <a:p>
            <a:fld id="{52C5A6A4-42BF-48D7-8588-BAEF14D9E727}" type="slidenum">
              <a:rPr lang="pt-BR"/>
              <a:pPr/>
              <a:t>‹nº›</a:t>
            </a:fld>
            <a:endParaRPr lang="pt-B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Em Branco" type="blank">
  <p:cSld name="Em Branco">
    <p:spTree>
      <p:nvGrpSpPr>
        <p:cNvPr id="1" name="Shape 95"/>
        <p:cNvGrpSpPr/>
        <p:nvPr/>
      </p:nvGrpSpPr>
      <p:grpSpPr>
        <a:xfrm>
          <a:off x="0" y="0"/>
          <a:ext cx="0" cy="0"/>
          <a:chOff x="0" y="0"/>
          <a:chExt cx="0" cy="0"/>
        </a:xfrm>
      </p:grpSpPr>
      <p:sp>
        <p:nvSpPr>
          <p:cNvPr id="2" name="Google Shape;53;p13"/>
          <p:cNvSpPr txBox="1">
            <a:spLocks noGrp="1"/>
          </p:cNvSpPr>
          <p:nvPr>
            <p:ph type="dt" idx="11"/>
          </p:nvPr>
        </p:nvSpPr>
        <p:spPr>
          <a:ln/>
        </p:spPr>
        <p:txBody>
          <a:bodyPr/>
          <a:lstStyle>
            <a:lvl1pPr>
              <a:defRPr/>
            </a:lvl1pPr>
          </a:lstStyle>
          <a:p>
            <a:endParaRPr lang="pt-BR"/>
          </a:p>
        </p:txBody>
      </p:sp>
      <p:sp>
        <p:nvSpPr>
          <p:cNvPr id="3" name="Google Shape;54;p13"/>
          <p:cNvSpPr txBox="1">
            <a:spLocks noGrp="1"/>
          </p:cNvSpPr>
          <p:nvPr>
            <p:ph type="ftr" idx="12"/>
          </p:nvPr>
        </p:nvSpPr>
        <p:spPr>
          <a:ln/>
        </p:spPr>
        <p:txBody>
          <a:bodyPr/>
          <a:lstStyle>
            <a:lvl1pPr>
              <a:defRPr/>
            </a:lvl1pPr>
          </a:lstStyle>
          <a:p>
            <a:endParaRPr lang="pt-BR"/>
          </a:p>
        </p:txBody>
      </p:sp>
      <p:sp>
        <p:nvSpPr>
          <p:cNvPr id="4" name="Google Shape;55;p13"/>
          <p:cNvSpPr txBox="1">
            <a:spLocks noGrp="1"/>
          </p:cNvSpPr>
          <p:nvPr>
            <p:ph type="sldNum" idx="13"/>
          </p:nvPr>
        </p:nvSpPr>
        <p:spPr>
          <a:ln/>
        </p:spPr>
        <p:txBody>
          <a:bodyPr/>
          <a:lstStyle>
            <a:lvl1pPr>
              <a:defRPr/>
            </a:lvl1pPr>
          </a:lstStyle>
          <a:p>
            <a:fld id="{0EA83476-733D-462A-8496-2B35C55329A9}" type="slidenum">
              <a:rPr lang="pt-BR"/>
              <a:pPr/>
              <a:t>‹nº›</a:t>
            </a:fld>
            <a:endParaRPr lang="pt-B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onteúdo com Legenda" type="objTx">
  <p:cSld name="Conteúdo com Legenda">
    <p:spTree>
      <p:nvGrpSpPr>
        <p:cNvPr id="1" name="Shape 99"/>
        <p:cNvGrpSpPr/>
        <p:nvPr/>
      </p:nvGrpSpPr>
      <p:grpSpPr>
        <a:xfrm>
          <a:off x="0" y="0"/>
          <a:ext cx="0" cy="0"/>
          <a:chOff x="0" y="0"/>
          <a:chExt cx="0" cy="0"/>
        </a:xfrm>
      </p:grpSpPr>
      <p:sp>
        <p:nvSpPr>
          <p:cNvPr id="100" name="Google Shape;100;p21"/>
          <p:cNvSpPr txBox="1">
            <a:spLocks noGrp="1"/>
          </p:cNvSpPr>
          <p:nvPr>
            <p:ph type="title"/>
          </p:nvPr>
        </p:nvSpPr>
        <p:spPr>
          <a:xfrm>
            <a:off x="629841" y="342900"/>
            <a:ext cx="2949178" cy="1200150"/>
          </a:xfrm>
          <a:prstGeom prst="rect">
            <a:avLst/>
          </a:prstGeom>
          <a:noFill/>
          <a:ln>
            <a:noFill/>
          </a:ln>
        </p:spPr>
        <p:txBody>
          <a:bodyPr spcFirstLastPara="1" anchor="b"/>
          <a:lstStyle>
            <a:lvl1pPr marR="0" lvl="0" algn="l" rtl="0">
              <a:lnSpc>
                <a:spcPct val="90000"/>
              </a:lnSpc>
              <a:spcBef>
                <a:spcPts val="0"/>
              </a:spcBef>
              <a:spcAft>
                <a:spcPts val="0"/>
              </a:spcAft>
              <a:buClr>
                <a:schemeClr val="dk1"/>
              </a:buClr>
              <a:buSzPts val="2400"/>
              <a:buFont typeface="Calibri"/>
              <a:buNone/>
              <a:defRPr sz="2400" b="0" i="0" u="none" strike="noStrike" cap="none">
                <a:solidFill>
                  <a:schemeClr val="dk1"/>
                </a:solidFill>
                <a:latin typeface="Calibri"/>
                <a:ea typeface="Calibri"/>
                <a:cs typeface="Calibri"/>
                <a:sym typeface="Calibri"/>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a:endParaRPr/>
          </a:p>
        </p:txBody>
      </p:sp>
      <p:sp>
        <p:nvSpPr>
          <p:cNvPr id="101" name="Google Shape;101;p21"/>
          <p:cNvSpPr txBox="1">
            <a:spLocks noGrp="1"/>
          </p:cNvSpPr>
          <p:nvPr>
            <p:ph type="body" idx="1"/>
          </p:nvPr>
        </p:nvSpPr>
        <p:spPr>
          <a:xfrm>
            <a:off x="3887391" y="740569"/>
            <a:ext cx="4629150" cy="3655219"/>
          </a:xfrm>
          <a:prstGeom prst="rect">
            <a:avLst/>
          </a:prstGeom>
          <a:noFill/>
          <a:ln>
            <a:noFill/>
          </a:ln>
        </p:spPr>
        <p:txBody>
          <a:bodyPr spcFirstLastPara="1"/>
          <a:lstStyle>
            <a:lvl1pPr marL="457200" marR="0" lvl="0" indent="-381000" algn="l" rtl="0">
              <a:lnSpc>
                <a:spcPct val="90000"/>
              </a:lnSpc>
              <a:spcBef>
                <a:spcPts val="8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1pPr>
            <a:lvl2pPr marL="914400" marR="0" lvl="1" indent="-361950" algn="l" rtl="0">
              <a:lnSpc>
                <a:spcPct val="90000"/>
              </a:lnSpc>
              <a:spcBef>
                <a:spcPts val="4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3pPr>
            <a:lvl4pPr marL="1828800" marR="0" lvl="3"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4pPr>
            <a:lvl5pPr marL="2286000" marR="0" lvl="4"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5pPr>
            <a:lvl6pPr marL="2743200" marR="0" lvl="5"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6pPr>
            <a:lvl7pPr marL="3200400" marR="0" lvl="6"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7pPr>
            <a:lvl8pPr marL="3657600" marR="0" lvl="7"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8pPr>
            <a:lvl9pPr marL="4114800" marR="0" lvl="8"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9pPr>
          </a:lstStyle>
          <a:p>
            <a:endParaRPr/>
          </a:p>
        </p:txBody>
      </p:sp>
      <p:sp>
        <p:nvSpPr>
          <p:cNvPr id="102" name="Google Shape;102;p21"/>
          <p:cNvSpPr txBox="1">
            <a:spLocks noGrp="1"/>
          </p:cNvSpPr>
          <p:nvPr>
            <p:ph type="body" idx="2"/>
          </p:nvPr>
        </p:nvSpPr>
        <p:spPr>
          <a:xfrm>
            <a:off x="629841" y="1543050"/>
            <a:ext cx="2949178" cy="2858691"/>
          </a:xfrm>
          <a:prstGeom prst="rect">
            <a:avLst/>
          </a:prstGeom>
          <a:noFill/>
          <a:ln>
            <a:noFill/>
          </a:ln>
        </p:spPr>
        <p:txBody>
          <a:bodyPr spcFirstLastPara="1"/>
          <a:lstStyle>
            <a:lvl1pPr marL="457200" marR="0" lvl="0" indent="-228600" algn="l" rtl="0">
              <a:lnSpc>
                <a:spcPct val="90000"/>
              </a:lnSpc>
              <a:spcBef>
                <a:spcPts val="8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400"/>
              </a:spcBef>
              <a:spcAft>
                <a:spcPts val="0"/>
              </a:spcAft>
              <a:buClr>
                <a:schemeClr val="dk1"/>
              </a:buClr>
              <a:buSzPts val="1100"/>
              <a:buFont typeface="Arial"/>
              <a:buNone/>
              <a:defRPr sz="11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400"/>
              </a:spcBef>
              <a:spcAft>
                <a:spcPts val="0"/>
              </a:spcAft>
              <a:buClr>
                <a:schemeClr val="dk1"/>
              </a:buClr>
              <a:buSzPts val="900"/>
              <a:buFont typeface="Arial"/>
              <a:buNone/>
              <a:defRPr sz="9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400"/>
              </a:spcBef>
              <a:spcAft>
                <a:spcPts val="0"/>
              </a:spcAft>
              <a:buClr>
                <a:schemeClr val="dk1"/>
              </a:buClr>
              <a:buSzPts val="800"/>
              <a:buFont typeface="Arial"/>
              <a:buNone/>
              <a:defRPr sz="8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400"/>
              </a:spcBef>
              <a:spcAft>
                <a:spcPts val="0"/>
              </a:spcAft>
              <a:buClr>
                <a:schemeClr val="dk1"/>
              </a:buClr>
              <a:buSzPts val="800"/>
              <a:buFont typeface="Arial"/>
              <a:buNone/>
              <a:defRPr sz="8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400"/>
              </a:spcBef>
              <a:spcAft>
                <a:spcPts val="0"/>
              </a:spcAft>
              <a:buClr>
                <a:schemeClr val="dk1"/>
              </a:buClr>
              <a:buSzPts val="800"/>
              <a:buFont typeface="Arial"/>
              <a:buNone/>
              <a:defRPr sz="8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400"/>
              </a:spcBef>
              <a:spcAft>
                <a:spcPts val="0"/>
              </a:spcAft>
              <a:buClr>
                <a:schemeClr val="dk1"/>
              </a:buClr>
              <a:buSzPts val="800"/>
              <a:buFont typeface="Arial"/>
              <a:buNone/>
              <a:defRPr sz="8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400"/>
              </a:spcBef>
              <a:spcAft>
                <a:spcPts val="0"/>
              </a:spcAft>
              <a:buClr>
                <a:schemeClr val="dk1"/>
              </a:buClr>
              <a:buSzPts val="800"/>
              <a:buFont typeface="Arial"/>
              <a:buNone/>
              <a:defRPr sz="8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400"/>
              </a:spcBef>
              <a:spcAft>
                <a:spcPts val="0"/>
              </a:spcAft>
              <a:buClr>
                <a:schemeClr val="dk1"/>
              </a:buClr>
              <a:buSzPts val="800"/>
              <a:buFont typeface="Arial"/>
              <a:buNone/>
              <a:defRPr sz="800" b="0" i="0" u="none" strike="noStrike" cap="none">
                <a:solidFill>
                  <a:schemeClr val="dk1"/>
                </a:solidFill>
                <a:latin typeface="Calibri"/>
                <a:ea typeface="Calibri"/>
                <a:cs typeface="Calibri"/>
                <a:sym typeface="Calibri"/>
              </a:defRPr>
            </a:lvl9pPr>
          </a:lstStyle>
          <a:p>
            <a:endParaRPr/>
          </a:p>
        </p:txBody>
      </p:sp>
      <p:sp>
        <p:nvSpPr>
          <p:cNvPr id="5" name="Google Shape;53;p13"/>
          <p:cNvSpPr txBox="1">
            <a:spLocks noGrp="1"/>
          </p:cNvSpPr>
          <p:nvPr>
            <p:ph type="dt" idx="11"/>
          </p:nvPr>
        </p:nvSpPr>
        <p:spPr>
          <a:ln/>
        </p:spPr>
        <p:txBody>
          <a:bodyPr/>
          <a:lstStyle>
            <a:lvl1pPr>
              <a:defRPr/>
            </a:lvl1pPr>
          </a:lstStyle>
          <a:p>
            <a:endParaRPr lang="pt-BR"/>
          </a:p>
        </p:txBody>
      </p:sp>
      <p:sp>
        <p:nvSpPr>
          <p:cNvPr id="6" name="Google Shape;54;p13"/>
          <p:cNvSpPr txBox="1">
            <a:spLocks noGrp="1"/>
          </p:cNvSpPr>
          <p:nvPr>
            <p:ph type="ftr" idx="12"/>
          </p:nvPr>
        </p:nvSpPr>
        <p:spPr>
          <a:ln/>
        </p:spPr>
        <p:txBody>
          <a:bodyPr/>
          <a:lstStyle>
            <a:lvl1pPr>
              <a:defRPr/>
            </a:lvl1pPr>
          </a:lstStyle>
          <a:p>
            <a:endParaRPr lang="pt-BR"/>
          </a:p>
        </p:txBody>
      </p:sp>
      <p:sp>
        <p:nvSpPr>
          <p:cNvPr id="7" name="Google Shape;55;p13"/>
          <p:cNvSpPr txBox="1">
            <a:spLocks noGrp="1"/>
          </p:cNvSpPr>
          <p:nvPr>
            <p:ph type="sldNum" idx="13"/>
          </p:nvPr>
        </p:nvSpPr>
        <p:spPr>
          <a:ln/>
        </p:spPr>
        <p:txBody>
          <a:bodyPr/>
          <a:lstStyle>
            <a:lvl1pPr>
              <a:defRPr/>
            </a:lvl1pPr>
          </a:lstStyle>
          <a:p>
            <a:fld id="{2F737DBB-1707-43D6-86C3-960DF1DE8215}" type="slidenum">
              <a:rPr lang="pt-BR"/>
              <a:pPr/>
              <a:t>‹nº›</a:t>
            </a:fld>
            <a:endParaRPr lang="pt-B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Imagem com Legenda" type="picTx">
  <p:cSld name="Imagem com Legenda">
    <p:spTree>
      <p:nvGrpSpPr>
        <p:cNvPr id="1" name="Shape 106"/>
        <p:cNvGrpSpPr/>
        <p:nvPr/>
      </p:nvGrpSpPr>
      <p:grpSpPr>
        <a:xfrm>
          <a:off x="0" y="0"/>
          <a:ext cx="0" cy="0"/>
          <a:chOff x="0" y="0"/>
          <a:chExt cx="0" cy="0"/>
        </a:xfrm>
      </p:grpSpPr>
      <p:sp>
        <p:nvSpPr>
          <p:cNvPr id="107" name="Google Shape;107;p22"/>
          <p:cNvSpPr txBox="1">
            <a:spLocks noGrp="1"/>
          </p:cNvSpPr>
          <p:nvPr>
            <p:ph type="title"/>
          </p:nvPr>
        </p:nvSpPr>
        <p:spPr>
          <a:xfrm>
            <a:off x="629841" y="342900"/>
            <a:ext cx="2949178" cy="1200150"/>
          </a:xfrm>
          <a:prstGeom prst="rect">
            <a:avLst/>
          </a:prstGeom>
          <a:noFill/>
          <a:ln>
            <a:noFill/>
          </a:ln>
        </p:spPr>
        <p:txBody>
          <a:bodyPr spcFirstLastPara="1" anchor="b"/>
          <a:lstStyle>
            <a:lvl1pPr marR="0" lvl="0" algn="l" rtl="0">
              <a:lnSpc>
                <a:spcPct val="90000"/>
              </a:lnSpc>
              <a:spcBef>
                <a:spcPts val="0"/>
              </a:spcBef>
              <a:spcAft>
                <a:spcPts val="0"/>
              </a:spcAft>
              <a:buClr>
                <a:schemeClr val="dk1"/>
              </a:buClr>
              <a:buSzPts val="2400"/>
              <a:buFont typeface="Calibri"/>
              <a:buNone/>
              <a:defRPr sz="2400" b="0" i="0" u="none" strike="noStrike" cap="none">
                <a:solidFill>
                  <a:schemeClr val="dk1"/>
                </a:solidFill>
                <a:latin typeface="Calibri"/>
                <a:ea typeface="Calibri"/>
                <a:cs typeface="Calibri"/>
                <a:sym typeface="Calibri"/>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a:endParaRPr/>
          </a:p>
        </p:txBody>
      </p:sp>
      <p:sp>
        <p:nvSpPr>
          <p:cNvPr id="108" name="Google Shape;108;p22"/>
          <p:cNvSpPr>
            <a:spLocks noGrp="1"/>
          </p:cNvSpPr>
          <p:nvPr>
            <p:ph type="pic" idx="2"/>
          </p:nvPr>
        </p:nvSpPr>
        <p:spPr>
          <a:xfrm>
            <a:off x="3887391" y="740569"/>
            <a:ext cx="4629150" cy="3655219"/>
          </a:xfrm>
          <a:prstGeom prst="rect">
            <a:avLst/>
          </a:prstGeom>
          <a:noFill/>
          <a:ln>
            <a:noFill/>
          </a:ln>
        </p:spPr>
        <p:txBody>
          <a:bodyPr spcFirstLastPara="1"/>
          <a:lstStyle>
            <a:lvl1pPr marR="0" lvl="0" algn="l" rtl="0">
              <a:lnSpc>
                <a:spcPct val="90000"/>
              </a:lnSpc>
              <a:spcBef>
                <a:spcPts val="8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R="0" lvl="1" algn="l" rtl="0">
              <a:lnSpc>
                <a:spcPct val="90000"/>
              </a:lnSpc>
              <a:spcBef>
                <a:spcPts val="400"/>
              </a:spcBef>
              <a:spcAft>
                <a:spcPts val="0"/>
              </a:spcAft>
              <a:buClr>
                <a:schemeClr val="dk1"/>
              </a:buClr>
              <a:buSzPts val="2100"/>
              <a:buFont typeface="Arial"/>
              <a:buNone/>
              <a:defRPr sz="2100" b="0" i="0" u="none" strike="noStrike" cap="none">
                <a:solidFill>
                  <a:schemeClr val="dk1"/>
                </a:solidFill>
                <a:latin typeface="Calibri"/>
                <a:ea typeface="Calibri"/>
                <a:cs typeface="Calibri"/>
                <a:sym typeface="Calibri"/>
              </a:defRPr>
            </a:lvl2pPr>
            <a:lvl3pPr marR="0" lvl="2" algn="l" rtl="0">
              <a:lnSpc>
                <a:spcPct val="90000"/>
              </a:lnSpc>
              <a:spcBef>
                <a:spcPts val="4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R="0" lvl="3"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4pPr>
            <a:lvl5pPr marR="0" lvl="4"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5pPr>
            <a:lvl6pPr marR="0" lvl="5"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6pPr>
            <a:lvl7pPr marR="0" lvl="6"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7pPr>
            <a:lvl8pPr marR="0" lvl="7"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8pPr>
            <a:lvl9pPr marR="0" lvl="8"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9pPr>
          </a:lstStyle>
          <a:p>
            <a:pPr lvl="0"/>
            <a:endParaRPr noProof="0">
              <a:sym typeface="Calibri"/>
            </a:endParaRPr>
          </a:p>
        </p:txBody>
      </p:sp>
      <p:sp>
        <p:nvSpPr>
          <p:cNvPr id="109" name="Google Shape;109;p22"/>
          <p:cNvSpPr txBox="1">
            <a:spLocks noGrp="1"/>
          </p:cNvSpPr>
          <p:nvPr>
            <p:ph type="body" idx="1"/>
          </p:nvPr>
        </p:nvSpPr>
        <p:spPr>
          <a:xfrm>
            <a:off x="629841" y="1543050"/>
            <a:ext cx="2949178" cy="2858691"/>
          </a:xfrm>
          <a:prstGeom prst="rect">
            <a:avLst/>
          </a:prstGeom>
          <a:noFill/>
          <a:ln>
            <a:noFill/>
          </a:ln>
        </p:spPr>
        <p:txBody>
          <a:bodyPr spcFirstLastPara="1"/>
          <a:lstStyle>
            <a:lvl1pPr marL="457200" marR="0" lvl="0" indent="-228600" algn="l" rtl="0">
              <a:lnSpc>
                <a:spcPct val="90000"/>
              </a:lnSpc>
              <a:spcBef>
                <a:spcPts val="8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400"/>
              </a:spcBef>
              <a:spcAft>
                <a:spcPts val="0"/>
              </a:spcAft>
              <a:buClr>
                <a:schemeClr val="dk1"/>
              </a:buClr>
              <a:buSzPts val="1100"/>
              <a:buFont typeface="Arial"/>
              <a:buNone/>
              <a:defRPr sz="11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400"/>
              </a:spcBef>
              <a:spcAft>
                <a:spcPts val="0"/>
              </a:spcAft>
              <a:buClr>
                <a:schemeClr val="dk1"/>
              </a:buClr>
              <a:buSzPts val="900"/>
              <a:buFont typeface="Arial"/>
              <a:buNone/>
              <a:defRPr sz="9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400"/>
              </a:spcBef>
              <a:spcAft>
                <a:spcPts val="0"/>
              </a:spcAft>
              <a:buClr>
                <a:schemeClr val="dk1"/>
              </a:buClr>
              <a:buSzPts val="800"/>
              <a:buFont typeface="Arial"/>
              <a:buNone/>
              <a:defRPr sz="8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400"/>
              </a:spcBef>
              <a:spcAft>
                <a:spcPts val="0"/>
              </a:spcAft>
              <a:buClr>
                <a:schemeClr val="dk1"/>
              </a:buClr>
              <a:buSzPts val="800"/>
              <a:buFont typeface="Arial"/>
              <a:buNone/>
              <a:defRPr sz="8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400"/>
              </a:spcBef>
              <a:spcAft>
                <a:spcPts val="0"/>
              </a:spcAft>
              <a:buClr>
                <a:schemeClr val="dk1"/>
              </a:buClr>
              <a:buSzPts val="800"/>
              <a:buFont typeface="Arial"/>
              <a:buNone/>
              <a:defRPr sz="8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400"/>
              </a:spcBef>
              <a:spcAft>
                <a:spcPts val="0"/>
              </a:spcAft>
              <a:buClr>
                <a:schemeClr val="dk1"/>
              </a:buClr>
              <a:buSzPts val="800"/>
              <a:buFont typeface="Arial"/>
              <a:buNone/>
              <a:defRPr sz="8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400"/>
              </a:spcBef>
              <a:spcAft>
                <a:spcPts val="0"/>
              </a:spcAft>
              <a:buClr>
                <a:schemeClr val="dk1"/>
              </a:buClr>
              <a:buSzPts val="800"/>
              <a:buFont typeface="Arial"/>
              <a:buNone/>
              <a:defRPr sz="8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400"/>
              </a:spcBef>
              <a:spcAft>
                <a:spcPts val="0"/>
              </a:spcAft>
              <a:buClr>
                <a:schemeClr val="dk1"/>
              </a:buClr>
              <a:buSzPts val="800"/>
              <a:buFont typeface="Arial"/>
              <a:buNone/>
              <a:defRPr sz="800" b="0" i="0" u="none" strike="noStrike" cap="none">
                <a:solidFill>
                  <a:schemeClr val="dk1"/>
                </a:solidFill>
                <a:latin typeface="Calibri"/>
                <a:ea typeface="Calibri"/>
                <a:cs typeface="Calibri"/>
                <a:sym typeface="Calibri"/>
              </a:defRPr>
            </a:lvl9pPr>
          </a:lstStyle>
          <a:p>
            <a:endParaRPr/>
          </a:p>
        </p:txBody>
      </p:sp>
      <p:sp>
        <p:nvSpPr>
          <p:cNvPr id="5" name="Google Shape;53;p13"/>
          <p:cNvSpPr txBox="1">
            <a:spLocks noGrp="1"/>
          </p:cNvSpPr>
          <p:nvPr>
            <p:ph type="dt" idx="11"/>
          </p:nvPr>
        </p:nvSpPr>
        <p:spPr>
          <a:ln/>
        </p:spPr>
        <p:txBody>
          <a:bodyPr/>
          <a:lstStyle>
            <a:lvl1pPr>
              <a:defRPr/>
            </a:lvl1pPr>
          </a:lstStyle>
          <a:p>
            <a:endParaRPr lang="pt-BR"/>
          </a:p>
        </p:txBody>
      </p:sp>
      <p:sp>
        <p:nvSpPr>
          <p:cNvPr id="6" name="Google Shape;54;p13"/>
          <p:cNvSpPr txBox="1">
            <a:spLocks noGrp="1"/>
          </p:cNvSpPr>
          <p:nvPr>
            <p:ph type="ftr" idx="12"/>
          </p:nvPr>
        </p:nvSpPr>
        <p:spPr>
          <a:ln/>
        </p:spPr>
        <p:txBody>
          <a:bodyPr/>
          <a:lstStyle>
            <a:lvl1pPr>
              <a:defRPr/>
            </a:lvl1pPr>
          </a:lstStyle>
          <a:p>
            <a:endParaRPr lang="pt-BR"/>
          </a:p>
        </p:txBody>
      </p:sp>
      <p:sp>
        <p:nvSpPr>
          <p:cNvPr id="7" name="Google Shape;55;p13"/>
          <p:cNvSpPr txBox="1">
            <a:spLocks noGrp="1"/>
          </p:cNvSpPr>
          <p:nvPr>
            <p:ph type="sldNum" idx="13"/>
          </p:nvPr>
        </p:nvSpPr>
        <p:spPr>
          <a:ln/>
        </p:spPr>
        <p:txBody>
          <a:bodyPr/>
          <a:lstStyle>
            <a:lvl1pPr>
              <a:defRPr/>
            </a:lvl1pPr>
          </a:lstStyle>
          <a:p>
            <a:fld id="{788B557F-CB5B-4C4A-B406-C46ECB59FD06}" type="slidenum">
              <a:rPr lang="pt-BR"/>
              <a:pPr/>
              <a:t>‹nº›</a:t>
            </a:fld>
            <a:endParaRPr lang="pt-B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ítulo e Texto Vertical" type="vertTx">
  <p:cSld name="Título e Texto Vertical">
    <p:spTree>
      <p:nvGrpSpPr>
        <p:cNvPr id="1" name="Shape 113"/>
        <p:cNvGrpSpPr/>
        <p:nvPr/>
      </p:nvGrpSpPr>
      <p:grpSpPr>
        <a:xfrm>
          <a:off x="0" y="0"/>
          <a:ext cx="0" cy="0"/>
          <a:chOff x="0" y="0"/>
          <a:chExt cx="0" cy="0"/>
        </a:xfrm>
      </p:grpSpPr>
      <p:sp>
        <p:nvSpPr>
          <p:cNvPr id="114" name="Google Shape;114;p23"/>
          <p:cNvSpPr txBox="1">
            <a:spLocks noGrp="1"/>
          </p:cNvSpPr>
          <p:nvPr>
            <p:ph type="title"/>
          </p:nvPr>
        </p:nvSpPr>
        <p:spPr>
          <a:xfrm>
            <a:off x="628650" y="273844"/>
            <a:ext cx="7886700" cy="994172"/>
          </a:xfrm>
          <a:prstGeom prst="rect">
            <a:avLst/>
          </a:prstGeom>
          <a:noFill/>
          <a:ln>
            <a:noFill/>
          </a:ln>
        </p:spPr>
        <p:txBody>
          <a:bodyPr spcFirstLastPara="1"/>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a:endParaRPr/>
          </a:p>
        </p:txBody>
      </p:sp>
      <p:sp>
        <p:nvSpPr>
          <p:cNvPr id="115" name="Google Shape;115;p23"/>
          <p:cNvSpPr txBox="1">
            <a:spLocks noGrp="1"/>
          </p:cNvSpPr>
          <p:nvPr>
            <p:ph type="body" idx="1"/>
          </p:nvPr>
        </p:nvSpPr>
        <p:spPr>
          <a:xfrm rot="5400000">
            <a:off x="2940248" y="-942379"/>
            <a:ext cx="3263504" cy="7886700"/>
          </a:xfrm>
          <a:prstGeom prst="rect">
            <a:avLst/>
          </a:prstGeom>
          <a:noFill/>
          <a:ln>
            <a:noFill/>
          </a:ln>
        </p:spPr>
        <p:txBody>
          <a:bodyPr spcFirstLastPara="1"/>
          <a:lstStyle>
            <a:lvl1pPr marL="457200" marR="0" lvl="0" indent="-36195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4" name="Google Shape;53;p13"/>
          <p:cNvSpPr txBox="1">
            <a:spLocks noGrp="1"/>
          </p:cNvSpPr>
          <p:nvPr>
            <p:ph type="dt" idx="11"/>
          </p:nvPr>
        </p:nvSpPr>
        <p:spPr>
          <a:ln/>
        </p:spPr>
        <p:txBody>
          <a:bodyPr/>
          <a:lstStyle>
            <a:lvl1pPr>
              <a:defRPr/>
            </a:lvl1pPr>
          </a:lstStyle>
          <a:p>
            <a:endParaRPr lang="pt-BR"/>
          </a:p>
        </p:txBody>
      </p:sp>
      <p:sp>
        <p:nvSpPr>
          <p:cNvPr id="5" name="Google Shape;54;p13"/>
          <p:cNvSpPr txBox="1">
            <a:spLocks noGrp="1"/>
          </p:cNvSpPr>
          <p:nvPr>
            <p:ph type="ftr" idx="12"/>
          </p:nvPr>
        </p:nvSpPr>
        <p:spPr>
          <a:ln/>
        </p:spPr>
        <p:txBody>
          <a:bodyPr/>
          <a:lstStyle>
            <a:lvl1pPr>
              <a:defRPr/>
            </a:lvl1pPr>
          </a:lstStyle>
          <a:p>
            <a:endParaRPr lang="pt-BR"/>
          </a:p>
        </p:txBody>
      </p:sp>
      <p:sp>
        <p:nvSpPr>
          <p:cNvPr id="6" name="Google Shape;55;p13"/>
          <p:cNvSpPr txBox="1">
            <a:spLocks noGrp="1"/>
          </p:cNvSpPr>
          <p:nvPr>
            <p:ph type="sldNum" idx="13"/>
          </p:nvPr>
        </p:nvSpPr>
        <p:spPr>
          <a:ln/>
        </p:spPr>
        <p:txBody>
          <a:bodyPr/>
          <a:lstStyle>
            <a:lvl1pPr>
              <a:defRPr/>
            </a:lvl1pPr>
          </a:lstStyle>
          <a:p>
            <a:fld id="{7E0298F9-69EC-40BA-A184-CC9B67EC58A4}" type="slidenum">
              <a:rPr lang="pt-BR"/>
              <a:pPr/>
              <a:t>‹nº›</a:t>
            </a:fld>
            <a:endParaRPr lang="pt-B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exto e Título Vertical" type="vertTitleAndTx">
  <p:cSld name="Texto e Título Vertical">
    <p:spTree>
      <p:nvGrpSpPr>
        <p:cNvPr id="1" name="Shape 119"/>
        <p:cNvGrpSpPr/>
        <p:nvPr/>
      </p:nvGrpSpPr>
      <p:grpSpPr>
        <a:xfrm>
          <a:off x="0" y="0"/>
          <a:ext cx="0" cy="0"/>
          <a:chOff x="0" y="0"/>
          <a:chExt cx="0" cy="0"/>
        </a:xfrm>
      </p:grpSpPr>
      <p:sp>
        <p:nvSpPr>
          <p:cNvPr id="120" name="Google Shape;120;p24"/>
          <p:cNvSpPr txBox="1">
            <a:spLocks noGrp="1"/>
          </p:cNvSpPr>
          <p:nvPr>
            <p:ph type="title"/>
          </p:nvPr>
        </p:nvSpPr>
        <p:spPr>
          <a:xfrm rot="5400000">
            <a:off x="5350073" y="1467446"/>
            <a:ext cx="4358879" cy="1971675"/>
          </a:xfrm>
          <a:prstGeom prst="rect">
            <a:avLst/>
          </a:prstGeom>
          <a:noFill/>
          <a:ln>
            <a:noFill/>
          </a:ln>
        </p:spPr>
        <p:txBody>
          <a:bodyPr spcFirstLastPara="1"/>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a:endParaRPr/>
          </a:p>
        </p:txBody>
      </p:sp>
      <p:sp>
        <p:nvSpPr>
          <p:cNvPr id="121" name="Google Shape;121;p24"/>
          <p:cNvSpPr txBox="1">
            <a:spLocks noGrp="1"/>
          </p:cNvSpPr>
          <p:nvPr>
            <p:ph type="body" idx="1"/>
          </p:nvPr>
        </p:nvSpPr>
        <p:spPr>
          <a:xfrm rot="5400000">
            <a:off x="1349573" y="-447079"/>
            <a:ext cx="4358879" cy="5800725"/>
          </a:xfrm>
          <a:prstGeom prst="rect">
            <a:avLst/>
          </a:prstGeom>
          <a:noFill/>
          <a:ln>
            <a:noFill/>
          </a:ln>
        </p:spPr>
        <p:txBody>
          <a:bodyPr spcFirstLastPara="1"/>
          <a:lstStyle>
            <a:lvl1pPr marL="457200" marR="0" lvl="0" indent="-36195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4" name="Google Shape;53;p13"/>
          <p:cNvSpPr txBox="1">
            <a:spLocks noGrp="1"/>
          </p:cNvSpPr>
          <p:nvPr>
            <p:ph type="dt" idx="11"/>
          </p:nvPr>
        </p:nvSpPr>
        <p:spPr>
          <a:ln/>
        </p:spPr>
        <p:txBody>
          <a:bodyPr/>
          <a:lstStyle>
            <a:lvl1pPr>
              <a:defRPr/>
            </a:lvl1pPr>
          </a:lstStyle>
          <a:p>
            <a:endParaRPr lang="pt-BR"/>
          </a:p>
        </p:txBody>
      </p:sp>
      <p:sp>
        <p:nvSpPr>
          <p:cNvPr id="5" name="Google Shape;54;p13"/>
          <p:cNvSpPr txBox="1">
            <a:spLocks noGrp="1"/>
          </p:cNvSpPr>
          <p:nvPr>
            <p:ph type="ftr" idx="12"/>
          </p:nvPr>
        </p:nvSpPr>
        <p:spPr>
          <a:ln/>
        </p:spPr>
        <p:txBody>
          <a:bodyPr/>
          <a:lstStyle>
            <a:lvl1pPr>
              <a:defRPr/>
            </a:lvl1pPr>
          </a:lstStyle>
          <a:p>
            <a:endParaRPr lang="pt-BR"/>
          </a:p>
        </p:txBody>
      </p:sp>
      <p:sp>
        <p:nvSpPr>
          <p:cNvPr id="6" name="Google Shape;55;p13"/>
          <p:cNvSpPr txBox="1">
            <a:spLocks noGrp="1"/>
          </p:cNvSpPr>
          <p:nvPr>
            <p:ph type="sldNum" idx="13"/>
          </p:nvPr>
        </p:nvSpPr>
        <p:spPr>
          <a:ln/>
        </p:spPr>
        <p:txBody>
          <a:bodyPr/>
          <a:lstStyle>
            <a:lvl1pPr>
              <a:defRPr/>
            </a:lvl1pPr>
          </a:lstStyle>
          <a:p>
            <a:fld id="{ACE832FC-4BFE-4172-BF8E-DC34AAA52F6E}" type="slidenum">
              <a:rPr lang="pt-B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Google Shape;6;p1"/>
          <p:cNvSpPr txBox="1">
            <a:spLocks noGrp="1"/>
          </p:cNvSpPr>
          <p:nvPr>
            <p:ph type="title"/>
          </p:nvPr>
        </p:nvSpPr>
        <p:spPr bwMode="auto">
          <a:xfrm>
            <a:off x="311150" y="444500"/>
            <a:ext cx="8521700" cy="573088"/>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pitchFamily="34" charset="0"/>
            </a:endParaRPr>
          </a:p>
        </p:txBody>
      </p:sp>
      <p:sp>
        <p:nvSpPr>
          <p:cNvPr id="1027" name="Google Shape;7;p1"/>
          <p:cNvSpPr txBox="1">
            <a:spLocks noGrp="1"/>
          </p:cNvSpPr>
          <p:nvPr>
            <p:ph type="body" idx="1"/>
          </p:nvPr>
        </p:nvSpPr>
        <p:spPr bwMode="auto">
          <a:xfrm>
            <a:off x="311150" y="1152525"/>
            <a:ext cx="8521700" cy="34163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pitchFamily="34" charset="0"/>
            </a:endParaRPr>
          </a:p>
        </p:txBody>
      </p:sp>
      <p:sp>
        <p:nvSpPr>
          <p:cNvPr id="1028" name="Google Shape;8;p1"/>
          <p:cNvSpPr txBox="1">
            <a:spLocks noGrp="1"/>
          </p:cNvSpPr>
          <p:nvPr>
            <p:ph type="sldNum" idx="12"/>
          </p:nvPr>
        </p:nvSpPr>
        <p:spPr bwMode="auto">
          <a:xfrm>
            <a:off x="8472488" y="4662488"/>
            <a:ext cx="549275" cy="393700"/>
          </a:xfrm>
          <a:prstGeom prst="rect">
            <a:avLst/>
          </a:prstGeom>
          <a:noFill/>
          <a:ln w="9525">
            <a:noFill/>
            <a:miter lim="800000"/>
            <a:headEnd/>
            <a:tailEnd/>
          </a:ln>
        </p:spPr>
        <p:txBody>
          <a:bodyPr vert="horz" wrap="square" lIns="91425" tIns="91425" rIns="91425" bIns="91425" numCol="1" anchor="ctr" anchorCtr="0" compatLnSpc="1">
            <a:prstTxWarp prst="textNoShape">
              <a:avLst/>
            </a:prstTxWarp>
          </a:bodyPr>
          <a:lstStyle>
            <a:lvl1pPr algn="r">
              <a:buClr>
                <a:srgbClr val="000000"/>
              </a:buClr>
              <a:buFont typeface="Arial" pitchFamily="34" charset="0"/>
              <a:buNone/>
              <a:defRPr sz="1000">
                <a:solidFill>
                  <a:srgbClr val="595959"/>
                </a:solidFill>
              </a:defRPr>
            </a:lvl1pPr>
          </a:lstStyle>
          <a:p>
            <a:fld id="{A3FAAFF9-FAEA-40BF-8B8C-FA7B7E9316DA}" type="slidenum">
              <a:rPr lang="pt-BR"/>
              <a:pPr/>
              <a:t>‹nº›</a:t>
            </a:fld>
            <a:endParaRPr lang="pt-BR"/>
          </a:p>
        </p:txBody>
      </p:sp>
    </p:spTree>
  </p:cSld>
  <p:clrMap bg1="lt1" tx1="dk1" bg2="dk2" tx2="lt2" accent1="accent1" accent2="accent2" accent3="accent3" accent4="accent4" accent5="accent5" accent6="accent6" hlink="hlink" folHlink="folHlink"/>
  <p:sldLayoutIdLst>
    <p:sldLayoutId id="2147483682" r:id="rId1"/>
    <p:sldLayoutId id="2147483681" r:id="rId2"/>
    <p:sldLayoutId id="2147483680" r:id="rId3"/>
    <p:sldLayoutId id="2147483679" r:id="rId4"/>
    <p:sldLayoutId id="2147483678" r:id="rId5"/>
    <p:sldLayoutId id="2147483677" r:id="rId6"/>
    <p:sldLayoutId id="2147483676" r:id="rId7"/>
    <p:sldLayoutId id="2147483695" r:id="rId8"/>
    <p:sldLayoutId id="2147483675" r:id="rId9"/>
    <p:sldLayoutId id="2147483674" r:id="rId10"/>
    <p:sldLayoutId id="2147483673" r:id="rId11"/>
    <p:sldLayoutId id="2147483694" r:id="rId12"/>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1pPr>
      <a:lvl2pPr lvl="1"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2pPr>
      <a:lvl3pPr lvl="2"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3pPr>
      <a:lvl4pPr lvl="3"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4pPr>
      <a:lvl5pPr lvl="4"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342900" indent="-342900" algn="l" rtl="0" eaLnBrk="0" fontAlgn="base" hangingPunct="0">
        <a:spcBef>
          <a:spcPct val="0"/>
        </a:spcBef>
        <a:spcAft>
          <a:spcPct val="0"/>
        </a:spcAft>
        <a:buClr>
          <a:srgbClr val="000000"/>
        </a:buClr>
        <a:buFont typeface="Arial" pitchFamily="34" charset="0"/>
        <a:buChar char="•"/>
        <a:defRPr sz="1400">
          <a:solidFill>
            <a:srgbClr val="000000"/>
          </a:solidFill>
          <a:latin typeface="Arial"/>
          <a:ea typeface="Arial"/>
          <a:cs typeface="Arial"/>
          <a:sym typeface="Arial" pitchFamily="34" charset="0"/>
        </a:defRPr>
      </a:lvl1pPr>
      <a:lvl2pPr marL="742950" lvl="1" indent="-285750" algn="l" rtl="0" eaLnBrk="0" fontAlgn="base" hangingPunct="0">
        <a:spcBef>
          <a:spcPct val="0"/>
        </a:spcBef>
        <a:spcAft>
          <a:spcPct val="0"/>
        </a:spcAft>
        <a:buClr>
          <a:srgbClr val="000000"/>
        </a:buClr>
        <a:buFont typeface="Arial" pitchFamily="34" charset="0"/>
        <a:buChar char="–"/>
        <a:defRPr sz="1400">
          <a:solidFill>
            <a:srgbClr val="000000"/>
          </a:solidFill>
          <a:latin typeface="Arial"/>
          <a:ea typeface="Arial"/>
          <a:cs typeface="Arial"/>
          <a:sym typeface="Arial" pitchFamily="34" charset="0"/>
        </a:defRPr>
      </a:lvl2pPr>
      <a:lvl3pPr marL="1143000" lvl="2" indent="-228600" algn="l" rtl="0" eaLnBrk="0" fontAlgn="base" hangingPunct="0">
        <a:spcBef>
          <a:spcPct val="0"/>
        </a:spcBef>
        <a:spcAft>
          <a:spcPct val="0"/>
        </a:spcAft>
        <a:buClr>
          <a:srgbClr val="000000"/>
        </a:buClr>
        <a:buFont typeface="Arial" pitchFamily="34" charset="0"/>
        <a:buChar char="•"/>
        <a:defRPr sz="1400">
          <a:solidFill>
            <a:srgbClr val="000000"/>
          </a:solidFill>
          <a:latin typeface="Arial"/>
          <a:ea typeface="Arial"/>
          <a:cs typeface="Arial"/>
          <a:sym typeface="Arial" pitchFamily="34" charset="0"/>
        </a:defRPr>
      </a:lvl3pPr>
      <a:lvl4pPr marL="1600200" lvl="3" indent="-228600" algn="l" rtl="0" eaLnBrk="0" fontAlgn="base" hangingPunct="0">
        <a:spcBef>
          <a:spcPct val="0"/>
        </a:spcBef>
        <a:spcAft>
          <a:spcPct val="0"/>
        </a:spcAft>
        <a:buClr>
          <a:srgbClr val="000000"/>
        </a:buClr>
        <a:buFont typeface="Arial" pitchFamily="34" charset="0"/>
        <a:buChar char="–"/>
        <a:defRPr sz="1400">
          <a:solidFill>
            <a:srgbClr val="000000"/>
          </a:solidFill>
          <a:latin typeface="Arial"/>
          <a:ea typeface="Arial"/>
          <a:cs typeface="Arial"/>
          <a:sym typeface="Arial" pitchFamily="34" charset="0"/>
        </a:defRPr>
      </a:lvl4pPr>
      <a:lvl5pPr marL="2057400" lvl="4" indent="-228600" algn="l" rtl="0" eaLnBrk="0" fontAlgn="base" hangingPunct="0">
        <a:spcBef>
          <a:spcPct val="0"/>
        </a:spcBef>
        <a:spcAft>
          <a:spcPct val="0"/>
        </a:spcAft>
        <a:buClr>
          <a:srgbClr val="000000"/>
        </a:buClr>
        <a:buFont typeface="Arial" pitchFamily="34" charset="0"/>
        <a:buChar char="»"/>
        <a:defRPr sz="1400">
          <a:solidFill>
            <a:srgbClr val="000000"/>
          </a:solidFill>
          <a:latin typeface="Arial"/>
          <a:ea typeface="Arial"/>
          <a:cs typeface="Arial"/>
          <a:sym typeface="Arial" pitchFamily="34"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Google Shape;51;p13"/>
          <p:cNvSpPr txBox="1">
            <a:spLocks noGrp="1"/>
          </p:cNvSpPr>
          <p:nvPr>
            <p:ph type="title"/>
          </p:nvPr>
        </p:nvSpPr>
        <p:spPr bwMode="auto">
          <a:xfrm>
            <a:off x="628650" y="274638"/>
            <a:ext cx="7886700" cy="993775"/>
          </a:xfrm>
          <a:prstGeom prst="rect">
            <a:avLst/>
          </a:prstGeom>
          <a:noFill/>
          <a:ln w="9525">
            <a:noFill/>
            <a:miter lim="800000"/>
            <a:headEnd/>
            <a:tailEnd/>
          </a:ln>
        </p:spPr>
        <p:txBody>
          <a:bodyPr vert="horz" wrap="square" lIns="68575" tIns="34275" rIns="68575" bIns="34275" numCol="1" anchor="ctr" anchorCtr="0" compatLnSpc="1">
            <a:prstTxWarp prst="textNoShape">
              <a:avLst/>
            </a:prstTxWarp>
          </a:bodyPr>
          <a:lstStyle/>
          <a:p>
            <a:pPr lvl="0"/>
            <a:endParaRPr lang="pt-BR" smtClean="0">
              <a:sym typeface="Arial" pitchFamily="34" charset="0"/>
            </a:endParaRPr>
          </a:p>
        </p:txBody>
      </p:sp>
      <p:sp>
        <p:nvSpPr>
          <p:cNvPr id="2051" name="Google Shape;52;p13"/>
          <p:cNvSpPr txBox="1">
            <a:spLocks noGrp="1"/>
          </p:cNvSpPr>
          <p:nvPr>
            <p:ph type="body" idx="1"/>
          </p:nvPr>
        </p:nvSpPr>
        <p:spPr bwMode="auto">
          <a:xfrm>
            <a:off x="628650" y="1370013"/>
            <a:ext cx="7886700" cy="3262312"/>
          </a:xfrm>
          <a:prstGeom prst="rect">
            <a:avLst/>
          </a:prstGeom>
          <a:noFill/>
          <a:ln w="9525">
            <a:noFill/>
            <a:miter lim="800000"/>
            <a:headEnd/>
            <a:tailEnd/>
          </a:ln>
        </p:spPr>
        <p:txBody>
          <a:bodyPr vert="horz" wrap="square" lIns="68575" tIns="34275" rIns="68575" bIns="34275" numCol="1" anchor="t" anchorCtr="0" compatLnSpc="1">
            <a:prstTxWarp prst="textNoShape">
              <a:avLst/>
            </a:prstTxWarp>
          </a:bodyPr>
          <a:lstStyle/>
          <a:p>
            <a:pPr lvl="0"/>
            <a:endParaRPr lang="pt-BR" smtClean="0">
              <a:sym typeface="Arial" pitchFamily="34" charset="0"/>
            </a:endParaRPr>
          </a:p>
        </p:txBody>
      </p:sp>
      <p:sp>
        <p:nvSpPr>
          <p:cNvPr id="2052" name="Google Shape;53;p13"/>
          <p:cNvSpPr txBox="1">
            <a:spLocks noGrp="1"/>
          </p:cNvSpPr>
          <p:nvPr>
            <p:ph type="dt" idx="10"/>
          </p:nvPr>
        </p:nvSpPr>
        <p:spPr bwMode="auto">
          <a:xfrm>
            <a:off x="628650" y="4767263"/>
            <a:ext cx="2057400" cy="274637"/>
          </a:xfrm>
          <a:prstGeom prst="rect">
            <a:avLst/>
          </a:prstGeom>
          <a:noFill/>
          <a:ln w="9525">
            <a:noFill/>
            <a:miter lim="800000"/>
            <a:headEnd/>
            <a:tailEnd/>
          </a:ln>
        </p:spPr>
        <p:txBody>
          <a:bodyPr vert="horz" wrap="square" lIns="68575" tIns="34275" rIns="68575" bIns="34275" numCol="1" anchor="ctr" anchorCtr="0" compatLnSpc="1">
            <a:prstTxWarp prst="textNoShape">
              <a:avLst/>
            </a:prstTxWarp>
          </a:bodyPr>
          <a:lstStyle>
            <a:lvl1pPr>
              <a:buClr>
                <a:srgbClr val="000000"/>
              </a:buClr>
              <a:buSzPts val="1100"/>
              <a:buFont typeface="Arial" pitchFamily="34" charset="0"/>
              <a:buNone/>
              <a:defRPr sz="900">
                <a:solidFill>
                  <a:srgbClr val="888888"/>
                </a:solidFill>
                <a:latin typeface="Calibri" pitchFamily="34" charset="0"/>
                <a:sym typeface="Calibri" pitchFamily="34" charset="0"/>
              </a:defRPr>
            </a:lvl1pPr>
          </a:lstStyle>
          <a:p>
            <a:endParaRPr lang="pt-BR"/>
          </a:p>
        </p:txBody>
      </p:sp>
      <p:sp>
        <p:nvSpPr>
          <p:cNvPr id="2053" name="Google Shape;54;p13"/>
          <p:cNvSpPr txBox="1">
            <a:spLocks noGrp="1"/>
          </p:cNvSpPr>
          <p:nvPr>
            <p:ph type="ftr" idx="11"/>
          </p:nvPr>
        </p:nvSpPr>
        <p:spPr bwMode="auto">
          <a:xfrm>
            <a:off x="3028950" y="4767263"/>
            <a:ext cx="3086100" cy="274637"/>
          </a:xfrm>
          <a:prstGeom prst="rect">
            <a:avLst/>
          </a:prstGeom>
          <a:noFill/>
          <a:ln w="9525">
            <a:noFill/>
            <a:miter lim="800000"/>
            <a:headEnd/>
            <a:tailEnd/>
          </a:ln>
        </p:spPr>
        <p:txBody>
          <a:bodyPr vert="horz" wrap="square" lIns="68575" tIns="34275" rIns="68575" bIns="34275" numCol="1" anchor="ctr" anchorCtr="0" compatLnSpc="1">
            <a:prstTxWarp prst="textNoShape">
              <a:avLst/>
            </a:prstTxWarp>
          </a:bodyPr>
          <a:lstStyle>
            <a:lvl1pPr algn="ctr">
              <a:buClr>
                <a:srgbClr val="000000"/>
              </a:buClr>
              <a:buSzPts val="1100"/>
              <a:buFont typeface="Arial" pitchFamily="34" charset="0"/>
              <a:buNone/>
              <a:defRPr sz="900">
                <a:solidFill>
                  <a:srgbClr val="888888"/>
                </a:solidFill>
                <a:latin typeface="Calibri" pitchFamily="34" charset="0"/>
                <a:sym typeface="Calibri" pitchFamily="34" charset="0"/>
              </a:defRPr>
            </a:lvl1pPr>
          </a:lstStyle>
          <a:p>
            <a:endParaRPr lang="pt-BR"/>
          </a:p>
        </p:txBody>
      </p:sp>
      <p:sp>
        <p:nvSpPr>
          <p:cNvPr id="2054" name="Google Shape;55;p13"/>
          <p:cNvSpPr txBox="1">
            <a:spLocks noGrp="1"/>
          </p:cNvSpPr>
          <p:nvPr>
            <p:ph type="sldNum" idx="12"/>
          </p:nvPr>
        </p:nvSpPr>
        <p:spPr bwMode="auto">
          <a:xfrm>
            <a:off x="6457950" y="4767263"/>
            <a:ext cx="2057400" cy="274637"/>
          </a:xfrm>
          <a:prstGeom prst="rect">
            <a:avLst/>
          </a:prstGeom>
          <a:noFill/>
          <a:ln w="9525">
            <a:noFill/>
            <a:miter lim="800000"/>
            <a:headEnd/>
            <a:tailEnd/>
          </a:ln>
        </p:spPr>
        <p:txBody>
          <a:bodyPr vert="horz" wrap="square" lIns="68575" tIns="34275" rIns="68575" bIns="34275" numCol="1" anchor="ctr" anchorCtr="0" compatLnSpc="1">
            <a:prstTxWarp prst="textNoShape">
              <a:avLst/>
            </a:prstTxWarp>
          </a:bodyPr>
          <a:lstStyle>
            <a:lvl1pPr algn="r">
              <a:buClr>
                <a:srgbClr val="000000"/>
              </a:buClr>
              <a:buFont typeface="Arial" pitchFamily="34" charset="0"/>
              <a:buNone/>
              <a:defRPr sz="900">
                <a:solidFill>
                  <a:srgbClr val="888888"/>
                </a:solidFill>
                <a:latin typeface="Calibri" pitchFamily="34" charset="0"/>
                <a:sym typeface="Calibri" pitchFamily="34" charset="0"/>
              </a:defRPr>
            </a:lvl1pPr>
          </a:lstStyle>
          <a:p>
            <a:fld id="{61D0B856-6B0C-4136-9122-17899EDB3C9E}" type="slidenum">
              <a:rPr lang="pt-BR"/>
              <a:pPr/>
              <a:t>‹nº›</a:t>
            </a:fld>
            <a:endParaRPr lang="pt-BR"/>
          </a:p>
        </p:txBody>
      </p:sp>
    </p:spTree>
  </p:cSld>
  <p:clrMap bg1="lt1" tx1="dk1" bg2="dk2" tx2="lt2" accent1="accent1" accent2="accent2" accent3="accent3" accent4="accent4" accent5="accent5" accent6="accent6" hlink="hlink" folHlink="folHlink"/>
  <p:sldLayoutIdLst>
    <p:sldLayoutId id="2147483693" r:id="rId1"/>
    <p:sldLayoutId id="2147483692" r:id="rId2"/>
    <p:sldLayoutId id="2147483691" r:id="rId3"/>
    <p:sldLayoutId id="2147483690" r:id="rId4"/>
    <p:sldLayoutId id="2147483689" r:id="rId5"/>
    <p:sldLayoutId id="2147483688" r:id="rId6"/>
    <p:sldLayoutId id="2147483687" r:id="rId7"/>
    <p:sldLayoutId id="2147483686" r:id="rId8"/>
    <p:sldLayoutId id="2147483685" r:id="rId9"/>
    <p:sldLayoutId id="2147483684" r:id="rId10"/>
    <p:sldLayoutId id="2147483683" r:id="rId11"/>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1pPr>
      <a:lvl2pPr lvl="1"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2pPr>
      <a:lvl3pPr lvl="2"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3pPr>
      <a:lvl4pPr lvl="3"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4pPr>
      <a:lvl5pPr lvl="4"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342900" indent="-342900" algn="l" rtl="0" eaLnBrk="0" fontAlgn="base" hangingPunct="0">
        <a:spcBef>
          <a:spcPct val="0"/>
        </a:spcBef>
        <a:spcAft>
          <a:spcPct val="0"/>
        </a:spcAft>
        <a:buClr>
          <a:srgbClr val="000000"/>
        </a:buClr>
        <a:buFont typeface="Arial" pitchFamily="34" charset="0"/>
        <a:buChar char="•"/>
        <a:defRPr sz="1400">
          <a:solidFill>
            <a:srgbClr val="000000"/>
          </a:solidFill>
          <a:latin typeface="Arial"/>
          <a:ea typeface="Arial"/>
          <a:cs typeface="Arial"/>
          <a:sym typeface="Arial" pitchFamily="34" charset="0"/>
        </a:defRPr>
      </a:lvl1pPr>
      <a:lvl2pPr marL="742950" lvl="1" indent="-285750" algn="l" rtl="0" eaLnBrk="0" fontAlgn="base" hangingPunct="0">
        <a:spcBef>
          <a:spcPct val="0"/>
        </a:spcBef>
        <a:spcAft>
          <a:spcPct val="0"/>
        </a:spcAft>
        <a:buClr>
          <a:srgbClr val="000000"/>
        </a:buClr>
        <a:buFont typeface="Arial" pitchFamily="34" charset="0"/>
        <a:buChar char="–"/>
        <a:defRPr sz="1400">
          <a:solidFill>
            <a:srgbClr val="000000"/>
          </a:solidFill>
          <a:latin typeface="Arial"/>
          <a:ea typeface="Arial"/>
          <a:cs typeface="Arial"/>
          <a:sym typeface="Arial" pitchFamily="34" charset="0"/>
        </a:defRPr>
      </a:lvl2pPr>
      <a:lvl3pPr marL="1143000" lvl="2" indent="-228600" algn="l" rtl="0" eaLnBrk="0" fontAlgn="base" hangingPunct="0">
        <a:spcBef>
          <a:spcPct val="0"/>
        </a:spcBef>
        <a:spcAft>
          <a:spcPct val="0"/>
        </a:spcAft>
        <a:buClr>
          <a:srgbClr val="000000"/>
        </a:buClr>
        <a:buFont typeface="Arial" pitchFamily="34" charset="0"/>
        <a:buChar char="•"/>
        <a:defRPr sz="1400">
          <a:solidFill>
            <a:srgbClr val="000000"/>
          </a:solidFill>
          <a:latin typeface="Arial"/>
          <a:ea typeface="Arial"/>
          <a:cs typeface="Arial"/>
          <a:sym typeface="Arial" pitchFamily="34" charset="0"/>
        </a:defRPr>
      </a:lvl3pPr>
      <a:lvl4pPr marL="1600200" lvl="3" indent="-228600" algn="l" rtl="0" eaLnBrk="0" fontAlgn="base" hangingPunct="0">
        <a:spcBef>
          <a:spcPct val="0"/>
        </a:spcBef>
        <a:spcAft>
          <a:spcPct val="0"/>
        </a:spcAft>
        <a:buClr>
          <a:srgbClr val="000000"/>
        </a:buClr>
        <a:buFont typeface="Arial" pitchFamily="34" charset="0"/>
        <a:buChar char="–"/>
        <a:defRPr sz="1400">
          <a:solidFill>
            <a:srgbClr val="000000"/>
          </a:solidFill>
          <a:latin typeface="Arial"/>
          <a:ea typeface="Arial"/>
          <a:cs typeface="Arial"/>
          <a:sym typeface="Arial" pitchFamily="34" charset="0"/>
        </a:defRPr>
      </a:lvl4pPr>
      <a:lvl5pPr marL="2057400" lvl="4" indent="-228600" algn="l" rtl="0" eaLnBrk="0" fontAlgn="base" hangingPunct="0">
        <a:spcBef>
          <a:spcPct val="0"/>
        </a:spcBef>
        <a:spcAft>
          <a:spcPct val="0"/>
        </a:spcAft>
        <a:buClr>
          <a:srgbClr val="000000"/>
        </a:buClr>
        <a:buFont typeface="Arial" pitchFamily="34" charset="0"/>
        <a:buChar char="»"/>
        <a:defRPr sz="1400">
          <a:solidFill>
            <a:srgbClr val="000000"/>
          </a:solidFill>
          <a:latin typeface="Arial"/>
          <a:ea typeface="Arial"/>
          <a:cs typeface="Arial"/>
          <a:sym typeface="Arial" pitchFamily="34"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jpeds.com/article/S0022-3476(18)30775-3/abstract" TargetMode="External"/><Relationship Id="rId7"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1.jpeg"/><Relationship Id="rId5" Type="http://schemas.openxmlformats.org/officeDocument/2006/relationships/hyperlink" Target="https://doi.org/10.1016/j.jpeds.2018.06.006" TargetMode="External"/><Relationship Id="rId4" Type="http://schemas.openxmlformats.org/officeDocument/2006/relationships/hyperlink" Target="https://plu.mx/plum/a/?doi=10.1016/j.jpeds.2018.06.006&amp;theme=plum-jbs-theme&amp;hideUsage=true"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paulomargotto.com.br/documentos/17336" TargetMode="Externa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hyperlink" Target="https://www.ncbi.nlm.nih.gov/pubmed?linkname=pubmed_pubmed&amp;from_uid=24499758" TargetMode="External"/><Relationship Id="rId2" Type="http://schemas.openxmlformats.org/officeDocument/2006/relationships/hyperlink" Target="https://www.ncbi.nlm.nih.gov/pubmed/24499758" TargetMode="External"/><Relationship Id="rId1" Type="http://schemas.openxmlformats.org/officeDocument/2006/relationships/slideLayout" Target="../slideLayouts/slideLayout12.xml"/><Relationship Id="rId5" Type="http://schemas.openxmlformats.org/officeDocument/2006/relationships/image" Target="../media/image22.png"/><Relationship Id="rId4" Type="http://schemas.openxmlformats.org/officeDocument/2006/relationships/hyperlink" Target="http://paulomargotto.com.br/documentos/14919" TargetMode="Externa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Google Shape;129;p25"/>
          <p:cNvSpPr txBox="1">
            <a:spLocks noGrp="1"/>
          </p:cNvSpPr>
          <p:nvPr>
            <p:ph type="title"/>
          </p:nvPr>
        </p:nvSpPr>
        <p:spPr>
          <a:xfrm>
            <a:off x="269875" y="1476375"/>
            <a:ext cx="8535988" cy="939800"/>
          </a:xfrm>
          <a:solidFill>
            <a:schemeClr val="tx2"/>
          </a:solidFill>
        </p:spPr>
        <p:txBody>
          <a:bodyPr/>
          <a:lstStyle/>
          <a:p>
            <a:pPr algn="ctr" eaLnBrk="1" hangingPunct="1">
              <a:spcBef>
                <a:spcPct val="0"/>
              </a:spcBef>
              <a:spcAft>
                <a:spcPct val="0"/>
              </a:spcAft>
            </a:pPr>
            <a:r>
              <a:rPr lang="pt-BR" sz="1800" b="1" smtClean="0">
                <a:solidFill>
                  <a:srgbClr val="669900"/>
                </a:solidFill>
                <a:latin typeface="Arial" pitchFamily="34" charset="0"/>
                <a:cs typeface="Arial" pitchFamily="34" charset="0"/>
              </a:rPr>
              <a:t>Efeito do Atraso do clampeamento do cordão nos níveis de ferritina aos 4 meses, Conteúdo de Mielina cerebral e Neurodesenvolvimento: um ensaio randomizado controlado</a:t>
            </a:r>
          </a:p>
        </p:txBody>
      </p:sp>
      <p:sp>
        <p:nvSpPr>
          <p:cNvPr id="4100" name="Google Shape;131;p25"/>
          <p:cNvSpPr txBox="1">
            <a:spLocks noChangeArrowheads="1"/>
          </p:cNvSpPr>
          <p:nvPr/>
        </p:nvSpPr>
        <p:spPr bwMode="auto">
          <a:xfrm>
            <a:off x="914400" y="2144713"/>
            <a:ext cx="7315200" cy="852487"/>
          </a:xfrm>
          <a:prstGeom prst="rect">
            <a:avLst/>
          </a:prstGeom>
          <a:noFill/>
          <a:ln w="9525">
            <a:noFill/>
            <a:miter lim="800000"/>
            <a:headEnd/>
            <a:tailEnd/>
          </a:ln>
        </p:spPr>
        <p:txBody>
          <a:bodyPr lIns="91425" tIns="91425" rIns="91425" bIns="91425"/>
          <a:lstStyle/>
          <a:p>
            <a:pPr>
              <a:buClr>
                <a:srgbClr val="000000"/>
              </a:buClr>
              <a:buFont typeface="Arial" pitchFamily="34" charset="0"/>
              <a:buNone/>
            </a:pPr>
            <a:endParaRPr lang="pt-BR"/>
          </a:p>
        </p:txBody>
      </p:sp>
      <p:sp>
        <p:nvSpPr>
          <p:cNvPr id="4101" name="Google Shape;132;p25"/>
          <p:cNvSpPr txBox="1">
            <a:spLocks noChangeArrowheads="1"/>
          </p:cNvSpPr>
          <p:nvPr/>
        </p:nvSpPr>
        <p:spPr bwMode="auto">
          <a:xfrm>
            <a:off x="850900" y="415925"/>
            <a:ext cx="7315200" cy="854075"/>
          </a:xfrm>
          <a:prstGeom prst="rect">
            <a:avLst/>
          </a:prstGeom>
          <a:noFill/>
          <a:ln w="9525">
            <a:noFill/>
            <a:miter lim="800000"/>
            <a:headEnd/>
            <a:tailEnd/>
          </a:ln>
        </p:spPr>
        <p:txBody>
          <a:bodyPr lIns="91425" tIns="91425" rIns="91425" bIns="91425"/>
          <a:lstStyle/>
          <a:p>
            <a:pPr>
              <a:buClr>
                <a:srgbClr val="000000"/>
              </a:buClr>
              <a:buFont typeface="Arial" pitchFamily="34" charset="0"/>
              <a:buNone/>
            </a:pPr>
            <a:endParaRPr lang="pt-BR"/>
          </a:p>
        </p:txBody>
      </p:sp>
      <p:sp>
        <p:nvSpPr>
          <p:cNvPr id="4103" name="Google Shape;134;p25"/>
          <p:cNvSpPr txBox="1">
            <a:spLocks noChangeArrowheads="1"/>
          </p:cNvSpPr>
          <p:nvPr/>
        </p:nvSpPr>
        <p:spPr bwMode="auto">
          <a:xfrm>
            <a:off x="3060700" y="4703763"/>
            <a:ext cx="3300413" cy="325437"/>
          </a:xfrm>
          <a:prstGeom prst="rect">
            <a:avLst/>
          </a:prstGeom>
          <a:noFill/>
          <a:ln w="9525">
            <a:noFill/>
            <a:miter lim="800000"/>
            <a:headEnd/>
            <a:tailEnd/>
          </a:ln>
        </p:spPr>
        <p:txBody>
          <a:bodyPr lIns="91425" tIns="91425" rIns="91425" bIns="91425"/>
          <a:lstStyle/>
          <a:p>
            <a:pPr>
              <a:buClr>
                <a:srgbClr val="000000"/>
              </a:buClr>
              <a:buFont typeface="Arial" pitchFamily="34" charset="0"/>
              <a:buNone/>
            </a:pPr>
            <a:endParaRPr lang="pt-BR"/>
          </a:p>
        </p:txBody>
      </p:sp>
      <p:sp>
        <p:nvSpPr>
          <p:cNvPr id="4104" name="Rectangle 8"/>
          <p:cNvSpPr>
            <a:spLocks noChangeArrowheads="1"/>
          </p:cNvSpPr>
          <p:nvPr/>
        </p:nvSpPr>
        <p:spPr bwMode="auto">
          <a:xfrm>
            <a:off x="296863" y="2625725"/>
            <a:ext cx="8124825" cy="1185863"/>
          </a:xfrm>
          <a:prstGeom prst="rect">
            <a:avLst/>
          </a:prstGeom>
          <a:solidFill>
            <a:srgbClr val="FFFFFF"/>
          </a:solidFill>
          <a:ln w="9525">
            <a:noFill/>
            <a:miter lim="800000"/>
            <a:headEnd/>
            <a:tailEnd/>
          </a:ln>
          <a:effectLst/>
        </p:spPr>
        <p:txBody>
          <a:bodyPr lIns="0" tIns="0" rIns="0" bIns="0" anchor="ctr">
            <a:spAutoFit/>
          </a:bodyPr>
          <a:lstStyle/>
          <a:p>
            <a:pPr algn="ctr"/>
            <a:r>
              <a:rPr lang="pt-BR" sz="1200" u="sng">
                <a:hlinkClick r:id="rId3"/>
              </a:rPr>
              <a:t>Effect of Delayed Cord Clamping on Four-Month Ferritin Levels, Brain ...</a:t>
            </a:r>
            <a:r>
              <a:rPr lang="pt-BR" sz="1200"/>
              <a:t>https://www.jpeds.com/article/S0022-3476(18)30775-3/abstract - de JS Mercer.6 de jul de 2018 – </a:t>
            </a:r>
            <a:r>
              <a:rPr lang="pt-BR" sz="1200" b="1"/>
              <a:t>Effects</a:t>
            </a:r>
            <a:r>
              <a:rPr lang="pt-BR" sz="1200"/>
              <a:t> of </a:t>
            </a:r>
            <a:r>
              <a:rPr lang="pt-BR" sz="1200" b="1"/>
              <a:t>Delayed Cord Clamping</a:t>
            </a:r>
            <a:r>
              <a:rPr lang="pt-BR" sz="1200"/>
              <a:t> on </a:t>
            </a:r>
            <a:r>
              <a:rPr lang="pt-BR" sz="1200" b="1"/>
              <a:t>Four</a:t>
            </a:r>
            <a:r>
              <a:rPr lang="pt-BR" sz="1200"/>
              <a:t>-</a:t>
            </a:r>
            <a:r>
              <a:rPr lang="pt-BR" sz="1200" b="1"/>
              <a:t>Month Ferritin Levels</a:t>
            </a:r>
            <a:r>
              <a:rPr lang="pt-BR" sz="1200"/>
              <a:t>, </a:t>
            </a:r>
            <a:r>
              <a:rPr lang="pt-BR" sz="1200" b="1"/>
              <a:t>Brain Myelin Content</a:t>
            </a:r>
            <a:r>
              <a:rPr lang="pt-BR" sz="1200"/>
              <a:t>, and </a:t>
            </a:r>
            <a:r>
              <a:rPr lang="pt-BR" sz="1200" b="1"/>
              <a:t>Neurodevelopment</a:t>
            </a:r>
            <a:r>
              <a:rPr lang="pt-BR" sz="1200"/>
              <a:t>:A </a:t>
            </a:r>
            <a:r>
              <a:rPr lang="pt-BR" sz="1200" b="1"/>
              <a:t>Randomized Controlled Trial</a:t>
            </a:r>
            <a:r>
              <a:rPr lang="pt-BR" sz="1200"/>
              <a:t> ... A partially blinded, </a:t>
            </a:r>
            <a:r>
              <a:rPr lang="pt-BR" sz="1200" b="1"/>
              <a:t>randomized controlled trial</a:t>
            </a:r>
            <a:r>
              <a:rPr lang="pt-BR" sz="1200"/>
              <a:t> was conducted at a level III.</a:t>
            </a:r>
            <a:r>
              <a:rPr lang="pt-BR"/>
              <a:t>Open Access.</a:t>
            </a:r>
            <a:r>
              <a:rPr lang="pt-BR">
                <a:hlinkClick r:id="rId4" tooltip="PlumX Metrics Detail Page"/>
              </a:rPr>
              <a:t>PlumX Metrics</a:t>
            </a:r>
            <a:endParaRPr lang="pt-BR"/>
          </a:p>
          <a:p>
            <a:pPr algn="ctr"/>
            <a:r>
              <a:rPr lang="pt-BR"/>
              <a:t>DOI: </a:t>
            </a:r>
            <a:r>
              <a:rPr lang="pt-BR" u="sng">
                <a:hlinkClick r:id="rId5"/>
              </a:rPr>
              <a:t>https://doi.org/10.1016/j.jpeds.2018.06.006</a:t>
            </a:r>
            <a:r>
              <a:rPr lang="pt-BR" u="sng"/>
              <a:t>.</a:t>
            </a:r>
            <a:r>
              <a:rPr lang="pt-BR" b="1">
                <a:solidFill>
                  <a:srgbClr val="0000FF"/>
                </a:solidFill>
              </a:rPr>
              <a:t>Open</a:t>
            </a:r>
            <a:r>
              <a:rPr lang="pt-BR">
                <a:solidFill>
                  <a:srgbClr val="0000FF"/>
                </a:solidFill>
              </a:rPr>
              <a:t> </a:t>
            </a:r>
            <a:r>
              <a:rPr lang="pt-BR" b="1">
                <a:solidFill>
                  <a:srgbClr val="0000FF"/>
                </a:solidFill>
              </a:rPr>
              <a:t>access</a:t>
            </a:r>
            <a:r>
              <a:rPr lang="pt-BR"/>
              <a:t> funded by Bill &amp; Melinda Gates Foundation.</a:t>
            </a:r>
          </a:p>
        </p:txBody>
      </p:sp>
      <p:sp>
        <p:nvSpPr>
          <p:cNvPr id="4106" name="Text Box 10"/>
          <p:cNvSpPr txBox="1">
            <a:spLocks noChangeArrowheads="1"/>
          </p:cNvSpPr>
          <p:nvPr/>
        </p:nvSpPr>
        <p:spPr bwMode="auto">
          <a:xfrm>
            <a:off x="1216025" y="3806825"/>
            <a:ext cx="6354763" cy="1155700"/>
          </a:xfrm>
          <a:prstGeom prst="rect">
            <a:avLst/>
          </a:prstGeom>
          <a:noFill/>
          <a:ln w="9525">
            <a:noFill/>
            <a:miter lim="800000"/>
            <a:headEnd/>
            <a:tailEnd/>
          </a:ln>
          <a:effectLst/>
        </p:spPr>
        <p:txBody>
          <a:bodyPr wrap="none">
            <a:spAutoFit/>
          </a:bodyPr>
          <a:lstStyle/>
          <a:p>
            <a:pPr algn="ctr"/>
            <a:r>
              <a:rPr lang="pt-BR"/>
              <a:t>Apresentação: Alisson Leandro Camilo Pereira, Lucas Moreira Alves da Silva, </a:t>
            </a:r>
          </a:p>
          <a:p>
            <a:pPr algn="ctr"/>
            <a:r>
              <a:rPr lang="pt-BR"/>
              <a:t>Luciana Cardoso Reis e Matheus Castilho Correa (Turma XXV)</a:t>
            </a:r>
          </a:p>
          <a:p>
            <a:pPr algn="ctr"/>
            <a:r>
              <a:rPr lang="pt-BR"/>
              <a:t>Coordenação:Paulo R. Margotto</a:t>
            </a:r>
          </a:p>
          <a:p>
            <a:pPr algn="ctr"/>
            <a:r>
              <a:rPr lang="pt-BR"/>
              <a:t>Brasília, 18 de agosto de 2018</a:t>
            </a:r>
          </a:p>
          <a:p>
            <a:pPr algn="ctr"/>
            <a:r>
              <a:rPr lang="pt-BR"/>
              <a:t>Unidade de Neonatologia do HMIB/SES/DF </a:t>
            </a:r>
          </a:p>
        </p:txBody>
      </p:sp>
      <p:pic>
        <p:nvPicPr>
          <p:cNvPr id="4108" name="Picture 12" descr="Imagem23"/>
          <p:cNvPicPr>
            <a:picLocks noChangeAspect="1" noChangeArrowheads="1"/>
          </p:cNvPicPr>
          <p:nvPr/>
        </p:nvPicPr>
        <p:blipFill>
          <a:blip r:embed="rId6"/>
          <a:srcRect/>
          <a:stretch>
            <a:fillRect/>
          </a:stretch>
        </p:blipFill>
        <p:spPr bwMode="auto">
          <a:xfrm>
            <a:off x="7429500" y="3629025"/>
            <a:ext cx="1714500" cy="1514475"/>
          </a:xfrm>
          <a:prstGeom prst="rect">
            <a:avLst/>
          </a:prstGeom>
          <a:noFill/>
        </p:spPr>
      </p:pic>
      <p:pic>
        <p:nvPicPr>
          <p:cNvPr id="4109" name="Picture 9"/>
          <p:cNvPicPr>
            <a:picLocks noChangeAspect="1" noChangeArrowheads="1"/>
          </p:cNvPicPr>
          <p:nvPr/>
        </p:nvPicPr>
        <p:blipFill>
          <a:blip r:embed="rId7"/>
          <a:srcRect/>
          <a:stretch>
            <a:fillRect/>
          </a:stretch>
        </p:blipFill>
        <p:spPr bwMode="auto">
          <a:xfrm>
            <a:off x="0" y="0"/>
            <a:ext cx="9144000" cy="1203325"/>
          </a:xfrm>
          <a:prstGeom prst="rect">
            <a:avLst/>
          </a:prstGeom>
          <a:noFill/>
          <a:ln w="38100">
            <a:solidFill>
              <a:schemeClr val="hlink"/>
            </a:solid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Google Shape;139;p26"/>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pitchFamily="34" charset="0"/>
                <a:cs typeface="Arial" pitchFamily="34" charset="0"/>
              </a:rPr>
              <a:t>Introdução</a:t>
            </a:r>
          </a:p>
        </p:txBody>
      </p:sp>
      <p:sp>
        <p:nvSpPr>
          <p:cNvPr id="5123" name="Google Shape;140;p26"/>
          <p:cNvSpPr txBox="1">
            <a:spLocks noGrp="1"/>
          </p:cNvSpPr>
          <p:nvPr>
            <p:ph type="body" idx="1"/>
          </p:nvPr>
        </p:nvSpPr>
        <p:spPr>
          <a:xfrm>
            <a:off x="311150" y="1152525"/>
            <a:ext cx="8521700" cy="3416300"/>
          </a:xfrm>
        </p:spPr>
        <p:txBody>
          <a:bodyPr/>
          <a:lstStyle/>
          <a:p>
            <a:pPr marL="0" indent="0" eaLnBrk="1" hangingPunct="1">
              <a:lnSpc>
                <a:spcPct val="115000"/>
              </a:lnSpc>
              <a:spcBef>
                <a:spcPct val="0"/>
              </a:spcBef>
              <a:spcAft>
                <a:spcPct val="0"/>
              </a:spcAft>
              <a:buClr>
                <a:srgbClr val="595959"/>
              </a:buClr>
              <a:buFont typeface="Arial" pitchFamily="34" charset="0"/>
              <a:buNone/>
            </a:pPr>
            <a:r>
              <a:rPr lang="pt-BR" sz="1800" smtClean="0">
                <a:solidFill>
                  <a:srgbClr val="595959"/>
                </a:solidFill>
                <a:latin typeface="Arial" pitchFamily="34" charset="0"/>
                <a:cs typeface="Arial" pitchFamily="34" charset="0"/>
              </a:rPr>
              <a:t>O clampeamento tardio do cordão (DCC) permite um aumento de 30% no volume de sangue e de 50% de volume da hemácia rica em ferro (1,2);</a:t>
            </a:r>
          </a:p>
          <a:p>
            <a:pPr marL="0" indent="0" eaLnBrk="1" hangingPunct="1">
              <a:lnSpc>
                <a:spcPct val="115000"/>
              </a:lnSpc>
              <a:spcBef>
                <a:spcPts val="1600"/>
              </a:spcBef>
              <a:spcAft>
                <a:spcPct val="0"/>
              </a:spcAft>
              <a:buClr>
                <a:srgbClr val="595959"/>
              </a:buClr>
              <a:buFont typeface="Arial" pitchFamily="34" charset="0"/>
              <a:buNone/>
            </a:pPr>
            <a:r>
              <a:rPr lang="pt-BR" sz="1800" smtClean="0">
                <a:solidFill>
                  <a:srgbClr val="595959"/>
                </a:solidFill>
                <a:latin typeface="Arial" pitchFamily="34" charset="0"/>
                <a:cs typeface="Arial" pitchFamily="34" charset="0"/>
              </a:rPr>
              <a:t>Há aumento da ferritina (a maior proteína de esto</a:t>
            </a:r>
            <a:r>
              <a:rPr lang="pt-BR" altLang="ja-JP" sz="1800" smtClean="0">
                <a:latin typeface="Arial" pitchFamily="34" charset="0"/>
                <a:ea typeface="MS PGothic" pitchFamily="34" charset="-128"/>
                <a:cs typeface="Arial" pitchFamily="34" charset="0"/>
              </a:rPr>
              <a:t>q</a:t>
            </a:r>
            <a:r>
              <a:rPr lang="pt-BR" sz="1800" smtClean="0">
                <a:solidFill>
                  <a:srgbClr val="595959"/>
                </a:solidFill>
                <a:latin typeface="Arial" pitchFamily="34" charset="0"/>
                <a:cs typeface="Arial" pitchFamily="34" charset="0"/>
              </a:rPr>
              <a:t>ue de ferro do corpo) até os seis meses de idade (3), enquanto que o clampeamento imediato do cordão (ICC) leva à diminuição precoce dos estoques de ferro (4-11) e pode contribuir para a deficiência de ferro na infância (12);</a:t>
            </a:r>
          </a:p>
          <a:p>
            <a:pPr marL="0" indent="0" eaLnBrk="1" hangingPunct="1">
              <a:lnSpc>
                <a:spcPct val="115000"/>
              </a:lnSpc>
              <a:spcBef>
                <a:spcPts val="1600"/>
              </a:spcBef>
              <a:spcAft>
                <a:spcPct val="0"/>
              </a:spcAft>
              <a:buClr>
                <a:srgbClr val="595959"/>
              </a:buClr>
              <a:buFont typeface="Arial" pitchFamily="34" charset="0"/>
              <a:buNone/>
            </a:pPr>
            <a:r>
              <a:rPr lang="pt-BR" sz="1800" smtClean="0">
                <a:solidFill>
                  <a:srgbClr val="595959"/>
                </a:solidFill>
                <a:latin typeface="Arial" pitchFamily="34" charset="0"/>
                <a:cs typeface="Arial" pitchFamily="34" charset="0"/>
              </a:rPr>
              <a:t>A deficiência de ferro na infância pode prejudicar o desenvolvimento motor, cognitivo, social e comportamental (13-18).</a:t>
            </a:r>
          </a:p>
          <a:p>
            <a:pPr marL="0" indent="0" eaLnBrk="1" hangingPunct="1">
              <a:lnSpc>
                <a:spcPct val="115000"/>
              </a:lnSpc>
              <a:spcBef>
                <a:spcPts val="1600"/>
              </a:spcBef>
              <a:spcAft>
                <a:spcPts val="1600"/>
              </a:spcAft>
              <a:buClr>
                <a:srgbClr val="595959"/>
              </a:buClr>
              <a:buFont typeface="Arial" pitchFamily="34" charset="0"/>
              <a:buNone/>
            </a:pPr>
            <a:endParaRPr lang="pt-BR" sz="1800" smtClean="0">
              <a:solidFill>
                <a:srgbClr val="595959"/>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Google Shape;145;p27"/>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pitchFamily="34" charset="0"/>
                <a:cs typeface="Arial" pitchFamily="34" charset="0"/>
              </a:rPr>
              <a:t>Introdução</a:t>
            </a:r>
          </a:p>
        </p:txBody>
      </p:sp>
      <p:sp>
        <p:nvSpPr>
          <p:cNvPr id="6147" name="Google Shape;146;p27"/>
          <p:cNvSpPr txBox="1">
            <a:spLocks noGrp="1"/>
          </p:cNvSpPr>
          <p:nvPr>
            <p:ph type="body" idx="1"/>
          </p:nvPr>
        </p:nvSpPr>
        <p:spPr>
          <a:xfrm>
            <a:off x="311150" y="1152525"/>
            <a:ext cx="8521700" cy="3416300"/>
          </a:xfrm>
        </p:spPr>
        <p:txBody>
          <a:bodyPr/>
          <a:lstStyle/>
          <a:p>
            <a:pPr marL="0" indent="0" eaLnBrk="1" hangingPunct="1">
              <a:lnSpc>
                <a:spcPct val="115000"/>
              </a:lnSpc>
              <a:spcBef>
                <a:spcPct val="0"/>
              </a:spcBef>
              <a:spcAft>
                <a:spcPct val="0"/>
              </a:spcAft>
              <a:buClr>
                <a:srgbClr val="595959"/>
              </a:buClr>
              <a:buFont typeface="Arial" pitchFamily="34" charset="0"/>
              <a:buNone/>
            </a:pPr>
            <a:r>
              <a:rPr lang="pt-BR" sz="1800" smtClean="0">
                <a:solidFill>
                  <a:srgbClr val="595959"/>
                </a:solidFill>
                <a:latin typeface="Arial" pitchFamily="34" charset="0"/>
                <a:cs typeface="Arial" pitchFamily="34" charset="0"/>
              </a:rPr>
              <a:t>As hemácias provenientes do DCC promovem precocemente importante doação de ferro aos oligodendrócitos, as células metabolicamente mais ativas do cérebro;</a:t>
            </a:r>
          </a:p>
          <a:p>
            <a:pPr marL="0" indent="0" eaLnBrk="1" hangingPunct="1">
              <a:lnSpc>
                <a:spcPct val="115000"/>
              </a:lnSpc>
              <a:spcBef>
                <a:spcPts val="1600"/>
              </a:spcBef>
              <a:spcAft>
                <a:spcPct val="0"/>
              </a:spcAft>
              <a:buClr>
                <a:srgbClr val="595959"/>
              </a:buClr>
              <a:buFont typeface="Arial" pitchFamily="34" charset="0"/>
              <a:buNone/>
            </a:pPr>
            <a:r>
              <a:rPr lang="pt-BR" sz="1800" smtClean="0">
                <a:solidFill>
                  <a:srgbClr val="595959"/>
                </a:solidFill>
                <a:latin typeface="Arial" pitchFamily="34" charset="0"/>
                <a:cs typeface="Arial" pitchFamily="34" charset="0"/>
              </a:rPr>
              <a:t>As células produtoras de mielina são sensíveis á privação de ferro e necessitam de ferro para a maturação e funcionamento adequado;(19-24)</a:t>
            </a:r>
          </a:p>
          <a:p>
            <a:pPr marL="0" indent="0" eaLnBrk="1" hangingPunct="1">
              <a:lnSpc>
                <a:spcPct val="115000"/>
              </a:lnSpc>
              <a:spcBef>
                <a:spcPts val="1600"/>
              </a:spcBef>
              <a:spcAft>
                <a:spcPct val="0"/>
              </a:spcAft>
              <a:buClr>
                <a:srgbClr val="595959"/>
              </a:buClr>
              <a:buFont typeface="Arial" pitchFamily="34" charset="0"/>
              <a:buNone/>
            </a:pPr>
            <a:r>
              <a:rPr lang="pt-BR" sz="1800" smtClean="0">
                <a:solidFill>
                  <a:srgbClr val="595959"/>
                </a:solidFill>
                <a:latin typeface="Arial" pitchFamily="34" charset="0"/>
                <a:cs typeface="Arial" pitchFamily="34" charset="0"/>
              </a:rPr>
              <a:t>O ferro é transportado pela transferrina através da barreira hematoencefálica através de um processo de endocitose (20);</a:t>
            </a:r>
          </a:p>
          <a:p>
            <a:pPr marL="0" indent="0" algn="ctr">
              <a:spcBef>
                <a:spcPct val="0"/>
              </a:spcBef>
              <a:spcAft>
                <a:spcPct val="0"/>
              </a:spcAft>
              <a:buSzTx/>
              <a:buFont typeface="Arial" pitchFamily="34" charset="0"/>
              <a:buNone/>
            </a:pPr>
            <a:r>
              <a:rPr lang="pt-BR" sz="1800" smtClean="0">
                <a:solidFill>
                  <a:srgbClr val="FF0000"/>
                </a:solidFill>
                <a:latin typeface="Arial" pitchFamily="34" charset="0"/>
                <a:cs typeface="Arial" pitchFamily="34" charset="0"/>
              </a:rPr>
              <a:t>Estudos em animais associam claramente a hipomielinização com a deficiência de ferro e prejuízo ao neurodesenvolvimento; (15)</a:t>
            </a:r>
          </a:p>
          <a:p>
            <a:pPr marL="0" indent="0">
              <a:spcBef>
                <a:spcPct val="0"/>
              </a:spcBef>
              <a:spcAft>
                <a:spcPct val="0"/>
              </a:spcAft>
              <a:buSzTx/>
              <a:buFont typeface="Arial" pitchFamily="34" charset="0"/>
              <a:buNone/>
            </a:pPr>
            <a:r>
              <a:rPr lang="pt-BR" sz="1800" smtClean="0">
                <a:solidFill>
                  <a:srgbClr val="595959"/>
                </a:solidFill>
                <a:latin typeface="Arial" pitchFamily="34" charset="0"/>
                <a:cs typeface="Arial" pitchFamily="34" charset="0"/>
              </a:rPr>
              <a:t>A mielinização não adequada está associada à dislexia e a espectros do autismo (25-27).</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Google Shape;151;p28"/>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pitchFamily="34" charset="0"/>
                <a:cs typeface="Arial" pitchFamily="34" charset="0"/>
              </a:rPr>
              <a:t>Introdução </a:t>
            </a:r>
          </a:p>
        </p:txBody>
      </p:sp>
      <p:sp>
        <p:nvSpPr>
          <p:cNvPr id="7171" name="Google Shape;152;p28"/>
          <p:cNvSpPr txBox="1">
            <a:spLocks noGrp="1"/>
          </p:cNvSpPr>
          <p:nvPr>
            <p:ph type="body" idx="1"/>
          </p:nvPr>
        </p:nvSpPr>
        <p:spPr>
          <a:xfrm>
            <a:off x="311150" y="1152525"/>
            <a:ext cx="8521700" cy="3416300"/>
          </a:xfrm>
        </p:spPr>
        <p:txBody>
          <a:bodyPr/>
          <a:lstStyle/>
          <a:p>
            <a:pPr marL="0" indent="0" algn="ctr" eaLnBrk="1" hangingPunct="1">
              <a:lnSpc>
                <a:spcPct val="115000"/>
              </a:lnSpc>
              <a:spcBef>
                <a:spcPct val="0"/>
              </a:spcBef>
              <a:spcAft>
                <a:spcPct val="0"/>
              </a:spcAft>
              <a:buClr>
                <a:srgbClr val="595959"/>
              </a:buClr>
              <a:buFont typeface="Arial" pitchFamily="34" charset="0"/>
              <a:buNone/>
            </a:pPr>
            <a:r>
              <a:rPr lang="pt-BR" sz="1800" smtClean="0">
                <a:solidFill>
                  <a:srgbClr val="0000FF"/>
                </a:solidFill>
                <a:latin typeface="Arial" pitchFamily="34" charset="0"/>
                <a:cs typeface="Arial" pitchFamily="34" charset="0"/>
              </a:rPr>
              <a:t>Devido a importância da disponibilidade do ferro para os oligodendrócitos para formar a mielina , foi investigada a importância do tempo de clampeamento do cordão na maturação de mielina (DCC versos ICC)</a:t>
            </a:r>
          </a:p>
          <a:p>
            <a:pPr marL="0" indent="0" eaLnBrk="1" hangingPunct="1">
              <a:lnSpc>
                <a:spcPct val="115000"/>
              </a:lnSpc>
              <a:spcBef>
                <a:spcPts val="1600"/>
              </a:spcBef>
              <a:spcAft>
                <a:spcPct val="0"/>
              </a:spcAft>
              <a:buClr>
                <a:srgbClr val="595959"/>
              </a:buClr>
              <a:buFont typeface="Arial" pitchFamily="34" charset="0"/>
              <a:buNone/>
            </a:pPr>
            <a:r>
              <a:rPr lang="pt-BR" sz="1800" smtClean="0">
                <a:solidFill>
                  <a:srgbClr val="595959"/>
                </a:solidFill>
                <a:latin typeface="Arial" pitchFamily="34" charset="0"/>
                <a:cs typeface="Arial" pitchFamily="34" charset="0"/>
              </a:rPr>
              <a:t>Foi desenvolvido uma técnica de neuroimagem não-invasiva chamada mcDESPOT, que avalia a fração do volume de água de mielina (VFm) (28-30);</a:t>
            </a:r>
          </a:p>
          <a:p>
            <a:pPr marL="0" indent="0" eaLnBrk="1" hangingPunct="1">
              <a:lnSpc>
                <a:spcPct val="115000"/>
              </a:lnSpc>
              <a:spcBef>
                <a:spcPts val="1600"/>
              </a:spcBef>
              <a:spcAft>
                <a:spcPct val="0"/>
              </a:spcAft>
              <a:buClr>
                <a:srgbClr val="595959"/>
              </a:buClr>
              <a:buFont typeface="Arial" pitchFamily="34" charset="0"/>
              <a:buNone/>
            </a:pPr>
            <a:r>
              <a:rPr lang="pt-BR" sz="1800" smtClean="0">
                <a:solidFill>
                  <a:srgbClr val="595959"/>
                </a:solidFill>
                <a:latin typeface="Arial" pitchFamily="34" charset="0"/>
                <a:cs typeface="Arial" pitchFamily="34" charset="0"/>
              </a:rPr>
              <a:t>VFm é uma medida substituta que analisa o padrão de mielinização em crianças saudáveis, envolvendo função cerebral e habilidades cognitivas (31-34);</a:t>
            </a:r>
          </a:p>
          <a:p>
            <a:pPr marL="0" indent="0" algn="ctr" eaLnBrk="1" hangingPunct="1">
              <a:lnSpc>
                <a:spcPct val="115000"/>
              </a:lnSpc>
              <a:spcBef>
                <a:spcPts val="1600"/>
              </a:spcBef>
              <a:spcAft>
                <a:spcPts val="1600"/>
              </a:spcAft>
              <a:buClr>
                <a:srgbClr val="595959"/>
              </a:buClr>
              <a:buFont typeface="Arial" pitchFamily="34" charset="0"/>
              <a:buNone/>
            </a:pPr>
            <a:r>
              <a:rPr lang="pt-BR" sz="1800" b="1" smtClean="0">
                <a:solidFill>
                  <a:srgbClr val="0000FF"/>
                </a:solidFill>
                <a:latin typeface="Arial" pitchFamily="34" charset="0"/>
                <a:cs typeface="Arial" pitchFamily="34" charset="0"/>
              </a:rPr>
              <a:t>Levantou-se a hipótese de que crianças submetidas a DCC teriam maior quantidade de mielina formada aos quatro meses de idade, em comparação às do ICC</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ext Box 2"/>
          <p:cNvSpPr txBox="1">
            <a:spLocks noGrp="1"/>
          </p:cNvSpPr>
          <p:nvPr>
            <p:ph type="title"/>
          </p:nvPr>
        </p:nvSpPr>
        <p:spPr/>
        <p:txBody>
          <a:bodyPr/>
          <a:lstStyle/>
          <a:p>
            <a:r>
              <a:rPr lang="pt-BR" sz="2400" smtClean="0">
                <a:latin typeface="Arial" pitchFamily="34" charset="0"/>
                <a:cs typeface="Arial" pitchFamily="34" charset="0"/>
              </a:rPr>
              <a:t>Métodos</a:t>
            </a:r>
          </a:p>
        </p:txBody>
      </p:sp>
      <p:sp>
        <p:nvSpPr>
          <p:cNvPr id="80899" name="Text Box 3"/>
          <p:cNvSpPr txBox="1">
            <a:spLocks noGrp="1"/>
          </p:cNvSpPr>
          <p:nvPr>
            <p:ph type="body" idx="1"/>
          </p:nvPr>
        </p:nvSpPr>
        <p:spPr/>
        <p:txBody>
          <a:bodyPr/>
          <a:lstStyle/>
          <a:p>
            <a:r>
              <a:rPr lang="pt-BR" sz="1800" smtClean="0">
                <a:latin typeface="Arial" pitchFamily="34" charset="0"/>
                <a:cs typeface="Arial" pitchFamily="34" charset="0"/>
              </a:rPr>
              <a:t>A inscrição para este estudo controlado randomizado foi realizado de julho de 2012 a novembro de 2015 (ClinicalTrials.govNCT:01620008), e acompanhamento correspondente aos 4 meses de idade ocorreu de novembro de 2012 a março de 2016. </a:t>
            </a:r>
          </a:p>
          <a:p>
            <a:r>
              <a:rPr lang="pt-BR" sz="1800" smtClean="0">
                <a:latin typeface="Arial" pitchFamily="34" charset="0"/>
                <a:cs typeface="Arial" pitchFamily="34" charset="0"/>
              </a:rPr>
              <a:t>O estudo foi realizado no Hospital Feminino e Infantil de Rhode Island e Brown University (Providence, Rhode Island), após aprovação dos conselhos de revisão institucional de Women and Hospital Infantil, Rhode Island e Brown Universty. </a:t>
            </a:r>
          </a:p>
          <a:p>
            <a:r>
              <a:rPr lang="pt-BR" sz="1800" smtClean="0">
                <a:latin typeface="Arial" pitchFamily="34" charset="0"/>
                <a:cs typeface="Arial" pitchFamily="34" charset="0"/>
              </a:rPr>
              <a:t>Os resultados do nascimento e os dados de 2 dias foram publicados anteriormente.(35) </a:t>
            </a:r>
          </a:p>
          <a:p>
            <a:r>
              <a:rPr lang="pt-BR" sz="1800" smtClean="0">
                <a:latin typeface="Arial" pitchFamily="34" charset="0"/>
                <a:cs typeface="Arial" pitchFamily="34" charset="0"/>
              </a:rPr>
              <a:t>As avaliações aos 12 meses de idade foram concluídas em novembro de 2016 e as avaliações de 24 meses em Dezembro de 2017.</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ext Box 2"/>
          <p:cNvSpPr txBox="1">
            <a:spLocks noGrp="1"/>
          </p:cNvSpPr>
          <p:nvPr>
            <p:ph type="title"/>
          </p:nvPr>
        </p:nvSpPr>
        <p:spPr/>
        <p:txBody>
          <a:bodyPr/>
          <a:lstStyle/>
          <a:p>
            <a:r>
              <a:rPr lang="pt-BR" sz="2400" smtClean="0">
                <a:latin typeface="Arial" pitchFamily="34" charset="0"/>
                <a:cs typeface="Arial" pitchFamily="34" charset="0"/>
              </a:rPr>
              <a:t>Métodos</a:t>
            </a:r>
          </a:p>
        </p:txBody>
      </p:sp>
      <p:sp>
        <p:nvSpPr>
          <p:cNvPr id="81923" name="Text Box 3"/>
          <p:cNvSpPr txBox="1">
            <a:spLocks noGrp="1"/>
          </p:cNvSpPr>
          <p:nvPr>
            <p:ph type="body" idx="1"/>
          </p:nvPr>
        </p:nvSpPr>
        <p:spPr>
          <a:xfrm>
            <a:off x="325438" y="979488"/>
            <a:ext cx="8521700" cy="3990975"/>
          </a:xfrm>
        </p:spPr>
        <p:txBody>
          <a:bodyPr/>
          <a:lstStyle/>
          <a:p>
            <a:pPr>
              <a:lnSpc>
                <a:spcPct val="90000"/>
              </a:lnSpc>
              <a:buFont typeface="Arial" pitchFamily="34" charset="0"/>
              <a:buNone/>
            </a:pPr>
            <a:r>
              <a:rPr lang="pt-BR" sz="1000" smtClean="0">
                <a:latin typeface="Arial" pitchFamily="34" charset="0"/>
                <a:cs typeface="Arial" pitchFamily="34" charset="0"/>
              </a:rPr>
              <a:t>                                        </a:t>
            </a:r>
            <a:r>
              <a:rPr lang="pt-BR" sz="2000" smtClean="0">
                <a:latin typeface="Arial" pitchFamily="34" charset="0"/>
                <a:cs typeface="Arial" pitchFamily="34" charset="0"/>
              </a:rPr>
              <a:t>Intervenção, randomização e cegamento</a:t>
            </a:r>
          </a:p>
          <a:p>
            <a:pPr>
              <a:lnSpc>
                <a:spcPct val="90000"/>
              </a:lnSpc>
            </a:pPr>
            <a:r>
              <a:rPr lang="pt-BR" sz="1600" smtClean="0">
                <a:latin typeface="Arial" pitchFamily="34" charset="0"/>
                <a:cs typeface="Arial" pitchFamily="34" charset="0"/>
              </a:rPr>
              <a:t>Métodos para inscrição e randomização para este estudo já foram descritas anteriormente.(35)</a:t>
            </a:r>
          </a:p>
          <a:p>
            <a:pPr>
              <a:lnSpc>
                <a:spcPct val="90000"/>
              </a:lnSpc>
            </a:pPr>
            <a:r>
              <a:rPr lang="pt-BR" sz="1600" smtClean="0">
                <a:latin typeface="Arial" pitchFamily="34" charset="0"/>
                <a:cs typeface="Arial" pitchFamily="34" charset="0"/>
              </a:rPr>
              <a:t>Houve consentimento de mulheres grávidas saudáveis e com termo no pré-natal</a:t>
            </a:r>
          </a:p>
          <a:p>
            <a:pPr>
              <a:lnSpc>
                <a:spcPct val="90000"/>
              </a:lnSpc>
            </a:pPr>
            <a:r>
              <a:rPr lang="pt-BR" sz="1600" smtClean="0">
                <a:latin typeface="Arial" pitchFamily="34" charset="0"/>
                <a:cs typeface="Arial" pitchFamily="34" charset="0"/>
              </a:rPr>
              <a:t>Logo antes do nascimento, randomização estratificada bloqueada foi usada (em envelopes sequenciados e selados) para atribuir mulheres a DCC (&gt; 5 minutos) ou ICC (&lt;20 segundos).</a:t>
            </a:r>
          </a:p>
          <a:p>
            <a:pPr>
              <a:lnSpc>
                <a:spcPct val="90000"/>
              </a:lnSpc>
            </a:pPr>
            <a:r>
              <a:rPr lang="pt-BR" sz="1600" smtClean="0">
                <a:latin typeface="Arial" pitchFamily="34" charset="0"/>
                <a:cs typeface="Arial" pitchFamily="34" charset="0"/>
              </a:rPr>
              <a:t> A ordenha do cordão (5 vezes) ocorreu no grupo  para DCC em cesariana ou se o provedor não pudesse atrasar.</a:t>
            </a:r>
          </a:p>
          <a:p>
            <a:pPr>
              <a:lnSpc>
                <a:spcPct val="90000"/>
              </a:lnSpc>
            </a:pPr>
            <a:r>
              <a:rPr lang="pt-BR" sz="1600" smtClean="0">
                <a:latin typeface="Arial" pitchFamily="34" charset="0"/>
                <a:cs typeface="Arial" pitchFamily="34" charset="0"/>
              </a:rPr>
              <a:t>Volume de sangue placentário residual (RPBV), o restante do sangue na placenta após o nascimento, foi obtido via drenagem.(35)</a:t>
            </a:r>
          </a:p>
          <a:p>
            <a:pPr>
              <a:lnSpc>
                <a:spcPct val="90000"/>
              </a:lnSpc>
            </a:pPr>
            <a:r>
              <a:rPr lang="pt-BR" sz="1600" smtClean="0">
                <a:latin typeface="Arial" pitchFamily="34" charset="0"/>
                <a:cs typeface="Arial" pitchFamily="34" charset="0"/>
              </a:rPr>
              <a:t>O cegamento dos assistentes de pesquisa no nascimento do bebê não foi possível devido à natureza da intervenção.</a:t>
            </a:r>
          </a:p>
          <a:p>
            <a:pPr>
              <a:lnSpc>
                <a:spcPct val="90000"/>
              </a:lnSpc>
            </a:pPr>
            <a:r>
              <a:rPr lang="pt-BR" sz="1600" smtClean="0">
                <a:latin typeface="Arial" pitchFamily="34" charset="0"/>
                <a:cs typeface="Arial" pitchFamily="34" charset="0"/>
              </a:rPr>
              <a:t>Contudo não foi revelada ao pessoal pediátrico ou de laboratório ou a ressonância magnética (MR) e o pessoal de testes de desenvolvimento. </a:t>
            </a:r>
          </a:p>
          <a:p>
            <a:pPr>
              <a:lnSpc>
                <a:spcPct val="90000"/>
              </a:lnSpc>
            </a:pPr>
            <a:r>
              <a:rPr lang="pt-BR" sz="1600" smtClean="0">
                <a:latin typeface="Arial" pitchFamily="34" charset="0"/>
                <a:cs typeface="Arial" pitchFamily="34" charset="0"/>
              </a:rPr>
              <a:t>Todos os funcionários do estudo, exceto o assistentes de pesquisa de nascimento não tinham conhecimento da randomização da tarefa.</a:t>
            </a:r>
          </a:p>
          <a:p>
            <a:pPr>
              <a:lnSpc>
                <a:spcPct val="90000"/>
              </a:lnSpc>
            </a:pPr>
            <a:endParaRPr lang="pt-BR" sz="1600" smtClean="0">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2"/>
          <p:cNvSpPr txBox="1">
            <a:spLocks noGrp="1"/>
          </p:cNvSpPr>
          <p:nvPr>
            <p:ph type="title"/>
          </p:nvPr>
        </p:nvSpPr>
        <p:spPr/>
        <p:txBody>
          <a:bodyPr/>
          <a:lstStyle/>
          <a:p>
            <a:r>
              <a:rPr lang="pt-BR" sz="2400" smtClean="0">
                <a:latin typeface="Arial" pitchFamily="34" charset="0"/>
                <a:cs typeface="Arial" pitchFamily="34" charset="0"/>
              </a:rPr>
              <a:t>Métodos</a:t>
            </a:r>
          </a:p>
        </p:txBody>
      </p:sp>
      <p:sp>
        <p:nvSpPr>
          <p:cNvPr id="82947" name="Text Box 3"/>
          <p:cNvSpPr txBox="1">
            <a:spLocks noGrp="1"/>
          </p:cNvSpPr>
          <p:nvPr>
            <p:ph type="body" idx="1"/>
          </p:nvPr>
        </p:nvSpPr>
        <p:spPr/>
        <p:txBody>
          <a:bodyPr/>
          <a:lstStyle/>
          <a:p>
            <a:pPr algn="ctr">
              <a:buFont typeface="Arial" pitchFamily="34" charset="0"/>
              <a:buNone/>
            </a:pPr>
            <a:r>
              <a:rPr lang="pt-BR" sz="2400" smtClean="0">
                <a:latin typeface="Arial" pitchFamily="34" charset="0"/>
                <a:cs typeface="Arial" pitchFamily="34" charset="0"/>
              </a:rPr>
              <a:t>Acompanhamento do participante</a:t>
            </a:r>
          </a:p>
          <a:p>
            <a:r>
              <a:rPr lang="pt-BR" smtClean="0">
                <a:latin typeface="Arial" pitchFamily="34" charset="0"/>
                <a:cs typeface="Arial" pitchFamily="34" charset="0"/>
              </a:rPr>
              <a:t>Havia 4 pontos de coleta de dados separados para os sujeitos aos 4 meses de idade: visita a um bebê bom, coleta de sangue para os índices do ferro (incluindo ferritina), ressonância magnética e testes de neurodesenvolvimento</a:t>
            </a:r>
          </a:p>
          <a:p>
            <a:r>
              <a:rPr lang="pt-BR" smtClean="0">
                <a:latin typeface="Arial" pitchFamily="34" charset="0"/>
                <a:cs typeface="Arial" pitchFamily="34" charset="0"/>
              </a:rPr>
              <a:t> Para apoiar a retenção, o contato com os participantes foi mantidos pelos assistentes de pesquisa e pela pesquisa da enfermeira. </a:t>
            </a:r>
          </a:p>
          <a:p>
            <a:r>
              <a:rPr lang="pt-BR" smtClean="0">
                <a:latin typeface="Arial" pitchFamily="34" charset="0"/>
                <a:cs typeface="Arial" pitchFamily="34" charset="0"/>
              </a:rPr>
              <a:t>A Assistentes de pesquisa compareceram aos 4 meses dos bebês para uma visita pediátrica e coleta de dados de crescimento e saúde</a:t>
            </a:r>
          </a:p>
          <a:p>
            <a:r>
              <a:rPr lang="pt-BR" smtClean="0">
                <a:latin typeface="Arial" pitchFamily="34" charset="0"/>
                <a:cs typeface="Arial" pitchFamily="34" charset="0"/>
              </a:rPr>
              <a:t>Dentro de uma semana após a coleta de sangue, os exames de ressonância magnética foram</a:t>
            </a:r>
          </a:p>
          <a:p>
            <a:r>
              <a:rPr lang="pt-BR" smtClean="0">
                <a:latin typeface="Arial" pitchFamily="34" charset="0"/>
                <a:cs typeface="Arial" pitchFamily="34" charset="0"/>
              </a:rPr>
              <a:t>completada (limitada a 140 dias de vida para os 4 meses de análise)</a:t>
            </a:r>
          </a:p>
          <a:p>
            <a:r>
              <a:rPr lang="pt-BR" smtClean="0">
                <a:latin typeface="Arial" pitchFamily="34" charset="0"/>
                <a:cs typeface="Arial" pitchFamily="34" charset="0"/>
              </a:rPr>
              <a:t>O teste do neurodesenvolvimento foi concluído dentro de 1 semana de uma ressonância magnética bem sucedida.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ext Box 2"/>
          <p:cNvSpPr txBox="1">
            <a:spLocks noGrp="1"/>
          </p:cNvSpPr>
          <p:nvPr>
            <p:ph type="title"/>
          </p:nvPr>
        </p:nvSpPr>
        <p:spPr/>
        <p:txBody>
          <a:bodyPr/>
          <a:lstStyle/>
          <a:p>
            <a:r>
              <a:rPr lang="pt-BR" sz="2400" smtClean="0">
                <a:latin typeface="Arial" pitchFamily="34" charset="0"/>
                <a:cs typeface="Arial" pitchFamily="34" charset="0"/>
              </a:rPr>
              <a:t>Métodos</a:t>
            </a:r>
          </a:p>
        </p:txBody>
      </p:sp>
      <p:sp>
        <p:nvSpPr>
          <p:cNvPr id="83971" name="Text Box 3"/>
          <p:cNvSpPr txBox="1">
            <a:spLocks noGrp="1"/>
          </p:cNvSpPr>
          <p:nvPr>
            <p:ph type="body" idx="1"/>
          </p:nvPr>
        </p:nvSpPr>
        <p:spPr/>
        <p:txBody>
          <a:bodyPr/>
          <a:lstStyle/>
          <a:p>
            <a:r>
              <a:rPr lang="pt-BR" smtClean="0">
                <a:latin typeface="Arial" pitchFamily="34" charset="0"/>
                <a:cs typeface="Arial" pitchFamily="34" charset="0"/>
              </a:rPr>
              <a:t>Aos 4 meses, uma amostra de sangue capilar no calcanhar foi coletada para um hemograma e índices de ferro, incluindo ferritina, transferrina, receptor solúvel de transferrina e proteína C-reativa.</a:t>
            </a:r>
          </a:p>
          <a:p>
            <a:r>
              <a:rPr lang="pt-BR" smtClean="0">
                <a:latin typeface="Arial" pitchFamily="34" charset="0"/>
                <a:cs typeface="Arial" pitchFamily="34" charset="0"/>
              </a:rPr>
              <a:t>As amostras foram coletadas por uma enfermeira pediátrica na casa ou por um técnico de laboratório do hospital. </a:t>
            </a:r>
          </a:p>
          <a:p>
            <a:r>
              <a:rPr lang="pt-BR" smtClean="0">
                <a:latin typeface="Arial" pitchFamily="34" charset="0"/>
                <a:cs typeface="Arial" pitchFamily="34" charset="0"/>
              </a:rPr>
              <a:t>A discussão dos métodos de amostra de sangue é encontrada no Apêndice (disponível em www.jpeds.com).</a:t>
            </a:r>
          </a:p>
          <a:p>
            <a:endParaRPr lang="pt-BR" smtClean="0">
              <a:latin typeface="Arial" pitchFamily="34" charset="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2"/>
          <p:cNvSpPr txBox="1">
            <a:spLocks noGrp="1"/>
          </p:cNvSpPr>
          <p:nvPr>
            <p:ph type="title"/>
          </p:nvPr>
        </p:nvSpPr>
        <p:spPr/>
        <p:txBody>
          <a:bodyPr/>
          <a:lstStyle/>
          <a:p>
            <a:r>
              <a:rPr lang="pt-BR" sz="2400" smtClean="0">
                <a:latin typeface="Arial" pitchFamily="34" charset="0"/>
                <a:cs typeface="Arial" pitchFamily="34" charset="0"/>
              </a:rPr>
              <a:t>Métodos</a:t>
            </a:r>
          </a:p>
        </p:txBody>
      </p:sp>
      <p:sp>
        <p:nvSpPr>
          <p:cNvPr id="84995" name="Text Box 3"/>
          <p:cNvSpPr txBox="1">
            <a:spLocks noGrp="1"/>
          </p:cNvSpPr>
          <p:nvPr>
            <p:ph type="body" idx="1"/>
          </p:nvPr>
        </p:nvSpPr>
        <p:spPr/>
        <p:txBody>
          <a:bodyPr/>
          <a:lstStyle/>
          <a:p>
            <a:r>
              <a:rPr lang="pt-BR" smtClean="0">
                <a:latin typeface="Arial" pitchFamily="34" charset="0"/>
                <a:cs typeface="Arial" pitchFamily="34" charset="0"/>
              </a:rPr>
              <a:t>Os bebês foram submetidos à ressonância magnética durante o sono natural, sem sedação em um scanner Siemens Tim Trio 3 Tesla (Siemens Healthineers Headquarters, Erlangen, Alemanha).</a:t>
            </a:r>
          </a:p>
          <a:p>
            <a:r>
              <a:rPr lang="pt-BR" smtClean="0">
                <a:latin typeface="Arial" pitchFamily="34" charset="0"/>
                <a:cs typeface="Arial" pitchFamily="34" charset="0"/>
              </a:rPr>
              <a:t> Medidas do conteúdo de mielina cerebral, medido pelo VFm, foram adquiridas de participantes com 4 meses de idade usando o mcDESPOT MR e seguindo as orientações descritas anteriormente (36) para neuroimagem infantil.</a:t>
            </a:r>
          </a:p>
          <a:p>
            <a:r>
              <a:rPr lang="pt-BR" smtClean="0">
                <a:latin typeface="Arial" pitchFamily="34" charset="0"/>
                <a:cs typeface="Arial" pitchFamily="34" charset="0"/>
              </a:rPr>
              <a:t>Esta técnica pode ser encontrada no Apêndice. Notavelmente, essa técnica tem sido usada extensivamente para estudar os padrões de mielinização na infância e na primeira infância.(31-33,37,380</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ext Box 2"/>
          <p:cNvSpPr txBox="1">
            <a:spLocks noGrp="1"/>
          </p:cNvSpPr>
          <p:nvPr>
            <p:ph type="title"/>
          </p:nvPr>
        </p:nvSpPr>
        <p:spPr/>
        <p:txBody>
          <a:bodyPr/>
          <a:lstStyle/>
          <a:p>
            <a:r>
              <a:rPr lang="pt-BR" sz="2400" smtClean="0">
                <a:latin typeface="Arial" pitchFamily="34" charset="0"/>
                <a:cs typeface="Arial" pitchFamily="34" charset="0"/>
              </a:rPr>
              <a:t>Métodos</a:t>
            </a:r>
          </a:p>
        </p:txBody>
      </p:sp>
      <p:sp>
        <p:nvSpPr>
          <p:cNvPr id="86019" name="Text Box 3"/>
          <p:cNvSpPr txBox="1">
            <a:spLocks noGrp="1"/>
          </p:cNvSpPr>
          <p:nvPr>
            <p:ph type="body" idx="1"/>
          </p:nvPr>
        </p:nvSpPr>
        <p:spPr/>
        <p:txBody>
          <a:bodyPr/>
          <a:lstStyle/>
          <a:p>
            <a:r>
              <a:rPr lang="pt-BR" smtClean="0">
                <a:latin typeface="Arial" pitchFamily="34" charset="0"/>
                <a:cs typeface="Arial" pitchFamily="34" charset="0"/>
              </a:rPr>
              <a:t>No prazo de 7 dias após uma ressonância magnética bem sucedida, cada criança foi avaliada com o </a:t>
            </a:r>
            <a:r>
              <a:rPr lang="pt-BR" i="1" smtClean="0">
                <a:latin typeface="Arial" pitchFamily="34" charset="0"/>
                <a:cs typeface="Arial" pitchFamily="34" charset="0"/>
              </a:rPr>
              <a:t>Mullen Scales of Early Learning</a:t>
            </a:r>
            <a:r>
              <a:rPr lang="pt-BR" smtClean="0">
                <a:latin typeface="Arial" pitchFamily="34" charset="0"/>
                <a:cs typeface="Arial" pitchFamily="34" charset="0"/>
              </a:rPr>
              <a:t>, um modelo padronizado e ferramenta normatizada de população para avaliar o controle  motor fino e grosso, , recepção visual e linguagem expressiva e receptiva para crianças de até 5 anos, 9 meses de idade.(39) </a:t>
            </a:r>
          </a:p>
          <a:p>
            <a:r>
              <a:rPr lang="pt-BR" smtClean="0">
                <a:latin typeface="Arial" pitchFamily="34" charset="0"/>
                <a:cs typeface="Arial" pitchFamily="34" charset="0"/>
              </a:rPr>
              <a:t>Além dos escores individuais de domínios normalizados por idade, há 3 pontuações compostas de Mullen que refletem a capacidade cognitiva geral (</a:t>
            </a:r>
            <a:r>
              <a:rPr lang="pt-BR" i="1" smtClean="0">
                <a:latin typeface="Arial" pitchFamily="34" charset="0"/>
                <a:cs typeface="Arial" pitchFamily="34" charset="0"/>
              </a:rPr>
              <a:t>Early Learning Composite</a:t>
            </a:r>
            <a:r>
              <a:rPr lang="pt-BR" smtClean="0">
                <a:latin typeface="Arial" pitchFamily="34" charset="0"/>
                <a:cs typeface="Arial" pitchFamily="34" charset="0"/>
              </a:rPr>
              <a:t>), bem como quocientes de desenvolvimento verbal e não verbal. </a:t>
            </a:r>
          </a:p>
          <a:p>
            <a:r>
              <a:rPr lang="pt-BR" smtClean="0">
                <a:latin typeface="Arial" pitchFamily="34" charset="0"/>
                <a:cs typeface="Arial" pitchFamily="34" charset="0"/>
              </a:rPr>
              <a:t>Cada um desses escores compostos é expresso como um escore padrão com uma média de 100 e um desvio padrão de 15. </a:t>
            </a:r>
          </a:p>
          <a:p>
            <a:r>
              <a:rPr lang="pt-BR" smtClean="0">
                <a:latin typeface="Arial" pitchFamily="34" charset="0"/>
                <a:cs typeface="Arial" pitchFamily="34" charset="0"/>
              </a:rPr>
              <a:t>Além disso, foi solicitado às mães que completassem a Escala de Depressão Pós-natal de Edimburgo na visita de 4 meses após o nascimento, bem como o Índice de Estresse Parental aos 4 meses de idade.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Google Shape;157;p29"/>
          <p:cNvSpPr txBox="1">
            <a:spLocks noGrp="1"/>
          </p:cNvSpPr>
          <p:nvPr>
            <p:ph type="title"/>
          </p:nvPr>
        </p:nvSpPr>
        <p:spPr>
          <a:xfrm>
            <a:off x="628650" y="274638"/>
            <a:ext cx="7886700" cy="993775"/>
          </a:xfrm>
        </p:spPr>
        <p:txBody>
          <a:bodyPr/>
          <a:lstStyle/>
          <a:p>
            <a:pPr eaLnBrk="1" hangingPunct="1">
              <a:spcBef>
                <a:spcPct val="0"/>
              </a:spcBef>
              <a:spcAft>
                <a:spcPct val="0"/>
              </a:spcAft>
              <a:buClr>
                <a:srgbClr val="000000"/>
              </a:buClr>
              <a:buFont typeface="Calibri" pitchFamily="34" charset="0"/>
              <a:buNone/>
            </a:pPr>
            <a:r>
              <a:rPr lang="pt-BR" smtClean="0">
                <a:solidFill>
                  <a:srgbClr val="000000"/>
                </a:solidFill>
                <a:latin typeface="Calibri" pitchFamily="34" charset="0"/>
                <a:cs typeface="Arial" pitchFamily="34" charset="0"/>
                <a:sym typeface="Calibri" pitchFamily="34" charset="0"/>
              </a:rPr>
              <a:t>Métodos – Tamanho da amostra</a:t>
            </a:r>
            <a:endParaRPr lang="pt-BR" sz="1100" smtClean="0">
              <a:solidFill>
                <a:srgbClr val="000000"/>
              </a:solidFill>
              <a:latin typeface="Calibri" pitchFamily="34" charset="0"/>
              <a:cs typeface="Arial" pitchFamily="34" charset="0"/>
              <a:sym typeface="Calibri" pitchFamily="34" charset="0"/>
            </a:endParaRPr>
          </a:p>
        </p:txBody>
      </p:sp>
      <p:sp>
        <p:nvSpPr>
          <p:cNvPr id="8195" name="Google Shape;158;p29"/>
          <p:cNvSpPr txBox="1">
            <a:spLocks noGrp="1"/>
          </p:cNvSpPr>
          <p:nvPr>
            <p:ph type="body" idx="1"/>
          </p:nvPr>
        </p:nvSpPr>
        <p:spPr>
          <a:xfrm>
            <a:off x="628650" y="1370013"/>
            <a:ext cx="7886700" cy="3262312"/>
          </a:xfrm>
        </p:spPr>
        <p:txBody>
          <a:bodyPr/>
          <a:lstStyle/>
          <a:p>
            <a:pPr marL="177800" indent="0" eaLnBrk="1" hangingPunct="1">
              <a:spcBef>
                <a:spcPct val="0"/>
              </a:spcBef>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Tamanhos de efeito baseados em dados de estudos prévios dos níveis de ferritina após o clampeamento tardio sugerem que, sem ajustes, o tamanho da amostra de 30 por grupo teria mais de 80% de potência em um alfa de 0,05 para detectar diferenças nos níveis de ferritina entre os dois grupos. (3, 5, 6)</a:t>
            </a:r>
          </a:p>
          <a:p>
            <a:pPr marL="177800" indent="0" eaLnBrk="1" hangingPunct="1">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A redução significativa da variância (pelo menos 50%) pode ser obtida controlando as covariáveis da linha de base, como idade, idade gestacional e peso ao nascer. (40) </a:t>
            </a:r>
          </a:p>
          <a:p>
            <a:pPr marL="177800" indent="0" eaLnBrk="1" hangingPunct="1">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Para medir com segurança uma diferença de 5% de VFm entre os grupos controle e experimental, utilizando um </a:t>
            </a:r>
            <a:r>
              <a:rPr lang="pt-BR" sz="1600" i="1" smtClean="0">
                <a:solidFill>
                  <a:srgbClr val="000000"/>
                </a:solidFill>
                <a:latin typeface="Arial" pitchFamily="34" charset="0"/>
                <a:cs typeface="Arial" pitchFamily="34" charset="0"/>
                <a:sym typeface="Arial" pitchFamily="34" charset="0"/>
              </a:rPr>
              <a:t>teste t</a:t>
            </a:r>
            <a:r>
              <a:rPr lang="pt-BR" sz="1600" smtClean="0">
                <a:solidFill>
                  <a:srgbClr val="000000"/>
                </a:solidFill>
                <a:latin typeface="Arial" pitchFamily="34" charset="0"/>
                <a:cs typeface="Arial" pitchFamily="34" charset="0"/>
                <a:sym typeface="Arial" pitchFamily="34" charset="0"/>
              </a:rPr>
              <a:t> de 2 amostras (alfa = 0,05, potência = 0,80), foram necessárias 16 observações por grupo. (40)</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Google Shape;163;p30"/>
          <p:cNvSpPr txBox="1">
            <a:spLocks noGrp="1"/>
          </p:cNvSpPr>
          <p:nvPr>
            <p:ph type="title"/>
          </p:nvPr>
        </p:nvSpPr>
        <p:spPr>
          <a:xfrm>
            <a:off x="628650" y="274638"/>
            <a:ext cx="7886700" cy="993775"/>
          </a:xfrm>
        </p:spPr>
        <p:txBody>
          <a:bodyPr/>
          <a:lstStyle/>
          <a:p>
            <a:pPr eaLnBrk="1" hangingPunct="1">
              <a:spcBef>
                <a:spcPct val="0"/>
              </a:spcBef>
              <a:spcAft>
                <a:spcPct val="0"/>
              </a:spcAft>
              <a:buClr>
                <a:srgbClr val="000000"/>
              </a:buClr>
              <a:buFont typeface="Calibri" pitchFamily="34" charset="0"/>
              <a:buNone/>
            </a:pPr>
            <a:r>
              <a:rPr lang="pt-BR" smtClean="0">
                <a:solidFill>
                  <a:srgbClr val="000000"/>
                </a:solidFill>
                <a:latin typeface="Calibri" pitchFamily="34" charset="0"/>
                <a:cs typeface="Arial" pitchFamily="34" charset="0"/>
                <a:sym typeface="Calibri" pitchFamily="34" charset="0"/>
              </a:rPr>
              <a:t>Métodos – Análise estatística  </a:t>
            </a:r>
            <a:endParaRPr lang="pt-BR" sz="1100" smtClean="0">
              <a:solidFill>
                <a:srgbClr val="000000"/>
              </a:solidFill>
              <a:latin typeface="Calibri" pitchFamily="34" charset="0"/>
              <a:cs typeface="Arial" pitchFamily="34" charset="0"/>
              <a:sym typeface="Calibri" pitchFamily="34" charset="0"/>
            </a:endParaRPr>
          </a:p>
        </p:txBody>
      </p:sp>
      <p:sp>
        <p:nvSpPr>
          <p:cNvPr id="164" name="Google Shape;164;p30"/>
          <p:cNvSpPr txBox="1">
            <a:spLocks noGrp="1"/>
          </p:cNvSpPr>
          <p:nvPr>
            <p:ph type="body" idx="1"/>
          </p:nvPr>
        </p:nvSpPr>
        <p:spPr>
          <a:xfrm>
            <a:off x="628650" y="1046163"/>
            <a:ext cx="7886700" cy="4017962"/>
          </a:xfrm>
        </p:spPr>
        <p:txBody>
          <a:bodyPr>
            <a:noAutofit/>
          </a:bodyPr>
          <a:lstStyle/>
          <a:p>
            <a:pPr marL="177800" indent="0" algn="just" eaLnBrk="1" hangingPunct="1">
              <a:lnSpc>
                <a:spcPct val="80000"/>
              </a:lnSpc>
              <a:spcBef>
                <a:spcPct val="0"/>
              </a:spcBef>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A analise de dados inclui os testes:</a:t>
            </a:r>
          </a:p>
          <a:p>
            <a:pPr marL="177800" indent="0" algn="just" eaLnBrk="1" hangingPunct="1">
              <a:lnSpc>
                <a:spcPct val="80000"/>
              </a:lnSpc>
              <a:spcBef>
                <a:spcPts val="400"/>
              </a:spcBef>
              <a:spcAft>
                <a:spcPct val="0"/>
              </a:spcAft>
              <a:buClr>
                <a:srgbClr val="000000"/>
              </a:buClr>
              <a:buFont typeface="Arial" pitchFamily="34" charset="0"/>
              <a:buNone/>
            </a:pPr>
            <a:r>
              <a:rPr lang="pt-BR" altLang="ja-JP" sz="1400" smtClean="0">
                <a:solidFill>
                  <a:srgbClr val="000000"/>
                </a:solidFill>
                <a:latin typeface="Arial" pitchFamily="34" charset="0"/>
                <a:ea typeface="MS PGothic" pitchFamily="34" charset="-128"/>
                <a:cs typeface="Arial" pitchFamily="34" charset="0"/>
                <a:sym typeface="Arial" pitchFamily="34" charset="0"/>
              </a:rPr>
              <a:t>Qu</a:t>
            </a:r>
            <a:r>
              <a:rPr lang="pt-BR" sz="1600" smtClean="0">
                <a:solidFill>
                  <a:srgbClr val="000000"/>
                </a:solidFill>
                <a:latin typeface="Arial" pitchFamily="34" charset="0"/>
                <a:cs typeface="Arial" pitchFamily="34" charset="0"/>
                <a:sym typeface="Arial" pitchFamily="34" charset="0"/>
              </a:rPr>
              <a:t>i</a:t>
            </a:r>
            <a:r>
              <a:rPr lang="pt-BR" altLang="ja-JP" sz="1400" smtClean="0">
                <a:solidFill>
                  <a:srgbClr val="000000"/>
                </a:solidFill>
                <a:latin typeface="Arial" pitchFamily="34" charset="0"/>
                <a:ea typeface="MS PGothic" pitchFamily="34" charset="-128"/>
                <a:cs typeface="Arial" pitchFamily="34" charset="0"/>
                <a:sym typeface="Arial" pitchFamily="34" charset="0"/>
              </a:rPr>
              <a:t>q</a:t>
            </a:r>
            <a:r>
              <a:rPr lang="pt-BR" sz="1600" smtClean="0">
                <a:solidFill>
                  <a:srgbClr val="000000"/>
                </a:solidFill>
                <a:latin typeface="Arial" pitchFamily="34" charset="0"/>
                <a:cs typeface="Arial" pitchFamily="34" charset="0"/>
                <a:sym typeface="Arial" pitchFamily="34" charset="0"/>
              </a:rPr>
              <a:t>uadrado de Pearson  </a:t>
            </a:r>
          </a:p>
          <a:p>
            <a:pPr marL="177800" indent="0" algn="just" eaLnBrk="1" hangingPunct="1">
              <a:lnSpc>
                <a:spcPct val="80000"/>
              </a:lnSpc>
              <a:spcBef>
                <a:spcPts val="400"/>
              </a:spcBef>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Teste T de duas amostras</a:t>
            </a:r>
          </a:p>
          <a:p>
            <a:pPr marL="177800" indent="0" algn="just" eaLnBrk="1" hangingPunct="1">
              <a:lnSpc>
                <a:spcPct val="80000"/>
              </a:lnSpc>
              <a:spcBef>
                <a:spcPts val="400"/>
              </a:spcBef>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Wilcoxon </a:t>
            </a:r>
          </a:p>
          <a:p>
            <a:pPr marL="177800" indent="0" algn="just" eaLnBrk="1" hangingPunct="1">
              <a:lnSpc>
                <a:spcPct val="80000"/>
              </a:lnSpc>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As primeiras analises foram realizadas com a intenção de tratar. </a:t>
            </a:r>
          </a:p>
          <a:p>
            <a:pPr marL="177800" indent="0" algn="just" eaLnBrk="1" hangingPunct="1">
              <a:lnSpc>
                <a:spcPct val="80000"/>
              </a:lnSpc>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Análises de sensibilidade foram realizadas usando o tratamento real para avaliar a robustez dos resultados e para examinar os resultados das variáveis biológicas.</a:t>
            </a:r>
          </a:p>
          <a:p>
            <a:pPr marL="177800" indent="0" algn="just" eaLnBrk="1" hangingPunct="1">
              <a:lnSpc>
                <a:spcPct val="80000"/>
              </a:lnSpc>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O nível de significância foi 0,05 (bicaudal) para efeitos principais. </a:t>
            </a:r>
          </a:p>
          <a:p>
            <a:pPr marL="177800" indent="0" algn="just" eaLnBrk="1" hangingPunct="1">
              <a:lnSpc>
                <a:spcPct val="80000"/>
              </a:lnSpc>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Os dados foram analisados com SAS 9.3 (SAS Institute, Inc, Cary, Carolina do Norte) e SPSS Versão 23.</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Google Shape;169;p31"/>
          <p:cNvSpPr txBox="1">
            <a:spLocks noGrp="1"/>
          </p:cNvSpPr>
          <p:nvPr>
            <p:ph type="title"/>
          </p:nvPr>
        </p:nvSpPr>
        <p:spPr>
          <a:xfrm>
            <a:off x="628650" y="114300"/>
            <a:ext cx="7886700" cy="995363"/>
          </a:xfrm>
        </p:spPr>
        <p:txBody>
          <a:bodyPr/>
          <a:lstStyle/>
          <a:p>
            <a:pPr eaLnBrk="1" hangingPunct="1">
              <a:spcBef>
                <a:spcPct val="0"/>
              </a:spcBef>
              <a:spcAft>
                <a:spcPct val="0"/>
              </a:spcAft>
              <a:buClr>
                <a:srgbClr val="000000"/>
              </a:buClr>
              <a:buFont typeface="Calibri" pitchFamily="34" charset="0"/>
              <a:buNone/>
            </a:pPr>
            <a:r>
              <a:rPr lang="pt-BR" smtClean="0">
                <a:solidFill>
                  <a:srgbClr val="000000"/>
                </a:solidFill>
                <a:latin typeface="Calibri" pitchFamily="34" charset="0"/>
                <a:cs typeface="Arial" pitchFamily="34" charset="0"/>
                <a:sym typeface="Calibri" pitchFamily="34" charset="0"/>
              </a:rPr>
              <a:t>Métodos - Análise de Imagem e Teste Estatístico</a:t>
            </a:r>
            <a:endParaRPr lang="pt-BR" sz="1100" smtClean="0">
              <a:solidFill>
                <a:srgbClr val="000000"/>
              </a:solidFill>
              <a:latin typeface="Calibri" pitchFamily="34" charset="0"/>
              <a:cs typeface="Arial" pitchFamily="34" charset="0"/>
              <a:sym typeface="Calibri" pitchFamily="34" charset="0"/>
            </a:endParaRPr>
          </a:p>
        </p:txBody>
      </p:sp>
      <p:sp>
        <p:nvSpPr>
          <p:cNvPr id="10243" name="Google Shape;170;p31"/>
          <p:cNvSpPr txBox="1">
            <a:spLocks noGrp="1"/>
          </p:cNvSpPr>
          <p:nvPr>
            <p:ph type="body" idx="1"/>
          </p:nvPr>
        </p:nvSpPr>
        <p:spPr>
          <a:xfrm>
            <a:off x="628650" y="1281113"/>
            <a:ext cx="7886700" cy="4033837"/>
          </a:xfrm>
        </p:spPr>
        <p:txBody>
          <a:bodyPr/>
          <a:lstStyle/>
          <a:p>
            <a:pPr marL="177800" indent="0" algn="just" eaLnBrk="1" hangingPunct="1">
              <a:lnSpc>
                <a:spcPct val="70000"/>
              </a:lnSpc>
              <a:spcBef>
                <a:spcPct val="0"/>
              </a:spcBef>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As associações entre a fração de volume de mielina (VFm) e os níveis de ferritina sanguínea aos 4 meses foram avaliadas em cada voxel de imagem usando um modelo linear geral (GLM) que incluiu idade, idade gestacional e peso de nascimento como variáveis adicionais de não interesse.</a:t>
            </a:r>
          </a:p>
          <a:p>
            <a:pPr marL="177800" indent="0" algn="just" eaLnBrk="1" hangingPunct="1">
              <a:lnSpc>
                <a:spcPct val="70000"/>
              </a:lnSpc>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As diferenças na fração volumétrica da mielina entre os grupos de clampeamento tardio e pinçamento imediato foram investigadas por meio de </a:t>
            </a:r>
            <a:r>
              <a:rPr lang="pt-BR" sz="1600" i="1" smtClean="0">
                <a:solidFill>
                  <a:srgbClr val="000000"/>
                </a:solidFill>
                <a:latin typeface="Arial" pitchFamily="34" charset="0"/>
                <a:cs typeface="Arial" pitchFamily="34" charset="0"/>
                <a:sym typeface="Arial" pitchFamily="34" charset="0"/>
              </a:rPr>
              <a:t>teste t</a:t>
            </a:r>
            <a:r>
              <a:rPr lang="pt-BR" sz="1600" smtClean="0">
                <a:solidFill>
                  <a:srgbClr val="000000"/>
                </a:solidFill>
                <a:latin typeface="Arial" pitchFamily="34" charset="0"/>
                <a:cs typeface="Arial" pitchFamily="34" charset="0"/>
                <a:sym typeface="Arial" pitchFamily="34" charset="0"/>
              </a:rPr>
              <a:t> não pareado. </a:t>
            </a:r>
          </a:p>
          <a:p>
            <a:pPr marL="177800" indent="0" algn="just" eaLnBrk="1" hangingPunct="1">
              <a:lnSpc>
                <a:spcPct val="70000"/>
              </a:lnSpc>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Utilizou-se o pacote Software Library FMRIB (Oxford, Reino Unido) no qual foram testados de forma não paramétrica usando teste de permutação (randomização) e 5000 permutações.</a:t>
            </a:r>
          </a:p>
          <a:p>
            <a:pPr marL="177800" indent="0" algn="just" eaLnBrk="1" hangingPunct="1">
              <a:lnSpc>
                <a:spcPct val="70000"/>
              </a:lnSpc>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A significância foi definida com P &lt;0,05, com correção para as comparações múltiplas em dados de ressonância magnética usando uma técnica baseada em cluster. (41; 42)</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Google Shape;175;p32"/>
          <p:cNvSpPr txBox="1">
            <a:spLocks noGrp="1"/>
          </p:cNvSpPr>
          <p:nvPr>
            <p:ph type="title"/>
          </p:nvPr>
        </p:nvSpPr>
        <p:spPr>
          <a:xfrm>
            <a:off x="628650" y="274638"/>
            <a:ext cx="7886700" cy="993775"/>
          </a:xfrm>
        </p:spPr>
        <p:txBody>
          <a:bodyPr/>
          <a:lstStyle/>
          <a:p>
            <a:pPr eaLnBrk="1" hangingPunct="1">
              <a:spcBef>
                <a:spcPct val="0"/>
              </a:spcBef>
              <a:spcAft>
                <a:spcPct val="0"/>
              </a:spcAft>
              <a:buClr>
                <a:srgbClr val="000000"/>
              </a:buClr>
              <a:buFont typeface="Calibri" pitchFamily="34" charset="0"/>
              <a:buNone/>
            </a:pPr>
            <a:r>
              <a:rPr lang="pt-BR" smtClean="0">
                <a:solidFill>
                  <a:srgbClr val="000000"/>
                </a:solidFill>
                <a:latin typeface="Calibri" pitchFamily="34" charset="0"/>
                <a:cs typeface="Arial" pitchFamily="34" charset="0"/>
                <a:sym typeface="Calibri" pitchFamily="34" charset="0"/>
              </a:rPr>
              <a:t>Resultados </a:t>
            </a:r>
            <a:endParaRPr lang="pt-BR" sz="1100" smtClean="0">
              <a:solidFill>
                <a:srgbClr val="000000"/>
              </a:solidFill>
              <a:latin typeface="Calibri" pitchFamily="34" charset="0"/>
              <a:cs typeface="Arial" pitchFamily="34" charset="0"/>
              <a:sym typeface="Calibri" pitchFamily="34" charset="0"/>
            </a:endParaRPr>
          </a:p>
        </p:txBody>
      </p:sp>
      <p:sp>
        <p:nvSpPr>
          <p:cNvPr id="176" name="Google Shape;176;p32"/>
          <p:cNvSpPr txBox="1">
            <a:spLocks noGrp="1"/>
          </p:cNvSpPr>
          <p:nvPr>
            <p:ph type="body" idx="1"/>
          </p:nvPr>
        </p:nvSpPr>
        <p:spPr>
          <a:xfrm>
            <a:off x="628650" y="1193800"/>
            <a:ext cx="7886700" cy="2876550"/>
          </a:xfrm>
        </p:spPr>
        <p:txBody>
          <a:bodyPr>
            <a:noAutofit/>
          </a:bodyPr>
          <a:lstStyle/>
          <a:p>
            <a:pPr marL="177800" indent="0" eaLnBrk="1" hangingPunct="1">
              <a:spcBef>
                <a:spcPct val="0"/>
              </a:spcBef>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Foram selecionadas 73 gestantes a termo saudáveis para clampeamento tardio do cordão umbilical ou clampeamento imediato do cordão umbilical. </a:t>
            </a:r>
          </a:p>
          <a:p>
            <a:pPr marL="177800" indent="0" eaLnBrk="1" hangingPunct="1">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Aos 4 meses, 64 (88%) lactentes eram participantes ativos. Destes, 59 (92%) tiveram coletas de sangue e 58 (91%) foram submetidos à ressonância magnética</a:t>
            </a:r>
          </a:p>
          <a:p>
            <a:pPr marL="177800" indent="0" eaLnBrk="1" hangingPunct="1">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Cinquenta e seis (88%) crianças completaram o teste de desenvolvimento. </a:t>
            </a:r>
          </a:p>
          <a:p>
            <a:pPr marL="177800" indent="0" eaLnBrk="1" hangingPunct="1">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Das 58 ressonâncias magnéticas (RM) concluídas, 48 RM foram concluídas antes de 140 dias (83%) e 44 (92%) destas foram utilizadas.(</a:t>
            </a:r>
            <a:r>
              <a:rPr lang="pt-BR" sz="1600" smtClean="0">
                <a:solidFill>
                  <a:srgbClr val="0000FF"/>
                </a:solidFill>
                <a:latin typeface="Arial" pitchFamily="34" charset="0"/>
                <a:cs typeface="Arial" pitchFamily="34" charset="0"/>
                <a:sym typeface="Arial" pitchFamily="34" charset="0"/>
              </a:rPr>
              <a:t>Figura 1</a:t>
            </a:r>
            <a:r>
              <a:rPr lang="pt-BR" sz="1600" smtClean="0">
                <a:solidFill>
                  <a:srgbClr val="000000"/>
                </a:solidFill>
                <a:latin typeface="Arial" pitchFamily="34" charset="0"/>
                <a:cs typeface="Arial" pitchFamily="34" charset="0"/>
                <a:sym typeface="Arial" pitchFamily="34" charset="0"/>
              </a:rPr>
              <a:t>)</a:t>
            </a:r>
          </a:p>
          <a:p>
            <a:pPr marL="177800" indent="0" eaLnBrk="1" hangingPunct="1">
              <a:spcBef>
                <a:spcPts val="400"/>
              </a:spcBef>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Apenas os dados dessas 44 crianças são relatados e são referidos como a coorte de MR. </a:t>
            </a:r>
          </a:p>
          <a:p>
            <a:pPr marL="520700" lvl="1" indent="-76200" eaLnBrk="1" hangingPunct="1">
              <a:spcAft>
                <a:spcPct val="0"/>
              </a:spcAft>
              <a:buClr>
                <a:srgbClr val="000000"/>
              </a:buClr>
              <a:buSzPts val="1700"/>
              <a:buFont typeface="Arial" pitchFamily="34" charset="0"/>
              <a:buNone/>
            </a:pPr>
            <a:endParaRPr lang="pt-BR" sz="1700" smtClean="0">
              <a:solidFill>
                <a:srgbClr val="000000"/>
              </a:solidFill>
              <a:latin typeface="Calibri" pitchFamily="34" charset="0"/>
              <a:cs typeface="Arial" pitchFamily="34" charset="0"/>
              <a:sym typeface="Calibri"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5" name="Picture 5"/>
          <p:cNvPicPr>
            <a:picLocks noChangeAspect="1" noChangeArrowheads="1"/>
          </p:cNvPicPr>
          <p:nvPr/>
        </p:nvPicPr>
        <p:blipFill>
          <a:blip r:embed="rId2"/>
          <a:srcRect/>
          <a:stretch>
            <a:fillRect/>
          </a:stretch>
        </p:blipFill>
        <p:spPr bwMode="auto">
          <a:xfrm>
            <a:off x="1174750" y="115888"/>
            <a:ext cx="6407150" cy="4775200"/>
          </a:xfrm>
          <a:prstGeom prst="rect">
            <a:avLst/>
          </a:prstGeom>
          <a:noFill/>
          <a:ln w="38100">
            <a:solidFill>
              <a:srgbClr val="FF66CC"/>
            </a:solid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Google Shape;181;p33"/>
          <p:cNvSpPr txBox="1">
            <a:spLocks noGrp="1"/>
          </p:cNvSpPr>
          <p:nvPr>
            <p:ph type="title"/>
          </p:nvPr>
        </p:nvSpPr>
        <p:spPr>
          <a:xfrm>
            <a:off x="403225" y="0"/>
            <a:ext cx="3844925" cy="1257300"/>
          </a:xfrm>
        </p:spPr>
        <p:txBody>
          <a:bodyPr/>
          <a:lstStyle/>
          <a:p>
            <a:pPr eaLnBrk="1" hangingPunct="1">
              <a:spcBef>
                <a:spcPct val="0"/>
              </a:spcBef>
              <a:spcAft>
                <a:spcPct val="0"/>
              </a:spcAft>
              <a:buClr>
                <a:srgbClr val="000000"/>
              </a:buClr>
              <a:buFont typeface="Calibri" pitchFamily="34" charset="0"/>
              <a:buNone/>
            </a:pPr>
            <a:r>
              <a:rPr lang="pt-BR" smtClean="0">
                <a:solidFill>
                  <a:srgbClr val="000000"/>
                </a:solidFill>
                <a:latin typeface="Calibri" pitchFamily="34" charset="0"/>
                <a:cs typeface="Arial" pitchFamily="34" charset="0"/>
                <a:sym typeface="Calibri" pitchFamily="34" charset="0"/>
              </a:rPr>
              <a:t>Resultados </a:t>
            </a:r>
            <a:endParaRPr lang="pt-BR" sz="1100" smtClean="0">
              <a:solidFill>
                <a:srgbClr val="000000"/>
              </a:solidFill>
              <a:latin typeface="Calibri" pitchFamily="34" charset="0"/>
              <a:cs typeface="Arial" pitchFamily="34" charset="0"/>
              <a:sym typeface="Calibri" pitchFamily="34" charset="0"/>
            </a:endParaRPr>
          </a:p>
        </p:txBody>
      </p:sp>
      <p:sp>
        <p:nvSpPr>
          <p:cNvPr id="182" name="Google Shape;182;p33"/>
          <p:cNvSpPr txBox="1">
            <a:spLocks noGrp="1"/>
          </p:cNvSpPr>
          <p:nvPr>
            <p:ph type="body" idx="1"/>
          </p:nvPr>
        </p:nvSpPr>
        <p:spPr>
          <a:xfrm>
            <a:off x="398463" y="885825"/>
            <a:ext cx="3844925" cy="3316288"/>
          </a:xfrm>
        </p:spPr>
        <p:txBody>
          <a:bodyPr>
            <a:noAutofit/>
          </a:bodyPr>
          <a:lstStyle/>
          <a:p>
            <a:pPr marL="177800" indent="0" eaLnBrk="1" hangingPunct="1">
              <a:spcBef>
                <a:spcPct val="0"/>
              </a:spcBef>
              <a:spcAft>
                <a:spcPct val="0"/>
              </a:spcAft>
              <a:buClr>
                <a:srgbClr val="000000"/>
              </a:buClr>
              <a:buFont typeface="Arial" pitchFamily="34" charset="0"/>
              <a:buNone/>
            </a:pPr>
            <a:r>
              <a:rPr lang="pt-BR" sz="1400" smtClean="0">
                <a:solidFill>
                  <a:srgbClr val="000000"/>
                </a:solidFill>
                <a:latin typeface="Arial" pitchFamily="34" charset="0"/>
                <a:cs typeface="Arial" pitchFamily="34" charset="0"/>
                <a:sym typeface="Arial" pitchFamily="34" charset="0"/>
              </a:rPr>
              <a:t>As variáveis demográficas e clínicas das crianças participantes que realizaram ressonância magnética dentro de 140 dias são mostradas nas </a:t>
            </a:r>
            <a:r>
              <a:rPr lang="pt-BR" sz="1400" smtClean="0">
                <a:solidFill>
                  <a:srgbClr val="0000FF"/>
                </a:solidFill>
                <a:latin typeface="Arial" pitchFamily="34" charset="0"/>
                <a:cs typeface="Arial" pitchFamily="34" charset="0"/>
                <a:sym typeface="Arial" pitchFamily="34" charset="0"/>
              </a:rPr>
              <a:t>Tabelas I</a:t>
            </a:r>
            <a:r>
              <a:rPr lang="pt-BR" sz="1400" smtClean="0">
                <a:solidFill>
                  <a:srgbClr val="000000"/>
                </a:solidFill>
                <a:latin typeface="Arial" pitchFamily="34" charset="0"/>
                <a:cs typeface="Arial" pitchFamily="34" charset="0"/>
                <a:sym typeface="Arial" pitchFamily="34" charset="0"/>
              </a:rPr>
              <a:t> e </a:t>
            </a:r>
            <a:r>
              <a:rPr lang="pt-BR" sz="1400" smtClean="0">
                <a:solidFill>
                  <a:srgbClr val="0000FF"/>
                </a:solidFill>
                <a:latin typeface="Arial" pitchFamily="34" charset="0"/>
                <a:cs typeface="Arial" pitchFamily="34" charset="0"/>
                <a:sym typeface="Arial" pitchFamily="34" charset="0"/>
              </a:rPr>
              <a:t>II</a:t>
            </a:r>
            <a:r>
              <a:rPr lang="pt-BR" sz="1400" smtClean="0">
                <a:solidFill>
                  <a:srgbClr val="000000"/>
                </a:solidFill>
                <a:latin typeface="Arial" pitchFamily="34" charset="0"/>
                <a:cs typeface="Arial" pitchFamily="34" charset="0"/>
                <a:sym typeface="Arial" pitchFamily="34" charset="0"/>
              </a:rPr>
              <a:t>. </a:t>
            </a:r>
          </a:p>
          <a:p>
            <a:pPr marL="177800" indent="0" eaLnBrk="1" hangingPunct="1">
              <a:spcAft>
                <a:spcPct val="0"/>
              </a:spcAft>
              <a:buClr>
                <a:srgbClr val="000000"/>
              </a:buClr>
              <a:buFont typeface="Arial" pitchFamily="34" charset="0"/>
              <a:buNone/>
            </a:pPr>
            <a:r>
              <a:rPr lang="pt-BR" sz="1400" smtClean="0">
                <a:solidFill>
                  <a:srgbClr val="000000"/>
                </a:solidFill>
                <a:latin typeface="Arial" pitchFamily="34" charset="0"/>
                <a:cs typeface="Arial" pitchFamily="34" charset="0"/>
                <a:sym typeface="Arial" pitchFamily="34" charset="0"/>
              </a:rPr>
              <a:t>Não houve diferenças significativas entre os grupos em relação à idade materna, escolaridade, tipo de seguro, tipo de parto, idade gestacional, peso ao nascer ou sexo.</a:t>
            </a:r>
          </a:p>
          <a:p>
            <a:pPr marL="177800" indent="0" eaLnBrk="1" hangingPunct="1">
              <a:spcAft>
                <a:spcPct val="0"/>
              </a:spcAft>
              <a:buClr>
                <a:srgbClr val="000000"/>
              </a:buClr>
              <a:buFont typeface="Arial" pitchFamily="34" charset="0"/>
              <a:buNone/>
            </a:pPr>
            <a:r>
              <a:rPr lang="pt-BR" sz="1400" smtClean="0">
                <a:solidFill>
                  <a:srgbClr val="000000"/>
                </a:solidFill>
                <a:latin typeface="Arial" pitchFamily="34" charset="0"/>
                <a:cs typeface="Arial" pitchFamily="34" charset="0"/>
                <a:sym typeface="Arial" pitchFamily="34" charset="0"/>
              </a:rPr>
              <a:t>Consistente com prévios relatos (35) os RN da coorte RM </a:t>
            </a:r>
            <a:r>
              <a:rPr lang="pt-BR" sz="1400" smtClean="0">
                <a:solidFill>
                  <a:srgbClr val="000000"/>
                </a:solidFill>
                <a:latin typeface="Arial" pitchFamily="34" charset="0"/>
                <a:ea typeface="Arial Unicode MS" pitchFamily="34" charset="-128"/>
                <a:cs typeface="Arial Unicode MS" pitchFamily="34" charset="-128"/>
                <a:sym typeface="Arial" pitchFamily="34" charset="0"/>
              </a:rPr>
              <a:t>tiveram maior tempo de clampeamento do cordão (pelo protocolo-P=0,002), menos volume residual placentário ao nascer(P=0,05) e maiores níveis de hematócrito com dois dias de idade (P=0,01)</a:t>
            </a:r>
          </a:p>
          <a:p>
            <a:pPr marL="177800" indent="0" eaLnBrk="1" hangingPunct="1">
              <a:spcAft>
                <a:spcPct val="0"/>
              </a:spcAft>
              <a:buClr>
                <a:srgbClr val="000000"/>
              </a:buClr>
              <a:buFont typeface="Arial" pitchFamily="34" charset="0"/>
              <a:buNone/>
            </a:pPr>
            <a:r>
              <a:rPr lang="pt-BR" sz="1400" smtClean="0">
                <a:solidFill>
                  <a:srgbClr val="000000"/>
                </a:solidFill>
                <a:latin typeface="Arial" pitchFamily="34" charset="0"/>
                <a:cs typeface="Arial" pitchFamily="34" charset="0"/>
                <a:sym typeface="Arial" pitchFamily="34" charset="0"/>
              </a:rPr>
              <a:t>Não houve diferença nos níveis de ferritina no cordão entre os grupos.</a:t>
            </a:r>
          </a:p>
          <a:p>
            <a:pPr marL="177800" indent="0" eaLnBrk="1" hangingPunct="1">
              <a:spcAft>
                <a:spcPct val="0"/>
              </a:spcAft>
              <a:buClr>
                <a:srgbClr val="000000"/>
              </a:buClr>
              <a:buSzPts val="1500"/>
              <a:buFont typeface="Arial" pitchFamily="34" charset="0"/>
              <a:buNone/>
            </a:pPr>
            <a:endParaRPr lang="pt-BR" sz="1400" smtClean="0">
              <a:solidFill>
                <a:srgbClr val="000000"/>
              </a:solidFill>
              <a:latin typeface="Calibri" pitchFamily="34" charset="0"/>
              <a:cs typeface="Arial" pitchFamily="34" charset="0"/>
              <a:sym typeface="Calibri" pitchFamily="34" charset="0"/>
            </a:endParaRPr>
          </a:p>
        </p:txBody>
      </p:sp>
      <p:pic>
        <p:nvPicPr>
          <p:cNvPr id="12292" name="Google Shape;183;p33" descr="Uma imagem contendo texto, recibo&#10;&#10;Descrição gerada com muito alta confiança"/>
          <p:cNvPicPr preferRelativeResize="0">
            <a:picLocks noChangeAspect="1" noChangeArrowheads="1"/>
          </p:cNvPicPr>
          <p:nvPr/>
        </p:nvPicPr>
        <p:blipFill>
          <a:blip r:embed="rId3"/>
          <a:srcRect/>
          <a:stretch>
            <a:fillRect/>
          </a:stretch>
        </p:blipFill>
        <p:spPr bwMode="auto">
          <a:xfrm>
            <a:off x="4572000" y="147638"/>
            <a:ext cx="4084638" cy="4848225"/>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Google Shape;188;p34"/>
          <p:cNvSpPr txBox="1">
            <a:spLocks noGrp="1"/>
          </p:cNvSpPr>
          <p:nvPr>
            <p:ph type="title"/>
          </p:nvPr>
        </p:nvSpPr>
        <p:spPr>
          <a:xfrm>
            <a:off x="487363" y="87313"/>
            <a:ext cx="4938712" cy="1257300"/>
          </a:xfrm>
        </p:spPr>
        <p:txBody>
          <a:bodyPr/>
          <a:lstStyle/>
          <a:p>
            <a:pPr eaLnBrk="1" hangingPunct="1">
              <a:spcBef>
                <a:spcPct val="0"/>
              </a:spcBef>
              <a:spcAft>
                <a:spcPct val="0"/>
              </a:spcAft>
              <a:buClr>
                <a:srgbClr val="000000"/>
              </a:buClr>
              <a:buFont typeface="Calibri" pitchFamily="34" charset="0"/>
              <a:buNone/>
            </a:pPr>
            <a:r>
              <a:rPr lang="pt-BR" smtClean="0">
                <a:solidFill>
                  <a:srgbClr val="000000"/>
                </a:solidFill>
                <a:latin typeface="Calibri" pitchFamily="34" charset="0"/>
                <a:cs typeface="Arial" pitchFamily="34" charset="0"/>
                <a:sym typeface="Calibri" pitchFamily="34" charset="0"/>
              </a:rPr>
              <a:t>Resultados </a:t>
            </a:r>
            <a:endParaRPr lang="pt-BR" sz="1100" smtClean="0">
              <a:solidFill>
                <a:srgbClr val="000000"/>
              </a:solidFill>
              <a:latin typeface="Calibri" pitchFamily="34" charset="0"/>
              <a:cs typeface="Arial" pitchFamily="34" charset="0"/>
              <a:sym typeface="Calibri" pitchFamily="34" charset="0"/>
            </a:endParaRPr>
          </a:p>
        </p:txBody>
      </p:sp>
      <p:sp>
        <p:nvSpPr>
          <p:cNvPr id="13315" name="Google Shape;189;p34"/>
          <p:cNvSpPr txBox="1">
            <a:spLocks noGrp="1"/>
          </p:cNvSpPr>
          <p:nvPr>
            <p:ph type="body" idx="1"/>
          </p:nvPr>
        </p:nvSpPr>
        <p:spPr>
          <a:xfrm>
            <a:off x="487363" y="1285875"/>
            <a:ext cx="4938712" cy="3535363"/>
          </a:xfrm>
        </p:spPr>
        <p:txBody>
          <a:bodyPr/>
          <a:lstStyle/>
          <a:p>
            <a:pPr marL="177800" indent="0" eaLnBrk="1" hangingPunct="1">
              <a:spcBef>
                <a:spcPct val="0"/>
              </a:spcBef>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A </a:t>
            </a:r>
            <a:r>
              <a:rPr lang="pt-BR" sz="1600" smtClean="0">
                <a:solidFill>
                  <a:srgbClr val="0000FF"/>
                </a:solidFill>
                <a:latin typeface="Arial" pitchFamily="34" charset="0"/>
                <a:cs typeface="Arial" pitchFamily="34" charset="0"/>
                <a:sym typeface="Arial" pitchFamily="34" charset="0"/>
              </a:rPr>
              <a:t>Tabela II</a:t>
            </a:r>
            <a:r>
              <a:rPr lang="pt-BR" sz="1600" smtClean="0">
                <a:solidFill>
                  <a:srgbClr val="000000"/>
                </a:solidFill>
                <a:latin typeface="Arial" pitchFamily="34" charset="0"/>
                <a:cs typeface="Arial" pitchFamily="34" charset="0"/>
                <a:sym typeface="Arial" pitchFamily="34" charset="0"/>
              </a:rPr>
              <a:t> não mostra diferenças na hemoglobina, hematócrito ou outros valores sanguíneos aos 4 meses de idade com análise por intenção de tratar. </a:t>
            </a:r>
          </a:p>
          <a:p>
            <a:pPr marL="177800" indent="0" eaLnBrk="1" hangingPunct="1">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No entanto, </a:t>
            </a:r>
            <a:r>
              <a:rPr lang="pt-BR" sz="1600" smtClean="0">
                <a:solidFill>
                  <a:srgbClr val="0000FF"/>
                </a:solidFill>
                <a:latin typeface="Arial" pitchFamily="34" charset="0"/>
                <a:cs typeface="Arial" pitchFamily="34" charset="0"/>
                <a:sym typeface="Arial" pitchFamily="34" charset="0"/>
              </a:rPr>
              <a:t>as crianças que receberam o clampeamento tardio do cordão exibiram maiores níveis de ferritina</a:t>
            </a:r>
            <a:r>
              <a:rPr lang="pt-BR" sz="1600" smtClean="0">
                <a:solidFill>
                  <a:srgbClr val="000000"/>
                </a:solidFill>
                <a:latin typeface="Arial" pitchFamily="34" charset="0"/>
                <a:cs typeface="Arial" pitchFamily="34" charset="0"/>
                <a:sym typeface="Arial" pitchFamily="34" charset="0"/>
              </a:rPr>
              <a:t> e log dos níveis de ferritina, e o tamanho do efeito absoluto (relativo) foi de 31,1 (48%)com  IC a 95% de -59,7, -2,5.Todos os níveis de ferritina estavam dentro dos valores normais (43)</a:t>
            </a:r>
          </a:p>
          <a:p>
            <a:pPr marL="177800" indent="0" eaLnBrk="1" hangingPunct="1">
              <a:spcAft>
                <a:spcPct val="0"/>
              </a:spcAft>
              <a:buClr>
                <a:srgbClr val="000000"/>
              </a:buClr>
              <a:buFont typeface="Arial" pitchFamily="34" charset="0"/>
              <a:buNone/>
            </a:pPr>
            <a:endParaRPr lang="pt-BR" sz="1600" smtClean="0">
              <a:solidFill>
                <a:srgbClr val="000000"/>
              </a:solidFill>
              <a:latin typeface="Arial" pitchFamily="34" charset="0"/>
              <a:cs typeface="Arial" pitchFamily="34" charset="0"/>
              <a:sym typeface="Arial" pitchFamily="34" charset="0"/>
            </a:endParaRPr>
          </a:p>
        </p:txBody>
      </p:sp>
      <p:pic>
        <p:nvPicPr>
          <p:cNvPr id="13316" name="Google Shape;190;p34" descr="Uma imagem contendo texto&#10;&#10;Descrição gerada com muito alta confiança"/>
          <p:cNvPicPr preferRelativeResize="0">
            <a:picLocks noChangeAspect="1" noChangeArrowheads="1"/>
          </p:cNvPicPr>
          <p:nvPr/>
        </p:nvPicPr>
        <p:blipFill>
          <a:blip r:embed="rId3"/>
          <a:srcRect/>
          <a:stretch>
            <a:fillRect/>
          </a:stretch>
        </p:blipFill>
        <p:spPr bwMode="auto">
          <a:xfrm>
            <a:off x="5426075" y="87313"/>
            <a:ext cx="3679825" cy="4968875"/>
          </a:xfrm>
          <a:prstGeom prst="rect">
            <a:avLst/>
          </a:prstGeom>
          <a:noFill/>
          <a:ln w="9525">
            <a:noFill/>
            <a:miter lim="800000"/>
            <a:headEnd/>
            <a:tailEnd/>
          </a:ln>
        </p:spPr>
      </p:pic>
      <p:sp>
        <p:nvSpPr>
          <p:cNvPr id="13317" name="Google Shape;191;p34"/>
          <p:cNvSpPr>
            <a:spLocks noChangeArrowheads="1"/>
          </p:cNvSpPr>
          <p:nvPr/>
        </p:nvSpPr>
        <p:spPr bwMode="auto">
          <a:xfrm>
            <a:off x="5586413" y="3041650"/>
            <a:ext cx="3368675" cy="298450"/>
          </a:xfrm>
          <a:prstGeom prst="rect">
            <a:avLst/>
          </a:prstGeom>
          <a:noFill/>
          <a:ln w="12700">
            <a:solidFill>
              <a:srgbClr val="FF0000"/>
            </a:solidFill>
            <a:miter lim="800000"/>
            <a:headEnd type="none" w="sm" len="sm"/>
            <a:tailEnd type="none" w="sm" len="sm"/>
          </a:ln>
        </p:spPr>
        <p:txBody>
          <a:bodyPr lIns="68575" tIns="34275" rIns="68575" bIns="34275" anchor="ctr"/>
          <a:lstStyle/>
          <a:p>
            <a:pPr algn="ctr">
              <a:buClr>
                <a:srgbClr val="000000"/>
              </a:buClr>
              <a:buFont typeface="Arial" pitchFamily="34" charset="0"/>
              <a:buNone/>
            </a:pPr>
            <a:endParaRPr lang="pt-BR">
              <a:solidFill>
                <a:srgbClr val="FFFFFF"/>
              </a:solidFill>
              <a:latin typeface="Calibri" pitchFamily="34" charset="0"/>
              <a:sym typeface="Calibri"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Google Shape;196;p35"/>
          <p:cNvSpPr txBox="1">
            <a:spLocks noGrp="1"/>
          </p:cNvSpPr>
          <p:nvPr>
            <p:ph type="title"/>
          </p:nvPr>
        </p:nvSpPr>
        <p:spPr>
          <a:xfrm>
            <a:off x="473075" y="153988"/>
            <a:ext cx="4940300" cy="1257300"/>
          </a:xfrm>
        </p:spPr>
        <p:txBody>
          <a:bodyPr/>
          <a:lstStyle/>
          <a:p>
            <a:pPr eaLnBrk="1" hangingPunct="1">
              <a:spcBef>
                <a:spcPct val="0"/>
              </a:spcBef>
              <a:spcAft>
                <a:spcPct val="0"/>
              </a:spcAft>
              <a:buClr>
                <a:srgbClr val="000000"/>
              </a:buClr>
              <a:buFont typeface="Calibri" pitchFamily="34" charset="0"/>
              <a:buNone/>
            </a:pPr>
            <a:r>
              <a:rPr lang="pt-BR" smtClean="0">
                <a:solidFill>
                  <a:srgbClr val="000000"/>
                </a:solidFill>
                <a:latin typeface="Calibri" pitchFamily="34" charset="0"/>
                <a:cs typeface="Arial" pitchFamily="34" charset="0"/>
                <a:sym typeface="Calibri" pitchFamily="34" charset="0"/>
              </a:rPr>
              <a:t>Resultados </a:t>
            </a:r>
          </a:p>
        </p:txBody>
      </p:sp>
      <p:sp>
        <p:nvSpPr>
          <p:cNvPr id="197" name="Google Shape;197;p35"/>
          <p:cNvSpPr txBox="1">
            <a:spLocks noGrp="1"/>
          </p:cNvSpPr>
          <p:nvPr>
            <p:ph type="body" idx="1"/>
          </p:nvPr>
        </p:nvSpPr>
        <p:spPr>
          <a:xfrm>
            <a:off x="234950" y="1206500"/>
            <a:ext cx="4940300" cy="3738563"/>
          </a:xfrm>
        </p:spPr>
        <p:txBody>
          <a:bodyPr>
            <a:noAutofit/>
          </a:bodyPr>
          <a:lstStyle/>
          <a:p>
            <a:pPr marL="177800" indent="0" eaLnBrk="1" hangingPunct="1">
              <a:spcBef>
                <a:spcPct val="0"/>
              </a:spcBef>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Os níveis de ferritina &lt; 40 ocorreram em 22% do grupo ICC em comparação com 9% do grupo DCC (P = 0,23). </a:t>
            </a:r>
          </a:p>
          <a:p>
            <a:pPr marL="177800" indent="0" eaLnBrk="1" hangingPunct="1">
              <a:spcBef>
                <a:spcPts val="400"/>
              </a:spcBef>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O modo de alimentação não foi diferente entre os grupos e não foi um preditor significativo para a ferritina</a:t>
            </a:r>
          </a:p>
          <a:p>
            <a:pPr marL="177800" indent="0" eaLnBrk="1" hangingPunct="1">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Nenhum dos bebês em ambos os grupos recebeu suplementação de ferro.</a:t>
            </a:r>
          </a:p>
          <a:p>
            <a:pPr marL="177800" indent="0" eaLnBrk="1" hangingPunct="1">
              <a:spcAft>
                <a:spcPct val="0"/>
              </a:spcAft>
              <a:buClr>
                <a:srgbClr val="000000"/>
              </a:buClr>
              <a:buFont typeface="Arial" pitchFamily="34" charset="0"/>
              <a:buNone/>
            </a:pPr>
            <a:r>
              <a:rPr lang="pt-BR" sz="1600" smtClean="0">
                <a:solidFill>
                  <a:srgbClr val="000000"/>
                </a:solidFill>
                <a:latin typeface="Arial" pitchFamily="34" charset="0"/>
                <a:cs typeface="Arial" pitchFamily="34" charset="0"/>
                <a:sym typeface="Arial" pitchFamily="34" charset="0"/>
              </a:rPr>
              <a:t>Não foram encontradas diferenças significativas nos testes de neurodesenvolvimento nos escores compostos do quociente verbal e não verbal de Mullen ou na capacidade cognitiva global entre os grupos de DCCe ICC.</a:t>
            </a:r>
          </a:p>
        </p:txBody>
      </p:sp>
      <p:pic>
        <p:nvPicPr>
          <p:cNvPr id="14340" name="Google Shape;198;p35" descr="Uma imagem contendo texto&#10;&#10;Descrição gerada com muito alta confiança"/>
          <p:cNvPicPr preferRelativeResize="0">
            <a:picLocks noChangeAspect="1" noChangeArrowheads="1"/>
          </p:cNvPicPr>
          <p:nvPr/>
        </p:nvPicPr>
        <p:blipFill>
          <a:blip r:embed="rId3"/>
          <a:srcRect/>
          <a:stretch>
            <a:fillRect/>
          </a:stretch>
        </p:blipFill>
        <p:spPr bwMode="auto">
          <a:xfrm>
            <a:off x="5353050" y="11113"/>
            <a:ext cx="3790950" cy="5121275"/>
          </a:xfrm>
          <a:prstGeom prst="rect">
            <a:avLst/>
          </a:prstGeom>
          <a:noFill/>
          <a:ln w="9525">
            <a:noFill/>
            <a:miter lim="800000"/>
            <a:headEnd/>
            <a:tailEnd/>
          </a:ln>
        </p:spPr>
      </p:pic>
      <p:sp>
        <p:nvSpPr>
          <p:cNvPr id="14341" name="Google Shape;199;p35"/>
          <p:cNvSpPr>
            <a:spLocks noChangeArrowheads="1"/>
          </p:cNvSpPr>
          <p:nvPr/>
        </p:nvSpPr>
        <p:spPr bwMode="auto">
          <a:xfrm>
            <a:off x="5535613" y="4044950"/>
            <a:ext cx="3041650" cy="622300"/>
          </a:xfrm>
          <a:prstGeom prst="rect">
            <a:avLst/>
          </a:prstGeom>
          <a:noFill/>
          <a:ln w="12700">
            <a:solidFill>
              <a:srgbClr val="FF0000"/>
            </a:solidFill>
            <a:miter lim="800000"/>
            <a:headEnd type="none" w="sm" len="sm"/>
            <a:tailEnd type="none" w="sm" len="sm"/>
          </a:ln>
        </p:spPr>
        <p:txBody>
          <a:bodyPr lIns="68575" tIns="34275" rIns="68575" bIns="34275" anchor="ctr"/>
          <a:lstStyle/>
          <a:p>
            <a:pPr algn="ctr">
              <a:buClr>
                <a:srgbClr val="000000"/>
              </a:buClr>
              <a:buFont typeface="Arial" pitchFamily="34" charset="0"/>
              <a:buNone/>
            </a:pPr>
            <a:endParaRPr lang="pt-BR">
              <a:solidFill>
                <a:srgbClr val="FFFFFF"/>
              </a:solidFill>
              <a:latin typeface="Calibri" pitchFamily="34" charset="0"/>
              <a:sym typeface="Calibri"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Google Shape;204;p36"/>
          <p:cNvSpPr txBox="1">
            <a:spLocks noGrp="1"/>
          </p:cNvSpPr>
          <p:nvPr>
            <p:ph type="title"/>
          </p:nvPr>
        </p:nvSpPr>
        <p:spPr>
          <a:xfrm>
            <a:off x="487363" y="0"/>
            <a:ext cx="2738437" cy="1257300"/>
          </a:xfrm>
        </p:spPr>
        <p:txBody>
          <a:bodyPr/>
          <a:lstStyle/>
          <a:p>
            <a:pPr eaLnBrk="1" hangingPunct="1">
              <a:spcBef>
                <a:spcPct val="0"/>
              </a:spcBef>
              <a:spcAft>
                <a:spcPct val="0"/>
              </a:spcAft>
              <a:buClr>
                <a:srgbClr val="000000"/>
              </a:buClr>
              <a:buFont typeface="Calibri" pitchFamily="34" charset="0"/>
              <a:buNone/>
            </a:pPr>
            <a:r>
              <a:rPr lang="pt-BR" smtClean="0">
                <a:solidFill>
                  <a:srgbClr val="000000"/>
                </a:solidFill>
                <a:latin typeface="Calibri" pitchFamily="34" charset="0"/>
                <a:cs typeface="Arial" pitchFamily="34" charset="0"/>
                <a:sym typeface="Calibri" pitchFamily="34" charset="0"/>
              </a:rPr>
              <a:t>Resultados </a:t>
            </a:r>
            <a:endParaRPr lang="pt-BR" sz="1100" smtClean="0">
              <a:solidFill>
                <a:srgbClr val="000000"/>
              </a:solidFill>
              <a:latin typeface="Calibri" pitchFamily="34" charset="0"/>
              <a:cs typeface="Arial" pitchFamily="34" charset="0"/>
              <a:sym typeface="Calibri" pitchFamily="34" charset="0"/>
            </a:endParaRPr>
          </a:p>
        </p:txBody>
      </p:sp>
      <p:sp>
        <p:nvSpPr>
          <p:cNvPr id="205" name="Google Shape;205;p36"/>
          <p:cNvSpPr txBox="1">
            <a:spLocks noGrp="1"/>
          </p:cNvSpPr>
          <p:nvPr>
            <p:ph type="body" idx="1"/>
          </p:nvPr>
        </p:nvSpPr>
        <p:spPr>
          <a:xfrm>
            <a:off x="487363" y="954088"/>
            <a:ext cx="3468687" cy="4283075"/>
          </a:xfrm>
        </p:spPr>
        <p:txBody>
          <a:bodyPr>
            <a:noAutofit/>
          </a:bodyPr>
          <a:lstStyle/>
          <a:p>
            <a:pPr marL="177800" indent="0" eaLnBrk="1" hangingPunct="1">
              <a:spcBef>
                <a:spcPct val="0"/>
              </a:spcBef>
              <a:spcAft>
                <a:spcPct val="0"/>
              </a:spcAft>
              <a:buClr>
                <a:srgbClr val="000000"/>
              </a:buClr>
              <a:buFont typeface="Arial" pitchFamily="34" charset="0"/>
              <a:buNone/>
            </a:pPr>
            <a:r>
              <a:rPr lang="pt-BR" sz="1500" smtClean="0">
                <a:solidFill>
                  <a:srgbClr val="0000FF"/>
                </a:solidFill>
                <a:latin typeface="Arial" pitchFamily="34" charset="0"/>
                <a:cs typeface="Arial" pitchFamily="34" charset="0"/>
                <a:sym typeface="Arial" pitchFamily="34" charset="0"/>
              </a:rPr>
              <a:t>Houve associações positivas significativas entre a VFm e os níveis de ferritina no sangue aos 4 meses</a:t>
            </a:r>
            <a:r>
              <a:rPr lang="pt-BR" sz="1500" smtClean="0">
                <a:solidFill>
                  <a:srgbClr val="000000"/>
                </a:solidFill>
                <a:latin typeface="Arial" pitchFamily="34" charset="0"/>
                <a:cs typeface="Arial" pitchFamily="34" charset="0"/>
                <a:sym typeface="Arial" pitchFamily="34" charset="0"/>
              </a:rPr>
              <a:t> (</a:t>
            </a:r>
            <a:r>
              <a:rPr lang="pt-BR" sz="1500" smtClean="0">
                <a:solidFill>
                  <a:srgbClr val="0000FF"/>
                </a:solidFill>
                <a:latin typeface="Arial" pitchFamily="34" charset="0"/>
                <a:cs typeface="Arial" pitchFamily="34" charset="0"/>
                <a:sym typeface="Arial" pitchFamily="34" charset="0"/>
              </a:rPr>
              <a:t>Figura 2</a:t>
            </a:r>
            <a:r>
              <a:rPr lang="pt-BR" sz="1500" smtClean="0">
                <a:solidFill>
                  <a:srgbClr val="000000"/>
                </a:solidFill>
                <a:latin typeface="Arial" pitchFamily="34" charset="0"/>
                <a:cs typeface="Arial" pitchFamily="34" charset="0"/>
                <a:sym typeface="Arial" pitchFamily="34" charset="0"/>
              </a:rPr>
              <a:t>)</a:t>
            </a:r>
          </a:p>
          <a:p>
            <a:pPr marL="177800" indent="0" eaLnBrk="1" hangingPunct="1">
              <a:spcAft>
                <a:spcPct val="0"/>
              </a:spcAft>
              <a:buClr>
                <a:srgbClr val="000000"/>
              </a:buClr>
              <a:buFont typeface="Arial" pitchFamily="34" charset="0"/>
              <a:buNone/>
            </a:pPr>
            <a:r>
              <a:rPr lang="pt-BR" sz="1500" smtClean="0">
                <a:solidFill>
                  <a:srgbClr val="000000"/>
                </a:solidFill>
                <a:latin typeface="Arial" pitchFamily="34" charset="0"/>
                <a:cs typeface="Arial" pitchFamily="34" charset="0"/>
                <a:sym typeface="Arial" pitchFamily="34" charset="0"/>
              </a:rPr>
              <a:t>Essas associações foram localizadas em regiões de desenvolvimento precoce da substância branca, incluindo: </a:t>
            </a:r>
          </a:p>
          <a:p>
            <a:pPr marL="177800" indent="0" eaLnBrk="1" hangingPunct="1">
              <a:spcBef>
                <a:spcPts val="400"/>
              </a:spcBef>
              <a:spcAft>
                <a:spcPct val="0"/>
              </a:spcAft>
              <a:buClr>
                <a:srgbClr val="000000"/>
              </a:buClr>
              <a:buFont typeface="Arial" pitchFamily="34" charset="0"/>
              <a:buNone/>
            </a:pPr>
            <a:r>
              <a:rPr lang="pt-BR" sz="1500" smtClean="0">
                <a:solidFill>
                  <a:srgbClr val="000000"/>
                </a:solidFill>
                <a:latin typeface="Arial" pitchFamily="34" charset="0"/>
                <a:cs typeface="Arial" pitchFamily="34" charset="0"/>
                <a:sym typeface="Arial" pitchFamily="34" charset="0"/>
              </a:rPr>
              <a:t>a substância branca cerebelar hemisférica direita, </a:t>
            </a:r>
          </a:p>
          <a:p>
            <a:pPr marL="177800" indent="0" eaLnBrk="1" hangingPunct="1">
              <a:spcBef>
                <a:spcPts val="400"/>
              </a:spcBef>
              <a:spcAft>
                <a:spcPct val="0"/>
              </a:spcAft>
              <a:buClr>
                <a:srgbClr val="000000"/>
              </a:buClr>
              <a:buFont typeface="Arial" pitchFamily="34" charset="0"/>
              <a:buNone/>
            </a:pPr>
            <a:r>
              <a:rPr lang="pt-BR" sz="1500" smtClean="0">
                <a:solidFill>
                  <a:srgbClr val="000000"/>
                </a:solidFill>
                <a:latin typeface="Arial" pitchFamily="34" charset="0"/>
                <a:cs typeface="Arial" pitchFamily="34" charset="0"/>
                <a:sym typeface="Arial" pitchFamily="34" charset="0"/>
              </a:rPr>
              <a:t>tronco encefálico, </a:t>
            </a:r>
          </a:p>
          <a:p>
            <a:pPr marL="177800" indent="0" eaLnBrk="1" hangingPunct="1">
              <a:spcBef>
                <a:spcPts val="400"/>
              </a:spcBef>
              <a:spcAft>
                <a:spcPct val="0"/>
              </a:spcAft>
              <a:buClr>
                <a:srgbClr val="000000"/>
              </a:buClr>
              <a:buFont typeface="Arial" pitchFamily="34" charset="0"/>
              <a:buNone/>
            </a:pPr>
            <a:r>
              <a:rPr lang="pt-BR" sz="1500" smtClean="0">
                <a:solidFill>
                  <a:srgbClr val="000000"/>
                </a:solidFill>
                <a:latin typeface="Arial" pitchFamily="34" charset="0"/>
                <a:cs typeface="Arial" pitchFamily="34" charset="0"/>
                <a:sym typeface="Arial" pitchFamily="34" charset="0"/>
              </a:rPr>
              <a:t>lobos parietal e occipital, </a:t>
            </a:r>
          </a:p>
          <a:p>
            <a:pPr marL="177800" indent="0" eaLnBrk="1" hangingPunct="1">
              <a:spcBef>
                <a:spcPts val="400"/>
              </a:spcBef>
              <a:spcAft>
                <a:spcPct val="0"/>
              </a:spcAft>
              <a:buClr>
                <a:srgbClr val="000000"/>
              </a:buClr>
              <a:buFont typeface="Arial" pitchFamily="34" charset="0"/>
              <a:buNone/>
            </a:pPr>
            <a:r>
              <a:rPr lang="pt-BR" sz="1500" smtClean="0">
                <a:solidFill>
                  <a:srgbClr val="000000"/>
                </a:solidFill>
                <a:latin typeface="Arial" pitchFamily="34" charset="0"/>
                <a:cs typeface="Arial" pitchFamily="34" charset="0"/>
                <a:sym typeface="Arial" pitchFamily="34" charset="0"/>
              </a:rPr>
              <a:t>as cápsulas internas anterior e posterior esquerda e direita.</a:t>
            </a:r>
          </a:p>
          <a:p>
            <a:pPr marL="177800" indent="0" algn="ctr" eaLnBrk="1" hangingPunct="1">
              <a:spcAft>
                <a:spcPct val="0"/>
              </a:spcAft>
              <a:buClr>
                <a:srgbClr val="000000"/>
              </a:buClr>
              <a:buFont typeface="Arial" pitchFamily="34" charset="0"/>
              <a:buNone/>
            </a:pPr>
            <a:r>
              <a:rPr lang="pt-BR" sz="1500" b="1" smtClean="0">
                <a:solidFill>
                  <a:srgbClr val="0000FF"/>
                </a:solidFill>
                <a:latin typeface="Arial" pitchFamily="34" charset="0"/>
                <a:cs typeface="Arial" pitchFamily="34" charset="0"/>
                <a:sym typeface="Arial" pitchFamily="34" charset="0"/>
              </a:rPr>
              <a:t>Em todos os casos, maiores níveis de ferritina foram associados ao aumento da VFm</a:t>
            </a:r>
            <a:r>
              <a:rPr lang="pt-BR" sz="1500" smtClean="0">
                <a:solidFill>
                  <a:srgbClr val="000000"/>
                </a:solidFill>
                <a:latin typeface="Arial" pitchFamily="34" charset="0"/>
                <a:cs typeface="Arial" pitchFamily="34" charset="0"/>
                <a:sym typeface="Arial" pitchFamily="34" charset="0"/>
              </a:rPr>
              <a:t>.</a:t>
            </a:r>
          </a:p>
        </p:txBody>
      </p:sp>
      <p:pic>
        <p:nvPicPr>
          <p:cNvPr id="15364" name="Google Shape;206;p36"/>
          <p:cNvPicPr preferRelativeResize="0">
            <a:picLocks noChangeAspect="1" noChangeArrowheads="1"/>
          </p:cNvPicPr>
          <p:nvPr/>
        </p:nvPicPr>
        <p:blipFill>
          <a:blip r:embed="rId3"/>
          <a:srcRect/>
          <a:stretch>
            <a:fillRect/>
          </a:stretch>
        </p:blipFill>
        <p:spPr bwMode="auto">
          <a:xfrm>
            <a:off x="3956050" y="1728788"/>
            <a:ext cx="5187950" cy="2271712"/>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Google Shape;211;p37"/>
          <p:cNvSpPr txBox="1">
            <a:spLocks noGrp="1"/>
          </p:cNvSpPr>
          <p:nvPr>
            <p:ph type="title"/>
          </p:nvPr>
        </p:nvSpPr>
        <p:spPr>
          <a:xfrm>
            <a:off x="487363" y="0"/>
            <a:ext cx="4938712" cy="1257300"/>
          </a:xfrm>
        </p:spPr>
        <p:txBody>
          <a:bodyPr/>
          <a:lstStyle/>
          <a:p>
            <a:pPr eaLnBrk="1" hangingPunct="1">
              <a:spcBef>
                <a:spcPct val="0"/>
              </a:spcBef>
              <a:spcAft>
                <a:spcPct val="0"/>
              </a:spcAft>
              <a:buClr>
                <a:srgbClr val="000000"/>
              </a:buClr>
              <a:buFont typeface="Calibri" pitchFamily="34" charset="0"/>
              <a:buNone/>
            </a:pPr>
            <a:r>
              <a:rPr lang="pt-BR" smtClean="0">
                <a:solidFill>
                  <a:srgbClr val="000000"/>
                </a:solidFill>
                <a:latin typeface="Calibri" pitchFamily="34" charset="0"/>
                <a:cs typeface="Arial" pitchFamily="34" charset="0"/>
                <a:sym typeface="Calibri" pitchFamily="34" charset="0"/>
              </a:rPr>
              <a:t>Resultados </a:t>
            </a:r>
            <a:endParaRPr lang="pt-BR" sz="1100" smtClean="0">
              <a:solidFill>
                <a:srgbClr val="000000"/>
              </a:solidFill>
              <a:latin typeface="Calibri" pitchFamily="34" charset="0"/>
              <a:cs typeface="Arial" pitchFamily="34" charset="0"/>
              <a:sym typeface="Calibri" pitchFamily="34" charset="0"/>
            </a:endParaRPr>
          </a:p>
        </p:txBody>
      </p:sp>
      <p:sp>
        <p:nvSpPr>
          <p:cNvPr id="212" name="Google Shape;212;p37"/>
          <p:cNvSpPr txBox="1">
            <a:spLocks noGrp="1"/>
          </p:cNvSpPr>
          <p:nvPr>
            <p:ph type="body" idx="1"/>
          </p:nvPr>
        </p:nvSpPr>
        <p:spPr>
          <a:xfrm>
            <a:off x="207963" y="928688"/>
            <a:ext cx="4086225" cy="4151312"/>
          </a:xfrm>
        </p:spPr>
        <p:txBody>
          <a:bodyPr>
            <a:noAutofit/>
          </a:bodyPr>
          <a:lstStyle/>
          <a:p>
            <a:pPr marL="177800" indent="0" eaLnBrk="1" hangingPunct="1">
              <a:spcBef>
                <a:spcPct val="0"/>
              </a:spcBef>
              <a:spcAft>
                <a:spcPct val="0"/>
              </a:spcAft>
              <a:buClr>
                <a:srgbClr val="000000"/>
              </a:buClr>
              <a:buFont typeface="Arial" pitchFamily="34" charset="0"/>
              <a:buNone/>
            </a:pPr>
            <a:r>
              <a:rPr lang="pt-BR" sz="1500" smtClean="0">
                <a:solidFill>
                  <a:srgbClr val="000000"/>
                </a:solidFill>
                <a:latin typeface="Arial" pitchFamily="34" charset="0"/>
                <a:cs typeface="Arial" pitchFamily="34" charset="0"/>
                <a:sym typeface="Arial" pitchFamily="34" charset="0"/>
              </a:rPr>
              <a:t>Comparações dicotômicas entre crianças nos grupos DCC e ICC revelaram que as </a:t>
            </a:r>
            <a:r>
              <a:rPr lang="pt-BR" sz="1500" i="1" smtClean="0">
                <a:solidFill>
                  <a:srgbClr val="0000FF"/>
                </a:solidFill>
                <a:latin typeface="Arial" pitchFamily="34" charset="0"/>
                <a:cs typeface="Arial" pitchFamily="34" charset="0"/>
                <a:sym typeface="Arial" pitchFamily="34" charset="0"/>
              </a:rPr>
              <a:t>crianças expostas ao DCC tinham significativamente mais conteúdo de mielina nas áreas de mielinização precoce do que as crianças expostas ao ICC.</a:t>
            </a:r>
          </a:p>
          <a:p>
            <a:pPr marL="177800" indent="0" eaLnBrk="1" hangingPunct="1">
              <a:spcBef>
                <a:spcPts val="400"/>
              </a:spcBef>
              <a:spcAft>
                <a:spcPct val="0"/>
              </a:spcAft>
              <a:buClr>
                <a:srgbClr val="000000"/>
              </a:buClr>
              <a:buFont typeface="Arial" pitchFamily="34" charset="0"/>
              <a:buNone/>
            </a:pPr>
            <a:r>
              <a:rPr lang="pt-BR" sz="1500" smtClean="0">
                <a:solidFill>
                  <a:srgbClr val="000000"/>
                </a:solidFill>
                <a:latin typeface="Arial" pitchFamily="34" charset="0"/>
                <a:cs typeface="Arial" pitchFamily="34" charset="0"/>
                <a:sym typeface="Arial" pitchFamily="34" charset="0"/>
              </a:rPr>
              <a:t>A análise foi concluída usando a intenção de tratar e o tratamento real. </a:t>
            </a:r>
          </a:p>
          <a:p>
            <a:pPr marL="177800" indent="0" eaLnBrk="1" hangingPunct="1">
              <a:spcAft>
                <a:spcPct val="0"/>
              </a:spcAft>
              <a:buClr>
                <a:srgbClr val="000000"/>
              </a:buClr>
              <a:buFont typeface="Arial" pitchFamily="34" charset="0"/>
              <a:buNone/>
            </a:pPr>
            <a:r>
              <a:rPr lang="pt-BR" sz="1500" smtClean="0">
                <a:solidFill>
                  <a:srgbClr val="000000"/>
                </a:solidFill>
                <a:latin typeface="Arial" pitchFamily="34" charset="0"/>
                <a:cs typeface="Arial" pitchFamily="34" charset="0"/>
                <a:sym typeface="Arial" pitchFamily="34" charset="0"/>
              </a:rPr>
              <a:t>Ambas as análises demonstraram diferenças significativas, mas o tratamento real mostrou diferenças mais robustas nas várias regiões do cérebro (</a:t>
            </a:r>
            <a:r>
              <a:rPr lang="pt-BR" sz="1500" smtClean="0">
                <a:solidFill>
                  <a:srgbClr val="0000FF"/>
                </a:solidFill>
                <a:latin typeface="Arial" pitchFamily="34" charset="0"/>
                <a:cs typeface="Arial" pitchFamily="34" charset="0"/>
                <a:sym typeface="Arial" pitchFamily="34" charset="0"/>
              </a:rPr>
              <a:t>Figura 3</a:t>
            </a:r>
            <a:r>
              <a:rPr lang="pt-BR" sz="1500" smtClean="0">
                <a:solidFill>
                  <a:srgbClr val="000000"/>
                </a:solidFill>
                <a:latin typeface="Arial" pitchFamily="34" charset="0"/>
                <a:cs typeface="Arial" pitchFamily="34" charset="0"/>
                <a:sym typeface="Arial" pitchFamily="34" charset="0"/>
              </a:rPr>
              <a:t>) </a:t>
            </a:r>
          </a:p>
          <a:p>
            <a:pPr marL="177800" indent="0" eaLnBrk="1" hangingPunct="1">
              <a:spcAft>
                <a:spcPct val="0"/>
              </a:spcAft>
              <a:buClr>
                <a:srgbClr val="000000"/>
              </a:buClr>
              <a:buFont typeface="Arial" pitchFamily="34" charset="0"/>
              <a:buNone/>
            </a:pPr>
            <a:r>
              <a:rPr lang="pt-BR" sz="1500" b="1" smtClean="0">
                <a:solidFill>
                  <a:srgbClr val="0000FF"/>
                </a:solidFill>
                <a:latin typeface="Arial" pitchFamily="34" charset="0"/>
                <a:cs typeface="Arial" pitchFamily="34" charset="0"/>
                <a:sym typeface="Arial" pitchFamily="34" charset="0"/>
              </a:rPr>
              <a:t>Regiões com aumento da mielina incluíram o tronco encefálico e cerebelo, braços posteriores esquerdo e direito da cápsula interna e substância branca do lobo parietal</a:t>
            </a:r>
            <a:r>
              <a:rPr lang="pt-BR" sz="1500" smtClean="0">
                <a:solidFill>
                  <a:srgbClr val="000000"/>
                </a:solidFill>
                <a:latin typeface="Arial" pitchFamily="34" charset="0"/>
                <a:cs typeface="Arial" pitchFamily="34" charset="0"/>
                <a:sym typeface="Arial" pitchFamily="34" charset="0"/>
              </a:rPr>
              <a:t>. </a:t>
            </a:r>
          </a:p>
        </p:txBody>
      </p:sp>
      <p:pic>
        <p:nvPicPr>
          <p:cNvPr id="16388" name="Google Shape;213;p37"/>
          <p:cNvPicPr preferRelativeResize="0">
            <a:picLocks noGrp="1"/>
          </p:cNvPicPr>
          <p:nvPr>
            <p:ph type="body" idx="2"/>
          </p:nvPr>
        </p:nvPicPr>
        <p:blipFill>
          <a:blip r:embed="rId3"/>
          <a:srcRect/>
          <a:stretch>
            <a:fillRect/>
          </a:stretch>
        </p:blipFill>
        <p:spPr>
          <a:xfrm>
            <a:off x="4386263" y="1882775"/>
            <a:ext cx="4757737" cy="1890713"/>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Google Shape;218;p38"/>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pitchFamily="34" charset="0"/>
                <a:cs typeface="Arial" pitchFamily="34" charset="0"/>
              </a:rPr>
              <a:t>Discussão</a:t>
            </a:r>
          </a:p>
        </p:txBody>
      </p:sp>
      <p:sp>
        <p:nvSpPr>
          <p:cNvPr id="17411" name="Google Shape;219;p38"/>
          <p:cNvSpPr txBox="1">
            <a:spLocks noGrp="1"/>
          </p:cNvSpPr>
          <p:nvPr>
            <p:ph type="body" idx="1"/>
          </p:nvPr>
        </p:nvSpPr>
        <p:spPr>
          <a:xfrm>
            <a:off x="311150" y="1152525"/>
            <a:ext cx="8521700" cy="3416300"/>
          </a:xfrm>
        </p:spPr>
        <p:txBody>
          <a:bodyPr/>
          <a:lstStyle/>
          <a:p>
            <a:pPr marL="0" indent="0" algn="ctr" eaLnBrk="1" hangingPunct="1">
              <a:lnSpc>
                <a:spcPct val="115000"/>
              </a:lnSpc>
              <a:spcBef>
                <a:spcPct val="0"/>
              </a:spcBef>
              <a:spcAft>
                <a:spcPct val="0"/>
              </a:spcAft>
              <a:buClr>
                <a:srgbClr val="595959"/>
              </a:buClr>
              <a:buFont typeface="Arial" pitchFamily="34" charset="0"/>
              <a:buNone/>
            </a:pPr>
            <a:r>
              <a:rPr lang="pt-BR" sz="1800" b="1" smtClean="0">
                <a:solidFill>
                  <a:srgbClr val="0000FF"/>
                </a:solidFill>
                <a:latin typeface="Arial" pitchFamily="34" charset="0"/>
                <a:cs typeface="Arial" pitchFamily="34" charset="0"/>
              </a:rPr>
              <a:t>Os bebês que receberam uma transfusão de placenta tiveram maiores níveis de ferritina aos 4 meses de idade em comparação com aqueles com ICC, conforme relatado anteriormente</a:t>
            </a:r>
            <a:r>
              <a:rPr lang="pt-BR" sz="1800" smtClean="0">
                <a:latin typeface="Arial" pitchFamily="34" charset="0"/>
                <a:cs typeface="Arial" pitchFamily="34" charset="0"/>
              </a:rPr>
              <a:t>.(3) </a:t>
            </a:r>
          </a:p>
          <a:p>
            <a:pPr marL="0" indent="0" algn="just" eaLnBrk="1" hangingPunct="1">
              <a:lnSpc>
                <a:spcPct val="115000"/>
              </a:lnSpc>
              <a:spcBef>
                <a:spcPts val="500"/>
              </a:spcBef>
              <a:spcAft>
                <a:spcPct val="0"/>
              </a:spcAft>
              <a:buClr>
                <a:srgbClr val="595959"/>
              </a:buClr>
              <a:buFont typeface="Arial" pitchFamily="34" charset="0"/>
              <a:buNone/>
            </a:pPr>
            <a:r>
              <a:rPr lang="pt-BR" sz="1800" smtClean="0">
                <a:latin typeface="Arial" pitchFamily="34" charset="0"/>
                <a:cs typeface="Arial" pitchFamily="34" charset="0"/>
              </a:rPr>
              <a:t>Além disso, </a:t>
            </a:r>
            <a:r>
              <a:rPr lang="pt-BR" sz="1800" smtClean="0">
                <a:solidFill>
                  <a:srgbClr val="FF66CC"/>
                </a:solidFill>
                <a:latin typeface="Arial" pitchFamily="34" charset="0"/>
                <a:cs typeface="Arial" pitchFamily="34" charset="0"/>
              </a:rPr>
              <a:t>esses maiores níveis de ferritina foram associados com aumento da mielinização cerebral aos 4 meses de idade</a:t>
            </a:r>
            <a:r>
              <a:rPr lang="pt-BR" sz="1800" smtClean="0">
                <a:latin typeface="Arial" pitchFamily="34" charset="0"/>
                <a:cs typeface="Arial" pitchFamily="34" charset="0"/>
              </a:rPr>
              <a:t>.</a:t>
            </a:r>
          </a:p>
          <a:p>
            <a:pPr marL="0" indent="0" algn="just" eaLnBrk="1" hangingPunct="1">
              <a:lnSpc>
                <a:spcPct val="115000"/>
              </a:lnSpc>
              <a:spcBef>
                <a:spcPts val="500"/>
              </a:spcBef>
              <a:spcAft>
                <a:spcPct val="0"/>
              </a:spcAft>
              <a:buClr>
                <a:srgbClr val="595959"/>
              </a:buClr>
              <a:buFont typeface="Arial" pitchFamily="34" charset="0"/>
              <a:buNone/>
            </a:pPr>
            <a:r>
              <a:rPr lang="pt-BR" sz="1800" smtClean="0">
                <a:latin typeface="Arial" pitchFamily="34" charset="0"/>
                <a:cs typeface="Arial" pitchFamily="34" charset="0"/>
              </a:rPr>
              <a:t>Utilizando VFm derivado de mcDESPOT, uma nova medida quantitativa por ressonância magnética do conteúdo de mielina cerebral, os autores detectaram  que </a:t>
            </a:r>
            <a:r>
              <a:rPr lang="pt-BR" sz="1800" b="1" smtClean="0">
                <a:solidFill>
                  <a:srgbClr val="FF66CC"/>
                </a:solidFill>
                <a:latin typeface="Arial" pitchFamily="34" charset="0"/>
                <a:cs typeface="Arial" pitchFamily="34" charset="0"/>
              </a:rPr>
              <a:t>os bebês que receberam (DCC) aumentaram a mielinização aos 4 meses de idade em comparação com aqueles que receberam clampeamento imediato do cordão. (ICC)</a:t>
            </a:r>
          </a:p>
          <a:p>
            <a:pPr marL="0" indent="0" algn="just" eaLnBrk="1" hangingPunct="1">
              <a:lnSpc>
                <a:spcPct val="115000"/>
              </a:lnSpc>
              <a:spcBef>
                <a:spcPts val="500"/>
              </a:spcBef>
              <a:spcAft>
                <a:spcPts val="500"/>
              </a:spcAft>
              <a:buSzPts val="1100"/>
              <a:buFont typeface="Arial" pitchFamily="34" charset="0"/>
              <a:buNone/>
            </a:pPr>
            <a:endParaRPr lang="pt-BR" b="1" smtClean="0">
              <a:solidFill>
                <a:srgbClr val="FF66CC"/>
              </a:solidFill>
              <a:latin typeface="Times"/>
              <a:ea typeface="Times"/>
              <a:cs typeface="Times"/>
              <a:sym typeface="Time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Google Shape;224;p39"/>
          <p:cNvSpPr txBox="1">
            <a:spLocks noGrp="1"/>
          </p:cNvSpPr>
          <p:nvPr>
            <p:ph type="title"/>
          </p:nvPr>
        </p:nvSpPr>
        <p:spPr>
          <a:xfrm>
            <a:off x="311150" y="444500"/>
            <a:ext cx="8521700" cy="573088"/>
          </a:xfrm>
        </p:spPr>
        <p:txBody>
          <a:bodyPr/>
          <a:lstStyle/>
          <a:p>
            <a:pPr eaLnBrk="1" hangingPunct="1">
              <a:spcBef>
                <a:spcPct val="0"/>
              </a:spcBef>
              <a:spcAft>
                <a:spcPct val="0"/>
              </a:spcAft>
              <a:buSzPts val="1100"/>
            </a:pPr>
            <a:r>
              <a:rPr lang="pt-BR" sz="2800" smtClean="0">
                <a:latin typeface="Arial" pitchFamily="34" charset="0"/>
                <a:cs typeface="Arial" pitchFamily="34" charset="0"/>
              </a:rPr>
              <a:t>Discussão</a:t>
            </a:r>
          </a:p>
        </p:txBody>
      </p:sp>
      <p:sp>
        <p:nvSpPr>
          <p:cNvPr id="18435" name="Google Shape;225;p39"/>
          <p:cNvSpPr txBox="1">
            <a:spLocks noGrp="1"/>
          </p:cNvSpPr>
          <p:nvPr>
            <p:ph type="body" idx="1"/>
          </p:nvPr>
        </p:nvSpPr>
        <p:spPr>
          <a:xfrm>
            <a:off x="374650" y="1203325"/>
            <a:ext cx="8520113" cy="3416300"/>
          </a:xfrm>
        </p:spPr>
        <p:txBody>
          <a:bodyPr/>
          <a:lstStyle/>
          <a:p>
            <a:pPr marL="0" indent="0" eaLnBrk="1" hangingPunct="1">
              <a:lnSpc>
                <a:spcPct val="115000"/>
              </a:lnSpc>
              <a:spcBef>
                <a:spcPct val="0"/>
              </a:spcBef>
              <a:spcAft>
                <a:spcPct val="0"/>
              </a:spcAft>
              <a:buClr>
                <a:srgbClr val="595959"/>
              </a:buClr>
              <a:buFont typeface="Arial" pitchFamily="34" charset="0"/>
              <a:buNone/>
            </a:pPr>
            <a:r>
              <a:rPr lang="pt-BR" sz="1800" smtClean="0">
                <a:latin typeface="Arial" pitchFamily="34" charset="0"/>
                <a:cs typeface="Arial" pitchFamily="34" charset="0"/>
              </a:rPr>
              <a:t>As crianças que foram submetida ao DCC tiveram um aumento da VFm em regiões semelhantes do cérebro associado aos níveis de ferritina no sangue. </a:t>
            </a:r>
          </a:p>
          <a:p>
            <a:pPr marL="0" indent="0" eaLnBrk="1" hangingPunct="1">
              <a:lnSpc>
                <a:spcPct val="115000"/>
              </a:lnSpc>
              <a:spcBef>
                <a:spcPts val="500"/>
              </a:spcBef>
              <a:spcAft>
                <a:spcPct val="0"/>
              </a:spcAft>
              <a:buClr>
                <a:srgbClr val="595959"/>
              </a:buClr>
              <a:buFont typeface="Arial" pitchFamily="34" charset="0"/>
              <a:buNone/>
            </a:pPr>
            <a:r>
              <a:rPr lang="pt-BR" sz="1800" b="1" smtClean="0">
                <a:solidFill>
                  <a:srgbClr val="0000FF"/>
                </a:solidFill>
                <a:latin typeface="Arial" pitchFamily="34" charset="0"/>
                <a:cs typeface="Arial" pitchFamily="34" charset="0"/>
              </a:rPr>
              <a:t>Estes resultados sugerem uma ligação neurofisiológica direta entre o DCC e o desenvolvimento precoce da mielina, fortalecendo a literatura que chama a atenção para os benefícios do DCC no recém-nascido e é de acordo com a descoberta anterior de que uma doação de células sangüíneas ricas em ferro facilitada pela transfusão placentária está associado ao aumento da reserva de ferro e ferritina sangüínea.(3)</a:t>
            </a:r>
          </a:p>
          <a:p>
            <a:pPr marL="0" indent="0" algn="just" eaLnBrk="1" hangingPunct="1">
              <a:lnSpc>
                <a:spcPct val="115000"/>
              </a:lnSpc>
              <a:spcBef>
                <a:spcPts val="500"/>
              </a:spcBef>
              <a:spcAft>
                <a:spcPct val="0"/>
              </a:spcAft>
              <a:buClr>
                <a:srgbClr val="595959"/>
              </a:buClr>
              <a:buFont typeface="Arial" pitchFamily="34" charset="0"/>
              <a:buNone/>
            </a:pPr>
            <a:endParaRPr lang="pt-BR" sz="1800" b="1" smtClean="0">
              <a:solidFill>
                <a:srgbClr val="0000FF"/>
              </a:solidFill>
              <a:latin typeface="Arial" pitchFamily="34" charset="0"/>
              <a:cs typeface="Arial" pitchFamily="34" charset="0"/>
            </a:endParaRPr>
          </a:p>
          <a:p>
            <a:pPr marL="0" indent="0" eaLnBrk="1" hangingPunct="1">
              <a:lnSpc>
                <a:spcPct val="115000"/>
              </a:lnSpc>
              <a:spcBef>
                <a:spcPts val="500"/>
              </a:spcBef>
              <a:spcAft>
                <a:spcPts val="500"/>
              </a:spcAft>
              <a:buSzPts val="1100"/>
              <a:buFont typeface="Arial" pitchFamily="34" charset="0"/>
              <a:buNone/>
            </a:pPr>
            <a:endParaRPr lang="pt-BR" sz="1800" smtClean="0">
              <a:latin typeface="Arial" pitchFamily="34" charset="0"/>
              <a:cs typeface="Arial"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Google Shape;230;p40"/>
          <p:cNvSpPr txBox="1">
            <a:spLocks noGrp="1"/>
          </p:cNvSpPr>
          <p:nvPr>
            <p:ph type="title"/>
          </p:nvPr>
        </p:nvSpPr>
        <p:spPr>
          <a:xfrm>
            <a:off x="311150" y="444500"/>
            <a:ext cx="8521700" cy="573088"/>
          </a:xfrm>
        </p:spPr>
        <p:txBody>
          <a:bodyPr/>
          <a:lstStyle/>
          <a:p>
            <a:pPr eaLnBrk="1" hangingPunct="1">
              <a:spcBef>
                <a:spcPct val="0"/>
              </a:spcBef>
              <a:spcAft>
                <a:spcPct val="0"/>
              </a:spcAft>
              <a:buSzPts val="1100"/>
            </a:pPr>
            <a:r>
              <a:rPr lang="pt-BR" sz="2800" smtClean="0">
                <a:latin typeface="Arial" pitchFamily="34" charset="0"/>
                <a:cs typeface="Arial" pitchFamily="34" charset="0"/>
              </a:rPr>
              <a:t>Discussão</a:t>
            </a:r>
          </a:p>
        </p:txBody>
      </p:sp>
      <p:sp>
        <p:nvSpPr>
          <p:cNvPr id="19459" name="Google Shape;231;p40"/>
          <p:cNvSpPr txBox="1">
            <a:spLocks noGrp="1"/>
          </p:cNvSpPr>
          <p:nvPr>
            <p:ph type="body" idx="1"/>
          </p:nvPr>
        </p:nvSpPr>
        <p:spPr>
          <a:xfrm>
            <a:off x="311150" y="1152525"/>
            <a:ext cx="8521700" cy="3416300"/>
          </a:xfrm>
        </p:spPr>
        <p:txBody>
          <a:bodyPr/>
          <a:lstStyle/>
          <a:p>
            <a:pPr marL="0" indent="0" algn="ctr" eaLnBrk="1" hangingPunct="1">
              <a:lnSpc>
                <a:spcPct val="115000"/>
              </a:lnSpc>
              <a:spcBef>
                <a:spcPct val="0"/>
              </a:spcBef>
              <a:spcAft>
                <a:spcPct val="0"/>
              </a:spcAft>
              <a:buClr>
                <a:srgbClr val="595959"/>
              </a:buClr>
              <a:buFont typeface="Arial" pitchFamily="34" charset="0"/>
              <a:buNone/>
            </a:pPr>
            <a:r>
              <a:rPr lang="pt-BR" b="1" smtClean="0">
                <a:solidFill>
                  <a:srgbClr val="0000FF"/>
                </a:solidFill>
                <a:latin typeface="Arial" pitchFamily="34" charset="0"/>
                <a:cs typeface="Arial" pitchFamily="34" charset="0"/>
              </a:rPr>
              <a:t>Este estudo amplia as evidências disponíveis para mostrar que os níveis aumentados de ferritina estão associados com maior conteúdo de mielina cerebral aos 4 meses de idade.</a:t>
            </a:r>
          </a:p>
          <a:p>
            <a:pPr marL="0" indent="0">
              <a:spcBef>
                <a:spcPct val="0"/>
              </a:spcBef>
              <a:spcAft>
                <a:spcPct val="0"/>
              </a:spcAft>
              <a:buSzTx/>
              <a:buFont typeface="Arial" pitchFamily="34" charset="0"/>
              <a:buNone/>
            </a:pPr>
            <a:r>
              <a:rPr lang="pt-BR" smtClean="0">
                <a:latin typeface="Arial" pitchFamily="34" charset="0"/>
                <a:cs typeface="Arial" pitchFamily="34" charset="0"/>
              </a:rPr>
              <a:t>Começando no final do segundo trimestre e início do terceiro trimestre, os oligodendrócitos estabelecem as bases para as bicamadas de mielina que embainham os axônios neuronais em um padrão cuidadosamente orquestrado que se estende do centro para fora e das regiões posterior e anterior do cérebro.(44,45)</a:t>
            </a:r>
          </a:p>
          <a:p>
            <a:pPr marL="0" indent="0" eaLnBrk="1" hangingPunct="1">
              <a:lnSpc>
                <a:spcPct val="115000"/>
              </a:lnSpc>
              <a:spcBef>
                <a:spcPts val="500"/>
              </a:spcBef>
              <a:spcAft>
                <a:spcPct val="0"/>
              </a:spcAft>
              <a:buSzPts val="1100"/>
              <a:buFont typeface="Arial" pitchFamily="34" charset="0"/>
              <a:buNone/>
            </a:pPr>
            <a:r>
              <a:rPr lang="pt-BR" smtClean="0">
                <a:latin typeface="Arial" pitchFamily="34" charset="0"/>
                <a:cs typeface="Arial" pitchFamily="34" charset="0"/>
              </a:rPr>
              <a:t>Este processo inicia no interior do tronco cerebral e cerebelo, progride para cápsulas internas no primeiro mês pós-natal e se estende à substância branca parietal e occipital entre 4 e 6 meses de idade, antes de continuar sua trajetória de desenvolvimento prolongado através do córtex (31,36,46). </a:t>
            </a:r>
          </a:p>
          <a:p>
            <a:pPr marL="0" indent="0" eaLnBrk="1" hangingPunct="1">
              <a:lnSpc>
                <a:spcPct val="115000"/>
              </a:lnSpc>
              <a:spcBef>
                <a:spcPts val="500"/>
              </a:spcBef>
              <a:spcAft>
                <a:spcPct val="0"/>
              </a:spcAft>
              <a:buSzPts val="1100"/>
              <a:buFont typeface="Arial" pitchFamily="34" charset="0"/>
              <a:buNone/>
            </a:pPr>
            <a:r>
              <a:rPr lang="pt-BR" smtClean="0">
                <a:latin typeface="Arial" pitchFamily="34" charset="0"/>
                <a:cs typeface="Arial" pitchFamily="34" charset="0"/>
              </a:rPr>
              <a:t>Nos primeiros 2 anos pós-natais, a mielinização avança rapidamente, com mielina presente em quase todas as áreas do cérebro aos 9 meses de idade e aproximadamente 80% dos níveis adultos atingidos até o final do 2 ano.</a:t>
            </a:r>
          </a:p>
          <a:p>
            <a:pPr marL="0" indent="0" eaLnBrk="1" hangingPunct="1">
              <a:lnSpc>
                <a:spcPct val="115000"/>
              </a:lnSpc>
              <a:spcBef>
                <a:spcPts val="500"/>
              </a:spcBef>
              <a:spcAft>
                <a:spcPts val="1600"/>
              </a:spcAft>
              <a:buClr>
                <a:srgbClr val="595959"/>
              </a:buClr>
              <a:buFont typeface="Arial" pitchFamily="34" charset="0"/>
              <a:buNone/>
            </a:pPr>
            <a:endParaRPr lang="pt-BR" smtClean="0">
              <a:solidFill>
                <a:srgbClr val="595959"/>
              </a:solidFill>
              <a:latin typeface="Arial" pitchFamily="34" charset="0"/>
              <a:cs typeface="Aria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Google Shape;236;p41"/>
          <p:cNvSpPr txBox="1">
            <a:spLocks noGrp="1"/>
          </p:cNvSpPr>
          <p:nvPr>
            <p:ph type="title"/>
          </p:nvPr>
        </p:nvSpPr>
        <p:spPr>
          <a:xfrm>
            <a:off x="311150" y="444500"/>
            <a:ext cx="8521700" cy="573088"/>
          </a:xfrm>
        </p:spPr>
        <p:txBody>
          <a:bodyPr/>
          <a:lstStyle/>
          <a:p>
            <a:pPr eaLnBrk="1" hangingPunct="1">
              <a:spcBef>
                <a:spcPct val="0"/>
              </a:spcBef>
              <a:spcAft>
                <a:spcPct val="0"/>
              </a:spcAft>
              <a:buSzPts val="1100"/>
            </a:pPr>
            <a:r>
              <a:rPr lang="pt-BR" sz="2800" smtClean="0">
                <a:latin typeface="Arial" pitchFamily="34" charset="0"/>
                <a:cs typeface="Arial" pitchFamily="34" charset="0"/>
              </a:rPr>
              <a:t>Discussão</a:t>
            </a:r>
          </a:p>
        </p:txBody>
      </p:sp>
      <p:sp>
        <p:nvSpPr>
          <p:cNvPr id="237" name="Google Shape;237;p41"/>
          <p:cNvSpPr txBox="1">
            <a:spLocks noGrp="1"/>
          </p:cNvSpPr>
          <p:nvPr>
            <p:ph type="body" idx="1"/>
          </p:nvPr>
        </p:nvSpPr>
        <p:spPr>
          <a:xfrm>
            <a:off x="311150" y="1139825"/>
            <a:ext cx="8521700" cy="3416300"/>
          </a:xfrm>
        </p:spPr>
        <p:txBody>
          <a:bodyPr>
            <a:noAutofit/>
          </a:bodyPr>
          <a:lstStyle/>
          <a:p>
            <a:pPr marL="0" indent="0" eaLnBrk="1" hangingPunct="1">
              <a:lnSpc>
                <a:spcPct val="115000"/>
              </a:lnSpc>
              <a:spcBef>
                <a:spcPct val="0"/>
              </a:spcBef>
              <a:spcAft>
                <a:spcPct val="0"/>
              </a:spcAft>
              <a:buClr>
                <a:srgbClr val="595959"/>
              </a:buClr>
              <a:buFont typeface="Arial" pitchFamily="34" charset="0"/>
              <a:buNone/>
            </a:pPr>
            <a:r>
              <a:rPr lang="pt-BR" sz="1600" smtClean="0">
                <a:latin typeface="Arial" pitchFamily="34" charset="0"/>
                <a:cs typeface="Arial" pitchFamily="34" charset="0"/>
              </a:rPr>
              <a:t>Um processo impulsionado pela atividade, o estabelecimento e manutenção da bainha de mielina requer uma entrega cronometrada de lipídeos e micronutrientes essenciais, incluindo o </a:t>
            </a:r>
            <a:r>
              <a:rPr lang="pt-BR" sz="1600" b="1" smtClean="0">
                <a:solidFill>
                  <a:srgbClr val="0000FF"/>
                </a:solidFill>
                <a:latin typeface="Arial" pitchFamily="34" charset="0"/>
                <a:cs typeface="Arial" pitchFamily="34" charset="0"/>
              </a:rPr>
              <a:t>ferro. </a:t>
            </a:r>
            <a:r>
              <a:rPr lang="pt-BR" sz="1600" smtClean="0">
                <a:solidFill>
                  <a:schemeClr val="tx1"/>
                </a:solidFill>
                <a:latin typeface="Arial" pitchFamily="34" charset="0"/>
                <a:cs typeface="Arial" pitchFamily="34" charset="0"/>
              </a:rPr>
              <a:t>(23,30,48)</a:t>
            </a:r>
          </a:p>
          <a:p>
            <a:pPr marL="0" indent="0" algn="just" eaLnBrk="1" hangingPunct="1">
              <a:lnSpc>
                <a:spcPct val="115000"/>
              </a:lnSpc>
              <a:spcBef>
                <a:spcPts val="500"/>
              </a:spcBef>
              <a:spcAft>
                <a:spcPct val="0"/>
              </a:spcAft>
              <a:buClr>
                <a:srgbClr val="595959"/>
              </a:buClr>
              <a:buFont typeface="Arial" pitchFamily="34" charset="0"/>
              <a:buNone/>
            </a:pPr>
            <a:r>
              <a:rPr lang="pt-BR" sz="1600" smtClean="0">
                <a:latin typeface="Arial" pitchFamily="34" charset="0"/>
                <a:cs typeface="Arial" pitchFamily="34" charset="0"/>
              </a:rPr>
              <a:t>Os achados sugerem que </a:t>
            </a:r>
            <a:r>
              <a:rPr lang="pt-BR" sz="1600" smtClean="0">
                <a:solidFill>
                  <a:srgbClr val="0000FF"/>
                </a:solidFill>
                <a:latin typeface="Arial" pitchFamily="34" charset="0"/>
                <a:cs typeface="Arial" pitchFamily="34" charset="0"/>
              </a:rPr>
              <a:t>a transfusão placentária</a:t>
            </a:r>
            <a:r>
              <a:rPr lang="pt-BR" sz="1600" smtClean="0">
                <a:latin typeface="Arial" pitchFamily="34" charset="0"/>
                <a:cs typeface="Arial" pitchFamily="34" charset="0"/>
              </a:rPr>
              <a:t> ao nascimento pode resultar em aumento das reservas de ferro, representadas pela ferritina, e </a:t>
            </a:r>
            <a:r>
              <a:rPr lang="pt-BR" sz="1600" smtClean="0">
                <a:solidFill>
                  <a:srgbClr val="0000FF"/>
                </a:solidFill>
                <a:latin typeface="Arial" pitchFamily="34" charset="0"/>
                <a:cs typeface="Arial" pitchFamily="34" charset="0"/>
              </a:rPr>
              <a:t>pode ajudar a promover a mielinização nos primeiros meses de vida.</a:t>
            </a:r>
          </a:p>
          <a:p>
            <a:pPr marL="0" indent="0" algn="ctr">
              <a:spcBef>
                <a:spcPct val="0"/>
              </a:spcBef>
              <a:spcAft>
                <a:spcPct val="0"/>
              </a:spcAft>
              <a:buSzTx/>
              <a:buFont typeface="Arial" pitchFamily="34" charset="0"/>
              <a:buNone/>
            </a:pPr>
            <a:r>
              <a:rPr lang="pt-BR" sz="1200" b="1" smtClean="0">
                <a:solidFill>
                  <a:srgbClr val="FF66CC"/>
                </a:solidFill>
                <a:latin typeface="Arial" pitchFamily="34" charset="0"/>
                <a:cs typeface="Arial" pitchFamily="34" charset="0"/>
              </a:rPr>
              <a:t>Isto é particularmente importante, pois os axônios mielinizados facilitam a comunicação e mensagens eficientes do cérebro.(49,50)</a:t>
            </a:r>
            <a:endParaRPr lang="pt-BR" sz="1600" b="1" smtClean="0">
              <a:solidFill>
                <a:srgbClr val="FF66CC"/>
              </a:solidFill>
              <a:latin typeface="Arial" pitchFamily="34" charset="0"/>
              <a:cs typeface="Arial" pitchFamily="34" charset="0"/>
            </a:endParaRPr>
          </a:p>
          <a:p>
            <a:pPr marL="0" indent="0" eaLnBrk="1" hangingPunct="1">
              <a:lnSpc>
                <a:spcPct val="115000"/>
              </a:lnSpc>
              <a:spcBef>
                <a:spcPts val="500"/>
              </a:spcBef>
              <a:spcAft>
                <a:spcPct val="0"/>
              </a:spcAft>
              <a:buSzPts val="1100"/>
              <a:buFont typeface="Arial" pitchFamily="34" charset="0"/>
              <a:buNone/>
            </a:pPr>
            <a:r>
              <a:rPr lang="pt-BR" sz="1600" smtClean="0">
                <a:latin typeface="Arial" pitchFamily="34" charset="0"/>
                <a:cs typeface="Arial" pitchFamily="34" charset="0"/>
              </a:rPr>
              <a:t>Pesquisas futuras avaliando se, se essas diferenças de mielinização entre crianças com DCC e ICC persistirão, se tornarão mais extensas ou normalizarão com o tempo e serão importantes.</a:t>
            </a:r>
          </a:p>
          <a:p>
            <a:pPr marL="0" indent="0" eaLnBrk="1" hangingPunct="1">
              <a:lnSpc>
                <a:spcPct val="115000"/>
              </a:lnSpc>
              <a:spcBef>
                <a:spcPts val="500"/>
              </a:spcBef>
              <a:spcAft>
                <a:spcPct val="0"/>
              </a:spcAft>
              <a:buSzPts val="1100"/>
              <a:buFont typeface="Arial" pitchFamily="34" charset="0"/>
              <a:buNone/>
            </a:pPr>
            <a:endParaRPr lang="pt-BR" sz="1200" smtClean="0">
              <a:latin typeface="Times"/>
              <a:ea typeface="Times"/>
              <a:cs typeface="Times"/>
              <a:sym typeface="Times"/>
            </a:endParaRPr>
          </a:p>
          <a:p>
            <a:pPr marL="0" indent="0" eaLnBrk="1" hangingPunct="1">
              <a:lnSpc>
                <a:spcPct val="115000"/>
              </a:lnSpc>
              <a:spcBef>
                <a:spcPts val="500"/>
              </a:spcBef>
              <a:spcAft>
                <a:spcPct val="0"/>
              </a:spcAft>
              <a:buSzPts val="1100"/>
              <a:buFont typeface="Arial" pitchFamily="34" charset="0"/>
              <a:buNone/>
            </a:pPr>
            <a:endParaRPr lang="pt-BR" sz="1200" smtClean="0">
              <a:latin typeface="Times"/>
              <a:ea typeface="Times"/>
              <a:cs typeface="Times"/>
              <a:sym typeface="Times"/>
            </a:endParaRPr>
          </a:p>
          <a:p>
            <a:pPr marL="0" indent="0" eaLnBrk="1" hangingPunct="1">
              <a:lnSpc>
                <a:spcPct val="115000"/>
              </a:lnSpc>
              <a:spcBef>
                <a:spcPts val="500"/>
              </a:spcBef>
              <a:spcAft>
                <a:spcPts val="1600"/>
              </a:spcAft>
              <a:buClr>
                <a:srgbClr val="595959"/>
              </a:buClr>
              <a:buFont typeface="Arial" pitchFamily="34" charset="0"/>
              <a:buNone/>
            </a:pPr>
            <a:endParaRPr lang="pt-BR" sz="1600" smtClean="0">
              <a:solidFill>
                <a:srgbClr val="595959"/>
              </a:solidFill>
              <a:latin typeface="Arial" pitchFamily="34" charset="0"/>
              <a:cs typeface="Arial"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Google Shape;242;p42"/>
          <p:cNvSpPr txBox="1">
            <a:spLocks noGrp="1"/>
          </p:cNvSpPr>
          <p:nvPr>
            <p:ph type="title"/>
          </p:nvPr>
        </p:nvSpPr>
        <p:spPr>
          <a:xfrm>
            <a:off x="311150" y="444500"/>
            <a:ext cx="8521700" cy="573088"/>
          </a:xfrm>
        </p:spPr>
        <p:txBody>
          <a:bodyPr/>
          <a:lstStyle/>
          <a:p>
            <a:pPr eaLnBrk="1" hangingPunct="1">
              <a:spcBef>
                <a:spcPct val="0"/>
              </a:spcBef>
              <a:spcAft>
                <a:spcPct val="0"/>
              </a:spcAft>
              <a:buSzPts val="1100"/>
            </a:pPr>
            <a:r>
              <a:rPr lang="pt-BR" sz="2800" smtClean="0">
                <a:latin typeface="Arial" pitchFamily="34" charset="0"/>
                <a:cs typeface="Arial" pitchFamily="34" charset="0"/>
              </a:rPr>
              <a:t>Discussão</a:t>
            </a:r>
          </a:p>
        </p:txBody>
      </p:sp>
      <p:sp>
        <p:nvSpPr>
          <p:cNvPr id="21507" name="Google Shape;243;p42"/>
          <p:cNvSpPr txBox="1">
            <a:spLocks noGrp="1"/>
          </p:cNvSpPr>
          <p:nvPr>
            <p:ph type="body" idx="1"/>
          </p:nvPr>
        </p:nvSpPr>
        <p:spPr>
          <a:xfrm>
            <a:off x="311150" y="1152525"/>
            <a:ext cx="8521700" cy="3416300"/>
          </a:xfrm>
        </p:spPr>
        <p:txBody>
          <a:bodyPr/>
          <a:lstStyle/>
          <a:p>
            <a:pPr marL="0" indent="0" eaLnBrk="1" hangingPunct="1">
              <a:lnSpc>
                <a:spcPct val="115000"/>
              </a:lnSpc>
              <a:spcBef>
                <a:spcPct val="0"/>
              </a:spcBef>
              <a:spcAft>
                <a:spcPct val="0"/>
              </a:spcAft>
              <a:buClr>
                <a:srgbClr val="595959"/>
              </a:buClr>
              <a:buFont typeface="Arial" pitchFamily="34" charset="0"/>
              <a:buNone/>
            </a:pPr>
            <a:r>
              <a:rPr lang="pt-BR" sz="1800" smtClean="0">
                <a:latin typeface="Arial" pitchFamily="34" charset="0"/>
                <a:cs typeface="Arial" pitchFamily="34" charset="0"/>
              </a:rPr>
              <a:t>A avaliação das consequências a longo prazo do DCC no desenvolvimento do cérebro infantil e outros resultados do neurodesenvolvimento está prevista.</a:t>
            </a:r>
          </a:p>
          <a:p>
            <a:pPr marL="0" indent="0" algn="just" eaLnBrk="1" hangingPunct="1">
              <a:lnSpc>
                <a:spcPct val="115000"/>
              </a:lnSpc>
              <a:spcBef>
                <a:spcPts val="500"/>
              </a:spcBef>
              <a:spcAft>
                <a:spcPct val="0"/>
              </a:spcAft>
              <a:buClr>
                <a:srgbClr val="595959"/>
              </a:buClr>
              <a:buFont typeface="Arial" pitchFamily="34" charset="0"/>
              <a:buNone/>
            </a:pPr>
            <a:r>
              <a:rPr lang="pt-BR" sz="1800" smtClean="0">
                <a:latin typeface="Arial" pitchFamily="34" charset="0"/>
                <a:cs typeface="Arial" pitchFamily="34" charset="0"/>
              </a:rPr>
              <a:t>Neste estudo, os bebês retornarão para exames de ressonância magnética e neurodesenvolvimento aos 12 e 24 meses de idade, proporcionando a oportunidade de continuar a estudar tais resultados.</a:t>
            </a:r>
          </a:p>
          <a:p>
            <a:pPr marL="0" indent="0" algn="ctr" eaLnBrk="1" hangingPunct="1">
              <a:lnSpc>
                <a:spcPct val="115000"/>
              </a:lnSpc>
              <a:spcBef>
                <a:spcPts val="500"/>
              </a:spcBef>
              <a:spcAft>
                <a:spcPct val="0"/>
              </a:spcAft>
              <a:buSzPts val="1100"/>
              <a:buFont typeface="Arial" pitchFamily="34" charset="0"/>
              <a:buNone/>
            </a:pPr>
            <a:r>
              <a:rPr lang="pt-BR" sz="1800" smtClean="0">
                <a:solidFill>
                  <a:srgbClr val="FF66CC"/>
                </a:solidFill>
                <a:latin typeface="Arial" pitchFamily="34" charset="0"/>
                <a:cs typeface="Arial" pitchFamily="34" charset="0"/>
              </a:rPr>
              <a:t>As regiões cerebrais em desenvolvimento precoce, ou seja, as cápsulas internas, diferiram entre as crianças com DCC e ICC</a:t>
            </a:r>
            <a:r>
              <a:rPr lang="pt-BR" sz="1800" smtClean="0">
                <a:latin typeface="Arial" pitchFamily="34" charset="0"/>
                <a:cs typeface="Arial" pitchFamily="34" charset="0"/>
              </a:rPr>
              <a:t>. </a:t>
            </a:r>
          </a:p>
          <a:p>
            <a:pPr marL="0" indent="0" algn="ctr" eaLnBrk="1" hangingPunct="1">
              <a:lnSpc>
                <a:spcPct val="115000"/>
              </a:lnSpc>
              <a:spcBef>
                <a:spcPts val="500"/>
              </a:spcBef>
              <a:spcAft>
                <a:spcPts val="500"/>
              </a:spcAft>
              <a:buSzPts val="1100"/>
              <a:buFont typeface="Arial" pitchFamily="34" charset="0"/>
              <a:buNone/>
            </a:pPr>
            <a:r>
              <a:rPr lang="pt-BR" sz="1800" smtClean="0">
                <a:solidFill>
                  <a:srgbClr val="0000FF"/>
                </a:solidFill>
                <a:latin typeface="Arial" pitchFamily="34" charset="0"/>
                <a:cs typeface="Arial" pitchFamily="34" charset="0"/>
              </a:rPr>
              <a:t>Essas áreas do cérebro são essenciais para uma ampla variedade de funções cognitivas, incluindo o processamento motor e sensorial.(46)</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Google Shape;248;p43"/>
          <p:cNvSpPr txBox="1">
            <a:spLocks noGrp="1"/>
          </p:cNvSpPr>
          <p:nvPr>
            <p:ph type="title"/>
          </p:nvPr>
        </p:nvSpPr>
        <p:spPr>
          <a:xfrm>
            <a:off x="311150" y="444500"/>
            <a:ext cx="8521700" cy="573088"/>
          </a:xfrm>
        </p:spPr>
        <p:txBody>
          <a:bodyPr/>
          <a:lstStyle/>
          <a:p>
            <a:pPr eaLnBrk="1" hangingPunct="1">
              <a:spcBef>
                <a:spcPct val="0"/>
              </a:spcBef>
              <a:spcAft>
                <a:spcPct val="0"/>
              </a:spcAft>
              <a:buSzPts val="1100"/>
            </a:pPr>
            <a:r>
              <a:rPr lang="pt-BR" sz="2800" smtClean="0">
                <a:latin typeface="Arial" pitchFamily="34" charset="0"/>
                <a:cs typeface="Arial" pitchFamily="34" charset="0"/>
              </a:rPr>
              <a:t>Discussão</a:t>
            </a:r>
          </a:p>
        </p:txBody>
      </p:sp>
      <p:sp>
        <p:nvSpPr>
          <p:cNvPr id="249" name="Google Shape;249;p43"/>
          <p:cNvSpPr txBox="1">
            <a:spLocks noGrp="1"/>
          </p:cNvSpPr>
          <p:nvPr>
            <p:ph type="body" idx="1"/>
          </p:nvPr>
        </p:nvSpPr>
        <p:spPr>
          <a:xfrm>
            <a:off x="311150" y="1243013"/>
            <a:ext cx="8521700" cy="3416300"/>
          </a:xfrm>
        </p:spPr>
        <p:txBody>
          <a:bodyPr>
            <a:noAutofit/>
          </a:bodyPr>
          <a:lstStyle/>
          <a:p>
            <a:pPr marL="0" indent="0" algn="just" eaLnBrk="1" hangingPunct="1">
              <a:lnSpc>
                <a:spcPct val="115000"/>
              </a:lnSpc>
              <a:spcBef>
                <a:spcPct val="0"/>
              </a:spcBef>
              <a:spcAft>
                <a:spcPct val="0"/>
              </a:spcAft>
              <a:buClr>
                <a:srgbClr val="595959"/>
              </a:buClr>
              <a:buFont typeface="Arial" pitchFamily="34" charset="0"/>
              <a:buNone/>
            </a:pPr>
            <a:r>
              <a:rPr lang="pt-BR" sz="1800" smtClean="0">
                <a:latin typeface="Arial" pitchFamily="34" charset="0"/>
                <a:cs typeface="Arial" pitchFamily="34" charset="0"/>
              </a:rPr>
              <a:t>Estudos prévios que investigaram os resultados neurocomportamentais após o DCC usando testes de neurodesenvolvimento apenas demonstraram melhores escores nos domínios motor fino e social em lactentes com DCC aos 4 anos de idade, principalmente em meninos,(51) embora nenhuma diferença tenha sido observada entre os 4 e 12 meses de idade.(3,52)</a:t>
            </a:r>
          </a:p>
          <a:p>
            <a:pPr marL="0" indent="0" algn="just" eaLnBrk="1" hangingPunct="1">
              <a:lnSpc>
                <a:spcPct val="115000"/>
              </a:lnSpc>
              <a:spcBef>
                <a:spcPts val="500"/>
              </a:spcBef>
              <a:spcAft>
                <a:spcPct val="0"/>
              </a:spcAft>
              <a:buClr>
                <a:srgbClr val="595959"/>
              </a:buClr>
              <a:buFont typeface="Arial" pitchFamily="34" charset="0"/>
              <a:buNone/>
            </a:pPr>
            <a:r>
              <a:rPr lang="pt-BR" sz="1800" smtClean="0">
                <a:latin typeface="Arial" pitchFamily="34" charset="0"/>
                <a:cs typeface="Arial" pitchFamily="34" charset="0"/>
              </a:rPr>
              <a:t>Os achados do presente estudo sugerem que diferenças no conteúdo de mielina podem estar subjacentes às diferenças no desenvolvimento neurológico entre bebês com CCD e CCI que aparecem mais tarde na infância.</a:t>
            </a:r>
          </a:p>
          <a:p>
            <a:pPr marL="0" indent="0" eaLnBrk="1" hangingPunct="1">
              <a:lnSpc>
                <a:spcPct val="115000"/>
              </a:lnSpc>
              <a:spcBef>
                <a:spcPts val="500"/>
              </a:spcBef>
              <a:spcAft>
                <a:spcPct val="0"/>
              </a:spcAft>
              <a:buClr>
                <a:srgbClr val="595959"/>
              </a:buClr>
              <a:buFont typeface="Arial" pitchFamily="34" charset="0"/>
              <a:buNone/>
            </a:pPr>
            <a:endParaRPr lang="pt-BR" sz="1800" smtClean="0">
              <a:solidFill>
                <a:srgbClr val="595959"/>
              </a:solidFill>
              <a:latin typeface="Arial" pitchFamily="34" charset="0"/>
              <a:cs typeface="Arial" pitchFamily="34" charset="0"/>
            </a:endParaRPr>
          </a:p>
          <a:p>
            <a:pPr marL="0" indent="0" algn="just" eaLnBrk="1" hangingPunct="1">
              <a:lnSpc>
                <a:spcPct val="115000"/>
              </a:lnSpc>
              <a:spcBef>
                <a:spcPts val="1600"/>
              </a:spcBef>
              <a:spcAft>
                <a:spcPct val="0"/>
              </a:spcAft>
              <a:buClr>
                <a:srgbClr val="595959"/>
              </a:buClr>
              <a:buFont typeface="Arial" pitchFamily="34" charset="0"/>
              <a:buNone/>
            </a:pPr>
            <a:endParaRPr lang="pt-BR" sz="1800" smtClean="0">
              <a:latin typeface="Arial" pitchFamily="34" charset="0"/>
              <a:cs typeface="Arial" pitchFamily="34" charset="0"/>
            </a:endParaRPr>
          </a:p>
          <a:p>
            <a:pPr marL="0" indent="0" algn="just" eaLnBrk="1" hangingPunct="1">
              <a:lnSpc>
                <a:spcPct val="115000"/>
              </a:lnSpc>
              <a:spcBef>
                <a:spcPts val="500"/>
              </a:spcBef>
              <a:spcAft>
                <a:spcPct val="0"/>
              </a:spcAft>
              <a:buClr>
                <a:srgbClr val="595959"/>
              </a:buClr>
              <a:buFont typeface="Arial" pitchFamily="34" charset="0"/>
              <a:buNone/>
            </a:pPr>
            <a:endParaRPr lang="pt-BR" sz="1800" smtClean="0">
              <a:latin typeface="Arial" pitchFamily="34" charset="0"/>
              <a:cs typeface="Arial" pitchFamily="34" charset="0"/>
            </a:endParaRPr>
          </a:p>
          <a:p>
            <a:pPr marL="0" indent="0" algn="just" eaLnBrk="1" hangingPunct="1">
              <a:lnSpc>
                <a:spcPct val="115000"/>
              </a:lnSpc>
              <a:spcBef>
                <a:spcPts val="500"/>
              </a:spcBef>
              <a:spcAft>
                <a:spcPct val="0"/>
              </a:spcAft>
              <a:buClr>
                <a:srgbClr val="595959"/>
              </a:buClr>
              <a:buFont typeface="Arial" pitchFamily="34" charset="0"/>
              <a:buNone/>
            </a:pPr>
            <a:endParaRPr lang="pt-BR" sz="1800" smtClean="0">
              <a:latin typeface="Arial" pitchFamily="34" charset="0"/>
              <a:cs typeface="Arial" pitchFamily="34" charset="0"/>
            </a:endParaRPr>
          </a:p>
          <a:p>
            <a:pPr marL="0" indent="0" algn="just" eaLnBrk="1" hangingPunct="1">
              <a:lnSpc>
                <a:spcPct val="115000"/>
              </a:lnSpc>
              <a:spcBef>
                <a:spcPts val="500"/>
              </a:spcBef>
              <a:spcAft>
                <a:spcPct val="0"/>
              </a:spcAft>
              <a:buClr>
                <a:srgbClr val="595959"/>
              </a:buClr>
              <a:buFont typeface="Arial" pitchFamily="34" charset="0"/>
              <a:buNone/>
            </a:pPr>
            <a:endParaRPr lang="pt-BR" sz="1800" smtClean="0">
              <a:latin typeface="Arial" pitchFamily="34" charset="0"/>
              <a:cs typeface="Arial" pitchFamily="34" charset="0"/>
            </a:endParaRPr>
          </a:p>
          <a:p>
            <a:pPr marL="0" indent="0" algn="just" eaLnBrk="1" hangingPunct="1">
              <a:lnSpc>
                <a:spcPct val="115000"/>
              </a:lnSpc>
              <a:spcBef>
                <a:spcPts val="500"/>
              </a:spcBef>
              <a:spcAft>
                <a:spcPct val="0"/>
              </a:spcAft>
              <a:buClr>
                <a:srgbClr val="595959"/>
              </a:buClr>
              <a:buFont typeface="Arial" pitchFamily="34" charset="0"/>
              <a:buNone/>
            </a:pPr>
            <a:endParaRPr lang="pt-BR" sz="1800" smtClean="0">
              <a:latin typeface="Arial" pitchFamily="34" charset="0"/>
              <a:cs typeface="Arial" pitchFamily="34" charset="0"/>
            </a:endParaRPr>
          </a:p>
          <a:p>
            <a:pPr marL="0" indent="0" algn="just" eaLnBrk="1" hangingPunct="1">
              <a:lnSpc>
                <a:spcPct val="115000"/>
              </a:lnSpc>
              <a:spcBef>
                <a:spcPts val="500"/>
              </a:spcBef>
              <a:spcAft>
                <a:spcPct val="0"/>
              </a:spcAft>
              <a:buClr>
                <a:srgbClr val="595959"/>
              </a:buClr>
              <a:buFont typeface="Arial" pitchFamily="34" charset="0"/>
              <a:buNone/>
            </a:pPr>
            <a:endParaRPr lang="pt-BR" sz="1800" smtClean="0">
              <a:latin typeface="Arial" pitchFamily="34" charset="0"/>
              <a:cs typeface="Arial" pitchFamily="34" charset="0"/>
            </a:endParaRPr>
          </a:p>
          <a:p>
            <a:pPr marL="0" indent="0" algn="just" eaLnBrk="1" hangingPunct="1">
              <a:lnSpc>
                <a:spcPct val="115000"/>
              </a:lnSpc>
              <a:spcBef>
                <a:spcPts val="500"/>
              </a:spcBef>
              <a:spcAft>
                <a:spcPct val="0"/>
              </a:spcAft>
              <a:buClr>
                <a:srgbClr val="595959"/>
              </a:buClr>
              <a:buFont typeface="Arial" pitchFamily="34" charset="0"/>
              <a:buNone/>
            </a:pPr>
            <a:r>
              <a:rPr lang="pt-BR" sz="1800" smtClean="0">
                <a:latin typeface="Arial" pitchFamily="34" charset="0"/>
                <a:cs typeface="Arial" pitchFamily="34" charset="0"/>
              </a:rPr>
              <a:t>O presente estudo observou as diferenças no desenvolvimento neurológico em lactentes aos 4 meses de idade, uma vez que esta fase da infância marca o início do período mais rápido de desenvolvimento da mielina.</a:t>
            </a:r>
          </a:p>
          <a:p>
            <a:pPr marL="0" indent="0" algn="just" eaLnBrk="1" hangingPunct="1">
              <a:lnSpc>
                <a:spcPct val="115000"/>
              </a:lnSpc>
              <a:spcBef>
                <a:spcPts val="500"/>
              </a:spcBef>
              <a:spcAft>
                <a:spcPct val="0"/>
              </a:spcAft>
              <a:buSzPts val="1100"/>
              <a:buFont typeface="Arial" pitchFamily="34" charset="0"/>
              <a:buNone/>
            </a:pPr>
            <a:endParaRPr lang="pt-BR" sz="1800" smtClean="0">
              <a:latin typeface="Arial" pitchFamily="34" charset="0"/>
              <a:cs typeface="Arial" pitchFamily="34" charset="0"/>
            </a:endParaRPr>
          </a:p>
          <a:p>
            <a:pPr marL="0" indent="0" eaLnBrk="1" hangingPunct="1">
              <a:lnSpc>
                <a:spcPct val="115000"/>
              </a:lnSpc>
              <a:spcBef>
                <a:spcPts val="500"/>
              </a:spcBef>
              <a:spcAft>
                <a:spcPts val="1600"/>
              </a:spcAft>
              <a:buClr>
                <a:srgbClr val="595959"/>
              </a:buClr>
              <a:buFont typeface="Arial" pitchFamily="34" charset="0"/>
              <a:buNone/>
            </a:pPr>
            <a:endParaRPr lang="pt-BR" sz="1800" smtClean="0">
              <a:solidFill>
                <a:srgbClr val="595959"/>
              </a:solidFill>
              <a:latin typeface="Arial" pitchFamily="34" charset="0"/>
              <a:cs typeface="Arial"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Google Shape;254;p44"/>
          <p:cNvSpPr txBox="1">
            <a:spLocks noGrp="1"/>
          </p:cNvSpPr>
          <p:nvPr>
            <p:ph type="title"/>
          </p:nvPr>
        </p:nvSpPr>
        <p:spPr>
          <a:xfrm>
            <a:off x="311150" y="444500"/>
            <a:ext cx="8521700" cy="573088"/>
          </a:xfrm>
        </p:spPr>
        <p:txBody>
          <a:bodyPr/>
          <a:lstStyle/>
          <a:p>
            <a:pPr eaLnBrk="1" hangingPunct="1">
              <a:spcBef>
                <a:spcPct val="0"/>
              </a:spcBef>
              <a:spcAft>
                <a:spcPct val="0"/>
              </a:spcAft>
              <a:buSzPts val="1100"/>
            </a:pPr>
            <a:r>
              <a:rPr lang="pt-BR" sz="2800" smtClean="0">
                <a:latin typeface="Arial" pitchFamily="34" charset="0"/>
                <a:cs typeface="Arial" pitchFamily="34" charset="0"/>
              </a:rPr>
              <a:t>Discussão</a:t>
            </a:r>
          </a:p>
        </p:txBody>
      </p:sp>
      <p:sp>
        <p:nvSpPr>
          <p:cNvPr id="255" name="Google Shape;255;p44"/>
          <p:cNvSpPr txBox="1">
            <a:spLocks noGrp="1"/>
          </p:cNvSpPr>
          <p:nvPr>
            <p:ph type="body" idx="1"/>
          </p:nvPr>
        </p:nvSpPr>
        <p:spPr>
          <a:xfrm>
            <a:off x="311150" y="1114425"/>
            <a:ext cx="8521700" cy="3416300"/>
          </a:xfrm>
        </p:spPr>
        <p:txBody>
          <a:bodyPr>
            <a:noAutofit/>
          </a:bodyPr>
          <a:lstStyle/>
          <a:p>
            <a:pPr marL="0" indent="0" algn="just" eaLnBrk="1" hangingPunct="1">
              <a:lnSpc>
                <a:spcPct val="115000"/>
              </a:lnSpc>
              <a:spcBef>
                <a:spcPct val="0"/>
              </a:spcBef>
              <a:spcAft>
                <a:spcPct val="0"/>
              </a:spcAft>
              <a:buClr>
                <a:srgbClr val="595959"/>
              </a:buClr>
              <a:buFont typeface="Arial" pitchFamily="34" charset="0"/>
              <a:buNone/>
            </a:pPr>
            <a:r>
              <a:rPr lang="pt-BR" smtClean="0">
                <a:latin typeface="Arial" pitchFamily="34" charset="0"/>
                <a:cs typeface="Arial" pitchFamily="34" charset="0"/>
              </a:rPr>
              <a:t>O presente estudo observou as diferenças no desenvolvimento neurológico em lactentes </a:t>
            </a:r>
            <a:r>
              <a:rPr lang="pt-BR" smtClean="0">
                <a:solidFill>
                  <a:srgbClr val="0000FF"/>
                </a:solidFill>
                <a:latin typeface="Arial" pitchFamily="34" charset="0"/>
                <a:cs typeface="Arial" pitchFamily="34" charset="0"/>
              </a:rPr>
              <a:t>aos 4 meses de idade</a:t>
            </a:r>
            <a:r>
              <a:rPr lang="pt-BR" smtClean="0">
                <a:latin typeface="Arial" pitchFamily="34" charset="0"/>
                <a:cs typeface="Arial" pitchFamily="34" charset="0"/>
              </a:rPr>
              <a:t>, uma vez que esta fase da infância marca o início do </a:t>
            </a:r>
            <a:r>
              <a:rPr lang="pt-BR" smtClean="0">
                <a:solidFill>
                  <a:srgbClr val="0000FF"/>
                </a:solidFill>
                <a:latin typeface="Arial" pitchFamily="34" charset="0"/>
                <a:cs typeface="Arial" pitchFamily="34" charset="0"/>
              </a:rPr>
              <a:t>período mais rápido de desenvolvimento da mielina</a:t>
            </a:r>
            <a:r>
              <a:rPr lang="pt-BR" smtClean="0">
                <a:latin typeface="Arial" pitchFamily="34" charset="0"/>
                <a:cs typeface="Arial" pitchFamily="34" charset="0"/>
              </a:rPr>
              <a:t>.(46)</a:t>
            </a:r>
          </a:p>
          <a:p>
            <a:pPr marL="0" indent="0" eaLnBrk="1" hangingPunct="1">
              <a:lnSpc>
                <a:spcPct val="115000"/>
              </a:lnSpc>
              <a:spcBef>
                <a:spcPts val="500"/>
              </a:spcBef>
              <a:spcAft>
                <a:spcPct val="0"/>
              </a:spcAft>
              <a:buSzPts val="1100"/>
              <a:buFont typeface="Arial" pitchFamily="34" charset="0"/>
              <a:buNone/>
            </a:pPr>
            <a:r>
              <a:rPr lang="pt-BR" smtClean="0">
                <a:latin typeface="Arial" pitchFamily="34" charset="0"/>
                <a:cs typeface="Arial" pitchFamily="34" charset="0"/>
              </a:rPr>
              <a:t>Os autores não observaram  diferenças no neurodesenvolvimento entre os grupos DCC e ICC neste momento inicial. </a:t>
            </a:r>
          </a:p>
          <a:p>
            <a:pPr marL="0" indent="0" eaLnBrk="1" hangingPunct="1">
              <a:lnSpc>
                <a:spcPct val="115000"/>
              </a:lnSpc>
              <a:spcBef>
                <a:spcPts val="500"/>
              </a:spcBef>
              <a:spcAft>
                <a:spcPct val="0"/>
              </a:spcAft>
              <a:buSzPts val="1100"/>
              <a:buFont typeface="Arial" pitchFamily="34" charset="0"/>
              <a:buNone/>
            </a:pPr>
            <a:r>
              <a:rPr lang="pt-BR" smtClean="0">
                <a:latin typeface="Arial" pitchFamily="34" charset="0"/>
                <a:cs typeface="Arial" pitchFamily="34" charset="0"/>
              </a:rPr>
              <a:t>As diferenças de VFm entre crianças com capacidade cognitiva acima da média e abaixo da média não se apresentam até a primeira infância (1-2 anos).(53)</a:t>
            </a:r>
          </a:p>
          <a:p>
            <a:pPr marL="0" indent="0" eaLnBrk="1" hangingPunct="1">
              <a:lnSpc>
                <a:spcPct val="115000"/>
              </a:lnSpc>
              <a:spcBef>
                <a:spcPts val="500"/>
              </a:spcBef>
              <a:spcAft>
                <a:spcPct val="0"/>
              </a:spcAft>
              <a:buSzPts val="1100"/>
              <a:buFont typeface="Arial" pitchFamily="34" charset="0"/>
              <a:buNone/>
            </a:pPr>
            <a:r>
              <a:rPr lang="pt-BR" smtClean="0">
                <a:latin typeface="Arial" pitchFamily="34" charset="0"/>
                <a:cs typeface="Arial" pitchFamily="34" charset="0"/>
              </a:rPr>
              <a:t>Assim, os ganhos do neurodesenvolvimento resultantes do DCC podem não ser observados até um desenvolvimento mais tardio.</a:t>
            </a:r>
          </a:p>
          <a:p>
            <a:pPr marL="0" indent="0" algn="ctr" eaLnBrk="1" hangingPunct="1">
              <a:lnSpc>
                <a:spcPct val="115000"/>
              </a:lnSpc>
              <a:spcBef>
                <a:spcPct val="0"/>
              </a:spcBef>
              <a:spcAft>
                <a:spcPct val="0"/>
              </a:spcAft>
              <a:buSzPts val="1100"/>
              <a:buFont typeface="Arial" pitchFamily="34" charset="0"/>
              <a:buNone/>
            </a:pPr>
            <a:r>
              <a:rPr lang="pt-BR" smtClean="0">
                <a:solidFill>
                  <a:srgbClr val="0000FF"/>
                </a:solidFill>
                <a:latin typeface="Arial" pitchFamily="34" charset="0"/>
                <a:cs typeface="Arial" pitchFamily="34" charset="0"/>
              </a:rPr>
              <a:t>A avaliação dos recém-nascidos inscritos em no ensaio atual dos autores atual aos 12 e 24 meses de idade nos permitirá examinar se essas diferenças se manifestam com o tempo.</a:t>
            </a:r>
          </a:p>
          <a:p>
            <a:pPr marL="0" indent="0" algn="ctr" eaLnBrk="1" hangingPunct="1">
              <a:lnSpc>
                <a:spcPct val="115000"/>
              </a:lnSpc>
              <a:spcBef>
                <a:spcPts val="500"/>
              </a:spcBef>
              <a:spcAft>
                <a:spcPct val="0"/>
              </a:spcAft>
              <a:buSzPts val="1100"/>
              <a:buFont typeface="Arial" pitchFamily="34" charset="0"/>
              <a:buNone/>
            </a:pPr>
            <a:endParaRPr lang="pt-BR" smtClean="0">
              <a:solidFill>
                <a:srgbClr val="0000FF"/>
              </a:solidFill>
              <a:latin typeface="Arial" pitchFamily="34" charset="0"/>
              <a:cs typeface="Arial" pitchFamily="34" charset="0"/>
            </a:endParaRPr>
          </a:p>
          <a:p>
            <a:pPr marL="0" indent="0" algn="just" eaLnBrk="1" hangingPunct="1">
              <a:lnSpc>
                <a:spcPct val="115000"/>
              </a:lnSpc>
              <a:spcBef>
                <a:spcPts val="500"/>
              </a:spcBef>
              <a:spcAft>
                <a:spcPct val="0"/>
              </a:spcAft>
              <a:buSzPts val="1100"/>
              <a:buFont typeface="Arial" pitchFamily="34" charset="0"/>
              <a:buNone/>
            </a:pPr>
            <a:endParaRPr lang="pt-BR" smtClean="0">
              <a:solidFill>
                <a:srgbClr val="0000FF"/>
              </a:solidFill>
              <a:latin typeface="Arial" pitchFamily="34" charset="0"/>
              <a:cs typeface="Arial" pitchFamily="34" charset="0"/>
            </a:endParaRPr>
          </a:p>
          <a:p>
            <a:pPr marL="0" indent="0" eaLnBrk="1" hangingPunct="1">
              <a:lnSpc>
                <a:spcPct val="115000"/>
              </a:lnSpc>
              <a:spcBef>
                <a:spcPts val="500"/>
              </a:spcBef>
              <a:spcAft>
                <a:spcPts val="1600"/>
              </a:spcAft>
              <a:buClr>
                <a:srgbClr val="595959"/>
              </a:buClr>
              <a:buFont typeface="Arial" pitchFamily="34" charset="0"/>
              <a:buNone/>
            </a:pPr>
            <a:endParaRPr lang="pt-BR" smtClean="0">
              <a:solidFill>
                <a:srgbClr val="595959"/>
              </a:solidFill>
              <a:latin typeface="Arial" pitchFamily="34" charset="0"/>
              <a:cs typeface="Arial"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Google Shape;266;p46"/>
          <p:cNvSpPr txBox="1">
            <a:spLocks noGrp="1"/>
          </p:cNvSpPr>
          <p:nvPr>
            <p:ph type="title"/>
          </p:nvPr>
        </p:nvSpPr>
        <p:spPr>
          <a:xfrm>
            <a:off x="276225" y="96838"/>
            <a:ext cx="8521700" cy="573087"/>
          </a:xfrm>
        </p:spPr>
        <p:txBody>
          <a:bodyPr/>
          <a:lstStyle/>
          <a:p>
            <a:pPr eaLnBrk="1" hangingPunct="1">
              <a:spcBef>
                <a:spcPct val="0"/>
              </a:spcBef>
              <a:spcAft>
                <a:spcPct val="0"/>
              </a:spcAft>
            </a:pPr>
            <a:r>
              <a:rPr lang="pt-BR" sz="2800" smtClean="0">
                <a:latin typeface="Arial" pitchFamily="34" charset="0"/>
                <a:cs typeface="Arial" pitchFamily="34" charset="0"/>
              </a:rPr>
              <a:t>Discussão</a:t>
            </a:r>
          </a:p>
        </p:txBody>
      </p:sp>
      <p:sp>
        <p:nvSpPr>
          <p:cNvPr id="25603" name="Google Shape;267;p46"/>
          <p:cNvSpPr txBox="1">
            <a:spLocks noGrp="1"/>
          </p:cNvSpPr>
          <p:nvPr>
            <p:ph type="body" idx="1"/>
          </p:nvPr>
        </p:nvSpPr>
        <p:spPr>
          <a:xfrm>
            <a:off x="263525" y="635000"/>
            <a:ext cx="8521700" cy="3416300"/>
          </a:xfrm>
        </p:spPr>
        <p:txBody>
          <a:bodyPr/>
          <a:lstStyle/>
          <a:p>
            <a:pPr marL="0" indent="0" algn="just" eaLnBrk="1" hangingPunct="1">
              <a:lnSpc>
                <a:spcPct val="115000"/>
              </a:lnSpc>
              <a:spcBef>
                <a:spcPct val="0"/>
              </a:spcBef>
              <a:spcAft>
                <a:spcPct val="0"/>
              </a:spcAft>
              <a:buClr>
                <a:srgbClr val="595959"/>
              </a:buClr>
              <a:buFont typeface="Arial" pitchFamily="34" charset="0"/>
              <a:buNone/>
            </a:pPr>
            <a:r>
              <a:rPr lang="pt-BR" sz="1800" smtClean="0">
                <a:latin typeface="Calibri" pitchFamily="34" charset="0"/>
                <a:cs typeface="Arial" pitchFamily="34" charset="0"/>
                <a:sym typeface="Calibri" pitchFamily="34" charset="0"/>
              </a:rPr>
              <a:t>Um potencial mecanismo subjacente aos presentes achados de mielinização precoce em lactentes com clampeamento tardio e clampeamento imediato do cordão umbilical pode estar relacionado ao ferro. </a:t>
            </a:r>
            <a:r>
              <a:rPr lang="pt-BR" sz="1800" smtClean="0">
                <a:solidFill>
                  <a:srgbClr val="0000FF"/>
                </a:solidFill>
                <a:latin typeface="Calibri" pitchFamily="34" charset="0"/>
                <a:cs typeface="Arial" pitchFamily="34" charset="0"/>
                <a:sym typeface="Calibri" pitchFamily="34" charset="0"/>
              </a:rPr>
              <a:t>O ferro está envolvido na mielogênese e é um componente necessário para a maturação e função dos oligodendrócitos</a:t>
            </a:r>
            <a:r>
              <a:rPr lang="pt-BR" sz="1800" smtClean="0">
                <a:latin typeface="Calibri" pitchFamily="34" charset="0"/>
                <a:cs typeface="Arial" pitchFamily="34" charset="0"/>
                <a:sym typeface="Calibri" pitchFamily="34" charset="0"/>
              </a:rPr>
              <a:t>. (21)</a:t>
            </a:r>
          </a:p>
          <a:p>
            <a:pPr marL="0" indent="0" algn="ctr">
              <a:spcBef>
                <a:spcPct val="0"/>
              </a:spcBef>
              <a:spcAft>
                <a:spcPct val="0"/>
              </a:spcAft>
              <a:buSzTx/>
              <a:buFont typeface="Arial" pitchFamily="34" charset="0"/>
              <a:buNone/>
            </a:pPr>
            <a:r>
              <a:rPr lang="pt-BR" b="1" smtClean="0">
                <a:latin typeface="Arial" pitchFamily="34" charset="0"/>
                <a:cs typeface="Arial" pitchFamily="34" charset="0"/>
                <a:sym typeface="Calibri" pitchFamily="34" charset="0"/>
              </a:rPr>
              <a:t>Estudos em animais demonstraram que a deficiência de ferro I pode levar à síntese alterada de lípidos de mielina (15,54) alterações na transcrição de proteína básica de mielina, (55) e alterações fundamentais nas populações de oligodendrócitos produtores de mielina.(21)</a:t>
            </a:r>
          </a:p>
          <a:p>
            <a:pPr marL="0" indent="0" algn="ctr">
              <a:spcBef>
                <a:spcPct val="0"/>
              </a:spcBef>
              <a:spcAft>
                <a:spcPct val="0"/>
              </a:spcAft>
              <a:buSzTx/>
              <a:buFont typeface="Arial" pitchFamily="34" charset="0"/>
              <a:buChar char="•"/>
            </a:pPr>
            <a:r>
              <a:rPr lang="pt-BR" b="1" smtClean="0">
                <a:latin typeface="Arial" pitchFamily="34" charset="0"/>
                <a:cs typeface="Arial" pitchFamily="34" charset="0"/>
                <a:sym typeface="Calibri" pitchFamily="34" charset="0"/>
              </a:rPr>
              <a:t>A deficiência de ferro  pode perturbar a trajetória de crescimento da mielinização e, consequentemente, resultar em alterações de mielina de longa duração.(13)</a:t>
            </a:r>
            <a:endParaRPr lang="pt-BR" sz="1800" b="1" smtClean="0">
              <a:latin typeface="Calibri" pitchFamily="34" charset="0"/>
              <a:cs typeface="Arial" pitchFamily="34" charset="0"/>
              <a:sym typeface="Calibri" pitchFamily="34" charset="0"/>
            </a:endParaRPr>
          </a:p>
          <a:p>
            <a:pPr marL="0" indent="0" algn="just" eaLnBrk="1" hangingPunct="1">
              <a:lnSpc>
                <a:spcPct val="115000"/>
              </a:lnSpc>
              <a:spcBef>
                <a:spcPts val="1600"/>
              </a:spcBef>
              <a:spcAft>
                <a:spcPct val="0"/>
              </a:spcAft>
              <a:buClr>
                <a:srgbClr val="595959"/>
              </a:buClr>
              <a:buFont typeface="Arial" pitchFamily="34" charset="0"/>
              <a:buNone/>
            </a:pPr>
            <a:r>
              <a:rPr lang="pt-BR" sz="1800" smtClean="0">
                <a:latin typeface="Calibri" pitchFamily="34" charset="0"/>
                <a:cs typeface="Arial" pitchFamily="34" charset="0"/>
                <a:sym typeface="Calibri" pitchFamily="34" charset="0"/>
              </a:rPr>
              <a:t>O aumento dos estoques de ferro proporcionado pelo aumento do volume de hemácias ao nascimento, facilitado pelo clampeamento tardio, parece levar ao aumento da mielinização infantil aos 4 meses de idade. Assim, o aumento de ferro através da transfusão placentária medida pela ferritina pode permitir que os oligodendrócitos acumulem mais rapidamente o ferro e iniciem e sustentem a mielinização mais rapidamente. </a:t>
            </a:r>
          </a:p>
          <a:p>
            <a:pPr marL="0" indent="0" eaLnBrk="1" hangingPunct="1">
              <a:lnSpc>
                <a:spcPct val="115000"/>
              </a:lnSpc>
              <a:spcBef>
                <a:spcPts val="1600"/>
              </a:spcBef>
              <a:spcAft>
                <a:spcPct val="0"/>
              </a:spcAft>
              <a:buClr>
                <a:srgbClr val="595959"/>
              </a:buClr>
              <a:buFont typeface="Arial" pitchFamily="34" charset="0"/>
              <a:buNone/>
            </a:pPr>
            <a:endParaRPr lang="pt-BR" sz="1800" smtClean="0">
              <a:latin typeface="Calibri" pitchFamily="34" charset="0"/>
              <a:cs typeface="Arial" pitchFamily="34" charset="0"/>
              <a:sym typeface="Calibri" pitchFamily="34" charset="0"/>
            </a:endParaRPr>
          </a:p>
          <a:p>
            <a:pPr marL="0" indent="0" eaLnBrk="1" hangingPunct="1">
              <a:lnSpc>
                <a:spcPct val="115000"/>
              </a:lnSpc>
              <a:spcBef>
                <a:spcPts val="1600"/>
              </a:spcBef>
              <a:spcAft>
                <a:spcPts val="1600"/>
              </a:spcAft>
              <a:buClr>
                <a:srgbClr val="595959"/>
              </a:buClr>
              <a:buFont typeface="Arial" pitchFamily="34" charset="0"/>
              <a:buNone/>
            </a:pPr>
            <a:endParaRPr lang="pt-BR" sz="1100" smtClean="0">
              <a:latin typeface="Calibri" pitchFamily="34" charset="0"/>
              <a:cs typeface="Arial" pitchFamily="34" charset="0"/>
              <a:sym typeface="Calibri"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Google Shape;272;p47"/>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pitchFamily="34" charset="0"/>
                <a:cs typeface="Arial" pitchFamily="34" charset="0"/>
              </a:rPr>
              <a:t>Discussão</a:t>
            </a:r>
          </a:p>
        </p:txBody>
      </p:sp>
      <p:sp>
        <p:nvSpPr>
          <p:cNvPr id="26627" name="Google Shape;273;p47"/>
          <p:cNvSpPr txBox="1">
            <a:spLocks noGrp="1"/>
          </p:cNvSpPr>
          <p:nvPr>
            <p:ph type="body" idx="1"/>
          </p:nvPr>
        </p:nvSpPr>
        <p:spPr>
          <a:xfrm>
            <a:off x="311150" y="1152525"/>
            <a:ext cx="8521700" cy="3416300"/>
          </a:xfrm>
        </p:spPr>
        <p:txBody>
          <a:bodyPr/>
          <a:lstStyle/>
          <a:p>
            <a:pPr marL="0" indent="0" algn="just" eaLnBrk="1" hangingPunct="1">
              <a:lnSpc>
                <a:spcPct val="115000"/>
              </a:lnSpc>
              <a:spcBef>
                <a:spcPct val="0"/>
              </a:spcBef>
              <a:spcAft>
                <a:spcPts val="1600"/>
              </a:spcAft>
              <a:buSzPts val="1100"/>
              <a:buFont typeface="Arial" pitchFamily="34" charset="0"/>
              <a:buNone/>
            </a:pPr>
            <a:r>
              <a:rPr lang="pt-BR" sz="1800" b="1" smtClean="0">
                <a:latin typeface="Calibri" pitchFamily="34" charset="0"/>
                <a:cs typeface="Arial" pitchFamily="34" charset="0"/>
                <a:sym typeface="Calibri" pitchFamily="34" charset="0"/>
              </a:rPr>
              <a:t>Este estudo usou um atraso de 5 minutos para o clampeamento tardio do cordão umbilical</a:t>
            </a:r>
            <a:r>
              <a:rPr lang="pt-BR" sz="1800" smtClean="0">
                <a:latin typeface="Calibri" pitchFamily="34" charset="0"/>
                <a:cs typeface="Arial" pitchFamily="34" charset="0"/>
                <a:sym typeface="Calibri" pitchFamily="34" charset="0"/>
              </a:rPr>
              <a:t>. Quando o estudo começou, em 2010, o cuidado pele a pele foi adotado pelo hospital como o padrão de cuidado para bebês saudáveis nascidos a termo. Os autores escolheram  o retardo de 5 minutos com base em um  estudo piloto do grupo (56), que mostrou que o volume de sangue placentário residual foi significativamente maior em crianças colocadas pele a pele com clampeamento imediato ou um atraso de 2 minutos em comparação com crianças com atraso de 5 minutos ou ordenha do cordão (5 vezes). </a:t>
            </a:r>
            <a:endParaRPr lang="pt-BR" sz="1800" smtClean="0">
              <a:solidFill>
                <a:srgbClr val="595959"/>
              </a:solidFill>
              <a:latin typeface="Arial" pitchFamily="34" charset="0"/>
              <a:cs typeface="Arial"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Google Shape;278;p48"/>
          <p:cNvSpPr txBox="1">
            <a:spLocks noGrp="1"/>
          </p:cNvSpPr>
          <p:nvPr>
            <p:ph type="title"/>
          </p:nvPr>
        </p:nvSpPr>
        <p:spPr>
          <a:xfrm>
            <a:off x="311150" y="160338"/>
            <a:ext cx="8521700" cy="573087"/>
          </a:xfrm>
        </p:spPr>
        <p:txBody>
          <a:bodyPr/>
          <a:lstStyle/>
          <a:p>
            <a:pPr eaLnBrk="1" hangingPunct="1">
              <a:spcBef>
                <a:spcPct val="0"/>
              </a:spcBef>
              <a:spcAft>
                <a:spcPct val="0"/>
              </a:spcAft>
            </a:pPr>
            <a:r>
              <a:rPr lang="pt-BR" sz="2800" smtClean="0">
                <a:latin typeface="Arial" pitchFamily="34" charset="0"/>
                <a:cs typeface="Arial" pitchFamily="34" charset="0"/>
              </a:rPr>
              <a:t>Discussão</a:t>
            </a:r>
          </a:p>
        </p:txBody>
      </p:sp>
      <p:sp>
        <p:nvSpPr>
          <p:cNvPr id="27651" name="Google Shape;279;p48"/>
          <p:cNvSpPr txBox="1">
            <a:spLocks noGrp="1"/>
          </p:cNvSpPr>
          <p:nvPr>
            <p:ph type="body" idx="1"/>
          </p:nvPr>
        </p:nvSpPr>
        <p:spPr>
          <a:xfrm>
            <a:off x="325438" y="798513"/>
            <a:ext cx="8521700" cy="3416300"/>
          </a:xfrm>
        </p:spPr>
        <p:txBody>
          <a:bodyPr/>
          <a:lstStyle/>
          <a:p>
            <a:pPr marL="0" indent="0" algn="just" eaLnBrk="1" hangingPunct="1">
              <a:lnSpc>
                <a:spcPct val="115000"/>
              </a:lnSpc>
              <a:spcBef>
                <a:spcPct val="0"/>
              </a:spcBef>
              <a:spcAft>
                <a:spcPct val="0"/>
              </a:spcAft>
              <a:buClr>
                <a:srgbClr val="595959"/>
              </a:buClr>
              <a:buFont typeface="Arial" pitchFamily="34" charset="0"/>
              <a:buNone/>
            </a:pPr>
            <a:r>
              <a:rPr lang="pt-BR" sz="1600" smtClean="0">
                <a:latin typeface="Calibri" pitchFamily="34" charset="0"/>
                <a:cs typeface="Arial" pitchFamily="34" charset="0"/>
                <a:sym typeface="Calibri" pitchFamily="34" charset="0"/>
              </a:rPr>
              <a:t>Uma preocupação foi que um atraso de 5 minutos neste estudo resultou em um volume de sangue placentário residual  de 20 mL/kg, que foi mais sangue residual do que o esperado. Também é mais do que encontramos no estudo piloto anterior, que resultou em 11 mL/kg para bebês nascidos a termo após 5 minutos. Além disso, Yao relatou 13,8 mL/kg de volume de sangue placentário residual após um atraso de 3 minutos com crianças abaixo do nível do períneo, sugerindo que a colocação do bebê no abdome materno retarda a transfusão placentária. (2)</a:t>
            </a:r>
          </a:p>
          <a:p>
            <a:pPr marL="0" indent="0" algn="just" eaLnBrk="1" hangingPunct="1">
              <a:lnSpc>
                <a:spcPct val="115000"/>
              </a:lnSpc>
              <a:spcBef>
                <a:spcPts val="1600"/>
              </a:spcBef>
              <a:spcAft>
                <a:spcPct val="0"/>
              </a:spcAft>
              <a:buSzPts val="1100"/>
              <a:buFont typeface="Arial" pitchFamily="34" charset="0"/>
              <a:buNone/>
            </a:pPr>
            <a:r>
              <a:rPr lang="pt-BR" sz="1600" smtClean="0">
                <a:latin typeface="Calibri" pitchFamily="34" charset="0"/>
                <a:cs typeface="Arial" pitchFamily="34" charset="0"/>
                <a:sym typeface="Calibri" pitchFamily="34" charset="0"/>
              </a:rPr>
              <a:t>Embora os autores tenham demonstrado  maiores níveis de ferritina aos 4 meses com clampeamento tardio, os níveis foram menores do que aqueles em um estudo de Andersson et al,(3) que relataram um atraso de 3 minutos, mas não discutiram a colocação da criança. Em uma conversa pessoal, o principal autor relatou que as parteiras seguraram os bebês abaixo do nível da placenta por cerca de 30 segundos, quando os gases do sangue do cordão umbilical foram obtidos. Os bebês foram então colocados pele a pele. É possível que os bebês tenham obtido mais transfusão placentária durante os primeiros 30 segundos. </a:t>
            </a:r>
          </a:p>
          <a:p>
            <a:pPr marL="0" indent="0" eaLnBrk="1" hangingPunct="1">
              <a:lnSpc>
                <a:spcPct val="115000"/>
              </a:lnSpc>
              <a:spcBef>
                <a:spcPct val="0"/>
              </a:spcBef>
              <a:spcAft>
                <a:spcPts val="1600"/>
              </a:spcAft>
              <a:buClr>
                <a:srgbClr val="595959"/>
              </a:buClr>
              <a:buFont typeface="Arial" pitchFamily="34" charset="0"/>
              <a:buNone/>
            </a:pPr>
            <a:endParaRPr lang="pt-BR" sz="1600" smtClean="0">
              <a:latin typeface="Calibri" pitchFamily="34" charset="0"/>
              <a:cs typeface="Arial" pitchFamily="34" charset="0"/>
              <a:sym typeface="Calibri"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Google Shape;284;p49"/>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pitchFamily="34" charset="0"/>
                <a:cs typeface="Arial" pitchFamily="34" charset="0"/>
              </a:rPr>
              <a:t>Discussão</a:t>
            </a:r>
          </a:p>
        </p:txBody>
      </p:sp>
      <p:sp>
        <p:nvSpPr>
          <p:cNvPr id="28675" name="Google Shape;285;p49"/>
          <p:cNvSpPr txBox="1">
            <a:spLocks noGrp="1"/>
          </p:cNvSpPr>
          <p:nvPr>
            <p:ph type="body" idx="1"/>
          </p:nvPr>
        </p:nvSpPr>
        <p:spPr>
          <a:xfrm>
            <a:off x="325438" y="979488"/>
            <a:ext cx="8521700" cy="3416300"/>
          </a:xfrm>
        </p:spPr>
        <p:txBody>
          <a:bodyPr/>
          <a:lstStyle/>
          <a:p>
            <a:pPr marL="0" indent="0" algn="just" eaLnBrk="1" hangingPunct="1">
              <a:lnSpc>
                <a:spcPct val="115000"/>
              </a:lnSpc>
              <a:spcBef>
                <a:spcPct val="0"/>
              </a:spcBef>
              <a:spcAft>
                <a:spcPct val="0"/>
              </a:spcAft>
              <a:buClr>
                <a:srgbClr val="595959"/>
              </a:buClr>
              <a:buFont typeface="Arial" pitchFamily="34" charset="0"/>
              <a:buNone/>
            </a:pPr>
            <a:r>
              <a:rPr lang="pt-BR" sz="1600" smtClean="0">
                <a:latin typeface="Calibri" pitchFamily="34" charset="0"/>
                <a:cs typeface="Arial" pitchFamily="34" charset="0"/>
                <a:sym typeface="Calibri" pitchFamily="34" charset="0"/>
              </a:rPr>
              <a:t>Apesar dos achados de </a:t>
            </a:r>
            <a:r>
              <a:rPr lang="pt-BR" sz="1600" smtClean="0">
                <a:solidFill>
                  <a:srgbClr val="0000FF"/>
                </a:solidFill>
                <a:latin typeface="Calibri" pitchFamily="34" charset="0"/>
                <a:cs typeface="Arial" pitchFamily="34" charset="0"/>
                <a:sym typeface="Calibri" pitchFamily="34" charset="0"/>
              </a:rPr>
              <a:t>maiores níveis de ferritina</a:t>
            </a:r>
            <a:r>
              <a:rPr lang="pt-BR" sz="1600" smtClean="0">
                <a:latin typeface="Calibri" pitchFamily="34" charset="0"/>
                <a:cs typeface="Arial" pitchFamily="34" charset="0"/>
                <a:sym typeface="Calibri" pitchFamily="34" charset="0"/>
              </a:rPr>
              <a:t> </a:t>
            </a:r>
            <a:r>
              <a:rPr lang="pt-BR" sz="1600" smtClean="0">
                <a:solidFill>
                  <a:srgbClr val="0000FF"/>
                </a:solidFill>
                <a:latin typeface="Calibri" pitchFamily="34" charset="0"/>
                <a:cs typeface="Arial" pitchFamily="34" charset="0"/>
                <a:sym typeface="Calibri" pitchFamily="34" charset="0"/>
              </a:rPr>
              <a:t>no grupo do clampeamento tardio, aos 4 meses</a:t>
            </a:r>
            <a:r>
              <a:rPr lang="pt-BR" sz="1600" smtClean="0">
                <a:latin typeface="Calibri" pitchFamily="34" charset="0"/>
                <a:cs typeface="Arial" pitchFamily="34" charset="0"/>
                <a:sym typeface="Calibri" pitchFamily="34" charset="0"/>
              </a:rPr>
              <a:t>, os autores </a:t>
            </a:r>
            <a:r>
              <a:rPr lang="pt-BR" sz="1600" b="1" smtClean="0">
                <a:latin typeface="Calibri" pitchFamily="34" charset="0"/>
                <a:cs typeface="Arial" pitchFamily="34" charset="0"/>
                <a:sym typeface="Calibri" pitchFamily="34" charset="0"/>
              </a:rPr>
              <a:t>não encontraram  diferenças nos níveis de hemoglobina e hematócrito</a:t>
            </a:r>
            <a:r>
              <a:rPr lang="pt-BR" sz="1600" smtClean="0">
                <a:latin typeface="Calibri" pitchFamily="34" charset="0"/>
                <a:cs typeface="Arial" pitchFamily="34" charset="0"/>
                <a:sym typeface="Calibri" pitchFamily="34" charset="0"/>
              </a:rPr>
              <a:t>. Esse achado é consistente com outros estudos em bebês nascidos a termo (3,57), sugerindo que os </a:t>
            </a:r>
            <a:r>
              <a:rPr lang="pt-BR" sz="1600" b="1" smtClean="0">
                <a:latin typeface="Calibri" pitchFamily="34" charset="0"/>
                <a:cs typeface="Arial" pitchFamily="34" charset="0"/>
                <a:sym typeface="Calibri" pitchFamily="34" charset="0"/>
              </a:rPr>
              <a:t>níveis de hemoglobina e hematócrito não representam adequadamente as reservas de ferro corporal do bebê</a:t>
            </a:r>
            <a:r>
              <a:rPr lang="pt-BR" sz="1600" smtClean="0">
                <a:latin typeface="Calibri" pitchFamily="34" charset="0"/>
                <a:cs typeface="Arial" pitchFamily="34" charset="0"/>
                <a:sym typeface="Calibri" pitchFamily="34" charset="0"/>
              </a:rPr>
              <a:t>. No entanto, os níveis de ferritina não foram  avaliados rotineiramente aos 4 meses. Assim, a maioria dos provedores pediátricos depende da hemoglobina e do hematócrito para refletir o status do ferro. (58)</a:t>
            </a:r>
          </a:p>
          <a:p>
            <a:pPr marL="0" indent="0" algn="just" eaLnBrk="1" hangingPunct="1">
              <a:lnSpc>
                <a:spcPct val="115000"/>
              </a:lnSpc>
              <a:spcBef>
                <a:spcPts val="1600"/>
              </a:spcBef>
              <a:spcAft>
                <a:spcPct val="0"/>
              </a:spcAft>
              <a:buSzPts val="1100"/>
              <a:buFont typeface="Arial" pitchFamily="34" charset="0"/>
              <a:buNone/>
            </a:pPr>
            <a:r>
              <a:rPr lang="pt-BR" sz="1600" smtClean="0">
                <a:latin typeface="Calibri" pitchFamily="34" charset="0"/>
                <a:cs typeface="Arial" pitchFamily="34" charset="0"/>
                <a:sym typeface="Calibri" pitchFamily="34" charset="0"/>
              </a:rPr>
              <a:t>Embora o estudo atual sugira que o clampeamento tardio resulte em melhores resultados de fração de volume de mielina em lactentes com 4 meses de idade e o mcDESPOT demonstrou concordância qualitativa com a histologia da mielina (59,60), estudos futuros são necessários para validar quantitativamente as medidas do mcDESPOT. No entanto, a literatura existente que utiliza mcDESPOT fornece a confiança de que as medições de fração de volume de mielina derivadas de mcDESPOT são sensíveis ao conteúdo de mielina. (31-33,37,38)</a:t>
            </a:r>
          </a:p>
          <a:p>
            <a:pPr marL="0" indent="0" algn="just" eaLnBrk="1" hangingPunct="1">
              <a:lnSpc>
                <a:spcPct val="115000"/>
              </a:lnSpc>
              <a:spcBef>
                <a:spcPct val="0"/>
              </a:spcBef>
              <a:spcAft>
                <a:spcPct val="0"/>
              </a:spcAft>
              <a:buClr>
                <a:srgbClr val="595959"/>
              </a:buClr>
              <a:buFont typeface="Arial" pitchFamily="34" charset="0"/>
              <a:buNone/>
            </a:pPr>
            <a:endParaRPr lang="pt-BR" sz="1100" smtClean="0">
              <a:latin typeface="Calibri" pitchFamily="34" charset="0"/>
              <a:cs typeface="Arial" pitchFamily="34" charset="0"/>
              <a:sym typeface="Calibri" pitchFamily="34" charset="0"/>
            </a:endParaRPr>
          </a:p>
          <a:p>
            <a:pPr marL="0" indent="0" algn="just" eaLnBrk="1" hangingPunct="1">
              <a:lnSpc>
                <a:spcPct val="115000"/>
              </a:lnSpc>
              <a:spcBef>
                <a:spcPts val="1600"/>
              </a:spcBef>
              <a:spcAft>
                <a:spcPts val="1600"/>
              </a:spcAft>
              <a:buClr>
                <a:srgbClr val="595959"/>
              </a:buClr>
              <a:buFont typeface="Arial" pitchFamily="34" charset="0"/>
              <a:buNone/>
            </a:pPr>
            <a:endParaRPr lang="pt-BR" sz="1100" smtClean="0">
              <a:latin typeface="Calibri" pitchFamily="34" charset="0"/>
              <a:cs typeface="Arial" pitchFamily="34" charset="0"/>
              <a:sym typeface="Calibri"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Google Shape;290;p50"/>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sz="2800" smtClean="0">
                <a:latin typeface="Arial" pitchFamily="34" charset="0"/>
                <a:cs typeface="Arial" pitchFamily="34" charset="0"/>
              </a:rPr>
              <a:t>Discussão</a:t>
            </a:r>
          </a:p>
        </p:txBody>
      </p:sp>
      <p:sp>
        <p:nvSpPr>
          <p:cNvPr id="29699" name="Google Shape;291;p50"/>
          <p:cNvSpPr txBox="1">
            <a:spLocks noGrp="1"/>
          </p:cNvSpPr>
          <p:nvPr>
            <p:ph type="body" idx="1"/>
          </p:nvPr>
        </p:nvSpPr>
        <p:spPr>
          <a:xfrm>
            <a:off x="311150" y="1152525"/>
            <a:ext cx="8521700" cy="3416300"/>
          </a:xfrm>
        </p:spPr>
        <p:txBody>
          <a:bodyPr/>
          <a:lstStyle/>
          <a:p>
            <a:pPr marL="0" indent="0" algn="just" eaLnBrk="1" hangingPunct="1">
              <a:lnSpc>
                <a:spcPct val="115000"/>
              </a:lnSpc>
              <a:spcBef>
                <a:spcPct val="0"/>
              </a:spcBef>
              <a:spcAft>
                <a:spcPct val="0"/>
              </a:spcAft>
              <a:buClr>
                <a:srgbClr val="595959"/>
              </a:buClr>
              <a:buFont typeface="Arial" pitchFamily="34" charset="0"/>
              <a:buNone/>
            </a:pPr>
            <a:r>
              <a:rPr lang="pt-BR" sz="1600" smtClean="0">
                <a:latin typeface="Calibri" pitchFamily="34" charset="0"/>
                <a:cs typeface="Arial" pitchFamily="34" charset="0"/>
                <a:sym typeface="Calibri" pitchFamily="34" charset="0"/>
              </a:rPr>
              <a:t>A </a:t>
            </a:r>
            <a:r>
              <a:rPr lang="pt-BR" sz="1600" smtClean="0">
                <a:solidFill>
                  <a:srgbClr val="0000FF"/>
                </a:solidFill>
                <a:latin typeface="Calibri" pitchFamily="34" charset="0"/>
                <a:cs typeface="Arial" pitchFamily="34" charset="0"/>
                <a:sym typeface="Calibri" pitchFamily="34" charset="0"/>
              </a:rPr>
              <a:t>transfusão placentária via clampeamento tardio facilita a transferência de sangue placentário rico em ferro residual e aumenta os estoques de ferro sem efeitos adversos</a:t>
            </a:r>
            <a:r>
              <a:rPr lang="pt-BR" sz="1600" smtClean="0">
                <a:latin typeface="Calibri" pitchFamily="34" charset="0"/>
                <a:cs typeface="Arial" pitchFamily="34" charset="0"/>
                <a:sym typeface="Calibri" pitchFamily="34" charset="0"/>
              </a:rPr>
              <a:t>. </a:t>
            </a:r>
          </a:p>
          <a:p>
            <a:pPr marL="0" indent="0" algn="just" eaLnBrk="1" hangingPunct="1">
              <a:lnSpc>
                <a:spcPct val="115000"/>
              </a:lnSpc>
              <a:spcBef>
                <a:spcPct val="0"/>
              </a:spcBef>
              <a:spcAft>
                <a:spcPct val="0"/>
              </a:spcAft>
              <a:buClr>
                <a:srgbClr val="595959"/>
              </a:buClr>
              <a:buFont typeface="Arial" pitchFamily="34" charset="0"/>
              <a:buNone/>
            </a:pPr>
            <a:r>
              <a:rPr lang="pt-BR" sz="1600" smtClean="0">
                <a:latin typeface="Calibri" pitchFamily="34" charset="0"/>
                <a:cs typeface="Arial" pitchFamily="34" charset="0"/>
                <a:sym typeface="Calibri" pitchFamily="34" charset="0"/>
              </a:rPr>
              <a:t>Os presentes achados mostram que as crianças que receberam transfusão de placenta aumentaram o conteúdo de mielina aos 4 meses de idade em comparação com as crianças que receberam clampeamento imediato, aumentando o número de estudos que descrevem os benefícios do clampeamento tardio do cordão umbilical. </a:t>
            </a:r>
          </a:p>
          <a:p>
            <a:pPr marL="0" indent="0" algn="just" eaLnBrk="1" hangingPunct="1">
              <a:lnSpc>
                <a:spcPct val="115000"/>
              </a:lnSpc>
              <a:spcBef>
                <a:spcPct val="0"/>
              </a:spcBef>
              <a:spcAft>
                <a:spcPct val="0"/>
              </a:spcAft>
              <a:buClr>
                <a:srgbClr val="595959"/>
              </a:buClr>
              <a:buFont typeface="Arial" pitchFamily="34" charset="0"/>
              <a:buNone/>
            </a:pPr>
            <a:r>
              <a:rPr lang="pt-BR" sz="1600" smtClean="0">
                <a:latin typeface="Calibri" pitchFamily="34" charset="0"/>
                <a:cs typeface="Arial" pitchFamily="34" charset="0"/>
                <a:sym typeface="Calibri" pitchFamily="34" charset="0"/>
              </a:rPr>
              <a:t>Além disso, dado que o </a:t>
            </a:r>
            <a:r>
              <a:rPr lang="pt-BR" sz="1600" smtClean="0">
                <a:solidFill>
                  <a:srgbClr val="0000FF"/>
                </a:solidFill>
                <a:latin typeface="Calibri" pitchFamily="34" charset="0"/>
                <a:cs typeface="Arial" pitchFamily="34" charset="0"/>
                <a:sym typeface="Calibri" pitchFamily="34" charset="0"/>
              </a:rPr>
              <a:t>clampeamento tardio</a:t>
            </a:r>
            <a:r>
              <a:rPr lang="pt-BR" sz="1600" smtClean="0">
                <a:latin typeface="Calibri" pitchFamily="34" charset="0"/>
                <a:cs typeface="Arial" pitchFamily="34" charset="0"/>
                <a:sym typeface="Calibri" pitchFamily="34" charset="0"/>
              </a:rPr>
              <a:t> é uma abordagem viável, de baixa tecnologia, sem custo, ele </a:t>
            </a:r>
            <a:r>
              <a:rPr lang="pt-BR" sz="1600" smtClean="0">
                <a:solidFill>
                  <a:srgbClr val="0000FF"/>
                </a:solidFill>
                <a:latin typeface="Calibri" pitchFamily="34" charset="0"/>
                <a:cs typeface="Arial" pitchFamily="34" charset="0"/>
                <a:sym typeface="Calibri" pitchFamily="34" charset="0"/>
              </a:rPr>
              <a:t>tem o potencial de ter amplo impacto sobre o desenvolvimento inicial da vida</a:t>
            </a:r>
            <a:r>
              <a:rPr lang="pt-BR" sz="1600" smtClean="0">
                <a:latin typeface="Calibri" pitchFamily="34" charset="0"/>
                <a:cs typeface="Arial" pitchFamily="34" charset="0"/>
                <a:sym typeface="Calibri" pitchFamily="34" charset="0"/>
              </a:rPr>
              <a:t>. </a:t>
            </a:r>
          </a:p>
          <a:p>
            <a:pPr marL="0" indent="0" algn="just" eaLnBrk="1" hangingPunct="1">
              <a:lnSpc>
                <a:spcPct val="115000"/>
              </a:lnSpc>
              <a:spcBef>
                <a:spcPts val="1600"/>
              </a:spcBef>
              <a:spcAft>
                <a:spcPct val="0"/>
              </a:spcAft>
              <a:buSzPts val="1100"/>
              <a:buFont typeface="Arial" pitchFamily="34" charset="0"/>
              <a:buNone/>
            </a:pPr>
            <a:r>
              <a:rPr lang="pt-BR" sz="1600" smtClean="0">
                <a:latin typeface="Calibri" pitchFamily="34" charset="0"/>
                <a:cs typeface="Arial" pitchFamily="34" charset="0"/>
                <a:sym typeface="Calibri" pitchFamily="34" charset="0"/>
              </a:rPr>
              <a:t>Futuros estudos examinando os efeitos a longo prazo do clampeamento tardio sobre o desenvolvimento infantil seriam importantes, mas as preocupações éticas em relação às comparações com o clampeamento imediato devem ser consideradas.</a:t>
            </a:r>
          </a:p>
          <a:p>
            <a:pPr marL="0" indent="0" algn="just" eaLnBrk="1" hangingPunct="1">
              <a:lnSpc>
                <a:spcPct val="115000"/>
              </a:lnSpc>
              <a:spcBef>
                <a:spcPct val="0"/>
              </a:spcBef>
              <a:spcAft>
                <a:spcPts val="1600"/>
              </a:spcAft>
              <a:buClr>
                <a:srgbClr val="595959"/>
              </a:buClr>
              <a:buFont typeface="Arial" pitchFamily="34" charset="0"/>
              <a:buNone/>
            </a:pPr>
            <a:endParaRPr lang="pt-BR" sz="1100" smtClean="0">
              <a:latin typeface="Calibri" pitchFamily="34" charset="0"/>
              <a:cs typeface="Arial" pitchFamily="34" charset="0"/>
              <a:sym typeface="Calibri"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ext Box 2"/>
          <p:cNvSpPr txBox="1">
            <a:spLocks noGrp="1"/>
          </p:cNvSpPr>
          <p:nvPr>
            <p:ph type="title"/>
          </p:nvPr>
        </p:nvSpPr>
        <p:spPr>
          <a:xfrm>
            <a:off x="-901700" y="155575"/>
            <a:ext cx="8521700" cy="573088"/>
          </a:xfrm>
        </p:spPr>
        <p:txBody>
          <a:bodyPr/>
          <a:lstStyle/>
          <a:p>
            <a:pPr algn="ctr"/>
            <a:r>
              <a:rPr lang="pt-BR" sz="2400" b="1" smtClean="0">
                <a:solidFill>
                  <a:srgbClr val="0000FF"/>
                </a:solidFill>
                <a:latin typeface="Arial" pitchFamily="34" charset="0"/>
                <a:cs typeface="Arial" pitchFamily="34" charset="0"/>
              </a:rPr>
              <a:t>ABSTRACT</a:t>
            </a:r>
          </a:p>
        </p:txBody>
      </p:sp>
      <p:pic>
        <p:nvPicPr>
          <p:cNvPr id="88068" name="Picture 4"/>
          <p:cNvPicPr>
            <a:picLocks noChangeAspect="1" noChangeArrowheads="1"/>
          </p:cNvPicPr>
          <p:nvPr/>
        </p:nvPicPr>
        <p:blipFill>
          <a:blip r:embed="rId2"/>
          <a:srcRect/>
          <a:stretch>
            <a:fillRect/>
          </a:stretch>
        </p:blipFill>
        <p:spPr bwMode="auto">
          <a:xfrm>
            <a:off x="130175" y="668338"/>
            <a:ext cx="5889625" cy="3600450"/>
          </a:xfrm>
          <a:prstGeom prst="rect">
            <a:avLst/>
          </a:prstGeom>
          <a:noFill/>
          <a:ln w="38100">
            <a:solidFill>
              <a:srgbClr val="FF66CC"/>
            </a:solidFill>
            <a:miter lim="800000"/>
            <a:headEnd/>
            <a:tailEnd/>
          </a:ln>
        </p:spPr>
      </p:pic>
      <p:pic>
        <p:nvPicPr>
          <p:cNvPr id="88069" name="Picture 5"/>
          <p:cNvPicPr>
            <a:picLocks noChangeAspect="1" noChangeArrowheads="1"/>
          </p:cNvPicPr>
          <p:nvPr/>
        </p:nvPicPr>
        <p:blipFill>
          <a:blip r:embed="rId3"/>
          <a:srcRect/>
          <a:stretch>
            <a:fillRect/>
          </a:stretch>
        </p:blipFill>
        <p:spPr bwMode="auto">
          <a:xfrm>
            <a:off x="6083300" y="584200"/>
            <a:ext cx="3060700" cy="4129088"/>
          </a:xfrm>
          <a:prstGeom prst="rect">
            <a:avLst/>
          </a:prstGeom>
          <a:noFill/>
        </p:spPr>
      </p:pic>
      <p:pic>
        <p:nvPicPr>
          <p:cNvPr id="88070" name="Picture 6"/>
          <p:cNvPicPr>
            <a:picLocks noChangeAspect="1" noChangeArrowheads="1"/>
          </p:cNvPicPr>
          <p:nvPr/>
        </p:nvPicPr>
        <p:blipFill>
          <a:blip r:embed="rId4"/>
          <a:srcRect/>
          <a:stretch>
            <a:fillRect/>
          </a:stretch>
        </p:blipFill>
        <p:spPr bwMode="auto">
          <a:xfrm>
            <a:off x="311150" y="4435475"/>
            <a:ext cx="7685088" cy="708025"/>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80" name="Picture 4"/>
          <p:cNvPicPr>
            <a:picLocks noChangeAspect="1" noChangeArrowheads="1"/>
          </p:cNvPicPr>
          <p:nvPr/>
        </p:nvPicPr>
        <p:blipFill>
          <a:blip r:embed="rId2"/>
          <a:srcRect/>
          <a:stretch>
            <a:fillRect/>
          </a:stretch>
        </p:blipFill>
        <p:spPr bwMode="auto">
          <a:xfrm>
            <a:off x="2043113" y="639763"/>
            <a:ext cx="5059362" cy="3863975"/>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4" name="Picture 4"/>
          <p:cNvPicPr>
            <a:picLocks noChangeAspect="1" noChangeArrowheads="1"/>
          </p:cNvPicPr>
          <p:nvPr/>
        </p:nvPicPr>
        <p:blipFill>
          <a:blip r:embed="rId2"/>
          <a:srcRect/>
          <a:stretch>
            <a:fillRect/>
          </a:stretch>
        </p:blipFill>
        <p:spPr bwMode="auto">
          <a:xfrm>
            <a:off x="2441575" y="79375"/>
            <a:ext cx="4260850" cy="4984750"/>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8" name="Picture 4"/>
          <p:cNvPicPr>
            <a:picLocks noChangeAspect="1" noChangeArrowheads="1"/>
          </p:cNvPicPr>
          <p:nvPr/>
        </p:nvPicPr>
        <p:blipFill>
          <a:blip r:embed="rId2"/>
          <a:srcRect/>
          <a:stretch>
            <a:fillRect/>
          </a:stretch>
        </p:blipFill>
        <p:spPr bwMode="auto">
          <a:xfrm>
            <a:off x="0" y="153988"/>
            <a:ext cx="4260850" cy="4806950"/>
          </a:xfrm>
          <a:prstGeom prst="rect">
            <a:avLst/>
          </a:prstGeom>
          <a:noFill/>
        </p:spPr>
      </p:pic>
      <p:pic>
        <p:nvPicPr>
          <p:cNvPr id="103429" name="Picture 5"/>
          <p:cNvPicPr>
            <a:picLocks noChangeAspect="1" noChangeArrowheads="1"/>
          </p:cNvPicPr>
          <p:nvPr/>
        </p:nvPicPr>
        <p:blipFill>
          <a:blip r:embed="rId3"/>
          <a:srcRect/>
          <a:stretch>
            <a:fillRect/>
          </a:stretch>
        </p:blipFill>
        <p:spPr bwMode="auto">
          <a:xfrm>
            <a:off x="4454525" y="1719263"/>
            <a:ext cx="4689475" cy="1801812"/>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6" name="Picture 4"/>
          <p:cNvPicPr>
            <a:picLocks noChangeAspect="1" noChangeArrowheads="1"/>
          </p:cNvPicPr>
          <p:nvPr/>
        </p:nvPicPr>
        <p:blipFill>
          <a:blip r:embed="rId2"/>
          <a:srcRect/>
          <a:stretch>
            <a:fillRect/>
          </a:stretch>
        </p:blipFill>
        <p:spPr bwMode="auto">
          <a:xfrm>
            <a:off x="0" y="109538"/>
            <a:ext cx="4248150" cy="4826000"/>
          </a:xfrm>
          <a:prstGeom prst="rect">
            <a:avLst/>
          </a:prstGeom>
          <a:noFill/>
        </p:spPr>
      </p:pic>
      <p:pic>
        <p:nvPicPr>
          <p:cNvPr id="105477" name="Picture 5"/>
          <p:cNvPicPr>
            <a:picLocks noChangeAspect="1" noChangeArrowheads="1"/>
          </p:cNvPicPr>
          <p:nvPr/>
        </p:nvPicPr>
        <p:blipFill>
          <a:blip r:embed="rId3"/>
          <a:srcRect/>
          <a:stretch>
            <a:fillRect/>
          </a:stretch>
        </p:blipFill>
        <p:spPr bwMode="auto">
          <a:xfrm>
            <a:off x="4602163" y="1189038"/>
            <a:ext cx="4541837" cy="3281362"/>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4" name="Picture 4"/>
          <p:cNvPicPr>
            <a:picLocks noChangeAspect="1" noChangeArrowheads="1"/>
          </p:cNvPicPr>
          <p:nvPr/>
        </p:nvPicPr>
        <p:blipFill>
          <a:blip r:embed="rId2"/>
          <a:srcRect/>
          <a:stretch>
            <a:fillRect/>
          </a:stretch>
        </p:blipFill>
        <p:spPr bwMode="auto">
          <a:xfrm>
            <a:off x="88900" y="0"/>
            <a:ext cx="4241800" cy="4705350"/>
          </a:xfrm>
          <a:prstGeom prst="rect">
            <a:avLst/>
          </a:prstGeom>
          <a:noFill/>
        </p:spPr>
      </p:pic>
      <p:pic>
        <p:nvPicPr>
          <p:cNvPr id="107525" name="Picture 5"/>
          <p:cNvPicPr>
            <a:picLocks noChangeAspect="1" noChangeArrowheads="1"/>
          </p:cNvPicPr>
          <p:nvPr/>
        </p:nvPicPr>
        <p:blipFill>
          <a:blip r:embed="rId3"/>
          <a:srcRect/>
          <a:stretch>
            <a:fillRect/>
          </a:stretch>
        </p:blipFill>
        <p:spPr bwMode="auto">
          <a:xfrm>
            <a:off x="4373563" y="1055688"/>
            <a:ext cx="4441825" cy="3243262"/>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ext Box 2"/>
          <p:cNvSpPr txBox="1">
            <a:spLocks noGrp="1"/>
          </p:cNvSpPr>
          <p:nvPr>
            <p:ph type="title"/>
          </p:nvPr>
        </p:nvSpPr>
        <p:spPr>
          <a:xfrm>
            <a:off x="361950" y="130175"/>
            <a:ext cx="8521700" cy="573088"/>
          </a:xfrm>
        </p:spPr>
        <p:txBody>
          <a:bodyPr/>
          <a:lstStyle/>
          <a:p>
            <a:pPr algn="ctr"/>
            <a:r>
              <a:rPr lang="pt-BR" sz="2400" b="1" smtClean="0">
                <a:solidFill>
                  <a:srgbClr val="0000FF"/>
                </a:solidFill>
                <a:latin typeface="Arial" pitchFamily="34" charset="0"/>
                <a:cs typeface="Arial" pitchFamily="34" charset="0"/>
              </a:rPr>
              <a:t>Nota do Editor do site, Dr. Paulo R. Margotto. Consultem também! Estudando juntos! A</a:t>
            </a:r>
            <a:r>
              <a:rPr lang="pt-BR" sz="2400" b="1" smtClean="0">
                <a:solidFill>
                  <a:srgbClr val="0000FF"/>
                </a:solidFill>
                <a:latin typeface="Calibri" pitchFamily="34" charset="0"/>
                <a:cs typeface="Arial" pitchFamily="34" charset="0"/>
                <a:sym typeface="Calibri" pitchFamily="34" charset="0"/>
              </a:rPr>
              <a:t>qu</a:t>
            </a:r>
            <a:r>
              <a:rPr lang="pt-BR" sz="2400" b="1" smtClean="0">
                <a:solidFill>
                  <a:srgbClr val="0000FF"/>
                </a:solidFill>
                <a:latin typeface="Arial" pitchFamily="34" charset="0"/>
                <a:cs typeface="Arial" pitchFamily="34" charset="0"/>
              </a:rPr>
              <a:t>i e Agora!</a:t>
            </a:r>
          </a:p>
        </p:txBody>
      </p:sp>
      <p:sp>
        <p:nvSpPr>
          <p:cNvPr id="91139" name="Text Box 3"/>
          <p:cNvSpPr txBox="1">
            <a:spLocks noGrp="1"/>
          </p:cNvSpPr>
          <p:nvPr>
            <p:ph type="body" idx="1"/>
          </p:nvPr>
        </p:nvSpPr>
        <p:spPr>
          <a:xfrm>
            <a:off x="366713" y="962025"/>
            <a:ext cx="8521700" cy="3416300"/>
          </a:xfrm>
        </p:spPr>
        <p:txBody>
          <a:bodyPr/>
          <a:lstStyle/>
          <a:p>
            <a:pPr algn="ctr">
              <a:buFont typeface="Arial" pitchFamily="34" charset="0"/>
              <a:buNone/>
            </a:pPr>
            <a:r>
              <a:rPr lang="pt-BR" smtClean="0">
                <a:solidFill>
                  <a:srgbClr val="0000FF"/>
                </a:solidFill>
                <a:latin typeface="Arial" pitchFamily="34" charset="0"/>
                <a:cs typeface="Arial" pitchFamily="34" charset="0"/>
              </a:rPr>
              <a:t>"</a:t>
            </a:r>
            <a:r>
              <a:rPr lang="pt-BR" b="1" smtClean="0">
                <a:solidFill>
                  <a:srgbClr val="0000FF"/>
                </a:solidFill>
                <a:latin typeface="Arial" pitchFamily="34" charset="0"/>
                <a:cs typeface="Arial" pitchFamily="34" charset="0"/>
              </a:rPr>
              <a:t>O</a:t>
            </a:r>
            <a:r>
              <a:rPr lang="pt-BR" smtClean="0">
                <a:solidFill>
                  <a:srgbClr val="0000FF"/>
                </a:solidFill>
                <a:latin typeface="Arial" pitchFamily="34" charset="0"/>
                <a:cs typeface="Arial" pitchFamily="34" charset="0"/>
              </a:rPr>
              <a:t> </a:t>
            </a:r>
            <a:r>
              <a:rPr lang="pt-BR" b="1" smtClean="0">
                <a:solidFill>
                  <a:srgbClr val="0000FF"/>
                </a:solidFill>
                <a:latin typeface="Arial" pitchFamily="34" charset="0"/>
                <a:cs typeface="Arial" pitchFamily="34" charset="0"/>
              </a:rPr>
              <a:t>novo</a:t>
            </a:r>
            <a:r>
              <a:rPr lang="pt-BR" smtClean="0">
                <a:solidFill>
                  <a:srgbClr val="0000FF"/>
                </a:solidFill>
                <a:latin typeface="Arial" pitchFamily="34" charset="0"/>
                <a:cs typeface="Arial" pitchFamily="34" charset="0"/>
              </a:rPr>
              <a:t> é o clampeamento precoce; </a:t>
            </a:r>
            <a:r>
              <a:rPr lang="pt-BR" b="1" smtClean="0">
                <a:solidFill>
                  <a:srgbClr val="0000FF"/>
                </a:solidFill>
                <a:latin typeface="Arial" pitchFamily="34" charset="0"/>
                <a:cs typeface="Arial" pitchFamily="34" charset="0"/>
              </a:rPr>
              <a:t>o velho</a:t>
            </a:r>
            <a:r>
              <a:rPr lang="pt-BR" smtClean="0">
                <a:solidFill>
                  <a:srgbClr val="0000FF"/>
                </a:solidFill>
                <a:latin typeface="Arial" pitchFamily="34" charset="0"/>
                <a:cs typeface="Arial" pitchFamily="34" charset="0"/>
              </a:rPr>
              <a:t> é o clampeamento tardio do cordão" (desde Aristóteles, 300 anos AC e Dr. Erasmus Darwin, avô de Charles Darwin, em 1796)           </a:t>
            </a:r>
          </a:p>
          <a:p>
            <a:pPr>
              <a:buFont typeface="Arial" pitchFamily="34" charset="0"/>
              <a:buNone/>
            </a:pPr>
            <a:endParaRPr lang="pt-BR" smtClean="0">
              <a:latin typeface="Arial" pitchFamily="34" charset="0"/>
              <a:cs typeface="Arial" pitchFamily="34" charset="0"/>
            </a:endParaRPr>
          </a:p>
          <a:p>
            <a:r>
              <a:rPr lang="pt-BR" smtClean="0">
                <a:latin typeface="Arial" pitchFamily="34" charset="0"/>
                <a:cs typeface="Arial" pitchFamily="34" charset="0"/>
              </a:rPr>
              <a:t>Assim como temos o </a:t>
            </a:r>
            <a:r>
              <a:rPr lang="pt-BR" b="1" i="1" smtClean="0">
                <a:solidFill>
                  <a:srgbClr val="FF66CC"/>
                </a:solidFill>
                <a:latin typeface="Arial" pitchFamily="34" charset="0"/>
                <a:cs typeface="Arial" pitchFamily="34" charset="0"/>
              </a:rPr>
              <a:t>minuto de ouro</a:t>
            </a:r>
            <a:r>
              <a:rPr lang="pt-BR" smtClean="0">
                <a:latin typeface="Arial" pitchFamily="34" charset="0"/>
                <a:cs typeface="Arial" pitchFamily="34" charset="0"/>
              </a:rPr>
              <a:t> temos também </a:t>
            </a:r>
            <a:r>
              <a:rPr lang="pt-BR" altLang="ja-JP" smtClean="0">
                <a:latin typeface="Arial" pitchFamily="34" charset="0"/>
                <a:ea typeface="MS PGothic" pitchFamily="34" charset="-128"/>
                <a:cs typeface="Arial" pitchFamily="34" charset="0"/>
              </a:rPr>
              <a:t>que </a:t>
            </a:r>
            <a:r>
              <a:rPr lang="pt-BR" smtClean="0">
                <a:latin typeface="Arial" pitchFamily="34" charset="0"/>
                <a:cs typeface="Arial" pitchFamily="34" charset="0"/>
              </a:rPr>
              <a:t> ter o </a:t>
            </a:r>
            <a:r>
              <a:rPr lang="pt-BR" b="1" smtClean="0">
                <a:solidFill>
                  <a:srgbClr val="FF66CC"/>
                </a:solidFill>
                <a:latin typeface="Arial" pitchFamily="34" charset="0"/>
                <a:cs typeface="Arial" pitchFamily="34" charset="0"/>
              </a:rPr>
              <a:t>minuto de ferro </a:t>
            </a:r>
            <a:r>
              <a:rPr lang="pt-BR" smtClean="0">
                <a:solidFill>
                  <a:schemeClr val="tx1"/>
                </a:solidFill>
                <a:latin typeface="Arial" pitchFamily="34" charset="0"/>
                <a:cs typeface="Arial" pitchFamily="34" charset="0"/>
              </a:rPr>
              <a:t>(uma janela de intervenção </a:t>
            </a:r>
            <a:r>
              <a:rPr lang="pt-BR" altLang="ja-JP" smtClean="0">
                <a:latin typeface="Arial" pitchFamily="34" charset="0"/>
                <a:ea typeface="MS PGothic" pitchFamily="34" charset="-128"/>
                <a:cs typeface="Arial" pitchFamily="34" charset="0"/>
              </a:rPr>
              <a:t>q</a:t>
            </a:r>
            <a:r>
              <a:rPr lang="pt-BR" smtClean="0">
                <a:solidFill>
                  <a:schemeClr val="tx1"/>
                </a:solidFill>
                <a:latin typeface="Arial" pitchFamily="34" charset="0"/>
                <a:cs typeface="Arial" pitchFamily="34" charset="0"/>
              </a:rPr>
              <a:t>ue previne a anemia!)</a:t>
            </a:r>
          </a:p>
          <a:p>
            <a:endParaRPr lang="pt-BR" smtClean="0">
              <a:solidFill>
                <a:schemeClr val="tx1"/>
              </a:solidFill>
              <a:latin typeface="Arial" pitchFamily="34" charset="0"/>
              <a:cs typeface="Arial" pitchFamily="34" charset="0"/>
            </a:endParaRPr>
          </a:p>
          <a:p>
            <a:endParaRPr lang="pt-BR" smtClean="0">
              <a:solidFill>
                <a:schemeClr val="tx1"/>
              </a:solidFill>
              <a:latin typeface="Arial" pitchFamily="34" charset="0"/>
              <a:cs typeface="Arial" pitchFamily="34" charset="0"/>
            </a:endParaRPr>
          </a:p>
        </p:txBody>
      </p:sp>
      <p:pic>
        <p:nvPicPr>
          <p:cNvPr id="91140" name="Picture 4" descr="Dr_Fiori"/>
          <p:cNvPicPr>
            <a:picLocks noChangeAspect="1" noChangeArrowheads="1"/>
          </p:cNvPicPr>
          <p:nvPr/>
        </p:nvPicPr>
        <p:blipFill>
          <a:blip r:embed="rId2">
            <a:lum contrast="18000"/>
          </a:blip>
          <a:srcRect/>
          <a:stretch>
            <a:fillRect/>
          </a:stretch>
        </p:blipFill>
        <p:spPr bwMode="auto">
          <a:xfrm>
            <a:off x="2092325" y="2082800"/>
            <a:ext cx="3895725" cy="2193925"/>
          </a:xfrm>
          <a:prstGeom prst="rect">
            <a:avLst/>
          </a:prstGeom>
          <a:noFill/>
          <a:ln w="9525">
            <a:noFill/>
            <a:miter lim="800000"/>
            <a:headEnd/>
            <a:tailEnd/>
          </a:ln>
        </p:spPr>
      </p:pic>
      <p:sp>
        <p:nvSpPr>
          <p:cNvPr id="91141" name="Rectangle 5"/>
          <p:cNvSpPr>
            <a:spLocks noChangeArrowheads="1"/>
          </p:cNvSpPr>
          <p:nvPr/>
        </p:nvSpPr>
        <p:spPr bwMode="auto">
          <a:xfrm>
            <a:off x="1079500" y="4252913"/>
            <a:ext cx="5689600" cy="639762"/>
          </a:xfrm>
          <a:prstGeom prst="rect">
            <a:avLst/>
          </a:prstGeom>
          <a:noFill/>
          <a:ln w="9525">
            <a:noFill/>
            <a:miter lim="800000"/>
            <a:headEnd/>
            <a:tailEnd/>
          </a:ln>
          <a:effectLst/>
        </p:spPr>
        <p:txBody>
          <a:bodyPr wrap="none" anchor="ctr">
            <a:spAutoFit/>
          </a:bodyPr>
          <a:lstStyle/>
          <a:p>
            <a:pPr algn="ctr" eaLnBrk="0" hangingPunct="0">
              <a:buClr>
                <a:srgbClr val="000000"/>
              </a:buClr>
              <a:buFont typeface="Arial" pitchFamily="34" charset="0"/>
              <a:buNone/>
            </a:pPr>
            <a:r>
              <a:rPr lang="pt-BR" sz="1200" b="1">
                <a:solidFill>
                  <a:srgbClr val="0000FF"/>
                </a:solidFill>
              </a:rPr>
              <a:t>Drs. Granzotto, Renato Machado Fiori e Dr. Paulo R. (Margotto </a:t>
            </a:r>
          </a:p>
          <a:p>
            <a:pPr algn="ctr" eaLnBrk="0" hangingPunct="0">
              <a:buClr>
                <a:srgbClr val="000000"/>
              </a:buClr>
              <a:buFont typeface="Arial" pitchFamily="34" charset="0"/>
              <a:buNone/>
            </a:pPr>
            <a:r>
              <a:rPr lang="pt-BR" sz="1200" b="1">
                <a:solidFill>
                  <a:srgbClr val="0000FF"/>
                </a:solidFill>
              </a:rPr>
              <a:t>40 Simpósio Internacional de Reanimação Neonatal, São Paulo, 8-10/9/2011)</a:t>
            </a:r>
            <a:endParaRPr lang="pt-BR" sz="1200">
              <a:solidFill>
                <a:srgbClr val="0000FF"/>
              </a:solidFill>
            </a:endParaRPr>
          </a:p>
          <a:p>
            <a:pPr algn="ctr" eaLnBrk="0" hangingPunct="0"/>
            <a:endParaRPr lang="pt-BR" sz="1200">
              <a:solidFill>
                <a:srgbClr val="0000FF"/>
              </a:solidFill>
            </a:endParaRPr>
          </a:p>
        </p:txBody>
      </p:sp>
      <p:sp>
        <p:nvSpPr>
          <p:cNvPr id="91142" name="Text Box 6"/>
          <p:cNvSpPr txBox="1">
            <a:spLocks noChangeArrowheads="1"/>
          </p:cNvSpPr>
          <p:nvPr/>
        </p:nvSpPr>
        <p:spPr bwMode="auto">
          <a:xfrm>
            <a:off x="3116263" y="4684713"/>
            <a:ext cx="2019300" cy="304800"/>
          </a:xfrm>
          <a:prstGeom prst="rect">
            <a:avLst/>
          </a:prstGeom>
          <a:noFill/>
          <a:ln w="9525">
            <a:noFill/>
            <a:miter lim="800000"/>
            <a:headEnd/>
            <a:tailEnd/>
          </a:ln>
          <a:effectLst/>
        </p:spPr>
        <p:txBody>
          <a:bodyPr wrap="none">
            <a:spAutoFit/>
          </a:bodyPr>
          <a:lstStyle/>
          <a:p>
            <a:r>
              <a:rPr lang="pt-BR">
                <a:hlinkClick r:id="rId3"/>
              </a:rPr>
              <a:t>pmargotto@gmail.com</a:t>
            </a:r>
            <a:r>
              <a:rPr lang="pt-BR"/>
              <a:t>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ext Box 2"/>
          <p:cNvSpPr txBox="1">
            <a:spLocks noGrp="1"/>
          </p:cNvSpPr>
          <p:nvPr>
            <p:ph type="body" idx="1"/>
          </p:nvPr>
        </p:nvSpPr>
        <p:spPr>
          <a:xfrm>
            <a:off x="1358900" y="1690688"/>
            <a:ext cx="7202488" cy="2589212"/>
          </a:xfrm>
        </p:spPr>
        <p:txBody>
          <a:bodyPr/>
          <a:lstStyle/>
          <a:p>
            <a:pPr algn="ctr">
              <a:buFont typeface="Arial" pitchFamily="34" charset="0"/>
              <a:buNone/>
            </a:pPr>
            <a:r>
              <a:rPr lang="pt-BR" b="1" smtClean="0">
                <a:latin typeface="Arial" pitchFamily="34" charset="0"/>
                <a:cs typeface="Arial" pitchFamily="34" charset="0"/>
              </a:rPr>
              <a:t>Stuart Hoope (Austrália)</a:t>
            </a:r>
          </a:p>
          <a:p>
            <a:pPr algn="ctr">
              <a:buFont typeface="Arial" pitchFamily="34" charset="0"/>
              <a:buNone/>
            </a:pPr>
            <a:endParaRPr lang="pt-BR" smtClean="0">
              <a:latin typeface="Arial" pitchFamily="34" charset="0"/>
              <a:cs typeface="Arial" pitchFamily="34" charset="0"/>
            </a:endParaRPr>
          </a:p>
          <a:p>
            <a:pPr algn="ctr">
              <a:buFont typeface="Arial" pitchFamily="34" charset="0"/>
              <a:buNone/>
            </a:pPr>
            <a:r>
              <a:rPr lang="pt-BR" smtClean="0">
                <a:latin typeface="Arial" pitchFamily="34" charset="0"/>
                <a:cs typeface="Arial" pitchFamily="34" charset="0"/>
              </a:rPr>
              <a:t>7o Simpósio Internacional de Reanimação Neonatal, 5-7 de abril de 2018, Foz do Iguaçu, PR.Realizado por Paulo R. Margotto, Professor de Neonatologia da 6a Série da Faculdade de Medicina da Universidade Católica de Brasília</a:t>
            </a:r>
          </a:p>
          <a:p>
            <a:pPr algn="ctr">
              <a:buFont typeface="Arial" pitchFamily="34" charset="0"/>
              <a:buNone/>
            </a:pPr>
            <a:r>
              <a:rPr lang="pt-BR" smtClean="0">
                <a:solidFill>
                  <a:srgbClr val="0000FF"/>
                </a:solidFill>
                <a:latin typeface="Arial" pitchFamily="34" charset="0"/>
                <a:cs typeface="Arial" pitchFamily="34" charset="0"/>
              </a:rPr>
              <a:t>"</a:t>
            </a:r>
            <a:r>
              <a:rPr lang="pt-BR" b="1" smtClean="0">
                <a:solidFill>
                  <a:srgbClr val="0000FF"/>
                </a:solidFill>
                <a:latin typeface="Arial" pitchFamily="34" charset="0"/>
                <a:cs typeface="Arial" pitchFamily="34" charset="0"/>
              </a:rPr>
              <a:t>O</a:t>
            </a:r>
            <a:r>
              <a:rPr lang="pt-BR" smtClean="0">
                <a:solidFill>
                  <a:srgbClr val="0000FF"/>
                </a:solidFill>
                <a:latin typeface="Arial" pitchFamily="34" charset="0"/>
                <a:cs typeface="Arial" pitchFamily="34" charset="0"/>
              </a:rPr>
              <a:t> </a:t>
            </a:r>
            <a:r>
              <a:rPr lang="pt-BR" b="1" smtClean="0">
                <a:solidFill>
                  <a:srgbClr val="0000FF"/>
                </a:solidFill>
                <a:latin typeface="Arial" pitchFamily="34" charset="0"/>
                <a:cs typeface="Arial" pitchFamily="34" charset="0"/>
              </a:rPr>
              <a:t>novo</a:t>
            </a:r>
            <a:r>
              <a:rPr lang="pt-BR" smtClean="0">
                <a:solidFill>
                  <a:srgbClr val="0000FF"/>
                </a:solidFill>
                <a:latin typeface="Arial" pitchFamily="34" charset="0"/>
                <a:cs typeface="Arial" pitchFamily="34" charset="0"/>
              </a:rPr>
              <a:t> é o clampeamento precoce; </a:t>
            </a:r>
            <a:r>
              <a:rPr lang="pt-BR" b="1" smtClean="0">
                <a:solidFill>
                  <a:srgbClr val="0000FF"/>
                </a:solidFill>
                <a:latin typeface="Arial" pitchFamily="34" charset="0"/>
                <a:cs typeface="Arial" pitchFamily="34" charset="0"/>
              </a:rPr>
              <a:t>o velho</a:t>
            </a:r>
            <a:r>
              <a:rPr lang="pt-BR" smtClean="0">
                <a:solidFill>
                  <a:srgbClr val="0000FF"/>
                </a:solidFill>
                <a:latin typeface="Arial" pitchFamily="34" charset="0"/>
                <a:cs typeface="Arial" pitchFamily="34" charset="0"/>
              </a:rPr>
              <a:t> é o clampeamento tardio do cordão" (desde Aristóteles, 300 anos AC e Dr. Erasmus Darwin, avô de Charles Darwin, em 1796)           </a:t>
            </a:r>
          </a:p>
          <a:p>
            <a:pPr algn="ctr">
              <a:buFont typeface="Arial" pitchFamily="34" charset="0"/>
              <a:buNone/>
            </a:pPr>
            <a:r>
              <a:rPr lang="pt-BR" smtClean="0">
                <a:latin typeface="Arial" pitchFamily="34" charset="0"/>
                <a:cs typeface="Arial" pitchFamily="34" charset="0"/>
              </a:rPr>
              <a:t> </a:t>
            </a:r>
          </a:p>
        </p:txBody>
      </p:sp>
      <p:sp>
        <p:nvSpPr>
          <p:cNvPr id="92163" name="Rectangle 3"/>
          <p:cNvSpPr>
            <a:spLocks noChangeArrowheads="1"/>
          </p:cNvSpPr>
          <p:nvPr/>
        </p:nvSpPr>
        <p:spPr bwMode="auto">
          <a:xfrm>
            <a:off x="595313" y="369888"/>
            <a:ext cx="8283575" cy="723900"/>
          </a:xfrm>
          <a:prstGeom prst="rect">
            <a:avLst/>
          </a:prstGeom>
          <a:solidFill>
            <a:srgbClr val="FFFFFF"/>
          </a:solidFill>
          <a:ln w="9525">
            <a:noFill/>
            <a:miter lim="800000"/>
            <a:headEnd/>
            <a:tailEnd/>
          </a:ln>
          <a:effectLst/>
        </p:spPr>
        <p:txBody>
          <a:bodyPr wrap="none" lIns="0" tIns="95220" rIns="0" bIns="19044" anchor="ctr">
            <a:spAutoFit/>
          </a:bodyPr>
          <a:lstStyle/>
          <a:p>
            <a:r>
              <a:rPr lang="en-US" sz="2700" b="1">
                <a:solidFill>
                  <a:srgbClr val="072A4D"/>
                </a:solidFill>
                <a:latin typeface="Lato" pitchFamily="34" charset="0"/>
              </a:rPr>
              <a:t>A transi</a:t>
            </a:r>
            <a:r>
              <a:rPr lang="en-US" sz="2700" b="1">
                <a:solidFill>
                  <a:srgbClr val="072A4D"/>
                </a:solidFill>
                <a:latin typeface="Gill Sans MT"/>
              </a:rPr>
              <a:t>ç</a:t>
            </a:r>
            <a:r>
              <a:rPr lang="en-US" sz="2700" b="1">
                <a:solidFill>
                  <a:srgbClr val="072A4D"/>
                </a:solidFill>
                <a:latin typeface="Lato" pitchFamily="34" charset="0"/>
              </a:rPr>
              <a:t>ão ao nascer: transla</a:t>
            </a:r>
            <a:r>
              <a:rPr lang="en-US" sz="2700" b="1">
                <a:solidFill>
                  <a:srgbClr val="072A4D"/>
                </a:solidFill>
                <a:latin typeface="Gill Sans MT"/>
              </a:rPr>
              <a:t>ç</a:t>
            </a:r>
            <a:r>
              <a:rPr lang="en-US" sz="2700" b="1">
                <a:solidFill>
                  <a:srgbClr val="072A4D"/>
                </a:solidFill>
                <a:latin typeface="Lato" pitchFamily="34" charset="0"/>
              </a:rPr>
              <a:t>ão da fisiologia </a:t>
            </a:r>
            <a:r>
              <a:rPr lang="en-US" sz="2700" b="1">
                <a:solidFill>
                  <a:srgbClr val="072A4D"/>
                </a:solidFill>
                <a:latin typeface="Gill Sans MT"/>
              </a:rPr>
              <a:t>à</a:t>
            </a:r>
            <a:r>
              <a:rPr lang="en-US" sz="2700" b="1">
                <a:solidFill>
                  <a:srgbClr val="072A4D"/>
                </a:solidFill>
                <a:latin typeface="Lato" pitchFamily="34" charset="0"/>
              </a:rPr>
              <a:t> cl</a:t>
            </a:r>
            <a:r>
              <a:rPr lang="en-US" sz="2700" b="1">
                <a:solidFill>
                  <a:srgbClr val="072A4D"/>
                </a:solidFill>
                <a:latin typeface="Gill Sans MT"/>
              </a:rPr>
              <a:t>í</a:t>
            </a:r>
            <a:r>
              <a:rPr lang="en-US" sz="2700" b="1">
                <a:solidFill>
                  <a:srgbClr val="072A4D"/>
                </a:solidFill>
                <a:latin typeface="Lato" pitchFamily="34" charset="0"/>
              </a:rPr>
              <a:t>nica</a:t>
            </a:r>
          </a:p>
          <a:p>
            <a:pPr eaLnBrk="0" hangingPunct="0"/>
            <a:r>
              <a:rPr lang="en-US" sz="1300">
                <a:solidFill>
                  <a:srgbClr val="2A6490"/>
                </a:solidFill>
                <a:ea typeface="Source Sans Pro"/>
                <a:cs typeface="Source Sans Pro"/>
              </a:rPr>
              <a:t>  </a:t>
            </a:r>
            <a:r>
              <a:rPr lang="en-US" sz="1300">
                <a:solidFill>
                  <a:srgbClr val="2A6490"/>
                </a:solidFill>
                <a:latin typeface="Gill Sans MT"/>
                <a:ea typeface="Source Sans Pro"/>
                <a:cs typeface="Source Sans Pro"/>
              </a:rPr>
              <a:t>        </a:t>
            </a:r>
          </a:p>
        </p:txBody>
      </p:sp>
      <p:pic>
        <p:nvPicPr>
          <p:cNvPr id="92164" name="Picture 4" descr="doc">
            <a:hlinkClick r:id="rId2" tooltip="Tansicao-ao-nascer-2018"/>
          </p:cNvPr>
          <p:cNvPicPr>
            <a:picLocks noChangeAspect="1" noChangeArrowheads="1"/>
          </p:cNvPicPr>
          <p:nvPr/>
        </p:nvPicPr>
        <p:blipFill>
          <a:blip r:embed="rId3"/>
          <a:srcRect/>
          <a:stretch>
            <a:fillRect/>
          </a:stretch>
        </p:blipFill>
        <p:spPr bwMode="auto">
          <a:xfrm>
            <a:off x="3884613" y="727075"/>
            <a:ext cx="457200" cy="457200"/>
          </a:xfrm>
          <a:prstGeom prst="rect">
            <a:avLst/>
          </a:prstGeom>
          <a:noFill/>
        </p:spPr>
      </p:pic>
      <p:pic>
        <p:nvPicPr>
          <p:cNvPr id="92166" name="Picture 6"/>
          <p:cNvPicPr>
            <a:picLocks noChangeAspect="1" noChangeArrowheads="1"/>
          </p:cNvPicPr>
          <p:nvPr/>
        </p:nvPicPr>
        <p:blipFill>
          <a:blip r:embed="rId4"/>
          <a:srcRect/>
          <a:stretch>
            <a:fillRect/>
          </a:stretch>
        </p:blipFill>
        <p:spPr bwMode="auto">
          <a:xfrm>
            <a:off x="290513" y="1633538"/>
            <a:ext cx="1249362" cy="1668462"/>
          </a:xfrm>
          <a:prstGeom prst="rect">
            <a:avLst/>
          </a:prstGeom>
          <a:noFill/>
        </p:spPr>
      </p:pic>
      <p:sp>
        <p:nvSpPr>
          <p:cNvPr id="92167" name="AutoShape 7"/>
          <p:cNvSpPr>
            <a:spLocks noChangeArrowheads="1"/>
          </p:cNvSpPr>
          <p:nvPr/>
        </p:nvSpPr>
        <p:spPr bwMode="auto">
          <a:xfrm>
            <a:off x="8631238" y="4427538"/>
            <a:ext cx="261937" cy="596900"/>
          </a:xfrm>
          <a:prstGeom prst="curvedRightArrow">
            <a:avLst>
              <a:gd name="adj1" fmla="val 45576"/>
              <a:gd name="adj2" fmla="val 91152"/>
              <a:gd name="adj3" fmla="val 33333"/>
            </a:avLst>
          </a:prstGeom>
          <a:solidFill>
            <a:srgbClr val="FF66CC"/>
          </a:solidFill>
          <a:ln w="57150">
            <a:solidFill>
              <a:srgbClr val="669900"/>
            </a:solidFill>
            <a:miter lim="800000"/>
            <a:headEnd/>
            <a:tailEnd/>
          </a:ln>
          <a:effectLst/>
        </p:spPr>
        <p:txBody>
          <a:bodyPr wrap="none" anchor="ctr"/>
          <a:lstStyle/>
          <a:p>
            <a:pPr algn="ctr"/>
            <a:endParaRPr lang="pt-BR">
              <a:solidFill>
                <a:srgbClr val="669900"/>
              </a:solidFill>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ext Box 2"/>
          <p:cNvSpPr txBox="1">
            <a:spLocks noGrp="1"/>
          </p:cNvSpPr>
          <p:nvPr>
            <p:ph type="body" idx="1"/>
          </p:nvPr>
        </p:nvSpPr>
        <p:spPr>
          <a:xfrm>
            <a:off x="0" y="258763"/>
            <a:ext cx="9144000" cy="4884737"/>
          </a:xfrm>
          <a:solidFill>
            <a:schemeClr val="tx2"/>
          </a:solidFill>
        </p:spPr>
        <p:txBody>
          <a:bodyPr/>
          <a:lstStyle/>
          <a:p>
            <a:pPr>
              <a:buFont typeface="Arial" pitchFamily="34" charset="0"/>
              <a:buNone/>
            </a:pPr>
            <a:r>
              <a:rPr lang="pt-BR" altLang="ja-JP" sz="1200" smtClean="0">
                <a:latin typeface="Arial" pitchFamily="34" charset="0"/>
                <a:ea typeface="MS PGothic" pitchFamily="34" charset="-128"/>
                <a:cs typeface="Arial" pitchFamily="34" charset="0"/>
              </a:rPr>
              <a:t>       </a:t>
            </a:r>
            <a:r>
              <a:rPr lang="pt-BR" altLang="ja-JP" smtClean="0">
                <a:latin typeface="Arial" pitchFamily="34" charset="0"/>
                <a:ea typeface="MS PGothic" pitchFamily="34" charset="-128"/>
                <a:cs typeface="Arial" pitchFamily="34" charset="0"/>
              </a:rPr>
              <a:t>O novo é o clampeamento precoce do cordão (CPC) e o velho, o CTC, pois já em 1796, </a:t>
            </a:r>
            <a:r>
              <a:rPr lang="pt-PT" altLang="ja-JP" smtClean="0">
                <a:latin typeface="Arial" pitchFamily="34" charset="0"/>
                <a:ea typeface="MS PGothic" pitchFamily="34" charset="-128"/>
                <a:cs typeface="Arial" pitchFamily="34" charset="0"/>
              </a:rPr>
              <a:t>o Dr. Erasmus Darwin, um médico e o avô de Charles Darwin, publicou em seu livro: "</a:t>
            </a:r>
            <a:r>
              <a:rPr lang="pt-PT" altLang="ja-JP" b="1" i="1" smtClean="0">
                <a:latin typeface="Arial" pitchFamily="34" charset="0"/>
                <a:ea typeface="MS PGothic" pitchFamily="34" charset="-128"/>
                <a:cs typeface="Arial" pitchFamily="34" charset="0"/>
              </a:rPr>
              <a:t>outra coisa muito prejudicial para a criança é clampear  e cortar do cordão umbilical cedo demais, o que não deve ser feito até que a criança tenha respirado não só várias vezes, mas até que a pulsação do cordão cessa</a:t>
            </a:r>
            <a:r>
              <a:rPr lang="pt-PT" altLang="ja-JP" smtClean="0">
                <a:latin typeface="Arial" pitchFamily="34" charset="0"/>
                <a:ea typeface="MS PGothic" pitchFamily="34" charset="-128"/>
                <a:cs typeface="Arial" pitchFamily="34" charset="0"/>
              </a:rPr>
              <a:t>. </a:t>
            </a:r>
            <a:r>
              <a:rPr lang="pt-PT" altLang="ja-JP" b="1" i="1" smtClean="0">
                <a:latin typeface="Arial" pitchFamily="34" charset="0"/>
                <a:ea typeface="MS PGothic" pitchFamily="34" charset="-128"/>
                <a:cs typeface="Arial" pitchFamily="34" charset="0"/>
              </a:rPr>
              <a:t>Caso contrário, a criança é muito mais fraca do que deveria ser, pois um parte do sangue está sendo deixado na placenta, que deveria ter sido da criança ... </a:t>
            </a:r>
            <a:r>
              <a:rPr lang="pt-PT" altLang="ja-JP" smtClean="0">
                <a:latin typeface="Arial" pitchFamily="34" charset="0"/>
                <a:ea typeface="MS PGothic" pitchFamily="34" charset="-128"/>
                <a:cs typeface="Arial" pitchFamily="34" charset="0"/>
              </a:rPr>
              <a:t>" </a:t>
            </a:r>
            <a:r>
              <a:rPr lang="pt-BR" altLang="ja-JP" smtClean="0">
                <a:latin typeface="Arial" pitchFamily="34" charset="0"/>
                <a:ea typeface="MS PGothic" pitchFamily="34" charset="-128"/>
                <a:cs typeface="Arial" pitchFamily="34" charset="0"/>
              </a:rPr>
              <a:t>Ao clampearmos precocemente o cordão umbilical ocorre diminuição do retorno venoso ao coração esquerdo e o DC cardíaco cai cerca de 50% em 60 segundos. Quando se fala em </a:t>
            </a:r>
            <a:r>
              <a:rPr lang="pt-BR" altLang="ja-JP" b="1" smtClean="0">
                <a:latin typeface="Arial" pitchFamily="34" charset="0"/>
                <a:ea typeface="MS PGothic" pitchFamily="34" charset="-128"/>
                <a:cs typeface="Arial" pitchFamily="34" charset="0"/>
              </a:rPr>
              <a:t>clampeamento tardio de cordão, é muito mais que uma transfusão placentária.</a:t>
            </a:r>
            <a:r>
              <a:rPr lang="pt-BR" altLang="ja-JP" smtClean="0">
                <a:latin typeface="Arial" pitchFamily="34" charset="0"/>
                <a:ea typeface="MS PGothic" pitchFamily="34" charset="-128"/>
                <a:cs typeface="Arial" pitchFamily="34" charset="0"/>
              </a:rPr>
              <a:t> </a:t>
            </a:r>
            <a:r>
              <a:rPr lang="pt-BR" altLang="ja-JP" b="1" smtClean="0">
                <a:latin typeface="Arial" pitchFamily="34" charset="0"/>
                <a:ea typeface="MS PGothic" pitchFamily="34" charset="-128"/>
                <a:cs typeface="Arial" pitchFamily="34" charset="0"/>
              </a:rPr>
              <a:t>Há muito mais benefícios e entre eles está a manutenção do débito cardíaco (DC) ao nascer.</a:t>
            </a:r>
            <a:r>
              <a:rPr lang="pt-BR" altLang="ja-JP" smtClean="0">
                <a:latin typeface="Arial" pitchFamily="34" charset="0"/>
                <a:ea typeface="MS PGothic" pitchFamily="34" charset="-128"/>
                <a:cs typeface="Arial" pitchFamily="34" charset="0"/>
              </a:rPr>
              <a:t> O débito cardíaco (DC) é a principal defesa do feto, principalmente para defender o cérebro de uma possível lesão hipóxica. Reduz a hipertensão de rebote nos recém-nascidos asfíxicos e reduz o risco de hipertensão pulmonar na hérnia diafragmática congênita. Outro o cordão umbilical é clampeado precocemente ocorre diminuição do retorno venoso ao coração esquerdo e o DC cardíaco cai cerca de 50% em 60 segundos, explicando a bradicardia inicial o porquê da bradicardia descrita nos gráficos de frequencia cardíaca após o nascimento. Quanto à transferência placentária: no final dos anos 6o um grupo sueco mostrou que a cada minuto após o nascimento havia aumento do volume sanguíneo do bebê e se você esperar 3 minutos vai ter 25 ml/kg de sangue a mais. Foi a partir daí que veio a idéia dos 3 minutos! No entanto ninguém refletiu sobre o que ocorre antes do nascimento. Durante o trabalho de parto o bebê perde volume sanguíneo e no final recupera o que perdeu (então, na verdade ele está recebendo o que perdeu durante o trabalho de parto e não recebendo algo de graça!) e isto explicaria o porquê que a transfusão placentária é menor na cesariana, pois o bebê não perdeu volume sanguíneo </a:t>
            </a:r>
            <a:endParaRPr lang="pt-BR" smtClean="0">
              <a:latin typeface="Arial" pitchFamily="34" charset="0"/>
              <a:cs typeface="Arial" pitchFamily="34" charset="0"/>
            </a:endParaRPr>
          </a:p>
        </p:txBody>
      </p:sp>
      <p:sp>
        <p:nvSpPr>
          <p:cNvPr id="93187" name="AutoShape 3"/>
          <p:cNvSpPr>
            <a:spLocks noChangeArrowheads="1"/>
          </p:cNvSpPr>
          <p:nvPr/>
        </p:nvSpPr>
        <p:spPr bwMode="auto">
          <a:xfrm>
            <a:off x="8631238" y="4427538"/>
            <a:ext cx="261937" cy="596900"/>
          </a:xfrm>
          <a:prstGeom prst="curvedRightArrow">
            <a:avLst>
              <a:gd name="adj1" fmla="val 45576"/>
              <a:gd name="adj2" fmla="val 91152"/>
              <a:gd name="adj3" fmla="val 33333"/>
            </a:avLst>
          </a:prstGeom>
          <a:solidFill>
            <a:srgbClr val="FF66CC"/>
          </a:solidFill>
          <a:ln w="57150">
            <a:solidFill>
              <a:srgbClr val="669900"/>
            </a:solidFill>
            <a:miter lim="800000"/>
            <a:headEnd/>
            <a:tailEnd/>
          </a:ln>
          <a:effectLst/>
        </p:spPr>
        <p:txBody>
          <a:bodyPr wrap="none" anchor="ctr"/>
          <a:lstStyle/>
          <a:p>
            <a:pPr algn="ctr"/>
            <a:endParaRPr lang="pt-BR">
              <a:solidFill>
                <a:srgbClr val="669900"/>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ext Box 2"/>
          <p:cNvSpPr txBox="1">
            <a:spLocks noGrp="1"/>
          </p:cNvSpPr>
          <p:nvPr>
            <p:ph type="title"/>
          </p:nvPr>
        </p:nvSpPr>
        <p:spPr/>
        <p:txBody>
          <a:bodyPr/>
          <a:lstStyle/>
          <a:p>
            <a:pPr algn="ctr"/>
            <a:r>
              <a:rPr lang="pt-BR" sz="1200" smtClean="0">
                <a:latin typeface="Arial" pitchFamily="34" charset="0"/>
                <a:cs typeface="Arial" pitchFamily="34" charset="0"/>
              </a:rPr>
              <a:t>             </a:t>
            </a:r>
            <a:r>
              <a:rPr lang="pt-BR" sz="2800" smtClean="0">
                <a:solidFill>
                  <a:srgbClr val="FF00FF"/>
                </a:solidFill>
                <a:latin typeface="Arial" pitchFamily="34" charset="0"/>
                <a:cs typeface="Arial" pitchFamily="34" charset="0"/>
              </a:rPr>
              <a:t>Mensagem  de Stuart Hoope</a:t>
            </a:r>
            <a:endParaRPr lang="pt-BR" sz="2800" b="1" smtClean="0">
              <a:solidFill>
                <a:srgbClr val="FF00FF"/>
              </a:solidFill>
              <a:latin typeface="Arial" pitchFamily="34" charset="0"/>
              <a:cs typeface="Arial" pitchFamily="34" charset="0"/>
            </a:endParaRPr>
          </a:p>
        </p:txBody>
      </p:sp>
      <p:sp>
        <p:nvSpPr>
          <p:cNvPr id="94211" name="Text Box 3"/>
          <p:cNvSpPr txBox="1">
            <a:spLocks noGrp="1"/>
          </p:cNvSpPr>
          <p:nvPr>
            <p:ph type="body" idx="1"/>
          </p:nvPr>
        </p:nvSpPr>
        <p:spPr>
          <a:xfrm>
            <a:off x="646113" y="1143000"/>
            <a:ext cx="7639050" cy="3019425"/>
          </a:xfrm>
        </p:spPr>
        <p:txBody>
          <a:bodyPr/>
          <a:lstStyle/>
          <a:p>
            <a:r>
              <a:rPr lang="pt-BR" sz="1700" smtClean="0">
                <a:solidFill>
                  <a:srgbClr val="0000FF"/>
                </a:solidFill>
                <a:latin typeface="Arial" pitchFamily="34" charset="0"/>
                <a:cs typeface="Arial" pitchFamily="34" charset="0"/>
              </a:rPr>
              <a:t>Esta estratégia não afetou a hemorragia materna pós-parto ou a necessidade de transfusão de sangue materno, sendo esta estratégia segura para a mãe, além de não aumentar a necessidade de exsanguineotransfusão por hiperbilirrubinemia ou por policitemia  nestes prematuros). Temos sempre que entender a ciência antes de implementar o tratamento. Temos que entender o objetivo do tratamento, que ele não vai ocasionar dano e não devemos esperar que todos os bebes tenham o mesmo benefício do procedimento e o mais importante é otimizar o tratamento para obter o melhor benefício</a:t>
            </a:r>
            <a:r>
              <a:rPr lang="pt-BR" sz="1700" b="1" smtClean="0">
                <a:solidFill>
                  <a:srgbClr val="0000FF"/>
                </a:solidFill>
                <a:latin typeface="Arial" pitchFamily="34" charset="0"/>
                <a:cs typeface="Arial" pitchFamily="34" charset="0"/>
              </a:rPr>
              <a:t>.</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Text Box 3"/>
          <p:cNvSpPr txBox="1">
            <a:spLocks noGrp="1"/>
          </p:cNvSpPr>
          <p:nvPr>
            <p:ph type="body" idx="1"/>
          </p:nvPr>
        </p:nvSpPr>
        <p:spPr>
          <a:xfrm>
            <a:off x="234950" y="2260600"/>
            <a:ext cx="8521700" cy="3416300"/>
          </a:xfrm>
        </p:spPr>
        <p:txBody>
          <a:bodyPr/>
          <a:lstStyle/>
          <a:p>
            <a:r>
              <a:rPr lang="pt-BR" b="1" smtClean="0">
                <a:solidFill>
                  <a:srgbClr val="0000FF"/>
                </a:solidFill>
                <a:latin typeface="Arial" pitchFamily="34" charset="0"/>
                <a:cs typeface="Arial" pitchFamily="34" charset="0"/>
              </a:rPr>
              <a:t>Mais razões para o clampeamento  tardio do cordão nos prematuros referem-se a melhora do neurodesenvolvimento destes RN de alto risco</a:t>
            </a:r>
            <a:r>
              <a:rPr lang="pt-BR" b="1" smtClean="0">
                <a:latin typeface="Arial" pitchFamily="34" charset="0"/>
                <a:cs typeface="Arial" pitchFamily="34" charset="0"/>
              </a:rPr>
              <a:t>:</a:t>
            </a:r>
            <a:r>
              <a:rPr lang="pt-BR" smtClean="0">
                <a:latin typeface="Arial" pitchFamily="34" charset="0"/>
                <a:cs typeface="Arial" pitchFamily="34" charset="0"/>
              </a:rPr>
              <a:t> em 2011, houve 56.931 RN de muito baixo peso ao nascer (menos de 1.500 g) nos EUA6. A prevalência de hemorragia intraventricular diagnosticado por ultrassonografia de crânio nestes RN chegava a 30%. Com prejuízo cognitivo, comportamental, de atenção, ou outros déficits em 25-50% dos recém-nascidos de muito baixo peso, incluindo grandes déficits motores (por exemplo, paralisia cerebral) em 5-10%.</a:t>
            </a:r>
          </a:p>
          <a:p>
            <a:r>
              <a:rPr lang="pt-BR" b="1" smtClean="0">
                <a:solidFill>
                  <a:srgbClr val="0000FF"/>
                </a:solidFill>
                <a:latin typeface="Arial" pitchFamily="34" charset="0"/>
                <a:cs typeface="Arial" pitchFamily="34" charset="0"/>
              </a:rPr>
              <a:t>Clampeamento tardio pode diminuir a taxa de hemorragia, diretamente e indiretamente, pelo menor emprego de hemotransfusão que também expõe ao risco de hemorragia intraventricular, além de gerar custos. </a:t>
            </a:r>
          </a:p>
          <a:p>
            <a:endParaRPr lang="pt-BR" b="1" smtClean="0">
              <a:solidFill>
                <a:srgbClr val="0000FF"/>
              </a:solidFill>
              <a:latin typeface="Arial" pitchFamily="34" charset="0"/>
              <a:cs typeface="Arial" pitchFamily="34" charset="0"/>
            </a:endParaRPr>
          </a:p>
        </p:txBody>
      </p:sp>
      <p:sp>
        <p:nvSpPr>
          <p:cNvPr id="95236" name="Rectangle 4"/>
          <p:cNvSpPr>
            <a:spLocks noChangeArrowheads="1"/>
          </p:cNvSpPr>
          <p:nvPr/>
        </p:nvSpPr>
        <p:spPr bwMode="auto">
          <a:xfrm>
            <a:off x="635000" y="1573213"/>
            <a:ext cx="7654925" cy="638175"/>
          </a:xfrm>
          <a:prstGeom prst="rect">
            <a:avLst/>
          </a:prstGeom>
          <a:solidFill>
            <a:srgbClr val="FFFFFF"/>
          </a:solidFill>
          <a:ln w="9525">
            <a:noFill/>
            <a:miter lim="800000"/>
            <a:headEnd/>
            <a:tailEnd/>
          </a:ln>
          <a:effectLst/>
        </p:spPr>
        <p:txBody>
          <a:bodyPr wrap="none" lIns="0" tIns="0" rIns="71415" bIns="0" anchor="ctr">
            <a:spAutoFit/>
          </a:bodyPr>
          <a:lstStyle/>
          <a:p>
            <a:pPr algn="ctr"/>
            <a:r>
              <a:rPr lang="pt-BR">
                <a:hlinkClick r:id="rId2"/>
              </a:rPr>
              <a:t>Time to implement delayed cord clamping.</a:t>
            </a:r>
            <a:endParaRPr lang="pt-BR"/>
          </a:p>
          <a:p>
            <a:pPr algn="ctr"/>
            <a:r>
              <a:rPr lang="pt-BR"/>
              <a:t>McAdams RM.Obstet Gynecol. 2014 Mar;123(3):549-52. doi: 10.1097/AOG.0000000000000122.</a:t>
            </a:r>
          </a:p>
          <a:p>
            <a:pPr algn="ctr"/>
            <a:r>
              <a:rPr lang="pt-BR"/>
              <a:t>PMID: 24499758.</a:t>
            </a:r>
            <a:r>
              <a:rPr lang="pt-BR" u="sng">
                <a:hlinkClick r:id="rId3"/>
              </a:rPr>
              <a:t>Similar articles</a:t>
            </a:r>
            <a:endParaRPr lang="pt-BR" u="sng"/>
          </a:p>
        </p:txBody>
      </p:sp>
      <p:sp>
        <p:nvSpPr>
          <p:cNvPr id="95237" name="Rectangle 5"/>
          <p:cNvSpPr>
            <a:spLocks noChangeArrowheads="1"/>
          </p:cNvSpPr>
          <p:nvPr/>
        </p:nvSpPr>
        <p:spPr bwMode="auto">
          <a:xfrm>
            <a:off x="158750" y="457200"/>
            <a:ext cx="8688388" cy="1006475"/>
          </a:xfrm>
          <a:prstGeom prst="rect">
            <a:avLst/>
          </a:prstGeom>
          <a:noFill/>
          <a:ln w="9525">
            <a:noFill/>
            <a:miter lim="800000"/>
            <a:headEnd/>
            <a:tailEnd/>
          </a:ln>
          <a:effectLst/>
        </p:spPr>
        <p:txBody>
          <a:bodyPr wrap="none" lIns="0" tIns="0" rIns="0" bIns="0" anchor="ctr">
            <a:spAutoFit/>
          </a:bodyPr>
          <a:lstStyle/>
          <a:p>
            <a:pPr algn="ctr" eaLnBrk="0" hangingPunct="0">
              <a:buClr>
                <a:srgbClr val="000000"/>
              </a:buClr>
              <a:buFont typeface="Arial" pitchFamily="34" charset="0"/>
              <a:buNone/>
            </a:pPr>
            <a:r>
              <a:rPr lang="pt-BR" sz="2700" b="1">
                <a:solidFill>
                  <a:srgbClr val="0000FF"/>
                </a:solidFill>
                <a:latin typeface="Arial"/>
              </a:rPr>
              <a:t>É</a:t>
            </a:r>
            <a:r>
              <a:rPr lang="pt-BR" sz="2700" b="1">
                <a:solidFill>
                  <a:srgbClr val="0000FF"/>
                </a:solidFill>
                <a:latin typeface="Lato" pitchFamily="34" charset="0"/>
              </a:rPr>
              <a:t> hora de implementar o clampeamento tardio do cordão</a:t>
            </a:r>
          </a:p>
          <a:p>
            <a:pPr algn="ctr" eaLnBrk="0" hangingPunct="0"/>
            <a:r>
              <a:rPr lang="pt-BR" sz="1300">
                <a:solidFill>
                  <a:srgbClr val="424242"/>
                </a:solidFill>
                <a:latin typeface="Source Sans Pro"/>
              </a:rPr>
              <a:t>Apresenta</a:t>
            </a:r>
            <a:r>
              <a:rPr lang="pt-BR" sz="1300">
                <a:solidFill>
                  <a:srgbClr val="424242"/>
                </a:solidFill>
                <a:latin typeface="Arial"/>
              </a:rPr>
              <a:t>ç</a:t>
            </a:r>
            <a:r>
              <a:rPr lang="pt-BR" sz="1300">
                <a:solidFill>
                  <a:srgbClr val="424242"/>
                </a:solidFill>
                <a:latin typeface="Source Sans Pro"/>
              </a:rPr>
              <a:t>ão: Gustavo Lima Almeida Pimpão.</a:t>
            </a:r>
            <a:br>
              <a:rPr lang="pt-BR" sz="1300">
                <a:solidFill>
                  <a:srgbClr val="424242"/>
                </a:solidFill>
                <a:latin typeface="Source Sans Pro"/>
              </a:rPr>
            </a:br>
            <a:r>
              <a:rPr lang="pt-BR" sz="1300">
                <a:solidFill>
                  <a:srgbClr val="424242"/>
                </a:solidFill>
                <a:latin typeface="Source Sans Pro"/>
              </a:rPr>
              <a:t>Coordena</a:t>
            </a:r>
            <a:r>
              <a:rPr lang="pt-BR" sz="1300">
                <a:solidFill>
                  <a:srgbClr val="424242"/>
                </a:solidFill>
                <a:latin typeface="Arial"/>
              </a:rPr>
              <a:t>ç</a:t>
            </a:r>
            <a:r>
              <a:rPr lang="pt-BR" sz="1300">
                <a:solidFill>
                  <a:srgbClr val="424242"/>
                </a:solidFill>
                <a:latin typeface="Source Sans Pro"/>
              </a:rPr>
              <a:t>ão: Paulo R. Margotto.</a:t>
            </a:r>
            <a:br>
              <a:rPr lang="pt-BR" sz="1300">
                <a:solidFill>
                  <a:srgbClr val="424242"/>
                </a:solidFill>
                <a:latin typeface="Source Sans Pro"/>
              </a:rPr>
            </a:br>
            <a:r>
              <a:rPr lang="pt-BR" sz="1300">
                <a:solidFill>
                  <a:srgbClr val="424242"/>
                </a:solidFill>
                <a:latin typeface="Source Sans Pro"/>
              </a:rPr>
              <a:t>Universidade Cat</a:t>
            </a:r>
            <a:r>
              <a:rPr lang="pt-BR" sz="1300">
                <a:solidFill>
                  <a:srgbClr val="424242"/>
                </a:solidFill>
                <a:latin typeface="Arial"/>
              </a:rPr>
              <a:t>ó</a:t>
            </a:r>
            <a:r>
              <a:rPr lang="pt-BR" sz="1300">
                <a:solidFill>
                  <a:srgbClr val="424242"/>
                </a:solidFill>
                <a:latin typeface="Source Sans Pro"/>
              </a:rPr>
              <a:t>lica de Bras</a:t>
            </a:r>
            <a:r>
              <a:rPr lang="pt-BR" sz="1300">
                <a:solidFill>
                  <a:srgbClr val="424242"/>
                </a:solidFill>
                <a:latin typeface="Arial"/>
              </a:rPr>
              <a:t>í</a:t>
            </a:r>
            <a:r>
              <a:rPr lang="pt-BR" sz="1300">
                <a:solidFill>
                  <a:srgbClr val="424242"/>
                </a:solidFill>
                <a:latin typeface="Source Sans Pro"/>
              </a:rPr>
              <a:t>lia</a:t>
            </a:r>
            <a:endParaRPr lang="pt-BR">
              <a:solidFill>
                <a:srgbClr val="78909C"/>
              </a:solidFill>
            </a:endParaRPr>
          </a:p>
        </p:txBody>
      </p:sp>
      <p:pic>
        <p:nvPicPr>
          <p:cNvPr id="95238" name="Picture 6" descr="ppt">
            <a:hlinkClick r:id="rId4" tooltip="Clampeamento Tardio do Cordão Umbilical"/>
          </p:cNvPr>
          <p:cNvPicPr>
            <a:picLocks noChangeAspect="1" noChangeArrowheads="1"/>
          </p:cNvPicPr>
          <p:nvPr/>
        </p:nvPicPr>
        <p:blipFill>
          <a:blip r:embed="rId5"/>
          <a:srcRect/>
          <a:stretch>
            <a:fillRect/>
          </a:stretch>
        </p:blipFill>
        <p:spPr bwMode="auto">
          <a:xfrm>
            <a:off x="8485188" y="844550"/>
            <a:ext cx="457200" cy="457200"/>
          </a:xfrm>
          <a:prstGeom prst="rect">
            <a:avLst/>
          </a:prstGeom>
          <a:noFill/>
        </p:spPr>
      </p:pic>
      <p:sp>
        <p:nvSpPr>
          <p:cNvPr id="95239" name="AutoShape 7"/>
          <p:cNvSpPr>
            <a:spLocks noChangeArrowheads="1"/>
          </p:cNvSpPr>
          <p:nvPr/>
        </p:nvSpPr>
        <p:spPr bwMode="auto">
          <a:xfrm>
            <a:off x="8631238" y="4427538"/>
            <a:ext cx="261937" cy="596900"/>
          </a:xfrm>
          <a:prstGeom prst="curvedRightArrow">
            <a:avLst>
              <a:gd name="adj1" fmla="val 45576"/>
              <a:gd name="adj2" fmla="val 91152"/>
              <a:gd name="adj3" fmla="val 33333"/>
            </a:avLst>
          </a:prstGeom>
          <a:solidFill>
            <a:srgbClr val="FF66CC"/>
          </a:solidFill>
          <a:ln w="57150">
            <a:solidFill>
              <a:srgbClr val="669900"/>
            </a:solidFill>
            <a:miter lim="800000"/>
            <a:headEnd/>
            <a:tailEnd/>
          </a:ln>
          <a:effectLst/>
        </p:spPr>
        <p:txBody>
          <a:bodyPr wrap="none" anchor="ctr"/>
          <a:lstStyle/>
          <a:p>
            <a:pPr algn="ctr"/>
            <a:endParaRPr lang="pt-BR">
              <a:solidFill>
                <a:srgbClr val="669900"/>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Text Box 3"/>
          <p:cNvSpPr txBox="1">
            <a:spLocks noGrp="1"/>
          </p:cNvSpPr>
          <p:nvPr>
            <p:ph type="body" idx="1"/>
          </p:nvPr>
        </p:nvSpPr>
        <p:spPr>
          <a:xfrm>
            <a:off x="311150" y="382588"/>
            <a:ext cx="8521700" cy="4186237"/>
          </a:xfrm>
        </p:spPr>
        <p:txBody>
          <a:bodyPr/>
          <a:lstStyle/>
          <a:p>
            <a:pPr algn="ctr">
              <a:buFont typeface="Arial" pitchFamily="34" charset="0"/>
              <a:buNone/>
            </a:pPr>
            <a:r>
              <a:rPr lang="pt-BR" sz="1200" b="1" smtClean="0">
                <a:solidFill>
                  <a:srgbClr val="0000FF"/>
                </a:solidFill>
                <a:latin typeface="Arial" pitchFamily="34" charset="0"/>
                <a:cs typeface="Arial" pitchFamily="34" charset="0"/>
              </a:rPr>
              <a:t>Houve uma associação para uma taxa de risco menor quando todos os tipos de hemorragia intraventricular foram considerados ( 10 ensaios, 539 recém-nascidos, RR 0.59 , 95% CI 0,41-0,85</a:t>
            </a:r>
            <a:r>
              <a:rPr lang="pt-BR" sz="1200" smtClean="0">
                <a:latin typeface="Arial" pitchFamily="34" charset="0"/>
                <a:cs typeface="Arial" pitchFamily="34" charset="0"/>
              </a:rPr>
              <a:t> ). Dado que o clampeamento tardio do cordão pode diminuir hemorragia intraventricular por quase 50%, na qual a cada 15 RN 1 deixará de ter hemorragia intraventricular, logo, </a:t>
            </a:r>
            <a:r>
              <a:rPr lang="pt-BR" sz="1200" smtClean="0">
                <a:solidFill>
                  <a:srgbClr val="0000FF"/>
                </a:solidFill>
                <a:latin typeface="Arial" pitchFamily="34" charset="0"/>
                <a:cs typeface="Arial" pitchFamily="34" charset="0"/>
              </a:rPr>
              <a:t>clampeamento tardio para todos os recém-nascidos de muito baixo peso poderia evitar  3795 casos anuais de hemorragia intraventricular nos EUA. </a:t>
            </a:r>
          </a:p>
          <a:p>
            <a:r>
              <a:rPr lang="pt-BR" sz="1200" smtClean="0">
                <a:latin typeface="Arial" pitchFamily="34" charset="0"/>
                <a:cs typeface="Arial" pitchFamily="34" charset="0"/>
              </a:rPr>
              <a:t>Adicionalmente, para cada 8 prematuros tratados com atraso no clampeamento do cordão, seria </a:t>
            </a:r>
            <a:r>
              <a:rPr lang="pt-BR" sz="1200" smtClean="0">
                <a:solidFill>
                  <a:srgbClr val="0000FF"/>
                </a:solidFill>
                <a:latin typeface="Arial" pitchFamily="34" charset="0"/>
                <a:cs typeface="Arial" pitchFamily="34" charset="0"/>
              </a:rPr>
              <a:t>evitado uma transfusão sanguínea</a:t>
            </a:r>
            <a:r>
              <a:rPr lang="pt-BR" sz="1200" smtClean="0">
                <a:latin typeface="Arial" pitchFamily="34" charset="0"/>
                <a:cs typeface="Arial" pitchFamily="34" charset="0"/>
              </a:rPr>
              <a:t>.</a:t>
            </a:r>
          </a:p>
          <a:p>
            <a:r>
              <a:rPr lang="pt-BR" sz="1200" smtClean="0">
                <a:latin typeface="Arial" pitchFamily="34" charset="0"/>
                <a:cs typeface="Arial" pitchFamily="34" charset="0"/>
              </a:rPr>
              <a:t>A </a:t>
            </a:r>
            <a:r>
              <a:rPr lang="pt-BR" sz="1200" smtClean="0">
                <a:solidFill>
                  <a:srgbClr val="FF0000"/>
                </a:solidFill>
                <a:latin typeface="Arial" pitchFamily="34" charset="0"/>
                <a:cs typeface="Arial" pitchFamily="34" charset="0"/>
              </a:rPr>
              <a:t>transfusão sanguínea tem riscos para aumento do atraso do neurodesenvolvimento, hemorragia intraventricular e enterocolite necrosante.</a:t>
            </a:r>
          </a:p>
          <a:p>
            <a:pPr algn="ctr">
              <a:buFont typeface="Arial" pitchFamily="34" charset="0"/>
              <a:buNone/>
            </a:pPr>
            <a:r>
              <a:rPr lang="pt-BR" sz="1800" smtClean="0">
                <a:solidFill>
                  <a:srgbClr val="0000FF"/>
                </a:solidFill>
                <a:latin typeface="Arial" pitchFamily="34" charset="0"/>
                <a:cs typeface="Arial" pitchFamily="34" charset="0"/>
              </a:rPr>
              <a:t>Assim, NÃO ADOTAR A PRÁTICA DO ATRASO DO CLAMPEAMENTO DO CORDÃO: PODE EXPOR AS CRIANÇAS A UM RISCO DESNECESSÁRIO DE ATRASOS NO NEURODESENVOLVIMENTO, PARALISIA CEREBRAL E PROBLEMAS  COMPORTAMENTAIS, AFETANDO A QUALIDADE DE VIDA DAS CRIANÇAS, COM PREJUIZO FAMILIAR, GASTOS MÉDICOS EXCESSIVOS, além de uso de preciosos recursos desnecessariamente, como transfusão de concentrado de hemácias.</a:t>
            </a:r>
          </a:p>
        </p:txBody>
      </p:sp>
      <p:sp>
        <p:nvSpPr>
          <p:cNvPr id="96260" name="AutoShape 4"/>
          <p:cNvSpPr>
            <a:spLocks noChangeArrowheads="1"/>
          </p:cNvSpPr>
          <p:nvPr/>
        </p:nvSpPr>
        <p:spPr bwMode="auto">
          <a:xfrm>
            <a:off x="8631238" y="4427538"/>
            <a:ext cx="261937" cy="596900"/>
          </a:xfrm>
          <a:prstGeom prst="curvedRightArrow">
            <a:avLst>
              <a:gd name="adj1" fmla="val 45576"/>
              <a:gd name="adj2" fmla="val 91152"/>
              <a:gd name="adj3" fmla="val 33333"/>
            </a:avLst>
          </a:prstGeom>
          <a:solidFill>
            <a:srgbClr val="FF66CC"/>
          </a:solidFill>
          <a:ln w="57150">
            <a:solidFill>
              <a:srgbClr val="669900"/>
            </a:solidFill>
            <a:miter lim="800000"/>
            <a:headEnd/>
            <a:tailEnd/>
          </a:ln>
          <a:effectLst/>
        </p:spPr>
        <p:txBody>
          <a:bodyPr wrap="none" anchor="ctr"/>
          <a:lstStyle/>
          <a:p>
            <a:pPr algn="ctr"/>
            <a:endParaRPr lang="pt-BR">
              <a:solidFill>
                <a:srgbClr val="669900"/>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Text Box 3"/>
          <p:cNvSpPr txBox="1">
            <a:spLocks noGrp="1"/>
          </p:cNvSpPr>
          <p:nvPr>
            <p:ph type="body" idx="1"/>
          </p:nvPr>
        </p:nvSpPr>
        <p:spPr>
          <a:xfrm>
            <a:off x="311150" y="273050"/>
            <a:ext cx="8521700" cy="4295775"/>
          </a:xfrm>
        </p:spPr>
        <p:txBody>
          <a:bodyPr/>
          <a:lstStyle/>
          <a:p>
            <a:pPr>
              <a:lnSpc>
                <a:spcPct val="90000"/>
              </a:lnSpc>
              <a:buFont typeface="Arial" pitchFamily="34" charset="0"/>
              <a:buNone/>
            </a:pPr>
            <a:r>
              <a:rPr lang="pt-BR" smtClean="0">
                <a:solidFill>
                  <a:srgbClr val="FF0000"/>
                </a:solidFill>
                <a:latin typeface="Arial" pitchFamily="34" charset="0"/>
                <a:cs typeface="Arial" pitchFamily="34" charset="0"/>
              </a:rPr>
              <a:t>    A não implementação do atraso do clampeamento do cordão acarreta consequências desfavoráveis</a:t>
            </a:r>
          </a:p>
          <a:p>
            <a:pPr>
              <a:lnSpc>
                <a:spcPct val="90000"/>
              </a:lnSpc>
            </a:pPr>
            <a:r>
              <a:rPr lang="pt-BR" smtClean="0">
                <a:latin typeface="Arial" pitchFamily="34" charset="0"/>
                <a:cs typeface="Arial" pitchFamily="34" charset="0"/>
              </a:rPr>
              <a:t>25% dos RN no mundo são afetados por </a:t>
            </a:r>
            <a:r>
              <a:rPr lang="pt-BR" smtClean="0">
                <a:solidFill>
                  <a:srgbClr val="FF0000"/>
                </a:solidFill>
                <a:latin typeface="Arial" pitchFamily="34" charset="0"/>
                <a:cs typeface="Arial" pitchFamily="34" charset="0"/>
              </a:rPr>
              <a:t>anemia e deficiência de ferro</a:t>
            </a:r>
            <a:r>
              <a:rPr lang="pt-BR" smtClean="0">
                <a:latin typeface="Arial" pitchFamily="34" charset="0"/>
                <a:cs typeface="Arial" pitchFamily="34" charset="0"/>
              </a:rPr>
              <a:t> em metade dos casos. Tal deficiência </a:t>
            </a:r>
            <a:r>
              <a:rPr lang="pt-BR" smtClean="0">
                <a:solidFill>
                  <a:srgbClr val="FF0000"/>
                </a:solidFill>
                <a:latin typeface="Arial" pitchFamily="34" charset="0"/>
                <a:cs typeface="Arial" pitchFamily="34" charset="0"/>
              </a:rPr>
              <a:t>pode afetar o desenvolvimento neurológico</a:t>
            </a:r>
            <a:r>
              <a:rPr lang="pt-BR" smtClean="0">
                <a:latin typeface="Arial" pitchFamily="34" charset="0"/>
                <a:cs typeface="Arial" pitchFamily="34" charset="0"/>
              </a:rPr>
              <a:t>, mesmo como moderada deficiência de ferro sem anemia. Clampeamento tardio diminui a anemia e a deficiência de ferro. Sem custos e de forma segura. </a:t>
            </a:r>
          </a:p>
          <a:p>
            <a:pPr>
              <a:lnSpc>
                <a:spcPct val="90000"/>
              </a:lnSpc>
            </a:pPr>
            <a:r>
              <a:rPr lang="pt-BR" smtClean="0">
                <a:latin typeface="Arial" pitchFamily="34" charset="0"/>
                <a:cs typeface="Arial" pitchFamily="34" charset="0"/>
              </a:rPr>
              <a:t>A anemia afeta  por volta de 24,8% de 385046 nascimentos no mundo/dia, igualando a  95491 casos de anemia e metade destes casos, são afetados por deficiência de ferro, igualando a  47745 casos (33/minuto)</a:t>
            </a:r>
          </a:p>
          <a:p>
            <a:pPr>
              <a:lnSpc>
                <a:spcPct val="90000"/>
              </a:lnSpc>
            </a:pPr>
            <a:r>
              <a:rPr lang="pt-BR" smtClean="0">
                <a:latin typeface="Arial" pitchFamily="34" charset="0"/>
                <a:cs typeface="Arial" pitchFamily="34" charset="0"/>
              </a:rPr>
              <a:t>Em analogia ao </a:t>
            </a:r>
            <a:r>
              <a:rPr lang="pt-BR" b="1" smtClean="0">
                <a:solidFill>
                  <a:srgbClr val="FF66CC"/>
                </a:solidFill>
                <a:latin typeface="Arial" pitchFamily="34" charset="0"/>
                <a:cs typeface="Arial" pitchFamily="34" charset="0"/>
              </a:rPr>
              <a:t>“minuto de ouro”</a:t>
            </a:r>
            <a:r>
              <a:rPr lang="pt-BR" smtClean="0">
                <a:latin typeface="Arial" pitchFamily="34" charset="0"/>
                <a:cs typeface="Arial" pitchFamily="34" charset="0"/>
              </a:rPr>
              <a:t> (suporte à temperatura, estimulação a respiração, ventilação assistida  para a prevenção da lesão hipóxica após o nascimento) temos:</a:t>
            </a:r>
          </a:p>
          <a:p>
            <a:pPr>
              <a:lnSpc>
                <a:spcPct val="90000"/>
              </a:lnSpc>
              <a:buFont typeface="Arial" pitchFamily="34" charset="0"/>
              <a:buNone/>
            </a:pPr>
            <a:r>
              <a:rPr lang="pt-BR" smtClean="0">
                <a:latin typeface="Arial" pitchFamily="34" charset="0"/>
                <a:cs typeface="Arial" pitchFamily="34" charset="0"/>
              </a:rPr>
              <a:t>  </a:t>
            </a:r>
            <a:r>
              <a:rPr lang="pt-BR" b="1" smtClean="0">
                <a:solidFill>
                  <a:srgbClr val="FF66CC"/>
                </a:solidFill>
                <a:latin typeface="Arial" pitchFamily="34" charset="0"/>
                <a:cs typeface="Arial" pitchFamily="34" charset="0"/>
              </a:rPr>
              <a:t>“o minuto de ferro”,</a:t>
            </a:r>
            <a:r>
              <a:rPr lang="pt-BR" smtClean="0">
                <a:latin typeface="Arial" pitchFamily="34" charset="0"/>
                <a:cs typeface="Arial" pitchFamily="34" charset="0"/>
              </a:rPr>
              <a:t> no qual sangue rico em ferro é transfundido da placenta para o RN promovendo estabilidade hemodinâmica. </a:t>
            </a:r>
          </a:p>
          <a:p>
            <a:pPr algn="ctr">
              <a:lnSpc>
                <a:spcPct val="90000"/>
              </a:lnSpc>
              <a:buFont typeface="Arial" pitchFamily="34" charset="0"/>
              <a:buNone/>
            </a:pPr>
            <a:r>
              <a:rPr lang="pt-BR" sz="2800" b="1" smtClean="0">
                <a:solidFill>
                  <a:srgbClr val="0000FF"/>
                </a:solidFill>
                <a:latin typeface="Arial" pitchFamily="34" charset="0"/>
                <a:cs typeface="Arial" pitchFamily="34" charset="0"/>
              </a:rPr>
              <a:t>Assim, o clampeamento tardio do cordão pode  ter importante papel  em uma população enorme  afetada por deficiente neurodesenvolvimento.</a:t>
            </a:r>
          </a:p>
        </p:txBody>
      </p:sp>
      <p:sp>
        <p:nvSpPr>
          <p:cNvPr id="97284" name="AutoShape 4"/>
          <p:cNvSpPr>
            <a:spLocks noChangeArrowheads="1"/>
          </p:cNvSpPr>
          <p:nvPr/>
        </p:nvSpPr>
        <p:spPr bwMode="auto">
          <a:xfrm>
            <a:off x="8631238" y="4427538"/>
            <a:ext cx="261937" cy="596900"/>
          </a:xfrm>
          <a:prstGeom prst="curvedRightArrow">
            <a:avLst>
              <a:gd name="adj1" fmla="val 45576"/>
              <a:gd name="adj2" fmla="val 91152"/>
              <a:gd name="adj3" fmla="val 33333"/>
            </a:avLst>
          </a:prstGeom>
          <a:solidFill>
            <a:srgbClr val="FF66CC"/>
          </a:solidFill>
          <a:ln w="57150">
            <a:solidFill>
              <a:srgbClr val="669900"/>
            </a:solidFill>
            <a:miter lim="800000"/>
            <a:headEnd/>
            <a:tailEnd/>
          </a:ln>
          <a:effectLst/>
        </p:spPr>
        <p:txBody>
          <a:bodyPr wrap="none" anchor="ctr"/>
          <a:lstStyle/>
          <a:p>
            <a:pPr algn="ctr"/>
            <a:endParaRPr lang="pt-BR">
              <a:solidFill>
                <a:srgbClr val="669900"/>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Text Box 3"/>
          <p:cNvSpPr txBox="1">
            <a:spLocks noGrp="1"/>
          </p:cNvSpPr>
          <p:nvPr>
            <p:ph type="body" idx="1"/>
          </p:nvPr>
        </p:nvSpPr>
        <p:spPr>
          <a:solidFill>
            <a:srgbClr val="FFFF00"/>
          </a:solidFill>
        </p:spPr>
        <p:txBody>
          <a:bodyPr/>
          <a:lstStyle/>
          <a:p>
            <a:r>
              <a:rPr lang="pt-BR" sz="2400" smtClean="0">
                <a:solidFill>
                  <a:srgbClr val="0000FF"/>
                </a:solidFill>
                <a:latin typeface="Arial" pitchFamily="34" charset="0"/>
                <a:cs typeface="Arial" pitchFamily="34" charset="0"/>
              </a:rPr>
              <a:t>Momento ideal para clampeamento do cordão pode ser a diferença entre desenvolvimento normal ou anormal do sistema neurológico do RN; Já foram realizados estudos suficientes que comprovam a eficácia da medida. </a:t>
            </a:r>
          </a:p>
          <a:p>
            <a:r>
              <a:rPr lang="pt-BR" sz="2400" smtClean="0">
                <a:solidFill>
                  <a:srgbClr val="0000FF"/>
                </a:solidFill>
                <a:latin typeface="Arial" pitchFamily="34" charset="0"/>
                <a:cs typeface="Arial" pitchFamily="34" charset="0"/>
              </a:rPr>
              <a:t>As instituições que adotaram a medida devem observar quedas na taxa de hemorragia intraventricular melhorando a longo prazo o desenvolvimento neurológico nos pré- termos;</a:t>
            </a:r>
          </a:p>
        </p:txBody>
      </p:sp>
      <p:sp>
        <p:nvSpPr>
          <p:cNvPr id="98308" name="AutoShape 4"/>
          <p:cNvSpPr>
            <a:spLocks noChangeArrowheads="1"/>
          </p:cNvSpPr>
          <p:nvPr/>
        </p:nvSpPr>
        <p:spPr bwMode="auto">
          <a:xfrm>
            <a:off x="8631238" y="4427538"/>
            <a:ext cx="261937" cy="596900"/>
          </a:xfrm>
          <a:prstGeom prst="curvedRightArrow">
            <a:avLst>
              <a:gd name="adj1" fmla="val 45576"/>
              <a:gd name="adj2" fmla="val 91152"/>
              <a:gd name="adj3" fmla="val 33333"/>
            </a:avLst>
          </a:prstGeom>
          <a:solidFill>
            <a:srgbClr val="FF66CC"/>
          </a:solidFill>
          <a:ln w="57150">
            <a:solidFill>
              <a:srgbClr val="669900"/>
            </a:solidFill>
            <a:miter lim="800000"/>
            <a:headEnd/>
            <a:tailEnd/>
          </a:ln>
          <a:effectLst/>
        </p:spPr>
        <p:txBody>
          <a:bodyPr wrap="none" anchor="ctr"/>
          <a:lstStyle/>
          <a:p>
            <a:pPr algn="ctr"/>
            <a:endParaRPr lang="pt-BR">
              <a:solidFill>
                <a:srgbClr val="669900"/>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1" name="Text Box 3"/>
          <p:cNvSpPr txBox="1">
            <a:spLocks noGrp="1"/>
          </p:cNvSpPr>
          <p:nvPr>
            <p:ph type="body" idx="1"/>
          </p:nvPr>
        </p:nvSpPr>
        <p:spPr>
          <a:solidFill>
            <a:srgbClr val="FFFF00"/>
          </a:solidFill>
        </p:spPr>
        <p:txBody>
          <a:bodyPr/>
          <a:lstStyle/>
          <a:p>
            <a:r>
              <a:rPr lang="pt-BR" sz="2400" smtClean="0">
                <a:solidFill>
                  <a:srgbClr val="0000FF"/>
                </a:solidFill>
                <a:latin typeface="Arial" pitchFamily="34" charset="0"/>
                <a:cs typeface="Arial" pitchFamily="34" charset="0"/>
              </a:rPr>
              <a:t>Como o minuto de ouro, o minuto de ferro oferece uma janela de intervenção que aumenta os estoques de ferro previne anemia além de ser uma medida fisiológica que poderia melhorar os resultados do desenvolvimento neurológico  em RN, prática sem custos com benefícios e poucos e raros malefícios. </a:t>
            </a:r>
          </a:p>
          <a:p>
            <a:r>
              <a:rPr lang="pt-BR" sz="2400" smtClean="0">
                <a:solidFill>
                  <a:srgbClr val="0000FF"/>
                </a:solidFill>
                <a:latin typeface="Arial" pitchFamily="34" charset="0"/>
                <a:cs typeface="Arial" pitchFamily="34" charset="0"/>
              </a:rPr>
              <a:t> Há necessidade de uma maior valorização e conscientização de que tais minutos preciosos podem fazer grande diferença </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ext Box 2"/>
          <p:cNvSpPr txBox="1">
            <a:spLocks noGrp="1"/>
          </p:cNvSpPr>
          <p:nvPr>
            <p:ph type="title"/>
          </p:nvPr>
        </p:nvSpPr>
        <p:spPr>
          <a:xfrm>
            <a:off x="185738" y="0"/>
            <a:ext cx="8521700" cy="573088"/>
          </a:xfrm>
        </p:spPr>
        <p:txBody>
          <a:bodyPr/>
          <a:lstStyle/>
          <a:p>
            <a:r>
              <a:rPr lang="pt-BR" sz="3200" smtClean="0">
                <a:solidFill>
                  <a:srgbClr val="0000FF"/>
                </a:solidFill>
                <a:latin typeface="Arial" pitchFamily="34" charset="0"/>
                <a:cs typeface="Arial" pitchFamily="34" charset="0"/>
              </a:rPr>
              <a:t>Portanto...</a:t>
            </a:r>
          </a:p>
        </p:txBody>
      </p:sp>
      <p:sp>
        <p:nvSpPr>
          <p:cNvPr id="108547" name="Text Box 3"/>
          <p:cNvSpPr txBox="1">
            <a:spLocks noGrp="1"/>
          </p:cNvSpPr>
          <p:nvPr>
            <p:ph type="body" idx="1"/>
          </p:nvPr>
        </p:nvSpPr>
        <p:spPr>
          <a:xfrm>
            <a:off x="261938" y="598488"/>
            <a:ext cx="8521700" cy="3416300"/>
          </a:xfrm>
        </p:spPr>
        <p:txBody>
          <a:bodyPr/>
          <a:lstStyle/>
          <a:p>
            <a:pPr>
              <a:lnSpc>
                <a:spcPct val="90000"/>
              </a:lnSpc>
            </a:pPr>
            <a:r>
              <a:rPr lang="pt-BR" altLang="ja-JP" sz="1300" smtClean="0">
                <a:latin typeface="Times New Roman" pitchFamily="18" charset="0"/>
                <a:ea typeface="MS PGothic" pitchFamily="34" charset="-128"/>
                <a:cs typeface="Arial" pitchFamily="34" charset="0"/>
              </a:rPr>
              <a:t>O clampeamento tardio do cordão (DCC) permite um aumento de 30% no volume de sangue e de 50% de volume da hemácia rica em ferro, com aumento da ferritina (a maior proteína de estoque de ferro do corpo) até os seis meses de idade, enquanto que o clampeamento imediato do cordão (ICC) leva à diminuição precoce dos estoques de ferro e pode contribuir para a deficiência de ferro na infância. A deficiência de ferro na infância pode prejudicar o desenvolvimento motor, cognitivo, social e comportamental.As hemácias provenientes do DCC promovem precocemente importante doação de ferro aos oligodendrócitos, as células metabolicamente mais ativas do cérebro e essas células produtoras de mielina são sensíveis á privação de ferro e necessitam de ferro para a maturação e funcionamento adequado. Há uma clara associação (estudos em animais) entre hipomielinização com a deficiência de ferro e prejuízo ao neurodesenvolvimento.  A mielinização não adequada está associada à dislexia e a espectros do autismo. Através de uma técnica especial de ressonância magnética (mcDESPOT MR) que permite a avaliação da fração de mielina, os autores verificaram, aos 4 meses de idade,  que os recém-nascidos (RN) proveniente do clampeamento tardio do cordão (DCC) </a:t>
            </a:r>
            <a:r>
              <a:rPr lang="pt-BR" altLang="ja-JP" sz="1300" b="1" smtClean="0">
                <a:latin typeface="Times New Roman" pitchFamily="18" charset="0"/>
                <a:ea typeface="MS PGothic" pitchFamily="34" charset="-128"/>
                <a:cs typeface="Arial" pitchFamily="34" charset="0"/>
              </a:rPr>
              <a:t>aumentaram a mielinização aos 4 meses de idade (apresentaram  maiores níveis de ferritina) em comparação com aqueles que receberam clampeamento imediato do cordão (ICC). Isto é particularmente importante, pois os axônios mielinizados facilitam a comunicação e mensagens eficientes do cérebro. </a:t>
            </a:r>
            <a:r>
              <a:rPr lang="pt-BR" altLang="ja-JP" sz="1300" smtClean="0">
                <a:latin typeface="Times New Roman" pitchFamily="18" charset="0"/>
                <a:ea typeface="MS PGothic" pitchFamily="34" charset="-128"/>
                <a:cs typeface="Arial" pitchFamily="34" charset="0"/>
              </a:rPr>
              <a:t>As regiões cerebrais em desenvolvimento precoce, ou seja, as cápsulas internas, diferiram entre as crianças com DCC e ICC. Essas áreas do cérebro são essenciais para uma ampla variedade de funções cognitivas, incluindo o processamento motor e sensorial. Interessante saber esta fase da infância marca o início do período mais rápido de desenvolvimento da mielina. O ferro está envolvido na mielogênese e é um componente necessário para a maturação e função dos oligodendrócitos. Não foram encontrados diferenças entre os níveis de hematócrito e hemoglobina sugerindo que esses não refletem adequadamente as reservas de ferro corporal do bebê. </a:t>
            </a:r>
            <a:r>
              <a:rPr lang="pt-BR" altLang="ja-JP" sz="1300" b="1" smtClean="0">
                <a:latin typeface="Times New Roman" pitchFamily="18" charset="0"/>
                <a:ea typeface="MS PGothic" pitchFamily="34" charset="-128"/>
                <a:cs typeface="Arial" pitchFamily="34" charset="0"/>
              </a:rPr>
              <a:t>Assim, esses resultados sugerem uma ligação neurofisiológica direta entre o DCC e o desenvolvimento precoce da mielina. </a:t>
            </a:r>
            <a:r>
              <a:rPr lang="pt-BR" altLang="ja-JP" sz="1300" smtClean="0">
                <a:latin typeface="Times New Roman" pitchFamily="18" charset="0"/>
                <a:ea typeface="MS PGothic" pitchFamily="34" charset="-128"/>
                <a:cs typeface="Arial" pitchFamily="34" charset="0"/>
              </a:rPr>
              <a:t>O clampeamento tardio é uma abordagem viável, de baixa tecnologia, sem custo, ele tem o potencial de ter amplo impacto sobre o desenvolvimento inicial da vida </a:t>
            </a:r>
            <a:endParaRPr lang="pt-BR" sz="1300" smtClean="0">
              <a:latin typeface="Times New Roman" pitchFamily="18" charset="0"/>
              <a:cs typeface="Arial" pitchFamily="34" charset="0"/>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ext Box 2"/>
          <p:cNvSpPr txBox="1">
            <a:spLocks noGrp="1"/>
          </p:cNvSpPr>
          <p:nvPr>
            <p:ph type="title"/>
          </p:nvPr>
        </p:nvSpPr>
        <p:spPr>
          <a:xfrm>
            <a:off x="0" y="0"/>
            <a:ext cx="8521700" cy="573088"/>
          </a:xfrm>
        </p:spPr>
        <p:txBody>
          <a:bodyPr/>
          <a:lstStyle/>
          <a:p>
            <a:r>
              <a:rPr lang="pt-BR" sz="2400" smtClean="0">
                <a:solidFill>
                  <a:srgbClr val="0000FF"/>
                </a:solidFill>
                <a:latin typeface="Arial" pitchFamily="34" charset="0"/>
                <a:cs typeface="Arial" pitchFamily="34" charset="0"/>
              </a:rPr>
              <a:t>OBRIGADO!</a:t>
            </a:r>
          </a:p>
        </p:txBody>
      </p:sp>
      <p:pic>
        <p:nvPicPr>
          <p:cNvPr id="100356" name="Picture 4"/>
          <p:cNvPicPr>
            <a:picLocks noChangeAspect="1" noChangeArrowheads="1"/>
          </p:cNvPicPr>
          <p:nvPr/>
        </p:nvPicPr>
        <p:blipFill>
          <a:blip r:embed="rId2">
            <a:lum contrast="6000"/>
          </a:blip>
          <a:srcRect/>
          <a:stretch>
            <a:fillRect/>
          </a:stretch>
        </p:blipFill>
        <p:spPr bwMode="auto">
          <a:xfrm>
            <a:off x="758825" y="596900"/>
            <a:ext cx="7254875" cy="4094163"/>
          </a:xfrm>
          <a:prstGeom prst="rect">
            <a:avLst/>
          </a:prstGeom>
          <a:noFill/>
          <a:ln w="38100">
            <a:solidFill>
              <a:srgbClr val="0000FF"/>
            </a:solidFill>
            <a:miter lim="800000"/>
            <a:headEnd/>
            <a:tailEnd/>
          </a:ln>
          <a:effectLst/>
        </p:spPr>
      </p:pic>
      <p:sp>
        <p:nvSpPr>
          <p:cNvPr id="100357" name="Text Box 5"/>
          <p:cNvSpPr txBox="1">
            <a:spLocks noChangeArrowheads="1"/>
          </p:cNvSpPr>
          <p:nvPr/>
        </p:nvSpPr>
        <p:spPr bwMode="auto">
          <a:xfrm>
            <a:off x="552450" y="4664075"/>
            <a:ext cx="7651750" cy="304800"/>
          </a:xfrm>
          <a:prstGeom prst="rect">
            <a:avLst/>
          </a:prstGeom>
          <a:noFill/>
          <a:ln w="9525">
            <a:noFill/>
            <a:miter lim="800000"/>
            <a:headEnd/>
            <a:tailEnd/>
          </a:ln>
          <a:effectLst/>
        </p:spPr>
        <p:txBody>
          <a:bodyPr wrap="none">
            <a:spAutoFit/>
          </a:bodyPr>
          <a:lstStyle/>
          <a:p>
            <a:r>
              <a:rPr lang="pt-BR">
                <a:solidFill>
                  <a:srgbClr val="0000FF"/>
                </a:solidFill>
              </a:rPr>
              <a:t>Dr. Paulo R. Margotto, Doutorandos Matheus, Bruno, Alisson, Lucas e à frente, Luciana e João</a:t>
            </a: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426</TotalTime>
  <Words>5660</Words>
  <PresentationFormat>Apresentação na tela (16:9)</PresentationFormat>
  <Paragraphs>211</Paragraphs>
  <Slides>49</Slides>
  <Notes>25</Notes>
  <HiddenSlides>0</HiddenSlides>
  <MMClips>0</MMClips>
  <ScaleCrop>false</ScaleCrop>
  <HeadingPairs>
    <vt:vector size="4" baseType="variant">
      <vt:variant>
        <vt:lpstr>Tema</vt:lpstr>
      </vt:variant>
      <vt:variant>
        <vt:i4>2</vt:i4>
      </vt:variant>
      <vt:variant>
        <vt:lpstr>Títulos de slides</vt:lpstr>
      </vt:variant>
      <vt:variant>
        <vt:i4>49</vt:i4>
      </vt:variant>
    </vt:vector>
  </HeadingPairs>
  <TitlesOfParts>
    <vt:vector size="51" baseType="lpstr">
      <vt:lpstr>Simple Light</vt:lpstr>
      <vt:lpstr>Tema do Office</vt:lpstr>
      <vt:lpstr>Efeito do Atraso do clampeamento do cordão nos níveis de ferritina aos 4 meses, Conteúdo de Mielina cerebral e Neurodesenvolvimento: um ensaio randomizado controlado</vt:lpstr>
      <vt:lpstr>Introdução</vt:lpstr>
      <vt:lpstr>Introdução</vt:lpstr>
      <vt:lpstr>Introdução </vt:lpstr>
      <vt:lpstr>Métodos</vt:lpstr>
      <vt:lpstr>Métodos</vt:lpstr>
      <vt:lpstr>Métodos</vt:lpstr>
      <vt:lpstr>Métodos</vt:lpstr>
      <vt:lpstr>Métodos</vt:lpstr>
      <vt:lpstr>Métodos</vt:lpstr>
      <vt:lpstr>Métodos – Tamanho da amostra</vt:lpstr>
      <vt:lpstr>Métodos – Análise estatística  </vt:lpstr>
      <vt:lpstr>Métodos - Análise de Imagem e Teste Estatístico</vt:lpstr>
      <vt:lpstr>Resultados </vt:lpstr>
      <vt:lpstr>Slide 15</vt:lpstr>
      <vt:lpstr>Resultados </vt:lpstr>
      <vt:lpstr>Resultados </vt:lpstr>
      <vt:lpstr>Resultados </vt:lpstr>
      <vt:lpstr>Resultados </vt:lpstr>
      <vt:lpstr>Resultados </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ABSTRACT</vt:lpstr>
      <vt:lpstr>Slide 34</vt:lpstr>
      <vt:lpstr>Slide 35</vt:lpstr>
      <vt:lpstr>Slide 36</vt:lpstr>
      <vt:lpstr>Slide 37</vt:lpstr>
      <vt:lpstr>Slide 38</vt:lpstr>
      <vt:lpstr>Nota do Editor do site, Dr. Paulo R. Margotto. Consultem também! Estudando juntos! Aqui e Agora!</vt:lpstr>
      <vt:lpstr>Slide 40</vt:lpstr>
      <vt:lpstr>Slide 41</vt:lpstr>
      <vt:lpstr>             Mensagem  de Stuart Hoope</vt:lpstr>
      <vt:lpstr>Slide 43</vt:lpstr>
      <vt:lpstr>Slide 44</vt:lpstr>
      <vt:lpstr>Slide 45</vt:lpstr>
      <vt:lpstr>Slide 46</vt:lpstr>
      <vt:lpstr>Slide 47</vt:lpstr>
      <vt:lpstr>Portanto...</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Paulo</dc:creator>
  <cp:lastModifiedBy>Paulo</cp:lastModifiedBy>
  <cp:revision>9</cp:revision>
  <dcterms:modified xsi:type="dcterms:W3CDTF">2018-08-18T10:56:29Z</dcterms:modified>
</cp:coreProperties>
</file>