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97" r:id="rId1"/>
  </p:sldMasterIdLst>
  <p:notesMasterIdLst>
    <p:notesMasterId r:id="rId43"/>
  </p:notesMasterIdLst>
  <p:sldIdLst>
    <p:sldId id="256" r:id="rId2"/>
    <p:sldId id="258" r:id="rId3"/>
    <p:sldId id="259" r:id="rId4"/>
    <p:sldId id="260" r:id="rId5"/>
    <p:sldId id="261" r:id="rId6"/>
    <p:sldId id="262" r:id="rId7"/>
    <p:sldId id="263" r:id="rId8"/>
    <p:sldId id="264" r:id="rId9"/>
    <p:sldId id="265" r:id="rId10"/>
    <p:sldId id="266" r:id="rId11"/>
    <p:sldId id="277" r:id="rId12"/>
    <p:sldId id="278" r:id="rId13"/>
    <p:sldId id="279" r:id="rId14"/>
    <p:sldId id="275" r:id="rId15"/>
    <p:sldId id="280" r:id="rId16"/>
    <p:sldId id="276" r:id="rId17"/>
    <p:sldId id="267" r:id="rId18"/>
    <p:sldId id="268" r:id="rId19"/>
    <p:sldId id="269" r:id="rId20"/>
    <p:sldId id="270" r:id="rId21"/>
    <p:sldId id="271" r:id="rId22"/>
    <p:sldId id="272" r:id="rId23"/>
    <p:sldId id="273" r:id="rId24"/>
    <p:sldId id="283" r:id="rId25"/>
    <p:sldId id="274" r:id="rId26"/>
    <p:sldId id="282" r:id="rId27"/>
    <p:sldId id="281" r:id="rId28"/>
    <p:sldId id="297" r:id="rId29"/>
    <p:sldId id="299" r:id="rId30"/>
    <p:sldId id="300" r:id="rId31"/>
    <p:sldId id="301" r:id="rId32"/>
    <p:sldId id="284" r:id="rId33"/>
    <p:sldId id="285" r:id="rId34"/>
    <p:sldId id="286" r:id="rId35"/>
    <p:sldId id="287" r:id="rId36"/>
    <p:sldId id="288" r:id="rId37"/>
    <p:sldId id="289" r:id="rId38"/>
    <p:sldId id="290" r:id="rId39"/>
    <p:sldId id="291" r:id="rId40"/>
    <p:sldId id="292" r:id="rId41"/>
    <p:sldId id="296" r:id="rId42"/>
  </p:sldIdLst>
  <p:sldSz cx="9144000" cy="5143500" type="screen16x9"/>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00"/>
    <a:srgbClr val="006600"/>
    <a:srgbClr val="FFFF00"/>
    <a:srgbClr val="0000FF"/>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106" d="100"/>
          <a:sy n="106" d="100"/>
        </p:scale>
        <p:origin x="-91" y="-202"/>
      </p:cViewPr>
      <p:guideLst>
        <p:guide orient="horz" pos="1620"/>
        <p:guide pos="2880"/>
      </p:guideLst>
    </p:cSldViewPr>
  </p:slideViewPr>
  <p:notesTextViewPr>
    <p:cViewPr>
      <p:scale>
        <a:sx n="1" d="1"/>
        <a:sy n="1" d="1"/>
      </p:scale>
      <p:origin x="0" y="0"/>
    </p:cViewPr>
  </p:notesTextViewPr>
  <p:sorterViewPr>
    <p:cViewPr>
      <p:scale>
        <a:sx n="66" d="100"/>
        <a:sy n="66" d="100"/>
      </p:scale>
      <p:origin x="0" y="389"/>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4818"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120000 h 120000"/>
            </a:gdLst>
            <a:ahLst/>
            <a:cxnLst/>
            <a:rect l="T0" t="T1" r="T2" b="T3"/>
            <a:pathLst>
              <a:path w="120000" h="120000" extrusionOk="0">
                <a:moveTo>
                  <a:pt x="0" y="0"/>
                </a:moveTo>
                <a:lnTo>
                  <a:pt x="120000" y="0"/>
                </a:lnTo>
                <a:lnTo>
                  <a:pt x="120000" y="120000"/>
                </a:lnTo>
                <a:lnTo>
                  <a:pt x="0" y="120000"/>
                </a:lnTo>
                <a:close/>
              </a:path>
            </a:pathLst>
          </a:custGeom>
          <a:noFill/>
          <a:ln w="9525">
            <a:solidFill>
              <a:srgbClr val="000000"/>
            </a:solidFill>
            <a:round/>
            <a:headEnd type="none" w="sm" len="sm"/>
            <a:tailEnd type="none" w="sm" len="sm"/>
          </a:ln>
        </p:spPr>
      </p:sp>
      <p:sp>
        <p:nvSpPr>
          <p:cNvPr id="34819" name="Google Shape;4;n"/>
          <p:cNvSpPr txBox="1">
            <a:spLocks noGrp="1"/>
          </p:cNvSpPr>
          <p:nvPr>
            <p:ph type="body" idx="1"/>
          </p:nvPr>
        </p:nvSpPr>
        <p:spPr bwMode="auto">
          <a:xfrm>
            <a:off x="685800" y="4343400"/>
            <a:ext cx="5486400" cy="41148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pitchFamily="34" charset="0"/>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1pPr>
    <a:lvl2pPr marL="742950" lvl="1" indent="-28575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2pPr>
    <a:lvl3pPr marL="1143000" lvl="2"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3pPr>
    <a:lvl4pPr marL="1600200" lvl="3"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4pPr>
    <a:lvl5pPr marL="2057400" lvl="4"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5842" name="Google Shape;51;p:notes"/>
          <p:cNvSpPr>
            <a:spLocks noGrp="1" noRot="1" noChangeAspect="1" noTextEdit="1"/>
          </p:cNvSpPr>
          <p:nvPr>
            <p:ph type="sldImg" idx="2"/>
          </p:nvPr>
        </p:nvSpPr>
        <p:spPr>
          <a:ln>
            <a:miter lim="800000"/>
            <a:headEnd/>
            <a:tailEnd/>
          </a:ln>
        </p:spPr>
      </p:sp>
      <p:sp>
        <p:nvSpPr>
          <p:cNvPr id="35843" name="Google Shape;52;p: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890" name="Google Shape;64;g3eab870c94_0_1:notes"/>
          <p:cNvSpPr>
            <a:spLocks noGrp="1" noRot="1" noChangeAspect="1" noTextEdit="1"/>
          </p:cNvSpPr>
          <p:nvPr>
            <p:ph type="sldImg" idx="2"/>
          </p:nvPr>
        </p:nvSpPr>
        <p:spPr>
          <a:ln>
            <a:miter lim="800000"/>
            <a:headEnd/>
            <a:tailEnd/>
          </a:ln>
        </p:spPr>
      </p:sp>
      <p:sp>
        <p:nvSpPr>
          <p:cNvPr id="37891" name="Google Shape;65;g3eab870c94_0_1: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8914" name="Google Shape;70;g3eab870c94_0_6:notes"/>
          <p:cNvSpPr>
            <a:spLocks noGrp="1" noRot="1" noChangeAspect="1" noTextEdit="1"/>
          </p:cNvSpPr>
          <p:nvPr>
            <p:ph type="sldImg" idx="2"/>
          </p:nvPr>
        </p:nvSpPr>
        <p:spPr>
          <a:ln>
            <a:miter lim="800000"/>
            <a:headEnd/>
            <a:tailEnd/>
          </a:ln>
        </p:spPr>
      </p:sp>
      <p:sp>
        <p:nvSpPr>
          <p:cNvPr id="38915" name="Google Shape;71;g3eab870c94_0_6: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9938" name="Google Shape;76;g3eab870c94_0_11:notes"/>
          <p:cNvSpPr>
            <a:spLocks noGrp="1" noRot="1" noChangeAspect="1" noTextEdit="1"/>
          </p:cNvSpPr>
          <p:nvPr>
            <p:ph type="sldImg" idx="2"/>
          </p:nvPr>
        </p:nvSpPr>
        <p:spPr>
          <a:ln>
            <a:miter lim="800000"/>
            <a:headEnd/>
            <a:tailEnd/>
          </a:ln>
        </p:spPr>
      </p:sp>
      <p:sp>
        <p:nvSpPr>
          <p:cNvPr id="39939" name="Google Shape;77;g3eab870c94_0_11: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62" name="Google Shape;82;g3eaff38321_0_1:notes"/>
          <p:cNvSpPr>
            <a:spLocks noGrp="1" noRot="1" noChangeAspect="1" noTextEdit="1"/>
          </p:cNvSpPr>
          <p:nvPr>
            <p:ph type="sldImg" idx="2"/>
          </p:nvPr>
        </p:nvSpPr>
        <p:spPr>
          <a:ln>
            <a:miter lim="800000"/>
            <a:headEnd/>
            <a:tailEnd/>
          </a:ln>
        </p:spPr>
      </p:sp>
      <p:sp>
        <p:nvSpPr>
          <p:cNvPr id="40963" name="Google Shape;83;g3eaff38321_0_1: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1986" name="Google Shape;88;g3eaff38321_0_6:notes"/>
          <p:cNvSpPr>
            <a:spLocks noGrp="1" noRot="1" noChangeAspect="1" noTextEdit="1"/>
          </p:cNvSpPr>
          <p:nvPr>
            <p:ph type="sldImg" idx="2"/>
          </p:nvPr>
        </p:nvSpPr>
        <p:spPr>
          <a:ln>
            <a:miter lim="800000"/>
            <a:headEnd/>
            <a:tailEnd/>
          </a:ln>
        </p:spPr>
      </p:sp>
      <p:sp>
        <p:nvSpPr>
          <p:cNvPr id="41987" name="Google Shape;89;g3eaff38321_0_6: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3010" name="Google Shape;94;g3eaff38321_0_11:notes"/>
          <p:cNvSpPr>
            <a:spLocks noGrp="1" noRot="1" noChangeAspect="1" noTextEdit="1"/>
          </p:cNvSpPr>
          <p:nvPr>
            <p:ph type="sldImg" idx="2"/>
          </p:nvPr>
        </p:nvSpPr>
        <p:spPr>
          <a:ln>
            <a:miter lim="800000"/>
            <a:headEnd/>
            <a:tailEnd/>
          </a:ln>
        </p:spPr>
      </p:sp>
      <p:sp>
        <p:nvSpPr>
          <p:cNvPr id="43011" name="Google Shape;95;g3eaff38321_0_11: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034" name="Google Shape;100;g3eaff38321_0_18:notes"/>
          <p:cNvSpPr>
            <a:spLocks noGrp="1" noRot="1" noChangeAspect="1" noTextEdit="1"/>
          </p:cNvSpPr>
          <p:nvPr>
            <p:ph type="sldImg" idx="2"/>
          </p:nvPr>
        </p:nvSpPr>
        <p:spPr>
          <a:ln>
            <a:miter lim="800000"/>
            <a:headEnd/>
            <a:tailEnd/>
          </a:ln>
        </p:spPr>
      </p:sp>
      <p:sp>
        <p:nvSpPr>
          <p:cNvPr id="44035" name="Google Shape;101;g3eaff38321_0_18: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8" name="Google Shape;106;g3eaff38321_0_24:notes"/>
          <p:cNvSpPr>
            <a:spLocks noGrp="1" noRot="1" noChangeAspect="1" noTextEdit="1"/>
          </p:cNvSpPr>
          <p:nvPr>
            <p:ph type="sldImg" idx="2"/>
          </p:nvPr>
        </p:nvSpPr>
        <p:spPr>
          <a:ln>
            <a:miter lim="800000"/>
            <a:headEnd/>
            <a:tailEnd/>
          </a:ln>
        </p:spPr>
      </p:sp>
      <p:sp>
        <p:nvSpPr>
          <p:cNvPr id="45059" name="Google Shape;107;g3eaff38321_0_24: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Google Shape;112;g3eaff38321_0_29:notes"/>
          <p:cNvSpPr>
            <a:spLocks noGrp="1" noRot="1" noChangeAspect="1" noTextEdit="1"/>
          </p:cNvSpPr>
          <p:nvPr>
            <p:ph type="sldImg" idx="2"/>
          </p:nvPr>
        </p:nvSpPr>
        <p:spPr>
          <a:ln>
            <a:miter lim="800000"/>
            <a:headEnd/>
            <a:tailEnd/>
          </a:ln>
        </p:spPr>
      </p:sp>
      <p:sp>
        <p:nvSpPr>
          <p:cNvPr id="46083" name="Google Shape;113;g3eaff38321_0_29: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18;g3eab870c94_0_16:notes"/>
          <p:cNvSpPr>
            <a:spLocks noGrp="1" noRot="1" noChangeAspect="1" noTextEdit="1"/>
          </p:cNvSpPr>
          <p:nvPr>
            <p:ph type="sldImg" idx="2"/>
          </p:nvPr>
        </p:nvSpPr>
        <p:spPr>
          <a:ln>
            <a:miter lim="800000"/>
            <a:headEnd/>
            <a:tailEnd/>
          </a:ln>
        </p:spPr>
      </p:sp>
      <p:sp>
        <p:nvSpPr>
          <p:cNvPr id="47107" name="Google Shape;119;g3eab870c94_0_16: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124;g3eab870c94_0_21:notes"/>
          <p:cNvSpPr>
            <a:spLocks noGrp="1" noRot="1" noChangeAspect="1" noTextEdit="1"/>
          </p:cNvSpPr>
          <p:nvPr>
            <p:ph type="sldImg" idx="2"/>
          </p:nvPr>
        </p:nvSpPr>
        <p:spPr>
          <a:ln>
            <a:miter lim="800000"/>
            <a:headEnd/>
            <a:tailEnd/>
          </a:ln>
        </p:spPr>
      </p:sp>
      <p:sp>
        <p:nvSpPr>
          <p:cNvPr id="48131" name="Google Shape;125;g3eab870c94_0_21: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9154" name="Google Shape;130;g3eab870c94_0_26:notes"/>
          <p:cNvSpPr>
            <a:spLocks noGrp="1" noRot="1" noChangeAspect="1" noTextEdit="1"/>
          </p:cNvSpPr>
          <p:nvPr>
            <p:ph type="sldImg" idx="2"/>
          </p:nvPr>
        </p:nvSpPr>
        <p:spPr>
          <a:ln>
            <a:miter lim="800000"/>
            <a:headEnd/>
            <a:tailEnd/>
          </a:ln>
        </p:spPr>
      </p:sp>
      <p:sp>
        <p:nvSpPr>
          <p:cNvPr id="49155" name="Google Shape;131;g3eab870c94_0_26: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8" name="Google Shape;136;g3eab870c94_0_31:notes"/>
          <p:cNvSpPr>
            <a:spLocks noGrp="1" noRot="1" noChangeAspect="1" noTextEdit="1"/>
          </p:cNvSpPr>
          <p:nvPr>
            <p:ph type="sldImg" idx="2"/>
          </p:nvPr>
        </p:nvSpPr>
        <p:spPr>
          <a:ln>
            <a:miter lim="800000"/>
            <a:headEnd/>
            <a:tailEnd/>
          </a:ln>
        </p:spPr>
      </p:sp>
      <p:sp>
        <p:nvSpPr>
          <p:cNvPr id="50179" name="Google Shape;137;g3eab870c94_0_31: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1202" name="Google Shape;142;g3eab870c94_0_36:notes"/>
          <p:cNvSpPr>
            <a:spLocks noGrp="1" noRot="1" noChangeAspect="1" noTextEdit="1"/>
          </p:cNvSpPr>
          <p:nvPr>
            <p:ph type="sldImg" idx="2"/>
          </p:nvPr>
        </p:nvSpPr>
        <p:spPr>
          <a:ln>
            <a:miter lim="800000"/>
            <a:headEnd/>
            <a:tailEnd/>
          </a:ln>
        </p:spPr>
      </p:sp>
      <p:sp>
        <p:nvSpPr>
          <p:cNvPr id="51203" name="Google Shape;143;g3eab870c94_0_36: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2226" name="Google Shape;148;g3eab870c94_0_41:notes"/>
          <p:cNvSpPr>
            <a:spLocks noGrp="1" noRot="1" noChangeAspect="1" noTextEdit="1"/>
          </p:cNvSpPr>
          <p:nvPr>
            <p:ph type="sldImg" idx="2"/>
          </p:nvPr>
        </p:nvSpPr>
        <p:spPr>
          <a:ln>
            <a:miter lim="800000"/>
            <a:headEnd/>
            <a:tailEnd/>
          </a:ln>
        </p:spPr>
      </p:sp>
      <p:sp>
        <p:nvSpPr>
          <p:cNvPr id="52227" name="Google Shape;149;g3eab870c94_0_41: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0" name="Google Shape;154;g3eab870c94_0_46:notes"/>
          <p:cNvSpPr>
            <a:spLocks noGrp="1" noRot="1" noChangeAspect="1" noTextEdit="1"/>
          </p:cNvSpPr>
          <p:nvPr>
            <p:ph type="sldImg" idx="2"/>
          </p:nvPr>
        </p:nvSpPr>
        <p:spPr>
          <a:ln>
            <a:miter lim="800000"/>
            <a:headEnd/>
            <a:tailEnd/>
          </a:ln>
        </p:spPr>
      </p:sp>
      <p:sp>
        <p:nvSpPr>
          <p:cNvPr id="53251" name="Google Shape;155;g3eab870c94_0_46: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4274" name="Google Shape;160;g3eae52b64b_0_0:notes"/>
          <p:cNvSpPr>
            <a:spLocks noGrp="1" noRot="1" noChangeAspect="1" noTextEdit="1"/>
          </p:cNvSpPr>
          <p:nvPr>
            <p:ph type="sldImg" idx="2"/>
          </p:nvPr>
        </p:nvSpPr>
        <p:spPr>
          <a:ln>
            <a:miter lim="800000"/>
            <a:headEnd/>
            <a:tailEnd/>
          </a:ln>
        </p:spPr>
      </p:sp>
      <p:sp>
        <p:nvSpPr>
          <p:cNvPr id="54275" name="Google Shape;161;g3eae52b64b_0_0:notes"/>
          <p:cNvSpPr txBox="1">
            <a:spLocks noGrp="1"/>
          </p:cNvSpPr>
          <p:nvPr>
            <p:ph type="body" idx="1"/>
          </p:nvPr>
        </p:nvSpPr>
        <p:spPr>
          <a:ln/>
        </p:spPr>
        <p:txBody>
          <a:bodyPr/>
          <a:lstStyle/>
          <a:p>
            <a:pPr marL="0" indent="0" eaLnBrk="1" hangingPunct="1">
              <a:buSzPts val="1100"/>
            </a:pPr>
            <a:endParaRPr lang="pt-BR" sz="1100" smtClean="0">
              <a:latin typeface="Arial"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cxnSp>
        <p:nvCxnSpPr>
          <p:cNvPr id="4" name="Straight Connector 14"/>
          <p:cNvCxnSpPr/>
          <p:nvPr/>
        </p:nvCxnSpPr>
        <p:spPr>
          <a:xfrm>
            <a:off x="1812925" y="2646363"/>
            <a:ext cx="6478588"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ctrTitle"/>
          </p:nvPr>
        </p:nvSpPr>
        <p:spPr>
          <a:xfrm>
            <a:off x="1813335" y="601724"/>
            <a:ext cx="6477805" cy="1906073"/>
          </a:xfrm>
        </p:spPr>
        <p:txBody>
          <a:bodyPr bIns="0" anchor="b"/>
          <a:lstStyle>
            <a:lvl1pPr algn="l">
              <a:defRPr sz="4950"/>
            </a:lvl1pPr>
          </a:lstStyle>
          <a:p>
            <a:r>
              <a:rPr lang="pt-BR" smtClean="0"/>
              <a:t>Clique para editar o título mestre</a:t>
            </a:r>
            <a:endParaRPr lang="en-US" dirty="0"/>
          </a:p>
        </p:txBody>
      </p:sp>
      <p:sp>
        <p:nvSpPr>
          <p:cNvPr id="3" name="Subtitle 2"/>
          <p:cNvSpPr>
            <a:spLocks noGrp="1"/>
          </p:cNvSpPr>
          <p:nvPr>
            <p:ph type="subTitle" idx="1"/>
          </p:nvPr>
        </p:nvSpPr>
        <p:spPr>
          <a:xfrm>
            <a:off x="1813335" y="2648403"/>
            <a:ext cx="6477804" cy="733216"/>
          </a:xfrm>
        </p:spPr>
        <p:txBody>
          <a:bodyPr tIns="91440" bIns="91440"/>
          <a:lstStyle>
            <a:lvl1pPr marL="0" indent="0" algn="l">
              <a:buNone/>
              <a:defRPr sz="1350" b="0" cap="all" baseline="0">
                <a:solidFill>
                  <a:schemeClr val="tx1"/>
                </a:solidFill>
              </a:defRPr>
            </a:lvl1pPr>
            <a:lvl2pPr marL="342900" indent="0" algn="ctr">
              <a:buNone/>
              <a:defRPr sz="135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pt-BR" smtClean="0"/>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75537BFE-502D-41DC-8ABA-B6D1FADEDF73}" type="datetimeFigureOut">
              <a:rPr lang="en-US"/>
              <a:pPr>
                <a:defRPr/>
              </a:pPr>
              <a:t>8/17/2018</a:t>
            </a:fld>
            <a:endParaRPr lang="en-US" dirty="0"/>
          </a:p>
        </p:txBody>
      </p:sp>
      <p:sp>
        <p:nvSpPr>
          <p:cNvPr id="6" name="Footer Placeholder 4"/>
          <p:cNvSpPr>
            <a:spLocks noGrp="1"/>
          </p:cNvSpPr>
          <p:nvPr>
            <p:ph type="ftr" sz="quarter" idx="11"/>
          </p:nvPr>
        </p:nvSpPr>
        <p:spPr>
          <a:xfrm>
            <a:off x="1812925" y="247650"/>
            <a:ext cx="3730625" cy="231775"/>
          </a:xfr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1077913" y="598488"/>
            <a:ext cx="608012" cy="377825"/>
          </a:xfrm>
        </p:spPr>
        <p:txBody>
          <a:bodyPr/>
          <a:lstStyle>
            <a:lvl1pPr>
              <a:defRPr/>
            </a:lvl1pPr>
          </a:lstStyle>
          <a:p>
            <a:pPr>
              <a:defRPr/>
            </a:pPr>
            <a:fld id="{C2DB5F44-F87C-41C4-9D31-E059494D2A31}" type="slidenum">
              <a:rPr lang="pt-BR"/>
              <a:pPr>
                <a:defRPr/>
              </a:pPr>
              <a:t>‹nº›</a:t>
            </a:fld>
            <a:endParaRPr lang="pt-B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cxnSp>
        <p:nvCxnSpPr>
          <p:cNvPr id="4" name="Straight Connector 32"/>
          <p:cNvCxnSpPr/>
          <p:nvPr/>
        </p:nvCxnSpPr>
        <p:spPr>
          <a:xfrm>
            <a:off x="1090613" y="1385888"/>
            <a:ext cx="720566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ncho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417496D-EBE2-4697-A47D-275B60AED9D5}" type="datetimeFigureOut">
              <a:rPr lang="en-US"/>
              <a:pPr>
                <a:defRPr/>
              </a:pPr>
              <a:t>8/17/2018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9D9888A-C1A0-49B9-B5E2-F153DAFB91DA}" type="slidenum">
              <a:rPr lang="pt-BR"/>
              <a:pPr>
                <a:defRPr/>
              </a:pPr>
              <a:t>‹nº›</a:t>
            </a:fld>
            <a:endParaRPr lang="pt-BR"/>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cxnSp>
        <p:nvCxnSpPr>
          <p:cNvPr id="4" name="Straight Connector 14"/>
          <p:cNvCxnSpPr/>
          <p:nvPr/>
        </p:nvCxnSpPr>
        <p:spPr>
          <a:xfrm>
            <a:off x="1090613" y="2854325"/>
            <a:ext cx="6472237"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090679" y="1317097"/>
            <a:ext cx="6482366" cy="1415963"/>
          </a:xfrm>
        </p:spPr>
        <p:txBody>
          <a:bodyPr anchor="b"/>
          <a:lstStyle>
            <a:lvl1pPr algn="l">
              <a:defRPr sz="2700"/>
            </a:lvl1pPr>
          </a:lstStyle>
          <a:p>
            <a:r>
              <a:rPr lang="pt-BR" smtClean="0"/>
              <a:t>Clique para editar o título mestre</a:t>
            </a:r>
            <a:endParaRPr lang="en-US" dirty="0"/>
          </a:p>
        </p:txBody>
      </p:sp>
      <p:sp>
        <p:nvSpPr>
          <p:cNvPr id="3" name="Text Placeholder 2"/>
          <p:cNvSpPr>
            <a:spLocks noGrp="1"/>
          </p:cNvSpPr>
          <p:nvPr>
            <p:ph type="body" idx="1"/>
          </p:nvPr>
        </p:nvSpPr>
        <p:spPr>
          <a:xfrm>
            <a:off x="1090679" y="2854647"/>
            <a:ext cx="6472835" cy="759697"/>
          </a:xfrm>
        </p:spPr>
        <p:txBody>
          <a:bodyPr tIns="91440"/>
          <a:lstStyle>
            <a:lvl1pPr marL="0" indent="0" algn="l">
              <a:buNone/>
              <a:defRPr sz="1350">
                <a:solidFill>
                  <a:schemeClr val="tx1"/>
                </a:solidFill>
              </a:defRPr>
            </a:lvl1pPr>
            <a:lvl2pPr marL="342900" indent="0">
              <a:buNone/>
              <a:defRPr sz="135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231AD2FF-1A3F-45C2-9DEB-25680EF7D78E}" type="datetimeFigureOut">
              <a:rPr lang="en-US"/>
              <a:pPr>
                <a:defRPr/>
              </a:pPr>
              <a:t>8/17/2018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FFA9551-404F-4907-9505-080A8811D3E6}" type="slidenum">
              <a:rPr lang="pt-BR"/>
              <a:pPr>
                <a:defRPr/>
              </a:pPr>
              <a:t>‹nº›</a:t>
            </a:fld>
            <a:endParaRPr lang="pt-BR"/>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cxnSp>
        <p:nvCxnSpPr>
          <p:cNvPr id="5" name="Straight Connector 34"/>
          <p:cNvCxnSpPr/>
          <p:nvPr/>
        </p:nvCxnSpPr>
        <p:spPr>
          <a:xfrm>
            <a:off x="1090613" y="1385888"/>
            <a:ext cx="720566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086913" y="603667"/>
            <a:ext cx="7204226" cy="794479"/>
          </a:xfrm>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085498" y="1508159"/>
            <a:ext cx="3483864" cy="2586446"/>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810328" y="1513007"/>
            <a:ext cx="3483864" cy="258114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637DA5DE-3944-4C52-9F70-4CC8094B8663}" type="datetimeFigureOut">
              <a:rPr lang="en-US"/>
              <a:pPr>
                <a:defRPr/>
              </a:pPr>
              <a:t>8/17/2018</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6A24336D-7CEA-44E5-A97B-3FCBF6D6868A}" type="slidenum">
              <a:rPr lang="pt-BR"/>
              <a:pPr>
                <a:defRPr/>
              </a:pPr>
              <a:t>‹nº›</a:t>
            </a:fld>
            <a:endParaRPr lang="pt-BR"/>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cxnSp>
        <p:nvCxnSpPr>
          <p:cNvPr id="7" name="Straight Connector 28"/>
          <p:cNvCxnSpPr/>
          <p:nvPr/>
        </p:nvCxnSpPr>
        <p:spPr>
          <a:xfrm>
            <a:off x="1090613" y="1385888"/>
            <a:ext cx="720566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085394" y="603123"/>
            <a:ext cx="7205746" cy="792239"/>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085393" y="1514662"/>
            <a:ext cx="3483864" cy="601457"/>
          </a:xfrm>
        </p:spPr>
        <p:txBody>
          <a:bodyPr anchor="b"/>
          <a:lstStyle>
            <a:lvl1pPr marL="0" indent="0">
              <a:lnSpc>
                <a:spcPct val="100000"/>
              </a:lnSpc>
              <a:buNone/>
              <a:defRPr sz="165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4" name="Content Placeholder 3"/>
          <p:cNvSpPr>
            <a:spLocks noGrp="1"/>
          </p:cNvSpPr>
          <p:nvPr>
            <p:ph sz="half" idx="2"/>
          </p:nvPr>
        </p:nvSpPr>
        <p:spPr>
          <a:xfrm>
            <a:off x="1085393" y="2118202"/>
            <a:ext cx="3483864" cy="1983343"/>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809272" y="1517253"/>
            <a:ext cx="3483864" cy="601678"/>
          </a:xfrm>
        </p:spPr>
        <p:txBody>
          <a:bodyPr anchor="b"/>
          <a:lstStyle>
            <a:lvl1pPr marL="0" indent="0">
              <a:lnSpc>
                <a:spcPct val="100000"/>
              </a:lnSpc>
              <a:buNone/>
              <a:defRPr sz="165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6" name="Content Placeholder 5"/>
          <p:cNvSpPr>
            <a:spLocks noGrp="1"/>
          </p:cNvSpPr>
          <p:nvPr>
            <p:ph sz="quarter" idx="4"/>
          </p:nvPr>
        </p:nvSpPr>
        <p:spPr>
          <a:xfrm>
            <a:off x="4809272" y="2116119"/>
            <a:ext cx="3483864" cy="1978028"/>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053226A6-843F-4A84-BA59-360E44B2FC6A}" type="datetimeFigureOut">
              <a:rPr lang="en-US"/>
              <a:pPr>
                <a:defRPr/>
              </a:pPr>
              <a:t>8/17/2018</a:t>
            </a:fld>
            <a:endParaRPr lang="en-US" dirty="0"/>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6929441B-461C-41EE-A1BD-8511D99B901B}" type="slidenum">
              <a:rPr lang="pt-BR"/>
              <a:pPr>
                <a:defRPr/>
              </a:pPr>
              <a:t>‹nº›</a:t>
            </a:fld>
            <a:endParaRPr lang="pt-BR"/>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cxnSp>
        <p:nvCxnSpPr>
          <p:cNvPr id="3" name="Straight Connector 24"/>
          <p:cNvCxnSpPr/>
          <p:nvPr/>
        </p:nvCxnSpPr>
        <p:spPr>
          <a:xfrm>
            <a:off x="1090613" y="1385888"/>
            <a:ext cx="720566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9565DD24-EAB2-456F-B1ED-3D5417CE3000}" type="datetimeFigureOut">
              <a:rPr lang="en-US"/>
              <a:pPr>
                <a:defRPr/>
              </a:pPr>
              <a:t>8/17/2018</a:t>
            </a:fld>
            <a:endParaRPr lang="en-US" dirty="0"/>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CC19D9A7-C8F9-47AA-8038-A4EC3F3BC97E}" type="slidenum">
              <a:rPr lang="pt-BR"/>
              <a:pPr>
                <a:defRPr/>
              </a:pPr>
              <a:t>‹nº›</a:t>
            </a:fld>
            <a:endParaRPr lang="pt-BR"/>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BD12A4A-1D5C-4654-B58F-AA459BD9B8E1}" type="datetimeFigureOut">
              <a:rPr lang="en-US"/>
              <a:pPr>
                <a:defRPr/>
              </a:pPr>
              <a:t>8/17/2018</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F6B10CF-F146-4F82-BE2C-84E65E5E9A16}" type="slidenum">
              <a:rPr lang="pt-BR"/>
              <a:pPr>
                <a:defRPr/>
              </a:pPr>
              <a:t>‹nº›</a:t>
            </a:fld>
            <a:endParaRPr lang="pt-BR"/>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cxnSp>
        <p:nvCxnSpPr>
          <p:cNvPr id="5" name="Straight Connector 16"/>
          <p:cNvCxnSpPr/>
          <p:nvPr/>
        </p:nvCxnSpPr>
        <p:spPr>
          <a:xfrm>
            <a:off x="1085850" y="2403475"/>
            <a:ext cx="2452688"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083504" y="599230"/>
            <a:ext cx="2454824" cy="1685338"/>
          </a:xfrm>
        </p:spPr>
        <p:txBody>
          <a:bodyPr anchor="b"/>
          <a:lstStyle>
            <a:lvl1pPr algn="l">
              <a:defRPr sz="1800"/>
            </a:lvl1pPr>
          </a:lstStyle>
          <a:p>
            <a:r>
              <a:rPr lang="pt-BR" smtClean="0"/>
              <a:t>Clique para editar o título mestre</a:t>
            </a:r>
            <a:endParaRPr lang="en-US" dirty="0"/>
          </a:p>
        </p:txBody>
      </p:sp>
      <p:sp>
        <p:nvSpPr>
          <p:cNvPr id="3" name="Content Placeholder 2"/>
          <p:cNvSpPr>
            <a:spLocks noGrp="1"/>
          </p:cNvSpPr>
          <p:nvPr>
            <p:ph idx="1"/>
          </p:nvPr>
        </p:nvSpPr>
        <p:spPr>
          <a:xfrm>
            <a:off x="3782785" y="599230"/>
            <a:ext cx="4509353" cy="3494120"/>
          </a:xfrm>
        </p:spPr>
        <p:txBody>
          <a:bodyPr anchor="ct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083504" y="2404119"/>
            <a:ext cx="2456260" cy="1686136"/>
          </a:xfrm>
        </p:spPr>
        <p:txBody>
          <a:bodyPr/>
          <a:lstStyle>
            <a:lvl1pPr marL="0" indent="0" algn="l">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6" name="Date Placeholder 4"/>
          <p:cNvSpPr>
            <a:spLocks noGrp="1"/>
          </p:cNvSpPr>
          <p:nvPr>
            <p:ph type="dt" sz="half" idx="10"/>
          </p:nvPr>
        </p:nvSpPr>
        <p:spPr/>
        <p:txBody>
          <a:bodyPr/>
          <a:lstStyle>
            <a:lvl1pPr>
              <a:defRPr/>
            </a:lvl1pPr>
          </a:lstStyle>
          <a:p>
            <a:pPr>
              <a:defRPr/>
            </a:pPr>
            <a:fld id="{C75E84F9-4E12-4778-8221-20692FE8065F}" type="datetimeFigureOut">
              <a:rPr lang="en-US"/>
              <a:pPr>
                <a:defRPr/>
              </a:pPr>
              <a:t>8/17/2018</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95A44D00-DA13-4EA2-AE89-9A8D504C60B1}" type="slidenum">
              <a:rPr lang="pt-BR"/>
              <a:pPr>
                <a:defRPr/>
              </a:pPr>
              <a:t>‹nº›</a:t>
            </a:fld>
            <a:endParaRPr lang="pt-BR"/>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grpSp>
        <p:nvGrpSpPr>
          <p:cNvPr id="5" name="Group 7"/>
          <p:cNvGrpSpPr>
            <a:grpSpLocks/>
          </p:cNvGrpSpPr>
          <p:nvPr/>
        </p:nvGrpSpPr>
        <p:grpSpPr bwMode="auto">
          <a:xfrm>
            <a:off x="5608638" y="361950"/>
            <a:ext cx="3055937" cy="3860800"/>
            <a:chOff x="7477387" y="482170"/>
            <a:chExt cx="4074533" cy="5149101"/>
          </a:xfrm>
        </p:grpSpPr>
        <p:grpSp>
          <p:nvGrpSpPr>
            <p:cNvPr id="6" name="Rectangle 17"/>
            <p:cNvGrpSpPr>
              <a:grpSpLocks/>
            </p:cNvGrpSpPr>
            <p:nvPr/>
          </p:nvGrpSpPr>
          <p:grpSpPr bwMode="auto">
            <a:xfrm>
              <a:off x="7339583" y="455167"/>
              <a:ext cx="4372864" cy="5559552"/>
              <a:chOff x="5504688" y="341376"/>
              <a:chExt cx="3279648" cy="4169664"/>
            </a:xfrm>
          </p:grpSpPr>
          <p:pic>
            <p:nvPicPr>
              <p:cNvPr id="10" name="Rectangle 17"/>
              <p:cNvPicPr>
                <a:picLocks noChangeArrowheads="1"/>
              </p:cNvPicPr>
              <p:nvPr/>
            </p:nvPicPr>
            <p:blipFill>
              <a:blip r:embed="rId2"/>
              <a:srcRect/>
              <a:stretch>
                <a:fillRect/>
              </a:stretch>
            </p:blipFill>
            <p:spPr bwMode="black">
              <a:xfrm>
                <a:off x="5504688" y="341376"/>
                <a:ext cx="3279648" cy="4169664"/>
              </a:xfrm>
              <a:prstGeom prst="rect">
                <a:avLst/>
              </a:prstGeom>
              <a:noFill/>
            </p:spPr>
          </p:pic>
          <p:sp>
            <p:nvSpPr>
              <p:cNvPr id="11" name="Text Box 13"/>
              <p:cNvSpPr txBox="1">
                <a:spLocks noChangeArrowheads="1"/>
              </p:cNvSpPr>
              <p:nvPr/>
            </p:nvSpPr>
            <p:spPr bwMode="auto">
              <a:xfrm>
                <a:off x="5608041" y="361628"/>
                <a:ext cx="3055900" cy="3861826"/>
              </a:xfrm>
              <a:prstGeom prst="rect">
                <a:avLst/>
              </a:prstGeom>
              <a:noFill/>
              <a:ln w="9525">
                <a:noFill/>
                <a:miter lim="800000"/>
                <a:headEnd/>
                <a:tailEnd/>
              </a:ln>
            </p:spPr>
            <p:txBody>
              <a:bodyPr/>
              <a:lstStyle/>
              <a:p>
                <a:endParaRPr lang="pt-BR"/>
              </a:p>
            </p:txBody>
          </p:sp>
        </p:grpSp>
        <p:grpSp>
          <p:nvGrpSpPr>
            <p:cNvPr id="7" name="Rectangle 18"/>
            <p:cNvGrpSpPr>
              <a:grpSpLocks/>
            </p:cNvGrpSpPr>
            <p:nvPr/>
          </p:nvGrpSpPr>
          <p:grpSpPr bwMode="auto">
            <a:xfrm>
              <a:off x="7729727" y="755903"/>
              <a:ext cx="3560064" cy="4576064"/>
              <a:chOff x="5797296" y="566928"/>
              <a:chExt cx="2670048" cy="3432048"/>
            </a:xfrm>
          </p:grpSpPr>
          <p:pic>
            <p:nvPicPr>
              <p:cNvPr id="8" name="Rectangle 18"/>
              <p:cNvPicPr>
                <a:picLocks noChangeArrowheads="1"/>
              </p:cNvPicPr>
              <p:nvPr/>
            </p:nvPicPr>
            <p:blipFill>
              <a:blip r:embed="rId3"/>
              <a:srcRect/>
              <a:stretch>
                <a:fillRect/>
              </a:stretch>
            </p:blipFill>
            <p:spPr bwMode="blackWhite">
              <a:xfrm>
                <a:off x="5797296" y="566928"/>
                <a:ext cx="2670048" cy="3432048"/>
              </a:xfrm>
              <a:prstGeom prst="rect">
                <a:avLst/>
              </a:prstGeom>
              <a:noFill/>
            </p:spPr>
          </p:pic>
          <p:sp>
            <p:nvSpPr>
              <p:cNvPr id="9" name="Text Box 16"/>
              <p:cNvSpPr txBox="1">
                <a:spLocks noChangeArrowheads="1"/>
              </p:cNvSpPr>
              <p:nvPr/>
            </p:nvSpPr>
            <p:spPr bwMode="auto">
              <a:xfrm>
                <a:off x="5842835" y="609380"/>
                <a:ext cx="2587717" cy="3349839"/>
              </a:xfrm>
              <a:prstGeom prst="rect">
                <a:avLst/>
              </a:prstGeom>
              <a:noFill/>
              <a:ln w="9525">
                <a:noFill/>
                <a:miter lim="800000"/>
                <a:headEnd/>
                <a:tailEnd/>
              </a:ln>
            </p:spPr>
            <p:txBody>
              <a:bodyPr/>
              <a:lstStyle/>
              <a:p>
                <a:endParaRPr lang="pt-BR"/>
              </a:p>
            </p:txBody>
          </p:sp>
        </p:grpSp>
      </p:grpSp>
      <p:cxnSp>
        <p:nvCxnSpPr>
          <p:cNvPr id="12" name="Straight Connector 30"/>
          <p:cNvCxnSpPr/>
          <p:nvPr/>
        </p:nvCxnSpPr>
        <p:spPr>
          <a:xfrm>
            <a:off x="1085850" y="2357438"/>
            <a:ext cx="414496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088405" y="847135"/>
            <a:ext cx="4149246" cy="1372938"/>
          </a:xfrm>
        </p:spPr>
        <p:txBody>
          <a:bodyPr anchor="b"/>
          <a:lstStyle>
            <a:lvl1pPr>
              <a:defRPr sz="24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093292" y="841907"/>
            <a:ext cx="2093378" cy="2899745"/>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087747" y="2359494"/>
            <a:ext cx="4143303" cy="1502807"/>
          </a:xfrm>
        </p:spPr>
        <p:txBody>
          <a:bodyPr/>
          <a:lstStyle>
            <a:lvl1pPr marL="0" indent="0" algn="l">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13" name="Date Placeholder 4"/>
          <p:cNvSpPr>
            <a:spLocks noGrp="1"/>
          </p:cNvSpPr>
          <p:nvPr>
            <p:ph type="dt" sz="half" idx="10"/>
          </p:nvPr>
        </p:nvSpPr>
        <p:spPr>
          <a:xfrm>
            <a:off x="1085850" y="4102100"/>
            <a:ext cx="4144963" cy="239713"/>
          </a:xfrm>
        </p:spPr>
        <p:txBody>
          <a:bodyPr/>
          <a:lstStyle>
            <a:lvl1pPr algn="l">
              <a:defRPr smtClean="0"/>
            </a:lvl1pPr>
          </a:lstStyle>
          <a:p>
            <a:pPr>
              <a:defRPr/>
            </a:pPr>
            <a:fld id="{2F02D8FF-4230-4384-A1F5-D09A66DB152E}" type="datetimeFigureOut">
              <a:rPr lang="en-US"/>
              <a:pPr>
                <a:defRPr/>
              </a:pPr>
              <a:t>8/17/2018</a:t>
            </a:fld>
            <a:endParaRPr lang="en-US" dirty="0"/>
          </a:p>
        </p:txBody>
      </p:sp>
      <p:sp>
        <p:nvSpPr>
          <p:cNvPr id="14" name="Footer Placeholder 5"/>
          <p:cNvSpPr>
            <a:spLocks noGrp="1"/>
          </p:cNvSpPr>
          <p:nvPr>
            <p:ph type="ftr" sz="quarter" idx="11"/>
          </p:nvPr>
        </p:nvSpPr>
        <p:spPr>
          <a:xfrm>
            <a:off x="1085850" y="239713"/>
            <a:ext cx="4156075" cy="239712"/>
          </a:xfrm>
        </p:spPr>
        <p:txBody>
          <a:bodyPr/>
          <a:lstStyle>
            <a:lvl1pPr>
              <a:defRPr/>
            </a:lvl1pPr>
          </a:lstStyle>
          <a:p>
            <a:pPr>
              <a:defRPr/>
            </a:pPr>
            <a:endParaRPr lang="en-US"/>
          </a:p>
        </p:txBody>
      </p:sp>
      <p:sp>
        <p:nvSpPr>
          <p:cNvPr id="15" name="Slide Number Placeholder 6"/>
          <p:cNvSpPr>
            <a:spLocks noGrp="1"/>
          </p:cNvSpPr>
          <p:nvPr>
            <p:ph type="sldNum" sz="quarter" idx="12"/>
          </p:nvPr>
        </p:nvSpPr>
        <p:spPr/>
        <p:txBody>
          <a:bodyPr/>
          <a:lstStyle>
            <a:lvl1pPr>
              <a:defRPr/>
            </a:lvl1pPr>
          </a:lstStyle>
          <a:p>
            <a:pPr>
              <a:defRPr/>
            </a:pPr>
            <a:fld id="{BB11A445-98A4-4106-9DE8-65D011CE2215}" type="slidenum">
              <a:rPr lang="pt-BR"/>
              <a:pPr>
                <a:defRPr/>
              </a:pPr>
              <a:t>‹nº›</a:t>
            </a:fld>
            <a:endParaRPr lang="pt-BR"/>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cxnSp>
        <p:nvCxnSpPr>
          <p:cNvPr id="4" name="Straight Connector 25"/>
          <p:cNvCxnSpPr/>
          <p:nvPr/>
        </p:nvCxnSpPr>
        <p:spPr>
          <a:xfrm>
            <a:off x="1090613" y="1385888"/>
            <a:ext cx="720566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634F2C1-1841-43F1-8049-AF38B59B8D5E}" type="datetimeFigureOut">
              <a:rPr lang="en-US"/>
              <a:pPr>
                <a:defRPr/>
              </a:pPr>
              <a:t>8/17/2018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56242EE-5E73-4B58-A211-EB4564B9BD28}" type="slidenum">
              <a:rPr lang="pt-BR"/>
              <a:pPr>
                <a:defRPr/>
              </a:pPr>
              <a:t>‹nº›</a:t>
            </a:fld>
            <a:endParaRPr lang="pt-BR"/>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cxnSp>
        <p:nvCxnSpPr>
          <p:cNvPr id="4" name="Straight Connector 14"/>
          <p:cNvCxnSpPr/>
          <p:nvPr/>
        </p:nvCxnSpPr>
        <p:spPr>
          <a:xfrm>
            <a:off x="7078663" y="598488"/>
            <a:ext cx="0" cy="3495675"/>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Vertical Title 1"/>
          <p:cNvSpPr>
            <a:spLocks noGrp="1"/>
          </p:cNvSpPr>
          <p:nvPr>
            <p:ph type="title" orient="vert"/>
          </p:nvPr>
        </p:nvSpPr>
        <p:spPr>
          <a:xfrm>
            <a:off x="7079333" y="599230"/>
            <a:ext cx="1211807" cy="3494917"/>
          </a:xfrm>
        </p:spPr>
        <p:txBody>
          <a:bodyPr vert="eaVert"/>
          <a:lstStyle>
            <a:lvl1pPr algn="l">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083504" y="599230"/>
            <a:ext cx="5871623" cy="3494917"/>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ACB8FFAE-5D37-4C55-955A-48C6D30C82B6}" type="datetimeFigureOut">
              <a:rPr lang="en-US"/>
              <a:pPr>
                <a:defRPr/>
              </a:pPr>
              <a:t>8/17/2018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636802A-3979-401D-AA97-0B8FFFE4FB2A}" type="slidenum">
              <a:rPr lang="pt-BR"/>
              <a:pPr>
                <a:defRPr/>
              </a:pPr>
              <a:t>‹nº›</a:t>
            </a:fld>
            <a:endParaRPr lang="pt-BR"/>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 name="Google Shape;19;p4"/>
          <p:cNvSpPr txBox="1">
            <a:spLocks noGrp="1"/>
          </p:cNvSpPr>
          <p:nvPr>
            <p:ph type="sldNum" idx="10"/>
          </p:nvPr>
        </p:nvSpPr>
        <p:spPr>
          <a:xfrm>
            <a:off x="8472488" y="4662488"/>
            <a:ext cx="549275" cy="393700"/>
          </a:xfr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defRPr/>
            </a:pPr>
            <a:fld id="{0118454E-BD5A-4EB3-A4CF-64186D9534EC}" type="slidenum">
              <a:rPr lang="pt-BR"/>
              <a:pPr>
                <a:defRPr/>
              </a:pPr>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1514475"/>
            <a:ext cx="9144000" cy="307975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27" name="Picture 6"/>
          <p:cNvPicPr>
            <a:picLocks noChangeAspect="1"/>
          </p:cNvPicPr>
          <p:nvPr/>
        </p:nvPicPr>
        <p:blipFill>
          <a:blip r:embed="rId14"/>
          <a:srcRect t="1538" b="-1538"/>
          <a:stretch>
            <a:fillRect/>
          </a:stretch>
        </p:blipFill>
        <p:spPr bwMode="black">
          <a:xfrm>
            <a:off x="0" y="4594225"/>
            <a:ext cx="9144000" cy="557213"/>
          </a:xfrm>
          <a:prstGeom prst="rect">
            <a:avLst/>
          </a:prstGeom>
          <a:noFill/>
          <a:ln w="9525">
            <a:noFill/>
            <a:miter lim="800000"/>
            <a:headEnd/>
            <a:tailEnd/>
          </a:ln>
        </p:spPr>
      </p:pic>
      <p:sp>
        <p:nvSpPr>
          <p:cNvPr id="2" name="Title Placeholder 1"/>
          <p:cNvSpPr>
            <a:spLocks noGrp="1"/>
          </p:cNvSpPr>
          <p:nvPr>
            <p:ph type="title"/>
          </p:nvPr>
        </p:nvSpPr>
        <p:spPr>
          <a:xfrm>
            <a:off x="1089025" y="603250"/>
            <a:ext cx="7202488" cy="787400"/>
          </a:xfrm>
          <a:prstGeom prst="rect">
            <a:avLst/>
          </a:prstGeom>
        </p:spPr>
        <p:txBody>
          <a:bodyPr vert="horz" lIns="91440" tIns="45720" rIns="91440" bIns="45720" rtlCol="0" anchor="t">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1089025" y="1511300"/>
            <a:ext cx="7202488" cy="25892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665788" y="247650"/>
            <a:ext cx="2625725" cy="231775"/>
          </a:xfrm>
          <a:prstGeom prst="rect">
            <a:avLst/>
          </a:prstGeom>
        </p:spPr>
        <p:txBody>
          <a:bodyPr vert="horz" lIns="91440" tIns="45720" rIns="91440" bIns="45720" rtlCol="0" anchor="ctr"/>
          <a:lstStyle>
            <a:lvl1pPr algn="r" fontAlgn="auto">
              <a:spcBef>
                <a:spcPts val="0"/>
              </a:spcBef>
              <a:spcAft>
                <a:spcPts val="0"/>
              </a:spcAft>
              <a:defRPr sz="750" smtClean="0">
                <a:solidFill>
                  <a:schemeClr val="tx1">
                    <a:tint val="75000"/>
                  </a:schemeClr>
                </a:solidFill>
                <a:latin typeface="+mn-lt"/>
                <a:cs typeface="+mn-cs"/>
              </a:defRPr>
            </a:lvl1pPr>
          </a:lstStyle>
          <a:p>
            <a:pPr>
              <a:defRPr/>
            </a:pPr>
            <a:fld id="{DD30A3B8-D3B6-404F-A681-53904A0DA840}" type="datetimeFigureOut">
              <a:rPr lang="en-US"/>
              <a:pPr>
                <a:defRPr/>
              </a:pPr>
              <a:t>8/17/2018</a:t>
            </a:fld>
            <a:endParaRPr lang="en-US" dirty="0"/>
          </a:p>
        </p:txBody>
      </p:sp>
      <p:sp>
        <p:nvSpPr>
          <p:cNvPr id="5" name="Footer Placeholder 4"/>
          <p:cNvSpPr>
            <a:spLocks noGrp="1"/>
          </p:cNvSpPr>
          <p:nvPr>
            <p:ph type="ftr" sz="quarter" idx="3"/>
          </p:nvPr>
        </p:nvSpPr>
        <p:spPr>
          <a:xfrm>
            <a:off x="1089025" y="247650"/>
            <a:ext cx="4454525" cy="231775"/>
          </a:xfrm>
          <a:prstGeom prst="rect">
            <a:avLst/>
          </a:prstGeom>
        </p:spPr>
        <p:txBody>
          <a:bodyPr vert="horz" lIns="91440" tIns="45720" rIns="91440" bIns="45720" rtlCol="0" anchor="ctr"/>
          <a:lstStyle>
            <a:lvl1pPr algn="l" fontAlgn="auto">
              <a:spcBef>
                <a:spcPts val="0"/>
              </a:spcBef>
              <a:spcAft>
                <a:spcPts val="0"/>
              </a:spcAft>
              <a:defRPr sz="750" dirty="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360363" y="598488"/>
            <a:ext cx="608012" cy="377825"/>
          </a:xfrm>
          <a:prstGeom prst="rect">
            <a:avLst/>
          </a:prstGeom>
        </p:spPr>
        <p:txBody>
          <a:bodyPr vert="horz" lIns="91440" tIns="45720" rIns="91440" bIns="45720" rtlCol="0" anchor="t"/>
          <a:lstStyle>
            <a:lvl1pPr algn="r" fontAlgn="auto">
              <a:spcBef>
                <a:spcPts val="0"/>
              </a:spcBef>
              <a:spcAft>
                <a:spcPts val="0"/>
              </a:spcAft>
              <a:defRPr sz="2100" smtClean="0">
                <a:solidFill>
                  <a:schemeClr val="accent1"/>
                </a:solidFill>
                <a:latin typeface="+mn-lt"/>
                <a:cs typeface="+mn-cs"/>
              </a:defRPr>
            </a:lvl1pPr>
          </a:lstStyle>
          <a:p>
            <a:pPr>
              <a:defRPr/>
            </a:pPr>
            <a:fld id="{80733615-3E99-448E-9BEC-4AA7790FF129}" type="slidenum">
              <a:rPr lang="pt-BR"/>
              <a:pPr>
                <a:defRPr/>
              </a:pPr>
              <a:t>‹nº›</a:t>
            </a:fld>
            <a:endParaRPr lang="pt-BR"/>
          </a:p>
        </p:txBody>
      </p:sp>
      <p:cxnSp>
        <p:nvCxnSpPr>
          <p:cNvPr id="10" name="Straight Connector 9"/>
          <p:cNvCxnSpPr/>
          <p:nvPr/>
        </p:nvCxnSpPr>
        <p:spPr>
          <a:xfrm>
            <a:off x="0" y="45958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1" r:id="rId7"/>
    <p:sldLayoutId id="2147483728" r:id="rId8"/>
    <p:sldLayoutId id="2147483729" r:id="rId9"/>
    <p:sldLayoutId id="2147483730" r:id="rId10"/>
    <p:sldLayoutId id="2147483731" r:id="rId11"/>
    <p:sldLayoutId id="2147483732" r:id="rId12"/>
  </p:sldLayoutIdLst>
  <p:hf sldNum="0" hdr="0" ftr="0" dt="0"/>
  <p:txStyles>
    <p:titleStyle>
      <a:lvl1pPr algn="l" defTabSz="685800" rtl="0" fontAlgn="base">
        <a:lnSpc>
          <a:spcPct val="90000"/>
        </a:lnSpc>
        <a:spcBef>
          <a:spcPct val="0"/>
        </a:spcBef>
        <a:spcAft>
          <a:spcPct val="0"/>
        </a:spcAft>
        <a:defRPr sz="2400" kern="1200" cap="all">
          <a:solidFill>
            <a:schemeClr val="tx1"/>
          </a:solidFill>
          <a:latin typeface="+mj-lt"/>
          <a:ea typeface="+mj-ea"/>
          <a:cs typeface="+mj-cs"/>
        </a:defRPr>
      </a:lvl1pPr>
      <a:lvl2pPr algn="l" defTabSz="685800" rtl="0" fontAlgn="base">
        <a:lnSpc>
          <a:spcPct val="90000"/>
        </a:lnSpc>
        <a:spcBef>
          <a:spcPct val="0"/>
        </a:spcBef>
        <a:spcAft>
          <a:spcPct val="0"/>
        </a:spcAft>
        <a:defRPr sz="2400">
          <a:solidFill>
            <a:schemeClr val="tx1"/>
          </a:solidFill>
          <a:latin typeface="Gill Sans MT"/>
        </a:defRPr>
      </a:lvl2pPr>
      <a:lvl3pPr algn="l" defTabSz="685800" rtl="0" fontAlgn="base">
        <a:lnSpc>
          <a:spcPct val="90000"/>
        </a:lnSpc>
        <a:spcBef>
          <a:spcPct val="0"/>
        </a:spcBef>
        <a:spcAft>
          <a:spcPct val="0"/>
        </a:spcAft>
        <a:defRPr sz="2400">
          <a:solidFill>
            <a:schemeClr val="tx1"/>
          </a:solidFill>
          <a:latin typeface="Gill Sans MT"/>
        </a:defRPr>
      </a:lvl3pPr>
      <a:lvl4pPr algn="l" defTabSz="685800" rtl="0" fontAlgn="base">
        <a:lnSpc>
          <a:spcPct val="90000"/>
        </a:lnSpc>
        <a:spcBef>
          <a:spcPct val="0"/>
        </a:spcBef>
        <a:spcAft>
          <a:spcPct val="0"/>
        </a:spcAft>
        <a:defRPr sz="2400">
          <a:solidFill>
            <a:schemeClr val="tx1"/>
          </a:solidFill>
          <a:latin typeface="Gill Sans MT"/>
        </a:defRPr>
      </a:lvl4pPr>
      <a:lvl5pPr algn="l" defTabSz="685800" rtl="0" fontAlgn="base">
        <a:lnSpc>
          <a:spcPct val="90000"/>
        </a:lnSpc>
        <a:spcBef>
          <a:spcPct val="0"/>
        </a:spcBef>
        <a:spcAft>
          <a:spcPct val="0"/>
        </a:spcAft>
        <a:defRPr sz="2400">
          <a:solidFill>
            <a:schemeClr val="tx1"/>
          </a:solidFill>
          <a:latin typeface="Gill Sans MT"/>
        </a:defRPr>
      </a:lvl5pPr>
      <a:lvl6pPr marL="457200" algn="l" defTabSz="685800" rtl="0" fontAlgn="base">
        <a:lnSpc>
          <a:spcPct val="90000"/>
        </a:lnSpc>
        <a:spcBef>
          <a:spcPct val="0"/>
        </a:spcBef>
        <a:spcAft>
          <a:spcPct val="0"/>
        </a:spcAft>
        <a:defRPr sz="2400">
          <a:solidFill>
            <a:schemeClr val="tx1"/>
          </a:solidFill>
          <a:latin typeface="Gill Sans MT"/>
        </a:defRPr>
      </a:lvl6pPr>
      <a:lvl7pPr marL="914400" algn="l" defTabSz="685800" rtl="0" fontAlgn="base">
        <a:lnSpc>
          <a:spcPct val="90000"/>
        </a:lnSpc>
        <a:spcBef>
          <a:spcPct val="0"/>
        </a:spcBef>
        <a:spcAft>
          <a:spcPct val="0"/>
        </a:spcAft>
        <a:defRPr sz="2400">
          <a:solidFill>
            <a:schemeClr val="tx1"/>
          </a:solidFill>
          <a:latin typeface="Gill Sans MT"/>
        </a:defRPr>
      </a:lvl7pPr>
      <a:lvl8pPr marL="1371600" algn="l" defTabSz="685800" rtl="0" fontAlgn="base">
        <a:lnSpc>
          <a:spcPct val="90000"/>
        </a:lnSpc>
        <a:spcBef>
          <a:spcPct val="0"/>
        </a:spcBef>
        <a:spcAft>
          <a:spcPct val="0"/>
        </a:spcAft>
        <a:defRPr sz="2400">
          <a:solidFill>
            <a:schemeClr val="tx1"/>
          </a:solidFill>
          <a:latin typeface="Gill Sans MT"/>
        </a:defRPr>
      </a:lvl8pPr>
      <a:lvl9pPr marL="1828800" algn="l" defTabSz="685800" rtl="0" fontAlgn="base">
        <a:lnSpc>
          <a:spcPct val="90000"/>
        </a:lnSpc>
        <a:spcBef>
          <a:spcPct val="0"/>
        </a:spcBef>
        <a:spcAft>
          <a:spcPct val="0"/>
        </a:spcAft>
        <a:defRPr sz="2400">
          <a:solidFill>
            <a:schemeClr val="tx1"/>
          </a:solidFill>
          <a:latin typeface="Gill Sans MT"/>
        </a:defRPr>
      </a:lvl9pPr>
    </p:titleStyle>
    <p:bodyStyle>
      <a:lvl1pPr marL="171450" indent="-171450" algn="l" defTabSz="685800" rtl="0" fontAlgn="base">
        <a:lnSpc>
          <a:spcPct val="120000"/>
        </a:lnSpc>
        <a:spcBef>
          <a:spcPts val="750"/>
        </a:spcBef>
        <a:spcAft>
          <a:spcPct val="0"/>
        </a:spcAft>
        <a:buClr>
          <a:schemeClr val="accent1"/>
        </a:buClr>
        <a:buSzPct val="100000"/>
        <a:buFont typeface="Arial" pitchFamily="34" charset="0"/>
        <a:buChar char="•"/>
        <a:defRPr sz="1500" kern="1200">
          <a:solidFill>
            <a:schemeClr val="tx1"/>
          </a:solidFill>
          <a:latin typeface="+mn-lt"/>
          <a:ea typeface="+mn-ea"/>
          <a:cs typeface="+mn-cs"/>
        </a:defRPr>
      </a:lvl1pPr>
      <a:lvl2pPr marL="514350" indent="-171450" algn="l" defTabSz="685800" rtl="0" fontAlgn="base">
        <a:lnSpc>
          <a:spcPct val="120000"/>
        </a:lnSpc>
        <a:spcBef>
          <a:spcPts val="375"/>
        </a:spcBef>
        <a:spcAft>
          <a:spcPct val="0"/>
        </a:spcAft>
        <a:buClr>
          <a:schemeClr val="accent1"/>
        </a:buClr>
        <a:buSzPct val="100000"/>
        <a:buFont typeface="Arial" pitchFamily="34" charset="0"/>
        <a:buChar char="•"/>
        <a:defRPr sz="1300" kern="1200">
          <a:solidFill>
            <a:schemeClr val="tx1"/>
          </a:solidFill>
          <a:latin typeface="+mn-lt"/>
          <a:ea typeface="+mn-ea"/>
          <a:cs typeface="+mn-cs"/>
        </a:defRPr>
      </a:lvl2pPr>
      <a:lvl3pPr marL="857250" indent="-171450" algn="l" defTabSz="685800" rtl="0" fontAlgn="base">
        <a:lnSpc>
          <a:spcPct val="120000"/>
        </a:lnSpc>
        <a:spcBef>
          <a:spcPts val="375"/>
        </a:spcBef>
        <a:spcAft>
          <a:spcPct val="0"/>
        </a:spcAft>
        <a:buClr>
          <a:schemeClr val="accent1"/>
        </a:buClr>
        <a:buSzPct val="100000"/>
        <a:buFont typeface="Arial" pitchFamily="34" charset="0"/>
        <a:buChar char="•"/>
        <a:defRPr sz="1200" kern="1200">
          <a:solidFill>
            <a:schemeClr val="tx1"/>
          </a:solidFill>
          <a:latin typeface="+mn-lt"/>
          <a:ea typeface="+mn-ea"/>
          <a:cs typeface="+mn-cs"/>
        </a:defRPr>
      </a:lvl3pPr>
      <a:lvl4pPr marL="1200150" indent="-171450" algn="l" defTabSz="685800" rtl="0" fontAlgn="base">
        <a:lnSpc>
          <a:spcPct val="120000"/>
        </a:lnSpc>
        <a:spcBef>
          <a:spcPts val="375"/>
        </a:spcBef>
        <a:spcAft>
          <a:spcPct val="0"/>
        </a:spcAft>
        <a:buClr>
          <a:schemeClr val="accent1"/>
        </a:buClr>
        <a:buSzPct val="100000"/>
        <a:buFont typeface="Arial" pitchFamily="34" charset="0"/>
        <a:buChar char="•"/>
        <a:defRPr sz="1000" kern="1200">
          <a:solidFill>
            <a:schemeClr val="tx1"/>
          </a:solidFill>
          <a:latin typeface="+mn-lt"/>
          <a:ea typeface="+mn-ea"/>
          <a:cs typeface="+mn-cs"/>
        </a:defRPr>
      </a:lvl4pPr>
      <a:lvl5pPr marL="1543050" indent="-171450" algn="l" defTabSz="685800" rtl="0" fontAlgn="base">
        <a:lnSpc>
          <a:spcPct val="120000"/>
        </a:lnSpc>
        <a:spcBef>
          <a:spcPts val="375"/>
        </a:spcBef>
        <a:spcAft>
          <a:spcPct val="0"/>
        </a:spcAft>
        <a:buClr>
          <a:schemeClr val="accent1"/>
        </a:buClr>
        <a:buSzPct val="100000"/>
        <a:buFont typeface="Arial" pitchFamily="34" charset="0"/>
        <a:buChar char="•"/>
        <a:defRPr sz="900" kern="1200">
          <a:solidFill>
            <a:schemeClr val="tx1"/>
          </a:solidFill>
          <a:latin typeface="+mn-lt"/>
          <a:ea typeface="+mn-ea"/>
          <a:cs typeface="+mn-cs"/>
        </a:defRPr>
      </a:lvl5pPr>
      <a:lvl6pPr marL="18859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a:solidFill>
            <a:schemeClr val="tx1"/>
          </a:solidFill>
          <a:effectLst/>
          <a:latin typeface="+mn-lt"/>
          <a:ea typeface="+mn-ea"/>
          <a:cs typeface="+mn-cs"/>
        </a:defRPr>
      </a:lvl6pPr>
      <a:lvl7pPr marL="22288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a:solidFill>
            <a:schemeClr val="tx1"/>
          </a:solidFill>
          <a:effectLst/>
          <a:latin typeface="+mn-lt"/>
          <a:ea typeface="+mn-ea"/>
          <a:cs typeface="+mn-cs"/>
        </a:defRPr>
      </a:lvl7pPr>
      <a:lvl8pPr marL="25717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baseline="0">
          <a:solidFill>
            <a:schemeClr val="tx1"/>
          </a:solidFill>
          <a:effectLst/>
          <a:latin typeface="+mn-lt"/>
          <a:ea typeface="+mn-ea"/>
          <a:cs typeface="+mn-cs"/>
        </a:defRPr>
      </a:lvl8pPr>
      <a:lvl9pPr marL="2914650" indent="-171450" algn="l" defTabSz="685800" rtl="0" eaLnBrk="1" latinLnBrk="0" hangingPunct="1">
        <a:lnSpc>
          <a:spcPct val="120000"/>
        </a:lnSpc>
        <a:spcBef>
          <a:spcPts val="375"/>
        </a:spcBef>
        <a:buClr>
          <a:schemeClr val="accent1"/>
        </a:buClr>
        <a:buSzPct val="100000"/>
        <a:buFont typeface="Arial" panose="020B0604020202020204" pitchFamily="34" charset="0"/>
        <a:buChar char="•"/>
        <a:defRPr sz="9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https://www.ncbi.nlm.nih.gov/pubmed?linkname=pubmed_pubmed&amp;from_uid=29954605" TargetMode="External"/><Relationship Id="rId4" Type="http://schemas.openxmlformats.org/officeDocument/2006/relationships/hyperlink" Target="https://www.ncbi.nlm.nih.gov/pubmed/29954605"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hyperlink" Target="http://paulomargotto.com.br/author/paulomargotto/" TargetMode="External"/><Relationship Id="rId7" Type="http://schemas.openxmlformats.org/officeDocument/2006/relationships/image" Target="../media/image17.png"/><Relationship Id="rId2" Type="http://schemas.openxmlformats.org/officeDocument/2006/relationships/hyperlink" Target="http://paulomargotto.com.br/crescimento-intra-uterino-percentis-de-peso-estatura-e-perimetro-cefalico-ao-nascer-de-rn-unicos-de-gestacoes-normais-e-seus-correspondentes-pesos-placentarios-em-diferentes-periodos-gestacionais/" TargetMode="Externa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hyperlink" Target="http://paulomargotto.com.br/documentos/16541"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paulomargotto.com.br/documentos/8088" TargetMode="Externa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hyperlink" Target="https://www.ncbi.nlm.nih.gov/pubmed?linkname=pubmed_pubmed&amp;from_uid=14689030" TargetMode="External"/><Relationship Id="rId2" Type="http://schemas.openxmlformats.org/officeDocument/2006/relationships/hyperlink" Target="https://www.ncbi.nlm.nih.gov/pubmed/14689030" TargetMode="Externa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slideLayout" Target="../slideLayouts/slideLayout12.xml"/><Relationship Id="rId4" Type="http://schemas.openxmlformats.org/officeDocument/2006/relationships/image" Target="../media/image22.w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Google Shape;54;p13"/>
          <p:cNvSpPr txBox="1">
            <a:spLocks noGrp="1"/>
          </p:cNvSpPr>
          <p:nvPr>
            <p:ph type="ctrTitle"/>
          </p:nvPr>
        </p:nvSpPr>
        <p:spPr>
          <a:xfrm>
            <a:off x="890588" y="301625"/>
            <a:ext cx="6686550" cy="1697038"/>
          </a:xfrm>
        </p:spPr>
        <p:txBody>
          <a:bodyPr wrap="square" lIns="91425" tIns="91425" rIns="91425" bIns="91425" numCol="1" anchorCtr="0" compatLnSpc="1">
            <a:prstTxWarp prst="textNoShape">
              <a:avLst/>
            </a:prstTxWarp>
            <a:noAutofit/>
          </a:bodyPr>
          <a:lstStyle/>
          <a:p>
            <a:pPr algn="ctr">
              <a:lnSpc>
                <a:spcPct val="115000"/>
              </a:lnSpc>
              <a:spcAft>
                <a:spcPts val="1000"/>
              </a:spcAft>
              <a:buClr>
                <a:srgbClr val="000000"/>
              </a:buClr>
              <a:buSzPts val="1100"/>
            </a:pPr>
            <a:r>
              <a:rPr lang="pt-BR" sz="2000" b="1" cap="none" dirty="0" smtClean="0">
                <a:solidFill>
                  <a:srgbClr val="0000FF"/>
                </a:solidFill>
              </a:rPr>
              <a:t>Atraso do clampeamento do cordão em recém-nascidos com restrição do crescimento intrauterino</a:t>
            </a:r>
          </a:p>
        </p:txBody>
      </p:sp>
      <p:sp>
        <p:nvSpPr>
          <p:cNvPr id="55" name="Google Shape;55;p13"/>
          <p:cNvSpPr txBox="1">
            <a:spLocks noGrp="1"/>
          </p:cNvSpPr>
          <p:nvPr>
            <p:ph type="subTitle" idx="1"/>
          </p:nvPr>
        </p:nvSpPr>
        <p:spPr>
          <a:xfrm>
            <a:off x="0" y="2794000"/>
            <a:ext cx="9739313" cy="1484313"/>
          </a:xfrm>
        </p:spPr>
        <p:txBody>
          <a:bodyPr wrap="square" lIns="91425" tIns="91425" rIns="91425" bIns="91425" numCol="1" anchor="t" anchorCtr="0" compatLnSpc="1">
            <a:prstTxWarp prst="textNoShape">
              <a:avLst/>
            </a:prstTxWarp>
            <a:noAutofit/>
          </a:bodyPr>
          <a:lstStyle/>
          <a:p>
            <a:pPr algn="ctr">
              <a:spcBef>
                <a:spcPct val="0"/>
              </a:spcBef>
            </a:pPr>
            <a:r>
              <a:rPr lang="pt-BR" sz="1400" cap="none" smtClean="0">
                <a:latin typeface="Times New Roman" pitchFamily="18" charset="0"/>
              </a:rPr>
              <a:t>Apresentação: Bruno Menezes Krasny Gonçalves, João Emanuel M. Gonçalves</a:t>
            </a:r>
          </a:p>
          <a:p>
            <a:pPr algn="ctr">
              <a:spcBef>
                <a:spcPct val="0"/>
              </a:spcBef>
            </a:pPr>
            <a:r>
              <a:rPr lang="pt-BR" sz="1400" cap="none" smtClean="0">
                <a:latin typeface="Times New Roman" pitchFamily="18" charset="0"/>
              </a:rPr>
              <a:t>Faculdade de Medicina da Universidade Católica de Brasília-6ª Série</a:t>
            </a:r>
          </a:p>
          <a:p>
            <a:pPr algn="ctr">
              <a:spcBef>
                <a:spcPct val="0"/>
              </a:spcBef>
            </a:pPr>
            <a:r>
              <a:rPr lang="pt-BR" sz="1400" cap="none" smtClean="0">
                <a:latin typeface="Times New Roman" pitchFamily="18" charset="0"/>
              </a:rPr>
              <a:t>Coordenador: Dr. Paulo R. Margotto</a:t>
            </a:r>
          </a:p>
          <a:p>
            <a:pPr algn="ctr">
              <a:spcBef>
                <a:spcPct val="0"/>
              </a:spcBef>
            </a:pPr>
            <a:r>
              <a:rPr lang="pt-BR" sz="1400" cap="none" smtClean="0">
                <a:latin typeface="Times New Roman" pitchFamily="18" charset="0"/>
              </a:rPr>
              <a:t>Brasília,  18 de agosto de 2018</a:t>
            </a:r>
          </a:p>
          <a:p>
            <a:pPr algn="ctr">
              <a:spcBef>
                <a:spcPct val="0"/>
              </a:spcBef>
            </a:pPr>
            <a:r>
              <a:rPr lang="pt-BR" sz="1400" cap="none" smtClean="0">
                <a:latin typeface="Times New Roman" pitchFamily="18" charset="0"/>
                <a:hlinkClick r:id="rId3"/>
              </a:rPr>
              <a:t>www.paulomargotto.com.br</a:t>
            </a:r>
            <a:r>
              <a:rPr lang="pt-BR" sz="1400" cap="none" smtClean="0">
                <a:latin typeface="Times New Roman" pitchFamily="18" charset="0"/>
              </a:rPr>
              <a:t> </a:t>
            </a:r>
          </a:p>
          <a:p>
            <a:pPr algn="ctr">
              <a:spcBef>
                <a:spcPct val="0"/>
              </a:spcBef>
            </a:pPr>
            <a:endParaRPr lang="pt-BR" sz="1400" cap="none" smtClean="0">
              <a:latin typeface="Times New Roman" pitchFamily="18" charset="0"/>
            </a:endParaRPr>
          </a:p>
        </p:txBody>
      </p:sp>
      <p:sp>
        <p:nvSpPr>
          <p:cNvPr id="13316" name="Rectangle 4"/>
          <p:cNvSpPr>
            <a:spLocks noChangeArrowheads="1"/>
          </p:cNvSpPr>
          <p:nvPr/>
        </p:nvSpPr>
        <p:spPr bwMode="auto">
          <a:xfrm>
            <a:off x="84138" y="2157413"/>
            <a:ext cx="9059862" cy="547687"/>
          </a:xfrm>
          <a:prstGeom prst="rect">
            <a:avLst/>
          </a:prstGeom>
          <a:solidFill>
            <a:srgbClr val="FFFFFF"/>
          </a:solidFill>
          <a:ln w="9525">
            <a:noFill/>
            <a:miter lim="800000"/>
            <a:headEnd/>
            <a:tailEnd/>
          </a:ln>
          <a:effectLst/>
        </p:spPr>
        <p:txBody>
          <a:bodyPr lIns="0" tIns="0" rIns="71415" bIns="0" anchor="ctr">
            <a:spAutoFit/>
          </a:bodyPr>
          <a:lstStyle/>
          <a:p>
            <a:pPr algn="ctr"/>
            <a:r>
              <a:rPr lang="en-US" sz="1200">
                <a:hlinkClick r:id="rId4"/>
              </a:rPr>
              <a:t>Delayed Cord Clamping in Infants with Suspected Intrauterine Growth Restriction.</a:t>
            </a:r>
            <a:endParaRPr lang="en-US" sz="1200"/>
          </a:p>
          <a:p>
            <a:pPr algn="ctr"/>
            <a:r>
              <a:rPr lang="en-US" sz="1200"/>
              <a:t>Wang M, Mercer JS, Padbury JF.J Pediatr. 2018 Jun 25. pii: S0022-3476(18)30741-8. doi: 10.1016/j.jpeds.2018.05.028. [Epub ahead of print]. PMID: 29954605.</a:t>
            </a:r>
            <a:r>
              <a:rPr lang="en-US" sz="1200" u="sng">
                <a:hlinkClick r:id="rId5"/>
              </a:rPr>
              <a:t>Similar articles</a:t>
            </a:r>
            <a:endParaRPr lang="en-US" sz="1200" u="sng"/>
          </a:p>
        </p:txBody>
      </p:sp>
      <p:pic>
        <p:nvPicPr>
          <p:cNvPr id="13318" name="Picture 6"/>
          <p:cNvPicPr>
            <a:picLocks noChangeAspect="1" noChangeArrowheads="1"/>
          </p:cNvPicPr>
          <p:nvPr/>
        </p:nvPicPr>
        <p:blipFill>
          <a:blip r:embed="rId6"/>
          <a:srcRect/>
          <a:stretch>
            <a:fillRect/>
          </a:stretch>
        </p:blipFill>
        <p:spPr bwMode="auto">
          <a:xfrm>
            <a:off x="273050" y="134938"/>
            <a:ext cx="8070850" cy="1047750"/>
          </a:xfrm>
          <a:prstGeom prst="rect">
            <a:avLst/>
          </a:prstGeom>
          <a:noFill/>
        </p:spPr>
      </p:pic>
      <p:pic>
        <p:nvPicPr>
          <p:cNvPr id="6" name="Picture 12" descr="Imagem23"/>
          <p:cNvPicPr>
            <a:picLocks noChangeAspect="1" noChangeArrowheads="1"/>
          </p:cNvPicPr>
          <p:nvPr/>
        </p:nvPicPr>
        <p:blipFill>
          <a:blip r:embed="rId7"/>
          <a:srcRect/>
          <a:stretch>
            <a:fillRect/>
          </a:stretch>
        </p:blipFill>
        <p:spPr bwMode="auto">
          <a:xfrm>
            <a:off x="0" y="3052913"/>
            <a:ext cx="1714500" cy="151447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Google Shape;67;p15"/>
          <p:cNvSpPr txBox="1">
            <a:spLocks noGrp="1"/>
          </p:cNvSpPr>
          <p:nvPr>
            <p:ph type="title"/>
          </p:nvPr>
        </p:nvSpPr>
        <p:spPr>
          <a:xfrm>
            <a:off x="311150" y="444500"/>
            <a:ext cx="8521700" cy="573088"/>
          </a:xfrm>
        </p:spPr>
        <p:txBody>
          <a:bodyPr>
            <a:noAutofit/>
          </a:bodyPr>
          <a:lstStyle/>
          <a:p>
            <a:pPr fontAlgn="auto">
              <a:defRPr/>
            </a:pPr>
            <a:r>
              <a:rPr lang="pt-BR"/>
              <a:t>Introdução</a:t>
            </a:r>
            <a:endParaRPr/>
          </a:p>
        </p:txBody>
      </p:sp>
      <p:sp>
        <p:nvSpPr>
          <p:cNvPr id="15363" name="Google Shape;68;p15"/>
          <p:cNvSpPr>
            <a:spLocks noGrp="1"/>
          </p:cNvSpPr>
          <p:nvPr>
            <p:ph type="body" idx="1"/>
          </p:nvPr>
        </p:nvSpPr>
        <p:spPr bwMode="auto">
          <a:xfrm>
            <a:off x="477838" y="1139825"/>
            <a:ext cx="8096250" cy="3273425"/>
          </a:xfrm>
        </p:spPr>
        <p:txBody>
          <a:bodyPr numCol="1" compatLnSpc="1">
            <a:prstTxWarp prst="textNoShape">
              <a:avLst/>
            </a:prstTxWarp>
            <a:normAutofit fontScale="92500"/>
          </a:bodyPr>
          <a:lstStyle/>
          <a:p>
            <a:pPr marL="0" indent="0">
              <a:lnSpc>
                <a:spcPct val="110000"/>
              </a:lnSpc>
              <a:spcBef>
                <a:spcPts val="750"/>
              </a:spcBef>
              <a:spcAft>
                <a:spcPct val="0"/>
              </a:spcAft>
              <a:buSzPct val="100000"/>
              <a:buFont typeface="Arial" pitchFamily="34" charset="0"/>
              <a:buNone/>
            </a:pPr>
            <a:r>
              <a:rPr lang="pt-BR" sz="1200" dirty="0" smtClean="0"/>
              <a:t>Os autores relatam </a:t>
            </a:r>
            <a:r>
              <a:rPr lang="pt-BR" sz="1300" dirty="0" smtClean="0"/>
              <a:t>uma análise secundária de um subgrupo de crianças com suspeita de restrição de crescimento intrauterino (RCIU) ou peso ao nascer (PN) pequeno para a idade gestacional (PIG) inscrito em um ensaio clínico maior de </a:t>
            </a:r>
            <a:r>
              <a:rPr lang="pt-BR" sz="1300" b="1" dirty="0" smtClean="0">
                <a:solidFill>
                  <a:srgbClr val="0000FF"/>
                </a:solidFill>
              </a:rPr>
              <a:t>crianças prematuras</a:t>
            </a:r>
            <a:r>
              <a:rPr lang="pt-BR" sz="1300" dirty="0" smtClean="0"/>
              <a:t>  com atraso do clampeamento do cordão umbilical (ACC) para bebês prematuros.(1)</a:t>
            </a:r>
            <a:endParaRPr lang="pt-BR" sz="1200" dirty="0" smtClean="0"/>
          </a:p>
          <a:p>
            <a:pPr marL="0" indent="0" algn="just">
              <a:lnSpc>
                <a:spcPct val="115000"/>
              </a:lnSpc>
              <a:spcBef>
                <a:spcPct val="0"/>
              </a:spcBef>
              <a:spcAft>
                <a:spcPct val="0"/>
              </a:spcAft>
              <a:buFont typeface="Arial" pitchFamily="34" charset="0"/>
              <a:buNone/>
            </a:pPr>
            <a:r>
              <a:rPr lang="pt-BR" sz="1200" dirty="0" smtClean="0"/>
              <a:t>A restrição do crescimento intrauterino (RCIU) ocorre quando o peso fetal é &lt;10º percentil para a idade gestacional, conforme determinado pelo exame </a:t>
            </a:r>
            <a:r>
              <a:rPr lang="pt-BR" sz="1200" dirty="0" err="1" smtClean="0"/>
              <a:t>ultrassonográfico</a:t>
            </a:r>
            <a:r>
              <a:rPr lang="pt-BR" sz="1200" dirty="0" smtClean="0"/>
              <a:t>. Lactentes com RCIU apresentam risco aumentado de morbidade e mortalidade </a:t>
            </a:r>
            <a:r>
              <a:rPr lang="pt-BR" sz="1200" dirty="0" err="1" smtClean="0"/>
              <a:t>perinatal</a:t>
            </a:r>
            <a:r>
              <a:rPr lang="pt-BR" sz="1200" dirty="0" smtClean="0"/>
              <a:t>,(2-5) bem como doenças crônicas na primeira infância e na idade adulta. (6,7)</a:t>
            </a:r>
          </a:p>
          <a:p>
            <a:pPr marL="0" indent="0" algn="just">
              <a:lnSpc>
                <a:spcPct val="115000"/>
              </a:lnSpc>
              <a:spcBef>
                <a:spcPts val="1000"/>
              </a:spcBef>
              <a:spcAft>
                <a:spcPct val="0"/>
              </a:spcAft>
              <a:buFont typeface="Arial" pitchFamily="34" charset="0"/>
              <a:buNone/>
            </a:pPr>
            <a:r>
              <a:rPr lang="pt-BR" sz="1200" dirty="0" smtClean="0"/>
              <a:t>Estudos prévios de clampeamento do cordão excluíram recém-nascidos com suspeita de RCIU antes do nascimento ou não relataram seus resultados separadamente; portanto, o efeito do ACC nesses bebês permanece desconhecido.(8)</a:t>
            </a:r>
          </a:p>
          <a:p>
            <a:pPr marL="0" indent="0" algn="just">
              <a:lnSpc>
                <a:spcPct val="115000"/>
              </a:lnSpc>
              <a:spcBef>
                <a:spcPts val="1000"/>
              </a:spcBef>
              <a:spcAft>
                <a:spcPts val="1000"/>
              </a:spcAft>
              <a:buClr>
                <a:srgbClr val="000000"/>
              </a:buClr>
              <a:buSzPts val="1100"/>
              <a:buFont typeface="Arial" pitchFamily="34" charset="0"/>
              <a:buNone/>
            </a:pPr>
            <a:r>
              <a:rPr lang="pt-BR" sz="1200" dirty="0" smtClean="0"/>
              <a:t>Evidências atuais sugerem que a RCIU é resultado de alterações placentárias devido à falta de recursos adequados para apoiar o crescimento fetal (como subnutrição materna e falha no aumento do fluxo sangüíneo uteroplacentário), criando desfechos para esses bebês que diferem das expectativas de bebês normais.(8)</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Google Shape;73;p16"/>
          <p:cNvSpPr txBox="1">
            <a:spLocks noGrp="1"/>
          </p:cNvSpPr>
          <p:nvPr>
            <p:ph type="title"/>
          </p:nvPr>
        </p:nvSpPr>
        <p:spPr>
          <a:xfrm>
            <a:off x="311150" y="444500"/>
            <a:ext cx="8521700" cy="573088"/>
          </a:xfrm>
        </p:spPr>
        <p:txBody>
          <a:bodyPr>
            <a:noAutofit/>
          </a:bodyPr>
          <a:lstStyle/>
          <a:p>
            <a:pPr fontAlgn="auto">
              <a:defRPr/>
            </a:pPr>
            <a:r>
              <a:rPr lang="pt-BR"/>
              <a:t>Introdução</a:t>
            </a:r>
            <a:endParaRPr/>
          </a:p>
        </p:txBody>
      </p:sp>
      <p:sp>
        <p:nvSpPr>
          <p:cNvPr id="16387" name="Google Shape;74;p16"/>
          <p:cNvSpPr>
            <a:spLocks noGrp="1"/>
          </p:cNvSpPr>
          <p:nvPr>
            <p:ph type="body" idx="1"/>
          </p:nvPr>
        </p:nvSpPr>
        <p:spPr bwMode="auto">
          <a:xfrm>
            <a:off x="490538" y="1093788"/>
            <a:ext cx="8342312" cy="3475037"/>
          </a:xfrm>
        </p:spPr>
        <p:txBody>
          <a:bodyPr numCol="1" compatLnSpc="1">
            <a:prstTxWarp prst="textNoShape">
              <a:avLst/>
            </a:prstTxWarp>
          </a:bodyPr>
          <a:lstStyle/>
          <a:p>
            <a:pPr marL="0" indent="0" algn="just">
              <a:lnSpc>
                <a:spcPct val="115000"/>
              </a:lnSpc>
              <a:spcBef>
                <a:spcPct val="0"/>
              </a:spcBef>
              <a:spcAft>
                <a:spcPct val="0"/>
              </a:spcAft>
              <a:buFont typeface="Arial" pitchFamily="34" charset="0"/>
              <a:buNone/>
            </a:pPr>
            <a:r>
              <a:rPr lang="pt-BR" sz="1200" smtClean="0">
                <a:solidFill>
                  <a:srgbClr val="000000"/>
                </a:solidFill>
              </a:rPr>
              <a:t>Anteriormente no estudo principal, os autores relataram que o ACC melhorou a função motora pela redução a incidência de escores compostos motores &lt;85 aos 18-22 meses de idade corrigida. (1)</a:t>
            </a:r>
          </a:p>
          <a:p>
            <a:pPr marL="0" indent="0" algn="just">
              <a:lnSpc>
                <a:spcPct val="115000"/>
              </a:lnSpc>
              <a:spcBef>
                <a:spcPts val="1000"/>
              </a:spcBef>
              <a:spcAft>
                <a:spcPct val="0"/>
              </a:spcAft>
              <a:buFont typeface="Arial" pitchFamily="34" charset="0"/>
              <a:buNone/>
            </a:pPr>
            <a:r>
              <a:rPr lang="pt-BR" sz="1200" smtClean="0">
                <a:solidFill>
                  <a:srgbClr val="000000"/>
                </a:solidFill>
              </a:rPr>
              <a:t>Fogarty et al, em  prematuros expostos a clampeamento imediato do cordão (CCI) ou ACC relataram que houve um aumento significativo na mortalidade (30%) no grupo CCI, bem como um aumento do risco transfusão sanguínea e níveis mais baixos de hematócrito com  4 horas de idade,(9) mas eles não analisaram crianças com restrição de crescimento separadamente.</a:t>
            </a:r>
          </a:p>
          <a:p>
            <a:pPr marL="0" indent="0" algn="just">
              <a:lnSpc>
                <a:spcPct val="115000"/>
              </a:lnSpc>
              <a:spcBef>
                <a:spcPts val="1000"/>
              </a:spcBef>
              <a:spcAft>
                <a:spcPts val="1000"/>
              </a:spcAft>
              <a:buClr>
                <a:srgbClr val="000000"/>
              </a:buClr>
              <a:buSzPts val="1100"/>
              <a:buFont typeface="Arial" pitchFamily="34" charset="0"/>
              <a:buNone/>
            </a:pPr>
            <a:r>
              <a:rPr lang="pt-BR" sz="1200" smtClean="0">
                <a:solidFill>
                  <a:srgbClr val="000000"/>
                </a:solidFill>
              </a:rPr>
              <a:t>A decisão de matricular um bebê prematuro em um teste de AAC ou de prover AAC deve ser feita no período pré-natal antes que se possa confirmar o peso do recém-nascido. Assim, os autores incluíram  bebês com suspeita de RCIU fetal ou PN que eram PIG nesta análise secundária para produzir uma amostra representativa.</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Google Shape;79;p17"/>
          <p:cNvSpPr txBox="1">
            <a:spLocks noGrp="1"/>
          </p:cNvSpPr>
          <p:nvPr>
            <p:ph type="title"/>
          </p:nvPr>
        </p:nvSpPr>
        <p:spPr>
          <a:xfrm>
            <a:off x="311150" y="450850"/>
            <a:ext cx="8521700" cy="573088"/>
          </a:xfrm>
        </p:spPr>
        <p:txBody>
          <a:bodyPr>
            <a:noAutofit/>
          </a:bodyPr>
          <a:lstStyle/>
          <a:p>
            <a:pPr fontAlgn="auto">
              <a:defRPr/>
            </a:pPr>
            <a:r>
              <a:rPr lang="pt-BR"/>
              <a:t>Métodos</a:t>
            </a:r>
            <a:endParaRPr/>
          </a:p>
        </p:txBody>
      </p:sp>
      <p:sp>
        <p:nvSpPr>
          <p:cNvPr id="17411" name="Google Shape;80;p17"/>
          <p:cNvSpPr>
            <a:spLocks noGrp="1"/>
          </p:cNvSpPr>
          <p:nvPr>
            <p:ph type="body" idx="1"/>
          </p:nvPr>
        </p:nvSpPr>
        <p:spPr bwMode="auto">
          <a:xfrm>
            <a:off x="311150" y="1152525"/>
            <a:ext cx="8521700" cy="3416300"/>
          </a:xfrm>
        </p:spPr>
        <p:txBody>
          <a:bodyPr numCol="1" compatLnSpc="1">
            <a:prstTxWarp prst="textNoShape">
              <a:avLst/>
            </a:prstTxWarp>
          </a:bodyPr>
          <a:lstStyle/>
          <a:p>
            <a:pPr marL="0" indent="0">
              <a:spcBef>
                <a:spcPct val="0"/>
              </a:spcBef>
              <a:spcAft>
                <a:spcPct val="0"/>
              </a:spcAft>
              <a:buFont typeface="Arial" pitchFamily="34" charset="0"/>
              <a:buNone/>
            </a:pPr>
            <a:r>
              <a:rPr lang="pt-BR" smtClean="0"/>
              <a:t>A coorte descrita em tal estudo foi formada por um subgrupo de bebês prematuros inscritos no ensaio ACC realizado em “Women and Infants’ Hospital of Rhode Island”. (10)</a:t>
            </a:r>
          </a:p>
          <a:p>
            <a:pPr marL="0" indent="0">
              <a:spcBef>
                <a:spcPts val="1600"/>
              </a:spcBef>
              <a:spcAft>
                <a:spcPct val="0"/>
              </a:spcAft>
              <a:buFont typeface="Arial" pitchFamily="34" charset="0"/>
              <a:buNone/>
            </a:pPr>
            <a:r>
              <a:rPr lang="pt-BR" smtClean="0"/>
              <a:t>Primigestas com uma gestação de idade gestacional compreendendo o intervalo que varia de 24 semanas à 31 semanas e 6 dias foram  elegíveis para o experimento independente da via de parto. (10)</a:t>
            </a:r>
          </a:p>
          <a:p>
            <a:pPr marL="0" indent="0">
              <a:spcBef>
                <a:spcPts val="1600"/>
              </a:spcBef>
              <a:spcAft>
                <a:spcPts val="1600"/>
              </a:spcAft>
              <a:buFont typeface="Arial" pitchFamily="34" charset="0"/>
              <a:buNone/>
            </a:pPr>
            <a:endParaRPr lang="pt-BR"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Google Shape;85;p18"/>
          <p:cNvSpPr txBox="1">
            <a:spLocks noGrp="1"/>
          </p:cNvSpPr>
          <p:nvPr>
            <p:ph type="title"/>
          </p:nvPr>
        </p:nvSpPr>
        <p:spPr>
          <a:xfrm>
            <a:off x="311150" y="444500"/>
            <a:ext cx="8521700" cy="573088"/>
          </a:xfrm>
        </p:spPr>
        <p:txBody>
          <a:bodyPr>
            <a:noAutofit/>
          </a:bodyPr>
          <a:lstStyle/>
          <a:p>
            <a:pPr fontAlgn="auto">
              <a:defRPr/>
            </a:pPr>
            <a:r>
              <a:rPr lang="pt-BR"/>
              <a:t>Métodos</a:t>
            </a:r>
            <a:endParaRPr/>
          </a:p>
        </p:txBody>
      </p:sp>
      <p:sp>
        <p:nvSpPr>
          <p:cNvPr id="86" name="Google Shape;86;p18"/>
          <p:cNvSpPr txBox="1">
            <a:spLocks noGrp="1"/>
          </p:cNvSpPr>
          <p:nvPr>
            <p:ph type="body" idx="1"/>
          </p:nvPr>
        </p:nvSpPr>
        <p:spPr>
          <a:xfrm>
            <a:off x="311150" y="1152525"/>
            <a:ext cx="8521700" cy="3416300"/>
          </a:xfrm>
        </p:spPr>
        <p:txBody>
          <a:bodyPr>
            <a:noAutofit/>
          </a:bodyPr>
          <a:lstStyle/>
          <a:p>
            <a:pPr marL="0" indent="0" fontAlgn="auto">
              <a:buFont typeface="Arial" pitchFamily="34" charset="0"/>
              <a:buNone/>
              <a:defRPr/>
            </a:pPr>
            <a:r>
              <a:rPr lang="pt-BR"/>
              <a:t>Os critérios de exclusão se baseavam em: (10)</a:t>
            </a:r>
            <a:endParaRPr/>
          </a:p>
          <a:p>
            <a:pPr fontAlgn="auto">
              <a:spcBef>
                <a:spcPts val="1600"/>
              </a:spcBef>
              <a:buFont typeface="Arial" pitchFamily="34" charset="0"/>
              <a:buChar char="-"/>
              <a:defRPr/>
            </a:pPr>
            <a:r>
              <a:rPr lang="pt-BR"/>
              <a:t>Multiparidade;</a:t>
            </a:r>
            <a:endParaRPr/>
          </a:p>
          <a:p>
            <a:pPr fontAlgn="auto">
              <a:buFont typeface="Arial" pitchFamily="34" charset="0"/>
              <a:buChar char="-"/>
              <a:defRPr/>
            </a:pPr>
            <a:r>
              <a:rPr lang="pt-BR"/>
              <a:t>Anomalias congênitas graves (diagnosticadas vide pré-natal);</a:t>
            </a:r>
            <a:endParaRPr/>
          </a:p>
          <a:p>
            <a:pPr fontAlgn="auto">
              <a:buFont typeface="Arial" pitchFamily="34" charset="0"/>
              <a:buChar char="-"/>
              <a:defRPr/>
            </a:pPr>
            <a:r>
              <a:rPr lang="pt-BR"/>
              <a:t>Doenças maternas graves;</a:t>
            </a:r>
            <a:endParaRPr/>
          </a:p>
          <a:p>
            <a:pPr fontAlgn="auto">
              <a:buFont typeface="Arial" pitchFamily="34" charset="0"/>
              <a:buChar char="-"/>
              <a:defRPr/>
            </a:pPr>
            <a:r>
              <a:rPr lang="pt-BR"/>
              <a:t>Múltiplas comorbidades maternas;</a:t>
            </a:r>
            <a:endParaRPr/>
          </a:p>
          <a:p>
            <a:pPr fontAlgn="auto">
              <a:buFont typeface="Arial" pitchFamily="34" charset="0"/>
              <a:buChar char="-"/>
              <a:defRPr/>
            </a:pPr>
            <a:r>
              <a:rPr lang="pt-BR"/>
              <a:t>Mulheres com risco de perda de seguimento.</a:t>
            </a:r>
            <a:endParaRPr/>
          </a:p>
          <a:p>
            <a:pPr marL="0" indent="0" fontAlgn="auto">
              <a:spcBef>
                <a:spcPts val="1600"/>
              </a:spcBef>
              <a:buFont typeface="Arial" pitchFamily="34" charset="0"/>
              <a:buNone/>
              <a:defRPr/>
            </a:pPr>
            <a:r>
              <a:rPr lang="pt-BR"/>
              <a:t>Todos os recém-nascidos com suspeita de RCIU antes do nascimento ou com classificação de PIG ao nascer foram incluídos nesta análise de subgrupo. (10)</a:t>
            </a:r>
            <a:endParaRPr/>
          </a:p>
          <a:p>
            <a:pPr marL="0" indent="0" fontAlgn="auto">
              <a:spcBef>
                <a:spcPts val="1600"/>
              </a:spcBef>
              <a:spcAft>
                <a:spcPts val="1600"/>
              </a:spcAft>
              <a:buFont typeface="Arial" pitchFamily="34" charset="0"/>
              <a:buNone/>
              <a:defRPr/>
            </a:pPr>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Google Shape;91;p19"/>
          <p:cNvSpPr txBox="1">
            <a:spLocks noGrp="1"/>
          </p:cNvSpPr>
          <p:nvPr>
            <p:ph type="title"/>
          </p:nvPr>
        </p:nvSpPr>
        <p:spPr>
          <a:xfrm>
            <a:off x="311150" y="444500"/>
            <a:ext cx="8521700" cy="573088"/>
          </a:xfrm>
        </p:spPr>
        <p:txBody>
          <a:bodyPr>
            <a:noAutofit/>
          </a:bodyPr>
          <a:lstStyle/>
          <a:p>
            <a:pPr fontAlgn="auto">
              <a:defRPr/>
            </a:pPr>
            <a:r>
              <a:rPr lang="pt-BR"/>
              <a:t>Métodos</a:t>
            </a:r>
            <a:endParaRPr/>
          </a:p>
        </p:txBody>
      </p:sp>
      <p:sp>
        <p:nvSpPr>
          <p:cNvPr id="19459" name="Google Shape;92;p19"/>
          <p:cNvSpPr>
            <a:spLocks noGrp="1"/>
          </p:cNvSpPr>
          <p:nvPr>
            <p:ph type="body" idx="1"/>
          </p:nvPr>
        </p:nvSpPr>
        <p:spPr bwMode="auto">
          <a:xfrm>
            <a:off x="311150" y="1152525"/>
            <a:ext cx="8521700" cy="3416300"/>
          </a:xfrm>
        </p:spPr>
        <p:txBody>
          <a:bodyPr numCol="1" compatLnSpc="1">
            <a:prstTxWarp prst="textNoShape">
              <a:avLst/>
            </a:prstTxWarp>
          </a:bodyPr>
          <a:lstStyle/>
          <a:p>
            <a:pPr marL="0" indent="0">
              <a:spcBef>
                <a:spcPct val="0"/>
              </a:spcBef>
              <a:spcAft>
                <a:spcPct val="0"/>
              </a:spcAft>
              <a:buFont typeface="Arial" pitchFamily="34" charset="0"/>
              <a:buNone/>
            </a:pPr>
            <a:r>
              <a:rPr lang="pt-BR" smtClean="0"/>
              <a:t>Para o grupo DCC os bebês foram mantidos com uma distância de 10 à 15 polegadas abaixo do intróito no parto vaginal ou abaixo do nível da placenta em partos cesáreos. (10)</a:t>
            </a:r>
          </a:p>
          <a:p>
            <a:pPr marL="0" indent="0">
              <a:spcBef>
                <a:spcPts val="1600"/>
              </a:spcBef>
              <a:spcAft>
                <a:spcPct val="0"/>
              </a:spcAft>
              <a:buFont typeface="Arial" pitchFamily="34" charset="0"/>
              <a:buNone/>
            </a:pPr>
            <a:r>
              <a:rPr lang="pt-BR" smtClean="0"/>
              <a:t>Aos 30-45 segundos após o nascimento, o obstetra deve ordenhar o cordão uma vez e em seguida apertar e cortar o cordão. Caso haja a incapacidade de se completar o protocolo, o obstetra deveria ordenhar o cordão rapidamente de duas à três vezes antes do clampeamento. (10)</a:t>
            </a:r>
          </a:p>
          <a:p>
            <a:pPr marL="0" indent="0">
              <a:spcBef>
                <a:spcPts val="1600"/>
              </a:spcBef>
              <a:spcAft>
                <a:spcPts val="1600"/>
              </a:spcAft>
              <a:buFont typeface="Arial" pitchFamily="34" charset="0"/>
              <a:buNone/>
            </a:pPr>
            <a:r>
              <a:rPr lang="pt-BR" smtClean="0"/>
              <a:t>Fixar o cordão antes de 30 segundos após o parto sem a ordenha do cordão foi considerado uma violação de protocolo. (10)</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Google Shape;97;p20"/>
          <p:cNvSpPr txBox="1">
            <a:spLocks noGrp="1"/>
          </p:cNvSpPr>
          <p:nvPr>
            <p:ph type="title"/>
          </p:nvPr>
        </p:nvSpPr>
        <p:spPr>
          <a:xfrm>
            <a:off x="311150" y="444500"/>
            <a:ext cx="8521700" cy="573088"/>
          </a:xfrm>
        </p:spPr>
        <p:txBody>
          <a:bodyPr>
            <a:noAutofit/>
          </a:bodyPr>
          <a:lstStyle/>
          <a:p>
            <a:pPr fontAlgn="auto">
              <a:defRPr/>
            </a:pPr>
            <a:r>
              <a:rPr lang="pt-BR"/>
              <a:t>Métodos</a:t>
            </a:r>
            <a:endParaRPr/>
          </a:p>
        </p:txBody>
      </p:sp>
      <p:sp>
        <p:nvSpPr>
          <p:cNvPr id="98" name="Google Shape;98;p20"/>
          <p:cNvSpPr txBox="1">
            <a:spLocks noGrp="1"/>
          </p:cNvSpPr>
          <p:nvPr>
            <p:ph type="body" idx="1"/>
          </p:nvPr>
        </p:nvSpPr>
        <p:spPr>
          <a:xfrm>
            <a:off x="311150" y="1152525"/>
            <a:ext cx="8521700" cy="3990975"/>
          </a:xfrm>
        </p:spPr>
        <p:txBody>
          <a:bodyPr>
            <a:noAutofit/>
          </a:bodyPr>
          <a:lstStyle/>
          <a:p>
            <a:pPr marL="0" indent="0" fontAlgn="auto">
              <a:buFont typeface="Arial" pitchFamily="34" charset="0"/>
              <a:buNone/>
              <a:defRPr/>
            </a:pPr>
            <a:r>
              <a:rPr lang="pt-BR">
                <a:solidFill>
                  <a:schemeClr val="dk1"/>
                </a:solidFill>
              </a:rPr>
              <a:t>Para o grupo ICC, o cordão foi preso rotineiramente e cortado dentro de 10 segundos após o parto, como era padrão no momento. Ambos os grupos receberam cuidados habituais pela equipe neonatal após o clampeamento do cordão. (10)</a:t>
            </a:r>
            <a:endParaRPr>
              <a:solidFill>
                <a:schemeClr val="dk1"/>
              </a:solidFill>
            </a:endParaRPr>
          </a:p>
          <a:p>
            <a:pPr marL="0" indent="0" fontAlgn="auto">
              <a:spcBef>
                <a:spcPts val="1600"/>
              </a:spcBef>
              <a:buFont typeface="Arial" pitchFamily="34" charset="0"/>
              <a:buNone/>
              <a:defRPr/>
            </a:pPr>
            <a:r>
              <a:rPr lang="pt-BR">
                <a:solidFill>
                  <a:schemeClr val="dk1"/>
                </a:solidFill>
              </a:rPr>
              <a:t>As primeiras intercorrências foram hemorragia intraventricular e sepse tardia. As  intercorrências secundárias incluíram: (10)</a:t>
            </a:r>
            <a:endParaRPr>
              <a:solidFill>
                <a:schemeClr val="dk1"/>
              </a:solidFill>
            </a:endParaRPr>
          </a:p>
          <a:p>
            <a:pPr fontAlgn="auto">
              <a:spcBef>
                <a:spcPts val="1600"/>
              </a:spcBef>
              <a:buClr>
                <a:schemeClr val="dk1"/>
              </a:buClr>
              <a:buFont typeface="Arial" pitchFamily="34" charset="0"/>
              <a:buChar char="-"/>
              <a:defRPr/>
            </a:pPr>
            <a:r>
              <a:rPr lang="pt-BR">
                <a:solidFill>
                  <a:schemeClr val="dk1"/>
                </a:solidFill>
              </a:rPr>
              <a:t>Baixo escores de Apgar;</a:t>
            </a:r>
            <a:endParaRPr>
              <a:solidFill>
                <a:schemeClr val="dk1"/>
              </a:solidFill>
            </a:endParaRPr>
          </a:p>
          <a:p>
            <a:pPr fontAlgn="auto">
              <a:buClr>
                <a:schemeClr val="dk1"/>
              </a:buClr>
              <a:buFont typeface="Arial" pitchFamily="34" charset="0"/>
              <a:buChar char="-"/>
              <a:defRPr/>
            </a:pPr>
            <a:r>
              <a:rPr lang="pt-BR">
                <a:solidFill>
                  <a:schemeClr val="dk1"/>
                </a:solidFill>
              </a:rPr>
              <a:t>Alterações na temperatura corporal;</a:t>
            </a:r>
            <a:endParaRPr>
              <a:solidFill>
                <a:schemeClr val="dk1"/>
              </a:solidFill>
            </a:endParaRPr>
          </a:p>
          <a:p>
            <a:pPr fontAlgn="auto">
              <a:buClr>
                <a:schemeClr val="dk1"/>
              </a:buClr>
              <a:buFont typeface="Arial" pitchFamily="34" charset="0"/>
              <a:buChar char="-"/>
              <a:defRPr/>
            </a:pPr>
            <a:r>
              <a:rPr lang="pt-BR">
                <a:solidFill>
                  <a:schemeClr val="dk1"/>
                </a:solidFill>
              </a:rPr>
              <a:t>Pico de bilirrubina sérica na primeira semana;</a:t>
            </a:r>
            <a:endParaRPr>
              <a:solidFill>
                <a:schemeClr val="dk1"/>
              </a:solidFill>
            </a:endParaRPr>
          </a:p>
          <a:p>
            <a:pPr fontAlgn="auto">
              <a:buClr>
                <a:schemeClr val="dk1"/>
              </a:buClr>
              <a:buFont typeface="Arial" pitchFamily="34" charset="0"/>
              <a:buChar char="-"/>
              <a:defRPr/>
            </a:pPr>
            <a:r>
              <a:rPr lang="pt-BR">
                <a:solidFill>
                  <a:schemeClr val="dk1"/>
                </a:solidFill>
              </a:rPr>
              <a:t>Displasia broncopulmonar;</a:t>
            </a:r>
            <a:endParaRPr>
              <a:solidFill>
                <a:schemeClr val="dk1"/>
              </a:solidFill>
            </a:endParaRPr>
          </a:p>
          <a:p>
            <a:pPr fontAlgn="auto">
              <a:buClr>
                <a:schemeClr val="dk1"/>
              </a:buClr>
              <a:buFont typeface="Arial" pitchFamily="34" charset="0"/>
              <a:buChar char="-"/>
              <a:defRPr/>
            </a:pPr>
            <a:r>
              <a:rPr lang="pt-BR">
                <a:solidFill>
                  <a:schemeClr val="dk1"/>
                </a:solidFill>
              </a:rPr>
              <a:t>Enterocolite necrosante suspeita ou confirmada.</a:t>
            </a:r>
            <a:endParaRPr>
              <a:solidFill>
                <a:schemeClr val="dk1"/>
              </a:solidFill>
            </a:endParaRPr>
          </a:p>
          <a:p>
            <a:pPr marL="0" indent="0" fontAlgn="auto">
              <a:spcBef>
                <a:spcPts val="1600"/>
              </a:spcBef>
              <a:spcAft>
                <a:spcPts val="1600"/>
              </a:spcAft>
              <a:buFont typeface="Arial" pitchFamily="34" charset="0"/>
              <a:buNone/>
              <a:defRPr/>
            </a:pPr>
            <a:endParaRPr>
              <a:solidFill>
                <a:schemeClr val="dk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Google Shape;103;p21"/>
          <p:cNvSpPr txBox="1">
            <a:spLocks noGrp="1"/>
          </p:cNvSpPr>
          <p:nvPr>
            <p:ph type="title"/>
          </p:nvPr>
        </p:nvSpPr>
        <p:spPr>
          <a:xfrm>
            <a:off x="311150" y="444500"/>
            <a:ext cx="8521700" cy="573088"/>
          </a:xfrm>
        </p:spPr>
        <p:txBody>
          <a:bodyPr>
            <a:noAutofit/>
          </a:bodyPr>
          <a:lstStyle/>
          <a:p>
            <a:pPr fontAlgn="auto">
              <a:defRPr/>
            </a:pPr>
            <a:r>
              <a:rPr lang="pt-BR"/>
              <a:t>Métodos</a:t>
            </a:r>
            <a:endParaRPr/>
          </a:p>
        </p:txBody>
      </p:sp>
      <p:sp>
        <p:nvSpPr>
          <p:cNvPr id="21507" name="Google Shape;104;p21"/>
          <p:cNvSpPr>
            <a:spLocks noGrp="1"/>
          </p:cNvSpPr>
          <p:nvPr>
            <p:ph type="body" idx="1"/>
          </p:nvPr>
        </p:nvSpPr>
        <p:spPr bwMode="auto">
          <a:xfrm>
            <a:off x="311150" y="1152525"/>
            <a:ext cx="8521700" cy="3990975"/>
          </a:xfrm>
        </p:spPr>
        <p:txBody>
          <a:bodyPr numCol="1" compatLnSpc="1">
            <a:prstTxWarp prst="textNoShape">
              <a:avLst/>
            </a:prstTxWarp>
          </a:bodyPr>
          <a:lstStyle/>
          <a:p>
            <a:pPr marL="0" indent="0">
              <a:spcBef>
                <a:spcPct val="0"/>
              </a:spcBef>
              <a:spcAft>
                <a:spcPct val="0"/>
              </a:spcAft>
              <a:buFont typeface="Arial" pitchFamily="34" charset="0"/>
              <a:buNone/>
            </a:pPr>
            <a:r>
              <a:rPr lang="pt-BR" smtClean="0">
                <a:solidFill>
                  <a:srgbClr val="000000"/>
                </a:solidFill>
              </a:rPr>
              <a:t>Hemorragia intraventricular foi definida como um sangramento no cérebro avaliado pelo ultrassom craniano, utilizando os critérios do Papile et al.(10)</a:t>
            </a:r>
          </a:p>
          <a:p>
            <a:pPr marL="0" indent="0">
              <a:spcBef>
                <a:spcPts val="1600"/>
              </a:spcBef>
              <a:spcAft>
                <a:spcPct val="0"/>
              </a:spcAft>
              <a:buFont typeface="Arial" pitchFamily="34" charset="0"/>
              <a:buNone/>
            </a:pPr>
            <a:r>
              <a:rPr lang="pt-BR" smtClean="0">
                <a:solidFill>
                  <a:srgbClr val="000000"/>
                </a:solidFill>
              </a:rPr>
              <a:t>Enterocolite suspeita (NEC) suspeita foi considerada como uma intolerância alimentar  seguida de prescrição de restrição alimentar (fluidos + sólidos) associada a uma radiografia abdominal. (11,12)</a:t>
            </a:r>
          </a:p>
          <a:p>
            <a:pPr marL="0" indent="0">
              <a:spcBef>
                <a:spcPts val="1600"/>
              </a:spcBef>
              <a:spcAft>
                <a:spcPct val="0"/>
              </a:spcAft>
              <a:buFont typeface="Arial" pitchFamily="34" charset="0"/>
              <a:buNone/>
            </a:pPr>
            <a:r>
              <a:rPr lang="pt-BR" smtClean="0">
                <a:solidFill>
                  <a:srgbClr val="000000"/>
                </a:solidFill>
              </a:rPr>
              <a:t>NEC confirmada foi definida como pelo menos uma alteração em nível de estágio II para o critério de Bell modificado. (11,12)</a:t>
            </a:r>
          </a:p>
          <a:p>
            <a:pPr marL="0" indent="0">
              <a:spcBef>
                <a:spcPts val="1600"/>
              </a:spcBef>
              <a:spcAft>
                <a:spcPct val="0"/>
              </a:spcAft>
              <a:buFont typeface="Arial" pitchFamily="34" charset="0"/>
              <a:buNone/>
            </a:pPr>
            <a:r>
              <a:rPr lang="pt-BR" smtClean="0">
                <a:solidFill>
                  <a:srgbClr val="000000"/>
                </a:solidFill>
              </a:rPr>
              <a:t> </a:t>
            </a:r>
          </a:p>
          <a:p>
            <a:pPr marL="0" indent="0">
              <a:spcBef>
                <a:spcPts val="1600"/>
              </a:spcBef>
              <a:spcAft>
                <a:spcPts val="1600"/>
              </a:spcAft>
              <a:buFont typeface="Arial" pitchFamily="34" charset="0"/>
              <a:buNone/>
            </a:pPr>
            <a:endParaRPr lang="pt-BR" smtClean="0">
              <a:solidFill>
                <a:srgbClr val="0000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Google Shape;109;p22"/>
          <p:cNvSpPr txBox="1">
            <a:spLocks noGrp="1"/>
          </p:cNvSpPr>
          <p:nvPr>
            <p:ph type="title"/>
          </p:nvPr>
        </p:nvSpPr>
        <p:spPr>
          <a:xfrm>
            <a:off x="311150" y="444500"/>
            <a:ext cx="8521700" cy="573088"/>
          </a:xfrm>
        </p:spPr>
        <p:txBody>
          <a:bodyPr>
            <a:noAutofit/>
          </a:bodyPr>
          <a:lstStyle/>
          <a:p>
            <a:pPr fontAlgn="auto">
              <a:defRPr/>
            </a:pPr>
            <a:r>
              <a:rPr lang="pt-BR"/>
              <a:t>Métodos</a:t>
            </a:r>
            <a:endParaRPr/>
          </a:p>
        </p:txBody>
      </p:sp>
      <p:sp>
        <p:nvSpPr>
          <p:cNvPr id="22531" name="Google Shape;110;p22"/>
          <p:cNvSpPr>
            <a:spLocks noGrp="1"/>
          </p:cNvSpPr>
          <p:nvPr>
            <p:ph type="body" idx="1"/>
          </p:nvPr>
        </p:nvSpPr>
        <p:spPr bwMode="auto">
          <a:xfrm>
            <a:off x="311150" y="1152525"/>
            <a:ext cx="8521700" cy="3990975"/>
          </a:xfrm>
        </p:spPr>
        <p:txBody>
          <a:bodyPr numCol="1" compatLnSpc="1">
            <a:prstTxWarp prst="textNoShape">
              <a:avLst/>
            </a:prstTxWarp>
          </a:bodyPr>
          <a:lstStyle/>
          <a:p>
            <a:pPr marL="0" indent="0">
              <a:lnSpc>
                <a:spcPct val="110000"/>
              </a:lnSpc>
              <a:spcBef>
                <a:spcPct val="0"/>
              </a:spcBef>
              <a:spcAft>
                <a:spcPct val="0"/>
              </a:spcAft>
              <a:buFont typeface="Arial" pitchFamily="34" charset="0"/>
              <a:buNone/>
            </a:pPr>
            <a:r>
              <a:rPr lang="pt-BR" smtClean="0">
                <a:solidFill>
                  <a:srgbClr val="000000"/>
                </a:solidFill>
              </a:rPr>
              <a:t>Foi utilizada a escala de Bayley de desenvolvimento infantil (terceira edição) para avaliar funções motoras dos 18 aos 22 meses de idade corrigida. (13)</a:t>
            </a:r>
          </a:p>
          <a:p>
            <a:pPr marL="0" indent="0">
              <a:lnSpc>
                <a:spcPct val="110000"/>
              </a:lnSpc>
              <a:spcBef>
                <a:spcPts val="1600"/>
              </a:spcBef>
              <a:spcAft>
                <a:spcPct val="0"/>
              </a:spcAft>
              <a:buFont typeface="Arial" pitchFamily="34" charset="0"/>
              <a:buNone/>
            </a:pPr>
            <a:r>
              <a:rPr lang="pt-BR" smtClean="0">
                <a:solidFill>
                  <a:srgbClr val="000000"/>
                </a:solidFill>
              </a:rPr>
              <a:t>Nesta coorte, os diagnósticos de trabalho de parto prematuro e ruptura prematura de membranas não foram discernidos entre si e sim alocados em uma mesma categoria porque ambas as condições podem estar associadas à inflamação intrauterina. (14)</a:t>
            </a:r>
          </a:p>
          <a:p>
            <a:pPr marL="0" indent="0">
              <a:lnSpc>
                <a:spcPct val="110000"/>
              </a:lnSpc>
              <a:spcBef>
                <a:spcPts val="1600"/>
              </a:spcBef>
              <a:spcAft>
                <a:spcPct val="0"/>
              </a:spcAft>
              <a:buFont typeface="Arial" pitchFamily="34" charset="0"/>
              <a:buNone/>
            </a:pPr>
            <a:r>
              <a:rPr lang="pt-BR" smtClean="0">
                <a:solidFill>
                  <a:srgbClr val="000000"/>
                </a:solidFill>
              </a:rPr>
              <a:t>As histórias e anamneses anotadas em prontuários do hospital foram determinantes para se encontrar as gestantes com suspeita de RCIU e ausência de fluxo diastólico final. Lactentes com baixo peso ao nascer foram identificados com o auxílio dos percentis de crescimento fetal desenvolvidos por Richardson, Alexander e Fenton (15,17)</a:t>
            </a:r>
          </a:p>
          <a:p>
            <a:pPr marL="0" indent="0">
              <a:lnSpc>
                <a:spcPct val="110000"/>
              </a:lnSpc>
              <a:spcBef>
                <a:spcPts val="1600"/>
              </a:spcBef>
              <a:spcAft>
                <a:spcPct val="0"/>
              </a:spcAft>
              <a:buFont typeface="Arial" pitchFamily="34" charset="0"/>
              <a:buNone/>
            </a:pPr>
            <a:endParaRPr lang="pt-BR" smtClean="0">
              <a:solidFill>
                <a:srgbClr val="000000"/>
              </a:solidFill>
            </a:endParaRPr>
          </a:p>
          <a:p>
            <a:pPr marL="0" indent="0">
              <a:lnSpc>
                <a:spcPct val="110000"/>
              </a:lnSpc>
              <a:spcBef>
                <a:spcPts val="1600"/>
              </a:spcBef>
              <a:spcAft>
                <a:spcPct val="0"/>
              </a:spcAft>
              <a:buFont typeface="Arial" pitchFamily="34" charset="0"/>
              <a:buNone/>
            </a:pPr>
            <a:r>
              <a:rPr lang="pt-BR" smtClean="0">
                <a:solidFill>
                  <a:srgbClr val="000000"/>
                </a:solidFill>
              </a:rPr>
              <a:t> </a:t>
            </a:r>
          </a:p>
          <a:p>
            <a:pPr marL="0" indent="0">
              <a:lnSpc>
                <a:spcPct val="110000"/>
              </a:lnSpc>
              <a:spcBef>
                <a:spcPts val="1600"/>
              </a:spcBef>
              <a:spcAft>
                <a:spcPts val="1600"/>
              </a:spcAft>
              <a:buFont typeface="Arial" pitchFamily="34" charset="0"/>
              <a:buNone/>
            </a:pPr>
            <a:endParaRPr lang="pt-BR" smtClean="0">
              <a:solidFill>
                <a:srgbClr val="0000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Google Shape;115;p23"/>
          <p:cNvSpPr txBox="1">
            <a:spLocks noGrp="1"/>
          </p:cNvSpPr>
          <p:nvPr>
            <p:ph type="title"/>
          </p:nvPr>
        </p:nvSpPr>
        <p:spPr>
          <a:xfrm>
            <a:off x="311150" y="444500"/>
            <a:ext cx="8521700" cy="573088"/>
          </a:xfrm>
        </p:spPr>
        <p:txBody>
          <a:bodyPr numCol="1" compatLnSpc="1">
            <a:prstTxWarp prst="textNoShape">
              <a:avLst/>
            </a:prstTxWarp>
            <a:noAutofit/>
          </a:bodyPr>
          <a:lstStyle/>
          <a:p>
            <a:pPr>
              <a:spcBef>
                <a:spcPct val="0"/>
              </a:spcBef>
              <a:spcAft>
                <a:spcPct val="0"/>
              </a:spcAft>
            </a:pPr>
            <a:r>
              <a:rPr lang="pt-BR" cap="none" smtClean="0"/>
              <a:t>MÉTODOS – ANÁLISE ESTATÍSTICA</a:t>
            </a:r>
          </a:p>
        </p:txBody>
      </p:sp>
      <p:sp>
        <p:nvSpPr>
          <p:cNvPr id="23555" name="Google Shape;116;p23"/>
          <p:cNvSpPr>
            <a:spLocks noGrp="1"/>
          </p:cNvSpPr>
          <p:nvPr>
            <p:ph type="body" idx="1"/>
          </p:nvPr>
        </p:nvSpPr>
        <p:spPr bwMode="auto">
          <a:xfrm>
            <a:off x="311150" y="1152525"/>
            <a:ext cx="8521700" cy="3990975"/>
          </a:xfrm>
        </p:spPr>
        <p:txBody>
          <a:bodyPr numCol="1" compatLnSpc="1">
            <a:prstTxWarp prst="textNoShape">
              <a:avLst/>
            </a:prstTxWarp>
            <a:normAutofit lnSpcReduction="10000"/>
          </a:bodyPr>
          <a:lstStyle/>
          <a:p>
            <a:pPr marL="0" indent="0">
              <a:spcBef>
                <a:spcPts val="750"/>
              </a:spcBef>
              <a:spcAft>
                <a:spcPct val="0"/>
              </a:spcAft>
              <a:buSzPct val="100000"/>
              <a:buFont typeface="Arial" pitchFamily="34" charset="0"/>
              <a:buNone/>
            </a:pPr>
            <a:r>
              <a:rPr lang="pt-BR" sz="1300" smtClean="0"/>
              <a:t>Os testes estatísticos incluíram testes </a:t>
            </a:r>
            <a:r>
              <a:rPr lang="pt-BR" sz="1300" i="1" smtClean="0"/>
              <a:t>t</a:t>
            </a:r>
            <a:r>
              <a:rPr lang="pt-BR" sz="1300" smtClean="0"/>
              <a:t> de 2 amostras para variáveis contínuas com distribuições normais, testes de soma de postos de Wilcoxon para variáveis contínuas com distribuições assimétricas e </a:t>
            </a:r>
            <a:r>
              <a:rPr lang="pt-BR" altLang="ja-JP" sz="1300" smtClean="0">
                <a:ea typeface="MS PGothic" pitchFamily="34" charset="-128"/>
              </a:rPr>
              <a:t>q</a:t>
            </a:r>
            <a:r>
              <a:rPr lang="pt-BR" sz="1300" smtClean="0"/>
              <a:t>ui</a:t>
            </a:r>
            <a:r>
              <a:rPr lang="pt-BR" altLang="ja-JP" sz="1300" smtClean="0">
                <a:ea typeface="MS PGothic" pitchFamily="34" charset="-128"/>
              </a:rPr>
              <a:t>q</a:t>
            </a:r>
            <a:r>
              <a:rPr lang="pt-BR" sz="1300" smtClean="0"/>
              <a:t>uadrado de Pearson e teste exato de Fisher para variáveis categóricas. </a:t>
            </a:r>
          </a:p>
          <a:p>
            <a:pPr marL="0" indent="0">
              <a:spcBef>
                <a:spcPts val="750"/>
              </a:spcBef>
              <a:spcAft>
                <a:spcPct val="0"/>
              </a:spcAft>
              <a:buSzPct val="100000"/>
              <a:buFont typeface="Arial" pitchFamily="34" charset="0"/>
              <a:buNone/>
            </a:pPr>
            <a:r>
              <a:rPr lang="pt-BR" sz="1300" smtClean="0"/>
              <a:t>Uma análise de sensibilidade foi realizada em lactentes com o diagnóstico apenas de PIG no nascimento. </a:t>
            </a:r>
          </a:p>
          <a:p>
            <a:pPr marL="0" indent="0">
              <a:spcBef>
                <a:spcPts val="750"/>
              </a:spcBef>
              <a:spcAft>
                <a:spcPct val="0"/>
              </a:spcAft>
              <a:buSzPct val="100000"/>
              <a:buFont typeface="Arial" pitchFamily="34" charset="0"/>
              <a:buNone/>
            </a:pPr>
            <a:r>
              <a:rPr lang="pt-BR" sz="1300" smtClean="0"/>
              <a:t>Nenhum ajuste foi usado para correção para comparações múltiplas, porque os pontos finais testados foram em grande parte não correlacionados e ajustes universais aumentaria a probabilidade de um erro tipo II.(18) </a:t>
            </a:r>
          </a:p>
          <a:p>
            <a:pPr marL="0" indent="0">
              <a:spcBef>
                <a:spcPts val="750"/>
              </a:spcBef>
              <a:spcAft>
                <a:spcPct val="0"/>
              </a:spcAft>
              <a:buSzPct val="100000"/>
              <a:buFont typeface="Arial" pitchFamily="34" charset="0"/>
              <a:buNone/>
            </a:pPr>
            <a:r>
              <a:rPr lang="pt-BR" sz="1300" smtClean="0"/>
              <a:t>Todas as análises foram realizados de acordo com a intenção de tratar. </a:t>
            </a:r>
          </a:p>
          <a:p>
            <a:pPr marL="0" indent="0">
              <a:spcBef>
                <a:spcPts val="750"/>
              </a:spcBef>
              <a:spcAft>
                <a:spcPct val="0"/>
              </a:spcAft>
              <a:buSzPct val="100000"/>
              <a:buFont typeface="Arial" pitchFamily="34" charset="0"/>
              <a:buNone/>
            </a:pPr>
            <a:r>
              <a:rPr lang="pt-BR" sz="1300" smtClean="0"/>
              <a:t>Diferenças entre grupos foram considerados significativos quando o valor de P era &lt;0,05. </a:t>
            </a:r>
          </a:p>
          <a:p>
            <a:pPr marL="0" indent="0">
              <a:spcBef>
                <a:spcPts val="750"/>
              </a:spcBef>
              <a:spcAft>
                <a:spcPct val="0"/>
              </a:spcAft>
              <a:buSzPct val="100000"/>
              <a:buFont typeface="Arial" pitchFamily="34" charset="0"/>
              <a:buNone/>
            </a:pPr>
            <a:r>
              <a:rPr lang="pt-BR" sz="1300" smtClean="0"/>
              <a:t>Todas as análises foram realizadas no SAS Studio 3.5 (SAS Instituto Inc, Cary, Carolina do Norte).</a:t>
            </a:r>
          </a:p>
          <a:p>
            <a:pPr marL="0" indent="0">
              <a:spcBef>
                <a:spcPts val="750"/>
              </a:spcBef>
              <a:spcAft>
                <a:spcPct val="0"/>
              </a:spcAft>
              <a:buSzPct val="100000"/>
              <a:buFont typeface="Arial" pitchFamily="34" charset="0"/>
              <a:buNone/>
            </a:pPr>
            <a:r>
              <a:rPr lang="pt-BR" sz="1300" smtClean="0">
                <a:solidFill>
                  <a:srgbClr val="000000"/>
                </a:solidFill>
              </a:rPr>
              <a:t>Diferenças entre grupos foram consideradas quando P &lt; 0,05. (18)</a:t>
            </a:r>
          </a:p>
          <a:p>
            <a:pPr marL="0" indent="0">
              <a:spcBef>
                <a:spcPts val="1600"/>
              </a:spcBef>
              <a:spcAft>
                <a:spcPct val="0"/>
              </a:spcAft>
              <a:buFont typeface="Arial" pitchFamily="34" charset="0"/>
              <a:buNone/>
            </a:pPr>
            <a:r>
              <a:rPr lang="pt-BR" sz="1300" smtClean="0">
                <a:solidFill>
                  <a:srgbClr val="000000"/>
                </a:solidFill>
              </a:rPr>
              <a:t> </a:t>
            </a:r>
          </a:p>
          <a:p>
            <a:pPr marL="0" indent="0">
              <a:spcBef>
                <a:spcPts val="1600"/>
              </a:spcBef>
              <a:spcAft>
                <a:spcPts val="1600"/>
              </a:spcAft>
              <a:buFont typeface="Arial" pitchFamily="34" charset="0"/>
              <a:buNone/>
            </a:pPr>
            <a:endParaRPr lang="pt-BR" sz="1300" smtClean="0">
              <a:solidFill>
                <a:srgbClr val="0000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idx="4294967295"/>
          </p:nvPr>
        </p:nvSpPr>
        <p:spPr bwMode="auto">
          <a:xfrm>
            <a:off x="582613" y="173038"/>
            <a:ext cx="7202487" cy="787400"/>
          </a:xfrm>
          <a:noFill/>
        </p:spPr>
        <p:txBody>
          <a:bodyPr wrap="square" numCol="1" anchorCtr="0" compatLnSpc="1">
            <a:prstTxWarp prst="textNoShape">
              <a:avLst/>
            </a:prstTxWarp>
          </a:bodyPr>
          <a:lstStyle/>
          <a:p>
            <a:r>
              <a:rPr lang="pt-BR" cap="none" smtClean="0"/>
              <a:t>Resultados</a:t>
            </a:r>
          </a:p>
        </p:txBody>
      </p:sp>
      <p:sp>
        <p:nvSpPr>
          <p:cNvPr id="67587" name="Rectangle 3"/>
          <p:cNvSpPr>
            <a:spLocks noGrp="1"/>
          </p:cNvSpPr>
          <p:nvPr>
            <p:ph type="body" idx="4294967295"/>
          </p:nvPr>
        </p:nvSpPr>
        <p:spPr bwMode="auto">
          <a:xfrm>
            <a:off x="471488" y="963613"/>
            <a:ext cx="7202487" cy="3386137"/>
          </a:xfrm>
          <a:noFill/>
        </p:spPr>
        <p:txBody>
          <a:bodyPr wrap="square" numCol="1" anchor="t" anchorCtr="0" compatLnSpc="1">
            <a:prstTxWarp prst="textNoShape">
              <a:avLst/>
            </a:prstTxWarp>
          </a:bodyPr>
          <a:lstStyle/>
          <a:p>
            <a:pPr>
              <a:buFont typeface="Arial" pitchFamily="34" charset="0"/>
              <a:buNone/>
            </a:pPr>
            <a:r>
              <a:rPr lang="pt-BR" smtClean="0">
                <a:solidFill>
                  <a:srgbClr val="FF00FF"/>
                </a:solidFill>
              </a:rPr>
              <a:t>Cinquenta e sete crianças da nossa principal coorte de 211 bebês prematuros foram diagnosticadas com suspeita de RCIU.</a:t>
            </a:r>
            <a:r>
              <a:rPr lang="pt-BR" smtClean="0"/>
              <a:t> </a:t>
            </a:r>
          </a:p>
          <a:p>
            <a:pPr>
              <a:buFont typeface="Arial" pitchFamily="34" charset="0"/>
              <a:buNone/>
            </a:pPr>
            <a:r>
              <a:rPr lang="pt-BR" smtClean="0"/>
              <a:t>Onze lactentes (19%) nasceram principalmente por causa da RCIU. </a:t>
            </a:r>
          </a:p>
          <a:p>
            <a:pPr>
              <a:buFont typeface="Arial" pitchFamily="34" charset="0"/>
              <a:buNone/>
            </a:pPr>
            <a:r>
              <a:rPr lang="pt-BR" smtClean="0">
                <a:solidFill>
                  <a:srgbClr val="FF00FF"/>
                </a:solidFill>
              </a:rPr>
              <a:t>Dezessete apresentaram  fluxo diastólico final ausente e 4 dos 17 também tiveram fluxo diastólico reverso na avaliação do Doppler da artéria umbilical</a:t>
            </a:r>
            <a:r>
              <a:rPr lang="pt-BR" smtClean="0"/>
              <a:t>.</a:t>
            </a:r>
          </a:p>
          <a:p>
            <a:pPr>
              <a:buFont typeface="Arial" pitchFamily="34" charset="0"/>
              <a:buNone/>
            </a:pPr>
            <a:r>
              <a:rPr lang="pt-BR" smtClean="0"/>
              <a:t> Devido estes representam casos com o mais severa RCIU, foram analisados separadamente, apesar do pequeno número.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idx="4294967295"/>
          </p:nvPr>
        </p:nvSpPr>
        <p:spPr bwMode="auto">
          <a:noFill/>
        </p:spPr>
        <p:txBody>
          <a:bodyPr wrap="square" numCol="1" anchorCtr="0" compatLnSpc="1">
            <a:prstTxWarp prst="textNoShape">
              <a:avLst/>
            </a:prstTxWarp>
          </a:bodyPr>
          <a:lstStyle/>
          <a:p>
            <a:r>
              <a:rPr lang="pt-BR" cap="none" smtClean="0"/>
              <a:t>Resultados</a:t>
            </a:r>
          </a:p>
        </p:txBody>
      </p:sp>
      <p:sp>
        <p:nvSpPr>
          <p:cNvPr id="68611" name="Rectangle 3"/>
          <p:cNvSpPr>
            <a:spLocks noGrp="1"/>
          </p:cNvSpPr>
          <p:nvPr>
            <p:ph type="body" idx="4294967295"/>
          </p:nvPr>
        </p:nvSpPr>
        <p:spPr bwMode="auto">
          <a:noFill/>
        </p:spPr>
        <p:txBody>
          <a:bodyPr wrap="square" numCol="1" anchor="t" anchorCtr="0" compatLnSpc="1">
            <a:prstTxWarp prst="textNoShape">
              <a:avLst/>
            </a:prstTxWarp>
          </a:bodyPr>
          <a:lstStyle/>
          <a:p>
            <a:pPr>
              <a:buFont typeface="Arial" pitchFamily="34" charset="0"/>
              <a:buNone/>
            </a:pPr>
            <a:r>
              <a:rPr lang="pt-BR" sz="1300" smtClean="0"/>
              <a:t>Não houve diferenças entre crianças com RCIU / PIG recebendo ACC ou CCI ao nascimento e nas características perinatais, exceto que mais bebês no grupo ACC tinha mais mães com </a:t>
            </a:r>
            <a:r>
              <a:rPr lang="pt-BR" sz="1300" smtClean="0">
                <a:solidFill>
                  <a:srgbClr val="000000"/>
                </a:solidFill>
              </a:rPr>
              <a:t>trabalho de parto prematuro e ruptura prematura de membranas </a:t>
            </a:r>
            <a:r>
              <a:rPr lang="pt-BR" sz="1300" smtClean="0"/>
              <a:t>do que as do grupo CCI (</a:t>
            </a:r>
            <a:r>
              <a:rPr lang="pt-BR" sz="1300" smtClean="0">
                <a:solidFill>
                  <a:srgbClr val="0000FF"/>
                </a:solidFill>
              </a:rPr>
              <a:t>Tabela I</a:t>
            </a:r>
            <a:r>
              <a:rPr lang="pt-BR" sz="1300" smtClean="0"/>
              <a:t>). </a:t>
            </a:r>
          </a:p>
          <a:p>
            <a:pPr>
              <a:buFont typeface="Arial" pitchFamily="34" charset="0"/>
              <a:buNone/>
            </a:pPr>
            <a:r>
              <a:rPr lang="pt-BR" sz="1300" smtClean="0"/>
              <a:t>Não houve diferenças entre os sexos entre os grupos. </a:t>
            </a:r>
          </a:p>
          <a:p>
            <a:pPr>
              <a:buFont typeface="Arial" pitchFamily="34" charset="0"/>
              <a:buNone/>
            </a:pPr>
            <a:r>
              <a:rPr lang="pt-BR" sz="1300" smtClean="0">
                <a:solidFill>
                  <a:srgbClr val="FF00FF"/>
                </a:solidFill>
              </a:rPr>
              <a:t>A pré-eclâmpsia foi significativamente mais comum no grupo suspeito de RCIU /  PIG</a:t>
            </a:r>
            <a:r>
              <a:rPr lang="pt-BR" sz="1300" smtClean="0"/>
              <a:t> do que em toda a coorte do estudo como esperado (61% vs 17%; P &lt;0,0001). </a:t>
            </a:r>
          </a:p>
          <a:p>
            <a:pPr>
              <a:buFont typeface="Arial" pitchFamily="34" charset="0"/>
              <a:buNone/>
            </a:pPr>
            <a:r>
              <a:rPr lang="pt-BR" sz="1300" smtClean="0">
                <a:solidFill>
                  <a:srgbClr val="0000FF"/>
                </a:solidFill>
              </a:rPr>
              <a:t>Crianças com RCIU no grupo ACC tiveram maiores tempos de clampeamento de cordão e foram mais prováveis de  receber ordenha do cordão</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idx="4294967295"/>
          </p:nvPr>
        </p:nvSpPr>
        <p:spPr bwMode="auto">
          <a:noFill/>
        </p:spPr>
        <p:txBody>
          <a:bodyPr wrap="square" numCol="1" anchorCtr="0" compatLnSpc="1">
            <a:prstTxWarp prst="textNoShape">
              <a:avLst/>
            </a:prstTxWarp>
          </a:bodyPr>
          <a:lstStyle/>
          <a:p>
            <a:r>
              <a:rPr lang="pt-BR" cap="none" smtClean="0"/>
              <a:t>Resultados</a:t>
            </a:r>
          </a:p>
        </p:txBody>
      </p:sp>
      <p:sp>
        <p:nvSpPr>
          <p:cNvPr id="69635" name="Rectangle 3"/>
          <p:cNvSpPr>
            <a:spLocks noGrp="1"/>
          </p:cNvSpPr>
          <p:nvPr>
            <p:ph type="body" idx="4294967295"/>
          </p:nvPr>
        </p:nvSpPr>
        <p:spPr bwMode="auto">
          <a:noFill/>
        </p:spPr>
        <p:txBody>
          <a:bodyPr wrap="square" numCol="1" anchor="t" anchorCtr="0" compatLnSpc="1">
            <a:prstTxWarp prst="textNoShape">
              <a:avLst/>
            </a:prstTxWarp>
            <a:normAutofit lnSpcReduction="10000"/>
          </a:bodyPr>
          <a:lstStyle/>
          <a:p>
            <a:r>
              <a:rPr lang="pt-BR" smtClean="0"/>
              <a:t>Peso da placenta e relação peso ao nascer/ peso da  placenta (PW e BW: PW) estratificado por idade gestacional são relatados na </a:t>
            </a:r>
            <a:r>
              <a:rPr lang="pt-BR" smtClean="0">
                <a:solidFill>
                  <a:srgbClr val="0000FF"/>
                </a:solidFill>
              </a:rPr>
              <a:t>Tabela I</a:t>
            </a:r>
            <a:r>
              <a:rPr lang="pt-BR" smtClean="0"/>
              <a:t>. </a:t>
            </a:r>
          </a:p>
          <a:p>
            <a:r>
              <a:rPr lang="pt-BR" smtClean="0"/>
              <a:t>Entre as mães de prematuros sem suspeita de </a:t>
            </a:r>
            <a:r>
              <a:rPr lang="pt-BR" smtClean="0">
                <a:solidFill>
                  <a:srgbClr val="FF00FF"/>
                </a:solidFill>
              </a:rPr>
              <a:t>RCIU / PIG (n = 151), 48 (32%) tinham placentas rotuladas como PIG ou &lt;percentil &lt;10 para a idade gestacional ( </a:t>
            </a:r>
            <a:r>
              <a:rPr lang="pt-BR" smtClean="0">
                <a:solidFill>
                  <a:srgbClr val="0000FF"/>
                </a:solidFill>
              </a:rPr>
              <a:t>Tabela I</a:t>
            </a:r>
            <a:r>
              <a:rPr lang="pt-BR" smtClean="0">
                <a:solidFill>
                  <a:srgbClr val="FF00FF"/>
                </a:solidFill>
              </a:rPr>
              <a:t>).</a:t>
            </a:r>
          </a:p>
          <a:p>
            <a:r>
              <a:rPr lang="pt-BR" smtClean="0"/>
              <a:t>Em comparação com as placentas do grupo não RCIU, </a:t>
            </a:r>
            <a:r>
              <a:rPr lang="pt-BR" smtClean="0">
                <a:solidFill>
                  <a:srgbClr val="0000FF"/>
                </a:solidFill>
              </a:rPr>
              <a:t>as placentas de crianças com suspeita de RCIU / PIG apresentaram taxas significativamente mais baixas de achados histológicos associados à inflamação (27% vs 75%; P &lt;0,0001)</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11150" y="444500"/>
            <a:ext cx="8521700" cy="573088"/>
          </a:xfrm>
        </p:spPr>
        <p:txBody>
          <a:bodyPr/>
          <a:lstStyle/>
          <a:p>
            <a:pPr fontAlgn="auto">
              <a:defRPr/>
            </a:pPr>
            <a:endParaRPr lang="pt-BR"/>
          </a:p>
        </p:txBody>
      </p:sp>
      <p:sp>
        <p:nvSpPr>
          <p:cNvPr id="24579" name="Espaço Reservado para Texto 2"/>
          <p:cNvSpPr>
            <a:spLocks noGrp="1"/>
          </p:cNvSpPr>
          <p:nvPr>
            <p:ph type="body" idx="1"/>
          </p:nvPr>
        </p:nvSpPr>
        <p:spPr bwMode="auto">
          <a:xfrm>
            <a:off x="311150" y="1152525"/>
            <a:ext cx="8521700" cy="3416300"/>
          </a:xfrm>
        </p:spPr>
        <p:txBody>
          <a:bodyPr numCol="1" compatLnSpc="1">
            <a:prstTxWarp prst="textNoShape">
              <a:avLst/>
            </a:prstTxWarp>
          </a:bodyPr>
          <a:lstStyle/>
          <a:p>
            <a:pPr>
              <a:spcBef>
                <a:spcPct val="0"/>
              </a:spcBef>
              <a:spcAft>
                <a:spcPct val="0"/>
              </a:spcAft>
            </a:pPr>
            <a:endParaRPr lang="pt-BR" smtClean="0"/>
          </a:p>
        </p:txBody>
      </p:sp>
      <p:pic>
        <p:nvPicPr>
          <p:cNvPr id="24580" name="Imagem 3"/>
          <p:cNvPicPr>
            <a:picLocks noChangeAspect="1"/>
          </p:cNvPicPr>
          <p:nvPr/>
        </p:nvPicPr>
        <p:blipFill>
          <a:blip r:embed="rId2"/>
          <a:srcRect/>
          <a:stretch>
            <a:fillRect/>
          </a:stretch>
        </p:blipFill>
        <p:spPr bwMode="auto">
          <a:xfrm>
            <a:off x="0" y="179388"/>
            <a:ext cx="9144000" cy="4568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idx="4294967295"/>
          </p:nvPr>
        </p:nvSpPr>
        <p:spPr bwMode="auto">
          <a:noFill/>
        </p:spPr>
        <p:txBody>
          <a:bodyPr wrap="square" numCol="1" anchorCtr="0" compatLnSpc="1">
            <a:prstTxWarp prst="textNoShape">
              <a:avLst/>
            </a:prstTxWarp>
          </a:bodyPr>
          <a:lstStyle/>
          <a:p>
            <a:r>
              <a:rPr lang="pt-BR" cap="none" smtClean="0"/>
              <a:t>Resultados</a:t>
            </a:r>
          </a:p>
        </p:txBody>
      </p:sp>
      <p:sp>
        <p:nvSpPr>
          <p:cNvPr id="70659" name="Rectangle 3"/>
          <p:cNvSpPr>
            <a:spLocks noGrp="1"/>
          </p:cNvSpPr>
          <p:nvPr>
            <p:ph type="body" idx="4294967295"/>
          </p:nvPr>
        </p:nvSpPr>
        <p:spPr bwMode="auto">
          <a:noFill/>
        </p:spPr>
        <p:txBody>
          <a:bodyPr wrap="square" numCol="1" anchor="t" anchorCtr="0" compatLnSpc="1">
            <a:prstTxWarp prst="textNoShape">
              <a:avLst/>
            </a:prstTxWarp>
          </a:bodyPr>
          <a:lstStyle/>
          <a:p>
            <a:r>
              <a:rPr lang="pt-BR" sz="1300" smtClean="0"/>
              <a:t>A </a:t>
            </a:r>
            <a:r>
              <a:rPr lang="pt-BR" sz="1300" smtClean="0">
                <a:solidFill>
                  <a:srgbClr val="0000FF"/>
                </a:solidFill>
              </a:rPr>
              <a:t>Tabela II</a:t>
            </a:r>
            <a:r>
              <a:rPr lang="pt-BR" sz="1300" smtClean="0"/>
              <a:t> mostra que não houve diferenças entre os grupos de variáveis de segurança na primeira semana. </a:t>
            </a:r>
          </a:p>
          <a:p>
            <a:r>
              <a:rPr lang="pt-BR" sz="1300" smtClean="0"/>
              <a:t>Não houve diferença na taxa de Apgar &lt;4 em 1 minuto. </a:t>
            </a:r>
          </a:p>
          <a:p>
            <a:pPr algn="ctr"/>
            <a:r>
              <a:rPr lang="pt-BR" sz="1300" b="1" smtClean="0">
                <a:solidFill>
                  <a:srgbClr val="0000FF"/>
                </a:solidFill>
              </a:rPr>
              <a:t>Bebês com RCIU / PIG  </a:t>
            </a:r>
            <a:r>
              <a:rPr lang="pt-BR" altLang="ja-JP" sz="1300" b="1" smtClean="0">
                <a:solidFill>
                  <a:srgbClr val="0000FF"/>
                </a:solidFill>
                <a:ea typeface="MS PGothic" pitchFamily="34" charset="-128"/>
              </a:rPr>
              <a:t>que</a:t>
            </a:r>
            <a:r>
              <a:rPr lang="pt-BR" sz="1300" b="1" smtClean="0">
                <a:solidFill>
                  <a:srgbClr val="0000FF"/>
                </a:solidFill>
              </a:rPr>
              <a:t> tiveram atraso do clampeamento do cordão (ACC tiveram temperaturas iniciais mais altas na admissão na  Unidade de Terapia Intensiva Neonatal em comparação com aqueles que receberam o clampeamento do cordão imediato (CCI)</a:t>
            </a:r>
            <a:r>
              <a:rPr lang="pt-BR" sz="1300" b="1" smtClean="0"/>
              <a:t>. </a:t>
            </a:r>
          </a:p>
          <a:p>
            <a:pPr algn="ctr"/>
            <a:r>
              <a:rPr lang="pt-BR" sz="1300" b="1" smtClean="0">
                <a:solidFill>
                  <a:srgbClr val="0000FF"/>
                </a:solidFill>
              </a:rPr>
              <a:t>Além disso, os bebês com ACC menos provavelmente foram  diagnosticados com suspeita de NEC</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11150" y="444500"/>
            <a:ext cx="8521700" cy="573088"/>
          </a:xfrm>
        </p:spPr>
        <p:txBody>
          <a:bodyPr/>
          <a:lstStyle/>
          <a:p>
            <a:pPr fontAlgn="auto">
              <a:defRPr/>
            </a:pPr>
            <a:endParaRPr lang="pt-BR"/>
          </a:p>
        </p:txBody>
      </p:sp>
      <p:sp>
        <p:nvSpPr>
          <p:cNvPr id="25603" name="Espaço Reservado para Texto 2"/>
          <p:cNvSpPr>
            <a:spLocks noGrp="1"/>
          </p:cNvSpPr>
          <p:nvPr>
            <p:ph type="body" idx="1"/>
          </p:nvPr>
        </p:nvSpPr>
        <p:spPr bwMode="auto">
          <a:xfrm>
            <a:off x="311150" y="1152525"/>
            <a:ext cx="8521700" cy="3416300"/>
          </a:xfrm>
        </p:spPr>
        <p:txBody>
          <a:bodyPr numCol="1" compatLnSpc="1">
            <a:prstTxWarp prst="textNoShape">
              <a:avLst/>
            </a:prstTxWarp>
          </a:bodyPr>
          <a:lstStyle/>
          <a:p>
            <a:pPr>
              <a:spcBef>
                <a:spcPct val="0"/>
              </a:spcBef>
              <a:spcAft>
                <a:spcPct val="0"/>
              </a:spcAft>
            </a:pPr>
            <a:endParaRPr lang="pt-BR" smtClean="0"/>
          </a:p>
        </p:txBody>
      </p:sp>
      <p:pic>
        <p:nvPicPr>
          <p:cNvPr id="25604" name="Imagem 3"/>
          <p:cNvPicPr>
            <a:picLocks noChangeAspect="1"/>
          </p:cNvPicPr>
          <p:nvPr/>
        </p:nvPicPr>
        <p:blipFill>
          <a:blip r:embed="rId2"/>
          <a:srcRect/>
          <a:stretch>
            <a:fillRect/>
          </a:stretch>
        </p:blipFill>
        <p:spPr bwMode="auto">
          <a:xfrm>
            <a:off x="0" y="-46038"/>
            <a:ext cx="9144000" cy="4614863"/>
          </a:xfrm>
          <a:prstGeom prst="rect">
            <a:avLst/>
          </a:prstGeom>
          <a:noFill/>
          <a:ln w="9525">
            <a:noFill/>
            <a:miter lim="800000"/>
            <a:headEnd/>
            <a:tailEnd/>
          </a:ln>
        </p:spPr>
      </p:pic>
      <p:sp>
        <p:nvSpPr>
          <p:cNvPr id="25606" name="Line 6"/>
          <p:cNvSpPr>
            <a:spLocks noChangeShapeType="1"/>
          </p:cNvSpPr>
          <p:nvPr/>
        </p:nvSpPr>
        <p:spPr bwMode="auto">
          <a:xfrm>
            <a:off x="5175250" y="1239838"/>
            <a:ext cx="220663" cy="222250"/>
          </a:xfrm>
          <a:prstGeom prst="line">
            <a:avLst/>
          </a:prstGeom>
          <a:noFill/>
          <a:ln w="57150">
            <a:solidFill>
              <a:srgbClr val="0000FF"/>
            </a:solidFill>
            <a:round/>
            <a:headEnd/>
            <a:tailEnd type="triangle" w="med" len="med"/>
          </a:ln>
          <a:effectLst/>
        </p:spPr>
        <p:txBody>
          <a:bodyPr/>
          <a:lstStyle/>
          <a:p>
            <a:endParaRPr lang="pt-BR"/>
          </a:p>
        </p:txBody>
      </p:sp>
      <p:sp>
        <p:nvSpPr>
          <p:cNvPr id="25607" name="Line 7"/>
          <p:cNvSpPr>
            <a:spLocks noChangeShapeType="1"/>
          </p:cNvSpPr>
          <p:nvPr/>
        </p:nvSpPr>
        <p:spPr bwMode="auto">
          <a:xfrm>
            <a:off x="5162550" y="2382838"/>
            <a:ext cx="220663" cy="222250"/>
          </a:xfrm>
          <a:prstGeom prst="line">
            <a:avLst/>
          </a:prstGeom>
          <a:noFill/>
          <a:ln w="57150">
            <a:solidFill>
              <a:srgbClr val="0000FF"/>
            </a:solidFill>
            <a:round/>
            <a:headEnd/>
            <a:tailEnd type="triangle" w="med" len="med"/>
          </a:ln>
          <a:effectLst/>
        </p:spPr>
        <p:txBody>
          <a:bodyPr/>
          <a:lstStyle/>
          <a:p>
            <a:endParaRPr lang="pt-BR"/>
          </a:p>
        </p:txBody>
      </p:sp>
      <p:sp>
        <p:nvSpPr>
          <p:cNvPr id="25608" name="Line 8"/>
          <p:cNvSpPr>
            <a:spLocks noChangeShapeType="1"/>
          </p:cNvSpPr>
          <p:nvPr/>
        </p:nvSpPr>
        <p:spPr bwMode="auto">
          <a:xfrm>
            <a:off x="84138" y="1254125"/>
            <a:ext cx="220662" cy="222250"/>
          </a:xfrm>
          <a:prstGeom prst="line">
            <a:avLst/>
          </a:prstGeom>
          <a:noFill/>
          <a:ln w="57150">
            <a:solidFill>
              <a:srgbClr val="0000FF"/>
            </a:solidFill>
            <a:round/>
            <a:headEnd/>
            <a:tailEnd type="triangle" w="med" len="med"/>
          </a:ln>
          <a:effectLst/>
        </p:spPr>
        <p:txBody>
          <a:bodyPr/>
          <a:lstStyle/>
          <a:p>
            <a:endParaRPr lang="pt-BR"/>
          </a:p>
        </p:txBody>
      </p:sp>
      <p:sp>
        <p:nvSpPr>
          <p:cNvPr id="25609" name="Line 9"/>
          <p:cNvSpPr>
            <a:spLocks noChangeShapeType="1"/>
          </p:cNvSpPr>
          <p:nvPr/>
        </p:nvSpPr>
        <p:spPr bwMode="auto">
          <a:xfrm>
            <a:off x="85725" y="2384425"/>
            <a:ext cx="220663" cy="222250"/>
          </a:xfrm>
          <a:prstGeom prst="line">
            <a:avLst/>
          </a:prstGeom>
          <a:noFill/>
          <a:ln w="57150">
            <a:solidFill>
              <a:srgbClr val="0000FF"/>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Google Shape;121;p24"/>
          <p:cNvSpPr txBox="1">
            <a:spLocks noGrp="1"/>
          </p:cNvSpPr>
          <p:nvPr>
            <p:ph type="title"/>
          </p:nvPr>
        </p:nvSpPr>
        <p:spPr>
          <a:xfrm>
            <a:off x="284163" y="139700"/>
            <a:ext cx="8521700" cy="573088"/>
          </a:xfrm>
        </p:spPr>
        <p:txBody>
          <a:bodyPr>
            <a:noAutofit/>
          </a:bodyPr>
          <a:lstStyle/>
          <a:p>
            <a:pPr fontAlgn="auto">
              <a:defRPr/>
            </a:pPr>
            <a:r>
              <a:rPr lang="pt-BR"/>
              <a:t>Discussão</a:t>
            </a:r>
            <a:endParaRPr/>
          </a:p>
        </p:txBody>
      </p:sp>
      <p:sp>
        <p:nvSpPr>
          <p:cNvPr id="26627" name="Google Shape;122;p24"/>
          <p:cNvSpPr>
            <a:spLocks noGrp="1"/>
          </p:cNvSpPr>
          <p:nvPr>
            <p:ph type="body" idx="1"/>
          </p:nvPr>
        </p:nvSpPr>
        <p:spPr bwMode="auto">
          <a:xfrm>
            <a:off x="317500" y="619125"/>
            <a:ext cx="8521700" cy="3416300"/>
          </a:xfrm>
        </p:spPr>
        <p:txBody>
          <a:bodyPr numCol="1" compatLnSpc="1">
            <a:prstTxWarp prst="textNoShape">
              <a:avLst/>
            </a:prstTxWarp>
          </a:bodyPr>
          <a:lstStyle/>
          <a:p>
            <a:pPr marL="0" indent="0" algn="just">
              <a:lnSpc>
                <a:spcPct val="115000"/>
              </a:lnSpc>
              <a:spcBef>
                <a:spcPct val="0"/>
              </a:spcBef>
              <a:spcAft>
                <a:spcPct val="0"/>
              </a:spcAft>
              <a:buFont typeface="Arial" pitchFamily="34" charset="0"/>
              <a:buNone/>
            </a:pPr>
            <a:r>
              <a:rPr lang="pt-BR" sz="1200" smtClean="0">
                <a:solidFill>
                  <a:srgbClr val="000000"/>
                </a:solidFill>
              </a:rPr>
              <a:t>AAC em crianças com suspeita de RCIU/PIG não mostrou efeitos nocivos.</a:t>
            </a:r>
          </a:p>
          <a:p>
            <a:pPr marL="0" indent="0" algn="just">
              <a:lnSpc>
                <a:spcPct val="115000"/>
              </a:lnSpc>
              <a:spcBef>
                <a:spcPct val="0"/>
              </a:spcBef>
              <a:spcAft>
                <a:spcPct val="0"/>
              </a:spcAft>
              <a:buFont typeface="Arial" pitchFamily="34" charset="0"/>
              <a:buNone/>
            </a:pPr>
            <a:r>
              <a:rPr lang="pt-BR" sz="1200" smtClean="0">
                <a:solidFill>
                  <a:srgbClr val="000000"/>
                </a:solidFill>
              </a:rPr>
              <a:t>Houve uma menor incidência de suspeita de NEC em lactentes com RCIU/PIG com AAC em comparação com CCI, embora não tenha havido diferença na ECN confirmada </a:t>
            </a:r>
          </a:p>
          <a:p>
            <a:pPr marL="0" indent="0">
              <a:spcBef>
                <a:spcPts val="750"/>
              </a:spcBef>
              <a:spcAft>
                <a:spcPct val="0"/>
              </a:spcAft>
              <a:buSzPct val="100000"/>
              <a:buFont typeface="Arial" pitchFamily="34" charset="0"/>
              <a:buNone/>
            </a:pPr>
            <a:r>
              <a:rPr lang="pt-BR" sz="1200" smtClean="0"/>
              <a:t>Os autores desenvolveram a variável suspeita de NEC com base em prévio estudo (1,19) depois de perceber que os lactentes freqüentemente apresentavam sintomas por vários dias antes que a NEC fosse diagnosticada </a:t>
            </a:r>
          </a:p>
          <a:p>
            <a:pPr marL="0" indent="0">
              <a:spcBef>
                <a:spcPts val="750"/>
              </a:spcBef>
              <a:spcAft>
                <a:spcPct val="0"/>
              </a:spcAft>
              <a:buSzPct val="100000"/>
              <a:buFont typeface="Arial" pitchFamily="34" charset="0"/>
              <a:buNone/>
            </a:pPr>
            <a:r>
              <a:rPr lang="pt-BR" sz="1200" smtClean="0"/>
              <a:t>A suspeita NEC perturba significativamente o padrão de alimentação de um bebê,leva a atrasos no início ou reintrodução de alimentos orais, exige exames adicionais, aumenta o desconforto da criança e e incorre em ansiedade do cuidados e pais </a:t>
            </a:r>
          </a:p>
          <a:p>
            <a:pPr marL="0" indent="0">
              <a:spcBef>
                <a:spcPts val="750"/>
              </a:spcBef>
              <a:spcAft>
                <a:spcPct val="0"/>
              </a:spcAft>
              <a:buSzPct val="100000"/>
              <a:buFont typeface="Arial" pitchFamily="34" charset="0"/>
              <a:buNone/>
            </a:pPr>
            <a:r>
              <a:rPr lang="pt-BR" sz="1200" smtClean="0"/>
              <a:t>NEC pode resultar de isquemia intestinal devido à redução do volume sanguíneo.(20)</a:t>
            </a:r>
          </a:p>
          <a:p>
            <a:pPr marL="0" indent="0">
              <a:spcBef>
                <a:spcPts val="750"/>
              </a:spcBef>
              <a:spcAft>
                <a:spcPct val="0"/>
              </a:spcAft>
              <a:buSzPct val="100000"/>
              <a:buFont typeface="Arial" pitchFamily="34" charset="0"/>
              <a:buNone/>
            </a:pPr>
            <a:r>
              <a:rPr lang="pt-BR" sz="1200" smtClean="0"/>
              <a:t>ACC demonstrou resultar em maior volume sanguíneo circulante a 24-48 horas, menor necessidade de transfusões sanguíneas e aumento do fluxo da veia cava superior.(21) </a:t>
            </a:r>
          </a:p>
          <a:p>
            <a:pPr marL="0" indent="0" algn="ctr">
              <a:spcBef>
                <a:spcPts val="750"/>
              </a:spcBef>
              <a:spcAft>
                <a:spcPct val="0"/>
              </a:spcAft>
              <a:buSzPct val="100000"/>
              <a:buFont typeface="Arial" pitchFamily="34" charset="0"/>
              <a:buNone/>
            </a:pPr>
            <a:r>
              <a:rPr lang="pt-BR" sz="1200" b="1" smtClean="0">
                <a:solidFill>
                  <a:srgbClr val="0000FF"/>
                </a:solidFill>
              </a:rPr>
              <a:t>Os presentes achados  sugerem que o AAC ou a ordenha do cordão umbilical podem ser protetores contra sintomas gastrintestinais em lactentes com suspeita de RCIU fetal ou PIG ao nascer</a:t>
            </a:r>
          </a:p>
          <a:p>
            <a:pPr marL="0" indent="0">
              <a:spcBef>
                <a:spcPts val="750"/>
              </a:spcBef>
              <a:spcAft>
                <a:spcPct val="0"/>
              </a:spcAft>
              <a:buSzPct val="100000"/>
              <a:buFont typeface="Arial" pitchFamily="34" charset="0"/>
              <a:buNone/>
            </a:pPr>
            <a:r>
              <a:rPr lang="pt-BR" sz="1200" smtClean="0"/>
              <a:t>Embora o atraso do clampeamento do cordão  neste estudo tenha sido curto, é provável que os bebês com   RCIU receberam mais sangue placentário protetor.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Google Shape;127;p25"/>
          <p:cNvSpPr txBox="1">
            <a:spLocks noGrp="1"/>
          </p:cNvSpPr>
          <p:nvPr>
            <p:ph type="title"/>
          </p:nvPr>
        </p:nvSpPr>
        <p:spPr>
          <a:xfrm>
            <a:off x="311150" y="444500"/>
            <a:ext cx="8521700" cy="573088"/>
          </a:xfrm>
        </p:spPr>
        <p:txBody>
          <a:bodyPr>
            <a:noAutofit/>
          </a:bodyPr>
          <a:lstStyle/>
          <a:p>
            <a:pPr fontAlgn="auto">
              <a:defRPr/>
            </a:pPr>
            <a:r>
              <a:rPr lang="pt-BR"/>
              <a:t>Discussão</a:t>
            </a:r>
            <a:endParaRPr/>
          </a:p>
        </p:txBody>
      </p:sp>
      <p:sp>
        <p:nvSpPr>
          <p:cNvPr id="27651" name="Google Shape;128;p25"/>
          <p:cNvSpPr>
            <a:spLocks noGrp="1"/>
          </p:cNvSpPr>
          <p:nvPr>
            <p:ph type="body" idx="1"/>
          </p:nvPr>
        </p:nvSpPr>
        <p:spPr bwMode="auto">
          <a:xfrm>
            <a:off x="311150" y="1152525"/>
            <a:ext cx="8521700" cy="3416300"/>
          </a:xfrm>
        </p:spPr>
        <p:txBody>
          <a:bodyPr numCol="1" compatLnSpc="1">
            <a:prstTxWarp prst="textNoShape">
              <a:avLst/>
            </a:prstTxWarp>
          </a:bodyPr>
          <a:lstStyle/>
          <a:p>
            <a:pPr marL="0" indent="0" algn="ctr">
              <a:lnSpc>
                <a:spcPct val="115000"/>
              </a:lnSpc>
              <a:spcBef>
                <a:spcPct val="0"/>
              </a:spcBef>
              <a:spcAft>
                <a:spcPct val="0"/>
              </a:spcAft>
              <a:buFont typeface="Arial" pitchFamily="34" charset="0"/>
              <a:buNone/>
            </a:pPr>
            <a:r>
              <a:rPr lang="pt-BR" sz="1600" b="1" smtClean="0">
                <a:solidFill>
                  <a:srgbClr val="0000FF"/>
                </a:solidFill>
              </a:rPr>
              <a:t>Não houve diferenças nos níveis iniciais de hematócrito ou bilirrubina sérica na primeira semana entre os grupos com AAC e CCI. Embora os níveis de hematócrito fossem ligeiramente superiores aos da amostra não-RCIU, não havia sinais de policitemia.</a:t>
            </a:r>
          </a:p>
          <a:p>
            <a:pPr marL="0" indent="0" algn="just">
              <a:lnSpc>
                <a:spcPct val="115000"/>
              </a:lnSpc>
              <a:spcBef>
                <a:spcPts val="1000"/>
              </a:spcBef>
              <a:spcAft>
                <a:spcPts val="1000"/>
              </a:spcAft>
              <a:buClr>
                <a:srgbClr val="000000"/>
              </a:buClr>
              <a:buSzPts val="1100"/>
              <a:buFont typeface="Arial" pitchFamily="34" charset="0"/>
              <a:buNone/>
            </a:pPr>
            <a:r>
              <a:rPr lang="pt-BR" sz="1200" smtClean="0">
                <a:solidFill>
                  <a:srgbClr val="000000"/>
                </a:solidFill>
              </a:rPr>
              <a:t>Esses achados são importantes porque alguns pesquisadores sugerem que crianças com RCIU têm maior risco de policitemia, hiperbilirrubinemia e problemas respiratórios, o que pode piorar com o aumento do volume sangüíneo.(22) </a:t>
            </a:r>
          </a:p>
          <a:p>
            <a:pPr marL="0" indent="0" algn="just">
              <a:lnSpc>
                <a:spcPct val="115000"/>
              </a:lnSpc>
              <a:spcBef>
                <a:spcPts val="1000"/>
              </a:spcBef>
              <a:spcAft>
                <a:spcPts val="1000"/>
              </a:spcAft>
              <a:buClr>
                <a:srgbClr val="000000"/>
              </a:buClr>
              <a:buSzPts val="1100"/>
              <a:buFont typeface="Arial" pitchFamily="34" charset="0"/>
              <a:buNone/>
            </a:pPr>
            <a:r>
              <a:rPr lang="pt-BR" sz="1200" smtClean="0">
                <a:solidFill>
                  <a:srgbClr val="000000"/>
                </a:solidFill>
              </a:rPr>
              <a:t>No entanto, Fogarty et al não encontraram aumento na morbidade em uma meta-análise de mais de 2.000 bebês prematuros. (9)</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Google Shape;133;p26"/>
          <p:cNvSpPr txBox="1">
            <a:spLocks noGrp="1"/>
          </p:cNvSpPr>
          <p:nvPr>
            <p:ph type="title"/>
          </p:nvPr>
        </p:nvSpPr>
        <p:spPr>
          <a:xfrm>
            <a:off x="311150" y="444500"/>
            <a:ext cx="8521700" cy="573088"/>
          </a:xfrm>
        </p:spPr>
        <p:txBody>
          <a:bodyPr>
            <a:noAutofit/>
          </a:bodyPr>
          <a:lstStyle/>
          <a:p>
            <a:pPr fontAlgn="auto">
              <a:defRPr/>
            </a:pPr>
            <a:r>
              <a:rPr lang="pt-BR"/>
              <a:t>Discussão</a:t>
            </a:r>
            <a:endParaRPr/>
          </a:p>
        </p:txBody>
      </p:sp>
      <p:sp>
        <p:nvSpPr>
          <p:cNvPr id="28675" name="Google Shape;134;p26"/>
          <p:cNvSpPr>
            <a:spLocks noGrp="1"/>
          </p:cNvSpPr>
          <p:nvPr>
            <p:ph type="body" idx="1"/>
          </p:nvPr>
        </p:nvSpPr>
        <p:spPr bwMode="auto">
          <a:xfrm>
            <a:off x="311150" y="1152525"/>
            <a:ext cx="8521700" cy="3416300"/>
          </a:xfrm>
        </p:spPr>
        <p:txBody>
          <a:bodyPr numCol="1" compatLnSpc="1">
            <a:prstTxWarp prst="textNoShape">
              <a:avLst/>
            </a:prstTxWarp>
          </a:bodyPr>
          <a:lstStyle/>
          <a:p>
            <a:pPr marL="0" indent="0" algn="just">
              <a:lnSpc>
                <a:spcPct val="115000"/>
              </a:lnSpc>
              <a:spcBef>
                <a:spcPct val="0"/>
              </a:spcBef>
              <a:spcAft>
                <a:spcPct val="0"/>
              </a:spcAft>
              <a:buFont typeface="Arial" pitchFamily="34" charset="0"/>
              <a:buNone/>
            </a:pPr>
            <a:r>
              <a:rPr lang="pt-BR" sz="1200" smtClean="0">
                <a:solidFill>
                  <a:srgbClr val="000000"/>
                </a:solidFill>
              </a:rPr>
              <a:t>Poucos estudos relataram resultados do desenvolvimento neurológico em bebês prematuros que receberam AAC no nascimento.</a:t>
            </a:r>
          </a:p>
          <a:p>
            <a:pPr marL="0" indent="0" algn="just">
              <a:lnSpc>
                <a:spcPct val="115000"/>
              </a:lnSpc>
              <a:spcBef>
                <a:spcPts val="1000"/>
              </a:spcBef>
              <a:spcAft>
                <a:spcPct val="0"/>
              </a:spcAft>
              <a:buFont typeface="Arial" pitchFamily="34" charset="0"/>
              <a:buNone/>
            </a:pPr>
            <a:r>
              <a:rPr lang="pt-BR" sz="1200" smtClean="0">
                <a:solidFill>
                  <a:srgbClr val="000000"/>
                </a:solidFill>
              </a:rPr>
              <a:t>Katheria et al (24) e Rabe et al (23) compararam escores de desenvolvimento em crianças que receberam AAC versus ordenha de cordão umbilical. </a:t>
            </a:r>
          </a:p>
          <a:p>
            <a:pPr marL="0" indent="0" algn="ctr">
              <a:lnSpc>
                <a:spcPct val="115000"/>
              </a:lnSpc>
              <a:spcBef>
                <a:spcPts val="1000"/>
              </a:spcBef>
              <a:spcAft>
                <a:spcPct val="0"/>
              </a:spcAft>
              <a:buFont typeface="Arial" pitchFamily="34" charset="0"/>
              <a:buNone/>
            </a:pPr>
            <a:r>
              <a:rPr lang="pt-BR" sz="1200" b="1" smtClean="0">
                <a:solidFill>
                  <a:srgbClr val="0000FF"/>
                </a:solidFill>
              </a:rPr>
              <a:t>Aos 2 anos de idade corrigida, Katheria et al (24) encontraram escores mais altos em lactentes com ordenha de cordão umbilical. No entanto Rabe et al (23) examinaram crianças aos 2 e 3,5 anos de idade e não encontraram diferenças entre o AAC e a ordenha do cordão umbilical. </a:t>
            </a:r>
          </a:p>
          <a:p>
            <a:pPr marL="0" indent="0" algn="ctr">
              <a:lnSpc>
                <a:spcPct val="115000"/>
              </a:lnSpc>
              <a:spcBef>
                <a:spcPts val="1000"/>
              </a:spcBef>
              <a:spcAft>
                <a:spcPct val="0"/>
              </a:spcAft>
              <a:buFont typeface="Arial" pitchFamily="34" charset="0"/>
              <a:buNone/>
            </a:pPr>
            <a:r>
              <a:rPr lang="pt-BR" sz="1200" smtClean="0">
                <a:solidFill>
                  <a:srgbClr val="000000"/>
                </a:solidFill>
              </a:rPr>
              <a:t>Os autores testaram  crianças menores aos 18-22 meses de idade corrigida. Embora os escores motores compostos tenham sido menores do que os dos outros dois estudos disponíveis, </a:t>
            </a:r>
            <a:r>
              <a:rPr lang="pt-BR" sz="1200" b="1" smtClean="0">
                <a:solidFill>
                  <a:srgbClr val="0000FF"/>
                </a:solidFill>
              </a:rPr>
              <a:t>no ensaio principal, menos crianças no grupo ACC do que no grupo CCI tiveram escores &lt;85</a:t>
            </a:r>
            <a:r>
              <a:rPr lang="pt-BR" sz="1200" smtClean="0">
                <a:solidFill>
                  <a:srgbClr val="000000"/>
                </a:solidFill>
              </a:rPr>
              <a:t>.(1)</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Google Shape;139;p27"/>
          <p:cNvSpPr txBox="1">
            <a:spLocks noGrp="1"/>
          </p:cNvSpPr>
          <p:nvPr>
            <p:ph type="title"/>
          </p:nvPr>
        </p:nvSpPr>
        <p:spPr>
          <a:xfrm>
            <a:off x="311150" y="444500"/>
            <a:ext cx="8521700" cy="573088"/>
          </a:xfrm>
        </p:spPr>
        <p:txBody>
          <a:bodyPr>
            <a:noAutofit/>
          </a:bodyPr>
          <a:lstStyle/>
          <a:p>
            <a:pPr fontAlgn="auto">
              <a:defRPr/>
            </a:pPr>
            <a:r>
              <a:rPr lang="pt-BR"/>
              <a:t>Discussão</a:t>
            </a:r>
            <a:endParaRPr/>
          </a:p>
        </p:txBody>
      </p:sp>
      <p:sp>
        <p:nvSpPr>
          <p:cNvPr id="29699" name="Google Shape;140;p27"/>
          <p:cNvSpPr>
            <a:spLocks noGrp="1"/>
          </p:cNvSpPr>
          <p:nvPr>
            <p:ph type="body" idx="1"/>
          </p:nvPr>
        </p:nvSpPr>
        <p:spPr bwMode="auto">
          <a:xfrm>
            <a:off x="311150" y="1152525"/>
            <a:ext cx="8604250" cy="3416300"/>
          </a:xfrm>
        </p:spPr>
        <p:txBody>
          <a:bodyPr numCol="1" compatLnSpc="1">
            <a:prstTxWarp prst="textNoShape">
              <a:avLst/>
            </a:prstTxWarp>
          </a:bodyPr>
          <a:lstStyle/>
          <a:p>
            <a:pPr marL="0" indent="0" algn="just">
              <a:lnSpc>
                <a:spcPct val="115000"/>
              </a:lnSpc>
              <a:spcBef>
                <a:spcPct val="0"/>
              </a:spcBef>
              <a:spcAft>
                <a:spcPct val="0"/>
              </a:spcAft>
              <a:buFont typeface="Arial" pitchFamily="34" charset="0"/>
              <a:buNone/>
            </a:pPr>
            <a:r>
              <a:rPr lang="pt-BR" sz="1200" smtClean="0">
                <a:solidFill>
                  <a:srgbClr val="000000"/>
                </a:solidFill>
              </a:rPr>
              <a:t>Nos estudos de AAC, as mães devem ser matriculadas antes do parto, quando o tamanho exato do feto só pode ser estimado no exame ultrassonográfico. Alguns investigadores relutam em incluir crianças com suspeita de RCIU nesses estudos</a:t>
            </a:r>
          </a:p>
          <a:p>
            <a:pPr marL="0" indent="0" algn="just">
              <a:lnSpc>
                <a:spcPct val="115000"/>
              </a:lnSpc>
              <a:spcBef>
                <a:spcPts val="1000"/>
              </a:spcBef>
              <a:spcAft>
                <a:spcPct val="0"/>
              </a:spcAft>
              <a:buFont typeface="Arial" pitchFamily="34" charset="0"/>
              <a:buNone/>
            </a:pPr>
            <a:r>
              <a:rPr lang="pt-BR" sz="1200" smtClean="0">
                <a:solidFill>
                  <a:srgbClr val="000000"/>
                </a:solidFill>
              </a:rPr>
              <a:t>Os presentes autores  não excluíram prematuros com suspeita de RCIU de estudos sobre ACC ou ordenha de cordão, especialmente porque o diagnóstico de suspeita de RCIU é comum (25% nesta coorte), entre mulheres com ameaça de parto prematuro</a:t>
            </a:r>
          </a:p>
          <a:p>
            <a:pPr marL="0" indent="0" algn="just">
              <a:lnSpc>
                <a:spcPct val="115000"/>
              </a:lnSpc>
              <a:spcBef>
                <a:spcPts val="1000"/>
              </a:spcBef>
              <a:spcAft>
                <a:spcPct val="0"/>
              </a:spcAft>
              <a:buFont typeface="Arial" pitchFamily="34" charset="0"/>
              <a:buNone/>
            </a:pPr>
            <a:r>
              <a:rPr lang="pt-BR" sz="1200" smtClean="0">
                <a:solidFill>
                  <a:srgbClr val="000000"/>
                </a:solidFill>
              </a:rPr>
              <a:t> Em vez disso, o autores sugerem  que estudos futuros incluam hipóteses pré-especificadas para esses bebês e que outras análises secundárias sejam conduzidas em grandes estudos existentes.</a:t>
            </a:r>
          </a:p>
          <a:p>
            <a:pPr marL="0" indent="0" algn="just">
              <a:lnSpc>
                <a:spcPct val="115000"/>
              </a:lnSpc>
              <a:spcBef>
                <a:spcPts val="1000"/>
              </a:spcBef>
              <a:spcAft>
                <a:spcPts val="1000"/>
              </a:spcAft>
              <a:buClr>
                <a:srgbClr val="000000"/>
              </a:buClr>
              <a:buSzPts val="1100"/>
              <a:buFont typeface="Arial" pitchFamily="34" charset="0"/>
              <a:buNone/>
            </a:pPr>
            <a:endParaRPr lang="pt-BR" sz="1200" smtClean="0">
              <a:solidFill>
                <a:srgbClr val="00000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Google Shape;145;p28"/>
          <p:cNvSpPr txBox="1">
            <a:spLocks noGrp="1"/>
          </p:cNvSpPr>
          <p:nvPr>
            <p:ph type="title"/>
          </p:nvPr>
        </p:nvSpPr>
        <p:spPr>
          <a:xfrm>
            <a:off x="311150" y="444500"/>
            <a:ext cx="8521700" cy="573088"/>
          </a:xfrm>
        </p:spPr>
        <p:txBody>
          <a:bodyPr>
            <a:noAutofit/>
          </a:bodyPr>
          <a:lstStyle/>
          <a:p>
            <a:pPr fontAlgn="auto">
              <a:defRPr/>
            </a:pPr>
            <a:r>
              <a:rPr lang="pt-BR"/>
              <a:t>Discussão</a:t>
            </a:r>
            <a:endParaRPr/>
          </a:p>
        </p:txBody>
      </p:sp>
      <p:sp>
        <p:nvSpPr>
          <p:cNvPr id="30723" name="Google Shape;146;p28"/>
          <p:cNvSpPr>
            <a:spLocks noGrp="1"/>
          </p:cNvSpPr>
          <p:nvPr>
            <p:ph type="body" idx="1"/>
          </p:nvPr>
        </p:nvSpPr>
        <p:spPr bwMode="auto">
          <a:xfrm>
            <a:off x="311150" y="1152525"/>
            <a:ext cx="8521700" cy="3416300"/>
          </a:xfrm>
        </p:spPr>
        <p:txBody>
          <a:bodyPr numCol="1" compatLnSpc="1">
            <a:prstTxWarp prst="textNoShape">
              <a:avLst/>
            </a:prstTxWarp>
          </a:bodyPr>
          <a:lstStyle/>
          <a:p>
            <a:pPr marL="0" indent="0" algn="ctr">
              <a:lnSpc>
                <a:spcPct val="115000"/>
              </a:lnSpc>
              <a:spcBef>
                <a:spcPct val="0"/>
              </a:spcBef>
              <a:spcAft>
                <a:spcPct val="0"/>
              </a:spcAft>
              <a:buFont typeface="Arial" pitchFamily="34" charset="0"/>
              <a:buNone/>
            </a:pPr>
            <a:r>
              <a:rPr lang="pt-BR" sz="1200" smtClean="0">
                <a:solidFill>
                  <a:schemeClr val="hlink"/>
                </a:solidFill>
              </a:rPr>
              <a:t>A literatura anterior relatou redução da relação </a:t>
            </a:r>
            <a:r>
              <a:rPr lang="pt-BR" sz="1200" b="1" smtClean="0">
                <a:solidFill>
                  <a:schemeClr val="hlink"/>
                </a:solidFill>
              </a:rPr>
              <a:t>Peso ao nascer/Peso placentário</a:t>
            </a:r>
            <a:r>
              <a:rPr lang="pt-BR" sz="1200" smtClean="0">
                <a:solidFill>
                  <a:schemeClr val="hlink"/>
                </a:solidFill>
              </a:rPr>
              <a:t> em  populações com RCIU e PIG, o que pode ser indicativo de insuficiência placentária. (25)</a:t>
            </a:r>
          </a:p>
          <a:p>
            <a:pPr marL="0" indent="0" algn="just">
              <a:lnSpc>
                <a:spcPct val="115000"/>
              </a:lnSpc>
              <a:spcBef>
                <a:spcPts val="1000"/>
              </a:spcBef>
              <a:spcAft>
                <a:spcPct val="0"/>
              </a:spcAft>
              <a:buFont typeface="Arial" pitchFamily="34" charset="0"/>
              <a:buNone/>
            </a:pPr>
            <a:r>
              <a:rPr lang="pt-BR" sz="1200" smtClean="0">
                <a:solidFill>
                  <a:srgbClr val="000000"/>
                </a:solidFill>
              </a:rPr>
              <a:t>Na presente coorte estudada, mais casos de pré-eclâmpsia e menos casos  </a:t>
            </a:r>
            <a:r>
              <a:rPr lang="pt-BR" sz="1300" smtClean="0">
                <a:solidFill>
                  <a:srgbClr val="000000"/>
                </a:solidFill>
              </a:rPr>
              <a:t>de trabalho de parto prematuro e ruptura prematura de membranas </a:t>
            </a:r>
            <a:r>
              <a:rPr lang="pt-BR" sz="1200" smtClean="0">
                <a:solidFill>
                  <a:srgbClr val="000000"/>
                </a:solidFill>
              </a:rPr>
              <a:t>ocorreram entre mães que deram à luz bebês com suspeita de RCIU. Este fator pode ter confundido o presente  achado de um maior relação peso ao nascer/peso placentário neste grupo. (26)</a:t>
            </a:r>
          </a:p>
          <a:p>
            <a:pPr marL="0" indent="0" algn="just">
              <a:lnSpc>
                <a:spcPct val="115000"/>
              </a:lnSpc>
              <a:spcBef>
                <a:spcPts val="1000"/>
              </a:spcBef>
              <a:spcAft>
                <a:spcPct val="0"/>
              </a:spcAft>
              <a:buFont typeface="Arial" pitchFamily="34" charset="0"/>
              <a:buNone/>
            </a:pPr>
            <a:r>
              <a:rPr lang="pt-BR" sz="1200" smtClean="0">
                <a:solidFill>
                  <a:srgbClr val="000000"/>
                </a:solidFill>
              </a:rPr>
              <a:t>Mães com </a:t>
            </a:r>
            <a:r>
              <a:rPr lang="pt-BR" sz="1300" smtClean="0">
                <a:solidFill>
                  <a:srgbClr val="000000"/>
                </a:solidFill>
              </a:rPr>
              <a:t>trabalho de parto prematuro e ruptura prematura de membranas </a:t>
            </a:r>
            <a:r>
              <a:rPr lang="pt-BR" sz="1200" smtClean="0">
                <a:solidFill>
                  <a:srgbClr val="000000"/>
                </a:solidFill>
              </a:rPr>
              <a:t>tiveram placentas mais desenvolvidas em comparação com mães com pré-eclâmpsia e, portanto, podem ter maior relação peso ao nascer/peso placentário. Da mesma forma, placentas de mulheres com </a:t>
            </a:r>
            <a:r>
              <a:rPr lang="pt-BR" sz="1300" smtClean="0">
                <a:solidFill>
                  <a:srgbClr val="000000"/>
                </a:solidFill>
              </a:rPr>
              <a:t>trabalho de parto prematuro e ruptura prematura de membranas </a:t>
            </a:r>
            <a:r>
              <a:rPr lang="pt-BR" sz="1200" smtClean="0">
                <a:solidFill>
                  <a:srgbClr val="000000"/>
                </a:solidFill>
              </a:rPr>
              <a:t>nos grupos AAC podem ter pesado mais, mesmo após a transfusão placentária. (26)</a:t>
            </a:r>
          </a:p>
          <a:p>
            <a:pPr marL="0" indent="0" algn="ctr">
              <a:lnSpc>
                <a:spcPct val="115000"/>
              </a:lnSpc>
              <a:spcBef>
                <a:spcPts val="1000"/>
              </a:spcBef>
              <a:spcAft>
                <a:spcPts val="1000"/>
              </a:spcAft>
              <a:buClr>
                <a:srgbClr val="000000"/>
              </a:buClr>
              <a:buSzPts val="1100"/>
              <a:buFont typeface="Arial" pitchFamily="34" charset="0"/>
              <a:buNone/>
            </a:pPr>
            <a:r>
              <a:rPr lang="pt-BR" sz="1200" b="1" smtClean="0">
                <a:solidFill>
                  <a:srgbClr val="000000"/>
                </a:solidFill>
              </a:rPr>
              <a:t>Os dados dos presente autores  também mostram que 32% dos prematuros sem sinais de RCIU / PIG tinham placentas com peso &lt;10º percentil, indicando que o processo patológico da placenta levando à restrição do crescimento fetal pode começar antes que o feto demonstre sinais de comprometimento do crescimento. (26)</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Google Shape;151;p29"/>
          <p:cNvSpPr txBox="1">
            <a:spLocks noGrp="1"/>
          </p:cNvSpPr>
          <p:nvPr>
            <p:ph type="title"/>
          </p:nvPr>
        </p:nvSpPr>
        <p:spPr>
          <a:xfrm>
            <a:off x="346075" y="0"/>
            <a:ext cx="8521700" cy="573088"/>
          </a:xfrm>
        </p:spPr>
        <p:txBody>
          <a:bodyPr numCol="1" compatLnSpc="1">
            <a:prstTxWarp prst="textNoShape">
              <a:avLst/>
            </a:prstTxWarp>
            <a:noAutofit/>
          </a:bodyPr>
          <a:lstStyle/>
          <a:p>
            <a:pPr>
              <a:spcBef>
                <a:spcPct val="0"/>
              </a:spcBef>
              <a:spcAft>
                <a:spcPct val="0"/>
              </a:spcAft>
            </a:pPr>
            <a:r>
              <a:rPr lang="pt-BR" cap="none" smtClean="0"/>
              <a:t>DISCUSSÃO- </a:t>
            </a:r>
            <a:r>
              <a:rPr lang="pt-BR" cap="none" smtClean="0">
                <a:solidFill>
                  <a:schemeClr val="hlink"/>
                </a:solidFill>
              </a:rPr>
              <a:t>LIMITAÇÕES</a:t>
            </a:r>
          </a:p>
        </p:txBody>
      </p:sp>
      <p:sp>
        <p:nvSpPr>
          <p:cNvPr id="152" name="Google Shape;152;p29"/>
          <p:cNvSpPr>
            <a:spLocks noGrp="1"/>
          </p:cNvSpPr>
          <p:nvPr>
            <p:ph type="body" idx="1"/>
          </p:nvPr>
        </p:nvSpPr>
        <p:spPr bwMode="auto">
          <a:xfrm>
            <a:off x="234950" y="508000"/>
            <a:ext cx="8632825" cy="4448175"/>
          </a:xfrm>
          <a:solidFill>
            <a:schemeClr val="bg2"/>
          </a:solidFill>
        </p:spPr>
        <p:txBody>
          <a:bodyPr numCol="1" compatLnSpc="1">
            <a:prstTxWarp prst="textNoShape">
              <a:avLst/>
            </a:prstTxWarp>
          </a:bodyPr>
          <a:lstStyle/>
          <a:p>
            <a:pPr marL="0" indent="0" algn="just">
              <a:lnSpc>
                <a:spcPct val="115000"/>
              </a:lnSpc>
              <a:spcBef>
                <a:spcPct val="0"/>
              </a:spcBef>
              <a:spcAft>
                <a:spcPct val="0"/>
              </a:spcAft>
              <a:buFont typeface="Arial" pitchFamily="34" charset="0"/>
              <a:buNone/>
            </a:pPr>
            <a:r>
              <a:rPr lang="pt-BR" sz="1400" smtClean="0">
                <a:solidFill>
                  <a:srgbClr val="000000"/>
                </a:solidFill>
              </a:rPr>
              <a:t>Existem várias limitações no presente  estudo</a:t>
            </a:r>
          </a:p>
          <a:p>
            <a:pPr marL="0" indent="0" algn="just">
              <a:lnSpc>
                <a:spcPct val="115000"/>
              </a:lnSpc>
              <a:spcBef>
                <a:spcPct val="0"/>
              </a:spcBef>
              <a:spcAft>
                <a:spcPct val="0"/>
              </a:spcAft>
              <a:buFont typeface="Arial" pitchFamily="34" charset="0"/>
              <a:buNone/>
            </a:pPr>
            <a:r>
              <a:rPr lang="pt-BR" sz="1400" smtClean="0">
                <a:solidFill>
                  <a:srgbClr val="000000"/>
                </a:solidFill>
              </a:rPr>
              <a:t>Esta é uma análise de subgrupo secundário de um ensaio clínico randomizado mais antigo e pode ser suscetível a uma maior probabilidade de erro tipo I devido a comparações múltiplas e a tendências desconhecidas devido à sua natureza não especificada </a:t>
            </a:r>
          </a:p>
          <a:p>
            <a:pPr marL="0" indent="0" algn="just">
              <a:lnSpc>
                <a:spcPct val="115000"/>
              </a:lnSpc>
              <a:spcBef>
                <a:spcPts val="1000"/>
              </a:spcBef>
              <a:spcAft>
                <a:spcPct val="0"/>
              </a:spcAft>
              <a:buClr>
                <a:srgbClr val="000000"/>
              </a:buClr>
              <a:buSzPts val="1200"/>
              <a:buFont typeface="Arial" pitchFamily="34" charset="0"/>
              <a:buNone/>
            </a:pPr>
            <a:r>
              <a:rPr lang="pt-BR" sz="1400" smtClean="0">
                <a:solidFill>
                  <a:srgbClr val="000000"/>
                </a:solidFill>
              </a:rPr>
              <a:t>O tamanho da amostra de lactentes com suspeita de RCIU ou PIG nessa coorte é pequena. </a:t>
            </a:r>
          </a:p>
          <a:p>
            <a:pPr marL="0" indent="0" algn="just">
              <a:lnSpc>
                <a:spcPct val="115000"/>
              </a:lnSpc>
              <a:spcBef>
                <a:spcPct val="0"/>
              </a:spcBef>
              <a:spcAft>
                <a:spcPct val="0"/>
              </a:spcAft>
              <a:buClr>
                <a:srgbClr val="000000"/>
              </a:buClr>
              <a:buSzPts val="1200"/>
              <a:buFont typeface="Arial" pitchFamily="34" charset="0"/>
              <a:buNone/>
            </a:pPr>
            <a:r>
              <a:rPr lang="pt-BR" sz="1400" smtClean="0">
                <a:solidFill>
                  <a:srgbClr val="000000"/>
                </a:solidFill>
              </a:rPr>
              <a:t>Maiores dados prospectivos em análises de subgrupos pré-especificados são necessários para análises mais significativas e uma avaliação completa dos efeitos do AAC nesta subpopulação</a:t>
            </a:r>
          </a:p>
          <a:p>
            <a:pPr marL="0" indent="0" algn="just">
              <a:lnSpc>
                <a:spcPct val="115000"/>
              </a:lnSpc>
              <a:spcBef>
                <a:spcPct val="0"/>
              </a:spcBef>
              <a:spcAft>
                <a:spcPct val="0"/>
              </a:spcAft>
              <a:buClr>
                <a:srgbClr val="000000"/>
              </a:buClr>
              <a:buSzPts val="1200"/>
              <a:buFont typeface="Arial" pitchFamily="34" charset="0"/>
              <a:buNone/>
            </a:pPr>
            <a:r>
              <a:rPr lang="pt-BR" sz="1400" smtClean="0">
                <a:solidFill>
                  <a:srgbClr val="000000"/>
                </a:solidFill>
              </a:rPr>
              <a:t>O tempo de AAC nesse estudo foi relativamente curto, o que poderia levar os tamanhos de efeito em direção ao nulo. </a:t>
            </a:r>
          </a:p>
          <a:p>
            <a:pPr marL="0" indent="0" algn="just">
              <a:lnSpc>
                <a:spcPct val="115000"/>
              </a:lnSpc>
              <a:spcBef>
                <a:spcPct val="0"/>
              </a:spcBef>
              <a:spcAft>
                <a:spcPct val="0"/>
              </a:spcAft>
              <a:buClr>
                <a:srgbClr val="000000"/>
              </a:buClr>
              <a:buSzPts val="1200"/>
              <a:buFont typeface="Arial" pitchFamily="34" charset="0"/>
              <a:buNone/>
            </a:pPr>
            <a:r>
              <a:rPr lang="pt-BR" sz="1400" smtClean="0">
                <a:solidFill>
                  <a:srgbClr val="000000"/>
                </a:solidFill>
              </a:rPr>
              <a:t>Embora o atraso tenha sido breve, a adição de 1 ordenha de cordão no final do atraso pode ter aumentado o volume sangüíneo levando a uma melhor perfusão intestinal (27)</a:t>
            </a:r>
          </a:p>
          <a:p>
            <a:pPr marL="0" indent="0" algn="just">
              <a:lnSpc>
                <a:spcPct val="115000"/>
              </a:lnSpc>
              <a:spcBef>
                <a:spcPts val="1000"/>
              </a:spcBef>
              <a:spcAft>
                <a:spcPts val="1000"/>
              </a:spcAft>
              <a:buClr>
                <a:srgbClr val="000000"/>
              </a:buClr>
              <a:buSzPts val="1200"/>
              <a:buFont typeface="Arial" pitchFamily="34" charset="0"/>
              <a:buNone/>
            </a:pPr>
            <a:r>
              <a:rPr lang="pt-BR" sz="1400" smtClean="0">
                <a:solidFill>
                  <a:srgbClr val="000000"/>
                </a:solidFill>
              </a:rPr>
              <a:t>É possível que algumas placentas tenham sido interrompidas pelo processo de nascimento ou que as idades gestacionais relatadas aos patologistas estivessem incorretas e revisadas após o nascimento.</a:t>
            </a:r>
          </a:p>
          <a:p>
            <a:pPr marL="0" indent="0" algn="just">
              <a:lnSpc>
                <a:spcPct val="115000"/>
              </a:lnSpc>
              <a:spcBef>
                <a:spcPct val="0"/>
              </a:spcBef>
              <a:spcAft>
                <a:spcPct val="0"/>
              </a:spcAft>
              <a:buFont typeface="Arial" pitchFamily="34" charset="0"/>
              <a:buNone/>
            </a:pPr>
            <a:r>
              <a:rPr lang="pt-BR" sz="1400" smtClean="0">
                <a:solidFill>
                  <a:srgbClr val="000000"/>
                </a:solidFill>
              </a:rPr>
              <a:t>No entanto, a prevalência de placentas PIG nos grupos RCIU/PIG foi muito maior do que nos grupos não RCIU, indicando que houve outros fatores além Do interrompimento pelo processo de nascimento que participaram do desenvolvimento de placentas anormalmente pequenas. (2)</a:t>
            </a:r>
          </a:p>
          <a:p>
            <a:pPr marL="0" indent="0" algn="just">
              <a:lnSpc>
                <a:spcPct val="115000"/>
              </a:lnSpc>
              <a:spcBef>
                <a:spcPts val="1000"/>
              </a:spcBef>
              <a:spcAft>
                <a:spcPts val="1000"/>
              </a:spcAft>
              <a:buClr>
                <a:srgbClr val="000000"/>
              </a:buClr>
              <a:buSzPts val="1200"/>
              <a:buFont typeface="Arial" pitchFamily="34" charset="0"/>
              <a:buNone/>
            </a:pPr>
            <a:endParaRPr lang="pt-BR" sz="1400" smtClean="0">
              <a:solidFill>
                <a:srgbClr val="000000"/>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 name="Google Shape;157;p30"/>
          <p:cNvSpPr txBox="1">
            <a:spLocks noGrp="1"/>
          </p:cNvSpPr>
          <p:nvPr>
            <p:ph type="title"/>
          </p:nvPr>
        </p:nvSpPr>
        <p:spPr>
          <a:xfrm>
            <a:off x="311150" y="444500"/>
            <a:ext cx="8521700" cy="573088"/>
          </a:xfrm>
        </p:spPr>
        <p:txBody>
          <a:bodyPr numCol="1" compatLnSpc="1">
            <a:prstTxWarp prst="textNoShape">
              <a:avLst/>
            </a:prstTxWarp>
            <a:noAutofit/>
          </a:bodyPr>
          <a:lstStyle/>
          <a:p>
            <a:pPr algn="ctr">
              <a:spcBef>
                <a:spcPct val="0"/>
              </a:spcBef>
              <a:spcAft>
                <a:spcPct val="0"/>
              </a:spcAft>
            </a:pPr>
            <a:r>
              <a:rPr lang="pt-BR" sz="3200" cap="none" smtClean="0">
                <a:solidFill>
                  <a:srgbClr val="0000FF"/>
                </a:solidFill>
              </a:rPr>
              <a:t>CONCLUSÃO</a:t>
            </a:r>
          </a:p>
        </p:txBody>
      </p:sp>
      <p:sp>
        <p:nvSpPr>
          <p:cNvPr id="32771" name="Google Shape;158;p30"/>
          <p:cNvSpPr>
            <a:spLocks noGrp="1"/>
          </p:cNvSpPr>
          <p:nvPr>
            <p:ph type="body" idx="1"/>
          </p:nvPr>
        </p:nvSpPr>
        <p:spPr bwMode="auto">
          <a:xfrm>
            <a:off x="311150" y="1096963"/>
            <a:ext cx="8521700" cy="3416300"/>
          </a:xfrm>
          <a:solidFill>
            <a:srgbClr val="FFFF00"/>
          </a:solidFill>
          <a:ln w="57150">
            <a:solidFill>
              <a:srgbClr val="FF00FF"/>
            </a:solidFill>
            <a:miter lim="800000"/>
            <a:headEnd/>
            <a:tailEnd/>
          </a:ln>
        </p:spPr>
        <p:txBody>
          <a:bodyPr numCol="1" compatLnSpc="1">
            <a:prstTxWarp prst="textNoShape">
              <a:avLst/>
            </a:prstTxWarp>
          </a:bodyPr>
          <a:lstStyle/>
          <a:p>
            <a:pPr marL="0" indent="0" algn="ctr">
              <a:lnSpc>
                <a:spcPct val="115000"/>
              </a:lnSpc>
              <a:spcBef>
                <a:spcPts val="1000"/>
              </a:spcBef>
              <a:spcAft>
                <a:spcPts val="1000"/>
              </a:spcAft>
              <a:buClr>
                <a:srgbClr val="000000"/>
              </a:buClr>
              <a:buSzPts val="1100"/>
              <a:buFont typeface="Arial" pitchFamily="34" charset="0"/>
              <a:buNone/>
            </a:pPr>
            <a:r>
              <a:rPr lang="pt-BR" sz="2400" smtClean="0">
                <a:solidFill>
                  <a:srgbClr val="0000FF"/>
                </a:solidFill>
              </a:rPr>
              <a:t>Em resumo, os neonatos com suspeita de RCIU/PIG que foram designados para o ACC não apresentaram nenhum dano aparente e tiveram uma menor incidência de suspeita de ECN em comparação com os RCIU/PIG que foram designados para o CCI.</a:t>
            </a:r>
          </a:p>
          <a:p>
            <a:pPr marL="0" indent="0" algn="just">
              <a:lnSpc>
                <a:spcPct val="115000"/>
              </a:lnSpc>
              <a:spcBef>
                <a:spcPts val="1000"/>
              </a:spcBef>
              <a:spcAft>
                <a:spcPts val="1000"/>
              </a:spcAft>
              <a:buClr>
                <a:srgbClr val="000000"/>
              </a:buClr>
              <a:buSzPts val="1100"/>
              <a:buFont typeface="Arial" pitchFamily="34" charset="0"/>
              <a:buNone/>
            </a:pPr>
            <a:endParaRPr lang="pt-BR" sz="2400" smtClean="0">
              <a:solidFill>
                <a:srgbClr val="0000FF"/>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xfrm>
            <a:off x="1117600" y="236538"/>
            <a:ext cx="7202488" cy="787400"/>
          </a:xfrm>
          <a:noFill/>
        </p:spPr>
        <p:txBody>
          <a:bodyPr wrap="square" numCol="1" anchorCtr="0" compatLnSpc="1">
            <a:prstTxWarp prst="textNoShape">
              <a:avLst/>
            </a:prstTxWarp>
          </a:bodyPr>
          <a:lstStyle/>
          <a:p>
            <a:r>
              <a:rPr lang="pt-BR" cap="none" smtClean="0"/>
              <a:t>Abstratc</a:t>
            </a:r>
          </a:p>
        </p:txBody>
      </p:sp>
      <p:pic>
        <p:nvPicPr>
          <p:cNvPr id="74756" name="Picture 4"/>
          <p:cNvPicPr>
            <a:picLocks noChangeAspect="1" noChangeArrowheads="1"/>
          </p:cNvPicPr>
          <p:nvPr/>
        </p:nvPicPr>
        <p:blipFill>
          <a:blip r:embed="rId2"/>
          <a:srcRect/>
          <a:stretch>
            <a:fillRect/>
          </a:stretch>
        </p:blipFill>
        <p:spPr bwMode="auto">
          <a:xfrm>
            <a:off x="223838" y="801688"/>
            <a:ext cx="8693150" cy="1200150"/>
          </a:xfrm>
          <a:prstGeom prst="rect">
            <a:avLst/>
          </a:prstGeom>
          <a:noFill/>
          <a:ln w="38100">
            <a:solidFill>
              <a:srgbClr val="FF00FF"/>
            </a:solidFill>
            <a:miter lim="800000"/>
            <a:headEnd/>
            <a:tailEnd/>
          </a:ln>
        </p:spPr>
      </p:pic>
      <p:pic>
        <p:nvPicPr>
          <p:cNvPr id="74757" name="Picture 5"/>
          <p:cNvPicPr>
            <a:picLocks noChangeAspect="1" noChangeArrowheads="1"/>
          </p:cNvPicPr>
          <p:nvPr/>
        </p:nvPicPr>
        <p:blipFill>
          <a:blip r:embed="rId3"/>
          <a:srcRect/>
          <a:stretch>
            <a:fillRect/>
          </a:stretch>
        </p:blipFill>
        <p:spPr bwMode="auto">
          <a:xfrm>
            <a:off x="1968500" y="2076450"/>
            <a:ext cx="4906963" cy="2430463"/>
          </a:xfrm>
          <a:prstGeom prst="rect">
            <a:avLst/>
          </a:prstGeom>
          <a:noFill/>
          <a:ln w="28575">
            <a:solidFill>
              <a:srgbClr val="0000FF"/>
            </a:solid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7" name="Picture 5"/>
          <p:cNvPicPr>
            <a:picLocks noChangeAspect="1" noChangeArrowheads="1"/>
          </p:cNvPicPr>
          <p:nvPr/>
        </p:nvPicPr>
        <p:blipFill>
          <a:blip r:embed="rId3"/>
          <a:srcRect/>
          <a:stretch>
            <a:fillRect/>
          </a:stretch>
        </p:blipFill>
        <p:spPr bwMode="auto">
          <a:xfrm>
            <a:off x="0" y="0"/>
            <a:ext cx="4495800" cy="5080000"/>
          </a:xfrm>
          <a:prstGeom prst="rect">
            <a:avLst/>
          </a:prstGeom>
          <a:noFill/>
        </p:spPr>
      </p:pic>
      <p:pic>
        <p:nvPicPr>
          <p:cNvPr id="33798" name="Picture 6"/>
          <p:cNvPicPr>
            <a:picLocks noChangeAspect="1" noChangeArrowheads="1"/>
          </p:cNvPicPr>
          <p:nvPr/>
        </p:nvPicPr>
        <p:blipFill>
          <a:blip r:embed="rId4"/>
          <a:srcRect/>
          <a:stretch>
            <a:fillRect/>
          </a:stretch>
        </p:blipFill>
        <p:spPr bwMode="auto">
          <a:xfrm>
            <a:off x="4527550" y="0"/>
            <a:ext cx="4086225" cy="3751263"/>
          </a:xfrm>
          <a:prstGeom prst="rect">
            <a:avLst/>
          </a:prstGeom>
          <a:noFill/>
        </p:spPr>
      </p:pic>
      <p:pic>
        <p:nvPicPr>
          <p:cNvPr id="33799" name="Picture 7"/>
          <p:cNvPicPr>
            <a:picLocks noChangeAspect="1" noChangeArrowheads="1"/>
          </p:cNvPicPr>
          <p:nvPr/>
        </p:nvPicPr>
        <p:blipFill>
          <a:blip r:embed="rId5"/>
          <a:srcRect/>
          <a:stretch>
            <a:fillRect/>
          </a:stretch>
        </p:blipFill>
        <p:spPr bwMode="auto">
          <a:xfrm>
            <a:off x="4559300" y="3781425"/>
            <a:ext cx="4043363" cy="1279525"/>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p:cNvPicPr>
            <a:picLocks noChangeAspect="1" noChangeArrowheads="1"/>
          </p:cNvPicPr>
          <p:nvPr/>
        </p:nvPicPr>
        <p:blipFill>
          <a:blip r:embed="rId2"/>
          <a:srcRect/>
          <a:stretch>
            <a:fillRect/>
          </a:stretch>
        </p:blipFill>
        <p:spPr bwMode="auto">
          <a:xfrm>
            <a:off x="288925" y="1771650"/>
            <a:ext cx="8566150" cy="1600200"/>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idx="4294967295"/>
          </p:nvPr>
        </p:nvSpPr>
        <p:spPr bwMode="auto">
          <a:noFill/>
        </p:spPr>
        <p:txBody>
          <a:bodyPr wrap="square" numCol="1" anchorCtr="0" compatLnSpc="1">
            <a:prstTxWarp prst="textNoShape">
              <a:avLst/>
            </a:prstTxWarp>
          </a:bodyPr>
          <a:lstStyle/>
          <a:p>
            <a:pPr algn="ctr"/>
            <a:r>
              <a:rPr lang="pt-BR" sz="2000" b="1" cap="none" smtClean="0">
                <a:solidFill>
                  <a:srgbClr val="006600"/>
                </a:solidFill>
              </a:rPr>
              <a:t>Nota do Editor do site, Dr. Paulo R. Margotto. Consultem também! A</a:t>
            </a:r>
            <a:r>
              <a:rPr lang="pt-BR" altLang="ja-JP" sz="2000" b="1" cap="none" smtClean="0">
                <a:solidFill>
                  <a:srgbClr val="006600"/>
                </a:solidFill>
                <a:ea typeface="MS PGothic" pitchFamily="34" charset="-128"/>
              </a:rPr>
              <a:t>q</a:t>
            </a:r>
            <a:r>
              <a:rPr lang="pt-BR" sz="2000" b="1" cap="none" smtClean="0">
                <a:solidFill>
                  <a:srgbClr val="006600"/>
                </a:solidFill>
              </a:rPr>
              <a:t>ui e Agora Estudando Juntos</a:t>
            </a:r>
          </a:p>
        </p:txBody>
      </p:sp>
      <p:sp>
        <p:nvSpPr>
          <p:cNvPr id="72707" name="Rectangle 3"/>
          <p:cNvSpPr>
            <a:spLocks noGrp="1"/>
          </p:cNvSpPr>
          <p:nvPr>
            <p:ph type="body" idx="4294967295"/>
          </p:nvPr>
        </p:nvSpPr>
        <p:spPr bwMode="auto">
          <a:xfrm>
            <a:off x="1027113" y="1317625"/>
            <a:ext cx="7202487" cy="2589213"/>
          </a:xfrm>
          <a:noFill/>
        </p:spPr>
        <p:txBody>
          <a:bodyPr wrap="square" numCol="1" anchor="t" anchorCtr="0" compatLnSpc="1">
            <a:prstTxWarp prst="textNoShape">
              <a:avLst/>
            </a:prstTxWarp>
          </a:bodyPr>
          <a:lstStyle/>
          <a:p>
            <a:pPr algn="ctr"/>
            <a:r>
              <a:rPr lang="pt-BR" smtClean="0">
                <a:solidFill>
                  <a:srgbClr val="0000FF"/>
                </a:solidFill>
              </a:rPr>
              <a:t>Entendendo  o Papel da Placenta na Perinatologia</a:t>
            </a:r>
          </a:p>
        </p:txBody>
      </p:sp>
      <p:pic>
        <p:nvPicPr>
          <p:cNvPr id="72708" name="Picture 4" descr="DSC00913"/>
          <p:cNvPicPr>
            <a:picLocks noChangeAspect="1" noChangeArrowheads="1"/>
          </p:cNvPicPr>
          <p:nvPr/>
        </p:nvPicPr>
        <p:blipFill>
          <a:blip r:embed="rId2">
            <a:lum contrast="18000"/>
          </a:blip>
          <a:srcRect/>
          <a:stretch>
            <a:fillRect/>
          </a:stretch>
        </p:blipFill>
        <p:spPr bwMode="auto">
          <a:xfrm>
            <a:off x="3148013" y="1677988"/>
            <a:ext cx="2844800" cy="2133600"/>
          </a:xfrm>
          <a:prstGeom prst="rect">
            <a:avLst/>
          </a:prstGeom>
          <a:noFill/>
          <a:ln w="9525">
            <a:noFill/>
            <a:miter lim="800000"/>
            <a:headEnd/>
            <a:tailEnd/>
          </a:ln>
        </p:spPr>
      </p:pic>
      <p:sp>
        <p:nvSpPr>
          <p:cNvPr id="72709" name="Text Box 5"/>
          <p:cNvSpPr txBox="1">
            <a:spLocks noChangeArrowheads="1"/>
          </p:cNvSpPr>
          <p:nvPr/>
        </p:nvSpPr>
        <p:spPr bwMode="auto">
          <a:xfrm>
            <a:off x="3398838" y="3911600"/>
            <a:ext cx="2019300" cy="304800"/>
          </a:xfrm>
          <a:prstGeom prst="rect">
            <a:avLst/>
          </a:prstGeom>
          <a:noFill/>
          <a:ln w="9525">
            <a:noFill/>
            <a:miter lim="800000"/>
            <a:headEnd/>
            <a:tailEnd/>
          </a:ln>
          <a:effectLst/>
        </p:spPr>
        <p:txBody>
          <a:bodyPr wrap="none">
            <a:spAutoFit/>
          </a:bodyPr>
          <a:lstStyle/>
          <a:p>
            <a:pPr defTabSz="914400"/>
            <a:r>
              <a:rPr lang="pt-BR" sz="1400">
                <a:hlinkClick r:id="rId3"/>
              </a:rPr>
              <a:t>pmargotto@gmail.com</a:t>
            </a:r>
            <a:r>
              <a:rPr lang="pt-BR" sz="1400"/>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2" name="Rectangle 4"/>
          <p:cNvSpPr>
            <a:spLocks noChangeArrowheads="1"/>
          </p:cNvSpPr>
          <p:nvPr/>
        </p:nvSpPr>
        <p:spPr bwMode="auto">
          <a:xfrm>
            <a:off x="1116013" y="144463"/>
            <a:ext cx="7397750" cy="1603375"/>
          </a:xfrm>
          <a:prstGeom prst="rect">
            <a:avLst/>
          </a:prstGeom>
          <a:noFill/>
          <a:ln w="9525">
            <a:noFill/>
            <a:miter lim="800000"/>
            <a:headEnd/>
            <a:tailEnd/>
          </a:ln>
          <a:effectLst/>
        </p:spPr>
        <p:txBody>
          <a:bodyPr lIns="0" tIns="95220" rIns="0" bIns="19044" anchor="ctr">
            <a:spAutoFit/>
          </a:bodyPr>
          <a:lstStyle/>
          <a:p>
            <a:pPr algn="ctr"/>
            <a:r>
              <a:rPr lang="en-US" sz="1400" b="1">
                <a:hlinkClick r:id="rId2"/>
              </a:rPr>
              <a:t>CRESCIMENTO INTRAUTERINO (Percentis de peso, estatura e perímetro cefálico ao nascer de RN únicos de gestações normais e seus correspondentes pesos placentários em diferentes períodos gestacionais)</a:t>
            </a:r>
            <a:endParaRPr lang="en-US" sz="1400" b="1"/>
          </a:p>
          <a:p>
            <a:pPr algn="ctr"/>
            <a:r>
              <a:rPr lang="en-US" sz="1400"/>
              <a:t>Por </a:t>
            </a:r>
            <a:r>
              <a:rPr lang="en-US" sz="1400" u="sng">
                <a:hlinkClick r:id="rId3" tooltip="Todos os artigos por Paulo Margotto"/>
              </a:rPr>
              <a:t>Paulo Margotto</a:t>
            </a:r>
            <a:r>
              <a:rPr lang="en-US" sz="1400"/>
              <a:t> | </a:t>
            </a:r>
            <a:r>
              <a:rPr lang="en-US" sz="1400" u="sng">
                <a:hlinkClick r:id="rId2" tooltip="01:17"/>
              </a:rPr>
              <a:t>03/05/2018</a:t>
            </a:r>
            <a:endParaRPr lang="en-US" sz="1400"/>
          </a:p>
          <a:p>
            <a:pPr algn="ctr"/>
            <a:r>
              <a:rPr lang="en-US" sz="1400"/>
              <a:t>Paulo R. Margotto – Tese de Doutorado. (CENTRO LATINOAMERICANO DE PERINATOLOGIA Y DESARROLLO HUMANO-CLAP, Montevideo, Uruguai. Hospital Regional da Asa Sul (HRAS) FHDF – Brasília  </a:t>
            </a:r>
          </a:p>
        </p:txBody>
      </p:sp>
      <p:pic>
        <p:nvPicPr>
          <p:cNvPr id="89094" name="Picture 6" descr="doc">
            <a:hlinkClick r:id="rId4" tooltip="crescimentointrauterinotese"/>
          </p:cNvPr>
          <p:cNvPicPr>
            <a:picLocks noChangeAspect="1" noChangeArrowheads="1"/>
          </p:cNvPicPr>
          <p:nvPr/>
        </p:nvPicPr>
        <p:blipFill>
          <a:blip r:embed="rId5"/>
          <a:srcRect/>
          <a:stretch>
            <a:fillRect/>
          </a:stretch>
        </p:blipFill>
        <p:spPr bwMode="auto">
          <a:xfrm>
            <a:off x="8288338" y="622300"/>
            <a:ext cx="457200" cy="457200"/>
          </a:xfrm>
          <a:prstGeom prst="rect">
            <a:avLst/>
          </a:prstGeom>
          <a:noFill/>
        </p:spPr>
      </p:pic>
      <p:pic>
        <p:nvPicPr>
          <p:cNvPr id="89095" name="Picture 7"/>
          <p:cNvPicPr>
            <a:picLocks noChangeAspect="1" noChangeArrowheads="1"/>
          </p:cNvPicPr>
          <p:nvPr/>
        </p:nvPicPr>
        <p:blipFill>
          <a:blip r:embed="rId6"/>
          <a:srcRect/>
          <a:stretch>
            <a:fillRect/>
          </a:stretch>
        </p:blipFill>
        <p:spPr bwMode="auto">
          <a:xfrm>
            <a:off x="0" y="1965325"/>
            <a:ext cx="4046538" cy="3178175"/>
          </a:xfrm>
          <a:prstGeom prst="rect">
            <a:avLst/>
          </a:prstGeom>
          <a:noFill/>
        </p:spPr>
      </p:pic>
      <p:pic>
        <p:nvPicPr>
          <p:cNvPr id="89096" name="Picture 8"/>
          <p:cNvPicPr>
            <a:picLocks noChangeAspect="1" noChangeArrowheads="1"/>
          </p:cNvPicPr>
          <p:nvPr/>
        </p:nvPicPr>
        <p:blipFill>
          <a:blip r:embed="rId7"/>
          <a:srcRect/>
          <a:stretch>
            <a:fillRect/>
          </a:stretch>
        </p:blipFill>
        <p:spPr bwMode="auto">
          <a:xfrm>
            <a:off x="4306888" y="1741488"/>
            <a:ext cx="4430712" cy="2279650"/>
          </a:xfrm>
          <a:prstGeom prst="rect">
            <a:avLst/>
          </a:prstGeom>
          <a:noFill/>
        </p:spPr>
      </p:pic>
      <p:sp>
        <p:nvSpPr>
          <p:cNvPr id="89097" name="Rectangle 9"/>
          <p:cNvSpPr>
            <a:spLocks noGrp="1"/>
          </p:cNvSpPr>
          <p:nvPr>
            <p:ph type="body" idx="4294967295"/>
          </p:nvPr>
        </p:nvSpPr>
        <p:spPr bwMode="auto">
          <a:xfrm>
            <a:off x="4408488" y="4048125"/>
            <a:ext cx="4425950" cy="1095375"/>
          </a:xfrm>
          <a:solidFill>
            <a:schemeClr val="bg2"/>
          </a:solidFill>
        </p:spPr>
        <p:txBody>
          <a:bodyPr wrap="square" numCol="1" anchor="t" anchorCtr="0" compatLnSpc="1">
            <a:prstTxWarp prst="textNoShape">
              <a:avLst/>
            </a:prstTxWarp>
          </a:bodyPr>
          <a:lstStyle/>
          <a:p>
            <a:pPr>
              <a:lnSpc>
                <a:spcPct val="100000"/>
              </a:lnSpc>
              <a:spcBef>
                <a:spcPts val="900"/>
              </a:spcBef>
            </a:pPr>
            <a:r>
              <a:rPr lang="pt-BR" sz="800" b="1" smtClean="0"/>
              <a:t>Fila de baixo</a:t>
            </a:r>
            <a:r>
              <a:rPr lang="pt-BR" sz="800" smtClean="0"/>
              <a:t> (esquerda p/ direita): Drs. Samiro Assreuy, Cléris A. Casagrande, Paulo R. Margotto (Chefe da Unidade), Marlene F. C. Pereira, Nilcéia P. Lessa, Maria Alves Suassuna, Albaneyde F. Formiga, Cleusa Maria de O. e Seilva, Rachel E. C. Campedelli, Raulê de Almeida (Chefe Substituto da Unidade).</a:t>
            </a:r>
            <a:endParaRPr lang="pt-BR" sz="800" b="1" smtClean="0"/>
          </a:p>
          <a:p>
            <a:pPr>
              <a:lnSpc>
                <a:spcPct val="100000"/>
              </a:lnSpc>
              <a:spcBef>
                <a:spcPts val="900"/>
              </a:spcBef>
            </a:pPr>
            <a:r>
              <a:rPr lang="pt-BR" sz="800" b="1" smtClean="0"/>
              <a:t>Fila de cima</a:t>
            </a:r>
            <a:r>
              <a:rPr lang="pt-BR" sz="800" smtClean="0"/>
              <a:t> (esquerda p/ direita): Drs. Mauro P. F. Bacas, Carlos Alberto Tayar, Zenilde C. Diniz, Jéfferson G. Resende, Ana Lúcia do N. Moreira, Olga M. A. de Oliveira, José R. Silva, Antônio Luiz R. Campos e Patrícia de O. Ferreira (Secretária).</a:t>
            </a:r>
          </a:p>
        </p:txBody>
      </p:sp>
      <p:sp>
        <p:nvSpPr>
          <p:cNvPr id="89098" name="Rectangle 10"/>
          <p:cNvSpPr>
            <a:spLocks noChangeArrowheads="1"/>
          </p:cNvSpPr>
          <p:nvPr/>
        </p:nvSpPr>
        <p:spPr bwMode="auto">
          <a:xfrm>
            <a:off x="4278313" y="1863725"/>
            <a:ext cx="4443412" cy="304800"/>
          </a:xfrm>
          <a:prstGeom prst="rect">
            <a:avLst/>
          </a:prstGeom>
          <a:solidFill>
            <a:schemeClr val="bg2"/>
          </a:solidFill>
          <a:ln w="9525">
            <a:noFill/>
            <a:miter lim="800000"/>
            <a:headEnd/>
            <a:tailEnd/>
          </a:ln>
          <a:effectLst/>
        </p:spPr>
        <p:txBody>
          <a:bodyPr wrap="none">
            <a:spAutoFit/>
          </a:bodyPr>
          <a:lstStyle/>
          <a:p>
            <a:pPr defTabSz="914400">
              <a:spcBef>
                <a:spcPts val="900"/>
              </a:spcBef>
              <a:buClr>
                <a:schemeClr val="accent1"/>
              </a:buClr>
              <a:buSzPct val="100000"/>
              <a:buFont typeface="Arial" pitchFamily="34" charset="0"/>
              <a:buNone/>
            </a:pPr>
            <a:r>
              <a:rPr lang="pt-BR" sz="1400"/>
              <a:t>Equipe Médica da Unidade de Neonatologia do HRAS</a:t>
            </a:r>
          </a:p>
        </p:txBody>
      </p:sp>
      <p:sp>
        <p:nvSpPr>
          <p:cNvPr id="89099" name="AutoShape 11"/>
          <p:cNvSpPr>
            <a:spLocks noChangeArrowheads="1"/>
          </p:cNvSpPr>
          <p:nvPr/>
        </p:nvSpPr>
        <p:spPr bwMode="auto">
          <a:xfrm>
            <a:off x="8804275" y="3951288"/>
            <a:ext cx="206375" cy="512762"/>
          </a:xfrm>
          <a:prstGeom prst="curvedRightArrow">
            <a:avLst>
              <a:gd name="adj1" fmla="val 49692"/>
              <a:gd name="adj2" fmla="val 99385"/>
              <a:gd name="adj3" fmla="val 33333"/>
            </a:avLst>
          </a:prstGeom>
          <a:solidFill>
            <a:schemeClr val="accent1"/>
          </a:solidFill>
          <a:ln w="28575">
            <a:solidFill>
              <a:srgbClr val="FFFF00"/>
            </a:solidFill>
            <a:miter lim="800000"/>
            <a:headEnd/>
            <a:tailEnd/>
          </a:ln>
          <a:effectLst/>
        </p:spPr>
        <p:txBody>
          <a:bodyPr wrap="none" anchor="ctr"/>
          <a:lstStyle/>
          <a:p>
            <a:endParaRPr lang="pt-B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p:cNvSpPr>
          <p:nvPr>
            <p:ph type="body" idx="4294967295"/>
          </p:nvPr>
        </p:nvSpPr>
        <p:spPr bwMode="auto">
          <a:xfrm>
            <a:off x="1089025" y="374650"/>
            <a:ext cx="7202488" cy="3725863"/>
          </a:xfrm>
          <a:noFill/>
        </p:spPr>
        <p:txBody>
          <a:bodyPr wrap="square" numCol="1" anchor="t" anchorCtr="0" compatLnSpc="1">
            <a:prstTxWarp prst="textNoShape">
              <a:avLst/>
            </a:prstTxWarp>
          </a:bodyPr>
          <a:lstStyle/>
          <a:p>
            <a:r>
              <a:rPr lang="pt-BR" smtClean="0">
                <a:solidFill>
                  <a:srgbClr val="0000FF"/>
                </a:solidFill>
              </a:rPr>
              <a:t>Nos RN PIG sem malformações, as placentas também foram pequenas para a idade gestacional</a:t>
            </a:r>
            <a:r>
              <a:rPr lang="pt-BR" smtClean="0"/>
              <a:t>, com diminuição do DNA e aumento da proporção RNA/ DNA. Desde que na placenta humana não há mais aumento no número de células aproximadamente após a 36ª semana de gestação, provavelmente os fatores responsáveis pela desnutrição intrauterina, atuam antes da 36a semana de gestação com redução do número esperado de células placentárias. Interessante que no RN PIG com grande malformação, as placentas tenderam a um peso normal e a um conteúdo de proteína e ácido nucléico normal.</a:t>
            </a:r>
          </a:p>
          <a:p>
            <a:r>
              <a:rPr lang="pt-BR" smtClean="0"/>
              <a:t>Scott e Jordan relataram que o </a:t>
            </a:r>
            <a:r>
              <a:rPr lang="pt-BR" smtClean="0">
                <a:solidFill>
                  <a:srgbClr val="FF00FF"/>
                </a:solidFill>
              </a:rPr>
              <a:t>peso da placenta em relação a idade gestacional</a:t>
            </a:r>
            <a:r>
              <a:rPr lang="pt-BR" smtClean="0"/>
              <a:t> (curva de crescimento da placenta incluindo cordão e membranas) abaixo do percentil 10 foi o fator mais significante (p menor que 0,001) no diagnóstico da insuficiência placentária; peso entre o percentil 20 e 30 não foi de significância. </a:t>
            </a:r>
          </a:p>
        </p:txBody>
      </p:sp>
      <p:sp>
        <p:nvSpPr>
          <p:cNvPr id="91140" name="AutoShape 4"/>
          <p:cNvSpPr>
            <a:spLocks noChangeArrowheads="1"/>
          </p:cNvSpPr>
          <p:nvPr/>
        </p:nvSpPr>
        <p:spPr bwMode="auto">
          <a:xfrm>
            <a:off x="8804275" y="3951288"/>
            <a:ext cx="206375" cy="512762"/>
          </a:xfrm>
          <a:prstGeom prst="curvedRightArrow">
            <a:avLst>
              <a:gd name="adj1" fmla="val 49692"/>
              <a:gd name="adj2" fmla="val 99385"/>
              <a:gd name="adj3" fmla="val 33333"/>
            </a:avLst>
          </a:prstGeom>
          <a:solidFill>
            <a:schemeClr val="accent1"/>
          </a:solidFill>
          <a:ln w="28575">
            <a:solidFill>
              <a:srgbClr val="FFFF00"/>
            </a:solidFill>
            <a:miter lim="800000"/>
            <a:headEnd/>
            <a:tailEnd/>
          </a:ln>
          <a:effectLst/>
        </p:spPr>
        <p:txBody>
          <a:bodyPr wrap="none" anchor="ctr"/>
          <a:lstStyle/>
          <a:p>
            <a:endParaRPr lang="pt-B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4294967295"/>
          </p:nvPr>
        </p:nvSpPr>
        <p:spPr bwMode="auto">
          <a:xfrm>
            <a:off x="195263" y="582613"/>
            <a:ext cx="8096250" cy="3517900"/>
          </a:xfrm>
          <a:noFill/>
        </p:spPr>
        <p:txBody>
          <a:bodyPr wrap="square" numCol="1" anchor="t" anchorCtr="0" compatLnSpc="1">
            <a:prstTxWarp prst="textNoShape">
              <a:avLst/>
            </a:prstTxWarp>
          </a:bodyPr>
          <a:lstStyle/>
          <a:p>
            <a:pPr>
              <a:lnSpc>
                <a:spcPct val="100000"/>
              </a:lnSpc>
              <a:buFont typeface="Arial" pitchFamily="34" charset="0"/>
              <a:buNone/>
            </a:pPr>
            <a:r>
              <a:rPr lang="pt-BR" sz="1300" smtClean="0"/>
              <a:t>          </a:t>
            </a:r>
            <a:r>
              <a:rPr lang="pt-BR" sz="1300" b="1" smtClean="0">
                <a:solidFill>
                  <a:srgbClr val="FF00FF"/>
                </a:solidFill>
              </a:rPr>
              <a:t>(Iplac-Índice placentário relativo) =    </a:t>
            </a:r>
            <a:r>
              <a:rPr lang="pt-BR" sz="1300" b="1" u="sng" smtClean="0">
                <a:solidFill>
                  <a:srgbClr val="FF00FF"/>
                </a:solidFill>
              </a:rPr>
              <a:t>Peso da placenta(g) x 100</a:t>
            </a:r>
            <a:endParaRPr lang="pt-BR" sz="1300" b="1" smtClean="0">
              <a:solidFill>
                <a:srgbClr val="FF00FF"/>
              </a:solidFill>
            </a:endParaRPr>
          </a:p>
          <a:p>
            <a:pPr>
              <a:lnSpc>
                <a:spcPct val="100000"/>
              </a:lnSpc>
              <a:buFont typeface="Arial" pitchFamily="34" charset="0"/>
              <a:buNone/>
            </a:pPr>
            <a:r>
              <a:rPr lang="pt-BR" sz="1300" b="1" smtClean="0">
                <a:solidFill>
                  <a:srgbClr val="FF00FF"/>
                </a:solidFill>
              </a:rPr>
              <a:t>                                                                              peso do RN(g)</a:t>
            </a:r>
          </a:p>
          <a:p>
            <a:pPr>
              <a:lnSpc>
                <a:spcPct val="100000"/>
              </a:lnSpc>
            </a:pPr>
            <a:r>
              <a:rPr lang="pt-BR" sz="1300" smtClean="0"/>
              <a:t>Nummi analisou a distribuição do índice placentário em gestações únicas e o seu significado clínico em relação a história gíneco-obstétrica das parturientes</a:t>
            </a:r>
          </a:p>
          <a:p>
            <a:pPr>
              <a:lnSpc>
                <a:spcPct val="100000"/>
              </a:lnSpc>
            </a:pPr>
            <a:r>
              <a:rPr lang="pt-BR" sz="1300" smtClean="0"/>
              <a:t>Os eventos associados com a gestação e o parto, assim como o prognóstico do RN e a mortalidade perinatal. As placentas foram examinadas e pesadas imediatamente após a expulsão, quando o excesso de sangue foi drenado e os coágulos removidos. O cordão e membranas tão foram removidos. O autor observou que </a:t>
            </a:r>
            <a:r>
              <a:rPr lang="pt-BR" sz="1300" smtClean="0">
                <a:solidFill>
                  <a:srgbClr val="0000FF"/>
                </a:solidFill>
              </a:rPr>
              <a:t>o peso ideal da placenta deve estar na faixa de 550 -940g e o Iplac relativo entre 16 -20% (relação feto placentária de 6,2 a 5:1).</a:t>
            </a:r>
            <a:r>
              <a:rPr lang="pt-BR" sz="1300" smtClean="0"/>
              <a:t> </a:t>
            </a:r>
          </a:p>
          <a:p>
            <a:pPr>
              <a:lnSpc>
                <a:spcPct val="100000"/>
              </a:lnSpc>
            </a:pPr>
            <a:r>
              <a:rPr lang="pt-BR" sz="1300" smtClean="0">
                <a:solidFill>
                  <a:srgbClr val="FF0000"/>
                </a:solidFill>
              </a:rPr>
              <a:t>O Iplac relativo teve um efeito altamente significativo na morte perinatal: 14% com Iplac relativo entre 16 -20% (relação feto-placentária de 6,2 a 5:1) e 42,86% com Iplac relativo maior ou igual a 26% (relação feto placentária menor ou igual 3,85:1). </a:t>
            </a:r>
          </a:p>
          <a:p>
            <a:pPr>
              <a:lnSpc>
                <a:spcPct val="100000"/>
              </a:lnSpc>
            </a:pPr>
            <a:r>
              <a:rPr lang="pt-BR" sz="1300" smtClean="0"/>
              <a:t>Entre os RNs de termo com RCIU, Alvarez et al observaram maior índice placentário em relação aos RN de termo adequados. </a:t>
            </a:r>
          </a:p>
        </p:txBody>
      </p:sp>
      <p:sp>
        <p:nvSpPr>
          <p:cNvPr id="92164" name="AutoShape 4"/>
          <p:cNvSpPr>
            <a:spLocks noChangeArrowheads="1"/>
          </p:cNvSpPr>
          <p:nvPr/>
        </p:nvSpPr>
        <p:spPr bwMode="auto">
          <a:xfrm>
            <a:off x="8804275" y="3951288"/>
            <a:ext cx="206375" cy="512762"/>
          </a:xfrm>
          <a:prstGeom prst="curvedRightArrow">
            <a:avLst>
              <a:gd name="adj1" fmla="val 49692"/>
              <a:gd name="adj2" fmla="val 99385"/>
              <a:gd name="adj3" fmla="val 33333"/>
            </a:avLst>
          </a:prstGeom>
          <a:solidFill>
            <a:schemeClr val="accent1"/>
          </a:solidFill>
          <a:ln w="28575">
            <a:solidFill>
              <a:srgbClr val="FFFF00"/>
            </a:solidFill>
            <a:miter lim="800000"/>
            <a:headEnd/>
            <a:tailEnd/>
          </a:ln>
          <a:effectLst/>
        </p:spPr>
        <p:txBody>
          <a:bodyPr wrap="none" anchor="ctr"/>
          <a:lstStyle/>
          <a:p>
            <a:endParaRPr lang="pt-B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p:cNvSpPr>
          <p:nvPr>
            <p:ph type="body" idx="4294967295"/>
          </p:nvPr>
        </p:nvSpPr>
        <p:spPr bwMode="auto">
          <a:xfrm>
            <a:off x="119063" y="512763"/>
            <a:ext cx="8748712" cy="4010025"/>
          </a:xfrm>
          <a:noFill/>
        </p:spPr>
        <p:txBody>
          <a:bodyPr wrap="square" numCol="1" anchor="t" anchorCtr="0" compatLnSpc="1">
            <a:prstTxWarp prst="textNoShape">
              <a:avLst/>
            </a:prstTxWarp>
          </a:bodyPr>
          <a:lstStyle/>
          <a:p>
            <a:pPr algn="ctr">
              <a:lnSpc>
                <a:spcPct val="110000"/>
              </a:lnSpc>
            </a:pPr>
            <a:r>
              <a:rPr lang="pt-BR" sz="1300" dirty="0" smtClean="0">
                <a:solidFill>
                  <a:srgbClr val="0000FF"/>
                </a:solidFill>
              </a:rPr>
              <a:t>O reconhecimento de um crescimento intrauterino anormal é de grande importância, principalmente para o grupo de RN pequenos para a idade gestacional, devido a maior </a:t>
            </a:r>
            <a:r>
              <a:rPr lang="pt-BR" sz="1300" dirty="0" err="1" smtClean="0">
                <a:solidFill>
                  <a:srgbClr val="0000FF"/>
                </a:solidFill>
              </a:rPr>
              <a:t>morbimortalidade</a:t>
            </a:r>
            <a:r>
              <a:rPr lang="pt-BR" sz="1300" dirty="0" smtClean="0">
                <a:solidFill>
                  <a:srgbClr val="0000FF"/>
                </a:solidFill>
              </a:rPr>
              <a:t> no período neonatal imediato e a longo prazo. </a:t>
            </a:r>
          </a:p>
          <a:p>
            <a:pPr>
              <a:lnSpc>
                <a:spcPct val="110000"/>
              </a:lnSpc>
            </a:pPr>
            <a:r>
              <a:rPr lang="pt-BR" sz="1300" dirty="0" smtClean="0"/>
              <a:t>A identificação destes RN com desvios no crescimento intrauterino que vão se beneficiar de programas educacionais de Saúde Pública, visando a diminuição da taxa de </a:t>
            </a:r>
            <a:r>
              <a:rPr lang="pt-BR" sz="1300" dirty="0" err="1" smtClean="0"/>
              <a:t>morbimortalidade</a:t>
            </a:r>
            <a:r>
              <a:rPr lang="pt-BR" sz="1300" dirty="0" smtClean="0"/>
              <a:t> e promovendo o máximo de crescimento somático e intelectual destes RN, deve ser feito com a utilização de um standard construí do a partir de uma população o mais ideal possível que expresse o máximo potencial genético de crescimento. </a:t>
            </a:r>
          </a:p>
          <a:p>
            <a:pPr>
              <a:lnSpc>
                <a:spcPct val="110000"/>
              </a:lnSpc>
            </a:pPr>
            <a:r>
              <a:rPr lang="pt-BR" sz="1300" b="1" dirty="0" smtClean="0"/>
              <a:t>Com este propósito, elaboramos um standard de crescimento intrauterino na Maternidade do Hospital Regional da Asa Sul (HRAS -FHDF -Brasília), estudando as variáveis: peso ao nascer, estatura, perímetro cefálico, peso da placenta (com cordão e membranas), índice ponderal e índice placentário relativo, sendo os dados obtidos através do preenchimento da ficha </a:t>
            </a:r>
            <a:r>
              <a:rPr lang="pt-BR" sz="1300" b="1" i="1" dirty="0" smtClean="0"/>
              <a:t>Peso ao Nascer e </a:t>
            </a:r>
            <a:r>
              <a:rPr lang="pt-BR" sz="1300" b="1" i="1" dirty="0" err="1" smtClean="0"/>
              <a:t>Morbimortalidade</a:t>
            </a:r>
            <a:r>
              <a:rPr lang="pt-BR" sz="1300" b="1" i="1" dirty="0" smtClean="0"/>
              <a:t> </a:t>
            </a:r>
            <a:r>
              <a:rPr lang="pt-BR" sz="1300" b="1" i="1" dirty="0" err="1" smtClean="0"/>
              <a:t>perinatal</a:t>
            </a:r>
            <a:r>
              <a:rPr lang="pt-BR" sz="1300" b="1" i="1" dirty="0" smtClean="0"/>
              <a:t> do CLAP </a:t>
            </a:r>
            <a:r>
              <a:rPr lang="pt-BR" sz="1300" b="1" dirty="0" smtClean="0"/>
              <a:t>. </a:t>
            </a:r>
            <a:endParaRPr lang="pt-BR" sz="1300" b="1" i="1" dirty="0" smtClean="0"/>
          </a:p>
          <a:p>
            <a:pPr>
              <a:lnSpc>
                <a:spcPct val="110000"/>
              </a:lnSpc>
            </a:pPr>
            <a:r>
              <a:rPr lang="pt-BR" sz="1300" i="1" dirty="0" smtClean="0"/>
              <a:t>O número inicial de </a:t>
            </a:r>
            <a:r>
              <a:rPr lang="pt-BR" sz="1300" dirty="0" smtClean="0"/>
              <a:t>8.271 </a:t>
            </a:r>
            <a:r>
              <a:rPr lang="pt-BR" sz="1300" i="1" dirty="0" smtClean="0"/>
              <a:t>nascimentos ocorridos entre julho de </a:t>
            </a:r>
            <a:r>
              <a:rPr lang="pt-BR" sz="1300" dirty="0" smtClean="0"/>
              <a:t>1989 </a:t>
            </a:r>
            <a:r>
              <a:rPr lang="pt-BR" sz="1300" i="1" dirty="0" smtClean="0"/>
              <a:t>e março de </a:t>
            </a:r>
            <a:r>
              <a:rPr lang="pt-BR" sz="1300" dirty="0" smtClean="0"/>
              <a:t>1991 foi</a:t>
            </a:r>
            <a:r>
              <a:rPr lang="pt-BR" sz="1300" i="1" dirty="0" smtClean="0"/>
              <a:t> reduzido a </a:t>
            </a:r>
            <a:r>
              <a:rPr lang="pt-BR" sz="1300" dirty="0" smtClean="0"/>
              <a:t>4413 </a:t>
            </a:r>
            <a:r>
              <a:rPr lang="pt-BR" sz="1300" i="1" dirty="0" smtClean="0"/>
              <a:t>devido a exclusões de </a:t>
            </a:r>
            <a:r>
              <a:rPr lang="pt-BR" sz="1300" dirty="0" smtClean="0"/>
              <a:t>fatores interferentes no </a:t>
            </a:r>
            <a:r>
              <a:rPr lang="pt-BR" sz="1300" i="1" dirty="0" smtClean="0"/>
              <a:t>crescimento fetal (natimorto, mãe fumante, </a:t>
            </a:r>
            <a:r>
              <a:rPr lang="pt-BR" sz="1300" dirty="0" smtClean="0"/>
              <a:t>gestação</a:t>
            </a:r>
            <a:r>
              <a:rPr lang="pt-BR" sz="1300" i="1" dirty="0" smtClean="0"/>
              <a:t> </a:t>
            </a:r>
            <a:r>
              <a:rPr lang="pt-BR" sz="1300" dirty="0" smtClean="0"/>
              <a:t>múltipla, hemorragia no </a:t>
            </a:r>
            <a:r>
              <a:rPr lang="pt-BR" sz="1300" i="1" dirty="0" smtClean="0"/>
              <a:t>2P </a:t>
            </a:r>
            <a:r>
              <a:rPr lang="pt-BR" sz="1300" dirty="0" smtClean="0"/>
              <a:t>e </a:t>
            </a:r>
            <a:r>
              <a:rPr lang="pt-BR" sz="1300" i="1" dirty="0" smtClean="0"/>
              <a:t>3P trimestres, </a:t>
            </a:r>
            <a:r>
              <a:rPr lang="pt-BR" sz="1300" dirty="0" smtClean="0"/>
              <a:t>anemia crônica, hipertensão arterial, </a:t>
            </a:r>
            <a:r>
              <a:rPr lang="pt-BR" sz="1300" dirty="0" err="1" smtClean="0"/>
              <a:t>pré-eclâmpsia</a:t>
            </a:r>
            <a:r>
              <a:rPr lang="pt-BR" sz="1300" dirty="0" smtClean="0"/>
              <a:t> e </a:t>
            </a:r>
            <a:r>
              <a:rPr lang="pt-BR" sz="1300" dirty="0" err="1" smtClean="0"/>
              <a:t>eclâmpsia</a:t>
            </a:r>
            <a:r>
              <a:rPr lang="pt-BR" sz="1300" dirty="0" smtClean="0"/>
              <a:t>), além dos RN cujas mães não conheciam a DUM ou tinham dúvidas.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4294967295"/>
          </p:nvPr>
        </p:nvSpPr>
        <p:spPr bwMode="auto">
          <a:xfrm>
            <a:off x="839788" y="1206500"/>
            <a:ext cx="7451725" cy="2894013"/>
          </a:xfrm>
          <a:noFill/>
        </p:spPr>
        <p:txBody>
          <a:bodyPr wrap="square" numCol="1" anchor="t" anchorCtr="0" compatLnSpc="1">
            <a:prstTxWarp prst="textNoShape">
              <a:avLst/>
            </a:prstTxWarp>
          </a:bodyPr>
          <a:lstStyle/>
          <a:p>
            <a:r>
              <a:rPr lang="pt-BR" sz="1600" dirty="0" smtClean="0"/>
              <a:t>A placenta humana desempenha um papel central na regulação do crescimento fetal, estabelecendo um máximo tamanho fetal que pode estar ligado a um dado tamanho placentário (</a:t>
            </a:r>
            <a:r>
              <a:rPr lang="pt-BR" sz="1600" dirty="0" err="1" smtClean="0"/>
              <a:t>Molteni</a:t>
            </a:r>
            <a:r>
              <a:rPr lang="pt-BR" sz="1600" dirty="0" smtClean="0"/>
              <a:t> e cl, 1978).O exame cuidadoso da placenta pode provê conhecimentos a respeito do ambiente intrauterino antes do nascimento (</a:t>
            </a:r>
            <a:r>
              <a:rPr lang="pt-BR" sz="1600" dirty="0" err="1" smtClean="0"/>
              <a:t>Dy</a:t>
            </a:r>
            <a:r>
              <a:rPr lang="pt-BR" sz="1600" dirty="0" smtClean="0"/>
              <a:t>, 2004). O crescimento do feto é influenciado essencialmente pelo peso e o valor funcional da placenta  (nos gêmeos </a:t>
            </a:r>
            <a:r>
              <a:rPr lang="pt-BR" sz="1600" dirty="0" err="1" smtClean="0"/>
              <a:t>bivitelinos</a:t>
            </a:r>
            <a:r>
              <a:rPr lang="pt-BR" sz="1600" dirty="0" smtClean="0"/>
              <a:t>, o RN de maior peso corresponde à placenta de maior peso – </a:t>
            </a:r>
            <a:r>
              <a:rPr lang="pt-BR" sz="1600" dirty="0" err="1" smtClean="0"/>
              <a:t>Kloos</a:t>
            </a:r>
            <a:r>
              <a:rPr lang="pt-BR" sz="1600" dirty="0" smtClean="0"/>
              <a:t> e </a:t>
            </a:r>
            <a:r>
              <a:rPr lang="pt-BR" sz="1600" dirty="0" err="1" smtClean="0"/>
              <a:t>Vogel</a:t>
            </a:r>
            <a:r>
              <a:rPr lang="pt-BR" sz="1600" dirty="0" smtClean="0"/>
              <a:t>, 1978). A habilidade do feto para crescer e amadurecer no útero presume-se estar relacionado com a habilidade da placenta em oferecer nutrientes ao feto (</a:t>
            </a:r>
            <a:r>
              <a:rPr lang="pt-BR" sz="1600" dirty="0" err="1" smtClean="0"/>
              <a:t>Gichangi</a:t>
            </a:r>
            <a:r>
              <a:rPr lang="pt-BR" sz="1600" dirty="0" smtClean="0"/>
              <a:t>, 1993). No entanto, talvez seja o órgão mais negligenciado do corpo (</a:t>
            </a:r>
            <a:r>
              <a:rPr lang="pt-BR" sz="1600" dirty="0" err="1" smtClean="0"/>
              <a:t>Nyongo</a:t>
            </a:r>
            <a:r>
              <a:rPr lang="pt-BR" sz="1600" dirty="0" smtClean="0"/>
              <a:t>, 1991).</a:t>
            </a:r>
          </a:p>
        </p:txBody>
      </p:sp>
      <p:sp>
        <p:nvSpPr>
          <p:cNvPr id="75780" name="Rectangle 4"/>
          <p:cNvSpPr>
            <a:spLocks noChangeArrowheads="1"/>
          </p:cNvSpPr>
          <p:nvPr/>
        </p:nvSpPr>
        <p:spPr bwMode="auto">
          <a:xfrm>
            <a:off x="285750" y="547688"/>
            <a:ext cx="8421688" cy="609600"/>
          </a:xfrm>
          <a:prstGeom prst="rect">
            <a:avLst/>
          </a:prstGeom>
          <a:noFill/>
          <a:ln w="9525">
            <a:noFill/>
            <a:miter lim="800000"/>
            <a:headEnd/>
            <a:tailEnd/>
          </a:ln>
          <a:effectLst/>
        </p:spPr>
        <p:txBody>
          <a:bodyPr wrap="none" lIns="0" tIns="0" rIns="0" bIns="0" anchor="ctr">
            <a:spAutoFit/>
          </a:bodyPr>
          <a:lstStyle/>
          <a:p>
            <a:pPr algn="ctr"/>
            <a:r>
              <a:rPr lang="en-US" sz="2700" b="1">
                <a:solidFill>
                  <a:srgbClr val="0000FF"/>
                </a:solidFill>
                <a:latin typeface="Lato" pitchFamily="34" charset="0"/>
              </a:rPr>
              <a:t>O SIGNIFICADO PERINATAL DO PESO DA PLACENTA</a:t>
            </a:r>
            <a:endParaRPr lang="en-US" u="sng">
              <a:solidFill>
                <a:srgbClr val="0000FF"/>
              </a:solidFill>
              <a:latin typeface="Gill Sans MT"/>
            </a:endParaRPr>
          </a:p>
          <a:p>
            <a:pPr algn="ctr" eaLnBrk="0" hangingPunct="0"/>
            <a:r>
              <a:rPr lang="en-US" sz="1300">
                <a:solidFill>
                  <a:srgbClr val="424242"/>
                </a:solidFill>
                <a:ea typeface="Source Sans Pro"/>
                <a:cs typeface="Source Sans Pro"/>
              </a:rPr>
              <a:t>Paulo R. Margotto</a:t>
            </a:r>
            <a:endParaRPr lang="en-US">
              <a:solidFill>
                <a:srgbClr val="78909C"/>
              </a:solidFill>
              <a:latin typeface="Gill Sans MT"/>
            </a:endParaRPr>
          </a:p>
        </p:txBody>
      </p:sp>
      <p:pic>
        <p:nvPicPr>
          <p:cNvPr id="75781" name="Picture 5" descr="doc">
            <a:hlinkClick r:id="rId2" tooltip="pesoplacenta"/>
          </p:cNvPr>
          <p:cNvPicPr>
            <a:picLocks noChangeAspect="1" noChangeArrowheads="1"/>
          </p:cNvPicPr>
          <p:nvPr/>
        </p:nvPicPr>
        <p:blipFill>
          <a:blip r:embed="rId3"/>
          <a:srcRect/>
          <a:stretch>
            <a:fillRect/>
          </a:stretch>
        </p:blipFill>
        <p:spPr bwMode="auto">
          <a:xfrm>
            <a:off x="8513763" y="112713"/>
            <a:ext cx="457200" cy="457200"/>
          </a:xfrm>
          <a:prstGeom prst="rect">
            <a:avLst/>
          </a:prstGeom>
          <a:noFill/>
        </p:spPr>
      </p:pic>
      <p:sp>
        <p:nvSpPr>
          <p:cNvPr id="75782" name="AutoShape 6"/>
          <p:cNvSpPr>
            <a:spLocks noChangeArrowheads="1"/>
          </p:cNvSpPr>
          <p:nvPr/>
        </p:nvSpPr>
        <p:spPr bwMode="auto">
          <a:xfrm>
            <a:off x="8804275" y="3951288"/>
            <a:ext cx="206375" cy="512762"/>
          </a:xfrm>
          <a:prstGeom prst="curvedRightArrow">
            <a:avLst>
              <a:gd name="adj1" fmla="val 49692"/>
              <a:gd name="adj2" fmla="val 99385"/>
              <a:gd name="adj3" fmla="val 33333"/>
            </a:avLst>
          </a:prstGeom>
          <a:solidFill>
            <a:schemeClr val="accent1"/>
          </a:solidFill>
          <a:ln w="28575">
            <a:solidFill>
              <a:srgbClr val="FFFF00"/>
            </a:solidFill>
            <a:miter lim="800000"/>
            <a:headEnd/>
            <a:tailEnd/>
          </a:ln>
          <a:effectLst/>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p:cNvSpPr>
          <p:nvPr>
            <p:ph type="body" idx="4294967295"/>
          </p:nvPr>
        </p:nvSpPr>
        <p:spPr bwMode="auto">
          <a:xfrm>
            <a:off x="201613" y="555625"/>
            <a:ext cx="8089900" cy="3544888"/>
          </a:xfrm>
          <a:noFill/>
        </p:spPr>
        <p:txBody>
          <a:bodyPr wrap="square" numCol="1" anchor="t" anchorCtr="0" compatLnSpc="1">
            <a:prstTxWarp prst="textNoShape">
              <a:avLst/>
            </a:prstTxWarp>
          </a:bodyPr>
          <a:lstStyle/>
          <a:p>
            <a:r>
              <a:rPr lang="pt-BR" sz="1800" smtClean="0"/>
              <a:t>O crescimento do feto e da placenta nem sempre é o mesmo, razão pela qual podemos ter placentas relativamente grandes e pequenas para o crescimento fetal (Naye, 1987). Discordância entre o peso da placenta e do RN pode ser interpretado como falha do crescimento fetal (Barker, 1990). Nos RN pequenos para a idade gestacional (PIG), sem malformações, as placentas tendem a ser também pequenas, o que não ocorrem nestes RN com malformações, nas quais as placentas tenderam a um peso normal (Winik, 1967). O achado de um peso excessivo da placenta nestes RN tem sido descrito em infecções congênitas (Battaglia, 1970; Malan e cl, 1990; Gichangi e cl).</a:t>
            </a:r>
          </a:p>
        </p:txBody>
      </p:sp>
      <p:sp>
        <p:nvSpPr>
          <p:cNvPr id="76804" name="AutoShape 4"/>
          <p:cNvSpPr>
            <a:spLocks noChangeArrowheads="1"/>
          </p:cNvSpPr>
          <p:nvPr/>
        </p:nvSpPr>
        <p:spPr bwMode="auto">
          <a:xfrm>
            <a:off x="8804275" y="3951288"/>
            <a:ext cx="206375" cy="512762"/>
          </a:xfrm>
          <a:prstGeom prst="curvedRightArrow">
            <a:avLst>
              <a:gd name="adj1" fmla="val 49692"/>
              <a:gd name="adj2" fmla="val 99385"/>
              <a:gd name="adj3" fmla="val 33333"/>
            </a:avLst>
          </a:prstGeom>
          <a:solidFill>
            <a:schemeClr val="accent1"/>
          </a:solidFill>
          <a:ln w="28575">
            <a:solidFill>
              <a:srgbClr val="FFFF00"/>
            </a:solidFill>
            <a:miter lim="800000"/>
            <a:headEnd/>
            <a:tailEnd/>
          </a:ln>
          <a:effectLst/>
        </p:spPr>
        <p:txBody>
          <a:bodyPr wrap="none" anchor="ctr"/>
          <a:lstStyle/>
          <a:p>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4294967295"/>
          </p:nvPr>
        </p:nvSpPr>
        <p:spPr bwMode="auto">
          <a:xfrm>
            <a:off x="174625" y="700088"/>
            <a:ext cx="8739188" cy="3794125"/>
          </a:xfrm>
          <a:noFill/>
        </p:spPr>
        <p:txBody>
          <a:bodyPr wrap="square" numCol="1" anchor="t" anchorCtr="0" compatLnSpc="1">
            <a:prstTxWarp prst="textNoShape">
              <a:avLst/>
            </a:prstTxWarp>
          </a:bodyPr>
          <a:lstStyle/>
          <a:p>
            <a:pPr>
              <a:lnSpc>
                <a:spcPct val="110000"/>
              </a:lnSpc>
            </a:pPr>
            <a:r>
              <a:rPr lang="pt-BR" dirty="0" smtClean="0"/>
              <a:t>Há evidências, a partir dos estudos de Barker e cl (1993), com recente confirmação experimental (Johnston, 1995) de uma </a:t>
            </a:r>
            <a:r>
              <a:rPr lang="pt-BR" b="1" dirty="0" smtClean="0"/>
              <a:t>forte e independente associação entre pressão arterial na meia idade e peso ao nascer/peso da placenta (a hipertensão ocorre com maior freqüência nos indivíduos que tiveram baixo peso ao nascer com placenta grande</a:t>
            </a:r>
            <a:r>
              <a:rPr lang="pt-BR" dirty="0" smtClean="0"/>
              <a:t>). Moore e cl (1996) observaram esta associação também em crianças na idade de 8 anos  (aumento da pressão diastólica  de 0,7 </a:t>
            </a:r>
            <a:r>
              <a:rPr lang="pt-BR" dirty="0" err="1" smtClean="0"/>
              <a:t>mmHg</a:t>
            </a:r>
            <a:r>
              <a:rPr lang="pt-BR" dirty="0" smtClean="0"/>
              <a:t> para cada aumento de 100g no peso da placenta). Olsen (1994) relatou </a:t>
            </a:r>
            <a:r>
              <a:rPr lang="pt-BR" b="1" dirty="0" smtClean="0"/>
              <a:t>menor QI nas crianças entre 18 e 42 meses com baixo peso ao nascer combinado com placenta grande</a:t>
            </a:r>
            <a:r>
              <a:rPr lang="pt-BR" dirty="0" smtClean="0"/>
              <a:t>. </a:t>
            </a:r>
            <a:r>
              <a:rPr lang="pt-BR" dirty="0" err="1" smtClean="0"/>
              <a:t>Eriksson</a:t>
            </a:r>
            <a:r>
              <a:rPr lang="pt-BR" dirty="0" smtClean="0"/>
              <a:t> e cl (2000) relataram que </a:t>
            </a:r>
            <a:r>
              <a:rPr lang="pt-BR" dirty="0" smtClean="0">
                <a:solidFill>
                  <a:srgbClr val="FF0000"/>
                </a:solidFill>
              </a:rPr>
              <a:t>crianças que desenvolveram mais tarde hipertensão arterial e diabetes tipo 2 tiveram placentas pequenas, além de serem menores ao nascer.</a:t>
            </a:r>
            <a:r>
              <a:rPr lang="pt-BR" dirty="0" smtClean="0"/>
              <a:t> Os autores sugeriram que a hipertensão pode originar da restrição do crescimento intrauterino seguido de um acelerado crescimento pós-natal como resultado de melhores condições de vida. A restrição do crescimento leva a uma permanente redução do número de células nos rins e em outros tecidos e a </a:t>
            </a:r>
            <a:r>
              <a:rPr lang="pt-BR" dirty="0" err="1" smtClean="0"/>
              <a:t>subsequente</a:t>
            </a:r>
            <a:r>
              <a:rPr lang="pt-BR" dirty="0" smtClean="0"/>
              <a:t> aceleração do crescimento pode levar a uma excessiva demanda metabólica a esta limitada massa celular.</a:t>
            </a:r>
          </a:p>
        </p:txBody>
      </p:sp>
      <p:sp>
        <p:nvSpPr>
          <p:cNvPr id="77828" name="AutoShape 4"/>
          <p:cNvSpPr>
            <a:spLocks noChangeArrowheads="1"/>
          </p:cNvSpPr>
          <p:nvPr/>
        </p:nvSpPr>
        <p:spPr bwMode="auto">
          <a:xfrm>
            <a:off x="8804275" y="3951288"/>
            <a:ext cx="206375" cy="512762"/>
          </a:xfrm>
          <a:prstGeom prst="curvedRightArrow">
            <a:avLst>
              <a:gd name="adj1" fmla="val 49692"/>
              <a:gd name="adj2" fmla="val 99385"/>
              <a:gd name="adj3" fmla="val 33333"/>
            </a:avLst>
          </a:prstGeom>
          <a:solidFill>
            <a:schemeClr val="accent1"/>
          </a:solidFill>
          <a:ln w="28575">
            <a:solidFill>
              <a:srgbClr val="FFFF00"/>
            </a:solidFill>
            <a:miter lim="800000"/>
            <a:headEnd/>
            <a:tailEnd/>
          </a:ln>
          <a:effectLst/>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p:cNvSpPr>
          <p:nvPr>
            <p:ph type="body" idx="4294967295"/>
          </p:nvPr>
        </p:nvSpPr>
        <p:spPr bwMode="auto">
          <a:xfrm>
            <a:off x="506413" y="1136650"/>
            <a:ext cx="7978775" cy="3351213"/>
          </a:xfrm>
          <a:noFill/>
        </p:spPr>
        <p:txBody>
          <a:bodyPr wrap="square" numCol="1" anchor="t" anchorCtr="0" compatLnSpc="1">
            <a:prstTxWarp prst="textNoShape">
              <a:avLst/>
            </a:prstTxWarp>
          </a:bodyPr>
          <a:lstStyle/>
          <a:p>
            <a:r>
              <a:rPr lang="pt-BR" sz="1800" smtClean="0"/>
              <a:t>A despeito destes dados, o peso da placenta abaixo do percentil 10 ou acima de percentil 90 deveria alertar ao patologista para distúrbios materno-fetais (Macpherson e cl, 1991). Desvio dos extremos do peso da placenta é uma indicação para o exame da placenta na busca de uma explicação (Macpherson e cl, 1991).</a:t>
            </a:r>
          </a:p>
        </p:txBody>
      </p:sp>
      <p:sp>
        <p:nvSpPr>
          <p:cNvPr id="78852" name="AutoShape 4"/>
          <p:cNvSpPr>
            <a:spLocks noChangeArrowheads="1"/>
          </p:cNvSpPr>
          <p:nvPr/>
        </p:nvSpPr>
        <p:spPr bwMode="auto">
          <a:xfrm>
            <a:off x="8804275" y="3951288"/>
            <a:ext cx="206375" cy="512762"/>
          </a:xfrm>
          <a:prstGeom prst="curvedRightArrow">
            <a:avLst>
              <a:gd name="adj1" fmla="val 49692"/>
              <a:gd name="adj2" fmla="val 99385"/>
              <a:gd name="adj3" fmla="val 33333"/>
            </a:avLst>
          </a:prstGeom>
          <a:solidFill>
            <a:schemeClr val="accent1"/>
          </a:solidFill>
          <a:ln w="28575">
            <a:solidFill>
              <a:srgbClr val="FFFF00"/>
            </a:solidFill>
            <a:miter lim="800000"/>
            <a:headEnd/>
            <a:tailEnd/>
          </a:ln>
          <a:effectLst/>
        </p:spPr>
        <p:txBody>
          <a:bodyPr wrap="none" anchor="ctr"/>
          <a:lstStyle/>
          <a:p>
            <a:endParaRPr lang="pt-B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p:cNvSpPr>
          <p:nvPr>
            <p:ph type="body" idx="4294967295"/>
          </p:nvPr>
        </p:nvSpPr>
        <p:spPr bwMode="auto">
          <a:xfrm>
            <a:off x="104775" y="485775"/>
            <a:ext cx="8609013" cy="3892550"/>
          </a:xfrm>
          <a:noFill/>
        </p:spPr>
        <p:txBody>
          <a:bodyPr wrap="square" numCol="1" anchor="t" anchorCtr="0" compatLnSpc="1">
            <a:prstTxWarp prst="textNoShape">
              <a:avLst/>
            </a:prstTxWarp>
          </a:bodyPr>
          <a:lstStyle/>
          <a:p>
            <a:pPr>
              <a:lnSpc>
                <a:spcPct val="110000"/>
              </a:lnSpc>
            </a:pPr>
            <a:r>
              <a:rPr lang="pt-BR" dirty="0" smtClean="0"/>
              <a:t>Uma pequena placenta parece representar um problema para o adequado crescimento e desenvolvimento intrauterino. </a:t>
            </a:r>
            <a:r>
              <a:rPr lang="pt-BR" b="1" dirty="0" smtClean="0"/>
              <a:t>Um feto ligado a uma pequena placenta tende a ser menor comparado com um feto normal de mesma idade gestacional</a:t>
            </a:r>
            <a:r>
              <a:rPr lang="pt-BR" dirty="0" smtClean="0"/>
              <a:t> (</a:t>
            </a:r>
            <a:r>
              <a:rPr lang="pt-BR" dirty="0" err="1" smtClean="0"/>
              <a:t>Novy</a:t>
            </a:r>
            <a:r>
              <a:rPr lang="pt-BR" dirty="0" smtClean="0"/>
              <a:t> e cl, 1981). </a:t>
            </a:r>
            <a:r>
              <a:rPr lang="pt-BR" dirty="0" err="1" smtClean="0"/>
              <a:t>Kulhanek</a:t>
            </a:r>
            <a:r>
              <a:rPr lang="pt-BR" dirty="0" smtClean="0"/>
              <a:t> e cl (1974) em estudo realizado em ovelhas relataram que as placentas pequenas estiveram associadas com menores valores de permeabilidade placentária por quilograma de peso fetal. No estudo de </a:t>
            </a:r>
            <a:r>
              <a:rPr lang="pt-BR" dirty="0" err="1" smtClean="0"/>
              <a:t>Bonds</a:t>
            </a:r>
            <a:r>
              <a:rPr lang="pt-BR" dirty="0" smtClean="0"/>
              <a:t> e cl (1984), </a:t>
            </a:r>
            <a:r>
              <a:rPr lang="pt-BR" b="1" dirty="0" smtClean="0"/>
              <a:t>RN ligados a uma placenta pequena apresentaram significativamente maior incidência de sofrimento fetal, liquido amniótico tinto de mecônio, escore de </a:t>
            </a:r>
            <a:r>
              <a:rPr lang="pt-BR" b="1" dirty="0" err="1" smtClean="0"/>
              <a:t>Apgar</a:t>
            </a:r>
            <a:r>
              <a:rPr lang="pt-BR" b="1" dirty="0" smtClean="0"/>
              <a:t> menor que 7 e hiperbilirrubinemia com ou sem exposição a </a:t>
            </a:r>
            <a:r>
              <a:rPr lang="pt-BR" b="1" dirty="0" err="1" smtClean="0"/>
              <a:t>ocitocina</a:t>
            </a:r>
            <a:r>
              <a:rPr lang="pt-BR" b="1" dirty="0" smtClean="0"/>
              <a:t>, e num prolongamento de internação hospitalar.</a:t>
            </a:r>
            <a:r>
              <a:rPr lang="pt-BR" dirty="0" smtClean="0"/>
              <a:t> </a:t>
            </a:r>
            <a:r>
              <a:rPr lang="pt-BR" dirty="0" err="1" smtClean="0"/>
              <a:t>Yu</a:t>
            </a:r>
            <a:r>
              <a:rPr lang="pt-BR" dirty="0" smtClean="0"/>
              <a:t> (1992) relatou menor peso da placenta nos RN pequenos para a idade gestacional em relação aos RN adequados. A redução do tecido funcional é acompanhado pela diminuição da área de troca entre a mãe e o feto, ocorrendo tanto na área da superfície vilosa como na área da superfície capilar fetal. Assim, a habilidade de transferir oxigênio e nutrientes da mãe ao feto é diminuída. Os resultados do seu estudo </a:t>
            </a:r>
            <a:r>
              <a:rPr lang="pt-BR" dirty="0" err="1" smtClean="0"/>
              <a:t>morfométrico</a:t>
            </a:r>
            <a:r>
              <a:rPr lang="pt-BR" dirty="0" smtClean="0"/>
              <a:t> da placenta mostrou que o crescimento fetal é limitado pela função placentária, assim como o seu peso.</a:t>
            </a:r>
          </a:p>
        </p:txBody>
      </p:sp>
      <p:sp>
        <p:nvSpPr>
          <p:cNvPr id="79876" name="AutoShape 4"/>
          <p:cNvSpPr>
            <a:spLocks noChangeArrowheads="1"/>
          </p:cNvSpPr>
          <p:nvPr/>
        </p:nvSpPr>
        <p:spPr bwMode="auto">
          <a:xfrm>
            <a:off x="8804275" y="3951288"/>
            <a:ext cx="206375" cy="512762"/>
          </a:xfrm>
          <a:prstGeom prst="curvedRightArrow">
            <a:avLst>
              <a:gd name="adj1" fmla="val 49692"/>
              <a:gd name="adj2" fmla="val 99385"/>
              <a:gd name="adj3" fmla="val 33333"/>
            </a:avLst>
          </a:prstGeom>
          <a:solidFill>
            <a:schemeClr val="accent1"/>
          </a:solidFill>
          <a:ln w="28575">
            <a:solidFill>
              <a:srgbClr val="FFFF00"/>
            </a:solidFill>
            <a:miter lim="800000"/>
            <a:headEnd/>
            <a:tailEnd/>
          </a:ln>
          <a:effectLst/>
        </p:spPr>
        <p:txBody>
          <a:bodyPr wrap="none" anchor="ctr"/>
          <a:lstStyle/>
          <a:p>
            <a:endParaRPr lang="pt-B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p:cNvSpPr>
          <p:nvPr>
            <p:ph type="body" idx="4294967295"/>
          </p:nvPr>
        </p:nvSpPr>
        <p:spPr bwMode="auto">
          <a:xfrm>
            <a:off x="747713" y="769938"/>
            <a:ext cx="7707312" cy="3262312"/>
          </a:xfrm>
          <a:noFill/>
        </p:spPr>
        <p:txBody>
          <a:bodyPr wrap="square" numCol="1" anchor="t" anchorCtr="0" compatLnSpc="1">
            <a:prstTxWarp prst="textNoShape">
              <a:avLst/>
            </a:prstTxWarp>
          </a:bodyPr>
          <a:lstStyle/>
          <a:p>
            <a:r>
              <a:rPr lang="pt-BR" sz="1800" smtClean="0"/>
              <a:t>Com o  objetivo de avaliação o significado clinico na perinatologia da classificação do peso da placenta em relação à classificação do peso ao nascer para a idade gestacional na população de RN internados na Unidade de Cuidados Intensivos do Departamento de Neonatologia do Hospital Regional da Asa Sul, analisamos 300 placentas (com cordão e membranas). As curvas de crescimento intrauterinas a seguir,  usadas foram as de Margotto, publicadas no  J Pediatr (Rio J) 1995; 71:11-21.</a:t>
            </a:r>
          </a:p>
        </p:txBody>
      </p:sp>
      <p:sp>
        <p:nvSpPr>
          <p:cNvPr id="80901" name="Rectangle 5"/>
          <p:cNvSpPr>
            <a:spLocks noChangeArrowheads="1"/>
          </p:cNvSpPr>
          <p:nvPr/>
        </p:nvSpPr>
        <p:spPr bwMode="auto">
          <a:xfrm>
            <a:off x="461963" y="3354388"/>
            <a:ext cx="8415337" cy="823912"/>
          </a:xfrm>
          <a:prstGeom prst="rect">
            <a:avLst/>
          </a:prstGeom>
          <a:solidFill>
            <a:srgbClr val="FFFFFF"/>
          </a:solidFill>
          <a:ln w="9525">
            <a:noFill/>
            <a:miter lim="800000"/>
            <a:headEnd/>
            <a:tailEnd/>
          </a:ln>
          <a:effectLst/>
        </p:spPr>
        <p:txBody>
          <a:bodyPr wrap="none" lIns="0" tIns="0" rIns="71415" bIns="0" anchor="ctr">
            <a:spAutoFit/>
          </a:bodyPr>
          <a:lstStyle/>
          <a:p>
            <a:pPr algn="ctr"/>
            <a:r>
              <a:rPr lang="en-US">
                <a:hlinkClick r:id="rId2"/>
              </a:rPr>
              <a:t>[Intrauterine growth curves: study of 4413 single live births of normal pregnancies].</a:t>
            </a:r>
            <a:endParaRPr lang="en-US"/>
          </a:p>
          <a:p>
            <a:pPr algn="ctr"/>
            <a:r>
              <a:rPr lang="en-US" b="1"/>
              <a:t>Margotto PR</a:t>
            </a:r>
            <a:r>
              <a:rPr lang="en-US"/>
              <a:t>.J Pediatr (Rio J). 1995 Jan-Feb;71(1):11-21. Portuguese.</a:t>
            </a:r>
          </a:p>
          <a:p>
            <a:pPr algn="ctr"/>
            <a:r>
              <a:rPr lang="en-US"/>
              <a:t>PMID: 14689030.</a:t>
            </a:r>
            <a:r>
              <a:rPr lang="en-US" b="1">
                <a:hlinkClick r:id="rId2"/>
              </a:rPr>
              <a:t>Free Article</a:t>
            </a:r>
            <a:r>
              <a:rPr lang="en-US" b="1"/>
              <a:t>.</a:t>
            </a:r>
            <a:r>
              <a:rPr lang="en-US" u="sng">
                <a:hlinkClick r:id="rId3"/>
              </a:rPr>
              <a:t>Similar articles</a:t>
            </a:r>
            <a:endParaRPr lang="en-US" u="sng"/>
          </a:p>
        </p:txBody>
      </p:sp>
      <p:sp>
        <p:nvSpPr>
          <p:cNvPr id="80902" name="AutoShape 6"/>
          <p:cNvSpPr>
            <a:spLocks noChangeArrowheads="1"/>
          </p:cNvSpPr>
          <p:nvPr/>
        </p:nvSpPr>
        <p:spPr bwMode="auto">
          <a:xfrm>
            <a:off x="8804275" y="3951288"/>
            <a:ext cx="206375" cy="512762"/>
          </a:xfrm>
          <a:prstGeom prst="curvedRightArrow">
            <a:avLst>
              <a:gd name="adj1" fmla="val 49692"/>
              <a:gd name="adj2" fmla="val 99385"/>
              <a:gd name="adj3" fmla="val 33333"/>
            </a:avLst>
          </a:prstGeom>
          <a:solidFill>
            <a:schemeClr val="accent1"/>
          </a:solidFill>
          <a:ln w="28575">
            <a:solidFill>
              <a:srgbClr val="FFFF00"/>
            </a:solidFill>
            <a:miter lim="800000"/>
            <a:headEnd/>
            <a:tailEnd/>
          </a:ln>
          <a:effectLst/>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4" name="Picture 4"/>
          <p:cNvPicPr>
            <a:picLocks noChangeAspect="1" noChangeArrowheads="1"/>
          </p:cNvPicPr>
          <p:nvPr/>
        </p:nvPicPr>
        <p:blipFill>
          <a:blip r:embed="rId2">
            <a:lum contrast="18000"/>
          </a:blip>
          <a:srcRect/>
          <a:stretch>
            <a:fillRect/>
          </a:stretch>
        </p:blipFill>
        <p:spPr bwMode="auto">
          <a:xfrm>
            <a:off x="442913" y="582613"/>
            <a:ext cx="3429000" cy="3429000"/>
          </a:xfrm>
          <a:prstGeom prst="rect">
            <a:avLst/>
          </a:prstGeom>
          <a:noFill/>
          <a:ln w="9525">
            <a:noFill/>
            <a:miter lim="800000"/>
            <a:headEnd/>
            <a:tailEnd/>
          </a:ln>
        </p:spPr>
      </p:pic>
      <p:pic>
        <p:nvPicPr>
          <p:cNvPr id="81925" name="Picture 5"/>
          <p:cNvPicPr>
            <a:picLocks noChangeAspect="1" noChangeArrowheads="1"/>
          </p:cNvPicPr>
          <p:nvPr/>
        </p:nvPicPr>
        <p:blipFill>
          <a:blip r:embed="rId3">
            <a:lum contrast="18000"/>
          </a:blip>
          <a:srcRect/>
          <a:stretch>
            <a:fillRect/>
          </a:stretch>
        </p:blipFill>
        <p:spPr bwMode="auto">
          <a:xfrm>
            <a:off x="4657725" y="501650"/>
            <a:ext cx="3517900" cy="3517900"/>
          </a:xfrm>
          <a:prstGeom prst="rect">
            <a:avLst/>
          </a:prstGeom>
          <a:noFill/>
          <a:ln w="9525">
            <a:noFill/>
            <a:miter lim="800000"/>
            <a:headEnd/>
            <a:tailEnd/>
          </a:ln>
        </p:spPr>
      </p:pic>
      <p:sp>
        <p:nvSpPr>
          <p:cNvPr id="81926" name="AutoShape 6"/>
          <p:cNvSpPr>
            <a:spLocks noChangeArrowheads="1"/>
          </p:cNvSpPr>
          <p:nvPr/>
        </p:nvSpPr>
        <p:spPr bwMode="auto">
          <a:xfrm>
            <a:off x="8804275" y="3951288"/>
            <a:ext cx="206375" cy="512762"/>
          </a:xfrm>
          <a:prstGeom prst="curvedRightArrow">
            <a:avLst>
              <a:gd name="adj1" fmla="val 49692"/>
              <a:gd name="adj2" fmla="val 99385"/>
              <a:gd name="adj3" fmla="val 33333"/>
            </a:avLst>
          </a:prstGeom>
          <a:solidFill>
            <a:schemeClr val="accent1"/>
          </a:solidFill>
          <a:ln w="28575">
            <a:solidFill>
              <a:srgbClr val="FFFF00"/>
            </a:solidFill>
            <a:miter lim="800000"/>
            <a:headEnd/>
            <a:tailEnd/>
          </a:ln>
          <a:effectLst/>
        </p:spPr>
        <p:txBody>
          <a:bodyPr wrap="none" anchor="ctr"/>
          <a:lstStyle/>
          <a:p>
            <a:endParaRPr lang="pt-BR"/>
          </a:p>
        </p:txBody>
      </p:sp>
      <p:sp>
        <p:nvSpPr>
          <p:cNvPr id="81927" name="Text Box 7"/>
          <p:cNvSpPr txBox="1">
            <a:spLocks noChangeArrowheads="1"/>
          </p:cNvSpPr>
          <p:nvPr/>
        </p:nvSpPr>
        <p:spPr bwMode="auto">
          <a:xfrm>
            <a:off x="3884613" y="3819525"/>
            <a:ext cx="757237" cy="214313"/>
          </a:xfrm>
          <a:prstGeom prst="rect">
            <a:avLst/>
          </a:prstGeom>
          <a:noFill/>
          <a:ln w="9525">
            <a:noFill/>
            <a:miter lim="800000"/>
            <a:headEnd/>
            <a:tailEnd/>
          </a:ln>
          <a:effectLst/>
        </p:spPr>
        <p:txBody>
          <a:bodyPr wrap="none">
            <a:spAutoFit/>
          </a:bodyPr>
          <a:lstStyle/>
          <a:p>
            <a:pPr defTabSz="914400"/>
            <a:r>
              <a:rPr lang="pt-BR" sz="800"/>
              <a:t>Margotto PR</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p:cNvPicPr>
            <a:picLocks noChangeAspect="1" noChangeArrowheads="1"/>
          </p:cNvPicPr>
          <p:nvPr/>
        </p:nvPicPr>
        <p:blipFill>
          <a:blip r:embed="rId2">
            <a:lum contrast="12000"/>
          </a:blip>
          <a:srcRect/>
          <a:stretch>
            <a:fillRect/>
          </a:stretch>
        </p:blipFill>
        <p:spPr bwMode="auto">
          <a:xfrm>
            <a:off x="122238" y="630238"/>
            <a:ext cx="2411412" cy="2690812"/>
          </a:xfrm>
          <a:prstGeom prst="rect">
            <a:avLst/>
          </a:prstGeom>
          <a:noFill/>
          <a:ln w="9525">
            <a:noFill/>
            <a:miter lim="800000"/>
            <a:headEnd/>
            <a:tailEnd/>
          </a:ln>
        </p:spPr>
      </p:pic>
      <p:pic>
        <p:nvPicPr>
          <p:cNvPr id="82949" name="Picture 5"/>
          <p:cNvPicPr>
            <a:picLocks noChangeAspect="1" noChangeArrowheads="1"/>
          </p:cNvPicPr>
          <p:nvPr/>
        </p:nvPicPr>
        <p:blipFill>
          <a:blip r:embed="rId3">
            <a:lum contrast="12000"/>
          </a:blip>
          <a:srcRect/>
          <a:stretch>
            <a:fillRect/>
          </a:stretch>
        </p:blipFill>
        <p:spPr bwMode="auto">
          <a:xfrm>
            <a:off x="2868613" y="733425"/>
            <a:ext cx="2782887" cy="2635250"/>
          </a:xfrm>
          <a:prstGeom prst="rect">
            <a:avLst/>
          </a:prstGeom>
          <a:noFill/>
          <a:ln w="9525">
            <a:noFill/>
            <a:miter lim="800000"/>
            <a:headEnd/>
            <a:tailEnd/>
          </a:ln>
        </p:spPr>
      </p:pic>
      <p:pic>
        <p:nvPicPr>
          <p:cNvPr id="82950" name="Picture 6"/>
          <p:cNvPicPr>
            <a:picLocks noChangeAspect="1" noChangeArrowheads="1"/>
          </p:cNvPicPr>
          <p:nvPr/>
        </p:nvPicPr>
        <p:blipFill>
          <a:blip r:embed="rId4">
            <a:lum contrast="12000"/>
          </a:blip>
          <a:srcRect/>
          <a:stretch>
            <a:fillRect/>
          </a:stretch>
        </p:blipFill>
        <p:spPr bwMode="auto">
          <a:xfrm>
            <a:off x="5980113" y="752475"/>
            <a:ext cx="2616200" cy="2546350"/>
          </a:xfrm>
          <a:prstGeom prst="rect">
            <a:avLst/>
          </a:prstGeom>
          <a:noFill/>
          <a:ln w="9525">
            <a:noFill/>
            <a:miter lim="800000"/>
            <a:headEnd/>
            <a:tailEnd/>
          </a:ln>
        </p:spPr>
      </p:pic>
      <p:sp>
        <p:nvSpPr>
          <p:cNvPr id="82951" name="AutoShape 7"/>
          <p:cNvSpPr>
            <a:spLocks noChangeArrowheads="1"/>
          </p:cNvSpPr>
          <p:nvPr/>
        </p:nvSpPr>
        <p:spPr bwMode="auto">
          <a:xfrm>
            <a:off x="8804275" y="3951288"/>
            <a:ext cx="206375" cy="512762"/>
          </a:xfrm>
          <a:prstGeom prst="curvedRightArrow">
            <a:avLst>
              <a:gd name="adj1" fmla="val 49692"/>
              <a:gd name="adj2" fmla="val 99385"/>
              <a:gd name="adj3" fmla="val 33333"/>
            </a:avLst>
          </a:prstGeom>
          <a:solidFill>
            <a:schemeClr val="accent1"/>
          </a:solidFill>
          <a:ln w="28575">
            <a:solidFill>
              <a:srgbClr val="FFFF00"/>
            </a:solidFill>
            <a:miter lim="800000"/>
            <a:headEnd/>
            <a:tailEnd/>
          </a:ln>
          <a:effectLst/>
        </p:spPr>
        <p:txBody>
          <a:bodyPr wrap="none" anchor="ctr"/>
          <a:lstStyle/>
          <a:p>
            <a:endParaRPr lang="pt-BR"/>
          </a:p>
        </p:txBody>
      </p:sp>
      <p:sp>
        <p:nvSpPr>
          <p:cNvPr id="82952" name="Text Box 8"/>
          <p:cNvSpPr txBox="1">
            <a:spLocks noChangeArrowheads="1"/>
          </p:cNvSpPr>
          <p:nvPr/>
        </p:nvSpPr>
        <p:spPr bwMode="auto">
          <a:xfrm>
            <a:off x="4079875" y="3473450"/>
            <a:ext cx="757238" cy="214313"/>
          </a:xfrm>
          <a:prstGeom prst="rect">
            <a:avLst/>
          </a:prstGeom>
          <a:noFill/>
          <a:ln w="9525">
            <a:noFill/>
            <a:miter lim="800000"/>
            <a:headEnd/>
            <a:tailEnd/>
          </a:ln>
          <a:effectLst/>
        </p:spPr>
        <p:txBody>
          <a:bodyPr wrap="none">
            <a:spAutoFit/>
          </a:bodyPr>
          <a:lstStyle/>
          <a:p>
            <a:r>
              <a:rPr lang="pt-BR" sz="800"/>
              <a:t>Margotto PR</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p:cNvSpPr>
          <p:nvPr>
            <p:ph type="body" idx="4294967295"/>
          </p:nvPr>
        </p:nvSpPr>
        <p:spPr bwMode="auto">
          <a:xfrm>
            <a:off x="0" y="387350"/>
            <a:ext cx="9144000" cy="4756150"/>
          </a:xfrm>
          <a:solidFill>
            <a:schemeClr val="bg2"/>
          </a:solidFill>
        </p:spPr>
        <p:txBody>
          <a:bodyPr wrap="square" numCol="1" anchor="t" anchorCtr="0" compatLnSpc="1">
            <a:prstTxWarp prst="textNoShape">
              <a:avLst/>
            </a:prstTxWarp>
          </a:bodyPr>
          <a:lstStyle/>
          <a:p>
            <a:r>
              <a:rPr lang="pt-BR" b="1" i="1" dirty="0" smtClean="0"/>
              <a:t>-anemia materna e placenta PIG (RR=3,9;IC a 95%:1,42-10,69)</a:t>
            </a:r>
          </a:p>
          <a:p>
            <a:r>
              <a:rPr lang="pt-BR" b="1" i="1" dirty="0" smtClean="0"/>
              <a:t> -</a:t>
            </a:r>
            <a:r>
              <a:rPr lang="pt-BR" b="1" i="1" dirty="0" smtClean="0">
                <a:solidFill>
                  <a:srgbClr val="FF0000"/>
                </a:solidFill>
              </a:rPr>
              <a:t>RN PIG com placenta PIG e doença Hipertensiva específica da gravidez (RR=4,16;IC a 95%:2,23-7,78), assim como os com os achados anatomopatológicos (RR=8,7;IC a 95%:4,67-16,21)</a:t>
            </a:r>
          </a:p>
          <a:p>
            <a:r>
              <a:rPr lang="pt-BR" b="1" i="1" dirty="0" smtClean="0"/>
              <a:t>-RN GIG com placenta GIG e hipoglicemia (RR=10,21;IC 95%:4,94-20,32)</a:t>
            </a:r>
          </a:p>
          <a:p>
            <a:r>
              <a:rPr lang="pt-BR" b="1" i="1" dirty="0" smtClean="0"/>
              <a:t>-RN PGI com placenta GIG/AIG e infecção inespecífica (RR=1,62;IC 95%:1,10-2,40)</a:t>
            </a:r>
          </a:p>
          <a:p>
            <a:pPr algn="ctr">
              <a:buFont typeface="Arial" pitchFamily="34" charset="0"/>
              <a:buNone/>
            </a:pPr>
            <a:r>
              <a:rPr lang="pt-BR" b="1" i="1" dirty="0" smtClean="0">
                <a:solidFill>
                  <a:srgbClr val="0000FF"/>
                </a:solidFill>
              </a:rPr>
              <a:t>Assim, é necessário que o médico que assiste o RN, em especial na sala de parto, tenha o conhecimento das associações de alterações do crescimento fetal e placentário para uma adequada assistência a estes RN e a correlação direta destas associações com patologias </a:t>
            </a:r>
            <a:r>
              <a:rPr lang="pt-BR" b="1" i="1" dirty="0" err="1" smtClean="0">
                <a:solidFill>
                  <a:srgbClr val="0000FF"/>
                </a:solidFill>
              </a:rPr>
              <a:t>perinatais</a:t>
            </a:r>
            <a:r>
              <a:rPr lang="pt-BR" b="1" i="1" dirty="0" smtClean="0">
                <a:solidFill>
                  <a:srgbClr val="0000FF"/>
                </a:solidFill>
              </a:rPr>
              <a:t>.</a:t>
            </a:r>
          </a:p>
          <a:p>
            <a:pPr algn="ctr">
              <a:buFont typeface="Arial" pitchFamily="34" charset="0"/>
              <a:buNone/>
            </a:pPr>
            <a:r>
              <a:rPr lang="pt-BR" b="1" i="1" dirty="0" smtClean="0"/>
              <a:t>O exame da placenta pode provê esclarecimento a respeito do ambiente intrauterino (</a:t>
            </a:r>
            <a:r>
              <a:rPr lang="pt-BR" b="1" i="1" dirty="0" err="1" smtClean="0"/>
              <a:t>Dy</a:t>
            </a:r>
            <a:r>
              <a:rPr lang="pt-BR" b="1" i="1" dirty="0" smtClean="0"/>
              <a:t> e cl, 2004). O interesse no peso da placenta tem ressurgido com a hipótese da “origem fetal” de Barker (1990, 1993, 1997) que propõe que um deficiente ambiente intrauterino é um fator de risco para o desenvolvimento de hipertensão arterial e diabetes na vida adulta.</a:t>
            </a:r>
            <a:r>
              <a:rPr lang="pt-BR" dirty="0" smtClean="0"/>
              <a:t> </a:t>
            </a:r>
          </a:p>
        </p:txBody>
      </p:sp>
      <p:sp>
        <p:nvSpPr>
          <p:cNvPr id="83972" name="Text Box 4"/>
          <p:cNvSpPr txBox="1">
            <a:spLocks noChangeArrowheads="1"/>
          </p:cNvSpPr>
          <p:nvPr/>
        </p:nvSpPr>
        <p:spPr bwMode="auto">
          <a:xfrm>
            <a:off x="2859088" y="71438"/>
            <a:ext cx="2774950" cy="366712"/>
          </a:xfrm>
          <a:prstGeom prst="rect">
            <a:avLst/>
          </a:prstGeom>
          <a:noFill/>
          <a:ln w="9525">
            <a:noFill/>
            <a:miter lim="800000"/>
            <a:headEnd/>
            <a:tailEnd/>
          </a:ln>
          <a:effectLst/>
        </p:spPr>
        <p:txBody>
          <a:bodyPr wrap="none">
            <a:spAutoFit/>
          </a:bodyPr>
          <a:lstStyle/>
          <a:p>
            <a:pPr defTabSz="914400"/>
            <a:r>
              <a:rPr lang="pt-BR">
                <a:solidFill>
                  <a:srgbClr val="0000FF"/>
                </a:solidFill>
              </a:rPr>
              <a:t>Resultados e Conclusões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title" idx="4294967295"/>
          </p:nvPr>
        </p:nvSpPr>
        <p:spPr bwMode="auto">
          <a:xfrm>
            <a:off x="493713" y="209550"/>
            <a:ext cx="7202487" cy="787400"/>
          </a:xfrm>
          <a:noFill/>
        </p:spPr>
        <p:txBody>
          <a:bodyPr wrap="square" numCol="1" anchorCtr="0" compatLnSpc="1">
            <a:prstTxWarp prst="textNoShape">
              <a:avLst/>
            </a:prstTxWarp>
          </a:bodyPr>
          <a:lstStyle/>
          <a:p>
            <a:r>
              <a:rPr lang="pt-BR" cap="none" smtClean="0">
                <a:solidFill>
                  <a:srgbClr val="0000FF"/>
                </a:solidFill>
              </a:rPr>
              <a:t>OBRIGADO!</a:t>
            </a:r>
          </a:p>
        </p:txBody>
      </p:sp>
      <p:pic>
        <p:nvPicPr>
          <p:cNvPr id="88068" name="Picture 4"/>
          <p:cNvPicPr>
            <a:picLocks noChangeAspect="1" noChangeArrowheads="1"/>
          </p:cNvPicPr>
          <p:nvPr/>
        </p:nvPicPr>
        <p:blipFill>
          <a:blip r:embed="rId2">
            <a:lum bright="12000" contrast="12000"/>
          </a:blip>
          <a:srcRect/>
          <a:stretch>
            <a:fillRect/>
          </a:stretch>
        </p:blipFill>
        <p:spPr bwMode="auto">
          <a:xfrm>
            <a:off x="2646363" y="166688"/>
            <a:ext cx="3714750" cy="4017962"/>
          </a:xfrm>
          <a:prstGeom prst="rect">
            <a:avLst/>
          </a:prstGeom>
          <a:noFill/>
          <a:ln w="28575">
            <a:solidFill>
              <a:srgbClr val="0000FF"/>
            </a:solidFill>
            <a:miter lim="800000"/>
            <a:headEnd/>
            <a:tailEnd/>
          </a:ln>
          <a:effectLst/>
        </p:spPr>
      </p:pic>
      <p:sp>
        <p:nvSpPr>
          <p:cNvPr id="88069" name="Text Box 5"/>
          <p:cNvSpPr txBox="1">
            <a:spLocks noChangeArrowheads="1"/>
          </p:cNvSpPr>
          <p:nvPr/>
        </p:nvSpPr>
        <p:spPr bwMode="auto">
          <a:xfrm>
            <a:off x="642938" y="4217988"/>
            <a:ext cx="7799387" cy="336550"/>
          </a:xfrm>
          <a:prstGeom prst="rect">
            <a:avLst/>
          </a:prstGeom>
          <a:noFill/>
          <a:ln w="9525">
            <a:noFill/>
            <a:miter lim="800000"/>
            <a:headEnd/>
            <a:tailEnd/>
          </a:ln>
          <a:effectLst/>
        </p:spPr>
        <p:txBody>
          <a:bodyPr wrap="none">
            <a:spAutoFit/>
          </a:bodyPr>
          <a:lstStyle/>
          <a:p>
            <a:pPr defTabSz="914400"/>
            <a:r>
              <a:rPr lang="pt-BR" sz="1600">
                <a:solidFill>
                  <a:srgbClr val="0000FF"/>
                </a:solidFill>
              </a:rPr>
              <a:t>Doutorandos Matheus, Lucas, Alisson, Bruno,Luciana, João, (Dr. Paulo R. Margotto)</a:t>
            </a:r>
          </a:p>
        </p:txBody>
      </p:sp>
    </p:spTree>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Gallery" id="{BBFCD31E-59A1-489D-B089-A3EAD7CAE12E}" vid="{F5E91637-A7B6-4E27-B710-77DA7014EE1E}"/>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TM10001114[[fn=Galeria]]</Template>
  <TotalTime>951</TotalTime>
  <Words>4511</Words>
  <Application>Microsoft Office PowerPoint</Application>
  <PresentationFormat>Apresentação na tela (16:9)</PresentationFormat>
  <Paragraphs>161</Paragraphs>
  <Slides>41</Slides>
  <Notes>18</Notes>
  <HiddenSlides>0</HiddenSlides>
  <MMClips>0</MMClips>
  <ScaleCrop>false</ScaleCrop>
  <HeadingPairs>
    <vt:vector size="4" baseType="variant">
      <vt:variant>
        <vt:lpstr>Tema</vt:lpstr>
      </vt:variant>
      <vt:variant>
        <vt:i4>1</vt:i4>
      </vt:variant>
      <vt:variant>
        <vt:lpstr>Títulos de slides</vt:lpstr>
      </vt:variant>
      <vt:variant>
        <vt:i4>41</vt:i4>
      </vt:variant>
    </vt:vector>
  </HeadingPairs>
  <TitlesOfParts>
    <vt:vector size="42" baseType="lpstr">
      <vt:lpstr>Gallery</vt:lpstr>
      <vt:lpstr>Atraso do clampeamento do cordão em recém-nascidos com restrição do crescimento intrauterino</vt:lpstr>
      <vt:lpstr>Introdução</vt:lpstr>
      <vt:lpstr>Introdução</vt:lpstr>
      <vt:lpstr>Métodos</vt:lpstr>
      <vt:lpstr>Métodos</vt:lpstr>
      <vt:lpstr>Métodos</vt:lpstr>
      <vt:lpstr>Métodos</vt:lpstr>
      <vt:lpstr>Métodos</vt:lpstr>
      <vt:lpstr>Métodos</vt:lpstr>
      <vt:lpstr>MÉTODOS – ANÁLISE ESTATÍSTICA</vt:lpstr>
      <vt:lpstr>Resultados</vt:lpstr>
      <vt:lpstr>Resultados</vt:lpstr>
      <vt:lpstr>Resultados</vt:lpstr>
      <vt:lpstr>Slide 14</vt:lpstr>
      <vt:lpstr>Resultados</vt:lpstr>
      <vt:lpstr>Slide 16</vt:lpstr>
      <vt:lpstr>Discussão</vt:lpstr>
      <vt:lpstr>Discussão</vt:lpstr>
      <vt:lpstr>Discussão</vt:lpstr>
      <vt:lpstr>Discussão</vt:lpstr>
      <vt:lpstr>Discussão</vt:lpstr>
      <vt:lpstr>DISCUSSÃO- LIMITAÇÕES</vt:lpstr>
      <vt:lpstr>CONCLUSÃO</vt:lpstr>
      <vt:lpstr>Abstratc</vt:lpstr>
      <vt:lpstr>Slide 25</vt:lpstr>
      <vt:lpstr>Slide 26</vt:lpstr>
      <vt:lpstr>Nota do Editor do site, Dr. Paulo R. Margotto. Consultem também! Aqui e Agora Estudando Juntos</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Krasny</dc:creator>
  <cp:lastModifiedBy>Paulo</cp:lastModifiedBy>
  <cp:revision>18</cp:revision>
  <dcterms:modified xsi:type="dcterms:W3CDTF">2018-08-17T20:08:07Z</dcterms:modified>
</cp:coreProperties>
</file>