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Default Extension="emf" ContentType="image/x-emf"/>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5"/>
  </p:notesMasterIdLst>
  <p:sldIdLst>
    <p:sldId id="276" r:id="rId2"/>
    <p:sldId id="257" r:id="rId3"/>
    <p:sldId id="258" r:id="rId4"/>
    <p:sldId id="259" r:id="rId5"/>
    <p:sldId id="260" r:id="rId6"/>
    <p:sldId id="261" r:id="rId7"/>
    <p:sldId id="277" r:id="rId8"/>
    <p:sldId id="262" r:id="rId9"/>
    <p:sldId id="263" r:id="rId10"/>
    <p:sldId id="278" r:id="rId11"/>
    <p:sldId id="264" r:id="rId12"/>
    <p:sldId id="279" r:id="rId13"/>
    <p:sldId id="280" r:id="rId14"/>
    <p:sldId id="281" r:id="rId15"/>
    <p:sldId id="282" r:id="rId16"/>
    <p:sldId id="283" r:id="rId17"/>
    <p:sldId id="265" r:id="rId18"/>
    <p:sldId id="284" r:id="rId19"/>
    <p:sldId id="266" r:id="rId20"/>
    <p:sldId id="267" r:id="rId21"/>
    <p:sldId id="268" r:id="rId22"/>
    <p:sldId id="269" r:id="rId23"/>
    <p:sldId id="270" r:id="rId24"/>
    <p:sldId id="271" r:id="rId25"/>
    <p:sldId id="272" r:id="rId26"/>
    <p:sldId id="273" r:id="rId27"/>
    <p:sldId id="274" r:id="rId28"/>
    <p:sldId id="275" r:id="rId29"/>
    <p:sldId id="286" r:id="rId30"/>
    <p:sldId id="287" r:id="rId31"/>
    <p:sldId id="288" r:id="rId32"/>
    <p:sldId id="289" r:id="rId33"/>
    <p:sldId id="290" r:id="rId34"/>
    <p:sldId id="333" r:id="rId35"/>
    <p:sldId id="330" r:id="rId36"/>
    <p:sldId id="331" r:id="rId37"/>
    <p:sldId id="332" r:id="rId38"/>
    <p:sldId id="324" r:id="rId39"/>
    <p:sldId id="326" r:id="rId40"/>
    <p:sldId id="327" r:id="rId41"/>
    <p:sldId id="291" r:id="rId42"/>
    <p:sldId id="292" r:id="rId43"/>
    <p:sldId id="293" r:id="rId44"/>
    <p:sldId id="294" r:id="rId45"/>
    <p:sldId id="295" r:id="rId46"/>
    <p:sldId id="297" r:id="rId47"/>
    <p:sldId id="298" r:id="rId48"/>
    <p:sldId id="296" r:id="rId49"/>
    <p:sldId id="299" r:id="rId50"/>
    <p:sldId id="323" r:id="rId51"/>
    <p:sldId id="302" r:id="rId52"/>
    <p:sldId id="303" r:id="rId53"/>
    <p:sldId id="304" r:id="rId54"/>
    <p:sldId id="305" r:id="rId55"/>
    <p:sldId id="306" r:id="rId56"/>
    <p:sldId id="307" r:id="rId57"/>
    <p:sldId id="308" r:id="rId58"/>
    <p:sldId id="310" r:id="rId59"/>
    <p:sldId id="311" r:id="rId60"/>
    <p:sldId id="322" r:id="rId61"/>
    <p:sldId id="325" r:id="rId62"/>
    <p:sldId id="334" r:id="rId63"/>
    <p:sldId id="285" r:id="rId64"/>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66CC"/>
    <a:srgbClr val="FF0000"/>
    <a:srgbClr val="0000FF"/>
    <a:srgbClr val="FFCC00"/>
    <a:srgbClr val="008000"/>
    <a:srgbClr val="FF3399"/>
    <a:srgbClr val="FFFF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7" d="100"/>
          <a:sy n="87" d="100"/>
        </p:scale>
        <p:origin x="-643" y="-91"/>
      </p:cViewPr>
      <p:guideLst>
        <p:guide orient="horz" pos="2160"/>
        <p:guide pos="2880"/>
      </p:guideLst>
    </p:cSldViewPr>
  </p:slideViewPr>
  <p:notesTextViewPr>
    <p:cViewPr>
      <p:scale>
        <a:sx n="1" d="1"/>
        <a:sy n="1" d="1"/>
      </p:scale>
      <p:origin x="0" y="0"/>
    </p:cViewPr>
  </p:notesTextViewPr>
  <p:sorterViewPr>
    <p:cViewPr>
      <p:scale>
        <a:sx n="66" d="100"/>
        <a:sy n="66" d="100"/>
      </p:scale>
      <p:origin x="0" y="1675"/>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09EF9730-6824-43F6-BB54-F1B7B432C1A6}" type="datetimeFigureOut">
              <a:rPr lang="pt-BR"/>
              <a:pPr>
                <a:defRPr/>
              </a:pPr>
              <a:t>24/08/2018</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noProof="0" smtClean="0"/>
              <a:t>Clique para editar 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endParaRPr lang="pt-BR" noProof="0"/>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A49AD0E-BE0E-4085-83E4-29D4C74C6C08}" type="slidenum">
              <a:rPr lang="pt-BR"/>
              <a:pPr>
                <a:defRPr/>
              </a:pPr>
              <a:t>‹nº›</a:t>
            </a:fld>
            <a:endParaRPr lang="pt-BR"/>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Espaço Reservado para Imagem de Slide 1"/>
          <p:cNvSpPr>
            <a:spLocks noGrp="1" noRot="1" noChangeAspect="1" noTextEdit="1"/>
          </p:cNvSpPr>
          <p:nvPr>
            <p:ph type="sldImg"/>
          </p:nvPr>
        </p:nvSpPr>
        <p:spPr bwMode="auto">
          <a:noFill/>
          <a:ln>
            <a:solidFill>
              <a:srgbClr val="000000"/>
            </a:solidFill>
            <a:miter lim="800000"/>
            <a:headEnd/>
            <a:tailEnd/>
          </a:ln>
        </p:spPr>
      </p:sp>
      <p:sp>
        <p:nvSpPr>
          <p:cNvPr id="69635" name="Espaço Reservado para Anotações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03D3775C-2F60-4C75-80C3-39E9DB32A4CE}" type="slidenum">
              <a:rPr lang="pt-BR" smtClean="0"/>
              <a:pPr fontAlgn="base">
                <a:spcBef>
                  <a:spcPct val="0"/>
                </a:spcBef>
                <a:spcAft>
                  <a:spcPct val="0"/>
                </a:spcAft>
                <a:defRPr/>
              </a:pPr>
              <a:t>26</a:t>
            </a:fld>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dirty="0"/>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130C1E41-B64F-4C61-ABCA-CF0CEEEF42E8}" type="datetimeFigureOut">
              <a:rPr lang="pt-BR"/>
              <a:pPr>
                <a:defRPr/>
              </a:pPr>
              <a:t>24/08/2018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0277A2D2-630E-4988-9925-CF52DAF7B817}" type="slidenum">
              <a:rPr lang="pt-BR"/>
              <a:pPr>
                <a:defRPr/>
              </a:pPr>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blipFill dpi="0" rotWithShape="0">
          <a:blip r:embed="rId3"/>
          <a:srcRect/>
          <a:stretch>
            <a:fillRect/>
          </a:stretch>
        </a:blipFill>
        <a:effectLst/>
      </p:bgPr>
    </p:bg>
    <p:spTree>
      <p:nvGrpSpPr>
        <p:cNvPr id="1" name=""/>
        <p:cNvGrpSpPr/>
        <p:nvPr/>
      </p:nvGrpSpPr>
      <p:grpSpPr>
        <a:xfrm>
          <a:off x="0" y="0"/>
          <a:ext cx="0" cy="0"/>
          <a:chOff x="0" y="0"/>
          <a:chExt cx="0" cy="0"/>
        </a:xfrm>
      </p:grpSpPr>
      <p:grpSp>
        <p:nvGrpSpPr>
          <p:cNvPr id="4" name="Group 92"/>
          <p:cNvGrpSpPr>
            <a:grpSpLocks/>
          </p:cNvGrpSpPr>
          <p:nvPr/>
        </p:nvGrpSpPr>
        <p:grpSpPr bwMode="auto">
          <a:xfrm>
            <a:off x="0" y="-30163"/>
            <a:ext cx="9067800" cy="4846638"/>
            <a:chOff x="1" y="-30477"/>
            <a:chExt cx="9067799" cy="4526277"/>
          </a:xfrm>
        </p:grpSpPr>
        <p:cxnSp>
          <p:nvCxnSpPr>
            <p:cNvPr id="5" name="Straight Connector 7"/>
            <p:cNvCxnSpPr/>
            <p:nvPr/>
          </p:nvCxnSpPr>
          <p:spPr>
            <a:xfrm rot="16200000" flipH="1">
              <a:off x="-2715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 name="Straight Connector 8"/>
            <p:cNvCxnSpPr/>
            <p:nvPr/>
          </p:nvCxnSpPr>
          <p:spPr>
            <a:xfrm rot="16200000" flipH="1">
              <a:off x="-4620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9"/>
            <p:cNvCxnSpPr/>
            <p:nvPr/>
          </p:nvCxnSpPr>
          <p:spPr>
            <a:xfrm rot="5400000">
              <a:off x="-309660"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10"/>
            <p:cNvCxnSpPr/>
            <p:nvPr/>
          </p:nvCxnSpPr>
          <p:spPr>
            <a:xfrm rot="5400000">
              <a:off x="-206226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 name="Straight Connector 11"/>
            <p:cNvCxnSpPr/>
            <p:nvPr/>
          </p:nvCxnSpPr>
          <p:spPr>
            <a:xfrm rot="16200000" flipH="1">
              <a:off x="-213846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12"/>
            <p:cNvCxnSpPr/>
            <p:nvPr/>
          </p:nvCxnSpPr>
          <p:spPr>
            <a:xfrm rot="16200000" flipH="1">
              <a:off x="-195360" y="1785840"/>
              <a:ext cx="450552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1" name="Straight Connector 13"/>
            <p:cNvCxnSpPr/>
            <p:nvPr/>
          </p:nvCxnSpPr>
          <p:spPr>
            <a:xfrm rot="16200000" flipH="1">
              <a:off x="-1643160"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4"/>
            <p:cNvCxnSpPr/>
            <p:nvPr/>
          </p:nvCxnSpPr>
          <p:spPr>
            <a:xfrm rot="5400000">
              <a:off x="-152886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3" name="Straight Connector 15"/>
            <p:cNvCxnSpPr/>
            <p:nvPr/>
          </p:nvCxnSpPr>
          <p:spPr>
            <a:xfrm rot="16200000" flipH="1">
              <a:off x="-95736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6"/>
            <p:cNvCxnSpPr/>
            <p:nvPr/>
          </p:nvCxnSpPr>
          <p:spPr>
            <a:xfrm rot="16200000" flipH="1">
              <a:off x="-194796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7"/>
            <p:cNvCxnSpPr/>
            <p:nvPr/>
          </p:nvCxnSpPr>
          <p:spPr>
            <a:xfrm rot="16200000" flipH="1">
              <a:off x="-652560"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18"/>
            <p:cNvCxnSpPr/>
            <p:nvPr/>
          </p:nvCxnSpPr>
          <p:spPr>
            <a:xfrm rot="16200000" flipH="1">
              <a:off x="-16431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7" name="Straight Connector 19"/>
            <p:cNvCxnSpPr/>
            <p:nvPr/>
          </p:nvCxnSpPr>
          <p:spPr>
            <a:xfrm rot="16200000" flipH="1">
              <a:off x="-1790370" y="2019629"/>
              <a:ext cx="4495143"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8" name="Straight Connector 20"/>
            <p:cNvCxnSpPr/>
            <p:nvPr/>
          </p:nvCxnSpPr>
          <p:spPr>
            <a:xfrm rot="5400000">
              <a:off x="-555722"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21"/>
            <p:cNvCxnSpPr/>
            <p:nvPr/>
          </p:nvCxnSpPr>
          <p:spPr>
            <a:xfrm rot="5400000">
              <a:off x="34034"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22"/>
            <p:cNvCxnSpPr/>
            <p:nvPr/>
          </p:nvCxnSpPr>
          <p:spPr>
            <a:xfrm rot="5400000">
              <a:off x="2618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3"/>
            <p:cNvCxnSpPr/>
            <p:nvPr/>
          </p:nvCxnSpPr>
          <p:spPr>
            <a:xfrm rot="5400000">
              <a:off x="-67954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 name="Straight Connector 24"/>
            <p:cNvCxnSpPr/>
            <p:nvPr/>
          </p:nvCxnSpPr>
          <p:spPr>
            <a:xfrm rot="16200000" flipH="1">
              <a:off x="-1466947"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3" name="Straight Connector 25"/>
            <p:cNvCxnSpPr/>
            <p:nvPr/>
          </p:nvCxnSpPr>
          <p:spPr>
            <a:xfrm rot="16200000" flipH="1">
              <a:off x="-777972"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6"/>
            <p:cNvCxnSpPr/>
            <p:nvPr/>
          </p:nvCxnSpPr>
          <p:spPr>
            <a:xfrm rot="16200000" flipH="1">
              <a:off x="-118596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7"/>
            <p:cNvCxnSpPr/>
            <p:nvPr/>
          </p:nvCxnSpPr>
          <p:spPr>
            <a:xfrm rot="16200000" flipH="1">
              <a:off x="-95736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 name="Straight Connector 28"/>
            <p:cNvCxnSpPr/>
            <p:nvPr/>
          </p:nvCxnSpPr>
          <p:spPr>
            <a:xfrm rot="16200000" flipH="1">
              <a:off x="224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9"/>
            <p:cNvCxnSpPr/>
            <p:nvPr/>
          </p:nvCxnSpPr>
          <p:spPr>
            <a:xfrm rot="16200000" flipH="1">
              <a:off x="2052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30"/>
            <p:cNvCxnSpPr/>
            <p:nvPr/>
          </p:nvCxnSpPr>
          <p:spPr>
            <a:xfrm rot="5400000">
              <a:off x="2204939" y="2052540"/>
              <a:ext cx="450552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31"/>
            <p:cNvCxnSpPr/>
            <p:nvPr/>
          </p:nvCxnSpPr>
          <p:spPr>
            <a:xfrm rot="5400000">
              <a:off x="452340"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 name="Straight Connector 32"/>
            <p:cNvCxnSpPr/>
            <p:nvPr/>
          </p:nvCxnSpPr>
          <p:spPr>
            <a:xfrm rot="16200000" flipH="1">
              <a:off x="376140"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3"/>
            <p:cNvCxnSpPr/>
            <p:nvPr/>
          </p:nvCxnSpPr>
          <p:spPr>
            <a:xfrm rot="5400000">
              <a:off x="1024634"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4"/>
            <p:cNvCxnSpPr/>
            <p:nvPr/>
          </p:nvCxnSpPr>
          <p:spPr>
            <a:xfrm rot="16200000" flipH="1">
              <a:off x="871440" y="2014440"/>
              <a:ext cx="450552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5"/>
            <p:cNvCxnSpPr/>
            <p:nvPr/>
          </p:nvCxnSpPr>
          <p:spPr>
            <a:xfrm rot="5400000">
              <a:off x="985740"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4" name="Straight Connector 36"/>
            <p:cNvCxnSpPr/>
            <p:nvPr/>
          </p:nvCxnSpPr>
          <p:spPr>
            <a:xfrm rot="16200000" flipH="1">
              <a:off x="1557240"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7"/>
            <p:cNvCxnSpPr/>
            <p:nvPr/>
          </p:nvCxnSpPr>
          <p:spPr>
            <a:xfrm rot="16200000" flipH="1">
              <a:off x="566640"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6" name="Straight Connector 38"/>
            <p:cNvCxnSpPr/>
            <p:nvPr/>
          </p:nvCxnSpPr>
          <p:spPr>
            <a:xfrm rot="16200000" flipH="1">
              <a:off x="18620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7" name="Straight Connector 39"/>
            <p:cNvCxnSpPr/>
            <p:nvPr/>
          </p:nvCxnSpPr>
          <p:spPr>
            <a:xfrm rot="16200000" flipH="1">
              <a:off x="8714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38" name="Straight Connector 40"/>
            <p:cNvCxnSpPr/>
            <p:nvPr/>
          </p:nvCxnSpPr>
          <p:spPr>
            <a:xfrm rot="5400000">
              <a:off x="147540"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9" name="Straight Connector 41"/>
            <p:cNvCxnSpPr/>
            <p:nvPr/>
          </p:nvCxnSpPr>
          <p:spPr>
            <a:xfrm rot="5400000">
              <a:off x="1958878" y="1536602"/>
              <a:ext cx="4505521" cy="1412875"/>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0" name="Straight Connector 42"/>
            <p:cNvCxnSpPr/>
            <p:nvPr/>
          </p:nvCxnSpPr>
          <p:spPr>
            <a:xfrm rot="5400000">
              <a:off x="25486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3"/>
            <p:cNvCxnSpPr/>
            <p:nvPr/>
          </p:nvCxnSpPr>
          <p:spPr>
            <a:xfrm rot="5400000">
              <a:off x="2776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2" name="Straight Connector 44"/>
            <p:cNvCxnSpPr/>
            <p:nvPr/>
          </p:nvCxnSpPr>
          <p:spPr>
            <a:xfrm rot="5400000">
              <a:off x="1835053"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3" name="Straight Connector 45"/>
            <p:cNvCxnSpPr/>
            <p:nvPr/>
          </p:nvCxnSpPr>
          <p:spPr>
            <a:xfrm rot="16200000" flipH="1">
              <a:off x="1047653" y="2066827"/>
              <a:ext cx="450552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4" name="Straight Connector 46"/>
            <p:cNvCxnSpPr/>
            <p:nvPr/>
          </p:nvCxnSpPr>
          <p:spPr>
            <a:xfrm rot="16200000" flipH="1">
              <a:off x="1736628"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7"/>
            <p:cNvCxnSpPr/>
            <p:nvPr/>
          </p:nvCxnSpPr>
          <p:spPr>
            <a:xfrm rot="16200000" flipH="1">
              <a:off x="1328640"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Straight Connector 48"/>
            <p:cNvCxnSpPr/>
            <p:nvPr/>
          </p:nvCxnSpPr>
          <p:spPr>
            <a:xfrm rot="16200000" flipH="1">
              <a:off x="1557240"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7" name="Straight Connector 49"/>
            <p:cNvCxnSpPr/>
            <p:nvPr/>
          </p:nvCxnSpPr>
          <p:spPr>
            <a:xfrm rot="16200000" flipH="1">
              <a:off x="39194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48" name="Straight Connector 50"/>
            <p:cNvCxnSpPr/>
            <p:nvPr/>
          </p:nvCxnSpPr>
          <p:spPr>
            <a:xfrm rot="16200000" flipH="1">
              <a:off x="32717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51"/>
            <p:cNvCxnSpPr/>
            <p:nvPr/>
          </p:nvCxnSpPr>
          <p:spPr>
            <a:xfrm rot="5400000">
              <a:off x="38813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0" name="Straight Connector 52"/>
            <p:cNvCxnSpPr/>
            <p:nvPr/>
          </p:nvCxnSpPr>
          <p:spPr>
            <a:xfrm rot="5400000">
              <a:off x="3005039" y="2090640"/>
              <a:ext cx="4505521"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3"/>
            <p:cNvCxnSpPr/>
            <p:nvPr/>
          </p:nvCxnSpPr>
          <p:spPr>
            <a:xfrm rot="16200000" flipH="1">
              <a:off x="22430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2" name="Straight Connector 54"/>
            <p:cNvCxnSpPr/>
            <p:nvPr/>
          </p:nvCxnSpPr>
          <p:spPr>
            <a:xfrm rot="16200000" flipH="1">
              <a:off x="35384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5"/>
            <p:cNvCxnSpPr/>
            <p:nvPr/>
          </p:nvCxnSpPr>
          <p:spPr>
            <a:xfrm rot="5400000">
              <a:off x="3822602" y="1536602"/>
              <a:ext cx="4505521" cy="1412875"/>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6"/>
            <p:cNvCxnSpPr/>
            <p:nvPr/>
          </p:nvCxnSpPr>
          <p:spPr>
            <a:xfrm rot="5400000">
              <a:off x="4225033" y="2091434"/>
              <a:ext cx="4505521" cy="303212"/>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5" name="Straight Connector 57"/>
            <p:cNvCxnSpPr/>
            <p:nvPr/>
          </p:nvCxnSpPr>
          <p:spPr>
            <a:xfrm rot="5400000">
              <a:off x="4071839" y="2090640"/>
              <a:ext cx="450552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8"/>
            <p:cNvCxnSpPr/>
            <p:nvPr/>
          </p:nvCxnSpPr>
          <p:spPr>
            <a:xfrm rot="5400000">
              <a:off x="3565427" y="2041427"/>
              <a:ext cx="4505521" cy="403225"/>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7" name="Straight Connector 59"/>
            <p:cNvCxnSpPr/>
            <p:nvPr/>
          </p:nvCxnSpPr>
          <p:spPr>
            <a:xfrm rot="16200000" flipH="1">
              <a:off x="34130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Straight Connector 60"/>
            <p:cNvCxnSpPr/>
            <p:nvPr/>
          </p:nvCxnSpPr>
          <p:spPr>
            <a:xfrm rot="16200000" flipH="1">
              <a:off x="2928839" y="2166840"/>
              <a:ext cx="450552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9" name="Straight Connector 61"/>
            <p:cNvCxnSpPr/>
            <p:nvPr/>
          </p:nvCxnSpPr>
          <p:spPr>
            <a:xfrm rot="16200000" flipH="1">
              <a:off x="3081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0" name="Straight Connector 62"/>
            <p:cNvCxnSpPr/>
            <p:nvPr/>
          </p:nvCxnSpPr>
          <p:spPr>
            <a:xfrm rot="5400000">
              <a:off x="4643339" y="2128740"/>
              <a:ext cx="450552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1" name="Straight Connector 63"/>
            <p:cNvCxnSpPr/>
            <p:nvPr/>
          </p:nvCxnSpPr>
          <p:spPr>
            <a:xfrm rot="16200000" flipH="1">
              <a:off x="4643339" y="2128740"/>
              <a:ext cx="450552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2" name="Straight Connector 64"/>
            <p:cNvCxnSpPr/>
            <p:nvPr/>
          </p:nvCxnSpPr>
          <p:spPr>
            <a:xfrm rot="5400000">
              <a:off x="5215633" y="2242246"/>
              <a:ext cx="450552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3" name="Straight Connector 65"/>
            <p:cNvCxnSpPr/>
            <p:nvPr/>
          </p:nvCxnSpPr>
          <p:spPr>
            <a:xfrm rot="16200000" flipH="1">
              <a:off x="5062439" y="2014440"/>
              <a:ext cx="450552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6"/>
            <p:cNvCxnSpPr/>
            <p:nvPr/>
          </p:nvCxnSpPr>
          <p:spPr>
            <a:xfrm rot="5400000">
              <a:off x="5176739" y="2052540"/>
              <a:ext cx="450552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5" name="Straight Connector 67"/>
            <p:cNvCxnSpPr/>
            <p:nvPr/>
          </p:nvCxnSpPr>
          <p:spPr>
            <a:xfrm rot="16200000" flipH="1">
              <a:off x="57482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8"/>
            <p:cNvCxnSpPr/>
            <p:nvPr/>
          </p:nvCxnSpPr>
          <p:spPr>
            <a:xfrm rot="16200000" flipH="1">
              <a:off x="49100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7" name="Straight Connector 69"/>
            <p:cNvCxnSpPr/>
            <p:nvPr/>
          </p:nvCxnSpPr>
          <p:spPr>
            <a:xfrm rot="5400000">
              <a:off x="4795739" y="2128740"/>
              <a:ext cx="450552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68" name="Straight Connector 70"/>
            <p:cNvCxnSpPr/>
            <p:nvPr/>
          </p:nvCxnSpPr>
          <p:spPr>
            <a:xfrm rot="16200000" flipH="1">
              <a:off x="53910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71"/>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0" name="Straight Connector 72"/>
            <p:cNvCxnSpPr/>
            <p:nvPr/>
          </p:nvCxnSpPr>
          <p:spPr>
            <a:xfrm rot="16200000" flipH="1">
              <a:off x="55196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Straight Connector 73"/>
            <p:cNvCxnSpPr/>
            <p:nvPr/>
          </p:nvCxnSpPr>
          <p:spPr>
            <a:xfrm rot="16200000" flipH="1">
              <a:off x="5748239" y="2166840"/>
              <a:ext cx="450552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2" name="Straight Connector 74"/>
            <p:cNvCxnSpPr/>
            <p:nvPr/>
          </p:nvCxnSpPr>
          <p:spPr>
            <a:xfrm rot="16200000" flipH="1">
              <a:off x="6434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5"/>
            <p:cNvCxnSpPr/>
            <p:nvPr/>
          </p:nvCxnSpPr>
          <p:spPr>
            <a:xfrm rot="16200000" flipH="1">
              <a:off x="62435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6"/>
            <p:cNvCxnSpPr/>
            <p:nvPr/>
          </p:nvCxnSpPr>
          <p:spPr>
            <a:xfrm rot="5400000">
              <a:off x="63959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5" name="Straight Connector 77"/>
            <p:cNvCxnSpPr/>
            <p:nvPr/>
          </p:nvCxnSpPr>
          <p:spPr>
            <a:xfrm rot="16200000" flipH="1">
              <a:off x="6053039" y="2166840"/>
              <a:ext cx="450552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8"/>
            <p:cNvCxnSpPr/>
            <p:nvPr/>
          </p:nvCxnSpPr>
          <p:spPr>
            <a:xfrm rot="5400000">
              <a:off x="6709412" y="2137412"/>
              <a:ext cx="4526277" cy="1905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7" name="Straight Connector 79"/>
            <p:cNvCxnSpPr/>
            <p:nvPr/>
          </p:nvCxnSpPr>
          <p:spPr>
            <a:xfrm rot="5400000">
              <a:off x="6026052" y="2041427"/>
              <a:ext cx="4505521" cy="403225"/>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78" name="Straight Connector 80"/>
            <p:cNvCxnSpPr/>
            <p:nvPr/>
          </p:nvCxnSpPr>
          <p:spPr>
            <a:xfrm rot="16200000" flipH="1">
              <a:off x="5927627" y="2139852"/>
              <a:ext cx="4505521" cy="206375"/>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81"/>
            <p:cNvCxnSpPr/>
            <p:nvPr/>
          </p:nvCxnSpPr>
          <p:spPr>
            <a:xfrm rot="5400000">
              <a:off x="6738840" y="2241452"/>
              <a:ext cx="4505521" cy="3175"/>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0" name="Straight Connector 82"/>
            <p:cNvCxnSpPr/>
            <p:nvPr/>
          </p:nvCxnSpPr>
          <p:spPr>
            <a:xfrm rot="5400000">
              <a:off x="3728939" y="2204940"/>
              <a:ext cx="450552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3"/>
            <p:cNvCxnSpPr/>
            <p:nvPr/>
          </p:nvCxnSpPr>
          <p:spPr>
            <a:xfrm rot="16200000" flipH="1">
              <a:off x="4224239" y="2166840"/>
              <a:ext cx="450552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2" name="Straight Connector 84"/>
            <p:cNvCxnSpPr/>
            <p:nvPr/>
          </p:nvCxnSpPr>
          <p:spPr>
            <a:xfrm rot="16200000" flipH="1">
              <a:off x="4414739" y="2052540"/>
              <a:ext cx="450552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3" name="Straight Connector 85"/>
            <p:cNvCxnSpPr/>
            <p:nvPr/>
          </p:nvCxnSpPr>
          <p:spPr>
            <a:xfrm rot="5400000">
              <a:off x="3309839" y="2090640"/>
              <a:ext cx="450552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6"/>
            <p:cNvCxnSpPr/>
            <p:nvPr/>
          </p:nvCxnSpPr>
          <p:spPr>
            <a:xfrm rot="16200000" flipH="1">
              <a:off x="4324252" y="2066827"/>
              <a:ext cx="450552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7"/>
            <p:cNvCxnSpPr/>
            <p:nvPr/>
          </p:nvCxnSpPr>
          <p:spPr>
            <a:xfrm rot="5400000">
              <a:off x="4948139" y="2052540"/>
              <a:ext cx="450552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6" name="Straight Connector 88"/>
            <p:cNvCxnSpPr/>
            <p:nvPr/>
          </p:nvCxnSpPr>
          <p:spPr>
            <a:xfrm rot="5400000">
              <a:off x="5405339" y="1747740"/>
              <a:ext cx="450552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9"/>
            <p:cNvCxnSpPr/>
            <p:nvPr/>
          </p:nvCxnSpPr>
          <p:spPr>
            <a:xfrm rot="16200000" flipH="1">
              <a:off x="2547839" y="2014440"/>
              <a:ext cx="4505521" cy="457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88" name="Rectangle 93"/>
          <p:cNvSpPr/>
          <p:nvPr/>
        </p:nvSpPr>
        <p:spPr>
          <a:xfrm>
            <a:off x="0" y="4311650"/>
            <a:ext cx="9144000" cy="1905000"/>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89" name="Straight Connector 95"/>
          <p:cNvCxnSpPr/>
          <p:nvPr/>
        </p:nvCxnSpPr>
        <p:spPr>
          <a:xfrm>
            <a:off x="0" y="4387850"/>
            <a:ext cx="91440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0" name="Straight Connector 96"/>
          <p:cNvCxnSpPr/>
          <p:nvPr/>
        </p:nvCxnSpPr>
        <p:spPr>
          <a:xfrm>
            <a:off x="0" y="6138863"/>
            <a:ext cx="9144000"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457200" y="5621364"/>
            <a:ext cx="8305800" cy="414649"/>
          </a:xfrm>
        </p:spPr>
        <p:txBody>
          <a:bodyPr/>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95" name="Title 94"/>
          <p:cNvSpPr>
            <a:spLocks noGrp="1"/>
          </p:cNvSpPr>
          <p:nvPr>
            <p:ph type="title"/>
          </p:nvPr>
        </p:nvSpPr>
        <p:spPr>
          <a:xfrm>
            <a:off x="457200" y="4463568"/>
            <a:ext cx="8305800" cy="1143000"/>
          </a:xfrm>
        </p:spPr>
        <p:txBody>
          <a:bodyPr/>
          <a:lstStyle/>
          <a:p>
            <a:r>
              <a:rPr lang="pt-BR" smtClean="0"/>
              <a:t>Clique para editar o título mestre</a:t>
            </a:r>
            <a:endParaRPr lang="en-US"/>
          </a:p>
        </p:txBody>
      </p:sp>
      <p:sp>
        <p:nvSpPr>
          <p:cNvPr id="91" name="Date Placeholder 1"/>
          <p:cNvSpPr>
            <a:spLocks noGrp="1"/>
          </p:cNvSpPr>
          <p:nvPr>
            <p:ph type="dt" sz="half" idx="10"/>
          </p:nvPr>
        </p:nvSpPr>
        <p:spPr/>
        <p:txBody>
          <a:bodyPr/>
          <a:lstStyle>
            <a:lvl1pPr>
              <a:defRPr/>
            </a:lvl1pPr>
          </a:lstStyle>
          <a:p>
            <a:pPr>
              <a:defRPr/>
            </a:pPr>
            <a:fld id="{6F33033E-94A8-4DED-BB52-9A626A372F62}" type="datetimeFigureOut">
              <a:rPr lang="pt-BR"/>
              <a:pPr>
                <a:defRPr/>
              </a:pPr>
              <a:t>24/08/2018</a:t>
            </a:fld>
            <a:endParaRPr lang="pt-BR"/>
          </a:p>
        </p:txBody>
      </p:sp>
      <p:sp>
        <p:nvSpPr>
          <p:cNvPr id="92" name="Footer Placeholder 90"/>
          <p:cNvSpPr>
            <a:spLocks noGrp="1"/>
          </p:cNvSpPr>
          <p:nvPr>
            <p:ph type="ftr" sz="quarter" idx="11"/>
          </p:nvPr>
        </p:nvSpPr>
        <p:spPr/>
        <p:txBody>
          <a:bodyPr/>
          <a:lstStyle>
            <a:lvl1pPr>
              <a:defRPr/>
            </a:lvl1pPr>
          </a:lstStyle>
          <a:p>
            <a:pPr>
              <a:defRPr/>
            </a:pPr>
            <a:endParaRPr lang="pt-BR"/>
          </a:p>
        </p:txBody>
      </p:sp>
      <p:sp>
        <p:nvSpPr>
          <p:cNvPr id="93" name="Slide Number Placeholder 91"/>
          <p:cNvSpPr>
            <a:spLocks noGrp="1"/>
          </p:cNvSpPr>
          <p:nvPr>
            <p:ph type="sldNum" sz="quarter" idx="12"/>
          </p:nvPr>
        </p:nvSpPr>
        <p:spPr/>
        <p:txBody>
          <a:bodyPr/>
          <a:lstStyle>
            <a:lvl1pPr>
              <a:defRPr/>
            </a:lvl1pPr>
          </a:lstStyle>
          <a:p>
            <a:pPr>
              <a:defRPr/>
            </a:pPr>
            <a:fld id="{447C9FF4-6CFB-4F59-80DE-FC549CC4E1C3}"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3"/>
          <p:cNvSpPr>
            <a:spLocks noGrp="1"/>
          </p:cNvSpPr>
          <p:nvPr>
            <p:ph type="dt" sz="half" idx="10"/>
          </p:nvPr>
        </p:nvSpPr>
        <p:spPr/>
        <p:txBody>
          <a:bodyPr/>
          <a:lstStyle>
            <a:lvl1pPr>
              <a:defRPr/>
            </a:lvl1pPr>
          </a:lstStyle>
          <a:p>
            <a:pPr>
              <a:defRPr/>
            </a:pPr>
            <a:fld id="{DFBDF705-4E42-4C61-944A-E27D2B43BB8B}" type="datetimeFigureOut">
              <a:rPr lang="pt-BR"/>
              <a:pPr>
                <a:defRPr/>
              </a:pPr>
              <a:t>24/08/2018</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Slide Number Placeholder 5"/>
          <p:cNvSpPr>
            <a:spLocks noGrp="1"/>
          </p:cNvSpPr>
          <p:nvPr>
            <p:ph type="sldNum" sz="quarter" idx="12"/>
          </p:nvPr>
        </p:nvSpPr>
        <p:spPr/>
        <p:txBody>
          <a:bodyPr/>
          <a:lstStyle>
            <a:lvl1pPr>
              <a:defRPr/>
            </a:lvl1pPr>
          </a:lstStyle>
          <a:p>
            <a:pPr>
              <a:defRPr/>
            </a:pPr>
            <a:fld id="{4B80495A-D418-4F9C-8C02-2AA95BD96984}" type="slidenum">
              <a:rPr lang="pt-BR"/>
              <a:pPr>
                <a:defRPr/>
              </a:pPr>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lgn="ctr">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Date Placeholder 3"/>
          <p:cNvSpPr>
            <a:spLocks noGrp="1"/>
          </p:cNvSpPr>
          <p:nvPr>
            <p:ph type="dt" sz="half" idx="10"/>
          </p:nvPr>
        </p:nvSpPr>
        <p:spPr/>
        <p:txBody>
          <a:bodyPr/>
          <a:lstStyle>
            <a:lvl1pPr>
              <a:defRPr/>
            </a:lvl1pPr>
          </a:lstStyle>
          <a:p>
            <a:pPr>
              <a:defRPr/>
            </a:pPr>
            <a:fld id="{36A63DFB-B09E-47A1-8646-53DB924D08B9}" type="datetimeFigureOut">
              <a:rPr lang="pt-BR"/>
              <a:pPr>
                <a:defRPr/>
              </a:pPr>
              <a:t>24/08/2018</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Slide Number Placeholder 5"/>
          <p:cNvSpPr>
            <a:spLocks noGrp="1"/>
          </p:cNvSpPr>
          <p:nvPr>
            <p:ph type="sldNum" sz="quarter" idx="12"/>
          </p:nvPr>
        </p:nvSpPr>
        <p:spPr/>
        <p:txBody>
          <a:bodyPr/>
          <a:lstStyle>
            <a:lvl1pPr>
              <a:defRPr/>
            </a:lvl1pPr>
          </a:lstStyle>
          <a:p>
            <a:pPr>
              <a:defRPr/>
            </a:pPr>
            <a:fld id="{46F8F554-C5A1-4D8F-86E8-40F287701672}"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Date Placeholder 3"/>
          <p:cNvSpPr>
            <a:spLocks noGrp="1"/>
          </p:cNvSpPr>
          <p:nvPr>
            <p:ph type="dt" sz="half" idx="10"/>
          </p:nvPr>
        </p:nvSpPr>
        <p:spPr/>
        <p:txBody>
          <a:bodyPr/>
          <a:lstStyle>
            <a:lvl1pPr>
              <a:defRPr/>
            </a:lvl1pPr>
          </a:lstStyle>
          <a:p>
            <a:pPr>
              <a:defRPr/>
            </a:pPr>
            <a:fld id="{9A1415BD-527C-441D-B482-FEBB6F12FBE2}" type="datetimeFigureOut">
              <a:rPr lang="pt-BR"/>
              <a:pPr>
                <a:defRPr/>
              </a:pPr>
              <a:t>24/08/2018</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Slide Number Placeholder 5"/>
          <p:cNvSpPr>
            <a:spLocks noGrp="1"/>
          </p:cNvSpPr>
          <p:nvPr>
            <p:ph type="sldNum" sz="quarter" idx="12"/>
          </p:nvPr>
        </p:nvSpPr>
        <p:spPr/>
        <p:txBody>
          <a:bodyPr/>
          <a:lstStyle>
            <a:lvl1pPr>
              <a:defRPr/>
            </a:lvl1pPr>
          </a:lstStyle>
          <a:p>
            <a:pPr>
              <a:defRPr/>
            </a:pPr>
            <a:fld id="{06CCD296-77F5-49C6-A346-2BB89645FA42}"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21C4B2B-6A16-4118-A7F1-D4AB3AD28428}" type="datetimeFigureOut">
              <a:rPr lang="pt-BR"/>
              <a:pPr>
                <a:defRPr/>
              </a:pPr>
              <a:t>24/08/2018</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Slide Number Placeholder 5"/>
          <p:cNvSpPr>
            <a:spLocks noGrp="1"/>
          </p:cNvSpPr>
          <p:nvPr>
            <p:ph type="sldNum" sz="quarter" idx="12"/>
          </p:nvPr>
        </p:nvSpPr>
        <p:spPr/>
        <p:txBody>
          <a:bodyPr/>
          <a:lstStyle>
            <a:lvl1pPr>
              <a:defRPr/>
            </a:lvl1pPr>
          </a:lstStyle>
          <a:p>
            <a:pPr>
              <a:defRPr/>
            </a:pPr>
            <a:fld id="{7F55B242-FC52-4975-88C4-0BEF40D34503}" type="slidenum">
              <a:rPr lang="pt-BR"/>
              <a:pPr>
                <a:defRPr/>
              </a:pPr>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Rectangle 36"/>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38"/>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40"/>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42"/>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3200400" y="273050"/>
            <a:ext cx="5486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2" name="Title 1"/>
          <p:cNvSpPr>
            <a:spLocks noGrp="1"/>
          </p:cNvSpPr>
          <p:nvPr>
            <p:ph type="title"/>
          </p:nvPr>
        </p:nvSpPr>
        <p:spPr>
          <a:xfrm>
            <a:off x="152400" y="1901952"/>
            <a:ext cx="2377440" cy="1371600"/>
          </a:xfrm>
        </p:spPr>
        <p:txBody>
          <a:bodyPr/>
          <a:lstStyle>
            <a:lvl1pPr algn="l" defTabSz="914400" rtl="0" eaLnBrk="1" latinLnBrk="0" hangingPunct="1">
              <a:spcBef>
                <a:spcPct val="0"/>
              </a:spcBef>
              <a:buNone/>
              <a:tabLst>
                <a:tab pos="3830638" algn="l"/>
              </a:tabLst>
              <a:defRPr lang="en-US" sz="2600" b="1" kern="1200" cap="none" spc="20"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152400" y="3273552"/>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EAEDD1F8-865C-4497-9352-FA02C70D97D7}" type="datetimeFigureOut">
              <a:rPr lang="pt-BR"/>
              <a:pPr>
                <a:defRPr/>
              </a:pPr>
              <a:t>24/08/2018</a:t>
            </a:fld>
            <a:endParaRPr lang="pt-BR"/>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A3BBB986-130C-403A-95A9-47D37F267247}"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Rectangle 32"/>
          <p:cNvSpPr/>
          <p:nvPr/>
        </p:nvSpPr>
        <p:spPr>
          <a:xfrm>
            <a:off x="0" y="1563688"/>
            <a:ext cx="2762250" cy="3313112"/>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cxnSp>
        <p:nvCxnSpPr>
          <p:cNvPr id="6" name="Straight Connector 33"/>
          <p:cNvCxnSpPr/>
          <p:nvPr/>
        </p:nvCxnSpPr>
        <p:spPr>
          <a:xfrm rot="5400000">
            <a:off x="1127919" y="3221832"/>
            <a:ext cx="3017837"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 name="Straight Connector 34"/>
          <p:cNvCxnSpPr/>
          <p:nvPr/>
        </p:nvCxnSpPr>
        <p:spPr>
          <a:xfrm>
            <a:off x="0" y="1712913"/>
            <a:ext cx="2651125" cy="1587"/>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 name="Straight Connector 59"/>
          <p:cNvCxnSpPr/>
          <p:nvPr/>
        </p:nvCxnSpPr>
        <p:spPr>
          <a:xfrm>
            <a:off x="0" y="4733925"/>
            <a:ext cx="2651125"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Picture Placeholder 2"/>
          <p:cNvSpPr>
            <a:spLocks noGrp="1"/>
          </p:cNvSpPr>
          <p:nvPr>
            <p:ph type="pic" idx="1"/>
          </p:nvPr>
        </p:nvSpPr>
        <p:spPr>
          <a:xfrm>
            <a:off x="3200400" y="381000"/>
            <a:ext cx="5562600" cy="5638800"/>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a:p>
        </p:txBody>
      </p:sp>
      <p:sp>
        <p:nvSpPr>
          <p:cNvPr id="2" name="Title 1"/>
          <p:cNvSpPr>
            <a:spLocks noGrp="1"/>
          </p:cNvSpPr>
          <p:nvPr>
            <p:ph type="title"/>
          </p:nvPr>
        </p:nvSpPr>
        <p:spPr>
          <a:xfrm>
            <a:off x="155448" y="1905000"/>
            <a:ext cx="2377440" cy="1371600"/>
          </a:xfrm>
        </p:spPr>
        <p:txBody>
          <a:bodyPr/>
          <a:lstStyle>
            <a:lvl1pPr algn="l">
              <a:defRPr sz="2600" b="1" cap="none" spc="20"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pt-BR" smtClean="0"/>
              <a:t>Clique para editar o título mestre</a:t>
            </a:r>
            <a:endParaRPr lang="en-US" dirty="0"/>
          </a:p>
        </p:txBody>
      </p:sp>
      <p:sp>
        <p:nvSpPr>
          <p:cNvPr id="4" name="Text Placeholder 3"/>
          <p:cNvSpPr>
            <a:spLocks noGrp="1"/>
          </p:cNvSpPr>
          <p:nvPr>
            <p:ph type="body" sz="half" idx="2"/>
          </p:nvPr>
        </p:nvSpPr>
        <p:spPr>
          <a:xfrm>
            <a:off x="152400" y="3276600"/>
            <a:ext cx="2377440" cy="1371600"/>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Date Placeholder 4"/>
          <p:cNvSpPr>
            <a:spLocks noGrp="1"/>
          </p:cNvSpPr>
          <p:nvPr>
            <p:ph type="dt" sz="half" idx="10"/>
          </p:nvPr>
        </p:nvSpPr>
        <p:spPr/>
        <p:txBody>
          <a:bodyPr/>
          <a:lstStyle>
            <a:lvl1pPr>
              <a:defRPr/>
            </a:lvl1pPr>
          </a:lstStyle>
          <a:p>
            <a:pPr>
              <a:defRPr/>
            </a:pPr>
            <a:fld id="{18C0003D-8ADB-4A37-85D5-7DFD30CB85EE}" type="datetimeFigureOut">
              <a:rPr lang="pt-BR"/>
              <a:pPr>
                <a:defRPr/>
              </a:pPr>
              <a:t>24/08/2018</a:t>
            </a:fld>
            <a:endParaRPr lang="pt-BR"/>
          </a:p>
        </p:txBody>
      </p:sp>
      <p:sp>
        <p:nvSpPr>
          <p:cNvPr id="10" name="Footer Placeholder 5"/>
          <p:cNvSpPr>
            <a:spLocks noGrp="1"/>
          </p:cNvSpPr>
          <p:nvPr>
            <p:ph type="ftr" sz="quarter" idx="11"/>
          </p:nvPr>
        </p:nvSpPr>
        <p:spPr/>
        <p:txBody>
          <a:bodyPr/>
          <a:lstStyle>
            <a:lvl1pPr>
              <a:defRPr/>
            </a:lvl1pPr>
          </a:lstStyle>
          <a:p>
            <a:pPr>
              <a:defRPr/>
            </a:pPr>
            <a:endParaRPr lang="pt-BR"/>
          </a:p>
        </p:txBody>
      </p:sp>
      <p:sp>
        <p:nvSpPr>
          <p:cNvPr id="11" name="Slide Number Placeholder 6"/>
          <p:cNvSpPr>
            <a:spLocks noGrp="1"/>
          </p:cNvSpPr>
          <p:nvPr>
            <p:ph type="sldNum" sz="quarter" idx="12"/>
          </p:nvPr>
        </p:nvSpPr>
        <p:spPr/>
        <p:txBody>
          <a:bodyPr/>
          <a:lstStyle>
            <a:lvl1pPr>
              <a:defRPr/>
            </a:lvl1pPr>
          </a:lstStyle>
          <a:p>
            <a:pPr>
              <a:defRPr/>
            </a:pPr>
            <a:fld id="{5EAE3657-914A-42C6-AB95-577C3839155B}" type="slidenum">
              <a:rPr lang="pt-BR"/>
              <a:pPr>
                <a:defRPr/>
              </a:pPr>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DC65514B-F554-4798-8094-14F925A1D1CC}" type="datetimeFigureOut">
              <a:rPr lang="pt-BR"/>
              <a:pPr>
                <a:defRPr/>
              </a:pPr>
              <a:t>24/08/2018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5E9D8DDD-33B4-43EF-9A40-C1A45FEAE614}" type="slidenum">
              <a:rPr lang="pt-BR"/>
              <a:pPr>
                <a:defRPr/>
              </a:pPr>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3"/>
          <p:cNvSpPr>
            <a:spLocks noGrp="1"/>
          </p:cNvSpPr>
          <p:nvPr>
            <p:ph type="dt" sz="half" idx="10"/>
          </p:nvPr>
        </p:nvSpPr>
        <p:spPr/>
        <p:txBody>
          <a:bodyPr/>
          <a:lstStyle>
            <a:lvl1pPr>
              <a:defRPr/>
            </a:lvl1pPr>
          </a:lstStyle>
          <a:p>
            <a:pPr>
              <a:defRPr/>
            </a:pPr>
            <a:fld id="{DA990599-D984-48FD-8472-F3F6318EF288}" type="datetimeFigureOut">
              <a:rPr lang="pt-BR"/>
              <a:pPr>
                <a:defRPr/>
              </a:pPr>
              <a:t>24/08/2018</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Slide Number Placeholder 5"/>
          <p:cNvSpPr>
            <a:spLocks noGrp="1"/>
          </p:cNvSpPr>
          <p:nvPr>
            <p:ph type="sldNum" sz="quarter" idx="12"/>
          </p:nvPr>
        </p:nvSpPr>
        <p:spPr/>
        <p:txBody>
          <a:bodyPr/>
          <a:lstStyle>
            <a:lvl1pPr>
              <a:defRPr/>
            </a:lvl1pPr>
          </a:lstStyle>
          <a:p>
            <a:pPr>
              <a:defRPr/>
            </a:pPr>
            <a:fld id="{948EEF0B-A99E-475C-A973-56007BFC3AF3}"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149225" y="136525"/>
            <a:ext cx="8869363" cy="6584950"/>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solidFill>
                <a:prstClr val="white"/>
              </a:solidFill>
            </a:endParaRPr>
          </a:p>
        </p:txBody>
      </p:sp>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b">
            <a:normAutofit/>
          </a:bodyPr>
          <a:lstStyle/>
          <a:p>
            <a:r>
              <a:rPr lang="pt-BR" smtClean="0"/>
              <a:t>Clique para editar o título mestre</a:t>
            </a:r>
            <a:endParaRPr lang="en-US" dirty="0"/>
          </a:p>
        </p:txBody>
      </p:sp>
      <p:sp>
        <p:nvSpPr>
          <p:cNvPr id="1028"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4" name="Date Placeholder 3"/>
          <p:cNvSpPr>
            <a:spLocks noGrp="1"/>
          </p:cNvSpPr>
          <p:nvPr>
            <p:ph type="dt" sz="half" idx="2"/>
          </p:nvPr>
        </p:nvSpPr>
        <p:spPr>
          <a:xfrm>
            <a:off x="457200" y="631190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2"/>
                </a:solidFill>
                <a:latin typeface="+mn-lt"/>
                <a:cs typeface="+mn-cs"/>
              </a:defRPr>
            </a:lvl1pPr>
          </a:lstStyle>
          <a:p>
            <a:pPr>
              <a:defRPr/>
            </a:pPr>
            <a:fld id="{EF0B7D64-31BB-4019-8C55-475330061B55}" type="datetimeFigureOut">
              <a:rPr lang="pt-BR"/>
              <a:pPr>
                <a:defRPr/>
              </a:pPr>
              <a:t>24/08/2018</a:t>
            </a:fld>
            <a:endParaRPr lang="pt-BR"/>
          </a:p>
        </p:txBody>
      </p:sp>
      <p:sp>
        <p:nvSpPr>
          <p:cNvPr id="5" name="Footer Placeholder 4"/>
          <p:cNvSpPr>
            <a:spLocks noGrp="1"/>
          </p:cNvSpPr>
          <p:nvPr>
            <p:ph type="ftr" sz="quarter" idx="3"/>
          </p:nvPr>
        </p:nvSpPr>
        <p:spPr>
          <a:xfrm>
            <a:off x="2830513" y="6311900"/>
            <a:ext cx="3482975"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2"/>
                </a:solidFill>
                <a:latin typeface="+mn-lt"/>
                <a:cs typeface="+mn-cs"/>
              </a:defRPr>
            </a:lvl1pPr>
          </a:lstStyle>
          <a:p>
            <a:pPr>
              <a:defRPr/>
            </a:pPr>
            <a:endParaRPr lang="pt-BR"/>
          </a:p>
        </p:txBody>
      </p:sp>
      <p:sp>
        <p:nvSpPr>
          <p:cNvPr id="6" name="Slide Number Placeholder 5"/>
          <p:cNvSpPr>
            <a:spLocks noGrp="1"/>
          </p:cNvSpPr>
          <p:nvPr>
            <p:ph type="sldNum" sz="quarter" idx="4"/>
          </p:nvPr>
        </p:nvSpPr>
        <p:spPr>
          <a:xfrm>
            <a:off x="6553200" y="631190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2"/>
                </a:solidFill>
                <a:latin typeface="+mn-lt"/>
                <a:cs typeface="+mn-cs"/>
              </a:defRPr>
            </a:lvl1pPr>
          </a:lstStyle>
          <a:p>
            <a:pPr>
              <a:defRPr/>
            </a:pPr>
            <a:fld id="{A4CA7DE2-4CAB-44F0-BD77-397075921CF4}" type="slidenum">
              <a:rPr lang="pt-BR"/>
              <a:pPr>
                <a:defRPr/>
              </a:pPr>
              <a:t>‹nº›</a:t>
            </a:fld>
            <a:endParaRPr lang="pt-BR"/>
          </a:p>
        </p:txBody>
      </p:sp>
    </p:spTree>
  </p:cSld>
  <p:clrMap bg1="dk1" tx1="lt1" bg2="dk2" tx2="lt2" accent1="accent1" accent2="accent2" accent3="accent3" accent4="accent4" accent5="accent5" accent6="accent6" hlink="hlink" folHlink="folHlink"/>
  <p:sldLayoutIdLst>
    <p:sldLayoutId id="2147483708" r:id="rId1"/>
    <p:sldLayoutId id="2147483709" r:id="rId2"/>
    <p:sldLayoutId id="2147483707" r:id="rId3"/>
    <p:sldLayoutId id="2147483706" r:id="rId4"/>
    <p:sldLayoutId id="2147483705" r:id="rId5"/>
    <p:sldLayoutId id="2147483704" r:id="rId6"/>
    <p:sldLayoutId id="2147483710" r:id="rId7"/>
    <p:sldLayoutId id="2147483711" r:id="rId8"/>
    <p:sldLayoutId id="2147483703" r:id="rId9"/>
    <p:sldLayoutId id="2147483702" r:id="rId10"/>
  </p:sldLayoutIdLst>
  <p:txStyles>
    <p:titleStyle>
      <a:lvl1pPr algn="l" rtl="0" eaLnBrk="0" fontAlgn="base" hangingPunct="0">
        <a:spcBef>
          <a:spcPct val="0"/>
        </a:spcBef>
        <a:spcAft>
          <a:spcPct val="0"/>
        </a:spcAft>
        <a:tabLst>
          <a:tab pos="3830638" algn="l"/>
        </a:tabLst>
        <a:defRPr sz="3600" b="1" kern="1200" spc="50">
          <a:ln w="13335" cmpd="sng">
            <a:solidFill>
              <a:schemeClr val="accent1">
                <a:lumMod val="50000"/>
              </a:schemeClr>
            </a:solidFill>
            <a:prstDash val="solid"/>
          </a:ln>
          <a:solidFill>
            <a:srgbClr val="FEFEFE"/>
          </a:solidFill>
          <a:latin typeface="+mj-lt"/>
          <a:ea typeface="+mj-ea"/>
          <a:cs typeface="+mj-cs"/>
        </a:defRPr>
      </a:lvl1pPr>
      <a:lvl2pPr algn="l" rtl="0" eaLnBrk="0" fontAlgn="base" hangingPunct="0">
        <a:spcBef>
          <a:spcPct val="0"/>
        </a:spcBef>
        <a:spcAft>
          <a:spcPct val="0"/>
        </a:spcAft>
        <a:tabLst>
          <a:tab pos="3830638" algn="l"/>
        </a:tabLst>
        <a:defRPr sz="3600" b="1">
          <a:solidFill>
            <a:srgbClr val="FEFEFE"/>
          </a:solidFill>
          <a:latin typeface="Tw Cen MT"/>
        </a:defRPr>
      </a:lvl2pPr>
      <a:lvl3pPr algn="l" rtl="0" eaLnBrk="0" fontAlgn="base" hangingPunct="0">
        <a:spcBef>
          <a:spcPct val="0"/>
        </a:spcBef>
        <a:spcAft>
          <a:spcPct val="0"/>
        </a:spcAft>
        <a:tabLst>
          <a:tab pos="3830638" algn="l"/>
        </a:tabLst>
        <a:defRPr sz="3600" b="1">
          <a:solidFill>
            <a:srgbClr val="FEFEFE"/>
          </a:solidFill>
          <a:latin typeface="Tw Cen MT"/>
        </a:defRPr>
      </a:lvl3pPr>
      <a:lvl4pPr algn="l" rtl="0" eaLnBrk="0" fontAlgn="base" hangingPunct="0">
        <a:spcBef>
          <a:spcPct val="0"/>
        </a:spcBef>
        <a:spcAft>
          <a:spcPct val="0"/>
        </a:spcAft>
        <a:tabLst>
          <a:tab pos="3830638" algn="l"/>
        </a:tabLst>
        <a:defRPr sz="3600" b="1">
          <a:solidFill>
            <a:srgbClr val="FEFEFE"/>
          </a:solidFill>
          <a:latin typeface="Tw Cen MT"/>
        </a:defRPr>
      </a:lvl4pPr>
      <a:lvl5pPr algn="l" rtl="0" eaLnBrk="0" fontAlgn="base" hangingPunct="0">
        <a:spcBef>
          <a:spcPct val="0"/>
        </a:spcBef>
        <a:spcAft>
          <a:spcPct val="0"/>
        </a:spcAft>
        <a:tabLst>
          <a:tab pos="3830638" algn="l"/>
        </a:tabLst>
        <a:defRPr sz="3600" b="1">
          <a:solidFill>
            <a:srgbClr val="FEFEFE"/>
          </a:solidFill>
          <a:latin typeface="Tw Cen MT"/>
        </a:defRPr>
      </a:lvl5pPr>
      <a:lvl6pPr marL="457200" algn="l" rtl="0" fontAlgn="base">
        <a:spcBef>
          <a:spcPct val="0"/>
        </a:spcBef>
        <a:spcAft>
          <a:spcPct val="0"/>
        </a:spcAft>
        <a:tabLst>
          <a:tab pos="3830638" algn="l"/>
        </a:tabLst>
        <a:defRPr sz="3600" b="1">
          <a:solidFill>
            <a:srgbClr val="FEFEFE"/>
          </a:solidFill>
          <a:latin typeface="Tw Cen MT"/>
        </a:defRPr>
      </a:lvl6pPr>
      <a:lvl7pPr marL="914400" algn="l" rtl="0" fontAlgn="base">
        <a:spcBef>
          <a:spcPct val="0"/>
        </a:spcBef>
        <a:spcAft>
          <a:spcPct val="0"/>
        </a:spcAft>
        <a:tabLst>
          <a:tab pos="3830638" algn="l"/>
        </a:tabLst>
        <a:defRPr sz="3600" b="1">
          <a:solidFill>
            <a:srgbClr val="FEFEFE"/>
          </a:solidFill>
          <a:latin typeface="Tw Cen MT"/>
        </a:defRPr>
      </a:lvl7pPr>
      <a:lvl8pPr marL="1371600" algn="l" rtl="0" fontAlgn="base">
        <a:spcBef>
          <a:spcPct val="0"/>
        </a:spcBef>
        <a:spcAft>
          <a:spcPct val="0"/>
        </a:spcAft>
        <a:tabLst>
          <a:tab pos="3830638" algn="l"/>
        </a:tabLst>
        <a:defRPr sz="3600" b="1">
          <a:solidFill>
            <a:srgbClr val="FEFEFE"/>
          </a:solidFill>
          <a:latin typeface="Tw Cen MT"/>
        </a:defRPr>
      </a:lvl8pPr>
      <a:lvl9pPr marL="1828800" algn="l" rtl="0" fontAlgn="base">
        <a:spcBef>
          <a:spcPct val="0"/>
        </a:spcBef>
        <a:spcAft>
          <a:spcPct val="0"/>
        </a:spcAft>
        <a:tabLst>
          <a:tab pos="3830638" algn="l"/>
        </a:tabLst>
        <a:defRPr sz="3600" b="1">
          <a:solidFill>
            <a:srgbClr val="FEFEFE"/>
          </a:solidFill>
          <a:latin typeface="Tw Cen MT"/>
        </a:defRPr>
      </a:lvl9pPr>
    </p:titleStyle>
    <p:bodyStyle>
      <a:lvl1pPr marL="273050" indent="-273050" algn="l" rtl="0" eaLnBrk="0" fontAlgn="base" hangingPunct="0">
        <a:spcBef>
          <a:spcPct val="20000"/>
        </a:spcBef>
        <a:spcAft>
          <a:spcPct val="0"/>
        </a:spcAft>
        <a:buClr>
          <a:srgbClr val="ACC2C9"/>
        </a:buClr>
        <a:buFont typeface="Arial" pitchFamily="34" charset="0"/>
        <a:buChar char="•"/>
        <a:defRPr sz="2400" kern="1200">
          <a:solidFill>
            <a:schemeClr val="tx2"/>
          </a:solidFill>
          <a:latin typeface="+mn-lt"/>
          <a:ea typeface="+mn-ea"/>
          <a:cs typeface="+mn-cs"/>
        </a:defRPr>
      </a:lvl1pPr>
      <a:lvl2pPr marL="547688" indent="-182563" algn="l" rtl="0" eaLnBrk="0" fontAlgn="base" hangingPunct="0">
        <a:spcBef>
          <a:spcPct val="20000"/>
        </a:spcBef>
        <a:spcAft>
          <a:spcPct val="0"/>
        </a:spcAft>
        <a:buClr>
          <a:srgbClr val="ACC2C9"/>
        </a:buClr>
        <a:buFont typeface="Arial" pitchFamily="34" charset="0"/>
        <a:buChar char="•"/>
        <a:defRPr sz="2000" kern="1200">
          <a:solidFill>
            <a:schemeClr val="tx1"/>
          </a:solidFill>
          <a:latin typeface="+mn-lt"/>
          <a:ea typeface="+mn-ea"/>
          <a:cs typeface="+mn-cs"/>
        </a:defRPr>
      </a:lvl2pPr>
      <a:lvl3pPr marL="914400" indent="-228600" algn="l" rtl="0" eaLnBrk="0" fontAlgn="base" hangingPunct="0">
        <a:spcBef>
          <a:spcPct val="20000"/>
        </a:spcBef>
        <a:spcAft>
          <a:spcPct val="0"/>
        </a:spcAft>
        <a:buClr>
          <a:schemeClr val="accent2"/>
        </a:buClr>
        <a:buFont typeface="Arial" pitchFamily="34" charset="0"/>
        <a:buChar char="•"/>
        <a:defRPr sz="2000" kern="1200">
          <a:solidFill>
            <a:schemeClr val="tx2"/>
          </a:solidFill>
          <a:latin typeface="+mn-lt"/>
          <a:ea typeface="+mn-ea"/>
          <a:cs typeface="+mn-cs"/>
        </a:defRPr>
      </a:lvl3pPr>
      <a:lvl4pPr marL="1187450" indent="-228600" algn="l" rtl="0" eaLnBrk="0" fontAlgn="base" hangingPunct="0">
        <a:spcBef>
          <a:spcPct val="20000"/>
        </a:spcBef>
        <a:spcAft>
          <a:spcPct val="0"/>
        </a:spcAft>
        <a:buClr>
          <a:srgbClr val="99987F"/>
        </a:buClr>
        <a:buFont typeface="Arial" pitchFamily="34" charset="0"/>
        <a:buChar char="•"/>
        <a:defRPr sz="2000" kern="1200">
          <a:solidFill>
            <a:schemeClr val="tx1"/>
          </a:solidFill>
          <a:latin typeface="+mn-lt"/>
          <a:ea typeface="+mn-ea"/>
          <a:cs typeface="+mn-cs"/>
        </a:defRPr>
      </a:lvl4pPr>
      <a:lvl5pPr marL="1462088" indent="-228600" algn="l" rtl="0" eaLnBrk="0" fontAlgn="base" hangingPunct="0">
        <a:spcBef>
          <a:spcPct val="20000"/>
        </a:spcBef>
        <a:spcAft>
          <a:spcPct val="0"/>
        </a:spcAft>
        <a:buClr>
          <a:srgbClr val="90AC97"/>
        </a:buClr>
        <a:buFont typeface="Arial" pitchFamily="34" charset="0"/>
        <a:buChar char="•"/>
        <a:defRPr sz="1600" kern="1200">
          <a:solidFill>
            <a:schemeClr val="tx2"/>
          </a:solidFill>
          <a:latin typeface="+mn-lt"/>
          <a:ea typeface="+mn-ea"/>
          <a:cs typeface="+mn-cs"/>
        </a:defRPr>
      </a:lvl5pPr>
      <a:lvl6pPr marL="1691640" indent="-182880" algn="l" defTabSz="914400" rtl="0" eaLnBrk="1" latinLnBrk="0" hangingPunct="1">
        <a:spcBef>
          <a:spcPct val="20000"/>
        </a:spcBef>
        <a:buClr>
          <a:schemeClr val="accent5"/>
        </a:buClr>
        <a:buFont typeface="Arial" pitchFamily="34" charset="0"/>
        <a:buChar char="•"/>
        <a:defRPr sz="1600" kern="1200">
          <a:solidFill>
            <a:schemeClr val="tx1"/>
          </a:solidFill>
          <a:latin typeface="+mn-lt"/>
          <a:ea typeface="+mn-ea"/>
          <a:cs typeface="+mn-cs"/>
        </a:defRPr>
      </a:lvl6pPr>
      <a:lvl7pPr marL="19202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7pPr>
      <a:lvl8pPr marL="2148840" indent="-182880" algn="l" defTabSz="914400" rtl="0" eaLnBrk="1" latinLnBrk="0" hangingPunct="1">
        <a:spcBef>
          <a:spcPct val="20000"/>
        </a:spcBef>
        <a:buClr>
          <a:schemeClr val="accent3"/>
        </a:buClr>
        <a:buFont typeface="Arial" pitchFamily="34" charset="0"/>
        <a:buChar char="•"/>
        <a:defRPr sz="1600" kern="1200">
          <a:solidFill>
            <a:schemeClr val="tx1"/>
          </a:solidFill>
          <a:latin typeface="+mn-lt"/>
          <a:ea typeface="+mn-ea"/>
          <a:cs typeface="+mn-cs"/>
        </a:defRPr>
      </a:lvl8pPr>
      <a:lvl9pPr marL="2377440" indent="-182880" algn="l" defTabSz="914400" rtl="0" eaLnBrk="1" latinLnBrk="0" hangingPunct="1">
        <a:spcBef>
          <a:spcPct val="20000"/>
        </a:spcBef>
        <a:buClr>
          <a:schemeClr val="accent6"/>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hyperlink" Target="https://www.ncbi.nlm.nih.gov/pubmed?linkname=pubmed_pubmed&amp;from_uid=29433475" TargetMode="External"/><Relationship Id="rId7" Type="http://schemas.openxmlformats.org/officeDocument/2006/relationships/image" Target="../media/image4.jpeg"/><Relationship Id="rId2" Type="http://schemas.openxmlformats.org/officeDocument/2006/relationships/hyperlink" Target="https://www.ncbi.nlm.nih.gov/pubmed/29433475" TargetMode="External"/><Relationship Id="rId1" Type="http://schemas.openxmlformats.org/officeDocument/2006/relationships/slideLayout" Target="../slideLayouts/slideLayout6.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hyperlink" Target="http://www.paulomargotto.com.br/" TargetMode="External"/><Relationship Id="rId10" Type="http://schemas.openxmlformats.org/officeDocument/2006/relationships/image" Target="../media/image7.jpeg"/><Relationship Id="rId4" Type="http://schemas.openxmlformats.org/officeDocument/2006/relationships/image" Target="../media/image2.pn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5.jpe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6.jpeg"/><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7.png"/><Relationship Id="rId1" Type="http://schemas.openxmlformats.org/officeDocument/2006/relationships/slideLayout" Target="../slideLayouts/slideLayout1.xml"/><Relationship Id="rId5" Type="http://schemas.openxmlformats.org/officeDocument/2006/relationships/hyperlink" Target="mailto:pmargotto@gmail.com" TargetMode="External"/><Relationship Id="rId4" Type="http://schemas.openxmlformats.org/officeDocument/2006/relationships/image" Target="../media/image28.jpeg"/></Relationships>
</file>

<file path=ppt/slides/_rels/slide34.xml.rels><?xml version="1.0" encoding="UTF-8" standalone="yes"?>
<Relationships xmlns="http://schemas.openxmlformats.org/package/2006/relationships"><Relationship Id="rId2" Type="http://schemas.openxmlformats.org/officeDocument/2006/relationships/hyperlink" Target="https://www.ncbi.nlm.nih.gov/pubmed/25536254" TargetMode="Externa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hyperlink" Target="http://paulomargotto.com.br/documentos/14996" TargetMode="External"/><Relationship Id="rId2" Type="http://schemas.openxmlformats.org/officeDocument/2006/relationships/image" Target="../media/image29.png"/><Relationship Id="rId1" Type="http://schemas.openxmlformats.org/officeDocument/2006/relationships/slideLayout" Target="../slideLayouts/slideLayout1.xml"/><Relationship Id="rId6" Type="http://schemas.openxmlformats.org/officeDocument/2006/relationships/hyperlink" Target="https://www.ncbi.nlm.nih.gov/pubmed?linkname=pubmed_pubmed&amp;from_uid=25151196" TargetMode="External"/><Relationship Id="rId5" Type="http://schemas.openxmlformats.org/officeDocument/2006/relationships/hyperlink" Target="https://www.ncbi.nlm.nih.gov/pubmed/25151196" TargetMode="External"/><Relationship Id="rId4" Type="http://schemas.openxmlformats.org/officeDocument/2006/relationships/image" Target="../media/image30.png"/></Relationships>
</file>

<file path=ppt/slides/_rels/slide3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image" Target="../media/image31.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hyperlink" Target="https://www.ncbi.nlm.nih.gov/pubmed/25164710" TargetMode="External"/><Relationship Id="rId2" Type="http://schemas.openxmlformats.org/officeDocument/2006/relationships/image" Target="../media/image33.png"/><Relationship Id="rId1" Type="http://schemas.openxmlformats.org/officeDocument/2006/relationships/slideLayout" Target="../slideLayouts/slideLayout1.xml"/><Relationship Id="rId4" Type="http://schemas.openxmlformats.org/officeDocument/2006/relationships/hyperlink" Target="https://www.ncbi.nlm.nih.gov/pubmed?linkname=pubmed_pubmed&amp;from_uid=25164710" TargetMode="External"/></Relationships>
</file>

<file path=ppt/slides/_rels/slide3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paulomargotto.com.br/documentos/15260" TargetMode="External"/><Relationship Id="rId1" Type="http://schemas.openxmlformats.org/officeDocument/2006/relationships/slideLayout" Target="../slideLayouts/slideLayout6.xml"/><Relationship Id="rId6" Type="http://schemas.openxmlformats.org/officeDocument/2006/relationships/image" Target="../media/image34.png"/><Relationship Id="rId5" Type="http://schemas.openxmlformats.org/officeDocument/2006/relationships/hyperlink" Target="https://www.ncbi.nlm.nih.gov/pubmed?linkname=pubmed_pubmed&amp;from_uid=25610994" TargetMode="External"/><Relationship Id="rId4" Type="http://schemas.openxmlformats.org/officeDocument/2006/relationships/hyperlink" Target="https://www.ncbi.nlm.nih.gov/pubmed/25610994"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paulomargotto.com.br/documentos/1949" TargetMode="Externa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hyperlink" Target="https://www.ncbi.nlm.nih.gov/pubmed/29067428" TargetMode="Externa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hyperlink" Target="https://www.ncbi.nlm.nih.gov/pubmed/28695691" TargetMode="External"/><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paulomargotto.com.br/documentos/17776" TargetMode="External"/><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3"/>
          <p:cNvSpPr>
            <a:spLocks noChangeArrowheads="1"/>
          </p:cNvSpPr>
          <p:nvPr/>
        </p:nvSpPr>
        <p:spPr bwMode="auto">
          <a:xfrm>
            <a:off x="179388" y="4005263"/>
            <a:ext cx="8785225" cy="850900"/>
          </a:xfrm>
          <a:prstGeom prst="rect">
            <a:avLst/>
          </a:prstGeom>
          <a:solidFill>
            <a:srgbClr val="FFFFFF"/>
          </a:solidFill>
          <a:ln w="9525">
            <a:noFill/>
            <a:miter lim="800000"/>
            <a:headEnd/>
            <a:tailEnd/>
          </a:ln>
        </p:spPr>
        <p:txBody>
          <a:bodyPr lIns="0" tIns="0" rIns="71415" bIns="0" anchor="ctr">
            <a:spAutoFit/>
          </a:bodyPr>
          <a:lstStyle/>
          <a:p>
            <a:pPr algn="ctr"/>
            <a:r>
              <a:rPr lang="pt-BR" sz="1400">
                <a:hlinkClick r:id="rId2"/>
              </a:rPr>
              <a:t>Benefits of starting hypothermia treatment within 6 h vs. 6-12 h in newborns with moderate neonatal hypoxic-ischemic encephalopathy.</a:t>
            </a:r>
            <a:r>
              <a:rPr lang="pt-BR" sz="1400">
                <a:solidFill>
                  <a:schemeClr val="bg2"/>
                </a:solidFill>
              </a:rPr>
              <a:t>Jia W, Lei X, Dong W, Li Q.BMC Pediatr. 2018 Feb 12;18(1):50. doi: 10.1186/s12887-018-1013-2.</a:t>
            </a:r>
          </a:p>
          <a:p>
            <a:pPr algn="ctr"/>
            <a:r>
              <a:rPr lang="pt-BR" sz="1400">
                <a:solidFill>
                  <a:schemeClr val="bg2"/>
                </a:solidFill>
              </a:rPr>
              <a:t>PMID: 29433475. </a:t>
            </a:r>
            <a:r>
              <a:rPr lang="pt-BR" sz="1400" b="1">
                <a:solidFill>
                  <a:schemeClr val="bg2"/>
                </a:solidFill>
                <a:hlinkClick r:id="rId2"/>
              </a:rPr>
              <a:t>Free PMC Article</a:t>
            </a:r>
            <a:r>
              <a:rPr lang="pt-BR" sz="1400" b="1">
                <a:solidFill>
                  <a:schemeClr val="bg2"/>
                </a:solidFill>
              </a:rPr>
              <a:t>.</a:t>
            </a:r>
            <a:r>
              <a:rPr lang="pt-BR" sz="1400" u="sng">
                <a:solidFill>
                  <a:schemeClr val="bg2"/>
                </a:solidFill>
                <a:hlinkClick r:id="rId3"/>
              </a:rPr>
              <a:t>Similar articles</a:t>
            </a:r>
            <a:endParaRPr lang="pt-BR" sz="1400" u="sng">
              <a:solidFill>
                <a:schemeClr val="bg2"/>
              </a:solidFill>
            </a:endParaRPr>
          </a:p>
        </p:txBody>
      </p:sp>
      <p:pic>
        <p:nvPicPr>
          <p:cNvPr id="5123" name="Título 1"/>
          <p:cNvPicPr>
            <a:picLocks noChangeArrowheads="1"/>
          </p:cNvPicPr>
          <p:nvPr/>
        </p:nvPicPr>
        <p:blipFill>
          <a:blip r:embed="rId4"/>
          <a:srcRect/>
          <a:stretch>
            <a:fillRect/>
          </a:stretch>
        </p:blipFill>
        <p:spPr bwMode="auto">
          <a:xfrm>
            <a:off x="1547813" y="1916113"/>
            <a:ext cx="7343775" cy="1949450"/>
          </a:xfrm>
          <a:prstGeom prst="rect">
            <a:avLst/>
          </a:prstGeom>
          <a:solidFill>
            <a:srgbClr val="FFFF00"/>
          </a:solidFill>
          <a:ln w="38100">
            <a:solidFill>
              <a:schemeClr val="tx1"/>
            </a:solidFill>
            <a:miter lim="800000"/>
            <a:headEnd/>
            <a:tailEnd/>
          </a:ln>
        </p:spPr>
      </p:pic>
      <p:sp>
        <p:nvSpPr>
          <p:cNvPr id="5124" name="Rectangle 6"/>
          <p:cNvSpPr>
            <a:spLocks noChangeArrowheads="1"/>
          </p:cNvSpPr>
          <p:nvPr/>
        </p:nvSpPr>
        <p:spPr bwMode="auto">
          <a:xfrm>
            <a:off x="1979613" y="4797425"/>
            <a:ext cx="6121400" cy="1190625"/>
          </a:xfrm>
          <a:prstGeom prst="rect">
            <a:avLst/>
          </a:prstGeom>
          <a:noFill/>
          <a:ln w="9525">
            <a:noFill/>
            <a:miter lim="800000"/>
            <a:headEnd/>
            <a:tailEnd/>
          </a:ln>
        </p:spPr>
        <p:txBody>
          <a:bodyPr>
            <a:spAutoFit/>
          </a:bodyPr>
          <a:lstStyle/>
          <a:p>
            <a:pPr algn="ctr"/>
            <a:r>
              <a:rPr lang="pt-BR"/>
              <a:t>Apresentação:Fernanda Reginatto R4 Neonatologia/HMIB</a:t>
            </a:r>
          </a:p>
          <a:p>
            <a:pPr algn="ctr"/>
            <a:r>
              <a:rPr lang="pt-BR"/>
              <a:t>Coordenação: Adriana Kawaguchi</a:t>
            </a:r>
          </a:p>
          <a:p>
            <a:pPr algn="ctr"/>
            <a:r>
              <a:rPr lang="pt-BR"/>
              <a:t>Brasília, 25 de agosto de 2018</a:t>
            </a:r>
          </a:p>
          <a:p>
            <a:pPr algn="ctr"/>
            <a:r>
              <a:rPr lang="pt-BR">
                <a:hlinkClick r:id="rId5"/>
              </a:rPr>
              <a:t>www.paulomargotto.com.br</a:t>
            </a:r>
            <a:r>
              <a:rPr lang="pt-BR"/>
              <a:t> </a:t>
            </a:r>
          </a:p>
        </p:txBody>
      </p:sp>
      <p:pic>
        <p:nvPicPr>
          <p:cNvPr id="5125" name="Picture 3"/>
          <p:cNvPicPr>
            <a:picLocks noChangeAspect="1" noChangeArrowheads="1"/>
          </p:cNvPicPr>
          <p:nvPr/>
        </p:nvPicPr>
        <p:blipFill>
          <a:blip r:embed="rId6"/>
          <a:srcRect/>
          <a:stretch>
            <a:fillRect/>
          </a:stretch>
        </p:blipFill>
        <p:spPr bwMode="auto">
          <a:xfrm>
            <a:off x="7308850" y="5229225"/>
            <a:ext cx="1714500" cy="1517650"/>
          </a:xfrm>
          <a:prstGeom prst="rect">
            <a:avLst/>
          </a:prstGeom>
          <a:noFill/>
          <a:ln w="9525">
            <a:noFill/>
            <a:miter lim="800000"/>
            <a:headEnd/>
            <a:tailEnd/>
          </a:ln>
        </p:spPr>
      </p:pic>
      <p:pic>
        <p:nvPicPr>
          <p:cNvPr id="5128" name="Picture 4" descr="Resultado de imagem para hipotermia terapeutica"/>
          <p:cNvPicPr>
            <a:picLocks noChangeAspect="1" noChangeArrowheads="1"/>
          </p:cNvPicPr>
          <p:nvPr/>
        </p:nvPicPr>
        <p:blipFill>
          <a:blip r:embed="rId7"/>
          <a:srcRect/>
          <a:stretch>
            <a:fillRect/>
          </a:stretch>
        </p:blipFill>
        <p:spPr bwMode="auto">
          <a:xfrm>
            <a:off x="179388" y="4868863"/>
            <a:ext cx="1825625" cy="1770062"/>
          </a:xfrm>
          <a:prstGeom prst="rect">
            <a:avLst/>
          </a:prstGeom>
          <a:noFill/>
          <a:ln w="9525">
            <a:noFill/>
            <a:miter lim="800000"/>
            <a:headEnd/>
            <a:tailEnd/>
          </a:ln>
        </p:spPr>
      </p:pic>
      <p:pic>
        <p:nvPicPr>
          <p:cNvPr id="5129" name="Picture 6" descr="Resultado de imagem para hipotermia terapeutica neonatal"/>
          <p:cNvPicPr>
            <a:picLocks noChangeAspect="1" noChangeArrowheads="1"/>
          </p:cNvPicPr>
          <p:nvPr/>
        </p:nvPicPr>
        <p:blipFill>
          <a:blip r:embed="rId8"/>
          <a:srcRect/>
          <a:stretch>
            <a:fillRect/>
          </a:stretch>
        </p:blipFill>
        <p:spPr bwMode="auto">
          <a:xfrm>
            <a:off x="357158" y="1928802"/>
            <a:ext cx="1082675" cy="1609725"/>
          </a:xfrm>
          <a:prstGeom prst="rect">
            <a:avLst/>
          </a:prstGeom>
          <a:noFill/>
          <a:ln w="9525">
            <a:noFill/>
            <a:miter lim="800000"/>
            <a:headEnd/>
            <a:tailEnd/>
          </a:ln>
        </p:spPr>
      </p:pic>
      <p:pic>
        <p:nvPicPr>
          <p:cNvPr id="5130" name="Picture 5"/>
          <p:cNvPicPr>
            <a:picLocks noChangeAspect="1" noChangeArrowheads="1"/>
          </p:cNvPicPr>
          <p:nvPr/>
        </p:nvPicPr>
        <p:blipFill>
          <a:blip r:embed="rId9"/>
          <a:srcRect/>
          <a:stretch>
            <a:fillRect/>
          </a:stretch>
        </p:blipFill>
        <p:spPr bwMode="auto">
          <a:xfrm>
            <a:off x="611188" y="5876925"/>
            <a:ext cx="1008062" cy="755650"/>
          </a:xfrm>
          <a:prstGeom prst="rect">
            <a:avLst/>
          </a:prstGeom>
          <a:noFill/>
          <a:ln w="9525">
            <a:noFill/>
            <a:miter lim="800000"/>
            <a:headEnd/>
            <a:tailEnd/>
          </a:ln>
        </p:spPr>
      </p:pic>
      <p:pic>
        <p:nvPicPr>
          <p:cNvPr id="5131" name="Picture 6"/>
          <p:cNvPicPr>
            <a:picLocks noChangeAspect="1" noChangeArrowheads="1"/>
          </p:cNvPicPr>
          <p:nvPr/>
        </p:nvPicPr>
        <p:blipFill>
          <a:blip r:embed="rId10">
            <a:lum bright="30000" contrast="36000"/>
          </a:blip>
          <a:srcRect/>
          <a:stretch>
            <a:fillRect/>
          </a:stretch>
        </p:blipFill>
        <p:spPr bwMode="auto">
          <a:xfrm>
            <a:off x="179388" y="188913"/>
            <a:ext cx="8713787" cy="1350962"/>
          </a:xfrm>
          <a:prstGeom prst="rect">
            <a:avLst/>
          </a:prstGeom>
          <a:noFill/>
          <a:ln w="9525">
            <a:solidFill>
              <a:srgbClr val="FF3399"/>
            </a:solidFill>
            <a:miter lim="800000"/>
            <a:headEnd/>
            <a:tailEnd/>
          </a:ln>
        </p:spPr>
      </p:pic>
      <p:sp>
        <p:nvSpPr>
          <p:cNvPr id="5132" name="Text Box 12"/>
          <p:cNvSpPr txBox="1">
            <a:spLocks noChangeArrowheads="1"/>
          </p:cNvSpPr>
          <p:nvPr/>
        </p:nvSpPr>
        <p:spPr bwMode="auto">
          <a:xfrm>
            <a:off x="7451725" y="1557338"/>
            <a:ext cx="1455738" cy="244475"/>
          </a:xfrm>
          <a:prstGeom prst="rect">
            <a:avLst/>
          </a:prstGeom>
          <a:noFill/>
          <a:ln w="9525">
            <a:noFill/>
            <a:miter lim="800000"/>
            <a:headEnd/>
            <a:tailEnd/>
          </a:ln>
          <a:effectLst/>
        </p:spPr>
        <p:txBody>
          <a:bodyPr wrap="none">
            <a:spAutoFit/>
          </a:bodyPr>
          <a:lstStyle/>
          <a:p>
            <a:r>
              <a:rPr lang="pt-BR" sz="1000">
                <a:solidFill>
                  <a:srgbClr val="FF66CC"/>
                </a:solidFill>
              </a:rPr>
              <a:t>UTI Neonatal do HMIB</a:t>
            </a:r>
          </a:p>
        </p:txBody>
      </p:sp>
      <p:pic>
        <p:nvPicPr>
          <p:cNvPr id="5133" name="Picture 13"/>
          <p:cNvPicPr>
            <a:picLocks noChangeAspect="1" noChangeArrowheads="1"/>
          </p:cNvPicPr>
          <p:nvPr/>
        </p:nvPicPr>
        <p:blipFill>
          <a:blip r:embed="rId11"/>
          <a:srcRect/>
          <a:stretch>
            <a:fillRect/>
          </a:stretch>
        </p:blipFill>
        <p:spPr bwMode="auto">
          <a:xfrm>
            <a:off x="4716463" y="5949950"/>
            <a:ext cx="676275" cy="706438"/>
          </a:xfrm>
          <a:prstGeom prst="rect">
            <a:avLst/>
          </a:prstGeom>
          <a:noFill/>
          <a:ln w="9525">
            <a:noFill/>
            <a:miter lim="800000"/>
            <a:headEnd/>
            <a:tailEnd/>
          </a:ln>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368300" y="-452438"/>
            <a:ext cx="8229600" cy="1143001"/>
          </a:xfrm>
        </p:spPr>
        <p:txBody>
          <a:bodyPr/>
          <a:lstStyle/>
          <a:p>
            <a:pPr eaLnBrk="1" fontAlgn="auto" hangingPunct="1">
              <a:spcAft>
                <a:spcPts val="0"/>
              </a:spcAft>
              <a:defRPr/>
            </a:pPr>
            <a:r>
              <a:rPr lang="pt-BR" dirty="0" smtClean="0">
                <a:solidFill>
                  <a:schemeClr val="accent6">
                    <a:tint val="1000"/>
                  </a:schemeClr>
                </a:solidFill>
              </a:rPr>
              <a:t>Introdução</a:t>
            </a:r>
            <a:endParaRPr lang="pt-BR" dirty="0">
              <a:solidFill>
                <a:schemeClr val="accent6">
                  <a:tint val="1000"/>
                </a:schemeClr>
              </a:solidFill>
            </a:endParaRPr>
          </a:p>
        </p:txBody>
      </p:sp>
      <p:sp>
        <p:nvSpPr>
          <p:cNvPr id="6147" name="Espaço Reservado para Conteúdo 2"/>
          <p:cNvSpPr>
            <a:spLocks noGrp="1"/>
          </p:cNvSpPr>
          <p:nvPr>
            <p:ph idx="1"/>
          </p:nvPr>
        </p:nvSpPr>
        <p:spPr>
          <a:xfrm>
            <a:off x="428625" y="642938"/>
            <a:ext cx="8229600" cy="4525962"/>
          </a:xfrm>
        </p:spPr>
        <p:txBody>
          <a:bodyPr/>
          <a:lstStyle/>
          <a:p>
            <a:pPr algn="just" eaLnBrk="1" hangingPunct="1">
              <a:lnSpc>
                <a:spcPct val="80000"/>
              </a:lnSpc>
            </a:pPr>
            <a:r>
              <a:rPr lang="pt-BR" sz="1800" smtClean="0"/>
              <a:t>A encefalopatia hipóxico-isquêmica neonatal (EHI) continua sendo uma causa devastadora de morte no período perinatal, bem como de futuras anormalidades do neurodesenvolvimento [1, 2].</a:t>
            </a:r>
          </a:p>
          <a:p>
            <a:pPr algn="just" eaLnBrk="1" hangingPunct="1">
              <a:lnSpc>
                <a:spcPct val="80000"/>
              </a:lnSpc>
            </a:pPr>
            <a:r>
              <a:rPr lang="pt-BR" sz="1800" smtClean="0"/>
              <a:t>A hipotermia é um tratamento eficaz comprovado da EHI e pode melhorar a sobrevida e o prognóstico a longo prazo das crianças [3, 4].</a:t>
            </a:r>
          </a:p>
          <a:p>
            <a:pPr algn="just" eaLnBrk="1" hangingPunct="1">
              <a:lnSpc>
                <a:spcPct val="80000"/>
              </a:lnSpc>
            </a:pPr>
            <a:r>
              <a:rPr lang="pt-BR" sz="1800" smtClean="0"/>
              <a:t> Tem sido sugerido que o tratamento da EHI com hipotermia deve começar dentro de 6 horas após a isquemia por hipoxia [5], mas muitos recém-nascidos são internados no Hospital &gt;6 horas após a EHI, particularmente aqueles que vivem em áreas rurais. </a:t>
            </a:r>
          </a:p>
          <a:p>
            <a:pPr algn="just" eaLnBrk="1" hangingPunct="1">
              <a:lnSpc>
                <a:spcPct val="80000"/>
              </a:lnSpc>
            </a:pPr>
            <a:r>
              <a:rPr lang="pt-BR" sz="1800" smtClean="0"/>
              <a:t>Além disso, vários fatores podem levar a atrasos no início do tratamento; os pais às vezes não têm certeza dos sintomas e podem levar algum tempo antes de ir ao Hospital, ou os dispositivos de hipotermia podem estar quebrados ou indisponíveis. </a:t>
            </a:r>
          </a:p>
          <a:p>
            <a:pPr algn="just" eaLnBrk="1" hangingPunct="1">
              <a:lnSpc>
                <a:spcPct val="80000"/>
              </a:lnSpc>
            </a:pPr>
            <a:r>
              <a:rPr lang="pt-BR" sz="1800" b="1" smtClean="0">
                <a:solidFill>
                  <a:srgbClr val="FFFF00"/>
                </a:solidFill>
              </a:rPr>
              <a:t>Em pacientes admitidos &gt;6 horas após a EHI, a hipotermia ainda pode ser realizada e fornecer alguns benefícios</a:t>
            </a:r>
            <a:r>
              <a:rPr lang="pt-BR" sz="1800" b="1" smtClean="0"/>
              <a:t>.</a:t>
            </a:r>
          </a:p>
          <a:p>
            <a:pPr algn="just" eaLnBrk="1" hangingPunct="1">
              <a:lnSpc>
                <a:spcPct val="80000"/>
              </a:lnSpc>
            </a:pPr>
            <a:r>
              <a:rPr lang="pt-BR" sz="1800" smtClean="0"/>
              <a:t>Os protocolos atualmente utilizados são baseados principalmente em dados de animais. De fato, o limite de 6 horas para a iniciação da hipotermia vem de dados sugerindo que a eficácia da hipotermia diminui com o aumento do tempo do evento hipóxico-isquêmico, com o fechamento da janela terapêutica ocorrendo 5,5-8 horas após o evento [6].</a:t>
            </a:r>
          </a:p>
          <a:p>
            <a:pPr algn="just" eaLnBrk="1" hangingPunct="1">
              <a:lnSpc>
                <a:spcPct val="80000"/>
              </a:lnSpc>
            </a:pPr>
            <a:r>
              <a:rPr lang="pt-BR" sz="1800" smtClean="0"/>
              <a:t>No entanto, </a:t>
            </a:r>
            <a:r>
              <a:rPr lang="pt-BR" sz="1800" b="1" smtClean="0">
                <a:solidFill>
                  <a:srgbClr val="FFCC00"/>
                </a:solidFill>
              </a:rPr>
              <a:t>o momento exato da janela terapêutica após a EHI é praticamente desconhecido em recém-nascidos humanos e precisa ser mais investigado</a:t>
            </a:r>
            <a:r>
              <a:rPr lang="pt-BR" sz="1800" smtClean="0"/>
              <a:t> [7].</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Espaço Reservado para Conteúdo 2"/>
          <p:cNvSpPr>
            <a:spLocks noGrp="1"/>
          </p:cNvSpPr>
          <p:nvPr>
            <p:ph idx="1"/>
          </p:nvPr>
        </p:nvSpPr>
        <p:spPr>
          <a:xfrm>
            <a:off x="500063" y="928688"/>
            <a:ext cx="8229600" cy="4525962"/>
          </a:xfrm>
        </p:spPr>
        <p:txBody>
          <a:bodyPr/>
          <a:lstStyle/>
          <a:p>
            <a:pPr algn="just" eaLnBrk="1" hangingPunct="1">
              <a:lnSpc>
                <a:spcPct val="90000"/>
              </a:lnSpc>
            </a:pPr>
            <a:r>
              <a:rPr lang="pt-BR" sz="2200" smtClean="0"/>
              <a:t>O eletroencefalograma de amplitude integrada (aEEG) revela as alterações da fisiologia cerebral e identifica convulsões subclínicas no estágio inicial da hipoxia cerebral.</a:t>
            </a:r>
          </a:p>
          <a:p>
            <a:pPr algn="just" eaLnBrk="1" hangingPunct="1">
              <a:lnSpc>
                <a:spcPct val="90000"/>
              </a:lnSpc>
            </a:pPr>
            <a:r>
              <a:rPr lang="pt-BR" sz="2200" smtClean="0"/>
              <a:t>De fato, o aEEG tem alta sensibilidade, especificidade e valor prognóstico no monitoramento da função cerebral.</a:t>
            </a:r>
          </a:p>
          <a:p>
            <a:pPr algn="just" eaLnBrk="1" hangingPunct="1">
              <a:lnSpc>
                <a:spcPct val="90000"/>
              </a:lnSpc>
            </a:pPr>
            <a:r>
              <a:rPr lang="pt-BR" sz="2200" smtClean="0"/>
              <a:t>A </a:t>
            </a:r>
            <a:r>
              <a:rPr lang="pt-BR" sz="2200" b="1" smtClean="0">
                <a:solidFill>
                  <a:srgbClr val="FFFF00"/>
                </a:solidFill>
              </a:rPr>
              <a:t>enolase neurônio-específica</a:t>
            </a:r>
            <a:r>
              <a:rPr lang="pt-BR" sz="2200" smtClean="0"/>
              <a:t> (NSE) é um índice bioquímico precoce para danos cerebrais neonatais, podendo ajudar a determinar o grau de dano neuronal e avaliar o prognóstico.</a:t>
            </a:r>
          </a:p>
          <a:p>
            <a:pPr algn="ctr" eaLnBrk="1" hangingPunct="1">
              <a:lnSpc>
                <a:spcPct val="90000"/>
              </a:lnSpc>
            </a:pPr>
            <a:r>
              <a:rPr lang="pt-BR" sz="2200" b="1" smtClean="0">
                <a:solidFill>
                  <a:srgbClr val="FFFF00"/>
                </a:solidFill>
              </a:rPr>
              <a:t>Este estudo teve como objetivo avaliar recém-nascidos com EHI, observando as alterações de aEEG e níveis de NSE antes e após o tratamento com hipotermia, a fim de explorar o efeito curativo clínico de diferentes tempos de iniciação para hipotermia terapêutica leve na EHI.</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9737" y="6350"/>
            <a:ext cx="8229601" cy="1143000"/>
          </a:xfrm>
        </p:spPr>
        <p:txBody>
          <a:bodyPr/>
          <a:lstStyle/>
          <a:p>
            <a:pPr eaLnBrk="1" fontAlgn="auto" hangingPunct="1">
              <a:spcAft>
                <a:spcPts val="0"/>
              </a:spcAft>
              <a:defRPr/>
            </a:pPr>
            <a:r>
              <a:rPr lang="pt-BR" dirty="0" smtClean="0">
                <a:solidFill>
                  <a:schemeClr val="accent6">
                    <a:tint val="1000"/>
                  </a:schemeClr>
                </a:solidFill>
              </a:rPr>
              <a:t>Métodos</a:t>
            </a:r>
            <a:endParaRPr lang="pt-BR" dirty="0">
              <a:solidFill>
                <a:schemeClr val="accent6">
                  <a:tint val="1000"/>
                </a:schemeClr>
              </a:solidFill>
            </a:endParaRPr>
          </a:p>
        </p:txBody>
      </p:sp>
      <p:sp>
        <p:nvSpPr>
          <p:cNvPr id="8195" name="Espaço Reservado para Conteúdo 2"/>
          <p:cNvSpPr>
            <a:spLocks noGrp="1"/>
          </p:cNvSpPr>
          <p:nvPr>
            <p:ph idx="1"/>
          </p:nvPr>
        </p:nvSpPr>
        <p:spPr>
          <a:xfrm>
            <a:off x="357188" y="1285875"/>
            <a:ext cx="8229600" cy="4525963"/>
          </a:xfrm>
        </p:spPr>
        <p:txBody>
          <a:bodyPr/>
          <a:lstStyle/>
          <a:p>
            <a:pPr marL="0" indent="0" eaLnBrk="1" hangingPunct="1">
              <a:lnSpc>
                <a:spcPct val="80000"/>
              </a:lnSpc>
              <a:buFont typeface="Arial" pitchFamily="34" charset="0"/>
              <a:buNone/>
            </a:pPr>
            <a:r>
              <a:rPr lang="pt-BR" sz="1600" b="1" smtClean="0">
                <a:solidFill>
                  <a:srgbClr val="FFFF00"/>
                </a:solidFill>
              </a:rPr>
              <a:t>Pacientes e agrupamento</a:t>
            </a:r>
          </a:p>
          <a:p>
            <a:pPr marL="0" indent="0" algn="just" eaLnBrk="1" hangingPunct="1">
              <a:lnSpc>
                <a:spcPct val="80000"/>
              </a:lnSpc>
            </a:pPr>
            <a:r>
              <a:rPr lang="pt-BR" sz="1600" smtClean="0"/>
              <a:t>Recém-nascidos com EHI foram inscritos entre agosto de 2013 e agosto de 2014 no Departamento de Neonatologia do nosso hospital [8].</a:t>
            </a:r>
          </a:p>
          <a:p>
            <a:pPr marL="0" indent="0" algn="just" eaLnBrk="1" hangingPunct="1">
              <a:lnSpc>
                <a:spcPct val="80000"/>
              </a:lnSpc>
            </a:pPr>
            <a:r>
              <a:rPr lang="pt-BR" sz="1600" b="1" smtClean="0">
                <a:solidFill>
                  <a:srgbClr val="FFFF00"/>
                </a:solidFill>
              </a:rPr>
              <a:t>Os critérios de inclusão foram: </a:t>
            </a:r>
            <a:r>
              <a:rPr lang="pt-BR" sz="1600" b="1" smtClean="0">
                <a:solidFill>
                  <a:schemeClr val="tx1"/>
                </a:solidFill>
              </a:rPr>
              <a:t>1) idade gestacional ≥ 36 semanas; 2) peso ao nascer ≥ 2500 g; e 3) internação até 12 horas do nascimento</a:t>
            </a:r>
            <a:r>
              <a:rPr lang="pt-BR" sz="1600" smtClean="0"/>
              <a:t>.</a:t>
            </a:r>
          </a:p>
          <a:p>
            <a:pPr marL="0" indent="0" algn="just" eaLnBrk="1" hangingPunct="1">
              <a:lnSpc>
                <a:spcPct val="80000"/>
              </a:lnSpc>
            </a:pPr>
            <a:r>
              <a:rPr lang="pt-BR" sz="1600" b="1" smtClean="0">
                <a:solidFill>
                  <a:schemeClr val="tx1"/>
                </a:solidFill>
              </a:rPr>
              <a:t>Os critérios de exclusão foram: 1) grandes anomalias congênitas; 2) anormalidades cromossômicas conhecidas ou suspeitas; 3) principais malformações cerebrais; ou 4) anormalidades do aEEG de outras</a:t>
            </a:r>
            <a:r>
              <a:rPr lang="pt-BR" sz="1600" b="1" smtClean="0">
                <a:solidFill>
                  <a:schemeClr val="bg1"/>
                </a:solidFill>
              </a:rPr>
              <a:t> </a:t>
            </a:r>
            <a:r>
              <a:rPr lang="pt-BR" sz="1600" b="1" smtClean="0">
                <a:solidFill>
                  <a:schemeClr val="tx1"/>
                </a:solidFill>
              </a:rPr>
              <a:t>causas que não a EHI</a:t>
            </a:r>
            <a:r>
              <a:rPr lang="pt-BR" sz="1600" b="1" smtClean="0">
                <a:solidFill>
                  <a:schemeClr val="bg1"/>
                </a:solidFill>
              </a:rPr>
              <a:t>.</a:t>
            </a:r>
          </a:p>
          <a:p>
            <a:pPr marL="0" indent="0" algn="just" eaLnBrk="1" hangingPunct="1">
              <a:lnSpc>
                <a:spcPct val="80000"/>
              </a:lnSpc>
            </a:pPr>
            <a:r>
              <a:rPr lang="pt-BR" sz="1600" b="1" smtClean="0">
                <a:solidFill>
                  <a:srgbClr val="FFFF00"/>
                </a:solidFill>
              </a:rPr>
              <a:t>Os critérios diagnósticos para EHI foram: </a:t>
            </a:r>
            <a:r>
              <a:rPr lang="pt-BR" sz="1600" b="1" smtClean="0">
                <a:solidFill>
                  <a:schemeClr val="tx1"/>
                </a:solidFill>
              </a:rPr>
              <a:t>1) evidência de encefalopatia clínica moderada ou grave nas primeiras 12 horas de vida; e 2) evidência de sofrimento fetal, com pelo menos um dos seguintes: a) Apgar ≤ 5 em 5 min; b) necessidade contínua de ventilação iniciada ao nascimento e por pelo menos 10 min; e / ou c) pH ≤ 7,00 no sangue do cordão arterial ou outra amostra na primeira hora de vida [3, 4].</a:t>
            </a:r>
            <a:r>
              <a:rPr lang="pt-BR" sz="1600" smtClean="0"/>
              <a:t> A encefalopatia foi classificada como leve, moderada ou grave de acordo com uma escala previamente relatada que focaliza o nível de alerta [9, 10].</a:t>
            </a:r>
          </a:p>
          <a:p>
            <a:pPr marL="0" indent="0" algn="just" eaLnBrk="1" hangingPunct="1">
              <a:lnSpc>
                <a:spcPct val="80000"/>
              </a:lnSpc>
            </a:pPr>
            <a:r>
              <a:rPr lang="pt-BR" sz="1600" smtClean="0"/>
              <a:t>O estudo foi aprovado pelo Comitê de Ética Institucional. O consentimento informado foi obtido dos responsáveis ​​legais.</a:t>
            </a:r>
          </a:p>
          <a:p>
            <a:pPr marL="0" indent="0" algn="just" eaLnBrk="1" hangingPunct="1">
              <a:lnSpc>
                <a:spcPct val="80000"/>
              </a:lnSpc>
            </a:pPr>
            <a:r>
              <a:rPr lang="pt-BR" sz="1600" b="1" smtClean="0">
                <a:solidFill>
                  <a:srgbClr val="FFFF00"/>
                </a:solidFill>
              </a:rPr>
              <a:t>Os pacientes foram divididos nos grupos hipotermia leve e controle de acordo com a decisão dos pais. De acordo com o horário de início do tratamento, eles foram subdivididos nos grupos &lt;6 h e 6-12 h.</a:t>
            </a:r>
          </a:p>
          <a:p>
            <a:pPr marL="0" indent="0" algn="just" eaLnBrk="1" hangingPunct="1">
              <a:lnSpc>
                <a:spcPct val="80000"/>
              </a:lnSpc>
            </a:pPr>
            <a:r>
              <a:rPr lang="pt-BR" sz="1600" smtClean="0"/>
              <a:t>De acordo com a gravidade do HIE, eles foram divididos nos grupos moderado e grave</a:t>
            </a:r>
            <a:r>
              <a:rPr lang="pt-BR" sz="1600" b="1" smtClean="0"/>
              <a:t>.</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Espaço Reservado para Conteúdo 2"/>
          <p:cNvSpPr>
            <a:spLocks noGrp="1"/>
          </p:cNvSpPr>
          <p:nvPr>
            <p:ph idx="1"/>
          </p:nvPr>
        </p:nvSpPr>
        <p:spPr>
          <a:xfrm>
            <a:off x="428625" y="928688"/>
            <a:ext cx="8229600" cy="4525962"/>
          </a:xfrm>
        </p:spPr>
        <p:txBody>
          <a:bodyPr/>
          <a:lstStyle/>
          <a:p>
            <a:pPr marL="0" indent="0" algn="just" eaLnBrk="1" hangingPunct="1">
              <a:lnSpc>
                <a:spcPct val="80000"/>
              </a:lnSpc>
              <a:buFont typeface="Arial" pitchFamily="34" charset="0"/>
              <a:buNone/>
            </a:pPr>
            <a:r>
              <a:rPr lang="pt-BR" sz="2200" b="1" smtClean="0">
                <a:solidFill>
                  <a:srgbClr val="FFFF00"/>
                </a:solidFill>
              </a:rPr>
              <a:t>Terapias</a:t>
            </a:r>
          </a:p>
          <a:p>
            <a:pPr marL="0" indent="0" algn="just" eaLnBrk="1" hangingPunct="1">
              <a:lnSpc>
                <a:spcPct val="80000"/>
              </a:lnSpc>
            </a:pPr>
            <a:r>
              <a:rPr lang="pt-BR" sz="2200" smtClean="0"/>
              <a:t>O estudo envolveu todos os recém-nascidos com EHI submetidos ao plano de tratamento neonatal de EHI definido pelo “Projeto de Pesquisa de Cinco Anos do Grupo Cooperativo EHI” [11]. </a:t>
            </a:r>
          </a:p>
          <a:p>
            <a:pPr marL="0" indent="0" algn="just" eaLnBrk="1" hangingPunct="1">
              <a:lnSpc>
                <a:spcPct val="80000"/>
              </a:lnSpc>
            </a:pPr>
            <a:r>
              <a:rPr lang="pt-BR" sz="2200" b="1" smtClean="0">
                <a:solidFill>
                  <a:srgbClr val="FFFF00"/>
                </a:solidFill>
              </a:rPr>
              <a:t>O grupo controle</a:t>
            </a:r>
            <a:r>
              <a:rPr lang="pt-BR" sz="2200" smtClean="0"/>
              <a:t> incluiu os recém-nascidos que receberam tratamento convencional. O grupo de hipotermia leve incluiu os recém-nascidos que receberam tratamento convencional combinado com terapia de hipotermia leve após a admissão.</a:t>
            </a:r>
          </a:p>
          <a:p>
            <a:pPr marL="0" indent="0" algn="just" eaLnBrk="1" hangingPunct="1">
              <a:lnSpc>
                <a:spcPct val="80000"/>
              </a:lnSpc>
            </a:pPr>
            <a:r>
              <a:rPr lang="pt-BR" sz="2200" smtClean="0"/>
              <a:t>Para hipotermia leve, foi utilizado o sistema de calota de gelo Olympic Cool-Cap 004204. O objetivo da hipotermia foi atingir a temperatura retal de 34 a 35°C, a temperatura da fontanela anterior de 20 a 25°C e a temperatura da pele de 33 a 34,5°C. </a:t>
            </a:r>
          </a:p>
          <a:p>
            <a:pPr marL="0" indent="0" algn="just" eaLnBrk="1" hangingPunct="1">
              <a:lnSpc>
                <a:spcPct val="80000"/>
              </a:lnSpc>
            </a:pPr>
            <a:r>
              <a:rPr lang="pt-BR" sz="2200" smtClean="0"/>
              <a:t>O instrumento entrou no processo de reaquecimento automaticamente após 72 horas de tratamento. A temperatura da tabela foi ajustada de acordo com a temperatura anal + 0,5°C, com base nas solicitações da interface do computador [12].</a:t>
            </a:r>
          </a:p>
        </p:txBody>
      </p:sp>
      <p:pic>
        <p:nvPicPr>
          <p:cNvPr id="9219" name="Título 1"/>
          <p:cNvPicPr>
            <a:picLocks noChangeArrowheads="1"/>
          </p:cNvPicPr>
          <p:nvPr/>
        </p:nvPicPr>
        <p:blipFill>
          <a:blip r:embed="rId2"/>
          <a:srcRect/>
          <a:stretch>
            <a:fillRect/>
          </a:stretch>
        </p:blipFill>
        <p:spPr bwMode="auto">
          <a:xfrm>
            <a:off x="214313" y="-214313"/>
            <a:ext cx="8424862" cy="1158876"/>
          </a:xfrm>
          <a:prstGeom prst="rect">
            <a:avLst/>
          </a:prstGeom>
          <a:noFill/>
          <a:ln w="9525">
            <a:noFill/>
            <a:miter lim="800000"/>
            <a:headEnd/>
            <a:tailEnd/>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Espaço Reservado para Conteúdo 2"/>
          <p:cNvSpPr>
            <a:spLocks noGrp="1"/>
          </p:cNvSpPr>
          <p:nvPr>
            <p:ph idx="1"/>
          </p:nvPr>
        </p:nvSpPr>
        <p:spPr/>
        <p:txBody>
          <a:bodyPr/>
          <a:lstStyle/>
          <a:p>
            <a:pPr marL="0" indent="0" algn="just" eaLnBrk="1" hangingPunct="1">
              <a:lnSpc>
                <a:spcPct val="80000"/>
              </a:lnSpc>
              <a:buFont typeface="Arial" pitchFamily="34" charset="0"/>
              <a:buNone/>
            </a:pPr>
            <a:r>
              <a:rPr lang="pt-BR" sz="2000" b="1" smtClean="0">
                <a:solidFill>
                  <a:srgbClr val="FFFF00"/>
                </a:solidFill>
              </a:rPr>
              <a:t>Monitoramento aEEG</a:t>
            </a:r>
          </a:p>
          <a:p>
            <a:pPr marL="0" indent="0" algn="just" eaLnBrk="1" hangingPunct="1">
              <a:lnSpc>
                <a:spcPct val="80000"/>
              </a:lnSpc>
            </a:pPr>
            <a:r>
              <a:rPr lang="pt-BR" sz="2000" smtClean="0"/>
              <a:t>O aEEG foi realizado com o instrumento de monitoramento da função cerebral NicoletOne 32 (Olympic company, EUA) e de acordo com o sistema internacional de colocação de eletrodos padrão 10/20, com C3-C4 e P3-P4 nas regiões central e parietal bilateral, respectivamente, como patch de sinal de chumbo; F3-F4 foi usado como o eletrodo de referência [13]. Um cuidado especial foi tomado para colocar os eletrodos e ter certeza de que eles fizeram contato com a pele. Todos os recém-nascidos foram imediatamente colocados em um ambiente natural e tranquilo na admissão. A monitorização do aEEG foi realizada durante 4 h e repetida após 3 dias de tratamento.</a:t>
            </a:r>
          </a:p>
          <a:p>
            <a:pPr marL="0" indent="0" algn="just" eaLnBrk="1" hangingPunct="1">
              <a:lnSpc>
                <a:spcPct val="80000"/>
              </a:lnSpc>
            </a:pPr>
            <a:endParaRPr lang="pt-BR" sz="2000" smtClean="0"/>
          </a:p>
          <a:p>
            <a:pPr marL="0" indent="0" algn="just" eaLnBrk="1" hangingPunct="1">
              <a:lnSpc>
                <a:spcPct val="80000"/>
              </a:lnSpc>
              <a:buFont typeface="Arial" pitchFamily="34" charset="0"/>
              <a:buNone/>
            </a:pPr>
            <a:r>
              <a:rPr lang="pt-BR" sz="2000" b="1" smtClean="0">
                <a:solidFill>
                  <a:srgbClr val="FFFF00"/>
                </a:solidFill>
              </a:rPr>
              <a:t>Interpretação aEEG</a:t>
            </a:r>
          </a:p>
          <a:p>
            <a:pPr marL="0" indent="0" algn="just" eaLnBrk="1" hangingPunct="1">
              <a:lnSpc>
                <a:spcPct val="80000"/>
              </a:lnSpc>
            </a:pPr>
            <a:r>
              <a:rPr lang="pt-BR" sz="2000" smtClean="0"/>
              <a:t>Um sistema de marcação sintética estabelecido por Burdjalov foi usado para analisar os gráficos quanto à continuidade, periodicidade, voltagem contínua, valores limites inferiores e larguras de banda estreita de aEEG [14]. Os critérios específicos são mostrados na </a:t>
            </a:r>
            <a:r>
              <a:rPr lang="pt-BR" sz="2000" smtClean="0">
                <a:solidFill>
                  <a:srgbClr val="0000FF"/>
                </a:solidFill>
              </a:rPr>
              <a:t>Tabela 1</a:t>
            </a:r>
            <a:r>
              <a:rPr lang="pt-BR" sz="2000" smtClean="0"/>
              <a:t>.</a:t>
            </a:r>
          </a:p>
        </p:txBody>
      </p:sp>
      <p:pic>
        <p:nvPicPr>
          <p:cNvPr id="10243" name="Título 1"/>
          <p:cNvPicPr>
            <a:picLocks noChangeArrowheads="1"/>
          </p:cNvPicPr>
          <p:nvPr/>
        </p:nvPicPr>
        <p:blipFill>
          <a:blip r:embed="rId2"/>
          <a:srcRect/>
          <a:stretch>
            <a:fillRect/>
          </a:stretch>
        </p:blipFill>
        <p:spPr bwMode="auto">
          <a:xfrm>
            <a:off x="250825" y="0"/>
            <a:ext cx="8424863" cy="1158875"/>
          </a:xfrm>
          <a:prstGeom prst="rect">
            <a:avLst/>
          </a:prstGeom>
          <a:noFill/>
          <a:ln w="9525">
            <a:no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srcRect/>
          <a:stretch>
            <a:fillRect/>
          </a:stretch>
        </p:blipFill>
        <p:spPr bwMode="auto">
          <a:xfrm>
            <a:off x="468313" y="2205038"/>
            <a:ext cx="8210550" cy="2790825"/>
          </a:xfrm>
          <a:prstGeom prst="rect">
            <a:avLst/>
          </a:prstGeom>
          <a:noFill/>
          <a:ln w="38100">
            <a:solidFill>
              <a:srgbClr val="FF3399"/>
            </a:solidFill>
            <a:miter lim="800000"/>
            <a:headEnd/>
            <a:tailEnd/>
          </a:ln>
        </p:spPr>
      </p:pic>
      <p:pic>
        <p:nvPicPr>
          <p:cNvPr id="11267" name="Título 1"/>
          <p:cNvPicPr>
            <a:picLocks noChangeArrowheads="1"/>
          </p:cNvPicPr>
          <p:nvPr/>
        </p:nvPicPr>
        <p:blipFill>
          <a:blip r:embed="rId3"/>
          <a:srcRect/>
          <a:stretch>
            <a:fillRect/>
          </a:stretch>
        </p:blipFill>
        <p:spPr bwMode="auto">
          <a:xfrm>
            <a:off x="250825" y="0"/>
            <a:ext cx="8424863" cy="1158875"/>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Espaço Reservado para Conteúdo 2"/>
          <p:cNvSpPr>
            <a:spLocks noGrp="1"/>
          </p:cNvSpPr>
          <p:nvPr>
            <p:ph idx="1"/>
          </p:nvPr>
        </p:nvSpPr>
        <p:spPr/>
        <p:txBody>
          <a:bodyPr/>
          <a:lstStyle/>
          <a:p>
            <a:pPr marL="0" indent="0" eaLnBrk="1" hangingPunct="1">
              <a:lnSpc>
                <a:spcPct val="80000"/>
              </a:lnSpc>
              <a:buFont typeface="Arial" pitchFamily="34" charset="0"/>
              <a:buNone/>
            </a:pPr>
            <a:r>
              <a:rPr lang="pt-BR" sz="1900" b="1" smtClean="0">
                <a:solidFill>
                  <a:srgbClr val="FFFF00"/>
                </a:solidFill>
              </a:rPr>
              <a:t>Medições da NSE</a:t>
            </a:r>
          </a:p>
          <a:p>
            <a:pPr marL="0" indent="0" algn="just" eaLnBrk="1" hangingPunct="1">
              <a:lnSpc>
                <a:spcPct val="80000"/>
              </a:lnSpc>
            </a:pPr>
            <a:r>
              <a:rPr lang="pt-BR" sz="1900" smtClean="0"/>
              <a:t>Sangue venoso (1 ml) foi coletado na admissão e após três dias de tratamento. O soro foi preparado rotineiramente. Um imunoensaio enzimático comercial (ELISA) foi usado para medir NSE (</a:t>
            </a:r>
            <a:r>
              <a:rPr lang="en-US" sz="1900" smtClean="0"/>
              <a:t>North Institute of Biotechnology Products</a:t>
            </a:r>
            <a:r>
              <a:rPr lang="pt-BR" sz="1900" smtClean="0"/>
              <a:t>, Pequim, China), de acordo com as instruções do fabricante. As amostras de soro foram testadas o mais cedo possível após a preparação.</a:t>
            </a:r>
          </a:p>
          <a:p>
            <a:pPr marL="0" indent="0" algn="just" eaLnBrk="1" hangingPunct="1">
              <a:lnSpc>
                <a:spcPct val="80000"/>
              </a:lnSpc>
            </a:pPr>
            <a:endParaRPr lang="pt-BR" sz="1900" smtClean="0"/>
          </a:p>
          <a:p>
            <a:pPr marL="0" indent="0" algn="just" eaLnBrk="1" hangingPunct="1">
              <a:lnSpc>
                <a:spcPct val="80000"/>
              </a:lnSpc>
              <a:buFont typeface="Arial" pitchFamily="34" charset="0"/>
              <a:buNone/>
            </a:pPr>
            <a:r>
              <a:rPr lang="pt-BR" sz="1900" b="1" smtClean="0">
                <a:solidFill>
                  <a:srgbClr val="FFFF00"/>
                </a:solidFill>
              </a:rPr>
              <a:t>Acompanhamento</a:t>
            </a:r>
          </a:p>
          <a:p>
            <a:pPr marL="0" indent="0" algn="just" eaLnBrk="1" hangingPunct="1">
              <a:lnSpc>
                <a:spcPct val="80000"/>
              </a:lnSpc>
            </a:pPr>
            <a:r>
              <a:rPr lang="pt-BR" sz="1900" smtClean="0"/>
              <a:t>Ressonância magnética (RM) foi realizada duas semanas após a EHI. Os resultados foram registrados como normais vs. anormais. Foram calculadas as taxas de incapacidade severa e morte aos 18 meses. </a:t>
            </a:r>
          </a:p>
          <a:p>
            <a:pPr marL="0" indent="0" algn="just" eaLnBrk="1" hangingPunct="1">
              <a:lnSpc>
                <a:spcPct val="80000"/>
              </a:lnSpc>
              <a:buFont typeface="Arial" pitchFamily="34" charset="0"/>
              <a:buNone/>
            </a:pPr>
            <a:endParaRPr lang="pt-BR" sz="1900" smtClean="0"/>
          </a:p>
          <a:p>
            <a:pPr marL="0" indent="0" algn="just" eaLnBrk="1" hangingPunct="1">
              <a:lnSpc>
                <a:spcPct val="80000"/>
              </a:lnSpc>
              <a:buFont typeface="Arial" pitchFamily="34" charset="0"/>
              <a:buNone/>
            </a:pPr>
            <a:r>
              <a:rPr lang="pt-BR" sz="1900" b="1" smtClean="0">
                <a:solidFill>
                  <a:srgbClr val="FFFF00"/>
                </a:solidFill>
              </a:rPr>
              <a:t>Análise estatística</a:t>
            </a:r>
          </a:p>
          <a:p>
            <a:pPr marL="0" indent="0" algn="just" eaLnBrk="1" hangingPunct="1">
              <a:lnSpc>
                <a:spcPct val="80000"/>
              </a:lnSpc>
            </a:pPr>
            <a:r>
              <a:rPr lang="pt-BR" sz="1900" smtClean="0"/>
              <a:t>SAS 9.1 (SAS Institute, Cary, NY, EUA) foi utilizado para todas as análises. Os dados categóricos foram avaliados por meio do teste do qui-quadrado. As variáveis ​​contínuas foram analisadas usando análise de variância unidirecional e teste post hoc de Tukey. P &lt;0,05 foi considerado estatisticamente significativo.</a:t>
            </a:r>
          </a:p>
        </p:txBody>
      </p:sp>
      <p:pic>
        <p:nvPicPr>
          <p:cNvPr id="12291" name="Título 1"/>
          <p:cNvPicPr>
            <a:picLocks noChangeArrowheads="1"/>
          </p:cNvPicPr>
          <p:nvPr/>
        </p:nvPicPr>
        <p:blipFill>
          <a:blip r:embed="rId2"/>
          <a:srcRect/>
          <a:stretch>
            <a:fillRect/>
          </a:stretch>
        </p:blipFill>
        <p:spPr bwMode="auto">
          <a:xfrm>
            <a:off x="250825" y="-315913"/>
            <a:ext cx="8424863" cy="1158876"/>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9737" y="266700"/>
            <a:ext cx="8229601" cy="1143000"/>
          </a:xfrm>
        </p:spPr>
        <p:txBody>
          <a:bodyPr/>
          <a:lstStyle/>
          <a:p>
            <a:pPr eaLnBrk="1" fontAlgn="auto" hangingPunct="1">
              <a:spcAft>
                <a:spcPts val="0"/>
              </a:spcAft>
              <a:defRPr/>
            </a:pPr>
            <a:r>
              <a:rPr lang="pt-BR" dirty="0" smtClean="0">
                <a:solidFill>
                  <a:schemeClr val="accent6">
                    <a:tint val="1000"/>
                  </a:schemeClr>
                </a:solidFill>
              </a:rPr>
              <a:t>Resultados</a:t>
            </a:r>
            <a:endParaRPr lang="pt-BR" dirty="0">
              <a:solidFill>
                <a:schemeClr val="accent6">
                  <a:tint val="1000"/>
                </a:schemeClr>
              </a:solidFill>
            </a:endParaRPr>
          </a:p>
        </p:txBody>
      </p:sp>
      <p:sp>
        <p:nvSpPr>
          <p:cNvPr id="13315" name="Espaço Reservado para Conteúdo 2"/>
          <p:cNvSpPr>
            <a:spLocks noGrp="1"/>
          </p:cNvSpPr>
          <p:nvPr>
            <p:ph idx="1"/>
          </p:nvPr>
        </p:nvSpPr>
        <p:spPr>
          <a:xfrm>
            <a:off x="500063" y="1357313"/>
            <a:ext cx="8229600" cy="4525962"/>
          </a:xfrm>
        </p:spPr>
        <p:txBody>
          <a:bodyPr/>
          <a:lstStyle/>
          <a:p>
            <a:pPr marL="0" indent="0" algn="just" eaLnBrk="1" hangingPunct="1">
              <a:lnSpc>
                <a:spcPct val="90000"/>
              </a:lnSpc>
              <a:buFont typeface="Arial" pitchFamily="34" charset="0"/>
              <a:buNone/>
            </a:pPr>
            <a:r>
              <a:rPr lang="pt-BR" sz="2000" b="1" smtClean="0"/>
              <a:t>Características basais dos pacientes</a:t>
            </a:r>
          </a:p>
          <a:p>
            <a:pPr marL="0" indent="0" algn="just" eaLnBrk="1" hangingPunct="1">
              <a:lnSpc>
                <a:spcPct val="90000"/>
              </a:lnSpc>
            </a:pPr>
            <a:r>
              <a:rPr lang="pt-BR" sz="2000" smtClean="0">
                <a:solidFill>
                  <a:srgbClr val="FFFF00"/>
                </a:solidFill>
              </a:rPr>
              <a:t>Um total de 2988 recém-nascidos foram tratados</a:t>
            </a:r>
            <a:r>
              <a:rPr lang="pt-BR" sz="2000" smtClean="0"/>
              <a:t> no  Departamento de Neonatologia dos autores  durante o período do estudo. Entre eles, </a:t>
            </a:r>
            <a:r>
              <a:rPr lang="pt-BR" sz="2000" b="1" smtClean="0">
                <a:solidFill>
                  <a:srgbClr val="FFFF00"/>
                </a:solidFill>
              </a:rPr>
              <a:t>513 tinham EHI</a:t>
            </a:r>
            <a:r>
              <a:rPr lang="pt-BR" sz="2000" smtClean="0"/>
              <a:t>, e </a:t>
            </a:r>
            <a:r>
              <a:rPr lang="pt-BR" sz="2000" b="1" smtClean="0">
                <a:solidFill>
                  <a:srgbClr val="FFFF00"/>
                </a:solidFill>
              </a:rPr>
              <a:t>152 casos foram inscritos com base nos critérios de elegibilidade.</a:t>
            </a:r>
          </a:p>
          <a:p>
            <a:pPr marL="0" indent="0" algn="just" eaLnBrk="1" hangingPunct="1">
              <a:lnSpc>
                <a:spcPct val="90000"/>
              </a:lnSpc>
            </a:pPr>
            <a:r>
              <a:rPr lang="pt-BR" sz="2000" smtClean="0">
                <a:solidFill>
                  <a:srgbClr val="FFFF00"/>
                </a:solidFill>
              </a:rPr>
              <a:t>O grupo de hipotermia leve incluiu 63 recém-nascidos</a:t>
            </a:r>
            <a:r>
              <a:rPr lang="pt-BR" sz="2000" smtClean="0"/>
              <a:t> (</a:t>
            </a:r>
            <a:r>
              <a:rPr lang="pt-BR" sz="2000" smtClean="0">
                <a:solidFill>
                  <a:srgbClr val="FFFF00"/>
                </a:solidFill>
              </a:rPr>
              <a:t>subgrupo &lt;6 h, 35 casos; subgrupo 6–12 h, 28 casos</a:t>
            </a:r>
            <a:r>
              <a:rPr lang="pt-BR" sz="2000" smtClean="0"/>
              <a:t>). Havia </a:t>
            </a:r>
            <a:r>
              <a:rPr lang="pt-BR" sz="2000" smtClean="0">
                <a:solidFill>
                  <a:srgbClr val="FFFF00"/>
                </a:solidFill>
              </a:rPr>
              <a:t>89 recém-nascidos no grupo controle</a:t>
            </a:r>
            <a:r>
              <a:rPr lang="pt-BR" sz="2000" smtClean="0"/>
              <a:t> (</a:t>
            </a:r>
            <a:r>
              <a:rPr lang="pt-BR" sz="2000" smtClean="0">
                <a:solidFill>
                  <a:srgbClr val="FFFF00"/>
                </a:solidFill>
              </a:rPr>
              <a:t>subgrupo &lt;6 h, 48 casos; grupo 6–12 h, 41 casos</a:t>
            </a:r>
            <a:r>
              <a:rPr lang="pt-BR" sz="2000" smtClean="0"/>
              <a:t>). As características dos recém-nascidos são mostradas na </a:t>
            </a:r>
            <a:r>
              <a:rPr lang="pt-BR" sz="2000" smtClean="0">
                <a:solidFill>
                  <a:srgbClr val="0000FF"/>
                </a:solidFill>
              </a:rPr>
              <a:t>Tabela 2</a:t>
            </a:r>
            <a:r>
              <a:rPr lang="pt-BR" sz="2000" smtClean="0"/>
              <a:t>.</a:t>
            </a:r>
          </a:p>
          <a:p>
            <a:pPr marL="0" indent="0" algn="just" eaLnBrk="1" hangingPunct="1">
              <a:lnSpc>
                <a:spcPct val="90000"/>
              </a:lnSpc>
            </a:pPr>
            <a:r>
              <a:rPr lang="pt-BR" sz="2000" smtClean="0"/>
              <a:t>Não houve diferenças significativas entre os subgrupos para idade gestacional, peso ao nascer, sexo, modo de parto, escore de Apgar de 5 minutos, estágio de EHI e escore de aEEG.</a:t>
            </a:r>
          </a:p>
          <a:p>
            <a:pPr marL="0" indent="0" algn="just" eaLnBrk="1" hangingPunct="1">
              <a:lnSpc>
                <a:spcPct val="90000"/>
              </a:lnSpc>
            </a:pPr>
            <a:r>
              <a:rPr lang="pt-BR" sz="2000" smtClean="0"/>
              <a:t>Devido a alterações nos </a:t>
            </a:r>
            <a:r>
              <a:rPr lang="pt-BR" sz="2000" b="1" smtClean="0">
                <a:solidFill>
                  <a:srgbClr val="FFFF00"/>
                </a:solidFill>
              </a:rPr>
              <a:t>níveis de NSE</a:t>
            </a:r>
            <a:r>
              <a:rPr lang="pt-BR" sz="2000" smtClean="0"/>
              <a:t> com o tempo após a hipoxia, os valores em diferentes janelas de tempo dentro de um determinado grupo mudaram; no entanto, em ambos os grupos, valores semelhantes de NSE foram obtidos para a mesma janela de iniciação.</a:t>
            </a:r>
          </a:p>
          <a:p>
            <a:pPr marL="0" indent="0" eaLnBrk="1" hangingPunct="1">
              <a:lnSpc>
                <a:spcPct val="90000"/>
              </a:lnSpc>
            </a:pPr>
            <a:endParaRPr lang="pt-BR" sz="200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srcRect/>
          <a:stretch>
            <a:fillRect/>
          </a:stretch>
        </p:blipFill>
        <p:spPr bwMode="auto">
          <a:xfrm>
            <a:off x="539750" y="1700213"/>
            <a:ext cx="8148638" cy="3621087"/>
          </a:xfrm>
          <a:prstGeom prst="rect">
            <a:avLst/>
          </a:prstGeom>
          <a:noFill/>
          <a:ln w="38100">
            <a:solidFill>
              <a:srgbClr val="FF3399"/>
            </a:solidFill>
            <a:miter lim="800000"/>
            <a:headEnd/>
            <a:tailEnd/>
          </a:ln>
        </p:spPr>
      </p:pic>
      <p:pic>
        <p:nvPicPr>
          <p:cNvPr id="14339" name="Título 1"/>
          <p:cNvPicPr>
            <a:picLocks noChangeArrowheads="1"/>
          </p:cNvPicPr>
          <p:nvPr/>
        </p:nvPicPr>
        <p:blipFill>
          <a:blip r:embed="rId3"/>
          <a:srcRect/>
          <a:stretch>
            <a:fillRect/>
          </a:stretch>
        </p:blipFill>
        <p:spPr bwMode="auto">
          <a:xfrm>
            <a:off x="250825" y="260350"/>
            <a:ext cx="8424863" cy="1158875"/>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Espaço Reservado para Conteúdo 2"/>
          <p:cNvSpPr>
            <a:spLocks noGrp="1"/>
          </p:cNvSpPr>
          <p:nvPr>
            <p:ph idx="1"/>
          </p:nvPr>
        </p:nvSpPr>
        <p:spPr>
          <a:xfrm>
            <a:off x="357188" y="1071563"/>
            <a:ext cx="8229600" cy="4525962"/>
          </a:xfrm>
        </p:spPr>
        <p:txBody>
          <a:bodyPr/>
          <a:lstStyle/>
          <a:p>
            <a:pPr marL="0" indent="0" algn="ctr" eaLnBrk="1" hangingPunct="1">
              <a:lnSpc>
                <a:spcPct val="90000"/>
              </a:lnSpc>
              <a:buFont typeface="Arial" pitchFamily="34" charset="0"/>
              <a:buNone/>
            </a:pPr>
            <a:r>
              <a:rPr lang="pt-BR" sz="2000" b="1" smtClean="0">
                <a:solidFill>
                  <a:srgbClr val="FFFF00"/>
                </a:solidFill>
              </a:rPr>
              <a:t>Valores de aEEG e níveis de NSE nos grupos hipotermia e controle</a:t>
            </a:r>
          </a:p>
          <a:p>
            <a:pPr marL="0" indent="0" algn="just" eaLnBrk="1" hangingPunct="1">
              <a:lnSpc>
                <a:spcPct val="90000"/>
              </a:lnSpc>
            </a:pPr>
            <a:r>
              <a:rPr lang="pt-BR" sz="2000" smtClean="0"/>
              <a:t>Não houve diferenças significativas nos valores aEEG e os níveis de NSE entre os grupos de hipotermia e de controle, tanto para os subgrupos &lt;6 h quanto 6-12 h, em recém-nascidos com EHI leve, depois de 3 dias de tratamento (P&gt; 0,05) (</a:t>
            </a:r>
            <a:r>
              <a:rPr lang="pt-BR" sz="2000" b="1" smtClean="0">
                <a:solidFill>
                  <a:srgbClr val="0000FF"/>
                </a:solidFill>
              </a:rPr>
              <a:t>Figura. 1</a:t>
            </a:r>
            <a:r>
              <a:rPr lang="pt-BR" sz="2000" smtClean="0"/>
              <a:t> )</a:t>
            </a:r>
          </a:p>
          <a:p>
            <a:pPr marL="0" indent="0" algn="just" eaLnBrk="1" hangingPunct="1">
              <a:lnSpc>
                <a:spcPct val="90000"/>
              </a:lnSpc>
            </a:pPr>
            <a:r>
              <a:rPr lang="pt-BR" sz="2000" smtClean="0"/>
              <a:t>Os grupos de hipotermia e de controle com o tempo de início do tratamento &lt;6 h em pacientes com EHI moderada e grave mostraram diferenças estatisticamente significativas nos escores de aEEG (</a:t>
            </a:r>
            <a:r>
              <a:rPr lang="pt-BR" sz="2000" b="1" smtClean="0">
                <a:solidFill>
                  <a:srgbClr val="0000FF"/>
                </a:solidFill>
              </a:rPr>
              <a:t>Tabela 3</a:t>
            </a:r>
            <a:r>
              <a:rPr lang="pt-BR" sz="2000" smtClean="0"/>
              <a:t>) e os níveis de NSE (</a:t>
            </a:r>
            <a:r>
              <a:rPr lang="pt-BR" sz="2000" b="1" smtClean="0">
                <a:solidFill>
                  <a:srgbClr val="0000FF"/>
                </a:solidFill>
              </a:rPr>
              <a:t>Tabela 4</a:t>
            </a:r>
            <a:r>
              <a:rPr lang="pt-BR" sz="2000" smtClean="0"/>
              <a:t>) depois de 3 dias de tratamento (P &lt;0,05).</a:t>
            </a:r>
          </a:p>
          <a:p>
            <a:pPr marL="0" indent="0" algn="ctr" eaLnBrk="1" hangingPunct="1">
              <a:lnSpc>
                <a:spcPct val="90000"/>
              </a:lnSpc>
              <a:buFont typeface="Arial" pitchFamily="34" charset="0"/>
              <a:buNone/>
            </a:pPr>
            <a:r>
              <a:rPr lang="pt-BR" sz="2000" b="1" smtClean="0">
                <a:solidFill>
                  <a:srgbClr val="FFFF00"/>
                </a:solidFill>
              </a:rPr>
              <a:t>Quando o tratamento começou entre 6-12 h, os escores de aEEG e NSE foram significativamente diferentes após 3 dias apenas em pacientes com EHI moderada (P &lt;0,05).</a:t>
            </a:r>
          </a:p>
          <a:p>
            <a:pPr marL="0" indent="0" algn="just" eaLnBrk="1" hangingPunct="1">
              <a:lnSpc>
                <a:spcPct val="90000"/>
              </a:lnSpc>
            </a:pPr>
            <a:r>
              <a:rPr lang="pt-BR" sz="2000" smtClean="0"/>
              <a:t>Os recém-nascidos com EHI grave não apresentaram diferença significativa entre os dois grupos após o tratamento (P&gt; 0,05) (</a:t>
            </a:r>
            <a:r>
              <a:rPr lang="pt-BR" sz="2000" b="1" smtClean="0">
                <a:solidFill>
                  <a:srgbClr val="0000FF"/>
                </a:solidFill>
              </a:rPr>
              <a:t>Tabelas 3 e 4</a:t>
            </a:r>
            <a:r>
              <a:rPr lang="pt-BR" sz="2000" smtClean="0"/>
              <a:t>).</a:t>
            </a:r>
          </a:p>
        </p:txBody>
      </p:sp>
      <p:pic>
        <p:nvPicPr>
          <p:cNvPr id="15363" name="Título 1"/>
          <p:cNvPicPr>
            <a:picLocks noChangeArrowheads="1"/>
          </p:cNvPicPr>
          <p:nvPr/>
        </p:nvPicPr>
        <p:blipFill>
          <a:blip r:embed="rId2"/>
          <a:srcRect/>
          <a:stretch>
            <a:fillRect/>
          </a:stretch>
        </p:blipFill>
        <p:spPr bwMode="auto">
          <a:xfrm>
            <a:off x="285750" y="-285750"/>
            <a:ext cx="8424863" cy="1158875"/>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4"/>
          <p:cNvPicPr>
            <a:picLocks noChangeAspect="1" noChangeArrowheads="1"/>
          </p:cNvPicPr>
          <p:nvPr/>
        </p:nvPicPr>
        <p:blipFill>
          <a:blip r:embed="rId2"/>
          <a:srcRect/>
          <a:stretch>
            <a:fillRect/>
          </a:stretch>
        </p:blipFill>
        <p:spPr bwMode="auto">
          <a:xfrm>
            <a:off x="0" y="1125538"/>
            <a:ext cx="8963025" cy="4638675"/>
          </a:xfrm>
          <a:prstGeom prst="rect">
            <a:avLst/>
          </a:prstGeom>
          <a:noFill/>
          <a:ln w="38100">
            <a:solidFill>
              <a:srgbClr val="FF3399"/>
            </a:solidFill>
            <a:miter lim="800000"/>
            <a:headEnd/>
            <a:tailEnd/>
          </a:ln>
        </p:spPr>
      </p:pic>
      <p:pic>
        <p:nvPicPr>
          <p:cNvPr id="16387" name="Picture 5"/>
          <p:cNvPicPr>
            <a:picLocks noChangeAspect="1" noChangeArrowheads="1"/>
          </p:cNvPicPr>
          <p:nvPr/>
        </p:nvPicPr>
        <p:blipFill>
          <a:blip r:embed="rId3"/>
          <a:srcRect/>
          <a:stretch>
            <a:fillRect/>
          </a:stretch>
        </p:blipFill>
        <p:spPr bwMode="auto">
          <a:xfrm>
            <a:off x="1862138" y="6343650"/>
            <a:ext cx="5419725" cy="180975"/>
          </a:xfrm>
          <a:prstGeom prst="rect">
            <a:avLst/>
          </a:prstGeom>
          <a:noFill/>
          <a:ln w="9525">
            <a:noFill/>
            <a:miter lim="800000"/>
            <a:headEnd/>
            <a:tailEnd/>
          </a:ln>
        </p:spPr>
      </p:pic>
      <p:pic>
        <p:nvPicPr>
          <p:cNvPr id="16388" name="Título 1"/>
          <p:cNvPicPr>
            <a:picLocks noChangeArrowheads="1"/>
          </p:cNvPicPr>
          <p:nvPr/>
        </p:nvPicPr>
        <p:blipFill>
          <a:blip r:embed="rId4"/>
          <a:srcRect/>
          <a:stretch>
            <a:fillRect/>
          </a:stretch>
        </p:blipFill>
        <p:spPr bwMode="auto">
          <a:xfrm>
            <a:off x="250825" y="-242888"/>
            <a:ext cx="8424863" cy="1158876"/>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srcRect/>
          <a:stretch>
            <a:fillRect/>
          </a:stretch>
        </p:blipFill>
        <p:spPr bwMode="auto">
          <a:xfrm>
            <a:off x="0" y="1125538"/>
            <a:ext cx="8934450" cy="4657725"/>
          </a:xfrm>
          <a:prstGeom prst="rect">
            <a:avLst/>
          </a:prstGeom>
          <a:noFill/>
          <a:ln w="28575">
            <a:solidFill>
              <a:srgbClr val="FF3399"/>
            </a:solidFill>
            <a:miter lim="800000"/>
            <a:headEnd/>
            <a:tailEnd/>
          </a:ln>
        </p:spPr>
      </p:pic>
      <p:pic>
        <p:nvPicPr>
          <p:cNvPr id="17411" name="Picture 3"/>
          <p:cNvPicPr>
            <a:picLocks noChangeAspect="1" noChangeArrowheads="1"/>
          </p:cNvPicPr>
          <p:nvPr/>
        </p:nvPicPr>
        <p:blipFill>
          <a:blip r:embed="rId3"/>
          <a:srcRect/>
          <a:stretch>
            <a:fillRect/>
          </a:stretch>
        </p:blipFill>
        <p:spPr bwMode="auto">
          <a:xfrm>
            <a:off x="1862138" y="6343650"/>
            <a:ext cx="5419725" cy="180975"/>
          </a:xfrm>
          <a:prstGeom prst="rect">
            <a:avLst/>
          </a:prstGeom>
          <a:noFill/>
          <a:ln w="9525">
            <a:noFill/>
            <a:miter lim="800000"/>
            <a:headEnd/>
            <a:tailEnd/>
          </a:ln>
        </p:spPr>
      </p:pic>
      <p:pic>
        <p:nvPicPr>
          <p:cNvPr id="17412" name="Título 1"/>
          <p:cNvPicPr>
            <a:picLocks noChangeArrowheads="1"/>
          </p:cNvPicPr>
          <p:nvPr/>
        </p:nvPicPr>
        <p:blipFill>
          <a:blip r:embed="rId4"/>
          <a:srcRect/>
          <a:stretch>
            <a:fillRect/>
          </a:stretch>
        </p:blipFill>
        <p:spPr bwMode="auto">
          <a:xfrm>
            <a:off x="250825" y="-242888"/>
            <a:ext cx="8424863" cy="1158876"/>
          </a:xfrm>
          <a:prstGeom prst="rect">
            <a:avLst/>
          </a:prstGeom>
          <a:noFill/>
          <a:ln w="9525">
            <a:noFill/>
            <a:miter lim="800000"/>
            <a:headEnd/>
            <a:tailEnd/>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srcRect/>
          <a:stretch>
            <a:fillRect/>
          </a:stretch>
        </p:blipFill>
        <p:spPr bwMode="auto">
          <a:xfrm>
            <a:off x="0" y="1125538"/>
            <a:ext cx="9010650" cy="4600575"/>
          </a:xfrm>
          <a:prstGeom prst="rect">
            <a:avLst/>
          </a:prstGeom>
          <a:noFill/>
          <a:ln w="28575">
            <a:solidFill>
              <a:srgbClr val="FF3399"/>
            </a:solidFill>
            <a:miter lim="800000"/>
            <a:headEnd/>
            <a:tailEnd/>
          </a:ln>
        </p:spPr>
      </p:pic>
      <p:pic>
        <p:nvPicPr>
          <p:cNvPr id="18435" name="Picture 3"/>
          <p:cNvPicPr>
            <a:picLocks noChangeAspect="1" noChangeArrowheads="1"/>
          </p:cNvPicPr>
          <p:nvPr/>
        </p:nvPicPr>
        <p:blipFill>
          <a:blip r:embed="rId3"/>
          <a:srcRect/>
          <a:stretch>
            <a:fillRect/>
          </a:stretch>
        </p:blipFill>
        <p:spPr bwMode="auto">
          <a:xfrm>
            <a:off x="1862138" y="6343650"/>
            <a:ext cx="5419725" cy="180975"/>
          </a:xfrm>
          <a:prstGeom prst="rect">
            <a:avLst/>
          </a:prstGeom>
          <a:noFill/>
          <a:ln w="9525">
            <a:noFill/>
            <a:miter lim="800000"/>
            <a:headEnd/>
            <a:tailEnd/>
          </a:ln>
        </p:spPr>
      </p:pic>
      <p:pic>
        <p:nvPicPr>
          <p:cNvPr id="18436" name="Título 1"/>
          <p:cNvPicPr>
            <a:picLocks noChangeArrowheads="1"/>
          </p:cNvPicPr>
          <p:nvPr/>
        </p:nvPicPr>
        <p:blipFill>
          <a:blip r:embed="rId4"/>
          <a:srcRect/>
          <a:stretch>
            <a:fillRect/>
          </a:stretch>
        </p:blipFill>
        <p:spPr bwMode="auto">
          <a:xfrm>
            <a:off x="323850" y="-242888"/>
            <a:ext cx="8424863" cy="1158876"/>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srcRect/>
          <a:stretch>
            <a:fillRect/>
          </a:stretch>
        </p:blipFill>
        <p:spPr bwMode="auto">
          <a:xfrm>
            <a:off x="323850" y="2060575"/>
            <a:ext cx="8448675" cy="2733675"/>
          </a:xfrm>
          <a:prstGeom prst="rect">
            <a:avLst/>
          </a:prstGeom>
          <a:noFill/>
          <a:ln w="38100">
            <a:solidFill>
              <a:srgbClr val="FF3399"/>
            </a:solidFill>
            <a:miter lim="800000"/>
            <a:headEnd/>
            <a:tailEnd/>
          </a:ln>
        </p:spPr>
      </p:pic>
      <p:pic>
        <p:nvPicPr>
          <p:cNvPr id="19459" name="Título 1"/>
          <p:cNvPicPr>
            <a:picLocks noChangeArrowheads="1"/>
          </p:cNvPicPr>
          <p:nvPr/>
        </p:nvPicPr>
        <p:blipFill>
          <a:blip r:embed="rId3"/>
          <a:srcRect/>
          <a:stretch>
            <a:fillRect/>
          </a:stretch>
        </p:blipFill>
        <p:spPr bwMode="auto">
          <a:xfrm>
            <a:off x="250825" y="260350"/>
            <a:ext cx="8424863" cy="1158875"/>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srcRect/>
          <a:stretch>
            <a:fillRect/>
          </a:stretch>
        </p:blipFill>
        <p:spPr bwMode="auto">
          <a:xfrm>
            <a:off x="323850" y="2060575"/>
            <a:ext cx="8458200" cy="2743200"/>
          </a:xfrm>
          <a:prstGeom prst="rect">
            <a:avLst/>
          </a:prstGeom>
          <a:noFill/>
          <a:ln w="38100">
            <a:solidFill>
              <a:srgbClr val="FF3399"/>
            </a:solidFill>
            <a:miter lim="800000"/>
            <a:headEnd/>
            <a:tailEnd/>
          </a:ln>
        </p:spPr>
      </p:pic>
      <p:pic>
        <p:nvPicPr>
          <p:cNvPr id="20483" name="Título 1"/>
          <p:cNvPicPr>
            <a:picLocks noChangeArrowheads="1"/>
          </p:cNvPicPr>
          <p:nvPr/>
        </p:nvPicPr>
        <p:blipFill>
          <a:blip r:embed="rId3"/>
          <a:srcRect/>
          <a:stretch>
            <a:fillRect/>
          </a:stretch>
        </p:blipFill>
        <p:spPr bwMode="auto">
          <a:xfrm>
            <a:off x="250825" y="260350"/>
            <a:ext cx="8424863" cy="1158875"/>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Espaço Reservado para Conteúdo 2"/>
          <p:cNvSpPr>
            <a:spLocks noGrp="1"/>
          </p:cNvSpPr>
          <p:nvPr>
            <p:ph idx="1"/>
          </p:nvPr>
        </p:nvSpPr>
        <p:spPr>
          <a:xfrm>
            <a:off x="500063" y="1000125"/>
            <a:ext cx="8229600" cy="4525963"/>
          </a:xfrm>
        </p:spPr>
        <p:txBody>
          <a:bodyPr/>
          <a:lstStyle/>
          <a:p>
            <a:pPr marL="0" indent="0" algn="just" eaLnBrk="1" hangingPunct="1">
              <a:buFont typeface="Arial" pitchFamily="34" charset="0"/>
              <a:buNone/>
            </a:pPr>
            <a:r>
              <a:rPr lang="pt-BR" b="1" smtClean="0">
                <a:solidFill>
                  <a:srgbClr val="FFFF00"/>
                </a:solidFill>
              </a:rPr>
              <a:t>Resultados a médio e longo prazo</a:t>
            </a:r>
          </a:p>
          <a:p>
            <a:pPr marL="0" indent="0" algn="just" eaLnBrk="1" hangingPunct="1"/>
            <a:r>
              <a:rPr lang="pt-BR" smtClean="0"/>
              <a:t>A </a:t>
            </a:r>
            <a:r>
              <a:rPr lang="pt-BR" smtClean="0">
                <a:solidFill>
                  <a:srgbClr val="0000FF"/>
                </a:solidFill>
              </a:rPr>
              <a:t>Tabela 5</a:t>
            </a:r>
            <a:r>
              <a:rPr lang="pt-BR" smtClean="0"/>
              <a:t> apresenta os </a:t>
            </a:r>
            <a:r>
              <a:rPr lang="pt-BR" b="1" smtClean="0">
                <a:solidFill>
                  <a:srgbClr val="FFFF00"/>
                </a:solidFill>
              </a:rPr>
              <a:t>resultados da ressonância</a:t>
            </a:r>
            <a:r>
              <a:rPr lang="pt-BR" smtClean="0"/>
              <a:t> magnética de 2 semanas, bem como os resultados de 18 meses.</a:t>
            </a:r>
          </a:p>
          <a:p>
            <a:pPr marL="0" indent="0" algn="just" eaLnBrk="1" hangingPunct="1"/>
            <a:r>
              <a:rPr lang="pt-BR" b="1" smtClean="0">
                <a:solidFill>
                  <a:srgbClr val="FFFF00"/>
                </a:solidFill>
              </a:rPr>
              <a:t>A taxa de ressonância magnética normal foi maior no grupo hipotermia em comparação com o grupo controle</a:t>
            </a:r>
            <a:r>
              <a:rPr lang="pt-BR" smtClean="0"/>
              <a:t> (P &lt;0,01). No grupo hipotermia, </a:t>
            </a:r>
            <a:r>
              <a:rPr lang="pt-BR" b="1" smtClean="0">
                <a:solidFill>
                  <a:srgbClr val="FFFF00"/>
                </a:solidFill>
              </a:rPr>
              <a:t>a taxa de resultados normais de ressonância magnética foi maior no subgrupo &lt;6 h</a:t>
            </a:r>
            <a:r>
              <a:rPr lang="pt-BR" smtClean="0"/>
              <a:t> (P &lt;0,01).</a:t>
            </a:r>
          </a:p>
          <a:p>
            <a:pPr marL="0" indent="0" algn="just" eaLnBrk="1" hangingPunct="1"/>
            <a:r>
              <a:rPr lang="pt-BR" smtClean="0"/>
              <a:t>A </a:t>
            </a:r>
            <a:r>
              <a:rPr lang="pt-BR" b="1" smtClean="0">
                <a:solidFill>
                  <a:srgbClr val="FFFF00"/>
                </a:solidFill>
              </a:rPr>
              <a:t>taxa de 18 meses de incapacidade grave e a taxa de morte neonatal</a:t>
            </a:r>
            <a:r>
              <a:rPr lang="pt-BR" smtClean="0"/>
              <a:t> foram menores no grupo de hipotermia em comparação com o grupo controle (ambos P &lt;0,01). </a:t>
            </a:r>
            <a:r>
              <a:rPr lang="pt-BR" b="1" smtClean="0">
                <a:solidFill>
                  <a:srgbClr val="FFFF00"/>
                </a:solidFill>
              </a:rPr>
              <a:t>Não houve diferenças entre os grupos &lt;6 h e 6-12 h.</a:t>
            </a:r>
          </a:p>
        </p:txBody>
      </p:sp>
      <p:pic>
        <p:nvPicPr>
          <p:cNvPr id="21507" name="Título 1"/>
          <p:cNvPicPr>
            <a:picLocks noChangeArrowheads="1"/>
          </p:cNvPicPr>
          <p:nvPr/>
        </p:nvPicPr>
        <p:blipFill>
          <a:blip r:embed="rId2"/>
          <a:srcRect/>
          <a:stretch>
            <a:fillRect/>
          </a:stretch>
        </p:blipFill>
        <p:spPr bwMode="auto">
          <a:xfrm>
            <a:off x="250825" y="-171450"/>
            <a:ext cx="8424863" cy="1158875"/>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srcRect/>
          <a:stretch>
            <a:fillRect/>
          </a:stretch>
        </p:blipFill>
        <p:spPr bwMode="auto">
          <a:xfrm>
            <a:off x="323850" y="2349500"/>
            <a:ext cx="8448675" cy="2162175"/>
          </a:xfrm>
          <a:prstGeom prst="rect">
            <a:avLst/>
          </a:prstGeom>
          <a:noFill/>
          <a:ln w="28575">
            <a:solidFill>
              <a:srgbClr val="FF3399"/>
            </a:solidFill>
            <a:miter lim="800000"/>
            <a:headEnd/>
            <a:tailEnd/>
          </a:ln>
        </p:spPr>
      </p:pic>
      <p:pic>
        <p:nvPicPr>
          <p:cNvPr id="22531" name="Título 1"/>
          <p:cNvPicPr>
            <a:picLocks noChangeArrowheads="1"/>
          </p:cNvPicPr>
          <p:nvPr/>
        </p:nvPicPr>
        <p:blipFill>
          <a:blip r:embed="rId3"/>
          <a:srcRect/>
          <a:stretch>
            <a:fillRect/>
          </a:stretch>
        </p:blipFill>
        <p:spPr bwMode="auto">
          <a:xfrm>
            <a:off x="250825" y="260350"/>
            <a:ext cx="8424863" cy="115887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67544" y="260648"/>
            <a:ext cx="8229600" cy="1143000"/>
          </a:xfrm>
        </p:spPr>
        <p:txBody>
          <a:bodyPr/>
          <a:lstStyle/>
          <a:p>
            <a:pPr eaLnBrk="1" fontAlgn="auto" hangingPunct="1">
              <a:spcAft>
                <a:spcPts val="0"/>
              </a:spcAft>
              <a:defRPr/>
            </a:pPr>
            <a:r>
              <a:rPr lang="pt-BR" dirty="0" smtClean="0">
                <a:solidFill>
                  <a:schemeClr val="accent6">
                    <a:tint val="1000"/>
                  </a:schemeClr>
                </a:solidFill>
              </a:rPr>
              <a:t>Discussão</a:t>
            </a:r>
            <a:endParaRPr lang="pt-BR" dirty="0">
              <a:solidFill>
                <a:schemeClr val="accent6">
                  <a:tint val="1000"/>
                </a:schemeClr>
              </a:solidFill>
            </a:endParaRPr>
          </a:p>
        </p:txBody>
      </p:sp>
      <p:sp>
        <p:nvSpPr>
          <p:cNvPr id="23555" name="Espaço Reservado para Conteúdo 2"/>
          <p:cNvSpPr>
            <a:spLocks noGrp="1"/>
          </p:cNvSpPr>
          <p:nvPr>
            <p:ph idx="1"/>
          </p:nvPr>
        </p:nvSpPr>
        <p:spPr/>
        <p:txBody>
          <a:bodyPr/>
          <a:lstStyle/>
          <a:p>
            <a:pPr algn="just" eaLnBrk="1" hangingPunct="1">
              <a:lnSpc>
                <a:spcPct val="80000"/>
              </a:lnSpc>
            </a:pPr>
            <a:r>
              <a:rPr lang="pt-BR" sz="1700" smtClean="0"/>
              <a:t>Tem sido sugerido que a hipotermia terapêutica leve para EHI deve ocorrer em &lt;6 h após EHI, mas muitos recém-nascidos são admitidos no Hospital &gt;6 horas, particularmente em áreas em desenvolvimento. </a:t>
            </a:r>
          </a:p>
          <a:p>
            <a:pPr algn="ctr" eaLnBrk="1" hangingPunct="1">
              <a:lnSpc>
                <a:spcPct val="80000"/>
              </a:lnSpc>
              <a:buFont typeface="Arial" pitchFamily="34" charset="0"/>
              <a:buNone/>
            </a:pPr>
            <a:r>
              <a:rPr lang="pt-BR" sz="1700" b="1" smtClean="0">
                <a:solidFill>
                  <a:srgbClr val="FFFF00"/>
                </a:solidFill>
              </a:rPr>
              <a:t>Portanto, este estudo teve como objetivo determinar se o tratamento com hipotermia poderia permanecer eficaz dentro de 12 horas após o nascimento</a:t>
            </a:r>
            <a:r>
              <a:rPr lang="pt-BR" sz="1700" smtClean="0"/>
              <a:t>. </a:t>
            </a:r>
          </a:p>
          <a:p>
            <a:pPr algn="just" eaLnBrk="1" hangingPunct="1">
              <a:lnSpc>
                <a:spcPct val="80000"/>
              </a:lnSpc>
            </a:pPr>
            <a:r>
              <a:rPr lang="pt-BR" sz="1700" b="1" smtClean="0">
                <a:solidFill>
                  <a:srgbClr val="FFFF00"/>
                </a:solidFill>
              </a:rPr>
              <a:t>Os resultados mostraram que, em recém-nascidos com EHI moderada, os tempos iniciais de terapia com hipotermia &lt;6 h e 6-12 h mostraram efeitos curativos</a:t>
            </a:r>
            <a:r>
              <a:rPr lang="pt-BR" sz="1700" smtClean="0"/>
              <a:t>. </a:t>
            </a:r>
            <a:r>
              <a:rPr lang="pt-BR" sz="1700" b="1" smtClean="0">
                <a:solidFill>
                  <a:srgbClr val="FFCC00"/>
                </a:solidFill>
              </a:rPr>
              <a:t>Nos pacientes com EHI severa, apenas o início da terapia de hipotermia dentro de 6 horas mostrou efeitos curativos.</a:t>
            </a:r>
          </a:p>
          <a:p>
            <a:pPr algn="just" eaLnBrk="1" hangingPunct="1">
              <a:lnSpc>
                <a:spcPct val="80000"/>
              </a:lnSpc>
            </a:pPr>
            <a:r>
              <a:rPr lang="pt-BR" sz="1700" smtClean="0"/>
              <a:t>A etiologia da EHI neonatal é complexa [15]. Começa com a reperfusão do fluxo cerebral às 6–24 h após várias horas ou dias de isquemia por hipoxia, levando ao dano oxidativo mitocondrial e à falha de energia neuronal.</a:t>
            </a:r>
          </a:p>
          <a:p>
            <a:pPr algn="just" eaLnBrk="1" hangingPunct="1">
              <a:lnSpc>
                <a:spcPct val="80000"/>
              </a:lnSpc>
            </a:pPr>
            <a:r>
              <a:rPr lang="pt-BR" sz="1700" smtClean="0"/>
              <a:t>Excesso de radicais livres, sobrecarga de Ca2</a:t>
            </a:r>
            <a:r>
              <a:rPr lang="pt-BR" sz="1700" baseline="30000" smtClean="0"/>
              <a:t>++</a:t>
            </a:r>
            <a:r>
              <a:rPr lang="pt-BR" sz="1700" smtClean="0"/>
              <a:t> intracelular e grandes quantidades de aminoácidos excitatórios, combinados com a ação de células inflamatórias e citocinas inflamatórias, levarão à morte celular. A gravidade e duração da hipoxia mais importante levarão a maiores alterações patológicas. </a:t>
            </a:r>
            <a:r>
              <a:rPr lang="pt-BR" sz="1700" b="1" smtClean="0">
                <a:solidFill>
                  <a:srgbClr val="FFFF00"/>
                </a:solidFill>
              </a:rPr>
              <a:t>O elo fundamental é a falha de energia secundária</a:t>
            </a:r>
            <a:r>
              <a:rPr lang="pt-BR" sz="1700" smtClean="0"/>
              <a:t>, que ativa uma série de reações bioquímicas, finalmente causando ou agravando a morte neuronal. Falha de energia secundária </a:t>
            </a:r>
            <a:r>
              <a:rPr lang="pt-BR" sz="1700" b="1" smtClean="0">
                <a:solidFill>
                  <a:srgbClr val="FFFF00"/>
                </a:solidFill>
              </a:rPr>
              <a:t>após 6-12 horas</a:t>
            </a:r>
            <a:r>
              <a:rPr lang="pt-BR" sz="1700" smtClean="0"/>
              <a:t> oferece uma </a:t>
            </a:r>
            <a:r>
              <a:rPr lang="pt-BR" sz="1700" b="1" smtClean="0">
                <a:solidFill>
                  <a:srgbClr val="FFFF00"/>
                </a:solidFill>
              </a:rPr>
              <a:t>janela de tempo para o desenvolvimento da doença.</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Espaço Reservado para Conteúdo 2"/>
          <p:cNvSpPr>
            <a:spLocks noGrp="1"/>
          </p:cNvSpPr>
          <p:nvPr>
            <p:ph idx="1"/>
          </p:nvPr>
        </p:nvSpPr>
        <p:spPr>
          <a:xfrm>
            <a:off x="428625" y="642938"/>
            <a:ext cx="8229600" cy="4525962"/>
          </a:xfrm>
        </p:spPr>
        <p:txBody>
          <a:bodyPr/>
          <a:lstStyle/>
          <a:p>
            <a:pPr algn="just" eaLnBrk="1" hangingPunct="1">
              <a:lnSpc>
                <a:spcPct val="80000"/>
              </a:lnSpc>
            </a:pPr>
            <a:r>
              <a:rPr lang="pt-BR" sz="2200" smtClean="0"/>
              <a:t>Estudos multicêntricos [16-18] também indicaram que o tratamento com hipotermia pode melhorar significativamente o prognóstico de recém-nascidos com EHI moderadamente severa, bem como a janela de tempo de tratamento &lt;6 horas após o nascimento.</a:t>
            </a:r>
          </a:p>
          <a:p>
            <a:pPr algn="just" eaLnBrk="1" hangingPunct="1">
              <a:lnSpc>
                <a:spcPct val="80000"/>
              </a:lnSpc>
            </a:pPr>
            <a:r>
              <a:rPr lang="pt-BR" sz="2200" smtClean="0"/>
              <a:t>No entanto, </a:t>
            </a:r>
            <a:r>
              <a:rPr lang="pt-BR" sz="2200" b="1" smtClean="0">
                <a:solidFill>
                  <a:srgbClr val="FFFF00"/>
                </a:solidFill>
              </a:rPr>
              <a:t>alguns autores propuseram que retardar o tratamento até 10h após a isquemia por hipoxia resulta em eficácia similar</a:t>
            </a:r>
            <a:r>
              <a:rPr lang="pt-BR" sz="2200" smtClean="0"/>
              <a:t> [19], mas estudos relatando um atraso no tratamento de 10 ou até 12h são escassos. Enquanto isso, muitos recém-nascidos são admitidos no hospital mais de 6 horas após a isquemia hipóxica. Especificamente, a China Ocidental possui sistemas médicos e de transporte relativamente subdesenvolvidos.</a:t>
            </a:r>
          </a:p>
          <a:p>
            <a:pPr algn="ctr" eaLnBrk="1" hangingPunct="1">
              <a:lnSpc>
                <a:spcPct val="80000"/>
              </a:lnSpc>
            </a:pPr>
            <a:r>
              <a:rPr lang="pt-BR" sz="2200" b="1" smtClean="0">
                <a:solidFill>
                  <a:srgbClr val="FFFF00"/>
                </a:solidFill>
              </a:rPr>
              <a:t>Os pacientes poderiam se beneficiar de hipotermia se o início do tratamento pudesse ser atrasado para &gt; 6 h após o nascimento.</a:t>
            </a:r>
          </a:p>
          <a:p>
            <a:pPr algn="just" eaLnBrk="1" hangingPunct="1">
              <a:lnSpc>
                <a:spcPct val="80000"/>
              </a:lnSpc>
            </a:pPr>
            <a:r>
              <a:rPr lang="pt-BR" sz="2200" smtClean="0"/>
              <a:t>Portanto, este estudo incluiu que recém-nascidos com danos cerebrais hipóxicos-isquêmicos admitidos de 6 a 12 horas após o nascimento.</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ço Reservado para Conteúdo 2"/>
          <p:cNvSpPr>
            <a:spLocks noGrp="1"/>
          </p:cNvSpPr>
          <p:nvPr>
            <p:ph idx="1"/>
          </p:nvPr>
        </p:nvSpPr>
        <p:spPr>
          <a:xfrm>
            <a:off x="500063" y="428625"/>
            <a:ext cx="8229600" cy="4525963"/>
          </a:xfrm>
        </p:spPr>
        <p:txBody>
          <a:bodyPr/>
          <a:lstStyle/>
          <a:p>
            <a:pPr algn="just" eaLnBrk="1" hangingPunct="1">
              <a:lnSpc>
                <a:spcPct val="80000"/>
              </a:lnSpc>
            </a:pPr>
            <a:r>
              <a:rPr lang="pt-BR" sz="1800" smtClean="0"/>
              <a:t>Poucos estudos avaliaram a hipotermia no tratamento de EHI leve. </a:t>
            </a:r>
          </a:p>
          <a:p>
            <a:pPr algn="just" eaLnBrk="1" hangingPunct="1">
              <a:lnSpc>
                <a:spcPct val="80000"/>
              </a:lnSpc>
            </a:pPr>
            <a:r>
              <a:rPr lang="pt-BR" sz="1800" smtClean="0"/>
              <a:t>Zhou et al. [20] sugeriram que os recém-nascidos com EHI leve têm menos sequelas neurológicas e que o efeito curativo da hipotermia nesses pacientes não é significativo. </a:t>
            </a:r>
          </a:p>
          <a:p>
            <a:pPr algn="just" eaLnBrk="1" hangingPunct="1">
              <a:lnSpc>
                <a:spcPct val="80000"/>
              </a:lnSpc>
            </a:pPr>
            <a:r>
              <a:rPr lang="pt-BR" sz="1800" smtClean="0"/>
              <a:t>Alguns estudos relataram que recém-nascidos com EHI leve exibem deficiente função cognitiva na infância [21], com menor escore de memória comparado com o grupo normal [22].</a:t>
            </a:r>
          </a:p>
          <a:p>
            <a:pPr algn="just" eaLnBrk="1" hangingPunct="1">
              <a:lnSpc>
                <a:spcPct val="80000"/>
              </a:lnSpc>
            </a:pPr>
            <a:r>
              <a:rPr lang="pt-BR" sz="1800" smtClean="0"/>
              <a:t>No presente estudo, a hipotermia melhorou as taxas de morte neonatal e incapacidade aos 18 meses. A janela de tempo &lt;6 h levou a melhores taxas de incapacidade aos 18 meses, mas sem diferença na morte. </a:t>
            </a:r>
          </a:p>
          <a:p>
            <a:pPr algn="just" eaLnBrk="1" hangingPunct="1">
              <a:lnSpc>
                <a:spcPct val="80000"/>
              </a:lnSpc>
            </a:pPr>
            <a:r>
              <a:rPr lang="pt-BR" sz="1800" smtClean="0"/>
              <a:t>Portanto, recém-nascidos com EHI poderiam se beneficiar do tratamento com hipotermia, mas novos estudos com maior tamanho de amostra são necessários. Em particular, é difícil avaliar a gravidade da EHI de acordo com índices objetivos logo após o nascimento, e </a:t>
            </a:r>
            <a:r>
              <a:rPr lang="pt-BR" sz="1800" b="1" smtClean="0">
                <a:solidFill>
                  <a:srgbClr val="FFFF00"/>
                </a:solidFill>
              </a:rPr>
              <a:t>apenas o tratamento de recém-nascidos com EHI moderadamente grave com hipotermia pode estar deixando de fora recém-nascidos que poderiam ser ajudados.</a:t>
            </a:r>
          </a:p>
          <a:p>
            <a:pPr algn="just" eaLnBrk="1" hangingPunct="1">
              <a:lnSpc>
                <a:spcPct val="80000"/>
              </a:lnSpc>
            </a:pPr>
            <a:r>
              <a:rPr lang="pt-BR" sz="1800" smtClean="0"/>
              <a:t>Neste estudo, recém-nascidos com EHI leve foram submetidos à hipotermia terapêutica por 72 h após o consentimento informado por seus responsáveis ​​legais.</a:t>
            </a:r>
          </a:p>
          <a:p>
            <a:pPr algn="just" eaLnBrk="1" hangingPunct="1">
              <a:lnSpc>
                <a:spcPct val="80000"/>
              </a:lnSpc>
            </a:pPr>
            <a:r>
              <a:rPr lang="pt-BR" sz="1800" b="1" smtClean="0">
                <a:solidFill>
                  <a:srgbClr val="FFFF00"/>
                </a:solidFill>
              </a:rPr>
              <a:t>Os achados sugerem que a terapia de hipotermia tardia para recém-nascidos com EHI é eficaz</a:t>
            </a:r>
            <a:r>
              <a:rPr lang="pt-BR" sz="1800" smtClean="0"/>
              <a:t>, embora mais estudos clínicos sejam necessários para confirmação.</a:t>
            </a:r>
          </a:p>
          <a:p>
            <a:pPr algn="just" eaLnBrk="1" hangingPunct="1">
              <a:lnSpc>
                <a:spcPct val="80000"/>
              </a:lnSpc>
            </a:pPr>
            <a:r>
              <a:rPr lang="pt-BR" sz="1800" b="1" smtClean="0"/>
              <a:t>Se o tratamento com hipotermia atrasar mais de 6 horas após o nascimento, a melhor janela de tratamento dos pacientes com EHI pode ser perdida.</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357188" y="357188"/>
            <a:ext cx="8229600" cy="4525962"/>
          </a:xfrm>
        </p:spPr>
        <p:txBody>
          <a:bodyPr/>
          <a:lstStyle/>
          <a:p>
            <a:pPr algn="just" eaLnBrk="1" hangingPunct="1"/>
            <a:r>
              <a:rPr lang="pt-BR" smtClean="0"/>
              <a:t>O </a:t>
            </a:r>
            <a:r>
              <a:rPr lang="pt-BR" b="1" smtClean="0">
                <a:solidFill>
                  <a:srgbClr val="FFFF00"/>
                </a:solidFill>
              </a:rPr>
              <a:t>aEEG</a:t>
            </a:r>
            <a:r>
              <a:rPr lang="pt-BR" smtClean="0"/>
              <a:t> pode refletir sensivelmente a mudança da fisiologia cerebral no estágio inicial da hipoxia isquêmica cerebral. </a:t>
            </a:r>
          </a:p>
          <a:p>
            <a:pPr algn="just" eaLnBrk="1" hangingPunct="1"/>
            <a:r>
              <a:rPr lang="pt-BR" smtClean="0"/>
              <a:t>Esta é a </a:t>
            </a:r>
            <a:r>
              <a:rPr lang="pt-BR" smtClean="0">
                <a:solidFill>
                  <a:srgbClr val="FFFF00"/>
                </a:solidFill>
              </a:rPr>
              <a:t>única maneira de detectar convulsões subclínicas e alterações reversíveis da função cerebral</a:t>
            </a:r>
            <a:r>
              <a:rPr lang="pt-BR" smtClean="0"/>
              <a:t> [23, 24]. </a:t>
            </a:r>
          </a:p>
          <a:p>
            <a:pPr algn="just" eaLnBrk="1" hangingPunct="1"/>
            <a:r>
              <a:rPr lang="pt-BR" smtClean="0"/>
              <a:t>Alguns autores [25] indicaram que o aEEG pode confirmar a encefalopatia dentro de 6 horas após a EHI. </a:t>
            </a:r>
          </a:p>
          <a:p>
            <a:pPr algn="just" eaLnBrk="1" hangingPunct="1"/>
            <a:r>
              <a:rPr lang="pt-BR" smtClean="0"/>
              <a:t>De fato, o aEEG poderia prever um desenvolvimento neurológico anormal, com 82% de especificidade, 85% de taxa positiva e 100% de taxa negativa. </a:t>
            </a:r>
          </a:p>
          <a:p>
            <a:pPr algn="just" eaLnBrk="1" hangingPunct="1"/>
            <a:r>
              <a:rPr lang="pt-BR" smtClean="0"/>
              <a:t>No presente estudo, o aEEG foi um método eficaz de monitoramento dos recém-nascidos, uma vez que algumas melhorias foram observadas em pacientes que receberam hipotermia.</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ço Reservado para Conteúdo 2"/>
          <p:cNvSpPr>
            <a:spLocks noGrp="1"/>
          </p:cNvSpPr>
          <p:nvPr>
            <p:ph idx="1"/>
          </p:nvPr>
        </p:nvSpPr>
        <p:spPr>
          <a:xfrm>
            <a:off x="571500" y="500063"/>
            <a:ext cx="8229600" cy="4525962"/>
          </a:xfrm>
        </p:spPr>
        <p:txBody>
          <a:bodyPr/>
          <a:lstStyle/>
          <a:p>
            <a:pPr algn="just" eaLnBrk="1" hangingPunct="1">
              <a:lnSpc>
                <a:spcPct val="80000"/>
              </a:lnSpc>
            </a:pPr>
            <a:r>
              <a:rPr lang="pt-BR" sz="1800" b="1" smtClean="0"/>
              <a:t>NSE</a:t>
            </a:r>
            <a:r>
              <a:rPr lang="pt-BR" sz="1800" smtClean="0"/>
              <a:t> é uma proteína solúvel e existe em células nervosas centrais e tecidos nervosos periféricos, mais especificamente em células neuroendócrinas. </a:t>
            </a:r>
          </a:p>
          <a:p>
            <a:pPr algn="just" eaLnBrk="1" hangingPunct="1">
              <a:lnSpc>
                <a:spcPct val="80000"/>
              </a:lnSpc>
            </a:pPr>
            <a:r>
              <a:rPr lang="pt-BR" sz="1800" smtClean="0"/>
              <a:t>É muito raro em fluidos corporais normais (incluindo sangue e líquido cefalorraquidiano). </a:t>
            </a:r>
          </a:p>
          <a:p>
            <a:pPr algn="just" eaLnBrk="1" hangingPunct="1">
              <a:lnSpc>
                <a:spcPct val="80000"/>
              </a:lnSpc>
            </a:pPr>
            <a:r>
              <a:rPr lang="pt-BR" sz="1800" smtClean="0"/>
              <a:t>Em caso de lesão neuronal e necrose, a barreira hematoencefálica está danificada [26]. </a:t>
            </a:r>
          </a:p>
          <a:p>
            <a:pPr algn="just" eaLnBrk="1" hangingPunct="1">
              <a:lnSpc>
                <a:spcPct val="80000"/>
              </a:lnSpc>
            </a:pPr>
            <a:r>
              <a:rPr lang="pt-BR" sz="1800" smtClean="0"/>
              <a:t>Celtik et al. [27] demonstraram que o NSE pode ser usado como marcador quantitativo de dano cerebral.</a:t>
            </a:r>
          </a:p>
          <a:p>
            <a:pPr algn="just" eaLnBrk="1" hangingPunct="1">
              <a:lnSpc>
                <a:spcPct val="80000"/>
              </a:lnSpc>
            </a:pPr>
            <a:r>
              <a:rPr lang="pt-BR" sz="1800" smtClean="0"/>
              <a:t>Este estudo revelou que </a:t>
            </a:r>
            <a:r>
              <a:rPr lang="pt-BR" sz="1800" b="1" smtClean="0">
                <a:solidFill>
                  <a:srgbClr val="FFFF00"/>
                </a:solidFill>
              </a:rPr>
              <a:t>os níveis de NSE em recém-nascidos com EHI moderadamente grave foram maiores do que naqueles com EHI leve antes do tratamento.</a:t>
            </a:r>
            <a:r>
              <a:rPr lang="pt-BR" sz="1800" smtClean="0"/>
              <a:t> Além disso, os níveis de NSE foram positivamente associados ao grau de dano cerebral.</a:t>
            </a:r>
          </a:p>
          <a:p>
            <a:pPr algn="just" eaLnBrk="1" hangingPunct="1">
              <a:lnSpc>
                <a:spcPct val="80000"/>
              </a:lnSpc>
            </a:pPr>
            <a:r>
              <a:rPr lang="pt-BR" sz="1800" smtClean="0"/>
              <a:t>Em recém-nascidos com EHI e dentro de 48 h, os níveis plasmáticos de NSE são significativamente maiores do que os valores de controle, e ainda mais significativamente elevados em EHI grave, indicando que a lesão por isquemia e reperfusão hipóxica é um mecanismo importante de EHI [28]. </a:t>
            </a:r>
          </a:p>
          <a:p>
            <a:pPr algn="just" eaLnBrk="1" hangingPunct="1">
              <a:lnSpc>
                <a:spcPct val="80000"/>
              </a:lnSpc>
            </a:pPr>
            <a:r>
              <a:rPr lang="pt-BR" sz="1800" smtClean="0"/>
              <a:t>Os níveis de NSE estão associados com o curso da doença e com edema cerebral grave.</a:t>
            </a:r>
          </a:p>
          <a:p>
            <a:pPr algn="just" eaLnBrk="1" hangingPunct="1">
              <a:lnSpc>
                <a:spcPct val="80000"/>
              </a:lnSpc>
            </a:pPr>
            <a:r>
              <a:rPr lang="pt-BR" sz="1800" smtClean="0"/>
              <a:t>Tem sido demonstrado que os níveis de NSE atingem o pico em 24 h após danos cerebrais hipóxicos [29]. </a:t>
            </a:r>
          </a:p>
          <a:p>
            <a:pPr algn="just" eaLnBrk="1" hangingPunct="1">
              <a:lnSpc>
                <a:spcPct val="80000"/>
              </a:lnSpc>
            </a:pPr>
            <a:r>
              <a:rPr lang="pt-BR" sz="1800" smtClean="0"/>
              <a:t>Portanto, o tempo de pico específico no curso da doença ainda pode precisar ser avaliado em estudos com um tamanho de amostra grande.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500063" y="928688"/>
            <a:ext cx="8229600" cy="4525962"/>
          </a:xfrm>
        </p:spPr>
        <p:txBody>
          <a:bodyPr/>
          <a:lstStyle/>
          <a:p>
            <a:pPr algn="just" eaLnBrk="1" hangingPunct="1">
              <a:lnSpc>
                <a:spcPct val="90000"/>
              </a:lnSpc>
            </a:pPr>
            <a:r>
              <a:rPr lang="pt-BR" sz="2000" smtClean="0"/>
              <a:t>O edema cerebral leve a moderado é reversível; portanto, os pacientes com EHI leve, cujo dano cerebral ainda está em grande parte no estado de edema cerebral, podem ser totalmente restaurados por volta de uma semana, mesmo com tratamento de rotina.</a:t>
            </a:r>
          </a:p>
          <a:p>
            <a:pPr algn="just" eaLnBrk="1" hangingPunct="1">
              <a:lnSpc>
                <a:spcPct val="90000"/>
              </a:lnSpc>
            </a:pPr>
            <a:r>
              <a:rPr lang="pt-BR" sz="2000" smtClean="0"/>
              <a:t>Como mostrado acima, nenhuma diferença no efeito curativo do tratamento com hipotermia foi encontrada em recém-nascidos com EHI leve entre os grupos &lt;6 h e 6-12 h. Além disso, esses pacientes não apresentaram diferenças em relação ao grupo controle, sugerindo um bom prognóstico em recém-nascidos com EHI leve, mesmo sem tratamento de hipotermia.</a:t>
            </a:r>
          </a:p>
          <a:p>
            <a:pPr algn="just" eaLnBrk="1" hangingPunct="1">
              <a:lnSpc>
                <a:spcPct val="90000"/>
              </a:lnSpc>
            </a:pPr>
            <a:r>
              <a:rPr lang="pt-BR" sz="2000" smtClean="0"/>
              <a:t>No entanto, a avaliação do prognóstico a longo prazo e o seguimento a longo prazo são necessários para investigar se os recém-nascidos com EHI leve apresentariam problemas de desenvolvimento a longo prazo, como a disfunção cognitiva.</a:t>
            </a:r>
          </a:p>
          <a:p>
            <a:pPr algn="just" eaLnBrk="1" hangingPunct="1">
              <a:lnSpc>
                <a:spcPct val="90000"/>
              </a:lnSpc>
            </a:pPr>
            <a:r>
              <a:rPr lang="pt-BR" sz="2000" smtClean="0"/>
              <a:t>Isso determinaria se tais pacientes precisavam de tratamento para hipotermia.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Conteúdo 2"/>
          <p:cNvSpPr>
            <a:spLocks noGrp="1"/>
          </p:cNvSpPr>
          <p:nvPr>
            <p:ph idx="1"/>
          </p:nvPr>
        </p:nvSpPr>
        <p:spPr>
          <a:xfrm>
            <a:off x="428625" y="571500"/>
            <a:ext cx="8229600" cy="4525963"/>
          </a:xfrm>
        </p:spPr>
        <p:txBody>
          <a:bodyPr/>
          <a:lstStyle/>
          <a:p>
            <a:pPr algn="just" eaLnBrk="1" hangingPunct="1">
              <a:lnSpc>
                <a:spcPct val="80000"/>
              </a:lnSpc>
            </a:pPr>
            <a:r>
              <a:rPr lang="pt-BR" sz="2000" b="1" smtClean="0">
                <a:solidFill>
                  <a:srgbClr val="FFFF00"/>
                </a:solidFill>
              </a:rPr>
              <a:t>Um efeito curativo notável foi obtido em recém-nascidos com EHI moderada para ambas as janelas de tempo (&lt;6 h e 6-12 h) de hipotermia terapêutica</a:t>
            </a:r>
            <a:r>
              <a:rPr lang="pt-BR" sz="2000" smtClean="0"/>
              <a:t>, em desacordo com alguns relatos [30].</a:t>
            </a:r>
          </a:p>
          <a:p>
            <a:pPr algn="just" eaLnBrk="1" hangingPunct="1">
              <a:lnSpc>
                <a:spcPct val="80000"/>
              </a:lnSpc>
            </a:pPr>
            <a:r>
              <a:rPr lang="pt-BR" sz="2000" smtClean="0"/>
              <a:t> Nesses pacientes, a série de reações bioquímicas que levam a sérios danos cerebrais hipóxicos pode não ter começado. Mesmo após um longo período de tempo, a deterioração ainda pode ser evitada até certo ponto através de um tratamento eficaz.</a:t>
            </a:r>
          </a:p>
          <a:p>
            <a:pPr algn="just" eaLnBrk="1" hangingPunct="1">
              <a:lnSpc>
                <a:spcPct val="80000"/>
              </a:lnSpc>
            </a:pPr>
            <a:r>
              <a:rPr lang="pt-BR" sz="2000" smtClean="0"/>
              <a:t>O edema cerebral grave que entra no estágio de necrose dos neurônios é irreversível. O fluxo sangüíneo cerebral diminui significativamente dentro de 12 horas após a asfixia grave e aumenta gradualmente em 24 a 120 horas. Até então, o cérebro está em estado de perfusão múltipla e lançou uma série de reações bioquímicas, com subseqüente necrose e apoptose das células nervosas.</a:t>
            </a:r>
          </a:p>
          <a:p>
            <a:pPr algn="just" eaLnBrk="1" hangingPunct="1">
              <a:lnSpc>
                <a:spcPct val="80000"/>
              </a:lnSpc>
            </a:pPr>
            <a:r>
              <a:rPr lang="pt-BR" sz="2000" smtClean="0"/>
              <a:t>Para danos cerebrais hipóxicos graves, mesmo se a hipotermia terapêutica correspondente ocorrer e reduzir o processo metabólico cerebral além de uma certa janela de tempo, neurônios importantes já foram envolvidos em necrose irreversível ou mesmo infarto.</a:t>
            </a:r>
          </a:p>
          <a:p>
            <a:pPr algn="just" eaLnBrk="1" hangingPunct="1">
              <a:lnSpc>
                <a:spcPct val="80000"/>
              </a:lnSpc>
            </a:pPr>
            <a:r>
              <a:rPr lang="pt-BR" smtClean="0"/>
              <a:t>Isso explica o fraco efeito curativo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Espaço Reservado para Conteúdo 2"/>
          <p:cNvSpPr>
            <a:spLocks noGrp="1"/>
          </p:cNvSpPr>
          <p:nvPr>
            <p:ph idx="1"/>
          </p:nvPr>
        </p:nvSpPr>
        <p:spPr>
          <a:xfrm>
            <a:off x="500063" y="714375"/>
            <a:ext cx="8229600" cy="4525963"/>
          </a:xfrm>
        </p:spPr>
        <p:txBody>
          <a:bodyPr/>
          <a:lstStyle/>
          <a:p>
            <a:pPr algn="just" eaLnBrk="1" hangingPunct="1">
              <a:lnSpc>
                <a:spcPct val="90000"/>
              </a:lnSpc>
            </a:pPr>
            <a:r>
              <a:rPr lang="pt-BR" smtClean="0"/>
              <a:t>Os presentes achados corroboram numerosos estudos mostrando que a hipotermia terapêutica de recém-nascidos com EHI severa em &lt;6 h após o nascimento é inútil [31].</a:t>
            </a:r>
          </a:p>
          <a:p>
            <a:pPr algn="just" eaLnBrk="1" hangingPunct="1">
              <a:lnSpc>
                <a:spcPct val="90000"/>
              </a:lnSpc>
            </a:pPr>
            <a:r>
              <a:rPr lang="pt-BR" smtClean="0"/>
              <a:t>Este estudo não é sem </a:t>
            </a:r>
            <a:r>
              <a:rPr lang="pt-BR" smtClean="0">
                <a:solidFill>
                  <a:srgbClr val="FF0000"/>
                </a:solidFill>
              </a:rPr>
              <a:t>limitações.</a:t>
            </a:r>
            <a:r>
              <a:rPr lang="pt-BR" smtClean="0"/>
              <a:t> </a:t>
            </a:r>
          </a:p>
          <a:p>
            <a:pPr algn="just" eaLnBrk="1" hangingPunct="1">
              <a:lnSpc>
                <a:spcPct val="90000"/>
              </a:lnSpc>
            </a:pPr>
            <a:r>
              <a:rPr lang="pt-BR" smtClean="0"/>
              <a:t>O tamanho da amostra era pequeno e de um único Centro. </a:t>
            </a:r>
          </a:p>
          <a:p>
            <a:pPr algn="just" eaLnBrk="1" hangingPunct="1">
              <a:lnSpc>
                <a:spcPct val="90000"/>
              </a:lnSpc>
            </a:pPr>
            <a:r>
              <a:rPr lang="pt-BR" smtClean="0"/>
              <a:t>Além disso, devido aos princípios do consentimento informado dos membros da família em relação ao tratamento da hipotermia e por causa do </a:t>
            </a:r>
            <a:r>
              <a:rPr lang="pt-BR" i="1" smtClean="0"/>
              <a:t>status</a:t>
            </a:r>
            <a:r>
              <a:rPr lang="pt-BR" smtClean="0"/>
              <a:t> econômico e do histórico educacional das famílias, a randomização era impossível. </a:t>
            </a:r>
          </a:p>
          <a:p>
            <a:pPr algn="just" eaLnBrk="1" hangingPunct="1">
              <a:lnSpc>
                <a:spcPct val="90000"/>
              </a:lnSpc>
            </a:pPr>
            <a:r>
              <a:rPr lang="pt-BR" smtClean="0"/>
              <a:t>Finalmente, nenhum acompanhamento foi realizado para examinar o impacto do tratamento nas funções cognitivas de longo prazo.</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39737" y="266700"/>
            <a:ext cx="8229601" cy="1143000"/>
          </a:xfrm>
        </p:spPr>
        <p:txBody>
          <a:bodyPr/>
          <a:lstStyle/>
          <a:p>
            <a:pPr eaLnBrk="1" fontAlgn="auto" hangingPunct="1">
              <a:spcAft>
                <a:spcPts val="0"/>
              </a:spcAft>
              <a:defRPr/>
            </a:pPr>
            <a:r>
              <a:rPr lang="pt-BR" dirty="0" smtClean="0">
                <a:solidFill>
                  <a:schemeClr val="accent6">
                    <a:tint val="1000"/>
                  </a:schemeClr>
                </a:solidFill>
              </a:rPr>
              <a:t>Conclusões</a:t>
            </a:r>
            <a:endParaRPr lang="pt-BR" dirty="0">
              <a:solidFill>
                <a:schemeClr val="accent6">
                  <a:tint val="1000"/>
                </a:schemeClr>
              </a:solidFill>
            </a:endParaRPr>
          </a:p>
        </p:txBody>
      </p:sp>
      <p:sp>
        <p:nvSpPr>
          <p:cNvPr id="31747" name="Espaço Reservado para Conteúdo 2"/>
          <p:cNvSpPr>
            <a:spLocks noGrp="1"/>
          </p:cNvSpPr>
          <p:nvPr>
            <p:ph idx="1"/>
          </p:nvPr>
        </p:nvSpPr>
        <p:spPr>
          <a:xfrm>
            <a:off x="468313" y="1341438"/>
            <a:ext cx="8229600" cy="4525962"/>
          </a:xfrm>
        </p:spPr>
        <p:txBody>
          <a:bodyPr/>
          <a:lstStyle/>
          <a:p>
            <a:pPr eaLnBrk="1" hangingPunct="1"/>
            <a:r>
              <a:rPr lang="pt-BR" sz="2200" b="1" smtClean="0">
                <a:solidFill>
                  <a:srgbClr val="FFFF00"/>
                </a:solidFill>
              </a:rPr>
              <a:t>Em recém-nascidos com EHI moderada, ambas as janelas de tempo (&lt;6 h  e 6 a 12 h) para iniciar o tratamento de hipotermia mostraram efeitos curativos</a:t>
            </a:r>
            <a:r>
              <a:rPr lang="pt-BR" sz="2200" smtClean="0"/>
              <a:t>. </a:t>
            </a:r>
          </a:p>
          <a:p>
            <a:pPr eaLnBrk="1" hangingPunct="1"/>
            <a:r>
              <a:rPr lang="pt-BR" sz="2200" smtClean="0"/>
              <a:t>Os efeitos do tratamento foram melhores quando o tratamento foi iniciado precocemente.</a:t>
            </a:r>
          </a:p>
          <a:p>
            <a:pPr eaLnBrk="1" hangingPunct="1"/>
            <a:r>
              <a:rPr lang="pt-BR" sz="2200" smtClean="0"/>
              <a:t> Enquanto isso, os recém-nascidos com EHI grave mostraram apenas um efeito terapêutico para o tratamento da hipotermia, começando dentro de 6 horas.</a:t>
            </a:r>
          </a:p>
          <a:p>
            <a:pPr eaLnBrk="1" hangingPunct="1"/>
            <a:r>
              <a:rPr lang="pt-BR" sz="2200" smtClean="0"/>
              <a:t> O bom prognóstico foi obtido em recém-nascidos com EHI leve, mesmo sem tratamento de hipotermia.</a:t>
            </a:r>
          </a:p>
          <a:p>
            <a:pPr eaLnBrk="1" hangingPunct="1"/>
            <a:r>
              <a:rPr lang="pt-BR" sz="2200" smtClean="0"/>
              <a:t> Se os recém-nascidos com EHI leve demonstrariam problemas de desenvolvimento a longo prazo (como disfunção cognitiva) precisam ser avaliados no acompanhamento de longo prazo.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4"/>
          <p:cNvPicPr>
            <a:picLocks noChangeAspect="1" noChangeArrowheads="1"/>
          </p:cNvPicPr>
          <p:nvPr/>
        </p:nvPicPr>
        <p:blipFill>
          <a:blip r:embed="rId2"/>
          <a:srcRect/>
          <a:stretch>
            <a:fillRect/>
          </a:stretch>
        </p:blipFill>
        <p:spPr bwMode="auto">
          <a:xfrm>
            <a:off x="611188" y="1484313"/>
            <a:ext cx="7931150" cy="3860800"/>
          </a:xfrm>
          <a:prstGeom prst="rect">
            <a:avLst/>
          </a:prstGeom>
          <a:noFill/>
          <a:ln w="38100">
            <a:solidFill>
              <a:srgbClr val="FF3399"/>
            </a:solidFill>
            <a:miter lim="800000"/>
            <a:headEnd/>
            <a:tailEnd/>
          </a:ln>
        </p:spPr>
      </p:pic>
      <p:pic>
        <p:nvPicPr>
          <p:cNvPr id="32771" name="Picture 5"/>
          <p:cNvPicPr>
            <a:picLocks noChangeAspect="1" noChangeArrowheads="1"/>
          </p:cNvPicPr>
          <p:nvPr/>
        </p:nvPicPr>
        <p:blipFill>
          <a:blip r:embed="rId3"/>
          <a:srcRect/>
          <a:stretch>
            <a:fillRect/>
          </a:stretch>
        </p:blipFill>
        <p:spPr bwMode="auto">
          <a:xfrm>
            <a:off x="1979613" y="5516563"/>
            <a:ext cx="4648200" cy="815975"/>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p:cNvPicPr>
            <a:picLocks noChangeAspect="1" noChangeArrowheads="1"/>
          </p:cNvPicPr>
          <p:nvPr/>
        </p:nvPicPr>
        <p:blipFill>
          <a:blip r:embed="rId2"/>
          <a:srcRect/>
          <a:stretch>
            <a:fillRect/>
          </a:stretch>
        </p:blipFill>
        <p:spPr bwMode="auto">
          <a:xfrm>
            <a:off x="827088" y="981075"/>
            <a:ext cx="7416800" cy="4889500"/>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p:cNvPicPr>
            <a:picLocks noChangeAspect="1" noChangeArrowheads="1"/>
          </p:cNvPicPr>
          <p:nvPr/>
        </p:nvPicPr>
        <p:blipFill>
          <a:blip r:embed="rId2"/>
          <a:srcRect/>
          <a:stretch>
            <a:fillRect/>
          </a:stretch>
        </p:blipFill>
        <p:spPr bwMode="auto">
          <a:xfrm>
            <a:off x="1835150" y="333375"/>
            <a:ext cx="5675313" cy="6192838"/>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p:cNvPicPr>
            <a:picLocks noChangeAspect="1" noChangeArrowheads="1"/>
          </p:cNvPicPr>
          <p:nvPr/>
        </p:nvPicPr>
        <p:blipFill>
          <a:blip r:embed="rId2"/>
          <a:srcRect/>
          <a:stretch>
            <a:fillRect/>
          </a:stretch>
        </p:blipFill>
        <p:spPr bwMode="auto">
          <a:xfrm>
            <a:off x="1908175" y="404813"/>
            <a:ext cx="5475288" cy="60483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p:cNvPicPr>
            <a:picLocks noChangeAspect="1" noChangeArrowheads="1"/>
          </p:cNvPicPr>
          <p:nvPr/>
        </p:nvPicPr>
        <p:blipFill>
          <a:blip r:embed="rId2"/>
          <a:srcRect/>
          <a:stretch>
            <a:fillRect/>
          </a:stretch>
        </p:blipFill>
        <p:spPr bwMode="auto">
          <a:xfrm>
            <a:off x="2051050" y="3429000"/>
            <a:ext cx="5184775" cy="2511425"/>
          </a:xfrm>
          <a:prstGeom prst="rect">
            <a:avLst/>
          </a:prstGeom>
          <a:noFill/>
          <a:ln w="9525">
            <a:noFill/>
            <a:miter lim="800000"/>
            <a:headEnd/>
            <a:tailEnd/>
          </a:ln>
        </p:spPr>
      </p:pic>
      <p:pic>
        <p:nvPicPr>
          <p:cNvPr id="36867" name="Picture 5"/>
          <p:cNvPicPr>
            <a:picLocks noChangeAspect="1" noChangeArrowheads="1"/>
          </p:cNvPicPr>
          <p:nvPr/>
        </p:nvPicPr>
        <p:blipFill>
          <a:blip r:embed="rId3"/>
          <a:srcRect/>
          <a:stretch>
            <a:fillRect/>
          </a:stretch>
        </p:blipFill>
        <p:spPr bwMode="auto">
          <a:xfrm>
            <a:off x="2051050" y="1484313"/>
            <a:ext cx="5184775" cy="1971675"/>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p:nvPr>
        </p:nvSpPr>
        <p:spPr bwMode="auto">
          <a:xfrm>
            <a:off x="323850" y="620713"/>
            <a:ext cx="8229600" cy="1143000"/>
          </a:xfrm>
        </p:spPr>
        <p:txBody>
          <a:bodyPr wrap="square" numCol="1" anchorCtr="0" compatLnSpc="1">
            <a:prstTxWarp prst="textNoShape">
              <a:avLst/>
            </a:prstTxWarp>
            <a:normAutofit fontScale="90000"/>
          </a:bodyPr>
          <a:lstStyle/>
          <a:p>
            <a:pPr algn="ctr" eaLnBrk="1" hangingPunct="1">
              <a:defRPr/>
            </a:pPr>
            <a:r>
              <a:rPr lang="pt-BR" sz="3200" smtClean="0">
                <a:ln>
                  <a:noFill/>
                </a:ln>
                <a:solidFill>
                  <a:srgbClr val="FFFF00"/>
                </a:solidFill>
              </a:rPr>
              <a:t>Nota do Editor do </a:t>
            </a:r>
            <a:r>
              <a:rPr lang="pt-BR" sz="3200" i="1" smtClean="0">
                <a:ln>
                  <a:noFill/>
                </a:ln>
                <a:solidFill>
                  <a:srgbClr val="FFFF00"/>
                </a:solidFill>
              </a:rPr>
              <a:t>site</a:t>
            </a:r>
            <a:r>
              <a:rPr lang="pt-BR" sz="3200" smtClean="0">
                <a:ln>
                  <a:noFill/>
                </a:ln>
                <a:solidFill>
                  <a:srgbClr val="FFFF00"/>
                </a:solidFill>
              </a:rPr>
              <a:t>, Dr. Paulo R. Margotto. Consultem também! A</a:t>
            </a:r>
            <a:r>
              <a:rPr lang="pt-BR" altLang="ja-JP" sz="3200" smtClean="0">
                <a:ln>
                  <a:noFill/>
                </a:ln>
                <a:solidFill>
                  <a:srgbClr val="FFFF00"/>
                </a:solidFill>
                <a:ea typeface="MS PGothic" pitchFamily="34" charset="-128"/>
              </a:rPr>
              <a:t>q</a:t>
            </a:r>
            <a:r>
              <a:rPr lang="pt-BR" sz="3200" smtClean="0">
                <a:ln>
                  <a:noFill/>
                </a:ln>
                <a:solidFill>
                  <a:srgbClr val="FFFF00"/>
                </a:solidFill>
              </a:rPr>
              <a:t>ui e Agora! Estudando Juntos</a:t>
            </a:r>
          </a:p>
        </p:txBody>
      </p:sp>
      <p:pic>
        <p:nvPicPr>
          <p:cNvPr id="37891" name="Picture 4"/>
          <p:cNvPicPr>
            <a:picLocks noChangeAspect="1" noChangeArrowheads="1"/>
          </p:cNvPicPr>
          <p:nvPr/>
        </p:nvPicPr>
        <p:blipFill>
          <a:blip r:embed="rId2"/>
          <a:srcRect/>
          <a:stretch>
            <a:fillRect/>
          </a:stretch>
        </p:blipFill>
        <p:spPr bwMode="auto">
          <a:xfrm>
            <a:off x="7019925" y="3068638"/>
            <a:ext cx="1701800" cy="1187450"/>
          </a:xfrm>
          <a:prstGeom prst="rect">
            <a:avLst/>
          </a:prstGeom>
          <a:noFill/>
          <a:ln w="9525">
            <a:noFill/>
            <a:miter lim="800000"/>
            <a:headEnd/>
            <a:tailEnd/>
          </a:ln>
        </p:spPr>
      </p:pic>
      <p:pic>
        <p:nvPicPr>
          <p:cNvPr id="37892" name="Picture 5"/>
          <p:cNvPicPr>
            <a:picLocks noChangeAspect="1" noChangeArrowheads="1"/>
          </p:cNvPicPr>
          <p:nvPr/>
        </p:nvPicPr>
        <p:blipFill>
          <a:blip r:embed="rId3"/>
          <a:srcRect/>
          <a:stretch>
            <a:fillRect/>
          </a:stretch>
        </p:blipFill>
        <p:spPr bwMode="auto">
          <a:xfrm>
            <a:off x="611188" y="2852738"/>
            <a:ext cx="1763712" cy="1322387"/>
          </a:xfrm>
          <a:prstGeom prst="rect">
            <a:avLst/>
          </a:prstGeom>
          <a:noFill/>
          <a:ln w="9525">
            <a:noFill/>
            <a:miter lim="800000"/>
            <a:headEnd/>
            <a:tailEnd/>
          </a:ln>
        </p:spPr>
      </p:pic>
      <p:sp>
        <p:nvSpPr>
          <p:cNvPr id="37893" name="Oval 17"/>
          <p:cNvSpPr>
            <a:spLocks noChangeArrowheads="1"/>
          </p:cNvSpPr>
          <p:nvPr>
            <p:ph type="body" idx="4294967295"/>
          </p:nvPr>
        </p:nvSpPr>
        <p:spPr>
          <a:xfrm>
            <a:off x="468313" y="1989138"/>
            <a:ext cx="8229600" cy="503237"/>
          </a:xfrm>
          <a:prstGeom prst="ellipse">
            <a:avLst/>
          </a:prstGeom>
          <a:solidFill>
            <a:schemeClr val="accent1"/>
          </a:solidFill>
          <a:ln>
            <a:solidFill>
              <a:schemeClr val="tx1"/>
            </a:solidFill>
            <a:round/>
          </a:ln>
        </p:spPr>
        <p:txBody>
          <a:bodyPr/>
          <a:lstStyle/>
          <a:p>
            <a:pPr algn="ctr" eaLnBrk="1" hangingPunct="1">
              <a:lnSpc>
                <a:spcPct val="90000"/>
              </a:lnSpc>
              <a:spcBef>
                <a:spcPct val="0"/>
              </a:spcBef>
              <a:buClrTx/>
              <a:buFontTx/>
              <a:buNone/>
            </a:pPr>
            <a:r>
              <a:rPr lang="pt-BR" sz="1800" b="1" smtClean="0">
                <a:solidFill>
                  <a:srgbClr val="FF3399"/>
                </a:solidFill>
              </a:rPr>
              <a:t>HIPOTERMIA TERAPÊUTICA - QUESTIONAMENTOS</a:t>
            </a:r>
          </a:p>
        </p:txBody>
      </p:sp>
      <p:pic>
        <p:nvPicPr>
          <p:cNvPr id="37896" name="Picture 8" descr="Laissa"/>
          <p:cNvPicPr>
            <a:picLocks noChangeAspect="1" noChangeArrowheads="1"/>
          </p:cNvPicPr>
          <p:nvPr/>
        </p:nvPicPr>
        <p:blipFill>
          <a:blip r:embed="rId4">
            <a:lum contrast="24000"/>
          </a:blip>
          <a:srcRect/>
          <a:stretch>
            <a:fillRect/>
          </a:stretch>
        </p:blipFill>
        <p:spPr bwMode="auto">
          <a:xfrm>
            <a:off x="2771775" y="3068638"/>
            <a:ext cx="3671888" cy="2627312"/>
          </a:xfrm>
          <a:prstGeom prst="rect">
            <a:avLst/>
          </a:prstGeom>
          <a:noFill/>
          <a:ln w="9525">
            <a:noFill/>
            <a:miter lim="800000"/>
            <a:headEnd/>
            <a:tailEnd/>
          </a:ln>
        </p:spPr>
      </p:pic>
      <p:sp>
        <p:nvSpPr>
          <p:cNvPr id="37897" name="Text Box 9"/>
          <p:cNvSpPr txBox="1">
            <a:spLocks noChangeArrowheads="1"/>
          </p:cNvSpPr>
          <p:nvPr/>
        </p:nvSpPr>
        <p:spPr bwMode="auto">
          <a:xfrm>
            <a:off x="3203575" y="5734050"/>
            <a:ext cx="2549525" cy="366713"/>
          </a:xfrm>
          <a:prstGeom prst="rect">
            <a:avLst/>
          </a:prstGeom>
          <a:noFill/>
          <a:ln w="9525">
            <a:noFill/>
            <a:miter lim="800000"/>
            <a:headEnd/>
            <a:tailEnd/>
          </a:ln>
          <a:effectLst/>
        </p:spPr>
        <p:txBody>
          <a:bodyPr wrap="none">
            <a:spAutoFit/>
          </a:bodyPr>
          <a:lstStyle/>
          <a:p>
            <a:r>
              <a:rPr lang="pt-BR">
                <a:hlinkClick r:id="rId5"/>
              </a:rPr>
              <a:t>pmargotto@gmail.com</a:t>
            </a:r>
            <a:r>
              <a:rPr lang="pt-BR"/>
              <a:t> </a:t>
            </a:r>
          </a:p>
        </p:txBody>
      </p:sp>
      <p:sp>
        <p:nvSpPr>
          <p:cNvPr id="37898" name="Text Box 10"/>
          <p:cNvSpPr txBox="1">
            <a:spLocks noChangeArrowheads="1"/>
          </p:cNvSpPr>
          <p:nvPr/>
        </p:nvSpPr>
        <p:spPr bwMode="auto">
          <a:xfrm>
            <a:off x="6443663" y="5373688"/>
            <a:ext cx="577850" cy="304800"/>
          </a:xfrm>
          <a:prstGeom prst="rect">
            <a:avLst/>
          </a:prstGeom>
          <a:noFill/>
          <a:ln w="9525">
            <a:noFill/>
            <a:miter lim="800000"/>
            <a:headEnd/>
            <a:tailEnd/>
          </a:ln>
          <a:effectLst/>
        </p:spPr>
        <p:txBody>
          <a:bodyPr wrap="none">
            <a:spAutoFit/>
          </a:bodyPr>
          <a:lstStyle/>
          <a:p>
            <a:r>
              <a:rPr lang="pt-BR" sz="1400"/>
              <a:t>2008</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1"/>
          </p:nvPr>
        </p:nvSpPr>
        <p:spPr>
          <a:xfrm>
            <a:off x="500063" y="2071688"/>
            <a:ext cx="8229600" cy="4525962"/>
          </a:xfrm>
        </p:spPr>
        <p:txBody>
          <a:bodyPr/>
          <a:lstStyle/>
          <a:p>
            <a:pPr>
              <a:lnSpc>
                <a:spcPct val="80000"/>
              </a:lnSpc>
            </a:pPr>
            <a:r>
              <a:rPr lang="pt-BR" sz="1600" smtClean="0"/>
              <a:t>Ensaio realizado por Shankaran S et al (2014), multicêntrico, randomizado, não cego, usando os mesmos critérios do NICHD (</a:t>
            </a:r>
            <a:r>
              <a:rPr lang="pt-BR" sz="1600" i="1" smtClean="0"/>
              <a:t>Human Development Neonatal Research Network</a:t>
            </a:r>
            <a:r>
              <a:rPr lang="pt-BR" sz="1600" smtClean="0"/>
              <a:t>) estudou  a otimização do resfriamento na EHI neonatal (efeito da maior e  mais profunda hipotermia), sendo estudados 4 grupos</a:t>
            </a:r>
            <a:endParaRPr lang="pt-BR" sz="1600" b="1" smtClean="0"/>
          </a:p>
          <a:p>
            <a:pPr>
              <a:lnSpc>
                <a:spcPct val="80000"/>
              </a:lnSpc>
              <a:buFont typeface="Arial" pitchFamily="34" charset="0"/>
              <a:buNone/>
            </a:pPr>
            <a:r>
              <a:rPr lang="pt-BR" sz="1600" b="1" smtClean="0"/>
              <a:t>                  -33,5oC  por 72 horas</a:t>
            </a:r>
          </a:p>
          <a:p>
            <a:pPr>
              <a:lnSpc>
                <a:spcPct val="80000"/>
              </a:lnSpc>
              <a:buFont typeface="Arial" pitchFamily="34" charset="0"/>
              <a:buNone/>
            </a:pPr>
            <a:r>
              <a:rPr lang="pt-BR" sz="1600" b="1" smtClean="0"/>
              <a:t>                  -33.5oC por 120 horas</a:t>
            </a:r>
          </a:p>
          <a:p>
            <a:pPr>
              <a:lnSpc>
                <a:spcPct val="80000"/>
              </a:lnSpc>
              <a:buFont typeface="Arial" pitchFamily="34" charset="0"/>
              <a:buNone/>
            </a:pPr>
            <a:r>
              <a:rPr lang="pt-BR" sz="1600" b="1" smtClean="0"/>
              <a:t>                  -32oC por 72 horas</a:t>
            </a:r>
          </a:p>
          <a:p>
            <a:pPr>
              <a:lnSpc>
                <a:spcPct val="80000"/>
              </a:lnSpc>
              <a:buFont typeface="Arial" pitchFamily="34" charset="0"/>
              <a:buNone/>
            </a:pPr>
            <a:r>
              <a:rPr lang="pt-BR" sz="1600" b="1" smtClean="0"/>
              <a:t>                  -32oC por 120 horas.</a:t>
            </a:r>
            <a:endParaRPr lang="pt-BR" sz="1600" smtClean="0"/>
          </a:p>
          <a:p>
            <a:pPr>
              <a:lnSpc>
                <a:spcPct val="80000"/>
              </a:lnSpc>
              <a:buFont typeface="Arial" pitchFamily="34" charset="0"/>
              <a:buNone/>
            </a:pPr>
            <a:r>
              <a:rPr lang="pt-BR" sz="1600" smtClean="0"/>
              <a:t>	O resultado primário: morte ou moderada/severa desabilidade com 18-22 meses de idade. O tamanho da amostra: 726 (foi interrompido após o envolvimento e 364 pacientes). Resultados: a mortalidade intra-hospitalar para os 4 grupos foi: </a:t>
            </a:r>
          </a:p>
          <a:p>
            <a:pPr>
              <a:lnSpc>
                <a:spcPct val="80000"/>
              </a:lnSpc>
              <a:buFont typeface="Arial" pitchFamily="34" charset="0"/>
              <a:buNone/>
            </a:pPr>
            <a:r>
              <a:rPr lang="pt-BR" sz="1600" b="1" smtClean="0"/>
              <a:t>                   -33,5oC  por 72 horas: 7%</a:t>
            </a:r>
          </a:p>
          <a:p>
            <a:pPr>
              <a:lnSpc>
                <a:spcPct val="80000"/>
              </a:lnSpc>
              <a:buFont typeface="Arial" pitchFamily="34" charset="0"/>
              <a:buNone/>
            </a:pPr>
            <a:r>
              <a:rPr lang="pt-BR" sz="1600" b="1" smtClean="0"/>
              <a:t>                   -33.5oC por 120 horas:14%</a:t>
            </a:r>
          </a:p>
          <a:p>
            <a:pPr>
              <a:lnSpc>
                <a:spcPct val="80000"/>
              </a:lnSpc>
              <a:buFont typeface="Arial" pitchFamily="34" charset="0"/>
              <a:buNone/>
            </a:pPr>
            <a:r>
              <a:rPr lang="pt-BR" sz="1600" b="1" smtClean="0"/>
              <a:t>                   -32oC por 72 horas:16%</a:t>
            </a:r>
          </a:p>
          <a:p>
            <a:pPr>
              <a:lnSpc>
                <a:spcPct val="80000"/>
              </a:lnSpc>
              <a:buFont typeface="Arial" pitchFamily="34" charset="0"/>
              <a:buNone/>
            </a:pPr>
            <a:r>
              <a:rPr lang="pt-BR" sz="1600" b="1" smtClean="0"/>
              <a:t>                    -32oC por 120 horas:17%</a:t>
            </a:r>
            <a:endParaRPr lang="pt-BR" altLang="ja-JP" sz="1600" smtClean="0">
              <a:ea typeface="MS PGothic" pitchFamily="34" charset="-128"/>
            </a:endParaRPr>
          </a:p>
          <a:p>
            <a:pPr algn="ctr">
              <a:lnSpc>
                <a:spcPct val="80000"/>
              </a:lnSpc>
              <a:buFont typeface="Arial" pitchFamily="34" charset="0"/>
              <a:buNone/>
            </a:pPr>
            <a:r>
              <a:rPr lang="pt-BR" altLang="ja-JP" sz="1600" smtClean="0">
                <a:ea typeface="MS PGothic" pitchFamily="34" charset="-128"/>
              </a:rPr>
              <a:t>	A taxa de mortalidade intra-hospitalar no braço controle foi inexplicavelmente menor e a razão não foi identificada. </a:t>
            </a:r>
            <a:r>
              <a:rPr lang="pt-BR" altLang="ja-JP" sz="1600" smtClean="0">
                <a:solidFill>
                  <a:srgbClr val="FF0000"/>
                </a:solidFill>
                <a:ea typeface="MS PGothic" pitchFamily="34" charset="-128"/>
              </a:rPr>
              <a:t>Os autores concluíram que a maior duração ou mais profunda hipotermia ou ambos comparado com o resfriamento a 33,5oC por 72 horas não reduziu a morte na UTI Neonatal </a:t>
            </a:r>
            <a:endParaRPr lang="pt-BR" sz="1600" smtClean="0">
              <a:solidFill>
                <a:srgbClr val="FF0000"/>
              </a:solidFill>
            </a:endParaRPr>
          </a:p>
        </p:txBody>
      </p:sp>
      <p:sp>
        <p:nvSpPr>
          <p:cNvPr id="38915" name="Rectangle 3"/>
          <p:cNvSpPr>
            <a:spLocks noChangeArrowheads="1"/>
          </p:cNvSpPr>
          <p:nvPr/>
        </p:nvSpPr>
        <p:spPr bwMode="auto">
          <a:xfrm>
            <a:off x="142875" y="1214438"/>
            <a:ext cx="8642350" cy="730250"/>
          </a:xfrm>
          <a:prstGeom prst="rect">
            <a:avLst/>
          </a:prstGeom>
          <a:solidFill>
            <a:srgbClr val="FFFFFF"/>
          </a:solidFill>
          <a:ln w="9525">
            <a:noFill/>
            <a:miter lim="800000"/>
            <a:headEnd/>
            <a:tailEnd/>
          </a:ln>
        </p:spPr>
        <p:txBody>
          <a:bodyPr anchor="ctr">
            <a:spAutoFit/>
          </a:bodyPr>
          <a:lstStyle/>
          <a:p>
            <a:pPr algn="ctr" eaLnBrk="0" hangingPunct="0"/>
            <a:r>
              <a:rPr lang="pt-BR" sz="1400">
                <a:hlinkClick r:id="rId2"/>
              </a:rPr>
              <a:t>Effect of depth and duration of cooling on deaths in the NICU among neonates with hypoxic ischemic encephalopathy: a randomized clinical </a:t>
            </a:r>
            <a:r>
              <a:rPr lang="pt-BR" sz="1400">
                <a:solidFill>
                  <a:schemeClr val="bg1"/>
                </a:solidFill>
                <a:hlinkClick r:id="rId2"/>
              </a:rPr>
              <a:t>trial.</a:t>
            </a:r>
            <a:r>
              <a:rPr lang="pt-BR" sz="1400">
                <a:solidFill>
                  <a:schemeClr val="bg1"/>
                </a:solidFill>
              </a:rPr>
              <a:t>Shankaran S, Laptook AR, Pappas A et al. JAMA. 2014 Dec 24-31;312(24):2629-39.doi: 10.1001/jama.2014.16058.PMID:25536254). </a:t>
            </a:r>
            <a:r>
              <a:rPr lang="pt-BR" sz="1400" b="1">
                <a:solidFill>
                  <a:srgbClr val="0000FF"/>
                </a:solidFill>
              </a:rPr>
              <a:t>Artigo Integral!</a:t>
            </a:r>
          </a:p>
        </p:txBody>
      </p:sp>
      <p:sp>
        <p:nvSpPr>
          <p:cNvPr id="38916" name="Text Box 4"/>
          <p:cNvSpPr txBox="1">
            <a:spLocks noChangeArrowheads="1"/>
          </p:cNvSpPr>
          <p:nvPr/>
        </p:nvSpPr>
        <p:spPr bwMode="auto">
          <a:xfrm>
            <a:off x="179388" y="404813"/>
            <a:ext cx="8782050" cy="641350"/>
          </a:xfrm>
          <a:prstGeom prst="rect">
            <a:avLst/>
          </a:prstGeom>
          <a:noFill/>
          <a:ln w="9525">
            <a:noFill/>
            <a:miter lim="800000"/>
            <a:headEnd/>
            <a:tailEnd/>
          </a:ln>
        </p:spPr>
        <p:txBody>
          <a:bodyPr wrap="none">
            <a:spAutoFit/>
          </a:bodyPr>
          <a:lstStyle/>
          <a:p>
            <a:pPr algn="ctr"/>
            <a:r>
              <a:rPr lang="pt-BR">
                <a:solidFill>
                  <a:srgbClr val="FFFF00"/>
                </a:solidFill>
              </a:rPr>
              <a:t>Efeito da profundidade e duração do resfriamento nas mortes na UTI Neonatal entre </a:t>
            </a:r>
          </a:p>
          <a:p>
            <a:pPr algn="ctr"/>
            <a:r>
              <a:rPr lang="pt-BR">
                <a:solidFill>
                  <a:srgbClr val="FFFF00"/>
                </a:solidFill>
              </a:rPr>
              <a:t>Os neonatos com encefalopatia: um ensaio clínico randomizado</a:t>
            </a:r>
          </a:p>
        </p:txBody>
      </p:sp>
      <p:sp>
        <p:nvSpPr>
          <p:cNvPr id="38917" name="Oval 31"/>
          <p:cNvSpPr>
            <a:spLocks noChangeArrowheads="1"/>
          </p:cNvSpPr>
          <p:nvPr/>
        </p:nvSpPr>
        <p:spPr bwMode="auto">
          <a:xfrm>
            <a:off x="395288" y="765175"/>
            <a:ext cx="431800" cy="360363"/>
          </a:xfrm>
          <a:prstGeom prst="ellipse">
            <a:avLst/>
          </a:prstGeom>
          <a:solidFill>
            <a:schemeClr val="accent1"/>
          </a:solidFill>
          <a:ln w="9525">
            <a:solidFill>
              <a:schemeClr val="tx1"/>
            </a:solidFill>
            <a:round/>
            <a:headEnd/>
            <a:tailEnd/>
          </a:ln>
        </p:spPr>
        <p:txBody>
          <a:bodyPr wrap="none" anchor="ctr"/>
          <a:lstStyle/>
          <a:p>
            <a:pPr algn="ctr"/>
            <a:r>
              <a:rPr lang="pt-BR" sz="1400" b="1">
                <a:solidFill>
                  <a:srgbClr val="FFFF00"/>
                </a:solidFill>
              </a:rPr>
              <a:t>2014</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p:cNvSpPr>
          <p:nvPr>
            <p:ph type="body" idx="1"/>
          </p:nvPr>
        </p:nvSpPr>
        <p:spPr>
          <a:xfrm>
            <a:off x="357188" y="2000250"/>
            <a:ext cx="8229600" cy="4525963"/>
          </a:xfrm>
        </p:spPr>
        <p:txBody>
          <a:bodyPr/>
          <a:lstStyle/>
          <a:p>
            <a:pPr>
              <a:lnSpc>
                <a:spcPct val="90000"/>
              </a:lnSpc>
            </a:pPr>
            <a:r>
              <a:rPr lang="pt-BR" sz="1800" b="1" i="1" smtClean="0"/>
              <a:t>Durante a hipotermia terapêutica a temperatura do cérebro se mostrou maior do que a da temperatura central</a:t>
            </a:r>
            <a:r>
              <a:rPr lang="pt-BR" sz="1800" smtClean="0"/>
              <a:t>: 34 ± 1,1°C vs 33,1 ± 0,3 °C</a:t>
            </a:r>
          </a:p>
          <a:p>
            <a:pPr>
              <a:lnSpc>
                <a:spcPct val="90000"/>
              </a:lnSpc>
            </a:pPr>
            <a:r>
              <a:rPr lang="pt-BR" sz="1800" smtClean="0"/>
              <a:t>	</a:t>
            </a:r>
            <a:r>
              <a:rPr lang="pt-BR" sz="1800" b="1" smtClean="0"/>
              <a:t>Este achado está de acôrdo com o consenso geral de que a temperatura cerebral é 0,5 a 1,0 °C maior que a temperatura central</a:t>
            </a:r>
            <a:r>
              <a:rPr lang="pt-BR" sz="1800" smtClean="0"/>
              <a:t>.</a:t>
            </a:r>
          </a:p>
          <a:p>
            <a:pPr>
              <a:lnSpc>
                <a:spcPct val="90000"/>
              </a:lnSpc>
            </a:pPr>
            <a:r>
              <a:rPr lang="pt-BR" sz="1800" smtClean="0"/>
              <a:t>	A temperatura cerebral e o gradiente entre a temperatura cerebral-retal foi significativamente maior nos RN com encefalopatia hipóxico-isquêmica (EHI) grave em relação aos RN com EHI moderada (Figura a seguir). </a:t>
            </a:r>
            <a:r>
              <a:rPr lang="pt-BR" sz="1800" b="1" smtClean="0"/>
              <a:t>Este achado é semelhante ao descrito em pacientes com severa lesão traumática cerebral e sugere que a temperatura alvo usada no resfriamento terapêutico talvez não seja efetiva para a diminuição da temperatura cerebral nos RN com EHI grave.</a:t>
            </a:r>
            <a:endParaRPr lang="pt-BR" sz="1800" b="1" i="1" smtClean="0"/>
          </a:p>
          <a:p>
            <a:pPr>
              <a:lnSpc>
                <a:spcPct val="90000"/>
              </a:lnSpc>
            </a:pPr>
            <a:r>
              <a:rPr lang="pt-BR" sz="1800" b="1" i="1" smtClean="0"/>
              <a:t>	Nesse meio tempo, The Optimizaing (Deeper Longer,) Cooling Trial (NCT01192776) pode lançar alguma luz sobre a eficácia de mais tempo e / ou mais profunda hipotermia terapêutica em recém-nascidos com EHI grave</a:t>
            </a:r>
          </a:p>
        </p:txBody>
      </p:sp>
      <p:sp>
        <p:nvSpPr>
          <p:cNvPr id="39939" name="Rectangle 4"/>
          <p:cNvSpPr>
            <a:spLocks noChangeArrowheads="1"/>
          </p:cNvSpPr>
          <p:nvPr/>
        </p:nvSpPr>
        <p:spPr bwMode="auto">
          <a:xfrm>
            <a:off x="0" y="161925"/>
            <a:ext cx="8964613" cy="1082675"/>
          </a:xfrm>
          <a:prstGeom prst="rect">
            <a:avLst/>
          </a:prstGeom>
          <a:noFill/>
          <a:ln w="9525">
            <a:noFill/>
            <a:miter lim="800000"/>
            <a:headEnd/>
            <a:tailEnd/>
          </a:ln>
        </p:spPr>
        <p:txBody>
          <a:bodyPr lIns="0" tIns="0" rIns="0" bIns="0" anchor="ctr">
            <a:spAutoFit/>
          </a:bodyPr>
          <a:lstStyle/>
          <a:p>
            <a:pPr algn="ctr" eaLnBrk="0" hangingPunct="0"/>
            <a:r>
              <a:rPr lang="pt-BR" sz="1400" b="1">
                <a:solidFill>
                  <a:srgbClr val="FFFF00"/>
                </a:solidFill>
                <a:latin typeface="Lato" pitchFamily="34" charset="0"/>
              </a:rPr>
              <a:t>Temperatura cerebral em neonatos com encefalopatia hip</a:t>
            </a:r>
            <a:r>
              <a:rPr lang="pt-BR" sz="1400" b="1">
                <a:solidFill>
                  <a:srgbClr val="FFFF00"/>
                </a:solidFill>
              </a:rPr>
              <a:t>ó</a:t>
            </a:r>
            <a:r>
              <a:rPr lang="pt-BR" sz="1400" b="1">
                <a:solidFill>
                  <a:srgbClr val="FFFF00"/>
                </a:solidFill>
                <a:latin typeface="Lato" pitchFamily="34" charset="0"/>
              </a:rPr>
              <a:t>xico-isquêmica durante a hipotermia terapêutica</a:t>
            </a:r>
          </a:p>
          <a:p>
            <a:pPr algn="ctr" eaLnBrk="0" hangingPunct="0"/>
            <a:r>
              <a:rPr lang="pt-BR" sz="1300">
                <a:latin typeface="Source Sans Pro"/>
              </a:rPr>
              <a:t>Apresenta</a:t>
            </a:r>
            <a:r>
              <a:rPr lang="pt-BR" sz="1300"/>
              <a:t>ç</a:t>
            </a:r>
            <a:r>
              <a:rPr lang="pt-BR" sz="1300">
                <a:latin typeface="Source Sans Pro"/>
              </a:rPr>
              <a:t>ão:Guilherme Sales, Paulo Sergio Zerbini,</a:t>
            </a:r>
            <a:r>
              <a:rPr lang="pt-BR" sz="1300"/>
              <a:t>  </a:t>
            </a:r>
            <a:r>
              <a:rPr lang="pt-BR" sz="1300">
                <a:latin typeface="Source Sans Pro"/>
              </a:rPr>
              <a:t> Rodrigo Borduni.</a:t>
            </a:r>
            <a:r>
              <a:rPr lang="pt-BR" sz="1300"/>
              <a:t> </a:t>
            </a:r>
            <a:r>
              <a:rPr lang="pt-BR" sz="1300">
                <a:latin typeface="Source Sans Pro"/>
              </a:rPr>
              <a:t/>
            </a:r>
            <a:br>
              <a:rPr lang="pt-BR" sz="1300">
                <a:latin typeface="Source Sans Pro"/>
              </a:rPr>
            </a:br>
            <a:r>
              <a:rPr lang="pt-BR" sz="1300">
                <a:latin typeface="Source Sans Pro"/>
              </a:rPr>
              <a:t>Coordena</a:t>
            </a:r>
            <a:r>
              <a:rPr lang="pt-BR" sz="1300"/>
              <a:t>ç</a:t>
            </a:r>
            <a:r>
              <a:rPr lang="pt-BR" sz="1300">
                <a:latin typeface="Source Sans Pro"/>
              </a:rPr>
              <a:t>ão: Paulo Roberto Margotto.</a:t>
            </a:r>
          </a:p>
          <a:p>
            <a:pPr algn="ctr" eaLnBrk="0" hangingPunct="0"/>
            <a:r>
              <a:rPr lang="pt-BR" sz="1300">
                <a:latin typeface="Source Sans Pro"/>
              </a:rPr>
              <a:t>Universidade Cat</a:t>
            </a:r>
            <a:r>
              <a:rPr lang="pt-BR" sz="1300"/>
              <a:t>ó</a:t>
            </a:r>
            <a:r>
              <a:rPr lang="pt-BR" sz="1300">
                <a:latin typeface="Source Sans Pro"/>
              </a:rPr>
              <a:t>lica de Bras</a:t>
            </a:r>
            <a:r>
              <a:rPr lang="pt-BR" sz="1300"/>
              <a:t>í</a:t>
            </a:r>
            <a:r>
              <a:rPr lang="pt-BR" sz="1300">
                <a:latin typeface="Source Sans Pro"/>
              </a:rPr>
              <a:t>lia</a:t>
            </a:r>
            <a:br>
              <a:rPr lang="pt-BR" sz="1300">
                <a:latin typeface="Source Sans Pro"/>
              </a:rPr>
            </a:br>
            <a:endParaRPr lang="pt-BR"/>
          </a:p>
        </p:txBody>
      </p:sp>
      <p:pic>
        <p:nvPicPr>
          <p:cNvPr id="39940" name="Picture 5"/>
          <p:cNvPicPr>
            <a:picLocks noChangeAspect="1" noChangeArrowheads="1"/>
          </p:cNvPicPr>
          <p:nvPr/>
        </p:nvPicPr>
        <p:blipFill>
          <a:blip r:embed="rId2"/>
          <a:srcRect/>
          <a:stretch>
            <a:fillRect/>
          </a:stretch>
        </p:blipFill>
        <p:spPr bwMode="auto">
          <a:xfrm>
            <a:off x="0" y="642938"/>
            <a:ext cx="1897063" cy="1441450"/>
          </a:xfrm>
          <a:prstGeom prst="rect">
            <a:avLst/>
          </a:prstGeom>
          <a:noFill/>
          <a:ln w="9525">
            <a:noFill/>
            <a:miter lim="800000"/>
            <a:headEnd/>
            <a:tailEnd/>
          </a:ln>
        </p:spPr>
      </p:pic>
      <p:sp>
        <p:nvSpPr>
          <p:cNvPr id="39941" name="Oval 31"/>
          <p:cNvSpPr>
            <a:spLocks noChangeArrowheads="1"/>
          </p:cNvSpPr>
          <p:nvPr/>
        </p:nvSpPr>
        <p:spPr bwMode="auto">
          <a:xfrm>
            <a:off x="539750" y="404813"/>
            <a:ext cx="431800" cy="360362"/>
          </a:xfrm>
          <a:prstGeom prst="ellipse">
            <a:avLst/>
          </a:prstGeom>
          <a:solidFill>
            <a:schemeClr val="accent1"/>
          </a:solidFill>
          <a:ln w="9525">
            <a:solidFill>
              <a:schemeClr val="tx1"/>
            </a:solidFill>
            <a:round/>
            <a:headEnd/>
            <a:tailEnd/>
          </a:ln>
        </p:spPr>
        <p:txBody>
          <a:bodyPr wrap="none" anchor="ctr"/>
          <a:lstStyle/>
          <a:p>
            <a:pPr algn="ctr"/>
            <a:r>
              <a:rPr lang="pt-BR" sz="1400" b="1">
                <a:solidFill>
                  <a:srgbClr val="FFFF00"/>
                </a:solidFill>
              </a:rPr>
              <a:t>2014</a:t>
            </a:r>
          </a:p>
        </p:txBody>
      </p:sp>
      <p:pic>
        <p:nvPicPr>
          <p:cNvPr id="39942" name="Picture 9" descr="ppt">
            <a:hlinkClick r:id="rId3" tooltip="Hipoterm_temperat_cerebral"/>
          </p:cNvPr>
          <p:cNvPicPr>
            <a:picLocks noChangeAspect="1" noChangeArrowheads="1"/>
          </p:cNvPicPr>
          <p:nvPr/>
        </p:nvPicPr>
        <p:blipFill>
          <a:blip r:embed="rId4"/>
          <a:srcRect/>
          <a:stretch>
            <a:fillRect/>
          </a:stretch>
        </p:blipFill>
        <p:spPr bwMode="auto">
          <a:xfrm>
            <a:off x="8532813" y="476250"/>
            <a:ext cx="457200" cy="457200"/>
          </a:xfrm>
          <a:prstGeom prst="rect">
            <a:avLst/>
          </a:prstGeom>
          <a:noFill/>
          <a:ln w="9525">
            <a:noFill/>
            <a:miter lim="800000"/>
            <a:headEnd/>
            <a:tailEnd/>
          </a:ln>
        </p:spPr>
      </p:pic>
      <p:sp>
        <p:nvSpPr>
          <p:cNvPr id="39943" name="Rectangle 10"/>
          <p:cNvSpPr>
            <a:spLocks noChangeArrowheads="1"/>
          </p:cNvSpPr>
          <p:nvPr/>
        </p:nvSpPr>
        <p:spPr bwMode="auto">
          <a:xfrm>
            <a:off x="1908175" y="1087438"/>
            <a:ext cx="7131050" cy="850900"/>
          </a:xfrm>
          <a:prstGeom prst="rect">
            <a:avLst/>
          </a:prstGeom>
          <a:solidFill>
            <a:srgbClr val="FFFFFF"/>
          </a:solidFill>
          <a:ln w="9525">
            <a:noFill/>
            <a:miter lim="800000"/>
            <a:headEnd/>
            <a:tailEnd/>
          </a:ln>
        </p:spPr>
        <p:txBody>
          <a:bodyPr lIns="0" tIns="0" rIns="71415" bIns="0" anchor="ctr">
            <a:spAutoFit/>
          </a:bodyPr>
          <a:lstStyle/>
          <a:p>
            <a:pPr algn="ctr"/>
            <a:r>
              <a:rPr lang="pt-BR" sz="1400" b="1">
                <a:hlinkClick r:id="rId5"/>
              </a:rPr>
              <a:t>Brain</a:t>
            </a:r>
            <a:r>
              <a:rPr lang="pt-BR" sz="1400">
                <a:hlinkClick r:id="rId5"/>
              </a:rPr>
              <a:t> </a:t>
            </a:r>
            <a:r>
              <a:rPr lang="pt-BR" sz="1400" b="1">
                <a:hlinkClick r:id="rId5"/>
              </a:rPr>
              <a:t>temperature</a:t>
            </a:r>
            <a:r>
              <a:rPr lang="pt-BR" sz="1400">
                <a:hlinkClick r:id="rId5"/>
              </a:rPr>
              <a:t> in neonates with hypoxic-ischemic encephalopathy during therapeutic hypothermia</a:t>
            </a:r>
            <a:r>
              <a:rPr lang="pt-BR" sz="1400">
                <a:solidFill>
                  <a:schemeClr val="bg1"/>
                </a:solidFill>
                <a:hlinkClick r:id="rId5"/>
              </a:rPr>
              <a:t>.</a:t>
            </a:r>
            <a:r>
              <a:rPr lang="pt-BR" sz="1400" b="1">
                <a:solidFill>
                  <a:schemeClr val="bg1"/>
                </a:solidFill>
              </a:rPr>
              <a:t>Wu</a:t>
            </a:r>
            <a:r>
              <a:rPr lang="pt-BR" sz="1400">
                <a:solidFill>
                  <a:schemeClr val="bg1"/>
                </a:solidFill>
              </a:rPr>
              <a:t> TW, McLean C, Friedlich P, Wisnowski J, Grimm J, Panigrahy A, Bluml S, Seri I.J Pediatr. 2014 Dec;165(6):1129-34. doi: 10.1016/j.jpeds.2014.07.022. Epub 2014 Aug 21.PMID: 25151196.</a:t>
            </a:r>
            <a:r>
              <a:rPr lang="pt-BR" sz="1400" u="sng">
                <a:solidFill>
                  <a:schemeClr val="bg1"/>
                </a:solidFill>
                <a:hlinkClick r:id="rId6"/>
              </a:rPr>
              <a:t>Similar articles</a:t>
            </a:r>
            <a:endParaRPr lang="pt-BR" sz="1400" u="sng">
              <a:solidFill>
                <a:schemeClr val="bg1"/>
              </a:solidFil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4"/>
          <p:cNvPicPr>
            <a:picLocks noChangeAspect="1" noChangeArrowheads="1"/>
          </p:cNvPicPr>
          <p:nvPr>
            <p:ph type="body" idx="1"/>
          </p:nvPr>
        </p:nvPicPr>
        <p:blipFill>
          <a:blip r:embed="rId2"/>
          <a:srcRect/>
          <a:stretch>
            <a:fillRect/>
          </a:stretch>
        </p:blipFill>
        <p:spPr>
          <a:xfrm>
            <a:off x="179388" y="188913"/>
            <a:ext cx="3660775" cy="4525962"/>
          </a:xfrm>
          <a:noFill/>
          <a:ln w="19050">
            <a:solidFill>
              <a:srgbClr val="0000FF"/>
            </a:solidFill>
          </a:ln>
        </p:spPr>
      </p:pic>
      <p:pic>
        <p:nvPicPr>
          <p:cNvPr id="40963" name="Picture 5"/>
          <p:cNvPicPr>
            <a:picLocks noChangeAspect="1" noChangeArrowheads="1"/>
          </p:cNvPicPr>
          <p:nvPr/>
        </p:nvPicPr>
        <p:blipFill>
          <a:blip r:embed="rId3"/>
          <a:srcRect/>
          <a:stretch>
            <a:fillRect/>
          </a:stretch>
        </p:blipFill>
        <p:spPr bwMode="auto">
          <a:xfrm>
            <a:off x="4500563" y="3860800"/>
            <a:ext cx="4465637" cy="2795588"/>
          </a:xfrm>
          <a:prstGeom prst="rect">
            <a:avLst/>
          </a:prstGeom>
          <a:noFill/>
          <a:ln w="12700">
            <a:solidFill>
              <a:srgbClr val="0000FF"/>
            </a:solidFill>
            <a:miter lim="800000"/>
            <a:headEnd/>
            <a:tailEnd/>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p:cNvSpPr>
          <p:nvPr>
            <p:ph type="title"/>
          </p:nvPr>
        </p:nvSpPr>
        <p:spPr bwMode="auto">
          <a:xfrm>
            <a:off x="500063" y="857250"/>
            <a:ext cx="8229600" cy="1143000"/>
          </a:xfrm>
        </p:spPr>
        <p:txBody>
          <a:bodyPr wrap="square" numCol="1" anchorCtr="0" compatLnSpc="1">
            <a:prstTxWarp prst="textNoShape">
              <a:avLst/>
            </a:prstTxWarp>
            <a:normAutofit fontScale="90000"/>
          </a:bodyPr>
          <a:lstStyle/>
          <a:p>
            <a:pPr algn="ctr">
              <a:defRPr/>
            </a:pPr>
            <a:r>
              <a:rPr lang="pt-BR" sz="1600" dirty="0" smtClean="0">
                <a:ln>
                  <a:noFill/>
                </a:ln>
                <a:solidFill>
                  <a:srgbClr val="FFFF00"/>
                </a:solidFill>
              </a:rPr>
              <a:t>Com o Protocolo de hipotermia terapêutica que hoje usamos conseguimos resfriar o cérebro?</a:t>
            </a:r>
            <a:br>
              <a:rPr lang="pt-BR" sz="1600" dirty="0" smtClean="0">
                <a:ln>
                  <a:noFill/>
                </a:ln>
                <a:solidFill>
                  <a:srgbClr val="FFFF00"/>
                </a:solidFill>
              </a:rPr>
            </a:br>
            <a:r>
              <a:rPr lang="pt-BR" sz="1600" dirty="0" smtClean="0">
                <a:ln>
                  <a:noFill/>
                </a:ln>
                <a:solidFill>
                  <a:srgbClr val="FFFF00"/>
                </a:solidFill>
              </a:rPr>
              <a:t>Por que os resultados da hipotermia terapêutica que hoje usamos são significativamente melhores para os recém-nascidos com EHI leve a moderada?</a:t>
            </a:r>
            <a:br>
              <a:rPr lang="pt-BR" sz="1600" dirty="0" smtClean="0">
                <a:ln>
                  <a:noFill/>
                </a:ln>
                <a:solidFill>
                  <a:srgbClr val="FFFF00"/>
                </a:solidFill>
              </a:rPr>
            </a:br>
            <a:r>
              <a:rPr lang="pt-BR" sz="1600" dirty="0" smtClean="0">
                <a:ln>
                  <a:noFill/>
                </a:ln>
                <a:solidFill>
                  <a:srgbClr val="FFFF00"/>
                </a:solidFill>
              </a:rPr>
              <a:t>Será que para as crianças com EHI grave deveríamos usar a hipotermia terapêutica por mais tempo e com menores temperaturas?</a:t>
            </a:r>
            <a:br>
              <a:rPr lang="pt-BR" sz="1600" dirty="0" smtClean="0">
                <a:ln>
                  <a:noFill/>
                </a:ln>
                <a:solidFill>
                  <a:srgbClr val="FFFF00"/>
                </a:solidFill>
              </a:rPr>
            </a:br>
            <a:endParaRPr lang="pt-BR" sz="1600" dirty="0" smtClean="0">
              <a:ln>
                <a:noFill/>
              </a:ln>
              <a:solidFill>
                <a:srgbClr val="FFFF00"/>
              </a:solidFill>
            </a:endParaRPr>
          </a:p>
        </p:txBody>
      </p:sp>
      <p:sp>
        <p:nvSpPr>
          <p:cNvPr id="41987" name="Rectangle 3"/>
          <p:cNvSpPr>
            <a:spLocks noGrp="1"/>
          </p:cNvSpPr>
          <p:nvPr>
            <p:ph type="body" idx="1"/>
          </p:nvPr>
        </p:nvSpPr>
        <p:spPr>
          <a:xfrm>
            <a:off x="285750" y="1785938"/>
            <a:ext cx="8229600" cy="4525962"/>
          </a:xfrm>
        </p:spPr>
        <p:txBody>
          <a:bodyPr/>
          <a:lstStyle/>
          <a:p>
            <a:pPr>
              <a:lnSpc>
                <a:spcPct val="80000"/>
              </a:lnSpc>
            </a:pPr>
            <a:r>
              <a:rPr lang="pt-BR" sz="1800" smtClean="0"/>
              <a:t>	As respostas a estes questionamentos são em parte buscadas neste estudo. Com o Protocolo atual, este estudo mostrou que a temperatura do cérebro, avaliada através da termometria por espectroscopia por ressonância magnética, durante e após o reaquecimento, é superior a temperatura central (aqui foi usada a temperatura retal) e o gradiente cerebral-retal foi de 0,86ºC (± 1,1ºC), principalmente na EHI grave (35,1ºC versus 33,7ºC).  Houve também diferença significativa nas temperaturas regionais entre a ganglia basal e o tálamo durante a hipotermia terapêutica (P&lt;0,02) (tendência para as temperaturas mais elevadas na substância cinzenta em comparação com a região central do cérebro, um reflexo que lesões mais extensas ocorram nesta parte do cérebro!). Uma vez que o principal órgão alvo da hipotermia terapêutica é o cérebro, a temperatura do cérebro deve ser suficientemente reduzida para atingir a neuroproteção. Nos neonatos com EHI grave, maiores graus de disfunção mitocondrial, a falha de energia secundária e a neuroapoptose iniciam uma cascata inflamatória mais generalizada, tornando o cérebro lesado mais resistente à refrigeração. Há um ensaio chamado The Optimizaing (Deeper Longer,) Cooling Trial (NCT01192776) que poderá lançar alguma luz sobre a eficácia de mais tempo e / ou mais profunda hipotermia terapêutica em recém-nascidos com EHI grave.</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3"/>
          <p:cNvSpPr>
            <a:spLocks noGrp="1"/>
          </p:cNvSpPr>
          <p:nvPr>
            <p:ph type="body" idx="1"/>
          </p:nvPr>
        </p:nvSpPr>
        <p:spPr>
          <a:xfrm>
            <a:off x="428625" y="2332038"/>
            <a:ext cx="8229600" cy="4525962"/>
          </a:xfrm>
        </p:spPr>
        <p:txBody>
          <a:bodyPr/>
          <a:lstStyle/>
          <a:p>
            <a:pPr eaLnBrk="1" hangingPunct="1">
              <a:lnSpc>
                <a:spcPct val="90000"/>
              </a:lnSpc>
            </a:pPr>
            <a:r>
              <a:rPr lang="pt-BR" sz="1700" smtClean="0"/>
              <a:t>Neste estudo os autores compararam os resultados de RN resfriados fora dos critérios clássicos (</a:t>
            </a:r>
            <a:r>
              <a:rPr lang="pt-BR" sz="1700" b="1" smtClean="0">
                <a:solidFill>
                  <a:srgbClr val="FFFF00"/>
                </a:solidFill>
              </a:rPr>
              <a:t>acima de 6 horas de vida</a:t>
            </a:r>
            <a:r>
              <a:rPr lang="pt-BR" sz="1700" smtClean="0"/>
              <a:t>, com colapso neonatal, &lt;36 semanas, pacientes com patologias cirúrgicas e cardíacas e hemorragia intracraniana)  com aqueles resfriados  sob os critérios clássicos, com acompanhamento aos 2 anos. Os RN resfriados fora dos critérios  não tiveram diferenças significativas quanto as complicações do resfriamento e no resultado final; no entanto, pacientes com grande hemorragia craniana tiveram mais problemas de coagulação e um pior resultado final, </a:t>
            </a:r>
            <a:r>
              <a:rPr lang="pt-BR" sz="1700" b="1" smtClean="0">
                <a:solidFill>
                  <a:srgbClr val="FF3399"/>
                </a:solidFill>
              </a:rPr>
              <a:t>não se recomendando o resfriamento desses pacientes; também não se recomenda o resfriamento após 12 horas de vida</a:t>
            </a:r>
            <a:r>
              <a:rPr lang="pt-BR" sz="1700" b="1" smtClean="0"/>
              <a:t>.</a:t>
            </a:r>
            <a:r>
              <a:rPr lang="pt-BR" sz="1700" smtClean="0"/>
              <a:t> Na ausência de dados de ensaios, este estudo observacional provê evidência para considerar hipotermia terapêutica em pacientes com encefalopatia hipóxico-isquêmica que não preenchem os critérios preconizados para o resfriamento. No Editorial, Saliba cita que os  neonatos que não nasceram em Hospital de referência, pode-se iniciar a hipotermia 6-12 horas após o nascimento, dado que o benefício neurológico se sobrepõe ao risco da hipotermia terapêutica. </a:t>
            </a:r>
          </a:p>
        </p:txBody>
      </p:sp>
      <p:sp>
        <p:nvSpPr>
          <p:cNvPr id="43011" name="Rectangle 4"/>
          <p:cNvSpPr>
            <a:spLocks noChangeArrowheads="1"/>
          </p:cNvSpPr>
          <p:nvPr/>
        </p:nvSpPr>
        <p:spPr bwMode="auto">
          <a:xfrm>
            <a:off x="142875" y="500063"/>
            <a:ext cx="9290050" cy="915987"/>
          </a:xfrm>
          <a:prstGeom prst="rect">
            <a:avLst/>
          </a:prstGeom>
          <a:noFill/>
          <a:ln w="9525">
            <a:noFill/>
            <a:miter lim="800000"/>
            <a:headEnd/>
            <a:tailEnd/>
          </a:ln>
        </p:spPr>
        <p:txBody>
          <a:bodyPr anchor="ctr">
            <a:spAutoFit/>
          </a:bodyPr>
          <a:lstStyle/>
          <a:p>
            <a:pPr algn="ctr"/>
            <a:r>
              <a:rPr lang="en-US" b="1">
                <a:solidFill>
                  <a:srgbClr val="FFFF00"/>
                </a:solidFill>
              </a:rPr>
              <a:t>Resfriamento dos recém-nascidos que não preenchem os critérios de </a:t>
            </a:r>
          </a:p>
          <a:p>
            <a:pPr algn="ctr"/>
            <a:r>
              <a:rPr lang="en-US" b="1">
                <a:solidFill>
                  <a:srgbClr val="FFFF00"/>
                </a:solidFill>
              </a:rPr>
              <a:t>resfriamento:resultados a curto e longo prazo</a:t>
            </a:r>
          </a:p>
          <a:p>
            <a:pPr algn="ctr" eaLnBrk="0" hangingPunct="0"/>
            <a:endParaRPr lang="pt-BR">
              <a:solidFill>
                <a:srgbClr val="0000FF"/>
              </a:solidFill>
              <a:latin typeface="Tw Cen MT"/>
            </a:endParaRPr>
          </a:p>
        </p:txBody>
      </p:sp>
      <p:pic>
        <p:nvPicPr>
          <p:cNvPr id="43012" name="Picture 5"/>
          <p:cNvPicPr>
            <a:picLocks noChangeAspect="1" noChangeArrowheads="1"/>
          </p:cNvPicPr>
          <p:nvPr/>
        </p:nvPicPr>
        <p:blipFill>
          <a:blip r:embed="rId2"/>
          <a:srcRect/>
          <a:stretch>
            <a:fillRect/>
          </a:stretch>
        </p:blipFill>
        <p:spPr bwMode="auto">
          <a:xfrm>
            <a:off x="214313" y="1071563"/>
            <a:ext cx="1800225" cy="1350962"/>
          </a:xfrm>
          <a:prstGeom prst="rect">
            <a:avLst/>
          </a:prstGeom>
          <a:noFill/>
          <a:ln w="9525">
            <a:noFill/>
            <a:miter lim="800000"/>
            <a:headEnd/>
            <a:tailEnd/>
          </a:ln>
        </p:spPr>
      </p:pic>
      <p:sp>
        <p:nvSpPr>
          <p:cNvPr id="43013" name="Rectangle 7"/>
          <p:cNvSpPr>
            <a:spLocks noChangeArrowheads="1"/>
          </p:cNvSpPr>
          <p:nvPr/>
        </p:nvSpPr>
        <p:spPr bwMode="auto">
          <a:xfrm>
            <a:off x="2000250" y="1285875"/>
            <a:ext cx="6842125" cy="850900"/>
          </a:xfrm>
          <a:prstGeom prst="rect">
            <a:avLst/>
          </a:prstGeom>
          <a:solidFill>
            <a:srgbClr val="FFFFFF"/>
          </a:solidFill>
          <a:ln w="9525">
            <a:noFill/>
            <a:miter lim="800000"/>
            <a:headEnd/>
            <a:tailEnd/>
          </a:ln>
        </p:spPr>
        <p:txBody>
          <a:bodyPr lIns="0" tIns="0" rIns="71415" bIns="0" anchor="ctr">
            <a:spAutoFit/>
          </a:bodyPr>
          <a:lstStyle/>
          <a:p>
            <a:pPr algn="ctr"/>
            <a:r>
              <a:rPr lang="pt-BR" sz="1400">
                <a:hlinkClick r:id="rId3"/>
              </a:rPr>
              <a:t>Cooling neonates who do not fulfil the standard cooling criteria - short- and long-term </a:t>
            </a:r>
            <a:r>
              <a:rPr lang="pt-BR" sz="1400">
                <a:solidFill>
                  <a:schemeClr val="bg1"/>
                </a:solidFill>
                <a:hlinkClick r:id="rId3"/>
              </a:rPr>
              <a:t>outcomes.</a:t>
            </a:r>
            <a:r>
              <a:rPr lang="pt-BR" sz="1400">
                <a:solidFill>
                  <a:schemeClr val="bg1"/>
                </a:solidFill>
              </a:rPr>
              <a:t>Smit E, Liu X, Jary S, Cowan F, Thoresen M.Acta Paediatr. 2015 Feb;104(2):138-45. doi: 10.1111/apa.12784. Epub 2014 Sep 29.</a:t>
            </a:r>
          </a:p>
          <a:p>
            <a:pPr algn="ctr"/>
            <a:r>
              <a:rPr lang="pt-BR" sz="1400">
                <a:solidFill>
                  <a:schemeClr val="bg1"/>
                </a:solidFill>
              </a:rPr>
              <a:t>PMID: 25164710.</a:t>
            </a:r>
            <a:r>
              <a:rPr lang="pt-BR" sz="1400" u="sng">
                <a:solidFill>
                  <a:schemeClr val="bg1"/>
                </a:solidFill>
                <a:hlinkClick r:id="rId4"/>
              </a:rPr>
              <a:t>Similar articles</a:t>
            </a:r>
            <a:endParaRPr lang="pt-BR" sz="1400" u="sng">
              <a:solidFill>
                <a:schemeClr val="bg1"/>
              </a:solidFill>
            </a:endParaRPr>
          </a:p>
        </p:txBody>
      </p:sp>
      <p:sp>
        <p:nvSpPr>
          <p:cNvPr id="43014" name="Oval 31"/>
          <p:cNvSpPr>
            <a:spLocks noChangeArrowheads="1"/>
          </p:cNvSpPr>
          <p:nvPr/>
        </p:nvSpPr>
        <p:spPr bwMode="auto">
          <a:xfrm>
            <a:off x="285750" y="357188"/>
            <a:ext cx="500063" cy="571500"/>
          </a:xfrm>
          <a:prstGeom prst="ellipse">
            <a:avLst/>
          </a:prstGeom>
          <a:solidFill>
            <a:schemeClr val="accent1"/>
          </a:solidFill>
          <a:ln w="9525">
            <a:solidFill>
              <a:schemeClr val="tx1"/>
            </a:solidFill>
            <a:round/>
            <a:headEnd/>
            <a:tailEnd/>
          </a:ln>
        </p:spPr>
        <p:txBody>
          <a:bodyPr wrap="none" anchor="ctr"/>
          <a:lstStyle/>
          <a:p>
            <a:pPr algn="ctr"/>
            <a:r>
              <a:rPr lang="pt-BR" sz="1400" b="1">
                <a:solidFill>
                  <a:srgbClr val="FFFF00"/>
                </a:solidFill>
              </a:rPr>
              <a:t>2015</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3"/>
          <p:cNvSpPr>
            <a:spLocks noGrp="1"/>
          </p:cNvSpPr>
          <p:nvPr>
            <p:ph type="body" idx="4294967295"/>
          </p:nvPr>
        </p:nvSpPr>
        <p:spPr>
          <a:xfrm>
            <a:off x="611188" y="2333625"/>
            <a:ext cx="8229600" cy="4524375"/>
          </a:xfrm>
        </p:spPr>
        <p:txBody>
          <a:bodyPr/>
          <a:lstStyle/>
          <a:p>
            <a:pPr marL="292100" indent="-292100" eaLnBrk="1" hangingPunct="1"/>
            <a:r>
              <a:rPr lang="pt-BR" sz="1600" smtClean="0"/>
              <a:t>    </a:t>
            </a:r>
            <a:r>
              <a:rPr lang="pt-BR" smtClean="0"/>
              <a:t>-</a:t>
            </a:r>
            <a:r>
              <a:rPr lang="pt-BR" sz="2300" smtClean="0">
                <a:solidFill>
                  <a:srgbClr val="FFFF00"/>
                </a:solidFill>
              </a:rPr>
              <a:t>Nos neonatos que não nasceram em Hospital de referência, pode-se iniciar a </a:t>
            </a:r>
            <a:r>
              <a:rPr lang="pt-BR" sz="2300" b="1" smtClean="0">
                <a:solidFill>
                  <a:srgbClr val="FFFF00"/>
                </a:solidFill>
              </a:rPr>
              <a:t>Hipotermia 6-12 horas</a:t>
            </a:r>
            <a:r>
              <a:rPr lang="pt-BR" sz="2300" smtClean="0">
                <a:solidFill>
                  <a:srgbClr val="FFFF00"/>
                </a:solidFill>
              </a:rPr>
              <a:t> após o nascimento, dado que o benefício neurológico se sebropõe ao risco da hipotermia terapêutica. </a:t>
            </a:r>
          </a:p>
          <a:p>
            <a:pPr marL="292100" indent="-292100" eaLnBrk="1" hangingPunct="1"/>
            <a:r>
              <a:rPr lang="pt-BR" sz="2300" smtClean="0"/>
              <a:t>    -Estratégias para aumentar a janela de início da terapia (6-24h) estão sendo testadas em modelos experimentais (</a:t>
            </a:r>
            <a:r>
              <a:rPr lang="pt-BR" sz="2300" smtClean="0">
                <a:solidFill>
                  <a:srgbClr val="FF33CC"/>
                </a:solidFill>
              </a:rPr>
              <a:t>NCT00614744</a:t>
            </a:r>
            <a:r>
              <a:rPr lang="pt-BR" sz="2300" smtClean="0"/>
              <a:t>). Deve-se ter cautela, considerar caso a caso e fazer a rigorosa monitorização de perto quando quiser ampliar os critérios de admissão.</a:t>
            </a:r>
            <a:endParaRPr lang="pt-BR" sz="2300" smtClean="0">
              <a:solidFill>
                <a:srgbClr val="FFFF00"/>
              </a:solidFill>
            </a:endParaRPr>
          </a:p>
          <a:p>
            <a:pPr marL="292100" indent="-292100" eaLnBrk="1" hangingPunct="1"/>
            <a:endParaRPr lang="pt-BR" sz="2300" smtClean="0">
              <a:solidFill>
                <a:srgbClr val="FFFF00"/>
              </a:solidFill>
            </a:endParaRPr>
          </a:p>
          <a:p>
            <a:pPr marL="292100" indent="-292100" eaLnBrk="1" hangingPunct="1"/>
            <a:endParaRPr lang="pt-BR" sz="2300" smtClean="0"/>
          </a:p>
        </p:txBody>
      </p:sp>
      <p:sp>
        <p:nvSpPr>
          <p:cNvPr id="44035" name="Oval 31"/>
          <p:cNvSpPr>
            <a:spLocks noChangeArrowheads="1"/>
          </p:cNvSpPr>
          <p:nvPr/>
        </p:nvSpPr>
        <p:spPr bwMode="auto">
          <a:xfrm>
            <a:off x="250825" y="260350"/>
            <a:ext cx="552450" cy="412750"/>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2015</a:t>
            </a:r>
          </a:p>
        </p:txBody>
      </p:sp>
      <p:sp>
        <p:nvSpPr>
          <p:cNvPr id="44036" name="Rectangle 22"/>
          <p:cNvSpPr>
            <a:spLocks noChangeArrowheads="1"/>
          </p:cNvSpPr>
          <p:nvPr/>
        </p:nvSpPr>
        <p:spPr bwMode="auto">
          <a:xfrm>
            <a:off x="250825" y="620713"/>
            <a:ext cx="7510463" cy="655637"/>
          </a:xfrm>
          <a:prstGeom prst="rect">
            <a:avLst/>
          </a:prstGeom>
          <a:solidFill>
            <a:srgbClr val="FFFFFF"/>
          </a:solidFill>
          <a:ln w="9525">
            <a:noFill/>
            <a:miter lim="800000"/>
            <a:headEnd/>
            <a:tailEnd/>
          </a:ln>
        </p:spPr>
        <p:txBody>
          <a:bodyPr wrap="none" lIns="0" tIns="126960" rIns="0" bIns="25392" anchor="ctr">
            <a:spAutoFit/>
          </a:bodyPr>
          <a:lstStyle/>
          <a:p>
            <a:pPr algn="ctr" eaLnBrk="0" hangingPunct="0"/>
            <a:r>
              <a:rPr lang="pt-BR" sz="2000" b="1">
                <a:solidFill>
                  <a:srgbClr val="FF0000"/>
                </a:solidFill>
                <a:latin typeface="Lato" pitchFamily="34" charset="0"/>
              </a:rPr>
              <a:t>Dever</a:t>
            </a:r>
            <a:r>
              <a:rPr lang="pt-BR" sz="2000" b="1">
                <a:solidFill>
                  <a:srgbClr val="FF0000"/>
                </a:solidFill>
              </a:rPr>
              <a:t>í</a:t>
            </a:r>
            <a:r>
              <a:rPr lang="pt-BR" sz="2000" b="1">
                <a:solidFill>
                  <a:srgbClr val="FF0000"/>
                </a:solidFill>
                <a:latin typeface="Lato" pitchFamily="34" charset="0"/>
              </a:rPr>
              <a:t>amos estender as indica</a:t>
            </a:r>
            <a:r>
              <a:rPr lang="pt-BR" sz="2000" b="1">
                <a:solidFill>
                  <a:srgbClr val="FF0000"/>
                </a:solidFill>
              </a:rPr>
              <a:t>ç</a:t>
            </a:r>
            <a:r>
              <a:rPr lang="pt-BR" sz="2000" b="1">
                <a:solidFill>
                  <a:srgbClr val="FF0000"/>
                </a:solidFill>
                <a:latin typeface="Lato" pitchFamily="34" charset="0"/>
              </a:rPr>
              <a:t>ões para a hipotermia terapêutica</a:t>
            </a:r>
            <a:r>
              <a:rPr lang="pt-BR" sz="2000" b="1">
                <a:solidFill>
                  <a:srgbClr val="FFFF00"/>
                </a:solidFill>
                <a:latin typeface="Lato" pitchFamily="34" charset="0"/>
              </a:rPr>
              <a:t>?</a:t>
            </a:r>
          </a:p>
          <a:p>
            <a:pPr algn="ctr" eaLnBrk="0" hangingPunct="0"/>
            <a:r>
              <a:rPr lang="pt-BR" sz="1300" u="sng">
                <a:solidFill>
                  <a:srgbClr val="78909C"/>
                </a:solidFill>
                <a:ea typeface="Source Sans Pro"/>
                <a:cs typeface="Source Sans Pro"/>
              </a:rPr>
              <a:t> </a:t>
            </a:r>
            <a:r>
              <a:rPr lang="pt-BR" sz="1300">
                <a:solidFill>
                  <a:srgbClr val="78909C"/>
                </a:solidFill>
                <a:ea typeface="Source Sans Pro"/>
                <a:cs typeface="Source Sans Pro"/>
              </a:rPr>
              <a:t>Apresentação: Mariana Carvalho, Paulo R. Margotto</a:t>
            </a:r>
          </a:p>
        </p:txBody>
      </p:sp>
      <p:pic>
        <p:nvPicPr>
          <p:cNvPr id="44037" name="Picture 23" descr="ppt">
            <a:hlinkClick r:id="rId2" tooltip="Extensao_indicac_hipoter_2015"/>
          </p:cNvPr>
          <p:cNvPicPr>
            <a:picLocks noChangeAspect="1" noChangeArrowheads="1"/>
          </p:cNvPicPr>
          <p:nvPr/>
        </p:nvPicPr>
        <p:blipFill>
          <a:blip r:embed="rId3"/>
          <a:srcRect/>
          <a:stretch>
            <a:fillRect/>
          </a:stretch>
        </p:blipFill>
        <p:spPr bwMode="auto">
          <a:xfrm>
            <a:off x="7019925" y="1052513"/>
            <a:ext cx="457200" cy="457200"/>
          </a:xfrm>
          <a:prstGeom prst="rect">
            <a:avLst/>
          </a:prstGeom>
          <a:noFill/>
          <a:ln w="9525">
            <a:noFill/>
            <a:miter lim="800000"/>
            <a:headEnd/>
            <a:tailEnd/>
          </a:ln>
        </p:spPr>
      </p:pic>
      <p:sp>
        <p:nvSpPr>
          <p:cNvPr id="44038" name="Rectangle 24"/>
          <p:cNvSpPr>
            <a:spLocks noChangeArrowheads="1"/>
          </p:cNvSpPr>
          <p:nvPr/>
        </p:nvSpPr>
        <p:spPr bwMode="auto">
          <a:xfrm>
            <a:off x="395288" y="1557338"/>
            <a:ext cx="8351837" cy="638175"/>
          </a:xfrm>
          <a:prstGeom prst="rect">
            <a:avLst/>
          </a:prstGeom>
          <a:solidFill>
            <a:srgbClr val="FFFFFF"/>
          </a:solidFill>
          <a:ln w="9525">
            <a:noFill/>
            <a:miter lim="800000"/>
            <a:headEnd/>
            <a:tailEnd/>
          </a:ln>
        </p:spPr>
        <p:txBody>
          <a:bodyPr lIns="0" tIns="0" rIns="71415" bIns="0" anchor="ctr">
            <a:spAutoFit/>
          </a:bodyPr>
          <a:lstStyle/>
          <a:p>
            <a:pPr algn="ctr"/>
            <a:r>
              <a:rPr lang="pt-BR" sz="1400">
                <a:solidFill>
                  <a:schemeClr val="bg1"/>
                </a:solidFill>
                <a:hlinkClick r:id="rId4"/>
              </a:rPr>
              <a:t>Should we </a:t>
            </a:r>
            <a:r>
              <a:rPr lang="pt-BR" sz="1400" b="1">
                <a:solidFill>
                  <a:schemeClr val="bg1"/>
                </a:solidFill>
                <a:hlinkClick r:id="rId4"/>
              </a:rPr>
              <a:t>extend</a:t>
            </a:r>
            <a:r>
              <a:rPr lang="pt-BR" sz="1400">
                <a:solidFill>
                  <a:schemeClr val="bg1"/>
                </a:solidFill>
                <a:hlinkClick r:id="rId4"/>
              </a:rPr>
              <a:t> the </a:t>
            </a:r>
            <a:r>
              <a:rPr lang="pt-BR" sz="1400" b="1">
                <a:solidFill>
                  <a:schemeClr val="bg1"/>
                </a:solidFill>
                <a:hlinkClick r:id="rId4"/>
              </a:rPr>
              <a:t>indications</a:t>
            </a:r>
            <a:r>
              <a:rPr lang="pt-BR" sz="1400">
                <a:solidFill>
                  <a:schemeClr val="bg1"/>
                </a:solidFill>
                <a:hlinkClick r:id="rId4"/>
              </a:rPr>
              <a:t> for </a:t>
            </a:r>
            <a:r>
              <a:rPr lang="pt-BR" sz="1400" b="1">
                <a:solidFill>
                  <a:schemeClr val="bg1"/>
                </a:solidFill>
                <a:hlinkClick r:id="rId4"/>
              </a:rPr>
              <a:t>therapeutic hypothermia</a:t>
            </a:r>
            <a:r>
              <a:rPr lang="pt-BR" sz="1400">
                <a:solidFill>
                  <a:schemeClr val="bg1"/>
                </a:solidFill>
                <a:hlinkClick r:id="rId4"/>
              </a:rPr>
              <a:t>?</a:t>
            </a:r>
            <a:endParaRPr lang="pt-BR" sz="1400">
              <a:solidFill>
                <a:schemeClr val="bg1"/>
              </a:solidFill>
            </a:endParaRPr>
          </a:p>
          <a:p>
            <a:pPr algn="ctr"/>
            <a:r>
              <a:rPr lang="pt-BR" sz="1400">
                <a:solidFill>
                  <a:schemeClr val="bg1"/>
                </a:solidFill>
              </a:rPr>
              <a:t>Saliba E.Acta Paediatr. 2015 Feb;104(2):114-5. doi: 10.1111/apa.12891. No abstract available.</a:t>
            </a:r>
          </a:p>
          <a:p>
            <a:pPr algn="ctr"/>
            <a:r>
              <a:rPr lang="pt-BR" sz="1400">
                <a:solidFill>
                  <a:schemeClr val="bg1"/>
                </a:solidFill>
              </a:rPr>
              <a:t>PMID: 25610994.</a:t>
            </a:r>
            <a:r>
              <a:rPr lang="pt-BR" sz="1400" u="sng">
                <a:solidFill>
                  <a:schemeClr val="bg1"/>
                </a:solidFill>
                <a:hlinkClick r:id="rId5"/>
              </a:rPr>
              <a:t>Similar articles</a:t>
            </a:r>
            <a:endParaRPr lang="pt-BR" sz="1400" u="sng">
              <a:solidFill>
                <a:schemeClr val="bg1"/>
              </a:solidFill>
            </a:endParaRPr>
          </a:p>
        </p:txBody>
      </p:sp>
      <p:pic>
        <p:nvPicPr>
          <p:cNvPr id="44039" name="Picture 25"/>
          <p:cNvPicPr>
            <a:picLocks noChangeAspect="1" noChangeArrowheads="1"/>
          </p:cNvPicPr>
          <p:nvPr/>
        </p:nvPicPr>
        <p:blipFill>
          <a:blip r:embed="rId6"/>
          <a:srcRect/>
          <a:stretch>
            <a:fillRect/>
          </a:stretch>
        </p:blipFill>
        <p:spPr bwMode="auto">
          <a:xfrm>
            <a:off x="7956550" y="188913"/>
            <a:ext cx="971550" cy="1368425"/>
          </a:xfrm>
          <a:prstGeom prst="rect">
            <a:avLst/>
          </a:prstGeom>
          <a:noFill/>
          <a:ln w="9525">
            <a:noFill/>
            <a:miter lim="800000"/>
            <a:headEnd/>
            <a:tailEnd/>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p:cNvSpPr>
            <a:spLocks noGrp="1"/>
          </p:cNvSpPr>
          <p:nvPr>
            <p:ph type="body" idx="1"/>
          </p:nvPr>
        </p:nvSpPr>
        <p:spPr>
          <a:xfrm>
            <a:off x="357188" y="1785938"/>
            <a:ext cx="8229600" cy="4525962"/>
          </a:xfrm>
        </p:spPr>
        <p:txBody>
          <a:bodyPr/>
          <a:lstStyle/>
          <a:p>
            <a:r>
              <a:rPr lang="pt-BR" b="1" smtClean="0">
                <a:solidFill>
                  <a:srgbClr val="FF3399"/>
                </a:solidFill>
              </a:rPr>
              <a:t>Entre as terapias potenciais para aumentar a neuroproteção pela hipotermia se destacam a</a:t>
            </a:r>
            <a:r>
              <a:rPr lang="pt-BR" smtClean="0"/>
              <a:t> </a:t>
            </a:r>
            <a:r>
              <a:rPr lang="pt-BR" b="1" smtClean="0"/>
              <a:t>1) </a:t>
            </a:r>
            <a:r>
              <a:rPr lang="pt-BR" b="1" smtClean="0">
                <a:solidFill>
                  <a:srgbClr val="FFFF00"/>
                </a:solidFill>
              </a:rPr>
              <a:t>eritropoietina</a:t>
            </a:r>
            <a:r>
              <a:rPr lang="pt-BR" b="1" smtClean="0"/>
              <a:t> </a:t>
            </a:r>
            <a:r>
              <a:rPr lang="pt-BR" smtClean="0"/>
              <a:t>(diminuiu a apoptose, aumentou a neurogênese, diminuiu a inflamação e diminuiu a susceptibilidade a toxicidade pelo glutamato): estudo de 2016 com 1000 units/kg em 5 doses ou placebo resultou em menos lesão cerebral e melhor resultado motor com 1 ano de idade 2) </a:t>
            </a:r>
            <a:r>
              <a:rPr lang="pt-BR" b="1" smtClean="0">
                <a:solidFill>
                  <a:srgbClr val="FFFF00"/>
                </a:solidFill>
              </a:rPr>
              <a:t>células sanguíneas de sangue do cordão</a:t>
            </a:r>
            <a:r>
              <a:rPr lang="pt-BR" smtClean="0"/>
              <a:t> (podem se diferenciar in vitro em neurônios, oligodendrócitos, astroscitos e micróglia): o uso precoce tem-se mostrado seguro e com melhores resultados com 1 ano de idade. </a:t>
            </a:r>
          </a:p>
        </p:txBody>
      </p:sp>
      <p:sp>
        <p:nvSpPr>
          <p:cNvPr id="45059" name="Rectangle 4"/>
          <p:cNvSpPr>
            <a:spLocks noChangeArrowheads="1"/>
          </p:cNvSpPr>
          <p:nvPr/>
        </p:nvSpPr>
        <p:spPr bwMode="auto">
          <a:xfrm>
            <a:off x="642938" y="285750"/>
            <a:ext cx="8135937" cy="1520825"/>
          </a:xfrm>
          <a:prstGeom prst="rect">
            <a:avLst/>
          </a:prstGeom>
          <a:noFill/>
          <a:ln w="9525">
            <a:noFill/>
            <a:miter lim="800000"/>
            <a:headEnd/>
            <a:tailEnd/>
          </a:ln>
        </p:spPr>
        <p:txBody>
          <a:bodyPr lIns="0" tIns="0" rIns="0" bIns="0" anchor="ctr">
            <a:spAutoFit/>
          </a:bodyPr>
          <a:lstStyle/>
          <a:p>
            <a:pPr algn="ctr" eaLnBrk="0" hangingPunct="0"/>
            <a:r>
              <a:rPr lang="pt-BR" sz="1600" b="1">
                <a:solidFill>
                  <a:srgbClr val="FFFF00"/>
                </a:solidFill>
                <a:latin typeface="Lato" pitchFamily="34" charset="0"/>
              </a:rPr>
              <a:t>Encefalopatia hip</a:t>
            </a:r>
            <a:r>
              <a:rPr lang="pt-BR" sz="1600" b="1">
                <a:solidFill>
                  <a:srgbClr val="FFFF00"/>
                </a:solidFill>
              </a:rPr>
              <a:t>ó</a:t>
            </a:r>
            <a:r>
              <a:rPr lang="pt-BR" sz="1600" b="1">
                <a:solidFill>
                  <a:srgbClr val="FFFF00"/>
                </a:solidFill>
                <a:latin typeface="Lato" pitchFamily="34" charset="0"/>
              </a:rPr>
              <a:t>xico isquêmica: o insulto, o impacto, e interven</a:t>
            </a:r>
            <a:r>
              <a:rPr lang="pt-BR" sz="1600" b="1">
                <a:solidFill>
                  <a:srgbClr val="FFFF00"/>
                </a:solidFill>
              </a:rPr>
              <a:t>ç</a:t>
            </a:r>
            <a:r>
              <a:rPr lang="pt-BR" sz="1600" b="1">
                <a:solidFill>
                  <a:srgbClr val="FFFF00"/>
                </a:solidFill>
                <a:latin typeface="Lato" pitchFamily="34" charset="0"/>
              </a:rPr>
              <a:t>ões</a:t>
            </a:r>
          </a:p>
          <a:p>
            <a:pPr algn="ctr" eaLnBrk="0" hangingPunct="0"/>
            <a:r>
              <a:rPr lang="pt-BR" sz="1400" u="sng">
                <a:latin typeface="Source Sans Pro"/>
              </a:rPr>
              <a:t>Krisa Van Meurs, M.D.</a:t>
            </a:r>
            <a:r>
              <a:rPr lang="pt-BR" sz="1400" u="sng"/>
              <a:t> </a:t>
            </a:r>
            <a:endParaRPr lang="pt-BR" sz="1400" u="sng">
              <a:latin typeface="Source Sans Pro"/>
            </a:endParaRPr>
          </a:p>
          <a:p>
            <a:pPr algn="ctr" eaLnBrk="0" hangingPunct="0"/>
            <a:r>
              <a:rPr lang="pt-BR" sz="1400" u="sng">
                <a:latin typeface="Source Sans Pro"/>
              </a:rPr>
              <a:t>23</a:t>
            </a:r>
            <a:r>
              <a:rPr lang="pt-BR" sz="1400" u="sng"/>
              <a:t>º</a:t>
            </a:r>
            <a:r>
              <a:rPr lang="pt-BR" sz="1400" u="sng">
                <a:latin typeface="Source Sans Pro"/>
              </a:rPr>
              <a:t> Congresso Brasileiro de Perinatologia.</a:t>
            </a:r>
            <a:br>
              <a:rPr lang="pt-BR" sz="1400" u="sng">
                <a:latin typeface="Source Sans Pro"/>
              </a:rPr>
            </a:br>
            <a:r>
              <a:rPr lang="pt-BR" sz="1400" u="sng">
                <a:latin typeface="Source Sans Pro"/>
              </a:rPr>
              <a:t>Gramado, Rio Grande do Sul, Brasil.</a:t>
            </a:r>
            <a:br>
              <a:rPr lang="pt-BR" sz="1400" u="sng">
                <a:latin typeface="Source Sans Pro"/>
              </a:rPr>
            </a:br>
            <a:r>
              <a:rPr lang="pt-BR" sz="1400" u="sng">
                <a:latin typeface="Source Sans Pro"/>
              </a:rPr>
              <a:t>15 de Setembro de 2016.</a:t>
            </a:r>
          </a:p>
          <a:p>
            <a:pPr algn="ctr" eaLnBrk="0" hangingPunct="0"/>
            <a:r>
              <a:rPr lang="pt-BR" sz="1400">
                <a:latin typeface="Source Sans Pro"/>
              </a:rPr>
              <a:t>Realizado por Paulo R. Margotto, Professor de Neonatologia (6a S</a:t>
            </a:r>
            <a:r>
              <a:rPr lang="pt-BR" sz="1400"/>
              <a:t>é</a:t>
            </a:r>
            <a:r>
              <a:rPr lang="pt-BR" sz="1400">
                <a:latin typeface="Source Sans Pro"/>
              </a:rPr>
              <a:t>rie) da Faculdade de Medicina da Universidade Cat</a:t>
            </a:r>
            <a:r>
              <a:rPr lang="pt-BR" sz="1400"/>
              <a:t>ó</a:t>
            </a:r>
            <a:r>
              <a:rPr lang="pt-BR" sz="1400">
                <a:latin typeface="Source Sans Pro"/>
              </a:rPr>
              <a:t>lica de Bras</a:t>
            </a:r>
            <a:r>
              <a:rPr lang="pt-BR" sz="1400"/>
              <a:t>í</a:t>
            </a:r>
            <a:r>
              <a:rPr lang="pt-BR" sz="1400">
                <a:latin typeface="Source Sans Pro"/>
              </a:rPr>
              <a:t>lia/ Unidade de Neonatologia do HMIB/SES/DF</a:t>
            </a:r>
            <a:endParaRPr lang="pt-BR" sz="1400"/>
          </a:p>
        </p:txBody>
      </p:sp>
      <p:pic>
        <p:nvPicPr>
          <p:cNvPr id="45060" name="Picture 5" descr="doc">
            <a:hlinkClick r:id="rId2" tooltip="Hipotermia_EHI_2017"/>
          </p:cNvPr>
          <p:cNvPicPr>
            <a:picLocks noChangeAspect="1" noChangeArrowheads="1"/>
          </p:cNvPicPr>
          <p:nvPr/>
        </p:nvPicPr>
        <p:blipFill>
          <a:blip r:embed="rId3"/>
          <a:srcRect/>
          <a:stretch>
            <a:fillRect/>
          </a:stretch>
        </p:blipFill>
        <p:spPr bwMode="auto">
          <a:xfrm>
            <a:off x="7956550" y="404813"/>
            <a:ext cx="457200" cy="457200"/>
          </a:xfrm>
          <a:prstGeom prst="rect">
            <a:avLst/>
          </a:prstGeom>
          <a:noFill/>
          <a:ln w="9525">
            <a:noFill/>
            <a:miter lim="800000"/>
            <a:headEnd/>
            <a:tailEnd/>
          </a:ln>
        </p:spPr>
      </p:pic>
      <p:sp>
        <p:nvSpPr>
          <p:cNvPr id="45061" name="Oval 31"/>
          <p:cNvSpPr>
            <a:spLocks noChangeArrowheads="1"/>
          </p:cNvSpPr>
          <p:nvPr/>
        </p:nvSpPr>
        <p:spPr bwMode="auto">
          <a:xfrm>
            <a:off x="250825" y="260350"/>
            <a:ext cx="552450" cy="412750"/>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2016</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a:xfrm>
            <a:off x="468313" y="3068638"/>
            <a:ext cx="8229600" cy="2952750"/>
          </a:xfrm>
          <a:solidFill>
            <a:schemeClr val="tx2"/>
          </a:solidFill>
        </p:spPr>
        <p:txBody>
          <a:bodyPr/>
          <a:lstStyle/>
          <a:p>
            <a:pPr eaLnBrk="1" hangingPunct="1">
              <a:lnSpc>
                <a:spcPct val="115000"/>
              </a:lnSpc>
              <a:spcAft>
                <a:spcPts val="1600"/>
              </a:spcAft>
              <a:buClr>
                <a:srgbClr val="595959"/>
              </a:buClr>
            </a:pPr>
            <a:r>
              <a:rPr lang="pt-BR" sz="2800" smtClean="0">
                <a:solidFill>
                  <a:srgbClr val="595959"/>
                </a:solidFill>
              </a:rPr>
              <a:t>A hipotermia terapêutica  (HT) pode demorar mais de 6 horas para ser iniciada quando o paciente reside em áreas remotas e necessita de transporte ou a EHI leva mais de 6 horas p/ ser reconhecida.</a:t>
            </a:r>
          </a:p>
          <a:p>
            <a:pPr eaLnBrk="1" hangingPunct="1"/>
            <a:endParaRPr lang="pt-BR" sz="2000" smtClean="0"/>
          </a:p>
        </p:txBody>
      </p:sp>
      <p:sp>
        <p:nvSpPr>
          <p:cNvPr id="46083" name="Rectangle 4"/>
          <p:cNvSpPr>
            <a:spLocks noChangeArrowheads="1"/>
          </p:cNvSpPr>
          <p:nvPr/>
        </p:nvSpPr>
        <p:spPr bwMode="auto">
          <a:xfrm>
            <a:off x="323850" y="188913"/>
            <a:ext cx="8496300" cy="1190625"/>
          </a:xfrm>
          <a:prstGeom prst="rect">
            <a:avLst/>
          </a:prstGeom>
          <a:noFill/>
          <a:ln w="9525">
            <a:noFill/>
            <a:miter lim="800000"/>
            <a:headEnd/>
            <a:tailEnd/>
          </a:ln>
        </p:spPr>
        <p:txBody>
          <a:bodyPr>
            <a:spAutoFit/>
          </a:bodyPr>
          <a:lstStyle/>
          <a:p>
            <a:pPr algn="ctr"/>
            <a:r>
              <a:rPr lang="pt-BR" b="1">
                <a:solidFill>
                  <a:srgbClr val="FFFF00"/>
                </a:solidFill>
                <a:sym typeface="Arial" pitchFamily="34" charset="0"/>
              </a:rPr>
              <a:t>Efeitos da hipotermia terapêutica iniciada após 6 horas de idade na morte ou desabilidade entre os </a:t>
            </a:r>
          </a:p>
          <a:p>
            <a:pPr algn="ctr"/>
            <a:r>
              <a:rPr lang="pt-BR" b="1">
                <a:solidFill>
                  <a:srgbClr val="FFFF00"/>
                </a:solidFill>
                <a:sym typeface="Arial" pitchFamily="34" charset="0"/>
              </a:rPr>
              <a:t>recém-nascidos com encefalopatia hipóxico-isquêmica (EHI): Ensaio clínico  randomizado</a:t>
            </a:r>
          </a:p>
        </p:txBody>
      </p:sp>
      <p:sp>
        <p:nvSpPr>
          <p:cNvPr id="46084" name="Rectangle 5"/>
          <p:cNvSpPr>
            <a:spLocks noChangeArrowheads="1"/>
          </p:cNvSpPr>
          <p:nvPr/>
        </p:nvSpPr>
        <p:spPr bwMode="auto">
          <a:xfrm>
            <a:off x="107950" y="1341438"/>
            <a:ext cx="9144000" cy="1460500"/>
          </a:xfrm>
          <a:prstGeom prst="rect">
            <a:avLst/>
          </a:prstGeom>
          <a:solidFill>
            <a:srgbClr val="FFFFFF"/>
          </a:solidFill>
          <a:ln w="9525">
            <a:noFill/>
            <a:miter lim="800000"/>
            <a:headEnd/>
            <a:tailEnd/>
          </a:ln>
        </p:spPr>
        <p:txBody>
          <a:bodyPr lIns="0" tIns="0" rIns="71415" bIns="0" anchor="ctr">
            <a:spAutoFit/>
          </a:bodyPr>
          <a:lstStyle/>
          <a:p>
            <a:pPr algn="ctr"/>
            <a:r>
              <a:rPr lang="pt-BR" sz="1200">
                <a:solidFill>
                  <a:srgbClr val="000000"/>
                </a:solidFill>
                <a:sym typeface="Arial" pitchFamily="34" charset="0"/>
                <a:hlinkClick r:id="rId2"/>
              </a:rPr>
              <a:t>Effect of Therapeutic Hypothermia Initiated After 6 Hours of Age on Death or Disability Among Newborns With Hypoxic-Ischemic Encephalopathy: A Randomized Clinical Trial.</a:t>
            </a:r>
            <a:endParaRPr lang="pt-BR" sz="1200">
              <a:solidFill>
                <a:srgbClr val="000000"/>
              </a:solidFill>
              <a:sym typeface="Arial" pitchFamily="34" charset="0"/>
            </a:endParaRPr>
          </a:p>
          <a:p>
            <a:pPr algn="ctr"/>
            <a:r>
              <a:rPr lang="pt-BR" sz="1200">
                <a:solidFill>
                  <a:srgbClr val="000000"/>
                </a:solidFill>
                <a:sym typeface="Arial" pitchFamily="34" charset="0"/>
              </a:rPr>
              <a:t>Laptook AR, Shankaran S, Tyson JE, Munoz B, Bell EF, Goldberg RN, Parikh NA, Ambalavanan N, Pedroza C, Pappas A, Das A, Chaudhary AS, Ehrenkranz RA, Hensman AM, Van Meurs KP, Chalak LF, Hamrick SEG, Sokol GM, Walsh MC, Poindexter BB, Faix RG, Watterberg KL, Frantz ID 3rd, Guillet R, Devaskar U, Truog WE, Chock VY, Wyckoff MH, McGowan EC, Carlton DP, Harmon HM, Brumbaugh JE, Cotten CM, Sánchez PJ, Hibbs AM, Higgins RD; Eunice Kennedy Shriver National Institute of Child Health and Human Development Neonatal Research Network. </a:t>
            </a:r>
            <a:r>
              <a:rPr lang="pt-BR" sz="1200">
                <a:solidFill>
                  <a:srgbClr val="0066FF"/>
                </a:solidFill>
                <a:sym typeface="Arial" pitchFamily="34" charset="0"/>
              </a:rPr>
              <a:t>JAMA. 2017 Oct 24;318(16):1550-1560</a:t>
            </a:r>
            <a:r>
              <a:rPr lang="pt-BR" sz="1200">
                <a:solidFill>
                  <a:srgbClr val="000000"/>
                </a:solidFill>
                <a:sym typeface="Arial" pitchFamily="34" charset="0"/>
              </a:rPr>
              <a:t>. doi: </a:t>
            </a:r>
            <a:r>
              <a:rPr lang="pt-BR" sz="1200">
                <a:solidFill>
                  <a:srgbClr val="0066FF"/>
                </a:solidFill>
                <a:sym typeface="Arial" pitchFamily="34" charset="0"/>
              </a:rPr>
              <a:t>10.1001/jama.2017.14972</a:t>
            </a:r>
            <a:r>
              <a:rPr lang="pt-BR" sz="1200">
                <a:solidFill>
                  <a:srgbClr val="000000"/>
                </a:solidFill>
                <a:sym typeface="Arial" pitchFamily="34" charset="0"/>
              </a:rPr>
              <a:t>.</a:t>
            </a:r>
          </a:p>
          <a:p>
            <a:pPr algn="ctr"/>
            <a:r>
              <a:rPr lang="pt-BR" sz="1200">
                <a:solidFill>
                  <a:srgbClr val="000000"/>
                </a:solidFill>
                <a:sym typeface="Arial" pitchFamily="34" charset="0"/>
              </a:rPr>
              <a:t>PMID: 29067428</a:t>
            </a:r>
            <a:r>
              <a:rPr lang="pt-BR" sz="1200" u="sng">
                <a:solidFill>
                  <a:srgbClr val="000000"/>
                </a:solidFill>
                <a:sym typeface="Arial" pitchFamily="34" charset="0"/>
              </a:rPr>
              <a:t>S</a:t>
            </a:r>
          </a:p>
        </p:txBody>
      </p:sp>
      <p:pic>
        <p:nvPicPr>
          <p:cNvPr id="46085" name="Picture 7"/>
          <p:cNvPicPr>
            <a:picLocks noChangeAspect="1" noChangeArrowheads="1"/>
          </p:cNvPicPr>
          <p:nvPr/>
        </p:nvPicPr>
        <p:blipFill>
          <a:blip r:embed="rId3"/>
          <a:srcRect/>
          <a:stretch>
            <a:fillRect/>
          </a:stretch>
        </p:blipFill>
        <p:spPr bwMode="auto">
          <a:xfrm>
            <a:off x="6300788" y="5138738"/>
            <a:ext cx="2655887" cy="1547812"/>
          </a:xfrm>
          <a:prstGeom prst="rect">
            <a:avLst/>
          </a:prstGeom>
          <a:noFill/>
          <a:ln w="38100">
            <a:solidFill>
              <a:srgbClr val="0066FF"/>
            </a:solidFill>
            <a:miter lim="800000"/>
            <a:headEnd/>
            <a:tailEnd/>
          </a:ln>
        </p:spPr>
      </p:pic>
      <p:sp>
        <p:nvSpPr>
          <p:cNvPr id="46086" name="Oval 31"/>
          <p:cNvSpPr>
            <a:spLocks noChangeArrowheads="1"/>
          </p:cNvSpPr>
          <p:nvPr/>
        </p:nvSpPr>
        <p:spPr bwMode="auto">
          <a:xfrm>
            <a:off x="179388" y="404813"/>
            <a:ext cx="552450" cy="412750"/>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2017</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1"/>
          </p:nvPr>
        </p:nvSpPr>
        <p:spPr>
          <a:xfrm>
            <a:off x="323850" y="981075"/>
            <a:ext cx="8229600" cy="4525963"/>
          </a:xfrm>
          <a:solidFill>
            <a:schemeClr val="tx2"/>
          </a:solidFill>
        </p:spPr>
        <p:txBody>
          <a:bodyPr/>
          <a:lstStyle/>
          <a:p>
            <a:pPr eaLnBrk="1" hangingPunct="1">
              <a:lnSpc>
                <a:spcPct val="115000"/>
              </a:lnSpc>
              <a:spcAft>
                <a:spcPts val="1600"/>
              </a:spcAft>
              <a:buClr>
                <a:srgbClr val="595959"/>
              </a:buClr>
            </a:pPr>
            <a:r>
              <a:rPr lang="pt-BR" sz="1400" smtClean="0">
                <a:solidFill>
                  <a:srgbClr val="595959"/>
                </a:solidFill>
              </a:rPr>
              <a:t>Um estudo </a:t>
            </a:r>
            <a:r>
              <a:rPr lang="pt-BR" sz="1400" smtClean="0">
                <a:solidFill>
                  <a:srgbClr val="FF0000"/>
                </a:solidFill>
              </a:rPr>
              <a:t>definitivo </a:t>
            </a:r>
            <a:r>
              <a:rPr lang="pt-BR" sz="1400" smtClean="0">
                <a:solidFill>
                  <a:srgbClr val="595959"/>
                </a:solidFill>
              </a:rPr>
              <a:t>para determinar o risco/benefício da HT não pode ser conduzido pois não alcançaria uma quantidade suficiente de pacientes para ser estatisticamente válido em um período de tempo viável.</a:t>
            </a:r>
          </a:p>
          <a:p>
            <a:pPr algn="ctr" eaLnBrk="1" hangingPunct="1">
              <a:lnSpc>
                <a:spcPct val="115000"/>
              </a:lnSpc>
              <a:spcAft>
                <a:spcPts val="1600"/>
              </a:spcAft>
              <a:buClr>
                <a:srgbClr val="595959"/>
              </a:buClr>
              <a:buFont typeface="Arial" pitchFamily="34" charset="0"/>
              <a:buNone/>
            </a:pPr>
            <a:r>
              <a:rPr lang="pt-BR" sz="1400" b="1" smtClean="0">
                <a:solidFill>
                  <a:srgbClr val="FF3399"/>
                </a:solidFill>
              </a:rPr>
              <a:t>Apesar de uma grande rede de pesquisa (21 Centros), Laptook et al</a:t>
            </a:r>
            <a:r>
              <a:rPr lang="pt-BR" sz="1400" b="1" baseline="30000" smtClean="0">
                <a:solidFill>
                  <a:srgbClr val="FF3399"/>
                </a:solidFill>
                <a:ea typeface="Arial Unicode MS" pitchFamily="34" charset="-128"/>
                <a:cs typeface="Arial Unicode MS" pitchFamily="34" charset="-128"/>
              </a:rPr>
              <a:t>1 </a:t>
            </a:r>
            <a:r>
              <a:rPr lang="pt-BR" sz="1400" b="1" smtClean="0">
                <a:solidFill>
                  <a:srgbClr val="FF3399"/>
                </a:solidFill>
              </a:rPr>
              <a:t> só conseguiram inscrever 168 recém-nascidos elegíveis em 8 anos! (</a:t>
            </a:r>
            <a:r>
              <a:rPr lang="pt-BR" sz="1800" smtClean="0">
                <a:solidFill>
                  <a:srgbClr val="595959"/>
                </a:solidFill>
              </a:rPr>
              <a:t>abril/2008-julho/2014)</a:t>
            </a:r>
            <a:endParaRPr lang="pt-BR" sz="1400" b="1" smtClean="0">
              <a:solidFill>
                <a:srgbClr val="FF3399"/>
              </a:solidFill>
            </a:endParaRPr>
          </a:p>
          <a:p>
            <a:pPr algn="ctr" eaLnBrk="1" hangingPunct="1">
              <a:lnSpc>
                <a:spcPct val="115000"/>
              </a:lnSpc>
              <a:spcAft>
                <a:spcPts val="1600"/>
              </a:spcAft>
              <a:buClr>
                <a:srgbClr val="595959"/>
              </a:buClr>
              <a:buFont typeface="Arial" pitchFamily="34" charset="0"/>
              <a:buNone/>
            </a:pPr>
            <a:r>
              <a:rPr lang="pt-BR" sz="1400" smtClean="0">
                <a:solidFill>
                  <a:srgbClr val="595959"/>
                </a:solidFill>
              </a:rPr>
              <a:t>Este estudo: </a:t>
            </a:r>
            <a:r>
              <a:rPr lang="pt-BR" sz="1400" smtClean="0">
                <a:solidFill>
                  <a:srgbClr val="FF0000"/>
                </a:solidFill>
              </a:rPr>
              <a:t>randomizado, multicêntrico</a:t>
            </a:r>
            <a:r>
              <a:rPr lang="pt-BR" sz="1400" smtClean="0">
                <a:solidFill>
                  <a:srgbClr val="595959"/>
                </a:solidFill>
              </a:rPr>
              <a:t> foi conduzido, durante 8 anos, para analisar a </a:t>
            </a:r>
            <a:r>
              <a:rPr lang="pt-BR" sz="1400" smtClean="0">
                <a:solidFill>
                  <a:srgbClr val="FF0000"/>
                </a:solidFill>
              </a:rPr>
              <a:t>probabilidade da redução dos ADNPM e mortalidade aos 18 meses</a:t>
            </a:r>
            <a:r>
              <a:rPr lang="pt-BR" sz="1400" smtClean="0">
                <a:solidFill>
                  <a:srgbClr val="595959"/>
                </a:solidFill>
              </a:rPr>
              <a:t> nas crianças com EHI submetidas a hipotermia terapêutica entre 6-24 horas de vida, quando comparadas ao grupo controle não resfriado.</a:t>
            </a:r>
          </a:p>
          <a:p>
            <a:pPr algn="ctr" eaLnBrk="1" hangingPunct="1">
              <a:lnSpc>
                <a:spcPct val="115000"/>
              </a:lnSpc>
              <a:spcAft>
                <a:spcPts val="1600"/>
              </a:spcAft>
              <a:buClr>
                <a:srgbClr val="000000"/>
              </a:buClr>
              <a:buSzPct val="61000"/>
            </a:pPr>
            <a:r>
              <a:rPr lang="pt-BR" sz="1400" b="1" smtClean="0">
                <a:solidFill>
                  <a:srgbClr val="0066FF"/>
                </a:solidFill>
              </a:rPr>
              <a:t>Análise Bayesiana foi feita para estimar a probabilidade de que a HP reduziu o risco de morte ou desabilidade aos 18 meses </a:t>
            </a:r>
          </a:p>
          <a:p>
            <a:pPr eaLnBrk="1" hangingPunct="1">
              <a:lnSpc>
                <a:spcPct val="80000"/>
              </a:lnSpc>
            </a:pPr>
            <a:endParaRPr lang="pt-BR" sz="1400" smtClean="0"/>
          </a:p>
        </p:txBody>
      </p:sp>
      <p:sp>
        <p:nvSpPr>
          <p:cNvPr id="47107" name="Text Box 4"/>
          <p:cNvSpPr txBox="1">
            <a:spLocks noChangeArrowheads="1"/>
          </p:cNvSpPr>
          <p:nvPr/>
        </p:nvSpPr>
        <p:spPr bwMode="auto">
          <a:xfrm>
            <a:off x="179388" y="5661025"/>
            <a:ext cx="8299450" cy="854075"/>
          </a:xfrm>
          <a:prstGeom prst="rect">
            <a:avLst/>
          </a:prstGeom>
          <a:noFill/>
          <a:ln w="9525">
            <a:noFill/>
            <a:miter lim="800000"/>
            <a:headEnd/>
            <a:tailEnd/>
          </a:ln>
        </p:spPr>
        <p:txBody>
          <a:bodyPr wrap="none">
            <a:spAutoFit/>
          </a:bodyPr>
          <a:lstStyle/>
          <a:p>
            <a:r>
              <a:rPr lang="pt-BR" sz="3200" b="1">
                <a:solidFill>
                  <a:srgbClr val="FFFF00"/>
                </a:solidFill>
              </a:rPr>
              <a:t>Mas o </a:t>
            </a:r>
            <a:r>
              <a:rPr lang="pt-BR" altLang="ja-JP" sz="3200" b="1">
                <a:solidFill>
                  <a:srgbClr val="FFFF00"/>
                </a:solidFill>
                <a:ea typeface="MS PGothic" pitchFamily="34" charset="-128"/>
              </a:rPr>
              <a:t>que</a:t>
            </a:r>
            <a:r>
              <a:rPr lang="pt-BR" sz="3200" b="1">
                <a:solidFill>
                  <a:srgbClr val="FFFF00"/>
                </a:solidFill>
              </a:rPr>
              <a:t> é uma Análise Bayesiana?</a:t>
            </a:r>
          </a:p>
          <a:p>
            <a:r>
              <a:rPr lang="pt-BR">
                <a:solidFill>
                  <a:srgbClr val="FF3399"/>
                </a:solidFill>
                <a:sym typeface="Arial" pitchFamily="34" charset="0"/>
              </a:rPr>
              <a:t>A análise bayesiana está firmemente fundamentada na ciência da probabilidade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1"/>
          </p:nvPr>
        </p:nvSpPr>
        <p:spPr>
          <a:solidFill>
            <a:schemeClr val="tx2"/>
          </a:solidFill>
        </p:spPr>
        <p:txBody>
          <a:bodyPr/>
          <a:lstStyle/>
          <a:p>
            <a:pPr eaLnBrk="1" hangingPunct="1"/>
            <a:r>
              <a:rPr lang="pt-BR" sz="2000" smtClean="0">
                <a:solidFill>
                  <a:schemeClr val="bg1"/>
                </a:solidFill>
              </a:rPr>
              <a:t>Realizar esse estudo foi difícil devido ao número limitado de bebês esperado  que fossem envolvidos.</a:t>
            </a:r>
          </a:p>
          <a:p>
            <a:pPr eaLnBrk="1" hangingPunct="1"/>
            <a:r>
              <a:rPr lang="pt-BR" sz="2000" smtClean="0">
                <a:solidFill>
                  <a:schemeClr val="bg1"/>
                </a:solidFill>
              </a:rPr>
              <a:t> -Para superar essa limitação, os pesquisadores usaram uma</a:t>
            </a:r>
            <a:r>
              <a:rPr lang="pt-BR" sz="2000" smtClean="0"/>
              <a:t> </a:t>
            </a:r>
            <a:r>
              <a:rPr lang="pt-BR" sz="2000" b="1" smtClean="0">
                <a:solidFill>
                  <a:srgbClr val="FF3399"/>
                </a:solidFill>
              </a:rPr>
              <a:t>Análise Bayesiana</a:t>
            </a:r>
            <a:r>
              <a:rPr lang="pt-BR" sz="2000" smtClean="0"/>
              <a:t> </a:t>
            </a:r>
            <a:r>
              <a:rPr lang="pt-BR" sz="2000" smtClean="0">
                <a:solidFill>
                  <a:schemeClr val="bg1"/>
                </a:solidFill>
              </a:rPr>
              <a:t>do efeito do tratamento para garantir que um resultado clinicamente útil seria obtido mesmo se as abordagens tradicionais para a definição da significância  estatística fosse impraticável.</a:t>
            </a:r>
          </a:p>
          <a:p>
            <a:pPr algn="ctr" eaLnBrk="1" hangingPunct="1">
              <a:buFont typeface="Arial" pitchFamily="34" charset="0"/>
              <a:buNone/>
            </a:pPr>
            <a:r>
              <a:rPr lang="pt-BR" sz="2000" smtClean="0">
                <a:solidFill>
                  <a:srgbClr val="0000FF"/>
                </a:solidFill>
              </a:rPr>
              <a:t>A Análise Bayesiana permite a integração ou atualização de informações prévias com novos dados para obter um resumo final da informação. </a:t>
            </a:r>
          </a:p>
          <a:p>
            <a:pPr eaLnBrk="1" hangingPunct="1"/>
            <a:r>
              <a:rPr lang="pt-BR" sz="2000" smtClean="0"/>
              <a:t>-</a:t>
            </a:r>
            <a:r>
              <a:rPr lang="pt-BR" sz="2000" smtClean="0">
                <a:solidFill>
                  <a:schemeClr val="bg1"/>
                </a:solidFill>
              </a:rPr>
              <a:t>Laptook et al</a:t>
            </a:r>
            <a:r>
              <a:rPr lang="pt-BR" sz="2000" baseline="30000" smtClean="0">
                <a:solidFill>
                  <a:schemeClr val="bg1"/>
                </a:solidFill>
                <a:ea typeface="Arial Unicode MS" pitchFamily="34" charset="-128"/>
                <a:cs typeface="Arial Unicode MS" pitchFamily="34" charset="-128"/>
              </a:rPr>
              <a:t>1 </a:t>
            </a:r>
            <a:r>
              <a:rPr lang="pt-BR" sz="2000" smtClean="0">
                <a:solidFill>
                  <a:schemeClr val="bg1"/>
                </a:solidFill>
              </a:rPr>
              <a:t>consideraram várias opções para a representação de</a:t>
            </a:r>
            <a:r>
              <a:rPr lang="pt-BR" sz="2000" smtClean="0"/>
              <a:t> </a:t>
            </a:r>
            <a:r>
              <a:rPr lang="pt-BR" sz="2000" smtClean="0">
                <a:solidFill>
                  <a:srgbClr val="000099"/>
                </a:solidFill>
              </a:rPr>
              <a:t>informação prévia - denominada </a:t>
            </a:r>
            <a:r>
              <a:rPr lang="pt-BR" sz="2000" b="1" smtClean="0">
                <a:solidFill>
                  <a:srgbClr val="000099"/>
                </a:solidFill>
              </a:rPr>
              <a:t>neutra</a:t>
            </a:r>
            <a:r>
              <a:rPr lang="pt-BR" sz="2000" smtClean="0">
                <a:solidFill>
                  <a:srgbClr val="FF5050"/>
                </a:solidFill>
              </a:rPr>
              <a:t>,</a:t>
            </a:r>
            <a:r>
              <a:rPr lang="pt-BR" sz="2000" smtClean="0">
                <a:solidFill>
                  <a:srgbClr val="000099"/>
                </a:solidFill>
              </a:rPr>
              <a:t> </a:t>
            </a:r>
            <a:r>
              <a:rPr lang="pt-BR" sz="2000" b="1" smtClean="0">
                <a:solidFill>
                  <a:srgbClr val="FF5050"/>
                </a:solidFill>
              </a:rPr>
              <a:t>cética</a:t>
            </a:r>
            <a:r>
              <a:rPr lang="pt-BR" sz="2000" smtClean="0">
                <a:solidFill>
                  <a:srgbClr val="000099"/>
                </a:solidFill>
              </a:rPr>
              <a:t> e </a:t>
            </a:r>
            <a:r>
              <a:rPr lang="pt-BR" sz="2000" b="1" smtClean="0">
                <a:solidFill>
                  <a:srgbClr val="000099"/>
                </a:solidFill>
              </a:rPr>
              <a:t>otimista</a:t>
            </a:r>
            <a:r>
              <a:rPr lang="pt-BR" sz="2000" smtClean="0">
                <a:solidFill>
                  <a:schemeClr val="bg1"/>
                </a:solidFill>
              </a:rPr>
              <a:t>  gerando diferentes resumos finais da evidência</a:t>
            </a:r>
          </a:p>
        </p:txBody>
      </p:sp>
      <p:sp>
        <p:nvSpPr>
          <p:cNvPr id="48131" name="Rectangle 4"/>
          <p:cNvSpPr>
            <a:spLocks noChangeArrowheads="1"/>
          </p:cNvSpPr>
          <p:nvPr/>
        </p:nvSpPr>
        <p:spPr bwMode="auto">
          <a:xfrm>
            <a:off x="323850" y="6092825"/>
            <a:ext cx="8743950" cy="641350"/>
          </a:xfrm>
          <a:prstGeom prst="rect">
            <a:avLst/>
          </a:prstGeom>
          <a:noFill/>
          <a:ln w="9525">
            <a:noFill/>
            <a:miter lim="800000"/>
            <a:headEnd/>
            <a:tailEnd/>
          </a:ln>
        </p:spPr>
        <p:txBody>
          <a:bodyPr wrap="none">
            <a:spAutoFit/>
          </a:bodyPr>
          <a:lstStyle/>
          <a:p>
            <a:pPr algn="ctr"/>
            <a:r>
              <a:rPr lang="pt-BR" b="1">
                <a:solidFill>
                  <a:srgbClr val="FFFF00"/>
                </a:solidFill>
                <a:sym typeface="Arial" pitchFamily="34" charset="0"/>
              </a:rPr>
              <a:t>A informação prévia é a evidência ou crença sobre algo que existe antes ou de</a:t>
            </a:r>
          </a:p>
          <a:p>
            <a:pPr algn="ctr"/>
            <a:r>
              <a:rPr lang="pt-BR" b="1">
                <a:solidFill>
                  <a:srgbClr val="FFFF00"/>
                </a:solidFill>
                <a:sym typeface="Arial" pitchFamily="34" charset="0"/>
              </a:rPr>
              <a:t> forma independente dos dados a serem analisados</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1"/>
          </p:nvPr>
        </p:nvSpPr>
        <p:spPr>
          <a:solidFill>
            <a:schemeClr val="tx2"/>
          </a:solidFill>
        </p:spPr>
        <p:txBody>
          <a:bodyPr/>
          <a:lstStyle/>
          <a:p>
            <a:pPr algn="ctr" eaLnBrk="1" hangingPunct="1"/>
            <a:r>
              <a:rPr lang="pt-BR" sz="3200" b="1" smtClean="0">
                <a:solidFill>
                  <a:srgbClr val="FF00FF"/>
                </a:solidFill>
              </a:rPr>
              <a:t>A </a:t>
            </a:r>
            <a:r>
              <a:rPr lang="pt-BR" sz="3200" b="1" smtClean="0">
                <a:solidFill>
                  <a:srgbClr val="FF5050"/>
                </a:solidFill>
              </a:rPr>
              <a:t>informação anterior neutra</a:t>
            </a:r>
            <a:r>
              <a:rPr lang="pt-BR" sz="3200" b="1" smtClean="0">
                <a:solidFill>
                  <a:srgbClr val="FF00FF"/>
                </a:solidFill>
              </a:rPr>
              <a:t> assume que o efeito do tratamento diminui completamente após 6 horas, </a:t>
            </a:r>
            <a:r>
              <a:rPr lang="pt-BR" sz="3200" b="1" smtClean="0">
                <a:solidFill>
                  <a:srgbClr val="000099"/>
                </a:solidFill>
              </a:rPr>
              <a:t>a informação anterior entusiasta</a:t>
            </a:r>
            <a:r>
              <a:rPr lang="pt-BR" sz="3200" b="1" smtClean="0">
                <a:solidFill>
                  <a:srgbClr val="FF00FF"/>
                </a:solidFill>
              </a:rPr>
              <a:t> assume que o efeito não diminui após mais de 6 horas, e a </a:t>
            </a:r>
            <a:r>
              <a:rPr lang="pt-BR" sz="3200" b="1" smtClean="0">
                <a:solidFill>
                  <a:srgbClr val="FF5050"/>
                </a:solidFill>
              </a:rPr>
              <a:t>informação anterior cética</a:t>
            </a:r>
            <a:r>
              <a:rPr lang="pt-BR" sz="3200" b="1" smtClean="0">
                <a:solidFill>
                  <a:srgbClr val="FF00FF"/>
                </a:solidFill>
              </a:rPr>
              <a:t> assume que o tratamento é detrimental após 6 horas</a:t>
            </a:r>
          </a:p>
          <a:p>
            <a:pPr algn="ctr" eaLnBrk="1" hangingPunct="1"/>
            <a:endParaRPr lang="pt-BR" sz="3200" b="1" smtClean="0">
              <a:solidFill>
                <a:srgbClr val="FF00FF"/>
              </a:solidFill>
            </a:endParaRPr>
          </a:p>
          <a:p>
            <a:pPr eaLnBrk="1" hangingPunct="1"/>
            <a:endParaRPr lang="pt-BR" sz="2000"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p:cNvSpPr>
          <p:nvPr>
            <p:ph type="title"/>
          </p:nvPr>
        </p:nvSpPr>
        <p:spPr bwMode="auto"/>
        <p:txBody>
          <a:bodyPr wrap="square" numCol="1" anchorCtr="0" compatLnSpc="1">
            <a:prstTxWarp prst="textNoShape">
              <a:avLst/>
            </a:prstTxWarp>
          </a:bodyPr>
          <a:lstStyle/>
          <a:p>
            <a:pPr eaLnBrk="1" hangingPunct="1">
              <a:defRPr/>
            </a:pPr>
            <a:r>
              <a:rPr lang="pt-BR" smtClean="0">
                <a:ln>
                  <a:noFill/>
                </a:ln>
                <a:solidFill>
                  <a:srgbClr val="0000FF"/>
                </a:solidFill>
              </a:rPr>
              <a:t>Randomização</a:t>
            </a:r>
          </a:p>
        </p:txBody>
      </p:sp>
      <p:sp>
        <p:nvSpPr>
          <p:cNvPr id="50179" name="Rectangle 3"/>
          <p:cNvSpPr>
            <a:spLocks noGrp="1"/>
          </p:cNvSpPr>
          <p:nvPr>
            <p:ph type="body" idx="1"/>
          </p:nvPr>
        </p:nvSpPr>
        <p:spPr>
          <a:solidFill>
            <a:schemeClr val="tx2"/>
          </a:solidFill>
        </p:spPr>
        <p:txBody>
          <a:bodyPr/>
          <a:lstStyle/>
          <a:p>
            <a:pPr marL="746125" lvl="1" indent="-381000" eaLnBrk="1" hangingPunct="1">
              <a:lnSpc>
                <a:spcPct val="115000"/>
              </a:lnSpc>
              <a:buClr>
                <a:srgbClr val="000000"/>
              </a:buClr>
              <a:buFontTx/>
              <a:buAutoNum type="arabicParenR"/>
            </a:pPr>
            <a:r>
              <a:rPr lang="pt-BR" sz="3200" smtClean="0">
                <a:solidFill>
                  <a:schemeClr val="bg1"/>
                </a:solidFill>
              </a:rPr>
              <a:t>Grupos: resfriado e não resfriado.</a:t>
            </a:r>
          </a:p>
          <a:p>
            <a:pPr marL="746125" lvl="1" indent="-381000" eaLnBrk="1" hangingPunct="1">
              <a:lnSpc>
                <a:spcPct val="115000"/>
              </a:lnSpc>
              <a:buClr>
                <a:srgbClr val="000000"/>
              </a:buClr>
              <a:buFontTx/>
              <a:buAutoNum type="arabicParenR"/>
            </a:pPr>
            <a:r>
              <a:rPr lang="pt-BR" sz="3200" smtClean="0">
                <a:solidFill>
                  <a:schemeClr val="bg1"/>
                </a:solidFill>
              </a:rPr>
              <a:t>Idade pós natal 12h≤ e &gt;12h de vida</a:t>
            </a:r>
          </a:p>
          <a:p>
            <a:pPr marL="746125" lvl="1" indent="-381000" eaLnBrk="1" hangingPunct="1">
              <a:lnSpc>
                <a:spcPct val="115000"/>
              </a:lnSpc>
              <a:spcAft>
                <a:spcPts val="1600"/>
              </a:spcAft>
              <a:buClr>
                <a:srgbClr val="000000"/>
              </a:buClr>
              <a:buFontTx/>
              <a:buAutoNum type="arabicParenR"/>
            </a:pPr>
            <a:r>
              <a:rPr lang="pt-BR" sz="3200" smtClean="0">
                <a:solidFill>
                  <a:schemeClr val="bg1"/>
                </a:solidFill>
              </a:rPr>
              <a:t>Grau da encefalopatia: moderada ou severa</a:t>
            </a:r>
          </a:p>
          <a:p>
            <a:pPr marL="746125" lvl="1" indent="-381000" eaLnBrk="1" hangingPunct="1">
              <a:lnSpc>
                <a:spcPct val="115000"/>
              </a:lnSpc>
              <a:spcAft>
                <a:spcPts val="1600"/>
              </a:spcAft>
              <a:buClr>
                <a:srgbClr val="000000"/>
              </a:buClr>
              <a:buFontTx/>
              <a:buAutoNum type="arabicParenR"/>
            </a:pPr>
            <a:r>
              <a:rPr lang="pt-BR" sz="3200" smtClean="0">
                <a:solidFill>
                  <a:schemeClr val="bg1"/>
                </a:solidFill>
              </a:rPr>
              <a:t>Desfechos analisados</a:t>
            </a:r>
          </a:p>
          <a:p>
            <a:pPr marL="746125" lvl="1" indent="-381000" eaLnBrk="1" hangingPunct="1">
              <a:lnSpc>
                <a:spcPct val="115000"/>
              </a:lnSpc>
              <a:spcAft>
                <a:spcPts val="1600"/>
              </a:spcAft>
              <a:buClr>
                <a:srgbClr val="000000"/>
              </a:buClr>
              <a:buFontTx/>
              <a:buNone/>
            </a:pPr>
            <a:r>
              <a:rPr lang="pt-BR" b="1" smtClean="0">
                <a:solidFill>
                  <a:srgbClr val="0066FF"/>
                </a:solidFill>
              </a:rPr>
              <a:t>Primários</a:t>
            </a:r>
            <a:r>
              <a:rPr lang="pt-BR" smtClean="0">
                <a:solidFill>
                  <a:srgbClr val="FF0066"/>
                </a:solidFill>
              </a:rPr>
              <a:t> </a:t>
            </a:r>
            <a:r>
              <a:rPr lang="pt-BR" smtClean="0">
                <a:solidFill>
                  <a:srgbClr val="595959"/>
                </a:solidFill>
              </a:rPr>
              <a:t>- </a:t>
            </a:r>
            <a:r>
              <a:rPr lang="pt-BR" smtClean="0">
                <a:solidFill>
                  <a:srgbClr val="FF0066"/>
                </a:solidFill>
              </a:rPr>
              <a:t>Morte ou Incapacidade -  moderada ou severa, dos 18 aos 22 meses de vida</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1"/>
          </p:nvPr>
        </p:nvSpPr>
        <p:spPr>
          <a:xfrm>
            <a:off x="457200" y="1600200"/>
            <a:ext cx="8258175" cy="4900613"/>
          </a:xfrm>
          <a:solidFill>
            <a:schemeClr val="tx2"/>
          </a:solidFill>
        </p:spPr>
        <p:txBody>
          <a:bodyPr/>
          <a:lstStyle/>
          <a:p>
            <a:pPr eaLnBrk="1" hangingPunct="1">
              <a:lnSpc>
                <a:spcPct val="80000"/>
              </a:lnSpc>
            </a:pPr>
            <a:r>
              <a:rPr lang="pt-BR" sz="3200" smtClean="0">
                <a:solidFill>
                  <a:schemeClr val="bg1"/>
                </a:solidFill>
              </a:rPr>
              <a:t>Os resultados primários são apresentados com base na informação anterior neutra e, como tal, a abordagem dos autores é transparente e facilmente interpretável</a:t>
            </a:r>
            <a:r>
              <a:rPr lang="pt-BR" sz="3200" smtClean="0"/>
              <a:t>. </a:t>
            </a:r>
          </a:p>
          <a:p>
            <a:pPr eaLnBrk="1" hangingPunct="1">
              <a:lnSpc>
                <a:spcPct val="80000"/>
              </a:lnSpc>
            </a:pPr>
            <a:r>
              <a:rPr lang="pt-BR" sz="3200" b="1" smtClean="0">
                <a:solidFill>
                  <a:srgbClr val="FF00FF"/>
                </a:solidFill>
              </a:rPr>
              <a:t>Os autores encontraram </a:t>
            </a:r>
            <a:r>
              <a:rPr lang="pt-BR" sz="3200" b="1" smtClean="0">
                <a:solidFill>
                  <a:srgbClr val="000099"/>
                </a:solidFill>
              </a:rPr>
              <a:t>76% de probabilidade de benefício com a informação anterior neutra</a:t>
            </a:r>
            <a:r>
              <a:rPr lang="pt-BR" sz="3200" b="1" smtClean="0">
                <a:solidFill>
                  <a:srgbClr val="FF00FF"/>
                </a:solidFill>
              </a:rPr>
              <a:t>, uma </a:t>
            </a:r>
            <a:r>
              <a:rPr lang="pt-BR" sz="3200" b="1" smtClean="0">
                <a:solidFill>
                  <a:srgbClr val="000099"/>
                </a:solidFill>
              </a:rPr>
              <a:t>probabilidade de benefício de 90% com a informação anterior entusiasta</a:t>
            </a:r>
            <a:r>
              <a:rPr lang="pt-BR" sz="3200" b="1" smtClean="0">
                <a:solidFill>
                  <a:srgbClr val="FF00FF"/>
                </a:solidFill>
              </a:rPr>
              <a:t> e uma </a:t>
            </a:r>
            <a:r>
              <a:rPr lang="pt-BR" sz="3200" b="1" smtClean="0">
                <a:solidFill>
                  <a:srgbClr val="000099"/>
                </a:solidFill>
              </a:rPr>
              <a:t>probabilidade de 73% de benefício com</a:t>
            </a:r>
            <a:r>
              <a:rPr lang="pt-BR" sz="3200" b="1" smtClean="0">
                <a:solidFill>
                  <a:srgbClr val="FF00FF"/>
                </a:solidFill>
              </a:rPr>
              <a:t> a informação cética anterior.</a:t>
            </a:r>
            <a:endParaRPr lang="pt-BR" sz="3200" b="1" baseline="30000" smtClean="0">
              <a:solidFill>
                <a:srgbClr val="FF00FF"/>
              </a:solidFill>
              <a:ea typeface="Arial Unicode MS" pitchFamily="34" charset="-128"/>
              <a:cs typeface="Arial Unicode MS" pitchFamily="34" charset="-12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solidFill>
            <a:schemeClr val="tx2"/>
          </a:solidFill>
        </p:spPr>
        <p:txBody>
          <a:bodyPr/>
          <a:lstStyle/>
          <a:p>
            <a:pPr algn="ctr" eaLnBrk="1" hangingPunct="1">
              <a:lnSpc>
                <a:spcPct val="90000"/>
              </a:lnSpc>
              <a:buFont typeface="Arial" pitchFamily="34" charset="0"/>
              <a:buNone/>
            </a:pPr>
            <a:r>
              <a:rPr lang="pt-BR" sz="2000" b="1" smtClean="0">
                <a:solidFill>
                  <a:srgbClr val="FF00FF"/>
                </a:solidFill>
              </a:rPr>
              <a:t>As conclusões da análise foram dadas como probabilidades de que o benefício existe.</a:t>
            </a:r>
          </a:p>
          <a:p>
            <a:pPr algn="ctr" eaLnBrk="1" hangingPunct="1">
              <a:lnSpc>
                <a:spcPct val="90000"/>
              </a:lnSpc>
            </a:pPr>
            <a:r>
              <a:rPr lang="pt-BR" sz="2000" smtClean="0"/>
              <a:t> </a:t>
            </a:r>
            <a:r>
              <a:rPr lang="pt-BR" sz="2000" smtClean="0">
                <a:solidFill>
                  <a:srgbClr val="0000FF"/>
                </a:solidFill>
              </a:rPr>
              <a:t>Por exemplo, a afirmação de que há "uma probabilidade de 76% de qualquer redução na morte ou deficiência, e uma probabilidade de 64% de pelo menos 2% menos de" condição de morte "são geralmente compreendidas pelos clínicos e podem ser utilizadas para informar os cuidados clínicos. </a:t>
            </a:r>
          </a:p>
          <a:p>
            <a:pPr eaLnBrk="1" hangingPunct="1">
              <a:lnSpc>
                <a:spcPct val="90000"/>
              </a:lnSpc>
            </a:pPr>
            <a:r>
              <a:rPr lang="pt-BR" sz="2000" smtClean="0">
                <a:solidFill>
                  <a:schemeClr val="bg1"/>
                </a:solidFill>
              </a:rPr>
              <a:t>O uso de várias opções para informação prévia permite que os clínicos, com diferentes perspectivas, tenham interpretação dos dados  sobre uma série de crenças anteriores.</a:t>
            </a:r>
          </a:p>
          <a:p>
            <a:pPr algn="ctr" eaLnBrk="1" hangingPunct="1">
              <a:lnSpc>
                <a:spcPct val="90000"/>
              </a:lnSpc>
            </a:pPr>
            <a:r>
              <a:rPr lang="pt-BR" sz="1800" b="1" smtClean="0">
                <a:solidFill>
                  <a:srgbClr val="0000FF"/>
                </a:solidFill>
              </a:rPr>
              <a:t>A Análise Bayesiana integra nova informação de ensaio com o conhecimento existente para reduzir a incerteza e mudar as atitudes sobre os tratamentos na Medicina.</a:t>
            </a:r>
          </a:p>
          <a:p>
            <a:pPr eaLnBrk="1" hangingPunct="1">
              <a:lnSpc>
                <a:spcPct val="90000"/>
              </a:lnSpc>
            </a:pPr>
            <a:endParaRPr lang="pt-BR" sz="2000" smtClean="0">
              <a:solidFill>
                <a:schemeClr val="bg1"/>
              </a:solidFill>
            </a:endParaRPr>
          </a:p>
          <a:p>
            <a:pPr eaLnBrk="1" hangingPunct="1">
              <a:lnSpc>
                <a:spcPct val="90000"/>
              </a:lnSpc>
              <a:buFont typeface="Arial" pitchFamily="34" charset="0"/>
              <a:buNone/>
            </a:pPr>
            <a:endParaRPr lang="pt-BR" sz="2000" smtClean="0">
              <a:solidFill>
                <a:schemeClr val="bg1"/>
              </a:solidFill>
            </a:endParaRPr>
          </a:p>
          <a:p>
            <a:pPr eaLnBrk="1" hangingPunct="1">
              <a:lnSpc>
                <a:spcPct val="90000"/>
              </a:lnSpc>
            </a:pPr>
            <a:endParaRPr lang="pt-BR" sz="1800" smtClean="0">
              <a:solidFill>
                <a:schemeClr val="bg1"/>
              </a:solidFil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a:solidFill>
            <a:schemeClr val="tx2"/>
          </a:solidFill>
        </p:spPr>
        <p:txBody>
          <a:bodyPr/>
          <a:lstStyle/>
          <a:p>
            <a:pPr eaLnBrk="1" hangingPunct="1">
              <a:lnSpc>
                <a:spcPct val="115000"/>
              </a:lnSpc>
              <a:spcAft>
                <a:spcPts val="1600"/>
              </a:spcAft>
              <a:buClr>
                <a:srgbClr val="595959"/>
              </a:buClr>
              <a:buFontTx/>
              <a:buChar char="●"/>
            </a:pPr>
            <a:r>
              <a:rPr lang="pt-BR" sz="1600" smtClean="0">
                <a:solidFill>
                  <a:srgbClr val="595959"/>
                </a:solidFill>
              </a:rPr>
              <a:t>BASEADO EM ESTUDOS PRÉ-CLÍNICOS,(12-14) </a:t>
            </a:r>
            <a:r>
              <a:rPr lang="pt-BR" sz="1600" smtClean="0">
                <a:solidFill>
                  <a:srgbClr val="FF0066"/>
                </a:solidFill>
              </a:rPr>
              <a:t>INICIAR A HIPOTERMIA TERAPÊUTICA APÓS 6 HORAS PODE TRAZER MENOS NEUROPROTEÇÃO QUANDO COMPARADO COM A HIPOTERMIA INICIADA ANTES DE 6HORAS</a:t>
            </a:r>
          </a:p>
          <a:p>
            <a:pPr eaLnBrk="1" hangingPunct="1">
              <a:lnSpc>
                <a:spcPct val="115000"/>
              </a:lnSpc>
              <a:spcAft>
                <a:spcPts val="1600"/>
              </a:spcAft>
              <a:buClr>
                <a:srgbClr val="595959"/>
              </a:buClr>
              <a:buFontTx/>
              <a:buChar char="●"/>
            </a:pPr>
            <a:endParaRPr lang="pt-BR" sz="1600" smtClean="0">
              <a:solidFill>
                <a:srgbClr val="595959"/>
              </a:solidFill>
            </a:endParaRPr>
          </a:p>
          <a:p>
            <a:pPr algn="ctr" eaLnBrk="1" hangingPunct="1">
              <a:lnSpc>
                <a:spcPct val="115000"/>
              </a:lnSpc>
              <a:spcAft>
                <a:spcPts val="1600"/>
              </a:spcAft>
              <a:buClr>
                <a:srgbClr val="595959"/>
              </a:buClr>
              <a:buFontTx/>
              <a:buChar char="●"/>
            </a:pPr>
            <a:r>
              <a:rPr lang="pt-BR" sz="1600" b="1" smtClean="0">
                <a:solidFill>
                  <a:srgbClr val="0066FF"/>
                </a:solidFill>
              </a:rPr>
              <a:t>ENTRETANTO, DEVIDO A PROBABILIDADE ELEVADA DE DESFECHOS CATASTRÓFICOS ASSOCIADOS A EHI JUSTIFICOU A REALIZAÇÃO DESSE ENSAIO</a:t>
            </a:r>
          </a:p>
          <a:p>
            <a:pPr algn="ctr" eaLnBrk="1" hangingPunct="1">
              <a:lnSpc>
                <a:spcPct val="115000"/>
              </a:lnSpc>
              <a:spcAft>
                <a:spcPts val="1600"/>
              </a:spcAft>
              <a:buClr>
                <a:srgbClr val="595959"/>
              </a:buClr>
              <a:buFontTx/>
              <a:buChar char="●"/>
            </a:pPr>
            <a:r>
              <a:rPr lang="pt-BR" sz="2000" smtClean="0">
                <a:solidFill>
                  <a:srgbClr val="0066FF"/>
                </a:solidFill>
              </a:rPr>
              <a:t>A REDUÇÃO EM 1% OU 2% NO RISCO ABSOLUTO DE MORTE E INCAPACIDADE PODE SER VISTA COMO CLINICAMENTE RELEVANTE DADO A TRAGICIDADE DO DESFECHO ANALISADO</a:t>
            </a:r>
            <a:endParaRPr lang="pt-BR" sz="1600" b="1" smtClean="0">
              <a:solidFill>
                <a:srgbClr val="0066FF"/>
              </a:solidFill>
            </a:endParaRPr>
          </a:p>
          <a:p>
            <a:pPr eaLnBrk="1" hangingPunct="1">
              <a:lnSpc>
                <a:spcPct val="80000"/>
              </a:lnSpc>
            </a:pPr>
            <a:endParaRPr lang="pt-BR" sz="1200" smtClean="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a:spLocks noGrp="1"/>
          </p:cNvSpPr>
          <p:nvPr>
            <p:ph type="body" idx="1"/>
          </p:nvPr>
        </p:nvSpPr>
        <p:spPr>
          <a:solidFill>
            <a:schemeClr val="tx2"/>
          </a:solidFill>
        </p:spPr>
        <p:txBody>
          <a:bodyPr/>
          <a:lstStyle/>
          <a:p>
            <a:pPr algn="ctr" eaLnBrk="1" hangingPunct="1">
              <a:lnSpc>
                <a:spcPct val="115000"/>
              </a:lnSpc>
              <a:spcAft>
                <a:spcPts val="1600"/>
              </a:spcAft>
              <a:buClr>
                <a:srgbClr val="595959"/>
              </a:buClr>
              <a:buFontTx/>
              <a:buChar char="●"/>
            </a:pPr>
            <a:r>
              <a:rPr lang="pt-BR" sz="1800" b="1" smtClean="0">
                <a:solidFill>
                  <a:srgbClr val="008000"/>
                </a:solidFill>
              </a:rPr>
              <a:t>O RESULTADO DESTE ARTIGO NÃO MUDA A PRIORIDADE SEJA IDENTIFICAR E INICIAR A HT ANTES DAS 6 HORAS DE VIDA</a:t>
            </a:r>
          </a:p>
          <a:p>
            <a:pPr eaLnBrk="1" hangingPunct="1">
              <a:lnSpc>
                <a:spcPct val="80000"/>
              </a:lnSpc>
              <a:buFont typeface="Arial" pitchFamily="34" charset="0"/>
              <a:buNone/>
            </a:pPr>
            <a:r>
              <a:rPr lang="pt-BR" b="1" smtClean="0">
                <a:solidFill>
                  <a:srgbClr val="FF3399"/>
                </a:solidFill>
              </a:rPr>
              <a:t>                 OS AUTORES CONCLUÍRAM</a:t>
            </a:r>
          </a:p>
          <a:p>
            <a:pPr algn="ctr" eaLnBrk="1" hangingPunct="1">
              <a:lnSpc>
                <a:spcPct val="115000"/>
              </a:lnSpc>
              <a:spcAft>
                <a:spcPts val="1600"/>
              </a:spcAft>
              <a:buClr>
                <a:srgbClr val="595959"/>
              </a:buClr>
              <a:buFontTx/>
              <a:buChar char="●"/>
            </a:pPr>
            <a:r>
              <a:rPr lang="pt-BR" sz="2000" b="1" smtClean="0">
                <a:solidFill>
                  <a:srgbClr val="0066FF"/>
                </a:solidFill>
              </a:rPr>
              <a:t>A HIPOTERMIA TERAPÊUTICA INICIADA ENTRE 6 E 24 HORAS DE VIDA RESULTOU EM PROBABILIDADE POSTERIOR DE REDUÇÃO DE QUALQUER NA MORTE OU DESABILIDADE  EM 76% E PELO MENOS 64% DE PROBABILIDADE DE HAVER 2% MENOS RISCO DE MORTE OU DESABILIDADE</a:t>
            </a:r>
            <a:r>
              <a:rPr lang="pt-BR" sz="2800" b="1" smtClean="0">
                <a:solidFill>
                  <a:srgbClr val="0066FF"/>
                </a:solidFill>
              </a:rPr>
              <a:t> </a:t>
            </a:r>
          </a:p>
          <a:p>
            <a:pPr eaLnBrk="1" hangingPunct="1">
              <a:lnSpc>
                <a:spcPct val="80000"/>
              </a:lnSpc>
            </a:pPr>
            <a:endParaRPr lang="pt-BR" sz="1400" smtClean="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p:cNvSpPr>
          <p:nvPr>
            <p:ph type="title"/>
          </p:nvPr>
        </p:nvSpPr>
        <p:spPr bwMode="auto">
          <a:xfrm>
            <a:off x="250825" y="-571500"/>
            <a:ext cx="8229600" cy="1143000"/>
          </a:xfrm>
        </p:spPr>
        <p:txBody>
          <a:bodyPr wrap="square" numCol="1" anchorCtr="0" compatLnSpc="1">
            <a:prstTxWarp prst="textNoShape">
              <a:avLst/>
            </a:prstTxWarp>
          </a:bodyPr>
          <a:lstStyle/>
          <a:p>
            <a:pPr algn="ctr" eaLnBrk="1" hangingPunct="1">
              <a:defRPr/>
            </a:pPr>
            <a:r>
              <a:rPr lang="pt-BR" sz="1800" smtClean="0">
                <a:ln>
                  <a:noFill/>
                </a:ln>
                <a:solidFill>
                  <a:srgbClr val="FF3399"/>
                </a:solidFill>
              </a:rPr>
              <a:t>Portanto, </a:t>
            </a:r>
            <a:r>
              <a:rPr lang="pt-BR" altLang="ja-JP" sz="1800" smtClean="0">
                <a:ln>
                  <a:noFill/>
                </a:ln>
                <a:solidFill>
                  <a:srgbClr val="FF3399"/>
                </a:solidFill>
                <a:ea typeface="MS PGothic" pitchFamily="34" charset="-128"/>
              </a:rPr>
              <a:t>q</a:t>
            </a:r>
            <a:r>
              <a:rPr lang="pt-BR" sz="1800" smtClean="0">
                <a:ln>
                  <a:noFill/>
                </a:ln>
                <a:solidFill>
                  <a:srgbClr val="FF3399"/>
                </a:solidFill>
              </a:rPr>
              <a:t>uanto ao Estudo de Laptook et al:</a:t>
            </a:r>
          </a:p>
        </p:txBody>
      </p:sp>
      <p:sp>
        <p:nvSpPr>
          <p:cNvPr id="55299" name="Rectangle 3"/>
          <p:cNvSpPr>
            <a:spLocks noGrp="1"/>
          </p:cNvSpPr>
          <p:nvPr>
            <p:ph type="body" idx="1"/>
          </p:nvPr>
        </p:nvSpPr>
        <p:spPr>
          <a:xfrm>
            <a:off x="179388" y="765175"/>
            <a:ext cx="8785225" cy="5903913"/>
          </a:xfrm>
          <a:solidFill>
            <a:schemeClr val="tx2"/>
          </a:solidFill>
        </p:spPr>
        <p:txBody>
          <a:bodyPr/>
          <a:lstStyle/>
          <a:p>
            <a:pPr eaLnBrk="1" hangingPunct="1">
              <a:lnSpc>
                <a:spcPct val="80000"/>
              </a:lnSpc>
            </a:pPr>
            <a:r>
              <a:rPr lang="pt-BR" altLang="ja-JP" sz="1400" smtClean="0">
                <a:solidFill>
                  <a:schemeClr val="bg1"/>
                </a:solidFill>
                <a:latin typeface="Times New Roman" pitchFamily="18" charset="0"/>
                <a:ea typeface="MS PGothic" pitchFamily="34" charset="-128"/>
              </a:rPr>
              <a:t>Devido a probabilidade elevada de desfechos devastadores/catastróficos associados a EHI justificou a realização desse ensaio.A hipotermia terapêutica (HT )pode demorar mais de 6 horas para ser iniciada quando o paciente reside em áreas remotas e necessita de transporte ou a EHI leva mais de 6 horas p/ ser reconhecida.O presente estudo foi  randomizado, multicêntrico, conduzido, durante 8 anos, para analisar a probabilidade da redução dos atraso do neurodesenvolvimento psicomotor e mortalidade aos 18 meses nas crianças com EHI submetidas a hipotermia terapêutica entre 6-24 horas de vida, quando comparadas ao grupo controle não resfriado. Um estudo definitivo para determinar o risco/benefício da HT não pode ser conduzido pois não alcançaria uma quantidade suficiente de pacientes para ser estatisticamente válido em um período de tempo viável.Foram recrutados 168 RN com EHI ≥36 semanas d gestação (83 resfriados e 85 não resfriados).O resfriamento &gt;6 horas foi mantido por 96 horas (estudo prévio que evidenciou, que eram necessárias mais horas de resfriamento para se alcançar neuroproteção, nos RN que demoravam mais ao iniciar a HT).Realizar esse estudo foi difícil devido ao número limitado de bebês esperado  que fossem envolvidos. Assim, para superar essa limitação, os pesquisadores usaram uma </a:t>
            </a:r>
            <a:r>
              <a:rPr lang="pt-BR" altLang="ja-JP" sz="1400" b="1" smtClean="0">
                <a:solidFill>
                  <a:schemeClr val="bg1"/>
                </a:solidFill>
                <a:latin typeface="Times New Roman" pitchFamily="18" charset="0"/>
                <a:ea typeface="MS PGothic" pitchFamily="34" charset="-128"/>
              </a:rPr>
              <a:t>Análise Bayesiana</a:t>
            </a:r>
            <a:r>
              <a:rPr lang="pt-BR" altLang="ja-JP" sz="1400" smtClean="0">
                <a:solidFill>
                  <a:schemeClr val="bg1"/>
                </a:solidFill>
                <a:latin typeface="Times New Roman" pitchFamily="18" charset="0"/>
                <a:ea typeface="MS PGothic" pitchFamily="34" charset="-128"/>
              </a:rPr>
              <a:t> do efeito do tratamento para garantir que um resultado clinicamente útil seria obtido mesmo se as abordagens tradicionais para a definição da significância  estatística fosse impraticável. A Análise Bayesiana permite a integração ou atualização de informações prévias com novos dados para obter um resumo final da informação.Laptook et al consideraram várias opções para a representação de informação prévia a respeito da HT &gt;6 horas - denominada </a:t>
            </a:r>
            <a:r>
              <a:rPr lang="pt-BR" altLang="ja-JP" sz="1400" b="1" smtClean="0">
                <a:solidFill>
                  <a:schemeClr val="bg1"/>
                </a:solidFill>
                <a:latin typeface="Times New Roman" pitchFamily="18" charset="0"/>
                <a:ea typeface="MS PGothic" pitchFamily="34" charset="-128"/>
              </a:rPr>
              <a:t>neutra (o efeito diminui)</a:t>
            </a:r>
            <a:r>
              <a:rPr lang="pt-BR" altLang="ja-JP" sz="1400" smtClean="0">
                <a:solidFill>
                  <a:schemeClr val="bg1"/>
                </a:solidFill>
                <a:latin typeface="Times New Roman" pitchFamily="18" charset="0"/>
                <a:ea typeface="MS PGothic" pitchFamily="34" charset="-128"/>
              </a:rPr>
              <a:t>, </a:t>
            </a:r>
            <a:r>
              <a:rPr lang="pt-BR" altLang="ja-JP" sz="1400" b="1" smtClean="0">
                <a:solidFill>
                  <a:schemeClr val="bg1"/>
                </a:solidFill>
                <a:latin typeface="Times New Roman" pitchFamily="18" charset="0"/>
                <a:ea typeface="MS PGothic" pitchFamily="34" charset="-128"/>
              </a:rPr>
              <a:t>cética (o efeito é detrimental)</a:t>
            </a:r>
            <a:r>
              <a:rPr lang="pt-BR" altLang="ja-JP" sz="1400" smtClean="0">
                <a:solidFill>
                  <a:schemeClr val="bg1"/>
                </a:solidFill>
                <a:latin typeface="Times New Roman" pitchFamily="18" charset="0"/>
                <a:ea typeface="MS PGothic" pitchFamily="34" charset="-128"/>
              </a:rPr>
              <a:t> e </a:t>
            </a:r>
            <a:r>
              <a:rPr lang="pt-BR" altLang="ja-JP" sz="1400" b="1" smtClean="0">
                <a:solidFill>
                  <a:schemeClr val="bg1"/>
                </a:solidFill>
                <a:latin typeface="Times New Roman" pitchFamily="18" charset="0"/>
                <a:ea typeface="MS PGothic" pitchFamily="34" charset="-128"/>
              </a:rPr>
              <a:t>otimista (o efeito não diminui)</a:t>
            </a:r>
            <a:r>
              <a:rPr lang="pt-BR" altLang="ja-JP" sz="1400" smtClean="0">
                <a:solidFill>
                  <a:schemeClr val="bg1"/>
                </a:solidFill>
                <a:latin typeface="Times New Roman" pitchFamily="18" charset="0"/>
                <a:ea typeface="MS PGothic" pitchFamily="34" charset="-128"/>
              </a:rPr>
              <a:t>  gerando diferentes resumos finais da evidência. Estatística Bayesiana é um ramo da estatística que usa o termo probabilidade, da mesma forma que usamos esse termo diariamente, como uma medida condicional da incerteza associada com a ocorrência de um evento.Os autores encontraram 76% de probabilidade de benefício com a informação anterior neutra, uma probabilidade de benefício de 90% com a informação anterior entusiasta e uma probabilidade de 73% de benefício com a informação cética anterior. </a:t>
            </a:r>
            <a:r>
              <a:rPr lang="pt-BR" altLang="ja-JP" sz="1400" b="1" smtClean="0">
                <a:solidFill>
                  <a:schemeClr val="bg1"/>
                </a:solidFill>
                <a:latin typeface="Times New Roman" pitchFamily="18" charset="0"/>
                <a:ea typeface="MS PGothic" pitchFamily="34" charset="-128"/>
              </a:rPr>
              <a:t>Usando informações prévias sobre a probabilidade da HT entre 6-24 horas 6 horas que seja efetiva nos RN com EHI, os autores afirmaram  que há uma probabilidade de 76% de qualquer redução na morte ou deficiência, e uma probabilidade de 64% de pelo menos 2% menos de condição de morte ou desabilidade aos 18-22 meses</a:t>
            </a:r>
            <a:r>
              <a:rPr lang="pt-BR" altLang="ja-JP" sz="1400" smtClean="0">
                <a:solidFill>
                  <a:schemeClr val="bg1"/>
                </a:solidFill>
                <a:latin typeface="Times New Roman" pitchFamily="18" charset="0"/>
                <a:ea typeface="MS PGothic" pitchFamily="34" charset="-128"/>
              </a:rPr>
              <a:t>. Interessante outras terapias neonatais e adultas já foram recomendas mesmo com baixa redução do risco absoluto: tal qual: redução 1,6% de paralisia cerebral com uso de sulfato de magnésio, um tratamento amplamente usado na obstetrícia, em 10% de redução do risco cardiovascular ao uso de estatina, quando o risco absoluto de redução de morte e incapacidade foi de 0,4% e 1,4%. É importante que tenhamos em mente que o resultado deste artigo não muda a prioridade de identificar e iniciar a HT antes das 6 horas de vida! O significado deste estudo é: a  HT iniciada de 6 a 24 horas para recém nascidos com encefalopatia hipóxico-isquêmica pode reduzir morte ou deficiência, mas há incerteza em sua eficácia.Com estes conhecimentos, </a:t>
            </a:r>
            <a:r>
              <a:rPr lang="pt-BR" altLang="ja-JP" sz="1400" i="1" smtClean="0">
                <a:solidFill>
                  <a:schemeClr val="bg1"/>
                </a:solidFill>
                <a:latin typeface="Times New Roman" pitchFamily="18" charset="0"/>
                <a:ea typeface="MS PGothic" pitchFamily="34" charset="-128"/>
              </a:rPr>
              <a:t>o nosso Protocolo de Hipotermia Terapêutica será rediscutido com perspectiva de estendermos a HT (6 -12 horas), </a:t>
            </a:r>
            <a:r>
              <a:rPr lang="pt-BR" altLang="ja-JP" sz="1400" i="1" smtClean="0">
                <a:solidFill>
                  <a:srgbClr val="FF3399"/>
                </a:solidFill>
                <a:latin typeface="Times New Roman" pitchFamily="18" charset="0"/>
                <a:ea typeface="MS PGothic" pitchFamily="34" charset="-128"/>
              </a:rPr>
              <a:t>priorizando aqueles bebês com grave EHI transferidos à nossa Unidade</a:t>
            </a:r>
            <a:r>
              <a:rPr lang="pt-BR" altLang="ja-JP" sz="1400" smtClean="0">
                <a:solidFill>
                  <a:srgbClr val="FF3399"/>
                </a:solidFill>
                <a:latin typeface="Times New Roman" pitchFamily="18" charset="0"/>
                <a:ea typeface="MS PGothic" pitchFamily="34" charset="-128"/>
              </a:rPr>
              <a:t>.</a:t>
            </a:r>
            <a:r>
              <a:rPr lang="pt-BR" altLang="ja-JP" sz="1400" smtClean="0">
                <a:solidFill>
                  <a:schemeClr val="bg1"/>
                </a:solidFill>
                <a:latin typeface="Times New Roman" pitchFamily="18" charset="0"/>
                <a:ea typeface="MS PGothic" pitchFamily="34" charset="-128"/>
              </a:rPr>
              <a:t> </a:t>
            </a:r>
            <a:endParaRPr lang="pt-BR" sz="1400" smtClean="0">
              <a:solidFill>
                <a:schemeClr val="bg1"/>
              </a:solidFill>
              <a:latin typeface="Times New Roman" pitchFamily="18" charset="0"/>
            </a:endParaRPr>
          </a:p>
          <a:p>
            <a:pPr eaLnBrk="1" hangingPunct="1">
              <a:lnSpc>
                <a:spcPct val="80000"/>
              </a:lnSpc>
            </a:pPr>
            <a:endParaRPr lang="pt-BR" sz="1400" smtClean="0">
              <a:solidFill>
                <a:schemeClr val="bg1"/>
              </a:solidFill>
              <a:latin typeface="Times New Roman" pitchFamily="18"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3"/>
          <p:cNvSpPr>
            <a:spLocks noGrp="1"/>
          </p:cNvSpPr>
          <p:nvPr>
            <p:ph type="body" idx="4294967295"/>
          </p:nvPr>
        </p:nvSpPr>
        <p:spPr>
          <a:xfrm>
            <a:off x="785813" y="2714625"/>
            <a:ext cx="7467600" cy="4873625"/>
          </a:xfrm>
        </p:spPr>
        <p:txBody>
          <a:bodyPr/>
          <a:lstStyle/>
          <a:p>
            <a:pPr eaLnBrk="1" hangingPunct="1"/>
            <a:r>
              <a:rPr lang="pt-BR" sz="1800" smtClean="0"/>
              <a:t>A hipotermia terapêutica é atualmente a única terapia clinicamente disponível que melhorou os resultados de lactentes com encefalopatia isquêmica hipóxica moderada a grave (HIE).</a:t>
            </a:r>
          </a:p>
          <a:p>
            <a:pPr eaLnBrk="1" hangingPunct="1"/>
            <a:r>
              <a:rPr lang="pt-BR" sz="1800" smtClean="0"/>
              <a:t>Os clínicos que fornecem hipotermia terapêutica fazem isso com base em critérios de inclusão rigorosos, derivados de ensaios randomizados e controlados.</a:t>
            </a:r>
          </a:p>
          <a:p>
            <a:pPr eaLnBrk="1" hangingPunct="1"/>
            <a:r>
              <a:rPr lang="pt-BR" sz="1800" smtClean="0"/>
              <a:t>No entanto, esses Protocolos deixam um grande dilema para os Neonatologistas para aqueles recém-nascidos que não atendem aos Protocolos, representando uma </a:t>
            </a:r>
            <a:r>
              <a:rPr lang="pt-BR" sz="1800" b="1" smtClean="0">
                <a:solidFill>
                  <a:srgbClr val="FF3399"/>
                </a:solidFill>
              </a:rPr>
              <a:t>zona cinzenta</a:t>
            </a:r>
            <a:r>
              <a:rPr lang="pt-BR" sz="1800" smtClean="0"/>
              <a:t> para aqueles bebês que poderiam se beneficiar do tratamento, mas no entanto não são cobertos pelos Protocolos. É nesta área onde provavelmente ocorrerá significativa variabilidade na prática clínica.</a:t>
            </a:r>
          </a:p>
        </p:txBody>
      </p:sp>
      <p:sp>
        <p:nvSpPr>
          <p:cNvPr id="56323" name="Rectangle 4"/>
          <p:cNvSpPr>
            <a:spLocks noChangeArrowheads="1"/>
          </p:cNvSpPr>
          <p:nvPr/>
        </p:nvSpPr>
        <p:spPr bwMode="auto">
          <a:xfrm>
            <a:off x="214313" y="1071563"/>
            <a:ext cx="8640762" cy="1371600"/>
          </a:xfrm>
          <a:prstGeom prst="rect">
            <a:avLst/>
          </a:prstGeom>
          <a:solidFill>
            <a:srgbClr val="FFFFFF"/>
          </a:solidFill>
          <a:ln w="9525">
            <a:noFill/>
            <a:miter lim="800000"/>
            <a:headEnd/>
            <a:tailEnd/>
          </a:ln>
        </p:spPr>
        <p:txBody>
          <a:bodyPr lIns="0" tIns="0" rIns="0" bIns="0" anchor="ctr">
            <a:spAutoFit/>
          </a:bodyPr>
          <a:lstStyle/>
          <a:p>
            <a:pPr algn="ctr"/>
            <a:r>
              <a:rPr lang="pt-BR" b="1">
                <a:hlinkClick r:id="rId2"/>
              </a:rPr>
              <a:t>Neonatal</a:t>
            </a:r>
            <a:r>
              <a:rPr lang="pt-BR">
                <a:hlinkClick r:id="rId2"/>
              </a:rPr>
              <a:t> Therapeutic </a:t>
            </a:r>
            <a:r>
              <a:rPr lang="pt-BR" b="1">
                <a:hlinkClick r:id="rId2"/>
              </a:rPr>
              <a:t>Hypothermia</a:t>
            </a:r>
            <a:r>
              <a:rPr lang="pt-BR">
                <a:hlinkClick r:id="rId2"/>
              </a:rPr>
              <a:t> Outside of Standard Guidelines: A Survey of U.S. Neonatologists.</a:t>
            </a:r>
            <a:endParaRPr lang="pt-BR"/>
          </a:p>
          <a:p>
            <a:pPr algn="ctr"/>
            <a:r>
              <a:rPr lang="pt-BR">
                <a:solidFill>
                  <a:schemeClr val="bg1"/>
                </a:solidFill>
              </a:rPr>
              <a:t>Burnsed J, Zanelli SA.Acta Paediatr. 2017 Jul 11. doi: 10.1111/apa.13983. [Epub ahead of print]PMID: 28695691</a:t>
            </a:r>
          </a:p>
          <a:p>
            <a:pPr algn="ctr" eaLnBrk="0" hangingPunct="0"/>
            <a:endParaRPr lang="pt-BR">
              <a:solidFill>
                <a:schemeClr val="bg1"/>
              </a:solidFill>
              <a:latin typeface="Century Schoolbook"/>
            </a:endParaRPr>
          </a:p>
        </p:txBody>
      </p:sp>
      <p:sp>
        <p:nvSpPr>
          <p:cNvPr id="56324" name="Text Box 5"/>
          <p:cNvSpPr txBox="1">
            <a:spLocks noChangeArrowheads="1"/>
          </p:cNvSpPr>
          <p:nvPr/>
        </p:nvSpPr>
        <p:spPr bwMode="auto">
          <a:xfrm>
            <a:off x="0" y="214313"/>
            <a:ext cx="8893175" cy="915987"/>
          </a:xfrm>
          <a:prstGeom prst="rect">
            <a:avLst/>
          </a:prstGeom>
          <a:noFill/>
          <a:ln w="9525">
            <a:noFill/>
            <a:miter lim="800000"/>
            <a:headEnd/>
            <a:tailEnd/>
          </a:ln>
        </p:spPr>
        <p:txBody>
          <a:bodyPr>
            <a:spAutoFit/>
          </a:bodyPr>
          <a:lstStyle/>
          <a:p>
            <a:pPr algn="ctr"/>
            <a:r>
              <a:rPr lang="pt-BR" b="1">
                <a:solidFill>
                  <a:srgbClr val="FF3399"/>
                </a:solidFill>
              </a:rPr>
              <a:t>Hipotermia Neonatal fora das Diretrizes Padrão: pesquisa entre os neonatologistas americanos</a:t>
            </a:r>
          </a:p>
          <a:p>
            <a:pPr algn="ctr"/>
            <a:endParaRPr lang="pt-BR" b="1">
              <a:solidFill>
                <a:srgbClr val="FF3399"/>
              </a:solidFill>
            </a:endParaRPr>
          </a:p>
        </p:txBody>
      </p:sp>
      <p:sp>
        <p:nvSpPr>
          <p:cNvPr id="56325" name="Rectangle 5"/>
          <p:cNvSpPr>
            <a:spLocks noChangeArrowheads="1"/>
          </p:cNvSpPr>
          <p:nvPr/>
        </p:nvSpPr>
        <p:spPr bwMode="auto">
          <a:xfrm>
            <a:off x="2286000" y="2428875"/>
            <a:ext cx="3832225" cy="406400"/>
          </a:xfrm>
          <a:prstGeom prst="rect">
            <a:avLst/>
          </a:prstGeom>
          <a:noFill/>
          <a:ln w="9525">
            <a:noFill/>
            <a:miter lim="800000"/>
            <a:headEnd/>
            <a:tailEnd/>
          </a:ln>
        </p:spPr>
        <p:txBody>
          <a:bodyPr wrap="none">
            <a:spAutoFit/>
          </a:bodyPr>
          <a:lstStyle/>
          <a:p>
            <a:r>
              <a:rPr lang="pt-BR" sz="1400" b="1">
                <a:solidFill>
                  <a:srgbClr val="FF33CC"/>
                </a:solidFill>
              </a:rPr>
              <a:t>(publicação online em 11 de julho de 2017!)</a:t>
            </a:r>
          </a:p>
        </p:txBody>
      </p:sp>
      <p:sp>
        <p:nvSpPr>
          <p:cNvPr id="56326" name="Oval 31"/>
          <p:cNvSpPr>
            <a:spLocks noChangeArrowheads="1"/>
          </p:cNvSpPr>
          <p:nvPr/>
        </p:nvSpPr>
        <p:spPr bwMode="auto">
          <a:xfrm>
            <a:off x="214313" y="428625"/>
            <a:ext cx="625475" cy="628650"/>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2017</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3"/>
          <p:cNvSpPr>
            <a:spLocks noGrp="1"/>
          </p:cNvSpPr>
          <p:nvPr>
            <p:ph type="body" idx="4294967295"/>
          </p:nvPr>
        </p:nvSpPr>
        <p:spPr>
          <a:xfrm>
            <a:off x="608013" y="909638"/>
            <a:ext cx="7920037" cy="4873625"/>
          </a:xfrm>
        </p:spPr>
        <p:txBody>
          <a:bodyPr/>
          <a:lstStyle/>
          <a:p>
            <a:pPr eaLnBrk="1" hangingPunct="1">
              <a:lnSpc>
                <a:spcPct val="90000"/>
              </a:lnSpc>
            </a:pPr>
            <a:r>
              <a:rPr lang="pt-BR" sz="2000" smtClean="0"/>
              <a:t>Um desses exemplos seria o de um </a:t>
            </a:r>
            <a:r>
              <a:rPr lang="pt-BR" sz="2000" smtClean="0">
                <a:solidFill>
                  <a:srgbClr val="FF5050"/>
                </a:solidFill>
              </a:rPr>
              <a:t>RN a termo proveniente de um Hospital comunitário</a:t>
            </a:r>
            <a:r>
              <a:rPr lang="pt-BR" sz="2000" smtClean="0"/>
              <a:t> e com evidência inequívoca de EHI severa que não pode ser transportado para um Hospital de Referência dentro de 6 horas após o nascimento.</a:t>
            </a:r>
          </a:p>
          <a:p>
            <a:pPr eaLnBrk="1" hangingPunct="1">
              <a:lnSpc>
                <a:spcPct val="90000"/>
              </a:lnSpc>
            </a:pPr>
            <a:r>
              <a:rPr lang="pt-BR" sz="2000" smtClean="0"/>
              <a:t>Do mesmo modo, um bebê </a:t>
            </a:r>
            <a:r>
              <a:rPr lang="pt-BR" sz="2000" smtClean="0">
                <a:solidFill>
                  <a:srgbClr val="FF5050"/>
                </a:solidFill>
              </a:rPr>
              <a:t>prematuro tardio</a:t>
            </a:r>
            <a:r>
              <a:rPr lang="pt-BR" sz="2000" smtClean="0"/>
              <a:t> prematuro também pode ser excluído na base exclusivamente na sua idade gestacional.</a:t>
            </a:r>
          </a:p>
          <a:p>
            <a:pPr eaLnBrk="1" hangingPunct="1">
              <a:lnSpc>
                <a:spcPct val="90000"/>
              </a:lnSpc>
            </a:pPr>
            <a:r>
              <a:rPr lang="pt-BR" sz="2000" smtClean="0"/>
              <a:t>.Outras situações também podem incluir o </a:t>
            </a:r>
            <a:r>
              <a:rPr lang="pt-BR" sz="2000" smtClean="0">
                <a:solidFill>
                  <a:srgbClr val="FF5050"/>
                </a:solidFill>
              </a:rPr>
              <a:t>prolongamento do resfriamento para convulsões recorrentes ou descompensação</a:t>
            </a:r>
            <a:r>
              <a:rPr lang="pt-BR" sz="2000" smtClean="0"/>
              <a:t> clínica, e oferecer ou não o resfriamento na parada cardíaca pós-natal.</a:t>
            </a:r>
          </a:p>
          <a:p>
            <a:pPr eaLnBrk="1" hangingPunct="1">
              <a:lnSpc>
                <a:spcPct val="90000"/>
              </a:lnSpc>
            </a:pPr>
            <a:r>
              <a:rPr lang="pt-BR" sz="2000" smtClean="0"/>
              <a:t> Uma pequena série de casos examinou alguns desses cenários, como resfriamento tardio, colapso pós-natal, recém-nascidos prematuros tardios, lactentes com hemorragia intracraniana e bebês com outras anomalias, e descobriram que a maioria das crianças que se enquadram nessas categorias que recebeu hipotermia terapêutica não apresentou desenvolvimento neurológico diferente aos 2 anos comparados aos que se qualificaram em Protocolos Padrões. </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3"/>
          <p:cNvSpPr>
            <a:spLocks noGrp="1"/>
          </p:cNvSpPr>
          <p:nvPr>
            <p:ph type="body" idx="4294967295"/>
          </p:nvPr>
        </p:nvSpPr>
        <p:spPr>
          <a:xfrm>
            <a:off x="468313" y="981075"/>
            <a:ext cx="8147050" cy="4875213"/>
          </a:xfrm>
        </p:spPr>
        <p:txBody>
          <a:bodyPr/>
          <a:lstStyle/>
          <a:p>
            <a:pPr eaLnBrk="1" hangingPunct="1">
              <a:lnSpc>
                <a:spcPct val="90000"/>
              </a:lnSpc>
            </a:pPr>
            <a:r>
              <a:rPr lang="pt-BR" smtClean="0"/>
              <a:t>No entanto, evidências conflitantes de outros estudos deixa os </a:t>
            </a:r>
            <a:r>
              <a:rPr lang="pt-BR" smtClean="0">
                <a:solidFill>
                  <a:srgbClr val="FF5050"/>
                </a:solidFill>
              </a:rPr>
              <a:t>Neonatologistas com grande incerteza</a:t>
            </a:r>
            <a:r>
              <a:rPr lang="pt-BR" smtClean="0"/>
              <a:t> nessas situações.</a:t>
            </a:r>
          </a:p>
          <a:p>
            <a:pPr eaLnBrk="1" hangingPunct="1">
              <a:lnSpc>
                <a:spcPct val="90000"/>
              </a:lnSpc>
            </a:pPr>
            <a:r>
              <a:rPr lang="pt-BR" smtClean="0"/>
              <a:t>Por exemplo, estudos de animais com lesão hipóxico-isquêmia grave demonstraram que o resfriamento tardio (&gt; 6 horas) não foi benéfico e pode ser prejudicial. </a:t>
            </a:r>
          </a:p>
          <a:p>
            <a:pPr eaLnBrk="1" hangingPunct="1">
              <a:lnSpc>
                <a:spcPct val="90000"/>
              </a:lnSpc>
            </a:pPr>
            <a:r>
              <a:rPr lang="pt-BR" smtClean="0"/>
              <a:t>Além disso,um estudo recente do Instituto Nacional de Saúde Infantil e Desenvolvimento Humano (NICHD), examinando mais tempo (120 horas vs. 72 horas) e um resfriamento mais profundo (32 ° C vs. 33,5 ° C) não revelou benefício e pode ser prejudicial em alguns casos. </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468313" y="1196975"/>
            <a:ext cx="8218487" cy="4875213"/>
          </a:xfrm>
        </p:spPr>
        <p:txBody>
          <a:bodyPr/>
          <a:lstStyle/>
          <a:p>
            <a:pPr eaLnBrk="1" hangingPunct="1"/>
            <a:r>
              <a:rPr lang="pt-BR" smtClean="0"/>
              <a:t>Alguns desses cenários são objeto de ensaios clínicos em curso, como o resfriamento de prematuros e resfriamento tardio; </a:t>
            </a:r>
          </a:p>
          <a:p>
            <a:pPr eaLnBrk="1" hangingPunct="1"/>
            <a:r>
              <a:rPr lang="pt-BR" smtClean="0"/>
              <a:t>No entanto, </a:t>
            </a:r>
            <a:r>
              <a:rPr lang="pt-BR" smtClean="0">
                <a:solidFill>
                  <a:srgbClr val="FF5050"/>
                </a:solidFill>
              </a:rPr>
              <a:t>outros não estão sendo investigados ativamente tais como:</a:t>
            </a:r>
          </a:p>
          <a:p>
            <a:pPr eaLnBrk="1" hangingPunct="1"/>
            <a:r>
              <a:rPr lang="pt-BR" smtClean="0"/>
              <a:t>   -resfriamento para parada pós-natal em neonatos       </a:t>
            </a:r>
          </a:p>
          <a:p>
            <a:pPr eaLnBrk="1" hangingPunct="1"/>
            <a:r>
              <a:rPr lang="pt-BR" smtClean="0"/>
              <a:t>   -ou o resfriamento prolongado para convulsões recorrentes ou descompensação clínica. </a:t>
            </a:r>
          </a:p>
          <a:p>
            <a:pPr algn="ctr" eaLnBrk="1" hangingPunct="1"/>
            <a:r>
              <a:rPr lang="pt-BR" b="1" smtClean="0">
                <a:solidFill>
                  <a:srgbClr val="FF33CC"/>
                </a:solidFill>
              </a:rPr>
              <a:t>O objetivo do presente estudo foi compreender a variabilidade da prática nesses difíceis cenários clínicos entre neonatologistas nos os Estados Unidos</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p:cNvSpPr>
          <p:nvPr>
            <p:ph type="title" idx="4294967295"/>
          </p:nvPr>
        </p:nvSpPr>
        <p:spPr bwMode="auto">
          <a:xfrm>
            <a:off x="395288" y="-242888"/>
            <a:ext cx="8229600" cy="1143001"/>
          </a:xfrm>
        </p:spPr>
        <p:txBody>
          <a:bodyPr wrap="square" numCol="1" anchorCtr="0" compatLnSpc="1">
            <a:prstTxWarp prst="textNoShape">
              <a:avLst/>
            </a:prstTxWarp>
          </a:bodyPr>
          <a:lstStyle/>
          <a:p>
            <a:pPr eaLnBrk="1" hangingPunct="1">
              <a:defRPr/>
            </a:pPr>
            <a:r>
              <a:rPr lang="pt-BR" sz="4400" smtClean="0">
                <a:ln>
                  <a:noFill/>
                </a:ln>
                <a:solidFill>
                  <a:srgbClr val="0066FF"/>
                </a:solidFill>
              </a:rPr>
              <a:t>Método</a:t>
            </a:r>
          </a:p>
        </p:txBody>
      </p:sp>
      <p:sp>
        <p:nvSpPr>
          <p:cNvPr id="60419" name="Rectangle 3"/>
          <p:cNvSpPr>
            <a:spLocks noGrp="1"/>
          </p:cNvSpPr>
          <p:nvPr>
            <p:ph type="body" idx="4294967295"/>
          </p:nvPr>
        </p:nvSpPr>
        <p:spPr>
          <a:xfrm>
            <a:off x="395288" y="1052513"/>
            <a:ext cx="8147050" cy="4873625"/>
          </a:xfrm>
        </p:spPr>
        <p:txBody>
          <a:bodyPr/>
          <a:lstStyle/>
          <a:p>
            <a:pPr eaLnBrk="1" hangingPunct="1">
              <a:lnSpc>
                <a:spcPct val="80000"/>
              </a:lnSpc>
            </a:pPr>
            <a:r>
              <a:rPr lang="pt-BR" sz="1800" smtClean="0"/>
              <a:t>Foi realizado um levantamento baseado em casos apresentados aos membros da Seção de Medicina Perinatal –Neonatal da Academia Americana de Pediatria.</a:t>
            </a:r>
          </a:p>
          <a:p>
            <a:pPr eaLnBrk="1" hangingPunct="1">
              <a:lnSpc>
                <a:spcPct val="80000"/>
              </a:lnSpc>
            </a:pPr>
            <a:r>
              <a:rPr lang="pt-BR" sz="1800" smtClean="0"/>
              <a:t>O levantamento incluiu 7 perguntas para caracterizar a população da pesquisa e 6 cenários de hipotermia terapêutica</a:t>
            </a:r>
          </a:p>
          <a:p>
            <a:pPr algn="ctr" eaLnBrk="1" hangingPunct="1">
              <a:lnSpc>
                <a:spcPct val="80000"/>
              </a:lnSpc>
            </a:pPr>
            <a:r>
              <a:rPr lang="pt-BR" sz="1800" b="1" smtClean="0">
                <a:solidFill>
                  <a:srgbClr val="FF3399"/>
                </a:solidFill>
              </a:rPr>
              <a:t>Esses cenários incluíram</a:t>
            </a:r>
            <a:r>
              <a:rPr lang="pt-BR" sz="1800" smtClean="0">
                <a:solidFill>
                  <a:srgbClr val="FF3399"/>
                </a:solidFill>
              </a:rPr>
              <a:t> :</a:t>
            </a:r>
          </a:p>
          <a:p>
            <a:pPr eaLnBrk="1" hangingPunct="1">
              <a:lnSpc>
                <a:spcPct val="80000"/>
              </a:lnSpc>
            </a:pPr>
            <a:r>
              <a:rPr lang="pt-BR" sz="1800" smtClean="0"/>
              <a:t>     </a:t>
            </a:r>
            <a:r>
              <a:rPr lang="pt-BR" sz="1800" smtClean="0">
                <a:solidFill>
                  <a:srgbClr val="FF3399"/>
                </a:solidFill>
              </a:rPr>
              <a:t>-</a:t>
            </a:r>
            <a:r>
              <a:rPr lang="pt-BR" sz="1800" b="1" smtClean="0">
                <a:solidFill>
                  <a:srgbClr val="FF3399"/>
                </a:solidFill>
              </a:rPr>
              <a:t>fornecer hipotermia terapêutica fora da janela recomendada de 6 horas,</a:t>
            </a:r>
            <a:r>
              <a:rPr lang="pt-BR" sz="1800" b="1" smtClean="0"/>
              <a:t> </a:t>
            </a:r>
          </a:p>
          <a:p>
            <a:pPr eaLnBrk="1" hangingPunct="1">
              <a:lnSpc>
                <a:spcPct val="80000"/>
              </a:lnSpc>
            </a:pPr>
            <a:r>
              <a:rPr lang="pt-BR" sz="1800" b="1" smtClean="0"/>
              <a:t>     -hipotermia terapêutica em uma criança pré-termo, </a:t>
            </a:r>
          </a:p>
          <a:p>
            <a:pPr eaLnBrk="1" hangingPunct="1">
              <a:lnSpc>
                <a:spcPct val="80000"/>
              </a:lnSpc>
            </a:pPr>
            <a:r>
              <a:rPr lang="pt-BR" sz="1800" b="1" smtClean="0"/>
              <a:t>     -hipotermia terapêutica para parada pós-natal às 24 horas de idade, </a:t>
            </a:r>
          </a:p>
          <a:p>
            <a:pPr eaLnBrk="1" hangingPunct="1">
              <a:lnSpc>
                <a:spcPct val="80000"/>
              </a:lnSpc>
            </a:pPr>
            <a:r>
              <a:rPr lang="pt-BR" sz="1800" b="1" smtClean="0"/>
              <a:t>     -prolongamento da hipotermia terapêutica para uma descompensação aguda, </a:t>
            </a:r>
          </a:p>
          <a:p>
            <a:pPr eaLnBrk="1" hangingPunct="1">
              <a:lnSpc>
                <a:spcPct val="80000"/>
              </a:lnSpc>
            </a:pPr>
            <a:r>
              <a:rPr lang="pt-BR" sz="1800" b="1" smtClean="0"/>
              <a:t>     -hipotermia terapêutica para convulsões recorrentes e </a:t>
            </a:r>
          </a:p>
          <a:p>
            <a:pPr eaLnBrk="1" hangingPunct="1">
              <a:lnSpc>
                <a:spcPct val="80000"/>
              </a:lnSpc>
            </a:pPr>
            <a:r>
              <a:rPr lang="pt-BR" sz="1800" b="1" smtClean="0"/>
              <a:t>     -uso de hipotermia terapêutica durante a oxigenação da membrana extracorpórea (ECMO).</a:t>
            </a:r>
          </a:p>
          <a:p>
            <a:pPr eaLnBrk="1" hangingPunct="1">
              <a:lnSpc>
                <a:spcPct val="80000"/>
              </a:lnSpc>
            </a:pPr>
            <a:r>
              <a:rPr lang="pt-BR" sz="1800" smtClean="0"/>
              <a:t>(Veja na </a:t>
            </a:r>
            <a:r>
              <a:rPr lang="pt-BR" sz="1800" b="1" smtClean="0">
                <a:solidFill>
                  <a:srgbClr val="0066FF"/>
                </a:solidFill>
              </a:rPr>
              <a:t>Tabela 1</a:t>
            </a:r>
            <a:r>
              <a:rPr lang="pt-BR" sz="1800" smtClean="0"/>
              <a:t> os cenários detalhados e possíveis opções de resposta) </a:t>
            </a:r>
          </a:p>
          <a:p>
            <a:pPr eaLnBrk="1" hangingPunct="1">
              <a:lnSpc>
                <a:spcPct val="80000"/>
              </a:lnSpc>
            </a:pPr>
            <a:r>
              <a:rPr lang="pt-BR" sz="1800" smtClean="0"/>
              <a:t>Para maior clareza, a pesquisa foi testada com um grupo de 6 neonatologistas praticantes e 6 pacientes neonatais dentro da Instituição dos autores</a:t>
            </a:r>
          </a:p>
          <a:p>
            <a:pPr eaLnBrk="1" hangingPunct="1">
              <a:lnSpc>
                <a:spcPct val="80000"/>
              </a:lnSpc>
            </a:pPr>
            <a:r>
              <a:rPr lang="pt-BR" sz="1800" smtClean="0"/>
              <a:t>O levantamento foi administrado entre fevereiro a abril  de 2016 </a:t>
            </a:r>
            <a:br>
              <a:rPr lang="pt-BR" sz="1800" smtClean="0"/>
            </a:br>
            <a:endParaRPr lang="pt-BR" sz="1800" smtClean="0"/>
          </a:p>
          <a:p>
            <a:pPr eaLnBrk="1" hangingPunct="1">
              <a:lnSpc>
                <a:spcPct val="80000"/>
              </a:lnSpc>
            </a:pPr>
            <a:endParaRPr lang="pt-BR" smtClean="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idx="4294967295"/>
          </p:nvPr>
        </p:nvSpPr>
        <p:spPr bwMode="auto"/>
        <p:txBody>
          <a:bodyPr wrap="square" numCol="1" anchorCtr="0" compatLnSpc="1">
            <a:prstTxWarp prst="textNoShape">
              <a:avLst/>
            </a:prstTxWarp>
          </a:bodyPr>
          <a:lstStyle/>
          <a:p>
            <a:pPr eaLnBrk="1" hangingPunct="1">
              <a:defRPr/>
            </a:pPr>
            <a:r>
              <a:rPr lang="pt-BR" sz="4800" smtClean="0">
                <a:ln>
                  <a:noFill/>
                </a:ln>
                <a:solidFill>
                  <a:srgbClr val="0066FF"/>
                </a:solidFill>
              </a:rPr>
              <a:t>Método</a:t>
            </a:r>
          </a:p>
        </p:txBody>
      </p:sp>
      <p:sp>
        <p:nvSpPr>
          <p:cNvPr id="61443" name="Rectangle 3"/>
          <p:cNvSpPr>
            <a:spLocks noGrp="1"/>
          </p:cNvSpPr>
          <p:nvPr>
            <p:ph type="body" idx="4294967295"/>
          </p:nvPr>
        </p:nvSpPr>
        <p:spPr>
          <a:xfrm>
            <a:off x="457200" y="1600200"/>
            <a:ext cx="8147050" cy="4875213"/>
          </a:xfrm>
        </p:spPr>
        <p:txBody>
          <a:bodyPr/>
          <a:lstStyle/>
          <a:p>
            <a:pPr eaLnBrk="1" hangingPunct="1">
              <a:lnSpc>
                <a:spcPct val="90000"/>
              </a:lnSpc>
            </a:pPr>
            <a:r>
              <a:rPr lang="pt-BR" smtClean="0"/>
              <a:t>A pesquisa foi administrada entre fevereiro de 2016 e abril de 2016, usando um </a:t>
            </a:r>
            <a:r>
              <a:rPr lang="pt-BR" i="1" smtClean="0"/>
              <a:t>link</a:t>
            </a:r>
            <a:r>
              <a:rPr lang="pt-BR" smtClean="0"/>
              <a:t> para um programa de pesquisa na Web (SurveyMonkey, Palo Alto, CA) por </a:t>
            </a:r>
            <a:r>
              <a:rPr lang="pt-BR" i="1" smtClean="0"/>
              <a:t>e-mail </a:t>
            </a:r>
            <a:r>
              <a:rPr lang="pt-BR" smtClean="0"/>
              <a:t>da SONMP. </a:t>
            </a:r>
          </a:p>
          <a:p>
            <a:pPr eaLnBrk="1" hangingPunct="1">
              <a:lnSpc>
                <a:spcPct val="90000"/>
              </a:lnSpc>
            </a:pPr>
            <a:r>
              <a:rPr lang="pt-BR" smtClean="0"/>
              <a:t>O grupo recebeu um </a:t>
            </a:r>
            <a:r>
              <a:rPr lang="pt-BR" i="1" smtClean="0"/>
              <a:t>e-mail</a:t>
            </a:r>
            <a:r>
              <a:rPr lang="pt-BR" smtClean="0"/>
              <a:t> inicial com o </a:t>
            </a:r>
            <a:r>
              <a:rPr lang="pt-BR" i="1" smtClean="0"/>
              <a:t>link</a:t>
            </a:r>
            <a:r>
              <a:rPr lang="pt-BR" smtClean="0"/>
              <a:t> da pesquisa, seguido de um </a:t>
            </a:r>
            <a:r>
              <a:rPr lang="pt-BR" i="1" smtClean="0"/>
              <a:t>e-mail</a:t>
            </a:r>
            <a:r>
              <a:rPr lang="pt-BR" smtClean="0"/>
              <a:t> de lembrete por mês mais tarde. </a:t>
            </a:r>
          </a:p>
          <a:p>
            <a:pPr eaLnBrk="1" hangingPunct="1">
              <a:lnSpc>
                <a:spcPct val="90000"/>
              </a:lnSpc>
            </a:pPr>
            <a:r>
              <a:rPr lang="pt-BR" smtClean="0"/>
              <a:t>A pesquisa permaneceu aberta por um mês após o </a:t>
            </a:r>
            <a:r>
              <a:rPr lang="pt-BR" i="1" smtClean="0"/>
              <a:t>e-mail </a:t>
            </a:r>
            <a:r>
              <a:rPr lang="pt-BR" smtClean="0"/>
              <a:t>de lembrete (um total de dois após a abertura)</a:t>
            </a:r>
          </a:p>
          <a:p>
            <a:pPr eaLnBrk="1" hangingPunct="1">
              <a:lnSpc>
                <a:spcPct val="90000"/>
              </a:lnSpc>
            </a:pPr>
            <a:r>
              <a:rPr lang="pt-BR" smtClean="0"/>
              <a:t>A pesquisa foi voluntária e não houve incentivo aos participantes</a:t>
            </a:r>
          </a:p>
          <a:p>
            <a:pPr eaLnBrk="1" hangingPunct="1">
              <a:lnSpc>
                <a:spcPct val="90000"/>
              </a:lnSpc>
            </a:pPr>
            <a:r>
              <a:rPr lang="pt-BR" smtClean="0"/>
              <a:t>Foram Apresentados </a:t>
            </a:r>
            <a:r>
              <a:rPr lang="pt-BR" smtClean="0">
                <a:solidFill>
                  <a:srgbClr val="FF33CC"/>
                </a:solidFill>
              </a:rPr>
              <a:t>6 Cenários Clínicos</a:t>
            </a:r>
            <a:r>
              <a:rPr lang="pt-BR" smtClean="0"/>
              <a:t> (</a:t>
            </a:r>
            <a:r>
              <a:rPr lang="pt-BR" smtClean="0">
                <a:solidFill>
                  <a:srgbClr val="0066FF"/>
                </a:solidFill>
              </a:rPr>
              <a:t>Tabela</a:t>
            </a:r>
            <a:r>
              <a:rPr lang="pt-BR" smtClean="0"/>
              <a:t> a seguir)</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4"/>
          <p:cNvPicPr>
            <a:picLocks noChangeAspect="1" noChangeArrowheads="1"/>
          </p:cNvPicPr>
          <p:nvPr/>
        </p:nvPicPr>
        <p:blipFill>
          <a:blip r:embed="rId2"/>
          <a:srcRect/>
          <a:stretch>
            <a:fillRect/>
          </a:stretch>
        </p:blipFill>
        <p:spPr bwMode="auto">
          <a:xfrm>
            <a:off x="179388" y="0"/>
            <a:ext cx="8208962" cy="4097338"/>
          </a:xfrm>
          <a:prstGeom prst="rect">
            <a:avLst/>
          </a:prstGeom>
          <a:noFill/>
          <a:ln w="9525">
            <a:noFill/>
            <a:miter lim="800000"/>
            <a:headEnd/>
            <a:tailEnd/>
          </a:ln>
        </p:spPr>
      </p:pic>
      <p:pic>
        <p:nvPicPr>
          <p:cNvPr id="62467" name="Picture 5"/>
          <p:cNvPicPr>
            <a:picLocks noChangeAspect="1" noChangeArrowheads="1"/>
          </p:cNvPicPr>
          <p:nvPr/>
        </p:nvPicPr>
        <p:blipFill>
          <a:blip r:embed="rId3"/>
          <a:srcRect/>
          <a:stretch>
            <a:fillRect/>
          </a:stretch>
        </p:blipFill>
        <p:spPr bwMode="auto">
          <a:xfrm>
            <a:off x="107950" y="4064000"/>
            <a:ext cx="8351838" cy="2794000"/>
          </a:xfrm>
          <a:prstGeom prst="rect">
            <a:avLst/>
          </a:prstGeom>
          <a:noFill/>
          <a:ln w="9525">
            <a:noFill/>
            <a:miter lim="800000"/>
            <a:headEnd/>
            <a:tailEnd/>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p:cNvSpPr>
          <p:nvPr>
            <p:ph type="title" idx="4294967295"/>
          </p:nvPr>
        </p:nvSpPr>
        <p:spPr bwMode="auto"/>
        <p:txBody>
          <a:bodyPr wrap="square" numCol="1" anchorCtr="0" compatLnSpc="1">
            <a:prstTxWarp prst="textNoShape">
              <a:avLst/>
            </a:prstTxWarp>
          </a:bodyPr>
          <a:lstStyle/>
          <a:p>
            <a:pPr eaLnBrk="1" hangingPunct="1">
              <a:defRPr/>
            </a:pPr>
            <a:r>
              <a:rPr lang="pt-BR" sz="4400" smtClean="0">
                <a:ln>
                  <a:noFill/>
                </a:ln>
                <a:solidFill>
                  <a:srgbClr val="0066FF"/>
                </a:solidFill>
              </a:rPr>
              <a:t>Resultados</a:t>
            </a:r>
          </a:p>
        </p:txBody>
      </p:sp>
      <p:sp>
        <p:nvSpPr>
          <p:cNvPr id="63491" name="Rectangle 3"/>
          <p:cNvSpPr>
            <a:spLocks noGrp="1"/>
          </p:cNvSpPr>
          <p:nvPr>
            <p:ph type="body" idx="4294967295"/>
          </p:nvPr>
        </p:nvSpPr>
        <p:spPr>
          <a:xfrm>
            <a:off x="428625" y="1214438"/>
            <a:ext cx="8218488" cy="4873625"/>
          </a:xfrm>
        </p:spPr>
        <p:txBody>
          <a:bodyPr/>
          <a:lstStyle/>
          <a:p>
            <a:pPr eaLnBrk="1" hangingPunct="1">
              <a:lnSpc>
                <a:spcPct val="90000"/>
              </a:lnSpc>
            </a:pPr>
            <a:r>
              <a:rPr lang="pt-BR" smtClean="0"/>
              <a:t/>
            </a:r>
            <a:br>
              <a:rPr lang="pt-BR" smtClean="0"/>
            </a:br>
            <a:r>
              <a:rPr lang="pt-BR" smtClean="0"/>
              <a:t>Foram analisadas 447 respostas, isto é, uma taxa de resposta de 19%. Encontramos significantes</a:t>
            </a:r>
          </a:p>
          <a:p>
            <a:pPr eaLnBrk="1" hangingPunct="1">
              <a:lnSpc>
                <a:spcPct val="90000"/>
              </a:lnSpc>
            </a:pPr>
            <a:r>
              <a:rPr lang="pt-BR" smtClean="0"/>
              <a:t>Variabilidade entre os neonatologistas dos EUA com relação ao uso de hipotermia terapêutica</a:t>
            </a:r>
          </a:p>
          <a:p>
            <a:pPr eaLnBrk="1" hangingPunct="1">
              <a:lnSpc>
                <a:spcPct val="90000"/>
              </a:lnSpc>
            </a:pPr>
            <a:r>
              <a:rPr lang="pt-BR" smtClean="0"/>
              <a:t>Para lactentes com HIE que se enquadram nos critérios de inclusão padrão. Cenários com o máximo</a:t>
            </a:r>
          </a:p>
          <a:p>
            <a:pPr eaLnBrk="1" hangingPunct="1">
              <a:lnSpc>
                <a:spcPct val="90000"/>
              </a:lnSpc>
            </a:pPr>
            <a:r>
              <a:rPr lang="pt-BR" smtClean="0"/>
              <a:t>A variabilidade incluiu HIE em um bebê pré-termo tardio e HIE após um código pós-natal. Provisão</a:t>
            </a:r>
          </a:p>
          <a:p>
            <a:pPr eaLnBrk="1" hangingPunct="1">
              <a:lnSpc>
                <a:spcPct val="90000"/>
              </a:lnSpc>
            </a:pPr>
            <a:r>
              <a:rPr lang="pt-BR" smtClean="0"/>
              <a:t>De hipotermia terapêutica fora das diretrizes padrão não foi influenciado pelo número de</a:t>
            </a:r>
          </a:p>
          <a:p>
            <a:pPr eaLnBrk="1" hangingPunct="1">
              <a:lnSpc>
                <a:spcPct val="90000"/>
              </a:lnSpc>
            </a:pPr>
            <a:r>
              <a:rPr lang="pt-BR" smtClean="0"/>
              <a:t>Anos na prática, tipo de tratamento intensivo neonatal (UTI Neonatal) ou tamanho da UTI Neonatal.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p:cNvSpPr>
          <p:nvPr>
            <p:ph type="title" idx="4294967295"/>
          </p:nvPr>
        </p:nvSpPr>
        <p:spPr bwMode="auto"/>
        <p:txBody>
          <a:bodyPr wrap="square" numCol="1" anchorCtr="0" compatLnSpc="1">
            <a:prstTxWarp prst="textNoShape">
              <a:avLst/>
            </a:prstTxWarp>
            <a:normAutofit fontScale="90000"/>
          </a:bodyPr>
          <a:lstStyle/>
          <a:p>
            <a:pPr algn="ctr" eaLnBrk="1" hangingPunct="1">
              <a:defRPr/>
            </a:pPr>
            <a:r>
              <a:rPr lang="pt-BR" sz="4000" b="0" smtClean="0">
                <a:ln>
                  <a:noFill/>
                </a:ln>
                <a:solidFill>
                  <a:srgbClr val="0066FF"/>
                </a:solidFill>
              </a:rPr>
              <a:t>Resultados Apenas para o Cenário 1</a:t>
            </a:r>
          </a:p>
        </p:txBody>
      </p:sp>
      <p:sp>
        <p:nvSpPr>
          <p:cNvPr id="64515" name="Rectangle 3"/>
          <p:cNvSpPr>
            <a:spLocks noGrp="1"/>
          </p:cNvSpPr>
          <p:nvPr>
            <p:ph type="body" idx="4294967295"/>
          </p:nvPr>
        </p:nvSpPr>
        <p:spPr>
          <a:xfrm>
            <a:off x="179388" y="1630363"/>
            <a:ext cx="8569325" cy="4872037"/>
          </a:xfrm>
        </p:spPr>
        <p:txBody>
          <a:bodyPr/>
          <a:lstStyle/>
          <a:p>
            <a:pPr eaLnBrk="1" hangingPunct="1">
              <a:lnSpc>
                <a:spcPct val="90000"/>
              </a:lnSpc>
            </a:pPr>
            <a:r>
              <a:rPr lang="pt-BR" sz="2000" b="1" smtClean="0">
                <a:solidFill>
                  <a:srgbClr val="FF33CC"/>
                </a:solidFill>
              </a:rPr>
              <a:t>Cenário 1: hipotermia terapêutica &gt;6 horas de vida</a:t>
            </a:r>
          </a:p>
          <a:p>
            <a:pPr eaLnBrk="1" hangingPunct="1">
              <a:lnSpc>
                <a:spcPct val="90000"/>
              </a:lnSpc>
            </a:pPr>
            <a:endParaRPr lang="pt-BR" sz="2000" b="1" smtClean="0">
              <a:solidFill>
                <a:srgbClr val="FF33CC"/>
              </a:solidFill>
            </a:endParaRPr>
          </a:p>
          <a:p>
            <a:pPr eaLnBrk="1" hangingPunct="1">
              <a:lnSpc>
                <a:spcPct val="90000"/>
              </a:lnSpc>
            </a:pPr>
            <a:r>
              <a:rPr lang="pt-BR" sz="2000" smtClean="0"/>
              <a:t>2/3 declararam que não ofereceriam hipotermia terapêutica nesta situação e só forneceriam cuidados de suporte. </a:t>
            </a:r>
          </a:p>
          <a:p>
            <a:pPr eaLnBrk="1" hangingPunct="1">
              <a:lnSpc>
                <a:spcPct val="90000"/>
              </a:lnSpc>
            </a:pPr>
            <a:r>
              <a:rPr lang="pt-BR" sz="2000" smtClean="0"/>
              <a:t>No entanto, </a:t>
            </a:r>
            <a:r>
              <a:rPr lang="pt-BR" sz="2000" b="1" smtClean="0">
                <a:solidFill>
                  <a:srgbClr val="FF3399"/>
                </a:solidFill>
              </a:rPr>
              <a:t>1/3 dos participantes considerariam a hipotermia terapêutica nesta situação</a:t>
            </a:r>
            <a:r>
              <a:rPr lang="pt-BR" sz="2000" smtClean="0"/>
              <a:t>, sendo que:</a:t>
            </a:r>
          </a:p>
          <a:p>
            <a:pPr eaLnBrk="1" hangingPunct="1">
              <a:lnSpc>
                <a:spcPct val="90000"/>
              </a:lnSpc>
            </a:pPr>
            <a:r>
              <a:rPr lang="pt-BR" sz="2000" smtClean="0"/>
              <a:t>      -11% forneceria hipotermia terapêutica enquanto 22% discutiriam a hipotermia terapêutica como opção com a família. </a:t>
            </a:r>
          </a:p>
          <a:p>
            <a:pPr eaLnBrk="1" hangingPunct="1">
              <a:lnSpc>
                <a:spcPct val="90000"/>
              </a:lnSpc>
            </a:pPr>
            <a:r>
              <a:rPr lang="pt-BR" sz="2000" smtClean="0">
                <a:solidFill>
                  <a:srgbClr val="FF3399"/>
                </a:solidFill>
              </a:rPr>
              <a:t>Os Neonatologistas com mais tempo na prática (≥ 11 anos) eram mais propensos a oferecer resfriamento além das recomendadas 6h com ou sem consentimento dos pais (92,9%)</a:t>
            </a:r>
            <a:r>
              <a:rPr lang="pt-BR" sz="2000" smtClean="0"/>
              <a:t> do que os neonatologistas com menos experiência (78,9%)</a:t>
            </a:r>
          </a:p>
          <a:p>
            <a:pPr eaLnBrk="1" hangingPunct="1">
              <a:lnSpc>
                <a:spcPct val="90000"/>
              </a:lnSpc>
            </a:pPr>
            <a:r>
              <a:rPr lang="pt-BR" sz="2000" smtClean="0"/>
              <a:t>Sem diferenças significativas entre o tipo de UTI Neonatal, assim como o tamanho</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idx="4294967295"/>
          </p:nvPr>
        </p:nvSpPr>
        <p:spPr bwMode="auto">
          <a:xfrm>
            <a:off x="428625" y="0"/>
            <a:ext cx="7467600" cy="1143000"/>
          </a:xfrm>
        </p:spPr>
        <p:txBody>
          <a:bodyPr wrap="square" numCol="1" anchorCtr="0" compatLnSpc="1">
            <a:prstTxWarp prst="textNoShape">
              <a:avLst/>
            </a:prstTxWarp>
          </a:bodyPr>
          <a:lstStyle/>
          <a:p>
            <a:pPr eaLnBrk="1" hangingPunct="1">
              <a:defRPr/>
            </a:pPr>
            <a:r>
              <a:rPr lang="pt-BR" sz="4400" b="0" smtClean="0">
                <a:ln>
                  <a:noFill/>
                </a:ln>
                <a:solidFill>
                  <a:srgbClr val="0066FF"/>
                </a:solidFill>
              </a:rPr>
              <a:t>CONCLUSÕES</a:t>
            </a:r>
          </a:p>
        </p:txBody>
      </p:sp>
      <p:sp>
        <p:nvSpPr>
          <p:cNvPr id="65539" name="Rectangle 3"/>
          <p:cNvSpPr>
            <a:spLocks noGrp="1"/>
          </p:cNvSpPr>
          <p:nvPr>
            <p:ph type="body" idx="4294967295"/>
          </p:nvPr>
        </p:nvSpPr>
        <p:spPr>
          <a:xfrm>
            <a:off x="382588" y="1722438"/>
            <a:ext cx="8147050" cy="4873625"/>
          </a:xfrm>
        </p:spPr>
        <p:txBody>
          <a:bodyPr/>
          <a:lstStyle/>
          <a:p>
            <a:pPr eaLnBrk="1" hangingPunct="1">
              <a:lnSpc>
                <a:spcPct val="90000"/>
              </a:lnSpc>
            </a:pPr>
            <a:r>
              <a:rPr lang="pt-BR" smtClean="0"/>
              <a:t>Esta pesquisa demonstra uma variabilidade significativa entre neonatologistas no uso da Hipotermia terapêutica para neonatos com EHI fora dos critérios de inclusão atuais. </a:t>
            </a:r>
          </a:p>
          <a:p>
            <a:pPr eaLnBrk="1" hangingPunct="1">
              <a:lnSpc>
                <a:spcPct val="90000"/>
              </a:lnSpc>
            </a:pPr>
            <a:r>
              <a:rPr lang="pt-BR" smtClean="0"/>
              <a:t>Rigorosos estudos centrados nas lacunas de conhecimento nessas áreas são cruciais para maximizar o benefício do tratamento para o maior número possível de pacientes e evite danos no processo.</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3"/>
          <p:cNvSpPr>
            <a:spLocks noGrp="1"/>
          </p:cNvSpPr>
          <p:nvPr>
            <p:ph type="body" idx="1"/>
          </p:nvPr>
        </p:nvSpPr>
        <p:spPr>
          <a:xfrm>
            <a:off x="357188" y="1928813"/>
            <a:ext cx="8229600" cy="4525962"/>
          </a:xfrm>
        </p:spPr>
        <p:txBody>
          <a:bodyPr/>
          <a:lstStyle/>
          <a:p>
            <a:pPr>
              <a:lnSpc>
                <a:spcPct val="80000"/>
              </a:lnSpc>
              <a:buFont typeface="Arial" pitchFamily="34" charset="0"/>
              <a:buNone/>
            </a:pPr>
            <a:r>
              <a:rPr lang="pt-BR" sz="2000" smtClean="0"/>
              <a:t>                 </a:t>
            </a:r>
            <a:r>
              <a:rPr lang="pt-BR" sz="2000" b="1" smtClean="0">
                <a:solidFill>
                  <a:srgbClr val="FF3399"/>
                </a:solidFill>
              </a:rPr>
              <a:t>Entre os Critérios de Inclusão na nossa </a:t>
            </a:r>
            <a:r>
              <a:rPr lang="pt-BR" sz="1900" b="1" smtClean="0">
                <a:solidFill>
                  <a:srgbClr val="FF3399"/>
                </a:solidFill>
              </a:rPr>
              <a:t>Unidade:</a:t>
            </a:r>
          </a:p>
          <a:p>
            <a:pPr>
              <a:lnSpc>
                <a:spcPct val="80000"/>
              </a:lnSpc>
            </a:pPr>
            <a:r>
              <a:rPr lang="pt-BR" sz="1900" b="1" smtClean="0"/>
              <a:t>Moderada / grave encefalopatia hipóxico-isquêmica com ou sem convulsões, com até  6 horas de vida (</a:t>
            </a:r>
            <a:r>
              <a:rPr lang="pt-BR" sz="1900" b="1" smtClean="0">
                <a:solidFill>
                  <a:srgbClr val="FF3399"/>
                </a:solidFill>
              </a:rPr>
              <a:t>podendo se extender a 12 horas nos RN transportados</a:t>
            </a:r>
            <a:r>
              <a:rPr lang="pt-BR" sz="1900" b="1" smtClean="0"/>
              <a:t>: há uma probabilidade de 76% de qualquer redução na morte ou deficiência, e uma probabilidade de 64% de pelo menos 2% menos de condição de morte ou desabilidade aos 18-22 meses, segundo estudo de Laptook AR et al) e idade gestacional ao nascimento ≥ 34 semanas com qualquer um dos seguintes critérios:</a:t>
            </a:r>
            <a:endParaRPr lang="pt-BR" sz="1900" smtClean="0"/>
          </a:p>
          <a:p>
            <a:pPr>
              <a:lnSpc>
                <a:spcPct val="80000"/>
              </a:lnSpc>
            </a:pPr>
            <a:r>
              <a:rPr lang="pt-BR" sz="1900" smtClean="0"/>
              <a:t> Apgar ≤ 5  aos10 minutos</a:t>
            </a:r>
          </a:p>
          <a:p>
            <a:pPr>
              <a:lnSpc>
                <a:spcPct val="80000"/>
              </a:lnSpc>
            </a:pPr>
            <a:r>
              <a:rPr lang="pt-BR" sz="1900" smtClean="0"/>
              <a:t> Ressuscitação prolongada no momento do nascimento (por exemplo,    compressões torácicas e / ou intubação ou ventilação com máscara por 10 minutos),</a:t>
            </a:r>
          </a:p>
          <a:p>
            <a:pPr>
              <a:lnSpc>
                <a:spcPct val="80000"/>
              </a:lnSpc>
            </a:pPr>
            <a:r>
              <a:rPr lang="pt-BR" sz="1900" smtClean="0"/>
              <a:t> Acidose grave (pH &lt; 7,0) em sangue de cordão  ou gasometria dentro de 1 hora de nascido ou déficit de base  (&gt; -12 mmol / L) no cordão ou sangue do  recém-nascido dentro de 1 hora após o nascimento.</a:t>
            </a:r>
          </a:p>
        </p:txBody>
      </p:sp>
      <p:sp>
        <p:nvSpPr>
          <p:cNvPr id="66563" name="Rectangle 6"/>
          <p:cNvSpPr>
            <a:spLocks noChangeArrowheads="1"/>
          </p:cNvSpPr>
          <p:nvPr/>
        </p:nvSpPr>
        <p:spPr bwMode="auto">
          <a:xfrm>
            <a:off x="1163638" y="738188"/>
            <a:ext cx="7107237" cy="836612"/>
          </a:xfrm>
          <a:prstGeom prst="rect">
            <a:avLst/>
          </a:prstGeom>
          <a:noFill/>
          <a:ln w="9525">
            <a:noFill/>
            <a:miter lim="800000"/>
            <a:headEnd/>
            <a:tailEnd/>
          </a:ln>
        </p:spPr>
        <p:txBody>
          <a:bodyPr wrap="none" lIns="0" tIns="0" rIns="0" bIns="0" anchor="ctr">
            <a:spAutoFit/>
          </a:bodyPr>
          <a:lstStyle/>
          <a:p>
            <a:pPr algn="ctr" eaLnBrk="0" hangingPunct="0"/>
            <a:r>
              <a:rPr lang="pt-BR" sz="2700" b="1">
                <a:solidFill>
                  <a:srgbClr val="FFFF00"/>
                </a:solidFill>
                <a:latin typeface="Lato" pitchFamily="34" charset="0"/>
              </a:rPr>
              <a:t>Asfixia Perinatal-2018</a:t>
            </a:r>
          </a:p>
          <a:p>
            <a:pPr algn="ctr" eaLnBrk="0" hangingPunct="0"/>
            <a:r>
              <a:rPr lang="pt-BR" sz="1400">
                <a:latin typeface="Source Sans Pro"/>
              </a:rPr>
              <a:t>Carlos A. M. Zaconeta,</a:t>
            </a:r>
            <a:r>
              <a:rPr lang="pt-BR" sz="1400"/>
              <a:t> </a:t>
            </a:r>
            <a:r>
              <a:rPr lang="pt-BR" sz="1400">
                <a:latin typeface="Source Sans Pro"/>
              </a:rPr>
              <a:t>Fabiano Cunha Gon</a:t>
            </a:r>
            <a:r>
              <a:rPr lang="pt-BR" sz="1400"/>
              <a:t>ç</a:t>
            </a:r>
            <a:r>
              <a:rPr lang="pt-BR" sz="1400">
                <a:latin typeface="Source Sans Pro"/>
              </a:rPr>
              <a:t>alves,</a:t>
            </a:r>
            <a:r>
              <a:rPr lang="pt-BR" sz="1400"/>
              <a:t> </a:t>
            </a:r>
            <a:r>
              <a:rPr lang="pt-BR" sz="1400">
                <a:latin typeface="Source Sans Pro"/>
              </a:rPr>
              <a:t>Paulo R. Margotto</a:t>
            </a:r>
          </a:p>
          <a:p>
            <a:pPr algn="ctr" eaLnBrk="0" hangingPunct="0"/>
            <a:r>
              <a:rPr lang="pt-BR" sz="1400">
                <a:latin typeface="Source Sans Pro"/>
              </a:rPr>
              <a:t>Capitulo do livro Assistência ao Rec</a:t>
            </a:r>
            <a:r>
              <a:rPr lang="pt-BR" sz="1400"/>
              <a:t>é</a:t>
            </a:r>
            <a:r>
              <a:rPr lang="pt-BR" sz="1400">
                <a:latin typeface="Source Sans Pro"/>
              </a:rPr>
              <a:t>m-Nascido de Risco, 4 Edi</a:t>
            </a:r>
            <a:r>
              <a:rPr lang="pt-BR" sz="1400"/>
              <a:t>ç</a:t>
            </a:r>
            <a:r>
              <a:rPr lang="pt-BR" sz="1400">
                <a:latin typeface="Source Sans Pro"/>
              </a:rPr>
              <a:t>ão, 2018, em Prepara</a:t>
            </a:r>
            <a:r>
              <a:rPr lang="pt-BR" sz="1400"/>
              <a:t>ç</a:t>
            </a:r>
            <a:r>
              <a:rPr lang="pt-BR" sz="1400">
                <a:latin typeface="Source Sans Pro"/>
              </a:rPr>
              <a:t>ão</a:t>
            </a:r>
            <a:endParaRPr lang="pt-BR" sz="1400"/>
          </a:p>
        </p:txBody>
      </p:sp>
      <p:pic>
        <p:nvPicPr>
          <p:cNvPr id="66564" name="Picture 7" descr="doc">
            <a:hlinkClick r:id="rId2" tooltip="NOVO-ASFIXIA PERINATAL"/>
          </p:cNvPr>
          <p:cNvPicPr>
            <a:picLocks noChangeAspect="1" noChangeArrowheads="1"/>
          </p:cNvPicPr>
          <p:nvPr/>
        </p:nvPicPr>
        <p:blipFill>
          <a:blip r:embed="rId3"/>
          <a:srcRect/>
          <a:stretch>
            <a:fillRect/>
          </a:stretch>
        </p:blipFill>
        <p:spPr bwMode="auto">
          <a:xfrm>
            <a:off x="6588125" y="692150"/>
            <a:ext cx="457200" cy="457200"/>
          </a:xfrm>
          <a:prstGeom prst="rect">
            <a:avLst/>
          </a:prstGeom>
          <a:noFill/>
          <a:ln w="9525">
            <a:noFill/>
            <a:miter lim="800000"/>
            <a:headEnd/>
            <a:tailEnd/>
          </a:ln>
        </p:spPr>
      </p:pic>
      <p:sp>
        <p:nvSpPr>
          <p:cNvPr id="66565" name="Text Box 8"/>
          <p:cNvSpPr txBox="1">
            <a:spLocks noChangeArrowheads="1"/>
          </p:cNvSpPr>
          <p:nvPr/>
        </p:nvSpPr>
        <p:spPr bwMode="auto">
          <a:xfrm>
            <a:off x="3543300" y="1576388"/>
            <a:ext cx="2559050" cy="366712"/>
          </a:xfrm>
          <a:prstGeom prst="rect">
            <a:avLst/>
          </a:prstGeom>
          <a:noFill/>
          <a:ln w="9525">
            <a:noFill/>
            <a:miter lim="800000"/>
            <a:headEnd/>
            <a:tailEnd/>
          </a:ln>
        </p:spPr>
        <p:txBody>
          <a:bodyPr wrap="none">
            <a:spAutoFit/>
          </a:bodyPr>
          <a:lstStyle/>
          <a:p>
            <a:r>
              <a:rPr lang="pt-BR">
                <a:solidFill>
                  <a:srgbClr val="FFFF00"/>
                </a:solidFill>
              </a:rPr>
              <a:t>Hipotermia Terapêutica</a:t>
            </a:r>
          </a:p>
        </p:txBody>
      </p:sp>
      <p:sp>
        <p:nvSpPr>
          <p:cNvPr id="66566" name="Oval 31"/>
          <p:cNvSpPr>
            <a:spLocks noChangeArrowheads="1"/>
          </p:cNvSpPr>
          <p:nvPr/>
        </p:nvSpPr>
        <p:spPr bwMode="auto">
          <a:xfrm>
            <a:off x="684213" y="260350"/>
            <a:ext cx="552450" cy="412750"/>
          </a:xfrm>
          <a:prstGeom prst="ellipse">
            <a:avLst/>
          </a:prstGeom>
          <a:solidFill>
            <a:schemeClr val="accent1"/>
          </a:solidFill>
          <a:ln w="9525">
            <a:solidFill>
              <a:schemeClr val="tx1"/>
            </a:solidFill>
            <a:round/>
            <a:headEnd/>
            <a:tailEnd/>
          </a:ln>
        </p:spPr>
        <p:txBody>
          <a:bodyPr wrap="none" anchor="ctr"/>
          <a:lstStyle/>
          <a:p>
            <a:pPr algn="ctr"/>
            <a:r>
              <a:rPr lang="pt-BR" b="1">
                <a:solidFill>
                  <a:srgbClr val="FFFF00"/>
                </a:solidFill>
              </a:rPr>
              <a:t>2018</a:t>
            </a:r>
          </a:p>
        </p:txBody>
      </p:sp>
      <p:sp>
        <p:nvSpPr>
          <p:cNvPr id="66567" name="Text Box 10"/>
          <p:cNvSpPr txBox="1">
            <a:spLocks noChangeArrowheads="1"/>
          </p:cNvSpPr>
          <p:nvPr/>
        </p:nvSpPr>
        <p:spPr bwMode="auto">
          <a:xfrm>
            <a:off x="3419475" y="187325"/>
            <a:ext cx="2538413" cy="457200"/>
          </a:xfrm>
          <a:prstGeom prst="rect">
            <a:avLst/>
          </a:prstGeom>
          <a:noFill/>
          <a:ln w="9525">
            <a:noFill/>
            <a:miter lim="800000"/>
            <a:headEnd/>
            <a:tailEnd/>
          </a:ln>
        </p:spPr>
        <p:txBody>
          <a:bodyPr wrap="none">
            <a:spAutoFit/>
          </a:bodyPr>
          <a:lstStyle/>
          <a:p>
            <a:r>
              <a:rPr lang="pt-BR" sz="2400" b="1">
                <a:solidFill>
                  <a:srgbClr val="FF3399"/>
                </a:solidFill>
              </a:rPr>
              <a:t>Como fazemos?</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p:cNvSpPr>
          <p:nvPr>
            <p:ph type="title"/>
          </p:nvPr>
        </p:nvSpPr>
        <p:spPr bwMode="auto">
          <a:xfrm>
            <a:off x="395288" y="-458788"/>
            <a:ext cx="8229600" cy="1143001"/>
          </a:xfrm>
          <a:noFill/>
        </p:spPr>
        <p:txBody>
          <a:bodyPr wrap="square" numCol="1" anchorCtr="0" compatLnSpc="1">
            <a:prstTxWarp prst="textNoShape">
              <a:avLst/>
            </a:prstTxWarp>
          </a:bodyPr>
          <a:lstStyle/>
          <a:p>
            <a:r>
              <a:rPr lang="pt-BR" smtClean="0">
                <a:ln>
                  <a:noFill/>
                </a:ln>
              </a:rPr>
              <a:t>Portanto...</a:t>
            </a:r>
          </a:p>
        </p:txBody>
      </p:sp>
      <p:sp>
        <p:nvSpPr>
          <p:cNvPr id="80899" name="Rectangle 3"/>
          <p:cNvSpPr>
            <a:spLocks noGrp="1"/>
          </p:cNvSpPr>
          <p:nvPr>
            <p:ph type="body" idx="1"/>
          </p:nvPr>
        </p:nvSpPr>
        <p:spPr>
          <a:xfrm>
            <a:off x="0" y="549275"/>
            <a:ext cx="8856663" cy="5903913"/>
          </a:xfrm>
        </p:spPr>
        <p:txBody>
          <a:bodyPr/>
          <a:lstStyle/>
          <a:p>
            <a:pPr>
              <a:lnSpc>
                <a:spcPct val="80000"/>
              </a:lnSpc>
            </a:pPr>
            <a:r>
              <a:rPr lang="pt-BR" altLang="ja-JP" sz="1600" smtClean="0">
                <a:latin typeface="Times New Roman" pitchFamily="18" charset="0"/>
                <a:ea typeface="MS PGothic" pitchFamily="34" charset="-128"/>
              </a:rPr>
              <a:t>A encefalopatia hipóxico-isquêmica neonatal (EHI) continua sendo uma causa devastadora de morte no período perinatal, bem como de futuras anormalidades do neurodesenvolvimento. A hipotermia é um tratamento eficaz comprovado da EHI e pode melhorar a sobrevida e o prognóstico a longo prazo das crianças.  Tem sido sugerido que o tratamento da EHI com hipotermia deve começar dentro de 6 horas após a isquemia por hipoxia, mas muitos recém-nascidos (RN) são internados no Hospital &gt;6 horas após a EHI, particularmente aqueles que vivem em áreas rurais. O momento exato da janela terapêutica após a EHI é praticamente desconhecido em recém-nascidos humanos e precisa ser mais investigado. Em pacientes admitidos &gt;6 horas após a EHI, a hipotermia ainda pode ser realizada e fornecer alguns benefícios. De acordo com o horário de início do tratamento, os RN (n=63) foram subdivididos nos grupos &lt;6 h (35 RN) e 6-12 h (28 RN) e de acôrdo com a gravidade da EHI foram divididos em grupos moderado e grave. O grupo controle recebeu tratamento convencional. Para determinar o grau de dano neuronal e prognóstico foi dosada (antes e 3 dias após a hipotermia terapêutica) a enolase neurônio-específica (NSE), um índice bioquímico precoce para danos cerebrais neonatais, assim como a ressonância magnética 2 semanas após. </a:t>
            </a:r>
            <a:r>
              <a:rPr lang="pt-BR" altLang="ja-JP" sz="1600" b="1" smtClean="0">
                <a:solidFill>
                  <a:srgbClr val="FF3399"/>
                </a:solidFill>
                <a:latin typeface="Times New Roman" pitchFamily="18" charset="0"/>
                <a:ea typeface="MS PGothic" pitchFamily="34" charset="-128"/>
              </a:rPr>
              <a:t>Os resultados mostraram que, em RN com EHI moderada, os tempos iniciais de terapia com hipotermia &lt;6 h e 6-12 h mostraram efeitos curativos</a:t>
            </a:r>
            <a:r>
              <a:rPr lang="pt-BR" altLang="ja-JP" sz="1600" b="1" smtClean="0">
                <a:latin typeface="Times New Roman" pitchFamily="18" charset="0"/>
                <a:ea typeface="MS PGothic" pitchFamily="34" charset="-128"/>
              </a:rPr>
              <a:t>.</a:t>
            </a:r>
            <a:r>
              <a:rPr lang="pt-BR" altLang="ja-JP" sz="1600" smtClean="0">
                <a:latin typeface="Times New Roman" pitchFamily="18" charset="0"/>
                <a:ea typeface="MS PGothic" pitchFamily="34" charset="-128"/>
              </a:rPr>
              <a:t> </a:t>
            </a:r>
            <a:r>
              <a:rPr lang="pt-BR" altLang="ja-JP" sz="1600" b="1" smtClean="0">
                <a:latin typeface="Times New Roman" pitchFamily="18" charset="0"/>
                <a:ea typeface="MS PGothic" pitchFamily="34" charset="-128"/>
              </a:rPr>
              <a:t>Nos pacientes com EHI severa, apenas o início da terapia de hipotermia dentro de 6 horas mostrou efeitos curativos. </a:t>
            </a:r>
            <a:r>
              <a:rPr lang="pt-BR" altLang="ja-JP" sz="1600" smtClean="0">
                <a:solidFill>
                  <a:srgbClr val="FFFF00"/>
                </a:solidFill>
                <a:latin typeface="Times New Roman" pitchFamily="18" charset="0"/>
                <a:ea typeface="MS PGothic" pitchFamily="34" charset="-128"/>
              </a:rPr>
              <a:t>No presente estudo, a hipotermia melhorou as taxas de morte neonatal e incapacidade aos 18 meses.</a:t>
            </a:r>
            <a:r>
              <a:rPr lang="pt-BR" altLang="ja-JP" sz="1600" smtClean="0">
                <a:latin typeface="Times New Roman" pitchFamily="18" charset="0"/>
                <a:ea typeface="MS PGothic" pitchFamily="34" charset="-128"/>
              </a:rPr>
              <a:t> Nos </a:t>
            </a:r>
            <a:r>
              <a:rPr lang="pt-BR" altLang="ja-JP" sz="1600" i="1" smtClean="0">
                <a:latin typeface="Times New Roman" pitchFamily="18" charset="0"/>
                <a:ea typeface="MS PGothic" pitchFamily="34" charset="-128"/>
              </a:rPr>
              <a:t>links</a:t>
            </a:r>
            <a:r>
              <a:rPr lang="pt-BR" altLang="ja-JP" sz="1600" smtClean="0">
                <a:latin typeface="Times New Roman" pitchFamily="18" charset="0"/>
                <a:ea typeface="MS PGothic" pitchFamily="34" charset="-128"/>
              </a:rPr>
              <a:t> trouxemos outras informações sobre o tema como a de Saliba E (o benefício neurológico se sebropõe ao risco da hipotermia terapêutica quando resfriado entre 6-12 horas se houve  perda da janela de 6 horas). Segundo Laptook AR et al,   hipotermia terapêutica (HT) pode demorar mais de 6 horas para ser iniciada quando o paciente reside em áreas remotas e necessita de transporte ou a EHI leva mais de 6 horas p/ ser reconhecida. Através da análise bayesiana (permite a integração ou atualização de informações prévias com novos dados para obter um resumo final da informação), os autores afirmaram  que há uma probabilidade de 76% de qualquer redução na morte ou deficiência, e uma probabilidade de 64% de pelo menos 2% menos de condição de morte ou desabilidade aos 18-22 meses). No entanto, </a:t>
            </a:r>
            <a:r>
              <a:rPr lang="pt-BR" altLang="ja-JP" sz="1600" b="1" smtClean="0">
                <a:solidFill>
                  <a:srgbClr val="FFFF00"/>
                </a:solidFill>
                <a:latin typeface="Times New Roman" pitchFamily="18" charset="0"/>
                <a:ea typeface="MS PGothic" pitchFamily="34" charset="-128"/>
              </a:rPr>
              <a:t>é</a:t>
            </a:r>
            <a:r>
              <a:rPr lang="pt-BR" altLang="ja-JP" sz="1600" smtClean="0">
                <a:solidFill>
                  <a:srgbClr val="FFFF00"/>
                </a:solidFill>
                <a:latin typeface="Times New Roman" pitchFamily="18" charset="0"/>
                <a:ea typeface="MS PGothic" pitchFamily="34" charset="-128"/>
              </a:rPr>
              <a:t> </a:t>
            </a:r>
            <a:r>
              <a:rPr lang="pt-BR" altLang="ja-JP" sz="1600" b="1" smtClean="0">
                <a:solidFill>
                  <a:srgbClr val="FFFF00"/>
                </a:solidFill>
                <a:latin typeface="Times New Roman" pitchFamily="18" charset="0"/>
                <a:ea typeface="MS PGothic" pitchFamily="34" charset="-128"/>
              </a:rPr>
              <a:t>importante que tenhamos em mente que o resultado deste artigo não muda a prioridade de identificar e iniciar a hipotermia terapêutica antes das 6 horas de vida!</a:t>
            </a:r>
            <a:r>
              <a:rPr lang="pt-BR" altLang="ja-JP" sz="1600" b="1" smtClean="0">
                <a:latin typeface="Times New Roman" pitchFamily="18" charset="0"/>
                <a:ea typeface="MS PGothic" pitchFamily="34" charset="-128"/>
              </a:rPr>
              <a:t> </a:t>
            </a:r>
            <a:r>
              <a:rPr lang="pt-BR" altLang="ja-JP" sz="1600" smtClean="0">
                <a:latin typeface="Times New Roman" pitchFamily="18" charset="0"/>
                <a:ea typeface="MS PGothic" pitchFamily="34" charset="-128"/>
              </a:rPr>
              <a:t>Com estes conhecimentos, o nosso Protocolo de Hipotermia Terapêutica estendeu a janela terapêutica para 6-12 horas com o objetivo de priorizar aqueles bebês com grave EHI transferidos à nossa Unidade </a:t>
            </a:r>
            <a:endParaRPr lang="pt-BR" sz="1600" smtClean="0">
              <a:latin typeface="Times New Roman" pitchFamily="18" charset="0"/>
            </a:endParaRPr>
          </a:p>
        </p:txBody>
      </p:sp>
      <p:sp>
        <p:nvSpPr>
          <p:cNvPr id="80900" name="Text Box 4"/>
          <p:cNvSpPr txBox="1">
            <a:spLocks noChangeArrowheads="1"/>
          </p:cNvSpPr>
          <p:nvPr/>
        </p:nvSpPr>
        <p:spPr bwMode="auto">
          <a:xfrm>
            <a:off x="7740650" y="6381750"/>
            <a:ext cx="1201738" cy="244475"/>
          </a:xfrm>
          <a:prstGeom prst="rect">
            <a:avLst/>
          </a:prstGeom>
          <a:noFill/>
          <a:ln w="9525">
            <a:noFill/>
            <a:miter lim="800000"/>
            <a:headEnd/>
            <a:tailEnd/>
          </a:ln>
          <a:effectLst/>
        </p:spPr>
        <p:txBody>
          <a:bodyPr wrap="none">
            <a:spAutoFit/>
          </a:bodyPr>
          <a:lstStyle/>
          <a:p>
            <a:r>
              <a:rPr lang="pt-BR" sz="1000"/>
              <a:t>Paulo R. Margotto</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9" name="Retângulo 3"/>
          <p:cNvPicPr>
            <a:picLocks noChangeArrowheads="1"/>
          </p:cNvPicPr>
          <p:nvPr/>
        </p:nvPicPr>
        <p:blipFill>
          <a:blip r:embed="rId2"/>
          <a:srcRect/>
          <a:stretch>
            <a:fillRect/>
          </a:stretch>
        </p:blipFill>
        <p:spPr bwMode="auto">
          <a:xfrm>
            <a:off x="0" y="0"/>
            <a:ext cx="4168775" cy="1187450"/>
          </a:xfrm>
          <a:prstGeom prst="rect">
            <a:avLst/>
          </a:prstGeom>
          <a:noFill/>
          <a:ln w="9525">
            <a:noFill/>
            <a:miter lim="800000"/>
            <a:headEnd/>
            <a:tailEnd/>
          </a:ln>
        </p:spPr>
      </p:pic>
      <p:pic>
        <p:nvPicPr>
          <p:cNvPr id="67592" name="Picture 8"/>
          <p:cNvPicPr>
            <a:picLocks noChangeAspect="1" noChangeArrowheads="1"/>
          </p:cNvPicPr>
          <p:nvPr/>
        </p:nvPicPr>
        <p:blipFill>
          <a:blip r:embed="rId3" cstate="print">
            <a:lum bright="12000" contrast="12000"/>
          </a:blip>
          <a:srcRect/>
          <a:stretch>
            <a:fillRect/>
          </a:stretch>
        </p:blipFill>
        <p:spPr bwMode="auto">
          <a:xfrm>
            <a:off x="755650" y="1125538"/>
            <a:ext cx="8066088" cy="4595812"/>
          </a:xfrm>
          <a:prstGeom prst="rect">
            <a:avLst/>
          </a:prstGeom>
          <a:noFill/>
          <a:ln w="9525">
            <a:noFill/>
            <a:miter lim="800000"/>
            <a:headEnd/>
            <a:tailEnd/>
          </a:ln>
          <a:effectLst/>
        </p:spPr>
      </p:pic>
      <p:sp>
        <p:nvSpPr>
          <p:cNvPr id="67593" name="Text Box 9"/>
          <p:cNvSpPr txBox="1">
            <a:spLocks noChangeArrowheads="1"/>
          </p:cNvSpPr>
          <p:nvPr/>
        </p:nvSpPr>
        <p:spPr bwMode="auto">
          <a:xfrm>
            <a:off x="1116013" y="5805488"/>
            <a:ext cx="6965950" cy="641350"/>
          </a:xfrm>
          <a:prstGeom prst="rect">
            <a:avLst/>
          </a:prstGeom>
          <a:noFill/>
          <a:ln w="9525">
            <a:noFill/>
            <a:miter lim="800000"/>
            <a:headEnd/>
            <a:tailEnd/>
          </a:ln>
          <a:effectLst/>
        </p:spPr>
        <p:txBody>
          <a:bodyPr wrap="none">
            <a:spAutoFit/>
          </a:bodyPr>
          <a:lstStyle/>
          <a:p>
            <a:r>
              <a:rPr lang="pt-BR" i="1" dirty="0">
                <a:solidFill>
                  <a:srgbClr val="FFFF00"/>
                </a:solidFill>
              </a:rPr>
              <a:t>Staffs</a:t>
            </a:r>
            <a:r>
              <a:rPr lang="pt-BR" dirty="0">
                <a:solidFill>
                  <a:srgbClr val="FFFF00"/>
                </a:solidFill>
              </a:rPr>
              <a:t> e Residentes da Unidade de Neonatologia do HMIB/SES/DF</a:t>
            </a:r>
          </a:p>
          <a:p>
            <a:r>
              <a:rPr lang="pt-BR" dirty="0">
                <a:solidFill>
                  <a:srgbClr val="FFFF00"/>
                </a:solidFill>
              </a:rPr>
              <a:t>(Na comemoração dos 65 anos do Dr. Paulo R. </a:t>
            </a:r>
            <a:r>
              <a:rPr lang="pt-BR" smtClean="0">
                <a:solidFill>
                  <a:srgbClr val="FFFF00"/>
                </a:solidFill>
              </a:rPr>
              <a:t>Margotto-22/8)</a:t>
            </a:r>
            <a:endParaRPr lang="pt-BR">
              <a:solidFill>
                <a:srgbClr val="FFFF00"/>
              </a:solidFill>
            </a:endParaRPr>
          </a:p>
        </p:txBody>
      </p:sp>
      <p:sp>
        <p:nvSpPr>
          <p:cNvPr id="67594" name="Line 10"/>
          <p:cNvSpPr>
            <a:spLocks noChangeShapeType="1"/>
          </p:cNvSpPr>
          <p:nvPr/>
        </p:nvSpPr>
        <p:spPr bwMode="auto">
          <a:xfrm>
            <a:off x="3276600" y="1484313"/>
            <a:ext cx="431800" cy="576262"/>
          </a:xfrm>
          <a:prstGeom prst="line">
            <a:avLst/>
          </a:prstGeom>
          <a:noFill/>
          <a:ln w="38100">
            <a:solidFill>
              <a:srgbClr val="FF3399"/>
            </a:solidFill>
            <a:round/>
            <a:headEnd/>
            <a:tailEnd type="triangle" w="med" len="med"/>
          </a:ln>
          <a:effectLst/>
        </p:spPr>
        <p:txBody>
          <a:bodyPr/>
          <a:lstStyle/>
          <a:p>
            <a:endParaRPr lang="pt-BR"/>
          </a:p>
        </p:txBody>
      </p:sp>
      <p:sp>
        <p:nvSpPr>
          <p:cNvPr id="67595" name="Text Box 11"/>
          <p:cNvSpPr txBox="1">
            <a:spLocks noChangeArrowheads="1"/>
          </p:cNvSpPr>
          <p:nvPr/>
        </p:nvSpPr>
        <p:spPr bwMode="auto">
          <a:xfrm>
            <a:off x="2411413" y="1196975"/>
            <a:ext cx="1657350" cy="366713"/>
          </a:xfrm>
          <a:prstGeom prst="rect">
            <a:avLst/>
          </a:prstGeom>
          <a:noFill/>
          <a:ln w="9525">
            <a:noFill/>
            <a:miter lim="800000"/>
            <a:headEnd/>
            <a:tailEnd/>
          </a:ln>
          <a:effectLst/>
        </p:spPr>
        <p:txBody>
          <a:bodyPr wrap="none">
            <a:spAutoFit/>
          </a:bodyPr>
          <a:lstStyle/>
          <a:p>
            <a:r>
              <a:rPr lang="pt-BR">
                <a:solidFill>
                  <a:srgbClr val="FF3399"/>
                </a:solidFill>
              </a:rPr>
              <a:t>Dra. Fernanda</a:t>
            </a:r>
          </a:p>
        </p:txBody>
      </p:sp>
    </p:spTree>
  </p:cSld>
  <p:clrMapOvr>
    <a:masterClrMapping/>
  </p:clrMapOvr>
</p:sld>
</file>

<file path=ppt/theme/theme1.xml><?xml version="1.0" encoding="utf-8"?>
<a:theme xmlns:a="http://schemas.openxmlformats.org/drawingml/2006/main" name="Folhagem">
  <a:themeElements>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Mediano">
      <a:maj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w Cen MT"/>
        <a:ea typeface=""/>
        <a:cs typeface=""/>
        <a:font script="Grek" typeface="Calibri"/>
        <a:font script="Cyrl" typeface="Calibri"/>
        <a:font script="Jpan" typeface="HG創英角ｺﾞｼｯｸUB"/>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Folhagem">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olhagem">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themeOverride>
</file>

<file path=docProps/app.xml><?xml version="1.0" encoding="utf-8"?>
<Properties xmlns="http://schemas.openxmlformats.org/officeDocument/2006/extended-properties" xmlns:vt="http://schemas.openxmlformats.org/officeDocument/2006/docPropsVTypes">
  <Template>Thatch</Template>
  <TotalTime>861</TotalTime>
  <Words>6650</Words>
  <Application>Microsoft Office PowerPoint</Application>
  <PresentationFormat>Apresentação na tela (4:3)</PresentationFormat>
  <Paragraphs>280</Paragraphs>
  <Slides>63</Slides>
  <Notes>1</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63</vt:i4>
      </vt:variant>
    </vt:vector>
  </HeadingPairs>
  <TitlesOfParts>
    <vt:vector size="73" baseType="lpstr">
      <vt:lpstr>Arial</vt:lpstr>
      <vt:lpstr>Tw Cen MT</vt:lpstr>
      <vt:lpstr>Calibri</vt:lpstr>
      <vt:lpstr>MS PGothic</vt:lpstr>
      <vt:lpstr>Lato</vt:lpstr>
      <vt:lpstr>Source Sans Pro</vt:lpstr>
      <vt:lpstr>Arial Unicode MS</vt:lpstr>
      <vt:lpstr>Times New Roman</vt:lpstr>
      <vt:lpstr>Century Schoolbook</vt:lpstr>
      <vt:lpstr>Folhagem</vt:lpstr>
      <vt:lpstr>Slide 1</vt:lpstr>
      <vt:lpstr>Introdução</vt:lpstr>
      <vt:lpstr>Slide 3</vt:lpstr>
      <vt:lpstr>Métodos</vt:lpstr>
      <vt:lpstr>Slide 5</vt:lpstr>
      <vt:lpstr>Slide 6</vt:lpstr>
      <vt:lpstr>Slide 7</vt:lpstr>
      <vt:lpstr>Slide 8</vt:lpstr>
      <vt:lpstr>Resultados</vt:lpstr>
      <vt:lpstr>Slide 10</vt:lpstr>
      <vt:lpstr>Slide 11</vt:lpstr>
      <vt:lpstr>Slide 12</vt:lpstr>
      <vt:lpstr>Slide 13</vt:lpstr>
      <vt:lpstr>Slide 14</vt:lpstr>
      <vt:lpstr>Slide 15</vt:lpstr>
      <vt:lpstr>Slide 16</vt:lpstr>
      <vt:lpstr>Slide 17</vt:lpstr>
      <vt:lpstr>Slide 18</vt:lpstr>
      <vt:lpstr>Discussão</vt:lpstr>
      <vt:lpstr>Slide 20</vt:lpstr>
      <vt:lpstr>Slide 21</vt:lpstr>
      <vt:lpstr>Slide 22</vt:lpstr>
      <vt:lpstr>Slide 23</vt:lpstr>
      <vt:lpstr>Slide 24</vt:lpstr>
      <vt:lpstr>Slide 25</vt:lpstr>
      <vt:lpstr>Slide 26</vt:lpstr>
      <vt:lpstr>Conclusões</vt:lpstr>
      <vt:lpstr>Slide 28</vt:lpstr>
      <vt:lpstr>Slide 29</vt:lpstr>
      <vt:lpstr>Slide 30</vt:lpstr>
      <vt:lpstr>Slide 31</vt:lpstr>
      <vt:lpstr>Slide 32</vt:lpstr>
      <vt:lpstr>Nota do Editor do site, Dr. Paulo R. Margotto. Consultem também! Aqui e Agora! Estudando Juntos</vt:lpstr>
      <vt:lpstr>Slide 34</vt:lpstr>
      <vt:lpstr>Slide 35</vt:lpstr>
      <vt:lpstr>Slide 36</vt:lpstr>
      <vt:lpstr>Com o Protocolo de hipotermia terapêutica que hoje usamos conseguimos resfriar o cérebro? Por que os resultados da hipotermia terapêutica que hoje usamos são significativamente melhores para os recém-nascidos com EHI leve a moderada? Será que para as crianças com EHI grave deveríamos usar a hipotermia terapêutica por mais tempo e com menores temperaturas? </vt:lpstr>
      <vt:lpstr>Slide 38</vt:lpstr>
      <vt:lpstr>Slide 39</vt:lpstr>
      <vt:lpstr>Slide 40</vt:lpstr>
      <vt:lpstr>Slide 41</vt:lpstr>
      <vt:lpstr>Slide 42</vt:lpstr>
      <vt:lpstr>Slide 43</vt:lpstr>
      <vt:lpstr>Slide 44</vt:lpstr>
      <vt:lpstr>Randomização</vt:lpstr>
      <vt:lpstr>Slide 46</vt:lpstr>
      <vt:lpstr>Slide 47</vt:lpstr>
      <vt:lpstr>Slide 48</vt:lpstr>
      <vt:lpstr>Slide 49</vt:lpstr>
      <vt:lpstr>Portanto, quanto ao Estudo de Laptook et al:</vt:lpstr>
      <vt:lpstr>Slide 51</vt:lpstr>
      <vt:lpstr>Slide 52</vt:lpstr>
      <vt:lpstr>Slide 53</vt:lpstr>
      <vt:lpstr>Slide 54</vt:lpstr>
      <vt:lpstr>Método</vt:lpstr>
      <vt:lpstr>Método</vt:lpstr>
      <vt:lpstr>Slide 57</vt:lpstr>
      <vt:lpstr>Resultados</vt:lpstr>
      <vt:lpstr>Resultados Apenas para o Cenário 1</vt:lpstr>
      <vt:lpstr>CONCLUSÕES</vt:lpstr>
      <vt:lpstr>Slide 61</vt:lpstr>
      <vt:lpstr>Portanto...</vt:lpstr>
      <vt:lpstr>Slide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Paulo</cp:lastModifiedBy>
  <cp:revision>26</cp:revision>
  <dcterms:created xsi:type="dcterms:W3CDTF">2018-07-25T22:53:39Z</dcterms:created>
  <dcterms:modified xsi:type="dcterms:W3CDTF">2018-08-24T18:10:44Z</dcterms:modified>
</cp:coreProperties>
</file>