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85" r:id="rId2"/>
    <p:sldId id="257" r:id="rId3"/>
    <p:sldId id="258" r:id="rId4"/>
    <p:sldId id="259" r:id="rId5"/>
    <p:sldId id="260" r:id="rId6"/>
    <p:sldId id="263" r:id="rId7"/>
    <p:sldId id="261" r:id="rId8"/>
    <p:sldId id="262" r:id="rId9"/>
    <p:sldId id="264" r:id="rId10"/>
    <p:sldId id="265" r:id="rId11"/>
    <p:sldId id="280" r:id="rId12"/>
    <p:sldId id="266" r:id="rId13"/>
    <p:sldId id="269" r:id="rId14"/>
    <p:sldId id="267" r:id="rId15"/>
    <p:sldId id="268" r:id="rId16"/>
    <p:sldId id="270" r:id="rId17"/>
    <p:sldId id="271" r:id="rId18"/>
    <p:sldId id="272" r:id="rId19"/>
    <p:sldId id="273" r:id="rId20"/>
    <p:sldId id="274" r:id="rId21"/>
    <p:sldId id="275" r:id="rId22"/>
    <p:sldId id="278" r:id="rId23"/>
    <p:sldId id="276" r:id="rId24"/>
    <p:sldId id="286" r:id="rId25"/>
    <p:sldId id="277" r:id="rId26"/>
    <p:sldId id="283" r:id="rId27"/>
    <p:sldId id="284" r:id="rId28"/>
    <p:sldId id="287" r:id="rId29"/>
    <p:sldId id="288" r:id="rId30"/>
    <p:sldId id="290" r:id="rId31"/>
    <p:sldId id="291" r:id="rId32"/>
    <p:sldId id="292" r:id="rId33"/>
    <p:sldId id="293" r:id="rId34"/>
    <p:sldId id="294" r:id="rId35"/>
    <p:sldId id="301" r:id="rId36"/>
    <p:sldId id="295" r:id="rId37"/>
    <p:sldId id="296" r:id="rId38"/>
    <p:sldId id="297" r:id="rId39"/>
    <p:sldId id="298" r:id="rId40"/>
    <p:sldId id="299" r:id="rId41"/>
    <p:sldId id="302" r:id="rId42"/>
    <p:sldId id="300" r:id="rId43"/>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900"/>
    <a:srgbClr val="3366FF"/>
    <a:srgbClr val="FF66CC"/>
    <a:srgbClr val="FF33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979" y="-34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A8D18BF9-099F-40FC-B98C-F23E546AED15}" type="datetimeFigureOut">
              <a:rPr lang="pt-BR"/>
              <a:pPr>
                <a:defRPr/>
              </a:pPr>
              <a:t>29/08/2018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48F90EA-0F9F-44F6-8999-FF72D3CB721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3">
        <a:schemeClr val="bg1"/>
      </p:bgRef>
    </p:bg>
    <p:spTree>
      <p:nvGrpSpPr>
        <p:cNvPr id="1" name=""/>
        <p:cNvGrpSpPr/>
        <p:nvPr/>
      </p:nvGrpSpPr>
      <p:grpSpPr>
        <a:xfrm>
          <a:off x="0" y="0"/>
          <a:ext cx="0" cy="0"/>
          <a:chOff x="0" y="0"/>
          <a:chExt cx="0" cy="0"/>
        </a:xfrm>
      </p:grpSpPr>
      <p:grpSp>
        <p:nvGrpSpPr>
          <p:cNvPr id="4" name="Group 92"/>
          <p:cNvGrpSpPr>
            <a:grpSpLocks/>
          </p:cNvGrpSpPr>
          <p:nvPr/>
        </p:nvGrpSpPr>
        <p:grpSpPr bwMode="auto">
          <a:xfrm>
            <a:off x="0" y="-30163"/>
            <a:ext cx="9067800" cy="4846638"/>
            <a:chOff x="1" y="-30477"/>
            <a:chExt cx="9067799" cy="4526277"/>
          </a:xfrm>
        </p:grpSpPr>
        <p:cxnSp>
          <p:nvCxnSpPr>
            <p:cNvPr id="5" name="Straight Connector 7"/>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8"/>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9"/>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10"/>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11"/>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12"/>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3"/>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4"/>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5"/>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6"/>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7"/>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8"/>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9"/>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20"/>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21"/>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22"/>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3"/>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4"/>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5"/>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6"/>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7"/>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8"/>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9"/>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30"/>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31"/>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32"/>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3"/>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4"/>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5"/>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6"/>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7"/>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8"/>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9"/>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40"/>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41"/>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42"/>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3"/>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4"/>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5"/>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6"/>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7"/>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8"/>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9"/>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50"/>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51"/>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52"/>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3"/>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4"/>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5"/>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6"/>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7"/>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8"/>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9"/>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60"/>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61"/>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62"/>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3"/>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4"/>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5"/>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6"/>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7"/>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8"/>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9"/>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70"/>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71"/>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72"/>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3"/>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4"/>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5"/>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6"/>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7"/>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8"/>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9"/>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80"/>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81"/>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82"/>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3"/>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4"/>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5"/>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6"/>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7"/>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8"/>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9"/>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93"/>
          <p:cNvSpPr/>
          <p:nvPr/>
        </p:nvSpPr>
        <p:spPr>
          <a:xfrm>
            <a:off x="0" y="4311650"/>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9" name="Straight Connector 95"/>
          <p:cNvCxnSpPr/>
          <p:nvPr/>
        </p:nvCxnSpPr>
        <p:spPr>
          <a:xfrm>
            <a:off x="0" y="438785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96"/>
          <p:cNvCxnSpPr/>
          <p:nvPr/>
        </p:nvCxnSpPr>
        <p:spPr>
          <a:xfrm>
            <a:off x="0" y="6138863"/>
            <a:ext cx="9144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95" name="Title 94"/>
          <p:cNvSpPr>
            <a:spLocks noGrp="1"/>
          </p:cNvSpPr>
          <p:nvPr>
            <p:ph type="title"/>
          </p:nvPr>
        </p:nvSpPr>
        <p:spPr>
          <a:xfrm>
            <a:off x="457200" y="4463568"/>
            <a:ext cx="8305800" cy="1143000"/>
          </a:xfrm>
        </p:spPr>
        <p:txBody>
          <a:bodyPr/>
          <a:lstStyle/>
          <a:p>
            <a:r>
              <a:rPr lang="pt-BR" smtClean="0"/>
              <a:t>Clique para editar o título mestre</a:t>
            </a:r>
            <a:endParaRPr lang="en-US"/>
          </a:p>
        </p:txBody>
      </p:sp>
      <p:sp>
        <p:nvSpPr>
          <p:cNvPr id="91" name="Date Placeholder 1"/>
          <p:cNvSpPr>
            <a:spLocks noGrp="1"/>
          </p:cNvSpPr>
          <p:nvPr>
            <p:ph type="dt" sz="half" idx="10"/>
          </p:nvPr>
        </p:nvSpPr>
        <p:spPr/>
        <p:txBody>
          <a:bodyPr/>
          <a:lstStyle>
            <a:lvl1pPr>
              <a:defRPr/>
            </a:lvl1pPr>
          </a:lstStyle>
          <a:p>
            <a:pPr>
              <a:defRPr/>
            </a:pPr>
            <a:fld id="{BA456364-44B1-4574-8768-C6A7A02F375E}" type="datetimeFigureOut">
              <a:rPr lang="pt-BR"/>
              <a:pPr>
                <a:defRPr/>
              </a:pPr>
              <a:t>29/08/2018</a:t>
            </a:fld>
            <a:endParaRPr lang="pt-BR"/>
          </a:p>
        </p:txBody>
      </p:sp>
      <p:sp>
        <p:nvSpPr>
          <p:cNvPr id="92" name="Footer Placeholder 90"/>
          <p:cNvSpPr>
            <a:spLocks noGrp="1"/>
          </p:cNvSpPr>
          <p:nvPr>
            <p:ph type="ftr" sz="quarter" idx="11"/>
          </p:nvPr>
        </p:nvSpPr>
        <p:spPr/>
        <p:txBody>
          <a:bodyPr/>
          <a:lstStyle>
            <a:lvl1pPr>
              <a:defRPr/>
            </a:lvl1pPr>
          </a:lstStyle>
          <a:p>
            <a:pPr>
              <a:defRPr/>
            </a:pPr>
            <a:endParaRPr lang="pt-BR"/>
          </a:p>
        </p:txBody>
      </p:sp>
      <p:sp>
        <p:nvSpPr>
          <p:cNvPr id="93" name="Slide Number Placeholder 91"/>
          <p:cNvSpPr>
            <a:spLocks noGrp="1"/>
          </p:cNvSpPr>
          <p:nvPr>
            <p:ph type="sldNum" sz="quarter" idx="12"/>
          </p:nvPr>
        </p:nvSpPr>
        <p:spPr/>
        <p:txBody>
          <a:bodyPr/>
          <a:lstStyle>
            <a:lvl1pPr>
              <a:defRPr/>
            </a:lvl1pPr>
          </a:lstStyle>
          <a:p>
            <a:pPr>
              <a:defRPr/>
            </a:pPr>
            <a:fld id="{44C017B0-2D23-441E-995D-1492E2BD3C7E}"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Date Placeholder 3"/>
          <p:cNvSpPr>
            <a:spLocks noGrp="1"/>
          </p:cNvSpPr>
          <p:nvPr>
            <p:ph type="dt" sz="half" idx="10"/>
          </p:nvPr>
        </p:nvSpPr>
        <p:spPr/>
        <p:txBody>
          <a:bodyPr/>
          <a:lstStyle>
            <a:lvl1pPr>
              <a:defRPr/>
            </a:lvl1pPr>
          </a:lstStyle>
          <a:p>
            <a:pPr>
              <a:defRPr/>
            </a:pPr>
            <a:fld id="{B629DAA0-7C7A-4AF2-966D-300C4FFE1459}" type="datetimeFigureOut">
              <a:rPr lang="pt-BR"/>
              <a:pPr>
                <a:defRPr/>
              </a:pPr>
              <a:t>29/08/2018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D8F0056-8FF0-4E04-801E-1875DC4A8AD9}"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Date Placeholder 3"/>
          <p:cNvSpPr>
            <a:spLocks noGrp="1"/>
          </p:cNvSpPr>
          <p:nvPr>
            <p:ph type="dt" sz="half" idx="10"/>
          </p:nvPr>
        </p:nvSpPr>
        <p:spPr/>
        <p:txBody>
          <a:bodyPr/>
          <a:lstStyle>
            <a:lvl1pPr>
              <a:defRPr/>
            </a:lvl1pPr>
          </a:lstStyle>
          <a:p>
            <a:pPr>
              <a:defRPr/>
            </a:pPr>
            <a:fld id="{6DA1B1BA-14EA-45EE-8B03-43B5601EBBFF}" type="datetimeFigureOut">
              <a:rPr lang="pt-BR"/>
              <a:pPr>
                <a:defRPr/>
              </a:pPr>
              <a:t>29/08/2018</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A57B3559-7B36-48D1-AE92-73F2525483FB}"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82EE2144-3F21-4D41-BD6A-8407D7DB7E5E}" type="datetimeFigureOut">
              <a:rPr lang="pt-BR"/>
              <a:pPr>
                <a:defRPr/>
              </a:pPr>
              <a:t>29/08/2018</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B2CBA69D-BCDD-471A-97ED-C3B46BD40C4C}"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F94E3A1-5727-4ED0-84D7-249EE38E3870}" type="datetimeFigureOut">
              <a:rPr lang="pt-BR"/>
              <a:pPr>
                <a:defRPr/>
              </a:pPr>
              <a:t>29/08/2018</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63AAB320-2F75-480D-81AF-9075A24CDED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36"/>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6" name="Straight Connector 38"/>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40"/>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42"/>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2" name="Title 1"/>
          <p:cNvSpPr>
            <a:spLocks noGrp="1"/>
          </p:cNvSpPr>
          <p:nvPr>
            <p:ph type="title"/>
          </p:nvPr>
        </p:nvSpPr>
        <p:spPr>
          <a:xfrm>
            <a:off x="152400" y="1901952"/>
            <a:ext cx="237744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Date Placeholder 4"/>
          <p:cNvSpPr>
            <a:spLocks noGrp="1"/>
          </p:cNvSpPr>
          <p:nvPr>
            <p:ph type="dt" sz="half" idx="10"/>
          </p:nvPr>
        </p:nvSpPr>
        <p:spPr/>
        <p:txBody>
          <a:bodyPr/>
          <a:lstStyle>
            <a:lvl1pPr>
              <a:defRPr/>
            </a:lvl1pPr>
          </a:lstStyle>
          <a:p>
            <a:pPr>
              <a:defRPr/>
            </a:pPr>
            <a:fld id="{2B5E7526-6893-4141-A04A-267A114A6CF9}" type="datetimeFigureOut">
              <a:rPr lang="pt-BR"/>
              <a:pPr>
                <a:defRPr/>
              </a:pPr>
              <a:t>29/08/2018</a:t>
            </a:fld>
            <a:endParaRPr lang="pt-BR"/>
          </a:p>
        </p:txBody>
      </p:sp>
      <p:sp>
        <p:nvSpPr>
          <p:cNvPr id="10" name="Footer Placeholder 5"/>
          <p:cNvSpPr>
            <a:spLocks noGrp="1"/>
          </p:cNvSpPr>
          <p:nvPr>
            <p:ph type="ftr" sz="quarter" idx="11"/>
          </p:nvPr>
        </p:nvSpPr>
        <p:spPr/>
        <p:txBody>
          <a:bodyPr/>
          <a:lstStyle>
            <a:lvl1pPr>
              <a:defRPr/>
            </a:lvl1pPr>
          </a:lstStyle>
          <a:p>
            <a:pPr>
              <a:defRPr/>
            </a:pPr>
            <a:endParaRPr lang="pt-BR"/>
          </a:p>
        </p:txBody>
      </p:sp>
      <p:sp>
        <p:nvSpPr>
          <p:cNvPr id="11" name="Slide Number Placeholder 6"/>
          <p:cNvSpPr>
            <a:spLocks noGrp="1"/>
          </p:cNvSpPr>
          <p:nvPr>
            <p:ph type="sldNum" sz="quarter" idx="12"/>
          </p:nvPr>
        </p:nvSpPr>
        <p:spPr/>
        <p:txBody>
          <a:bodyPr/>
          <a:lstStyle>
            <a:lvl1pPr>
              <a:defRPr/>
            </a:lvl1pPr>
          </a:lstStyle>
          <a:p>
            <a:pPr>
              <a:defRPr/>
            </a:pPr>
            <a:fld id="{49DB5DED-5D28-47F8-998F-CFAEE220589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32"/>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6" name="Straight Connector 33"/>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34"/>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59"/>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a:p>
        </p:txBody>
      </p:sp>
      <p:sp>
        <p:nvSpPr>
          <p:cNvPr id="2" name="Title 1"/>
          <p:cNvSpPr>
            <a:spLocks noGrp="1"/>
          </p:cNvSpPr>
          <p:nvPr>
            <p:ph type="title"/>
          </p:nvPr>
        </p:nvSpPr>
        <p:spPr>
          <a:xfrm>
            <a:off x="155448" y="1905000"/>
            <a:ext cx="237744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Date Placeholder 4"/>
          <p:cNvSpPr>
            <a:spLocks noGrp="1"/>
          </p:cNvSpPr>
          <p:nvPr>
            <p:ph type="dt" sz="half" idx="10"/>
          </p:nvPr>
        </p:nvSpPr>
        <p:spPr/>
        <p:txBody>
          <a:bodyPr/>
          <a:lstStyle>
            <a:lvl1pPr>
              <a:defRPr/>
            </a:lvl1pPr>
          </a:lstStyle>
          <a:p>
            <a:pPr>
              <a:defRPr/>
            </a:pPr>
            <a:fld id="{AA669150-0CBF-444C-BB8E-0370D20DA90F}" type="datetimeFigureOut">
              <a:rPr lang="pt-BR"/>
              <a:pPr>
                <a:defRPr/>
              </a:pPr>
              <a:t>29/08/2018</a:t>
            </a:fld>
            <a:endParaRPr lang="pt-BR"/>
          </a:p>
        </p:txBody>
      </p:sp>
      <p:sp>
        <p:nvSpPr>
          <p:cNvPr id="10" name="Footer Placeholder 5"/>
          <p:cNvSpPr>
            <a:spLocks noGrp="1"/>
          </p:cNvSpPr>
          <p:nvPr>
            <p:ph type="ftr" sz="quarter" idx="11"/>
          </p:nvPr>
        </p:nvSpPr>
        <p:spPr/>
        <p:txBody>
          <a:bodyPr/>
          <a:lstStyle>
            <a:lvl1pPr>
              <a:defRPr/>
            </a:lvl1pPr>
          </a:lstStyle>
          <a:p>
            <a:pPr>
              <a:defRPr/>
            </a:pPr>
            <a:endParaRPr lang="pt-BR"/>
          </a:p>
        </p:txBody>
      </p:sp>
      <p:sp>
        <p:nvSpPr>
          <p:cNvPr id="11" name="Slide Number Placeholder 6"/>
          <p:cNvSpPr>
            <a:spLocks noGrp="1"/>
          </p:cNvSpPr>
          <p:nvPr>
            <p:ph type="sldNum" sz="quarter" idx="12"/>
          </p:nvPr>
        </p:nvSpPr>
        <p:spPr/>
        <p:txBody>
          <a:bodyPr/>
          <a:lstStyle>
            <a:lvl1pPr>
              <a:defRPr/>
            </a:lvl1pPr>
          </a:lstStyle>
          <a:p>
            <a:pPr>
              <a:defRPr/>
            </a:pPr>
            <a:fld id="{2093A997-0B0E-4276-A7DC-19F48D63D265}"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8295669F-A6ED-411C-A83C-84CD9191516A}" type="datetimeFigureOut">
              <a:rPr lang="pt-BR"/>
              <a:pPr>
                <a:defRPr/>
              </a:pPr>
              <a:t>29/08/2018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0840837-053B-4478-967F-B1309DC768B2}"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977C6841-E8D4-48EE-A814-DD407E0CC070}" type="datetimeFigureOut">
              <a:rPr lang="pt-BR"/>
              <a:pPr>
                <a:defRPr/>
              </a:pPr>
              <a:t>29/08/2018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7E16618E-2E08-406F-8C3E-5DEAB138EA7F}"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225" y="136525"/>
            <a:ext cx="8869363"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457200" y="631190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2"/>
                </a:solidFill>
                <a:latin typeface="+mn-lt"/>
                <a:cs typeface="+mn-cs"/>
              </a:defRPr>
            </a:lvl1pPr>
          </a:lstStyle>
          <a:p>
            <a:pPr>
              <a:defRPr/>
            </a:pPr>
            <a:fld id="{8762F0B4-4A8F-457A-BFC7-2CCBE276C128}" type="datetimeFigureOut">
              <a:rPr lang="pt-BR"/>
              <a:pPr>
                <a:defRPr/>
              </a:pPr>
              <a:t>29/08/2018</a:t>
            </a:fld>
            <a:endParaRPr lang="pt-BR"/>
          </a:p>
        </p:txBody>
      </p:sp>
      <p:sp>
        <p:nvSpPr>
          <p:cNvPr id="5" name="Footer Placeholder 4"/>
          <p:cNvSpPr>
            <a:spLocks noGrp="1"/>
          </p:cNvSpPr>
          <p:nvPr>
            <p:ph type="ftr" sz="quarter" idx="3"/>
          </p:nvPr>
        </p:nvSpPr>
        <p:spPr>
          <a:xfrm>
            <a:off x="2830513" y="6311900"/>
            <a:ext cx="3482975"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2"/>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6553200" y="631190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2"/>
                </a:solidFill>
                <a:latin typeface="+mn-lt"/>
                <a:cs typeface="+mn-cs"/>
              </a:defRPr>
            </a:lvl1pPr>
          </a:lstStyle>
          <a:p>
            <a:pPr>
              <a:defRPr/>
            </a:pPr>
            <a:fld id="{A5504A04-E7E6-44C5-B27F-32BA41329486}"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832" r:id="rId1"/>
    <p:sldLayoutId id="2147483839" r:id="rId2"/>
    <p:sldLayoutId id="2147483833" r:id="rId3"/>
    <p:sldLayoutId id="2147483834" r:id="rId4"/>
    <p:sldLayoutId id="2147483835" r:id="rId5"/>
    <p:sldLayoutId id="2147483836" r:id="rId6"/>
    <p:sldLayoutId id="2147483840" r:id="rId7"/>
    <p:sldLayoutId id="2147483841" r:id="rId8"/>
    <p:sldLayoutId id="2147483837" r:id="rId9"/>
    <p:sldLayoutId id="2147483838" r:id="rId10"/>
  </p:sldLayoutIdLst>
  <p:txStyles>
    <p:titleStyle>
      <a:lvl1pPr algn="l" rtl="0" fontAlgn="base">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fontAlgn="base">
        <a:spcBef>
          <a:spcPct val="0"/>
        </a:spcBef>
        <a:spcAft>
          <a:spcPct val="0"/>
        </a:spcAft>
        <a:tabLst>
          <a:tab pos="3830638" algn="l"/>
        </a:tabLst>
        <a:defRPr sz="3600" b="1">
          <a:solidFill>
            <a:srgbClr val="FEFEFE"/>
          </a:solidFill>
          <a:latin typeface="Tw Cen MT"/>
        </a:defRPr>
      </a:lvl2pPr>
      <a:lvl3pPr algn="l" rtl="0" fontAlgn="base">
        <a:spcBef>
          <a:spcPct val="0"/>
        </a:spcBef>
        <a:spcAft>
          <a:spcPct val="0"/>
        </a:spcAft>
        <a:tabLst>
          <a:tab pos="3830638" algn="l"/>
        </a:tabLst>
        <a:defRPr sz="3600" b="1">
          <a:solidFill>
            <a:srgbClr val="FEFEFE"/>
          </a:solidFill>
          <a:latin typeface="Tw Cen MT"/>
        </a:defRPr>
      </a:lvl3pPr>
      <a:lvl4pPr algn="l" rtl="0" fontAlgn="base">
        <a:spcBef>
          <a:spcPct val="0"/>
        </a:spcBef>
        <a:spcAft>
          <a:spcPct val="0"/>
        </a:spcAft>
        <a:tabLst>
          <a:tab pos="3830638" algn="l"/>
        </a:tabLst>
        <a:defRPr sz="3600" b="1">
          <a:solidFill>
            <a:srgbClr val="FEFEFE"/>
          </a:solidFill>
          <a:latin typeface="Tw Cen MT"/>
        </a:defRPr>
      </a:lvl4pPr>
      <a:lvl5pPr algn="l" rtl="0" fontAlgn="base">
        <a:spcBef>
          <a:spcPct val="0"/>
        </a:spcBef>
        <a:spcAft>
          <a:spcPct val="0"/>
        </a:spcAft>
        <a:tabLst>
          <a:tab pos="3830638" algn="l"/>
        </a:tabLst>
        <a:defRPr sz="3600" b="1">
          <a:solidFill>
            <a:srgbClr val="FEFEFE"/>
          </a:solidFill>
          <a:latin typeface="Tw Cen MT"/>
        </a:defRPr>
      </a:lvl5pPr>
      <a:lvl6pPr marL="457200" algn="l" rtl="0" fontAlgn="base">
        <a:spcBef>
          <a:spcPct val="0"/>
        </a:spcBef>
        <a:spcAft>
          <a:spcPct val="0"/>
        </a:spcAft>
        <a:tabLst>
          <a:tab pos="3830638" algn="l"/>
        </a:tabLst>
        <a:defRPr sz="3600" b="1">
          <a:solidFill>
            <a:srgbClr val="FEFEFE"/>
          </a:solidFill>
          <a:latin typeface="Tw Cen MT"/>
        </a:defRPr>
      </a:lvl6pPr>
      <a:lvl7pPr marL="914400" algn="l" rtl="0" fontAlgn="base">
        <a:spcBef>
          <a:spcPct val="0"/>
        </a:spcBef>
        <a:spcAft>
          <a:spcPct val="0"/>
        </a:spcAft>
        <a:tabLst>
          <a:tab pos="3830638" algn="l"/>
        </a:tabLst>
        <a:defRPr sz="3600" b="1">
          <a:solidFill>
            <a:srgbClr val="FEFEFE"/>
          </a:solidFill>
          <a:latin typeface="Tw Cen MT"/>
        </a:defRPr>
      </a:lvl7pPr>
      <a:lvl8pPr marL="1371600" algn="l" rtl="0" fontAlgn="base">
        <a:spcBef>
          <a:spcPct val="0"/>
        </a:spcBef>
        <a:spcAft>
          <a:spcPct val="0"/>
        </a:spcAft>
        <a:tabLst>
          <a:tab pos="3830638" algn="l"/>
        </a:tabLst>
        <a:defRPr sz="3600" b="1">
          <a:solidFill>
            <a:srgbClr val="FEFEFE"/>
          </a:solidFill>
          <a:latin typeface="Tw Cen MT"/>
        </a:defRPr>
      </a:lvl8pPr>
      <a:lvl9pPr marL="1828800" algn="l" rtl="0" fontAlgn="base">
        <a:spcBef>
          <a:spcPct val="0"/>
        </a:spcBef>
        <a:spcAft>
          <a:spcPct val="0"/>
        </a:spcAft>
        <a:tabLst>
          <a:tab pos="3830638" algn="l"/>
        </a:tabLst>
        <a:defRPr sz="3600" b="1">
          <a:solidFill>
            <a:srgbClr val="FEFEFE"/>
          </a:solidFill>
          <a:latin typeface="Tw Cen MT"/>
        </a:defRPr>
      </a:lvl9pPr>
    </p:titleStyle>
    <p:bodyStyle>
      <a:lvl1pPr marL="273050" indent="-273050" algn="l" rtl="0" fontAlgn="base">
        <a:spcBef>
          <a:spcPct val="20000"/>
        </a:spcBef>
        <a:spcAft>
          <a:spcPct val="0"/>
        </a:spcAft>
        <a:buClr>
          <a:srgbClr val="ACC2C9"/>
        </a:buClr>
        <a:buFont typeface="Arial" pitchFamily="34" charset="0"/>
        <a:buChar char="•"/>
        <a:defRPr sz="2400" kern="1200">
          <a:solidFill>
            <a:schemeClr val="tx2"/>
          </a:solidFill>
          <a:latin typeface="+mn-lt"/>
          <a:ea typeface="+mn-ea"/>
          <a:cs typeface="+mn-cs"/>
        </a:defRPr>
      </a:lvl1pPr>
      <a:lvl2pPr marL="547688" indent="-182563" algn="l" rtl="0" fontAlgn="base">
        <a:spcBef>
          <a:spcPct val="20000"/>
        </a:spcBef>
        <a:spcAft>
          <a:spcPct val="0"/>
        </a:spcAft>
        <a:buClr>
          <a:srgbClr val="ACC2C9"/>
        </a:buClr>
        <a:buFont typeface="Arial" pitchFamily="34" charset="0"/>
        <a:buChar char="•"/>
        <a:defRPr sz="2000" kern="1200">
          <a:solidFill>
            <a:schemeClr val="tx1"/>
          </a:solidFill>
          <a:latin typeface="+mn-lt"/>
          <a:ea typeface="+mn-ea"/>
          <a:cs typeface="+mn-cs"/>
        </a:defRPr>
      </a:lvl2pPr>
      <a:lvl3pPr marL="914400" indent="-228600" algn="l" rtl="0" fontAlgn="base">
        <a:spcBef>
          <a:spcPct val="20000"/>
        </a:spcBef>
        <a:spcAft>
          <a:spcPct val="0"/>
        </a:spcAft>
        <a:buClr>
          <a:schemeClr val="accent2"/>
        </a:buClr>
        <a:buFont typeface="Arial" pitchFamily="34" charset="0"/>
        <a:buChar char="•"/>
        <a:defRPr sz="2000" kern="1200">
          <a:solidFill>
            <a:schemeClr val="tx2"/>
          </a:solidFill>
          <a:latin typeface="+mn-lt"/>
          <a:ea typeface="+mn-ea"/>
          <a:cs typeface="+mn-cs"/>
        </a:defRPr>
      </a:lvl3pPr>
      <a:lvl4pPr marL="1187450" indent="-228600" algn="l" rtl="0" fontAlgn="base">
        <a:spcBef>
          <a:spcPct val="20000"/>
        </a:spcBef>
        <a:spcAft>
          <a:spcPct val="0"/>
        </a:spcAft>
        <a:buClr>
          <a:srgbClr val="99987F"/>
        </a:buClr>
        <a:buFont typeface="Arial" pitchFamily="34" charset="0"/>
        <a:buChar char="•"/>
        <a:defRPr kern="1200">
          <a:solidFill>
            <a:schemeClr val="tx1"/>
          </a:solidFill>
          <a:latin typeface="+mn-lt"/>
          <a:ea typeface="+mn-ea"/>
          <a:cs typeface="+mn-cs"/>
        </a:defRPr>
      </a:lvl4pPr>
      <a:lvl5pPr marL="1462088" indent="-228600" algn="l" rtl="0" fontAlgn="base">
        <a:spcBef>
          <a:spcPct val="20000"/>
        </a:spcBef>
        <a:spcAft>
          <a:spcPct val="0"/>
        </a:spcAft>
        <a:buClr>
          <a:srgbClr val="90AC97"/>
        </a:buClr>
        <a:buFont typeface="Arial" pitchFamily="34"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691593" TargetMode="External"/><Relationship Id="rId7" Type="http://schemas.openxmlformats.org/officeDocument/2006/relationships/image" Target="../media/image3.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hyperlink" Target="https://www.ncbi.nlm.nih.gov/pubmed?linkname=pubmed_pubmed&amp;from_uid=28691593"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4257" TargetMode="Externa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hyperlink" Target="https://www.ncbi.nlm.nih.gov/pubmed?linkname=pubmed_pubmed&amp;from_uid=20100767" TargetMode="External"/><Relationship Id="rId4" Type="http://schemas.openxmlformats.org/officeDocument/2006/relationships/hyperlink" Target="https://www.ncbi.nlm.nih.gov/pubmed/20100767"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4944"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www.ncbi.nlm.nih.gov/pubmed?linkname=pubmed_pubmed&amp;from_uid=28366355" TargetMode="External"/><Relationship Id="rId2" Type="http://schemas.openxmlformats.org/officeDocument/2006/relationships/hyperlink" Target="https://www.ncbi.nlm.nih.gov/pubmed/28366355" TargetMode="Externa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hyperlink" Target="http://paulomargotto.com.br/documentos/17852" TargetMode="External"/><Relationship Id="rId2" Type="http://schemas.openxmlformats.org/officeDocument/2006/relationships/hyperlink" Target="http://paulomargotto.com.br/crises-convulsivas-no-periodo-neonatal/" TargetMode="Externa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bwMode="auto">
          <a:xfrm>
            <a:off x="755650" y="1268413"/>
            <a:ext cx="8229600" cy="1143000"/>
          </a:xfrm>
          <a:noFill/>
        </p:spPr>
        <p:txBody>
          <a:bodyPr wrap="square" numCol="1" anchorCtr="0" compatLnSpc="1">
            <a:prstTxWarp prst="textNoShape">
              <a:avLst/>
            </a:prstTxWarp>
            <a:normAutofit fontScale="90000"/>
          </a:bodyPr>
          <a:lstStyle/>
          <a:p>
            <a:r>
              <a:rPr lang="pt-BR" sz="2400" dirty="0" smtClean="0">
                <a:ln>
                  <a:noFill/>
                </a:ln>
                <a:solidFill>
                  <a:srgbClr val="FFFF00"/>
                </a:solidFill>
              </a:rPr>
              <a:t>Crises </a:t>
            </a:r>
            <a:r>
              <a:rPr lang="pt-BR" sz="2400" dirty="0" err="1" smtClean="0">
                <a:ln>
                  <a:noFill/>
                </a:ln>
                <a:solidFill>
                  <a:srgbClr val="FFFF00"/>
                </a:solidFill>
              </a:rPr>
              <a:t>eletroencefalográficas</a:t>
            </a:r>
            <a:r>
              <a:rPr lang="pt-BR" sz="2400" dirty="0" smtClean="0">
                <a:ln>
                  <a:noFill/>
                </a:ln>
                <a:solidFill>
                  <a:srgbClr val="FFFF00"/>
                </a:solidFill>
              </a:rPr>
              <a:t> em recém-nascidos prematuros na Unidade de Terapia Intensiva Neonatal</a:t>
            </a:r>
          </a:p>
        </p:txBody>
      </p:sp>
      <p:sp>
        <p:nvSpPr>
          <p:cNvPr id="47107" name="Rectangle 3"/>
          <p:cNvSpPr>
            <a:spLocks noGrp="1"/>
          </p:cNvSpPr>
          <p:nvPr>
            <p:ph type="body" idx="1"/>
          </p:nvPr>
        </p:nvSpPr>
        <p:spPr>
          <a:xfrm>
            <a:off x="611188" y="3644900"/>
            <a:ext cx="8229600" cy="4525963"/>
          </a:xfrm>
        </p:spPr>
        <p:txBody>
          <a:bodyPr/>
          <a:lstStyle/>
          <a:p>
            <a:pPr algn="ctr">
              <a:buFont typeface="Arial" pitchFamily="34" charset="0"/>
              <a:buNone/>
            </a:pPr>
            <a:r>
              <a:rPr lang="pt-BR" sz="1800" dirty="0" smtClean="0"/>
              <a:t>Apresentação: Fernando </a:t>
            </a:r>
            <a:r>
              <a:rPr lang="pt-BR" sz="1800" dirty="0" err="1" smtClean="0"/>
              <a:t>Reginato</a:t>
            </a:r>
            <a:r>
              <a:rPr lang="pt-BR" sz="1800" dirty="0" smtClean="0"/>
              <a:t> </a:t>
            </a:r>
            <a:r>
              <a:rPr lang="pt-BR" sz="1800" dirty="0" err="1" smtClean="0"/>
              <a:t>Bau</a:t>
            </a:r>
            <a:endParaRPr lang="pt-BR" sz="1800" dirty="0" smtClean="0"/>
          </a:p>
          <a:p>
            <a:pPr algn="ctr">
              <a:buFont typeface="Arial" pitchFamily="34" charset="0"/>
              <a:buNone/>
            </a:pPr>
            <a:r>
              <a:rPr lang="pt-BR" sz="1800" dirty="0" smtClean="0"/>
              <a:t>(R4 em Neonatologia do HMIB)</a:t>
            </a:r>
          </a:p>
          <a:p>
            <a:pPr algn="ctr">
              <a:buFont typeface="Arial" pitchFamily="34" charset="0"/>
              <a:buNone/>
            </a:pPr>
            <a:r>
              <a:rPr lang="pt-BR" sz="1800" dirty="0" smtClean="0"/>
              <a:t>Coordenação: </a:t>
            </a:r>
            <a:r>
              <a:rPr lang="pt-BR" sz="1800" dirty="0" err="1" smtClean="0"/>
              <a:t>Joseleide</a:t>
            </a:r>
            <a:r>
              <a:rPr lang="pt-BR" sz="1800" dirty="0" smtClean="0"/>
              <a:t> de Castro, Sérgio H Veiga e Paulo R. Margotto</a:t>
            </a:r>
          </a:p>
          <a:p>
            <a:pPr algn="ctr">
              <a:buFont typeface="Arial" pitchFamily="34" charset="0"/>
              <a:buNone/>
            </a:pPr>
            <a:r>
              <a:rPr lang="pt-BR" sz="1800" dirty="0" smtClean="0">
                <a:hlinkClick r:id="rId2"/>
              </a:rPr>
              <a:t>www.paulomargotto.com.br</a:t>
            </a:r>
            <a:endParaRPr lang="pt-BR" sz="1800" dirty="0" smtClean="0"/>
          </a:p>
          <a:p>
            <a:pPr algn="ctr">
              <a:buFont typeface="Arial" pitchFamily="34" charset="0"/>
              <a:buNone/>
            </a:pPr>
            <a:r>
              <a:rPr lang="pt-BR" sz="1800" smtClean="0"/>
              <a:t>Brasília, 25 de agosto de 2018</a:t>
            </a:r>
          </a:p>
        </p:txBody>
      </p:sp>
      <p:sp>
        <p:nvSpPr>
          <p:cNvPr id="47109" name="Rectangle 5"/>
          <p:cNvSpPr>
            <a:spLocks noChangeArrowheads="1"/>
          </p:cNvSpPr>
          <p:nvPr/>
        </p:nvSpPr>
        <p:spPr bwMode="auto">
          <a:xfrm>
            <a:off x="1042988" y="2565400"/>
            <a:ext cx="7487091" cy="1138773"/>
          </a:xfrm>
          <a:prstGeom prst="rect">
            <a:avLst/>
          </a:prstGeom>
          <a:solidFill>
            <a:srgbClr val="FFFFFF"/>
          </a:solidFill>
          <a:ln w="9525">
            <a:noFill/>
            <a:miter lim="800000"/>
            <a:headEnd/>
            <a:tailEnd/>
          </a:ln>
          <a:effectLst/>
        </p:spPr>
        <p:txBody>
          <a:bodyPr wrap="none" lIns="0" tIns="0" rIns="71415" bIns="0" anchor="ctr">
            <a:spAutoFit/>
          </a:bodyPr>
          <a:lstStyle/>
          <a:p>
            <a:pPr algn="ctr"/>
            <a:r>
              <a:rPr lang="pt-BR" dirty="0">
                <a:hlinkClick r:id="rId3"/>
              </a:rPr>
              <a:t/>
            </a:r>
            <a:br>
              <a:rPr lang="pt-BR" dirty="0">
                <a:hlinkClick r:id="rId3"/>
              </a:rPr>
            </a:br>
            <a:r>
              <a:rPr lang="pt-BR" sz="1400" dirty="0" err="1">
                <a:solidFill>
                  <a:schemeClr val="bg1"/>
                </a:solidFill>
                <a:hlinkClick r:id="rId3"/>
              </a:rPr>
              <a:t>Electrographic</a:t>
            </a:r>
            <a:r>
              <a:rPr lang="pt-BR" sz="1400" dirty="0">
                <a:solidFill>
                  <a:schemeClr val="bg1"/>
                </a:solidFill>
                <a:hlinkClick r:id="rId3"/>
              </a:rPr>
              <a:t> </a:t>
            </a:r>
            <a:r>
              <a:rPr lang="pt-BR" sz="1400" dirty="0" err="1">
                <a:solidFill>
                  <a:schemeClr val="bg1"/>
                </a:solidFill>
                <a:hlinkClick r:id="rId3"/>
              </a:rPr>
              <a:t>Seizures</a:t>
            </a:r>
            <a:r>
              <a:rPr lang="pt-BR" sz="1400" dirty="0">
                <a:solidFill>
                  <a:schemeClr val="bg1"/>
                </a:solidFill>
                <a:hlinkClick r:id="rId3"/>
              </a:rPr>
              <a:t> in </a:t>
            </a:r>
            <a:r>
              <a:rPr lang="pt-BR" sz="1400" dirty="0" err="1">
                <a:solidFill>
                  <a:schemeClr val="bg1"/>
                </a:solidFill>
                <a:hlinkClick r:id="rId3"/>
              </a:rPr>
              <a:t>Preterm</a:t>
            </a:r>
            <a:r>
              <a:rPr lang="pt-BR" sz="1400" dirty="0">
                <a:solidFill>
                  <a:schemeClr val="bg1"/>
                </a:solidFill>
                <a:hlinkClick r:id="rId3"/>
              </a:rPr>
              <a:t> </a:t>
            </a:r>
            <a:r>
              <a:rPr lang="pt-BR" sz="1400" dirty="0" err="1">
                <a:solidFill>
                  <a:schemeClr val="bg1"/>
                </a:solidFill>
                <a:hlinkClick r:id="rId3"/>
              </a:rPr>
              <a:t>Neonates</a:t>
            </a:r>
            <a:r>
              <a:rPr lang="pt-BR" sz="1400" dirty="0">
                <a:solidFill>
                  <a:schemeClr val="bg1"/>
                </a:solidFill>
                <a:hlinkClick r:id="rId3"/>
              </a:rPr>
              <a:t> in </a:t>
            </a:r>
            <a:r>
              <a:rPr lang="pt-BR" sz="1400" dirty="0" err="1">
                <a:solidFill>
                  <a:schemeClr val="bg1"/>
                </a:solidFill>
                <a:hlinkClick r:id="rId3"/>
              </a:rPr>
              <a:t>the</a:t>
            </a:r>
            <a:r>
              <a:rPr lang="pt-BR" sz="1400" dirty="0">
                <a:solidFill>
                  <a:schemeClr val="bg1"/>
                </a:solidFill>
                <a:hlinkClick r:id="rId3"/>
              </a:rPr>
              <a:t> Neonatal </a:t>
            </a:r>
            <a:r>
              <a:rPr lang="pt-BR" sz="1400" dirty="0" err="1">
                <a:solidFill>
                  <a:schemeClr val="bg1"/>
                </a:solidFill>
                <a:hlinkClick r:id="rId3"/>
              </a:rPr>
              <a:t>Intensive</a:t>
            </a:r>
            <a:r>
              <a:rPr lang="pt-BR" sz="1400" dirty="0">
                <a:solidFill>
                  <a:schemeClr val="bg1"/>
                </a:solidFill>
                <a:hlinkClick r:id="rId3"/>
              </a:rPr>
              <a:t> </a:t>
            </a:r>
            <a:r>
              <a:rPr lang="pt-BR" sz="1400" dirty="0" err="1">
                <a:solidFill>
                  <a:schemeClr val="bg1"/>
                </a:solidFill>
                <a:hlinkClick r:id="rId3"/>
              </a:rPr>
              <a:t>Care</a:t>
            </a:r>
            <a:r>
              <a:rPr lang="pt-BR" sz="1400" dirty="0">
                <a:solidFill>
                  <a:schemeClr val="bg1"/>
                </a:solidFill>
                <a:hlinkClick r:id="rId3"/>
              </a:rPr>
              <a:t> </a:t>
            </a:r>
            <a:r>
              <a:rPr lang="pt-BR" sz="1400" dirty="0" err="1">
                <a:solidFill>
                  <a:schemeClr val="bg1"/>
                </a:solidFill>
                <a:hlinkClick r:id="rId3"/>
              </a:rPr>
              <a:t>Unit</a:t>
            </a:r>
            <a:r>
              <a:rPr lang="pt-BR" sz="1400" dirty="0">
                <a:solidFill>
                  <a:schemeClr val="bg1"/>
                </a:solidFill>
                <a:hlinkClick r:id="rId3"/>
              </a:rPr>
              <a:t>.</a:t>
            </a:r>
            <a:endParaRPr lang="pt-BR" sz="1400" dirty="0">
              <a:solidFill>
                <a:schemeClr val="bg1"/>
              </a:solidFill>
            </a:endParaRPr>
          </a:p>
          <a:p>
            <a:pPr algn="ctr"/>
            <a:r>
              <a:rPr lang="pt-BR" sz="1400" dirty="0" err="1">
                <a:solidFill>
                  <a:schemeClr val="bg1"/>
                </a:solidFill>
              </a:rPr>
              <a:t>Buraniqi</a:t>
            </a:r>
            <a:r>
              <a:rPr lang="pt-BR" sz="1400" dirty="0">
                <a:solidFill>
                  <a:schemeClr val="bg1"/>
                </a:solidFill>
              </a:rPr>
              <a:t> E, </a:t>
            </a:r>
            <a:r>
              <a:rPr lang="pt-BR" sz="1400" dirty="0" err="1">
                <a:solidFill>
                  <a:schemeClr val="bg1"/>
                </a:solidFill>
              </a:rPr>
              <a:t>Sansevere</a:t>
            </a:r>
            <a:r>
              <a:rPr lang="pt-BR" sz="1400" dirty="0">
                <a:solidFill>
                  <a:schemeClr val="bg1"/>
                </a:solidFill>
              </a:rPr>
              <a:t> AJ, </a:t>
            </a:r>
            <a:r>
              <a:rPr lang="pt-BR" sz="1400" dirty="0" err="1">
                <a:solidFill>
                  <a:schemeClr val="bg1"/>
                </a:solidFill>
              </a:rPr>
              <a:t>Kapur</a:t>
            </a:r>
            <a:r>
              <a:rPr lang="pt-BR" sz="1400" dirty="0">
                <a:solidFill>
                  <a:schemeClr val="bg1"/>
                </a:solidFill>
              </a:rPr>
              <a:t> K, </a:t>
            </a:r>
            <a:r>
              <a:rPr lang="pt-BR" sz="1400" dirty="0" err="1">
                <a:solidFill>
                  <a:schemeClr val="bg1"/>
                </a:solidFill>
              </a:rPr>
              <a:t>Bergin</a:t>
            </a:r>
            <a:r>
              <a:rPr lang="pt-BR" sz="1400" dirty="0">
                <a:solidFill>
                  <a:schemeClr val="bg1"/>
                </a:solidFill>
              </a:rPr>
              <a:t> AM, </a:t>
            </a:r>
            <a:r>
              <a:rPr lang="pt-BR" sz="1400" dirty="0" err="1">
                <a:solidFill>
                  <a:schemeClr val="bg1"/>
                </a:solidFill>
              </a:rPr>
              <a:t>Pearl</a:t>
            </a:r>
            <a:r>
              <a:rPr lang="pt-BR" sz="1400" dirty="0">
                <a:solidFill>
                  <a:schemeClr val="bg1"/>
                </a:solidFill>
              </a:rPr>
              <a:t> PL, </a:t>
            </a:r>
            <a:r>
              <a:rPr lang="pt-BR" sz="1400" dirty="0" err="1">
                <a:solidFill>
                  <a:schemeClr val="bg1"/>
                </a:solidFill>
              </a:rPr>
              <a:t>Loddenkemper</a:t>
            </a:r>
            <a:r>
              <a:rPr lang="pt-BR" sz="1400" dirty="0">
                <a:solidFill>
                  <a:schemeClr val="bg1"/>
                </a:solidFill>
              </a:rPr>
              <a:t> T.</a:t>
            </a:r>
          </a:p>
          <a:p>
            <a:pPr algn="ctr"/>
            <a:r>
              <a:rPr lang="pt-BR" sz="1400" dirty="0">
                <a:solidFill>
                  <a:schemeClr val="bg1"/>
                </a:solidFill>
              </a:rPr>
              <a:t>J </a:t>
            </a:r>
            <a:r>
              <a:rPr lang="pt-BR" sz="1400" dirty="0" err="1">
                <a:solidFill>
                  <a:schemeClr val="bg1"/>
                </a:solidFill>
              </a:rPr>
              <a:t>Child</a:t>
            </a:r>
            <a:r>
              <a:rPr lang="pt-BR" sz="1400" dirty="0">
                <a:solidFill>
                  <a:schemeClr val="bg1"/>
                </a:solidFill>
              </a:rPr>
              <a:t> </a:t>
            </a:r>
            <a:r>
              <a:rPr lang="pt-BR" sz="1400" dirty="0" err="1">
                <a:solidFill>
                  <a:schemeClr val="bg1"/>
                </a:solidFill>
              </a:rPr>
              <a:t>Neurol</a:t>
            </a:r>
            <a:r>
              <a:rPr lang="pt-BR" sz="1400" dirty="0">
                <a:solidFill>
                  <a:schemeClr val="bg1"/>
                </a:solidFill>
              </a:rPr>
              <a:t>. 2017 </a:t>
            </a:r>
            <a:r>
              <a:rPr lang="pt-BR" sz="1400" dirty="0" err="1">
                <a:solidFill>
                  <a:schemeClr val="bg1"/>
                </a:solidFill>
              </a:rPr>
              <a:t>Sep</a:t>
            </a:r>
            <a:r>
              <a:rPr lang="pt-BR" sz="1400" dirty="0">
                <a:solidFill>
                  <a:schemeClr val="bg1"/>
                </a:solidFill>
              </a:rPr>
              <a:t>;32(10):880-885. </a:t>
            </a:r>
            <a:r>
              <a:rPr lang="pt-BR" sz="1400" dirty="0" err="1">
                <a:solidFill>
                  <a:schemeClr val="bg1"/>
                </a:solidFill>
              </a:rPr>
              <a:t>doi</a:t>
            </a:r>
            <a:r>
              <a:rPr lang="pt-BR" sz="1400" dirty="0">
                <a:solidFill>
                  <a:schemeClr val="bg1"/>
                </a:solidFill>
              </a:rPr>
              <a:t>: 10.1177/0883073817713918. </a:t>
            </a:r>
            <a:r>
              <a:rPr lang="pt-BR" sz="1400" dirty="0" err="1">
                <a:solidFill>
                  <a:schemeClr val="bg1"/>
                </a:solidFill>
              </a:rPr>
              <a:t>Epub</a:t>
            </a:r>
            <a:r>
              <a:rPr lang="pt-BR" sz="1400" dirty="0">
                <a:solidFill>
                  <a:schemeClr val="bg1"/>
                </a:solidFill>
              </a:rPr>
              <a:t> 2017 Jul 9.</a:t>
            </a:r>
          </a:p>
          <a:p>
            <a:pPr algn="ctr"/>
            <a:r>
              <a:rPr lang="pt-BR" sz="1400" dirty="0">
                <a:solidFill>
                  <a:schemeClr val="bg1"/>
                </a:solidFill>
              </a:rPr>
              <a:t>PMID: 28691593.</a:t>
            </a:r>
            <a:r>
              <a:rPr lang="pt-BR" sz="1400" u="sng" dirty="0">
                <a:solidFill>
                  <a:schemeClr val="bg1"/>
                </a:solidFill>
                <a:hlinkClick r:id="rId4"/>
              </a:rPr>
              <a:t>Similar </a:t>
            </a:r>
            <a:r>
              <a:rPr lang="pt-BR" sz="1400" u="sng" dirty="0" err="1">
                <a:solidFill>
                  <a:schemeClr val="bg1"/>
                </a:solidFill>
                <a:hlinkClick r:id="rId4"/>
              </a:rPr>
              <a:t>articles</a:t>
            </a:r>
            <a:endParaRPr lang="pt-BR" sz="1400" u="sng" dirty="0">
              <a:solidFill>
                <a:schemeClr val="bg1"/>
              </a:solidFill>
            </a:endParaRPr>
          </a:p>
        </p:txBody>
      </p:sp>
      <p:pic>
        <p:nvPicPr>
          <p:cNvPr id="47110" name="Picture 6"/>
          <p:cNvPicPr>
            <a:picLocks noChangeAspect="1" noChangeArrowheads="1"/>
          </p:cNvPicPr>
          <p:nvPr/>
        </p:nvPicPr>
        <p:blipFill>
          <a:blip r:embed="rId5"/>
          <a:srcRect/>
          <a:stretch>
            <a:fillRect/>
          </a:stretch>
        </p:blipFill>
        <p:spPr bwMode="auto">
          <a:xfrm>
            <a:off x="142844" y="285728"/>
            <a:ext cx="8832850" cy="1390650"/>
          </a:xfrm>
          <a:prstGeom prst="rect">
            <a:avLst/>
          </a:prstGeom>
          <a:noFill/>
        </p:spPr>
      </p:pic>
      <p:pic>
        <p:nvPicPr>
          <p:cNvPr id="47111" name="Picture 7" descr="Imagem23"/>
          <p:cNvPicPr>
            <a:picLocks noChangeAspect="1" noChangeArrowheads="1"/>
          </p:cNvPicPr>
          <p:nvPr/>
        </p:nvPicPr>
        <p:blipFill>
          <a:blip r:embed="rId6"/>
          <a:srcRect/>
          <a:stretch>
            <a:fillRect/>
          </a:stretch>
        </p:blipFill>
        <p:spPr bwMode="auto">
          <a:xfrm>
            <a:off x="611188" y="5013325"/>
            <a:ext cx="1714500" cy="1514475"/>
          </a:xfrm>
          <a:prstGeom prst="rect">
            <a:avLst/>
          </a:prstGeom>
          <a:noFill/>
        </p:spPr>
      </p:pic>
      <p:pic>
        <p:nvPicPr>
          <p:cNvPr id="47112" name="Picture 8"/>
          <p:cNvPicPr>
            <a:picLocks noChangeAspect="1" noChangeArrowheads="1"/>
          </p:cNvPicPr>
          <p:nvPr/>
        </p:nvPicPr>
        <p:blipFill>
          <a:blip r:embed="rId7"/>
          <a:srcRect/>
          <a:stretch>
            <a:fillRect/>
          </a:stretch>
        </p:blipFill>
        <p:spPr bwMode="auto">
          <a:xfrm>
            <a:off x="4284663" y="5445125"/>
            <a:ext cx="676275" cy="706438"/>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6">
                    <a:tint val="1000"/>
                  </a:schemeClr>
                </a:solidFill>
                <a:effectLst>
                  <a:outerShdw blurRad="38100" dist="38100" dir="2700000" algn="tl">
                    <a:srgbClr val="000000">
                      <a:alpha val="43137"/>
                    </a:srgbClr>
                  </a:outerShdw>
                </a:effectLst>
              </a:rPr>
              <a:t>Introdução</a:t>
            </a:r>
            <a:endParaRPr lang="pt-BR" dirty="0">
              <a:solidFill>
                <a:schemeClr val="accent6">
                  <a:tint val="1000"/>
                </a:schemeClr>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p:txBody>
          <a:bodyPr>
            <a:normAutofit lnSpcReduction="10000"/>
          </a:bodyPr>
          <a:lstStyle/>
          <a:p>
            <a:pPr algn="just">
              <a:lnSpc>
                <a:spcPct val="80000"/>
              </a:lnSpc>
            </a:pPr>
            <a:r>
              <a:rPr lang="pt-BR" sz="1700" smtClean="0"/>
              <a:t>A eletroencefalografia contínua (EEG) tem um papel importante na avaliação de neonatos criticamente doentes.(1) Ele permite a detecção de convulsões no EEG em uma população com alto risco de convulsão, </a:t>
            </a:r>
            <a:r>
              <a:rPr lang="pt-BR" sz="1700" smtClean="0">
                <a:solidFill>
                  <a:srgbClr val="FFFF00"/>
                </a:solidFill>
              </a:rPr>
              <a:t>devido à dissociação eletroclínica freqüente entre a apresentação de convulsões clínicas e os padrões de convulsão do EEG.(2)</a:t>
            </a:r>
          </a:p>
          <a:p>
            <a:pPr algn="just">
              <a:lnSpc>
                <a:spcPct val="80000"/>
              </a:lnSpc>
            </a:pPr>
            <a:r>
              <a:rPr lang="pt-BR" sz="1700" smtClean="0"/>
              <a:t>Diretrizes recentes sugerem que a população de prematuros está sob alto risco de crises eletroencefalográficas, particularmente na presença de muito baixo peso ao nascer e hemorragia intraventricular de alto grau.(2-4)</a:t>
            </a:r>
          </a:p>
          <a:p>
            <a:pPr algn="just">
              <a:lnSpc>
                <a:spcPct val="80000"/>
              </a:lnSpc>
            </a:pPr>
            <a:r>
              <a:rPr lang="pt-BR" sz="1700" smtClean="0"/>
              <a:t>A </a:t>
            </a:r>
            <a:r>
              <a:rPr lang="pt-BR" sz="1700" smtClean="0">
                <a:solidFill>
                  <a:srgbClr val="FFFF00"/>
                </a:solidFill>
              </a:rPr>
              <a:t>incidência de crises eletrográficas entre recém-nascidos pré-termo</a:t>
            </a:r>
            <a:r>
              <a:rPr lang="pt-BR" sz="1700" smtClean="0"/>
              <a:t> varia entre instituições, variando de </a:t>
            </a:r>
            <a:r>
              <a:rPr lang="pt-BR" sz="1700" smtClean="0">
                <a:solidFill>
                  <a:srgbClr val="FFFF00"/>
                </a:solidFill>
              </a:rPr>
              <a:t>4% a 48%</a:t>
            </a:r>
            <a:r>
              <a:rPr lang="pt-BR" sz="1700" smtClean="0"/>
              <a:t> dos recém-nascidos prematuros.(2,3) </a:t>
            </a:r>
          </a:p>
          <a:p>
            <a:pPr algn="just">
              <a:lnSpc>
                <a:spcPct val="80000"/>
              </a:lnSpc>
            </a:pPr>
            <a:r>
              <a:rPr lang="pt-BR" sz="1700" smtClean="0"/>
              <a:t>O efeito das crises eletrográficas sobre o desfecho em bebês prematuros ainda não está claro e vários outros fatores, como morbidade do desenvolvimento e mortalidade geral, incluindo processos sistêmicos, podem confundir os resultados.</a:t>
            </a:r>
          </a:p>
          <a:p>
            <a:pPr algn="ctr">
              <a:lnSpc>
                <a:spcPct val="80000"/>
              </a:lnSpc>
              <a:buFont typeface="Arial" pitchFamily="34" charset="0"/>
              <a:buNone/>
            </a:pPr>
            <a:r>
              <a:rPr lang="pt-BR" sz="1700" b="1" smtClean="0">
                <a:solidFill>
                  <a:srgbClr val="FF66CC"/>
                </a:solidFill>
              </a:rPr>
              <a:t>Os autores descrevem  as características clínicas e eletrográficas de prematuros submetidos a um EEG contínuo, clinicamente indicado e focam no tempo necessário para excluir adequadamente as convulsões. Também avaliam o impacto das crises eletrográficas na mortalidade. Por fim, identificam características clínicas e eletrográficas que podem predizer quais neonatos prematuros apresentam maior risco de convulsões.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accent6">
                    <a:tint val="1000"/>
                  </a:schemeClr>
                </a:solidFill>
                <a:effectLst>
                  <a:outerShdw blurRad="38100" dist="38100" dir="2700000" algn="tl">
                    <a:srgbClr val="000000">
                      <a:alpha val="43137"/>
                    </a:srgbClr>
                  </a:outerShdw>
                </a:effectLst>
              </a:rPr>
              <a:t>Métodos</a:t>
            </a:r>
            <a:endParaRPr lang="pt-BR" dirty="0">
              <a:solidFill>
                <a:schemeClr val="accent6">
                  <a:tint val="1000"/>
                </a:schemeClr>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p:txBody>
          <a:bodyPr>
            <a:normAutofit lnSpcReduction="10000"/>
          </a:bodyPr>
          <a:lstStyle/>
          <a:p>
            <a:pPr algn="just">
              <a:lnSpc>
                <a:spcPct val="80000"/>
              </a:lnSpc>
            </a:pPr>
            <a:r>
              <a:rPr lang="pt-BR" sz="1700" smtClean="0"/>
              <a:t>Este foi um estudo retrospectivo de pacientes nascidos antes de 37 semanas de gestação  que tiveram um EEG contínuo clinicamente indicado (mais de 3 horas) na Unidade de Terapia Intensiva cirúrgica, cardiológica, médica, ou neonatal do Hospital Infantil de Boston ao longo de um período de 2 anos . A decisão de monitorar foi baseada em decisões médicas individuais. O Conselho de Revisão Institucional do Hospital Infantil de Boston para estudos com seres humanos concedeu uma dispensa de consentimento para este estudo.</a:t>
            </a:r>
          </a:p>
          <a:p>
            <a:pPr algn="just">
              <a:lnSpc>
                <a:spcPct val="80000"/>
              </a:lnSpc>
            </a:pPr>
            <a:endParaRPr lang="pt-BR" sz="1700" smtClean="0"/>
          </a:p>
          <a:p>
            <a:pPr algn="just">
              <a:lnSpc>
                <a:spcPct val="80000"/>
              </a:lnSpc>
              <a:buFont typeface="Arial" pitchFamily="34" charset="0"/>
              <a:buNone/>
            </a:pPr>
            <a:r>
              <a:rPr lang="pt-BR" sz="1700" b="1" smtClean="0">
                <a:solidFill>
                  <a:srgbClr val="FF66CC"/>
                </a:solidFill>
                <a:effectLst>
                  <a:outerShdw blurRad="38100" dist="38100" dir="2700000" algn="tl">
                    <a:srgbClr val="FFFFFF"/>
                  </a:outerShdw>
                </a:effectLst>
              </a:rPr>
              <a:t>Características do paciente</a:t>
            </a:r>
          </a:p>
          <a:p>
            <a:pPr algn="just">
              <a:lnSpc>
                <a:spcPct val="80000"/>
              </a:lnSpc>
            </a:pPr>
            <a:r>
              <a:rPr lang="pt-BR" sz="1700" smtClean="0"/>
              <a:t>Coletados idade, sexo, motivo de internação na Unidade de Terapia Intensiva, tempo de permanência, indicação de EEG e etiologia das convulsões.</a:t>
            </a:r>
          </a:p>
          <a:p>
            <a:pPr algn="just">
              <a:lnSpc>
                <a:spcPct val="80000"/>
              </a:lnSpc>
            </a:pPr>
            <a:r>
              <a:rPr lang="pt-BR" sz="1700" smtClean="0"/>
              <a:t>Os recém-nascidos prematuros foram definidos como crianças nascidas com menos de 37 semanas de idade gestacional.(5) Os pacientes foram estratificados por grau de prematuridade de acordo com a classificação da OMS, (5) com </a:t>
            </a:r>
            <a:r>
              <a:rPr lang="pt-BR" sz="1700" smtClean="0">
                <a:solidFill>
                  <a:srgbClr val="FF66CC"/>
                </a:solidFill>
              </a:rPr>
              <a:t>menos de 28 semanas de idade gestacional</a:t>
            </a:r>
            <a:r>
              <a:rPr lang="pt-BR" sz="1700" smtClean="0"/>
              <a:t> definida como </a:t>
            </a:r>
            <a:r>
              <a:rPr lang="pt-BR" sz="1700" smtClean="0">
                <a:solidFill>
                  <a:srgbClr val="FF66CC"/>
                </a:solidFill>
              </a:rPr>
              <a:t>prematuro extremo</a:t>
            </a:r>
            <a:r>
              <a:rPr lang="pt-BR" sz="1700" smtClean="0"/>
              <a:t>, </a:t>
            </a:r>
            <a:r>
              <a:rPr lang="pt-BR" sz="1700" smtClean="0">
                <a:solidFill>
                  <a:srgbClr val="FF66CC"/>
                </a:solidFill>
              </a:rPr>
              <a:t>28 a menos de 32 semanas</a:t>
            </a:r>
            <a:r>
              <a:rPr lang="pt-BR" sz="1700" smtClean="0"/>
              <a:t> definida como </a:t>
            </a:r>
            <a:r>
              <a:rPr lang="pt-BR" sz="1700" smtClean="0">
                <a:solidFill>
                  <a:srgbClr val="FF66CC"/>
                </a:solidFill>
              </a:rPr>
              <a:t>muito prematuro</a:t>
            </a:r>
            <a:r>
              <a:rPr lang="pt-BR" sz="1700" smtClean="0"/>
              <a:t> e </a:t>
            </a:r>
            <a:r>
              <a:rPr lang="pt-BR" sz="1700" smtClean="0">
                <a:solidFill>
                  <a:srgbClr val="FF66CC"/>
                </a:solidFill>
              </a:rPr>
              <a:t>32 semanas a menos de 37 semanas definida como prematuro moderado a tardio</a:t>
            </a:r>
            <a:r>
              <a:rPr lang="pt-BR" sz="1700" smtClean="0"/>
              <a:t>. O peso ao nascer foi categorizado em 3 grupos: </a:t>
            </a:r>
            <a:r>
              <a:rPr lang="pt-BR" sz="1700" smtClean="0">
                <a:solidFill>
                  <a:srgbClr val="FF66CC"/>
                </a:solidFill>
              </a:rPr>
              <a:t>&lt;1000g definidos</a:t>
            </a:r>
            <a:r>
              <a:rPr lang="pt-BR" sz="1700" smtClean="0"/>
              <a:t> como </a:t>
            </a:r>
            <a:r>
              <a:rPr lang="pt-BR" sz="1700" smtClean="0">
                <a:solidFill>
                  <a:srgbClr val="FF66CC"/>
                </a:solidFill>
              </a:rPr>
              <a:t>extremo baixo peso ao nascer,</a:t>
            </a:r>
            <a:r>
              <a:rPr lang="pt-BR" sz="1700" smtClean="0"/>
              <a:t> </a:t>
            </a:r>
            <a:r>
              <a:rPr lang="pt-BR" sz="1700" smtClean="0">
                <a:solidFill>
                  <a:srgbClr val="FF66CC"/>
                </a:solidFill>
              </a:rPr>
              <a:t>1000 a &lt;1500g</a:t>
            </a:r>
            <a:r>
              <a:rPr lang="pt-BR" sz="1700" smtClean="0"/>
              <a:t> definidos como </a:t>
            </a:r>
            <a:r>
              <a:rPr lang="pt-BR" sz="1700" smtClean="0">
                <a:solidFill>
                  <a:srgbClr val="FF66CC"/>
                </a:solidFill>
              </a:rPr>
              <a:t>muito baixo peso ao nascer</a:t>
            </a:r>
            <a:r>
              <a:rPr lang="pt-BR" sz="1700" smtClean="0"/>
              <a:t> e 1500 a &lt;2500g definidos como baixo peso ao nascer.(6)</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marL="0" indent="0" algn="just">
              <a:lnSpc>
                <a:spcPct val="80000"/>
              </a:lnSpc>
              <a:buFont typeface="Arial" pitchFamily="34" charset="0"/>
              <a:buNone/>
            </a:pPr>
            <a:r>
              <a:rPr lang="pt-BR" sz="1900" b="1" smtClean="0">
                <a:effectLst>
                  <a:outerShdw blurRad="38100" dist="38100" dir="2700000" algn="tl">
                    <a:srgbClr val="FFFFFF"/>
                  </a:outerShdw>
                </a:effectLst>
              </a:rPr>
              <a:t>Funcionalidades Clínicas</a:t>
            </a:r>
          </a:p>
          <a:p>
            <a:pPr marL="0" indent="0" algn="just">
              <a:lnSpc>
                <a:spcPct val="80000"/>
              </a:lnSpc>
            </a:pPr>
            <a:r>
              <a:rPr lang="pt-BR" sz="1900" smtClean="0"/>
              <a:t>Obtidas características clínicas, incluindo motivos para admissão, como convulsões, desconforto respiratório e parada cardíaca. Outras características incluíram etiologia de convulsões, como lesão hipóxica ou acidente vascular cerebral. Também registramos pacientes internados com cardiopatia congênita e submetidos a cirurgia cardíaca.</a:t>
            </a:r>
          </a:p>
          <a:p>
            <a:pPr marL="0" indent="0" algn="just">
              <a:lnSpc>
                <a:spcPct val="80000"/>
              </a:lnSpc>
            </a:pPr>
            <a:r>
              <a:rPr lang="pt-BR" sz="1900" smtClean="0">
                <a:solidFill>
                  <a:srgbClr val="FF66CC"/>
                </a:solidFill>
              </a:rPr>
              <a:t>Os neonatos foram divididos em uma categoria de lesão estrutural cerebral definida como a presença de uma lesão cerebral detectada com neuroimagem</a:t>
            </a:r>
            <a:r>
              <a:rPr lang="pt-BR" sz="1900" smtClean="0"/>
              <a:t>; </a:t>
            </a:r>
            <a:r>
              <a:rPr lang="pt-BR" sz="1900" smtClean="0">
                <a:solidFill>
                  <a:srgbClr val="FF66CC"/>
                </a:solidFill>
              </a:rPr>
              <a:t>lesão cerebral não estrutural definida como consistente com envolvimento genético, metabólico e do sistema nervoso central na ausência de lesão focal; ou sistêmica se houvesse preocupação com patologia do sistema nervoso não central, como sepse ou desconforto respiratório, entre outros.</a:t>
            </a:r>
          </a:p>
          <a:p>
            <a:pPr marL="0" indent="0" algn="just">
              <a:lnSpc>
                <a:spcPct val="80000"/>
              </a:lnSpc>
            </a:pPr>
            <a:r>
              <a:rPr lang="pt-BR" sz="1900" smtClean="0"/>
              <a:t>As </a:t>
            </a:r>
            <a:r>
              <a:rPr lang="pt-BR" sz="1900" smtClean="0">
                <a:solidFill>
                  <a:srgbClr val="FF66CC"/>
                </a:solidFill>
              </a:rPr>
              <a:t>categorias de indicação para monitoramento</a:t>
            </a:r>
            <a:r>
              <a:rPr lang="pt-BR" sz="1900" smtClean="0"/>
              <a:t> incluíram </a:t>
            </a:r>
            <a:r>
              <a:rPr lang="pt-BR" sz="1900" smtClean="0">
                <a:solidFill>
                  <a:srgbClr val="FF66CC"/>
                </a:solidFill>
              </a:rPr>
              <a:t>encefalopatia</a:t>
            </a:r>
            <a:r>
              <a:rPr lang="pt-BR" sz="1900" smtClean="0"/>
              <a:t> com preocupação com crises eletroencefalográfica, caracterização de eventos relacionados a </a:t>
            </a:r>
            <a:r>
              <a:rPr lang="pt-BR" sz="1900" smtClean="0">
                <a:solidFill>
                  <a:srgbClr val="FF66CC"/>
                </a:solidFill>
              </a:rPr>
              <a:t>convulsões clínicas ou eletroencefalográfica</a:t>
            </a:r>
            <a:r>
              <a:rPr lang="pt-BR" sz="1900" smtClean="0"/>
              <a:t> e </a:t>
            </a:r>
            <a:r>
              <a:rPr lang="pt-BR" sz="1900" smtClean="0">
                <a:solidFill>
                  <a:srgbClr val="FF66CC"/>
                </a:solidFill>
              </a:rPr>
              <a:t>avaliação da resposta ao tratamento de convulsões</a:t>
            </a:r>
            <a:r>
              <a:rPr lang="pt-BR" sz="1900" smtClean="0"/>
              <a:t>. A presença de hemorragia intraventricular foi observada. A hemorragia intraventricular foi avaliada usando um sistema de classificação padrão.(7)</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lnSpcReduction="10000"/>
          </a:bodyPr>
          <a:lstStyle/>
          <a:p>
            <a:pPr marL="0" indent="0" algn="just">
              <a:lnSpc>
                <a:spcPct val="80000"/>
              </a:lnSpc>
              <a:buFont typeface="Arial" pitchFamily="34" charset="0"/>
              <a:buNone/>
            </a:pPr>
            <a:r>
              <a:rPr lang="pt-BR" sz="2000" b="1" smtClean="0">
                <a:effectLst>
                  <a:outerShdw blurRad="38100" dist="38100" dir="2700000" algn="tl">
                    <a:srgbClr val="FFFFFF"/>
                  </a:outerShdw>
                </a:effectLst>
              </a:rPr>
              <a:t>Detalhes do EEG</a:t>
            </a:r>
          </a:p>
          <a:p>
            <a:pPr marL="0" indent="0" algn="just">
              <a:lnSpc>
                <a:spcPct val="80000"/>
              </a:lnSpc>
            </a:pPr>
            <a:r>
              <a:rPr lang="pt-BR" sz="2000" smtClean="0">
                <a:solidFill>
                  <a:srgbClr val="FFFF00"/>
                </a:solidFill>
              </a:rPr>
              <a:t>Os pacientes foram submetidos à monitorização contínua do EEG</a:t>
            </a:r>
            <a:r>
              <a:rPr lang="pt-BR" sz="2000" smtClean="0"/>
              <a:t> usando o sistema padrão 10-20 EEG de colocação modificada de eletrodos para neonatos.(8)</a:t>
            </a:r>
          </a:p>
          <a:p>
            <a:pPr marL="0" indent="0" algn="just">
              <a:lnSpc>
                <a:spcPct val="80000"/>
              </a:lnSpc>
            </a:pPr>
            <a:r>
              <a:rPr lang="pt-BR" sz="2000" smtClean="0"/>
              <a:t>Crises neonatais eletroencefalográficas foram definidas como eventos anormais de EEG súbitos que eram distintamente diferentes da atividade de fundo, com um padrão repetitivo e evolutivo e uma amplitude mínima de 2 microvolts (pico a pico) com duração maior que 10 segundos (ou menor se associada a uma convulsão clínica) com um campo de EEG plausível.(9-11)</a:t>
            </a:r>
          </a:p>
          <a:p>
            <a:pPr marL="0" indent="0" algn="just">
              <a:lnSpc>
                <a:spcPct val="80000"/>
              </a:lnSpc>
            </a:pPr>
            <a:r>
              <a:rPr lang="pt-BR" sz="2000" smtClean="0"/>
              <a:t>Os detalhes do EEG foram coletados de acordo com as diretrizes da </a:t>
            </a:r>
            <a:r>
              <a:rPr lang="pt-BR" sz="2000" b="1" smtClean="0"/>
              <a:t>American Clinical Neurophysiology Society (ACNS)</a:t>
            </a:r>
            <a:r>
              <a:rPr lang="pt-BR" sz="2000" smtClean="0"/>
              <a:t> para EEG neonatal e incluiu características como mudança de estado, grau de continuidade e descontinuidade, bem como reatividade e sincronia.(12)</a:t>
            </a:r>
          </a:p>
          <a:p>
            <a:pPr marL="0" indent="0" algn="just">
              <a:lnSpc>
                <a:spcPct val="80000"/>
              </a:lnSpc>
            </a:pPr>
            <a:r>
              <a:rPr lang="pt-BR" sz="2000" smtClean="0"/>
              <a:t> O histórico do EEG foi avaliado no início e na conclusão da sessão de monitoramento. O momento da primeira crise eletrográfica identificada após o início da monitorização, a duração total da monitorização e o intervalo entre a última convulsão e a descontinuação da monitorização foram registrados.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lnSpcReduction="20000"/>
          </a:bodyPr>
          <a:lstStyle/>
          <a:p>
            <a:pPr algn="just">
              <a:lnSpc>
                <a:spcPct val="90000"/>
              </a:lnSpc>
            </a:pPr>
            <a:r>
              <a:rPr lang="pt-BR" sz="2200" smtClean="0"/>
              <a:t>Convulsões ou convulsões eletroencefalográficas foram subdivididas em convulsões de EEG em casos onde não havia correlação clínica clara. </a:t>
            </a:r>
          </a:p>
          <a:p>
            <a:pPr algn="just">
              <a:lnSpc>
                <a:spcPct val="90000"/>
              </a:lnSpc>
            </a:pPr>
            <a:r>
              <a:rPr lang="pt-BR" sz="2200" smtClean="0"/>
              <a:t>Nos casos em que havia um </a:t>
            </a:r>
            <a:r>
              <a:rPr lang="pt-BR" sz="2200" smtClean="0">
                <a:solidFill>
                  <a:srgbClr val="FFFF00"/>
                </a:solidFill>
              </a:rPr>
              <a:t>claro correlato clínico ao padrão eletroencefalográfico, referimo-nos a isso como crise clínica com EEG</a:t>
            </a:r>
            <a:r>
              <a:rPr lang="pt-BR" sz="2200" smtClean="0"/>
              <a:t>. </a:t>
            </a:r>
          </a:p>
          <a:p>
            <a:pPr algn="just">
              <a:lnSpc>
                <a:spcPct val="90000"/>
              </a:lnSpc>
            </a:pPr>
            <a:r>
              <a:rPr lang="pt-BR" sz="2200" smtClean="0"/>
              <a:t>Além disso, se </a:t>
            </a:r>
            <a:r>
              <a:rPr lang="pt-BR" sz="2200" smtClean="0">
                <a:solidFill>
                  <a:srgbClr val="FFFF00"/>
                </a:solidFill>
              </a:rPr>
              <a:t>não houvesse padrão eletroencefalográfico para um correlato clínico, nos referimos a isso como crise clínica sem correlação de EEG</a:t>
            </a:r>
            <a:r>
              <a:rPr lang="pt-BR" sz="2200" smtClean="0"/>
              <a:t>. </a:t>
            </a:r>
          </a:p>
          <a:p>
            <a:pPr algn="just">
              <a:lnSpc>
                <a:spcPct val="90000"/>
              </a:lnSpc>
            </a:pPr>
            <a:r>
              <a:rPr lang="pt-BR" sz="2200" smtClean="0"/>
              <a:t>O status epiléptico encefalográfico (EPE) foi definido como maior que 30 minutos de convulsão contínua ou intermitente em um intervalo de 1 hora.(13,14)</a:t>
            </a:r>
          </a:p>
          <a:p>
            <a:pPr algn="just">
              <a:lnSpc>
                <a:spcPct val="90000"/>
              </a:lnSpc>
            </a:pPr>
            <a:r>
              <a:rPr lang="pt-BR" sz="2200" smtClean="0"/>
              <a:t>O grau de correlação clínica também foi calculado e descrito como convulsões de EEG, correlato clínico sem correlato clínico e convulsões clínicas com EEG correlacionadas após revisão do vídeo.</a:t>
            </a:r>
          </a:p>
          <a:p>
            <a:pPr algn="just">
              <a:lnSpc>
                <a:spcPct val="90000"/>
              </a:lnSpc>
            </a:pPr>
            <a:r>
              <a:rPr lang="pt-BR" sz="2200" smtClean="0"/>
              <a:t>Os dados foram coletados dos relatórios de EEG gerados diariamente.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lnSpcReduction="10000"/>
          </a:bodyPr>
          <a:lstStyle/>
          <a:p>
            <a:pPr marL="0" indent="0" algn="just">
              <a:lnSpc>
                <a:spcPct val="80000"/>
              </a:lnSpc>
              <a:buFont typeface="Arial" pitchFamily="34" charset="0"/>
              <a:buNone/>
            </a:pPr>
            <a:r>
              <a:rPr lang="pt-BR" sz="2000" b="1" smtClean="0">
                <a:effectLst>
                  <a:outerShdw blurRad="38100" dist="38100" dir="2700000" algn="tl">
                    <a:srgbClr val="FFFFFF"/>
                  </a:outerShdw>
                </a:effectLst>
              </a:rPr>
              <a:t>Análise de dados</a:t>
            </a:r>
          </a:p>
          <a:p>
            <a:pPr marL="0" indent="0" algn="just">
              <a:lnSpc>
                <a:spcPct val="80000"/>
              </a:lnSpc>
            </a:pPr>
            <a:r>
              <a:rPr lang="pt-BR" sz="2200" smtClean="0"/>
              <a:t>Os dados foram armazenados em um banco de dados REDCap (</a:t>
            </a:r>
            <a:r>
              <a:rPr lang="pt-BR" sz="2200" i="1" smtClean="0"/>
              <a:t>Research Electronic Data Capture</a:t>
            </a:r>
            <a:r>
              <a:rPr lang="pt-BR" sz="2200" smtClean="0"/>
              <a:t>), um software de captura de dados eletrônicos orientado a metadados, e coletados usando uma folha de dados padronizada com todas as variáveis ​​disponíveis para todos os episódios.</a:t>
            </a:r>
          </a:p>
          <a:p>
            <a:pPr marL="0" indent="0" algn="just">
              <a:lnSpc>
                <a:spcPct val="80000"/>
              </a:lnSpc>
            </a:pPr>
            <a:r>
              <a:rPr lang="pt-BR" sz="2200" smtClean="0"/>
              <a:t>O teste T de Student para dados não pareados foi usado para comparar médias de variáveis ​​contínuas.</a:t>
            </a:r>
          </a:p>
          <a:p>
            <a:pPr marL="0" indent="0" algn="ctr">
              <a:lnSpc>
                <a:spcPct val="80000"/>
              </a:lnSpc>
            </a:pPr>
            <a:r>
              <a:rPr lang="pt-BR" sz="2200" smtClean="0">
                <a:solidFill>
                  <a:srgbClr val="FFFF00"/>
                </a:solidFill>
              </a:rPr>
              <a:t>A análise de Kaplan-Meier foi realizada para avaliar o tempo até a primeira crise</a:t>
            </a:r>
            <a:r>
              <a:rPr lang="pt-BR" sz="2200" smtClean="0"/>
              <a:t>.</a:t>
            </a:r>
          </a:p>
          <a:p>
            <a:pPr marL="0" indent="0" algn="just">
              <a:lnSpc>
                <a:spcPct val="80000"/>
              </a:lnSpc>
            </a:pPr>
            <a:r>
              <a:rPr lang="pt-BR" sz="2200" smtClean="0"/>
              <a:t>Aplicados modelos de regressão logística multivariada para determinar a relação entre fatores de risco independentes de convulsões neonatais na mortalidade intra-hospitalar como a medida de desfecho enquanto controlamos a etiologia.</a:t>
            </a:r>
          </a:p>
          <a:p>
            <a:pPr marL="0" indent="0" algn="just">
              <a:lnSpc>
                <a:spcPct val="80000"/>
              </a:lnSpc>
            </a:pPr>
            <a:r>
              <a:rPr lang="pt-BR" sz="2200" smtClean="0"/>
              <a:t>Em todos os casos, um valor P &lt;0,05 foi considerado significativo. </a:t>
            </a:r>
          </a:p>
          <a:p>
            <a:pPr marL="0" indent="0" algn="just">
              <a:lnSpc>
                <a:spcPct val="80000"/>
              </a:lnSpc>
            </a:pPr>
            <a:r>
              <a:rPr lang="pt-BR" sz="2200" smtClean="0"/>
              <a:t>Usado o Stata (versão 13.0; Stata Corp, College Station, TX) para realizar as análises estatísticas.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19112" y="-236538"/>
            <a:ext cx="8229601" cy="1143001"/>
          </a:xfrm>
        </p:spPr>
        <p:txBody>
          <a:bodyPr/>
          <a:lstStyle/>
          <a:p>
            <a:pPr fontAlgn="auto">
              <a:spcAft>
                <a:spcPts val="0"/>
              </a:spcAft>
              <a:defRPr/>
            </a:pPr>
            <a:r>
              <a:rPr lang="pt-BR" dirty="0" smtClean="0">
                <a:solidFill>
                  <a:schemeClr val="accent6">
                    <a:tint val="1000"/>
                  </a:schemeClr>
                </a:solidFill>
                <a:effectLst>
                  <a:outerShdw blurRad="38100" dist="38100" dir="2700000" algn="tl">
                    <a:srgbClr val="000000">
                      <a:alpha val="43137"/>
                    </a:srgbClr>
                  </a:outerShdw>
                </a:effectLst>
              </a:rPr>
              <a:t>Resultados</a:t>
            </a:r>
            <a:endParaRPr lang="pt-BR" dirty="0">
              <a:solidFill>
                <a:schemeClr val="accent6">
                  <a:tint val="1000"/>
                </a:schemeClr>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p:txBody>
          <a:bodyPr>
            <a:normAutofit lnSpcReduction="10000"/>
          </a:bodyPr>
          <a:lstStyle/>
          <a:p>
            <a:pPr marL="0" indent="0" algn="just">
              <a:lnSpc>
                <a:spcPct val="90000"/>
              </a:lnSpc>
              <a:buFont typeface="Arial" pitchFamily="34" charset="0"/>
              <a:buNone/>
            </a:pPr>
            <a:r>
              <a:rPr lang="pt-BR" sz="2000" b="1" smtClean="0">
                <a:effectLst>
                  <a:outerShdw blurRad="38100" dist="38100" dir="2700000" algn="tl">
                    <a:srgbClr val="FFFFFF"/>
                  </a:outerShdw>
                </a:effectLst>
              </a:rPr>
              <a:t>Características demográficas e clínicas</a:t>
            </a:r>
          </a:p>
          <a:p>
            <a:pPr marL="0" indent="0" algn="just">
              <a:lnSpc>
                <a:spcPct val="90000"/>
              </a:lnSpc>
            </a:pPr>
            <a:r>
              <a:rPr lang="pt-BR" sz="2000" smtClean="0">
                <a:solidFill>
                  <a:srgbClr val="FFFF00"/>
                </a:solidFill>
              </a:rPr>
              <a:t>Cinqüenta e dois recém-nascidos</a:t>
            </a:r>
            <a:r>
              <a:rPr lang="pt-BR" sz="2000" smtClean="0"/>
              <a:t> pré-termo preencheram os critérios de inclusão. A </a:t>
            </a:r>
            <a:r>
              <a:rPr lang="pt-BR" sz="2000" smtClean="0">
                <a:solidFill>
                  <a:srgbClr val="FFFF00"/>
                </a:solidFill>
              </a:rPr>
              <a:t>idade gestacional média dos neonatos foi de 32,8</a:t>
            </a:r>
            <a:r>
              <a:rPr lang="pt-BR" sz="2000" smtClean="0"/>
              <a:t> </a:t>
            </a:r>
            <a:r>
              <a:rPr lang="pt-BR" sz="2000" smtClean="0">
                <a:solidFill>
                  <a:srgbClr val="FFFF00"/>
                </a:solidFill>
              </a:rPr>
              <a:t>semanas </a:t>
            </a:r>
            <a:r>
              <a:rPr lang="pt-BR" sz="2000" smtClean="0"/>
              <a:t>(desvio padrão = 4,17 semanas) com variação de 24 a 36,9 semanas.</a:t>
            </a:r>
          </a:p>
          <a:p>
            <a:pPr marL="0" indent="0" algn="just">
              <a:lnSpc>
                <a:spcPct val="90000"/>
              </a:lnSpc>
            </a:pPr>
            <a:r>
              <a:rPr lang="pt-BR" sz="2000" smtClean="0"/>
              <a:t>O peso médio ao nascer desta coorte foi de 2090g, com um intervalo de 580 a 3320 g. A principal indicação para o monitoramento foi caracterizar os eventos clínicos relativos à convulsão em 66% (n = 34/52), seguido pela preocupação com as convulsões não convulsivas em 32% (n = 17/52) dos pacientes.</a:t>
            </a:r>
          </a:p>
          <a:p>
            <a:pPr marL="0" indent="0" algn="just">
              <a:lnSpc>
                <a:spcPct val="90000"/>
              </a:lnSpc>
            </a:pPr>
            <a:r>
              <a:rPr lang="pt-BR" sz="2000" smtClean="0">
                <a:solidFill>
                  <a:srgbClr val="FFFF00"/>
                </a:solidFill>
              </a:rPr>
              <a:t>Cinqüenta e oito por cento dos pacientes (n = 30/52) tiveram uma etiologia estrutural sintomática.</a:t>
            </a:r>
          </a:p>
          <a:p>
            <a:pPr marL="0" indent="0" algn="just">
              <a:lnSpc>
                <a:spcPct val="90000"/>
              </a:lnSpc>
            </a:pPr>
            <a:r>
              <a:rPr lang="pt-BR" sz="2000" smtClean="0"/>
              <a:t>Dois pacientes (n = 2/52) foram submetidos a hipotermia terapêutica.</a:t>
            </a:r>
          </a:p>
          <a:p>
            <a:pPr marL="0" indent="0" algn="just">
              <a:lnSpc>
                <a:spcPct val="90000"/>
              </a:lnSpc>
            </a:pPr>
            <a:r>
              <a:rPr lang="pt-BR" sz="2000" smtClean="0"/>
              <a:t>A </a:t>
            </a:r>
            <a:r>
              <a:rPr lang="pt-BR" sz="2000" smtClean="0">
                <a:solidFill>
                  <a:srgbClr val="FFFF00"/>
                </a:solidFill>
              </a:rPr>
              <a:t>mortalidade geral foi de 25%</a:t>
            </a:r>
            <a:r>
              <a:rPr lang="pt-BR" sz="2000" smtClean="0"/>
              <a:t> (n = 13/52). Outros dados demográficos e detalhes clínicos são apresentados na </a:t>
            </a:r>
            <a:r>
              <a:rPr lang="pt-BR" sz="2000" smtClean="0">
                <a:solidFill>
                  <a:srgbClr val="3366FF"/>
                </a:solidFill>
              </a:rPr>
              <a:t>Tabela 1</a:t>
            </a:r>
            <a:r>
              <a:rPr lang="pt-BR" sz="2000" smtClean="0"/>
              <a:t>.</a:t>
            </a:r>
          </a:p>
          <a:p>
            <a:pPr marL="0" indent="0">
              <a:lnSpc>
                <a:spcPct val="90000"/>
              </a:lnSpc>
            </a:pPr>
            <a:endParaRPr lang="pt-BR" sz="2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srcRect/>
          <a:stretch>
            <a:fillRect/>
          </a:stretch>
        </p:blipFill>
        <p:spPr bwMode="auto">
          <a:xfrm>
            <a:off x="611188" y="260350"/>
            <a:ext cx="7886700" cy="6391275"/>
          </a:xfrm>
          <a:prstGeom prst="rect">
            <a:avLst/>
          </a:prstGeom>
          <a:noFill/>
          <a:ln w="38100">
            <a:solidFill>
              <a:srgbClr val="3366FF"/>
            </a:solid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marL="0" indent="0" algn="just">
              <a:lnSpc>
                <a:spcPct val="90000"/>
              </a:lnSpc>
              <a:buFont typeface="Arial" pitchFamily="34" charset="0"/>
              <a:buNone/>
            </a:pPr>
            <a:r>
              <a:rPr lang="pt-BR" b="1" smtClean="0">
                <a:effectLst>
                  <a:outerShdw blurRad="38100" dist="38100" dir="2700000" algn="tl">
                    <a:srgbClr val="FFFFFF"/>
                  </a:outerShdw>
                </a:effectLst>
              </a:rPr>
              <a:t>Recursos Eletrográficos e Tempo</a:t>
            </a:r>
          </a:p>
          <a:p>
            <a:pPr marL="0" indent="0" algn="just">
              <a:lnSpc>
                <a:spcPct val="90000"/>
              </a:lnSpc>
            </a:pPr>
            <a:r>
              <a:rPr lang="pt-BR" smtClean="0">
                <a:solidFill>
                  <a:srgbClr val="FFFF00"/>
                </a:solidFill>
              </a:rPr>
              <a:t>Crises eletroencefalográficas (SE) foram identificadas em 23% (n = 12/52)</a:t>
            </a:r>
            <a:r>
              <a:rPr lang="pt-BR" smtClean="0"/>
              <a:t> dos pacientes, com 1 paciente preenchendo os critérios para status epiléptico encefalográfico (ESE).</a:t>
            </a:r>
          </a:p>
          <a:p>
            <a:pPr marL="0" indent="0" algn="just">
              <a:lnSpc>
                <a:spcPct val="90000"/>
              </a:lnSpc>
            </a:pPr>
            <a:r>
              <a:rPr lang="pt-BR" smtClean="0">
                <a:solidFill>
                  <a:srgbClr val="FF66CC"/>
                </a:solidFill>
              </a:rPr>
              <a:t>Das crianças prematuras moderadas a tardias, 20% (n = 7/34) tiveram crises eletrográficas, seguidas de 44% (n = 4/9) nos neonatos muito prematuros e 11% (n = 1/9) nos neonatos prematuros extremos</a:t>
            </a:r>
            <a:r>
              <a:rPr lang="pt-BR" smtClean="0"/>
              <a:t>.</a:t>
            </a:r>
          </a:p>
          <a:p>
            <a:pPr marL="0" indent="0" algn="just">
              <a:lnSpc>
                <a:spcPct val="90000"/>
              </a:lnSpc>
            </a:pPr>
            <a:r>
              <a:rPr lang="pt-BR" smtClean="0"/>
              <a:t>Quatro pacientes receberam Fenobarbital antes do EEG contínuo, dado o evento clínico relativo à convulsão, enquanto o restante foi tratado após a detecção de convulsões em EEG contínuo.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Conteúdo 2"/>
          <p:cNvSpPr>
            <a:spLocks noGrp="1"/>
          </p:cNvSpPr>
          <p:nvPr>
            <p:ph idx="1"/>
          </p:nvPr>
        </p:nvSpPr>
        <p:spPr>
          <a:xfrm>
            <a:off x="250825" y="188913"/>
            <a:ext cx="8229600" cy="4525962"/>
          </a:xfrm>
        </p:spPr>
        <p:txBody>
          <a:bodyPr/>
          <a:lstStyle/>
          <a:p>
            <a:r>
              <a:rPr lang="pt-BR" smtClean="0"/>
              <a:t>O tempo mediano desde a admissão até o início do EEG foi de 47 horas (intervalo interquartil 7,3-171,4). </a:t>
            </a:r>
          </a:p>
          <a:p>
            <a:r>
              <a:rPr lang="pt-BR" b="1" smtClean="0">
                <a:solidFill>
                  <a:srgbClr val="FF66CC"/>
                </a:solidFill>
              </a:rPr>
              <a:t>Nos pacientes com convulsões, a mediana do tempo até a primeira crise foi de 0,5 horas</a:t>
            </a:r>
            <a:r>
              <a:rPr lang="pt-BR" smtClean="0"/>
              <a:t> (intervalo interquartílico 0,24-4). </a:t>
            </a:r>
          </a:p>
          <a:p>
            <a:r>
              <a:rPr lang="pt-BR" smtClean="0"/>
              <a:t>Todas as crises eletrográficas foram capturadas em até </a:t>
            </a:r>
            <a:r>
              <a:rPr lang="pt-BR" smtClean="0">
                <a:solidFill>
                  <a:srgbClr val="FF66CC"/>
                </a:solidFill>
              </a:rPr>
              <a:t>7,3 horas</a:t>
            </a:r>
            <a:r>
              <a:rPr lang="pt-BR" smtClean="0"/>
              <a:t> a partir do início do monitoramento.</a:t>
            </a:r>
          </a:p>
          <a:p>
            <a:r>
              <a:rPr lang="pt-BR" smtClean="0"/>
              <a:t> A duração mediana do monitoramento para toda a coorte foi de 19 horas (intervalo interquartil de 16,6 a 35,4). </a:t>
            </a:r>
          </a:p>
          <a:p>
            <a:r>
              <a:rPr lang="pt-BR" smtClean="0"/>
              <a:t>A </a:t>
            </a:r>
            <a:r>
              <a:rPr lang="pt-BR" smtClean="0">
                <a:solidFill>
                  <a:srgbClr val="FF66CC"/>
                </a:solidFill>
              </a:rPr>
              <a:t>duração mediana do monitoramento após o último encontro identificado foi de 22 horas</a:t>
            </a:r>
            <a:r>
              <a:rPr lang="pt-BR" smtClean="0"/>
              <a:t> (intervalo interquartílico 6,5-15,2). </a:t>
            </a:r>
          </a:p>
          <a:p>
            <a:r>
              <a:rPr lang="pt-BR" smtClean="0"/>
              <a:t>O tempo máximo monitorado após a última crise foi de 96 horas.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marL="0" indent="0" algn="just">
              <a:buFont typeface="Arial" pitchFamily="34" charset="0"/>
              <a:buNone/>
            </a:pPr>
            <a:r>
              <a:rPr lang="pt-BR" b="1" smtClean="0">
                <a:effectLst>
                  <a:outerShdw blurRad="38100" dist="38100" dir="2700000" algn="tl">
                    <a:srgbClr val="FFFFFF"/>
                  </a:outerShdw>
                </a:effectLst>
              </a:rPr>
              <a:t>Análise multivariada</a:t>
            </a:r>
          </a:p>
          <a:p>
            <a:pPr marL="0" indent="0" algn="just">
              <a:buFont typeface="Arial" pitchFamily="34" charset="0"/>
              <a:buNone/>
            </a:pPr>
            <a:r>
              <a:rPr lang="pt-BR" b="1" i="1" smtClean="0"/>
              <a:t>Fatores de risco para convulsão</a:t>
            </a:r>
          </a:p>
          <a:p>
            <a:pPr marL="0" indent="0" algn="just"/>
            <a:r>
              <a:rPr lang="pt-BR" smtClean="0">
                <a:solidFill>
                  <a:srgbClr val="FF66CC"/>
                </a:solidFill>
              </a:rPr>
              <a:t>O sexo masculino e a falta de mudança de estado do EEG foram associados com aumento das chances de convulsões</a:t>
            </a:r>
            <a:r>
              <a:rPr lang="pt-BR" smtClean="0"/>
              <a:t> (odds ratio = 4,655 [intervalo de confiança de 95% -1,020-21,241], P = 0,047) e odds ratio = 0,0433 [intervalo de confiança de 95% 0,005-0,377] , P = 0,04), respectivamente. </a:t>
            </a:r>
          </a:p>
          <a:p>
            <a:pPr marL="0" indent="0" algn="just"/>
            <a:r>
              <a:rPr lang="pt-BR" smtClean="0"/>
              <a:t>Não houve associação significativa entre as crises e a presença de indicação clínica de EEG, peso ao nascer ou presença de hemorragia intraventricular (</a:t>
            </a:r>
            <a:r>
              <a:rPr lang="pt-BR" smtClean="0">
                <a:solidFill>
                  <a:srgbClr val="3366FF"/>
                </a:solidFill>
              </a:rPr>
              <a:t>Tabela 2</a:t>
            </a:r>
            <a:r>
              <a:rPr lang="pt-BR" smtClean="0"/>
              <a:t>).</a:t>
            </a:r>
          </a:p>
          <a:p>
            <a:pPr marL="0" indent="0"/>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a:stretch>
            <a:fillRect/>
          </a:stretch>
        </p:blipFill>
        <p:spPr bwMode="auto">
          <a:xfrm>
            <a:off x="358775" y="1700213"/>
            <a:ext cx="8785225" cy="3532187"/>
          </a:xfrm>
          <a:prstGeom prst="rect">
            <a:avLst/>
          </a:prstGeom>
          <a:noFill/>
          <a:ln w="38100">
            <a:solidFill>
              <a:srgbClr val="3366FF"/>
            </a:solid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marL="0" indent="0" algn="just">
              <a:buFont typeface="Arial" pitchFamily="34" charset="0"/>
              <a:buNone/>
            </a:pPr>
            <a:r>
              <a:rPr lang="pt-BR" b="1" i="1" smtClean="0">
                <a:solidFill>
                  <a:schemeClr val="tx1"/>
                </a:solidFill>
              </a:rPr>
              <a:t>Desfecho</a:t>
            </a:r>
          </a:p>
          <a:p>
            <a:pPr marL="0" indent="0" algn="just"/>
            <a:r>
              <a:rPr lang="pt-BR" smtClean="0">
                <a:solidFill>
                  <a:srgbClr val="FF3300"/>
                </a:solidFill>
              </a:rPr>
              <a:t>Trinta e oito por cento dos pacientes</a:t>
            </a:r>
            <a:r>
              <a:rPr lang="pt-BR" smtClean="0"/>
              <a:t> (n = 5/13) que morreram </a:t>
            </a:r>
            <a:r>
              <a:rPr lang="pt-BR" smtClean="0">
                <a:solidFill>
                  <a:srgbClr val="FF3300"/>
                </a:solidFill>
              </a:rPr>
              <a:t>tiveram convulsões</a:t>
            </a:r>
            <a:r>
              <a:rPr lang="pt-BR" smtClean="0"/>
              <a:t>. </a:t>
            </a:r>
          </a:p>
          <a:p>
            <a:pPr marL="0" indent="0" algn="just"/>
            <a:r>
              <a:rPr lang="pt-BR" smtClean="0"/>
              <a:t>Dos sobreviventes 18% (n = 7/39) tiveram convulsões.</a:t>
            </a:r>
          </a:p>
          <a:p>
            <a:pPr marL="0" indent="0" algn="just"/>
            <a:r>
              <a:rPr lang="pt-BR" smtClean="0"/>
              <a:t> Não houve associação significativa entre a presença de convulsões e morte como desfecho (odds ratio 0,281 [intervalo de confiança de 95% 0,061-1,304], P = 105) (</a:t>
            </a:r>
            <a:r>
              <a:rPr lang="pt-BR" smtClean="0">
                <a:solidFill>
                  <a:srgbClr val="3366FF"/>
                </a:solidFill>
              </a:rPr>
              <a:t>Tabela 3</a:t>
            </a:r>
            <a:r>
              <a:rPr lang="pt-BR" smtClean="0"/>
              <a:t>).</a:t>
            </a:r>
          </a:p>
        </p:txBody>
      </p:sp>
      <p:pic>
        <p:nvPicPr>
          <p:cNvPr id="19459" name="Picture 2"/>
          <p:cNvPicPr>
            <a:picLocks noChangeAspect="1" noChangeArrowheads="1"/>
          </p:cNvPicPr>
          <p:nvPr/>
        </p:nvPicPr>
        <p:blipFill>
          <a:blip r:embed="rId2"/>
          <a:srcRect/>
          <a:stretch>
            <a:fillRect/>
          </a:stretch>
        </p:blipFill>
        <p:spPr bwMode="auto">
          <a:xfrm>
            <a:off x="1979613" y="4797425"/>
            <a:ext cx="5832475" cy="1724025"/>
          </a:xfrm>
          <a:prstGeom prst="rect">
            <a:avLst/>
          </a:prstGeom>
          <a:noFill/>
          <a:ln w="28575">
            <a:solidFill>
              <a:srgbClr val="3366FF"/>
            </a:solid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19112" y="-236538"/>
            <a:ext cx="8229601" cy="1143001"/>
          </a:xfrm>
        </p:spPr>
        <p:txBody>
          <a:bodyPr/>
          <a:lstStyle/>
          <a:p>
            <a:pPr fontAlgn="auto">
              <a:spcAft>
                <a:spcPts val="0"/>
              </a:spcAft>
              <a:defRPr/>
            </a:pPr>
            <a:r>
              <a:rPr lang="pt-BR" dirty="0" smtClean="0">
                <a:solidFill>
                  <a:schemeClr val="accent6">
                    <a:tint val="1000"/>
                  </a:schemeClr>
                </a:solidFill>
                <a:effectLst>
                  <a:outerShdw blurRad="38100" dist="38100" dir="2700000" algn="tl">
                    <a:srgbClr val="000000">
                      <a:alpha val="43137"/>
                    </a:srgbClr>
                  </a:outerShdw>
                </a:effectLst>
              </a:rPr>
              <a:t>Discussão</a:t>
            </a:r>
            <a:endParaRPr lang="pt-BR" dirty="0">
              <a:solidFill>
                <a:schemeClr val="accent6">
                  <a:tint val="1000"/>
                </a:schemeClr>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500034" y="1071546"/>
            <a:ext cx="8229600" cy="4525963"/>
          </a:xfrm>
        </p:spPr>
        <p:txBody>
          <a:bodyPr>
            <a:normAutofit fontScale="92500" lnSpcReduction="20000"/>
          </a:bodyPr>
          <a:lstStyle/>
          <a:p>
            <a:pPr algn="just">
              <a:lnSpc>
                <a:spcPct val="90000"/>
              </a:lnSpc>
            </a:pPr>
            <a:r>
              <a:rPr lang="pt-BR" sz="2200" dirty="0" smtClean="0"/>
              <a:t>Foram analisadas as características eletrográficas em neonatos prematuros, com foco no tempo até a convulsão e no </a:t>
            </a:r>
            <a:r>
              <a:rPr lang="pt-BR" sz="2200" i="1" dirty="0" smtClean="0"/>
              <a:t>background</a:t>
            </a:r>
            <a:r>
              <a:rPr lang="pt-BR" sz="2200" dirty="0" smtClean="0"/>
              <a:t> do EEG como possíveis </a:t>
            </a:r>
            <a:r>
              <a:rPr lang="pt-BR" sz="2200" dirty="0" err="1" smtClean="0"/>
              <a:t>biomarcadores</a:t>
            </a:r>
            <a:r>
              <a:rPr lang="pt-BR" sz="2200" dirty="0" smtClean="0"/>
              <a:t> para as convulsões.</a:t>
            </a:r>
          </a:p>
          <a:p>
            <a:pPr algn="just">
              <a:lnSpc>
                <a:spcPct val="90000"/>
              </a:lnSpc>
            </a:pPr>
            <a:r>
              <a:rPr lang="pt-BR" sz="2200" dirty="0" smtClean="0">
                <a:solidFill>
                  <a:srgbClr val="FF66CC"/>
                </a:solidFill>
              </a:rPr>
              <a:t>Vinte e três por cento dos recém-nascidos prematuros submetidos a </a:t>
            </a:r>
            <a:r>
              <a:rPr lang="pt-BR" sz="2200" dirty="0" err="1" smtClean="0">
                <a:solidFill>
                  <a:srgbClr val="FF66CC"/>
                </a:solidFill>
              </a:rPr>
              <a:t>monitorização</a:t>
            </a:r>
            <a:r>
              <a:rPr lang="pt-BR" sz="2200" dirty="0" smtClean="0">
                <a:solidFill>
                  <a:srgbClr val="FF66CC"/>
                </a:solidFill>
              </a:rPr>
              <a:t> de EEG clinicamente indicada tinham convulsões, com 33% dessas convulsões sendo convulsões de EEG, ou 8% da coorte total monitorada com EEG contínuo. </a:t>
            </a:r>
          </a:p>
          <a:p>
            <a:pPr algn="just">
              <a:lnSpc>
                <a:spcPct val="90000"/>
              </a:lnSpc>
            </a:pPr>
            <a:r>
              <a:rPr lang="pt-BR" sz="2200" dirty="0" smtClean="0"/>
              <a:t>Todas as convulsões foram capturadas </a:t>
            </a:r>
            <a:r>
              <a:rPr lang="pt-BR" sz="2200" dirty="0" smtClean="0">
                <a:solidFill>
                  <a:srgbClr val="FFFF00"/>
                </a:solidFill>
              </a:rPr>
              <a:t>até 7,3 horas</a:t>
            </a:r>
            <a:r>
              <a:rPr lang="pt-BR" sz="2200" dirty="0" smtClean="0"/>
              <a:t> a partir do início da gravação.</a:t>
            </a:r>
          </a:p>
          <a:p>
            <a:pPr algn="just">
              <a:lnSpc>
                <a:spcPct val="90000"/>
              </a:lnSpc>
            </a:pPr>
            <a:r>
              <a:rPr lang="pt-BR" sz="2200" dirty="0" smtClean="0">
                <a:solidFill>
                  <a:srgbClr val="FF66CC"/>
                </a:solidFill>
              </a:rPr>
              <a:t>Sexo e falta de mudança de estado de EEG foram preditivos de convulsões após o ajuste para a etiologia</a:t>
            </a:r>
            <a:r>
              <a:rPr lang="pt-BR" sz="2200" dirty="0" smtClean="0"/>
              <a:t>.</a:t>
            </a:r>
          </a:p>
          <a:p>
            <a:pPr algn="just">
              <a:lnSpc>
                <a:spcPct val="90000"/>
              </a:lnSpc>
            </a:pPr>
            <a:r>
              <a:rPr lang="pt-BR" sz="2200" dirty="0" smtClean="0"/>
              <a:t>Várias investigações compararam grupos pré-termo e a termo em relação a critérios diagnósticos, fatores etiológicos e evolução do neurodesenvolvimento; no entanto, menos estudos usaram o EEG como teste confirmatório de convulsões neonatais.(2-11)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lnSpcReduction="10000"/>
          </a:bodyPr>
          <a:lstStyle/>
          <a:p>
            <a:pPr algn="just">
              <a:lnSpc>
                <a:spcPct val="80000"/>
              </a:lnSpc>
            </a:pPr>
            <a:r>
              <a:rPr lang="pt-BR" sz="1900" smtClean="0">
                <a:solidFill>
                  <a:srgbClr val="FF66CC"/>
                </a:solidFill>
              </a:rPr>
              <a:t>Foram identificadas as crises eletrográficas em 23% dessa coorte</a:t>
            </a:r>
            <a:r>
              <a:rPr lang="pt-BR" sz="1900" smtClean="0"/>
              <a:t> e status epiléptico eletroencefalográfico em 2% dos indivíduos, o que é comparável com a prevalência relatada em outros estudos de crianças gravemente doentes submetidas a monitoramento contínuo de EEG em vídeo, clinicamente indicado.</a:t>
            </a:r>
          </a:p>
          <a:p>
            <a:pPr algn="just">
              <a:lnSpc>
                <a:spcPct val="80000"/>
              </a:lnSpc>
            </a:pPr>
            <a:r>
              <a:rPr lang="pt-BR" sz="1900" smtClean="0"/>
              <a:t>A incidência de crises eletroencefalográficas é comparável a séries de pacientes previamente relatadas, sugerindo que 4% a 48% dos neonatos prematuros estão tendo convulsões.(2,3)</a:t>
            </a:r>
          </a:p>
          <a:p>
            <a:pPr algn="just">
              <a:lnSpc>
                <a:spcPct val="80000"/>
              </a:lnSpc>
            </a:pPr>
            <a:r>
              <a:rPr lang="pt-BR" sz="1900" smtClean="0"/>
              <a:t>Vários estudos prévios são baseados na detecção clínica de EEG e amplitude integrada de EEG.(15-19)</a:t>
            </a:r>
          </a:p>
          <a:p>
            <a:pPr algn="just">
              <a:lnSpc>
                <a:spcPct val="80000"/>
              </a:lnSpc>
            </a:pPr>
            <a:r>
              <a:rPr lang="pt-BR" sz="1900" smtClean="0"/>
              <a:t> A utilização de diferentes técnicas de detecção de convulsões pode, em parte, explicar a grande variabilidade na incidência geral de convulsões nessa população.</a:t>
            </a:r>
          </a:p>
          <a:p>
            <a:pPr algn="just">
              <a:lnSpc>
                <a:spcPct val="80000"/>
              </a:lnSpc>
            </a:pPr>
            <a:r>
              <a:rPr lang="pt-BR" sz="1900" b="1" smtClean="0">
                <a:solidFill>
                  <a:srgbClr val="FFFF00"/>
                </a:solidFill>
              </a:rPr>
              <a:t>Este estudo é baseado no EEG convencional</a:t>
            </a:r>
            <a:r>
              <a:rPr lang="pt-BR" sz="1900" smtClean="0"/>
              <a:t>. </a:t>
            </a:r>
            <a:r>
              <a:rPr lang="pt-BR" sz="1900" smtClean="0">
                <a:solidFill>
                  <a:srgbClr val="FF66CC"/>
                </a:solidFill>
              </a:rPr>
              <a:t>Entre os indivíduos que sofreram convulsões, 33% das convulsões foram detectadas como sendo convulsões de EEG, enquanto 58% tiveram ambas características clínicas e de EEG</a:t>
            </a:r>
            <a:r>
              <a:rPr lang="pt-BR" sz="1900" smtClean="0"/>
              <a:t>. </a:t>
            </a:r>
          </a:p>
          <a:p>
            <a:pPr algn="just">
              <a:lnSpc>
                <a:spcPct val="80000"/>
              </a:lnSpc>
            </a:pPr>
            <a:r>
              <a:rPr lang="pt-BR" sz="1900" smtClean="0"/>
              <a:t>Vários estudos em recém-nascidos a termo demonstram que aproximadamente 80% a 90% das convulsões eletrográficas neonatais têm correlação sutil ou não tem correlação clínica.(20-23)</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a:bodyPr>
          <a:lstStyle/>
          <a:p>
            <a:pPr algn="just">
              <a:lnSpc>
                <a:spcPct val="80000"/>
              </a:lnSpc>
            </a:pPr>
            <a:r>
              <a:rPr lang="pt-BR" sz="2000" smtClean="0">
                <a:solidFill>
                  <a:srgbClr val="FFFF00"/>
                </a:solidFill>
              </a:rPr>
              <a:t>Sem monitoramento contínuo de EEG, muitas convulsões seriam perdidas, dado que 33% não têm sinais clínicos e o restante tem graus variados de correlação clínica</a:t>
            </a:r>
            <a:r>
              <a:rPr lang="pt-BR" sz="2000" smtClean="0"/>
              <a:t>. </a:t>
            </a:r>
          </a:p>
          <a:p>
            <a:pPr algn="ctr">
              <a:lnSpc>
                <a:spcPct val="80000"/>
              </a:lnSpc>
            </a:pPr>
            <a:r>
              <a:rPr lang="pt-BR" b="1" smtClean="0">
                <a:solidFill>
                  <a:srgbClr val="FF66CC"/>
                </a:solidFill>
              </a:rPr>
              <a:t>Os achados do estudo estão de acordo com diretrizes recentes da ACNS que identificam recém-nascidos prematuros como estando sob alto risco de convulsões.</a:t>
            </a:r>
          </a:p>
          <a:p>
            <a:pPr algn="just">
              <a:lnSpc>
                <a:spcPct val="80000"/>
              </a:lnSpc>
            </a:pPr>
            <a:r>
              <a:rPr lang="pt-BR" sz="2000" smtClean="0"/>
              <a:t>Este estudo aborda uma lacuna no conhecimento, concentrando-se na duração do EEG contínuo e no tempo desde o início do monitoramento até a primeira crise.</a:t>
            </a:r>
          </a:p>
          <a:p>
            <a:pPr algn="just">
              <a:lnSpc>
                <a:spcPct val="80000"/>
              </a:lnSpc>
            </a:pPr>
            <a:r>
              <a:rPr lang="pt-BR" sz="2000" smtClean="0"/>
              <a:t>Foi sugerido que possa ser apropriado monitorar recém-nascidos prematuros por menos de 24 horas, pois todas as convulsões ocorridas nesta coorte foram capturadas dentro de 7,3 horas do registro, com um tempo médio para a primeira convulsão de 0,5 horas e a duração total mediana da monitoração EEG de 19 horas.</a:t>
            </a:r>
          </a:p>
          <a:p>
            <a:pPr algn="just">
              <a:lnSpc>
                <a:spcPct val="80000"/>
              </a:lnSpc>
            </a:pPr>
            <a:r>
              <a:rPr lang="pt-BR" sz="2000" smtClean="0"/>
              <a:t>É digno de nota que a duração do monitoramento considerado necessário para capturar a maioria das convulsões, variáveis entre e dentro das Instituições.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algn="just">
              <a:lnSpc>
                <a:spcPct val="80000"/>
              </a:lnSpc>
            </a:pPr>
            <a:r>
              <a:rPr lang="pt-BR" sz="2000" b="1" smtClean="0">
                <a:solidFill>
                  <a:srgbClr val="FF66CC"/>
                </a:solidFill>
              </a:rPr>
              <a:t>As diretrizes da ACNS recomendam que os neonatos com alto risco de convulsões sejam monitorados com EEG convencional por 24 horas para monitorar as convulsões e, se convulsões forem detectadas, a monitoração EEG deve continuar até que o paciente esteja livre de convulsões por 24 horas.(7)</a:t>
            </a:r>
          </a:p>
          <a:p>
            <a:pPr algn="just">
              <a:lnSpc>
                <a:spcPct val="80000"/>
              </a:lnSpc>
            </a:pPr>
            <a:r>
              <a:rPr lang="pt-BR" sz="2000" smtClean="0"/>
              <a:t>Os dados do estudo sugerem que isso é apropriado, já que todos os pacientes tiveram convulsões dentro desse período de tempo, e um período de tempo mais curto pode, na maioria dos casos, ser suficiente para capturar as convulsões. </a:t>
            </a:r>
          </a:p>
          <a:p>
            <a:pPr algn="just">
              <a:lnSpc>
                <a:spcPct val="80000"/>
              </a:lnSpc>
            </a:pPr>
            <a:r>
              <a:rPr lang="pt-BR" sz="2000" smtClean="0"/>
              <a:t>Isso é importante, dado os recursos de monitoramento de EEG frequentemente caros e demorados. </a:t>
            </a:r>
          </a:p>
          <a:p>
            <a:pPr algn="just">
              <a:lnSpc>
                <a:spcPct val="80000"/>
              </a:lnSpc>
            </a:pPr>
            <a:r>
              <a:rPr lang="pt-BR" sz="2000" smtClean="0"/>
              <a:t>Os dados contemporâneos publicados são importantes neste ponto, considerando a descontinuação do monitoramento por EEG em um tempo mais curto, se os episódios forem resolvidos clinicamente.</a:t>
            </a:r>
          </a:p>
          <a:p>
            <a:pPr algn="ctr">
              <a:lnSpc>
                <a:spcPct val="80000"/>
              </a:lnSpc>
            </a:pPr>
            <a:r>
              <a:rPr lang="pt-BR" sz="2000" b="1" smtClean="0">
                <a:solidFill>
                  <a:srgbClr val="FF66CC"/>
                </a:solidFill>
              </a:rPr>
              <a:t>Uma associação entre o sexo masculino e a falta de mudança de estado do EEG pode ajudar a identificar recém-nascidos prematuros com maior risco de convulsões.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lnSpcReduction="10000"/>
          </a:bodyPr>
          <a:lstStyle/>
          <a:p>
            <a:pPr algn="just">
              <a:lnSpc>
                <a:spcPct val="80000"/>
              </a:lnSpc>
            </a:pPr>
            <a:r>
              <a:rPr lang="pt-BR" sz="1800" smtClean="0"/>
              <a:t>Não houve associação significativa entre convulsões e idade gestacional estratificada como prematuridade extrema, neonato muito prematuro e prematuridade moderada a tardia. </a:t>
            </a:r>
          </a:p>
          <a:p>
            <a:pPr algn="just">
              <a:lnSpc>
                <a:spcPct val="80000"/>
              </a:lnSpc>
            </a:pPr>
            <a:r>
              <a:rPr lang="pt-BR" sz="1800" smtClean="0"/>
              <a:t>O pequeno tamanho da amostra por grupo pode estar afetando esse resultado.</a:t>
            </a:r>
          </a:p>
          <a:p>
            <a:pPr algn="just">
              <a:lnSpc>
                <a:spcPct val="80000"/>
              </a:lnSpc>
            </a:pPr>
            <a:r>
              <a:rPr lang="pt-BR" sz="1800" smtClean="0"/>
              <a:t>Apesar da sugestão de associação clínica em neonatos prematuros com baixo peso ao nascer e maior grau de hemorragia intraventricular, os presentes  achados não revelaram associação significativa entre esses fatores e as crises convulsivas. </a:t>
            </a:r>
          </a:p>
          <a:p>
            <a:pPr algn="just">
              <a:lnSpc>
                <a:spcPct val="80000"/>
              </a:lnSpc>
            </a:pPr>
            <a:r>
              <a:rPr lang="pt-BR" sz="1800" smtClean="0"/>
              <a:t>A análise forneceu algumas sugestões de que o baixo peso ao nascer pode estar associado a um risco aumentado de convulsões (odds ratio = 2,15 [intervalo de confiança de 95% - 0,232-19,94], P = 0,501), comparável aos achados das diretrizes do ACNS de que </a:t>
            </a:r>
            <a:r>
              <a:rPr lang="pt-BR" sz="1800" smtClean="0">
                <a:solidFill>
                  <a:srgbClr val="FF66CC"/>
                </a:solidFill>
              </a:rPr>
              <a:t>extremo baixo peso com clínica de encefalopatia é um fator de risco para convulsões em bebês prematuros.(7)</a:t>
            </a:r>
          </a:p>
          <a:p>
            <a:pPr algn="just">
              <a:lnSpc>
                <a:spcPct val="80000"/>
              </a:lnSpc>
            </a:pPr>
            <a:r>
              <a:rPr lang="pt-BR" sz="1800" smtClean="0"/>
              <a:t>Os pacientes </a:t>
            </a:r>
            <a:r>
              <a:rPr lang="pt-BR" sz="1800" smtClean="0">
                <a:solidFill>
                  <a:srgbClr val="FF66CC"/>
                </a:solidFill>
              </a:rPr>
              <a:t>muito prematuros apresentaram um risco maior de convulsões em comparação com pacientes prematuros moderados a tardios</a:t>
            </a:r>
            <a:r>
              <a:rPr lang="pt-BR" sz="1800" smtClean="0"/>
              <a:t>, </a:t>
            </a:r>
            <a:r>
              <a:rPr lang="pt-BR" sz="1800" smtClean="0">
                <a:solidFill>
                  <a:srgbClr val="FFFF00"/>
                </a:solidFill>
              </a:rPr>
              <a:t>bem como prematuros extremos. Embora isso possa parecer contra-intuitivo, pode refletir a incapacidade de cérebros</a:t>
            </a:r>
            <a:r>
              <a:rPr lang="pt-BR" sz="1800" smtClean="0"/>
              <a:t> </a:t>
            </a:r>
            <a:r>
              <a:rPr lang="pt-BR" sz="1800" smtClean="0">
                <a:solidFill>
                  <a:srgbClr val="FFFF00"/>
                </a:solidFill>
              </a:rPr>
              <a:t>gravemente danificados em gerar convulsões</a:t>
            </a:r>
            <a:r>
              <a:rPr lang="pt-BR" sz="1800" smtClean="0"/>
              <a:t>.</a:t>
            </a:r>
          </a:p>
          <a:p>
            <a:pPr algn="just">
              <a:lnSpc>
                <a:spcPct val="80000"/>
              </a:lnSpc>
            </a:pPr>
            <a:r>
              <a:rPr lang="pt-BR" sz="1800" smtClean="0"/>
              <a:t> Outro estudo mostrou que as durações ictais foram mais longas para prematuros velhos do que para prematuros jovens, após estratificar prematuro como velho (&gt;31 semanas) e prematuro jovem (≤31 semanas).(11)</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a:bodyPr>
          <a:lstStyle/>
          <a:p>
            <a:pPr algn="just">
              <a:lnSpc>
                <a:spcPct val="80000"/>
              </a:lnSpc>
            </a:pPr>
            <a:endParaRPr lang="pt-BR" sz="2000" smtClean="0"/>
          </a:p>
          <a:p>
            <a:pPr algn="just">
              <a:lnSpc>
                <a:spcPct val="80000"/>
              </a:lnSpc>
            </a:pPr>
            <a:r>
              <a:rPr lang="pt-BR" sz="2000" smtClean="0"/>
              <a:t>O presente estudo mostra que o </a:t>
            </a:r>
            <a:r>
              <a:rPr lang="pt-BR" sz="2000" smtClean="0">
                <a:solidFill>
                  <a:srgbClr val="FFFF00"/>
                </a:solidFill>
              </a:rPr>
              <a:t>sexo masculino e a falta de mudança de estado do EEG estão associados ao aumento do risco de convulsões</a:t>
            </a:r>
            <a:r>
              <a:rPr lang="pt-BR" sz="2000" smtClean="0"/>
              <a:t>. </a:t>
            </a:r>
          </a:p>
          <a:p>
            <a:pPr algn="just">
              <a:lnSpc>
                <a:spcPct val="80000"/>
              </a:lnSpc>
            </a:pPr>
            <a:r>
              <a:rPr lang="pt-BR" sz="2000" smtClean="0"/>
              <a:t>A literatura tem mostrado que </a:t>
            </a:r>
            <a:r>
              <a:rPr lang="pt-BR" sz="2000" smtClean="0">
                <a:solidFill>
                  <a:srgbClr val="FF66CC"/>
                </a:solidFill>
              </a:rPr>
              <a:t>a longa manutenção da sinalização despolarizante de GABA em certas regiões cerebrais do cérebro masculino em desenvolvimento que participa de redes de convulsões pode ser um dos fatores biológicos que tornam os homens mais suscetíveis a convulsões.(25-27)</a:t>
            </a:r>
          </a:p>
          <a:p>
            <a:pPr algn="just">
              <a:lnSpc>
                <a:spcPct val="80000"/>
              </a:lnSpc>
            </a:pPr>
            <a:r>
              <a:rPr lang="pt-BR" sz="2000" smtClean="0"/>
              <a:t>Outros estudos que investigaram recém-nascidos a termo sugeriram que as características clínicas podem não ser preditores confiáveis ​​do desenvolvimento de convulsões e é o background do EEG que pode ter o maior valor preditivo.(80)</a:t>
            </a:r>
          </a:p>
          <a:p>
            <a:pPr algn="just">
              <a:lnSpc>
                <a:spcPct val="80000"/>
              </a:lnSpc>
            </a:pPr>
            <a:r>
              <a:rPr lang="pt-BR" sz="2000" smtClean="0"/>
              <a:t>Portanto, as características iniciais do presente  estudo, especificamente a falta de mudança de estado do EEG, podem ser mais importantes na determinação de quais pacientes prematuros estão em maior risco de convulsão, reiterando a importância do EEG como um potencial biomarcador para o desfecho.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a:bodyPr>
          <a:lstStyle/>
          <a:p>
            <a:pPr algn="ctr">
              <a:lnSpc>
                <a:spcPct val="90000"/>
              </a:lnSpc>
              <a:buFont typeface="Arial" pitchFamily="34" charset="0"/>
              <a:buNone/>
            </a:pPr>
            <a:r>
              <a:rPr lang="pt-BR" sz="2200" b="1" smtClean="0">
                <a:solidFill>
                  <a:srgbClr val="FF66CC"/>
                </a:solidFill>
              </a:rPr>
              <a:t>Vários estudos neonatais relataram uma associação entre a carga de crises eletroencefalográficas no EEG contínuo e piores desfechos em termos de morbidade e mortalidade em neonatos. Contudo esta associação não é causal.(18,19-31)</a:t>
            </a:r>
          </a:p>
          <a:p>
            <a:pPr algn="just">
              <a:lnSpc>
                <a:spcPct val="90000"/>
              </a:lnSpc>
            </a:pPr>
            <a:r>
              <a:rPr lang="pt-BR" sz="2200" smtClean="0"/>
              <a:t>A carga de convulsões eletroencefalográficas pode contribuir de forma independente para piores desfechos, mas pelo menos também é possível que a carga eletroencefalográfica simplesmente represente um biomarcador de uma etiologia subjacente mais grave que pode melhorar com o tratamento de convulsões eletroencefalográficas.(31)</a:t>
            </a:r>
          </a:p>
          <a:p>
            <a:pPr algn="just">
              <a:lnSpc>
                <a:spcPct val="90000"/>
              </a:lnSpc>
            </a:pPr>
            <a:r>
              <a:rPr lang="pt-BR" sz="2200" smtClean="0"/>
              <a:t>Nesta coorte, não foi encontrada uma associação entre convulsões e mortalidade hospitalar como desfecho. </a:t>
            </a:r>
          </a:p>
          <a:p>
            <a:pPr algn="just">
              <a:lnSpc>
                <a:spcPct val="90000"/>
              </a:lnSpc>
            </a:pPr>
            <a:r>
              <a:rPr lang="pt-BR" sz="2200" smtClean="0">
                <a:solidFill>
                  <a:srgbClr val="FF66CC"/>
                </a:solidFill>
              </a:rPr>
              <a:t>Estudos recentes em crianças sugerem que o aumento da carga de crises pode afetar o resultado do neurodesenvolvimento</a:t>
            </a:r>
            <a:r>
              <a:rPr lang="pt-BR" sz="2200" smtClean="0"/>
              <a:t>.(32)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lnSpcReduction="20000"/>
          </a:bodyPr>
          <a:lstStyle/>
          <a:p>
            <a:pPr algn="just">
              <a:lnSpc>
                <a:spcPct val="90000"/>
              </a:lnSpc>
            </a:pPr>
            <a:r>
              <a:rPr lang="pt-BR" sz="2000" smtClean="0">
                <a:solidFill>
                  <a:srgbClr val="FF66CC"/>
                </a:solidFill>
              </a:rPr>
              <a:t>Uma carga de convulsão de mais de 12 minutos em uma determinada hora esteve fortemente associada ao declínio neurológico</a:t>
            </a:r>
            <a:r>
              <a:rPr lang="pt-BR" sz="2000" smtClean="0"/>
              <a:t>, sugerindo que o tratamento antiepiléptico precoce é necessário nesta população e identificou esse limiar de carga de convulsão como um alvo terapêutico potencial.(32)</a:t>
            </a:r>
          </a:p>
          <a:p>
            <a:pPr algn="just">
              <a:lnSpc>
                <a:spcPct val="90000"/>
              </a:lnSpc>
            </a:pPr>
            <a:r>
              <a:rPr lang="pt-BR" sz="2000" smtClean="0"/>
              <a:t>Monitoramento contínuo de 24 horas de EEG pode ser rentável se a identificação e o gerenciamento do </a:t>
            </a:r>
            <a:r>
              <a:rPr lang="pt-BR" sz="2000" i="1" smtClean="0"/>
              <a:t>status</a:t>
            </a:r>
            <a:r>
              <a:rPr lang="pt-BR" sz="2000" smtClean="0"/>
              <a:t> eletrocardiográfico dos epiléticos melhorarem os resultados do paciente em pelo menos 3%.(33)</a:t>
            </a:r>
          </a:p>
          <a:p>
            <a:pPr algn="just">
              <a:lnSpc>
                <a:spcPct val="90000"/>
              </a:lnSpc>
            </a:pPr>
            <a:r>
              <a:rPr lang="pt-BR" sz="2000" smtClean="0"/>
              <a:t>Isso pode, portanto, ajudar a refinar ainda mais a alocação de recursos, de modo a oferecer monitoramento a outros recém-nascidos pré-termo que, de outra forma, não teriam essa oportunidade. </a:t>
            </a:r>
          </a:p>
          <a:p>
            <a:pPr algn="just">
              <a:lnSpc>
                <a:spcPct val="90000"/>
              </a:lnSpc>
            </a:pPr>
            <a:r>
              <a:rPr lang="pt-BR" sz="2000" smtClean="0"/>
              <a:t>Um estudo neonatal anterior sugere que o estado epiléptico neonatal pode afetar recém-nascidos prematuros em maior grau do que neonatos a termo.(34)</a:t>
            </a:r>
          </a:p>
          <a:p>
            <a:pPr algn="ctr">
              <a:lnSpc>
                <a:spcPct val="90000"/>
              </a:lnSpc>
              <a:buFont typeface="Arial" pitchFamily="34" charset="0"/>
              <a:buNone/>
            </a:pPr>
            <a:r>
              <a:rPr lang="pt-BR" sz="2000" b="1" smtClean="0">
                <a:solidFill>
                  <a:srgbClr val="FFFF00"/>
                </a:solidFill>
              </a:rPr>
              <a:t>Portanto, dada a alta porcentagem de crises EEG nessa coorte, o EEG contínuo é necessário, já que o tratamento precoce pode afetar a carga epiléptica e possivelmente o resultado do desenvolvimento</a:t>
            </a:r>
            <a:r>
              <a:rPr lang="pt-BR" sz="2000" smtClean="0"/>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92500" lnSpcReduction="20000"/>
          </a:bodyPr>
          <a:lstStyle/>
          <a:p>
            <a:pPr marL="0" indent="0" algn="just">
              <a:lnSpc>
                <a:spcPct val="80000"/>
              </a:lnSpc>
              <a:buFont typeface="Arial" pitchFamily="34" charset="0"/>
              <a:buNone/>
            </a:pPr>
            <a:r>
              <a:rPr lang="pt-BR" sz="2200" b="1" smtClean="0">
                <a:effectLst>
                  <a:outerShdw blurRad="38100" dist="38100" dir="2700000" algn="tl">
                    <a:srgbClr val="FFFFFF"/>
                  </a:outerShdw>
                </a:effectLst>
              </a:rPr>
              <a:t>Desafios</a:t>
            </a:r>
          </a:p>
          <a:p>
            <a:pPr marL="0" indent="0" algn="just">
              <a:lnSpc>
                <a:spcPct val="80000"/>
              </a:lnSpc>
              <a:buFont typeface="Arial" pitchFamily="34" charset="0"/>
              <a:buNone/>
            </a:pPr>
            <a:endParaRPr lang="pt-BR" sz="2200" b="1" smtClean="0">
              <a:effectLst>
                <a:outerShdw blurRad="38100" dist="38100" dir="2700000" algn="tl">
                  <a:srgbClr val="FFFFFF"/>
                </a:outerShdw>
              </a:effectLst>
            </a:endParaRPr>
          </a:p>
          <a:p>
            <a:pPr marL="0" indent="0" algn="just">
              <a:lnSpc>
                <a:spcPct val="80000"/>
              </a:lnSpc>
            </a:pPr>
            <a:r>
              <a:rPr lang="pt-BR" sz="2200" smtClean="0"/>
              <a:t>Os resultados precisam ser interpretados no contexto da aquisição de dados, incluindo o viés de seleção e informação, bem como o tamanho da amostra. </a:t>
            </a:r>
          </a:p>
          <a:p>
            <a:pPr marL="0" indent="0" algn="just">
              <a:lnSpc>
                <a:spcPct val="80000"/>
              </a:lnSpc>
            </a:pPr>
            <a:r>
              <a:rPr lang="pt-BR" sz="2200" smtClean="0"/>
              <a:t>O estudo realizado em  um único Centro de atendimento terciário pode limitar a generalização, embora os preditores de crises encontrados na presente série não devam ser diferentes em Centros menores. </a:t>
            </a:r>
          </a:p>
          <a:p>
            <a:pPr marL="0" indent="0" algn="just">
              <a:lnSpc>
                <a:spcPct val="80000"/>
              </a:lnSpc>
            </a:pPr>
            <a:r>
              <a:rPr lang="pt-BR" sz="2200" smtClean="0"/>
              <a:t>Os pacientes foram selecionados para o monitoramento de EEG por causa de uma indicação clínica que era dependente do médico. </a:t>
            </a:r>
          </a:p>
          <a:p>
            <a:pPr marL="0" indent="0" algn="just">
              <a:lnSpc>
                <a:spcPct val="80000"/>
              </a:lnSpc>
            </a:pPr>
            <a:r>
              <a:rPr lang="pt-BR" sz="2200" smtClean="0"/>
              <a:t>Nesse caso, pode haver recém-nascidos prematuros com convulsões não detectadas como resultado de uma falha no monitoramento rotineiro dessa população. </a:t>
            </a:r>
          </a:p>
          <a:p>
            <a:pPr marL="0" indent="0" algn="just">
              <a:lnSpc>
                <a:spcPct val="80000"/>
              </a:lnSpc>
            </a:pPr>
            <a:r>
              <a:rPr lang="pt-BR" sz="2200" smtClean="0"/>
              <a:t>Além disso, esse estudo não monitorou todos por 24 horas, então algumas convulsões podem ter sido perdidas. </a:t>
            </a:r>
          </a:p>
          <a:p>
            <a:pPr marL="0" indent="0" algn="just">
              <a:lnSpc>
                <a:spcPct val="80000"/>
              </a:lnSpc>
            </a:pPr>
            <a:r>
              <a:rPr lang="pt-BR" sz="2200" smtClean="0"/>
              <a:t>A limitação final é o uso de relatórios de EEG para avaliar o </a:t>
            </a:r>
            <a:r>
              <a:rPr lang="pt-BR" sz="2200" i="1" smtClean="0"/>
              <a:t>background</a:t>
            </a:r>
            <a:r>
              <a:rPr lang="pt-BR" sz="2200" smtClean="0"/>
              <a:t> e convulsões eletroencefalográficas. </a:t>
            </a:r>
          </a:p>
          <a:p>
            <a:pPr marL="0" indent="0" algn="just">
              <a:lnSpc>
                <a:spcPct val="80000"/>
              </a:lnSpc>
            </a:pPr>
            <a:r>
              <a:rPr lang="pt-BR" sz="2200" smtClean="0"/>
              <a:t>A revisão prospectiva dessa população está em andamento.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p:cNvPicPr>
            <a:picLocks noChangeAspect="1" noChangeArrowheads="1"/>
          </p:cNvPicPr>
          <p:nvPr/>
        </p:nvPicPr>
        <p:blipFill>
          <a:blip r:embed="rId2"/>
          <a:srcRect/>
          <a:stretch>
            <a:fillRect/>
          </a:stretch>
        </p:blipFill>
        <p:spPr bwMode="auto">
          <a:xfrm>
            <a:off x="250825" y="2200275"/>
            <a:ext cx="8713788" cy="259715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58975" y="-381000"/>
            <a:ext cx="8229600" cy="1143000"/>
          </a:xfrm>
        </p:spPr>
        <p:txBody>
          <a:bodyPr/>
          <a:lstStyle/>
          <a:p>
            <a:pPr fontAlgn="auto">
              <a:spcAft>
                <a:spcPts val="0"/>
              </a:spcAft>
              <a:defRPr/>
            </a:pPr>
            <a:r>
              <a:rPr lang="pt-BR" dirty="0" smtClean="0">
                <a:solidFill>
                  <a:schemeClr val="accent6">
                    <a:tint val="1000"/>
                  </a:schemeClr>
                </a:solidFill>
                <a:effectLst>
                  <a:outerShdw blurRad="38100" dist="38100" dir="2700000" algn="tl">
                    <a:srgbClr val="000000">
                      <a:alpha val="43137"/>
                    </a:srgbClr>
                  </a:outerShdw>
                </a:effectLst>
              </a:rPr>
              <a:t>Conclusão</a:t>
            </a:r>
            <a:endParaRPr lang="pt-BR" dirty="0">
              <a:solidFill>
                <a:schemeClr val="accent6">
                  <a:tint val="1000"/>
                </a:schemeClr>
              </a:solidFill>
              <a:effectLst>
                <a:outerShdw blurRad="38100" dist="38100" dir="2700000" algn="tl">
                  <a:srgbClr val="000000">
                    <a:alpha val="43137"/>
                  </a:srgbClr>
                </a:outerShdw>
              </a:effectLst>
            </a:endParaRPr>
          </a:p>
        </p:txBody>
      </p:sp>
      <p:sp>
        <p:nvSpPr>
          <p:cNvPr id="29699" name="Espaço Reservado para Conteúdo 2"/>
          <p:cNvSpPr>
            <a:spLocks noGrp="1"/>
          </p:cNvSpPr>
          <p:nvPr>
            <p:ph idx="1"/>
          </p:nvPr>
        </p:nvSpPr>
        <p:spPr>
          <a:xfrm>
            <a:off x="571472" y="642918"/>
            <a:ext cx="8229600" cy="4525963"/>
          </a:xfrm>
        </p:spPr>
        <p:txBody>
          <a:bodyPr/>
          <a:lstStyle/>
          <a:p>
            <a:r>
              <a:rPr lang="pt-BR" dirty="0" smtClean="0">
                <a:solidFill>
                  <a:srgbClr val="FFFF00"/>
                </a:solidFill>
              </a:rPr>
              <a:t>23% por cento dos prematuros submetidos a EEG contínuo tiveram convulsões de EEG e desses, 33% apresentaram  convulsões eletrográficas sem correlação clínica clara. </a:t>
            </a:r>
          </a:p>
          <a:p>
            <a:r>
              <a:rPr lang="pt-BR" dirty="0" smtClean="0"/>
              <a:t>Este achado confirma as diretrizes recentes da </a:t>
            </a:r>
            <a:r>
              <a:rPr lang="pt-BR" i="1" dirty="0" err="1" smtClean="0"/>
              <a:t>American</a:t>
            </a:r>
            <a:r>
              <a:rPr lang="pt-BR" i="1" dirty="0" smtClean="0"/>
              <a:t> </a:t>
            </a:r>
            <a:r>
              <a:rPr lang="pt-BR" i="1" dirty="0" err="1" smtClean="0"/>
              <a:t>Clinical</a:t>
            </a:r>
            <a:r>
              <a:rPr lang="pt-BR" i="1" dirty="0" smtClean="0"/>
              <a:t> </a:t>
            </a:r>
            <a:r>
              <a:rPr lang="pt-BR" i="1" dirty="0" err="1" smtClean="0"/>
              <a:t>Neurophysiology</a:t>
            </a:r>
            <a:r>
              <a:rPr lang="pt-BR" i="1" dirty="0" smtClean="0"/>
              <a:t> </a:t>
            </a:r>
            <a:r>
              <a:rPr lang="pt-BR" i="1" dirty="0" err="1" smtClean="0"/>
              <a:t>Society</a:t>
            </a:r>
            <a:r>
              <a:rPr lang="pt-BR" dirty="0" smtClean="0"/>
              <a:t>, sugerindo que os neonatos prematuros têm alto risco de convulsões.</a:t>
            </a:r>
          </a:p>
          <a:p>
            <a:r>
              <a:rPr lang="pt-BR" dirty="0" smtClean="0"/>
              <a:t>Em recém-nascidos prematuros gravemente doentes, tanto o sexo quanto a falta de mudança de estado no EEG são </a:t>
            </a:r>
            <a:r>
              <a:rPr lang="pt-BR" dirty="0" err="1" smtClean="0"/>
              <a:t>preditores</a:t>
            </a:r>
            <a:r>
              <a:rPr lang="pt-BR" dirty="0" smtClean="0"/>
              <a:t> de convulsões. </a:t>
            </a:r>
          </a:p>
          <a:p>
            <a:r>
              <a:rPr lang="pt-BR" dirty="0" smtClean="0"/>
              <a:t>Caracterização adicional do efeito da carga de convulsões, intervenção terapêutica sobre o desfecho nessa coorte e análise de custos são necessários para determinar a utilidade do EEG contínuo na melhora dos desfechos.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90550" y="-452438"/>
            <a:ext cx="8229600" cy="1143001"/>
          </a:xfrm>
        </p:spPr>
        <p:txBody>
          <a:bodyPr/>
          <a:lstStyle/>
          <a:p>
            <a:pPr fontAlgn="auto">
              <a:spcAft>
                <a:spcPts val="0"/>
              </a:spcAft>
              <a:defRPr/>
            </a:pPr>
            <a:r>
              <a:rPr lang="pt-BR" dirty="0" smtClean="0">
                <a:solidFill>
                  <a:schemeClr val="accent6">
                    <a:tint val="1000"/>
                  </a:schemeClr>
                </a:solidFill>
                <a:effectLst>
                  <a:outerShdw blurRad="38100" dist="38100" dir="2700000" algn="tl">
                    <a:srgbClr val="000000">
                      <a:alpha val="43137"/>
                    </a:srgbClr>
                  </a:outerShdw>
                </a:effectLst>
              </a:rPr>
              <a:t>Referências</a:t>
            </a:r>
            <a:endParaRPr lang="pt-BR" dirty="0">
              <a:solidFill>
                <a:schemeClr val="accent6">
                  <a:tint val="1000"/>
                </a:schemeClr>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p:txBody>
          <a:bodyPr>
            <a:normAutofit fontScale="92500" lnSpcReduction="20000"/>
          </a:bodyPr>
          <a:lstStyle/>
          <a:p>
            <a:pPr marL="514350" indent="-514350" algn="just">
              <a:lnSpc>
                <a:spcPct val="80000"/>
              </a:lnSpc>
              <a:buFont typeface="Tw Cen MT"/>
              <a:buAutoNum type="arabicPeriod"/>
            </a:pPr>
            <a:r>
              <a:rPr lang="pt-BR" sz="1200" smtClean="0"/>
              <a:t>Wusthoff CJ. Diagnosing neonatal seizures and status epilepticus. J Clin Neurophysiol. 2013;30:115-121.</a:t>
            </a:r>
          </a:p>
          <a:p>
            <a:pPr marL="514350" indent="-514350" algn="just">
              <a:lnSpc>
                <a:spcPct val="80000"/>
              </a:lnSpc>
              <a:buFont typeface="Tw Cen MT"/>
              <a:buAutoNum type="arabicPeriod"/>
            </a:pPr>
            <a:r>
              <a:rPr lang="pt-BR" sz="1200" smtClean="0"/>
              <a:t>Scher MS, Aso K, Beggarly ME, Hamid MY, Steppe DA, Painter MJ. Electrographic seizures in preterm and full-term neonates: clinical correlates, associated brain lesions, and risk for neurolo-gic sequelae.Pediatrics. 1993;91:128-134. Buraniqi et al 5</a:t>
            </a:r>
          </a:p>
          <a:p>
            <a:pPr marL="514350" indent="-514350" algn="just">
              <a:lnSpc>
                <a:spcPct val="80000"/>
              </a:lnSpc>
              <a:buFont typeface="Tw Cen MT"/>
              <a:buAutoNum type="arabicPeriod"/>
            </a:pPr>
            <a:r>
              <a:rPr lang="pt-BR" sz="1200" smtClean="0"/>
              <a:t>van Rooij LG, Hellstrom-Westas L, de Vries LS. Treatment of neonatal seizures.Semin Fetal Neonatal Med. 2013;18:209-215.</a:t>
            </a:r>
          </a:p>
          <a:p>
            <a:pPr marL="514350" indent="-514350" algn="just">
              <a:lnSpc>
                <a:spcPct val="80000"/>
              </a:lnSpc>
              <a:buFont typeface="Tw Cen MT"/>
              <a:buAutoNum type="arabicPeriod"/>
            </a:pPr>
            <a:r>
              <a:rPr lang="pt-BR" sz="1200" smtClean="0"/>
              <a:t>O’Shea TM, Allred EN, Dammann O, et al. The ELGAN study of the brain and related disorders in extremely low gestational age newborns.Early Hum Dev. 2009;85:719-725.</a:t>
            </a:r>
          </a:p>
          <a:p>
            <a:pPr marL="514350" indent="-514350" algn="just">
              <a:lnSpc>
                <a:spcPct val="80000"/>
              </a:lnSpc>
              <a:buFont typeface="Tw Cen MT"/>
              <a:buAutoNum type="arabicPeriod"/>
            </a:pPr>
            <a:r>
              <a:rPr lang="pt-BR" sz="1200" smtClean="0"/>
              <a:t>The prevention of perinatal mortality and morbidity. Report of a WHO Expert Committee.World Health Organ Tech Rep Ser. 1970;457:1-60.</a:t>
            </a:r>
          </a:p>
          <a:p>
            <a:pPr marL="514350" indent="-514350" algn="just">
              <a:lnSpc>
                <a:spcPct val="80000"/>
              </a:lnSpc>
              <a:buFont typeface="Tw Cen MT"/>
              <a:buAutoNum type="arabicPeriod"/>
            </a:pPr>
            <a:r>
              <a:rPr lang="pt-BR" sz="1200" smtClean="0"/>
              <a:t>Papile LA, Burstein J, Burstein R, Koffler H. Incidence and evo-lution of subependymal and intraventricular hemorrhage: a study of infants with birth weights less than 1,500 gm.J Pediatr. 1978; 92:529-534.</a:t>
            </a:r>
          </a:p>
          <a:p>
            <a:pPr marL="514350" indent="-514350" algn="just">
              <a:lnSpc>
                <a:spcPct val="80000"/>
              </a:lnSpc>
              <a:buFont typeface="Tw Cen MT"/>
              <a:buAutoNum type="arabicPeriod"/>
            </a:pPr>
            <a:r>
              <a:rPr lang="pt-BR" sz="1200" smtClean="0"/>
              <a:t>Tsuchida TN, Wusthoff CJ, Shellhaas RA, et al. American Clin-ical Neurophysiology Society standardized EEG terminology and categorization for the description of continuous EEG monitoring in neonates: report of the American Clinical Neurophysiology Society critical care monitoring committee.J Clin Neurophysiol. 2013;30:161-173.</a:t>
            </a:r>
          </a:p>
          <a:p>
            <a:pPr marL="514350" indent="-514350" algn="just">
              <a:lnSpc>
                <a:spcPct val="80000"/>
              </a:lnSpc>
              <a:buFont typeface="Tw Cen MT"/>
              <a:buAutoNum type="arabicPeriod"/>
            </a:pPr>
            <a:r>
              <a:rPr lang="pt-BR" sz="1200" smtClean="0"/>
              <a:t>Clancy R, Legido A, Newell R, Bruce D, Baumgart S, Fox WW. Continuous intracranial pressure monitoring and serial electroen-cephalographic recordings in severely asphyxiated term neonates. Am J Dis Child. 1988;142:740-747.</a:t>
            </a:r>
          </a:p>
          <a:p>
            <a:pPr marL="514350" indent="-514350" algn="just">
              <a:lnSpc>
                <a:spcPct val="80000"/>
              </a:lnSpc>
              <a:buFont typeface="Tw Cen MT"/>
              <a:buAutoNum type="arabicPeriod"/>
            </a:pPr>
            <a:r>
              <a:rPr lang="pt-BR" sz="1200" smtClean="0"/>
              <a:t>Drislane FW. Presentation, evaluation, and treatment of nonconvulsive status epilepticus.Epilepsy Behav. 2000;1:301-314.</a:t>
            </a:r>
          </a:p>
          <a:p>
            <a:pPr marL="514350" indent="-514350" algn="just">
              <a:lnSpc>
                <a:spcPct val="80000"/>
              </a:lnSpc>
              <a:buFont typeface="Tw Cen MT"/>
              <a:buAutoNum type="arabicPeriod"/>
            </a:pPr>
            <a:r>
              <a:rPr lang="pt-BR" sz="1200" smtClean="0"/>
              <a:t>Greiner HM, Holland K, Leach JL, Horn PS, Hershey AD, Rose DF. Nonconvulsive status epilepticus: the encephalopathic pedia-tric patient. Pediatrics. 2012;129:e748-e755.</a:t>
            </a:r>
          </a:p>
          <a:p>
            <a:pPr marL="514350" indent="-514350" algn="just">
              <a:lnSpc>
                <a:spcPct val="80000"/>
              </a:lnSpc>
              <a:buFont typeface="Tw Cen MT"/>
              <a:buAutoNum type="arabicPeriod"/>
            </a:pPr>
            <a:r>
              <a:rPr lang="pt-BR" sz="1200" smtClean="0"/>
              <a:t>Scher MS, Hamid MY, Steppe DA, Beggarly ME, Painter MJ. Ictal and interictal electrographic seizure durations in preterm and term neonates. Epilepsia. 1993;34:284-288.</a:t>
            </a:r>
          </a:p>
          <a:p>
            <a:pPr marL="514350" indent="-514350" algn="just">
              <a:lnSpc>
                <a:spcPct val="80000"/>
              </a:lnSpc>
              <a:buFont typeface="Tw Cen MT"/>
              <a:buAutoNum type="arabicPeriod"/>
            </a:pPr>
            <a:r>
              <a:rPr lang="pt-BR" sz="1200" smtClean="0"/>
              <a:t>Jette N, Claassen J, Emerson RG, Hirsch LJ. Frequency and pre-dictors of nonconvulsive seizures during continuous electroence-phalographic monitoring in critically ill children.Arch Neurol. 2006;63:1750-1755.</a:t>
            </a:r>
          </a:p>
          <a:p>
            <a:pPr marL="514350" indent="-514350" algn="just">
              <a:lnSpc>
                <a:spcPct val="80000"/>
              </a:lnSpc>
              <a:buFont typeface="Tw Cen MT"/>
              <a:buAutoNum type="arabicPeriod"/>
            </a:pPr>
            <a:r>
              <a:rPr lang="pt-BR" sz="1200" smtClean="0"/>
              <a:t>Abend NS, Gutierrez-Colina AM, Topjian AA, et al. Nonconvul-sive seizures are common in critically ill children. Neurology. 2011;76:1071-1077.</a:t>
            </a:r>
          </a:p>
          <a:p>
            <a:pPr marL="514350" indent="-514350" algn="just">
              <a:lnSpc>
                <a:spcPct val="80000"/>
              </a:lnSpc>
              <a:buFont typeface="Tw Cen MT"/>
              <a:buAutoNum type="arabicPeriod"/>
            </a:pPr>
            <a:r>
              <a:rPr lang="pt-BR" sz="1200" smtClean="0"/>
              <a:t>McCoy B, Sharma R, Ochi A, et al. Predictors of nonconvulsive seizures among critically ill children. Epilepsia. 2011;52: 1973-1978.</a:t>
            </a:r>
          </a:p>
          <a:p>
            <a:pPr marL="514350" indent="-514350" algn="just">
              <a:lnSpc>
                <a:spcPct val="80000"/>
              </a:lnSpc>
              <a:buFont typeface="Tw Cen MT"/>
              <a:buAutoNum type="arabicPeriod"/>
            </a:pPr>
            <a:r>
              <a:rPr lang="pt-BR" sz="1200" smtClean="0"/>
              <a:t>Lawrence R, Mathur A, Nguyen The Tich S, Zempel J, Inder T. A pilot study of continuous limited-channel aEEG in term infants with encephalopathy.J Pediatr. 2009;154:835-841.e831.</a:t>
            </a:r>
          </a:p>
          <a:p>
            <a:pPr marL="514350" indent="-514350" algn="just">
              <a:lnSpc>
                <a:spcPct val="80000"/>
              </a:lnSpc>
              <a:buFont typeface="Tw Cen MT"/>
              <a:buAutoNum type="arabicPeriod"/>
            </a:pPr>
            <a:r>
              <a:rPr lang="pt-BR" sz="1200" smtClean="0"/>
              <a:t>Horan M, Azzopardi D, Edwards AD, Firmin RK, Field D. Lack of influence of mild hypothermia on amplitude integrated-electroencephalography in neonates receiving extracorporeal membrane oxygenation.Early Hum Dev. 2007;83:69-75.</a:t>
            </a:r>
          </a:p>
          <a:p>
            <a:pPr marL="514350" indent="-514350" algn="just">
              <a:lnSpc>
                <a:spcPct val="80000"/>
              </a:lnSpc>
              <a:buFont typeface="Tw Cen MT"/>
              <a:buAutoNum type="arabicPeriod"/>
            </a:pPr>
            <a:r>
              <a:rPr lang="pt-BR" sz="1200" smtClean="0"/>
              <a:t>Jiang CM, Yang YH, Chen LQ, et al. Early amplitude-integrated EEG monitoring 6 h after birth predicts long-term neurodevelop-ment of asphyxiated late preterm infants.Eur J Pediatr. 2015; 174:1043-1052.</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85000" lnSpcReduction="10000"/>
          </a:bodyPr>
          <a:lstStyle/>
          <a:p>
            <a:pPr marL="457200" indent="-457200" algn="just">
              <a:lnSpc>
                <a:spcPct val="80000"/>
              </a:lnSpc>
              <a:buFont typeface="Tw Cen MT"/>
              <a:buAutoNum type="arabicPeriod" startAt="18"/>
            </a:pPr>
            <a:r>
              <a:rPr lang="pt-BR" sz="1300" smtClean="0"/>
              <a:t>van Rooij LG, de Vries LS, Handryastuti S, et al. Neurodevelop-mental outcome in term infants with status epilepticus detected with amplitude-integratedelectroencephalography.Pediatrics. 2007;120:e354-e363.</a:t>
            </a:r>
          </a:p>
          <a:p>
            <a:pPr marL="457200" indent="-457200" algn="just">
              <a:lnSpc>
                <a:spcPct val="80000"/>
              </a:lnSpc>
              <a:buFont typeface="Tw Cen MT"/>
              <a:buAutoNum type="arabicPeriod" startAt="18"/>
            </a:pPr>
            <a:r>
              <a:rPr lang="pt-BR" sz="1300" smtClean="0"/>
              <a:t>Scoppa A, Casani A, Cocca F, et al. aEEG in preterm infants. J Matern Fetal Neonatal Med. 2012;25(suppl 4):139-140.</a:t>
            </a:r>
          </a:p>
          <a:p>
            <a:pPr marL="457200" indent="-457200" algn="just">
              <a:lnSpc>
                <a:spcPct val="80000"/>
              </a:lnSpc>
              <a:buFont typeface="Tw Cen MT"/>
              <a:buAutoNum type="arabicPeriod" startAt="18"/>
            </a:pPr>
            <a:r>
              <a:rPr lang="pt-BR" sz="1300" smtClean="0"/>
              <a:t>Scher MS, Alvin J, Gaus L, Minnigh B, Painter MJ. Uncoupling of EEG-clinical neonatal seizures after antiepileptic drug use. Pediatr Neurol. 2003;28:277-280.</a:t>
            </a:r>
          </a:p>
          <a:p>
            <a:pPr marL="457200" indent="-457200" algn="just">
              <a:lnSpc>
                <a:spcPct val="80000"/>
              </a:lnSpc>
              <a:buFont typeface="Tw Cen MT"/>
              <a:buAutoNum type="arabicPeriod" startAt="18"/>
            </a:pPr>
            <a:r>
              <a:rPr lang="pt-BR" sz="1300" smtClean="0"/>
              <a:t>Bye A, Flanagan D. Electroencephalograms, clinical observations and the monitoring of neonatal seizures.J Paediatr Child Health. 1995;31:503-507.</a:t>
            </a:r>
          </a:p>
          <a:p>
            <a:pPr marL="457200" indent="-457200" algn="just">
              <a:lnSpc>
                <a:spcPct val="80000"/>
              </a:lnSpc>
              <a:buFont typeface="Tw Cen MT"/>
              <a:buAutoNum type="arabicPeriod" startAt="18"/>
            </a:pPr>
            <a:r>
              <a:rPr lang="pt-BR" sz="1300" smtClean="0"/>
              <a:t>McBride MC, Laroia N, Guillet R. Electrographic seizures in neonates correlate with poor neurodevelopmental outcome.Neu-rology. 2000;55:506-513.</a:t>
            </a:r>
          </a:p>
          <a:p>
            <a:pPr marL="457200" indent="-457200" algn="just">
              <a:lnSpc>
                <a:spcPct val="80000"/>
              </a:lnSpc>
              <a:buFont typeface="Tw Cen MT"/>
              <a:buAutoNum type="arabicPeriod" startAt="18"/>
            </a:pPr>
            <a:r>
              <a:rPr lang="pt-BR" sz="1300" smtClean="0"/>
              <a:t>Lawrence R, Inder T. Neonatal status epilepticus.Semin Pediatr Neurol. 2010;17:163-168.</a:t>
            </a:r>
          </a:p>
          <a:p>
            <a:pPr marL="457200" indent="-457200" algn="just">
              <a:lnSpc>
                <a:spcPct val="80000"/>
              </a:lnSpc>
              <a:buFont typeface="Tw Cen MT"/>
              <a:buAutoNum type="arabicPeriod" startAt="18"/>
            </a:pPr>
            <a:r>
              <a:rPr lang="pt-BR" sz="1300" smtClean="0"/>
              <a:t>Sanchez Fernandez I, Klehm J, An S, et al. Comparison of risk factors for pediatric convulsive status epilepticus when defined as seizures &gt;/= 5 min versus seizures &gt;/= 30 min.Seizure. 2014;23: 692-698.</a:t>
            </a:r>
          </a:p>
          <a:p>
            <a:pPr marL="457200" indent="-457200" algn="just">
              <a:lnSpc>
                <a:spcPct val="80000"/>
              </a:lnSpc>
              <a:buFont typeface="Tw Cen MT"/>
              <a:buAutoNum type="arabicPeriod" startAt="18"/>
            </a:pPr>
            <a:r>
              <a:rPr lang="pt-BR" sz="1300" smtClean="0"/>
              <a:t>Galanopoulou AS. Sexually dimorphic expression of KCC2 and GABA function.Epilepsy Res. 2008;80:99-113.</a:t>
            </a:r>
          </a:p>
          <a:p>
            <a:pPr marL="457200" indent="-457200" algn="just">
              <a:lnSpc>
                <a:spcPct val="80000"/>
              </a:lnSpc>
              <a:buFont typeface="Tw Cen MT"/>
              <a:buAutoNum type="arabicPeriod" startAt="18"/>
            </a:pPr>
            <a:r>
              <a:rPr lang="pt-BR" sz="1300" smtClean="0"/>
              <a:t>Hauser WA, Annegers JF, Kurland LT. Incidence of epilepsy and unprovoked seizures in Rochester, Minnesota: 1935-1984.Epi-lepsia. 1993;34:453-468.</a:t>
            </a:r>
          </a:p>
          <a:p>
            <a:pPr marL="457200" indent="-457200" algn="just">
              <a:lnSpc>
                <a:spcPct val="80000"/>
              </a:lnSpc>
              <a:buFont typeface="Tw Cen MT"/>
              <a:buAutoNum type="arabicPeriod" startAt="18"/>
            </a:pPr>
            <a:r>
              <a:rPr lang="pt-BR" sz="1300" smtClean="0"/>
              <a:t>Kotsopoulos I, de Krom M, Kessels F, et al. Incidence of epilepsy and predictive factors of epileptic and non-epileptic seizures.Sei-zure. 2005;14:175-182.</a:t>
            </a:r>
          </a:p>
          <a:p>
            <a:pPr marL="457200" indent="-457200" algn="just">
              <a:lnSpc>
                <a:spcPct val="80000"/>
              </a:lnSpc>
              <a:buFont typeface="Tw Cen MT"/>
              <a:buAutoNum type="arabicPeriod" startAt="18"/>
            </a:pPr>
            <a:r>
              <a:rPr lang="pt-BR" sz="1300" smtClean="0"/>
              <a:t>Glass HC, Wusthoff CJ, Shellhaas RA, et al. Risk factors for EEG seizures in neonates treated with hypothermia: a multicenter cohort study.Neurology. 2014;82:1239-1244.</a:t>
            </a:r>
          </a:p>
          <a:p>
            <a:pPr marL="457200" indent="-457200" algn="just">
              <a:lnSpc>
                <a:spcPct val="80000"/>
              </a:lnSpc>
              <a:buFont typeface="Tw Cen MT"/>
              <a:buAutoNum type="arabicPeriod" startAt="18"/>
            </a:pPr>
            <a:r>
              <a:rPr lang="pt-BR" sz="1300" smtClean="0"/>
              <a:t>Pisani F, Cerminara C, Fusco C, Sisti L. Neonatal status epilepti-cus vs recurrent neonatal seizures: clinical findings and outcome. Neurology. 2007;69:2177-2185.</a:t>
            </a:r>
          </a:p>
          <a:p>
            <a:pPr marL="457200" indent="-457200" algn="just">
              <a:lnSpc>
                <a:spcPct val="80000"/>
              </a:lnSpc>
              <a:buFont typeface="Tw Cen MT"/>
              <a:buAutoNum type="arabicPeriod" startAt="18"/>
            </a:pPr>
            <a:r>
              <a:rPr lang="pt-BR" sz="1300" smtClean="0"/>
              <a:t>Glass HC, Glidden D, Jeremy RJ, Barkovich AJ, Ferriero DM, Miller SP. Clinical neonatal seizures are independently associated with outcome in infants at risk for hypoxic-ischemic brain injury. J Pediatr. 2009;155:318-323.</a:t>
            </a:r>
          </a:p>
          <a:p>
            <a:pPr marL="457200" indent="-457200" algn="just">
              <a:lnSpc>
                <a:spcPct val="80000"/>
              </a:lnSpc>
              <a:buFont typeface="Tw Cen MT"/>
              <a:buAutoNum type="arabicPeriod" startAt="18"/>
            </a:pPr>
            <a:r>
              <a:rPr lang="pt-BR" sz="1300" smtClean="0"/>
              <a:t>Abend NS, Wusthoff CJ, Goldberg EM, Dlugos DJ. Electrographic seizures and status epilepticus in critically ill children and neonates with encephalopathy.Lancet Neurol. 2013;12:1170-1179.</a:t>
            </a:r>
          </a:p>
          <a:p>
            <a:pPr marL="457200" indent="-457200" algn="just">
              <a:lnSpc>
                <a:spcPct val="80000"/>
              </a:lnSpc>
              <a:buFont typeface="Tw Cen MT"/>
              <a:buAutoNum type="arabicPeriod" startAt="18"/>
            </a:pPr>
            <a:r>
              <a:rPr lang="pt-BR" sz="1300" smtClean="0"/>
              <a:t>Payne ET, Zhao XY, Frndova H, et al. Seizure burden is inde-pendently associated with short term outcome in critically ill children.Brain. 2014;137:1429-1438.</a:t>
            </a:r>
          </a:p>
          <a:p>
            <a:pPr marL="457200" indent="-457200" algn="just">
              <a:lnSpc>
                <a:spcPct val="80000"/>
              </a:lnSpc>
              <a:buFont typeface="Tw Cen MT"/>
              <a:buAutoNum type="arabicPeriod" startAt="18"/>
            </a:pPr>
            <a:r>
              <a:rPr lang="pt-BR" sz="1300" smtClean="0"/>
              <a:t>Abend NS, Topjian AA, Williams S. Could EEG monitoring in critically ill children be a cost-effective neuroprotective strategy? J Clin Neurophysiol. 2015;32:486-494.</a:t>
            </a:r>
          </a:p>
          <a:p>
            <a:pPr marL="457200" indent="-457200" algn="just">
              <a:lnSpc>
                <a:spcPct val="80000"/>
              </a:lnSpc>
              <a:buFont typeface="Tw Cen MT"/>
              <a:buAutoNum type="arabicPeriod" startAt="18"/>
            </a:pPr>
            <a:r>
              <a:rPr lang="pt-BR" sz="1300" smtClean="0"/>
              <a:t>Pavlidis E, Spagnoli C, Pelosi A, Mazzotta S, Pisani F. Neonatal status epilepticus: differences between preterm and term newborns.Eur J Paediatr Neurol. 2015;19:314-319.</a:t>
            </a:r>
          </a:p>
          <a:p>
            <a:pPr marL="457200" indent="-457200">
              <a:lnSpc>
                <a:spcPct val="80000"/>
              </a:lnSpc>
            </a:pPr>
            <a:endParaRPr lang="pt-BR" sz="130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bwMode="auto">
          <a:xfrm>
            <a:off x="395288" y="476250"/>
            <a:ext cx="8229600" cy="1143000"/>
          </a:xfrm>
          <a:noFill/>
        </p:spPr>
        <p:txBody>
          <a:bodyPr wrap="square" numCol="1" anchorCtr="0" compatLnSpc="1">
            <a:prstTxWarp prst="textNoShape">
              <a:avLst/>
            </a:prstTxWarp>
            <a:normAutofit fontScale="90000"/>
          </a:bodyPr>
          <a:lstStyle/>
          <a:p>
            <a:pPr algn="ctr"/>
            <a:r>
              <a:rPr lang="pt-BR" sz="3200" smtClean="0">
                <a:ln>
                  <a:noFill/>
                </a:ln>
                <a:solidFill>
                  <a:srgbClr val="FFFF00"/>
                </a:solidFill>
              </a:rPr>
              <a:t>Nota do Editor do site, Dr. Paulo R. Margotto. Consultem também! A</a:t>
            </a:r>
            <a:r>
              <a:rPr lang="pt-BR" altLang="ja-JP" sz="3200" smtClean="0">
                <a:ln>
                  <a:noFill/>
                </a:ln>
                <a:solidFill>
                  <a:srgbClr val="FFFF00"/>
                </a:solidFill>
                <a:ea typeface="MS PGothic" pitchFamily="34" charset="-128"/>
              </a:rPr>
              <a:t>q</a:t>
            </a:r>
            <a:r>
              <a:rPr lang="pt-BR" sz="3200" smtClean="0">
                <a:ln>
                  <a:noFill/>
                </a:ln>
                <a:solidFill>
                  <a:srgbClr val="FFFF00"/>
                </a:solidFill>
              </a:rPr>
              <a:t>ui e Agora! Estudando Juntos!</a:t>
            </a:r>
          </a:p>
        </p:txBody>
      </p:sp>
      <p:pic>
        <p:nvPicPr>
          <p:cNvPr id="50181" name="Picture 5" descr="Dr.Paulo R. Margotto (Hotel Mercure de Manaus-At work![Preparando o CafÃ© CientÃ­fico!]) (9/8/2018"/>
          <p:cNvPicPr>
            <a:picLocks noChangeAspect="1" noChangeArrowheads="1"/>
          </p:cNvPicPr>
          <p:nvPr/>
        </p:nvPicPr>
        <p:blipFill>
          <a:blip r:embed="rId2">
            <a:lum bright="6000" contrast="18000"/>
          </a:blip>
          <a:srcRect/>
          <a:stretch>
            <a:fillRect/>
          </a:stretch>
        </p:blipFill>
        <p:spPr bwMode="auto">
          <a:xfrm>
            <a:off x="1692275" y="1989138"/>
            <a:ext cx="5834063" cy="3200400"/>
          </a:xfrm>
          <a:prstGeom prst="rect">
            <a:avLst/>
          </a:prstGeom>
          <a:noFill/>
        </p:spPr>
      </p:pic>
      <p:sp>
        <p:nvSpPr>
          <p:cNvPr id="50182" name="Text Box 6"/>
          <p:cNvSpPr txBox="1">
            <a:spLocks noChangeArrowheads="1"/>
          </p:cNvSpPr>
          <p:nvPr/>
        </p:nvSpPr>
        <p:spPr bwMode="auto">
          <a:xfrm>
            <a:off x="2987675" y="5300663"/>
            <a:ext cx="2549525" cy="366712"/>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a:xfrm>
            <a:off x="539750" y="2332038"/>
            <a:ext cx="8229600" cy="4525962"/>
          </a:xfrm>
        </p:spPr>
        <p:txBody>
          <a:bodyPr/>
          <a:lstStyle/>
          <a:p>
            <a:pPr>
              <a:lnSpc>
                <a:spcPct val="80000"/>
              </a:lnSpc>
            </a:pPr>
            <a:r>
              <a:rPr lang="pt-BR" sz="1400" smtClean="0"/>
              <a:t>O reconhecimento clínico das convulsões neonatais pode ser difícil devido à sutileza das manifestações. O eletroencefalograma (EEG) é o exame de escolha para a confirmação das crises, infelizmente essa ferramenta apresenta suas limitações devido à falta de equipamentos adequados, profissionais habilitados e neuroeletrofisiologistas 24h no Serviço.</a:t>
            </a:r>
          </a:p>
          <a:p>
            <a:pPr>
              <a:lnSpc>
                <a:spcPct val="80000"/>
              </a:lnSpc>
            </a:pPr>
            <a:r>
              <a:rPr lang="pt-BR" sz="1400" smtClean="0"/>
              <a:t>Os autores investigaram quantas crises subclínicas em neonatos a termo com encefalopatia hipóxico-isquêmica (EHI) seriam perdidas sem monitorização eletroencefalográfica contínua integrada (aEEG) e se o tratamento imediato das manifestações  clínicas e subclínicas resultaria em uma redução da duração total de convulsões e na diminuição da lesão cerebral, como visto na ressonância magnética.</a:t>
            </a:r>
          </a:p>
          <a:p>
            <a:pPr>
              <a:lnSpc>
                <a:spcPct val="80000"/>
              </a:lnSpc>
            </a:pPr>
            <a:r>
              <a:rPr lang="pt-BR" sz="1400" b="1" smtClean="0">
                <a:solidFill>
                  <a:srgbClr val="FF66CC"/>
                </a:solidFill>
              </a:rPr>
              <a:t>Quando bebês mostraram a sua primeira crise subclínica, conforme confirmado com EEGa, foram divididos aleatoriamente para o grupo A (tratamento em crises clínicas e subclínicas) ou  grupo B (cegueira do registro EEGa e tratamento de apenas crises clínicas).</a:t>
            </a:r>
          </a:p>
          <a:p>
            <a:pPr>
              <a:lnSpc>
                <a:spcPct val="80000"/>
              </a:lnSpc>
            </a:pPr>
            <a:r>
              <a:rPr lang="pt-BR" sz="1600" smtClean="0"/>
              <a:t>A duração mediana dos padrões de convulsão no grupo A foi de 196 minutos, em comparação com 503 minutos no grupo B (sem significância estatística)</a:t>
            </a:r>
          </a:p>
          <a:p>
            <a:pPr algn="ctr">
              <a:lnSpc>
                <a:spcPct val="80000"/>
              </a:lnSpc>
            </a:pPr>
            <a:r>
              <a:rPr lang="pt-BR" sz="1600" smtClean="0">
                <a:solidFill>
                  <a:srgbClr val="FF66CC"/>
                </a:solidFill>
              </a:rPr>
              <a:t>Foi encontrada uma  correlação significativa entre a duração dos padrões de convulsão e a gravidade da lesão cerebral no grupo cego, assim como em todo o grupo.</a:t>
            </a:r>
          </a:p>
          <a:p>
            <a:pPr algn="ctr">
              <a:lnSpc>
                <a:spcPct val="80000"/>
              </a:lnSpc>
            </a:pPr>
            <a:endParaRPr lang="pt-BR" sz="1400" smtClean="0">
              <a:solidFill>
                <a:srgbClr val="FF66CC"/>
              </a:solidFill>
            </a:endParaRPr>
          </a:p>
          <a:p>
            <a:pPr algn="ctr">
              <a:lnSpc>
                <a:spcPct val="80000"/>
              </a:lnSpc>
            </a:pPr>
            <a:r>
              <a:rPr lang="pt-BR" sz="1400" smtClean="0"/>
              <a:t>	</a:t>
            </a:r>
            <a:r>
              <a:rPr lang="pt-BR" sz="1600" smtClean="0">
                <a:solidFill>
                  <a:srgbClr val="FFFF00"/>
                </a:solidFill>
              </a:rPr>
              <a:t>Nesse pequeno grupo de neonatos com EHI neonatal e convulsões, houve uma tendência de redução na duração das convulsões quando as convulsões clínicas e subclínicas foram tratadas.</a:t>
            </a:r>
          </a:p>
        </p:txBody>
      </p:sp>
      <p:sp>
        <p:nvSpPr>
          <p:cNvPr id="51204" name="Rectangle 4"/>
          <p:cNvSpPr>
            <a:spLocks noChangeArrowheads="1"/>
          </p:cNvSpPr>
          <p:nvPr/>
        </p:nvSpPr>
        <p:spPr bwMode="auto">
          <a:xfrm>
            <a:off x="684213" y="333375"/>
            <a:ext cx="7778750" cy="1038225"/>
          </a:xfrm>
          <a:prstGeom prst="rect">
            <a:avLst/>
          </a:prstGeom>
          <a:noFill/>
          <a:ln w="9525">
            <a:noFill/>
            <a:miter lim="800000"/>
            <a:headEnd/>
            <a:tailEnd/>
          </a:ln>
          <a:effectLst/>
        </p:spPr>
        <p:txBody>
          <a:bodyPr lIns="0" tIns="0" rIns="0" bIns="0" anchor="ctr">
            <a:spAutoFit/>
          </a:bodyPr>
          <a:lstStyle/>
          <a:p>
            <a:r>
              <a:rPr lang="pt-BR" b="1">
                <a:solidFill>
                  <a:srgbClr val="FF66CC"/>
                </a:solidFill>
                <a:latin typeface="Lato" pitchFamily="34" charset="0"/>
              </a:rPr>
              <a:t>Efeitos do tratamento das convulsões neonatais subcl</a:t>
            </a:r>
            <a:r>
              <a:rPr lang="pt-BR" b="1">
                <a:solidFill>
                  <a:srgbClr val="FF66CC"/>
                </a:solidFill>
                <a:latin typeface="Tw Cen MT"/>
              </a:rPr>
              <a:t>í</a:t>
            </a:r>
            <a:r>
              <a:rPr lang="pt-BR" b="1">
                <a:solidFill>
                  <a:srgbClr val="FF66CC"/>
                </a:solidFill>
                <a:latin typeface="Lato" pitchFamily="34" charset="0"/>
              </a:rPr>
              <a:t>nicas detectadas com monitoriza</a:t>
            </a:r>
            <a:r>
              <a:rPr lang="pt-BR" b="1">
                <a:solidFill>
                  <a:srgbClr val="FF66CC"/>
                </a:solidFill>
                <a:latin typeface="Tw Cen MT"/>
              </a:rPr>
              <a:t>ç</a:t>
            </a:r>
            <a:r>
              <a:rPr lang="pt-BR" b="1">
                <a:solidFill>
                  <a:srgbClr val="FF66CC"/>
                </a:solidFill>
                <a:latin typeface="Lato" pitchFamily="34" charset="0"/>
              </a:rPr>
              <a:t>ão cont</a:t>
            </a:r>
            <a:r>
              <a:rPr lang="pt-BR" b="1">
                <a:solidFill>
                  <a:srgbClr val="FF66CC"/>
                </a:solidFill>
                <a:latin typeface="Tw Cen MT"/>
              </a:rPr>
              <a:t>í</a:t>
            </a:r>
            <a:r>
              <a:rPr lang="pt-BR" b="1">
                <a:solidFill>
                  <a:srgbClr val="FF66CC"/>
                </a:solidFill>
                <a:latin typeface="Lato" pitchFamily="34" charset="0"/>
              </a:rPr>
              <a:t>nua eletroencefalogr</a:t>
            </a:r>
            <a:r>
              <a:rPr lang="pt-BR" b="1">
                <a:solidFill>
                  <a:srgbClr val="FF66CC"/>
                </a:solidFill>
                <a:latin typeface="Tw Cen MT"/>
              </a:rPr>
              <a:t>á</a:t>
            </a:r>
            <a:r>
              <a:rPr lang="pt-BR" b="1">
                <a:solidFill>
                  <a:srgbClr val="FF66CC"/>
                </a:solidFill>
                <a:latin typeface="Lato" pitchFamily="34" charset="0"/>
              </a:rPr>
              <a:t>fica amplitude-integrada:ensaio</a:t>
            </a:r>
          </a:p>
          <a:p>
            <a:pPr eaLnBrk="0" hangingPunct="0"/>
            <a:r>
              <a:rPr lang="pt-BR" sz="600" u="sng">
                <a:solidFill>
                  <a:srgbClr val="78909C"/>
                </a:solidFill>
              </a:rPr>
              <a:t>  </a:t>
            </a:r>
            <a:endParaRPr lang="pt-BR" u="sng">
              <a:solidFill>
                <a:srgbClr val="78909C"/>
              </a:solidFill>
              <a:latin typeface="Tw Cen MT"/>
            </a:endParaRPr>
          </a:p>
          <a:p>
            <a:pPr algn="ctr" eaLnBrk="0" hangingPunct="0"/>
            <a:r>
              <a:rPr lang="pt-BR" sz="1300">
                <a:latin typeface="Tw Cen MT"/>
                <a:ea typeface="Source Sans Pro"/>
                <a:cs typeface="Source Sans Pro"/>
              </a:rPr>
              <a:t>Apresentação: Diogo Wagner, Fernando Galli.</a:t>
            </a:r>
            <a:br>
              <a:rPr lang="pt-BR" sz="1300">
                <a:latin typeface="Tw Cen MT"/>
                <a:ea typeface="Source Sans Pro"/>
                <a:cs typeface="Source Sans Pro"/>
              </a:rPr>
            </a:br>
            <a:r>
              <a:rPr lang="pt-BR" sz="1300">
                <a:latin typeface="Tw Cen MT"/>
                <a:ea typeface="Source Sans Pro"/>
                <a:cs typeface="Source Sans Pro"/>
              </a:rPr>
              <a:t>Coordenação:Paulo R. Margotto</a:t>
            </a:r>
            <a:endParaRPr lang="pt-BR">
              <a:latin typeface="Tw Cen MT"/>
            </a:endParaRPr>
          </a:p>
        </p:txBody>
      </p:sp>
      <p:pic>
        <p:nvPicPr>
          <p:cNvPr id="51205" name="Picture 5" descr="ppt">
            <a:hlinkClick r:id="rId2" tooltip="Convulsoes subclinicas"/>
          </p:cNvPr>
          <p:cNvPicPr>
            <a:picLocks noChangeAspect="1" noChangeArrowheads="1"/>
          </p:cNvPicPr>
          <p:nvPr/>
        </p:nvPicPr>
        <p:blipFill>
          <a:blip r:embed="rId3"/>
          <a:srcRect/>
          <a:stretch>
            <a:fillRect/>
          </a:stretch>
        </p:blipFill>
        <p:spPr bwMode="auto">
          <a:xfrm>
            <a:off x="8388350" y="549275"/>
            <a:ext cx="457200" cy="457200"/>
          </a:xfrm>
          <a:prstGeom prst="rect">
            <a:avLst/>
          </a:prstGeom>
          <a:noFill/>
        </p:spPr>
      </p:pic>
      <p:sp>
        <p:nvSpPr>
          <p:cNvPr id="51206" name="Rectangle 6"/>
          <p:cNvSpPr>
            <a:spLocks noChangeArrowheads="1"/>
          </p:cNvSpPr>
          <p:nvPr/>
        </p:nvSpPr>
        <p:spPr bwMode="auto">
          <a:xfrm>
            <a:off x="539750" y="1773238"/>
            <a:ext cx="8353425" cy="547687"/>
          </a:xfrm>
          <a:prstGeom prst="rect">
            <a:avLst/>
          </a:prstGeom>
          <a:solidFill>
            <a:srgbClr val="FFFFFF"/>
          </a:solidFill>
          <a:ln w="9525">
            <a:noFill/>
            <a:miter lim="800000"/>
            <a:headEnd/>
            <a:tailEnd/>
          </a:ln>
          <a:effectLst/>
        </p:spPr>
        <p:txBody>
          <a:bodyPr lIns="0" tIns="0" rIns="71415" bIns="0" anchor="ctr">
            <a:spAutoFit/>
          </a:bodyPr>
          <a:lstStyle/>
          <a:p>
            <a:pPr algn="ctr"/>
            <a:r>
              <a:rPr lang="pt-BR" sz="1200">
                <a:solidFill>
                  <a:schemeClr val="bg2"/>
                </a:solidFill>
                <a:hlinkClick r:id="rId4"/>
              </a:rPr>
              <a:t>Effect of treatment of subclinical neonatal seizures detected with aEEG: randomized, controlled trial.</a:t>
            </a:r>
            <a:endParaRPr lang="pt-BR" sz="1200">
              <a:solidFill>
                <a:schemeClr val="bg2"/>
              </a:solidFill>
            </a:endParaRPr>
          </a:p>
          <a:p>
            <a:pPr algn="ctr"/>
            <a:r>
              <a:rPr lang="pt-BR" sz="1200">
                <a:solidFill>
                  <a:schemeClr val="bg2"/>
                </a:solidFill>
              </a:rPr>
              <a:t>van Rooij LG, Toet MC, van Huffelen A et al.Pediatrics. 2010 Feb;125(2):e358-66. doi: 10.1542/peds.2009-0136. Epub 2010 Jan 25.PMID: 20100767.</a:t>
            </a:r>
            <a:r>
              <a:rPr lang="pt-BR" sz="1200" u="sng">
                <a:solidFill>
                  <a:schemeClr val="bg2"/>
                </a:solidFill>
                <a:hlinkClick r:id="rId5"/>
              </a:rPr>
              <a:t>Similar articles</a:t>
            </a:r>
            <a:endParaRPr lang="pt-BR" sz="1200" u="sng">
              <a:solidFill>
                <a:schemeClr val="bg2"/>
              </a:solidFill>
            </a:endParaRPr>
          </a:p>
        </p:txBody>
      </p:sp>
      <p:pic>
        <p:nvPicPr>
          <p:cNvPr id="51207" name="Picture 4" descr="DSC00988"/>
          <p:cNvPicPr>
            <a:picLocks noChangeAspect="1" noChangeArrowheads="1"/>
          </p:cNvPicPr>
          <p:nvPr/>
        </p:nvPicPr>
        <p:blipFill>
          <a:blip r:embed="rId6" cstate="print"/>
          <a:srcRect/>
          <a:stretch>
            <a:fillRect/>
          </a:stretch>
        </p:blipFill>
        <p:spPr bwMode="auto">
          <a:xfrm>
            <a:off x="611188" y="908050"/>
            <a:ext cx="1296987" cy="838200"/>
          </a:xfrm>
          <a:prstGeom prst="rect">
            <a:avLst/>
          </a:prstGeom>
          <a:noFill/>
          <a:ln w="9525">
            <a:noFill/>
            <a:miter lim="800000"/>
            <a:headEnd/>
            <a:tailEnd/>
          </a:ln>
        </p:spPr>
      </p:pic>
      <p:sp>
        <p:nvSpPr>
          <p:cNvPr id="51208" name="Oval 8"/>
          <p:cNvSpPr>
            <a:spLocks noChangeArrowheads="1"/>
          </p:cNvSpPr>
          <p:nvPr/>
        </p:nvSpPr>
        <p:spPr bwMode="auto">
          <a:xfrm>
            <a:off x="2051050" y="1052513"/>
            <a:ext cx="698500" cy="555625"/>
          </a:xfrm>
          <a:prstGeom prst="ellipse">
            <a:avLst/>
          </a:prstGeom>
          <a:solidFill>
            <a:schemeClr val="accent1"/>
          </a:solidFill>
          <a:ln w="9525">
            <a:solidFill>
              <a:schemeClr val="tx1"/>
            </a:solidFill>
            <a:round/>
            <a:headEnd/>
            <a:tailEnd/>
          </a:ln>
          <a:effectLst/>
        </p:spPr>
        <p:txBody>
          <a:bodyPr wrap="none" anchor="ctr"/>
          <a:lstStyle/>
          <a:p>
            <a:pPr algn="ctr"/>
            <a:r>
              <a:rPr lang="pt-BR" sz="1600" b="1">
                <a:solidFill>
                  <a:srgbClr val="FFFF00"/>
                </a:solidFill>
              </a:rPr>
              <a:t>2010</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idx="4294967295"/>
          </p:nvPr>
        </p:nvSpPr>
        <p:spPr bwMode="auto">
          <a:xfrm>
            <a:off x="539750" y="188913"/>
            <a:ext cx="8229600" cy="1143000"/>
          </a:xfrm>
          <a:noFill/>
        </p:spPr>
        <p:txBody>
          <a:bodyPr wrap="square" numCol="1" anchor="ctr" anchorCtr="0" compatLnSpc="1">
            <a:prstTxWarp prst="textNoShape">
              <a:avLst/>
            </a:prstTxWarp>
            <a:normAutofit fontScale="90000"/>
          </a:bodyPr>
          <a:lstStyle/>
          <a:p>
            <a:pPr algn="ctr"/>
            <a:r>
              <a:rPr lang="pt-BR" sz="3200" smtClean="0">
                <a:ln>
                  <a:noFill/>
                </a:ln>
                <a:solidFill>
                  <a:srgbClr val="FF66CC"/>
                </a:solidFill>
              </a:rPr>
              <a:t>Ressonância Magnética</a:t>
            </a:r>
            <a:br>
              <a:rPr lang="pt-BR" sz="3200" smtClean="0">
                <a:ln>
                  <a:noFill/>
                </a:ln>
                <a:solidFill>
                  <a:srgbClr val="FF66CC"/>
                </a:solidFill>
              </a:rPr>
            </a:br>
            <a:r>
              <a:rPr lang="pt-BR" sz="2000" smtClean="0">
                <a:ln>
                  <a:noFill/>
                </a:ln>
              </a:rPr>
              <a:t>Há uma correlação significante entre a duração das convulsões e o escore de ressonância magnética</a:t>
            </a:r>
          </a:p>
        </p:txBody>
      </p:sp>
      <p:sp>
        <p:nvSpPr>
          <p:cNvPr id="53251" name="Rectangle 3"/>
          <p:cNvSpPr>
            <a:spLocks noChangeArrowheads="1"/>
          </p:cNvSpPr>
          <p:nvPr/>
        </p:nvSpPr>
        <p:spPr bwMode="auto">
          <a:xfrm>
            <a:off x="539750" y="4365625"/>
            <a:ext cx="8528050" cy="366713"/>
          </a:xfrm>
          <a:prstGeom prst="rect">
            <a:avLst/>
          </a:prstGeom>
          <a:noFill/>
          <a:ln w="9525">
            <a:noFill/>
            <a:miter lim="800000"/>
            <a:headEnd/>
            <a:tailEnd/>
          </a:ln>
        </p:spPr>
        <p:txBody>
          <a:bodyPr wrap="none">
            <a:spAutoFit/>
          </a:bodyPr>
          <a:lstStyle/>
          <a:p>
            <a:r>
              <a:rPr lang="en-US"/>
              <a:t>Relação entre duração do padrão de convulsão e escore da RM-regressão linear) </a:t>
            </a:r>
            <a:endParaRPr lang="pt-BR"/>
          </a:p>
        </p:txBody>
      </p:sp>
      <p:pic>
        <p:nvPicPr>
          <p:cNvPr id="53252" name="Picture 4" descr="Imagem1çlufyu"/>
          <p:cNvPicPr>
            <a:picLocks noChangeAspect="1" noChangeArrowheads="1"/>
          </p:cNvPicPr>
          <p:nvPr/>
        </p:nvPicPr>
        <p:blipFill>
          <a:blip r:embed="rId2"/>
          <a:srcRect/>
          <a:stretch>
            <a:fillRect/>
          </a:stretch>
        </p:blipFill>
        <p:spPr bwMode="auto">
          <a:xfrm>
            <a:off x="468313" y="1268413"/>
            <a:ext cx="8353425" cy="3057525"/>
          </a:xfrm>
          <a:prstGeom prst="rect">
            <a:avLst/>
          </a:prstGeom>
          <a:noFill/>
          <a:ln w="9525">
            <a:noFill/>
            <a:miter lim="800000"/>
            <a:headEnd/>
            <a:tailEnd/>
          </a:ln>
        </p:spPr>
      </p:pic>
      <p:sp>
        <p:nvSpPr>
          <p:cNvPr id="53253" name="Rectangle 5"/>
          <p:cNvSpPr>
            <a:spLocks noGrp="1"/>
          </p:cNvSpPr>
          <p:nvPr>
            <p:ph type="body" idx="4294967295"/>
          </p:nvPr>
        </p:nvSpPr>
        <p:spPr>
          <a:xfrm>
            <a:off x="468313" y="4854575"/>
            <a:ext cx="8248650" cy="2003425"/>
          </a:xfrm>
          <a:noFill/>
        </p:spPr>
        <p:txBody>
          <a:bodyPr/>
          <a:lstStyle/>
          <a:p>
            <a:pPr algn="ctr">
              <a:lnSpc>
                <a:spcPct val="90000"/>
              </a:lnSpc>
              <a:buFont typeface="Arial" pitchFamily="34" charset="0"/>
              <a:buNone/>
            </a:pPr>
            <a:r>
              <a:rPr lang="en-US" b="1" smtClean="0">
                <a:solidFill>
                  <a:srgbClr val="FFFF00"/>
                </a:solidFill>
              </a:rPr>
              <a:t>Grupo A</a:t>
            </a:r>
            <a:r>
              <a:rPr lang="en-US" smtClean="0">
                <a:solidFill>
                  <a:srgbClr val="FFFF00"/>
                </a:solidFill>
              </a:rPr>
              <a:t> (tratamento em crises clínicas e subclínicas) ou </a:t>
            </a:r>
            <a:r>
              <a:rPr lang="en-US" b="1" smtClean="0">
                <a:solidFill>
                  <a:srgbClr val="FFFF00"/>
                </a:solidFill>
              </a:rPr>
              <a:t> Grupo B</a:t>
            </a:r>
            <a:r>
              <a:rPr lang="en-US" smtClean="0">
                <a:solidFill>
                  <a:srgbClr val="FFFF00"/>
                </a:solidFill>
              </a:rPr>
              <a:t> (cegueira do registro aEEG e tratamento de apenas crises clínicas)</a:t>
            </a:r>
          </a:p>
          <a:p>
            <a:pPr algn="ctr">
              <a:lnSpc>
                <a:spcPct val="90000"/>
              </a:lnSpc>
            </a:pPr>
            <a:endParaRPr lang="pt-BR" smtClean="0">
              <a:solidFill>
                <a:srgbClr val="FFFF0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468313" y="2205038"/>
            <a:ext cx="8229600" cy="4525962"/>
          </a:xfrm>
        </p:spPr>
        <p:txBody>
          <a:bodyPr/>
          <a:lstStyle/>
          <a:p>
            <a:r>
              <a:rPr lang="pt-BR" sz="2000" smtClean="0"/>
              <a:t>As convulsões neonatais podem ser o primeiro e único sinal clínico de distúrbio do sistema nervoso central no recém-nascido e devido a baixa acurácia do diagnóstico baseado em sinais clínicos e a falta de estudos baseados em populações usando o EEG convencional (EEGc), a verdadeira incidência só pode ser estimada. Como já sabemos, as convulsões ocorrem mais em recém-nascidos (o </a:t>
            </a:r>
            <a:r>
              <a:rPr lang="pt-BR" sz="2000" b="1" smtClean="0"/>
              <a:t>cérebro neonatal é hiperexcitável, em relação ao do adulto)</a:t>
            </a:r>
            <a:r>
              <a:rPr lang="pt-BR" sz="2000" smtClean="0"/>
              <a:t> devido a:-crítico período de sinaptogênese; -receptores glutamatos (excitatórios) são abundantes;  receptores GABA (inibitórios) estão reduzidos (estes receptores exercem uma ação excitatória paradoxal nos neurônios imaturos devido ao aumento da expressão do transportador NKCCI </a:t>
            </a:r>
          </a:p>
        </p:txBody>
      </p:sp>
      <p:sp>
        <p:nvSpPr>
          <p:cNvPr id="54276" name="Rectangle 4"/>
          <p:cNvSpPr>
            <a:spLocks noChangeArrowheads="1"/>
          </p:cNvSpPr>
          <p:nvPr/>
        </p:nvSpPr>
        <p:spPr bwMode="auto">
          <a:xfrm>
            <a:off x="250825" y="677863"/>
            <a:ext cx="8713788" cy="1417637"/>
          </a:xfrm>
          <a:prstGeom prst="rect">
            <a:avLst/>
          </a:prstGeom>
          <a:noFill/>
          <a:ln w="9525">
            <a:noFill/>
            <a:miter lim="800000"/>
            <a:headEnd/>
            <a:tailEnd/>
          </a:ln>
          <a:effectLst/>
        </p:spPr>
        <p:txBody>
          <a:bodyPr lIns="0" tIns="0" rIns="0" bIns="0" anchor="ctr">
            <a:spAutoFit/>
          </a:bodyPr>
          <a:lstStyle/>
          <a:p>
            <a:pPr algn="ctr"/>
            <a:r>
              <a:rPr lang="pt-BR" sz="2700" b="1">
                <a:solidFill>
                  <a:srgbClr val="FF66CC"/>
                </a:solidFill>
                <a:latin typeface="Lato" pitchFamily="34" charset="0"/>
              </a:rPr>
              <a:t>DIAGN</a:t>
            </a:r>
            <a:r>
              <a:rPr lang="pt-BR" sz="2700" b="1">
                <a:solidFill>
                  <a:srgbClr val="FF66CC"/>
                </a:solidFill>
                <a:latin typeface="Tw Cen MT"/>
              </a:rPr>
              <a:t>Ó</a:t>
            </a:r>
            <a:r>
              <a:rPr lang="pt-BR" sz="2700" b="1">
                <a:solidFill>
                  <a:srgbClr val="FF66CC"/>
                </a:solidFill>
                <a:latin typeface="Lato" pitchFamily="34" charset="0"/>
              </a:rPr>
              <a:t>STICO E MANUSEIO DAS CONVULSÕES NEONATAIS</a:t>
            </a:r>
          </a:p>
          <a:p>
            <a:pPr eaLnBrk="0" hangingPunct="0"/>
            <a:r>
              <a:rPr lang="pt-BR" sz="1300">
                <a:ea typeface="Source Sans Pro"/>
                <a:cs typeface="Source Sans Pro"/>
              </a:rPr>
              <a:t>Krisa Van Meurs (Estados Unidos).</a:t>
            </a:r>
            <a:r>
              <a:rPr lang="pt-BR" sz="1300">
                <a:latin typeface="Tw Cen MT"/>
                <a:ea typeface="Source Sans Pro"/>
                <a:cs typeface="Source Sans Pro"/>
              </a:rPr>
              <a:t> </a:t>
            </a:r>
            <a:r>
              <a:rPr lang="pt-BR" sz="1300">
                <a:ea typeface="Source Sans Pro"/>
                <a:cs typeface="Source Sans Pro"/>
              </a:rPr>
              <a:t>23o Congresso Brasileiro de Perinatologia, 14 a 17 de setembro de 2016, Gramado, RS.</a:t>
            </a:r>
            <a:r>
              <a:rPr lang="pt-BR" sz="1300">
                <a:latin typeface="Tw Cen MT"/>
                <a:ea typeface="Source Sans Pro"/>
                <a:cs typeface="Source Sans Pro"/>
              </a:rPr>
              <a:t> </a:t>
            </a:r>
            <a:r>
              <a:rPr lang="pt-BR" sz="1300">
                <a:ea typeface="Source Sans Pro"/>
                <a:cs typeface="Source Sans Pro"/>
              </a:rPr>
              <a:t>Realizado por Paulo R. Margotto, Professor de Neonatologia (6a S</a:t>
            </a:r>
            <a:r>
              <a:rPr lang="pt-BR" sz="1300">
                <a:latin typeface="Tw Cen MT"/>
                <a:ea typeface="Source Sans Pro"/>
                <a:cs typeface="Source Sans Pro"/>
              </a:rPr>
              <a:t>é</a:t>
            </a:r>
            <a:r>
              <a:rPr lang="pt-BR" sz="1300">
                <a:ea typeface="Source Sans Pro"/>
                <a:cs typeface="Source Sans Pro"/>
              </a:rPr>
              <a:t>rie da Faculdade de Medicina da Universidade Cat</a:t>
            </a:r>
            <a:r>
              <a:rPr lang="pt-BR" sz="1300">
                <a:latin typeface="Tw Cen MT"/>
                <a:ea typeface="Source Sans Pro"/>
                <a:cs typeface="Source Sans Pro"/>
              </a:rPr>
              <a:t>ó</a:t>
            </a:r>
            <a:r>
              <a:rPr lang="pt-BR" sz="1300">
                <a:ea typeface="Source Sans Pro"/>
                <a:cs typeface="Source Sans Pro"/>
              </a:rPr>
              <a:t>lica de Bras</a:t>
            </a:r>
            <a:r>
              <a:rPr lang="pt-BR" sz="1300">
                <a:latin typeface="Tw Cen MT"/>
                <a:ea typeface="Source Sans Pro"/>
                <a:cs typeface="Source Sans Pro"/>
              </a:rPr>
              <a:t>í</a:t>
            </a:r>
            <a:r>
              <a:rPr lang="pt-BR" sz="1300">
                <a:ea typeface="Source Sans Pro"/>
                <a:cs typeface="Source Sans Pro"/>
              </a:rPr>
              <a:t>lia); Hospital Materno Infantil de Bras</a:t>
            </a:r>
            <a:r>
              <a:rPr lang="pt-BR" sz="1300">
                <a:latin typeface="Tw Cen MT"/>
                <a:ea typeface="Source Sans Pro"/>
                <a:cs typeface="Source Sans Pro"/>
              </a:rPr>
              <a:t>í</a:t>
            </a:r>
            <a:r>
              <a:rPr lang="pt-BR" sz="1300">
                <a:ea typeface="Source Sans Pro"/>
                <a:cs typeface="Source Sans Pro"/>
              </a:rPr>
              <a:t>lia (SES/DF).</a:t>
            </a:r>
            <a:endParaRPr lang="pt-BR">
              <a:latin typeface="Tw Cen MT"/>
            </a:endParaRPr>
          </a:p>
        </p:txBody>
      </p:sp>
      <p:pic>
        <p:nvPicPr>
          <p:cNvPr id="54277" name="Picture 5" descr="doc">
            <a:hlinkClick r:id="rId2" tooltip="Convuls_Neon_Diag_Manus_2016"/>
          </p:cNvPr>
          <p:cNvPicPr>
            <a:picLocks noChangeAspect="1" noChangeArrowheads="1"/>
          </p:cNvPicPr>
          <p:nvPr/>
        </p:nvPicPr>
        <p:blipFill>
          <a:blip r:embed="rId3"/>
          <a:srcRect/>
          <a:stretch>
            <a:fillRect/>
          </a:stretch>
        </p:blipFill>
        <p:spPr bwMode="auto">
          <a:xfrm>
            <a:off x="7235825" y="1052513"/>
            <a:ext cx="457200" cy="457200"/>
          </a:xfrm>
          <a:prstGeom prst="rect">
            <a:avLst/>
          </a:prstGeom>
          <a:noFill/>
        </p:spPr>
      </p:pic>
      <p:sp>
        <p:nvSpPr>
          <p:cNvPr id="54278" name="Oval 6"/>
          <p:cNvSpPr>
            <a:spLocks noChangeArrowheads="1"/>
          </p:cNvSpPr>
          <p:nvPr/>
        </p:nvSpPr>
        <p:spPr bwMode="auto">
          <a:xfrm>
            <a:off x="1042988" y="1125538"/>
            <a:ext cx="555625" cy="411162"/>
          </a:xfrm>
          <a:prstGeom prst="ellipse">
            <a:avLst/>
          </a:prstGeom>
          <a:solidFill>
            <a:schemeClr val="accent1"/>
          </a:solidFill>
          <a:ln w="9525">
            <a:solidFill>
              <a:schemeClr val="tx1"/>
            </a:solidFill>
            <a:round/>
            <a:headEnd/>
            <a:tailEnd/>
          </a:ln>
          <a:effectLst/>
        </p:spPr>
        <p:txBody>
          <a:bodyPr wrap="none" anchor="ctr"/>
          <a:lstStyle/>
          <a:p>
            <a:pPr algn="ctr"/>
            <a:r>
              <a:rPr lang="pt-BR" sz="1600" b="1">
                <a:solidFill>
                  <a:srgbClr val="FFFF00"/>
                </a:solidFill>
              </a:rPr>
              <a:t>2016</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179388" y="620713"/>
            <a:ext cx="8785225" cy="5505450"/>
          </a:xfrm>
        </p:spPr>
        <p:txBody>
          <a:bodyPr/>
          <a:lstStyle/>
          <a:p>
            <a:pPr>
              <a:lnSpc>
                <a:spcPct val="90000"/>
              </a:lnSpc>
            </a:pPr>
            <a:r>
              <a:rPr lang="pt-BR" sz="2000" smtClean="0"/>
              <a:t>Durante toda a Conferência foi enfatizada importância do Eletroencefalograma, tanto convencional(EEGc), como o de amplitude (EEGa). Historicamente o diagnóstico de convulsão foi mais frequentemente baseado em sinais clínicos. No entanto, os estudos de EEG demonstraram que nem todo evento clínico suspeito é convulsão epiléptica (muitas convulsões neonatais são subclínicas). Assim o  </a:t>
            </a:r>
            <a:r>
              <a:rPr lang="pt-BR" sz="2000" b="1" smtClean="0"/>
              <a:t>diagnóstico impreciso de convulsão tem importantes conseqüências</a:t>
            </a:r>
            <a:r>
              <a:rPr lang="pt-BR" sz="2000" smtClean="0"/>
              <a:t>:, como subtratamento nos neonatos com convulsões subclínicas e exposição desnecessária a anticonvulsivantes nos   neonatos com atividade motora suspeita. Apenas 1/3 das crises EEGs se expressam clinicamente, além dos neonatologistas não reconhecerem ou interpretaram mal estas manifestações clínicas. Além do mais, o monitoramento EEG documenta a contínua expressão EEG após o uso de drogas antiepilépticas, após a supressão completa ou parcial dos comportamentos clínicos convulsivos (</a:t>
            </a:r>
            <a:r>
              <a:rPr lang="pt-BR" sz="2000" b="1" smtClean="0"/>
              <a:t>58%</a:t>
            </a:r>
            <a:r>
              <a:rPr lang="pt-BR" sz="2000" smtClean="0"/>
              <a:t> das convulsões persistentes tiveram desacoplamento de expressões elétricas e clínicas de convulsões). </a:t>
            </a:r>
            <a:r>
              <a:rPr lang="pt-BR" sz="2000" b="1" smtClean="0"/>
              <a:t>Sinais clínicos são ausentes em 89-90% nas convulsões eletrográficas.</a:t>
            </a:r>
            <a:r>
              <a:rPr lang="pt-BR" sz="2000" smtClean="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323850" y="620713"/>
            <a:ext cx="8640763" cy="5505450"/>
          </a:xfrm>
        </p:spPr>
        <p:txBody>
          <a:bodyPr/>
          <a:lstStyle/>
          <a:p>
            <a:pPr>
              <a:lnSpc>
                <a:spcPct val="80000"/>
              </a:lnSpc>
            </a:pPr>
            <a:r>
              <a:rPr lang="pt-BR" sz="2000" smtClean="0"/>
              <a:t>A definição de </a:t>
            </a:r>
            <a:r>
              <a:rPr lang="pt-BR" sz="2000" i="1" smtClean="0"/>
              <a:t>Status Epilepticus</a:t>
            </a:r>
            <a:r>
              <a:rPr lang="pt-BR" sz="2000" smtClean="0"/>
              <a:t> proposta para os neonatos é: convulsões presentes em mais de 50% do tempo gravado. Vejam o Guideline para a monitorização contínua EEG nos neonatos:1-recém-nascidos com alto risco para convulsões deveriam ser monitorizados por 24 horas. Se detectadas convulsões, a monitorização deveria continuar até pelo menos 24 horas sem convulsão;2-revisão por neurofisiologista após 1 hora de gravação e, depois, 2 vezes ao dia ou mais freqüentemente se clinicamente indicado, com relatos diários escritos; 3-observador ao lado do leito para documentar eventos clínicos suspeitos de convulsões, administração de drogas, alimentação; 4-EEGa ao lado do leito. Na abordagem terapêutica, os fatores a serem considerados são: duração, severidade e etiologia da convulsão; breves convulsões secundárias a distúrbios metabólicos reversíveis (como hipoglicemia) não requerem anticonvulsivante, enquanto convulsões devido a outras etiologias e que são prolongadas, deverão ser tratadas. A abordagem comum de tratar as convulsões clínicas sem a confirmação EEG resulta em tratamento inadequado das verdadeiras convulsões e expõem alguns recém-nascidos a medicações desnecessárias e potencialmente prejudiciais. </a:t>
            </a:r>
            <a:r>
              <a:rPr lang="pt-BR" sz="2000" b="1" smtClean="0">
                <a:solidFill>
                  <a:srgbClr val="FFFF00"/>
                </a:solidFill>
              </a:rPr>
              <a:t>O EEG convencional é crítico no diagnóstico e tratamento das convulsões</a:t>
            </a:r>
            <a:r>
              <a:rPr lang="pt-BR" sz="2000" b="1" smtClean="0"/>
              <a:t>.</a:t>
            </a:r>
            <a:r>
              <a:rPr lang="pt-BR" sz="2000" smtClean="0"/>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323850" y="620713"/>
            <a:ext cx="8496300" cy="5505450"/>
          </a:xfrm>
        </p:spPr>
        <p:txBody>
          <a:bodyPr/>
          <a:lstStyle/>
          <a:p>
            <a:r>
              <a:rPr lang="pt-BR" sz="2000" smtClean="0"/>
              <a:t>O ótimo protocolo para o tratamento das convulsões neonatais permanece desconhecido sendo urgentemente necessários mais estudos! Entre as novas drogas, </a:t>
            </a:r>
            <a:r>
              <a:rPr lang="pt-BR" sz="2000" b="1" smtClean="0"/>
              <a:t>bumetanide</a:t>
            </a:r>
            <a:r>
              <a:rPr lang="pt-BR" sz="2000" smtClean="0"/>
              <a:t> teve limitada redução na convulsão, além do maior risco de perda auditiva. Estamos aguardando os resultados do estudo de eficácia do </a:t>
            </a:r>
            <a:r>
              <a:rPr lang="pt-BR" sz="2000" b="1" smtClean="0"/>
              <a:t>levetiracetam</a:t>
            </a:r>
            <a:r>
              <a:rPr lang="pt-BR" sz="2000" smtClean="0"/>
              <a:t> (40-60mg/kg endovenoso no controle de convulsões comparado ao fenobarbital (20-40mg/kg) quando usado  como terapia de primeira linha. O tratamento das convulsões EEGs demonstrou melhor resultado na ressonância magnética a termo. Assim até que o EEG convencional seja amplamente disponível, provavelmente muitos bebês com convulsões não serão identificados, com maiores riscos de lesão cerebral  enquanto outros serão tratados desnecessariamente, expondo-os aos efeitos adversos dos anticonvulsivantes. Cuidado acompanhamento deve ser realizado nos neonatos que saem em uso de anticonvulsivantes </a:t>
            </a:r>
            <a:r>
              <a:rPr lang="pt-BR" sz="2000" b="1" smtClean="0"/>
              <a:t>(exposição prolongada ao fenobarbital pode inibir o crescimento cerebral a afetar adversamente o neurodesenvolvimento).</a:t>
            </a:r>
            <a:r>
              <a:rPr lang="pt-BR" sz="2000" smtClean="0"/>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p:txBody>
          <a:bodyPr/>
          <a:lstStyle/>
          <a:p>
            <a:r>
              <a:rPr lang="pt-BR" smtClean="0"/>
              <a:t>Bebês com </a:t>
            </a:r>
            <a:r>
              <a:rPr lang="pt-BR" smtClean="0">
                <a:solidFill>
                  <a:srgbClr val="FFFF00"/>
                </a:solidFill>
              </a:rPr>
              <a:t>menor </a:t>
            </a:r>
            <a:r>
              <a:rPr lang="pt-BR" altLang="ja-JP" smtClean="0">
                <a:solidFill>
                  <a:srgbClr val="FFFF00"/>
                </a:solidFill>
                <a:ea typeface="MS PGothic" pitchFamily="34" charset="-128"/>
              </a:rPr>
              <a:t>idade gestacional,  com baixos escores de Apgar, maiores escores do CRIB II e evidência de lesão cerebral no ultrassom estão sob risco elevado de convulsões</a:t>
            </a:r>
            <a:r>
              <a:rPr lang="pt-BR" altLang="ja-JP" smtClean="0">
                <a:ea typeface="MS PGothic" pitchFamily="34" charset="-128"/>
              </a:rPr>
              <a:t>, sugerindo que </a:t>
            </a:r>
            <a:r>
              <a:rPr lang="pt-BR" altLang="ja-JP" b="1" smtClean="0">
                <a:solidFill>
                  <a:srgbClr val="FF66CC"/>
                </a:solidFill>
                <a:ea typeface="MS PGothic" pitchFamily="34" charset="-128"/>
              </a:rPr>
              <a:t>esses bebês podem ser considerados para início precoce da minitorização EEG</a:t>
            </a:r>
            <a:r>
              <a:rPr lang="pt-BR" altLang="ja-JP" smtClean="0">
                <a:ea typeface="MS PGothic" pitchFamily="34" charset="-128"/>
              </a:rPr>
              <a:t>, de acôrdo com as Diretrizes da </a:t>
            </a:r>
            <a:r>
              <a:rPr lang="pt-BR" altLang="ja-JP" i="1" smtClean="0">
                <a:ea typeface="MS PGothic" pitchFamily="34" charset="-128"/>
              </a:rPr>
              <a:t>American Clinical Neurophysiology Society</a:t>
            </a:r>
            <a:r>
              <a:rPr lang="pt-BR" altLang="ja-JP" smtClean="0">
                <a:ea typeface="MS PGothic" pitchFamily="34" charset="-128"/>
              </a:rPr>
              <a:t>. </a:t>
            </a:r>
            <a:r>
              <a:rPr lang="pt-BR" smtClean="0"/>
              <a:t>As convulsões nessa população são difíceis de detectar com precisão, sem monitoração contínua por EEG multicanal</a:t>
            </a:r>
            <a:r>
              <a:rPr lang="pt-BR" altLang="ja-JP" smtClean="0">
                <a:ea typeface="MS PGothic" pitchFamily="34" charset="-128"/>
              </a:rPr>
              <a:t> </a:t>
            </a:r>
            <a:endParaRPr lang="pt-BR" smtClean="0"/>
          </a:p>
        </p:txBody>
      </p:sp>
      <p:sp>
        <p:nvSpPr>
          <p:cNvPr id="64516" name="Rectangle 4"/>
          <p:cNvSpPr>
            <a:spLocks noChangeArrowheads="1"/>
          </p:cNvSpPr>
          <p:nvPr/>
        </p:nvSpPr>
        <p:spPr bwMode="auto">
          <a:xfrm>
            <a:off x="395288" y="981075"/>
            <a:ext cx="8640762" cy="638175"/>
          </a:xfrm>
          <a:prstGeom prst="rect">
            <a:avLst/>
          </a:prstGeom>
          <a:solidFill>
            <a:srgbClr val="FFFFFF"/>
          </a:solidFill>
          <a:ln w="9525">
            <a:noFill/>
            <a:miter lim="800000"/>
            <a:headEnd/>
            <a:tailEnd/>
          </a:ln>
          <a:effectLst/>
        </p:spPr>
        <p:txBody>
          <a:bodyPr lIns="0" tIns="0" rIns="71415" bIns="0" anchor="ctr">
            <a:spAutoFit/>
          </a:bodyPr>
          <a:lstStyle/>
          <a:p>
            <a:pPr algn="ctr"/>
            <a:r>
              <a:rPr lang="pt-BR" sz="1400">
                <a:solidFill>
                  <a:schemeClr val="bg1"/>
                </a:solidFill>
                <a:hlinkClick r:id="rId2"/>
              </a:rPr>
              <a:t>Electrographic Seizures during the Early Postnatal Period in Preterm Infants.</a:t>
            </a:r>
            <a:endParaRPr lang="pt-BR" sz="1400">
              <a:solidFill>
                <a:schemeClr val="bg1"/>
              </a:solidFill>
            </a:endParaRPr>
          </a:p>
          <a:p>
            <a:pPr algn="ctr"/>
            <a:r>
              <a:rPr lang="pt-BR" sz="1400">
                <a:solidFill>
                  <a:schemeClr val="bg1"/>
                </a:solidFill>
              </a:rPr>
              <a:t>Lloyd RO, O'Toole JM, Pavlidis E, Filan PM, Boylan GB.J Pediatr. 2017 Aug;187:18-25.e2. doi: 10.1016/j.jpeds.2017.03.004. Epub 2017 Mar 30.PMID: 28366355.</a:t>
            </a:r>
            <a:r>
              <a:rPr lang="pt-BR" sz="1400" u="sng">
                <a:solidFill>
                  <a:schemeClr val="bg1"/>
                </a:solidFill>
                <a:hlinkClick r:id="rId3"/>
              </a:rPr>
              <a:t>Similar articles</a:t>
            </a:r>
            <a:endParaRPr lang="pt-BR" sz="1400" u="sng">
              <a:solidFill>
                <a:schemeClr val="bg1"/>
              </a:solidFill>
            </a:endParaRPr>
          </a:p>
        </p:txBody>
      </p:sp>
      <p:sp>
        <p:nvSpPr>
          <p:cNvPr id="64517" name="Text Box 5"/>
          <p:cNvSpPr txBox="1">
            <a:spLocks noChangeArrowheads="1"/>
          </p:cNvSpPr>
          <p:nvPr/>
        </p:nvSpPr>
        <p:spPr bwMode="auto">
          <a:xfrm>
            <a:off x="1258888" y="333375"/>
            <a:ext cx="6623050" cy="641350"/>
          </a:xfrm>
          <a:prstGeom prst="rect">
            <a:avLst/>
          </a:prstGeom>
          <a:noFill/>
          <a:ln w="9525">
            <a:noFill/>
            <a:miter lim="800000"/>
            <a:headEnd/>
            <a:tailEnd/>
          </a:ln>
          <a:effectLst/>
        </p:spPr>
        <p:txBody>
          <a:bodyPr wrap="none">
            <a:spAutoFit/>
          </a:bodyPr>
          <a:lstStyle/>
          <a:p>
            <a:pPr algn="ctr"/>
            <a:r>
              <a:rPr lang="pt-BR">
                <a:solidFill>
                  <a:srgbClr val="FFFF00"/>
                </a:solidFill>
              </a:rPr>
              <a:t>Convulsões  eletrográficas durante o período pós-natal precoce</a:t>
            </a:r>
          </a:p>
          <a:p>
            <a:pPr algn="ctr"/>
            <a:r>
              <a:rPr lang="pt-BR">
                <a:solidFill>
                  <a:srgbClr val="FFFF00"/>
                </a:solidFill>
              </a:rPr>
              <a:t>em bebês prematuros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468313" y="1916113"/>
            <a:ext cx="8229600" cy="4525962"/>
          </a:xfrm>
        </p:spPr>
        <p:txBody>
          <a:bodyPr/>
          <a:lstStyle/>
          <a:p>
            <a:pPr algn="ctr">
              <a:lnSpc>
                <a:spcPct val="90000"/>
              </a:lnSpc>
              <a:buFont typeface="Arial" pitchFamily="34" charset="0"/>
              <a:buNone/>
            </a:pPr>
            <a:r>
              <a:rPr lang="pt-BR" sz="2000" b="1" smtClean="0">
                <a:solidFill>
                  <a:srgbClr val="FFFF00"/>
                </a:solidFill>
              </a:rPr>
              <a:t>MÉTODOS COMPLEMENTARES DE DIAGNÓSTICO:</a:t>
            </a:r>
            <a:r>
              <a:rPr lang="pt-BR" sz="2000" b="1" smtClean="0"/>
              <a:t>                             </a:t>
            </a:r>
            <a:r>
              <a:rPr lang="pt-BR" sz="2000" b="1" smtClean="0">
                <a:solidFill>
                  <a:srgbClr val="FF66CC"/>
                </a:solidFill>
              </a:rPr>
              <a:t>Eletroencefalografia</a:t>
            </a:r>
            <a:r>
              <a:rPr lang="pt-BR" sz="2000" smtClean="0">
                <a:solidFill>
                  <a:srgbClr val="FF66CC"/>
                </a:solidFill>
              </a:rPr>
              <a:t> </a:t>
            </a:r>
          </a:p>
          <a:p>
            <a:pPr>
              <a:lnSpc>
                <a:spcPct val="90000"/>
              </a:lnSpc>
              <a:buFont typeface="Arial" pitchFamily="34" charset="0"/>
              <a:buNone/>
            </a:pPr>
            <a:r>
              <a:rPr lang="pt-BR" sz="2000" smtClean="0"/>
              <a:t>       	</a:t>
            </a:r>
            <a:r>
              <a:rPr lang="pt-BR" sz="2000" smtClean="0">
                <a:solidFill>
                  <a:srgbClr val="FF66CC"/>
                </a:solidFill>
              </a:rPr>
              <a:t>As dissociações eletroclínicas das crises neonatais (58% das convulsões persistentes tiveram desacoplamento de expressões elétricas e clínicas de convulsões; sinais clínicos são ausentes em 89-90% nas convulsões eletrográficas</a:t>
            </a:r>
            <a:r>
              <a:rPr lang="pt-BR" sz="2000" smtClean="0"/>
              <a:t>) pelos vários fenômenos que podem representar (motores, autonômicos, automatismos subcorticais) </a:t>
            </a:r>
            <a:r>
              <a:rPr lang="pt-BR" sz="2000" smtClean="0">
                <a:solidFill>
                  <a:srgbClr val="FFFF00"/>
                </a:solidFill>
              </a:rPr>
              <a:t>tornam o Estudo videopoligráficos o melhor apoio diagnóstico nos RN, principalmente quando internados na Unidade de Terapia Intensiva Neonatal (UTIN).</a:t>
            </a:r>
            <a:r>
              <a:rPr lang="pt-BR" sz="2000" smtClean="0"/>
              <a:t> </a:t>
            </a:r>
          </a:p>
          <a:p>
            <a:pPr algn="ctr">
              <a:lnSpc>
                <a:spcPct val="90000"/>
              </a:lnSpc>
              <a:buFont typeface="Arial" pitchFamily="34" charset="0"/>
              <a:buNone/>
            </a:pPr>
            <a:r>
              <a:rPr lang="pt-BR" sz="2000" smtClean="0"/>
              <a:t>		</a:t>
            </a:r>
            <a:r>
              <a:rPr lang="pt-BR" sz="2000" b="1" smtClean="0"/>
              <a:t>Estes RN muitos deles prematuros, passam a maior parte do dia dormindo ou com alterações do nível de consciência (que pode chegar ao coma), utilizando medicações sedativas, analgésicos ou mio relaxantes diminuindo muito a eficácia da simples observação clínica </a:t>
            </a:r>
          </a:p>
        </p:txBody>
      </p:sp>
      <p:sp>
        <p:nvSpPr>
          <p:cNvPr id="58372" name="Rectangle 4"/>
          <p:cNvSpPr>
            <a:spLocks noChangeArrowheads="1"/>
          </p:cNvSpPr>
          <p:nvPr/>
        </p:nvSpPr>
        <p:spPr bwMode="auto">
          <a:xfrm>
            <a:off x="179388" y="361950"/>
            <a:ext cx="8713787" cy="1187450"/>
          </a:xfrm>
          <a:prstGeom prst="rect">
            <a:avLst/>
          </a:prstGeom>
          <a:noFill/>
          <a:ln w="9525">
            <a:noFill/>
            <a:miter lim="800000"/>
            <a:headEnd/>
            <a:tailEnd/>
          </a:ln>
          <a:effectLst/>
        </p:spPr>
        <p:txBody>
          <a:bodyPr tIns="126960" bIns="25392" anchor="ctr">
            <a:spAutoFit/>
          </a:bodyPr>
          <a:lstStyle/>
          <a:p>
            <a:pPr algn="ctr"/>
            <a:r>
              <a:rPr lang="pt-BR" sz="2200" b="1" u="sng">
                <a:solidFill>
                  <a:srgbClr val="FF66CC"/>
                </a:solidFill>
                <a:latin typeface="Lato" pitchFamily="34" charset="0"/>
                <a:hlinkClick r:id="rId2"/>
              </a:rPr>
              <a:t>CRISES CONVULSIVAS NO PER</a:t>
            </a:r>
            <a:r>
              <a:rPr lang="pt-BR" sz="2200" b="1" u="sng">
                <a:solidFill>
                  <a:srgbClr val="FF66CC"/>
                </a:solidFill>
                <a:latin typeface="Tw Cen MT"/>
                <a:hlinkClick r:id="rId2"/>
              </a:rPr>
              <a:t>Í</a:t>
            </a:r>
            <a:r>
              <a:rPr lang="pt-BR" sz="2200" b="1" u="sng">
                <a:solidFill>
                  <a:srgbClr val="FF66CC"/>
                </a:solidFill>
                <a:latin typeface="Lato" pitchFamily="34" charset="0"/>
                <a:hlinkClick r:id="rId2"/>
              </a:rPr>
              <a:t>ODO NEONATAL</a:t>
            </a:r>
            <a:endParaRPr lang="pt-BR" sz="2200" b="1" u="sng">
              <a:solidFill>
                <a:srgbClr val="FF66CC"/>
              </a:solidFill>
              <a:latin typeface="Lato" pitchFamily="34" charset="0"/>
            </a:endParaRPr>
          </a:p>
          <a:p>
            <a:pPr algn="ctr" eaLnBrk="0" hangingPunct="0"/>
            <a:r>
              <a:rPr lang="pt-BR" sz="1400">
                <a:solidFill>
                  <a:srgbClr val="FF66CC"/>
                </a:solidFill>
                <a:latin typeface="Tw Cen MT"/>
                <a:ea typeface="Source Sans Pro"/>
                <a:cs typeface="Source Sans Pro"/>
              </a:rPr>
              <a:t>Sérgio Henrique Veiga, Paulo R. Margotto, Joseleide G. Castro.</a:t>
            </a:r>
          </a:p>
          <a:p>
            <a:pPr algn="ctr" eaLnBrk="0" hangingPunct="0"/>
            <a:r>
              <a:rPr lang="pt-BR" sz="1400"/>
              <a:t>Capítulo do livro Assistência ao Recém-Nascido de Risco, Editado por Paulo R. Margotto, 4a Edição, 2018, em Preparação</a:t>
            </a:r>
            <a:r>
              <a:rPr lang="pt-BR"/>
              <a:t> </a:t>
            </a:r>
          </a:p>
        </p:txBody>
      </p:sp>
      <p:pic>
        <p:nvPicPr>
          <p:cNvPr id="58373" name="Picture 5" descr="doc">
            <a:hlinkClick r:id="rId3" tooltip="NOVO-CONVULSOES"/>
          </p:cNvPr>
          <p:cNvPicPr>
            <a:picLocks noChangeAspect="1" noChangeArrowheads="1"/>
          </p:cNvPicPr>
          <p:nvPr/>
        </p:nvPicPr>
        <p:blipFill>
          <a:blip r:embed="rId4"/>
          <a:srcRect/>
          <a:stretch>
            <a:fillRect/>
          </a:stretch>
        </p:blipFill>
        <p:spPr bwMode="auto">
          <a:xfrm>
            <a:off x="7885113" y="476250"/>
            <a:ext cx="457200" cy="457200"/>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a:xfrm>
            <a:off x="250825" y="1125538"/>
            <a:ext cx="8642350" cy="5399087"/>
          </a:xfrm>
        </p:spPr>
        <p:txBody>
          <a:bodyPr/>
          <a:lstStyle/>
          <a:p>
            <a:pPr algn="ctr">
              <a:lnSpc>
                <a:spcPct val="80000"/>
              </a:lnSpc>
              <a:buFont typeface="Arial" pitchFamily="34" charset="0"/>
              <a:buNone/>
            </a:pPr>
            <a:r>
              <a:rPr lang="pt-BR" sz="1800" b="1" smtClean="0">
                <a:solidFill>
                  <a:srgbClr val="FF66CC"/>
                </a:solidFill>
              </a:rPr>
              <a:t>Eletroencefalograma Digital </a:t>
            </a:r>
          </a:p>
          <a:p>
            <a:pPr algn="ctr">
              <a:lnSpc>
                <a:spcPct val="80000"/>
              </a:lnSpc>
              <a:buFont typeface="Arial" pitchFamily="34" charset="0"/>
              <a:buNone/>
            </a:pPr>
            <a:r>
              <a:rPr lang="pt-BR" sz="1800" b="1" smtClean="0">
                <a:solidFill>
                  <a:srgbClr val="FF66CC"/>
                </a:solidFill>
              </a:rPr>
              <a:t>Eletroencefalograma de Amplitude em UTI</a:t>
            </a:r>
          </a:p>
          <a:p>
            <a:pPr>
              <a:lnSpc>
                <a:spcPct val="80000"/>
              </a:lnSpc>
              <a:buFont typeface="Arial" pitchFamily="34" charset="0"/>
              <a:buNone/>
            </a:pPr>
            <a:r>
              <a:rPr lang="pt-BR" sz="1800" smtClean="0"/>
              <a:t>       Todos estes métodos apresentam limitações do local de sua realização como: aterramento, outros aparelhos ligados na proximidade do RN com seus próprios campos eletromagnéticos, dificuldade na colocação dos eletrodos no couro cabeludo do RN, prejudicada por outros aparelhos de monitorização ou manutenção da vida, espaço limitado pelas incubadoras, estado de vigília do RN, tempo de registro do exame  que em muitas ocasiões está limitado aos outros cuidados necessários ao RN que não podem ser adiados.</a:t>
            </a:r>
          </a:p>
          <a:p>
            <a:pPr>
              <a:lnSpc>
                <a:spcPct val="80000"/>
              </a:lnSpc>
              <a:buFont typeface="Arial" pitchFamily="34" charset="0"/>
              <a:buNone/>
            </a:pPr>
            <a:r>
              <a:rPr lang="pt-BR" sz="1800" smtClean="0"/>
              <a:t>       Limitações do próprio método escolhido: no Eletroencefalograma digital o tempo e o espaço de trabalho para a colocação dos eletrodos na montagem de RN e o aterramento nem sempre eficiente podem causar muitos artefatos que prejudicam a leitura do traçado. A poligrafia neonatal  dá ao neurofisiologista a possibilidade de comparar o EEG com outros métodos de monitorização como o ECG, os movimentos oculares, a saturação de Oxigênio, o tônus muscular, a amplitude e frequência respiratória torácica e abdominal, porem a área de realização do exame necessita ser adequada, principalmente se é possível o registro simultâneo com vídeo, o número de sistemas de monitorização é maior o isolamento eletromagnético é muito importante, além de especialização mais profunda dos técnicos e neurofisiologista envolvidos na realização do procedimento </a:t>
            </a:r>
          </a:p>
        </p:txBody>
      </p:sp>
      <p:sp>
        <p:nvSpPr>
          <p:cNvPr id="59396" name="Rectangle 4"/>
          <p:cNvSpPr>
            <a:spLocks noChangeArrowheads="1"/>
          </p:cNvSpPr>
          <p:nvPr/>
        </p:nvSpPr>
        <p:spPr bwMode="auto">
          <a:xfrm>
            <a:off x="1835150" y="404813"/>
            <a:ext cx="5010150" cy="366712"/>
          </a:xfrm>
          <a:prstGeom prst="rect">
            <a:avLst/>
          </a:prstGeom>
          <a:noFill/>
          <a:ln w="9525">
            <a:noFill/>
            <a:miter lim="800000"/>
            <a:headEnd/>
            <a:tailEnd/>
          </a:ln>
          <a:effectLst/>
        </p:spPr>
        <p:txBody>
          <a:bodyPr wrap="none" anchor="ctr">
            <a:spAutoFit/>
          </a:bodyPr>
          <a:lstStyle/>
          <a:p>
            <a:r>
              <a:rPr lang="pt-BR" b="1"/>
              <a:t>Outros métodos Eletroencefalográficos são: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a:xfrm>
            <a:off x="250825" y="404813"/>
            <a:ext cx="8713788" cy="6119812"/>
          </a:xfrm>
        </p:spPr>
        <p:txBody>
          <a:bodyPr/>
          <a:lstStyle/>
          <a:p>
            <a:pPr>
              <a:lnSpc>
                <a:spcPct val="80000"/>
              </a:lnSpc>
            </a:pPr>
            <a:r>
              <a:rPr lang="pt-BR" sz="1800" smtClean="0"/>
              <a:t>Este exame,  tem um custo elevado e o acesso é geralmente limitado a Unidades terciárias de alto padrão ou a pesquisas. Finalmente o EEG de amplitude, com algumas dificuldades técnicas descritas anteriormente,  apesar de utiliza um número menor de eletrodos possibilita longos períodos de monitorização   seus registros gráficos são condensados em poucos centímetros, o treinamento para os profissionais observarem alterações no registro (neonatologistas e enfermeiros) é simples e o neurofisiologista mesmo à distância pode ampliar o traçado com um programa específico de computador e realizar leitura mais completa  parece ser, para este momento opção viável para muitas UTI neonatais, pelo menos como um método de rastreio, podendo migrar para outra forma mais adequada de exame quando necessário. </a:t>
            </a:r>
            <a:endParaRPr lang="pt-BR" sz="1800" b="1" smtClean="0"/>
          </a:p>
          <a:p>
            <a:pPr>
              <a:lnSpc>
                <a:spcPct val="80000"/>
              </a:lnSpc>
              <a:buFont typeface="Arial" pitchFamily="34" charset="0"/>
              <a:buNone/>
            </a:pPr>
            <a:r>
              <a:rPr lang="pt-BR" sz="1800" b="1" smtClean="0">
                <a:solidFill>
                  <a:srgbClr val="FFFF00"/>
                </a:solidFill>
              </a:rPr>
              <a:t>                     Variável mais importante para o neurofisiologista</a:t>
            </a:r>
            <a:r>
              <a:rPr lang="pt-BR" sz="1800" smtClean="0"/>
              <a:t> </a:t>
            </a:r>
          </a:p>
          <a:p>
            <a:pPr>
              <a:lnSpc>
                <a:spcPct val="80000"/>
              </a:lnSpc>
              <a:buFont typeface="Arial" pitchFamily="34" charset="0"/>
              <a:buNone/>
            </a:pPr>
            <a:r>
              <a:rPr lang="pt-BR" sz="1800" smtClean="0"/>
              <a:t>       Idade pós-menstrual=  idade gestacional + idade cronológica após o nascimento. Os padrões de registro fisiológicos (maturação) são variáveis de acordo com este padrão de idade.</a:t>
            </a:r>
            <a:endParaRPr lang="pt-BR" sz="1800" b="1" smtClean="0"/>
          </a:p>
          <a:p>
            <a:pPr>
              <a:lnSpc>
                <a:spcPct val="80000"/>
              </a:lnSpc>
              <a:buFont typeface="Arial" pitchFamily="34" charset="0"/>
              <a:buNone/>
            </a:pPr>
            <a:r>
              <a:rPr lang="pt-BR" sz="1800" b="1" smtClean="0"/>
              <a:t>                   </a:t>
            </a:r>
            <a:r>
              <a:rPr lang="pt-BR" sz="1800" b="1" smtClean="0">
                <a:solidFill>
                  <a:srgbClr val="FFFF00"/>
                </a:solidFill>
              </a:rPr>
              <a:t>Qualificadores técnicos para a realização do exame</a:t>
            </a:r>
            <a:endParaRPr lang="pt-BR" sz="1800" smtClean="0"/>
          </a:p>
          <a:p>
            <a:pPr>
              <a:lnSpc>
                <a:spcPct val="80000"/>
              </a:lnSpc>
            </a:pPr>
            <a:r>
              <a:rPr lang="pt-BR" sz="1800" smtClean="0"/>
              <a:t>        O EEG deve ser realizado em sono espontâneo e vigília. O tempo mínimo de uma hora, observando os diferentes períodos do sono e o ciclo sono-vigília. EEGs sequenciais aumentam a possibilidade para definir o diagnóstico e o prognóstico. O melhor momento para a realização do EEG é na primeira semana. Achados no EEG sofrem mudanças de acordo com a idade do RN. Os padrões de anormalidade devem ser considerados dentro de cada faixa etária As manifestações desaparecendo até duas semanas da fase aguda da encefalopatia correlacionam-se a bom prognóstico. Após várias semanas pode ocorrer normalização do traçado mesmo que a evolução do paciente seja grave. A persistência de padrões (ritmos de base) característicos de determinada IGpc além do período normal deve ser considerada anormalidade.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250825" y="549275"/>
            <a:ext cx="8713788" cy="5576888"/>
          </a:xfrm>
        </p:spPr>
        <p:txBody>
          <a:bodyPr/>
          <a:lstStyle/>
          <a:p>
            <a:pPr algn="ctr">
              <a:lnSpc>
                <a:spcPct val="90000"/>
              </a:lnSpc>
              <a:buFont typeface="Arial" pitchFamily="34" charset="0"/>
              <a:buNone/>
            </a:pPr>
            <a:r>
              <a:rPr lang="pt-BR" sz="1800" b="1" smtClean="0">
                <a:solidFill>
                  <a:srgbClr val="FFFF00"/>
                </a:solidFill>
              </a:rPr>
              <a:t>Algumas alterações e seus significados</a:t>
            </a:r>
            <a:r>
              <a:rPr lang="pt-BR" sz="1800" b="1" smtClean="0"/>
              <a:t>: </a:t>
            </a:r>
            <a:endParaRPr lang="pt-BR" sz="1800" smtClean="0"/>
          </a:p>
          <a:p>
            <a:pPr>
              <a:lnSpc>
                <a:spcPct val="90000"/>
              </a:lnSpc>
              <a:buFont typeface="Arial" pitchFamily="34" charset="0"/>
              <a:buNone/>
            </a:pPr>
            <a:r>
              <a:rPr lang="pt-BR" sz="1800" smtClean="0"/>
              <a:t>        O EEG, além de confirmação de uma crise, auxiliar a estabelecer o prognóstico e risco de óbito. Alterações como surto-supressão, isoelitricidade, baixa voltagem e dismaturidade estão relacionadas a prognóstico reservado. Assim como as crises de apneia como manifestação de crises epilépticas.  A asfixia perinatal e a hemorragia intracraniana são etiologia muito frequente observada nos suto-supressão, principalmente se este não for reativo.  No estado de mal epiléptico no RN a alteração ictal mais observada foi a atividade rítmica pseudofisiológica e a interictal foi a atividade epiléptica multifocal. Holmes e Lombroso observaram que as alterações do ritmo de base associado ao diagnóstico etiológico estão mais relacionadas ao prognóstico que as alterações ictais ou interictais. A frequência e a duração das crises eletrográficas também apresentam forte relação com o prognóstico reservado e a morbimortalidade. Padrões específicos, como citados anteriormente apresenta valor preditivo precoce e são confiáveis para o estabelecimento do prognóstico neurológico (ex: anormalidade moderada a grave do ritmo e base e surto-supressão não reativo relacionados a asfixia perinatal estão relacionados a prognóstico reservado com crises convulsivas precoces, refratárias e mortalidade elevada).  Se o exame for realizado precocemente já pode ser observado o surto-supressão com três horas de vida, com seis horas de vida além deste o traçado de baixa voltagem está relacionado ao prognóstico reservado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a:xfrm>
            <a:off x="250825" y="692150"/>
            <a:ext cx="8435975" cy="5905500"/>
          </a:xfrm>
        </p:spPr>
        <p:txBody>
          <a:bodyPr/>
          <a:lstStyle/>
          <a:p>
            <a:pPr>
              <a:lnSpc>
                <a:spcPct val="80000"/>
              </a:lnSpc>
              <a:buFont typeface="Arial" pitchFamily="34" charset="0"/>
              <a:buNone/>
            </a:pPr>
            <a:r>
              <a:rPr lang="pt-BR" sz="2000" smtClean="0"/>
              <a:t>         RN prematuros com padrão de inatividade do ritmo de base, surto-supressão, descontinuidade excessiva e ondas agudas positivas são padrões relacionados ao mau prognóstico. Nunes et al realizaram anotações semelhantes. </a:t>
            </a:r>
          </a:p>
          <a:p>
            <a:pPr>
              <a:lnSpc>
                <a:spcPct val="80000"/>
              </a:lnSpc>
              <a:buFont typeface="Arial" pitchFamily="34" charset="0"/>
              <a:buNone/>
            </a:pPr>
            <a:r>
              <a:rPr lang="pt-BR" sz="2000" smtClean="0"/>
              <a:t>         O exame neurológico normal e o EEG também normal correlacionam-se a um prognóstico mais favorável. A realização de EEG sequenciais ou a monitorização contínua aumentam a confiabilidade do exame, assim como sua realização precoce dentro da primeira semana de vida. Ondas agudas frontais síncronas e bilaterais estão relacionadas a maturidade bioelétrica e são mais prevalentes em RN normais próximos ao temo e desaparecem em torno de 44 semanas e idade pós conceptuais, o oposto se elas forem observadas no prematuro como citado anteriormente. Ondas agudas temporais em EEG de recém-nascidos a termo e prematuros ocorrem em neonatos normais.  </a:t>
            </a:r>
          </a:p>
          <a:p>
            <a:pPr>
              <a:lnSpc>
                <a:spcPct val="80000"/>
              </a:lnSpc>
              <a:buFont typeface="Arial" pitchFamily="34" charset="0"/>
              <a:buNone/>
            </a:pPr>
            <a:r>
              <a:rPr lang="pt-BR" sz="2000" smtClean="0"/>
              <a:t>          Finalmente a utilização do EEG de amplitude (aEEG) nas UTIN são indicados como monitorização pois algumas convulsões são subclínicas e outras tornam-se subclínicas após o início da administração de fármacos antiepiléticos. Também durante e como um dos critérios de indicação para a utilização da Hipotermia terapêutica. Os critérios de seu uso na prematuridade ainda não estão plenamente estabelecidos.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xfrm>
            <a:off x="468313" y="-242888"/>
            <a:ext cx="8229600" cy="1143001"/>
          </a:xfrm>
          <a:noFill/>
        </p:spPr>
        <p:txBody>
          <a:bodyPr wrap="square" numCol="1" anchorCtr="0" compatLnSpc="1">
            <a:prstTxWarp prst="textNoShape">
              <a:avLst/>
            </a:prstTxWarp>
          </a:bodyPr>
          <a:lstStyle/>
          <a:p>
            <a:r>
              <a:rPr lang="pt-BR" smtClean="0">
                <a:ln>
                  <a:noFill/>
                </a:ln>
              </a:rPr>
              <a:t>Portanto...</a:t>
            </a:r>
          </a:p>
        </p:txBody>
      </p:sp>
      <p:sp>
        <p:nvSpPr>
          <p:cNvPr id="65539" name="Rectangle 3"/>
          <p:cNvSpPr>
            <a:spLocks noGrp="1"/>
          </p:cNvSpPr>
          <p:nvPr>
            <p:ph type="body" idx="1"/>
          </p:nvPr>
        </p:nvSpPr>
        <p:spPr>
          <a:xfrm>
            <a:off x="468313" y="908050"/>
            <a:ext cx="8229600" cy="4525963"/>
          </a:xfrm>
        </p:spPr>
        <p:txBody>
          <a:bodyPr/>
          <a:lstStyle/>
          <a:p>
            <a:pPr>
              <a:lnSpc>
                <a:spcPct val="80000"/>
              </a:lnSpc>
            </a:pPr>
            <a:r>
              <a:rPr lang="pt-BR" sz="1700" smtClean="0">
                <a:latin typeface="Times New Roman" pitchFamily="18" charset="0"/>
              </a:rPr>
              <a:t>Devido à dissociação eletroclínica freqüente entre a apresentação de convulsões clínicas e os padrões de convulsão do EEG, a utilização da eletrografia contínua permite a detecção de convulsões   no EEG em uma população de alto risco para convulsão, como os prematuros (essas crises eletrográficas podem ocorrer entre 4-48% nesses RN).No presente estudo, 23% dos RN prematuros submetidos a monitorização de EEG clinicamente indicada tinham convulsões, com 33% dessas convulsões sendo convulsões de EEG sem clara correlação clínica, ou 8% da coorte total monitorada com EEG contínuo (todas foram capturadas até 7,3 horas). Sem monitoramento contínuo de EEG, muitas convulsões seriam perdidas! As diretrizes da </a:t>
            </a:r>
            <a:r>
              <a:rPr lang="pt-BR" sz="1700" i="1" smtClean="0">
                <a:latin typeface="Times New Roman" pitchFamily="18" charset="0"/>
              </a:rPr>
              <a:t>American Clinical Neurophysiology Society</a:t>
            </a:r>
            <a:r>
              <a:rPr lang="pt-BR" sz="1700" b="1" smtClean="0">
                <a:latin typeface="Times New Roman" pitchFamily="18" charset="0"/>
              </a:rPr>
              <a:t> ( </a:t>
            </a:r>
            <a:r>
              <a:rPr lang="pt-BR" sz="1700" smtClean="0">
                <a:latin typeface="Times New Roman" pitchFamily="18" charset="0"/>
              </a:rPr>
              <a:t>ACNS) recomendam que os neonatos com alto risco de convulsões sejam monitorados com EEG convencional por 24 horas para monitorar as convulsões e, se convulsões forem detectadas, a monitoração EEG deve continuar até que o paciente esteja livre de convulsões por 24 horas (dada a alta porcentagem de crises EEG nessa coorte, o EEG contínuo é necessário, já que o tratamento precoce pode afetar a carga epiléptica e possivelmente o resultado do desenvolvimento). Nos links, informações sobre  desacoplamento eletroclínico das convulsões (</a:t>
            </a:r>
            <a:r>
              <a:rPr lang="pt-BR" sz="1700" b="1" smtClean="0">
                <a:latin typeface="Times New Roman" pitchFamily="18" charset="0"/>
              </a:rPr>
              <a:t>58%</a:t>
            </a:r>
            <a:r>
              <a:rPr lang="pt-BR" sz="1700" smtClean="0">
                <a:latin typeface="Times New Roman" pitchFamily="18" charset="0"/>
              </a:rPr>
              <a:t> das convulsões persistentes tiveram desacoplamento de expressões elétricas e clínicas de convulsões), apenas 1/3 das crises EEGs se expressam clinicamente, além dos Neonatologistas não reconhecerem ou interpretaram mal estas manifestações clínicas e os melhores resultados estruturais cerebrais quando se tratam as convulsões clínicas e  eletroencefalográficas. Segundo Lloyd et al, bebês de menor </a:t>
            </a:r>
            <a:r>
              <a:rPr lang="pt-BR" altLang="ja-JP" sz="1700" smtClean="0">
                <a:latin typeface="Times New Roman" pitchFamily="18" charset="0"/>
                <a:ea typeface="MS PGothic" pitchFamily="34" charset="-128"/>
              </a:rPr>
              <a:t>idade gestacional,  com baixos escores de Apgar, maiores escores do CRIB II e evidência de lesão cerebral no ultrassom estão sob risco elevado de convulsões, sugerindo que esses bebês podem ser considerados para início precoce da minitorização EEG, de acôrdo com as Diretrizes da </a:t>
            </a:r>
            <a:r>
              <a:rPr lang="pt-BR" altLang="ja-JP" sz="1700" i="1" smtClean="0">
                <a:latin typeface="Times New Roman" pitchFamily="18" charset="0"/>
                <a:ea typeface="MS PGothic" pitchFamily="34" charset="-128"/>
              </a:rPr>
              <a:t>American Clinical Neurophysiology Society</a:t>
            </a:r>
            <a:r>
              <a:rPr lang="pt-BR" altLang="ja-JP" sz="1700" smtClean="0">
                <a:latin typeface="Times New Roman" pitchFamily="18" charset="0"/>
                <a:ea typeface="MS PGothic" pitchFamily="34" charset="-128"/>
              </a:rPr>
              <a:t>. Sem a monitorização EEG nestes bebês prematuros é muito difícil a detecção com precisão das convulsões. </a:t>
            </a:r>
            <a:endParaRPr lang="pt-BR" sz="1700" smtClean="0">
              <a:latin typeface="Times New Roman" pitchFamily="18" charset="0"/>
            </a:endParaRPr>
          </a:p>
        </p:txBody>
      </p:sp>
      <p:sp>
        <p:nvSpPr>
          <p:cNvPr id="65540" name="Text Box 4"/>
          <p:cNvSpPr txBox="1">
            <a:spLocks noChangeArrowheads="1"/>
          </p:cNvSpPr>
          <p:nvPr/>
        </p:nvSpPr>
        <p:spPr bwMode="auto">
          <a:xfrm>
            <a:off x="7667625" y="6381750"/>
            <a:ext cx="1201738"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bwMode="auto">
          <a:xfrm>
            <a:off x="468313" y="-242888"/>
            <a:ext cx="8229600" cy="1143001"/>
          </a:xfrm>
          <a:noFill/>
        </p:spPr>
        <p:txBody>
          <a:bodyPr wrap="square" numCol="1" anchorCtr="0" compatLnSpc="1">
            <a:prstTxWarp prst="textNoShape">
              <a:avLst/>
            </a:prstTxWarp>
          </a:bodyPr>
          <a:lstStyle/>
          <a:p>
            <a:r>
              <a:rPr lang="pt-BR" smtClean="0">
                <a:ln>
                  <a:noFill/>
                </a:ln>
                <a:solidFill>
                  <a:srgbClr val="FF66CC"/>
                </a:solidFill>
              </a:rPr>
              <a:t>OBRIGADO!</a:t>
            </a:r>
          </a:p>
        </p:txBody>
      </p:sp>
      <p:sp>
        <p:nvSpPr>
          <p:cNvPr id="63493" name="Text Box 5"/>
          <p:cNvSpPr txBox="1">
            <a:spLocks noChangeArrowheads="1"/>
          </p:cNvSpPr>
          <p:nvPr/>
        </p:nvSpPr>
        <p:spPr bwMode="auto">
          <a:xfrm>
            <a:off x="363538" y="5805488"/>
            <a:ext cx="8362950" cy="641350"/>
          </a:xfrm>
          <a:prstGeom prst="rect">
            <a:avLst/>
          </a:prstGeom>
          <a:noFill/>
          <a:ln w="9525">
            <a:noFill/>
            <a:miter lim="800000"/>
            <a:headEnd/>
            <a:tailEnd/>
          </a:ln>
          <a:effectLst/>
        </p:spPr>
        <p:txBody>
          <a:bodyPr wrap="none">
            <a:spAutoFit/>
          </a:bodyPr>
          <a:lstStyle/>
          <a:p>
            <a:pPr algn="ctr"/>
            <a:r>
              <a:rPr lang="pt-BR">
                <a:solidFill>
                  <a:srgbClr val="FFFF00"/>
                </a:solidFill>
              </a:rPr>
              <a:t>Drs. Joseleide de Castro, Sérgio Veiga, Paulo R. Margotto, Fernanda Reginato e</a:t>
            </a:r>
          </a:p>
          <a:p>
            <a:pPr algn="ctr"/>
            <a:r>
              <a:rPr lang="pt-BR">
                <a:solidFill>
                  <a:srgbClr val="FFFF00"/>
                </a:solidFill>
              </a:rPr>
              <a:t>Evely Mirela</a:t>
            </a:r>
          </a:p>
        </p:txBody>
      </p:sp>
      <p:pic>
        <p:nvPicPr>
          <p:cNvPr id="63494" name="Picture 6"/>
          <p:cNvPicPr>
            <a:picLocks noChangeAspect="1" noChangeArrowheads="1"/>
          </p:cNvPicPr>
          <p:nvPr/>
        </p:nvPicPr>
        <p:blipFill>
          <a:blip r:embed="rId2" cstate="print">
            <a:lum bright="12000" contrast="12000"/>
          </a:blip>
          <a:srcRect/>
          <a:stretch>
            <a:fillRect/>
          </a:stretch>
        </p:blipFill>
        <p:spPr bwMode="auto">
          <a:xfrm>
            <a:off x="1403350" y="981075"/>
            <a:ext cx="5876925" cy="4775200"/>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Folhagem">
  <a:themeElements>
    <a:clrScheme name="Folhagem">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o">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olhagem">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Override1.xml><?xml version="1.0" encoding="utf-8"?>
<a:themeOverride xmlns:a="http://schemas.openxmlformats.org/drawingml/2006/main">
  <a:clrScheme name="Folhagem">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themeOverride>
</file>

<file path=docProps/app.xml><?xml version="1.0" encoding="utf-8"?>
<Properties xmlns="http://schemas.openxmlformats.org/officeDocument/2006/extended-properties" xmlns:vt="http://schemas.openxmlformats.org/officeDocument/2006/docPropsVTypes">
  <Template>Thatch</Template>
  <TotalTime>602</TotalTime>
  <Words>5959</Words>
  <Application>Microsoft Office PowerPoint</Application>
  <PresentationFormat>Apresentação na tela (4:3)</PresentationFormat>
  <Paragraphs>217</Paragraphs>
  <Slides>42</Slides>
  <Notes>0</Notes>
  <HiddenSlides>0</HiddenSlides>
  <MMClips>0</MMClips>
  <ScaleCrop>false</ScaleCrop>
  <HeadingPairs>
    <vt:vector size="4" baseType="variant">
      <vt:variant>
        <vt:lpstr>Tema</vt:lpstr>
      </vt:variant>
      <vt:variant>
        <vt:i4>1</vt:i4>
      </vt:variant>
      <vt:variant>
        <vt:lpstr>Títulos de slides</vt:lpstr>
      </vt:variant>
      <vt:variant>
        <vt:i4>42</vt:i4>
      </vt:variant>
    </vt:vector>
  </HeadingPairs>
  <TitlesOfParts>
    <vt:vector size="43" baseType="lpstr">
      <vt:lpstr>Folhagem</vt:lpstr>
      <vt:lpstr>Crises eletroencefalográficas em recém-nascidos prematuros na Unidade de Terapia Intensiva Neonatal</vt:lpstr>
      <vt:lpstr>Introdução</vt:lpstr>
      <vt:lpstr>Métodos</vt:lpstr>
      <vt:lpstr>Slide 4</vt:lpstr>
      <vt:lpstr>Slide 5</vt:lpstr>
      <vt:lpstr>Slide 6</vt:lpstr>
      <vt:lpstr>Slide 7</vt:lpstr>
      <vt:lpstr>Resultados</vt:lpstr>
      <vt:lpstr>Slide 9</vt:lpstr>
      <vt:lpstr>Slide 10</vt:lpstr>
      <vt:lpstr>Slide 11</vt:lpstr>
      <vt:lpstr>Slide 12</vt:lpstr>
      <vt:lpstr>Slide 13</vt:lpstr>
      <vt:lpstr>Slide 14</vt:lpstr>
      <vt:lpstr>Discussão</vt:lpstr>
      <vt:lpstr>Slide 16</vt:lpstr>
      <vt:lpstr>Slide 17</vt:lpstr>
      <vt:lpstr>Slide 18</vt:lpstr>
      <vt:lpstr>Slide 19</vt:lpstr>
      <vt:lpstr>Slide 20</vt:lpstr>
      <vt:lpstr>Slide 21</vt:lpstr>
      <vt:lpstr>Slide 22</vt:lpstr>
      <vt:lpstr>Slide 23</vt:lpstr>
      <vt:lpstr>Slide 24</vt:lpstr>
      <vt:lpstr>Conclusão</vt:lpstr>
      <vt:lpstr>Referências</vt:lpstr>
      <vt:lpstr>Slide 27</vt:lpstr>
      <vt:lpstr>Nota do Editor do site, Dr. Paulo R. Margotto. Consultem também! Aqui e Agora! Estudando Juntos!</vt:lpstr>
      <vt:lpstr>Slide 29</vt:lpstr>
      <vt:lpstr>Ressonância Magnética Há uma correlação significante entre a duração das convulsões e o escore de ressonância magnética</vt:lpstr>
      <vt:lpstr>Slide 31</vt:lpstr>
      <vt:lpstr>Slide 32</vt:lpstr>
      <vt:lpstr>Slide 33</vt:lpstr>
      <vt:lpstr>Slide 34</vt:lpstr>
      <vt:lpstr>Slide 35</vt:lpstr>
      <vt:lpstr>Slide 36</vt:lpstr>
      <vt:lpstr>Slide 37</vt:lpstr>
      <vt:lpstr>Slide 38</vt:lpstr>
      <vt:lpstr>Slide 39</vt:lpstr>
      <vt:lpstr>Slide 40</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Paulo</cp:lastModifiedBy>
  <cp:revision>32</cp:revision>
  <dcterms:created xsi:type="dcterms:W3CDTF">2018-08-22T20:18:49Z</dcterms:created>
  <dcterms:modified xsi:type="dcterms:W3CDTF">2018-08-30T00:15:31Z</dcterms:modified>
</cp:coreProperties>
</file>