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2"/>
  </p:notesMasterIdLst>
  <p:sldIdLst>
    <p:sldId id="256" r:id="rId2"/>
    <p:sldId id="258" r:id="rId3"/>
    <p:sldId id="263" r:id="rId4"/>
    <p:sldId id="313" r:id="rId5"/>
    <p:sldId id="314"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2" r:id="rId24"/>
    <p:sldId id="283" r:id="rId25"/>
    <p:sldId id="284" r:id="rId26"/>
    <p:sldId id="285" r:id="rId27"/>
    <p:sldId id="286" r:id="rId28"/>
    <p:sldId id="287" r:id="rId29"/>
    <p:sldId id="288" r:id="rId30"/>
    <p:sldId id="289" r:id="rId31"/>
    <p:sldId id="290" r:id="rId32"/>
    <p:sldId id="292" r:id="rId33"/>
    <p:sldId id="291" r:id="rId34"/>
    <p:sldId id="315" r:id="rId35"/>
    <p:sldId id="294" r:id="rId36"/>
    <p:sldId id="293" r:id="rId37"/>
    <p:sldId id="296" r:id="rId38"/>
    <p:sldId id="298" r:id="rId39"/>
    <p:sldId id="295" r:id="rId40"/>
    <p:sldId id="300" r:id="rId41"/>
    <p:sldId id="301" r:id="rId42"/>
    <p:sldId id="303" r:id="rId43"/>
    <p:sldId id="299" r:id="rId44"/>
    <p:sldId id="304" r:id="rId45"/>
    <p:sldId id="305" r:id="rId46"/>
    <p:sldId id="306" r:id="rId47"/>
    <p:sldId id="307" r:id="rId48"/>
    <p:sldId id="308" r:id="rId49"/>
    <p:sldId id="311" r:id="rId50"/>
    <p:sldId id="310" r:id="rId51"/>
    <p:sldId id="309" r:id="rId52"/>
    <p:sldId id="312" r:id="rId53"/>
    <p:sldId id="316" r:id="rId54"/>
    <p:sldId id="259" r:id="rId55"/>
    <p:sldId id="260" r:id="rId56"/>
    <p:sldId id="261" r:id="rId57"/>
    <p:sldId id="262" r:id="rId58"/>
    <p:sldId id="297" r:id="rId59"/>
    <p:sldId id="317" r:id="rId60"/>
    <p:sldId id="319" r:id="rId61"/>
    <p:sldId id="320" r:id="rId62"/>
    <p:sldId id="321" r:id="rId63"/>
    <p:sldId id="322" r:id="rId64"/>
    <p:sldId id="323" r:id="rId65"/>
    <p:sldId id="324" r:id="rId66"/>
    <p:sldId id="325" r:id="rId67"/>
    <p:sldId id="326" r:id="rId68"/>
    <p:sldId id="327" r:id="rId69"/>
    <p:sldId id="328" r:id="rId70"/>
    <p:sldId id="329" r:id="rId71"/>
    <p:sldId id="330" r:id="rId72"/>
    <p:sldId id="331" r:id="rId73"/>
    <p:sldId id="332" r:id="rId74"/>
    <p:sldId id="333" r:id="rId75"/>
    <p:sldId id="334" r:id="rId76"/>
    <p:sldId id="335" r:id="rId77"/>
    <p:sldId id="336" r:id="rId78"/>
    <p:sldId id="337" r:id="rId79"/>
    <p:sldId id="338" r:id="rId80"/>
    <p:sldId id="339" r:id="rId81"/>
    <p:sldId id="340" r:id="rId82"/>
    <p:sldId id="341" r:id="rId83"/>
    <p:sldId id="342" r:id="rId84"/>
    <p:sldId id="343" r:id="rId85"/>
    <p:sldId id="344" r:id="rId86"/>
    <p:sldId id="345" r:id="rId87"/>
    <p:sldId id="346" r:id="rId88"/>
    <p:sldId id="347" r:id="rId89"/>
    <p:sldId id="348" r:id="rId90"/>
    <p:sldId id="349" r:id="rId91"/>
    <p:sldId id="350" r:id="rId92"/>
    <p:sldId id="351" r:id="rId93"/>
    <p:sldId id="352" r:id="rId94"/>
    <p:sldId id="353" r:id="rId95"/>
    <p:sldId id="354" r:id="rId96"/>
    <p:sldId id="355" r:id="rId97"/>
    <p:sldId id="356" r:id="rId98"/>
    <p:sldId id="357" r:id="rId99"/>
    <p:sldId id="358" r:id="rId100"/>
    <p:sldId id="359" r:id="rId10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9900"/>
    <a:srgbClr val="FF66FF"/>
    <a:srgbClr val="0000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80" d="100"/>
          <a:sy n="80" d="100"/>
        </p:scale>
        <p:origin x="-91" y="-35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entury Gothic" pitchFamily="34" charset="0"/>
              </a:defRPr>
            </a:lvl1pPr>
          </a:lstStyle>
          <a:p>
            <a:endParaRPr lang="pt-BR"/>
          </a:p>
        </p:txBody>
      </p:sp>
      <p:sp>
        <p:nvSpPr>
          <p:cNvPr id="1269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entury Gothic" pitchFamily="34" charset="0"/>
              </a:defRPr>
            </a:lvl1pPr>
          </a:lstStyle>
          <a:p>
            <a:fld id="{7A56A9D5-D963-4690-971C-F04339EAD16A}" type="datetimeFigureOut">
              <a:rPr lang="pt-BR"/>
              <a:pPr/>
              <a:t>31/08/2018</a:t>
            </a:fld>
            <a:endParaRPr lang="pt-BR"/>
          </a:p>
        </p:txBody>
      </p:sp>
      <p:sp>
        <p:nvSpPr>
          <p:cNvPr id="126980" name="Rectangle 4"/>
          <p:cNvSpPr>
            <a:spLocks noRo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p:spPr>
      </p:sp>
      <p:sp>
        <p:nvSpPr>
          <p:cNvPr id="1269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269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entury Gothic" pitchFamily="34" charset="0"/>
              </a:defRPr>
            </a:lvl1pPr>
          </a:lstStyle>
          <a:p>
            <a:endParaRPr lang="pt-BR"/>
          </a:p>
        </p:txBody>
      </p:sp>
      <p:sp>
        <p:nvSpPr>
          <p:cNvPr id="1269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entury Gothic" pitchFamily="34" charset="0"/>
              </a:defRPr>
            </a:lvl1pPr>
          </a:lstStyle>
          <a:p>
            <a:fld id="{FB8E02C7-A7BC-4E53-A19C-445689BB196C}" type="slidenum">
              <a:rPr lang="pt-B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8002" name="Rectangle 1"/>
          <p:cNvSpPr>
            <a:spLocks noChangeArrowheads="1" noTextEdit="1"/>
          </p:cNvSpPr>
          <p:nvPr>
            <p:ph type="sldImg"/>
          </p:nvPr>
        </p:nvSpPr>
        <p:spPr>
          <a:xfrm>
            <a:off x="1588" y="0"/>
            <a:ext cx="1587" cy="1588"/>
          </a:xfrm>
          <a:ln/>
        </p:spPr>
      </p:sp>
      <p:sp>
        <p:nvSpPr>
          <p:cNvPr id="128003" name="Rectangle 2"/>
          <p:cNvSpPr>
            <a:spLocks noChangeArrowheads="1"/>
          </p:cNvSpPr>
          <p:nvPr>
            <p:ph type="body" idx="1"/>
          </p:nvPr>
        </p:nvSpPr>
        <p:spPr>
          <a:noFill/>
        </p:spPr>
        <p:txBody>
          <a:bodyPr wrap="none" lIns="0" tIns="0" rIns="0" bIns="0" anchor="ctr"/>
          <a:lstStyle/>
          <a:p>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noChangeArrowheads="1"/>
          </p:cNvSpPr>
          <p:nvPr/>
        </p:nvSpPr>
        <p:spPr bwMode="auto">
          <a:xfrm>
            <a:off x="0" y="4324350"/>
            <a:ext cx="1744663" cy="777875"/>
          </a:xfrm>
          <a:custGeom>
            <a:avLst/>
            <a:gdLst>
              <a:gd name="T0" fmla="*/ 0 w 372"/>
              <a:gd name="T1" fmla="*/ 0 h 166"/>
              <a:gd name="T2" fmla="*/ 372 w 372"/>
              <a:gd name="T3" fmla="*/ 166 h 166"/>
            </a:gdLst>
            <a:ahLst/>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1266DD42-E690-498D-AC57-12610CDE2E82}" type="datetimeFigureOut">
              <a:rPr lang="pt-BR"/>
              <a:pPr>
                <a:defRPr/>
              </a:pPr>
              <a:t>31/08/2018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pPr>
              <a:defRPr/>
            </a:pPr>
            <a:fld id="{A7C2CCE3-AB78-4A4C-8E60-78722460C99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92925" y="624110"/>
            <a:ext cx="8911687" cy="1280890"/>
          </a:xfrm>
        </p:spPr>
        <p:txBody>
          <a:bodyPr/>
          <a:lstStyle/>
          <a:p>
            <a:r>
              <a:rPr lang="pt-BR"/>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DD92D78-7A0F-4A62-ACF1-2FB615FD486E}" type="datetimeFigureOut">
              <a:rPr lang="pt-BR"/>
              <a:pPr>
                <a:defRPr/>
              </a:pPr>
              <a:t>31/08/2018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83C8C2D-9F47-42EB-99DC-B06B00002B8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31D99E57-1D3F-4D03-8613-071064A527C0}" type="datetimeFigureOut">
              <a:rPr lang="pt-BR"/>
              <a:pPr>
                <a:defRPr/>
              </a:pPr>
              <a:t>31/08/2018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1B58818D-2790-4EAB-BB2E-A269956803A2}"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691C009B-9E46-40C6-A405-F561E59999AA}" type="datetimeFigureOut">
              <a:rPr lang="pt-BR"/>
              <a:pPr>
                <a:defRPr/>
              </a:pPr>
              <a:t>31/08/2018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C610371-4F3C-43B7-914E-20ADE21F1F23}"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10" name="Title 9"/>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6EB8E253-EA8B-4F30-9C69-0D424CB6CD92}" type="datetimeFigureOut">
              <a:rPr lang="pt-BR"/>
              <a:pPr>
                <a:defRPr/>
              </a:pPr>
              <a:t>31/08/2018</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C179A0D3-8F72-46B3-8695-963BAA659089}"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D34AFFF7-30F6-4266-B766-E7B4AA9BC507}" type="datetimeFigureOut">
              <a:rPr lang="pt-BR"/>
              <a:pPr>
                <a:defRPr/>
              </a:pPr>
              <a:t>31/08/2018</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C2B0EDC8-9C28-403F-B1C1-FC05C65E8E5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3" name="Date Placeholder 1"/>
          <p:cNvSpPr>
            <a:spLocks noGrp="1"/>
          </p:cNvSpPr>
          <p:nvPr>
            <p:ph type="dt" sz="half" idx="10"/>
          </p:nvPr>
        </p:nvSpPr>
        <p:spPr/>
        <p:txBody>
          <a:bodyPr/>
          <a:lstStyle>
            <a:lvl1pPr>
              <a:defRPr/>
            </a:lvl1pPr>
          </a:lstStyle>
          <a:p>
            <a:pPr>
              <a:defRPr/>
            </a:pPr>
            <a:fld id="{6ED550AC-0CCA-41BE-8BFF-D579A32C056C}" type="datetimeFigureOut">
              <a:rPr lang="pt-BR"/>
              <a:pPr>
                <a:defRPr/>
              </a:pPr>
              <a:t>31/08/2018</a:t>
            </a:fld>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037F7F1F-DF5C-4110-9E4D-60470C456235}"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6" name="Date Placeholder 4"/>
          <p:cNvSpPr>
            <a:spLocks noGrp="1"/>
          </p:cNvSpPr>
          <p:nvPr>
            <p:ph type="dt" sz="half" idx="10"/>
          </p:nvPr>
        </p:nvSpPr>
        <p:spPr/>
        <p:txBody>
          <a:bodyPr/>
          <a:lstStyle>
            <a:lvl1pPr>
              <a:defRPr/>
            </a:lvl1pPr>
          </a:lstStyle>
          <a:p>
            <a:pPr>
              <a:defRPr/>
            </a:pPr>
            <a:fld id="{482BD569-26B5-403E-9AE4-5021E57F9959}" type="datetimeFigureOut">
              <a:rPr lang="pt-BR"/>
              <a:pPr>
                <a:defRPr/>
              </a:pPr>
              <a:t>31/08/2018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CE03F841-DEBA-4E29-8A5A-C8305591E4B7}"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6" name="Date Placeholder 4"/>
          <p:cNvSpPr>
            <a:spLocks noGrp="1"/>
          </p:cNvSpPr>
          <p:nvPr>
            <p:ph type="dt" sz="half" idx="10"/>
          </p:nvPr>
        </p:nvSpPr>
        <p:spPr/>
        <p:txBody>
          <a:bodyPr/>
          <a:lstStyle>
            <a:lvl1pPr>
              <a:defRPr/>
            </a:lvl1pPr>
          </a:lstStyle>
          <a:p>
            <a:pPr>
              <a:defRPr/>
            </a:pPr>
            <a:fld id="{96AE5F26-F57F-474C-99BB-B7371F765D3B}" type="datetimeFigureOut">
              <a:rPr lang="pt-BR"/>
              <a:pPr>
                <a:defRPr/>
              </a:pPr>
              <a:t>31/08/2018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D35CAAC8-3955-4170-8FDA-44A2A7CA980B}"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A2A09AE4-5A7F-4AC6-9D32-002000BB1241}" type="datetimeFigureOut">
              <a:rPr lang="pt-BR"/>
              <a:pPr>
                <a:defRPr/>
              </a:pPr>
              <a:t>31/08/2018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13787930-D37D-4420-A833-99D3C111549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3"/>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8" name="Date Placeholder 3"/>
          <p:cNvSpPr>
            <a:spLocks noGrp="1"/>
          </p:cNvSpPr>
          <p:nvPr>
            <p:ph type="dt" sz="half" idx="14"/>
          </p:nvPr>
        </p:nvSpPr>
        <p:spPr/>
        <p:txBody>
          <a:bodyPr/>
          <a:lstStyle>
            <a:lvl1pPr>
              <a:defRPr/>
            </a:lvl1pPr>
          </a:lstStyle>
          <a:p>
            <a:pPr>
              <a:defRPr/>
            </a:pPr>
            <a:fld id="{050D216C-E2C8-441A-A18B-787E2994803F}" type="datetimeFigureOut">
              <a:rPr lang="pt-BR"/>
              <a:pPr>
                <a:defRPr/>
              </a:pPr>
              <a:t>31/08/2018</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pPr>
              <a:defRPr/>
            </a:pPr>
            <a:fld id="{69FA4CF1-4CB6-4F17-9328-692CAC12395C}"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Clique para editar o texto mestre</a:t>
            </a:r>
          </a:p>
        </p:txBody>
      </p:sp>
      <p:sp>
        <p:nvSpPr>
          <p:cNvPr id="6" name="Date Placeholder 4"/>
          <p:cNvSpPr>
            <a:spLocks noGrp="1"/>
          </p:cNvSpPr>
          <p:nvPr>
            <p:ph type="dt" sz="half" idx="10"/>
          </p:nvPr>
        </p:nvSpPr>
        <p:spPr/>
        <p:txBody>
          <a:bodyPr/>
          <a:lstStyle>
            <a:lvl1pPr>
              <a:defRPr/>
            </a:lvl1pPr>
          </a:lstStyle>
          <a:p>
            <a:pPr>
              <a:defRPr/>
            </a:pPr>
            <a:fld id="{4B15A732-715C-427C-B964-06F5E8C6F549}" type="datetimeFigureOut">
              <a:rPr lang="pt-BR"/>
              <a:pPr>
                <a:defRPr/>
              </a:pPr>
              <a:t>31/08/2018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870DF2EF-8D18-448D-8A38-67AFDA5A4A68}"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6"/>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Clique para editar o texto mestre</a:t>
            </a:r>
          </a:p>
        </p:txBody>
      </p:sp>
      <p:sp>
        <p:nvSpPr>
          <p:cNvPr id="8" name="Date Placeholder 4"/>
          <p:cNvSpPr>
            <a:spLocks noGrp="1"/>
          </p:cNvSpPr>
          <p:nvPr>
            <p:ph type="dt" sz="half" idx="14"/>
          </p:nvPr>
        </p:nvSpPr>
        <p:spPr/>
        <p:txBody>
          <a:bodyPr/>
          <a:lstStyle>
            <a:lvl1pPr>
              <a:defRPr/>
            </a:lvl1pPr>
          </a:lstStyle>
          <a:p>
            <a:pPr>
              <a:defRPr/>
            </a:pPr>
            <a:fld id="{92A25BBA-872E-496C-A76F-CFB1B6CE424A}" type="datetimeFigureOut">
              <a:rPr lang="pt-BR"/>
              <a:pPr>
                <a:defRPr/>
              </a:pPr>
              <a:t>31/08/2018</a:t>
            </a:fld>
            <a:endParaRPr lang="pt-BR"/>
          </a:p>
        </p:txBody>
      </p:sp>
      <p:sp>
        <p:nvSpPr>
          <p:cNvPr id="9" name="Footer Placeholder 5"/>
          <p:cNvSpPr>
            <a:spLocks noGrp="1"/>
          </p:cNvSpPr>
          <p:nvPr>
            <p:ph type="ftr" sz="quarter" idx="15"/>
          </p:nvPr>
        </p:nvSpPr>
        <p:spPr/>
        <p:txBody>
          <a:bodyPr/>
          <a:lstStyle>
            <a:lvl1pPr>
              <a:defRPr/>
            </a:lvl1pPr>
          </a:lstStyle>
          <a:p>
            <a:pPr>
              <a:defRPr/>
            </a:pPr>
            <a:endParaRPr lang="pt-BR"/>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pPr>
              <a:defRPr/>
            </a:pPr>
            <a:fld id="{07D2E666-21A7-45BC-8992-A0B4673B33A6}"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Clique para editar o texto mestre</a:t>
            </a:r>
          </a:p>
        </p:txBody>
      </p:sp>
      <p:sp>
        <p:nvSpPr>
          <p:cNvPr id="6" name="Date Placeholder 4"/>
          <p:cNvSpPr>
            <a:spLocks noGrp="1"/>
          </p:cNvSpPr>
          <p:nvPr>
            <p:ph type="dt" sz="half" idx="14"/>
          </p:nvPr>
        </p:nvSpPr>
        <p:spPr/>
        <p:txBody>
          <a:bodyPr/>
          <a:lstStyle>
            <a:lvl1pPr>
              <a:defRPr/>
            </a:lvl1pPr>
          </a:lstStyle>
          <a:p>
            <a:pPr>
              <a:defRPr/>
            </a:pPr>
            <a:fld id="{304C351D-76E3-4817-AE5B-D7BE9981B356}" type="datetimeFigureOut">
              <a:rPr lang="pt-BR"/>
              <a:pPr>
                <a:defRPr/>
              </a:pPr>
              <a:t>31/08/2018</a:t>
            </a:fld>
            <a:endParaRPr lang="pt-BR"/>
          </a:p>
        </p:txBody>
      </p:sp>
      <p:sp>
        <p:nvSpPr>
          <p:cNvPr id="7" name="Footer Placeholder 5"/>
          <p:cNvSpPr>
            <a:spLocks noGrp="1"/>
          </p:cNvSpPr>
          <p:nvPr>
            <p:ph type="ftr" sz="quarter" idx="15"/>
          </p:nvPr>
        </p:nvSpPr>
        <p:spPr/>
        <p:txBody>
          <a:bodyPr/>
          <a:lstStyle>
            <a:lvl1pPr>
              <a:defRPr/>
            </a:lvl1pPr>
          </a:lstStyle>
          <a:p>
            <a:pPr>
              <a:defRPr/>
            </a:pPr>
            <a:endParaRPr lang="pt-BR"/>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pPr>
              <a:defRPr/>
            </a:pPr>
            <a:fld id="{EAD5E94D-007C-42D3-A5CC-C6EFD23A4315}"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0066B57-2103-4270-9BFE-B516796B593D}" type="datetimeFigureOut">
              <a:rPr lang="pt-BR"/>
              <a:pPr>
                <a:defRPr/>
              </a:pPr>
              <a:t>31/08/2018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A6C8AC8-B0E5-4AD2-86A9-20DF32362696}"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pt-BR"/>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6FF2F8F-77D7-4A48-90CA-BFC9BA872582}" type="datetimeFigureOut">
              <a:rPr lang="pt-BR"/>
              <a:pPr>
                <a:defRPr/>
              </a:pPr>
              <a:t>31/08/2018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1D48CC0-FE82-44C7-9B4C-1085EF468C5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noChangeArrowheads="1"/>
            </p:cNvSpPr>
            <p:nvPr/>
          </p:nvSpPr>
          <p:spPr bwMode="auto">
            <a:xfrm>
              <a:off x="2487613" y="2284413"/>
              <a:ext cx="85725" cy="533400"/>
            </a:xfrm>
            <a:custGeom>
              <a:avLst/>
              <a:gdLst>
                <a:gd name="T0" fmla="*/ 0 w 22"/>
                <a:gd name="T1" fmla="*/ 0 h 136"/>
                <a:gd name="T2" fmla="*/ 22 w 22"/>
                <a:gd name="T3" fmla="*/ 136 h 136"/>
              </a:gdLst>
              <a:ahLst/>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miter lim="800000"/>
              <a:headEnd/>
              <a:tailEnd/>
            </a:ln>
          </p:spPr>
          <p:txBody>
            <a:bodyPr/>
            <a:lstStyle/>
            <a:p>
              <a:endParaRPr lang="pt-BR"/>
            </a:p>
          </p:txBody>
        </p:sp>
        <p:sp>
          <p:nvSpPr>
            <p:cNvPr id="1047" name="Freeform 12"/>
            <p:cNvSpPr>
              <a:spLocks noChangeArrowheads="1"/>
            </p:cNvSpPr>
            <p:nvPr/>
          </p:nvSpPr>
          <p:spPr bwMode="auto">
            <a:xfrm>
              <a:off x="2597151" y="2779713"/>
              <a:ext cx="550863" cy="1978025"/>
            </a:xfrm>
            <a:custGeom>
              <a:avLst/>
              <a:gdLst>
                <a:gd name="T0" fmla="*/ 0 w 140"/>
                <a:gd name="T1" fmla="*/ 0 h 504"/>
                <a:gd name="T2" fmla="*/ 140 w 140"/>
                <a:gd name="T3" fmla="*/ 504 h 504"/>
              </a:gdLst>
              <a:ahLst/>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miter lim="800000"/>
              <a:headEnd/>
              <a:tailEnd/>
            </a:ln>
          </p:spPr>
          <p:txBody>
            <a:bodyPr/>
            <a:lstStyle/>
            <a:p>
              <a:endParaRPr lang="pt-BR"/>
            </a:p>
          </p:txBody>
        </p:sp>
        <p:sp>
          <p:nvSpPr>
            <p:cNvPr id="1048" name="Freeform 13"/>
            <p:cNvSpPr>
              <a:spLocks noChangeArrowheads="1"/>
            </p:cNvSpPr>
            <p:nvPr/>
          </p:nvSpPr>
          <p:spPr bwMode="auto">
            <a:xfrm>
              <a:off x="3175001" y="4730750"/>
              <a:ext cx="519113" cy="1209675"/>
            </a:xfrm>
            <a:custGeom>
              <a:avLst/>
              <a:gdLst>
                <a:gd name="T0" fmla="*/ 0 w 132"/>
                <a:gd name="T1" fmla="*/ 0 h 308"/>
                <a:gd name="T2" fmla="*/ 132 w 132"/>
                <a:gd name="T3" fmla="*/ 308 h 308"/>
              </a:gdLst>
              <a:ahLst/>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miter lim="800000"/>
              <a:headEnd/>
              <a:tailEnd/>
            </a:ln>
          </p:spPr>
          <p:txBody>
            <a:bodyPr/>
            <a:lstStyle/>
            <a:p>
              <a:endParaRPr lang="pt-BR"/>
            </a:p>
          </p:txBody>
        </p:sp>
        <p:sp>
          <p:nvSpPr>
            <p:cNvPr id="1049" name="Freeform 14"/>
            <p:cNvSpPr>
              <a:spLocks noChangeArrowheads="1"/>
            </p:cNvSpPr>
            <p:nvPr/>
          </p:nvSpPr>
          <p:spPr bwMode="auto">
            <a:xfrm>
              <a:off x="3305176" y="5630863"/>
              <a:ext cx="146050" cy="309563"/>
            </a:xfrm>
            <a:custGeom>
              <a:avLst/>
              <a:gdLst>
                <a:gd name="T0" fmla="*/ 0 w 37"/>
                <a:gd name="T1" fmla="*/ 0 h 79"/>
                <a:gd name="T2" fmla="*/ 37 w 37"/>
                <a:gd name="T3" fmla="*/ 79 h 79"/>
              </a:gdLst>
              <a:ahLst/>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miter lim="800000"/>
              <a:headEnd/>
              <a:tailEnd/>
            </a:ln>
          </p:spPr>
          <p:txBody>
            <a:bodyPr/>
            <a:lstStyle/>
            <a:p>
              <a:endParaRPr lang="pt-BR"/>
            </a:p>
          </p:txBody>
        </p:sp>
        <p:sp>
          <p:nvSpPr>
            <p:cNvPr id="1050" name="Freeform 15"/>
            <p:cNvSpPr>
              <a:spLocks noChangeArrowheads="1"/>
            </p:cNvSpPr>
            <p:nvPr/>
          </p:nvSpPr>
          <p:spPr bwMode="auto">
            <a:xfrm>
              <a:off x="2573338" y="2817813"/>
              <a:ext cx="700088" cy="2835275"/>
            </a:xfrm>
            <a:custGeom>
              <a:avLst/>
              <a:gdLst>
                <a:gd name="T0" fmla="*/ 0 w 178"/>
                <a:gd name="T1" fmla="*/ 0 h 722"/>
                <a:gd name="T2" fmla="*/ 178 w 178"/>
                <a:gd name="T3" fmla="*/ 722 h 722"/>
              </a:gdLst>
              <a:ahLst/>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miter lim="800000"/>
              <a:headEnd/>
              <a:tailEnd/>
            </a:ln>
          </p:spPr>
          <p:txBody>
            <a:bodyPr/>
            <a:lstStyle/>
            <a:p>
              <a:endParaRPr lang="pt-BR"/>
            </a:p>
          </p:txBody>
        </p:sp>
        <p:sp>
          <p:nvSpPr>
            <p:cNvPr id="1051" name="Freeform 16"/>
            <p:cNvSpPr>
              <a:spLocks noChangeArrowheads="1"/>
            </p:cNvSpPr>
            <p:nvPr/>
          </p:nvSpPr>
          <p:spPr bwMode="auto">
            <a:xfrm>
              <a:off x="2506663" y="285750"/>
              <a:ext cx="90488" cy="2493963"/>
            </a:xfrm>
            <a:custGeom>
              <a:avLst/>
              <a:gdLst>
                <a:gd name="T0" fmla="*/ 0 w 23"/>
                <a:gd name="T1" fmla="*/ 0 h 635"/>
                <a:gd name="T2" fmla="*/ 23 w 23"/>
                <a:gd name="T3" fmla="*/ 635 h 635"/>
              </a:gdLst>
              <a:ahLst/>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miter lim="800000"/>
              <a:headEnd/>
              <a:tailEnd/>
            </a:ln>
          </p:spPr>
          <p:txBody>
            <a:bodyPr/>
            <a:lstStyle/>
            <a:p>
              <a:endParaRPr lang="pt-BR"/>
            </a:p>
          </p:txBody>
        </p:sp>
        <p:sp>
          <p:nvSpPr>
            <p:cNvPr id="1052" name="Freeform 17"/>
            <p:cNvSpPr>
              <a:spLocks noChangeArrowheads="1"/>
            </p:cNvSpPr>
            <p:nvPr/>
          </p:nvSpPr>
          <p:spPr bwMode="auto">
            <a:xfrm>
              <a:off x="2554288" y="2598738"/>
              <a:ext cx="66675" cy="420688"/>
            </a:xfrm>
            <a:custGeom>
              <a:avLst/>
              <a:gdLst>
                <a:gd name="T0" fmla="*/ 0 w 17"/>
                <a:gd name="T1" fmla="*/ 0 h 107"/>
                <a:gd name="T2" fmla="*/ 17 w 17"/>
                <a:gd name="T3" fmla="*/ 107 h 107"/>
              </a:gdLst>
              <a:ahLst/>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miter lim="800000"/>
              <a:headEnd/>
              <a:tailEnd/>
            </a:ln>
          </p:spPr>
          <p:txBody>
            <a:bodyPr/>
            <a:lstStyle/>
            <a:p>
              <a:endParaRPr lang="pt-BR"/>
            </a:p>
          </p:txBody>
        </p:sp>
        <p:sp>
          <p:nvSpPr>
            <p:cNvPr id="1053" name="Freeform 18"/>
            <p:cNvSpPr>
              <a:spLocks noChangeArrowheads="1"/>
            </p:cNvSpPr>
            <p:nvPr/>
          </p:nvSpPr>
          <p:spPr bwMode="auto">
            <a:xfrm>
              <a:off x="3143251" y="4757738"/>
              <a:ext cx="161925" cy="873125"/>
            </a:xfrm>
            <a:custGeom>
              <a:avLst/>
              <a:gdLst>
                <a:gd name="T0" fmla="*/ 0 w 41"/>
                <a:gd name="T1" fmla="*/ 0 h 222"/>
                <a:gd name="T2" fmla="*/ 41 w 41"/>
                <a:gd name="T3" fmla="*/ 222 h 222"/>
              </a:gdLst>
              <a:ahLst/>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miter lim="800000"/>
              <a:headEnd/>
              <a:tailEnd/>
            </a:ln>
          </p:spPr>
          <p:txBody>
            <a:bodyPr/>
            <a:lstStyle/>
            <a:p>
              <a:endParaRPr lang="pt-BR"/>
            </a:p>
          </p:txBody>
        </p:sp>
        <p:sp>
          <p:nvSpPr>
            <p:cNvPr id="1054" name="Freeform 19"/>
            <p:cNvSpPr>
              <a:spLocks noChangeArrowheads="1"/>
            </p:cNvSpPr>
            <p:nvPr/>
          </p:nvSpPr>
          <p:spPr bwMode="auto">
            <a:xfrm>
              <a:off x="3148013" y="1282700"/>
              <a:ext cx="1768475" cy="3448050"/>
            </a:xfrm>
            <a:custGeom>
              <a:avLst/>
              <a:gdLst>
                <a:gd name="T0" fmla="*/ 0 w 450"/>
                <a:gd name="T1" fmla="*/ 0 h 878"/>
                <a:gd name="T2" fmla="*/ 450 w 450"/>
                <a:gd name="T3" fmla="*/ 878 h 878"/>
              </a:gdLst>
              <a:ahLst/>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miter lim="800000"/>
              <a:headEnd/>
              <a:tailEnd/>
            </a:ln>
          </p:spPr>
          <p:txBody>
            <a:bodyPr/>
            <a:lstStyle/>
            <a:p>
              <a:endParaRPr lang="pt-BR"/>
            </a:p>
          </p:txBody>
        </p:sp>
        <p:sp>
          <p:nvSpPr>
            <p:cNvPr id="1055" name="Freeform 20"/>
            <p:cNvSpPr>
              <a:spLocks noChangeArrowheads="1"/>
            </p:cNvSpPr>
            <p:nvPr/>
          </p:nvSpPr>
          <p:spPr bwMode="auto">
            <a:xfrm>
              <a:off x="3273426" y="5653088"/>
              <a:ext cx="138113" cy="287338"/>
            </a:xfrm>
            <a:custGeom>
              <a:avLst/>
              <a:gdLst>
                <a:gd name="T0" fmla="*/ 0 w 35"/>
                <a:gd name="T1" fmla="*/ 0 h 73"/>
                <a:gd name="T2" fmla="*/ 35 w 35"/>
                <a:gd name="T3" fmla="*/ 73 h 73"/>
              </a:gdLst>
              <a:ahLst/>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miter lim="800000"/>
              <a:headEnd/>
              <a:tailEnd/>
            </a:ln>
          </p:spPr>
          <p:txBody>
            <a:bodyPr/>
            <a:lstStyle/>
            <a:p>
              <a:endParaRPr lang="pt-BR"/>
            </a:p>
          </p:txBody>
        </p:sp>
        <p:sp>
          <p:nvSpPr>
            <p:cNvPr id="1056" name="Freeform 21"/>
            <p:cNvSpPr>
              <a:spLocks noChangeArrowheads="1"/>
            </p:cNvSpPr>
            <p:nvPr/>
          </p:nvSpPr>
          <p:spPr bwMode="auto">
            <a:xfrm>
              <a:off x="3143251" y="4656138"/>
              <a:ext cx="31750" cy="188913"/>
            </a:xfrm>
            <a:custGeom>
              <a:avLst/>
              <a:gdLst>
                <a:gd name="T0" fmla="*/ 0 w 8"/>
                <a:gd name="T1" fmla="*/ 0 h 48"/>
                <a:gd name="T2" fmla="*/ 8 w 8"/>
                <a:gd name="T3" fmla="*/ 48 h 48"/>
              </a:gdLst>
              <a:ahLst/>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miter lim="800000"/>
              <a:headEnd/>
              <a:tailEnd/>
            </a:ln>
          </p:spPr>
          <p:txBody>
            <a:bodyPr/>
            <a:lstStyle/>
            <a:p>
              <a:endParaRPr lang="pt-BR"/>
            </a:p>
          </p:txBody>
        </p:sp>
        <p:sp>
          <p:nvSpPr>
            <p:cNvPr id="1057" name="Freeform 22"/>
            <p:cNvSpPr>
              <a:spLocks noChangeArrowheads="1"/>
            </p:cNvSpPr>
            <p:nvPr/>
          </p:nvSpPr>
          <p:spPr bwMode="auto">
            <a:xfrm>
              <a:off x="3211513" y="5410200"/>
              <a:ext cx="203200" cy="530225"/>
            </a:xfrm>
            <a:custGeom>
              <a:avLst/>
              <a:gdLst>
                <a:gd name="T0" fmla="*/ 0 w 52"/>
                <a:gd name="T1" fmla="*/ 0 h 135"/>
                <a:gd name="T2" fmla="*/ 52 w 52"/>
                <a:gd name="T3" fmla="*/ 135 h 135"/>
              </a:gdLst>
              <a:ahLst/>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miter lim="800000"/>
              <a:headEnd/>
              <a:tailEnd/>
            </a:ln>
          </p:spPr>
          <p:txBody>
            <a:bodyPr/>
            <a:lstStyle/>
            <a:p>
              <a:endParaRPr lang="pt-BR"/>
            </a:p>
          </p:txBody>
        </p:sp>
      </p:grpSp>
      <p:grpSp>
        <p:nvGrpSpPr>
          <p:cNvPr id="1027" name="Group 9"/>
          <p:cNvGrpSpPr>
            <a:grpSpLocks/>
          </p:cNvGrpSpPr>
          <p:nvPr/>
        </p:nvGrpSpPr>
        <p:grpSpPr bwMode="auto">
          <a:xfrm>
            <a:off x="26988" y="0"/>
            <a:ext cx="2357437" cy="6853238"/>
            <a:chOff x="6627813" y="194833"/>
            <a:chExt cx="1952625" cy="5678918"/>
          </a:xfrm>
        </p:grpSpPr>
        <p:sp>
          <p:nvSpPr>
            <p:cNvPr id="1034" name="Freeform 27"/>
            <p:cNvSpPr>
              <a:spLocks noChangeArrowheads="1"/>
            </p:cNvSpPr>
            <p:nvPr/>
          </p:nvSpPr>
          <p:spPr bwMode="auto">
            <a:xfrm>
              <a:off x="6627813" y="194833"/>
              <a:ext cx="409575" cy="3646488"/>
            </a:xfrm>
            <a:custGeom>
              <a:avLst/>
              <a:gdLst>
                <a:gd name="T0" fmla="*/ 0 w 103"/>
                <a:gd name="T1" fmla="*/ 0 h 920"/>
                <a:gd name="T2" fmla="*/ 103 w 103"/>
                <a:gd name="T3" fmla="*/ 920 h 920"/>
              </a:gdLst>
              <a:ahLst/>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miter lim="800000"/>
              <a:headEnd/>
              <a:tailEnd/>
            </a:ln>
          </p:spPr>
          <p:txBody>
            <a:bodyPr/>
            <a:lstStyle/>
            <a:p>
              <a:endParaRPr lang="pt-BR"/>
            </a:p>
          </p:txBody>
        </p:sp>
        <p:sp>
          <p:nvSpPr>
            <p:cNvPr id="1035" name="Freeform 28"/>
            <p:cNvSpPr>
              <a:spLocks noChangeArrowheads="1"/>
            </p:cNvSpPr>
            <p:nvPr/>
          </p:nvSpPr>
          <p:spPr bwMode="auto">
            <a:xfrm>
              <a:off x="7061201" y="3771900"/>
              <a:ext cx="350838" cy="1309688"/>
            </a:xfrm>
            <a:custGeom>
              <a:avLst/>
              <a:gdLst>
                <a:gd name="T0" fmla="*/ 0 w 88"/>
                <a:gd name="T1" fmla="*/ 0 h 330"/>
                <a:gd name="T2" fmla="*/ 88 w 88"/>
                <a:gd name="T3" fmla="*/ 330 h 330"/>
              </a:gdLst>
              <a:ahLst/>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miter lim="800000"/>
              <a:headEnd/>
              <a:tailEnd/>
            </a:ln>
          </p:spPr>
          <p:txBody>
            <a:bodyPr/>
            <a:lstStyle/>
            <a:p>
              <a:endParaRPr lang="pt-BR"/>
            </a:p>
          </p:txBody>
        </p:sp>
        <p:sp>
          <p:nvSpPr>
            <p:cNvPr id="1036" name="Freeform 29"/>
            <p:cNvSpPr>
              <a:spLocks noChangeArrowheads="1"/>
            </p:cNvSpPr>
            <p:nvPr/>
          </p:nvSpPr>
          <p:spPr bwMode="auto">
            <a:xfrm>
              <a:off x="7439026" y="5053013"/>
              <a:ext cx="357188" cy="820738"/>
            </a:xfrm>
            <a:custGeom>
              <a:avLst/>
              <a:gdLst>
                <a:gd name="T0" fmla="*/ 0 w 90"/>
                <a:gd name="T1" fmla="*/ 0 h 207"/>
                <a:gd name="T2" fmla="*/ 90 w 90"/>
                <a:gd name="T3" fmla="*/ 207 h 207"/>
              </a:gdLst>
              <a:ahLst/>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miter lim="800000"/>
              <a:headEnd/>
              <a:tailEnd/>
            </a:ln>
          </p:spPr>
          <p:txBody>
            <a:bodyPr/>
            <a:lstStyle/>
            <a:p>
              <a:endParaRPr lang="pt-BR"/>
            </a:p>
          </p:txBody>
        </p:sp>
        <p:sp>
          <p:nvSpPr>
            <p:cNvPr id="1037" name="Freeform 30"/>
            <p:cNvSpPr>
              <a:spLocks noChangeArrowheads="1"/>
            </p:cNvSpPr>
            <p:nvPr/>
          </p:nvSpPr>
          <p:spPr bwMode="auto">
            <a:xfrm>
              <a:off x="7037388" y="3811588"/>
              <a:ext cx="457200" cy="1852613"/>
            </a:xfrm>
            <a:custGeom>
              <a:avLst/>
              <a:gdLst>
                <a:gd name="T0" fmla="*/ 0 w 115"/>
                <a:gd name="T1" fmla="*/ 0 h 467"/>
                <a:gd name="T2" fmla="*/ 115 w 115"/>
                <a:gd name="T3" fmla="*/ 467 h 467"/>
              </a:gdLst>
              <a:ahLst/>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miter lim="800000"/>
              <a:headEnd/>
              <a:tailEnd/>
            </a:ln>
          </p:spPr>
          <p:txBody>
            <a:bodyPr/>
            <a:lstStyle/>
            <a:p>
              <a:endParaRPr lang="pt-BR"/>
            </a:p>
          </p:txBody>
        </p:sp>
        <p:sp>
          <p:nvSpPr>
            <p:cNvPr id="1038" name="Freeform 31"/>
            <p:cNvSpPr>
              <a:spLocks noChangeArrowheads="1"/>
            </p:cNvSpPr>
            <p:nvPr/>
          </p:nvSpPr>
          <p:spPr bwMode="auto">
            <a:xfrm>
              <a:off x="6992938" y="1263650"/>
              <a:ext cx="144463" cy="2508250"/>
            </a:xfrm>
            <a:custGeom>
              <a:avLst/>
              <a:gdLst>
                <a:gd name="T0" fmla="*/ 0 w 36"/>
                <a:gd name="T1" fmla="*/ 0 h 633"/>
                <a:gd name="T2" fmla="*/ 36 w 36"/>
                <a:gd name="T3" fmla="*/ 633 h 633"/>
              </a:gdLst>
              <a:ahLst/>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miter lim="800000"/>
              <a:headEnd/>
              <a:tailEnd/>
            </a:ln>
          </p:spPr>
          <p:txBody>
            <a:bodyPr/>
            <a:lstStyle/>
            <a:p>
              <a:endParaRPr lang="pt-BR"/>
            </a:p>
          </p:txBody>
        </p:sp>
        <p:sp>
          <p:nvSpPr>
            <p:cNvPr id="1039" name="Freeform 32"/>
            <p:cNvSpPr>
              <a:spLocks noChangeArrowheads="1"/>
            </p:cNvSpPr>
            <p:nvPr/>
          </p:nvSpPr>
          <p:spPr bwMode="auto">
            <a:xfrm>
              <a:off x="7526338" y="5640388"/>
              <a:ext cx="111125" cy="233363"/>
            </a:xfrm>
            <a:custGeom>
              <a:avLst/>
              <a:gdLst>
                <a:gd name="T0" fmla="*/ 0 w 28"/>
                <a:gd name="T1" fmla="*/ 0 h 59"/>
                <a:gd name="T2" fmla="*/ 28 w 28"/>
                <a:gd name="T3" fmla="*/ 59 h 59"/>
              </a:gdLst>
              <a:ahLst/>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miter lim="800000"/>
              <a:headEnd/>
              <a:tailEnd/>
            </a:ln>
          </p:spPr>
          <p:txBody>
            <a:bodyPr/>
            <a:lstStyle/>
            <a:p>
              <a:endParaRPr lang="pt-BR"/>
            </a:p>
          </p:txBody>
        </p:sp>
        <p:sp>
          <p:nvSpPr>
            <p:cNvPr id="1040" name="Freeform 33"/>
            <p:cNvSpPr>
              <a:spLocks noChangeArrowheads="1"/>
            </p:cNvSpPr>
            <p:nvPr/>
          </p:nvSpPr>
          <p:spPr bwMode="auto">
            <a:xfrm>
              <a:off x="7021513" y="3598863"/>
              <a:ext cx="68263" cy="423863"/>
            </a:xfrm>
            <a:custGeom>
              <a:avLst/>
              <a:gdLst>
                <a:gd name="T0" fmla="*/ 0 w 17"/>
                <a:gd name="T1" fmla="*/ 0 h 107"/>
                <a:gd name="T2" fmla="*/ 17 w 17"/>
                <a:gd name="T3" fmla="*/ 107 h 107"/>
              </a:gdLst>
              <a:ahLst/>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miter lim="800000"/>
              <a:headEnd/>
              <a:tailEnd/>
            </a:ln>
          </p:spPr>
          <p:txBody>
            <a:bodyPr/>
            <a:lstStyle/>
            <a:p>
              <a:endParaRPr lang="pt-BR"/>
            </a:p>
          </p:txBody>
        </p:sp>
        <p:sp>
          <p:nvSpPr>
            <p:cNvPr id="1041" name="Freeform 34"/>
            <p:cNvSpPr>
              <a:spLocks noChangeArrowheads="1"/>
            </p:cNvSpPr>
            <p:nvPr/>
          </p:nvSpPr>
          <p:spPr bwMode="auto">
            <a:xfrm>
              <a:off x="7412038" y="2801938"/>
              <a:ext cx="1168400" cy="2251075"/>
            </a:xfrm>
            <a:custGeom>
              <a:avLst/>
              <a:gdLst>
                <a:gd name="T0" fmla="*/ 0 w 294"/>
                <a:gd name="T1" fmla="*/ 0 h 568"/>
                <a:gd name="T2" fmla="*/ 294 w 294"/>
                <a:gd name="T3" fmla="*/ 568 h 568"/>
              </a:gdLst>
              <a:ahLst/>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miter lim="800000"/>
              <a:headEnd/>
              <a:tailEnd/>
            </a:ln>
          </p:spPr>
          <p:txBody>
            <a:bodyPr/>
            <a:lstStyle/>
            <a:p>
              <a:endParaRPr lang="pt-BR"/>
            </a:p>
          </p:txBody>
        </p:sp>
        <p:sp>
          <p:nvSpPr>
            <p:cNvPr id="1042" name="Freeform 35"/>
            <p:cNvSpPr>
              <a:spLocks noChangeArrowheads="1"/>
            </p:cNvSpPr>
            <p:nvPr/>
          </p:nvSpPr>
          <p:spPr bwMode="auto">
            <a:xfrm>
              <a:off x="7494588" y="5664200"/>
              <a:ext cx="100013" cy="209550"/>
            </a:xfrm>
            <a:custGeom>
              <a:avLst/>
              <a:gdLst>
                <a:gd name="T0" fmla="*/ 0 w 25"/>
                <a:gd name="T1" fmla="*/ 0 h 53"/>
                <a:gd name="T2" fmla="*/ 25 w 25"/>
                <a:gd name="T3" fmla="*/ 53 h 53"/>
              </a:gdLst>
              <a:ahLst/>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miter lim="800000"/>
              <a:headEnd/>
              <a:tailEnd/>
            </a:ln>
          </p:spPr>
          <p:txBody>
            <a:bodyPr/>
            <a:lstStyle/>
            <a:p>
              <a:endParaRPr lang="pt-BR"/>
            </a:p>
          </p:txBody>
        </p:sp>
        <p:sp>
          <p:nvSpPr>
            <p:cNvPr id="1043" name="Freeform 36"/>
            <p:cNvSpPr>
              <a:spLocks noChangeArrowheads="1"/>
            </p:cNvSpPr>
            <p:nvPr/>
          </p:nvSpPr>
          <p:spPr bwMode="auto">
            <a:xfrm>
              <a:off x="7412038" y="5081588"/>
              <a:ext cx="114300" cy="558800"/>
            </a:xfrm>
            <a:custGeom>
              <a:avLst/>
              <a:gdLst>
                <a:gd name="T0" fmla="*/ 0 w 29"/>
                <a:gd name="T1" fmla="*/ 0 h 141"/>
                <a:gd name="T2" fmla="*/ 29 w 29"/>
                <a:gd name="T3" fmla="*/ 141 h 141"/>
              </a:gdLst>
              <a:ahLst/>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miter lim="800000"/>
              <a:headEnd/>
              <a:tailEnd/>
            </a:ln>
          </p:spPr>
          <p:txBody>
            <a:bodyPr/>
            <a:lstStyle/>
            <a:p>
              <a:endParaRPr lang="pt-BR"/>
            </a:p>
          </p:txBody>
        </p:sp>
        <p:sp>
          <p:nvSpPr>
            <p:cNvPr id="1044" name="Freeform 37"/>
            <p:cNvSpPr>
              <a:spLocks noChangeArrowheads="1"/>
            </p:cNvSpPr>
            <p:nvPr/>
          </p:nvSpPr>
          <p:spPr bwMode="auto">
            <a:xfrm>
              <a:off x="7412038" y="4978400"/>
              <a:ext cx="31750" cy="188913"/>
            </a:xfrm>
            <a:custGeom>
              <a:avLst/>
              <a:gdLst>
                <a:gd name="T0" fmla="*/ 0 w 8"/>
                <a:gd name="T1" fmla="*/ 0 h 48"/>
                <a:gd name="T2" fmla="*/ 8 w 8"/>
                <a:gd name="T3" fmla="*/ 48 h 48"/>
              </a:gdLst>
              <a:ahLst/>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miter lim="800000"/>
              <a:headEnd/>
              <a:tailEnd/>
            </a:ln>
          </p:spPr>
          <p:txBody>
            <a:bodyPr/>
            <a:lstStyle/>
            <a:p>
              <a:endParaRPr lang="pt-BR"/>
            </a:p>
          </p:txBody>
        </p:sp>
        <p:sp>
          <p:nvSpPr>
            <p:cNvPr id="1045" name="Freeform 38"/>
            <p:cNvSpPr>
              <a:spLocks noChangeArrowheads="1"/>
            </p:cNvSpPr>
            <p:nvPr/>
          </p:nvSpPr>
          <p:spPr bwMode="auto">
            <a:xfrm>
              <a:off x="7439026" y="5434013"/>
              <a:ext cx="174625" cy="439738"/>
            </a:xfrm>
            <a:custGeom>
              <a:avLst/>
              <a:gdLst>
                <a:gd name="T0" fmla="*/ 0 w 44"/>
                <a:gd name="T1" fmla="*/ 0 h 111"/>
                <a:gd name="T2" fmla="*/ 44 w 44"/>
                <a:gd name="T3" fmla="*/ 111 h 111"/>
              </a:gdLst>
              <a:ahLst/>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miter lim="800000"/>
              <a:headEnd/>
              <a:tailEnd/>
            </a:ln>
          </p:spPr>
          <p:txBody>
            <a:bodyPr/>
            <a:lstStyle/>
            <a:p>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288E05BD-3968-45EF-90F3-6C8F391EAB17}" type="datetimeFigureOut">
              <a:rPr lang="pt-BR"/>
              <a:pPr>
                <a:defRPr/>
              </a:pPr>
              <a:t>31/08/2018</a:t>
            </a:fld>
            <a:endParaRPr lang="pt-BR"/>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lIns="91440" tIns="45720" rIns="91440" bIns="45720" rtlCol="0" anchor="ctr"/>
          <a:lstStyle>
            <a:lvl1pPr algn="r" fontAlgn="auto">
              <a:spcBef>
                <a:spcPts val="0"/>
              </a:spcBef>
              <a:spcAft>
                <a:spcPts val="0"/>
              </a:spcAft>
              <a:defRPr sz="2000" smtClean="0">
                <a:solidFill>
                  <a:srgbClr val="FEFFFF"/>
                </a:solidFill>
                <a:latin typeface="+mn-lt"/>
                <a:cs typeface="+mn-cs"/>
              </a:defRPr>
            </a:lvl1pPr>
          </a:lstStyle>
          <a:p>
            <a:pPr>
              <a:defRPr/>
            </a:pPr>
            <a:fld id="{25286BCF-CCF4-46C7-A194-3AF56E59B727}"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Lst>
  <p:txStyles>
    <p:titleStyle>
      <a:lvl1pPr algn="l" defTabSz="457200" rtl="0" fontAlgn="base">
        <a:spcBef>
          <a:spcPct val="0"/>
        </a:spcBef>
        <a:spcAft>
          <a:spcPct val="0"/>
        </a:spcAft>
        <a:defRPr sz="3600" kern="1200">
          <a:solidFill>
            <a:srgbClr val="262626"/>
          </a:solidFill>
          <a:latin typeface="+mj-lt"/>
          <a:ea typeface="+mj-ea"/>
          <a:cs typeface="+mj-cs"/>
        </a:defRPr>
      </a:lvl1pPr>
      <a:lvl2pPr algn="l" defTabSz="457200" rtl="0" fontAlgn="base">
        <a:spcBef>
          <a:spcPct val="0"/>
        </a:spcBef>
        <a:spcAft>
          <a:spcPct val="0"/>
        </a:spcAft>
        <a:defRPr sz="3600">
          <a:solidFill>
            <a:srgbClr val="262626"/>
          </a:solidFill>
          <a:latin typeface="Century Gothic" pitchFamily="34" charset="0"/>
        </a:defRPr>
      </a:lvl2pPr>
      <a:lvl3pPr algn="l" defTabSz="457200" rtl="0" fontAlgn="base">
        <a:spcBef>
          <a:spcPct val="0"/>
        </a:spcBef>
        <a:spcAft>
          <a:spcPct val="0"/>
        </a:spcAft>
        <a:defRPr sz="3600">
          <a:solidFill>
            <a:srgbClr val="262626"/>
          </a:solidFill>
          <a:latin typeface="Century Gothic" pitchFamily="34" charset="0"/>
        </a:defRPr>
      </a:lvl3pPr>
      <a:lvl4pPr algn="l" defTabSz="457200" rtl="0" fontAlgn="base">
        <a:spcBef>
          <a:spcPct val="0"/>
        </a:spcBef>
        <a:spcAft>
          <a:spcPct val="0"/>
        </a:spcAft>
        <a:defRPr sz="3600">
          <a:solidFill>
            <a:srgbClr val="262626"/>
          </a:solidFill>
          <a:latin typeface="Century Gothic" pitchFamily="34" charset="0"/>
        </a:defRPr>
      </a:lvl4pPr>
      <a:lvl5pPr algn="l" defTabSz="457200" rtl="0" fontAlgn="base">
        <a:spcBef>
          <a:spcPct val="0"/>
        </a:spcBef>
        <a:spcAft>
          <a:spcPct val="0"/>
        </a:spcAft>
        <a:defRPr sz="3600">
          <a:solidFill>
            <a:srgbClr val="262626"/>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paulomargotto.com.br/documentos/17813" TargetMode="External"/><Relationship Id="rId2" Type="http://schemas.openxmlformats.org/officeDocument/2006/relationships/hyperlink" Target="http://paulomargotto.com.br/encontro-em-manaus-9-8-2018-enterocolite-necrosante-a-logica-da-prevencao/" TargetMode="Externa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6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6680"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6817" TargetMode="External"/><Relationship Id="rId1" Type="http://schemas.openxmlformats.org/officeDocument/2006/relationships/slideLayout" Target="../slideLayouts/slideLayout2.xml"/><Relationship Id="rId4" Type="http://schemas.openxmlformats.org/officeDocument/2006/relationships/hyperlink" Target="http://paulomargotto.com.br/documentos/10948" TargetMode="External"/></Relationships>
</file>

<file path=ppt/slides/_rels/slide6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www.ncbi.nlm.nih.gov/pubmed/17998314"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hyperlink" Target="http://www.paulomargotto.com.br/documentos/Caso-Clin_Perfura_Intest_Espontanea.pptx" TargetMode="External"/><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ENTEROCOLITE_NECROSANTE.doc"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hyperlink" Target="https://www.ncbi.nlm.nih.gov/pubmed/27866661" TargetMode="External"/><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hyperlink" Target="https://www.ncbi.nlm.nih.gov/pubmed/21247316" TargetMode="External"/><Relationship Id="rId4" Type="http://schemas.openxmlformats.org/officeDocument/2006/relationships/image" Target="../media/image10.png"/></Relationships>
</file>

<file path=ppt/slides/_rels/slide77.xml.rels><?xml version="1.0" encoding="UTF-8" standalone="yes"?>
<Relationships xmlns="http://schemas.openxmlformats.org/package/2006/relationships"><Relationship Id="rId3" Type="http://schemas.openxmlformats.org/officeDocument/2006/relationships/hyperlink" Target="https://www.ncbi.nlm.nih.gov/pubmed/28274256" TargetMode="External"/><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hyperlink" Target="https://www.ncbi.nlm.nih.gov/pubmed/21674011"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hyperlink" Target="https://www.ncbi.nlm.nih.gov/pubmed/22157140"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hyperlink" Target="https://www.ncbi.nlm.nih.gov/pubmed/23254444" TargetMode="External"/><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3254444" TargetMode="External"/></Relationships>
</file>

<file path=ppt/slides/_rels/slide85.xml.rels><?xml version="1.0" encoding="UTF-8" standalone="yes"?>
<Relationships xmlns="http://schemas.openxmlformats.org/package/2006/relationships"><Relationship Id="rId3" Type="http://schemas.openxmlformats.org/officeDocument/2006/relationships/hyperlink" Target="http://paulomargotto.com.br/documentos/10481" TargetMode="External"/><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paulomargotto.com.br/documentos/10481" TargetMode="External"/></Relationships>
</file>

<file path=ppt/slides/_rels/slide87.xml.rels><?xml version="1.0" encoding="UTF-8" standalone="yes"?>
<Relationships xmlns="http://schemas.openxmlformats.org/package/2006/relationships"><Relationship Id="rId3" Type="http://schemas.openxmlformats.org/officeDocument/2006/relationships/hyperlink" Target="https://www.ncbi.nlm.nih.gov/pubmed/29510382" TargetMode="External"/><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hyperlink" Target="http://paulomargotto.com.br/documentos/10306" TargetMode="External"/></Relationships>
</file>

<file path=ppt/slides/_rels/slide88.xml.rels><?xml version="1.0" encoding="UTF-8" standalone="yes"?>
<Relationships xmlns="http://schemas.openxmlformats.org/package/2006/relationships"><Relationship Id="rId3" Type="http://schemas.openxmlformats.org/officeDocument/2006/relationships/hyperlink" Target="http://paulomargotto.com.br/documentos/10634" TargetMode="External"/><Relationship Id="rId2" Type="http://schemas.openxmlformats.org/officeDocument/2006/relationships/hyperlink" Target="https://www.ncbi.nlm.nih.gov/pubmed/25166623"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0306"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s://www.ncbi.nlm.nih.gov/pubmed/9773840"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ncbi.nlm.nih.gov/pubmed/26172126" TargetMode="Externa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hyperlink" Target="https://www.ncbi.nlm.nih.gov/pubmed/24392360" TargetMode="External"/><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hyperlink" Target="https://slideplayer.com.br/slide/2339069/" TargetMode="External"/><Relationship Id="rId2" Type="http://schemas.openxmlformats.org/officeDocument/2006/relationships/hyperlink" Target="http://www.paulomargotto.com.br/documentos/Nutric_enteral_prec_2014.ppt" TargetMode="External"/><Relationship Id="rId1" Type="http://schemas.openxmlformats.org/officeDocument/2006/relationships/slideLayout" Target="../slideLayouts/slideLayout2.xml"/><Relationship Id="rId4" Type="http://schemas.openxmlformats.org/officeDocument/2006/relationships/hyperlink" Target="https://www.ncbi.nlm.nih.gov/pubmed/24612934" TargetMode="External"/></Relationships>
</file>

<file path=ppt/slides/_rels/slide9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888655" TargetMode="External"/><Relationship Id="rId2" Type="http://schemas.openxmlformats.org/officeDocument/2006/relationships/hyperlink" Target="https://www.ncbi.nlm.nih.gov/pubmed/29888655" TargetMode="Externa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98.xml.rels><?xml version="1.0" encoding="UTF-8" standalone="yes"?>
<Relationships xmlns="http://schemas.openxmlformats.org/package/2006/relationships"><Relationship Id="rId2" Type="http://schemas.openxmlformats.org/officeDocument/2006/relationships/hyperlink" Target="https://www.ncbi.nlm.nih.gov/pubmed/27594381" TargetMode="Externa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ctrTitle"/>
          </p:nvPr>
        </p:nvSpPr>
        <p:spPr>
          <a:xfrm>
            <a:off x="1797050" y="1539875"/>
            <a:ext cx="8915400" cy="2262188"/>
          </a:xfrm>
        </p:spPr>
        <p:txBody>
          <a:bodyPr/>
          <a:lstStyle/>
          <a:p>
            <a:r>
              <a:rPr lang="pt-BR" sz="6000" smtClean="0">
                <a:solidFill>
                  <a:srgbClr val="0000FF"/>
                </a:solidFill>
              </a:rPr>
              <a:t>Caso Anátomo Clínico:</a:t>
            </a:r>
            <a:r>
              <a:rPr lang="pt-BR" smtClean="0">
                <a:solidFill>
                  <a:srgbClr val="FF3300"/>
                </a:solidFill>
              </a:rPr>
              <a:t> Enterocolite Necrosante</a:t>
            </a:r>
          </a:p>
        </p:txBody>
      </p:sp>
      <p:sp>
        <p:nvSpPr>
          <p:cNvPr id="3" name="Subtítulo 2"/>
          <p:cNvSpPr>
            <a:spLocks noGrp="1"/>
          </p:cNvSpPr>
          <p:nvPr>
            <p:ph type="subTitle" idx="1"/>
          </p:nvPr>
        </p:nvSpPr>
        <p:spPr>
          <a:xfrm>
            <a:off x="2589213" y="4776788"/>
            <a:ext cx="8915400" cy="1127125"/>
          </a:xfrm>
        </p:spPr>
        <p:txBody>
          <a:bodyPr>
            <a:normAutofit/>
          </a:bodyPr>
          <a:lstStyle/>
          <a:p>
            <a:pPr algn="ctr">
              <a:lnSpc>
                <a:spcPct val="80000"/>
              </a:lnSpc>
            </a:pPr>
            <a:r>
              <a:rPr lang="pt-BR" smtClean="0">
                <a:solidFill>
                  <a:srgbClr val="595959"/>
                </a:solidFill>
              </a:rPr>
              <a:t>Déborah Carneiro Nunes de Lima</a:t>
            </a:r>
          </a:p>
          <a:p>
            <a:pPr algn="ctr">
              <a:lnSpc>
                <a:spcPct val="80000"/>
              </a:lnSpc>
            </a:pPr>
            <a:r>
              <a:rPr lang="pt-BR" smtClean="0">
                <a:solidFill>
                  <a:srgbClr val="595959"/>
                </a:solidFill>
              </a:rPr>
              <a:t>R4 de Neonatologia- Unidade de Neonatologia do HMIB/SES;DF</a:t>
            </a:r>
          </a:p>
          <a:p>
            <a:pPr algn="ctr">
              <a:lnSpc>
                <a:spcPct val="80000"/>
              </a:lnSpc>
            </a:pPr>
            <a:r>
              <a:rPr lang="pt-BR" smtClean="0">
                <a:solidFill>
                  <a:srgbClr val="595959"/>
                </a:solidFill>
              </a:rPr>
              <a:t>Coordenação: Joseleide de Castro e Paulo R. Margotto</a:t>
            </a:r>
          </a:p>
          <a:p>
            <a:pPr algn="ctr">
              <a:lnSpc>
                <a:spcPct val="80000"/>
              </a:lnSpc>
            </a:pPr>
            <a:r>
              <a:rPr lang="pt-BR" smtClean="0">
                <a:solidFill>
                  <a:srgbClr val="595959"/>
                </a:solidFill>
              </a:rPr>
              <a:t>Brasília, 29 de agosto de 2018</a:t>
            </a:r>
          </a:p>
          <a:p>
            <a:pPr algn="ctr">
              <a:lnSpc>
                <a:spcPct val="80000"/>
              </a:lnSpc>
            </a:pPr>
            <a:r>
              <a:rPr lang="pt-BR" smtClean="0">
                <a:solidFill>
                  <a:srgbClr val="595959"/>
                </a:solidFill>
                <a:hlinkClick r:id="rId2"/>
              </a:rPr>
              <a:t>www.paulomargotto.com.br</a:t>
            </a:r>
            <a:r>
              <a:rPr lang="pt-BR" smtClean="0">
                <a:solidFill>
                  <a:srgbClr val="595959"/>
                </a:solidFill>
              </a:rPr>
              <a:t> </a:t>
            </a:r>
          </a:p>
        </p:txBody>
      </p:sp>
      <p:pic>
        <p:nvPicPr>
          <p:cNvPr id="18437" name="Picture 5" descr="IMG-20180609-WA0019"/>
          <p:cNvPicPr>
            <a:picLocks noChangeAspect="1" noChangeArrowheads="1"/>
          </p:cNvPicPr>
          <p:nvPr/>
        </p:nvPicPr>
        <p:blipFill>
          <a:blip r:embed="rId3"/>
          <a:srcRect/>
          <a:stretch>
            <a:fillRect/>
          </a:stretch>
        </p:blipFill>
        <p:spPr bwMode="auto">
          <a:xfrm>
            <a:off x="1763713" y="4065588"/>
            <a:ext cx="1590675" cy="1590675"/>
          </a:xfrm>
          <a:prstGeom prst="rect">
            <a:avLst/>
          </a:prstGeom>
          <a:noFill/>
          <a:ln w="9525">
            <a:noFill/>
            <a:miter lim="800000"/>
            <a:headEnd/>
            <a:tailEnd/>
          </a:ln>
        </p:spPr>
      </p:pic>
      <p:pic>
        <p:nvPicPr>
          <p:cNvPr id="18438" name="Picture 6" descr="20180225_074646"/>
          <p:cNvPicPr>
            <a:picLocks noChangeAspect="1" noChangeArrowheads="1"/>
          </p:cNvPicPr>
          <p:nvPr/>
        </p:nvPicPr>
        <p:blipFill>
          <a:blip r:embed="rId4">
            <a:lum bright="30000" contrast="12000"/>
          </a:blip>
          <a:srcRect/>
          <a:stretch>
            <a:fillRect/>
          </a:stretch>
        </p:blipFill>
        <p:spPr bwMode="auto">
          <a:xfrm>
            <a:off x="3578225" y="0"/>
            <a:ext cx="5143500" cy="205898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612900" y="806450"/>
            <a:ext cx="9891713" cy="5105400"/>
          </a:xfrm>
        </p:spPr>
        <p:txBody>
          <a:bodyPr>
            <a:normAutofit/>
          </a:bodyPr>
          <a:lstStyle/>
          <a:p>
            <a:pPr>
              <a:lnSpc>
                <a:spcPct val="80000"/>
              </a:lnSpc>
            </a:pPr>
            <a:r>
              <a:rPr lang="pt-BR" sz="2000" smtClean="0"/>
              <a:t>D.A.S.N, sexo feminino, nascido por parto vaginal, tempo de bolsa rota desconhecido, Apgar 6/8/9, reanimado ao nascer (“máscara de O2”). SES </a:t>
            </a:r>
            <a:r>
              <a:rPr lang="pt-BR" sz="2000" b="1" smtClean="0"/>
              <a:t>7003492</a:t>
            </a:r>
            <a:endParaRPr lang="pt-BR" sz="2000" smtClean="0"/>
          </a:p>
          <a:p>
            <a:pPr>
              <a:lnSpc>
                <a:spcPct val="80000"/>
              </a:lnSpc>
            </a:pPr>
            <a:r>
              <a:rPr lang="pt-BR" sz="2000" smtClean="0"/>
              <a:t>Descrição da sala de parto: “Prematuro nasceu bem cianótico, porém com boa FC e tônus. Colocado em BA, aspirado boca e colocado em CPAP facial com FiO2: 68%           ( Fl:5L), corou rapidamente, não houve necessidade de VPP, manteve desconforto respiratório com TSC leve/moderada, decidido fazer Surfactante. Intubado com TOT 2,5 e feito surfactante beractanto 6ml, NÃO FOI VENTILADO EM NENHUM MOMENTO. Retirado TOT e mantido em CPAP facial. Houve cianose moderada durante a instilação do surfactante que foi revertido rapidamente após retirada do TOT e oferta de O2”</a:t>
            </a:r>
          </a:p>
          <a:p>
            <a:pPr algn="ctr">
              <a:lnSpc>
                <a:spcPct val="80000"/>
              </a:lnSpc>
            </a:pPr>
            <a:r>
              <a:rPr lang="pt-BR" sz="2000" smtClean="0"/>
              <a:t>Dados do parto: Tipo de Parto: espontâneo</a:t>
            </a:r>
            <a:br>
              <a:rPr lang="pt-BR" sz="2000" smtClean="0"/>
            </a:br>
            <a:r>
              <a:rPr lang="pt-BR" sz="2800" b="1" smtClean="0">
                <a:solidFill>
                  <a:srgbClr val="0000FF"/>
                </a:solidFill>
              </a:rPr>
              <a:t>Data: 20/05/2017</a:t>
            </a:r>
            <a:br>
              <a:rPr lang="pt-BR" sz="2800" b="1" smtClean="0">
                <a:solidFill>
                  <a:srgbClr val="0000FF"/>
                </a:solidFill>
              </a:rPr>
            </a:br>
            <a:r>
              <a:rPr lang="pt-BR" sz="2800" b="1" smtClean="0">
                <a:solidFill>
                  <a:srgbClr val="0000FF"/>
                </a:solidFill>
              </a:rPr>
              <a:t>Hora: 03:59h</a:t>
            </a:r>
            <a:r>
              <a:rPr lang="pt-BR" sz="2800" smtClean="0">
                <a:solidFill>
                  <a:srgbClr val="0000FF"/>
                </a:solidFill>
              </a:rPr>
              <a:t/>
            </a:r>
            <a:br>
              <a:rPr lang="pt-BR" sz="2800" smtClean="0">
                <a:solidFill>
                  <a:srgbClr val="0000FF"/>
                </a:solidFill>
              </a:rPr>
            </a:br>
            <a:endParaRPr lang="pt-BR" sz="2800" smtClean="0">
              <a:solidFill>
                <a:srgbClr val="0000FF"/>
              </a:solidFill>
            </a:endParaRPr>
          </a:p>
          <a:p>
            <a:pPr>
              <a:lnSpc>
                <a:spcPct val="80000"/>
              </a:lnSpc>
            </a:pPr>
            <a:r>
              <a:rPr lang="pt-BR" sz="2000" smtClean="0"/>
              <a:t>Dados do RN: </a:t>
            </a:r>
            <a:br>
              <a:rPr lang="pt-BR" sz="2000" smtClean="0"/>
            </a:br>
            <a:r>
              <a:rPr lang="pt-BR" sz="2000" b="1" smtClean="0">
                <a:solidFill>
                  <a:srgbClr val="FF3300"/>
                </a:solidFill>
              </a:rPr>
              <a:t>Peso: 870 g </a:t>
            </a:r>
            <a:br>
              <a:rPr lang="pt-BR" sz="2000" b="1" smtClean="0">
                <a:solidFill>
                  <a:srgbClr val="FF3300"/>
                </a:solidFill>
              </a:rPr>
            </a:br>
            <a:r>
              <a:rPr lang="pt-BR" sz="2000" smtClean="0"/>
              <a:t>Estatura: 35cm</a:t>
            </a:r>
            <a:br>
              <a:rPr lang="pt-BR" sz="2000" smtClean="0"/>
            </a:br>
            <a:r>
              <a:rPr lang="pt-BR" sz="2000" smtClean="0"/>
              <a:t>PC: 24 cm </a:t>
            </a:r>
          </a:p>
          <a:p>
            <a:pPr>
              <a:lnSpc>
                <a:spcPct val="80000"/>
              </a:lnSpc>
              <a:buFont typeface="Wingdings 3" pitchFamily="18" charset="2"/>
              <a:buNone/>
            </a:pPr>
            <a:endParaRPr lang="pt-BR" sz="2000" smtClean="0"/>
          </a:p>
          <a:p>
            <a:pPr>
              <a:lnSpc>
                <a:spcPct val="80000"/>
              </a:lnSpc>
            </a:pPr>
            <a:endParaRPr lang="pt-BR" sz="2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657350" y="682625"/>
            <a:ext cx="9847263" cy="5229225"/>
          </a:xfrm>
        </p:spPr>
        <p:txBody>
          <a:bodyPr>
            <a:normAutofit/>
          </a:bodyPr>
          <a:lstStyle/>
          <a:p>
            <a:pPr>
              <a:lnSpc>
                <a:spcPct val="80000"/>
              </a:lnSpc>
            </a:pPr>
            <a:r>
              <a:rPr lang="pt-BR" sz="2800" smtClean="0"/>
              <a:t>História materna</a:t>
            </a:r>
          </a:p>
          <a:p>
            <a:pPr>
              <a:lnSpc>
                <a:spcPct val="80000"/>
              </a:lnSpc>
            </a:pPr>
            <a:r>
              <a:rPr lang="pt-BR" sz="2800" smtClean="0"/>
              <a:t>Mãe, 32 anos, 0+, realizou 4 consultas de pré-natal, G4P2A2, IGN: </a:t>
            </a:r>
            <a:r>
              <a:rPr lang="pt-BR" sz="2800" b="1" smtClean="0">
                <a:solidFill>
                  <a:srgbClr val="FF3300"/>
                </a:solidFill>
              </a:rPr>
              <a:t>27 semanas e 6 dias</a:t>
            </a:r>
            <a:r>
              <a:rPr lang="pt-BR" sz="2800" smtClean="0"/>
              <a:t> (ECO 13 semanas 4 dias)</a:t>
            </a:r>
          </a:p>
          <a:p>
            <a:pPr>
              <a:lnSpc>
                <a:spcPct val="80000"/>
              </a:lnSpc>
            </a:pPr>
            <a:r>
              <a:rPr lang="pt-BR" sz="2800" smtClean="0"/>
              <a:t>Sorologias: HIV:1ºTRIM – NR/ VDRL:1ºTRIM – NR. Histórico de corioamnionite na gestação (secreção purulenta, com odor fétido -&gt; leucocitose de 26.000 ( 4% de bastões) + febre no dia do parto. Metronidazol e Ampicilina + Gentamicina (DI: 19/05), trocado para Clindamicina no mesmo dia do parto)</a:t>
            </a:r>
          </a:p>
          <a:p>
            <a:pPr>
              <a:lnSpc>
                <a:spcPct val="80000"/>
              </a:lnSpc>
            </a:pPr>
            <a:r>
              <a:rPr lang="pt-BR" sz="2800" smtClean="0"/>
              <a:t>- Sulfato de magnésio para neuroproteção</a:t>
            </a:r>
            <a:br>
              <a:rPr lang="pt-BR" sz="2800" smtClean="0"/>
            </a:br>
            <a:r>
              <a:rPr lang="pt-BR" sz="2800" smtClean="0"/>
              <a:t>- 1º beta as 10:15h </a:t>
            </a:r>
            <a:br>
              <a:rPr lang="pt-BR" sz="2800" smtClean="0"/>
            </a:br>
            <a:r>
              <a:rPr lang="pt-BR" sz="2800" smtClean="0"/>
              <a:t>- Tocólise com Nifedipina- sem sucesso e Salbutamol - suspenso por taquicardia materna </a:t>
            </a:r>
            <a:br>
              <a:rPr lang="pt-BR" sz="2800" smtClean="0"/>
            </a:br>
            <a:r>
              <a:rPr lang="pt-BR" sz="2800" smtClean="0"/>
              <a:t/>
            </a:r>
            <a:br>
              <a:rPr lang="pt-BR" sz="2800" smtClean="0"/>
            </a:br>
            <a:r>
              <a:rPr lang="pt-BR" sz="1700" smtClean="0"/>
              <a:t/>
            </a:r>
            <a:br>
              <a:rPr lang="pt-BR" sz="1700" smtClean="0"/>
            </a:br>
            <a:r>
              <a:rPr lang="pt-BR" sz="1700" smtClean="0"/>
              <a:t/>
            </a:r>
            <a:br>
              <a:rPr lang="pt-BR" sz="1700" smtClean="0"/>
            </a:br>
            <a:endParaRPr lang="pt-BR" sz="170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idx="4294967295"/>
          </p:nvPr>
        </p:nvSpPr>
        <p:spPr/>
        <p:txBody>
          <a:bodyPr/>
          <a:lstStyle/>
          <a:p>
            <a:r>
              <a:rPr lang="pt-BR" smtClean="0">
                <a:solidFill>
                  <a:srgbClr val="0000FF"/>
                </a:solidFill>
              </a:rPr>
              <a:t>Classificação do recém-nascido</a:t>
            </a:r>
          </a:p>
        </p:txBody>
      </p:sp>
      <p:sp>
        <p:nvSpPr>
          <p:cNvPr id="92163" name="Rectangle 3"/>
          <p:cNvSpPr>
            <a:spLocks noGrp="1"/>
          </p:cNvSpPr>
          <p:nvPr>
            <p:ph type="body" idx="4294967295"/>
          </p:nvPr>
        </p:nvSpPr>
        <p:spPr>
          <a:xfrm>
            <a:off x="1208088" y="1254125"/>
            <a:ext cx="10296525" cy="5434013"/>
          </a:xfrm>
        </p:spPr>
        <p:txBody>
          <a:bodyPr/>
          <a:lstStyle/>
          <a:p>
            <a:pPr>
              <a:lnSpc>
                <a:spcPct val="90000"/>
              </a:lnSpc>
              <a:buFont typeface="Wingdings 3" pitchFamily="18" charset="2"/>
              <a:buNone/>
            </a:pPr>
            <a:r>
              <a:rPr lang="pt-BR" b="1" smtClean="0">
                <a:latin typeface="Times New Roman" pitchFamily="18" charset="0"/>
              </a:rPr>
              <a:t>                    </a:t>
            </a:r>
            <a:r>
              <a:rPr lang="pt-BR" sz="2000" b="1" smtClean="0">
                <a:solidFill>
                  <a:srgbClr val="FF66FF"/>
                </a:solidFill>
                <a:latin typeface="Times New Roman" pitchFamily="18" charset="0"/>
              </a:rPr>
              <a:t>Para a classificação dos recém-nascidos entre 24 e 28 semanas</a:t>
            </a:r>
            <a:r>
              <a:rPr lang="pt-BR" smtClean="0">
                <a:solidFill>
                  <a:srgbClr val="FF66FF"/>
                </a:solidFill>
                <a:latin typeface="Times New Roman" pitchFamily="18" charset="0"/>
              </a:rPr>
              <a:t>:</a:t>
            </a:r>
          </a:p>
          <a:p>
            <a:pPr>
              <a:lnSpc>
                <a:spcPct val="90000"/>
              </a:lnSpc>
            </a:pPr>
            <a:r>
              <a:rPr lang="pt-BR" sz="2000" smtClean="0">
                <a:latin typeface="Times New Roman" pitchFamily="18" charset="0"/>
              </a:rPr>
              <a:t>Foi realizado um estudo de longitudinal de caráter observacional, envolvendo RN prematuros nascidos na Maternidade do Hospital Materno Infantil de Brasília, no período de novembro/2013 a setembro/2017. A amostra envolveu prematuros com idade gestacional entre 24 e 28 semanas e 6 dias de idade gestacional, avaliada conforme história materna e ecografia precoce e exame físico do RN. </a:t>
            </a:r>
          </a:p>
          <a:p>
            <a:pPr>
              <a:lnSpc>
                <a:spcPct val="90000"/>
              </a:lnSpc>
            </a:pPr>
            <a:r>
              <a:rPr lang="pt-BR" sz="2000" smtClean="0">
                <a:latin typeface="Times New Roman" pitchFamily="18" charset="0"/>
              </a:rPr>
              <a:t>Foram excluídos: gemelares, portadores de malformações congênitas maiores, infecções congênitas, doença hemolítica neonatal, além dos RNs cujas mães eram tabagistas ou usuárias de drogas ilícitas, diabéticas, portadoras de anemia crônica ou patologia crônica de natureza oncológica, renal, endócrina ou autoimune. Gestantes que tiveram sangramento grave, com comprometimento hemodinâmico e necessidade de hemotransfusão e gestantes portadoras de hipertensão crônica sem pré-eclâmpsia sobreposta. </a:t>
            </a:r>
          </a:p>
          <a:p>
            <a:pPr>
              <a:lnSpc>
                <a:spcPct val="90000"/>
              </a:lnSpc>
            </a:pPr>
            <a:r>
              <a:rPr lang="pt-BR" sz="2000" smtClean="0">
                <a:latin typeface="Times New Roman" pitchFamily="18" charset="0"/>
              </a:rPr>
              <a:t>Foram incluídas, as gestantes portadoras de hipertensão gestacional diagnosticada após a 20ª semana de IG com ou sem proteinúria.</a:t>
            </a:r>
          </a:p>
          <a:p>
            <a:pPr>
              <a:lnSpc>
                <a:spcPct val="90000"/>
              </a:lnSpc>
            </a:pPr>
            <a:r>
              <a:rPr lang="pt-BR" sz="2000" smtClean="0">
                <a:latin typeface="Times New Roman" pitchFamily="18" charset="0"/>
              </a:rPr>
              <a:t>	Foram calculadas as médias, desvios padrão e os percentis 5, 10, 25, 50, 75 90 e 95 do peso ao nascer, comprimento e perímetro cefálico, de acordo com a idade gestacional, para construção das tabelas.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94" name="Picture 10"/>
          <p:cNvPicPr>
            <a:picLocks noChangeAspect="1" noChangeArrowheads="1"/>
          </p:cNvPicPr>
          <p:nvPr/>
        </p:nvPicPr>
        <p:blipFill>
          <a:blip r:embed="rId2">
            <a:lum contrast="12000"/>
          </a:blip>
          <a:srcRect/>
          <a:stretch>
            <a:fillRect/>
          </a:stretch>
        </p:blipFill>
        <p:spPr bwMode="auto">
          <a:xfrm>
            <a:off x="1728788" y="447675"/>
            <a:ext cx="6132512" cy="5819775"/>
          </a:xfrm>
          <a:prstGeom prst="rect">
            <a:avLst/>
          </a:prstGeom>
          <a:noFill/>
        </p:spPr>
      </p:pic>
      <p:sp>
        <p:nvSpPr>
          <p:cNvPr id="93195" name="Text Box 11"/>
          <p:cNvSpPr txBox="1">
            <a:spLocks noChangeArrowheads="1"/>
          </p:cNvSpPr>
          <p:nvPr/>
        </p:nvSpPr>
        <p:spPr bwMode="auto">
          <a:xfrm>
            <a:off x="8216900" y="971550"/>
            <a:ext cx="3536950" cy="366713"/>
          </a:xfrm>
          <a:prstGeom prst="rect">
            <a:avLst/>
          </a:prstGeom>
          <a:noFill/>
          <a:ln w="9525">
            <a:noFill/>
            <a:miter lim="800000"/>
            <a:headEnd/>
            <a:tailEnd/>
          </a:ln>
          <a:effectLst/>
        </p:spPr>
        <p:txBody>
          <a:bodyPr wrap="none">
            <a:spAutoFit/>
          </a:bodyPr>
          <a:lstStyle/>
          <a:p>
            <a:r>
              <a:rPr lang="pt-BR">
                <a:solidFill>
                  <a:srgbClr val="0000FF"/>
                </a:solidFill>
              </a:rPr>
              <a:t>Classificação do Recém-Nascido</a:t>
            </a:r>
          </a:p>
        </p:txBody>
      </p:sp>
      <p:sp>
        <p:nvSpPr>
          <p:cNvPr id="93196" name="Text Box 12"/>
          <p:cNvSpPr txBox="1">
            <a:spLocks noChangeArrowheads="1"/>
          </p:cNvSpPr>
          <p:nvPr/>
        </p:nvSpPr>
        <p:spPr bwMode="auto">
          <a:xfrm>
            <a:off x="7812088" y="2333625"/>
            <a:ext cx="3917950" cy="641350"/>
          </a:xfrm>
          <a:prstGeom prst="rect">
            <a:avLst/>
          </a:prstGeom>
          <a:noFill/>
          <a:ln w="9525">
            <a:noFill/>
            <a:miter lim="800000"/>
            <a:headEnd/>
            <a:tailEnd/>
          </a:ln>
          <a:effectLst/>
        </p:spPr>
        <p:txBody>
          <a:bodyPr wrap="none">
            <a:spAutoFit/>
          </a:bodyPr>
          <a:lstStyle/>
          <a:p>
            <a:pPr algn="ctr"/>
            <a:r>
              <a:rPr lang="pt-BR">
                <a:solidFill>
                  <a:srgbClr val="0000FF"/>
                </a:solidFill>
              </a:rPr>
              <a:t>Recém-nascido ADE</a:t>
            </a:r>
            <a:r>
              <a:rPr lang="pt-BR" altLang="ja-JP">
                <a:solidFill>
                  <a:srgbClr val="0000FF"/>
                </a:solidFill>
                <a:ea typeface="ＭＳ Ｐゴシック" pitchFamily="34" charset="-128"/>
              </a:rPr>
              <a:t>Q</a:t>
            </a:r>
            <a:r>
              <a:rPr lang="pt-BR">
                <a:solidFill>
                  <a:srgbClr val="0000FF"/>
                </a:solidFill>
              </a:rPr>
              <a:t>UADO para a </a:t>
            </a:r>
          </a:p>
          <a:p>
            <a:pPr algn="ctr"/>
            <a:r>
              <a:rPr lang="pt-BR">
                <a:solidFill>
                  <a:srgbClr val="0000FF"/>
                </a:solidFill>
              </a:rPr>
              <a:t>Idade Gestacional</a:t>
            </a:r>
          </a:p>
        </p:txBody>
      </p:sp>
      <p:sp>
        <p:nvSpPr>
          <p:cNvPr id="93197" name="Text Box 13"/>
          <p:cNvSpPr txBox="1">
            <a:spLocks noChangeArrowheads="1"/>
          </p:cNvSpPr>
          <p:nvPr/>
        </p:nvSpPr>
        <p:spPr bwMode="auto">
          <a:xfrm>
            <a:off x="8108950" y="5392738"/>
            <a:ext cx="3976688" cy="825500"/>
          </a:xfrm>
          <a:prstGeom prst="rect">
            <a:avLst/>
          </a:prstGeom>
          <a:noFill/>
          <a:ln w="9525">
            <a:noFill/>
            <a:miter lim="800000"/>
            <a:headEnd/>
            <a:tailEnd/>
          </a:ln>
          <a:effectLst/>
        </p:spPr>
        <p:txBody>
          <a:bodyPr wrap="none">
            <a:spAutoFit/>
          </a:bodyPr>
          <a:lstStyle/>
          <a:p>
            <a:pPr algn="ctr"/>
            <a:r>
              <a:rPr lang="pt-BR" sz="1600"/>
              <a:t>Alessandra de Cássia Gonçalves Moreira,</a:t>
            </a:r>
          </a:p>
          <a:p>
            <a:pPr algn="ctr"/>
            <a:r>
              <a:rPr lang="pt-BR" sz="1600"/>
              <a:t>Marta David Rocha de Moura, </a:t>
            </a:r>
          </a:p>
          <a:p>
            <a:pPr algn="ctr"/>
            <a:r>
              <a:rPr lang="pt-BR" sz="1600"/>
              <a:t>Paulo R. Margotto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Espaço Reservado para Conteúdo 2"/>
          <p:cNvSpPr>
            <a:spLocks noGrp="1"/>
          </p:cNvSpPr>
          <p:nvPr>
            <p:ph idx="1"/>
          </p:nvPr>
        </p:nvSpPr>
        <p:spPr>
          <a:xfrm>
            <a:off x="1446213" y="1993900"/>
            <a:ext cx="8915400" cy="3778250"/>
          </a:xfrm>
        </p:spPr>
        <p:txBody>
          <a:bodyPr/>
          <a:lstStyle/>
          <a:p>
            <a:r>
              <a:rPr lang="pt-BR" sz="3600" smtClean="0"/>
              <a:t>Diagnósticos ao nascimento:</a:t>
            </a:r>
          </a:p>
          <a:p>
            <a:r>
              <a:rPr lang="pt-BR" sz="3600" smtClean="0"/>
              <a:t>Recém-nascido prematuro extremo. Ade</a:t>
            </a:r>
            <a:r>
              <a:rPr lang="pt-BR" altLang="ja-JP" sz="3600" smtClean="0">
                <a:ea typeface="ＭＳ Ｐゴシック" pitchFamily="34" charset="-128"/>
              </a:rPr>
              <a:t>q</a:t>
            </a:r>
            <a:r>
              <a:rPr lang="pt-BR" sz="3600" smtClean="0"/>
              <a:t>uado para a idade gestacional</a:t>
            </a:r>
          </a:p>
          <a:p>
            <a:r>
              <a:rPr lang="pt-BR" sz="3600" smtClean="0"/>
              <a:t>Desconforto respiratório</a:t>
            </a:r>
          </a:p>
          <a:p>
            <a:r>
              <a:rPr lang="pt-BR" sz="3600" smtClean="0"/>
              <a:t>Sepse precoce provável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487488" y="628650"/>
            <a:ext cx="10164762" cy="5967413"/>
          </a:xfrm>
        </p:spPr>
        <p:txBody>
          <a:bodyPr>
            <a:normAutofit/>
          </a:bodyPr>
          <a:lstStyle/>
          <a:p>
            <a:pPr>
              <a:lnSpc>
                <a:spcPct val="80000"/>
              </a:lnSpc>
            </a:pPr>
            <a:r>
              <a:rPr lang="pt-BR" sz="2000" smtClean="0">
                <a:latin typeface="Times New Roman" pitchFamily="18" charset="0"/>
              </a:rPr>
              <a:t>21/05  10:12</a:t>
            </a:r>
          </a:p>
          <a:p>
            <a:pPr>
              <a:lnSpc>
                <a:spcPct val="80000"/>
              </a:lnSpc>
            </a:pPr>
            <a:r>
              <a:rPr lang="pt-BR" sz="2000" smtClean="0">
                <a:latin typeface="Times New Roman" pitchFamily="18" charset="0"/>
              </a:rPr>
              <a:t>“RN nasceu em boas condições foi realizado INSURE, evoluindo bem em CPAP, sem desconforto respiratório. Cateter umbilical, bem posicionado, hemodinamicamente estável e FR:60irpm. Sem necessidade de DVA. Ainda em dieta zero, opto por iniciar hoje. Em uso de ampicilina e gentamicina por suspeita de corioamnionite. Apresentou hipoglicemia e foi aumentado a TIG pelo gotejamento para 6”</a:t>
            </a:r>
            <a:br>
              <a:rPr lang="pt-BR" sz="2000" smtClean="0">
                <a:latin typeface="Times New Roman" pitchFamily="18" charset="0"/>
              </a:rPr>
            </a:br>
            <a:r>
              <a:rPr lang="pt-BR" sz="2000" smtClean="0">
                <a:latin typeface="Times New Roman" pitchFamily="18" charset="0"/>
              </a:rPr>
              <a:t>.</a:t>
            </a:r>
            <a:br>
              <a:rPr lang="pt-BR" sz="2000" smtClean="0">
                <a:latin typeface="Times New Roman" pitchFamily="18" charset="0"/>
              </a:rPr>
            </a:br>
            <a:r>
              <a:rPr lang="pt-BR" sz="2000" smtClean="0">
                <a:latin typeface="Times New Roman" pitchFamily="18" charset="0"/>
              </a:rPr>
              <a:t>EXAME FÍSICO: </a:t>
            </a:r>
            <a:br>
              <a:rPr lang="pt-BR" sz="2000" smtClean="0">
                <a:latin typeface="Times New Roman" pitchFamily="18" charset="0"/>
              </a:rPr>
            </a:br>
            <a:r>
              <a:rPr lang="pt-BR" sz="2000" smtClean="0">
                <a:latin typeface="Times New Roman" pitchFamily="18" charset="0"/>
              </a:rPr>
              <a:t>REG, corado, hidratado, taquipneico leve, hipoativo, porém reativo ao manuseio. </a:t>
            </a:r>
            <a:br>
              <a:rPr lang="pt-BR" sz="2000" smtClean="0">
                <a:latin typeface="Times New Roman" pitchFamily="18" charset="0"/>
              </a:rPr>
            </a:br>
            <a:r>
              <a:rPr lang="pt-BR" sz="2000" smtClean="0">
                <a:latin typeface="Times New Roman" pitchFamily="18" charset="0"/>
              </a:rPr>
              <a:t>ACV: RCR 2T sem sopros</a:t>
            </a:r>
            <a:br>
              <a:rPr lang="pt-BR" sz="2000" smtClean="0">
                <a:latin typeface="Times New Roman" pitchFamily="18" charset="0"/>
              </a:rPr>
            </a:br>
            <a:r>
              <a:rPr lang="pt-BR" sz="2000" smtClean="0">
                <a:latin typeface="Times New Roman" pitchFamily="18" charset="0"/>
              </a:rPr>
              <a:t>AR: MV+, sem RA, expansibilidade preservada</a:t>
            </a:r>
            <a:br>
              <a:rPr lang="pt-BR" sz="2000" smtClean="0">
                <a:latin typeface="Times New Roman" pitchFamily="18" charset="0"/>
              </a:rPr>
            </a:br>
            <a:r>
              <a:rPr lang="pt-BR" sz="2000" smtClean="0">
                <a:latin typeface="Times New Roman" pitchFamily="18" charset="0"/>
              </a:rPr>
              <a:t>ABD: flácido RHA+ sem VMG</a:t>
            </a:r>
            <a:br>
              <a:rPr lang="pt-BR" sz="2000" smtClean="0">
                <a:latin typeface="Times New Roman" pitchFamily="18" charset="0"/>
              </a:rPr>
            </a:br>
            <a:r>
              <a:rPr lang="pt-BR" sz="2000" smtClean="0">
                <a:latin typeface="Times New Roman" pitchFamily="18" charset="0"/>
              </a:rPr>
              <a:t>EXT: pulsos presente e simétricos</a:t>
            </a:r>
            <a:br>
              <a:rPr lang="pt-BR" sz="2000" smtClean="0">
                <a:latin typeface="Times New Roman" pitchFamily="18" charset="0"/>
              </a:rPr>
            </a:br>
            <a:r>
              <a:rPr lang="pt-BR" sz="2000" smtClean="0">
                <a:latin typeface="Times New Roman" pitchFamily="18" charset="0"/>
              </a:rPr>
              <a:t>.</a:t>
            </a:r>
            <a:br>
              <a:rPr lang="pt-BR" sz="2000" smtClean="0">
                <a:latin typeface="Times New Roman" pitchFamily="18" charset="0"/>
              </a:rPr>
            </a:br>
            <a:r>
              <a:rPr lang="pt-BR" sz="2000" smtClean="0">
                <a:latin typeface="Times New Roman" pitchFamily="18" charset="0"/>
              </a:rPr>
              <a:t>Conduta: </a:t>
            </a:r>
            <a:br>
              <a:rPr lang="pt-BR" sz="2000" smtClean="0">
                <a:latin typeface="Times New Roman" pitchFamily="18" charset="0"/>
              </a:rPr>
            </a:br>
            <a:r>
              <a:rPr lang="pt-BR" sz="2000" smtClean="0">
                <a:latin typeface="Times New Roman" pitchFamily="18" charset="0"/>
              </a:rPr>
              <a:t>- Inicio dieta 1ml de 6/6h</a:t>
            </a:r>
            <a:br>
              <a:rPr lang="pt-BR" sz="2000" smtClean="0">
                <a:latin typeface="Times New Roman" pitchFamily="18" charset="0"/>
              </a:rPr>
            </a:br>
            <a:r>
              <a:rPr lang="pt-BR" sz="2000" smtClean="0">
                <a:latin typeface="Times New Roman" pitchFamily="18" charset="0"/>
              </a:rPr>
              <a:t>- NPT: TH:90 TIG: 6,5 AA:3,5 L:2,5 Ca: 2</a:t>
            </a:r>
            <a:br>
              <a:rPr lang="pt-BR" sz="2000" smtClean="0">
                <a:latin typeface="Times New Roman" pitchFamily="18" charset="0"/>
              </a:rPr>
            </a:br>
            <a:r>
              <a:rPr lang="pt-BR" sz="2000" smtClean="0">
                <a:latin typeface="Times New Roman" pitchFamily="18" charset="0"/>
              </a:rPr>
              <a:t>- Mantenho ATB</a:t>
            </a:r>
            <a:br>
              <a:rPr lang="pt-BR" sz="2000" smtClean="0">
                <a:latin typeface="Times New Roman" pitchFamily="18" charset="0"/>
              </a:rPr>
            </a:br>
            <a:r>
              <a:rPr lang="pt-BR" sz="2000" smtClean="0">
                <a:latin typeface="Times New Roman" pitchFamily="18" charset="0"/>
              </a:rPr>
              <a:t>- Coletar exames hoje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30400" y="515938"/>
            <a:ext cx="8915400" cy="3778250"/>
          </a:xfrm>
        </p:spPr>
        <p:txBody>
          <a:bodyPr>
            <a:normAutofit/>
          </a:bodyPr>
          <a:lstStyle/>
          <a:p>
            <a:pPr>
              <a:lnSpc>
                <a:spcPct val="80000"/>
              </a:lnSpc>
            </a:pPr>
            <a:r>
              <a:rPr lang="pt-BR" sz="2000" smtClean="0"/>
              <a:t>21/05 – 20:11</a:t>
            </a:r>
          </a:p>
          <a:p>
            <a:pPr>
              <a:lnSpc>
                <a:spcPct val="80000"/>
              </a:lnSpc>
            </a:pPr>
            <a:r>
              <a:rPr lang="pt-BR" sz="2000" smtClean="0"/>
              <a:t># EVOLUÇÃO: </a:t>
            </a:r>
            <a:br>
              <a:rPr lang="pt-BR" sz="2000" smtClean="0"/>
            </a:br>
            <a:r>
              <a:rPr lang="pt-BR" sz="2000" smtClean="0"/>
              <a:t>“RN evoluindo bem em CPAP, sem desconforto respiratório. </a:t>
            </a:r>
            <a:br>
              <a:rPr lang="pt-BR" sz="2000" smtClean="0"/>
            </a:br>
            <a:r>
              <a:rPr lang="pt-BR" sz="2000" smtClean="0"/>
              <a:t>Cateter umbilical, bem posicionado, hemodinamicamente estável. Sem necessidade de DVA.</a:t>
            </a:r>
            <a:br>
              <a:rPr lang="pt-BR" sz="2000" smtClean="0"/>
            </a:br>
            <a:r>
              <a:rPr lang="pt-BR" sz="2000" smtClean="0"/>
              <a:t>Dieta iniciada hoje de 6/6 horas. Agora com vômitos, </a:t>
            </a:r>
            <a:br>
              <a:rPr lang="pt-BR" sz="2000" smtClean="0"/>
            </a:br>
            <a:r>
              <a:rPr lang="pt-BR" sz="2000" smtClean="0"/>
              <a:t>Em uso de ampicilina e gentamicina por suspeita de corioamnionite.</a:t>
            </a:r>
            <a:br>
              <a:rPr lang="pt-BR" sz="2000" smtClean="0"/>
            </a:br>
            <a:r>
              <a:rPr lang="pt-BR" sz="2000" smtClean="0"/>
              <a:t>Apresentou hipoglicemia pela manhã e foi aumentado a TIG pelo gotejamento para 6.</a:t>
            </a:r>
            <a:br>
              <a:rPr lang="pt-BR" sz="2000" smtClean="0"/>
            </a:br>
            <a:r>
              <a:rPr lang="pt-BR" sz="2000" smtClean="0"/>
              <a:t>Eliminações adequadas. NPT agora com TIG 6.5.”</a:t>
            </a:r>
            <a:br>
              <a:rPr lang="pt-BR" sz="2000" smtClean="0"/>
            </a:br>
            <a:r>
              <a:rPr lang="pt-BR" sz="2000" smtClean="0"/>
              <a:t>.</a:t>
            </a:r>
            <a:br>
              <a:rPr lang="pt-BR" sz="2000" smtClean="0"/>
            </a:br>
            <a:r>
              <a:rPr lang="pt-BR" sz="2000" smtClean="0"/>
              <a:t># EXAME FÍSICO: </a:t>
            </a:r>
            <a:br>
              <a:rPr lang="pt-BR" sz="2000" smtClean="0"/>
            </a:br>
            <a:r>
              <a:rPr lang="pt-BR" sz="2000" smtClean="0"/>
              <a:t>SO2: 99% / FC: 166 bpm / FR: 64 irpm.</a:t>
            </a:r>
            <a:br>
              <a:rPr lang="pt-BR" sz="2000" smtClean="0"/>
            </a:br>
            <a:r>
              <a:rPr lang="pt-BR" sz="2000" smtClean="0"/>
              <a:t>REG, corado, hidratado, taquipneico leve, hipoativo, porém reativo ao manuseio. </a:t>
            </a:r>
            <a:br>
              <a:rPr lang="pt-BR" sz="2000" smtClean="0"/>
            </a:br>
            <a:r>
              <a:rPr lang="pt-BR" sz="2000" smtClean="0"/>
              <a:t>ACV: RCR 2T sem sopros. PA ?????</a:t>
            </a:r>
            <a:br>
              <a:rPr lang="pt-BR" sz="2000" smtClean="0"/>
            </a:br>
            <a:r>
              <a:rPr lang="pt-BR" sz="2000" smtClean="0"/>
              <a:t>AR: MV+, sem RA, expansibilidade preservada.</a:t>
            </a:r>
            <a:br>
              <a:rPr lang="pt-BR" sz="2000" smtClean="0"/>
            </a:br>
            <a:r>
              <a:rPr lang="pt-BR" sz="2000" smtClean="0"/>
              <a:t>ABD: Globoso, brilhante, algo tenso, RHA ( + ).</a:t>
            </a:r>
            <a:br>
              <a:rPr lang="pt-BR" sz="2000" smtClean="0"/>
            </a:br>
            <a:r>
              <a:rPr lang="pt-BR" sz="2000" smtClean="0"/>
              <a:t>EXT: pulsos presente e simétricos.</a:t>
            </a:r>
            <a:br>
              <a:rPr lang="pt-BR" sz="2000" smtClean="0"/>
            </a:br>
            <a:r>
              <a:rPr lang="pt-BR" sz="2000" smtClean="0"/>
              <a:t>.</a:t>
            </a:r>
            <a:br>
              <a:rPr lang="pt-BR" sz="2000" smtClean="0"/>
            </a:br>
            <a:r>
              <a:rPr lang="pt-BR" sz="2000" smtClean="0"/>
              <a:t># Conduta:</a:t>
            </a:r>
            <a:br>
              <a:rPr lang="pt-BR" sz="2000" smtClean="0"/>
            </a:br>
            <a:r>
              <a:rPr lang="pt-BR" sz="2000" smtClean="0"/>
              <a:t>- Suspenso dieta, por enquanto</a:t>
            </a:r>
            <a:br>
              <a:rPr lang="pt-BR" sz="2000" smtClean="0"/>
            </a:br>
            <a:r>
              <a:rPr lang="pt-BR" sz="2000" smtClean="0"/>
              <a:t>- Demais Expectante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463675" y="242888"/>
            <a:ext cx="10418763" cy="6397625"/>
          </a:xfrm>
        </p:spPr>
        <p:txBody>
          <a:bodyPr>
            <a:normAutofit/>
          </a:bodyPr>
          <a:lstStyle/>
          <a:p>
            <a:pPr>
              <a:lnSpc>
                <a:spcPct val="80000"/>
              </a:lnSpc>
            </a:pPr>
            <a:r>
              <a:rPr lang="pt-BR" sz="2000" smtClean="0"/>
              <a:t>22/05-  11:31</a:t>
            </a:r>
          </a:p>
          <a:p>
            <a:pPr>
              <a:lnSpc>
                <a:spcPct val="80000"/>
              </a:lnSpc>
            </a:pPr>
            <a:r>
              <a:rPr lang="pt-BR" sz="2000" smtClean="0"/>
              <a:t>.</a:t>
            </a:r>
            <a:br>
              <a:rPr lang="pt-BR" sz="2000" smtClean="0"/>
            </a:br>
            <a:r>
              <a:rPr lang="pt-BR" sz="2000" smtClean="0"/>
              <a:t>EVOLUÇÃO: “ Paciente segue estável sob CPAP nasal, mantendo bom padrão respiratório e saturações. Evoluiu com icterícia”</a:t>
            </a:r>
            <a:br>
              <a:rPr lang="pt-BR" sz="2000" smtClean="0"/>
            </a:br>
            <a:r>
              <a:rPr lang="pt-BR" sz="2000" smtClean="0"/>
              <a:t>.</a:t>
            </a:r>
            <a:br>
              <a:rPr lang="pt-BR" sz="2000" smtClean="0"/>
            </a:br>
            <a:r>
              <a:rPr lang="pt-BR" sz="2000" smtClean="0"/>
              <a:t>EXAME FÍSICO: </a:t>
            </a:r>
            <a:br>
              <a:rPr lang="pt-BR" sz="2000" smtClean="0"/>
            </a:br>
            <a:r>
              <a:rPr lang="pt-BR" sz="2000" smtClean="0"/>
              <a:t>REG, corado, hidratado, taquipneico leve em CPAP, ativo e reativo. Ictérico Zona 2. Pletórico</a:t>
            </a:r>
            <a:br>
              <a:rPr lang="pt-BR" sz="2000" smtClean="0"/>
            </a:br>
            <a:r>
              <a:rPr lang="pt-BR" sz="2000" smtClean="0"/>
              <a:t>ACV: RCR 2T sem sopros FC: 132 bpm</a:t>
            </a:r>
            <a:br>
              <a:rPr lang="pt-BR" sz="2000" smtClean="0"/>
            </a:br>
            <a:r>
              <a:rPr lang="pt-BR" sz="2000" smtClean="0"/>
              <a:t>AR: MV+, sem RA, expansibilidade preservada satO2:98%</a:t>
            </a:r>
            <a:br>
              <a:rPr lang="pt-BR" sz="2000" smtClean="0"/>
            </a:br>
            <a:r>
              <a:rPr lang="pt-BR" sz="2000" smtClean="0"/>
              <a:t>ABD: flácido RHA+ sem VMG. KTU de bom aspecto</a:t>
            </a:r>
            <a:br>
              <a:rPr lang="pt-BR" sz="2000" smtClean="0"/>
            </a:br>
            <a:r>
              <a:rPr lang="pt-BR" sz="2000" smtClean="0"/>
              <a:t>EXT: pulsos presentes e simétricos. Aquecidas e bem perfundidas</a:t>
            </a:r>
            <a:br>
              <a:rPr lang="pt-BR" sz="2000" smtClean="0"/>
            </a:br>
            <a:r>
              <a:rPr lang="pt-BR" sz="2000" smtClean="0"/>
              <a:t>.</a:t>
            </a:r>
            <a:br>
              <a:rPr lang="pt-BR" sz="2000" smtClean="0"/>
            </a:br>
            <a:r>
              <a:rPr lang="pt-BR" sz="2000" smtClean="0"/>
              <a:t>Conduta: </a:t>
            </a:r>
            <a:br>
              <a:rPr lang="pt-BR" sz="2000" smtClean="0"/>
            </a:br>
            <a:r>
              <a:rPr lang="pt-BR" sz="2000" smtClean="0"/>
              <a:t>- Retorno dieta 1ml de 6/6h</a:t>
            </a:r>
            <a:br>
              <a:rPr lang="pt-BR" sz="2000" smtClean="0"/>
            </a:br>
            <a:r>
              <a:rPr lang="pt-BR" sz="2000" smtClean="0"/>
              <a:t>- Mantenho ATBterapia</a:t>
            </a:r>
            <a:br>
              <a:rPr lang="pt-BR" sz="2000" smtClean="0"/>
            </a:br>
            <a:r>
              <a:rPr lang="pt-BR" sz="2000" smtClean="0"/>
              <a:t>- NPT (OH 100, descontando dieta e medicações, AA 3,5 TIG 6,5 Lip 2,5 Na 1 K 0,5 Ca 2)</a:t>
            </a:r>
            <a:br>
              <a:rPr lang="pt-BR" sz="2000" smtClean="0"/>
            </a:br>
            <a:r>
              <a:rPr lang="pt-BR" sz="2000" smtClean="0"/>
              <a:t>- Coleto novos exames hoje. Aguardo para colocar sob foto</a:t>
            </a:r>
            <a:br>
              <a:rPr lang="pt-BR" sz="2000" smtClean="0"/>
            </a:br>
            <a:r>
              <a:rPr lang="pt-BR" sz="2000" smtClean="0"/>
              <a:t>- Segue em observação rigorosa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124075" y="260350"/>
            <a:ext cx="8915400" cy="3778250"/>
          </a:xfrm>
        </p:spPr>
        <p:txBody>
          <a:bodyPr>
            <a:normAutofit/>
          </a:bodyPr>
          <a:lstStyle/>
          <a:p>
            <a:pPr>
              <a:lnSpc>
                <a:spcPct val="80000"/>
              </a:lnSpc>
            </a:pPr>
            <a:r>
              <a:rPr lang="pt-BR" sz="2000" smtClean="0"/>
              <a:t>22/05- 21:06</a:t>
            </a:r>
          </a:p>
          <a:p>
            <a:pPr>
              <a:lnSpc>
                <a:spcPct val="80000"/>
              </a:lnSpc>
            </a:pPr>
            <a:r>
              <a:rPr lang="pt-BR" sz="2000" smtClean="0"/>
              <a:t>EVOLUÇÃO: </a:t>
            </a:r>
            <a:br>
              <a:rPr lang="pt-BR" sz="2000" smtClean="0"/>
            </a:br>
            <a:r>
              <a:rPr lang="pt-BR" sz="2000" smtClean="0"/>
              <a:t>RN evoluindo bem do quadro respiratório, mantém leve desconforto respiratório em CPAP.</a:t>
            </a:r>
            <a:br>
              <a:rPr lang="pt-BR" sz="2000" smtClean="0"/>
            </a:br>
            <a:r>
              <a:rPr lang="pt-BR" sz="2000" smtClean="0"/>
              <a:t>Apresenta distensão e tensão abdominal moderada com hiperemia na parte superior do coto umbilical. Aspirado SOG com saída de 4ml de RG verde claro, com alguma melhora da tensão.</a:t>
            </a:r>
            <a:br>
              <a:rPr lang="pt-BR" sz="2000" smtClean="0"/>
            </a:br>
            <a:r>
              <a:rPr lang="pt-BR" sz="2000" smtClean="0"/>
              <a:t>fez apenas 1horário da dieta ( às 15h). Suspendi dieta e solicitei à enfermagem manter SOG aberta . </a:t>
            </a:r>
            <a:br>
              <a:rPr lang="pt-BR" sz="2000" smtClean="0"/>
            </a:br>
            <a:r>
              <a:rPr lang="pt-BR" sz="2000" smtClean="0"/>
              <a:t>Mantenho CVU por ora, não temos PICC adequado para PT extremo no momento.</a:t>
            </a:r>
            <a:br>
              <a:rPr lang="pt-BR" sz="2000" smtClean="0"/>
            </a:br>
            <a:r>
              <a:rPr lang="pt-BR" sz="2000" smtClean="0"/>
              <a:t>. </a:t>
            </a:r>
            <a:br>
              <a:rPr lang="pt-BR" sz="2000" smtClean="0"/>
            </a:br>
            <a:r>
              <a:rPr lang="pt-BR" sz="2000" smtClean="0"/>
              <a:t>EXAME FÍSICO: </a:t>
            </a:r>
            <a:br>
              <a:rPr lang="pt-BR" sz="2000" smtClean="0"/>
            </a:br>
            <a:r>
              <a:rPr lang="pt-BR" sz="2000" smtClean="0"/>
              <a:t>Bem reativo, corado, hidratado, taquipneico leve, ictérico, boa perfusão periférica</a:t>
            </a:r>
            <a:br>
              <a:rPr lang="pt-BR" sz="2000" smtClean="0"/>
            </a:br>
            <a:r>
              <a:rPr lang="pt-BR" sz="2000" smtClean="0"/>
              <a:t>Ativo e reativo</a:t>
            </a:r>
            <a:br>
              <a:rPr lang="pt-BR" sz="2000" smtClean="0"/>
            </a:br>
            <a:r>
              <a:rPr lang="pt-BR" sz="2000" smtClean="0"/>
              <a:t>ACV: RCR 2T sem sopros.</a:t>
            </a:r>
            <a:br>
              <a:rPr lang="pt-BR" sz="2000" smtClean="0"/>
            </a:br>
            <a:r>
              <a:rPr lang="pt-BR" sz="2000" smtClean="0"/>
              <a:t>AR: MV+, sem RA, expansibilidade preservada.</a:t>
            </a:r>
            <a:br>
              <a:rPr lang="pt-BR" sz="2000" smtClean="0"/>
            </a:br>
            <a:r>
              <a:rPr lang="pt-BR" sz="2000" smtClean="0"/>
              <a:t>ABD: semigloboso, distendido, não palpo VMG.</a:t>
            </a:r>
            <a:br>
              <a:rPr lang="pt-BR" sz="2000" smtClean="0"/>
            </a:br>
            <a:r>
              <a:rPr lang="pt-BR" sz="2000" smtClean="0"/>
              <a:t>EXT: pulsos presentes e simétricos.</a:t>
            </a:r>
            <a:br>
              <a:rPr lang="pt-BR" sz="2000" smtClean="0"/>
            </a:br>
            <a:r>
              <a:rPr lang="pt-BR" sz="2000" smtClean="0"/>
              <a:t>SN: FA plana e normotensa. Tônus OK.</a:t>
            </a:r>
            <a:br>
              <a:rPr lang="pt-BR" sz="2000" smtClean="0"/>
            </a:br>
            <a:r>
              <a:rPr lang="pt-BR" sz="2000" smtClean="0"/>
              <a:t>.</a:t>
            </a:r>
            <a:br>
              <a:rPr lang="pt-BR" sz="2000" smtClean="0"/>
            </a:br>
            <a:r>
              <a:rPr lang="pt-BR" sz="2000" smtClean="0"/>
              <a:t>Cd:</a:t>
            </a:r>
            <a:br>
              <a:rPr lang="pt-BR" sz="2000" smtClean="0"/>
            </a:br>
            <a:r>
              <a:rPr lang="pt-BR" sz="2000" smtClean="0"/>
              <a:t>Dieta zero.</a:t>
            </a:r>
            <a:br>
              <a:rPr lang="pt-BR" sz="2000" smtClean="0"/>
            </a:br>
            <a:r>
              <a:rPr lang="pt-BR" sz="2000" smtClean="0"/>
              <a:t>SOG aberta.</a:t>
            </a:r>
            <a:br>
              <a:rPr lang="pt-BR" sz="2000" smtClean="0"/>
            </a:br>
            <a:r>
              <a:rPr lang="pt-BR" sz="2000" smtClean="0"/>
              <a:t>Vigilância.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174875" y="357188"/>
            <a:ext cx="8915400" cy="3778250"/>
          </a:xfrm>
        </p:spPr>
        <p:txBody>
          <a:bodyPr>
            <a:normAutofit/>
          </a:bodyPr>
          <a:lstStyle/>
          <a:p>
            <a:pPr>
              <a:lnSpc>
                <a:spcPct val="80000"/>
              </a:lnSpc>
            </a:pPr>
            <a:r>
              <a:rPr lang="pt-BR" sz="2000" smtClean="0"/>
              <a:t>23/05 – 11:09</a:t>
            </a:r>
          </a:p>
          <a:p>
            <a:pPr>
              <a:lnSpc>
                <a:spcPct val="80000"/>
              </a:lnSpc>
            </a:pPr>
            <a:r>
              <a:rPr lang="pt-BR" sz="2000" smtClean="0"/>
              <a:t>EVOLUÇÃO: Paciente segue estável sob CPAP nasal, mantendo bom padrão respiratório e saturações. Evoluiu com icterícia importante, há 19 horas em fototerapia com Bilisky.</a:t>
            </a:r>
            <a:br>
              <a:rPr lang="pt-BR" sz="2000" smtClean="0"/>
            </a:br>
            <a:r>
              <a:rPr lang="pt-BR" sz="2000" smtClean="0"/>
              <a:t>Apresentando durante exame físico movimentos repetitivos em queixo, com "repuxos". Feito fenobarbital 5mg/kg agora e mantida a dose</a:t>
            </a:r>
            <a:br>
              <a:rPr lang="pt-BR" sz="2000" smtClean="0"/>
            </a:br>
            <a:r>
              <a:rPr lang="pt-BR" sz="2000" smtClean="0"/>
              <a:t>.</a:t>
            </a:r>
            <a:br>
              <a:rPr lang="pt-BR" sz="2000" smtClean="0"/>
            </a:br>
            <a:r>
              <a:rPr lang="pt-BR" sz="2000" smtClean="0"/>
              <a:t>EXAME FÍSICO: </a:t>
            </a:r>
            <a:br>
              <a:rPr lang="pt-BR" sz="2000" smtClean="0"/>
            </a:br>
            <a:r>
              <a:rPr lang="pt-BR" sz="2000" smtClean="0"/>
              <a:t>GEG, corado, hidratado, taquipneico leve em CPAP, ativo e reativo. Ictérico sob foto. Pletórico</a:t>
            </a:r>
            <a:br>
              <a:rPr lang="pt-BR" sz="2000" smtClean="0"/>
            </a:br>
            <a:r>
              <a:rPr lang="pt-BR" sz="2000" smtClean="0"/>
              <a:t>ACV: RCR 2T sem sopros FC: 132 bpm</a:t>
            </a:r>
            <a:br>
              <a:rPr lang="pt-BR" sz="2000" smtClean="0"/>
            </a:br>
            <a:r>
              <a:rPr lang="pt-BR" sz="2000" smtClean="0"/>
              <a:t>AR: MV+, sem RA, expansibilidade preservada, RSD discreta satO2:97% FR: 74irpm</a:t>
            </a:r>
            <a:br>
              <a:rPr lang="pt-BR" sz="2000" smtClean="0"/>
            </a:br>
            <a:r>
              <a:rPr lang="pt-BR" sz="2000" smtClean="0"/>
              <a:t>ABD: globoso, flácido RHA+ sem VMG. KTU com hiperemia em torno</a:t>
            </a:r>
            <a:br>
              <a:rPr lang="pt-BR" sz="2000" smtClean="0"/>
            </a:br>
            <a:r>
              <a:rPr lang="pt-BR" sz="2000" smtClean="0"/>
              <a:t>EXT: pulsos presentes e simétricos. Aquecidas e bem perfundidas</a:t>
            </a:r>
            <a:br>
              <a:rPr lang="pt-BR" sz="2000" smtClean="0"/>
            </a:br>
            <a:r>
              <a:rPr lang="pt-BR" sz="2000" smtClean="0"/>
              <a:t>.</a:t>
            </a:r>
            <a:br>
              <a:rPr lang="pt-BR" sz="2000" smtClean="0"/>
            </a:br>
            <a:r>
              <a:rPr lang="pt-BR" sz="2000" smtClean="0"/>
              <a:t>Conduta: </a:t>
            </a:r>
            <a:br>
              <a:rPr lang="pt-BR" sz="2000" smtClean="0"/>
            </a:br>
            <a:r>
              <a:rPr lang="pt-BR" sz="2000" smtClean="0"/>
              <a:t>- Mantemos CPAP com FiO2 21%</a:t>
            </a:r>
            <a:br>
              <a:rPr lang="pt-BR" sz="2000" smtClean="0"/>
            </a:br>
            <a:r>
              <a:rPr lang="pt-BR" sz="2000" smtClean="0"/>
              <a:t>- Reiniciamos dieta 1mL 6/6h</a:t>
            </a:r>
            <a:br>
              <a:rPr lang="pt-BR" sz="2000" smtClean="0"/>
            </a:br>
            <a:r>
              <a:rPr lang="pt-BR" sz="2000" smtClean="0"/>
              <a:t>- Coletar controles de bilirrubinas e novo hemograma</a:t>
            </a:r>
            <a:br>
              <a:rPr lang="pt-BR" sz="2000" smtClean="0"/>
            </a:br>
            <a:r>
              <a:rPr lang="pt-BR" sz="2000" smtClean="0"/>
              <a:t>-Repetir ECOtransfontanela</a:t>
            </a:r>
            <a:br>
              <a:rPr lang="pt-BR" sz="2000" smtClean="0"/>
            </a:br>
            <a:r>
              <a:rPr lang="pt-BR" sz="2000" smtClean="0"/>
              <a:t>- Modifico NPT (OH 100 VIG 4 AA 4 sem eletrólitos)</a:t>
            </a:r>
            <a:br>
              <a:rPr lang="pt-BR" sz="2000" smtClean="0"/>
            </a:br>
            <a:r>
              <a:rPr lang="pt-BR" sz="2000" smtClean="0"/>
              <a:t>- Manter fenobarbital 5mg/kg/d</a:t>
            </a:r>
            <a:br>
              <a:rPr lang="pt-BR" sz="2000" smtClean="0"/>
            </a:br>
            <a:r>
              <a:rPr lang="pt-BR" sz="2000" smtClean="0"/>
              <a:t>- Mantenho ATBterapia por ora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604963" y="349250"/>
            <a:ext cx="9899650" cy="5562600"/>
          </a:xfrm>
        </p:spPr>
        <p:txBody>
          <a:bodyPr>
            <a:normAutofit/>
          </a:bodyPr>
          <a:lstStyle/>
          <a:p>
            <a:pPr>
              <a:lnSpc>
                <a:spcPct val="80000"/>
              </a:lnSpc>
            </a:pPr>
            <a:r>
              <a:rPr lang="pt-BR" sz="2000" smtClean="0"/>
              <a:t>23/05 – 15:17</a:t>
            </a:r>
          </a:p>
          <a:p>
            <a:pPr>
              <a:lnSpc>
                <a:spcPct val="80000"/>
              </a:lnSpc>
            </a:pPr>
            <a:r>
              <a:rPr lang="pt-BR" sz="2000" smtClean="0"/>
              <a:t>RN evoluindo grave, em CPAP, com taquidispnéia leve, porém com piora ao EF do abdome </a:t>
            </a:r>
            <a:br>
              <a:rPr lang="pt-BR" sz="2000" smtClean="0"/>
            </a:br>
            <a:r>
              <a:rPr lang="pt-BR" sz="2000" smtClean="0"/>
              <a:t>Cateter umbilical, com hiperemia periumbilical, recebendo NPT, antibioticoterapia e aminofilina, hemodinamicamente estável. </a:t>
            </a:r>
            <a:br>
              <a:rPr lang="pt-BR" sz="2000" smtClean="0"/>
            </a:br>
            <a:r>
              <a:rPr lang="pt-BR" sz="2000" smtClean="0"/>
              <a:t>Em uso de ampicilina e gentamicina por suspeita de corioamnionite.</a:t>
            </a:r>
            <a:br>
              <a:rPr lang="pt-BR" sz="2000" smtClean="0"/>
            </a:br>
            <a:r>
              <a:rPr lang="pt-BR" sz="2000" smtClean="0"/>
              <a:t>.</a:t>
            </a:r>
            <a:br>
              <a:rPr lang="pt-BR" sz="2000" smtClean="0"/>
            </a:br>
            <a:r>
              <a:rPr lang="pt-BR" sz="2000" smtClean="0"/>
              <a:t># EXAME FÍSICO: </a:t>
            </a:r>
            <a:br>
              <a:rPr lang="pt-BR" sz="2000" smtClean="0"/>
            </a:br>
            <a:r>
              <a:rPr lang="pt-BR" sz="2000" smtClean="0"/>
              <a:t>SO2: 97% / FC: 184bpm / </a:t>
            </a:r>
            <a:br>
              <a:rPr lang="pt-BR" sz="2000" smtClean="0"/>
            </a:br>
            <a:r>
              <a:rPr lang="pt-BR" sz="2000" smtClean="0"/>
              <a:t>REG, corado, hidratado, taquipneico leve, Ictérico sob foto. Pletórico</a:t>
            </a:r>
            <a:br>
              <a:rPr lang="pt-BR" sz="2000" smtClean="0"/>
            </a:br>
            <a:r>
              <a:rPr lang="pt-BR" sz="2000" smtClean="0"/>
              <a:t>Hipoativo, porém reativo aos estímulos</a:t>
            </a:r>
            <a:br>
              <a:rPr lang="pt-BR" sz="2000" smtClean="0"/>
            </a:br>
            <a:r>
              <a:rPr lang="pt-BR" sz="2000" smtClean="0"/>
              <a:t>ACV: RCR 2T sem sopros.</a:t>
            </a:r>
            <a:br>
              <a:rPr lang="pt-BR" sz="2000" smtClean="0"/>
            </a:br>
            <a:r>
              <a:rPr lang="pt-BR" sz="2000" smtClean="0"/>
              <a:t>AR: MV+, sem RA, expansibilidade preservada.</a:t>
            </a:r>
            <a:br>
              <a:rPr lang="pt-BR" sz="2000" smtClean="0"/>
            </a:br>
            <a:r>
              <a:rPr lang="pt-BR" sz="2000" smtClean="0"/>
              <a:t>ABD: globoso, distendido, doloroso e mais endurecido à palpação. Com RHA diminuídos , não palpo VMG.</a:t>
            </a:r>
            <a:br>
              <a:rPr lang="pt-BR" sz="2000" smtClean="0"/>
            </a:br>
            <a:r>
              <a:rPr lang="pt-BR" sz="2000" smtClean="0"/>
              <a:t>EXT: pulsos presentes e simétricos.</a:t>
            </a:r>
            <a:br>
              <a:rPr lang="pt-BR" sz="2000" smtClean="0"/>
            </a:br>
            <a:r>
              <a:rPr lang="pt-BR" sz="2000" smtClean="0"/>
              <a:t>.</a:t>
            </a:r>
            <a:br>
              <a:rPr lang="pt-BR" sz="2000" smtClean="0"/>
            </a:br>
            <a:r>
              <a:rPr lang="pt-BR" sz="2000" smtClean="0"/>
              <a:t># Conduta :</a:t>
            </a:r>
            <a:br>
              <a:rPr lang="pt-BR" sz="2000" smtClean="0"/>
            </a:br>
            <a:r>
              <a:rPr lang="pt-BR" sz="2000" smtClean="0"/>
              <a:t>- Solicito RX de tórax e abdome com urgência</a:t>
            </a:r>
            <a:br>
              <a:rPr lang="pt-BR" sz="2000" smtClean="0"/>
            </a:br>
            <a:r>
              <a:rPr lang="pt-BR" sz="2000" smtClean="0"/>
              <a:t>-Aguardo exames coletados no dia de hoje</a:t>
            </a:r>
            <a:br>
              <a:rPr lang="pt-BR" sz="2000" smtClean="0"/>
            </a:br>
            <a:r>
              <a:rPr lang="pt-BR" sz="2000" smtClean="0"/>
              <a:t>-----------------</a:t>
            </a:r>
            <a:br>
              <a:rPr lang="pt-BR" sz="2000" smtClean="0"/>
            </a:br>
            <a:r>
              <a:rPr lang="pt-BR" sz="2000" smtClean="0"/>
              <a:t>RX de tórax sem evidências de infiltrados intersticiais difusos e condensações</a:t>
            </a:r>
            <a:br>
              <a:rPr lang="pt-BR" sz="2000" smtClean="0"/>
            </a:br>
            <a:r>
              <a:rPr lang="pt-BR" sz="2000" smtClean="0"/>
              <a:t>RX de abdome com SOG baixa, KTU perihepático, boa distribuição de gases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Espaço Reservado para Conteúdo 2"/>
          <p:cNvSpPr>
            <a:spLocks noGrp="1"/>
          </p:cNvSpPr>
          <p:nvPr>
            <p:ph idx="1"/>
          </p:nvPr>
        </p:nvSpPr>
        <p:spPr>
          <a:xfrm>
            <a:off x="1639888" y="347663"/>
            <a:ext cx="9864725" cy="5564187"/>
          </a:xfrm>
        </p:spPr>
        <p:txBody>
          <a:bodyPr/>
          <a:lstStyle/>
          <a:p>
            <a:r>
              <a:rPr lang="pt-BR" sz="2800" smtClean="0"/>
              <a:t>23/05- 15:50</a:t>
            </a:r>
          </a:p>
          <a:p>
            <a:r>
              <a:rPr lang="pt-BR" sz="2800" smtClean="0"/>
              <a:t>	Recebo hemograma: Hb: 15,6 Ht: 45,3 leuco: 29300 (77NT 6M 17L) plaq: 166000</a:t>
            </a:r>
          </a:p>
          <a:p>
            <a:r>
              <a:rPr lang="pt-BR" sz="2800" smtClean="0"/>
              <a:t>12 eritroblastos/100 leuco</a:t>
            </a:r>
          </a:p>
          <a:p>
            <a:r>
              <a:rPr lang="pt-BR" sz="2800" smtClean="0"/>
              <a:t>ER: 2 </a:t>
            </a:r>
          </a:p>
          <a:p>
            <a:r>
              <a:rPr lang="pt-BR" sz="2800" smtClean="0"/>
              <a:t>Conduta: Como paciente com piora do padrão abdominal, sem evacuar há 1 dia e com hipermagnesemia (2,9) (íleo paralítico???), opto por fazer 1mg/kg de furosemida e observar resposta</a:t>
            </a:r>
          </a:p>
          <a:p>
            <a:r>
              <a:rPr lang="pt-BR" sz="2800" smtClean="0"/>
              <a:t>Mantenho antibioticoterapia devido à piora clínica e laboratorial</a:t>
            </a:r>
          </a:p>
          <a:p>
            <a:r>
              <a:rPr lang="pt-BR" sz="2800" smtClean="0"/>
              <a:t>Segue em observação rigorosa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868488" y="376238"/>
            <a:ext cx="8915400" cy="4532312"/>
          </a:xfrm>
        </p:spPr>
        <p:txBody>
          <a:bodyPr>
            <a:normAutofit/>
          </a:bodyPr>
          <a:lstStyle/>
          <a:p>
            <a:pPr>
              <a:lnSpc>
                <a:spcPct val="80000"/>
              </a:lnSpc>
            </a:pPr>
            <a:r>
              <a:rPr lang="pt-BR" smtClean="0"/>
              <a:t>24/05- 11:11</a:t>
            </a:r>
          </a:p>
          <a:p>
            <a:pPr>
              <a:lnSpc>
                <a:spcPct val="80000"/>
              </a:lnSpc>
            </a:pPr>
            <a:r>
              <a:rPr lang="pt-BR" smtClean="0"/>
              <a:t>EVOLUÇÃO: Paciente segue estável sob CPAP nasal, mantendo bom padrão respiratório e saturações. Em fototerapia, já com queda dos níveis. Realizou uma dose de furosemida há 1 dia devido a hipermagnesemia (2,9) sintomática. </a:t>
            </a:r>
            <a:br>
              <a:rPr lang="pt-BR" smtClean="0"/>
            </a:br>
            <a:r>
              <a:rPr lang="pt-BR" smtClean="0"/>
              <a:t>.</a:t>
            </a:r>
            <a:br>
              <a:rPr lang="pt-BR" smtClean="0"/>
            </a:br>
            <a:r>
              <a:rPr lang="pt-BR" smtClean="0"/>
              <a:t>EXAME FÍSICO: </a:t>
            </a:r>
            <a:br>
              <a:rPr lang="pt-BR" smtClean="0"/>
            </a:br>
            <a:r>
              <a:rPr lang="pt-BR" smtClean="0"/>
              <a:t>GEG, corado, hidratado, taquipneico leve em CPAP, ativo e reativo. Anictérico sob foto. </a:t>
            </a:r>
            <a:br>
              <a:rPr lang="pt-BR" smtClean="0"/>
            </a:br>
            <a:r>
              <a:rPr lang="pt-BR" smtClean="0"/>
              <a:t>ACV: RCR 2T sem sopros FC: 155 bpm</a:t>
            </a:r>
            <a:br>
              <a:rPr lang="pt-BR" smtClean="0"/>
            </a:br>
            <a:r>
              <a:rPr lang="pt-BR" smtClean="0"/>
              <a:t>AR: MV+, sem RA, expansibilidade preservada, RSD discreta satO2:98% FR: 68irpm</a:t>
            </a:r>
            <a:br>
              <a:rPr lang="pt-BR" smtClean="0"/>
            </a:br>
            <a:r>
              <a:rPr lang="pt-BR" smtClean="0"/>
              <a:t>ABD: globoso, flácido RHA+ sem VMG. KTU com hiperemia em torno- melhorada</a:t>
            </a:r>
            <a:br>
              <a:rPr lang="pt-BR" smtClean="0"/>
            </a:br>
            <a:r>
              <a:rPr lang="pt-BR" smtClean="0"/>
              <a:t>EXT: pulsos presentes e simétricos. Aquecidas e bem perfundidas</a:t>
            </a:r>
            <a:br>
              <a:rPr lang="pt-BR" smtClean="0"/>
            </a:br>
            <a:r>
              <a:rPr lang="pt-BR" smtClean="0"/>
              <a:t>.</a:t>
            </a:r>
            <a:br>
              <a:rPr lang="pt-BR" smtClean="0"/>
            </a:br>
            <a:r>
              <a:rPr lang="pt-BR" smtClean="0"/>
              <a:t>Conduta: </a:t>
            </a:r>
            <a:br>
              <a:rPr lang="pt-BR" smtClean="0"/>
            </a:br>
            <a:r>
              <a:rPr lang="pt-BR" smtClean="0"/>
              <a:t>- Mantemos CPAP com FiO2 21%</a:t>
            </a:r>
            <a:br>
              <a:rPr lang="pt-BR" smtClean="0"/>
            </a:br>
            <a:r>
              <a:rPr lang="pt-BR" smtClean="0"/>
              <a:t>- Progredimos dieta 1mL 3/3h</a:t>
            </a:r>
            <a:br>
              <a:rPr lang="pt-BR" smtClean="0"/>
            </a:br>
            <a:r>
              <a:rPr lang="pt-BR" smtClean="0"/>
              <a:t>-Aguarda ECOtransfontanela</a:t>
            </a:r>
            <a:br>
              <a:rPr lang="pt-BR" smtClean="0"/>
            </a:br>
            <a:r>
              <a:rPr lang="pt-BR" smtClean="0"/>
              <a:t>- Modifico NPT (OH 100 VIG 3,5 AA 4 sem eletrólitos)</a:t>
            </a:r>
            <a:br>
              <a:rPr lang="pt-BR" smtClean="0"/>
            </a:br>
            <a:r>
              <a:rPr lang="pt-BR" smtClean="0"/>
              <a:t>- Mantenho fenobarbital 5mg/kg/d</a:t>
            </a:r>
            <a:br>
              <a:rPr lang="pt-BR" smtClean="0"/>
            </a:br>
            <a:r>
              <a:rPr lang="pt-BR" smtClean="0"/>
              <a:t>- Mantenho ATBterapia por ora</a:t>
            </a:r>
            <a:br>
              <a:rPr lang="pt-BR" smtClean="0"/>
            </a:br>
            <a:r>
              <a:rPr lang="pt-BR" smtClean="0"/>
              <a:t>- Segue em observação rigorosa</a:t>
            </a:r>
          </a:p>
          <a:p>
            <a:pPr>
              <a:lnSpc>
                <a:spcPct val="80000"/>
              </a:lnSpc>
            </a:pPr>
            <a:r>
              <a:rPr lang="pt-BR" smtClean="0"/>
              <a:t>Ecocárdio: FORAME OVAL PATENTE</a:t>
            </a:r>
            <a:br>
              <a:rPr lang="pt-BR" smtClean="0"/>
            </a:br>
            <a:r>
              <a:rPr lang="pt-BR" smtClean="0"/>
              <a:t>COMUNICAÇÃO INTERVENTRICULAR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543050" y="215900"/>
            <a:ext cx="10013950" cy="5467350"/>
          </a:xfrm>
        </p:spPr>
        <p:txBody>
          <a:bodyPr>
            <a:normAutofit/>
          </a:bodyPr>
          <a:lstStyle/>
          <a:p>
            <a:pPr>
              <a:lnSpc>
                <a:spcPct val="80000"/>
              </a:lnSpc>
            </a:pPr>
            <a:r>
              <a:rPr lang="pt-BR" sz="2000" smtClean="0"/>
              <a:t>25/05 – 09:58</a:t>
            </a:r>
          </a:p>
          <a:p>
            <a:pPr>
              <a:lnSpc>
                <a:spcPct val="80000"/>
              </a:lnSpc>
            </a:pPr>
            <a:r>
              <a:rPr lang="pt-BR" sz="2000" smtClean="0"/>
              <a:t>EVOLUÇÃO: Paciente segue estável sob CPAP nasal, mantendo bom padrão respiratório e saturações. Em fototerapia, porém bronzeada ao exame físico. Apresentou vômito volumoso bilioso hoje pela manhã.</a:t>
            </a:r>
            <a:br>
              <a:rPr lang="pt-BR" sz="2000" smtClean="0"/>
            </a:br>
            <a:r>
              <a:rPr lang="pt-BR" sz="2000" smtClean="0"/>
              <a:t>Retirado KTU no dia anterior e passado PICC</a:t>
            </a:r>
            <a:br>
              <a:rPr lang="pt-BR" sz="2000" smtClean="0"/>
            </a:br>
            <a:r>
              <a:rPr lang="pt-BR" sz="2000" smtClean="0"/>
              <a:t>EXAME FÍSICO: </a:t>
            </a:r>
            <a:br>
              <a:rPr lang="pt-BR" sz="2000" smtClean="0"/>
            </a:br>
            <a:r>
              <a:rPr lang="pt-BR" sz="2000" smtClean="0"/>
              <a:t>GEG, corado, hidratado, taquipneico leve em CPAP, hipoativo e reativo. Pele bronzeada sob foto. </a:t>
            </a:r>
            <a:br>
              <a:rPr lang="pt-BR" sz="2000" smtClean="0"/>
            </a:br>
            <a:r>
              <a:rPr lang="pt-BR" sz="2000" smtClean="0"/>
              <a:t>ACV: RCR 2T sem sopros FC: 142 bpm</a:t>
            </a:r>
            <a:br>
              <a:rPr lang="pt-BR" sz="2000" smtClean="0"/>
            </a:br>
            <a:r>
              <a:rPr lang="pt-BR" sz="2000" smtClean="0"/>
              <a:t>AR: MV+, sem RA, expansibilidade preservada, RSD e TIC discretas satO2:97% </a:t>
            </a:r>
            <a:br>
              <a:rPr lang="pt-BR" sz="2000" smtClean="0"/>
            </a:br>
            <a:r>
              <a:rPr lang="pt-BR" sz="2000" smtClean="0"/>
              <a:t>ABD: globoso, flácido RHA+ sem VMG. Coto umbilical mumificado</a:t>
            </a:r>
            <a:br>
              <a:rPr lang="pt-BR" sz="2000" smtClean="0"/>
            </a:br>
            <a:r>
              <a:rPr lang="pt-BR" sz="2000" smtClean="0"/>
              <a:t>EXT: pulsos presentes e simétricos. Aquecidas e bem perfundidas</a:t>
            </a:r>
            <a:br>
              <a:rPr lang="pt-BR" sz="2000" smtClean="0"/>
            </a:br>
            <a:r>
              <a:rPr lang="pt-BR" sz="2000" smtClean="0"/>
              <a:t>.</a:t>
            </a:r>
            <a:br>
              <a:rPr lang="pt-BR" sz="2000" smtClean="0"/>
            </a:br>
            <a:r>
              <a:rPr lang="pt-BR" sz="2000" smtClean="0"/>
              <a:t>Conduta: </a:t>
            </a:r>
            <a:br>
              <a:rPr lang="pt-BR" sz="2000" smtClean="0"/>
            </a:br>
            <a:r>
              <a:rPr lang="pt-BR" sz="2000" smtClean="0"/>
              <a:t>- Mantemos CPAP com FiO2 21%</a:t>
            </a:r>
            <a:br>
              <a:rPr lang="pt-BR" sz="2000" smtClean="0"/>
            </a:br>
            <a:r>
              <a:rPr lang="pt-BR" sz="2000" smtClean="0"/>
              <a:t>- Modificamos dieta e observamos aceitação: 2mL 6/6h</a:t>
            </a:r>
            <a:br>
              <a:rPr lang="pt-BR" sz="2000" smtClean="0"/>
            </a:br>
            <a:r>
              <a:rPr lang="pt-BR" sz="2000" smtClean="0"/>
              <a:t>- Aguarda ECOtransfontanela</a:t>
            </a:r>
            <a:br>
              <a:rPr lang="pt-BR" sz="2000" smtClean="0"/>
            </a:br>
            <a:r>
              <a:rPr lang="pt-BR" sz="2000" smtClean="0"/>
              <a:t>- Modifico NPT (OH 110 VIG 3,5 AA 4 Lip 3, sem eletrólitos)</a:t>
            </a:r>
            <a:br>
              <a:rPr lang="pt-BR" sz="2000" smtClean="0"/>
            </a:br>
            <a:r>
              <a:rPr lang="pt-BR" sz="2000" smtClean="0"/>
              <a:t>- Suspendo fototerapia até resultado de exames, pois há mais de 24 horas paciente já apresentava níveis menores e hoje se encontra bronzeado. Solicito HMG, eletrólitos, BTF</a:t>
            </a:r>
            <a:br>
              <a:rPr lang="pt-BR" sz="2000" smtClean="0"/>
            </a:br>
            <a:r>
              <a:rPr lang="pt-BR" sz="2000" smtClean="0"/>
              <a:t>- Mantenho fenobarbital 5mg/kg/d</a:t>
            </a:r>
            <a:br>
              <a:rPr lang="pt-BR" sz="2000" smtClean="0"/>
            </a:br>
            <a:r>
              <a:rPr lang="pt-BR" sz="2000" smtClean="0"/>
              <a:t>- Mantenho ATBterapia por ora</a:t>
            </a:r>
            <a:br>
              <a:rPr lang="pt-BR" sz="2000" smtClean="0"/>
            </a:br>
            <a:r>
              <a:rPr lang="pt-BR" sz="2000" smtClean="0"/>
              <a:t>- Segue em observação rigorosa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Espaço Reservado para Conteúdo 2"/>
          <p:cNvSpPr>
            <a:spLocks noGrp="1"/>
          </p:cNvSpPr>
          <p:nvPr>
            <p:ph idx="1"/>
          </p:nvPr>
        </p:nvSpPr>
        <p:spPr>
          <a:xfrm>
            <a:off x="1885950" y="622300"/>
            <a:ext cx="8915400" cy="3778250"/>
          </a:xfrm>
        </p:spPr>
        <p:txBody>
          <a:bodyPr/>
          <a:lstStyle/>
          <a:p>
            <a:r>
              <a:rPr lang="pt-BR" sz="2400" smtClean="0"/>
              <a:t>25/05 -12:51</a:t>
            </a:r>
          </a:p>
          <a:p>
            <a:r>
              <a:rPr lang="pt-BR" sz="2400" smtClean="0"/>
              <a:t>	Em tempo paciente com relato de apnéia sendo solicitada aspiração de VAS e constatada obstrução da narina esquerda por secreção sanguinolenta. Sem condições de progressão da sonda sic.</a:t>
            </a:r>
          </a:p>
          <a:p>
            <a:r>
              <a:rPr lang="pt-BR" sz="2400" smtClean="0"/>
              <a:t>Cond: Prescrevo Solução nasal com Adrenalina.</a:t>
            </a:r>
          </a:p>
          <a:p>
            <a:r>
              <a:rPr lang="pt-BR" sz="2400" smtClean="0"/>
              <a:t>Aumento a pressão do CPAP nasal para 7cmH2O.</a:t>
            </a:r>
          </a:p>
          <a:p>
            <a:r>
              <a:rPr lang="pt-BR" sz="2400" smtClean="0"/>
              <a:t>Solicito Rx de controle.</a:t>
            </a:r>
          </a:p>
          <a:p>
            <a:r>
              <a:rPr lang="pt-BR" sz="2400" smtClean="0"/>
              <a:t>Deixo com Fio2 a 34%.</a:t>
            </a:r>
          </a:p>
          <a:p>
            <a:r>
              <a:rPr lang="pt-BR" sz="2400" smtClean="0"/>
              <a:t>Rever a tarde e noite.</a:t>
            </a:r>
          </a:p>
          <a:p>
            <a:r>
              <a:rPr lang="pt-BR" sz="2400" smtClean="0"/>
              <a:t>Deixar respirador disponível no leito caso precise de ventilação mecânica (VM).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73263" y="171450"/>
            <a:ext cx="8915400" cy="3778250"/>
          </a:xfrm>
        </p:spPr>
        <p:txBody>
          <a:bodyPr>
            <a:normAutofit/>
          </a:bodyPr>
          <a:lstStyle/>
          <a:p>
            <a:pPr>
              <a:lnSpc>
                <a:spcPct val="80000"/>
              </a:lnSpc>
            </a:pPr>
            <a:r>
              <a:rPr lang="pt-BR" sz="2000" smtClean="0"/>
              <a:t>26/05- 10:47</a:t>
            </a:r>
          </a:p>
          <a:p>
            <a:pPr>
              <a:lnSpc>
                <a:spcPct val="80000"/>
              </a:lnSpc>
            </a:pPr>
            <a:r>
              <a:rPr lang="pt-BR" sz="2000" smtClean="0"/>
              <a:t>EVOLUÇÃO: Paciente apresentou 3 episódios de apnéias sob CPAP nasal, devido a obstrução do trajeto por sangramento nasal, quando desobstruido mantém bom padrão respiratório e saturações. Aceitou bem dieta, sem novos episódios de vômitos ou intolerância alimentar.</a:t>
            </a:r>
            <a:br>
              <a:rPr lang="pt-BR" sz="2000" smtClean="0"/>
            </a:br>
            <a:endParaRPr lang="pt-BR" sz="2000" smtClean="0"/>
          </a:p>
          <a:p>
            <a:pPr>
              <a:lnSpc>
                <a:spcPct val="80000"/>
              </a:lnSpc>
            </a:pPr>
            <a:r>
              <a:rPr lang="pt-BR" sz="2000" smtClean="0"/>
              <a:t>EXAME FÍSICO: </a:t>
            </a:r>
            <a:br>
              <a:rPr lang="pt-BR" sz="2000" smtClean="0"/>
            </a:br>
            <a:r>
              <a:rPr lang="pt-BR" sz="2000" smtClean="0"/>
              <a:t>GEG, corado, hidratado, taquipneico leve em CPAP, hipoativo e reativo. </a:t>
            </a:r>
            <a:br>
              <a:rPr lang="pt-BR" sz="2000" smtClean="0"/>
            </a:br>
            <a:r>
              <a:rPr lang="pt-BR" sz="2000" smtClean="0"/>
              <a:t>ACV: RCR 2T sem sopros FC: 124 bpm</a:t>
            </a:r>
            <a:br>
              <a:rPr lang="pt-BR" sz="2000" smtClean="0"/>
            </a:br>
            <a:r>
              <a:rPr lang="pt-BR" sz="2000" smtClean="0"/>
              <a:t>AR: MV+, sem RA, expansibilidade preservada, RSD e TIC discretas satO2:96% </a:t>
            </a:r>
            <a:br>
              <a:rPr lang="pt-BR" sz="2000" smtClean="0"/>
            </a:br>
            <a:r>
              <a:rPr lang="pt-BR" sz="2000" smtClean="0"/>
              <a:t>ABD: globoso, flácido RHA+ sem VMG. Coto umbilical mumificado</a:t>
            </a:r>
            <a:br>
              <a:rPr lang="pt-BR" sz="2000" smtClean="0"/>
            </a:br>
            <a:r>
              <a:rPr lang="pt-BR" sz="2000" smtClean="0"/>
              <a:t>EXT: pulsos presentes e simétricos. Aquecidas e bem perfundidas</a:t>
            </a:r>
            <a:br>
              <a:rPr lang="pt-BR" sz="2000" smtClean="0"/>
            </a:br>
            <a:r>
              <a:rPr lang="pt-BR" sz="2000" smtClean="0"/>
              <a:t>.</a:t>
            </a:r>
            <a:br>
              <a:rPr lang="pt-BR" sz="2000" smtClean="0"/>
            </a:br>
            <a:r>
              <a:rPr lang="pt-BR" sz="2000" smtClean="0"/>
              <a:t>Conduta: </a:t>
            </a:r>
            <a:br>
              <a:rPr lang="pt-BR" sz="2000" smtClean="0"/>
            </a:br>
            <a:r>
              <a:rPr lang="pt-BR" sz="2000" smtClean="0"/>
              <a:t>- Mantemos CPAP com FiO2 21%</a:t>
            </a:r>
            <a:br>
              <a:rPr lang="pt-BR" sz="2000" smtClean="0"/>
            </a:br>
            <a:r>
              <a:rPr lang="pt-BR" sz="2000" smtClean="0"/>
              <a:t>- Modificamos dieta e observamos aceitação: 2mL 3/3h</a:t>
            </a:r>
            <a:br>
              <a:rPr lang="pt-BR" sz="2000" smtClean="0"/>
            </a:br>
            <a:r>
              <a:rPr lang="pt-BR" sz="2000" smtClean="0"/>
              <a:t>- Aguarda ECO transfontanela</a:t>
            </a:r>
            <a:br>
              <a:rPr lang="pt-BR" sz="2000" smtClean="0"/>
            </a:br>
            <a:r>
              <a:rPr lang="pt-BR" sz="2000" smtClean="0"/>
              <a:t>- Mantenho NPT (OH 110 VIG 3,5 AA 4 Lip 3, sem eletrólitos), sem descontar dieta</a:t>
            </a:r>
            <a:br>
              <a:rPr lang="pt-BR" sz="2000" smtClean="0"/>
            </a:br>
            <a:r>
              <a:rPr lang="pt-BR" sz="2000" smtClean="0"/>
              <a:t>- Mantenho fenobarbital 5mg/kg/d</a:t>
            </a:r>
            <a:br>
              <a:rPr lang="pt-BR" sz="2000" smtClean="0"/>
            </a:br>
            <a:r>
              <a:rPr lang="pt-BR" sz="2000" smtClean="0"/>
              <a:t>- Mantenho ATBterapia por ora programar para realizar D7</a:t>
            </a:r>
            <a:br>
              <a:rPr lang="pt-BR" sz="2000" smtClean="0"/>
            </a:br>
            <a:r>
              <a:rPr lang="pt-BR" sz="2000" smtClean="0"/>
              <a:t>- Segue em observação rigorosa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089150" y="322263"/>
            <a:ext cx="8915400" cy="3778250"/>
          </a:xfrm>
        </p:spPr>
        <p:txBody>
          <a:bodyPr>
            <a:normAutofit/>
          </a:bodyPr>
          <a:lstStyle/>
          <a:p>
            <a:pPr>
              <a:lnSpc>
                <a:spcPct val="80000"/>
              </a:lnSpc>
            </a:pPr>
            <a:r>
              <a:rPr lang="pt-BR" smtClean="0"/>
              <a:t>27/05- 10:02</a:t>
            </a:r>
          </a:p>
          <a:p>
            <a:pPr>
              <a:lnSpc>
                <a:spcPct val="80000"/>
              </a:lnSpc>
            </a:pPr>
            <a:r>
              <a:rPr lang="pt-BR" smtClean="0"/>
              <a:t>EVOLUÇÃO: Paciente segue estável em CPAP nasal, sem novos relatos de apnéias, porém no momento com CPAP com FiO2 de 34%, mesmo ontem sido prescrito 21%, mas sem relatos de dessaturações. Em uso de solução nasal com adrenalina para melhora do sangramento no local. Aceitou toda dieta ofertada, sem apresentar vômitos ou distensão abdominal.</a:t>
            </a:r>
          </a:p>
          <a:p>
            <a:pPr>
              <a:lnSpc>
                <a:spcPct val="80000"/>
              </a:lnSpc>
            </a:pPr>
            <a:r>
              <a:rPr lang="pt-BR" smtClean="0"/>
              <a:t/>
            </a:r>
            <a:br>
              <a:rPr lang="pt-BR" smtClean="0"/>
            </a:br>
            <a:r>
              <a:rPr lang="pt-BR" smtClean="0"/>
              <a:t>EXAME FÍSICO: </a:t>
            </a:r>
            <a:br>
              <a:rPr lang="pt-BR" smtClean="0"/>
            </a:br>
            <a:r>
              <a:rPr lang="pt-BR" smtClean="0"/>
              <a:t>GEG, corado, hidratado, taquipneico leve em CPAP, hipoativo e reativo. </a:t>
            </a:r>
            <a:br>
              <a:rPr lang="pt-BR" smtClean="0"/>
            </a:br>
            <a:r>
              <a:rPr lang="pt-BR" smtClean="0"/>
              <a:t>ACV: RCR 2T sem sopros FC: 144 bpm</a:t>
            </a:r>
            <a:br>
              <a:rPr lang="pt-BR" smtClean="0"/>
            </a:br>
            <a:r>
              <a:rPr lang="pt-BR" smtClean="0"/>
              <a:t>AR: MV+, sem RA, expansibilidade preservada, RSD e TIC discretas satO2:99% </a:t>
            </a:r>
            <a:br>
              <a:rPr lang="pt-BR" smtClean="0"/>
            </a:br>
            <a:r>
              <a:rPr lang="pt-BR" smtClean="0"/>
              <a:t>ABD: globoso, flácido RHA+ sem VMG. Coto umbilical mumificado</a:t>
            </a:r>
            <a:br>
              <a:rPr lang="pt-BR" smtClean="0"/>
            </a:br>
            <a:r>
              <a:rPr lang="pt-BR" smtClean="0"/>
              <a:t>EXT: pulsos presentes e simétricos. Aquecidas e bem perfundidas</a:t>
            </a:r>
            <a:br>
              <a:rPr lang="pt-BR" smtClean="0"/>
            </a:br>
            <a:r>
              <a:rPr lang="pt-BR" smtClean="0"/>
              <a:t>.</a:t>
            </a:r>
            <a:br>
              <a:rPr lang="pt-BR" smtClean="0"/>
            </a:br>
            <a:r>
              <a:rPr lang="pt-BR" smtClean="0"/>
              <a:t>Conduta: </a:t>
            </a:r>
            <a:br>
              <a:rPr lang="pt-BR" smtClean="0"/>
            </a:br>
            <a:r>
              <a:rPr lang="pt-BR" smtClean="0"/>
              <a:t>- Mantemos CPAP com FiO2 21%</a:t>
            </a:r>
            <a:br>
              <a:rPr lang="pt-BR" smtClean="0"/>
            </a:br>
            <a:r>
              <a:rPr lang="pt-BR" smtClean="0"/>
              <a:t>- Modificamos dieta e observamos aceitação: 4mL 3/3h (40mL/kg/d)</a:t>
            </a:r>
            <a:br>
              <a:rPr lang="pt-BR" smtClean="0"/>
            </a:br>
            <a:r>
              <a:rPr lang="pt-BR" smtClean="0"/>
              <a:t>- Aguarda ECOtransfontanela</a:t>
            </a:r>
            <a:br>
              <a:rPr lang="pt-BR" smtClean="0"/>
            </a:br>
            <a:r>
              <a:rPr lang="pt-BR" smtClean="0"/>
              <a:t>- Mantenho NPT (OH 110 VIG 3,5 AA 4 Lip 3, sem eletrólitos), descontando metade da dieta</a:t>
            </a:r>
            <a:br>
              <a:rPr lang="pt-BR" smtClean="0"/>
            </a:br>
            <a:r>
              <a:rPr lang="pt-BR" smtClean="0"/>
              <a:t>- Mantenho fenobarbital 5mg/kg/d</a:t>
            </a:r>
            <a:br>
              <a:rPr lang="pt-BR" smtClean="0"/>
            </a:br>
            <a:r>
              <a:rPr lang="pt-BR" smtClean="0"/>
              <a:t>- Amanhã avaliar suspender dieta</a:t>
            </a:r>
            <a:br>
              <a:rPr lang="pt-BR" smtClean="0"/>
            </a:br>
            <a:r>
              <a:rPr lang="pt-BR" smtClean="0"/>
              <a:t>- Segue em observação rigorosa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878013" y="481013"/>
            <a:ext cx="8915400" cy="3778250"/>
          </a:xfrm>
        </p:spPr>
        <p:txBody>
          <a:bodyPr>
            <a:normAutofit/>
          </a:bodyPr>
          <a:lstStyle/>
          <a:p>
            <a:pPr>
              <a:lnSpc>
                <a:spcPct val="80000"/>
              </a:lnSpc>
            </a:pPr>
            <a:r>
              <a:rPr lang="pt-BR" smtClean="0"/>
              <a:t>28/05- 11:06</a:t>
            </a:r>
          </a:p>
          <a:p>
            <a:pPr>
              <a:lnSpc>
                <a:spcPct val="80000"/>
              </a:lnSpc>
            </a:pPr>
            <a:r>
              <a:rPr lang="pt-BR" smtClean="0"/>
              <a:t>EVOLUÇÃO: Paciente segue estável em CPAP nasal, sem novos relatos de apnéias, porém no momento com CPAP com FiO2 de 34%, mas sem relatos de dessaturações. Em uso de solução nasal com adrenalina para melhora do sangramento no local. Aceitou toda dieta ofertada, sem apresentar vômitos ou distensão abdominal.</a:t>
            </a:r>
            <a:br>
              <a:rPr lang="pt-BR" smtClean="0"/>
            </a:br>
            <a:r>
              <a:rPr lang="pt-BR" smtClean="0"/>
              <a:t>EXAME FÍSICO: </a:t>
            </a:r>
            <a:br>
              <a:rPr lang="pt-BR" smtClean="0"/>
            </a:br>
            <a:r>
              <a:rPr lang="pt-BR" smtClean="0"/>
              <a:t>GEG, corado, hidratado, taquipneico leve em CPAP, hipoativo e reativo. </a:t>
            </a:r>
            <a:br>
              <a:rPr lang="pt-BR" smtClean="0"/>
            </a:br>
            <a:r>
              <a:rPr lang="pt-BR" smtClean="0"/>
              <a:t>ACV: RCR 2T sem sopros FC: 140 bpm</a:t>
            </a:r>
            <a:br>
              <a:rPr lang="pt-BR" smtClean="0"/>
            </a:br>
            <a:r>
              <a:rPr lang="pt-BR" smtClean="0"/>
              <a:t>AR: MV+, sem RA, expansibilidade preservada, RSD e TIC discretas satO2: 97% </a:t>
            </a:r>
            <a:br>
              <a:rPr lang="pt-BR" smtClean="0"/>
            </a:br>
            <a:r>
              <a:rPr lang="pt-BR" smtClean="0"/>
              <a:t>ABD: globoso, flácido RHA+ sem VMG. Coto umbilical mumificado</a:t>
            </a:r>
            <a:br>
              <a:rPr lang="pt-BR" smtClean="0"/>
            </a:br>
            <a:r>
              <a:rPr lang="pt-BR" smtClean="0"/>
              <a:t>EXT: pulsos presentes e simétricos. Aquecidas e bem perfundidas</a:t>
            </a:r>
            <a:br>
              <a:rPr lang="pt-BR" smtClean="0"/>
            </a:br>
            <a:r>
              <a:rPr lang="pt-BR" smtClean="0"/>
              <a:t>.</a:t>
            </a:r>
            <a:br>
              <a:rPr lang="pt-BR" smtClean="0"/>
            </a:br>
            <a:r>
              <a:rPr lang="pt-BR" smtClean="0"/>
              <a:t>Dx 128mg/dl, agora pela manhã</a:t>
            </a:r>
            <a:br>
              <a:rPr lang="pt-BR" smtClean="0"/>
            </a:br>
            <a:r>
              <a:rPr lang="pt-BR" smtClean="0"/>
              <a:t>.</a:t>
            </a:r>
            <a:br>
              <a:rPr lang="pt-BR" smtClean="0"/>
            </a:br>
            <a:r>
              <a:rPr lang="pt-BR" smtClean="0"/>
              <a:t>Conduta: </a:t>
            </a:r>
            <a:br>
              <a:rPr lang="pt-BR" smtClean="0"/>
            </a:br>
            <a:r>
              <a:rPr lang="pt-BR" smtClean="0"/>
              <a:t>- Mantemos CPAP com FiO2 21%</a:t>
            </a:r>
            <a:br>
              <a:rPr lang="pt-BR" smtClean="0"/>
            </a:br>
            <a:r>
              <a:rPr lang="pt-BR" smtClean="0"/>
              <a:t>- Modificamos dieta e observamos aceitação: 6mL 3/3h </a:t>
            </a:r>
            <a:br>
              <a:rPr lang="pt-BR" smtClean="0"/>
            </a:br>
            <a:r>
              <a:rPr lang="pt-BR" smtClean="0"/>
              <a:t>- Aguarda ECOtransfontanela</a:t>
            </a:r>
            <a:br>
              <a:rPr lang="pt-BR" smtClean="0"/>
            </a:br>
            <a:r>
              <a:rPr lang="pt-BR" smtClean="0"/>
              <a:t>- Mantenho NPT (OH 110 VIG 3 AA 4 Lip 3, sem eletrólitos), descontando metade da dieta</a:t>
            </a:r>
            <a:br>
              <a:rPr lang="pt-BR" smtClean="0"/>
            </a:br>
            <a:r>
              <a:rPr lang="pt-BR" smtClean="0"/>
              <a:t>- Suspenso os antimicrobianos.</a:t>
            </a:r>
            <a:br>
              <a:rPr lang="pt-BR" smtClean="0"/>
            </a:br>
            <a:r>
              <a:rPr lang="pt-BR" smtClean="0"/>
              <a:t>- Segue em observação rigorosa</a:t>
            </a:r>
            <a:br>
              <a:rPr lang="pt-BR" smtClean="0"/>
            </a:br>
            <a:r>
              <a:rPr lang="pt-BR" smtClean="0"/>
              <a:t>- Reavaliar tarde e noite.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703388" y="230188"/>
            <a:ext cx="9529762" cy="5048250"/>
          </a:xfrm>
        </p:spPr>
        <p:txBody>
          <a:bodyPr>
            <a:normAutofit/>
          </a:bodyPr>
          <a:lstStyle/>
          <a:p>
            <a:pPr>
              <a:lnSpc>
                <a:spcPct val="80000"/>
              </a:lnSpc>
            </a:pPr>
            <a:r>
              <a:rPr lang="pt-BR" smtClean="0"/>
              <a:t>29/05- 09:47</a:t>
            </a:r>
          </a:p>
          <a:p>
            <a:pPr>
              <a:lnSpc>
                <a:spcPct val="80000"/>
              </a:lnSpc>
            </a:pPr>
            <a:r>
              <a:rPr lang="pt-BR" smtClean="0"/>
              <a:t>EVOLUÇÃO: Paciente segue estável, sem intercorrências. Devido à respiração espontânea e ao bom padrão respiratório, optamos por suspender CPAP e observar. </a:t>
            </a:r>
            <a:br>
              <a:rPr lang="pt-BR" smtClean="0"/>
            </a:br>
            <a:r>
              <a:rPr lang="pt-BR" smtClean="0"/>
              <a:t>Paciente observado por 20 minutos e não apresentou dessaturações, portanto mantemos em ar ambiente</a:t>
            </a:r>
            <a:br>
              <a:rPr lang="pt-BR" smtClean="0"/>
            </a:br>
            <a:r>
              <a:rPr lang="pt-BR" smtClean="0"/>
              <a:t>EXAME FÍSICO: </a:t>
            </a:r>
            <a:br>
              <a:rPr lang="pt-BR" smtClean="0"/>
            </a:br>
            <a:r>
              <a:rPr lang="pt-BR" smtClean="0"/>
              <a:t>GEG, corado, hidratado, taquipneico leve em CPAP, hipoativo e reativo. </a:t>
            </a:r>
            <a:br>
              <a:rPr lang="pt-BR" smtClean="0"/>
            </a:br>
            <a:r>
              <a:rPr lang="pt-BR" smtClean="0"/>
              <a:t>ACV: RCR 2T sem sopros FC: 140 bpm</a:t>
            </a:r>
            <a:br>
              <a:rPr lang="pt-BR" smtClean="0"/>
            </a:br>
            <a:r>
              <a:rPr lang="pt-BR" smtClean="0"/>
              <a:t>AR: MV+, sem RA, expansibilidade preservada, RSD e TIC discretas satO2: 97% </a:t>
            </a:r>
            <a:br>
              <a:rPr lang="pt-BR" smtClean="0"/>
            </a:br>
            <a:r>
              <a:rPr lang="pt-BR" smtClean="0"/>
              <a:t>ABD: globoso, flácido RHA+ sem VMG. Coto umbilical mumificado</a:t>
            </a:r>
            <a:br>
              <a:rPr lang="pt-BR" smtClean="0"/>
            </a:br>
            <a:r>
              <a:rPr lang="pt-BR" smtClean="0"/>
              <a:t>EXT: pulsos presentes e simétricos. Aquecidas e bem perfundidas</a:t>
            </a:r>
            <a:br>
              <a:rPr lang="pt-BR" smtClean="0"/>
            </a:br>
            <a:r>
              <a:rPr lang="pt-BR" smtClean="0"/>
              <a:t>.</a:t>
            </a:r>
            <a:br>
              <a:rPr lang="pt-BR" smtClean="0"/>
            </a:br>
            <a:r>
              <a:rPr lang="pt-BR" smtClean="0"/>
              <a:t>Conduta : </a:t>
            </a:r>
            <a:br>
              <a:rPr lang="pt-BR" smtClean="0"/>
            </a:br>
            <a:r>
              <a:rPr lang="pt-BR" smtClean="0"/>
              <a:t>- Mantemos por ora em ar ambiente e observamos, avaliar HOOD se aumentar trabalho respiratório</a:t>
            </a:r>
            <a:br>
              <a:rPr lang="pt-BR" smtClean="0"/>
            </a:br>
            <a:r>
              <a:rPr lang="pt-BR" smtClean="0"/>
              <a:t>- Modificamos dieta e observamos aceitação: 8mL 3/3h (81mL/kg/d)</a:t>
            </a:r>
            <a:br>
              <a:rPr lang="pt-BR" smtClean="0"/>
            </a:br>
            <a:r>
              <a:rPr lang="pt-BR" smtClean="0"/>
              <a:t>- Aguarda ECOtransfontanela</a:t>
            </a:r>
            <a:br>
              <a:rPr lang="pt-BR" smtClean="0"/>
            </a:br>
            <a:r>
              <a:rPr lang="pt-BR" smtClean="0"/>
              <a:t>- Suspendemos NPT e iniciamos HV com OH 60 mL/kg/d com VIG 3, sem eletrólitos</a:t>
            </a:r>
            <a:br>
              <a:rPr lang="pt-BR" smtClean="0"/>
            </a:br>
            <a:r>
              <a:rPr lang="pt-BR" smtClean="0"/>
              <a:t>- Segue em observação rigorosa</a:t>
            </a:r>
            <a:br>
              <a:rPr lang="pt-BR" smtClean="0"/>
            </a:br>
            <a:r>
              <a:rPr lang="pt-BR" smtClean="0"/>
              <a:t>- Se a noite se mantiver sem evacuar, avaliar estímulo retal</a:t>
            </a:r>
          </a:p>
          <a:p>
            <a:pPr>
              <a:lnSpc>
                <a:spcPct val="80000"/>
              </a:lnSpc>
            </a:pPr>
            <a:r>
              <a:rPr lang="pt-BR" smtClean="0"/>
              <a:t>11:29</a:t>
            </a:r>
          </a:p>
          <a:p>
            <a:pPr>
              <a:lnSpc>
                <a:spcPct val="80000"/>
              </a:lnSpc>
            </a:pPr>
            <a:r>
              <a:rPr lang="pt-BR" smtClean="0"/>
              <a:t>Paciente apresenta apnéia, com queda de saturação ate 78% e bradicardia .</a:t>
            </a:r>
            <a:br>
              <a:rPr lang="pt-BR" smtClean="0"/>
            </a:br>
            <a:r>
              <a:rPr lang="pt-BR" smtClean="0"/>
              <a:t>Retornado CPAP com melhora rápida, a 21%</a:t>
            </a:r>
            <a:br>
              <a:rPr lang="pt-BR" smtClean="0"/>
            </a:br>
            <a:r>
              <a:rPr lang="pt-BR" smtClean="0"/>
              <a:t>Segue em observação rigorosa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843088" y="115888"/>
            <a:ext cx="8915400" cy="5075237"/>
          </a:xfrm>
        </p:spPr>
        <p:txBody>
          <a:bodyPr>
            <a:normAutofit/>
          </a:bodyPr>
          <a:lstStyle/>
          <a:p>
            <a:pPr>
              <a:lnSpc>
                <a:spcPct val="80000"/>
              </a:lnSpc>
            </a:pPr>
            <a:r>
              <a:rPr lang="pt-BR" sz="2000" smtClean="0"/>
              <a:t>30/05- 10:38</a:t>
            </a:r>
          </a:p>
          <a:p>
            <a:pPr>
              <a:lnSpc>
                <a:spcPct val="80000"/>
              </a:lnSpc>
            </a:pPr>
            <a:r>
              <a:rPr lang="pt-BR" sz="2000" smtClean="0"/>
              <a:t>EVOLUÇÃO: Há 1 dia tentado retirar HOOD, sem sucesso. Apresentou apnéia e desconforto respiratório moderado/grave, sendo retornado CPAP e realizado RX do tórax que não evidenciou pneumotórax, condensações ou atelectasias. No momento tranquila no leito, reativa aos estímulos e com melhora importante do padrão respiratório</a:t>
            </a:r>
          </a:p>
          <a:p>
            <a:pPr>
              <a:lnSpc>
                <a:spcPct val="80000"/>
              </a:lnSpc>
            </a:pPr>
            <a:r>
              <a:rPr lang="pt-BR" sz="2000" smtClean="0"/>
              <a:t/>
            </a:r>
            <a:br>
              <a:rPr lang="pt-BR" sz="2000" smtClean="0"/>
            </a:br>
            <a:r>
              <a:rPr lang="pt-BR" sz="2000" smtClean="0"/>
              <a:t>EXAME FÍSICO: </a:t>
            </a:r>
            <a:br>
              <a:rPr lang="pt-BR" sz="2000" smtClean="0"/>
            </a:br>
            <a:r>
              <a:rPr lang="pt-BR" sz="2000" smtClean="0"/>
              <a:t>GEG, corado, hidratado, taquipneico leve em CPAP, hipoativo e reativo. </a:t>
            </a:r>
            <a:br>
              <a:rPr lang="pt-BR" sz="2000" smtClean="0"/>
            </a:br>
            <a:r>
              <a:rPr lang="pt-BR" sz="2000" smtClean="0"/>
              <a:t>ACV: RCR 2T sem sopros FC: 138 bpm</a:t>
            </a:r>
            <a:br>
              <a:rPr lang="pt-BR" sz="2000" smtClean="0"/>
            </a:br>
            <a:r>
              <a:rPr lang="pt-BR" sz="2000" smtClean="0"/>
              <a:t>AR: MV+, sem RA, expansibilidade preservada, RSD e TIC discretas satO2: 97% </a:t>
            </a:r>
            <a:br>
              <a:rPr lang="pt-BR" sz="2000" smtClean="0"/>
            </a:br>
            <a:r>
              <a:rPr lang="pt-BR" sz="2000" smtClean="0"/>
              <a:t>ABD: globoso, flácido RHA+ sem VMG. Coto umbilical mumificado</a:t>
            </a:r>
            <a:br>
              <a:rPr lang="pt-BR" sz="2000" smtClean="0"/>
            </a:br>
            <a:r>
              <a:rPr lang="pt-BR" sz="2000" smtClean="0"/>
              <a:t>EXT: pulsos presentes e simétricos. Aquecidas e bem perfundidas</a:t>
            </a:r>
            <a:br>
              <a:rPr lang="pt-BR" sz="2000" smtClean="0"/>
            </a:br>
            <a:r>
              <a:rPr lang="pt-BR" sz="2000" smtClean="0"/>
              <a:t>.</a:t>
            </a:r>
            <a:br>
              <a:rPr lang="pt-BR" sz="2000" smtClean="0"/>
            </a:br>
            <a:r>
              <a:rPr lang="pt-BR" sz="2000" smtClean="0"/>
              <a:t>Conduta: </a:t>
            </a:r>
            <a:br>
              <a:rPr lang="pt-BR" sz="2000" smtClean="0"/>
            </a:br>
            <a:r>
              <a:rPr lang="pt-BR" sz="2000" smtClean="0"/>
              <a:t>-- Modificamos dieta e observamos aceitação: 11 mL 3/3h (112mL/kg/d)</a:t>
            </a:r>
            <a:br>
              <a:rPr lang="pt-BR" sz="2000" smtClean="0"/>
            </a:br>
            <a:r>
              <a:rPr lang="pt-BR" sz="2000" smtClean="0"/>
              <a:t>- Mantenho PICC com SG 10% a 1mL/h com heparina </a:t>
            </a:r>
            <a:br>
              <a:rPr lang="pt-BR" sz="2000" smtClean="0"/>
            </a:br>
            <a:r>
              <a:rPr lang="pt-BR" sz="2000" smtClean="0"/>
              <a:t>- Aguarda ECOtransfontanela</a:t>
            </a:r>
            <a:br>
              <a:rPr lang="pt-BR" sz="2000" smtClean="0"/>
            </a:br>
            <a:r>
              <a:rPr lang="pt-BR" sz="2000" smtClean="0"/>
              <a:t>- Segue em observação rigorosa</a:t>
            </a:r>
          </a:p>
          <a:p>
            <a:pPr>
              <a:lnSpc>
                <a:spcPct val="80000"/>
              </a:lnSpc>
            </a:pPr>
            <a:r>
              <a:rPr lang="pt-BR" sz="2000" smtClean="0"/>
              <a:t>30/05- USTF – hiperecogenicidade periventricular. Repetir em 7 dias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55800" y="252413"/>
            <a:ext cx="8915400" cy="4724400"/>
          </a:xfrm>
        </p:spPr>
        <p:txBody>
          <a:bodyPr>
            <a:normAutofit/>
          </a:bodyPr>
          <a:lstStyle/>
          <a:p>
            <a:pPr>
              <a:lnSpc>
                <a:spcPct val="80000"/>
              </a:lnSpc>
            </a:pPr>
            <a:r>
              <a:rPr lang="pt-BR" smtClean="0"/>
              <a:t>31/05- 06:31</a:t>
            </a:r>
          </a:p>
          <a:p>
            <a:pPr>
              <a:lnSpc>
                <a:spcPct val="80000"/>
              </a:lnSpc>
            </a:pPr>
            <a:r>
              <a:rPr lang="pt-BR" smtClean="0"/>
              <a:t>*Intercorrência*</a:t>
            </a:r>
            <a:br>
              <a:rPr lang="pt-BR" smtClean="0"/>
            </a:br>
            <a:r>
              <a:rPr lang="pt-BR" smtClean="0"/>
              <a:t>Enfermagem relata várias apnéias com queda de SO2 e bradicardia no CPAP com recuperação lenta após estímulo tátil. Está muito hipoativa e pouco reativa ao manuseio.</a:t>
            </a:r>
            <a:br>
              <a:rPr lang="pt-BR" smtClean="0"/>
            </a:br>
            <a:r>
              <a:rPr lang="pt-BR" smtClean="0"/>
              <a:t>Usa cafeína 1 x dia.</a:t>
            </a:r>
            <a:br>
              <a:rPr lang="pt-BR" smtClean="0"/>
            </a:br>
            <a:r>
              <a:rPr lang="pt-BR" smtClean="0"/>
              <a:t>Opto por IOT e manter em VPM.</a:t>
            </a:r>
            <a:br>
              <a:rPr lang="pt-BR" smtClean="0"/>
            </a:br>
            <a:r>
              <a:rPr lang="pt-BR" smtClean="0"/>
              <a:t>Após procedimento repassada SOG com saída de 8 ml de secreção esverdeada.</a:t>
            </a:r>
            <a:br>
              <a:rPr lang="pt-BR" smtClean="0"/>
            </a:br>
            <a:r>
              <a:rPr lang="pt-BR" smtClean="0"/>
              <a:t>CD: Suspendo a dieta até 2a ordem.</a:t>
            </a:r>
          </a:p>
          <a:p>
            <a:pPr>
              <a:lnSpc>
                <a:spcPct val="80000"/>
              </a:lnSpc>
            </a:pPr>
            <a:r>
              <a:rPr lang="pt-BR" smtClean="0"/>
              <a:t>11:07</a:t>
            </a:r>
          </a:p>
          <a:p>
            <a:pPr>
              <a:lnSpc>
                <a:spcPct val="80000"/>
              </a:lnSpc>
            </a:pPr>
            <a:r>
              <a:rPr lang="pt-BR" smtClean="0"/>
              <a:t>EVOLUÇÃO: Paciente evoluiu com inúmeras apnéias no CPAP, sendo optado por intubação, sem outras intercorrências. Segue com parâmetros mínimos em VM</a:t>
            </a:r>
            <a:br>
              <a:rPr lang="pt-BR" smtClean="0"/>
            </a:br>
            <a:r>
              <a:rPr lang="pt-BR" smtClean="0"/>
              <a:t>EXAME FÍSICO: </a:t>
            </a:r>
            <a:br>
              <a:rPr lang="pt-BR" smtClean="0"/>
            </a:br>
            <a:r>
              <a:rPr lang="pt-BR" smtClean="0"/>
              <a:t>GEG, corado, hidratado, eupneico, hipoativo e reativo. </a:t>
            </a:r>
            <a:br>
              <a:rPr lang="pt-BR" smtClean="0"/>
            </a:br>
            <a:r>
              <a:rPr lang="pt-BR" smtClean="0"/>
              <a:t>ACV: RCR 2T sem sopros FC: 128 bpm</a:t>
            </a:r>
            <a:br>
              <a:rPr lang="pt-BR" smtClean="0"/>
            </a:br>
            <a:r>
              <a:rPr lang="pt-BR" smtClean="0"/>
              <a:t>AR: MV+, sem RA, expansibilidade preservada, RSD e TIC discretas satO2: 100% </a:t>
            </a:r>
            <a:br>
              <a:rPr lang="pt-BR" smtClean="0"/>
            </a:br>
            <a:r>
              <a:rPr lang="pt-BR" smtClean="0"/>
              <a:t>ABD: globoso, flácido RHA+ sem VMG. Coto umbilical mumificado</a:t>
            </a:r>
            <a:br>
              <a:rPr lang="pt-BR" smtClean="0"/>
            </a:br>
            <a:r>
              <a:rPr lang="pt-BR" smtClean="0"/>
              <a:t>EXT: pulsos presentes e simétricos. Aquecidas e bem perfundidas</a:t>
            </a:r>
            <a:br>
              <a:rPr lang="pt-BR" smtClean="0"/>
            </a:br>
            <a:r>
              <a:rPr lang="pt-BR" smtClean="0"/>
              <a:t>.</a:t>
            </a:r>
            <a:br>
              <a:rPr lang="pt-BR" smtClean="0"/>
            </a:br>
            <a:r>
              <a:rPr lang="pt-BR" smtClean="0"/>
              <a:t>Conduta: </a:t>
            </a:r>
            <a:br>
              <a:rPr lang="pt-BR" smtClean="0"/>
            </a:br>
            <a:r>
              <a:rPr lang="pt-BR" smtClean="0"/>
              <a:t>- Mantido volume da dieta e do HV</a:t>
            </a:r>
            <a:br>
              <a:rPr lang="pt-BR" smtClean="0"/>
            </a:br>
            <a:r>
              <a:rPr lang="pt-BR" smtClean="0"/>
              <a:t>- Coletar triagem infecciosa e gaso venosa</a:t>
            </a:r>
            <a:br>
              <a:rPr lang="pt-BR" smtClean="0"/>
            </a:br>
            <a:r>
              <a:rPr lang="pt-BR" smtClean="0"/>
              <a:t>- Segue em observação rigorosa</a:t>
            </a:r>
          </a:p>
          <a:p>
            <a:pPr>
              <a:lnSpc>
                <a:spcPct val="80000"/>
              </a:lnSpc>
            </a:pPr>
            <a:endParaRPr 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47863" y="673100"/>
            <a:ext cx="8915400" cy="4373563"/>
          </a:xfrm>
        </p:spPr>
        <p:txBody>
          <a:bodyPr>
            <a:normAutofit/>
          </a:bodyPr>
          <a:lstStyle/>
          <a:p>
            <a:pPr>
              <a:lnSpc>
                <a:spcPct val="80000"/>
              </a:lnSpc>
            </a:pPr>
            <a:r>
              <a:rPr lang="pt-BR" sz="2000" smtClean="0"/>
              <a:t>01/06 – 10:22</a:t>
            </a:r>
          </a:p>
          <a:p>
            <a:pPr>
              <a:lnSpc>
                <a:spcPct val="80000"/>
              </a:lnSpc>
            </a:pPr>
            <a:r>
              <a:rPr lang="pt-BR" sz="2000" smtClean="0"/>
              <a:t>RN evoluiu ontem com inúmeras apneias, sendo optado por IOT. No Raio X, TOT estava baixa, foi tracionada. Mantendo parâmetros mínimos na VM.</a:t>
            </a:r>
            <a:br>
              <a:rPr lang="pt-BR" sz="2000" smtClean="0"/>
            </a:br>
            <a:r>
              <a:rPr lang="pt-BR" sz="2000" smtClean="0"/>
              <a:t>Nos exames coletados ontem, apresentava hipermagnesemia (Mg 3,6). Foi prescrita dose de furosemida 1 mg/kg a noite e programada coleta para controle do Mg hoje. </a:t>
            </a:r>
            <a:br>
              <a:rPr lang="pt-BR" sz="2000" smtClean="0"/>
            </a:br>
            <a:r>
              <a:rPr lang="pt-BR" sz="2000" smtClean="0"/>
              <a:t>Aceitando bem a dieta, sem distensão ou vômitos, com uma evacuação.</a:t>
            </a:r>
            <a:br>
              <a:rPr lang="pt-BR" sz="2000" smtClean="0"/>
            </a:br>
            <a:r>
              <a:rPr lang="pt-BR" sz="2000" smtClean="0"/>
              <a:t>Mantendo boa diurese, porém fechou BH muito positivo</a:t>
            </a:r>
            <a:br>
              <a:rPr lang="pt-BR" sz="2000" smtClean="0"/>
            </a:br>
            <a:r>
              <a:rPr lang="pt-BR" sz="2000" smtClean="0"/>
              <a:t>.</a:t>
            </a:r>
            <a:br>
              <a:rPr lang="pt-BR" sz="2000" smtClean="0"/>
            </a:br>
            <a:r>
              <a:rPr lang="pt-BR" sz="2000" smtClean="0"/>
              <a:t>EXAME FÍSICO: </a:t>
            </a:r>
            <a:br>
              <a:rPr lang="pt-BR" sz="2000" smtClean="0"/>
            </a:br>
            <a:r>
              <a:rPr lang="pt-BR" sz="2000" smtClean="0"/>
              <a:t>GEG, corado, hidratado, eupneico, hipoativo e reativo. </a:t>
            </a:r>
            <a:br>
              <a:rPr lang="pt-BR" sz="2000" smtClean="0"/>
            </a:br>
            <a:r>
              <a:rPr lang="pt-BR" sz="2000" smtClean="0"/>
              <a:t>ACV: RCR 2T sem sopros FC: 128 bpm</a:t>
            </a:r>
            <a:br>
              <a:rPr lang="pt-BR" sz="2000" smtClean="0"/>
            </a:br>
            <a:r>
              <a:rPr lang="pt-BR" sz="2000" smtClean="0"/>
              <a:t>AR: MV+, sem RA, expansibilidade preservada, RSD e TIC discretas satO2: 100% </a:t>
            </a:r>
            <a:br>
              <a:rPr lang="pt-BR" sz="2000" smtClean="0"/>
            </a:br>
            <a:r>
              <a:rPr lang="pt-BR" sz="2000" smtClean="0"/>
              <a:t>ABD: globoso, flácido RHA+ sem VMG. Coto umbilical mumificado</a:t>
            </a:r>
            <a:br>
              <a:rPr lang="pt-BR" sz="2000" smtClean="0"/>
            </a:br>
            <a:r>
              <a:rPr lang="pt-BR" sz="2000" smtClean="0"/>
              <a:t>EXT: pulsos presentes e simétricos. Aquecidas e bem perfundidas</a:t>
            </a:r>
            <a:br>
              <a:rPr lang="pt-BR" sz="2000" smtClean="0"/>
            </a:br>
            <a:r>
              <a:rPr lang="pt-BR" sz="2000" smtClean="0"/>
              <a:t>.</a:t>
            </a:r>
            <a:br>
              <a:rPr lang="pt-BR" sz="2000" smtClean="0"/>
            </a:br>
            <a:r>
              <a:rPr lang="pt-BR" sz="2000" smtClean="0"/>
              <a:t>CD:</a:t>
            </a:r>
            <a:br>
              <a:rPr lang="pt-BR" sz="2000" smtClean="0"/>
            </a:br>
            <a:r>
              <a:rPr lang="pt-BR" sz="2000" smtClean="0"/>
              <a:t>- Coletar controle de Mg</a:t>
            </a:r>
            <a:br>
              <a:rPr lang="pt-BR" sz="2000" smtClean="0"/>
            </a:br>
            <a:r>
              <a:rPr lang="pt-BR" sz="2000" smtClean="0"/>
              <a:t>- Aumentar dieta para 13 ml (TH 132 TC 88 TP 1,45)</a:t>
            </a:r>
            <a:br>
              <a:rPr lang="pt-BR" sz="2000" smtClean="0"/>
            </a:br>
            <a:r>
              <a:rPr lang="pt-BR" sz="2000" smtClean="0"/>
              <a:t>- Solicito novo Raio X </a:t>
            </a:r>
            <a:br>
              <a:rPr lang="pt-BR" sz="2000" smtClean="0"/>
            </a:br>
            <a:r>
              <a:rPr lang="pt-BR" sz="2000" smtClean="0"/>
              <a:t>- Segue em observação rigorosa</a:t>
            </a:r>
            <a:br>
              <a:rPr lang="pt-BR" sz="2000" smtClean="0"/>
            </a:br>
            <a:r>
              <a:rPr lang="pt-BR" sz="2000" smtClean="0"/>
              <a: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806575" y="225425"/>
            <a:ext cx="8915400" cy="4532313"/>
          </a:xfrm>
        </p:spPr>
        <p:txBody>
          <a:bodyPr>
            <a:normAutofit/>
          </a:bodyPr>
          <a:lstStyle/>
          <a:p>
            <a:pPr>
              <a:lnSpc>
                <a:spcPct val="80000"/>
              </a:lnSpc>
            </a:pPr>
            <a:r>
              <a:rPr lang="pt-BR" smtClean="0"/>
              <a:t>02/06 -1:27</a:t>
            </a:r>
          </a:p>
          <a:p>
            <a:pPr>
              <a:lnSpc>
                <a:spcPct val="80000"/>
              </a:lnSpc>
            </a:pPr>
            <a:r>
              <a:rPr lang="pt-BR" smtClean="0"/>
              <a:t>Intercorrência</a:t>
            </a:r>
            <a:br>
              <a:rPr lang="pt-BR" smtClean="0"/>
            </a:br>
            <a:r>
              <a:rPr lang="pt-BR" smtClean="0"/>
              <a:t>.</a:t>
            </a:r>
            <a:br>
              <a:rPr lang="pt-BR" smtClean="0"/>
            </a:br>
            <a:r>
              <a:rPr lang="pt-BR" smtClean="0"/>
              <a:t>RN sofreu extubação inadvertida. Foi prontamente reintubado com TOT n° 2,5, fixado entre 6,5 e 7,0 cm.</a:t>
            </a:r>
            <a:br>
              <a:rPr lang="pt-BR" smtClean="0"/>
            </a:br>
            <a:r>
              <a:rPr lang="pt-BR" smtClean="0"/>
              <a:t>.</a:t>
            </a:r>
            <a:br>
              <a:rPr lang="pt-BR" smtClean="0"/>
            </a:br>
            <a:r>
              <a:rPr lang="pt-BR" smtClean="0"/>
              <a:t>CD: solicitado Rx Tórax</a:t>
            </a:r>
          </a:p>
          <a:p>
            <a:pPr>
              <a:lnSpc>
                <a:spcPct val="80000"/>
              </a:lnSpc>
            </a:pPr>
            <a:r>
              <a:rPr lang="pt-BR" smtClean="0"/>
              <a:t>12:00</a:t>
            </a:r>
          </a:p>
          <a:p>
            <a:pPr>
              <a:lnSpc>
                <a:spcPct val="80000"/>
              </a:lnSpc>
            </a:pPr>
            <a:r>
              <a:rPr lang="pt-BR" smtClean="0"/>
              <a:t>RN apresentava hipermagnesemia de 3,6. Coletamos controles ontem, Mg 2,3. Ontem a noite extubou acidentalmente, sendo reintubada imediatamente, sem maiores intercorrências.</a:t>
            </a:r>
            <a:br>
              <a:rPr lang="pt-BR" smtClean="0"/>
            </a:br>
            <a:r>
              <a:rPr lang="pt-BR" smtClean="0"/>
              <a:t>Tolerou bem o aumento da dieta ontem, sem distensão abdominal ou vômitos.</a:t>
            </a:r>
            <a:br>
              <a:rPr lang="pt-BR" smtClean="0"/>
            </a:br>
            <a:r>
              <a:rPr lang="pt-BR" smtClean="0"/>
              <a:t>Não apresentou febre, mantendo bom controle glicêmico</a:t>
            </a:r>
            <a:br>
              <a:rPr lang="pt-BR" smtClean="0"/>
            </a:br>
            <a:r>
              <a:rPr lang="pt-BR" smtClean="0"/>
              <a:t>.</a:t>
            </a:r>
            <a:br>
              <a:rPr lang="pt-BR" smtClean="0"/>
            </a:br>
            <a:r>
              <a:rPr lang="pt-BR" smtClean="0"/>
              <a:t>EXAME FÍSICO: </a:t>
            </a:r>
            <a:br>
              <a:rPr lang="pt-BR" smtClean="0"/>
            </a:br>
            <a:r>
              <a:rPr lang="pt-BR" smtClean="0"/>
              <a:t>REG, corado, hidratado, eupneico, hoje está mais ativo</a:t>
            </a:r>
            <a:br>
              <a:rPr lang="pt-BR" smtClean="0"/>
            </a:br>
            <a:r>
              <a:rPr lang="pt-BR" smtClean="0"/>
              <a:t>ACV: RCR 2T sem sopros FC: 127 bpm</a:t>
            </a:r>
            <a:br>
              <a:rPr lang="pt-BR" smtClean="0"/>
            </a:br>
            <a:r>
              <a:rPr lang="pt-BR" smtClean="0"/>
              <a:t>AR: MV+, sem RA, expansibilidade preservada, RSD e TIC discretas satO2: 99% </a:t>
            </a:r>
            <a:br>
              <a:rPr lang="pt-BR" smtClean="0"/>
            </a:br>
            <a:r>
              <a:rPr lang="pt-BR" smtClean="0"/>
              <a:t>ABD: globoso, flácido RHA+ sem VMG. Coto umbilical mumificado, bom aspecto</a:t>
            </a:r>
            <a:br>
              <a:rPr lang="pt-BR" smtClean="0"/>
            </a:br>
            <a:r>
              <a:rPr lang="pt-BR" smtClean="0"/>
              <a:t>EXT: pulsos presentes e simétricos. Aquecidas e bem perfundidas</a:t>
            </a:r>
            <a:br>
              <a:rPr lang="pt-BR" smtClean="0"/>
            </a:br>
            <a:r>
              <a:rPr lang="pt-BR" smtClean="0"/>
              <a:t>.</a:t>
            </a:r>
            <a:br>
              <a:rPr lang="pt-BR" smtClean="0"/>
            </a:br>
            <a:r>
              <a:rPr lang="pt-BR" smtClean="0"/>
              <a:t>CD:</a:t>
            </a:r>
            <a:br>
              <a:rPr lang="pt-BR" smtClean="0"/>
            </a:br>
            <a:r>
              <a:rPr lang="pt-BR" smtClean="0"/>
              <a:t>- Aumento dieta para 15 ml e adiciono FM 85 (TH 138 TC 117 TP 2,7)</a:t>
            </a:r>
            <a:br>
              <a:rPr lang="pt-BR" smtClean="0"/>
            </a:br>
            <a:r>
              <a:rPr lang="pt-BR" smtClean="0"/>
              <a:t>- Segue em observação rigorosa</a:t>
            </a:r>
            <a:br>
              <a:rPr lang="pt-BR" smtClean="0"/>
            </a:br>
            <a:r>
              <a:rPr lang="pt-BR" smtClean="0"/>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466850" y="236538"/>
            <a:ext cx="10250488" cy="5970587"/>
          </a:xfrm>
        </p:spPr>
        <p:txBody>
          <a:bodyPr rtlCol="0">
            <a:normAutofit fontScale="77500" lnSpcReduction="20000"/>
          </a:bodyPr>
          <a:lstStyle/>
          <a:p>
            <a:pPr fontAlgn="auto">
              <a:spcAft>
                <a:spcPts val="0"/>
              </a:spcAft>
              <a:buFont typeface="Wingdings 3" charset="2"/>
              <a:buChar char=""/>
              <a:defRPr/>
            </a:pPr>
            <a:r>
              <a:rPr lang="pt-BR" dirty="0">
                <a:solidFill>
                  <a:schemeClr val="tx1">
                    <a:lumMod val="75000"/>
                    <a:lumOff val="25000"/>
                  </a:schemeClr>
                </a:solidFill>
              </a:rPr>
              <a:t>03/06 -11:08</a:t>
            </a:r>
          </a:p>
          <a:p>
            <a:pPr fontAlgn="auto">
              <a:spcAft>
                <a:spcPts val="0"/>
              </a:spcAft>
              <a:buFont typeface="Wingdings 3" charset="2"/>
              <a:buChar char=""/>
              <a:defRPr/>
            </a:pPr>
            <a:r>
              <a:rPr lang="pt-BR" dirty="0">
                <a:solidFill>
                  <a:schemeClr val="tx1">
                    <a:lumMod val="75000"/>
                    <a:lumOff val="25000"/>
                  </a:schemeClr>
                </a:solidFill>
              </a:rPr>
              <a:t>EXAME FÍSICO</a:t>
            </a:r>
            <a:br>
              <a:rPr lang="pt-BR" dirty="0">
                <a:solidFill>
                  <a:schemeClr val="tx1">
                    <a:lumMod val="75000"/>
                    <a:lumOff val="25000"/>
                  </a:schemeClr>
                </a:solidFill>
              </a:rPr>
            </a:br>
            <a:r>
              <a:rPr lang="pt-BR" dirty="0">
                <a:solidFill>
                  <a:schemeClr val="tx1">
                    <a:lumMod val="75000"/>
                    <a:lumOff val="25000"/>
                  </a:schemeClr>
                </a:solidFill>
              </a:rPr>
              <a:t>FC 130 </a:t>
            </a:r>
            <a:r>
              <a:rPr lang="pt-BR" dirty="0" err="1">
                <a:solidFill>
                  <a:schemeClr val="tx1">
                    <a:lumMod val="75000"/>
                    <a:lumOff val="25000"/>
                  </a:schemeClr>
                </a:solidFill>
              </a:rPr>
              <a:t>pm</a:t>
            </a:r>
            <a:r>
              <a:rPr lang="pt-BR" dirty="0">
                <a:solidFill>
                  <a:schemeClr val="tx1">
                    <a:lumMod val="75000"/>
                    <a:lumOff val="25000"/>
                  </a:schemeClr>
                </a:solidFill>
              </a:rPr>
              <a:t> FR 41 </a:t>
            </a:r>
            <a:r>
              <a:rPr lang="pt-BR" dirty="0" err="1">
                <a:solidFill>
                  <a:schemeClr val="tx1">
                    <a:lumMod val="75000"/>
                    <a:lumOff val="25000"/>
                  </a:schemeClr>
                </a:solidFill>
              </a:rPr>
              <a:t>irpm</a:t>
            </a:r>
            <a:r>
              <a:rPr lang="pt-BR" dirty="0">
                <a:solidFill>
                  <a:schemeClr val="tx1">
                    <a:lumMod val="75000"/>
                    <a:lumOff val="25000"/>
                  </a:schemeClr>
                </a:solidFill>
              </a:rPr>
              <a:t> Sat 96 % </a:t>
            </a:r>
            <a:r>
              <a:rPr lang="pt-BR" dirty="0" err="1">
                <a:solidFill>
                  <a:schemeClr val="tx1">
                    <a:lumMod val="75000"/>
                    <a:lumOff val="25000"/>
                  </a:schemeClr>
                </a:solidFill>
              </a:rPr>
              <a:t>Dx</a:t>
            </a:r>
            <a:r>
              <a:rPr lang="pt-BR" dirty="0">
                <a:solidFill>
                  <a:schemeClr val="tx1">
                    <a:lumMod val="75000"/>
                    <a:lumOff val="25000"/>
                  </a:schemeClr>
                </a:solidFill>
              </a:rPr>
              <a:t> 138 mg/</a:t>
            </a:r>
            <a:r>
              <a:rPr lang="pt-BR" dirty="0" err="1">
                <a:solidFill>
                  <a:schemeClr val="tx1">
                    <a:lumMod val="75000"/>
                    <a:lumOff val="25000"/>
                  </a:schemeClr>
                </a:solidFill>
              </a:rPr>
              <a:t>dL</a:t>
            </a:r>
            <a:r>
              <a:rPr lang="pt-BR" dirty="0">
                <a:solidFill>
                  <a:schemeClr val="tx1">
                    <a:lumMod val="75000"/>
                    <a:lumOff val="25000"/>
                  </a:schemeClr>
                </a:solidFill>
              </a:rPr>
              <a:t/>
            </a:r>
            <a:br>
              <a:rPr lang="pt-BR" dirty="0">
                <a:solidFill>
                  <a:schemeClr val="tx1">
                    <a:lumMod val="75000"/>
                    <a:lumOff val="25000"/>
                  </a:schemeClr>
                </a:solidFill>
              </a:rPr>
            </a:br>
            <a:r>
              <a:rPr lang="pt-BR" dirty="0">
                <a:solidFill>
                  <a:schemeClr val="tx1">
                    <a:lumMod val="75000"/>
                    <a:lumOff val="25000"/>
                  </a:schemeClr>
                </a:solidFill>
              </a:rPr>
              <a:t>BEG, hidratado, </a:t>
            </a:r>
            <a:r>
              <a:rPr lang="pt-BR" dirty="0" err="1">
                <a:solidFill>
                  <a:schemeClr val="tx1">
                    <a:lumMod val="75000"/>
                    <a:lumOff val="25000"/>
                  </a:schemeClr>
                </a:solidFill>
              </a:rPr>
              <a:t>normocorado</a:t>
            </a:r>
            <a:r>
              <a:rPr lang="pt-BR" dirty="0">
                <a:solidFill>
                  <a:schemeClr val="tx1">
                    <a:lumMod val="75000"/>
                    <a:lumOff val="25000"/>
                  </a:schemeClr>
                </a:solidFill>
              </a:rPr>
              <a:t>, acianótico, anictérico, afebril, s/edema.</a:t>
            </a:r>
            <a:br>
              <a:rPr lang="pt-BR" dirty="0">
                <a:solidFill>
                  <a:schemeClr val="tx1">
                    <a:lumMod val="75000"/>
                    <a:lumOff val="25000"/>
                  </a:schemeClr>
                </a:solidFill>
              </a:rPr>
            </a:br>
            <a:r>
              <a:rPr lang="pt-BR" dirty="0">
                <a:solidFill>
                  <a:schemeClr val="tx1">
                    <a:lumMod val="75000"/>
                    <a:lumOff val="25000"/>
                  </a:schemeClr>
                </a:solidFill>
              </a:rPr>
              <a:t>ACV: RCR 2T, BNF +, s/sopro. Pulsos simétricos e com boa amplitude. </a:t>
            </a:r>
            <a:br>
              <a:rPr lang="pt-BR" dirty="0">
                <a:solidFill>
                  <a:schemeClr val="tx1">
                    <a:lumMod val="75000"/>
                    <a:lumOff val="25000"/>
                  </a:schemeClr>
                </a:solidFill>
              </a:rPr>
            </a:br>
            <a:r>
              <a:rPr lang="pt-BR" dirty="0">
                <a:solidFill>
                  <a:schemeClr val="tx1">
                    <a:lumMod val="75000"/>
                    <a:lumOff val="25000"/>
                  </a:schemeClr>
                </a:solidFill>
              </a:rPr>
              <a:t>AR: MVF +, simétrico, s/RA. Expansibilidade torácica preservada.</a:t>
            </a:r>
            <a:br>
              <a:rPr lang="pt-BR" dirty="0">
                <a:solidFill>
                  <a:schemeClr val="tx1">
                    <a:lumMod val="75000"/>
                    <a:lumOff val="25000"/>
                  </a:schemeClr>
                </a:solidFill>
              </a:rPr>
            </a:br>
            <a:r>
              <a:rPr lang="pt-BR" dirty="0" err="1">
                <a:solidFill>
                  <a:schemeClr val="tx1">
                    <a:lumMod val="75000"/>
                    <a:lumOff val="25000"/>
                  </a:schemeClr>
                </a:solidFill>
              </a:rPr>
              <a:t>Abd</a:t>
            </a:r>
            <a:r>
              <a:rPr lang="pt-BR" dirty="0">
                <a:solidFill>
                  <a:schemeClr val="tx1">
                    <a:lumMod val="75000"/>
                    <a:lumOff val="25000"/>
                  </a:schemeClr>
                </a:solidFill>
              </a:rPr>
              <a:t>: globoso, normotenso, s/VMG, RHA presentes.</a:t>
            </a:r>
            <a:br>
              <a:rPr lang="pt-BR" dirty="0">
                <a:solidFill>
                  <a:schemeClr val="tx1">
                    <a:lumMod val="75000"/>
                    <a:lumOff val="25000"/>
                  </a:schemeClr>
                </a:solidFill>
              </a:rPr>
            </a:br>
            <a:r>
              <a:rPr lang="pt-BR" dirty="0" err="1">
                <a:solidFill>
                  <a:schemeClr val="tx1">
                    <a:lumMod val="75000"/>
                    <a:lumOff val="25000"/>
                  </a:schemeClr>
                </a:solidFill>
              </a:rPr>
              <a:t>Ext</a:t>
            </a:r>
            <a:r>
              <a:rPr lang="pt-BR" dirty="0">
                <a:solidFill>
                  <a:schemeClr val="tx1">
                    <a:lumMod val="75000"/>
                    <a:lumOff val="25000"/>
                  </a:schemeClr>
                </a:solidFill>
              </a:rPr>
              <a:t>: TEC &lt; 3s, bem </a:t>
            </a:r>
            <a:r>
              <a:rPr lang="pt-BR" dirty="0" err="1">
                <a:solidFill>
                  <a:schemeClr val="tx1">
                    <a:lumMod val="75000"/>
                    <a:lumOff val="25000"/>
                  </a:schemeClr>
                </a:solidFill>
              </a:rPr>
              <a:t>perfundidas</a:t>
            </a:r>
            <a:r>
              <a:rPr lang="pt-BR" dirty="0">
                <a:solidFill>
                  <a:schemeClr val="tx1">
                    <a:lumMod val="75000"/>
                    <a:lumOff val="25000"/>
                  </a:schemeClr>
                </a:solidFill>
              </a:rPr>
              <a:t>, sem edema.</a:t>
            </a:r>
            <a:br>
              <a:rPr lang="pt-BR" dirty="0">
                <a:solidFill>
                  <a:schemeClr val="tx1">
                    <a:lumMod val="75000"/>
                    <a:lumOff val="25000"/>
                  </a:schemeClr>
                </a:solidFill>
              </a:rPr>
            </a:br>
            <a:r>
              <a:rPr lang="pt-BR" dirty="0">
                <a:solidFill>
                  <a:schemeClr val="tx1">
                    <a:lumMod val="75000"/>
                    <a:lumOff val="25000"/>
                  </a:schemeClr>
                </a:solidFill>
              </a:rPr>
              <a:t>SNC: FA normotensa. Dormindo e reativo à manipulação.</a:t>
            </a:r>
            <a:br>
              <a:rPr lang="pt-BR" dirty="0">
                <a:solidFill>
                  <a:schemeClr val="tx1">
                    <a:lumMod val="75000"/>
                    <a:lumOff val="25000"/>
                  </a:schemeClr>
                </a:solidFill>
              </a:rPr>
            </a:br>
            <a:r>
              <a:rPr lang="pt-BR" dirty="0">
                <a:solidFill>
                  <a:schemeClr val="tx1">
                    <a:lumMod val="75000"/>
                    <a:lumOff val="25000"/>
                  </a:schemeClr>
                </a:solidFill>
              </a:rPr>
              <a:t>.</a:t>
            </a:r>
            <a:br>
              <a:rPr lang="pt-BR" dirty="0">
                <a:solidFill>
                  <a:schemeClr val="tx1">
                    <a:lumMod val="75000"/>
                    <a:lumOff val="25000"/>
                  </a:schemeClr>
                </a:solidFill>
              </a:rPr>
            </a:br>
            <a:r>
              <a:rPr lang="pt-BR" dirty="0">
                <a:solidFill>
                  <a:schemeClr val="tx1">
                    <a:lumMod val="75000"/>
                    <a:lumOff val="25000"/>
                  </a:schemeClr>
                </a:solidFill>
              </a:rPr>
              <a:t>EVOLUÇÃO</a:t>
            </a:r>
            <a:br>
              <a:rPr lang="pt-BR" dirty="0">
                <a:solidFill>
                  <a:schemeClr val="tx1">
                    <a:lumMod val="75000"/>
                    <a:lumOff val="25000"/>
                  </a:schemeClr>
                </a:solidFill>
              </a:rPr>
            </a:br>
            <a:r>
              <a:rPr lang="pt-BR" dirty="0">
                <a:solidFill>
                  <a:schemeClr val="tx1">
                    <a:lumMod val="75000"/>
                    <a:lumOff val="25000"/>
                  </a:schemeClr>
                </a:solidFill>
              </a:rPr>
              <a:t>RN segue estável, sem intercorrências no período. </a:t>
            </a:r>
            <a:r>
              <a:rPr lang="pt-BR" dirty="0" err="1">
                <a:solidFill>
                  <a:schemeClr val="tx1">
                    <a:lumMod val="75000"/>
                    <a:lumOff val="25000"/>
                  </a:schemeClr>
                </a:solidFill>
              </a:rPr>
              <a:t>Oximetria</a:t>
            </a:r>
            <a:r>
              <a:rPr lang="pt-BR" dirty="0">
                <a:solidFill>
                  <a:schemeClr val="tx1">
                    <a:lumMod val="75000"/>
                    <a:lumOff val="25000"/>
                  </a:schemeClr>
                </a:solidFill>
              </a:rPr>
              <a:t> dentro do esperado. Sem sinais clínicos de infecção. Em VM com parâmetros leves, mantendo bom padrão respiratório. Diurese adequada. </a:t>
            </a:r>
            <a:r>
              <a:rPr lang="pt-BR" dirty="0" err="1">
                <a:solidFill>
                  <a:schemeClr val="tx1">
                    <a:lumMod val="75000"/>
                    <a:lumOff val="25000"/>
                  </a:schemeClr>
                </a:solidFill>
              </a:rPr>
              <a:t>Sedoanalgesia</a:t>
            </a:r>
            <a:r>
              <a:rPr lang="pt-BR" dirty="0">
                <a:solidFill>
                  <a:schemeClr val="tx1">
                    <a:lumMod val="75000"/>
                    <a:lumOff val="25000"/>
                  </a:schemeClr>
                </a:solidFill>
              </a:rPr>
              <a:t> adequada. Aceitando dieta sem vômitos ou distensão. Evacuação presente. Ganho ponderal diário.</a:t>
            </a:r>
            <a:br>
              <a:rPr lang="pt-BR" dirty="0">
                <a:solidFill>
                  <a:schemeClr val="tx1">
                    <a:lumMod val="75000"/>
                    <a:lumOff val="25000"/>
                  </a:schemeClr>
                </a:solidFill>
              </a:rPr>
            </a:br>
            <a:r>
              <a:rPr lang="pt-BR" dirty="0">
                <a:solidFill>
                  <a:schemeClr val="tx1">
                    <a:lumMod val="75000"/>
                    <a:lumOff val="25000"/>
                  </a:schemeClr>
                </a:solidFill>
              </a:rPr>
              <a:t>.</a:t>
            </a:r>
            <a:br>
              <a:rPr lang="pt-BR" dirty="0">
                <a:solidFill>
                  <a:schemeClr val="tx1">
                    <a:lumMod val="75000"/>
                    <a:lumOff val="25000"/>
                  </a:schemeClr>
                </a:solidFill>
              </a:rPr>
            </a:br>
            <a:r>
              <a:rPr lang="pt-BR" dirty="0">
                <a:solidFill>
                  <a:schemeClr val="tx1">
                    <a:lumMod val="75000"/>
                    <a:lumOff val="25000"/>
                  </a:schemeClr>
                </a:solidFill>
              </a:rPr>
              <a:t>CONDUTA</a:t>
            </a:r>
            <a:br>
              <a:rPr lang="pt-BR" dirty="0">
                <a:solidFill>
                  <a:schemeClr val="tx1">
                    <a:lumMod val="75000"/>
                    <a:lumOff val="25000"/>
                  </a:schemeClr>
                </a:solidFill>
              </a:rPr>
            </a:br>
            <a:r>
              <a:rPr lang="pt-BR" dirty="0">
                <a:solidFill>
                  <a:schemeClr val="tx1">
                    <a:lumMod val="75000"/>
                    <a:lumOff val="25000"/>
                  </a:schemeClr>
                </a:solidFill>
              </a:rPr>
              <a:t>- Suspendo fenobarbital (causa da apneia).</a:t>
            </a:r>
            <a:br>
              <a:rPr lang="pt-BR" dirty="0">
                <a:solidFill>
                  <a:schemeClr val="tx1">
                    <a:lumMod val="75000"/>
                    <a:lumOff val="25000"/>
                  </a:schemeClr>
                </a:solidFill>
              </a:rPr>
            </a:br>
            <a:r>
              <a:rPr lang="pt-BR" dirty="0">
                <a:solidFill>
                  <a:schemeClr val="tx1">
                    <a:lumMod val="75000"/>
                    <a:lumOff val="25000"/>
                  </a:schemeClr>
                </a:solidFill>
              </a:rPr>
              <a:t>- Programar </a:t>
            </a:r>
            <a:r>
              <a:rPr lang="pt-BR" dirty="0" err="1">
                <a:solidFill>
                  <a:schemeClr val="tx1">
                    <a:lumMod val="75000"/>
                    <a:lumOff val="25000"/>
                  </a:schemeClr>
                </a:solidFill>
              </a:rPr>
              <a:t>extubação</a:t>
            </a:r>
            <a:endParaRPr lang="pt-BR" dirty="0">
              <a:solidFill>
                <a:schemeClr val="tx1">
                  <a:lumMod val="75000"/>
                  <a:lumOff val="25000"/>
                </a:schemeClr>
              </a:solidFill>
            </a:endParaRPr>
          </a:p>
          <a:p>
            <a:pPr fontAlgn="auto">
              <a:spcAft>
                <a:spcPts val="0"/>
              </a:spcAft>
              <a:buFont typeface="Wingdings 3" charset="2"/>
              <a:buChar char=""/>
              <a:defRPr/>
            </a:pPr>
            <a:r>
              <a:rPr lang="pt-BR" dirty="0">
                <a:solidFill>
                  <a:schemeClr val="tx1">
                    <a:lumMod val="75000"/>
                    <a:lumOff val="25000"/>
                  </a:schemeClr>
                </a:solidFill>
              </a:rPr>
              <a:t>11:11</a:t>
            </a:r>
          </a:p>
          <a:p>
            <a:pPr fontAlgn="auto">
              <a:spcAft>
                <a:spcPts val="0"/>
              </a:spcAft>
              <a:buFont typeface="Wingdings 3" charset="2"/>
              <a:buChar char=""/>
              <a:defRPr/>
            </a:pPr>
            <a:r>
              <a:rPr lang="pt-BR" dirty="0">
                <a:solidFill>
                  <a:schemeClr val="tx1">
                    <a:lumMod val="75000"/>
                    <a:lumOff val="25000"/>
                  </a:schemeClr>
                </a:solidFill>
              </a:rPr>
              <a:t>Em tempo: aumento a dieta para 15 </a:t>
            </a:r>
            <a:r>
              <a:rPr lang="pt-BR" dirty="0" err="1">
                <a:solidFill>
                  <a:schemeClr val="tx1">
                    <a:lumMod val="75000"/>
                    <a:lumOff val="25000"/>
                  </a:schemeClr>
                </a:solidFill>
              </a:rPr>
              <a:t>mL</a:t>
            </a:r>
            <a:r>
              <a:rPr lang="pt-BR" dirty="0">
                <a:solidFill>
                  <a:schemeClr val="tx1">
                    <a:lumMod val="75000"/>
                    <a:lumOff val="25000"/>
                  </a:schemeClr>
                </a:solidFill>
              </a:rPr>
              <a:t> 3/3h.</a:t>
            </a:r>
          </a:p>
          <a:p>
            <a:pPr fontAlgn="auto">
              <a:spcAft>
                <a:spcPts val="0"/>
              </a:spcAft>
              <a:buFont typeface="Wingdings 3" charset="2"/>
              <a:buChar char=""/>
              <a:defRPr/>
            </a:pPr>
            <a:r>
              <a:rPr lang="pt-BR" dirty="0">
                <a:solidFill>
                  <a:schemeClr val="tx1">
                    <a:lumMod val="75000"/>
                    <a:lumOff val="25000"/>
                  </a:schemeClr>
                </a:solidFill>
              </a:rPr>
              <a:t>22:06</a:t>
            </a:r>
          </a:p>
          <a:p>
            <a:pPr fontAlgn="auto">
              <a:spcAft>
                <a:spcPts val="0"/>
              </a:spcAft>
              <a:buFont typeface="Wingdings 3" charset="2"/>
              <a:buChar char=""/>
              <a:defRPr/>
            </a:pPr>
            <a:r>
              <a:rPr lang="pt-BR" dirty="0">
                <a:solidFill>
                  <a:schemeClr val="tx1">
                    <a:lumMod val="75000"/>
                    <a:lumOff val="25000"/>
                  </a:schemeClr>
                </a:solidFill>
              </a:rPr>
              <a:t>Noite:</a:t>
            </a:r>
            <a:br>
              <a:rPr lang="pt-BR" dirty="0">
                <a:solidFill>
                  <a:schemeClr val="tx1">
                    <a:lumMod val="75000"/>
                    <a:lumOff val="25000"/>
                  </a:schemeClr>
                </a:solidFill>
              </a:rPr>
            </a:br>
            <a:r>
              <a:rPr lang="pt-BR" dirty="0">
                <a:solidFill>
                  <a:schemeClr val="tx1">
                    <a:lumMod val="75000"/>
                    <a:lumOff val="25000"/>
                  </a:schemeClr>
                </a:solidFill>
              </a:rPr>
              <a:t>.</a:t>
            </a:r>
            <a:br>
              <a:rPr lang="pt-BR" dirty="0">
                <a:solidFill>
                  <a:schemeClr val="tx1">
                    <a:lumMod val="75000"/>
                    <a:lumOff val="25000"/>
                  </a:schemeClr>
                </a:solidFill>
              </a:rPr>
            </a:br>
            <a:r>
              <a:rPr lang="pt-BR" dirty="0">
                <a:solidFill>
                  <a:schemeClr val="tx1">
                    <a:lumMod val="75000"/>
                    <a:lumOff val="25000"/>
                  </a:schemeClr>
                </a:solidFill>
              </a:rPr>
              <a:t>Estável, VM com </a:t>
            </a:r>
            <a:r>
              <a:rPr lang="pt-BR" dirty="0" err="1">
                <a:solidFill>
                  <a:schemeClr val="tx1">
                    <a:lumMod val="75000"/>
                    <a:lumOff val="25000"/>
                  </a:schemeClr>
                </a:solidFill>
              </a:rPr>
              <a:t>parãmetros</a:t>
            </a:r>
            <a:r>
              <a:rPr lang="pt-BR" dirty="0">
                <a:solidFill>
                  <a:schemeClr val="tx1">
                    <a:lumMod val="75000"/>
                    <a:lumOff val="25000"/>
                  </a:schemeClr>
                </a:solidFill>
              </a:rPr>
              <a:t> de </a:t>
            </a:r>
            <a:r>
              <a:rPr lang="pt-BR" dirty="0" err="1">
                <a:solidFill>
                  <a:schemeClr val="tx1">
                    <a:lumMod val="75000"/>
                    <a:lumOff val="25000"/>
                  </a:schemeClr>
                </a:solidFill>
              </a:rPr>
              <a:t>extubação</a:t>
            </a:r>
            <a:r>
              <a:rPr lang="pt-BR" dirty="0">
                <a:solidFill>
                  <a:schemeClr val="tx1">
                    <a:lumMod val="75000"/>
                    <a:lumOff val="25000"/>
                  </a:schemeClr>
                </a:solidFill>
              </a:rPr>
              <a:t>. O que chama a atenção é a </a:t>
            </a:r>
            <a:r>
              <a:rPr lang="pt-BR" dirty="0" err="1">
                <a:solidFill>
                  <a:schemeClr val="tx1">
                    <a:lumMod val="75000"/>
                    <a:lumOff val="25000"/>
                  </a:schemeClr>
                </a:solidFill>
              </a:rPr>
              <a:t>hipoatividade</a:t>
            </a:r>
            <a:r>
              <a:rPr lang="pt-BR" dirty="0">
                <a:solidFill>
                  <a:schemeClr val="tx1">
                    <a:lumMod val="75000"/>
                    <a:lumOff val="25000"/>
                  </a:schemeClr>
                </a:solidFill>
              </a:rPr>
              <a:t>, a despeito da suspensão do Fenobarbital hoje. A </a:t>
            </a:r>
            <a:r>
              <a:rPr lang="pt-BR" dirty="0" err="1">
                <a:solidFill>
                  <a:schemeClr val="tx1">
                    <a:lumMod val="75000"/>
                    <a:lumOff val="25000"/>
                  </a:schemeClr>
                </a:solidFill>
              </a:rPr>
              <a:t>Ecotransfontanela</a:t>
            </a:r>
            <a:r>
              <a:rPr lang="pt-BR" dirty="0">
                <a:solidFill>
                  <a:schemeClr val="tx1">
                    <a:lumMod val="75000"/>
                    <a:lumOff val="25000"/>
                  </a:schemeClr>
                </a:solidFill>
              </a:rPr>
              <a:t> de 30/05 tem </a:t>
            </a:r>
            <a:r>
              <a:rPr lang="pt-BR" dirty="0" err="1">
                <a:solidFill>
                  <a:schemeClr val="tx1">
                    <a:lumMod val="75000"/>
                    <a:lumOff val="25000"/>
                  </a:schemeClr>
                </a:solidFill>
              </a:rPr>
              <a:t>hiperecogenicidade</a:t>
            </a:r>
            <a:r>
              <a:rPr lang="pt-BR" dirty="0">
                <a:solidFill>
                  <a:schemeClr val="tx1">
                    <a:lumMod val="75000"/>
                    <a:lumOff val="25000"/>
                  </a:schemeClr>
                </a:solidFill>
              </a:rPr>
              <a:t>.</a:t>
            </a:r>
            <a:br>
              <a:rPr lang="pt-BR" dirty="0">
                <a:solidFill>
                  <a:schemeClr val="tx1">
                    <a:lumMod val="75000"/>
                    <a:lumOff val="25000"/>
                  </a:schemeClr>
                </a:solidFill>
              </a:rPr>
            </a:br>
            <a:r>
              <a:rPr lang="pt-BR" dirty="0">
                <a:solidFill>
                  <a:schemeClr val="tx1">
                    <a:lumMod val="75000"/>
                    <a:lumOff val="25000"/>
                  </a:schemeClr>
                </a:solidFill>
              </a:rPr>
              <a:t>Sem sinais clínicos de infecção. </a:t>
            </a:r>
            <a:br>
              <a:rPr lang="pt-BR" dirty="0">
                <a:solidFill>
                  <a:schemeClr val="tx1">
                    <a:lumMod val="75000"/>
                    <a:lumOff val="25000"/>
                  </a:schemeClr>
                </a:solidFill>
              </a:rPr>
            </a:br>
            <a:r>
              <a:rPr lang="pt-BR" dirty="0">
                <a:solidFill>
                  <a:schemeClr val="tx1">
                    <a:lumMod val="75000"/>
                    <a:lumOff val="25000"/>
                  </a:schemeClr>
                </a:solidFill>
              </a:rPr>
              <a:t>DX= 138 pela manhã</a:t>
            </a:r>
            <a:br>
              <a:rPr lang="pt-BR" dirty="0">
                <a:solidFill>
                  <a:schemeClr val="tx1">
                    <a:lumMod val="75000"/>
                    <a:lumOff val="25000"/>
                  </a:schemeClr>
                </a:solidFill>
              </a:rPr>
            </a:br>
            <a:r>
              <a:rPr lang="pt-BR" dirty="0">
                <a:solidFill>
                  <a:schemeClr val="tx1">
                    <a:lumMod val="75000"/>
                    <a:lumOff val="25000"/>
                  </a:schemeClr>
                </a:solidFill>
              </a:rPr>
              <a:t>Sinais vitais estáveis.</a:t>
            </a:r>
            <a:br>
              <a:rPr lang="pt-BR" dirty="0">
                <a:solidFill>
                  <a:schemeClr val="tx1">
                    <a:lumMod val="75000"/>
                    <a:lumOff val="25000"/>
                  </a:schemeClr>
                </a:solidFill>
              </a:rPr>
            </a:br>
            <a:r>
              <a:rPr lang="pt-BR" dirty="0">
                <a:solidFill>
                  <a:schemeClr val="tx1">
                    <a:lumMod val="75000"/>
                    <a:lumOff val="25000"/>
                  </a:schemeClr>
                </a:solidFill>
              </a:rPr>
              <a:t>CD= Mantida prescrição. Avaliar se há condições de </a:t>
            </a:r>
            <a:r>
              <a:rPr lang="pt-BR" dirty="0" err="1">
                <a:solidFill>
                  <a:schemeClr val="tx1">
                    <a:lumMod val="75000"/>
                    <a:lumOff val="25000"/>
                  </a:schemeClr>
                </a:solidFill>
              </a:rPr>
              <a:t>extubação</a:t>
            </a:r>
            <a:r>
              <a:rPr lang="pt-BR" dirty="0">
                <a:solidFill>
                  <a:schemeClr val="tx1">
                    <a:lumMod val="75000"/>
                    <a:lumOff val="25000"/>
                  </a:schemeClr>
                </a:solidFill>
              </a:rPr>
              <a:t> amanhã</a:t>
            </a: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727200" y="450850"/>
            <a:ext cx="9636125" cy="5751513"/>
          </a:xfrm>
        </p:spPr>
        <p:txBody>
          <a:bodyPr>
            <a:normAutofit/>
          </a:bodyPr>
          <a:lstStyle/>
          <a:p>
            <a:pPr>
              <a:lnSpc>
                <a:spcPct val="90000"/>
              </a:lnSpc>
            </a:pPr>
            <a:r>
              <a:rPr lang="pt-BR" smtClean="0"/>
              <a:t>04/06- 11:33</a:t>
            </a:r>
          </a:p>
          <a:p>
            <a:pPr>
              <a:lnSpc>
                <a:spcPct val="90000"/>
              </a:lnSpc>
            </a:pPr>
            <a:r>
              <a:rPr lang="pt-BR" smtClean="0"/>
              <a:t># Evolução:</a:t>
            </a:r>
            <a:br>
              <a:rPr lang="pt-BR" smtClean="0"/>
            </a:br>
            <a:r>
              <a:rPr lang="pt-BR" smtClean="0"/>
              <a:t>RN  segue estável, sem intercorrências no período. Oximetria dentro do esperado. Em VM com parâmetros mínimos, mantendo bom padrão respiratório, bom drive. Relato da fisioterapia de que RN apresenta queda de saturação durante as manipulações, e está muito secretivo, achando melhor postergar mais um pouco a extubação.</a:t>
            </a:r>
            <a:br>
              <a:rPr lang="pt-BR" smtClean="0"/>
            </a:br>
            <a:r>
              <a:rPr lang="pt-BR" smtClean="0"/>
              <a:t>Diurese adequada, evacuações presentes. Aceitando dieta sem vômitos ou distensão. </a:t>
            </a:r>
            <a:br>
              <a:rPr lang="pt-BR" smtClean="0"/>
            </a:br>
            <a:r>
              <a:rPr lang="pt-BR" smtClean="0"/>
              <a:t>.</a:t>
            </a:r>
            <a:br>
              <a:rPr lang="pt-BR" smtClean="0"/>
            </a:br>
            <a:r>
              <a:rPr lang="pt-BR" smtClean="0"/>
              <a:t>EXAME FÍSICO: </a:t>
            </a:r>
            <a:br>
              <a:rPr lang="pt-BR" smtClean="0"/>
            </a:br>
            <a:r>
              <a:rPr lang="pt-BR" smtClean="0"/>
              <a:t>REG, corado, hidratado, acianótico, anictérico, afebril, mais ativo</a:t>
            </a:r>
            <a:br>
              <a:rPr lang="pt-BR" smtClean="0"/>
            </a:br>
            <a:r>
              <a:rPr lang="pt-BR" smtClean="0"/>
              <a:t>ACV: RCR 2T sem sopros FC: 139 bpm</a:t>
            </a:r>
            <a:br>
              <a:rPr lang="pt-BR" smtClean="0"/>
            </a:br>
            <a:r>
              <a:rPr lang="pt-BR" smtClean="0"/>
              <a:t>AR: MV+, sem RA, expansibilidade preservada, RSD e TIC discretas satO2: 96% </a:t>
            </a:r>
            <a:br>
              <a:rPr lang="pt-BR" smtClean="0"/>
            </a:br>
            <a:r>
              <a:rPr lang="pt-BR" smtClean="0"/>
              <a:t>ABD: globoso, flácido RHA+ sem VMG. Coto umbilical mumificado, bom aspecto</a:t>
            </a:r>
            <a:br>
              <a:rPr lang="pt-BR" smtClean="0"/>
            </a:br>
            <a:r>
              <a:rPr lang="pt-BR" smtClean="0"/>
              <a:t>EXT: pulsos presentes e simétricos. Aquecidas e bem perfundidas</a:t>
            </a:r>
            <a:br>
              <a:rPr lang="pt-BR" smtClean="0"/>
            </a:br>
            <a:r>
              <a:rPr lang="pt-BR" smtClean="0"/>
              <a:t>.</a:t>
            </a:r>
            <a:br>
              <a:rPr lang="pt-BR" smtClean="0"/>
            </a:br>
            <a:r>
              <a:rPr lang="pt-BR" smtClean="0"/>
              <a:t>CD:</a:t>
            </a:r>
            <a:br>
              <a:rPr lang="pt-BR" smtClean="0"/>
            </a:br>
            <a:r>
              <a:rPr lang="pt-BR" smtClean="0"/>
              <a:t>- Aumento dieta para 17 ml (TH 175 TC 150 TP 3,5)</a:t>
            </a:r>
            <a:br>
              <a:rPr lang="pt-BR" smtClean="0"/>
            </a:br>
            <a:r>
              <a:rPr lang="pt-BR" smtClean="0"/>
              <a:t>- Retirar PICC</a:t>
            </a:r>
            <a:br>
              <a:rPr lang="pt-BR" smtClean="0"/>
            </a:br>
            <a:r>
              <a:rPr lang="pt-BR" smtClean="0"/>
              <a:t>- Optamos por aguardar melhora da instabilidade respiratória para extubação</a:t>
            </a:r>
            <a:br>
              <a:rPr lang="pt-BR" smtClean="0"/>
            </a:br>
            <a:r>
              <a:rPr lang="pt-BR" smtClean="0"/>
              <a:t>- Segue em observação rigorosa</a:t>
            </a:r>
            <a:br>
              <a:rPr lang="pt-BR" smtClean="0"/>
            </a:br>
            <a:r>
              <a:rPr lang="pt-BR" smtClean="0"/>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57388" y="304800"/>
            <a:ext cx="8915400" cy="3778250"/>
          </a:xfrm>
        </p:spPr>
        <p:txBody>
          <a:bodyPr>
            <a:normAutofit/>
          </a:bodyPr>
          <a:lstStyle/>
          <a:p>
            <a:pPr>
              <a:lnSpc>
                <a:spcPct val="80000"/>
              </a:lnSpc>
            </a:pPr>
            <a:r>
              <a:rPr lang="pt-BR" sz="2400" smtClean="0"/>
              <a:t>04/06 – 21:15</a:t>
            </a:r>
          </a:p>
          <a:p>
            <a:pPr>
              <a:lnSpc>
                <a:spcPct val="80000"/>
              </a:lnSpc>
            </a:pPr>
            <a:r>
              <a:rPr lang="pt-BR" sz="2400" smtClean="0"/>
              <a:t>Avaliação Noturna:</a:t>
            </a:r>
            <a:br>
              <a:rPr lang="pt-BR" sz="2400" smtClean="0"/>
            </a:br>
            <a:r>
              <a:rPr lang="pt-BR" sz="2400" smtClean="0"/>
              <a:t>.</a:t>
            </a:r>
            <a:br>
              <a:rPr lang="pt-BR" sz="2400" smtClean="0"/>
            </a:br>
            <a:r>
              <a:rPr lang="pt-BR" sz="2400" smtClean="0"/>
              <a:t>RN segue em VPM com FiO2 40% / P 15x5 / PS 8 / FR 20 / MAP 7,1. SatO2 98%. Dieta por SOG (20mL), com boa aceitação. Em uso de cafeína. Não apresentou intercorrências clínicas no período. Sem distermias. Eliminações preservadas.</a:t>
            </a:r>
            <a:br>
              <a:rPr lang="pt-BR" sz="2400" smtClean="0"/>
            </a:br>
            <a:r>
              <a:rPr lang="pt-BR" sz="2400" smtClean="0"/>
              <a:t>.</a:t>
            </a:r>
            <a:br>
              <a:rPr lang="pt-BR" sz="2400" smtClean="0"/>
            </a:br>
            <a:r>
              <a:rPr lang="pt-BR" sz="2400" smtClean="0"/>
              <a:t>RN corado, hidratado, leve esforço respiratório, anictérico, acianótico, bem reativo ao manuseio.</a:t>
            </a:r>
            <a:br>
              <a:rPr lang="pt-BR" sz="2400" smtClean="0"/>
            </a:br>
            <a:r>
              <a:rPr lang="pt-BR" sz="2400" smtClean="0"/>
              <a:t>-FA: plana, normotensa</a:t>
            </a:r>
            <a:br>
              <a:rPr lang="pt-BR" sz="2400" smtClean="0"/>
            </a:br>
            <a:r>
              <a:rPr lang="pt-BR" sz="2400" smtClean="0"/>
              <a:t>-Ap resp: MV+, simétrico, com roncos esparsos. TSC leve.</a:t>
            </a:r>
            <a:br>
              <a:rPr lang="pt-BR" sz="2400" smtClean="0"/>
            </a:br>
            <a:r>
              <a:rPr lang="pt-BR" sz="2400" smtClean="0"/>
              <a:t>-Ap card: RCR,2T, sem sopros. Pulsos cheios. FC: 162bpm.</a:t>
            </a:r>
            <a:br>
              <a:rPr lang="pt-BR" sz="2400" smtClean="0"/>
            </a:br>
            <a:r>
              <a:rPr lang="pt-BR" sz="2400" smtClean="0"/>
              <a:t>-Abdome: Semi-globoso, depressível, sem VCM, indolor. RHA+.</a:t>
            </a:r>
            <a:br>
              <a:rPr lang="pt-BR" sz="2400" smtClean="0"/>
            </a:br>
            <a:r>
              <a:rPr lang="pt-BR" sz="2400" smtClean="0"/>
              <a:t>-Perfusão periférica OK.</a:t>
            </a:r>
            <a:br>
              <a:rPr lang="pt-BR" sz="2400" smtClean="0"/>
            </a:br>
            <a:r>
              <a:rPr lang="pt-BR" sz="2400" smtClean="0"/>
              <a:t>.</a:t>
            </a:r>
            <a:br>
              <a:rPr lang="pt-BR" sz="2400" smtClean="0"/>
            </a:br>
            <a:r>
              <a:rPr lang="pt-BR" sz="2400" smtClean="0"/>
              <a:t>CD: Mantida.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990725" y="138113"/>
            <a:ext cx="8915400" cy="5094287"/>
          </a:xfrm>
        </p:spPr>
        <p:txBody>
          <a:bodyPr>
            <a:normAutofit/>
          </a:bodyPr>
          <a:lstStyle/>
          <a:p>
            <a:pPr>
              <a:lnSpc>
                <a:spcPct val="80000"/>
              </a:lnSpc>
            </a:pPr>
            <a:r>
              <a:rPr lang="pt-BR" smtClean="0"/>
              <a:t>05/06 06:03	.</a:t>
            </a:r>
          </a:p>
          <a:p>
            <a:pPr>
              <a:lnSpc>
                <a:spcPct val="80000"/>
              </a:lnSpc>
            </a:pPr>
            <a:r>
              <a:rPr lang="pt-BR" smtClean="0"/>
              <a:t>Fui chamada para reavaliar bebê que apresentou episódio de queda de satO2 agora. Já havia sido aspirado TOT há cerca de 30 minutos - sem secreção. RN apresentou episódio de vômito amarelado em grande quantidade por volta das 3h. Não foi administrada dieta. Vinha evoluindo de forma estável, com boa aceitação da dieta e com eliminações normais. </a:t>
            </a:r>
          </a:p>
          <a:p>
            <a:pPr>
              <a:lnSpc>
                <a:spcPct val="80000"/>
              </a:lnSpc>
            </a:pPr>
            <a:r>
              <a:rPr lang="pt-BR" smtClean="0"/>
              <a:t>.</a:t>
            </a:r>
          </a:p>
          <a:p>
            <a:pPr>
              <a:lnSpc>
                <a:spcPct val="80000"/>
              </a:lnSpc>
            </a:pPr>
            <a:r>
              <a:rPr lang="pt-BR" smtClean="0"/>
              <a:t>Exame: Gravíssimo, pálido, hidratado, sincrônico com o respirador, cianose central, hipoativo e hiporreativo.</a:t>
            </a:r>
          </a:p>
          <a:p>
            <a:pPr>
              <a:lnSpc>
                <a:spcPct val="80000"/>
              </a:lnSpc>
            </a:pPr>
            <a:r>
              <a:rPr lang="pt-BR" smtClean="0"/>
              <a:t>-Ap resp: MV+, simétrico, com roncos esparsos. Boa expansibilidade torácica. Transiluminação torácica negativa.</a:t>
            </a:r>
          </a:p>
          <a:p>
            <a:pPr>
              <a:lnSpc>
                <a:spcPct val="80000"/>
              </a:lnSpc>
            </a:pPr>
            <a:r>
              <a:rPr lang="pt-BR" smtClean="0"/>
              <a:t>-Ap card: RCR,2T, sem sopros. Pulsos com amplitude reduzida.</a:t>
            </a:r>
          </a:p>
          <a:p>
            <a:pPr>
              <a:lnSpc>
                <a:spcPct val="80000"/>
              </a:lnSpc>
            </a:pPr>
            <a:r>
              <a:rPr lang="pt-BR" smtClean="0"/>
              <a:t>-Abdome: Globoso, distendido, extremamente tenso, violáceo. Sangramento retal vivo.</a:t>
            </a:r>
          </a:p>
          <a:p>
            <a:pPr>
              <a:lnSpc>
                <a:spcPct val="80000"/>
              </a:lnSpc>
            </a:pPr>
            <a:r>
              <a:rPr lang="pt-BR" smtClean="0"/>
              <a:t>-Perfusão periférica lentificada.</a:t>
            </a:r>
          </a:p>
          <a:p>
            <a:pPr>
              <a:lnSpc>
                <a:spcPct val="80000"/>
              </a:lnSpc>
            </a:pPr>
            <a:r>
              <a:rPr lang="pt-BR" smtClean="0"/>
              <a:t>Realizada radiografia de tórax e abdome sendo evidenciado enorme pneumoperitônio.</a:t>
            </a:r>
          </a:p>
          <a:p>
            <a:pPr>
              <a:lnSpc>
                <a:spcPct val="80000"/>
              </a:lnSpc>
            </a:pPr>
            <a:r>
              <a:rPr lang="pt-BR" smtClean="0"/>
              <a:t>CD: Expansão SF 10 ml/kg</a:t>
            </a:r>
          </a:p>
          <a:p>
            <a:pPr>
              <a:lnSpc>
                <a:spcPct val="80000"/>
              </a:lnSpc>
            </a:pPr>
            <a:r>
              <a:rPr lang="pt-BR" smtClean="0"/>
              <a:t>Prescrevo HV plena</a:t>
            </a:r>
          </a:p>
          <a:p>
            <a:pPr>
              <a:lnSpc>
                <a:spcPct val="80000"/>
              </a:lnSpc>
            </a:pPr>
            <a:r>
              <a:rPr lang="pt-BR" smtClean="0"/>
              <a:t>Inicio ATB - Tazocin e vancomicina</a:t>
            </a:r>
          </a:p>
          <a:p>
            <a:pPr>
              <a:lnSpc>
                <a:spcPct val="80000"/>
              </a:lnSpc>
            </a:pPr>
            <a:r>
              <a:rPr lang="pt-BR" smtClean="0"/>
              <a:t>Avaliação da cipe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833563" y="330200"/>
            <a:ext cx="9610725" cy="6527800"/>
          </a:xfrm>
        </p:spPr>
        <p:txBody>
          <a:bodyPr>
            <a:normAutofit/>
          </a:bodyPr>
          <a:lstStyle/>
          <a:p>
            <a:pPr>
              <a:lnSpc>
                <a:spcPct val="80000"/>
              </a:lnSpc>
            </a:pPr>
            <a:r>
              <a:rPr lang="pt-BR" sz="1600" smtClean="0"/>
              <a:t>05/06	06:54</a:t>
            </a:r>
          </a:p>
          <a:p>
            <a:pPr>
              <a:lnSpc>
                <a:spcPct val="80000"/>
              </a:lnSpc>
            </a:pPr>
            <a:r>
              <a:rPr lang="pt-BR" sz="1600" smtClean="0"/>
              <a:t>PELA CIRURGIA PEDIÁTRICA:</a:t>
            </a:r>
          </a:p>
          <a:p>
            <a:pPr>
              <a:lnSpc>
                <a:spcPct val="80000"/>
              </a:lnSpc>
            </a:pPr>
            <a:r>
              <a:rPr lang="pt-BR" sz="1600" smtClean="0"/>
              <a:t>Contactada às 06:00 h para avaliar o RN, com história de queda súbita da saturação de O2, em associação com distensão abdominal importante e raio-x de tórax demonstrando grande pneumoperitôneo.</a:t>
            </a:r>
          </a:p>
          <a:p>
            <a:pPr>
              <a:lnSpc>
                <a:spcPct val="80000"/>
              </a:lnSpc>
            </a:pPr>
            <a:r>
              <a:rPr lang="pt-BR" sz="1600" smtClean="0"/>
              <a:t>.</a:t>
            </a:r>
          </a:p>
          <a:p>
            <a:pPr>
              <a:lnSpc>
                <a:spcPct val="80000"/>
              </a:lnSpc>
            </a:pPr>
            <a:r>
              <a:rPr lang="pt-BR" sz="1600" smtClean="0"/>
              <a:t>Exame Físico: RN Gravíssimo, pálido, hidratado,cianose central, hipoativo e hiporreativo.</a:t>
            </a:r>
          </a:p>
          <a:p>
            <a:pPr>
              <a:lnSpc>
                <a:spcPct val="80000"/>
              </a:lnSpc>
            </a:pPr>
            <a:r>
              <a:rPr lang="pt-BR" sz="1600" smtClean="0"/>
              <a:t>-Abdome: Globoso, distensão acentuada, extremamente tenso, violáceo. Sangramento retal vivo.</a:t>
            </a:r>
          </a:p>
          <a:p>
            <a:pPr>
              <a:lnSpc>
                <a:spcPct val="80000"/>
              </a:lnSpc>
            </a:pPr>
            <a:r>
              <a:rPr lang="pt-BR" sz="1600" smtClean="0"/>
              <a:t>-Perfusão periférica lentificada.</a:t>
            </a:r>
          </a:p>
          <a:p>
            <a:pPr>
              <a:lnSpc>
                <a:spcPct val="80000"/>
              </a:lnSpc>
            </a:pPr>
            <a:r>
              <a:rPr lang="pt-BR" sz="1600" smtClean="0"/>
              <a:t>Conduta: </a:t>
            </a:r>
          </a:p>
          <a:p>
            <a:pPr>
              <a:lnSpc>
                <a:spcPct val="80000"/>
              </a:lnSpc>
            </a:pPr>
            <a:r>
              <a:rPr lang="pt-BR" sz="1600" smtClean="0"/>
              <a:t>Realizado drenagem peritoneal em caráter de extrema urgência, com saída de ar em grande quantidade , acompanhada de saída de secreção serossanguinolenta escurecida em grande quantidade também, extremamente fétida, sugestivo de processo com predominância de anaeróbios.</a:t>
            </a:r>
          </a:p>
          <a:p>
            <a:pPr>
              <a:lnSpc>
                <a:spcPct val="80000"/>
              </a:lnSpc>
            </a:pPr>
            <a:r>
              <a:rPr lang="pt-BR" sz="1600" smtClean="0"/>
              <a:t>Não houve saída de secreção fecal.</a:t>
            </a:r>
          </a:p>
          <a:p>
            <a:pPr>
              <a:lnSpc>
                <a:spcPct val="80000"/>
              </a:lnSpc>
            </a:pPr>
            <a:r>
              <a:rPr lang="pt-BR" sz="1600" smtClean="0"/>
              <a:t>Nas alças de delgado que consegui visualizar pela incisão, as mesmas apresentavam coloração violácea e pontos isquêmicos/violáceos dispersos pela alça, em associação com turgência vascular importante.</a:t>
            </a:r>
          </a:p>
          <a:p>
            <a:pPr>
              <a:lnSpc>
                <a:spcPct val="80000"/>
              </a:lnSpc>
            </a:pPr>
            <a:r>
              <a:rPr lang="pt-BR" sz="1600" smtClean="0"/>
              <a:t>Posicionado 2 drenos de penrose nº 1 (isto é, dividi um dreno de penrose em 2 metades iguais), um dirigido cranialmente e outro posicionado em pelve, fixados à pele com prolene 4-0.</a:t>
            </a:r>
          </a:p>
          <a:p>
            <a:pPr>
              <a:lnSpc>
                <a:spcPct val="80000"/>
              </a:lnSpc>
            </a:pPr>
            <a:r>
              <a:rPr lang="pt-BR" sz="1600" smtClean="0"/>
              <a:t>Curativo oclusivo com gaze esterelizada.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385888" y="517525"/>
            <a:ext cx="10269537" cy="5175250"/>
          </a:xfrm>
        </p:spPr>
        <p:txBody>
          <a:bodyPr>
            <a:normAutofit/>
          </a:bodyPr>
          <a:lstStyle/>
          <a:p>
            <a:pPr>
              <a:lnSpc>
                <a:spcPct val="80000"/>
              </a:lnSpc>
            </a:pPr>
            <a:r>
              <a:rPr lang="pt-BR" sz="2400" smtClean="0"/>
              <a:t>05/06 – 08:58</a:t>
            </a:r>
          </a:p>
          <a:p>
            <a:pPr>
              <a:lnSpc>
                <a:spcPct val="80000"/>
              </a:lnSpc>
            </a:pPr>
            <a:r>
              <a:rPr lang="pt-BR" sz="2400" smtClean="0"/>
              <a:t>Paciente gravíssimo por pneumoperitônio na madrugada, realizado drenagem peritoneal pela CIPE à 06:30h com saída de grande quantidade de ar, colocado dreno de penrose que manteve drenagem de secreção serossanguinolenta em grande quantidade. Desidratado , boca seca sem saliva, pulsos periféricos muito finos, ausculta cardíaca com hipofonese importante ( ausculta só possível com desconexão do respirador), palidez extrema em MMII. Recebeu 3 expansões com SF ( 10ml cada) + Adrenalina ( 2x - 1:10:000).</a:t>
            </a:r>
            <a:br>
              <a:rPr lang="pt-BR" sz="2400" smtClean="0"/>
            </a:br>
            <a:r>
              <a:rPr lang="pt-BR" sz="2400" smtClean="0"/>
              <a:t>Puncionado AVP em MSE, tem PICC em MSD.</a:t>
            </a:r>
            <a:br>
              <a:rPr lang="pt-BR" sz="2400" smtClean="0"/>
            </a:br>
            <a:r>
              <a:rPr lang="pt-BR" sz="2400" smtClean="0"/>
              <a:t>Parâmetros respiratórios elevados: FiO2: 100% dP:18 PEEP:6 FR: 55 TI:0,35</a:t>
            </a:r>
            <a:br>
              <a:rPr lang="pt-BR" sz="2400" smtClean="0"/>
            </a:br>
            <a:r>
              <a:rPr lang="pt-BR" sz="2400" smtClean="0"/>
              <a:t>Iniciado ATB: Vanco + Tazocin / Adrenalina (0,5) / Fentanil(1).</a:t>
            </a:r>
            <a:br>
              <a:rPr lang="pt-BR" sz="2400" smtClean="0"/>
            </a:br>
            <a:r>
              <a:rPr lang="pt-BR" sz="2400" smtClean="0"/>
              <a:t>.</a:t>
            </a:r>
            <a:br>
              <a:rPr lang="pt-BR" sz="2400" smtClean="0"/>
            </a:br>
            <a:r>
              <a:rPr lang="pt-BR" sz="2400" smtClean="0"/>
              <a:t>Reduzi parâmetros ventilatórios - FR:45 / dP:15</a:t>
            </a:r>
            <a:br>
              <a:rPr lang="pt-BR" sz="2400" smtClean="0"/>
            </a:br>
            <a:r>
              <a:rPr lang="pt-BR" sz="2400" smtClean="0"/>
              <a:t>.</a:t>
            </a:r>
            <a:br>
              <a:rPr lang="pt-BR" sz="2400" smtClean="0"/>
            </a:br>
            <a:r>
              <a:rPr lang="pt-BR" sz="2400" smtClean="0"/>
              <a:t>Tentar coletar exs: Gasometria + HC + eletrólitos + HMC</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062163" y="268288"/>
            <a:ext cx="8915400" cy="5394325"/>
          </a:xfrm>
        </p:spPr>
        <p:txBody>
          <a:bodyPr>
            <a:normAutofit/>
          </a:bodyPr>
          <a:lstStyle/>
          <a:p>
            <a:pPr>
              <a:lnSpc>
                <a:spcPct val="90000"/>
              </a:lnSpc>
            </a:pPr>
            <a:r>
              <a:rPr lang="pt-BR" sz="1700" smtClean="0"/>
              <a:t>	</a:t>
            </a:r>
            <a:r>
              <a:rPr lang="pt-BR" smtClean="0"/>
              <a:t>05/06 – 13:20</a:t>
            </a:r>
          </a:p>
          <a:p>
            <a:pPr>
              <a:lnSpc>
                <a:spcPct val="90000"/>
              </a:lnSpc>
            </a:pPr>
            <a:r>
              <a:rPr lang="pt-BR" smtClean="0"/>
              <a:t>Paciente gravíssimo, no momento bradicárdico, já realizado MCE + Adrenalina (2 doses 1: 10.000) + Atropina. Sem resposta. FC: 45bpm</a:t>
            </a:r>
          </a:p>
          <a:p>
            <a:pPr>
              <a:lnSpc>
                <a:spcPct val="90000"/>
              </a:lnSpc>
            </a:pPr>
            <a:r>
              <a:rPr lang="pt-BR" smtClean="0"/>
              <a:t>Recebeu ao longo da manhã: 50ml de SF ( em fases rápidas) + Conc de HM - 25ml</a:t>
            </a:r>
          </a:p>
          <a:p>
            <a:pPr>
              <a:lnSpc>
                <a:spcPct val="90000"/>
              </a:lnSpc>
            </a:pPr>
            <a:r>
              <a:rPr lang="pt-BR" smtClean="0"/>
              <a:t>Em curso Adrenalina contínua (0,5) + Dobutamina (10)</a:t>
            </a:r>
          </a:p>
          <a:p>
            <a:pPr>
              <a:lnSpc>
                <a:spcPct val="90000"/>
              </a:lnSpc>
            </a:pPr>
            <a:r>
              <a:rPr lang="pt-BR" smtClean="0"/>
              <a:t>Permanece com drenagem importante de secreção sanguinolenta pelo dreno de penrose.</a:t>
            </a:r>
          </a:p>
          <a:p>
            <a:pPr>
              <a:lnSpc>
                <a:spcPct val="90000"/>
              </a:lnSpc>
            </a:pPr>
            <a:r>
              <a:rPr lang="pt-BR" smtClean="0"/>
              <a:t>Boca seca, pulsos periféricos não palpáveis, palidez importante pp em MMII.</a:t>
            </a:r>
          </a:p>
          <a:p>
            <a:pPr>
              <a:lnSpc>
                <a:spcPct val="90000"/>
              </a:lnSpc>
            </a:pPr>
            <a:r>
              <a:rPr lang="pt-BR" smtClean="0"/>
              <a:t>Choque hemorrágico. Recebeu SF (16ml - 6ª expansão ) há pouco. No momento recebe concentrado de HM ( 2ªtransfusão), aguarda plasma.</a:t>
            </a:r>
          </a:p>
          <a:p>
            <a:pPr>
              <a:lnSpc>
                <a:spcPct val="90000"/>
              </a:lnSpc>
            </a:pPr>
            <a:r>
              <a:rPr lang="pt-BR" smtClean="0"/>
              <a:t>Pais presentes, informados da gravidade da situação.</a:t>
            </a:r>
          </a:p>
          <a:p>
            <a:pPr>
              <a:lnSpc>
                <a:spcPct val="90000"/>
              </a:lnSpc>
            </a:pPr>
            <a:r>
              <a:rPr lang="pt-BR" smtClean="0"/>
              <a:t>	==================================</a:t>
            </a:r>
          </a:p>
          <a:p>
            <a:pPr algn="ctr">
              <a:lnSpc>
                <a:spcPct val="90000"/>
              </a:lnSpc>
            </a:pPr>
            <a:r>
              <a:rPr lang="pt-BR" b="1" smtClean="0">
                <a:solidFill>
                  <a:srgbClr val="FF3300"/>
                </a:solidFill>
              </a:rPr>
              <a:t>Às 13:20 apresentou PCR, realizada MCE+ 3 doses de adrenalina+ 2 expansões+ 2 bicarbonato de sódio. Sem resposta às medidas, declarado óbito às 13:35</a:t>
            </a:r>
          </a:p>
          <a:p>
            <a:pPr>
              <a:lnSpc>
                <a:spcPct val="90000"/>
              </a:lnSpc>
              <a:buFont typeface="Wingdings 3" pitchFamily="18" charset="2"/>
              <a:buNone/>
            </a:pPr>
            <a:r>
              <a:rPr lang="pt-BR" smtClean="0"/>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a:xfrm>
            <a:off x="2592388" y="623888"/>
            <a:ext cx="8912225" cy="1281112"/>
          </a:xfrm>
        </p:spPr>
        <p:txBody>
          <a:bodyPr/>
          <a:lstStyle/>
          <a:p>
            <a:r>
              <a:rPr lang="pt-BR" smtClean="0"/>
              <a:t>Achado principal</a:t>
            </a:r>
          </a:p>
        </p:txBody>
      </p:sp>
      <p:sp>
        <p:nvSpPr>
          <p:cNvPr id="50179" name="Espaço Reservado para Conteúdo 2"/>
          <p:cNvSpPr>
            <a:spLocks noGrp="1"/>
          </p:cNvSpPr>
          <p:nvPr>
            <p:ph idx="1"/>
          </p:nvPr>
        </p:nvSpPr>
        <p:spPr>
          <a:xfrm>
            <a:off x="403225" y="1431925"/>
            <a:ext cx="8915400" cy="3776663"/>
          </a:xfrm>
        </p:spPr>
        <p:txBody>
          <a:bodyPr/>
          <a:lstStyle/>
          <a:p>
            <a:r>
              <a:rPr lang="pt-BR" sz="4000" smtClean="0"/>
              <a:t>Pneumoperitônio</a:t>
            </a:r>
          </a:p>
        </p:txBody>
      </p:sp>
      <p:pic>
        <p:nvPicPr>
          <p:cNvPr id="50180" name="Imagem 12"/>
          <p:cNvPicPr>
            <a:picLocks noChangeAspect="1"/>
          </p:cNvPicPr>
          <p:nvPr/>
        </p:nvPicPr>
        <p:blipFill>
          <a:blip r:embed="rId2"/>
          <a:srcRect/>
          <a:stretch>
            <a:fillRect/>
          </a:stretch>
        </p:blipFill>
        <p:spPr bwMode="auto">
          <a:xfrm>
            <a:off x="6815138" y="622300"/>
            <a:ext cx="5376862" cy="6235700"/>
          </a:xfrm>
          <a:prstGeom prst="rect">
            <a:avLst/>
          </a:prstGeom>
          <a:noFill/>
          <a:ln w="9525">
            <a:noFill/>
            <a:miter lim="800000"/>
            <a:headEnd/>
            <a:tailEnd/>
          </a:ln>
        </p:spPr>
      </p:pic>
      <p:pic>
        <p:nvPicPr>
          <p:cNvPr id="50181" name="Imagem 14"/>
          <p:cNvPicPr>
            <a:picLocks noChangeAspect="1"/>
          </p:cNvPicPr>
          <p:nvPr/>
        </p:nvPicPr>
        <p:blipFill>
          <a:blip r:embed="rId3"/>
          <a:srcRect/>
          <a:stretch>
            <a:fillRect/>
          </a:stretch>
        </p:blipFill>
        <p:spPr bwMode="auto">
          <a:xfrm>
            <a:off x="1849438" y="3244850"/>
            <a:ext cx="4965700" cy="3605213"/>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a:xfrm>
            <a:off x="2592388" y="623888"/>
            <a:ext cx="8912225" cy="1281112"/>
          </a:xfrm>
        </p:spPr>
        <p:txBody>
          <a:bodyPr/>
          <a:lstStyle/>
          <a:p>
            <a:r>
              <a:rPr lang="pt-BR" smtClean="0"/>
              <a:t>Diagnóstico principal</a:t>
            </a:r>
          </a:p>
        </p:txBody>
      </p:sp>
      <p:sp>
        <p:nvSpPr>
          <p:cNvPr id="4" name="Botão de ação: Ajuda 3">
            <a:hlinkClick r:id="" action="ppaction://noaction" highlightClick="1"/>
            <a:extLst>
              <a:ext uri="{FF2B5EF4-FFF2-40B4-BE49-F238E27FC236}"/>
            </a:extLst>
          </p:cNvPr>
          <p:cNvSpPr/>
          <p:nvPr/>
        </p:nvSpPr>
        <p:spPr>
          <a:xfrm>
            <a:off x="4757738" y="2292350"/>
            <a:ext cx="3603625" cy="2968625"/>
          </a:xfrm>
          <a:prstGeom prst="actionButtonHelp">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ítulo 1"/>
          <p:cNvSpPr>
            <a:spLocks noGrp="1"/>
          </p:cNvSpPr>
          <p:nvPr>
            <p:ph type="title" idx="4294967295"/>
          </p:nvPr>
        </p:nvSpPr>
        <p:spPr>
          <a:xfrm>
            <a:off x="2381250" y="2452688"/>
            <a:ext cx="8912225" cy="1281112"/>
          </a:xfrm>
        </p:spPr>
        <p:txBody>
          <a:bodyPr/>
          <a:lstStyle/>
          <a:p>
            <a:pPr algn="ctr"/>
            <a:r>
              <a:rPr lang="pt-BR" b="1" smtClean="0">
                <a:solidFill>
                  <a:srgbClr val="FF66FF"/>
                </a:solidFill>
              </a:rPr>
              <a:t>DISCUSSÃO CLÍNICA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p:nvPr>
        </p:nvSpPr>
        <p:spPr>
          <a:xfrm>
            <a:off x="3279775" y="852488"/>
            <a:ext cx="8912225" cy="1281112"/>
          </a:xfrm>
        </p:spPr>
        <p:txBody>
          <a:bodyPr/>
          <a:lstStyle/>
          <a:p>
            <a:r>
              <a:rPr lang="pt-BR" b="1" smtClean="0">
                <a:solidFill>
                  <a:srgbClr val="FF3300"/>
                </a:solidFill>
              </a:rPr>
              <a:t>        </a:t>
            </a:r>
            <a:r>
              <a:rPr lang="pt-BR" b="1" smtClean="0">
                <a:solidFill>
                  <a:srgbClr val="0000FF"/>
                </a:solidFill>
              </a:rPr>
              <a:t>PNEUMOPERITÔNIO</a:t>
            </a:r>
          </a:p>
        </p:txBody>
      </p:sp>
      <p:sp>
        <p:nvSpPr>
          <p:cNvPr id="51203" name="Espaço Reservado para Conteúdo 2"/>
          <p:cNvSpPr>
            <a:spLocks noGrp="1"/>
          </p:cNvSpPr>
          <p:nvPr>
            <p:ph idx="1"/>
          </p:nvPr>
        </p:nvSpPr>
        <p:spPr>
          <a:xfrm>
            <a:off x="2333625" y="1879600"/>
            <a:ext cx="8915400" cy="3778250"/>
          </a:xfrm>
        </p:spPr>
        <p:txBody>
          <a:bodyPr/>
          <a:lstStyle/>
          <a:p>
            <a:r>
              <a:rPr lang="pt-BR" sz="2400" b="1" smtClean="0"/>
              <a:t>Pneumoperitônio</a:t>
            </a:r>
            <a:r>
              <a:rPr lang="pt-BR" sz="2400" smtClean="0"/>
              <a:t> é o termo usado para designar a presença de ar livre na cavidade abdominal em exame de imagem, sendo geralmente secundário à perfuração intestinal</a:t>
            </a:r>
          </a:p>
          <a:p>
            <a:r>
              <a:rPr lang="pt-BR" sz="2400" smtClean="0"/>
              <a:t> Na população neonatal, a principal causa associada a esse achado radiológico é a </a:t>
            </a:r>
            <a:r>
              <a:rPr lang="pt-BR" sz="2400" b="1" smtClean="0">
                <a:solidFill>
                  <a:srgbClr val="0000FF"/>
                </a:solidFill>
              </a:rPr>
              <a:t>enterocolite necrosante</a:t>
            </a:r>
            <a:r>
              <a:rPr lang="pt-BR" sz="2400" smtClean="0"/>
              <a:t> (ECN), porém existem diversas outras patologias que podem cursar com pneumoperitônio, como </a:t>
            </a:r>
            <a:r>
              <a:rPr lang="pt-BR" sz="2400" smtClean="0">
                <a:solidFill>
                  <a:srgbClr val="FF3300"/>
                </a:solidFill>
              </a:rPr>
              <a:t>perfuração espontânea, perfuração secundária a volvo, a íleo meconial, a atresia intestinal, a divertículo de Meckel e a Doença de Hirschsprung.</a:t>
            </a:r>
            <a:endParaRPr lang="pt-BR" sz="2400" smtClean="0"/>
          </a:p>
          <a:p>
            <a:endParaRPr lang="pt-BR" sz="240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a:xfrm>
            <a:off x="2960688" y="615950"/>
            <a:ext cx="8912225" cy="1281113"/>
          </a:xfrm>
        </p:spPr>
        <p:txBody>
          <a:bodyPr/>
          <a:lstStyle/>
          <a:p>
            <a:r>
              <a:rPr lang="pt-BR" b="1" smtClean="0">
                <a:solidFill>
                  <a:srgbClr val="0000FF"/>
                </a:solidFill>
              </a:rPr>
              <a:t>Diagnósticos diferenciais</a:t>
            </a:r>
            <a:r>
              <a:rPr lang="pt-BR" smtClean="0"/>
              <a:t> </a:t>
            </a:r>
          </a:p>
        </p:txBody>
      </p:sp>
      <p:sp>
        <p:nvSpPr>
          <p:cNvPr id="52227" name="Espaço Reservado para Conteúdo 2"/>
          <p:cNvSpPr>
            <a:spLocks noGrp="1"/>
          </p:cNvSpPr>
          <p:nvPr>
            <p:ph idx="1"/>
          </p:nvPr>
        </p:nvSpPr>
        <p:spPr>
          <a:xfrm>
            <a:off x="2589213" y="2133600"/>
            <a:ext cx="8915400" cy="3778250"/>
          </a:xfrm>
        </p:spPr>
        <p:txBody>
          <a:bodyPr/>
          <a:lstStyle/>
          <a:p>
            <a:r>
              <a:rPr lang="pt-BR" sz="3200" smtClean="0">
                <a:solidFill>
                  <a:srgbClr val="FF3300"/>
                </a:solidFill>
              </a:rPr>
              <a:t>Perfuração intestinal espontânea</a:t>
            </a:r>
          </a:p>
          <a:p>
            <a:r>
              <a:rPr lang="pt-BR" sz="3200" smtClean="0">
                <a:solidFill>
                  <a:srgbClr val="FF3300"/>
                </a:solidFill>
              </a:rPr>
              <a:t>Enterocolite necrosante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a:xfrm>
            <a:off x="2592388" y="623888"/>
            <a:ext cx="8912225" cy="1281112"/>
          </a:xfrm>
        </p:spPr>
        <p:txBody>
          <a:bodyPr/>
          <a:lstStyle/>
          <a:p>
            <a:pPr algn="ctr"/>
            <a:r>
              <a:rPr lang="pt-BR" b="1" smtClean="0">
                <a:solidFill>
                  <a:srgbClr val="0000FF"/>
                </a:solidFill>
              </a:rPr>
              <a:t>PERFURAÇÃO INTESTINAL ESPONTÂNEA (PIE)</a:t>
            </a:r>
          </a:p>
        </p:txBody>
      </p:sp>
      <p:sp>
        <p:nvSpPr>
          <p:cNvPr id="53251" name="Espaço Reservado para Conteúdo 2"/>
          <p:cNvSpPr>
            <a:spLocks noGrp="1"/>
          </p:cNvSpPr>
          <p:nvPr>
            <p:ph idx="1"/>
          </p:nvPr>
        </p:nvSpPr>
        <p:spPr>
          <a:xfrm>
            <a:off x="2589213" y="2133600"/>
            <a:ext cx="8915400" cy="3778250"/>
          </a:xfrm>
        </p:spPr>
        <p:txBody>
          <a:bodyPr/>
          <a:lstStyle/>
          <a:p>
            <a:r>
              <a:rPr lang="pt-BR" sz="2000" smtClean="0"/>
              <a:t>A perfuração intestinal espontânea (PIE) é uma das causas de pneumoperitônio mais frequentes em recém-nascidos (RN) de extremo baixo peso, com uma incidência que varia de </a:t>
            </a:r>
            <a:r>
              <a:rPr lang="pt-BR" sz="2000" smtClean="0">
                <a:solidFill>
                  <a:srgbClr val="FF3300"/>
                </a:solidFill>
              </a:rPr>
              <a:t>3,9 a 7,4% </a:t>
            </a:r>
            <a:endParaRPr lang="pt-BR" sz="2000" baseline="30000" smtClean="0">
              <a:solidFill>
                <a:srgbClr val="FF3300"/>
              </a:solidFill>
            </a:endParaRPr>
          </a:p>
          <a:p>
            <a:r>
              <a:rPr lang="pt-BR" sz="2000" smtClean="0"/>
              <a:t>É definida como uma perfuração intestinal focal sem alterações do tecido intestinal adjacente e sem outra causa associada</a:t>
            </a:r>
          </a:p>
          <a:p>
            <a:r>
              <a:rPr lang="pt-BR" sz="2000" smtClean="0"/>
              <a:t> Apesar de já ter sido interpretada como uma variante da enterocolite necrosante (ECN), hoje é aceita como uma entidade clínica distinta, se diferenciando da primeira tanto em aspectos clínicos como radiológicos e cirúrgicos </a:t>
            </a:r>
            <a:r>
              <a:rPr lang="pt-BR" sz="2000" baseline="30000" smtClean="0"/>
              <a:t> </a:t>
            </a:r>
          </a:p>
          <a:p>
            <a:r>
              <a:rPr lang="pt-BR" sz="2000" smtClean="0"/>
              <a:t>A fisiopatologia é diferente da ECN.</a:t>
            </a:r>
          </a:p>
          <a:p>
            <a:endParaRPr lang="pt-BR" sz="2000" smtClean="0"/>
          </a:p>
          <a:p>
            <a:endParaRPr lang="pt-BR" sz="2000" smtClean="0"/>
          </a:p>
          <a:p>
            <a:endParaRPr lang="pt-BR"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ítulo 1"/>
          <p:cNvSpPr>
            <a:spLocks noGrp="1"/>
          </p:cNvSpPr>
          <p:nvPr>
            <p:ph type="title"/>
          </p:nvPr>
        </p:nvSpPr>
        <p:spPr>
          <a:xfrm>
            <a:off x="2592388" y="623888"/>
            <a:ext cx="8912225" cy="1281112"/>
          </a:xfrm>
        </p:spPr>
        <p:txBody>
          <a:bodyPr/>
          <a:lstStyle/>
          <a:p>
            <a:r>
              <a:rPr lang="pt-BR" smtClean="0">
                <a:solidFill>
                  <a:srgbClr val="0000FF"/>
                </a:solidFill>
              </a:rPr>
              <a:t>PERFURAÇÃO INTESTINAL ESPONTÂNEA</a:t>
            </a:r>
          </a:p>
        </p:txBody>
      </p:sp>
      <p:sp>
        <p:nvSpPr>
          <p:cNvPr id="3" name="Espaço Reservado para Conteúdo 2">
            <a:extLst>
              <a:ext uri="{FF2B5EF4-FFF2-40B4-BE49-F238E27FC236}"/>
            </a:extLst>
          </p:cNvPr>
          <p:cNvSpPr>
            <a:spLocks noGrp="1"/>
          </p:cNvSpPr>
          <p:nvPr>
            <p:ph idx="1"/>
          </p:nvPr>
        </p:nvSpPr>
        <p:spPr>
          <a:xfrm>
            <a:off x="2011363" y="1408113"/>
            <a:ext cx="8915400" cy="5060950"/>
          </a:xfrm>
        </p:spPr>
        <p:txBody>
          <a:bodyPr>
            <a:normAutofit/>
          </a:bodyPr>
          <a:lstStyle/>
          <a:p>
            <a:pPr>
              <a:lnSpc>
                <a:spcPct val="80000"/>
              </a:lnSpc>
            </a:pPr>
            <a:endParaRPr lang="pt-BR" sz="1700" smtClean="0"/>
          </a:p>
          <a:p>
            <a:pPr>
              <a:lnSpc>
                <a:spcPct val="80000"/>
              </a:lnSpc>
            </a:pPr>
            <a:r>
              <a:rPr lang="pt-BR" smtClean="0">
                <a:solidFill>
                  <a:schemeClr val="tx1"/>
                </a:solidFill>
              </a:rPr>
              <a:t>O principal fator de risco para a PIE é a prematuridade associada a baixo peso ao nascer</a:t>
            </a:r>
          </a:p>
          <a:p>
            <a:pPr>
              <a:lnSpc>
                <a:spcPct val="80000"/>
              </a:lnSpc>
            </a:pPr>
            <a:r>
              <a:rPr lang="pt-BR" smtClean="0">
                <a:solidFill>
                  <a:schemeClr val="tx1"/>
                </a:solidFill>
              </a:rPr>
              <a:t>Entretanto, outros fatores têm sido identificados, como corioamnionite materna, uso de indometacina no período pós- natal e persistência do canal arterial</a:t>
            </a:r>
          </a:p>
          <a:p>
            <a:pPr>
              <a:lnSpc>
                <a:spcPct val="80000"/>
              </a:lnSpc>
            </a:pPr>
            <a:r>
              <a:rPr lang="pt-BR" smtClean="0">
                <a:solidFill>
                  <a:schemeClr val="tx1"/>
                </a:solidFill>
              </a:rPr>
              <a:t>A etiopatogenia da PIE ainda não está completamente esclarecida, porém acredita-se que esteja relacionada a alterações no metabolismo do óxido nítrico na circulação mesentérica </a:t>
            </a:r>
          </a:p>
          <a:p>
            <a:pPr>
              <a:lnSpc>
                <a:spcPct val="80000"/>
              </a:lnSpc>
            </a:pPr>
            <a:endParaRPr lang="pt-BR" smtClean="0">
              <a:solidFill>
                <a:schemeClr val="tx1"/>
              </a:solidFill>
            </a:endParaRPr>
          </a:p>
          <a:p>
            <a:pPr>
              <a:lnSpc>
                <a:spcPct val="80000"/>
              </a:lnSpc>
            </a:pPr>
            <a:r>
              <a:rPr lang="pt-BR" smtClean="0">
                <a:solidFill>
                  <a:srgbClr val="FF3300"/>
                </a:solidFill>
              </a:rPr>
              <a:t>A perfuração intestinal espontânea geralmente ocorre nos primeiros dias após o nascimento</a:t>
            </a:r>
            <a:r>
              <a:rPr lang="pt-BR" smtClean="0">
                <a:solidFill>
                  <a:schemeClr val="tx1"/>
                </a:solidFill>
              </a:rPr>
              <a:t> e não está associada com alimentação enteral</a:t>
            </a:r>
          </a:p>
          <a:p>
            <a:pPr>
              <a:lnSpc>
                <a:spcPct val="80000"/>
              </a:lnSpc>
            </a:pPr>
            <a:r>
              <a:rPr lang="pt-BR" smtClean="0">
                <a:solidFill>
                  <a:schemeClr val="tx1"/>
                </a:solidFill>
              </a:rPr>
              <a:t>É uma doença grave que provoca necrose da mucosa do intestino delgado ou do colo</a:t>
            </a:r>
          </a:p>
          <a:p>
            <a:pPr>
              <a:lnSpc>
                <a:spcPct val="80000"/>
              </a:lnSpc>
            </a:pPr>
            <a:endParaRPr lang="pt-BR" smtClean="0">
              <a:solidFill>
                <a:schemeClr val="tx1"/>
              </a:solidFill>
            </a:endParaRPr>
          </a:p>
          <a:p>
            <a:pPr>
              <a:lnSpc>
                <a:spcPct val="80000"/>
              </a:lnSpc>
            </a:pPr>
            <a:r>
              <a:rPr lang="pt-BR" smtClean="0">
                <a:solidFill>
                  <a:srgbClr val="FF3300"/>
                </a:solidFill>
              </a:rPr>
              <a:t>É consequência direta da isquemia intestinal</a:t>
            </a:r>
            <a:r>
              <a:rPr lang="pt-BR" smtClean="0">
                <a:solidFill>
                  <a:schemeClr val="tx1"/>
                </a:solidFill>
              </a:rPr>
              <a:t>, a qual decorre de uma redução no fluxo sanguíneo mesentérico.</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a:xfrm>
            <a:off x="2592388" y="623888"/>
            <a:ext cx="8912225" cy="1281112"/>
          </a:xfrm>
        </p:spPr>
        <p:txBody>
          <a:bodyPr/>
          <a:lstStyle/>
          <a:p>
            <a:r>
              <a:rPr lang="pt-BR" smtClean="0">
                <a:solidFill>
                  <a:srgbClr val="0000FF"/>
                </a:solidFill>
              </a:rPr>
              <a:t>PERFURAÇÃO INTESTINAL ESPONTÂNEA</a:t>
            </a:r>
          </a:p>
        </p:txBody>
      </p:sp>
      <p:sp>
        <p:nvSpPr>
          <p:cNvPr id="3" name="Espaço Reservado para Conteúdo 2">
            <a:extLst>
              <a:ext uri="{FF2B5EF4-FFF2-40B4-BE49-F238E27FC236}"/>
            </a:extLst>
          </p:cNvPr>
          <p:cNvSpPr>
            <a:spLocks noGrp="1"/>
          </p:cNvSpPr>
          <p:nvPr>
            <p:ph idx="1"/>
          </p:nvPr>
        </p:nvSpPr>
        <p:spPr>
          <a:xfrm>
            <a:off x="2070100" y="1323975"/>
            <a:ext cx="8915400" cy="3778250"/>
          </a:xfrm>
        </p:spPr>
        <p:txBody>
          <a:bodyPr>
            <a:normAutofit/>
          </a:bodyPr>
          <a:lstStyle/>
          <a:p>
            <a:pPr>
              <a:lnSpc>
                <a:spcPct val="90000"/>
              </a:lnSpc>
            </a:pPr>
            <a:r>
              <a:rPr lang="pt-BR" sz="2000" smtClean="0"/>
              <a:t>Clinicamente, a PIE costuma manifestar-se através de distensão abdominal, vômitos e parada na eliminação de fezes. Os recém-nascidos também podem apresentar hipoatividade, queda do estado geral e presença de hiperemia na parede abdominal </a:t>
            </a:r>
          </a:p>
          <a:p>
            <a:pPr>
              <a:lnSpc>
                <a:spcPct val="90000"/>
              </a:lnSpc>
            </a:pPr>
            <a:r>
              <a:rPr lang="pt-BR" sz="2000" smtClean="0"/>
              <a:t>Um achado que tem sido muito descrito como sendo mais específico da PIE em relação a outras patologias abdominais do período neonatal é o aspecto cutâneo azulado que a parede abdominal adquire no início do quadro clínico </a:t>
            </a:r>
            <a:endParaRPr lang="pt-BR" sz="2000" baseline="30000" smtClean="0"/>
          </a:p>
          <a:p>
            <a:pPr>
              <a:lnSpc>
                <a:spcPct val="90000"/>
              </a:lnSpc>
            </a:pPr>
            <a:r>
              <a:rPr lang="pt-BR" sz="2000" b="1" smtClean="0">
                <a:solidFill>
                  <a:srgbClr val="FF3300"/>
                </a:solidFill>
              </a:rPr>
              <a:t>O diagnóstico da PIE pode ser confirmado pela presença do pneumoperitônio na radiografia abdominal</a:t>
            </a:r>
            <a:r>
              <a:rPr lang="pt-BR" sz="2000" smtClean="0"/>
              <a:t>, porém sua confirmação e diferenciação de outras etiologias depende de outros achados</a:t>
            </a:r>
          </a:p>
          <a:p>
            <a:pPr>
              <a:lnSpc>
                <a:spcPct val="90000"/>
              </a:lnSpc>
            </a:pPr>
            <a:r>
              <a:rPr lang="pt-BR" sz="2000" smtClean="0"/>
              <a:t> O diagnóstico diferencial com a ECN pode ser feito pela presença de outros achados radiológicos típicos da ECN, como pneumatose intestinal e ar no sistema porta, quadro clínico, que costuma ser mais grave na ECN e pelo aspecto do tecido intestinal adjacente ao ponto da perfuração, que é normal na PIE e que apresenta inflamação e necrose na ECN. </a:t>
            </a:r>
          </a:p>
          <a:p>
            <a:pPr>
              <a:lnSpc>
                <a:spcPct val="90000"/>
              </a:lnSpc>
              <a:buFont typeface="Wingdings 3" pitchFamily="18" charset="2"/>
              <a:buNone/>
            </a:pPr>
            <a:endParaRPr lang="pt-BR" sz="200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ítulo 1"/>
          <p:cNvSpPr>
            <a:spLocks noGrp="1"/>
          </p:cNvSpPr>
          <p:nvPr>
            <p:ph type="title"/>
          </p:nvPr>
        </p:nvSpPr>
        <p:spPr>
          <a:xfrm>
            <a:off x="2582863" y="596900"/>
            <a:ext cx="8912225" cy="1281113"/>
          </a:xfrm>
        </p:spPr>
        <p:txBody>
          <a:bodyPr/>
          <a:lstStyle/>
          <a:p>
            <a:r>
              <a:rPr lang="pt-BR" smtClean="0">
                <a:solidFill>
                  <a:srgbClr val="0000FF"/>
                </a:solidFill>
              </a:rPr>
              <a:t>PERFURAÇÃO INTESTINAL ESPONTÂNEA</a:t>
            </a:r>
          </a:p>
        </p:txBody>
      </p:sp>
      <p:sp>
        <p:nvSpPr>
          <p:cNvPr id="3" name="Espaço Reservado para Conteúdo 2">
            <a:extLst>
              <a:ext uri="{FF2B5EF4-FFF2-40B4-BE49-F238E27FC236}"/>
            </a:extLst>
          </p:cNvPr>
          <p:cNvSpPr>
            <a:spLocks noGrp="1"/>
          </p:cNvSpPr>
          <p:nvPr>
            <p:ph idx="1"/>
          </p:nvPr>
        </p:nvSpPr>
        <p:spPr>
          <a:xfrm>
            <a:off x="2114550" y="1490663"/>
            <a:ext cx="8915400" cy="3778250"/>
          </a:xfrm>
        </p:spPr>
        <p:txBody>
          <a:bodyPr>
            <a:normAutofit/>
          </a:bodyPr>
          <a:lstStyle/>
          <a:p>
            <a:pPr>
              <a:lnSpc>
                <a:spcPct val="80000"/>
              </a:lnSpc>
            </a:pPr>
            <a:r>
              <a:rPr lang="pt-BR" sz="2000" smtClean="0"/>
              <a:t>Os bebês são extremamente pequenos (700 g) e prematuros (25 semanas)</a:t>
            </a:r>
          </a:p>
          <a:p>
            <a:pPr>
              <a:lnSpc>
                <a:spcPct val="80000"/>
              </a:lnSpc>
            </a:pPr>
            <a:r>
              <a:rPr lang="pt-BR" sz="2000" smtClean="0"/>
              <a:t> A apresentação clínica é diferente da enterocolite necrosante : os lactentes afetados se apresentam mais precocemente (</a:t>
            </a:r>
            <a:r>
              <a:rPr lang="pt-BR" sz="2000" smtClean="0">
                <a:solidFill>
                  <a:srgbClr val="FF3300"/>
                </a:solidFill>
              </a:rPr>
              <a:t>entre 7 e 10 dias de vida</a:t>
            </a:r>
            <a:r>
              <a:rPr lang="pt-BR" sz="2000" smtClean="0"/>
              <a:t>) e geralmente têm uma coloração da pele azulada </a:t>
            </a:r>
          </a:p>
          <a:p>
            <a:pPr>
              <a:lnSpc>
                <a:spcPct val="80000"/>
              </a:lnSpc>
            </a:pPr>
            <a:r>
              <a:rPr lang="pt-BR" sz="2000" smtClean="0"/>
              <a:t>As radiografias abdominais são notáveis pela </a:t>
            </a:r>
            <a:r>
              <a:rPr lang="pt-BR" sz="2000" b="1" smtClean="0">
                <a:solidFill>
                  <a:srgbClr val="FF66FF"/>
                </a:solidFill>
              </a:rPr>
              <a:t>ausência de pneumatose</a:t>
            </a:r>
            <a:r>
              <a:rPr lang="pt-BR" sz="2000" smtClean="0"/>
              <a:t>, e um abdome sem gás pode acompanhar a apresentação clínica</a:t>
            </a:r>
          </a:p>
          <a:p>
            <a:pPr>
              <a:lnSpc>
                <a:spcPct val="80000"/>
              </a:lnSpc>
            </a:pPr>
            <a:r>
              <a:rPr lang="pt-BR" sz="2000" smtClean="0"/>
              <a:t> Hiperleucocitose é relatada em lactentes com PIE, bem como uma associação frequente com </a:t>
            </a:r>
            <a:r>
              <a:rPr lang="pt-BR" sz="2000" i="1" smtClean="0"/>
              <a:t>Candida</a:t>
            </a:r>
            <a:r>
              <a:rPr lang="pt-BR" sz="2000" smtClean="0"/>
              <a:t> e </a:t>
            </a:r>
            <a:r>
              <a:rPr lang="pt-BR" sz="2000" i="1" smtClean="0"/>
              <a:t>Staphylococcus coagulase</a:t>
            </a:r>
            <a:r>
              <a:rPr lang="pt-BR" sz="2000" smtClean="0"/>
              <a:t> negativa 2–4,6,9 </a:t>
            </a:r>
          </a:p>
          <a:p>
            <a:pPr>
              <a:lnSpc>
                <a:spcPct val="80000"/>
              </a:lnSpc>
            </a:pPr>
            <a:r>
              <a:rPr lang="pt-BR" sz="2000" smtClean="0"/>
              <a:t>A isquemia intestinal regional tem sido proposta como um mecanismo fisiopatológico.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ítulo 1"/>
          <p:cNvSpPr>
            <a:spLocks noGrp="1"/>
          </p:cNvSpPr>
          <p:nvPr>
            <p:ph type="title"/>
          </p:nvPr>
        </p:nvSpPr>
        <p:spPr>
          <a:xfrm>
            <a:off x="2592388" y="623888"/>
            <a:ext cx="8912225" cy="1281112"/>
          </a:xfrm>
        </p:spPr>
        <p:txBody>
          <a:bodyPr/>
          <a:lstStyle/>
          <a:p>
            <a:r>
              <a:rPr lang="pt-BR" b="1" smtClean="0">
                <a:solidFill>
                  <a:srgbClr val="0000FF"/>
                </a:solidFill>
              </a:rPr>
              <a:t>PERFURAÇÃO INTESTINAL ESPONTÂNEA</a:t>
            </a:r>
          </a:p>
        </p:txBody>
      </p:sp>
      <p:sp>
        <p:nvSpPr>
          <p:cNvPr id="3" name="Espaço Reservado para Conteúdo 2">
            <a:extLst>
              <a:ext uri="{FF2B5EF4-FFF2-40B4-BE49-F238E27FC236}"/>
            </a:extLst>
          </p:cNvPr>
          <p:cNvSpPr>
            <a:spLocks noGrp="1"/>
          </p:cNvSpPr>
          <p:nvPr>
            <p:ph idx="1"/>
          </p:nvPr>
        </p:nvSpPr>
        <p:spPr>
          <a:xfrm>
            <a:off x="2589213" y="2133600"/>
            <a:ext cx="8915400" cy="3778250"/>
          </a:xfrm>
        </p:spPr>
        <p:txBody>
          <a:bodyPr>
            <a:normAutofit/>
          </a:bodyPr>
          <a:lstStyle/>
          <a:p>
            <a:pPr algn="ctr">
              <a:buFont typeface="Wingdings 3" pitchFamily="18" charset="2"/>
              <a:buNone/>
            </a:pPr>
            <a:r>
              <a:rPr lang="pt-BR" sz="2800" smtClean="0">
                <a:solidFill>
                  <a:srgbClr val="FF3300"/>
                </a:solidFill>
              </a:rPr>
              <a:t>Os fatores de risco relatados incluem</a:t>
            </a:r>
            <a:endParaRPr lang="pt-BR" sz="2800" smtClean="0"/>
          </a:p>
          <a:p>
            <a:r>
              <a:rPr lang="pt-BR" sz="2800" smtClean="0"/>
              <a:t> Hipotensão neonatal precoce</a:t>
            </a:r>
          </a:p>
          <a:p>
            <a:r>
              <a:rPr lang="pt-BR" sz="2800" smtClean="0"/>
              <a:t>Cateter na artéria umbilical</a:t>
            </a:r>
          </a:p>
          <a:p>
            <a:r>
              <a:rPr lang="pt-BR" sz="2800" smtClean="0"/>
              <a:t>Desidratação</a:t>
            </a:r>
          </a:p>
          <a:p>
            <a:r>
              <a:rPr lang="pt-BR" sz="2800" smtClean="0">
                <a:solidFill>
                  <a:srgbClr val="FF3300"/>
                </a:solidFill>
              </a:rPr>
              <a:t>Uso de inibidores H2</a:t>
            </a:r>
          </a:p>
          <a:p>
            <a:r>
              <a:rPr lang="pt-BR" sz="2800" smtClean="0"/>
              <a:t>Uso de indometacina </a:t>
            </a:r>
          </a:p>
          <a:p>
            <a:r>
              <a:rPr lang="pt-BR" sz="2800" smtClean="0"/>
              <a:t>Tratamento com esteróides.</a:t>
            </a:r>
          </a:p>
          <a:p>
            <a:pPr>
              <a:buFont typeface="Wingdings 3" pitchFamily="18" charset="2"/>
              <a:buNone/>
            </a:pPr>
            <a:endParaRPr lang="pt-BR" sz="2800"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ítulo 1"/>
          <p:cNvSpPr>
            <a:spLocks noGrp="1"/>
          </p:cNvSpPr>
          <p:nvPr>
            <p:ph type="title"/>
          </p:nvPr>
        </p:nvSpPr>
        <p:spPr>
          <a:xfrm>
            <a:off x="2592388" y="623888"/>
            <a:ext cx="8912225" cy="1281112"/>
          </a:xfrm>
        </p:spPr>
        <p:txBody>
          <a:bodyPr/>
          <a:lstStyle/>
          <a:p>
            <a:r>
              <a:rPr lang="pt-BR" b="1" smtClean="0">
                <a:solidFill>
                  <a:srgbClr val="0000FF"/>
                </a:solidFill>
              </a:rPr>
              <a:t>ENTEROCOLITE NECROSANTE (ECN)</a:t>
            </a:r>
          </a:p>
        </p:txBody>
      </p:sp>
      <p:sp>
        <p:nvSpPr>
          <p:cNvPr id="59395" name="Espaço Reservado para Conteúdo 2"/>
          <p:cNvSpPr>
            <a:spLocks noGrp="1"/>
          </p:cNvSpPr>
          <p:nvPr>
            <p:ph idx="1"/>
          </p:nvPr>
        </p:nvSpPr>
        <p:spPr>
          <a:xfrm>
            <a:off x="2589213" y="2133600"/>
            <a:ext cx="8915400" cy="3778250"/>
          </a:xfrm>
        </p:spPr>
        <p:txBody>
          <a:bodyPr/>
          <a:lstStyle/>
          <a:p>
            <a:r>
              <a:rPr lang="pt-BR" sz="2800" smtClean="0"/>
              <a:t>Patologia multifatorial determinada fundamentalmente por isquemia intestinal, lesão da mucosa, edema, ulceração e passagem de ar ou bactérias pela parede da víscera</a:t>
            </a:r>
          </a:p>
          <a:p>
            <a:r>
              <a:rPr lang="pt-BR" sz="2800" smtClean="0">
                <a:solidFill>
                  <a:srgbClr val="FF3300"/>
                </a:solidFill>
              </a:rPr>
              <a:t>A ECN Clássica é a causada pela DISBIOSE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ítulo 1"/>
          <p:cNvSpPr>
            <a:spLocks noGrp="1"/>
          </p:cNvSpPr>
          <p:nvPr>
            <p:ph type="title"/>
          </p:nvPr>
        </p:nvSpPr>
        <p:spPr>
          <a:xfrm>
            <a:off x="2592388" y="623888"/>
            <a:ext cx="8912225" cy="1281112"/>
          </a:xfrm>
        </p:spPr>
        <p:txBody>
          <a:bodyPr/>
          <a:lstStyle/>
          <a:p>
            <a:r>
              <a:rPr lang="pt-BR" b="1" smtClean="0">
                <a:solidFill>
                  <a:srgbClr val="0000FF"/>
                </a:solidFill>
              </a:rPr>
              <a:t>ENTEROCOLITE NECROSANTE (ECN)</a:t>
            </a:r>
          </a:p>
        </p:txBody>
      </p:sp>
      <p:sp>
        <p:nvSpPr>
          <p:cNvPr id="60419" name="Espaço Reservado para Conteúdo 2"/>
          <p:cNvSpPr>
            <a:spLocks noGrp="1"/>
          </p:cNvSpPr>
          <p:nvPr>
            <p:ph idx="1"/>
          </p:nvPr>
        </p:nvSpPr>
        <p:spPr>
          <a:xfrm>
            <a:off x="2395538" y="1490663"/>
            <a:ext cx="8915400" cy="3778250"/>
          </a:xfrm>
        </p:spPr>
        <p:txBody>
          <a:bodyPr/>
          <a:lstStyle/>
          <a:p>
            <a:r>
              <a:rPr lang="pt-BR" smtClean="0"/>
              <a:t>Caracteriza-se por:</a:t>
            </a:r>
          </a:p>
          <a:p>
            <a:r>
              <a:rPr lang="pt-BR" smtClean="0"/>
              <a:t>Distensão abdominal</a:t>
            </a:r>
          </a:p>
          <a:p>
            <a:r>
              <a:rPr lang="pt-BR" smtClean="0"/>
              <a:t>Vômitos biliosos </a:t>
            </a:r>
          </a:p>
          <a:p>
            <a:r>
              <a:rPr lang="pt-BR" smtClean="0"/>
              <a:t>Hematoquesia</a:t>
            </a:r>
          </a:p>
          <a:p>
            <a:r>
              <a:rPr lang="pt-BR" smtClean="0"/>
              <a:t>Pode evoluir para:  </a:t>
            </a:r>
            <a:r>
              <a:rPr lang="pt-BR" b="1" smtClean="0">
                <a:solidFill>
                  <a:srgbClr val="FF3300"/>
                </a:solidFill>
              </a:rPr>
              <a:t>peritonite, pneumoperitônio e choque</a:t>
            </a:r>
          </a:p>
          <a:p>
            <a:r>
              <a:rPr lang="pt-BR" smtClean="0"/>
              <a:t>É considerada a “doença dos sobreviventes”, uma vez que ocorre com maior frequência em pacientes que sobreviveram às várias intercorrências iniciais do período neonatal, como episódios de hipoxia e quadros infecciosos, e já se encontravam num período de reabilitação</a:t>
            </a:r>
          </a:p>
          <a:p>
            <a:r>
              <a:rPr lang="pt-BR" smtClean="0"/>
              <a:t>A </a:t>
            </a:r>
            <a:r>
              <a:rPr lang="pt-BR" smtClean="0">
                <a:solidFill>
                  <a:srgbClr val="FF3300"/>
                </a:solidFill>
              </a:rPr>
              <a:t>corioamnionite subclínica</a:t>
            </a:r>
            <a:r>
              <a:rPr lang="pt-BR" smtClean="0"/>
              <a:t> tem sido associada com maior incidência de morbidades neonatais e especificamente ECN, especialmente quando a resposta vascular fetal está presente, sugerindo que a inflamação pode ter um papel na lesão intestinal pré-natal</a:t>
            </a:r>
          </a:p>
          <a:p>
            <a:pPr>
              <a:buFont typeface="Wingdings 3" pitchFamily="18" charset="2"/>
              <a:buNone/>
            </a:pPr>
            <a:endParaRPr lang="pt-BR" smtClean="0"/>
          </a:p>
          <a:p>
            <a:endParaRPr lang="pt-BR" smtClean="0"/>
          </a:p>
          <a:p>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p:nvPr>
        </p:nvSpPr>
        <p:spPr>
          <a:xfrm>
            <a:off x="2592388" y="623888"/>
            <a:ext cx="8912225" cy="1281112"/>
          </a:xfrm>
        </p:spPr>
        <p:txBody>
          <a:bodyPr/>
          <a:lstStyle/>
          <a:p>
            <a:r>
              <a:rPr lang="pt-BR" b="1" smtClean="0">
                <a:solidFill>
                  <a:srgbClr val="0000FF"/>
                </a:solidFill>
              </a:rPr>
              <a:t>ENTEROCOLITE NECROSANTE (ECN)</a:t>
            </a:r>
          </a:p>
        </p:txBody>
      </p:sp>
      <p:sp>
        <p:nvSpPr>
          <p:cNvPr id="3" name="Espaço Reservado para Conteúdo 2">
            <a:extLst>
              <a:ext uri="{FF2B5EF4-FFF2-40B4-BE49-F238E27FC236}"/>
            </a:extLst>
          </p:cNvPr>
          <p:cNvSpPr>
            <a:spLocks noGrp="1"/>
          </p:cNvSpPr>
          <p:nvPr>
            <p:ph idx="1"/>
          </p:nvPr>
        </p:nvSpPr>
        <p:spPr>
          <a:xfrm>
            <a:off x="2484438" y="1544638"/>
            <a:ext cx="8915400" cy="3778250"/>
          </a:xfrm>
        </p:spPr>
        <p:txBody>
          <a:bodyPr>
            <a:normAutofit/>
          </a:bodyPr>
          <a:lstStyle/>
          <a:p>
            <a:pPr>
              <a:lnSpc>
                <a:spcPct val="90000"/>
              </a:lnSpc>
            </a:pPr>
            <a:r>
              <a:rPr lang="pt-BR" sz="2000" smtClean="0"/>
              <a:t>A prevalência média está em torno de 7% entre os RN de 500 a 1500g, com estimativa de taxa de morte entre 20-30%, sendo maior nos RN que necessitam de cirurgia</a:t>
            </a:r>
          </a:p>
          <a:p>
            <a:pPr>
              <a:lnSpc>
                <a:spcPct val="90000"/>
              </a:lnSpc>
            </a:pPr>
            <a:r>
              <a:rPr lang="pt-BR" sz="2000" smtClean="0"/>
              <a:t>Não há preferência quanto a sexo, raça ou época do ano</a:t>
            </a:r>
          </a:p>
          <a:p>
            <a:pPr>
              <a:lnSpc>
                <a:spcPct val="90000"/>
              </a:lnSpc>
            </a:pPr>
            <a:r>
              <a:rPr lang="pt-BR" sz="2000" smtClean="0"/>
              <a:t> O tempo de aparecimento é inversamente proporcional à idade gestacional ao nascer, </a:t>
            </a:r>
            <a:r>
              <a:rPr lang="pt-BR" sz="2000" b="1" smtClean="0">
                <a:solidFill>
                  <a:srgbClr val="FF3300"/>
                </a:solidFill>
              </a:rPr>
              <a:t>em média nos menores de 32 semanas ocorre na 3ª semana de vida</a:t>
            </a:r>
            <a:r>
              <a:rPr lang="pt-BR" sz="2000" smtClean="0"/>
              <a:t>, nos de 32-36 semanas, na 2ª semana e nos maiores de 36 semanas, na 1ª semana de vida</a:t>
            </a:r>
          </a:p>
          <a:p>
            <a:pPr>
              <a:lnSpc>
                <a:spcPct val="90000"/>
              </a:lnSpc>
            </a:pPr>
            <a:r>
              <a:rPr lang="pt-BR" sz="2000" smtClean="0"/>
              <a:t> A mortalidade varia de 10 a 50%, mas a forma de progressão rápida tem mortalidade de praticamente 100%</a:t>
            </a:r>
          </a:p>
          <a:p>
            <a:pPr>
              <a:lnSpc>
                <a:spcPct val="90000"/>
              </a:lnSpc>
            </a:pPr>
            <a:r>
              <a:rPr lang="pt-BR" sz="2000" smtClean="0"/>
              <a:t>Em 37% dos casos é necessário tratamento cirúrgico, 40-50%, podem apresentar gangrena intestinal ou perfuração</a:t>
            </a:r>
          </a:p>
          <a:p>
            <a:pPr>
              <a:lnSpc>
                <a:spcPct val="90000"/>
              </a:lnSpc>
            </a:pPr>
            <a:r>
              <a:rPr lang="pt-BR" sz="2000" smtClean="0"/>
              <a:t> A necessidade de cirurgia aumenta para 61% nos menores de 1000g</a:t>
            </a:r>
          </a:p>
          <a:p>
            <a:pPr>
              <a:lnSpc>
                <a:spcPct val="90000"/>
              </a:lnSpc>
            </a:pPr>
            <a:endParaRPr lang="pt-BR" sz="200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p:nvPr>
        </p:nvSpPr>
        <p:spPr>
          <a:xfrm>
            <a:off x="2592388" y="623888"/>
            <a:ext cx="8912225" cy="1281112"/>
          </a:xfrm>
        </p:spPr>
        <p:txBody>
          <a:bodyPr/>
          <a:lstStyle/>
          <a:p>
            <a:r>
              <a:rPr lang="pt-BR" b="1" smtClean="0">
                <a:solidFill>
                  <a:srgbClr val="0000FF"/>
                </a:solidFill>
              </a:rPr>
              <a:t>ENTEROCOLITE NECROSANTE (ECN)</a:t>
            </a:r>
          </a:p>
        </p:txBody>
      </p:sp>
      <p:sp>
        <p:nvSpPr>
          <p:cNvPr id="62467" name="Espaço Reservado para Conteúdo 2"/>
          <p:cNvSpPr>
            <a:spLocks noGrp="1"/>
          </p:cNvSpPr>
          <p:nvPr>
            <p:ph idx="1"/>
          </p:nvPr>
        </p:nvSpPr>
        <p:spPr>
          <a:xfrm>
            <a:off x="2298700" y="1631950"/>
            <a:ext cx="8915400" cy="3778250"/>
          </a:xfrm>
        </p:spPr>
        <p:txBody>
          <a:bodyPr/>
          <a:lstStyle/>
          <a:p>
            <a:r>
              <a:rPr lang="pt-BR" sz="2400" smtClean="0"/>
              <a:t>Os principais fatores fisiopatológicos são a imaturidade da barreira mucosa, a isquemia intestinal e a </a:t>
            </a:r>
            <a:r>
              <a:rPr lang="pt-BR" sz="2400" smtClean="0">
                <a:solidFill>
                  <a:srgbClr val="FF3300"/>
                </a:solidFill>
              </a:rPr>
              <a:t>colonização intestinal</a:t>
            </a:r>
          </a:p>
          <a:p>
            <a:r>
              <a:rPr lang="pt-BR" sz="2400" smtClean="0"/>
              <a:t>Está frequentemente associada à prematuridade, apnéia, baixo peso, asfixia choque endotóxico </a:t>
            </a:r>
          </a:p>
          <a:p>
            <a:pPr algn="ctr"/>
            <a:r>
              <a:rPr lang="pt-BR" sz="2400" b="1" smtClean="0">
                <a:solidFill>
                  <a:srgbClr val="FF3300"/>
                </a:solidFill>
              </a:rPr>
              <a:t>A colonização do intestino parece ser um pré-requisito para a ECN</a:t>
            </a:r>
          </a:p>
          <a:p>
            <a:r>
              <a:rPr lang="pt-BR" sz="2400" smtClean="0"/>
              <a:t>Os  prematuros  extremos severamente doentes não desenvolvem uma flora normal no intestino</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ítulo 1"/>
          <p:cNvSpPr>
            <a:spLocks noGrp="1"/>
          </p:cNvSpPr>
          <p:nvPr>
            <p:ph type="title"/>
          </p:nvPr>
        </p:nvSpPr>
        <p:spPr>
          <a:xfrm>
            <a:off x="2592388" y="623888"/>
            <a:ext cx="8912225" cy="1281112"/>
          </a:xfrm>
        </p:spPr>
        <p:txBody>
          <a:bodyPr/>
          <a:lstStyle/>
          <a:p>
            <a:r>
              <a:rPr lang="pt-BR" b="1" smtClean="0">
                <a:solidFill>
                  <a:srgbClr val="FF3300"/>
                </a:solidFill>
              </a:rPr>
              <a:t>ENTEROCOLITE NECROSANTE (ECN)</a:t>
            </a:r>
          </a:p>
        </p:txBody>
      </p:sp>
      <p:sp>
        <p:nvSpPr>
          <p:cNvPr id="63491" name="Espaço Reservado para Conteúdo 2"/>
          <p:cNvSpPr>
            <a:spLocks noGrp="1"/>
          </p:cNvSpPr>
          <p:nvPr>
            <p:ph idx="1"/>
          </p:nvPr>
        </p:nvSpPr>
        <p:spPr>
          <a:xfrm>
            <a:off x="2589213" y="2133600"/>
            <a:ext cx="8915400" cy="3778250"/>
          </a:xfrm>
        </p:spPr>
        <p:txBody>
          <a:bodyPr/>
          <a:lstStyle/>
          <a:p>
            <a:r>
              <a:rPr lang="pt-BR" sz="2400" smtClean="0"/>
              <a:t>A dieta tem papel importante na patogênese da doença</a:t>
            </a:r>
          </a:p>
          <a:p>
            <a:r>
              <a:rPr lang="pt-BR" sz="2400" smtClean="0"/>
              <a:t>O aumento rápido do volume alimentar, o uso de fórmulas artificiais e de dietas hiperosmolares favorecem a ECN, mas a </a:t>
            </a:r>
            <a:r>
              <a:rPr lang="pt-BR" sz="2400" b="1" smtClean="0">
                <a:solidFill>
                  <a:srgbClr val="0000FF"/>
                </a:solidFill>
              </a:rPr>
              <a:t>dieta enteral mínima</a:t>
            </a:r>
            <a:r>
              <a:rPr lang="pt-BR" sz="2400" smtClean="0"/>
              <a:t> precoce apresenta-se como fator protetor da mucosa (</a:t>
            </a:r>
            <a:r>
              <a:rPr lang="pt-BR" sz="2400" b="1" smtClean="0">
                <a:solidFill>
                  <a:srgbClr val="0000FF"/>
                </a:solidFill>
              </a:rPr>
              <a:t>diminui a permeabilidade intestinal!),</a:t>
            </a:r>
            <a:r>
              <a:rPr lang="pt-BR" sz="2400" smtClean="0"/>
              <a:t> facilitando a colonização por microorganismos comensais, o amadurecimento dos sistemas enzimáticos e o crescimento do tubo digestivo</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ítulo 1"/>
          <p:cNvSpPr>
            <a:spLocks noGrp="1"/>
          </p:cNvSpPr>
          <p:nvPr>
            <p:ph type="title"/>
          </p:nvPr>
        </p:nvSpPr>
        <p:spPr>
          <a:xfrm>
            <a:off x="2592388" y="623888"/>
            <a:ext cx="8912225" cy="1281112"/>
          </a:xfrm>
        </p:spPr>
        <p:txBody>
          <a:bodyPr/>
          <a:lstStyle/>
          <a:p>
            <a:r>
              <a:rPr lang="pt-BR" b="1" smtClean="0">
                <a:solidFill>
                  <a:srgbClr val="0000FF"/>
                </a:solidFill>
              </a:rPr>
              <a:t>ENTEROCOLITE NECROSANTE (ECN)</a:t>
            </a:r>
          </a:p>
        </p:txBody>
      </p:sp>
      <p:sp>
        <p:nvSpPr>
          <p:cNvPr id="3" name="Espaço Reservado para Conteúdo 2">
            <a:extLst>
              <a:ext uri="{FF2B5EF4-FFF2-40B4-BE49-F238E27FC236}"/>
            </a:extLst>
          </p:cNvPr>
          <p:cNvSpPr>
            <a:spLocks noGrp="1"/>
          </p:cNvSpPr>
          <p:nvPr>
            <p:ph idx="1"/>
          </p:nvPr>
        </p:nvSpPr>
        <p:spPr>
          <a:xfrm>
            <a:off x="2184400" y="1736725"/>
            <a:ext cx="8915400" cy="3778250"/>
          </a:xfrm>
        </p:spPr>
        <p:txBody>
          <a:bodyPr>
            <a:normAutofit/>
          </a:bodyPr>
          <a:lstStyle/>
          <a:p>
            <a:r>
              <a:rPr lang="pt-BR" sz="2400" smtClean="0"/>
              <a:t>A terapia com os antibióticos coincide com a colonização inicial gastrintestinal</a:t>
            </a:r>
          </a:p>
          <a:p>
            <a:r>
              <a:rPr lang="pt-BR" sz="2400" smtClean="0"/>
              <a:t> A </a:t>
            </a:r>
            <a:r>
              <a:rPr lang="pt-BR" sz="2400" b="1" smtClean="0">
                <a:solidFill>
                  <a:srgbClr val="FF3300"/>
                </a:solidFill>
              </a:rPr>
              <a:t>terapia empírica inicial prolongada de antibióticos</a:t>
            </a:r>
            <a:r>
              <a:rPr lang="pt-BR" sz="2400" smtClean="0"/>
              <a:t> associa-se a uma incidência duas vezes maior de sepse precoce, enterocolite necrosante ou morte e quase vezes a de sepse tardia sozinha</a:t>
            </a:r>
          </a:p>
          <a:p>
            <a:r>
              <a:rPr lang="pt-BR" sz="2400" smtClean="0"/>
              <a:t>Mais importante ainda: estas associações persistiram após ajuste para a severidade da doença.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p:nvPr>
        </p:nvSpPr>
        <p:spPr>
          <a:xfrm>
            <a:off x="2592388" y="623888"/>
            <a:ext cx="8912225" cy="1281112"/>
          </a:xfrm>
        </p:spPr>
        <p:txBody>
          <a:bodyPr/>
          <a:lstStyle/>
          <a:p>
            <a:r>
              <a:rPr lang="pt-BR" b="1" smtClean="0">
                <a:solidFill>
                  <a:srgbClr val="0000FF"/>
                </a:solidFill>
              </a:rPr>
              <a:t>ENTEROCOLITE NECROSANTE (ECN)</a:t>
            </a:r>
          </a:p>
        </p:txBody>
      </p:sp>
      <p:sp>
        <p:nvSpPr>
          <p:cNvPr id="65539" name="Espaço Reservado para Conteúdo 2"/>
          <p:cNvSpPr>
            <a:spLocks noGrp="1"/>
          </p:cNvSpPr>
          <p:nvPr>
            <p:ph idx="1"/>
          </p:nvPr>
        </p:nvSpPr>
        <p:spPr>
          <a:xfrm>
            <a:off x="2281238" y="1993900"/>
            <a:ext cx="8915400" cy="3778250"/>
          </a:xfrm>
        </p:spPr>
        <p:txBody>
          <a:bodyPr/>
          <a:lstStyle/>
          <a:p>
            <a:r>
              <a:rPr lang="pt-BR" sz="2400" b="1" smtClean="0">
                <a:solidFill>
                  <a:srgbClr val="FF3300"/>
                </a:solidFill>
              </a:rPr>
              <a:t>Antibioticoterapia, principalmente a empírica prolongada!)</a:t>
            </a:r>
            <a:r>
              <a:rPr lang="pt-BR" sz="2400" smtClean="0"/>
              <a:t> é conhecida por alterar a colonização do trato gastrintestinal e predispõe ao surgimento de patógenos e organismos resistentes</a:t>
            </a:r>
          </a:p>
          <a:p>
            <a:endParaRPr lang="pt-BR" sz="2400" smtClean="0"/>
          </a:p>
          <a:p>
            <a:r>
              <a:rPr lang="pt-BR" sz="2400" smtClean="0"/>
              <a:t>Os estudos em animais sobre o desenvolvimento intestinal mostraram uma interação anormal entre o epitélio intestinal e o microbioma luminal quando a colonização é interrompida com antibióticos de amplo espectro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3" name="Espaço Reservado para Conteúdo 4"/>
          <p:cNvPicPr>
            <a:picLocks noGrp="1" noChangeAspect="1"/>
          </p:cNvPicPr>
          <p:nvPr>
            <p:ph idx="1"/>
          </p:nvPr>
        </p:nvPicPr>
        <p:blipFill>
          <a:blip r:embed="rId2"/>
          <a:srcRect/>
          <a:stretch>
            <a:fillRect/>
          </a:stretch>
        </p:blipFill>
        <p:spPr>
          <a:xfrm>
            <a:off x="2143125" y="166688"/>
            <a:ext cx="7632700" cy="6334125"/>
          </a:xfrm>
          <a:ln w="38100">
            <a:solidFill>
              <a:srgbClr val="FF66FF"/>
            </a:solidFill>
          </a:ln>
        </p:spPr>
      </p:pic>
      <p:sp>
        <p:nvSpPr>
          <p:cNvPr id="66565" name="Text Box 5"/>
          <p:cNvSpPr txBox="1">
            <a:spLocks noChangeArrowheads="1"/>
          </p:cNvSpPr>
          <p:nvPr/>
        </p:nvSpPr>
        <p:spPr bwMode="auto">
          <a:xfrm>
            <a:off x="9913938" y="3741738"/>
            <a:ext cx="2089150" cy="366712"/>
          </a:xfrm>
          <a:prstGeom prst="rect">
            <a:avLst/>
          </a:prstGeom>
          <a:noFill/>
          <a:ln w="9525">
            <a:noFill/>
            <a:miter lim="800000"/>
            <a:headEnd/>
            <a:tailEnd/>
          </a:ln>
          <a:effectLst/>
        </p:spPr>
        <p:txBody>
          <a:bodyPr wrap="none">
            <a:spAutoFit/>
          </a:bodyPr>
          <a:lstStyle/>
          <a:p>
            <a:r>
              <a:rPr lang="pt-BR" b="1">
                <a:solidFill>
                  <a:srgbClr val="0000FF"/>
                </a:solidFill>
              </a:rPr>
              <a:t>(Critérios de Bell)</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ítulo 1"/>
          <p:cNvSpPr>
            <a:spLocks noGrp="1"/>
          </p:cNvSpPr>
          <p:nvPr>
            <p:ph type="title"/>
          </p:nvPr>
        </p:nvSpPr>
        <p:spPr>
          <a:xfrm>
            <a:off x="2592388" y="623888"/>
            <a:ext cx="8912225" cy="1281112"/>
          </a:xfrm>
        </p:spPr>
        <p:txBody>
          <a:bodyPr/>
          <a:lstStyle/>
          <a:p>
            <a:r>
              <a:rPr lang="pt-BR" b="1" smtClean="0">
                <a:solidFill>
                  <a:srgbClr val="0000FF"/>
                </a:solidFill>
              </a:rPr>
              <a:t>Tratamento</a:t>
            </a:r>
          </a:p>
        </p:txBody>
      </p:sp>
      <p:sp>
        <p:nvSpPr>
          <p:cNvPr id="67587" name="Espaço Reservado para Conteúdo 2"/>
          <p:cNvSpPr>
            <a:spLocks noGrp="1"/>
          </p:cNvSpPr>
          <p:nvPr>
            <p:ph idx="1"/>
          </p:nvPr>
        </p:nvSpPr>
        <p:spPr>
          <a:xfrm>
            <a:off x="1947863" y="1658938"/>
            <a:ext cx="8915400" cy="3778250"/>
          </a:xfrm>
        </p:spPr>
        <p:txBody>
          <a:bodyPr/>
          <a:lstStyle/>
          <a:p>
            <a:r>
              <a:rPr lang="pt-BR" sz="2400" smtClean="0"/>
              <a:t>Sonda orogástrica aberta</a:t>
            </a:r>
          </a:p>
          <a:p>
            <a:endParaRPr lang="pt-BR" sz="2400" smtClean="0"/>
          </a:p>
          <a:p>
            <a:r>
              <a:rPr lang="pt-BR" sz="2400" smtClean="0"/>
              <a:t>Cobertura antibiótica de amplo espectro; cobertura de agentes eficazes contra bactérias anaeróbicas (Metronidazol EV)</a:t>
            </a:r>
          </a:p>
          <a:p>
            <a:endParaRPr lang="pt-BR" sz="2400" smtClean="0"/>
          </a:p>
          <a:p>
            <a:r>
              <a:rPr lang="pt-BR" sz="2400" smtClean="0"/>
              <a:t>Manutenção adequada da perfusão </a:t>
            </a:r>
          </a:p>
          <a:p>
            <a:r>
              <a:rPr lang="pt-BR" sz="2400" smtClean="0"/>
              <a:t>Correção dos distúrbios hidreletrolíticos e ácido-básico</a:t>
            </a:r>
          </a:p>
          <a:p>
            <a:endParaRPr lang="pt-BR" sz="2400" smtClean="0"/>
          </a:p>
          <a:p>
            <a:r>
              <a:rPr lang="pt-BR" sz="2400" smtClean="0"/>
              <a:t>Tratamento da coagulação intravascular disseminada.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ítulo 1"/>
          <p:cNvSpPr>
            <a:spLocks noGrp="1"/>
          </p:cNvSpPr>
          <p:nvPr>
            <p:ph type="title"/>
          </p:nvPr>
        </p:nvSpPr>
        <p:spPr>
          <a:xfrm>
            <a:off x="2592388" y="623888"/>
            <a:ext cx="8912225" cy="1281112"/>
          </a:xfrm>
        </p:spPr>
        <p:txBody>
          <a:bodyPr/>
          <a:lstStyle/>
          <a:p>
            <a:r>
              <a:rPr lang="pt-BR" smtClean="0">
                <a:solidFill>
                  <a:srgbClr val="0000FF"/>
                </a:solidFill>
              </a:rPr>
              <a:t>Tratamento</a:t>
            </a:r>
          </a:p>
        </p:txBody>
      </p:sp>
      <p:sp>
        <p:nvSpPr>
          <p:cNvPr id="68611" name="Espaço Reservado para Conteúdo 2"/>
          <p:cNvSpPr>
            <a:spLocks noGrp="1"/>
          </p:cNvSpPr>
          <p:nvPr>
            <p:ph idx="1"/>
          </p:nvPr>
        </p:nvSpPr>
        <p:spPr>
          <a:xfrm>
            <a:off x="2290763" y="1658938"/>
            <a:ext cx="8915400" cy="3778250"/>
          </a:xfrm>
        </p:spPr>
        <p:txBody>
          <a:bodyPr/>
          <a:lstStyle/>
          <a:p>
            <a:r>
              <a:rPr lang="pt-BR" sz="2400" smtClean="0"/>
              <a:t>O suporte nutricional depende da severidade da ECN</a:t>
            </a:r>
          </a:p>
          <a:p>
            <a:r>
              <a:rPr lang="pt-BR" sz="2400" smtClean="0"/>
              <a:t>Para o RN com “suspeita clínica”, manter nutrição parenteral e dieta zero por 2-3 dias e então reavaliar: sem sinais de complicação, pode-se reiniciar a nutrição enteral com leite humano, progressão de 20 ml/kg/dia e desmame da nutrição parenteral</a:t>
            </a:r>
          </a:p>
          <a:p>
            <a:endParaRPr lang="pt-BR" sz="2400" smtClean="0"/>
          </a:p>
          <a:p>
            <a:r>
              <a:rPr lang="pt-BR" sz="2400" smtClean="0"/>
              <a:t>Nos casos de ECN avançada a dieta zero é mantida por pelo menos 10 dias e a nutrição parenteral por 10-14 dias, ou até que se atinja a nutrição enteral satisfatória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ítulo 1"/>
          <p:cNvSpPr>
            <a:spLocks noGrp="1"/>
          </p:cNvSpPr>
          <p:nvPr>
            <p:ph type="title"/>
          </p:nvPr>
        </p:nvSpPr>
        <p:spPr>
          <a:xfrm>
            <a:off x="2592388" y="623888"/>
            <a:ext cx="8912225" cy="1281112"/>
          </a:xfrm>
        </p:spPr>
        <p:txBody>
          <a:bodyPr/>
          <a:lstStyle/>
          <a:p>
            <a:r>
              <a:rPr lang="pt-BR" b="1" smtClean="0">
                <a:solidFill>
                  <a:srgbClr val="0000FF"/>
                </a:solidFill>
              </a:rPr>
              <a:t>Prevenção</a:t>
            </a:r>
          </a:p>
        </p:txBody>
      </p:sp>
      <p:sp>
        <p:nvSpPr>
          <p:cNvPr id="3" name="Espaço Reservado para Conteúdo 2">
            <a:extLst>
              <a:ext uri="{FF2B5EF4-FFF2-40B4-BE49-F238E27FC236}"/>
            </a:extLst>
          </p:cNvPr>
          <p:cNvSpPr>
            <a:spLocks noGrp="1"/>
          </p:cNvSpPr>
          <p:nvPr>
            <p:ph idx="1"/>
          </p:nvPr>
        </p:nvSpPr>
        <p:spPr>
          <a:xfrm>
            <a:off x="2044700" y="1385888"/>
            <a:ext cx="8915400" cy="3778250"/>
          </a:xfrm>
        </p:spPr>
        <p:txBody>
          <a:bodyPr>
            <a:normAutofit/>
          </a:bodyPr>
          <a:lstStyle/>
          <a:p>
            <a:pPr>
              <a:lnSpc>
                <a:spcPct val="90000"/>
              </a:lnSpc>
            </a:pPr>
            <a:r>
              <a:rPr lang="pt-BR" sz="2400" smtClean="0"/>
              <a:t>Evitar nascimentos prematuros</a:t>
            </a:r>
          </a:p>
          <a:p>
            <a:pPr>
              <a:lnSpc>
                <a:spcPct val="90000"/>
              </a:lnSpc>
            </a:pPr>
            <a:r>
              <a:rPr lang="pt-BR" sz="2400" b="1" smtClean="0">
                <a:solidFill>
                  <a:srgbClr val="0000FF"/>
                </a:solidFill>
              </a:rPr>
              <a:t>O leite materno, especialmente o da própria mãe</a:t>
            </a:r>
            <a:r>
              <a:rPr lang="pt-BR" sz="2400" smtClean="0"/>
              <a:t>, e </a:t>
            </a:r>
            <a:r>
              <a:rPr lang="pt-BR" sz="2400" b="1" smtClean="0">
                <a:solidFill>
                  <a:srgbClr val="0000FF"/>
                </a:solidFill>
              </a:rPr>
              <a:t>administrado cru</a:t>
            </a:r>
            <a:r>
              <a:rPr lang="pt-BR" sz="2400" smtClean="0"/>
              <a:t>, é a dieta de escolha para minimizar a incidência das doenças intestinais adquiridas no neonato</a:t>
            </a:r>
          </a:p>
          <a:p>
            <a:pPr>
              <a:lnSpc>
                <a:spcPct val="90000"/>
              </a:lnSpc>
            </a:pPr>
            <a:r>
              <a:rPr lang="pt-BR" sz="2400" smtClean="0"/>
              <a:t>As medidas profiláticas incluem minimizar a associação do uso de indometacina e corticóide pós- natal, cuidado no uso de drogas com ação na circulação mesentérica, de antibioticoterapia empírica precoce e de bloqueadores H2 nos prematuros extremos</a:t>
            </a:r>
          </a:p>
          <a:p>
            <a:pPr>
              <a:lnSpc>
                <a:spcPct val="90000"/>
              </a:lnSpc>
            </a:pPr>
            <a:r>
              <a:rPr lang="pt-BR" sz="2400" smtClean="0"/>
              <a:t>Os benefícios da alimentação enteral mínima são inegáveis, mas é preciso avaliar individualmente cada recém-nascido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idx="4294967295"/>
          </p:nvPr>
        </p:nvSpPr>
        <p:spPr>
          <a:xfrm>
            <a:off x="1757363" y="2725738"/>
            <a:ext cx="8912225" cy="1281112"/>
          </a:xfrm>
        </p:spPr>
        <p:txBody>
          <a:bodyPr/>
          <a:lstStyle/>
          <a:p>
            <a:r>
              <a:rPr lang="pt-BR" sz="4800" b="1" smtClean="0">
                <a:solidFill>
                  <a:srgbClr val="0000FF"/>
                </a:solidFill>
              </a:rPr>
              <a:t>RESULTADO DA  AUTÓPSIA</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ítulo 1"/>
          <p:cNvSpPr>
            <a:spLocks noGrp="1"/>
          </p:cNvSpPr>
          <p:nvPr>
            <p:ph type="title"/>
          </p:nvPr>
        </p:nvSpPr>
        <p:spPr>
          <a:xfrm>
            <a:off x="2592388" y="623888"/>
            <a:ext cx="8912225" cy="1281112"/>
          </a:xfrm>
        </p:spPr>
        <p:txBody>
          <a:bodyPr/>
          <a:lstStyle/>
          <a:p>
            <a:r>
              <a:rPr lang="pt-BR" b="1" smtClean="0">
                <a:solidFill>
                  <a:srgbClr val="0000FF"/>
                </a:solidFill>
              </a:rPr>
              <a:t>Autópsia 0032.2017</a:t>
            </a:r>
          </a:p>
        </p:txBody>
      </p:sp>
      <p:sp>
        <p:nvSpPr>
          <p:cNvPr id="70659" name="Espaço Reservado para Conteúdo 2"/>
          <p:cNvSpPr>
            <a:spLocks noGrp="1"/>
          </p:cNvSpPr>
          <p:nvPr>
            <p:ph idx="1"/>
          </p:nvPr>
        </p:nvSpPr>
        <p:spPr>
          <a:xfrm>
            <a:off x="2246313" y="1570038"/>
            <a:ext cx="8915400" cy="3778250"/>
          </a:xfrm>
        </p:spPr>
        <p:txBody>
          <a:bodyPr/>
          <a:lstStyle/>
          <a:p>
            <a:r>
              <a:rPr lang="pt-BR" sz="2400" smtClean="0"/>
              <a:t>Data da realização 05/06/2017</a:t>
            </a:r>
          </a:p>
          <a:p>
            <a:r>
              <a:rPr lang="pt-BR" sz="2400" smtClean="0"/>
              <a:t>Ectoscopia: cadáver de sexo feminino, emagrecido, com grande equimose em parede abdominal. Presença de dreno de Penrose em fossa ilíaca esquerda. Sem malformações aparentes. </a:t>
            </a:r>
          </a:p>
          <a:p>
            <a:r>
              <a:rPr lang="pt-BR" sz="2400" smtClean="0"/>
              <a:t>Antropometria: P 800g</a:t>
            </a:r>
          </a:p>
          <a:p>
            <a:r>
              <a:rPr lang="pt-BR" sz="2400" smtClean="0"/>
              <a:t>C 37 cm</a:t>
            </a:r>
          </a:p>
          <a:p>
            <a:r>
              <a:rPr lang="pt-BR" sz="2400" smtClean="0"/>
              <a:t>PC 23 cm</a:t>
            </a:r>
          </a:p>
          <a:p>
            <a:r>
              <a:rPr lang="pt-BR" sz="2400" smtClean="0"/>
              <a:t>PT 20 cm</a:t>
            </a:r>
          </a:p>
          <a:p>
            <a:r>
              <a:rPr lang="pt-BR" sz="2400" smtClean="0"/>
              <a:t>PA 20 cm</a:t>
            </a:r>
          </a:p>
          <a:p>
            <a:endParaRPr lang="pt-BR" sz="2400" smtClean="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ítulo 1"/>
          <p:cNvSpPr>
            <a:spLocks noGrp="1"/>
          </p:cNvSpPr>
          <p:nvPr>
            <p:ph type="title"/>
          </p:nvPr>
        </p:nvSpPr>
        <p:spPr>
          <a:xfrm>
            <a:off x="2592388" y="623888"/>
            <a:ext cx="8912225" cy="1281112"/>
          </a:xfrm>
        </p:spPr>
        <p:txBody>
          <a:bodyPr/>
          <a:lstStyle/>
          <a:p>
            <a:r>
              <a:rPr lang="pt-BR" b="1" smtClean="0">
                <a:solidFill>
                  <a:srgbClr val="0000FF"/>
                </a:solidFill>
              </a:rPr>
              <a:t>Autópsia 0032.2017 - Macroscopia</a:t>
            </a:r>
          </a:p>
        </p:txBody>
      </p:sp>
      <p:sp>
        <p:nvSpPr>
          <p:cNvPr id="3" name="Espaço Reservado para Conteúdo 2"/>
          <p:cNvSpPr>
            <a:spLocks noGrp="1"/>
          </p:cNvSpPr>
          <p:nvPr>
            <p:ph idx="1"/>
          </p:nvPr>
        </p:nvSpPr>
        <p:spPr>
          <a:xfrm>
            <a:off x="2589213" y="2133600"/>
            <a:ext cx="8915400" cy="3778250"/>
          </a:xfrm>
        </p:spPr>
        <p:txBody>
          <a:bodyPr>
            <a:normAutofit/>
          </a:bodyPr>
          <a:lstStyle/>
          <a:p>
            <a:pPr>
              <a:lnSpc>
                <a:spcPct val="80000"/>
              </a:lnSpc>
            </a:pPr>
            <a:r>
              <a:rPr lang="pt-BR" sz="2000" smtClean="0"/>
              <a:t>Exames das cavidades: vísceras em topografia habitual, de coloração uniformemente avermelhada. Ausência de derrames intratorácicos e intra-abdominais. Presença de áreas de estreitamento luminal em delgado; luz intestinal livre de conteúdo e/ou sangue. Paredes intestinais uniformemente congestas. </a:t>
            </a:r>
          </a:p>
          <a:p>
            <a:pPr>
              <a:lnSpc>
                <a:spcPct val="80000"/>
              </a:lnSpc>
            </a:pPr>
            <a:r>
              <a:rPr lang="pt-BR" sz="2000" smtClean="0"/>
              <a:t>Peso das vísceras: Timo: 2g</a:t>
            </a:r>
          </a:p>
          <a:p>
            <a:pPr>
              <a:lnSpc>
                <a:spcPct val="80000"/>
              </a:lnSpc>
            </a:pPr>
            <a:r>
              <a:rPr lang="pt-BR" sz="2000" smtClean="0"/>
              <a:t>Coração: 9g</a:t>
            </a:r>
          </a:p>
          <a:p>
            <a:pPr>
              <a:lnSpc>
                <a:spcPct val="80000"/>
              </a:lnSpc>
            </a:pPr>
            <a:r>
              <a:rPr lang="pt-BR" sz="2000" smtClean="0"/>
              <a:t>Pulmões: 11g, cada</a:t>
            </a:r>
          </a:p>
          <a:p>
            <a:pPr>
              <a:lnSpc>
                <a:spcPct val="80000"/>
              </a:lnSpc>
            </a:pPr>
            <a:r>
              <a:rPr lang="pt-BR" sz="2000" smtClean="0"/>
              <a:t>Fígado: 45g</a:t>
            </a:r>
          </a:p>
          <a:p>
            <a:pPr>
              <a:lnSpc>
                <a:spcPct val="80000"/>
              </a:lnSpc>
            </a:pPr>
            <a:r>
              <a:rPr lang="pt-BR" sz="2000" smtClean="0"/>
              <a:t>Baço: 1g</a:t>
            </a:r>
          </a:p>
          <a:p>
            <a:pPr>
              <a:lnSpc>
                <a:spcPct val="80000"/>
              </a:lnSpc>
            </a:pPr>
            <a:r>
              <a:rPr lang="pt-BR" sz="2000" smtClean="0"/>
              <a:t>Rins direito e esquerdo: 8 e 7g, respectivamente</a:t>
            </a:r>
          </a:p>
          <a:p>
            <a:pPr>
              <a:lnSpc>
                <a:spcPct val="80000"/>
              </a:lnSpc>
            </a:pPr>
            <a:r>
              <a:rPr lang="pt-BR" sz="2000" smtClean="0"/>
              <a:t>Supra-renais direita e esquerda: 1g, cada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ítulo 1"/>
          <p:cNvSpPr>
            <a:spLocks noGrp="1"/>
          </p:cNvSpPr>
          <p:nvPr>
            <p:ph type="title"/>
          </p:nvPr>
        </p:nvSpPr>
        <p:spPr>
          <a:xfrm>
            <a:off x="2592388" y="623888"/>
            <a:ext cx="8912225" cy="1281112"/>
          </a:xfrm>
        </p:spPr>
        <p:txBody>
          <a:bodyPr/>
          <a:lstStyle/>
          <a:p>
            <a:r>
              <a:rPr lang="pt-BR" b="1" smtClean="0">
                <a:solidFill>
                  <a:srgbClr val="0000FF"/>
                </a:solidFill>
              </a:rPr>
              <a:t>Microscopia</a:t>
            </a:r>
          </a:p>
        </p:txBody>
      </p:sp>
      <p:sp>
        <p:nvSpPr>
          <p:cNvPr id="72707" name="Espaço Reservado para Conteúdo 2"/>
          <p:cNvSpPr>
            <a:spLocks noGrp="1"/>
          </p:cNvSpPr>
          <p:nvPr>
            <p:ph idx="1"/>
          </p:nvPr>
        </p:nvSpPr>
        <p:spPr>
          <a:xfrm>
            <a:off x="2044700" y="1333500"/>
            <a:ext cx="8915400" cy="3778250"/>
          </a:xfrm>
        </p:spPr>
        <p:txBody>
          <a:bodyPr/>
          <a:lstStyle/>
          <a:p>
            <a:r>
              <a:rPr lang="pt-BR" sz="2400" smtClean="0"/>
              <a:t>Foram avaliados fragmentos de tecido de pulmões, coração, tireóide, rins, adrenais, fígado, baço, esôfago, estômago, intestinos, útero, trompas e bexiga urinária. </a:t>
            </a:r>
          </a:p>
          <a:p>
            <a:r>
              <a:rPr lang="pt-BR" sz="2400" smtClean="0"/>
              <a:t>Vísceras em sua maioria de aspecto imaturo, compatível com período gestacional- aproximadamente 27 semanas- com achados inespecíficos de congestão e focos de hemorragia. Chama atenção nos </a:t>
            </a:r>
            <a:r>
              <a:rPr lang="pt-BR" sz="2400" b="1" smtClean="0">
                <a:solidFill>
                  <a:srgbClr val="FF3300"/>
                </a:solidFill>
              </a:rPr>
              <a:t>segmentos intestinais</a:t>
            </a:r>
            <a:r>
              <a:rPr lang="pt-BR" sz="2400" smtClean="0"/>
              <a:t> avaliados a </a:t>
            </a:r>
            <a:r>
              <a:rPr lang="pt-BR" sz="2400" b="1" smtClean="0">
                <a:solidFill>
                  <a:srgbClr val="FF3300"/>
                </a:solidFill>
              </a:rPr>
              <a:t>presença de áreas de necrose da parede, por vezes com extensão transmural, com perfuração e com áreas císticas, na submucosa e subserosa, contendo acúmulos aéreos</a:t>
            </a:r>
            <a:r>
              <a:rPr lang="pt-BR" sz="2400" b="1" smtClean="0"/>
              <a:t>.</a:t>
            </a:r>
            <a:r>
              <a:rPr lang="pt-BR" sz="2400" smtClean="0"/>
              <a:t> Associada, marcada hiperplasia linfoide de padrão reacional</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ítulo 1"/>
          <p:cNvSpPr>
            <a:spLocks noGrp="1"/>
          </p:cNvSpPr>
          <p:nvPr>
            <p:ph type="title"/>
          </p:nvPr>
        </p:nvSpPr>
        <p:spPr>
          <a:xfrm>
            <a:off x="2592388" y="623888"/>
            <a:ext cx="8912225" cy="1281112"/>
          </a:xfrm>
        </p:spPr>
        <p:txBody>
          <a:bodyPr/>
          <a:lstStyle/>
          <a:p>
            <a:r>
              <a:rPr lang="pt-BR" b="1" smtClean="0">
                <a:solidFill>
                  <a:srgbClr val="0000FF"/>
                </a:solidFill>
              </a:rPr>
              <a:t>Autópsia 0032.2017</a:t>
            </a:r>
          </a:p>
        </p:txBody>
      </p:sp>
      <p:sp>
        <p:nvSpPr>
          <p:cNvPr id="3" name="Espaço Reservado para Conteúdo 2"/>
          <p:cNvSpPr>
            <a:spLocks noGrp="1"/>
          </p:cNvSpPr>
          <p:nvPr>
            <p:ph idx="1"/>
          </p:nvPr>
        </p:nvSpPr>
        <p:spPr>
          <a:xfrm>
            <a:off x="1820303" y="1322039"/>
            <a:ext cx="10166241" cy="5523436"/>
          </a:xfrm>
        </p:spPr>
        <p:txBody>
          <a:bodyPr rtlCol="0">
            <a:normAutofit/>
          </a:bodyPr>
          <a:lstStyle/>
          <a:p>
            <a:pPr fontAlgn="auto">
              <a:spcAft>
                <a:spcPts val="0"/>
              </a:spcAft>
              <a:buFont typeface="Wingdings 3" charset="2"/>
              <a:buChar char=""/>
              <a:defRPr/>
            </a:pPr>
            <a:r>
              <a:rPr lang="pt-BR" dirty="0">
                <a:solidFill>
                  <a:schemeClr val="tx1">
                    <a:lumMod val="75000"/>
                    <a:lumOff val="25000"/>
                  </a:schemeClr>
                </a:solidFill>
              </a:rPr>
              <a:t>Conclusão:</a:t>
            </a:r>
          </a:p>
          <a:p>
            <a:pPr fontAlgn="auto">
              <a:spcAft>
                <a:spcPts val="0"/>
              </a:spcAft>
              <a:buFont typeface="Wingdings 3" charset="2"/>
              <a:buChar char=""/>
              <a:defRPr/>
            </a:pPr>
            <a:r>
              <a:rPr lang="pt-BR" dirty="0">
                <a:solidFill>
                  <a:schemeClr val="tx1">
                    <a:lumMod val="75000"/>
                    <a:lumOff val="25000"/>
                  </a:schemeClr>
                </a:solidFill>
              </a:rPr>
              <a:t>Diagnóstico principal: prematuridade</a:t>
            </a:r>
          </a:p>
          <a:p>
            <a:pPr fontAlgn="auto">
              <a:spcAft>
                <a:spcPts val="0"/>
              </a:spcAft>
              <a:buFont typeface="Wingdings 3" charset="2"/>
              <a:buChar char=""/>
              <a:defRPr/>
            </a:pPr>
            <a:r>
              <a:rPr lang="pt-BR" dirty="0">
                <a:solidFill>
                  <a:schemeClr val="tx1">
                    <a:lumMod val="75000"/>
                    <a:lumOff val="25000"/>
                  </a:schemeClr>
                </a:solidFill>
              </a:rPr>
              <a:t>Causa de morte: septicemia pós-</a:t>
            </a:r>
            <a:r>
              <a:rPr lang="pt-BR" dirty="0" err="1">
                <a:solidFill>
                  <a:schemeClr val="tx1">
                    <a:lumMod val="75000"/>
                    <a:lumOff val="25000"/>
                  </a:schemeClr>
                </a:solidFill>
              </a:rPr>
              <a:t>enterocolite</a:t>
            </a:r>
            <a:r>
              <a:rPr lang="pt-BR" dirty="0">
                <a:solidFill>
                  <a:schemeClr val="tx1">
                    <a:lumMod val="75000"/>
                    <a:lumOff val="25000"/>
                  </a:schemeClr>
                </a:solidFill>
              </a:rPr>
              <a:t> </a:t>
            </a:r>
            <a:r>
              <a:rPr lang="pt-BR" dirty="0" err="1">
                <a:solidFill>
                  <a:schemeClr val="tx1">
                    <a:lumMod val="75000"/>
                    <a:lumOff val="25000"/>
                  </a:schemeClr>
                </a:solidFill>
              </a:rPr>
              <a:t>necrosante</a:t>
            </a:r>
            <a:r>
              <a:rPr lang="pt-BR" dirty="0">
                <a:solidFill>
                  <a:schemeClr val="tx1">
                    <a:lumMod val="75000"/>
                    <a:lumOff val="25000"/>
                  </a:schemeClr>
                </a:solidFill>
              </a:rPr>
              <a:t>, complicada com perfuração</a:t>
            </a:r>
          </a:p>
          <a:p>
            <a:pPr fontAlgn="auto">
              <a:spcAft>
                <a:spcPts val="0"/>
              </a:spcAft>
              <a:buFont typeface="Wingdings 3" charset="2"/>
              <a:buChar char=""/>
              <a:defRPr/>
            </a:pPr>
            <a:r>
              <a:rPr lang="pt-BR" dirty="0">
                <a:solidFill>
                  <a:schemeClr val="tx1">
                    <a:lumMod val="75000"/>
                    <a:lumOff val="25000"/>
                  </a:schemeClr>
                </a:solidFill>
              </a:rPr>
              <a:t>Outros achados: </a:t>
            </a:r>
            <a:r>
              <a:rPr lang="pt-BR" dirty="0" err="1">
                <a:solidFill>
                  <a:schemeClr val="tx1">
                    <a:lumMod val="75000"/>
                    <a:lumOff val="25000"/>
                  </a:schemeClr>
                </a:solidFill>
              </a:rPr>
              <a:t>pneumatose</a:t>
            </a:r>
            <a:r>
              <a:rPr lang="pt-BR" dirty="0">
                <a:solidFill>
                  <a:schemeClr val="tx1">
                    <a:lumMod val="75000"/>
                    <a:lumOff val="25000"/>
                  </a:schemeClr>
                </a:solidFill>
              </a:rPr>
              <a:t> </a:t>
            </a:r>
            <a:r>
              <a:rPr lang="pt-BR" dirty="0" err="1">
                <a:solidFill>
                  <a:schemeClr val="tx1">
                    <a:lumMod val="75000"/>
                    <a:lumOff val="25000"/>
                  </a:schemeClr>
                </a:solidFill>
              </a:rPr>
              <a:t>cistóide</a:t>
            </a:r>
            <a:r>
              <a:rPr lang="pt-BR" dirty="0">
                <a:solidFill>
                  <a:schemeClr val="tx1">
                    <a:lumMod val="75000"/>
                    <a:lumOff val="25000"/>
                  </a:schemeClr>
                </a:solidFill>
              </a:rPr>
              <a:t> intestinal; congestão </a:t>
            </a:r>
            <a:r>
              <a:rPr lang="pt-BR" dirty="0" err="1">
                <a:solidFill>
                  <a:schemeClr val="tx1">
                    <a:lumMod val="75000"/>
                    <a:lumOff val="25000"/>
                  </a:schemeClr>
                </a:solidFill>
              </a:rPr>
              <a:t>polivisceral</a:t>
            </a:r>
            <a:r>
              <a:rPr lang="pt-BR" dirty="0">
                <a:solidFill>
                  <a:schemeClr val="tx1">
                    <a:lumMod val="75000"/>
                    <a:lumOff val="25000"/>
                  </a:schemeClr>
                </a:solidFill>
              </a:rPr>
              <a:t>; focos esparsos </a:t>
            </a:r>
            <a:r>
              <a:rPr lang="pt-BR" dirty="0" err="1">
                <a:solidFill>
                  <a:schemeClr val="tx1">
                    <a:lumMod val="75000"/>
                    <a:lumOff val="25000"/>
                  </a:schemeClr>
                </a:solidFill>
              </a:rPr>
              <a:t>multiviscerais</a:t>
            </a:r>
            <a:r>
              <a:rPr lang="pt-BR" dirty="0">
                <a:solidFill>
                  <a:schemeClr val="tx1">
                    <a:lumMod val="75000"/>
                    <a:lumOff val="25000"/>
                  </a:schemeClr>
                </a:solidFill>
              </a:rPr>
              <a:t> de hemorragia</a:t>
            </a:r>
          </a:p>
          <a:p>
            <a:pPr fontAlgn="auto">
              <a:spcAft>
                <a:spcPts val="0"/>
              </a:spcAft>
              <a:buFont typeface="Wingdings 3" charset="2"/>
              <a:buChar char=""/>
              <a:defRPr/>
            </a:pPr>
            <a:endParaRPr lang="pt-BR" dirty="0">
              <a:solidFill>
                <a:schemeClr val="tx1">
                  <a:lumMod val="75000"/>
                  <a:lumOff val="25000"/>
                </a:schemeClr>
              </a:solidFill>
            </a:endParaRPr>
          </a:p>
          <a:p>
            <a:pPr lvl="1" fontAlgn="auto">
              <a:spcAft>
                <a:spcPts val="0"/>
              </a:spcAft>
              <a:buFont typeface="Wingdings 3" charset="2"/>
              <a:buChar char=""/>
              <a:defRPr/>
            </a:pPr>
            <a:endParaRPr lang="pt-BR" dirty="0">
              <a:solidFill>
                <a:schemeClr val="tx1">
                  <a:lumMod val="75000"/>
                  <a:lumOff val="25000"/>
                </a:schemeClr>
              </a:solidFill>
            </a:endParaRPr>
          </a:p>
          <a:p>
            <a:pPr lvl="6">
              <a:defRPr/>
            </a:pPr>
            <a:r>
              <a:rPr lang="pt-BR" dirty="0" err="1"/>
              <a:t>Dr</a:t>
            </a:r>
            <a:r>
              <a:rPr lang="pt-BR" dirty="0"/>
              <a:t> Carlos Henrique de Aguiar Botelho</a:t>
            </a:r>
          </a:p>
          <a:p>
            <a:pPr marL="0" indent="0" fontAlgn="auto">
              <a:spcAft>
                <a:spcPts val="0"/>
              </a:spcAft>
              <a:buFont typeface="Wingdings 3" charset="2"/>
              <a:buNone/>
              <a:defRPr/>
            </a:pPr>
            <a:r>
              <a:rPr lang="pt-BR" dirty="0">
                <a:solidFill>
                  <a:schemeClr val="tx1">
                    <a:lumMod val="75000"/>
                    <a:lumOff val="25000"/>
                  </a:schemeClr>
                </a:solidFill>
              </a:rPr>
              <a:t> </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ítulo 1"/>
          <p:cNvSpPr>
            <a:spLocks noGrp="1"/>
          </p:cNvSpPr>
          <p:nvPr>
            <p:ph type="title"/>
          </p:nvPr>
        </p:nvSpPr>
        <p:spPr>
          <a:xfrm>
            <a:off x="2592388" y="623888"/>
            <a:ext cx="8912225" cy="1281112"/>
          </a:xfrm>
        </p:spPr>
        <p:txBody>
          <a:bodyPr/>
          <a:lstStyle/>
          <a:p>
            <a:r>
              <a:rPr lang="pt-BR" b="1" smtClean="0">
                <a:solidFill>
                  <a:srgbClr val="0000FF"/>
                </a:solidFill>
              </a:rPr>
              <a:t>Referências Bibliográficas</a:t>
            </a:r>
          </a:p>
        </p:txBody>
      </p:sp>
      <p:sp>
        <p:nvSpPr>
          <p:cNvPr id="3" name="Espaço Reservado para Conteúdo 2">
            <a:extLst>
              <a:ext uri="{FF2B5EF4-FFF2-40B4-BE49-F238E27FC236}"/>
            </a:extLst>
          </p:cNvPr>
          <p:cNvSpPr>
            <a:spLocks noGrp="1"/>
          </p:cNvSpPr>
          <p:nvPr>
            <p:ph idx="1"/>
          </p:nvPr>
        </p:nvSpPr>
        <p:spPr>
          <a:xfrm>
            <a:off x="1789113" y="1482725"/>
            <a:ext cx="8915400" cy="3778250"/>
          </a:xfrm>
        </p:spPr>
        <p:txBody>
          <a:bodyPr>
            <a:normAutofit/>
          </a:bodyPr>
          <a:lstStyle/>
          <a:p>
            <a:pPr>
              <a:lnSpc>
                <a:spcPct val="80000"/>
              </a:lnSpc>
            </a:pPr>
            <a:r>
              <a:rPr lang="pt-BR" smtClean="0"/>
              <a:t>1. Gupta R, Bihari Sharma S, Golash P, Yadav R, Gandhi D. Pneumoperitoneum in the newborn: is surgical intervention always indicated? J Neonatal Surg. 2014 Jul 10;3(3):32.</a:t>
            </a:r>
          </a:p>
          <a:p>
            <a:pPr>
              <a:lnSpc>
                <a:spcPct val="80000"/>
              </a:lnSpc>
            </a:pPr>
            <a:r>
              <a:rPr lang="pt-BR" smtClean="0"/>
              <a:t>2. Fischer A, Vachon L, Durand M, Cayabyab RG. Ultrasound to diagnose spontaneous intestinal perforation in infants weighing &lt;1000 g at birth. J Perinatol. 2015 Feb;35(2):104-9.</a:t>
            </a:r>
          </a:p>
          <a:p>
            <a:pPr>
              <a:lnSpc>
                <a:spcPct val="80000"/>
              </a:lnSpc>
            </a:pPr>
            <a:r>
              <a:rPr lang="pt-BR" smtClean="0"/>
              <a:t>3. Fisher JG, Jones BA, Gutierrez IM, Hull MA, Kang KH, Kenny M, et al. Mortality associated with laparotomy-confirmed neonatal spontaneous intestinal perforation: a prospective 5-year multicenter analysis. J Pediatr Surg. 2014 Aug;49(8):1215-9.</a:t>
            </a:r>
          </a:p>
          <a:p>
            <a:pPr>
              <a:lnSpc>
                <a:spcPct val="80000"/>
              </a:lnSpc>
            </a:pPr>
            <a:r>
              <a:rPr lang="pt-BR" smtClean="0"/>
              <a:t>4. Tiwari C, Sandlas G, Jayaswal S, Shah H. Spontaneous intestinal perforation in neoates. J Neonatal Surg. 2015 Apr 1;4(2):14.</a:t>
            </a:r>
          </a:p>
          <a:p>
            <a:pPr>
              <a:lnSpc>
                <a:spcPct val="80000"/>
              </a:lnSpc>
            </a:pPr>
            <a:r>
              <a:rPr lang="pt-BR" smtClean="0"/>
              <a:t>5. Pumberger W, Mayr M, Kohlhauser C, Weninger M. Spontaneous localized intestinal perforation in very-low-birth-weight infants: a distinct clinical entity different from necrotizing enterocolitis. J Am Coll Surg. 2002 Dec;195(6):796-803.</a:t>
            </a:r>
          </a:p>
          <a:p>
            <a:pPr>
              <a:lnSpc>
                <a:spcPct val="80000"/>
              </a:lnSpc>
            </a:pPr>
            <a:r>
              <a:rPr lang="pt-BR" smtClean="0"/>
              <a:t>6. Bartoli F, Vasseur Maurer S, Giannoni E, Osterheld MC, Laubscher B. Focal spontaneous colic perforation in term or near-term neonates: rare and potentially insidious. Arch Pediatr. 2011 Apr;18(4):408-12.</a:t>
            </a:r>
          </a:p>
          <a:p>
            <a:pPr>
              <a:lnSpc>
                <a:spcPct val="80000"/>
              </a:lnSpc>
            </a:pPr>
            <a:endParaRPr lang="pt-BR" smtClean="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p:txBody>
          <a:bodyPr/>
          <a:lstStyle/>
          <a:p>
            <a:pPr algn="ctr"/>
            <a:r>
              <a:rPr lang="pt-BR" sz="3200" b="1" smtClean="0">
                <a:solidFill>
                  <a:srgbClr val="0000FF"/>
                </a:solidFill>
              </a:rPr>
              <a:t>Nota do Editor do site, Dr. Paulo R. Margotto. Consultem também! Aqui e Agora!</a:t>
            </a:r>
          </a:p>
        </p:txBody>
      </p:sp>
      <p:sp>
        <p:nvSpPr>
          <p:cNvPr id="96259" name="Rectangle 3"/>
          <p:cNvSpPr>
            <a:spLocks noGrp="1"/>
          </p:cNvSpPr>
          <p:nvPr>
            <p:ph type="body" idx="4294967295"/>
          </p:nvPr>
        </p:nvSpPr>
        <p:spPr>
          <a:xfrm>
            <a:off x="1428750" y="1773238"/>
            <a:ext cx="10075863" cy="4246562"/>
          </a:xfrm>
        </p:spPr>
        <p:txBody>
          <a:bodyPr/>
          <a:lstStyle/>
          <a:p>
            <a:pPr algn="ctr"/>
            <a:r>
              <a:rPr lang="pt-BR" smtClean="0">
                <a:solidFill>
                  <a:srgbClr val="FF66FF"/>
                </a:solidFill>
              </a:rPr>
              <a:t>Como diferenciar enterocolite necrosante da perfuração intestinal espontânea</a:t>
            </a:r>
          </a:p>
          <a:p>
            <a:pPr algn="ctr"/>
            <a:r>
              <a:rPr lang="pt-BR" smtClean="0">
                <a:solidFill>
                  <a:srgbClr val="FF66FF"/>
                </a:solidFill>
              </a:rPr>
              <a:t>A Clássica Enterocolite Necrosante: Disbiose Intestinal</a:t>
            </a:r>
          </a:p>
        </p:txBody>
      </p:sp>
      <p:pic>
        <p:nvPicPr>
          <p:cNvPr id="96260" name="Picture 4" descr="Tese"/>
          <p:cNvPicPr>
            <a:picLocks noChangeAspect="1" noChangeArrowheads="1"/>
          </p:cNvPicPr>
          <p:nvPr/>
        </p:nvPicPr>
        <p:blipFill>
          <a:blip r:embed="rId2"/>
          <a:srcRect/>
          <a:stretch>
            <a:fillRect/>
          </a:stretch>
        </p:blipFill>
        <p:spPr bwMode="auto">
          <a:xfrm>
            <a:off x="3940175" y="2481263"/>
            <a:ext cx="4668838" cy="3502025"/>
          </a:xfrm>
          <a:prstGeom prst="rect">
            <a:avLst/>
          </a:prstGeom>
          <a:noFill/>
          <a:ln w="9525">
            <a:noFill/>
            <a:miter lim="800000"/>
            <a:headEnd/>
            <a:tailEnd/>
          </a:ln>
        </p:spPr>
      </p:pic>
      <p:sp>
        <p:nvSpPr>
          <p:cNvPr id="96261" name="Rectangle 5"/>
          <p:cNvSpPr>
            <a:spLocks noChangeArrowheads="1"/>
          </p:cNvSpPr>
          <p:nvPr/>
        </p:nvSpPr>
        <p:spPr bwMode="auto">
          <a:xfrm>
            <a:off x="206375" y="5986463"/>
            <a:ext cx="11985625" cy="457200"/>
          </a:xfrm>
          <a:prstGeom prst="rect">
            <a:avLst/>
          </a:prstGeom>
          <a:noFill/>
          <a:ln w="9525">
            <a:noFill/>
            <a:miter lim="800000"/>
            <a:headEnd/>
            <a:tailEnd/>
          </a:ln>
          <a:effectLst/>
        </p:spPr>
        <p:txBody>
          <a:bodyPr anchor="ctr">
            <a:spAutoFit/>
          </a:bodyPr>
          <a:lstStyle/>
          <a:p>
            <a:pPr algn="ctr"/>
            <a:r>
              <a:rPr lang="pt-BR" sz="1200"/>
              <a:t>Nossa Homenagem a Dra. Jaisa, uma das mais respeitadas cirurgiãs neonatal do DF, falecida em 6/4/2012: Drs. Paulo R. Margotto, Márcia M. B. Rocha, Paulo J. G. Tubino, Jaisa M.M. de Moura e Ruy Bayma Archer da Silva</a:t>
            </a:r>
          </a:p>
        </p:txBody>
      </p:sp>
      <p:sp>
        <p:nvSpPr>
          <p:cNvPr id="96262" name="Text Box 6"/>
          <p:cNvSpPr txBox="1">
            <a:spLocks noChangeArrowheads="1"/>
          </p:cNvSpPr>
          <p:nvPr/>
        </p:nvSpPr>
        <p:spPr bwMode="auto">
          <a:xfrm>
            <a:off x="5457825" y="6402388"/>
            <a:ext cx="1493838" cy="244475"/>
          </a:xfrm>
          <a:prstGeom prst="rect">
            <a:avLst/>
          </a:prstGeom>
          <a:noFill/>
          <a:ln w="9525">
            <a:noFill/>
            <a:miter lim="800000"/>
            <a:headEnd/>
            <a:tailEnd/>
          </a:ln>
          <a:effectLst/>
        </p:spPr>
        <p:txBody>
          <a:bodyPr wrap="none">
            <a:spAutoFit/>
          </a:bodyPr>
          <a:lstStyle/>
          <a:p>
            <a:r>
              <a:rPr lang="pt-BR" sz="1000">
                <a:hlinkClick r:id="rId3"/>
              </a:rPr>
              <a:t>pmargotto@gmail.com</a:t>
            </a:r>
            <a:r>
              <a:rPr lang="pt-BR" sz="1000"/>
              <a:t>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a:xfrm>
            <a:off x="1458913" y="2941638"/>
            <a:ext cx="10213975" cy="5638800"/>
          </a:xfrm>
        </p:spPr>
        <p:txBody>
          <a:bodyPr/>
          <a:lstStyle/>
          <a:p>
            <a:pPr marL="273050" indent="-273050" defTabSz="914400">
              <a:buFont typeface="Wingdings 3" pitchFamily="18" charset="2"/>
              <a:buNone/>
            </a:pPr>
            <a:r>
              <a:rPr lang="pt-BR" sz="2800" smtClean="0">
                <a:solidFill>
                  <a:srgbClr val="FF9900"/>
                </a:solidFill>
              </a:rPr>
              <a:t>                              DEFINIÇÕES</a:t>
            </a:r>
          </a:p>
          <a:p>
            <a:pPr marL="273050" indent="-273050" defTabSz="914400"/>
            <a:r>
              <a:rPr lang="pt-BR" sz="2800" smtClean="0"/>
              <a:t>Enterocolite necrosante (ECN) x Perfuração intestinal espontânea (PIE)</a:t>
            </a:r>
          </a:p>
          <a:p>
            <a:pPr marL="273050" indent="-273050" defTabSz="914400">
              <a:buFont typeface="Wingdings 3" pitchFamily="18" charset="2"/>
              <a:buNone/>
            </a:pPr>
            <a:r>
              <a:rPr lang="pt-BR" sz="2800" smtClean="0"/>
              <a:t>                   (Recém-nascido pré-termo)</a:t>
            </a:r>
          </a:p>
        </p:txBody>
      </p:sp>
      <p:sp>
        <p:nvSpPr>
          <p:cNvPr id="98308" name="Rectangle 4"/>
          <p:cNvSpPr>
            <a:spLocks noChangeArrowheads="1"/>
          </p:cNvSpPr>
          <p:nvPr/>
        </p:nvSpPr>
        <p:spPr bwMode="auto">
          <a:xfrm>
            <a:off x="277813" y="411163"/>
            <a:ext cx="10902950" cy="685800"/>
          </a:xfrm>
          <a:prstGeom prst="rect">
            <a:avLst/>
          </a:prstGeom>
          <a:solidFill>
            <a:srgbClr val="FFFFFF"/>
          </a:solidFill>
          <a:ln w="9525">
            <a:noFill/>
            <a:miter lim="800000"/>
            <a:headEnd/>
            <a:tailEnd/>
          </a:ln>
          <a:effectLst/>
        </p:spPr>
        <p:txBody>
          <a:bodyPr wrap="none" tIns="126960" bIns="25392" anchor="ctr">
            <a:spAutoFit/>
          </a:bodyPr>
          <a:lstStyle/>
          <a:p>
            <a:pPr algn="ctr"/>
            <a:r>
              <a:rPr lang="pt-BR" sz="2200" b="1">
                <a:solidFill>
                  <a:srgbClr val="072A4D"/>
                </a:solidFill>
                <a:latin typeface="Lato" pitchFamily="34" charset="0"/>
                <a:hlinkClick r:id="rId2"/>
              </a:rPr>
              <a:t>ENCONTRO EM MANAUS (9/8/2018): Enterocolite necrosante: a l</a:t>
            </a:r>
            <a:r>
              <a:rPr lang="pt-BR" sz="2200" b="1">
                <a:solidFill>
                  <a:srgbClr val="072A4D"/>
                </a:solidFill>
                <a:latin typeface="Century Gothic"/>
                <a:hlinkClick r:id="rId2"/>
              </a:rPr>
              <a:t>ó</a:t>
            </a:r>
            <a:r>
              <a:rPr lang="pt-BR" sz="2200" b="1">
                <a:solidFill>
                  <a:srgbClr val="072A4D"/>
                </a:solidFill>
                <a:latin typeface="Lato" pitchFamily="34" charset="0"/>
                <a:hlinkClick r:id="rId2"/>
              </a:rPr>
              <a:t>gica da preven</a:t>
            </a:r>
            <a:r>
              <a:rPr lang="pt-BR" sz="2200" b="1">
                <a:solidFill>
                  <a:srgbClr val="072A4D"/>
                </a:solidFill>
                <a:latin typeface="Century Gothic"/>
                <a:hlinkClick r:id="rId2"/>
              </a:rPr>
              <a:t>ç</a:t>
            </a:r>
            <a:r>
              <a:rPr lang="pt-BR" sz="2200" b="1">
                <a:solidFill>
                  <a:srgbClr val="072A4D"/>
                </a:solidFill>
                <a:latin typeface="Lato" pitchFamily="34" charset="0"/>
                <a:hlinkClick r:id="rId2"/>
              </a:rPr>
              <a:t>ão</a:t>
            </a:r>
            <a:endParaRPr lang="pt-BR" sz="2200" b="1">
              <a:solidFill>
                <a:srgbClr val="072A4D"/>
              </a:solidFill>
              <a:latin typeface="Lato" pitchFamily="34" charset="0"/>
            </a:endParaRPr>
          </a:p>
          <a:p>
            <a:pPr algn="ctr" eaLnBrk="0" hangingPunct="0"/>
            <a:r>
              <a:rPr lang="pt-BR" sz="1300" u="sng">
                <a:solidFill>
                  <a:srgbClr val="78909C"/>
                </a:solidFill>
                <a:ea typeface="Source Sans Pro"/>
                <a:cs typeface="Source Sans Pro"/>
              </a:rPr>
              <a:t>  </a:t>
            </a:r>
            <a:r>
              <a:rPr lang="pt-BR" sz="1300">
                <a:solidFill>
                  <a:srgbClr val="78909C"/>
                </a:solidFill>
                <a:ea typeface="Source Sans Pro"/>
                <a:cs typeface="Source Sans Pro"/>
              </a:rPr>
              <a:t>Paulo R. Margotto</a:t>
            </a:r>
            <a:endParaRPr lang="pt-BR" sz="1300">
              <a:solidFill>
                <a:srgbClr val="78909C"/>
              </a:solidFill>
              <a:latin typeface="Century Gothic" pitchFamily="34" charset="0"/>
              <a:ea typeface="Source Sans Pro"/>
              <a:cs typeface="Source Sans Pro"/>
            </a:endParaRPr>
          </a:p>
        </p:txBody>
      </p:sp>
      <p:pic>
        <p:nvPicPr>
          <p:cNvPr id="98309" name="Picture 5" descr="pptx">
            <a:hlinkClick r:id="rId3" tooltip="Enterocol_Necros_2018-Manaus"/>
          </p:cNvPr>
          <p:cNvPicPr>
            <a:picLocks noChangeAspect="1" noChangeArrowheads="1"/>
          </p:cNvPicPr>
          <p:nvPr/>
        </p:nvPicPr>
        <p:blipFill>
          <a:blip r:embed="rId4"/>
          <a:srcRect/>
          <a:stretch>
            <a:fillRect/>
          </a:stretch>
        </p:blipFill>
        <p:spPr bwMode="auto">
          <a:xfrm>
            <a:off x="11223625" y="539750"/>
            <a:ext cx="457200" cy="457200"/>
          </a:xfrm>
          <a:prstGeom prst="rect">
            <a:avLst/>
          </a:prstGeom>
          <a:noFill/>
        </p:spPr>
      </p:pic>
      <p:pic>
        <p:nvPicPr>
          <p:cNvPr id="98311" name="Picture 7"/>
          <p:cNvPicPr>
            <a:picLocks noChangeAspect="1" noChangeArrowheads="1"/>
          </p:cNvPicPr>
          <p:nvPr/>
        </p:nvPicPr>
        <p:blipFill>
          <a:blip r:embed="rId5" cstate="print">
            <a:lum bright="18000" contrast="12000"/>
          </a:blip>
          <a:srcRect/>
          <a:stretch>
            <a:fillRect/>
          </a:stretch>
        </p:blipFill>
        <p:spPr bwMode="auto">
          <a:xfrm>
            <a:off x="4643438" y="1150938"/>
            <a:ext cx="2255837" cy="1606550"/>
          </a:xfrm>
          <a:prstGeom prst="rect">
            <a:avLst/>
          </a:prstGeom>
          <a:noFill/>
          <a:ln w="38100">
            <a:solidFill>
              <a:srgbClr val="FF3399"/>
            </a:solidFill>
            <a:miter lim="800000"/>
            <a:headEnd/>
            <a:tailEnd/>
          </a:ln>
          <a:effectLst/>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p:cNvSpPr>
          <p:nvPr>
            <p:ph type="body" idx="4294967295"/>
          </p:nvPr>
        </p:nvSpPr>
        <p:spPr>
          <a:xfrm>
            <a:off x="150813" y="1752600"/>
            <a:ext cx="12041187" cy="5105400"/>
          </a:xfrm>
        </p:spPr>
        <p:txBody>
          <a:bodyPr/>
          <a:lstStyle/>
          <a:p>
            <a:pPr marL="273050" indent="-273050" defTabSz="914400"/>
            <a:r>
              <a:rPr lang="pt-BR" smtClean="0">
                <a:solidFill>
                  <a:srgbClr val="0000FF"/>
                </a:solidFill>
              </a:rPr>
              <a:t>Enterocolite necrosante (ECN) x Perfuração intestinal espontânea (PIE)</a:t>
            </a:r>
          </a:p>
          <a:p>
            <a:pPr marL="273050" indent="-273050" defTabSz="914400">
              <a:buFont typeface="Wingdings 3" pitchFamily="18" charset="2"/>
              <a:buNone/>
            </a:pPr>
            <a:r>
              <a:rPr lang="pt-BR" sz="1600" smtClean="0"/>
              <a:t>                                                      </a:t>
            </a:r>
            <a:r>
              <a:rPr lang="pt-BR" b="1" smtClean="0">
                <a:solidFill>
                  <a:srgbClr val="FF9900"/>
                </a:solidFill>
              </a:rPr>
              <a:t>Perfuração intestinal espontânea</a:t>
            </a:r>
          </a:p>
          <a:p>
            <a:pPr marL="273050" indent="-273050" defTabSz="914400">
              <a:buFont typeface="Wingdings 3" pitchFamily="18" charset="2"/>
              <a:buNone/>
            </a:pPr>
            <a:r>
              <a:rPr lang="pt-BR" b="1" smtClean="0">
                <a:solidFill>
                  <a:srgbClr val="FF9900"/>
                </a:solidFill>
              </a:rPr>
              <a:t>                                              (incidência:5-6%/RN≤1000g)</a:t>
            </a:r>
          </a:p>
          <a:p>
            <a:pPr marL="273050" indent="-273050" defTabSz="914400"/>
            <a:r>
              <a:rPr lang="pt-BR" sz="1600" smtClean="0"/>
              <a:t>necrose e perfuração focal de um pequeno segmento de intestino delgado (mais comum)</a:t>
            </a:r>
          </a:p>
          <a:p>
            <a:pPr marL="273050" indent="-273050" defTabSz="914400"/>
            <a:r>
              <a:rPr lang="pt-BR" sz="1600" smtClean="0"/>
              <a:t> geralmente: </a:t>
            </a:r>
            <a:r>
              <a:rPr lang="pt-BR" sz="1600" smtClean="0">
                <a:solidFill>
                  <a:srgbClr val="0000FF"/>
                </a:solidFill>
              </a:rPr>
              <a:t>íleo terminal</a:t>
            </a:r>
            <a:r>
              <a:rPr lang="pt-BR" sz="1600" smtClean="0"/>
              <a:t> (devido à vascularização específica) e, </a:t>
            </a:r>
          </a:p>
          <a:p>
            <a:pPr marL="273050" indent="-273050" defTabSz="914400">
              <a:buFont typeface="Wingdings 3" pitchFamily="18" charset="2"/>
              <a:buNone/>
            </a:pPr>
            <a:r>
              <a:rPr lang="pt-BR" sz="1600" smtClean="0"/>
              <a:t>                               secundariamente, o </a:t>
            </a:r>
            <a:r>
              <a:rPr lang="pt-BR" sz="1600" smtClean="0">
                <a:solidFill>
                  <a:srgbClr val="0000FF"/>
                </a:solidFill>
              </a:rPr>
              <a:t>cólon transverso e o cólon descendente.</a:t>
            </a:r>
          </a:p>
          <a:p>
            <a:pPr marL="273050" indent="-273050" defTabSz="914400"/>
            <a:r>
              <a:rPr lang="pt-BR" sz="1600" smtClean="0"/>
              <a:t> </a:t>
            </a:r>
            <a:r>
              <a:rPr lang="pt-BR" sz="1600" smtClean="0">
                <a:solidFill>
                  <a:srgbClr val="0000FF"/>
                </a:solidFill>
              </a:rPr>
              <a:t>intestino de aspecto normal</a:t>
            </a:r>
            <a:r>
              <a:rPr lang="pt-BR" sz="1600" smtClean="0"/>
              <a:t>, sem características macro ou microscópicas de enterocolite necrosante.</a:t>
            </a:r>
          </a:p>
          <a:p>
            <a:pPr marL="273050" indent="-273050" defTabSz="914400"/>
            <a:r>
              <a:rPr lang="pt-BR" sz="1600" smtClean="0"/>
              <a:t>RN em melhores condições</a:t>
            </a:r>
          </a:p>
          <a:p>
            <a:pPr marL="273050" indent="-273050" defTabSz="914400"/>
            <a:r>
              <a:rPr lang="pt-BR" sz="1600" smtClean="0"/>
              <a:t>Idade: primeiros dias de vida</a:t>
            </a:r>
          </a:p>
          <a:p>
            <a:pPr marL="273050" indent="-273050" defTabSz="914400"/>
            <a:r>
              <a:rPr lang="pt-BR" sz="1600" smtClean="0"/>
              <a:t>Clínica: distensão abdominal (comum e precoce)</a:t>
            </a:r>
          </a:p>
          <a:p>
            <a:pPr marL="273050" indent="-273050" defTabSz="914400"/>
            <a:endParaRPr lang="pt-BR" sz="1600" smtClean="0"/>
          </a:p>
          <a:p>
            <a:pPr marL="273050" indent="-273050" defTabSz="914400"/>
            <a:endParaRPr lang="pt-BR" sz="1600" smtClean="0"/>
          </a:p>
        </p:txBody>
      </p:sp>
      <p:sp>
        <p:nvSpPr>
          <p:cNvPr id="99331" name="Rectangle 4"/>
          <p:cNvSpPr>
            <a:spLocks/>
          </p:cNvSpPr>
          <p:nvPr/>
        </p:nvSpPr>
        <p:spPr bwMode="auto">
          <a:xfrm>
            <a:off x="606425" y="-381000"/>
            <a:ext cx="11585575" cy="1020763"/>
          </a:xfrm>
          <a:prstGeom prst="rect">
            <a:avLst/>
          </a:prstGeom>
          <a:noFill/>
          <a:ln w="9525">
            <a:noFill/>
            <a:miter lim="800000"/>
            <a:headEnd/>
            <a:tailEnd/>
          </a:ln>
        </p:spPr>
        <p:txBody>
          <a:bodyPr anchor="b"/>
          <a:lstStyle/>
          <a:p>
            <a:pPr eaLnBrk="0" hangingPunct="0">
              <a:lnSpc>
                <a:spcPct val="90000"/>
              </a:lnSpc>
            </a:pPr>
            <a:r>
              <a:rPr lang="pt-BR" sz="3200">
                <a:solidFill>
                  <a:srgbClr val="0000FF"/>
                </a:solidFill>
                <a:latin typeface="Consolas" pitchFamily="49" charset="0"/>
              </a:rPr>
              <a:t>Enterocolite necrosante: a lógica da prevenção</a:t>
            </a:r>
          </a:p>
        </p:txBody>
      </p:sp>
      <p:sp>
        <p:nvSpPr>
          <p:cNvPr id="99332" name="Rectangle 5"/>
          <p:cNvSpPr>
            <a:spLocks noChangeArrowheads="1"/>
          </p:cNvSpPr>
          <p:nvPr/>
        </p:nvSpPr>
        <p:spPr bwMode="auto">
          <a:xfrm>
            <a:off x="3962400" y="838200"/>
            <a:ext cx="6094413" cy="931863"/>
          </a:xfrm>
          <a:prstGeom prst="rect">
            <a:avLst/>
          </a:prstGeom>
          <a:noFill/>
          <a:ln w="9525">
            <a:noFill/>
            <a:miter lim="800000"/>
            <a:headEnd/>
            <a:tailEnd/>
          </a:ln>
        </p:spPr>
        <p:txBody>
          <a:bodyPr>
            <a:spAutoFit/>
          </a:bodyPr>
          <a:lstStyle/>
          <a:p>
            <a:pPr eaLnBrk="0" hangingPunct="0">
              <a:lnSpc>
                <a:spcPct val="90000"/>
              </a:lnSpc>
              <a:spcBef>
                <a:spcPct val="50000"/>
              </a:spcBef>
              <a:buSzPct val="100000"/>
              <a:buFont typeface="Arial" pitchFamily="34" charset="0"/>
              <a:buNone/>
            </a:pPr>
            <a:r>
              <a:rPr lang="pt-BR"/>
              <a:t>(</a:t>
            </a:r>
            <a:r>
              <a:rPr lang="pt-BR" sz="2400"/>
              <a:t>Recém-nascido pré-termo)</a:t>
            </a:r>
          </a:p>
          <a:p>
            <a:pPr eaLnBrk="0" hangingPunct="0">
              <a:lnSpc>
                <a:spcPct val="90000"/>
              </a:lnSpc>
              <a:spcBef>
                <a:spcPct val="50000"/>
              </a:spcBef>
              <a:buSzPct val="100000"/>
              <a:buFont typeface="Arial" pitchFamily="34" charset="0"/>
              <a:buChar char="▪"/>
            </a:pPr>
            <a:endParaRPr lang="pt-BR" sz="2400">
              <a:latin typeface="Corbel" pitchFamily="34" charset="0"/>
            </a:endParaRPr>
          </a:p>
        </p:txBody>
      </p:sp>
      <p:pic>
        <p:nvPicPr>
          <p:cNvPr id="99333" name="Picture 5" descr="ppt">
            <a:hlinkClick r:id="rId2" tooltip="Caso-Clin_Perfura_Intest_Espontanea"/>
          </p:cNvPr>
          <p:cNvPicPr>
            <a:picLocks noChangeAspect="1" noChangeArrowheads="1"/>
          </p:cNvPicPr>
          <p:nvPr/>
        </p:nvPicPr>
        <p:blipFill>
          <a:blip r:embed="rId3"/>
          <a:srcRect/>
          <a:stretch>
            <a:fillRect/>
          </a:stretch>
        </p:blipFill>
        <p:spPr bwMode="auto">
          <a:xfrm>
            <a:off x="6951663" y="2082800"/>
            <a:ext cx="457200" cy="457200"/>
          </a:xfrm>
          <a:prstGeom prst="rect">
            <a:avLst/>
          </a:prstGeom>
          <a:noFill/>
        </p:spPr>
      </p:pic>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3"/>
          <p:cNvSpPr>
            <a:spLocks noGrp="1"/>
          </p:cNvSpPr>
          <p:nvPr>
            <p:ph type="body" idx="4294967295"/>
          </p:nvPr>
        </p:nvSpPr>
        <p:spPr>
          <a:xfrm>
            <a:off x="912813" y="1295400"/>
            <a:ext cx="9985375" cy="5334000"/>
          </a:xfrm>
        </p:spPr>
        <p:txBody>
          <a:bodyPr/>
          <a:lstStyle/>
          <a:p>
            <a:pPr marL="273050" indent="-273050" defTabSz="914400"/>
            <a:r>
              <a:rPr lang="pt-BR" b="1" smtClean="0"/>
              <a:t>Etiologia</a:t>
            </a:r>
          </a:p>
          <a:p>
            <a:pPr marL="273050" indent="-273050" algn="just" defTabSz="914400">
              <a:buFont typeface="Wingdings" pitchFamily="2" charset="2"/>
              <a:buChar char="ü"/>
            </a:pPr>
            <a:r>
              <a:rPr lang="pt-BR" smtClean="0"/>
              <a:t>Episódios de hipoxia e isquemia (hipoperfuração intestinal transitória, ulceração de mucosa e submucosa, necrose transmural e perfuração); </a:t>
            </a:r>
          </a:p>
          <a:p>
            <a:pPr marL="273050" indent="-273050" algn="just" defTabSz="914400">
              <a:buFont typeface="Wingdings" pitchFamily="2" charset="2"/>
              <a:buChar char="ü"/>
            </a:pPr>
            <a:r>
              <a:rPr lang="pt-BR" smtClean="0"/>
              <a:t> Indometacina; ibuprofeno oral</a:t>
            </a:r>
          </a:p>
          <a:p>
            <a:pPr marL="273050" indent="-273050" algn="just" defTabSz="914400">
              <a:buFont typeface="Wingdings" pitchFamily="2" charset="2"/>
              <a:buChar char="ü"/>
            </a:pPr>
            <a:r>
              <a:rPr lang="pt-BR" smtClean="0"/>
              <a:t>Uso de dexametasona precoce no tratamento da displasia broncopulmonar (aumenta o risco em 12,3 vezes mais(Gordon et al, 1999)</a:t>
            </a:r>
          </a:p>
          <a:p>
            <a:pPr marL="273050" indent="-273050" algn="just" defTabSz="914400">
              <a:buFont typeface="Wingdings" pitchFamily="2" charset="2"/>
              <a:buChar char="ü"/>
            </a:pPr>
            <a:r>
              <a:rPr lang="pt-BR" smtClean="0"/>
              <a:t>Uso de sulfato de magnésio pré-natal (RN&lt;25 semanas)</a:t>
            </a:r>
          </a:p>
          <a:p>
            <a:pPr marL="273050" indent="-273050" algn="just" defTabSz="914400">
              <a:buFont typeface="Wingdings" pitchFamily="2" charset="2"/>
              <a:buChar char="ü"/>
            </a:pPr>
            <a:r>
              <a:rPr lang="pt-BR" b="1" smtClean="0">
                <a:solidFill>
                  <a:srgbClr val="FF0000"/>
                </a:solidFill>
              </a:rPr>
              <a:t>Pré-eclâmpsia:risco de 13,5 (1,82-65,1) (Yilmaz et al, 2013)</a:t>
            </a:r>
          </a:p>
          <a:p>
            <a:pPr marL="273050" indent="-273050" algn="just" defTabSz="914400">
              <a:buFont typeface="Wingdings" pitchFamily="2" charset="2"/>
              <a:buChar char="ü"/>
            </a:pPr>
            <a:r>
              <a:rPr lang="pt-BR" smtClean="0"/>
              <a:t> Corioamnionite subclínica/</a:t>
            </a:r>
            <a:r>
              <a:rPr lang="pt-BR" i="1" smtClean="0"/>
              <a:t>Candida</a:t>
            </a:r>
            <a:r>
              <a:rPr lang="pt-BR" smtClean="0"/>
              <a:t>;</a:t>
            </a:r>
          </a:p>
          <a:p>
            <a:pPr marL="273050" indent="-273050" algn="just" defTabSz="914400">
              <a:buFont typeface="Wingdings" pitchFamily="2" charset="2"/>
              <a:buChar char="ü"/>
            </a:pPr>
            <a:r>
              <a:rPr lang="pt-BR" i="1" smtClean="0"/>
              <a:t> Staphylococcus</a:t>
            </a:r>
            <a:r>
              <a:rPr lang="pt-BR" smtClean="0"/>
              <a:t> coagulase-negativo</a:t>
            </a:r>
          </a:p>
        </p:txBody>
      </p:sp>
      <p:sp>
        <p:nvSpPr>
          <p:cNvPr id="100355" name="Rectangle 4"/>
          <p:cNvSpPr>
            <a:spLocks/>
          </p:cNvSpPr>
          <p:nvPr/>
        </p:nvSpPr>
        <p:spPr bwMode="auto">
          <a:xfrm>
            <a:off x="606425" y="-381000"/>
            <a:ext cx="11585575" cy="1020763"/>
          </a:xfrm>
          <a:prstGeom prst="rect">
            <a:avLst/>
          </a:prstGeom>
          <a:noFill/>
          <a:ln w="9525">
            <a:noFill/>
            <a:miter lim="800000"/>
            <a:headEnd/>
            <a:tailEnd/>
          </a:ln>
        </p:spPr>
        <p:txBody>
          <a:bodyPr anchor="b"/>
          <a:lstStyle/>
          <a:p>
            <a:pPr eaLnBrk="0" hangingPunct="0">
              <a:lnSpc>
                <a:spcPct val="90000"/>
              </a:lnSpc>
            </a:pPr>
            <a:r>
              <a:rPr lang="pt-BR" sz="3200">
                <a:solidFill>
                  <a:srgbClr val="0000FF"/>
                </a:solidFill>
                <a:latin typeface="Consolas" pitchFamily="49" charset="0"/>
              </a:rPr>
              <a:t>Enterocolite necrosante: a lógica da prevenção</a:t>
            </a:r>
          </a:p>
        </p:txBody>
      </p:sp>
      <p:sp>
        <p:nvSpPr>
          <p:cNvPr id="100356" name="Rectangle 5"/>
          <p:cNvSpPr>
            <a:spLocks noChangeArrowheads="1"/>
          </p:cNvSpPr>
          <p:nvPr/>
        </p:nvSpPr>
        <p:spPr bwMode="auto">
          <a:xfrm>
            <a:off x="4114800" y="606425"/>
            <a:ext cx="6564313" cy="530225"/>
          </a:xfrm>
          <a:prstGeom prst="rect">
            <a:avLst/>
          </a:prstGeom>
          <a:noFill/>
          <a:ln w="9525">
            <a:noFill/>
            <a:miter lim="800000"/>
            <a:headEnd/>
            <a:tailEnd/>
          </a:ln>
        </p:spPr>
        <p:txBody>
          <a:bodyPr wrap="none">
            <a:spAutoFit/>
          </a:bodyPr>
          <a:lstStyle/>
          <a:p>
            <a:pPr eaLnBrk="0" hangingPunct="0">
              <a:lnSpc>
                <a:spcPct val="90000"/>
              </a:lnSpc>
              <a:spcBef>
                <a:spcPts val="1800"/>
              </a:spcBef>
              <a:buSzPct val="100000"/>
              <a:buFont typeface="Arial" pitchFamily="34" charset="0"/>
              <a:buNone/>
            </a:pPr>
            <a:r>
              <a:rPr lang="pt-BR" sz="3200" b="1">
                <a:solidFill>
                  <a:srgbClr val="FF3300"/>
                </a:solidFill>
              </a:rPr>
              <a:t>Perfuração intestinal espontânea</a:t>
            </a:r>
          </a:p>
        </p:txBody>
      </p:sp>
      <p:pic>
        <p:nvPicPr>
          <p:cNvPr id="100357" name="Picture 5" descr="ppt">
            <a:hlinkClick r:id="rId2" tooltip="Pre_eclampsia_perf-intest"/>
          </p:cNvPr>
          <p:cNvPicPr>
            <a:picLocks noChangeAspect="1" noChangeArrowheads="1"/>
          </p:cNvPicPr>
          <p:nvPr/>
        </p:nvPicPr>
        <p:blipFill>
          <a:blip r:embed="rId3"/>
          <a:srcRect/>
          <a:stretch>
            <a:fillRect/>
          </a:stretch>
        </p:blipFill>
        <p:spPr bwMode="auto">
          <a:xfrm>
            <a:off x="7762875" y="3886200"/>
            <a:ext cx="458788" cy="457200"/>
          </a:xfrm>
          <a:prstGeom prst="rect">
            <a:avLst/>
          </a:prstGeom>
          <a:noFill/>
        </p:spPr>
      </p:pic>
      <p:pic>
        <p:nvPicPr>
          <p:cNvPr id="100358" name="Picture 6" descr="ppt">
            <a:hlinkClick r:id="rId4" tooltip="Magnesio_pre_natal_perfura_intest"/>
          </p:cNvPr>
          <p:cNvPicPr>
            <a:picLocks noChangeAspect="1" noChangeArrowheads="1"/>
          </p:cNvPicPr>
          <p:nvPr/>
        </p:nvPicPr>
        <p:blipFill>
          <a:blip r:embed="rId3"/>
          <a:srcRect/>
          <a:stretch>
            <a:fillRect/>
          </a:stretch>
        </p:blipFill>
        <p:spPr bwMode="auto">
          <a:xfrm>
            <a:off x="7440613" y="3390900"/>
            <a:ext cx="457200" cy="457200"/>
          </a:xfrm>
          <a:prstGeom prst="rect">
            <a:avLst/>
          </a:prstGeom>
          <a:noFill/>
        </p:spPr>
      </p:pic>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a:xfrm>
            <a:off x="1520825" y="0"/>
            <a:ext cx="9150350" cy="1295400"/>
          </a:xfrm>
        </p:spPr>
        <p:txBody>
          <a:bodyPr anchor="ctr"/>
          <a:lstStyle/>
          <a:p>
            <a:pPr algn="ctr"/>
            <a:r>
              <a:rPr lang="pt-BR" sz="2000" b="1" smtClean="0">
                <a:solidFill>
                  <a:srgbClr val="0000FF"/>
                </a:solidFill>
              </a:rPr>
              <a:t>Regressão logística: Odds ratio ajustada para PIE versus não PIE:sepse precoce [</a:t>
            </a:r>
            <a:r>
              <a:rPr lang="pt-BR" sz="2000" b="1" i="1" smtClean="0">
                <a:solidFill>
                  <a:srgbClr val="0000FF"/>
                </a:solidFill>
              </a:rPr>
              <a:t>early onset sepsis</a:t>
            </a:r>
            <a:r>
              <a:rPr lang="pt-BR" sz="2000" b="1" smtClean="0">
                <a:solidFill>
                  <a:srgbClr val="0000FF"/>
                </a:solidFill>
              </a:rPr>
              <a:t>], esteróide pós-natal e Centro foram também incluídos no modelo de regressão logística)</a:t>
            </a:r>
          </a:p>
        </p:txBody>
      </p:sp>
      <p:pic>
        <p:nvPicPr>
          <p:cNvPr id="101379" name="Picture 4"/>
          <p:cNvPicPr>
            <a:picLocks noChangeAspect="1" noChangeArrowheads="1"/>
          </p:cNvPicPr>
          <p:nvPr/>
        </p:nvPicPr>
        <p:blipFill>
          <a:blip r:embed="rId2"/>
          <a:srcRect/>
          <a:stretch>
            <a:fillRect/>
          </a:stretch>
        </p:blipFill>
        <p:spPr bwMode="auto">
          <a:xfrm>
            <a:off x="1979613" y="1219200"/>
            <a:ext cx="7815262" cy="4976813"/>
          </a:xfrm>
          <a:prstGeom prst="rect">
            <a:avLst/>
          </a:prstGeom>
          <a:noFill/>
          <a:ln w="9525">
            <a:noFill/>
            <a:miter lim="800000"/>
            <a:headEnd/>
            <a:tailEnd/>
          </a:ln>
        </p:spPr>
      </p:pic>
      <p:sp>
        <p:nvSpPr>
          <p:cNvPr id="101380" name="Rectangle 5"/>
          <p:cNvSpPr>
            <a:spLocks noChangeArrowheads="1"/>
          </p:cNvSpPr>
          <p:nvPr/>
        </p:nvSpPr>
        <p:spPr bwMode="auto">
          <a:xfrm>
            <a:off x="0" y="5589588"/>
            <a:ext cx="12192000" cy="1152525"/>
          </a:xfrm>
          <a:prstGeom prst="rect">
            <a:avLst/>
          </a:prstGeom>
          <a:solidFill>
            <a:schemeClr val="accent1"/>
          </a:solidFill>
          <a:ln w="9525">
            <a:solidFill>
              <a:schemeClr val="tx1"/>
            </a:solidFill>
            <a:miter lim="800000"/>
            <a:headEnd/>
            <a:tailEnd/>
          </a:ln>
        </p:spPr>
        <p:txBody>
          <a:bodyPr wrap="none" anchor="ctr"/>
          <a:lstStyle/>
          <a:p>
            <a:pPr algn="ctr"/>
            <a:r>
              <a:rPr lang="pt-BR"/>
              <a:t>                               Observem que o sexo masculino, uso de antibióticos no pré-natal e </a:t>
            </a:r>
          </a:p>
          <a:p>
            <a:pPr algn="ctr"/>
            <a:r>
              <a:rPr lang="pt-BR"/>
              <a:t>indometacina para o</a:t>
            </a:r>
          </a:p>
          <a:p>
            <a:pPr algn="ctr"/>
            <a:r>
              <a:rPr lang="pt-BR"/>
              <a:t> tratamento da PCA associaram-se significativamente com PIE</a:t>
            </a:r>
          </a:p>
        </p:txBody>
      </p:sp>
      <p:sp>
        <p:nvSpPr>
          <p:cNvPr id="101381" name="Rectangle 6"/>
          <p:cNvSpPr>
            <a:spLocks noChangeArrowheads="1"/>
          </p:cNvSpPr>
          <p:nvPr/>
        </p:nvSpPr>
        <p:spPr bwMode="auto">
          <a:xfrm>
            <a:off x="9798050" y="5181600"/>
            <a:ext cx="2393950" cy="366713"/>
          </a:xfrm>
          <a:prstGeom prst="rect">
            <a:avLst/>
          </a:prstGeom>
          <a:noFill/>
          <a:ln w="9525">
            <a:noFill/>
            <a:miter lim="800000"/>
            <a:headEnd/>
            <a:tailEnd/>
          </a:ln>
        </p:spPr>
        <p:txBody>
          <a:bodyPr wrap="none">
            <a:spAutoFit/>
          </a:bodyPr>
          <a:lstStyle/>
          <a:p>
            <a:r>
              <a:rPr lang="pt-BR">
                <a:solidFill>
                  <a:srgbClr val="FFFF00"/>
                </a:solidFill>
              </a:rPr>
              <a:t>Wadhawan et al,2013</a:t>
            </a: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3"/>
          <p:cNvSpPr>
            <a:spLocks noGrp="1"/>
          </p:cNvSpPr>
          <p:nvPr>
            <p:ph type="body" idx="4294967295"/>
          </p:nvPr>
        </p:nvSpPr>
        <p:spPr>
          <a:xfrm>
            <a:off x="904875" y="1476375"/>
            <a:ext cx="10972800" cy="4525963"/>
          </a:xfrm>
        </p:spPr>
        <p:txBody>
          <a:bodyPr/>
          <a:lstStyle/>
          <a:p>
            <a:pPr marL="273050" indent="-273050" defTabSz="914400">
              <a:lnSpc>
                <a:spcPct val="80000"/>
              </a:lnSpc>
            </a:pPr>
            <a:r>
              <a:rPr lang="pt-BR" sz="2000" smtClean="0"/>
              <a:t>Tatli et al (2004), descreveram dois casos de PIE em RN sob o uso de ibuprofeno oral (um RN de 29 semanas fez uso de ibuprofeno oral profilático e o outro, de 30 semanas, usou a medicação aos 2 dias, devido a uma PCA de 2mm).</a:t>
            </a:r>
          </a:p>
          <a:p>
            <a:pPr marL="273050" indent="-273050" defTabSz="914400">
              <a:lnSpc>
                <a:spcPct val="80000"/>
              </a:lnSpc>
            </a:pPr>
            <a:r>
              <a:rPr lang="pt-PT" sz="2000" smtClean="0"/>
              <a:t>Mecanismo provável: </a:t>
            </a:r>
          </a:p>
          <a:p>
            <a:pPr marL="273050" indent="-273050" defTabSz="914400">
              <a:lnSpc>
                <a:spcPct val="80000"/>
              </a:lnSpc>
              <a:buFont typeface="Wingdings 3" pitchFamily="18" charset="2"/>
              <a:buNone/>
            </a:pPr>
            <a:r>
              <a:rPr lang="pt-PT" sz="2000" smtClean="0"/>
              <a:t>       -por via oral, a administração de indometacina causou perfuração intestinal via </a:t>
            </a:r>
            <a:r>
              <a:rPr lang="pt-PT" sz="2000" smtClean="0">
                <a:solidFill>
                  <a:srgbClr val="FF9900"/>
                </a:solidFill>
              </a:rPr>
              <a:t>inibição local da síntese de prostaglandinas</a:t>
            </a:r>
            <a:r>
              <a:rPr lang="pt-PT" sz="2000" smtClean="0"/>
              <a:t> (segundo Alpan, 1985) e da mesma forma, o ibuprofeno de uso oral pode enfraquecer os mecanismos de proteção do intestino via mecanismos similares ao da indometacina</a:t>
            </a:r>
          </a:p>
          <a:p>
            <a:pPr marL="273050" indent="-273050" algn="ctr" defTabSz="914400">
              <a:lnSpc>
                <a:spcPct val="80000"/>
              </a:lnSpc>
              <a:buFont typeface="Wingdings 3" pitchFamily="18" charset="2"/>
              <a:buNone/>
            </a:pPr>
            <a:r>
              <a:rPr lang="pt-PT" sz="2000" smtClean="0"/>
              <a:t>      </a:t>
            </a:r>
            <a:endParaRPr lang="pt-BR" sz="2000" smtClean="0">
              <a:solidFill>
                <a:schemeClr val="hlink"/>
              </a:solidFill>
            </a:endParaRPr>
          </a:p>
        </p:txBody>
      </p:sp>
      <p:sp>
        <p:nvSpPr>
          <p:cNvPr id="102403" name="Text Box 4"/>
          <p:cNvSpPr txBox="1">
            <a:spLocks noChangeArrowheads="1"/>
          </p:cNvSpPr>
          <p:nvPr/>
        </p:nvSpPr>
        <p:spPr bwMode="auto">
          <a:xfrm>
            <a:off x="836613" y="358775"/>
            <a:ext cx="2795587" cy="519113"/>
          </a:xfrm>
          <a:prstGeom prst="rect">
            <a:avLst/>
          </a:prstGeom>
          <a:noFill/>
          <a:ln w="9525">
            <a:noFill/>
            <a:miter lim="800000"/>
            <a:headEnd/>
            <a:tailEnd/>
          </a:ln>
        </p:spPr>
        <p:txBody>
          <a:bodyPr wrap="none">
            <a:spAutoFit/>
          </a:bodyPr>
          <a:lstStyle/>
          <a:p>
            <a:r>
              <a:rPr lang="pt-BR" sz="2800" b="1">
                <a:solidFill>
                  <a:srgbClr val="0000FF"/>
                </a:solidFill>
              </a:rPr>
              <a:t>Ibuprofeno oral</a:t>
            </a:r>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239713" y="836613"/>
            <a:ext cx="11617325" cy="5832475"/>
          </a:xfrm>
          <a:solidFill>
            <a:schemeClr val="bg1"/>
          </a:solidFill>
          <a:ln>
            <a:solidFill>
              <a:srgbClr val="002060"/>
            </a:solidFill>
          </a:ln>
        </p:spPr>
        <p:style>
          <a:lnRef idx="2">
            <a:schemeClr val="accent2"/>
          </a:lnRef>
          <a:fillRef idx="1">
            <a:schemeClr val="lt1"/>
          </a:fillRef>
          <a:effectRef idx="0">
            <a:schemeClr val="accent2"/>
          </a:effectRef>
          <a:fontRef idx="minor">
            <a:schemeClr val="dk1"/>
          </a:fontRef>
        </p:style>
        <p:txBody>
          <a:bodyPr>
            <a:normAutofit/>
          </a:bodyPr>
          <a:lstStyle/>
          <a:p>
            <a:pPr marL="0" indent="0" algn="just" defTabSz="914400">
              <a:lnSpc>
                <a:spcPct val="80000"/>
              </a:lnSpc>
              <a:buFont typeface="Wingdings" pitchFamily="2" charset="2"/>
              <a:buChar char="ü"/>
            </a:pPr>
            <a:r>
              <a:rPr lang="pt-BR" sz="2000" smtClean="0">
                <a:solidFill>
                  <a:srgbClr val="404040"/>
                </a:solidFill>
              </a:rPr>
              <a:t>Ragouilliaux et al (2007) constataram que existem diferenças nos achados histopatológicos de placentas de recém-nascidos que desenvolveram perfuração intestinal espontânea (PIE) em comparação com as crianças que não desenvolveram.</a:t>
            </a:r>
          </a:p>
          <a:p>
            <a:pPr marL="0" indent="0" algn="just" defTabSz="914400">
              <a:lnSpc>
                <a:spcPct val="80000"/>
              </a:lnSpc>
              <a:buFont typeface="Wingdings" pitchFamily="2" charset="2"/>
              <a:buChar char="ü"/>
            </a:pPr>
            <a:r>
              <a:rPr lang="pt-BR" sz="2000" smtClean="0">
                <a:solidFill>
                  <a:srgbClr val="404040"/>
                </a:solidFill>
              </a:rPr>
              <a:t>Ragouilliaux C (2007): </a:t>
            </a:r>
            <a:r>
              <a:rPr lang="pt-BR" sz="1600" smtClean="0">
                <a:solidFill>
                  <a:srgbClr val="0000FF"/>
                </a:solidFill>
              </a:rPr>
              <a:t>15 casos de PIE (média de 9,5</a:t>
            </a:r>
            <a:r>
              <a:rPr lang="en-US" sz="1600" smtClean="0">
                <a:solidFill>
                  <a:srgbClr val="0000FF"/>
                </a:solidFill>
                <a:cs typeface="Arial" pitchFamily="34" charset="0"/>
              </a:rPr>
              <a:t>±3,5 dias-4-14 dias)</a:t>
            </a:r>
            <a:r>
              <a:rPr lang="pt-BR" sz="1600" smtClean="0">
                <a:solidFill>
                  <a:srgbClr val="0000FF"/>
                </a:solidFill>
              </a:rPr>
              <a:t> X 33 controles</a:t>
            </a:r>
          </a:p>
          <a:p>
            <a:pPr marL="0" indent="0" algn="just" defTabSz="914400">
              <a:lnSpc>
                <a:spcPct val="80000"/>
              </a:lnSpc>
              <a:buFont typeface="Wingdings" pitchFamily="2" charset="2"/>
              <a:buChar char="ü"/>
            </a:pPr>
            <a:endParaRPr lang="pt-BR" sz="2000" b="1" smtClean="0">
              <a:solidFill>
                <a:srgbClr val="0000FF"/>
              </a:solidFill>
            </a:endParaRPr>
          </a:p>
          <a:p>
            <a:pPr marL="0" indent="0" algn="just" defTabSz="914400">
              <a:lnSpc>
                <a:spcPct val="80000"/>
              </a:lnSpc>
              <a:buFont typeface="Wingdings" pitchFamily="2" charset="2"/>
              <a:buChar char="Ø"/>
            </a:pPr>
            <a:endParaRPr lang="pt-BR" sz="2000" smtClean="0">
              <a:solidFill>
                <a:srgbClr val="0000FF"/>
              </a:solidFill>
            </a:endParaRPr>
          </a:p>
        </p:txBody>
      </p:sp>
      <p:pic>
        <p:nvPicPr>
          <p:cNvPr id="103427" name="Picture 4"/>
          <p:cNvPicPr>
            <a:picLocks noChangeAspect="1" noChangeArrowheads="1"/>
          </p:cNvPicPr>
          <p:nvPr/>
        </p:nvPicPr>
        <p:blipFill>
          <a:blip r:embed="rId2"/>
          <a:srcRect/>
          <a:stretch>
            <a:fillRect/>
          </a:stretch>
        </p:blipFill>
        <p:spPr bwMode="auto">
          <a:xfrm>
            <a:off x="303213" y="3124200"/>
            <a:ext cx="6219825" cy="3597275"/>
          </a:xfrm>
          <a:prstGeom prst="rect">
            <a:avLst/>
          </a:prstGeom>
          <a:noFill/>
          <a:ln w="9525">
            <a:noFill/>
            <a:miter lim="800000"/>
            <a:headEnd/>
            <a:tailEnd/>
          </a:ln>
        </p:spPr>
      </p:pic>
      <p:sp>
        <p:nvSpPr>
          <p:cNvPr id="103428" name="Rectangle 5"/>
          <p:cNvSpPr>
            <a:spLocks noChangeArrowheads="1"/>
          </p:cNvSpPr>
          <p:nvPr/>
        </p:nvSpPr>
        <p:spPr bwMode="auto">
          <a:xfrm>
            <a:off x="6450013" y="4267200"/>
            <a:ext cx="5486400" cy="1465263"/>
          </a:xfrm>
          <a:prstGeom prst="rect">
            <a:avLst/>
          </a:prstGeom>
          <a:noFill/>
          <a:ln w="9525">
            <a:noFill/>
            <a:miter lim="800000"/>
            <a:headEnd/>
            <a:tailEnd/>
          </a:ln>
        </p:spPr>
        <p:txBody>
          <a:bodyPr>
            <a:spAutoFit/>
          </a:bodyPr>
          <a:lstStyle/>
          <a:p>
            <a:pPr algn="ctr"/>
            <a:r>
              <a:rPr lang="pt-BR">
                <a:hlinkClick r:id="rId3"/>
              </a:rPr>
              <a:t>Maternal factors in extremely low birth weight infants who develop spontaneous intestinal perforation.</a:t>
            </a:r>
            <a:endParaRPr lang="pt-BR"/>
          </a:p>
          <a:p>
            <a:pPr algn="ctr"/>
            <a:r>
              <a:rPr lang="pt-BR"/>
              <a:t>Ragouilliaux CJ, Keeney SE, Hawkins HK, Rowen JL.Pediatrics. 2007 Dec;120(6):e1458-64</a:t>
            </a:r>
          </a:p>
        </p:txBody>
      </p:sp>
      <p:sp>
        <p:nvSpPr>
          <p:cNvPr id="103429" name="Text Box 6"/>
          <p:cNvSpPr txBox="1">
            <a:spLocks noChangeArrowheads="1"/>
          </p:cNvSpPr>
          <p:nvPr/>
        </p:nvSpPr>
        <p:spPr bwMode="auto">
          <a:xfrm>
            <a:off x="592138" y="141288"/>
            <a:ext cx="2795587" cy="519112"/>
          </a:xfrm>
          <a:prstGeom prst="rect">
            <a:avLst/>
          </a:prstGeom>
          <a:noFill/>
          <a:ln w="9525">
            <a:noFill/>
            <a:miter lim="800000"/>
            <a:headEnd/>
            <a:tailEnd/>
          </a:ln>
        </p:spPr>
        <p:txBody>
          <a:bodyPr wrap="none">
            <a:spAutoFit/>
          </a:bodyPr>
          <a:lstStyle/>
          <a:p>
            <a:r>
              <a:rPr lang="pt-BR" sz="2800" b="1">
                <a:solidFill>
                  <a:srgbClr val="0000FF"/>
                </a:solidFill>
              </a:rPr>
              <a:t>Corioamnionite</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ChangeArrowheads="1"/>
          </p:cNvSpPr>
          <p:nvPr/>
        </p:nvSpPr>
        <p:spPr bwMode="auto">
          <a:xfrm>
            <a:off x="239713" y="188913"/>
            <a:ext cx="11952287" cy="1143000"/>
          </a:xfrm>
          <a:prstGeom prst="rect">
            <a:avLst/>
          </a:prstGeom>
          <a:noFill/>
          <a:ln w="9525">
            <a:noFill/>
            <a:miter lim="800000"/>
            <a:headEnd/>
            <a:tailEnd/>
          </a:ln>
        </p:spPr>
        <p:txBody>
          <a:bodyPr anchor="ctr"/>
          <a:lstStyle/>
          <a:p>
            <a:pPr algn="ctr"/>
            <a:r>
              <a:rPr lang="pt-BR" sz="2800">
                <a:effectLst>
                  <a:outerShdw blurRad="38100" dist="38100" dir="2700000" algn="tl">
                    <a:srgbClr val="C0C0C0"/>
                  </a:outerShdw>
                </a:effectLst>
                <a:latin typeface="Palatino Linotype" pitchFamily="18" charset="0"/>
              </a:rPr>
              <a:t/>
            </a:r>
            <a:br>
              <a:rPr lang="pt-BR" sz="2800">
                <a:effectLst>
                  <a:outerShdw blurRad="38100" dist="38100" dir="2700000" algn="tl">
                    <a:srgbClr val="C0C0C0"/>
                  </a:outerShdw>
                </a:effectLst>
                <a:latin typeface="Palatino Linotype" pitchFamily="18" charset="0"/>
              </a:rPr>
            </a:br>
            <a:r>
              <a:rPr lang="pt-BR" sz="2800">
                <a:solidFill>
                  <a:srgbClr val="0000FF"/>
                </a:solidFill>
                <a:effectLst>
                  <a:outerShdw blurRad="38100" dist="38100" dir="2700000" algn="tl">
                    <a:srgbClr val="C0C0C0"/>
                  </a:outerShdw>
                </a:effectLst>
                <a:latin typeface="Palatino Linotype" pitchFamily="18" charset="0"/>
              </a:rPr>
              <a:t>Corioamnionite e perfuração intestinal espontânea (PIE) em RN de extremo baixo peso (&lt;1000g)</a:t>
            </a:r>
          </a:p>
        </p:txBody>
      </p:sp>
      <p:pic>
        <p:nvPicPr>
          <p:cNvPr id="104451" name="Picture 3"/>
          <p:cNvPicPr>
            <a:picLocks noChangeAspect="1" noChangeArrowheads="1"/>
          </p:cNvPicPr>
          <p:nvPr/>
        </p:nvPicPr>
        <p:blipFill>
          <a:blip r:embed="rId2"/>
          <a:srcRect/>
          <a:stretch>
            <a:fillRect/>
          </a:stretch>
        </p:blipFill>
        <p:spPr bwMode="auto">
          <a:xfrm>
            <a:off x="1774825" y="1412875"/>
            <a:ext cx="8535988" cy="4324350"/>
          </a:xfrm>
          <a:prstGeom prst="rect">
            <a:avLst/>
          </a:prstGeom>
          <a:noFill/>
          <a:ln w="9525">
            <a:noFill/>
            <a:miter lim="800000"/>
            <a:headEnd/>
            <a:tailEnd/>
          </a:ln>
        </p:spPr>
      </p:pic>
      <p:sp>
        <p:nvSpPr>
          <p:cNvPr id="104452" name="Rectangle 4"/>
          <p:cNvSpPr>
            <a:spLocks noChangeArrowheads="1"/>
          </p:cNvSpPr>
          <p:nvPr/>
        </p:nvSpPr>
        <p:spPr bwMode="auto">
          <a:xfrm>
            <a:off x="1870075" y="1412875"/>
            <a:ext cx="4130675" cy="431800"/>
          </a:xfrm>
          <a:prstGeom prst="rect">
            <a:avLst/>
          </a:prstGeom>
          <a:solidFill>
            <a:schemeClr val="accent1"/>
          </a:solidFill>
          <a:ln w="9525">
            <a:solidFill>
              <a:schemeClr val="tx1"/>
            </a:solidFill>
            <a:miter lim="800000"/>
            <a:headEnd/>
            <a:tailEnd/>
          </a:ln>
        </p:spPr>
        <p:txBody>
          <a:bodyPr wrap="none" anchor="ctr"/>
          <a:lstStyle/>
          <a:p>
            <a:pPr algn="ctr"/>
            <a:r>
              <a:rPr lang="pt-BR"/>
              <a:t>Dados de doença infecciosa</a:t>
            </a:r>
          </a:p>
        </p:txBody>
      </p:sp>
      <p:sp>
        <p:nvSpPr>
          <p:cNvPr id="104453" name="Rectangle 5"/>
          <p:cNvSpPr>
            <a:spLocks noChangeArrowheads="1"/>
          </p:cNvSpPr>
          <p:nvPr/>
        </p:nvSpPr>
        <p:spPr bwMode="auto">
          <a:xfrm>
            <a:off x="4752975" y="1916113"/>
            <a:ext cx="1920875" cy="431800"/>
          </a:xfrm>
          <a:prstGeom prst="rect">
            <a:avLst/>
          </a:prstGeom>
          <a:solidFill>
            <a:schemeClr val="accent1"/>
          </a:solidFill>
          <a:ln w="9525">
            <a:solidFill>
              <a:schemeClr val="tx1"/>
            </a:solidFill>
            <a:miter lim="800000"/>
            <a:headEnd/>
            <a:tailEnd/>
          </a:ln>
        </p:spPr>
        <p:txBody>
          <a:bodyPr wrap="none" anchor="ctr"/>
          <a:lstStyle/>
          <a:p>
            <a:r>
              <a:rPr lang="pt-BR" sz="1400"/>
              <a:t>PIE:16(%)</a:t>
            </a:r>
          </a:p>
        </p:txBody>
      </p:sp>
      <p:sp>
        <p:nvSpPr>
          <p:cNvPr id="104454" name="Rectangle 6"/>
          <p:cNvSpPr>
            <a:spLocks noChangeArrowheads="1"/>
          </p:cNvSpPr>
          <p:nvPr/>
        </p:nvSpPr>
        <p:spPr bwMode="auto">
          <a:xfrm>
            <a:off x="6959600" y="1916113"/>
            <a:ext cx="1919288" cy="431800"/>
          </a:xfrm>
          <a:prstGeom prst="rect">
            <a:avLst/>
          </a:prstGeom>
          <a:solidFill>
            <a:schemeClr val="accent1"/>
          </a:solidFill>
          <a:ln w="9525">
            <a:solidFill>
              <a:schemeClr val="tx1"/>
            </a:solidFill>
            <a:miter lim="800000"/>
            <a:headEnd/>
            <a:tailEnd/>
          </a:ln>
        </p:spPr>
        <p:txBody>
          <a:bodyPr wrap="none" anchor="ctr"/>
          <a:lstStyle/>
          <a:p>
            <a:r>
              <a:rPr lang="pt-BR" sz="1400"/>
              <a:t>Controles:33 (%)</a:t>
            </a:r>
          </a:p>
        </p:txBody>
      </p:sp>
      <p:sp>
        <p:nvSpPr>
          <p:cNvPr id="104455" name="Line 7"/>
          <p:cNvSpPr>
            <a:spLocks noChangeShapeType="1"/>
          </p:cNvSpPr>
          <p:nvPr/>
        </p:nvSpPr>
        <p:spPr bwMode="auto">
          <a:xfrm>
            <a:off x="1200150" y="2133600"/>
            <a:ext cx="673100" cy="431800"/>
          </a:xfrm>
          <a:prstGeom prst="line">
            <a:avLst/>
          </a:prstGeom>
          <a:noFill/>
          <a:ln w="76200">
            <a:solidFill>
              <a:srgbClr val="FF0000"/>
            </a:solidFill>
            <a:round/>
            <a:headEnd/>
            <a:tailEnd type="triangle" w="med" len="med"/>
          </a:ln>
        </p:spPr>
        <p:txBody>
          <a:bodyPr/>
          <a:lstStyle/>
          <a:p>
            <a:endParaRPr lang="pt-BR"/>
          </a:p>
        </p:txBody>
      </p:sp>
      <p:sp>
        <p:nvSpPr>
          <p:cNvPr id="104456" name="Line 8"/>
          <p:cNvSpPr>
            <a:spLocks noChangeShapeType="1"/>
          </p:cNvSpPr>
          <p:nvPr/>
        </p:nvSpPr>
        <p:spPr bwMode="auto">
          <a:xfrm>
            <a:off x="1200150" y="2852738"/>
            <a:ext cx="673100" cy="431800"/>
          </a:xfrm>
          <a:prstGeom prst="line">
            <a:avLst/>
          </a:prstGeom>
          <a:noFill/>
          <a:ln w="76200">
            <a:solidFill>
              <a:srgbClr val="FF0000"/>
            </a:solidFill>
            <a:round/>
            <a:headEnd/>
            <a:tailEnd type="triangle" w="med" len="med"/>
          </a:ln>
        </p:spPr>
        <p:txBody>
          <a:bodyPr/>
          <a:lstStyle/>
          <a:p>
            <a:endParaRPr lang="pt-BR"/>
          </a:p>
        </p:txBody>
      </p:sp>
      <p:sp>
        <p:nvSpPr>
          <p:cNvPr id="104457" name="Line 9"/>
          <p:cNvSpPr>
            <a:spLocks noChangeShapeType="1"/>
          </p:cNvSpPr>
          <p:nvPr/>
        </p:nvSpPr>
        <p:spPr bwMode="auto">
          <a:xfrm>
            <a:off x="2159000" y="3716338"/>
            <a:ext cx="1344613" cy="0"/>
          </a:xfrm>
          <a:prstGeom prst="line">
            <a:avLst/>
          </a:prstGeom>
          <a:noFill/>
          <a:ln w="57150">
            <a:solidFill>
              <a:srgbClr val="FF0000"/>
            </a:solidFill>
            <a:round/>
            <a:headEnd/>
            <a:tailEnd/>
          </a:ln>
        </p:spPr>
        <p:txBody>
          <a:bodyPr/>
          <a:lstStyle/>
          <a:p>
            <a:endParaRPr lang="pt-BR"/>
          </a:p>
        </p:txBody>
      </p:sp>
      <p:sp>
        <p:nvSpPr>
          <p:cNvPr id="104458" name="Line 10"/>
          <p:cNvSpPr>
            <a:spLocks noChangeShapeType="1"/>
          </p:cNvSpPr>
          <p:nvPr/>
        </p:nvSpPr>
        <p:spPr bwMode="auto">
          <a:xfrm>
            <a:off x="2063750" y="2997200"/>
            <a:ext cx="1344613" cy="0"/>
          </a:xfrm>
          <a:prstGeom prst="line">
            <a:avLst/>
          </a:prstGeom>
          <a:noFill/>
          <a:ln w="57150">
            <a:solidFill>
              <a:srgbClr val="FF0000"/>
            </a:solidFill>
            <a:round/>
            <a:headEnd/>
            <a:tailEnd/>
          </a:ln>
        </p:spPr>
        <p:txBody>
          <a:bodyPr/>
          <a:lstStyle/>
          <a:p>
            <a:endParaRPr lang="pt-BR"/>
          </a:p>
        </p:txBody>
      </p:sp>
      <p:sp>
        <p:nvSpPr>
          <p:cNvPr id="104459" name="Text Box 11"/>
          <p:cNvSpPr txBox="1">
            <a:spLocks noChangeArrowheads="1"/>
          </p:cNvSpPr>
          <p:nvPr/>
        </p:nvSpPr>
        <p:spPr bwMode="auto">
          <a:xfrm>
            <a:off x="2657475" y="5661025"/>
            <a:ext cx="7731125" cy="915988"/>
          </a:xfrm>
          <a:prstGeom prst="rect">
            <a:avLst/>
          </a:prstGeom>
          <a:noFill/>
          <a:ln w="9525">
            <a:noFill/>
            <a:miter lim="800000"/>
            <a:headEnd/>
            <a:tailEnd/>
          </a:ln>
        </p:spPr>
        <p:txBody>
          <a:bodyPr wrap="none">
            <a:spAutoFit/>
          </a:bodyPr>
          <a:lstStyle/>
          <a:p>
            <a:pPr algn="ctr"/>
            <a:r>
              <a:rPr lang="pt-BR" b="1">
                <a:solidFill>
                  <a:srgbClr val="0000CC"/>
                </a:solidFill>
              </a:rPr>
              <a:t>Patogênese</a:t>
            </a:r>
            <a:r>
              <a:rPr lang="pt-BR"/>
              <a:t>:lesão da mucosa intestinal pela  aumento da produção </a:t>
            </a:r>
          </a:p>
          <a:p>
            <a:pPr algn="ctr"/>
            <a:r>
              <a:rPr lang="pt-BR"/>
              <a:t>de lnterleucina 1-</a:t>
            </a:r>
            <a:r>
              <a:rPr lang="en-US"/>
              <a:t>ß</a:t>
            </a:r>
            <a:r>
              <a:rPr lang="pt-BR"/>
              <a:t> pela corioamnionite             translocação de </a:t>
            </a:r>
            <a:r>
              <a:rPr lang="pt-BR" i="1"/>
              <a:t>Candida</a:t>
            </a:r>
            <a:r>
              <a:rPr lang="pt-BR"/>
              <a:t> e </a:t>
            </a:r>
          </a:p>
          <a:p>
            <a:pPr algn="ctr"/>
            <a:r>
              <a:rPr lang="pt-BR" i="1"/>
              <a:t>Staphylococcus</a:t>
            </a:r>
            <a:r>
              <a:rPr lang="pt-BR"/>
              <a:t> para circulação sistêmica</a:t>
            </a:r>
          </a:p>
        </p:txBody>
      </p:sp>
      <p:sp>
        <p:nvSpPr>
          <p:cNvPr id="104460" name="AutoShape 12"/>
          <p:cNvSpPr>
            <a:spLocks noChangeArrowheads="1"/>
          </p:cNvSpPr>
          <p:nvPr/>
        </p:nvSpPr>
        <p:spPr bwMode="auto">
          <a:xfrm>
            <a:off x="6781800" y="6096000"/>
            <a:ext cx="534988" cy="125413"/>
          </a:xfrm>
          <a:prstGeom prst="rightArrow">
            <a:avLst>
              <a:gd name="adj1" fmla="val 50000"/>
              <a:gd name="adj2" fmla="val 106645"/>
            </a:avLst>
          </a:prstGeom>
          <a:solidFill>
            <a:schemeClr val="accent1"/>
          </a:solidFill>
          <a:ln w="9525">
            <a:solidFill>
              <a:schemeClr val="tx1"/>
            </a:solidFill>
            <a:miter lim="800000"/>
            <a:headEnd/>
            <a:tailEnd/>
          </a:ln>
        </p:spPr>
        <p:txBody>
          <a:bodyPr wrap="none" anchor="ctr"/>
          <a:lstStyle/>
          <a:p>
            <a:endParaRPr lang="pt-BR"/>
          </a:p>
        </p:txBody>
      </p:sp>
      <p:sp>
        <p:nvSpPr>
          <p:cNvPr id="104461" name="Rectangle 13"/>
          <p:cNvSpPr>
            <a:spLocks noChangeArrowheads="1"/>
          </p:cNvSpPr>
          <p:nvPr/>
        </p:nvSpPr>
        <p:spPr bwMode="auto">
          <a:xfrm>
            <a:off x="1200150" y="6524625"/>
            <a:ext cx="10079038" cy="333375"/>
          </a:xfrm>
          <a:prstGeom prst="rect">
            <a:avLst/>
          </a:prstGeom>
          <a:solidFill>
            <a:schemeClr val="accent1"/>
          </a:solidFill>
          <a:ln w="9525">
            <a:solidFill>
              <a:schemeClr val="tx1"/>
            </a:solidFill>
            <a:miter lim="800000"/>
            <a:headEnd/>
            <a:tailEnd/>
          </a:ln>
        </p:spPr>
        <p:txBody>
          <a:bodyPr wrap="none" anchor="ctr"/>
          <a:lstStyle/>
          <a:p>
            <a:pPr algn="ctr"/>
            <a:r>
              <a:rPr lang="pt-BR" sz="1200"/>
              <a:t>  Whyte (1982): 18 casos de Corioamnionite por Candida (alta proporção de mães tratadas com antibiótico)</a:t>
            </a:r>
          </a:p>
        </p:txBody>
      </p:sp>
      <p:sp>
        <p:nvSpPr>
          <p:cNvPr id="104462" name="AutoShape 14"/>
          <p:cNvSpPr>
            <a:spLocks noChangeArrowheads="1"/>
          </p:cNvSpPr>
          <p:nvPr/>
        </p:nvSpPr>
        <p:spPr bwMode="auto">
          <a:xfrm flipH="1">
            <a:off x="3889375" y="2420938"/>
            <a:ext cx="960438" cy="215900"/>
          </a:xfrm>
          <a:prstGeom prst="curvedDownArrow">
            <a:avLst>
              <a:gd name="adj1" fmla="val 88971"/>
              <a:gd name="adj2" fmla="val 177941"/>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104463" name="Rectangle 15"/>
          <p:cNvSpPr>
            <a:spLocks noChangeArrowheads="1"/>
          </p:cNvSpPr>
          <p:nvPr/>
        </p:nvSpPr>
        <p:spPr bwMode="auto">
          <a:xfrm>
            <a:off x="1870075" y="4005263"/>
            <a:ext cx="8353425" cy="288925"/>
          </a:xfrm>
          <a:prstGeom prst="rect">
            <a:avLst/>
          </a:prstGeom>
          <a:solidFill>
            <a:schemeClr val="accent1"/>
          </a:solidFill>
          <a:ln w="9525">
            <a:solidFill>
              <a:schemeClr val="tx1"/>
            </a:solidFill>
            <a:miter lim="800000"/>
            <a:headEnd/>
            <a:tailEnd/>
          </a:ln>
        </p:spPr>
        <p:txBody>
          <a:bodyPr wrap="none" anchor="ctr"/>
          <a:lstStyle/>
          <a:p>
            <a:r>
              <a:rPr lang="pt-BR" sz="1400">
                <a:solidFill>
                  <a:srgbClr val="FF0000"/>
                </a:solidFill>
              </a:rPr>
              <a:t>Uso de antibiótico materno(%)                       93                                              57                      0,018</a:t>
            </a:r>
          </a:p>
        </p:txBody>
      </p:sp>
      <p:sp>
        <p:nvSpPr>
          <p:cNvPr id="104464" name="Line 16"/>
          <p:cNvSpPr>
            <a:spLocks noChangeShapeType="1"/>
          </p:cNvSpPr>
          <p:nvPr/>
        </p:nvSpPr>
        <p:spPr bwMode="auto">
          <a:xfrm>
            <a:off x="10896600" y="3429000"/>
            <a:ext cx="0" cy="0"/>
          </a:xfrm>
          <a:prstGeom prst="line">
            <a:avLst/>
          </a:prstGeom>
          <a:noFill/>
          <a:ln w="9525">
            <a:solidFill>
              <a:schemeClr val="tx1"/>
            </a:solidFill>
            <a:round/>
            <a:headEnd/>
            <a:tailEnd type="triangle" w="med" len="med"/>
          </a:ln>
        </p:spPr>
        <p:txBody>
          <a:bodyPr/>
          <a:lstStyle/>
          <a:p>
            <a:endParaRPr lang="pt-BR"/>
          </a:p>
        </p:txBody>
      </p:sp>
      <p:sp>
        <p:nvSpPr>
          <p:cNvPr id="104465" name="Line 17"/>
          <p:cNvSpPr>
            <a:spLocks noChangeShapeType="1"/>
          </p:cNvSpPr>
          <p:nvPr/>
        </p:nvSpPr>
        <p:spPr bwMode="auto">
          <a:xfrm>
            <a:off x="1200150" y="3573463"/>
            <a:ext cx="673100" cy="431800"/>
          </a:xfrm>
          <a:prstGeom prst="line">
            <a:avLst/>
          </a:prstGeom>
          <a:noFill/>
          <a:ln w="76200">
            <a:solidFill>
              <a:srgbClr val="FF0000"/>
            </a:solidFill>
            <a:round/>
            <a:headEnd/>
            <a:tailEnd type="triangle" w="med" len="med"/>
          </a:ln>
        </p:spPr>
        <p:txBody>
          <a:bodyPr/>
          <a:lstStyle/>
          <a:p>
            <a:endParaRPr lang="pt-B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wipe(down)">
                                      <p:cBhvr>
                                        <p:cTn id="7" dur="5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239713" y="1266825"/>
            <a:ext cx="11617325" cy="5832475"/>
          </a:xfrm>
          <a:solidFill>
            <a:schemeClr val="bg1"/>
          </a:solidFill>
          <a:ln>
            <a:solidFill>
              <a:srgbClr val="002060"/>
            </a:solidFill>
          </a:ln>
        </p:spPr>
        <p:style>
          <a:lnRef idx="2">
            <a:schemeClr val="accent2"/>
          </a:lnRef>
          <a:fillRef idx="1">
            <a:schemeClr val="lt1"/>
          </a:fillRef>
          <a:effectRef idx="0">
            <a:schemeClr val="accent2"/>
          </a:effectRef>
          <a:fontRef idx="minor">
            <a:schemeClr val="dk1"/>
          </a:fontRef>
        </p:style>
        <p:txBody>
          <a:bodyPr>
            <a:normAutofit/>
          </a:bodyPr>
          <a:lstStyle/>
          <a:p>
            <a:pPr marL="0" indent="0" algn="just" defTabSz="914400">
              <a:buFont typeface="Courier New" pitchFamily="49" charset="0"/>
              <a:buChar char="o"/>
            </a:pPr>
            <a:r>
              <a:rPr lang="pt-BR" sz="1400" smtClean="0">
                <a:solidFill>
                  <a:srgbClr val="404040"/>
                </a:solidFill>
              </a:rPr>
              <a:t> </a:t>
            </a:r>
            <a:r>
              <a:rPr lang="pt-BR" sz="2000" smtClean="0">
                <a:solidFill>
                  <a:srgbClr val="404040"/>
                </a:solidFill>
              </a:rPr>
              <a:t>As perfurações intestinais espontâneas, muitas vezes, tem sido classificadas como ECN.</a:t>
            </a:r>
          </a:p>
          <a:p>
            <a:pPr marL="0" indent="0" algn="just" defTabSz="914400">
              <a:buFont typeface="Courier New" pitchFamily="49" charset="0"/>
              <a:buChar char="o"/>
            </a:pPr>
            <a:r>
              <a:rPr lang="pt-BR" sz="2000" smtClean="0">
                <a:solidFill>
                  <a:srgbClr val="404040"/>
                </a:solidFill>
              </a:rPr>
              <a:t> A fisiopatogenia é diferente.</a:t>
            </a:r>
          </a:p>
          <a:p>
            <a:pPr marL="0" indent="0" algn="just" defTabSz="914400">
              <a:buFont typeface="Courier New" pitchFamily="49" charset="0"/>
              <a:buChar char="o"/>
            </a:pPr>
            <a:r>
              <a:rPr lang="pt-BR" sz="2000" smtClean="0">
                <a:solidFill>
                  <a:srgbClr val="404040"/>
                </a:solidFill>
              </a:rPr>
              <a:t> </a:t>
            </a:r>
            <a:r>
              <a:rPr lang="pt-BR" sz="2000" smtClean="0">
                <a:solidFill>
                  <a:srgbClr val="FF3300"/>
                </a:solidFill>
              </a:rPr>
              <a:t>A perfuração intestinal espontânea geralmente ocorre nos primeiros dias após o nascimento e não está associada com alimentação enteral.</a:t>
            </a:r>
          </a:p>
          <a:p>
            <a:pPr marL="0" indent="0" algn="just" defTabSz="914400">
              <a:buFont typeface="Courier New" pitchFamily="49" charset="0"/>
              <a:buChar char="o"/>
            </a:pPr>
            <a:r>
              <a:rPr lang="pt-BR" sz="2000" b="1" smtClean="0">
                <a:solidFill>
                  <a:srgbClr val="404040"/>
                </a:solidFill>
              </a:rPr>
              <a:t> </a:t>
            </a:r>
            <a:r>
              <a:rPr lang="pt-BR" sz="2000" smtClean="0">
                <a:solidFill>
                  <a:srgbClr val="404040"/>
                </a:solidFill>
              </a:rPr>
              <a:t> É uma doença grave que provoca necrose da mucosa do intestino delgado ou do colo.</a:t>
            </a:r>
          </a:p>
          <a:p>
            <a:pPr marL="0" indent="0" algn="just" defTabSz="914400">
              <a:buFont typeface="Courier New" pitchFamily="49" charset="0"/>
              <a:buChar char="o"/>
            </a:pPr>
            <a:r>
              <a:rPr lang="pt-BR" sz="2000" smtClean="0">
                <a:solidFill>
                  <a:srgbClr val="404040"/>
                </a:solidFill>
              </a:rPr>
              <a:t> Doença de RN de baixo peso e prematuro</a:t>
            </a:r>
          </a:p>
          <a:p>
            <a:pPr marL="0" indent="0" algn="ctr" defTabSz="914400">
              <a:buFont typeface="Courier New" pitchFamily="49" charset="0"/>
              <a:buChar char="o"/>
            </a:pPr>
            <a:r>
              <a:rPr lang="pt-BR" sz="2000" smtClean="0">
                <a:solidFill>
                  <a:srgbClr val="404040"/>
                </a:solidFill>
              </a:rPr>
              <a:t> </a:t>
            </a:r>
            <a:r>
              <a:rPr lang="pt-BR" sz="2000" smtClean="0">
                <a:solidFill>
                  <a:srgbClr val="0000FF"/>
                </a:solidFill>
              </a:rPr>
              <a:t>É consequência direta da isquemia intestinal, a qual decorre de uma redução no fluxo sanguíneo mesentérico</a:t>
            </a:r>
          </a:p>
          <a:p>
            <a:pPr marL="0" indent="0" algn="just" defTabSz="914400">
              <a:buFont typeface="Courier New" pitchFamily="49" charset="0"/>
              <a:buChar char="o"/>
            </a:pPr>
            <a:endParaRPr lang="pt-BR" sz="2000" smtClean="0">
              <a:solidFill>
                <a:srgbClr val="0000FF"/>
              </a:solidFill>
            </a:endParaRPr>
          </a:p>
        </p:txBody>
      </p:sp>
      <p:pic>
        <p:nvPicPr>
          <p:cNvPr id="105475" name="Picture 4"/>
          <p:cNvPicPr>
            <a:picLocks noChangeAspect="1" noChangeArrowheads="1"/>
          </p:cNvPicPr>
          <p:nvPr/>
        </p:nvPicPr>
        <p:blipFill>
          <a:blip r:embed="rId2"/>
          <a:srcRect/>
          <a:stretch>
            <a:fillRect/>
          </a:stretch>
        </p:blipFill>
        <p:spPr bwMode="auto">
          <a:xfrm>
            <a:off x="8991600" y="5562600"/>
            <a:ext cx="915988" cy="9667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p:cNvSpPr>
          <p:nvPr>
            <p:ph type="title" idx="4294967295"/>
          </p:nvPr>
        </p:nvSpPr>
        <p:spPr>
          <a:xfrm>
            <a:off x="2309813" y="157163"/>
            <a:ext cx="8912225" cy="1281112"/>
          </a:xfrm>
        </p:spPr>
        <p:txBody>
          <a:bodyPr anchor="b"/>
          <a:lstStyle/>
          <a:p>
            <a:pPr algn="ctr"/>
            <a:r>
              <a:rPr lang="pt-BR" b="1" smtClean="0">
                <a:solidFill>
                  <a:srgbClr val="0000FF"/>
                </a:solidFill>
              </a:rPr>
              <a:t>Caso Clínico&gt; Perfuração intestinal espontânea</a:t>
            </a:r>
          </a:p>
        </p:txBody>
      </p:sp>
      <p:sp>
        <p:nvSpPr>
          <p:cNvPr id="106499" name="Rectangle 3"/>
          <p:cNvSpPr>
            <a:spLocks noGrp="1"/>
          </p:cNvSpPr>
          <p:nvPr>
            <p:ph type="body" idx="4294967295"/>
          </p:nvPr>
        </p:nvSpPr>
        <p:spPr>
          <a:xfrm>
            <a:off x="2513013" y="1447800"/>
            <a:ext cx="9223375" cy="5410200"/>
          </a:xfrm>
        </p:spPr>
        <p:txBody>
          <a:bodyPr/>
          <a:lstStyle/>
          <a:p>
            <a:pPr marL="273050" indent="-273050" defTabSz="914400"/>
            <a:r>
              <a:rPr lang="pt-BR" smtClean="0"/>
              <a:t>Caso Clínico: Data do parto: 29/01/14 (HRSM);  IG: </a:t>
            </a:r>
            <a:r>
              <a:rPr lang="pt-BR" smtClean="0">
                <a:solidFill>
                  <a:srgbClr val="FF3300"/>
                </a:solidFill>
              </a:rPr>
              <a:t>27s+5d;  Peso 1000g</a:t>
            </a:r>
            <a:r>
              <a:rPr lang="pt-BR" smtClean="0"/>
              <a:t>; tempo de bolsa rota de 11 horas; leucocitose materna no momento do parto; A radiografia </a:t>
            </a:r>
            <a:r>
              <a:rPr lang="pt-BR" smtClean="0">
                <a:solidFill>
                  <a:srgbClr val="FF3300"/>
                </a:solidFill>
              </a:rPr>
              <a:t>com 50 horas de vida apresentou pneumoperitônio</a:t>
            </a:r>
            <a:r>
              <a:rPr lang="pt-BR" smtClean="0"/>
              <a:t> e infiltrado pulmonar bilateral; </a:t>
            </a:r>
            <a:r>
              <a:rPr lang="pt-BR" smtClean="0">
                <a:solidFill>
                  <a:srgbClr val="FF3300"/>
                </a:solidFill>
              </a:rPr>
              <a:t>Com 97 horas de vida</a:t>
            </a:r>
            <a:r>
              <a:rPr lang="pt-BR" smtClean="0"/>
              <a:t> foi submetida à laparotomia exploradora, que evidenciou </a:t>
            </a:r>
            <a:r>
              <a:rPr lang="pt-BR" smtClean="0">
                <a:solidFill>
                  <a:srgbClr val="FF3300"/>
                </a:solidFill>
              </a:rPr>
              <a:t>perfuração intestinal em íleo distal a 10 cm da  válvula ileocecal</a:t>
            </a:r>
            <a:r>
              <a:rPr lang="pt-BR" smtClean="0"/>
              <a:t>; Foi então realizada a enterectomia de cerca de 2cm, incluindo o local da perfuração, com enteroanastomose término-terminal íleo-ileal; Laudo: segmento de intestino delgado exibindo edema, vasocongestão acentuada e processo inflamatório agudo; presença de células ganglionares em plexos nervosos ; </a:t>
            </a:r>
            <a:r>
              <a:rPr lang="pt-BR" smtClean="0">
                <a:solidFill>
                  <a:srgbClr val="FF3300"/>
                </a:solidFill>
              </a:rPr>
              <a:t>9º dia: ecografia cerebral evidenciou </a:t>
            </a:r>
            <a:r>
              <a:rPr lang="pt-BR" b="1" smtClean="0">
                <a:solidFill>
                  <a:srgbClr val="FF3300"/>
                </a:solidFill>
              </a:rPr>
              <a:t>dilatação ventricular esquerda de 7mm e Infarto</a:t>
            </a:r>
            <a:r>
              <a:rPr lang="pt-BR" b="1" smtClean="0"/>
              <a:t> </a:t>
            </a:r>
            <a:r>
              <a:rPr lang="pt-BR" b="1" smtClean="0">
                <a:solidFill>
                  <a:srgbClr val="FF3300"/>
                </a:solidFill>
              </a:rPr>
              <a:t>Hemorrágico parieto-occipital a direita</a:t>
            </a:r>
            <a:r>
              <a:rPr lang="pt-BR" smtClean="0"/>
              <a:t> (hemorragia grau IV)(vide imagens  a seguir)   </a:t>
            </a:r>
          </a:p>
          <a:p>
            <a:pPr marL="273050" indent="-273050" defTabSz="914400"/>
            <a:endParaRPr lang="pt-BR" smtClean="0"/>
          </a:p>
          <a:p>
            <a:pPr marL="273050" indent="-273050" defTabSz="914400"/>
            <a:endParaRPr lang="pt-BR" smtClean="0"/>
          </a:p>
        </p:txBody>
      </p:sp>
      <p:pic>
        <p:nvPicPr>
          <p:cNvPr id="106500" name="Picture 4"/>
          <p:cNvPicPr>
            <a:picLocks noChangeAspect="1" noChangeArrowheads="1"/>
          </p:cNvPicPr>
          <p:nvPr/>
        </p:nvPicPr>
        <p:blipFill>
          <a:blip r:embed="rId2"/>
          <a:srcRect/>
          <a:stretch>
            <a:fillRect/>
          </a:stretch>
        </p:blipFill>
        <p:spPr bwMode="auto">
          <a:xfrm>
            <a:off x="0" y="3457575"/>
            <a:ext cx="2854325" cy="3400425"/>
          </a:xfrm>
          <a:prstGeom prst="rect">
            <a:avLst/>
          </a:prstGeom>
          <a:noFill/>
          <a:ln w="9525">
            <a:noFill/>
            <a:miter lim="800000"/>
            <a:headEnd/>
            <a:tailEnd/>
          </a:ln>
        </p:spPr>
      </p:pic>
      <p:graphicFrame>
        <p:nvGraphicFramePr>
          <p:cNvPr id="106501" name="Group 5"/>
          <p:cNvGraphicFramePr>
            <a:graphicFrameLocks noGrp="1"/>
          </p:cNvGraphicFramePr>
          <p:nvPr/>
        </p:nvGraphicFramePr>
        <p:xfrm>
          <a:off x="3138488" y="5268913"/>
          <a:ext cx="8383587" cy="820737"/>
        </p:xfrm>
        <a:graphic>
          <a:graphicData uri="http://schemas.openxmlformats.org/drawingml/2006/table">
            <a:tbl>
              <a:tblPr/>
              <a:tblGrid>
                <a:gridCol w="7500937"/>
                <a:gridCol w="882650"/>
              </a:tblGrid>
              <a:tr h="820738">
                <a:tc>
                  <a:txBody>
                    <a:bodyPr/>
                    <a:lstStyle/>
                    <a:p>
                      <a:pPr marL="0" marR="0" lvl="0" indent="0" algn="ctr" defTabSz="914400" rtl="0" eaLnBrk="1" fontAlgn="base" latinLnBrk="0" hangingPunct="1">
                        <a:lnSpc>
                          <a:spcPct val="100000"/>
                        </a:lnSpc>
                        <a:spcBef>
                          <a:spcPct val="0"/>
                        </a:spcBef>
                        <a:spcAft>
                          <a:spcPct val="0"/>
                        </a:spcAft>
                        <a:buClr>
                          <a:schemeClr val="accent1"/>
                        </a:buClr>
                        <a:buSzTx/>
                        <a:buFontTx/>
                        <a:buNone/>
                        <a:tabLst/>
                      </a:pPr>
                      <a:r>
                        <a:rPr kumimoji="0" lang="en-US" sz="1200" b="1" i="0" u="none" strike="noStrike" cap="none" normalizeH="0" baseline="0" smtClean="0">
                          <a:ln>
                            <a:noFill/>
                          </a:ln>
                          <a:solidFill>
                            <a:srgbClr val="999999"/>
                          </a:solidFill>
                          <a:effectLst/>
                          <a:latin typeface="Verdana" pitchFamily="34" charset="0"/>
                          <a:cs typeface="Times New Roman" pitchFamily="18" charset="0"/>
                        </a:rPr>
                        <a:t>Caso Cl</a:t>
                      </a:r>
                      <a:r>
                        <a:rPr kumimoji="0" lang="en-US" sz="1200" b="1" i="0" u="none" strike="noStrike" cap="none" normalizeH="0" baseline="0" smtClean="0">
                          <a:ln>
                            <a:noFill/>
                          </a:ln>
                          <a:solidFill>
                            <a:srgbClr val="999999"/>
                          </a:solidFill>
                          <a:effectLst/>
                          <a:latin typeface="Arial" pitchFamily="34" charset="0"/>
                          <a:cs typeface="Times New Roman" pitchFamily="18" charset="0"/>
                        </a:rPr>
                        <a:t>í</a:t>
                      </a:r>
                      <a:r>
                        <a:rPr kumimoji="0" lang="en-US" sz="1200" b="1" i="0" u="none" strike="noStrike" cap="none" normalizeH="0" baseline="0" smtClean="0">
                          <a:ln>
                            <a:noFill/>
                          </a:ln>
                          <a:solidFill>
                            <a:srgbClr val="999999"/>
                          </a:solidFill>
                          <a:effectLst/>
                          <a:latin typeface="Verdana" pitchFamily="34" charset="0"/>
                          <a:cs typeface="Times New Roman" pitchFamily="18" charset="0"/>
                        </a:rPr>
                        <a:t>nico: Perfura</a:t>
                      </a:r>
                      <a:r>
                        <a:rPr kumimoji="0" lang="en-US" sz="1200" b="1" i="0" u="none" strike="noStrike" cap="none" normalizeH="0" baseline="0" smtClean="0">
                          <a:ln>
                            <a:noFill/>
                          </a:ln>
                          <a:solidFill>
                            <a:srgbClr val="999999"/>
                          </a:solidFill>
                          <a:effectLst/>
                          <a:latin typeface="Arial" pitchFamily="34" charset="0"/>
                          <a:cs typeface="Times New Roman" pitchFamily="18" charset="0"/>
                        </a:rPr>
                        <a:t>ç</a:t>
                      </a:r>
                      <a:r>
                        <a:rPr kumimoji="0" lang="en-US" sz="1200" b="1" i="0" u="none" strike="noStrike" cap="none" normalizeH="0" baseline="0" smtClean="0">
                          <a:ln>
                            <a:noFill/>
                          </a:ln>
                          <a:solidFill>
                            <a:srgbClr val="999999"/>
                          </a:solidFill>
                          <a:effectLst/>
                          <a:latin typeface="Verdana" pitchFamily="34" charset="0"/>
                          <a:cs typeface="Times New Roman" pitchFamily="18" charset="0"/>
                        </a:rPr>
                        <a:t>ão intestinal espontânea em um rec</a:t>
                      </a:r>
                      <a:r>
                        <a:rPr kumimoji="0" lang="en-US" sz="1200" b="1" i="0" u="none" strike="noStrike" cap="none" normalizeH="0" baseline="0" smtClean="0">
                          <a:ln>
                            <a:noFill/>
                          </a:ln>
                          <a:solidFill>
                            <a:srgbClr val="999999"/>
                          </a:solidFill>
                          <a:effectLst/>
                          <a:latin typeface="Arial" pitchFamily="34" charset="0"/>
                          <a:cs typeface="Times New Roman" pitchFamily="18" charset="0"/>
                        </a:rPr>
                        <a:t>é</a:t>
                      </a:r>
                      <a:r>
                        <a:rPr kumimoji="0" lang="en-US" sz="1200" b="1" i="0" u="none" strike="noStrike" cap="none" normalizeH="0" baseline="0" smtClean="0">
                          <a:ln>
                            <a:noFill/>
                          </a:ln>
                          <a:solidFill>
                            <a:srgbClr val="999999"/>
                          </a:solidFill>
                          <a:effectLst/>
                          <a:latin typeface="Verdana" pitchFamily="34" charset="0"/>
                          <a:cs typeface="Times New Roman" pitchFamily="18" charset="0"/>
                        </a:rPr>
                        <a:t>m-nascido pr</a:t>
                      </a:r>
                      <a:r>
                        <a:rPr kumimoji="0" lang="en-US" sz="1200" b="1" i="0" u="none" strike="noStrike" cap="none" normalizeH="0" baseline="0" smtClean="0">
                          <a:ln>
                            <a:noFill/>
                          </a:ln>
                          <a:solidFill>
                            <a:srgbClr val="999999"/>
                          </a:solidFill>
                          <a:effectLst/>
                          <a:latin typeface="Arial" pitchFamily="34" charset="0"/>
                          <a:cs typeface="Times New Roman" pitchFamily="18" charset="0"/>
                        </a:rPr>
                        <a:t>é</a:t>
                      </a:r>
                      <a:r>
                        <a:rPr kumimoji="0" lang="en-US" sz="1200" b="1" i="0" u="none" strike="noStrike" cap="none" normalizeH="0" baseline="0" smtClean="0">
                          <a:ln>
                            <a:noFill/>
                          </a:ln>
                          <a:solidFill>
                            <a:srgbClr val="999999"/>
                          </a:solidFill>
                          <a:effectLst/>
                          <a:latin typeface="Verdana" pitchFamily="34" charset="0"/>
                          <a:cs typeface="Times New Roman" pitchFamily="18" charset="0"/>
                        </a:rPr>
                        <a:t>-termo extremo</a:t>
                      </a:r>
                      <a:r>
                        <a:rPr kumimoji="0" lang="en-US"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2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200" b="0" i="0" u="none" strike="noStrike" cap="none" normalizeH="0" baseline="0" smtClean="0">
                          <a:ln>
                            <a:noFill/>
                          </a:ln>
                          <a:solidFill>
                            <a:srgbClr val="999999"/>
                          </a:solidFill>
                          <a:effectLst/>
                          <a:latin typeface="Verdana" pitchFamily="34" charset="0"/>
                          <a:cs typeface="Times New Roman" pitchFamily="18" charset="0"/>
                        </a:rPr>
                        <a:t>Autor(es): Thales da Silva Antunes, Patr</a:t>
                      </a:r>
                      <a:r>
                        <a:rPr kumimoji="0" lang="en-US" sz="1200" b="0" i="0" u="none" strike="noStrike" cap="none" normalizeH="0" baseline="0" smtClean="0">
                          <a:ln>
                            <a:noFill/>
                          </a:ln>
                          <a:solidFill>
                            <a:srgbClr val="999999"/>
                          </a:solidFill>
                          <a:effectLst/>
                          <a:latin typeface="Arial" pitchFamily="34" charset="0"/>
                          <a:cs typeface="Times New Roman" pitchFamily="18" charset="0"/>
                        </a:rPr>
                        <a:t>í</a:t>
                      </a:r>
                      <a:r>
                        <a:rPr kumimoji="0" lang="en-US" sz="1200" b="0" i="0" u="none" strike="noStrike" cap="none" normalizeH="0" baseline="0" smtClean="0">
                          <a:ln>
                            <a:noFill/>
                          </a:ln>
                          <a:solidFill>
                            <a:srgbClr val="999999"/>
                          </a:solidFill>
                          <a:effectLst/>
                          <a:latin typeface="Verdana" pitchFamily="34" charset="0"/>
                          <a:cs typeface="Times New Roman" pitchFamily="18" charset="0"/>
                        </a:rPr>
                        <a:t>cia B.M. Castro, Helena Ara</a:t>
                      </a:r>
                      <a:r>
                        <a:rPr kumimoji="0" lang="en-US" sz="1200" b="0" i="0" u="none" strike="noStrike" cap="none" normalizeH="0" baseline="0" smtClean="0">
                          <a:ln>
                            <a:noFill/>
                          </a:ln>
                          <a:solidFill>
                            <a:srgbClr val="999999"/>
                          </a:solidFill>
                          <a:effectLst/>
                          <a:latin typeface="Arial" pitchFamily="34" charset="0"/>
                          <a:cs typeface="Times New Roman" pitchFamily="18" charset="0"/>
                        </a:rPr>
                        <a:t>ú</a:t>
                      </a:r>
                      <a:r>
                        <a:rPr kumimoji="0" lang="en-US" sz="1200" b="0" i="0" u="none" strike="noStrike" cap="none" normalizeH="0" baseline="0" smtClean="0">
                          <a:ln>
                            <a:noFill/>
                          </a:ln>
                          <a:solidFill>
                            <a:srgbClr val="999999"/>
                          </a:solidFill>
                          <a:effectLst/>
                          <a:latin typeface="Verdana" pitchFamily="34" charset="0"/>
                          <a:cs typeface="Times New Roman" pitchFamily="18" charset="0"/>
                        </a:rPr>
                        <a:t>jo Lapa, Danielle Gumieiro, Sarah A. Cardoso, Paulo R. Margotto</a:t>
                      </a:r>
                      <a:endParaRPr kumimoji="0" lang="en-US" sz="1200" b="0" i="0" u="none" strike="noStrike" cap="none" normalizeH="0" baseline="0" smtClean="0">
                        <a:ln>
                          <a:noFill/>
                        </a:ln>
                        <a:solidFill>
                          <a:srgbClr val="404040"/>
                        </a:solidFill>
                        <a:effectLst/>
                        <a:latin typeface="Arial"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1400" b="0" i="0" u="none" strike="noStrike" cap="none" normalizeH="0" baseline="0" smtClean="0">
                          <a:ln>
                            <a:noFill/>
                          </a:ln>
                          <a:solidFill>
                            <a:srgbClr val="000000"/>
                          </a:solidFill>
                          <a:effectLst/>
                          <a:latin typeface="Times New Roman" pitchFamily="18" charset="0"/>
                          <a:cs typeface="Times New Roman" pitchFamily="18" charset="0"/>
                          <a:hlinkClick r:id="rId3"/>
                        </a:rPr>
                        <a:t>  </a:t>
                      </a:r>
                      <a:r>
                        <a:rPr kumimoji="0" lang="en-US" sz="1400" b="0" i="0" u="none" strike="noStrike" cap="none" normalizeH="0" baseline="0" smtClean="0">
                          <a:ln>
                            <a:noFill/>
                          </a:ln>
                          <a:solidFill>
                            <a:srgbClr val="000000"/>
                          </a:solidFill>
                          <a:effectLst/>
                          <a:latin typeface="Arial" pitchFamily="34" charset="0"/>
                          <a:cs typeface="Times New Roman" pitchFamily="18" charset="0"/>
                        </a:rPr>
                        <a:t>      </a:t>
                      </a:r>
                      <a:endParaRPr kumimoji="0" lang="en-US"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106504" name="Picture 8" descr="ppt"/>
          <p:cNvPicPr>
            <a:picLocks noChangeAspect="1" noChangeArrowheads="1"/>
          </p:cNvPicPr>
          <p:nvPr/>
        </p:nvPicPr>
        <p:blipFill>
          <a:blip r:embed="rId4"/>
          <a:srcRect/>
          <a:stretch>
            <a:fillRect/>
          </a:stretch>
        </p:blipFill>
        <p:spPr bwMode="auto">
          <a:xfrm>
            <a:off x="10555288" y="5337175"/>
            <a:ext cx="457200" cy="457200"/>
          </a:xfrm>
          <a:prstGeom prst="rect">
            <a:avLst/>
          </a:prstGeom>
          <a:noFill/>
        </p:spPr>
      </p:pic>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4"/>
          <p:cNvPicPr>
            <a:picLocks noChangeAspect="1" noChangeArrowheads="1"/>
          </p:cNvPicPr>
          <p:nvPr/>
        </p:nvPicPr>
        <p:blipFill>
          <a:blip r:embed="rId2"/>
          <a:srcRect/>
          <a:stretch>
            <a:fillRect/>
          </a:stretch>
        </p:blipFill>
        <p:spPr bwMode="auto">
          <a:xfrm>
            <a:off x="6781800" y="1143000"/>
            <a:ext cx="2784475" cy="2592388"/>
          </a:xfrm>
          <a:prstGeom prst="rect">
            <a:avLst/>
          </a:prstGeom>
          <a:noFill/>
          <a:ln w="9525">
            <a:noFill/>
            <a:miter lim="800000"/>
            <a:headEnd/>
            <a:tailEnd/>
          </a:ln>
        </p:spPr>
      </p:pic>
      <p:pic>
        <p:nvPicPr>
          <p:cNvPr id="107523" name="Picture 5"/>
          <p:cNvPicPr>
            <a:picLocks noChangeAspect="1" noChangeArrowheads="1"/>
          </p:cNvPicPr>
          <p:nvPr/>
        </p:nvPicPr>
        <p:blipFill>
          <a:blip r:embed="rId3"/>
          <a:srcRect/>
          <a:stretch>
            <a:fillRect/>
          </a:stretch>
        </p:blipFill>
        <p:spPr bwMode="auto">
          <a:xfrm>
            <a:off x="2817813" y="1143000"/>
            <a:ext cx="3375025" cy="2606675"/>
          </a:xfrm>
          <a:prstGeom prst="rect">
            <a:avLst/>
          </a:prstGeom>
          <a:noFill/>
          <a:ln w="9525">
            <a:noFill/>
            <a:miter lim="800000"/>
            <a:headEnd/>
            <a:tailEnd/>
          </a:ln>
        </p:spPr>
      </p:pic>
      <p:sp>
        <p:nvSpPr>
          <p:cNvPr id="107524" name="Rectangle 6"/>
          <p:cNvSpPr>
            <a:spLocks noChangeArrowheads="1"/>
          </p:cNvSpPr>
          <p:nvPr/>
        </p:nvSpPr>
        <p:spPr bwMode="auto">
          <a:xfrm>
            <a:off x="4657725" y="1484313"/>
            <a:ext cx="1027113" cy="288925"/>
          </a:xfrm>
          <a:prstGeom prst="rect">
            <a:avLst/>
          </a:prstGeom>
          <a:solidFill>
            <a:schemeClr val="accent1"/>
          </a:solidFill>
          <a:ln w="9525">
            <a:solidFill>
              <a:schemeClr val="tx1"/>
            </a:solidFill>
            <a:miter lim="800000"/>
            <a:headEnd/>
            <a:tailEnd/>
          </a:ln>
        </p:spPr>
        <p:txBody>
          <a:bodyPr wrap="none" anchor="ctr"/>
          <a:lstStyle/>
          <a:p>
            <a:pPr algn="ctr"/>
            <a:r>
              <a:rPr lang="pt-BR" sz="1400">
                <a:latin typeface="Calibri" pitchFamily="34" charset="0"/>
              </a:rPr>
              <a:t>13,5mm</a:t>
            </a:r>
          </a:p>
        </p:txBody>
      </p:sp>
      <p:sp>
        <p:nvSpPr>
          <p:cNvPr id="107525" name="Line 7"/>
          <p:cNvSpPr>
            <a:spLocks noChangeShapeType="1"/>
          </p:cNvSpPr>
          <p:nvPr/>
        </p:nvSpPr>
        <p:spPr bwMode="auto">
          <a:xfrm flipH="1">
            <a:off x="8077200" y="1371600"/>
            <a:ext cx="381000" cy="274638"/>
          </a:xfrm>
          <a:prstGeom prst="line">
            <a:avLst/>
          </a:prstGeom>
          <a:noFill/>
          <a:ln w="76200">
            <a:solidFill>
              <a:srgbClr val="FF3300"/>
            </a:solidFill>
            <a:round/>
            <a:headEnd/>
            <a:tailEnd type="triangle" w="med" len="med"/>
          </a:ln>
        </p:spPr>
        <p:txBody>
          <a:bodyPr/>
          <a:lstStyle/>
          <a:p>
            <a:endParaRPr lang="pt-BR"/>
          </a:p>
        </p:txBody>
      </p:sp>
      <p:pic>
        <p:nvPicPr>
          <p:cNvPr id="107526" name="Picture 8"/>
          <p:cNvPicPr>
            <a:picLocks noChangeAspect="1" noChangeArrowheads="1"/>
          </p:cNvPicPr>
          <p:nvPr/>
        </p:nvPicPr>
        <p:blipFill>
          <a:blip r:embed="rId4"/>
          <a:srcRect/>
          <a:stretch>
            <a:fillRect/>
          </a:stretch>
        </p:blipFill>
        <p:spPr bwMode="auto">
          <a:xfrm>
            <a:off x="7246938" y="3933825"/>
            <a:ext cx="3833812" cy="2616200"/>
          </a:xfrm>
          <a:prstGeom prst="rect">
            <a:avLst/>
          </a:prstGeom>
          <a:noFill/>
          <a:ln w="9525">
            <a:noFill/>
            <a:miter lim="800000"/>
            <a:headEnd/>
            <a:tailEnd/>
          </a:ln>
        </p:spPr>
      </p:pic>
      <p:pic>
        <p:nvPicPr>
          <p:cNvPr id="107527" name="Picture 9"/>
          <p:cNvPicPr>
            <a:picLocks noChangeAspect="1" noChangeArrowheads="1"/>
          </p:cNvPicPr>
          <p:nvPr/>
        </p:nvPicPr>
        <p:blipFill>
          <a:blip r:embed="rId5"/>
          <a:srcRect/>
          <a:stretch>
            <a:fillRect/>
          </a:stretch>
        </p:blipFill>
        <p:spPr bwMode="auto">
          <a:xfrm>
            <a:off x="836613" y="4114800"/>
            <a:ext cx="5183187" cy="2149475"/>
          </a:xfrm>
          <a:prstGeom prst="rect">
            <a:avLst/>
          </a:prstGeom>
          <a:noFill/>
          <a:ln w="9525">
            <a:noFill/>
            <a:miter lim="800000"/>
            <a:headEnd/>
            <a:tailEnd/>
          </a:ln>
        </p:spPr>
      </p:pic>
      <p:sp>
        <p:nvSpPr>
          <p:cNvPr id="107528" name="Oval 10"/>
          <p:cNvSpPr>
            <a:spLocks noChangeArrowheads="1"/>
          </p:cNvSpPr>
          <p:nvPr/>
        </p:nvSpPr>
        <p:spPr bwMode="auto">
          <a:xfrm>
            <a:off x="1870075" y="3357563"/>
            <a:ext cx="671513" cy="360362"/>
          </a:xfrm>
          <a:prstGeom prst="ellipse">
            <a:avLst/>
          </a:prstGeom>
          <a:solidFill>
            <a:schemeClr val="accent1"/>
          </a:solidFill>
          <a:ln w="9525">
            <a:solidFill>
              <a:schemeClr val="tx1"/>
            </a:solidFill>
            <a:round/>
            <a:headEnd/>
            <a:tailEnd/>
          </a:ln>
        </p:spPr>
        <p:txBody>
          <a:bodyPr wrap="none" anchor="ctr"/>
          <a:lstStyle/>
          <a:p>
            <a:pPr algn="ctr"/>
            <a:r>
              <a:rPr lang="pt-BR" sz="1400">
                <a:latin typeface="Calibri" pitchFamily="34" charset="0"/>
              </a:rPr>
              <a:t>VE</a:t>
            </a:r>
          </a:p>
        </p:txBody>
      </p:sp>
      <p:sp>
        <p:nvSpPr>
          <p:cNvPr id="107529" name="Oval 11"/>
          <p:cNvSpPr>
            <a:spLocks noChangeArrowheads="1"/>
          </p:cNvSpPr>
          <p:nvPr/>
        </p:nvSpPr>
        <p:spPr bwMode="auto">
          <a:xfrm>
            <a:off x="8783638" y="3357563"/>
            <a:ext cx="671512" cy="360362"/>
          </a:xfrm>
          <a:prstGeom prst="ellipse">
            <a:avLst/>
          </a:prstGeom>
          <a:solidFill>
            <a:schemeClr val="accent1"/>
          </a:solidFill>
          <a:ln w="9525">
            <a:solidFill>
              <a:schemeClr val="tx1"/>
            </a:solidFill>
            <a:round/>
            <a:headEnd/>
            <a:tailEnd/>
          </a:ln>
        </p:spPr>
        <p:txBody>
          <a:bodyPr wrap="none" anchor="ctr"/>
          <a:lstStyle/>
          <a:p>
            <a:pPr algn="ctr"/>
            <a:r>
              <a:rPr lang="pt-BR" sz="1400">
                <a:latin typeface="Calibri" pitchFamily="34" charset="0"/>
              </a:rPr>
              <a:t>VD</a:t>
            </a:r>
          </a:p>
        </p:txBody>
      </p:sp>
      <p:sp>
        <p:nvSpPr>
          <p:cNvPr id="107530" name="Line 12"/>
          <p:cNvSpPr>
            <a:spLocks noChangeShapeType="1"/>
          </p:cNvSpPr>
          <p:nvPr/>
        </p:nvSpPr>
        <p:spPr bwMode="auto">
          <a:xfrm flipH="1">
            <a:off x="4559300" y="4221163"/>
            <a:ext cx="288925" cy="215900"/>
          </a:xfrm>
          <a:prstGeom prst="line">
            <a:avLst/>
          </a:prstGeom>
          <a:noFill/>
          <a:ln w="76200">
            <a:solidFill>
              <a:srgbClr val="FF3300"/>
            </a:solidFill>
            <a:round/>
            <a:headEnd/>
            <a:tailEnd type="triangle" w="med" len="med"/>
          </a:ln>
        </p:spPr>
        <p:txBody>
          <a:bodyPr/>
          <a:lstStyle/>
          <a:p>
            <a:endParaRPr lang="pt-BR"/>
          </a:p>
        </p:txBody>
      </p:sp>
      <p:sp>
        <p:nvSpPr>
          <p:cNvPr id="107531" name="Rectangle 13"/>
          <p:cNvSpPr>
            <a:spLocks noChangeArrowheads="1"/>
          </p:cNvSpPr>
          <p:nvPr/>
        </p:nvSpPr>
        <p:spPr bwMode="auto">
          <a:xfrm>
            <a:off x="6191250" y="765175"/>
            <a:ext cx="3362325" cy="360363"/>
          </a:xfrm>
          <a:prstGeom prst="rect">
            <a:avLst/>
          </a:prstGeom>
          <a:solidFill>
            <a:schemeClr val="accent1"/>
          </a:solidFill>
          <a:ln w="9525">
            <a:solidFill>
              <a:schemeClr val="tx1"/>
            </a:solidFill>
            <a:miter lim="800000"/>
            <a:headEnd/>
            <a:tailEnd/>
          </a:ln>
        </p:spPr>
        <p:txBody>
          <a:bodyPr wrap="none" anchor="ctr"/>
          <a:lstStyle/>
          <a:p>
            <a:pPr algn="ctr"/>
            <a:r>
              <a:rPr lang="pt-BR" sz="1200">
                <a:latin typeface="Calibri" pitchFamily="34" charset="0"/>
              </a:rPr>
              <a:t>Hemorragia intraventricular Grau III</a:t>
            </a:r>
          </a:p>
        </p:txBody>
      </p:sp>
      <p:sp>
        <p:nvSpPr>
          <p:cNvPr id="107532" name="Line 14"/>
          <p:cNvSpPr>
            <a:spLocks noChangeShapeType="1"/>
          </p:cNvSpPr>
          <p:nvPr/>
        </p:nvSpPr>
        <p:spPr bwMode="auto">
          <a:xfrm>
            <a:off x="1065213" y="4572000"/>
            <a:ext cx="382587" cy="215900"/>
          </a:xfrm>
          <a:prstGeom prst="line">
            <a:avLst/>
          </a:prstGeom>
          <a:noFill/>
          <a:ln w="76200">
            <a:solidFill>
              <a:srgbClr val="FF3300"/>
            </a:solidFill>
            <a:round/>
            <a:headEnd/>
            <a:tailEnd type="triangle" w="med" len="med"/>
          </a:ln>
        </p:spPr>
        <p:txBody>
          <a:bodyPr/>
          <a:lstStyle/>
          <a:p>
            <a:endParaRPr lang="pt-BR"/>
          </a:p>
        </p:txBody>
      </p:sp>
      <p:sp>
        <p:nvSpPr>
          <p:cNvPr id="107533" name="Rectangle 15"/>
          <p:cNvSpPr>
            <a:spLocks noChangeArrowheads="1"/>
          </p:cNvSpPr>
          <p:nvPr/>
        </p:nvSpPr>
        <p:spPr bwMode="auto">
          <a:xfrm>
            <a:off x="7343775" y="6308725"/>
            <a:ext cx="3362325" cy="387350"/>
          </a:xfrm>
          <a:prstGeom prst="rect">
            <a:avLst/>
          </a:prstGeom>
          <a:solidFill>
            <a:schemeClr val="accent1"/>
          </a:solidFill>
          <a:ln w="9525">
            <a:solidFill>
              <a:schemeClr val="tx1"/>
            </a:solidFill>
            <a:miter lim="800000"/>
            <a:headEnd/>
            <a:tailEnd/>
          </a:ln>
        </p:spPr>
        <p:txBody>
          <a:bodyPr wrap="none" anchor="ctr"/>
          <a:lstStyle/>
          <a:p>
            <a:pPr algn="ctr"/>
            <a:r>
              <a:rPr lang="pt-BR" sz="1400">
                <a:latin typeface="Calibri" pitchFamily="34" charset="0"/>
              </a:rPr>
              <a:t>Escape diastólico-PCA</a:t>
            </a:r>
          </a:p>
        </p:txBody>
      </p:sp>
      <p:sp>
        <p:nvSpPr>
          <p:cNvPr id="107534" name="Rectangle 17"/>
          <p:cNvSpPr>
            <a:spLocks noChangeArrowheads="1"/>
          </p:cNvSpPr>
          <p:nvPr/>
        </p:nvSpPr>
        <p:spPr bwMode="auto">
          <a:xfrm>
            <a:off x="623888" y="3860800"/>
            <a:ext cx="3935412" cy="360363"/>
          </a:xfrm>
          <a:prstGeom prst="rect">
            <a:avLst/>
          </a:prstGeom>
          <a:solidFill>
            <a:schemeClr val="accent1"/>
          </a:solidFill>
          <a:ln w="9525">
            <a:solidFill>
              <a:schemeClr val="tx1"/>
            </a:solidFill>
            <a:miter lim="800000"/>
            <a:headEnd/>
            <a:tailEnd/>
          </a:ln>
        </p:spPr>
        <p:txBody>
          <a:bodyPr wrap="none" anchor="ctr"/>
          <a:lstStyle/>
          <a:p>
            <a:pPr algn="ctr"/>
            <a:r>
              <a:rPr lang="pt-BR" sz="1200">
                <a:latin typeface="Calibri" pitchFamily="34" charset="0"/>
              </a:rPr>
              <a:t>Infarto hemorrágico periventricular a direita</a:t>
            </a:r>
          </a:p>
        </p:txBody>
      </p:sp>
      <p:sp>
        <p:nvSpPr>
          <p:cNvPr id="107535" name="Text Box 18"/>
          <p:cNvSpPr txBox="1">
            <a:spLocks noChangeArrowheads="1"/>
          </p:cNvSpPr>
          <p:nvPr/>
        </p:nvSpPr>
        <p:spPr bwMode="auto">
          <a:xfrm>
            <a:off x="3984625" y="187325"/>
            <a:ext cx="2417763" cy="457200"/>
          </a:xfrm>
          <a:prstGeom prst="rect">
            <a:avLst/>
          </a:prstGeom>
          <a:noFill/>
          <a:ln w="9525">
            <a:noFill/>
            <a:miter lim="800000"/>
            <a:headEnd/>
            <a:tailEnd/>
          </a:ln>
        </p:spPr>
        <p:txBody>
          <a:bodyPr wrap="none">
            <a:spAutoFit/>
          </a:bodyPr>
          <a:lstStyle/>
          <a:p>
            <a:r>
              <a:rPr lang="pt-BR" sz="2400">
                <a:solidFill>
                  <a:srgbClr val="0000FF"/>
                </a:solidFill>
                <a:latin typeface="Calibri" pitchFamily="34" charset="0"/>
              </a:rPr>
              <a:t>Ecografia cerebral</a:t>
            </a:r>
          </a:p>
        </p:txBody>
      </p:sp>
      <p:sp>
        <p:nvSpPr>
          <p:cNvPr id="107536" name="Text Box 19"/>
          <p:cNvSpPr txBox="1">
            <a:spLocks noChangeArrowheads="1"/>
          </p:cNvSpPr>
          <p:nvPr/>
        </p:nvSpPr>
        <p:spPr bwMode="auto">
          <a:xfrm>
            <a:off x="9561513" y="3475038"/>
            <a:ext cx="869950" cy="244475"/>
          </a:xfrm>
          <a:prstGeom prst="rect">
            <a:avLst/>
          </a:prstGeom>
          <a:noFill/>
          <a:ln w="9525">
            <a:noFill/>
            <a:miter lim="800000"/>
            <a:headEnd/>
            <a:tailEnd/>
          </a:ln>
        </p:spPr>
        <p:txBody>
          <a:bodyPr wrap="none">
            <a:spAutoFit/>
          </a:bodyPr>
          <a:lstStyle/>
          <a:p>
            <a:r>
              <a:rPr lang="pt-BR" sz="1000">
                <a:latin typeface="Calibri" pitchFamily="34" charset="0"/>
              </a:rPr>
              <a:t>Margotto, PR</a:t>
            </a:r>
          </a:p>
        </p:txBody>
      </p:sp>
      <p:sp>
        <p:nvSpPr>
          <p:cNvPr id="107537" name="Text Box 20"/>
          <p:cNvSpPr txBox="1">
            <a:spLocks noChangeArrowheads="1"/>
          </p:cNvSpPr>
          <p:nvPr/>
        </p:nvSpPr>
        <p:spPr bwMode="auto">
          <a:xfrm>
            <a:off x="2638425" y="6237288"/>
            <a:ext cx="1239838" cy="244475"/>
          </a:xfrm>
          <a:prstGeom prst="rect">
            <a:avLst/>
          </a:prstGeom>
          <a:noFill/>
          <a:ln w="9525">
            <a:noFill/>
            <a:miter lim="800000"/>
            <a:headEnd/>
            <a:tailEnd/>
          </a:ln>
        </p:spPr>
        <p:txBody>
          <a:bodyPr wrap="none">
            <a:spAutoFit/>
          </a:bodyPr>
          <a:lstStyle/>
          <a:p>
            <a:r>
              <a:rPr lang="pt-BR" sz="1000">
                <a:latin typeface="Calibri" pitchFamily="34" charset="0"/>
              </a:rPr>
              <a:t>Margotto, PR</a:t>
            </a:r>
          </a:p>
        </p:txBody>
      </p:sp>
      <p:sp>
        <p:nvSpPr>
          <p:cNvPr id="107538" name="Text Box 21"/>
          <p:cNvSpPr txBox="1">
            <a:spLocks noChangeArrowheads="1"/>
          </p:cNvSpPr>
          <p:nvPr/>
        </p:nvSpPr>
        <p:spPr bwMode="auto">
          <a:xfrm>
            <a:off x="11060113" y="6453188"/>
            <a:ext cx="869950" cy="244475"/>
          </a:xfrm>
          <a:prstGeom prst="rect">
            <a:avLst/>
          </a:prstGeom>
          <a:noFill/>
          <a:ln w="9525">
            <a:noFill/>
            <a:miter lim="800000"/>
            <a:headEnd/>
            <a:tailEnd/>
          </a:ln>
        </p:spPr>
        <p:txBody>
          <a:bodyPr wrap="none">
            <a:spAutoFit/>
          </a:bodyPr>
          <a:lstStyle/>
          <a:p>
            <a:r>
              <a:rPr lang="pt-BR" sz="1000">
                <a:latin typeface="Calibri" pitchFamily="34" charset="0"/>
              </a:rPr>
              <a:t>Margotto, PR</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p:cNvSpPr>
          <p:nvPr>
            <p:ph type="title" idx="4294967295"/>
          </p:nvPr>
        </p:nvSpPr>
        <p:spPr>
          <a:xfrm>
            <a:off x="2590800" y="623888"/>
            <a:ext cx="8915400" cy="1281112"/>
          </a:xfrm>
        </p:spPr>
        <p:txBody>
          <a:bodyPr anchor="ctr"/>
          <a:lstStyle/>
          <a:p>
            <a:r>
              <a:rPr lang="pt-BR" smtClean="0"/>
              <a:t>Portanto...</a:t>
            </a:r>
          </a:p>
        </p:txBody>
      </p:sp>
      <p:sp>
        <p:nvSpPr>
          <p:cNvPr id="108547" name="Rectangle 3"/>
          <p:cNvSpPr>
            <a:spLocks noGrp="1"/>
          </p:cNvSpPr>
          <p:nvPr>
            <p:ph type="body" idx="4294967295"/>
          </p:nvPr>
        </p:nvSpPr>
        <p:spPr>
          <a:xfrm>
            <a:off x="2033588" y="1589088"/>
            <a:ext cx="9472612" cy="4430712"/>
          </a:xfrm>
        </p:spPr>
        <p:txBody>
          <a:bodyPr/>
          <a:lstStyle/>
          <a:p>
            <a:pPr marL="273050" indent="-273050" algn="ctr" defTabSz="914400">
              <a:buFont typeface="Wingdings 3" pitchFamily="18" charset="2"/>
              <a:buNone/>
            </a:pPr>
            <a:r>
              <a:rPr lang="pt-BR" sz="2400" smtClean="0"/>
              <a:t>Trata-se de um recém-nascido pré-termo extremo que apresentou perfuração intestinal espontânea com 2 dias e a provável causa, </a:t>
            </a:r>
            <a:r>
              <a:rPr lang="pt-BR" sz="3200" b="1" smtClean="0">
                <a:solidFill>
                  <a:srgbClr val="FF3300"/>
                </a:solidFill>
              </a:rPr>
              <a:t>corioamnionite </a:t>
            </a:r>
            <a:r>
              <a:rPr lang="pt-BR" sz="2400" smtClean="0"/>
              <a:t>(</a:t>
            </a:r>
            <a:r>
              <a:rPr lang="pt-BR" sz="2400" b="1" smtClean="0">
                <a:solidFill>
                  <a:srgbClr val="FF3300"/>
                </a:solidFill>
              </a:rPr>
              <a:t>patogênese</a:t>
            </a:r>
            <a:r>
              <a:rPr lang="pt-BR" sz="2400" smtClean="0"/>
              <a:t>:lesão da mucosa intestinal pela  aumento da produção de linterleucina 1-</a:t>
            </a:r>
            <a:r>
              <a:rPr lang="en-US" sz="2400" smtClean="0"/>
              <a:t>ß</a:t>
            </a:r>
            <a:r>
              <a:rPr lang="pt-BR" sz="2400" smtClean="0"/>
              <a:t> pela corioamnionite        translocação de </a:t>
            </a:r>
            <a:r>
              <a:rPr lang="pt-BR" sz="2400" i="1" smtClean="0"/>
              <a:t>Candida</a:t>
            </a:r>
            <a:r>
              <a:rPr lang="pt-BR" sz="2400" smtClean="0"/>
              <a:t> e </a:t>
            </a:r>
            <a:r>
              <a:rPr lang="pt-BR" sz="2400" i="1" smtClean="0"/>
              <a:t>Staphylococcus</a:t>
            </a:r>
            <a:r>
              <a:rPr lang="pt-BR" sz="2400" smtClean="0"/>
              <a:t> para circulação sistêmica)</a:t>
            </a:r>
          </a:p>
        </p:txBody>
      </p:sp>
      <p:sp>
        <p:nvSpPr>
          <p:cNvPr id="108548" name="AutoShape 4"/>
          <p:cNvSpPr>
            <a:spLocks noChangeArrowheads="1"/>
          </p:cNvSpPr>
          <p:nvPr/>
        </p:nvSpPr>
        <p:spPr bwMode="auto">
          <a:xfrm>
            <a:off x="8178800" y="3303588"/>
            <a:ext cx="442913" cy="257175"/>
          </a:xfrm>
          <a:prstGeom prst="rightArrow">
            <a:avLst>
              <a:gd name="adj1" fmla="val 50000"/>
              <a:gd name="adj2" fmla="val 43056"/>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p:cNvSpPr>
          <p:nvPr>
            <p:ph type="title" idx="4294967295"/>
          </p:nvPr>
        </p:nvSpPr>
        <p:spPr>
          <a:xfrm>
            <a:off x="1293813" y="0"/>
            <a:ext cx="10898187" cy="1020763"/>
          </a:xfrm>
        </p:spPr>
        <p:txBody>
          <a:bodyPr anchor="b"/>
          <a:lstStyle/>
          <a:p>
            <a:pPr algn="ctr"/>
            <a:r>
              <a:rPr lang="pt-BR" sz="3200" b="1" smtClean="0">
                <a:solidFill>
                  <a:srgbClr val="FF3300"/>
                </a:solidFill>
              </a:rPr>
              <a:t>Enterocolite necrosante</a:t>
            </a:r>
            <a:br>
              <a:rPr lang="pt-BR" sz="3200" b="1" smtClean="0">
                <a:solidFill>
                  <a:srgbClr val="FF3300"/>
                </a:solidFill>
              </a:rPr>
            </a:br>
            <a:r>
              <a:rPr lang="pt-BR" sz="3200" b="1" smtClean="0">
                <a:solidFill>
                  <a:srgbClr val="FF3300"/>
                </a:solidFill>
              </a:rPr>
              <a:t>Uma tragédia Neonatal!Patologia devastadora!</a:t>
            </a:r>
          </a:p>
        </p:txBody>
      </p:sp>
      <p:sp>
        <p:nvSpPr>
          <p:cNvPr id="109571" name="Rectangle 3"/>
          <p:cNvSpPr>
            <a:spLocks noGrp="1"/>
          </p:cNvSpPr>
          <p:nvPr>
            <p:ph type="body" idx="4294967295"/>
          </p:nvPr>
        </p:nvSpPr>
        <p:spPr>
          <a:xfrm>
            <a:off x="379413" y="1219200"/>
            <a:ext cx="11812587" cy="5867400"/>
          </a:xfrm>
        </p:spPr>
        <p:txBody>
          <a:bodyPr/>
          <a:lstStyle/>
          <a:p>
            <a:pPr marL="273050" indent="-273050" algn="ctr" defTabSz="914400">
              <a:lnSpc>
                <a:spcPct val="70000"/>
              </a:lnSpc>
              <a:buFont typeface="Wingdings 3" pitchFamily="18" charset="2"/>
              <a:buNone/>
            </a:pPr>
            <a:endParaRPr lang="pt-BR" sz="1600" smtClean="0">
              <a:solidFill>
                <a:srgbClr val="FFFF00"/>
              </a:solidFill>
            </a:endParaRPr>
          </a:p>
          <a:p>
            <a:pPr marL="273050" indent="-273050" algn="ctr" defTabSz="914400">
              <a:lnSpc>
                <a:spcPct val="70000"/>
              </a:lnSpc>
            </a:pPr>
            <a:r>
              <a:rPr lang="pt-BR" sz="1600" b="1" smtClean="0"/>
              <a:t>patologia multifatorial</a:t>
            </a:r>
            <a:r>
              <a:rPr lang="pt-BR" sz="1600" smtClean="0"/>
              <a:t>:  determinada fundamentalmente por </a:t>
            </a:r>
            <a:r>
              <a:rPr lang="pt-BR" sz="1600" smtClean="0">
                <a:solidFill>
                  <a:schemeClr val="accent2"/>
                </a:solidFill>
              </a:rPr>
              <a:t>isquemia intestinal</a:t>
            </a:r>
            <a:r>
              <a:rPr lang="pt-BR" sz="1600" smtClean="0"/>
              <a:t>, </a:t>
            </a:r>
            <a:r>
              <a:rPr lang="pt-BR" sz="1600" smtClean="0">
                <a:solidFill>
                  <a:schemeClr val="accent2"/>
                </a:solidFill>
              </a:rPr>
              <a:t>lesão da mucosa, edema, ulceração e passagem de ar ou bactérias pela parede da víscera</a:t>
            </a:r>
            <a:r>
              <a:rPr lang="pt-BR" sz="1600" smtClean="0"/>
              <a:t> </a:t>
            </a:r>
          </a:p>
          <a:p>
            <a:pPr marL="273050" indent="-273050" defTabSz="914400">
              <a:lnSpc>
                <a:spcPct val="70000"/>
              </a:lnSpc>
            </a:pPr>
            <a:r>
              <a:rPr lang="pt-BR" sz="1600" b="1" smtClean="0"/>
              <a:t>Riscos</a:t>
            </a:r>
            <a:r>
              <a:rPr lang="pt-BR" sz="1600" smtClean="0"/>
              <a:t>: peritonite, pneumoperitôneo e choque </a:t>
            </a:r>
          </a:p>
          <a:p>
            <a:pPr marL="273050" indent="-273050" defTabSz="914400">
              <a:lnSpc>
                <a:spcPct val="70000"/>
              </a:lnSpc>
            </a:pPr>
            <a:r>
              <a:rPr lang="pt-BR" sz="1600" smtClean="0">
                <a:solidFill>
                  <a:srgbClr val="FF3300"/>
                </a:solidFill>
              </a:rPr>
              <a:t>Doença dos sobreviventes</a:t>
            </a:r>
            <a:r>
              <a:rPr lang="pt-BR" sz="1600" smtClean="0"/>
              <a:t>: ocorre nos  pacientes que sobrevivem a várias intercorrências</a:t>
            </a:r>
          </a:p>
          <a:p>
            <a:pPr marL="273050" indent="-273050" defTabSz="914400">
              <a:lnSpc>
                <a:spcPct val="70000"/>
              </a:lnSpc>
            </a:pPr>
            <a:r>
              <a:rPr lang="pt-BR" sz="1600" b="1" smtClean="0"/>
              <a:t>Incidência</a:t>
            </a:r>
            <a:r>
              <a:rPr lang="pt-BR" sz="1600" smtClean="0"/>
              <a:t>:7% e mortalidade de 20-30% (500 a 1500g)</a:t>
            </a:r>
          </a:p>
          <a:p>
            <a:pPr marL="273050" indent="-273050" defTabSz="914400">
              <a:lnSpc>
                <a:spcPct val="70000"/>
              </a:lnSpc>
              <a:buFont typeface="Wingdings 3" pitchFamily="18" charset="2"/>
              <a:buNone/>
            </a:pPr>
            <a:r>
              <a:rPr lang="pt-BR" sz="1600" smtClean="0"/>
              <a:t>                                                 -</a:t>
            </a:r>
            <a:r>
              <a:rPr lang="pt-BR" sz="1600" smtClean="0">
                <a:solidFill>
                  <a:srgbClr val="FF3300"/>
                </a:solidFill>
              </a:rPr>
              <a:t>aumenta em 3% para cada  decréscimo de 250 gramas</a:t>
            </a:r>
            <a:r>
              <a:rPr lang="pt-BR" sz="1600" smtClean="0"/>
              <a:t>*</a:t>
            </a:r>
          </a:p>
          <a:p>
            <a:pPr marL="273050" indent="-273050" defTabSz="914400">
              <a:lnSpc>
                <a:spcPct val="70000"/>
              </a:lnSpc>
              <a:buFont typeface="Wingdings 3" pitchFamily="18" charset="2"/>
              <a:buNone/>
            </a:pPr>
            <a:r>
              <a:rPr lang="pt-BR" sz="1600" smtClean="0"/>
              <a:t>                                                            ECN  em bebês entre 1250-1500grams :&lt;1% (500-750g:9-12%)</a:t>
            </a:r>
          </a:p>
          <a:p>
            <a:pPr marL="273050" indent="-273050" defTabSz="914400">
              <a:lnSpc>
                <a:spcPct val="70000"/>
              </a:lnSpc>
              <a:buFont typeface="Wingdings 3" pitchFamily="18" charset="2"/>
              <a:buNone/>
            </a:pPr>
            <a:r>
              <a:rPr lang="pt-BR" sz="1600" smtClean="0"/>
              <a:t>                                                                                              -Se a UTI A tiver  10 bebês &lt;750 g / ano = 1 bebê com ECN.</a:t>
            </a:r>
          </a:p>
          <a:p>
            <a:pPr marL="273050" indent="-273050" algn="r" defTabSz="914400">
              <a:lnSpc>
                <a:spcPct val="70000"/>
              </a:lnSpc>
              <a:buFont typeface="Wingdings 3" pitchFamily="18" charset="2"/>
              <a:buNone/>
            </a:pPr>
            <a:r>
              <a:rPr lang="pt-BR" sz="1600" smtClean="0"/>
              <a:t>                                                                                             -Se a UTIN B tiver 50 bebês &lt;750 g / ano = 5 X, (muito mais bebês com ECN em relação à UTI A</a:t>
            </a:r>
          </a:p>
          <a:p>
            <a:pPr marL="273050" indent="-273050" defTabSz="914400">
              <a:lnSpc>
                <a:spcPct val="70000"/>
              </a:lnSpc>
            </a:pPr>
            <a:endParaRPr lang="pt-BR" sz="1600" smtClean="0"/>
          </a:p>
          <a:p>
            <a:pPr marL="273050" indent="-273050" defTabSz="914400">
              <a:lnSpc>
                <a:spcPct val="70000"/>
              </a:lnSpc>
            </a:pPr>
            <a:r>
              <a:rPr lang="pt-BR" sz="1600" smtClean="0"/>
              <a:t>Idade de ocorrência: </a:t>
            </a:r>
            <a:r>
              <a:rPr lang="pt-BR" sz="1600" smtClean="0">
                <a:solidFill>
                  <a:srgbClr val="FF3300"/>
                </a:solidFill>
              </a:rPr>
              <a:t>3ª semana</a:t>
            </a:r>
            <a:r>
              <a:rPr lang="pt-BR" sz="1600" smtClean="0"/>
              <a:t> (&lt;32 semanas)</a:t>
            </a:r>
          </a:p>
          <a:p>
            <a:pPr marL="273050" indent="-273050" algn="ctr" defTabSz="914400">
              <a:lnSpc>
                <a:spcPct val="70000"/>
              </a:lnSpc>
            </a:pPr>
            <a:r>
              <a:rPr lang="pt-BR" sz="1600" smtClean="0"/>
              <a:t>Custos (nos EUA):500 milhões a 1 bilhão de dólares/ano</a:t>
            </a:r>
          </a:p>
        </p:txBody>
      </p:sp>
      <p:graphicFrame>
        <p:nvGraphicFramePr>
          <p:cNvPr id="109572" name="Group 4"/>
          <p:cNvGraphicFramePr>
            <a:graphicFrameLocks noGrp="1"/>
          </p:cNvGraphicFramePr>
          <p:nvPr/>
        </p:nvGraphicFramePr>
        <p:xfrm>
          <a:off x="0" y="6402388"/>
          <a:ext cx="4940300" cy="455612"/>
        </p:xfrm>
        <a:graphic>
          <a:graphicData uri="http://schemas.openxmlformats.org/drawingml/2006/table">
            <a:tbl>
              <a:tblPr/>
              <a:tblGrid>
                <a:gridCol w="1646238"/>
                <a:gridCol w="1662112"/>
                <a:gridCol w="1631950"/>
              </a:tblGrid>
              <a:tr h="442913">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900" b="0" i="0" u="none" strike="noStrike" cap="none" normalizeH="0" baseline="0" smtClean="0">
                          <a:ln>
                            <a:noFill/>
                          </a:ln>
                          <a:solidFill>
                            <a:srgbClr val="000066"/>
                          </a:solidFill>
                          <a:effectLst/>
                          <a:latin typeface="Geneva"/>
                          <a:cs typeface="Times New Roman" pitchFamily="18" charset="0"/>
                        </a:rPr>
                        <a:t>Enterocolite necrosante-2018</a:t>
                      </a:r>
                      <a:endParaRPr kumimoji="0" lang="en-US" sz="900" b="0" i="0" u="none" strike="noStrike" cap="none" normalizeH="0" baseline="0" smtClean="0">
                        <a:ln>
                          <a:noFill/>
                        </a:ln>
                        <a:solidFill>
                          <a:srgbClr val="404040"/>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en-US" sz="900" b="0" i="0" u="none" strike="noStrike" cap="none" normalizeH="0" baseline="0" smtClean="0">
                          <a:ln>
                            <a:noFill/>
                          </a:ln>
                          <a:solidFill>
                            <a:srgbClr val="000066"/>
                          </a:solidFill>
                          <a:effectLst/>
                          <a:latin typeface="Geneva"/>
                          <a:cs typeface="Times New Roman" pitchFamily="18" charset="0"/>
                          <a:hlinkClick r:id="rId2"/>
                        </a:rPr>
                        <a:t>Martha G. Vieira, Paulo R. Margotto</a:t>
                      </a:r>
                      <a:endParaRPr kumimoji="0" lang="en-US" sz="900" b="0" i="0" u="none" strike="noStrike" cap="none" normalizeH="0" baseline="0" smtClean="0">
                        <a:ln>
                          <a:noFill/>
                        </a:ln>
                        <a:solidFill>
                          <a:srgbClr val="404040"/>
                        </a:solidFill>
                        <a:effectLst/>
                        <a:latin typeface="Arial" pitchFamily="34" charset="0"/>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
                          <a:schemeClr val="accent1"/>
                        </a:buClr>
                        <a:buSzTx/>
                        <a:buFontTx/>
                        <a:buNone/>
                        <a:tabLst/>
                      </a:pPr>
                      <a:r>
                        <a:rPr kumimoji="0" lang="en-US" sz="900" b="0" i="0" u="none" strike="noStrike" cap="none" normalizeH="0" baseline="0" smtClean="0">
                          <a:ln>
                            <a:noFill/>
                          </a:ln>
                          <a:solidFill>
                            <a:srgbClr val="000066"/>
                          </a:solidFill>
                          <a:effectLst/>
                          <a:latin typeface="Times New Roman" pitchFamily="18" charset="0"/>
                          <a:cs typeface="Times New Roman" pitchFamily="18" charset="0"/>
                        </a:rPr>
                        <a:t>  </a:t>
                      </a:r>
                      <a:r>
                        <a:rPr kumimoji="0" lang="en-US" sz="900" b="0" i="0" u="none" strike="noStrike" cap="none" normalizeH="0" baseline="0" smtClean="0">
                          <a:ln>
                            <a:noFill/>
                          </a:ln>
                          <a:solidFill>
                            <a:srgbClr val="000066"/>
                          </a:solidFill>
                          <a:effectLst/>
                          <a:latin typeface="Arial" pitchFamily="34" charset="0"/>
                          <a:cs typeface="Times New Roman" pitchFamily="18" charset="0"/>
                        </a:rPr>
                        <a:t>         </a:t>
                      </a:r>
                      <a:endParaRPr kumimoji="0" lang="en-US" sz="9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09582" name="Picture 14" descr="doc"/>
          <p:cNvPicPr>
            <a:picLocks noChangeAspect="1" noChangeArrowheads="1"/>
          </p:cNvPicPr>
          <p:nvPr/>
        </p:nvPicPr>
        <p:blipFill>
          <a:blip r:embed="rId3"/>
          <a:srcRect/>
          <a:stretch>
            <a:fillRect/>
          </a:stretch>
        </p:blipFill>
        <p:spPr bwMode="auto">
          <a:xfrm>
            <a:off x="4495800" y="6400800"/>
            <a:ext cx="457200" cy="457200"/>
          </a:xfrm>
          <a:prstGeom prst="rect">
            <a:avLst/>
          </a:prstGeom>
          <a:noFill/>
        </p:spPr>
      </p:pic>
      <p:sp>
        <p:nvSpPr>
          <p:cNvPr id="109583" name="Rectangle 15"/>
          <p:cNvSpPr>
            <a:spLocks noChangeArrowheads="1"/>
          </p:cNvSpPr>
          <p:nvPr/>
        </p:nvSpPr>
        <p:spPr bwMode="auto">
          <a:xfrm>
            <a:off x="6715125" y="6594475"/>
            <a:ext cx="5484813" cy="263525"/>
          </a:xfrm>
          <a:prstGeom prst="rect">
            <a:avLst/>
          </a:prstGeom>
          <a:noFill/>
          <a:ln w="9525">
            <a:noFill/>
            <a:miter lim="800000"/>
            <a:headEnd/>
            <a:tailEnd/>
          </a:ln>
          <a:effectLst/>
        </p:spPr>
        <p:txBody>
          <a:bodyPr wrap="none">
            <a:spAutoFit/>
          </a:bodyPr>
          <a:lstStyle/>
          <a:p>
            <a:pPr lvl="4" eaLnBrk="0" hangingPunct="0">
              <a:lnSpc>
                <a:spcPct val="70000"/>
              </a:lnSpc>
              <a:spcBef>
                <a:spcPts val="1800"/>
              </a:spcBef>
              <a:buSzPct val="100000"/>
              <a:buFont typeface="Arial" pitchFamily="34" charset="0"/>
              <a:buNone/>
            </a:pPr>
            <a:r>
              <a:rPr lang="pt-BR" sz="1600"/>
              <a:t>*Fitzgibbons, et. al, J Ped  Surg. 2009.</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title" idx="4294967295"/>
          </p:nvPr>
        </p:nvSpPr>
        <p:spPr>
          <a:xfrm>
            <a:off x="2293938" y="201613"/>
            <a:ext cx="8912225" cy="1281112"/>
          </a:xfrm>
        </p:spPr>
        <p:txBody>
          <a:bodyPr/>
          <a:lstStyle/>
          <a:p>
            <a:pPr algn="ctr"/>
            <a:r>
              <a:rPr lang="pt-BR" b="1" smtClean="0">
                <a:solidFill>
                  <a:srgbClr val="0000FF"/>
                </a:solidFill>
              </a:rPr>
              <a:t>Existe uma definição clara de Enterocolite necrosante?</a:t>
            </a:r>
          </a:p>
        </p:txBody>
      </p:sp>
      <p:sp>
        <p:nvSpPr>
          <p:cNvPr id="110595" name="Rectangle 3"/>
          <p:cNvSpPr>
            <a:spLocks noGrp="1"/>
          </p:cNvSpPr>
          <p:nvPr>
            <p:ph type="body" idx="4294967295"/>
          </p:nvPr>
        </p:nvSpPr>
        <p:spPr>
          <a:xfrm>
            <a:off x="1293813" y="2590800"/>
            <a:ext cx="9147175" cy="4267200"/>
          </a:xfrm>
        </p:spPr>
        <p:txBody>
          <a:bodyPr/>
          <a:lstStyle/>
          <a:p>
            <a:r>
              <a:rPr lang="pt-BR" smtClean="0"/>
              <a:t>• Estágio 1-Demasiado não específico e o termo não deve ser usado.A maioria dos nossos prematuros apresentam, principalmente os &lt;750g (apnéia, intolerância alimentar)</a:t>
            </a:r>
          </a:p>
          <a:p>
            <a:r>
              <a:rPr lang="pt-BR" smtClean="0"/>
              <a:t>• Estágio  2 – Os critérios radiológicos são muito menos específicos, diria, nebulosos </a:t>
            </a:r>
          </a:p>
          <a:p>
            <a:r>
              <a:rPr lang="pt-BR" smtClean="0"/>
              <a:t>• Estágio 3 – inclui ar livre intraperitoneal demonstrado na radiografia  </a:t>
            </a:r>
            <a:r>
              <a:rPr lang="pt-BR" altLang="ja-JP" smtClean="0">
                <a:ea typeface="ＭＳ Ｐゴシック" pitchFamily="34" charset="-128"/>
              </a:rPr>
              <a:t>q</a:t>
            </a:r>
            <a:r>
              <a:rPr lang="pt-BR" smtClean="0"/>
              <a:t>ue seria considerado uma condição cirúrgica  (nos EUA, os cirurgiões colocam um cateter na cavidade peritoneal para drenar e chamam de ECN). No entanto poderia significar necrose intestinal ou perfuração intestinal espontânea</a:t>
            </a:r>
          </a:p>
        </p:txBody>
      </p:sp>
      <p:sp>
        <p:nvSpPr>
          <p:cNvPr id="110596" name="Text Box 4"/>
          <p:cNvSpPr txBox="1">
            <a:spLocks noChangeArrowheads="1"/>
          </p:cNvSpPr>
          <p:nvPr/>
        </p:nvSpPr>
        <p:spPr bwMode="auto">
          <a:xfrm>
            <a:off x="912813" y="1295400"/>
            <a:ext cx="11058525" cy="641350"/>
          </a:xfrm>
          <a:prstGeom prst="rect">
            <a:avLst/>
          </a:prstGeom>
          <a:noFill/>
          <a:ln w="9525">
            <a:noFill/>
            <a:miter lim="800000"/>
            <a:headEnd/>
            <a:tailEnd/>
          </a:ln>
          <a:effectLst/>
        </p:spPr>
        <p:txBody>
          <a:bodyPr wrap="none">
            <a:spAutoFit/>
          </a:bodyPr>
          <a:lstStyle/>
          <a:p>
            <a:r>
              <a:rPr lang="pt-BR"/>
              <a:t>Critérios de Bell , nome do Martim Bell, Cirurgião Pediátrico </a:t>
            </a:r>
            <a:r>
              <a:rPr lang="pt-BR" altLang="ja-JP">
                <a:ea typeface="ＭＳ Ｐゴシック" pitchFamily="34" charset="-128"/>
              </a:rPr>
              <a:t>q</a:t>
            </a:r>
            <a:r>
              <a:rPr lang="pt-BR"/>
              <a:t>ue nos anos 70 desenvolveram estes critérios</a:t>
            </a:r>
          </a:p>
          <a:p>
            <a:r>
              <a:rPr lang="pt-BR"/>
              <a:t>Esses critérios sofreram muitas modificações e agora  em 2018 não nos ajudam muito. Por </a:t>
            </a:r>
            <a:r>
              <a:rPr lang="pt-BR" altLang="ja-JP">
                <a:ea typeface="ＭＳ Ｐゴシック" pitchFamily="34" charset="-128"/>
              </a:rPr>
              <a:t>q</a:t>
            </a:r>
            <a:r>
              <a:rPr lang="pt-BR"/>
              <a:t>uê?</a:t>
            </a:r>
          </a:p>
        </p:txBody>
      </p:sp>
      <p:sp>
        <p:nvSpPr>
          <p:cNvPr id="110597" name="Text Box 5"/>
          <p:cNvSpPr txBox="1">
            <a:spLocks noChangeArrowheads="1"/>
          </p:cNvSpPr>
          <p:nvPr/>
        </p:nvSpPr>
        <p:spPr bwMode="auto">
          <a:xfrm>
            <a:off x="4632325" y="1865313"/>
            <a:ext cx="2978150" cy="366712"/>
          </a:xfrm>
          <a:prstGeom prst="rect">
            <a:avLst/>
          </a:prstGeom>
          <a:noFill/>
          <a:ln w="9525">
            <a:noFill/>
            <a:miter lim="800000"/>
            <a:headEnd/>
            <a:tailEnd/>
          </a:ln>
          <a:effectLst/>
        </p:spPr>
        <p:txBody>
          <a:bodyPr wrap="none">
            <a:spAutoFit/>
          </a:bodyPr>
          <a:lstStyle/>
          <a:p>
            <a:r>
              <a:rPr lang="pt-BR">
                <a:solidFill>
                  <a:srgbClr val="0000FF"/>
                </a:solidFill>
              </a:rPr>
              <a:t>Bell significa sino em inglês</a:t>
            </a:r>
          </a:p>
        </p:txBody>
      </p:sp>
      <p:sp>
        <p:nvSpPr>
          <p:cNvPr id="110598" name="Text Box 6"/>
          <p:cNvSpPr txBox="1">
            <a:spLocks noChangeArrowheads="1"/>
          </p:cNvSpPr>
          <p:nvPr/>
        </p:nvSpPr>
        <p:spPr bwMode="auto">
          <a:xfrm>
            <a:off x="10775950" y="6491288"/>
            <a:ext cx="1416050" cy="366712"/>
          </a:xfrm>
          <a:prstGeom prst="rect">
            <a:avLst/>
          </a:prstGeom>
          <a:noFill/>
          <a:ln w="9525">
            <a:noFill/>
            <a:miter lim="800000"/>
            <a:headEnd/>
            <a:tailEnd/>
          </a:ln>
          <a:effectLst/>
        </p:spPr>
        <p:txBody>
          <a:bodyPr wrap="none">
            <a:spAutoFit/>
          </a:bodyPr>
          <a:lstStyle/>
          <a:p>
            <a:r>
              <a:rPr lang="pt-BR"/>
              <a:t>Neu J, 2018</a:t>
            </a:r>
          </a:p>
        </p:txBody>
      </p:sp>
      <p:pic>
        <p:nvPicPr>
          <p:cNvPr id="110599" name="Picture 7"/>
          <p:cNvPicPr>
            <a:picLocks noChangeAspect="1" noChangeArrowheads="1"/>
          </p:cNvPicPr>
          <p:nvPr/>
        </p:nvPicPr>
        <p:blipFill>
          <a:blip r:embed="rId2"/>
          <a:srcRect/>
          <a:stretch>
            <a:fillRect/>
          </a:stretch>
        </p:blipFill>
        <p:spPr bwMode="auto">
          <a:xfrm>
            <a:off x="10437813" y="1981200"/>
            <a:ext cx="1754187" cy="2620963"/>
          </a:xfrm>
          <a:prstGeom prst="rect">
            <a:avLst/>
          </a:prstGeom>
          <a:noFill/>
        </p:spPr>
      </p:pic>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body" idx="4294967295"/>
          </p:nvPr>
        </p:nvSpPr>
        <p:spPr>
          <a:xfrm>
            <a:off x="560388" y="2133600"/>
            <a:ext cx="10972800" cy="4525963"/>
          </a:xfrm>
        </p:spPr>
        <p:txBody>
          <a:bodyPr/>
          <a:lstStyle/>
          <a:p>
            <a:pPr marL="273050" indent="-273050" algn="ctr" defTabSz="914400">
              <a:buFont typeface="Wingdings 3" pitchFamily="18" charset="2"/>
              <a:buNone/>
            </a:pPr>
            <a:r>
              <a:rPr lang="pt-BR" sz="1400" smtClean="0"/>
              <a:t>Been JV et al (fevereiro de 2013): revisão sistemática com metanálise de 33 estudos </a:t>
            </a:r>
          </a:p>
          <a:p>
            <a:pPr marL="273050" indent="-273050" algn="ctr" defTabSz="914400">
              <a:buFont typeface="Wingdings 3" pitchFamily="18" charset="2"/>
              <a:buNone/>
            </a:pPr>
            <a:endParaRPr lang="pt-BR" sz="1400" smtClean="0"/>
          </a:p>
        </p:txBody>
      </p:sp>
      <p:pic>
        <p:nvPicPr>
          <p:cNvPr id="112643" name="Picture 2"/>
          <p:cNvPicPr>
            <a:picLocks noChangeAspect="1" noChangeArrowheads="1"/>
          </p:cNvPicPr>
          <p:nvPr/>
        </p:nvPicPr>
        <p:blipFill>
          <a:blip r:embed="rId2"/>
          <a:srcRect/>
          <a:stretch>
            <a:fillRect/>
          </a:stretch>
        </p:blipFill>
        <p:spPr bwMode="auto">
          <a:xfrm>
            <a:off x="1101725" y="2636838"/>
            <a:ext cx="9890125" cy="3932237"/>
          </a:xfrm>
          <a:prstGeom prst="rect">
            <a:avLst/>
          </a:prstGeom>
          <a:noFill/>
          <a:ln w="9525">
            <a:noFill/>
            <a:miter lim="800000"/>
            <a:headEnd/>
            <a:tailEnd/>
          </a:ln>
        </p:spPr>
      </p:pic>
      <p:sp>
        <p:nvSpPr>
          <p:cNvPr id="112644" name="Rectangle 9"/>
          <p:cNvSpPr>
            <a:spLocks noChangeArrowheads="1"/>
          </p:cNvSpPr>
          <p:nvPr/>
        </p:nvSpPr>
        <p:spPr bwMode="auto">
          <a:xfrm>
            <a:off x="1582738" y="6092825"/>
            <a:ext cx="9409112" cy="576263"/>
          </a:xfrm>
          <a:prstGeom prst="rect">
            <a:avLst/>
          </a:prstGeom>
          <a:solidFill>
            <a:schemeClr val="accent1"/>
          </a:solidFill>
          <a:ln w="9525">
            <a:solidFill>
              <a:schemeClr val="tx1"/>
            </a:solidFill>
            <a:miter lim="800000"/>
            <a:headEnd/>
            <a:tailEnd/>
          </a:ln>
        </p:spPr>
        <p:txBody>
          <a:bodyPr wrap="none" anchor="ctr"/>
          <a:lstStyle/>
          <a:p>
            <a:pPr algn="ctr" eaLnBrk="0" hangingPunct="0"/>
            <a:r>
              <a:rPr lang="pt-BR">
                <a:solidFill>
                  <a:srgbClr val="3C1CFE"/>
                </a:solidFill>
                <a:latin typeface="Georgia" pitchFamily="18" charset="0"/>
              </a:rPr>
              <a:t>(observem o I</a:t>
            </a:r>
            <a:r>
              <a:rPr lang="pt-BR" baseline="30000">
                <a:solidFill>
                  <a:srgbClr val="3C1CFE"/>
                </a:solidFill>
                <a:latin typeface="Georgia" pitchFamily="18" charset="0"/>
              </a:rPr>
              <a:t>2</a:t>
            </a:r>
            <a:r>
              <a:rPr lang="pt-BR">
                <a:solidFill>
                  <a:srgbClr val="3C1CFE"/>
                </a:solidFill>
                <a:latin typeface="Georgia" pitchFamily="18" charset="0"/>
              </a:rPr>
              <a:t> (bem abaixo de  50%): estudos</a:t>
            </a:r>
            <a:r>
              <a:rPr lang="pt-BR">
                <a:latin typeface="Georgia" pitchFamily="18" charset="0"/>
              </a:rPr>
              <a:t> </a:t>
            </a:r>
            <a:r>
              <a:rPr lang="pt-BR">
                <a:solidFill>
                  <a:srgbClr val="3C1CFE"/>
                </a:solidFill>
                <a:latin typeface="Georgia" pitchFamily="18" charset="0"/>
              </a:rPr>
              <a:t>mais homogêneos</a:t>
            </a:r>
            <a:r>
              <a:rPr lang="pt-BR">
                <a:latin typeface="Georgia" pitchFamily="18" charset="0"/>
              </a:rPr>
              <a:t>)</a:t>
            </a:r>
          </a:p>
          <a:p>
            <a:pPr algn="ctr" eaLnBrk="0" hangingPunct="0"/>
            <a:endParaRPr lang="pt-BR">
              <a:latin typeface="Georgia" pitchFamily="18" charset="0"/>
            </a:endParaRPr>
          </a:p>
        </p:txBody>
      </p:sp>
      <p:sp>
        <p:nvSpPr>
          <p:cNvPr id="112645" name="Line 7"/>
          <p:cNvSpPr>
            <a:spLocks noChangeShapeType="1"/>
          </p:cNvSpPr>
          <p:nvPr/>
        </p:nvSpPr>
        <p:spPr bwMode="auto">
          <a:xfrm flipV="1">
            <a:off x="5903913" y="4797425"/>
            <a:ext cx="382587" cy="142875"/>
          </a:xfrm>
          <a:prstGeom prst="line">
            <a:avLst/>
          </a:prstGeom>
          <a:noFill/>
          <a:ln w="76200">
            <a:solidFill>
              <a:srgbClr val="FF3300"/>
            </a:solidFill>
            <a:round/>
            <a:headEnd/>
            <a:tailEnd type="triangle" w="med" len="med"/>
          </a:ln>
        </p:spPr>
        <p:txBody>
          <a:bodyPr/>
          <a:lstStyle/>
          <a:p>
            <a:endParaRPr lang="pt-BR"/>
          </a:p>
        </p:txBody>
      </p:sp>
      <p:sp>
        <p:nvSpPr>
          <p:cNvPr id="112646" name="Line 5"/>
          <p:cNvSpPr>
            <a:spLocks noChangeShapeType="1"/>
          </p:cNvSpPr>
          <p:nvPr/>
        </p:nvSpPr>
        <p:spPr bwMode="auto">
          <a:xfrm flipH="1">
            <a:off x="9840913" y="4292600"/>
            <a:ext cx="768350" cy="360363"/>
          </a:xfrm>
          <a:prstGeom prst="line">
            <a:avLst/>
          </a:prstGeom>
          <a:noFill/>
          <a:ln w="76200">
            <a:solidFill>
              <a:srgbClr val="FF3300"/>
            </a:solidFill>
            <a:round/>
            <a:headEnd/>
            <a:tailEnd type="triangle" w="med" len="med"/>
          </a:ln>
        </p:spPr>
        <p:txBody>
          <a:bodyPr/>
          <a:lstStyle/>
          <a:p>
            <a:endParaRPr lang="pt-BR"/>
          </a:p>
        </p:txBody>
      </p:sp>
      <p:sp>
        <p:nvSpPr>
          <p:cNvPr id="112647" name="Rectangle 8"/>
          <p:cNvSpPr>
            <a:spLocks noChangeArrowheads="1"/>
          </p:cNvSpPr>
          <p:nvPr/>
        </p:nvSpPr>
        <p:spPr bwMode="auto">
          <a:xfrm>
            <a:off x="1677988" y="2565400"/>
            <a:ext cx="4848225" cy="288925"/>
          </a:xfrm>
          <a:prstGeom prst="rect">
            <a:avLst/>
          </a:prstGeom>
          <a:solidFill>
            <a:schemeClr val="accent1"/>
          </a:solidFill>
          <a:ln w="9525">
            <a:solidFill>
              <a:schemeClr val="tx1"/>
            </a:solidFill>
            <a:miter lim="800000"/>
            <a:headEnd/>
            <a:tailEnd/>
          </a:ln>
        </p:spPr>
        <p:txBody>
          <a:bodyPr wrap="none" anchor="ctr"/>
          <a:lstStyle/>
          <a:p>
            <a:pPr algn="ctr"/>
            <a:r>
              <a:rPr lang="pt-BR" sz="1400"/>
              <a:t>Corioamnionite fetal x não corioamnionite</a:t>
            </a:r>
          </a:p>
        </p:txBody>
      </p:sp>
      <p:sp>
        <p:nvSpPr>
          <p:cNvPr id="112648" name="Rectangle 2"/>
          <p:cNvSpPr>
            <a:spLocks/>
          </p:cNvSpPr>
          <p:nvPr/>
        </p:nvSpPr>
        <p:spPr bwMode="auto">
          <a:xfrm>
            <a:off x="379413" y="609600"/>
            <a:ext cx="11280775" cy="1020763"/>
          </a:xfrm>
          <a:prstGeom prst="rect">
            <a:avLst/>
          </a:prstGeom>
          <a:noFill/>
          <a:ln w="9525">
            <a:noFill/>
            <a:miter lim="800000"/>
            <a:headEnd/>
            <a:tailEnd/>
          </a:ln>
        </p:spPr>
        <p:txBody>
          <a:bodyPr anchor="b"/>
          <a:lstStyle/>
          <a:p>
            <a:pPr algn="ctr" defTabSz="457200"/>
            <a:endParaRPr lang="pt-BR" sz="4400">
              <a:solidFill>
                <a:srgbClr val="FF3300"/>
              </a:solidFill>
              <a:latin typeface="Century Gothic" pitchFamily="34" charset="0"/>
            </a:endParaRPr>
          </a:p>
        </p:txBody>
      </p:sp>
      <p:pic>
        <p:nvPicPr>
          <p:cNvPr id="112649" name="Picture 9" descr="ppt"/>
          <p:cNvPicPr>
            <a:picLocks noChangeAspect="1" noChangeArrowheads="1"/>
          </p:cNvPicPr>
          <p:nvPr/>
        </p:nvPicPr>
        <p:blipFill>
          <a:blip r:embed="rId3"/>
          <a:srcRect/>
          <a:stretch>
            <a:fillRect/>
          </a:stretch>
        </p:blipFill>
        <p:spPr bwMode="auto">
          <a:xfrm>
            <a:off x="10136188" y="2133600"/>
            <a:ext cx="457200" cy="457200"/>
          </a:xfrm>
          <a:prstGeom prst="rect">
            <a:avLst/>
          </a:prstGeom>
          <a:noFill/>
        </p:spPr>
      </p:pic>
      <p:sp>
        <p:nvSpPr>
          <p:cNvPr id="112650" name="Rectangle 10"/>
          <p:cNvSpPr>
            <a:spLocks/>
          </p:cNvSpPr>
          <p:nvPr/>
        </p:nvSpPr>
        <p:spPr bwMode="auto">
          <a:xfrm>
            <a:off x="2128838" y="274638"/>
            <a:ext cx="9147175" cy="1020762"/>
          </a:xfrm>
          <a:prstGeom prst="rect">
            <a:avLst/>
          </a:prstGeom>
          <a:noFill/>
          <a:ln w="9525">
            <a:noFill/>
            <a:miter lim="800000"/>
            <a:headEnd/>
            <a:tailEnd/>
          </a:ln>
        </p:spPr>
        <p:txBody>
          <a:bodyPr anchor="b"/>
          <a:lstStyle/>
          <a:p>
            <a:pPr algn="ctr" defTabSz="457200"/>
            <a:r>
              <a:rPr lang="pt-BR" sz="2800" b="1">
                <a:solidFill>
                  <a:srgbClr val="0000FF"/>
                </a:solidFill>
                <a:latin typeface="Century Gothic" pitchFamily="34" charset="0"/>
              </a:rPr>
              <a:t>FATOR PRÉ-NATAL:CORIOAMNIONITE</a:t>
            </a:r>
          </a:p>
        </p:txBody>
      </p:sp>
      <p:sp>
        <p:nvSpPr>
          <p:cNvPr id="112651" name="Rectangle 11"/>
          <p:cNvSpPr>
            <a:spLocks noChangeArrowheads="1"/>
          </p:cNvSpPr>
          <p:nvPr/>
        </p:nvSpPr>
        <p:spPr bwMode="auto">
          <a:xfrm>
            <a:off x="3638550" y="153988"/>
            <a:ext cx="4805363" cy="579437"/>
          </a:xfrm>
          <a:prstGeom prst="rect">
            <a:avLst/>
          </a:prstGeom>
          <a:noFill/>
          <a:ln w="9525">
            <a:noFill/>
            <a:miter lim="800000"/>
            <a:headEnd/>
            <a:tailEnd/>
          </a:ln>
          <a:effectLst/>
        </p:spPr>
        <p:txBody>
          <a:bodyPr wrap="none">
            <a:spAutoFit/>
          </a:bodyPr>
          <a:lstStyle/>
          <a:p>
            <a:r>
              <a:rPr lang="pt-BR" sz="3200" b="1">
                <a:solidFill>
                  <a:srgbClr val="0000FF"/>
                </a:solidFill>
              </a:rPr>
              <a:t>Enterocolite necrosante</a:t>
            </a: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3"/>
          <p:cNvPicPr>
            <a:picLocks noChangeAspect="1" noChangeArrowheads="1"/>
          </p:cNvPicPr>
          <p:nvPr/>
        </p:nvPicPr>
        <p:blipFill>
          <a:blip r:embed="rId2"/>
          <a:srcRect/>
          <a:stretch>
            <a:fillRect/>
          </a:stretch>
        </p:blipFill>
        <p:spPr bwMode="auto">
          <a:xfrm>
            <a:off x="1217613" y="1143000"/>
            <a:ext cx="9864725" cy="4211638"/>
          </a:xfrm>
          <a:prstGeom prst="rect">
            <a:avLst/>
          </a:prstGeom>
          <a:noFill/>
          <a:ln w="9525">
            <a:noFill/>
            <a:miter lim="800000"/>
            <a:headEnd/>
            <a:tailEnd/>
          </a:ln>
        </p:spPr>
      </p:pic>
      <p:sp>
        <p:nvSpPr>
          <p:cNvPr id="113667" name="Line 5"/>
          <p:cNvSpPr>
            <a:spLocks noChangeShapeType="1"/>
          </p:cNvSpPr>
          <p:nvPr/>
        </p:nvSpPr>
        <p:spPr bwMode="auto">
          <a:xfrm flipH="1">
            <a:off x="9450388" y="3505200"/>
            <a:ext cx="768350" cy="360363"/>
          </a:xfrm>
          <a:prstGeom prst="line">
            <a:avLst/>
          </a:prstGeom>
          <a:noFill/>
          <a:ln w="76200">
            <a:solidFill>
              <a:srgbClr val="FF3300"/>
            </a:solidFill>
            <a:round/>
            <a:headEnd/>
            <a:tailEnd type="triangle" w="med" len="med"/>
          </a:ln>
        </p:spPr>
        <p:txBody>
          <a:bodyPr/>
          <a:lstStyle/>
          <a:p>
            <a:endParaRPr lang="pt-BR"/>
          </a:p>
        </p:txBody>
      </p:sp>
      <p:sp>
        <p:nvSpPr>
          <p:cNvPr id="113668" name="Line 6"/>
          <p:cNvSpPr>
            <a:spLocks noChangeShapeType="1"/>
          </p:cNvSpPr>
          <p:nvPr/>
        </p:nvSpPr>
        <p:spPr bwMode="auto">
          <a:xfrm flipH="1">
            <a:off x="7772400" y="3429000"/>
            <a:ext cx="768350" cy="360363"/>
          </a:xfrm>
          <a:prstGeom prst="line">
            <a:avLst/>
          </a:prstGeom>
          <a:noFill/>
          <a:ln w="76200">
            <a:solidFill>
              <a:srgbClr val="FF3300"/>
            </a:solidFill>
            <a:round/>
            <a:headEnd/>
            <a:tailEnd type="triangle" w="med" len="med"/>
          </a:ln>
        </p:spPr>
        <p:txBody>
          <a:bodyPr/>
          <a:lstStyle/>
          <a:p>
            <a:endParaRPr lang="pt-BR"/>
          </a:p>
        </p:txBody>
      </p:sp>
      <p:sp>
        <p:nvSpPr>
          <p:cNvPr id="113669" name="Rectangle 7"/>
          <p:cNvSpPr>
            <a:spLocks noChangeArrowheads="1"/>
          </p:cNvSpPr>
          <p:nvPr/>
        </p:nvSpPr>
        <p:spPr bwMode="auto">
          <a:xfrm>
            <a:off x="0" y="4648200"/>
            <a:ext cx="12192000" cy="2209800"/>
          </a:xfrm>
          <a:prstGeom prst="rect">
            <a:avLst/>
          </a:prstGeom>
          <a:solidFill>
            <a:schemeClr val="accent1"/>
          </a:solidFill>
          <a:ln w="9525">
            <a:solidFill>
              <a:schemeClr val="tx1"/>
            </a:solidFill>
            <a:miter lim="800000"/>
            <a:headEnd/>
            <a:tailEnd/>
          </a:ln>
        </p:spPr>
        <p:txBody>
          <a:bodyPr wrap="none" anchor="ctr"/>
          <a:lstStyle/>
          <a:p>
            <a:pPr algn="ctr"/>
            <a:r>
              <a:rPr lang="pt-BR" sz="1600">
                <a:solidFill>
                  <a:schemeClr val="bg1"/>
                </a:solidFill>
              </a:rPr>
              <a:t>Aumento intestinal de neutrófilos e IL-6 mostram</a:t>
            </a:r>
            <a:r>
              <a:rPr lang="pt-BR" sz="1600"/>
              <a:t> </a:t>
            </a:r>
            <a:r>
              <a:rPr lang="pt-BR" sz="1600">
                <a:solidFill>
                  <a:srgbClr val="FFFF00"/>
                </a:solidFill>
              </a:rPr>
              <a:t>estado pró-inflamatório do </a:t>
            </a:r>
          </a:p>
          <a:p>
            <a:pPr algn="ctr"/>
            <a:r>
              <a:rPr lang="pt-BR" sz="1600">
                <a:solidFill>
                  <a:srgbClr val="FFFF00"/>
                </a:solidFill>
              </a:rPr>
              <a:t>intestino nos pré-termos expostos a corioamnionite</a:t>
            </a:r>
          </a:p>
          <a:p>
            <a:pPr algn="ctr">
              <a:spcBef>
                <a:spcPct val="20000"/>
              </a:spcBef>
              <a:buClr>
                <a:schemeClr val="accent1"/>
              </a:buClr>
              <a:buSzPct val="85000"/>
              <a:buFont typeface="Arial" pitchFamily="34" charset="0"/>
              <a:buNone/>
            </a:pPr>
            <a:r>
              <a:rPr lang="pt-BR" sz="1600"/>
              <a:t> </a:t>
            </a:r>
            <a:r>
              <a:rPr lang="pt-BR" sz="1600">
                <a:solidFill>
                  <a:schemeClr val="bg1"/>
                </a:solidFill>
              </a:rPr>
              <a:t>Presença de microorganismos no intestino  (reflexo do líquido amniótico quando a </a:t>
            </a:r>
          </a:p>
          <a:p>
            <a:pPr algn="ctr">
              <a:spcBef>
                <a:spcPct val="20000"/>
              </a:spcBef>
              <a:buClr>
                <a:schemeClr val="accent1"/>
              </a:buClr>
              <a:buSzPct val="85000"/>
              <a:buFont typeface="Arial" pitchFamily="34" charset="0"/>
              <a:buNone/>
            </a:pPr>
            <a:r>
              <a:rPr lang="pt-BR" sz="1600">
                <a:solidFill>
                  <a:schemeClr val="bg1"/>
                </a:solidFill>
              </a:rPr>
              <a:t>corioamnionite está presente) + Disfunção de barreira:  pode aumentar susceptibilidade do intestino </a:t>
            </a:r>
          </a:p>
          <a:p>
            <a:pPr algn="ctr">
              <a:spcBef>
                <a:spcPct val="20000"/>
              </a:spcBef>
              <a:buClr>
                <a:schemeClr val="accent1"/>
              </a:buClr>
              <a:buSzPct val="85000"/>
              <a:buFont typeface="Arial" pitchFamily="34" charset="0"/>
              <a:buNone/>
            </a:pPr>
            <a:r>
              <a:rPr lang="pt-BR" sz="1600">
                <a:solidFill>
                  <a:schemeClr val="bg1"/>
                </a:solidFill>
              </a:rPr>
              <a:t>a processos secundários como</a:t>
            </a:r>
            <a:r>
              <a:rPr lang="pt-BR" sz="1600"/>
              <a:t> </a:t>
            </a:r>
            <a:r>
              <a:rPr lang="pt-BR" sz="1600">
                <a:solidFill>
                  <a:srgbClr val="FFFF00"/>
                </a:solidFill>
              </a:rPr>
              <a:t>sepse</a:t>
            </a:r>
            <a:r>
              <a:rPr lang="pt-BR" sz="1600">
                <a:solidFill>
                  <a:srgbClr val="FF0000"/>
                </a:solidFill>
              </a:rPr>
              <a:t> </a:t>
            </a:r>
            <a:r>
              <a:rPr lang="pt-BR" sz="1600"/>
              <a:t>e </a:t>
            </a:r>
            <a:r>
              <a:rPr lang="pt-BR" sz="1600">
                <a:solidFill>
                  <a:srgbClr val="FFFF00"/>
                </a:solidFill>
              </a:rPr>
              <a:t>choque</a:t>
            </a:r>
            <a:r>
              <a:rPr lang="pt-BR" sz="1600">
                <a:solidFill>
                  <a:srgbClr val="FF0000"/>
                </a:solidFill>
              </a:rPr>
              <a:t>,</a:t>
            </a:r>
            <a:r>
              <a:rPr lang="pt-BR" sz="1600"/>
              <a:t> </a:t>
            </a:r>
            <a:r>
              <a:rPr lang="pt-BR" sz="1600">
                <a:solidFill>
                  <a:schemeClr val="bg1"/>
                </a:solidFill>
              </a:rPr>
              <a:t>com aumento da incidência de</a:t>
            </a:r>
            <a:r>
              <a:rPr lang="pt-BR" sz="1600"/>
              <a:t> </a:t>
            </a:r>
            <a:r>
              <a:rPr lang="pt-BR" sz="1600">
                <a:solidFill>
                  <a:srgbClr val="FFFF00"/>
                </a:solidFill>
              </a:rPr>
              <a:t>ECN</a:t>
            </a:r>
            <a:r>
              <a:rPr lang="pt-BR" sz="1600"/>
              <a:t>.</a:t>
            </a:r>
          </a:p>
          <a:p>
            <a:pPr algn="ctr"/>
            <a:endParaRPr lang="en-CA" sz="1600"/>
          </a:p>
          <a:p>
            <a:pPr algn="ctr" eaLnBrk="0" hangingPunct="0"/>
            <a:endParaRPr lang="pt-BR" sz="1600">
              <a:latin typeface="Georgia" pitchFamily="18" charset="0"/>
            </a:endParaRPr>
          </a:p>
        </p:txBody>
      </p:sp>
      <p:sp>
        <p:nvSpPr>
          <p:cNvPr id="199687" name="Rectangle 7"/>
          <p:cNvSpPr>
            <a:spLocks noChangeArrowheads="1"/>
          </p:cNvSpPr>
          <p:nvPr/>
        </p:nvSpPr>
        <p:spPr bwMode="auto">
          <a:xfrm>
            <a:off x="3024188" y="134938"/>
            <a:ext cx="6262687" cy="457200"/>
          </a:xfrm>
          <a:prstGeom prst="rect">
            <a:avLst/>
          </a:prstGeom>
          <a:noFill/>
          <a:ln w="9525">
            <a:noFill/>
            <a:miter lim="800000"/>
            <a:headEnd/>
            <a:tailEnd/>
          </a:ln>
          <a:effectLst/>
        </p:spPr>
        <p:txBody>
          <a:bodyPr wrap="none">
            <a:spAutoFit/>
          </a:bodyPr>
          <a:lstStyle/>
          <a:p>
            <a:r>
              <a:rPr lang="pt-BR" sz="2400" b="1">
                <a:solidFill>
                  <a:srgbClr val="0000FF"/>
                </a:solidFill>
                <a:effectLst>
                  <a:outerShdw blurRad="38100" dist="38100" dir="2700000" algn="tl">
                    <a:srgbClr val="C0C0C0"/>
                  </a:outerShdw>
                </a:effectLst>
              </a:rPr>
              <a:t>Corioamnionite e Enterocolite Necrosante</a:t>
            </a:r>
          </a:p>
        </p:txBody>
      </p:sp>
      <p:sp>
        <p:nvSpPr>
          <p:cNvPr id="113671" name="Text Box 8"/>
          <p:cNvSpPr txBox="1">
            <a:spLocks noChangeArrowheads="1"/>
          </p:cNvSpPr>
          <p:nvPr/>
        </p:nvSpPr>
        <p:spPr bwMode="auto">
          <a:xfrm>
            <a:off x="0" y="5410200"/>
            <a:ext cx="2616200" cy="304800"/>
          </a:xfrm>
          <a:prstGeom prst="rect">
            <a:avLst/>
          </a:prstGeom>
          <a:noFill/>
          <a:ln w="9525">
            <a:noFill/>
            <a:miter lim="800000"/>
            <a:headEnd/>
            <a:tailEnd/>
          </a:ln>
        </p:spPr>
        <p:txBody>
          <a:bodyPr wrap="none">
            <a:spAutoFit/>
          </a:bodyPr>
          <a:lstStyle/>
          <a:p>
            <a:r>
              <a:rPr lang="pt-BR" sz="1400" b="1">
                <a:solidFill>
                  <a:srgbClr val="FFFF00"/>
                </a:solidFill>
              </a:rPr>
              <a:t>NEC:enterocolite necrosante</a:t>
            </a:r>
          </a:p>
        </p:txBody>
      </p:sp>
      <p:sp>
        <p:nvSpPr>
          <p:cNvPr id="113672" name="Rectangle 9"/>
          <p:cNvSpPr>
            <a:spLocks noChangeArrowheads="1"/>
          </p:cNvSpPr>
          <p:nvPr/>
        </p:nvSpPr>
        <p:spPr bwMode="auto">
          <a:xfrm>
            <a:off x="912813" y="457200"/>
            <a:ext cx="9985375" cy="641350"/>
          </a:xfrm>
          <a:prstGeom prst="rect">
            <a:avLst/>
          </a:prstGeom>
          <a:noFill/>
          <a:ln w="9525">
            <a:noFill/>
            <a:miter lim="800000"/>
            <a:headEnd/>
            <a:tailEnd/>
          </a:ln>
        </p:spPr>
        <p:txBody>
          <a:bodyPr>
            <a:spAutoFit/>
          </a:bodyPr>
          <a:lstStyle/>
          <a:p>
            <a:pPr algn="ctr"/>
            <a:r>
              <a:rPr lang="pt-BR" b="1">
                <a:solidFill>
                  <a:srgbClr val="FF9900"/>
                </a:solidFill>
              </a:rPr>
              <a:t>Forest plots para a associações entre Corioamnionite Clínica (CC)</a:t>
            </a:r>
          </a:p>
          <a:p>
            <a:pPr algn="ctr"/>
            <a:r>
              <a:rPr lang="pt-BR" b="1">
                <a:solidFill>
                  <a:srgbClr val="FF9900"/>
                </a:solidFill>
              </a:rPr>
              <a:t>e Enterocolite necrosante (NEC)</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p:cNvSpPr>
          <p:nvPr>
            <p:ph type="body" idx="4294967295"/>
          </p:nvPr>
        </p:nvSpPr>
        <p:spPr>
          <a:xfrm>
            <a:off x="2894013" y="2819400"/>
            <a:ext cx="9147175" cy="4267200"/>
          </a:xfrm>
        </p:spPr>
        <p:txBody>
          <a:bodyPr/>
          <a:lstStyle/>
          <a:p>
            <a:pPr>
              <a:buFont typeface="Wingdings 3" pitchFamily="18" charset="2"/>
              <a:buNone/>
            </a:pPr>
            <a:r>
              <a:rPr lang="pt-BR" sz="2800" b="1" smtClean="0">
                <a:solidFill>
                  <a:srgbClr val="0000FF"/>
                </a:solidFill>
              </a:rPr>
              <a:t>ENTEROCOLITE CLÁSSICA</a:t>
            </a:r>
          </a:p>
        </p:txBody>
      </p:sp>
      <p:sp>
        <p:nvSpPr>
          <p:cNvPr id="114691" name="Rectangle 3"/>
          <p:cNvSpPr>
            <a:spLocks noChangeArrowheads="1"/>
          </p:cNvSpPr>
          <p:nvPr/>
        </p:nvSpPr>
        <p:spPr bwMode="auto">
          <a:xfrm>
            <a:off x="1785938" y="3711575"/>
            <a:ext cx="7153275" cy="869950"/>
          </a:xfrm>
          <a:prstGeom prst="rect">
            <a:avLst/>
          </a:prstGeom>
          <a:noFill/>
          <a:ln w="9525">
            <a:noFill/>
            <a:miter lim="800000"/>
            <a:headEnd/>
            <a:tailEnd/>
          </a:ln>
          <a:effectLst/>
        </p:spPr>
        <p:txBody>
          <a:bodyPr wrap="none">
            <a:spAutoFit/>
          </a:bodyPr>
          <a:lstStyle/>
          <a:p>
            <a:pPr algn="ctr" eaLnBrk="0" hangingPunct="0">
              <a:lnSpc>
                <a:spcPct val="90000"/>
              </a:lnSpc>
              <a:spcBef>
                <a:spcPts val="1800"/>
              </a:spcBef>
              <a:buSzPct val="100000"/>
              <a:buFont typeface="Arial" pitchFamily="34" charset="0"/>
              <a:buNone/>
            </a:pPr>
            <a:r>
              <a:rPr lang="pt-BR" sz="2000" b="1">
                <a:solidFill>
                  <a:srgbClr val="FF3300"/>
                </a:solidFill>
              </a:rPr>
              <a:t>A forma clássica da ECN e aquela associada à disbiose e </a:t>
            </a:r>
          </a:p>
          <a:p>
            <a:pPr algn="ctr" eaLnBrk="0" hangingPunct="0">
              <a:lnSpc>
                <a:spcPct val="90000"/>
              </a:lnSpc>
              <a:spcBef>
                <a:spcPts val="1800"/>
              </a:spcBef>
              <a:buSzPct val="100000"/>
              <a:buFont typeface="Arial" pitchFamily="34" charset="0"/>
              <a:buNone/>
            </a:pPr>
            <a:r>
              <a:rPr lang="pt-BR" sz="2000" b="1">
                <a:solidFill>
                  <a:srgbClr val="FF3300"/>
                </a:solidFill>
              </a:rPr>
              <a:t>à inflamação intestinal exagerada</a:t>
            </a:r>
          </a:p>
        </p:txBody>
      </p:sp>
      <p:sp>
        <p:nvSpPr>
          <p:cNvPr id="114692" name="AutoShape 4"/>
          <p:cNvSpPr>
            <a:spLocks noChangeArrowheads="1"/>
          </p:cNvSpPr>
          <p:nvPr/>
        </p:nvSpPr>
        <p:spPr bwMode="auto">
          <a:xfrm flipH="1">
            <a:off x="8991600" y="2819400"/>
            <a:ext cx="687388" cy="1295400"/>
          </a:xfrm>
          <a:prstGeom prst="curvedRightArrow">
            <a:avLst>
              <a:gd name="adj1" fmla="val 37691"/>
              <a:gd name="adj2" fmla="val 75381"/>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
        <p:nvSpPr>
          <p:cNvPr id="114693" name="AutoShape 5"/>
          <p:cNvSpPr>
            <a:spLocks noChangeArrowheads="1"/>
          </p:cNvSpPr>
          <p:nvPr/>
        </p:nvSpPr>
        <p:spPr bwMode="auto">
          <a:xfrm>
            <a:off x="1065213" y="2895600"/>
            <a:ext cx="733425" cy="1214438"/>
          </a:xfrm>
          <a:prstGeom prst="curvedRightArrow">
            <a:avLst>
              <a:gd name="adj1" fmla="val 33117"/>
              <a:gd name="adj2" fmla="val 66234"/>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body" idx="4294967295"/>
          </p:nvPr>
        </p:nvSpPr>
        <p:spPr>
          <a:xfrm>
            <a:off x="1606550" y="1498600"/>
            <a:ext cx="9147175" cy="4267200"/>
          </a:xfrm>
        </p:spPr>
        <p:txBody>
          <a:bodyPr/>
          <a:lstStyle/>
          <a:p>
            <a:r>
              <a:rPr lang="pt-BR" sz="1400" smtClean="0"/>
              <a:t>Há várias formas de necrose intestinal chamada de ECN,  como àquelas associadas à cardiopatias congênitas,anomalias intestinais congênitas (malrrotação, inervação anormal, etc), sensibilidades a proteína alimentares</a:t>
            </a:r>
          </a:p>
          <a:p>
            <a:pPr algn="ctr">
              <a:buFont typeface="Wingdings 3" pitchFamily="18" charset="2"/>
              <a:buNone/>
            </a:pPr>
            <a:r>
              <a:rPr lang="pt-BR" sz="1400" smtClean="0"/>
              <a:t/>
            </a:r>
            <a:br>
              <a:rPr lang="pt-BR" sz="1400" smtClean="0"/>
            </a:br>
            <a:r>
              <a:rPr lang="pt-BR" b="1" smtClean="0">
                <a:solidFill>
                  <a:srgbClr val="FF3300"/>
                </a:solidFill>
              </a:rPr>
              <a:t>A forma clássica da ECN é aquela associada à disbiose e à inflamação intestinal exagerada</a:t>
            </a:r>
          </a:p>
        </p:txBody>
      </p:sp>
      <p:pic>
        <p:nvPicPr>
          <p:cNvPr id="115715" name="Picture 3"/>
          <p:cNvPicPr>
            <a:picLocks noChangeAspect="1" noChangeArrowheads="1"/>
          </p:cNvPicPr>
          <p:nvPr/>
        </p:nvPicPr>
        <p:blipFill>
          <a:blip r:embed="rId2"/>
          <a:srcRect/>
          <a:stretch>
            <a:fillRect/>
          </a:stretch>
        </p:blipFill>
        <p:spPr bwMode="auto">
          <a:xfrm>
            <a:off x="0" y="3276600"/>
            <a:ext cx="4429125" cy="3454400"/>
          </a:xfrm>
          <a:prstGeom prst="rect">
            <a:avLst/>
          </a:prstGeom>
          <a:noFill/>
        </p:spPr>
      </p:pic>
      <p:sp>
        <p:nvSpPr>
          <p:cNvPr id="115716" name="Rectangle 4"/>
          <p:cNvSpPr>
            <a:spLocks noGrp="1"/>
          </p:cNvSpPr>
          <p:nvPr>
            <p:ph type="title" idx="4294967295"/>
          </p:nvPr>
        </p:nvSpPr>
        <p:spPr>
          <a:xfrm>
            <a:off x="2257425" y="0"/>
            <a:ext cx="8912225" cy="1281113"/>
          </a:xfrm>
          <a:noFill/>
        </p:spPr>
        <p:txBody>
          <a:bodyPr anchor="b"/>
          <a:lstStyle/>
          <a:p>
            <a:pPr algn="ctr"/>
            <a:r>
              <a:rPr lang="pt-BR" b="1" smtClean="0">
                <a:solidFill>
                  <a:srgbClr val="0000FF"/>
                </a:solidFill>
              </a:rPr>
              <a:t>Existe uma definição clara de Enterocolite necrosante?</a:t>
            </a:r>
          </a:p>
        </p:txBody>
      </p:sp>
      <p:sp>
        <p:nvSpPr>
          <p:cNvPr id="115717" name="Rectangle 5"/>
          <p:cNvSpPr>
            <a:spLocks noChangeArrowheads="1"/>
          </p:cNvSpPr>
          <p:nvPr/>
        </p:nvSpPr>
        <p:spPr bwMode="auto">
          <a:xfrm>
            <a:off x="5029200" y="3733800"/>
            <a:ext cx="5995988" cy="2349500"/>
          </a:xfrm>
          <a:prstGeom prst="rect">
            <a:avLst/>
          </a:prstGeom>
          <a:noFill/>
          <a:ln w="28575">
            <a:solidFill>
              <a:srgbClr val="FF3300"/>
            </a:solidFill>
            <a:miter lim="800000"/>
            <a:headEnd/>
            <a:tailEnd/>
          </a:ln>
          <a:effectLst/>
        </p:spPr>
        <p:txBody>
          <a:bodyPr>
            <a:spAutoFit/>
          </a:bodyPr>
          <a:lstStyle/>
          <a:p>
            <a:pPr eaLnBrk="0" hangingPunct="0">
              <a:lnSpc>
                <a:spcPct val="90000"/>
              </a:lnSpc>
              <a:spcBef>
                <a:spcPts val="1800"/>
              </a:spcBef>
              <a:buSzPct val="100000"/>
              <a:buFont typeface="Arial" pitchFamily="34" charset="0"/>
              <a:buChar char="▪"/>
            </a:pPr>
            <a:r>
              <a:rPr lang="pt-BR"/>
              <a:t>Esse bebê apresenta distensão abdominal, RX mostra pneumatose intestinal e gás na veia porta; continuou deteriorando apesar de não ter apresentado pneumoperitôneo. Foi para a cirurgia e foi encontrado esta área necrótica. Felizmente este bebê respondeu bem. No entanto a maioria não respondem tão bem e podem apresentar intestino curto (o tratamento é muito caro, custando  1,5 milhões de dólares nos 1os 5 anos de vida)</a:t>
            </a:r>
          </a:p>
        </p:txBody>
      </p:sp>
      <p:sp>
        <p:nvSpPr>
          <p:cNvPr id="115718" name="Rectangle 6"/>
          <p:cNvSpPr>
            <a:spLocks noChangeArrowheads="1"/>
          </p:cNvSpPr>
          <p:nvPr/>
        </p:nvSpPr>
        <p:spPr bwMode="auto">
          <a:xfrm>
            <a:off x="404813" y="1976438"/>
            <a:ext cx="11787187" cy="365125"/>
          </a:xfrm>
          <a:prstGeom prst="rect">
            <a:avLst/>
          </a:prstGeom>
          <a:solidFill>
            <a:srgbClr val="FFFFFF"/>
          </a:solidFill>
          <a:ln w="9525">
            <a:noFill/>
            <a:miter lim="800000"/>
            <a:headEnd/>
            <a:tailEnd/>
          </a:ln>
          <a:effectLst/>
        </p:spPr>
        <p:txBody>
          <a:bodyPr lIns="0" tIns="0" rIns="95220" bIns="0" anchor="ctr">
            <a:spAutoFit/>
          </a:bodyPr>
          <a:lstStyle/>
          <a:p>
            <a:pPr algn="ctr"/>
            <a:r>
              <a:rPr lang="en-US" sz="1200">
                <a:hlinkClick r:id="rId3"/>
              </a:rPr>
              <a:t>A critical question for NEC researchers: Can we create a consensus definition of NEC that facilitates research progress?</a:t>
            </a:r>
            <a:r>
              <a:rPr lang="en-US" sz="1200" b="1"/>
              <a:t>Gordon PV</a:t>
            </a:r>
            <a:r>
              <a:rPr lang="en-US" sz="1200"/>
              <a:t>, Swanson JR, MacQueen BC, Christensen RD.Semin Perinatol. 2017 Feb;41(1):7-14. </a:t>
            </a:r>
            <a:endParaRPr lang="en-US" sz="1200" u="sng"/>
          </a:p>
        </p:txBody>
      </p:sp>
      <p:pic>
        <p:nvPicPr>
          <p:cNvPr id="115719" name="Picture 7" descr="ppt"/>
          <p:cNvPicPr>
            <a:picLocks noChangeAspect="1" noChangeArrowheads="1"/>
          </p:cNvPicPr>
          <p:nvPr/>
        </p:nvPicPr>
        <p:blipFill>
          <a:blip r:embed="rId4"/>
          <a:srcRect/>
          <a:stretch>
            <a:fillRect/>
          </a:stretch>
        </p:blipFill>
        <p:spPr bwMode="auto">
          <a:xfrm>
            <a:off x="11355388" y="6172200"/>
            <a:ext cx="533400" cy="533400"/>
          </a:xfrm>
          <a:prstGeom prst="rect">
            <a:avLst/>
          </a:prstGeom>
          <a:noFill/>
        </p:spPr>
      </p:pic>
      <p:sp>
        <p:nvSpPr>
          <p:cNvPr id="115720" name="Rectangle 8"/>
          <p:cNvSpPr>
            <a:spLocks noChangeArrowheads="1"/>
          </p:cNvSpPr>
          <p:nvPr/>
        </p:nvSpPr>
        <p:spPr bwMode="auto">
          <a:xfrm>
            <a:off x="4724400" y="6218238"/>
            <a:ext cx="6634163" cy="457200"/>
          </a:xfrm>
          <a:prstGeom prst="rect">
            <a:avLst/>
          </a:prstGeom>
          <a:solidFill>
            <a:srgbClr val="FFFFFF"/>
          </a:solidFill>
          <a:ln w="9525">
            <a:noFill/>
            <a:miter lim="800000"/>
            <a:headEnd/>
            <a:tailEnd/>
          </a:ln>
          <a:effectLst/>
        </p:spPr>
        <p:txBody>
          <a:bodyPr anchor="ctr">
            <a:spAutoFit/>
          </a:bodyPr>
          <a:lstStyle/>
          <a:p>
            <a:pPr algn="ctr"/>
            <a:r>
              <a:rPr lang="en-US" sz="1200">
                <a:solidFill>
                  <a:schemeClr val="bg2"/>
                </a:solidFill>
                <a:hlinkClick r:id="rId5"/>
              </a:rPr>
              <a:t>Necrotizing </a:t>
            </a:r>
            <a:r>
              <a:rPr lang="en-US" sz="1200">
                <a:hlinkClick r:id="rId5"/>
              </a:rPr>
              <a:t>enterocolitis.</a:t>
            </a:r>
            <a:r>
              <a:rPr lang="en-US" sz="1200"/>
              <a:t>Neu J, Walker WA.N Engl J Med. 2011 Jan 20;364(3):</a:t>
            </a:r>
            <a:r>
              <a:rPr lang="en-US" sz="1200">
                <a:solidFill>
                  <a:srgbClr val="0033CC"/>
                </a:solidFill>
              </a:rPr>
              <a:t>255-64.Artigo </a:t>
            </a:r>
            <a:r>
              <a:rPr lang="en-US" sz="1200" b="1"/>
              <a:t>Integral!</a:t>
            </a:r>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p:cNvSpPr>
          <p:nvPr>
            <p:ph type="title" idx="4294967295"/>
          </p:nvPr>
        </p:nvSpPr>
        <p:spPr>
          <a:xfrm>
            <a:off x="2178050" y="149225"/>
            <a:ext cx="8912225" cy="1281113"/>
          </a:xfrm>
        </p:spPr>
        <p:txBody>
          <a:bodyPr/>
          <a:lstStyle/>
          <a:p>
            <a:pPr algn="ctr"/>
            <a:r>
              <a:rPr lang="pt-BR" b="1" smtClean="0">
                <a:solidFill>
                  <a:srgbClr val="0000FF"/>
                </a:solidFill>
              </a:rPr>
              <a:t>O QUE CAUSA A CLÁSSICA ENTEROCOLITE NECROSANTE</a:t>
            </a:r>
          </a:p>
        </p:txBody>
      </p:sp>
      <p:sp>
        <p:nvSpPr>
          <p:cNvPr id="116739" name="Rectangle 3"/>
          <p:cNvSpPr>
            <a:spLocks noGrp="1"/>
          </p:cNvSpPr>
          <p:nvPr>
            <p:ph type="body" idx="4294967295"/>
          </p:nvPr>
        </p:nvSpPr>
        <p:spPr>
          <a:xfrm>
            <a:off x="1598613" y="1524000"/>
            <a:ext cx="9147175" cy="4267200"/>
          </a:xfrm>
        </p:spPr>
        <p:txBody>
          <a:bodyPr/>
          <a:lstStyle/>
          <a:p>
            <a:r>
              <a:rPr lang="pt-BR" sz="1600" smtClean="0"/>
              <a:t>Nos primórdios da Neonatologia acreditava-se </a:t>
            </a:r>
            <a:r>
              <a:rPr lang="pt-BR" altLang="ja-JP" sz="1600" smtClean="0">
                <a:ea typeface="ＭＳ Ｐゴシック" pitchFamily="34" charset="-128"/>
              </a:rPr>
              <a:t>que </a:t>
            </a:r>
            <a:r>
              <a:rPr lang="pt-BR" sz="1600" smtClean="0"/>
              <a:t> a alimentação era a causa da ECN</a:t>
            </a:r>
          </a:p>
          <a:p>
            <a:r>
              <a:rPr lang="pt-BR" altLang="ja-JP" sz="1600" smtClean="0">
                <a:ea typeface="ＭＳ Ｐゴシック" pitchFamily="34" charset="-128"/>
              </a:rPr>
              <a:t>Qu</a:t>
            </a:r>
            <a:r>
              <a:rPr lang="pt-BR" sz="1600" smtClean="0"/>
              <a:t>al é a idade gestacional média no desenvolvimento da ECN nos nossos bebês?</a:t>
            </a:r>
          </a:p>
          <a:p>
            <a:r>
              <a:rPr lang="pt-BR" sz="1600" smtClean="0"/>
              <a:t>Pammi M et al, em 2017 demonstraram  </a:t>
            </a:r>
            <a:r>
              <a:rPr lang="pt-BR" altLang="ja-JP" sz="1600" smtClean="0">
                <a:ea typeface="ＭＳ Ｐゴシック" pitchFamily="34" charset="-128"/>
              </a:rPr>
              <a:t>que </a:t>
            </a:r>
            <a:r>
              <a:rPr lang="pt-BR" sz="1600" smtClean="0"/>
              <a:t> a </a:t>
            </a:r>
            <a:r>
              <a:rPr lang="pt-BR" sz="1600" b="1" smtClean="0">
                <a:solidFill>
                  <a:srgbClr val="FF3300"/>
                </a:solidFill>
              </a:rPr>
              <a:t>idade gestacional pós-menstrual média para o desenvolvimento da ECN</a:t>
            </a:r>
            <a:r>
              <a:rPr lang="pt-BR" sz="1600" smtClean="0"/>
              <a:t> foi entre </a:t>
            </a:r>
            <a:r>
              <a:rPr lang="pt-BR" sz="1600" smtClean="0">
                <a:solidFill>
                  <a:srgbClr val="FF3300"/>
                </a:solidFill>
              </a:rPr>
              <a:t>28-32 semanas</a:t>
            </a:r>
            <a:r>
              <a:rPr lang="pt-BR" sz="1600" smtClean="0"/>
              <a:t>. Por </a:t>
            </a:r>
            <a:r>
              <a:rPr lang="pt-BR" altLang="ja-JP" sz="1600" smtClean="0">
                <a:ea typeface="ＭＳ Ｐゴシック" pitchFamily="34" charset="-128"/>
              </a:rPr>
              <a:t>que </a:t>
            </a:r>
            <a:r>
              <a:rPr lang="pt-BR" sz="1600" smtClean="0"/>
              <a:t>ocorre neste momento? Não sabemos , mas temos alguma idéia</a:t>
            </a:r>
          </a:p>
        </p:txBody>
      </p:sp>
      <p:pic>
        <p:nvPicPr>
          <p:cNvPr id="116740" name="Picture 4"/>
          <p:cNvPicPr>
            <a:picLocks noChangeAspect="1" noChangeArrowheads="1"/>
          </p:cNvPicPr>
          <p:nvPr/>
        </p:nvPicPr>
        <p:blipFill>
          <a:blip r:embed="rId2"/>
          <a:srcRect/>
          <a:stretch>
            <a:fillRect/>
          </a:stretch>
        </p:blipFill>
        <p:spPr bwMode="auto">
          <a:xfrm>
            <a:off x="3200400" y="3352800"/>
            <a:ext cx="4953000" cy="3165475"/>
          </a:xfrm>
          <a:prstGeom prst="rect">
            <a:avLst/>
          </a:prstGeom>
          <a:noFill/>
        </p:spPr>
      </p:pic>
      <p:sp>
        <p:nvSpPr>
          <p:cNvPr id="116741" name="Text Box 5"/>
          <p:cNvSpPr txBox="1">
            <a:spLocks noChangeArrowheads="1"/>
          </p:cNvSpPr>
          <p:nvPr/>
        </p:nvSpPr>
        <p:spPr bwMode="auto">
          <a:xfrm>
            <a:off x="8229600" y="6491288"/>
            <a:ext cx="3386138" cy="366712"/>
          </a:xfrm>
          <a:prstGeom prst="rect">
            <a:avLst/>
          </a:prstGeom>
          <a:noFill/>
          <a:ln w="9525">
            <a:noFill/>
            <a:miter lim="800000"/>
            <a:headEnd/>
            <a:tailEnd/>
          </a:ln>
          <a:effectLst/>
        </p:spPr>
        <p:txBody>
          <a:bodyPr wrap="none">
            <a:spAutoFit/>
          </a:bodyPr>
          <a:lstStyle/>
          <a:p>
            <a:r>
              <a:rPr lang="pt-BR"/>
              <a:t>Neu J, 2018. Pammi et al, 2017</a:t>
            </a:r>
          </a:p>
        </p:txBody>
      </p:sp>
      <p:sp>
        <p:nvSpPr>
          <p:cNvPr id="116742" name="Rectangle 6"/>
          <p:cNvSpPr>
            <a:spLocks noChangeArrowheads="1"/>
          </p:cNvSpPr>
          <p:nvPr/>
        </p:nvSpPr>
        <p:spPr bwMode="auto">
          <a:xfrm>
            <a:off x="8382000" y="4953000"/>
            <a:ext cx="2973388" cy="1368425"/>
          </a:xfrm>
          <a:prstGeom prst="rect">
            <a:avLst/>
          </a:prstGeom>
          <a:solidFill>
            <a:srgbClr val="FFFFFF"/>
          </a:solidFill>
          <a:ln w="9525">
            <a:noFill/>
            <a:miter lim="800000"/>
            <a:headEnd/>
            <a:tailEnd/>
          </a:ln>
          <a:effectLst/>
        </p:spPr>
        <p:txBody>
          <a:bodyPr anchor="ctr">
            <a:spAutoFit/>
          </a:bodyPr>
          <a:lstStyle/>
          <a:p>
            <a:pPr algn="ctr"/>
            <a:r>
              <a:rPr lang="en-US" sz="1400">
                <a:hlinkClick r:id="rId3"/>
              </a:rPr>
              <a:t>Intestinal dysbiosis in preterm infants preceding </a:t>
            </a:r>
            <a:r>
              <a:rPr lang="en-US" sz="1400" b="1">
                <a:hlinkClick r:id="rId3"/>
              </a:rPr>
              <a:t>necrotizing enterocolitis</a:t>
            </a:r>
            <a:r>
              <a:rPr lang="en-US" sz="1400">
                <a:hlinkClick r:id="rId3"/>
              </a:rPr>
              <a:t>: a systematic review and meta-analysis.</a:t>
            </a:r>
            <a:r>
              <a:rPr lang="en-US" sz="1400" b="1"/>
              <a:t>Pammi M</a:t>
            </a:r>
            <a:r>
              <a:rPr lang="en-US" sz="1400"/>
              <a:t>, Cope J, Tarr PI, Warner BB et al. Microbiome. 2017 Mar 9;5(1):31</a:t>
            </a:r>
          </a:p>
        </p:txBody>
      </p:sp>
      <p:sp>
        <p:nvSpPr>
          <p:cNvPr id="116743" name="Line 7"/>
          <p:cNvSpPr>
            <a:spLocks noChangeShapeType="1"/>
          </p:cNvSpPr>
          <p:nvPr/>
        </p:nvSpPr>
        <p:spPr bwMode="auto">
          <a:xfrm>
            <a:off x="4343400" y="4038600"/>
            <a:ext cx="685800" cy="685800"/>
          </a:xfrm>
          <a:prstGeom prst="line">
            <a:avLst/>
          </a:prstGeom>
          <a:noFill/>
          <a:ln w="76200">
            <a:solidFill>
              <a:srgbClr val="FF3300"/>
            </a:solidFill>
            <a:round/>
            <a:headEnd/>
            <a:tailEnd type="triangle" w="med" len="med"/>
          </a:ln>
          <a:effectLst/>
        </p:spPr>
        <p:txBody>
          <a:bodyPr/>
          <a:lstStyle/>
          <a:p>
            <a:endParaRPr lang="pt-BR"/>
          </a:p>
        </p:txBody>
      </p: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p:cNvSpPr>
          <p:nvPr>
            <p:ph type="body" idx="4294967295"/>
          </p:nvPr>
        </p:nvSpPr>
        <p:spPr>
          <a:xfrm>
            <a:off x="684213" y="1524000"/>
            <a:ext cx="10290175" cy="5334000"/>
          </a:xfrm>
        </p:spPr>
        <p:txBody>
          <a:bodyPr/>
          <a:lstStyle/>
          <a:p>
            <a:r>
              <a:rPr lang="pt-BR" smtClean="0"/>
              <a:t>As </a:t>
            </a:r>
            <a:r>
              <a:rPr lang="pt-BR" i="1" smtClean="0">
                <a:solidFill>
                  <a:srgbClr val="FF3300"/>
                </a:solidFill>
              </a:rPr>
              <a:t>alterações microvasculares</a:t>
            </a:r>
            <a:r>
              <a:rPr lang="pt-BR" smtClean="0"/>
              <a:t> </a:t>
            </a:r>
            <a:r>
              <a:rPr lang="pt-BR" altLang="ja-JP" smtClean="0">
                <a:ea typeface="ＭＳ Ｐゴシック" pitchFamily="34" charset="-128"/>
              </a:rPr>
              <a:t>q</a:t>
            </a:r>
            <a:r>
              <a:rPr lang="pt-BR" smtClean="0"/>
              <a:t>ue ocorrem nesta época podem determinar a ocorrência da ECN numa determinada idade gestacional. Há estudos analisando o  VGF intestinal</a:t>
            </a:r>
          </a:p>
          <a:p>
            <a:pPr>
              <a:buFont typeface="Wingdings 3" pitchFamily="18" charset="2"/>
              <a:buNone/>
            </a:pPr>
            <a:r>
              <a:rPr lang="pt-BR" smtClean="0"/>
              <a:t>(E o mesmo </a:t>
            </a:r>
            <a:r>
              <a:rPr lang="pt-BR" altLang="ja-JP" smtClean="0">
                <a:ea typeface="ＭＳ Ｐゴシック" pitchFamily="34" charset="-128"/>
              </a:rPr>
              <a:t>q</a:t>
            </a:r>
            <a:r>
              <a:rPr lang="pt-BR" smtClean="0"/>
              <a:t>ue acontece no olho: é raro ROP antes de 30 semanas de idade gestacional!)</a:t>
            </a:r>
          </a:p>
          <a:p>
            <a:r>
              <a:rPr lang="pt-BR" smtClean="0">
                <a:solidFill>
                  <a:srgbClr val="FF3300"/>
                </a:solidFill>
              </a:rPr>
              <a:t>Padrões do desenvolvimento dos receptores TOLL-LIKE (TRL</a:t>
            </a:r>
            <a:r>
              <a:rPr lang="pt-BR" smtClean="0"/>
              <a:t>): no final do segundo trimestre da gravidez existe uma densidade maior de receptores TRL </a:t>
            </a:r>
            <a:r>
              <a:rPr lang="pt-BR" altLang="ja-JP" smtClean="0">
                <a:ea typeface="ＭＳ Ｐゴシック" pitchFamily="34" charset="-128"/>
              </a:rPr>
              <a:t> que</a:t>
            </a:r>
            <a:r>
              <a:rPr lang="pt-BR" smtClean="0"/>
              <a:t> parece diminuir mais adiante</a:t>
            </a:r>
          </a:p>
          <a:p>
            <a:r>
              <a:rPr lang="pt-BR" smtClean="0"/>
              <a:t>Há </a:t>
            </a:r>
            <a:r>
              <a:rPr lang="pt-BR" smtClean="0">
                <a:solidFill>
                  <a:srgbClr val="FF3300"/>
                </a:solidFill>
              </a:rPr>
              <a:t>alterações da microbiota neste período</a:t>
            </a:r>
          </a:p>
          <a:p>
            <a:pPr algn="ctr"/>
            <a:r>
              <a:rPr lang="pt-BR" b="1" smtClean="0"/>
              <a:t>Analisando fezes de 900 RN em 3 UTI Neonatais diferentes ao longo de 5 anos, evidenciamos </a:t>
            </a:r>
            <a:r>
              <a:rPr lang="pt-BR" altLang="ja-JP" b="1" smtClean="0">
                <a:ea typeface="ＭＳ Ｐゴシック" pitchFamily="34" charset="-128"/>
              </a:rPr>
              <a:t>q</a:t>
            </a:r>
            <a:r>
              <a:rPr lang="pt-BR" b="1" smtClean="0"/>
              <a:t>ue os bebês  </a:t>
            </a:r>
            <a:r>
              <a:rPr lang="pt-BR" altLang="ja-JP" b="1" smtClean="0">
                <a:ea typeface="ＭＳ Ｐゴシック" pitchFamily="34" charset="-128"/>
              </a:rPr>
              <a:t>que </a:t>
            </a:r>
            <a:r>
              <a:rPr lang="pt-BR" b="1" smtClean="0"/>
              <a:t>desenvolveram ECN  apresentam um </a:t>
            </a:r>
            <a:r>
              <a:rPr lang="pt-BR" b="1" smtClean="0">
                <a:solidFill>
                  <a:srgbClr val="FF3300"/>
                </a:solidFill>
              </a:rPr>
              <a:t>crescimento grande de proteobactérias</a:t>
            </a:r>
          </a:p>
          <a:p>
            <a:endParaRPr lang="pt-BR" b="1" smtClean="0">
              <a:solidFill>
                <a:srgbClr val="FF3300"/>
              </a:solidFill>
            </a:endParaRPr>
          </a:p>
          <a:p>
            <a:pPr algn="ctr">
              <a:buFont typeface="Wingdings 3" pitchFamily="18" charset="2"/>
              <a:buNone/>
            </a:pPr>
            <a:r>
              <a:rPr lang="pt-BR" b="1" smtClean="0">
                <a:solidFill>
                  <a:srgbClr val="0000FF"/>
                </a:solidFill>
              </a:rPr>
              <a:t>Assim analisando estes fatores cria-se uma tempestade perfeita para o desenvolvimento da ECN</a:t>
            </a:r>
          </a:p>
        </p:txBody>
      </p:sp>
      <p:sp>
        <p:nvSpPr>
          <p:cNvPr id="117763" name="Rectangle 3"/>
          <p:cNvSpPr>
            <a:spLocks noGrp="1"/>
          </p:cNvSpPr>
          <p:nvPr>
            <p:ph type="title" idx="4294967295"/>
          </p:nvPr>
        </p:nvSpPr>
        <p:spPr>
          <a:xfrm>
            <a:off x="2117725" y="104775"/>
            <a:ext cx="8912225" cy="1281113"/>
          </a:xfrm>
          <a:noFill/>
        </p:spPr>
        <p:txBody>
          <a:bodyPr anchor="b"/>
          <a:lstStyle/>
          <a:p>
            <a:pPr algn="ctr"/>
            <a:r>
              <a:rPr lang="pt-BR" b="1" smtClean="0">
                <a:solidFill>
                  <a:srgbClr val="0000FF"/>
                </a:solidFill>
              </a:rPr>
              <a:t>O QUE CAUSA A CLÁSSICA ENTEROC0LITE NECROSANTE</a:t>
            </a:r>
          </a:p>
        </p:txBody>
      </p:sp>
      <p:sp>
        <p:nvSpPr>
          <p:cNvPr id="117764" name="Text Box 4"/>
          <p:cNvSpPr txBox="1">
            <a:spLocks noChangeArrowheads="1"/>
          </p:cNvSpPr>
          <p:nvPr/>
        </p:nvSpPr>
        <p:spPr bwMode="auto">
          <a:xfrm>
            <a:off x="10775950" y="6491288"/>
            <a:ext cx="1416050" cy="366712"/>
          </a:xfrm>
          <a:prstGeom prst="rect">
            <a:avLst/>
          </a:prstGeom>
          <a:noFill/>
          <a:ln w="9525">
            <a:noFill/>
            <a:miter lim="800000"/>
            <a:headEnd/>
            <a:tailEnd/>
          </a:ln>
          <a:effectLst/>
        </p:spPr>
        <p:txBody>
          <a:bodyPr wrap="none">
            <a:spAutoFit/>
          </a:bodyPr>
          <a:lstStyle/>
          <a:p>
            <a:r>
              <a:rPr lang="pt-BR"/>
              <a:t>Neu J, 2018</a:t>
            </a:r>
          </a:p>
        </p:txBody>
      </p:sp>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p:cNvSpPr>
          <p:nvPr>
            <p:ph type="body" idx="4294967295"/>
          </p:nvPr>
        </p:nvSpPr>
        <p:spPr>
          <a:xfrm>
            <a:off x="1598613" y="1447800"/>
            <a:ext cx="9147175" cy="4267200"/>
          </a:xfrm>
        </p:spPr>
        <p:txBody>
          <a:bodyPr/>
          <a:lstStyle/>
          <a:p>
            <a:endParaRPr lang="pt-BR" smtClean="0"/>
          </a:p>
          <a:p>
            <a:r>
              <a:rPr lang="pt-BR" smtClean="0"/>
              <a:t>Analisando fezes de 900 RN em 3 UTI Neonatais diferentes ao longo de 5 anos, evidenciou-se  </a:t>
            </a:r>
            <a:r>
              <a:rPr lang="pt-BR" altLang="ja-JP" smtClean="0">
                <a:ea typeface="ＭＳ Ｐゴシック" pitchFamily="34" charset="-128"/>
              </a:rPr>
              <a:t>q</a:t>
            </a:r>
            <a:r>
              <a:rPr lang="pt-BR" smtClean="0"/>
              <a:t>ue os bebês  </a:t>
            </a:r>
            <a:r>
              <a:rPr lang="pt-BR" altLang="ja-JP" smtClean="0">
                <a:ea typeface="ＭＳ Ｐゴシック" pitchFamily="34" charset="-128"/>
              </a:rPr>
              <a:t>que </a:t>
            </a:r>
            <a:r>
              <a:rPr lang="pt-BR" smtClean="0"/>
              <a:t>desenvolveram ECN  apresentam um </a:t>
            </a:r>
            <a:r>
              <a:rPr lang="pt-BR" b="1" smtClean="0">
                <a:solidFill>
                  <a:srgbClr val="FF3300"/>
                </a:solidFill>
              </a:rPr>
              <a:t>crescimento grande de proteobactérias</a:t>
            </a:r>
          </a:p>
        </p:txBody>
      </p:sp>
      <p:pic>
        <p:nvPicPr>
          <p:cNvPr id="118787" name="Picture 3"/>
          <p:cNvPicPr>
            <a:picLocks noChangeAspect="1" noChangeArrowheads="1"/>
          </p:cNvPicPr>
          <p:nvPr/>
        </p:nvPicPr>
        <p:blipFill>
          <a:blip r:embed="rId2"/>
          <a:srcRect/>
          <a:stretch>
            <a:fillRect/>
          </a:stretch>
        </p:blipFill>
        <p:spPr bwMode="auto">
          <a:xfrm>
            <a:off x="1370013" y="4191000"/>
            <a:ext cx="9140825" cy="2286000"/>
          </a:xfrm>
          <a:prstGeom prst="rect">
            <a:avLst/>
          </a:prstGeom>
          <a:noFill/>
          <a:ln w="9525">
            <a:solidFill>
              <a:srgbClr val="FF3300"/>
            </a:solidFill>
            <a:miter lim="800000"/>
            <a:headEnd/>
            <a:tailEnd/>
          </a:ln>
        </p:spPr>
      </p:pic>
      <p:sp>
        <p:nvSpPr>
          <p:cNvPr id="118788" name="Text Box 4"/>
          <p:cNvSpPr txBox="1">
            <a:spLocks noChangeArrowheads="1"/>
          </p:cNvSpPr>
          <p:nvPr/>
        </p:nvSpPr>
        <p:spPr bwMode="auto">
          <a:xfrm>
            <a:off x="1887538" y="3694113"/>
            <a:ext cx="3703637" cy="366712"/>
          </a:xfrm>
          <a:prstGeom prst="rect">
            <a:avLst/>
          </a:prstGeom>
          <a:noFill/>
          <a:ln w="9525">
            <a:noFill/>
            <a:miter lim="800000"/>
            <a:headEnd/>
            <a:tailEnd/>
          </a:ln>
          <a:effectLst/>
        </p:spPr>
        <p:txBody>
          <a:bodyPr wrap="none">
            <a:spAutoFit/>
          </a:bodyPr>
          <a:lstStyle/>
          <a:p>
            <a:r>
              <a:rPr lang="pt-BR"/>
              <a:t>Uma semana antes do diagnóstico</a:t>
            </a:r>
          </a:p>
        </p:txBody>
      </p:sp>
      <p:sp>
        <p:nvSpPr>
          <p:cNvPr id="118789" name="Text Box 5"/>
          <p:cNvSpPr txBox="1">
            <a:spLocks noChangeArrowheads="1"/>
          </p:cNvSpPr>
          <p:nvPr/>
        </p:nvSpPr>
        <p:spPr bwMode="auto">
          <a:xfrm>
            <a:off x="6553200" y="3657600"/>
            <a:ext cx="3367088" cy="366713"/>
          </a:xfrm>
          <a:prstGeom prst="rect">
            <a:avLst/>
          </a:prstGeom>
          <a:noFill/>
          <a:ln w="9525">
            <a:noFill/>
            <a:miter lim="800000"/>
            <a:headEnd/>
            <a:tailEnd/>
          </a:ln>
          <a:effectLst/>
        </p:spPr>
        <p:txBody>
          <a:bodyPr wrap="none">
            <a:spAutoFit/>
          </a:bodyPr>
          <a:lstStyle/>
          <a:p>
            <a:r>
              <a:rPr lang="pt-BR"/>
              <a:t>&lt;72 horas antes do diagnóstico</a:t>
            </a:r>
          </a:p>
        </p:txBody>
      </p:sp>
      <p:sp>
        <p:nvSpPr>
          <p:cNvPr id="118790" name="Rectangle 6"/>
          <p:cNvSpPr>
            <a:spLocks noGrp="1"/>
          </p:cNvSpPr>
          <p:nvPr>
            <p:ph type="title" idx="4294967295"/>
          </p:nvPr>
        </p:nvSpPr>
        <p:spPr>
          <a:xfrm>
            <a:off x="1747838" y="139700"/>
            <a:ext cx="8912225" cy="1281113"/>
          </a:xfrm>
          <a:noFill/>
        </p:spPr>
        <p:txBody>
          <a:bodyPr anchor="b"/>
          <a:lstStyle/>
          <a:p>
            <a:pPr algn="ctr"/>
            <a:r>
              <a:rPr lang="pt-BR" b="1" smtClean="0">
                <a:solidFill>
                  <a:srgbClr val="0000FF"/>
                </a:solidFill>
              </a:rPr>
              <a:t>O QUE CAUSA A CLÁSSICA ENTEROCLITE NECROSANTE</a:t>
            </a:r>
          </a:p>
        </p:txBody>
      </p:sp>
      <p:sp>
        <p:nvSpPr>
          <p:cNvPr id="118791" name="Line 7"/>
          <p:cNvSpPr>
            <a:spLocks noChangeShapeType="1"/>
          </p:cNvSpPr>
          <p:nvPr/>
        </p:nvSpPr>
        <p:spPr bwMode="auto">
          <a:xfrm>
            <a:off x="6248400" y="4267200"/>
            <a:ext cx="152400" cy="304800"/>
          </a:xfrm>
          <a:prstGeom prst="line">
            <a:avLst/>
          </a:prstGeom>
          <a:noFill/>
          <a:ln w="76200">
            <a:solidFill>
              <a:srgbClr val="FF3399"/>
            </a:solidFill>
            <a:round/>
            <a:headEnd/>
            <a:tailEnd type="triangle" w="med" len="med"/>
          </a:ln>
          <a:effectLst/>
        </p:spPr>
        <p:txBody>
          <a:bodyPr/>
          <a:lstStyle/>
          <a:p>
            <a:endParaRPr lang="pt-BR"/>
          </a:p>
        </p:txBody>
      </p:sp>
      <p:sp>
        <p:nvSpPr>
          <p:cNvPr id="118792" name="Rectangle 8"/>
          <p:cNvSpPr>
            <a:spLocks noChangeArrowheads="1"/>
          </p:cNvSpPr>
          <p:nvPr/>
        </p:nvSpPr>
        <p:spPr bwMode="auto">
          <a:xfrm>
            <a:off x="2767013" y="3170238"/>
            <a:ext cx="6670675" cy="517525"/>
          </a:xfrm>
          <a:prstGeom prst="rect">
            <a:avLst/>
          </a:prstGeom>
          <a:solidFill>
            <a:srgbClr val="FFFFFF"/>
          </a:solidFill>
          <a:ln w="9525">
            <a:noFill/>
            <a:miter lim="800000"/>
            <a:headEnd/>
            <a:tailEnd/>
          </a:ln>
          <a:effectLst/>
        </p:spPr>
        <p:txBody>
          <a:bodyPr wrap="none" anchor="ctr">
            <a:spAutoFit/>
          </a:bodyPr>
          <a:lstStyle/>
          <a:p>
            <a:pPr algn="ctr"/>
            <a:r>
              <a:rPr lang="en-US" sz="1400">
                <a:solidFill>
                  <a:schemeClr val="bg1"/>
                </a:solidFill>
                <a:hlinkClick r:id="rId3"/>
              </a:rPr>
              <a:t>Fecal microbiota in premature infants prior to necrotizing enterocolitis.</a:t>
            </a:r>
            <a:endParaRPr lang="en-US" sz="1400"/>
          </a:p>
          <a:p>
            <a:pPr algn="ctr"/>
            <a:r>
              <a:rPr lang="en-US" sz="1400"/>
              <a:t>Mai V, Young CM, Ukhanova M et al.PLoS One. 2011;6(6):e20647. </a:t>
            </a:r>
            <a:r>
              <a:rPr lang="en-US" sz="1400">
                <a:solidFill>
                  <a:srgbClr val="0000FF"/>
                </a:solidFill>
              </a:rPr>
              <a:t>Artigo Integral!</a:t>
            </a:r>
          </a:p>
        </p:txBody>
      </p:sp>
      <p:sp>
        <p:nvSpPr>
          <p:cNvPr id="118793" name="Line 9"/>
          <p:cNvSpPr>
            <a:spLocks noChangeShapeType="1"/>
          </p:cNvSpPr>
          <p:nvPr/>
        </p:nvSpPr>
        <p:spPr bwMode="auto">
          <a:xfrm>
            <a:off x="1522413" y="4495800"/>
            <a:ext cx="228600" cy="304800"/>
          </a:xfrm>
          <a:prstGeom prst="line">
            <a:avLst/>
          </a:prstGeom>
          <a:noFill/>
          <a:ln w="76200">
            <a:solidFill>
              <a:srgbClr val="FF3300"/>
            </a:solidFill>
            <a:round/>
            <a:headEnd/>
            <a:tailEnd type="triangle" w="med" len="med"/>
          </a:ln>
          <a:effectLst/>
        </p:spPr>
        <p:txBody>
          <a:bodyPr/>
          <a:lstStyle/>
          <a:p>
            <a:endParaRPr lang="pt-BR"/>
          </a:p>
        </p:txBody>
      </p:sp>
      <p:sp>
        <p:nvSpPr>
          <p:cNvPr id="118794" name="Text Box 10"/>
          <p:cNvSpPr txBox="1">
            <a:spLocks noChangeArrowheads="1"/>
          </p:cNvSpPr>
          <p:nvPr/>
        </p:nvSpPr>
        <p:spPr bwMode="auto">
          <a:xfrm>
            <a:off x="1811338" y="4760913"/>
            <a:ext cx="1239837" cy="366712"/>
          </a:xfrm>
          <a:prstGeom prst="rect">
            <a:avLst/>
          </a:prstGeom>
          <a:noFill/>
          <a:ln w="9525">
            <a:noFill/>
            <a:miter lim="800000"/>
            <a:headEnd/>
            <a:tailEnd/>
          </a:ln>
          <a:effectLst/>
        </p:spPr>
        <p:txBody>
          <a:bodyPr wrap="none">
            <a:spAutoFit/>
          </a:bodyPr>
          <a:lstStyle/>
          <a:p>
            <a:r>
              <a:rPr lang="pt-BR"/>
              <a:t>Firmicutes</a:t>
            </a:r>
          </a:p>
        </p:txBody>
      </p:sp>
      <p:sp>
        <p:nvSpPr>
          <p:cNvPr id="118795" name="Text Box 11"/>
          <p:cNvSpPr txBox="1">
            <a:spLocks noChangeArrowheads="1"/>
          </p:cNvSpPr>
          <p:nvPr/>
        </p:nvSpPr>
        <p:spPr bwMode="auto">
          <a:xfrm>
            <a:off x="6080125" y="5446713"/>
            <a:ext cx="1784350" cy="366712"/>
          </a:xfrm>
          <a:prstGeom prst="rect">
            <a:avLst/>
          </a:prstGeom>
          <a:noFill/>
          <a:ln w="9525">
            <a:noFill/>
            <a:miter lim="800000"/>
            <a:headEnd/>
            <a:tailEnd/>
          </a:ln>
          <a:effectLst/>
        </p:spPr>
        <p:txBody>
          <a:bodyPr wrap="none">
            <a:spAutoFit/>
          </a:bodyPr>
          <a:lstStyle/>
          <a:p>
            <a:r>
              <a:rPr lang="pt-BR"/>
              <a:t>Proteobactérias</a:t>
            </a:r>
          </a:p>
        </p:txBody>
      </p:sp>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p:cNvSpPr>
          <p:nvPr>
            <p:ph type="body" idx="4294967295"/>
          </p:nvPr>
        </p:nvSpPr>
        <p:spPr>
          <a:xfrm>
            <a:off x="996950" y="1357313"/>
            <a:ext cx="10823575" cy="5638800"/>
          </a:xfrm>
        </p:spPr>
        <p:txBody>
          <a:bodyPr/>
          <a:lstStyle/>
          <a:p>
            <a:pPr>
              <a:lnSpc>
                <a:spcPct val="70000"/>
              </a:lnSpc>
              <a:buFont typeface="Wingdings 3" pitchFamily="18" charset="2"/>
              <a:buNone/>
            </a:pPr>
            <a:r>
              <a:rPr lang="pt-BR" altLang="ja-JP" sz="1600" b="1" smtClean="0">
                <a:solidFill>
                  <a:srgbClr val="FFFF00"/>
                </a:solidFill>
                <a:ea typeface="ＭＳ Ｐゴシック" pitchFamily="34" charset="-128"/>
              </a:rPr>
              <a:t>                                                                       </a:t>
            </a:r>
            <a:r>
              <a:rPr lang="pt-BR" altLang="ja-JP" sz="2400" b="1" smtClean="0">
                <a:solidFill>
                  <a:srgbClr val="FF3300"/>
                </a:solidFill>
                <a:ea typeface="ＭＳ Ｐゴシック" pitchFamily="34" charset="-128"/>
              </a:rPr>
              <a:t>Proteobactérias</a:t>
            </a:r>
          </a:p>
          <a:p>
            <a:pPr>
              <a:lnSpc>
                <a:spcPct val="70000"/>
              </a:lnSpc>
            </a:pPr>
            <a:r>
              <a:rPr lang="pt-BR" altLang="ja-JP" sz="2400" smtClean="0">
                <a:ea typeface="ＭＳ Ｐゴシック" pitchFamily="34" charset="-128"/>
              </a:rPr>
              <a:t>aumentam antes das exarcebações do intestino inflamatório, tem elevado teor de lipopolissacarídeos na parede celular (LPS); </a:t>
            </a:r>
          </a:p>
          <a:p>
            <a:pPr>
              <a:lnSpc>
                <a:spcPct val="70000"/>
              </a:lnSpc>
            </a:pPr>
            <a:r>
              <a:rPr lang="pt-BR" altLang="ja-JP" sz="2400" smtClean="0">
                <a:ea typeface="ＭＳ Ｐゴシック" pitchFamily="34" charset="-128"/>
              </a:rPr>
              <a:t>são fortes estimuladoras de TLR4;</a:t>
            </a:r>
          </a:p>
          <a:p>
            <a:pPr>
              <a:lnSpc>
                <a:spcPct val="70000"/>
              </a:lnSpc>
            </a:pPr>
            <a:r>
              <a:rPr lang="pt-BR" altLang="ja-JP" sz="2400" smtClean="0">
                <a:ea typeface="ＭＳ Ｐゴシック" pitchFamily="34" charset="-128"/>
              </a:rPr>
              <a:t> </a:t>
            </a:r>
            <a:r>
              <a:rPr lang="pt-BR" altLang="ja-JP" sz="2400" i="1" smtClean="0">
                <a:ea typeface="ＭＳ Ｐゴシック" pitchFamily="34" charset="-128"/>
              </a:rPr>
              <a:t>E.coli, Klebsiella e Pseudomonas</a:t>
            </a:r>
            <a:r>
              <a:rPr lang="pt-BR" altLang="ja-JP" sz="2400" smtClean="0">
                <a:ea typeface="ＭＳ Ｐゴシック" pitchFamily="34" charset="-128"/>
              </a:rPr>
              <a:t> são representantes </a:t>
            </a:r>
          </a:p>
          <a:p>
            <a:pPr>
              <a:lnSpc>
                <a:spcPct val="70000"/>
              </a:lnSpc>
              <a:buFont typeface="Wingdings 3" pitchFamily="18" charset="2"/>
              <a:buNone/>
            </a:pPr>
            <a:r>
              <a:rPr lang="pt-BR" altLang="ja-JP" sz="2400" b="1" smtClean="0">
                <a:ea typeface="ＭＳ Ｐゴシック" pitchFamily="34" charset="-128"/>
              </a:rPr>
              <a:t>                                                   </a:t>
            </a:r>
            <a:r>
              <a:rPr lang="pt-BR" altLang="ja-JP" sz="2400" b="1" smtClean="0">
                <a:solidFill>
                  <a:srgbClr val="FF3300"/>
                </a:solidFill>
                <a:ea typeface="ＭＳ Ｐゴシック" pitchFamily="34" charset="-128"/>
              </a:rPr>
              <a:t>Firmicutes</a:t>
            </a:r>
          </a:p>
          <a:p>
            <a:pPr>
              <a:lnSpc>
                <a:spcPct val="70000"/>
              </a:lnSpc>
            </a:pPr>
            <a:r>
              <a:rPr lang="pt-BR" altLang="ja-JP" sz="2400" smtClean="0">
                <a:ea typeface="ＭＳ Ｐゴシック" pitchFamily="34" charset="-128"/>
              </a:rPr>
              <a:t> os lactobacilos são uma classe comum dos Firmicutes;</a:t>
            </a:r>
          </a:p>
          <a:p>
            <a:pPr>
              <a:lnSpc>
                <a:spcPct val="70000"/>
              </a:lnSpc>
            </a:pPr>
            <a:r>
              <a:rPr lang="pt-BR" altLang="ja-JP" sz="2400" smtClean="0">
                <a:ea typeface="ＭＳ Ｐゴシック" pitchFamily="34" charset="-128"/>
              </a:rPr>
              <a:t>  tem alto teor de lipoteicóico na parede celular, mas baixos teores de LPS;</a:t>
            </a:r>
          </a:p>
          <a:p>
            <a:pPr>
              <a:lnSpc>
                <a:spcPct val="70000"/>
              </a:lnSpc>
            </a:pPr>
            <a:r>
              <a:rPr lang="pt-BR" altLang="ja-JP" sz="2400" smtClean="0">
                <a:ea typeface="ＭＳ Ｐゴシック" pitchFamily="34" charset="-128"/>
              </a:rPr>
              <a:t> tem excelente capacidade de produção de energia;</a:t>
            </a:r>
          </a:p>
          <a:p>
            <a:pPr>
              <a:lnSpc>
                <a:spcPct val="70000"/>
              </a:lnSpc>
            </a:pPr>
            <a:r>
              <a:rPr lang="pt-BR" altLang="ja-JP" sz="2400" smtClean="0">
                <a:ea typeface="ＭＳ Ｐゴシック" pitchFamily="34" charset="-128"/>
              </a:rPr>
              <a:t> </a:t>
            </a:r>
            <a:r>
              <a:rPr lang="pt-BR" altLang="ja-JP" sz="2400" b="1" smtClean="0">
                <a:solidFill>
                  <a:srgbClr val="0033CC"/>
                </a:solidFill>
                <a:ea typeface="ＭＳ Ｐゴシック" pitchFamily="34" charset="-128"/>
              </a:rPr>
              <a:t>produz  butirato</a:t>
            </a:r>
            <a:r>
              <a:rPr lang="pt-BR" altLang="ja-JP" sz="2400" smtClean="0">
                <a:ea typeface="ＭＳ Ｐゴシック" pitchFamily="34" charset="-128"/>
              </a:rPr>
              <a:t> em grandes quantidades : um importante combustível para os colonócitos e importante para manutenção das oclusões de junções: se estas se romperem há a translocação bacteriana com produção de sepse tardia!</a:t>
            </a:r>
          </a:p>
          <a:p>
            <a:pPr>
              <a:lnSpc>
                <a:spcPct val="70000"/>
              </a:lnSpc>
            </a:pPr>
            <a:r>
              <a:rPr lang="pt-BR" altLang="ja-JP" sz="2400" smtClean="0">
                <a:ea typeface="ＭＳ Ｐゴシック" pitchFamily="34" charset="-128"/>
              </a:rPr>
              <a:t> </a:t>
            </a:r>
            <a:endParaRPr lang="pt-BR" sz="2400" smtClean="0"/>
          </a:p>
        </p:txBody>
      </p:sp>
      <p:sp>
        <p:nvSpPr>
          <p:cNvPr id="119811" name="Text Box 3"/>
          <p:cNvSpPr txBox="1">
            <a:spLocks noChangeArrowheads="1"/>
          </p:cNvSpPr>
          <p:nvPr/>
        </p:nvSpPr>
        <p:spPr bwMode="auto">
          <a:xfrm>
            <a:off x="303213" y="381000"/>
            <a:ext cx="11769725" cy="457200"/>
          </a:xfrm>
          <a:prstGeom prst="rect">
            <a:avLst/>
          </a:prstGeom>
          <a:noFill/>
          <a:ln w="9525">
            <a:noFill/>
            <a:miter lim="800000"/>
            <a:headEnd/>
            <a:tailEnd/>
          </a:ln>
          <a:effectLst/>
        </p:spPr>
        <p:txBody>
          <a:bodyPr wrap="none">
            <a:spAutoFit/>
          </a:bodyPr>
          <a:lstStyle/>
          <a:p>
            <a:r>
              <a:rPr lang="pt-BR" sz="2400" b="1">
                <a:solidFill>
                  <a:srgbClr val="0000FF"/>
                </a:solidFill>
              </a:rPr>
              <a:t>O </a:t>
            </a:r>
            <a:r>
              <a:rPr lang="pt-BR" altLang="ja-JP" sz="2400" b="1">
                <a:solidFill>
                  <a:srgbClr val="0000FF"/>
                </a:solidFill>
                <a:ea typeface="ＭＳ Ｐゴシック" pitchFamily="34" charset="-128"/>
              </a:rPr>
              <a:t>q</a:t>
            </a:r>
            <a:r>
              <a:rPr lang="pt-BR" sz="2400" b="1">
                <a:solidFill>
                  <a:srgbClr val="0000FF"/>
                </a:solidFill>
              </a:rPr>
              <a:t>ue se sabe sobre estas bactérias </a:t>
            </a:r>
            <a:r>
              <a:rPr lang="pt-BR" altLang="ja-JP" sz="2400" b="1">
                <a:solidFill>
                  <a:srgbClr val="0000FF"/>
                </a:solidFill>
                <a:ea typeface="ＭＳ Ｐゴシック" pitchFamily="34" charset="-128"/>
              </a:rPr>
              <a:t>q</a:t>
            </a:r>
            <a:r>
              <a:rPr lang="pt-BR" altLang="ja-JP" sz="2400">
                <a:solidFill>
                  <a:srgbClr val="0000FF"/>
                </a:solidFill>
                <a:ea typeface="ＭＳ Ｐゴシック" pitchFamily="34" charset="-128"/>
              </a:rPr>
              <a:t>ue</a:t>
            </a:r>
            <a:r>
              <a:rPr lang="pt-BR" sz="2400" b="1">
                <a:solidFill>
                  <a:srgbClr val="0000FF"/>
                </a:solidFill>
              </a:rPr>
              <a:t> podem causar Enterocolite necrosante</a:t>
            </a:r>
          </a:p>
        </p:txBody>
      </p:sp>
      <p:sp>
        <p:nvSpPr>
          <p:cNvPr id="119812" name="Text Box 4"/>
          <p:cNvSpPr txBox="1">
            <a:spLocks noChangeArrowheads="1"/>
          </p:cNvSpPr>
          <p:nvPr/>
        </p:nvSpPr>
        <p:spPr bwMode="auto">
          <a:xfrm>
            <a:off x="5791200" y="677863"/>
            <a:ext cx="228600" cy="366712"/>
          </a:xfrm>
          <a:prstGeom prst="rect">
            <a:avLst/>
          </a:prstGeom>
          <a:noFill/>
          <a:ln w="9525">
            <a:noFill/>
            <a:miter lim="800000"/>
            <a:headEnd/>
            <a:tailEnd/>
          </a:ln>
          <a:effectLst/>
        </p:spPr>
        <p:txBody>
          <a:bodyPr>
            <a:spAutoFit/>
          </a:bodyPr>
          <a:lstStyle/>
          <a:p>
            <a:pPr>
              <a:spcBef>
                <a:spcPct val="50000"/>
              </a:spcBef>
            </a:pPr>
            <a:endParaRPr lang="pt-BR"/>
          </a:p>
        </p:txBody>
      </p:sp>
      <p:sp>
        <p:nvSpPr>
          <p:cNvPr id="119813" name="Text Box 5"/>
          <p:cNvSpPr txBox="1">
            <a:spLocks noChangeArrowheads="1"/>
          </p:cNvSpPr>
          <p:nvPr/>
        </p:nvSpPr>
        <p:spPr bwMode="auto">
          <a:xfrm>
            <a:off x="10775950" y="6491288"/>
            <a:ext cx="1416050" cy="366712"/>
          </a:xfrm>
          <a:prstGeom prst="rect">
            <a:avLst/>
          </a:prstGeom>
          <a:noFill/>
          <a:ln w="9525">
            <a:noFill/>
            <a:miter lim="800000"/>
            <a:headEnd/>
            <a:tailEnd/>
          </a:ln>
          <a:effectLst/>
        </p:spPr>
        <p:txBody>
          <a:bodyPr wrap="none">
            <a:spAutoFit/>
          </a:bodyPr>
          <a:lstStyle/>
          <a:p>
            <a:r>
              <a:rPr lang="pt-BR"/>
              <a:t>Neu J, 2018</a:t>
            </a:r>
          </a:p>
        </p:txBody>
      </p:sp>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p:cNvSpPr>
          <p:nvPr>
            <p:ph type="body" idx="4294967295"/>
          </p:nvPr>
        </p:nvSpPr>
        <p:spPr>
          <a:xfrm>
            <a:off x="1736725" y="1790700"/>
            <a:ext cx="8915400" cy="3886200"/>
          </a:xfrm>
          <a:noFill/>
        </p:spPr>
        <p:txBody>
          <a:bodyPr/>
          <a:lstStyle/>
          <a:p>
            <a:pPr algn="ctr"/>
            <a:r>
              <a:rPr lang="pt-BR" sz="3600" b="1" smtClean="0">
                <a:solidFill>
                  <a:srgbClr val="0000FF"/>
                </a:solidFill>
              </a:rPr>
              <a:t>O </a:t>
            </a:r>
            <a:r>
              <a:rPr lang="pt-BR" altLang="ja-JP" sz="3600" b="1" smtClean="0">
                <a:solidFill>
                  <a:srgbClr val="0000FF"/>
                </a:solidFill>
                <a:ea typeface="ＭＳ Ｐゴシック" pitchFamily="34" charset="-128"/>
              </a:rPr>
              <a:t>que </a:t>
            </a:r>
            <a:r>
              <a:rPr lang="pt-BR" sz="3600" b="1" smtClean="0">
                <a:solidFill>
                  <a:srgbClr val="0000FF"/>
                </a:solidFill>
              </a:rPr>
              <a:t>ocorre na UTI Neonatal </a:t>
            </a:r>
            <a:r>
              <a:rPr lang="pt-BR" altLang="ja-JP" sz="3600" b="1" smtClean="0">
                <a:solidFill>
                  <a:srgbClr val="0000FF"/>
                </a:solidFill>
                <a:ea typeface="ＭＳ Ｐゴシック" pitchFamily="34" charset="-128"/>
              </a:rPr>
              <a:t>que </a:t>
            </a:r>
            <a:r>
              <a:rPr lang="pt-BR" sz="3600" b="1" smtClean="0">
                <a:solidFill>
                  <a:srgbClr val="0000FF"/>
                </a:solidFill>
              </a:rPr>
              <a:t> poderia levar ao desenvolvimento de Enterocolite necrosante</a:t>
            </a:r>
          </a:p>
        </p:txBody>
      </p:sp>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Espaço Reservado para Conteúdo 2"/>
          <p:cNvSpPr>
            <a:spLocks noGrp="1"/>
          </p:cNvSpPr>
          <p:nvPr>
            <p:ph idx="4294967295"/>
          </p:nvPr>
        </p:nvSpPr>
        <p:spPr>
          <a:xfrm>
            <a:off x="1217613" y="2209800"/>
            <a:ext cx="9682162" cy="4953000"/>
          </a:xfrm>
        </p:spPr>
        <p:txBody>
          <a:bodyPr/>
          <a:lstStyle/>
          <a:p>
            <a:pPr marL="292100" indent="-292100" algn="just" defTabSz="914400">
              <a:lnSpc>
                <a:spcPct val="80000"/>
              </a:lnSpc>
            </a:pPr>
            <a:r>
              <a:rPr lang="pt-BR" sz="1600" smtClean="0"/>
              <a:t>RN tratados com ranitidina tiveram </a:t>
            </a:r>
            <a:r>
              <a:rPr lang="pt-BR" sz="1600" smtClean="0">
                <a:solidFill>
                  <a:srgbClr val="0000FF"/>
                </a:solidFill>
              </a:rPr>
              <a:t>mais infecções (OR 5.5; IC a  95%:2.9-10.4, </a:t>
            </a:r>
            <a:r>
              <a:rPr lang="pt-BR" sz="1600" i="1" smtClean="0">
                <a:solidFill>
                  <a:srgbClr val="0000FF"/>
                </a:solidFill>
              </a:rPr>
              <a:t>P </a:t>
            </a:r>
            <a:r>
              <a:rPr lang="pt-BR" sz="1600" smtClean="0">
                <a:solidFill>
                  <a:srgbClr val="0000FF"/>
                </a:solidFill>
              </a:rPr>
              <a:t>&lt; 0,001)</a:t>
            </a:r>
            <a:r>
              <a:rPr lang="pt-BR" sz="1600" smtClean="0">
                <a:solidFill>
                  <a:srgbClr val="FFFF00"/>
                </a:solidFill>
              </a:rPr>
              <a:t> </a:t>
            </a:r>
          </a:p>
          <a:p>
            <a:pPr marL="292100" indent="-292100" algn="just" defTabSz="914400">
              <a:lnSpc>
                <a:spcPct val="80000"/>
              </a:lnSpc>
              <a:buFont typeface="Wingdings 3" pitchFamily="18" charset="2"/>
              <a:buNone/>
            </a:pPr>
            <a:r>
              <a:rPr lang="pt-BR" sz="1600" smtClean="0"/>
              <a:t>                 (Sem diferenças na dosagem, via e duração do tratamento)</a:t>
            </a:r>
          </a:p>
          <a:p>
            <a:pPr marL="292100" indent="-292100" algn="just" defTabSz="914400">
              <a:lnSpc>
                <a:spcPct val="80000"/>
              </a:lnSpc>
              <a:buFont typeface="Wingdings 3" pitchFamily="18" charset="2"/>
              <a:buNone/>
            </a:pPr>
            <a:r>
              <a:rPr lang="pt-BR" sz="1600" smtClean="0"/>
              <a:t>             -Sepse</a:t>
            </a:r>
          </a:p>
          <a:p>
            <a:pPr marL="639763" lvl="1" indent="-228600" algn="just" defTabSz="914400">
              <a:lnSpc>
                <a:spcPct val="80000"/>
              </a:lnSpc>
              <a:buFont typeface="Wingdings 3" pitchFamily="18" charset="2"/>
              <a:buNone/>
            </a:pPr>
            <a:r>
              <a:rPr lang="pt-BR" smtClean="0"/>
              <a:t>      -Pneumonia</a:t>
            </a:r>
          </a:p>
          <a:p>
            <a:pPr marL="639763" lvl="1" indent="-228600" algn="just" defTabSz="914400">
              <a:lnSpc>
                <a:spcPct val="80000"/>
              </a:lnSpc>
              <a:buFont typeface="Wingdings 3" pitchFamily="18" charset="2"/>
              <a:buNone/>
            </a:pPr>
            <a:r>
              <a:rPr lang="pt-BR" smtClean="0"/>
              <a:t>      -ITU</a:t>
            </a:r>
          </a:p>
          <a:p>
            <a:pPr marL="292100" indent="-292100" defTabSz="914400">
              <a:lnSpc>
                <a:spcPct val="80000"/>
              </a:lnSpc>
            </a:pPr>
            <a:endParaRPr lang="pt-BR" sz="1600" smtClean="0"/>
          </a:p>
          <a:p>
            <a:pPr marL="292100" indent="-292100" defTabSz="914400">
              <a:lnSpc>
                <a:spcPct val="80000"/>
              </a:lnSpc>
            </a:pPr>
            <a:endParaRPr lang="pt-BR" sz="1600" smtClean="0"/>
          </a:p>
        </p:txBody>
      </p:sp>
      <p:sp>
        <p:nvSpPr>
          <p:cNvPr id="121859" name="Espaço Reservado para Conteúdo 2"/>
          <p:cNvSpPr>
            <a:spLocks/>
          </p:cNvSpPr>
          <p:nvPr/>
        </p:nvSpPr>
        <p:spPr bwMode="auto">
          <a:xfrm>
            <a:off x="1284288" y="3924300"/>
            <a:ext cx="9756775" cy="4267200"/>
          </a:xfrm>
          <a:prstGeom prst="rect">
            <a:avLst/>
          </a:prstGeom>
          <a:noFill/>
          <a:ln w="9525">
            <a:noFill/>
            <a:miter lim="800000"/>
            <a:headEnd/>
            <a:tailEnd/>
          </a:ln>
        </p:spPr>
        <p:txBody>
          <a:bodyPr/>
          <a:lstStyle/>
          <a:p>
            <a:pPr marL="292100" indent="-292100" algn="just" eaLnBrk="0" hangingPunct="0">
              <a:lnSpc>
                <a:spcPct val="90000"/>
              </a:lnSpc>
              <a:spcBef>
                <a:spcPts val="1800"/>
              </a:spcBef>
              <a:buSzPct val="100000"/>
              <a:buFont typeface="Arial" pitchFamily="34" charset="0"/>
              <a:buChar char="▪"/>
            </a:pPr>
            <a:r>
              <a:rPr lang="pt-BR" sz="2800" b="1">
                <a:solidFill>
                  <a:srgbClr val="FF3300"/>
                </a:solidFill>
                <a:latin typeface="Corbel" pitchFamily="34" charset="0"/>
              </a:rPr>
              <a:t>Enterocolite necrosante</a:t>
            </a:r>
            <a:r>
              <a:rPr lang="pt-BR" sz="2000">
                <a:latin typeface="Corbel" pitchFamily="34" charset="0"/>
              </a:rPr>
              <a:t> foi mais frequente-9,8%- </a:t>
            </a:r>
            <a:r>
              <a:rPr lang="fr-FR" sz="2000">
                <a:latin typeface="Corbel" pitchFamily="34" charset="0"/>
              </a:rPr>
              <a:t>(</a:t>
            </a:r>
            <a:r>
              <a:rPr lang="fr-FR" sz="2000" b="1">
                <a:solidFill>
                  <a:srgbClr val="0000FF"/>
                </a:solidFill>
                <a:latin typeface="Corbel" pitchFamily="34" charset="0"/>
              </a:rPr>
              <a:t>OR 6.6; IC a 95%: 1.7–25.0</a:t>
            </a:r>
            <a:r>
              <a:rPr lang="fr-FR" sz="2000">
                <a:latin typeface="Corbel" pitchFamily="34" charset="0"/>
              </a:rPr>
              <a:t>) em RN tratados com ranitidina do que nos controles (1.6%). </a:t>
            </a:r>
          </a:p>
          <a:p>
            <a:pPr marL="292100" indent="-292100" algn="just" eaLnBrk="0" hangingPunct="0">
              <a:lnSpc>
                <a:spcPct val="90000"/>
              </a:lnSpc>
              <a:spcBef>
                <a:spcPts val="1800"/>
              </a:spcBef>
              <a:buSzPct val="100000"/>
              <a:buFont typeface="Arial" pitchFamily="34" charset="0"/>
              <a:buChar char="▪"/>
            </a:pPr>
            <a:r>
              <a:rPr lang="fr-FR" sz="2000" b="1">
                <a:solidFill>
                  <a:srgbClr val="0000FF"/>
                </a:solidFill>
                <a:latin typeface="Corbel" pitchFamily="34" charset="0"/>
              </a:rPr>
              <a:t>Taxa de mortalidade</a:t>
            </a:r>
            <a:r>
              <a:rPr lang="fr-FR" sz="2000" b="1">
                <a:solidFill>
                  <a:srgbClr val="FFFF00"/>
                </a:solidFill>
                <a:latin typeface="Corbel" pitchFamily="34" charset="0"/>
              </a:rPr>
              <a:t> </a:t>
            </a:r>
            <a:r>
              <a:rPr lang="fr-FR" sz="2000" b="1">
                <a:latin typeface="Corbel" pitchFamily="34" charset="0"/>
              </a:rPr>
              <a:t>foi maior nos RN que receberam ranitidina</a:t>
            </a:r>
            <a:r>
              <a:rPr lang="fr-FR" sz="2000">
                <a:latin typeface="Corbel" pitchFamily="34" charset="0"/>
              </a:rPr>
              <a:t> </a:t>
            </a:r>
            <a:r>
              <a:rPr lang="sv-SE" sz="2000">
                <a:latin typeface="Corbel" pitchFamily="34" charset="0"/>
              </a:rPr>
              <a:t>(9.9% vs 1.6%, P =0.003):</a:t>
            </a:r>
            <a:r>
              <a:rPr lang="sv-SE" sz="2000">
                <a:solidFill>
                  <a:srgbClr val="FFFF00"/>
                </a:solidFill>
                <a:latin typeface="Corbel" pitchFamily="34" charset="0"/>
              </a:rPr>
              <a:t> </a:t>
            </a:r>
            <a:r>
              <a:rPr lang="sv-SE" sz="2000" b="1">
                <a:solidFill>
                  <a:srgbClr val="0000FF"/>
                </a:solidFill>
                <a:latin typeface="Corbel" pitchFamily="34" charset="0"/>
              </a:rPr>
              <a:t>6  vezes maior!</a:t>
            </a:r>
          </a:p>
          <a:p>
            <a:pPr marL="292100" indent="-292100" algn="just" eaLnBrk="0" hangingPunct="0">
              <a:lnSpc>
                <a:spcPct val="90000"/>
              </a:lnSpc>
              <a:spcBef>
                <a:spcPts val="1800"/>
              </a:spcBef>
              <a:buSzPct val="100000"/>
              <a:buFont typeface="Arial" pitchFamily="34" charset="0"/>
              <a:buChar char="▪"/>
            </a:pPr>
            <a:r>
              <a:rPr lang="sv-SE" sz="2000">
                <a:latin typeface="Corbel" pitchFamily="34" charset="0"/>
              </a:rPr>
              <a:t>A </a:t>
            </a:r>
            <a:r>
              <a:rPr lang="sv-SE" sz="2000" b="1">
                <a:solidFill>
                  <a:srgbClr val="0000FF"/>
                </a:solidFill>
                <a:latin typeface="Corbel" pitchFamily="34" charset="0"/>
              </a:rPr>
              <a:t>hospitalização foi significativamente mais longa nos expostos a ranitidina</a:t>
            </a:r>
            <a:r>
              <a:rPr lang="sv-SE" sz="2000">
                <a:latin typeface="Corbel" pitchFamily="34" charset="0"/>
              </a:rPr>
              <a:t> (52 dias-intervalo interquartil de 43 versus 36 dias –intervalo interquartil de 22 ( P&lt;0.001)</a:t>
            </a:r>
            <a:endParaRPr lang="pt-BR" sz="2000">
              <a:latin typeface="Corbel" pitchFamily="34" charset="0"/>
            </a:endParaRPr>
          </a:p>
        </p:txBody>
      </p:sp>
      <p:sp>
        <p:nvSpPr>
          <p:cNvPr id="121860" name="Text Box 6"/>
          <p:cNvSpPr txBox="1">
            <a:spLocks noChangeArrowheads="1"/>
          </p:cNvSpPr>
          <p:nvPr/>
        </p:nvSpPr>
        <p:spPr bwMode="auto">
          <a:xfrm>
            <a:off x="2741613" y="0"/>
            <a:ext cx="5716587" cy="1114425"/>
          </a:xfrm>
          <a:prstGeom prst="rect">
            <a:avLst/>
          </a:prstGeom>
          <a:noFill/>
          <a:ln w="9525">
            <a:noFill/>
            <a:miter lim="800000"/>
            <a:headEnd/>
            <a:tailEnd/>
          </a:ln>
        </p:spPr>
        <p:txBody>
          <a:bodyPr>
            <a:spAutoFit/>
          </a:bodyPr>
          <a:lstStyle/>
          <a:p>
            <a:pPr hangingPunct="0">
              <a:lnSpc>
                <a:spcPct val="93000"/>
              </a:lnSpc>
              <a:buClr>
                <a:srgbClr val="000000"/>
              </a:buClr>
              <a:buSzPct val="100000"/>
              <a:buFont typeface="Times New Roman" pitchFamily="18" charset="0"/>
              <a:buNone/>
            </a:pPr>
            <a:endParaRPr lang="pt-BR" sz="3600" b="1">
              <a:solidFill>
                <a:srgbClr val="FFFF00"/>
              </a:solidFill>
              <a:latin typeface="Times New Roman" pitchFamily="18" charset="0"/>
            </a:endParaRPr>
          </a:p>
          <a:p>
            <a:pPr hangingPunct="0">
              <a:lnSpc>
                <a:spcPct val="93000"/>
              </a:lnSpc>
              <a:buClr>
                <a:srgbClr val="000000"/>
              </a:buClr>
              <a:buSzPct val="100000"/>
              <a:buFont typeface="Times New Roman" pitchFamily="18" charset="0"/>
              <a:buNone/>
            </a:pPr>
            <a:r>
              <a:rPr lang="pt-BR" sz="2400" b="1">
                <a:solidFill>
                  <a:srgbClr val="FFFF00"/>
                </a:solidFill>
                <a:latin typeface="Times New Roman" pitchFamily="18" charset="0"/>
              </a:rPr>
              <a:t>                </a:t>
            </a:r>
            <a:r>
              <a:rPr lang="pt-BR" sz="3600">
                <a:solidFill>
                  <a:srgbClr val="FF3300"/>
                </a:solidFill>
                <a:latin typeface="Times New Roman" pitchFamily="18" charset="0"/>
              </a:rPr>
              <a:t>Uso de Ranitidina</a:t>
            </a:r>
          </a:p>
        </p:txBody>
      </p:sp>
      <p:pic>
        <p:nvPicPr>
          <p:cNvPr id="121861" name="Picture 5" descr="ppt"/>
          <p:cNvPicPr>
            <a:picLocks noChangeAspect="1" noChangeArrowheads="1"/>
          </p:cNvPicPr>
          <p:nvPr/>
        </p:nvPicPr>
        <p:blipFill>
          <a:blip r:embed="rId2"/>
          <a:srcRect/>
          <a:stretch>
            <a:fillRect/>
          </a:stretch>
        </p:blipFill>
        <p:spPr bwMode="auto">
          <a:xfrm>
            <a:off x="10593388" y="1524000"/>
            <a:ext cx="457200" cy="457200"/>
          </a:xfrm>
          <a:prstGeom prst="rect">
            <a:avLst/>
          </a:prstGeom>
          <a:noFill/>
        </p:spPr>
      </p:pic>
      <p:sp>
        <p:nvSpPr>
          <p:cNvPr id="121862" name="Rectangle 6"/>
          <p:cNvSpPr>
            <a:spLocks noChangeArrowheads="1"/>
          </p:cNvSpPr>
          <p:nvPr/>
        </p:nvSpPr>
        <p:spPr bwMode="auto">
          <a:xfrm>
            <a:off x="1458913" y="1371600"/>
            <a:ext cx="9096375" cy="730250"/>
          </a:xfrm>
          <a:prstGeom prst="rect">
            <a:avLst/>
          </a:prstGeom>
          <a:solidFill>
            <a:srgbClr val="FFFFFF"/>
          </a:solidFill>
          <a:ln w="9525">
            <a:noFill/>
            <a:miter lim="800000"/>
            <a:headEnd/>
            <a:tailEnd/>
          </a:ln>
          <a:effectLst/>
        </p:spPr>
        <p:txBody>
          <a:bodyPr wrap="none" anchor="ctr">
            <a:spAutoFit/>
          </a:bodyPr>
          <a:lstStyle/>
          <a:p>
            <a:pPr algn="ctr"/>
            <a:r>
              <a:rPr lang="en-US" sz="1400">
                <a:hlinkClick r:id="rId3"/>
              </a:rPr>
              <a:t>Ranitidine is associated with infections, necrotizing enterocolitis, and fatal outcome in newborns.</a:t>
            </a:r>
            <a:endParaRPr lang="en-US" sz="1400"/>
          </a:p>
          <a:p>
            <a:pPr algn="ctr"/>
            <a:r>
              <a:rPr lang="en-US" sz="1400"/>
              <a:t>Terrin G, Terrin G, Passariello A, De Curtis M, Manguso F, Salvia G, Lega L, Messina F, Paludetto R, Canani RB.</a:t>
            </a:r>
          </a:p>
          <a:p>
            <a:pPr algn="ctr"/>
            <a:r>
              <a:rPr lang="en-US" sz="1400"/>
              <a:t>Pediatrics. 2012 Jan;129(1):e40-5. Artigo Integral!</a:t>
            </a:r>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p:cNvPicPr>
            <a:picLocks noChangeAspect="1" noChangeArrowheads="1"/>
          </p:cNvPicPr>
          <p:nvPr/>
        </p:nvPicPr>
        <p:blipFill>
          <a:blip r:embed="rId2"/>
          <a:srcRect/>
          <a:stretch>
            <a:fillRect/>
          </a:stretch>
        </p:blipFill>
        <p:spPr bwMode="auto">
          <a:xfrm>
            <a:off x="2446338" y="188913"/>
            <a:ext cx="7477125" cy="3019425"/>
          </a:xfrm>
          <a:prstGeom prst="rect">
            <a:avLst/>
          </a:prstGeom>
          <a:noFill/>
          <a:ln w="9525">
            <a:noFill/>
            <a:miter lim="800000"/>
            <a:headEnd/>
            <a:tailEnd/>
          </a:ln>
        </p:spPr>
      </p:pic>
      <p:sp>
        <p:nvSpPr>
          <p:cNvPr id="122883" name="AutoShape 3"/>
          <p:cNvSpPr>
            <a:spLocks noChangeArrowheads="1"/>
          </p:cNvSpPr>
          <p:nvPr/>
        </p:nvSpPr>
        <p:spPr bwMode="auto">
          <a:xfrm>
            <a:off x="0" y="3124200"/>
            <a:ext cx="11857038" cy="3375025"/>
          </a:xfrm>
          <a:prstGeom prst="horizontalScroll">
            <a:avLst>
              <a:gd name="adj" fmla="val 12500"/>
            </a:avLst>
          </a:prstGeom>
          <a:solidFill>
            <a:schemeClr val="bg1"/>
          </a:solidFill>
          <a:ln w="57150">
            <a:solidFill>
              <a:srgbClr val="FFFF00"/>
            </a:solidFill>
            <a:round/>
            <a:headEnd/>
            <a:tailEnd/>
          </a:ln>
        </p:spPr>
        <p:txBody>
          <a:bodyPr wrap="none" anchor="ctr"/>
          <a:lstStyle/>
          <a:p>
            <a:pPr algn="ctr"/>
            <a:endParaRPr lang="pt-BR"/>
          </a:p>
        </p:txBody>
      </p:sp>
      <p:sp>
        <p:nvSpPr>
          <p:cNvPr id="122884" name="Rectangle 4"/>
          <p:cNvSpPr>
            <a:spLocks noGrp="1" noChangeArrowheads="1"/>
          </p:cNvSpPr>
          <p:nvPr>
            <p:ph type="body" idx="4294967295"/>
          </p:nvPr>
        </p:nvSpPr>
        <p:spPr>
          <a:xfrm>
            <a:off x="719138" y="3716338"/>
            <a:ext cx="10972800" cy="1612900"/>
          </a:xfrm>
          <a:noFill/>
        </p:spPr>
        <p:txBody>
          <a:bodyPr/>
          <a:lstStyle/>
          <a:p>
            <a:pPr marL="292100" indent="-292100" defTabSz="914400"/>
            <a:r>
              <a:rPr lang="pt-BR" sz="1600" b="1" smtClean="0">
                <a:solidFill>
                  <a:srgbClr val="FF9900"/>
                </a:solidFill>
              </a:rPr>
              <a:t>O que sabemos sobre este assunto</a:t>
            </a:r>
            <a:r>
              <a:rPr lang="pt-BR" sz="1600" smtClean="0"/>
              <a:t>: o uso de inibidores da secreção ácida continua aumentando, </a:t>
            </a:r>
            <a:r>
              <a:rPr lang="pt-BR" sz="1600" b="1" smtClean="0">
                <a:solidFill>
                  <a:srgbClr val="FF0066"/>
                </a:solidFill>
              </a:rPr>
              <a:t>apesar de ainda não ter sido liberado para uso em recém-nascidos</a:t>
            </a:r>
            <a:r>
              <a:rPr lang="pt-BR" sz="1600" smtClean="0"/>
              <a:t>. As drogas que suprimem a secreção gástrica poderiam facilitar o início de infecções em adultos e crianças. A  evidência da eficácia é fraca em recém-nascidos, particularmente nos  pré-termos</a:t>
            </a:r>
          </a:p>
          <a:p>
            <a:pPr marL="292100" indent="-292100" defTabSz="914400"/>
            <a:r>
              <a:rPr lang="pt-BR" sz="1600" b="1" smtClean="0">
                <a:solidFill>
                  <a:srgbClr val="FF9900"/>
                </a:solidFill>
              </a:rPr>
              <a:t>O que este estudo adiciona</a:t>
            </a:r>
            <a:r>
              <a:rPr lang="pt-BR" sz="1600" smtClean="0"/>
              <a:t>: este é o primeiros estudo prospectivo que demonstra uma </a:t>
            </a:r>
            <a:r>
              <a:rPr lang="pt-BR" sz="1600" b="1" smtClean="0"/>
              <a:t>associação entre o uso de ranitidina e infecções, enterocolite necrosante e evolução fatal nos recém-nascidos de muito baixo peso.</a:t>
            </a:r>
            <a:r>
              <a:rPr lang="pt-BR" sz="1600" smtClean="0"/>
              <a:t> Tome bastante cuidado ao usar ranitidina nos recém-nascidos.</a:t>
            </a:r>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p:cNvPicPr>
            <a:picLocks noChangeAspect="1" noChangeArrowheads="1"/>
          </p:cNvPicPr>
          <p:nvPr/>
        </p:nvPicPr>
        <p:blipFill>
          <a:blip r:embed="rId2"/>
          <a:srcRect/>
          <a:stretch>
            <a:fillRect/>
          </a:stretch>
        </p:blipFill>
        <p:spPr bwMode="auto">
          <a:xfrm>
            <a:off x="273050" y="0"/>
            <a:ext cx="5910263" cy="4462463"/>
          </a:xfrm>
          <a:prstGeom prst="rect">
            <a:avLst/>
          </a:prstGeom>
          <a:noFill/>
        </p:spPr>
      </p:pic>
      <p:sp>
        <p:nvSpPr>
          <p:cNvPr id="123907" name="Text Box 3"/>
          <p:cNvSpPr txBox="1">
            <a:spLocks noChangeArrowheads="1"/>
          </p:cNvSpPr>
          <p:nvPr/>
        </p:nvSpPr>
        <p:spPr bwMode="auto">
          <a:xfrm>
            <a:off x="1514475" y="4830763"/>
            <a:ext cx="10112375" cy="1800225"/>
          </a:xfrm>
          <a:prstGeom prst="rect">
            <a:avLst/>
          </a:prstGeom>
          <a:noFill/>
          <a:ln w="9525">
            <a:noFill/>
            <a:miter lim="800000"/>
            <a:headEnd/>
            <a:tailEnd/>
          </a:ln>
          <a:effectLst/>
        </p:spPr>
        <p:txBody>
          <a:bodyPr wrap="none">
            <a:spAutoFit/>
          </a:bodyPr>
          <a:lstStyle/>
          <a:p>
            <a:pPr algn="ctr"/>
            <a:r>
              <a:rPr lang="pt-BR" sz="2800" b="1">
                <a:solidFill>
                  <a:srgbClr val="FF0000"/>
                </a:solidFill>
              </a:rPr>
              <a:t>Quando se administra bloqueador H2 (por apneia, refluxo, </a:t>
            </a:r>
          </a:p>
          <a:p>
            <a:pPr algn="ctr"/>
            <a:r>
              <a:rPr lang="pt-BR" sz="2800" b="1">
                <a:solidFill>
                  <a:srgbClr val="FF0000"/>
                </a:solidFill>
              </a:rPr>
              <a:t>Intolerância alimentar, e outras...):</a:t>
            </a:r>
          </a:p>
          <a:p>
            <a:pPr algn="ctr"/>
            <a:r>
              <a:rPr lang="pt-BR" sz="2800" b="1">
                <a:solidFill>
                  <a:srgbClr val="FF0000"/>
                </a:solidFill>
              </a:rPr>
              <a:t>AUMENTA PROTEOBACTÉRIA</a:t>
            </a:r>
          </a:p>
          <a:p>
            <a:pPr algn="ctr"/>
            <a:r>
              <a:rPr lang="pt-BR" sz="2800" b="1">
                <a:solidFill>
                  <a:srgbClr val="0000FF"/>
                </a:solidFill>
              </a:rPr>
              <a:t>Ao suspender o blo</a:t>
            </a:r>
            <a:r>
              <a:rPr lang="pt-BR" altLang="ja-JP" sz="2800" b="1">
                <a:solidFill>
                  <a:srgbClr val="0000FF"/>
                </a:solidFill>
                <a:ea typeface="ＭＳ Ｐゴシック" pitchFamily="34" charset="-128"/>
              </a:rPr>
              <a:t>q</a:t>
            </a:r>
            <a:r>
              <a:rPr lang="pt-BR" sz="2800" b="1">
                <a:solidFill>
                  <a:srgbClr val="0000FF"/>
                </a:solidFill>
              </a:rPr>
              <a:t>ueador H2: AUMENTA FIRMICUTES!</a:t>
            </a:r>
          </a:p>
        </p:txBody>
      </p:sp>
      <p:sp>
        <p:nvSpPr>
          <p:cNvPr id="123908" name="Text Box 4"/>
          <p:cNvSpPr txBox="1">
            <a:spLocks noChangeArrowheads="1"/>
          </p:cNvSpPr>
          <p:nvPr/>
        </p:nvSpPr>
        <p:spPr bwMode="auto">
          <a:xfrm>
            <a:off x="11101388" y="6553200"/>
            <a:ext cx="1090612" cy="304800"/>
          </a:xfrm>
          <a:prstGeom prst="rect">
            <a:avLst/>
          </a:prstGeom>
          <a:noFill/>
          <a:ln w="9525">
            <a:noFill/>
            <a:miter lim="800000"/>
            <a:headEnd/>
            <a:tailEnd/>
          </a:ln>
          <a:effectLst/>
        </p:spPr>
        <p:txBody>
          <a:bodyPr wrap="none">
            <a:spAutoFit/>
          </a:bodyPr>
          <a:lstStyle/>
          <a:p>
            <a:r>
              <a:rPr lang="pt-BR" sz="1400"/>
              <a:t>Neu j, 2018</a:t>
            </a:r>
          </a:p>
        </p:txBody>
      </p:sp>
      <p:sp>
        <p:nvSpPr>
          <p:cNvPr id="123909" name="Rectangle 5"/>
          <p:cNvSpPr>
            <a:spLocks noChangeArrowheads="1"/>
          </p:cNvSpPr>
          <p:nvPr/>
        </p:nvSpPr>
        <p:spPr bwMode="auto">
          <a:xfrm>
            <a:off x="5922963" y="1984375"/>
            <a:ext cx="6269037" cy="912813"/>
          </a:xfrm>
          <a:prstGeom prst="rect">
            <a:avLst/>
          </a:prstGeom>
          <a:solidFill>
            <a:srgbClr val="FFFFFF"/>
          </a:solidFill>
          <a:ln w="9525">
            <a:noFill/>
            <a:miter lim="800000"/>
            <a:headEnd/>
            <a:tailEnd/>
          </a:ln>
          <a:effectLst/>
        </p:spPr>
        <p:txBody>
          <a:bodyPr lIns="0" tIns="0" rIns="95220" bIns="0" anchor="ctr">
            <a:spAutoFit/>
          </a:bodyPr>
          <a:lstStyle/>
          <a:p>
            <a:pPr algn="ctr"/>
            <a:r>
              <a:rPr lang="en-US" sz="1200">
                <a:hlinkClick r:id="rId3"/>
              </a:rPr>
              <a:t>Histamine-2 receptor blockers alter the fecal microbiota in premature infants.</a:t>
            </a:r>
            <a:endParaRPr lang="en-US" sz="1200"/>
          </a:p>
          <a:p>
            <a:pPr algn="ctr"/>
            <a:r>
              <a:rPr lang="en-US" sz="1200"/>
              <a:t>Gupta RW, Tran L, Norori J, Ferris MJ, Eren AM, Taylor CM, Dowd SE, Penn D.</a:t>
            </a:r>
          </a:p>
          <a:p>
            <a:pPr algn="ctr"/>
            <a:r>
              <a:rPr lang="en-US" sz="1200"/>
              <a:t>J Pediatr Gastroenterol Nutr. 2013 Apr;56(4):397-400. doi: 10.1097/MPG.0b013e318282a8c2.</a:t>
            </a:r>
          </a:p>
          <a:p>
            <a:pPr algn="ctr"/>
            <a:r>
              <a:rPr lang="en-US" sz="1200"/>
              <a:t>PMID: 23254444.</a:t>
            </a:r>
            <a:r>
              <a:rPr lang="en-US" sz="1200" u="sng">
                <a:hlinkClick r:id="rId4"/>
              </a:rPr>
              <a:t>Similar articles</a:t>
            </a:r>
            <a:endParaRPr lang="en-US" sz="1200" u="sng"/>
          </a:p>
        </p:txBody>
      </p:sp>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3"/>
          <p:cNvSpPr>
            <a:spLocks noGrp="1"/>
          </p:cNvSpPr>
          <p:nvPr>
            <p:ph type="body" idx="4294967295"/>
          </p:nvPr>
        </p:nvSpPr>
        <p:spPr>
          <a:xfrm>
            <a:off x="0" y="1219200"/>
            <a:ext cx="11961813" cy="5360988"/>
          </a:xfrm>
        </p:spPr>
        <p:txBody>
          <a:bodyPr/>
          <a:lstStyle/>
          <a:p>
            <a:pPr marL="419100" indent="-382588" defTabSz="914400">
              <a:buFont typeface="Wingdings 3" pitchFamily="18" charset="2"/>
              <a:buNone/>
            </a:pPr>
            <a:r>
              <a:rPr lang="pt-BR" smtClean="0"/>
              <a:t>       Leaf A et al, 2012 (Reino Unido):</a:t>
            </a:r>
            <a:r>
              <a:rPr lang="pt-BR" b="1" smtClean="0">
                <a:solidFill>
                  <a:srgbClr val="27F72C"/>
                </a:solidFill>
              </a:rPr>
              <a:t>RN com  RCIU</a:t>
            </a:r>
          </a:p>
          <a:p>
            <a:pPr marL="419100" indent="-382588" defTabSz="914400">
              <a:buFont typeface="Wingdings 3" pitchFamily="18" charset="2"/>
              <a:buNone/>
            </a:pPr>
            <a:r>
              <a:rPr lang="pt-BR" smtClean="0"/>
              <a:t>   </a:t>
            </a:r>
            <a:r>
              <a:rPr lang="pt-BR" smtClean="0">
                <a:solidFill>
                  <a:srgbClr val="0000FF"/>
                </a:solidFill>
              </a:rPr>
              <a:t>Nutrição enteral precoce</a:t>
            </a:r>
            <a:r>
              <a:rPr lang="pt-BR" smtClean="0"/>
              <a:t> (24-48 hs):201 RN</a:t>
            </a:r>
          </a:p>
          <a:p>
            <a:pPr marL="419100" indent="-382588" defTabSz="914400">
              <a:buFont typeface="Wingdings 3" pitchFamily="18" charset="2"/>
              <a:buNone/>
            </a:pPr>
            <a:r>
              <a:rPr lang="pt-BR" smtClean="0"/>
              <a:t>                                    X</a:t>
            </a:r>
          </a:p>
          <a:p>
            <a:pPr marL="419100" indent="-382588" defTabSz="914400">
              <a:buFont typeface="Wingdings 3" pitchFamily="18" charset="2"/>
              <a:buNone/>
            </a:pPr>
            <a:r>
              <a:rPr lang="pt-BR" smtClean="0"/>
              <a:t>    </a:t>
            </a:r>
            <a:r>
              <a:rPr lang="pt-BR" smtClean="0">
                <a:solidFill>
                  <a:srgbClr val="FF3300"/>
                </a:solidFill>
              </a:rPr>
              <a:t>Nutrição enteral tardia</a:t>
            </a:r>
            <a:r>
              <a:rPr lang="pt-BR" smtClean="0"/>
              <a:t> (120-144 hs):201 RN</a:t>
            </a:r>
          </a:p>
          <a:p>
            <a:pPr marL="419100" indent="-382588" defTabSz="914400">
              <a:buFont typeface="Wingdings 3" pitchFamily="18" charset="2"/>
              <a:buNone/>
            </a:pPr>
            <a:r>
              <a:rPr lang="pt-BR" smtClean="0"/>
              <a:t>                      RESULTADOS</a:t>
            </a:r>
          </a:p>
          <a:p>
            <a:pPr marL="419100" indent="-382588" defTabSz="914400">
              <a:buFont typeface="Wingdings 3" pitchFamily="18" charset="2"/>
              <a:buNone/>
            </a:pPr>
            <a:r>
              <a:rPr lang="pt-BR" smtClean="0">
                <a:solidFill>
                  <a:srgbClr val="FF9900"/>
                </a:solidFill>
              </a:rPr>
              <a:t>       -Nutrição enteral plena</a:t>
            </a:r>
            <a:r>
              <a:rPr lang="pt-BR" smtClean="0"/>
              <a:t> :HRc1,45 (1,19-1,78- p&lt;0,001)</a:t>
            </a:r>
          </a:p>
          <a:p>
            <a:pPr marL="419100" indent="-382588" defTabSz="914400">
              <a:buFont typeface="Wingdings 3" pitchFamily="18" charset="2"/>
              <a:buNone/>
            </a:pPr>
            <a:r>
              <a:rPr lang="pt-BR" smtClean="0">
                <a:solidFill>
                  <a:srgbClr val="FF9900"/>
                </a:solidFill>
              </a:rPr>
              <a:t>       -Menos colestase</a:t>
            </a:r>
            <a:r>
              <a:rPr lang="pt-BR" smtClean="0"/>
              <a:t> (RR:0,58 (0,37-0,91)</a:t>
            </a:r>
          </a:p>
          <a:p>
            <a:pPr marL="419100" indent="-382588" algn="ctr" defTabSz="914400">
              <a:buFont typeface="Wingdings 3" pitchFamily="18" charset="2"/>
              <a:buNone/>
            </a:pPr>
            <a:endParaRPr lang="pt-BR" smtClean="0">
              <a:solidFill>
                <a:srgbClr val="3399FF"/>
              </a:solidFill>
            </a:endParaRPr>
          </a:p>
        </p:txBody>
      </p:sp>
      <p:sp>
        <p:nvSpPr>
          <p:cNvPr id="124931" name="AutoShape 5"/>
          <p:cNvSpPr>
            <a:spLocks noChangeArrowheads="1"/>
          </p:cNvSpPr>
          <p:nvPr/>
        </p:nvSpPr>
        <p:spPr bwMode="auto">
          <a:xfrm>
            <a:off x="527050" y="5295900"/>
            <a:ext cx="11664950" cy="1562100"/>
          </a:xfrm>
          <a:prstGeom prst="sun">
            <a:avLst>
              <a:gd name="adj" fmla="val 25000"/>
            </a:avLst>
          </a:prstGeom>
          <a:solidFill>
            <a:schemeClr val="accent1"/>
          </a:solidFill>
          <a:ln w="9525">
            <a:solidFill>
              <a:schemeClr val="tx1"/>
            </a:solidFill>
            <a:miter lim="800000"/>
            <a:headEnd/>
            <a:tailEnd/>
          </a:ln>
        </p:spPr>
        <p:txBody>
          <a:bodyPr wrap="none" anchor="ctr"/>
          <a:lstStyle/>
          <a:p>
            <a:pPr algn="ctr"/>
            <a:r>
              <a:rPr lang="pt-BR" sz="1400" b="1">
                <a:solidFill>
                  <a:srgbClr val="FFFF00"/>
                </a:solidFill>
              </a:rPr>
              <a:t>SEM RISCO DE ENTEROCOLITE NECROSANTE</a:t>
            </a:r>
          </a:p>
        </p:txBody>
      </p:sp>
      <p:pic>
        <p:nvPicPr>
          <p:cNvPr id="124932" name="Picture 6" descr="premie2"/>
          <p:cNvPicPr>
            <a:picLocks noChangeAspect="1" noChangeArrowheads="1"/>
          </p:cNvPicPr>
          <p:nvPr/>
        </p:nvPicPr>
        <p:blipFill>
          <a:blip r:embed="rId2"/>
          <a:srcRect/>
          <a:stretch>
            <a:fillRect/>
          </a:stretch>
        </p:blipFill>
        <p:spPr bwMode="auto">
          <a:xfrm>
            <a:off x="10288588" y="152400"/>
            <a:ext cx="1728787" cy="969963"/>
          </a:xfrm>
          <a:prstGeom prst="rect">
            <a:avLst/>
          </a:prstGeom>
          <a:noFill/>
          <a:ln w="9525">
            <a:noFill/>
            <a:miter lim="800000"/>
            <a:headEnd/>
            <a:tailEnd/>
          </a:ln>
        </p:spPr>
      </p:pic>
      <p:sp>
        <p:nvSpPr>
          <p:cNvPr id="124933" name="Text Box 6"/>
          <p:cNvSpPr txBox="1">
            <a:spLocks noChangeArrowheads="1"/>
          </p:cNvSpPr>
          <p:nvPr/>
        </p:nvSpPr>
        <p:spPr bwMode="auto">
          <a:xfrm>
            <a:off x="2152650" y="-276225"/>
            <a:ext cx="8150225" cy="1114425"/>
          </a:xfrm>
          <a:prstGeom prst="rect">
            <a:avLst/>
          </a:prstGeom>
          <a:noFill/>
          <a:ln w="9525">
            <a:noFill/>
            <a:miter lim="800000"/>
            <a:headEnd/>
            <a:tailEnd/>
          </a:ln>
        </p:spPr>
        <p:txBody>
          <a:bodyPr wrap="none">
            <a:spAutoFit/>
          </a:bodyPr>
          <a:lstStyle/>
          <a:p>
            <a:pPr algn="ctr" hangingPunct="0">
              <a:lnSpc>
                <a:spcPct val="93000"/>
              </a:lnSpc>
              <a:buClr>
                <a:srgbClr val="000000"/>
              </a:buClr>
              <a:buSzPct val="100000"/>
              <a:buFont typeface="Times New Roman" pitchFamily="18" charset="0"/>
              <a:buNone/>
            </a:pPr>
            <a:endParaRPr lang="pt-BR" sz="3600" b="1">
              <a:solidFill>
                <a:srgbClr val="FFFF00"/>
              </a:solidFill>
              <a:latin typeface="Times New Roman" pitchFamily="18" charset="0"/>
            </a:endParaRPr>
          </a:p>
          <a:p>
            <a:pPr algn="ctr" hangingPunct="0">
              <a:lnSpc>
                <a:spcPct val="93000"/>
              </a:lnSpc>
              <a:buClr>
                <a:srgbClr val="000000"/>
              </a:buClr>
              <a:buSzPct val="100000"/>
              <a:buFont typeface="Times New Roman" pitchFamily="18" charset="0"/>
              <a:buNone/>
            </a:pPr>
            <a:r>
              <a:rPr lang="pt-BR" sz="2400" b="1">
                <a:solidFill>
                  <a:srgbClr val="FFFF00"/>
                </a:solidFill>
                <a:latin typeface="Times New Roman" pitchFamily="18" charset="0"/>
              </a:rPr>
              <a:t> </a:t>
            </a:r>
            <a:r>
              <a:rPr lang="pt-BR" sz="3600" b="1">
                <a:solidFill>
                  <a:srgbClr val="0000FF"/>
                </a:solidFill>
                <a:latin typeface="Times New Roman" pitchFamily="18" charset="0"/>
              </a:rPr>
              <a:t>Uso de Nutrição Enteral Mínima (NEM)</a:t>
            </a:r>
          </a:p>
        </p:txBody>
      </p:sp>
      <p:sp>
        <p:nvSpPr>
          <p:cNvPr id="124934" name="Text Box 6"/>
          <p:cNvSpPr txBox="1">
            <a:spLocks noChangeArrowheads="1"/>
          </p:cNvSpPr>
          <p:nvPr/>
        </p:nvSpPr>
        <p:spPr bwMode="auto">
          <a:xfrm>
            <a:off x="6351588" y="1752600"/>
            <a:ext cx="5676900" cy="2620963"/>
          </a:xfrm>
          <a:prstGeom prst="rect">
            <a:avLst/>
          </a:prstGeom>
          <a:noFill/>
          <a:ln w="57150">
            <a:solidFill>
              <a:srgbClr val="FF3399"/>
            </a:solidFill>
            <a:miter lim="800000"/>
            <a:headEnd/>
            <a:tailEnd/>
          </a:ln>
          <a:effectLst/>
        </p:spPr>
        <p:txBody>
          <a:bodyPr>
            <a:spAutoFit/>
          </a:bodyPr>
          <a:lstStyle/>
          <a:p>
            <a:pPr algn="ctr"/>
            <a:r>
              <a:rPr lang="pt-BR" b="1">
                <a:solidFill>
                  <a:srgbClr val="0000FF"/>
                </a:solidFill>
              </a:rPr>
              <a:t>Há 10-15 anos demorávamos 1-2 semanas para </a:t>
            </a:r>
          </a:p>
          <a:p>
            <a:pPr algn="ctr"/>
            <a:r>
              <a:rPr lang="pt-BR" b="1">
                <a:solidFill>
                  <a:srgbClr val="0000FF"/>
                </a:solidFill>
              </a:rPr>
              <a:t>alimentar por via enteral os prematuros!</a:t>
            </a:r>
          </a:p>
          <a:p>
            <a:pPr algn="ctr"/>
            <a:r>
              <a:rPr lang="pt-BR" b="1">
                <a:solidFill>
                  <a:srgbClr val="0000FF"/>
                </a:solidFill>
              </a:rPr>
              <a:t>Por </a:t>
            </a:r>
            <a:r>
              <a:rPr lang="pt-BR" altLang="ja-JP" b="1">
                <a:solidFill>
                  <a:srgbClr val="0000FF"/>
                </a:solidFill>
                <a:ea typeface="ＭＳ Ｐゴシック" pitchFamily="34" charset="-128"/>
              </a:rPr>
              <a:t>q</a:t>
            </a:r>
            <a:r>
              <a:rPr lang="pt-BR" b="1">
                <a:solidFill>
                  <a:srgbClr val="0000FF"/>
                </a:solidFill>
              </a:rPr>
              <a:t>uê? Temos medo </a:t>
            </a:r>
            <a:r>
              <a:rPr lang="pt-BR" altLang="ja-JP" b="1">
                <a:solidFill>
                  <a:srgbClr val="0000FF"/>
                </a:solidFill>
                <a:ea typeface="ＭＳ Ｐゴシック" pitchFamily="34" charset="-128"/>
              </a:rPr>
              <a:t>que</a:t>
            </a:r>
            <a:r>
              <a:rPr lang="pt-BR" b="1">
                <a:solidFill>
                  <a:srgbClr val="0000FF"/>
                </a:solidFill>
              </a:rPr>
              <a:t> a nutrição enteral </a:t>
            </a:r>
          </a:p>
          <a:p>
            <a:pPr algn="ctr"/>
            <a:r>
              <a:rPr lang="pt-BR" b="1">
                <a:solidFill>
                  <a:srgbClr val="0000FF"/>
                </a:solidFill>
              </a:rPr>
              <a:t>cause Enterocolite necrosante (lógico se avançarmos </a:t>
            </a:r>
          </a:p>
          <a:p>
            <a:pPr algn="ctr"/>
            <a:r>
              <a:rPr lang="pt-BR" b="1">
                <a:solidFill>
                  <a:srgbClr val="0000FF"/>
                </a:solidFill>
              </a:rPr>
              <a:t>muito rapidamente pode até causar, mas um pouco da</a:t>
            </a:r>
          </a:p>
          <a:p>
            <a:pPr algn="ctr"/>
            <a:r>
              <a:rPr lang="pt-BR" b="1">
                <a:solidFill>
                  <a:srgbClr val="0000FF"/>
                </a:solidFill>
              </a:rPr>
              <a:t> nutrição enteral é benéfico)</a:t>
            </a:r>
          </a:p>
          <a:p>
            <a:pPr algn="ctr"/>
            <a:endParaRPr lang="pt-BR">
              <a:solidFill>
                <a:srgbClr val="0000FF"/>
              </a:solidFill>
            </a:endParaRPr>
          </a:p>
        </p:txBody>
      </p:sp>
      <p:sp>
        <p:nvSpPr>
          <p:cNvPr id="124935" name="Text Box 7"/>
          <p:cNvSpPr txBox="1">
            <a:spLocks noChangeArrowheads="1"/>
          </p:cNvSpPr>
          <p:nvPr/>
        </p:nvSpPr>
        <p:spPr bwMode="auto">
          <a:xfrm>
            <a:off x="10898188" y="3505200"/>
            <a:ext cx="1090612" cy="304800"/>
          </a:xfrm>
          <a:prstGeom prst="rect">
            <a:avLst/>
          </a:prstGeom>
          <a:noFill/>
          <a:ln w="9525">
            <a:noFill/>
            <a:miter lim="800000"/>
            <a:headEnd/>
            <a:tailEnd/>
          </a:ln>
          <a:effectLst/>
        </p:spPr>
        <p:txBody>
          <a:bodyPr wrap="none">
            <a:spAutoFit/>
          </a:bodyPr>
          <a:lstStyle/>
          <a:p>
            <a:r>
              <a:rPr lang="pt-BR" sz="1400"/>
              <a:t>Neu j, 2018</a:t>
            </a:r>
          </a:p>
        </p:txBody>
      </p:sp>
      <p:pic>
        <p:nvPicPr>
          <p:cNvPr id="124936" name="Picture 8" descr="ppt">
            <a:hlinkClick r:id="rId3" tooltip="Nutric_enteral-precoc_versus_tard"/>
          </p:cNvPr>
          <p:cNvPicPr>
            <a:picLocks noChangeAspect="1" noChangeArrowheads="1"/>
          </p:cNvPicPr>
          <p:nvPr/>
        </p:nvPicPr>
        <p:blipFill>
          <a:blip r:embed="rId4"/>
          <a:srcRect/>
          <a:stretch>
            <a:fillRect/>
          </a:stretch>
        </p:blipFill>
        <p:spPr bwMode="auto">
          <a:xfrm>
            <a:off x="6248400" y="1219200"/>
            <a:ext cx="457200" cy="457200"/>
          </a:xfrm>
          <a:prstGeom prst="rect">
            <a:avLst/>
          </a:prstGeom>
          <a:noFill/>
        </p:spPr>
      </p:pic>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1"/>
          <p:cNvPicPr>
            <a:picLocks noChangeAspect="1" noChangeArrowheads="1"/>
          </p:cNvPicPr>
          <p:nvPr/>
        </p:nvPicPr>
        <p:blipFill>
          <a:blip r:embed="rId3"/>
          <a:srcRect/>
          <a:stretch>
            <a:fillRect/>
          </a:stretch>
        </p:blipFill>
        <p:spPr bwMode="auto">
          <a:xfrm>
            <a:off x="1674813" y="838200"/>
            <a:ext cx="9890125" cy="2465388"/>
          </a:xfrm>
          <a:prstGeom prst="rect">
            <a:avLst/>
          </a:prstGeom>
          <a:noFill/>
          <a:ln w="9525">
            <a:noFill/>
            <a:round/>
            <a:headEnd/>
            <a:tailEnd/>
          </a:ln>
        </p:spPr>
      </p:pic>
      <p:sp>
        <p:nvSpPr>
          <p:cNvPr id="125955" name="Text Box 3"/>
          <p:cNvSpPr txBox="1">
            <a:spLocks noChangeArrowheads="1"/>
          </p:cNvSpPr>
          <p:nvPr/>
        </p:nvSpPr>
        <p:spPr bwMode="auto">
          <a:xfrm>
            <a:off x="531813" y="4114800"/>
            <a:ext cx="12674600" cy="2563813"/>
          </a:xfrm>
          <a:prstGeom prst="rect">
            <a:avLst/>
          </a:prstGeom>
          <a:noFill/>
          <a:ln w="9525">
            <a:noFill/>
            <a:miter lim="800000"/>
            <a:headEnd/>
            <a:tailEnd/>
          </a:ln>
        </p:spPr>
        <p:txBody>
          <a:bodyPr>
            <a:spAutoFit/>
          </a:bodyPr>
          <a:lstStyle/>
          <a:p>
            <a:pPr>
              <a:buClr>
                <a:srgbClr val="000000"/>
              </a:buClr>
              <a:buSzPct val="100000"/>
              <a:buFont typeface="Times New Roman" pitchFamily="18" charset="0"/>
              <a:buNone/>
            </a:pPr>
            <a:r>
              <a:rPr lang="pt-BR" b="1">
                <a:solidFill>
                  <a:srgbClr val="27F72C"/>
                </a:solidFill>
              </a:rPr>
              <a:t>O que é conhecido a respeito do tema</a:t>
            </a:r>
            <a:r>
              <a:rPr lang="pt-BR">
                <a:solidFill>
                  <a:schemeClr val="accent2"/>
                </a:solidFill>
              </a:rPr>
              <a:t>:  prematuros com  crescimento intrauterino </a:t>
            </a:r>
          </a:p>
          <a:p>
            <a:pPr>
              <a:buClr>
                <a:srgbClr val="000000"/>
              </a:buClr>
              <a:buSzPct val="100000"/>
              <a:buFont typeface="Times New Roman" pitchFamily="18" charset="0"/>
              <a:buNone/>
            </a:pPr>
            <a:r>
              <a:rPr lang="pt-BR">
                <a:solidFill>
                  <a:schemeClr val="accent2"/>
                </a:solidFill>
              </a:rPr>
              <a:t>restrito apresentam  alto risco de enterocolite necrosante (ECN). A  ECN </a:t>
            </a:r>
          </a:p>
          <a:p>
            <a:pPr>
              <a:buClr>
                <a:srgbClr val="000000"/>
              </a:buClr>
              <a:buSzPct val="100000"/>
              <a:buFont typeface="Times New Roman" pitchFamily="18" charset="0"/>
              <a:buNone/>
            </a:pPr>
            <a:r>
              <a:rPr lang="pt-BR">
                <a:solidFill>
                  <a:schemeClr val="accent2"/>
                </a:solidFill>
              </a:rPr>
              <a:t>ocorre mais freqüentemente em crianças que receberam NUTRIÇÃO ENTERAL.</a:t>
            </a:r>
          </a:p>
          <a:p>
            <a:pPr>
              <a:buClr>
                <a:srgbClr val="000000"/>
              </a:buClr>
              <a:buSzPct val="100000"/>
              <a:buFont typeface="Times New Roman" pitchFamily="18" charset="0"/>
              <a:buNone/>
            </a:pPr>
            <a:r>
              <a:rPr lang="pt-BR">
                <a:solidFill>
                  <a:schemeClr val="accent2"/>
                </a:solidFill>
              </a:rPr>
              <a:t> É comum a prática de atrasar introdução de nutrição enteral</a:t>
            </a:r>
            <a:br>
              <a:rPr lang="pt-BR">
                <a:solidFill>
                  <a:schemeClr val="accent2"/>
                </a:solidFill>
              </a:rPr>
            </a:br>
            <a:r>
              <a:rPr lang="pt-BR">
                <a:solidFill>
                  <a:schemeClr val="accent2"/>
                </a:solidFill>
              </a:rPr>
              <a:t>nessas crianças. </a:t>
            </a:r>
          </a:p>
          <a:p>
            <a:pPr>
              <a:buClr>
                <a:srgbClr val="000000"/>
              </a:buClr>
              <a:buSzPct val="100000"/>
              <a:buFont typeface="Times New Roman" pitchFamily="18" charset="0"/>
              <a:buNone/>
            </a:pPr>
            <a:r>
              <a:rPr lang="pt-BR" b="1">
                <a:solidFill>
                  <a:srgbClr val="27F72C"/>
                </a:solidFill>
              </a:rPr>
              <a:t>O que este estudo nos informa</a:t>
            </a:r>
            <a:r>
              <a:rPr lang="pt-BR">
                <a:solidFill>
                  <a:schemeClr val="accent2"/>
                </a:solidFill>
              </a:rPr>
              <a:t>: </a:t>
            </a:r>
            <a:r>
              <a:rPr lang="pt-PT">
                <a:solidFill>
                  <a:schemeClr val="accent2"/>
                </a:solidFill>
              </a:rPr>
              <a:t>A introdução precoce de nutrição enteral</a:t>
            </a:r>
            <a:br>
              <a:rPr lang="pt-PT">
                <a:solidFill>
                  <a:schemeClr val="accent2"/>
                </a:solidFill>
              </a:rPr>
            </a:br>
            <a:r>
              <a:rPr lang="pt-PT">
                <a:solidFill>
                  <a:schemeClr val="accent2"/>
                </a:solidFill>
              </a:rPr>
              <a:t>resulta em se alcançar mais cedo a nutrição enteral plena. A nutrição  enteral </a:t>
            </a:r>
          </a:p>
          <a:p>
            <a:pPr>
              <a:buClr>
                <a:srgbClr val="000000"/>
              </a:buClr>
              <a:buSzPct val="100000"/>
              <a:buFont typeface="Times New Roman" pitchFamily="18" charset="0"/>
              <a:buNone/>
            </a:pPr>
            <a:r>
              <a:rPr lang="pt-PT">
                <a:solidFill>
                  <a:schemeClr val="accent2"/>
                </a:solidFill>
              </a:rPr>
              <a:t>precoce não se associa a um maior risco de enterocolite necrosante. O retardo do</a:t>
            </a:r>
          </a:p>
          <a:p>
            <a:pPr>
              <a:buClr>
                <a:srgbClr val="000000"/>
              </a:buClr>
              <a:buSzPct val="100000"/>
              <a:buFont typeface="Times New Roman" pitchFamily="18" charset="0"/>
              <a:buNone/>
            </a:pPr>
            <a:r>
              <a:rPr lang="pt-PT">
                <a:solidFill>
                  <a:schemeClr val="accent2"/>
                </a:solidFill>
              </a:rPr>
              <a:t> início da nutrição enteral associa-se a um maior risco de colestase.</a:t>
            </a:r>
            <a:endParaRPr lang="pt-BR">
              <a:solidFill>
                <a:schemeClr val="accent2"/>
              </a:solidFill>
            </a:endParaRPr>
          </a:p>
        </p:txBody>
      </p:sp>
      <p:sp>
        <p:nvSpPr>
          <p:cNvPr id="143366" name="AutoShape 6"/>
          <p:cNvSpPr>
            <a:spLocks noChangeArrowheads="1"/>
          </p:cNvSpPr>
          <p:nvPr/>
        </p:nvSpPr>
        <p:spPr bwMode="auto">
          <a:xfrm>
            <a:off x="-306388" y="3048000"/>
            <a:ext cx="2638426" cy="1368425"/>
          </a:xfrm>
          <a:prstGeom prst="irregularSeal2">
            <a:avLst/>
          </a:prstGeom>
          <a:solidFill>
            <a:schemeClr val="accent1"/>
          </a:solidFill>
          <a:ln w="9525">
            <a:solidFill>
              <a:schemeClr val="tx1"/>
            </a:solidFill>
            <a:miter lim="800000"/>
            <a:headEnd/>
            <a:tailEnd/>
          </a:ln>
        </p:spPr>
        <p:txBody>
          <a:bodyPr wrap="none" anchor="ctr"/>
          <a:lstStyle/>
          <a:p>
            <a:pPr algn="ctr"/>
            <a:r>
              <a:rPr lang="pt-BR" sz="2400" b="1">
                <a:solidFill>
                  <a:srgbClr val="FF3300"/>
                </a:solidFill>
              </a:rPr>
              <a:t>MITO!</a:t>
            </a:r>
          </a:p>
        </p:txBody>
      </p:sp>
      <p:sp>
        <p:nvSpPr>
          <p:cNvPr id="143368" name="Line 8"/>
          <p:cNvSpPr>
            <a:spLocks noChangeShapeType="1"/>
          </p:cNvSpPr>
          <p:nvPr/>
        </p:nvSpPr>
        <p:spPr bwMode="auto">
          <a:xfrm>
            <a:off x="1979613" y="3505200"/>
            <a:ext cx="481012" cy="503238"/>
          </a:xfrm>
          <a:prstGeom prst="line">
            <a:avLst/>
          </a:prstGeom>
          <a:noFill/>
          <a:ln w="76200">
            <a:solidFill>
              <a:srgbClr val="FF0000"/>
            </a:solidFill>
            <a:round/>
            <a:headEnd/>
            <a:tailEnd type="triangle" w="med" len="med"/>
          </a:ln>
        </p:spPr>
        <p:txBody>
          <a:bodyPr/>
          <a:lstStyle/>
          <a:p>
            <a:endParaRPr lang="pt-BR"/>
          </a:p>
        </p:txBody>
      </p:sp>
      <p:sp>
        <p:nvSpPr>
          <p:cNvPr id="143370" name="Line 10"/>
          <p:cNvSpPr>
            <a:spLocks noChangeShapeType="1"/>
          </p:cNvSpPr>
          <p:nvPr/>
        </p:nvSpPr>
        <p:spPr bwMode="auto">
          <a:xfrm flipH="1" flipV="1">
            <a:off x="8688388" y="5805488"/>
            <a:ext cx="576262" cy="431800"/>
          </a:xfrm>
          <a:prstGeom prst="line">
            <a:avLst/>
          </a:prstGeom>
          <a:noFill/>
          <a:ln w="76200">
            <a:solidFill>
              <a:srgbClr val="3399FF"/>
            </a:solidFill>
            <a:round/>
            <a:headEnd/>
            <a:tailEnd type="triangle" w="med" len="med"/>
          </a:ln>
        </p:spPr>
        <p:txBody>
          <a:bodyPr/>
          <a:lstStyle/>
          <a:p>
            <a:endParaRPr lang="pt-BR"/>
          </a:p>
        </p:txBody>
      </p:sp>
      <p:sp>
        <p:nvSpPr>
          <p:cNvPr id="125959" name="Rectangle 11"/>
          <p:cNvSpPr>
            <a:spLocks noChangeArrowheads="1"/>
          </p:cNvSpPr>
          <p:nvPr/>
        </p:nvSpPr>
        <p:spPr bwMode="auto">
          <a:xfrm>
            <a:off x="5562600" y="3505200"/>
            <a:ext cx="2711450" cy="366713"/>
          </a:xfrm>
          <a:prstGeom prst="rect">
            <a:avLst/>
          </a:prstGeom>
          <a:noFill/>
          <a:ln w="9525">
            <a:noFill/>
            <a:miter lim="800000"/>
            <a:headEnd/>
            <a:tailEnd/>
          </a:ln>
        </p:spPr>
        <p:txBody>
          <a:bodyPr wrap="none">
            <a:spAutoFit/>
          </a:bodyPr>
          <a:lstStyle/>
          <a:p>
            <a:r>
              <a:rPr lang="pt-BR" b="1">
                <a:solidFill>
                  <a:srgbClr val="D60093"/>
                </a:solidFill>
              </a:rPr>
              <a:t>Pediatrics 2012;129:1-9</a:t>
            </a:r>
          </a:p>
        </p:txBody>
      </p:sp>
      <p:sp>
        <p:nvSpPr>
          <p:cNvPr id="125960" name="Text Box 6"/>
          <p:cNvSpPr txBox="1">
            <a:spLocks noChangeArrowheads="1"/>
          </p:cNvSpPr>
          <p:nvPr/>
        </p:nvSpPr>
        <p:spPr bwMode="auto">
          <a:xfrm>
            <a:off x="2894013" y="152400"/>
            <a:ext cx="6588125" cy="603250"/>
          </a:xfrm>
          <a:prstGeom prst="rect">
            <a:avLst/>
          </a:prstGeom>
          <a:noFill/>
          <a:ln w="9525">
            <a:noFill/>
            <a:miter lim="800000"/>
            <a:headEnd/>
            <a:tailEnd/>
          </a:ln>
        </p:spPr>
        <p:txBody>
          <a:bodyPr wrap="none">
            <a:spAutoFit/>
          </a:bodyPr>
          <a:lstStyle/>
          <a:p>
            <a:pPr algn="ctr" hangingPunct="0">
              <a:lnSpc>
                <a:spcPct val="93000"/>
              </a:lnSpc>
              <a:buClr>
                <a:srgbClr val="000000"/>
              </a:buClr>
              <a:buSzPct val="100000"/>
              <a:buFont typeface="Times New Roman" pitchFamily="18" charset="0"/>
              <a:buNone/>
            </a:pPr>
            <a:r>
              <a:rPr lang="pt-BR" sz="3600" b="1">
                <a:solidFill>
                  <a:srgbClr val="0000FF"/>
                </a:solidFill>
                <a:latin typeface="Times New Roman" pitchFamily="18" charset="0"/>
              </a:rPr>
              <a:t>Uso de Nutrição Enteral Mínima</a:t>
            </a:r>
          </a:p>
        </p:txBody>
      </p:sp>
      <p:sp>
        <p:nvSpPr>
          <p:cNvPr id="125961" name="Rectangle 10"/>
          <p:cNvSpPr>
            <a:spLocks noChangeArrowheads="1"/>
          </p:cNvSpPr>
          <p:nvPr/>
        </p:nvSpPr>
        <p:spPr bwMode="auto">
          <a:xfrm>
            <a:off x="9221788" y="3352800"/>
            <a:ext cx="2970212" cy="2289175"/>
          </a:xfrm>
          <a:prstGeom prst="rect">
            <a:avLst/>
          </a:prstGeom>
          <a:noFill/>
          <a:ln w="9525">
            <a:noFill/>
            <a:miter lim="800000"/>
            <a:headEnd/>
            <a:tailEnd/>
          </a:ln>
        </p:spPr>
        <p:txBody>
          <a:bodyPr>
            <a:spAutoFit/>
          </a:bodyPr>
          <a:lstStyle/>
          <a:p>
            <a:r>
              <a:rPr lang="pt-BR"/>
              <a:t>Leaf A et al, 2012 (Reino Unido):</a:t>
            </a:r>
            <a:r>
              <a:rPr lang="pt-BR" b="1">
                <a:solidFill>
                  <a:srgbClr val="27F72C"/>
                </a:solidFill>
              </a:rPr>
              <a:t>RN com  RCIU</a:t>
            </a:r>
          </a:p>
          <a:p>
            <a:r>
              <a:rPr lang="pt-BR"/>
              <a:t>                                                                                                           </a:t>
            </a:r>
            <a:r>
              <a:rPr lang="pt-BR">
                <a:solidFill>
                  <a:srgbClr val="27F72C"/>
                </a:solidFill>
              </a:rPr>
              <a:t>Nutrição enteral precoce</a:t>
            </a:r>
            <a:r>
              <a:rPr lang="pt-BR"/>
              <a:t> (24-48 hs):201 RN                                                                                                                                                                                                                                                               </a:t>
            </a:r>
          </a:p>
          <a:p>
            <a:r>
              <a:rPr lang="pt-BR">
                <a:solidFill>
                  <a:srgbClr val="27F72C"/>
                </a:solidFill>
              </a:rPr>
              <a:t>                                                                                            Nutrição enteral tardia</a:t>
            </a:r>
            <a:r>
              <a:rPr lang="pt-BR"/>
              <a:t> (120-144 hs):201 RN</a:t>
            </a:r>
          </a:p>
        </p:txBody>
      </p:sp>
      <p:sp>
        <p:nvSpPr>
          <p:cNvPr id="125962" name="Text Box 3"/>
          <p:cNvSpPr txBox="1">
            <a:spLocks noChangeArrowheads="1"/>
          </p:cNvSpPr>
          <p:nvPr/>
        </p:nvSpPr>
        <p:spPr bwMode="auto">
          <a:xfrm>
            <a:off x="531813" y="4114800"/>
            <a:ext cx="12674600" cy="2563813"/>
          </a:xfrm>
          <a:prstGeom prst="rect">
            <a:avLst/>
          </a:prstGeom>
          <a:noFill/>
          <a:ln w="9525">
            <a:noFill/>
            <a:miter lim="800000"/>
            <a:headEnd/>
            <a:tailEnd/>
          </a:ln>
        </p:spPr>
        <p:txBody>
          <a:bodyPr>
            <a:spAutoFit/>
          </a:bodyPr>
          <a:lstStyle/>
          <a:p>
            <a:pPr>
              <a:buClr>
                <a:srgbClr val="000000"/>
              </a:buClr>
              <a:buSzPct val="100000"/>
              <a:buFont typeface="Times New Roman" pitchFamily="18" charset="0"/>
              <a:buNone/>
            </a:pPr>
            <a:r>
              <a:rPr lang="pt-BR" b="1">
                <a:solidFill>
                  <a:srgbClr val="27F72C"/>
                </a:solidFill>
              </a:rPr>
              <a:t>O que é conhecido a respeito do tema</a:t>
            </a:r>
            <a:r>
              <a:rPr lang="pt-BR">
                <a:solidFill>
                  <a:schemeClr val="accent2"/>
                </a:solidFill>
              </a:rPr>
              <a:t>:  prematuros com  crescimento intrauterino </a:t>
            </a:r>
          </a:p>
          <a:p>
            <a:pPr>
              <a:buClr>
                <a:srgbClr val="000000"/>
              </a:buClr>
              <a:buSzPct val="100000"/>
              <a:buFont typeface="Times New Roman" pitchFamily="18" charset="0"/>
              <a:buNone/>
            </a:pPr>
            <a:r>
              <a:rPr lang="pt-BR">
                <a:solidFill>
                  <a:schemeClr val="accent2"/>
                </a:solidFill>
              </a:rPr>
              <a:t>restrito apresentam  alto risco de enterocolite necrosante (ECN). A  ECN </a:t>
            </a:r>
          </a:p>
          <a:p>
            <a:pPr>
              <a:buClr>
                <a:srgbClr val="000000"/>
              </a:buClr>
              <a:buSzPct val="100000"/>
              <a:buFont typeface="Times New Roman" pitchFamily="18" charset="0"/>
              <a:buNone/>
            </a:pPr>
            <a:r>
              <a:rPr lang="pt-BR">
                <a:solidFill>
                  <a:schemeClr val="accent2"/>
                </a:solidFill>
              </a:rPr>
              <a:t>ocorre mais freqüentemente em crianças que receberam NUTRIÇÃO ENTERAL.</a:t>
            </a:r>
          </a:p>
          <a:p>
            <a:pPr>
              <a:buClr>
                <a:srgbClr val="000000"/>
              </a:buClr>
              <a:buSzPct val="100000"/>
              <a:buFont typeface="Times New Roman" pitchFamily="18" charset="0"/>
              <a:buNone/>
            </a:pPr>
            <a:r>
              <a:rPr lang="pt-BR">
                <a:solidFill>
                  <a:schemeClr val="accent2"/>
                </a:solidFill>
              </a:rPr>
              <a:t> É comum a prática de atrasar introdução de nutrição enteral</a:t>
            </a:r>
            <a:br>
              <a:rPr lang="pt-BR">
                <a:solidFill>
                  <a:schemeClr val="accent2"/>
                </a:solidFill>
              </a:rPr>
            </a:br>
            <a:r>
              <a:rPr lang="pt-BR">
                <a:solidFill>
                  <a:schemeClr val="accent2"/>
                </a:solidFill>
              </a:rPr>
              <a:t>nessas crianças. </a:t>
            </a:r>
          </a:p>
          <a:p>
            <a:pPr>
              <a:buClr>
                <a:srgbClr val="000000"/>
              </a:buClr>
              <a:buSzPct val="100000"/>
              <a:buFont typeface="Times New Roman" pitchFamily="18" charset="0"/>
              <a:buNone/>
            </a:pPr>
            <a:r>
              <a:rPr lang="pt-BR" b="1">
                <a:solidFill>
                  <a:srgbClr val="27F72C"/>
                </a:solidFill>
              </a:rPr>
              <a:t>O que este estudo nos informa</a:t>
            </a:r>
            <a:r>
              <a:rPr lang="pt-BR">
                <a:solidFill>
                  <a:schemeClr val="accent2"/>
                </a:solidFill>
              </a:rPr>
              <a:t>: </a:t>
            </a:r>
            <a:r>
              <a:rPr lang="pt-PT">
                <a:solidFill>
                  <a:schemeClr val="accent2"/>
                </a:solidFill>
              </a:rPr>
              <a:t>A introdução precoce de nutrição enteral</a:t>
            </a:r>
            <a:br>
              <a:rPr lang="pt-PT">
                <a:solidFill>
                  <a:schemeClr val="accent2"/>
                </a:solidFill>
              </a:rPr>
            </a:br>
            <a:r>
              <a:rPr lang="pt-PT">
                <a:solidFill>
                  <a:schemeClr val="accent2"/>
                </a:solidFill>
              </a:rPr>
              <a:t>resulta em se alcançar mais cedo a nutrição enteral plena. A nutrição  enteral </a:t>
            </a:r>
          </a:p>
          <a:p>
            <a:pPr>
              <a:buClr>
                <a:srgbClr val="000000"/>
              </a:buClr>
              <a:buSzPct val="100000"/>
              <a:buFont typeface="Times New Roman" pitchFamily="18" charset="0"/>
              <a:buNone/>
            </a:pPr>
            <a:r>
              <a:rPr lang="pt-PT">
                <a:solidFill>
                  <a:schemeClr val="accent2"/>
                </a:solidFill>
              </a:rPr>
              <a:t>precoce não se associa a um maior risco de enterocolite necrosante. O retardo do</a:t>
            </a:r>
          </a:p>
          <a:p>
            <a:pPr>
              <a:buClr>
                <a:srgbClr val="000000"/>
              </a:buClr>
              <a:buSzPct val="100000"/>
              <a:buFont typeface="Times New Roman" pitchFamily="18" charset="0"/>
              <a:buNone/>
            </a:pPr>
            <a:r>
              <a:rPr lang="pt-PT">
                <a:solidFill>
                  <a:schemeClr val="accent2"/>
                </a:solidFill>
              </a:rPr>
              <a:t> início da nutrição enteral associa-se a um maior risco de colestase.</a:t>
            </a:r>
            <a:endParaRPr lang="pt-BR">
              <a:solidFill>
                <a:schemeClr val="accent2"/>
              </a:solidFill>
            </a:endParaRPr>
          </a:p>
        </p:txBody>
      </p:sp>
      <p:pic>
        <p:nvPicPr>
          <p:cNvPr id="125963" name="Picture 11" descr="ppt">
            <a:hlinkClick r:id="rId4" tooltip="Nutric_enteral-precoc_versus_tard"/>
          </p:cNvPr>
          <p:cNvPicPr>
            <a:picLocks noChangeAspect="1" noChangeArrowheads="1"/>
          </p:cNvPicPr>
          <p:nvPr/>
        </p:nvPicPr>
        <p:blipFill>
          <a:blip r:embed="rId5"/>
          <a:srcRect/>
          <a:stretch>
            <a:fillRect/>
          </a:stretch>
        </p:blipFill>
        <p:spPr bwMode="auto">
          <a:xfrm>
            <a:off x="10212388" y="5638800"/>
            <a:ext cx="457200" cy="457200"/>
          </a:xfrm>
          <a:prstGeom prst="rect">
            <a:avLst/>
          </a:prstGeom>
          <a:noFill/>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68"/>
                                        </p:tgtEl>
                                        <p:attrNameLst>
                                          <p:attrName>style.visibility</p:attrName>
                                        </p:attrNameLst>
                                      </p:cBhvr>
                                      <p:to>
                                        <p:strVal val="visible"/>
                                      </p:to>
                                    </p:set>
                                    <p:anim calcmode="lin" valueType="num">
                                      <p:cBhvr additive="base">
                                        <p:cTn id="7" dur="500" fill="hold"/>
                                        <p:tgtEl>
                                          <p:spTgt spid="143368"/>
                                        </p:tgtEl>
                                        <p:attrNameLst>
                                          <p:attrName>ppt_x</p:attrName>
                                        </p:attrNameLst>
                                      </p:cBhvr>
                                      <p:tavLst>
                                        <p:tav tm="0">
                                          <p:val>
                                            <p:strVal val="#ppt_x"/>
                                          </p:val>
                                        </p:tav>
                                        <p:tav tm="100000">
                                          <p:val>
                                            <p:strVal val="#ppt_x"/>
                                          </p:val>
                                        </p:tav>
                                      </p:tavLst>
                                    </p:anim>
                                    <p:anim calcmode="lin" valueType="num">
                                      <p:cBhvr additive="base">
                                        <p:cTn id="8" dur="500" fill="hold"/>
                                        <p:tgtEl>
                                          <p:spTgt spid="14336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3366"/>
                                        </p:tgtEl>
                                        <p:attrNameLst>
                                          <p:attrName>style.visibility</p:attrName>
                                        </p:attrNameLst>
                                      </p:cBhvr>
                                      <p:to>
                                        <p:strVal val="visible"/>
                                      </p:to>
                                    </p:set>
                                    <p:anim calcmode="lin" valueType="num">
                                      <p:cBhvr additive="base">
                                        <p:cTn id="11" dur="500" fill="hold"/>
                                        <p:tgtEl>
                                          <p:spTgt spid="143366"/>
                                        </p:tgtEl>
                                        <p:attrNameLst>
                                          <p:attrName>ppt_x</p:attrName>
                                        </p:attrNameLst>
                                      </p:cBhvr>
                                      <p:tavLst>
                                        <p:tav tm="0">
                                          <p:val>
                                            <p:strVal val="#ppt_x"/>
                                          </p:val>
                                        </p:tav>
                                        <p:tav tm="100000">
                                          <p:val>
                                            <p:strVal val="#ppt_x"/>
                                          </p:val>
                                        </p:tav>
                                      </p:tavLst>
                                    </p:anim>
                                    <p:anim calcmode="lin" valueType="num">
                                      <p:cBhvr additive="base">
                                        <p:cTn id="12" dur="500" fill="hold"/>
                                        <p:tgtEl>
                                          <p:spTgt spid="14336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3370"/>
                                        </p:tgtEl>
                                        <p:attrNameLst>
                                          <p:attrName>style.visibility</p:attrName>
                                        </p:attrNameLst>
                                      </p:cBhvr>
                                      <p:to>
                                        <p:strVal val="visible"/>
                                      </p:to>
                                    </p:set>
                                    <p:anim calcmode="lin" valueType="num">
                                      <p:cBhvr additive="base">
                                        <p:cTn id="15" dur="500" fill="hold"/>
                                        <p:tgtEl>
                                          <p:spTgt spid="143370"/>
                                        </p:tgtEl>
                                        <p:attrNameLst>
                                          <p:attrName>ppt_x</p:attrName>
                                        </p:attrNameLst>
                                      </p:cBhvr>
                                      <p:tavLst>
                                        <p:tav tm="0">
                                          <p:val>
                                            <p:strVal val="#ppt_x"/>
                                          </p:val>
                                        </p:tav>
                                        <p:tav tm="100000">
                                          <p:val>
                                            <p:strVal val="#ppt_x"/>
                                          </p:val>
                                        </p:tav>
                                      </p:tavLst>
                                    </p:anim>
                                    <p:anim calcmode="lin" valueType="num">
                                      <p:cBhvr additive="base">
                                        <p:cTn id="16" dur="500" fill="hold"/>
                                        <p:tgtEl>
                                          <p:spTgt spid="1433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6" grpId="0" animBg="1"/>
      <p:bldP spid="143368" grpId="0" animBg="1"/>
      <p:bldP spid="14337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p:cNvSpPr>
          <p:nvPr>
            <p:ph type="title" idx="4294967295"/>
          </p:nvPr>
        </p:nvSpPr>
        <p:spPr>
          <a:xfrm>
            <a:off x="2301875" y="0"/>
            <a:ext cx="8912225" cy="1281113"/>
          </a:xfrm>
        </p:spPr>
        <p:txBody>
          <a:bodyPr/>
          <a:lstStyle/>
          <a:p>
            <a:pPr algn="ctr"/>
            <a:r>
              <a:rPr lang="pt-BR" sz="3200" b="1" smtClean="0">
                <a:solidFill>
                  <a:srgbClr val="FF3300"/>
                </a:solidFill>
              </a:rPr>
              <a:t>Coisas que fazemos para bagunçar coisas</a:t>
            </a:r>
            <a:r>
              <a:rPr lang="pt-BR" sz="3200" b="1" smtClean="0">
                <a:solidFill>
                  <a:srgbClr val="FFFF00"/>
                </a:solidFill>
              </a:rPr>
              <a:t/>
            </a:r>
            <a:br>
              <a:rPr lang="pt-BR" sz="3200" b="1" smtClean="0">
                <a:solidFill>
                  <a:srgbClr val="FFFF00"/>
                </a:solidFill>
              </a:rPr>
            </a:br>
            <a:r>
              <a:rPr lang="pt-BR" sz="3200" b="1" smtClean="0">
                <a:solidFill>
                  <a:srgbClr val="FF3300"/>
                </a:solidFill>
              </a:rPr>
              <a:t>Falta de Alimentação Enteral</a:t>
            </a:r>
            <a:r>
              <a:rPr lang="pt-BR" sz="3200" b="1" smtClean="0">
                <a:solidFill>
                  <a:srgbClr val="FFFF00"/>
                </a:solidFill>
              </a:rPr>
              <a:t/>
            </a:r>
            <a:br>
              <a:rPr lang="pt-BR" sz="3200" b="1" smtClean="0">
                <a:solidFill>
                  <a:srgbClr val="FFFF00"/>
                </a:solidFill>
              </a:rPr>
            </a:br>
            <a:endParaRPr lang="pt-BR" sz="3200" b="1" smtClean="0">
              <a:solidFill>
                <a:srgbClr val="FFFF00"/>
              </a:solidFill>
            </a:endParaRPr>
          </a:p>
        </p:txBody>
      </p:sp>
      <p:sp>
        <p:nvSpPr>
          <p:cNvPr id="129027" name="Rectangle 3"/>
          <p:cNvSpPr>
            <a:spLocks noGrp="1"/>
          </p:cNvSpPr>
          <p:nvPr>
            <p:ph type="body" idx="4294967295"/>
          </p:nvPr>
        </p:nvSpPr>
        <p:spPr>
          <a:xfrm>
            <a:off x="303213" y="1066800"/>
            <a:ext cx="9909175" cy="4876800"/>
          </a:xfrm>
        </p:spPr>
        <p:txBody>
          <a:bodyPr/>
          <a:lstStyle/>
          <a:p>
            <a:pPr algn="ctr">
              <a:lnSpc>
                <a:spcPct val="70000"/>
              </a:lnSpc>
              <a:buFont typeface="Wingdings 3" pitchFamily="18" charset="2"/>
              <a:buNone/>
            </a:pPr>
            <a:r>
              <a:rPr lang="pt-BR" sz="2000" b="1" smtClean="0">
                <a:solidFill>
                  <a:srgbClr val="0000FF"/>
                </a:solidFill>
              </a:rPr>
              <a:t>DESCULPAS PARA SUSPENDER A ALIMENTAÇÃO ENTERAL</a:t>
            </a:r>
          </a:p>
          <a:p>
            <a:pPr>
              <a:lnSpc>
                <a:spcPct val="70000"/>
              </a:lnSpc>
            </a:pPr>
            <a:r>
              <a:rPr lang="pt-BR" sz="2000" b="1" smtClean="0">
                <a:solidFill>
                  <a:schemeClr val="tx1"/>
                </a:solidFill>
              </a:rPr>
              <a:t>Baixa pontuação  do Apgar</a:t>
            </a:r>
          </a:p>
          <a:p>
            <a:pPr>
              <a:lnSpc>
                <a:spcPct val="70000"/>
              </a:lnSpc>
            </a:pPr>
            <a:r>
              <a:rPr lang="pt-BR" sz="2000" b="1" smtClean="0"/>
              <a:t>Cateteres Umbilicais</a:t>
            </a:r>
          </a:p>
          <a:p>
            <a:pPr>
              <a:lnSpc>
                <a:spcPct val="70000"/>
              </a:lnSpc>
            </a:pPr>
            <a:r>
              <a:rPr lang="pt-BR" sz="2000" b="1" smtClean="0"/>
              <a:t>Apnéia e bradicardia.</a:t>
            </a:r>
          </a:p>
          <a:p>
            <a:pPr>
              <a:lnSpc>
                <a:spcPct val="70000"/>
              </a:lnSpc>
            </a:pPr>
            <a:r>
              <a:rPr lang="pt-BR" sz="2000" b="1" smtClean="0"/>
              <a:t>Ventilação mecânica.</a:t>
            </a:r>
          </a:p>
          <a:p>
            <a:pPr>
              <a:lnSpc>
                <a:spcPct val="70000"/>
              </a:lnSpc>
            </a:pPr>
            <a:r>
              <a:rPr lang="pt-BR" sz="2000" b="1" smtClean="0"/>
              <a:t>CPAP.</a:t>
            </a:r>
          </a:p>
          <a:p>
            <a:pPr>
              <a:lnSpc>
                <a:spcPct val="70000"/>
              </a:lnSpc>
            </a:pPr>
            <a:r>
              <a:rPr lang="pt-BR" sz="2000" b="1" smtClean="0"/>
              <a:t>Uso de indometacina, ibuprofeno Drogas vasoativas.</a:t>
            </a:r>
          </a:p>
          <a:p>
            <a:pPr>
              <a:lnSpc>
                <a:spcPct val="70000"/>
              </a:lnSpc>
            </a:pPr>
            <a:r>
              <a:rPr lang="pt-BR" sz="2000" b="1" smtClean="0"/>
              <a:t>Nutrição parenteral total está disponível.</a:t>
            </a:r>
          </a:p>
          <a:p>
            <a:pPr>
              <a:lnSpc>
                <a:spcPct val="70000"/>
              </a:lnSpc>
            </a:pPr>
            <a:r>
              <a:rPr lang="pt-BR" sz="2000" b="1" smtClean="0"/>
              <a:t>Hipotermia terapêutica;Chang, 2018: a NEM diminuiu o tempo de internação, menos tempo para a nutrição plena, menor redução dos mediadores proinflamatórios séricos, sem diferenças na ECN, sem diferenças no cérebro.Estudo não randomizado. Há um sendo realizado</a:t>
            </a:r>
          </a:p>
          <a:p>
            <a:pPr>
              <a:lnSpc>
                <a:spcPct val="70000"/>
              </a:lnSpc>
            </a:pPr>
            <a:endParaRPr lang="pt-BR" sz="2000" b="1" smtClean="0"/>
          </a:p>
        </p:txBody>
      </p:sp>
      <p:pic>
        <p:nvPicPr>
          <p:cNvPr id="129028" name="Picture 4"/>
          <p:cNvPicPr>
            <a:picLocks noChangeAspect="1" noChangeArrowheads="1"/>
          </p:cNvPicPr>
          <p:nvPr/>
        </p:nvPicPr>
        <p:blipFill>
          <a:blip r:embed="rId2"/>
          <a:srcRect/>
          <a:stretch>
            <a:fillRect/>
          </a:stretch>
        </p:blipFill>
        <p:spPr bwMode="auto">
          <a:xfrm>
            <a:off x="7486650" y="1930400"/>
            <a:ext cx="2157413" cy="1612900"/>
          </a:xfrm>
          <a:prstGeom prst="rect">
            <a:avLst/>
          </a:prstGeom>
          <a:noFill/>
          <a:ln w="38100">
            <a:solidFill>
              <a:srgbClr val="FF0000"/>
            </a:solidFill>
            <a:miter lim="800000"/>
            <a:headEnd/>
            <a:tailEnd/>
          </a:ln>
        </p:spPr>
      </p:pic>
      <p:sp>
        <p:nvSpPr>
          <p:cNvPr id="129029" name="Text Box 5"/>
          <p:cNvSpPr txBox="1">
            <a:spLocks noChangeArrowheads="1"/>
          </p:cNvSpPr>
          <p:nvPr/>
        </p:nvSpPr>
        <p:spPr bwMode="auto">
          <a:xfrm>
            <a:off x="9248775" y="2555875"/>
            <a:ext cx="3506788" cy="946150"/>
          </a:xfrm>
          <a:prstGeom prst="rect">
            <a:avLst/>
          </a:prstGeom>
          <a:noFill/>
          <a:ln w="9525">
            <a:noFill/>
            <a:miter lim="800000"/>
            <a:headEnd/>
            <a:tailEnd/>
          </a:ln>
          <a:effectLst/>
        </p:spPr>
        <p:txBody>
          <a:bodyPr>
            <a:spAutoFit/>
          </a:bodyPr>
          <a:lstStyle/>
          <a:p>
            <a:pPr algn="ctr"/>
            <a:r>
              <a:rPr lang="pt-BR" sz="2800">
                <a:solidFill>
                  <a:srgbClr val="3333FF"/>
                </a:solidFill>
              </a:rPr>
              <a:t>TEMOS </a:t>
            </a:r>
            <a:r>
              <a:rPr lang="pt-BR" altLang="ja-JP" sz="2800">
                <a:solidFill>
                  <a:srgbClr val="3333FF"/>
                </a:solidFill>
                <a:ea typeface="ＭＳ Ｐゴシック" pitchFamily="34" charset="-128"/>
              </a:rPr>
              <a:t>QUE</a:t>
            </a:r>
            <a:r>
              <a:rPr lang="pt-BR" sz="2800">
                <a:solidFill>
                  <a:srgbClr val="3333FF"/>
                </a:solidFill>
              </a:rPr>
              <a:t> EVITAR!</a:t>
            </a:r>
          </a:p>
        </p:txBody>
      </p:sp>
      <p:sp>
        <p:nvSpPr>
          <p:cNvPr id="129030" name="Text Box 6"/>
          <p:cNvSpPr txBox="1">
            <a:spLocks noChangeArrowheads="1"/>
          </p:cNvSpPr>
          <p:nvPr/>
        </p:nvSpPr>
        <p:spPr bwMode="auto">
          <a:xfrm>
            <a:off x="10364788" y="5562600"/>
            <a:ext cx="1416050" cy="366713"/>
          </a:xfrm>
          <a:prstGeom prst="rect">
            <a:avLst/>
          </a:prstGeom>
          <a:noFill/>
          <a:ln w="9525">
            <a:noFill/>
            <a:miter lim="800000"/>
            <a:headEnd/>
            <a:tailEnd/>
          </a:ln>
          <a:effectLst/>
        </p:spPr>
        <p:txBody>
          <a:bodyPr wrap="none">
            <a:spAutoFit/>
          </a:bodyPr>
          <a:lstStyle/>
          <a:p>
            <a:r>
              <a:rPr lang="pt-BR"/>
              <a:t>Neu J, 2018</a:t>
            </a:r>
          </a:p>
        </p:txBody>
      </p:sp>
      <p:sp>
        <p:nvSpPr>
          <p:cNvPr id="129031" name="Text Box 5"/>
          <p:cNvSpPr txBox="1">
            <a:spLocks noChangeArrowheads="1"/>
          </p:cNvSpPr>
          <p:nvPr/>
        </p:nvSpPr>
        <p:spPr bwMode="auto">
          <a:xfrm>
            <a:off x="10440988" y="5943600"/>
            <a:ext cx="1568450" cy="366713"/>
          </a:xfrm>
          <a:prstGeom prst="rect">
            <a:avLst/>
          </a:prstGeom>
          <a:noFill/>
          <a:ln w="9525">
            <a:noFill/>
            <a:miter lim="800000"/>
            <a:headEnd/>
            <a:tailEnd/>
          </a:ln>
        </p:spPr>
        <p:txBody>
          <a:bodyPr wrap="none">
            <a:spAutoFit/>
          </a:bodyPr>
          <a:lstStyle/>
          <a:p>
            <a:r>
              <a:rPr lang="pt-BR"/>
              <a:t>Ray, W, 2012</a:t>
            </a:r>
          </a:p>
        </p:txBody>
      </p:sp>
      <p:sp>
        <p:nvSpPr>
          <p:cNvPr id="129032" name="Rectangle 8"/>
          <p:cNvSpPr>
            <a:spLocks noChangeArrowheads="1"/>
          </p:cNvSpPr>
          <p:nvPr/>
        </p:nvSpPr>
        <p:spPr bwMode="auto">
          <a:xfrm>
            <a:off x="6248400" y="1524000"/>
            <a:ext cx="5430838" cy="366713"/>
          </a:xfrm>
          <a:prstGeom prst="rect">
            <a:avLst/>
          </a:prstGeom>
          <a:noFill/>
          <a:ln w="9525">
            <a:noFill/>
            <a:miter lim="800000"/>
            <a:headEnd/>
            <a:tailEnd/>
          </a:ln>
          <a:effectLst/>
        </p:spPr>
        <p:txBody>
          <a:bodyPr wrap="none">
            <a:spAutoFit/>
          </a:bodyPr>
          <a:lstStyle/>
          <a:p>
            <a:r>
              <a:rPr lang="pt-BR">
                <a:solidFill>
                  <a:srgbClr val="FF9900"/>
                </a:solidFill>
                <a:effectLst>
                  <a:outerShdw blurRad="38100" dist="38100" dir="2700000" algn="tl">
                    <a:srgbClr val="C0C0C0"/>
                  </a:outerShdw>
                </a:effectLst>
              </a:rPr>
              <a:t>O problema está em nós mesmos e não nos bebês!</a:t>
            </a:r>
          </a:p>
        </p:txBody>
      </p:sp>
      <p:sp>
        <p:nvSpPr>
          <p:cNvPr id="129033" name="Rectangle 9"/>
          <p:cNvSpPr>
            <a:spLocks noChangeArrowheads="1"/>
          </p:cNvSpPr>
          <p:nvPr/>
        </p:nvSpPr>
        <p:spPr bwMode="auto">
          <a:xfrm>
            <a:off x="1293813" y="5562600"/>
            <a:ext cx="6865937" cy="457200"/>
          </a:xfrm>
          <a:prstGeom prst="rect">
            <a:avLst/>
          </a:prstGeom>
          <a:solidFill>
            <a:srgbClr val="FFFFFF"/>
          </a:solidFill>
          <a:ln w="9525">
            <a:noFill/>
            <a:miter lim="800000"/>
            <a:headEnd/>
            <a:tailEnd/>
          </a:ln>
          <a:effectLst/>
        </p:spPr>
        <p:txBody>
          <a:bodyPr wrap="none" anchor="ctr">
            <a:spAutoFit/>
          </a:bodyPr>
          <a:lstStyle/>
          <a:p>
            <a:pPr algn="ctr"/>
            <a:r>
              <a:rPr lang="en-US" sz="1200">
                <a:hlinkClick r:id="rId3"/>
              </a:rPr>
              <a:t>Enteral Feeding as an Adjunct to Hypothermia in Neonates with Hypoxic-Ischemic Encephalopathy.</a:t>
            </a:r>
            <a:endParaRPr lang="en-US" sz="1200"/>
          </a:p>
          <a:p>
            <a:pPr algn="ctr"/>
            <a:r>
              <a:rPr lang="en-US" sz="1200"/>
              <a:t>Chang LL, Wynn JL, Pacella MJ et al. Neonatology. 2018;113(4):347-352.</a:t>
            </a:r>
          </a:p>
        </p:txBody>
      </p:sp>
      <p:pic>
        <p:nvPicPr>
          <p:cNvPr id="129034" name="Picture 10" descr="doc">
            <a:hlinkClick r:id="rId4" tooltip="Estrategias_nutric_PT_2012"/>
          </p:cNvPr>
          <p:cNvPicPr>
            <a:picLocks noChangeAspect="1" noChangeArrowheads="1"/>
          </p:cNvPicPr>
          <p:nvPr/>
        </p:nvPicPr>
        <p:blipFill>
          <a:blip r:embed="rId5"/>
          <a:srcRect/>
          <a:stretch>
            <a:fillRect/>
          </a:stretch>
        </p:blipFill>
        <p:spPr bwMode="auto">
          <a:xfrm>
            <a:off x="9983788" y="5943600"/>
            <a:ext cx="457200" cy="457200"/>
          </a:xfrm>
          <a:prstGeom prst="rect">
            <a:avLst/>
          </a:prstGeom>
          <a:noFill/>
        </p:spPr>
      </p:pic>
      <p:sp>
        <p:nvSpPr>
          <p:cNvPr id="129035" name="AutoShape 11"/>
          <p:cNvSpPr>
            <a:spLocks noChangeArrowheads="1"/>
          </p:cNvSpPr>
          <p:nvPr/>
        </p:nvSpPr>
        <p:spPr bwMode="auto">
          <a:xfrm flipH="1" flipV="1">
            <a:off x="9674225" y="2343150"/>
            <a:ext cx="920750" cy="260350"/>
          </a:xfrm>
          <a:prstGeom prst="curvedUpArrow">
            <a:avLst>
              <a:gd name="adj1" fmla="val 70732"/>
              <a:gd name="adj2" fmla="val 141463"/>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p:cNvSpPr>
          <p:nvPr>
            <p:ph type="title" idx="4294967295"/>
          </p:nvPr>
        </p:nvSpPr>
        <p:spPr>
          <a:xfrm>
            <a:off x="2055813" y="104775"/>
            <a:ext cx="8912225" cy="1281113"/>
          </a:xfrm>
        </p:spPr>
        <p:txBody>
          <a:bodyPr/>
          <a:lstStyle/>
          <a:p>
            <a:pPr algn="ctr"/>
            <a:r>
              <a:rPr lang="pt-BR" sz="3200" b="1" smtClean="0">
                <a:solidFill>
                  <a:srgbClr val="0000FF"/>
                </a:solidFill>
              </a:rPr>
              <a:t>OUTRO DOGMA NA NEONATOLOGIA: </a:t>
            </a:r>
            <a:br>
              <a:rPr lang="pt-BR" sz="3200" b="1" smtClean="0">
                <a:solidFill>
                  <a:srgbClr val="0000FF"/>
                </a:solidFill>
              </a:rPr>
            </a:br>
            <a:r>
              <a:rPr lang="pt-BR" sz="3200" b="1" smtClean="0">
                <a:solidFill>
                  <a:srgbClr val="0000FF"/>
                </a:solidFill>
              </a:rPr>
              <a:t>ASPIRAÇÃO DE RESÍDUOS GÁSTRICOS. Não baseado em ciência</a:t>
            </a:r>
          </a:p>
        </p:txBody>
      </p:sp>
      <p:sp>
        <p:nvSpPr>
          <p:cNvPr id="130051" name="Rectangle 3"/>
          <p:cNvSpPr>
            <a:spLocks noGrp="1"/>
          </p:cNvSpPr>
          <p:nvPr>
            <p:ph type="body" idx="4294967295"/>
          </p:nvPr>
        </p:nvSpPr>
        <p:spPr>
          <a:xfrm>
            <a:off x="1630363" y="2133600"/>
            <a:ext cx="8915400" cy="3886200"/>
          </a:xfrm>
        </p:spPr>
        <p:txBody>
          <a:bodyPr/>
          <a:lstStyle/>
          <a:p>
            <a:pPr>
              <a:lnSpc>
                <a:spcPct val="80000"/>
              </a:lnSpc>
            </a:pPr>
            <a:r>
              <a:rPr lang="pt-BR" sz="2400" smtClean="0"/>
              <a:t>Resíduo gástrico-risco de uma biópsia ao aspirar DEVIDO à pressão negativa criada..O RN trabalhou muito para ter este resíduo e é jogado fora</a:t>
            </a:r>
          </a:p>
          <a:p>
            <a:pPr>
              <a:lnSpc>
                <a:spcPct val="80000"/>
              </a:lnSpc>
            </a:pPr>
            <a:r>
              <a:rPr lang="pt-BR" sz="2400" smtClean="0"/>
              <a:t>Os cateteres centrais foram retirados 6 dias antes se não avaliar resíduos gástricos  </a:t>
            </a:r>
          </a:p>
          <a:p>
            <a:pPr>
              <a:lnSpc>
                <a:spcPct val="80000"/>
              </a:lnSpc>
            </a:pPr>
            <a:r>
              <a:rPr lang="pt-BR" sz="2400" smtClean="0">
                <a:solidFill>
                  <a:srgbClr val="FF3300"/>
                </a:solidFill>
              </a:rPr>
              <a:t>O MICROBIOMA  É DIFERENTE </a:t>
            </a:r>
            <a:r>
              <a:rPr lang="pt-BR" altLang="ja-JP" sz="2400" smtClean="0">
                <a:solidFill>
                  <a:srgbClr val="FF3300"/>
                </a:solidFill>
                <a:ea typeface="ＭＳ Ｐゴシック" pitchFamily="34" charset="-128"/>
              </a:rPr>
              <a:t>Q</a:t>
            </a:r>
            <a:r>
              <a:rPr lang="pt-BR" sz="2400" smtClean="0">
                <a:solidFill>
                  <a:srgbClr val="FF3300"/>
                </a:solidFill>
              </a:rPr>
              <a:t>UANDO SE AVALIA OS RESÍDUOS GÁSTRICO</a:t>
            </a:r>
            <a:r>
              <a:rPr lang="pt-BR" sz="2400" smtClean="0"/>
              <a:t> (este estudo ainda vai sair): ou seja tem mais problema de bactérias do </a:t>
            </a:r>
            <a:r>
              <a:rPr lang="pt-BR" altLang="ja-JP" sz="2400" smtClean="0">
                <a:ea typeface="ＭＳ Ｐゴシック" pitchFamily="34" charset="-128"/>
              </a:rPr>
              <a:t>q</a:t>
            </a:r>
            <a:r>
              <a:rPr lang="pt-BR" sz="2400" smtClean="0"/>
              <a:t>ue os outros. </a:t>
            </a:r>
          </a:p>
          <a:p>
            <a:pPr>
              <a:lnSpc>
                <a:spcPct val="80000"/>
              </a:lnSpc>
            </a:pPr>
            <a:r>
              <a:rPr lang="pt-BR" sz="2400" smtClean="0"/>
              <a:t>Assim: talvez não seja uma boa idéia chegar os resíduos gástricos</a:t>
            </a:r>
          </a:p>
          <a:p>
            <a:pPr>
              <a:lnSpc>
                <a:spcPct val="80000"/>
              </a:lnSpc>
            </a:pPr>
            <a:endParaRPr lang="pt-BR" sz="2400" smtClean="0"/>
          </a:p>
        </p:txBody>
      </p:sp>
      <p:sp>
        <p:nvSpPr>
          <p:cNvPr id="130052" name="Rectangle 4"/>
          <p:cNvSpPr>
            <a:spLocks noChangeArrowheads="1"/>
          </p:cNvSpPr>
          <p:nvPr/>
        </p:nvSpPr>
        <p:spPr bwMode="auto">
          <a:xfrm>
            <a:off x="2055813" y="1295400"/>
            <a:ext cx="7721600" cy="457200"/>
          </a:xfrm>
          <a:prstGeom prst="rect">
            <a:avLst/>
          </a:prstGeom>
          <a:solidFill>
            <a:srgbClr val="FFFFFF"/>
          </a:solidFill>
          <a:ln w="9525">
            <a:noFill/>
            <a:miter lim="800000"/>
            <a:headEnd/>
            <a:tailEnd/>
          </a:ln>
          <a:effectLst/>
        </p:spPr>
        <p:txBody>
          <a:bodyPr anchor="ctr">
            <a:spAutoFit/>
          </a:bodyPr>
          <a:lstStyle/>
          <a:p>
            <a:pPr algn="ctr"/>
            <a:r>
              <a:rPr lang="en-US" sz="1200">
                <a:hlinkClick r:id="rId2"/>
              </a:rPr>
              <a:t>The value of routine evaluation of gastric residuals in very low birth weight infants.</a:t>
            </a:r>
            <a:r>
              <a:rPr lang="en-US" sz="1200"/>
              <a:t> Torrazza RM, Parker LA, Li Y et al. J Perinatol. 2015 Jan;35(1):57-60.</a:t>
            </a:r>
          </a:p>
        </p:txBody>
      </p:sp>
      <p:sp>
        <p:nvSpPr>
          <p:cNvPr id="130053" name="Text Box 5"/>
          <p:cNvSpPr txBox="1">
            <a:spLocks noChangeArrowheads="1"/>
          </p:cNvSpPr>
          <p:nvPr/>
        </p:nvSpPr>
        <p:spPr bwMode="auto">
          <a:xfrm>
            <a:off x="10364788" y="5562600"/>
            <a:ext cx="1416050" cy="366713"/>
          </a:xfrm>
          <a:prstGeom prst="rect">
            <a:avLst/>
          </a:prstGeom>
          <a:noFill/>
          <a:ln w="9525">
            <a:noFill/>
            <a:miter lim="800000"/>
            <a:headEnd/>
            <a:tailEnd/>
          </a:ln>
          <a:effectLst/>
        </p:spPr>
        <p:txBody>
          <a:bodyPr wrap="none">
            <a:spAutoFit/>
          </a:bodyPr>
          <a:lstStyle/>
          <a:p>
            <a:r>
              <a:rPr lang="pt-BR"/>
              <a:t>Neu J, 2018</a:t>
            </a:r>
          </a:p>
        </p:txBody>
      </p:sp>
      <p:pic>
        <p:nvPicPr>
          <p:cNvPr id="130054" name="Picture 6" descr="ppt">
            <a:hlinkClick r:id="rId3" tooltip="Residuo_gastrico_valor"/>
          </p:cNvPr>
          <p:cNvPicPr>
            <a:picLocks noChangeAspect="1" noChangeArrowheads="1"/>
          </p:cNvPicPr>
          <p:nvPr/>
        </p:nvPicPr>
        <p:blipFill>
          <a:blip r:embed="rId4"/>
          <a:srcRect/>
          <a:stretch>
            <a:fillRect/>
          </a:stretch>
        </p:blipFill>
        <p:spPr bwMode="auto">
          <a:xfrm>
            <a:off x="9907588" y="1295400"/>
            <a:ext cx="457200" cy="457200"/>
          </a:xfrm>
          <a:prstGeom prst="rect">
            <a:avLst/>
          </a:prstGeom>
          <a:noFill/>
        </p:spPr>
      </p:pic>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Content Placeholder 2"/>
          <p:cNvSpPr>
            <a:spLocks noGrp="1"/>
          </p:cNvSpPr>
          <p:nvPr>
            <p:ph idx="4294967295"/>
          </p:nvPr>
        </p:nvSpPr>
        <p:spPr>
          <a:xfrm>
            <a:off x="1522413" y="1143000"/>
            <a:ext cx="9729787" cy="4838700"/>
          </a:xfrm>
        </p:spPr>
        <p:txBody>
          <a:bodyPr/>
          <a:lstStyle/>
          <a:p>
            <a:pPr marL="365125" indent="-282575" defTabSz="914400">
              <a:buFont typeface="Arial" pitchFamily="34" charset="0"/>
              <a:buChar char="•"/>
            </a:pPr>
            <a:r>
              <a:rPr lang="pt-BR" sz="2000" smtClean="0"/>
              <a:t>A nutrição precoce de pequenas quantidades de dieta a partir do primeiro ou segundo dia após o nascimento, chamada de trófica ou </a:t>
            </a:r>
            <a:r>
              <a:rPr lang="pt-BR" altLang="en-US" sz="2000" smtClean="0"/>
              <a:t>‘</a:t>
            </a:r>
            <a:r>
              <a:rPr lang="pt-BR" altLang="ja-JP" sz="2000" i="1" smtClean="0">
                <a:ea typeface="ＭＳ Ｐゴシック" pitchFamily="34" charset="-128"/>
              </a:rPr>
              <a:t>priming</a:t>
            </a:r>
            <a:r>
              <a:rPr lang="pt-BR" altLang="en-US" sz="2000" smtClean="0"/>
              <a:t>’</a:t>
            </a:r>
            <a:r>
              <a:rPr lang="pt-BR" altLang="ja-JP" sz="2000" smtClean="0">
                <a:ea typeface="ＭＳ Ｐゴシック" pitchFamily="34" charset="-128"/>
              </a:rPr>
              <a:t> alimentação: </a:t>
            </a:r>
            <a:r>
              <a:rPr lang="pt-BR" altLang="ja-JP" sz="2000" b="1" smtClean="0">
                <a:solidFill>
                  <a:srgbClr val="FF3399"/>
                </a:solidFill>
                <a:ea typeface="ＭＳ Ｐゴシック" pitchFamily="34" charset="-128"/>
              </a:rPr>
              <a:t>o objetivo </a:t>
            </a:r>
            <a:r>
              <a:rPr lang="pt-BR" altLang="ja-JP" sz="2000" b="1" u="sng" smtClean="0">
                <a:solidFill>
                  <a:srgbClr val="FF3399"/>
                </a:solidFill>
                <a:ea typeface="ＭＳ Ｐゴシック" pitchFamily="34" charset="-128"/>
              </a:rPr>
              <a:t>não é nutrição sistêmica, mas é o de começar a desenvolver o intestino</a:t>
            </a:r>
            <a:r>
              <a:rPr lang="pt-BR" altLang="ja-JP" sz="2000" b="1" smtClean="0">
                <a:solidFill>
                  <a:srgbClr val="FF3399"/>
                </a:solidFill>
                <a:ea typeface="ＭＳ Ｐゴシック" pitchFamily="34" charset="-128"/>
              </a:rPr>
              <a:t>;</a:t>
            </a:r>
          </a:p>
          <a:p>
            <a:pPr marL="365125" indent="-282575" defTabSz="914400">
              <a:buFont typeface="Arial" pitchFamily="34" charset="0"/>
              <a:buChar char="•"/>
            </a:pPr>
            <a:r>
              <a:rPr lang="pt-BR" sz="2000" b="1" smtClean="0"/>
              <a:t>Este tipo de alimentação precoce pode promover o desenvolvimento das </a:t>
            </a:r>
            <a:r>
              <a:rPr lang="pt-BR" sz="2000" b="1" smtClean="0">
                <a:solidFill>
                  <a:srgbClr val="0000FF"/>
                </a:solidFill>
              </a:rPr>
              <a:t>vilosidades intestinais</a:t>
            </a:r>
            <a:r>
              <a:rPr lang="pt-BR" sz="2000" b="1" smtClean="0"/>
              <a:t>, a ativação enzimática para </a:t>
            </a:r>
            <a:r>
              <a:rPr lang="pt-BR" sz="2000" b="1" smtClean="0">
                <a:solidFill>
                  <a:srgbClr val="0000FF"/>
                </a:solidFill>
              </a:rPr>
              <a:t>melhorar a digestão e absorção</a:t>
            </a:r>
            <a:r>
              <a:rPr lang="pt-BR" sz="2000" b="1" smtClean="0"/>
              <a:t>, e o desenvolvimento de um </a:t>
            </a:r>
            <a:r>
              <a:rPr lang="pt-BR" sz="2000" b="1" smtClean="0">
                <a:solidFill>
                  <a:srgbClr val="0000FF"/>
                </a:solidFill>
              </a:rPr>
              <a:t>microbioma intestinal</a:t>
            </a:r>
            <a:r>
              <a:rPr lang="pt-BR" sz="2000" b="1" smtClean="0"/>
              <a:t> que </a:t>
            </a:r>
            <a:r>
              <a:rPr lang="pt-BR" sz="2000" b="1" smtClean="0">
                <a:solidFill>
                  <a:srgbClr val="0000FF"/>
                </a:solidFill>
              </a:rPr>
              <a:t>impede a infecção e a enterocolite necrosante</a:t>
            </a:r>
            <a:r>
              <a:rPr lang="pt-BR" sz="2000" b="1" smtClean="0"/>
              <a:t> e reduz a inflamação local e sistêmica, reduz a colestasem menos fototerapia; menos osteopenia, melhora</a:t>
            </a:r>
            <a:r>
              <a:rPr lang="pt-BR" sz="2000" b="1" smtClean="0">
                <a:solidFill>
                  <a:srgbClr val="0033CC"/>
                </a:solidFill>
              </a:rPr>
              <a:t> </a:t>
            </a:r>
            <a:r>
              <a:rPr lang="pt-BR" sz="2000" b="1" smtClean="0"/>
              <a:t>da motilidade intestinal.</a:t>
            </a:r>
            <a:endParaRPr lang="en-US" sz="2000" b="1" smtClean="0"/>
          </a:p>
        </p:txBody>
      </p:sp>
      <p:sp>
        <p:nvSpPr>
          <p:cNvPr id="131075" name="Rectangle 4"/>
          <p:cNvSpPr>
            <a:spLocks noChangeArrowheads="1"/>
          </p:cNvSpPr>
          <p:nvPr/>
        </p:nvSpPr>
        <p:spPr bwMode="auto">
          <a:xfrm>
            <a:off x="6553200" y="6491288"/>
            <a:ext cx="3983038" cy="366712"/>
          </a:xfrm>
          <a:prstGeom prst="rect">
            <a:avLst/>
          </a:prstGeom>
          <a:noFill/>
          <a:ln w="9525">
            <a:noFill/>
            <a:miter lim="800000"/>
            <a:headEnd/>
            <a:tailEnd/>
          </a:ln>
        </p:spPr>
        <p:txBody>
          <a:bodyPr wrap="none">
            <a:spAutoFit/>
          </a:bodyPr>
          <a:lstStyle/>
          <a:p>
            <a:r>
              <a:rPr lang="en-US"/>
              <a:t>William W. Hay Jr, 2013, Neu J, 2018</a:t>
            </a:r>
            <a:endParaRPr lang="pt-BR"/>
          </a:p>
        </p:txBody>
      </p:sp>
      <p:sp>
        <p:nvSpPr>
          <p:cNvPr id="131076" name="Text Box 6"/>
          <p:cNvSpPr txBox="1">
            <a:spLocks noChangeArrowheads="1"/>
          </p:cNvSpPr>
          <p:nvPr/>
        </p:nvSpPr>
        <p:spPr bwMode="auto">
          <a:xfrm>
            <a:off x="6267450" y="0"/>
            <a:ext cx="260350" cy="431800"/>
          </a:xfrm>
          <a:prstGeom prst="rect">
            <a:avLst/>
          </a:prstGeom>
          <a:noFill/>
          <a:ln w="9525">
            <a:noFill/>
            <a:miter lim="800000"/>
            <a:headEnd/>
            <a:tailEnd/>
          </a:ln>
        </p:spPr>
        <p:txBody>
          <a:bodyPr wrap="none">
            <a:spAutoFit/>
          </a:bodyPr>
          <a:lstStyle/>
          <a:p>
            <a:pPr algn="ctr" hangingPunct="0">
              <a:lnSpc>
                <a:spcPct val="93000"/>
              </a:lnSpc>
              <a:buClr>
                <a:srgbClr val="000000"/>
              </a:buClr>
              <a:buSzPct val="100000"/>
              <a:buFont typeface="Times New Roman" pitchFamily="18" charset="0"/>
              <a:buNone/>
            </a:pPr>
            <a:r>
              <a:rPr lang="pt-BR" sz="2400" b="1">
                <a:solidFill>
                  <a:srgbClr val="FFFF00"/>
                </a:solidFill>
                <a:latin typeface="Times New Roman" pitchFamily="18" charset="0"/>
              </a:rPr>
              <a:t> </a:t>
            </a:r>
          </a:p>
        </p:txBody>
      </p:sp>
      <p:sp>
        <p:nvSpPr>
          <p:cNvPr id="131077" name="Rectangle 6"/>
          <p:cNvSpPr>
            <a:spLocks noChangeArrowheads="1"/>
          </p:cNvSpPr>
          <p:nvPr/>
        </p:nvSpPr>
        <p:spPr bwMode="auto">
          <a:xfrm>
            <a:off x="2360613" y="381000"/>
            <a:ext cx="7067550" cy="603250"/>
          </a:xfrm>
          <a:prstGeom prst="rect">
            <a:avLst/>
          </a:prstGeom>
          <a:noFill/>
          <a:ln w="9525">
            <a:noFill/>
            <a:miter lim="800000"/>
            <a:headEnd/>
            <a:tailEnd/>
          </a:ln>
        </p:spPr>
        <p:txBody>
          <a:bodyPr wrap="none">
            <a:spAutoFit/>
          </a:bodyPr>
          <a:lstStyle/>
          <a:p>
            <a:pPr hangingPunct="0">
              <a:lnSpc>
                <a:spcPct val="93000"/>
              </a:lnSpc>
              <a:buClr>
                <a:srgbClr val="000000"/>
              </a:buClr>
              <a:buSzPct val="100000"/>
              <a:buFont typeface="Times New Roman" pitchFamily="18" charset="0"/>
              <a:buNone/>
            </a:pPr>
            <a:r>
              <a:rPr lang="pt-BR" sz="3600" b="1">
                <a:solidFill>
                  <a:srgbClr val="0000FF"/>
                </a:solidFill>
              </a:rPr>
              <a:t>Uso de Nutrição Enteral Mínima</a:t>
            </a:r>
          </a:p>
        </p:txBody>
      </p:sp>
      <p:pic>
        <p:nvPicPr>
          <p:cNvPr id="131078" name="Picture 6" descr="doc">
            <a:hlinkClick r:id="rId2" tooltip="Estrategias_nutric_PT_2012"/>
          </p:cNvPr>
          <p:cNvPicPr>
            <a:picLocks noChangeAspect="1" noChangeArrowheads="1"/>
          </p:cNvPicPr>
          <p:nvPr/>
        </p:nvPicPr>
        <p:blipFill>
          <a:blip r:embed="rId3"/>
          <a:srcRect/>
          <a:stretch>
            <a:fillRect/>
          </a:stretch>
        </p:blipFill>
        <p:spPr bwMode="auto">
          <a:xfrm>
            <a:off x="7391400" y="6096000"/>
            <a:ext cx="457200" cy="457200"/>
          </a:xfrm>
          <a:prstGeom prst="rect">
            <a:avLst/>
          </a:prstGeom>
          <a:noFill/>
        </p:spPr>
      </p:pic>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p:cNvPicPr>
            <a:picLocks noChangeAspect="1" noChangeArrowheads="1"/>
          </p:cNvPicPr>
          <p:nvPr/>
        </p:nvPicPr>
        <p:blipFill>
          <a:blip r:embed="rId2"/>
          <a:srcRect/>
          <a:stretch>
            <a:fillRect/>
          </a:stretch>
        </p:blipFill>
        <p:spPr bwMode="auto">
          <a:xfrm>
            <a:off x="1979613" y="2438400"/>
            <a:ext cx="7142162" cy="3671888"/>
          </a:xfrm>
          <a:prstGeom prst="rect">
            <a:avLst/>
          </a:prstGeom>
          <a:noFill/>
          <a:ln w="57150">
            <a:solidFill>
              <a:srgbClr val="FF3399"/>
            </a:solidFill>
            <a:miter lim="800000"/>
            <a:headEnd/>
            <a:tailEnd/>
          </a:ln>
        </p:spPr>
      </p:pic>
      <p:sp>
        <p:nvSpPr>
          <p:cNvPr id="132099" name="Text Box 3"/>
          <p:cNvSpPr txBox="1">
            <a:spLocks noChangeArrowheads="1"/>
          </p:cNvSpPr>
          <p:nvPr/>
        </p:nvSpPr>
        <p:spPr bwMode="auto">
          <a:xfrm>
            <a:off x="317500" y="1524000"/>
            <a:ext cx="11696700" cy="581025"/>
          </a:xfrm>
          <a:prstGeom prst="rect">
            <a:avLst/>
          </a:prstGeom>
          <a:noFill/>
          <a:ln w="9525">
            <a:noFill/>
            <a:miter lim="800000"/>
            <a:headEnd/>
            <a:tailEnd/>
          </a:ln>
          <a:effectLst/>
        </p:spPr>
        <p:txBody>
          <a:bodyPr wrap="none">
            <a:spAutoFit/>
          </a:bodyPr>
          <a:lstStyle/>
          <a:p>
            <a:pPr algn="ctr"/>
            <a:r>
              <a:rPr lang="pt-BR" sz="1600" b="1">
                <a:solidFill>
                  <a:srgbClr val="FF3300"/>
                </a:solidFill>
              </a:rPr>
              <a:t>O AUMENTO DA PERMEABILIDADE FACILITA A TRANSLOCAÇÃO DE BACTÉRIAS DEVIDO AO MALFUNCIONAMENTO</a:t>
            </a:r>
          </a:p>
          <a:p>
            <a:pPr algn="ctr"/>
            <a:r>
              <a:rPr lang="pt-BR" sz="1600" b="1">
                <a:solidFill>
                  <a:srgbClr val="FF3300"/>
                </a:solidFill>
              </a:rPr>
              <a:t>DAS JUNÇÕES DE OCLUSÕES E DA MAIOR PERMEABILIDADE DO TRATO GASTROINTESTINAL</a:t>
            </a:r>
          </a:p>
        </p:txBody>
      </p:sp>
      <p:sp>
        <p:nvSpPr>
          <p:cNvPr id="132100" name="Rectangle 6"/>
          <p:cNvSpPr>
            <a:spLocks noChangeArrowheads="1"/>
          </p:cNvSpPr>
          <p:nvPr/>
        </p:nvSpPr>
        <p:spPr bwMode="auto">
          <a:xfrm>
            <a:off x="1522413" y="228600"/>
            <a:ext cx="9686925" cy="1114425"/>
          </a:xfrm>
          <a:prstGeom prst="rect">
            <a:avLst/>
          </a:prstGeom>
          <a:noFill/>
          <a:ln w="9525">
            <a:noFill/>
            <a:miter lim="800000"/>
            <a:headEnd/>
            <a:tailEnd/>
          </a:ln>
        </p:spPr>
        <p:txBody>
          <a:bodyPr wrap="none">
            <a:spAutoFit/>
          </a:bodyPr>
          <a:lstStyle/>
          <a:p>
            <a:pPr algn="ctr" hangingPunct="0">
              <a:lnSpc>
                <a:spcPct val="93000"/>
              </a:lnSpc>
              <a:buClr>
                <a:srgbClr val="000000"/>
              </a:buClr>
              <a:buSzPct val="100000"/>
              <a:buFont typeface="Times New Roman" pitchFamily="18" charset="0"/>
              <a:buNone/>
            </a:pPr>
            <a:r>
              <a:rPr lang="pt-BR" sz="3600" b="1">
                <a:solidFill>
                  <a:srgbClr val="0000FF"/>
                </a:solidFill>
              </a:rPr>
              <a:t>Uso de Nutrição Enteral Mínima</a:t>
            </a:r>
          </a:p>
          <a:p>
            <a:pPr algn="ctr" hangingPunct="0">
              <a:lnSpc>
                <a:spcPct val="93000"/>
              </a:lnSpc>
              <a:buClr>
                <a:srgbClr val="000000"/>
              </a:buClr>
              <a:buSzPct val="100000"/>
              <a:buFont typeface="Times New Roman" pitchFamily="18" charset="0"/>
              <a:buNone/>
            </a:pPr>
            <a:r>
              <a:rPr lang="pt-BR" sz="3600" b="1">
                <a:solidFill>
                  <a:srgbClr val="FF3399"/>
                </a:solidFill>
              </a:rPr>
              <a:t>EFEITO NA PERMEABILIDADE INTESTINAL</a:t>
            </a:r>
          </a:p>
        </p:txBody>
      </p:sp>
      <p:sp>
        <p:nvSpPr>
          <p:cNvPr id="132101" name="Rectangle 5"/>
          <p:cNvSpPr>
            <a:spLocks noChangeArrowheads="1"/>
          </p:cNvSpPr>
          <p:nvPr/>
        </p:nvSpPr>
        <p:spPr bwMode="auto">
          <a:xfrm>
            <a:off x="10775950" y="6248400"/>
            <a:ext cx="1416050" cy="366713"/>
          </a:xfrm>
          <a:prstGeom prst="rect">
            <a:avLst/>
          </a:prstGeom>
          <a:noFill/>
          <a:ln w="9525">
            <a:noFill/>
            <a:miter lim="800000"/>
            <a:headEnd/>
            <a:tailEnd/>
          </a:ln>
          <a:effectLst/>
        </p:spPr>
        <p:txBody>
          <a:bodyPr wrap="none">
            <a:spAutoFit/>
          </a:bodyPr>
          <a:lstStyle/>
          <a:p>
            <a:r>
              <a:rPr lang="en-US"/>
              <a:t>Neu J, 2018</a:t>
            </a:r>
            <a:endParaRPr lang="pt-BR"/>
          </a:p>
        </p:txBody>
      </p:sp>
      <p:sp>
        <p:nvSpPr>
          <p:cNvPr id="132102" name="Rectangle 6"/>
          <p:cNvSpPr>
            <a:spLocks noChangeArrowheads="1"/>
          </p:cNvSpPr>
          <p:nvPr/>
        </p:nvSpPr>
        <p:spPr bwMode="auto">
          <a:xfrm>
            <a:off x="1827213" y="6172200"/>
            <a:ext cx="7415212" cy="457200"/>
          </a:xfrm>
          <a:prstGeom prst="rect">
            <a:avLst/>
          </a:prstGeom>
          <a:solidFill>
            <a:srgbClr val="FFFFFF"/>
          </a:solidFill>
          <a:ln w="9525">
            <a:noFill/>
            <a:miter lim="800000"/>
            <a:headEnd/>
            <a:tailEnd/>
          </a:ln>
          <a:effectLst/>
        </p:spPr>
        <p:txBody>
          <a:bodyPr wrap="none" anchor="ctr">
            <a:spAutoFit/>
          </a:bodyPr>
          <a:lstStyle/>
          <a:p>
            <a:pPr algn="ctr"/>
            <a:r>
              <a:rPr lang="en-US" sz="1200">
                <a:solidFill>
                  <a:schemeClr val="bg2"/>
                </a:solidFill>
                <a:hlinkClick r:id="rId3"/>
              </a:rPr>
              <a:t>Early feeding, antenatal glucocorticoids, and human milk decrease intestinal permeability in preterm infants.</a:t>
            </a:r>
            <a:endParaRPr lang="en-US" sz="1200">
              <a:solidFill>
                <a:schemeClr val="bg2"/>
              </a:solidFill>
            </a:endParaRPr>
          </a:p>
          <a:p>
            <a:pPr algn="ctr"/>
            <a:r>
              <a:rPr lang="en-US" sz="1200" b="1"/>
              <a:t>Shulman</a:t>
            </a:r>
            <a:r>
              <a:rPr lang="en-US" sz="1200"/>
              <a:t> RJ, Schanler RJ, Lau C et al.</a:t>
            </a:r>
            <a:r>
              <a:rPr lang="en-US" sz="1200" b="1"/>
              <a:t>Pediatr Res</a:t>
            </a:r>
            <a:r>
              <a:rPr lang="en-US" sz="1200"/>
              <a:t>. </a:t>
            </a:r>
            <a:r>
              <a:rPr lang="en-US" sz="1200" b="1"/>
              <a:t>1998</a:t>
            </a:r>
            <a:r>
              <a:rPr lang="en-US" sz="1200"/>
              <a:t> Oct;44(4):519-23</a:t>
            </a:r>
          </a:p>
        </p:txBody>
      </p:sp>
      <p:sp>
        <p:nvSpPr>
          <p:cNvPr id="132103" name="Oval 7"/>
          <p:cNvSpPr>
            <a:spLocks noChangeArrowheads="1"/>
          </p:cNvSpPr>
          <p:nvPr/>
        </p:nvSpPr>
        <p:spPr bwMode="auto">
          <a:xfrm>
            <a:off x="9221788" y="3048000"/>
            <a:ext cx="2894012" cy="1600200"/>
          </a:xfrm>
          <a:prstGeom prst="ellipse">
            <a:avLst/>
          </a:prstGeom>
          <a:solidFill>
            <a:schemeClr val="accent1"/>
          </a:solidFill>
          <a:ln w="57150">
            <a:solidFill>
              <a:srgbClr val="FF3399"/>
            </a:solidFill>
            <a:round/>
            <a:headEnd/>
            <a:tailEnd/>
          </a:ln>
          <a:effectLst/>
        </p:spPr>
        <p:txBody>
          <a:bodyPr wrap="none" anchor="ctr"/>
          <a:lstStyle/>
          <a:p>
            <a:pPr algn="ctr"/>
            <a:r>
              <a:rPr lang="pt-BR" sz="1600" b="1">
                <a:solidFill>
                  <a:srgbClr val="FF3300"/>
                </a:solidFill>
              </a:rPr>
              <a:t>A nutrição parenteral</a:t>
            </a:r>
          </a:p>
          <a:p>
            <a:pPr algn="ctr"/>
            <a:r>
              <a:rPr lang="pt-BR" sz="1600" b="1">
                <a:solidFill>
                  <a:srgbClr val="FF3300"/>
                </a:solidFill>
              </a:rPr>
              <a:t>aumenta a </a:t>
            </a:r>
          </a:p>
          <a:p>
            <a:pPr algn="ctr"/>
            <a:r>
              <a:rPr lang="pt-BR" sz="1600" b="1">
                <a:solidFill>
                  <a:srgbClr val="FF3300"/>
                </a:solidFill>
              </a:rPr>
              <a:t>permeabilidade Intestinal</a:t>
            </a:r>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p:cNvSpPr>
          <p:nvPr>
            <p:ph type="title" idx="4294967295"/>
          </p:nvPr>
        </p:nvSpPr>
        <p:spPr>
          <a:xfrm>
            <a:off x="1903413" y="990600"/>
            <a:ext cx="8912225" cy="1281113"/>
          </a:xfrm>
        </p:spPr>
        <p:txBody>
          <a:bodyPr/>
          <a:lstStyle/>
          <a:p>
            <a:pPr algn="ctr"/>
            <a:r>
              <a:rPr lang="pt-BR" sz="2400" b="1" smtClean="0">
                <a:solidFill>
                  <a:srgbClr val="0000FF"/>
                </a:solidFill>
                <a:latin typeface="Times New Roman" pitchFamily="18" charset="0"/>
              </a:rPr>
              <a:t>É a nutrição enteral </a:t>
            </a:r>
            <a:r>
              <a:rPr lang="pt-BR" altLang="ja-JP" sz="2400" b="1" smtClean="0">
                <a:solidFill>
                  <a:srgbClr val="0000FF"/>
                </a:solidFill>
                <a:latin typeface="Times New Roman" pitchFamily="18" charset="0"/>
                <a:ea typeface="ＭＳ Ｐゴシック" pitchFamily="34" charset="-128"/>
              </a:rPr>
              <a:t>que </a:t>
            </a:r>
            <a:r>
              <a:rPr lang="pt-BR" sz="2400" b="1" smtClean="0">
                <a:solidFill>
                  <a:srgbClr val="0000FF"/>
                </a:solidFill>
                <a:latin typeface="Times New Roman" pitchFamily="18" charset="0"/>
              </a:rPr>
              <a:t> faz o intestino crescer</a:t>
            </a:r>
            <a:r>
              <a:rPr lang="pt-BR" sz="2400" b="1" smtClean="0">
                <a:latin typeface="Times New Roman" pitchFamily="18" charset="0"/>
              </a:rPr>
              <a:t>. Em nutrição parenteral total sem nutrição enteral o intestino não cresce, além de aumentar a permeabilidade intestinal (aumenta o risco de infecção pelo aumento de translocação de bactérias) e de não aumentar os hormônios gastrintestinais</a:t>
            </a:r>
          </a:p>
        </p:txBody>
      </p:sp>
      <p:sp>
        <p:nvSpPr>
          <p:cNvPr id="133123" name="Rectangle 3"/>
          <p:cNvSpPr>
            <a:spLocks noGrp="1"/>
          </p:cNvSpPr>
          <p:nvPr>
            <p:ph type="body" idx="4294967295"/>
          </p:nvPr>
        </p:nvSpPr>
        <p:spPr>
          <a:xfrm>
            <a:off x="2052638" y="2971800"/>
            <a:ext cx="8915400" cy="3886200"/>
          </a:xfrm>
        </p:spPr>
        <p:txBody>
          <a:bodyPr/>
          <a:lstStyle/>
          <a:p>
            <a:r>
              <a:rPr lang="pt-BR" smtClean="0"/>
              <a:t> </a:t>
            </a:r>
            <a:r>
              <a:rPr lang="pt-BR" b="1" smtClean="0"/>
              <a:t>Há 70 anos!</a:t>
            </a:r>
            <a:r>
              <a:rPr lang="pt-BR" smtClean="0"/>
              <a:t> O </a:t>
            </a:r>
            <a:r>
              <a:rPr lang="pt-BR" b="1" smtClean="0">
                <a:solidFill>
                  <a:srgbClr val="FF3399"/>
                </a:solidFill>
              </a:rPr>
              <a:t>duodeno do leitão </a:t>
            </a:r>
            <a:r>
              <a:rPr lang="pt-BR" altLang="ja-JP" b="1" smtClean="0">
                <a:solidFill>
                  <a:srgbClr val="FF3399"/>
                </a:solidFill>
                <a:ea typeface="ＭＳ Ｐゴシック" pitchFamily="34" charset="-128"/>
              </a:rPr>
              <a:t>que</a:t>
            </a:r>
            <a:r>
              <a:rPr lang="pt-BR" b="1" smtClean="0">
                <a:solidFill>
                  <a:srgbClr val="FF3399"/>
                </a:solidFill>
              </a:rPr>
              <a:t> amamenta</a:t>
            </a:r>
            <a:r>
              <a:rPr lang="pt-BR" smtClean="0">
                <a:solidFill>
                  <a:srgbClr val="FF3399"/>
                </a:solidFill>
              </a:rPr>
              <a:t>  ganha  42% do peso nas primeiras 24 horas após o nascimento</a:t>
            </a:r>
            <a:r>
              <a:rPr lang="pt-BR" smtClean="0">
                <a:solidFill>
                  <a:srgbClr val="0033CC"/>
                </a:solidFill>
              </a:rPr>
              <a:t>. </a:t>
            </a:r>
          </a:p>
          <a:p>
            <a:r>
              <a:rPr lang="pt-BR" smtClean="0">
                <a:solidFill>
                  <a:srgbClr val="FF3300"/>
                </a:solidFill>
              </a:rPr>
              <a:t>Se não mamar o intestino não cresce.</a:t>
            </a:r>
          </a:p>
        </p:txBody>
      </p:sp>
      <p:sp>
        <p:nvSpPr>
          <p:cNvPr id="133124" name="Rectangle 4"/>
          <p:cNvSpPr>
            <a:spLocks noChangeArrowheads="1"/>
          </p:cNvSpPr>
          <p:nvPr/>
        </p:nvSpPr>
        <p:spPr bwMode="auto">
          <a:xfrm>
            <a:off x="3657600" y="158750"/>
            <a:ext cx="7069138" cy="641350"/>
          </a:xfrm>
          <a:prstGeom prst="rect">
            <a:avLst/>
          </a:prstGeom>
          <a:noFill/>
          <a:ln w="9525">
            <a:noFill/>
            <a:miter lim="800000"/>
            <a:headEnd/>
            <a:tailEnd/>
          </a:ln>
          <a:effectLst/>
        </p:spPr>
        <p:txBody>
          <a:bodyPr wrap="none">
            <a:spAutoFit/>
          </a:bodyPr>
          <a:lstStyle/>
          <a:p>
            <a:r>
              <a:rPr lang="pt-BR" sz="3600" b="1">
                <a:solidFill>
                  <a:srgbClr val="0000FF"/>
                </a:solidFill>
              </a:rPr>
              <a:t>Uso de Nutrição Enteral Mínima</a:t>
            </a:r>
          </a:p>
        </p:txBody>
      </p:sp>
      <p:pic>
        <p:nvPicPr>
          <p:cNvPr id="133125" name="Picture 5"/>
          <p:cNvPicPr>
            <a:picLocks noChangeAspect="1" noChangeArrowheads="1"/>
          </p:cNvPicPr>
          <p:nvPr/>
        </p:nvPicPr>
        <p:blipFill>
          <a:blip r:embed="rId2"/>
          <a:srcRect/>
          <a:stretch>
            <a:fillRect/>
          </a:stretch>
        </p:blipFill>
        <p:spPr bwMode="auto">
          <a:xfrm>
            <a:off x="6904038" y="3627438"/>
            <a:ext cx="4413250" cy="3017837"/>
          </a:xfrm>
          <a:prstGeom prst="rect">
            <a:avLst/>
          </a:prstGeom>
          <a:noFill/>
        </p:spPr>
      </p:pic>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p:cNvSpPr>
          <p:nvPr>
            <p:ph type="title" idx="4294967295"/>
          </p:nvPr>
        </p:nvSpPr>
        <p:spPr>
          <a:xfrm>
            <a:off x="1522413" y="838200"/>
            <a:ext cx="9147175" cy="1020763"/>
          </a:xfrm>
        </p:spPr>
        <p:txBody>
          <a:bodyPr/>
          <a:lstStyle/>
          <a:p>
            <a:r>
              <a:rPr lang="pt-BR" smtClean="0">
                <a:solidFill>
                  <a:srgbClr val="FFFF00"/>
                </a:solidFill>
              </a:rPr>
              <a:t>    </a:t>
            </a:r>
            <a:r>
              <a:rPr lang="pt-BR" smtClean="0">
                <a:solidFill>
                  <a:srgbClr val="FF3300"/>
                </a:solidFill>
              </a:rPr>
              <a:t>Nutrição enteral </a:t>
            </a:r>
            <a:r>
              <a:rPr lang="pt-BR" smtClean="0">
                <a:solidFill>
                  <a:srgbClr val="0000FF"/>
                </a:solidFill>
              </a:rPr>
              <a:t>Precoce</a:t>
            </a:r>
            <a:r>
              <a:rPr lang="pt-BR" smtClean="0">
                <a:solidFill>
                  <a:srgbClr val="FF3300"/>
                </a:solidFill>
              </a:rPr>
              <a:t> x Tardia</a:t>
            </a:r>
          </a:p>
        </p:txBody>
      </p:sp>
      <p:sp>
        <p:nvSpPr>
          <p:cNvPr id="134147" name="Rectangle 3"/>
          <p:cNvSpPr>
            <a:spLocks noGrp="1"/>
          </p:cNvSpPr>
          <p:nvPr>
            <p:ph type="body" idx="4294967295"/>
          </p:nvPr>
        </p:nvSpPr>
        <p:spPr/>
        <p:txBody>
          <a:bodyPr/>
          <a:lstStyle/>
          <a:p>
            <a:pPr>
              <a:buFont typeface="Wingdings 3" pitchFamily="18" charset="2"/>
              <a:buNone/>
            </a:pPr>
            <a:r>
              <a:rPr lang="pt-BR" smtClean="0"/>
              <a:t>              Morbidades: enteral precoce(≤3dias) e tardia (&gt;3 dias)</a:t>
            </a:r>
          </a:p>
          <a:p>
            <a:pPr>
              <a:buFont typeface="Wingdings 3" pitchFamily="18" charset="2"/>
              <a:buNone/>
            </a:pPr>
            <a:r>
              <a:rPr lang="pt-BR" smtClean="0"/>
              <a:t>                                                       Análise univariada</a:t>
            </a:r>
          </a:p>
        </p:txBody>
      </p:sp>
      <p:sp>
        <p:nvSpPr>
          <p:cNvPr id="134148" name="Rectangle 4"/>
          <p:cNvSpPr>
            <a:spLocks noChangeArrowheads="1"/>
          </p:cNvSpPr>
          <p:nvPr/>
        </p:nvSpPr>
        <p:spPr bwMode="auto">
          <a:xfrm>
            <a:off x="2284413" y="5715000"/>
            <a:ext cx="7877175" cy="850900"/>
          </a:xfrm>
          <a:prstGeom prst="rect">
            <a:avLst/>
          </a:prstGeom>
          <a:solidFill>
            <a:srgbClr val="FFFFFF"/>
          </a:solidFill>
          <a:ln w="9525">
            <a:noFill/>
            <a:miter lim="800000"/>
            <a:headEnd/>
            <a:tailEnd/>
          </a:ln>
          <a:effectLst/>
        </p:spPr>
        <p:txBody>
          <a:bodyPr wrap="none" lIns="0" tIns="0" rIns="0" bIns="0" anchor="ctr">
            <a:spAutoFit/>
          </a:bodyPr>
          <a:lstStyle/>
          <a:p>
            <a:pPr algn="ctr"/>
            <a:r>
              <a:rPr lang="en-US" sz="1400">
                <a:hlinkClick r:id="rId2"/>
              </a:rPr>
              <a:t>Late Enteral Feedings Are Associated with Intestinal Inflammation and Adverse Neonatal Outcomes.</a:t>
            </a:r>
            <a:endParaRPr lang="en-US" sz="1400"/>
          </a:p>
          <a:p>
            <a:pPr algn="ctr"/>
            <a:r>
              <a:rPr lang="en-US" sz="1400"/>
              <a:t>Konnikova Y, Zaman MM, Makda M, D'Onofrio D, Freedman SD, Martin CR.</a:t>
            </a:r>
          </a:p>
          <a:p>
            <a:pPr algn="ctr"/>
            <a:r>
              <a:rPr lang="en-US" sz="1400"/>
              <a:t>PLoS One. 2015 Jul 14;10(7):e0132924. doi: 10.1371/journal.pone.0132924. eCollection 2015.</a:t>
            </a:r>
          </a:p>
          <a:p>
            <a:pPr algn="ctr"/>
            <a:r>
              <a:rPr lang="en-US" sz="1400"/>
              <a:t>PMID:.26172126.</a:t>
            </a:r>
            <a:r>
              <a:rPr lang="en-US" sz="1400" b="1">
                <a:hlinkClick r:id="rId2"/>
              </a:rPr>
              <a:t>Free PMC Article</a:t>
            </a:r>
            <a:r>
              <a:rPr lang="en-US" sz="1400" b="1"/>
              <a:t>. Artigo Integral!</a:t>
            </a:r>
          </a:p>
        </p:txBody>
      </p:sp>
      <p:pic>
        <p:nvPicPr>
          <p:cNvPr id="134149" name="Picture 5"/>
          <p:cNvPicPr>
            <a:picLocks noChangeAspect="1" noChangeArrowheads="1"/>
          </p:cNvPicPr>
          <p:nvPr/>
        </p:nvPicPr>
        <p:blipFill>
          <a:blip r:embed="rId3"/>
          <a:srcRect/>
          <a:stretch>
            <a:fillRect/>
          </a:stretch>
        </p:blipFill>
        <p:spPr bwMode="auto">
          <a:xfrm>
            <a:off x="3046413" y="3048000"/>
            <a:ext cx="6175375" cy="2651125"/>
          </a:xfrm>
          <a:prstGeom prst="rect">
            <a:avLst/>
          </a:prstGeom>
          <a:noFill/>
          <a:ln w="28575">
            <a:solidFill>
              <a:srgbClr val="0033CC"/>
            </a:solidFill>
            <a:miter lim="800000"/>
            <a:headEnd/>
            <a:tailEnd/>
          </a:ln>
        </p:spPr>
      </p:pic>
      <p:sp>
        <p:nvSpPr>
          <p:cNvPr id="134150" name="Line 6"/>
          <p:cNvSpPr>
            <a:spLocks noChangeShapeType="1"/>
          </p:cNvSpPr>
          <p:nvPr/>
        </p:nvSpPr>
        <p:spPr bwMode="auto">
          <a:xfrm>
            <a:off x="2513013" y="3048000"/>
            <a:ext cx="457200" cy="304800"/>
          </a:xfrm>
          <a:prstGeom prst="line">
            <a:avLst/>
          </a:prstGeom>
          <a:noFill/>
          <a:ln w="76200">
            <a:solidFill>
              <a:srgbClr val="FF3300"/>
            </a:solidFill>
            <a:round/>
            <a:headEnd/>
            <a:tailEnd type="triangle" w="med" len="med"/>
          </a:ln>
          <a:effectLst/>
        </p:spPr>
        <p:txBody>
          <a:bodyPr/>
          <a:lstStyle/>
          <a:p>
            <a:endParaRPr lang="pt-BR"/>
          </a:p>
        </p:txBody>
      </p:sp>
      <p:sp>
        <p:nvSpPr>
          <p:cNvPr id="134151" name="Rectangle 7"/>
          <p:cNvSpPr>
            <a:spLocks noChangeArrowheads="1"/>
          </p:cNvSpPr>
          <p:nvPr/>
        </p:nvSpPr>
        <p:spPr bwMode="auto">
          <a:xfrm>
            <a:off x="2741613" y="273050"/>
            <a:ext cx="6991350" cy="641350"/>
          </a:xfrm>
          <a:prstGeom prst="rect">
            <a:avLst/>
          </a:prstGeom>
          <a:noFill/>
          <a:ln w="9525">
            <a:noFill/>
            <a:miter lim="800000"/>
            <a:headEnd/>
            <a:tailEnd/>
          </a:ln>
          <a:effectLst/>
        </p:spPr>
        <p:txBody>
          <a:bodyPr wrap="none">
            <a:spAutoFit/>
          </a:bodyPr>
          <a:lstStyle/>
          <a:p>
            <a:r>
              <a:rPr lang="pt-BR" sz="3600" b="1">
                <a:solidFill>
                  <a:srgbClr val="0000FF"/>
                </a:solidFill>
              </a:rPr>
              <a:t>Uso de nutrição enteral mínima</a:t>
            </a:r>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p:cNvSpPr>
          <p:nvPr>
            <p:ph type="title" idx="4294967295"/>
          </p:nvPr>
        </p:nvSpPr>
        <p:spPr>
          <a:xfrm>
            <a:off x="1903413" y="914400"/>
            <a:ext cx="8912225" cy="1281113"/>
          </a:xfrm>
        </p:spPr>
        <p:txBody>
          <a:bodyPr/>
          <a:lstStyle/>
          <a:p>
            <a:r>
              <a:rPr lang="pt-BR" b="1" i="1" smtClean="0">
                <a:solidFill>
                  <a:srgbClr val="FF3399"/>
                </a:solidFill>
              </a:rPr>
              <a:t>Vejam o Efeito da Nutrição Parenteral no Rato </a:t>
            </a:r>
            <a:r>
              <a:rPr lang="pt-BR" altLang="ja-JP" b="1" i="1" smtClean="0">
                <a:solidFill>
                  <a:srgbClr val="FF3399"/>
                </a:solidFill>
                <a:ea typeface="ＭＳ Ｐゴシック" pitchFamily="34" charset="-128"/>
              </a:rPr>
              <a:t>NO</a:t>
            </a:r>
            <a:r>
              <a:rPr lang="pt-BR" b="1" i="1" smtClean="0">
                <a:solidFill>
                  <a:srgbClr val="FF3399"/>
                </a:solidFill>
              </a:rPr>
              <a:t> MICROBIOMA INTESTINAL</a:t>
            </a:r>
          </a:p>
        </p:txBody>
      </p:sp>
      <p:pic>
        <p:nvPicPr>
          <p:cNvPr id="135171" name="Picture 3"/>
          <p:cNvPicPr>
            <a:picLocks noChangeAspect="1" noChangeArrowheads="1"/>
          </p:cNvPicPr>
          <p:nvPr/>
        </p:nvPicPr>
        <p:blipFill>
          <a:blip r:embed="rId2"/>
          <a:srcRect/>
          <a:stretch>
            <a:fillRect/>
          </a:stretch>
        </p:blipFill>
        <p:spPr bwMode="auto">
          <a:xfrm>
            <a:off x="303213" y="2587625"/>
            <a:ext cx="5335587" cy="4270375"/>
          </a:xfrm>
          <a:prstGeom prst="rect">
            <a:avLst/>
          </a:prstGeom>
          <a:noFill/>
        </p:spPr>
      </p:pic>
      <p:sp>
        <p:nvSpPr>
          <p:cNvPr id="135172" name="Text Box 4"/>
          <p:cNvSpPr txBox="1">
            <a:spLocks noChangeArrowheads="1"/>
          </p:cNvSpPr>
          <p:nvPr/>
        </p:nvSpPr>
        <p:spPr bwMode="auto">
          <a:xfrm>
            <a:off x="7010400" y="2390775"/>
            <a:ext cx="4946650" cy="1800225"/>
          </a:xfrm>
          <a:prstGeom prst="rect">
            <a:avLst/>
          </a:prstGeom>
          <a:noFill/>
          <a:ln w="9525">
            <a:noFill/>
            <a:miter lim="800000"/>
            <a:headEnd/>
            <a:tailEnd/>
          </a:ln>
          <a:effectLst/>
        </p:spPr>
        <p:txBody>
          <a:bodyPr>
            <a:spAutoFit/>
          </a:bodyPr>
          <a:lstStyle/>
          <a:p>
            <a:pPr algn="ctr"/>
            <a:endParaRPr lang="pt-BR" sz="2800">
              <a:solidFill>
                <a:srgbClr val="FF0000"/>
              </a:solidFill>
            </a:endParaRPr>
          </a:p>
          <a:p>
            <a:pPr algn="ctr"/>
            <a:r>
              <a:rPr lang="pt-BR" sz="2800">
                <a:solidFill>
                  <a:srgbClr val="FF0000"/>
                </a:solidFill>
              </a:rPr>
              <a:t>Observem o  aumento expressivo  de</a:t>
            </a:r>
          </a:p>
          <a:p>
            <a:pPr algn="ctr"/>
            <a:r>
              <a:rPr lang="pt-BR" sz="2800">
                <a:solidFill>
                  <a:srgbClr val="FF0000"/>
                </a:solidFill>
              </a:rPr>
              <a:t>PROTEOBACTERIA!</a:t>
            </a:r>
          </a:p>
        </p:txBody>
      </p:sp>
      <p:sp>
        <p:nvSpPr>
          <p:cNvPr id="135173" name="Rectangle 5"/>
          <p:cNvSpPr>
            <a:spLocks noChangeArrowheads="1"/>
          </p:cNvSpPr>
          <p:nvPr/>
        </p:nvSpPr>
        <p:spPr bwMode="auto">
          <a:xfrm>
            <a:off x="5870575" y="6051550"/>
            <a:ext cx="6321425" cy="547688"/>
          </a:xfrm>
          <a:prstGeom prst="rect">
            <a:avLst/>
          </a:prstGeom>
          <a:solidFill>
            <a:srgbClr val="FFFFFF"/>
          </a:solidFill>
          <a:ln w="9525">
            <a:noFill/>
            <a:miter lim="800000"/>
            <a:headEnd/>
            <a:tailEnd/>
          </a:ln>
          <a:effectLst/>
        </p:spPr>
        <p:txBody>
          <a:bodyPr lIns="0" tIns="0" rIns="95220" bIns="0" anchor="ctr">
            <a:spAutoFit/>
          </a:bodyPr>
          <a:lstStyle/>
          <a:p>
            <a:pPr algn="ctr"/>
            <a:r>
              <a:rPr lang="en-US" sz="1200">
                <a:hlinkClick r:id="rId3"/>
              </a:rPr>
              <a:t>Intestinal epithelial cell apoptosis and loss of barrier function in the setting of altered microbiota with enteral nutrient deprivation.</a:t>
            </a:r>
            <a:r>
              <a:rPr lang="en-US" sz="1200"/>
              <a:t>Demehri FR, Barrett M, Ralls MW.Front Cell Infect Microbiol. 2013 Dec 23;3:105. Artigo Integral!</a:t>
            </a:r>
          </a:p>
        </p:txBody>
      </p:sp>
      <p:sp>
        <p:nvSpPr>
          <p:cNvPr id="135174" name="Text Box 6"/>
          <p:cNvSpPr txBox="1">
            <a:spLocks noChangeArrowheads="1"/>
          </p:cNvSpPr>
          <p:nvPr/>
        </p:nvSpPr>
        <p:spPr bwMode="auto">
          <a:xfrm>
            <a:off x="8604250" y="4819650"/>
            <a:ext cx="3430588" cy="519113"/>
          </a:xfrm>
          <a:prstGeom prst="rect">
            <a:avLst/>
          </a:prstGeom>
          <a:noFill/>
          <a:ln w="9525">
            <a:noFill/>
            <a:miter lim="800000"/>
            <a:headEnd/>
            <a:tailEnd/>
          </a:ln>
          <a:effectLst/>
        </p:spPr>
        <p:txBody>
          <a:bodyPr wrap="none">
            <a:spAutoFit/>
          </a:bodyPr>
          <a:lstStyle/>
          <a:p>
            <a:r>
              <a:rPr lang="pt-BR" sz="2800"/>
              <a:t>E o </a:t>
            </a:r>
            <a:r>
              <a:rPr lang="pt-BR" altLang="ja-JP" sz="2800">
                <a:ea typeface="ＭＳ Ｐゴシック" pitchFamily="34" charset="-128"/>
              </a:rPr>
              <a:t>qu</a:t>
            </a:r>
            <a:r>
              <a:rPr lang="pt-BR" sz="2800"/>
              <a:t>e elas fazem?</a:t>
            </a:r>
          </a:p>
        </p:txBody>
      </p:sp>
      <p:sp>
        <p:nvSpPr>
          <p:cNvPr id="135175" name="AutoShape 23"/>
          <p:cNvSpPr>
            <a:spLocks noChangeArrowheads="1"/>
          </p:cNvSpPr>
          <p:nvPr/>
        </p:nvSpPr>
        <p:spPr bwMode="auto">
          <a:xfrm>
            <a:off x="11437938" y="5200650"/>
            <a:ext cx="754062" cy="393700"/>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pt-BR">
              <a:latin typeface="Edwardian Script ITC" pitchFamily="66" charset="0"/>
            </a:endParaRPr>
          </a:p>
        </p:txBody>
      </p:sp>
      <p:sp>
        <p:nvSpPr>
          <p:cNvPr id="135176" name="Rectangle 8"/>
          <p:cNvSpPr>
            <a:spLocks noChangeArrowheads="1"/>
          </p:cNvSpPr>
          <p:nvPr/>
        </p:nvSpPr>
        <p:spPr bwMode="auto">
          <a:xfrm>
            <a:off x="2741613" y="273050"/>
            <a:ext cx="6534150" cy="641350"/>
          </a:xfrm>
          <a:prstGeom prst="rect">
            <a:avLst/>
          </a:prstGeom>
          <a:noFill/>
          <a:ln w="9525">
            <a:noFill/>
            <a:miter lim="800000"/>
            <a:headEnd/>
            <a:tailEnd/>
          </a:ln>
          <a:effectLst/>
        </p:spPr>
        <p:txBody>
          <a:bodyPr wrap="none">
            <a:spAutoFit/>
          </a:bodyPr>
          <a:lstStyle/>
          <a:p>
            <a:r>
              <a:rPr lang="pt-BR" sz="3600">
                <a:solidFill>
                  <a:srgbClr val="0000FF"/>
                </a:solidFill>
              </a:rPr>
              <a:t>Uso de nutrição enteral mínima</a:t>
            </a:r>
          </a:p>
        </p:txBody>
      </p:sp>
    </p:spTree>
  </p:cSld>
  <p:clrMapOvr>
    <a:masterClrMapping/>
  </p:clrMapOv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p:cNvSpPr>
          <p:nvPr>
            <p:ph type="body" idx="4294967295"/>
          </p:nvPr>
        </p:nvSpPr>
        <p:spPr>
          <a:xfrm>
            <a:off x="150813" y="4648200"/>
            <a:ext cx="12041187" cy="2209800"/>
          </a:xfrm>
          <a:solidFill>
            <a:schemeClr val="bg2"/>
          </a:solidFill>
        </p:spPr>
        <p:txBody>
          <a:bodyPr/>
          <a:lstStyle/>
          <a:p>
            <a:r>
              <a:rPr lang="pt-BR" sz="1600" smtClean="0">
                <a:solidFill>
                  <a:schemeClr val="tx1"/>
                </a:solidFill>
              </a:rPr>
              <a:t>Resumo das</a:t>
            </a:r>
            <a:r>
              <a:rPr lang="pt-BR" smtClean="0">
                <a:solidFill>
                  <a:schemeClr val="tx1"/>
                </a:solidFill>
              </a:rPr>
              <a:t> </a:t>
            </a:r>
            <a:r>
              <a:rPr lang="pt-BR" sz="1600" smtClean="0">
                <a:solidFill>
                  <a:schemeClr val="tx1"/>
                </a:solidFill>
              </a:rPr>
              <a:t>alterações da sinalização epitelial induzida por nutrição parenteral total</a:t>
            </a:r>
            <a:r>
              <a:rPr lang="pt-BR" sz="1600" smtClean="0">
                <a:solidFill>
                  <a:srgbClr val="FF0000"/>
                </a:solidFill>
              </a:rPr>
              <a:t>:</a:t>
            </a:r>
            <a:r>
              <a:rPr lang="pt-BR" sz="1600" smtClean="0"/>
              <a:t> </a:t>
            </a:r>
            <a:r>
              <a:rPr lang="pt-BR" sz="1600" smtClean="0">
                <a:solidFill>
                  <a:srgbClr val="FF3300"/>
                </a:solidFill>
              </a:rPr>
              <a:t>A falta de nutrição enteral leva a uma mudança na microbiota luminal, onde as Proteobacterias Gram-negativas dominam.</a:t>
            </a:r>
            <a:r>
              <a:rPr lang="pt-BR" sz="1600" smtClean="0"/>
              <a:t> O lipopolissacarídeo (LPS) derivado dessas bactérias sinaliza as células da lâmina própria (LP) via receptores Toll-like (TLR), levando ao aumento da transcrição de NF-κB. </a:t>
            </a:r>
            <a:r>
              <a:rPr lang="pt-BR" sz="1600" smtClean="0">
                <a:solidFill>
                  <a:srgbClr val="FF3300"/>
                </a:solidFill>
              </a:rPr>
              <a:t>Isso cria um estado pró-inflamatório</a:t>
            </a:r>
            <a:r>
              <a:rPr lang="pt-BR" sz="1600" smtClean="0"/>
              <a:t> com aumento de TNF-α e IFN-γ, perda de células Treg e diminuição de IL-10 e EGF derivadas de linfócitos intra-epiteliais (IEL). </a:t>
            </a:r>
            <a:r>
              <a:rPr lang="pt-BR" sz="1600" b="1" smtClean="0">
                <a:solidFill>
                  <a:srgbClr val="FF3300"/>
                </a:solidFill>
              </a:rPr>
              <a:t>Essas alterações levam à quebra das junções de oclusões, perda da função de barreira epitelial, translocação bacteriana e sepse.</a:t>
            </a:r>
          </a:p>
        </p:txBody>
      </p:sp>
      <p:pic>
        <p:nvPicPr>
          <p:cNvPr id="136195" name="Picture 3"/>
          <p:cNvPicPr>
            <a:picLocks noChangeAspect="1" noChangeArrowheads="1"/>
          </p:cNvPicPr>
          <p:nvPr/>
        </p:nvPicPr>
        <p:blipFill>
          <a:blip r:embed="rId2"/>
          <a:srcRect/>
          <a:stretch>
            <a:fillRect/>
          </a:stretch>
        </p:blipFill>
        <p:spPr bwMode="auto">
          <a:xfrm>
            <a:off x="3581400" y="228600"/>
            <a:ext cx="4446588" cy="4254500"/>
          </a:xfrm>
          <a:prstGeom prst="rect">
            <a:avLst/>
          </a:prstGeom>
          <a:noFill/>
          <a:ln w="38100">
            <a:solidFill>
              <a:srgbClr val="0000FF"/>
            </a:solidFill>
            <a:miter lim="800000"/>
            <a:headEnd/>
            <a:tailEnd/>
          </a:ln>
        </p:spPr>
      </p:pic>
      <p:sp>
        <p:nvSpPr>
          <p:cNvPr id="136196" name="Rectangle 4"/>
          <p:cNvSpPr>
            <a:spLocks noChangeArrowheads="1"/>
          </p:cNvSpPr>
          <p:nvPr/>
        </p:nvSpPr>
        <p:spPr bwMode="auto">
          <a:xfrm>
            <a:off x="10428288" y="6553200"/>
            <a:ext cx="1631950" cy="304800"/>
          </a:xfrm>
          <a:prstGeom prst="rect">
            <a:avLst/>
          </a:prstGeom>
          <a:noFill/>
          <a:ln w="9525">
            <a:noFill/>
            <a:miter lim="800000"/>
            <a:headEnd/>
            <a:tailEnd/>
          </a:ln>
          <a:effectLst/>
        </p:spPr>
        <p:txBody>
          <a:bodyPr wrap="none">
            <a:spAutoFit/>
          </a:bodyPr>
          <a:lstStyle/>
          <a:p>
            <a:r>
              <a:rPr lang="en-US" sz="1400"/>
              <a:t>Demehri FR, 2013</a:t>
            </a:r>
            <a:endParaRPr lang="pt-BR" sz="1400"/>
          </a:p>
        </p:txBody>
      </p:sp>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52" name="Group 8"/>
          <p:cNvGraphicFramePr>
            <a:graphicFrameLocks noGrp="1"/>
          </p:cNvGraphicFramePr>
          <p:nvPr/>
        </p:nvGraphicFramePr>
        <p:xfrm>
          <a:off x="912813" y="990600"/>
          <a:ext cx="10464800" cy="915988"/>
        </p:xfrm>
        <a:graphic>
          <a:graphicData uri="http://schemas.openxmlformats.org/drawingml/2006/table">
            <a:tbl>
              <a:tblPr/>
              <a:tblGrid>
                <a:gridCol w="9647237"/>
                <a:gridCol w="817563"/>
              </a:tblGrid>
              <a:tr h="915988">
                <a:tc>
                  <a:txBody>
                    <a:bodyPr/>
                    <a:lstStyle/>
                    <a:p>
                      <a:pPr marL="0" marR="0" lvl="0" indent="0" algn="ctr" defTabSz="914400" rtl="0" eaLnBrk="1" fontAlgn="base" latinLnBrk="0" hangingPunct="1">
                        <a:lnSpc>
                          <a:spcPct val="100000"/>
                        </a:lnSpc>
                        <a:spcBef>
                          <a:spcPct val="0"/>
                        </a:spcBef>
                        <a:spcAft>
                          <a:spcPct val="0"/>
                        </a:spcAft>
                        <a:buClr>
                          <a:schemeClr val="accent1"/>
                        </a:buClr>
                        <a:buSzTx/>
                        <a:buFontTx/>
                        <a:buNone/>
                        <a:tabLst/>
                      </a:pPr>
                      <a:r>
                        <a:rPr kumimoji="0" lang="pt-BR" sz="1600" b="1" i="0" u="none" strike="noStrike" cap="none" normalizeH="0" baseline="0" smtClean="0">
                          <a:ln>
                            <a:noFill/>
                          </a:ln>
                          <a:solidFill>
                            <a:srgbClr val="404040"/>
                          </a:solidFill>
                          <a:effectLst/>
                          <a:latin typeface="Century Gothic" pitchFamily="34" charset="0"/>
                          <a:cs typeface="Arial" pitchFamily="34" charset="0"/>
                          <a:hlinkClick r:id="rId2"/>
                        </a:rPr>
                        <a:t>Nutrição enteral precoce em recém nascidos de muito baixo peso</a:t>
                      </a:r>
                      <a:r>
                        <a:rPr kumimoji="0" lang="pt-BR" sz="1600" b="0" i="0" u="none" strike="noStrike" cap="none" normalizeH="0" baseline="0" smtClean="0">
                          <a:ln>
                            <a:noFill/>
                          </a:ln>
                          <a:solidFill>
                            <a:srgbClr val="404040"/>
                          </a:solidFill>
                          <a:effectLst/>
                          <a:latin typeface="Century Gothic" pitchFamily="34" charset="0"/>
                          <a:cs typeface="Arial" pitchFamily="34" charset="0"/>
                        </a:rPr>
                        <a:t/>
                      </a:r>
                      <a:br>
                        <a:rPr kumimoji="0" lang="pt-BR" sz="1600" b="0" i="0" u="none" strike="noStrike" cap="none" normalizeH="0" baseline="0" smtClean="0">
                          <a:ln>
                            <a:noFill/>
                          </a:ln>
                          <a:solidFill>
                            <a:srgbClr val="404040"/>
                          </a:solidFill>
                          <a:effectLst/>
                          <a:latin typeface="Century Gothic" pitchFamily="34" charset="0"/>
                          <a:cs typeface="Arial" pitchFamily="34" charset="0"/>
                        </a:rPr>
                      </a:br>
                      <a:r>
                        <a:rPr kumimoji="0" lang="pt-BR" sz="1600" b="0" i="0" u="none" strike="noStrike" cap="none" normalizeH="0" baseline="0" smtClean="0">
                          <a:ln>
                            <a:noFill/>
                          </a:ln>
                          <a:solidFill>
                            <a:schemeClr val="hlink"/>
                          </a:solidFill>
                          <a:effectLst/>
                          <a:latin typeface="Century Gothic" pitchFamily="34" charset="0"/>
                          <a:cs typeface="Arial" pitchFamily="34" charset="0"/>
                        </a:rPr>
                        <a:t>Autor(es):</a:t>
                      </a:r>
                      <a:r>
                        <a:rPr kumimoji="0" lang="pt-BR" sz="1600" b="0" i="0" u="none" strike="noStrike" cap="none" normalizeH="0" baseline="0" smtClean="0">
                          <a:ln>
                            <a:noFill/>
                          </a:ln>
                          <a:solidFill>
                            <a:srgbClr val="404040"/>
                          </a:solidFill>
                          <a:effectLst/>
                          <a:latin typeface="Century Gothic" pitchFamily="34" charset="0"/>
                          <a:cs typeface="Arial" pitchFamily="34" charset="0"/>
                        </a:rPr>
                        <a:t> </a:t>
                      </a:r>
                      <a:r>
                        <a:rPr kumimoji="0" lang="pt-BR" sz="1600" b="0" i="0" u="none" strike="noStrike" cap="none" normalizeH="0" baseline="0" smtClean="0">
                          <a:ln>
                            <a:noFill/>
                          </a:ln>
                          <a:solidFill>
                            <a:srgbClr val="404040"/>
                          </a:solidFill>
                          <a:effectLst/>
                          <a:latin typeface="Century Gothic" pitchFamily="34" charset="0"/>
                          <a:cs typeface="Arial" pitchFamily="34" charset="0"/>
                          <a:hlinkClick r:id="rId2"/>
                        </a:rPr>
                        <a:t>Hamilton E, Massey C, Ross J, Taylor S. Apresentação: Deisiane Castanho, Fernanda Alves, Paulo R. Margotto</a:t>
                      </a:r>
                      <a:endParaRPr kumimoji="0" lang="pt-BR" sz="1600" b="0" i="0" u="none" strike="noStrike" cap="none" normalizeH="0" baseline="0" smtClean="0">
                        <a:ln>
                          <a:noFill/>
                        </a:ln>
                        <a:solidFill>
                          <a:srgbClr val="404040"/>
                        </a:solidFill>
                        <a:effectLst/>
                        <a:latin typeface="Century Gothic"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Tx/>
                        <a:buFontTx/>
                        <a:buNone/>
                        <a:tabLst/>
                      </a:pPr>
                      <a:r>
                        <a:rPr kumimoji="0" lang="pt-BR" sz="1000" b="0" i="0" u="none" strike="noStrike" cap="none" normalizeH="0" baseline="0" smtClean="0">
                          <a:ln>
                            <a:noFill/>
                          </a:ln>
                          <a:solidFill>
                            <a:srgbClr val="404040"/>
                          </a:solidFill>
                          <a:effectLst/>
                          <a:latin typeface="Century Gothic" pitchFamily="34" charset="0"/>
                          <a:cs typeface="Arial" pitchFamily="34" charset="0"/>
                          <a:hlinkClick r:id="rId2"/>
                        </a:rPr>
                        <a:t>  </a:t>
                      </a:r>
                      <a:r>
                        <a:rPr kumimoji="0" lang="pt-BR" sz="1000" b="0" i="0" u="none" strike="noStrike" cap="none" normalizeH="0" baseline="0" smtClean="0">
                          <a:ln>
                            <a:noFill/>
                          </a:ln>
                          <a:solidFill>
                            <a:srgbClr val="404040"/>
                          </a:solidFill>
                          <a:effectLst/>
                          <a:latin typeface="Century Gothic" pitchFamily="34" charset="0"/>
                          <a:cs typeface="Arial"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137221" name="Rectangle 13"/>
          <p:cNvSpPr>
            <a:spLocks/>
          </p:cNvSpPr>
          <p:nvPr/>
        </p:nvSpPr>
        <p:spPr bwMode="auto">
          <a:xfrm>
            <a:off x="912813" y="3276600"/>
            <a:ext cx="10213975" cy="5181600"/>
          </a:xfrm>
          <a:prstGeom prst="rect">
            <a:avLst/>
          </a:prstGeom>
          <a:noFill/>
          <a:ln w="9525">
            <a:noFill/>
            <a:miter lim="800000"/>
            <a:headEnd/>
            <a:tailEnd/>
          </a:ln>
        </p:spPr>
        <p:txBody>
          <a:bodyPr/>
          <a:lstStyle/>
          <a:p>
            <a:pPr marL="365125" indent="-282575" eaLnBrk="0" hangingPunct="0">
              <a:lnSpc>
                <a:spcPct val="80000"/>
              </a:lnSpc>
              <a:spcBef>
                <a:spcPts val="600"/>
              </a:spcBef>
              <a:buClr>
                <a:schemeClr val="accent1"/>
              </a:buClr>
              <a:buSzPct val="80000"/>
              <a:buFont typeface="Wingdings 2" pitchFamily="18" charset="2"/>
              <a:buChar char=""/>
            </a:pPr>
            <a:r>
              <a:rPr lang="pt-BR" sz="2000" b="1">
                <a:latin typeface="Gill Sans MT" pitchFamily="34" charset="0"/>
                <a:ea typeface="ＭＳ Ｐゴシック" pitchFamily="34" charset="-128"/>
              </a:rPr>
              <a:t>RN DE MUITO BAIXO PESO </a:t>
            </a:r>
            <a:r>
              <a:rPr lang="pt-BR" sz="2000" b="1">
                <a:solidFill>
                  <a:srgbClr val="0000FF"/>
                </a:solidFill>
                <a:latin typeface="Gill Sans MT" pitchFamily="34" charset="0"/>
                <a:ea typeface="ＭＳ Ｐゴシック" pitchFamily="34" charset="-128"/>
              </a:rPr>
              <a:t>alimentados nas primeiras 24 h, quando comparados a bebês com início de alimentação posterior</a:t>
            </a:r>
            <a:r>
              <a:rPr lang="pt-BR" sz="2000" b="1">
                <a:latin typeface="Gill Sans MT" pitchFamily="34" charset="0"/>
                <a:ea typeface="ＭＳ Ｐゴシック" pitchFamily="34" charset="-128"/>
              </a:rPr>
              <a:t>, demonstrou </a:t>
            </a:r>
            <a:r>
              <a:rPr lang="pt-BR" sz="2000">
                <a:solidFill>
                  <a:srgbClr val="0000FF"/>
                </a:solidFill>
                <a:latin typeface="Gill Sans MT" pitchFamily="34" charset="0"/>
                <a:ea typeface="ＭＳ Ｐゴシック" pitchFamily="34" charset="-128"/>
              </a:rPr>
              <a:t>significativamente menor incidência ECN (4,6 </a:t>
            </a:r>
            <a:r>
              <a:rPr lang="pt-BR" sz="2000" i="1">
                <a:solidFill>
                  <a:srgbClr val="0000FF"/>
                </a:solidFill>
                <a:latin typeface="Gill Sans MT" pitchFamily="34" charset="0"/>
                <a:ea typeface="ＭＳ Ｐゴシック" pitchFamily="34" charset="-128"/>
              </a:rPr>
              <a:t>vs</a:t>
            </a:r>
            <a:r>
              <a:rPr lang="pt-BR" sz="2000">
                <a:solidFill>
                  <a:srgbClr val="0000FF"/>
                </a:solidFill>
                <a:latin typeface="Gill Sans MT" pitchFamily="34" charset="0"/>
                <a:ea typeface="ＭＳ Ｐゴシック" pitchFamily="34" charset="-128"/>
              </a:rPr>
              <a:t> 14%) (RR, IC 95% = 0,3, 0,13-0,71</a:t>
            </a:r>
            <a:r>
              <a:rPr lang="pt-BR" sz="2000" b="1">
                <a:solidFill>
                  <a:srgbClr val="0000FF"/>
                </a:solidFill>
                <a:latin typeface="Gill Sans MT" pitchFamily="34" charset="0"/>
                <a:ea typeface="ＭＳ Ｐゴシック" pitchFamily="34" charset="-128"/>
              </a:rPr>
              <a:t>)</a:t>
            </a:r>
            <a:r>
              <a:rPr lang="pt-BR" sz="2000" b="1">
                <a:latin typeface="Gill Sans MT" pitchFamily="34" charset="0"/>
                <a:ea typeface="ＭＳ Ｐゴシック" pitchFamily="34" charset="-128"/>
              </a:rPr>
              <a:t> e significativamente </a:t>
            </a:r>
            <a:r>
              <a:rPr lang="pt-BR" sz="2000" b="1">
                <a:solidFill>
                  <a:srgbClr val="0000FF"/>
                </a:solidFill>
                <a:latin typeface="Gill Sans MT" pitchFamily="34" charset="0"/>
                <a:ea typeface="ＭＳ Ｐゴシック" pitchFamily="34" charset="-128"/>
              </a:rPr>
              <a:t>menor do ECN ou morte</a:t>
            </a:r>
            <a:r>
              <a:rPr lang="pt-BR" sz="2000" b="1">
                <a:latin typeface="Gill Sans MT" pitchFamily="34" charset="0"/>
                <a:ea typeface="ＭＳ Ｐゴシック" pitchFamily="34" charset="-128"/>
              </a:rPr>
              <a:t> (6,3 </a:t>
            </a:r>
            <a:r>
              <a:rPr lang="pt-BR" sz="2000" b="1" i="1">
                <a:latin typeface="Gill Sans MT" pitchFamily="34" charset="0"/>
                <a:ea typeface="ＭＳ Ｐゴシック" pitchFamily="34" charset="-128"/>
              </a:rPr>
              <a:t>vs</a:t>
            </a:r>
            <a:r>
              <a:rPr lang="pt-BR" sz="2000" b="1">
                <a:latin typeface="Gill Sans MT" pitchFamily="34" charset="0"/>
                <a:ea typeface="ＭＳ Ｐゴシック" pitchFamily="34" charset="-128"/>
              </a:rPr>
              <a:t> 15,1%) (RR, IC 95% = 0,28, 0,13-0,58), respectivamente.</a:t>
            </a:r>
            <a:endParaRPr lang="pt-BR" sz="2000">
              <a:latin typeface="Gill Sans MT" pitchFamily="34" charset="0"/>
              <a:ea typeface="ＭＳ Ｐゴシック" pitchFamily="34" charset="-128"/>
            </a:endParaRPr>
          </a:p>
          <a:p>
            <a:pPr marL="365125" indent="-282575" eaLnBrk="0" hangingPunct="0">
              <a:lnSpc>
                <a:spcPct val="80000"/>
              </a:lnSpc>
              <a:spcBef>
                <a:spcPts val="600"/>
              </a:spcBef>
              <a:buClr>
                <a:schemeClr val="accent1"/>
              </a:buClr>
              <a:buSzPct val="80000"/>
              <a:buFont typeface="Wingdings 2" pitchFamily="18" charset="2"/>
              <a:buChar char=""/>
            </a:pPr>
            <a:r>
              <a:rPr lang="pt-BR" sz="2000" b="1">
                <a:latin typeface="Gill Sans MT" pitchFamily="34" charset="0"/>
                <a:ea typeface="ＭＳ Ｐゴシック" pitchFamily="34" charset="-128"/>
              </a:rPr>
              <a:t>RN alimentando dentro das primeiras 24 h, foi associado com menos dias de nutrição parenteral quando comparado com crianças alimentadas posteriormente [mediana (intervalo interquartil) 10 (7-18) </a:t>
            </a:r>
            <a:r>
              <a:rPr lang="pt-BR" sz="2000" b="1" i="1">
                <a:latin typeface="Gill Sans MT" pitchFamily="34" charset="0"/>
                <a:ea typeface="ＭＳ Ｐゴシック" pitchFamily="34" charset="-128"/>
              </a:rPr>
              <a:t>vs</a:t>
            </a:r>
            <a:r>
              <a:rPr lang="pt-BR" sz="2000" b="1">
                <a:latin typeface="Gill Sans MT" pitchFamily="34" charset="0"/>
                <a:ea typeface="ＭＳ Ｐゴシック" pitchFamily="34" charset="-128"/>
              </a:rPr>
              <a:t> 18 (10-27) dias (p &lt; 0,0001)]. </a:t>
            </a:r>
            <a:endParaRPr lang="pt-BR" sz="2000">
              <a:latin typeface="Gill Sans MT" pitchFamily="34" charset="0"/>
              <a:ea typeface="ＭＳ Ｐゴシック" pitchFamily="34" charset="-128"/>
            </a:endParaRPr>
          </a:p>
          <a:p>
            <a:pPr marL="365125" indent="-282575" eaLnBrk="0" hangingPunct="0">
              <a:lnSpc>
                <a:spcPct val="80000"/>
              </a:lnSpc>
              <a:spcBef>
                <a:spcPts val="600"/>
              </a:spcBef>
              <a:buClr>
                <a:schemeClr val="accent1"/>
              </a:buClr>
              <a:buSzPct val="80000"/>
              <a:buFont typeface="Wingdings 2" pitchFamily="18" charset="2"/>
              <a:buChar char=""/>
            </a:pPr>
            <a:r>
              <a:rPr lang="pt-BR" sz="2000">
                <a:latin typeface="Gill Sans MT" pitchFamily="34" charset="0"/>
                <a:ea typeface="ＭＳ Ｐゴシック" pitchFamily="34" charset="-128"/>
              </a:rPr>
              <a:t>Além disso, </a:t>
            </a:r>
            <a:r>
              <a:rPr lang="pt-BR" sz="2000">
                <a:solidFill>
                  <a:srgbClr val="0000FF"/>
                </a:solidFill>
                <a:latin typeface="Gill Sans MT" pitchFamily="34" charset="0"/>
                <a:ea typeface="ＭＳ Ｐゴシック" pitchFamily="34" charset="-128"/>
              </a:rPr>
              <a:t>quando controlados quanto a peso ao nascer, IG, raça e sexo, o início da alimentação precoce foi associada com a diminuição da ENTEROCOLITE NECROSANTE ou morte (p = 0,004</a:t>
            </a:r>
            <a:r>
              <a:rPr lang="pt-BR" sz="2000">
                <a:latin typeface="Gill Sans MT" pitchFamily="34" charset="0"/>
                <a:ea typeface="ＭＳ Ｐゴシック" pitchFamily="34" charset="-128"/>
              </a:rPr>
              <a:t>)</a:t>
            </a:r>
          </a:p>
          <a:p>
            <a:pPr marL="365125" indent="-282575" eaLnBrk="0" hangingPunct="0">
              <a:lnSpc>
                <a:spcPct val="80000"/>
              </a:lnSpc>
              <a:spcBef>
                <a:spcPts val="600"/>
              </a:spcBef>
              <a:buClr>
                <a:schemeClr val="accent1"/>
              </a:buClr>
              <a:buSzPct val="80000"/>
              <a:buFont typeface="Wingdings 2" pitchFamily="18" charset="2"/>
              <a:buChar char=""/>
            </a:pPr>
            <a:r>
              <a:rPr lang="pt-BR" sz="2000">
                <a:solidFill>
                  <a:srgbClr val="FF3399"/>
                </a:solidFill>
                <a:latin typeface="Gill Sans MT" pitchFamily="34" charset="0"/>
                <a:ea typeface="ＭＳ Ｐゴシック" pitchFamily="34" charset="-128"/>
              </a:rPr>
              <a:t>No entanto, não devemos ficar parados nos 20 ml/kg dia por 5-10 dias</a:t>
            </a:r>
            <a:r>
              <a:rPr lang="pt-BR" sz="2000">
                <a:latin typeface="Gill Sans MT" pitchFamily="34" charset="0"/>
                <a:ea typeface="ＭＳ Ｐゴシック" pitchFamily="34" charset="-128"/>
              </a:rPr>
              <a:t> (Neu J-2018)</a:t>
            </a:r>
          </a:p>
        </p:txBody>
      </p:sp>
      <p:sp>
        <p:nvSpPr>
          <p:cNvPr id="137222" name="Rectangle 6"/>
          <p:cNvSpPr>
            <a:spLocks noChangeArrowheads="1"/>
          </p:cNvSpPr>
          <p:nvPr/>
        </p:nvSpPr>
        <p:spPr bwMode="auto">
          <a:xfrm>
            <a:off x="2741613" y="273050"/>
            <a:ext cx="6991350" cy="641350"/>
          </a:xfrm>
          <a:prstGeom prst="rect">
            <a:avLst/>
          </a:prstGeom>
          <a:noFill/>
          <a:ln w="9525">
            <a:noFill/>
            <a:miter lim="800000"/>
            <a:headEnd/>
            <a:tailEnd/>
          </a:ln>
          <a:effectLst/>
        </p:spPr>
        <p:txBody>
          <a:bodyPr wrap="none">
            <a:spAutoFit/>
          </a:bodyPr>
          <a:lstStyle/>
          <a:p>
            <a:r>
              <a:rPr lang="pt-BR" sz="3600" b="1">
                <a:solidFill>
                  <a:srgbClr val="0000FF"/>
                </a:solidFill>
              </a:rPr>
              <a:t>Uso de nutrição enteral mínima</a:t>
            </a:r>
          </a:p>
        </p:txBody>
      </p:sp>
      <p:sp>
        <p:nvSpPr>
          <p:cNvPr id="137223" name="Rectangle 7"/>
          <p:cNvSpPr>
            <a:spLocks noChangeArrowheads="1"/>
          </p:cNvSpPr>
          <p:nvPr/>
        </p:nvSpPr>
        <p:spPr bwMode="auto">
          <a:xfrm>
            <a:off x="2589213" y="2057400"/>
            <a:ext cx="6899275" cy="549275"/>
          </a:xfrm>
          <a:prstGeom prst="rect">
            <a:avLst/>
          </a:prstGeom>
          <a:solidFill>
            <a:srgbClr val="FFFFFF"/>
          </a:solidFill>
          <a:ln w="9525">
            <a:noFill/>
            <a:miter lim="800000"/>
            <a:headEnd/>
            <a:tailEnd/>
          </a:ln>
          <a:effectLst/>
        </p:spPr>
        <p:txBody>
          <a:bodyPr wrap="none" lIns="0" tIns="0" rIns="0" bIns="0" anchor="ctr">
            <a:spAutoFit/>
          </a:bodyPr>
          <a:lstStyle/>
          <a:p>
            <a:pPr eaLnBrk="0" hangingPunct="0"/>
            <a:r>
              <a:rPr lang="en-US">
                <a:hlinkClick r:id="rId3"/>
              </a:rPr>
              <a:t>Nutrição enteral precoce em recém nascidos de muito baixo peso ...</a:t>
            </a:r>
            <a:endParaRPr lang="en-US"/>
          </a:p>
          <a:p>
            <a:pPr eaLnBrk="0" hangingPunct="0"/>
            <a:endParaRPr lang="en-US"/>
          </a:p>
        </p:txBody>
      </p:sp>
      <p:sp>
        <p:nvSpPr>
          <p:cNvPr id="137224" name="Rectangle 8"/>
          <p:cNvSpPr>
            <a:spLocks noChangeArrowheads="1"/>
          </p:cNvSpPr>
          <p:nvPr/>
        </p:nvSpPr>
        <p:spPr bwMode="auto">
          <a:xfrm>
            <a:off x="1674813" y="2667000"/>
            <a:ext cx="8613775" cy="457200"/>
          </a:xfrm>
          <a:prstGeom prst="rect">
            <a:avLst/>
          </a:prstGeom>
          <a:solidFill>
            <a:srgbClr val="FFFFFF"/>
          </a:solidFill>
          <a:ln w="9525">
            <a:noFill/>
            <a:miter lim="800000"/>
            <a:headEnd/>
            <a:tailEnd/>
          </a:ln>
          <a:effectLst/>
        </p:spPr>
        <p:txBody>
          <a:bodyPr anchor="ctr">
            <a:spAutoFit/>
          </a:bodyPr>
          <a:lstStyle/>
          <a:p>
            <a:pPr algn="ctr"/>
            <a:r>
              <a:rPr lang="en-US" sz="1200" b="1">
                <a:hlinkClick r:id="rId4"/>
              </a:rPr>
              <a:t>Early</a:t>
            </a:r>
            <a:r>
              <a:rPr lang="en-US" sz="1200">
                <a:hlinkClick r:id="rId4"/>
              </a:rPr>
              <a:t> enteral feeding in very low birth weight infants.</a:t>
            </a:r>
            <a:r>
              <a:rPr lang="en-US" sz="1200"/>
              <a:t> </a:t>
            </a:r>
            <a:r>
              <a:rPr lang="en-US" sz="1200" b="1"/>
              <a:t>Hamilton E</a:t>
            </a:r>
            <a:r>
              <a:rPr lang="en-US" sz="1200"/>
              <a:t>, Massey C, Ross J, Taylor S.</a:t>
            </a:r>
          </a:p>
          <a:p>
            <a:pPr algn="ctr"/>
            <a:r>
              <a:rPr lang="en-US" sz="1200" b="1"/>
              <a:t>Early</a:t>
            </a:r>
            <a:r>
              <a:rPr lang="en-US" sz="1200"/>
              <a:t> Hum Dev. 2014 May;90(5):227-30</a:t>
            </a:r>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p:cNvSpPr>
          <p:nvPr>
            <p:ph type="title" idx="4294967295"/>
          </p:nvPr>
        </p:nvSpPr>
        <p:spPr>
          <a:xfrm>
            <a:off x="1495425" y="0"/>
            <a:ext cx="9147175" cy="1020763"/>
          </a:xfrm>
        </p:spPr>
        <p:txBody>
          <a:bodyPr/>
          <a:lstStyle/>
          <a:p>
            <a:pPr algn="ctr"/>
            <a:r>
              <a:rPr lang="pt-BR" sz="4000" b="1" smtClean="0">
                <a:solidFill>
                  <a:srgbClr val="0000FF"/>
                </a:solidFill>
              </a:rPr>
              <a:t>Leite Humano Cru</a:t>
            </a:r>
          </a:p>
        </p:txBody>
      </p:sp>
      <p:sp>
        <p:nvSpPr>
          <p:cNvPr id="138243" name="Rectangle 3"/>
          <p:cNvSpPr>
            <a:spLocks noGrp="1"/>
          </p:cNvSpPr>
          <p:nvPr>
            <p:ph type="body" idx="4294967295"/>
          </p:nvPr>
        </p:nvSpPr>
        <p:spPr>
          <a:xfrm>
            <a:off x="836613" y="914400"/>
            <a:ext cx="10290175" cy="4800600"/>
          </a:xfrm>
        </p:spPr>
        <p:txBody>
          <a:bodyPr/>
          <a:lstStyle/>
          <a:p>
            <a:r>
              <a:rPr lang="pt-BR" sz="1600" smtClean="0"/>
              <a:t>O leite humano facilita a absorção dos lipídeos pois contém a </a:t>
            </a:r>
            <a:r>
              <a:rPr lang="pt-BR" sz="1600" smtClean="0">
                <a:solidFill>
                  <a:srgbClr val="FF3399"/>
                </a:solidFill>
              </a:rPr>
              <a:t>lipase BSLL</a:t>
            </a:r>
            <a:r>
              <a:rPr lang="pt-BR" sz="1600" smtClean="0"/>
              <a:t> (lipase induzida pelos ácidos biliares) </a:t>
            </a:r>
            <a:r>
              <a:rPr lang="pt-BR" altLang="ja-JP" sz="1600" smtClean="0">
                <a:ea typeface="ＭＳ Ｐゴシック" pitchFamily="34" charset="-128"/>
              </a:rPr>
              <a:t>q</a:t>
            </a:r>
            <a:r>
              <a:rPr lang="pt-BR" sz="1600" smtClean="0"/>
              <a:t>ue juntamente com a lipase gástrica FACILITA A HIDRÓLISE DOS LIPÍDEOS (mãe de prematuro tem mais BSSL do </a:t>
            </a:r>
            <a:r>
              <a:rPr lang="pt-BR" altLang="ja-JP" sz="1600" smtClean="0">
                <a:ea typeface="ＭＳ Ｐゴシック" pitchFamily="34" charset="-128"/>
              </a:rPr>
              <a:t>que</a:t>
            </a:r>
            <a:r>
              <a:rPr lang="pt-BR" sz="1600" smtClean="0"/>
              <a:t> a termo)</a:t>
            </a:r>
          </a:p>
          <a:p>
            <a:pPr algn="ctr">
              <a:buFont typeface="Wingdings 3" pitchFamily="18" charset="2"/>
              <a:buNone/>
            </a:pPr>
            <a:r>
              <a:rPr lang="pt-BR" sz="1600" smtClean="0">
                <a:solidFill>
                  <a:srgbClr val="FF3300"/>
                </a:solidFill>
              </a:rPr>
              <a:t>Ao pasteurizar o leite humano a lipase BSLL é eliminada! </a:t>
            </a:r>
            <a:r>
              <a:rPr lang="pt-BR" sz="1600" smtClean="0"/>
              <a:t>As fórmulas não contém esta lipase.</a:t>
            </a:r>
          </a:p>
          <a:p>
            <a:pPr algn="ctr"/>
            <a:endParaRPr lang="pt-BR" sz="1600" smtClean="0"/>
          </a:p>
          <a:p>
            <a:r>
              <a:rPr lang="pt-BR" sz="1600" smtClean="0"/>
              <a:t>O leite humano facilita a formação de</a:t>
            </a:r>
            <a:r>
              <a:rPr lang="pt-BR" sz="1600" smtClean="0">
                <a:solidFill>
                  <a:srgbClr val="0000FF"/>
                </a:solidFill>
              </a:rPr>
              <a:t> </a:t>
            </a:r>
            <a:r>
              <a:rPr lang="pt-BR" b="1" smtClean="0">
                <a:solidFill>
                  <a:srgbClr val="0000FF"/>
                </a:solidFill>
              </a:rPr>
              <a:t>butirato</a:t>
            </a:r>
            <a:r>
              <a:rPr lang="pt-BR" sz="1600" smtClean="0"/>
              <a:t> (importante para os colonócitos) pela lactose através das bifidobactérias e lactobacilos  </a:t>
            </a:r>
          </a:p>
          <a:p>
            <a:pPr algn="ctr"/>
            <a:r>
              <a:rPr lang="pt-BR" sz="1600" b="1" smtClean="0">
                <a:solidFill>
                  <a:srgbClr val="FF3399"/>
                </a:solidFill>
              </a:rPr>
              <a:t>O RN É INTOLERANTE A LACOSE? </a:t>
            </a:r>
            <a:r>
              <a:rPr lang="pt-BR" sz="1600" b="1" smtClean="0">
                <a:solidFill>
                  <a:srgbClr val="0000FF"/>
                </a:solidFill>
              </a:rPr>
              <a:t>MITO!</a:t>
            </a:r>
            <a:r>
              <a:rPr lang="pt-BR" sz="1600" smtClean="0">
                <a:solidFill>
                  <a:srgbClr val="0000FF"/>
                </a:solidFill>
              </a:rPr>
              <a:t> </a:t>
            </a:r>
            <a:br>
              <a:rPr lang="pt-BR" sz="1600" smtClean="0">
                <a:solidFill>
                  <a:srgbClr val="0000FF"/>
                </a:solidFill>
              </a:rPr>
            </a:br>
            <a:r>
              <a:rPr lang="pt-BR" sz="1600" smtClean="0"/>
              <a:t> Combustível mais importante para a célula colônica (facilita  o desenvolvimento das junções de oclusões) ou seja a lactose não é prejudicial ao prematuro.</a:t>
            </a:r>
          </a:p>
          <a:p>
            <a:endParaRPr lang="pt-BR" sz="1600" smtClean="0"/>
          </a:p>
        </p:txBody>
      </p:sp>
      <p:sp>
        <p:nvSpPr>
          <p:cNvPr id="138244" name="Text Box 4"/>
          <p:cNvSpPr txBox="1">
            <a:spLocks noChangeArrowheads="1"/>
          </p:cNvSpPr>
          <p:nvPr/>
        </p:nvSpPr>
        <p:spPr bwMode="auto">
          <a:xfrm>
            <a:off x="10775950" y="6491288"/>
            <a:ext cx="1416050" cy="366712"/>
          </a:xfrm>
          <a:prstGeom prst="rect">
            <a:avLst/>
          </a:prstGeom>
          <a:noFill/>
          <a:ln w="9525">
            <a:noFill/>
            <a:miter lim="800000"/>
            <a:headEnd/>
            <a:tailEnd/>
          </a:ln>
          <a:effectLst/>
        </p:spPr>
        <p:txBody>
          <a:bodyPr wrap="none">
            <a:spAutoFit/>
          </a:bodyPr>
          <a:lstStyle/>
          <a:p>
            <a:r>
              <a:rPr lang="pt-BR"/>
              <a:t>Neu J, 2018</a:t>
            </a:r>
          </a:p>
        </p:txBody>
      </p:sp>
      <p:sp>
        <p:nvSpPr>
          <p:cNvPr id="138245" name="Rectangle 5"/>
          <p:cNvSpPr>
            <a:spLocks noChangeArrowheads="1"/>
          </p:cNvSpPr>
          <p:nvPr/>
        </p:nvSpPr>
        <p:spPr bwMode="auto">
          <a:xfrm>
            <a:off x="-76200" y="4800600"/>
            <a:ext cx="12268200" cy="915988"/>
          </a:xfrm>
          <a:prstGeom prst="rect">
            <a:avLst/>
          </a:prstGeom>
          <a:noFill/>
          <a:ln w="9525">
            <a:noFill/>
            <a:miter lim="800000"/>
            <a:headEnd/>
            <a:tailEnd/>
          </a:ln>
          <a:effectLst/>
        </p:spPr>
        <p:txBody>
          <a:bodyPr wrap="none">
            <a:spAutoFit/>
          </a:bodyPr>
          <a:lstStyle/>
          <a:p>
            <a:pPr algn="ctr"/>
            <a:r>
              <a:rPr lang="pt-BR" altLang="ja-JP">
                <a:ea typeface="ＭＳ Ｐゴシック" pitchFamily="34" charset="-128"/>
              </a:rPr>
              <a:t>O leite materno contem 10</a:t>
            </a:r>
            <a:r>
              <a:rPr lang="pt-BR" altLang="ja-JP" baseline="30000">
                <a:ea typeface="Arial Unicode MS" pitchFamily="34" charset="-128"/>
                <a:cs typeface="Arial Unicode MS" pitchFamily="34" charset="-128"/>
              </a:rPr>
              <a:t>5-6</a:t>
            </a:r>
            <a:r>
              <a:rPr lang="pt-BR" altLang="ja-JP">
                <a:ea typeface="ＭＳ Ｐゴシック" pitchFamily="34" charset="-128"/>
              </a:rPr>
              <a:t> bactérias/ml! Estas são destruídas pelo processo de pasteurização. Assim, mesmo a mãe</a:t>
            </a:r>
          </a:p>
          <a:p>
            <a:pPr algn="ctr"/>
            <a:r>
              <a:rPr lang="pt-BR" altLang="ja-JP">
                <a:ea typeface="ＭＳ Ｐゴシック" pitchFamily="34" charset="-128"/>
              </a:rPr>
              <a:t>tendo pequena quantidade de leite, ao misturar com o pasteurizado pode haver expansão de uma grande parte do </a:t>
            </a:r>
          </a:p>
          <a:p>
            <a:pPr algn="ctr"/>
            <a:r>
              <a:rPr lang="pt-BR" altLang="ja-JP">
                <a:ea typeface="ＭＳ Ｐゴシック" pitchFamily="34" charset="-128"/>
              </a:rPr>
              <a:t>microbioma após 4-8 horas</a:t>
            </a:r>
            <a:endParaRPr lang="pt-BR"/>
          </a:p>
        </p:txBody>
      </p:sp>
      <p:pic>
        <p:nvPicPr>
          <p:cNvPr id="138246" name="Picture 6"/>
          <p:cNvPicPr>
            <a:picLocks noChangeAspect="1" noChangeArrowheads="1"/>
          </p:cNvPicPr>
          <p:nvPr/>
        </p:nvPicPr>
        <p:blipFill>
          <a:blip r:embed="rId2"/>
          <a:srcRect/>
          <a:stretch>
            <a:fillRect/>
          </a:stretch>
        </p:blipFill>
        <p:spPr bwMode="auto">
          <a:xfrm>
            <a:off x="1827213" y="5638800"/>
            <a:ext cx="1890712" cy="836613"/>
          </a:xfrm>
          <a:prstGeom prst="rect">
            <a:avLst/>
          </a:prstGeom>
          <a:noFill/>
        </p:spPr>
      </p:pic>
      <p:sp>
        <p:nvSpPr>
          <p:cNvPr id="138247" name="Text Box 7"/>
          <p:cNvSpPr txBox="1">
            <a:spLocks noChangeArrowheads="1"/>
          </p:cNvSpPr>
          <p:nvPr/>
        </p:nvSpPr>
        <p:spPr bwMode="auto">
          <a:xfrm>
            <a:off x="3733800" y="5943600"/>
            <a:ext cx="6777038" cy="366713"/>
          </a:xfrm>
          <a:prstGeom prst="rect">
            <a:avLst/>
          </a:prstGeom>
          <a:noFill/>
          <a:ln w="9525">
            <a:noFill/>
            <a:miter lim="800000"/>
            <a:headEnd/>
            <a:tailEnd/>
          </a:ln>
          <a:effectLst/>
        </p:spPr>
        <p:txBody>
          <a:bodyPr wrap="none">
            <a:spAutoFit/>
          </a:bodyPr>
          <a:lstStyle/>
          <a:p>
            <a:r>
              <a:rPr lang="pt-BR">
                <a:solidFill>
                  <a:srgbClr val="0000FF"/>
                </a:solidFill>
              </a:rPr>
              <a:t>Refaunação do leite de doadora pasteurizado (ainda em estudo!)</a:t>
            </a:r>
          </a:p>
        </p:txBody>
      </p:sp>
      <p:sp>
        <p:nvSpPr>
          <p:cNvPr id="138248" name="Text Box 8"/>
          <p:cNvSpPr txBox="1">
            <a:spLocks noChangeArrowheads="1"/>
          </p:cNvSpPr>
          <p:nvPr/>
        </p:nvSpPr>
        <p:spPr bwMode="auto">
          <a:xfrm>
            <a:off x="593725" y="166688"/>
            <a:ext cx="2452688" cy="457200"/>
          </a:xfrm>
          <a:prstGeom prst="rect">
            <a:avLst/>
          </a:prstGeom>
          <a:noFill/>
          <a:ln w="9525">
            <a:noFill/>
            <a:miter lim="800000"/>
            <a:headEnd/>
            <a:tailEnd/>
          </a:ln>
          <a:effectLst/>
        </p:spPr>
        <p:txBody>
          <a:bodyPr wrap="none">
            <a:spAutoFit/>
          </a:bodyPr>
          <a:lstStyle/>
          <a:p>
            <a:r>
              <a:rPr lang="pt-BR" altLang="ja-JP" sz="2400">
                <a:solidFill>
                  <a:srgbClr val="0000FF"/>
                </a:solidFill>
                <a:ea typeface="ＭＳ Ｐゴシック" pitchFamily="34" charset="-128"/>
              </a:rPr>
              <a:t>Q</a:t>
            </a:r>
            <a:r>
              <a:rPr lang="pt-BR" sz="2400">
                <a:solidFill>
                  <a:srgbClr val="0000FF"/>
                </a:solidFill>
              </a:rPr>
              <a:t>UAL A DIETA?</a:t>
            </a:r>
          </a:p>
        </p:txBody>
      </p:sp>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p:cNvSpPr>
          <p:nvPr>
            <p:ph type="body" idx="4294967295"/>
          </p:nvPr>
        </p:nvSpPr>
        <p:spPr>
          <a:xfrm>
            <a:off x="1217613" y="4343400"/>
            <a:ext cx="9474200" cy="3886200"/>
          </a:xfrm>
        </p:spPr>
        <p:txBody>
          <a:bodyPr/>
          <a:lstStyle/>
          <a:p>
            <a:r>
              <a:rPr lang="pt-BR" smtClean="0"/>
              <a:t>Em 516 RN ≥23 e &lt;28 comparando historicamente com a</a:t>
            </a:r>
            <a:r>
              <a:rPr lang="pt-BR" altLang="ja-JP" smtClean="0">
                <a:ea typeface="ＭＳ Ｐゴシック" pitchFamily="34" charset="-128"/>
              </a:rPr>
              <a:t>q</a:t>
            </a:r>
            <a:r>
              <a:rPr lang="pt-BR" smtClean="0"/>
              <a:t>ueles </a:t>
            </a:r>
            <a:r>
              <a:rPr lang="pt-BR" altLang="ja-JP" smtClean="0">
                <a:ea typeface="ＭＳ Ｐゴシック" pitchFamily="34" charset="-128"/>
              </a:rPr>
              <a:t>q</a:t>
            </a:r>
            <a:r>
              <a:rPr lang="pt-BR" smtClean="0"/>
              <a:t>ue receberam probiótico de rotina versos os eu não receberam, os autores relataram </a:t>
            </a:r>
            <a:r>
              <a:rPr lang="pt-BR" b="1" smtClean="0">
                <a:solidFill>
                  <a:srgbClr val="FF0000"/>
                </a:solidFill>
              </a:rPr>
              <a:t>aumento significativo de enterocolite necrosante no grupo </a:t>
            </a:r>
            <a:r>
              <a:rPr lang="pt-BR" altLang="ja-JP" b="1" smtClean="0">
                <a:solidFill>
                  <a:srgbClr val="FF0000"/>
                </a:solidFill>
                <a:ea typeface="ＭＳ Ｐゴシック" pitchFamily="34" charset="-128"/>
              </a:rPr>
              <a:t>q</a:t>
            </a:r>
            <a:r>
              <a:rPr lang="pt-BR" b="1" smtClean="0">
                <a:solidFill>
                  <a:srgbClr val="FF0000"/>
                </a:solidFill>
              </a:rPr>
              <a:t>ue recebeu probiótico</a:t>
            </a:r>
            <a:r>
              <a:rPr lang="pt-BR" smtClean="0"/>
              <a:t>. No entanto relataram diminuição da sepse tardia.</a:t>
            </a:r>
          </a:p>
          <a:p>
            <a:pPr algn="ctr">
              <a:buFont typeface="Wingdings 3" pitchFamily="18" charset="2"/>
              <a:buNone/>
            </a:pPr>
            <a:r>
              <a:rPr lang="pt-BR" smtClean="0">
                <a:solidFill>
                  <a:srgbClr val="0000FF"/>
                </a:solidFill>
              </a:rPr>
              <a:t>*</a:t>
            </a:r>
            <a:r>
              <a:rPr lang="pt-BR" smtClean="0"/>
              <a:t>Infloran</a:t>
            </a:r>
            <a:r>
              <a:rPr lang="pt-BR" baseline="30000" smtClean="0"/>
              <a:t>TM</a:t>
            </a:r>
            <a:r>
              <a:rPr lang="pt-BR" smtClean="0"/>
              <a:t> contem  uma cepa de </a:t>
            </a:r>
            <a:r>
              <a:rPr lang="pt-BR" i="1" smtClean="0"/>
              <a:t>Lactobacillus acidophilus</a:t>
            </a:r>
            <a:r>
              <a:rPr lang="pt-BR" smtClean="0"/>
              <a:t> e uma estirpe de </a:t>
            </a:r>
            <a:r>
              <a:rPr lang="pt-BR" i="1" smtClean="0"/>
              <a:t>Bifidobacterium longum subsp. infantis</a:t>
            </a:r>
          </a:p>
        </p:txBody>
      </p:sp>
      <p:sp>
        <p:nvSpPr>
          <p:cNvPr id="141315" name="Rectangle 3"/>
          <p:cNvSpPr>
            <a:spLocks noChangeArrowheads="1"/>
          </p:cNvSpPr>
          <p:nvPr/>
        </p:nvSpPr>
        <p:spPr bwMode="auto">
          <a:xfrm>
            <a:off x="163513" y="1524000"/>
            <a:ext cx="12028487" cy="733425"/>
          </a:xfrm>
          <a:prstGeom prst="rect">
            <a:avLst/>
          </a:prstGeom>
          <a:solidFill>
            <a:srgbClr val="FFFFFF"/>
          </a:solidFill>
          <a:ln w="9525">
            <a:noFill/>
            <a:miter lim="800000"/>
            <a:headEnd/>
            <a:tailEnd/>
          </a:ln>
          <a:effectLst/>
        </p:spPr>
        <p:txBody>
          <a:bodyPr lIns="0" tIns="0" rIns="95220" bIns="0" anchor="ctr">
            <a:spAutoFit/>
          </a:bodyPr>
          <a:lstStyle/>
          <a:p>
            <a:pPr algn="ctr"/>
            <a:r>
              <a:rPr lang="en-US" sz="1600">
                <a:hlinkClick r:id="rId2"/>
              </a:rPr>
              <a:t>Increased incidence of necrotizing enterocolitis associated with routine administration of Infloran™ in extremely preterm infants.</a:t>
            </a:r>
            <a:r>
              <a:rPr lang="en-US" sz="1600"/>
              <a:t>Escribano E, Zozaya C, Madero R, Sánchez L, van Goudoever J, Rodríguez JM, de Pipaon MS.Benef Microbes. 2018 Jun 11:1-8. doi: 10.3920/BM2017.0098. [Epub ahead of print].PMID: 29888655.</a:t>
            </a:r>
            <a:r>
              <a:rPr lang="en-US" sz="1600" u="sng">
                <a:hlinkClick r:id="rId3"/>
              </a:rPr>
              <a:t>Similar articles</a:t>
            </a:r>
            <a:endParaRPr lang="en-US" sz="1600" u="sng"/>
          </a:p>
        </p:txBody>
      </p:sp>
      <p:sp>
        <p:nvSpPr>
          <p:cNvPr id="141316" name="Text Box 4"/>
          <p:cNvSpPr txBox="1">
            <a:spLocks noChangeArrowheads="1"/>
          </p:cNvSpPr>
          <p:nvPr/>
        </p:nvSpPr>
        <p:spPr bwMode="auto">
          <a:xfrm>
            <a:off x="757238" y="601663"/>
            <a:ext cx="11171237" cy="822325"/>
          </a:xfrm>
          <a:prstGeom prst="rect">
            <a:avLst/>
          </a:prstGeom>
          <a:solidFill>
            <a:schemeClr val="bg2"/>
          </a:solidFill>
          <a:ln w="9525">
            <a:noFill/>
            <a:miter lim="800000"/>
            <a:headEnd/>
            <a:tailEnd/>
          </a:ln>
          <a:effectLst/>
        </p:spPr>
        <p:txBody>
          <a:bodyPr>
            <a:spAutoFit/>
          </a:bodyPr>
          <a:lstStyle/>
          <a:p>
            <a:pPr algn="ctr"/>
            <a:r>
              <a:rPr lang="pt-BR" sz="2400">
                <a:solidFill>
                  <a:srgbClr val="FF0000"/>
                </a:solidFill>
              </a:rPr>
              <a:t>Aumento da incidência de enterocolite necrosante com o uso de rotina de</a:t>
            </a:r>
          </a:p>
          <a:p>
            <a:pPr algn="ctr"/>
            <a:r>
              <a:rPr lang="pt-BR" sz="2400">
                <a:solidFill>
                  <a:srgbClr val="FF0000"/>
                </a:solidFill>
              </a:rPr>
              <a:t>Infloran</a:t>
            </a:r>
            <a:r>
              <a:rPr lang="pt-BR" sz="2400" baseline="30000">
                <a:solidFill>
                  <a:srgbClr val="FF0000"/>
                </a:solidFill>
                <a:ea typeface="Arial Unicode MS" pitchFamily="34" charset="-128"/>
                <a:cs typeface="Arial Unicode MS" pitchFamily="34" charset="-128"/>
              </a:rPr>
              <a:t>TM* </a:t>
            </a:r>
            <a:r>
              <a:rPr lang="pt-BR" sz="2400">
                <a:solidFill>
                  <a:srgbClr val="FF0000"/>
                </a:solidFill>
                <a:ea typeface="Arial Unicode MS" pitchFamily="34" charset="-128"/>
                <a:cs typeface="Arial Unicode MS" pitchFamily="34" charset="-128"/>
              </a:rPr>
              <a:t>em prematuros extremos</a:t>
            </a:r>
          </a:p>
        </p:txBody>
      </p:sp>
      <p:pic>
        <p:nvPicPr>
          <p:cNvPr id="141317" name="Picture 5"/>
          <p:cNvPicPr>
            <a:picLocks noChangeAspect="1" noChangeArrowheads="1"/>
          </p:cNvPicPr>
          <p:nvPr/>
        </p:nvPicPr>
        <p:blipFill>
          <a:blip r:embed="rId4"/>
          <a:srcRect/>
          <a:stretch>
            <a:fillRect/>
          </a:stretch>
        </p:blipFill>
        <p:spPr bwMode="auto">
          <a:xfrm>
            <a:off x="2665413" y="2286000"/>
            <a:ext cx="5981700" cy="2103438"/>
          </a:xfrm>
          <a:prstGeom prst="rect">
            <a:avLst/>
          </a:prstGeom>
          <a:noFill/>
        </p:spPr>
      </p:pic>
      <p:sp>
        <p:nvSpPr>
          <p:cNvPr id="141318" name="Line 6"/>
          <p:cNvSpPr>
            <a:spLocks noChangeShapeType="1"/>
          </p:cNvSpPr>
          <p:nvPr/>
        </p:nvSpPr>
        <p:spPr bwMode="auto">
          <a:xfrm>
            <a:off x="2360613" y="2514600"/>
            <a:ext cx="293687" cy="203200"/>
          </a:xfrm>
          <a:prstGeom prst="line">
            <a:avLst/>
          </a:prstGeom>
          <a:noFill/>
          <a:ln w="38100">
            <a:solidFill>
              <a:srgbClr val="FF0000"/>
            </a:solidFill>
            <a:round/>
            <a:headEnd/>
            <a:tailEnd type="triangle" w="med" len="med"/>
          </a:ln>
          <a:effectLst/>
        </p:spPr>
        <p:txBody>
          <a:bodyPr/>
          <a:lstStyle/>
          <a:p>
            <a:endParaRPr lang="pt-BR"/>
          </a:p>
        </p:txBody>
      </p:sp>
      <p:sp>
        <p:nvSpPr>
          <p:cNvPr id="141319" name="Line 7"/>
          <p:cNvSpPr>
            <a:spLocks noChangeShapeType="1"/>
          </p:cNvSpPr>
          <p:nvPr/>
        </p:nvSpPr>
        <p:spPr bwMode="auto">
          <a:xfrm>
            <a:off x="4648200" y="2514600"/>
            <a:ext cx="293688" cy="203200"/>
          </a:xfrm>
          <a:prstGeom prst="line">
            <a:avLst/>
          </a:prstGeom>
          <a:noFill/>
          <a:ln w="76200">
            <a:solidFill>
              <a:srgbClr val="FF0000"/>
            </a:solidFill>
            <a:round/>
            <a:headEnd/>
            <a:tailEnd type="triangle" w="med" len="med"/>
          </a:ln>
          <a:effectLst/>
        </p:spPr>
        <p:txBody>
          <a:bodyPr/>
          <a:lstStyle/>
          <a:p>
            <a:endParaRPr lang="pt-BR"/>
          </a:p>
        </p:txBody>
      </p:sp>
      <p:sp>
        <p:nvSpPr>
          <p:cNvPr id="141320" name="Line 8"/>
          <p:cNvSpPr>
            <a:spLocks noChangeShapeType="1"/>
          </p:cNvSpPr>
          <p:nvPr/>
        </p:nvSpPr>
        <p:spPr bwMode="auto">
          <a:xfrm>
            <a:off x="6019800" y="2514600"/>
            <a:ext cx="293688" cy="203200"/>
          </a:xfrm>
          <a:prstGeom prst="line">
            <a:avLst/>
          </a:prstGeom>
          <a:noFill/>
          <a:ln w="76200">
            <a:solidFill>
              <a:srgbClr val="FF0000"/>
            </a:solidFill>
            <a:round/>
            <a:headEnd/>
            <a:tailEnd type="triangle" w="med" len="med"/>
          </a:ln>
          <a:effectLst/>
        </p:spPr>
        <p:txBody>
          <a:bodyPr/>
          <a:lstStyle/>
          <a:p>
            <a:endParaRPr lang="pt-BR"/>
          </a:p>
        </p:txBody>
      </p:sp>
      <p:sp>
        <p:nvSpPr>
          <p:cNvPr id="141321" name="Oval 9"/>
          <p:cNvSpPr>
            <a:spLocks noChangeArrowheads="1"/>
          </p:cNvSpPr>
          <p:nvPr/>
        </p:nvSpPr>
        <p:spPr bwMode="auto">
          <a:xfrm>
            <a:off x="0" y="0"/>
            <a:ext cx="914400" cy="914400"/>
          </a:xfrm>
          <a:prstGeom prst="ellipse">
            <a:avLst/>
          </a:prstGeom>
          <a:solidFill>
            <a:srgbClr val="0066FF"/>
          </a:solidFill>
          <a:ln w="9525">
            <a:solidFill>
              <a:srgbClr val="0066FF"/>
            </a:solidFill>
            <a:round/>
            <a:headEnd/>
            <a:tailEnd/>
          </a:ln>
          <a:effectLst/>
        </p:spPr>
        <p:txBody>
          <a:bodyPr wrap="none" anchor="ctr"/>
          <a:lstStyle/>
          <a:p>
            <a:pPr algn="ctr"/>
            <a:r>
              <a:rPr lang="pt-BR" sz="2800" b="1">
                <a:solidFill>
                  <a:srgbClr val="FFFFCC"/>
                </a:solidFill>
              </a:rPr>
              <a:t>2018</a:t>
            </a:r>
          </a:p>
        </p:txBody>
      </p:sp>
      <p:sp>
        <p:nvSpPr>
          <p:cNvPr id="141322" name="Text Box 10"/>
          <p:cNvSpPr txBox="1">
            <a:spLocks noChangeArrowheads="1"/>
          </p:cNvSpPr>
          <p:nvPr/>
        </p:nvSpPr>
        <p:spPr bwMode="auto">
          <a:xfrm>
            <a:off x="3609975" y="0"/>
            <a:ext cx="3609975" cy="579438"/>
          </a:xfrm>
          <a:prstGeom prst="rect">
            <a:avLst/>
          </a:prstGeom>
          <a:noFill/>
          <a:ln w="9525">
            <a:noFill/>
            <a:miter lim="800000"/>
            <a:headEnd/>
            <a:tailEnd/>
          </a:ln>
          <a:effectLst/>
        </p:spPr>
        <p:txBody>
          <a:bodyPr wrap="none">
            <a:spAutoFit/>
          </a:bodyPr>
          <a:lstStyle/>
          <a:p>
            <a:r>
              <a:rPr lang="pt-BR" sz="3200" b="1">
                <a:solidFill>
                  <a:srgbClr val="FF66FF"/>
                </a:solidFill>
              </a:rPr>
              <a:t>E os probióticos?</a:t>
            </a:r>
          </a:p>
        </p:txBody>
      </p:sp>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p:cNvSpPr>
          <p:nvPr>
            <p:ph type="body" idx="4294967295"/>
          </p:nvPr>
        </p:nvSpPr>
        <p:spPr>
          <a:xfrm>
            <a:off x="471488" y="873125"/>
            <a:ext cx="11720512" cy="5197475"/>
          </a:xfrm>
          <a:solidFill>
            <a:schemeClr val="bg2"/>
          </a:solidFill>
        </p:spPr>
        <p:txBody>
          <a:bodyPr/>
          <a:lstStyle/>
          <a:p>
            <a:pPr>
              <a:lnSpc>
                <a:spcPct val="80000"/>
              </a:lnSpc>
              <a:buFont typeface="Wingdings 3" pitchFamily="18" charset="2"/>
              <a:buNone/>
            </a:pPr>
            <a:r>
              <a:rPr lang="pt-BR" b="1" smtClean="0">
                <a:solidFill>
                  <a:srgbClr val="0000FF"/>
                </a:solidFill>
              </a:rPr>
              <a:t>                                                 Maior estudo até agora: UK Pips Tria</a:t>
            </a:r>
          </a:p>
          <a:p>
            <a:pPr>
              <a:lnSpc>
                <a:spcPct val="80000"/>
              </a:lnSpc>
              <a:buFont typeface="Wingdings 3" pitchFamily="18" charset="2"/>
              <a:buNone/>
            </a:pPr>
            <a:r>
              <a:rPr lang="pt-BR" b="1" smtClean="0">
                <a:solidFill>
                  <a:srgbClr val="0000FF"/>
                </a:solidFill>
              </a:rPr>
              <a:t>                                             (Costello, et al. Lancet fevereiro de 2016)</a:t>
            </a:r>
          </a:p>
          <a:p>
            <a:pPr>
              <a:lnSpc>
                <a:spcPct val="80000"/>
              </a:lnSpc>
            </a:pPr>
            <a:r>
              <a:rPr lang="pt-BR" sz="1600" smtClean="0"/>
              <a:t>• Duplo cego, randomizado, prospectivo.</a:t>
            </a:r>
          </a:p>
          <a:p>
            <a:pPr>
              <a:lnSpc>
                <a:spcPct val="80000"/>
              </a:lnSpc>
            </a:pPr>
            <a:r>
              <a:rPr lang="pt-BR" sz="1600" smtClean="0"/>
              <a:t>• Probiótico usado:  Bifidobacterium</a:t>
            </a:r>
          </a:p>
          <a:p>
            <a:pPr>
              <a:lnSpc>
                <a:spcPct val="80000"/>
              </a:lnSpc>
            </a:pPr>
            <a:r>
              <a:rPr lang="pt-BR" sz="1600" smtClean="0"/>
              <a:t>• 23 a 31 semanas de idade gestacional </a:t>
            </a:r>
          </a:p>
          <a:p>
            <a:pPr>
              <a:lnSpc>
                <a:spcPct val="80000"/>
              </a:lnSpc>
            </a:pPr>
            <a:r>
              <a:rPr lang="pt-BR" sz="1600" smtClean="0"/>
              <a:t>•Poder para  a NEC como resultado primário: </a:t>
            </a:r>
            <a:r>
              <a:rPr lang="pt-BR" sz="1600" smtClean="0">
                <a:solidFill>
                  <a:srgbClr val="0000FF"/>
                </a:solidFill>
              </a:rPr>
              <a:t>1315</a:t>
            </a:r>
            <a:r>
              <a:rPr lang="pt-BR" sz="1600" smtClean="0"/>
              <a:t> bebês inscritos</a:t>
            </a:r>
          </a:p>
          <a:p>
            <a:pPr>
              <a:lnSpc>
                <a:spcPct val="80000"/>
              </a:lnSpc>
            </a:pPr>
            <a:r>
              <a:rPr lang="pt-BR" sz="1600" smtClean="0"/>
              <a:t>Resultados: </a:t>
            </a:r>
            <a:r>
              <a:rPr lang="pt-BR" sz="1600" smtClean="0">
                <a:solidFill>
                  <a:srgbClr val="FF3300"/>
                </a:solidFill>
              </a:rPr>
              <a:t>sem diferenças nos resultados de: </a:t>
            </a:r>
          </a:p>
          <a:p>
            <a:pPr>
              <a:lnSpc>
                <a:spcPct val="80000"/>
              </a:lnSpc>
            </a:pPr>
            <a:r>
              <a:rPr lang="pt-BR" sz="1600" smtClean="0">
                <a:solidFill>
                  <a:srgbClr val="FF3300"/>
                </a:solidFill>
              </a:rPr>
              <a:t>• ECN</a:t>
            </a:r>
          </a:p>
          <a:p>
            <a:pPr>
              <a:lnSpc>
                <a:spcPct val="80000"/>
              </a:lnSpc>
            </a:pPr>
            <a:r>
              <a:rPr lang="pt-BR" sz="1600" smtClean="0">
                <a:solidFill>
                  <a:srgbClr val="FF3300"/>
                </a:solidFill>
              </a:rPr>
              <a:t>• Sepse tardia</a:t>
            </a:r>
          </a:p>
          <a:p>
            <a:pPr>
              <a:lnSpc>
                <a:spcPct val="80000"/>
              </a:lnSpc>
            </a:pPr>
            <a:r>
              <a:rPr lang="pt-BR" sz="1600" smtClean="0">
                <a:solidFill>
                  <a:srgbClr val="FF3300"/>
                </a:solidFill>
              </a:rPr>
              <a:t>• Morte</a:t>
            </a:r>
          </a:p>
          <a:p>
            <a:pPr>
              <a:lnSpc>
                <a:spcPct val="80000"/>
              </a:lnSpc>
            </a:pPr>
            <a:r>
              <a:rPr lang="pt-BR" sz="1600" b="1" smtClean="0"/>
              <a:t>CONCLUSÕES:</a:t>
            </a:r>
          </a:p>
          <a:p>
            <a:pPr algn="ctr">
              <a:lnSpc>
                <a:spcPct val="80000"/>
              </a:lnSpc>
            </a:pPr>
            <a:r>
              <a:rPr lang="pt-BR" i="1" smtClean="0"/>
              <a:t>Este é o maior estudo até o momento de uma intervenção probiótica. Não mostra evidências de benefício e não apóia o uso rotineiro de probióticos para bebês prematuros.</a:t>
            </a:r>
            <a:r>
              <a:rPr lang="pt-BR" sz="1600" i="1" smtClean="0"/>
              <a:t>.</a:t>
            </a:r>
          </a:p>
        </p:txBody>
      </p:sp>
      <p:sp>
        <p:nvSpPr>
          <p:cNvPr id="142339" name="Rectangle 3"/>
          <p:cNvSpPr>
            <a:spLocks noChangeArrowheads="1"/>
          </p:cNvSpPr>
          <p:nvPr/>
        </p:nvSpPr>
        <p:spPr bwMode="auto">
          <a:xfrm>
            <a:off x="2667000" y="5008563"/>
            <a:ext cx="5370513" cy="1063625"/>
          </a:xfrm>
          <a:prstGeom prst="rect">
            <a:avLst/>
          </a:prstGeom>
          <a:solidFill>
            <a:srgbClr val="FFFFFF"/>
          </a:solidFill>
          <a:ln w="9525">
            <a:noFill/>
            <a:miter lim="800000"/>
            <a:headEnd/>
            <a:tailEnd/>
          </a:ln>
          <a:effectLst/>
        </p:spPr>
        <p:txBody>
          <a:bodyPr lIns="0" tIns="0" rIns="95220" bIns="0" anchor="ctr">
            <a:spAutoFit/>
          </a:bodyPr>
          <a:lstStyle/>
          <a:p>
            <a:pPr algn="ctr"/>
            <a:r>
              <a:rPr lang="en-US" sz="1400">
                <a:hlinkClick r:id="rId2"/>
              </a:rPr>
              <a:t>A randomised controlled trial of the probiotic Bifidobacterium breve BBG-001 in preterm babies to prevent sepsis, necrotising enterocolitis and death: the Probiotics in Preterm infantS (PiPS) trial.</a:t>
            </a:r>
            <a:r>
              <a:rPr lang="en-US" sz="1400"/>
              <a:t>Costeloe K, Bowler U, Brocklehurst P et al. Technol Assess. 2016 Aug;20(66). Artigo Integral!</a:t>
            </a:r>
          </a:p>
        </p:txBody>
      </p:sp>
      <p:sp>
        <p:nvSpPr>
          <p:cNvPr id="79877" name="Rectangle 5"/>
          <p:cNvSpPr>
            <a:spLocks noChangeArrowheads="1"/>
          </p:cNvSpPr>
          <p:nvPr/>
        </p:nvSpPr>
        <p:spPr bwMode="auto">
          <a:xfrm>
            <a:off x="431800" y="188913"/>
            <a:ext cx="10972800" cy="1139825"/>
          </a:xfrm>
          <a:prstGeom prst="rect">
            <a:avLst/>
          </a:prstGeom>
          <a:noFill/>
          <a:ln w="9525">
            <a:noFill/>
            <a:miter lim="800000"/>
            <a:headEnd/>
            <a:tailEnd/>
          </a:ln>
          <a:effectLst/>
        </p:spPr>
        <p:txBody>
          <a:bodyPr anchor="ctr" anchorCtr="1"/>
          <a:lstStyle/>
          <a:p>
            <a:pPr algn="ctr"/>
            <a:r>
              <a:rPr lang="pt-BR" sz="2400" b="1">
                <a:solidFill>
                  <a:srgbClr val="FF66FF"/>
                </a:solidFill>
                <a:effectLst>
                  <a:outerShdw blurRad="38100" dist="38100" dir="2700000" algn="tl">
                    <a:srgbClr val="C0C0C0"/>
                  </a:outerShdw>
                </a:effectLst>
                <a:latin typeface="Tahoma" pitchFamily="34" charset="0"/>
              </a:rPr>
              <a:t>Probióticos na Enterocolite Necrosante</a:t>
            </a:r>
          </a:p>
          <a:p>
            <a:pPr algn="ctr"/>
            <a:endParaRPr lang="pt-BR" sz="2400" b="1">
              <a:solidFill>
                <a:srgbClr val="FF66FF"/>
              </a:solidFill>
              <a:effectLst>
                <a:outerShdw blurRad="38100" dist="38100" dir="2700000" algn="tl">
                  <a:srgbClr val="C0C0C0"/>
                </a:outerShdw>
              </a:effectLst>
              <a:latin typeface="Tahoma" pitchFamily="34" charset="0"/>
            </a:endParaRPr>
          </a:p>
        </p:txBody>
      </p:sp>
      <p:sp>
        <p:nvSpPr>
          <p:cNvPr id="142341" name="Text Box 5"/>
          <p:cNvSpPr txBox="1">
            <a:spLocks noChangeArrowheads="1"/>
          </p:cNvSpPr>
          <p:nvPr/>
        </p:nvSpPr>
        <p:spPr bwMode="auto">
          <a:xfrm>
            <a:off x="11188700" y="6583363"/>
            <a:ext cx="1003300" cy="274637"/>
          </a:xfrm>
          <a:prstGeom prst="rect">
            <a:avLst/>
          </a:prstGeom>
          <a:noFill/>
          <a:ln w="9525">
            <a:noFill/>
            <a:miter lim="800000"/>
            <a:headEnd/>
            <a:tailEnd/>
          </a:ln>
          <a:effectLst/>
        </p:spPr>
        <p:txBody>
          <a:bodyPr wrap="none">
            <a:spAutoFit/>
          </a:bodyPr>
          <a:lstStyle/>
          <a:p>
            <a:r>
              <a:rPr lang="pt-BR" sz="1200"/>
              <a:t>Neu J, 2018</a:t>
            </a:r>
          </a:p>
        </p:txBody>
      </p:sp>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p:cNvSpPr>
          <p:nvPr>
            <p:ph type="title" idx="4294967295"/>
          </p:nvPr>
        </p:nvSpPr>
        <p:spPr>
          <a:xfrm>
            <a:off x="1169988" y="0"/>
            <a:ext cx="9147175" cy="1020763"/>
          </a:xfrm>
        </p:spPr>
        <p:txBody>
          <a:bodyPr/>
          <a:lstStyle/>
          <a:p>
            <a:r>
              <a:rPr lang="pt-BR" smtClean="0">
                <a:solidFill>
                  <a:srgbClr val="FF3399"/>
                </a:solidFill>
              </a:rPr>
              <a:t>PORTANTO...</a:t>
            </a:r>
          </a:p>
        </p:txBody>
      </p:sp>
      <p:sp>
        <p:nvSpPr>
          <p:cNvPr id="143363" name="Rectangle 3"/>
          <p:cNvSpPr>
            <a:spLocks noGrp="1"/>
          </p:cNvSpPr>
          <p:nvPr>
            <p:ph type="body" idx="4294967295"/>
          </p:nvPr>
        </p:nvSpPr>
        <p:spPr>
          <a:xfrm>
            <a:off x="227013" y="914400"/>
            <a:ext cx="11585575" cy="5943600"/>
          </a:xfrm>
          <a:ln w="38100">
            <a:solidFill>
              <a:srgbClr val="0033CC"/>
            </a:solidFill>
          </a:ln>
        </p:spPr>
        <p:txBody>
          <a:bodyPr/>
          <a:lstStyle/>
          <a:p>
            <a:pPr>
              <a:lnSpc>
                <a:spcPct val="70000"/>
              </a:lnSpc>
            </a:pPr>
            <a:endParaRPr lang="pt-PT" altLang="ja-JP" sz="1600" smtClean="0">
              <a:latin typeface="Times New Roman" pitchFamily="18" charset="0"/>
              <a:ea typeface="ＭＳ Ｐゴシック" pitchFamily="34" charset="-128"/>
            </a:endParaRPr>
          </a:p>
          <a:p>
            <a:pPr>
              <a:lnSpc>
                <a:spcPct val="70000"/>
              </a:lnSpc>
              <a:buFont typeface="Wingdings 3" pitchFamily="18" charset="2"/>
              <a:buNone/>
            </a:pPr>
            <a:r>
              <a:rPr lang="pt-PT" altLang="ja-JP" sz="1600" smtClean="0">
                <a:latin typeface="Times New Roman" pitchFamily="18" charset="0"/>
                <a:ea typeface="ＭＳ Ｐゴシック" pitchFamily="34" charset="-128"/>
              </a:rPr>
              <a:t>    			</a:t>
            </a:r>
            <a:r>
              <a:rPr lang="pt-PT" altLang="ja-JP" sz="2000" smtClean="0">
                <a:latin typeface="Times New Roman" pitchFamily="18" charset="0"/>
                <a:ea typeface="ＭＳ Ｐゴシック" pitchFamily="34" charset="-128"/>
              </a:rPr>
              <a:t>Enfatizamos a importância de diferenciar a enterocolite necrosante (ECN) da perfuração intestinal espontânea (ocorre mais no íleo, nos primeiros 1 dias de vida, a corioamnionite tem papel importante pela translocação de </a:t>
            </a:r>
            <a:r>
              <a:rPr lang="pt-PT" altLang="ja-JP" sz="2000" i="1" smtClean="0">
                <a:latin typeface="Times New Roman" pitchFamily="18" charset="0"/>
                <a:ea typeface="ＭＳ Ｐゴシック" pitchFamily="34" charset="-128"/>
              </a:rPr>
              <a:t>Candida</a:t>
            </a:r>
            <a:r>
              <a:rPr lang="pt-PT" altLang="ja-JP" sz="2000" smtClean="0">
                <a:latin typeface="Times New Roman" pitchFamily="18" charset="0"/>
                <a:ea typeface="ＭＳ Ｐゴシック" pitchFamily="34" charset="-128"/>
              </a:rPr>
              <a:t> e </a:t>
            </a:r>
            <a:r>
              <a:rPr lang="pt-PT" altLang="ja-JP" sz="2000" i="1" smtClean="0">
                <a:latin typeface="Times New Roman" pitchFamily="18" charset="0"/>
                <a:ea typeface="ＭＳ Ｐゴシック" pitchFamily="34" charset="-128"/>
              </a:rPr>
              <a:t>Staphylococcus </a:t>
            </a:r>
            <a:r>
              <a:rPr lang="pt-PT" altLang="ja-JP" sz="2000" smtClean="0">
                <a:latin typeface="Times New Roman" pitchFamily="18" charset="0"/>
                <a:ea typeface="ＭＳ Ｐゴシック" pitchFamily="34" charset="-128"/>
              </a:rPr>
              <a:t>para a circulação sistêmica). Após comentar sobre o estudo recente de Gordon PV et al (2017) </a:t>
            </a:r>
            <a:r>
              <a:rPr lang="pt-BR" altLang="ja-JP" sz="2000" smtClean="0">
                <a:latin typeface="Times New Roman" pitchFamily="18" charset="0"/>
                <a:ea typeface="ＭＳ Ｐゴシック" pitchFamily="34" charset="-128"/>
              </a:rPr>
              <a:t>q</a:t>
            </a:r>
            <a:r>
              <a:rPr lang="pt-PT" altLang="ja-JP" sz="2000" smtClean="0">
                <a:latin typeface="Times New Roman" pitchFamily="18" charset="0"/>
                <a:ea typeface="ＭＳ Ｐゴシック" pitchFamily="34" charset="-128"/>
              </a:rPr>
              <a:t>ue citou 14 subgrupos de ECN no recém-nascido(RN), focalizamos a nossa discussão em torno da ENC Clássica </a:t>
            </a:r>
            <a:r>
              <a:rPr lang="pt-BR" altLang="ja-JP" sz="2000" smtClean="0">
                <a:latin typeface="Times New Roman" pitchFamily="18" charset="0"/>
                <a:ea typeface="ＭＳ Ｐゴシック" pitchFamily="34" charset="-128"/>
              </a:rPr>
              <a:t>que é aquela associada á disbiose. Na procura dos inimigos, devemos lembrar que somos nós mesmos, como diz Neu J (2018): a antibioticoterapia empírica prolongada ≥5 dias sem infecção (altera o desenvolvimento fisiológico e imunológico intestinal), o uso de inibidores H2, como a ranitidina (aumento de proteobactérias no intestino-gram-negativas), nutrição parenteral sem nutrição enteral (aumento da permeabilidade intestinal, facilitando a translocação d bactérias devido ao mal funcionamento das junções de oclusões no intestino, além do aumento das proteobactérias). A nutrição enteral tem papel importante na prevenção da ECN: falta de nutrição enteral leva a uma mudança na microbiota luminal, onde as proteobactérias (gram-negativas) dominam, criando um estado proinflamatório que leva à quebra das junções de oclusões com  perda da função de barreira epitelial, translocação bacteriana e sepse. A nutrição enteral deve ser realizada com leite humano cru (o leite materno contem 10</a:t>
            </a:r>
            <a:r>
              <a:rPr lang="pt-BR" altLang="ja-JP" sz="2000" baseline="30000" smtClean="0">
                <a:latin typeface="Times New Roman" pitchFamily="18" charset="0"/>
                <a:ea typeface="ＭＳ Ｐゴシック" pitchFamily="34" charset="-128"/>
              </a:rPr>
              <a:t>5-6</a:t>
            </a:r>
            <a:r>
              <a:rPr lang="pt-BR" altLang="ja-JP" sz="2000" smtClean="0">
                <a:latin typeface="Times New Roman" pitchFamily="18" charset="0"/>
                <a:ea typeface="ＭＳ Ｐゴシック" pitchFamily="34" charset="-128"/>
              </a:rPr>
              <a:t> bactérias/ml! Estas são destruídas pelo processo de pasteurização. Assim, mesmo a mãe tendo pequena quantidade de leite, ao misturar com o pasteurizado pode haver expansão de uma grande parte do microbioma após 4-8 horas (é a chamada </a:t>
            </a:r>
            <a:r>
              <a:rPr lang="pt-BR" altLang="ja-JP" sz="2000" b="1" smtClean="0">
                <a:latin typeface="Times New Roman" pitchFamily="18" charset="0"/>
                <a:ea typeface="ＭＳ Ｐゴシック" pitchFamily="34" charset="-128"/>
              </a:rPr>
              <a:t>refaunação do leite humano pasteurizado!)</a:t>
            </a:r>
            <a:r>
              <a:rPr lang="pt-BR" altLang="ja-JP" sz="2000" smtClean="0">
                <a:latin typeface="Times New Roman" pitchFamily="18" charset="0"/>
                <a:ea typeface="ＭＳ Ｐゴシック" pitchFamily="34" charset="-128"/>
              </a:rPr>
              <a:t>. Quanto aos probióticos, tema que discutirei no mês de outubro/2018, estudos recentes tem mostrado aumento da ECN com o uso de probiótico (516 RN ≥23 e &lt;28 comparando historicamente com aqueles que receberam probiótico de rotina versos os </a:t>
            </a:r>
            <a:r>
              <a:rPr lang="pt-BR" altLang="ja-JP" sz="2000" smtClean="0">
                <a:ea typeface="ＭＳ Ｐゴシック" pitchFamily="34" charset="-128"/>
              </a:rPr>
              <a:t>que </a:t>
            </a:r>
            <a:r>
              <a:rPr lang="pt-BR" altLang="ja-JP" sz="2000" smtClean="0">
                <a:latin typeface="Times New Roman" pitchFamily="18" charset="0"/>
                <a:ea typeface="ＭＳ Ｐゴシック" pitchFamily="34" charset="-128"/>
              </a:rPr>
              <a:t> não receberam)  e outros, sem alteração na sua incidência. </a:t>
            </a:r>
            <a:r>
              <a:rPr lang="pt-PT" altLang="ja-JP" sz="2000" smtClean="0">
                <a:latin typeface="Times New Roman" pitchFamily="18" charset="0"/>
                <a:ea typeface="ＭＳ Ｐゴシック" pitchFamily="34" charset="-128"/>
              </a:rPr>
              <a:t>Muito mais precisa ser aprendido sobre a flora intestinal  e suas interações com o desenvolvimento do trato intestinal antes de podermos rotineiramente manipular o ecossistema microbiano intestinal.Segundo Neu F, u</a:t>
            </a:r>
            <a:r>
              <a:rPr lang="pt-BR" altLang="ja-JP" sz="2000" smtClean="0">
                <a:latin typeface="Times New Roman" pitchFamily="18" charset="0"/>
                <a:ea typeface="ＭＳ Ｐゴシック" pitchFamily="34" charset="-128"/>
              </a:rPr>
              <a:t>ma vez que tenhamos uma compreensão clara das causas das diferentes formas da ECN, seremos mais capazes de direcionar estratégias preventivas. </a:t>
            </a:r>
            <a:endParaRPr lang="pt-BR" sz="2000" smtClean="0">
              <a:latin typeface="Times New Roman" pitchFamily="18" charset="0"/>
              <a:ea typeface="ＭＳ Ｐゴシック" pitchFamily="34" charset="-128"/>
            </a:endParaRPr>
          </a:p>
        </p:txBody>
      </p:sp>
      <p:sp>
        <p:nvSpPr>
          <p:cNvPr id="143364" name="Text Box 4"/>
          <p:cNvSpPr txBox="1">
            <a:spLocks noChangeArrowheads="1"/>
          </p:cNvSpPr>
          <p:nvPr/>
        </p:nvSpPr>
        <p:spPr bwMode="auto">
          <a:xfrm>
            <a:off x="10364788" y="6400800"/>
            <a:ext cx="1201737"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p:cNvSpPr>
          <p:nvPr>
            <p:ph type="title" idx="4294967295"/>
          </p:nvPr>
        </p:nvSpPr>
        <p:spPr>
          <a:xfrm>
            <a:off x="1527175" y="633413"/>
            <a:ext cx="8912225" cy="1281112"/>
          </a:xfrm>
        </p:spPr>
        <p:txBody>
          <a:bodyPr/>
          <a:lstStyle/>
          <a:p>
            <a:r>
              <a:rPr lang="pt-BR" smtClean="0">
                <a:solidFill>
                  <a:srgbClr val="0000FF"/>
                </a:solidFill>
              </a:rPr>
              <a:t>OBRIGADO!</a:t>
            </a:r>
          </a:p>
        </p:txBody>
      </p:sp>
      <p:pic>
        <p:nvPicPr>
          <p:cNvPr id="144388" name="Picture 4"/>
          <p:cNvPicPr>
            <a:picLocks noChangeAspect="1" noChangeArrowheads="1"/>
          </p:cNvPicPr>
          <p:nvPr/>
        </p:nvPicPr>
        <p:blipFill>
          <a:blip r:embed="rId2" cstate="print">
            <a:lum bright="12000" contrast="24000"/>
          </a:blip>
          <a:srcRect/>
          <a:stretch>
            <a:fillRect/>
          </a:stretch>
        </p:blipFill>
        <p:spPr bwMode="auto">
          <a:xfrm>
            <a:off x="2284413" y="1211263"/>
            <a:ext cx="7051675" cy="4959350"/>
          </a:xfrm>
          <a:prstGeom prst="rect">
            <a:avLst/>
          </a:prstGeom>
          <a:noFill/>
          <a:ln w="28575">
            <a:solidFill>
              <a:srgbClr val="009900"/>
            </a:solidFill>
            <a:miter lim="800000"/>
            <a:headEnd/>
            <a:tailEnd/>
          </a:ln>
          <a:effectLst/>
        </p:spPr>
      </p:pic>
      <p:sp>
        <p:nvSpPr>
          <p:cNvPr id="144389" name="Text Box 5"/>
          <p:cNvSpPr txBox="1">
            <a:spLocks noChangeArrowheads="1"/>
          </p:cNvSpPr>
          <p:nvPr/>
        </p:nvSpPr>
        <p:spPr bwMode="auto">
          <a:xfrm>
            <a:off x="2176463" y="6219825"/>
            <a:ext cx="7283450" cy="366713"/>
          </a:xfrm>
          <a:prstGeom prst="rect">
            <a:avLst/>
          </a:prstGeom>
          <a:noFill/>
          <a:ln w="9525">
            <a:noFill/>
            <a:miter lim="800000"/>
            <a:headEnd/>
            <a:tailEnd/>
          </a:ln>
          <a:effectLst/>
        </p:spPr>
        <p:txBody>
          <a:bodyPr wrap="none">
            <a:spAutoFit/>
          </a:bodyPr>
          <a:lstStyle/>
          <a:p>
            <a:r>
              <a:rPr lang="pt-BR"/>
              <a:t>Drs. Joseleide de Castro, Paul R. Margotto, Déborah e Maria Eduarda</a:t>
            </a:r>
          </a:p>
        </p:txBody>
      </p:sp>
    </p:spTree>
  </p:cSld>
  <p:clrMapOvr>
    <a:masterClrMapping/>
  </p:clrMapOvr>
</p:sld>
</file>

<file path=ppt/theme/theme1.xml><?xml version="1.0" encoding="utf-8"?>
<a:theme xmlns:a="http://schemas.openxmlformats.org/drawingml/2006/main" name="Cacho">
  <a:themeElements>
    <a:clrScheme name="Cach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Cacho">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3023</TotalTime>
  <Words>6832</Words>
  <Application>Microsoft Office PowerPoint</Application>
  <PresentationFormat>Personalizar</PresentationFormat>
  <Paragraphs>607</Paragraphs>
  <Slides>100</Slides>
  <Notes>1</Notes>
  <HiddenSlides>0</HiddenSlides>
  <MMClips>0</MMClips>
  <ScaleCrop>false</ScaleCrop>
  <HeadingPairs>
    <vt:vector size="6" baseType="variant">
      <vt:variant>
        <vt:lpstr>Fontes usadas</vt:lpstr>
      </vt:variant>
      <vt:variant>
        <vt:i4>21</vt:i4>
      </vt:variant>
      <vt:variant>
        <vt:lpstr>Tema</vt:lpstr>
      </vt:variant>
      <vt:variant>
        <vt:i4>1</vt:i4>
      </vt:variant>
      <vt:variant>
        <vt:lpstr>Títulos de slides</vt:lpstr>
      </vt:variant>
      <vt:variant>
        <vt:i4>100</vt:i4>
      </vt:variant>
    </vt:vector>
  </HeadingPairs>
  <TitlesOfParts>
    <vt:vector size="122" baseType="lpstr">
      <vt:lpstr>Century Gothic</vt:lpstr>
      <vt:lpstr>Arial</vt:lpstr>
      <vt:lpstr>Wingdings 3</vt:lpstr>
      <vt:lpstr>Calibri</vt:lpstr>
      <vt:lpstr>Times New Roman</vt:lpstr>
      <vt:lpstr>ＭＳ Ｐゴシック</vt:lpstr>
      <vt:lpstr>Lato</vt:lpstr>
      <vt:lpstr>Source Sans Pro</vt:lpstr>
      <vt:lpstr>Consolas</vt:lpstr>
      <vt:lpstr>Corbel</vt:lpstr>
      <vt:lpstr>Wingdings</vt:lpstr>
      <vt:lpstr>Palatino Linotype</vt:lpstr>
      <vt:lpstr>Courier New</vt:lpstr>
      <vt:lpstr>Verdana</vt:lpstr>
      <vt:lpstr>Geneva</vt:lpstr>
      <vt:lpstr>Georgia</vt:lpstr>
      <vt:lpstr>Edwardian Script ITC</vt:lpstr>
      <vt:lpstr>Gill Sans MT</vt:lpstr>
      <vt:lpstr>Wingdings 2</vt:lpstr>
      <vt:lpstr>Arial Unicode MS</vt:lpstr>
      <vt:lpstr>Tahoma</vt:lpstr>
      <vt:lpstr>Cacho</vt:lpstr>
      <vt:lpstr>Caso Anátomo Clínico: Enterocolite Necrosante</vt:lpstr>
      <vt:lpstr>Slide 2</vt:lpstr>
      <vt:lpstr>Slide 3</vt:lpstr>
      <vt:lpstr>Classificação do recém-nascido</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Achado principal</vt:lpstr>
      <vt:lpstr>Diagnóstico principal</vt:lpstr>
      <vt:lpstr>DISCUSSÃO CLÍNICA</vt:lpstr>
      <vt:lpstr>        PNEUMOPERITÔNIO</vt:lpstr>
      <vt:lpstr>Diagnósticos diferenciais </vt:lpstr>
      <vt:lpstr>PERFURAÇÃO INTESTINAL ESPONTÂNEA (PIE)</vt:lpstr>
      <vt:lpstr>PERFURAÇÃO INTESTINAL ESPONTÂNEA</vt:lpstr>
      <vt:lpstr>PERFURAÇÃO INTESTINAL ESPONTÂNEA</vt:lpstr>
      <vt:lpstr>PERFURAÇÃO INTESTINAL ESPONTÂNEA</vt:lpstr>
      <vt:lpstr>PERFURAÇÃO INTESTINAL ESPONTÂNEA</vt:lpstr>
      <vt:lpstr>ENTEROCOLITE NECROSANTE (ECN)</vt:lpstr>
      <vt:lpstr>ENTEROCOLITE NECROSANTE (ECN)</vt:lpstr>
      <vt:lpstr>ENTEROCOLITE NECROSANTE (ECN)</vt:lpstr>
      <vt:lpstr>ENTEROCOLITE NECROSANTE (ECN)</vt:lpstr>
      <vt:lpstr>ENTEROCOLITE NECROSANTE (ECN)</vt:lpstr>
      <vt:lpstr>ENTEROCOLITE NECROSANTE (ECN)</vt:lpstr>
      <vt:lpstr>ENTEROCOLITE NECROSANTE (ECN)</vt:lpstr>
      <vt:lpstr>Slide 49</vt:lpstr>
      <vt:lpstr>Tratamento</vt:lpstr>
      <vt:lpstr>Tratamento</vt:lpstr>
      <vt:lpstr>Prevenção</vt:lpstr>
      <vt:lpstr>RESULTADO DA  AUTÓPSIA</vt:lpstr>
      <vt:lpstr>Autópsia 0032.2017</vt:lpstr>
      <vt:lpstr>Autópsia 0032.2017 - Macroscopia</vt:lpstr>
      <vt:lpstr>Microscopia</vt:lpstr>
      <vt:lpstr>Autópsia 0032.2017</vt:lpstr>
      <vt:lpstr>Referências Bibliográficas</vt:lpstr>
      <vt:lpstr>Nota do Editor do site, Dr. Paulo R. Margotto. Consultem também! Aqui e Agora!</vt:lpstr>
      <vt:lpstr>Slide 60</vt:lpstr>
      <vt:lpstr>Slide 61</vt:lpstr>
      <vt:lpstr>Slide 62</vt:lpstr>
      <vt:lpstr>Regressão logística: Odds ratio ajustada para PIE versus não PIE:sepse precoce [early onset sepsis], esteróide pós-natal e Centro foram também incluídos no modelo de regressão logística)</vt:lpstr>
      <vt:lpstr>Slide 64</vt:lpstr>
      <vt:lpstr>Slide 65</vt:lpstr>
      <vt:lpstr>Slide 66</vt:lpstr>
      <vt:lpstr>Slide 67</vt:lpstr>
      <vt:lpstr>Caso Clínico&gt; Perfuração intestinal espontânea</vt:lpstr>
      <vt:lpstr>Slide 69</vt:lpstr>
      <vt:lpstr>Portanto...</vt:lpstr>
      <vt:lpstr>Enterocolite necrosante Uma tragédia Neonatal!Patologia devastadora!</vt:lpstr>
      <vt:lpstr>Existe uma definição clara de Enterocolite necrosante?</vt:lpstr>
      <vt:lpstr>Slide 73</vt:lpstr>
      <vt:lpstr>Slide 74</vt:lpstr>
      <vt:lpstr>Slide 75</vt:lpstr>
      <vt:lpstr>Existe uma definição clara de Enterocolite necrosante?</vt:lpstr>
      <vt:lpstr>O QUE CAUSA A CLÁSSICA ENTEROCOLITE NECROSANTE</vt:lpstr>
      <vt:lpstr>O QUE CAUSA A CLÁSSICA ENTEROC0LITE NECROSANTE</vt:lpstr>
      <vt:lpstr>O QUE CAUSA A CLÁSSICA ENTEROCLITE NECROSANTE</vt:lpstr>
      <vt:lpstr>Slide 80</vt:lpstr>
      <vt:lpstr>Slide 81</vt:lpstr>
      <vt:lpstr>Slide 82</vt:lpstr>
      <vt:lpstr>Slide 83</vt:lpstr>
      <vt:lpstr>Slide 84</vt:lpstr>
      <vt:lpstr>Slide 85</vt:lpstr>
      <vt:lpstr>Slide 86</vt:lpstr>
      <vt:lpstr>Coisas que fazemos para bagunçar coisas Falta de Alimentação Enteral </vt:lpstr>
      <vt:lpstr>OUTRO DOGMA NA NEONATOLOGIA:  ASPIRAÇÃO DE RESÍDUOS GÁSTRICOS. Não baseado em ciência</vt:lpstr>
      <vt:lpstr>Slide 89</vt:lpstr>
      <vt:lpstr>Slide 90</vt:lpstr>
      <vt:lpstr>É a nutrição enteral que  faz o intestino crescer. Em nutrição parenteral total sem nutrição enteral o intestino não cresce, além de aumentar a permeabilidade intestinal (aumenta o risco de infecção pelo aumento de translocação de bactérias) e de não aumentar os hormônios gastrintestinais</vt:lpstr>
      <vt:lpstr>    Nutrição enteral Precoce x Tardia</vt:lpstr>
      <vt:lpstr>Vejam o Efeito da Nutrição Parenteral no Rato NO MICROBIOMA INTESTINAL</vt:lpstr>
      <vt:lpstr>Slide 94</vt:lpstr>
      <vt:lpstr>Slide 95</vt:lpstr>
      <vt:lpstr>Leite Humano Cru</vt:lpstr>
      <vt:lpstr>Slide 97</vt:lpstr>
      <vt:lpstr>Slide 98</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Sandra Nicolau Saraty</dc:creator>
  <cp:lastModifiedBy>Paulo</cp:lastModifiedBy>
  <cp:revision>73</cp:revision>
  <dcterms:created xsi:type="dcterms:W3CDTF">2018-08-16T20:09:49Z</dcterms:created>
  <dcterms:modified xsi:type="dcterms:W3CDTF">2018-08-31T17:13:13Z</dcterms:modified>
</cp:coreProperties>
</file>