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Default Extension="emf" ContentType="image/x-emf"/>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9"/>
  </p:notesMasterIdLst>
  <p:sldIdLst>
    <p:sldId id="256" r:id="rId2"/>
    <p:sldId id="260" r:id="rId3"/>
    <p:sldId id="261" r:id="rId4"/>
    <p:sldId id="262" r:id="rId5"/>
    <p:sldId id="263" r:id="rId6"/>
    <p:sldId id="264" r:id="rId7"/>
    <p:sldId id="265" r:id="rId8"/>
    <p:sldId id="266" r:id="rId9"/>
    <p:sldId id="267" r:id="rId10"/>
    <p:sldId id="268" r:id="rId11"/>
    <p:sldId id="269" r:id="rId12"/>
    <p:sldId id="270" r:id="rId13"/>
    <p:sldId id="271" r:id="rId14"/>
    <p:sldId id="272" r:id="rId15"/>
    <p:sldId id="275" r:id="rId16"/>
    <p:sldId id="273" r:id="rId17"/>
    <p:sldId id="274" r:id="rId18"/>
    <p:sldId id="276" r:id="rId19"/>
    <p:sldId id="277" r:id="rId20"/>
    <p:sldId id="278" r:id="rId21"/>
    <p:sldId id="279" r:id="rId22"/>
    <p:sldId id="280" r:id="rId23"/>
    <p:sldId id="257" r:id="rId24"/>
    <p:sldId id="259" r:id="rId25"/>
    <p:sldId id="281" r:id="rId26"/>
    <p:sldId id="282" r:id="rId27"/>
    <p:sldId id="285" r:id="rId28"/>
    <p:sldId id="286" r:id="rId29"/>
    <p:sldId id="287" r:id="rId30"/>
    <p:sldId id="288" r:id="rId31"/>
    <p:sldId id="289" r:id="rId32"/>
    <p:sldId id="290" r:id="rId33"/>
    <p:sldId id="291" r:id="rId34"/>
    <p:sldId id="292" r:id="rId35"/>
    <p:sldId id="293" r:id="rId36"/>
    <p:sldId id="294" r:id="rId37"/>
    <p:sldId id="284" r:id="rId38"/>
  </p:sldIdLst>
  <p:sldSz cx="9144000" cy="6858000" type="screen4x3"/>
  <p:notesSz cx="6858000" cy="9144000"/>
  <p:defaultTextStyle>
    <a:defPPr>
      <a:defRPr lang="pt-BR"/>
    </a:defPPr>
    <a:lvl1pPr algn="l" rtl="0" fontAlgn="base">
      <a:spcBef>
        <a:spcPct val="0"/>
      </a:spcBef>
      <a:spcAft>
        <a:spcPct val="0"/>
      </a:spcAft>
      <a:defRPr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Arial" pitchFamily="34" charset="0"/>
        <a:ea typeface="+mn-ea"/>
        <a:cs typeface="Arial" pitchFamily="34" charset="0"/>
      </a:defRPr>
    </a:lvl2pPr>
    <a:lvl3pPr marL="914400" algn="l" rtl="0" fontAlgn="base">
      <a:spcBef>
        <a:spcPct val="0"/>
      </a:spcBef>
      <a:spcAft>
        <a:spcPct val="0"/>
      </a:spcAft>
      <a:defRPr kern="1200">
        <a:solidFill>
          <a:schemeClr val="tx1"/>
        </a:solidFill>
        <a:latin typeface="Arial" pitchFamily="34" charset="0"/>
        <a:ea typeface="+mn-ea"/>
        <a:cs typeface="Arial" pitchFamily="34" charset="0"/>
      </a:defRPr>
    </a:lvl3pPr>
    <a:lvl4pPr marL="1371600" algn="l" rtl="0" fontAlgn="base">
      <a:spcBef>
        <a:spcPct val="0"/>
      </a:spcBef>
      <a:spcAft>
        <a:spcPct val="0"/>
      </a:spcAft>
      <a:defRPr kern="1200">
        <a:solidFill>
          <a:schemeClr val="tx1"/>
        </a:solidFill>
        <a:latin typeface="Arial" pitchFamily="34" charset="0"/>
        <a:ea typeface="+mn-ea"/>
        <a:cs typeface="Arial" pitchFamily="34" charset="0"/>
      </a:defRPr>
    </a:lvl4pPr>
    <a:lvl5pPr marL="1828800" algn="l" rtl="0" fontAlgn="base">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showPr>
  <p:clrMru>
    <a:srgbClr val="009900"/>
    <a:srgbClr val="FF0000"/>
    <a:srgbClr val="FF3399"/>
    <a:srgbClr val="FFFF66"/>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p:scale>
          <a:sx n="70" d="100"/>
          <a:sy n="70" d="100"/>
        </p:scale>
        <p:origin x="-1123" y="-451"/>
      </p:cViewPr>
      <p:guideLst>
        <p:guide orient="horz" pos="2160"/>
        <p:guide pos="2880"/>
      </p:guideLst>
    </p:cSldViewPr>
  </p:slideViewPr>
  <p:notesTextViewPr>
    <p:cViewPr>
      <p:scale>
        <a:sx n="1" d="1"/>
        <a:sy n="1" d="1"/>
      </p:scale>
      <p:origin x="0" y="0"/>
    </p:cViewPr>
  </p:notesTextViewPr>
  <p:sorterViewPr>
    <p:cViewPr>
      <p:scale>
        <a:sx n="66" d="100"/>
        <a:sy n="66" d="100"/>
      </p:scale>
      <p:origin x="0" y="542"/>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Cabeçalho 1"/>
          <p:cNvSpPr>
            <a:spLocks noGrp="1"/>
          </p:cNvSpPr>
          <p:nvPr>
            <p:ph type="hdr" sz="quarter"/>
          </p:nvPr>
        </p:nvSpPr>
        <p:spPr>
          <a:xfrm>
            <a:off x="0" y="0"/>
            <a:ext cx="2971800" cy="458788"/>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pt-BR"/>
          </a:p>
        </p:txBody>
      </p:sp>
      <p:sp>
        <p:nvSpPr>
          <p:cNvPr id="3" name="Espaço Reservado para Data 2"/>
          <p:cNvSpPr>
            <a:spLocks noGrp="1"/>
          </p:cNvSpPr>
          <p:nvPr>
            <p:ph type="dt" idx="1"/>
          </p:nvPr>
        </p:nvSpPr>
        <p:spPr>
          <a:xfrm>
            <a:off x="3884613" y="0"/>
            <a:ext cx="2971800" cy="458788"/>
          </a:xfrm>
          <a:prstGeom prst="rect">
            <a:avLst/>
          </a:prstGeom>
        </p:spPr>
        <p:txBody>
          <a:bodyPr vert="horz" lIns="91440" tIns="45720" rIns="91440" bIns="45720" rtlCol="0"/>
          <a:lstStyle>
            <a:lvl1pPr algn="r" fontAlgn="auto">
              <a:spcBef>
                <a:spcPts val="0"/>
              </a:spcBef>
              <a:spcAft>
                <a:spcPts val="0"/>
              </a:spcAft>
              <a:defRPr sz="1200" smtClean="0">
                <a:latin typeface="+mn-lt"/>
                <a:cs typeface="+mn-cs"/>
              </a:defRPr>
            </a:lvl1pPr>
          </a:lstStyle>
          <a:p>
            <a:pPr>
              <a:defRPr/>
            </a:pPr>
            <a:fld id="{EF15BA70-61AE-438E-A9A9-2D98ED85E3D3}" type="datetimeFigureOut">
              <a:rPr lang="pt-BR"/>
              <a:pPr>
                <a:defRPr/>
              </a:pPr>
              <a:t>01/09/2018</a:t>
            </a:fld>
            <a:endParaRPr lang="pt-BR"/>
          </a:p>
        </p:txBody>
      </p:sp>
      <p:sp>
        <p:nvSpPr>
          <p:cNvPr id="4" name="Espaço Reservado para Imagem de Slide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pPr lvl="0"/>
            <a:endParaRPr lang="pt-BR" noProof="0"/>
          </a:p>
        </p:txBody>
      </p:sp>
      <p:sp>
        <p:nvSpPr>
          <p:cNvPr id="5" name="Espaço Reservado para Anotaçõ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pt-BR" noProof="0"/>
              <a:t>Editar estilos de texto Mestre</a:t>
            </a:r>
          </a:p>
          <a:p>
            <a:pPr lvl="1"/>
            <a:r>
              <a:rPr lang="pt-BR" noProof="0"/>
              <a:t>Segundo nível</a:t>
            </a:r>
          </a:p>
          <a:p>
            <a:pPr lvl="2"/>
            <a:r>
              <a:rPr lang="pt-BR" noProof="0"/>
              <a:t>Terceiro nível</a:t>
            </a:r>
          </a:p>
          <a:p>
            <a:pPr lvl="3"/>
            <a:r>
              <a:rPr lang="pt-BR" noProof="0"/>
              <a:t>Quarto nível</a:t>
            </a:r>
          </a:p>
          <a:p>
            <a:pPr lvl="4"/>
            <a:r>
              <a:rPr lang="pt-BR" noProof="0"/>
              <a:t>Quinto nível</a:t>
            </a:r>
          </a:p>
        </p:txBody>
      </p:sp>
      <p:sp>
        <p:nvSpPr>
          <p:cNvPr id="6" name="Espaço Reservado para Rodapé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pt-BR"/>
          </a:p>
        </p:txBody>
      </p:sp>
      <p:sp>
        <p:nvSpPr>
          <p:cNvPr id="7" name="Espaço Reservado para Número de Slid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fontAlgn="auto">
              <a:spcBef>
                <a:spcPts val="0"/>
              </a:spcBef>
              <a:spcAft>
                <a:spcPts val="0"/>
              </a:spcAft>
              <a:defRPr sz="1200" smtClean="0">
                <a:latin typeface="+mn-lt"/>
                <a:cs typeface="+mn-cs"/>
              </a:defRPr>
            </a:lvl1pPr>
          </a:lstStyle>
          <a:p>
            <a:pPr>
              <a:defRPr/>
            </a:pPr>
            <a:fld id="{8C976523-0991-407B-9083-ECB8C0025ECE}" type="slidenum">
              <a:rPr lang="pt-BR"/>
              <a:pPr>
                <a:defRPr/>
              </a:pPr>
              <a:t>‹nº›</a:t>
            </a:fld>
            <a:endParaRPr lang="pt-BR"/>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26627"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pt-BR" smtClean="0"/>
          </a:p>
        </p:txBody>
      </p:sp>
      <p:sp>
        <p:nvSpPr>
          <p:cNvPr id="26628"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8FF2B8A3-8E3D-4907-A2A3-AF1176811F32}" type="slidenum">
              <a:rPr lang="pt-BR"/>
              <a:pPr fontAlgn="base">
                <a:spcBef>
                  <a:spcPct val="0"/>
                </a:spcBef>
                <a:spcAft>
                  <a:spcPct val="0"/>
                </a:spcAft>
              </a:pPr>
              <a:t>14</a:t>
            </a:fld>
            <a:endParaRPr lang="pt-B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2"/>
          <p:cNvSpPr>
            <a:spLocks noGrp="1" noRot="1" noChangeAspect="1" noTextEdit="1"/>
          </p:cNvSpPr>
          <p:nvPr>
            <p:ph type="sldImg"/>
          </p:nvPr>
        </p:nvSpPr>
        <p:spPr bwMode="auto">
          <a:noFill/>
          <a:ln>
            <a:solidFill>
              <a:srgbClr val="000000"/>
            </a:solidFill>
            <a:miter lim="800000"/>
            <a:headEnd/>
            <a:tailEnd/>
          </a:ln>
        </p:spPr>
      </p:sp>
      <p:sp>
        <p:nvSpPr>
          <p:cNvPr id="50179" name="Rectangle 3"/>
          <p:cNvSpPr>
            <a:spLocks noGrp="1"/>
          </p:cNvSpPr>
          <p:nvPr>
            <p:ph type="body" idx="1"/>
          </p:nvPr>
        </p:nvSpPr>
        <p:spPr bwMode="auto">
          <a:noFill/>
        </p:spPr>
        <p:txBody>
          <a:bodyPr wrap="square" numCol="1" anchor="t" anchorCtr="0" compatLnSpc="1">
            <a:prstTxWarp prst="textNoShape">
              <a:avLst/>
            </a:prstTxWarp>
          </a:bodyPr>
          <a:lstStyle/>
          <a:p>
            <a:endParaRPr lang="pt-BR"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685800" y="2130425"/>
            <a:ext cx="7772400" cy="1470025"/>
          </a:xfrm>
        </p:spPr>
        <p:txBody>
          <a:bodyPr/>
          <a:lstStyle/>
          <a:p>
            <a:r>
              <a:rPr lang="pt-BR"/>
              <a:t>Clique para editar o título mestre</a:t>
            </a:r>
          </a:p>
        </p:txBody>
      </p:sp>
      <p:sp>
        <p:nvSpPr>
          <p:cNvPr id="3" name="Subtítulo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pt-BR"/>
              <a:t>Clique para editar o estilo do subtítulo mestre</a:t>
            </a:r>
          </a:p>
        </p:txBody>
      </p:sp>
      <p:sp>
        <p:nvSpPr>
          <p:cNvPr id="4" name="Espaço Reservado para Data 3"/>
          <p:cNvSpPr>
            <a:spLocks noGrp="1"/>
          </p:cNvSpPr>
          <p:nvPr>
            <p:ph type="dt" sz="half" idx="10"/>
          </p:nvPr>
        </p:nvSpPr>
        <p:spPr/>
        <p:txBody>
          <a:bodyPr/>
          <a:lstStyle>
            <a:lvl1pPr>
              <a:defRPr/>
            </a:lvl1pPr>
          </a:lstStyle>
          <a:p>
            <a:pPr>
              <a:defRPr/>
            </a:pPr>
            <a:fld id="{B3AC2208-D5F9-449D-9180-4CB3818B4A57}" type="datetimeFigureOut">
              <a:rPr lang="pt-BR"/>
              <a:pPr>
                <a:defRPr/>
              </a:pPr>
              <a:t>01/09/2018</a:t>
            </a:fld>
            <a:endParaRPr lang="pt-BR"/>
          </a:p>
        </p:txBody>
      </p:sp>
      <p:sp>
        <p:nvSpPr>
          <p:cNvPr id="5" name="Espaço Reservado para Rodapé 4"/>
          <p:cNvSpPr>
            <a:spLocks noGrp="1"/>
          </p:cNvSpPr>
          <p:nvPr>
            <p:ph type="ftr" sz="quarter" idx="11"/>
          </p:nvPr>
        </p:nvSpPr>
        <p:spPr/>
        <p:txBody>
          <a:bodyPr/>
          <a:lstStyle>
            <a:lvl1pPr>
              <a:defRPr/>
            </a:lvl1pPr>
          </a:lstStyle>
          <a:p>
            <a:pPr>
              <a:defRPr/>
            </a:pPr>
            <a:endParaRPr lang="pt-BR"/>
          </a:p>
        </p:txBody>
      </p:sp>
      <p:sp>
        <p:nvSpPr>
          <p:cNvPr id="6" name="Espaço Reservado para Número de Slide 5"/>
          <p:cNvSpPr>
            <a:spLocks noGrp="1"/>
          </p:cNvSpPr>
          <p:nvPr>
            <p:ph type="sldNum" sz="quarter" idx="12"/>
          </p:nvPr>
        </p:nvSpPr>
        <p:spPr/>
        <p:txBody>
          <a:bodyPr/>
          <a:lstStyle>
            <a:lvl1pPr>
              <a:defRPr/>
            </a:lvl1pPr>
          </a:lstStyle>
          <a:p>
            <a:pPr>
              <a:defRPr/>
            </a:pPr>
            <a:fld id="{F436C762-CC9A-4E35-B25C-A4F584FD90A0}" type="slidenum">
              <a:rPr lang="pt-BR"/>
              <a:pPr>
                <a:defRPr/>
              </a:pPr>
              <a:t>‹nº›</a:t>
            </a:fld>
            <a:endParaRPr lang="pt-B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a:t>Clique para editar o título mestre</a:t>
            </a:r>
          </a:p>
        </p:txBody>
      </p:sp>
      <p:sp>
        <p:nvSpPr>
          <p:cNvPr id="3" name="Espaço Reservado para Conteúdo 2"/>
          <p:cNvSpPr>
            <a:spLocks noGrp="1"/>
          </p:cNvSpPr>
          <p:nvPr>
            <p:ph idx="1"/>
          </p:nvPr>
        </p:nvSpPr>
        <p:spPr/>
        <p:txBody>
          <a:body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Data 3"/>
          <p:cNvSpPr>
            <a:spLocks noGrp="1"/>
          </p:cNvSpPr>
          <p:nvPr>
            <p:ph type="dt" sz="half" idx="10"/>
          </p:nvPr>
        </p:nvSpPr>
        <p:spPr/>
        <p:txBody>
          <a:bodyPr/>
          <a:lstStyle>
            <a:lvl1pPr>
              <a:defRPr/>
            </a:lvl1pPr>
          </a:lstStyle>
          <a:p>
            <a:pPr>
              <a:defRPr/>
            </a:pPr>
            <a:fld id="{2653884E-7F51-46D9-9F07-8A4AE1B6B37D}" type="datetimeFigureOut">
              <a:rPr lang="pt-BR"/>
              <a:pPr>
                <a:defRPr/>
              </a:pPr>
              <a:t>01/09/2018</a:t>
            </a:fld>
            <a:endParaRPr lang="pt-BR"/>
          </a:p>
        </p:txBody>
      </p:sp>
      <p:sp>
        <p:nvSpPr>
          <p:cNvPr id="5" name="Espaço Reservado para Rodapé 4"/>
          <p:cNvSpPr>
            <a:spLocks noGrp="1"/>
          </p:cNvSpPr>
          <p:nvPr>
            <p:ph type="ftr" sz="quarter" idx="11"/>
          </p:nvPr>
        </p:nvSpPr>
        <p:spPr/>
        <p:txBody>
          <a:bodyPr/>
          <a:lstStyle>
            <a:lvl1pPr>
              <a:defRPr/>
            </a:lvl1pPr>
          </a:lstStyle>
          <a:p>
            <a:pPr>
              <a:defRPr/>
            </a:pPr>
            <a:endParaRPr lang="pt-BR"/>
          </a:p>
        </p:txBody>
      </p:sp>
      <p:sp>
        <p:nvSpPr>
          <p:cNvPr id="6" name="Espaço Reservado para Número de Slide 5"/>
          <p:cNvSpPr>
            <a:spLocks noGrp="1"/>
          </p:cNvSpPr>
          <p:nvPr>
            <p:ph type="sldNum" sz="quarter" idx="12"/>
          </p:nvPr>
        </p:nvSpPr>
        <p:spPr/>
        <p:txBody>
          <a:bodyPr/>
          <a:lstStyle>
            <a:lvl1pPr>
              <a:defRPr/>
            </a:lvl1pPr>
          </a:lstStyle>
          <a:p>
            <a:pPr>
              <a:defRPr/>
            </a:pPr>
            <a:fld id="{4781E025-4E2B-48C9-9DC5-9D374C02EF6C}" type="slidenum">
              <a:rPr lang="pt-BR"/>
              <a:pPr>
                <a:defRPr/>
              </a:pPr>
              <a:t>‹nº›</a:t>
            </a:fld>
            <a:endParaRPr lang="pt-B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2" name="Título 1"/>
          <p:cNvSpPr>
            <a:spLocks noGrp="1"/>
          </p:cNvSpPr>
          <p:nvPr>
            <p:ph type="title"/>
          </p:nvPr>
        </p:nvSpPr>
        <p:spPr>
          <a:xfrm>
            <a:off x="722313" y="4406900"/>
            <a:ext cx="7772400" cy="1362075"/>
          </a:xfrm>
        </p:spPr>
        <p:txBody>
          <a:bodyPr anchor="t"/>
          <a:lstStyle>
            <a:lvl1pPr algn="l">
              <a:defRPr sz="4000" b="1" cap="all"/>
            </a:lvl1pPr>
          </a:lstStyle>
          <a:p>
            <a:r>
              <a:rPr lang="pt-BR"/>
              <a:t>Clique para editar o título mestre</a:t>
            </a:r>
          </a:p>
        </p:txBody>
      </p:sp>
      <p:sp>
        <p:nvSpPr>
          <p:cNvPr id="3" name="Espaço Reservado para Texto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a:t>Clique para editar o texto mestre</a:t>
            </a:r>
          </a:p>
        </p:txBody>
      </p:sp>
      <p:sp>
        <p:nvSpPr>
          <p:cNvPr id="4" name="Espaço Reservado para Data 3"/>
          <p:cNvSpPr>
            <a:spLocks noGrp="1"/>
          </p:cNvSpPr>
          <p:nvPr>
            <p:ph type="dt" sz="half" idx="10"/>
          </p:nvPr>
        </p:nvSpPr>
        <p:spPr/>
        <p:txBody>
          <a:bodyPr/>
          <a:lstStyle>
            <a:lvl1pPr>
              <a:defRPr/>
            </a:lvl1pPr>
          </a:lstStyle>
          <a:p>
            <a:pPr>
              <a:defRPr/>
            </a:pPr>
            <a:fld id="{D72847A3-C073-4ECF-BB39-ED259E9D6689}" type="datetimeFigureOut">
              <a:rPr lang="pt-BR"/>
              <a:pPr>
                <a:defRPr/>
              </a:pPr>
              <a:t>01/09/2018</a:t>
            </a:fld>
            <a:endParaRPr lang="pt-BR"/>
          </a:p>
        </p:txBody>
      </p:sp>
      <p:sp>
        <p:nvSpPr>
          <p:cNvPr id="5" name="Espaço Reservado para Rodapé 4"/>
          <p:cNvSpPr>
            <a:spLocks noGrp="1"/>
          </p:cNvSpPr>
          <p:nvPr>
            <p:ph type="ftr" sz="quarter" idx="11"/>
          </p:nvPr>
        </p:nvSpPr>
        <p:spPr/>
        <p:txBody>
          <a:bodyPr/>
          <a:lstStyle>
            <a:lvl1pPr>
              <a:defRPr/>
            </a:lvl1pPr>
          </a:lstStyle>
          <a:p>
            <a:pPr>
              <a:defRPr/>
            </a:pPr>
            <a:endParaRPr lang="pt-BR"/>
          </a:p>
        </p:txBody>
      </p:sp>
      <p:sp>
        <p:nvSpPr>
          <p:cNvPr id="6" name="Espaço Reservado para Número de Slide 5"/>
          <p:cNvSpPr>
            <a:spLocks noGrp="1"/>
          </p:cNvSpPr>
          <p:nvPr>
            <p:ph type="sldNum" sz="quarter" idx="12"/>
          </p:nvPr>
        </p:nvSpPr>
        <p:spPr/>
        <p:txBody>
          <a:bodyPr/>
          <a:lstStyle>
            <a:lvl1pPr>
              <a:defRPr/>
            </a:lvl1pPr>
          </a:lstStyle>
          <a:p>
            <a:pPr>
              <a:defRPr/>
            </a:pPr>
            <a:fld id="{42ED9CC1-ED54-4663-9A4B-11DF679A9104}" type="slidenum">
              <a:rPr lang="pt-BR"/>
              <a:pPr>
                <a:defRPr/>
              </a:pPr>
              <a:t>‹nº›</a:t>
            </a:fld>
            <a:endParaRPr lang="pt-B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a:t>Clique para editar o título mestre</a:t>
            </a:r>
          </a:p>
        </p:txBody>
      </p:sp>
      <p:sp>
        <p:nvSpPr>
          <p:cNvPr id="3" name="Espaço Reservado para Conteúdo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Conteúdo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5" name="Espaço Reservado para Data 3"/>
          <p:cNvSpPr>
            <a:spLocks noGrp="1"/>
          </p:cNvSpPr>
          <p:nvPr>
            <p:ph type="dt" sz="half" idx="10"/>
          </p:nvPr>
        </p:nvSpPr>
        <p:spPr/>
        <p:txBody>
          <a:bodyPr/>
          <a:lstStyle>
            <a:lvl1pPr>
              <a:defRPr/>
            </a:lvl1pPr>
          </a:lstStyle>
          <a:p>
            <a:pPr>
              <a:defRPr/>
            </a:pPr>
            <a:fld id="{0B664197-C926-4182-80A6-EB58118D9384}" type="datetimeFigureOut">
              <a:rPr lang="pt-BR"/>
              <a:pPr>
                <a:defRPr/>
              </a:pPr>
              <a:t>01/09/2018</a:t>
            </a:fld>
            <a:endParaRPr lang="pt-BR"/>
          </a:p>
        </p:txBody>
      </p:sp>
      <p:sp>
        <p:nvSpPr>
          <p:cNvPr id="6" name="Espaço Reservado para Rodapé 4"/>
          <p:cNvSpPr>
            <a:spLocks noGrp="1"/>
          </p:cNvSpPr>
          <p:nvPr>
            <p:ph type="ftr" sz="quarter" idx="11"/>
          </p:nvPr>
        </p:nvSpPr>
        <p:spPr/>
        <p:txBody>
          <a:bodyPr/>
          <a:lstStyle>
            <a:lvl1pPr>
              <a:defRPr/>
            </a:lvl1pPr>
          </a:lstStyle>
          <a:p>
            <a:pPr>
              <a:defRPr/>
            </a:pPr>
            <a:endParaRPr lang="pt-BR"/>
          </a:p>
        </p:txBody>
      </p:sp>
      <p:sp>
        <p:nvSpPr>
          <p:cNvPr id="7" name="Espaço Reservado para Número de Slide 5"/>
          <p:cNvSpPr>
            <a:spLocks noGrp="1"/>
          </p:cNvSpPr>
          <p:nvPr>
            <p:ph type="sldNum" sz="quarter" idx="12"/>
          </p:nvPr>
        </p:nvSpPr>
        <p:spPr/>
        <p:txBody>
          <a:bodyPr/>
          <a:lstStyle>
            <a:lvl1pPr>
              <a:defRPr/>
            </a:lvl1pPr>
          </a:lstStyle>
          <a:p>
            <a:pPr>
              <a:defRPr/>
            </a:pPr>
            <a:fld id="{35CDA187-2F9F-490F-81EC-D91BA0002F09}" type="slidenum">
              <a:rPr lang="pt-BR"/>
              <a:pPr>
                <a:defRPr/>
              </a:pPr>
              <a:t>‹nº›</a:t>
            </a:fld>
            <a:endParaRPr lang="pt-B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lvl1pPr>
              <a:defRPr/>
            </a:lvl1pPr>
          </a:lstStyle>
          <a:p>
            <a:r>
              <a:rPr lang="pt-BR"/>
              <a:t>Clique para editar o título mestre</a:t>
            </a:r>
          </a:p>
        </p:txBody>
      </p:sp>
      <p:sp>
        <p:nvSpPr>
          <p:cNvPr id="3" name="Espaço Reservado para Tex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a:t>Clique para editar o texto mestre</a:t>
            </a:r>
          </a:p>
        </p:txBody>
      </p:sp>
      <p:sp>
        <p:nvSpPr>
          <p:cNvPr id="4" name="Espaço Reservado para Conteúd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5" name="Espaço Reservado para Tex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a:t>Clique para editar o texto mestre</a:t>
            </a:r>
          </a:p>
        </p:txBody>
      </p:sp>
      <p:sp>
        <p:nvSpPr>
          <p:cNvPr id="6" name="Espaço Reservado para Conteúd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7" name="Espaço Reservado para Data 3"/>
          <p:cNvSpPr>
            <a:spLocks noGrp="1"/>
          </p:cNvSpPr>
          <p:nvPr>
            <p:ph type="dt" sz="half" idx="10"/>
          </p:nvPr>
        </p:nvSpPr>
        <p:spPr/>
        <p:txBody>
          <a:bodyPr/>
          <a:lstStyle>
            <a:lvl1pPr>
              <a:defRPr/>
            </a:lvl1pPr>
          </a:lstStyle>
          <a:p>
            <a:pPr>
              <a:defRPr/>
            </a:pPr>
            <a:fld id="{7919A1A8-79C2-4D7A-AB7D-14DB89AA8A91}" type="datetimeFigureOut">
              <a:rPr lang="pt-BR"/>
              <a:pPr>
                <a:defRPr/>
              </a:pPr>
              <a:t>01/09/2018</a:t>
            </a:fld>
            <a:endParaRPr lang="pt-BR"/>
          </a:p>
        </p:txBody>
      </p:sp>
      <p:sp>
        <p:nvSpPr>
          <p:cNvPr id="8" name="Espaço Reservado para Rodapé 4"/>
          <p:cNvSpPr>
            <a:spLocks noGrp="1"/>
          </p:cNvSpPr>
          <p:nvPr>
            <p:ph type="ftr" sz="quarter" idx="11"/>
          </p:nvPr>
        </p:nvSpPr>
        <p:spPr/>
        <p:txBody>
          <a:bodyPr/>
          <a:lstStyle>
            <a:lvl1pPr>
              <a:defRPr/>
            </a:lvl1pPr>
          </a:lstStyle>
          <a:p>
            <a:pPr>
              <a:defRPr/>
            </a:pPr>
            <a:endParaRPr lang="pt-BR"/>
          </a:p>
        </p:txBody>
      </p:sp>
      <p:sp>
        <p:nvSpPr>
          <p:cNvPr id="9" name="Espaço Reservado para Número de Slide 5"/>
          <p:cNvSpPr>
            <a:spLocks noGrp="1"/>
          </p:cNvSpPr>
          <p:nvPr>
            <p:ph type="sldNum" sz="quarter" idx="12"/>
          </p:nvPr>
        </p:nvSpPr>
        <p:spPr/>
        <p:txBody>
          <a:bodyPr/>
          <a:lstStyle>
            <a:lvl1pPr>
              <a:defRPr/>
            </a:lvl1pPr>
          </a:lstStyle>
          <a:p>
            <a:pPr>
              <a:defRPr/>
            </a:pPr>
            <a:fld id="{24DB31F1-4F68-4AE8-81E5-55393029CB3A}" type="slidenum">
              <a:rPr lang="pt-BR"/>
              <a:pPr>
                <a:defRPr/>
              </a:pPr>
              <a:t>‹nº›</a:t>
            </a:fld>
            <a:endParaRPr lang="pt-B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a:t>Clique para editar o título mestre</a:t>
            </a:r>
          </a:p>
        </p:txBody>
      </p:sp>
      <p:sp>
        <p:nvSpPr>
          <p:cNvPr id="3" name="Espaço Reservado para Data 3"/>
          <p:cNvSpPr>
            <a:spLocks noGrp="1"/>
          </p:cNvSpPr>
          <p:nvPr>
            <p:ph type="dt" sz="half" idx="10"/>
          </p:nvPr>
        </p:nvSpPr>
        <p:spPr/>
        <p:txBody>
          <a:bodyPr/>
          <a:lstStyle>
            <a:lvl1pPr>
              <a:defRPr/>
            </a:lvl1pPr>
          </a:lstStyle>
          <a:p>
            <a:pPr>
              <a:defRPr/>
            </a:pPr>
            <a:fld id="{B54346C6-46A1-4360-B1FB-7D45F334FEFA}" type="datetimeFigureOut">
              <a:rPr lang="pt-BR"/>
              <a:pPr>
                <a:defRPr/>
              </a:pPr>
              <a:t>01/09/2018</a:t>
            </a:fld>
            <a:endParaRPr lang="pt-BR"/>
          </a:p>
        </p:txBody>
      </p:sp>
      <p:sp>
        <p:nvSpPr>
          <p:cNvPr id="4" name="Espaço Reservado para Rodapé 4"/>
          <p:cNvSpPr>
            <a:spLocks noGrp="1"/>
          </p:cNvSpPr>
          <p:nvPr>
            <p:ph type="ftr" sz="quarter" idx="11"/>
          </p:nvPr>
        </p:nvSpPr>
        <p:spPr/>
        <p:txBody>
          <a:bodyPr/>
          <a:lstStyle>
            <a:lvl1pPr>
              <a:defRPr/>
            </a:lvl1pPr>
          </a:lstStyle>
          <a:p>
            <a:pPr>
              <a:defRPr/>
            </a:pPr>
            <a:endParaRPr lang="pt-BR"/>
          </a:p>
        </p:txBody>
      </p:sp>
      <p:sp>
        <p:nvSpPr>
          <p:cNvPr id="5" name="Espaço Reservado para Número de Slide 5"/>
          <p:cNvSpPr>
            <a:spLocks noGrp="1"/>
          </p:cNvSpPr>
          <p:nvPr>
            <p:ph type="sldNum" sz="quarter" idx="12"/>
          </p:nvPr>
        </p:nvSpPr>
        <p:spPr/>
        <p:txBody>
          <a:bodyPr/>
          <a:lstStyle>
            <a:lvl1pPr>
              <a:defRPr/>
            </a:lvl1pPr>
          </a:lstStyle>
          <a:p>
            <a:pPr>
              <a:defRPr/>
            </a:pPr>
            <a:fld id="{5B4DC2F6-87E7-4437-84C2-5C0E2EF5E416}" type="slidenum">
              <a:rPr lang="pt-BR"/>
              <a:pPr>
                <a:defRPr/>
              </a:pPr>
              <a:t>‹nº›</a:t>
            </a:fld>
            <a:endParaRPr lang="pt-B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Espaço Reservado para Data 3"/>
          <p:cNvSpPr>
            <a:spLocks noGrp="1"/>
          </p:cNvSpPr>
          <p:nvPr>
            <p:ph type="dt" sz="half" idx="10"/>
          </p:nvPr>
        </p:nvSpPr>
        <p:spPr/>
        <p:txBody>
          <a:bodyPr/>
          <a:lstStyle>
            <a:lvl1pPr>
              <a:defRPr/>
            </a:lvl1pPr>
          </a:lstStyle>
          <a:p>
            <a:pPr>
              <a:defRPr/>
            </a:pPr>
            <a:fld id="{84108708-CC9D-4EDA-B266-20BE76C9A8E6}" type="datetimeFigureOut">
              <a:rPr lang="pt-BR"/>
              <a:pPr>
                <a:defRPr/>
              </a:pPr>
              <a:t>01/09/2018</a:t>
            </a:fld>
            <a:endParaRPr lang="pt-BR"/>
          </a:p>
        </p:txBody>
      </p:sp>
      <p:sp>
        <p:nvSpPr>
          <p:cNvPr id="3" name="Espaço Reservado para Rodapé 4"/>
          <p:cNvSpPr>
            <a:spLocks noGrp="1"/>
          </p:cNvSpPr>
          <p:nvPr>
            <p:ph type="ftr" sz="quarter" idx="11"/>
          </p:nvPr>
        </p:nvSpPr>
        <p:spPr/>
        <p:txBody>
          <a:bodyPr/>
          <a:lstStyle>
            <a:lvl1pPr>
              <a:defRPr/>
            </a:lvl1pPr>
          </a:lstStyle>
          <a:p>
            <a:pPr>
              <a:defRPr/>
            </a:pPr>
            <a:endParaRPr lang="pt-BR"/>
          </a:p>
        </p:txBody>
      </p:sp>
      <p:sp>
        <p:nvSpPr>
          <p:cNvPr id="4" name="Espaço Reservado para Número de Slide 5"/>
          <p:cNvSpPr>
            <a:spLocks noGrp="1"/>
          </p:cNvSpPr>
          <p:nvPr>
            <p:ph type="sldNum" sz="quarter" idx="12"/>
          </p:nvPr>
        </p:nvSpPr>
        <p:spPr/>
        <p:txBody>
          <a:bodyPr/>
          <a:lstStyle>
            <a:lvl1pPr>
              <a:defRPr/>
            </a:lvl1pPr>
          </a:lstStyle>
          <a:p>
            <a:pPr>
              <a:defRPr/>
            </a:pPr>
            <a:fld id="{78A11648-96D5-47BC-AEF7-09E2C0DDE5F6}" type="slidenum">
              <a:rPr lang="pt-BR"/>
              <a:pPr>
                <a:defRPr/>
              </a:pPr>
              <a:t>‹nº›</a:t>
            </a:fld>
            <a:endParaRPr lang="pt-B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3050"/>
            <a:ext cx="3008313" cy="1162050"/>
          </a:xfrm>
        </p:spPr>
        <p:txBody>
          <a:bodyPr anchor="b"/>
          <a:lstStyle>
            <a:lvl1pPr algn="l">
              <a:defRPr sz="2000" b="1"/>
            </a:lvl1pPr>
          </a:lstStyle>
          <a:p>
            <a:r>
              <a:rPr lang="pt-BR"/>
              <a:t>Clique para editar o título mestre</a:t>
            </a:r>
          </a:p>
        </p:txBody>
      </p:sp>
      <p:sp>
        <p:nvSpPr>
          <p:cNvPr id="3" name="Espaço Reservado para Conteúd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Tex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a:t>Clique para editar o texto mestre</a:t>
            </a:r>
          </a:p>
        </p:txBody>
      </p:sp>
      <p:sp>
        <p:nvSpPr>
          <p:cNvPr id="5" name="Espaço Reservado para Data 3"/>
          <p:cNvSpPr>
            <a:spLocks noGrp="1"/>
          </p:cNvSpPr>
          <p:nvPr>
            <p:ph type="dt" sz="half" idx="10"/>
          </p:nvPr>
        </p:nvSpPr>
        <p:spPr/>
        <p:txBody>
          <a:bodyPr/>
          <a:lstStyle>
            <a:lvl1pPr>
              <a:defRPr/>
            </a:lvl1pPr>
          </a:lstStyle>
          <a:p>
            <a:pPr>
              <a:defRPr/>
            </a:pPr>
            <a:fld id="{63FDC7C0-5DD2-4AEB-BFCA-9A6366CF7A09}" type="datetimeFigureOut">
              <a:rPr lang="pt-BR"/>
              <a:pPr>
                <a:defRPr/>
              </a:pPr>
              <a:t>01/09/2018</a:t>
            </a:fld>
            <a:endParaRPr lang="pt-BR"/>
          </a:p>
        </p:txBody>
      </p:sp>
      <p:sp>
        <p:nvSpPr>
          <p:cNvPr id="6" name="Espaço Reservado para Rodapé 4"/>
          <p:cNvSpPr>
            <a:spLocks noGrp="1"/>
          </p:cNvSpPr>
          <p:nvPr>
            <p:ph type="ftr" sz="quarter" idx="11"/>
          </p:nvPr>
        </p:nvSpPr>
        <p:spPr/>
        <p:txBody>
          <a:bodyPr/>
          <a:lstStyle>
            <a:lvl1pPr>
              <a:defRPr/>
            </a:lvl1pPr>
          </a:lstStyle>
          <a:p>
            <a:pPr>
              <a:defRPr/>
            </a:pPr>
            <a:endParaRPr lang="pt-BR"/>
          </a:p>
        </p:txBody>
      </p:sp>
      <p:sp>
        <p:nvSpPr>
          <p:cNvPr id="7" name="Espaço Reservado para Número de Slide 5"/>
          <p:cNvSpPr>
            <a:spLocks noGrp="1"/>
          </p:cNvSpPr>
          <p:nvPr>
            <p:ph type="sldNum" sz="quarter" idx="12"/>
          </p:nvPr>
        </p:nvSpPr>
        <p:spPr/>
        <p:txBody>
          <a:bodyPr/>
          <a:lstStyle>
            <a:lvl1pPr>
              <a:defRPr/>
            </a:lvl1pPr>
          </a:lstStyle>
          <a:p>
            <a:pPr>
              <a:defRPr/>
            </a:pPr>
            <a:fld id="{3CD92580-223D-48A0-8BFB-955DDD9FE7F9}" type="slidenum">
              <a:rPr lang="pt-BR"/>
              <a:pPr>
                <a:defRPr/>
              </a:pPr>
              <a:t>‹nº›</a:t>
            </a:fld>
            <a:endParaRPr lang="pt-B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1792288" y="4800600"/>
            <a:ext cx="5486400" cy="566738"/>
          </a:xfrm>
        </p:spPr>
        <p:txBody>
          <a:bodyPr anchor="b"/>
          <a:lstStyle>
            <a:lvl1pPr algn="l">
              <a:defRPr sz="2000" b="1"/>
            </a:lvl1pPr>
          </a:lstStyle>
          <a:p>
            <a:r>
              <a:rPr lang="pt-BR"/>
              <a:t>Clique para editar o título mestre</a:t>
            </a:r>
          </a:p>
        </p:txBody>
      </p:sp>
      <p:sp>
        <p:nvSpPr>
          <p:cNvPr id="3" name="Espaço Reservado para Imagem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pt-BR" noProof="0"/>
          </a:p>
        </p:txBody>
      </p:sp>
      <p:sp>
        <p:nvSpPr>
          <p:cNvPr id="4" name="Espaço Reservado para Tex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a:t>Clique para editar o texto mestre</a:t>
            </a:r>
          </a:p>
        </p:txBody>
      </p:sp>
      <p:sp>
        <p:nvSpPr>
          <p:cNvPr id="5" name="Espaço Reservado para Data 3"/>
          <p:cNvSpPr>
            <a:spLocks noGrp="1"/>
          </p:cNvSpPr>
          <p:nvPr>
            <p:ph type="dt" sz="half" idx="10"/>
          </p:nvPr>
        </p:nvSpPr>
        <p:spPr/>
        <p:txBody>
          <a:bodyPr/>
          <a:lstStyle>
            <a:lvl1pPr>
              <a:defRPr/>
            </a:lvl1pPr>
          </a:lstStyle>
          <a:p>
            <a:pPr>
              <a:defRPr/>
            </a:pPr>
            <a:fld id="{A07217FB-5ABA-4076-921F-4A708E63C5A7}" type="datetimeFigureOut">
              <a:rPr lang="pt-BR"/>
              <a:pPr>
                <a:defRPr/>
              </a:pPr>
              <a:t>01/09/2018</a:t>
            </a:fld>
            <a:endParaRPr lang="pt-BR"/>
          </a:p>
        </p:txBody>
      </p:sp>
      <p:sp>
        <p:nvSpPr>
          <p:cNvPr id="6" name="Espaço Reservado para Rodapé 4"/>
          <p:cNvSpPr>
            <a:spLocks noGrp="1"/>
          </p:cNvSpPr>
          <p:nvPr>
            <p:ph type="ftr" sz="quarter" idx="11"/>
          </p:nvPr>
        </p:nvSpPr>
        <p:spPr/>
        <p:txBody>
          <a:bodyPr/>
          <a:lstStyle>
            <a:lvl1pPr>
              <a:defRPr/>
            </a:lvl1pPr>
          </a:lstStyle>
          <a:p>
            <a:pPr>
              <a:defRPr/>
            </a:pPr>
            <a:endParaRPr lang="pt-BR"/>
          </a:p>
        </p:txBody>
      </p:sp>
      <p:sp>
        <p:nvSpPr>
          <p:cNvPr id="7" name="Espaço Reservado para Número de Slide 5"/>
          <p:cNvSpPr>
            <a:spLocks noGrp="1"/>
          </p:cNvSpPr>
          <p:nvPr>
            <p:ph type="sldNum" sz="quarter" idx="12"/>
          </p:nvPr>
        </p:nvSpPr>
        <p:spPr/>
        <p:txBody>
          <a:bodyPr/>
          <a:lstStyle>
            <a:lvl1pPr>
              <a:defRPr/>
            </a:lvl1pPr>
          </a:lstStyle>
          <a:p>
            <a:pPr>
              <a:defRPr/>
            </a:pPr>
            <a:fld id="{22118C7B-F18C-4173-8154-6DDCA2229FA2}" type="slidenum">
              <a:rPr lang="pt-BR"/>
              <a:pPr>
                <a:defRPr/>
              </a:pPr>
              <a:t>‹nº›</a:t>
            </a:fld>
            <a:endParaRPr lang="pt-B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a:t>Clique para editar o título mestre</a:t>
            </a:r>
          </a:p>
        </p:txBody>
      </p:sp>
      <p:sp>
        <p:nvSpPr>
          <p:cNvPr id="3" name="Espaço Reservado para Texto Vertical 2"/>
          <p:cNvSpPr>
            <a:spLocks noGrp="1"/>
          </p:cNvSpPr>
          <p:nvPr>
            <p:ph type="body" orient="vert" idx="1"/>
          </p:nvPr>
        </p:nvSpPr>
        <p:spPr/>
        <p:txBody>
          <a:bodyPr vert="eaVert"/>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Data 3"/>
          <p:cNvSpPr>
            <a:spLocks noGrp="1"/>
          </p:cNvSpPr>
          <p:nvPr>
            <p:ph type="dt" sz="half" idx="10"/>
          </p:nvPr>
        </p:nvSpPr>
        <p:spPr/>
        <p:txBody>
          <a:bodyPr/>
          <a:lstStyle>
            <a:lvl1pPr>
              <a:defRPr/>
            </a:lvl1pPr>
          </a:lstStyle>
          <a:p>
            <a:pPr>
              <a:defRPr/>
            </a:pPr>
            <a:fld id="{E688C2B6-6265-4BE4-9F8E-294D90AA576A}" type="datetimeFigureOut">
              <a:rPr lang="pt-BR"/>
              <a:pPr>
                <a:defRPr/>
              </a:pPr>
              <a:t>01/09/2018</a:t>
            </a:fld>
            <a:endParaRPr lang="pt-BR"/>
          </a:p>
        </p:txBody>
      </p:sp>
      <p:sp>
        <p:nvSpPr>
          <p:cNvPr id="5" name="Espaço Reservado para Rodapé 4"/>
          <p:cNvSpPr>
            <a:spLocks noGrp="1"/>
          </p:cNvSpPr>
          <p:nvPr>
            <p:ph type="ftr" sz="quarter" idx="11"/>
          </p:nvPr>
        </p:nvSpPr>
        <p:spPr/>
        <p:txBody>
          <a:bodyPr/>
          <a:lstStyle>
            <a:lvl1pPr>
              <a:defRPr/>
            </a:lvl1pPr>
          </a:lstStyle>
          <a:p>
            <a:pPr>
              <a:defRPr/>
            </a:pPr>
            <a:endParaRPr lang="pt-BR"/>
          </a:p>
        </p:txBody>
      </p:sp>
      <p:sp>
        <p:nvSpPr>
          <p:cNvPr id="6" name="Espaço Reservado para Número de Slide 5"/>
          <p:cNvSpPr>
            <a:spLocks noGrp="1"/>
          </p:cNvSpPr>
          <p:nvPr>
            <p:ph type="sldNum" sz="quarter" idx="12"/>
          </p:nvPr>
        </p:nvSpPr>
        <p:spPr/>
        <p:txBody>
          <a:bodyPr/>
          <a:lstStyle>
            <a:lvl1pPr>
              <a:defRPr/>
            </a:lvl1pPr>
          </a:lstStyle>
          <a:p>
            <a:pPr>
              <a:defRPr/>
            </a:pPr>
            <a:fld id="{8CF1A64C-E6D0-495E-AA0C-0F0114F179F2}" type="slidenum">
              <a:rPr lang="pt-BR"/>
              <a:pPr>
                <a:defRPr/>
              </a:pPr>
              <a:t>‹nº›</a:t>
            </a:fld>
            <a:endParaRPr lang="pt-B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629400" y="274638"/>
            <a:ext cx="2057400" cy="5851525"/>
          </a:xfrm>
        </p:spPr>
        <p:txBody>
          <a:bodyPr vert="eaVert"/>
          <a:lstStyle/>
          <a:p>
            <a:r>
              <a:rPr lang="pt-BR"/>
              <a:t>Clique para editar o título mestre</a:t>
            </a:r>
          </a:p>
        </p:txBody>
      </p:sp>
      <p:sp>
        <p:nvSpPr>
          <p:cNvPr id="3" name="Espaço Reservado para Texto Vertical 2"/>
          <p:cNvSpPr>
            <a:spLocks noGrp="1"/>
          </p:cNvSpPr>
          <p:nvPr>
            <p:ph type="body" orient="vert" idx="1"/>
          </p:nvPr>
        </p:nvSpPr>
        <p:spPr>
          <a:xfrm>
            <a:off x="457200" y="274638"/>
            <a:ext cx="6019800" cy="5851525"/>
          </a:xfrm>
        </p:spPr>
        <p:txBody>
          <a:bodyPr vert="eaVert"/>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Data 3"/>
          <p:cNvSpPr>
            <a:spLocks noGrp="1"/>
          </p:cNvSpPr>
          <p:nvPr>
            <p:ph type="dt" sz="half" idx="10"/>
          </p:nvPr>
        </p:nvSpPr>
        <p:spPr/>
        <p:txBody>
          <a:bodyPr/>
          <a:lstStyle>
            <a:lvl1pPr>
              <a:defRPr/>
            </a:lvl1pPr>
          </a:lstStyle>
          <a:p>
            <a:pPr>
              <a:defRPr/>
            </a:pPr>
            <a:fld id="{5A00CC6A-D902-4417-A5A4-571C3944653C}" type="datetimeFigureOut">
              <a:rPr lang="pt-BR"/>
              <a:pPr>
                <a:defRPr/>
              </a:pPr>
              <a:t>01/09/2018</a:t>
            </a:fld>
            <a:endParaRPr lang="pt-BR"/>
          </a:p>
        </p:txBody>
      </p:sp>
      <p:sp>
        <p:nvSpPr>
          <p:cNvPr id="5" name="Espaço Reservado para Rodapé 4"/>
          <p:cNvSpPr>
            <a:spLocks noGrp="1"/>
          </p:cNvSpPr>
          <p:nvPr>
            <p:ph type="ftr" sz="quarter" idx="11"/>
          </p:nvPr>
        </p:nvSpPr>
        <p:spPr/>
        <p:txBody>
          <a:bodyPr/>
          <a:lstStyle>
            <a:lvl1pPr>
              <a:defRPr/>
            </a:lvl1pPr>
          </a:lstStyle>
          <a:p>
            <a:pPr>
              <a:defRPr/>
            </a:pPr>
            <a:endParaRPr lang="pt-BR"/>
          </a:p>
        </p:txBody>
      </p:sp>
      <p:sp>
        <p:nvSpPr>
          <p:cNvPr id="6" name="Espaço Reservado para Número de Slide 5"/>
          <p:cNvSpPr>
            <a:spLocks noGrp="1"/>
          </p:cNvSpPr>
          <p:nvPr>
            <p:ph type="sldNum" sz="quarter" idx="12"/>
          </p:nvPr>
        </p:nvSpPr>
        <p:spPr/>
        <p:txBody>
          <a:bodyPr/>
          <a:lstStyle>
            <a:lvl1pPr>
              <a:defRPr/>
            </a:lvl1pPr>
          </a:lstStyle>
          <a:p>
            <a:pPr>
              <a:defRPr/>
            </a:pPr>
            <a:fld id="{738E3771-0982-4D04-808F-210552F87FF7}" type="slidenum">
              <a:rPr lang="pt-BR"/>
              <a:pPr>
                <a:defRPr/>
              </a:pPr>
              <a:t>‹nº›</a:t>
            </a:fld>
            <a:endParaRPr lang="pt-B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Espaço Reservado para Título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pt-BR" smtClean="0"/>
              <a:t>Clique para editar o título mestre</a:t>
            </a:r>
          </a:p>
        </p:txBody>
      </p:sp>
      <p:sp>
        <p:nvSpPr>
          <p:cNvPr id="1027" name="Espaço Reservado para Texto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p>
        </p:txBody>
      </p:sp>
      <p:sp>
        <p:nvSpPr>
          <p:cNvPr id="4" name="Espaço Reservado para Data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smtClean="0">
                <a:solidFill>
                  <a:schemeClr val="tx1">
                    <a:tint val="75000"/>
                  </a:schemeClr>
                </a:solidFill>
                <a:latin typeface="+mn-lt"/>
                <a:cs typeface="+mn-cs"/>
              </a:defRPr>
            </a:lvl1pPr>
          </a:lstStyle>
          <a:p>
            <a:pPr>
              <a:defRPr/>
            </a:pPr>
            <a:fld id="{025A6062-EDB2-4E45-9B0B-A379D72293BF}" type="datetimeFigureOut">
              <a:rPr lang="pt-BR"/>
              <a:pPr>
                <a:defRPr/>
              </a:pPr>
              <a:t>01/09/2018</a:t>
            </a:fld>
            <a:endParaRPr lang="pt-BR"/>
          </a:p>
        </p:txBody>
      </p:sp>
      <p:sp>
        <p:nvSpPr>
          <p:cNvPr id="5" name="Espaço Reservado para Rodapé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pt-BR"/>
          </a:p>
        </p:txBody>
      </p:sp>
      <p:sp>
        <p:nvSpPr>
          <p:cNvPr id="6" name="Espaço Reservado para Número de Slide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smtClean="0">
                <a:solidFill>
                  <a:schemeClr val="tx1">
                    <a:tint val="75000"/>
                  </a:schemeClr>
                </a:solidFill>
                <a:latin typeface="+mn-lt"/>
                <a:cs typeface="+mn-cs"/>
              </a:defRPr>
            </a:lvl1pPr>
          </a:lstStyle>
          <a:p>
            <a:pPr>
              <a:defRPr/>
            </a:pPr>
            <a:fld id="{697D121F-EE5D-4DF3-BB4E-21AFE95AE189}" type="slidenum">
              <a:rPr lang="pt-BR"/>
              <a:pPr>
                <a:defRPr/>
              </a:pPr>
              <a:t>‹nº›</a:t>
            </a:fld>
            <a:endParaRPr lang="pt-BR"/>
          </a:p>
        </p:txBody>
      </p:sp>
    </p:spTree>
  </p:cSld>
  <p:clrMap bg1="lt1" tx1="dk1" bg2="lt2" tx2="dk2" accent1="accent1" accent2="accent2" accent3="accent3" accent4="accent4" accent5="accent5" accent6="accent6" hlink="hlink" folHlink="folHlink"/>
  <p:sldLayoutIdLst>
    <p:sldLayoutId id="2147483659" r:id="rId1"/>
    <p:sldLayoutId id="2147483658" r:id="rId2"/>
    <p:sldLayoutId id="2147483657" r:id="rId3"/>
    <p:sldLayoutId id="2147483656" r:id="rId4"/>
    <p:sldLayoutId id="2147483655" r:id="rId5"/>
    <p:sldLayoutId id="2147483654" r:id="rId6"/>
    <p:sldLayoutId id="2147483653" r:id="rId7"/>
    <p:sldLayoutId id="2147483652" r:id="rId8"/>
    <p:sldLayoutId id="2147483651" r:id="rId9"/>
    <p:sldLayoutId id="2147483650" r:id="rId10"/>
    <p:sldLayoutId id="2147483649" r:id="rId11"/>
  </p:sldLayoutIdLst>
  <p:txStyles>
    <p:titleStyle>
      <a:lvl1pPr algn="ctr" rtl="0" fontAlgn="base">
        <a:spcBef>
          <a:spcPct val="0"/>
        </a:spcBef>
        <a:spcAft>
          <a:spcPct val="0"/>
        </a:spcAft>
        <a:defRPr sz="4400" kern="1200">
          <a:solidFill>
            <a:schemeClr val="tx1"/>
          </a:solidFill>
          <a:latin typeface="+mj-lt"/>
          <a:ea typeface="+mj-ea"/>
          <a:cs typeface="+mj-cs"/>
        </a:defRPr>
      </a:lvl1pPr>
      <a:lvl2pPr algn="ctr" rtl="0" fontAlgn="base">
        <a:spcBef>
          <a:spcPct val="0"/>
        </a:spcBef>
        <a:spcAft>
          <a:spcPct val="0"/>
        </a:spcAft>
        <a:defRPr sz="4400">
          <a:solidFill>
            <a:schemeClr val="tx1"/>
          </a:solidFill>
          <a:latin typeface="Calibri" pitchFamily="34" charset="0"/>
        </a:defRPr>
      </a:lvl2pPr>
      <a:lvl3pPr algn="ctr" rtl="0" fontAlgn="base">
        <a:spcBef>
          <a:spcPct val="0"/>
        </a:spcBef>
        <a:spcAft>
          <a:spcPct val="0"/>
        </a:spcAft>
        <a:defRPr sz="4400">
          <a:solidFill>
            <a:schemeClr val="tx1"/>
          </a:solidFill>
          <a:latin typeface="Calibri" pitchFamily="34" charset="0"/>
        </a:defRPr>
      </a:lvl3pPr>
      <a:lvl4pPr algn="ctr" rtl="0" fontAlgn="base">
        <a:spcBef>
          <a:spcPct val="0"/>
        </a:spcBef>
        <a:spcAft>
          <a:spcPct val="0"/>
        </a:spcAft>
        <a:defRPr sz="4400">
          <a:solidFill>
            <a:schemeClr val="tx1"/>
          </a:solidFill>
          <a:latin typeface="Calibri" pitchFamily="34" charset="0"/>
        </a:defRPr>
      </a:lvl4pPr>
      <a:lvl5pPr algn="ctr" rtl="0" fontAlgn="base">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fontAlgn="base">
        <a:spcBef>
          <a:spcPct val="20000"/>
        </a:spcBef>
        <a:spcAft>
          <a:spcPct val="0"/>
        </a:spcAft>
        <a:buFont typeface="Arial" pitchFamily="34"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pitchFamily="34"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pitchFamily="34"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pitchFamily="34"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7" Type="http://schemas.openxmlformats.org/officeDocument/2006/relationships/hyperlink" Target="http://www.paulomargotto.com.br/" TargetMode="External"/><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hyperlink" Target="https://www.ncbi.nlm.nih.gov/pubmed?linkname=pubmed_pubmed&amp;from_uid=29599068" TargetMode="External"/><Relationship Id="rId4" Type="http://schemas.openxmlformats.org/officeDocument/2006/relationships/hyperlink" Target="https://www.ncbi.nlm.nih.gov/pubmed/29599068" TargetMode="Externa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hyperlink" Target="mailto:pmargotto@gmail.com" TargetMode="External"/><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hyperlink" Target="http://paulomargotto.com.br/documentos/17416" TargetMode="External"/><Relationship Id="rId1" Type="http://schemas.openxmlformats.org/officeDocument/2006/relationships/slideLayout" Target="../slideLayouts/slideLayout2.xml"/><Relationship Id="rId5" Type="http://schemas.openxmlformats.org/officeDocument/2006/relationships/image" Target="../media/image12.jpeg"/><Relationship Id="rId4" Type="http://schemas.openxmlformats.org/officeDocument/2006/relationships/image" Target="../media/image11.emf"/></Relationships>
</file>

<file path=ppt/slides/_rels/slide27.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hyperlink" Target="https://www.ncbi.nlm.nih.gov/pubmed/28807545" TargetMode="External"/><Relationship Id="rId1" Type="http://schemas.openxmlformats.org/officeDocument/2006/relationships/slideLayout" Target="../slideLayouts/slideLayout7.xml"/><Relationship Id="rId4" Type="http://schemas.openxmlformats.org/officeDocument/2006/relationships/image" Target="../media/image14.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hyperlink" Target="http://paulomargotto.com.br/documentos/99" TargetMode="Externa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468313" y="1444625"/>
            <a:ext cx="8264525" cy="935038"/>
          </a:xfrm>
        </p:spPr>
        <p:txBody>
          <a:bodyPr rtlCol="0">
            <a:normAutofit fontScale="90000"/>
          </a:bodyPr>
          <a:lstStyle/>
          <a:p>
            <a:pPr fontAlgn="auto">
              <a:spcAft>
                <a:spcPts val="0"/>
              </a:spcAft>
              <a:defRPr/>
            </a:pPr>
            <a:r>
              <a:rPr lang="pt-BR" dirty="0"/>
              <a:t/>
            </a:r>
            <a:br>
              <a:rPr lang="pt-BR" dirty="0"/>
            </a:br>
            <a:endParaRPr lang="pt-BR" dirty="0"/>
          </a:p>
        </p:txBody>
      </p:sp>
      <p:sp>
        <p:nvSpPr>
          <p:cNvPr id="5" name="Retângulo 4"/>
          <p:cNvSpPr>
            <a:spLocks noChangeArrowheads="1"/>
          </p:cNvSpPr>
          <p:nvPr/>
        </p:nvSpPr>
        <p:spPr bwMode="auto">
          <a:xfrm>
            <a:off x="684213" y="1268413"/>
            <a:ext cx="8064500" cy="1008062"/>
          </a:xfrm>
          <a:prstGeom prst="rect">
            <a:avLst/>
          </a:prstGeom>
          <a:solidFill>
            <a:schemeClr val="tx2"/>
          </a:solidFill>
          <a:ln w="25400" algn="ctr">
            <a:solidFill>
              <a:schemeClr val="accent1"/>
            </a:solidFill>
            <a:miter lim="800000"/>
            <a:headEnd/>
            <a:tailEnd/>
          </a:ln>
        </p:spPr>
        <p:txBody>
          <a:bodyPr anchor="ctr"/>
          <a:lstStyle/>
          <a:p>
            <a:pPr algn="ctr"/>
            <a:r>
              <a:rPr lang="pt-BR" sz="2000" b="1">
                <a:solidFill>
                  <a:srgbClr val="FFFF66"/>
                </a:solidFill>
                <a:latin typeface="Times New Roman" pitchFamily="18" charset="0"/>
              </a:rPr>
              <a:t>Respostas Aguda à Terapia Diurética em Recém-nascidos com Idade Gestacional Extremamente Baixa:  Resultados do estudo de Coorte  dos Desfechos Respiratórios da Prematuridade</a:t>
            </a:r>
          </a:p>
        </p:txBody>
      </p:sp>
      <p:sp>
        <p:nvSpPr>
          <p:cNvPr id="2053" name="CaixaDeTexto 5"/>
          <p:cNvSpPr txBox="1">
            <a:spLocks noChangeArrowheads="1"/>
          </p:cNvSpPr>
          <p:nvPr/>
        </p:nvSpPr>
        <p:spPr bwMode="auto">
          <a:xfrm>
            <a:off x="1187450" y="3573463"/>
            <a:ext cx="6911975" cy="1603375"/>
          </a:xfrm>
          <a:prstGeom prst="rect">
            <a:avLst/>
          </a:prstGeom>
          <a:noFill/>
          <a:ln w="9525">
            <a:noFill/>
            <a:miter lim="800000"/>
            <a:headEnd/>
            <a:tailEnd/>
          </a:ln>
        </p:spPr>
        <p:txBody>
          <a:bodyPr>
            <a:spAutoFit/>
          </a:bodyPr>
          <a:lstStyle/>
          <a:p>
            <a:pPr algn="ctr">
              <a:lnSpc>
                <a:spcPct val="150000"/>
              </a:lnSpc>
            </a:pPr>
            <a:r>
              <a:rPr lang="pt-BR">
                <a:latin typeface="Calibri" pitchFamily="34" charset="0"/>
              </a:rPr>
              <a:t>Apresentação: Bruna Ribeiro Resende e Marielly de Souza Pereira</a:t>
            </a:r>
          </a:p>
          <a:p>
            <a:pPr algn="ctr"/>
            <a:r>
              <a:rPr lang="pt-BR">
                <a:latin typeface="Calibri" pitchFamily="34" charset="0"/>
              </a:rPr>
              <a:t>Coordenação: Paulo R. Margotto</a:t>
            </a:r>
          </a:p>
          <a:p>
            <a:pPr algn="ctr"/>
            <a:r>
              <a:rPr lang="pt-BR">
                <a:latin typeface="Calibri" pitchFamily="34" charset="0"/>
              </a:rPr>
              <a:t>Unidade de Neonatologia do HMIB/SES/DF</a:t>
            </a:r>
          </a:p>
          <a:p>
            <a:pPr algn="ctr"/>
            <a:r>
              <a:rPr lang="pt-BR">
                <a:latin typeface="Calibri" pitchFamily="34" charset="0"/>
              </a:rPr>
              <a:t>6ª Série da Faculdade de Medicina da Universidade Católica de Brasília</a:t>
            </a:r>
          </a:p>
          <a:p>
            <a:pPr algn="ctr"/>
            <a:r>
              <a:rPr lang="pt-BR">
                <a:latin typeface="Calibri" pitchFamily="34" charset="0"/>
              </a:rPr>
              <a:t>Brasília-DF,  1 de setembro  de 2018</a:t>
            </a:r>
          </a:p>
        </p:txBody>
      </p:sp>
      <p:pic>
        <p:nvPicPr>
          <p:cNvPr id="2054" name="Picture 12" descr="Imagem23"/>
          <p:cNvPicPr>
            <a:picLocks noChangeAspect="1" noChangeArrowheads="1"/>
          </p:cNvPicPr>
          <p:nvPr/>
        </p:nvPicPr>
        <p:blipFill>
          <a:blip r:embed="rId2"/>
          <a:srcRect/>
          <a:stretch>
            <a:fillRect/>
          </a:stretch>
        </p:blipFill>
        <p:spPr bwMode="auto">
          <a:xfrm>
            <a:off x="7092950" y="5254625"/>
            <a:ext cx="1512888" cy="1335088"/>
          </a:xfrm>
          <a:prstGeom prst="rect">
            <a:avLst/>
          </a:prstGeom>
          <a:noFill/>
          <a:ln w="9525">
            <a:noFill/>
            <a:miter lim="800000"/>
            <a:headEnd/>
            <a:tailEnd/>
          </a:ln>
        </p:spPr>
      </p:pic>
      <p:pic>
        <p:nvPicPr>
          <p:cNvPr id="2055" name="Picture 9"/>
          <p:cNvPicPr>
            <a:picLocks noChangeAspect="1" noChangeArrowheads="1"/>
          </p:cNvPicPr>
          <p:nvPr/>
        </p:nvPicPr>
        <p:blipFill>
          <a:blip r:embed="rId3"/>
          <a:srcRect/>
          <a:stretch>
            <a:fillRect/>
          </a:stretch>
        </p:blipFill>
        <p:spPr bwMode="auto">
          <a:xfrm>
            <a:off x="0" y="-26988"/>
            <a:ext cx="9144000" cy="1203326"/>
          </a:xfrm>
          <a:prstGeom prst="rect">
            <a:avLst/>
          </a:prstGeom>
          <a:noFill/>
          <a:ln w="38100">
            <a:noFill/>
            <a:miter lim="800000"/>
            <a:headEnd/>
            <a:tailEnd/>
          </a:ln>
        </p:spPr>
      </p:pic>
      <p:sp>
        <p:nvSpPr>
          <p:cNvPr id="2056" name="Rectangle 8"/>
          <p:cNvSpPr>
            <a:spLocks noChangeArrowheads="1"/>
          </p:cNvSpPr>
          <p:nvPr/>
        </p:nvSpPr>
        <p:spPr bwMode="auto">
          <a:xfrm>
            <a:off x="0" y="2420938"/>
            <a:ext cx="9144000" cy="1063625"/>
          </a:xfrm>
          <a:prstGeom prst="rect">
            <a:avLst/>
          </a:prstGeom>
          <a:solidFill>
            <a:srgbClr val="FFFFFF"/>
          </a:solidFill>
          <a:ln w="9525">
            <a:noFill/>
            <a:miter lim="800000"/>
            <a:headEnd/>
            <a:tailEnd/>
          </a:ln>
          <a:effectLst/>
        </p:spPr>
        <p:txBody>
          <a:bodyPr lIns="0" tIns="0" rIns="71415" bIns="0" anchor="ctr">
            <a:spAutoFit/>
          </a:bodyPr>
          <a:lstStyle/>
          <a:p>
            <a:pPr algn="ctr"/>
            <a:r>
              <a:rPr lang="pt-BR" sz="1400">
                <a:hlinkClick r:id="rId4"/>
              </a:rPr>
              <a:t>Acute Responses to Diuretic Therapy in Extremely Low Gestational Age Newborns: Results from the Prematurity and Respiratory Outcomes Program Cohort Study.</a:t>
            </a:r>
            <a:endParaRPr lang="pt-BR" sz="1400"/>
          </a:p>
          <a:p>
            <a:pPr algn="ctr"/>
            <a:r>
              <a:rPr lang="pt-BR" sz="1400"/>
              <a:t>Blaisdell CJ, Troendle J, Zajicek A; Prematurity and Respiratory Outcomes Program.</a:t>
            </a:r>
          </a:p>
          <a:p>
            <a:pPr algn="ctr"/>
            <a:r>
              <a:rPr lang="pt-BR" sz="1400"/>
              <a:t>J Pediatr. 2018 Jun;197:42-47.e1. doi: 10.1016/j.jpeds.2018.01.066. Epub 2018 Mar 26.</a:t>
            </a:r>
          </a:p>
          <a:p>
            <a:pPr algn="ctr"/>
            <a:r>
              <a:rPr lang="pt-BR" sz="1400"/>
              <a:t>PMID: 29599068.</a:t>
            </a:r>
            <a:r>
              <a:rPr lang="pt-BR" sz="1400" u="sng">
                <a:hlinkClick r:id="rId5"/>
              </a:rPr>
              <a:t>Similar articles</a:t>
            </a:r>
            <a:endParaRPr lang="pt-BR" sz="1400" u="sng"/>
          </a:p>
        </p:txBody>
      </p:sp>
      <p:pic>
        <p:nvPicPr>
          <p:cNvPr id="2058" name="Picture 10"/>
          <p:cNvPicPr>
            <a:picLocks noChangeAspect="1" noChangeArrowheads="1"/>
          </p:cNvPicPr>
          <p:nvPr/>
        </p:nvPicPr>
        <p:blipFill>
          <a:blip r:embed="rId6"/>
          <a:srcRect/>
          <a:stretch>
            <a:fillRect/>
          </a:stretch>
        </p:blipFill>
        <p:spPr bwMode="auto">
          <a:xfrm>
            <a:off x="0" y="5170488"/>
            <a:ext cx="3062288" cy="1687512"/>
          </a:xfrm>
          <a:prstGeom prst="rect">
            <a:avLst/>
          </a:prstGeom>
          <a:noFill/>
          <a:ln w="9525">
            <a:noFill/>
            <a:miter lim="800000"/>
            <a:headEnd/>
            <a:tailEnd/>
          </a:ln>
          <a:effectLst/>
        </p:spPr>
      </p:pic>
      <p:sp>
        <p:nvSpPr>
          <p:cNvPr id="2059" name="Text Box 11"/>
          <p:cNvSpPr txBox="1">
            <a:spLocks noChangeArrowheads="1"/>
          </p:cNvSpPr>
          <p:nvPr/>
        </p:nvSpPr>
        <p:spPr bwMode="auto">
          <a:xfrm>
            <a:off x="3543300" y="5897563"/>
            <a:ext cx="3486150" cy="641350"/>
          </a:xfrm>
          <a:prstGeom prst="rect">
            <a:avLst/>
          </a:prstGeom>
          <a:noFill/>
          <a:ln w="9525">
            <a:noFill/>
            <a:miter lim="800000"/>
            <a:headEnd/>
            <a:tailEnd/>
          </a:ln>
          <a:effectLst/>
        </p:spPr>
        <p:txBody>
          <a:bodyPr wrap="none">
            <a:spAutoFit/>
          </a:bodyPr>
          <a:lstStyle/>
          <a:p>
            <a:r>
              <a:rPr lang="pt-BR">
                <a:hlinkClick r:id="rId7"/>
              </a:rPr>
              <a:t>www.paulomargotto.com.br</a:t>
            </a:r>
            <a:endParaRPr lang="pt-BR"/>
          </a:p>
          <a:p>
            <a:r>
              <a:rPr lang="pt-BR"/>
              <a:t>Brasília, 1 de setembro de 2018 </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Título 1"/>
          <p:cNvSpPr>
            <a:spLocks noGrp="1"/>
          </p:cNvSpPr>
          <p:nvPr>
            <p:ph type="title"/>
          </p:nvPr>
        </p:nvSpPr>
        <p:spPr>
          <a:xfrm>
            <a:off x="457200" y="274638"/>
            <a:ext cx="8229600" cy="922337"/>
          </a:xfrm>
        </p:spPr>
        <p:txBody>
          <a:bodyPr/>
          <a:lstStyle/>
          <a:p>
            <a:r>
              <a:rPr lang="pt-BR" sz="3600" smtClean="0"/>
              <a:t>Introdução</a:t>
            </a:r>
            <a:endParaRPr lang="pt-BR" smtClean="0"/>
          </a:p>
        </p:txBody>
      </p:sp>
      <p:sp>
        <p:nvSpPr>
          <p:cNvPr id="3075" name="Espaço Reservado para Conteúdo 2"/>
          <p:cNvSpPr>
            <a:spLocks noGrp="1"/>
          </p:cNvSpPr>
          <p:nvPr>
            <p:ph idx="1"/>
          </p:nvPr>
        </p:nvSpPr>
        <p:spPr>
          <a:xfrm>
            <a:off x="457200" y="1341438"/>
            <a:ext cx="8229600" cy="4751387"/>
          </a:xfrm>
        </p:spPr>
        <p:txBody>
          <a:bodyPr/>
          <a:lstStyle/>
          <a:p>
            <a:pPr algn="just"/>
            <a:r>
              <a:rPr lang="pt-BR" sz="2000" smtClean="0"/>
              <a:t>Neonatos </a:t>
            </a:r>
            <a:r>
              <a:rPr lang="pt-BR" sz="2000" smtClean="0">
                <a:solidFill>
                  <a:srgbClr val="0070C0"/>
                </a:solidFill>
              </a:rPr>
              <a:t>prematuros</a:t>
            </a:r>
            <a:r>
              <a:rPr lang="pt-BR" sz="2000" smtClean="0"/>
              <a:t> têm </a:t>
            </a:r>
            <a:r>
              <a:rPr lang="pt-BR" sz="2000" smtClean="0">
                <a:solidFill>
                  <a:srgbClr val="FF0000"/>
                </a:solidFill>
              </a:rPr>
              <a:t>risco aumentado de</a:t>
            </a:r>
            <a:r>
              <a:rPr lang="pt-BR" sz="2000" smtClean="0"/>
              <a:t> </a:t>
            </a:r>
            <a:r>
              <a:rPr lang="pt-BR" sz="2000" smtClean="0">
                <a:solidFill>
                  <a:srgbClr val="FF0000"/>
                </a:solidFill>
              </a:rPr>
              <a:t>Síndrome do Desconforto Respiratório (SDR) e doença pulmonar crônica com insuficiência respiratória </a:t>
            </a:r>
            <a:r>
              <a:rPr lang="pt-BR" sz="2000" smtClean="0"/>
              <a:t>devido principalmente à imaturidade pulmonar e à produção insuficiente de surfactante.</a:t>
            </a:r>
          </a:p>
          <a:p>
            <a:pPr algn="just"/>
            <a:r>
              <a:rPr lang="pt-BR" sz="2000" smtClean="0"/>
              <a:t> O único tratamento aprovado para SDR foi a </a:t>
            </a:r>
            <a:r>
              <a:rPr lang="pt-BR" sz="2000" smtClean="0">
                <a:solidFill>
                  <a:srgbClr val="0070C0"/>
                </a:solidFill>
              </a:rPr>
              <a:t>instilação de líquido surfactante nas vias aéreas</a:t>
            </a:r>
            <a:r>
              <a:rPr lang="pt-BR" sz="2000" smtClean="0"/>
              <a:t>. </a:t>
            </a:r>
          </a:p>
          <a:p>
            <a:pPr algn="just"/>
            <a:r>
              <a:rPr lang="pt-BR" sz="2000" smtClean="0"/>
              <a:t>A evolução da SDR e doença pulmonar crônica são marcadas por </a:t>
            </a:r>
            <a:r>
              <a:rPr lang="pt-BR" sz="2000" smtClean="0">
                <a:solidFill>
                  <a:srgbClr val="FF0000"/>
                </a:solidFill>
              </a:rPr>
              <a:t>inflamação do pulmão</a:t>
            </a:r>
            <a:r>
              <a:rPr lang="pt-BR" sz="2000" smtClean="0"/>
              <a:t>, e tem sido hipotetizado que esta inflamação </a:t>
            </a:r>
            <a:r>
              <a:rPr lang="pt-BR" sz="2000" smtClean="0">
                <a:solidFill>
                  <a:srgbClr val="FF0000"/>
                </a:solidFill>
              </a:rPr>
              <a:t>aumenta a infiltração de fluido no parênquima pulmonar</a:t>
            </a:r>
            <a:r>
              <a:rPr lang="pt-BR" sz="2000" smtClean="0"/>
              <a:t>. </a:t>
            </a:r>
          </a:p>
          <a:p>
            <a:pPr algn="just"/>
            <a:r>
              <a:rPr lang="pt-BR" sz="2000" smtClean="0"/>
              <a:t>Os </a:t>
            </a:r>
            <a:r>
              <a:rPr lang="pt-BR" sz="2000" smtClean="0">
                <a:solidFill>
                  <a:srgbClr val="0070C0"/>
                </a:solidFill>
              </a:rPr>
              <a:t>diuréticos</a:t>
            </a:r>
            <a:r>
              <a:rPr lang="pt-BR" sz="2000" smtClean="0"/>
              <a:t> têm sido comumente usados ​​em Unidades de Terapia Intensiva Neonatal (UTINs) para tratar essas crianças apesar de possuir </a:t>
            </a:r>
            <a:r>
              <a:rPr lang="pt-BR" sz="2000" smtClean="0">
                <a:solidFill>
                  <a:srgbClr val="FF0000"/>
                </a:solidFill>
              </a:rPr>
              <a:t>pouca evidência de eficácia</a:t>
            </a:r>
            <a:r>
              <a:rPr lang="pt-BR" sz="2000" smtClean="0"/>
              <a:t>. Um trabalho recente descreveu a ampla variedade de medicamentos usados atualmente na UTIN para tratar e prevenir complicações pulmonares a longo prazo.</a:t>
            </a:r>
            <a:r>
              <a:rPr lang="pt-BR" sz="2000" baseline="30000" smtClean="0"/>
              <a:t>1 </a:t>
            </a:r>
            <a:endParaRPr lang="pt-BR" sz="2000" smtClean="0"/>
          </a:p>
          <a:p>
            <a:pPr algn="just"/>
            <a:endParaRPr lang="pt-BR" sz="2000" smtClean="0"/>
          </a:p>
          <a:p>
            <a:pPr algn="just"/>
            <a:endParaRPr lang="pt-BR" sz="2000" smtClean="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Espaço Reservado para Conteúdo 2"/>
          <p:cNvSpPr>
            <a:spLocks noGrp="1"/>
          </p:cNvSpPr>
          <p:nvPr>
            <p:ph idx="1"/>
          </p:nvPr>
        </p:nvSpPr>
        <p:spPr>
          <a:xfrm>
            <a:off x="457200" y="692150"/>
            <a:ext cx="8229600" cy="5434013"/>
          </a:xfrm>
        </p:spPr>
        <p:txBody>
          <a:bodyPr/>
          <a:lstStyle/>
          <a:p>
            <a:pPr algn="just"/>
            <a:r>
              <a:rPr lang="pt-BR" sz="2000" smtClean="0"/>
              <a:t>Os padrões de </a:t>
            </a:r>
            <a:r>
              <a:rPr lang="pt-BR" sz="2000" smtClean="0">
                <a:solidFill>
                  <a:srgbClr val="FF0000"/>
                </a:solidFill>
              </a:rPr>
              <a:t>prescrição diurética </a:t>
            </a:r>
            <a:r>
              <a:rPr lang="pt-BR" sz="2000" smtClean="0"/>
              <a:t>para prematuros que recebem cuidados em UTIN tem sido  </a:t>
            </a:r>
            <a:r>
              <a:rPr lang="pt-BR" sz="2000" smtClean="0">
                <a:solidFill>
                  <a:srgbClr val="FF0000"/>
                </a:solidFill>
              </a:rPr>
              <a:t>altamente variáveis</a:t>
            </a:r>
            <a:r>
              <a:rPr lang="pt-BR" sz="2000" smtClean="0"/>
              <a:t>. Estudos sugeriram </a:t>
            </a:r>
            <a:r>
              <a:rPr lang="pt-BR" sz="2000" smtClean="0">
                <a:solidFill>
                  <a:srgbClr val="0070C0"/>
                </a:solidFill>
              </a:rPr>
              <a:t>benefício fisiológico de diuréticos a curto prazo</a:t>
            </a:r>
            <a:r>
              <a:rPr lang="pt-BR" sz="2000" smtClean="0"/>
              <a:t>, com melhor </a:t>
            </a:r>
            <a:r>
              <a:rPr lang="pt-BR" sz="2000" smtClean="0">
                <a:solidFill>
                  <a:srgbClr val="0070C0"/>
                </a:solidFill>
              </a:rPr>
              <a:t>complacência pulmonar e resistência das vias aéreas</a:t>
            </a:r>
            <a:r>
              <a:rPr lang="pt-BR" sz="2000" smtClean="0"/>
              <a:t>.</a:t>
            </a:r>
            <a:r>
              <a:rPr lang="pt-BR" sz="2000" baseline="30000" smtClean="0"/>
              <a:t>2,3</a:t>
            </a:r>
            <a:r>
              <a:rPr lang="pt-BR" sz="2000" smtClean="0"/>
              <a:t> </a:t>
            </a:r>
          </a:p>
          <a:p>
            <a:pPr algn="just"/>
            <a:r>
              <a:rPr lang="pt-BR" sz="2000" smtClean="0"/>
              <a:t>No entanto, tem havido uma </a:t>
            </a:r>
            <a:r>
              <a:rPr lang="pt-BR" sz="2000" smtClean="0">
                <a:solidFill>
                  <a:srgbClr val="FF0000"/>
                </a:solidFill>
              </a:rPr>
              <a:t>escassez de informações sobre respostas a diuréticos de recém-nascidos com idade gestacional (IG) extremamente baixa </a:t>
            </a:r>
            <a:r>
              <a:rPr lang="pt-BR" sz="2000" smtClean="0"/>
              <a:t>(ELGAN) e </a:t>
            </a:r>
            <a:r>
              <a:rPr lang="pt-BR" sz="2000" smtClean="0">
                <a:solidFill>
                  <a:srgbClr val="FF0000"/>
                </a:solidFill>
              </a:rPr>
              <a:t>de extremo baixo peso </a:t>
            </a:r>
            <a:r>
              <a:rPr lang="pt-BR" sz="2000" smtClean="0"/>
              <a:t>gerenciados na UTIN, com uso rotineiro de corticóides pré-natais, surfactante pós-natal e suporte ventilatório avançado. Amplas variações na prática sugeriram que havia </a:t>
            </a:r>
            <a:r>
              <a:rPr lang="pt-BR" sz="2000" smtClean="0">
                <a:solidFill>
                  <a:srgbClr val="FF0000"/>
                </a:solidFill>
              </a:rPr>
              <a:t>evidência insuficiente </a:t>
            </a:r>
            <a:r>
              <a:rPr lang="pt-BR" sz="2000" smtClean="0"/>
              <a:t>para apoiar </a:t>
            </a:r>
            <a:r>
              <a:rPr lang="pt-BR" sz="2000" smtClean="0">
                <a:solidFill>
                  <a:srgbClr val="FF0000"/>
                </a:solidFill>
              </a:rPr>
              <a:t>diretrizes para uso de diuréticos em prematuros</a:t>
            </a:r>
            <a:r>
              <a:rPr lang="pt-BR" sz="2000" smtClean="0"/>
              <a:t>.</a:t>
            </a:r>
            <a:r>
              <a:rPr lang="pt-BR" sz="2000" baseline="30000" smtClean="0"/>
              <a:t>4-7</a:t>
            </a:r>
          </a:p>
          <a:p>
            <a:pPr algn="just"/>
            <a:r>
              <a:rPr lang="pt-BR" sz="2000" smtClean="0"/>
              <a:t>Por exemplo, uma análise da base de dados da Pediatria indicou que aproximadamente um terço dos </a:t>
            </a:r>
            <a:r>
              <a:rPr lang="pt-BR" sz="2000" smtClean="0">
                <a:solidFill>
                  <a:srgbClr val="0070C0"/>
                </a:solidFill>
              </a:rPr>
              <a:t>prematuros neonatos receberam um diurético em algum momento durante a permanência na UTIN.</a:t>
            </a:r>
            <a:r>
              <a:rPr lang="pt-BR" sz="2000" baseline="30000" smtClean="0">
                <a:solidFill>
                  <a:srgbClr val="0070C0"/>
                </a:solidFill>
              </a:rPr>
              <a:t>5 </a:t>
            </a:r>
            <a:r>
              <a:rPr lang="pt-BR" sz="2000" smtClean="0"/>
              <a:t>Estas variações na prática podem ser devidas, em parte, a estudos eficazes limitados e confusão sobre os objetivos de curto prazo versus metas a longo prazo da terapia nesta população vulnerável. </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Espaço Reservado para Conteúdo 2"/>
          <p:cNvSpPr>
            <a:spLocks noGrp="1"/>
          </p:cNvSpPr>
          <p:nvPr>
            <p:ph idx="1"/>
          </p:nvPr>
        </p:nvSpPr>
        <p:spPr>
          <a:xfrm>
            <a:off x="457200" y="803275"/>
            <a:ext cx="8229600" cy="5289550"/>
          </a:xfrm>
        </p:spPr>
        <p:txBody>
          <a:bodyPr/>
          <a:lstStyle/>
          <a:p>
            <a:pPr algn="just"/>
            <a:r>
              <a:rPr lang="pt-BR" sz="2000" smtClean="0"/>
              <a:t>O Instituto Nacional do Coração, Pulmão e Sangue apoiou o Programa de Resultados de Prematuridade e Respiração (PROP) e o Instituto Nacional da Criança Eunice Kennedy Shriver, </a:t>
            </a:r>
            <a:r>
              <a:rPr lang="pt-BR" sz="2000" i="1" smtClean="0"/>
              <a:t>National Institute of Child Health and Human Development (National Institutes of Health</a:t>
            </a:r>
            <a:r>
              <a:rPr lang="pt-BR" sz="2000" smtClean="0"/>
              <a:t>) apoiou a coleta de dados de medicação detalhada. </a:t>
            </a:r>
            <a:r>
              <a:rPr lang="pt-BR" sz="2000" smtClean="0">
                <a:solidFill>
                  <a:srgbClr val="0070C0"/>
                </a:solidFill>
              </a:rPr>
              <a:t>PROP foi um estudo de coorte prospectivo observacional de bebês prematuros</a:t>
            </a:r>
            <a:r>
              <a:rPr lang="pt-BR" sz="2000" smtClean="0"/>
              <a:t>. </a:t>
            </a:r>
          </a:p>
          <a:p>
            <a:pPr algn="just"/>
            <a:r>
              <a:rPr lang="pt-BR" sz="2000" smtClean="0"/>
              <a:t>O propósito do PROP foi </a:t>
            </a:r>
            <a:r>
              <a:rPr lang="pt-BR" sz="2000" smtClean="0">
                <a:solidFill>
                  <a:srgbClr val="0070C0"/>
                </a:solidFill>
              </a:rPr>
              <a:t>identificar mecanismos e biomarcadores funcionais e moleculares associados ao risco de doença respiratória em bebês prematuros.</a:t>
            </a:r>
            <a:r>
              <a:rPr lang="pt-BR" sz="2000" smtClean="0"/>
              <a:t> Detalhes sobre o desenho do estudo e dados prospectivos padronizados coleta foram relatados previamente.</a:t>
            </a:r>
            <a:r>
              <a:rPr lang="pt-BR" sz="2000" baseline="30000" smtClean="0"/>
              <a:t>8,9</a:t>
            </a:r>
            <a:r>
              <a:rPr lang="pt-BR" sz="2000" smtClean="0"/>
              <a:t> </a:t>
            </a:r>
          </a:p>
          <a:p>
            <a:pPr algn="just"/>
            <a:r>
              <a:rPr lang="pt-BR" sz="2000" smtClean="0"/>
              <a:t>Dado que muitos recém-nascidos </a:t>
            </a:r>
            <a:r>
              <a:rPr lang="pt-BR" sz="2000" smtClean="0">
                <a:solidFill>
                  <a:srgbClr val="0070C0"/>
                </a:solidFill>
              </a:rPr>
              <a:t>prematuros</a:t>
            </a:r>
            <a:r>
              <a:rPr lang="pt-BR" sz="2000" smtClean="0"/>
              <a:t> são </a:t>
            </a:r>
            <a:r>
              <a:rPr lang="pt-BR" sz="2000" smtClean="0">
                <a:solidFill>
                  <a:srgbClr val="0070C0"/>
                </a:solidFill>
              </a:rPr>
              <a:t>expostos a diuréticos</a:t>
            </a:r>
            <a:r>
              <a:rPr lang="pt-BR" sz="2000" smtClean="0"/>
              <a:t>, os autores procuraram  </a:t>
            </a:r>
            <a:r>
              <a:rPr lang="pt-BR" sz="2000" smtClean="0">
                <a:solidFill>
                  <a:srgbClr val="0070C0"/>
                </a:solidFill>
              </a:rPr>
              <a:t>determinar se os diuréticos forneciam algum benefício em uma UTIN</a:t>
            </a:r>
            <a:r>
              <a:rPr lang="pt-BR" sz="2000" smtClean="0"/>
              <a:t>. </a:t>
            </a:r>
          </a:p>
          <a:p>
            <a:pPr algn="ctr"/>
            <a:r>
              <a:rPr lang="pt-BR" sz="2000" b="1" smtClean="0">
                <a:solidFill>
                  <a:schemeClr val="hlink"/>
                </a:solidFill>
              </a:rPr>
              <a:t>O objetivo deste estudo foi determinar se o estado respiratório diário melhorou em bebês prematuros com IG extremamente baixa após exposição diurética em comparação com aqueles não expostos.</a:t>
            </a:r>
          </a:p>
          <a:p>
            <a:pPr algn="ctr"/>
            <a:endParaRPr lang="pt-BR" sz="2000" b="1" smtClean="0">
              <a:solidFill>
                <a:schemeClr val="hlink"/>
              </a:solidFill>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ítulo 1"/>
          <p:cNvSpPr>
            <a:spLocks noGrp="1"/>
          </p:cNvSpPr>
          <p:nvPr>
            <p:ph type="title"/>
          </p:nvPr>
        </p:nvSpPr>
        <p:spPr>
          <a:xfrm>
            <a:off x="457200" y="274638"/>
            <a:ext cx="8229600" cy="850900"/>
          </a:xfrm>
        </p:spPr>
        <p:txBody>
          <a:bodyPr/>
          <a:lstStyle/>
          <a:p>
            <a:r>
              <a:rPr lang="pt-BR" sz="3600" smtClean="0"/>
              <a:t>Métodos</a:t>
            </a:r>
            <a:endParaRPr lang="pt-BR" smtClean="0"/>
          </a:p>
        </p:txBody>
      </p:sp>
      <p:sp>
        <p:nvSpPr>
          <p:cNvPr id="6147" name="Espaço Reservado para Conteúdo 2"/>
          <p:cNvSpPr>
            <a:spLocks noGrp="1"/>
          </p:cNvSpPr>
          <p:nvPr>
            <p:ph idx="1"/>
          </p:nvPr>
        </p:nvSpPr>
        <p:spPr>
          <a:xfrm>
            <a:off x="457200" y="1125538"/>
            <a:ext cx="8229600" cy="5472112"/>
          </a:xfrm>
        </p:spPr>
        <p:txBody>
          <a:bodyPr/>
          <a:lstStyle/>
          <a:p>
            <a:pPr algn="just"/>
            <a:r>
              <a:rPr lang="pt-BR" sz="2000" smtClean="0">
                <a:solidFill>
                  <a:srgbClr val="0070C0"/>
                </a:solidFill>
              </a:rPr>
              <a:t>Foram analisados  a medicação diária e registros de suporte respiratório</a:t>
            </a:r>
            <a:r>
              <a:rPr lang="pt-BR" sz="2000" smtClean="0"/>
              <a:t> de uma coorte de crianças </a:t>
            </a:r>
            <a:r>
              <a:rPr lang="pt-BR" sz="2000" smtClean="0">
                <a:solidFill>
                  <a:srgbClr val="0070C0"/>
                </a:solidFill>
              </a:rPr>
              <a:t>de IG extremamente baixa </a:t>
            </a:r>
            <a:r>
              <a:rPr lang="pt-BR" sz="2000" smtClean="0"/>
              <a:t>da PROP. </a:t>
            </a:r>
          </a:p>
          <a:p>
            <a:pPr lvl="1" algn="just"/>
            <a:r>
              <a:rPr lang="pt-BR" sz="1600" smtClean="0"/>
              <a:t>Medicamentos respiratórios incluíram broncodilatadores inalatórios, corticosteroides inalatórios, corticosteróides, metilxantinas, vasodilatadores pulmonares, e diuréticos. Os </a:t>
            </a:r>
            <a:r>
              <a:rPr lang="pt-BR" sz="1600" b="1" smtClean="0">
                <a:solidFill>
                  <a:schemeClr val="hlink"/>
                </a:solidFill>
              </a:rPr>
              <a:t>diuréticos registrados foram furosemida, bumetanida, hidroclorotiazida e espironolactona.</a:t>
            </a:r>
            <a:r>
              <a:rPr lang="pt-BR" sz="1600" b="1" baseline="30000" smtClean="0">
                <a:solidFill>
                  <a:schemeClr val="hlink"/>
                </a:solidFill>
              </a:rPr>
              <a:t>10 </a:t>
            </a:r>
          </a:p>
          <a:p>
            <a:pPr lvl="1" algn="just"/>
            <a:r>
              <a:rPr lang="pt-BR" sz="1600" smtClean="0"/>
              <a:t>Medidas de suporte respiratório registradas incluíam ventilação invasiva com tubo endotraqueal (ETT), suporte não invasivo sem ETT e cânula nasal. Nível de fluxo e fração de oxigênio inspirado (FiO</a:t>
            </a:r>
            <a:r>
              <a:rPr lang="pt-BR" sz="1600" baseline="-25000" smtClean="0"/>
              <a:t>2</a:t>
            </a:r>
            <a:r>
              <a:rPr lang="pt-BR" sz="1600" smtClean="0"/>
              <a:t>) também foram gravados.</a:t>
            </a:r>
          </a:p>
          <a:p>
            <a:pPr algn="just"/>
            <a:r>
              <a:rPr lang="pt-BR" sz="2000" smtClean="0"/>
              <a:t>Pesquisadores da PROP registraram </a:t>
            </a:r>
            <a:r>
              <a:rPr lang="pt-BR" sz="2000" b="1" smtClean="0">
                <a:solidFill>
                  <a:schemeClr val="hlink"/>
                </a:solidFill>
              </a:rPr>
              <a:t>835 bebês na primeira semana de vida</a:t>
            </a:r>
            <a:r>
              <a:rPr lang="pt-BR" sz="2000" smtClean="0">
                <a:solidFill>
                  <a:srgbClr val="0070C0"/>
                </a:solidFill>
              </a:rPr>
              <a:t> </a:t>
            </a:r>
            <a:r>
              <a:rPr lang="pt-BR" sz="2000" smtClean="0"/>
              <a:t>com </a:t>
            </a:r>
            <a:r>
              <a:rPr lang="pt-BR" sz="2000" b="1" smtClean="0">
                <a:solidFill>
                  <a:schemeClr val="hlink"/>
                </a:solidFill>
              </a:rPr>
              <a:t>IG de 23</a:t>
            </a:r>
            <a:r>
              <a:rPr lang="pt-BR" sz="2000" b="1" baseline="30000" smtClean="0">
                <a:solidFill>
                  <a:schemeClr val="hlink"/>
                </a:solidFill>
              </a:rPr>
              <a:t>0/7</a:t>
            </a:r>
            <a:r>
              <a:rPr lang="pt-BR" sz="2000" b="1" smtClean="0">
                <a:solidFill>
                  <a:schemeClr val="hlink"/>
                </a:solidFill>
              </a:rPr>
              <a:t>-28</a:t>
            </a:r>
            <a:r>
              <a:rPr lang="pt-BR" sz="2000" b="1" baseline="30000" smtClean="0">
                <a:solidFill>
                  <a:schemeClr val="hlink"/>
                </a:solidFill>
              </a:rPr>
              <a:t>6/7</a:t>
            </a:r>
            <a:r>
              <a:rPr lang="pt-BR" sz="2000" baseline="30000" smtClean="0">
                <a:solidFill>
                  <a:srgbClr val="0070C0"/>
                </a:solidFill>
              </a:rPr>
              <a:t> </a:t>
            </a:r>
            <a:r>
              <a:rPr lang="pt-BR" sz="2000" smtClean="0"/>
              <a:t>semanas em </a:t>
            </a:r>
            <a:r>
              <a:rPr lang="pt-BR" sz="2000" smtClean="0">
                <a:solidFill>
                  <a:srgbClr val="0070C0"/>
                </a:solidFill>
              </a:rPr>
              <a:t>13 UTINs </a:t>
            </a:r>
            <a:r>
              <a:rPr lang="pt-BR" sz="2000" smtClean="0"/>
              <a:t>americanas de nível terciário, de agosto de 2011 a novembro de 2013.</a:t>
            </a:r>
            <a:r>
              <a:rPr lang="pt-BR" sz="2000" baseline="30000" smtClean="0"/>
              <a:t>8,9</a:t>
            </a:r>
            <a:r>
              <a:rPr lang="pt-BR" sz="2000" smtClean="0"/>
              <a:t> </a:t>
            </a:r>
          </a:p>
          <a:p>
            <a:pPr algn="just"/>
            <a:r>
              <a:rPr lang="pt-BR" sz="2000" smtClean="0"/>
              <a:t>Os bebês foram </a:t>
            </a:r>
            <a:r>
              <a:rPr lang="pt-BR" sz="2000" smtClean="0">
                <a:solidFill>
                  <a:srgbClr val="FF0000"/>
                </a:solidFill>
              </a:rPr>
              <a:t>excluídos se a viabilidade era uma preocupação</a:t>
            </a:r>
            <a:r>
              <a:rPr lang="pt-BR" sz="2000" smtClean="0"/>
              <a:t>, se a criança tivesse uma </a:t>
            </a:r>
            <a:r>
              <a:rPr lang="pt-BR" sz="2000" smtClean="0">
                <a:solidFill>
                  <a:srgbClr val="FF0000"/>
                </a:solidFill>
              </a:rPr>
              <a:t>malformação congênita</a:t>
            </a:r>
            <a:r>
              <a:rPr lang="pt-BR" sz="2000" smtClean="0"/>
              <a:t>, </a:t>
            </a:r>
            <a:r>
              <a:rPr lang="pt-BR" sz="2000" smtClean="0">
                <a:solidFill>
                  <a:srgbClr val="FF0000"/>
                </a:solidFill>
              </a:rPr>
              <a:t>ou se a família não estivesse disponível para acompanhamento do desfecho primário de um ano</a:t>
            </a:r>
            <a:r>
              <a:rPr lang="pt-BR" sz="2000" smtClean="0"/>
              <a:t>. </a:t>
            </a:r>
          </a:p>
          <a:p>
            <a:pPr algn="just"/>
            <a:r>
              <a:rPr lang="pt-BR" sz="2000" smtClean="0"/>
              <a:t>Finalmente </a:t>
            </a:r>
            <a:r>
              <a:rPr lang="pt-BR" sz="2000" smtClean="0">
                <a:solidFill>
                  <a:srgbClr val="0070C0"/>
                </a:solidFill>
              </a:rPr>
              <a:t>1 pai ou responsável forneceu consentimento informado para cada criança participante</a:t>
            </a:r>
            <a:r>
              <a:rPr lang="pt-BR" sz="2000" smtClean="0"/>
              <a:t>. </a:t>
            </a:r>
          </a:p>
          <a:p>
            <a:pPr algn="just"/>
            <a:endParaRPr lang="pt-BR" sz="2000" smtClean="0"/>
          </a:p>
          <a:p>
            <a:pPr algn="just"/>
            <a:endParaRPr lang="pt-BR" sz="2000" smtClean="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457200" y="1196975"/>
            <a:ext cx="8229600" cy="5616575"/>
          </a:xfrm>
        </p:spPr>
        <p:txBody>
          <a:bodyPr>
            <a:normAutofit/>
          </a:bodyPr>
          <a:lstStyle/>
          <a:p>
            <a:pPr algn="ctr">
              <a:lnSpc>
                <a:spcPct val="90000"/>
              </a:lnSpc>
              <a:buFont typeface="Arial" pitchFamily="34" charset="0"/>
              <a:buNone/>
            </a:pPr>
            <a:r>
              <a:rPr lang="pt-BR" sz="1900" b="1" smtClean="0">
                <a:solidFill>
                  <a:schemeClr val="hlink"/>
                </a:solidFill>
              </a:rPr>
              <a:t>Os autores perguntaram se houve uma associação temporal entre a administração de diuréticos e uma alteração respiratória aguda em bebês prematuros na UTIN.</a:t>
            </a:r>
          </a:p>
          <a:p>
            <a:pPr algn="just">
              <a:lnSpc>
                <a:spcPct val="90000"/>
              </a:lnSpc>
            </a:pPr>
            <a:r>
              <a:rPr lang="pt-BR" sz="1900" smtClean="0"/>
              <a:t>Estado respiratório foi classificado categoricamente como </a:t>
            </a:r>
          </a:p>
          <a:p>
            <a:pPr marL="457200" lvl="1" indent="0" algn="just">
              <a:lnSpc>
                <a:spcPct val="90000"/>
              </a:lnSpc>
              <a:buFont typeface="Arial" pitchFamily="34" charset="0"/>
              <a:buNone/>
            </a:pPr>
            <a:r>
              <a:rPr lang="pt-BR" sz="1500" smtClean="0">
                <a:solidFill>
                  <a:srgbClr val="0070C0"/>
                </a:solidFill>
              </a:rPr>
              <a:t>(1) Apenas ar ambiente, </a:t>
            </a:r>
          </a:p>
          <a:p>
            <a:pPr marL="457200" lvl="1" indent="0" algn="just">
              <a:lnSpc>
                <a:spcPct val="90000"/>
              </a:lnSpc>
              <a:buFont typeface="Arial" pitchFamily="34" charset="0"/>
              <a:buNone/>
            </a:pPr>
            <a:r>
              <a:rPr lang="pt-BR" sz="1500" smtClean="0">
                <a:solidFill>
                  <a:srgbClr val="0070C0"/>
                </a:solidFill>
              </a:rPr>
              <a:t>(2) Cânula nasal com &lt;2L/min de fluxo, </a:t>
            </a:r>
          </a:p>
          <a:p>
            <a:pPr marL="457200" lvl="1" indent="0" algn="just">
              <a:lnSpc>
                <a:spcPct val="90000"/>
              </a:lnSpc>
              <a:buFont typeface="Arial" pitchFamily="34" charset="0"/>
              <a:buNone/>
            </a:pPr>
            <a:r>
              <a:rPr lang="pt-BR" sz="1500" smtClean="0">
                <a:solidFill>
                  <a:srgbClr val="0070C0"/>
                </a:solidFill>
              </a:rPr>
              <a:t>(3) Ventilação mecânica não invasiva ou cânula nasal com ≥2L/min de fluxo, </a:t>
            </a:r>
          </a:p>
          <a:p>
            <a:pPr marL="457200" lvl="1" indent="0" algn="just">
              <a:lnSpc>
                <a:spcPct val="90000"/>
              </a:lnSpc>
              <a:buFont typeface="Arial" pitchFamily="34" charset="0"/>
              <a:buNone/>
            </a:pPr>
            <a:r>
              <a:rPr lang="pt-BR" sz="1500" smtClean="0">
                <a:solidFill>
                  <a:srgbClr val="0070C0"/>
                </a:solidFill>
              </a:rPr>
              <a:t>(4) Ventilação mecânica invasiva com ETT </a:t>
            </a:r>
          </a:p>
          <a:p>
            <a:pPr marL="457200" lvl="1" indent="0" algn="just">
              <a:lnSpc>
                <a:spcPct val="90000"/>
              </a:lnSpc>
              <a:buFont typeface="Arial" pitchFamily="34" charset="0"/>
              <a:buNone/>
            </a:pPr>
            <a:r>
              <a:rPr lang="pt-BR" sz="1500" smtClean="0">
                <a:solidFill>
                  <a:srgbClr val="0070C0"/>
                </a:solidFill>
              </a:rPr>
              <a:t>(5) falecido. </a:t>
            </a:r>
          </a:p>
          <a:p>
            <a:pPr algn="just">
              <a:lnSpc>
                <a:spcPct val="90000"/>
              </a:lnSpc>
            </a:pPr>
            <a:r>
              <a:rPr lang="pt-BR" sz="1900" smtClean="0"/>
              <a:t>O estado respiratório diário foi registrado para cada bebê nascido com ≤34 semanas, segundo DUM. </a:t>
            </a:r>
          </a:p>
          <a:p>
            <a:pPr algn="just">
              <a:lnSpc>
                <a:spcPct val="90000"/>
              </a:lnSpc>
            </a:pPr>
            <a:r>
              <a:rPr lang="pt-BR" sz="1900" smtClean="0"/>
              <a:t>Exposição ao diurético foi categorizado no modelo como: </a:t>
            </a:r>
          </a:p>
          <a:p>
            <a:pPr marL="457200" lvl="1" indent="0" algn="just">
              <a:lnSpc>
                <a:spcPct val="90000"/>
              </a:lnSpc>
            </a:pPr>
            <a:r>
              <a:rPr lang="pt-BR" sz="1500" smtClean="0">
                <a:solidFill>
                  <a:srgbClr val="0070C0"/>
                </a:solidFill>
              </a:rPr>
              <a:t>Não exposto, </a:t>
            </a:r>
          </a:p>
          <a:p>
            <a:pPr marL="457200" lvl="1" indent="0" algn="just">
              <a:lnSpc>
                <a:spcPct val="90000"/>
              </a:lnSpc>
            </a:pPr>
            <a:r>
              <a:rPr lang="pt-BR" sz="1500" smtClean="0">
                <a:solidFill>
                  <a:srgbClr val="0070C0"/>
                </a:solidFill>
              </a:rPr>
              <a:t>1-7 dias consecutivos de exposição, </a:t>
            </a:r>
          </a:p>
          <a:p>
            <a:pPr marL="457200" lvl="1" indent="0" algn="just">
              <a:lnSpc>
                <a:spcPct val="90000"/>
              </a:lnSpc>
            </a:pPr>
            <a:r>
              <a:rPr lang="pt-BR" sz="1500" smtClean="0">
                <a:solidFill>
                  <a:srgbClr val="0070C0"/>
                </a:solidFill>
              </a:rPr>
              <a:t>&gt;7 dias de exposição consecutiva, </a:t>
            </a:r>
          </a:p>
          <a:p>
            <a:pPr marL="457200" lvl="1" indent="0" algn="just">
              <a:lnSpc>
                <a:spcPct val="90000"/>
              </a:lnSpc>
            </a:pPr>
            <a:r>
              <a:rPr lang="pt-BR" sz="1500" smtClean="0">
                <a:solidFill>
                  <a:srgbClr val="0070C0"/>
                </a:solidFill>
              </a:rPr>
              <a:t>um curso de 1 dia e </a:t>
            </a:r>
          </a:p>
          <a:p>
            <a:pPr marL="457200" lvl="1" indent="0" algn="just">
              <a:lnSpc>
                <a:spcPct val="90000"/>
              </a:lnSpc>
            </a:pPr>
            <a:r>
              <a:rPr lang="pt-BR" sz="1500" smtClean="0">
                <a:solidFill>
                  <a:srgbClr val="0070C0"/>
                </a:solidFill>
              </a:rPr>
              <a:t>3 dias de “washout period</a:t>
            </a:r>
            <a:r>
              <a:rPr lang="pt-BR" sz="1500" smtClean="0"/>
              <a:t>”(período sem diurético)</a:t>
            </a:r>
          </a:p>
          <a:p>
            <a:pPr algn="just">
              <a:lnSpc>
                <a:spcPct val="90000"/>
              </a:lnSpc>
            </a:pPr>
            <a:r>
              <a:rPr lang="pt-BR" sz="1900" smtClean="0"/>
              <a:t> Um termo separado foi usado para cursos de diuréticos de 1 dia, devido à incerteza sobre a indicação de uso (por exemplo, prevenção de sobrecarga de líquidos induzida por transfusão).</a:t>
            </a:r>
            <a:r>
              <a:rPr lang="pt-BR" sz="1900" i="1" smtClean="0"/>
              <a:t> </a:t>
            </a:r>
            <a:endParaRPr lang="pt-BR" sz="1900" smtClean="0"/>
          </a:p>
          <a:p>
            <a:pPr algn="just">
              <a:lnSpc>
                <a:spcPct val="90000"/>
              </a:lnSpc>
            </a:pPr>
            <a:endParaRPr lang="pt-BR" sz="1900" smtClean="0"/>
          </a:p>
        </p:txBody>
      </p:sp>
      <p:sp>
        <p:nvSpPr>
          <p:cNvPr id="7171" name="Título 1"/>
          <p:cNvSpPr>
            <a:spLocks noGrp="1"/>
          </p:cNvSpPr>
          <p:nvPr>
            <p:ph type="title"/>
          </p:nvPr>
        </p:nvSpPr>
        <p:spPr>
          <a:xfrm>
            <a:off x="457200" y="274638"/>
            <a:ext cx="8229600" cy="850900"/>
          </a:xfrm>
        </p:spPr>
        <p:txBody>
          <a:bodyPr/>
          <a:lstStyle/>
          <a:p>
            <a:r>
              <a:rPr lang="pt-BR" sz="3600" smtClean="0"/>
              <a:t>Análise estatística</a:t>
            </a:r>
            <a:endParaRPr lang="pt-BR" smtClean="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Espaço Reservado para Conteúdo 2"/>
          <p:cNvSpPr>
            <a:spLocks noGrp="1"/>
          </p:cNvSpPr>
          <p:nvPr>
            <p:ph idx="1"/>
          </p:nvPr>
        </p:nvSpPr>
        <p:spPr>
          <a:xfrm>
            <a:off x="457200" y="620713"/>
            <a:ext cx="8229600" cy="5688012"/>
          </a:xfrm>
        </p:spPr>
        <p:txBody>
          <a:bodyPr/>
          <a:lstStyle/>
          <a:p>
            <a:pPr algn="just"/>
            <a:r>
              <a:rPr lang="pt-BR" sz="2000" smtClean="0"/>
              <a:t>Os autores usam  um modelo linear generalizado do resultado, ajustado através de equações de estimativas generalizadas para explicar a correlação entre as observações do mesmo bebê. </a:t>
            </a:r>
          </a:p>
          <a:p>
            <a:pPr algn="just"/>
            <a:r>
              <a:rPr lang="pt-BR" sz="2000" smtClean="0"/>
              <a:t>O modelo </a:t>
            </a:r>
            <a:r>
              <a:rPr lang="pt-BR" sz="2000" smtClean="0">
                <a:solidFill>
                  <a:srgbClr val="FF0000"/>
                </a:solidFill>
              </a:rPr>
              <a:t>supõe uma proporção de pior resultado</a:t>
            </a:r>
            <a:r>
              <a:rPr lang="pt-BR" sz="2000" smtClean="0"/>
              <a:t> (na direção do resultado morte) </a:t>
            </a:r>
            <a:r>
              <a:rPr lang="pt-BR" sz="2000" smtClean="0">
                <a:solidFill>
                  <a:srgbClr val="FF0000"/>
                </a:solidFill>
              </a:rPr>
              <a:t>para aqueles em cada grupo (dias consecutivos 1-7, dias consecutivos &gt; 7) comparados com dias não expostos</a:t>
            </a:r>
            <a:r>
              <a:rPr lang="pt-BR" sz="2000" smtClean="0"/>
              <a:t>, ajustando-se ao peso ao nascer do bebê, IG ao nascimento, raça, sexo, local e multiplicidade de nascimento. </a:t>
            </a:r>
          </a:p>
          <a:p>
            <a:pPr algn="just"/>
            <a:r>
              <a:rPr lang="pt-BR" sz="2000" smtClean="0"/>
              <a:t>A idade atual do bebê (dias) foi incluída no modelo como termo linear. Para contabilizar o status atual e a trajetória do desfecho no momento da exposição, </a:t>
            </a:r>
            <a:r>
              <a:rPr lang="pt-BR" sz="2000" smtClean="0">
                <a:solidFill>
                  <a:srgbClr val="0070C0"/>
                </a:solidFill>
              </a:rPr>
              <a:t>o resultado do bebê no dia anterior (dia 0; incluído como termo categórico), a mudança de resultado do dia -2 para o dia 0 (incluído como prazo linear) e a mudança de resultado do dia -1 para o dia 0 (incluído como termo linear) também foram incluídos no modelo. </a:t>
            </a:r>
          </a:p>
          <a:p>
            <a:pPr algn="just"/>
            <a:r>
              <a:rPr lang="pt-BR" sz="2000" smtClean="0"/>
              <a:t>Atual exposição à cafeína, quaisquer medicamentos broncodilatadores, quaisquer corticosteróides inalados, ou quaisquer corticosteroides sistêmicos também foram ajustados por termos separados no modelo. </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Espaço Reservado para Conteúdo 2"/>
          <p:cNvSpPr>
            <a:spLocks noGrp="1"/>
          </p:cNvSpPr>
          <p:nvPr>
            <p:ph idx="1"/>
          </p:nvPr>
        </p:nvSpPr>
        <p:spPr>
          <a:xfrm>
            <a:off x="457200" y="1125538"/>
            <a:ext cx="8229600" cy="5903912"/>
          </a:xfrm>
        </p:spPr>
        <p:txBody>
          <a:bodyPr/>
          <a:lstStyle/>
          <a:p>
            <a:pPr algn="just"/>
            <a:r>
              <a:rPr lang="pt-BR" sz="2000" smtClean="0"/>
              <a:t>Também foi analisada uma coorte combinada para confirmar os presentes resultados  achados. A coorte correspondente foi selecionada da seguinte forma: </a:t>
            </a:r>
          </a:p>
          <a:p>
            <a:pPr marL="457200" lvl="1" indent="0" algn="just">
              <a:buFont typeface="Arial" pitchFamily="34" charset="0"/>
              <a:buNone/>
            </a:pPr>
            <a:r>
              <a:rPr lang="pt-BR" sz="1600" smtClean="0">
                <a:solidFill>
                  <a:srgbClr val="0070C0"/>
                </a:solidFill>
              </a:rPr>
              <a:t>(1) Todos os bebês foram alinhados pelo dia pós-natal. </a:t>
            </a:r>
          </a:p>
          <a:p>
            <a:pPr marL="457200" lvl="1" indent="0" algn="just">
              <a:buFont typeface="Arial" pitchFamily="34" charset="0"/>
              <a:buNone/>
            </a:pPr>
            <a:r>
              <a:rPr lang="pt-BR" sz="1600" smtClean="0">
                <a:solidFill>
                  <a:srgbClr val="0070C0"/>
                </a:solidFill>
              </a:rPr>
              <a:t>(2) Os bebês tornaram-se elegíveis para a coorte exposta no segundo dia consecutivo de uso do diurético . </a:t>
            </a:r>
          </a:p>
          <a:p>
            <a:pPr marL="457200" lvl="1" indent="0" algn="just">
              <a:buFont typeface="Arial" pitchFamily="34" charset="0"/>
              <a:buNone/>
            </a:pPr>
            <a:r>
              <a:rPr lang="pt-BR" sz="1600" smtClean="0">
                <a:solidFill>
                  <a:srgbClr val="0070C0"/>
                </a:solidFill>
              </a:rPr>
              <a:t>(3) Quando um potencial participante se tornou elegível para o coorte exposta, foram procurados  bebês não expostos que correspondessem ao bebê exposto em 4 categorias (suporte respiratório, </a:t>
            </a:r>
            <a:r>
              <a:rPr lang="pt-BR" sz="1600" i="1" smtClean="0">
                <a:solidFill>
                  <a:srgbClr val="0070C0"/>
                </a:solidFill>
              </a:rPr>
              <a:t>status</a:t>
            </a:r>
            <a:r>
              <a:rPr lang="pt-BR" sz="1600" smtClean="0">
                <a:solidFill>
                  <a:srgbClr val="0070C0"/>
                </a:solidFill>
              </a:rPr>
              <a:t> de suporte respiratório,  IG e sexo). </a:t>
            </a:r>
          </a:p>
          <a:p>
            <a:pPr marL="457200" lvl="1" indent="0" algn="just">
              <a:buFont typeface="Arial" pitchFamily="34" charset="0"/>
              <a:buNone/>
            </a:pPr>
            <a:r>
              <a:rPr lang="pt-BR" sz="1600" smtClean="0">
                <a:solidFill>
                  <a:srgbClr val="0070C0"/>
                </a:solidFill>
              </a:rPr>
              <a:t>(4) Um bebê foi selecionado aleatoriamente de bebês pareados elegíveis para entrar na coorte não exposta. </a:t>
            </a:r>
          </a:p>
          <a:p>
            <a:pPr marL="457200" lvl="1" indent="0" algn="just">
              <a:buFont typeface="Arial" pitchFamily="34" charset="0"/>
              <a:buNone/>
            </a:pPr>
            <a:r>
              <a:rPr lang="pt-BR" sz="1600" smtClean="0">
                <a:solidFill>
                  <a:srgbClr val="0070C0"/>
                </a:solidFill>
              </a:rPr>
              <a:t>(5) Finalmente,foi continuado  até que mais nenhuma correspondência foi encontrada, gerando 245 pares de bebês, cada um com 1 bebê exposto e 1 não exposto.</a:t>
            </a:r>
          </a:p>
          <a:p>
            <a:pPr algn="just"/>
            <a:r>
              <a:rPr lang="pt-BR" sz="2000" smtClean="0"/>
              <a:t>As coortes foram comparadas pelo teste </a:t>
            </a:r>
            <a:r>
              <a:rPr lang="pt-BR" sz="2000" i="1" smtClean="0"/>
              <a:t>Sign</a:t>
            </a:r>
            <a:r>
              <a:rPr lang="pt-BR" sz="2000" smtClean="0"/>
              <a:t> para ver se a diferença no estado de suporte respiratório nos dias de coorte 1 e 2 para os pares (expostos - não expostos) apresentaram mediana e daí um nível mais alto de suporte respiratório. </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Espaço Reservado para Conteúdo 2"/>
          <p:cNvSpPr>
            <a:spLocks noGrp="1"/>
          </p:cNvSpPr>
          <p:nvPr>
            <p:ph idx="1"/>
          </p:nvPr>
        </p:nvSpPr>
        <p:spPr>
          <a:xfrm>
            <a:off x="395288" y="2492375"/>
            <a:ext cx="8229600" cy="2520950"/>
          </a:xfrm>
        </p:spPr>
        <p:txBody>
          <a:bodyPr/>
          <a:lstStyle/>
          <a:p>
            <a:pPr algn="just"/>
            <a:r>
              <a:rPr lang="pt-BR" sz="2000" smtClean="0"/>
              <a:t>Entre </a:t>
            </a:r>
            <a:r>
              <a:rPr lang="pt-BR" sz="2000" b="1" smtClean="0">
                <a:solidFill>
                  <a:schemeClr val="hlink"/>
                </a:solidFill>
              </a:rPr>
              <a:t>835 crianças inscritas na PROP</a:t>
            </a:r>
            <a:r>
              <a:rPr lang="pt-BR" sz="2000" b="1" baseline="30000" smtClean="0">
                <a:solidFill>
                  <a:schemeClr val="hlink"/>
                </a:solidFill>
              </a:rPr>
              <a:t>8</a:t>
            </a:r>
            <a:r>
              <a:rPr lang="pt-BR" sz="2000" smtClean="0"/>
              <a:t>, </a:t>
            </a:r>
            <a:r>
              <a:rPr lang="pt-BR" sz="2000" b="1" smtClean="0">
                <a:solidFill>
                  <a:schemeClr val="hlink"/>
                </a:solidFill>
              </a:rPr>
              <a:t>483 foram expostas em pelo menos uma vez a um diurético e 352 nunca foram expostos (não expostos).</a:t>
            </a:r>
            <a:r>
              <a:rPr lang="pt-BR" sz="2000" smtClean="0"/>
              <a:t> </a:t>
            </a:r>
          </a:p>
          <a:p>
            <a:pPr algn="just"/>
            <a:r>
              <a:rPr lang="pt-BR" sz="2000" smtClean="0"/>
              <a:t>Haviam 3 bebês sem qualquer informação de medicação que não entrou no modelo estatístico ou impactou o resultado. A </a:t>
            </a:r>
            <a:r>
              <a:rPr lang="pt-BR" sz="2000" smtClean="0">
                <a:solidFill>
                  <a:schemeClr val="hlink"/>
                </a:solidFill>
              </a:rPr>
              <a:t>Tabela 1</a:t>
            </a:r>
            <a:r>
              <a:rPr lang="pt-BR" sz="2000" smtClean="0"/>
              <a:t> mostra as características da coorte PROP no primeiro dia de vida por grupo de exposição diurética.</a:t>
            </a:r>
          </a:p>
          <a:p>
            <a:pPr algn="just"/>
            <a:endParaRPr lang="pt-BR" sz="2000" smtClean="0"/>
          </a:p>
        </p:txBody>
      </p:sp>
      <p:sp>
        <p:nvSpPr>
          <p:cNvPr id="10243" name="Título 1"/>
          <p:cNvSpPr>
            <a:spLocks noGrp="1"/>
          </p:cNvSpPr>
          <p:nvPr>
            <p:ph type="title"/>
          </p:nvPr>
        </p:nvSpPr>
        <p:spPr>
          <a:xfrm>
            <a:off x="468313" y="549275"/>
            <a:ext cx="8229600" cy="849313"/>
          </a:xfrm>
        </p:spPr>
        <p:txBody>
          <a:bodyPr/>
          <a:lstStyle/>
          <a:p>
            <a:r>
              <a:rPr lang="pt-BR" sz="3600" smtClean="0"/>
              <a:t>Resultados</a:t>
            </a:r>
            <a:endParaRPr lang="pt-BR" smtClean="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ítulo 1"/>
          <p:cNvSpPr>
            <a:spLocks noGrp="1"/>
          </p:cNvSpPr>
          <p:nvPr>
            <p:ph type="title"/>
          </p:nvPr>
        </p:nvSpPr>
        <p:spPr>
          <a:xfrm>
            <a:off x="457200" y="336550"/>
            <a:ext cx="8229600" cy="1143000"/>
          </a:xfrm>
        </p:spPr>
        <p:txBody>
          <a:bodyPr/>
          <a:lstStyle/>
          <a:p>
            <a:r>
              <a:rPr lang="pt-BR" sz="2000" b="1" smtClean="0">
                <a:solidFill>
                  <a:schemeClr val="hlink"/>
                </a:solidFill>
              </a:rPr>
              <a:t>A Tabela I mostra as características da coorte PROP no primeiro dia de vida por grupo de exposição diurética.</a:t>
            </a:r>
            <a:br>
              <a:rPr lang="pt-BR" sz="2000" b="1" smtClean="0">
                <a:solidFill>
                  <a:schemeClr val="hlink"/>
                </a:solidFill>
              </a:rPr>
            </a:br>
            <a:endParaRPr lang="pt-BR" sz="2000" b="1" smtClean="0">
              <a:solidFill>
                <a:schemeClr val="hlink"/>
              </a:solidFill>
            </a:endParaRPr>
          </a:p>
        </p:txBody>
      </p:sp>
      <p:pic>
        <p:nvPicPr>
          <p:cNvPr id="11267" name="Imagem 3"/>
          <p:cNvPicPr>
            <a:picLocks noChangeAspect="1" noChangeArrowheads="1"/>
          </p:cNvPicPr>
          <p:nvPr/>
        </p:nvPicPr>
        <p:blipFill>
          <a:blip r:embed="rId2"/>
          <a:srcRect/>
          <a:stretch>
            <a:fillRect/>
          </a:stretch>
        </p:blipFill>
        <p:spPr bwMode="auto">
          <a:xfrm>
            <a:off x="250825" y="1341438"/>
            <a:ext cx="4244975" cy="5097462"/>
          </a:xfrm>
          <a:prstGeom prst="rect">
            <a:avLst/>
          </a:prstGeom>
          <a:noFill/>
          <a:ln w="38100">
            <a:solidFill>
              <a:srgbClr val="FF3399"/>
            </a:solidFill>
            <a:miter lim="800000"/>
            <a:headEnd/>
            <a:tailEnd/>
          </a:ln>
        </p:spPr>
      </p:pic>
      <p:sp>
        <p:nvSpPr>
          <p:cNvPr id="11268" name="CaixaDeTexto 4"/>
          <p:cNvSpPr txBox="1">
            <a:spLocks noChangeArrowheads="1"/>
          </p:cNvSpPr>
          <p:nvPr/>
        </p:nvSpPr>
        <p:spPr bwMode="auto">
          <a:xfrm>
            <a:off x="4572000" y="1274763"/>
            <a:ext cx="4464050" cy="6186487"/>
          </a:xfrm>
          <a:prstGeom prst="rect">
            <a:avLst/>
          </a:prstGeom>
          <a:noFill/>
          <a:ln w="9525">
            <a:noFill/>
            <a:miter lim="800000"/>
            <a:headEnd/>
            <a:tailEnd/>
          </a:ln>
        </p:spPr>
        <p:txBody>
          <a:bodyPr>
            <a:spAutoFit/>
          </a:bodyPr>
          <a:lstStyle/>
          <a:p>
            <a:pPr algn="just"/>
            <a:r>
              <a:rPr lang="pt-BR">
                <a:latin typeface="Calibri" pitchFamily="34" charset="0"/>
              </a:rPr>
              <a:t>As crianças PROP no grupo exposto eram de </a:t>
            </a:r>
            <a:r>
              <a:rPr lang="pt-BR">
                <a:solidFill>
                  <a:srgbClr val="FF0000"/>
                </a:solidFill>
                <a:latin typeface="Calibri" pitchFamily="34" charset="0"/>
              </a:rPr>
              <a:t>idade média inferior </a:t>
            </a:r>
            <a:r>
              <a:rPr lang="pt-BR">
                <a:latin typeface="Calibri" pitchFamily="34" charset="0"/>
              </a:rPr>
              <a:t>(exposta 26,1 semanas vs não exposta 27,2 semanas IG;  P&lt;0,0001) </a:t>
            </a:r>
            <a:r>
              <a:rPr lang="pt-BR">
                <a:solidFill>
                  <a:srgbClr val="FF0000"/>
                </a:solidFill>
                <a:latin typeface="Calibri" pitchFamily="34" charset="0"/>
              </a:rPr>
              <a:t>e menor peso médio ao nascer </a:t>
            </a:r>
            <a:r>
              <a:rPr lang="pt-BR">
                <a:latin typeface="Calibri" pitchFamily="34" charset="0"/>
              </a:rPr>
              <a:t>(expostos 825 g vs não expostos a 1002 g; P &lt;0,0001). </a:t>
            </a:r>
          </a:p>
          <a:p>
            <a:pPr algn="just"/>
            <a:r>
              <a:rPr lang="pt-BR">
                <a:latin typeface="Calibri" pitchFamily="34" charset="0"/>
              </a:rPr>
              <a:t>Sexo, raça e etnia não diferiram significativamente entre o diurético exposto e não exposto. </a:t>
            </a:r>
          </a:p>
          <a:p>
            <a:pPr algn="just"/>
            <a:r>
              <a:rPr lang="pt-BR">
                <a:latin typeface="Calibri" pitchFamily="34" charset="0"/>
              </a:rPr>
              <a:t>Bebês que foram </a:t>
            </a:r>
            <a:r>
              <a:rPr lang="pt-BR">
                <a:solidFill>
                  <a:srgbClr val="0070C0"/>
                </a:solidFill>
                <a:latin typeface="Calibri" pitchFamily="34" charset="0"/>
              </a:rPr>
              <a:t>expostos a diuréticos </a:t>
            </a:r>
            <a:r>
              <a:rPr lang="pt-BR">
                <a:latin typeface="Calibri" pitchFamily="34" charset="0"/>
              </a:rPr>
              <a:t>tiveram </a:t>
            </a:r>
            <a:r>
              <a:rPr lang="pt-BR">
                <a:solidFill>
                  <a:srgbClr val="FF0000"/>
                </a:solidFill>
                <a:latin typeface="Calibri" pitchFamily="34" charset="0"/>
              </a:rPr>
              <a:t>escores significativamente mais baixos de Apgar em 1 e 5 minutos</a:t>
            </a:r>
            <a:r>
              <a:rPr lang="pt-BR">
                <a:latin typeface="Calibri" pitchFamily="34" charset="0"/>
              </a:rPr>
              <a:t>, foram menos propensos a serem ressuscitados com pressão positiva contínua nas vias aéreas, </a:t>
            </a:r>
            <a:r>
              <a:rPr lang="pt-BR">
                <a:solidFill>
                  <a:srgbClr val="FF0000"/>
                </a:solidFill>
                <a:latin typeface="Calibri" pitchFamily="34" charset="0"/>
              </a:rPr>
              <a:t>mais propensos a ter um histórico inicial reanimação com ventilação com pressão positiva, intubação, compressões torácicas, tratamento com drogas cardíacas e surfactante. Cerca de 90% das crianças de ambos os grupos foram tratadas com suplementação oxigênio</a:t>
            </a:r>
            <a:r>
              <a:rPr lang="pt-BR">
                <a:latin typeface="Calibri" pitchFamily="34" charset="0"/>
              </a:rPr>
              <a:t>.</a:t>
            </a:r>
          </a:p>
          <a:p>
            <a:r>
              <a:rPr lang="pt-BR">
                <a:latin typeface="Calibri" pitchFamily="34" charset="0"/>
              </a:rPr>
              <a:t> </a:t>
            </a:r>
          </a:p>
          <a:p>
            <a:endParaRPr lang="pt-BR">
              <a:latin typeface="Calibri" pitchFamily="34"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ítulo 1"/>
          <p:cNvSpPr>
            <a:spLocks noGrp="1"/>
          </p:cNvSpPr>
          <p:nvPr>
            <p:ph type="title"/>
          </p:nvPr>
        </p:nvSpPr>
        <p:spPr/>
        <p:txBody>
          <a:bodyPr/>
          <a:lstStyle/>
          <a:p>
            <a:r>
              <a:rPr lang="pt-BR" sz="1800" smtClean="0">
                <a:solidFill>
                  <a:schemeClr val="hlink"/>
                </a:solidFill>
              </a:rPr>
              <a:t>Tabela II.</a:t>
            </a:r>
            <a:r>
              <a:rPr lang="pt-BR" sz="1800" smtClean="0"/>
              <a:t> </a:t>
            </a:r>
            <a:br>
              <a:rPr lang="pt-BR" sz="1800" smtClean="0"/>
            </a:br>
            <a:r>
              <a:rPr lang="pt-BR" sz="1800" b="1" smtClean="0">
                <a:solidFill>
                  <a:schemeClr val="hlink"/>
                </a:solidFill>
              </a:rPr>
              <a:t>Características no dia anterior à primeira exposição (para o grupo exposto) ou no dia 14 pós-natal (para grupo não exposto)</a:t>
            </a:r>
          </a:p>
        </p:txBody>
      </p:sp>
      <p:sp>
        <p:nvSpPr>
          <p:cNvPr id="3" name="Espaço Reservado para Conteúdo 2"/>
          <p:cNvSpPr>
            <a:spLocks noGrp="1"/>
          </p:cNvSpPr>
          <p:nvPr>
            <p:ph idx="1"/>
          </p:nvPr>
        </p:nvSpPr>
        <p:spPr>
          <a:xfrm>
            <a:off x="4643438" y="1639888"/>
            <a:ext cx="4392612" cy="4525962"/>
          </a:xfrm>
        </p:spPr>
        <p:txBody>
          <a:bodyPr>
            <a:normAutofit/>
          </a:bodyPr>
          <a:lstStyle/>
          <a:p>
            <a:pPr marL="0" indent="0" algn="just">
              <a:lnSpc>
                <a:spcPct val="80000"/>
              </a:lnSpc>
              <a:buFont typeface="Arial" pitchFamily="34" charset="0"/>
              <a:buNone/>
            </a:pPr>
            <a:r>
              <a:rPr lang="pt-BR" sz="1800" smtClean="0"/>
              <a:t>No momento da </a:t>
            </a:r>
            <a:r>
              <a:rPr lang="pt-BR" sz="1800" smtClean="0">
                <a:solidFill>
                  <a:srgbClr val="0070C0"/>
                </a:solidFill>
              </a:rPr>
              <a:t>exposição diurética inicial </a:t>
            </a:r>
            <a:r>
              <a:rPr lang="pt-BR" sz="1800" smtClean="0"/>
              <a:t>(idade média, </a:t>
            </a:r>
            <a:r>
              <a:rPr lang="pt-BR" sz="1800" smtClean="0">
                <a:solidFill>
                  <a:srgbClr val="0070C0"/>
                </a:solidFill>
              </a:rPr>
              <a:t>14 dias</a:t>
            </a:r>
            <a:r>
              <a:rPr lang="pt-BR" sz="1800" smtClean="0"/>
              <a:t>; </a:t>
            </a:r>
            <a:r>
              <a:rPr lang="pt-BR" sz="1800" smtClean="0">
                <a:solidFill>
                  <a:schemeClr val="hlink"/>
                </a:solidFill>
              </a:rPr>
              <a:t>Tabela II</a:t>
            </a:r>
            <a:r>
              <a:rPr lang="pt-BR" sz="1800" smtClean="0"/>
              <a:t>), </a:t>
            </a:r>
            <a:r>
              <a:rPr lang="pt-BR" sz="1800" smtClean="0">
                <a:solidFill>
                  <a:srgbClr val="FF0000"/>
                </a:solidFill>
              </a:rPr>
              <a:t>90% receberam oxigênio suplementar</a:t>
            </a:r>
            <a:r>
              <a:rPr lang="pt-BR" sz="1800" smtClean="0"/>
              <a:t> em comparação 59% dos bebês não expostos (P &lt;0,0001). Na idade média pós-natal de 14 dias, </a:t>
            </a:r>
            <a:r>
              <a:rPr lang="pt-BR" sz="1800" smtClean="0">
                <a:solidFill>
                  <a:srgbClr val="FF0000"/>
                </a:solidFill>
              </a:rPr>
              <a:t>o nível de suporte respiratório foi significativamente mais invasivo</a:t>
            </a:r>
            <a:r>
              <a:rPr lang="pt-BR" sz="1800" smtClean="0"/>
              <a:t> para crianças expostas do que para bebês não expostos (P &lt;0,0001), </a:t>
            </a:r>
            <a:r>
              <a:rPr lang="pt-BR" sz="1800" smtClean="0">
                <a:solidFill>
                  <a:srgbClr val="FF0000"/>
                </a:solidFill>
              </a:rPr>
              <a:t>56% dos bebês expostos com suporte ventilatório com um ETT</a:t>
            </a:r>
            <a:r>
              <a:rPr lang="pt-BR" sz="1800" smtClean="0"/>
              <a:t>, comparado com apenas 11% do não exposto. </a:t>
            </a:r>
            <a:r>
              <a:rPr lang="pt-BR" sz="1800" smtClean="0">
                <a:solidFill>
                  <a:srgbClr val="0070C0"/>
                </a:solidFill>
              </a:rPr>
              <a:t>No momento da primeira exposição</a:t>
            </a:r>
            <a:r>
              <a:rPr lang="pt-BR" sz="1800" smtClean="0"/>
              <a:t>, </a:t>
            </a:r>
            <a:r>
              <a:rPr lang="pt-BR" sz="1800" smtClean="0">
                <a:solidFill>
                  <a:srgbClr val="FF0000"/>
                </a:solidFill>
              </a:rPr>
              <a:t>28% das expostas </a:t>
            </a:r>
            <a:r>
              <a:rPr lang="pt-BR" sz="1800" smtClean="0"/>
              <a:t>vs 38% dos recém-nascidos não expostos estavam em </a:t>
            </a:r>
            <a:r>
              <a:rPr lang="pt-BR" sz="1800" smtClean="0">
                <a:solidFill>
                  <a:srgbClr val="FF0000"/>
                </a:solidFill>
              </a:rPr>
              <a:t>cânula nasal com pressão das vias aéreas &gt; 2 litros/min, 7% exposta </a:t>
            </a:r>
            <a:r>
              <a:rPr lang="pt-BR" sz="1800" smtClean="0"/>
              <a:t>vs 10% de crianças não expostas estavam em cânula nasal </a:t>
            </a:r>
            <a:r>
              <a:rPr lang="pt-BR" sz="1800" smtClean="0">
                <a:solidFill>
                  <a:srgbClr val="FF0000"/>
                </a:solidFill>
              </a:rPr>
              <a:t>&lt;2 litros/min</a:t>
            </a:r>
            <a:r>
              <a:rPr lang="pt-BR" sz="1800" smtClean="0"/>
              <a:t>, e somente </a:t>
            </a:r>
            <a:r>
              <a:rPr lang="pt-BR" sz="1800" smtClean="0">
                <a:solidFill>
                  <a:srgbClr val="FF0000"/>
                </a:solidFill>
              </a:rPr>
              <a:t>9% expostos vs 40% das crianças não expostas estavam sem apoio</a:t>
            </a:r>
            <a:r>
              <a:rPr lang="pt-BR" sz="1800" smtClean="0"/>
              <a:t>. </a:t>
            </a:r>
          </a:p>
          <a:p>
            <a:pPr marL="0" indent="0" algn="just">
              <a:lnSpc>
                <a:spcPct val="80000"/>
              </a:lnSpc>
            </a:pPr>
            <a:endParaRPr lang="pt-BR" sz="1700" smtClean="0"/>
          </a:p>
        </p:txBody>
      </p:sp>
      <p:pic>
        <p:nvPicPr>
          <p:cNvPr id="12292" name="Imagem 3"/>
          <p:cNvPicPr>
            <a:picLocks noChangeAspect="1" noChangeArrowheads="1"/>
          </p:cNvPicPr>
          <p:nvPr/>
        </p:nvPicPr>
        <p:blipFill>
          <a:blip r:embed="rId2"/>
          <a:srcRect/>
          <a:stretch>
            <a:fillRect/>
          </a:stretch>
        </p:blipFill>
        <p:spPr bwMode="auto">
          <a:xfrm>
            <a:off x="179388" y="1484313"/>
            <a:ext cx="4464050" cy="4997450"/>
          </a:xfrm>
          <a:prstGeom prst="rect">
            <a:avLst/>
          </a:prstGeom>
          <a:noFill/>
          <a:ln w="38100">
            <a:solidFill>
              <a:srgbClr val="FF3399"/>
            </a:solidFill>
            <a:miter lim="800000"/>
            <a:headEnd/>
            <a:tailEnd/>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Espaço Reservado para Conteúdo 2"/>
          <p:cNvSpPr>
            <a:spLocks noGrp="1"/>
          </p:cNvSpPr>
          <p:nvPr>
            <p:ph idx="1"/>
          </p:nvPr>
        </p:nvSpPr>
        <p:spPr>
          <a:xfrm>
            <a:off x="457200" y="476250"/>
            <a:ext cx="8435975" cy="5649913"/>
          </a:xfrm>
        </p:spPr>
        <p:txBody>
          <a:bodyPr/>
          <a:lstStyle/>
          <a:p>
            <a:pPr marL="0" indent="0" algn="ctr">
              <a:buFont typeface="Arial" pitchFamily="34" charset="0"/>
              <a:buNone/>
            </a:pPr>
            <a:r>
              <a:rPr lang="pt-BR" sz="1800" smtClean="0"/>
              <a:t>Os autores calcularam a </a:t>
            </a:r>
            <a:r>
              <a:rPr lang="pt-BR" sz="1800" smtClean="0">
                <a:solidFill>
                  <a:srgbClr val="FF0000"/>
                </a:solidFill>
              </a:rPr>
              <a:t>duração</a:t>
            </a:r>
            <a:r>
              <a:rPr lang="pt-BR" sz="1800" smtClean="0"/>
              <a:t> e </a:t>
            </a:r>
            <a:r>
              <a:rPr lang="pt-BR" sz="1800" smtClean="0">
                <a:solidFill>
                  <a:srgbClr val="FF0000"/>
                </a:solidFill>
              </a:rPr>
              <a:t>número de cursos de exposição diurética</a:t>
            </a:r>
            <a:r>
              <a:rPr lang="pt-BR" sz="1800" smtClean="0"/>
              <a:t>. Exposições em um único dia pode ter sido relacionado à </a:t>
            </a:r>
            <a:r>
              <a:rPr lang="pt-BR" sz="1800" smtClean="0">
                <a:solidFill>
                  <a:srgbClr val="0070C0"/>
                </a:solidFill>
              </a:rPr>
              <a:t>“profilaxia” para transfusões</a:t>
            </a:r>
            <a:r>
              <a:rPr lang="pt-BR" sz="1800" smtClean="0"/>
              <a:t>, ¹¹ ou para alcançar </a:t>
            </a:r>
            <a:r>
              <a:rPr lang="pt-BR" sz="1800" smtClean="0">
                <a:solidFill>
                  <a:srgbClr val="0070C0"/>
                </a:solidFill>
              </a:rPr>
              <a:t>melhorias a curto prazo no quadro</a:t>
            </a:r>
            <a:r>
              <a:rPr lang="pt-BR" sz="1800" smtClean="0"/>
              <a:t>; no entanto, a indicação para tratamento não foi acessível.</a:t>
            </a:r>
          </a:p>
          <a:p>
            <a:pPr marL="0" indent="0">
              <a:buFont typeface="Arial" pitchFamily="34" charset="0"/>
              <a:buNone/>
            </a:pPr>
            <a:endParaRPr lang="pt-BR" smtClean="0"/>
          </a:p>
        </p:txBody>
      </p:sp>
      <p:pic>
        <p:nvPicPr>
          <p:cNvPr id="13317" name="Picture 5"/>
          <p:cNvPicPr>
            <a:picLocks noChangeAspect="1" noChangeArrowheads="1"/>
          </p:cNvPicPr>
          <p:nvPr/>
        </p:nvPicPr>
        <p:blipFill>
          <a:blip r:embed="rId2"/>
          <a:srcRect/>
          <a:stretch>
            <a:fillRect/>
          </a:stretch>
        </p:blipFill>
        <p:spPr bwMode="auto">
          <a:xfrm>
            <a:off x="1619250" y="2205038"/>
            <a:ext cx="6121400" cy="3633787"/>
          </a:xfrm>
          <a:prstGeom prst="rect">
            <a:avLst/>
          </a:prstGeom>
          <a:noFill/>
          <a:ln w="38100">
            <a:solidFill>
              <a:srgbClr val="FF3399"/>
            </a:solidFill>
            <a:miter lim="800000"/>
            <a:headEnd/>
            <a:tailEnd/>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9" name="Espaço Reservado para Conteúdo 2"/>
          <p:cNvSpPr>
            <a:spLocks noGrp="1"/>
          </p:cNvSpPr>
          <p:nvPr>
            <p:ph idx="1"/>
          </p:nvPr>
        </p:nvSpPr>
        <p:spPr/>
        <p:txBody>
          <a:bodyPr/>
          <a:lstStyle/>
          <a:p>
            <a:pPr algn="just"/>
            <a:r>
              <a:rPr lang="pt-BR" sz="1800" smtClean="0"/>
              <a:t>Dos </a:t>
            </a:r>
            <a:r>
              <a:rPr lang="pt-BR" sz="1800" smtClean="0">
                <a:solidFill>
                  <a:srgbClr val="0070C0"/>
                </a:solidFill>
              </a:rPr>
              <a:t>483 lactentes expostos a diuréticos</a:t>
            </a:r>
            <a:r>
              <a:rPr lang="pt-BR" sz="1800" smtClean="0"/>
              <a:t>, a duração do primeiro curso foi de </a:t>
            </a:r>
            <a:r>
              <a:rPr lang="pt-BR" sz="1800" smtClean="0">
                <a:solidFill>
                  <a:srgbClr val="0070C0"/>
                </a:solidFill>
              </a:rPr>
              <a:t>1 dia (</a:t>
            </a:r>
            <a:r>
              <a:rPr lang="pt-BR" sz="1800" smtClean="0">
                <a:solidFill>
                  <a:schemeClr val="hlink"/>
                </a:solidFill>
              </a:rPr>
              <a:t>Tabela 3</a:t>
            </a:r>
            <a:r>
              <a:rPr lang="pt-BR" sz="1800" smtClean="0">
                <a:solidFill>
                  <a:srgbClr val="0070C0"/>
                </a:solidFill>
              </a:rPr>
              <a:t>)</a:t>
            </a:r>
            <a:r>
              <a:rPr lang="pt-BR" sz="1800" smtClean="0"/>
              <a:t>. </a:t>
            </a:r>
          </a:p>
          <a:p>
            <a:pPr algn="just"/>
            <a:r>
              <a:rPr lang="pt-BR" sz="1800" smtClean="0"/>
              <a:t>UTIN: esses bebês tiveram uma </a:t>
            </a:r>
            <a:r>
              <a:rPr lang="pt-BR" sz="1800" smtClean="0">
                <a:solidFill>
                  <a:srgbClr val="0070C0"/>
                </a:solidFill>
              </a:rPr>
              <a:t>duração cumulativa </a:t>
            </a:r>
            <a:r>
              <a:rPr lang="pt-BR" sz="1800" smtClean="0"/>
              <a:t>de exposição de </a:t>
            </a:r>
            <a:r>
              <a:rPr lang="pt-BR" sz="1800" smtClean="0">
                <a:solidFill>
                  <a:srgbClr val="0070C0"/>
                </a:solidFill>
              </a:rPr>
              <a:t>18 dias</a:t>
            </a:r>
            <a:r>
              <a:rPr lang="pt-BR" sz="1800" smtClean="0"/>
              <a:t>.</a:t>
            </a:r>
          </a:p>
          <a:p>
            <a:pPr algn="just"/>
            <a:r>
              <a:rPr lang="pt-BR" sz="1800" smtClean="0"/>
              <a:t>Cursos de vários dias (≥2 consecutivos dias) variou de </a:t>
            </a:r>
            <a:r>
              <a:rPr lang="pt-BR" sz="1800" smtClean="0">
                <a:solidFill>
                  <a:srgbClr val="FF0000"/>
                </a:solidFill>
              </a:rPr>
              <a:t>nenhum (n = 110 [23% de exposto]) </a:t>
            </a:r>
            <a:r>
              <a:rPr lang="pt-BR" sz="1800" smtClean="0"/>
              <a:t>a </a:t>
            </a:r>
            <a:r>
              <a:rPr lang="pt-BR" sz="1800" smtClean="0">
                <a:solidFill>
                  <a:srgbClr val="FF0000"/>
                </a:solidFill>
              </a:rPr>
              <a:t>&gt; 4 (n = 24 [5% do exposto])</a:t>
            </a:r>
            <a:r>
              <a:rPr lang="pt-BR" sz="1800" smtClean="0"/>
              <a:t>, com a maioria das crianças expostas </a:t>
            </a:r>
            <a:r>
              <a:rPr lang="pt-BR" sz="1800" smtClean="0">
                <a:solidFill>
                  <a:srgbClr val="0070C0"/>
                </a:solidFill>
              </a:rPr>
              <a:t>uma vez ou duas vezes a um curso de várias horas</a:t>
            </a:r>
            <a:r>
              <a:rPr lang="pt-BR" sz="1800" smtClean="0"/>
              <a:t> </a:t>
            </a:r>
            <a:r>
              <a:rPr lang="pt-BR" sz="1800" smtClean="0">
                <a:solidFill>
                  <a:srgbClr val="FF0000"/>
                </a:solidFill>
              </a:rPr>
              <a:t>(n = 144 [30%] en = 106 [22%], respectivamente). </a:t>
            </a:r>
            <a:r>
              <a:rPr lang="pt-BR" sz="1800" smtClean="0"/>
              <a:t>Dos bebês que receberam um </a:t>
            </a:r>
            <a:r>
              <a:rPr lang="pt-BR" sz="1800" smtClean="0">
                <a:solidFill>
                  <a:srgbClr val="0070C0"/>
                </a:solidFill>
              </a:rPr>
              <a:t>curso de vários dias </a:t>
            </a:r>
            <a:r>
              <a:rPr lang="pt-BR" sz="1800" smtClean="0">
                <a:solidFill>
                  <a:srgbClr val="FF0000"/>
                </a:solidFill>
              </a:rPr>
              <a:t>(n = 373) </a:t>
            </a:r>
            <a:r>
              <a:rPr lang="pt-BR" sz="1800" smtClean="0"/>
              <a:t>o número que recebeu f</a:t>
            </a:r>
            <a:r>
              <a:rPr lang="pt-BR" sz="1800" smtClean="0">
                <a:solidFill>
                  <a:schemeClr val="hlink"/>
                </a:solidFill>
              </a:rPr>
              <a:t>urosemida</a:t>
            </a:r>
            <a:r>
              <a:rPr lang="pt-BR" sz="1800" smtClean="0"/>
              <a:t> foi de </a:t>
            </a:r>
            <a:r>
              <a:rPr lang="pt-BR" sz="1800" smtClean="0">
                <a:solidFill>
                  <a:srgbClr val="0070C0"/>
                </a:solidFill>
              </a:rPr>
              <a:t>315 (</a:t>
            </a:r>
            <a:r>
              <a:rPr lang="pt-BR" sz="1800" b="1" smtClean="0">
                <a:solidFill>
                  <a:schemeClr val="hlink"/>
                </a:solidFill>
              </a:rPr>
              <a:t>84%),</a:t>
            </a:r>
            <a:r>
              <a:rPr lang="pt-BR" sz="1800" smtClean="0">
                <a:solidFill>
                  <a:srgbClr val="0070C0"/>
                </a:solidFill>
              </a:rPr>
              <a:t> bumetanida</a:t>
            </a:r>
            <a:r>
              <a:rPr lang="pt-BR" sz="1800" smtClean="0"/>
              <a:t> foi </a:t>
            </a:r>
            <a:r>
              <a:rPr lang="pt-BR" sz="1800" smtClean="0">
                <a:solidFill>
                  <a:srgbClr val="0070C0"/>
                </a:solidFill>
              </a:rPr>
              <a:t>10 (2,7%), clorotiazida</a:t>
            </a:r>
            <a:r>
              <a:rPr lang="pt-BR" sz="1800" smtClean="0"/>
              <a:t> foi </a:t>
            </a:r>
            <a:r>
              <a:rPr lang="pt-BR" sz="1800" smtClean="0">
                <a:solidFill>
                  <a:srgbClr val="0070C0"/>
                </a:solidFill>
              </a:rPr>
              <a:t>42 (11,3%), hidroclorotiazida</a:t>
            </a:r>
            <a:r>
              <a:rPr lang="pt-BR" sz="1800" smtClean="0"/>
              <a:t> foi </a:t>
            </a:r>
            <a:r>
              <a:rPr lang="pt-BR" sz="1800" smtClean="0">
                <a:solidFill>
                  <a:srgbClr val="0070C0"/>
                </a:solidFill>
              </a:rPr>
              <a:t>16 (4%), </a:t>
            </a:r>
            <a:r>
              <a:rPr lang="pt-BR" sz="1800" smtClean="0"/>
              <a:t>e a </a:t>
            </a:r>
            <a:r>
              <a:rPr lang="pt-BR" sz="1800" smtClean="0">
                <a:solidFill>
                  <a:srgbClr val="0070C0"/>
                </a:solidFill>
              </a:rPr>
              <a:t>espironolactona</a:t>
            </a:r>
            <a:r>
              <a:rPr lang="pt-BR" sz="1800" smtClean="0"/>
              <a:t> foi de </a:t>
            </a:r>
            <a:r>
              <a:rPr lang="pt-BR" sz="1800" smtClean="0">
                <a:solidFill>
                  <a:srgbClr val="0070C0"/>
                </a:solidFill>
              </a:rPr>
              <a:t>17 (5%)</a:t>
            </a:r>
            <a:r>
              <a:rPr lang="pt-BR" sz="1800" smtClean="0"/>
              <a:t>. Um bebê pode </a:t>
            </a:r>
            <a:r>
              <a:rPr lang="pt-BR" sz="1800" smtClean="0">
                <a:solidFill>
                  <a:srgbClr val="FF0000"/>
                </a:solidFill>
              </a:rPr>
              <a:t>receber &gt;1 tipo de diurético</a:t>
            </a:r>
            <a:r>
              <a:rPr lang="pt-BR" sz="1800" smtClean="0"/>
              <a:t>, estes são categorias não mutuamente exclusivas.</a:t>
            </a:r>
          </a:p>
          <a:p>
            <a:endParaRPr lang="pt-BR" sz="1800" smtClean="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a:extLst>
              <a:ext uri="{FF2B5EF4-FFF2-40B4-BE49-F238E27FC236}"/>
            </a:extLst>
          </p:cNvPr>
          <p:cNvSpPr>
            <a:spLocks noGrp="1"/>
          </p:cNvSpPr>
          <p:nvPr>
            <p:ph idx="1"/>
          </p:nvPr>
        </p:nvSpPr>
        <p:spPr>
          <a:xfrm>
            <a:off x="457200" y="4029075"/>
            <a:ext cx="8229600" cy="2554288"/>
          </a:xfrm>
        </p:spPr>
        <p:txBody>
          <a:bodyPr>
            <a:normAutofit/>
          </a:bodyPr>
          <a:lstStyle/>
          <a:p>
            <a:pPr marL="0" indent="0" algn="ctr">
              <a:lnSpc>
                <a:spcPct val="90000"/>
              </a:lnSpc>
              <a:spcBef>
                <a:spcPts val="1000"/>
              </a:spcBef>
              <a:buFont typeface="Arial" pitchFamily="34" charset="0"/>
              <a:buNone/>
            </a:pPr>
            <a:r>
              <a:rPr lang="pt-BR" sz="1800" b="1" smtClean="0">
                <a:solidFill>
                  <a:srgbClr val="000000"/>
                </a:solidFill>
              </a:rPr>
              <a:t>Efeito da exposição diurética: </a:t>
            </a:r>
            <a:r>
              <a:rPr lang="pt-BR" sz="1800" smtClean="0">
                <a:solidFill>
                  <a:srgbClr val="000000"/>
                </a:solidFill>
              </a:rPr>
              <a:t>OR - </a:t>
            </a:r>
            <a:r>
              <a:rPr lang="pt-BR" sz="1800" smtClean="0">
                <a:solidFill>
                  <a:srgbClr val="FF0000"/>
                </a:solidFill>
              </a:rPr>
              <a:t>mais doenças respiratórias necessitando de suporte do que não exposto</a:t>
            </a:r>
            <a:r>
              <a:rPr lang="pt-BR" sz="1800" smtClean="0">
                <a:solidFill>
                  <a:srgbClr val="000000"/>
                </a:solidFill>
              </a:rPr>
              <a:t>. </a:t>
            </a:r>
            <a:r>
              <a:rPr lang="pt-BR" sz="1800" i="1" smtClean="0">
                <a:solidFill>
                  <a:srgbClr val="000000"/>
                </a:solidFill>
              </a:rPr>
              <a:t>Forest Plot </a:t>
            </a:r>
            <a:r>
              <a:rPr lang="pt-BR" sz="1800" smtClean="0">
                <a:solidFill>
                  <a:srgbClr val="000000"/>
                </a:solidFill>
              </a:rPr>
              <a:t>de pior resultado respiratório (maior suporte) para os </a:t>
            </a:r>
            <a:r>
              <a:rPr lang="pt-BR" sz="1800" smtClean="0">
                <a:solidFill>
                  <a:srgbClr val="FF0000"/>
                </a:solidFill>
              </a:rPr>
              <a:t>dias expostos 1-7 e &gt; 7 </a:t>
            </a:r>
            <a:r>
              <a:rPr lang="pt-BR" sz="1800" smtClean="0">
                <a:solidFill>
                  <a:srgbClr val="000000"/>
                </a:solidFill>
              </a:rPr>
              <a:t>comparado com dias </a:t>
            </a:r>
            <a:r>
              <a:rPr lang="pt-BR" sz="1800" smtClean="0">
                <a:solidFill>
                  <a:srgbClr val="FF0000"/>
                </a:solidFill>
              </a:rPr>
              <a:t>não expostos</a:t>
            </a:r>
            <a:r>
              <a:rPr lang="pt-BR" sz="1800" smtClean="0">
                <a:solidFill>
                  <a:srgbClr val="000000"/>
                </a:solidFill>
              </a:rPr>
              <a:t>. </a:t>
            </a:r>
          </a:p>
          <a:p>
            <a:pPr marL="0" indent="0" algn="ctr">
              <a:lnSpc>
                <a:spcPct val="90000"/>
              </a:lnSpc>
              <a:spcBef>
                <a:spcPts val="1000"/>
              </a:spcBef>
              <a:buFont typeface="Arial" pitchFamily="34" charset="0"/>
              <a:buNone/>
            </a:pPr>
            <a:r>
              <a:rPr lang="pt-BR" sz="1800" smtClean="0">
                <a:solidFill>
                  <a:srgbClr val="000000"/>
                </a:solidFill>
              </a:rPr>
              <a:t>Modelo ajustado para peso do bebê ao nascer, IG ao nascimento, raça, sexo, local e multiplicidade de nascimentos é responsável pelo estado respiratório do </a:t>
            </a:r>
            <a:r>
              <a:rPr lang="pt-BR" sz="1800" smtClean="0">
                <a:solidFill>
                  <a:srgbClr val="FF0000"/>
                </a:solidFill>
              </a:rPr>
              <a:t>primeiro dia de exposição</a:t>
            </a:r>
            <a:r>
              <a:rPr lang="pt-BR" sz="1800" smtClean="0">
                <a:solidFill>
                  <a:srgbClr val="000000"/>
                </a:solidFill>
              </a:rPr>
              <a:t>. </a:t>
            </a:r>
          </a:p>
          <a:p>
            <a:pPr marL="0" indent="0" algn="ctr">
              <a:lnSpc>
                <a:spcPct val="90000"/>
              </a:lnSpc>
              <a:spcBef>
                <a:spcPts val="1000"/>
              </a:spcBef>
              <a:buFont typeface="Arial" pitchFamily="34" charset="0"/>
              <a:buNone/>
            </a:pPr>
            <a:r>
              <a:rPr lang="pt-BR" sz="2000" smtClean="0">
                <a:solidFill>
                  <a:srgbClr val="FF0000"/>
                </a:solidFill>
                <a:ea typeface="Calibri" pitchFamily="34" charset="0"/>
                <a:cs typeface="Times New Roman" pitchFamily="18" charset="0"/>
              </a:rPr>
              <a:t>Comparado com bebês nunca expostos para os diuréticos, </a:t>
            </a:r>
            <a:r>
              <a:rPr lang="pt-BR" sz="2000" b="1" smtClean="0">
                <a:solidFill>
                  <a:srgbClr val="FF0000"/>
                </a:solidFill>
                <a:ea typeface="Calibri" pitchFamily="34" charset="0"/>
                <a:cs typeface="Times New Roman" pitchFamily="18" charset="0"/>
              </a:rPr>
              <a:t>a probabilidade do estado respiratório dos lactentes expostos ter um maior nível de suporte foi maior (OR&gt; 1) cada dia após o dia inicial da exposição diurética. </a:t>
            </a:r>
            <a:endParaRPr lang="pt-BR" sz="2000" b="1" smtClean="0">
              <a:solidFill>
                <a:srgbClr val="FF0000"/>
              </a:solidFill>
            </a:endParaRPr>
          </a:p>
          <a:p>
            <a:pPr marL="0" indent="0" algn="ctr"/>
            <a:endParaRPr lang="pt-BR" sz="2000" b="1" smtClean="0">
              <a:solidFill>
                <a:srgbClr val="FF0000"/>
              </a:solidFill>
            </a:endParaRPr>
          </a:p>
        </p:txBody>
      </p:sp>
      <p:pic>
        <p:nvPicPr>
          <p:cNvPr id="4" name="Espaço Reservado para Conteúdo 3"/>
          <p:cNvPicPr>
            <a:picLocks noChangeArrowheads="1"/>
          </p:cNvPicPr>
          <p:nvPr/>
        </p:nvPicPr>
        <p:blipFill>
          <a:blip r:embed="rId3"/>
          <a:srcRect/>
          <a:stretch>
            <a:fillRect/>
          </a:stretch>
        </p:blipFill>
        <p:spPr bwMode="auto">
          <a:xfrm>
            <a:off x="1547813" y="620713"/>
            <a:ext cx="6076950" cy="3254375"/>
          </a:xfrm>
          <a:prstGeom prst="rect">
            <a:avLst/>
          </a:prstGeom>
          <a:noFill/>
          <a:ln w="38100">
            <a:solidFill>
              <a:srgbClr val="FF3399"/>
            </a:solidFill>
            <a:miter lim="800000"/>
            <a:headEnd/>
            <a:tailEnd/>
          </a:ln>
        </p:spPr>
      </p:pic>
      <p:sp>
        <p:nvSpPr>
          <p:cNvPr id="15366" name="Text Box 6"/>
          <p:cNvSpPr txBox="1">
            <a:spLocks noChangeArrowheads="1"/>
          </p:cNvSpPr>
          <p:nvPr/>
        </p:nvSpPr>
        <p:spPr bwMode="auto">
          <a:xfrm>
            <a:off x="0" y="0"/>
            <a:ext cx="8909050" cy="641350"/>
          </a:xfrm>
          <a:prstGeom prst="rect">
            <a:avLst/>
          </a:prstGeom>
          <a:noFill/>
          <a:ln w="9525">
            <a:noFill/>
            <a:miter lim="800000"/>
            <a:headEnd/>
            <a:tailEnd/>
          </a:ln>
          <a:effectLst/>
        </p:spPr>
        <p:txBody>
          <a:bodyPr wrap="none">
            <a:spAutoFit/>
          </a:bodyPr>
          <a:lstStyle/>
          <a:p>
            <a:pPr algn="ctr"/>
            <a:r>
              <a:rPr lang="pt-BR">
                <a:solidFill>
                  <a:schemeClr val="hlink"/>
                </a:solidFill>
              </a:rPr>
              <a:t>A Figura é um </a:t>
            </a:r>
            <a:r>
              <a:rPr lang="pt-BR" i="1">
                <a:solidFill>
                  <a:schemeClr val="hlink"/>
                </a:solidFill>
              </a:rPr>
              <a:t>forest plot</a:t>
            </a:r>
            <a:r>
              <a:rPr lang="pt-BR">
                <a:solidFill>
                  <a:schemeClr val="hlink"/>
                </a:solidFill>
              </a:rPr>
              <a:t> mostrando a odds ratio com significativamente pior resultado</a:t>
            </a:r>
          </a:p>
          <a:p>
            <a:pPr algn="ctr"/>
            <a:r>
              <a:rPr lang="pt-BR">
                <a:solidFill>
                  <a:schemeClr val="hlink"/>
                </a:solidFill>
              </a:rPr>
              <a:t>respiratório (maior suporte)</a:t>
            </a:r>
          </a:p>
        </p:txBody>
      </p:sp>
      <p:sp>
        <p:nvSpPr>
          <p:cNvPr id="15367" name="Line 7"/>
          <p:cNvSpPr>
            <a:spLocks noChangeShapeType="1"/>
          </p:cNvSpPr>
          <p:nvPr/>
        </p:nvSpPr>
        <p:spPr bwMode="auto">
          <a:xfrm>
            <a:off x="179388" y="5661025"/>
            <a:ext cx="431800" cy="288925"/>
          </a:xfrm>
          <a:prstGeom prst="line">
            <a:avLst/>
          </a:prstGeom>
          <a:noFill/>
          <a:ln w="76200">
            <a:solidFill>
              <a:srgbClr val="FF0000"/>
            </a:solidFill>
            <a:round/>
            <a:headEnd/>
            <a:tailEnd type="triangle" w="med" len="med"/>
          </a:ln>
          <a:effectLst/>
        </p:spPr>
        <p:txBody>
          <a:bodyPr/>
          <a:lstStyle/>
          <a:p>
            <a:endParaRPr lang="pt-B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7" name="Espaço Reservado para Conteúdo 2"/>
          <p:cNvSpPr>
            <a:spLocks noGrp="1"/>
          </p:cNvSpPr>
          <p:nvPr>
            <p:ph idx="1"/>
          </p:nvPr>
        </p:nvSpPr>
        <p:spPr>
          <a:xfrm>
            <a:off x="468313" y="1484313"/>
            <a:ext cx="8229600" cy="3633787"/>
          </a:xfrm>
        </p:spPr>
        <p:txBody>
          <a:bodyPr/>
          <a:lstStyle/>
          <a:p>
            <a:pPr algn="ctr"/>
            <a:r>
              <a:rPr lang="pt-BR" sz="2400" smtClean="0">
                <a:solidFill>
                  <a:srgbClr val="FF0000"/>
                </a:solidFill>
                <a:ea typeface="Calibri" pitchFamily="34" charset="0"/>
                <a:cs typeface="Times New Roman" pitchFamily="18" charset="0"/>
              </a:rPr>
              <a:t>A exposição diurética de 1 dia foi de 2,14 (95% CI, 1,59-2,87), e para aqueles com exposições de múltiplos dias, a OR para maior nível de suporte respiratório foi de 2,67 (95% IC, 2,05-3,47) para o primeiro dia, 2,03 (IC 95% 1,56-2,66) para no segundo dia, 1,84 (95% CI, 1,38-2,45) para o terceiro dia, e assim por diante.</a:t>
            </a:r>
          </a:p>
          <a:p>
            <a:pPr algn="just"/>
            <a:r>
              <a:rPr lang="pt-BR" sz="2400" smtClean="0">
                <a:solidFill>
                  <a:srgbClr val="0070C0"/>
                </a:solidFill>
                <a:ea typeface="Calibri" pitchFamily="34" charset="0"/>
                <a:cs typeface="Times New Roman" pitchFamily="18" charset="0"/>
              </a:rPr>
              <a:t>Não houve período em que a probabilidade de maior suporte respiratório dos lactentes expostos fosse menor do que para os bebês não expostos.</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ítulo 1"/>
          <p:cNvSpPr>
            <a:spLocks noGrp="1"/>
          </p:cNvSpPr>
          <p:nvPr>
            <p:ph type="title"/>
          </p:nvPr>
        </p:nvSpPr>
        <p:spPr>
          <a:xfrm>
            <a:off x="395288" y="260350"/>
            <a:ext cx="8229600" cy="1143000"/>
          </a:xfrm>
        </p:spPr>
        <p:txBody>
          <a:bodyPr/>
          <a:lstStyle/>
          <a:p>
            <a:r>
              <a:rPr lang="pt-BR" sz="3600" smtClean="0"/>
              <a:t>Discussão</a:t>
            </a:r>
            <a:endParaRPr lang="pt-BR" smtClean="0"/>
          </a:p>
        </p:txBody>
      </p:sp>
      <p:sp>
        <p:nvSpPr>
          <p:cNvPr id="3" name="Espaço Reservado para Conteúdo 2">
            <a:extLst>
              <a:ext uri="{FF2B5EF4-FFF2-40B4-BE49-F238E27FC236}"/>
            </a:extLst>
          </p:cNvPr>
          <p:cNvSpPr>
            <a:spLocks noGrp="1"/>
          </p:cNvSpPr>
          <p:nvPr>
            <p:ph idx="1"/>
          </p:nvPr>
        </p:nvSpPr>
        <p:spPr/>
        <p:txBody>
          <a:bodyPr>
            <a:normAutofit/>
          </a:bodyPr>
          <a:lstStyle/>
          <a:p>
            <a:pPr marL="357188" indent="-357188" algn="just">
              <a:lnSpc>
                <a:spcPct val="115000"/>
              </a:lnSpc>
            </a:pPr>
            <a:r>
              <a:rPr lang="pt-BR" sz="1800" smtClean="0">
                <a:ea typeface="Calibri" pitchFamily="34" charset="0"/>
                <a:cs typeface="Times New Roman" pitchFamily="18" charset="0"/>
              </a:rPr>
              <a:t>Os diuréticos em sido usado a muito tempo nas UTINs nos Estados Unidos, no entanto os padrões de uso variam consideravelmente. Uma análise retrospectiva de </a:t>
            </a:r>
            <a:r>
              <a:rPr lang="pt-BR" sz="1800" smtClean="0">
                <a:solidFill>
                  <a:srgbClr val="FF0000"/>
                </a:solidFill>
                <a:ea typeface="Calibri" pitchFamily="34" charset="0"/>
                <a:cs typeface="Times New Roman" pitchFamily="18" charset="0"/>
              </a:rPr>
              <a:t>&gt;1400 crianças em 35 hospitais norte-americanos </a:t>
            </a:r>
            <a:r>
              <a:rPr lang="pt-BR" sz="1800" smtClean="0">
                <a:ea typeface="Calibri" pitchFamily="34" charset="0"/>
                <a:cs typeface="Times New Roman" pitchFamily="18" charset="0"/>
              </a:rPr>
              <a:t>relatou que, período de </a:t>
            </a:r>
            <a:r>
              <a:rPr lang="pt-BR" sz="1800" smtClean="0">
                <a:solidFill>
                  <a:srgbClr val="FF0000"/>
                </a:solidFill>
                <a:ea typeface="Calibri" pitchFamily="34" charset="0"/>
                <a:cs typeface="Times New Roman" pitchFamily="18" charset="0"/>
              </a:rPr>
              <a:t>quatro anos (2007-2011), </a:t>
            </a:r>
            <a:r>
              <a:rPr lang="pt-BR" sz="1800" smtClean="0">
                <a:solidFill>
                  <a:srgbClr val="0070C0"/>
                </a:solidFill>
                <a:ea typeface="Calibri" pitchFamily="34" charset="0"/>
                <a:cs typeface="Times New Roman" pitchFamily="18" charset="0"/>
              </a:rPr>
              <a:t>83% dos lactentes com displasia broncopulmonar (DBP) haviam recebido diuréticos durante o curso de UTIN.</a:t>
            </a:r>
            <a:r>
              <a:rPr lang="pt-BR" sz="1800" baseline="30000" smtClean="0">
                <a:solidFill>
                  <a:srgbClr val="0070C0"/>
                </a:solidFill>
                <a:ea typeface="Calibri" pitchFamily="34" charset="0"/>
                <a:cs typeface="Times New Roman" pitchFamily="18" charset="0"/>
              </a:rPr>
              <a:t>6</a:t>
            </a:r>
            <a:r>
              <a:rPr lang="pt-BR" sz="1800" baseline="30000" smtClean="0">
                <a:ea typeface="Calibri" pitchFamily="34" charset="0"/>
                <a:cs typeface="Times New Roman" pitchFamily="18" charset="0"/>
              </a:rPr>
              <a:t> </a:t>
            </a:r>
          </a:p>
          <a:p>
            <a:pPr marL="357188" indent="-357188" algn="just">
              <a:lnSpc>
                <a:spcPct val="115000"/>
              </a:lnSpc>
            </a:pPr>
            <a:r>
              <a:rPr lang="pt-BR" sz="1800" smtClean="0">
                <a:ea typeface="Calibri" pitchFamily="34" charset="0"/>
                <a:cs typeface="Times New Roman" pitchFamily="18" charset="0"/>
              </a:rPr>
              <a:t>A dosagem e a duração da terapia também variaram. Na coorte observacional do PROP, </a:t>
            </a:r>
            <a:r>
              <a:rPr lang="pt-BR" sz="1800" smtClean="0">
                <a:solidFill>
                  <a:srgbClr val="0070C0"/>
                </a:solidFill>
                <a:ea typeface="Calibri" pitchFamily="34" charset="0"/>
                <a:cs typeface="Times New Roman" pitchFamily="18" charset="0"/>
              </a:rPr>
              <a:t>58% dos 832 bebês de ELGAN foram expostos a diuréticos</a:t>
            </a:r>
            <a:r>
              <a:rPr lang="pt-BR" sz="1800" smtClean="0">
                <a:ea typeface="Calibri" pitchFamily="34" charset="0"/>
                <a:cs typeface="Times New Roman" pitchFamily="18" charset="0"/>
              </a:rPr>
              <a:t> e uso variado de aproximadamente </a:t>
            </a:r>
            <a:r>
              <a:rPr lang="pt-BR" sz="1800" smtClean="0">
                <a:solidFill>
                  <a:srgbClr val="0070C0"/>
                </a:solidFill>
                <a:ea typeface="Calibri" pitchFamily="34" charset="0"/>
                <a:cs typeface="Times New Roman" pitchFamily="18" charset="0"/>
              </a:rPr>
              <a:t>40% -80% </a:t>
            </a:r>
            <a:r>
              <a:rPr lang="pt-BR" sz="1800" smtClean="0">
                <a:ea typeface="Calibri" pitchFamily="34" charset="0"/>
                <a:cs typeface="Times New Roman" pitchFamily="18" charset="0"/>
              </a:rPr>
              <a:t>a taxa de exposição foi mais alta para o PROP lactentes com um </a:t>
            </a:r>
            <a:r>
              <a:rPr lang="pt-BR" sz="1800" smtClean="0">
                <a:solidFill>
                  <a:srgbClr val="0070C0"/>
                </a:solidFill>
                <a:ea typeface="Calibri" pitchFamily="34" charset="0"/>
                <a:cs typeface="Times New Roman" pitchFamily="18" charset="0"/>
              </a:rPr>
              <a:t>IG de 23-24 semanas (82%) e menor para aqueles às 28 semanas de IG (35%).</a:t>
            </a:r>
            <a:r>
              <a:rPr lang="pt-BR" sz="1800" smtClean="0">
                <a:ea typeface="Calibri" pitchFamily="34" charset="0"/>
                <a:cs typeface="Times New Roman" pitchFamily="18" charset="0"/>
              </a:rPr>
              <a:t> O diurético mais utilizado foi </a:t>
            </a:r>
            <a:r>
              <a:rPr lang="pt-BR" sz="1800" smtClean="0">
                <a:solidFill>
                  <a:srgbClr val="FF0000"/>
                </a:solidFill>
                <a:ea typeface="Calibri" pitchFamily="34" charset="0"/>
                <a:cs typeface="Times New Roman" pitchFamily="18" charset="0"/>
              </a:rPr>
              <a:t>furosemida (57% da coorte)</a:t>
            </a:r>
            <a:r>
              <a:rPr lang="pt-BR" sz="1800" smtClean="0">
                <a:ea typeface="Calibri" pitchFamily="34" charset="0"/>
                <a:cs typeface="Times New Roman" pitchFamily="18" charset="0"/>
              </a:rPr>
              <a:t> e uso de furosemida mais cedo (mediana de  2 semanas) do que outros diuréticos.</a:t>
            </a:r>
          </a:p>
          <a:p>
            <a:pPr marL="357188" indent="-357188" algn="just"/>
            <a:r>
              <a:rPr lang="pt-BR" sz="1800" smtClean="0">
                <a:ea typeface="Calibri" pitchFamily="34" charset="0"/>
                <a:cs typeface="Times New Roman" pitchFamily="18" charset="0"/>
              </a:rPr>
              <a:t>O </a:t>
            </a:r>
            <a:r>
              <a:rPr lang="pt-BR" sz="1800" smtClean="0">
                <a:solidFill>
                  <a:srgbClr val="FF0000"/>
                </a:solidFill>
                <a:ea typeface="Calibri" pitchFamily="34" charset="0"/>
                <a:cs typeface="Times New Roman" pitchFamily="18" charset="0"/>
              </a:rPr>
              <a:t>mecanismo de ação relatado da furosemida é a diurese através da inibição do fluxo iônico do Na</a:t>
            </a:r>
            <a:r>
              <a:rPr lang="pt-BR" sz="1800" baseline="30000" smtClean="0">
                <a:solidFill>
                  <a:srgbClr val="FF0000"/>
                </a:solidFill>
                <a:ea typeface="Calibri" pitchFamily="34" charset="0"/>
                <a:cs typeface="Times New Roman" pitchFamily="18" charset="0"/>
              </a:rPr>
              <a:t>+</a:t>
            </a:r>
            <a:r>
              <a:rPr lang="pt-BR" sz="1800" smtClean="0">
                <a:solidFill>
                  <a:srgbClr val="FF0000"/>
                </a:solidFill>
                <a:ea typeface="Calibri" pitchFamily="34" charset="0"/>
                <a:cs typeface="Times New Roman" pitchFamily="18" charset="0"/>
              </a:rPr>
              <a:t> -K</a:t>
            </a:r>
            <a:r>
              <a:rPr lang="pt-BR" sz="1800" baseline="30000" smtClean="0">
                <a:solidFill>
                  <a:srgbClr val="FF0000"/>
                </a:solidFill>
                <a:ea typeface="Calibri" pitchFamily="34" charset="0"/>
                <a:cs typeface="Times New Roman" pitchFamily="18" charset="0"/>
              </a:rPr>
              <a:t>+</a:t>
            </a:r>
            <a:r>
              <a:rPr lang="pt-BR" sz="1800" smtClean="0">
                <a:solidFill>
                  <a:srgbClr val="FF0000"/>
                </a:solidFill>
                <a:ea typeface="Calibri" pitchFamily="34" charset="0"/>
                <a:cs typeface="Times New Roman" pitchFamily="18" charset="0"/>
              </a:rPr>
              <a:t> -2 Cl</a:t>
            </a:r>
            <a:r>
              <a:rPr lang="pt-BR" sz="1800" baseline="30000" smtClean="0">
                <a:solidFill>
                  <a:srgbClr val="FF0000"/>
                </a:solidFill>
                <a:ea typeface="Calibri" pitchFamily="34" charset="0"/>
                <a:cs typeface="Times New Roman" pitchFamily="18" charset="0"/>
              </a:rPr>
              <a:t>−</a:t>
            </a:r>
            <a:r>
              <a:rPr lang="pt-BR" sz="1800" smtClean="0">
                <a:solidFill>
                  <a:srgbClr val="FF0000"/>
                </a:solidFill>
                <a:ea typeface="Calibri" pitchFamily="34" charset="0"/>
                <a:cs typeface="Times New Roman" pitchFamily="18" charset="0"/>
              </a:rPr>
              <a:t> cotransportador na alça de Henle</a:t>
            </a:r>
            <a:r>
              <a:rPr lang="pt-BR" sz="1800" smtClean="0">
                <a:ea typeface="Calibri" pitchFamily="34" charset="0"/>
                <a:cs typeface="Times New Roman" pitchFamily="18" charset="0"/>
              </a:rPr>
              <a:t>¹²; no entanto, estudos iniciais em cordeiros anéfricos também sugeriram </a:t>
            </a:r>
            <a:r>
              <a:rPr lang="pt-BR" sz="1800" smtClean="0">
                <a:solidFill>
                  <a:srgbClr val="FF0000"/>
                </a:solidFill>
                <a:ea typeface="Calibri" pitchFamily="34" charset="0"/>
                <a:cs typeface="Times New Roman" pitchFamily="18" charset="0"/>
              </a:rPr>
              <a:t>efeitos diretos nos pulmões.</a:t>
            </a:r>
            <a:r>
              <a:rPr lang="pt-BR" sz="1800" smtClean="0">
                <a:ea typeface="Calibri" pitchFamily="34" charset="0"/>
                <a:cs typeface="Times New Roman" pitchFamily="18" charset="0"/>
              </a:rPr>
              <a:t>¹³ </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a:extLst>
              <a:ext uri="{FF2B5EF4-FFF2-40B4-BE49-F238E27FC236}"/>
            </a:extLst>
          </p:cNvPr>
          <p:cNvSpPr>
            <a:spLocks noGrp="1"/>
          </p:cNvSpPr>
          <p:nvPr>
            <p:ph idx="1"/>
          </p:nvPr>
        </p:nvSpPr>
        <p:spPr>
          <a:xfrm>
            <a:off x="250825" y="188913"/>
            <a:ext cx="8229600" cy="4857750"/>
          </a:xfrm>
        </p:spPr>
        <p:txBody>
          <a:bodyPr>
            <a:normAutofit/>
          </a:bodyPr>
          <a:lstStyle/>
          <a:p>
            <a:r>
              <a:rPr lang="pt-BR" sz="1800" smtClean="0"/>
              <a:t>Os recém-nascidos com desconforto respiratório são frequentemente tratados com diuréticos com a expectativa de remoção do aumento de água pulmonar e volume sanguíneo. Embora a diurese em adultos seja relatada ocorrer dentro de 1 hora da dosagem, com uma duração de efeito de 6-8 horas, os estudos clínicos em recém-nascidos prematuros foram limitados.</a:t>
            </a:r>
          </a:p>
          <a:p>
            <a:r>
              <a:rPr lang="pt-BR" sz="1800" smtClean="0"/>
              <a:t>A função renal foi considerada não completamente madura no nascimento, particularmente nos  ELGANs.</a:t>
            </a:r>
          </a:p>
          <a:p>
            <a:pPr algn="just"/>
            <a:r>
              <a:rPr lang="pt-BR" sz="1800" smtClean="0"/>
              <a:t>Estudos farmacocinéticos foram insuficientes para direcionar a </a:t>
            </a:r>
            <a:r>
              <a:rPr lang="pt-BR" sz="1800" smtClean="0">
                <a:solidFill>
                  <a:srgbClr val="FF0000"/>
                </a:solidFill>
              </a:rPr>
              <a:t>dosagem ideal</a:t>
            </a:r>
            <a:r>
              <a:rPr lang="pt-BR" sz="1800" smtClean="0"/>
              <a:t>, embora os manuais tenham orientações.</a:t>
            </a:r>
            <a:r>
              <a:rPr lang="pt-BR" sz="1800" baseline="30000" smtClean="0"/>
              <a:t>14,15</a:t>
            </a:r>
            <a:r>
              <a:rPr lang="pt-BR" sz="1800" smtClean="0"/>
              <a:t> </a:t>
            </a:r>
          </a:p>
          <a:p>
            <a:pPr algn="just">
              <a:lnSpc>
                <a:spcPct val="115000"/>
              </a:lnSpc>
            </a:pPr>
            <a:r>
              <a:rPr lang="pt-BR" sz="1800" smtClean="0">
                <a:solidFill>
                  <a:srgbClr val="FF0000"/>
                </a:solidFill>
                <a:ea typeface="Calibri" pitchFamily="34" charset="0"/>
                <a:cs typeface="Times New Roman" pitchFamily="18" charset="0"/>
              </a:rPr>
              <a:t>Não houve indicação de rotulagem da </a:t>
            </a:r>
            <a:r>
              <a:rPr lang="pt-BR" sz="1800" i="1" smtClean="0">
                <a:solidFill>
                  <a:srgbClr val="FF0000"/>
                </a:solidFill>
                <a:ea typeface="Calibri" pitchFamily="34" charset="0"/>
                <a:cs typeface="Times New Roman" pitchFamily="18" charset="0"/>
              </a:rPr>
              <a:t>Food and Drug Administration </a:t>
            </a:r>
            <a:r>
              <a:rPr lang="pt-BR" sz="1800" smtClean="0">
                <a:ea typeface="Calibri" pitchFamily="34" charset="0"/>
                <a:cs typeface="Times New Roman" pitchFamily="18" charset="0"/>
              </a:rPr>
              <a:t>dos EUA para furosemida ou outros diuréticos em prematuros, uma limitação comum de medicamentos utilizados em UTINs. Houve, no entanto, um aviso de que </a:t>
            </a:r>
            <a:r>
              <a:rPr lang="pt-BR" sz="1800" smtClean="0">
                <a:solidFill>
                  <a:srgbClr val="FF0000"/>
                </a:solidFill>
                <a:ea typeface="Calibri" pitchFamily="34" charset="0"/>
                <a:cs typeface="Times New Roman" pitchFamily="18" charset="0"/>
              </a:rPr>
              <a:t>em prematuros a furosemida pode precipitar nefrocalcinose/nefrolitíase</a:t>
            </a:r>
            <a:r>
              <a:rPr lang="pt-BR" sz="1800" smtClean="0">
                <a:ea typeface="Calibri" pitchFamily="34" charset="0"/>
                <a:cs typeface="Times New Roman" pitchFamily="18" charset="0"/>
              </a:rPr>
              <a:t>.</a:t>
            </a:r>
            <a:r>
              <a:rPr lang="pt-BR" sz="1800" baseline="30000" smtClean="0">
                <a:ea typeface="Calibri" pitchFamily="34" charset="0"/>
                <a:cs typeface="Times New Roman" pitchFamily="18" charset="0"/>
              </a:rPr>
              <a:t>16</a:t>
            </a:r>
          </a:p>
          <a:p>
            <a:pPr algn="just">
              <a:lnSpc>
                <a:spcPct val="115000"/>
              </a:lnSpc>
            </a:pPr>
            <a:r>
              <a:rPr lang="pt-BR" sz="1800" smtClean="0">
                <a:ea typeface="Calibri" pitchFamily="34" charset="0"/>
                <a:cs typeface="Times New Roman" pitchFamily="18" charset="0"/>
              </a:rPr>
              <a:t>Foi relatado também que a furosemida pode </a:t>
            </a:r>
            <a:r>
              <a:rPr lang="pt-BR" sz="1800" smtClean="0">
                <a:solidFill>
                  <a:srgbClr val="FF0000"/>
                </a:solidFill>
                <a:ea typeface="Calibri" pitchFamily="34" charset="0"/>
                <a:cs typeface="Times New Roman" pitchFamily="18" charset="0"/>
              </a:rPr>
              <a:t>atrasar o fechamento do ducto arterioso patente em neonatos.</a:t>
            </a:r>
            <a:r>
              <a:rPr lang="pt-BR" sz="1800" baseline="30000" smtClean="0">
                <a:ea typeface="Calibri" pitchFamily="34" charset="0"/>
                <a:cs typeface="Times New Roman" pitchFamily="18" charset="0"/>
              </a:rPr>
              <a:t>17</a:t>
            </a:r>
            <a:endParaRPr lang="pt-BR" sz="1800" smtClean="0">
              <a:ea typeface="Calibri" pitchFamily="34" charset="0"/>
              <a:cs typeface="Times New Roman" pitchFamily="18" charset="0"/>
            </a:endParaRPr>
          </a:p>
          <a:p>
            <a:pPr algn="just"/>
            <a:r>
              <a:rPr lang="pt-BR" sz="1800" smtClean="0">
                <a:ea typeface="Calibri" pitchFamily="34" charset="0"/>
                <a:cs typeface="Times New Roman" pitchFamily="18" charset="0"/>
              </a:rPr>
              <a:t>Estudos de </a:t>
            </a:r>
            <a:r>
              <a:rPr lang="pt-BR" sz="1800" smtClean="0">
                <a:solidFill>
                  <a:srgbClr val="FF0000"/>
                </a:solidFill>
                <a:ea typeface="Calibri" pitchFamily="34" charset="0"/>
                <a:cs typeface="Times New Roman" pitchFamily="18" charset="0"/>
              </a:rPr>
              <a:t>respostas agudas </a:t>
            </a:r>
            <a:r>
              <a:rPr lang="pt-BR" sz="1800" smtClean="0">
                <a:ea typeface="Calibri" pitchFamily="34" charset="0"/>
                <a:cs typeface="Times New Roman" pitchFamily="18" charset="0"/>
              </a:rPr>
              <a:t>a diuréticos em pequenos números de bebês prematuros foram publicados nos anos 80 e 90. Dentro de </a:t>
            </a:r>
            <a:r>
              <a:rPr lang="pt-BR" sz="1800" smtClean="0">
                <a:solidFill>
                  <a:srgbClr val="FF0000"/>
                </a:solidFill>
                <a:ea typeface="Calibri" pitchFamily="34" charset="0"/>
                <a:cs typeface="Times New Roman" pitchFamily="18" charset="0"/>
              </a:rPr>
              <a:t>horas da administração de furosemida, 16 bebês nascidos em 27-32 semanas de gestação com DBP em oxigênio suplementar melhorou a complacência pulmonar e a ventilação por minuto, e diminuição da resistência das vias aéreas</a:t>
            </a:r>
            <a:r>
              <a:rPr lang="pt-BR" sz="1800" smtClean="0">
                <a:ea typeface="Calibri" pitchFamily="34" charset="0"/>
                <a:cs typeface="Times New Roman" pitchFamily="18" charset="0"/>
              </a:rPr>
              <a:t>.² </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9" name="Espaço Reservado para Conteúdo 2"/>
          <p:cNvSpPr>
            <a:spLocks noGrp="1"/>
          </p:cNvSpPr>
          <p:nvPr>
            <p:ph idx="1"/>
          </p:nvPr>
        </p:nvSpPr>
        <p:spPr>
          <a:xfrm>
            <a:off x="250825" y="333375"/>
            <a:ext cx="8229600" cy="4708525"/>
          </a:xfrm>
        </p:spPr>
        <p:txBody>
          <a:bodyPr/>
          <a:lstStyle/>
          <a:p>
            <a:pPr algn="just"/>
            <a:r>
              <a:rPr lang="pt-BR" sz="1600" smtClean="0"/>
              <a:t>Resultados semelhantes foram encontrados em estudos de </a:t>
            </a:r>
            <a:r>
              <a:rPr lang="pt-BR" sz="1600" smtClean="0">
                <a:solidFill>
                  <a:srgbClr val="FF0000"/>
                </a:solidFill>
              </a:rPr>
              <a:t>prematuros com DBP intubados nascidos com &lt;30 semanas IG</a:t>
            </a:r>
            <a:r>
              <a:rPr lang="pt-BR" sz="1600" smtClean="0"/>
              <a:t>.</a:t>
            </a:r>
            <a:r>
              <a:rPr lang="pt-BR" sz="1600" baseline="30000" smtClean="0"/>
              <a:t>18,19</a:t>
            </a:r>
          </a:p>
          <a:p>
            <a:pPr algn="just"/>
            <a:r>
              <a:rPr lang="pt-BR" sz="1600" smtClean="0"/>
              <a:t>Yeh et al encontraram </a:t>
            </a:r>
            <a:r>
              <a:rPr lang="pt-BR" sz="1600" smtClean="0">
                <a:solidFill>
                  <a:srgbClr val="FF0000"/>
                </a:solidFill>
              </a:rPr>
              <a:t>diurese significativa em 29 pacientes intubados prematuros com SDR, mas sem benefícios a longo prazo na sobrevida, DBP ou persistência do canal arterial</a:t>
            </a:r>
            <a:r>
              <a:rPr lang="pt-BR" sz="1600" smtClean="0"/>
              <a:t>.</a:t>
            </a:r>
            <a:r>
              <a:rPr lang="pt-BR" sz="1600" baseline="30000" smtClean="0"/>
              <a:t>20 </a:t>
            </a:r>
          </a:p>
          <a:p>
            <a:pPr algn="just"/>
            <a:r>
              <a:rPr lang="pt-BR" sz="1600" smtClean="0"/>
              <a:t>Faltam ensaios clínicos de fase II e III </a:t>
            </a:r>
            <a:r>
              <a:rPr lang="pt-PT" sz="1600" smtClean="0"/>
              <a:t>que avaliam o benefício de diuréticos que podem orientar o uso a curto e longo prazo de diuréticos nos ELGANs,</a:t>
            </a:r>
            <a:br>
              <a:rPr lang="pt-PT" sz="1600" smtClean="0"/>
            </a:br>
            <a:r>
              <a:rPr lang="pt-PT" sz="1600" smtClean="0"/>
              <a:t>como: dias livres de ventilador, sobrevida sem DBP ou tempo de permanência reduzido. Efeitos adversos dos diuréticos na população de  ELGAN</a:t>
            </a:r>
            <a:br>
              <a:rPr lang="pt-PT" sz="1600" smtClean="0"/>
            </a:br>
            <a:r>
              <a:rPr lang="pt-PT" sz="1600" smtClean="0"/>
              <a:t> não foram relatadas sistematicamente.</a:t>
            </a:r>
            <a:endParaRPr lang="pt-BR" sz="1600" smtClean="0">
              <a:ea typeface="Calibri" pitchFamily="34" charset="0"/>
              <a:cs typeface="Times New Roman" pitchFamily="18" charset="0"/>
            </a:endParaRPr>
          </a:p>
          <a:p>
            <a:pPr algn="just"/>
            <a:r>
              <a:rPr lang="pt-BR" sz="1600" smtClean="0">
                <a:ea typeface="Calibri" pitchFamily="34" charset="0"/>
                <a:cs typeface="Times New Roman" pitchFamily="18" charset="0"/>
              </a:rPr>
              <a:t>O desenho do estudo PROP incluiu o registro diário de medicamentos para avaliar a relação entre tratamento médico e desfechos da doença pulmonar em 36 semanas e 12 meses idade corrigida. Esses dados proporcionaram uma oportunidade para examinar se houve resposta respiratória a curto prazo aos diuréticos como definido por uma redução nas medidas de apoio</a:t>
            </a:r>
          </a:p>
          <a:p>
            <a:r>
              <a:rPr lang="pt-BR" sz="1600" smtClean="0">
                <a:ea typeface="Calibri" pitchFamily="34" charset="0"/>
                <a:cs typeface="Times New Roman" pitchFamily="18" charset="0"/>
              </a:rPr>
              <a:t> </a:t>
            </a:r>
            <a:r>
              <a:rPr lang="pt-BR" sz="1600" smtClean="0"/>
              <a:t>Devido a  flutuações na FiO2 e pressões inspiratórias e expiratórias poderem indicar alterações sutis, mas pouco claras no estado respiratório, resultados contínuos da FiO2 são impactados de forma não confiável no modo de suporte respiratório e fluxo, os autores usaram  uma abordagem que ordenou o resultado categórico do </a:t>
            </a:r>
            <a:r>
              <a:rPr lang="pt-BR" sz="1600" i="1" smtClean="0"/>
              <a:t>status </a:t>
            </a:r>
            <a:r>
              <a:rPr lang="pt-BR" sz="1600" smtClean="0"/>
              <a:t>da  respiração com a suposição de que mudanças no suporte respiratório de ventilação com pressão positiva a suporte menos invasivo e nenhum suporte respiratório é desejável e reflete mudanças clinicamente relevantes na saúde.</a:t>
            </a:r>
          </a:p>
          <a:p>
            <a:pPr algn="just"/>
            <a:r>
              <a:rPr lang="pt-BR" sz="1600" smtClean="0">
                <a:solidFill>
                  <a:srgbClr val="FF0000"/>
                </a:solidFill>
              </a:rPr>
              <a:t>Quase metade da coorte PROP nunca foi exposta a diuréticos</a:t>
            </a:r>
            <a:r>
              <a:rPr lang="pt-BR" sz="1600" smtClean="0">
                <a:solidFill>
                  <a:schemeClr val="hlink"/>
                </a:solidFill>
              </a:rPr>
              <a:t>, então comparações de estado respiratório por 5 categorias de desfecho foram possíveis</a:t>
            </a:r>
            <a:r>
              <a:rPr lang="pt-BR" sz="1600" smtClean="0"/>
              <a:t>. As indicações para os médicos que prescrevem diuréticos não foram capturadas no protocolo de coleta de dados PROP.</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Espaço Reservado para Conteúdo 2"/>
          <p:cNvSpPr>
            <a:spLocks noGrp="1"/>
          </p:cNvSpPr>
          <p:nvPr>
            <p:ph idx="1"/>
          </p:nvPr>
        </p:nvSpPr>
        <p:spPr>
          <a:xfrm>
            <a:off x="395288" y="476250"/>
            <a:ext cx="8229600" cy="5289550"/>
          </a:xfrm>
        </p:spPr>
        <p:txBody>
          <a:bodyPr/>
          <a:lstStyle/>
          <a:p>
            <a:pPr algn="just"/>
            <a:r>
              <a:rPr lang="pt-BR" sz="1800" smtClean="0"/>
              <a:t>Como os cursos de diuréticos de 1 dia podem ter refletido o uso profilático de um diurético no momento da transfusão de hemácias, esses dados foram analisados separadamente.</a:t>
            </a:r>
          </a:p>
          <a:p>
            <a:pPr algn="just"/>
            <a:r>
              <a:rPr lang="pt-BR" sz="1800" smtClean="0"/>
              <a:t>O dia médio de exposição inicial aos diuréticos foi precoce no curso da UTIN, quando o SDR é mais prevalente. Os autores  </a:t>
            </a:r>
            <a:r>
              <a:rPr lang="pt-BR" sz="1800" smtClean="0">
                <a:solidFill>
                  <a:srgbClr val="FF0000"/>
                </a:solidFill>
              </a:rPr>
              <a:t>não examinamos efeitos do diurético em crianças &gt;34 semanas de idade pós-menstrual, porque bebês foram liberados ou transferidos para fora da UTIN como 34 semanas de idade pós-menstrual</a:t>
            </a:r>
            <a:r>
              <a:rPr lang="pt-BR" sz="1800" smtClean="0"/>
              <a:t>. Kao et al </a:t>
            </a:r>
            <a:r>
              <a:rPr lang="pt-BR" sz="1800" baseline="30000" smtClean="0"/>
              <a:t>21,23</a:t>
            </a:r>
            <a:r>
              <a:rPr lang="pt-BR" sz="1800" smtClean="0"/>
              <a:t> demonstraram fisiologicamente melhora em pequenas coortes de DBP antes do surfactante de rotina e avanços na assistência neonatal.</a:t>
            </a:r>
          </a:p>
          <a:p>
            <a:pPr algn="just"/>
            <a:r>
              <a:rPr lang="pt-BR" sz="1800" smtClean="0"/>
              <a:t>O presente modelo ajustado para </a:t>
            </a:r>
            <a:r>
              <a:rPr lang="pt-BR" sz="1800" smtClean="0">
                <a:solidFill>
                  <a:srgbClr val="0070C0"/>
                </a:solidFill>
              </a:rPr>
              <a:t>peso infantil e IG ao nascimento, raça, sexo, localidade, multiplicidade de nascimentos e doenças respiratórias concomitantes com uso de medicamentos, podem ter tido impacto na capacidade de resposta a diuréticos.</a:t>
            </a:r>
            <a:r>
              <a:rPr lang="pt-BR" sz="1800" smtClean="0"/>
              <a:t> Os lactentes PROP expostos a diuréticos tiveram menor peso ao nascer e IG e foram significativamente mais doentes a partir do momento da admissão na UTIN. </a:t>
            </a:r>
          </a:p>
          <a:p>
            <a:pPr algn="just"/>
            <a:r>
              <a:rPr lang="pt-BR" sz="1800" smtClean="0"/>
              <a:t>Para minimizar o potencial viés de indicação, o modelo também foi ajustado para o resultado no dia anterior, e de dois dias antes disso, como trajetórias de suporte respiratório podem ter impactado a probabilidade de </a:t>
            </a:r>
            <a:r>
              <a:rPr lang="pt-BR" sz="1800" smtClean="0">
                <a:solidFill>
                  <a:srgbClr val="0070C0"/>
                </a:solidFill>
              </a:rPr>
              <a:t>redução no nível de apoio</a:t>
            </a:r>
            <a:r>
              <a:rPr lang="pt-BR" sz="1800" smtClean="0"/>
              <a:t>. O diurético predominante nas análises de vários dias foi a </a:t>
            </a:r>
            <a:r>
              <a:rPr lang="pt-BR" sz="1800" smtClean="0">
                <a:solidFill>
                  <a:srgbClr val="FF0000"/>
                </a:solidFill>
              </a:rPr>
              <a:t>furosemida, representando 84% dos casos. </a:t>
            </a:r>
            <a:r>
              <a:rPr lang="pt-BR" sz="1800" smtClean="0"/>
              <a:t>Análises de drogas por indivíduo não seriam significativas, por isso não foram relatados.</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a:extLst>
              <a:ext uri="{FF2B5EF4-FFF2-40B4-BE49-F238E27FC236}"/>
            </a:extLst>
          </p:cNvPr>
          <p:cNvSpPr>
            <a:spLocks noGrp="1"/>
          </p:cNvSpPr>
          <p:nvPr>
            <p:ph idx="1"/>
          </p:nvPr>
        </p:nvSpPr>
        <p:spPr>
          <a:xfrm>
            <a:off x="457200" y="1196975"/>
            <a:ext cx="8229600" cy="4929188"/>
          </a:xfrm>
        </p:spPr>
        <p:txBody>
          <a:bodyPr>
            <a:normAutofit/>
          </a:bodyPr>
          <a:lstStyle/>
          <a:p>
            <a:pPr algn="just"/>
            <a:r>
              <a:rPr lang="pt-BR" sz="1800" smtClean="0"/>
              <a:t>Contrário às expectativas dos autores,  a probabilidade de requisitos de suporte respiratório </a:t>
            </a:r>
            <a:r>
              <a:rPr lang="pt-BR" sz="2400" b="1" smtClean="0">
                <a:solidFill>
                  <a:srgbClr val="FF0000"/>
                </a:solidFill>
              </a:rPr>
              <a:t>não melhorou em comparação com crianças não expostas a diuréticos, mas aumentou significativamente nos dias 1-7 após os diuréticos serem iniciados.</a:t>
            </a:r>
          </a:p>
          <a:p>
            <a:pPr algn="just"/>
            <a:r>
              <a:rPr lang="pt-BR" sz="1800" smtClean="0"/>
              <a:t>Os autores não afirmam</a:t>
            </a:r>
            <a:r>
              <a:rPr lang="pt-BR" sz="1800" b="1" smtClean="0"/>
              <a:t> que os diuréticos levaram a piores desfechos. </a:t>
            </a:r>
            <a:r>
              <a:rPr lang="pt-BR" sz="1800" smtClean="0"/>
              <a:t>Os presentes resultados em vez disso, poderia ser interpretado que </a:t>
            </a:r>
            <a:r>
              <a:rPr lang="pt-BR" sz="2000" b="1" smtClean="0">
                <a:solidFill>
                  <a:srgbClr val="FF0000"/>
                </a:solidFill>
              </a:rPr>
              <a:t>os bebês tratados com diuréticos receberam mais apoio depois, se o apoio fosse necessário ou não.</a:t>
            </a:r>
          </a:p>
          <a:p>
            <a:pPr algn="just"/>
            <a:r>
              <a:rPr lang="pt-BR" sz="1800" smtClean="0"/>
              <a:t>Os autores realizaram  uma segunda análise de pares combinados que apoiavam o modelo primário que usou toda a coorte. Estes os achados diferiram dos estudos anteriores e podem ter sido devido ao foco em recém-nascidos de IG extremamente baixas, cujos pulmões eram mais imaturos do que os previamente estudados e que foram tratados rotineiramente com surfactante e cafeína.</a:t>
            </a:r>
          </a:p>
          <a:p>
            <a:pPr algn="just"/>
            <a:r>
              <a:rPr lang="pt-BR" sz="1800" smtClean="0"/>
              <a:t>As </a:t>
            </a:r>
            <a:r>
              <a:rPr lang="pt-BR" sz="1800" smtClean="0">
                <a:solidFill>
                  <a:srgbClr val="FF0000"/>
                </a:solidFill>
              </a:rPr>
              <a:t>limitações deste estudo incluíram a falta de informação sobre as indicações para iniciar diuréticos e por que eles eram parados. </a:t>
            </a:r>
            <a:r>
              <a:rPr lang="pt-BR" sz="1800" smtClean="0"/>
              <a:t>Além disso, o registro de respostas agudas foi limitado para períodos de relatório de 24 horas. </a:t>
            </a:r>
          </a:p>
          <a:p>
            <a:pPr algn="just">
              <a:buFont typeface="Arial" pitchFamily="34" charset="0"/>
              <a:buNone/>
            </a:pPr>
            <a:endParaRPr lang="pt-BR" sz="1800" smtClean="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Espaço Reservado para Conteúdo 2"/>
          <p:cNvSpPr>
            <a:spLocks noGrp="1"/>
          </p:cNvSpPr>
          <p:nvPr>
            <p:ph idx="1"/>
          </p:nvPr>
        </p:nvSpPr>
        <p:spPr/>
        <p:txBody>
          <a:bodyPr/>
          <a:lstStyle/>
          <a:p>
            <a:pPr algn="just"/>
            <a:r>
              <a:rPr lang="pt-BR" sz="1800" smtClean="0"/>
              <a:t>Este estudo reforçou as preocupações crescentes sobre o </a:t>
            </a:r>
            <a:r>
              <a:rPr lang="pt-BR" sz="1800" smtClean="0">
                <a:solidFill>
                  <a:srgbClr val="FF0000"/>
                </a:solidFill>
              </a:rPr>
              <a:t>risco e benefício de uma das classes de medicamentos mais comumente prescritos na UTIN</a:t>
            </a:r>
            <a:r>
              <a:rPr lang="pt-BR" sz="1800" smtClean="0"/>
              <a:t>.</a:t>
            </a:r>
            <a:r>
              <a:rPr lang="pt-BR" sz="1800" baseline="30000" smtClean="0"/>
              <a:t>24</a:t>
            </a:r>
            <a:r>
              <a:rPr lang="pt-BR" sz="1800" smtClean="0"/>
              <a:t> </a:t>
            </a:r>
          </a:p>
          <a:p>
            <a:pPr algn="just"/>
            <a:r>
              <a:rPr lang="pt-BR" sz="1800" smtClean="0"/>
              <a:t>Uso rotineiro ou sustentado de diuréticos não foi apoiado por esta análise da coorte PROP de bebês extremamente prematuros gerenciados na contemporaneidade UTINs de atenção terciária.</a:t>
            </a:r>
          </a:p>
          <a:p>
            <a:pPr algn="just"/>
            <a:r>
              <a:rPr lang="pt-BR" sz="1800" smtClean="0"/>
              <a:t>Esta foi uma análise secundária de um conjunto de dados de coorte observacional, então mais evidências são necessárias para informar o atendimento clínico. </a:t>
            </a:r>
          </a:p>
          <a:p>
            <a:pPr algn="just"/>
            <a:r>
              <a:rPr lang="pt-BR" sz="1800" smtClean="0"/>
              <a:t>Aos autores apóiam  a </a:t>
            </a:r>
            <a:r>
              <a:rPr lang="pt-BR" sz="1800" smtClean="0">
                <a:solidFill>
                  <a:srgbClr val="0070C0"/>
                </a:solidFill>
              </a:rPr>
              <a:t>necessidade de um ensaio clínico para avaliar se existe benefício suficiente para resultados importantes, como a diminuição da suporte e oxigênio suplementar que podem contribuir para a DBP e doenças crônicas da infância. </a:t>
            </a:r>
          </a:p>
          <a:p>
            <a:pPr algn="just"/>
            <a:r>
              <a:rPr lang="pt-BR" sz="1800" smtClean="0"/>
              <a:t>Os autores sugerem  </a:t>
            </a:r>
            <a:r>
              <a:rPr lang="pt-BR" sz="2400" b="1" smtClean="0">
                <a:solidFill>
                  <a:schemeClr val="hlink"/>
                </a:solidFill>
              </a:rPr>
              <a:t>que os benefícios dos diuréticos devem superar os riscos de efeitos colaterais, como nefrocalcinose, persistência do canal arterial e alcalose.</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Grp="1"/>
          </p:cNvSpPr>
          <p:nvPr>
            <p:ph type="title"/>
          </p:nvPr>
        </p:nvSpPr>
        <p:spPr>
          <a:xfrm>
            <a:off x="468313" y="260350"/>
            <a:ext cx="8229600" cy="1143000"/>
          </a:xfrm>
        </p:spPr>
        <p:txBody>
          <a:bodyPr/>
          <a:lstStyle/>
          <a:p>
            <a:r>
              <a:rPr lang="pt-BR" smtClean="0">
                <a:solidFill>
                  <a:schemeClr val="hlink"/>
                </a:solidFill>
              </a:rPr>
              <a:t>ABSTRACT</a:t>
            </a:r>
          </a:p>
        </p:txBody>
      </p:sp>
      <p:pic>
        <p:nvPicPr>
          <p:cNvPr id="38916" name="Picture 4"/>
          <p:cNvPicPr>
            <a:picLocks noChangeAspect="1" noChangeArrowheads="1"/>
          </p:cNvPicPr>
          <p:nvPr/>
        </p:nvPicPr>
        <p:blipFill>
          <a:blip r:embed="rId2"/>
          <a:srcRect/>
          <a:stretch>
            <a:fillRect/>
          </a:stretch>
        </p:blipFill>
        <p:spPr bwMode="auto">
          <a:xfrm>
            <a:off x="104775" y="1644650"/>
            <a:ext cx="8934450" cy="3568700"/>
          </a:xfrm>
          <a:prstGeom prst="rect">
            <a:avLst/>
          </a:prstGeom>
          <a:noFill/>
        </p:spPr>
      </p:pic>
      <p:sp>
        <p:nvSpPr>
          <p:cNvPr id="38918" name="Rectangle 6"/>
          <p:cNvSpPr>
            <a:spLocks noChangeArrowheads="1"/>
          </p:cNvSpPr>
          <p:nvPr/>
        </p:nvSpPr>
        <p:spPr bwMode="auto">
          <a:xfrm>
            <a:off x="684213" y="5300663"/>
            <a:ext cx="6870700" cy="1522412"/>
          </a:xfrm>
          <a:prstGeom prst="rect">
            <a:avLst/>
          </a:prstGeom>
          <a:noFill/>
          <a:ln w="57150">
            <a:solidFill>
              <a:schemeClr val="hlink"/>
            </a:solidFill>
            <a:miter lim="800000"/>
            <a:headEnd/>
            <a:tailEnd/>
          </a:ln>
          <a:effectLst/>
        </p:spPr>
        <p:txBody>
          <a:bodyPr>
            <a:spAutoFit/>
          </a:bodyPr>
          <a:lstStyle/>
          <a:p>
            <a:pPr algn="ctr"/>
            <a:r>
              <a:rPr lang="pt-BR" b="1">
                <a:solidFill>
                  <a:srgbClr val="FF0000"/>
                </a:solidFill>
              </a:rPr>
              <a:t>A presente análise  não apoiou a capacidade dos diuréticos em melhorar substancialmente o estado respiratório do bebê extremamente prematuro. </a:t>
            </a:r>
            <a:r>
              <a:rPr lang="pt-BR" b="1">
                <a:solidFill>
                  <a:schemeClr val="hlink"/>
                </a:solidFill>
              </a:rPr>
              <a:t>Mais estudos sobre segurança e eficácia de diuréticos neste cenário são necessários.</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ítulo 1"/>
          <p:cNvSpPr>
            <a:spLocks noGrp="1"/>
          </p:cNvSpPr>
          <p:nvPr>
            <p:ph type="title"/>
          </p:nvPr>
        </p:nvSpPr>
        <p:spPr>
          <a:xfrm>
            <a:off x="457200" y="115888"/>
            <a:ext cx="8229600" cy="779462"/>
          </a:xfrm>
        </p:spPr>
        <p:txBody>
          <a:bodyPr/>
          <a:lstStyle/>
          <a:p>
            <a:r>
              <a:rPr lang="pt-BR" sz="3200" smtClean="0">
                <a:solidFill>
                  <a:schemeClr val="hlink"/>
                </a:solidFill>
              </a:rPr>
              <a:t>REFERENCES</a:t>
            </a:r>
          </a:p>
        </p:txBody>
      </p:sp>
      <p:sp>
        <p:nvSpPr>
          <p:cNvPr id="23555" name="Espaço Reservado para Conteúdo 2"/>
          <p:cNvSpPr>
            <a:spLocks noGrp="1"/>
          </p:cNvSpPr>
          <p:nvPr>
            <p:ph idx="1"/>
          </p:nvPr>
        </p:nvSpPr>
        <p:spPr>
          <a:xfrm>
            <a:off x="457200" y="847725"/>
            <a:ext cx="8229600" cy="4525963"/>
          </a:xfrm>
        </p:spPr>
        <p:txBody>
          <a:bodyPr/>
          <a:lstStyle/>
          <a:p>
            <a:pPr marL="0" indent="0" algn="just">
              <a:buFont typeface="Arial" pitchFamily="34" charset="0"/>
              <a:buNone/>
            </a:pPr>
            <a:r>
              <a:rPr lang="pt-BR" sz="1400" smtClean="0"/>
              <a:t>1. Isayama T, Lee SK, Yang J, Lee D, Daspal S, Dunn M, et al. Revisiting the </a:t>
            </a:r>
            <a:r>
              <a:rPr lang="en-US" sz="1400" smtClean="0"/>
              <a:t>definition of bronchopulmonary dysplasia: effect of changing panoply of respiratory support for preterm neonates. JAMA Pediatr 2017;171:271</a:t>
            </a:r>
            <a:r>
              <a:rPr lang="pt-BR" sz="1400" smtClean="0"/>
              <a:t>9.</a:t>
            </a:r>
          </a:p>
          <a:p>
            <a:pPr marL="0" indent="0" algn="just">
              <a:buFont typeface="Arial" pitchFamily="34" charset="0"/>
              <a:buNone/>
            </a:pPr>
            <a:r>
              <a:rPr lang="en-US" sz="1400" smtClean="0"/>
              <a:t>2. Engelhardt B, Elliott S, Hazinski TA. Short- and long-term effects of furosemide on lung function in infants with bronchopulmonary dysplasia. </a:t>
            </a:r>
            <a:r>
              <a:rPr lang="pt-BR" sz="1400" smtClean="0"/>
              <a:t>J Pediatr 1986;109:1034-9.</a:t>
            </a:r>
          </a:p>
          <a:p>
            <a:pPr marL="0" indent="0" algn="just">
              <a:buFont typeface="Arial" pitchFamily="34" charset="0"/>
              <a:buNone/>
            </a:pPr>
            <a:r>
              <a:rPr lang="pt-BR" sz="1400" smtClean="0"/>
              <a:t>3. Flemmer A, Simbruner G,Muenzer S, Proquitte H, Haberi C, Nicolai T, </a:t>
            </a:r>
            <a:r>
              <a:rPr lang="en-US" sz="1400" smtClean="0"/>
              <a:t>et al. Effect of lung water content, manipulated by intratracheal furosemide, surfactant, or a mixture of both, on compliance and viscoelastic tissue forces in lung-lavaged newborn piglets. Crit CareMed 2000;28:1911-</a:t>
            </a:r>
            <a:r>
              <a:rPr lang="pt-BR" sz="1400" smtClean="0"/>
              <a:t>7.</a:t>
            </a:r>
          </a:p>
          <a:p>
            <a:pPr marL="0" indent="0" algn="just">
              <a:buFont typeface="Arial" pitchFamily="34" charset="0"/>
              <a:buNone/>
            </a:pPr>
            <a:r>
              <a:rPr lang="pt-BR" sz="1400" smtClean="0"/>
              <a:t>4. Guaman MC, Gien J, Baker CD, Zhang H, Austin ED, Collaco JM. Point </a:t>
            </a:r>
            <a:r>
              <a:rPr lang="en-US" sz="1400" smtClean="0"/>
              <a:t>prevalence, clinical characteristics, and treatment variation for infants with severe bronchopulmonary dysplasia. Am J Perinatol 2015;32:960-7.</a:t>
            </a:r>
          </a:p>
          <a:p>
            <a:pPr marL="0" indent="0" algn="just">
              <a:buFont typeface="Arial" pitchFamily="34" charset="0"/>
              <a:buNone/>
            </a:pPr>
            <a:r>
              <a:rPr lang="pt-BR" sz="1400" smtClean="0"/>
              <a:t>5. Laughon MM, Chantala K, Aliaga S, Herring AH, Hornik CP, Clark RH, </a:t>
            </a:r>
            <a:r>
              <a:rPr lang="en-US" sz="1400" smtClean="0"/>
              <a:t>et al. Diuretic exposure in premature infants from 1997 to 2011. Am J </a:t>
            </a:r>
            <a:r>
              <a:rPr lang="pt-BR" sz="1400" smtClean="0"/>
              <a:t>Perinatol 2015;32:49-56.</a:t>
            </a:r>
          </a:p>
          <a:p>
            <a:pPr marL="0" indent="0" algn="just">
              <a:buFont typeface="Arial" pitchFamily="34" charset="0"/>
              <a:buNone/>
            </a:pPr>
            <a:r>
              <a:rPr lang="en-US" sz="1400" smtClean="0"/>
              <a:t>6. Slaughter JL, Stenger MR, Reagan PB. Variation in the use of diuretic therapy for infants with bronchopulmonary dysplasia. Pediatrics </a:t>
            </a:r>
            <a:r>
              <a:rPr lang="pt-BR" sz="1400" smtClean="0"/>
              <a:t>2013;131:716-23.</a:t>
            </a:r>
          </a:p>
          <a:p>
            <a:pPr marL="0" indent="0" algn="just">
              <a:buFont typeface="Arial" pitchFamily="34" charset="0"/>
              <a:buNone/>
            </a:pPr>
            <a:r>
              <a:rPr lang="sv-SE" sz="1400" smtClean="0"/>
              <a:t>7. Warrier I, Du W, Natarajan G, Salari V, Aranda J. Patterns of drug utilization </a:t>
            </a:r>
            <a:r>
              <a:rPr lang="pt-BR" sz="1400" smtClean="0"/>
              <a:t>in a neonatal intensive care unit. J Clin Pharmacol 2006;46:449-55.</a:t>
            </a:r>
          </a:p>
          <a:p>
            <a:pPr marL="0" indent="0" algn="just">
              <a:buFont typeface="Arial" pitchFamily="34" charset="0"/>
              <a:buNone/>
            </a:pPr>
            <a:r>
              <a:rPr lang="pt-BR" sz="1400" smtClean="0"/>
              <a:t>8. Pryhuber GS, Maitre NL, Ballard RA, Cifelli D, Davis SD, Ellenberg JH, </a:t>
            </a:r>
            <a:r>
              <a:rPr lang="en-US" sz="1400" smtClean="0"/>
              <a:t>et al. Prematurity and Respiratory Outcomes Program (PROP): study protocol of a prospectivemulticenter study of respiratory outcomes of preterm infants in the United States. BMC Pediatr 2015;15:37.</a:t>
            </a:r>
          </a:p>
          <a:p>
            <a:pPr marL="0" indent="0" algn="just">
              <a:buFont typeface="Arial" pitchFamily="34" charset="0"/>
              <a:buNone/>
            </a:pPr>
            <a:r>
              <a:rPr lang="pt-BR" sz="1400" smtClean="0"/>
              <a:t>9. Poindexter BB, Feng R, Schmidt B, Aschner JL, Ballard RA, Hamvas A, </a:t>
            </a:r>
            <a:r>
              <a:rPr lang="en-US" sz="1400" smtClean="0"/>
              <a:t>et al. Comparisons and limitations of current definitions of bronchopulmonary dysplasia for the Prematurity and Respiratory Outcomes </a:t>
            </a:r>
            <a:r>
              <a:rPr lang="pt-BR" sz="1400" smtClean="0"/>
              <a:t>Program. Ann Am Thorac Soc 2015;12:1822-30.</a:t>
            </a:r>
          </a:p>
          <a:p>
            <a:pPr marL="0" indent="0" algn="just">
              <a:buFont typeface="Arial" pitchFamily="34" charset="0"/>
              <a:buNone/>
            </a:pPr>
            <a:r>
              <a:rPr lang="pt-BR" sz="1400" smtClean="0"/>
              <a:t>10. Keller RL, Feng R, DeMauro SB, Ferkol T, Hardie W, Rogers EE, et al. </a:t>
            </a:r>
            <a:r>
              <a:rPr lang="en-US" sz="1400" smtClean="0"/>
              <a:t>Prematurity and Respiratory Outcomes Program. Bronchopulmonary dysplasia and perinatal characteristics predict 1-year respiratory outcomes in newborns born at extremely low gestational age: a prospective cohort </a:t>
            </a:r>
            <a:r>
              <a:rPr lang="pt-BR" sz="1400" smtClean="0"/>
              <a:t>study. J Pediatr 2017;187:89-97.</a:t>
            </a:r>
          </a:p>
          <a:p>
            <a:pPr marL="0" indent="0" algn="just">
              <a:buFont typeface="Arial" pitchFamily="34" charset="0"/>
              <a:buNone/>
            </a:pPr>
            <a:endParaRPr lang="en-US" sz="1400" smtClean="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323850" y="692150"/>
            <a:ext cx="8229600" cy="5832475"/>
          </a:xfrm>
        </p:spPr>
        <p:txBody>
          <a:bodyPr rtlCol="0">
            <a:normAutofit fontScale="40000" lnSpcReduction="20000"/>
          </a:bodyPr>
          <a:lstStyle/>
          <a:p>
            <a:pPr marL="0" indent="0" algn="just" fontAlgn="auto">
              <a:spcAft>
                <a:spcPts val="0"/>
              </a:spcAft>
              <a:buFont typeface="Arial" pitchFamily="34" charset="0"/>
              <a:buNone/>
              <a:defRPr/>
            </a:pPr>
            <a:r>
              <a:rPr lang="pt-BR" sz="3500" dirty="0"/>
              <a:t>11. Stefano JL, </a:t>
            </a:r>
            <a:r>
              <a:rPr lang="pt-BR" sz="3500" dirty="0" err="1"/>
              <a:t>Bhutani</a:t>
            </a:r>
            <a:r>
              <a:rPr lang="pt-BR" sz="3500" dirty="0"/>
              <a:t> VK. Role </a:t>
            </a:r>
            <a:r>
              <a:rPr lang="pt-BR" sz="3500" dirty="0" err="1"/>
              <a:t>of</a:t>
            </a:r>
            <a:r>
              <a:rPr lang="pt-BR" sz="3500" dirty="0"/>
              <a:t> </a:t>
            </a:r>
            <a:r>
              <a:rPr lang="pt-BR" sz="3500" dirty="0" err="1"/>
              <a:t>furosemide</a:t>
            </a:r>
            <a:r>
              <a:rPr lang="pt-BR" sz="3500" dirty="0"/>
              <a:t> </a:t>
            </a:r>
            <a:r>
              <a:rPr lang="pt-BR" sz="3500" dirty="0" err="1"/>
              <a:t>therapy</a:t>
            </a:r>
            <a:r>
              <a:rPr lang="pt-BR" sz="3500" dirty="0"/>
              <a:t> </a:t>
            </a:r>
            <a:r>
              <a:rPr lang="pt-BR" sz="3500" dirty="0" err="1"/>
              <a:t>after</a:t>
            </a:r>
            <a:r>
              <a:rPr lang="pt-BR" sz="3500" dirty="0"/>
              <a:t> </a:t>
            </a:r>
            <a:r>
              <a:rPr lang="pt-BR" sz="3500" dirty="0" err="1"/>
              <a:t>boosterpacked</a:t>
            </a:r>
            <a:r>
              <a:rPr lang="pt-BR" sz="3500" dirty="0"/>
              <a:t> </a:t>
            </a:r>
            <a:r>
              <a:rPr lang="en-US" sz="3500" dirty="0"/>
              <a:t>erythrocyte transfusions in infants with </a:t>
            </a:r>
            <a:r>
              <a:rPr lang="en-US" sz="3500" dirty="0" err="1"/>
              <a:t>bronchopulmonary</a:t>
            </a:r>
            <a:r>
              <a:rPr lang="en-US" sz="3500" dirty="0"/>
              <a:t> dysplasia. </a:t>
            </a:r>
            <a:r>
              <a:rPr lang="pt-BR" sz="3500" dirty="0"/>
              <a:t>J </a:t>
            </a:r>
            <a:r>
              <a:rPr lang="pt-BR" sz="3500" dirty="0" err="1"/>
              <a:t>Pediatr</a:t>
            </a:r>
            <a:r>
              <a:rPr lang="pt-BR" sz="3500" dirty="0"/>
              <a:t> 1990;117:965-8.</a:t>
            </a:r>
          </a:p>
          <a:p>
            <a:pPr marL="0" indent="0" algn="just" fontAlgn="auto">
              <a:spcAft>
                <a:spcPts val="0"/>
              </a:spcAft>
              <a:buFont typeface="Arial" pitchFamily="34" charset="0"/>
              <a:buNone/>
              <a:defRPr/>
            </a:pPr>
            <a:r>
              <a:rPr lang="en-US" sz="3500" dirty="0"/>
              <a:t>12. Huang X, </a:t>
            </a:r>
            <a:r>
              <a:rPr lang="en-US" sz="3500" dirty="0" err="1"/>
              <a:t>DorhoutMees</a:t>
            </a:r>
            <a:r>
              <a:rPr lang="en-US" sz="3500" dirty="0"/>
              <a:t> </a:t>
            </a:r>
            <a:r>
              <a:rPr lang="en-US" sz="3500" dirty="0" err="1"/>
              <a:t>E,Vos</a:t>
            </a:r>
            <a:r>
              <a:rPr lang="en-US" sz="3500" dirty="0"/>
              <a:t> </a:t>
            </a:r>
            <a:r>
              <a:rPr lang="en-US" sz="3500" dirty="0" err="1"/>
              <a:t>P,Hamza</a:t>
            </a:r>
            <a:r>
              <a:rPr lang="en-US" sz="3500" dirty="0"/>
              <a:t> S, </a:t>
            </a:r>
            <a:r>
              <a:rPr lang="en-US" sz="3500" dirty="0" err="1"/>
              <a:t>Braam</a:t>
            </a:r>
            <a:r>
              <a:rPr lang="en-US" sz="3500" dirty="0"/>
              <a:t> B. Everything we always wanted to know about furosemide but were afraid to ask. Am J </a:t>
            </a:r>
            <a:r>
              <a:rPr lang="en-US" sz="3500" dirty="0" err="1"/>
              <a:t>Physiol</a:t>
            </a:r>
            <a:r>
              <a:rPr lang="en-US" sz="3500" dirty="0"/>
              <a:t> </a:t>
            </a:r>
            <a:r>
              <a:rPr lang="pt-BR" sz="3500" dirty="0"/>
              <a:t>Renal </a:t>
            </a:r>
            <a:r>
              <a:rPr lang="pt-BR" sz="3500" dirty="0" err="1"/>
              <a:t>Physiol</a:t>
            </a:r>
            <a:r>
              <a:rPr lang="pt-BR" sz="3500" dirty="0"/>
              <a:t> 2016;310:F958-71.</a:t>
            </a:r>
          </a:p>
          <a:p>
            <a:pPr marL="0" indent="0" algn="just" fontAlgn="auto">
              <a:spcAft>
                <a:spcPts val="0"/>
              </a:spcAft>
              <a:buFont typeface="Arial" pitchFamily="34" charset="0"/>
              <a:buNone/>
              <a:defRPr/>
            </a:pPr>
            <a:r>
              <a:rPr lang="pt-BR" sz="3500" dirty="0"/>
              <a:t>13. </a:t>
            </a:r>
            <a:r>
              <a:rPr lang="pt-BR" sz="3500" dirty="0" err="1"/>
              <a:t>Bland</a:t>
            </a:r>
            <a:r>
              <a:rPr lang="pt-BR" sz="3500" dirty="0"/>
              <a:t> </a:t>
            </a:r>
            <a:r>
              <a:rPr lang="pt-BR" sz="3500" dirty="0" err="1"/>
              <a:t>RD,McMillan</a:t>
            </a:r>
            <a:r>
              <a:rPr lang="pt-BR" sz="3500" dirty="0"/>
              <a:t> DD, </a:t>
            </a:r>
            <a:r>
              <a:rPr lang="pt-BR" sz="3500" dirty="0" err="1"/>
              <a:t>Bressack</a:t>
            </a:r>
            <a:r>
              <a:rPr lang="pt-BR" sz="3500" dirty="0"/>
              <a:t> MA. </a:t>
            </a:r>
            <a:r>
              <a:rPr lang="pt-BR" sz="3500" dirty="0" err="1"/>
              <a:t>Decreased</a:t>
            </a:r>
            <a:r>
              <a:rPr lang="pt-BR" sz="3500" dirty="0"/>
              <a:t> </a:t>
            </a:r>
            <a:r>
              <a:rPr lang="pt-BR" sz="3500" dirty="0" err="1"/>
              <a:t>pulmonary</a:t>
            </a:r>
            <a:r>
              <a:rPr lang="pt-BR" sz="3500" dirty="0"/>
              <a:t> </a:t>
            </a:r>
            <a:r>
              <a:rPr lang="pt-BR" sz="3500" dirty="0" err="1"/>
              <a:t>transvascular</a:t>
            </a:r>
            <a:r>
              <a:rPr lang="pt-BR" sz="3500" dirty="0"/>
              <a:t> </a:t>
            </a:r>
            <a:r>
              <a:rPr lang="en-US" sz="3500" dirty="0"/>
              <a:t>fluid filtration in awake newborn lambs after intravenous furosemide. J </a:t>
            </a:r>
            <a:r>
              <a:rPr lang="pt-BR" sz="3500" dirty="0" err="1"/>
              <a:t>Clin</a:t>
            </a:r>
            <a:r>
              <a:rPr lang="pt-BR" sz="3500" dirty="0"/>
              <a:t> </a:t>
            </a:r>
            <a:r>
              <a:rPr lang="pt-BR" sz="3500" dirty="0" err="1"/>
              <a:t>Invest</a:t>
            </a:r>
            <a:r>
              <a:rPr lang="pt-BR" sz="3500" dirty="0"/>
              <a:t> 1978;62:601-9.</a:t>
            </a:r>
          </a:p>
          <a:p>
            <a:pPr marL="0" indent="0" algn="just" fontAlgn="auto">
              <a:spcAft>
                <a:spcPts val="0"/>
              </a:spcAft>
              <a:buFont typeface="Arial" pitchFamily="34" charset="0"/>
              <a:buNone/>
              <a:defRPr/>
            </a:pPr>
            <a:r>
              <a:rPr lang="da-DK" sz="3500" dirty="0"/>
              <a:t>14.Drug Dosages. Harriet Lane handbook. https://www.unboundmedicine.</a:t>
            </a:r>
            <a:r>
              <a:rPr lang="pt-BR" sz="3500" dirty="0"/>
              <a:t>com/</a:t>
            </a:r>
            <a:r>
              <a:rPr lang="pt-BR" sz="3500" dirty="0" err="1"/>
              <a:t>harrietlane</a:t>
            </a:r>
            <a:r>
              <a:rPr lang="pt-BR" sz="3500" dirty="0"/>
              <a:t>/</a:t>
            </a:r>
            <a:r>
              <a:rPr lang="pt-BR" sz="3500" dirty="0" err="1"/>
              <a:t>view</a:t>
            </a:r>
            <a:r>
              <a:rPr lang="pt-BR" sz="3500" dirty="0"/>
              <a:t>/</a:t>
            </a:r>
            <a:r>
              <a:rPr lang="pt-BR" sz="3500" dirty="0" err="1"/>
              <a:t>Harriet_Lane_Handbook</a:t>
            </a:r>
            <a:r>
              <a:rPr lang="pt-BR" sz="3500" dirty="0"/>
              <a:t>/309832/</a:t>
            </a:r>
            <a:r>
              <a:rPr lang="pt-BR" sz="3500" dirty="0" err="1"/>
              <a:t>all</a:t>
            </a:r>
            <a:r>
              <a:rPr lang="pt-BR" sz="3500" dirty="0"/>
              <a:t>/</a:t>
            </a:r>
            <a:r>
              <a:rPr lang="pt-BR" sz="3500" dirty="0" err="1"/>
              <a:t>Drug</a:t>
            </a:r>
            <a:r>
              <a:rPr lang="pt-BR" sz="3500" dirty="0"/>
              <a:t>_ </a:t>
            </a:r>
            <a:r>
              <a:rPr lang="en-US" sz="3500" dirty="0"/>
              <a:t>Dosages. Accessed February 14, 2018.</a:t>
            </a:r>
          </a:p>
          <a:p>
            <a:pPr marL="0" indent="0" algn="just" fontAlgn="auto">
              <a:spcAft>
                <a:spcPts val="0"/>
              </a:spcAft>
              <a:buFont typeface="Arial" pitchFamily="34" charset="0"/>
              <a:buNone/>
              <a:defRPr/>
            </a:pPr>
            <a:r>
              <a:rPr lang="pt-BR" sz="3500" dirty="0"/>
              <a:t>15. Ponto LL, </a:t>
            </a:r>
            <a:r>
              <a:rPr lang="pt-BR" sz="3500" dirty="0" err="1"/>
              <a:t>Schoenwald</a:t>
            </a:r>
            <a:r>
              <a:rPr lang="pt-BR" sz="3500" dirty="0"/>
              <a:t> RD. </a:t>
            </a:r>
            <a:r>
              <a:rPr lang="pt-BR" sz="3500" dirty="0" err="1"/>
              <a:t>Furosemide</a:t>
            </a:r>
            <a:r>
              <a:rPr lang="pt-BR" sz="3500" dirty="0"/>
              <a:t> (</a:t>
            </a:r>
            <a:r>
              <a:rPr lang="pt-BR" sz="3500" dirty="0" err="1"/>
              <a:t>frusemide</a:t>
            </a:r>
            <a:r>
              <a:rPr lang="pt-BR" sz="3500" dirty="0"/>
              <a:t>). A </a:t>
            </a:r>
            <a:r>
              <a:rPr lang="pt-BR" sz="3500" dirty="0" err="1"/>
              <a:t>pharmacokinetic</a:t>
            </a:r>
            <a:r>
              <a:rPr lang="pt-BR" sz="3500" dirty="0"/>
              <a:t>/ </a:t>
            </a:r>
            <a:r>
              <a:rPr lang="en-US" sz="3500" dirty="0" err="1"/>
              <a:t>pharmacodynamic</a:t>
            </a:r>
            <a:r>
              <a:rPr lang="en-US" sz="3500" dirty="0"/>
              <a:t> review (Part I). </a:t>
            </a:r>
            <a:r>
              <a:rPr lang="en-US" sz="3500" dirty="0" err="1"/>
              <a:t>Clin</a:t>
            </a:r>
            <a:r>
              <a:rPr lang="en-US" sz="3500" dirty="0"/>
              <a:t> </a:t>
            </a:r>
            <a:r>
              <a:rPr lang="en-US" sz="3500" dirty="0" err="1"/>
              <a:t>Pharmacokinet</a:t>
            </a:r>
            <a:r>
              <a:rPr lang="en-US" sz="3500" dirty="0"/>
              <a:t> 1990;18:381-</a:t>
            </a:r>
            <a:r>
              <a:rPr lang="pt-BR" sz="3500" dirty="0"/>
              <a:t>408.</a:t>
            </a:r>
          </a:p>
          <a:p>
            <a:pPr marL="0" indent="0" algn="just" fontAlgn="auto">
              <a:spcAft>
                <a:spcPts val="0"/>
              </a:spcAft>
              <a:buFont typeface="Arial" pitchFamily="34" charset="0"/>
              <a:buNone/>
              <a:defRPr/>
            </a:pPr>
            <a:r>
              <a:rPr lang="pt-BR" sz="3500" dirty="0"/>
              <a:t>16. </a:t>
            </a:r>
            <a:r>
              <a:rPr lang="pt-BR" sz="3500" dirty="0" err="1"/>
              <a:t>Furosemide</a:t>
            </a:r>
            <a:r>
              <a:rPr lang="pt-BR" sz="3500" dirty="0"/>
              <a:t> </a:t>
            </a:r>
            <a:r>
              <a:rPr lang="pt-BR" sz="3500" dirty="0" err="1"/>
              <a:t>package</a:t>
            </a:r>
            <a:r>
              <a:rPr lang="pt-BR" sz="3500" dirty="0"/>
              <a:t> </a:t>
            </a:r>
            <a:r>
              <a:rPr lang="pt-BR" sz="3500" dirty="0" err="1"/>
              <a:t>insert</a:t>
            </a:r>
            <a:r>
              <a:rPr lang="pt-BR" sz="3500" dirty="0"/>
              <a:t>. https://dailymed.nlm.nih.gov/dailymed/ </a:t>
            </a:r>
            <a:r>
              <a:rPr lang="pt-BR" sz="3500" dirty="0" err="1"/>
              <a:t>drugInfo.cfm?setid</a:t>
            </a:r>
            <a:r>
              <a:rPr lang="pt-BR" sz="3500" dirty="0"/>
              <a:t>=d5b9f12e-d1e9-42de-90f2-c9ba33a86457.Accessed </a:t>
            </a:r>
            <a:r>
              <a:rPr lang="pt-BR" sz="3500" dirty="0" err="1"/>
              <a:t>February</a:t>
            </a:r>
            <a:r>
              <a:rPr lang="pt-BR" sz="3500" dirty="0"/>
              <a:t> 14, 2018.</a:t>
            </a:r>
          </a:p>
          <a:p>
            <a:pPr marL="0" indent="0" algn="just" fontAlgn="auto">
              <a:spcAft>
                <a:spcPts val="0"/>
              </a:spcAft>
              <a:buFont typeface="Arial" pitchFamily="34" charset="0"/>
              <a:buNone/>
              <a:defRPr/>
            </a:pPr>
            <a:r>
              <a:rPr lang="fr-FR" sz="3600" dirty="0"/>
              <a:t>17. Green TP, Thompson TR, Johnson DE, Lock JE. Furosemide promotes </a:t>
            </a:r>
            <a:r>
              <a:rPr lang="en-US" sz="3600" dirty="0"/>
              <a:t>patent </a:t>
            </a:r>
            <a:r>
              <a:rPr lang="en-US" sz="3600" dirty="0" err="1"/>
              <a:t>ductus</a:t>
            </a:r>
            <a:r>
              <a:rPr lang="en-US" sz="3600" dirty="0"/>
              <a:t> </a:t>
            </a:r>
            <a:r>
              <a:rPr lang="en-US" sz="3600" dirty="0" err="1"/>
              <a:t>arteriosus</a:t>
            </a:r>
            <a:r>
              <a:rPr lang="en-US" sz="3600" dirty="0"/>
              <a:t> in premature infants with the </a:t>
            </a:r>
            <a:r>
              <a:rPr lang="en-US" sz="3600" dirty="0" err="1"/>
              <a:t>respiratorydistress</a:t>
            </a:r>
            <a:r>
              <a:rPr lang="en-US" sz="3600" dirty="0"/>
              <a:t> </a:t>
            </a:r>
            <a:r>
              <a:rPr lang="sv-SE" sz="3600" dirty="0"/>
              <a:t>syndrome. N Engl J Med 1983;308:743-8.</a:t>
            </a:r>
          </a:p>
          <a:p>
            <a:pPr marL="0" indent="0" algn="just" fontAlgn="auto">
              <a:spcAft>
                <a:spcPts val="0"/>
              </a:spcAft>
              <a:buFont typeface="Arial" pitchFamily="34" charset="0"/>
              <a:buNone/>
              <a:defRPr/>
            </a:pPr>
            <a:r>
              <a:rPr lang="en-US" sz="3600" dirty="0"/>
              <a:t>18. </a:t>
            </a:r>
            <a:r>
              <a:rPr lang="en-US" sz="3600" dirty="0" err="1"/>
              <a:t>Prabhu</a:t>
            </a:r>
            <a:r>
              <a:rPr lang="en-US" sz="3600" dirty="0"/>
              <a:t> VG. Pulmonary effect of inhaled furosemide in ventilated infants with severe </a:t>
            </a:r>
            <a:r>
              <a:rPr lang="en-US" sz="3600" dirty="0" err="1"/>
              <a:t>bronchopulmonary</a:t>
            </a:r>
            <a:r>
              <a:rPr lang="en-US" sz="3600" dirty="0"/>
              <a:t> dysplasia. Pediatrics 1997;100:420-1.</a:t>
            </a:r>
          </a:p>
          <a:p>
            <a:pPr marL="0" indent="0" algn="just" fontAlgn="auto">
              <a:spcAft>
                <a:spcPts val="0"/>
              </a:spcAft>
              <a:buFont typeface="Arial" pitchFamily="34" charset="0"/>
              <a:buNone/>
              <a:defRPr/>
            </a:pPr>
            <a:r>
              <a:rPr lang="en-US" sz="3600" dirty="0"/>
              <a:t>19. </a:t>
            </a:r>
            <a:r>
              <a:rPr lang="en-US" sz="3600" dirty="0" err="1"/>
              <a:t>Prabhu</a:t>
            </a:r>
            <a:r>
              <a:rPr lang="en-US" sz="3600" dirty="0"/>
              <a:t> VG, </a:t>
            </a:r>
            <a:r>
              <a:rPr lang="en-US" sz="3600" dirty="0" err="1"/>
              <a:t>KeszlerM</a:t>
            </a:r>
            <a:r>
              <a:rPr lang="en-US" sz="3600" dirty="0"/>
              <a:t>, </a:t>
            </a:r>
            <a:r>
              <a:rPr lang="en-US" sz="3600" dirty="0" err="1"/>
              <a:t>Dhanireddy</a:t>
            </a:r>
            <a:r>
              <a:rPr lang="en-US" sz="3600" dirty="0"/>
              <a:t> R. Dose-dependent evaluation of the effects of nebulized furosemide on pulmonary function in ventilated </a:t>
            </a:r>
            <a:r>
              <a:rPr lang="pt-BR" sz="3600" dirty="0" err="1"/>
              <a:t>preterm</a:t>
            </a:r>
            <a:r>
              <a:rPr lang="pt-BR" sz="3600" dirty="0"/>
              <a:t> </a:t>
            </a:r>
            <a:r>
              <a:rPr lang="pt-BR" sz="3600" dirty="0" err="1"/>
              <a:t>infants</a:t>
            </a:r>
            <a:r>
              <a:rPr lang="pt-BR" sz="3600" dirty="0"/>
              <a:t>. J </a:t>
            </a:r>
            <a:r>
              <a:rPr lang="pt-BR" sz="3600" dirty="0" err="1"/>
              <a:t>Perinatol</a:t>
            </a:r>
            <a:r>
              <a:rPr lang="pt-BR" sz="3600" dirty="0"/>
              <a:t> 1998;18:357-60.</a:t>
            </a:r>
          </a:p>
          <a:p>
            <a:pPr marL="0" indent="0" algn="just" fontAlgn="auto">
              <a:spcAft>
                <a:spcPts val="0"/>
              </a:spcAft>
              <a:buFont typeface="Arial" pitchFamily="34" charset="0"/>
              <a:buNone/>
              <a:defRPr/>
            </a:pPr>
            <a:r>
              <a:rPr lang="en-US" sz="3600" dirty="0"/>
              <a:t>20. </a:t>
            </a:r>
            <a:r>
              <a:rPr lang="en-US" sz="3600" dirty="0" err="1"/>
              <a:t>Yeh</a:t>
            </a:r>
            <a:r>
              <a:rPr lang="en-US" sz="3600" dirty="0"/>
              <a:t> TF, </a:t>
            </a:r>
            <a:r>
              <a:rPr lang="en-US" sz="3600" dirty="0" err="1"/>
              <a:t>Shibli</a:t>
            </a:r>
            <a:r>
              <a:rPr lang="en-US" sz="3600" dirty="0"/>
              <a:t> A, </a:t>
            </a:r>
            <a:r>
              <a:rPr lang="en-US" sz="3600" dirty="0" err="1"/>
              <a:t>Leu</a:t>
            </a:r>
            <a:r>
              <a:rPr lang="en-US" sz="3600" dirty="0"/>
              <a:t> ST, </a:t>
            </a:r>
            <a:r>
              <a:rPr lang="en-US" sz="3600" dirty="0" err="1"/>
              <a:t>Raval</a:t>
            </a:r>
            <a:r>
              <a:rPr lang="en-US" sz="3600" dirty="0"/>
              <a:t> D, </a:t>
            </a:r>
            <a:r>
              <a:rPr lang="en-US" sz="3600" dirty="0" err="1"/>
              <a:t>Pildes</a:t>
            </a:r>
            <a:r>
              <a:rPr lang="en-US" sz="3600" dirty="0"/>
              <a:t> RS. Early furosemide therapy in premature infants (less than or equal to 2000 </a:t>
            </a:r>
            <a:r>
              <a:rPr lang="en-US" sz="3600" dirty="0" err="1"/>
              <a:t>gm</a:t>
            </a:r>
            <a:r>
              <a:rPr lang="en-US" sz="3600" dirty="0"/>
              <a:t>) with respiratory distress syndrome: a randomized controlled trial. J </a:t>
            </a:r>
            <a:r>
              <a:rPr lang="en-US" sz="3600" dirty="0" err="1"/>
              <a:t>Pediatr</a:t>
            </a:r>
            <a:r>
              <a:rPr lang="en-US" sz="3600" dirty="0"/>
              <a:t> 1984;105:603-9.</a:t>
            </a:r>
          </a:p>
          <a:p>
            <a:pPr marL="0" indent="0" algn="just" fontAlgn="auto">
              <a:spcAft>
                <a:spcPts val="0"/>
              </a:spcAft>
              <a:buFont typeface="Arial" pitchFamily="34" charset="0"/>
              <a:buNone/>
              <a:defRPr/>
            </a:pPr>
            <a:r>
              <a:rPr lang="pt-BR" sz="3600" dirty="0"/>
              <a:t>21. </a:t>
            </a:r>
            <a:r>
              <a:rPr lang="pt-BR" sz="3600" dirty="0" err="1"/>
              <a:t>Kao</a:t>
            </a:r>
            <a:r>
              <a:rPr lang="pt-BR" sz="3600" dirty="0"/>
              <a:t> LC, </a:t>
            </a:r>
            <a:r>
              <a:rPr lang="pt-BR" sz="3600" dirty="0" err="1"/>
              <a:t>Durand</a:t>
            </a:r>
            <a:r>
              <a:rPr lang="pt-BR" sz="3600" dirty="0"/>
              <a:t> DJ, </a:t>
            </a:r>
            <a:r>
              <a:rPr lang="pt-BR" sz="3600" dirty="0" err="1"/>
              <a:t>McCrea</a:t>
            </a:r>
            <a:r>
              <a:rPr lang="pt-BR" sz="3600" dirty="0"/>
              <a:t> RC, </a:t>
            </a:r>
            <a:r>
              <a:rPr lang="pt-BR" sz="3600" dirty="0" err="1"/>
              <a:t>Birch</a:t>
            </a:r>
            <a:r>
              <a:rPr lang="pt-BR" sz="3600" dirty="0"/>
              <a:t> M, </a:t>
            </a:r>
            <a:r>
              <a:rPr lang="pt-BR" sz="3600" dirty="0" err="1"/>
              <a:t>Powers</a:t>
            </a:r>
            <a:r>
              <a:rPr lang="pt-BR" sz="3600" dirty="0"/>
              <a:t> RJ, </a:t>
            </a:r>
            <a:r>
              <a:rPr lang="pt-BR" sz="3600" dirty="0" err="1"/>
              <a:t>Nickerson</a:t>
            </a:r>
            <a:r>
              <a:rPr lang="pt-BR" sz="3600" dirty="0"/>
              <a:t> BG. </a:t>
            </a:r>
            <a:r>
              <a:rPr lang="en-US" sz="3600" dirty="0"/>
              <a:t>Randomized trial of long-term diuretic therapy for infants with </a:t>
            </a:r>
            <a:r>
              <a:rPr lang="en-US" sz="3600" dirty="0" err="1"/>
              <a:t>oxygendependent</a:t>
            </a:r>
            <a:r>
              <a:rPr lang="en-US" sz="3600" dirty="0"/>
              <a:t> </a:t>
            </a:r>
            <a:r>
              <a:rPr lang="pt-BR" sz="3600" dirty="0" err="1"/>
              <a:t>bronchopulmonary</a:t>
            </a:r>
            <a:r>
              <a:rPr lang="pt-BR" sz="3600" dirty="0"/>
              <a:t> </a:t>
            </a:r>
            <a:r>
              <a:rPr lang="pt-BR" sz="3600" dirty="0" err="1"/>
              <a:t>dysplasia</a:t>
            </a:r>
            <a:r>
              <a:rPr lang="pt-BR" sz="3600" dirty="0"/>
              <a:t>. J </a:t>
            </a:r>
            <a:r>
              <a:rPr lang="pt-BR" sz="3600" dirty="0" err="1"/>
              <a:t>Pediatr</a:t>
            </a:r>
            <a:r>
              <a:rPr lang="pt-BR" sz="3600" dirty="0"/>
              <a:t> 1994;124:772-81.</a:t>
            </a:r>
          </a:p>
          <a:p>
            <a:pPr marL="0" indent="0" algn="just" fontAlgn="auto">
              <a:spcAft>
                <a:spcPts val="0"/>
              </a:spcAft>
              <a:buFont typeface="Arial" pitchFamily="34" charset="0"/>
              <a:buNone/>
              <a:defRPr/>
            </a:pPr>
            <a:r>
              <a:rPr lang="pt-BR" sz="3600" dirty="0"/>
              <a:t>22. </a:t>
            </a:r>
            <a:r>
              <a:rPr lang="pt-BR" sz="3600" dirty="0" err="1"/>
              <a:t>Kao</a:t>
            </a:r>
            <a:r>
              <a:rPr lang="pt-BR" sz="3600" dirty="0"/>
              <a:t> LC, </a:t>
            </a:r>
            <a:r>
              <a:rPr lang="pt-BR" sz="3600" dirty="0" err="1"/>
              <a:t>Warburton</a:t>
            </a:r>
            <a:r>
              <a:rPr lang="pt-BR" sz="3600" dirty="0"/>
              <a:t> D, </a:t>
            </a:r>
            <a:r>
              <a:rPr lang="pt-BR" sz="3600" dirty="0" err="1"/>
              <a:t>Cheng</a:t>
            </a:r>
            <a:r>
              <a:rPr lang="pt-BR" sz="3600" dirty="0"/>
              <a:t> MH, </a:t>
            </a:r>
            <a:r>
              <a:rPr lang="pt-BR" sz="3600" dirty="0" err="1"/>
              <a:t>Cedeno</a:t>
            </a:r>
            <a:r>
              <a:rPr lang="pt-BR" sz="3600" dirty="0"/>
              <a:t> C, </a:t>
            </a:r>
            <a:r>
              <a:rPr lang="pt-BR" sz="3600" dirty="0" err="1"/>
              <a:t>Platzker</a:t>
            </a:r>
            <a:r>
              <a:rPr lang="pt-BR" sz="3600" dirty="0"/>
              <a:t> AC, </a:t>
            </a:r>
            <a:r>
              <a:rPr lang="pt-BR" sz="3600" dirty="0" err="1"/>
              <a:t>Keens</a:t>
            </a:r>
            <a:r>
              <a:rPr lang="pt-BR" sz="3600" dirty="0"/>
              <a:t> TG. </a:t>
            </a:r>
            <a:r>
              <a:rPr lang="en-US" sz="3600" dirty="0"/>
              <a:t>Effect of oral diuretics on pulmonary mechanics in infants with chronic </a:t>
            </a:r>
            <a:r>
              <a:rPr lang="en-US" sz="3600" dirty="0" err="1"/>
              <a:t>bronchopulmonary</a:t>
            </a:r>
            <a:r>
              <a:rPr lang="en-US" sz="3600" dirty="0"/>
              <a:t> dysplasia: results of a double-blind crossover sequential </a:t>
            </a:r>
            <a:r>
              <a:rPr lang="pt-BR" sz="3600" dirty="0" err="1"/>
              <a:t>trial</a:t>
            </a:r>
            <a:r>
              <a:rPr lang="pt-BR" sz="3600" dirty="0"/>
              <a:t>. </a:t>
            </a:r>
            <a:r>
              <a:rPr lang="pt-BR" sz="3600" dirty="0" err="1"/>
              <a:t>Pediatrics</a:t>
            </a:r>
            <a:r>
              <a:rPr lang="pt-BR" sz="3600" dirty="0"/>
              <a:t> 1984;74:37-44.</a:t>
            </a:r>
          </a:p>
          <a:p>
            <a:pPr marL="0" indent="0" algn="just" fontAlgn="auto">
              <a:spcAft>
                <a:spcPts val="0"/>
              </a:spcAft>
              <a:buFont typeface="Arial" pitchFamily="34" charset="0"/>
              <a:buNone/>
              <a:defRPr/>
            </a:pPr>
            <a:r>
              <a:rPr lang="en-US" sz="3600" dirty="0"/>
              <a:t>23. Kao LC, Warburton D, Sargent CW, </a:t>
            </a:r>
            <a:r>
              <a:rPr lang="en-US" sz="3600" dirty="0" err="1"/>
              <a:t>Platzker</a:t>
            </a:r>
            <a:r>
              <a:rPr lang="en-US" sz="3600" dirty="0"/>
              <a:t> AC, Keens TG. Furosemide acutely decreases airways resistance in chronic </a:t>
            </a:r>
            <a:r>
              <a:rPr lang="en-US" sz="3600" dirty="0" err="1"/>
              <a:t>bronchopulmonary</a:t>
            </a:r>
            <a:r>
              <a:rPr lang="en-US" sz="3600" dirty="0"/>
              <a:t> </a:t>
            </a:r>
            <a:r>
              <a:rPr lang="pt-BR" sz="3600" dirty="0" err="1"/>
              <a:t>dysplasia</a:t>
            </a:r>
            <a:r>
              <a:rPr lang="pt-BR" sz="3600" dirty="0"/>
              <a:t>. J </a:t>
            </a:r>
            <a:r>
              <a:rPr lang="pt-BR" sz="3600" dirty="0" err="1"/>
              <a:t>Pediatr</a:t>
            </a:r>
            <a:r>
              <a:rPr lang="pt-BR" sz="3600" dirty="0"/>
              <a:t> 1983;103:624-9.</a:t>
            </a:r>
          </a:p>
          <a:p>
            <a:pPr marL="0" indent="0" algn="just" fontAlgn="auto">
              <a:spcAft>
                <a:spcPts val="0"/>
              </a:spcAft>
              <a:buFont typeface="Arial" pitchFamily="34" charset="0"/>
              <a:buNone/>
              <a:defRPr/>
            </a:pPr>
            <a:r>
              <a:rPr lang="en-US" sz="3600" dirty="0"/>
              <a:t>24. Stewart A, </a:t>
            </a:r>
            <a:r>
              <a:rPr lang="en-US" sz="3600" dirty="0" err="1"/>
              <a:t>Brion</a:t>
            </a:r>
            <a:r>
              <a:rPr lang="en-US" sz="3600" dirty="0"/>
              <a:t> LP. Intravenous or enteral loop diuretics for preterm infants with (or developing) chronic lung disease. Cochrane Database </a:t>
            </a:r>
            <a:r>
              <a:rPr lang="en-US" sz="3600" dirty="0" err="1"/>
              <a:t>Syst</a:t>
            </a:r>
            <a:r>
              <a:rPr lang="en-US" sz="3600" dirty="0"/>
              <a:t> </a:t>
            </a:r>
            <a:r>
              <a:rPr lang="pt-BR" sz="3600" dirty="0" err="1"/>
              <a:t>Rev</a:t>
            </a:r>
            <a:r>
              <a:rPr lang="pt-BR" sz="3600" dirty="0"/>
              <a:t> 2011;(9):CD001453.</a:t>
            </a:r>
          </a:p>
          <a:p>
            <a:pPr marL="0" indent="0" algn="just" fontAlgn="auto">
              <a:spcAft>
                <a:spcPts val="0"/>
              </a:spcAft>
              <a:buFont typeface="Arial" pitchFamily="34" charset="0"/>
              <a:buNone/>
              <a:defRPr/>
            </a:pPr>
            <a:endParaRPr lang="pt-BR" sz="3500" dirty="0"/>
          </a:p>
          <a:p>
            <a:pPr marL="0" indent="0" algn="just" fontAlgn="auto">
              <a:spcAft>
                <a:spcPts val="0"/>
              </a:spcAft>
              <a:buFont typeface="Arial" pitchFamily="34" charset="0"/>
              <a:buNone/>
              <a:defRPr/>
            </a:pPr>
            <a:endParaRPr lang="pt-BR" dirty="0"/>
          </a:p>
          <a:p>
            <a:pPr marL="0" indent="0" fontAlgn="auto">
              <a:spcAft>
                <a:spcPts val="0"/>
              </a:spcAft>
              <a:buFont typeface="Arial" pitchFamily="34" charset="0"/>
              <a:buNone/>
              <a:defRPr/>
            </a:pPr>
            <a:endParaRPr lang="pt-BR"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p:cNvSpPr>
          <p:nvPr>
            <p:ph type="title"/>
          </p:nvPr>
        </p:nvSpPr>
        <p:spPr/>
        <p:txBody>
          <a:bodyPr/>
          <a:lstStyle/>
          <a:p>
            <a:r>
              <a:rPr lang="pt-BR" sz="3200" smtClean="0">
                <a:solidFill>
                  <a:schemeClr val="hlink"/>
                </a:solidFill>
              </a:rPr>
              <a:t>Nota do Editor do site, Dr. Paulo R. Margotto. Consultem também! A</a:t>
            </a:r>
            <a:r>
              <a:rPr lang="pt-BR" altLang="ja-JP" sz="3200" smtClean="0">
                <a:solidFill>
                  <a:schemeClr val="hlink"/>
                </a:solidFill>
              </a:rPr>
              <a:t>q</a:t>
            </a:r>
            <a:r>
              <a:rPr lang="pt-BR" sz="3200" smtClean="0">
                <a:solidFill>
                  <a:schemeClr val="hlink"/>
                </a:solidFill>
              </a:rPr>
              <a:t>ui e  Agora! Estudando Juntos</a:t>
            </a:r>
          </a:p>
        </p:txBody>
      </p:sp>
      <p:sp>
        <p:nvSpPr>
          <p:cNvPr id="39939" name="Rectangle 3"/>
          <p:cNvSpPr>
            <a:spLocks noGrp="1"/>
          </p:cNvSpPr>
          <p:nvPr>
            <p:ph type="body" idx="1"/>
          </p:nvPr>
        </p:nvSpPr>
        <p:spPr>
          <a:xfrm>
            <a:off x="1258888" y="1341438"/>
            <a:ext cx="8229600" cy="4525962"/>
          </a:xfrm>
        </p:spPr>
        <p:txBody>
          <a:bodyPr/>
          <a:lstStyle/>
          <a:p>
            <a:pPr>
              <a:buFont typeface="Arial" pitchFamily="34" charset="0"/>
              <a:buNone/>
            </a:pPr>
            <a:r>
              <a:rPr lang="pt-BR" smtClean="0"/>
              <a:t>                 </a:t>
            </a:r>
            <a:r>
              <a:rPr lang="pt-BR" sz="2000" smtClean="0">
                <a:solidFill>
                  <a:srgbClr val="FF3399"/>
                </a:solidFill>
              </a:rPr>
              <a:t>Uso de diurético na: </a:t>
            </a:r>
          </a:p>
          <a:p>
            <a:r>
              <a:rPr lang="pt-BR" sz="2000" smtClean="0">
                <a:solidFill>
                  <a:srgbClr val="FF3399"/>
                </a:solidFill>
              </a:rPr>
              <a:t>Displasia broncopulmonar</a:t>
            </a:r>
          </a:p>
          <a:p>
            <a:r>
              <a:rPr lang="pt-BR" sz="2000" smtClean="0">
                <a:solidFill>
                  <a:srgbClr val="FF3399"/>
                </a:solidFill>
              </a:rPr>
              <a:t>Taquipnéia transitória do recém-nascido</a:t>
            </a:r>
          </a:p>
          <a:p>
            <a:r>
              <a:rPr lang="pt-BR" sz="2000" smtClean="0">
                <a:solidFill>
                  <a:srgbClr val="FF3399"/>
                </a:solidFill>
              </a:rPr>
              <a:t>Síndrome do desconforto respiratório do recém-nascido</a:t>
            </a:r>
          </a:p>
          <a:p>
            <a:r>
              <a:rPr lang="pt-BR" sz="2000" smtClean="0">
                <a:solidFill>
                  <a:srgbClr val="FF3399"/>
                </a:solidFill>
              </a:rPr>
              <a:t>Complicações da terapia diurética </a:t>
            </a:r>
          </a:p>
        </p:txBody>
      </p:sp>
      <p:pic>
        <p:nvPicPr>
          <p:cNvPr id="39940" name="Picture 4" descr="DSC00367"/>
          <p:cNvPicPr>
            <a:picLocks noChangeAspect="1" noChangeArrowheads="1"/>
          </p:cNvPicPr>
          <p:nvPr/>
        </p:nvPicPr>
        <p:blipFill>
          <a:blip r:embed="rId2"/>
          <a:srcRect/>
          <a:stretch>
            <a:fillRect/>
          </a:stretch>
        </p:blipFill>
        <p:spPr bwMode="auto">
          <a:xfrm>
            <a:off x="2051050" y="3357563"/>
            <a:ext cx="4267200" cy="3200400"/>
          </a:xfrm>
          <a:prstGeom prst="rect">
            <a:avLst/>
          </a:prstGeom>
          <a:noFill/>
          <a:ln w="9525">
            <a:noFill/>
            <a:miter lim="800000"/>
            <a:headEnd/>
            <a:tailEnd/>
          </a:ln>
        </p:spPr>
      </p:pic>
      <p:sp>
        <p:nvSpPr>
          <p:cNvPr id="39941" name="Text Box 5"/>
          <p:cNvSpPr txBox="1">
            <a:spLocks noChangeArrowheads="1"/>
          </p:cNvSpPr>
          <p:nvPr/>
        </p:nvSpPr>
        <p:spPr bwMode="auto">
          <a:xfrm>
            <a:off x="6351588" y="6040438"/>
            <a:ext cx="692150" cy="366712"/>
          </a:xfrm>
          <a:prstGeom prst="rect">
            <a:avLst/>
          </a:prstGeom>
          <a:noFill/>
          <a:ln w="9525">
            <a:noFill/>
            <a:miter lim="800000"/>
            <a:headEnd/>
            <a:tailEnd/>
          </a:ln>
          <a:effectLst/>
        </p:spPr>
        <p:txBody>
          <a:bodyPr wrap="none">
            <a:spAutoFit/>
          </a:bodyPr>
          <a:lstStyle/>
          <a:p>
            <a:r>
              <a:rPr lang="pt-BR"/>
              <a:t>2007</a:t>
            </a:r>
          </a:p>
        </p:txBody>
      </p:sp>
      <p:sp>
        <p:nvSpPr>
          <p:cNvPr id="39942" name="Text Box 6"/>
          <p:cNvSpPr txBox="1">
            <a:spLocks noChangeArrowheads="1"/>
          </p:cNvSpPr>
          <p:nvPr/>
        </p:nvSpPr>
        <p:spPr bwMode="auto">
          <a:xfrm>
            <a:off x="3059113" y="6491288"/>
            <a:ext cx="2549525" cy="366712"/>
          </a:xfrm>
          <a:prstGeom prst="rect">
            <a:avLst/>
          </a:prstGeom>
          <a:noFill/>
          <a:ln w="9525">
            <a:noFill/>
            <a:miter lim="800000"/>
            <a:headEnd/>
            <a:tailEnd/>
          </a:ln>
          <a:effectLst/>
        </p:spPr>
        <p:txBody>
          <a:bodyPr wrap="none">
            <a:spAutoFit/>
          </a:bodyPr>
          <a:lstStyle/>
          <a:p>
            <a:r>
              <a:rPr lang="pt-BR">
                <a:hlinkClick r:id="rId3"/>
              </a:rPr>
              <a:t>pmargotto@gmail.com</a:t>
            </a:r>
            <a:r>
              <a:rPr lang="pt-BR"/>
              <a:t> </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3" name="Rectangle 3"/>
          <p:cNvSpPr>
            <a:spLocks noGrp="1"/>
          </p:cNvSpPr>
          <p:nvPr>
            <p:ph type="body" idx="1"/>
          </p:nvPr>
        </p:nvSpPr>
        <p:spPr>
          <a:xfrm>
            <a:off x="539750" y="2332038"/>
            <a:ext cx="8229600" cy="4525962"/>
          </a:xfrm>
        </p:spPr>
        <p:txBody>
          <a:bodyPr/>
          <a:lstStyle/>
          <a:p>
            <a:pPr>
              <a:lnSpc>
                <a:spcPct val="80000"/>
              </a:lnSpc>
            </a:pPr>
            <a:r>
              <a:rPr lang="pt-BR" sz="2400" smtClean="0"/>
              <a:t>Inicio abordando o uso da furosemide na displasia broncopulmonar (DBP). Perguntei a um colega da Neonatologia o porquê do uso de diurético na DBP. Ele me respondeu que leu um artigo, foi comentado no Congresso, porque melhora a função pulmonar (melhora a complacência pulmonar dinâmica), melhora a inflamação pulmonar.</a:t>
            </a:r>
          </a:p>
          <a:p>
            <a:pPr>
              <a:lnSpc>
                <a:spcPct val="80000"/>
              </a:lnSpc>
            </a:pPr>
            <a:r>
              <a:rPr lang="pt-BR" sz="2400" smtClean="0"/>
              <a:t>  A única indicação do uso de diurético é para urinar mais. Você gosta de ver urina de bebê? Isto ocorreu muito tempo atrás, talvez vocês tenham lido este livro, de 1987: não sabemos porque se usa diurético  na grande  maioria dos casos e sabemos menos ainda, sobre o uso de diurético em displasia broncopulmonar. </a:t>
            </a:r>
          </a:p>
          <a:p>
            <a:pPr>
              <a:lnSpc>
                <a:spcPct val="80000"/>
              </a:lnSpc>
            </a:pPr>
            <a:r>
              <a:rPr lang="pt-BR" sz="2400" smtClean="0"/>
              <a:t>Se você decidiu usar diurético, avalie a resposta. Não se pode usar 3 venenos: diurético, oxigênio e corticosteróide!</a:t>
            </a:r>
          </a:p>
        </p:txBody>
      </p:sp>
      <p:sp>
        <p:nvSpPr>
          <p:cNvPr id="40964" name="Rectangle 4"/>
          <p:cNvSpPr>
            <a:spLocks noChangeArrowheads="1"/>
          </p:cNvSpPr>
          <p:nvPr/>
        </p:nvSpPr>
        <p:spPr bwMode="auto">
          <a:xfrm>
            <a:off x="468313" y="1268413"/>
            <a:ext cx="8172450" cy="1144587"/>
          </a:xfrm>
          <a:prstGeom prst="rect">
            <a:avLst/>
          </a:prstGeom>
          <a:noFill/>
          <a:ln w="9525">
            <a:noFill/>
            <a:miter lim="800000"/>
            <a:headEnd/>
            <a:tailEnd/>
          </a:ln>
          <a:effectLst/>
        </p:spPr>
        <p:txBody>
          <a:bodyPr lIns="0" tIns="0" rIns="0" bIns="0" anchor="ctr">
            <a:spAutoFit/>
          </a:bodyPr>
          <a:lstStyle/>
          <a:p>
            <a:pPr algn="ctr"/>
            <a:r>
              <a:rPr lang="pt-BR" b="1">
                <a:solidFill>
                  <a:schemeClr val="hlink"/>
                </a:solidFill>
                <a:latin typeface="Lato" pitchFamily="34" charset="0"/>
              </a:rPr>
              <a:t>DISPLASIA BRONCOPULMONAR: QUAL VENENO ESCOLHER: OXIGÊNIO OU DIUR</a:t>
            </a:r>
            <a:r>
              <a:rPr lang="pt-BR" b="1">
                <a:solidFill>
                  <a:schemeClr val="hlink"/>
                </a:solidFill>
                <a:latin typeface="Calibri"/>
              </a:rPr>
              <a:t>É</a:t>
            </a:r>
            <a:r>
              <a:rPr lang="pt-BR" b="1">
                <a:solidFill>
                  <a:schemeClr val="hlink"/>
                </a:solidFill>
                <a:latin typeface="Lato" pitchFamily="34" charset="0"/>
              </a:rPr>
              <a:t>TICOS</a:t>
            </a:r>
          </a:p>
          <a:p>
            <a:pPr algn="ctr" eaLnBrk="0" hangingPunct="0"/>
            <a:r>
              <a:rPr lang="pt-BR" sz="1300">
                <a:solidFill>
                  <a:srgbClr val="424242"/>
                </a:solidFill>
                <a:ea typeface="Source Sans Pro"/>
                <a:cs typeface="Source Sans Pro"/>
              </a:rPr>
              <a:t>Augusto Sola (EUA)</a:t>
            </a:r>
            <a:endParaRPr lang="pt-BR" sz="1300">
              <a:solidFill>
                <a:srgbClr val="424242"/>
              </a:solidFill>
              <a:latin typeface="Calibri" pitchFamily="34" charset="0"/>
              <a:ea typeface="Source Sans Pro"/>
              <a:cs typeface="Source Sans Pro"/>
            </a:endParaRPr>
          </a:p>
          <a:p>
            <a:pPr algn="ctr" eaLnBrk="0" hangingPunct="0"/>
            <a:r>
              <a:rPr lang="pt-BR" sz="1300">
                <a:solidFill>
                  <a:srgbClr val="424242"/>
                </a:solidFill>
                <a:latin typeface="Calibri" pitchFamily="34" charset="0"/>
                <a:ea typeface="Source Sans Pro"/>
                <a:cs typeface="Source Sans Pro"/>
              </a:rPr>
              <a:t>Realizado por Paulo R. Margotto, Prof. do Curso de Medicina da Escola Superior de Ciências da Saúde, Coordenador do Internato, Saúde da Criança, 6ª Série no Hospital Regional da Asa Sul/SES/DF</a:t>
            </a:r>
            <a:endParaRPr lang="pt-BR">
              <a:solidFill>
                <a:srgbClr val="78909C"/>
              </a:solidFill>
              <a:latin typeface="Calibri" pitchFamily="34" charset="0"/>
            </a:endParaRPr>
          </a:p>
        </p:txBody>
      </p:sp>
      <p:pic>
        <p:nvPicPr>
          <p:cNvPr id="40965" name="Picture 5" descr="doc">
            <a:hlinkClick r:id="rId2" tooltip="Displasia-broncopul_qual_veneno"/>
          </p:cNvPr>
          <p:cNvPicPr>
            <a:picLocks noChangeAspect="1" noChangeArrowheads="1"/>
          </p:cNvPicPr>
          <p:nvPr/>
        </p:nvPicPr>
        <p:blipFill>
          <a:blip r:embed="rId3"/>
          <a:srcRect/>
          <a:stretch>
            <a:fillRect/>
          </a:stretch>
        </p:blipFill>
        <p:spPr bwMode="auto">
          <a:xfrm>
            <a:off x="8459788" y="765175"/>
            <a:ext cx="457200" cy="457200"/>
          </a:xfrm>
          <a:prstGeom prst="rect">
            <a:avLst/>
          </a:prstGeom>
          <a:noFill/>
        </p:spPr>
      </p:pic>
      <p:sp>
        <p:nvSpPr>
          <p:cNvPr id="40968" name="Oval 8"/>
          <p:cNvSpPr>
            <a:spLocks noChangeArrowheads="1"/>
          </p:cNvSpPr>
          <p:nvPr/>
        </p:nvSpPr>
        <p:spPr bwMode="auto">
          <a:xfrm>
            <a:off x="1187450" y="260350"/>
            <a:ext cx="914400" cy="360363"/>
          </a:xfrm>
          <a:prstGeom prst="ellipse">
            <a:avLst/>
          </a:prstGeom>
          <a:solidFill>
            <a:schemeClr val="accent1"/>
          </a:solidFill>
          <a:ln w="38100">
            <a:solidFill>
              <a:srgbClr val="FF3399"/>
            </a:solidFill>
            <a:round/>
            <a:headEnd/>
            <a:tailEnd/>
          </a:ln>
          <a:effectLst/>
        </p:spPr>
        <p:txBody>
          <a:bodyPr wrap="none" anchor="ctr"/>
          <a:lstStyle/>
          <a:p>
            <a:pPr algn="ctr"/>
            <a:r>
              <a:rPr lang="pt-BR">
                <a:solidFill>
                  <a:srgbClr val="FFFF66"/>
                </a:solidFill>
              </a:rPr>
              <a:t>2012</a:t>
            </a:r>
          </a:p>
        </p:txBody>
      </p:sp>
      <p:pic>
        <p:nvPicPr>
          <p:cNvPr id="40969" name="Picture 9"/>
          <p:cNvPicPr>
            <a:picLocks noChangeAspect="1" noChangeArrowheads="1"/>
          </p:cNvPicPr>
          <p:nvPr/>
        </p:nvPicPr>
        <p:blipFill>
          <a:blip r:embed="rId4"/>
          <a:srcRect/>
          <a:stretch>
            <a:fillRect/>
          </a:stretch>
        </p:blipFill>
        <p:spPr bwMode="auto">
          <a:xfrm>
            <a:off x="2555875" y="0"/>
            <a:ext cx="4095750" cy="1338263"/>
          </a:xfrm>
          <a:prstGeom prst="rect">
            <a:avLst/>
          </a:prstGeom>
          <a:noFill/>
          <a:ln w="9525">
            <a:noFill/>
            <a:miter lim="800000"/>
            <a:headEnd/>
            <a:tailEnd/>
          </a:ln>
        </p:spPr>
      </p:pic>
      <p:pic>
        <p:nvPicPr>
          <p:cNvPr id="40970" name="Picture 10" descr="DSC09827"/>
          <p:cNvPicPr>
            <a:picLocks noChangeAspect="1" noChangeArrowheads="1"/>
          </p:cNvPicPr>
          <p:nvPr/>
        </p:nvPicPr>
        <p:blipFill>
          <a:blip r:embed="rId5">
            <a:lum bright="12000" contrast="6000"/>
          </a:blip>
          <a:srcRect/>
          <a:stretch>
            <a:fillRect/>
          </a:stretch>
        </p:blipFill>
        <p:spPr bwMode="auto">
          <a:xfrm>
            <a:off x="0" y="0"/>
            <a:ext cx="1106488" cy="1268413"/>
          </a:xfrm>
          <a:prstGeom prst="rect">
            <a:avLst/>
          </a:prstGeom>
          <a:noFill/>
          <a:ln w="9525">
            <a:noFill/>
            <a:miter lim="800000"/>
            <a:headEnd/>
            <a:tailEnd/>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5" name="Rectangle 12"/>
          <p:cNvSpPr>
            <a:spLocks noChangeArrowheads="1"/>
          </p:cNvSpPr>
          <p:nvPr/>
        </p:nvSpPr>
        <p:spPr bwMode="auto">
          <a:xfrm>
            <a:off x="323850" y="2636838"/>
            <a:ext cx="8331200" cy="1098550"/>
          </a:xfrm>
          <a:prstGeom prst="rect">
            <a:avLst/>
          </a:prstGeom>
          <a:solidFill>
            <a:srgbClr val="FFFFFF"/>
          </a:solidFill>
          <a:ln w="9525">
            <a:noFill/>
            <a:miter lim="800000"/>
            <a:headEnd/>
            <a:tailEnd/>
          </a:ln>
        </p:spPr>
        <p:txBody>
          <a:bodyPr lIns="0" tIns="0" rIns="0" bIns="0" anchor="ctr">
            <a:spAutoFit/>
          </a:bodyPr>
          <a:lstStyle/>
          <a:p>
            <a:pPr algn="ctr" defTabSz="457200"/>
            <a:r>
              <a:rPr lang="en-US">
                <a:hlinkClick r:id="rId2"/>
              </a:rPr>
              <a:t>Bronchopulmonary dysplasia: Myths of pharmacologic management.</a:t>
            </a:r>
            <a:r>
              <a:rPr lang="en-US"/>
              <a:t> Donn SM. Semin Fetal Neonatal Med. 2017 Aug 11. pii: S1744-165X(17)30091-4. doi: 10.1016/j.siny.2017.08.002. [Epub ahead of print] Review.PMID: 28807545</a:t>
            </a:r>
          </a:p>
          <a:p>
            <a:pPr algn="ctr" defTabSz="457200" eaLnBrk="0" hangingPunct="0"/>
            <a:endParaRPr lang="en-US">
              <a:latin typeface="Century Gothic" pitchFamily="34" charset="0"/>
            </a:endParaRPr>
          </a:p>
        </p:txBody>
      </p:sp>
      <p:sp>
        <p:nvSpPr>
          <p:cNvPr id="44036" name="Rectangle 13"/>
          <p:cNvSpPr>
            <a:spLocks noChangeArrowheads="1"/>
          </p:cNvSpPr>
          <p:nvPr/>
        </p:nvSpPr>
        <p:spPr bwMode="auto">
          <a:xfrm>
            <a:off x="323850" y="1628775"/>
            <a:ext cx="8637588" cy="757238"/>
          </a:xfrm>
          <a:prstGeom prst="rect">
            <a:avLst/>
          </a:prstGeom>
          <a:solidFill>
            <a:schemeClr val="accent1"/>
          </a:solidFill>
          <a:ln w="9525">
            <a:solidFill>
              <a:schemeClr val="tx1"/>
            </a:solidFill>
            <a:miter lim="800000"/>
            <a:headEnd/>
            <a:tailEnd/>
          </a:ln>
        </p:spPr>
        <p:txBody>
          <a:bodyPr wrap="none" anchor="ctr"/>
          <a:lstStyle/>
          <a:p>
            <a:pPr algn="ctr"/>
            <a:r>
              <a:rPr lang="pt-BR" sz="2400" b="1">
                <a:solidFill>
                  <a:srgbClr val="FFFF00"/>
                </a:solidFill>
              </a:rPr>
              <a:t>Displasia broncopulmonar: Mitos do manejo farmacológico</a:t>
            </a:r>
          </a:p>
        </p:txBody>
      </p:sp>
      <p:pic>
        <p:nvPicPr>
          <p:cNvPr id="44037" name="Picture 2"/>
          <p:cNvPicPr>
            <a:picLocks noChangeAspect="1" noChangeArrowheads="1"/>
          </p:cNvPicPr>
          <p:nvPr/>
        </p:nvPicPr>
        <p:blipFill>
          <a:blip r:embed="rId3"/>
          <a:srcRect/>
          <a:stretch>
            <a:fillRect/>
          </a:stretch>
        </p:blipFill>
        <p:spPr bwMode="auto">
          <a:xfrm>
            <a:off x="900113" y="188913"/>
            <a:ext cx="6858000" cy="1412875"/>
          </a:xfrm>
          <a:prstGeom prst="rect">
            <a:avLst/>
          </a:prstGeom>
          <a:noFill/>
          <a:ln w="9525">
            <a:noFill/>
            <a:miter lim="800000"/>
            <a:headEnd/>
            <a:tailEnd/>
          </a:ln>
        </p:spPr>
      </p:pic>
      <p:sp>
        <p:nvSpPr>
          <p:cNvPr id="44038" name="Text Box 17"/>
          <p:cNvSpPr txBox="1">
            <a:spLocks noChangeArrowheads="1"/>
          </p:cNvSpPr>
          <p:nvPr/>
        </p:nvSpPr>
        <p:spPr bwMode="auto">
          <a:xfrm>
            <a:off x="7780338" y="1368425"/>
            <a:ext cx="1503362" cy="274638"/>
          </a:xfrm>
          <a:prstGeom prst="rect">
            <a:avLst/>
          </a:prstGeom>
          <a:noFill/>
          <a:ln w="9525">
            <a:noFill/>
            <a:miter lim="800000"/>
            <a:headEnd/>
            <a:tailEnd/>
          </a:ln>
        </p:spPr>
        <p:txBody>
          <a:bodyPr wrap="none">
            <a:spAutoFit/>
          </a:bodyPr>
          <a:lstStyle/>
          <a:p>
            <a:r>
              <a:rPr lang="pt-BR" sz="1200">
                <a:solidFill>
                  <a:schemeClr val="hlink"/>
                </a:solidFill>
              </a:rPr>
              <a:t>UTI Neonatal HMIB</a:t>
            </a:r>
          </a:p>
        </p:txBody>
      </p:sp>
      <p:sp>
        <p:nvSpPr>
          <p:cNvPr id="44039" name="Rectangle 7"/>
          <p:cNvSpPr>
            <a:spLocks noChangeArrowheads="1"/>
          </p:cNvSpPr>
          <p:nvPr/>
        </p:nvSpPr>
        <p:spPr bwMode="auto">
          <a:xfrm>
            <a:off x="179388" y="3716338"/>
            <a:ext cx="8640762" cy="2965450"/>
          </a:xfrm>
          <a:prstGeom prst="rect">
            <a:avLst/>
          </a:prstGeom>
          <a:noFill/>
          <a:ln w="9525">
            <a:noFill/>
            <a:miter lim="800000"/>
            <a:headEnd/>
            <a:tailEnd/>
          </a:ln>
          <a:effectLst/>
        </p:spPr>
        <p:txBody>
          <a:bodyPr>
            <a:spAutoFit/>
          </a:bodyPr>
          <a:lstStyle/>
          <a:p>
            <a:pPr algn="ctr"/>
            <a:r>
              <a:rPr lang="pt-BR"/>
              <a:t>Apresentação : Ana Luiza Alves, R2 Pediatria HMIB/SES/DF </a:t>
            </a:r>
          </a:p>
          <a:p>
            <a:pPr algn="ctr"/>
            <a:r>
              <a:rPr lang="pt-BR"/>
              <a:t>Coordenação: Paulo R. Margotto</a:t>
            </a:r>
          </a:p>
          <a:p>
            <a:pPr algn="just">
              <a:spcBef>
                <a:spcPts val="1000"/>
              </a:spcBef>
              <a:buClr>
                <a:srgbClr val="8AD0D6"/>
              </a:buClr>
              <a:buSzPct val="80000"/>
              <a:buFont typeface="Wingdings 3" pitchFamily="18" charset="2"/>
              <a:buChar char=""/>
            </a:pPr>
            <a:r>
              <a:rPr lang="pt-PT"/>
              <a:t>Talvez a maior questão sobre os diuréticos seja se eles efetivamente tratam DBP estabelecida. A resposta parece ser </a:t>
            </a:r>
            <a:r>
              <a:rPr lang="pt-PT" b="1">
                <a:solidFill>
                  <a:srgbClr val="FF3300"/>
                </a:solidFill>
              </a:rPr>
              <a:t>"não".</a:t>
            </a:r>
            <a:r>
              <a:rPr lang="pt-PT"/>
              <a:t> Duas avaliações abrangentes da terapia diurética indicam algumas melhorias da função pulmonar a curto prazo, mas sem qualquer redução substancial no suporte do ventilador ou duração do tratamento. Não há benefícios a longo prazo, como redução da mortalidade, duração da ventilação de pressão positiva ou uso de oxigênio, ou tempo de permanência hospitalar.</a:t>
            </a:r>
            <a:endParaRPr lang="pt-BR"/>
          </a:p>
          <a:p>
            <a:pPr algn="ctr"/>
            <a:endParaRPr lang="pt-BR"/>
          </a:p>
        </p:txBody>
      </p:sp>
      <p:sp>
        <p:nvSpPr>
          <p:cNvPr id="44040" name="Oval 8"/>
          <p:cNvSpPr>
            <a:spLocks noChangeArrowheads="1"/>
          </p:cNvSpPr>
          <p:nvPr/>
        </p:nvSpPr>
        <p:spPr bwMode="auto">
          <a:xfrm>
            <a:off x="0" y="765175"/>
            <a:ext cx="914400" cy="360363"/>
          </a:xfrm>
          <a:prstGeom prst="ellipse">
            <a:avLst/>
          </a:prstGeom>
          <a:solidFill>
            <a:schemeClr val="accent1"/>
          </a:solidFill>
          <a:ln w="38100">
            <a:solidFill>
              <a:srgbClr val="FF3399"/>
            </a:solidFill>
            <a:round/>
            <a:headEnd/>
            <a:tailEnd/>
          </a:ln>
          <a:effectLst/>
        </p:spPr>
        <p:txBody>
          <a:bodyPr wrap="none" anchor="ctr"/>
          <a:lstStyle/>
          <a:p>
            <a:pPr algn="ctr"/>
            <a:r>
              <a:rPr lang="pt-BR">
                <a:solidFill>
                  <a:srgbClr val="FFFF66"/>
                </a:solidFill>
              </a:rPr>
              <a:t>2017</a:t>
            </a:r>
          </a:p>
        </p:txBody>
      </p:sp>
      <p:pic>
        <p:nvPicPr>
          <p:cNvPr id="44042" name="Picture 10"/>
          <p:cNvPicPr>
            <a:picLocks noChangeAspect="1" noChangeArrowheads="1"/>
          </p:cNvPicPr>
          <p:nvPr/>
        </p:nvPicPr>
        <p:blipFill>
          <a:blip r:embed="rId4"/>
          <a:srcRect/>
          <a:stretch>
            <a:fillRect/>
          </a:stretch>
        </p:blipFill>
        <p:spPr bwMode="auto">
          <a:xfrm>
            <a:off x="7156450" y="260350"/>
            <a:ext cx="1987550" cy="1119188"/>
          </a:xfrm>
          <a:prstGeom prst="rect">
            <a:avLst/>
          </a:prstGeom>
          <a:noFill/>
        </p:spPr>
      </p:pic>
      <p:sp>
        <p:nvSpPr>
          <p:cNvPr id="44044" name="AutoShape 12"/>
          <p:cNvSpPr>
            <a:spLocks noChangeArrowheads="1"/>
          </p:cNvSpPr>
          <p:nvPr/>
        </p:nvSpPr>
        <p:spPr bwMode="auto">
          <a:xfrm>
            <a:off x="8675688" y="6048375"/>
            <a:ext cx="288925" cy="809625"/>
          </a:xfrm>
          <a:prstGeom prst="curvedRightArrow">
            <a:avLst>
              <a:gd name="adj1" fmla="val 56044"/>
              <a:gd name="adj2" fmla="val 112088"/>
              <a:gd name="adj3" fmla="val 33333"/>
            </a:avLst>
          </a:prstGeom>
          <a:solidFill>
            <a:schemeClr val="accent1"/>
          </a:solidFill>
          <a:ln w="28575">
            <a:solidFill>
              <a:srgbClr val="009900"/>
            </a:solidFill>
            <a:miter lim="800000"/>
            <a:headEnd/>
            <a:tailEnd/>
          </a:ln>
          <a:effectLst/>
        </p:spPr>
        <p:txBody>
          <a:bodyPr wrap="none" anchor="ctr"/>
          <a:lstStyle/>
          <a:p>
            <a:endParaRPr lang="pt-B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9" name="Rectangle 3"/>
          <p:cNvSpPr>
            <a:spLocks noGrp="1"/>
          </p:cNvSpPr>
          <p:nvPr>
            <p:ph type="body" idx="1"/>
          </p:nvPr>
        </p:nvSpPr>
        <p:spPr/>
        <p:txBody>
          <a:bodyPr/>
          <a:lstStyle/>
          <a:p>
            <a:pPr algn="just">
              <a:lnSpc>
                <a:spcPct val="90000"/>
              </a:lnSpc>
            </a:pPr>
            <a:r>
              <a:rPr lang="pt-PT" sz="2400" smtClean="0"/>
              <a:t>A administração de diuréticos a uma criança com DBP geralmente resulta em diurese, com subseqüente perda de sal e água. O uso  crônico levará a hiponatremia, hipocalemia, hipocloremia, calciúria, e uma alcalose. Isto é freqüentemente seguido de perda de sal e repleção de água, o que, por sua vez, leva à retenção de líquidos e posteriormente mais diurético. </a:t>
            </a:r>
          </a:p>
          <a:p>
            <a:pPr algn="just">
              <a:lnSpc>
                <a:spcPct val="90000"/>
              </a:lnSpc>
              <a:buFont typeface="Arial" pitchFamily="34" charset="0"/>
              <a:buNone/>
            </a:pPr>
            <a:endParaRPr lang="pt-PT" sz="2400" smtClean="0"/>
          </a:p>
          <a:p>
            <a:pPr algn="just">
              <a:lnSpc>
                <a:spcPct val="90000"/>
              </a:lnSpc>
            </a:pPr>
            <a:r>
              <a:rPr lang="pt-PT" sz="2400" smtClean="0"/>
              <a:t>Perda de cálcio, exacerbada pelo corticosteróide e  medicamentos  podem resultar em nefrolitíase ou nefrocalcinose, e doença óssea osteopênica, o que pode piorar a DBP, alterando a conformidade da parede torácica ou o desenvolvimento de cartilagem das vias aéreas.</a:t>
            </a:r>
            <a:endParaRPr lang="pt-BR" sz="2400" smtClean="0"/>
          </a:p>
          <a:p>
            <a:pPr>
              <a:lnSpc>
                <a:spcPct val="90000"/>
              </a:lnSpc>
            </a:pPr>
            <a:endParaRPr lang="pt-BR" sz="2400" smtClean="0"/>
          </a:p>
          <a:p>
            <a:pPr>
              <a:lnSpc>
                <a:spcPct val="90000"/>
              </a:lnSpc>
            </a:pPr>
            <a:endParaRPr lang="pt-BR" sz="2400" smtClean="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3" name="Rectangle 3"/>
          <p:cNvSpPr>
            <a:spLocks noGrp="1"/>
          </p:cNvSpPr>
          <p:nvPr>
            <p:ph type="body" idx="1"/>
          </p:nvPr>
        </p:nvSpPr>
        <p:spPr>
          <a:xfrm>
            <a:off x="457200" y="1600200"/>
            <a:ext cx="8686800" cy="5068888"/>
          </a:xfrm>
        </p:spPr>
        <p:txBody>
          <a:bodyPr/>
          <a:lstStyle/>
          <a:p>
            <a:pPr>
              <a:lnSpc>
                <a:spcPct val="80000"/>
              </a:lnSpc>
            </a:pPr>
            <a:r>
              <a:rPr lang="pt-BR" sz="2000" smtClean="0"/>
              <a:t>Os diuréticos são um dos medicamentos mais freqüentemente prescritos na Unidade Neonatal de Terapia Intensiva (UTIN). Clark et al relataram que a furosemida era o sétimo medicamento mais comumente relatados na Unidade de Terapia Intensiva Neonatal (UTIN), com mais de 8% dos pacientes expostos a este agente.</a:t>
            </a:r>
          </a:p>
          <a:p>
            <a:pPr>
              <a:lnSpc>
                <a:spcPct val="80000"/>
              </a:lnSpc>
            </a:pPr>
            <a:r>
              <a:rPr lang="pt-BR" sz="2000" smtClean="0"/>
              <a:t>	Os diuréticos são frequentemente prescritos </a:t>
            </a:r>
            <a:r>
              <a:rPr lang="pt-BR" sz="2000" i="1" smtClean="0"/>
              <a:t>off-label</a:t>
            </a:r>
            <a:r>
              <a:rPr lang="pt-BR" sz="2000" smtClean="0"/>
              <a:t> (não há indicação do FDA [</a:t>
            </a:r>
            <a:r>
              <a:rPr lang="pt-BR" sz="2000" i="1" smtClean="0"/>
              <a:t>Food and Drug Administration</a:t>
            </a:r>
            <a:r>
              <a:rPr lang="pt-BR" sz="2000" smtClean="0"/>
              <a:t>]) aos recém-nascidos (RN) prematuros, particularmente </a:t>
            </a:r>
            <a:r>
              <a:rPr lang="pt-BR" sz="2000" smtClean="0">
                <a:solidFill>
                  <a:schemeClr val="hlink"/>
                </a:solidFill>
              </a:rPr>
              <a:t>na prevenção ou tratamento da displasia broncopulmonar</a:t>
            </a:r>
            <a:r>
              <a:rPr lang="pt-BR" sz="2000" smtClean="0"/>
              <a:t> (DBP).</a:t>
            </a:r>
            <a:endParaRPr lang="pt-BR" sz="2000" smtClean="0">
              <a:effectLst>
                <a:outerShdw blurRad="38100" dist="38100" dir="2700000" algn="tl">
                  <a:srgbClr val="C0C0C0"/>
                </a:outerShdw>
              </a:effectLst>
            </a:endParaRPr>
          </a:p>
          <a:p>
            <a:pPr>
              <a:lnSpc>
                <a:spcPct val="80000"/>
              </a:lnSpc>
            </a:pPr>
            <a:r>
              <a:rPr lang="pt-BR" sz="2000" smtClean="0"/>
              <a:t> Apesar de nenhuma indicação do FDA e poucos dados de segurança, mais de um terço de prematuro lactentes nesta população foram expostos a um diurético, muitos com suporte respiratório mínimo.</a:t>
            </a:r>
          </a:p>
          <a:p>
            <a:pPr algn="ctr">
              <a:lnSpc>
                <a:spcPct val="80000"/>
              </a:lnSpc>
              <a:buFont typeface="Arial" pitchFamily="34" charset="0"/>
              <a:buNone/>
            </a:pPr>
            <a:r>
              <a:rPr lang="pt-BR" sz="2000" smtClean="0"/>
              <a:t>	</a:t>
            </a:r>
            <a:r>
              <a:rPr lang="pt-BR" sz="2200" b="1" smtClean="0">
                <a:solidFill>
                  <a:schemeClr val="hlink"/>
                </a:solidFill>
              </a:rPr>
              <a:t>Para o uso racional dos diuréticos torna-se importante o conhecimento do desenvolvimento da fisiologia renal dos pré-termos, assim como os conhecimento dos mecanismos de ação dos vários diuréticos, principalmente da furosemida, o diurético mais usado, assim como as limitações e seus efeitos adversos.</a:t>
            </a:r>
          </a:p>
          <a:p>
            <a:pPr algn="ctr">
              <a:lnSpc>
                <a:spcPct val="80000"/>
              </a:lnSpc>
            </a:pPr>
            <a:endParaRPr lang="pt-BR" sz="2200" b="1" smtClean="0">
              <a:solidFill>
                <a:schemeClr val="hlink"/>
              </a:solidFill>
            </a:endParaRPr>
          </a:p>
        </p:txBody>
      </p:sp>
      <p:sp>
        <p:nvSpPr>
          <p:cNvPr id="46084" name="Rectangle 4"/>
          <p:cNvSpPr>
            <a:spLocks noChangeArrowheads="1"/>
          </p:cNvSpPr>
          <p:nvPr/>
        </p:nvSpPr>
        <p:spPr bwMode="auto">
          <a:xfrm>
            <a:off x="0" y="-90488"/>
            <a:ext cx="9144000" cy="1584326"/>
          </a:xfrm>
          <a:prstGeom prst="rect">
            <a:avLst/>
          </a:prstGeom>
          <a:solidFill>
            <a:srgbClr val="FFFFFF"/>
          </a:solidFill>
          <a:ln w="9525">
            <a:noFill/>
            <a:miter lim="800000"/>
            <a:headEnd/>
            <a:tailEnd/>
          </a:ln>
          <a:effectLst/>
        </p:spPr>
        <p:txBody>
          <a:bodyPr lIns="0" tIns="126960" rIns="0" bIns="25392" anchor="ctr">
            <a:spAutoFit/>
          </a:bodyPr>
          <a:lstStyle/>
          <a:p>
            <a:pPr algn="ctr"/>
            <a:r>
              <a:rPr lang="pt-BR" sz="2700" b="1">
                <a:solidFill>
                  <a:schemeClr val="hlink"/>
                </a:solidFill>
                <a:latin typeface="Lato" pitchFamily="34" charset="0"/>
              </a:rPr>
              <a:t>Uso de diur</a:t>
            </a:r>
            <a:r>
              <a:rPr lang="pt-BR" sz="2700" b="1">
                <a:solidFill>
                  <a:schemeClr val="hlink"/>
                </a:solidFill>
                <a:latin typeface="Calibri"/>
              </a:rPr>
              <a:t>é</a:t>
            </a:r>
            <a:r>
              <a:rPr lang="pt-BR" sz="2700" b="1">
                <a:solidFill>
                  <a:schemeClr val="hlink"/>
                </a:solidFill>
                <a:latin typeface="Lato" pitchFamily="34" charset="0"/>
              </a:rPr>
              <a:t>ticos em Neonatologia: mais controv</a:t>
            </a:r>
            <a:r>
              <a:rPr lang="pt-BR" sz="2700" b="1">
                <a:solidFill>
                  <a:schemeClr val="hlink"/>
                </a:solidFill>
                <a:latin typeface="Calibri"/>
              </a:rPr>
              <a:t>é</a:t>
            </a:r>
            <a:r>
              <a:rPr lang="pt-BR" sz="2700" b="1">
                <a:solidFill>
                  <a:schemeClr val="hlink"/>
                </a:solidFill>
                <a:latin typeface="Lato" pitchFamily="34" charset="0"/>
              </a:rPr>
              <a:t>rsias do que indica</a:t>
            </a:r>
            <a:r>
              <a:rPr lang="pt-BR" sz="2700" b="1">
                <a:solidFill>
                  <a:schemeClr val="hlink"/>
                </a:solidFill>
                <a:latin typeface="Calibri"/>
              </a:rPr>
              <a:t>ç</a:t>
            </a:r>
            <a:r>
              <a:rPr lang="pt-BR" sz="2700" b="1">
                <a:solidFill>
                  <a:schemeClr val="hlink"/>
                </a:solidFill>
                <a:latin typeface="Lato" pitchFamily="34" charset="0"/>
              </a:rPr>
              <a:t>ões</a:t>
            </a:r>
          </a:p>
          <a:p>
            <a:pPr algn="ctr"/>
            <a:r>
              <a:rPr lang="pt-BR" sz="2700" b="1">
                <a:solidFill>
                  <a:schemeClr val="hlink"/>
                </a:solidFill>
                <a:latin typeface="Lato" pitchFamily="34" charset="0"/>
              </a:rPr>
              <a:t>Paulo R. Margotto (artigo submetido)</a:t>
            </a:r>
          </a:p>
          <a:p>
            <a:pPr eaLnBrk="0" hangingPunct="0"/>
            <a:r>
              <a:rPr lang="pt-BR" sz="1300" u="sng">
                <a:solidFill>
                  <a:srgbClr val="78909C"/>
                </a:solidFill>
                <a:ea typeface="Source Sans Pro"/>
                <a:cs typeface="Source Sans Pro"/>
              </a:rPr>
              <a:t>  </a:t>
            </a:r>
            <a:endParaRPr lang="pt-BR" sz="1300" u="sng">
              <a:solidFill>
                <a:srgbClr val="78909C"/>
              </a:solidFill>
              <a:latin typeface="Calibri" pitchFamily="34" charset="0"/>
              <a:ea typeface="Source Sans Pro"/>
              <a:cs typeface="Source Sans Pro"/>
            </a:endParaRPr>
          </a:p>
        </p:txBody>
      </p:sp>
      <p:pic>
        <p:nvPicPr>
          <p:cNvPr id="46085" name="Picture 5" descr="doc">
            <a:hlinkClick r:id="rId2" tooltip="Diureticos _no_RN_2017"/>
          </p:cNvPr>
          <p:cNvPicPr>
            <a:picLocks noChangeAspect="1" noChangeArrowheads="1"/>
          </p:cNvPicPr>
          <p:nvPr/>
        </p:nvPicPr>
        <p:blipFill>
          <a:blip r:embed="rId3"/>
          <a:srcRect/>
          <a:stretch>
            <a:fillRect/>
          </a:stretch>
        </p:blipFill>
        <p:spPr bwMode="auto">
          <a:xfrm>
            <a:off x="-931863" y="3470275"/>
            <a:ext cx="457200" cy="457200"/>
          </a:xfrm>
          <a:prstGeom prst="rect">
            <a:avLst/>
          </a:prstGeom>
          <a:noFill/>
        </p:spPr>
      </p:pic>
      <p:sp>
        <p:nvSpPr>
          <p:cNvPr id="46086" name="AutoShape 6"/>
          <p:cNvSpPr>
            <a:spLocks noChangeArrowheads="1"/>
          </p:cNvSpPr>
          <p:nvPr/>
        </p:nvSpPr>
        <p:spPr bwMode="auto">
          <a:xfrm>
            <a:off x="8675688" y="6048375"/>
            <a:ext cx="288925" cy="809625"/>
          </a:xfrm>
          <a:prstGeom prst="curvedRightArrow">
            <a:avLst>
              <a:gd name="adj1" fmla="val 56044"/>
              <a:gd name="adj2" fmla="val 112088"/>
              <a:gd name="adj3" fmla="val 33333"/>
            </a:avLst>
          </a:prstGeom>
          <a:solidFill>
            <a:schemeClr val="accent1"/>
          </a:solidFill>
          <a:ln w="28575">
            <a:solidFill>
              <a:srgbClr val="009900"/>
            </a:solidFill>
            <a:miter lim="800000"/>
            <a:headEnd/>
            <a:tailEnd/>
          </a:ln>
          <a:effectLst/>
        </p:spPr>
        <p:txBody>
          <a:bodyPr wrap="none" anchor="ctr"/>
          <a:lstStyle/>
          <a:p>
            <a:endParaRPr lang="pt-B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7" name="Rectangle 3"/>
          <p:cNvSpPr>
            <a:spLocks noGrp="1"/>
          </p:cNvSpPr>
          <p:nvPr>
            <p:ph type="body" idx="1"/>
          </p:nvPr>
        </p:nvSpPr>
        <p:spPr>
          <a:xfrm>
            <a:off x="179388" y="908050"/>
            <a:ext cx="8507412" cy="5257800"/>
          </a:xfrm>
        </p:spPr>
        <p:txBody>
          <a:bodyPr/>
          <a:lstStyle/>
          <a:p>
            <a:pPr>
              <a:lnSpc>
                <a:spcPct val="80000"/>
              </a:lnSpc>
              <a:buFont typeface="Arial" pitchFamily="34" charset="0"/>
              <a:buNone/>
            </a:pPr>
            <a:r>
              <a:rPr lang="pt-BR" sz="2400" smtClean="0"/>
              <a:t>                   </a:t>
            </a:r>
            <a:r>
              <a:rPr lang="pt-BR" sz="2800" b="1" smtClean="0">
                <a:solidFill>
                  <a:srgbClr val="FF3399"/>
                </a:solidFill>
              </a:rPr>
              <a:t>Taquipnéia transitória do recém-nascido</a:t>
            </a:r>
          </a:p>
          <a:p>
            <a:pPr>
              <a:lnSpc>
                <a:spcPct val="80000"/>
              </a:lnSpc>
              <a:buFont typeface="Arial" pitchFamily="34" charset="0"/>
              <a:buNone/>
            </a:pPr>
            <a:r>
              <a:rPr lang="pt-BR" sz="2400" b="1" smtClean="0"/>
              <a:t>		</a:t>
            </a:r>
            <a:r>
              <a:rPr lang="pt-BR" sz="2400" smtClean="0"/>
              <a:t>A taquipnéia transitória do Recém-Nascido (TTRN) representa uma retenção do fluido pulmonar fetal, sendo conhecida também como doença do pulmão úmido. A TTRN ocorre quando há uma remoção lenta ou incompleta do líquido do pulmão fetal. Ocorre em situações de nascimento por cesariana (principalmente cesariana eletiva). O tratamento convencional envolve a administração adequada de oxigênio e a pressão positiva contínua das vias aéreas em alguns casos. Acelerar a depuração do líquido pulmonar pode diminuir a duração dos sintomas e reduzir as complicações. A análise da Cochrane englobando 2 estudos com 100 recém-nascidos, demonstrou que o uso de diuréticos,  tanto oral  com endovenoso não podem ser recomendados como tratamento para a TTRN, não devendo ser utilizados (a furosemida não é efetiva na promoção da reabsorção do fluido pulmonar).</a:t>
            </a:r>
          </a:p>
        </p:txBody>
      </p:sp>
      <p:sp>
        <p:nvSpPr>
          <p:cNvPr id="47108" name="AutoShape 4"/>
          <p:cNvSpPr>
            <a:spLocks noChangeArrowheads="1"/>
          </p:cNvSpPr>
          <p:nvPr/>
        </p:nvSpPr>
        <p:spPr bwMode="auto">
          <a:xfrm>
            <a:off x="8675688" y="6048375"/>
            <a:ext cx="288925" cy="809625"/>
          </a:xfrm>
          <a:prstGeom prst="curvedRightArrow">
            <a:avLst>
              <a:gd name="adj1" fmla="val 56044"/>
              <a:gd name="adj2" fmla="val 112088"/>
              <a:gd name="adj3" fmla="val 33333"/>
            </a:avLst>
          </a:prstGeom>
          <a:solidFill>
            <a:schemeClr val="accent1"/>
          </a:solidFill>
          <a:ln w="28575">
            <a:solidFill>
              <a:srgbClr val="009900"/>
            </a:solidFill>
            <a:miter lim="800000"/>
            <a:headEnd/>
            <a:tailEnd/>
          </a:ln>
          <a:effectLst/>
        </p:spPr>
        <p:txBody>
          <a:bodyPr wrap="none" anchor="ctr"/>
          <a:lstStyle/>
          <a:p>
            <a:endParaRPr lang="pt-B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1" name="Rectangle 3"/>
          <p:cNvSpPr>
            <a:spLocks noGrp="1"/>
          </p:cNvSpPr>
          <p:nvPr>
            <p:ph type="body" idx="1"/>
          </p:nvPr>
        </p:nvSpPr>
        <p:spPr>
          <a:xfrm>
            <a:off x="323850" y="836613"/>
            <a:ext cx="8229600" cy="4525962"/>
          </a:xfrm>
        </p:spPr>
        <p:txBody>
          <a:bodyPr/>
          <a:lstStyle/>
          <a:p>
            <a:pPr algn="ctr">
              <a:lnSpc>
                <a:spcPct val="90000"/>
              </a:lnSpc>
              <a:buFont typeface="Arial" pitchFamily="34" charset="0"/>
              <a:buNone/>
            </a:pPr>
            <a:r>
              <a:rPr lang="pt-BR" sz="2800" b="1" smtClean="0">
                <a:solidFill>
                  <a:srgbClr val="FF3399"/>
                </a:solidFill>
              </a:rPr>
              <a:t>Síndrome do desconforto respiratório (SDR)</a:t>
            </a:r>
          </a:p>
          <a:p>
            <a:pPr>
              <a:lnSpc>
                <a:spcPct val="90000"/>
              </a:lnSpc>
              <a:buFont typeface="Arial" pitchFamily="34" charset="0"/>
              <a:buNone/>
            </a:pPr>
            <a:r>
              <a:rPr lang="pt-BR" sz="2400" smtClean="0"/>
              <a:t>		Os pulmões dos RN com SDR  podem conter excesso de fluido, podendo causar distúrbios  respiratórios, além destes RN poderem apresenta redução de diurese. Assim, o uso de diurético nestes RN poderia resultar em melhora tanto na função respiratória como renal transitoriamente. A revisão da Cochrane em 2011 de 7 estudos, dos quais 6 foram realizados antes do uso de esteróide pré-natal, surfactante pulmonar e restrição hídrica, não demonstrou evidência suficiente que apóie o seu uso de forma rotineira na SDR. Há inclusive risco de persistência do canal arterial  e instabilidade hemodinâmica. </a:t>
            </a:r>
          </a:p>
        </p:txBody>
      </p:sp>
      <p:sp>
        <p:nvSpPr>
          <p:cNvPr id="48132" name="AutoShape 4"/>
          <p:cNvSpPr>
            <a:spLocks noChangeArrowheads="1"/>
          </p:cNvSpPr>
          <p:nvPr/>
        </p:nvSpPr>
        <p:spPr bwMode="auto">
          <a:xfrm>
            <a:off x="8675688" y="6048375"/>
            <a:ext cx="288925" cy="809625"/>
          </a:xfrm>
          <a:prstGeom prst="curvedRightArrow">
            <a:avLst>
              <a:gd name="adj1" fmla="val 56044"/>
              <a:gd name="adj2" fmla="val 112088"/>
              <a:gd name="adj3" fmla="val 33333"/>
            </a:avLst>
          </a:prstGeom>
          <a:solidFill>
            <a:schemeClr val="accent1"/>
          </a:solidFill>
          <a:ln w="28575">
            <a:solidFill>
              <a:srgbClr val="009900"/>
            </a:solidFill>
            <a:miter lim="800000"/>
            <a:headEnd/>
            <a:tailEnd/>
          </a:ln>
          <a:effectLst/>
        </p:spPr>
        <p:txBody>
          <a:bodyPr wrap="none" anchor="ctr"/>
          <a:lstStyle/>
          <a:p>
            <a:endParaRPr lang="pt-B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5" name="Rectangle 3"/>
          <p:cNvSpPr>
            <a:spLocks noGrp="1"/>
          </p:cNvSpPr>
          <p:nvPr>
            <p:ph type="body" idx="1"/>
          </p:nvPr>
        </p:nvSpPr>
        <p:spPr>
          <a:xfrm>
            <a:off x="0" y="333375"/>
            <a:ext cx="9144000" cy="6524625"/>
          </a:xfrm>
        </p:spPr>
        <p:txBody>
          <a:bodyPr/>
          <a:lstStyle/>
          <a:p>
            <a:pPr lvl="1" algn="ctr">
              <a:lnSpc>
                <a:spcPct val="80000"/>
              </a:lnSpc>
              <a:buFont typeface="Arial" pitchFamily="34" charset="0"/>
              <a:buNone/>
            </a:pPr>
            <a:r>
              <a:rPr lang="en-US" b="1" smtClean="0">
                <a:solidFill>
                  <a:srgbClr val="FF3399"/>
                </a:solidFill>
              </a:rPr>
              <a:t>Displasia broncopulmonar</a:t>
            </a:r>
          </a:p>
          <a:p>
            <a:pPr>
              <a:lnSpc>
                <a:spcPct val="80000"/>
              </a:lnSpc>
              <a:buFont typeface="Arial" pitchFamily="34" charset="0"/>
              <a:buNone/>
            </a:pPr>
            <a:r>
              <a:rPr lang="pt-BR" sz="2000" b="1" smtClean="0"/>
              <a:t>		</a:t>
            </a:r>
            <a:r>
              <a:rPr lang="pt-BR" sz="2200" smtClean="0"/>
              <a:t>Apesar do uso generalizado de diurético na displasia broncopulmonar (DBP) há poucos dados  que avaliam o valor significativo desta terapia na DBP. Todas as  Revisão sistemáticas da Cochrane, avaliando os riscos e benefícios dos diuréticos na DBP (furosemide, tiazida + espironolactona) mostram que o uso do diurético, apresenta melhorias  na oxigenação e complacência pulmonar, mas esses benefícios fisiológicos a curto prazo não se traduzem em nenhum benefício clínico significativo como mortalidade, duração da ventilação mecânica,  dependência de oxigênio e internação hospitalar.</a:t>
            </a:r>
          </a:p>
          <a:p>
            <a:pPr>
              <a:lnSpc>
                <a:spcPct val="80000"/>
              </a:lnSpc>
              <a:buFont typeface="Arial" pitchFamily="34" charset="0"/>
              <a:buNone/>
            </a:pPr>
            <a:r>
              <a:rPr lang="pt-BR" sz="2200" smtClean="0"/>
              <a:t>		Antes do uso rotineiro de diuréticos  sistêmicos na DBP recomendam-se  estudos que demonstram efeitos a longo prazo, como sobrevivência, duração da oxigenação, dependência do ventilador e duração da internação, além do estudo das  complicações. </a:t>
            </a:r>
          </a:p>
          <a:p>
            <a:pPr>
              <a:lnSpc>
                <a:spcPct val="80000"/>
              </a:lnSpc>
              <a:buFont typeface="Arial" pitchFamily="34" charset="0"/>
              <a:buNone/>
            </a:pPr>
            <a:r>
              <a:rPr lang="pt-BR" altLang="ja-JP" sz="2200" smtClean="0"/>
              <a:t>		Quando há  ampla variabilidade na prática clínica do uso de diurético</a:t>
            </a:r>
            <a:r>
              <a:rPr lang="pt-BR" altLang="ja-JP" sz="2000" smtClean="0"/>
              <a:t> na DBP e não existe um padrão verdadeiro, </a:t>
            </a:r>
            <a:r>
              <a:rPr lang="pt-PT" altLang="ja-JP" sz="2000" smtClean="0"/>
              <a:t> é uma declaração sobre a falta de profundidade do nosso conhecimento nessa aplicação.</a:t>
            </a:r>
          </a:p>
          <a:p>
            <a:pPr>
              <a:lnSpc>
                <a:spcPct val="80000"/>
              </a:lnSpc>
              <a:buFont typeface="Arial" pitchFamily="34" charset="0"/>
              <a:buNone/>
            </a:pPr>
            <a:r>
              <a:rPr lang="pt-BR" altLang="ja-JP" sz="2000" smtClean="0"/>
              <a:t> </a:t>
            </a:r>
            <a:r>
              <a:rPr lang="pt-BR" altLang="ja-JP" sz="2000" b="1" smtClean="0">
                <a:solidFill>
                  <a:schemeClr val="hlink"/>
                </a:solidFill>
              </a:rPr>
              <a:t>À luz evidências disponíveis, não há espaço para o seu uso na DBP, principalmente o uso de espirolactona como "poupadora de potássio" (ora se o néfron não responde à aldosterona, também não vai responder ao seu inibidor) </a:t>
            </a:r>
          </a:p>
          <a:p>
            <a:pPr algn="ctr">
              <a:lnSpc>
                <a:spcPct val="80000"/>
              </a:lnSpc>
              <a:buFont typeface="Arial" pitchFamily="34" charset="0"/>
              <a:buNone/>
            </a:pPr>
            <a:endParaRPr lang="pt-BR" sz="2000" b="1" smtClean="0">
              <a:solidFill>
                <a:schemeClr val="hlink"/>
              </a:solidFill>
            </a:endParaRPr>
          </a:p>
        </p:txBody>
      </p:sp>
      <p:sp>
        <p:nvSpPr>
          <p:cNvPr id="49157" name="Rectangle 5"/>
          <p:cNvSpPr>
            <a:spLocks noChangeArrowheads="1"/>
          </p:cNvSpPr>
          <p:nvPr/>
        </p:nvSpPr>
        <p:spPr bwMode="auto">
          <a:xfrm>
            <a:off x="0" y="6005513"/>
            <a:ext cx="9144000" cy="679450"/>
          </a:xfrm>
          <a:prstGeom prst="rect">
            <a:avLst/>
          </a:prstGeom>
          <a:noFill/>
          <a:ln w="38100">
            <a:solidFill>
              <a:srgbClr val="009900"/>
            </a:solidFill>
            <a:miter lim="800000"/>
            <a:headEnd/>
            <a:tailEnd/>
          </a:ln>
          <a:effectLst/>
        </p:spPr>
        <p:txBody>
          <a:bodyPr anchor="ctr">
            <a:spAutoFit/>
          </a:bodyPr>
          <a:lstStyle/>
          <a:p>
            <a:r>
              <a:rPr lang="pt-PT" altLang="ja-JP" b="1">
                <a:solidFill>
                  <a:srgbClr val="FF3399"/>
                </a:solidFill>
              </a:rPr>
              <a:t>Embora existam muitos desafios,  devem ser realizados estudos adicionais para garantir que os diuréticos sejam seguros e eficazes em bebês prematuros</a:t>
            </a:r>
            <a:r>
              <a:rPr lang="pt-BR" altLang="ja-JP"/>
              <a:t> </a:t>
            </a:r>
          </a:p>
        </p:txBody>
      </p:sp>
      <p:sp>
        <p:nvSpPr>
          <p:cNvPr id="49158" name="AutoShape 6"/>
          <p:cNvSpPr>
            <a:spLocks noChangeArrowheads="1"/>
          </p:cNvSpPr>
          <p:nvPr/>
        </p:nvSpPr>
        <p:spPr bwMode="auto">
          <a:xfrm>
            <a:off x="8820150" y="5516563"/>
            <a:ext cx="180975" cy="449262"/>
          </a:xfrm>
          <a:prstGeom prst="curvedRightArrow">
            <a:avLst>
              <a:gd name="adj1" fmla="val 49649"/>
              <a:gd name="adj2" fmla="val 99298"/>
              <a:gd name="adj3" fmla="val 33333"/>
            </a:avLst>
          </a:prstGeom>
          <a:solidFill>
            <a:schemeClr val="accent1"/>
          </a:solidFill>
          <a:ln w="28575">
            <a:solidFill>
              <a:srgbClr val="009900"/>
            </a:solidFill>
            <a:miter lim="800000"/>
            <a:headEnd/>
            <a:tailEnd/>
          </a:ln>
          <a:effectLst/>
        </p:spPr>
        <p:txBody>
          <a:bodyPr wrap="none" anchor="ctr"/>
          <a:lstStyle/>
          <a:p>
            <a:endParaRPr lang="pt-B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2"/>
          <p:cNvSpPr>
            <a:spLocks noGrp="1"/>
          </p:cNvSpPr>
          <p:nvPr>
            <p:ph type="title"/>
          </p:nvPr>
        </p:nvSpPr>
        <p:spPr/>
        <p:txBody>
          <a:bodyPr/>
          <a:lstStyle/>
          <a:p>
            <a:r>
              <a:rPr lang="pt-BR" sz="4000" smtClean="0"/>
              <a:t>Entre as complicações da terapia diurética...</a:t>
            </a:r>
          </a:p>
        </p:txBody>
      </p:sp>
      <p:sp>
        <p:nvSpPr>
          <p:cNvPr id="51203" name="Rectangle 3"/>
          <p:cNvSpPr>
            <a:spLocks noGrp="1"/>
          </p:cNvSpPr>
          <p:nvPr>
            <p:ph type="body" idx="1"/>
          </p:nvPr>
        </p:nvSpPr>
        <p:spPr/>
        <p:txBody>
          <a:bodyPr/>
          <a:lstStyle/>
          <a:p>
            <a:pPr>
              <a:lnSpc>
                <a:spcPct val="90000"/>
              </a:lnSpc>
            </a:pPr>
            <a:r>
              <a:rPr lang="pt-BR" altLang="ja-JP" sz="2400" b="1" smtClean="0">
                <a:solidFill>
                  <a:srgbClr val="FF3399"/>
                </a:solidFill>
              </a:rPr>
              <a:t>Ototoxicidade</a:t>
            </a:r>
          </a:p>
          <a:p>
            <a:pPr>
              <a:lnSpc>
                <a:spcPct val="90000"/>
              </a:lnSpc>
              <a:buFont typeface="Arial" pitchFamily="34" charset="0"/>
              <a:buNone/>
            </a:pPr>
            <a:r>
              <a:rPr lang="pt-BR" altLang="ja-JP" sz="2400" smtClean="0"/>
              <a:t> 		</a:t>
            </a:r>
            <a:r>
              <a:rPr lang="pt-BR" sz="2400" smtClean="0"/>
              <a:t>Robertson CMT et al52 relataram risco de deficiência neurossensorial de 6,8 vezes mais nos recém-nascidos que receberam terapia diurética acima de 14 dias.Mecanismo:a furosemida causa </a:t>
            </a:r>
            <a:r>
              <a:rPr lang="pt-BR" altLang="ja-JP" sz="2400" smtClean="0"/>
              <a:t>diminuição do potencial endococlear e diminuição do potencial do 8</a:t>
            </a:r>
            <a:r>
              <a:rPr lang="pt-BR" altLang="ja-JP" sz="2400" baseline="30000" smtClean="0"/>
              <a:t>o</a:t>
            </a:r>
            <a:r>
              <a:rPr lang="pt-BR" altLang="ja-JP" sz="2400" smtClean="0"/>
              <a:t> para craniano, com diminuição dos níveis de potássio na endolinfa </a:t>
            </a:r>
            <a:endParaRPr lang="pt-BR" sz="2400" smtClean="0"/>
          </a:p>
          <a:p>
            <a:pPr>
              <a:lnSpc>
                <a:spcPct val="90000"/>
              </a:lnSpc>
            </a:pPr>
            <a:r>
              <a:rPr lang="pt-BR" sz="2400" smtClean="0"/>
              <a:t> </a:t>
            </a:r>
            <a:r>
              <a:rPr lang="pt-BR" sz="2400" b="1" smtClean="0">
                <a:solidFill>
                  <a:srgbClr val="FF3399"/>
                </a:solidFill>
              </a:rPr>
              <a:t>Nefrocalcinose / Doença metabólica óssea</a:t>
            </a:r>
          </a:p>
          <a:p>
            <a:pPr>
              <a:lnSpc>
                <a:spcPct val="90000"/>
              </a:lnSpc>
              <a:buFont typeface="Arial" pitchFamily="34" charset="0"/>
              <a:buNone/>
            </a:pPr>
            <a:r>
              <a:rPr lang="pt-BR" altLang="ja-JP" sz="2400" b="1" smtClean="0"/>
              <a:t>		</a:t>
            </a:r>
            <a:r>
              <a:rPr lang="pt-BR" altLang="ja-JP" sz="2400" smtClean="0"/>
              <a:t>Uma dose acumulativa de 10mg/kg de peso aumenta o risco em 48 vezes de nefrocalcinose (por mmol/L de cálcio urinário, o risco aumenta 4,5 vezes).Mecanismo: devido à hipercalciúria ocasionada pela furosemida  </a:t>
            </a:r>
            <a:endParaRPr lang="pt-BR" sz="2400" smtClean="0"/>
          </a:p>
        </p:txBody>
      </p:sp>
      <p:sp>
        <p:nvSpPr>
          <p:cNvPr id="51204" name="AutoShape 4"/>
          <p:cNvSpPr>
            <a:spLocks noChangeArrowheads="1"/>
          </p:cNvSpPr>
          <p:nvPr/>
        </p:nvSpPr>
        <p:spPr bwMode="auto">
          <a:xfrm>
            <a:off x="8675688" y="6048375"/>
            <a:ext cx="288925" cy="809625"/>
          </a:xfrm>
          <a:prstGeom prst="curvedRightArrow">
            <a:avLst>
              <a:gd name="adj1" fmla="val 56044"/>
              <a:gd name="adj2" fmla="val 112088"/>
              <a:gd name="adj3" fmla="val 33333"/>
            </a:avLst>
          </a:prstGeom>
          <a:solidFill>
            <a:schemeClr val="accent1"/>
          </a:solidFill>
          <a:ln w="28575">
            <a:solidFill>
              <a:srgbClr val="009900"/>
            </a:solidFill>
            <a:miter lim="800000"/>
            <a:headEnd/>
            <a:tailEnd/>
          </a:ln>
          <a:effectLst/>
        </p:spPr>
        <p:txBody>
          <a:bodyPr wrap="none" anchor="ctr"/>
          <a:lstStyle/>
          <a:p>
            <a:endParaRPr lang="pt-B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7" name="Rectangle 3"/>
          <p:cNvSpPr>
            <a:spLocks noGrp="1"/>
          </p:cNvSpPr>
          <p:nvPr>
            <p:ph type="body" idx="1"/>
          </p:nvPr>
        </p:nvSpPr>
        <p:spPr>
          <a:xfrm>
            <a:off x="107950" y="1196975"/>
            <a:ext cx="8856663" cy="4929188"/>
          </a:xfrm>
        </p:spPr>
        <p:txBody>
          <a:bodyPr/>
          <a:lstStyle/>
          <a:p>
            <a:r>
              <a:rPr lang="pt-BR" sz="2400" b="1" smtClean="0">
                <a:solidFill>
                  <a:srgbClr val="FF3399"/>
                </a:solidFill>
              </a:rPr>
              <a:t>Enterocolite necrosante</a:t>
            </a:r>
          </a:p>
          <a:p>
            <a:pPr>
              <a:buFont typeface="Arial" pitchFamily="34" charset="0"/>
              <a:buNone/>
            </a:pPr>
            <a:r>
              <a:rPr lang="pt-PT" b="1" smtClean="0"/>
              <a:t>		</a:t>
            </a:r>
            <a:r>
              <a:rPr lang="pt-PT" smtClean="0"/>
              <a:t>Pode estar associada a progressão da severidade da ECN,  da ECN médica para a cirúrgica.Mecanismo (provável ):</a:t>
            </a:r>
            <a:r>
              <a:rPr lang="pt-PT" altLang="ja-JP" smtClean="0"/>
              <a:t>uma diminuição do volume intravascular pode contribuir para a fisiopatologia da isquemia mesentérica não oclusiva secundária à hipoperfusão.</a:t>
            </a:r>
          </a:p>
          <a:p>
            <a:pPr>
              <a:buFont typeface="Arial" pitchFamily="34" charset="0"/>
              <a:buNone/>
            </a:pPr>
            <a:r>
              <a:rPr lang="pt-BR" altLang="ja-JP" smtClean="0"/>
              <a:t> </a:t>
            </a:r>
            <a:endParaRPr lang="pt-BR" smtClean="0"/>
          </a:p>
        </p:txBody>
      </p:sp>
      <p:sp>
        <p:nvSpPr>
          <p:cNvPr id="52228" name="AutoShape 4"/>
          <p:cNvSpPr>
            <a:spLocks noChangeArrowheads="1"/>
          </p:cNvSpPr>
          <p:nvPr/>
        </p:nvSpPr>
        <p:spPr bwMode="auto">
          <a:xfrm>
            <a:off x="8675688" y="6048375"/>
            <a:ext cx="288925" cy="809625"/>
          </a:xfrm>
          <a:prstGeom prst="curvedRightArrow">
            <a:avLst>
              <a:gd name="adj1" fmla="val 56044"/>
              <a:gd name="adj2" fmla="val 112088"/>
              <a:gd name="adj3" fmla="val 33333"/>
            </a:avLst>
          </a:prstGeom>
          <a:solidFill>
            <a:schemeClr val="accent1"/>
          </a:solidFill>
          <a:ln w="28575">
            <a:solidFill>
              <a:srgbClr val="009900"/>
            </a:solidFill>
            <a:miter lim="800000"/>
            <a:headEnd/>
            <a:tailEnd/>
          </a:ln>
          <a:effectLst/>
        </p:spPr>
        <p:txBody>
          <a:bodyPr wrap="none" anchor="ctr"/>
          <a:lstStyle/>
          <a:p>
            <a:endParaRPr lang="pt-B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1" name="Rectangle 3"/>
          <p:cNvSpPr>
            <a:spLocks noGrp="1"/>
          </p:cNvSpPr>
          <p:nvPr>
            <p:ph type="body" idx="1"/>
          </p:nvPr>
        </p:nvSpPr>
        <p:spPr>
          <a:xfrm>
            <a:off x="0" y="549275"/>
            <a:ext cx="9036050" cy="6308725"/>
          </a:xfrm>
        </p:spPr>
        <p:txBody>
          <a:bodyPr/>
          <a:lstStyle/>
          <a:p>
            <a:pPr>
              <a:lnSpc>
                <a:spcPct val="80000"/>
              </a:lnSpc>
            </a:pPr>
            <a:r>
              <a:rPr lang="pt-BR" sz="2800" smtClean="0">
                <a:solidFill>
                  <a:srgbClr val="FF3399"/>
                </a:solidFill>
              </a:rPr>
              <a:t> </a:t>
            </a:r>
            <a:r>
              <a:rPr lang="pt-PT" sz="2800" b="1" smtClean="0">
                <a:solidFill>
                  <a:srgbClr val="FF3399"/>
                </a:solidFill>
              </a:rPr>
              <a:t>Fraturas ósseas</a:t>
            </a:r>
          </a:p>
          <a:p>
            <a:pPr>
              <a:lnSpc>
                <a:spcPct val="80000"/>
              </a:lnSpc>
              <a:buFont typeface="Arial" pitchFamily="34" charset="0"/>
              <a:buNone/>
            </a:pPr>
            <a:r>
              <a:rPr lang="pt-PT" sz="2000" b="1" smtClean="0"/>
              <a:t>		</a:t>
            </a:r>
            <a:r>
              <a:rPr lang="pt-PT" sz="2000" smtClean="0">
                <a:latin typeface="Times New Roman" pitchFamily="18" charset="0"/>
              </a:rPr>
              <a:t>Heo JH et al mostraram aumento significativo no risco de fraturas (2 vezes mais) em crianças com doença cardíaca congênita que receberam furosemida  de forma crônica. </a:t>
            </a:r>
          </a:p>
          <a:p>
            <a:pPr>
              <a:lnSpc>
                <a:spcPct val="80000"/>
              </a:lnSpc>
              <a:buFont typeface="Arial" pitchFamily="34" charset="0"/>
              <a:buNone/>
            </a:pPr>
            <a:r>
              <a:rPr lang="pt-PT" sz="2000" smtClean="0">
                <a:latin typeface="Times New Roman" pitchFamily="18" charset="0"/>
              </a:rPr>
              <a:t>		A deficiência de Vitamina D pode constituir um fator de risco nesses pacientes. </a:t>
            </a:r>
          </a:p>
          <a:p>
            <a:pPr>
              <a:lnSpc>
                <a:spcPct val="80000"/>
              </a:lnSpc>
              <a:buFont typeface="Arial" pitchFamily="34" charset="0"/>
              <a:buNone/>
            </a:pPr>
            <a:r>
              <a:rPr lang="pt-PT" sz="2000" smtClean="0">
                <a:latin typeface="Times New Roman" pitchFamily="18" charset="0"/>
              </a:rPr>
              <a:t>		O uso de diuréticos tiazídicos podem ter efeitos benéficos no risco de fraturas, uma vez que esses</a:t>
            </a:r>
            <a:r>
              <a:rPr lang="pt-BR" sz="2000" smtClean="0">
                <a:latin typeface="Times New Roman" pitchFamily="18" charset="0"/>
              </a:rPr>
              <a:t> diminuem a perda óssea através da diminuição  da excreção urinária de cálcio e pela facilitação da absorção intestinal de cálcio e a retenção de cálcio no esqueleto.</a:t>
            </a:r>
            <a:r>
              <a:rPr lang="pt-PT" sz="2000" smtClean="0">
                <a:latin typeface="Times New Roman" pitchFamily="18" charset="0"/>
              </a:rPr>
              <a:t>  </a:t>
            </a:r>
          </a:p>
          <a:p>
            <a:pPr>
              <a:lnSpc>
                <a:spcPct val="80000"/>
              </a:lnSpc>
              <a:buFont typeface="Arial" pitchFamily="34" charset="0"/>
              <a:buNone/>
            </a:pPr>
            <a:r>
              <a:rPr lang="pt-PT" sz="2000" smtClean="0">
                <a:latin typeface="Times New Roman" pitchFamily="18" charset="0"/>
              </a:rPr>
              <a:t>		A </a:t>
            </a:r>
            <a:r>
              <a:rPr lang="pt-PT" sz="2000" i="1" smtClean="0">
                <a:latin typeface="Times New Roman" pitchFamily="18" charset="0"/>
              </a:rPr>
              <a:t>odds ratio</a:t>
            </a:r>
            <a:r>
              <a:rPr lang="pt-PT" sz="2000" smtClean="0">
                <a:latin typeface="Times New Roman" pitchFamily="18" charset="0"/>
              </a:rPr>
              <a:t> para a ocorrência a fratura quando se associa a furosemida com os inibidores da bomba de prótons foi 1,6 vezes mais.</a:t>
            </a:r>
            <a:r>
              <a:rPr lang="pt-BR" sz="2000" smtClean="0">
                <a:latin typeface="Times New Roman" pitchFamily="18" charset="0"/>
              </a:rPr>
              <a:t> </a:t>
            </a:r>
          </a:p>
          <a:p>
            <a:pPr>
              <a:lnSpc>
                <a:spcPct val="80000"/>
              </a:lnSpc>
              <a:buFont typeface="Arial" pitchFamily="34" charset="0"/>
              <a:buNone/>
            </a:pPr>
            <a:r>
              <a:rPr lang="pt-BR" sz="2000" smtClean="0">
                <a:latin typeface="Times New Roman" pitchFamily="18" charset="0"/>
              </a:rPr>
              <a:t>		Um dos mecanismos sugeridos da ação dos inibidores da bomba de prótons no osso é </a:t>
            </a:r>
            <a:r>
              <a:rPr lang="pt-PT" sz="2000" smtClean="0">
                <a:latin typeface="Times New Roman" pitchFamily="18" charset="0"/>
              </a:rPr>
              <a:t>q</a:t>
            </a:r>
            <a:r>
              <a:rPr lang="pt-BR" sz="2000" smtClean="0">
                <a:latin typeface="Times New Roman" pitchFamily="18" charset="0"/>
              </a:rPr>
              <a:t>ue esses atuam  na bomba de prótons dos osteoclastos e diminuem a acidificação da reabsorção da lacuna. </a:t>
            </a:r>
          </a:p>
          <a:p>
            <a:pPr>
              <a:lnSpc>
                <a:spcPct val="80000"/>
              </a:lnSpc>
              <a:buFont typeface="Arial" pitchFamily="34" charset="0"/>
              <a:buNone/>
            </a:pPr>
            <a:r>
              <a:rPr lang="pt-BR" sz="2000" smtClean="0">
                <a:latin typeface="Times New Roman" pitchFamily="18" charset="0"/>
              </a:rPr>
              <a:t>		Os inibidores da bomba de prótons podem afetar negativamente o metabolismo ósseo e reduzir a densidade mineral óssea através da absorção deficiente de cálcio  ou indução do hiperparatireoidismo secundário.</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2"/>
          <p:cNvSpPr>
            <a:spLocks noGrp="1"/>
          </p:cNvSpPr>
          <p:nvPr>
            <p:ph type="title"/>
          </p:nvPr>
        </p:nvSpPr>
        <p:spPr>
          <a:xfrm>
            <a:off x="395288" y="0"/>
            <a:ext cx="8229600" cy="1143000"/>
          </a:xfrm>
        </p:spPr>
        <p:txBody>
          <a:bodyPr/>
          <a:lstStyle/>
          <a:p>
            <a:r>
              <a:rPr lang="pt-BR" smtClean="0">
                <a:solidFill>
                  <a:schemeClr val="hlink"/>
                </a:solidFill>
              </a:rPr>
              <a:t>Portanto...</a:t>
            </a:r>
          </a:p>
        </p:txBody>
      </p:sp>
      <p:sp>
        <p:nvSpPr>
          <p:cNvPr id="54275" name="Rectangle 3"/>
          <p:cNvSpPr>
            <a:spLocks noGrp="1"/>
          </p:cNvSpPr>
          <p:nvPr>
            <p:ph type="body" idx="1"/>
          </p:nvPr>
        </p:nvSpPr>
        <p:spPr>
          <a:xfrm>
            <a:off x="0" y="1125538"/>
            <a:ext cx="9144000" cy="5732462"/>
          </a:xfrm>
        </p:spPr>
        <p:txBody>
          <a:bodyPr/>
          <a:lstStyle/>
          <a:p>
            <a:pPr>
              <a:lnSpc>
                <a:spcPct val="80000"/>
              </a:lnSpc>
            </a:pPr>
            <a:r>
              <a:rPr lang="pt-BR" altLang="ja-JP" sz="1800" smtClean="0"/>
              <a:t>De agosto de 2011 a novembro de 2013, foram analisados 835 recém-nascidos (RN)  de extrema idade estacional baixa (23 a 28 semanas e 6 dias) em 13 UTI Neonatais americanas de nível terciário com o objetivo de responder a pergunta:</a:t>
            </a:r>
            <a:r>
              <a:rPr lang="pt-BR" altLang="ja-JP" sz="1800" b="1" smtClean="0"/>
              <a:t> houve uma associação temporal entre a administração de diuréticos e uma alteração respiratória aguda em bebês prematuros na UTI Neonatal? </a:t>
            </a:r>
            <a:r>
              <a:rPr lang="pt-BR" altLang="ja-JP" sz="1800" smtClean="0"/>
              <a:t>Em 84% o diurético usado foi a furosemida</a:t>
            </a:r>
            <a:r>
              <a:rPr lang="pt-BR" altLang="ja-JP" sz="1800" b="1" smtClean="0"/>
              <a:t>.</a:t>
            </a:r>
            <a:r>
              <a:rPr lang="pt-BR" altLang="ja-JP" sz="1800" smtClean="0"/>
              <a:t> Comparado com bebês nunca expostos aos diuréticos, </a:t>
            </a:r>
            <a:r>
              <a:rPr lang="pt-BR" altLang="ja-JP" sz="1800" b="1" smtClean="0">
                <a:solidFill>
                  <a:srgbClr val="FF0000"/>
                </a:solidFill>
              </a:rPr>
              <a:t>a probabilidade do estado respiratório dos lactentes expostos ter um maior nível de suporte foi maior (OR&gt; 1) cada dia após o dia inicial da exposição diurética! Assim o uso de diuréticos levou a piores desfechos (os bebês tratados com diuréticos receberam mais apoio depois, se o apoio fosse ou não necessário).</a:t>
            </a:r>
            <a:r>
              <a:rPr lang="pt-BR" altLang="ja-JP" sz="1800" b="1" smtClean="0"/>
              <a:t> </a:t>
            </a:r>
            <a:r>
              <a:rPr lang="pt-BR" altLang="ja-JP" sz="1800" smtClean="0"/>
              <a:t>Em um artigo de revisão  de nossa autoria (submetido) e que faz parte do livro Assistência ao Recém-Nascido de Risco, (4a Edição, em Preparação), escrevemos sobre o uso de diurético na displasia broncopulmonar (DBP): todas as revisões sistemáticas da Cochrane mostraram que o uso do diurético, apresenta melhorias  na oxigenação e complacência pulmonar, mas esses benefícios fisiológicos a curto prazo não se traduzem em nenhum benefício clínico significativo como mortalidade, duração da ventilação mecânica,  dependência de oxigênio e internação hospitalar.Quando há  ampla variabilidade na prática clínica do uso de diurético na DBP e não existe um padrão verdadeiro, </a:t>
            </a:r>
            <a:r>
              <a:rPr lang="pt-PT" altLang="ja-JP" sz="1800" smtClean="0"/>
              <a:t> é uma declaração sobre a falta de profundidade do nosso conhecimento nessa aplicação. </a:t>
            </a:r>
            <a:r>
              <a:rPr lang="pt-BR" altLang="ja-JP" sz="1800" b="1" smtClean="0">
                <a:solidFill>
                  <a:schemeClr val="hlink"/>
                </a:solidFill>
              </a:rPr>
              <a:t>À luz evidências disponíveis, não há espaço para o seu uso na DBP, principalmente o uso de espirolactona como "poupadora de potássio" (ora se o néfron não responde à aldosterona, também não vai responder ao seu inibidor!)</a:t>
            </a:r>
            <a:r>
              <a:rPr lang="pt-BR" altLang="ja-JP" sz="1800" smtClean="0">
                <a:solidFill>
                  <a:schemeClr val="hlink"/>
                </a:solidFill>
              </a:rPr>
              <a:t>.</a:t>
            </a:r>
            <a:r>
              <a:rPr lang="pt-BR" altLang="ja-JP" sz="1800" smtClean="0"/>
              <a:t> Não devemos nos esquecer das complicações, como a ototoxicidade,persistência do canal arterial, alcalose e risco de fraturas </a:t>
            </a:r>
            <a:endParaRPr lang="pt-BR" sz="1800" smtClean="0"/>
          </a:p>
        </p:txBody>
      </p:sp>
      <p:sp>
        <p:nvSpPr>
          <p:cNvPr id="54276" name="Text Box 4"/>
          <p:cNvSpPr txBox="1">
            <a:spLocks noChangeArrowheads="1"/>
          </p:cNvSpPr>
          <p:nvPr/>
        </p:nvSpPr>
        <p:spPr bwMode="auto">
          <a:xfrm>
            <a:off x="7216775" y="6473825"/>
            <a:ext cx="1409700" cy="274638"/>
          </a:xfrm>
          <a:prstGeom prst="rect">
            <a:avLst/>
          </a:prstGeom>
          <a:noFill/>
          <a:ln w="9525">
            <a:noFill/>
            <a:miter lim="800000"/>
            <a:headEnd/>
            <a:tailEnd/>
          </a:ln>
          <a:effectLst/>
        </p:spPr>
        <p:txBody>
          <a:bodyPr wrap="none">
            <a:spAutoFit/>
          </a:bodyPr>
          <a:lstStyle/>
          <a:p>
            <a:r>
              <a:rPr lang="pt-BR" sz="1200"/>
              <a:t>Paulo R. Margotto</a:t>
            </a: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2" name="Text Box 4"/>
          <p:cNvSpPr txBox="1">
            <a:spLocks noChangeArrowheads="1"/>
          </p:cNvSpPr>
          <p:nvPr/>
        </p:nvSpPr>
        <p:spPr bwMode="auto">
          <a:xfrm>
            <a:off x="735013" y="58738"/>
            <a:ext cx="2851150" cy="641350"/>
          </a:xfrm>
          <a:prstGeom prst="rect">
            <a:avLst/>
          </a:prstGeom>
          <a:noFill/>
          <a:ln w="9525">
            <a:noFill/>
            <a:miter lim="800000"/>
            <a:headEnd/>
            <a:tailEnd/>
          </a:ln>
          <a:effectLst/>
        </p:spPr>
        <p:txBody>
          <a:bodyPr wrap="none">
            <a:spAutoFit/>
          </a:bodyPr>
          <a:lstStyle/>
          <a:p>
            <a:r>
              <a:rPr lang="pt-BR" sz="3600" b="1">
                <a:solidFill>
                  <a:schemeClr val="hlink"/>
                </a:solidFill>
              </a:rPr>
              <a:t>OBRIGADO!</a:t>
            </a:r>
          </a:p>
        </p:txBody>
      </p:sp>
      <p:sp>
        <p:nvSpPr>
          <p:cNvPr id="43014" name="Text Box 6"/>
          <p:cNvSpPr txBox="1">
            <a:spLocks noChangeArrowheads="1"/>
          </p:cNvSpPr>
          <p:nvPr/>
        </p:nvSpPr>
        <p:spPr bwMode="auto">
          <a:xfrm>
            <a:off x="57150" y="6308725"/>
            <a:ext cx="9086850" cy="366713"/>
          </a:xfrm>
          <a:prstGeom prst="rect">
            <a:avLst/>
          </a:prstGeom>
          <a:noFill/>
          <a:ln w="9525">
            <a:noFill/>
            <a:miter lim="800000"/>
            <a:headEnd/>
            <a:tailEnd/>
          </a:ln>
          <a:effectLst/>
        </p:spPr>
        <p:txBody>
          <a:bodyPr wrap="none">
            <a:spAutoFit/>
          </a:bodyPr>
          <a:lstStyle/>
          <a:p>
            <a:r>
              <a:rPr lang="pt-BR">
                <a:solidFill>
                  <a:srgbClr val="FF3399"/>
                </a:solidFill>
              </a:rPr>
              <a:t>Doutorandas Rayana, Milla, Bruna, Marielly, (Dr. Paulo R. Margotto),Daniela e Amanda </a:t>
            </a:r>
          </a:p>
        </p:txBody>
      </p:sp>
      <p:pic>
        <p:nvPicPr>
          <p:cNvPr id="43015" name="Picture 7" descr="20180813_152143"/>
          <p:cNvPicPr>
            <a:picLocks noChangeAspect="1" noChangeArrowheads="1"/>
          </p:cNvPicPr>
          <p:nvPr/>
        </p:nvPicPr>
        <p:blipFill>
          <a:blip r:embed="rId2" cstate="print"/>
          <a:srcRect/>
          <a:stretch>
            <a:fillRect/>
          </a:stretch>
        </p:blipFill>
        <p:spPr bwMode="auto">
          <a:xfrm>
            <a:off x="0" y="836613"/>
            <a:ext cx="9144000" cy="5046662"/>
          </a:xfrm>
          <a:prstGeom prst="rect">
            <a:avLst/>
          </a:prstGeom>
          <a:noFill/>
          <a:ln w="38100">
            <a:solidFill>
              <a:srgbClr val="009900"/>
            </a:solidFill>
            <a:miter lim="800000"/>
            <a:headEnd/>
            <a:tailEnd/>
          </a:ln>
        </p:spPr>
      </p:pic>
    </p:spTree>
  </p:cSld>
  <p:clrMapOvr>
    <a:masterClrMapping/>
  </p:clrMapOvr>
</p:sld>
</file>

<file path=ppt/theme/theme1.xml><?xml version="1.0" encoding="utf-8"?>
<a:theme xmlns:a="http://schemas.openxmlformats.org/drawingml/2006/main" name="Tema do Office">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ema do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592</TotalTime>
  <Words>5070</Words>
  <Application>Microsoft Office PowerPoint</Application>
  <PresentationFormat>Apresentação na tela (4:3)</PresentationFormat>
  <Paragraphs>200</Paragraphs>
  <Slides>37</Slides>
  <Notes>2</Notes>
  <HiddenSlides>0</HiddenSlides>
  <MMClips>0</MMClips>
  <ScaleCrop>false</ScaleCrop>
  <HeadingPairs>
    <vt:vector size="6" baseType="variant">
      <vt:variant>
        <vt:lpstr>Fontes usadas</vt:lpstr>
      </vt:variant>
      <vt:variant>
        <vt:i4>8</vt:i4>
      </vt:variant>
      <vt:variant>
        <vt:lpstr>Tema</vt:lpstr>
      </vt:variant>
      <vt:variant>
        <vt:i4>1</vt:i4>
      </vt:variant>
      <vt:variant>
        <vt:lpstr>Títulos de slides</vt:lpstr>
      </vt:variant>
      <vt:variant>
        <vt:i4>37</vt:i4>
      </vt:variant>
    </vt:vector>
  </HeadingPairs>
  <TitlesOfParts>
    <vt:vector size="46" baseType="lpstr">
      <vt:lpstr>Calibri</vt:lpstr>
      <vt:lpstr>Arial</vt:lpstr>
      <vt:lpstr>Times New Roman</vt:lpstr>
      <vt:lpstr>MS PGothic</vt:lpstr>
      <vt:lpstr>Lato</vt:lpstr>
      <vt:lpstr>Source Sans Pro</vt:lpstr>
      <vt:lpstr>Century Gothic</vt:lpstr>
      <vt:lpstr>Wingdings 3</vt:lpstr>
      <vt:lpstr>Tema do Office</vt:lpstr>
      <vt:lpstr> </vt:lpstr>
      <vt:lpstr>Introdução</vt:lpstr>
      <vt:lpstr>Slide 3</vt:lpstr>
      <vt:lpstr>Slide 4</vt:lpstr>
      <vt:lpstr>Métodos</vt:lpstr>
      <vt:lpstr>Análise estatística</vt:lpstr>
      <vt:lpstr>Slide 7</vt:lpstr>
      <vt:lpstr>Slide 8</vt:lpstr>
      <vt:lpstr>Resultados</vt:lpstr>
      <vt:lpstr>A Tabela I mostra as características da coorte PROP no primeiro dia de vida por grupo de exposição diurética. </vt:lpstr>
      <vt:lpstr>Tabela II.  Características no dia anterior à primeira exposição (para o grupo exposto) ou no dia 14 pós-natal (para grupo não exposto)</vt:lpstr>
      <vt:lpstr>Slide 12</vt:lpstr>
      <vt:lpstr>Slide 13</vt:lpstr>
      <vt:lpstr>Slide 14</vt:lpstr>
      <vt:lpstr>Slide 15</vt:lpstr>
      <vt:lpstr>Discussão</vt:lpstr>
      <vt:lpstr>Slide 17</vt:lpstr>
      <vt:lpstr>Slide 18</vt:lpstr>
      <vt:lpstr>Slide 19</vt:lpstr>
      <vt:lpstr>Slide 20</vt:lpstr>
      <vt:lpstr>Slide 21</vt:lpstr>
      <vt:lpstr>ABSTRACT</vt:lpstr>
      <vt:lpstr>REFERENCES</vt:lpstr>
      <vt:lpstr>Slide 24</vt:lpstr>
      <vt:lpstr>Nota do Editor do site, Dr. Paulo R. Margotto. Consultem também! Aqui e  Agora! Estudando Juntos</vt:lpstr>
      <vt:lpstr>Slide 26</vt:lpstr>
      <vt:lpstr>Slide 27</vt:lpstr>
      <vt:lpstr>Slide 28</vt:lpstr>
      <vt:lpstr>Slide 29</vt:lpstr>
      <vt:lpstr>Slide 30</vt:lpstr>
      <vt:lpstr>Slide 31</vt:lpstr>
      <vt:lpstr>Slide 32</vt:lpstr>
      <vt:lpstr>Entre as complicações da terapia diurética...</vt:lpstr>
      <vt:lpstr>Slide 34</vt:lpstr>
      <vt:lpstr>Slide 35</vt:lpstr>
      <vt:lpstr>Portanto...</vt:lpstr>
      <vt:lpstr>Slide 37</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Respostas Agudas à Terapia Diurética em Recém-nascidos com Idade Gestacional Extremamente Baixa:  Resultados da Prematuridade e Resposta Respiratória Programa de estudo de coorte</dc:title>
  <dc:creator>Bruna</dc:creator>
  <cp:lastModifiedBy>Paulo</cp:lastModifiedBy>
  <cp:revision>38</cp:revision>
  <dcterms:created xsi:type="dcterms:W3CDTF">2018-08-21T20:01:26Z</dcterms:created>
  <dcterms:modified xsi:type="dcterms:W3CDTF">2018-09-01T10:22:34Z</dcterms:modified>
</cp:coreProperties>
</file>