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8" r:id="rId8"/>
    <p:sldId id="262" r:id="rId9"/>
    <p:sldId id="263" r:id="rId10"/>
    <p:sldId id="264" r:id="rId11"/>
    <p:sldId id="265" r:id="rId12"/>
    <p:sldId id="266" r:id="rId13"/>
    <p:sldId id="301" r:id="rId14"/>
    <p:sldId id="300" r:id="rId15"/>
    <p:sldId id="269" r:id="rId16"/>
    <p:sldId id="302" r:id="rId17"/>
    <p:sldId id="303" r:id="rId18"/>
    <p:sldId id="270" r:id="rId19"/>
    <p:sldId id="304" r:id="rId20"/>
    <p:sldId id="271" r:id="rId21"/>
    <p:sldId id="305" r:id="rId22"/>
    <p:sldId id="272" r:id="rId23"/>
    <p:sldId id="306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310" r:id="rId32"/>
    <p:sldId id="296" r:id="rId33"/>
    <p:sldId id="297" r:id="rId34"/>
    <p:sldId id="298" r:id="rId35"/>
    <p:sldId id="307" r:id="rId36"/>
    <p:sldId id="308" r:id="rId37"/>
    <p:sldId id="309" r:id="rId38"/>
    <p:sldId id="312" r:id="rId39"/>
    <p:sldId id="313" r:id="rId40"/>
    <p:sldId id="314" r:id="rId41"/>
    <p:sldId id="315" r:id="rId42"/>
    <p:sldId id="316" r:id="rId43"/>
    <p:sldId id="317" r:id="rId44"/>
    <p:sldId id="311" r:id="rId45"/>
  </p:sldIdLst>
  <p:sldSz cx="12192000" cy="6858000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FF"/>
    <a:srgbClr val="006600"/>
    <a:srgbClr val="008000"/>
    <a:srgbClr val="CC00FF"/>
    <a:srgbClr val="FFCC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-466" y="-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24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6DE4D5-9E4A-4D8B-8387-45290873F89F}" type="datetimeFigureOut">
              <a:rPr lang="pt-BR"/>
              <a:pPr>
                <a:defRPr/>
              </a:pPr>
              <a:t>06/09/2018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B9B07B-8514-452D-A243-7458AAB8EFE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F00B2A-F515-4875-AA23-41502B2E76DE}" type="datetimeFigureOut">
              <a:rPr lang="pt-BR"/>
              <a:pPr>
                <a:defRPr/>
              </a:pPr>
              <a:t>06/09/2018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4B5C1-9655-4FD8-ACA1-CEF1757F84A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13BC75-7DF5-4E9D-925B-CF97B05ECD1F}" type="datetimeFigureOut">
              <a:rPr lang="pt-BR"/>
              <a:pPr>
                <a:defRPr/>
              </a:pPr>
              <a:t>06/09/2018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4A21F-9E7C-4970-87EA-720919356E6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D93DE9-87A3-4D34-8167-D8D85C019C5A}" type="datetimeFigureOut">
              <a:rPr lang="pt-BR"/>
              <a:pPr>
                <a:defRPr/>
              </a:pPr>
              <a:t>06/09/2018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E1B909-F58E-4C55-8B82-8994A2D8CB9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B9D052-A215-49C2-909E-CC7C039D2877}" type="datetimeFigureOut">
              <a:rPr lang="pt-BR"/>
              <a:pPr>
                <a:defRPr/>
              </a:pPr>
              <a:t>06/09/2018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A8ECA6-E1D3-43B3-9487-9D4511B13EC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FA6CF2-7293-4554-901C-B88D520AEBBD}" type="datetimeFigureOut">
              <a:rPr lang="pt-BR"/>
              <a:pPr>
                <a:defRPr/>
              </a:pPr>
              <a:t>06/09/2018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EB2CE0-95A9-43EE-A635-AAA4C057826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710AB-C567-4D05-8890-849708F5A99A}" type="datetimeFigureOut">
              <a:rPr lang="pt-BR"/>
              <a:pPr>
                <a:defRPr/>
              </a:pPr>
              <a:t>06/09/2018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BA9D2A-7AE4-4CCB-9B59-FD732ABCD0A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9191E4-7772-4B39-9F95-1DB4154204AC}" type="datetimeFigureOut">
              <a:rPr lang="pt-BR"/>
              <a:pPr>
                <a:defRPr/>
              </a:pPr>
              <a:t>06/09/2018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E6B22-43BB-4732-B2F5-89269FFA566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2CFEE-1B80-463D-BE69-662CA761E846}" type="datetimeFigureOut">
              <a:rPr lang="pt-BR"/>
              <a:pPr>
                <a:defRPr/>
              </a:pPr>
              <a:t>06/09/2018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D99352-EFF3-4E77-8CB4-F5761E71B7E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EE41AA-BB31-4693-AA27-4925C543DC34}" type="datetimeFigureOut">
              <a:rPr lang="pt-BR"/>
              <a:pPr>
                <a:defRPr/>
              </a:pPr>
              <a:t>06/09/2018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B7682-1642-49B5-BF1E-E84177A13B6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5B162F-8753-408C-9533-93646B24196A}" type="datetimeFigureOut">
              <a:rPr lang="pt-BR"/>
              <a:pPr>
                <a:defRPr/>
              </a:pPr>
              <a:t>06/09/2018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398FE-2B0F-418C-B623-5763E8A4082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">
              <a:schemeClr val="bg2">
                <a:lumMod val="90000"/>
                <a:alpha val="30000"/>
              </a:schemeClr>
            </a:gs>
            <a:gs pos="64000">
              <a:schemeClr val="accent1">
                <a:lumMod val="45000"/>
                <a:lumOff val="55000"/>
                <a:alpha val="30000"/>
              </a:schemeClr>
            </a:gs>
            <a:gs pos="83000">
              <a:schemeClr val="accent1">
                <a:lumMod val="45000"/>
                <a:lumOff val="55000"/>
                <a:alpha val="30000"/>
              </a:schemeClr>
            </a:gs>
            <a:gs pos="100000">
              <a:schemeClr val="accent1">
                <a:lumMod val="30000"/>
                <a:lumOff val="70000"/>
                <a:alpha val="3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FCD0738-8DF1-4153-A1C1-47F2A2B3AE01}" type="datetimeFigureOut">
              <a:rPr lang="pt-BR"/>
              <a:pPr>
                <a:defRPr/>
              </a:pPr>
              <a:t>06/09/2018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D6B654D-6F5A-467D-8E2F-659EB4833D4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nstantia" pitchFamily="18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hyperlink" Target="https://www.ncbi.nlm.nih.gov/pubmed/29753543" TargetMode="External"/><Relationship Id="rId7" Type="http://schemas.openxmlformats.org/officeDocument/2006/relationships/image" Target="../media/image3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hyperlink" Target="https://www.ncbi.nlm.nih.gov/pubmed?linkname=pubmed_pubmed&amp;from_uid=29753543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29574519" TargetMode="External"/><Relationship Id="rId2" Type="http://schemas.openxmlformats.org/officeDocument/2006/relationships/hyperlink" Target="https://www.ncbi.nlm.nih.gov/pubmed/29574519" TargetMode="Externa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http://paulomargotto.com.br/documentos/99" TargetMode="Externa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ubtítulo 2"/>
          <p:cNvSpPr>
            <a:spLocks noGrp="1"/>
          </p:cNvSpPr>
          <p:nvPr>
            <p:ph type="subTitle" idx="1"/>
          </p:nvPr>
        </p:nvSpPr>
        <p:spPr>
          <a:xfrm>
            <a:off x="779463" y="4052888"/>
            <a:ext cx="10691812" cy="1655762"/>
          </a:xfrm>
        </p:spPr>
        <p:txBody>
          <a:bodyPr/>
          <a:lstStyle/>
          <a:p>
            <a:r>
              <a:rPr lang="pt-BR" smtClean="0"/>
              <a:t>Internato (6ª Série) em Neonatologia/HMIB/SES/DF</a:t>
            </a:r>
          </a:p>
          <a:p>
            <a:r>
              <a:rPr lang="pt-BR" smtClean="0"/>
              <a:t>Apresentação: Amanda de Castro, Daniela Chechin, Milla Lafetá, Raiana Borges</a:t>
            </a:r>
          </a:p>
          <a:p>
            <a:r>
              <a:rPr lang="pt-BR" smtClean="0"/>
              <a:t>Coordenação:Paulo R. Margotto</a:t>
            </a:r>
          </a:p>
          <a:p>
            <a:r>
              <a:rPr lang="pt-BR" smtClean="0">
                <a:hlinkClick r:id="rId2"/>
              </a:rPr>
              <a:t>www.paulomargotto.com.br</a:t>
            </a:r>
            <a:endParaRPr lang="pt-BR" smtClean="0"/>
          </a:p>
          <a:p>
            <a:r>
              <a:rPr lang="pt-BR" smtClean="0"/>
              <a:t>Brasília, 1 de setembro de 2018</a:t>
            </a:r>
          </a:p>
        </p:txBody>
      </p:sp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1535113" y="3171825"/>
            <a:ext cx="8978900" cy="76041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0" tIns="0" rIns="95220" bIns="0" anchor="ctr">
            <a:spAutoFit/>
          </a:bodyPr>
          <a:lstStyle/>
          <a:p>
            <a:pPr algn="ctr"/>
            <a:r>
              <a:rPr lang="pt-BR" sz="1400">
                <a:hlinkClick r:id="rId3"/>
              </a:rPr>
              <a:t/>
            </a:r>
            <a:br>
              <a:rPr lang="pt-BR" sz="1400">
                <a:hlinkClick r:id="rId3"/>
              </a:rPr>
            </a:br>
            <a:r>
              <a:rPr lang="pt-BR" sz="1200">
                <a:hlinkClick r:id="rId3"/>
              </a:rPr>
              <a:t>Increased Fracture Risk with Furosemide Use in Children with Congenital Heart Disease.</a:t>
            </a:r>
            <a:endParaRPr lang="pt-BR" sz="1200"/>
          </a:p>
          <a:p>
            <a:pPr algn="ctr"/>
            <a:r>
              <a:rPr lang="pt-BR" sz="1200"/>
              <a:t>Heo JH, Rascati KL, Lopez KN, Moffett BS.J Pediatr. 2018 Aug;199:92-98.e10. doi: 10.1016/j.jpeds.2018.03.077. Epub 2018 May 9.</a:t>
            </a:r>
          </a:p>
          <a:p>
            <a:pPr algn="ctr"/>
            <a:r>
              <a:rPr lang="pt-BR" sz="1200"/>
              <a:t>PMID: 29753543.</a:t>
            </a:r>
            <a:r>
              <a:rPr lang="pt-BR" sz="1200" u="sng">
                <a:hlinkClick r:id="rId4"/>
              </a:rPr>
              <a:t>Similar articles</a:t>
            </a:r>
            <a:endParaRPr lang="pt-BR" sz="1200" u="sng"/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735013" y="2260600"/>
            <a:ext cx="1045991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BR" sz="2400" b="1" dirty="0">
                <a:solidFill>
                  <a:srgbClr val="0000FF"/>
                </a:solidFill>
              </a:rPr>
              <a:t>Risco aumento de fratura com o uso de </a:t>
            </a:r>
            <a:r>
              <a:rPr lang="pt-BR" sz="2400" b="1" dirty="0" err="1">
                <a:solidFill>
                  <a:srgbClr val="0000FF"/>
                </a:solidFill>
              </a:rPr>
              <a:t>furosemide</a:t>
            </a:r>
            <a:r>
              <a:rPr lang="pt-BR" sz="2400" b="1" dirty="0">
                <a:solidFill>
                  <a:srgbClr val="0000FF"/>
                </a:solidFill>
              </a:rPr>
              <a:t> nas crianças com </a:t>
            </a:r>
          </a:p>
          <a:p>
            <a:pPr algn="ctr"/>
            <a:r>
              <a:rPr lang="pt-BR" sz="2400" b="1" dirty="0">
                <a:solidFill>
                  <a:srgbClr val="0000FF"/>
                </a:solidFill>
              </a:rPr>
              <a:t>doença cardíaca congênita</a:t>
            </a:r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793288" y="5056188"/>
            <a:ext cx="1731962" cy="153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384300" y="5583238"/>
            <a:ext cx="688975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195263"/>
            <a:ext cx="8902700" cy="1978025"/>
          </a:xfrm>
          <a:prstGeom prst="rect">
            <a:avLst/>
          </a:prstGeom>
          <a:noFill/>
        </p:spPr>
      </p:pic>
      <p:pic>
        <p:nvPicPr>
          <p:cNvPr id="2060" name="Picture 12" descr="20180821_101419"/>
          <p:cNvPicPr>
            <a:picLocks noChangeAspect="1" noChangeArrowheads="1"/>
          </p:cNvPicPr>
          <p:nvPr/>
        </p:nvPicPr>
        <p:blipFill>
          <a:blip r:embed="rId8" cstate="print">
            <a:lum bright="12000" contrast="6000"/>
          </a:blip>
          <a:srcRect/>
          <a:stretch>
            <a:fillRect/>
          </a:stretch>
        </p:blipFill>
        <p:spPr bwMode="auto">
          <a:xfrm>
            <a:off x="8426450" y="188913"/>
            <a:ext cx="3765550" cy="20129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Introdução</a:t>
            </a:r>
          </a:p>
        </p:txBody>
      </p:sp>
      <p:sp>
        <p:nvSpPr>
          <p:cNvPr id="3075" name="Espaço Reservado para Conteúdo 2"/>
          <p:cNvSpPr>
            <a:spLocks noGrp="1"/>
          </p:cNvSpPr>
          <p:nvPr>
            <p:ph idx="1"/>
          </p:nvPr>
        </p:nvSpPr>
        <p:spPr>
          <a:xfrm>
            <a:off x="733425" y="1339850"/>
            <a:ext cx="10515600" cy="4351338"/>
          </a:xfrm>
        </p:spPr>
        <p:txBody>
          <a:bodyPr/>
          <a:lstStyle/>
          <a:p>
            <a:pPr algn="just"/>
            <a:r>
              <a:rPr lang="pt-BR" dirty="0" smtClean="0"/>
              <a:t>A Furosemida, um potente diurético, aumenta a perda urinária de potássio, cálcio e magnésio, inibindo a reabsorção destes íons na alça de </a:t>
            </a:r>
            <a:r>
              <a:rPr lang="pt-BR" dirty="0" err="1" smtClean="0"/>
              <a:t>Henle</a:t>
            </a:r>
            <a:r>
              <a:rPr lang="pt-BR" dirty="0" smtClean="0"/>
              <a:t>.</a:t>
            </a:r>
            <a:r>
              <a:rPr lang="pt-BR" baseline="30000" dirty="0" smtClean="0"/>
              <a:t>1,2</a:t>
            </a:r>
            <a:endParaRPr lang="pt-BR" dirty="0" smtClean="0"/>
          </a:p>
          <a:p>
            <a:pPr algn="just"/>
            <a:r>
              <a:rPr lang="pt-BR" dirty="0" smtClean="0"/>
              <a:t>A Furosemida pode causar </a:t>
            </a:r>
            <a:r>
              <a:rPr lang="pt-BR" dirty="0" err="1" smtClean="0"/>
              <a:t>hipercalciúria</a:t>
            </a:r>
            <a:r>
              <a:rPr lang="pt-BR" dirty="0" smtClean="0"/>
              <a:t> e </a:t>
            </a:r>
            <a:r>
              <a:rPr lang="pt-BR" dirty="0" err="1" smtClean="0"/>
              <a:t>nefrocalcinose</a:t>
            </a:r>
            <a:r>
              <a:rPr lang="pt-BR" dirty="0" smtClean="0"/>
              <a:t>.</a:t>
            </a:r>
            <a:r>
              <a:rPr lang="pt-BR" baseline="30000" dirty="0" smtClean="0"/>
              <a:t>3</a:t>
            </a:r>
            <a:endParaRPr lang="pt-BR" dirty="0" smtClean="0"/>
          </a:p>
          <a:p>
            <a:pPr algn="just"/>
            <a:r>
              <a:rPr lang="pt-BR" dirty="0" smtClean="0"/>
              <a:t>A excreção de cálcio na urina pode causar uma redução da densidade mineral óssea, o que pode levar à osteoporose. </a:t>
            </a:r>
            <a:r>
              <a:rPr lang="pt-BR" baseline="30000" dirty="0" smtClean="0"/>
              <a:t>4-6</a:t>
            </a:r>
            <a:endParaRPr lang="pt-BR" dirty="0" smtClean="0"/>
          </a:p>
          <a:p>
            <a:pPr algn="just"/>
            <a:r>
              <a:rPr lang="pt-BR" dirty="0" smtClean="0"/>
              <a:t>Um estudo observacional indicou que, </a:t>
            </a:r>
            <a:r>
              <a:rPr lang="pt-BR" dirty="0" smtClean="0">
                <a:solidFill>
                  <a:srgbClr val="0000FF"/>
                </a:solidFill>
              </a:rPr>
              <a:t>para a população adulta estudada, qualquer uso de diuréticos de alça estavam associados a um risco aumentado de fraturas </a:t>
            </a:r>
            <a:r>
              <a:rPr lang="pt-BR" dirty="0" smtClean="0"/>
              <a:t>(Cru: 51% [OR 1,51; 95% CI, 1,48-1,55]; Ajustada: 4% [OR 1,04; CI, 1,01-1,07]).</a:t>
            </a:r>
            <a:r>
              <a:rPr lang="pt-BR" baseline="30000" dirty="0" smtClean="0"/>
              <a:t>7</a:t>
            </a:r>
            <a:endParaRPr lang="pt-BR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Introdução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80000"/>
              </a:lnSpc>
            </a:pPr>
            <a:r>
              <a:rPr lang="pt-BR" dirty="0" smtClean="0"/>
              <a:t>Em uma </a:t>
            </a:r>
            <a:r>
              <a:rPr lang="pt-BR" dirty="0" err="1" smtClean="0"/>
              <a:t>metanálise</a:t>
            </a:r>
            <a:r>
              <a:rPr lang="pt-BR" dirty="0" smtClean="0"/>
              <a:t> que estudou a associação entre o diurético de alça e o risco de fraturas em adultos, comparando com o diurético não-alça, constatou-se que </a:t>
            </a:r>
            <a:r>
              <a:rPr lang="pt-BR" dirty="0" smtClean="0">
                <a:solidFill>
                  <a:srgbClr val="0000FF"/>
                </a:solidFill>
              </a:rPr>
              <a:t>pacientes que utilizavam o diurético de alça tiveram um aumento de aproximadamente 15% do risco total de fraturas.</a:t>
            </a:r>
            <a:r>
              <a:rPr lang="pt-BR" baseline="30000" dirty="0" smtClean="0">
                <a:solidFill>
                  <a:srgbClr val="0000FF"/>
                </a:solidFill>
              </a:rPr>
              <a:t>8</a:t>
            </a:r>
            <a:r>
              <a:rPr lang="pt-BR" dirty="0" smtClean="0">
                <a:solidFill>
                  <a:srgbClr val="0000FF"/>
                </a:solidFill>
              </a:rPr>
              <a:t> </a:t>
            </a:r>
          </a:p>
          <a:p>
            <a:pPr algn="just">
              <a:lnSpc>
                <a:spcPct val="80000"/>
              </a:lnSpc>
            </a:pPr>
            <a:r>
              <a:rPr lang="pt-BR" dirty="0" smtClean="0"/>
              <a:t>Furosemida é menos comumente prescrita em crianças do que em adultos. Crianças, especificamente aquelas com cardiopatias congênitas, fazem maior uso dessa medicação.</a:t>
            </a:r>
            <a:r>
              <a:rPr lang="pt-BR" baseline="30000" dirty="0" smtClean="0"/>
              <a:t>1</a:t>
            </a:r>
          </a:p>
          <a:p>
            <a:pPr algn="just">
              <a:lnSpc>
                <a:spcPct val="80000"/>
              </a:lnSpc>
            </a:pPr>
            <a:r>
              <a:rPr lang="pt-BR" dirty="0" smtClean="0"/>
              <a:t>Mais especificamente, naquelas crianças com cardiopatias congênitas e </a:t>
            </a:r>
            <a:r>
              <a:rPr lang="pt-BR" dirty="0" err="1" smtClean="0"/>
              <a:t>cardiomiopatias</a:t>
            </a:r>
            <a:r>
              <a:rPr lang="pt-BR" dirty="0" smtClean="0"/>
              <a:t>, são dados frequentemente diuréticos para insuficiência cardíaca.</a:t>
            </a:r>
            <a:r>
              <a:rPr lang="pt-BR" baseline="30000" dirty="0" smtClean="0"/>
              <a:t>9</a:t>
            </a:r>
            <a:endParaRPr lang="pt-BR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ítulo 1"/>
          <p:cNvSpPr>
            <a:spLocks noGrp="1"/>
          </p:cNvSpPr>
          <p:nvPr>
            <p:ph type="title"/>
          </p:nvPr>
        </p:nvSpPr>
        <p:spPr>
          <a:xfrm>
            <a:off x="838200" y="374650"/>
            <a:ext cx="10515600" cy="1325563"/>
          </a:xfrm>
        </p:spPr>
        <p:txBody>
          <a:bodyPr/>
          <a:lstStyle/>
          <a:p>
            <a:r>
              <a:rPr lang="pt-BR" smtClean="0"/>
              <a:t>Introdução</a:t>
            </a:r>
          </a:p>
        </p:txBody>
      </p:sp>
      <p:sp>
        <p:nvSpPr>
          <p:cNvPr id="5123" name="Espaço Reservado para Conteúdo 2"/>
          <p:cNvSpPr>
            <a:spLocks noGrp="1"/>
          </p:cNvSpPr>
          <p:nvPr>
            <p:ph idx="1"/>
          </p:nvPr>
        </p:nvSpPr>
        <p:spPr>
          <a:xfrm>
            <a:off x="752475" y="1492250"/>
            <a:ext cx="10515600" cy="4351338"/>
          </a:xfrm>
        </p:spPr>
        <p:txBody>
          <a:bodyPr/>
          <a:lstStyle/>
          <a:p>
            <a:pPr algn="just"/>
            <a:r>
              <a:rPr lang="pt-BR" dirty="0" smtClean="0"/>
              <a:t>No entanto, dados os estudos conduzidos com adultos que fazem uso de furosemida, as preocupações  permanecem sobre diuréticos de alça para crianças, especialmente para aqueles casos de uso crônico. </a:t>
            </a:r>
            <a:r>
              <a:rPr lang="pt-BR" dirty="0" smtClean="0">
                <a:solidFill>
                  <a:srgbClr val="0000FF"/>
                </a:solidFill>
              </a:rPr>
              <a:t>A furosemida é especialmente relacionada a uma alta taxa de </a:t>
            </a:r>
            <a:r>
              <a:rPr lang="pt-BR" dirty="0" err="1" smtClean="0">
                <a:solidFill>
                  <a:srgbClr val="0000FF"/>
                </a:solidFill>
              </a:rPr>
              <a:t>hipercalciúria</a:t>
            </a:r>
            <a:r>
              <a:rPr lang="pt-BR" dirty="0" smtClean="0">
                <a:solidFill>
                  <a:srgbClr val="0000FF"/>
                </a:solidFill>
              </a:rPr>
              <a:t>.</a:t>
            </a:r>
            <a:r>
              <a:rPr lang="pt-BR" baseline="30000" dirty="0" smtClean="0">
                <a:solidFill>
                  <a:srgbClr val="0000FF"/>
                </a:solidFill>
              </a:rPr>
              <a:t>10</a:t>
            </a:r>
            <a:endParaRPr lang="pt-BR" dirty="0" smtClean="0">
              <a:solidFill>
                <a:srgbClr val="0000FF"/>
              </a:solidFill>
            </a:endParaRPr>
          </a:p>
          <a:p>
            <a:pPr algn="just"/>
            <a:r>
              <a:rPr lang="pt-BR" dirty="0" smtClean="0"/>
              <a:t>Atkinson et </a:t>
            </a:r>
            <a:r>
              <a:rPr lang="pt-BR" dirty="0" err="1" smtClean="0"/>
              <a:t>al</a:t>
            </a:r>
            <a:r>
              <a:rPr lang="pt-BR" dirty="0" smtClean="0"/>
              <a:t> relataram que o tratamento com qualquer tipo de diurético na infância foi associado com uma perda renal anormal de cálcio, sódio, cloreto e potássio e outros alertaram que crianças com doença coronariana, </a:t>
            </a:r>
            <a:r>
              <a:rPr lang="pt-BR" dirty="0" err="1" smtClean="0"/>
              <a:t>cardiomiopatia</a:t>
            </a:r>
            <a:r>
              <a:rPr lang="pt-BR" dirty="0" smtClean="0"/>
              <a:t> e  quem são prescritos diuréticos de alça podem estar em risco de desenvolvimento de doença óssea metabólica.</a:t>
            </a:r>
            <a:r>
              <a:rPr lang="pt-BR" baseline="30000" dirty="0" smtClean="0"/>
              <a:t>11</a:t>
            </a:r>
            <a:r>
              <a:rPr lang="pt-BR" dirty="0" smtClean="0"/>
              <a:t>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Introdução</a:t>
            </a:r>
          </a:p>
        </p:txBody>
      </p:sp>
      <p:sp>
        <p:nvSpPr>
          <p:cNvPr id="6147" name="Espaço Reservado para Conteúdo 2"/>
          <p:cNvSpPr>
            <a:spLocks noGrp="1"/>
          </p:cNvSpPr>
          <p:nvPr>
            <p:ph idx="1"/>
          </p:nvPr>
        </p:nvSpPr>
        <p:spPr>
          <a:xfrm>
            <a:off x="838200" y="1835150"/>
            <a:ext cx="10515600" cy="4351338"/>
          </a:xfrm>
        </p:spPr>
        <p:txBody>
          <a:bodyPr/>
          <a:lstStyle/>
          <a:p>
            <a:pPr algn="ctr">
              <a:buFont typeface="Arial" pitchFamily="34" charset="0"/>
              <a:buNone/>
            </a:pPr>
            <a:r>
              <a:rPr lang="pt-BR" sz="3200" dirty="0" smtClean="0">
                <a:solidFill>
                  <a:srgbClr val="0000FF"/>
                </a:solidFill>
              </a:rPr>
              <a:t>O objetivo deste estudo foi determinar a associação entre a terapia com furosemida e as fraturas em crianças com cardiopatias congênitas.</a:t>
            </a:r>
          </a:p>
          <a:p>
            <a:pPr algn="ctr"/>
            <a:endParaRPr lang="pt-BR" sz="3200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Métodos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algn="just" fontAlgn="auto">
              <a:spcAft>
                <a:spcPts val="0"/>
              </a:spcAft>
              <a:defRPr/>
            </a:pPr>
            <a:r>
              <a:rPr lang="pt-BR" dirty="0" smtClean="0"/>
              <a:t>Coorte retrospectiva foi utilizada para avaliar a associação do uso de furosemida e fraturas.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pt-BR" dirty="0" smtClean="0"/>
              <a:t>Os dados foram extraídos do </a:t>
            </a:r>
            <a:r>
              <a:rPr lang="pt-BR" i="1" dirty="0" smtClean="0"/>
              <a:t>Texas </a:t>
            </a:r>
            <a:r>
              <a:rPr lang="pt-BR" i="1" dirty="0" err="1" smtClean="0"/>
              <a:t>Medicaid</a:t>
            </a:r>
            <a:r>
              <a:rPr lang="pt-BR" i="1" dirty="0" smtClean="0"/>
              <a:t> </a:t>
            </a:r>
            <a:r>
              <a:rPr lang="pt-BR" i="1" dirty="0" err="1" smtClean="0"/>
              <a:t>Database</a:t>
            </a:r>
            <a:r>
              <a:rPr lang="pt-BR" dirty="0" smtClean="0"/>
              <a:t>, entre 2008 e 2014.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pt-BR" dirty="0" smtClean="0"/>
              <a:t>Estudo aprovado pela Universidade do Texas no Austin </a:t>
            </a:r>
            <a:r>
              <a:rPr lang="pt-BR" dirty="0" err="1" smtClean="0"/>
              <a:t>Institutional</a:t>
            </a:r>
            <a:r>
              <a:rPr lang="pt-BR" dirty="0" smtClean="0"/>
              <a:t> </a:t>
            </a:r>
            <a:r>
              <a:rPr lang="pt-BR" dirty="0" err="1" smtClean="0"/>
              <a:t>Review</a:t>
            </a:r>
            <a:r>
              <a:rPr lang="pt-BR" dirty="0" smtClean="0"/>
              <a:t> </a:t>
            </a:r>
            <a:r>
              <a:rPr lang="pt-BR" dirty="0" err="1" smtClean="0"/>
              <a:t>Board</a:t>
            </a:r>
            <a:r>
              <a:rPr lang="pt-BR" dirty="0" smtClean="0"/>
              <a:t> e pela Comissão de Saúde e Serviços Humanos do Texas. </a:t>
            </a:r>
          </a:p>
          <a:p>
            <a:pPr algn="just" fontAlgn="auto">
              <a:spcAft>
                <a:spcPts val="0"/>
              </a:spcAft>
              <a:defRPr/>
            </a:pPr>
            <a:r>
              <a:rPr lang="pt-BR" dirty="0" smtClean="0"/>
              <a:t>Tanto os pacientes internados como os pacientes ambulatoriais foram incluídos no estudo se tivessem &lt;12 anos de idade e tivessem diagnóstico de doença cardíaca coronariana, cardiomiopatia ou insuficiência cardíaca. </a:t>
            </a:r>
          </a:p>
          <a:p>
            <a:pPr fontAlgn="auto">
              <a:spcAft>
                <a:spcPts val="0"/>
              </a:spcAft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Métodos</a:t>
            </a:r>
          </a:p>
        </p:txBody>
      </p:sp>
      <p:sp>
        <p:nvSpPr>
          <p:cNvPr id="819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dirty="0" smtClean="0"/>
              <a:t>Sob o pressuposto de que um paciente usou furosemida cronicamente, aqueles que preencheram os critérios do estudo foram divididos em 3 grupos. </a:t>
            </a:r>
          </a:p>
          <a:p>
            <a:pPr lvl="1" algn="just"/>
            <a:r>
              <a:rPr lang="pt-BR" sz="2200" b="1" dirty="0" smtClean="0">
                <a:solidFill>
                  <a:srgbClr val="0000FF"/>
                </a:solidFill>
              </a:rPr>
              <a:t>Grupo Furosemida-Aderente</a:t>
            </a:r>
            <a:r>
              <a:rPr lang="pt-BR" sz="2200" b="1" dirty="0" smtClean="0"/>
              <a:t>: </a:t>
            </a:r>
            <a:r>
              <a:rPr lang="pt-BR" sz="2200" dirty="0" smtClean="0"/>
              <a:t>o paciente tivesse pelo menos 256 dias de prescrição de furosemida durante o primeiro ano pós-índice (isto é, razão de posse de medicação [MPR] de ≥ 70%), eles foram categorizados no grupo aderente à furosemida. </a:t>
            </a:r>
          </a:p>
          <a:p>
            <a:pPr lvl="1" algn="just"/>
            <a:r>
              <a:rPr lang="pt-BR" sz="2200" b="1" dirty="0" smtClean="0">
                <a:solidFill>
                  <a:srgbClr val="0000FF"/>
                </a:solidFill>
              </a:rPr>
              <a:t>Grupo </a:t>
            </a:r>
            <a:r>
              <a:rPr lang="pt-BR" sz="2200" b="1" dirty="0" err="1" smtClean="0">
                <a:solidFill>
                  <a:srgbClr val="0000FF"/>
                </a:solidFill>
              </a:rPr>
              <a:t>Furosemida-Não-Aderente</a:t>
            </a:r>
            <a:r>
              <a:rPr lang="pt-BR" sz="2200" b="1" dirty="0" smtClean="0"/>
              <a:t>: </a:t>
            </a:r>
            <a:r>
              <a:rPr lang="pt-BR" sz="2200" dirty="0" smtClean="0"/>
              <a:t>o paciente tivesse &lt;256 dias de prescrição de furosemida durante o primeiro ano pós-índice (isto é, uma MPR &lt;70%). </a:t>
            </a:r>
          </a:p>
          <a:p>
            <a:pPr lvl="1" algn="just"/>
            <a:r>
              <a:rPr lang="pt-BR" sz="2200" b="1" dirty="0" smtClean="0">
                <a:solidFill>
                  <a:srgbClr val="0000FF"/>
                </a:solidFill>
              </a:rPr>
              <a:t>Nenhum grupo de furosemida</a:t>
            </a:r>
            <a:r>
              <a:rPr lang="pt-BR" sz="2200" b="1" dirty="0" smtClean="0"/>
              <a:t>: </a:t>
            </a:r>
            <a:r>
              <a:rPr lang="pt-BR" sz="2200" dirty="0" smtClean="0"/>
              <a:t>pacientes não tivessem furosemida prescrição a qualquer momento, mas tinha outra receita diurética (incluído diuréticos poupadores de potássio e diuréticos </a:t>
            </a:r>
            <a:r>
              <a:rPr lang="pt-BR" sz="2200" dirty="0" err="1" smtClean="0"/>
              <a:t>tiazídicos</a:t>
            </a:r>
            <a:r>
              <a:rPr lang="pt-BR" sz="2200" dirty="0" smtClean="0"/>
              <a:t>) e se pacientes não apresentavam prescrição de diuréticos.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ítulo 1"/>
          <p:cNvSpPr>
            <a:spLocks noGrp="1"/>
          </p:cNvSpPr>
          <p:nvPr>
            <p:ph type="title"/>
          </p:nvPr>
        </p:nvSpPr>
        <p:spPr>
          <a:xfrm>
            <a:off x="750888" y="-225425"/>
            <a:ext cx="10515600" cy="1325563"/>
          </a:xfrm>
        </p:spPr>
        <p:txBody>
          <a:bodyPr/>
          <a:lstStyle/>
          <a:p>
            <a:r>
              <a:rPr lang="pt-BR" smtClean="0"/>
              <a:t>Métodos</a:t>
            </a:r>
          </a:p>
        </p:txBody>
      </p:sp>
      <p:sp>
        <p:nvSpPr>
          <p:cNvPr id="9219" name="Espaço Reservado para Conteúdo 2"/>
          <p:cNvSpPr>
            <a:spLocks noGrp="1"/>
          </p:cNvSpPr>
          <p:nvPr>
            <p:ph idx="1"/>
          </p:nvPr>
        </p:nvSpPr>
        <p:spPr>
          <a:xfrm>
            <a:off x="681038" y="841375"/>
            <a:ext cx="10515600" cy="4351338"/>
          </a:xfrm>
        </p:spPr>
        <p:txBody>
          <a:bodyPr/>
          <a:lstStyle/>
          <a:p>
            <a:pPr algn="ctr">
              <a:buFont typeface="Arial" pitchFamily="34" charset="0"/>
              <a:buNone/>
            </a:pPr>
            <a:r>
              <a:rPr lang="pt-BR" dirty="0" smtClean="0">
                <a:solidFill>
                  <a:srgbClr val="0000FF"/>
                </a:solidFill>
              </a:rPr>
              <a:t>O desfecho primário foi a nova ocorrência de fratura óssea no período pós-índice.</a:t>
            </a:r>
          </a:p>
          <a:p>
            <a:pPr algn="ctr">
              <a:buFont typeface="Arial" pitchFamily="34" charset="0"/>
              <a:buNone/>
            </a:pPr>
            <a:r>
              <a:rPr lang="pt-BR" dirty="0" smtClean="0">
                <a:solidFill>
                  <a:srgbClr val="0000FF"/>
                </a:solidFill>
              </a:rPr>
              <a:t>Para controlar outros fatores </a:t>
            </a:r>
            <a:r>
              <a:rPr lang="pt-BR" altLang="ja-JP" dirty="0" smtClean="0">
                <a:solidFill>
                  <a:srgbClr val="0000FF"/>
                </a:solidFill>
                <a:ea typeface="MS PGothic" pitchFamily="34" charset="-128"/>
              </a:rPr>
              <a:t>que</a:t>
            </a:r>
            <a:r>
              <a:rPr lang="pt-BR" dirty="0" smtClean="0">
                <a:solidFill>
                  <a:srgbClr val="0000FF"/>
                </a:solidFill>
              </a:rPr>
              <a:t> podem estar associados com a incidência de fraturas,variáveis adicionais foram incluídas como covariáveis na analise </a:t>
            </a:r>
            <a:r>
              <a:rPr lang="pt-BR" dirty="0" err="1" smtClean="0">
                <a:solidFill>
                  <a:srgbClr val="0000FF"/>
                </a:solidFill>
              </a:rPr>
              <a:t>multivariável</a:t>
            </a:r>
            <a:r>
              <a:rPr lang="pt-BR" dirty="0" smtClean="0">
                <a:solidFill>
                  <a:srgbClr val="0000FF"/>
                </a:solidFill>
              </a:rPr>
              <a:t> </a:t>
            </a:r>
          </a:p>
          <a:p>
            <a:pPr algn="just"/>
            <a:r>
              <a:rPr lang="pt-BR" dirty="0" smtClean="0"/>
              <a:t>Primeiro, os pacientes foram divididos entre aqueles que tiveram apenas um diagnóstico de doença coronariana e aqueles que tiveram um diagnóstico de </a:t>
            </a:r>
            <a:r>
              <a:rPr lang="pt-BR" dirty="0" err="1" smtClean="0"/>
              <a:t>cardiomiopatia</a:t>
            </a:r>
            <a:r>
              <a:rPr lang="pt-BR" dirty="0" smtClean="0"/>
              <a:t> e / ou insuficiência cardíaca, além de um diagnóstico de doença coronariana.</a:t>
            </a:r>
          </a:p>
          <a:p>
            <a:pPr algn="just"/>
            <a:r>
              <a:rPr lang="pt-BR" dirty="0" smtClean="0"/>
              <a:t>Segundo, dois indicadores de doenças foram selecionados como covariáveis ​​para avaliar a </a:t>
            </a:r>
            <a:r>
              <a:rPr lang="pt-BR" dirty="0" err="1" smtClean="0"/>
              <a:t>comorbidade</a:t>
            </a:r>
            <a:r>
              <a:rPr lang="pt-BR" dirty="0" smtClean="0"/>
              <a:t>: um diagnóstico de displasia broncopulmonar e um diagnóstico de baixo peso ao nascer ou prematuridade.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Métodos</a:t>
            </a:r>
          </a:p>
        </p:txBody>
      </p:sp>
      <p:sp>
        <p:nvSpPr>
          <p:cNvPr id="1024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dirty="0" smtClean="0"/>
              <a:t>Em seguida, foram incluídos fatores clínicos para ajustar a gravidade da doença: cirurgia cardíaca e </a:t>
            </a:r>
            <a:r>
              <a:rPr lang="pt-BR" dirty="0" smtClean="0">
                <a:solidFill>
                  <a:srgbClr val="0000FF"/>
                </a:solidFill>
              </a:rPr>
              <a:t>uso de inibidores da bomba de prótons, que podem  aumentar o risco de fratura </a:t>
            </a:r>
            <a:r>
              <a:rPr lang="pt-BR" dirty="0" smtClean="0"/>
              <a:t>(14-16).</a:t>
            </a:r>
          </a:p>
          <a:p>
            <a:pPr algn="just"/>
            <a:r>
              <a:rPr lang="pt-BR" dirty="0" smtClean="0"/>
              <a:t>Além disso, o uso de medicamentos menos comumente usados ​​- antagonista-H2, betabloqueadores e suplementação de cálcio ou vitamina D - foram adicionados em uma análise de sensibilidade. Outros  fatores demográficos incluídos no modelo foram idade na data do índice; sexo; e raça / etnia. </a:t>
            </a:r>
          </a:p>
          <a:p>
            <a:endParaRPr lang="pt-BR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Métodos – Análise Estatística</a:t>
            </a:r>
          </a:p>
        </p:txBody>
      </p:sp>
      <p:sp>
        <p:nvSpPr>
          <p:cNvPr id="11267" name="Espaço Reservado para Conteúdo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smtClean="0"/>
              <a:t>As características basais e as variáveis de tratamento foram comparadas com testes </a:t>
            </a:r>
            <a:r>
              <a:rPr lang="pt-BR" altLang="ja-JP" smtClean="0">
                <a:ea typeface="MS PGothic" pitchFamily="34" charset="-128"/>
              </a:rPr>
              <a:t>q</a:t>
            </a:r>
            <a:r>
              <a:rPr lang="pt-BR" smtClean="0"/>
              <a:t>ui</a:t>
            </a:r>
            <a:r>
              <a:rPr lang="pt-BR" altLang="ja-JP" smtClean="0">
                <a:ea typeface="MS PGothic" pitchFamily="34" charset="-128"/>
              </a:rPr>
              <a:t>q</a:t>
            </a:r>
            <a:r>
              <a:rPr lang="pt-BR" smtClean="0"/>
              <a:t>uadrado (x²) para todas as variáveis categóricas e testes ANOVA (Análise de variância) para todas as variáveis contínuas. A combinação foi realizada usando o método de correspondência de escore de propensão para reduzir o viés nas covariáveis entre os 3 grupos.</a:t>
            </a:r>
          </a:p>
          <a:p>
            <a:pPr algn="just"/>
            <a:r>
              <a:rPr lang="pt-BR" smtClean="0"/>
              <a:t>A incidência de ocorrência de fraturas foi comparada entre os grupos usando o teste x².</a:t>
            </a:r>
          </a:p>
          <a:p>
            <a:pPr algn="just"/>
            <a:r>
              <a:rPr lang="pt-BR" smtClean="0"/>
              <a:t>Para estimar as chances de uma fratura na população do estudo, foi realizada uma regressão logística dos pacientes pareados, controlando para covariáveis.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Métodos – Análise estatística</a:t>
            </a:r>
          </a:p>
        </p:txBody>
      </p:sp>
      <p:sp>
        <p:nvSpPr>
          <p:cNvPr id="1229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smtClean="0"/>
              <a:t>Além disso, o teste de </a:t>
            </a:r>
            <a:r>
              <a:rPr lang="pt-BR" i="1" smtClean="0"/>
              <a:t>log-rank</a:t>
            </a:r>
            <a:r>
              <a:rPr lang="pt-BR" smtClean="0"/>
              <a:t> foi usado para comparar a distribuição de entre os 3 grupos, e um risco proporcional no modelo Cox com a Curva  de Kaplan-Meier (curva de sobrevivência) foi usado avaliar o tempo de fratura controlando para covariáveis. </a:t>
            </a:r>
          </a:p>
          <a:p>
            <a:pPr algn="just"/>
            <a:r>
              <a:rPr lang="pt-BR" smtClean="0"/>
              <a:t>Todo o gerenciamento de dados e análises estatísticas foram concluídas usando as versões do SAS 9,4 (SAS Institute Inc, Cary, Carolina do Norte) e Stata Software Estatístico: Release 14 (StataCorp, College Station, Texas). </a:t>
            </a:r>
          </a:p>
          <a:p>
            <a:pPr algn="just"/>
            <a:r>
              <a:rPr lang="pt-BR" smtClean="0"/>
              <a:t>P &lt;0,05 foi considerado estatisticamente significativo a priori.</a:t>
            </a:r>
          </a:p>
          <a:p>
            <a:endParaRPr lang="pt-BR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ítulo 1"/>
          <p:cNvSpPr>
            <a:spLocks noGrp="1"/>
          </p:cNvSpPr>
          <p:nvPr>
            <p:ph type="title"/>
          </p:nvPr>
        </p:nvSpPr>
        <p:spPr>
          <a:xfrm>
            <a:off x="935038" y="0"/>
            <a:ext cx="10515600" cy="1325563"/>
          </a:xfrm>
        </p:spPr>
        <p:txBody>
          <a:bodyPr/>
          <a:lstStyle/>
          <a:p>
            <a:r>
              <a:rPr lang="pt-BR" smtClean="0"/>
              <a:t>Resultados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en-US" dirty="0" smtClean="0">
                <a:solidFill>
                  <a:srgbClr val="0000FF"/>
                </a:solidFill>
              </a:rPr>
              <a:t>N= 53.725 </a:t>
            </a:r>
            <a:r>
              <a:rPr lang="en-US" dirty="0" err="1" smtClean="0">
                <a:solidFill>
                  <a:srgbClr val="0000FF"/>
                </a:solidFill>
              </a:rPr>
              <a:t>pacientes</a:t>
            </a:r>
            <a:r>
              <a:rPr lang="en-US" dirty="0" smtClean="0">
                <a:solidFill>
                  <a:srgbClr val="0000FF"/>
                </a:solidFill>
              </a:rPr>
              <a:t> se </a:t>
            </a:r>
            <a:r>
              <a:rPr lang="en-US" dirty="0" err="1" smtClean="0">
                <a:solidFill>
                  <a:srgbClr val="0000FF"/>
                </a:solidFill>
              </a:rPr>
              <a:t>encaixaram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nos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critérios</a:t>
            </a:r>
            <a:r>
              <a:rPr lang="en-US" dirty="0" smtClean="0">
                <a:solidFill>
                  <a:srgbClr val="0000FF"/>
                </a:solidFill>
              </a:rPr>
              <a:t> do </a:t>
            </a:r>
            <a:r>
              <a:rPr lang="en-US" dirty="0" err="1" smtClean="0">
                <a:solidFill>
                  <a:srgbClr val="0000FF"/>
                </a:solidFill>
              </a:rPr>
              <a:t>estudo</a:t>
            </a:r>
            <a:endParaRPr lang="en-US" dirty="0" smtClean="0">
              <a:solidFill>
                <a:srgbClr val="0000FF"/>
              </a:solidFill>
            </a:endParaRPr>
          </a:p>
          <a:p>
            <a:pPr algn="ctr">
              <a:buFont typeface="Arial" pitchFamily="34" charset="0"/>
              <a:buNone/>
            </a:pPr>
            <a:r>
              <a:rPr lang="en-US" dirty="0" smtClean="0">
                <a:solidFill>
                  <a:srgbClr val="0000FF"/>
                </a:solidFill>
              </a:rPr>
              <a:t>(</a:t>
            </a:r>
            <a:r>
              <a:rPr lang="en-US" dirty="0" err="1" smtClean="0">
                <a:solidFill>
                  <a:srgbClr val="0000FF"/>
                </a:solidFill>
              </a:rPr>
              <a:t>furosemida</a:t>
            </a:r>
            <a:r>
              <a:rPr lang="en-US" dirty="0" smtClean="0">
                <a:solidFill>
                  <a:srgbClr val="0000FF"/>
                </a:solidFill>
              </a:rPr>
              <a:t> - </a:t>
            </a:r>
            <a:r>
              <a:rPr lang="en-US" dirty="0" err="1" smtClean="0">
                <a:solidFill>
                  <a:srgbClr val="0000FF"/>
                </a:solidFill>
              </a:rPr>
              <a:t>aderente:n</a:t>
            </a:r>
            <a:r>
              <a:rPr lang="en-US" dirty="0" smtClean="0">
                <a:solidFill>
                  <a:srgbClr val="0000FF"/>
                </a:solidFill>
              </a:rPr>
              <a:t>=466; </a:t>
            </a:r>
            <a:r>
              <a:rPr lang="en-US" dirty="0" err="1" smtClean="0">
                <a:solidFill>
                  <a:srgbClr val="0000FF"/>
                </a:solidFill>
              </a:rPr>
              <a:t>furosemida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não</a:t>
            </a:r>
            <a:r>
              <a:rPr lang="en-US" dirty="0" smtClean="0">
                <a:solidFill>
                  <a:srgbClr val="0000FF"/>
                </a:solidFill>
              </a:rPr>
              <a:t> - </a:t>
            </a:r>
            <a:r>
              <a:rPr lang="en-US" dirty="0" err="1" smtClean="0">
                <a:solidFill>
                  <a:srgbClr val="0000FF"/>
                </a:solidFill>
              </a:rPr>
              <a:t>aderente:n</a:t>
            </a:r>
            <a:r>
              <a:rPr lang="en-US" dirty="0" smtClean="0">
                <a:solidFill>
                  <a:srgbClr val="0000FF"/>
                </a:solidFill>
              </a:rPr>
              <a:t>=2810 e </a:t>
            </a:r>
            <a:r>
              <a:rPr lang="en-US" dirty="0" err="1" smtClean="0">
                <a:solidFill>
                  <a:srgbClr val="0000FF"/>
                </a:solidFill>
              </a:rPr>
              <a:t>não</a:t>
            </a:r>
            <a:r>
              <a:rPr lang="en-US" dirty="0" smtClean="0">
                <a:solidFill>
                  <a:srgbClr val="0000FF"/>
                </a:solidFill>
              </a:rPr>
              <a:t> furosemida:50449). </a:t>
            </a:r>
            <a:r>
              <a:rPr lang="en-US" dirty="0" err="1" smtClean="0">
                <a:solidFill>
                  <a:srgbClr val="0000FF"/>
                </a:solidFill>
              </a:rPr>
              <a:t>Apêndice</a:t>
            </a:r>
            <a:r>
              <a:rPr lang="en-US" dirty="0" smtClean="0">
                <a:solidFill>
                  <a:srgbClr val="0000FF"/>
                </a:solidFill>
              </a:rPr>
              <a:t> IV </a:t>
            </a:r>
          </a:p>
          <a:p>
            <a:pPr algn="ctr">
              <a:buFont typeface="Arial" pitchFamily="34" charset="0"/>
              <a:buNone/>
            </a:pPr>
            <a:r>
              <a:rPr lang="en-US" dirty="0" smtClean="0"/>
              <a:t>O </a:t>
            </a:r>
            <a:r>
              <a:rPr lang="en-US" dirty="0" err="1" smtClean="0"/>
              <a:t>período</a:t>
            </a:r>
            <a:r>
              <a:rPr lang="en-US" dirty="0" smtClean="0"/>
              <a:t> </a:t>
            </a:r>
            <a:r>
              <a:rPr lang="en-US" dirty="0" err="1" smtClean="0"/>
              <a:t>médio</a:t>
            </a:r>
            <a:r>
              <a:rPr lang="en-US" dirty="0" smtClean="0"/>
              <a:t> do </a:t>
            </a:r>
            <a:r>
              <a:rPr lang="en-US" dirty="0" err="1" smtClean="0"/>
              <a:t>seguimento</a:t>
            </a:r>
            <a:r>
              <a:rPr lang="en-US" dirty="0" smtClean="0"/>
              <a:t> </a:t>
            </a:r>
            <a:r>
              <a:rPr lang="en-US" dirty="0" err="1" smtClean="0"/>
              <a:t>foi</a:t>
            </a:r>
            <a:r>
              <a:rPr lang="en-US" dirty="0" smtClean="0"/>
              <a:t> de </a:t>
            </a:r>
            <a:r>
              <a:rPr lang="en-US" dirty="0" smtClean="0">
                <a:solidFill>
                  <a:srgbClr val="0000FF"/>
                </a:solidFill>
              </a:rPr>
              <a:t>3 </a:t>
            </a:r>
            <a:r>
              <a:rPr lang="en-US" dirty="0" err="1" smtClean="0">
                <a:solidFill>
                  <a:srgbClr val="0000FF"/>
                </a:solidFill>
              </a:rPr>
              <a:t>anos</a:t>
            </a:r>
            <a:r>
              <a:rPr lang="en-US" dirty="0" smtClean="0">
                <a:solidFill>
                  <a:srgbClr val="FFCC00"/>
                </a:solidFill>
              </a:rPr>
              <a:t>;</a:t>
            </a:r>
          </a:p>
          <a:p>
            <a:pPr algn="just"/>
            <a:r>
              <a:rPr lang="en-US" dirty="0" err="1" smtClean="0"/>
              <a:t>Foram</a:t>
            </a:r>
            <a:r>
              <a:rPr lang="en-US" dirty="0" smtClean="0"/>
              <a:t> </a:t>
            </a:r>
            <a:r>
              <a:rPr lang="en-US" dirty="0" err="1" smtClean="0"/>
              <a:t>encontradas</a:t>
            </a:r>
            <a:r>
              <a:rPr lang="en-US" dirty="0" smtClean="0"/>
              <a:t> </a:t>
            </a:r>
            <a:r>
              <a:rPr lang="en-US" dirty="0" err="1" smtClean="0"/>
              <a:t>diferenças</a:t>
            </a:r>
            <a:r>
              <a:rPr lang="en-US" dirty="0" smtClean="0"/>
              <a:t> </a:t>
            </a:r>
            <a:r>
              <a:rPr lang="en-US" dirty="0" err="1" smtClean="0"/>
              <a:t>significativas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todas</a:t>
            </a:r>
            <a:r>
              <a:rPr lang="en-US" dirty="0" smtClean="0"/>
              <a:t> as </a:t>
            </a:r>
            <a:r>
              <a:rPr lang="en-US" dirty="0" err="1" smtClean="0"/>
              <a:t>características</a:t>
            </a:r>
            <a:r>
              <a:rPr lang="en-US" dirty="0" smtClean="0"/>
              <a:t> </a:t>
            </a:r>
            <a:r>
              <a:rPr lang="en-US" dirty="0" err="1" smtClean="0"/>
              <a:t>clínicas</a:t>
            </a:r>
            <a:r>
              <a:rPr lang="en-US" dirty="0" smtClean="0"/>
              <a:t> e </a:t>
            </a:r>
            <a:r>
              <a:rPr lang="en-US" dirty="0" err="1" smtClean="0"/>
              <a:t>demográficas</a:t>
            </a:r>
            <a:r>
              <a:rPr lang="en-US" dirty="0" smtClean="0"/>
              <a:t> entre </a:t>
            </a:r>
            <a:r>
              <a:rPr lang="en-US" dirty="0" err="1" smtClean="0"/>
              <a:t>grupos</a:t>
            </a:r>
            <a:r>
              <a:rPr lang="en-US" dirty="0" smtClean="0"/>
              <a:t>, </a:t>
            </a:r>
            <a:r>
              <a:rPr lang="en-US" dirty="0" err="1" smtClean="0"/>
              <a:t>exceto</a:t>
            </a:r>
            <a:r>
              <a:rPr lang="en-US" dirty="0" smtClean="0"/>
              <a:t> </a:t>
            </a:r>
            <a:r>
              <a:rPr lang="en-US" dirty="0" err="1" smtClean="0"/>
              <a:t>sexo</a:t>
            </a:r>
            <a:r>
              <a:rPr lang="en-US" dirty="0" smtClean="0"/>
              <a:t> (</a:t>
            </a:r>
            <a:r>
              <a:rPr lang="en-US" dirty="0" err="1" smtClean="0">
                <a:solidFill>
                  <a:srgbClr val="0000FF"/>
                </a:solidFill>
              </a:rPr>
              <a:t>Tabela</a:t>
            </a:r>
            <a:r>
              <a:rPr lang="en-US" dirty="0" smtClean="0">
                <a:solidFill>
                  <a:srgbClr val="0000FF"/>
                </a:solidFill>
              </a:rPr>
              <a:t> 1</a:t>
            </a:r>
            <a:r>
              <a:rPr lang="en-US" dirty="0" smtClean="0"/>
              <a:t>);</a:t>
            </a:r>
          </a:p>
          <a:p>
            <a:pPr algn="just"/>
            <a:r>
              <a:rPr lang="en-US" dirty="0" err="1" smtClean="0">
                <a:solidFill>
                  <a:srgbClr val="0000FF"/>
                </a:solidFill>
              </a:rPr>
              <a:t>Após</a:t>
            </a:r>
            <a:r>
              <a:rPr lang="en-US" dirty="0" smtClean="0">
                <a:solidFill>
                  <a:srgbClr val="0000FF"/>
                </a:solidFill>
              </a:rPr>
              <a:t> score de </a:t>
            </a:r>
            <a:r>
              <a:rPr lang="en-US" dirty="0" err="1" smtClean="0">
                <a:solidFill>
                  <a:srgbClr val="0000FF"/>
                </a:solidFill>
              </a:rPr>
              <a:t>propensão</a:t>
            </a:r>
            <a:r>
              <a:rPr lang="en-US" dirty="0" smtClean="0">
                <a:solidFill>
                  <a:srgbClr val="0000FF"/>
                </a:solidFill>
              </a:rPr>
              <a:t> o </a:t>
            </a:r>
            <a:r>
              <a:rPr lang="en-US" dirty="0" err="1" smtClean="0">
                <a:solidFill>
                  <a:srgbClr val="0000FF"/>
                </a:solidFill>
              </a:rPr>
              <a:t>tamanho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da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amostra</a:t>
            </a:r>
            <a:r>
              <a:rPr lang="en-US" dirty="0" smtClean="0">
                <a:solidFill>
                  <a:srgbClr val="0000FF"/>
                </a:solidFill>
              </a:rPr>
              <a:t> final </a:t>
            </a:r>
            <a:r>
              <a:rPr lang="en-US" dirty="0" err="1" smtClean="0">
                <a:solidFill>
                  <a:srgbClr val="0000FF"/>
                </a:solidFill>
              </a:rPr>
              <a:t>foi</a:t>
            </a:r>
            <a:r>
              <a:rPr lang="en-US" dirty="0" smtClean="0">
                <a:solidFill>
                  <a:srgbClr val="0000FF"/>
                </a:solidFill>
              </a:rPr>
              <a:t> de </a:t>
            </a:r>
            <a:r>
              <a:rPr lang="en-US" b="1" dirty="0" smtClean="0">
                <a:solidFill>
                  <a:srgbClr val="0000FF"/>
                </a:solidFill>
              </a:rPr>
              <a:t>3912 </a:t>
            </a:r>
            <a:r>
              <a:rPr lang="en-US" b="1" dirty="0" err="1" smtClean="0">
                <a:solidFill>
                  <a:srgbClr val="0000FF"/>
                </a:solidFill>
              </a:rPr>
              <a:t>pacientes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/>
              <a:t>sem</a:t>
            </a:r>
            <a:r>
              <a:rPr lang="en-US" dirty="0" smtClean="0"/>
              <a:t> </a:t>
            </a:r>
            <a:r>
              <a:rPr lang="en-US" dirty="0" err="1" smtClean="0"/>
              <a:t>diferenças</a:t>
            </a:r>
            <a:r>
              <a:rPr lang="en-US" dirty="0" smtClean="0"/>
              <a:t> </a:t>
            </a:r>
            <a:r>
              <a:rPr lang="en-US" dirty="0" err="1" smtClean="0"/>
              <a:t>nos</a:t>
            </a:r>
            <a:r>
              <a:rPr lang="en-US" dirty="0" smtClean="0"/>
              <a:t> dados </a:t>
            </a:r>
            <a:r>
              <a:rPr lang="en-US" dirty="0" err="1" smtClean="0"/>
              <a:t>demográficos</a:t>
            </a:r>
            <a:r>
              <a:rPr lang="en-US" dirty="0" smtClean="0"/>
              <a:t> </a:t>
            </a:r>
            <a:r>
              <a:rPr lang="en-US" dirty="0" err="1" smtClean="0"/>
              <a:t>basais</a:t>
            </a:r>
            <a:endParaRPr lang="en-US" dirty="0" smtClean="0"/>
          </a:p>
          <a:p>
            <a:pPr lvl="1" algn="ctr"/>
            <a:r>
              <a:rPr lang="en-US" b="1" dirty="0" smtClean="0">
                <a:solidFill>
                  <a:srgbClr val="0000FF"/>
                </a:solidFill>
              </a:rPr>
              <a:t>254 </a:t>
            </a:r>
            <a:r>
              <a:rPr lang="en-US" b="1" dirty="0" err="1" smtClean="0">
                <a:solidFill>
                  <a:srgbClr val="0000FF"/>
                </a:solidFill>
              </a:rPr>
              <a:t>aderentes</a:t>
            </a:r>
            <a:r>
              <a:rPr lang="en-US" b="1" dirty="0" smtClean="0">
                <a:solidFill>
                  <a:srgbClr val="0000FF"/>
                </a:solidFill>
              </a:rPr>
              <a:t> a </a:t>
            </a:r>
            <a:r>
              <a:rPr lang="en-US" b="1" dirty="0" err="1" smtClean="0">
                <a:solidFill>
                  <a:srgbClr val="0000FF"/>
                </a:solidFill>
              </a:rPr>
              <a:t>furosemida</a:t>
            </a:r>
            <a:endParaRPr lang="en-US" b="1" dirty="0" smtClean="0">
              <a:solidFill>
                <a:srgbClr val="0000FF"/>
              </a:solidFill>
            </a:endParaRPr>
          </a:p>
          <a:p>
            <a:pPr lvl="1" algn="ctr"/>
            <a:r>
              <a:rPr lang="en-US" b="1" dirty="0" smtClean="0">
                <a:solidFill>
                  <a:srgbClr val="0000FF"/>
                </a:solidFill>
              </a:rPr>
              <a:t>724 </a:t>
            </a:r>
            <a:r>
              <a:rPr lang="en-US" b="1" dirty="0" err="1" smtClean="0">
                <a:solidFill>
                  <a:srgbClr val="0000FF"/>
                </a:solidFill>
              </a:rPr>
              <a:t>não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aderentes</a:t>
            </a:r>
            <a:r>
              <a:rPr lang="en-US" b="1" dirty="0" smtClean="0">
                <a:solidFill>
                  <a:srgbClr val="0000FF"/>
                </a:solidFill>
              </a:rPr>
              <a:t> a </a:t>
            </a:r>
            <a:r>
              <a:rPr lang="en-US" b="1" dirty="0" err="1" smtClean="0">
                <a:solidFill>
                  <a:srgbClr val="0000FF"/>
                </a:solidFill>
              </a:rPr>
              <a:t>furosemida</a:t>
            </a:r>
            <a:endParaRPr lang="en-US" b="1" dirty="0" smtClean="0">
              <a:solidFill>
                <a:srgbClr val="0000FF"/>
              </a:solidFill>
            </a:endParaRPr>
          </a:p>
          <a:p>
            <a:pPr lvl="1" algn="ctr"/>
            <a:r>
              <a:rPr lang="en-US" b="1" dirty="0" smtClean="0">
                <a:solidFill>
                  <a:srgbClr val="0000FF"/>
                </a:solidFill>
              </a:rPr>
              <a:t>2934 </a:t>
            </a:r>
            <a:r>
              <a:rPr lang="en-US" b="1" dirty="0" err="1" smtClean="0">
                <a:solidFill>
                  <a:srgbClr val="0000FF"/>
                </a:solidFill>
              </a:rPr>
              <a:t>sem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furosemid</a:t>
            </a:r>
            <a:r>
              <a:rPr lang="en-US" b="1" dirty="0" err="1" smtClean="0">
                <a:solidFill>
                  <a:srgbClr val="FFFF00"/>
                </a:solidFill>
              </a:rPr>
              <a:t>a</a:t>
            </a:r>
            <a:endParaRPr lang="en-US" b="1" dirty="0" smtClean="0">
              <a:solidFill>
                <a:srgbClr val="FFFF00"/>
              </a:solidFill>
            </a:endParaRPr>
          </a:p>
          <a:p>
            <a:pPr algn="just">
              <a:buFont typeface="Arial" pitchFamily="34" charset="0"/>
              <a:buNone/>
            </a:pPr>
            <a:endParaRPr lang="pt-BR" b="1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Imagem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5138" y="0"/>
            <a:ext cx="4656137" cy="4237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47" name="Imagem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5138" y="4237038"/>
            <a:ext cx="4649787" cy="2652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48" name="Imagem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24525" y="6053138"/>
            <a:ext cx="615315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49" name="Imagem 7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34175" y="5741988"/>
            <a:ext cx="41338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01750" y="68263"/>
            <a:ext cx="9358313" cy="607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323" name="Imagem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05125" y="6132513"/>
            <a:ext cx="6153150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Resultados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>
              <a:lnSpc>
                <a:spcPct val="80000"/>
              </a:lnSpc>
            </a:pPr>
            <a:r>
              <a:rPr lang="en-US" dirty="0" err="1" smtClean="0"/>
              <a:t>Poucos</a:t>
            </a:r>
            <a:r>
              <a:rPr lang="en-US" dirty="0" smtClean="0"/>
              <a:t> </a:t>
            </a:r>
            <a:r>
              <a:rPr lang="en-US" dirty="0" err="1" smtClean="0"/>
              <a:t>pacientes</a:t>
            </a:r>
            <a:r>
              <a:rPr lang="en-US" dirty="0" smtClean="0"/>
              <a:t> </a:t>
            </a:r>
            <a:r>
              <a:rPr lang="en-US" dirty="0" err="1" smtClean="0"/>
              <a:t>tiveram</a:t>
            </a:r>
            <a:r>
              <a:rPr lang="en-US" dirty="0" smtClean="0"/>
              <a:t> </a:t>
            </a:r>
            <a:r>
              <a:rPr lang="en-US" dirty="0" err="1" smtClean="0"/>
              <a:t>necessidade</a:t>
            </a:r>
            <a:r>
              <a:rPr lang="en-US" dirty="0" smtClean="0"/>
              <a:t> de </a:t>
            </a:r>
            <a:r>
              <a:rPr lang="en-US" dirty="0" err="1" smtClean="0"/>
              <a:t>diuréticos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furosemida</a:t>
            </a:r>
            <a:endParaRPr lang="en-US" dirty="0" smtClean="0"/>
          </a:p>
          <a:p>
            <a:pPr lvl="1" algn="just">
              <a:lnSpc>
                <a:spcPct val="80000"/>
              </a:lnSpc>
            </a:pPr>
            <a:r>
              <a:rPr lang="en-US" dirty="0" smtClean="0"/>
              <a:t>10 (3.9%) dos </a:t>
            </a:r>
            <a:r>
              <a:rPr lang="en-US" dirty="0" err="1" smtClean="0"/>
              <a:t>furosemida</a:t>
            </a:r>
            <a:r>
              <a:rPr lang="en-US" dirty="0" smtClean="0"/>
              <a:t> </a:t>
            </a:r>
            <a:r>
              <a:rPr lang="en-US" dirty="0" err="1" smtClean="0"/>
              <a:t>aderentes</a:t>
            </a:r>
            <a:endParaRPr lang="en-US" dirty="0" smtClean="0"/>
          </a:p>
          <a:p>
            <a:pPr lvl="1" algn="just">
              <a:lnSpc>
                <a:spcPct val="80000"/>
              </a:lnSpc>
            </a:pPr>
            <a:r>
              <a:rPr lang="en-US" dirty="0" smtClean="0"/>
              <a:t>11 (1,5%) dos </a:t>
            </a:r>
            <a:r>
              <a:rPr lang="en-US" dirty="0" err="1" smtClean="0"/>
              <a:t>furosemida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aderentes</a:t>
            </a:r>
            <a:endParaRPr lang="en-US" dirty="0" smtClean="0"/>
          </a:p>
          <a:p>
            <a:pPr lvl="1" algn="just">
              <a:lnSpc>
                <a:spcPct val="80000"/>
              </a:lnSpc>
            </a:pPr>
            <a:r>
              <a:rPr lang="en-US" dirty="0" smtClean="0"/>
              <a:t>51 (1,7%) dos </a:t>
            </a:r>
            <a:r>
              <a:rPr lang="en-US" dirty="0" err="1" smtClean="0"/>
              <a:t>sem</a:t>
            </a:r>
            <a:r>
              <a:rPr lang="en-US" dirty="0" smtClean="0"/>
              <a:t> </a:t>
            </a:r>
            <a:r>
              <a:rPr lang="en-US" dirty="0" err="1" smtClean="0"/>
              <a:t>furosemida</a:t>
            </a:r>
            <a:endParaRPr lang="en-US" dirty="0" smtClean="0"/>
          </a:p>
          <a:p>
            <a:pPr algn="just">
              <a:lnSpc>
                <a:spcPct val="80000"/>
              </a:lnSpc>
            </a:pPr>
            <a:r>
              <a:rPr lang="en-US" b="1" dirty="0" smtClean="0">
                <a:solidFill>
                  <a:srgbClr val="0000FF"/>
                </a:solidFill>
              </a:rPr>
              <a:t>A </a:t>
            </a:r>
            <a:r>
              <a:rPr lang="en-US" b="1" dirty="0" err="1" smtClean="0">
                <a:solidFill>
                  <a:srgbClr val="0000FF"/>
                </a:solidFill>
              </a:rPr>
              <a:t>taxa</a:t>
            </a:r>
            <a:r>
              <a:rPr lang="en-US" b="1" dirty="0" smtClean="0">
                <a:solidFill>
                  <a:srgbClr val="0000FF"/>
                </a:solidFill>
              </a:rPr>
              <a:t> de </a:t>
            </a:r>
            <a:r>
              <a:rPr lang="en-US" b="1" dirty="0" err="1" smtClean="0">
                <a:solidFill>
                  <a:srgbClr val="0000FF"/>
                </a:solidFill>
              </a:rPr>
              <a:t>incidência</a:t>
            </a:r>
            <a:r>
              <a:rPr lang="en-US" b="1" dirty="0" smtClean="0">
                <a:solidFill>
                  <a:srgbClr val="0000FF"/>
                </a:solidFill>
              </a:rPr>
              <a:t> de </a:t>
            </a:r>
            <a:r>
              <a:rPr lang="en-US" b="1" dirty="0" err="1" smtClean="0">
                <a:solidFill>
                  <a:srgbClr val="0000FF"/>
                </a:solidFill>
              </a:rPr>
              <a:t>fratura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foi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significativamente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maior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para</a:t>
            </a:r>
            <a:r>
              <a:rPr lang="en-US" b="1" dirty="0" smtClean="0">
                <a:solidFill>
                  <a:srgbClr val="0000FF"/>
                </a:solidFill>
              </a:rPr>
              <a:t> o </a:t>
            </a:r>
            <a:r>
              <a:rPr lang="en-US" b="1" dirty="0" err="1" smtClean="0">
                <a:solidFill>
                  <a:srgbClr val="0000FF"/>
                </a:solidFill>
              </a:rPr>
              <a:t>grupo</a:t>
            </a:r>
            <a:r>
              <a:rPr lang="en-US" b="1" dirty="0" smtClean="0">
                <a:solidFill>
                  <a:srgbClr val="0000FF"/>
                </a:solidFill>
              </a:rPr>
              <a:t> </a:t>
            </a:r>
            <a:r>
              <a:rPr lang="en-US" b="1" dirty="0" err="1" smtClean="0">
                <a:solidFill>
                  <a:srgbClr val="0000FF"/>
                </a:solidFill>
              </a:rPr>
              <a:t>aderente</a:t>
            </a:r>
            <a:r>
              <a:rPr lang="en-US" b="1" dirty="0" smtClean="0">
                <a:solidFill>
                  <a:srgbClr val="0000FF"/>
                </a:solidFill>
              </a:rPr>
              <a:t> à </a:t>
            </a:r>
            <a:r>
              <a:rPr lang="en-US" b="1" dirty="0" err="1" smtClean="0">
                <a:solidFill>
                  <a:srgbClr val="0000FF"/>
                </a:solidFill>
              </a:rPr>
              <a:t>furosemida</a:t>
            </a:r>
            <a:r>
              <a:rPr lang="en-US" b="1" dirty="0" smtClean="0">
                <a:solidFill>
                  <a:srgbClr val="0000FF"/>
                </a:solidFill>
              </a:rPr>
              <a:t>;</a:t>
            </a:r>
          </a:p>
          <a:p>
            <a:pPr algn="ctr">
              <a:lnSpc>
                <a:spcPct val="80000"/>
              </a:lnSpc>
            </a:pPr>
            <a:r>
              <a:rPr lang="en-US" dirty="0" err="1" smtClean="0">
                <a:solidFill>
                  <a:srgbClr val="0000FF"/>
                </a:solidFill>
              </a:rPr>
              <a:t>Após</a:t>
            </a:r>
            <a:r>
              <a:rPr lang="en-US" dirty="0" smtClean="0">
                <a:solidFill>
                  <a:srgbClr val="0000FF"/>
                </a:solidFill>
              </a:rPr>
              <a:t> a </a:t>
            </a:r>
            <a:r>
              <a:rPr lang="en-US" dirty="0" err="1" smtClean="0">
                <a:solidFill>
                  <a:srgbClr val="0000FF"/>
                </a:solidFill>
              </a:rPr>
              <a:t>concordância</a:t>
            </a:r>
            <a:r>
              <a:rPr lang="en-US" dirty="0" smtClean="0">
                <a:solidFill>
                  <a:srgbClr val="0000FF"/>
                </a:solidFill>
              </a:rPr>
              <a:t> do </a:t>
            </a:r>
            <a:r>
              <a:rPr lang="en-US" dirty="0" err="1" smtClean="0">
                <a:solidFill>
                  <a:srgbClr val="0000FF"/>
                </a:solidFill>
              </a:rPr>
              <a:t>escore</a:t>
            </a:r>
            <a:r>
              <a:rPr lang="en-US" dirty="0" smtClean="0">
                <a:solidFill>
                  <a:srgbClr val="0000FF"/>
                </a:solidFill>
              </a:rPr>
              <a:t> de </a:t>
            </a:r>
            <a:r>
              <a:rPr lang="en-US" dirty="0" err="1" smtClean="0">
                <a:solidFill>
                  <a:srgbClr val="0000FF"/>
                </a:solidFill>
              </a:rPr>
              <a:t>propensão</a:t>
            </a:r>
            <a:r>
              <a:rPr lang="en-US" dirty="0" smtClean="0">
                <a:solidFill>
                  <a:srgbClr val="0000FF"/>
                </a:solidFill>
              </a:rPr>
              <a:t> a </a:t>
            </a:r>
            <a:r>
              <a:rPr lang="en-US" dirty="0" err="1" smtClean="0">
                <a:solidFill>
                  <a:srgbClr val="0000FF"/>
                </a:solidFill>
              </a:rPr>
              <a:t>taxa</a:t>
            </a:r>
            <a:r>
              <a:rPr lang="en-US" dirty="0" smtClean="0">
                <a:solidFill>
                  <a:srgbClr val="0000FF"/>
                </a:solidFill>
              </a:rPr>
              <a:t> de </a:t>
            </a:r>
            <a:r>
              <a:rPr lang="en-US" dirty="0" err="1" smtClean="0">
                <a:solidFill>
                  <a:srgbClr val="0000FF"/>
                </a:solidFill>
              </a:rPr>
              <a:t>fratura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foi</a:t>
            </a:r>
            <a:r>
              <a:rPr lang="en-US" dirty="0" smtClean="0">
                <a:solidFill>
                  <a:srgbClr val="0000FF"/>
                </a:solidFill>
              </a:rPr>
              <a:t>:</a:t>
            </a:r>
          </a:p>
          <a:p>
            <a:pPr lvl="1" algn="ctr">
              <a:lnSpc>
                <a:spcPct val="80000"/>
              </a:lnSpc>
            </a:pPr>
            <a:r>
              <a:rPr lang="en-US" dirty="0" smtClean="0">
                <a:solidFill>
                  <a:srgbClr val="0000FF"/>
                </a:solidFill>
              </a:rPr>
              <a:t>9.1% </a:t>
            </a:r>
            <a:r>
              <a:rPr lang="en-US" dirty="0" err="1" smtClean="0">
                <a:solidFill>
                  <a:srgbClr val="0000FF"/>
                </a:solidFill>
              </a:rPr>
              <a:t>para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os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aderentes</a:t>
            </a:r>
            <a:r>
              <a:rPr lang="en-US" dirty="0" smtClean="0">
                <a:solidFill>
                  <a:srgbClr val="0000FF"/>
                </a:solidFill>
              </a:rPr>
              <a:t> à </a:t>
            </a:r>
            <a:r>
              <a:rPr lang="en-US" dirty="0" err="1" smtClean="0">
                <a:solidFill>
                  <a:srgbClr val="0000FF"/>
                </a:solidFill>
              </a:rPr>
              <a:t>furosemida</a:t>
            </a:r>
            <a:endParaRPr lang="en-US" dirty="0" smtClean="0">
              <a:solidFill>
                <a:srgbClr val="0000FF"/>
              </a:solidFill>
            </a:endParaRPr>
          </a:p>
          <a:p>
            <a:pPr lvl="1" algn="ctr">
              <a:lnSpc>
                <a:spcPct val="80000"/>
              </a:lnSpc>
            </a:pPr>
            <a:r>
              <a:rPr lang="en-US" dirty="0" smtClean="0">
                <a:solidFill>
                  <a:srgbClr val="0000FF"/>
                </a:solidFill>
              </a:rPr>
              <a:t>7,2% </a:t>
            </a:r>
            <a:r>
              <a:rPr lang="en-US" dirty="0" err="1" smtClean="0">
                <a:solidFill>
                  <a:srgbClr val="0000FF"/>
                </a:solidFill>
              </a:rPr>
              <a:t>para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os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não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aderentes</a:t>
            </a:r>
            <a:r>
              <a:rPr lang="en-US" dirty="0" smtClean="0">
                <a:solidFill>
                  <a:srgbClr val="0000FF"/>
                </a:solidFill>
              </a:rPr>
              <a:t> à </a:t>
            </a:r>
            <a:r>
              <a:rPr lang="en-US" dirty="0" err="1" smtClean="0">
                <a:solidFill>
                  <a:srgbClr val="0000FF"/>
                </a:solidFill>
              </a:rPr>
              <a:t>furosemida</a:t>
            </a:r>
            <a:endParaRPr lang="en-US" dirty="0" smtClean="0">
              <a:solidFill>
                <a:srgbClr val="0000FF"/>
              </a:solidFill>
            </a:endParaRPr>
          </a:p>
          <a:p>
            <a:pPr lvl="1" algn="ctr">
              <a:lnSpc>
                <a:spcPct val="80000"/>
              </a:lnSpc>
            </a:pPr>
            <a:r>
              <a:rPr lang="en-US" dirty="0" smtClean="0">
                <a:solidFill>
                  <a:srgbClr val="0000FF"/>
                </a:solidFill>
              </a:rPr>
              <a:t>5% </a:t>
            </a:r>
            <a:r>
              <a:rPr lang="en-US" dirty="0" err="1" smtClean="0">
                <a:solidFill>
                  <a:srgbClr val="0000FF"/>
                </a:solidFill>
              </a:rPr>
              <a:t>para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os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que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não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receberam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furosemida</a:t>
            </a:r>
            <a:endParaRPr lang="en-US" dirty="0" smtClean="0">
              <a:solidFill>
                <a:srgbClr val="0000FF"/>
              </a:solidFill>
            </a:endParaRPr>
          </a:p>
          <a:p>
            <a:pPr lvl="1" algn="ctr">
              <a:lnSpc>
                <a:spcPct val="80000"/>
              </a:lnSpc>
              <a:buFont typeface="Arial" pitchFamily="34" charset="0"/>
              <a:buNone/>
            </a:pPr>
            <a:r>
              <a:rPr lang="en-US" dirty="0" err="1" smtClean="0">
                <a:solidFill>
                  <a:srgbClr val="0000FF"/>
                </a:solidFill>
              </a:rPr>
              <a:t>Apêndices</a:t>
            </a:r>
            <a:r>
              <a:rPr lang="en-US" dirty="0" smtClean="0">
                <a:solidFill>
                  <a:srgbClr val="0000FF"/>
                </a:solidFill>
              </a:rPr>
              <a:t> 5 e 6</a:t>
            </a:r>
          </a:p>
          <a:p>
            <a:pPr>
              <a:lnSpc>
                <a:spcPct val="80000"/>
              </a:lnSpc>
            </a:pPr>
            <a:endParaRPr lang="pt-BR" dirty="0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16100" y="22225"/>
            <a:ext cx="8640763" cy="681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6613" y="39688"/>
            <a:ext cx="10458450" cy="681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Resultados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ctr">
              <a:lnSpc>
                <a:spcPct val="80000"/>
              </a:lnSpc>
            </a:pPr>
            <a:r>
              <a:rPr lang="en-US" dirty="0" smtClean="0">
                <a:solidFill>
                  <a:srgbClr val="0000FF"/>
                </a:solidFill>
              </a:rPr>
              <a:t>No </a:t>
            </a:r>
            <a:r>
              <a:rPr lang="en-US" dirty="0" err="1" smtClean="0">
                <a:solidFill>
                  <a:srgbClr val="0000FF"/>
                </a:solidFill>
              </a:rPr>
              <a:t>modelo</a:t>
            </a:r>
            <a:r>
              <a:rPr lang="en-US" dirty="0" smtClean="0">
                <a:solidFill>
                  <a:srgbClr val="0000FF"/>
                </a:solidFill>
              </a:rPr>
              <a:t> de </a:t>
            </a:r>
            <a:r>
              <a:rPr lang="en-US" dirty="0" err="1" smtClean="0">
                <a:solidFill>
                  <a:srgbClr val="0000FF"/>
                </a:solidFill>
              </a:rPr>
              <a:t>regressão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logística</a:t>
            </a:r>
            <a:r>
              <a:rPr lang="en-US" dirty="0" smtClean="0">
                <a:solidFill>
                  <a:srgbClr val="0000FF"/>
                </a:solidFill>
              </a:rPr>
              <a:t> as </a:t>
            </a:r>
            <a:r>
              <a:rPr lang="en-US" dirty="0" err="1" smtClean="0">
                <a:solidFill>
                  <a:srgbClr val="0000FF"/>
                </a:solidFill>
              </a:rPr>
              <a:t>probabilidades</a:t>
            </a:r>
            <a:r>
              <a:rPr lang="en-US" dirty="0" smtClean="0">
                <a:solidFill>
                  <a:srgbClr val="0000FF"/>
                </a:solidFill>
              </a:rPr>
              <a:t> de </a:t>
            </a:r>
            <a:r>
              <a:rPr lang="en-US" dirty="0" err="1" smtClean="0">
                <a:solidFill>
                  <a:srgbClr val="0000FF"/>
                </a:solidFill>
              </a:rPr>
              <a:t>ter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uma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fratura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foram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smtClean="0">
                <a:solidFill>
                  <a:srgbClr val="0000FF"/>
                </a:solidFill>
                <a:sym typeface="Wingdings" pitchFamily="2" charset="2"/>
              </a:rPr>
              <a:t>(</a:t>
            </a:r>
            <a:r>
              <a:rPr lang="en-US" dirty="0" err="1" smtClean="0">
                <a:solidFill>
                  <a:srgbClr val="0000FF"/>
                </a:solidFill>
                <a:sym typeface="Wingdings" pitchFamily="2" charset="2"/>
              </a:rPr>
              <a:t>Tabela</a:t>
            </a:r>
            <a:r>
              <a:rPr lang="en-US" dirty="0" smtClean="0">
                <a:solidFill>
                  <a:srgbClr val="0000FF"/>
                </a:solidFill>
                <a:sym typeface="Wingdings" pitchFamily="2" charset="2"/>
              </a:rPr>
              <a:t> II)</a:t>
            </a:r>
            <a:endParaRPr lang="en-US" dirty="0" smtClean="0">
              <a:solidFill>
                <a:srgbClr val="0000FF"/>
              </a:solidFill>
            </a:endParaRPr>
          </a:p>
          <a:p>
            <a:pPr lvl="1" algn="ctr">
              <a:lnSpc>
                <a:spcPct val="80000"/>
              </a:lnSpc>
            </a:pPr>
            <a:r>
              <a:rPr lang="en-US" dirty="0" smtClean="0">
                <a:solidFill>
                  <a:srgbClr val="0000FF"/>
                </a:solidFill>
              </a:rPr>
              <a:t>87% </a:t>
            </a:r>
            <a:r>
              <a:rPr lang="en-US" dirty="0" err="1" smtClean="0">
                <a:solidFill>
                  <a:srgbClr val="0000FF"/>
                </a:solidFill>
              </a:rPr>
              <a:t>maiores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para</a:t>
            </a:r>
            <a:r>
              <a:rPr lang="en-US" dirty="0" smtClean="0">
                <a:solidFill>
                  <a:srgbClr val="0000FF"/>
                </a:solidFill>
              </a:rPr>
              <a:t> o </a:t>
            </a:r>
            <a:r>
              <a:rPr lang="en-US" dirty="0" err="1" smtClean="0">
                <a:solidFill>
                  <a:srgbClr val="0000FF"/>
                </a:solidFill>
              </a:rPr>
              <a:t>grupo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aderente</a:t>
            </a:r>
            <a:r>
              <a:rPr lang="en-US" dirty="0" smtClean="0">
                <a:solidFill>
                  <a:srgbClr val="0000FF"/>
                </a:solidFill>
              </a:rPr>
              <a:t> à </a:t>
            </a:r>
            <a:r>
              <a:rPr lang="en-US" dirty="0" err="1" smtClean="0">
                <a:solidFill>
                  <a:srgbClr val="0000FF"/>
                </a:solidFill>
              </a:rPr>
              <a:t>furosemida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em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comparação</a:t>
            </a:r>
            <a:r>
              <a:rPr lang="en-US" dirty="0" smtClean="0">
                <a:solidFill>
                  <a:srgbClr val="0000FF"/>
                </a:solidFill>
              </a:rPr>
              <a:t> com o </a:t>
            </a:r>
            <a:r>
              <a:rPr lang="en-US" dirty="0" err="1" smtClean="0">
                <a:solidFill>
                  <a:srgbClr val="0000FF"/>
                </a:solidFill>
              </a:rPr>
              <a:t>grupo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sem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furosemida</a:t>
            </a:r>
            <a:r>
              <a:rPr lang="en-US" dirty="0" smtClean="0">
                <a:solidFill>
                  <a:srgbClr val="0000FF"/>
                </a:solidFill>
              </a:rPr>
              <a:t> (</a:t>
            </a:r>
            <a:r>
              <a:rPr lang="en-US" b="1" dirty="0" smtClean="0">
                <a:solidFill>
                  <a:srgbClr val="0000FF"/>
                </a:solidFill>
              </a:rPr>
              <a:t>OR:1,9;IC a 95%:1,17-2,98</a:t>
            </a:r>
            <a:r>
              <a:rPr lang="en-US" dirty="0" smtClean="0">
                <a:solidFill>
                  <a:srgbClr val="0000FF"/>
                </a:solidFill>
              </a:rPr>
              <a:t>)</a:t>
            </a:r>
          </a:p>
          <a:p>
            <a:pPr lvl="1" algn="ctr">
              <a:lnSpc>
                <a:spcPct val="80000"/>
              </a:lnSpc>
            </a:pPr>
            <a:r>
              <a:rPr lang="en-US" dirty="0" smtClean="0">
                <a:solidFill>
                  <a:srgbClr val="0000FF"/>
                </a:solidFill>
              </a:rPr>
              <a:t>54% </a:t>
            </a:r>
            <a:r>
              <a:rPr lang="en-US" dirty="0" err="1" smtClean="0">
                <a:solidFill>
                  <a:srgbClr val="0000FF"/>
                </a:solidFill>
              </a:rPr>
              <a:t>maiores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para</a:t>
            </a:r>
            <a:r>
              <a:rPr lang="en-US" dirty="0" smtClean="0">
                <a:solidFill>
                  <a:srgbClr val="0000FF"/>
                </a:solidFill>
              </a:rPr>
              <a:t> o </a:t>
            </a:r>
            <a:r>
              <a:rPr lang="en-US" dirty="0" err="1" smtClean="0">
                <a:solidFill>
                  <a:srgbClr val="0000FF"/>
                </a:solidFill>
              </a:rPr>
              <a:t>grupo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não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aderente</a:t>
            </a:r>
            <a:r>
              <a:rPr lang="en-US" dirty="0" smtClean="0">
                <a:solidFill>
                  <a:srgbClr val="0000FF"/>
                </a:solidFill>
              </a:rPr>
              <a:t> à </a:t>
            </a:r>
            <a:r>
              <a:rPr lang="en-US" dirty="0" err="1" smtClean="0">
                <a:solidFill>
                  <a:srgbClr val="0000FF"/>
                </a:solidFill>
              </a:rPr>
              <a:t>furosemida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em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comparação</a:t>
            </a:r>
            <a:r>
              <a:rPr lang="en-US" dirty="0" smtClean="0">
                <a:solidFill>
                  <a:srgbClr val="0000FF"/>
                </a:solidFill>
              </a:rPr>
              <a:t> com o </a:t>
            </a:r>
            <a:r>
              <a:rPr lang="en-US" dirty="0" err="1" smtClean="0">
                <a:solidFill>
                  <a:srgbClr val="0000FF"/>
                </a:solidFill>
              </a:rPr>
              <a:t>grupo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sem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furosemida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smtClean="0">
                <a:solidFill>
                  <a:srgbClr val="FFFF00"/>
                </a:solidFill>
              </a:rPr>
              <a:t>(</a:t>
            </a:r>
            <a:r>
              <a:rPr lang="en-US" b="1" dirty="0" smtClean="0">
                <a:solidFill>
                  <a:srgbClr val="FF0000"/>
                </a:solidFill>
              </a:rPr>
              <a:t>OR:1,5;IC a 95%:1,10-2,14</a:t>
            </a:r>
            <a:r>
              <a:rPr lang="en-US" dirty="0" smtClean="0">
                <a:solidFill>
                  <a:srgbClr val="FFFF00"/>
                </a:solidFill>
              </a:rPr>
              <a:t>)</a:t>
            </a:r>
          </a:p>
          <a:p>
            <a:pPr algn="just">
              <a:lnSpc>
                <a:spcPct val="80000"/>
              </a:lnSpc>
            </a:pPr>
            <a:r>
              <a:rPr lang="en-US" dirty="0" smtClean="0"/>
              <a:t>Os </a:t>
            </a:r>
            <a:r>
              <a:rPr lang="en-US" dirty="0" err="1" smtClean="0"/>
              <a:t>usuários</a:t>
            </a:r>
            <a:r>
              <a:rPr lang="en-US" dirty="0" smtClean="0"/>
              <a:t> de </a:t>
            </a:r>
            <a:r>
              <a:rPr lang="en-US" dirty="0" err="1" smtClean="0"/>
              <a:t>furosemida</a:t>
            </a:r>
            <a:r>
              <a:rPr lang="en-US" dirty="0" smtClean="0"/>
              <a:t> </a:t>
            </a:r>
            <a:r>
              <a:rPr lang="en-US" dirty="0" err="1" smtClean="0"/>
              <a:t>tiveram</a:t>
            </a:r>
            <a:r>
              <a:rPr lang="en-US" dirty="0" smtClean="0"/>
              <a:t> </a:t>
            </a:r>
            <a:r>
              <a:rPr lang="en-US" dirty="0" err="1" smtClean="0"/>
              <a:t>também</a:t>
            </a:r>
            <a:r>
              <a:rPr lang="en-US" dirty="0" smtClean="0"/>
              <a:t> um tempo </a:t>
            </a:r>
            <a:r>
              <a:rPr lang="en-US" dirty="0" err="1" smtClean="0"/>
              <a:t>menor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fratura</a:t>
            </a:r>
            <a:r>
              <a:rPr lang="en-US" dirty="0" smtClean="0"/>
              <a:t>;</a:t>
            </a:r>
          </a:p>
          <a:p>
            <a:pPr algn="just">
              <a:lnSpc>
                <a:spcPct val="80000"/>
              </a:lnSpc>
            </a:pPr>
            <a:r>
              <a:rPr lang="en-US" dirty="0" smtClean="0"/>
              <a:t>A </a:t>
            </a:r>
            <a:r>
              <a:rPr lang="en-US" dirty="0" err="1" smtClean="0"/>
              <a:t>cada</a:t>
            </a:r>
            <a:r>
              <a:rPr lang="en-US" dirty="0" smtClean="0"/>
              <a:t> </a:t>
            </a:r>
            <a:r>
              <a:rPr lang="en-US" dirty="0" err="1" smtClean="0"/>
              <a:t>ano</a:t>
            </a:r>
            <a:r>
              <a:rPr lang="en-US" dirty="0" smtClean="0"/>
              <a:t> de </a:t>
            </a:r>
            <a:r>
              <a:rPr lang="en-US" dirty="0" err="1" smtClean="0"/>
              <a:t>idade</a:t>
            </a:r>
            <a:r>
              <a:rPr lang="en-US" dirty="0" smtClean="0"/>
              <a:t> as chances de </a:t>
            </a:r>
            <a:r>
              <a:rPr lang="en-US" dirty="0" err="1" smtClean="0"/>
              <a:t>fratura</a:t>
            </a:r>
            <a:r>
              <a:rPr lang="en-US" dirty="0" smtClean="0"/>
              <a:t> </a:t>
            </a:r>
            <a:r>
              <a:rPr lang="en-US" dirty="0" err="1" smtClean="0"/>
              <a:t>aumentam</a:t>
            </a:r>
            <a:r>
              <a:rPr lang="en-US" dirty="0" smtClean="0"/>
              <a:t> 1,2 </a:t>
            </a:r>
            <a:r>
              <a:rPr lang="en-US" dirty="0" err="1" smtClean="0"/>
              <a:t>vezes</a:t>
            </a:r>
            <a:r>
              <a:rPr lang="en-US" dirty="0" smtClean="0"/>
              <a:t> (</a:t>
            </a:r>
            <a:r>
              <a:rPr lang="en-US" b="1" dirty="0" smtClean="0">
                <a:solidFill>
                  <a:srgbClr val="FF0000"/>
                </a:solidFill>
              </a:rPr>
              <a:t>OR:1,15 com IC a 95% de 1,08-1,23</a:t>
            </a:r>
            <a:r>
              <a:rPr lang="en-US" dirty="0" smtClean="0"/>
              <a:t>)</a:t>
            </a:r>
          </a:p>
          <a:p>
            <a:pPr algn="just">
              <a:lnSpc>
                <a:spcPct val="80000"/>
              </a:lnSpc>
            </a:pPr>
            <a:r>
              <a:rPr lang="en-US" dirty="0" err="1" smtClean="0"/>
              <a:t>Pacientes</a:t>
            </a:r>
            <a:r>
              <a:rPr lang="en-US" dirty="0" smtClean="0"/>
              <a:t> </a:t>
            </a:r>
            <a:r>
              <a:rPr lang="en-US" dirty="0" err="1" smtClean="0"/>
              <a:t>hispânicos</a:t>
            </a:r>
            <a:r>
              <a:rPr lang="en-US" dirty="0" smtClean="0"/>
              <a:t> e </a:t>
            </a:r>
            <a:r>
              <a:rPr lang="en-US" dirty="0" err="1" smtClean="0"/>
              <a:t>negros</a:t>
            </a:r>
            <a:r>
              <a:rPr lang="en-US" dirty="0" smtClean="0"/>
              <a:t> </a:t>
            </a:r>
            <a:r>
              <a:rPr lang="en-US" dirty="0" err="1" smtClean="0"/>
              <a:t>apresentaram</a:t>
            </a:r>
            <a:r>
              <a:rPr lang="en-US" dirty="0" smtClean="0"/>
              <a:t> </a:t>
            </a:r>
            <a:r>
              <a:rPr lang="en-US" dirty="0" err="1" smtClean="0"/>
              <a:t>risco</a:t>
            </a:r>
            <a:r>
              <a:rPr lang="en-US" dirty="0" smtClean="0"/>
              <a:t> </a:t>
            </a:r>
            <a:r>
              <a:rPr lang="en-US" dirty="0" err="1" smtClean="0"/>
              <a:t>reduzido</a:t>
            </a:r>
            <a:r>
              <a:rPr lang="en-US" dirty="0" smtClean="0"/>
              <a:t> de </a:t>
            </a:r>
            <a:r>
              <a:rPr lang="en-US" dirty="0" err="1" smtClean="0"/>
              <a:t>fraturas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comparação</a:t>
            </a:r>
            <a:r>
              <a:rPr lang="en-US" dirty="0" smtClean="0"/>
              <a:t> com </a:t>
            </a:r>
            <a:r>
              <a:rPr lang="en-US" dirty="0" err="1" smtClean="0"/>
              <a:t>pacientes</a:t>
            </a:r>
            <a:r>
              <a:rPr lang="en-US" dirty="0" smtClean="0"/>
              <a:t> </a:t>
            </a:r>
            <a:r>
              <a:rPr lang="en-US" dirty="0" err="1" smtClean="0"/>
              <a:t>brancos</a:t>
            </a:r>
            <a:r>
              <a:rPr lang="en-US" dirty="0" smtClean="0"/>
              <a:t>;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36650" y="82550"/>
            <a:ext cx="10196513" cy="669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ítulo 1"/>
          <p:cNvSpPr>
            <a:spLocks noGrp="1"/>
          </p:cNvSpPr>
          <p:nvPr>
            <p:ph type="title"/>
          </p:nvPr>
        </p:nvSpPr>
        <p:spPr>
          <a:xfrm>
            <a:off x="679450" y="-163513"/>
            <a:ext cx="10515600" cy="1325563"/>
          </a:xfrm>
        </p:spPr>
        <p:txBody>
          <a:bodyPr/>
          <a:lstStyle/>
          <a:p>
            <a:r>
              <a:rPr lang="pt-BR" smtClean="0"/>
              <a:t>Resultados</a:t>
            </a:r>
          </a:p>
        </p:txBody>
      </p:sp>
      <p:sp>
        <p:nvSpPr>
          <p:cNvPr id="16387" name="Espaço Reservado para Conteúdo 2"/>
          <p:cNvSpPr>
            <a:spLocks noGrp="1"/>
          </p:cNvSpPr>
          <p:nvPr>
            <p:ph idx="1"/>
          </p:nvPr>
        </p:nvSpPr>
        <p:spPr>
          <a:xfrm>
            <a:off x="600075" y="928688"/>
            <a:ext cx="10515600" cy="4351337"/>
          </a:xfrm>
        </p:spPr>
        <p:txBody>
          <a:bodyPr/>
          <a:lstStyle/>
          <a:p>
            <a:pPr algn="just"/>
            <a:r>
              <a:rPr lang="en-US" dirty="0" err="1" smtClean="0"/>
              <a:t>Pacientes</a:t>
            </a:r>
            <a:r>
              <a:rPr lang="en-US" dirty="0" smtClean="0"/>
              <a:t> </a:t>
            </a:r>
            <a:r>
              <a:rPr lang="en-US" dirty="0" err="1" smtClean="0"/>
              <a:t>apenas</a:t>
            </a:r>
            <a:r>
              <a:rPr lang="en-US" dirty="0" smtClean="0"/>
              <a:t> com </a:t>
            </a:r>
            <a:r>
              <a:rPr lang="en-US" dirty="0" err="1" smtClean="0"/>
              <a:t>diagnóstico</a:t>
            </a:r>
            <a:r>
              <a:rPr lang="en-US" dirty="0" smtClean="0"/>
              <a:t> de </a:t>
            </a:r>
            <a:r>
              <a:rPr lang="en-US" dirty="0" err="1" smtClean="0"/>
              <a:t>doença</a:t>
            </a:r>
            <a:r>
              <a:rPr lang="en-US" dirty="0" smtClean="0"/>
              <a:t> </a:t>
            </a:r>
            <a:r>
              <a:rPr lang="en-US" dirty="0" err="1" smtClean="0"/>
              <a:t>cardíaca</a:t>
            </a:r>
            <a:r>
              <a:rPr lang="en-US" dirty="0" smtClean="0"/>
              <a:t> </a:t>
            </a:r>
            <a:r>
              <a:rPr lang="en-US" dirty="0" err="1" smtClean="0"/>
              <a:t>congênita</a:t>
            </a:r>
            <a:r>
              <a:rPr lang="en-US" dirty="0" smtClean="0"/>
              <a:t> (DC) </a:t>
            </a:r>
            <a:r>
              <a:rPr lang="en-US" dirty="0" err="1" smtClean="0"/>
              <a:t>apresentaram</a:t>
            </a:r>
            <a:r>
              <a:rPr lang="en-US" dirty="0" smtClean="0"/>
              <a:t> </a:t>
            </a:r>
            <a:r>
              <a:rPr lang="en-US" dirty="0" err="1" smtClean="0"/>
              <a:t>risco</a:t>
            </a:r>
            <a:r>
              <a:rPr lang="en-US" dirty="0" smtClean="0"/>
              <a:t> </a:t>
            </a:r>
            <a:r>
              <a:rPr lang="en-US" dirty="0" err="1" smtClean="0"/>
              <a:t>reduzido</a:t>
            </a:r>
            <a:r>
              <a:rPr lang="en-US" dirty="0" smtClean="0"/>
              <a:t> </a:t>
            </a:r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comparação</a:t>
            </a:r>
            <a:r>
              <a:rPr lang="en-US" dirty="0" smtClean="0"/>
              <a:t> </a:t>
            </a:r>
            <a:r>
              <a:rPr lang="en-US" dirty="0" err="1" smtClean="0"/>
              <a:t>aos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associavam</a:t>
            </a:r>
            <a:r>
              <a:rPr lang="en-US" dirty="0" smtClean="0"/>
              <a:t> DC com </a:t>
            </a:r>
            <a:r>
              <a:rPr lang="en-US" dirty="0" err="1" smtClean="0"/>
              <a:t>cardiomiopatia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insuficiência</a:t>
            </a:r>
            <a:r>
              <a:rPr lang="en-US" dirty="0" smtClean="0"/>
              <a:t> </a:t>
            </a:r>
            <a:r>
              <a:rPr lang="en-US" dirty="0" err="1" smtClean="0"/>
              <a:t>cardíaca</a:t>
            </a:r>
            <a:r>
              <a:rPr lang="en-US" dirty="0" smtClean="0"/>
              <a:t>;</a:t>
            </a:r>
          </a:p>
          <a:p>
            <a:pPr algn="ctr"/>
            <a:r>
              <a:rPr lang="en-US" dirty="0" smtClean="0">
                <a:solidFill>
                  <a:srgbClr val="FF0000"/>
                </a:solidFill>
              </a:rPr>
              <a:t>A OR </a:t>
            </a:r>
            <a:r>
              <a:rPr lang="en-US" dirty="0" err="1" smtClean="0">
                <a:solidFill>
                  <a:srgbClr val="FF0000"/>
                </a:solidFill>
              </a:rPr>
              <a:t>para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fratura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para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os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usuários</a:t>
            </a:r>
            <a:r>
              <a:rPr lang="en-US" dirty="0" smtClean="0">
                <a:solidFill>
                  <a:srgbClr val="FF0000"/>
                </a:solidFill>
              </a:rPr>
              <a:t> de </a:t>
            </a:r>
            <a:r>
              <a:rPr lang="en-US" dirty="0" err="1" smtClean="0">
                <a:solidFill>
                  <a:srgbClr val="FF0000"/>
                </a:solidFill>
              </a:rPr>
              <a:t>inibidores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da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bomba</a:t>
            </a:r>
            <a:r>
              <a:rPr lang="en-US" dirty="0" smtClean="0">
                <a:solidFill>
                  <a:srgbClr val="FF0000"/>
                </a:solidFill>
              </a:rPr>
              <a:t> de </a:t>
            </a:r>
            <a:r>
              <a:rPr lang="en-US" dirty="0" err="1" smtClean="0">
                <a:solidFill>
                  <a:srgbClr val="FF0000"/>
                </a:solidFill>
              </a:rPr>
              <a:t>prótons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foi</a:t>
            </a:r>
            <a:r>
              <a:rPr lang="en-US" dirty="0" smtClean="0">
                <a:solidFill>
                  <a:srgbClr val="FF0000"/>
                </a:solidFill>
              </a:rPr>
              <a:t> 1,6 versos </a:t>
            </a:r>
            <a:r>
              <a:rPr lang="en-US" dirty="0" err="1" smtClean="0">
                <a:solidFill>
                  <a:srgbClr val="FF0000"/>
                </a:solidFill>
              </a:rPr>
              <a:t>os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pt-BR" altLang="ja-JP" dirty="0" smtClean="0">
                <a:solidFill>
                  <a:srgbClr val="FF0000"/>
                </a:solidFill>
                <a:ea typeface="MS PGothic" pitchFamily="34" charset="-128"/>
              </a:rPr>
              <a:t>q</a:t>
            </a:r>
            <a:r>
              <a:rPr lang="en-US" dirty="0" err="1" smtClean="0">
                <a:solidFill>
                  <a:srgbClr val="FF0000"/>
                </a:solidFill>
              </a:rPr>
              <a:t>ue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não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usaram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inibidores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da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bomba</a:t>
            </a:r>
            <a:r>
              <a:rPr lang="en-US" dirty="0" smtClean="0">
                <a:solidFill>
                  <a:srgbClr val="FF0000"/>
                </a:solidFill>
              </a:rPr>
              <a:t> de </a:t>
            </a:r>
            <a:r>
              <a:rPr lang="en-US" dirty="0" err="1" smtClean="0">
                <a:solidFill>
                  <a:srgbClr val="FF0000"/>
                </a:solidFill>
              </a:rPr>
              <a:t>prótons</a:t>
            </a:r>
            <a:r>
              <a:rPr lang="en-US" dirty="0" smtClean="0">
                <a:solidFill>
                  <a:srgbClr val="FF0000"/>
                </a:solidFill>
              </a:rPr>
              <a:t> (IC a 95% de 1,15-2,20)</a:t>
            </a:r>
          </a:p>
          <a:p>
            <a:pPr algn="just"/>
            <a:r>
              <a:rPr lang="en-US" dirty="0" err="1" smtClean="0"/>
              <a:t>Ou</a:t>
            </a:r>
            <a:r>
              <a:rPr lang="en-US" dirty="0" smtClean="0"/>
              <a:t> </a:t>
            </a:r>
            <a:r>
              <a:rPr lang="en-US" dirty="0" err="1" smtClean="0"/>
              <a:t>seja</a:t>
            </a:r>
            <a:r>
              <a:rPr lang="en-US" dirty="0" smtClean="0"/>
              <a:t>, a </a:t>
            </a:r>
            <a:r>
              <a:rPr lang="en-US" dirty="0" err="1" smtClean="0"/>
              <a:t>taxa</a:t>
            </a:r>
            <a:r>
              <a:rPr lang="en-US" dirty="0" smtClean="0"/>
              <a:t> de </a:t>
            </a:r>
            <a:r>
              <a:rPr lang="en-US" dirty="0" err="1" smtClean="0"/>
              <a:t>riscos</a:t>
            </a:r>
            <a:r>
              <a:rPr lang="en-US" dirty="0" smtClean="0"/>
              <a:t> é </a:t>
            </a:r>
            <a:r>
              <a:rPr lang="en-US" dirty="0" err="1" smtClean="0"/>
              <a:t>uma</a:t>
            </a:r>
            <a:r>
              <a:rPr lang="en-US" dirty="0" smtClean="0"/>
              <a:t> </a:t>
            </a:r>
            <a:r>
              <a:rPr lang="en-US" dirty="0" err="1" smtClean="0"/>
              <a:t>constante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depende</a:t>
            </a:r>
            <a:r>
              <a:rPr lang="en-US" dirty="0" smtClean="0"/>
              <a:t> do tempo (</a:t>
            </a:r>
            <a:r>
              <a:rPr lang="en-US" dirty="0" err="1" smtClean="0">
                <a:solidFill>
                  <a:srgbClr val="0000FF"/>
                </a:solidFill>
              </a:rPr>
              <a:t>Tabela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III:modelo</a:t>
            </a:r>
            <a:r>
              <a:rPr lang="en-US" dirty="0" smtClean="0">
                <a:solidFill>
                  <a:srgbClr val="0000FF"/>
                </a:solidFill>
              </a:rPr>
              <a:t> de </a:t>
            </a:r>
            <a:r>
              <a:rPr lang="en-US" dirty="0" err="1" smtClean="0">
                <a:solidFill>
                  <a:srgbClr val="0000FF"/>
                </a:solidFill>
              </a:rPr>
              <a:t>regressão</a:t>
            </a:r>
            <a:r>
              <a:rPr lang="en-US" dirty="0" smtClean="0">
                <a:solidFill>
                  <a:srgbClr val="0000FF"/>
                </a:solidFill>
              </a:rPr>
              <a:t> </a:t>
            </a:r>
            <a:r>
              <a:rPr lang="en-US" dirty="0" err="1" smtClean="0">
                <a:solidFill>
                  <a:srgbClr val="0000FF"/>
                </a:solidFill>
              </a:rPr>
              <a:t>proporcional</a:t>
            </a:r>
            <a:r>
              <a:rPr lang="en-US" dirty="0" smtClean="0">
                <a:solidFill>
                  <a:srgbClr val="0000FF"/>
                </a:solidFill>
              </a:rPr>
              <a:t> de Cox);</a:t>
            </a:r>
          </a:p>
          <a:p>
            <a:pPr algn="just"/>
            <a:r>
              <a:rPr lang="en-US" dirty="0" smtClean="0"/>
              <a:t>Os </a:t>
            </a:r>
            <a:r>
              <a:rPr lang="en-US" dirty="0" err="1" smtClean="0"/>
              <a:t>pacientes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aderiram</a:t>
            </a:r>
            <a:r>
              <a:rPr lang="en-US" dirty="0" smtClean="0"/>
              <a:t> à </a:t>
            </a:r>
            <a:r>
              <a:rPr lang="en-US" dirty="0" err="1" smtClean="0"/>
              <a:t>furosemida</a:t>
            </a:r>
            <a:r>
              <a:rPr lang="en-US" dirty="0" smtClean="0"/>
              <a:t> </a:t>
            </a:r>
            <a:r>
              <a:rPr lang="en-US" dirty="0" err="1" smtClean="0"/>
              <a:t>tiveram</a:t>
            </a:r>
            <a:r>
              <a:rPr lang="en-US" dirty="0" smtClean="0"/>
              <a:t> um </a:t>
            </a:r>
            <a:r>
              <a:rPr lang="en-US" dirty="0" err="1" smtClean="0"/>
              <a:t>aumento</a:t>
            </a:r>
            <a:r>
              <a:rPr lang="en-US" dirty="0" smtClean="0"/>
              <a:t> do </a:t>
            </a:r>
            <a:r>
              <a:rPr lang="en-US" dirty="0" err="1" smtClean="0"/>
              <a:t>risco</a:t>
            </a:r>
            <a:r>
              <a:rPr lang="en-US" dirty="0" smtClean="0"/>
              <a:t> de </a:t>
            </a:r>
            <a:r>
              <a:rPr lang="en-US" dirty="0" err="1" smtClean="0"/>
              <a:t>fratura</a:t>
            </a:r>
            <a:r>
              <a:rPr lang="en-US" dirty="0" smtClean="0"/>
              <a:t> de 56%, </a:t>
            </a:r>
            <a:r>
              <a:rPr lang="en-US" dirty="0" err="1" smtClean="0"/>
              <a:t>consistentemente</a:t>
            </a:r>
            <a:r>
              <a:rPr lang="en-US" dirty="0" smtClean="0"/>
              <a:t> </a:t>
            </a:r>
            <a:r>
              <a:rPr lang="en-US" dirty="0" err="1" smtClean="0"/>
              <a:t>ao</a:t>
            </a:r>
            <a:r>
              <a:rPr lang="en-US" dirty="0" smtClean="0"/>
              <a:t> </a:t>
            </a:r>
            <a:r>
              <a:rPr lang="en-US" dirty="0" err="1" smtClean="0"/>
              <a:t>longo</a:t>
            </a:r>
            <a:r>
              <a:rPr lang="en-US" dirty="0" smtClean="0"/>
              <a:t> de 3 </a:t>
            </a:r>
            <a:r>
              <a:rPr lang="en-US" dirty="0" err="1" smtClean="0"/>
              <a:t>anos</a:t>
            </a:r>
            <a:r>
              <a:rPr lang="en-US" dirty="0" smtClean="0"/>
              <a:t>, </a:t>
            </a:r>
            <a:r>
              <a:rPr lang="en-US" dirty="0" err="1" smtClean="0"/>
              <a:t>em</a:t>
            </a:r>
            <a:r>
              <a:rPr lang="en-US" dirty="0" smtClean="0"/>
              <a:t> </a:t>
            </a:r>
            <a:r>
              <a:rPr lang="en-US" dirty="0" err="1" smtClean="0"/>
              <a:t>comparação</a:t>
            </a:r>
            <a:r>
              <a:rPr lang="en-US" dirty="0" smtClean="0"/>
              <a:t> com </a:t>
            </a:r>
            <a:r>
              <a:rPr lang="en-US" dirty="0" err="1" smtClean="0"/>
              <a:t>os</a:t>
            </a:r>
            <a:r>
              <a:rPr lang="en-US" dirty="0" smtClean="0"/>
              <a:t> </a:t>
            </a:r>
            <a:r>
              <a:rPr lang="en-US" dirty="0" err="1" smtClean="0"/>
              <a:t>não</a:t>
            </a:r>
            <a:r>
              <a:rPr lang="en-US" dirty="0" smtClean="0"/>
              <a:t> </a:t>
            </a:r>
            <a:r>
              <a:rPr lang="en-US" dirty="0" err="1" smtClean="0"/>
              <a:t>usuários</a:t>
            </a:r>
            <a:r>
              <a:rPr lang="en-US" dirty="0" smtClean="0"/>
              <a:t> de </a:t>
            </a:r>
            <a:r>
              <a:rPr lang="en-US" dirty="0" err="1" smtClean="0"/>
              <a:t>furosemide</a:t>
            </a:r>
            <a:r>
              <a:rPr lang="en-US" dirty="0" smtClean="0"/>
              <a:t>;</a:t>
            </a:r>
          </a:p>
          <a:p>
            <a:endParaRPr lang="pt-BR" dirty="0" smtClean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36513"/>
            <a:ext cx="10290175" cy="678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Resultados</a:t>
            </a:r>
          </a:p>
        </p:txBody>
      </p:sp>
      <p:sp>
        <p:nvSpPr>
          <p:cNvPr id="1741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smtClean="0"/>
              <a:t>Pacientes com diagnóstico único de doença cardíaca congênita tiveram risco 34% menor de fraturas em comparação com pacientes que possuem associação com insuficiência cardíaca ou cardiomiopatia;</a:t>
            </a:r>
          </a:p>
          <a:p>
            <a:pPr algn="just"/>
            <a:r>
              <a:rPr lang="en-US" smtClean="0"/>
              <a:t>Os usuários de IBP tiveram riscos 47% maior de fratura  que os não usuários.</a:t>
            </a:r>
          </a:p>
          <a:p>
            <a:pPr algn="just"/>
            <a:r>
              <a:rPr lang="en-US" smtClean="0"/>
              <a:t>Como podemos ver na análise de Kaplan-Meier, os pacientes aderentes a furosemida tiveram um menor tempo para a ocorrência da fratura (</a:t>
            </a:r>
            <a:r>
              <a:rPr lang="en-US" smtClean="0">
                <a:solidFill>
                  <a:srgbClr val="0000FF"/>
                </a:solidFill>
              </a:rPr>
              <a:t>Figura</a:t>
            </a:r>
            <a:r>
              <a:rPr lang="en-US" smtClean="0"/>
              <a:t>)</a:t>
            </a:r>
          </a:p>
          <a:p>
            <a:endParaRPr lang="pt-BR" smtClean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3063" y="0"/>
            <a:ext cx="11488737" cy="6637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18435" name="Espaço Reservado para Conteúdo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7"/>
          </a:xfrm>
        </p:spPr>
        <p:txBody>
          <a:bodyPr/>
          <a:lstStyle/>
          <a:p>
            <a:pPr algn="just"/>
            <a:r>
              <a:rPr lang="pt-BR" dirty="0" smtClean="0">
                <a:solidFill>
                  <a:srgbClr val="0000FF"/>
                </a:solidFill>
              </a:rPr>
              <a:t>Pacientes com defeito cardíaco congênito  em terapia crônica com furosemida foram quase duas vezes mais propensos a ter uma fratura em comparação com pacientes que não estavam nessa terapia, sugerindo efeito dose-resposta.</a:t>
            </a:r>
          </a:p>
          <a:p>
            <a:pPr algn="just"/>
            <a:r>
              <a:rPr lang="pt-BR" dirty="0" smtClean="0"/>
              <a:t>Embora o achado de fratura associada a diurético seja bem conhecido em pacientes adultos, este resultado é único neste subgrupo de alto risco da população pediátrica.</a:t>
            </a:r>
            <a:r>
              <a:rPr lang="pt-BR" baseline="30000" dirty="0" smtClean="0"/>
              <a:t>7,18,19</a:t>
            </a:r>
          </a:p>
          <a:p>
            <a:pPr algn="just"/>
            <a:r>
              <a:rPr lang="pt-BR" dirty="0" smtClean="0"/>
              <a:t>É também único nesta análise que a população de pacientes avaliada é mais velha que relatos anteriores, demonstrando defeitos na densidade mineral óssea em recém-nascidos prematuros e lactentes.</a:t>
            </a:r>
            <a:r>
              <a:rPr lang="pt-BR" baseline="30000" dirty="0" smtClean="0"/>
              <a:t>20-24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1945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smtClean="0"/>
              <a:t>O uso de furosemida em pacientes pediátricos com cardiopatia congênita é comum, e as descobertas deste estudo podem estimular investigações adicionais e potencialmente suspeita clínica para avaliar as fraturas.</a:t>
            </a:r>
            <a:r>
              <a:rPr lang="pt-BR" baseline="30000" smtClean="0"/>
              <a:t>25</a:t>
            </a:r>
          </a:p>
          <a:p>
            <a:pPr algn="just"/>
            <a:endParaRPr lang="pt-BR" smtClean="0"/>
          </a:p>
          <a:p>
            <a:pPr algn="just"/>
            <a:r>
              <a:rPr lang="pt-BR" smtClean="0"/>
              <a:t>Outras descobertas: pacientes com diagnóstico duplo de defeito cardíaco congênito / cardiomiopatia ou doença cardíaca / insuficiência cardíaca estavam em maior risco de fratura do que aqueles pacientes com apenas defeito cardíaco congênito. 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lnSpc>
                <a:spcPct val="70000"/>
              </a:lnSpc>
            </a:pPr>
            <a:r>
              <a:rPr lang="pt-BR" sz="2400" dirty="0" smtClean="0">
                <a:solidFill>
                  <a:srgbClr val="0000FF"/>
                </a:solidFill>
              </a:rPr>
              <a:t>A deficiência de Vitamina D é comum nesses pacientes </a:t>
            </a:r>
            <a:r>
              <a:rPr lang="pt-BR" sz="2400" dirty="0" smtClean="0"/>
              <a:t>e foi constatado que </a:t>
            </a:r>
            <a:r>
              <a:rPr lang="pt-BR" sz="2400" dirty="0" smtClean="0">
                <a:solidFill>
                  <a:srgbClr val="FF0000"/>
                </a:solidFill>
              </a:rPr>
              <a:t>a circulação extracorpórea foi responsável por reduzir o nível dessa vitamina em pacientes submetidos à cirurgia para cardiopatia congênita.</a:t>
            </a:r>
            <a:r>
              <a:rPr lang="pt-BR" sz="2400" baseline="30000" dirty="0" smtClean="0">
                <a:solidFill>
                  <a:srgbClr val="FF0000"/>
                </a:solidFill>
              </a:rPr>
              <a:t>26,27</a:t>
            </a:r>
          </a:p>
          <a:p>
            <a:pPr lvl="1"/>
            <a:r>
              <a:rPr lang="pt-BR" dirty="0" smtClean="0"/>
              <a:t>Além disso, pacientes com ventrículo único submetidos a um tratamento paliativo (procedimento de </a:t>
            </a:r>
            <a:r>
              <a:rPr lang="pt-BR" dirty="0" err="1" smtClean="0"/>
              <a:t>Fontan</a:t>
            </a:r>
            <a:r>
              <a:rPr lang="pt-BR" dirty="0" smtClean="0"/>
              <a:t>) demonstraram diminuições na densidade mineral óssea em uma média de 10 anos após o procedimento cirúrgico.</a:t>
            </a:r>
            <a:r>
              <a:rPr lang="pt-BR" baseline="30000" dirty="0" smtClean="0"/>
              <a:t>28</a:t>
            </a:r>
          </a:p>
          <a:p>
            <a:pPr lvl="1" algn="just">
              <a:lnSpc>
                <a:spcPct val="70000"/>
              </a:lnSpc>
            </a:pPr>
            <a:r>
              <a:rPr lang="pt-BR" sz="2000" dirty="0" smtClean="0"/>
              <a:t>No entanto, ela também demonstrou estar baixa em pacientes pediátricos com insuficiência cardíaca sem cardiopatia congênita</a:t>
            </a:r>
            <a:r>
              <a:rPr lang="pt-BR" sz="2000" baseline="30000" dirty="0" smtClean="0"/>
              <a:t>29</a:t>
            </a:r>
            <a:r>
              <a:rPr lang="pt-BR" sz="2000" dirty="0" smtClean="0"/>
              <a:t>.</a:t>
            </a:r>
          </a:p>
          <a:p>
            <a:pPr algn="just">
              <a:lnSpc>
                <a:spcPct val="70000"/>
              </a:lnSpc>
            </a:pPr>
            <a:endParaRPr lang="pt-BR" sz="2400" dirty="0" smtClean="0"/>
          </a:p>
          <a:p>
            <a:pPr algn="just">
              <a:lnSpc>
                <a:spcPct val="70000"/>
              </a:lnSpc>
            </a:pPr>
            <a:r>
              <a:rPr lang="pt-BR" sz="2400" dirty="0" smtClean="0">
                <a:solidFill>
                  <a:srgbClr val="0000FF"/>
                </a:solidFill>
              </a:rPr>
              <a:t>Os níveis mais baixos de vitamina D podem ser um fator de risco para fratura nesta população de pacientes.</a:t>
            </a:r>
          </a:p>
          <a:p>
            <a:pPr lvl="1" algn="just">
              <a:lnSpc>
                <a:spcPct val="70000"/>
              </a:lnSpc>
            </a:pPr>
            <a:r>
              <a:rPr lang="pt-BR" sz="2000" dirty="0" smtClean="0">
                <a:solidFill>
                  <a:srgbClr val="0000FF"/>
                </a:solidFill>
              </a:rPr>
              <a:t>No geral, os pacientes </a:t>
            </a:r>
            <a:r>
              <a:rPr lang="pt-BR" sz="2000" dirty="0" smtClean="0"/>
              <a:t>com cardiopatia congênita foram menos propensos a sofrer uma fratura, o que talvez seja explicado pelo uso de doses menores ou à </a:t>
            </a:r>
            <a:r>
              <a:rPr lang="pt-BR" sz="2000" dirty="0" err="1" smtClean="0"/>
              <a:t>frequência</a:t>
            </a:r>
            <a:r>
              <a:rPr lang="pt-BR" sz="2000" dirty="0" smtClean="0"/>
              <a:t> de furosemida quando comparada com pacientes com insuficiência cardíaca.</a:t>
            </a:r>
          </a:p>
          <a:p>
            <a:pPr lvl="1" algn="ctr">
              <a:lnSpc>
                <a:spcPct val="70000"/>
              </a:lnSpc>
            </a:pPr>
            <a:r>
              <a:rPr lang="pt-BR" sz="1800" b="1" dirty="0" smtClean="0">
                <a:solidFill>
                  <a:srgbClr val="0000FF"/>
                </a:solidFill>
              </a:rPr>
              <a:t>Devido a estes achados, a suplementação de vitamina D deve ser considerada em crianças com defeito cardíaco congênito em terapia crônica com diurético de alça.</a:t>
            </a:r>
            <a:r>
              <a:rPr lang="pt-BR" sz="1800" b="1" baseline="30000" dirty="0" smtClean="0">
                <a:solidFill>
                  <a:srgbClr val="0000FF"/>
                </a:solidFill>
              </a:rPr>
              <a:t>30</a:t>
            </a:r>
          </a:p>
          <a:p>
            <a:pPr algn="ctr">
              <a:lnSpc>
                <a:spcPct val="70000"/>
              </a:lnSpc>
            </a:pPr>
            <a:endParaRPr lang="pt-BR" sz="2000" b="1" dirty="0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lnSpc>
                <a:spcPct val="80000"/>
              </a:lnSpc>
            </a:pPr>
            <a:r>
              <a:rPr lang="pt-BR" smtClean="0"/>
              <a:t>Não houve diferença no sexo em relação ao risco de fratura, a despeito de dados sugerindo esta associação</a:t>
            </a:r>
            <a:r>
              <a:rPr lang="pt-BR" baseline="30000" smtClean="0"/>
              <a:t>31</a:t>
            </a:r>
            <a:r>
              <a:rPr lang="pt-BR" smtClean="0"/>
              <a:t>.</a:t>
            </a:r>
          </a:p>
          <a:p>
            <a:pPr algn="just">
              <a:lnSpc>
                <a:spcPct val="80000"/>
              </a:lnSpc>
            </a:pPr>
            <a:endParaRPr lang="pt-BR" smtClean="0"/>
          </a:p>
          <a:p>
            <a:pPr algn="just">
              <a:lnSpc>
                <a:spcPct val="80000"/>
              </a:lnSpc>
            </a:pPr>
            <a:r>
              <a:rPr lang="pt-BR" smtClean="0"/>
              <a:t>Pacientes brancos estavam em maior risco de desenvolver uma fratura em comparação com pacientes hispânicos ou negros nesta análise.</a:t>
            </a:r>
          </a:p>
          <a:p>
            <a:pPr lvl="1" algn="just">
              <a:lnSpc>
                <a:spcPct val="80000"/>
              </a:lnSpc>
            </a:pPr>
            <a:r>
              <a:rPr lang="pt-BR" smtClean="0"/>
              <a:t>As diferenças raciais / étnicas na densidade mineral óssea e na fratura risco são bem documentadas</a:t>
            </a:r>
            <a:r>
              <a:rPr lang="pt-BR" baseline="30000" smtClean="0"/>
              <a:t>7,31-34</a:t>
            </a:r>
            <a:r>
              <a:rPr lang="pt-BR" smtClean="0"/>
              <a:t>. Ex.: tem sido relatado que negros com osteoporose têm maior densidade óssea em comparação com pacientes brancos, implicando em uma menor incidência de fraturas.</a:t>
            </a:r>
            <a:r>
              <a:rPr lang="pt-BR" baseline="30000" smtClean="0"/>
              <a:t>35</a:t>
            </a:r>
          </a:p>
          <a:p>
            <a:pPr lvl="1" algn="just">
              <a:lnSpc>
                <a:spcPct val="80000"/>
              </a:lnSpc>
            </a:pPr>
            <a:r>
              <a:rPr lang="pt-BR" smtClean="0"/>
              <a:t>Esses fatores devem ser levados em conta ao avaliar um paciente para terapia crônica com diuréticos.</a:t>
            </a:r>
          </a:p>
          <a:p>
            <a:pPr algn="just">
              <a:lnSpc>
                <a:spcPct val="80000"/>
              </a:lnSpc>
            </a:pPr>
            <a:endParaRPr lang="pt-BR" smtClean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</a:t>
            </a:r>
          </a:p>
        </p:txBody>
      </p:sp>
      <p:sp>
        <p:nvSpPr>
          <p:cNvPr id="2253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dirty="0" smtClean="0">
                <a:solidFill>
                  <a:srgbClr val="0000FF"/>
                </a:solidFill>
              </a:rPr>
              <a:t>O uso de inibidores da bomba de prótons (IBP) foi associado a um risco aumentado de fratura</a:t>
            </a:r>
            <a:r>
              <a:rPr lang="pt-BR" dirty="0" smtClean="0"/>
              <a:t>, achado previamente relatado.</a:t>
            </a:r>
            <a:r>
              <a:rPr lang="pt-BR" baseline="30000" dirty="0" smtClean="0"/>
              <a:t>36-38</a:t>
            </a:r>
          </a:p>
          <a:p>
            <a:pPr lvl="1" algn="just"/>
            <a:r>
              <a:rPr lang="pt-BR" dirty="0" smtClean="0"/>
              <a:t>Apesar desse risco, esses são frequentemente prescritos em crianças com doença cardíaca.</a:t>
            </a:r>
            <a:r>
              <a:rPr lang="pt-BR" baseline="30000" dirty="0" smtClean="0"/>
              <a:t>39-41</a:t>
            </a:r>
          </a:p>
          <a:p>
            <a:pPr lvl="1" algn="just"/>
            <a:r>
              <a:rPr lang="pt-BR" dirty="0" smtClean="0"/>
              <a:t>O índice de fraturas pode ser suavizado pela diminuição do uso de IBP.</a:t>
            </a:r>
            <a:r>
              <a:rPr lang="pt-BR" baseline="30000" dirty="0" smtClean="0"/>
              <a:t>41-43</a:t>
            </a:r>
          </a:p>
          <a:p>
            <a:pPr lvl="1" algn="ctr"/>
            <a:r>
              <a:rPr lang="pt-BR" b="1" dirty="0" smtClean="0">
                <a:solidFill>
                  <a:srgbClr val="FF0000"/>
                </a:solidFill>
              </a:rPr>
              <a:t>Os clínicos devem estar cientes do aumento do risco fratura quando se utilizam </a:t>
            </a:r>
            <a:r>
              <a:rPr lang="pt-BR" b="1" dirty="0" err="1" smtClean="0">
                <a:solidFill>
                  <a:srgbClr val="FF0000"/>
                </a:solidFill>
              </a:rPr>
              <a:t>IBPs</a:t>
            </a:r>
            <a:r>
              <a:rPr lang="pt-BR" b="1" dirty="0" smtClean="0">
                <a:solidFill>
                  <a:srgbClr val="FF0000"/>
                </a:solidFill>
              </a:rPr>
              <a:t> em crianças com cardiopatia congênita em terapia com diurético de alça.</a:t>
            </a:r>
            <a:endParaRPr lang="pt-BR" b="1" baseline="30000" dirty="0" smtClean="0">
              <a:solidFill>
                <a:srgbClr val="FF0000"/>
              </a:solidFill>
            </a:endParaRPr>
          </a:p>
          <a:p>
            <a:pPr algn="ctr"/>
            <a:endParaRPr lang="pt-BR" b="1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Discussão: </a:t>
            </a:r>
            <a:r>
              <a:rPr lang="pt-BR" smtClean="0">
                <a:solidFill>
                  <a:srgbClr val="FF0000"/>
                </a:solidFill>
              </a:rPr>
              <a:t>LIMITAÇÕES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r">
              <a:buFont typeface="Arial" pitchFamily="34" charset="0"/>
              <a:buNone/>
            </a:pPr>
            <a:r>
              <a:rPr lang="pt-BR" b="1" smtClean="0"/>
              <a:t>As limitações relatado são aquelas que são relevantes para grandes análises de banco de dados</a:t>
            </a:r>
            <a:r>
              <a:rPr lang="pt-BR" smtClean="0"/>
              <a:t>.</a:t>
            </a:r>
            <a:endParaRPr lang="pt-BR" sz="2400" smtClean="0"/>
          </a:p>
          <a:p>
            <a:pPr algn="just">
              <a:lnSpc>
                <a:spcPct val="70000"/>
              </a:lnSpc>
            </a:pPr>
            <a:r>
              <a:rPr lang="pt-BR" sz="2400" smtClean="0"/>
              <a:t>A análise atual permite apenas o relato de uma associação entre o uso de diuréticos e a incidência de fraturas. </a:t>
            </a:r>
          </a:p>
          <a:p>
            <a:pPr algn="just">
              <a:lnSpc>
                <a:spcPct val="70000"/>
              </a:lnSpc>
            </a:pPr>
            <a:r>
              <a:rPr lang="pt-BR" sz="2400" smtClean="0"/>
              <a:t>Acredita-se que uma relação causal é provável, baseada na farmacologia clínica dos diuréticos de alça e na literatura anterior, mas não pode-se estabelecê-la.</a:t>
            </a:r>
          </a:p>
          <a:p>
            <a:pPr algn="just">
              <a:lnSpc>
                <a:spcPct val="70000"/>
              </a:lnSpc>
            </a:pPr>
            <a:r>
              <a:rPr lang="pt-BR" sz="2400" smtClean="0"/>
              <a:t>Não há como provar que os pacientes estavam realmente usando as medicações </a:t>
            </a:r>
          </a:p>
          <a:p>
            <a:pPr algn="just">
              <a:lnSpc>
                <a:spcPct val="70000"/>
              </a:lnSpc>
            </a:pPr>
            <a:r>
              <a:rPr lang="pt-BR" sz="2400" smtClean="0"/>
              <a:t>O banco de dados também limitou a validação da sensibilidade entre prescrição prescrita e preenchida, pois o banco de dados do </a:t>
            </a:r>
            <a:r>
              <a:rPr lang="pt-BR" sz="2400" i="1" smtClean="0"/>
              <a:t>Texas Medicaid </a:t>
            </a:r>
            <a:r>
              <a:rPr lang="pt-BR" sz="2400" smtClean="0"/>
              <a:t>incluía apenas dados preenchidos de prescrição.</a:t>
            </a:r>
          </a:p>
          <a:p>
            <a:pPr algn="just">
              <a:lnSpc>
                <a:spcPct val="70000"/>
              </a:lnSpc>
            </a:pPr>
            <a:r>
              <a:rPr lang="pt-BR" sz="2400" smtClean="0"/>
              <a:t>As bases de dados não têm dados suficientes para avaliar informações clínicas pertinentes, como valores de densidade mineral óssea, gravidade da doença cardíaca, </a:t>
            </a:r>
            <a:r>
              <a:rPr lang="pt-BR" sz="2400" i="1" smtClean="0"/>
              <a:t>status</a:t>
            </a:r>
            <a:r>
              <a:rPr lang="pt-BR" sz="2400" smtClean="0"/>
              <a:t> de vitamina D, suplementação de cálcio / vitamina D ou etiologia da fratura.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ítulo 1"/>
          <p:cNvSpPr>
            <a:spLocks noGrp="1"/>
          </p:cNvSpPr>
          <p:nvPr>
            <p:ph type="title"/>
          </p:nvPr>
        </p:nvSpPr>
        <p:spPr>
          <a:xfrm>
            <a:off x="811213" y="-220663"/>
            <a:ext cx="10515600" cy="1325563"/>
          </a:xfrm>
        </p:spPr>
        <p:txBody>
          <a:bodyPr/>
          <a:lstStyle/>
          <a:p>
            <a:r>
              <a:rPr lang="pt-BR" smtClean="0"/>
              <a:t>Discussão: </a:t>
            </a:r>
            <a:r>
              <a:rPr lang="pt-BR" smtClean="0">
                <a:solidFill>
                  <a:srgbClr val="FF0000"/>
                </a:solidFill>
              </a:rPr>
              <a:t>LIMITAÇÕES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t-BR" sz="2000" smtClean="0"/>
              <a:t>Não foi possível quantificar a imobilidade, a infecção, a inflamação ou o cálcio da dieta usando o banco de dados de declarações. No entanto, McNally et al relataram que os pacientes que recebem um padrão de cuidado não mostraram casos de hipercalcemia ou hipercalciúria.</a:t>
            </a:r>
            <a:r>
              <a:rPr lang="pt-BR" sz="2000" baseline="30000" smtClean="0"/>
              <a:t>44</a:t>
            </a:r>
          </a:p>
          <a:p>
            <a:pPr algn="just">
              <a:lnSpc>
                <a:spcPct val="70000"/>
              </a:lnSpc>
            </a:pPr>
            <a:r>
              <a:rPr lang="pt-BR" sz="2000" smtClean="0"/>
              <a:t>Esta foi uma análise retrospectiva não randomizada; portanto, a presença de diferenças nas características basais do paciente pode resultar em viés. </a:t>
            </a:r>
          </a:p>
          <a:p>
            <a:pPr algn="just">
              <a:lnSpc>
                <a:spcPct val="70000"/>
              </a:lnSpc>
            </a:pPr>
            <a:r>
              <a:rPr lang="pt-BR" sz="2000" smtClean="0"/>
              <a:t>Medicamentos sedativos que podem estar relacionados a fraturas englobam um grande número de classes de medicação e foram consideradas muito amplas para ser uma covariável útil.</a:t>
            </a:r>
          </a:p>
          <a:p>
            <a:r>
              <a:rPr lang="pt-BR" sz="2000" smtClean="0"/>
              <a:t>Já é conhecido </a:t>
            </a:r>
            <a:r>
              <a:rPr lang="pt-BR" altLang="ja-JP" sz="2000" smtClean="0">
                <a:ea typeface="MS PGothic" pitchFamily="34" charset="-128"/>
              </a:rPr>
              <a:t>que </a:t>
            </a:r>
            <a:r>
              <a:rPr lang="pt-BR" sz="2000" smtClean="0"/>
              <a:t> o  tiazídico </a:t>
            </a:r>
            <a:r>
              <a:rPr lang="pt-PT" sz="2000" smtClean="0"/>
              <a:t>diminui a excreção renal de cálcio e tem sido associado a um aumento da densidade mineral óssea, resultando provavelmente em menor  risco de fraturas. </a:t>
            </a:r>
            <a:r>
              <a:rPr lang="pt-PT" sz="2000" baseline="30000" smtClean="0"/>
              <a:t>45</a:t>
            </a:r>
            <a:endParaRPr lang="pt-PT" sz="2000" smtClean="0"/>
          </a:p>
          <a:p>
            <a:r>
              <a:rPr lang="pt-PT" sz="2000" smtClean="0"/>
              <a:t>No entanto, nessa população correspondente, muito pouco pacientes fizeram uso do tiazídico</a:t>
            </a:r>
            <a:endParaRPr lang="pt-BR" sz="2000" b="1" smtClean="0"/>
          </a:p>
          <a:p>
            <a:pPr algn="ctr">
              <a:buFont typeface="Arial" pitchFamily="34" charset="0"/>
              <a:buNone/>
            </a:pPr>
            <a:r>
              <a:rPr lang="pt-BR" sz="2000" smtClean="0"/>
              <a:t> </a:t>
            </a:r>
            <a:r>
              <a:rPr lang="pt-BR" sz="2000" b="1" smtClean="0">
                <a:solidFill>
                  <a:srgbClr val="0000FF"/>
                </a:solidFill>
              </a:rPr>
              <a:t>No geral</a:t>
            </a:r>
            <a:r>
              <a:rPr lang="pt-BR" sz="2000" b="1" smtClean="0"/>
              <a:t>, </a:t>
            </a:r>
            <a:r>
              <a:rPr lang="pt-BR" sz="2000" b="1" smtClean="0">
                <a:solidFill>
                  <a:srgbClr val="0000FF"/>
                </a:solidFill>
              </a:rPr>
              <a:t>apesar das limitações associadas aos dados disponíveis, os dados apresentados são semelhantes aos resultados de outras investigações em adultos e constituem um argumento convincente para futuras investigações sobre a saúde óssea em pacientes pediátricos com cardiopatia congênita que são tratados com diuréticos de alça.</a:t>
            </a:r>
          </a:p>
          <a:p>
            <a:pPr algn="just">
              <a:lnSpc>
                <a:spcPct val="70000"/>
              </a:lnSpc>
            </a:pPr>
            <a:endParaRPr lang="pt-BR" sz="2600" b="1" smtClean="0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mtClean="0">
                <a:solidFill>
                  <a:srgbClr val="0000FF"/>
                </a:solidFill>
              </a:rPr>
              <a:t>ABSTRACT</a:t>
            </a:r>
          </a:p>
        </p:txBody>
      </p:sp>
      <p:pic>
        <p:nvPicPr>
          <p:cNvPr id="6656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84263" y="1484313"/>
            <a:ext cx="10272712" cy="4906962"/>
          </a:xfrm>
          <a:prstGeom prst="rect">
            <a:avLst/>
          </a:prstGeom>
          <a:noFill/>
          <a:ln w="38100">
            <a:solidFill>
              <a:srgbClr val="CC00FF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>
                <a:solidFill>
                  <a:srgbClr val="0000FF"/>
                </a:solidFill>
              </a:rPr>
              <a:t>REFERENCES</a:t>
            </a:r>
          </a:p>
        </p:txBody>
      </p:sp>
      <p:pic>
        <p:nvPicPr>
          <p:cNvPr id="25603" name="Imagem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1425575"/>
            <a:ext cx="5165725" cy="5240338"/>
          </a:xfrm>
          <a:prstGeom prst="rect">
            <a:avLst/>
          </a:prstGeom>
          <a:noFill/>
          <a:ln w="317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25604" name="Imagem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13488" y="515938"/>
            <a:ext cx="5303837" cy="6157912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ítulo 1"/>
          <p:cNvSpPr>
            <a:spLocks noGrp="1"/>
          </p:cNvSpPr>
          <p:nvPr>
            <p:ph type="title"/>
          </p:nvPr>
        </p:nvSpPr>
        <p:spPr>
          <a:xfrm>
            <a:off x="863600" y="374650"/>
            <a:ext cx="10515600" cy="1325563"/>
          </a:xfrm>
        </p:spPr>
        <p:txBody>
          <a:bodyPr/>
          <a:lstStyle/>
          <a:p>
            <a:r>
              <a:rPr lang="pt-BR" smtClean="0">
                <a:solidFill>
                  <a:srgbClr val="0000FF"/>
                </a:solidFill>
              </a:rPr>
              <a:t>REFERENCES</a:t>
            </a:r>
          </a:p>
        </p:txBody>
      </p:sp>
      <p:pic>
        <p:nvPicPr>
          <p:cNvPr id="26627" name="Imagem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8675" y="1479550"/>
            <a:ext cx="51689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Imagem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200" y="3155950"/>
            <a:ext cx="5168900" cy="271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Imagem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8200" y="5867400"/>
            <a:ext cx="5168900" cy="60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Imagem 7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75425" y="546100"/>
            <a:ext cx="4778375" cy="592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>
                <a:solidFill>
                  <a:srgbClr val="0000FF"/>
                </a:solidFill>
              </a:rPr>
              <a:t>REFERENCES</a:t>
            </a:r>
          </a:p>
        </p:txBody>
      </p:sp>
      <p:pic>
        <p:nvPicPr>
          <p:cNvPr id="27651" name="Imagem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1690688"/>
            <a:ext cx="5210175" cy="3563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z="3200" smtClean="0">
                <a:solidFill>
                  <a:srgbClr val="0000FF"/>
                </a:solidFill>
              </a:rPr>
              <a:t>Nota do Editor do site, Dr. Paulo R. Margotto. Consultem também! Aqui e Agora! Estudando Juntos!</a:t>
            </a:r>
          </a:p>
        </p:txBody>
      </p:sp>
      <p:sp>
        <p:nvSpPr>
          <p:cNvPr id="63491" name="Rectangle 3"/>
          <p:cNvSpPr>
            <a:spLocks noGrp="1"/>
          </p:cNvSpPr>
          <p:nvPr>
            <p:ph type="body" idx="1"/>
          </p:nvPr>
        </p:nvSpPr>
        <p:spPr>
          <a:xfrm>
            <a:off x="652463" y="1552575"/>
            <a:ext cx="10515600" cy="4351338"/>
          </a:xfrm>
        </p:spPr>
        <p:txBody>
          <a:bodyPr/>
          <a:lstStyle/>
          <a:p>
            <a:pPr algn="ctr"/>
            <a:r>
              <a:rPr lang="pt-BR" sz="2400" smtClean="0">
                <a:solidFill>
                  <a:srgbClr val="006600"/>
                </a:solidFill>
              </a:rPr>
              <a:t>Tiazídicos diminuem risco de fraturas (mecanismo)</a:t>
            </a:r>
          </a:p>
          <a:p>
            <a:pPr algn="ctr"/>
            <a:r>
              <a:rPr lang="pt-BR" sz="2400" smtClean="0">
                <a:solidFill>
                  <a:srgbClr val="006600"/>
                </a:solidFill>
              </a:rPr>
              <a:t>Complicações da Terapia Diurética (Inibidores da bomba de prótons e fraturas-mecanismo)</a:t>
            </a:r>
          </a:p>
        </p:txBody>
      </p:sp>
      <p:pic>
        <p:nvPicPr>
          <p:cNvPr id="63492" name="Picture 4" descr="Bethmann"/>
          <p:cNvPicPr>
            <a:picLocks noChangeAspect="1" noChangeArrowheads="1"/>
          </p:cNvPicPr>
          <p:nvPr/>
        </p:nvPicPr>
        <p:blipFill>
          <a:blip r:embed="rId2">
            <a:lum bright="6000" contrast="24000"/>
          </a:blip>
          <a:srcRect/>
          <a:stretch>
            <a:fillRect/>
          </a:stretch>
        </p:blipFill>
        <p:spPr bwMode="auto">
          <a:xfrm>
            <a:off x="1858963" y="3017838"/>
            <a:ext cx="5105400" cy="3435350"/>
          </a:xfrm>
          <a:prstGeom prst="rect">
            <a:avLst/>
          </a:prstGeom>
          <a:noFill/>
          <a:ln w="38100">
            <a:solidFill>
              <a:srgbClr val="008000"/>
            </a:solidFill>
            <a:miter lim="800000"/>
            <a:headEnd/>
            <a:tailEnd/>
          </a:ln>
        </p:spPr>
      </p:pic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6959600" y="4391025"/>
            <a:ext cx="4324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/>
              <a:t>2008</a:t>
            </a:r>
          </a:p>
          <a:p>
            <a:r>
              <a:rPr lang="pt-BR"/>
              <a:t>Port-Royal, Paris com a Dra. Bethamann</a:t>
            </a:r>
          </a:p>
        </p:txBody>
      </p:sp>
      <p:sp>
        <p:nvSpPr>
          <p:cNvPr id="63494" name="Text Box 6"/>
          <p:cNvSpPr txBox="1">
            <a:spLocks noChangeArrowheads="1"/>
          </p:cNvSpPr>
          <p:nvPr/>
        </p:nvSpPr>
        <p:spPr bwMode="auto">
          <a:xfrm>
            <a:off x="3441700" y="6378575"/>
            <a:ext cx="3028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pt-BR">
                <a:hlinkClick r:id="rId3"/>
              </a:rPr>
              <a:t>www.paulomargotto.com.br</a:t>
            </a:r>
            <a:r>
              <a:rPr lang="pt-BR"/>
              <a:t> 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/>
          </p:cNvSpPr>
          <p:nvPr>
            <p:ph type="title"/>
          </p:nvPr>
        </p:nvSpPr>
        <p:spPr>
          <a:xfrm>
            <a:off x="838200" y="325438"/>
            <a:ext cx="10515600" cy="1325562"/>
          </a:xfrm>
        </p:spPr>
        <p:txBody>
          <a:bodyPr/>
          <a:lstStyle/>
          <a:p>
            <a:pPr algn="ctr"/>
            <a:r>
              <a:rPr lang="pt-BR" sz="2800" dirty="0" smtClean="0">
                <a:solidFill>
                  <a:srgbClr val="0000FF"/>
                </a:solidFill>
              </a:rPr>
              <a:t>Uso do diurético </a:t>
            </a:r>
            <a:r>
              <a:rPr lang="pt-BR" sz="2800" dirty="0" err="1" smtClean="0">
                <a:solidFill>
                  <a:srgbClr val="0000FF"/>
                </a:solidFill>
              </a:rPr>
              <a:t>tiazídico</a:t>
            </a:r>
            <a:r>
              <a:rPr lang="pt-BR" sz="2800" dirty="0" smtClean="0">
                <a:solidFill>
                  <a:srgbClr val="0000FF"/>
                </a:solidFill>
              </a:rPr>
              <a:t> e o risco de fratura: </a:t>
            </a:r>
            <a:r>
              <a:rPr lang="pt-BR" sz="2800" dirty="0" err="1" smtClean="0">
                <a:solidFill>
                  <a:srgbClr val="0000FF"/>
                </a:solidFill>
              </a:rPr>
              <a:t>metanálise</a:t>
            </a:r>
            <a:r>
              <a:rPr lang="pt-BR" sz="2800" dirty="0" smtClean="0">
                <a:solidFill>
                  <a:srgbClr val="0000FF"/>
                </a:solidFill>
              </a:rPr>
              <a:t> de estudos de coorte</a:t>
            </a:r>
          </a:p>
        </p:txBody>
      </p:sp>
      <p:sp>
        <p:nvSpPr>
          <p:cNvPr id="64515" name="Rectangle 3"/>
          <p:cNvSpPr>
            <a:spLocks noGrp="1"/>
          </p:cNvSpPr>
          <p:nvPr>
            <p:ph type="body" idx="1"/>
          </p:nvPr>
        </p:nvSpPr>
        <p:spPr>
          <a:xfrm>
            <a:off x="644525" y="2747963"/>
            <a:ext cx="10515600" cy="4351337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2000" dirty="0" err="1" smtClean="0"/>
              <a:t>Metanálise</a:t>
            </a:r>
            <a:r>
              <a:rPr lang="pt-BR" sz="2000" dirty="0" smtClean="0"/>
              <a:t> de 11 estudos de coorte elegíveis envolvendo 2.193.160 participantes foram incluídos para análise. No geral, os usuários do  diurético </a:t>
            </a:r>
            <a:r>
              <a:rPr lang="pt-BR" sz="2000" dirty="0" err="1" smtClean="0"/>
              <a:t>tiazídico</a:t>
            </a:r>
            <a:r>
              <a:rPr lang="pt-BR" sz="2000" dirty="0" smtClean="0"/>
              <a:t> em comparação com os não usuários, tiveram uma redução significativa de 14% no risco de todas as fraturas (risco relativo [RR], 0,86; 95% intervalo de confiança [IC], 0,80 a 0,93; p = 0,009) e uma redução de 18% no risco de fratura de quadril (RR, 0,82; IC 95%, 0,80–0,93; p = 0,009).</a:t>
            </a:r>
          </a:p>
          <a:p>
            <a:pPr>
              <a:lnSpc>
                <a:spcPct val="80000"/>
              </a:lnSpc>
            </a:pPr>
            <a:r>
              <a:rPr lang="pt-BR" sz="2000" dirty="0" smtClean="0"/>
              <a:t> No entanto, o tamanho do efeito associado ao uso de </a:t>
            </a:r>
            <a:r>
              <a:rPr lang="pt-BR" sz="2000" dirty="0" err="1" smtClean="0"/>
              <a:t>tiazídico</a:t>
            </a:r>
            <a:r>
              <a:rPr lang="pt-BR" sz="2000" dirty="0" smtClean="0"/>
              <a:t> tornou-se ligeiramente mais fraco quando a análise foi limitada apenas a estudos originais de alta qualidade (escore de qualidade&gt; 8) (RR 0,89; IC95% 0,80-0,99; p = 0,005), tamanho da amostra &gt; 10.000 (RR, 0,90; IC95%, 0,80–1,00; p = 0,002) e estudos publicados após 2007 (RR 0,92; IC95% 0,82-1,02; p = 0,001).</a:t>
            </a: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1104900" y="1638300"/>
            <a:ext cx="9313863" cy="6381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0" tIns="0" rIns="95220" bIns="0" anchor="ctr">
            <a:spAutoFit/>
          </a:bodyPr>
          <a:lstStyle/>
          <a:p>
            <a:pPr algn="ctr"/>
            <a:r>
              <a:rPr lang="pt-BR" sz="1400">
                <a:hlinkClick r:id="rId2"/>
              </a:rPr>
              <a:t>Thiazide diuretic usage and risk of fracture: a meta-analysis of cohort studies.</a:t>
            </a:r>
            <a:endParaRPr lang="pt-BR" sz="1400"/>
          </a:p>
          <a:p>
            <a:pPr algn="ctr"/>
            <a:r>
              <a:rPr lang="pt-BR" sz="1400"/>
              <a:t>Xiao X, Xu Y, Wu Q. Osteoporos Int. 2018 Jul;29(7):1515-1524. doi: 10.1007/s00198-018-4486-9. Epub 2018 Mar 25.</a:t>
            </a:r>
          </a:p>
          <a:p>
            <a:pPr algn="ctr"/>
            <a:r>
              <a:rPr lang="pt-BR" sz="1400"/>
              <a:t>PMID: 29574519.</a:t>
            </a:r>
            <a:r>
              <a:rPr lang="pt-BR" sz="1400" u="sng">
                <a:hlinkClick r:id="rId3"/>
              </a:rPr>
              <a:t>Similar articles</a:t>
            </a:r>
            <a:endParaRPr lang="pt-BR" sz="1400" u="sng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dirty="0" smtClean="0">
                <a:solidFill>
                  <a:srgbClr val="0000FF"/>
                </a:solidFill>
              </a:rPr>
              <a:t>Entendendo o efeito dos </a:t>
            </a:r>
            <a:r>
              <a:rPr lang="pt-BR" dirty="0" err="1" smtClean="0">
                <a:solidFill>
                  <a:srgbClr val="0000FF"/>
                </a:solidFill>
              </a:rPr>
              <a:t>tiazídicos</a:t>
            </a:r>
            <a:r>
              <a:rPr lang="pt-BR" dirty="0" smtClean="0">
                <a:solidFill>
                  <a:srgbClr val="0000FF"/>
                </a:solidFill>
              </a:rPr>
              <a:t> no menor risco de fraturas....</a:t>
            </a:r>
          </a:p>
        </p:txBody>
      </p:sp>
      <p:sp>
        <p:nvSpPr>
          <p:cNvPr id="6553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70000"/>
              </a:lnSpc>
            </a:pPr>
            <a:r>
              <a:rPr lang="pt-BR" sz="2400" dirty="0" smtClean="0"/>
              <a:t>Os mecanismos subjacentes para a associação entre diuréticos </a:t>
            </a:r>
            <a:r>
              <a:rPr lang="pt-BR" sz="2400" dirty="0" err="1" smtClean="0"/>
              <a:t>tiazídicos</a:t>
            </a:r>
            <a:r>
              <a:rPr lang="pt-BR" sz="2400" dirty="0" smtClean="0"/>
              <a:t> e o risco de fratura foram discutido por anos. Duas principais explicações fisiológicas para o efeito benéfico dos diuréticos </a:t>
            </a:r>
            <a:r>
              <a:rPr lang="pt-BR" sz="2400" dirty="0" err="1" smtClean="0"/>
              <a:t>tiazídicos</a:t>
            </a:r>
            <a:r>
              <a:rPr lang="pt-BR" sz="2400" dirty="0" smtClean="0"/>
              <a:t> no risco de fratura;</a:t>
            </a:r>
          </a:p>
          <a:p>
            <a:pPr>
              <a:lnSpc>
                <a:spcPct val="70000"/>
              </a:lnSpc>
              <a:buFont typeface="Arial" pitchFamily="34" charset="0"/>
              <a:buNone/>
            </a:pPr>
            <a:r>
              <a:rPr lang="pt-BR" sz="2400" dirty="0" smtClean="0"/>
              <a:t>        -Em primeiro lugar, </a:t>
            </a:r>
            <a:r>
              <a:rPr lang="pt-BR" sz="2400" dirty="0" smtClean="0">
                <a:solidFill>
                  <a:srgbClr val="0000FF"/>
                </a:solidFill>
              </a:rPr>
              <a:t>os diuréticos </a:t>
            </a:r>
            <a:r>
              <a:rPr lang="pt-BR" sz="2400" dirty="0" err="1" smtClean="0">
                <a:solidFill>
                  <a:srgbClr val="0000FF"/>
                </a:solidFill>
              </a:rPr>
              <a:t>tiazídicos</a:t>
            </a:r>
            <a:r>
              <a:rPr lang="pt-BR" sz="2400" dirty="0" smtClean="0">
                <a:solidFill>
                  <a:srgbClr val="0000FF"/>
                </a:solidFill>
              </a:rPr>
              <a:t> diminuíram a perda óssea diminuindo a excreção urinária de cálcio e,</a:t>
            </a:r>
          </a:p>
          <a:p>
            <a:pPr>
              <a:lnSpc>
                <a:spcPct val="70000"/>
              </a:lnSpc>
              <a:buFont typeface="Arial" pitchFamily="34" charset="0"/>
              <a:buNone/>
            </a:pPr>
            <a:r>
              <a:rPr lang="pt-BR" sz="2400" dirty="0" smtClean="0"/>
              <a:t>       - Segundo, </a:t>
            </a:r>
            <a:r>
              <a:rPr lang="pt-BR" sz="2400" dirty="0" smtClean="0">
                <a:solidFill>
                  <a:srgbClr val="0000FF"/>
                </a:solidFill>
              </a:rPr>
              <a:t>os diuréticos </a:t>
            </a:r>
            <a:r>
              <a:rPr lang="pt-BR" sz="2400" dirty="0" err="1" smtClean="0">
                <a:solidFill>
                  <a:srgbClr val="0000FF"/>
                </a:solidFill>
              </a:rPr>
              <a:t>tiazídicos</a:t>
            </a:r>
            <a:r>
              <a:rPr lang="pt-BR" sz="2400" dirty="0" smtClean="0">
                <a:solidFill>
                  <a:srgbClr val="0000FF"/>
                </a:solidFill>
              </a:rPr>
              <a:t> facilitam a absorção intestinal de cálcio e a retenção de cálcio no esqueleto</a:t>
            </a:r>
            <a:r>
              <a:rPr lang="pt-BR" sz="2400" dirty="0" smtClean="0"/>
              <a:t>. </a:t>
            </a:r>
          </a:p>
          <a:p>
            <a:pPr>
              <a:lnSpc>
                <a:spcPct val="70000"/>
              </a:lnSpc>
              <a:buFont typeface="Arial" pitchFamily="34" charset="0"/>
              <a:buNone/>
            </a:pPr>
            <a:endParaRPr lang="pt-BR" sz="2400" dirty="0" smtClean="0"/>
          </a:p>
          <a:p>
            <a:pPr>
              <a:lnSpc>
                <a:spcPct val="70000"/>
              </a:lnSpc>
              <a:buFont typeface="Arial" pitchFamily="34" charset="0"/>
              <a:buNone/>
            </a:pPr>
            <a:r>
              <a:rPr lang="pt-BR" sz="2400" dirty="0" smtClean="0"/>
              <a:t>          </a:t>
            </a:r>
            <a:r>
              <a:rPr lang="pt-BR" sz="2400" dirty="0" smtClean="0">
                <a:solidFill>
                  <a:srgbClr val="0000FF"/>
                </a:solidFill>
              </a:rPr>
              <a:t>Conclusão:</a:t>
            </a:r>
            <a:r>
              <a:rPr lang="pt-BR" sz="2400" dirty="0" smtClean="0"/>
              <a:t> Os presentes achados indicam que o uso de diuréticos </a:t>
            </a:r>
            <a:r>
              <a:rPr lang="pt-BR" sz="2400" dirty="0" err="1" smtClean="0"/>
              <a:t>tiazídicos</a:t>
            </a:r>
            <a:r>
              <a:rPr lang="pt-BR" sz="2400" dirty="0" smtClean="0"/>
              <a:t> pode reduzir o risco de fraturas e, como tal, o  efeito desta classe de medicamentos deve ser considerado quando da prescrição de diuréticos </a:t>
            </a:r>
            <a:r>
              <a:rPr lang="pt-BR" sz="2400" dirty="0" err="1" smtClean="0"/>
              <a:t>tiazídicos</a:t>
            </a:r>
            <a:r>
              <a:rPr lang="pt-BR" sz="2400" dirty="0" smtClean="0"/>
              <a:t> na prática clínica.</a:t>
            </a:r>
          </a:p>
          <a:p>
            <a:pPr>
              <a:lnSpc>
                <a:spcPct val="70000"/>
              </a:lnSpc>
              <a:buFont typeface="Arial" pitchFamily="34" charset="0"/>
              <a:buNone/>
            </a:pPr>
            <a:endParaRPr lang="pt-BR" sz="2400" dirty="0" smtClean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1582400" cy="5068888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1800" smtClean="0"/>
              <a:t>Os diuréticos são um dos medicamentos mais freqüentemente prescritos na Unidade Neonatal de Terapia Intensiva (UTIN). Clark et al relataram que a furosemida era o sétimo medicamente mais comumente relatados na Unidade de Terapia Intensiva Neonatal (UTIN), com mais de 8% dos pacientes expostos a este agente.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	Os diuréticos são frequentemente prescritos </a:t>
            </a:r>
            <a:r>
              <a:rPr lang="pt-BR" sz="1800" i="1" smtClean="0"/>
              <a:t>off-label</a:t>
            </a:r>
            <a:r>
              <a:rPr lang="pt-BR" sz="1800" smtClean="0"/>
              <a:t> (não há indicação do FDA [</a:t>
            </a:r>
            <a:r>
              <a:rPr lang="pt-BR" sz="1800" i="1" smtClean="0"/>
              <a:t>Food and Drug Administration</a:t>
            </a:r>
            <a:r>
              <a:rPr lang="pt-BR" sz="1800" smtClean="0"/>
              <a:t>]) aos recém-nascidos (RN) prematuros, particularmente </a:t>
            </a:r>
            <a:r>
              <a:rPr lang="pt-BR" sz="1800" smtClean="0">
                <a:solidFill>
                  <a:schemeClr val="hlink"/>
                </a:solidFill>
              </a:rPr>
              <a:t>na prevenção ou tratamento da displasia broncopulmonar</a:t>
            </a:r>
            <a:r>
              <a:rPr lang="pt-BR" sz="1800" smtClean="0"/>
              <a:t> (DBP).</a:t>
            </a:r>
            <a:endParaRPr lang="pt-BR" sz="180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lnSpc>
                <a:spcPct val="80000"/>
              </a:lnSpc>
            </a:pPr>
            <a:r>
              <a:rPr lang="pt-BR" sz="1800" smtClean="0"/>
              <a:t> Apesar de nenhuma indicação do FDA e poucos dados de segurança, mais de um terço de prematuro lactentes nesta população foram expostos a um diurético, muitos com suporte respiratório mínimo.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1800" smtClean="0"/>
              <a:t>	</a:t>
            </a:r>
            <a:r>
              <a:rPr lang="pt-BR" sz="2000" b="1" smtClean="0">
                <a:solidFill>
                  <a:schemeClr val="hlink"/>
                </a:solidFill>
              </a:rPr>
              <a:t>Para o uso racional dos diuréticos torna-se importante o conhecimento do desenvolvimento da fisiologia renal dos pré-termos, assim como os conhecimento dos mecanismos de ação dos vários diuréticos, principalmente da furosemida, o diurético mais usado, assim como as limitações e seus efeitos adversos.</a:t>
            </a:r>
          </a:p>
          <a:p>
            <a:pPr algn="ctr">
              <a:lnSpc>
                <a:spcPct val="80000"/>
              </a:lnSpc>
            </a:pPr>
            <a:endParaRPr lang="pt-BR" sz="2000" b="1" smtClean="0">
              <a:solidFill>
                <a:schemeClr val="hlink"/>
              </a:solidFill>
            </a:endParaRPr>
          </a:p>
        </p:txBody>
      </p:sp>
      <p:sp>
        <p:nvSpPr>
          <p:cNvPr id="68611" name="Rectangle 3"/>
          <p:cNvSpPr>
            <a:spLocks noChangeArrowheads="1"/>
          </p:cNvSpPr>
          <p:nvPr/>
        </p:nvSpPr>
        <p:spPr bwMode="auto">
          <a:xfrm>
            <a:off x="0" y="-90488"/>
            <a:ext cx="12192000" cy="158432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lIns="0" tIns="126960" rIns="0" bIns="25392" anchor="ctr">
            <a:spAutoFit/>
          </a:bodyPr>
          <a:lstStyle/>
          <a:p>
            <a:pPr algn="ctr"/>
            <a:r>
              <a:rPr lang="pt-BR" sz="2700" b="1">
                <a:solidFill>
                  <a:schemeClr val="hlink"/>
                </a:solidFill>
                <a:latin typeface="Lato" pitchFamily="34" charset="0"/>
              </a:rPr>
              <a:t>Uso de diur</a:t>
            </a:r>
            <a:r>
              <a:rPr lang="pt-BR" sz="2700" b="1">
                <a:solidFill>
                  <a:schemeClr val="hlink"/>
                </a:solidFill>
                <a:latin typeface="Calibri"/>
              </a:rPr>
              <a:t>é</a:t>
            </a:r>
            <a:r>
              <a:rPr lang="pt-BR" sz="2700" b="1">
                <a:solidFill>
                  <a:schemeClr val="hlink"/>
                </a:solidFill>
                <a:latin typeface="Lato" pitchFamily="34" charset="0"/>
              </a:rPr>
              <a:t>ticos em Neonatologia: mais controv</a:t>
            </a:r>
            <a:r>
              <a:rPr lang="pt-BR" sz="2700" b="1">
                <a:solidFill>
                  <a:schemeClr val="hlink"/>
                </a:solidFill>
                <a:latin typeface="Calibri"/>
              </a:rPr>
              <a:t>é</a:t>
            </a:r>
            <a:r>
              <a:rPr lang="pt-BR" sz="2700" b="1">
                <a:solidFill>
                  <a:schemeClr val="hlink"/>
                </a:solidFill>
                <a:latin typeface="Lato" pitchFamily="34" charset="0"/>
              </a:rPr>
              <a:t>rsias do que indica</a:t>
            </a:r>
            <a:r>
              <a:rPr lang="pt-BR" sz="2700" b="1">
                <a:solidFill>
                  <a:schemeClr val="hlink"/>
                </a:solidFill>
                <a:latin typeface="Calibri"/>
              </a:rPr>
              <a:t>ç</a:t>
            </a:r>
            <a:r>
              <a:rPr lang="pt-BR" sz="2700" b="1">
                <a:solidFill>
                  <a:schemeClr val="hlink"/>
                </a:solidFill>
                <a:latin typeface="Lato" pitchFamily="34" charset="0"/>
              </a:rPr>
              <a:t>ões</a:t>
            </a:r>
          </a:p>
          <a:p>
            <a:pPr algn="ctr"/>
            <a:r>
              <a:rPr lang="pt-BR" sz="2700" b="1">
                <a:solidFill>
                  <a:schemeClr val="hlink"/>
                </a:solidFill>
                <a:latin typeface="Lato" pitchFamily="34" charset="0"/>
              </a:rPr>
              <a:t>Paulo R. Margotto (artigo submetido)</a:t>
            </a:r>
          </a:p>
          <a:p>
            <a:pPr eaLnBrk="0" hangingPunct="0"/>
            <a:r>
              <a:rPr lang="pt-BR" sz="1300" u="sng">
                <a:solidFill>
                  <a:srgbClr val="78909C"/>
                </a:solidFill>
                <a:ea typeface="Source Sans Pro"/>
                <a:cs typeface="Source Sans Pro"/>
              </a:rPr>
              <a:t>  </a:t>
            </a:r>
            <a:endParaRPr lang="pt-BR" sz="1300" u="sng">
              <a:solidFill>
                <a:srgbClr val="78909C"/>
              </a:solidFill>
              <a:latin typeface="Calibri" pitchFamily="34" charset="0"/>
              <a:ea typeface="Source Sans Pro"/>
              <a:cs typeface="Source Sans Pro"/>
            </a:endParaRPr>
          </a:p>
        </p:txBody>
      </p:sp>
      <p:pic>
        <p:nvPicPr>
          <p:cNvPr id="68612" name="Picture 4" descr="doc">
            <a:hlinkClick r:id="rId2" tooltip="Diureticos _no_RN_2017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243013" y="3470275"/>
            <a:ext cx="609600" cy="457200"/>
          </a:xfrm>
          <a:prstGeom prst="rect">
            <a:avLst/>
          </a:prstGeom>
          <a:noFill/>
        </p:spPr>
      </p:pic>
      <p:sp>
        <p:nvSpPr>
          <p:cNvPr id="68613" name="AutoShape 5"/>
          <p:cNvSpPr>
            <a:spLocks noChangeArrowheads="1"/>
          </p:cNvSpPr>
          <p:nvPr/>
        </p:nvSpPr>
        <p:spPr bwMode="auto">
          <a:xfrm>
            <a:off x="11568113" y="6048375"/>
            <a:ext cx="384175" cy="809625"/>
          </a:xfrm>
          <a:prstGeom prst="curvedRightArrow">
            <a:avLst>
              <a:gd name="adj1" fmla="val 42149"/>
              <a:gd name="adj2" fmla="val 84298"/>
              <a:gd name="adj3" fmla="val 33333"/>
            </a:avLst>
          </a:prstGeom>
          <a:solidFill>
            <a:schemeClr val="accent1"/>
          </a:solidFill>
          <a:ln w="28575">
            <a:solidFill>
              <a:srgbClr val="0099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4000" smtClean="0"/>
              <a:t>Entre as complicações da terapia diurética...</a:t>
            </a:r>
          </a:p>
        </p:txBody>
      </p:sp>
      <p:sp>
        <p:nvSpPr>
          <p:cNvPr id="6963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altLang="ja-JP" sz="2000" b="1" smtClean="0">
                <a:solidFill>
                  <a:srgbClr val="FF3399"/>
                </a:solidFill>
                <a:ea typeface="MS PGothic" pitchFamily="34" charset="-128"/>
              </a:rPr>
              <a:t>Ototoxicidade</a:t>
            </a:r>
          </a:p>
          <a:p>
            <a:pPr>
              <a:buFont typeface="Arial" pitchFamily="34" charset="0"/>
              <a:buNone/>
            </a:pPr>
            <a:r>
              <a:rPr lang="pt-BR" altLang="ja-JP" sz="2000" smtClean="0">
                <a:ea typeface="MS PGothic" pitchFamily="34" charset="-128"/>
              </a:rPr>
              <a:t> 		</a:t>
            </a:r>
            <a:r>
              <a:rPr lang="pt-BR" sz="2000" smtClean="0"/>
              <a:t>Robertson CMT et al52 relataram risco de deficiência neurossensorial de 6,8 vezes mais nos recém-nascidos que receberam terapia diurética acima de 14 dias.Mecanismo:a furosemida causa </a:t>
            </a:r>
            <a:r>
              <a:rPr lang="pt-BR" altLang="ja-JP" sz="2000" smtClean="0">
                <a:ea typeface="MS PGothic" pitchFamily="34" charset="-128"/>
              </a:rPr>
              <a:t>diminuição do potencial endococlear e diminuição do potencial do 8</a:t>
            </a:r>
            <a:r>
              <a:rPr lang="pt-BR" altLang="ja-JP" sz="2000" baseline="30000" smtClean="0">
                <a:ea typeface="MS PGothic" pitchFamily="34" charset="-128"/>
              </a:rPr>
              <a:t>o</a:t>
            </a:r>
            <a:r>
              <a:rPr lang="pt-BR" altLang="ja-JP" sz="2000" smtClean="0">
                <a:ea typeface="MS PGothic" pitchFamily="34" charset="-128"/>
              </a:rPr>
              <a:t> para craniano, com diminuição dos níveis de potássio na endolinfa </a:t>
            </a:r>
            <a:endParaRPr lang="pt-BR" sz="2000" smtClean="0"/>
          </a:p>
          <a:p>
            <a:r>
              <a:rPr lang="pt-BR" sz="2000" smtClean="0"/>
              <a:t> </a:t>
            </a:r>
            <a:r>
              <a:rPr lang="pt-BR" sz="2000" b="1" smtClean="0">
                <a:solidFill>
                  <a:srgbClr val="FF3399"/>
                </a:solidFill>
              </a:rPr>
              <a:t>Nefrocalcinose / Doença metabólica óssea</a:t>
            </a:r>
          </a:p>
          <a:p>
            <a:pPr>
              <a:buFont typeface="Arial" pitchFamily="34" charset="0"/>
              <a:buNone/>
            </a:pPr>
            <a:r>
              <a:rPr lang="pt-BR" altLang="ja-JP" sz="2000" b="1" smtClean="0">
                <a:ea typeface="MS PGothic" pitchFamily="34" charset="-128"/>
              </a:rPr>
              <a:t>		</a:t>
            </a:r>
            <a:r>
              <a:rPr lang="pt-BR" altLang="ja-JP" sz="2000" smtClean="0">
                <a:ea typeface="MS PGothic" pitchFamily="34" charset="-128"/>
              </a:rPr>
              <a:t>Uma dose acumulativa de 10mg/kg de peso aumenta o risco em 48 vezes de nefrocalcinose (por mmol/L de cálcio urinário, o risco aumenta 4,5 vezes).Mecanismo: devido à hipercalciúria ocasionada pela furosemida  </a:t>
            </a:r>
            <a:endParaRPr lang="pt-BR" sz="2000" smtClean="0"/>
          </a:p>
        </p:txBody>
      </p:sp>
      <p:sp>
        <p:nvSpPr>
          <p:cNvPr id="69636" name="AutoShape 4"/>
          <p:cNvSpPr>
            <a:spLocks noChangeArrowheads="1"/>
          </p:cNvSpPr>
          <p:nvPr/>
        </p:nvSpPr>
        <p:spPr bwMode="auto">
          <a:xfrm>
            <a:off x="11568113" y="6048375"/>
            <a:ext cx="384175" cy="809625"/>
          </a:xfrm>
          <a:prstGeom prst="curvedRightArrow">
            <a:avLst>
              <a:gd name="adj1" fmla="val 42149"/>
              <a:gd name="adj2" fmla="val 84298"/>
              <a:gd name="adj3" fmla="val 33333"/>
            </a:avLst>
          </a:prstGeom>
          <a:solidFill>
            <a:schemeClr val="accent1"/>
          </a:solidFill>
          <a:ln w="28575">
            <a:solidFill>
              <a:srgbClr val="0099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/>
          </p:cNvSpPr>
          <p:nvPr>
            <p:ph type="body" idx="1"/>
          </p:nvPr>
        </p:nvSpPr>
        <p:spPr>
          <a:xfrm>
            <a:off x="144463" y="1196975"/>
            <a:ext cx="11807825" cy="4929188"/>
          </a:xfrm>
        </p:spPr>
        <p:txBody>
          <a:bodyPr/>
          <a:lstStyle/>
          <a:p>
            <a:r>
              <a:rPr lang="pt-BR" sz="2000" b="1" smtClean="0">
                <a:solidFill>
                  <a:srgbClr val="FF3399"/>
                </a:solidFill>
              </a:rPr>
              <a:t>Enterocolite necrosante</a:t>
            </a:r>
          </a:p>
          <a:p>
            <a:pPr>
              <a:buFont typeface="Arial" pitchFamily="34" charset="0"/>
              <a:buNone/>
            </a:pPr>
            <a:r>
              <a:rPr lang="pt-PT" b="1" smtClean="0"/>
              <a:t>		</a:t>
            </a:r>
            <a:r>
              <a:rPr lang="pt-PT" smtClean="0"/>
              <a:t>Pode estar associada a progressão da severidade da ECN,  da ECN médica para a cirúrgica.Mecanismo (provável ):</a:t>
            </a:r>
            <a:r>
              <a:rPr lang="pt-PT" altLang="ja-JP" smtClean="0">
                <a:ea typeface="MS PGothic" pitchFamily="34" charset="-128"/>
              </a:rPr>
              <a:t>uma diminuição do volume intravascular pode contribuir para a fisiopatologia da isquemia mesentérica não oclusiva secundária à hipoperfusão.</a:t>
            </a:r>
          </a:p>
          <a:p>
            <a:pPr>
              <a:buFont typeface="Arial" pitchFamily="34" charset="0"/>
              <a:buNone/>
            </a:pPr>
            <a:r>
              <a:rPr lang="pt-BR" altLang="ja-JP" smtClean="0">
                <a:ea typeface="MS PGothic" pitchFamily="34" charset="-128"/>
              </a:rPr>
              <a:t> </a:t>
            </a:r>
            <a:endParaRPr lang="pt-BR" smtClean="0"/>
          </a:p>
        </p:txBody>
      </p:sp>
      <p:sp>
        <p:nvSpPr>
          <p:cNvPr id="70659" name="AutoShape 3"/>
          <p:cNvSpPr>
            <a:spLocks noChangeArrowheads="1"/>
          </p:cNvSpPr>
          <p:nvPr/>
        </p:nvSpPr>
        <p:spPr bwMode="auto">
          <a:xfrm>
            <a:off x="11568113" y="6048375"/>
            <a:ext cx="384175" cy="809625"/>
          </a:xfrm>
          <a:prstGeom prst="curvedRightArrow">
            <a:avLst>
              <a:gd name="adj1" fmla="val 42149"/>
              <a:gd name="adj2" fmla="val 84298"/>
              <a:gd name="adj3" fmla="val 33333"/>
            </a:avLst>
          </a:prstGeom>
          <a:solidFill>
            <a:schemeClr val="accent1"/>
          </a:solidFill>
          <a:ln w="28575">
            <a:solidFill>
              <a:srgbClr val="0099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/>
          </p:cNvSpPr>
          <p:nvPr>
            <p:ph type="body" idx="1"/>
          </p:nvPr>
        </p:nvSpPr>
        <p:spPr>
          <a:xfrm>
            <a:off x="0" y="549275"/>
            <a:ext cx="12047538" cy="630872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2400" smtClean="0">
                <a:solidFill>
                  <a:srgbClr val="FF3399"/>
                </a:solidFill>
              </a:rPr>
              <a:t> </a:t>
            </a:r>
            <a:r>
              <a:rPr lang="pt-PT" sz="2400" b="1" smtClean="0">
                <a:solidFill>
                  <a:srgbClr val="FF3399"/>
                </a:solidFill>
              </a:rPr>
              <a:t>Fraturas ósseas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PT" sz="1800" b="1" smtClean="0"/>
              <a:t>		</a:t>
            </a:r>
            <a:r>
              <a:rPr lang="pt-PT" sz="1800" smtClean="0">
                <a:latin typeface="Times New Roman" pitchFamily="18" charset="0"/>
              </a:rPr>
              <a:t>Heo JH et al mostraram aumento significativo no risco de fraturas (2 vezes mais) em crianças com doença cardíaca congênita que receberam furosemida  de forma crônica.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PT" sz="1800" smtClean="0">
                <a:latin typeface="Times New Roman" pitchFamily="18" charset="0"/>
              </a:rPr>
              <a:t>		A deficiência de Vitamina D pode constituir um fator de risco nesses pacientes.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PT" sz="1800" smtClean="0">
                <a:latin typeface="Times New Roman" pitchFamily="18" charset="0"/>
              </a:rPr>
              <a:t>		O uso de diuréticos tiazídicos podem ter efeitos benéficos no risco de fraturas, uma vez que esses</a:t>
            </a:r>
            <a:r>
              <a:rPr lang="pt-BR" sz="1800" smtClean="0">
                <a:latin typeface="Times New Roman" pitchFamily="18" charset="0"/>
              </a:rPr>
              <a:t> diminuem a perda óssea através da diminuição  da excreção urinária de cálcio e pela facilitação da absorção intestinal de cálcio e a retenção de cálcio no esqueleto.</a:t>
            </a:r>
            <a:r>
              <a:rPr lang="pt-PT" sz="1800" smtClean="0">
                <a:latin typeface="Times New Roman" pitchFamily="18" charset="0"/>
              </a:rPr>
              <a:t> 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PT" sz="1800" smtClean="0">
                <a:latin typeface="Times New Roman" pitchFamily="18" charset="0"/>
              </a:rPr>
              <a:t>		A </a:t>
            </a:r>
            <a:r>
              <a:rPr lang="pt-PT" sz="1800" i="1" smtClean="0">
                <a:latin typeface="Times New Roman" pitchFamily="18" charset="0"/>
              </a:rPr>
              <a:t>odds ratio</a:t>
            </a:r>
            <a:r>
              <a:rPr lang="pt-PT" sz="1800" smtClean="0">
                <a:latin typeface="Times New Roman" pitchFamily="18" charset="0"/>
              </a:rPr>
              <a:t> para a ocorrência a fratura quando se associa a furosemida com os inibidores da bomba de prótons foi 1,6 vezes mais.</a:t>
            </a:r>
            <a:r>
              <a:rPr lang="pt-BR" sz="1800" smtClean="0">
                <a:latin typeface="Times New Roman" pitchFamily="18" charset="0"/>
              </a:rPr>
              <a:t>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1800" smtClean="0">
                <a:latin typeface="Times New Roman" pitchFamily="18" charset="0"/>
              </a:rPr>
              <a:t>		Um dos mecanismos sugeridos da ação dos inibidores da bomba de prótons no osso é </a:t>
            </a:r>
            <a:r>
              <a:rPr lang="pt-PT" sz="1800" smtClean="0">
                <a:latin typeface="Times New Roman" pitchFamily="18" charset="0"/>
              </a:rPr>
              <a:t>q</a:t>
            </a:r>
            <a:r>
              <a:rPr lang="pt-BR" sz="1800" smtClean="0">
                <a:latin typeface="Times New Roman" pitchFamily="18" charset="0"/>
              </a:rPr>
              <a:t>ue esses atuam  na bomba de prótons dos osteoclastos e diminuem a acidificação da reabsorção da lacuna.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1800" smtClean="0">
                <a:latin typeface="Times New Roman" pitchFamily="18" charset="0"/>
              </a:rPr>
              <a:t>		Os inibidores da bomba de prótons podem afetar negativamente o metabolismo ósseo e reduzir a densidade mineral óssea através da absorção deficiente de cálcio  ou indução do hiperparatireoidismo secundário.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/>
          </p:cNvSpPr>
          <p:nvPr>
            <p:ph type="body" idx="1"/>
          </p:nvPr>
        </p:nvSpPr>
        <p:spPr>
          <a:xfrm>
            <a:off x="0" y="549275"/>
            <a:ext cx="12047538" cy="630872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2400" dirty="0" smtClean="0">
                <a:solidFill>
                  <a:srgbClr val="FF3399"/>
                </a:solidFill>
              </a:rPr>
              <a:t> </a:t>
            </a:r>
            <a:r>
              <a:rPr lang="pt-BR" sz="2400" dirty="0" smtClean="0">
                <a:solidFill>
                  <a:srgbClr val="0000FF"/>
                </a:solidFill>
              </a:rPr>
              <a:t>Portanto</a:t>
            </a:r>
          </a:p>
          <a:p>
            <a:pPr>
              <a:lnSpc>
                <a:spcPct val="80000"/>
              </a:lnSpc>
              <a:buNone/>
            </a:pPr>
            <a:endParaRPr lang="pt-BR" sz="1800" dirty="0" smtClean="0">
              <a:solidFill>
                <a:srgbClr val="0000FF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/>
          </p:cNvSpPr>
          <p:nvPr>
            <p:ph type="body" idx="1"/>
          </p:nvPr>
        </p:nvSpPr>
        <p:spPr>
          <a:xfrm>
            <a:off x="0" y="549275"/>
            <a:ext cx="12047538" cy="630872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2400" smtClean="0">
                <a:solidFill>
                  <a:srgbClr val="FF3399"/>
                </a:solidFill>
              </a:rPr>
              <a:t> </a:t>
            </a:r>
            <a:r>
              <a:rPr lang="pt-BR" sz="2400" smtClean="0">
                <a:solidFill>
                  <a:srgbClr val="0000FF"/>
                </a:solidFill>
              </a:rPr>
              <a:t>Portanto</a:t>
            </a:r>
            <a:endParaRPr lang="pt-BR" sz="2400" dirty="0" smtClean="0">
              <a:solidFill>
                <a:srgbClr val="0000FF"/>
              </a:solidFill>
            </a:endParaRPr>
          </a:p>
          <a:p>
            <a:pPr>
              <a:lnSpc>
                <a:spcPct val="80000"/>
              </a:lnSpc>
              <a:buNone/>
            </a:pPr>
            <a:r>
              <a:rPr lang="pt-BR" sz="1800" dirty="0" smtClean="0"/>
              <a:t>  </a:t>
            </a:r>
            <a:r>
              <a:rPr lang="pt-BR" sz="2400" dirty="0" smtClean="0"/>
              <a:t>Em um período médio de seguimento de 3 anos de 3912 pacientes &lt;12 anos com doença cardíaca congênita, comparando 3 grupos com maior uso de diurético, menor uso e grupo controle  (não uso de diurético), os autores verificaram que </a:t>
            </a:r>
            <a:r>
              <a:rPr lang="pt-BR" sz="2400" b="1" dirty="0" smtClean="0">
                <a:solidFill>
                  <a:srgbClr val="FF0000"/>
                </a:solidFill>
              </a:rPr>
              <a:t>nos pacientes com uso mais </a:t>
            </a:r>
            <a:r>
              <a:rPr lang="pt-BR" sz="2400" b="1" dirty="0" err="1" smtClean="0">
                <a:solidFill>
                  <a:srgbClr val="FF0000"/>
                </a:solidFill>
              </a:rPr>
              <a:t>frequente</a:t>
            </a:r>
            <a:r>
              <a:rPr lang="pt-BR" sz="2400" b="1" dirty="0" smtClean="0">
                <a:solidFill>
                  <a:srgbClr val="FF0000"/>
                </a:solidFill>
              </a:rPr>
              <a:t> de furosemida, o risco de fraturas foi 1,9 vezes mais</a:t>
            </a:r>
            <a:r>
              <a:rPr lang="pt-BR" sz="2400" dirty="0" smtClean="0"/>
              <a:t> (IC a 95% de 1,17-2,98), aumentando 1,15 vezes mais (IC a 95% de 1,08-1,23) para cada ano de idade, principalmente em pacientes brancos. Os </a:t>
            </a:r>
            <a:r>
              <a:rPr lang="pt-BR" sz="2400" b="1" dirty="0" smtClean="0">
                <a:solidFill>
                  <a:srgbClr val="FF0000"/>
                </a:solidFill>
              </a:rPr>
              <a:t>níveis baixos de Vitamina </a:t>
            </a:r>
            <a:r>
              <a:rPr lang="pt-BR" sz="2400" b="1" dirty="0" smtClean="0"/>
              <a:t>D</a:t>
            </a:r>
            <a:r>
              <a:rPr lang="pt-BR" sz="2400" dirty="0" smtClean="0"/>
              <a:t> constituem fator de risco para as fraturas.   A </a:t>
            </a:r>
            <a:r>
              <a:rPr lang="pt-BR" sz="2400" i="1" dirty="0" err="1" smtClean="0"/>
              <a:t>odds</a:t>
            </a:r>
            <a:r>
              <a:rPr lang="pt-BR" sz="2400" i="1" dirty="0" smtClean="0"/>
              <a:t> </a:t>
            </a:r>
            <a:r>
              <a:rPr lang="pt-BR" sz="2400" i="1" dirty="0" err="1" smtClean="0"/>
              <a:t>ratio</a:t>
            </a:r>
            <a:r>
              <a:rPr lang="pt-BR" sz="2400" dirty="0" smtClean="0"/>
              <a:t> (probabilidade) para fratura para os usuários de </a:t>
            </a:r>
            <a:r>
              <a:rPr lang="pt-BR" sz="2400" b="1" dirty="0" smtClean="0">
                <a:solidFill>
                  <a:srgbClr val="FF0000"/>
                </a:solidFill>
              </a:rPr>
              <a:t>inibidores da bomba de prótons</a:t>
            </a:r>
            <a:r>
              <a:rPr lang="pt-BR" sz="2400" dirty="0" smtClean="0">
                <a:solidFill>
                  <a:srgbClr val="FF0000"/>
                </a:solidFill>
              </a:rPr>
              <a:t> </a:t>
            </a:r>
            <a:r>
              <a:rPr lang="pt-BR" sz="2400" dirty="0" smtClean="0"/>
              <a:t>foi 1,6 (IC a 95% de 1,15-2.20) versos os que não usaram inibidores da bomba de prótons. Nos links, buscamos os mecanismos sugeridos da ação dos inibidores da bomba de prótons no osso: esses atuam  na bomba de prótons dos </a:t>
            </a:r>
            <a:r>
              <a:rPr lang="pt-BR" sz="2400" dirty="0" err="1" smtClean="0"/>
              <a:t>osteoclastos</a:t>
            </a:r>
            <a:r>
              <a:rPr lang="pt-BR" sz="2400" dirty="0" smtClean="0"/>
              <a:t> e diminuem a acidificação da reabsorção da lacuna; também podem afetar negativamente o metabolismo ósseo e reduzir a densidade mineral óssea através da absorção deficiente de cálcio  ou indução do </a:t>
            </a:r>
            <a:r>
              <a:rPr lang="pt-BR" sz="2400" dirty="0" err="1" smtClean="0"/>
              <a:t>hiperparatireoidismo</a:t>
            </a:r>
            <a:r>
              <a:rPr lang="pt-BR" sz="2400" dirty="0" smtClean="0"/>
              <a:t> secundário. Buscamos também outra informação do artigo: </a:t>
            </a:r>
            <a:r>
              <a:rPr lang="pt-PT" sz="2400" dirty="0" smtClean="0"/>
              <a:t>o uso de diuréticos tiazídicos podem ter efeitos benéficos no risco de fraturas, uma vez ue esses</a:t>
            </a:r>
            <a:r>
              <a:rPr lang="pt-BR" sz="2400" dirty="0" smtClean="0"/>
              <a:t> diminuem a perda óssea através da diminuição  da excreção urinária de cálcio e pela facilitação da absorção intestinal de cálcio e a retenção de cálcio no esqueleto </a:t>
            </a:r>
          </a:p>
          <a:p>
            <a:pPr>
              <a:lnSpc>
                <a:spcPct val="80000"/>
              </a:lnSpc>
              <a:buNone/>
            </a:pPr>
            <a:endParaRPr lang="pt-BR" sz="2400" dirty="0" smtClean="0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1026" name="Text Box 2"/>
          <p:cNvSpPr txBox="1">
            <a:spLocks noChangeArrowheads="1"/>
          </p:cNvSpPr>
          <p:nvPr/>
        </p:nvSpPr>
        <p:spPr bwMode="auto">
          <a:xfrm>
            <a:off x="11087100" y="6629400"/>
            <a:ext cx="11049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9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Paulo R. Margotto</a:t>
            </a:r>
            <a:endParaRPr kumimoji="0" 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/>
          </p:cNvSpPr>
          <p:nvPr>
            <p:ph type="title"/>
          </p:nvPr>
        </p:nvSpPr>
        <p:spPr>
          <a:xfrm>
            <a:off x="0" y="-342900"/>
            <a:ext cx="10515600" cy="1325563"/>
          </a:xfrm>
        </p:spPr>
        <p:txBody>
          <a:bodyPr/>
          <a:lstStyle/>
          <a:p>
            <a:r>
              <a:rPr lang="pt-BR" dirty="0" smtClean="0">
                <a:solidFill>
                  <a:srgbClr val="0000FF"/>
                </a:solidFill>
              </a:rPr>
              <a:t>OBRIGADO!</a:t>
            </a:r>
          </a:p>
        </p:txBody>
      </p:sp>
      <p:sp>
        <p:nvSpPr>
          <p:cNvPr id="67589" name="Text Box 5"/>
          <p:cNvSpPr txBox="1">
            <a:spLocks noChangeArrowheads="1"/>
          </p:cNvSpPr>
          <p:nvPr/>
        </p:nvSpPr>
        <p:spPr bwMode="auto">
          <a:xfrm>
            <a:off x="1754188" y="6194425"/>
            <a:ext cx="8934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BR">
                <a:solidFill>
                  <a:srgbClr val="0000FF"/>
                </a:solidFill>
              </a:rPr>
              <a:t>Doutorandas Amanda, Marielly, Bruna, Rayana, Milla, Daniela e Dr. Paulo R. Margotto</a:t>
            </a:r>
          </a:p>
        </p:txBody>
      </p:sp>
      <p:pic>
        <p:nvPicPr>
          <p:cNvPr id="67590" name="Picture 6" descr="20180821_1015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4775" y="565150"/>
            <a:ext cx="9275763" cy="5551488"/>
          </a:xfrm>
          <a:prstGeom prst="rect">
            <a:avLst/>
          </a:prstGeom>
          <a:noFill/>
          <a:ln w="28575">
            <a:solidFill>
              <a:srgbClr val="008000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onstantia-Franklin Gothic Book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624</TotalTime>
  <Words>2851</Words>
  <Application>Microsoft Office PowerPoint</Application>
  <PresentationFormat>Personalizar</PresentationFormat>
  <Paragraphs>177</Paragraphs>
  <Slides>44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44</vt:i4>
      </vt:variant>
    </vt:vector>
  </HeadingPairs>
  <TitlesOfParts>
    <vt:vector size="45" baseType="lpstr">
      <vt:lpstr>Tema do Office</vt:lpstr>
      <vt:lpstr>Apresentação do PowerPoint</vt:lpstr>
      <vt:lpstr>Introdução</vt:lpstr>
      <vt:lpstr>Introdução</vt:lpstr>
      <vt:lpstr>Introdução</vt:lpstr>
      <vt:lpstr>Introdução</vt:lpstr>
      <vt:lpstr>Métodos</vt:lpstr>
      <vt:lpstr>Métodos</vt:lpstr>
      <vt:lpstr>Métodos</vt:lpstr>
      <vt:lpstr>Métodos</vt:lpstr>
      <vt:lpstr>Métodos – Análise Estatística</vt:lpstr>
      <vt:lpstr>Métodos – Análise estatística</vt:lpstr>
      <vt:lpstr>Resultados</vt:lpstr>
      <vt:lpstr>Apresentação do PowerPoint</vt:lpstr>
      <vt:lpstr>Apresentação do PowerPoint</vt:lpstr>
      <vt:lpstr>Resultados</vt:lpstr>
      <vt:lpstr>Apresentação do PowerPoint</vt:lpstr>
      <vt:lpstr>Apresentação do PowerPoint</vt:lpstr>
      <vt:lpstr>Resultados</vt:lpstr>
      <vt:lpstr>Apresentação do PowerPoint</vt:lpstr>
      <vt:lpstr>Resultados</vt:lpstr>
      <vt:lpstr>Apresentação do PowerPoint</vt:lpstr>
      <vt:lpstr>Resultados</vt:lpstr>
      <vt:lpstr>Apresentação do PowerPoint</vt:lpstr>
      <vt:lpstr>Discussão</vt:lpstr>
      <vt:lpstr>Discussão</vt:lpstr>
      <vt:lpstr>Discussão</vt:lpstr>
      <vt:lpstr>Discussão</vt:lpstr>
      <vt:lpstr>Discussão</vt:lpstr>
      <vt:lpstr>Discussão: LIMITAÇÕES</vt:lpstr>
      <vt:lpstr>Discussão: LIMITAÇÕES</vt:lpstr>
      <vt:lpstr>ABSTRACT</vt:lpstr>
      <vt:lpstr>REFERENCES</vt:lpstr>
      <vt:lpstr>REFERENCES</vt:lpstr>
      <vt:lpstr>REFERENCES</vt:lpstr>
      <vt:lpstr>Nota do Editor do site, Dr. Paulo R. Margotto. Consultem também! Aqui e Agora! Estudando Juntos!</vt:lpstr>
      <vt:lpstr>Uso do diurético tiazídico e o risco de fratura: metanálise de estudos de coorte</vt:lpstr>
      <vt:lpstr>Entendendo o efeito dos tiazídicos no menor risco de fraturas....</vt:lpstr>
      <vt:lpstr>Apresentação do PowerPoint</vt:lpstr>
      <vt:lpstr>Entre as complicações da terapia diurética...</vt:lpstr>
      <vt:lpstr>Apresentação do PowerPoint</vt:lpstr>
      <vt:lpstr>Apresentação do PowerPoint</vt:lpstr>
      <vt:lpstr>Apresentação do PowerPoint</vt:lpstr>
      <vt:lpstr>Apresentação do PowerPoint</vt:lpstr>
      <vt:lpstr>OBRIGADO!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33</cp:revision>
  <dcterms:created xsi:type="dcterms:W3CDTF">2018-08-23T00:36:37Z</dcterms:created>
  <dcterms:modified xsi:type="dcterms:W3CDTF">2018-09-06T17:22:46Z</dcterms:modified>
</cp:coreProperties>
</file>