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3" r:id="rId1"/>
  </p:sldMasterIdLst>
  <p:notesMasterIdLst>
    <p:notesMasterId r:id="rId43"/>
  </p:notesMasterIdLst>
  <p:handoutMasterIdLst>
    <p:handoutMasterId r:id="rId44"/>
  </p:handout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5" r:id="rId28"/>
    <p:sldId id="284" r:id="rId29"/>
    <p:sldId id="298" r:id="rId30"/>
    <p:sldId id="289" r:id="rId31"/>
    <p:sldId id="287" r:id="rId32"/>
    <p:sldId id="288" r:id="rId33"/>
    <p:sldId id="290" r:id="rId34"/>
    <p:sldId id="292" r:id="rId35"/>
    <p:sldId id="293" r:id="rId36"/>
    <p:sldId id="294" r:id="rId37"/>
    <p:sldId id="296" r:id="rId38"/>
    <p:sldId id="297" r:id="rId39"/>
    <p:sldId id="295" r:id="rId40"/>
    <p:sldId id="300" r:id="rId41"/>
    <p:sldId id="291" r:id="rId42"/>
  </p:sldIdLst>
  <p:sldSz cx="9144000" cy="5143500" type="screen16x9"/>
  <p:notesSz cx="6858000" cy="9144000"/>
  <p:embeddedFontLst>
    <p:embeddedFont>
      <p:font typeface="MS PGothic" pitchFamily="34" charset="-128"/>
      <p:regular r:id="rId45"/>
    </p:embeddedFont>
    <p:embeddedFont>
      <p:font typeface="Tahoma" pitchFamily="34" charset="0"/>
      <p:regular r:id="rId46"/>
      <p:bold r:id="rId47"/>
    </p:embeddedFont>
    <p:embeddedFont>
      <p:font typeface="Nunito" pitchFamily="2" charset="0"/>
      <p:regular r:id="rId48"/>
      <p:bold r:id="rId49"/>
    </p:embeddedFont>
    <p:embeddedFont>
      <p:font typeface="Calibri" pitchFamily="34" charset="0"/>
      <p:regular r:id="rId50"/>
      <p:bold r:id="rId51"/>
      <p:italic r:id="rId52"/>
      <p:boldItalic r:id="rId53"/>
    </p:embeddedFont>
    <p:embeddedFont>
      <p:font typeface="Oswald" pitchFamily="2" charset="0"/>
      <p:regular r:id="rId54"/>
      <p:bold r:id="rId55"/>
    </p:embeddedFont>
    <p:embeddedFont>
      <p:font typeface="Playfair Display" charset="0"/>
      <p:regular r:id="rId56"/>
      <p:bold r:id="rId57"/>
      <p:italic r:id="rId58"/>
      <p:boldItalic r:id="rId59"/>
    </p:embeddedFont>
    <p:embeddedFont>
      <p:font typeface="Lato" pitchFamily="34" charset="0"/>
      <p:regular r:id="rId60"/>
      <p:bold r:id="rId61"/>
      <p:italic r:id="rId62"/>
      <p:boldItalic r:id="rId63"/>
    </p:embeddedFont>
  </p:embeddedFontLst>
  <p:defaultTextStyle>
    <a:defPPr>
      <a:defRPr lang="pt-BR"/>
    </a:defPPr>
    <a:lvl1pPr algn="l" rtl="0" fontAlgn="base">
      <a:spcBef>
        <a:spcPct val="0"/>
      </a:spcBef>
      <a:spcAft>
        <a:spcPct val="0"/>
      </a:spcAft>
      <a:defRPr sz="1400" kern="1200">
        <a:solidFill>
          <a:srgbClr val="000000"/>
        </a:solidFill>
        <a:latin typeface="Arial" charset="0"/>
        <a:ea typeface="+mn-ea"/>
        <a:cs typeface="Arial" charset="0"/>
        <a:sym typeface="Arial" charset="0"/>
      </a:defRPr>
    </a:lvl1pPr>
    <a:lvl2pPr marL="457200" algn="l" rtl="0" fontAlgn="base">
      <a:spcBef>
        <a:spcPct val="0"/>
      </a:spcBef>
      <a:spcAft>
        <a:spcPct val="0"/>
      </a:spcAft>
      <a:defRPr sz="1400" kern="1200">
        <a:solidFill>
          <a:srgbClr val="000000"/>
        </a:solidFill>
        <a:latin typeface="Arial" charset="0"/>
        <a:ea typeface="+mn-ea"/>
        <a:cs typeface="Arial" charset="0"/>
        <a:sym typeface="Arial" charset="0"/>
      </a:defRPr>
    </a:lvl2pPr>
    <a:lvl3pPr marL="914400" algn="l" rtl="0" fontAlgn="base">
      <a:spcBef>
        <a:spcPct val="0"/>
      </a:spcBef>
      <a:spcAft>
        <a:spcPct val="0"/>
      </a:spcAft>
      <a:defRPr sz="1400" kern="1200">
        <a:solidFill>
          <a:srgbClr val="000000"/>
        </a:solidFill>
        <a:latin typeface="Arial" charset="0"/>
        <a:ea typeface="+mn-ea"/>
        <a:cs typeface="Arial" charset="0"/>
        <a:sym typeface="Arial" charset="0"/>
      </a:defRPr>
    </a:lvl3pPr>
    <a:lvl4pPr marL="1371600" algn="l" rtl="0" fontAlgn="base">
      <a:spcBef>
        <a:spcPct val="0"/>
      </a:spcBef>
      <a:spcAft>
        <a:spcPct val="0"/>
      </a:spcAft>
      <a:defRPr sz="1400" kern="1200">
        <a:solidFill>
          <a:srgbClr val="000000"/>
        </a:solidFill>
        <a:latin typeface="Arial" charset="0"/>
        <a:ea typeface="+mn-ea"/>
        <a:cs typeface="Arial" charset="0"/>
        <a:sym typeface="Arial" charset="0"/>
      </a:defRPr>
    </a:lvl4pPr>
    <a:lvl5pPr marL="1828800" algn="l" rtl="0" fontAlgn="base">
      <a:spcBef>
        <a:spcPct val="0"/>
      </a:spcBef>
      <a:spcAft>
        <a:spcPct val="0"/>
      </a:spcAft>
      <a:defRPr sz="1400" kern="1200">
        <a:solidFill>
          <a:srgbClr val="000000"/>
        </a:solidFill>
        <a:latin typeface="Arial" charset="0"/>
        <a:ea typeface="+mn-ea"/>
        <a:cs typeface="Arial" charset="0"/>
        <a:sym typeface="Arial" charset="0"/>
      </a:defRPr>
    </a:lvl5pPr>
    <a:lvl6pPr marL="2286000" algn="l" defTabSz="914400" rtl="0" eaLnBrk="1" latinLnBrk="0" hangingPunct="1">
      <a:defRPr sz="1400" kern="1200">
        <a:solidFill>
          <a:srgbClr val="000000"/>
        </a:solidFill>
        <a:latin typeface="Arial" charset="0"/>
        <a:ea typeface="+mn-ea"/>
        <a:cs typeface="Arial" charset="0"/>
        <a:sym typeface="Arial" charset="0"/>
      </a:defRPr>
    </a:lvl6pPr>
    <a:lvl7pPr marL="2743200" algn="l" defTabSz="914400" rtl="0" eaLnBrk="1" latinLnBrk="0" hangingPunct="1">
      <a:defRPr sz="1400" kern="1200">
        <a:solidFill>
          <a:srgbClr val="000000"/>
        </a:solidFill>
        <a:latin typeface="Arial" charset="0"/>
        <a:ea typeface="+mn-ea"/>
        <a:cs typeface="Arial" charset="0"/>
        <a:sym typeface="Arial" charset="0"/>
      </a:defRPr>
    </a:lvl7pPr>
    <a:lvl8pPr marL="3200400" algn="l" defTabSz="914400" rtl="0" eaLnBrk="1" latinLnBrk="0" hangingPunct="1">
      <a:defRPr sz="1400" kern="1200">
        <a:solidFill>
          <a:srgbClr val="000000"/>
        </a:solidFill>
        <a:latin typeface="Arial" charset="0"/>
        <a:ea typeface="+mn-ea"/>
        <a:cs typeface="Arial" charset="0"/>
        <a:sym typeface="Arial" charset="0"/>
      </a:defRPr>
    </a:lvl8pPr>
    <a:lvl9pPr marL="3657600" algn="l" defTabSz="914400" rtl="0" eaLnBrk="1" latinLnBrk="0" hangingPunct="1">
      <a:defRPr sz="1400" kern="1200">
        <a:solidFill>
          <a:srgbClr val="000000"/>
        </a:solidFill>
        <a:latin typeface="Arial" charset="0"/>
        <a:ea typeface="+mn-ea"/>
        <a:cs typeface="Arial" charset="0"/>
        <a:sym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FF0000"/>
    <a:srgbClr val="FF66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11" d="100"/>
          <a:sy n="111" d="100"/>
        </p:scale>
        <p:origin x="-634" y="-82"/>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font" Target="fonts/font3.fntdata"/><Relationship Id="rId50" Type="http://schemas.openxmlformats.org/officeDocument/2006/relationships/font" Target="fonts/font6.fntdata"/><Relationship Id="rId55" Type="http://schemas.openxmlformats.org/officeDocument/2006/relationships/font" Target="fonts/font11.fntdata"/><Relationship Id="rId63" Type="http://schemas.openxmlformats.org/officeDocument/2006/relationships/font" Target="fonts/font19.fnt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font" Target="fonts/font1.fntdata"/><Relationship Id="rId53" Type="http://schemas.openxmlformats.org/officeDocument/2006/relationships/font" Target="fonts/font9.fntdata"/><Relationship Id="rId58" Type="http://schemas.openxmlformats.org/officeDocument/2006/relationships/font" Target="fonts/font14.fntdata"/><Relationship Id="rId66"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5.fntdata"/><Relationship Id="rId57" Type="http://schemas.openxmlformats.org/officeDocument/2006/relationships/font" Target="fonts/font13.fntdata"/><Relationship Id="rId61" Type="http://schemas.openxmlformats.org/officeDocument/2006/relationships/font" Target="fonts/font17.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handoutMaster" Target="handoutMasters/handoutMaster1.xml"/><Relationship Id="rId52" Type="http://schemas.openxmlformats.org/officeDocument/2006/relationships/font" Target="fonts/font8.fntdata"/><Relationship Id="rId60" Type="http://schemas.openxmlformats.org/officeDocument/2006/relationships/font" Target="fonts/font16.fntdata"/><Relationship Id="rId6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font" Target="fonts/font4.fntdata"/><Relationship Id="rId56" Type="http://schemas.openxmlformats.org/officeDocument/2006/relationships/font" Target="fonts/font12.fntdata"/><Relationship Id="rId64"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font" Target="fonts/font7.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2.fntdata"/><Relationship Id="rId59" Type="http://schemas.openxmlformats.org/officeDocument/2006/relationships/font" Target="fonts/font15.fntdata"/><Relationship Id="rId67"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10.fntdata"/><Relationship Id="rId62" Type="http://schemas.openxmlformats.org/officeDocument/2006/relationships/font" Target="fonts/font18.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22"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0" hangingPunct="0">
              <a:buClr>
                <a:srgbClr val="000000"/>
              </a:buClr>
              <a:buFont typeface="Arial" charset="0"/>
              <a:buNone/>
              <a:defRPr sz="1200"/>
            </a:lvl1pPr>
          </a:lstStyle>
          <a:p>
            <a:endParaRPr lang="pt-BR" dirty="0"/>
          </a:p>
        </p:txBody>
      </p:sp>
      <p:sp>
        <p:nvSpPr>
          <p:cNvPr id="81923" name="Rectangle 3"/>
          <p:cNvSpPr>
            <a:spLocks noGrp="1" noChangeArrowheads="1"/>
          </p:cNvSpPr>
          <p:nvPr>
            <p:ph type="dt" sz="quarter"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0" hangingPunct="0">
              <a:buClr>
                <a:srgbClr val="000000"/>
              </a:buClr>
              <a:buFont typeface="Arial" charset="0"/>
              <a:buNone/>
              <a:defRPr sz="1200"/>
            </a:lvl1pPr>
          </a:lstStyle>
          <a:p>
            <a:fld id="{AE219603-0C35-41C9-9036-F11F9E99154A}" type="datetimeFigureOut">
              <a:rPr lang="pt-BR"/>
              <a:pPr/>
              <a:t>21/09/2018</a:t>
            </a:fld>
            <a:endParaRPr lang="pt-BR" dirty="0"/>
          </a:p>
        </p:txBody>
      </p:sp>
      <p:sp>
        <p:nvSpPr>
          <p:cNvPr id="81924" name="Rectangle 4"/>
          <p:cNvSpPr>
            <a:spLocks noGrp="1" noChangeArrowheads="1"/>
          </p:cNvSpPr>
          <p:nvPr>
            <p:ph type="ftr" sz="quarter" idx="2"/>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0" hangingPunct="0">
              <a:buClr>
                <a:srgbClr val="000000"/>
              </a:buClr>
              <a:buFont typeface="Arial" charset="0"/>
              <a:buNone/>
              <a:defRPr sz="1200"/>
            </a:lvl1pPr>
          </a:lstStyle>
          <a:p>
            <a:endParaRPr lang="pt-BR" dirty="0"/>
          </a:p>
        </p:txBody>
      </p:sp>
      <p:sp>
        <p:nvSpPr>
          <p:cNvPr id="81925" name="Rectangle 5"/>
          <p:cNvSpPr>
            <a:spLocks noGrp="1" noChangeArrowheads="1"/>
          </p:cNvSpPr>
          <p:nvPr>
            <p:ph type="sldNum" sz="quarter" idx="3"/>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0" hangingPunct="0">
              <a:buClr>
                <a:srgbClr val="000000"/>
              </a:buClr>
              <a:buFont typeface="Arial" charset="0"/>
              <a:buNone/>
              <a:defRPr sz="1200"/>
            </a:lvl1pPr>
          </a:lstStyle>
          <a:p>
            <a:fld id="{D375BFCB-0A88-4FAD-8F9F-9E2303C6AAA6}" type="slidenum">
              <a:rPr lang="pt-BR"/>
              <a:pPr/>
              <a:t>‹nº›</a:t>
            </a:fld>
            <a:endParaRPr lang="pt-BR" dirty="0"/>
          </a:p>
        </p:txBody>
      </p:sp>
    </p:spTree>
    <p:extLst>
      <p:ext uri="{BB962C8B-B14F-4D97-AF65-F5344CB8AC3E}">
        <p14:creationId xmlns:p14="http://schemas.microsoft.com/office/powerpoint/2010/main" val="74557264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9938" name="Google Shape;3;n"/>
          <p:cNvSpPr>
            <a:spLocks noGrp="1" noRot="1" noChangeAspect="1"/>
          </p:cNvSpPr>
          <p:nvPr>
            <p:ph type="sldImg" idx="2"/>
          </p:nvPr>
        </p:nvSpPr>
        <p:spPr bwMode="auto">
          <a:xfrm>
            <a:off x="381000" y="685800"/>
            <a:ext cx="6096000" cy="3429000"/>
          </a:xfrm>
          <a:custGeom>
            <a:avLst/>
            <a:gdLst>
              <a:gd name="T0" fmla="*/ 0 w 120000"/>
              <a:gd name="T1" fmla="*/ 0 h 120000"/>
              <a:gd name="T2" fmla="*/ 120000 w 120000"/>
              <a:gd name="T3" fmla="*/ 0 h 120000"/>
              <a:gd name="T4" fmla="*/ 120000 w 120000"/>
              <a:gd name="T5" fmla="*/ 120000 h 120000"/>
              <a:gd name="T6" fmla="*/ 0 w 120000"/>
              <a:gd name="T7" fmla="*/ 120000 h 120000"/>
              <a:gd name="T8" fmla="*/ 0 w 120000"/>
              <a:gd name="T9" fmla="*/ 0 h 120000"/>
            </a:gdLst>
            <a:ahLst/>
            <a:cxnLst>
              <a:cxn ang="0">
                <a:pos x="T0" y="T1"/>
              </a:cxn>
              <a:cxn ang="0">
                <a:pos x="T2" y="T3"/>
              </a:cxn>
              <a:cxn ang="0">
                <a:pos x="T4" y="T5"/>
              </a:cxn>
              <a:cxn ang="0">
                <a:pos x="T6" y="T7"/>
              </a:cxn>
              <a:cxn ang="0">
                <a:pos x="T8" y="T9"/>
              </a:cxn>
            </a:cxnLst>
            <a:rect l="0" t="0" r="r" b="b"/>
            <a:pathLst>
              <a:path w="120000" h="120000" extrusionOk="0">
                <a:moveTo>
                  <a:pt x="0" y="0"/>
                </a:moveTo>
                <a:lnTo>
                  <a:pt x="120000" y="0"/>
                </a:lnTo>
                <a:lnTo>
                  <a:pt x="120000" y="120000"/>
                </a:lnTo>
                <a:lnTo>
                  <a:pt x="0" y="120000"/>
                </a:lnTo>
                <a:lnTo>
                  <a:pt x="0" y="0"/>
                </a:lnTo>
                <a:close/>
              </a:path>
            </a:pathLst>
          </a:custGeom>
          <a:noFill/>
          <a:ln w="9525" cap="flat" cmpd="sng">
            <a:solidFill>
              <a:srgbClr val="000000"/>
            </a:solidFill>
            <a:prstDash val="solid"/>
            <a:round/>
            <a:headEnd type="none" w="sm" len="sm"/>
            <a:tailEnd type="none" w="sm" len="sm"/>
          </a:ln>
          <a:extLst>
            <a:ext uri="{909E8E84-426E-40DD-AFC4-6F175D3DCCD1}">
              <a14:hiddenFill xmlns:a14="http://schemas.microsoft.com/office/drawing/2010/main">
                <a:solidFill>
                  <a:srgbClr val="FFFFFF"/>
                </a:solidFill>
              </a14:hiddenFill>
            </a:ext>
          </a:extLst>
        </p:spPr>
      </p:sp>
      <p:sp>
        <p:nvSpPr>
          <p:cNvPr id="39939" name="Google Shape;4;n"/>
          <p:cNvSpPr txBox="1">
            <a:spLocks noGrp="1"/>
          </p:cNvSpPr>
          <p:nvPr>
            <p:ph type="body" idx="1"/>
          </p:nvPr>
        </p:nvSpPr>
        <p:spPr bwMode="auto">
          <a:xfrm>
            <a:off x="685800" y="4343400"/>
            <a:ext cx="5486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5" tIns="91425" rIns="91425" bIns="91425" numCol="1" anchor="t" anchorCtr="0" compatLnSpc="1">
            <a:prstTxWarp prst="textNoShape">
              <a:avLst/>
            </a:prstTxWarp>
          </a:bodyPr>
          <a:lstStyle/>
          <a:p>
            <a:pPr lvl="0"/>
            <a:endParaRPr lang="pt-BR" smtClean="0">
              <a:sym typeface="Arial" charset="0"/>
            </a:endParaRPr>
          </a:p>
        </p:txBody>
      </p:sp>
    </p:spTree>
    <p:extLst>
      <p:ext uri="{BB962C8B-B14F-4D97-AF65-F5344CB8AC3E}">
        <p14:creationId xmlns:p14="http://schemas.microsoft.com/office/powerpoint/2010/main" val="1852403372"/>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L="457200" indent="-29845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1pPr>
    <a:lvl2pPr marL="742950" lvl="1" indent="-28575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2pPr>
    <a:lvl3pPr marL="1143000" lvl="2" indent="-22860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3pPr>
    <a:lvl4pPr marL="1600200" lvl="3" indent="-22860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4pPr>
    <a:lvl5pPr marL="2057400" lvl="4" indent="-22860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1986" name="Google Shape;70;g3f4a13fbd5_0_333:notes"/>
          <p:cNvSpPr>
            <a:spLocks noGrp="1" noRot="1" noChangeAspect="1" noTextEdit="1"/>
          </p:cNvSpPr>
          <p:nvPr>
            <p:ph type="sldImg" idx="2"/>
          </p:nvPr>
        </p:nvSpPr>
        <p:spPr>
          <a:noFill/>
          <a:ln>
            <a:headEnd/>
            <a:tailEnd/>
          </a:ln>
        </p:spPr>
      </p:sp>
      <p:sp>
        <p:nvSpPr>
          <p:cNvPr id="41987" name="Google Shape;71;g3f4a13fbd5_0_333: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dirty="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3010" name="Google Shape;77;g3f4a13fbd5_0_338:notes"/>
          <p:cNvSpPr>
            <a:spLocks noGrp="1" noRot="1" noChangeAspect="1" noTextEdit="1"/>
          </p:cNvSpPr>
          <p:nvPr>
            <p:ph type="sldImg" idx="2"/>
          </p:nvPr>
        </p:nvSpPr>
        <p:spPr>
          <a:noFill/>
          <a:ln>
            <a:headEnd/>
            <a:tailEnd/>
          </a:ln>
        </p:spPr>
      </p:sp>
      <p:sp>
        <p:nvSpPr>
          <p:cNvPr id="43011" name="Google Shape;78;g3f4a13fbd5_0_338: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dirty="0"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4034" name="Google Shape;83;g3f4a13fbd5_0_343:notes"/>
          <p:cNvSpPr>
            <a:spLocks noGrp="1" noRot="1" noChangeAspect="1" noTextEdit="1"/>
          </p:cNvSpPr>
          <p:nvPr>
            <p:ph type="sldImg" idx="2"/>
          </p:nvPr>
        </p:nvSpPr>
        <p:spPr>
          <a:noFill/>
          <a:ln>
            <a:headEnd/>
            <a:tailEnd/>
          </a:ln>
        </p:spPr>
      </p:sp>
      <p:sp>
        <p:nvSpPr>
          <p:cNvPr id="44035" name="Google Shape;84;g3f4a13fbd5_0_343: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dirty="0"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5058" name="Google Shape;89;g3f4a13fbd5_0_348:notes"/>
          <p:cNvSpPr>
            <a:spLocks noGrp="1" noRot="1" noChangeAspect="1" noTextEdit="1"/>
          </p:cNvSpPr>
          <p:nvPr>
            <p:ph type="sldImg" idx="2"/>
          </p:nvPr>
        </p:nvSpPr>
        <p:spPr>
          <a:noFill/>
          <a:ln>
            <a:headEnd/>
            <a:tailEnd/>
          </a:ln>
        </p:spPr>
      </p:sp>
      <p:sp>
        <p:nvSpPr>
          <p:cNvPr id="45059" name="Google Shape;90;g3f4a13fbd5_0_348: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dirty="0"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6082" name="Google Shape;95;g3f4a13fbd5_0_353:notes"/>
          <p:cNvSpPr>
            <a:spLocks noGrp="1" noRot="1" noChangeAspect="1" noTextEdit="1"/>
          </p:cNvSpPr>
          <p:nvPr>
            <p:ph type="sldImg" idx="2"/>
          </p:nvPr>
        </p:nvSpPr>
        <p:spPr>
          <a:noFill/>
          <a:ln>
            <a:headEnd/>
            <a:tailEnd/>
          </a:ln>
        </p:spPr>
      </p:sp>
      <p:sp>
        <p:nvSpPr>
          <p:cNvPr id="46083" name="Google Shape;96;g3f4a13fbd5_0_353: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dirty="0"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7106" name="Google Shape;101;g3f4a13fbd5_0_460:notes"/>
          <p:cNvSpPr>
            <a:spLocks noGrp="1" noRot="1" noChangeAspect="1" noTextEdit="1"/>
          </p:cNvSpPr>
          <p:nvPr>
            <p:ph type="sldImg" idx="2"/>
          </p:nvPr>
        </p:nvSpPr>
        <p:spPr>
          <a:noFill/>
          <a:ln>
            <a:headEnd/>
            <a:tailEnd/>
          </a:ln>
        </p:spPr>
      </p:sp>
      <p:sp>
        <p:nvSpPr>
          <p:cNvPr id="47107" name="Google Shape;102;g3f4a13fbd5_0_460: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dirty="0"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8130" name="Google Shape;107;g3f4a13fbd5_0_358:notes"/>
          <p:cNvSpPr>
            <a:spLocks noGrp="1" noRot="1" noChangeAspect="1" noTextEdit="1"/>
          </p:cNvSpPr>
          <p:nvPr>
            <p:ph type="sldImg" idx="2"/>
          </p:nvPr>
        </p:nvSpPr>
        <p:spPr>
          <a:noFill/>
          <a:ln>
            <a:headEnd/>
            <a:tailEnd/>
          </a:ln>
        </p:spPr>
      </p:sp>
      <p:sp>
        <p:nvSpPr>
          <p:cNvPr id="48131" name="Google Shape;108;g3f4a13fbd5_0_358: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dirty="0"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9154" name="Google Shape;114;g3f4a13fbd5_0_465:notes"/>
          <p:cNvSpPr>
            <a:spLocks noGrp="1" noRot="1" noChangeAspect="1" noTextEdit="1"/>
          </p:cNvSpPr>
          <p:nvPr>
            <p:ph type="sldImg" idx="2"/>
          </p:nvPr>
        </p:nvSpPr>
        <p:spPr>
          <a:noFill/>
          <a:ln>
            <a:headEnd/>
            <a:tailEnd/>
          </a:ln>
        </p:spPr>
      </p:sp>
      <p:sp>
        <p:nvSpPr>
          <p:cNvPr id="49155" name="Google Shape;115;g3f4a13fbd5_0_465: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dirty="0"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0178" name="Google Shape;120;g3f4a13fbd5_0_470:notes"/>
          <p:cNvSpPr>
            <a:spLocks noGrp="1" noRot="1" noChangeAspect="1" noTextEdit="1"/>
          </p:cNvSpPr>
          <p:nvPr>
            <p:ph type="sldImg" idx="2"/>
          </p:nvPr>
        </p:nvSpPr>
        <p:spPr>
          <a:noFill/>
          <a:ln>
            <a:headEnd/>
            <a:tailEnd/>
          </a:ln>
        </p:spPr>
      </p:sp>
      <p:sp>
        <p:nvSpPr>
          <p:cNvPr id="50179" name="Google Shape;121;g3f4a13fbd5_0_470: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dirty="0"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1202" name="Google Shape;127;g3f4a13fbd5_0_363:notes"/>
          <p:cNvSpPr>
            <a:spLocks noGrp="1" noRot="1" noChangeAspect="1" noTextEdit="1"/>
          </p:cNvSpPr>
          <p:nvPr>
            <p:ph type="sldImg" idx="2"/>
          </p:nvPr>
        </p:nvSpPr>
        <p:spPr>
          <a:noFill/>
          <a:ln>
            <a:headEnd/>
            <a:tailEnd/>
          </a:ln>
        </p:spPr>
      </p:sp>
      <p:sp>
        <p:nvSpPr>
          <p:cNvPr id="51203" name="Google Shape;128;g3f4a13fbd5_0_363: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dirty="0"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2226" name="Google Shape;133;g3f4a13fbd5_0_394:notes"/>
          <p:cNvSpPr>
            <a:spLocks noGrp="1" noRot="1" noChangeAspect="1" noTextEdit="1"/>
          </p:cNvSpPr>
          <p:nvPr>
            <p:ph type="sldImg" idx="2"/>
          </p:nvPr>
        </p:nvSpPr>
        <p:spPr>
          <a:noFill/>
          <a:ln>
            <a:headEnd/>
            <a:tailEnd/>
          </a:ln>
        </p:spPr>
      </p:sp>
      <p:sp>
        <p:nvSpPr>
          <p:cNvPr id="52227" name="Google Shape;134;g3f4a13fbd5_0_394: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dirty="0"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3250" name="Google Shape;140;g3f4a13fbd5_0_482:notes"/>
          <p:cNvSpPr>
            <a:spLocks noGrp="1" noRot="1" noChangeAspect="1" noTextEdit="1"/>
          </p:cNvSpPr>
          <p:nvPr>
            <p:ph type="sldImg" idx="2"/>
          </p:nvPr>
        </p:nvSpPr>
        <p:spPr>
          <a:noFill/>
          <a:ln>
            <a:headEnd/>
            <a:tailEnd/>
          </a:ln>
        </p:spPr>
      </p:sp>
      <p:sp>
        <p:nvSpPr>
          <p:cNvPr id="53251" name="Google Shape;141;g3f4a13fbd5_0_482: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dirty="0"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4274" name="Google Shape;146;g3f4a13fbd5_0_399:notes"/>
          <p:cNvSpPr>
            <a:spLocks noGrp="1" noRot="1" noChangeAspect="1" noTextEdit="1"/>
          </p:cNvSpPr>
          <p:nvPr>
            <p:ph type="sldImg" idx="2"/>
          </p:nvPr>
        </p:nvSpPr>
        <p:spPr>
          <a:noFill/>
          <a:ln>
            <a:headEnd/>
            <a:tailEnd/>
          </a:ln>
        </p:spPr>
      </p:sp>
      <p:sp>
        <p:nvSpPr>
          <p:cNvPr id="54275" name="Google Shape;147;g3f4a13fbd5_0_399: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dirty="0"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5298" name="Google Shape;152;g3f4a13fbd5_0_492:notes"/>
          <p:cNvSpPr>
            <a:spLocks noGrp="1" noRot="1" noChangeAspect="1" noTextEdit="1"/>
          </p:cNvSpPr>
          <p:nvPr>
            <p:ph type="sldImg" idx="2"/>
          </p:nvPr>
        </p:nvSpPr>
        <p:spPr>
          <a:noFill/>
          <a:ln>
            <a:headEnd/>
            <a:tailEnd/>
          </a:ln>
        </p:spPr>
      </p:sp>
      <p:sp>
        <p:nvSpPr>
          <p:cNvPr id="55299" name="Google Shape;153;g3f4a13fbd5_0_492: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dirty="0"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6322" name="Google Shape;159;g3f4a13fbd5_0_498:notes"/>
          <p:cNvSpPr>
            <a:spLocks noGrp="1" noRot="1" noChangeAspect="1" noTextEdit="1"/>
          </p:cNvSpPr>
          <p:nvPr>
            <p:ph type="sldImg" idx="2"/>
          </p:nvPr>
        </p:nvSpPr>
        <p:spPr>
          <a:noFill/>
          <a:ln>
            <a:headEnd/>
            <a:tailEnd/>
          </a:ln>
        </p:spPr>
      </p:sp>
      <p:sp>
        <p:nvSpPr>
          <p:cNvPr id="56323" name="Google Shape;160;g3f4a13fbd5_0_498: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dirty="0"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7346" name="Google Shape;166;g3f4a13fbd5_0_503:notes"/>
          <p:cNvSpPr>
            <a:spLocks noGrp="1" noRot="1" noChangeAspect="1" noTextEdit="1"/>
          </p:cNvSpPr>
          <p:nvPr>
            <p:ph type="sldImg" idx="2"/>
          </p:nvPr>
        </p:nvSpPr>
        <p:spPr>
          <a:noFill/>
          <a:ln>
            <a:headEnd/>
            <a:tailEnd/>
          </a:ln>
        </p:spPr>
      </p:sp>
      <p:sp>
        <p:nvSpPr>
          <p:cNvPr id="57347" name="Google Shape;167;g3f4a13fbd5_0_503: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dirty="0"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8370" name="Google Shape;172;g3f4a13fbd5_0_409:notes"/>
          <p:cNvSpPr>
            <a:spLocks noGrp="1" noRot="1" noChangeAspect="1" noTextEdit="1"/>
          </p:cNvSpPr>
          <p:nvPr>
            <p:ph type="sldImg" idx="2"/>
          </p:nvPr>
        </p:nvSpPr>
        <p:spPr>
          <a:noFill/>
          <a:ln>
            <a:headEnd/>
            <a:tailEnd/>
          </a:ln>
        </p:spPr>
      </p:sp>
      <p:sp>
        <p:nvSpPr>
          <p:cNvPr id="58371" name="Google Shape;173;g3f4a13fbd5_0_409: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dirty="0"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9394" name="Google Shape;178;g3f4a13fbd5_0_368:notes"/>
          <p:cNvSpPr>
            <a:spLocks noGrp="1" noRot="1" noChangeAspect="1" noTextEdit="1"/>
          </p:cNvSpPr>
          <p:nvPr>
            <p:ph type="sldImg" idx="2"/>
          </p:nvPr>
        </p:nvSpPr>
        <p:spPr>
          <a:noFill/>
          <a:ln>
            <a:headEnd/>
            <a:tailEnd/>
          </a:ln>
        </p:spPr>
      </p:sp>
      <p:sp>
        <p:nvSpPr>
          <p:cNvPr id="59395" name="Google Shape;179;g3f4a13fbd5_0_368: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dirty="0"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0418" name="Google Shape;184;g3f4a13fbd5_0_418:notes"/>
          <p:cNvSpPr>
            <a:spLocks noGrp="1" noRot="1" noChangeAspect="1" noTextEdit="1"/>
          </p:cNvSpPr>
          <p:nvPr>
            <p:ph type="sldImg" idx="2"/>
          </p:nvPr>
        </p:nvSpPr>
        <p:spPr>
          <a:noFill/>
          <a:ln>
            <a:headEnd/>
            <a:tailEnd/>
          </a:ln>
        </p:spPr>
      </p:sp>
      <p:sp>
        <p:nvSpPr>
          <p:cNvPr id="60419" name="Google Shape;185;g3f4a13fbd5_0_418: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dirty="0"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1442" name="Google Shape;191;g3f4a13fbd5_0_423:notes"/>
          <p:cNvSpPr>
            <a:spLocks noGrp="1" noRot="1" noChangeAspect="1" noTextEdit="1"/>
          </p:cNvSpPr>
          <p:nvPr>
            <p:ph type="sldImg" idx="2"/>
          </p:nvPr>
        </p:nvSpPr>
        <p:spPr>
          <a:noFill/>
          <a:ln>
            <a:headEnd/>
            <a:tailEnd/>
          </a:ln>
        </p:spPr>
      </p:sp>
      <p:sp>
        <p:nvSpPr>
          <p:cNvPr id="61443" name="Google Shape;192;g3f4a13fbd5_0_423: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dirty="0"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2466" name="Google Shape;198;g3f4a13fbd5_0_428:notes"/>
          <p:cNvSpPr>
            <a:spLocks noGrp="1" noRot="1" noChangeAspect="1" noTextEdit="1"/>
          </p:cNvSpPr>
          <p:nvPr>
            <p:ph type="sldImg" idx="2"/>
          </p:nvPr>
        </p:nvSpPr>
        <p:spPr>
          <a:noFill/>
          <a:ln>
            <a:headEnd/>
            <a:tailEnd/>
          </a:ln>
        </p:spPr>
      </p:sp>
      <p:sp>
        <p:nvSpPr>
          <p:cNvPr id="62467" name="Google Shape;199;g3f4a13fbd5_0_428: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dirty="0"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3490" name="Google Shape;204;g3f4a13fbd5_0_433:notes"/>
          <p:cNvSpPr>
            <a:spLocks noGrp="1" noRot="1" noChangeAspect="1" noTextEdit="1"/>
          </p:cNvSpPr>
          <p:nvPr>
            <p:ph type="sldImg" idx="2"/>
          </p:nvPr>
        </p:nvSpPr>
        <p:spPr>
          <a:noFill/>
          <a:ln>
            <a:headEnd/>
            <a:tailEnd/>
          </a:ln>
        </p:spPr>
      </p:sp>
      <p:sp>
        <p:nvSpPr>
          <p:cNvPr id="63491" name="Google Shape;205;g3f4a13fbd5_0_433: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dirty="0"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4514" name="Google Shape;210;g3f4a13fbd5_0_438:notes"/>
          <p:cNvSpPr>
            <a:spLocks noGrp="1" noRot="1" noChangeAspect="1" noTextEdit="1"/>
          </p:cNvSpPr>
          <p:nvPr>
            <p:ph type="sldImg" idx="2"/>
          </p:nvPr>
        </p:nvSpPr>
        <p:spPr>
          <a:noFill/>
          <a:ln>
            <a:headEnd/>
            <a:tailEnd/>
          </a:ln>
        </p:spPr>
      </p:sp>
      <p:sp>
        <p:nvSpPr>
          <p:cNvPr id="64515" name="Google Shape;211;g3f4a13fbd5_0_438: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dirty="0"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5538" name="Google Shape;216;g3f4a13fbd5_0_443:notes"/>
          <p:cNvSpPr>
            <a:spLocks noGrp="1" noRot="1" noChangeAspect="1" noTextEdit="1"/>
          </p:cNvSpPr>
          <p:nvPr>
            <p:ph type="sldImg" idx="2"/>
          </p:nvPr>
        </p:nvSpPr>
        <p:spPr>
          <a:noFill/>
          <a:ln>
            <a:headEnd/>
            <a:tailEnd/>
          </a:ln>
        </p:spPr>
      </p:sp>
      <p:sp>
        <p:nvSpPr>
          <p:cNvPr id="65539" name="Google Shape;217;g3f4a13fbd5_0_443: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dirty="0"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6562" name="Google Shape;222;g3f4a13fbd5_0_448:notes"/>
          <p:cNvSpPr>
            <a:spLocks noGrp="1" noRot="1" noChangeAspect="1" noTextEdit="1"/>
          </p:cNvSpPr>
          <p:nvPr>
            <p:ph type="sldImg" idx="2"/>
          </p:nvPr>
        </p:nvSpPr>
        <p:spPr>
          <a:noFill/>
          <a:ln>
            <a:headEnd/>
            <a:tailEnd/>
          </a:ln>
        </p:spPr>
      </p:sp>
      <p:sp>
        <p:nvSpPr>
          <p:cNvPr id="66563" name="Google Shape;223;g3f4a13fbd5_0_448: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dirty="0"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7586" name="Google Shape;228;g3f4a13fbd5_1_4:notes"/>
          <p:cNvSpPr>
            <a:spLocks noGrp="1" noRot="1" noChangeAspect="1" noTextEdit="1"/>
          </p:cNvSpPr>
          <p:nvPr>
            <p:ph type="sldImg" idx="2"/>
          </p:nvPr>
        </p:nvSpPr>
        <p:spPr>
          <a:noFill/>
          <a:ln>
            <a:headEnd/>
            <a:tailEnd/>
          </a:ln>
        </p:spPr>
      </p:sp>
      <p:sp>
        <p:nvSpPr>
          <p:cNvPr id="67587" name="Google Shape;229;g3f4a13fbd5_1_4: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dirty="0"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Rot="1" noChangeAspect="1" noTextEdit="1"/>
          </p:cNvSpPr>
          <p:nvPr>
            <p:ph type="sldImg"/>
          </p:nvPr>
        </p:nvSpPr>
        <p:spPr>
          <a:ln>
            <a:headEnd/>
            <a:tailEnd/>
          </a:ln>
        </p:spPr>
      </p:sp>
      <p:sp>
        <p:nvSpPr>
          <p:cNvPr id="82947" name="Rectangle 3"/>
          <p:cNvSpPr txBox="1">
            <a:spLocks noGrp="1"/>
          </p:cNvSpPr>
          <p:nvPr>
            <p:ph type="body" idx="1"/>
          </p:nvPr>
        </p:nvSpPr>
        <p:spPr/>
        <p:txBody>
          <a:bodyPr/>
          <a:lstStyle/>
          <a:p>
            <a:endParaRPr lang="pt-BR" dirty="0" smtClean="0">
              <a:latin typeface="Arial" charset="0"/>
              <a:cs typeface="Arial" charset="0"/>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Rot="1" noChangeAspect="1" noTextEdit="1"/>
          </p:cNvSpPr>
          <p:nvPr>
            <p:ph type="sldImg"/>
          </p:nvPr>
        </p:nvSpPr>
        <p:spPr>
          <a:ln>
            <a:headEnd/>
            <a:tailEnd/>
          </a:ln>
        </p:spPr>
      </p:sp>
      <p:sp>
        <p:nvSpPr>
          <p:cNvPr id="83971" name="Rectangle 3"/>
          <p:cNvSpPr txBox="1">
            <a:spLocks noGrp="1"/>
          </p:cNvSpPr>
          <p:nvPr>
            <p:ph type="body" idx="1"/>
          </p:nvPr>
        </p:nvSpPr>
        <p:spPr/>
        <p:txBody>
          <a:bodyPr/>
          <a:lstStyle/>
          <a:p>
            <a:endParaRPr lang="pt-BR" dirty="0" smtClean="0">
              <a:latin typeface="Arial" charset="0"/>
              <a:cs typeface="Arial" charset="0"/>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Grp="1" noRot="1" noChangeAspect="1" noTextEdit="1"/>
          </p:cNvSpPr>
          <p:nvPr>
            <p:ph type="sldImg"/>
          </p:nvPr>
        </p:nvSpPr>
        <p:spPr>
          <a:ln>
            <a:headEnd/>
            <a:tailEnd/>
          </a:ln>
        </p:spPr>
      </p:sp>
      <p:sp>
        <p:nvSpPr>
          <p:cNvPr id="98307" name="Rectangle 3"/>
          <p:cNvSpPr txBox="1">
            <a:spLocks noGrp="1"/>
          </p:cNvSpPr>
          <p:nvPr>
            <p:ph type="body" idx="1"/>
          </p:nvPr>
        </p:nvSpPr>
        <p:spPr/>
        <p:txBody>
          <a:bodyPr/>
          <a:lstStyle/>
          <a:p>
            <a:endParaRPr lang="pt-BR" dirty="0" smtClean="0">
              <a:latin typeface="Arial" charset="0"/>
              <a:cs typeface="Arial" charset="0"/>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noRot="1" noChangeAspect="1" noTextEdit="1"/>
          </p:cNvSpPr>
          <p:nvPr>
            <p:ph type="sldImg"/>
          </p:nvPr>
        </p:nvSpPr>
        <p:spPr>
          <a:ln>
            <a:headEnd/>
            <a:tailEnd/>
          </a:ln>
        </p:spPr>
      </p:sp>
      <p:sp>
        <p:nvSpPr>
          <p:cNvPr id="88067" name="Rectangle 3"/>
          <p:cNvSpPr txBox="1">
            <a:spLocks noGrp="1"/>
          </p:cNvSpPr>
          <p:nvPr>
            <p:ph type="body" idx="1"/>
          </p:nvPr>
        </p:nvSpPr>
        <p:spPr/>
        <p:txBody>
          <a:bodyPr/>
          <a:lstStyle/>
          <a:p>
            <a:endParaRPr lang="pt-BR" dirty="0" smtClean="0">
              <a:latin typeface="Arial" charset="0"/>
              <a:cs typeface="Arial" charset="0"/>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Rot="1" noChangeAspect="1" noTextEdit="1"/>
          </p:cNvSpPr>
          <p:nvPr>
            <p:ph type="sldImg"/>
          </p:nvPr>
        </p:nvSpPr>
        <p:spPr>
          <a:ln>
            <a:headEnd/>
            <a:tailEnd/>
          </a:ln>
        </p:spPr>
      </p:sp>
      <p:sp>
        <p:nvSpPr>
          <p:cNvPr id="86019" name="Rectangle 3"/>
          <p:cNvSpPr txBox="1">
            <a:spLocks noGrp="1"/>
          </p:cNvSpPr>
          <p:nvPr>
            <p:ph type="body" idx="1"/>
          </p:nvPr>
        </p:nvSpPr>
        <p:spPr/>
        <p:txBody>
          <a:bodyPr/>
          <a:lstStyle/>
          <a:p>
            <a:endParaRPr lang="pt-BR" dirty="0" smtClean="0">
              <a:latin typeface="Arial" charset="0"/>
              <a:cs typeface="Arial" charset="0"/>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noRot="1" noChangeAspect="1" noTextEdit="1"/>
          </p:cNvSpPr>
          <p:nvPr>
            <p:ph type="sldImg"/>
          </p:nvPr>
        </p:nvSpPr>
        <p:spPr>
          <a:ln>
            <a:headEnd/>
            <a:tailEnd/>
          </a:ln>
        </p:spPr>
      </p:sp>
      <p:sp>
        <p:nvSpPr>
          <p:cNvPr id="87043" name="Rectangle 3"/>
          <p:cNvSpPr txBox="1">
            <a:spLocks noGrp="1"/>
          </p:cNvSpPr>
          <p:nvPr>
            <p:ph type="body" idx="1"/>
          </p:nvPr>
        </p:nvSpPr>
        <p:spPr/>
        <p:txBody>
          <a:bodyPr/>
          <a:lstStyle/>
          <a:p>
            <a:endParaRPr lang="pt-BR" dirty="0" smtClean="0">
              <a:latin typeface="Arial" charset="0"/>
              <a:cs typeface="Arial" charset="0"/>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noRot="1" noChangeAspect="1" noTextEdit="1"/>
          </p:cNvSpPr>
          <p:nvPr>
            <p:ph type="sldImg"/>
          </p:nvPr>
        </p:nvSpPr>
        <p:spPr>
          <a:ln>
            <a:headEnd/>
            <a:tailEnd/>
          </a:ln>
        </p:spPr>
      </p:sp>
      <p:sp>
        <p:nvSpPr>
          <p:cNvPr id="89091" name="Rectangle 3"/>
          <p:cNvSpPr txBox="1">
            <a:spLocks noGrp="1"/>
          </p:cNvSpPr>
          <p:nvPr>
            <p:ph type="body" idx="1"/>
          </p:nvPr>
        </p:nvSpPr>
        <p:spPr/>
        <p:txBody>
          <a:bodyPr/>
          <a:lstStyle/>
          <a:p>
            <a:endParaRPr lang="pt-BR" dirty="0" smtClean="0">
              <a:latin typeface="Arial" charset="0"/>
              <a:cs typeface="Arial" charset="0"/>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noRot="1" noChangeAspect="1" noTextEdit="1"/>
          </p:cNvSpPr>
          <p:nvPr>
            <p:ph type="sldImg"/>
          </p:nvPr>
        </p:nvSpPr>
        <p:spPr>
          <a:ln>
            <a:headEnd/>
            <a:tailEnd/>
          </a:ln>
        </p:spPr>
      </p:sp>
      <p:sp>
        <p:nvSpPr>
          <p:cNvPr id="90115" name="Rectangle 3"/>
          <p:cNvSpPr txBox="1">
            <a:spLocks noGrp="1"/>
          </p:cNvSpPr>
          <p:nvPr>
            <p:ph type="body" idx="1"/>
          </p:nvPr>
        </p:nvSpPr>
        <p:spPr/>
        <p:txBody>
          <a:bodyPr/>
          <a:lstStyle/>
          <a:p>
            <a:endParaRPr lang="pt-BR" dirty="0" smtClean="0">
              <a:latin typeface="Arial" charset="0"/>
              <a:cs typeface="Arial" charset="0"/>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Rot="1" noChangeAspect="1" noTextEdit="1"/>
          </p:cNvSpPr>
          <p:nvPr>
            <p:ph type="sldImg"/>
          </p:nvPr>
        </p:nvSpPr>
        <p:spPr>
          <a:ln>
            <a:headEnd/>
            <a:tailEnd/>
          </a:ln>
        </p:spPr>
      </p:sp>
      <p:sp>
        <p:nvSpPr>
          <p:cNvPr id="91139" name="Rectangle 3"/>
          <p:cNvSpPr txBox="1">
            <a:spLocks noGrp="1"/>
          </p:cNvSpPr>
          <p:nvPr>
            <p:ph type="body" idx="1"/>
          </p:nvPr>
        </p:nvSpPr>
        <p:spPr/>
        <p:txBody>
          <a:bodyPr/>
          <a:lstStyle/>
          <a:p>
            <a:endParaRPr lang="pt-BR" dirty="0" smtClean="0">
              <a:latin typeface="Arial" charset="0"/>
              <a:cs typeface="Arial" charset="0"/>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Rot="1" noChangeAspect="1" noChangeArrowheads="1" noTextEdit="1"/>
          </p:cNvSpPr>
          <p:nvPr>
            <p:ph type="sldImg"/>
          </p:nvPr>
        </p:nvSpPr>
        <p:spPr>
          <a:ln>
            <a:headEnd/>
            <a:tailEnd/>
          </a:ln>
        </p:spPr>
      </p:sp>
      <p:sp>
        <p:nvSpPr>
          <p:cNvPr id="80899" name="Rectangle 3"/>
          <p:cNvSpPr txBox="1">
            <a:spLocks noGrp="1" noChangeArrowheads="1"/>
          </p:cNvSpPr>
          <p:nvPr>
            <p:ph type="body" idx="1"/>
          </p:nvPr>
        </p:nvSpPr>
        <p:spPr/>
        <p:txBody>
          <a:bodyPr lIns="91440" tIns="45720" rIns="91440" bIns="45720"/>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endParaRPr lang="pt-BR" dirty="0" smtClean="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p:cNvSpPr>
            <a:spLocks noGrp="1" noRot="1" noChangeAspect="1" noTextEdit="1"/>
          </p:cNvSpPr>
          <p:nvPr>
            <p:ph type="sldImg"/>
          </p:nvPr>
        </p:nvSpPr>
        <p:spPr>
          <a:ln>
            <a:headEnd/>
            <a:tailEnd/>
          </a:ln>
        </p:spPr>
      </p:sp>
      <p:sp>
        <p:nvSpPr>
          <p:cNvPr id="99331" name="Rectangle 3"/>
          <p:cNvSpPr txBox="1">
            <a:spLocks noGrp="1"/>
          </p:cNvSpPr>
          <p:nvPr>
            <p:ph type="body" idx="1"/>
          </p:nvPr>
        </p:nvSpPr>
        <p:spPr/>
        <p:txBody>
          <a:bodyPr/>
          <a:lstStyle/>
          <a:p>
            <a:endParaRPr lang="pt-BR" dirty="0" smtClean="0">
              <a:latin typeface="Arial" charset="0"/>
              <a:cs typeface="Arial" charset="0"/>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p:cNvSpPr>
            <a:spLocks noGrp="1" noRot="1" noChangeAspect="1" noTextEdit="1"/>
          </p:cNvSpPr>
          <p:nvPr>
            <p:ph type="sldImg"/>
          </p:nvPr>
        </p:nvSpPr>
        <p:spPr>
          <a:ln>
            <a:headEnd/>
            <a:tailEnd/>
          </a:ln>
        </p:spPr>
      </p:sp>
      <p:sp>
        <p:nvSpPr>
          <p:cNvPr id="100355" name="Rectangle 3"/>
          <p:cNvSpPr txBox="1">
            <a:spLocks noGrp="1"/>
          </p:cNvSpPr>
          <p:nvPr>
            <p:ph type="body" idx="1"/>
          </p:nvPr>
        </p:nvSpPr>
        <p:spPr/>
        <p:txBody>
          <a:bodyPr/>
          <a:lstStyle/>
          <a:p>
            <a:endParaRPr lang="pt-BR" dirty="0" smtClean="0">
              <a:latin typeface="Arial" charset="0"/>
              <a:cs typeface="Arial" charset="0"/>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2"/>
          <p:cNvSpPr>
            <a:spLocks noGrp="1" noRot="1" noChangeAspect="1" noTextEdit="1"/>
          </p:cNvSpPr>
          <p:nvPr>
            <p:ph type="sldImg"/>
          </p:nvPr>
        </p:nvSpPr>
        <p:spPr>
          <a:ln>
            <a:headEnd/>
            <a:tailEnd/>
          </a:ln>
        </p:spPr>
      </p:sp>
      <p:sp>
        <p:nvSpPr>
          <p:cNvPr id="101379" name="Rectangle 3"/>
          <p:cNvSpPr txBox="1">
            <a:spLocks noGrp="1"/>
          </p:cNvSpPr>
          <p:nvPr>
            <p:ph type="body" idx="1"/>
          </p:nvPr>
        </p:nvSpPr>
        <p:spPr/>
        <p:txBody>
          <a:bodyPr/>
          <a:lstStyle/>
          <a:p>
            <a:endParaRPr lang="pt-BR" dirty="0" smtClean="0">
              <a:latin typeface="Arial" charset="0"/>
              <a:cs typeface="Arial" charset="0"/>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2"/>
          <p:cNvSpPr>
            <a:spLocks noGrp="1" noRot="1" noChangeAspect="1" noTextEdit="1"/>
          </p:cNvSpPr>
          <p:nvPr>
            <p:ph type="sldImg"/>
          </p:nvPr>
        </p:nvSpPr>
        <p:spPr>
          <a:ln>
            <a:headEnd/>
            <a:tailEnd/>
          </a:ln>
        </p:spPr>
      </p:sp>
      <p:sp>
        <p:nvSpPr>
          <p:cNvPr id="101379" name="Rectangle 3"/>
          <p:cNvSpPr txBox="1">
            <a:spLocks noGrp="1"/>
          </p:cNvSpPr>
          <p:nvPr>
            <p:ph type="body" idx="1"/>
          </p:nvPr>
        </p:nvSpPr>
        <p:spPr/>
        <p:txBody>
          <a:bodyPr/>
          <a:lstStyle/>
          <a:p>
            <a:endParaRPr lang="pt-BR" dirty="0" smtClean="0">
              <a:latin typeface="Arial" charset="0"/>
              <a:cs typeface="Arial" charset="0"/>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Grp="1" noRot="1" noChangeAspect="1" noTextEdit="1"/>
          </p:cNvSpPr>
          <p:nvPr>
            <p:ph type="sldImg"/>
          </p:nvPr>
        </p:nvSpPr>
        <p:spPr>
          <a:ln>
            <a:headEnd/>
            <a:tailEnd/>
          </a:ln>
        </p:spPr>
      </p:sp>
      <p:sp>
        <p:nvSpPr>
          <p:cNvPr id="92163" name="Rectangle 3"/>
          <p:cNvSpPr txBox="1">
            <a:spLocks noGrp="1"/>
          </p:cNvSpPr>
          <p:nvPr>
            <p:ph type="body" idx="1"/>
          </p:nvPr>
        </p:nvSpPr>
        <p:spPr/>
        <p:txBody>
          <a:bodyPr/>
          <a:lstStyle/>
          <a:p>
            <a:endParaRPr lang="pt-BR" dirty="0" smtClean="0">
              <a:latin typeface="Arial" charset="0"/>
              <a:cs typeface="Arial"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Layout personalizado 2">
  <p:cSld name="Layout personalizado 2">
    <p:spTree>
      <p:nvGrpSpPr>
        <p:cNvPr id="1" name="Shape 17"/>
        <p:cNvGrpSpPr/>
        <p:nvPr/>
      </p:nvGrpSpPr>
      <p:grpSpPr>
        <a:xfrm>
          <a:off x="0" y="0"/>
          <a:ext cx="0" cy="0"/>
          <a:chOff x="0" y="0"/>
          <a:chExt cx="0" cy="0"/>
        </a:xfrm>
      </p:grpSpPr>
      <p:sp>
        <p:nvSpPr>
          <p:cNvPr id="18" name="Google Shape;18;p4"/>
          <p:cNvSpPr txBox="1">
            <a:spLocks noGrp="1"/>
          </p:cNvSpPr>
          <p:nvPr>
            <p:ph type="title"/>
          </p:nvPr>
        </p:nvSpPr>
        <p:spPr>
          <a:xfrm>
            <a:off x="311700" y="445025"/>
            <a:ext cx="8520600" cy="572700"/>
          </a:xfrm>
          <a:prstGeom prst="rect">
            <a:avLst/>
          </a:prstGeom>
        </p:spPr>
        <p:txBody>
          <a:bodyPr/>
          <a:lstStyle>
            <a:lvl1pPr lvl="0">
              <a:spcBef>
                <a:spcPts val="0"/>
              </a:spcBef>
              <a:spcAft>
                <a:spcPts val="0"/>
              </a:spcAft>
              <a:buNone/>
              <a:defRPr/>
            </a:lvl1pPr>
            <a:lvl2pPr lvl="1">
              <a:spcBef>
                <a:spcPts val="0"/>
              </a:spcBef>
              <a:spcAft>
                <a:spcPts val="0"/>
              </a:spcAft>
              <a:buNone/>
              <a:defRPr/>
            </a:lvl2pPr>
            <a:lvl3pPr lvl="2">
              <a:spcBef>
                <a:spcPts val="0"/>
              </a:spcBef>
              <a:spcAft>
                <a:spcPts val="0"/>
              </a:spcAft>
              <a:buNone/>
              <a:defRPr/>
            </a:lvl3pPr>
            <a:lvl4pPr lvl="3">
              <a:spcBef>
                <a:spcPts val="0"/>
              </a:spcBef>
              <a:spcAft>
                <a:spcPts val="0"/>
              </a:spcAft>
              <a:buNone/>
              <a:defRPr/>
            </a:lvl4pPr>
            <a:lvl5pPr lvl="4">
              <a:spcBef>
                <a:spcPts val="0"/>
              </a:spcBef>
              <a:spcAft>
                <a:spcPts val="0"/>
              </a:spcAft>
              <a:buNone/>
              <a:defRPr/>
            </a:lvl5pPr>
            <a:lvl6pPr lvl="5">
              <a:spcBef>
                <a:spcPts val="0"/>
              </a:spcBef>
              <a:spcAft>
                <a:spcPts val="0"/>
              </a:spcAft>
              <a:buNone/>
              <a:defRPr/>
            </a:lvl6pPr>
            <a:lvl7pPr lvl="6">
              <a:spcBef>
                <a:spcPts val="0"/>
              </a:spcBef>
              <a:spcAft>
                <a:spcPts val="0"/>
              </a:spcAft>
              <a:buNone/>
              <a:defRPr/>
            </a:lvl7pPr>
            <a:lvl8pPr lvl="7">
              <a:spcBef>
                <a:spcPts val="0"/>
              </a:spcBef>
              <a:spcAft>
                <a:spcPts val="0"/>
              </a:spcAft>
              <a:buNone/>
              <a:defRPr/>
            </a:lvl8pPr>
            <a:lvl9pPr lvl="8">
              <a:spcBef>
                <a:spcPts val="0"/>
              </a:spcBef>
              <a:spcAft>
                <a:spcPts val="0"/>
              </a:spcAft>
              <a:buNone/>
              <a:defRPr/>
            </a:lvl9pPr>
          </a:lstStyle>
          <a:p>
            <a:endParaRPr/>
          </a:p>
        </p:txBody>
      </p:sp>
    </p:spTree>
    <p:extLst>
      <p:ext uri="{BB962C8B-B14F-4D97-AF65-F5344CB8AC3E}">
        <p14:creationId xmlns:p14="http://schemas.microsoft.com/office/powerpoint/2010/main" val="42861160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Layout personalizado 3">
  <p:cSld name="Layout personalizado 3">
    <p:spTree>
      <p:nvGrpSpPr>
        <p:cNvPr id="1" name="Shape 19"/>
        <p:cNvGrpSpPr/>
        <p:nvPr/>
      </p:nvGrpSpPr>
      <p:grpSpPr>
        <a:xfrm>
          <a:off x="0" y="0"/>
          <a:ext cx="0" cy="0"/>
          <a:chOff x="0" y="0"/>
          <a:chExt cx="0" cy="0"/>
        </a:xfrm>
      </p:grpSpPr>
      <p:sp>
        <p:nvSpPr>
          <p:cNvPr id="20" name="Google Shape;20;p5"/>
          <p:cNvSpPr txBox="1">
            <a:spLocks noGrp="1"/>
          </p:cNvSpPr>
          <p:nvPr>
            <p:ph type="title"/>
          </p:nvPr>
        </p:nvSpPr>
        <p:spPr>
          <a:xfrm>
            <a:off x="311700" y="445025"/>
            <a:ext cx="8520600" cy="572700"/>
          </a:xfrm>
          <a:prstGeom prst="rect">
            <a:avLst/>
          </a:prstGeom>
        </p:spPr>
        <p:txBody>
          <a:bodyPr/>
          <a:lstStyle>
            <a:lvl1pPr lvl="0">
              <a:spcBef>
                <a:spcPts val="0"/>
              </a:spcBef>
              <a:spcAft>
                <a:spcPts val="0"/>
              </a:spcAft>
              <a:buNone/>
              <a:defRPr/>
            </a:lvl1pPr>
            <a:lvl2pPr lvl="1">
              <a:spcBef>
                <a:spcPts val="0"/>
              </a:spcBef>
              <a:spcAft>
                <a:spcPts val="0"/>
              </a:spcAft>
              <a:buNone/>
              <a:defRPr/>
            </a:lvl2pPr>
            <a:lvl3pPr lvl="2">
              <a:spcBef>
                <a:spcPts val="0"/>
              </a:spcBef>
              <a:spcAft>
                <a:spcPts val="0"/>
              </a:spcAft>
              <a:buNone/>
              <a:defRPr/>
            </a:lvl3pPr>
            <a:lvl4pPr lvl="3">
              <a:spcBef>
                <a:spcPts val="0"/>
              </a:spcBef>
              <a:spcAft>
                <a:spcPts val="0"/>
              </a:spcAft>
              <a:buNone/>
              <a:defRPr/>
            </a:lvl4pPr>
            <a:lvl5pPr lvl="4">
              <a:spcBef>
                <a:spcPts val="0"/>
              </a:spcBef>
              <a:spcAft>
                <a:spcPts val="0"/>
              </a:spcAft>
              <a:buNone/>
              <a:defRPr/>
            </a:lvl5pPr>
            <a:lvl6pPr lvl="5">
              <a:spcBef>
                <a:spcPts val="0"/>
              </a:spcBef>
              <a:spcAft>
                <a:spcPts val="0"/>
              </a:spcAft>
              <a:buNone/>
              <a:defRPr/>
            </a:lvl6pPr>
            <a:lvl7pPr lvl="6">
              <a:spcBef>
                <a:spcPts val="0"/>
              </a:spcBef>
              <a:spcAft>
                <a:spcPts val="0"/>
              </a:spcAft>
              <a:buNone/>
              <a:defRPr/>
            </a:lvl7pPr>
            <a:lvl8pPr lvl="7">
              <a:spcBef>
                <a:spcPts val="0"/>
              </a:spcBef>
              <a:spcAft>
                <a:spcPts val="0"/>
              </a:spcAft>
              <a:buNone/>
              <a:defRPr/>
            </a:lvl8pPr>
            <a:lvl9pPr lvl="8">
              <a:spcBef>
                <a:spcPts val="0"/>
              </a:spcBef>
              <a:spcAft>
                <a:spcPts val="0"/>
              </a:spcAft>
              <a:buNone/>
              <a:defRPr/>
            </a:lvl9pPr>
          </a:lstStyle>
          <a:p>
            <a:endParaRPr/>
          </a:p>
        </p:txBody>
      </p:sp>
    </p:spTree>
    <p:extLst>
      <p:ext uri="{BB962C8B-B14F-4D97-AF65-F5344CB8AC3E}">
        <p14:creationId xmlns:p14="http://schemas.microsoft.com/office/powerpoint/2010/main" val="29556117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Layout personalizado 4">
  <p:cSld name="Layout personalizado 4">
    <p:spTree>
      <p:nvGrpSpPr>
        <p:cNvPr id="1" name="Shape 21"/>
        <p:cNvGrpSpPr/>
        <p:nvPr/>
      </p:nvGrpSpPr>
      <p:grpSpPr>
        <a:xfrm>
          <a:off x="0" y="0"/>
          <a:ext cx="0" cy="0"/>
          <a:chOff x="0" y="0"/>
          <a:chExt cx="0" cy="0"/>
        </a:xfrm>
      </p:grpSpPr>
      <p:sp>
        <p:nvSpPr>
          <p:cNvPr id="22" name="Google Shape;22;p6"/>
          <p:cNvSpPr txBox="1">
            <a:spLocks noGrp="1"/>
          </p:cNvSpPr>
          <p:nvPr>
            <p:ph type="title"/>
          </p:nvPr>
        </p:nvSpPr>
        <p:spPr>
          <a:xfrm>
            <a:off x="311700" y="445025"/>
            <a:ext cx="8520600" cy="572700"/>
          </a:xfrm>
          <a:prstGeom prst="rect">
            <a:avLst/>
          </a:prstGeom>
        </p:spPr>
        <p:txBody>
          <a:bodyPr/>
          <a:lstStyle>
            <a:lvl1pPr lvl="0">
              <a:spcBef>
                <a:spcPts val="0"/>
              </a:spcBef>
              <a:spcAft>
                <a:spcPts val="0"/>
              </a:spcAft>
              <a:buNone/>
              <a:defRPr/>
            </a:lvl1pPr>
            <a:lvl2pPr lvl="1">
              <a:spcBef>
                <a:spcPts val="0"/>
              </a:spcBef>
              <a:spcAft>
                <a:spcPts val="0"/>
              </a:spcAft>
              <a:buNone/>
              <a:defRPr/>
            </a:lvl2pPr>
            <a:lvl3pPr lvl="2">
              <a:spcBef>
                <a:spcPts val="0"/>
              </a:spcBef>
              <a:spcAft>
                <a:spcPts val="0"/>
              </a:spcAft>
              <a:buNone/>
              <a:defRPr/>
            </a:lvl3pPr>
            <a:lvl4pPr lvl="3">
              <a:spcBef>
                <a:spcPts val="0"/>
              </a:spcBef>
              <a:spcAft>
                <a:spcPts val="0"/>
              </a:spcAft>
              <a:buNone/>
              <a:defRPr/>
            </a:lvl4pPr>
            <a:lvl5pPr lvl="4">
              <a:spcBef>
                <a:spcPts val="0"/>
              </a:spcBef>
              <a:spcAft>
                <a:spcPts val="0"/>
              </a:spcAft>
              <a:buNone/>
              <a:defRPr/>
            </a:lvl5pPr>
            <a:lvl6pPr lvl="5">
              <a:spcBef>
                <a:spcPts val="0"/>
              </a:spcBef>
              <a:spcAft>
                <a:spcPts val="0"/>
              </a:spcAft>
              <a:buNone/>
              <a:defRPr/>
            </a:lvl6pPr>
            <a:lvl7pPr lvl="6">
              <a:spcBef>
                <a:spcPts val="0"/>
              </a:spcBef>
              <a:spcAft>
                <a:spcPts val="0"/>
              </a:spcAft>
              <a:buNone/>
              <a:defRPr/>
            </a:lvl7pPr>
            <a:lvl8pPr lvl="7">
              <a:spcBef>
                <a:spcPts val="0"/>
              </a:spcBef>
              <a:spcAft>
                <a:spcPts val="0"/>
              </a:spcAft>
              <a:buNone/>
              <a:defRPr/>
            </a:lvl8pPr>
            <a:lvl9pPr lvl="8">
              <a:spcBef>
                <a:spcPts val="0"/>
              </a:spcBef>
              <a:spcAft>
                <a:spcPts val="0"/>
              </a:spcAft>
              <a:buNone/>
              <a:defRPr/>
            </a:lvl9pPr>
          </a:lstStyle>
          <a:p>
            <a:endParaRPr/>
          </a:p>
        </p:txBody>
      </p:sp>
    </p:spTree>
    <p:extLst>
      <p:ext uri="{BB962C8B-B14F-4D97-AF65-F5344CB8AC3E}">
        <p14:creationId xmlns:p14="http://schemas.microsoft.com/office/powerpoint/2010/main" val="30830464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bg>
      <p:bgPr>
        <a:solidFill>
          <a:schemeClr val="accent5"/>
        </a:solidFill>
        <a:effectLst/>
      </p:bgPr>
    </p:bg>
    <p:spTree>
      <p:nvGrpSpPr>
        <p:cNvPr id="1" name="Shape 23"/>
        <p:cNvGrpSpPr/>
        <p:nvPr/>
      </p:nvGrpSpPr>
      <p:grpSpPr>
        <a:xfrm>
          <a:off x="0" y="0"/>
          <a:ext cx="0" cy="0"/>
          <a:chOff x="0" y="0"/>
          <a:chExt cx="0" cy="0"/>
        </a:xfrm>
      </p:grpSpPr>
      <p:sp>
        <p:nvSpPr>
          <p:cNvPr id="3" name="Google Shape;24;p7"/>
          <p:cNvSpPr>
            <a:spLocks noChangeArrowheads="1"/>
          </p:cNvSpPr>
          <p:nvPr/>
        </p:nvSpPr>
        <p:spPr bwMode="auto">
          <a:xfrm rot="5400000">
            <a:off x="4550569" y="-497681"/>
            <a:ext cx="42863" cy="8455025"/>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rot="10800000" vert="eaVert" lIns="91425" tIns="91425" rIns="91425" bIns="91425" anchor="ctr"/>
          <a:lstStyle/>
          <a:p>
            <a:pPr>
              <a:buClr>
                <a:srgbClr val="000000"/>
              </a:buClr>
              <a:buFont typeface="Arial" charset="0"/>
              <a:buNone/>
            </a:pPr>
            <a:endParaRPr lang="pt-BR" dirty="0"/>
          </a:p>
        </p:txBody>
      </p:sp>
      <p:sp>
        <p:nvSpPr>
          <p:cNvPr id="25" name="Google Shape;25;p7"/>
          <p:cNvSpPr txBox="1">
            <a:spLocks noGrp="1"/>
          </p:cNvSpPr>
          <p:nvPr>
            <p:ph type="title"/>
          </p:nvPr>
        </p:nvSpPr>
        <p:spPr>
          <a:xfrm>
            <a:off x="344250" y="1403850"/>
            <a:ext cx="8455500" cy="2146800"/>
          </a:xfrm>
          <a:prstGeom prst="rect">
            <a:avLst/>
          </a:prstGeom>
          <a:solidFill>
            <a:srgbClr val="FFFFFF"/>
          </a:solidFill>
        </p:spPr>
        <p:txBody>
          <a:bodyPr anchor="ctr"/>
          <a:lstStyle>
            <a:lvl1pPr lvl="0" algn="ctr">
              <a:spcBef>
                <a:spcPts val="0"/>
              </a:spcBef>
              <a:spcAft>
                <a:spcPts val="0"/>
              </a:spcAft>
              <a:buSzPts val="4800"/>
              <a:buFont typeface="Playfair Display"/>
              <a:buNone/>
              <a:defRPr sz="4800" b="1">
                <a:latin typeface="Playfair Display"/>
                <a:ea typeface="Playfair Display"/>
                <a:cs typeface="Playfair Display"/>
                <a:sym typeface="Playfair Display"/>
              </a:defRPr>
            </a:lvl1pPr>
            <a:lvl2pPr lvl="1" algn="ctr">
              <a:spcBef>
                <a:spcPts val="0"/>
              </a:spcBef>
              <a:spcAft>
                <a:spcPts val="0"/>
              </a:spcAft>
              <a:buSzPts val="4800"/>
              <a:buFont typeface="Playfair Display"/>
              <a:buNone/>
              <a:defRPr sz="4800" b="1">
                <a:latin typeface="Playfair Display"/>
                <a:ea typeface="Playfair Display"/>
                <a:cs typeface="Playfair Display"/>
                <a:sym typeface="Playfair Display"/>
              </a:defRPr>
            </a:lvl2pPr>
            <a:lvl3pPr lvl="2" algn="ctr">
              <a:spcBef>
                <a:spcPts val="0"/>
              </a:spcBef>
              <a:spcAft>
                <a:spcPts val="0"/>
              </a:spcAft>
              <a:buSzPts val="4800"/>
              <a:buFont typeface="Playfair Display"/>
              <a:buNone/>
              <a:defRPr sz="4800" b="1">
                <a:latin typeface="Playfair Display"/>
                <a:ea typeface="Playfair Display"/>
                <a:cs typeface="Playfair Display"/>
                <a:sym typeface="Playfair Display"/>
              </a:defRPr>
            </a:lvl3pPr>
            <a:lvl4pPr lvl="3" algn="ctr">
              <a:spcBef>
                <a:spcPts val="0"/>
              </a:spcBef>
              <a:spcAft>
                <a:spcPts val="0"/>
              </a:spcAft>
              <a:buSzPts val="4800"/>
              <a:buFont typeface="Playfair Display"/>
              <a:buNone/>
              <a:defRPr sz="4800" b="1">
                <a:latin typeface="Playfair Display"/>
                <a:ea typeface="Playfair Display"/>
                <a:cs typeface="Playfair Display"/>
                <a:sym typeface="Playfair Display"/>
              </a:defRPr>
            </a:lvl4pPr>
            <a:lvl5pPr lvl="4" algn="ctr">
              <a:spcBef>
                <a:spcPts val="0"/>
              </a:spcBef>
              <a:spcAft>
                <a:spcPts val="0"/>
              </a:spcAft>
              <a:buSzPts val="4800"/>
              <a:buFont typeface="Playfair Display"/>
              <a:buNone/>
              <a:defRPr sz="4800" b="1">
                <a:latin typeface="Playfair Display"/>
                <a:ea typeface="Playfair Display"/>
                <a:cs typeface="Playfair Display"/>
                <a:sym typeface="Playfair Display"/>
              </a:defRPr>
            </a:lvl5pPr>
            <a:lvl6pPr lvl="5" algn="ctr">
              <a:spcBef>
                <a:spcPts val="0"/>
              </a:spcBef>
              <a:spcAft>
                <a:spcPts val="0"/>
              </a:spcAft>
              <a:buSzPts val="4800"/>
              <a:buFont typeface="Playfair Display"/>
              <a:buNone/>
              <a:defRPr sz="4800" b="1">
                <a:latin typeface="Playfair Display"/>
                <a:ea typeface="Playfair Display"/>
                <a:cs typeface="Playfair Display"/>
                <a:sym typeface="Playfair Display"/>
              </a:defRPr>
            </a:lvl6pPr>
            <a:lvl7pPr lvl="6" algn="ctr">
              <a:spcBef>
                <a:spcPts val="0"/>
              </a:spcBef>
              <a:spcAft>
                <a:spcPts val="0"/>
              </a:spcAft>
              <a:buSzPts val="4800"/>
              <a:buFont typeface="Playfair Display"/>
              <a:buNone/>
              <a:defRPr sz="4800" b="1">
                <a:latin typeface="Playfair Display"/>
                <a:ea typeface="Playfair Display"/>
                <a:cs typeface="Playfair Display"/>
                <a:sym typeface="Playfair Display"/>
              </a:defRPr>
            </a:lvl7pPr>
            <a:lvl8pPr lvl="7" algn="ctr">
              <a:spcBef>
                <a:spcPts val="0"/>
              </a:spcBef>
              <a:spcAft>
                <a:spcPts val="0"/>
              </a:spcAft>
              <a:buSzPts val="4800"/>
              <a:buFont typeface="Playfair Display"/>
              <a:buNone/>
              <a:defRPr sz="4800" b="1">
                <a:latin typeface="Playfair Display"/>
                <a:ea typeface="Playfair Display"/>
                <a:cs typeface="Playfair Display"/>
                <a:sym typeface="Playfair Display"/>
              </a:defRPr>
            </a:lvl8pPr>
            <a:lvl9pPr lvl="8" algn="ctr">
              <a:spcBef>
                <a:spcPts val="0"/>
              </a:spcBef>
              <a:spcAft>
                <a:spcPts val="0"/>
              </a:spcAft>
              <a:buSzPts val="4800"/>
              <a:buFont typeface="Playfair Display"/>
              <a:buNone/>
              <a:defRPr sz="4800" b="1">
                <a:latin typeface="Playfair Display"/>
                <a:ea typeface="Playfair Display"/>
                <a:cs typeface="Playfair Display"/>
                <a:sym typeface="Playfair Display"/>
              </a:defRPr>
            </a:lvl9pPr>
          </a:lstStyle>
          <a:p>
            <a:endParaRPr/>
          </a:p>
        </p:txBody>
      </p:sp>
      <p:sp>
        <p:nvSpPr>
          <p:cNvPr id="4" name="Google Shape;26;p7"/>
          <p:cNvSpPr txBox="1">
            <a:spLocks noGrp="1"/>
          </p:cNvSpPr>
          <p:nvPr>
            <p:ph type="sldNum" idx="10"/>
          </p:nvPr>
        </p:nvSpPr>
        <p:spPr/>
        <p:txBody>
          <a:bodyPr/>
          <a:lstStyle>
            <a:lvl1pPr eaLnBrk="1" hangingPunct="1">
              <a:buClr>
                <a:srgbClr val="000000"/>
              </a:buClr>
              <a:buFont typeface="Arial" charset="0"/>
              <a:defRPr sz="1000">
                <a:solidFill>
                  <a:srgbClr val="FFFFFF"/>
                </a:solidFill>
                <a:latin typeface="Playfair Display" charset="0"/>
                <a:cs typeface="Arial" charset="0"/>
                <a:sym typeface="Playfair Display"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fld id="{3A9903F9-7D10-4F46-B817-97858B37520C}" type="slidenum">
              <a:rPr lang="pt-BR"/>
              <a:pPr/>
              <a:t>‹nº›</a:t>
            </a:fld>
            <a:endParaRPr lang="pt-BR" dirty="0"/>
          </a:p>
        </p:txBody>
      </p:sp>
    </p:spTree>
    <p:extLst>
      <p:ext uri="{BB962C8B-B14F-4D97-AF65-F5344CB8AC3E}">
        <p14:creationId xmlns:p14="http://schemas.microsoft.com/office/powerpoint/2010/main" val="14688907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27"/>
        <p:cNvGrpSpPr/>
        <p:nvPr/>
      </p:nvGrpSpPr>
      <p:grpSpPr>
        <a:xfrm>
          <a:off x="0" y="0"/>
          <a:ext cx="0" cy="0"/>
          <a:chOff x="0" y="0"/>
          <a:chExt cx="0" cy="0"/>
        </a:xfrm>
      </p:grpSpPr>
      <p:sp>
        <p:nvSpPr>
          <p:cNvPr id="28" name="Google Shape;28;p8"/>
          <p:cNvSpPr txBox="1">
            <a:spLocks noGrp="1"/>
          </p:cNvSpPr>
          <p:nvPr>
            <p:ph type="title"/>
          </p:nvPr>
        </p:nvSpPr>
        <p:spPr>
          <a:xfrm>
            <a:off x="311700" y="445025"/>
            <a:ext cx="8520600" cy="572700"/>
          </a:xfrm>
          <a:prstGeom prst="rect">
            <a:avLst/>
          </a:prstGeom>
        </p:spPr>
        <p:txBody>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29" name="Google Shape;29;p8"/>
          <p:cNvSpPr txBox="1">
            <a:spLocks noGrp="1"/>
          </p:cNvSpPr>
          <p:nvPr>
            <p:ph type="body" idx="1"/>
          </p:nvPr>
        </p:nvSpPr>
        <p:spPr>
          <a:xfrm>
            <a:off x="311700" y="1234075"/>
            <a:ext cx="8520600" cy="3334800"/>
          </a:xfrm>
          <a:prstGeom prst="rect">
            <a:avLst/>
          </a:prstGeom>
        </p:spPr>
        <p:txBody>
          <a:bodyPr spcFirstLastPara="1"/>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4" name="Google Shape;8;p1"/>
          <p:cNvSpPr txBox="1">
            <a:spLocks noGrp="1"/>
          </p:cNvSpPr>
          <p:nvPr>
            <p:ph type="sldNum" idx="13"/>
          </p:nvPr>
        </p:nvSpPr>
        <p:spPr>
          <a:ln/>
        </p:spPr>
        <p:txBody>
          <a:bodyPr/>
          <a:lstStyle>
            <a:lvl1pPr>
              <a:defRPr/>
            </a:lvl1pPr>
          </a:lstStyle>
          <a:p>
            <a:fld id="{58DA53F8-F3A3-4C61-8A87-9EDE46AE89E7}" type="slidenum">
              <a:rPr lang="pt-BR"/>
              <a:pPr/>
              <a:t>‹nº›</a:t>
            </a:fld>
            <a:endParaRPr lang="pt-BR" dirty="0"/>
          </a:p>
        </p:txBody>
      </p:sp>
    </p:spTree>
    <p:extLst>
      <p:ext uri="{BB962C8B-B14F-4D97-AF65-F5344CB8AC3E}">
        <p14:creationId xmlns:p14="http://schemas.microsoft.com/office/powerpoint/2010/main" val="39134807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31"/>
        <p:cNvGrpSpPr/>
        <p:nvPr/>
      </p:nvGrpSpPr>
      <p:grpSpPr>
        <a:xfrm>
          <a:off x="0" y="0"/>
          <a:ext cx="0" cy="0"/>
          <a:chOff x="0" y="0"/>
          <a:chExt cx="0" cy="0"/>
        </a:xfrm>
      </p:grpSpPr>
      <p:sp>
        <p:nvSpPr>
          <p:cNvPr id="32" name="Google Shape;32;p9"/>
          <p:cNvSpPr txBox="1">
            <a:spLocks noGrp="1"/>
          </p:cNvSpPr>
          <p:nvPr>
            <p:ph type="title"/>
          </p:nvPr>
        </p:nvSpPr>
        <p:spPr>
          <a:xfrm>
            <a:off x="311700" y="445025"/>
            <a:ext cx="8520600" cy="572700"/>
          </a:xfrm>
          <a:prstGeom prst="rect">
            <a:avLst/>
          </a:prstGeom>
        </p:spPr>
        <p:txBody>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33" name="Google Shape;33;p9"/>
          <p:cNvSpPr txBox="1">
            <a:spLocks noGrp="1"/>
          </p:cNvSpPr>
          <p:nvPr>
            <p:ph type="body" idx="1"/>
          </p:nvPr>
        </p:nvSpPr>
        <p:spPr>
          <a:xfrm>
            <a:off x="311700" y="1234050"/>
            <a:ext cx="3999900" cy="3334800"/>
          </a:xfrm>
          <a:prstGeom prst="rect">
            <a:avLst/>
          </a:prstGeom>
        </p:spPr>
        <p:txBody>
          <a:bodyPr spcFirstLastPara="1"/>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4" name="Google Shape;34;p9"/>
          <p:cNvSpPr txBox="1">
            <a:spLocks noGrp="1"/>
          </p:cNvSpPr>
          <p:nvPr>
            <p:ph type="body" idx="2"/>
          </p:nvPr>
        </p:nvSpPr>
        <p:spPr>
          <a:xfrm>
            <a:off x="4832400" y="1234050"/>
            <a:ext cx="3999900" cy="3334800"/>
          </a:xfrm>
          <a:prstGeom prst="rect">
            <a:avLst/>
          </a:prstGeom>
        </p:spPr>
        <p:txBody>
          <a:bodyPr spcFirstLastPara="1"/>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5" name="Google Shape;8;p1"/>
          <p:cNvSpPr txBox="1">
            <a:spLocks noGrp="1"/>
          </p:cNvSpPr>
          <p:nvPr>
            <p:ph type="sldNum" idx="13"/>
          </p:nvPr>
        </p:nvSpPr>
        <p:spPr>
          <a:ln/>
        </p:spPr>
        <p:txBody>
          <a:bodyPr/>
          <a:lstStyle>
            <a:lvl1pPr>
              <a:defRPr/>
            </a:lvl1pPr>
          </a:lstStyle>
          <a:p>
            <a:fld id="{82EC8CFB-70F3-4770-97FA-1D03612FC83C}" type="slidenum">
              <a:rPr lang="pt-BR"/>
              <a:pPr/>
              <a:t>‹nº›</a:t>
            </a:fld>
            <a:endParaRPr lang="pt-BR" dirty="0"/>
          </a:p>
        </p:txBody>
      </p:sp>
    </p:spTree>
    <p:extLst>
      <p:ext uri="{BB962C8B-B14F-4D97-AF65-F5344CB8AC3E}">
        <p14:creationId xmlns:p14="http://schemas.microsoft.com/office/powerpoint/2010/main" val="37054320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36"/>
        <p:cNvGrpSpPr/>
        <p:nvPr/>
      </p:nvGrpSpPr>
      <p:grpSpPr>
        <a:xfrm>
          <a:off x="0" y="0"/>
          <a:ext cx="0" cy="0"/>
          <a:chOff x="0" y="0"/>
          <a:chExt cx="0" cy="0"/>
        </a:xfrm>
      </p:grpSpPr>
      <p:sp>
        <p:nvSpPr>
          <p:cNvPr id="37" name="Google Shape;37;p10"/>
          <p:cNvSpPr txBox="1">
            <a:spLocks noGrp="1"/>
          </p:cNvSpPr>
          <p:nvPr>
            <p:ph type="title"/>
          </p:nvPr>
        </p:nvSpPr>
        <p:spPr>
          <a:xfrm>
            <a:off x="311700" y="445025"/>
            <a:ext cx="8520600" cy="572700"/>
          </a:xfrm>
          <a:prstGeom prst="rect">
            <a:avLst/>
          </a:prstGeom>
        </p:spPr>
        <p:txBody>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3" name="Google Shape;8;p1"/>
          <p:cNvSpPr txBox="1">
            <a:spLocks noGrp="1"/>
          </p:cNvSpPr>
          <p:nvPr>
            <p:ph type="sldNum" idx="13"/>
          </p:nvPr>
        </p:nvSpPr>
        <p:spPr>
          <a:ln/>
        </p:spPr>
        <p:txBody>
          <a:bodyPr/>
          <a:lstStyle>
            <a:lvl1pPr>
              <a:defRPr/>
            </a:lvl1pPr>
          </a:lstStyle>
          <a:p>
            <a:fld id="{38C5D8A3-4F2E-4E79-9446-C854E6390FF5}" type="slidenum">
              <a:rPr lang="pt-BR"/>
              <a:pPr/>
              <a:t>‹nº›</a:t>
            </a:fld>
            <a:endParaRPr lang="pt-BR" dirty="0"/>
          </a:p>
        </p:txBody>
      </p:sp>
    </p:spTree>
    <p:extLst>
      <p:ext uri="{BB962C8B-B14F-4D97-AF65-F5344CB8AC3E}">
        <p14:creationId xmlns:p14="http://schemas.microsoft.com/office/powerpoint/2010/main" val="7857802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39"/>
        <p:cNvGrpSpPr/>
        <p:nvPr/>
      </p:nvGrpSpPr>
      <p:grpSpPr>
        <a:xfrm>
          <a:off x="0" y="0"/>
          <a:ext cx="0" cy="0"/>
          <a:chOff x="0" y="0"/>
          <a:chExt cx="0" cy="0"/>
        </a:xfrm>
      </p:grpSpPr>
      <p:sp>
        <p:nvSpPr>
          <p:cNvPr id="40" name="Google Shape;40;p11"/>
          <p:cNvSpPr txBox="1">
            <a:spLocks noGrp="1"/>
          </p:cNvSpPr>
          <p:nvPr>
            <p:ph type="title"/>
          </p:nvPr>
        </p:nvSpPr>
        <p:spPr>
          <a:xfrm>
            <a:off x="311700" y="555600"/>
            <a:ext cx="2808000" cy="755700"/>
          </a:xfrm>
          <a:prstGeom prst="rect">
            <a:avLst/>
          </a:prstGeom>
        </p:spPr>
        <p:txBody>
          <a:bodyPr anchor="b"/>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41" name="Google Shape;41;p11"/>
          <p:cNvSpPr txBox="1">
            <a:spLocks noGrp="1"/>
          </p:cNvSpPr>
          <p:nvPr>
            <p:ph type="body" idx="1"/>
          </p:nvPr>
        </p:nvSpPr>
        <p:spPr>
          <a:xfrm>
            <a:off x="311700" y="1389600"/>
            <a:ext cx="2808000" cy="3179400"/>
          </a:xfrm>
          <a:prstGeom prst="rect">
            <a:avLst/>
          </a:prstGeom>
        </p:spPr>
        <p:txBody>
          <a:bodyPr spcFirstLastPara="1"/>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4" name="Google Shape;8;p1"/>
          <p:cNvSpPr txBox="1">
            <a:spLocks noGrp="1"/>
          </p:cNvSpPr>
          <p:nvPr>
            <p:ph type="sldNum" idx="13"/>
          </p:nvPr>
        </p:nvSpPr>
        <p:spPr>
          <a:ln/>
        </p:spPr>
        <p:txBody>
          <a:bodyPr/>
          <a:lstStyle>
            <a:lvl1pPr>
              <a:defRPr/>
            </a:lvl1pPr>
          </a:lstStyle>
          <a:p>
            <a:fld id="{55E14E48-2717-402A-BD1A-6AF22851D8CC}" type="slidenum">
              <a:rPr lang="pt-BR"/>
              <a:pPr/>
              <a:t>‹nº›</a:t>
            </a:fld>
            <a:endParaRPr lang="pt-BR" dirty="0"/>
          </a:p>
        </p:txBody>
      </p:sp>
    </p:spTree>
    <p:extLst>
      <p:ext uri="{BB962C8B-B14F-4D97-AF65-F5344CB8AC3E}">
        <p14:creationId xmlns:p14="http://schemas.microsoft.com/office/powerpoint/2010/main" val="7362856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Main point">
  <p:cSld name="Main point">
    <p:bg>
      <p:bgPr>
        <a:solidFill>
          <a:schemeClr val="accent3"/>
        </a:solidFill>
        <a:effectLst/>
      </p:bgPr>
    </p:bg>
    <p:spTree>
      <p:nvGrpSpPr>
        <p:cNvPr id="1" name="Shape 43"/>
        <p:cNvGrpSpPr/>
        <p:nvPr/>
      </p:nvGrpSpPr>
      <p:grpSpPr>
        <a:xfrm>
          <a:off x="0" y="0"/>
          <a:ext cx="0" cy="0"/>
          <a:chOff x="0" y="0"/>
          <a:chExt cx="0" cy="0"/>
        </a:xfrm>
      </p:grpSpPr>
      <p:sp>
        <p:nvSpPr>
          <p:cNvPr id="44" name="Google Shape;44;p12"/>
          <p:cNvSpPr txBox="1">
            <a:spLocks noGrp="1"/>
          </p:cNvSpPr>
          <p:nvPr>
            <p:ph type="title"/>
          </p:nvPr>
        </p:nvSpPr>
        <p:spPr>
          <a:xfrm>
            <a:off x="490250" y="526350"/>
            <a:ext cx="5618700" cy="4090800"/>
          </a:xfrm>
          <a:prstGeom prst="rect">
            <a:avLst/>
          </a:prstGeom>
        </p:spPr>
        <p:txBody>
          <a:bodyPr anchor="ctr"/>
          <a:lstStyle>
            <a:lvl1pPr lvl="0">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1pPr>
            <a:lvl2pPr lvl="1">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2pPr>
            <a:lvl3pPr lvl="2">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3pPr>
            <a:lvl4pPr lvl="3">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4pPr>
            <a:lvl5pPr lvl="4">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5pPr>
            <a:lvl6pPr lvl="5">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6pPr>
            <a:lvl7pPr lvl="6">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7pPr>
            <a:lvl8pPr lvl="7">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8pPr>
            <a:lvl9pPr lvl="8">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9pPr>
          </a:lstStyle>
          <a:p>
            <a:endParaRPr/>
          </a:p>
        </p:txBody>
      </p:sp>
      <p:sp>
        <p:nvSpPr>
          <p:cNvPr id="3" name="Google Shape;45;p12"/>
          <p:cNvSpPr txBox="1">
            <a:spLocks noGrp="1"/>
          </p:cNvSpPr>
          <p:nvPr>
            <p:ph type="sldNum" idx="10"/>
          </p:nvPr>
        </p:nvSpPr>
        <p:spPr/>
        <p:txBody>
          <a:bodyPr/>
          <a:lstStyle>
            <a:lvl1pPr eaLnBrk="1" hangingPunct="1">
              <a:buClr>
                <a:srgbClr val="000000"/>
              </a:buClr>
              <a:buFont typeface="Arial" charset="0"/>
              <a:defRPr sz="1000">
                <a:solidFill>
                  <a:srgbClr val="FFFFFF"/>
                </a:solidFill>
                <a:latin typeface="Playfair Display" charset="0"/>
                <a:cs typeface="Arial" charset="0"/>
                <a:sym typeface="Playfair Display"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fld id="{A5CA54D1-5E16-4BAF-A6A6-137C38EA3AC2}" type="slidenum">
              <a:rPr lang="pt-BR"/>
              <a:pPr/>
              <a:t>‹nº›</a:t>
            </a:fld>
            <a:endParaRPr lang="pt-BR" dirty="0"/>
          </a:p>
        </p:txBody>
      </p:sp>
    </p:spTree>
    <p:extLst>
      <p:ext uri="{BB962C8B-B14F-4D97-AF65-F5344CB8AC3E}">
        <p14:creationId xmlns:p14="http://schemas.microsoft.com/office/powerpoint/2010/main" val="10748937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46"/>
        <p:cNvGrpSpPr/>
        <p:nvPr/>
      </p:nvGrpSpPr>
      <p:grpSpPr>
        <a:xfrm>
          <a:off x="0" y="0"/>
          <a:ext cx="0" cy="0"/>
          <a:chOff x="0" y="0"/>
          <a:chExt cx="0" cy="0"/>
        </a:xfrm>
      </p:grpSpPr>
      <p:sp>
        <p:nvSpPr>
          <p:cNvPr id="5" name="Google Shape;47;p13"/>
          <p:cNvSpPr>
            <a:spLocks noChangeArrowheads="1"/>
          </p:cNvSpPr>
          <p:nvPr/>
        </p:nvSpPr>
        <p:spPr bwMode="auto">
          <a:xfrm>
            <a:off x="4572000" y="0"/>
            <a:ext cx="4572000" cy="5143500"/>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nchor="ctr"/>
          <a:lstStyle/>
          <a:p>
            <a:pPr>
              <a:buClr>
                <a:srgbClr val="000000"/>
              </a:buClr>
              <a:buFont typeface="Arial" charset="0"/>
              <a:buNone/>
            </a:pPr>
            <a:endParaRPr lang="pt-BR" dirty="0"/>
          </a:p>
        </p:txBody>
      </p:sp>
      <p:cxnSp>
        <p:nvCxnSpPr>
          <p:cNvPr id="6" name="Google Shape;48;p13"/>
          <p:cNvCxnSpPr>
            <a:cxnSpLocks noChangeShapeType="1"/>
          </p:cNvCxnSpPr>
          <p:nvPr/>
        </p:nvCxnSpPr>
        <p:spPr bwMode="auto">
          <a:xfrm>
            <a:off x="5029200" y="4495800"/>
            <a:ext cx="468313" cy="0"/>
          </a:xfrm>
          <a:prstGeom prst="straightConnector1">
            <a:avLst/>
          </a:prstGeom>
          <a:noFill/>
          <a:ln w="19050">
            <a:solidFill>
              <a:schemeClr val="bg2"/>
            </a:solidFill>
            <a:round/>
            <a:headEnd type="none" w="sm" len="sm"/>
            <a:tailEnd type="none" w="sm" len="sm"/>
          </a:ln>
          <a:extLst>
            <a:ext uri="{909E8E84-426E-40DD-AFC4-6F175D3DCCD1}">
              <a14:hiddenFill xmlns:a14="http://schemas.microsoft.com/office/drawing/2010/main">
                <a:noFill/>
              </a14:hiddenFill>
            </a:ext>
          </a:extLst>
        </p:spPr>
      </p:cxnSp>
      <p:sp>
        <p:nvSpPr>
          <p:cNvPr id="49" name="Google Shape;49;p13"/>
          <p:cNvSpPr txBox="1">
            <a:spLocks noGrp="1"/>
          </p:cNvSpPr>
          <p:nvPr>
            <p:ph type="title"/>
          </p:nvPr>
        </p:nvSpPr>
        <p:spPr>
          <a:xfrm>
            <a:off x="265500" y="1081675"/>
            <a:ext cx="4045200" cy="1786200"/>
          </a:xfrm>
          <a:prstGeom prst="rect">
            <a:avLst/>
          </a:prstGeom>
        </p:spPr>
        <p:txBody>
          <a:bodyPr anchor="b"/>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50" name="Google Shape;50;p13"/>
          <p:cNvSpPr txBox="1">
            <a:spLocks noGrp="1"/>
          </p:cNvSpPr>
          <p:nvPr>
            <p:ph type="subTitle" idx="1"/>
          </p:nvPr>
        </p:nvSpPr>
        <p:spPr>
          <a:xfrm>
            <a:off x="265500" y="2921401"/>
            <a:ext cx="4045200" cy="1345500"/>
          </a:xfrm>
          <a:prstGeom prst="rect">
            <a:avLst/>
          </a:prstGeom>
        </p:spPr>
        <p:txBody>
          <a:bodyPr spcFirstLastPara="1"/>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51" name="Google Shape;51;p13"/>
          <p:cNvSpPr txBox="1">
            <a:spLocks noGrp="1"/>
          </p:cNvSpPr>
          <p:nvPr>
            <p:ph type="body" idx="2"/>
          </p:nvPr>
        </p:nvSpPr>
        <p:spPr>
          <a:xfrm>
            <a:off x="4939500" y="724200"/>
            <a:ext cx="3837000" cy="3695100"/>
          </a:xfrm>
          <a:prstGeom prst="rect">
            <a:avLst/>
          </a:prstGeom>
        </p:spPr>
        <p:txBody>
          <a:bodyPr spcFirstLastPara="1" anchor="ctr"/>
          <a:lstStyle>
            <a:lvl1pPr marL="457200" lvl="0" indent="-342900">
              <a:spcBef>
                <a:spcPts val="0"/>
              </a:spcBef>
              <a:spcAft>
                <a:spcPts val="0"/>
              </a:spcAft>
              <a:buSzPts val="1800"/>
              <a:buChar char="●"/>
              <a:defRPr>
                <a:highlight>
                  <a:schemeClr val="lt1"/>
                </a:highlight>
              </a:defRPr>
            </a:lvl1pPr>
            <a:lvl2pPr marL="914400" lvl="1" indent="-317500">
              <a:spcBef>
                <a:spcPts val="1600"/>
              </a:spcBef>
              <a:spcAft>
                <a:spcPts val="0"/>
              </a:spcAft>
              <a:buSzPts val="1400"/>
              <a:buChar char="○"/>
              <a:defRPr>
                <a:highlight>
                  <a:schemeClr val="lt1"/>
                </a:highlight>
              </a:defRPr>
            </a:lvl2pPr>
            <a:lvl3pPr marL="1371600" lvl="2" indent="-317500">
              <a:spcBef>
                <a:spcPts val="1600"/>
              </a:spcBef>
              <a:spcAft>
                <a:spcPts val="0"/>
              </a:spcAft>
              <a:buSzPts val="1400"/>
              <a:buChar char="■"/>
              <a:defRPr>
                <a:highlight>
                  <a:schemeClr val="lt1"/>
                </a:highlight>
              </a:defRPr>
            </a:lvl3pPr>
            <a:lvl4pPr marL="1828800" lvl="3" indent="-317500">
              <a:spcBef>
                <a:spcPts val="1600"/>
              </a:spcBef>
              <a:spcAft>
                <a:spcPts val="0"/>
              </a:spcAft>
              <a:buSzPts val="1400"/>
              <a:buChar char="●"/>
              <a:defRPr>
                <a:highlight>
                  <a:schemeClr val="lt1"/>
                </a:highlight>
              </a:defRPr>
            </a:lvl4pPr>
            <a:lvl5pPr marL="2286000" lvl="4" indent="-317500">
              <a:spcBef>
                <a:spcPts val="1600"/>
              </a:spcBef>
              <a:spcAft>
                <a:spcPts val="0"/>
              </a:spcAft>
              <a:buSzPts val="1400"/>
              <a:buChar char="○"/>
              <a:defRPr>
                <a:highlight>
                  <a:schemeClr val="lt1"/>
                </a:highlight>
              </a:defRPr>
            </a:lvl5pPr>
            <a:lvl6pPr marL="2743200" lvl="5" indent="-317500">
              <a:spcBef>
                <a:spcPts val="1600"/>
              </a:spcBef>
              <a:spcAft>
                <a:spcPts val="0"/>
              </a:spcAft>
              <a:buSzPts val="1400"/>
              <a:buChar char="■"/>
              <a:defRPr>
                <a:highlight>
                  <a:schemeClr val="lt1"/>
                </a:highlight>
              </a:defRPr>
            </a:lvl6pPr>
            <a:lvl7pPr marL="3200400" lvl="6" indent="-317500">
              <a:spcBef>
                <a:spcPts val="1600"/>
              </a:spcBef>
              <a:spcAft>
                <a:spcPts val="0"/>
              </a:spcAft>
              <a:buSzPts val="1400"/>
              <a:buChar char="●"/>
              <a:defRPr>
                <a:highlight>
                  <a:schemeClr val="lt1"/>
                </a:highlight>
              </a:defRPr>
            </a:lvl7pPr>
            <a:lvl8pPr marL="3657600" lvl="7" indent="-317500">
              <a:spcBef>
                <a:spcPts val="1600"/>
              </a:spcBef>
              <a:spcAft>
                <a:spcPts val="0"/>
              </a:spcAft>
              <a:buSzPts val="1400"/>
              <a:buChar char="○"/>
              <a:defRPr>
                <a:highlight>
                  <a:schemeClr val="lt1"/>
                </a:highlight>
              </a:defRPr>
            </a:lvl8pPr>
            <a:lvl9pPr marL="4114800" lvl="8" indent="-317500">
              <a:spcBef>
                <a:spcPts val="1600"/>
              </a:spcBef>
              <a:spcAft>
                <a:spcPts val="1600"/>
              </a:spcAft>
              <a:buSzPts val="1400"/>
              <a:buChar char="■"/>
              <a:defRPr>
                <a:highlight>
                  <a:schemeClr val="lt1"/>
                </a:highlight>
              </a:defRPr>
            </a:lvl9pPr>
          </a:lstStyle>
          <a:p>
            <a:endParaRPr/>
          </a:p>
        </p:txBody>
      </p:sp>
      <p:sp>
        <p:nvSpPr>
          <p:cNvPr id="7" name="Google Shape;52;p13"/>
          <p:cNvSpPr txBox="1">
            <a:spLocks noGrp="1"/>
          </p:cNvSpPr>
          <p:nvPr>
            <p:ph type="sldNum" idx="10"/>
          </p:nvPr>
        </p:nvSpPr>
        <p:spPr/>
        <p:txBody>
          <a:bodyPr/>
          <a:lstStyle>
            <a:lvl1pPr eaLnBrk="1" hangingPunct="1">
              <a:buClr>
                <a:srgbClr val="000000"/>
              </a:buClr>
              <a:buFont typeface="Arial" charset="0"/>
              <a:defRPr sz="1000">
                <a:solidFill>
                  <a:srgbClr val="000000"/>
                </a:solidFill>
                <a:latin typeface="Playfair Display" charset="0"/>
                <a:cs typeface="Arial" charset="0"/>
                <a:sym typeface="Playfair Display"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fld id="{BDB74D96-7E31-4D27-B77A-79E471C2D536}" type="slidenum">
              <a:rPr lang="pt-BR"/>
              <a:pPr/>
              <a:t>‹nº›</a:t>
            </a:fld>
            <a:endParaRPr lang="pt-BR" dirty="0"/>
          </a:p>
        </p:txBody>
      </p:sp>
    </p:spTree>
    <p:extLst>
      <p:ext uri="{BB962C8B-B14F-4D97-AF65-F5344CB8AC3E}">
        <p14:creationId xmlns:p14="http://schemas.microsoft.com/office/powerpoint/2010/main" val="5761626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53"/>
        <p:cNvGrpSpPr/>
        <p:nvPr/>
      </p:nvGrpSpPr>
      <p:grpSpPr>
        <a:xfrm>
          <a:off x="0" y="0"/>
          <a:ext cx="0" cy="0"/>
          <a:chOff x="0" y="0"/>
          <a:chExt cx="0" cy="0"/>
        </a:xfrm>
      </p:grpSpPr>
      <p:sp>
        <p:nvSpPr>
          <p:cNvPr id="54" name="Google Shape;54;p14"/>
          <p:cNvSpPr txBox="1">
            <a:spLocks noGrp="1"/>
          </p:cNvSpPr>
          <p:nvPr>
            <p:ph type="body" idx="1"/>
          </p:nvPr>
        </p:nvSpPr>
        <p:spPr>
          <a:xfrm>
            <a:off x="311700" y="4230575"/>
            <a:ext cx="5998800" cy="605100"/>
          </a:xfrm>
          <a:prstGeom prst="rect">
            <a:avLst/>
          </a:prstGeom>
        </p:spPr>
        <p:txBody>
          <a:bodyPr spcFirstLastPara="1" anchor="ctr"/>
          <a:lstStyle>
            <a:lvl1pPr marL="457200" lvl="0" indent="-228600">
              <a:lnSpc>
                <a:spcPct val="100000"/>
              </a:lnSpc>
              <a:spcBef>
                <a:spcPts val="0"/>
              </a:spcBef>
              <a:spcAft>
                <a:spcPts val="0"/>
              </a:spcAft>
              <a:buSzPts val="1800"/>
              <a:buNone/>
              <a:defRPr>
                <a:highlight>
                  <a:schemeClr val="dk1"/>
                </a:highlight>
              </a:defRPr>
            </a:lvl1pPr>
          </a:lstStyle>
          <a:p>
            <a:endParaRPr/>
          </a:p>
        </p:txBody>
      </p:sp>
      <p:sp>
        <p:nvSpPr>
          <p:cNvPr id="3" name="Google Shape;8;p1"/>
          <p:cNvSpPr txBox="1">
            <a:spLocks noGrp="1"/>
          </p:cNvSpPr>
          <p:nvPr>
            <p:ph type="sldNum" idx="13"/>
          </p:nvPr>
        </p:nvSpPr>
        <p:spPr>
          <a:ln/>
        </p:spPr>
        <p:txBody>
          <a:bodyPr/>
          <a:lstStyle>
            <a:lvl1pPr>
              <a:defRPr/>
            </a:lvl1pPr>
          </a:lstStyle>
          <a:p>
            <a:fld id="{0D5B69A2-38E2-4191-B7B1-98F1962679FD}" type="slidenum">
              <a:rPr lang="pt-BR"/>
              <a:pPr/>
              <a:t>‹nº›</a:t>
            </a:fld>
            <a:endParaRPr lang="pt-BR" dirty="0"/>
          </a:p>
        </p:txBody>
      </p:sp>
    </p:spTree>
    <p:extLst>
      <p:ext uri="{BB962C8B-B14F-4D97-AF65-F5344CB8AC3E}">
        <p14:creationId xmlns:p14="http://schemas.microsoft.com/office/powerpoint/2010/main" val="36604977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0"/>
        <p:cNvGrpSpPr/>
        <p:nvPr/>
      </p:nvGrpSpPr>
      <p:grpSpPr>
        <a:xfrm>
          <a:off x="0" y="0"/>
          <a:ext cx="0" cy="0"/>
          <a:chOff x="0" y="0"/>
          <a:chExt cx="0" cy="0"/>
        </a:xfrm>
      </p:grpSpPr>
      <p:sp>
        <p:nvSpPr>
          <p:cNvPr id="2" name="Google Shape;8;p1"/>
          <p:cNvSpPr txBox="1">
            <a:spLocks noGrp="1"/>
          </p:cNvSpPr>
          <p:nvPr>
            <p:ph type="sldNum" idx="13"/>
          </p:nvPr>
        </p:nvSpPr>
        <p:spPr>
          <a:ln/>
        </p:spPr>
        <p:txBody>
          <a:bodyPr/>
          <a:lstStyle>
            <a:lvl1pPr>
              <a:defRPr/>
            </a:lvl1pPr>
          </a:lstStyle>
          <a:p>
            <a:fld id="{A9034686-B9A6-4FEF-88EC-F3BE7F4593D3}" type="slidenum">
              <a:rPr lang="pt-BR"/>
              <a:pPr/>
              <a:t>‹nº›</a:t>
            </a:fld>
            <a:endParaRPr lang="pt-BR" dirty="0"/>
          </a:p>
        </p:txBody>
      </p:sp>
    </p:spTree>
    <p:extLst>
      <p:ext uri="{BB962C8B-B14F-4D97-AF65-F5344CB8AC3E}">
        <p14:creationId xmlns:p14="http://schemas.microsoft.com/office/powerpoint/2010/main" val="1340098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a:xfrm>
            <a:off x="311150" y="444500"/>
            <a:ext cx="8521700" cy="573088"/>
          </a:xfrm>
        </p:spPr>
        <p:txBody>
          <a:bodyPr/>
          <a:lstStyle/>
          <a:p>
            <a:r>
              <a:rPr lang="pt-BR" smtClean="0"/>
              <a:t>Clique para editar o título mestre</a:t>
            </a:r>
            <a:endParaRPr lang="pt-BR"/>
          </a:p>
        </p:txBody>
      </p:sp>
      <p:sp>
        <p:nvSpPr>
          <p:cNvPr id="3" name="Espaço Reservado para Conteúdo 2"/>
          <p:cNvSpPr>
            <a:spLocks noGrp="1"/>
          </p:cNvSpPr>
          <p:nvPr>
            <p:ph idx="1"/>
          </p:nvPr>
        </p:nvSpPr>
        <p:spPr>
          <a:xfrm>
            <a:off x="311150" y="1233488"/>
            <a:ext cx="8521700" cy="3335337"/>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Número de Slide 3"/>
          <p:cNvSpPr>
            <a:spLocks noGrp="1"/>
          </p:cNvSpPr>
          <p:nvPr>
            <p:ph type="sldNum" idx="10"/>
          </p:nvPr>
        </p:nvSpPr>
        <p:spPr>
          <a:xfrm>
            <a:off x="8497888" y="4689475"/>
            <a:ext cx="549275" cy="392113"/>
          </a:xfrm>
        </p:spPr>
        <p:txBody>
          <a:bodyPr/>
          <a:lstStyle>
            <a:lvl1pPr>
              <a:defRPr/>
            </a:lvl1pPr>
          </a:lstStyle>
          <a:p>
            <a:fld id="{CB456895-954E-46EE-A51A-609A1FEEF647}" type="slidenum">
              <a:rPr lang="pt-BR"/>
              <a:pPr/>
              <a:t>‹nº›</a:t>
            </a:fld>
            <a:endParaRPr lang="pt-BR" dirty="0"/>
          </a:p>
        </p:txBody>
      </p:sp>
    </p:spTree>
    <p:extLst>
      <p:ext uri="{BB962C8B-B14F-4D97-AF65-F5344CB8AC3E}">
        <p14:creationId xmlns:p14="http://schemas.microsoft.com/office/powerpoint/2010/main" val="4426782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pop">
    <p:bg>
      <p:bgPr>
        <a:solidFill>
          <a:schemeClr val="bg1"/>
        </a:solidFill>
        <a:effectLst/>
      </p:bgPr>
    </p:bg>
    <p:spTree>
      <p:nvGrpSpPr>
        <p:cNvPr id="1" name=""/>
        <p:cNvGrpSpPr/>
        <p:nvPr/>
      </p:nvGrpSpPr>
      <p:grpSpPr>
        <a:xfrm>
          <a:off x="0" y="0"/>
          <a:ext cx="0" cy="0"/>
          <a:chOff x="0" y="0"/>
          <a:chExt cx="0" cy="0"/>
        </a:xfrm>
      </p:grpSpPr>
      <p:sp>
        <p:nvSpPr>
          <p:cNvPr id="6" name="Google Shape;6;p1"/>
          <p:cNvSpPr txBox="1">
            <a:spLocks noGrp="1"/>
          </p:cNvSpPr>
          <p:nvPr>
            <p:ph type="title"/>
          </p:nvPr>
        </p:nvSpPr>
        <p:spPr>
          <a:xfrm>
            <a:off x="311150" y="444500"/>
            <a:ext cx="8521700" cy="573088"/>
          </a:xfrm>
          <a:prstGeom prst="rect">
            <a:avLst/>
          </a:prstGeom>
          <a:noFill/>
          <a:ln>
            <a:noFill/>
          </a:ln>
        </p:spPr>
        <p:txBody>
          <a:bodyPr spcFirstLastPara="1" wrap="square" lIns="91425" tIns="91425" rIns="91425" bIns="91425" anchor="t" anchorCtr="0"/>
          <a:lstStyle>
            <a:lvl1pPr lvl="0">
              <a:spcBef>
                <a:spcPts val="0"/>
              </a:spcBef>
              <a:spcAft>
                <a:spcPts val="0"/>
              </a:spcAft>
              <a:buClr>
                <a:schemeClr val="dk2"/>
              </a:buClr>
              <a:buSzPts val="3000"/>
              <a:buFont typeface="Oswald"/>
              <a:buNone/>
              <a:defRPr sz="3000">
                <a:solidFill>
                  <a:schemeClr val="dk2"/>
                </a:solidFill>
                <a:highlight>
                  <a:schemeClr val="dk1"/>
                </a:highlight>
                <a:latin typeface="Oswald"/>
                <a:ea typeface="Oswald"/>
                <a:cs typeface="Oswald"/>
                <a:sym typeface="Oswald"/>
              </a:defRPr>
            </a:lvl1pPr>
            <a:lvl2pPr lvl="1">
              <a:spcBef>
                <a:spcPts val="0"/>
              </a:spcBef>
              <a:spcAft>
                <a:spcPts val="0"/>
              </a:spcAft>
              <a:buClr>
                <a:schemeClr val="dk2"/>
              </a:buClr>
              <a:buSzPts val="3000"/>
              <a:buFont typeface="Oswald"/>
              <a:buNone/>
              <a:defRPr sz="3000">
                <a:solidFill>
                  <a:schemeClr val="dk2"/>
                </a:solidFill>
                <a:highlight>
                  <a:schemeClr val="dk1"/>
                </a:highlight>
                <a:latin typeface="Oswald"/>
                <a:ea typeface="Oswald"/>
                <a:cs typeface="Oswald"/>
                <a:sym typeface="Oswald"/>
              </a:defRPr>
            </a:lvl2pPr>
            <a:lvl3pPr lvl="2">
              <a:spcBef>
                <a:spcPts val="0"/>
              </a:spcBef>
              <a:spcAft>
                <a:spcPts val="0"/>
              </a:spcAft>
              <a:buClr>
                <a:schemeClr val="dk2"/>
              </a:buClr>
              <a:buSzPts val="3000"/>
              <a:buFont typeface="Oswald"/>
              <a:buNone/>
              <a:defRPr sz="3000">
                <a:solidFill>
                  <a:schemeClr val="dk2"/>
                </a:solidFill>
                <a:highlight>
                  <a:schemeClr val="dk1"/>
                </a:highlight>
                <a:latin typeface="Oswald"/>
                <a:ea typeface="Oswald"/>
                <a:cs typeface="Oswald"/>
                <a:sym typeface="Oswald"/>
              </a:defRPr>
            </a:lvl3pPr>
            <a:lvl4pPr lvl="3">
              <a:spcBef>
                <a:spcPts val="0"/>
              </a:spcBef>
              <a:spcAft>
                <a:spcPts val="0"/>
              </a:spcAft>
              <a:buClr>
                <a:schemeClr val="dk2"/>
              </a:buClr>
              <a:buSzPts val="3000"/>
              <a:buFont typeface="Oswald"/>
              <a:buNone/>
              <a:defRPr sz="3000">
                <a:solidFill>
                  <a:schemeClr val="dk2"/>
                </a:solidFill>
                <a:highlight>
                  <a:schemeClr val="dk1"/>
                </a:highlight>
                <a:latin typeface="Oswald"/>
                <a:ea typeface="Oswald"/>
                <a:cs typeface="Oswald"/>
                <a:sym typeface="Oswald"/>
              </a:defRPr>
            </a:lvl4pPr>
            <a:lvl5pPr lvl="4">
              <a:spcBef>
                <a:spcPts val="0"/>
              </a:spcBef>
              <a:spcAft>
                <a:spcPts val="0"/>
              </a:spcAft>
              <a:buClr>
                <a:schemeClr val="dk2"/>
              </a:buClr>
              <a:buSzPts val="3000"/>
              <a:buFont typeface="Oswald"/>
              <a:buNone/>
              <a:defRPr sz="3000">
                <a:solidFill>
                  <a:schemeClr val="dk2"/>
                </a:solidFill>
                <a:highlight>
                  <a:schemeClr val="dk1"/>
                </a:highlight>
                <a:latin typeface="Oswald"/>
                <a:ea typeface="Oswald"/>
                <a:cs typeface="Oswald"/>
                <a:sym typeface="Oswald"/>
              </a:defRPr>
            </a:lvl5pPr>
            <a:lvl6pPr lvl="5">
              <a:spcBef>
                <a:spcPts val="0"/>
              </a:spcBef>
              <a:spcAft>
                <a:spcPts val="0"/>
              </a:spcAft>
              <a:buClr>
                <a:schemeClr val="dk2"/>
              </a:buClr>
              <a:buSzPts val="3000"/>
              <a:buFont typeface="Oswald"/>
              <a:buNone/>
              <a:defRPr sz="3000">
                <a:solidFill>
                  <a:schemeClr val="dk2"/>
                </a:solidFill>
                <a:highlight>
                  <a:schemeClr val="dk1"/>
                </a:highlight>
                <a:latin typeface="Oswald"/>
                <a:ea typeface="Oswald"/>
                <a:cs typeface="Oswald"/>
                <a:sym typeface="Oswald"/>
              </a:defRPr>
            </a:lvl6pPr>
            <a:lvl7pPr lvl="6">
              <a:spcBef>
                <a:spcPts val="0"/>
              </a:spcBef>
              <a:spcAft>
                <a:spcPts val="0"/>
              </a:spcAft>
              <a:buClr>
                <a:schemeClr val="dk2"/>
              </a:buClr>
              <a:buSzPts val="3000"/>
              <a:buFont typeface="Oswald"/>
              <a:buNone/>
              <a:defRPr sz="3000">
                <a:solidFill>
                  <a:schemeClr val="dk2"/>
                </a:solidFill>
                <a:highlight>
                  <a:schemeClr val="dk1"/>
                </a:highlight>
                <a:latin typeface="Oswald"/>
                <a:ea typeface="Oswald"/>
                <a:cs typeface="Oswald"/>
                <a:sym typeface="Oswald"/>
              </a:defRPr>
            </a:lvl7pPr>
            <a:lvl8pPr lvl="7">
              <a:spcBef>
                <a:spcPts val="0"/>
              </a:spcBef>
              <a:spcAft>
                <a:spcPts val="0"/>
              </a:spcAft>
              <a:buClr>
                <a:schemeClr val="dk2"/>
              </a:buClr>
              <a:buSzPts val="3000"/>
              <a:buFont typeface="Oswald"/>
              <a:buNone/>
              <a:defRPr sz="3000">
                <a:solidFill>
                  <a:schemeClr val="dk2"/>
                </a:solidFill>
                <a:highlight>
                  <a:schemeClr val="dk1"/>
                </a:highlight>
                <a:latin typeface="Oswald"/>
                <a:ea typeface="Oswald"/>
                <a:cs typeface="Oswald"/>
                <a:sym typeface="Oswald"/>
              </a:defRPr>
            </a:lvl8pPr>
            <a:lvl9pPr lvl="8">
              <a:spcBef>
                <a:spcPts val="0"/>
              </a:spcBef>
              <a:spcAft>
                <a:spcPts val="0"/>
              </a:spcAft>
              <a:buClr>
                <a:schemeClr val="dk2"/>
              </a:buClr>
              <a:buSzPts val="3000"/>
              <a:buFont typeface="Oswald"/>
              <a:buNone/>
              <a:defRPr sz="3000">
                <a:solidFill>
                  <a:schemeClr val="dk2"/>
                </a:solidFill>
                <a:highlight>
                  <a:schemeClr val="dk1"/>
                </a:highlight>
                <a:latin typeface="Oswald"/>
                <a:ea typeface="Oswald"/>
                <a:cs typeface="Oswald"/>
                <a:sym typeface="Oswald"/>
              </a:defRPr>
            </a:lvl9pPr>
          </a:lstStyle>
          <a:p>
            <a:endParaRPr/>
          </a:p>
        </p:txBody>
      </p:sp>
      <p:sp>
        <p:nvSpPr>
          <p:cNvPr id="1027" name="Google Shape;7;p1"/>
          <p:cNvSpPr txBox="1">
            <a:spLocks noGrp="1"/>
          </p:cNvSpPr>
          <p:nvPr>
            <p:ph type="body" idx="1"/>
          </p:nvPr>
        </p:nvSpPr>
        <p:spPr bwMode="auto">
          <a:xfrm>
            <a:off x="311150" y="1233488"/>
            <a:ext cx="8521700" cy="3335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5" tIns="91425" rIns="91425" bIns="91425" numCol="1" anchor="t" anchorCtr="0" compatLnSpc="1">
            <a:prstTxWarp prst="textNoShape">
              <a:avLst/>
            </a:prstTxWarp>
          </a:bodyPr>
          <a:lstStyle/>
          <a:p>
            <a:pPr lvl="0"/>
            <a:endParaRPr lang="pt-BR" smtClean="0">
              <a:sym typeface="Arial" charset="0"/>
            </a:endParaRPr>
          </a:p>
        </p:txBody>
      </p:sp>
      <p:sp>
        <p:nvSpPr>
          <p:cNvPr id="1028" name="Google Shape;8;p1"/>
          <p:cNvSpPr txBox="1">
            <a:spLocks noGrp="1"/>
          </p:cNvSpPr>
          <p:nvPr>
            <p:ph type="sldNum" idx="12"/>
          </p:nvPr>
        </p:nvSpPr>
        <p:spPr bwMode="auto">
          <a:xfrm>
            <a:off x="8497888" y="4689475"/>
            <a:ext cx="549275" cy="392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5" tIns="91425" rIns="91425" bIns="91425" numCol="1" anchor="ctr" anchorCtr="0" compatLnSpc="1">
            <a:prstTxWarp prst="textNoShape">
              <a:avLst/>
            </a:prstTxWarp>
          </a:bodyPr>
          <a:lstStyle>
            <a:lvl1pPr algn="r" eaLnBrk="1" hangingPunct="1">
              <a:buClr>
                <a:srgbClr val="000000"/>
              </a:buClr>
              <a:buFont typeface="Arial" charset="0"/>
              <a:defRPr sz="1000">
                <a:solidFill>
                  <a:srgbClr val="000000"/>
                </a:solidFill>
                <a:latin typeface="Playfair Display" charset="0"/>
                <a:cs typeface="Arial" charset="0"/>
                <a:sym typeface="Playfair Display"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fld id="{4AA45CD7-1956-45C5-8510-15933A91E289}" type="slidenum">
              <a:rPr lang="pt-BR"/>
              <a:pPr/>
              <a:t>‹nº›</a:t>
            </a:fld>
            <a:endParaRPr lang="pt-BR" dirty="0"/>
          </a:p>
        </p:txBody>
      </p:sp>
    </p:spTree>
  </p:cSld>
  <p:clrMap bg1="lt1" tx1="dk1" bg2="dk2" tx2="lt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72" r:id="rId5"/>
    <p:sldLayoutId id="2147483673" r:id="rId6"/>
    <p:sldLayoutId id="2147483674" r:id="rId7"/>
    <p:sldLayoutId id="2147483675" r:id="rId8"/>
    <p:sldLayoutId id="2147483685" r:id="rId9"/>
    <p:sldLayoutId id="2147483686" r:id="rId10"/>
    <p:sldLayoutId id="2147483676" r:id="rId11"/>
    <p:sldLayoutId id="2147483678" r:id="rId12"/>
    <p:sldLayoutId id="2147483679" r:id="rId13"/>
  </p:sldLayoutIdLst>
  <p:hf sldNum="0" hdr="0" ftr="0" dt="0"/>
  <p:txStyles>
    <p:titleStyle>
      <a:defPPr marR="0" lvl="0" algn="l" rtl="0">
        <a:lnSpc>
          <a:spcPct val="100000"/>
        </a:lnSpc>
        <a:spcBef>
          <a:spcPts val="0"/>
        </a:spcBef>
        <a:spcAft>
          <a:spcPts val="0"/>
        </a:spcAft>
      </a:defPPr>
      <a:lvl1pPr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1pPr>
      <a:lvl2pPr lvl="1"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2pPr>
      <a:lvl3pPr lvl="2"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3pPr>
      <a:lvl4pPr lvl="3"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4pPr>
      <a:lvl5pPr lvl="4"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L="342900" indent="-34290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1pPr>
      <a:lvl2pPr marL="742950" lvl="1" indent="-28575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2pPr>
      <a:lvl3pPr marL="1143000" lvl="2" indent="-22860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3pPr>
      <a:lvl4pPr marL="1600200" lvl="3" indent="-22860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4pPr>
      <a:lvl5pPr marL="2057400" lvl="4" indent="-22860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hyperlink" Target="https://www.ncbi.nlm.nih.gov/pubmed/24731482" TargetMode="External"/><Relationship Id="rId7"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2.jpeg"/><Relationship Id="rId5" Type="http://schemas.openxmlformats.org/officeDocument/2006/relationships/image" Target="../media/image1.jpeg"/><Relationship Id="rId4" Type="http://schemas.openxmlformats.org/officeDocument/2006/relationships/hyperlink" Target="https://www.ncbi.nlm.nih.gov/pubmed?linkname=pubmed_pubmed&amp;from_uid=24731482" TargetMode="Externa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8.xml"/><Relationship Id="rId1" Type="http://schemas.openxmlformats.org/officeDocument/2006/relationships/slideLayout" Target="../slideLayouts/slideLayout5.xml"/><Relationship Id="rId4" Type="http://schemas.openxmlformats.org/officeDocument/2006/relationships/image" Target="../media/image13.jpeg"/></Relationships>
</file>

<file path=ppt/slides/_rels/slide2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9.xml"/><Relationship Id="rId1" Type="http://schemas.openxmlformats.org/officeDocument/2006/relationships/slideLayout" Target="../slideLayouts/slideLayout13.xml"/><Relationship Id="rId4" Type="http://schemas.openxmlformats.org/officeDocument/2006/relationships/hyperlink" Target="mailto:pmargotto@gmail.com" TargetMode="External"/></Relationships>
</file>

<file path=ppt/slides/_rels/slide30.xml.rels><?xml version="1.0" encoding="UTF-8" standalone="yes"?>
<Relationships xmlns="http://schemas.openxmlformats.org/package/2006/relationships"><Relationship Id="rId3" Type="http://schemas.openxmlformats.org/officeDocument/2006/relationships/hyperlink" Target="http://www.ncbi.nlm.nih.gov/pubmed/19797281" TargetMode="External"/><Relationship Id="rId2" Type="http://schemas.openxmlformats.org/officeDocument/2006/relationships/notesSlide" Target="../notesSlides/notesSlide30.xml"/><Relationship Id="rId1" Type="http://schemas.openxmlformats.org/officeDocument/2006/relationships/slideLayout" Target="../slideLayouts/slideLayout13.xml"/><Relationship Id="rId6" Type="http://schemas.openxmlformats.org/officeDocument/2006/relationships/image" Target="../media/image15.png"/><Relationship Id="rId5" Type="http://schemas.openxmlformats.org/officeDocument/2006/relationships/hyperlink" Target="http://paulomargotto.com.br/documentos/4555" TargetMode="External"/><Relationship Id="rId4" Type="http://schemas.openxmlformats.org/officeDocument/2006/relationships/hyperlink" Target="http://www.ncbi.nlm.nih.gov/pubmed/19896902" TargetMode="External"/></Relationships>
</file>

<file path=ppt/slides/_rels/slide31.xml.rels><?xml version="1.0" encoding="UTF-8" standalone="yes"?>
<Relationships xmlns="http://schemas.openxmlformats.org/package/2006/relationships"><Relationship Id="rId3" Type="http://schemas.openxmlformats.org/officeDocument/2006/relationships/hyperlink" Target="https://www.ncbi.nlm.nih.gov/pubmed/23452588" TargetMode="External"/><Relationship Id="rId2" Type="http://schemas.openxmlformats.org/officeDocument/2006/relationships/notesSlide" Target="../notesSlides/notesSlide31.xml"/><Relationship Id="rId1" Type="http://schemas.openxmlformats.org/officeDocument/2006/relationships/slideLayout" Target="../slideLayouts/slideLayout13.xml"/><Relationship Id="rId6" Type="http://schemas.openxmlformats.org/officeDocument/2006/relationships/image" Target="../media/image16.png"/><Relationship Id="rId5" Type="http://schemas.openxmlformats.org/officeDocument/2006/relationships/hyperlink" Target="http://paulomargotto.com.br/documentos/4546" TargetMode="External"/><Relationship Id="rId4" Type="http://schemas.openxmlformats.org/officeDocument/2006/relationships/hyperlink" Target="https://www.ncbi.nlm.nih.gov/pubmed?linkname=pubmed_pubmed&amp;from_uid=23452588" TargetMode="Externa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hyperlink" Target="https://www.ncbi.nlm.nih.gov/pubmed/23879198" TargetMode="External"/><Relationship Id="rId7" Type="http://schemas.openxmlformats.org/officeDocument/2006/relationships/hyperlink" Target="http://paulomargotto.com.br/documentos/1508" TargetMode="External"/><Relationship Id="rId2" Type="http://schemas.openxmlformats.org/officeDocument/2006/relationships/notesSlide" Target="../notesSlides/notesSlide33.xml"/><Relationship Id="rId1" Type="http://schemas.openxmlformats.org/officeDocument/2006/relationships/slideLayout" Target="../slideLayouts/slideLayout13.xml"/><Relationship Id="rId6" Type="http://schemas.openxmlformats.org/officeDocument/2006/relationships/hyperlink" Target="https://www.ncbi.nlm.nih.gov/pubmed?linkname=pubmed_pubmed&amp;from_uid=23897243" TargetMode="External"/><Relationship Id="rId5" Type="http://schemas.openxmlformats.org/officeDocument/2006/relationships/hyperlink" Target="https://www.ncbi.nlm.nih.gov/pubmed/23897243" TargetMode="External"/><Relationship Id="rId4" Type="http://schemas.openxmlformats.org/officeDocument/2006/relationships/hyperlink" Target="https://www.ncbi.nlm.nih.gov/pubmed?linkname=pubmed_pubmed&amp;from_uid=23879198" TargetMode="External"/></Relationships>
</file>

<file path=ppt/slides/_rels/slide34.xml.rels><?xml version="1.0" encoding="UTF-8" standalone="yes"?>
<Relationships xmlns="http://schemas.openxmlformats.org/package/2006/relationships"><Relationship Id="rId3" Type="http://schemas.openxmlformats.org/officeDocument/2006/relationships/hyperlink" Target="https://www.ncbi.nlm.nih.gov/pubmed/26315402" TargetMode="External"/><Relationship Id="rId2" Type="http://schemas.openxmlformats.org/officeDocument/2006/relationships/notesSlide" Target="../notesSlides/notesSlide34.xml"/><Relationship Id="rId1" Type="http://schemas.openxmlformats.org/officeDocument/2006/relationships/slideLayout" Target="../slideLayouts/slideLayout12.xml"/><Relationship Id="rId4" Type="http://schemas.openxmlformats.org/officeDocument/2006/relationships/hyperlink" Target="https://www.ncbi.nlm.nih.gov/pubmed?linkname=pubmed_pubmed&amp;from_uid=26315402" TargetMode="Externa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openxmlformats.org/officeDocument/2006/relationships/hyperlink" Target="https://www.ncbi.nlm.nih.gov/pubmed/26929870" TargetMode="External"/><Relationship Id="rId2" Type="http://schemas.openxmlformats.org/officeDocument/2006/relationships/notesSlide" Target="../notesSlides/notesSlide36.xml"/><Relationship Id="rId1" Type="http://schemas.openxmlformats.org/officeDocument/2006/relationships/slideLayout" Target="../slideLayouts/slideLayout12.xml"/><Relationship Id="rId4" Type="http://schemas.openxmlformats.org/officeDocument/2006/relationships/hyperlink" Target="https://www.ncbi.nlm.nih.gov/pubmed?linkname=pubmed_pubmed&amp;from_uid=26929870" TargetMode="External"/></Relationships>
</file>

<file path=ppt/slides/_rels/slide37.xml.rels><?xml version="1.0" encoding="UTF-8" standalone="yes"?>
<Relationships xmlns="http://schemas.openxmlformats.org/package/2006/relationships"><Relationship Id="rId3" Type="http://schemas.openxmlformats.org/officeDocument/2006/relationships/hyperlink" Target="https://www.ncbi.nlm.nih.gov/pubmed/30227341" TargetMode="External"/><Relationship Id="rId2" Type="http://schemas.openxmlformats.org/officeDocument/2006/relationships/notesSlide" Target="../notesSlides/notesSlide37.xml"/><Relationship Id="rId1" Type="http://schemas.openxmlformats.org/officeDocument/2006/relationships/slideLayout" Target="../slideLayouts/slideLayout13.xml"/><Relationship Id="rId4" Type="http://schemas.openxmlformats.org/officeDocument/2006/relationships/hyperlink" Target="https://www.ncbi.nlm.nih.gov/pubmed?linkname=pubmed_pubmed&amp;from_uid=30227341" TargetMode="Externa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hyperlink" Target="http://paulomargotto.com.br/documentos/17900" TargetMode="External"/><Relationship Id="rId2" Type="http://schemas.openxmlformats.org/officeDocument/2006/relationships/notesSlide" Target="../notesSlides/notesSlide39.xml"/><Relationship Id="rId1" Type="http://schemas.openxmlformats.org/officeDocument/2006/relationships/slideLayout" Target="../slideLayouts/slideLayout13.xml"/><Relationship Id="rId4" Type="http://schemas.openxmlformats.org/officeDocument/2006/relationships/image" Target="../media/image15.png"/></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41.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 name="Google Shape;74;p18"/>
          <p:cNvSpPr txBox="1"/>
          <p:nvPr/>
        </p:nvSpPr>
        <p:spPr>
          <a:xfrm>
            <a:off x="557213" y="3281363"/>
            <a:ext cx="8259762" cy="1708150"/>
          </a:xfrm>
          <a:prstGeom prst="rect">
            <a:avLst/>
          </a:prstGeom>
          <a:noFill/>
          <a:ln>
            <a:noFill/>
          </a:ln>
        </p:spPr>
        <p:txBody>
          <a:bodyPr lIns="91425" tIns="91425" rIns="91425" bIns="91425" anchor="ct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lnSpc>
                <a:spcPct val="115000"/>
              </a:lnSpc>
            </a:pPr>
            <a:endParaRPr lang="pt-BR" sz="1100" dirty="0">
              <a:solidFill>
                <a:srgbClr val="212121"/>
              </a:solidFill>
            </a:endParaRPr>
          </a:p>
        </p:txBody>
      </p:sp>
      <p:sp>
        <p:nvSpPr>
          <p:cNvPr id="11269" name="Rectangle 5"/>
          <p:cNvSpPr>
            <a:spLocks noChangeArrowheads="1"/>
          </p:cNvSpPr>
          <p:nvPr/>
        </p:nvSpPr>
        <p:spPr bwMode="auto">
          <a:xfrm>
            <a:off x="217488" y="1419225"/>
            <a:ext cx="8796337" cy="58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eaLnBrk="0" hangingPunct="0">
              <a:buClr>
                <a:srgbClr val="000000"/>
              </a:buClr>
              <a:buFont typeface="Arial" charset="0"/>
              <a:buNone/>
            </a:pPr>
            <a:r>
              <a:rPr lang="pt-BR" sz="1600" b="1" dirty="0">
                <a:solidFill>
                  <a:srgbClr val="0000FF"/>
                </a:solidFill>
              </a:rPr>
              <a:t>Fatores de risco para hemorragia intraventricular em recém-nascidos asfixiados a termo </a:t>
            </a:r>
          </a:p>
          <a:p>
            <a:pPr algn="ctr" eaLnBrk="0" hangingPunct="0">
              <a:buClr>
                <a:srgbClr val="000000"/>
              </a:buClr>
              <a:buFont typeface="Arial" charset="0"/>
              <a:buNone/>
            </a:pPr>
            <a:r>
              <a:rPr lang="pt-BR" sz="1600" b="1" dirty="0">
                <a:solidFill>
                  <a:srgbClr val="0000FF"/>
                </a:solidFill>
              </a:rPr>
              <a:t>tratados com hipotermia. </a:t>
            </a:r>
          </a:p>
        </p:txBody>
      </p:sp>
      <p:sp>
        <p:nvSpPr>
          <p:cNvPr id="11270" name="Rectangle 6"/>
          <p:cNvSpPr>
            <a:spLocks noChangeArrowheads="1"/>
          </p:cNvSpPr>
          <p:nvPr/>
        </p:nvSpPr>
        <p:spPr bwMode="auto">
          <a:xfrm>
            <a:off x="1093788" y="1982372"/>
            <a:ext cx="6972300" cy="67710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71415" bIns="0" anchor="ctr">
            <a:spAutoFit/>
          </a:bodyPr>
          <a:lstStyle/>
          <a:p>
            <a:pPr algn="ctr"/>
            <a:r>
              <a:rPr lang="pt-BR" dirty="0">
                <a:hlinkClick r:id="rId3"/>
              </a:rPr>
              <a:t/>
            </a:r>
            <a:br>
              <a:rPr lang="pt-BR" dirty="0">
                <a:hlinkClick r:id="rId3"/>
              </a:rPr>
            </a:br>
            <a:r>
              <a:rPr lang="pt-BR" sz="1000" dirty="0">
                <a:hlinkClick r:id="rId3"/>
              </a:rPr>
              <a:t>Risk factors for intraventricular hemorrhage in term asphyxiated newborns treated with </a:t>
            </a:r>
            <a:r>
              <a:rPr lang="pt-BR" sz="1000" dirty="0" smtClean="0">
                <a:hlinkClick r:id="rId3"/>
              </a:rPr>
              <a:t>hypothermia.</a:t>
            </a:r>
            <a:r>
              <a:rPr lang="pt-BR" sz="1000" dirty="0"/>
              <a:t> </a:t>
            </a:r>
            <a:r>
              <a:rPr lang="pt-BR" sz="1000" dirty="0" smtClean="0"/>
              <a:t>Al </a:t>
            </a:r>
            <a:r>
              <a:rPr lang="pt-BR" sz="1000" dirty="0"/>
              <a:t>Yazidi G, Srour M, Wintermark P.Pediatr Neurol. 2014 Jun;50(6):630-5. doi: 10.1016/j.pediatrneurol.2014.01.054. Epub 2014 Feb 10. Review.</a:t>
            </a:r>
          </a:p>
          <a:p>
            <a:pPr algn="ctr"/>
            <a:r>
              <a:rPr lang="pt-BR" sz="1000" dirty="0"/>
              <a:t>PMID: 24731482.</a:t>
            </a:r>
            <a:r>
              <a:rPr lang="pt-BR" sz="1000" u="sng" dirty="0">
                <a:hlinkClick r:id="rId4"/>
              </a:rPr>
              <a:t>Similar </a:t>
            </a:r>
            <a:r>
              <a:rPr lang="pt-BR" sz="1000" u="sng" dirty="0" smtClean="0">
                <a:hlinkClick r:id="rId4"/>
              </a:rPr>
              <a:t>articles</a:t>
            </a:r>
            <a:r>
              <a:rPr lang="pt-BR" sz="1000" dirty="0" smtClean="0"/>
              <a:t>. Canada. </a:t>
            </a:r>
            <a:r>
              <a:rPr lang="pt-BR" sz="1000" dirty="0" smtClean="0">
                <a:solidFill>
                  <a:srgbClr val="0000FF"/>
                </a:solidFill>
              </a:rPr>
              <a:t>Artigo Integral!</a:t>
            </a:r>
            <a:endParaRPr lang="pt-BR" sz="1000" dirty="0">
              <a:solidFill>
                <a:srgbClr val="0000FF"/>
              </a:solidFill>
            </a:endParaRPr>
          </a:p>
        </p:txBody>
      </p:sp>
      <p:sp>
        <p:nvSpPr>
          <p:cNvPr id="11272" name="Text Box 8"/>
          <p:cNvSpPr txBox="1">
            <a:spLocks noChangeArrowheads="1"/>
          </p:cNvSpPr>
          <p:nvPr/>
        </p:nvSpPr>
        <p:spPr bwMode="auto">
          <a:xfrm>
            <a:off x="1644650" y="3394075"/>
            <a:ext cx="6216650" cy="730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pt-BR" dirty="0"/>
              <a:t>Apresentação: </a:t>
            </a:r>
            <a:r>
              <a:rPr lang="pt-BR" dirty="0">
                <a:solidFill>
                  <a:schemeClr val="bg2"/>
                </a:solidFill>
                <a:sym typeface="Nunito" pitchFamily="2" charset="0"/>
              </a:rPr>
              <a:t>Flávia Gabriela Felix Costa, Pedro Henrique Matias Peres</a:t>
            </a:r>
          </a:p>
          <a:p>
            <a:pPr algn="ctr"/>
            <a:r>
              <a:rPr lang="pt-BR" dirty="0">
                <a:solidFill>
                  <a:schemeClr val="bg2"/>
                </a:solidFill>
                <a:sym typeface="Nunito" pitchFamily="2" charset="0"/>
              </a:rPr>
              <a:t>Coordenação: Paulo R. Margotto</a:t>
            </a:r>
          </a:p>
          <a:p>
            <a:pPr algn="ctr">
              <a:buClr>
                <a:srgbClr val="000000"/>
              </a:buClr>
              <a:buSzPts val="1100"/>
              <a:buFont typeface="Arial" charset="0"/>
              <a:buNone/>
            </a:pPr>
            <a:endParaRPr lang="pt-BR" dirty="0">
              <a:solidFill>
                <a:schemeClr val="bg2"/>
              </a:solidFill>
            </a:endParaRPr>
          </a:p>
        </p:txBody>
      </p:sp>
      <p:sp>
        <p:nvSpPr>
          <p:cNvPr id="11273" name="Text Box 9"/>
          <p:cNvSpPr txBox="1">
            <a:spLocks noChangeArrowheads="1"/>
          </p:cNvSpPr>
          <p:nvPr/>
        </p:nvSpPr>
        <p:spPr bwMode="auto">
          <a:xfrm>
            <a:off x="2416175" y="2794000"/>
            <a:ext cx="4924425" cy="51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pt-BR" dirty="0">
                <a:solidFill>
                  <a:srgbClr val="0000FF"/>
                </a:solidFill>
              </a:rPr>
              <a:t>Faculdade de Medicina da Universidade Católica de Brasília</a:t>
            </a:r>
          </a:p>
          <a:p>
            <a:pPr algn="ctr"/>
            <a:r>
              <a:rPr lang="pt-BR" dirty="0">
                <a:solidFill>
                  <a:srgbClr val="0000FF"/>
                </a:solidFill>
              </a:rPr>
              <a:t>Internato-6ª Série- Neonatologia-HMIB/SES/DF</a:t>
            </a:r>
          </a:p>
        </p:txBody>
      </p:sp>
      <p:sp>
        <p:nvSpPr>
          <p:cNvPr id="11274" name="Rectangle 10"/>
          <p:cNvSpPr>
            <a:spLocks noChangeArrowheads="1"/>
          </p:cNvSpPr>
          <p:nvPr/>
        </p:nvSpPr>
        <p:spPr bwMode="auto">
          <a:xfrm>
            <a:off x="117475" y="4090988"/>
            <a:ext cx="9026525" cy="668337"/>
          </a:xfrm>
          <a:prstGeom prst="rect">
            <a:avLst/>
          </a:prstGeom>
          <a:solidFill>
            <a:schemeClr val="tx1"/>
          </a:solidFill>
          <a:ln w="28575">
            <a:solidFill>
              <a:srgbClr val="FF66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eaLnBrk="0" hangingPunct="0">
              <a:buClr>
                <a:srgbClr val="000000"/>
              </a:buClr>
              <a:buFont typeface="Arial" charset="0"/>
              <a:buNone/>
            </a:pPr>
            <a:r>
              <a:rPr lang="pt-BR" sz="1200" b="1" dirty="0">
                <a:solidFill>
                  <a:srgbClr val="0000FF"/>
                </a:solidFill>
              </a:rPr>
              <a:t>Hipotermia terapêutica, que é a única tratamento disponível para a limitação de lesão cerebral em recém-nascidos asfixiados a termo, pode causar flutuações de fluxo sanguíneo cerebral, possivelmente colocando o recém-nascido em maior risco de hemorragia intraventricular. É importante RIGOROSA MONITORIZAÇÃO NA FASE DO REAQUECIMENTO</a:t>
            </a:r>
            <a:r>
              <a:rPr lang="pt-BR" sz="1200" dirty="0">
                <a:solidFill>
                  <a:srgbClr val="0000FF"/>
                </a:solidFill>
              </a:rPr>
              <a:t> </a:t>
            </a:r>
          </a:p>
        </p:txBody>
      </p:sp>
      <p:pic>
        <p:nvPicPr>
          <p:cNvPr id="11276" name="Picture 12" descr="IMG-20180915-WA000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01888" y="0"/>
            <a:ext cx="1095375" cy="1431925"/>
          </a:xfrm>
          <a:prstGeom prst="rect">
            <a:avLst/>
          </a:prstGeom>
          <a:noFill/>
          <a:extLst>
            <a:ext uri="{909E8E84-426E-40DD-AFC4-6F175D3DCCD1}">
              <a14:hiddenFill xmlns:a14="http://schemas.microsoft.com/office/drawing/2010/main">
                <a:solidFill>
                  <a:srgbClr val="FFFFFF"/>
                </a:solidFill>
              </a14:hiddenFill>
            </a:ext>
          </a:extLst>
        </p:spPr>
      </p:pic>
      <p:pic>
        <p:nvPicPr>
          <p:cNvPr id="11278" name="Picture 5" descr="IMG-20180609-WA0019"/>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93700" y="2551113"/>
            <a:ext cx="1182688" cy="1182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9" name="Picture 15" descr="Imagem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022975" y="0"/>
            <a:ext cx="1358900" cy="1438275"/>
          </a:xfrm>
          <a:prstGeom prst="rect">
            <a:avLst/>
          </a:prstGeom>
          <a:noFill/>
          <a:extLst>
            <a:ext uri="{909E8E84-426E-40DD-AFC4-6F175D3DCCD1}">
              <a14:hiddenFill xmlns:a14="http://schemas.microsoft.com/office/drawing/2010/main">
                <a:solidFill>
                  <a:srgbClr val="FFFFFF"/>
                </a:solidFill>
              </a14:hiddenFill>
            </a:ext>
          </a:extLst>
        </p:spPr>
      </p:pic>
      <p:pic>
        <p:nvPicPr>
          <p:cNvPr id="11280" name="Picture 16" descr="Imagem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514725" y="0"/>
            <a:ext cx="2481263" cy="139541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 name="Google Shape;80;p19"/>
          <p:cNvSpPr txBox="1">
            <a:spLocks noGrp="1"/>
          </p:cNvSpPr>
          <p:nvPr>
            <p:ph type="title"/>
          </p:nvPr>
        </p:nvSpPr>
        <p:spPr/>
        <p:txBody>
          <a:bodyPr>
            <a:noAutofit/>
          </a:bodyPr>
          <a:lstStyle/>
          <a:p>
            <a:pPr eaLnBrk="1" fontAlgn="auto" hangingPunct="1">
              <a:defRPr/>
            </a:pPr>
            <a:r>
              <a:rPr lang="pt-BR" dirty="0"/>
              <a:t>Introdução</a:t>
            </a:r>
            <a:endParaRPr dirty="0"/>
          </a:p>
        </p:txBody>
      </p:sp>
      <p:sp>
        <p:nvSpPr>
          <p:cNvPr id="12291" name="Google Shape;81;p19"/>
          <p:cNvSpPr txBox="1">
            <a:spLocks noGrp="1"/>
          </p:cNvSpPr>
          <p:nvPr>
            <p:ph type="body" idx="1"/>
          </p:nvPr>
        </p:nvSpPr>
        <p:spPr>
          <a:xfrm>
            <a:off x="338138" y="896938"/>
            <a:ext cx="8467725" cy="3889375"/>
          </a:xfrm>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algn="just" eaLnBrk="1" hangingPunct="1">
              <a:lnSpc>
                <a:spcPct val="90000"/>
              </a:lnSpc>
              <a:spcBef>
                <a:spcPts val="1000"/>
              </a:spcBef>
              <a:spcAft>
                <a:spcPct val="0"/>
              </a:spcAft>
              <a:buSzPts val="1100"/>
              <a:buFont typeface="Arial" charset="0"/>
              <a:buNone/>
            </a:pPr>
            <a:r>
              <a:rPr lang="pt-BR" sz="2200" dirty="0" smtClean="0"/>
              <a:t>•</a:t>
            </a:r>
            <a:r>
              <a:rPr lang="pt-BR" sz="2200" dirty="0" smtClean="0">
                <a:latin typeface="Calibri" pitchFamily="34" charset="0"/>
                <a:cs typeface="Calibri" pitchFamily="34" charset="0"/>
                <a:sym typeface="Calibri" pitchFamily="34" charset="0"/>
              </a:rPr>
              <a:t>A hemorragia intraventricular (IVH) é comum em pacientes prematuros, principalmente nas primeiras 48 horas de vida.</a:t>
            </a:r>
          </a:p>
          <a:p>
            <a:pPr marL="0" indent="0" algn="just" eaLnBrk="1" hangingPunct="1">
              <a:lnSpc>
                <a:spcPct val="90000"/>
              </a:lnSpc>
              <a:spcBef>
                <a:spcPts val="1000"/>
              </a:spcBef>
              <a:spcAft>
                <a:spcPct val="0"/>
              </a:spcAft>
              <a:buSzPts val="1100"/>
              <a:buFont typeface="Arial" charset="0"/>
              <a:buNone/>
            </a:pPr>
            <a:r>
              <a:rPr lang="pt-BR" sz="2200" dirty="0" smtClean="0"/>
              <a:t>•</a:t>
            </a:r>
            <a:r>
              <a:rPr lang="pt-BR" sz="2200" dirty="0" smtClean="0">
                <a:latin typeface="Calibri" pitchFamily="34" charset="0"/>
                <a:cs typeface="Calibri" pitchFamily="34" charset="0"/>
                <a:sym typeface="Calibri" pitchFamily="34" charset="0"/>
              </a:rPr>
              <a:t>Porque sua auto-regulação cerebral é imatura, e os vasos sanguíneos ainda não estão totalmente desenvolvidos e são extremamente frágil na matriz germinativa onde a IVH se origina.¹</a:t>
            </a:r>
            <a:r>
              <a:rPr lang="pt-BR" sz="2200" baseline="30000" dirty="0" smtClean="0">
                <a:latin typeface="Calibri" pitchFamily="34" charset="0"/>
                <a:cs typeface="Calibri" pitchFamily="34" charset="0"/>
                <a:sym typeface="Calibri" pitchFamily="34" charset="0"/>
              </a:rPr>
              <a:t>,</a:t>
            </a:r>
            <a:r>
              <a:rPr lang="pt-BR" sz="2200" dirty="0" smtClean="0">
                <a:latin typeface="Calibri" pitchFamily="34" charset="0"/>
                <a:cs typeface="Calibri" pitchFamily="34" charset="0"/>
                <a:sym typeface="Calibri" pitchFamily="34" charset="0"/>
              </a:rPr>
              <a:t>²</a:t>
            </a:r>
          </a:p>
          <a:p>
            <a:pPr marL="0" indent="0" algn="just" eaLnBrk="1" hangingPunct="1">
              <a:lnSpc>
                <a:spcPct val="90000"/>
              </a:lnSpc>
              <a:spcBef>
                <a:spcPts val="1000"/>
              </a:spcBef>
              <a:spcAft>
                <a:spcPct val="0"/>
              </a:spcAft>
              <a:buSzPts val="1100"/>
              <a:buFont typeface="Arial" charset="0"/>
              <a:buNone/>
            </a:pPr>
            <a:r>
              <a:rPr lang="pt-BR" sz="2200" dirty="0" smtClean="0"/>
              <a:t>•</a:t>
            </a:r>
            <a:r>
              <a:rPr lang="pt-BR" sz="2200" dirty="0" smtClean="0">
                <a:latin typeface="Calibri" pitchFamily="34" charset="0"/>
                <a:cs typeface="Calibri" pitchFamily="34" charset="0"/>
                <a:sym typeface="Calibri" pitchFamily="34" charset="0"/>
              </a:rPr>
              <a:t>IVH também pode se desenvolver em recém-nascidos a termo, mas é muito mais incomum do que em recém-nascidos prematuros.</a:t>
            </a:r>
            <a:r>
              <a:rPr lang="pt-BR" sz="2200" baseline="30000" dirty="0" smtClean="0">
                <a:latin typeface="Calibri" pitchFamily="34" charset="0"/>
                <a:cs typeface="Calibri" pitchFamily="34" charset="0"/>
                <a:sym typeface="Calibri" pitchFamily="34" charset="0"/>
              </a:rPr>
              <a:t>3,4</a:t>
            </a:r>
          </a:p>
          <a:p>
            <a:pPr marL="0" indent="0" algn="just" eaLnBrk="1" hangingPunct="1">
              <a:lnSpc>
                <a:spcPct val="90000"/>
              </a:lnSpc>
              <a:spcBef>
                <a:spcPts val="1000"/>
              </a:spcBef>
              <a:spcAft>
                <a:spcPct val="0"/>
              </a:spcAft>
              <a:buSzPts val="1100"/>
              <a:buFont typeface="Arial" charset="0"/>
              <a:buNone/>
            </a:pPr>
            <a:r>
              <a:rPr lang="pt-BR" sz="2200" dirty="0" smtClean="0"/>
              <a:t>•</a:t>
            </a:r>
            <a:r>
              <a:rPr lang="pt-BR" sz="2200" dirty="0" smtClean="0">
                <a:latin typeface="Calibri" pitchFamily="34" charset="0"/>
                <a:cs typeface="Calibri" pitchFamily="34" charset="0"/>
                <a:sym typeface="Calibri" pitchFamily="34" charset="0"/>
              </a:rPr>
              <a:t>Parece que originam-se dos vasos do plexo coróide na região ventrículo lateral esquerdo ou na camada subependimária.</a:t>
            </a:r>
            <a:r>
              <a:rPr lang="pt-BR" sz="2200" baseline="30000" dirty="0" smtClean="0">
                <a:latin typeface="Calibri" pitchFamily="34" charset="0"/>
                <a:cs typeface="Calibri" pitchFamily="34" charset="0"/>
                <a:sym typeface="Calibri" pitchFamily="34" charset="0"/>
              </a:rPr>
              <a:t>5,6</a:t>
            </a:r>
          </a:p>
          <a:p>
            <a:pPr marL="0" indent="0" eaLnBrk="1" hangingPunct="1">
              <a:lnSpc>
                <a:spcPct val="115000"/>
              </a:lnSpc>
              <a:spcBef>
                <a:spcPct val="0"/>
              </a:spcBef>
              <a:spcAft>
                <a:spcPts val="1600"/>
              </a:spcAft>
              <a:buFont typeface="Playfair Display" charset="0"/>
              <a:buNone/>
            </a:pPr>
            <a:endParaRPr lang="pt-BR" sz="2200" dirty="0" smtClean="0">
              <a:latin typeface="Playfair Display" charset="0"/>
              <a:sym typeface="Playfair Display"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 name="Google Shape;86;p20"/>
          <p:cNvSpPr txBox="1">
            <a:spLocks noGrp="1"/>
          </p:cNvSpPr>
          <p:nvPr>
            <p:ph type="title"/>
          </p:nvPr>
        </p:nvSpPr>
        <p:spPr/>
        <p:txBody>
          <a:bodyPr>
            <a:noAutofit/>
          </a:bodyPr>
          <a:lstStyle/>
          <a:p>
            <a:pPr eaLnBrk="1" fontAlgn="auto" hangingPunct="1">
              <a:buSzPts val="1100"/>
              <a:buFont typeface="Arial"/>
              <a:buNone/>
              <a:defRPr/>
            </a:pPr>
            <a:r>
              <a:rPr lang="pt-BR" dirty="0"/>
              <a:t>Introdução</a:t>
            </a:r>
            <a:endParaRPr dirty="0"/>
          </a:p>
        </p:txBody>
      </p:sp>
      <p:sp>
        <p:nvSpPr>
          <p:cNvPr id="13315" name="Google Shape;87;p20"/>
          <p:cNvSpPr txBox="1">
            <a:spLocks noGrp="1"/>
          </p:cNvSpPr>
          <p:nvPr>
            <p:ph type="body" idx="1"/>
          </p:nvPr>
        </p:nvSpPr>
        <p:spPr>
          <a:xfrm>
            <a:off x="311150" y="904875"/>
            <a:ext cx="8521700" cy="3333750"/>
          </a:xfrm>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algn="just" eaLnBrk="1" hangingPunct="1">
              <a:lnSpc>
                <a:spcPct val="90000"/>
              </a:lnSpc>
              <a:spcBef>
                <a:spcPts val="1000"/>
              </a:spcBef>
              <a:spcAft>
                <a:spcPct val="0"/>
              </a:spcAft>
              <a:buSzPts val="1100"/>
              <a:buFont typeface="Arial" charset="0"/>
              <a:buNone/>
            </a:pPr>
            <a:r>
              <a:rPr lang="pt-BR" sz="2200" dirty="0" smtClean="0"/>
              <a:t>•</a:t>
            </a:r>
            <a:r>
              <a:rPr lang="pt-BR" sz="2200" dirty="0" smtClean="0">
                <a:latin typeface="Calibri" pitchFamily="34" charset="0"/>
                <a:cs typeface="Calibri" pitchFamily="34" charset="0"/>
                <a:sym typeface="Calibri" pitchFamily="34" charset="0"/>
              </a:rPr>
              <a:t>A incidência de IVH detectada por ultrassonografia craniana em bebês à termo saudável assintomáticos é de cerca de 3,5% .</a:t>
            </a:r>
            <a:r>
              <a:rPr lang="pt-BR" sz="2200" baseline="30000" dirty="0" smtClean="0">
                <a:latin typeface="Calibri" pitchFamily="34" charset="0"/>
                <a:cs typeface="Calibri" pitchFamily="34" charset="0"/>
                <a:sym typeface="Calibri" pitchFamily="34" charset="0"/>
              </a:rPr>
              <a:t>3,6</a:t>
            </a:r>
          </a:p>
          <a:p>
            <a:pPr marL="0" indent="0" algn="just" eaLnBrk="1" hangingPunct="1">
              <a:lnSpc>
                <a:spcPct val="90000"/>
              </a:lnSpc>
              <a:spcBef>
                <a:spcPts val="1000"/>
              </a:spcBef>
              <a:spcAft>
                <a:spcPct val="0"/>
              </a:spcAft>
              <a:buSzPts val="1100"/>
              <a:buFont typeface="Arial" charset="0"/>
              <a:buNone/>
            </a:pPr>
            <a:r>
              <a:rPr lang="pt-BR" sz="2200" dirty="0" smtClean="0"/>
              <a:t>•</a:t>
            </a:r>
            <a:r>
              <a:rPr lang="pt-BR" sz="2200" dirty="0" smtClean="0">
                <a:latin typeface="Calibri" pitchFamily="34" charset="0"/>
                <a:cs typeface="Calibri" pitchFamily="34" charset="0"/>
                <a:sym typeface="Calibri" pitchFamily="34" charset="0"/>
              </a:rPr>
              <a:t>Asfixia grave é um dos fatores de risco para IVH em recém nascidos a termo.</a:t>
            </a:r>
            <a:r>
              <a:rPr lang="pt-BR" sz="2200" baseline="30000" dirty="0" smtClean="0">
                <a:latin typeface="Calibri" pitchFamily="34" charset="0"/>
                <a:cs typeface="Calibri" pitchFamily="34" charset="0"/>
                <a:sym typeface="Calibri" pitchFamily="34" charset="0"/>
              </a:rPr>
              <a:t>6</a:t>
            </a:r>
            <a:r>
              <a:rPr lang="pt-BR" sz="2200" dirty="0" smtClean="0">
                <a:latin typeface="Calibri" pitchFamily="34" charset="0"/>
                <a:cs typeface="Calibri" pitchFamily="34" charset="0"/>
                <a:sym typeface="Calibri" pitchFamily="34" charset="0"/>
              </a:rPr>
              <a:t> Nos últimos anos, a terapêutica a hipotermia emergiu como o único tratamento seguro disponível para prevenir a hipóxia-isquêmica, lesões cerebrais e melhorar o resultado a longo prazo em recém-nascidos asfixiados.</a:t>
            </a:r>
            <a:r>
              <a:rPr lang="pt-BR" sz="2200" baseline="30000" dirty="0" smtClean="0">
                <a:latin typeface="Calibri" pitchFamily="34" charset="0"/>
                <a:cs typeface="Calibri" pitchFamily="34" charset="0"/>
                <a:sym typeface="Calibri" pitchFamily="34" charset="0"/>
              </a:rPr>
              <a:t>7,8</a:t>
            </a:r>
          </a:p>
          <a:p>
            <a:pPr marL="0" indent="0" algn="just" eaLnBrk="1" hangingPunct="1">
              <a:lnSpc>
                <a:spcPct val="90000"/>
              </a:lnSpc>
              <a:spcBef>
                <a:spcPts val="1000"/>
              </a:spcBef>
              <a:spcAft>
                <a:spcPct val="0"/>
              </a:spcAft>
              <a:buSzPts val="1100"/>
              <a:buFont typeface="Arial" charset="0"/>
              <a:buNone/>
            </a:pPr>
            <a:r>
              <a:rPr lang="pt-BR" sz="2200" dirty="0" smtClean="0"/>
              <a:t>•</a:t>
            </a:r>
            <a:r>
              <a:rPr lang="pt-BR" sz="2200" dirty="0" smtClean="0">
                <a:latin typeface="Calibri" pitchFamily="34" charset="0"/>
                <a:cs typeface="Calibri" pitchFamily="34" charset="0"/>
                <a:sym typeface="Calibri" pitchFamily="34" charset="0"/>
              </a:rPr>
              <a:t>Entretanto, a terapia hipotérmica pode causar flutuações no fluxo sanguíneo cerebral, possivelmente colocando o recém-nascido em maior risco para IVH. A literatura sobre a incidência de IVH no contexto da encefalopatia hipóxica-isquêmica neonatal e hipotermia é esparsa.</a:t>
            </a:r>
            <a:r>
              <a:rPr lang="pt-BR" sz="2200" baseline="30000" dirty="0" smtClean="0">
                <a:latin typeface="Calibri" pitchFamily="34" charset="0"/>
                <a:cs typeface="Calibri" pitchFamily="34" charset="0"/>
                <a:sym typeface="Calibri" pitchFamily="34" charset="0"/>
              </a:rPr>
              <a:t>9</a:t>
            </a:r>
          </a:p>
          <a:p>
            <a:pPr marL="0" indent="0" eaLnBrk="1" hangingPunct="1">
              <a:lnSpc>
                <a:spcPct val="115000"/>
              </a:lnSpc>
              <a:spcBef>
                <a:spcPct val="0"/>
              </a:spcBef>
              <a:spcAft>
                <a:spcPts val="1600"/>
              </a:spcAft>
              <a:buFont typeface="Playfair Display" charset="0"/>
              <a:buNone/>
            </a:pPr>
            <a:endParaRPr lang="pt-BR" sz="1800" dirty="0" smtClean="0">
              <a:latin typeface="Playfair Display" charset="0"/>
              <a:sym typeface="Playfair Display"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 name="Google Shape;92;p21"/>
          <p:cNvSpPr txBox="1">
            <a:spLocks noGrp="1"/>
          </p:cNvSpPr>
          <p:nvPr>
            <p:ph type="title"/>
          </p:nvPr>
        </p:nvSpPr>
        <p:spPr/>
        <p:txBody>
          <a:bodyPr>
            <a:noAutofit/>
          </a:bodyPr>
          <a:lstStyle/>
          <a:p>
            <a:pPr eaLnBrk="1" fontAlgn="auto" hangingPunct="1">
              <a:buSzPts val="1100"/>
              <a:buFont typeface="Arial"/>
              <a:buNone/>
              <a:defRPr/>
            </a:pPr>
            <a:r>
              <a:rPr lang="pt-BR" dirty="0"/>
              <a:t>Introdução</a:t>
            </a:r>
            <a:endParaRPr dirty="0"/>
          </a:p>
        </p:txBody>
      </p:sp>
      <p:sp>
        <p:nvSpPr>
          <p:cNvPr id="14339" name="Google Shape;93;p21"/>
          <p:cNvSpPr txBox="1">
            <a:spLocks noGrp="1"/>
          </p:cNvSpPr>
          <p:nvPr>
            <p:ph type="body" idx="1"/>
          </p:nvPr>
        </p:nvSpPr>
        <p:spPr>
          <a:xfrm>
            <a:off x="311150" y="1233488"/>
            <a:ext cx="8521700" cy="3335337"/>
          </a:xfrm>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algn="just" eaLnBrk="1" hangingPunct="1">
              <a:lnSpc>
                <a:spcPct val="90000"/>
              </a:lnSpc>
              <a:spcBef>
                <a:spcPts val="1000"/>
              </a:spcBef>
              <a:spcAft>
                <a:spcPct val="0"/>
              </a:spcAft>
              <a:buSzPts val="1100"/>
              <a:buFont typeface="Arial" charset="0"/>
              <a:buNone/>
            </a:pPr>
            <a:r>
              <a:rPr lang="pt-BR" sz="2200" dirty="0" smtClean="0"/>
              <a:t>•</a:t>
            </a:r>
            <a:r>
              <a:rPr lang="pt-BR" sz="2200" dirty="0" smtClean="0">
                <a:latin typeface="Calibri" pitchFamily="34" charset="0"/>
                <a:cs typeface="Calibri" pitchFamily="34" charset="0"/>
                <a:sym typeface="Calibri" pitchFamily="34" charset="0"/>
              </a:rPr>
              <a:t>Apresentamos um recém-nascido de 37 semanas de gestação que sofria de asfixia no nascimento, e que inicialmente apresentava encefalopatia hipóxico-isquêmica grave, foi resfriado e então desenvolveu IVH durante o período de reaquecimento após a hipotermia de 72 horas.</a:t>
            </a:r>
          </a:p>
          <a:p>
            <a:pPr marL="0" indent="0" algn="just" eaLnBrk="1" hangingPunct="1">
              <a:lnSpc>
                <a:spcPct val="90000"/>
              </a:lnSpc>
              <a:spcBef>
                <a:spcPts val="1000"/>
              </a:spcBef>
              <a:spcAft>
                <a:spcPct val="0"/>
              </a:spcAft>
              <a:buSzPts val="1100"/>
              <a:buFont typeface="Arial" charset="0"/>
              <a:buNone/>
            </a:pPr>
            <a:r>
              <a:rPr lang="pt-BR" sz="2200" dirty="0" smtClean="0"/>
              <a:t>•</a:t>
            </a:r>
            <a:r>
              <a:rPr lang="pt-BR" sz="2200" dirty="0" smtClean="0">
                <a:latin typeface="Calibri" pitchFamily="34" charset="0"/>
                <a:cs typeface="Calibri" pitchFamily="34" charset="0"/>
                <a:sym typeface="Calibri" pitchFamily="34" charset="0"/>
              </a:rPr>
              <a:t>Nós então revisamos e discutimos possíveis fatores de risco para IVH em recém-nascidos asfixiados a termo tratado com hipotermia.</a:t>
            </a:r>
          </a:p>
          <a:p>
            <a:pPr marL="0" indent="0" eaLnBrk="1" hangingPunct="1">
              <a:lnSpc>
                <a:spcPct val="115000"/>
              </a:lnSpc>
              <a:spcBef>
                <a:spcPct val="0"/>
              </a:spcBef>
              <a:spcAft>
                <a:spcPts val="1600"/>
              </a:spcAft>
              <a:buFont typeface="Playfair Display" charset="0"/>
              <a:buNone/>
            </a:pPr>
            <a:endParaRPr lang="pt-BR" sz="1800" dirty="0" smtClean="0">
              <a:latin typeface="Playfair Display" charset="0"/>
              <a:sym typeface="Playfair Display"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 name="Google Shape;98;p22"/>
          <p:cNvSpPr txBox="1">
            <a:spLocks noGrp="1"/>
          </p:cNvSpPr>
          <p:nvPr>
            <p:ph type="title"/>
          </p:nvPr>
        </p:nvSpPr>
        <p:spPr>
          <a:xfrm>
            <a:off x="411900" y="169575"/>
            <a:ext cx="8520600" cy="572700"/>
          </a:xfrm>
        </p:spPr>
        <p:txBody>
          <a:bodyPr>
            <a:noAutofit/>
          </a:bodyPr>
          <a:lstStyle/>
          <a:p>
            <a:pPr eaLnBrk="1" fontAlgn="auto" hangingPunct="1">
              <a:defRPr/>
            </a:pPr>
            <a:r>
              <a:rPr lang="pt-BR" dirty="0"/>
              <a:t>Descrição do caso clínico</a:t>
            </a:r>
            <a:endParaRPr dirty="0"/>
          </a:p>
        </p:txBody>
      </p:sp>
      <p:sp>
        <p:nvSpPr>
          <p:cNvPr id="15363" name="Google Shape;99;p22"/>
          <p:cNvSpPr txBox="1">
            <a:spLocks noGrp="1"/>
          </p:cNvSpPr>
          <p:nvPr>
            <p:ph type="body" idx="1"/>
          </p:nvPr>
        </p:nvSpPr>
        <p:spPr>
          <a:xfrm>
            <a:off x="411163" y="792163"/>
            <a:ext cx="8421687" cy="4351337"/>
          </a:xfrm>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algn="just" eaLnBrk="1" hangingPunct="1">
              <a:lnSpc>
                <a:spcPct val="90000"/>
              </a:lnSpc>
              <a:spcBef>
                <a:spcPts val="1000"/>
              </a:spcBef>
              <a:spcAft>
                <a:spcPct val="0"/>
              </a:spcAft>
              <a:buSzPts val="1100"/>
              <a:buFont typeface="Arial" charset="0"/>
              <a:buNone/>
            </a:pPr>
            <a:r>
              <a:rPr lang="pt-BR" sz="1800" dirty="0" smtClean="0"/>
              <a:t>•</a:t>
            </a:r>
            <a:r>
              <a:rPr lang="pt-BR" sz="1800" dirty="0" smtClean="0">
                <a:latin typeface="Calibri" pitchFamily="34" charset="0"/>
                <a:cs typeface="Calibri" pitchFamily="34" charset="0"/>
                <a:sym typeface="Calibri" pitchFamily="34" charset="0"/>
              </a:rPr>
              <a:t>RN de 2370 g nasceu por cesárea de emergência com 37 semanas de gestação por causa da diminuição dos movimentos fetais durante as últimas 24 horas devido a um monitoramento do traçado da frequência cardíaca fetal.</a:t>
            </a:r>
          </a:p>
          <a:p>
            <a:pPr marL="0" indent="0" algn="just" eaLnBrk="1" hangingPunct="1">
              <a:lnSpc>
                <a:spcPct val="90000"/>
              </a:lnSpc>
              <a:spcBef>
                <a:spcPts val="1000"/>
              </a:spcBef>
              <a:spcAft>
                <a:spcPct val="0"/>
              </a:spcAft>
              <a:buSzPts val="1100"/>
              <a:buFont typeface="Arial" charset="0"/>
              <a:buNone/>
            </a:pPr>
            <a:r>
              <a:rPr lang="pt-BR" sz="1800" dirty="0" smtClean="0"/>
              <a:t>•</a:t>
            </a:r>
            <a:r>
              <a:rPr lang="pt-BR" sz="1800" dirty="0" smtClean="0">
                <a:latin typeface="Calibri" pitchFamily="34" charset="0"/>
                <a:cs typeface="Calibri" pitchFamily="34" charset="0"/>
                <a:sym typeface="Calibri" pitchFamily="34" charset="0"/>
              </a:rPr>
              <a:t>No parto, o bebê exigiu medidas de ressuscitação agressivas, incluindo ensacamento, intubação em torno de 5 minutos de vida, compressão torácica por 5 minutos e duas doses de epinefrina via tubo endotraqueal.</a:t>
            </a:r>
          </a:p>
          <a:p>
            <a:pPr marL="0" indent="0" algn="just" eaLnBrk="1" hangingPunct="1">
              <a:lnSpc>
                <a:spcPct val="90000"/>
              </a:lnSpc>
              <a:spcBef>
                <a:spcPts val="1000"/>
              </a:spcBef>
              <a:spcAft>
                <a:spcPct val="0"/>
              </a:spcAft>
              <a:buSzPts val="1100"/>
              <a:buFont typeface="Arial" charset="0"/>
              <a:buNone/>
            </a:pPr>
            <a:r>
              <a:rPr lang="pt-BR" sz="1800" dirty="0" smtClean="0"/>
              <a:t>•</a:t>
            </a:r>
            <a:r>
              <a:rPr lang="pt-BR" sz="1800" dirty="0" smtClean="0">
                <a:latin typeface="Calibri" pitchFamily="34" charset="0"/>
                <a:cs typeface="Calibri" pitchFamily="34" charset="0"/>
                <a:sym typeface="Calibri" pitchFamily="34" charset="0"/>
              </a:rPr>
              <a:t>Os escores de Apgar foram 0, 0 e 4 em 1, 5 e 10 minutos, respectivamente. O pH do cordão foi de 7,15. Após a ressuscitação inicial, ele permaneceu hemodinamicamente instável.</a:t>
            </a:r>
          </a:p>
          <a:p>
            <a:pPr marL="0" indent="0" algn="just" eaLnBrk="1" hangingPunct="1">
              <a:lnSpc>
                <a:spcPct val="90000"/>
              </a:lnSpc>
              <a:spcBef>
                <a:spcPts val="1000"/>
              </a:spcBef>
              <a:spcAft>
                <a:spcPct val="0"/>
              </a:spcAft>
              <a:buSzPts val="1100"/>
              <a:buFont typeface="Arial" charset="0"/>
              <a:buNone/>
            </a:pPr>
            <a:r>
              <a:rPr lang="pt-BR" sz="1800" dirty="0" smtClean="0"/>
              <a:t>•</a:t>
            </a:r>
            <a:r>
              <a:rPr lang="pt-BR" sz="1800" dirty="0" smtClean="0">
                <a:latin typeface="Calibri" pitchFamily="34" charset="0"/>
                <a:cs typeface="Calibri" pitchFamily="34" charset="0"/>
                <a:sym typeface="Calibri" pitchFamily="34" charset="0"/>
              </a:rPr>
              <a:t>Ele necessitou de altos requisitos de oxigênio e foi iniciado com óxido nítrico. Ele também sofreu hipotensão, exigindo infusão de solução salina em </a:t>
            </a:r>
            <a:r>
              <a:rPr lang="pt-BR" sz="1800" i="1" dirty="0" smtClean="0">
                <a:latin typeface="Calibri" pitchFamily="34" charset="0"/>
                <a:cs typeface="Calibri" pitchFamily="34" charset="0"/>
                <a:sym typeface="Calibri" pitchFamily="34" charset="0"/>
              </a:rPr>
              <a:t>bolus</a:t>
            </a:r>
            <a:r>
              <a:rPr lang="pt-BR" sz="1800" dirty="0" smtClean="0">
                <a:latin typeface="Calibri" pitchFamily="34" charset="0"/>
                <a:cs typeface="Calibri" pitchFamily="34" charset="0"/>
                <a:sym typeface="Calibri" pitchFamily="34" charset="0"/>
              </a:rPr>
              <a:t> e dopamina. Apresentou episódios de hipoglicemia, os quais foram tratados com </a:t>
            </a:r>
            <a:r>
              <a:rPr lang="pt-BR" sz="1800" i="1" dirty="0" smtClean="0">
                <a:latin typeface="Calibri" pitchFamily="34" charset="0"/>
                <a:cs typeface="Calibri" pitchFamily="34" charset="0"/>
                <a:sym typeface="Calibri" pitchFamily="34" charset="0"/>
              </a:rPr>
              <a:t>bolus</a:t>
            </a:r>
            <a:r>
              <a:rPr lang="pt-BR" sz="1800" dirty="0" smtClean="0">
                <a:latin typeface="Calibri" pitchFamily="34" charset="0"/>
                <a:cs typeface="Calibri" pitchFamily="34" charset="0"/>
                <a:sym typeface="Calibri" pitchFamily="34" charset="0"/>
              </a:rPr>
              <a:t>. A contagem inicial de plaquetas foi baixa.</a:t>
            </a:r>
          </a:p>
          <a:p>
            <a:pPr marL="0" indent="0" eaLnBrk="1" hangingPunct="1">
              <a:lnSpc>
                <a:spcPct val="115000"/>
              </a:lnSpc>
              <a:spcBef>
                <a:spcPct val="0"/>
              </a:spcBef>
              <a:spcAft>
                <a:spcPts val="1600"/>
              </a:spcAft>
              <a:buFont typeface="Playfair Display" charset="0"/>
              <a:buNone/>
            </a:pPr>
            <a:endParaRPr lang="pt-BR" sz="1800" dirty="0" smtClean="0">
              <a:latin typeface="Playfair Display" charset="0"/>
              <a:sym typeface="Playfair Display"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 name="Google Shape;104;p23"/>
          <p:cNvSpPr txBox="1">
            <a:spLocks noGrp="1"/>
          </p:cNvSpPr>
          <p:nvPr>
            <p:ph type="title"/>
          </p:nvPr>
        </p:nvSpPr>
        <p:spPr/>
        <p:txBody>
          <a:bodyPr>
            <a:noAutofit/>
          </a:bodyPr>
          <a:lstStyle/>
          <a:p>
            <a:pPr eaLnBrk="1" fontAlgn="auto" hangingPunct="1">
              <a:buSzPts val="1100"/>
              <a:buFont typeface="Arial"/>
              <a:buNone/>
              <a:defRPr/>
            </a:pPr>
            <a:r>
              <a:rPr lang="pt-BR" dirty="0"/>
              <a:t>Descrição do caso clínico</a:t>
            </a:r>
            <a:endParaRPr dirty="0"/>
          </a:p>
          <a:p>
            <a:pPr eaLnBrk="1" fontAlgn="auto" hangingPunct="1">
              <a:defRPr/>
            </a:pPr>
            <a:endParaRPr dirty="0"/>
          </a:p>
        </p:txBody>
      </p:sp>
      <p:sp>
        <p:nvSpPr>
          <p:cNvPr id="16387" name="Google Shape;105;p23"/>
          <p:cNvSpPr txBox="1">
            <a:spLocks noGrp="1"/>
          </p:cNvSpPr>
          <p:nvPr>
            <p:ph type="body" idx="1"/>
          </p:nvPr>
        </p:nvSpPr>
        <p:spPr>
          <a:xfrm>
            <a:off x="311150" y="1233488"/>
            <a:ext cx="8521700" cy="3586162"/>
          </a:xfrm>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algn="just" eaLnBrk="1" hangingPunct="1">
              <a:lnSpc>
                <a:spcPct val="90000"/>
              </a:lnSpc>
              <a:spcBef>
                <a:spcPts val="1000"/>
              </a:spcBef>
              <a:spcAft>
                <a:spcPct val="0"/>
              </a:spcAft>
              <a:buFont typeface="Playfair Display" charset="0"/>
              <a:buNone/>
            </a:pPr>
            <a:r>
              <a:rPr lang="pt-BR" sz="2200" dirty="0" smtClean="0"/>
              <a:t>•</a:t>
            </a:r>
            <a:r>
              <a:rPr lang="pt-BR" sz="2200" dirty="0" smtClean="0">
                <a:latin typeface="Calibri" pitchFamily="34" charset="0"/>
                <a:cs typeface="Calibri" pitchFamily="34" charset="0"/>
                <a:sym typeface="Calibri" pitchFamily="34" charset="0"/>
              </a:rPr>
              <a:t>A hipotermia terapêutica foi iniciada em torno de 4 horas de vida, pois seu escore de Sarnat na admissão foi moderado (estágio 2) e sua eletroencefalografia integrada de amplitude inicial estava gravemente anormal (</a:t>
            </a:r>
            <a:r>
              <a:rPr lang="pt-BR" sz="2200" i="1" dirty="0" smtClean="0">
                <a:solidFill>
                  <a:srgbClr val="0000FF"/>
                </a:solidFill>
                <a:latin typeface="Calibri" pitchFamily="34" charset="0"/>
                <a:cs typeface="Calibri" pitchFamily="34" charset="0"/>
                <a:sym typeface="Calibri" pitchFamily="34" charset="0"/>
              </a:rPr>
              <a:t>Figura 1</a:t>
            </a:r>
            <a:r>
              <a:rPr lang="pt-BR" sz="2200" dirty="0" smtClean="0">
                <a:latin typeface="Calibri" pitchFamily="34" charset="0"/>
                <a:cs typeface="Calibri" pitchFamily="34" charset="0"/>
                <a:sym typeface="Calibri" pitchFamily="34" charset="0"/>
              </a:rPr>
              <a:t>).</a:t>
            </a:r>
          </a:p>
          <a:p>
            <a:pPr marL="0" indent="0" algn="just" eaLnBrk="1" hangingPunct="1">
              <a:lnSpc>
                <a:spcPct val="90000"/>
              </a:lnSpc>
              <a:spcBef>
                <a:spcPts val="1000"/>
              </a:spcBef>
              <a:spcAft>
                <a:spcPct val="0"/>
              </a:spcAft>
              <a:buFont typeface="Playfair Display" charset="0"/>
              <a:buNone/>
            </a:pPr>
            <a:r>
              <a:rPr lang="pt-BR" sz="2200" dirty="0" smtClean="0"/>
              <a:t>•</a:t>
            </a:r>
            <a:r>
              <a:rPr lang="pt-BR" sz="2200" dirty="0" smtClean="0">
                <a:latin typeface="Calibri" pitchFamily="34" charset="0"/>
                <a:cs typeface="Calibri" pitchFamily="34" charset="0"/>
                <a:sym typeface="Calibri" pitchFamily="34" charset="0"/>
              </a:rPr>
              <a:t>Logo após o início da hipotermia, três convulsões foram notadas na eletroencefalografia de amplitude integrada; a amplitude das convulsões foi relativamente semelhante para ambos os lados (Fig. 1). Foi administrado fenobarbital (após o qual as convulsões cessaram) e, em seguida, começou com fenobarbital manutenção.</a:t>
            </a:r>
          </a:p>
          <a:p>
            <a:pPr marL="0" indent="0" algn="just" eaLnBrk="1" hangingPunct="1">
              <a:lnSpc>
                <a:spcPct val="90000"/>
              </a:lnSpc>
              <a:spcBef>
                <a:spcPts val="1000"/>
              </a:spcBef>
              <a:spcAft>
                <a:spcPct val="0"/>
              </a:spcAft>
              <a:buFont typeface="Playfair Display" charset="0"/>
              <a:buNone/>
            </a:pPr>
            <a:endParaRPr lang="pt-BR" sz="2200" dirty="0" smtClean="0">
              <a:latin typeface="Calibri" pitchFamily="34" charset="0"/>
              <a:cs typeface="Calibri" pitchFamily="34" charset="0"/>
              <a:sym typeface="Calibri" pitchFamily="34" charset="0"/>
            </a:endParaRPr>
          </a:p>
          <a:p>
            <a:pPr marL="0" indent="0" algn="just" eaLnBrk="1" hangingPunct="1">
              <a:lnSpc>
                <a:spcPct val="90000"/>
              </a:lnSpc>
              <a:spcBef>
                <a:spcPts val="1000"/>
              </a:spcBef>
              <a:spcAft>
                <a:spcPct val="0"/>
              </a:spcAft>
              <a:buFont typeface="Playfair Display" charset="0"/>
              <a:buNone/>
            </a:pPr>
            <a:endParaRPr lang="pt-BR" sz="1800" dirty="0" smtClean="0">
              <a:latin typeface="Calibri" pitchFamily="34" charset="0"/>
              <a:cs typeface="Calibri" pitchFamily="34" charset="0"/>
              <a:sym typeface="Calibri"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2" name="Google Shape;112;p24"/>
          <p:cNvPicPr preferRelativeResize="0">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2738" y="404813"/>
            <a:ext cx="8459787" cy="4233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 name="Google Shape;117;p25"/>
          <p:cNvSpPr txBox="1">
            <a:spLocks noGrp="1"/>
          </p:cNvSpPr>
          <p:nvPr>
            <p:ph type="title"/>
          </p:nvPr>
        </p:nvSpPr>
        <p:spPr/>
        <p:txBody>
          <a:bodyPr>
            <a:noAutofit/>
          </a:bodyPr>
          <a:lstStyle/>
          <a:p>
            <a:pPr eaLnBrk="1" fontAlgn="auto" hangingPunct="1">
              <a:buSzPts val="1100"/>
              <a:buFont typeface="Arial"/>
              <a:buNone/>
              <a:defRPr/>
            </a:pPr>
            <a:r>
              <a:rPr lang="pt-BR" dirty="0"/>
              <a:t>Descrição do caso clínico</a:t>
            </a:r>
            <a:endParaRPr dirty="0"/>
          </a:p>
          <a:p>
            <a:pPr eaLnBrk="1" fontAlgn="auto" hangingPunct="1">
              <a:defRPr/>
            </a:pPr>
            <a:endParaRPr dirty="0"/>
          </a:p>
        </p:txBody>
      </p:sp>
      <p:sp>
        <p:nvSpPr>
          <p:cNvPr id="118" name="Google Shape;118;p25"/>
          <p:cNvSpPr txBox="1">
            <a:spLocks noGrp="1"/>
          </p:cNvSpPr>
          <p:nvPr>
            <p:ph type="body" idx="1"/>
          </p:nvPr>
        </p:nvSpPr>
        <p:spPr>
          <a:xfrm>
            <a:off x="311150" y="1233488"/>
            <a:ext cx="8521700" cy="3335337"/>
          </a:xfrm>
        </p:spPr>
        <p:txBody>
          <a:bodyPr>
            <a:noAutofit/>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algn="just" eaLnBrk="1" hangingPunct="1">
              <a:lnSpc>
                <a:spcPct val="90000"/>
              </a:lnSpc>
              <a:spcBef>
                <a:spcPts val="1000"/>
              </a:spcBef>
              <a:spcAft>
                <a:spcPct val="0"/>
              </a:spcAft>
              <a:buFont typeface="Playfair Display" charset="0"/>
              <a:buNone/>
            </a:pPr>
            <a:endParaRPr lang="pt-BR" sz="2200" dirty="0" smtClean="0"/>
          </a:p>
          <a:p>
            <a:pPr marL="0" indent="0" algn="just" eaLnBrk="1" hangingPunct="1">
              <a:lnSpc>
                <a:spcPct val="90000"/>
              </a:lnSpc>
              <a:spcBef>
                <a:spcPts val="1000"/>
              </a:spcBef>
              <a:spcAft>
                <a:spcPct val="0"/>
              </a:spcAft>
              <a:buSzPts val="2200"/>
              <a:buFont typeface="Calibri" pitchFamily="34" charset="0"/>
              <a:buChar char="●"/>
            </a:pPr>
            <a:r>
              <a:rPr lang="pt-BR" sz="2200" dirty="0" smtClean="0">
                <a:latin typeface="Calibri" pitchFamily="34" charset="0"/>
                <a:cs typeface="Calibri" pitchFamily="34" charset="0"/>
                <a:sym typeface="Calibri" pitchFamily="34" charset="0"/>
              </a:rPr>
              <a:t>Durante os dias após o tratamento com hipotermia, a amplitude eletroencefalográfica integrada permaneceu gravemente anormal (</a:t>
            </a:r>
            <a:r>
              <a:rPr lang="pt-BR" sz="2200" dirty="0" smtClean="0">
                <a:solidFill>
                  <a:srgbClr val="0000FF"/>
                </a:solidFill>
                <a:latin typeface="Calibri" pitchFamily="34" charset="0"/>
                <a:cs typeface="Calibri" pitchFamily="34" charset="0"/>
                <a:sym typeface="Calibri" pitchFamily="34" charset="0"/>
              </a:rPr>
              <a:t>Figura 2</a:t>
            </a:r>
            <a:r>
              <a:rPr lang="pt-BR" sz="2200" dirty="0" smtClean="0">
                <a:latin typeface="Calibri" pitchFamily="34" charset="0"/>
                <a:cs typeface="Calibri" pitchFamily="34" charset="0"/>
                <a:sym typeface="Calibri" pitchFamily="34" charset="0"/>
              </a:rPr>
              <a:t>); nenhum episódio clínico ou eletrográfico adicional de convulsões foi notado.</a:t>
            </a:r>
          </a:p>
          <a:p>
            <a:pPr marL="0" indent="0" eaLnBrk="1" hangingPunct="1">
              <a:lnSpc>
                <a:spcPct val="115000"/>
              </a:lnSpc>
              <a:spcBef>
                <a:spcPct val="0"/>
              </a:spcBef>
              <a:spcAft>
                <a:spcPts val="1600"/>
              </a:spcAft>
              <a:buFont typeface="Playfair Display" charset="0"/>
              <a:buNone/>
            </a:pPr>
            <a:endParaRPr lang="pt-BR" sz="1800" dirty="0" smtClean="0">
              <a:latin typeface="Playfair Display" charset="0"/>
              <a:sym typeface="Playfair Display"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60" name="Google Shape;125;p26"/>
          <p:cNvPicPr preferRelativeResize="0">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09688" y="0"/>
            <a:ext cx="6227762" cy="5100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 name="Google Shape;130;p27"/>
          <p:cNvSpPr txBox="1">
            <a:spLocks noGrp="1"/>
          </p:cNvSpPr>
          <p:nvPr>
            <p:ph type="title"/>
          </p:nvPr>
        </p:nvSpPr>
        <p:spPr/>
        <p:txBody>
          <a:bodyPr>
            <a:noAutofit/>
          </a:bodyPr>
          <a:lstStyle/>
          <a:p>
            <a:pPr eaLnBrk="1" fontAlgn="auto" hangingPunct="1">
              <a:buSzPts val="1100"/>
              <a:buFont typeface="Arial"/>
              <a:buNone/>
              <a:defRPr/>
            </a:pPr>
            <a:r>
              <a:rPr lang="pt-BR" dirty="0"/>
              <a:t>Descrição do caso clínico</a:t>
            </a:r>
            <a:endParaRPr dirty="0"/>
          </a:p>
          <a:p>
            <a:pPr eaLnBrk="1" fontAlgn="auto" hangingPunct="1">
              <a:defRPr/>
            </a:pPr>
            <a:endParaRPr dirty="0"/>
          </a:p>
        </p:txBody>
      </p:sp>
      <p:sp>
        <p:nvSpPr>
          <p:cNvPr id="20483" name="Google Shape;131;p27"/>
          <p:cNvSpPr txBox="1">
            <a:spLocks noGrp="1"/>
          </p:cNvSpPr>
          <p:nvPr>
            <p:ph type="body" idx="1"/>
          </p:nvPr>
        </p:nvSpPr>
        <p:spPr>
          <a:xfrm>
            <a:off x="311150" y="1233488"/>
            <a:ext cx="8521700" cy="3335337"/>
          </a:xfrm>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algn="just" eaLnBrk="1" hangingPunct="1">
              <a:lnSpc>
                <a:spcPct val="90000"/>
              </a:lnSpc>
              <a:spcBef>
                <a:spcPts val="1000"/>
              </a:spcBef>
              <a:spcAft>
                <a:spcPct val="0"/>
              </a:spcAft>
              <a:buSzPts val="1100"/>
              <a:buFont typeface="Arial" charset="0"/>
              <a:buNone/>
            </a:pPr>
            <a:r>
              <a:rPr lang="pt-BR" sz="2200" dirty="0" smtClean="0"/>
              <a:t>•</a:t>
            </a:r>
            <a:r>
              <a:rPr lang="pt-BR" sz="2200" dirty="0" smtClean="0">
                <a:latin typeface="Calibri" pitchFamily="34" charset="0"/>
                <a:cs typeface="Calibri" pitchFamily="34" charset="0"/>
                <a:sym typeface="Calibri" pitchFamily="34" charset="0"/>
              </a:rPr>
              <a:t>A ultrassonografia da cabeça realizada no 2º dia de vida não revelou sinais de hemorragia intraventricular ou intraparenquimatosa (</a:t>
            </a:r>
            <a:r>
              <a:rPr lang="pt-BR" sz="2200" dirty="0" smtClean="0">
                <a:solidFill>
                  <a:srgbClr val="0000FF"/>
                </a:solidFill>
                <a:latin typeface="Calibri" pitchFamily="34" charset="0"/>
                <a:cs typeface="Calibri" pitchFamily="34" charset="0"/>
                <a:sym typeface="Calibri" pitchFamily="34" charset="0"/>
              </a:rPr>
              <a:t>Figura 3</a:t>
            </a:r>
            <a:r>
              <a:rPr lang="pt-BR" sz="2200" dirty="0" smtClean="0">
                <a:latin typeface="Calibri" pitchFamily="34" charset="0"/>
                <a:cs typeface="Calibri" pitchFamily="34" charset="0"/>
                <a:sym typeface="Calibri" pitchFamily="34" charset="0"/>
              </a:rPr>
              <a:t>).</a:t>
            </a:r>
          </a:p>
          <a:p>
            <a:pPr marL="0" indent="0" algn="just" eaLnBrk="1" hangingPunct="1">
              <a:lnSpc>
                <a:spcPct val="90000"/>
              </a:lnSpc>
              <a:spcBef>
                <a:spcPts val="1000"/>
              </a:spcBef>
              <a:spcAft>
                <a:spcPct val="0"/>
              </a:spcAft>
              <a:buSzPts val="1100"/>
              <a:buFont typeface="Arial" charset="0"/>
              <a:buNone/>
            </a:pPr>
            <a:endParaRPr lang="pt-BR" sz="2200" dirty="0" smtClean="0">
              <a:latin typeface="Calibri" pitchFamily="34" charset="0"/>
              <a:cs typeface="Calibri" pitchFamily="34" charset="0"/>
              <a:sym typeface="Calibri" pitchFamily="34" charset="0"/>
            </a:endParaRPr>
          </a:p>
          <a:p>
            <a:pPr marL="0" indent="0" eaLnBrk="1" hangingPunct="1">
              <a:lnSpc>
                <a:spcPct val="115000"/>
              </a:lnSpc>
              <a:spcBef>
                <a:spcPct val="0"/>
              </a:spcBef>
              <a:spcAft>
                <a:spcPts val="1600"/>
              </a:spcAft>
              <a:buFont typeface="Playfair Display" charset="0"/>
              <a:buNone/>
            </a:pPr>
            <a:endParaRPr lang="pt-BR" sz="1800" dirty="0" smtClean="0">
              <a:latin typeface="Playfair Display" charset="0"/>
              <a:sym typeface="Playfair Display"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11" name="Picture 7" descr="Imagem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16075" y="79375"/>
            <a:ext cx="5913438" cy="49863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 name="Google Shape;143;p29"/>
          <p:cNvSpPr txBox="1">
            <a:spLocks noGrp="1"/>
          </p:cNvSpPr>
          <p:nvPr>
            <p:ph type="title"/>
          </p:nvPr>
        </p:nvSpPr>
        <p:spPr/>
        <p:txBody>
          <a:bodyPr>
            <a:noAutofit/>
          </a:bodyPr>
          <a:lstStyle/>
          <a:p>
            <a:pPr eaLnBrk="1" fontAlgn="auto" hangingPunct="1">
              <a:buSzPts val="1100"/>
              <a:buFont typeface="Arial"/>
              <a:buNone/>
              <a:defRPr/>
            </a:pPr>
            <a:r>
              <a:rPr lang="pt-BR" dirty="0"/>
              <a:t>Descrição do caso clínico</a:t>
            </a:r>
            <a:endParaRPr dirty="0"/>
          </a:p>
          <a:p>
            <a:pPr eaLnBrk="1" fontAlgn="auto" hangingPunct="1">
              <a:defRPr/>
            </a:pPr>
            <a:endParaRPr dirty="0"/>
          </a:p>
        </p:txBody>
      </p:sp>
      <p:sp>
        <p:nvSpPr>
          <p:cNvPr id="22531" name="Google Shape;144;p29"/>
          <p:cNvSpPr txBox="1">
            <a:spLocks noGrp="1"/>
          </p:cNvSpPr>
          <p:nvPr>
            <p:ph type="body" idx="1"/>
          </p:nvPr>
        </p:nvSpPr>
        <p:spPr>
          <a:xfrm>
            <a:off x="311150" y="1233488"/>
            <a:ext cx="8521700" cy="3335337"/>
          </a:xfrm>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algn="just" eaLnBrk="1" hangingPunct="1">
              <a:lnSpc>
                <a:spcPct val="90000"/>
              </a:lnSpc>
              <a:spcBef>
                <a:spcPts val="1000"/>
              </a:spcBef>
              <a:spcAft>
                <a:spcPct val="0"/>
              </a:spcAft>
              <a:buSzPts val="1100"/>
              <a:buFont typeface="Arial" charset="0"/>
              <a:buNone/>
            </a:pPr>
            <a:r>
              <a:rPr lang="pt-BR" sz="2200" dirty="0" smtClean="0"/>
              <a:t>•</a:t>
            </a:r>
            <a:r>
              <a:rPr lang="pt-BR" sz="2200" dirty="0" smtClean="0">
                <a:latin typeface="Calibri" pitchFamily="34" charset="0"/>
                <a:cs typeface="Calibri" pitchFamily="34" charset="0"/>
                <a:sym typeface="Calibri" pitchFamily="34" charset="0"/>
              </a:rPr>
              <a:t> Ele continuou requerendo infusão de solução salina, infusão de dopamina e dobutamina, e hidrocortisona para manter a pressão arterial adequada. A ecocardiografia cardíaca confirmou disfunção cardíaca e hipertensão pulmonar persistente.</a:t>
            </a:r>
          </a:p>
          <a:p>
            <a:pPr marL="0" indent="0" algn="just" eaLnBrk="1" hangingPunct="1">
              <a:lnSpc>
                <a:spcPct val="90000"/>
              </a:lnSpc>
              <a:spcBef>
                <a:spcPts val="1000"/>
              </a:spcBef>
              <a:spcAft>
                <a:spcPct val="0"/>
              </a:spcAft>
              <a:buSzPts val="1100"/>
              <a:buFont typeface="Arial" charset="0"/>
              <a:buNone/>
            </a:pPr>
            <a:r>
              <a:rPr lang="pt-BR" sz="2200" dirty="0" smtClean="0"/>
              <a:t>•</a:t>
            </a:r>
            <a:r>
              <a:rPr lang="pt-BR" sz="2200" dirty="0" smtClean="0">
                <a:latin typeface="Calibri" pitchFamily="34" charset="0"/>
                <a:cs typeface="Calibri" pitchFamily="34" charset="0"/>
                <a:sym typeface="Calibri" pitchFamily="34" charset="0"/>
              </a:rPr>
              <a:t>Seu estado hemodinâmico melhorou lentamente; os inotrópicos foram interrompidos no 3º dia de vida antes do início do período de reaquecimento.</a:t>
            </a:r>
            <a:endParaRPr lang="pt-BR" sz="1800" dirty="0" smtClean="0">
              <a:latin typeface="Playfair Display" charset="0"/>
              <a:sym typeface="Playfair Display"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 name="Google Shape;149;p30"/>
          <p:cNvSpPr txBox="1">
            <a:spLocks noGrp="1"/>
          </p:cNvSpPr>
          <p:nvPr>
            <p:ph type="title"/>
          </p:nvPr>
        </p:nvSpPr>
        <p:spPr/>
        <p:txBody>
          <a:bodyPr>
            <a:noAutofit/>
          </a:bodyPr>
          <a:lstStyle/>
          <a:p>
            <a:pPr eaLnBrk="1" fontAlgn="auto" hangingPunct="1">
              <a:buSzPts val="1100"/>
              <a:buFont typeface="Arial"/>
              <a:buNone/>
              <a:defRPr/>
            </a:pPr>
            <a:r>
              <a:rPr lang="pt-BR" dirty="0"/>
              <a:t>Descrição do caso clínico</a:t>
            </a:r>
            <a:endParaRPr dirty="0"/>
          </a:p>
          <a:p>
            <a:pPr eaLnBrk="1" fontAlgn="auto" hangingPunct="1">
              <a:defRPr/>
            </a:pPr>
            <a:endParaRPr dirty="0"/>
          </a:p>
        </p:txBody>
      </p:sp>
      <p:sp>
        <p:nvSpPr>
          <p:cNvPr id="23555" name="Google Shape;150;p30"/>
          <p:cNvSpPr txBox="1">
            <a:spLocks noGrp="1"/>
          </p:cNvSpPr>
          <p:nvPr>
            <p:ph type="body" idx="1"/>
          </p:nvPr>
        </p:nvSpPr>
        <p:spPr>
          <a:xfrm>
            <a:off x="311150" y="1233488"/>
            <a:ext cx="8521700" cy="3335337"/>
          </a:xfrm>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algn="just" eaLnBrk="1" hangingPunct="1">
              <a:lnSpc>
                <a:spcPct val="90000"/>
              </a:lnSpc>
              <a:spcBef>
                <a:spcPts val="1000"/>
              </a:spcBef>
              <a:spcAft>
                <a:spcPct val="0"/>
              </a:spcAft>
              <a:buSzPts val="1100"/>
              <a:buFont typeface="Arial" charset="0"/>
              <a:buNone/>
            </a:pPr>
            <a:r>
              <a:rPr lang="pt-BR" sz="1800" dirty="0" smtClean="0"/>
              <a:t>•</a:t>
            </a:r>
            <a:r>
              <a:rPr lang="pt-BR" sz="1800" dirty="0" smtClean="0">
                <a:latin typeface="Calibri" pitchFamily="34" charset="0"/>
                <a:cs typeface="Calibri" pitchFamily="34" charset="0"/>
                <a:sym typeface="Calibri" pitchFamily="34" charset="0"/>
              </a:rPr>
              <a:t>Durante a hipotermia, ele também teve mais alguns episódios de hipoglicemia, que foram resolvidos por um aumento da ingestão de glicose. Ele também apresentou sinais clínicos de exsudação, associados a coagulopatia e trombocitopenia;</a:t>
            </a:r>
          </a:p>
          <a:p>
            <a:pPr marL="0" indent="0" algn="just" eaLnBrk="1" hangingPunct="1">
              <a:lnSpc>
                <a:spcPct val="90000"/>
              </a:lnSpc>
              <a:spcBef>
                <a:spcPts val="1000"/>
              </a:spcBef>
              <a:spcAft>
                <a:spcPct val="0"/>
              </a:spcAft>
              <a:buSzPts val="1100"/>
              <a:buFont typeface="Arial" charset="0"/>
              <a:buNone/>
            </a:pPr>
            <a:r>
              <a:rPr lang="pt-BR" sz="1800" dirty="0" smtClean="0"/>
              <a:t>•</a:t>
            </a:r>
            <a:r>
              <a:rPr lang="pt-BR" sz="1800" dirty="0" smtClean="0">
                <a:latin typeface="Calibri" pitchFamily="34" charset="0"/>
                <a:cs typeface="Calibri" pitchFamily="34" charset="0"/>
                <a:sym typeface="Calibri" pitchFamily="34" charset="0"/>
              </a:rPr>
              <a:t>Necessitou de eritrócitos, plaquetas, plasma congelado e transfusões de crioprecipitado. Após a conclusão da hipotermia de 72 horas, o reaquecimento começou de acordo com o protocolo padrão, ou seja, o recém-nascido foi lentamente reaquecido para 36.5°C com um aumento gradual da temperatura da manta regulada de 0.5°C por hora.</a:t>
            </a:r>
          </a:p>
          <a:p>
            <a:pPr marL="0" indent="0" algn="just" eaLnBrk="1" hangingPunct="1">
              <a:lnSpc>
                <a:spcPct val="90000"/>
              </a:lnSpc>
              <a:spcBef>
                <a:spcPts val="1000"/>
              </a:spcBef>
              <a:spcAft>
                <a:spcPct val="0"/>
              </a:spcAft>
              <a:buSzPts val="1100"/>
              <a:buFont typeface="Arial" charset="0"/>
              <a:buNone/>
            </a:pPr>
            <a:r>
              <a:rPr lang="pt-BR" sz="1800" dirty="0" smtClean="0"/>
              <a:t>•</a:t>
            </a:r>
            <a:r>
              <a:rPr lang="pt-BR" sz="1800" dirty="0" smtClean="0">
                <a:latin typeface="Calibri" pitchFamily="34" charset="0"/>
                <a:cs typeface="Calibri" pitchFamily="34" charset="0"/>
                <a:sym typeface="Calibri" pitchFamily="34" charset="0"/>
              </a:rPr>
              <a:t>Logo após o início do período de reaquecimento (ou seja, 1 hora após o reaquecimento começou), episódios de convulsões se tornaram aparentes na eletroencefalografia de amplitude integrada e amplitude das convulsões sempre foi maior no lado direito (</a:t>
            </a:r>
            <a:r>
              <a:rPr lang="pt-BR" sz="1800" dirty="0" smtClean="0">
                <a:solidFill>
                  <a:srgbClr val="0000FF"/>
                </a:solidFill>
                <a:latin typeface="Calibri" pitchFamily="34" charset="0"/>
                <a:cs typeface="Calibri" pitchFamily="34" charset="0"/>
                <a:sym typeface="Calibri" pitchFamily="34" charset="0"/>
              </a:rPr>
              <a:t>Figura 4</a:t>
            </a:r>
            <a:r>
              <a:rPr lang="pt-BR" sz="1800" dirty="0" smtClean="0">
                <a:latin typeface="Calibri" pitchFamily="34" charset="0"/>
                <a:cs typeface="Calibri" pitchFamily="34" charset="0"/>
                <a:sym typeface="Calibri" pitchFamily="34" charset="0"/>
              </a:rPr>
              <a:t>).</a:t>
            </a:r>
          </a:p>
          <a:p>
            <a:pPr marL="0" indent="0" eaLnBrk="1" hangingPunct="1">
              <a:lnSpc>
                <a:spcPct val="115000"/>
              </a:lnSpc>
              <a:spcBef>
                <a:spcPct val="0"/>
              </a:spcBef>
              <a:spcAft>
                <a:spcPts val="1600"/>
              </a:spcAft>
              <a:buFont typeface="Playfair Display" charset="0"/>
              <a:buNone/>
            </a:pPr>
            <a:endParaRPr lang="pt-BR" sz="1800" dirty="0" smtClean="0">
              <a:latin typeface="Playfair Display" charset="0"/>
              <a:sym typeface="Playfair Display"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83" name="Text Box 7"/>
          <p:cNvSpPr txBox="1">
            <a:spLocks noChangeArrowheads="1"/>
          </p:cNvSpPr>
          <p:nvPr/>
        </p:nvSpPr>
        <p:spPr bwMode="auto">
          <a:xfrm>
            <a:off x="7550150" y="4557713"/>
            <a:ext cx="85407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dirty="0"/>
              <a:t>continua</a:t>
            </a:r>
          </a:p>
        </p:txBody>
      </p:sp>
      <p:sp>
        <p:nvSpPr>
          <p:cNvPr id="24584" name="AutoShape 8"/>
          <p:cNvSpPr>
            <a:spLocks noChangeArrowheads="1"/>
          </p:cNvSpPr>
          <p:nvPr/>
        </p:nvSpPr>
        <p:spPr bwMode="auto">
          <a:xfrm>
            <a:off x="8334375" y="4625975"/>
            <a:ext cx="361950" cy="204788"/>
          </a:xfrm>
          <a:prstGeom prst="notchedRightArrow">
            <a:avLst>
              <a:gd name="adj1" fmla="val 50000"/>
              <a:gd name="adj2" fmla="val 44186"/>
            </a:avLst>
          </a:prstGeom>
          <a:solidFill>
            <a:srgbClr val="0000FF"/>
          </a:solidFill>
          <a:ln w="28575">
            <a:solidFill>
              <a:srgbClr val="FF66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dirty="0"/>
          </a:p>
        </p:txBody>
      </p:sp>
      <p:pic>
        <p:nvPicPr>
          <p:cNvPr id="24585" name="Picture 9" descr="Imagem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33525" y="384175"/>
            <a:ext cx="6076950" cy="43767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7" name="Picture 7" descr="Imagem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7175" y="454025"/>
            <a:ext cx="8631238" cy="42370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 name="Google Shape;169;p33"/>
          <p:cNvSpPr txBox="1">
            <a:spLocks noGrp="1"/>
          </p:cNvSpPr>
          <p:nvPr>
            <p:ph type="title"/>
          </p:nvPr>
        </p:nvSpPr>
        <p:spPr/>
        <p:txBody>
          <a:bodyPr>
            <a:noAutofit/>
          </a:bodyPr>
          <a:lstStyle/>
          <a:p>
            <a:pPr eaLnBrk="1" fontAlgn="auto" hangingPunct="1">
              <a:buSzPts val="1100"/>
              <a:buFont typeface="Arial"/>
              <a:buNone/>
              <a:defRPr/>
            </a:pPr>
            <a:r>
              <a:rPr lang="pt-BR" dirty="0"/>
              <a:t>Descrição do caso clínico</a:t>
            </a:r>
            <a:endParaRPr dirty="0"/>
          </a:p>
          <a:p>
            <a:pPr eaLnBrk="1" fontAlgn="auto" hangingPunct="1">
              <a:defRPr/>
            </a:pPr>
            <a:endParaRPr dirty="0"/>
          </a:p>
        </p:txBody>
      </p:sp>
      <p:sp>
        <p:nvSpPr>
          <p:cNvPr id="26627" name="Google Shape;170;p33"/>
          <p:cNvSpPr txBox="1">
            <a:spLocks noGrp="1"/>
          </p:cNvSpPr>
          <p:nvPr>
            <p:ph type="body" idx="1"/>
          </p:nvPr>
        </p:nvSpPr>
        <p:spPr>
          <a:xfrm>
            <a:off x="311150" y="1233488"/>
            <a:ext cx="8521700" cy="3335337"/>
          </a:xfrm>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lnSpc>
                <a:spcPct val="90000"/>
              </a:lnSpc>
              <a:spcBef>
                <a:spcPts val="1000"/>
              </a:spcBef>
              <a:spcAft>
                <a:spcPct val="0"/>
              </a:spcAft>
              <a:buSzPts val="1100"/>
              <a:buFont typeface="Arial" charset="0"/>
              <a:buNone/>
            </a:pPr>
            <a:r>
              <a:rPr lang="pt-BR" sz="2200" dirty="0" smtClean="0"/>
              <a:t>•</a:t>
            </a:r>
            <a:r>
              <a:rPr lang="pt-BR" sz="2200" dirty="0" smtClean="0">
                <a:latin typeface="Calibri" pitchFamily="34" charset="0"/>
                <a:cs typeface="Calibri" pitchFamily="34" charset="0"/>
                <a:sym typeface="Calibri" pitchFamily="34" charset="0"/>
              </a:rPr>
              <a:t>Concomitantemente, o recém-nascido passou a ter crises clínicas consistindo em episódios de dessaturação e enrijecimento do lado esquerdo com movimentos clônicos.</a:t>
            </a:r>
          </a:p>
          <a:p>
            <a:pPr marL="0" indent="0" eaLnBrk="1" hangingPunct="1">
              <a:lnSpc>
                <a:spcPct val="90000"/>
              </a:lnSpc>
              <a:spcBef>
                <a:spcPts val="1000"/>
              </a:spcBef>
              <a:spcAft>
                <a:spcPct val="0"/>
              </a:spcAft>
              <a:buSzPts val="1100"/>
              <a:buFont typeface="Arial" charset="0"/>
              <a:buNone/>
            </a:pPr>
            <a:r>
              <a:rPr lang="pt-BR" sz="2200" dirty="0" smtClean="0"/>
              <a:t>•</a:t>
            </a:r>
            <a:r>
              <a:rPr lang="pt-BR" sz="2200" dirty="0" smtClean="0">
                <a:latin typeface="Calibri" pitchFamily="34" charset="0"/>
                <a:cs typeface="Calibri" pitchFamily="34" charset="0"/>
                <a:sym typeface="Calibri" pitchFamily="34" charset="0"/>
              </a:rPr>
              <a:t>Esses episódios tornaram-se cada vez mais numerosos à medida que o reaquecimento progrediu (</a:t>
            </a:r>
            <a:r>
              <a:rPr lang="pt-BR" sz="2200" dirty="0" smtClean="0">
                <a:solidFill>
                  <a:srgbClr val="0000FF"/>
                </a:solidFill>
                <a:latin typeface="Calibri" pitchFamily="34" charset="0"/>
                <a:cs typeface="Calibri" pitchFamily="34" charset="0"/>
                <a:sym typeface="Calibri" pitchFamily="34" charset="0"/>
              </a:rPr>
              <a:t>Figura 4</a:t>
            </a:r>
            <a:r>
              <a:rPr lang="pt-BR" sz="2200" dirty="0" smtClean="0">
                <a:latin typeface="Calibri" pitchFamily="34" charset="0"/>
                <a:cs typeface="Calibri" pitchFamily="34" charset="0"/>
                <a:sym typeface="Calibri" pitchFamily="34" charset="0"/>
              </a:rPr>
              <a:t>). Outra dose de carga de fenobarbital foi administrada, levetiracetam e topiramato foram adicionados, mas as convulsões persistiram apesar desses tratamentos; um gotejamento de midazolam também foi iniciado após o qual as convulsões finalmente pararam 24 horas depois de terem começado</a:t>
            </a:r>
            <a:r>
              <a:rPr lang="pt-BR" sz="2800" dirty="0" smtClean="0">
                <a:latin typeface="Calibri" pitchFamily="34" charset="0"/>
                <a:cs typeface="Calibri" pitchFamily="34" charset="0"/>
                <a:sym typeface="Calibri" pitchFamily="34" charset="0"/>
              </a:rPr>
              <a:t>.</a:t>
            </a:r>
          </a:p>
          <a:p>
            <a:pPr marL="0" indent="0" eaLnBrk="1" hangingPunct="1">
              <a:lnSpc>
                <a:spcPct val="115000"/>
              </a:lnSpc>
              <a:spcBef>
                <a:spcPct val="0"/>
              </a:spcBef>
              <a:spcAft>
                <a:spcPts val="1600"/>
              </a:spcAft>
              <a:buFont typeface="Playfair Display" charset="0"/>
              <a:buNone/>
            </a:pPr>
            <a:endParaRPr lang="pt-BR" sz="1800" dirty="0" smtClean="0">
              <a:latin typeface="Playfair Display" charset="0"/>
              <a:sym typeface="Playfair Display"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 name="Google Shape;175;p34"/>
          <p:cNvSpPr txBox="1">
            <a:spLocks noGrp="1"/>
          </p:cNvSpPr>
          <p:nvPr>
            <p:ph type="title"/>
          </p:nvPr>
        </p:nvSpPr>
        <p:spPr/>
        <p:txBody>
          <a:bodyPr>
            <a:noAutofit/>
          </a:bodyPr>
          <a:lstStyle/>
          <a:p>
            <a:pPr eaLnBrk="1" fontAlgn="auto" hangingPunct="1">
              <a:buSzPts val="1100"/>
              <a:buFont typeface="Arial"/>
              <a:buNone/>
              <a:defRPr/>
            </a:pPr>
            <a:r>
              <a:rPr lang="pt-BR" dirty="0"/>
              <a:t>Descrição do caso clínico</a:t>
            </a:r>
            <a:endParaRPr dirty="0"/>
          </a:p>
          <a:p>
            <a:pPr eaLnBrk="1" fontAlgn="auto" hangingPunct="1">
              <a:defRPr/>
            </a:pPr>
            <a:endParaRPr dirty="0"/>
          </a:p>
        </p:txBody>
      </p:sp>
      <p:sp>
        <p:nvSpPr>
          <p:cNvPr id="27651" name="Google Shape;176;p34"/>
          <p:cNvSpPr txBox="1">
            <a:spLocks noGrp="1"/>
          </p:cNvSpPr>
          <p:nvPr>
            <p:ph type="body" idx="1"/>
          </p:nvPr>
        </p:nvSpPr>
        <p:spPr>
          <a:xfrm>
            <a:off x="311150" y="1233488"/>
            <a:ext cx="8521700" cy="3335337"/>
          </a:xfrm>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algn="just" eaLnBrk="1" hangingPunct="1">
              <a:lnSpc>
                <a:spcPct val="90000"/>
              </a:lnSpc>
              <a:spcBef>
                <a:spcPts val="1000"/>
              </a:spcBef>
              <a:spcAft>
                <a:spcPct val="0"/>
              </a:spcAft>
              <a:buSzPts val="1100"/>
              <a:buFont typeface="Arial" charset="0"/>
              <a:buNone/>
            </a:pPr>
            <a:r>
              <a:rPr lang="pt-BR" sz="2200" dirty="0" smtClean="0"/>
              <a:t>•</a:t>
            </a:r>
            <a:r>
              <a:rPr lang="pt-BR" sz="2200" dirty="0" smtClean="0">
                <a:latin typeface="Calibri" pitchFamily="34" charset="0"/>
                <a:cs typeface="Calibri" pitchFamily="34" charset="0"/>
                <a:sym typeface="Calibri" pitchFamily="34" charset="0"/>
              </a:rPr>
              <a:t>A ressonância magnética do cérebro, realizada no 5º dia de vida, incluindo imagens convencionais (imagens ponderadas em T1 e T2 e imagens ponderadas em difusão) e venograma de ressonância magnética, revelou IVH do lado direito, com extensão para o lado direito do parênquima </a:t>
            </a:r>
            <a:r>
              <a:rPr lang="pt-BR" sz="2200" dirty="0" smtClean="0">
                <a:latin typeface="Calibri" pitchFamily="34" charset="0"/>
                <a:cs typeface="Calibri" pitchFamily="34" charset="0"/>
                <a:sym typeface="Calibri" pitchFamily="34" charset="0"/>
              </a:rPr>
              <a:t>parieto-occipital </a:t>
            </a:r>
            <a:r>
              <a:rPr lang="pt-BR" sz="2200" dirty="0" smtClean="0">
                <a:latin typeface="Calibri" pitchFamily="34" charset="0"/>
                <a:cs typeface="Calibri" pitchFamily="34" charset="0"/>
                <a:sym typeface="Calibri" pitchFamily="34" charset="0"/>
              </a:rPr>
              <a:t>e ventrículo esquerdo (</a:t>
            </a:r>
            <a:r>
              <a:rPr lang="pt-BR" sz="2200" dirty="0" smtClean="0">
                <a:solidFill>
                  <a:srgbClr val="0000FF"/>
                </a:solidFill>
                <a:latin typeface="Calibri" pitchFamily="34" charset="0"/>
                <a:cs typeface="Calibri" pitchFamily="34" charset="0"/>
                <a:sym typeface="Calibri" pitchFamily="34" charset="0"/>
              </a:rPr>
              <a:t>Figura 3</a:t>
            </a:r>
            <a:r>
              <a:rPr lang="pt-BR" sz="2200" dirty="0" smtClean="0">
                <a:latin typeface="Calibri" pitchFamily="34" charset="0"/>
                <a:cs typeface="Calibri" pitchFamily="34" charset="0"/>
                <a:sym typeface="Calibri" pitchFamily="34" charset="0"/>
              </a:rPr>
              <a:t>).</a:t>
            </a:r>
          </a:p>
          <a:p>
            <a:pPr marL="0" indent="0" algn="just" eaLnBrk="1" hangingPunct="1">
              <a:lnSpc>
                <a:spcPct val="90000"/>
              </a:lnSpc>
              <a:spcBef>
                <a:spcPts val="1000"/>
              </a:spcBef>
              <a:spcAft>
                <a:spcPct val="0"/>
              </a:spcAft>
              <a:buSzPts val="1100"/>
              <a:buFont typeface="Arial" charset="0"/>
              <a:buNone/>
            </a:pPr>
            <a:r>
              <a:rPr lang="pt-BR" sz="2200" dirty="0" smtClean="0"/>
              <a:t>•</a:t>
            </a:r>
            <a:r>
              <a:rPr lang="pt-BR" sz="2200" dirty="0" smtClean="0">
                <a:latin typeface="Calibri" pitchFamily="34" charset="0"/>
                <a:cs typeface="Calibri" pitchFamily="34" charset="0"/>
                <a:sym typeface="Calibri" pitchFamily="34" charset="0"/>
              </a:rPr>
              <a:t>Possíveis zonas infartadas nas </a:t>
            </a:r>
            <a:r>
              <a:rPr lang="pt-BR" sz="2200" dirty="0" smtClean="0">
                <a:latin typeface="Calibri" pitchFamily="34" charset="0"/>
                <a:cs typeface="Calibri" pitchFamily="34" charset="0"/>
                <a:sym typeface="Calibri" pitchFamily="34" charset="0"/>
              </a:rPr>
              <a:t>áreas </a:t>
            </a:r>
            <a:r>
              <a:rPr lang="pt-BR" sz="2200" i="1" dirty="0" smtClean="0">
                <a:latin typeface="Calibri" pitchFamily="34" charset="0"/>
                <a:cs typeface="Calibri" pitchFamily="34" charset="0"/>
                <a:sym typeface="Calibri" pitchFamily="34" charset="0"/>
              </a:rPr>
              <a:t>watershed</a:t>
            </a:r>
            <a:r>
              <a:rPr lang="pt-BR" sz="2200" dirty="0" smtClean="0">
                <a:latin typeface="Calibri" pitchFamily="34" charset="0"/>
                <a:cs typeface="Calibri" pitchFamily="34" charset="0"/>
                <a:sym typeface="Calibri" pitchFamily="34" charset="0"/>
              </a:rPr>
              <a:t>  foram </a:t>
            </a:r>
            <a:r>
              <a:rPr lang="pt-BR" sz="2200" dirty="0" smtClean="0">
                <a:latin typeface="Calibri" pitchFamily="34" charset="0"/>
                <a:cs typeface="Calibri" pitchFamily="34" charset="0"/>
                <a:sym typeface="Calibri" pitchFamily="34" charset="0"/>
              </a:rPr>
              <a:t>notadas, mas a trombose no seio venoso não esteve presente. Repetido a ressonância magnética no 10º dia de vida, incluindo imagem convencional confirmou a hemorragia e os infartos cerebrais nas áreas de bacias; nenhuma lesão adicional foi anotada.</a:t>
            </a:r>
          </a:p>
          <a:p>
            <a:pPr marL="0" indent="0" eaLnBrk="1" hangingPunct="1">
              <a:lnSpc>
                <a:spcPct val="115000"/>
              </a:lnSpc>
              <a:spcBef>
                <a:spcPct val="0"/>
              </a:spcBef>
              <a:spcAft>
                <a:spcPts val="1600"/>
              </a:spcAft>
              <a:buFont typeface="Playfair Display" charset="0"/>
              <a:buNone/>
            </a:pPr>
            <a:endParaRPr lang="pt-BR" sz="1800" dirty="0" smtClean="0">
              <a:latin typeface="Playfair Display" charset="0"/>
              <a:sym typeface="Playfair Display"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 name="Google Shape;181;p35"/>
          <p:cNvSpPr txBox="1">
            <a:spLocks noGrp="1"/>
          </p:cNvSpPr>
          <p:nvPr>
            <p:ph type="title"/>
          </p:nvPr>
        </p:nvSpPr>
        <p:spPr/>
        <p:txBody>
          <a:bodyPr>
            <a:noAutofit/>
          </a:bodyPr>
          <a:lstStyle/>
          <a:p>
            <a:pPr eaLnBrk="1" fontAlgn="auto" hangingPunct="1">
              <a:buSzPts val="1100"/>
              <a:buFont typeface="Arial"/>
              <a:buNone/>
              <a:defRPr/>
            </a:pPr>
            <a:r>
              <a:rPr lang="pt-BR" dirty="0"/>
              <a:t>Descrição do caso clínico</a:t>
            </a:r>
            <a:endParaRPr dirty="0"/>
          </a:p>
          <a:p>
            <a:pPr eaLnBrk="1" fontAlgn="auto" hangingPunct="1">
              <a:defRPr/>
            </a:pPr>
            <a:endParaRPr dirty="0"/>
          </a:p>
        </p:txBody>
      </p:sp>
      <p:sp>
        <p:nvSpPr>
          <p:cNvPr id="28675" name="Google Shape;182;p35"/>
          <p:cNvSpPr txBox="1">
            <a:spLocks noGrp="1"/>
          </p:cNvSpPr>
          <p:nvPr>
            <p:ph type="body" idx="1"/>
          </p:nvPr>
        </p:nvSpPr>
        <p:spPr>
          <a:xfrm>
            <a:off x="371475" y="1270000"/>
            <a:ext cx="8521700" cy="3335338"/>
          </a:xfrm>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algn="just" eaLnBrk="1" hangingPunct="1">
              <a:lnSpc>
                <a:spcPct val="90000"/>
              </a:lnSpc>
              <a:spcBef>
                <a:spcPts val="1000"/>
              </a:spcBef>
              <a:spcAft>
                <a:spcPct val="0"/>
              </a:spcAft>
              <a:buSzPts val="1100"/>
              <a:buFont typeface="Arial" charset="0"/>
              <a:buNone/>
            </a:pPr>
            <a:r>
              <a:rPr lang="pt-BR" sz="1800" dirty="0" smtClean="0"/>
              <a:t>•</a:t>
            </a:r>
            <a:r>
              <a:rPr lang="pt-BR" sz="1800" dirty="0" smtClean="0">
                <a:latin typeface="Calibri" pitchFamily="34" charset="0"/>
                <a:cs typeface="Calibri" pitchFamily="34" charset="0"/>
                <a:sym typeface="Calibri" pitchFamily="34" charset="0"/>
              </a:rPr>
              <a:t>O óxido nítrico foi descontinuado no 8º dia de vida e o recém-nascido foi extubado no 13º dia de vida ao ar ambiente. Parou a hidrocortisona no 9º dia de vida.</a:t>
            </a:r>
          </a:p>
          <a:p>
            <a:pPr marL="0" indent="0" algn="just" eaLnBrk="1" hangingPunct="1">
              <a:lnSpc>
                <a:spcPct val="90000"/>
              </a:lnSpc>
              <a:spcBef>
                <a:spcPts val="1000"/>
              </a:spcBef>
              <a:spcAft>
                <a:spcPct val="0"/>
              </a:spcAft>
              <a:buSzPts val="1100"/>
              <a:buFont typeface="Arial" charset="0"/>
              <a:buNone/>
            </a:pPr>
            <a:r>
              <a:rPr lang="pt-BR" sz="1800" dirty="0" smtClean="0"/>
              <a:t>•</a:t>
            </a:r>
            <a:r>
              <a:rPr lang="pt-BR" sz="1800" dirty="0" smtClean="0">
                <a:latin typeface="Calibri" pitchFamily="34" charset="0"/>
                <a:cs typeface="Calibri" pitchFamily="34" charset="0"/>
                <a:sym typeface="Calibri" pitchFamily="34" charset="0"/>
              </a:rPr>
              <a:t>Sua contagem de plaquetas permaneceu baixa durante o período de reaquecimento, mas ele foi transfundido em uma tentativa de manter o nível dentro dos limites normais; sua contagem de plaquetas estabilizou em torno do 10º dia de vida.</a:t>
            </a:r>
          </a:p>
          <a:p>
            <a:pPr marL="0" indent="0" algn="just" eaLnBrk="1" hangingPunct="1">
              <a:lnSpc>
                <a:spcPct val="90000"/>
              </a:lnSpc>
              <a:spcBef>
                <a:spcPts val="1000"/>
              </a:spcBef>
              <a:spcAft>
                <a:spcPct val="0"/>
              </a:spcAft>
              <a:buSzPts val="1100"/>
              <a:buFont typeface="Arial" charset="0"/>
              <a:buNone/>
            </a:pPr>
            <a:r>
              <a:rPr lang="pt-BR" sz="1800" dirty="0" smtClean="0"/>
              <a:t>•</a:t>
            </a:r>
            <a:r>
              <a:rPr lang="pt-BR" sz="1800" dirty="0" smtClean="0">
                <a:latin typeface="Calibri" pitchFamily="34" charset="0"/>
                <a:cs typeface="Calibri" pitchFamily="34" charset="0"/>
                <a:sym typeface="Calibri" pitchFamily="34" charset="0"/>
              </a:rPr>
              <a:t>Sem necessidade de transfusões adicionais de plaquetas. A coagulação foi anormal durante o reaquecimento, mas foi sendo ativamente corrigido; sua coagulação normalizou no 5º dia de vida. O recém-nascido desenvolveu hidrocefalia pós-hemorrágica progressiva, requerendo a inserção de uma derivação ventrículo-peritoneal no 19º dia de vida.</a:t>
            </a:r>
          </a:p>
          <a:p>
            <a:pPr marL="0" indent="0" eaLnBrk="1" hangingPunct="1">
              <a:lnSpc>
                <a:spcPct val="115000"/>
              </a:lnSpc>
              <a:spcBef>
                <a:spcPct val="0"/>
              </a:spcBef>
              <a:spcAft>
                <a:spcPts val="1600"/>
              </a:spcAft>
              <a:buFont typeface="Playfair Display" charset="0"/>
              <a:buNone/>
            </a:pPr>
            <a:endParaRPr lang="pt-BR" sz="1800" dirty="0" smtClean="0">
              <a:latin typeface="Playfair Display" charset="0"/>
              <a:sym typeface="Playfair Display"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 name="Google Shape;187;p36"/>
          <p:cNvSpPr txBox="1">
            <a:spLocks noGrp="1"/>
          </p:cNvSpPr>
          <p:nvPr>
            <p:ph type="title"/>
          </p:nvPr>
        </p:nvSpPr>
        <p:spPr/>
        <p:txBody>
          <a:bodyPr>
            <a:noAutofit/>
          </a:bodyPr>
          <a:lstStyle/>
          <a:p>
            <a:pPr eaLnBrk="1" fontAlgn="auto" hangingPunct="1">
              <a:defRPr/>
            </a:pPr>
            <a:r>
              <a:rPr lang="pt-BR" dirty="0"/>
              <a:t>Discussão</a:t>
            </a:r>
            <a:endParaRPr dirty="0"/>
          </a:p>
        </p:txBody>
      </p:sp>
      <p:sp>
        <p:nvSpPr>
          <p:cNvPr id="29699" name="Google Shape;188;p36"/>
          <p:cNvSpPr txBox="1">
            <a:spLocks noGrp="1"/>
          </p:cNvSpPr>
          <p:nvPr>
            <p:ph type="body" idx="1"/>
          </p:nvPr>
        </p:nvSpPr>
        <p:spPr>
          <a:xfrm>
            <a:off x="311150" y="1233488"/>
            <a:ext cx="8521700" cy="3335337"/>
          </a:xfrm>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algn="just" eaLnBrk="1" hangingPunct="1">
              <a:lnSpc>
                <a:spcPct val="90000"/>
              </a:lnSpc>
              <a:spcBef>
                <a:spcPts val="1000"/>
              </a:spcBef>
              <a:spcAft>
                <a:spcPct val="0"/>
              </a:spcAft>
              <a:buFont typeface="Playfair Display" charset="0"/>
              <a:buNone/>
            </a:pPr>
            <a:r>
              <a:rPr lang="pt-BR" sz="2200" dirty="0" smtClean="0"/>
              <a:t>•</a:t>
            </a:r>
            <a:r>
              <a:rPr lang="pt-BR" sz="2200" dirty="0" smtClean="0">
                <a:latin typeface="Calibri" pitchFamily="34" charset="0"/>
                <a:cs typeface="Calibri" pitchFamily="34" charset="0"/>
                <a:sym typeface="Calibri" pitchFamily="34" charset="0"/>
              </a:rPr>
              <a:t>O presente  paciente teve um curso perinatal complicado, que em última análise levou a IVH que foi reconhecido durante a fase de reaquecimento. Alguns fatores de risco estão associados e podem desenvolver maior risco para IVH (Tabela).</a:t>
            </a:r>
            <a:r>
              <a:rPr lang="pt-BR" sz="2200" baseline="30000" dirty="0" smtClean="0">
                <a:latin typeface="Calibri" pitchFamily="34" charset="0"/>
                <a:cs typeface="Calibri" pitchFamily="34" charset="0"/>
                <a:sym typeface="Calibri" pitchFamily="34" charset="0"/>
              </a:rPr>
              <a:t>1,2</a:t>
            </a:r>
          </a:p>
          <a:p>
            <a:pPr marL="0" indent="0" eaLnBrk="1" hangingPunct="1">
              <a:lnSpc>
                <a:spcPct val="115000"/>
              </a:lnSpc>
              <a:spcBef>
                <a:spcPct val="0"/>
              </a:spcBef>
              <a:spcAft>
                <a:spcPct val="0"/>
              </a:spcAft>
              <a:buFont typeface="Playfair Display" charset="0"/>
              <a:buNone/>
            </a:pPr>
            <a:endParaRPr lang="pt-BR" sz="1800" dirty="0" smtClean="0">
              <a:latin typeface="Calibri" pitchFamily="34" charset="0"/>
              <a:cs typeface="Calibri" pitchFamily="34" charset="0"/>
              <a:sym typeface="Calibri" pitchFamily="34" charset="0"/>
            </a:endParaRPr>
          </a:p>
          <a:p>
            <a:pPr marL="0" indent="0" eaLnBrk="1" hangingPunct="1">
              <a:lnSpc>
                <a:spcPct val="115000"/>
              </a:lnSpc>
              <a:spcBef>
                <a:spcPts val="1600"/>
              </a:spcBef>
              <a:spcAft>
                <a:spcPct val="0"/>
              </a:spcAft>
              <a:buFont typeface="Playfair Display" charset="0"/>
              <a:buNone/>
            </a:pPr>
            <a:endParaRPr lang="pt-BR" sz="1800" dirty="0" smtClean="0">
              <a:latin typeface="Playfair Display" charset="0"/>
              <a:sym typeface="Playfair Display" charset="0"/>
            </a:endParaRPr>
          </a:p>
          <a:p>
            <a:pPr marL="0" indent="0" eaLnBrk="1" hangingPunct="1">
              <a:lnSpc>
                <a:spcPct val="115000"/>
              </a:lnSpc>
              <a:spcBef>
                <a:spcPts val="1600"/>
              </a:spcBef>
              <a:spcAft>
                <a:spcPts val="1600"/>
              </a:spcAft>
              <a:buFont typeface="Playfair Display" charset="0"/>
              <a:buNone/>
            </a:pPr>
            <a:endParaRPr lang="pt-BR" sz="1800" dirty="0" smtClean="0">
              <a:latin typeface="Playfair Display" charset="0"/>
              <a:sym typeface="Playfair Display" charset="0"/>
            </a:endParaRPr>
          </a:p>
        </p:txBody>
      </p:sp>
      <p:sp>
        <p:nvSpPr>
          <p:cNvPr id="29700" name="Google Shape;189;p36"/>
          <p:cNvSpPr txBox="1">
            <a:spLocks noChangeArrowheads="1"/>
          </p:cNvSpPr>
          <p:nvPr/>
        </p:nvSpPr>
        <p:spPr bwMode="auto">
          <a:xfrm>
            <a:off x="7715250" y="1768475"/>
            <a:ext cx="4349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endParaRPr lang="pt-BR" dirty="0">
              <a:latin typeface="Playfair Display" charset="0"/>
              <a:sym typeface="Playfair Display"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 name="Google Shape;194;p37"/>
          <p:cNvSpPr txBox="1">
            <a:spLocks noGrp="1"/>
          </p:cNvSpPr>
          <p:nvPr>
            <p:ph type="title"/>
          </p:nvPr>
        </p:nvSpPr>
        <p:spPr>
          <a:xfrm>
            <a:off x="401225" y="0"/>
            <a:ext cx="8520600" cy="572700"/>
          </a:xfrm>
        </p:spPr>
        <p:txBody>
          <a:bodyPr>
            <a:noAutofit/>
          </a:bodyPr>
          <a:lstStyle/>
          <a:p>
            <a:pPr eaLnBrk="1" fontAlgn="auto" hangingPunct="1">
              <a:defRPr/>
            </a:pPr>
            <a:r>
              <a:rPr lang="pt-BR" sz="1800" dirty="0"/>
              <a:t>Fatores potenciais de risco na patogênese da hemorragia intraventricular em recém-nascidos asfixiados a termo tratados com hipotermia</a:t>
            </a:r>
            <a:endParaRPr sz="1800" dirty="0"/>
          </a:p>
        </p:txBody>
      </p:sp>
      <p:pic>
        <p:nvPicPr>
          <p:cNvPr id="30727" name="Picture 7" descr="Imagem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5325" y="777875"/>
            <a:ext cx="7742238" cy="423068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1" name="Google Shape;201;p38"/>
          <p:cNvSpPr txBox="1">
            <a:spLocks noGrp="1"/>
          </p:cNvSpPr>
          <p:nvPr>
            <p:ph type="title"/>
          </p:nvPr>
        </p:nvSpPr>
        <p:spPr>
          <a:xfrm>
            <a:off x="311700" y="202800"/>
            <a:ext cx="8520600" cy="572700"/>
          </a:xfrm>
        </p:spPr>
        <p:txBody>
          <a:bodyPr>
            <a:noAutofit/>
          </a:bodyPr>
          <a:lstStyle/>
          <a:p>
            <a:pPr eaLnBrk="1" fontAlgn="auto" hangingPunct="1">
              <a:buSzPts val="1100"/>
              <a:buFont typeface="Arial"/>
              <a:buNone/>
              <a:defRPr/>
            </a:pPr>
            <a:r>
              <a:rPr lang="pt-BR" dirty="0"/>
              <a:t>Discussão</a:t>
            </a:r>
            <a:endParaRPr dirty="0"/>
          </a:p>
        </p:txBody>
      </p:sp>
      <p:sp>
        <p:nvSpPr>
          <p:cNvPr id="31747" name="Google Shape;202;p38"/>
          <p:cNvSpPr txBox="1">
            <a:spLocks noGrp="1"/>
          </p:cNvSpPr>
          <p:nvPr>
            <p:ph type="body" idx="1"/>
          </p:nvPr>
        </p:nvSpPr>
        <p:spPr>
          <a:xfrm>
            <a:off x="311150" y="904875"/>
            <a:ext cx="8521700" cy="3333750"/>
          </a:xfrm>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algn="just" eaLnBrk="1" hangingPunct="1">
              <a:lnSpc>
                <a:spcPct val="90000"/>
              </a:lnSpc>
              <a:spcBef>
                <a:spcPts val="1000"/>
              </a:spcBef>
              <a:spcAft>
                <a:spcPct val="0"/>
              </a:spcAft>
              <a:buSzPts val="1100"/>
              <a:buFont typeface="Arial" charset="0"/>
              <a:buNone/>
            </a:pPr>
            <a:r>
              <a:rPr lang="pt-BR" sz="2200" dirty="0" smtClean="0"/>
              <a:t>•</a:t>
            </a:r>
            <a:r>
              <a:rPr lang="pt-BR" sz="2200" dirty="0" smtClean="0">
                <a:latin typeface="Calibri" pitchFamily="34" charset="0"/>
                <a:cs typeface="Calibri" pitchFamily="34" charset="0"/>
                <a:sym typeface="Calibri" pitchFamily="34" charset="0"/>
              </a:rPr>
              <a:t>A asfixia grave é um dos fatores de risco descritos para IVH em recém-nascidos a termo</a:t>
            </a:r>
            <a:r>
              <a:rPr lang="pt-BR" sz="2200" baseline="30000" dirty="0" smtClean="0">
                <a:latin typeface="Calibri" pitchFamily="34" charset="0"/>
                <a:cs typeface="Calibri" pitchFamily="34" charset="0"/>
                <a:sym typeface="Calibri" pitchFamily="34" charset="0"/>
              </a:rPr>
              <a:t>. 6</a:t>
            </a:r>
          </a:p>
          <a:p>
            <a:pPr marL="0" indent="0" algn="just" eaLnBrk="1" hangingPunct="1">
              <a:lnSpc>
                <a:spcPct val="90000"/>
              </a:lnSpc>
              <a:spcBef>
                <a:spcPts val="1000"/>
              </a:spcBef>
              <a:spcAft>
                <a:spcPct val="0"/>
              </a:spcAft>
              <a:buSzPts val="1100"/>
              <a:buFont typeface="Arial" charset="0"/>
              <a:buNone/>
            </a:pPr>
            <a:r>
              <a:rPr lang="pt-BR" sz="2200" dirty="0" smtClean="0"/>
              <a:t>•</a:t>
            </a:r>
            <a:r>
              <a:rPr lang="pt-BR" sz="2200" dirty="0" smtClean="0">
                <a:latin typeface="Calibri" pitchFamily="34" charset="0"/>
                <a:cs typeface="Calibri" pitchFamily="34" charset="0"/>
                <a:sym typeface="Calibri" pitchFamily="34" charset="0"/>
              </a:rPr>
              <a:t>O insulto hipóxico -isquêmico leva a diminuição do fluxo sanguíneo para o cérebro (lesões primárias), seguida pela restauração do fluxo sanguíneo no cérebro  lesado e o início de uma cascata de vias.</a:t>
            </a:r>
            <a:r>
              <a:rPr lang="pt-BR" sz="2200" baseline="30000" dirty="0" smtClean="0">
                <a:latin typeface="Calibri" pitchFamily="34" charset="0"/>
                <a:cs typeface="Calibri" pitchFamily="34" charset="0"/>
                <a:sym typeface="Calibri" pitchFamily="34" charset="0"/>
              </a:rPr>
              <a:t>10</a:t>
            </a:r>
          </a:p>
          <a:p>
            <a:pPr marL="0" indent="0" algn="just" eaLnBrk="1" hangingPunct="1">
              <a:lnSpc>
                <a:spcPct val="90000"/>
              </a:lnSpc>
              <a:spcBef>
                <a:spcPts val="1000"/>
              </a:spcBef>
              <a:spcAft>
                <a:spcPct val="0"/>
              </a:spcAft>
              <a:buSzPts val="1100"/>
              <a:buFont typeface="Arial" charset="0"/>
              <a:buNone/>
            </a:pPr>
            <a:r>
              <a:rPr lang="pt-BR" sz="2200" dirty="0" smtClean="0"/>
              <a:t>•</a:t>
            </a:r>
            <a:r>
              <a:rPr lang="pt-BR" sz="2200" dirty="0" smtClean="0">
                <a:latin typeface="Calibri" pitchFamily="34" charset="0"/>
                <a:cs typeface="Calibri" pitchFamily="34" charset="0"/>
                <a:sym typeface="Calibri" pitchFamily="34" charset="0"/>
              </a:rPr>
              <a:t>A hipoxemia está associada autorregulação cerebral prejudicada. Além disso, a lesão hipóxico-isquêmica cerebral pode causar aumento da fragilidade do tecido, que pode causar   uma transformação hemorrágica do tecido quando outros fatores de risco estão concomitantemente associados.</a:t>
            </a:r>
          </a:p>
          <a:p>
            <a:pPr marL="0" indent="0" eaLnBrk="1" hangingPunct="1">
              <a:lnSpc>
                <a:spcPct val="115000"/>
              </a:lnSpc>
              <a:spcBef>
                <a:spcPct val="0"/>
              </a:spcBef>
              <a:spcAft>
                <a:spcPts val="1600"/>
              </a:spcAft>
              <a:buFont typeface="Playfair Display" charset="0"/>
              <a:buNone/>
            </a:pPr>
            <a:endParaRPr lang="pt-BR" sz="1800" dirty="0" smtClean="0">
              <a:latin typeface="Playfair Display" charset="0"/>
              <a:sym typeface="Playfair Display"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 name="Google Shape;207;p39"/>
          <p:cNvSpPr txBox="1">
            <a:spLocks noGrp="1"/>
          </p:cNvSpPr>
          <p:nvPr>
            <p:ph type="title"/>
          </p:nvPr>
        </p:nvSpPr>
        <p:spPr/>
        <p:txBody>
          <a:bodyPr>
            <a:noAutofit/>
          </a:bodyPr>
          <a:lstStyle/>
          <a:p>
            <a:pPr eaLnBrk="1" fontAlgn="auto" hangingPunct="1">
              <a:buSzPts val="1100"/>
              <a:buFont typeface="Arial"/>
              <a:buNone/>
              <a:defRPr/>
            </a:pPr>
            <a:r>
              <a:rPr lang="pt-BR" dirty="0"/>
              <a:t>Discussão</a:t>
            </a:r>
            <a:endParaRPr dirty="0"/>
          </a:p>
        </p:txBody>
      </p:sp>
      <p:sp>
        <p:nvSpPr>
          <p:cNvPr id="32771" name="Google Shape;208;p39"/>
          <p:cNvSpPr txBox="1">
            <a:spLocks noGrp="1"/>
          </p:cNvSpPr>
          <p:nvPr>
            <p:ph type="body" idx="1"/>
          </p:nvPr>
        </p:nvSpPr>
        <p:spPr>
          <a:xfrm>
            <a:off x="265113" y="846138"/>
            <a:ext cx="8520112" cy="3333750"/>
          </a:xfrm>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algn="just" eaLnBrk="1" hangingPunct="1">
              <a:lnSpc>
                <a:spcPct val="90000"/>
              </a:lnSpc>
              <a:spcBef>
                <a:spcPts val="1000"/>
              </a:spcBef>
              <a:spcAft>
                <a:spcPct val="0"/>
              </a:spcAft>
              <a:buSzPts val="1100"/>
              <a:buFont typeface="Arial" charset="0"/>
              <a:buNone/>
            </a:pPr>
            <a:r>
              <a:rPr lang="pt-BR" sz="2200" dirty="0" smtClean="0"/>
              <a:t>•</a:t>
            </a:r>
            <a:r>
              <a:rPr lang="pt-BR" sz="2200" dirty="0" smtClean="0">
                <a:solidFill>
                  <a:srgbClr val="FF0000"/>
                </a:solidFill>
                <a:latin typeface="Calibri" pitchFamily="34" charset="0"/>
                <a:cs typeface="Calibri" pitchFamily="34" charset="0"/>
                <a:sym typeface="Calibri" pitchFamily="34" charset="0"/>
              </a:rPr>
              <a:t>Os fatores de risco associados nesse paciente eram instabilidade hemodinâmica, trombocitopenia</a:t>
            </a:r>
            <a:r>
              <a:rPr lang="pt-BR" sz="2200" dirty="0" smtClean="0">
                <a:latin typeface="Calibri" pitchFamily="34" charset="0"/>
                <a:cs typeface="Calibri" pitchFamily="34" charset="0"/>
                <a:sym typeface="Calibri" pitchFamily="34" charset="0"/>
              </a:rPr>
              <a:t> (&lt; 65.109 células /L no dia 5 de vida) e </a:t>
            </a:r>
            <a:r>
              <a:rPr lang="pt-BR" sz="2200" dirty="0" smtClean="0">
                <a:solidFill>
                  <a:srgbClr val="FF0000"/>
                </a:solidFill>
                <a:latin typeface="Calibri" pitchFamily="34" charset="0"/>
                <a:cs typeface="Calibri" pitchFamily="34" charset="0"/>
                <a:sym typeface="Calibri" pitchFamily="34" charset="0"/>
              </a:rPr>
              <a:t>coagulopatia</a:t>
            </a:r>
            <a:r>
              <a:rPr lang="pt-BR" sz="2200" dirty="0" smtClean="0">
                <a:latin typeface="Calibri" pitchFamily="34" charset="0"/>
                <a:cs typeface="Calibri" pitchFamily="34" charset="0"/>
                <a:sym typeface="Calibri" pitchFamily="34" charset="0"/>
              </a:rPr>
              <a:t> (com a maioria dos testes anormais de coagulação no dia 1 de vida).</a:t>
            </a:r>
          </a:p>
          <a:p>
            <a:pPr marL="0" indent="0" algn="just" eaLnBrk="1" hangingPunct="1">
              <a:lnSpc>
                <a:spcPct val="90000"/>
              </a:lnSpc>
              <a:spcBef>
                <a:spcPts val="1000"/>
              </a:spcBef>
              <a:spcAft>
                <a:spcPct val="0"/>
              </a:spcAft>
              <a:buSzPts val="1100"/>
              <a:buFont typeface="Arial" charset="0"/>
              <a:buNone/>
            </a:pPr>
            <a:r>
              <a:rPr lang="pt-BR" sz="2200" dirty="0" smtClean="0"/>
              <a:t>•</a:t>
            </a:r>
            <a:r>
              <a:rPr lang="pt-BR" sz="2200" dirty="0" smtClean="0">
                <a:latin typeface="Calibri" pitchFamily="34" charset="0"/>
                <a:cs typeface="Calibri" pitchFamily="34" charset="0"/>
                <a:sym typeface="Calibri" pitchFamily="34" charset="0"/>
              </a:rPr>
              <a:t>Recém-nascidos asfixiados podem encontrar complicações da função cardíaca, hipotensão, hipertensão pulmonar persistente, hipocapnia ou hipercapnia, falência múltipla de órgãos e coagulopatia e trombocitopenia, que os coloca em maior risco de sangramento (incluindo IVH). </a:t>
            </a:r>
            <a:r>
              <a:rPr lang="pt-BR" sz="2200" baseline="30000" dirty="0" smtClean="0">
                <a:latin typeface="Calibri" pitchFamily="34" charset="0"/>
                <a:cs typeface="Calibri" pitchFamily="34" charset="0"/>
                <a:sym typeface="Calibri" pitchFamily="34" charset="0"/>
              </a:rPr>
              <a:t>11,12</a:t>
            </a:r>
          </a:p>
          <a:p>
            <a:pPr marL="0" indent="0" algn="just" eaLnBrk="1" hangingPunct="1">
              <a:lnSpc>
                <a:spcPct val="90000"/>
              </a:lnSpc>
              <a:spcBef>
                <a:spcPts val="1000"/>
              </a:spcBef>
              <a:spcAft>
                <a:spcPct val="0"/>
              </a:spcAft>
              <a:buSzPts val="1100"/>
              <a:buFont typeface="Arial" charset="0"/>
              <a:buNone/>
            </a:pPr>
            <a:r>
              <a:rPr lang="pt-BR" sz="2200" dirty="0" smtClean="0"/>
              <a:t>•</a:t>
            </a:r>
            <a:r>
              <a:rPr lang="pt-BR" sz="2200" dirty="0" smtClean="0">
                <a:latin typeface="Calibri" pitchFamily="34" charset="0"/>
                <a:cs typeface="Calibri" pitchFamily="34" charset="0"/>
                <a:sym typeface="Calibri" pitchFamily="34" charset="0"/>
              </a:rPr>
              <a:t>Nesse paciente,  a instabilidade hemodinâmica e coagulopatia já estavam presentes durante o tratamento de hipotermia e não piorou durante o reaquecimento período.</a:t>
            </a:r>
          </a:p>
          <a:p>
            <a:pPr marL="0" indent="0" eaLnBrk="1" hangingPunct="1">
              <a:lnSpc>
                <a:spcPct val="115000"/>
              </a:lnSpc>
              <a:spcBef>
                <a:spcPct val="0"/>
              </a:spcBef>
              <a:spcAft>
                <a:spcPts val="1600"/>
              </a:spcAft>
              <a:buFont typeface="Playfair Display" charset="0"/>
              <a:buNone/>
            </a:pPr>
            <a:endParaRPr lang="pt-BR" sz="2200" dirty="0" smtClean="0">
              <a:latin typeface="Playfair Display" charset="0"/>
              <a:sym typeface="Playfair Display"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3" name="Google Shape;213;p40"/>
          <p:cNvSpPr txBox="1">
            <a:spLocks noGrp="1"/>
          </p:cNvSpPr>
          <p:nvPr>
            <p:ph type="title"/>
          </p:nvPr>
        </p:nvSpPr>
        <p:spPr/>
        <p:txBody>
          <a:bodyPr>
            <a:noAutofit/>
          </a:bodyPr>
          <a:lstStyle/>
          <a:p>
            <a:pPr eaLnBrk="1" fontAlgn="auto" hangingPunct="1">
              <a:buSzPts val="1100"/>
              <a:buFont typeface="Arial"/>
              <a:buNone/>
              <a:defRPr/>
            </a:pPr>
            <a:r>
              <a:rPr lang="pt-BR" dirty="0"/>
              <a:t>Discussão</a:t>
            </a:r>
            <a:endParaRPr dirty="0"/>
          </a:p>
        </p:txBody>
      </p:sp>
      <p:sp>
        <p:nvSpPr>
          <p:cNvPr id="33795" name="Google Shape;214;p40"/>
          <p:cNvSpPr txBox="1">
            <a:spLocks noGrp="1"/>
          </p:cNvSpPr>
          <p:nvPr>
            <p:ph type="body" idx="1"/>
          </p:nvPr>
        </p:nvSpPr>
        <p:spPr>
          <a:xfrm>
            <a:off x="311150" y="1233488"/>
            <a:ext cx="8521700" cy="3335337"/>
          </a:xfrm>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algn="just" eaLnBrk="1" hangingPunct="1">
              <a:lnSpc>
                <a:spcPct val="90000"/>
              </a:lnSpc>
              <a:spcBef>
                <a:spcPts val="1000"/>
              </a:spcBef>
              <a:spcAft>
                <a:spcPct val="0"/>
              </a:spcAft>
              <a:buSzPts val="1100"/>
              <a:buFont typeface="Arial" charset="0"/>
              <a:buNone/>
            </a:pPr>
            <a:r>
              <a:rPr lang="pt-BR" sz="1800" dirty="0" smtClean="0"/>
              <a:t>•</a:t>
            </a:r>
            <a:r>
              <a:rPr lang="pt-BR" sz="1800" dirty="0" smtClean="0">
                <a:latin typeface="Calibri" pitchFamily="34" charset="0"/>
                <a:cs typeface="Calibri" pitchFamily="34" charset="0"/>
                <a:sym typeface="Calibri" pitchFamily="34" charset="0"/>
              </a:rPr>
              <a:t>O presente  paciente também teve episódios de </a:t>
            </a:r>
            <a:r>
              <a:rPr lang="pt-BR" sz="1800" dirty="0" smtClean="0">
                <a:solidFill>
                  <a:srgbClr val="FF0000"/>
                </a:solidFill>
                <a:latin typeface="Calibri" pitchFamily="34" charset="0"/>
                <a:cs typeface="Calibri" pitchFamily="34" charset="0"/>
                <a:sym typeface="Calibri" pitchFamily="34" charset="0"/>
              </a:rPr>
              <a:t>hipoglicemia</a:t>
            </a:r>
            <a:r>
              <a:rPr lang="pt-BR" sz="1800" dirty="0" smtClean="0">
                <a:latin typeface="Calibri" pitchFamily="34" charset="0"/>
                <a:cs typeface="Calibri" pitchFamily="34" charset="0"/>
                <a:sym typeface="Calibri" pitchFamily="34" charset="0"/>
              </a:rPr>
              <a:t> no dia 1 de vida ( o menor nível chegou a 18 mg%). A associação entre IVH e hipoglicemia não é claro.</a:t>
            </a:r>
            <a:r>
              <a:rPr lang="pt-BR" sz="1800" baseline="30000" dirty="0" smtClean="0">
                <a:latin typeface="Calibri" pitchFamily="34" charset="0"/>
                <a:cs typeface="Calibri" pitchFamily="34" charset="0"/>
                <a:sym typeface="Calibri" pitchFamily="34" charset="0"/>
              </a:rPr>
              <a:t>13</a:t>
            </a:r>
          </a:p>
          <a:p>
            <a:pPr marL="0" indent="0" algn="ctr">
              <a:spcBef>
                <a:spcPct val="0"/>
              </a:spcBef>
              <a:spcAft>
                <a:spcPct val="0"/>
              </a:spcAft>
              <a:buSzTx/>
              <a:buFont typeface="Arial" charset="0"/>
              <a:buNone/>
            </a:pPr>
            <a:r>
              <a:rPr lang="pt-BR" dirty="0" smtClean="0">
                <a:solidFill>
                  <a:srgbClr val="FF0000"/>
                </a:solidFill>
              </a:rPr>
              <a:t>Mais uma vez, essas lesões podem causar uma maior fragilidade do tecido cerebral que</a:t>
            </a:r>
          </a:p>
          <a:p>
            <a:pPr marL="0" indent="0" algn="ctr">
              <a:spcBef>
                <a:spcPct val="0"/>
              </a:spcBef>
              <a:spcAft>
                <a:spcPct val="0"/>
              </a:spcAft>
              <a:buSzTx/>
              <a:buFont typeface="Arial" charset="0"/>
              <a:buNone/>
            </a:pPr>
            <a:r>
              <a:rPr lang="pt-BR" dirty="0" smtClean="0">
                <a:solidFill>
                  <a:srgbClr val="FF0000"/>
                </a:solidFill>
              </a:rPr>
              <a:t>poderia levar à transformação hemorrágica de</a:t>
            </a:r>
          </a:p>
          <a:p>
            <a:pPr marL="0" indent="0" algn="ctr">
              <a:spcBef>
                <a:spcPct val="0"/>
              </a:spcBef>
              <a:spcAft>
                <a:spcPct val="0"/>
              </a:spcAft>
              <a:buSzTx/>
              <a:buFont typeface="Arial" charset="0"/>
              <a:buNone/>
            </a:pPr>
            <a:r>
              <a:rPr lang="pt-BR" dirty="0" smtClean="0">
                <a:solidFill>
                  <a:srgbClr val="FF0000"/>
                </a:solidFill>
              </a:rPr>
              <a:t>tecido se outros fatores de risco forem concomitantemente associados</a:t>
            </a:r>
          </a:p>
          <a:p>
            <a:pPr marL="0" indent="0" algn="just" eaLnBrk="1" hangingPunct="1">
              <a:lnSpc>
                <a:spcPct val="90000"/>
              </a:lnSpc>
              <a:spcBef>
                <a:spcPts val="1000"/>
              </a:spcBef>
              <a:spcAft>
                <a:spcPct val="0"/>
              </a:spcAft>
              <a:buSzPts val="1100"/>
              <a:buFont typeface="Arial" charset="0"/>
              <a:buNone/>
            </a:pPr>
            <a:r>
              <a:rPr lang="pt-BR" sz="1800" dirty="0" smtClean="0"/>
              <a:t>•</a:t>
            </a:r>
            <a:r>
              <a:rPr lang="pt-BR" sz="1800" dirty="0" smtClean="0">
                <a:latin typeface="Calibri" pitchFamily="34" charset="0"/>
                <a:cs typeface="Calibri" pitchFamily="34" charset="0"/>
                <a:sym typeface="Calibri" pitchFamily="34" charset="0"/>
              </a:rPr>
              <a:t>A hipoglicemia é geralmente associada lesão da substância branca parietal posterior.</a:t>
            </a:r>
            <a:r>
              <a:rPr lang="pt-BR" sz="1800" baseline="30000" dirty="0" smtClean="0">
                <a:latin typeface="Calibri" pitchFamily="34" charset="0"/>
                <a:cs typeface="Calibri" pitchFamily="34" charset="0"/>
                <a:sym typeface="Calibri" pitchFamily="34" charset="0"/>
              </a:rPr>
              <a:t>13</a:t>
            </a:r>
          </a:p>
          <a:p>
            <a:pPr marL="0" indent="0" algn="just" eaLnBrk="1" hangingPunct="1">
              <a:lnSpc>
                <a:spcPct val="90000"/>
              </a:lnSpc>
              <a:spcBef>
                <a:spcPts val="1000"/>
              </a:spcBef>
              <a:spcAft>
                <a:spcPct val="0"/>
              </a:spcAft>
              <a:buSzPts val="1100"/>
              <a:buFont typeface="Arial" charset="0"/>
              <a:buNone/>
            </a:pPr>
            <a:r>
              <a:rPr lang="pt-BR" sz="1800" dirty="0" smtClean="0"/>
              <a:t>•</a:t>
            </a:r>
            <a:r>
              <a:rPr lang="pt-BR" sz="1800" dirty="0" smtClean="0">
                <a:solidFill>
                  <a:srgbClr val="FF0000"/>
                </a:solidFill>
                <a:latin typeface="Calibri" pitchFamily="34" charset="0"/>
                <a:cs typeface="Calibri" pitchFamily="34" charset="0"/>
                <a:sym typeface="Calibri" pitchFamily="34" charset="0"/>
              </a:rPr>
              <a:t>A hipotermia terapêutica e o reaquecimento podem causar flutuações no fluxo sanguíneo cerebral, nos pacientes com risco de IVH.</a:t>
            </a:r>
            <a:r>
              <a:rPr lang="pt-BR" sz="1800" baseline="30000" dirty="0" smtClean="0">
                <a:solidFill>
                  <a:srgbClr val="FF0000"/>
                </a:solidFill>
                <a:latin typeface="Calibri" pitchFamily="34" charset="0"/>
                <a:cs typeface="Calibri" pitchFamily="34" charset="0"/>
                <a:sym typeface="Calibri" pitchFamily="34" charset="0"/>
              </a:rPr>
              <a:t>14</a:t>
            </a:r>
          </a:p>
          <a:p>
            <a:pPr marL="0" indent="0" algn="just" eaLnBrk="1" hangingPunct="1">
              <a:lnSpc>
                <a:spcPct val="90000"/>
              </a:lnSpc>
              <a:spcBef>
                <a:spcPts val="1000"/>
              </a:spcBef>
              <a:spcAft>
                <a:spcPct val="0"/>
              </a:spcAft>
              <a:buSzPts val="1100"/>
              <a:buFont typeface="Arial" charset="0"/>
              <a:buNone/>
            </a:pPr>
            <a:r>
              <a:rPr lang="pt-BR" sz="1800" dirty="0" smtClean="0"/>
              <a:t>•</a:t>
            </a:r>
            <a:r>
              <a:rPr lang="pt-BR" sz="1800" dirty="0" smtClean="0">
                <a:solidFill>
                  <a:srgbClr val="FF0000"/>
                </a:solidFill>
                <a:latin typeface="Calibri" pitchFamily="34" charset="0"/>
                <a:cs typeface="Calibri" pitchFamily="34" charset="0"/>
                <a:sym typeface="Calibri" pitchFamily="34" charset="0"/>
              </a:rPr>
              <a:t>A redução da temperatura corporal diminuiu o fluxo sanguíneo cerebral</a:t>
            </a:r>
            <a:r>
              <a:rPr lang="pt-BR" sz="1800" dirty="0" smtClean="0">
                <a:latin typeface="Calibri" pitchFamily="34" charset="0"/>
                <a:cs typeface="Calibri" pitchFamily="34" charset="0"/>
                <a:sym typeface="Calibri" pitchFamily="34" charset="0"/>
              </a:rPr>
              <a:t>, </a:t>
            </a:r>
            <a:r>
              <a:rPr lang="pt-BR" sz="1800" dirty="0" smtClean="0">
                <a:solidFill>
                  <a:srgbClr val="0000FF"/>
                </a:solidFill>
                <a:latin typeface="Calibri" pitchFamily="34" charset="0"/>
                <a:cs typeface="Calibri" pitchFamily="34" charset="0"/>
                <a:sym typeface="Calibri" pitchFamily="34" charset="0"/>
              </a:rPr>
              <a:t>mas o reaquecimento deve ser feito  de modo que  o fluxo seja restabelecido normalmente</a:t>
            </a:r>
            <a:r>
              <a:rPr lang="pt-BR" sz="1800" dirty="0" smtClean="0">
                <a:latin typeface="Calibri" pitchFamily="34" charset="0"/>
                <a:cs typeface="Calibri" pitchFamily="34" charset="0"/>
                <a:sym typeface="Calibri" pitchFamily="34" charset="0"/>
              </a:rPr>
              <a:t> . No entanto, em recém-nascidos asfixiados, estas mudanças na perfusão pode ser  complicado, observado pela hiperperfusão,  já em desenvolvimento, durante a hipotermia em recém-nascidos asfixiados com hipóxia-isquemia cerebral.</a:t>
            </a:r>
          </a:p>
          <a:p>
            <a:pPr marL="0" indent="0" eaLnBrk="1" hangingPunct="1">
              <a:lnSpc>
                <a:spcPct val="115000"/>
              </a:lnSpc>
              <a:spcBef>
                <a:spcPct val="0"/>
              </a:spcBef>
              <a:spcAft>
                <a:spcPts val="1600"/>
              </a:spcAft>
              <a:buFont typeface="Playfair Display" charset="0"/>
              <a:buNone/>
            </a:pPr>
            <a:endParaRPr lang="pt-BR" sz="1800" dirty="0" smtClean="0">
              <a:latin typeface="Playfair Display" charset="0"/>
              <a:sym typeface="Playfair Display"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 name="Google Shape;219;p41"/>
          <p:cNvSpPr txBox="1">
            <a:spLocks noGrp="1"/>
          </p:cNvSpPr>
          <p:nvPr>
            <p:ph type="title"/>
          </p:nvPr>
        </p:nvSpPr>
        <p:spPr/>
        <p:txBody>
          <a:bodyPr>
            <a:noAutofit/>
          </a:bodyPr>
          <a:lstStyle/>
          <a:p>
            <a:pPr eaLnBrk="1" fontAlgn="auto" hangingPunct="1">
              <a:buSzPts val="1100"/>
              <a:buFont typeface="Arial"/>
              <a:buNone/>
              <a:defRPr/>
            </a:pPr>
            <a:r>
              <a:rPr lang="pt-BR" dirty="0"/>
              <a:t>Discussão</a:t>
            </a:r>
            <a:endParaRPr dirty="0"/>
          </a:p>
        </p:txBody>
      </p:sp>
      <p:sp>
        <p:nvSpPr>
          <p:cNvPr id="34819" name="Google Shape;220;p41"/>
          <p:cNvSpPr txBox="1">
            <a:spLocks noGrp="1"/>
          </p:cNvSpPr>
          <p:nvPr>
            <p:ph type="body" idx="1"/>
          </p:nvPr>
        </p:nvSpPr>
        <p:spPr>
          <a:xfrm>
            <a:off x="311150" y="1233488"/>
            <a:ext cx="8521700" cy="3335337"/>
          </a:xfrm>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algn="just" eaLnBrk="1" hangingPunct="1">
              <a:lnSpc>
                <a:spcPct val="90000"/>
              </a:lnSpc>
              <a:spcBef>
                <a:spcPts val="1000"/>
              </a:spcBef>
              <a:spcAft>
                <a:spcPct val="0"/>
              </a:spcAft>
              <a:buSzPts val="1100"/>
              <a:buFont typeface="Arial" charset="0"/>
              <a:buNone/>
            </a:pPr>
            <a:r>
              <a:rPr lang="pt-BR" sz="2200" dirty="0" smtClean="0">
                <a:latin typeface="Calibri" pitchFamily="34" charset="0"/>
                <a:cs typeface="Calibri" pitchFamily="34" charset="0"/>
                <a:sym typeface="Calibri" pitchFamily="34" charset="0"/>
              </a:rPr>
              <a:t>•Além disso, a hipotermia terapêutica também é conhecida por causar depressão da função cardíaca, hipotensão, e alguns distúrbios dos testes de coagulação, incluindo um prolongamento do tempo de hemorragia.</a:t>
            </a:r>
            <a:r>
              <a:rPr lang="pt-BR" sz="2200" baseline="30000" dirty="0" smtClean="0">
                <a:latin typeface="Calibri" pitchFamily="34" charset="0"/>
                <a:cs typeface="Calibri" pitchFamily="34" charset="0"/>
                <a:sym typeface="Calibri" pitchFamily="34" charset="0"/>
              </a:rPr>
              <a:t>11</a:t>
            </a:r>
          </a:p>
          <a:p>
            <a:pPr marL="0" indent="0" algn="just" eaLnBrk="1" hangingPunct="1">
              <a:lnSpc>
                <a:spcPct val="90000"/>
              </a:lnSpc>
              <a:spcBef>
                <a:spcPts val="1000"/>
              </a:spcBef>
              <a:spcAft>
                <a:spcPct val="0"/>
              </a:spcAft>
              <a:buSzPts val="1100"/>
              <a:buFont typeface="Arial" charset="0"/>
              <a:buNone/>
            </a:pPr>
            <a:r>
              <a:rPr lang="pt-BR" sz="2200" dirty="0" smtClean="0">
                <a:latin typeface="Calibri" pitchFamily="34" charset="0"/>
                <a:cs typeface="Calibri" pitchFamily="34" charset="0"/>
                <a:sym typeface="Calibri" pitchFamily="34" charset="0"/>
              </a:rPr>
              <a:t>•</a:t>
            </a:r>
            <a:r>
              <a:rPr lang="pt-BR" sz="2200" dirty="0" smtClean="0">
                <a:solidFill>
                  <a:srgbClr val="FF0000"/>
                </a:solidFill>
                <a:latin typeface="Calibri" pitchFamily="34" charset="0"/>
                <a:cs typeface="Calibri" pitchFamily="34" charset="0"/>
                <a:sym typeface="Calibri" pitchFamily="34" charset="0"/>
              </a:rPr>
              <a:t>O processo de reaquecimento tipicamente causa vasodilatação periférica, o que aumenta volume </a:t>
            </a:r>
            <a:r>
              <a:rPr lang="pt-BR" sz="2200" dirty="0" smtClean="0">
                <a:solidFill>
                  <a:srgbClr val="FF0000"/>
                </a:solidFill>
                <a:latin typeface="Calibri" pitchFamily="34" charset="0"/>
                <a:cs typeface="Calibri" pitchFamily="34" charset="0"/>
                <a:sym typeface="Calibri" pitchFamily="34" charset="0"/>
              </a:rPr>
              <a:t>sanguíneo </a:t>
            </a:r>
            <a:r>
              <a:rPr lang="pt-BR" sz="2200" dirty="0" smtClean="0">
                <a:solidFill>
                  <a:srgbClr val="FF0000"/>
                </a:solidFill>
                <a:latin typeface="Calibri" pitchFamily="34" charset="0"/>
                <a:cs typeface="Calibri" pitchFamily="34" charset="0"/>
                <a:sym typeface="Calibri" pitchFamily="34" charset="0"/>
              </a:rPr>
              <a:t>intravascular e </a:t>
            </a:r>
            <a:r>
              <a:rPr lang="pt-BR" sz="2200" dirty="0" smtClean="0">
                <a:solidFill>
                  <a:srgbClr val="FF0000"/>
                </a:solidFill>
                <a:latin typeface="Calibri" pitchFamily="34" charset="0"/>
                <a:cs typeface="Calibri" pitchFamily="34" charset="0"/>
                <a:sym typeface="Calibri" pitchFamily="34" charset="0"/>
              </a:rPr>
              <a:t>frequentemente </a:t>
            </a:r>
            <a:r>
              <a:rPr lang="pt-BR" sz="2200" dirty="0" smtClean="0">
                <a:solidFill>
                  <a:srgbClr val="FF0000"/>
                </a:solidFill>
                <a:latin typeface="Calibri" pitchFamily="34" charset="0"/>
                <a:cs typeface="Calibri" pitchFamily="34" charset="0"/>
                <a:sym typeface="Calibri" pitchFamily="34" charset="0"/>
              </a:rPr>
              <a:t>leva à hipotensão.</a:t>
            </a:r>
            <a:r>
              <a:rPr lang="pt-BR" sz="2200" baseline="30000" dirty="0" smtClean="0">
                <a:solidFill>
                  <a:srgbClr val="FF0000"/>
                </a:solidFill>
                <a:latin typeface="Calibri" pitchFamily="34" charset="0"/>
                <a:cs typeface="Calibri" pitchFamily="34" charset="0"/>
                <a:sym typeface="Calibri" pitchFamily="34" charset="0"/>
              </a:rPr>
              <a:t>11</a:t>
            </a:r>
            <a:r>
              <a:rPr lang="pt-BR" sz="2200" dirty="0" smtClean="0">
                <a:latin typeface="Calibri" pitchFamily="34" charset="0"/>
                <a:cs typeface="Calibri" pitchFamily="34" charset="0"/>
                <a:sym typeface="Calibri" pitchFamily="34" charset="0"/>
              </a:rPr>
              <a:t> </a:t>
            </a:r>
          </a:p>
          <a:p>
            <a:pPr marL="0" indent="0" algn="ctr" eaLnBrk="1" hangingPunct="1">
              <a:lnSpc>
                <a:spcPct val="90000"/>
              </a:lnSpc>
              <a:spcBef>
                <a:spcPts val="1000"/>
              </a:spcBef>
              <a:spcAft>
                <a:spcPct val="0"/>
              </a:spcAft>
              <a:buSzPts val="1100"/>
              <a:buFont typeface="Arial" charset="0"/>
              <a:buNone/>
            </a:pPr>
            <a:r>
              <a:rPr lang="pt-BR" sz="2200" b="1" dirty="0" smtClean="0">
                <a:solidFill>
                  <a:srgbClr val="FF0000"/>
                </a:solidFill>
                <a:latin typeface="Calibri" pitchFamily="34" charset="0"/>
                <a:cs typeface="Calibri" pitchFamily="34" charset="0"/>
                <a:sym typeface="Calibri" pitchFamily="34" charset="0"/>
              </a:rPr>
              <a:t>Um desequilíbrio entre a oferta e consumo  de oxigênio foi demonstrado durante reaquecimento.</a:t>
            </a:r>
            <a:r>
              <a:rPr lang="pt-BR" sz="2200" b="1" baseline="30000" dirty="0" smtClean="0">
                <a:solidFill>
                  <a:srgbClr val="FF0000"/>
                </a:solidFill>
                <a:latin typeface="Calibri" pitchFamily="34" charset="0"/>
                <a:cs typeface="Calibri" pitchFamily="34" charset="0"/>
                <a:sym typeface="Calibri" pitchFamily="34" charset="0"/>
              </a:rPr>
              <a:t>15</a:t>
            </a:r>
          </a:p>
          <a:p>
            <a:pPr marL="0" indent="0" eaLnBrk="1" hangingPunct="1">
              <a:lnSpc>
                <a:spcPct val="115000"/>
              </a:lnSpc>
              <a:spcBef>
                <a:spcPct val="0"/>
              </a:spcBef>
              <a:spcAft>
                <a:spcPts val="1600"/>
              </a:spcAft>
              <a:buFont typeface="Playfair Display" charset="0"/>
              <a:buNone/>
            </a:pPr>
            <a:endParaRPr lang="pt-BR" sz="2200" b="1" dirty="0" smtClean="0">
              <a:solidFill>
                <a:srgbClr val="FF0000"/>
              </a:solidFill>
              <a:latin typeface="Playfair Display" charset="0"/>
              <a:sym typeface="Playfair Display"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 name="Google Shape;225;p42"/>
          <p:cNvSpPr txBox="1">
            <a:spLocks noGrp="1"/>
          </p:cNvSpPr>
          <p:nvPr>
            <p:ph type="title"/>
          </p:nvPr>
        </p:nvSpPr>
        <p:spPr/>
        <p:txBody>
          <a:bodyPr>
            <a:noAutofit/>
          </a:bodyPr>
          <a:lstStyle/>
          <a:p>
            <a:pPr eaLnBrk="1" fontAlgn="auto" hangingPunct="1">
              <a:buSzPts val="1100"/>
              <a:buFont typeface="Arial"/>
              <a:buNone/>
              <a:defRPr/>
            </a:pPr>
            <a:r>
              <a:rPr lang="pt-BR" dirty="0"/>
              <a:t>Discussão</a:t>
            </a:r>
            <a:endParaRPr dirty="0"/>
          </a:p>
        </p:txBody>
      </p:sp>
      <p:sp>
        <p:nvSpPr>
          <p:cNvPr id="35843" name="Google Shape;226;p42"/>
          <p:cNvSpPr txBox="1">
            <a:spLocks noGrp="1"/>
          </p:cNvSpPr>
          <p:nvPr>
            <p:ph type="body" idx="1"/>
          </p:nvPr>
        </p:nvSpPr>
        <p:spPr>
          <a:xfrm>
            <a:off x="311150" y="1257300"/>
            <a:ext cx="8521700" cy="3335338"/>
          </a:xfrm>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a:lnSpc>
                <a:spcPct val="90000"/>
              </a:lnSpc>
              <a:spcBef>
                <a:spcPct val="0"/>
              </a:spcBef>
              <a:spcAft>
                <a:spcPct val="0"/>
              </a:spcAft>
              <a:buSzTx/>
              <a:buFont typeface="Arial" charset="0"/>
              <a:buNone/>
            </a:pPr>
            <a:r>
              <a:rPr lang="pt-BR" sz="1800" dirty="0" smtClean="0"/>
              <a:t>•</a:t>
            </a:r>
            <a:r>
              <a:rPr lang="pt-BR" sz="1600" dirty="0" smtClean="0">
                <a:latin typeface="Calibri" pitchFamily="34" charset="0"/>
              </a:rPr>
              <a:t>E</a:t>
            </a:r>
            <a:r>
              <a:rPr lang="pt-BR" sz="1600" dirty="0" smtClean="0">
                <a:latin typeface="Calibri" pitchFamily="34" charset="0"/>
                <a:sym typeface="Calibri" pitchFamily="34" charset="0"/>
              </a:rPr>
              <a:t>ntre os estudos de hipotermia, o  grupo de resfriamento corporal total corpo total 7 é o único especificamente que examinou a associação entre hemorragia intracraniana e hipotermia no contexto da encefalopatia hipoxêmica neonatal e a incidência relatada foi de 39% nos recém-nascidos hipotérmicos, não sendo  significativamente diferente da incidência de 31% dos níveis normotérmicos.</a:t>
            </a:r>
          </a:p>
          <a:p>
            <a:pPr marL="0" indent="0">
              <a:lnSpc>
                <a:spcPct val="90000"/>
              </a:lnSpc>
              <a:spcBef>
                <a:spcPct val="0"/>
              </a:spcBef>
              <a:spcAft>
                <a:spcPct val="0"/>
              </a:spcAft>
              <a:buSzTx/>
              <a:buFont typeface="Arial" charset="0"/>
              <a:buNone/>
            </a:pPr>
            <a:r>
              <a:rPr lang="pt-BR" sz="1600" dirty="0" smtClean="0">
                <a:latin typeface="Calibri" pitchFamily="34" charset="0"/>
                <a:sym typeface="Calibri" pitchFamily="34" charset="0"/>
              </a:rPr>
              <a:t>recém-nascidos.</a:t>
            </a:r>
          </a:p>
          <a:p>
            <a:pPr marL="0" indent="0">
              <a:lnSpc>
                <a:spcPct val="90000"/>
              </a:lnSpc>
              <a:spcBef>
                <a:spcPct val="0"/>
              </a:spcBef>
              <a:spcAft>
                <a:spcPct val="0"/>
              </a:spcAft>
              <a:buSzTx/>
              <a:buFont typeface="Arial" charset="0"/>
              <a:buNone/>
            </a:pPr>
            <a:r>
              <a:rPr lang="pt-BR" sz="1600" dirty="0" smtClean="0"/>
              <a:t>•</a:t>
            </a:r>
            <a:r>
              <a:rPr lang="pt-BR" sz="1600" dirty="0" smtClean="0">
                <a:latin typeface="Calibri" pitchFamily="34" charset="0"/>
                <a:cs typeface="Calibri" pitchFamily="34" charset="0"/>
                <a:sym typeface="Calibri" pitchFamily="34" charset="0"/>
              </a:rPr>
              <a:t>Entretanto, no estudo da hipotermia corporal total, o grupo não forneceu os detalhes da  hemorragia intracraniana; eles só mencionaram que 85% eram subdurais e não comentaram sobre a hemorragia intraventricular.</a:t>
            </a:r>
          </a:p>
          <a:p>
            <a:pPr marL="0" indent="0" algn="just" eaLnBrk="1" hangingPunct="1">
              <a:lnSpc>
                <a:spcPct val="90000"/>
              </a:lnSpc>
              <a:spcBef>
                <a:spcPts val="1000"/>
              </a:spcBef>
              <a:spcAft>
                <a:spcPct val="0"/>
              </a:spcAft>
              <a:buSzPts val="1100"/>
              <a:buFont typeface="Arial" charset="0"/>
              <a:buNone/>
            </a:pPr>
            <a:endParaRPr lang="pt-BR" sz="1600" dirty="0" smtClean="0">
              <a:latin typeface="Calibri" pitchFamily="34" charset="0"/>
              <a:cs typeface="Calibri" pitchFamily="34" charset="0"/>
              <a:sym typeface="Calibri" pitchFamily="34" charset="0"/>
            </a:endParaRPr>
          </a:p>
          <a:p>
            <a:pPr marL="0" indent="0" eaLnBrk="1" hangingPunct="1">
              <a:lnSpc>
                <a:spcPct val="115000"/>
              </a:lnSpc>
              <a:spcBef>
                <a:spcPct val="0"/>
              </a:spcBef>
              <a:spcAft>
                <a:spcPts val="1600"/>
              </a:spcAft>
              <a:buFont typeface="Playfair Display" charset="0"/>
              <a:buNone/>
            </a:pPr>
            <a:endParaRPr lang="pt-BR" sz="1600" dirty="0" smtClean="0">
              <a:latin typeface="Playfair Display" charset="0"/>
              <a:sym typeface="Playfair Display"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1" name="Google Shape;231;p43"/>
          <p:cNvSpPr txBox="1">
            <a:spLocks noGrp="1"/>
          </p:cNvSpPr>
          <p:nvPr>
            <p:ph type="title"/>
          </p:nvPr>
        </p:nvSpPr>
        <p:spPr/>
        <p:txBody>
          <a:bodyPr>
            <a:noAutofit/>
          </a:bodyPr>
          <a:lstStyle/>
          <a:p>
            <a:pPr eaLnBrk="1" fontAlgn="auto" hangingPunct="1">
              <a:buSzPts val="1100"/>
              <a:buFont typeface="Arial"/>
              <a:buNone/>
              <a:defRPr/>
            </a:pPr>
            <a:r>
              <a:rPr lang="pt-BR" dirty="0"/>
              <a:t>Discussão</a:t>
            </a:r>
            <a:endParaRPr dirty="0"/>
          </a:p>
        </p:txBody>
      </p:sp>
      <p:sp>
        <p:nvSpPr>
          <p:cNvPr id="36867" name="Google Shape;232;p43"/>
          <p:cNvSpPr txBox="1">
            <a:spLocks noGrp="1"/>
          </p:cNvSpPr>
          <p:nvPr>
            <p:ph type="body" idx="1"/>
          </p:nvPr>
        </p:nvSpPr>
        <p:spPr>
          <a:xfrm>
            <a:off x="311150" y="1233488"/>
            <a:ext cx="8521700" cy="3335337"/>
          </a:xfrm>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algn="just" eaLnBrk="1" hangingPunct="1">
              <a:lnSpc>
                <a:spcPct val="90000"/>
              </a:lnSpc>
              <a:spcBef>
                <a:spcPts val="1000"/>
              </a:spcBef>
              <a:spcAft>
                <a:spcPct val="0"/>
              </a:spcAft>
              <a:buSzPts val="1100"/>
              <a:buFont typeface="Arial" charset="0"/>
              <a:buNone/>
            </a:pPr>
            <a:r>
              <a:rPr lang="pt-BR" sz="1800" dirty="0" smtClean="0"/>
              <a:t>•</a:t>
            </a:r>
            <a:r>
              <a:rPr lang="pt-BR" sz="1800" dirty="0" smtClean="0">
                <a:latin typeface="Calibri" pitchFamily="34" charset="0"/>
                <a:cs typeface="Calibri" pitchFamily="34" charset="0"/>
                <a:sym typeface="Calibri" pitchFamily="34" charset="0"/>
              </a:rPr>
              <a:t>Outros fatores de risco associados a IHV em termo recém-nascidos incluem parto traumático, parto instrumental, e trombose do seio venoso.</a:t>
            </a:r>
            <a:r>
              <a:rPr lang="pt-BR" sz="1800" baseline="30000" dirty="0" smtClean="0">
                <a:latin typeface="Calibri" pitchFamily="34" charset="0"/>
                <a:cs typeface="Calibri" pitchFamily="34" charset="0"/>
                <a:sym typeface="Calibri" pitchFamily="34" charset="0"/>
              </a:rPr>
              <a:t>6</a:t>
            </a:r>
            <a:r>
              <a:rPr lang="pt-BR" sz="1800" dirty="0" smtClean="0">
                <a:latin typeface="Calibri" pitchFamily="34" charset="0"/>
                <a:cs typeface="Calibri" pitchFamily="34" charset="0"/>
                <a:sym typeface="Calibri" pitchFamily="34" charset="0"/>
              </a:rPr>
              <a:t> O presente  paciente não revelou na imagem trombose do seio venoso.</a:t>
            </a:r>
          </a:p>
          <a:p>
            <a:pPr marL="0" indent="0" algn="ctr" eaLnBrk="1" hangingPunct="1">
              <a:lnSpc>
                <a:spcPct val="90000"/>
              </a:lnSpc>
              <a:spcBef>
                <a:spcPts val="1000"/>
              </a:spcBef>
              <a:spcAft>
                <a:spcPct val="0"/>
              </a:spcAft>
              <a:buSzPts val="1100"/>
              <a:buFont typeface="Arial" charset="0"/>
              <a:buNone/>
            </a:pPr>
            <a:r>
              <a:rPr lang="pt-BR" sz="1800" dirty="0" smtClean="0"/>
              <a:t>•</a:t>
            </a:r>
            <a:r>
              <a:rPr lang="pt-BR" sz="1800" dirty="0" smtClean="0">
                <a:solidFill>
                  <a:srgbClr val="FF0000"/>
                </a:solidFill>
                <a:latin typeface="Calibri" pitchFamily="34" charset="0"/>
                <a:cs typeface="Calibri" pitchFamily="34" charset="0"/>
                <a:sym typeface="Calibri" pitchFamily="34" charset="0"/>
              </a:rPr>
              <a:t>Em conclusão, vários fatores estavam presentes nesse paciente que o coloca em risco maior de hemorragia intraventricular, como: asfixia grave, instabilidade hemodinâmica , distúrbios hemostáticos e hipoglicemia. A hipotermia e o reaquecimento também podem contribuiu causando flutuações no fluxo </a:t>
            </a:r>
            <a:r>
              <a:rPr lang="pt-BR" sz="1800" dirty="0" smtClean="0">
                <a:solidFill>
                  <a:srgbClr val="FF0000"/>
                </a:solidFill>
                <a:latin typeface="Calibri" pitchFamily="34" charset="0"/>
                <a:cs typeface="Calibri" pitchFamily="34" charset="0"/>
                <a:sym typeface="Calibri" pitchFamily="34" charset="0"/>
              </a:rPr>
              <a:t>sanguíneo </a:t>
            </a:r>
            <a:r>
              <a:rPr lang="pt-BR" sz="1800" dirty="0" smtClean="0">
                <a:solidFill>
                  <a:srgbClr val="FF0000"/>
                </a:solidFill>
                <a:latin typeface="Calibri" pitchFamily="34" charset="0"/>
                <a:cs typeface="Calibri" pitchFamily="34" charset="0"/>
                <a:sym typeface="Calibri" pitchFamily="34" charset="0"/>
              </a:rPr>
              <a:t>cerebral.</a:t>
            </a:r>
          </a:p>
          <a:p>
            <a:pPr marL="0" indent="0" algn="just" eaLnBrk="1" hangingPunct="1">
              <a:lnSpc>
                <a:spcPct val="90000"/>
              </a:lnSpc>
              <a:spcBef>
                <a:spcPts val="1000"/>
              </a:spcBef>
              <a:spcAft>
                <a:spcPct val="0"/>
              </a:spcAft>
              <a:buFont typeface="Playfair Display" charset="0"/>
              <a:buNone/>
            </a:pPr>
            <a:r>
              <a:rPr lang="pt-BR" sz="1800" dirty="0" smtClean="0"/>
              <a:t>•</a:t>
            </a:r>
            <a:r>
              <a:rPr lang="pt-BR" sz="1800" dirty="0" smtClean="0">
                <a:latin typeface="Calibri" pitchFamily="34" charset="0"/>
                <a:cs typeface="Calibri" pitchFamily="34" charset="0"/>
                <a:sym typeface="Calibri" pitchFamily="34" charset="0"/>
              </a:rPr>
              <a:t> Estudos adicionais com maior número de pacientes são necessário examinar mais detalhadamente a incidência, o tempo de ocorrência e fisiopatologia da IHV em recém-nascidos asfixiados a termo tratado com hipotermia. </a:t>
            </a:r>
          </a:p>
          <a:p>
            <a:pPr marL="0" indent="0" eaLnBrk="1" hangingPunct="1">
              <a:lnSpc>
                <a:spcPct val="90000"/>
              </a:lnSpc>
              <a:spcBef>
                <a:spcPts val="1000"/>
              </a:spcBef>
              <a:spcAft>
                <a:spcPct val="0"/>
              </a:spcAft>
              <a:buFont typeface="Playfair Display" charset="0"/>
              <a:buNone/>
            </a:pPr>
            <a:r>
              <a:rPr lang="pt-BR" sz="1800" dirty="0" smtClean="0"/>
              <a:t>•</a:t>
            </a:r>
            <a:endParaRPr lang="pt-BR" sz="1800" dirty="0" smtClean="0">
              <a:latin typeface="Calibri" pitchFamily="34" charset="0"/>
              <a:cs typeface="Calibri" pitchFamily="34" charset="0"/>
              <a:sym typeface="Calibri" pitchFamily="34" charset="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7" name="Picture 5" descr="Imagem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1925" y="795338"/>
            <a:ext cx="8820150" cy="35544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9" name="Picture 7" descr="Imagem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4565650" cy="4979988"/>
          </a:xfrm>
          <a:prstGeom prst="rect">
            <a:avLst/>
          </a:prstGeom>
          <a:noFill/>
          <a:extLst>
            <a:ext uri="{909E8E84-426E-40DD-AFC4-6F175D3DCCD1}">
              <a14:hiddenFill xmlns:a14="http://schemas.microsoft.com/office/drawing/2010/main">
                <a:solidFill>
                  <a:srgbClr val="FFFFFF"/>
                </a:solidFill>
              </a14:hiddenFill>
            </a:ext>
          </a:extLst>
        </p:spPr>
      </p:pic>
      <p:pic>
        <p:nvPicPr>
          <p:cNvPr id="38920" name="Picture 8" descr="Imagem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68838" y="1389063"/>
            <a:ext cx="4475162" cy="234156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Text Box 2"/>
          <p:cNvSpPr txBox="1">
            <a:spLocks noGrp="1"/>
          </p:cNvSpPr>
          <p:nvPr>
            <p:ph type="title"/>
          </p:nvPr>
        </p:nvSpPr>
        <p:spPr bwMode="auto">
          <a:xfrm>
            <a:off x="319088" y="173038"/>
            <a:ext cx="8521700" cy="57308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compatLnSpc="1">
            <a:prstTxWarp prst="textNoShape">
              <a:avLst/>
            </a:prstTxWarp>
          </a:bodyPr>
          <a:lstStyle/>
          <a:p>
            <a:pPr algn="ctr">
              <a:spcBef>
                <a:spcPct val="0"/>
              </a:spcBef>
              <a:spcAft>
                <a:spcPct val="0"/>
              </a:spcAft>
              <a:buClr>
                <a:srgbClr val="000000"/>
              </a:buClr>
              <a:buSzTx/>
              <a:buFont typeface="Arial" charset="0"/>
              <a:buNone/>
            </a:pPr>
            <a:r>
              <a:rPr lang="pt-BR" sz="2000" dirty="0" smtClean="0">
                <a:solidFill>
                  <a:srgbClr val="0000FF"/>
                </a:solidFill>
                <a:latin typeface="Arial" charset="0"/>
                <a:cs typeface="Arial" charset="0"/>
                <a:sym typeface="Arial" charset="0"/>
              </a:rPr>
              <a:t>Nota do Editor do site, Dr. Paulo R. Margotto. Consultem também! Estudando Juntos! Aqui e Agora!</a:t>
            </a:r>
          </a:p>
        </p:txBody>
      </p:sp>
      <p:sp>
        <p:nvSpPr>
          <p:cNvPr id="97283" name="Text Box 3"/>
          <p:cNvSpPr txBox="1">
            <a:spLocks noGrp="1"/>
          </p:cNvSpPr>
          <p:nvPr>
            <p:ph type="body" idx="1"/>
          </p:nvPr>
        </p:nvSpPr>
        <p:spPr>
          <a:xfrm>
            <a:off x="323850" y="1017588"/>
            <a:ext cx="8521700" cy="3335337"/>
          </a:xfrm>
        </p:spPr>
        <p:txBody>
          <a:bodyPr/>
          <a:lstStyle/>
          <a:p>
            <a:r>
              <a:rPr lang="pt-BR" dirty="0" smtClean="0">
                <a:latin typeface="Arial" charset="0"/>
                <a:cs typeface="Arial" charset="0"/>
              </a:rPr>
              <a:t>-A importância da monitorização das convulsões eletroencefalográficas na síndrome hipóxico-isquêmica</a:t>
            </a:r>
          </a:p>
          <a:p>
            <a:r>
              <a:rPr lang="pt-BR" dirty="0" smtClean="0">
                <a:latin typeface="Arial" charset="0"/>
                <a:cs typeface="Arial" charset="0"/>
              </a:rPr>
              <a:t>-Balanço dos fluidos na hipotermia</a:t>
            </a:r>
          </a:p>
          <a:p>
            <a:r>
              <a:rPr lang="pt-BR" dirty="0" smtClean="0">
                <a:latin typeface="Arial" charset="0"/>
                <a:cs typeface="Arial" charset="0"/>
              </a:rPr>
              <a:t>-Interpretação da cinética dos leucócitos durante a hipotermia</a:t>
            </a:r>
          </a:p>
          <a:p>
            <a:pPr algn="ctr"/>
            <a:r>
              <a:rPr lang="pt-BR" b="1" dirty="0" smtClean="0">
                <a:solidFill>
                  <a:srgbClr val="FF66CC"/>
                </a:solidFill>
                <a:latin typeface="Arial" charset="0"/>
                <a:cs typeface="Arial" charset="0"/>
              </a:rPr>
              <a:t>Importância da Fase do Reaquecimento: medir os sinais vitais de 4/4 horas/manter a estabilidade hemodinâmica (70% da ocorrência da hemorrragia intraventricular ocorre nessa fase!)</a:t>
            </a:r>
          </a:p>
          <a:p>
            <a:pPr algn="ctr"/>
            <a:endParaRPr lang="pt-BR" b="1" dirty="0" smtClean="0">
              <a:solidFill>
                <a:srgbClr val="FF66CC"/>
              </a:solidFill>
              <a:latin typeface="Arial" charset="0"/>
              <a:cs typeface="Arial" charset="0"/>
            </a:endParaRPr>
          </a:p>
          <a:p>
            <a:pPr algn="ctr"/>
            <a:endParaRPr lang="pt-BR" b="1" dirty="0" smtClean="0">
              <a:solidFill>
                <a:srgbClr val="FF66CC"/>
              </a:solidFill>
              <a:latin typeface="Arial" charset="0"/>
              <a:cs typeface="Arial" charset="0"/>
            </a:endParaRPr>
          </a:p>
        </p:txBody>
      </p:sp>
      <p:pic>
        <p:nvPicPr>
          <p:cNvPr id="97284" name="Picture 4" descr="DSC09814"/>
          <p:cNvPicPr>
            <a:picLocks noChangeAspect="1" noChangeArrowheads="1"/>
          </p:cNvPicPr>
          <p:nvPr/>
        </p:nvPicPr>
        <p:blipFill>
          <a:blip r:embed="rId3">
            <a:lum bright="6000" contrast="18000"/>
            <a:extLst>
              <a:ext uri="{28A0092B-C50C-407E-A947-70E740481C1C}">
                <a14:useLocalDpi xmlns:a14="http://schemas.microsoft.com/office/drawing/2010/main" val="0"/>
              </a:ext>
            </a:extLst>
          </a:blip>
          <a:srcRect/>
          <a:stretch>
            <a:fillRect/>
          </a:stretch>
        </p:blipFill>
        <p:spPr bwMode="auto">
          <a:xfrm>
            <a:off x="2279650" y="2357438"/>
            <a:ext cx="3573463" cy="2112962"/>
          </a:xfrm>
          <a:prstGeom prst="rect">
            <a:avLst/>
          </a:prstGeom>
          <a:noFill/>
          <a:ln w="28575">
            <a:solidFill>
              <a:schemeClr val="hlink"/>
            </a:solidFill>
            <a:miter lim="800000"/>
            <a:headEnd/>
            <a:tailEnd/>
          </a:ln>
          <a:extLst>
            <a:ext uri="{909E8E84-426E-40DD-AFC4-6F175D3DCCD1}">
              <a14:hiddenFill xmlns:a14="http://schemas.microsoft.com/office/drawing/2010/main">
                <a:solidFill>
                  <a:srgbClr val="FFFFFF"/>
                </a:solidFill>
              </a14:hiddenFill>
            </a:ext>
          </a:extLst>
        </p:spPr>
      </p:pic>
      <p:sp>
        <p:nvSpPr>
          <p:cNvPr id="97285" name="Rectangle 5"/>
          <p:cNvSpPr>
            <a:spLocks noChangeArrowheads="1"/>
          </p:cNvSpPr>
          <p:nvPr/>
        </p:nvSpPr>
        <p:spPr bwMode="auto">
          <a:xfrm>
            <a:off x="0" y="4530725"/>
            <a:ext cx="76565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eaLnBrk="0" hangingPunct="0">
              <a:buClr>
                <a:srgbClr val="000000"/>
              </a:buClr>
              <a:buFont typeface="Arial" charset="0"/>
              <a:buNone/>
            </a:pPr>
            <a:r>
              <a:rPr lang="pt-BR" altLang="ja-JP" sz="1200" dirty="0"/>
              <a:t>IX Congresso Iberoamericano de Neonatologia-SIBEN (Belo Horizonte, 21/6/2012):Drs. Paulo R. Margotto, Renato Machado Fiori e Durval Palhares</a:t>
            </a:r>
          </a:p>
        </p:txBody>
      </p:sp>
      <p:sp>
        <p:nvSpPr>
          <p:cNvPr id="97286" name="Text Box 6"/>
          <p:cNvSpPr txBox="1">
            <a:spLocks noChangeArrowheads="1"/>
          </p:cNvSpPr>
          <p:nvPr/>
        </p:nvSpPr>
        <p:spPr bwMode="auto">
          <a:xfrm>
            <a:off x="5822950" y="4202113"/>
            <a:ext cx="1493838"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1000" dirty="0">
                <a:hlinkClick r:id="rId4"/>
              </a:rPr>
              <a:t>pmargotto@gmail.com</a:t>
            </a:r>
            <a:r>
              <a:rPr lang="pt-BR" sz="1000" dirty="0"/>
              <a:t> </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5" name="Text Box 3"/>
          <p:cNvSpPr txBox="1">
            <a:spLocks noGrp="1"/>
          </p:cNvSpPr>
          <p:nvPr>
            <p:ph type="body" idx="1"/>
          </p:nvPr>
        </p:nvSpPr>
        <p:spPr/>
        <p:txBody>
          <a:bodyPr/>
          <a:lstStyle/>
          <a:p>
            <a:pPr algn="ctr">
              <a:lnSpc>
                <a:spcPct val="90000"/>
              </a:lnSpc>
            </a:pPr>
            <a:r>
              <a:rPr lang="pt-BR" sz="1200" dirty="0" smtClean="0">
                <a:latin typeface="Arial" charset="0"/>
                <a:cs typeface="Arial" charset="0"/>
              </a:rPr>
              <a:t>	</a:t>
            </a:r>
            <a:r>
              <a:rPr lang="en-US" sz="1200" b="1" dirty="0" smtClean="0">
                <a:latin typeface="Arial" charset="0"/>
                <a:cs typeface="Arial" charset="0"/>
              </a:rPr>
              <a:t>ESTUDO </a:t>
            </a:r>
            <a:r>
              <a:rPr lang="en-US" sz="1200" b="1" i="1" dirty="0" smtClean="0">
                <a:latin typeface="Arial" charset="0"/>
                <a:cs typeface="Arial" charset="0"/>
              </a:rPr>
              <a:t>TOBY</a:t>
            </a:r>
            <a:r>
              <a:rPr lang="en-US" sz="1200" dirty="0" smtClean="0">
                <a:latin typeface="Arial" charset="0"/>
                <a:cs typeface="Arial" charset="0"/>
              </a:rPr>
              <a:t> (</a:t>
            </a:r>
            <a:r>
              <a:rPr lang="en-US" sz="1200" i="1" dirty="0" smtClean="0">
                <a:latin typeface="Arial" charset="0"/>
                <a:cs typeface="Arial" charset="0"/>
                <a:hlinkClick r:id="rId3"/>
              </a:rPr>
              <a:t>Moderate hypothermia to treat perinatal asphyxial encephalopathy.</a:t>
            </a:r>
            <a:r>
              <a:rPr lang="pt-BR" sz="1200" i="1" dirty="0" smtClean="0">
                <a:latin typeface="Arial" charset="0"/>
                <a:cs typeface="Arial" charset="0"/>
              </a:rPr>
              <a:t>Azzopardi DV, Strohm B, Edwards AD, Dyet L, Halliday HL, Juszczak E, Kapellou O, Levene M, Marlow N, Porter E, Thoresen M, Whitelaw A, Brocklehurst P; TOBY Study Group. N Engl J Med. 2009 Oct 1;361(14):1349-58. Erratum in: N Engl J Med. 2010 Mar 18;362(11):</a:t>
            </a:r>
            <a:r>
              <a:rPr lang="pt-BR" sz="1200" i="1" dirty="0" smtClean="0">
                <a:solidFill>
                  <a:srgbClr val="0000FF"/>
                </a:solidFill>
                <a:latin typeface="Arial" charset="0"/>
                <a:cs typeface="Arial" charset="0"/>
              </a:rPr>
              <a:t>1056</a:t>
            </a:r>
            <a:r>
              <a:rPr lang="pt-BR" sz="1200" dirty="0" smtClean="0">
                <a:solidFill>
                  <a:srgbClr val="0000FF"/>
                </a:solidFill>
                <a:latin typeface="Arial" charset="0"/>
                <a:cs typeface="Arial" charset="0"/>
              </a:rPr>
              <a:t>.</a:t>
            </a:r>
            <a:r>
              <a:rPr lang="pt-BR" sz="1200" b="1" dirty="0" smtClean="0">
                <a:solidFill>
                  <a:srgbClr val="0000FF"/>
                </a:solidFill>
                <a:latin typeface="Arial" charset="0"/>
                <a:cs typeface="Arial" charset="0"/>
              </a:rPr>
              <a:t>Artigo Integral</a:t>
            </a:r>
            <a:r>
              <a:rPr lang="pt-BR" sz="1200" b="1" dirty="0" smtClean="0">
                <a:latin typeface="Arial" charset="0"/>
                <a:cs typeface="Arial" charset="0"/>
              </a:rPr>
              <a:t>).</a:t>
            </a:r>
            <a:endParaRPr lang="pt-BR" sz="1200" dirty="0" smtClean="0">
              <a:latin typeface="Arial" charset="0"/>
              <a:cs typeface="Arial" charset="0"/>
            </a:endParaRPr>
          </a:p>
          <a:p>
            <a:pPr>
              <a:lnSpc>
                <a:spcPct val="90000"/>
              </a:lnSpc>
            </a:pPr>
            <a:r>
              <a:rPr lang="pt-BR" sz="1200" dirty="0" smtClean="0">
                <a:latin typeface="Arial" charset="0"/>
                <a:cs typeface="Arial" charset="0"/>
              </a:rPr>
              <a:t>      </a:t>
            </a:r>
            <a:r>
              <a:rPr lang="pt-BR" sz="1200" b="1" dirty="0" smtClean="0">
                <a:solidFill>
                  <a:srgbClr val="FF66CC"/>
                </a:solidFill>
                <a:latin typeface="Arial" charset="0"/>
                <a:cs typeface="Arial" charset="0"/>
              </a:rPr>
              <a:t>  PREDITORES</a:t>
            </a:r>
            <a:r>
              <a:rPr lang="pt-BR" sz="1200" dirty="0" smtClean="0">
                <a:latin typeface="Arial" charset="0"/>
                <a:cs typeface="Arial" charset="0"/>
              </a:rPr>
              <a:t>: </a:t>
            </a:r>
            <a:r>
              <a:rPr lang="pt-BR" sz="1200" b="1" dirty="0" smtClean="0">
                <a:latin typeface="Arial" charset="0"/>
                <a:cs typeface="Arial" charset="0"/>
              </a:rPr>
              <a:t>um EEG gravemente anormal estava associado com mal prognóstico e o tempo para a randomização não teve impacto no resultado. </a:t>
            </a:r>
          </a:p>
          <a:p>
            <a:pPr>
              <a:lnSpc>
                <a:spcPct val="90000"/>
              </a:lnSpc>
            </a:pPr>
            <a:r>
              <a:rPr lang="pt-BR" sz="1200" dirty="0" smtClean="0">
                <a:latin typeface="Arial" charset="0"/>
                <a:cs typeface="Arial" charset="0"/>
              </a:rPr>
              <a:t>        O resultado da ressonância é muito importante e mostra que temos agora uma outra modalidade de avaliar o impacto na hipotermia. </a:t>
            </a:r>
          </a:p>
          <a:p>
            <a:pPr>
              <a:lnSpc>
                <a:spcPct val="90000"/>
              </a:lnSpc>
            </a:pPr>
            <a:r>
              <a:rPr lang="pt-BR" sz="1200" dirty="0" smtClean="0">
                <a:latin typeface="Arial" charset="0"/>
                <a:cs typeface="Arial" charset="0"/>
              </a:rPr>
              <a:t>        Os pesquisadores avaliaram o tálamo, cápsula interna, substancia branca e córtex e fizeram um escore de cada região de 0-3. Zero significa ausência de dano e 3 é o maior dano. </a:t>
            </a:r>
          </a:p>
          <a:p>
            <a:pPr>
              <a:lnSpc>
                <a:spcPct val="90000"/>
              </a:lnSpc>
            </a:pPr>
            <a:r>
              <a:rPr lang="pt-BR" sz="1200" dirty="0" smtClean="0">
                <a:latin typeface="Arial" charset="0"/>
                <a:cs typeface="Arial" charset="0"/>
              </a:rPr>
              <a:t>        A hipotermia terapêutica foi associada com uma redução nas lesões na gânglia basal ou tálamo (OR 0,36, IC 95% 0,15 -0,84, P = 0,02), substância branca (0,30; IC a 95% de 0,12 -0,77, p = 0,01) e cápsula interna ((0·38, 0·17–0·85; p=0·02 ). </a:t>
            </a:r>
          </a:p>
          <a:p>
            <a:pPr>
              <a:lnSpc>
                <a:spcPct val="90000"/>
              </a:lnSpc>
            </a:pPr>
            <a:r>
              <a:rPr lang="pt-BR" sz="1200" dirty="0" smtClean="0">
                <a:latin typeface="Arial" charset="0"/>
                <a:cs typeface="Arial" charset="0"/>
              </a:rPr>
              <a:t>        Portanto, o grupo resfriado apresentou um cérebro mais normal, mas o córtex não foi muito protetor (0·62, 0·27–1·41; p=0·25) com a hipotermia e sem diferença na hemorragia intracraniana entre os dois grupos (p&lt;0,11). </a:t>
            </a:r>
          </a:p>
          <a:p>
            <a:pPr>
              <a:lnSpc>
                <a:spcPct val="90000"/>
              </a:lnSpc>
            </a:pPr>
            <a:r>
              <a:rPr lang="pt-BR" sz="1200" dirty="0" smtClean="0">
                <a:latin typeface="Arial" charset="0"/>
                <a:cs typeface="Arial" charset="0"/>
              </a:rPr>
              <a:t>         </a:t>
            </a:r>
            <a:r>
              <a:rPr lang="en-US" sz="1200" dirty="0" smtClean="0">
                <a:latin typeface="Arial" charset="0"/>
                <a:cs typeface="Arial" charset="0"/>
              </a:rPr>
              <a:t>(</a:t>
            </a:r>
            <a:r>
              <a:rPr lang="en-US" sz="1200" i="1" dirty="0" smtClean="0">
                <a:latin typeface="Arial" charset="0"/>
                <a:cs typeface="Arial" charset="0"/>
                <a:hlinkClick r:id="rId4"/>
              </a:rPr>
              <a:t>Assessment of brain tissue injury after moderate hypothermia in neonates with hypoxic-ischaemic encephalopathy: a nested substudy of a randomised controlled trial.</a:t>
            </a:r>
            <a:r>
              <a:rPr lang="en-US" sz="1200" i="1" dirty="0" smtClean="0">
                <a:latin typeface="Arial" charset="0"/>
                <a:cs typeface="Arial" charset="0"/>
              </a:rPr>
              <a:t> Rutherford M, Ramenghi LA, Edwards AD, Brocklehurst P, Halliday H, Levene M, Strohm B, Thoresen M, Whitelaw A, Azzopardi D. Lancet Neurol. </a:t>
            </a:r>
            <a:r>
              <a:rPr lang="pt-BR" sz="1200" i="1" dirty="0" smtClean="0">
                <a:latin typeface="Arial" charset="0"/>
                <a:cs typeface="Arial" charset="0"/>
              </a:rPr>
              <a:t>2010 Jan;9(1):39-45)</a:t>
            </a:r>
            <a:r>
              <a:rPr lang="pt-BR" sz="1200" dirty="0" smtClean="0">
                <a:latin typeface="Arial" charset="0"/>
                <a:cs typeface="Arial" charset="0"/>
              </a:rPr>
              <a:t>. </a:t>
            </a:r>
            <a:r>
              <a:rPr lang="pt-BR" sz="1200" b="1" dirty="0" smtClean="0">
                <a:solidFill>
                  <a:srgbClr val="0000FF"/>
                </a:solidFill>
                <a:latin typeface="Arial" charset="0"/>
                <a:cs typeface="Arial" charset="0"/>
              </a:rPr>
              <a:t>Artigo Integral</a:t>
            </a:r>
            <a:r>
              <a:rPr lang="pt-BR" sz="1200" b="1" dirty="0" smtClean="0">
                <a:latin typeface="Arial" charset="0"/>
                <a:cs typeface="Arial" charset="0"/>
              </a:rPr>
              <a:t>)</a:t>
            </a:r>
            <a:endParaRPr lang="pt-BR" sz="1200" dirty="0" smtClean="0">
              <a:latin typeface="Arial" charset="0"/>
              <a:cs typeface="Arial" charset="0"/>
            </a:endParaRPr>
          </a:p>
        </p:txBody>
      </p:sp>
      <p:sp>
        <p:nvSpPr>
          <p:cNvPr id="74756" name="Rectangle 4"/>
          <p:cNvSpPr>
            <a:spLocks noChangeArrowheads="1"/>
          </p:cNvSpPr>
          <p:nvPr/>
        </p:nvSpPr>
        <p:spPr bwMode="auto">
          <a:xfrm>
            <a:off x="373063" y="68263"/>
            <a:ext cx="8135937" cy="960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algn="ctr" eaLnBrk="0" hangingPunct="0">
              <a:buClr>
                <a:srgbClr val="000000"/>
              </a:buClr>
              <a:buFont typeface="Arial" charset="0"/>
              <a:buNone/>
            </a:pPr>
            <a:r>
              <a:rPr lang="pt-BR" sz="2000" b="1" dirty="0">
                <a:solidFill>
                  <a:srgbClr val="0000FF"/>
                </a:solidFill>
                <a:latin typeface="Lato" pitchFamily="34" charset="0"/>
              </a:rPr>
              <a:t>HIPOTERMIA TERAPEUTICA-EVIDÊNCIAS RECENTES</a:t>
            </a:r>
          </a:p>
          <a:p>
            <a:pPr algn="ctr" eaLnBrk="0" hangingPunct="0"/>
            <a:r>
              <a:rPr lang="pt-BR" sz="600" u="sng" dirty="0">
                <a:solidFill>
                  <a:srgbClr val="0000FF"/>
                </a:solidFill>
              </a:rPr>
              <a:t> </a:t>
            </a:r>
            <a:endParaRPr lang="pt-BR" u="sng" dirty="0">
              <a:solidFill>
                <a:srgbClr val="0000FF"/>
              </a:solidFill>
            </a:endParaRPr>
          </a:p>
          <a:p>
            <a:pPr algn="ctr" eaLnBrk="0" hangingPunct="0"/>
            <a:r>
              <a:rPr lang="pt-BR" sz="1300" dirty="0">
                <a:solidFill>
                  <a:srgbClr val="424242"/>
                </a:solidFill>
                <a:latin typeface="Source Sans Pro" charset="0"/>
              </a:rPr>
              <a:t>Seetha Shankaran (EUA)</a:t>
            </a:r>
          </a:p>
          <a:p>
            <a:pPr algn="ctr"/>
            <a:r>
              <a:rPr lang="pt-BR" sz="1200" dirty="0"/>
              <a:t>7º Simpósio Internacional de Neonatologia do Rio de Janeiro, 24 a 26 de junho de 2010</a:t>
            </a:r>
          </a:p>
          <a:p>
            <a:pPr algn="ctr"/>
            <a:r>
              <a:rPr lang="pt-BR" sz="1200" dirty="0"/>
              <a:t>Realizado por Paulo R. Margotto, Prof. do Curso de Medicina da Escola Superior de Ciências da Saúde (ESCS)/SES/DF</a:t>
            </a:r>
          </a:p>
        </p:txBody>
      </p:sp>
      <p:pic>
        <p:nvPicPr>
          <p:cNvPr id="74757" name="Picture 5" descr="doc">
            <a:hlinkClick r:id="rId5" tooltip="Hipotermia_terapeutica_2010"/>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686800" y="0"/>
            <a:ext cx="457200" cy="457200"/>
          </a:xfrm>
          <a:prstGeom prst="rect">
            <a:avLst/>
          </a:prstGeom>
          <a:noFill/>
          <a:extLst>
            <a:ext uri="{909E8E84-426E-40DD-AFC4-6F175D3DCCD1}">
              <a14:hiddenFill xmlns:a14="http://schemas.microsoft.com/office/drawing/2010/main">
                <a:solidFill>
                  <a:srgbClr val="FFFFFF"/>
                </a:solidFill>
              </a14:hiddenFill>
            </a:ext>
          </a:extLst>
        </p:spPr>
      </p:pic>
      <p:sp>
        <p:nvSpPr>
          <p:cNvPr id="74758" name="Oval 6"/>
          <p:cNvSpPr>
            <a:spLocks noChangeArrowheads="1"/>
          </p:cNvSpPr>
          <p:nvPr/>
        </p:nvSpPr>
        <p:spPr bwMode="auto">
          <a:xfrm>
            <a:off x="349250" y="315913"/>
            <a:ext cx="635000" cy="352425"/>
          </a:xfrm>
          <a:prstGeom prst="ellipse">
            <a:avLst/>
          </a:prstGeom>
          <a:solidFill>
            <a:schemeClr val="tx1"/>
          </a:solidFill>
          <a:ln w="9525">
            <a:solidFill>
              <a:srgbClr val="0000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dirty="0">
                <a:solidFill>
                  <a:srgbClr val="FF0000"/>
                </a:solidFill>
              </a:rPr>
              <a:t>2010</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7" name="Text Box 3"/>
          <p:cNvSpPr txBox="1">
            <a:spLocks noGrp="1"/>
          </p:cNvSpPr>
          <p:nvPr>
            <p:ph type="body" idx="1"/>
          </p:nvPr>
        </p:nvSpPr>
        <p:spPr>
          <a:xfrm>
            <a:off x="339725" y="2292350"/>
            <a:ext cx="8521700" cy="3335338"/>
          </a:xfrm>
        </p:spPr>
        <p:txBody>
          <a:bodyPr/>
          <a:lstStyle/>
          <a:p>
            <a:pPr>
              <a:lnSpc>
                <a:spcPct val="90000"/>
              </a:lnSpc>
            </a:pPr>
            <a:r>
              <a:rPr lang="pt-BR" dirty="0" smtClean="0">
                <a:latin typeface="Arial" charset="0"/>
                <a:cs typeface="Arial" charset="0"/>
              </a:rPr>
              <a:t>-O presente estudo avaliou o impacto da hipotermia terapêutica nas convulsões eletrográficas em recém- nascidos com encefalopatia hipóxico-isquêmica (EHI) moderada a grave,estratificada pela gravidade da apresentação da EHI, assim como pelas convulsões eletrográficas e pela presença e severidade de lesões cerebrais avaliadas pelo ressonância magnética</a:t>
            </a:r>
          </a:p>
          <a:p>
            <a:pPr>
              <a:lnSpc>
                <a:spcPct val="90000"/>
              </a:lnSpc>
            </a:pPr>
            <a:r>
              <a:rPr lang="pt-BR" dirty="0" smtClean="0">
                <a:latin typeface="Arial" charset="0"/>
                <a:cs typeface="Arial" charset="0"/>
              </a:rPr>
              <a:t>.</a:t>
            </a:r>
          </a:p>
          <a:p>
            <a:pPr>
              <a:lnSpc>
                <a:spcPct val="90000"/>
              </a:lnSpc>
            </a:pPr>
            <a:r>
              <a:rPr lang="pt-BR" dirty="0" smtClean="0">
                <a:latin typeface="Arial" charset="0"/>
                <a:cs typeface="Arial" charset="0"/>
              </a:rPr>
              <a:t>-</a:t>
            </a:r>
            <a:r>
              <a:rPr lang="pt-BR" b="1" dirty="0" smtClean="0">
                <a:latin typeface="Arial" charset="0"/>
                <a:cs typeface="Arial" charset="0"/>
              </a:rPr>
              <a:t>Os dados sobre os potenciais mecanismos dos efeitos anticonvulsivos da hipotermia são limitados. </a:t>
            </a:r>
            <a:r>
              <a:rPr lang="pt-BR" dirty="0" smtClean="0">
                <a:latin typeface="Arial" charset="0"/>
                <a:cs typeface="Arial" charset="0"/>
              </a:rPr>
              <a:t>Em um  modelo de rato com   isquemia cerebral, </a:t>
            </a:r>
            <a:r>
              <a:rPr lang="pt-BR" dirty="0" smtClean="0">
                <a:solidFill>
                  <a:srgbClr val="0000FF"/>
                </a:solidFill>
                <a:latin typeface="Arial" charset="0"/>
                <a:cs typeface="Arial" charset="0"/>
              </a:rPr>
              <a:t>hipotermia inibiu a produção de glutamato citotóxico que pode suprimir a atividade convulsiva</a:t>
            </a:r>
            <a:r>
              <a:rPr lang="pt-BR" dirty="0" smtClean="0">
                <a:latin typeface="Arial" charset="0"/>
                <a:cs typeface="Arial" charset="0"/>
              </a:rPr>
              <a:t>. A hipotermia também pode inibir a injúria oxidativa , atenuando a fase secundária da lesão neuronal, quando as convulsões ocorrem com maior probabilidade .Além disto, pouco se conhece sobre as interações potenciais entre antiepiléptico e hipotermia na EHI. Barks et al relataram que administração de fenobarbital aumenta a neuroproteção oferecida por hipotermia terapêutica num modelo animal com EHI. A hipotermia é também conhecido para prolongar a meia-vida do fenobarbital embora a monitorização dos fármacos neste presente estudo não demonstrou nenhuma diferença entre os dois grupos de estudo. </a:t>
            </a:r>
          </a:p>
          <a:p>
            <a:pPr>
              <a:lnSpc>
                <a:spcPct val="90000"/>
              </a:lnSpc>
            </a:pPr>
            <a:r>
              <a:rPr lang="pt-BR" dirty="0" smtClean="0">
                <a:latin typeface="Arial" charset="0"/>
                <a:cs typeface="Arial" charset="0"/>
              </a:rPr>
              <a:t> </a:t>
            </a:r>
          </a:p>
          <a:p>
            <a:pPr>
              <a:lnSpc>
                <a:spcPct val="90000"/>
              </a:lnSpc>
            </a:pPr>
            <a:r>
              <a:rPr lang="pt-BR" dirty="0" smtClean="0">
                <a:latin typeface="Arial" charset="0"/>
                <a:cs typeface="Arial" charset="0"/>
              </a:rPr>
              <a:t> </a:t>
            </a:r>
          </a:p>
        </p:txBody>
      </p:sp>
      <p:sp>
        <p:nvSpPr>
          <p:cNvPr id="72708" name="Rectangle 4"/>
          <p:cNvSpPr>
            <a:spLocks noChangeArrowheads="1"/>
          </p:cNvSpPr>
          <p:nvPr/>
        </p:nvSpPr>
        <p:spPr bwMode="auto">
          <a:xfrm>
            <a:off x="566738" y="320675"/>
            <a:ext cx="7745412" cy="1782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eaLnBrk="0" hangingPunct="0">
              <a:buClr>
                <a:srgbClr val="000000"/>
              </a:buClr>
              <a:buFont typeface="Arial" charset="0"/>
              <a:buNone/>
            </a:pPr>
            <a:r>
              <a:rPr lang="pt-BR" sz="2700" b="1" dirty="0">
                <a:solidFill>
                  <a:srgbClr val="0000FF"/>
                </a:solidFill>
                <a:latin typeface="Lato" pitchFamily="34" charset="0"/>
              </a:rPr>
              <a:t>Hipotermia terapêutica na encefalopatia hip</a:t>
            </a:r>
            <a:r>
              <a:rPr lang="pt-BR" sz="2700" b="1" dirty="0">
                <a:solidFill>
                  <a:srgbClr val="0000FF"/>
                </a:solidFill>
                <a:latin typeface="Arial"/>
              </a:rPr>
              <a:t>ó</a:t>
            </a:r>
            <a:r>
              <a:rPr lang="pt-BR" sz="2700" b="1" dirty="0">
                <a:solidFill>
                  <a:srgbClr val="0000FF"/>
                </a:solidFill>
                <a:latin typeface="Lato" pitchFamily="34" charset="0"/>
              </a:rPr>
              <a:t>xico-isquêmica: convulsões eletrogr</a:t>
            </a:r>
            <a:r>
              <a:rPr lang="pt-BR" sz="2700" b="1" dirty="0">
                <a:solidFill>
                  <a:srgbClr val="0000FF"/>
                </a:solidFill>
                <a:latin typeface="Arial"/>
              </a:rPr>
              <a:t>á</a:t>
            </a:r>
            <a:r>
              <a:rPr lang="pt-BR" sz="2700" b="1" dirty="0">
                <a:solidFill>
                  <a:srgbClr val="0000FF"/>
                </a:solidFill>
                <a:latin typeface="Lato" pitchFamily="34" charset="0"/>
              </a:rPr>
              <a:t>ficas e evidência da lesão pela ressonância magn</a:t>
            </a:r>
            <a:r>
              <a:rPr lang="pt-BR" sz="2700" b="1" dirty="0">
                <a:solidFill>
                  <a:srgbClr val="0000FF"/>
                </a:solidFill>
                <a:latin typeface="Arial"/>
              </a:rPr>
              <a:t>é</a:t>
            </a:r>
            <a:r>
              <a:rPr lang="pt-BR" sz="2700" b="1" dirty="0">
                <a:solidFill>
                  <a:srgbClr val="0000FF"/>
                </a:solidFill>
                <a:latin typeface="Lato" pitchFamily="34" charset="0"/>
              </a:rPr>
              <a:t>tica</a:t>
            </a:r>
          </a:p>
          <a:p>
            <a:pPr algn="ctr"/>
            <a:r>
              <a:rPr lang="pt-BR" sz="600" dirty="0">
                <a:solidFill>
                  <a:srgbClr val="0000FF"/>
                </a:solidFill>
              </a:rPr>
              <a:t>                 </a:t>
            </a:r>
            <a:r>
              <a:rPr lang="pt-BR" dirty="0">
                <a:hlinkClick r:id="rId3"/>
              </a:rPr>
              <a:t/>
            </a:r>
            <a:br>
              <a:rPr lang="pt-BR" dirty="0">
                <a:hlinkClick r:id="rId3"/>
              </a:rPr>
            </a:br>
            <a:r>
              <a:rPr lang="pt-BR" sz="1000" dirty="0">
                <a:hlinkClick r:id="rId3"/>
              </a:rPr>
              <a:t>Therapeutic hypothermia in neonatal hypoxic ischemic encephalopathy: electrographic seizures and magnetic resonance imaging evidence of injury.</a:t>
            </a:r>
            <a:r>
              <a:rPr lang="pt-BR" sz="1000" dirty="0"/>
              <a:t>Srinivasakumar P, Zempel J, Wallendorf M, Lawrence R, Inder T, Mathur A.J Pediatr. 2013 Aug;163(2):465-70. doi: 10.1016/j.jpeds.2013.01.041. Epub 2013 Feb 26.PMID: 23452588.</a:t>
            </a:r>
            <a:r>
              <a:rPr lang="pt-BR" sz="1000" u="sng" dirty="0">
                <a:hlinkClick r:id="rId4"/>
              </a:rPr>
              <a:t>Similar articles</a:t>
            </a:r>
            <a:endParaRPr lang="pt-BR" sz="1000" u="sng" dirty="0"/>
          </a:p>
        </p:txBody>
      </p:sp>
      <p:pic>
        <p:nvPicPr>
          <p:cNvPr id="72709" name="Picture 5" descr="ppt">
            <a:hlinkClick r:id="rId5" tooltip="Hipoterm_convul_eletro"/>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186738" y="657225"/>
            <a:ext cx="457200" cy="457200"/>
          </a:xfrm>
          <a:prstGeom prst="rect">
            <a:avLst/>
          </a:prstGeom>
          <a:noFill/>
          <a:extLst>
            <a:ext uri="{909E8E84-426E-40DD-AFC4-6F175D3DCCD1}">
              <a14:hiddenFill xmlns:a14="http://schemas.microsoft.com/office/drawing/2010/main">
                <a:solidFill>
                  <a:srgbClr val="FFFFFF"/>
                </a:solidFill>
              </a14:hiddenFill>
            </a:ext>
          </a:extLst>
        </p:spPr>
      </p:pic>
      <p:sp>
        <p:nvSpPr>
          <p:cNvPr id="72710" name="Oval 6"/>
          <p:cNvSpPr>
            <a:spLocks noChangeArrowheads="1"/>
          </p:cNvSpPr>
          <p:nvPr/>
        </p:nvSpPr>
        <p:spPr bwMode="auto">
          <a:xfrm>
            <a:off x="381000" y="1263650"/>
            <a:ext cx="635000" cy="352425"/>
          </a:xfrm>
          <a:prstGeom prst="ellipse">
            <a:avLst/>
          </a:prstGeom>
          <a:solidFill>
            <a:schemeClr val="tx1"/>
          </a:solidFill>
          <a:ln w="9525">
            <a:solidFill>
              <a:srgbClr val="0000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dirty="0">
                <a:solidFill>
                  <a:srgbClr val="FF0000"/>
                </a:solidFill>
              </a:rPr>
              <a:t>2013</a:t>
            </a:r>
          </a:p>
        </p:txBody>
      </p:sp>
      <p:sp>
        <p:nvSpPr>
          <p:cNvPr id="72712" name="AutoShape 8"/>
          <p:cNvSpPr>
            <a:spLocks noChangeArrowheads="1"/>
          </p:cNvSpPr>
          <p:nvPr/>
        </p:nvSpPr>
        <p:spPr bwMode="auto">
          <a:xfrm>
            <a:off x="8501063" y="4876800"/>
            <a:ext cx="542925" cy="144463"/>
          </a:xfrm>
          <a:prstGeom prst="curvedDownArrow">
            <a:avLst>
              <a:gd name="adj1" fmla="val 75165"/>
              <a:gd name="adj2" fmla="val 150329"/>
              <a:gd name="adj3" fmla="val 33333"/>
            </a:avLst>
          </a:prstGeom>
          <a:solidFill>
            <a:srgbClr val="0000FF"/>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1" name="Text Box 3"/>
          <p:cNvSpPr txBox="1">
            <a:spLocks noGrp="1"/>
          </p:cNvSpPr>
          <p:nvPr>
            <p:ph type="body" idx="1"/>
          </p:nvPr>
        </p:nvSpPr>
        <p:spPr/>
        <p:txBody>
          <a:bodyPr/>
          <a:lstStyle/>
          <a:p>
            <a:pPr>
              <a:lnSpc>
                <a:spcPct val="90000"/>
              </a:lnSpc>
            </a:pPr>
            <a:r>
              <a:rPr lang="pt-BR" dirty="0" smtClean="0">
                <a:latin typeface="Arial" charset="0"/>
                <a:cs typeface="Arial" charset="0"/>
              </a:rPr>
              <a:t>-Em </a:t>
            </a:r>
            <a:r>
              <a:rPr lang="pt-BR" dirty="0" smtClean="0">
                <a:solidFill>
                  <a:srgbClr val="0000FF"/>
                </a:solidFill>
                <a:latin typeface="Arial" charset="0"/>
                <a:cs typeface="Arial" charset="0"/>
              </a:rPr>
              <a:t>subanálise, os autores detectaram que a gravidade da convulsão foi reduzida nos recém-nascidos com EHI sob hipotermia em apenas naqueles com EHI moderada</a:t>
            </a:r>
            <a:r>
              <a:rPr lang="pt-BR" dirty="0" smtClean="0">
                <a:latin typeface="Arial" charset="0"/>
                <a:cs typeface="Arial" charset="0"/>
              </a:rPr>
              <a:t> </a:t>
            </a:r>
            <a:r>
              <a:rPr lang="pt-BR" dirty="0" smtClean="0">
                <a:solidFill>
                  <a:srgbClr val="FF0000"/>
                </a:solidFill>
                <a:latin typeface="Arial" charset="0"/>
                <a:cs typeface="Arial" charset="0"/>
              </a:rPr>
              <a:t>mas não naqueles com EHI grave</a:t>
            </a:r>
            <a:r>
              <a:rPr lang="pt-BR" dirty="0" smtClean="0">
                <a:latin typeface="Arial" charset="0"/>
                <a:cs typeface="Arial" charset="0"/>
              </a:rPr>
              <a:t>, tal como demonstrou Low et al. </a:t>
            </a:r>
          </a:p>
          <a:p>
            <a:pPr>
              <a:lnSpc>
                <a:spcPct val="90000"/>
              </a:lnSpc>
            </a:pPr>
            <a:r>
              <a:rPr lang="pt-BR" dirty="0" smtClean="0">
                <a:latin typeface="Arial" charset="0"/>
                <a:cs typeface="Arial" charset="0"/>
              </a:rPr>
              <a:t>-Dos 12 recém-nascidos com EHI grave que foram submetidos a hipotermia terapêutica tiveram </a:t>
            </a:r>
            <a:r>
              <a:rPr lang="pt-BR" i="1" dirty="0" smtClean="0">
                <a:latin typeface="Arial" charset="0"/>
                <a:cs typeface="Arial" charset="0"/>
              </a:rPr>
              <a:t>status </a:t>
            </a:r>
            <a:r>
              <a:rPr lang="pt-BR" dirty="0" smtClean="0">
                <a:latin typeface="Arial" charset="0"/>
                <a:cs typeface="Arial" charset="0"/>
              </a:rPr>
              <a:t>epilepticus subclínico e todos os 5 recém-nascidos tiveram lesão cerebral grave como avaliada pela ressonância magnética.O estado de mal epiléptico resultante da grave e extensa lesão cerebral nestes neonatos provavelmente não irá responder prontamente aos medicamentos anticonvulsivantes ou hipotermia. A metanálise dos dados de três ensaios de hipotermia mostrou que o desfecho primário de morte e incapacidade aos 18 meses foi significativamente reduzido pelo resfriamento em recém-nascidos com EHI moderada, mas não naqueles com EHI grave.</a:t>
            </a:r>
            <a:br>
              <a:rPr lang="pt-BR" dirty="0" smtClean="0">
                <a:latin typeface="Arial" charset="0"/>
                <a:cs typeface="Arial" charset="0"/>
              </a:rPr>
            </a:br>
            <a:endParaRPr lang="pt-BR" dirty="0" smtClean="0">
              <a:latin typeface="Arial" charset="0"/>
              <a:cs typeface="Arial" charset="0"/>
            </a:endParaRPr>
          </a:p>
          <a:p>
            <a:pPr algn="ctr">
              <a:lnSpc>
                <a:spcPct val="90000"/>
              </a:lnSpc>
            </a:pPr>
            <a:r>
              <a:rPr lang="pt-BR" dirty="0" smtClean="0">
                <a:solidFill>
                  <a:srgbClr val="FF0000"/>
                </a:solidFill>
                <a:latin typeface="Arial" charset="0"/>
                <a:cs typeface="Arial" charset="0"/>
              </a:rPr>
              <a:t>Portanto,os resultados do presente estudo resultados demonstram que a </a:t>
            </a:r>
            <a:r>
              <a:rPr lang="pt-BR" dirty="0" smtClean="0">
                <a:solidFill>
                  <a:srgbClr val="0000FF"/>
                </a:solidFill>
                <a:latin typeface="Arial" charset="0"/>
                <a:cs typeface="Arial" charset="0"/>
              </a:rPr>
              <a:t>hipotermia terapêutica associa-se com a redução da gravidade das convulsões eletrográficas em recém- nascidos com EHI moderada</a:t>
            </a:r>
            <a:r>
              <a:rPr lang="pt-BR" dirty="0" smtClean="0">
                <a:solidFill>
                  <a:srgbClr val="FF0000"/>
                </a:solidFill>
                <a:latin typeface="Arial" charset="0"/>
                <a:cs typeface="Arial" charset="0"/>
              </a:rPr>
              <a:t>, mas não naqueles com EHI severa e em recém- nascidos com lesão cerebral leve a moderada, mas não nos recém- nascidos com graves lesões cerebrais mostradas pela ressonância</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9" name="Text Box 3"/>
          <p:cNvSpPr txBox="1">
            <a:spLocks noGrp="1"/>
          </p:cNvSpPr>
          <p:nvPr>
            <p:ph type="body" idx="1"/>
          </p:nvPr>
        </p:nvSpPr>
        <p:spPr>
          <a:xfrm>
            <a:off x="114300" y="203200"/>
            <a:ext cx="8521700" cy="3740150"/>
          </a:xfrm>
        </p:spPr>
        <p:txBody>
          <a:bodyPr/>
          <a:lstStyle/>
          <a:p>
            <a:pPr algn="ctr">
              <a:lnSpc>
                <a:spcPct val="90000"/>
              </a:lnSpc>
            </a:pPr>
            <a:r>
              <a:rPr lang="pt-BR" b="1" dirty="0" smtClean="0">
                <a:solidFill>
                  <a:srgbClr val="FF66CC"/>
                </a:solidFill>
                <a:latin typeface="Arial" charset="0"/>
                <a:cs typeface="Arial" charset="0"/>
              </a:rPr>
              <a:t>O efeito da aplicação da hipotermia terapêutica no balanço de fluidos e na incidência de hiponatremia em recém-nascidos com moderada ou grave encefalopatia hipóxico-isquêmica</a:t>
            </a:r>
          </a:p>
          <a:p>
            <a:pPr algn="ctr">
              <a:lnSpc>
                <a:spcPct val="90000"/>
              </a:lnSpc>
            </a:pPr>
            <a:endParaRPr lang="pt-BR" b="1" dirty="0" smtClean="0">
              <a:solidFill>
                <a:srgbClr val="FF66CC"/>
              </a:solidFill>
              <a:latin typeface="Arial" charset="0"/>
              <a:cs typeface="Arial" charset="0"/>
            </a:endParaRPr>
          </a:p>
          <a:p>
            <a:pPr algn="ctr">
              <a:lnSpc>
                <a:spcPct val="90000"/>
              </a:lnSpc>
            </a:pPr>
            <a:endParaRPr lang="pt-BR" b="1" dirty="0" smtClean="0">
              <a:solidFill>
                <a:srgbClr val="FF66CC"/>
              </a:solidFill>
              <a:latin typeface="Arial" charset="0"/>
              <a:cs typeface="Arial" charset="0"/>
            </a:endParaRPr>
          </a:p>
          <a:p>
            <a:pPr algn="ctr">
              <a:lnSpc>
                <a:spcPct val="90000"/>
              </a:lnSpc>
            </a:pPr>
            <a:r>
              <a:rPr lang="pt-BR" sz="1200" dirty="0" smtClean="0">
                <a:latin typeface="Arial" charset="0"/>
                <a:cs typeface="Arial" charset="0"/>
              </a:rPr>
              <a:t> </a:t>
            </a:r>
          </a:p>
          <a:p>
            <a:pPr>
              <a:lnSpc>
                <a:spcPct val="90000"/>
              </a:lnSpc>
            </a:pPr>
            <a:r>
              <a:rPr lang="pt-BR" sz="1200" dirty="0" smtClean="0">
                <a:latin typeface="Arial" charset="0"/>
                <a:cs typeface="Arial" charset="0"/>
              </a:rPr>
              <a:t> </a:t>
            </a:r>
          </a:p>
          <a:p>
            <a:pPr>
              <a:lnSpc>
                <a:spcPct val="90000"/>
              </a:lnSpc>
            </a:pPr>
            <a:r>
              <a:rPr lang="pt-BR" sz="1200" dirty="0" smtClean="0">
                <a:latin typeface="Arial" charset="0"/>
                <a:cs typeface="Arial" charset="0"/>
              </a:rPr>
              <a:t>A maior retenção hídrica observada no presente estudo provavelmente é secundária à diminuição da perda hídrica em consequência à vasoconstricção da pele pela hipotermia e não devido a deficiente função renal, uma vez que os níveis de creatinina foram menores no grupo pós- hipotermia.</a:t>
            </a:r>
          </a:p>
          <a:p>
            <a:pPr>
              <a:lnSpc>
                <a:spcPct val="90000"/>
              </a:lnSpc>
            </a:pPr>
            <a:endParaRPr lang="pt-BR" sz="1200" dirty="0" smtClean="0">
              <a:latin typeface="Arial" charset="0"/>
              <a:cs typeface="Arial" charset="0"/>
            </a:endParaRPr>
          </a:p>
          <a:p>
            <a:pPr algn="ctr">
              <a:lnSpc>
                <a:spcPct val="90000"/>
              </a:lnSpc>
            </a:pPr>
            <a:r>
              <a:rPr lang="pt-BR" sz="1200" dirty="0" smtClean="0">
                <a:latin typeface="Arial" charset="0"/>
                <a:cs typeface="Arial" charset="0"/>
              </a:rPr>
              <a:t> </a:t>
            </a:r>
            <a:r>
              <a:rPr lang="pt-BR" sz="1600" b="1" dirty="0" smtClean="0">
                <a:solidFill>
                  <a:srgbClr val="FF66CC"/>
                </a:solidFill>
                <a:latin typeface="Arial" charset="0"/>
                <a:cs typeface="Arial" charset="0"/>
              </a:rPr>
              <a:t>Alterações nos leucócitos circulantes em um ensaio clínico de hipotermia terapêutica para síndrome hipóxico- isquêmica neonatal </a:t>
            </a:r>
          </a:p>
          <a:p>
            <a:pPr>
              <a:lnSpc>
                <a:spcPct val="90000"/>
              </a:lnSpc>
            </a:pPr>
            <a:endParaRPr lang="pt-BR" sz="1600" b="1" dirty="0" smtClean="0">
              <a:solidFill>
                <a:srgbClr val="FF66CC"/>
              </a:solidFill>
              <a:latin typeface="Arial" charset="0"/>
              <a:cs typeface="Arial" charset="0"/>
            </a:endParaRPr>
          </a:p>
          <a:p>
            <a:pPr>
              <a:lnSpc>
                <a:spcPct val="90000"/>
              </a:lnSpc>
            </a:pPr>
            <a:endParaRPr lang="pt-BR" sz="1200" b="1" dirty="0" smtClean="0">
              <a:latin typeface="Arial" charset="0"/>
              <a:cs typeface="Arial" charset="0"/>
            </a:endParaRPr>
          </a:p>
          <a:p>
            <a:pPr>
              <a:lnSpc>
                <a:spcPct val="90000"/>
              </a:lnSpc>
            </a:pPr>
            <a:endParaRPr lang="pt-BR" sz="1200" dirty="0" smtClean="0">
              <a:latin typeface="Arial" charset="0"/>
              <a:cs typeface="Arial" charset="0"/>
            </a:endParaRPr>
          </a:p>
          <a:p>
            <a:pPr>
              <a:lnSpc>
                <a:spcPct val="90000"/>
              </a:lnSpc>
            </a:pPr>
            <a:endParaRPr lang="pt-BR" sz="1200" dirty="0" smtClean="0">
              <a:latin typeface="Arial" charset="0"/>
              <a:cs typeface="Arial" charset="0"/>
            </a:endParaRPr>
          </a:p>
          <a:p>
            <a:pPr>
              <a:lnSpc>
                <a:spcPct val="90000"/>
              </a:lnSpc>
            </a:pPr>
            <a:endParaRPr lang="pt-BR" sz="1200" dirty="0" smtClean="0">
              <a:latin typeface="Arial" charset="0"/>
              <a:cs typeface="Arial" charset="0"/>
            </a:endParaRPr>
          </a:p>
          <a:p>
            <a:pPr>
              <a:lnSpc>
                <a:spcPct val="90000"/>
              </a:lnSpc>
            </a:pPr>
            <a:r>
              <a:rPr lang="pt-BR" sz="1200" dirty="0" smtClean="0">
                <a:latin typeface="Arial" charset="0"/>
                <a:cs typeface="Arial" charset="0"/>
              </a:rPr>
              <a:t>  A baixa contagem absoluta de leucócitos com o resfriamento ocorre devido  à supressão da medula óssea e diminuição da produção de leucócitos, ao aumento da marginalização e do extravasamento tecidual. A recuperação da contagem absoluta de neutrófilos ocorre em 72 horas após o </a:t>
            </a:r>
            <a:r>
              <a:rPr lang="pt-BR" sz="1200" dirty="0" smtClean="0">
                <a:solidFill>
                  <a:srgbClr val="FF0000"/>
                </a:solidFill>
                <a:latin typeface="Arial" charset="0"/>
                <a:cs typeface="Arial" charset="0"/>
              </a:rPr>
              <a:t>reaquecimento.A persistência de baixa contagem de leucócitos ocorreu nas crianças com mais grave lesão no sistema nervoso central</a:t>
            </a:r>
            <a:r>
              <a:rPr lang="pt-BR" sz="1200" dirty="0" smtClean="0">
                <a:latin typeface="Arial" charset="0"/>
                <a:cs typeface="Arial" charset="0"/>
              </a:rPr>
              <a:t>. Nos recém-nascidos com hipotermia, aqueles que morreram ou que tiveram severo comprometimento dos escores mentais aos 12 meses apresentaram menor contagem de leucócitos durante o processo de resfriamento com 36 h, 60 h e 72 h </a:t>
            </a:r>
          </a:p>
          <a:p>
            <a:pPr>
              <a:lnSpc>
                <a:spcPct val="90000"/>
              </a:lnSpc>
            </a:pPr>
            <a:r>
              <a:rPr lang="pt-BR" sz="1200" dirty="0" smtClean="0">
                <a:latin typeface="Arial" charset="0"/>
                <a:cs typeface="Arial" charset="0"/>
              </a:rPr>
              <a:t> </a:t>
            </a:r>
          </a:p>
        </p:txBody>
      </p:sp>
      <p:sp>
        <p:nvSpPr>
          <p:cNvPr id="75780" name="Rectangle 4"/>
          <p:cNvSpPr>
            <a:spLocks noChangeArrowheads="1"/>
          </p:cNvSpPr>
          <p:nvPr/>
        </p:nvSpPr>
        <p:spPr bwMode="auto">
          <a:xfrm>
            <a:off x="214313" y="862013"/>
            <a:ext cx="8929687" cy="547687"/>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71415" bIns="0" anchor="ctr">
            <a:spAutoFit/>
          </a:bodyPr>
          <a:lstStyle/>
          <a:p>
            <a:pPr algn="ctr"/>
            <a:r>
              <a:rPr lang="pt-BR" sz="1200" dirty="0">
                <a:hlinkClick r:id="rId3"/>
              </a:rPr>
              <a:t>The effect of the implementation of therapeutic hypothermia on fluid balance and incidence of hyponatremia in neonates with moderate or severe hypoxic-ischaemic encephalopathy.</a:t>
            </a:r>
            <a:r>
              <a:rPr lang="pt-BR" sz="1200" dirty="0"/>
              <a:t>Prempunpong C, Efanov I, Sant'anna G.Acta Paediatr. 2013 Nov;102(11):e507-13. doi: 10.1111/apa.12362. Epub 2013 Sep 13.PMID: 23879198.</a:t>
            </a:r>
            <a:r>
              <a:rPr lang="pt-BR" sz="1200" u="sng" dirty="0">
                <a:hlinkClick r:id="rId4"/>
              </a:rPr>
              <a:t>Similar articles</a:t>
            </a:r>
            <a:endParaRPr lang="pt-BR" sz="1200" u="sng" dirty="0"/>
          </a:p>
        </p:txBody>
      </p:sp>
      <p:sp>
        <p:nvSpPr>
          <p:cNvPr id="75781" name="Rectangle 5"/>
          <p:cNvSpPr>
            <a:spLocks noChangeArrowheads="1"/>
          </p:cNvSpPr>
          <p:nvPr/>
        </p:nvSpPr>
        <p:spPr bwMode="auto">
          <a:xfrm>
            <a:off x="0" y="2655888"/>
            <a:ext cx="9144000" cy="73025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71415" bIns="0" anchor="ctr">
            <a:spAutoFit/>
          </a:bodyPr>
          <a:lstStyle/>
          <a:p>
            <a:pPr algn="ctr"/>
            <a:r>
              <a:rPr lang="pt-BR" sz="1200" dirty="0">
                <a:hlinkClick r:id="rId5"/>
              </a:rPr>
              <a:t>Altered circulating leukocytes and their chemokines in a clinical trial of </a:t>
            </a:r>
            <a:r>
              <a:rPr lang="pt-BR" sz="1200" b="1" dirty="0">
                <a:hlinkClick r:id="rId5"/>
              </a:rPr>
              <a:t>therapeutic hypothermia</a:t>
            </a:r>
            <a:r>
              <a:rPr lang="pt-BR" sz="1200" dirty="0">
                <a:hlinkClick r:id="rId5"/>
              </a:rPr>
              <a:t>for neonatal hypoxic ischemic encephalopathy*.</a:t>
            </a:r>
            <a:r>
              <a:rPr lang="pt-BR" sz="1200" b="1" dirty="0"/>
              <a:t>Jenkins DD</a:t>
            </a:r>
            <a:r>
              <a:rPr lang="pt-BR" sz="1200" dirty="0"/>
              <a:t>, Lee T, Chiuzan C, Perkel JK, Rollins LG, Wagner CL, Katikaneni LP, Bass WT, Kaufman DA, Horgan MJ, Laungani S, Givelichian LM, Sankaran K, Yager JY, Martin R.Pediatr Crit Care Med. 2013 Oct;14(8):786-95. doi:10.1097/PCC.0b013e3182975cc9.PMID: 23897243.</a:t>
            </a:r>
            <a:r>
              <a:rPr lang="pt-BR" sz="1200" u="sng" dirty="0">
                <a:hlinkClick r:id="rId6"/>
              </a:rPr>
              <a:t>Similar articles</a:t>
            </a:r>
            <a:endParaRPr lang="pt-BR" sz="1200" u="sng" dirty="0"/>
          </a:p>
        </p:txBody>
      </p:sp>
      <p:pic>
        <p:nvPicPr>
          <p:cNvPr id="75783" name="Picture 7" descr="ppt">
            <a:hlinkClick r:id="rId7" tooltip="Hipotermia_leucocitos"/>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808788" y="2273300"/>
            <a:ext cx="273050" cy="273050"/>
          </a:xfrm>
          <a:prstGeom prst="rect">
            <a:avLst/>
          </a:prstGeom>
          <a:noFill/>
          <a:extLst>
            <a:ext uri="{909E8E84-426E-40DD-AFC4-6F175D3DCCD1}">
              <a14:hiddenFill xmlns:a14="http://schemas.microsoft.com/office/drawing/2010/main">
                <a:solidFill>
                  <a:srgbClr val="FFFFFF"/>
                </a:solidFill>
              </a14:hiddenFill>
            </a:ext>
          </a:extLst>
        </p:spPr>
      </p:pic>
      <p:sp>
        <p:nvSpPr>
          <p:cNvPr id="75784" name="Oval 8"/>
          <p:cNvSpPr>
            <a:spLocks noChangeArrowheads="1"/>
          </p:cNvSpPr>
          <p:nvPr/>
        </p:nvSpPr>
        <p:spPr bwMode="auto">
          <a:xfrm>
            <a:off x="849313" y="655638"/>
            <a:ext cx="511175" cy="247650"/>
          </a:xfrm>
          <a:prstGeom prst="ellipse">
            <a:avLst/>
          </a:prstGeom>
          <a:solidFill>
            <a:schemeClr val="tx1"/>
          </a:solidFill>
          <a:ln w="9525">
            <a:solidFill>
              <a:srgbClr val="0000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dirty="0">
                <a:solidFill>
                  <a:srgbClr val="FF0000"/>
                </a:solidFill>
              </a:rPr>
              <a:t>2013</a:t>
            </a:r>
          </a:p>
        </p:txBody>
      </p:sp>
      <p:sp>
        <p:nvSpPr>
          <p:cNvPr id="75785" name="Oval 9"/>
          <p:cNvSpPr>
            <a:spLocks noChangeArrowheads="1"/>
          </p:cNvSpPr>
          <p:nvPr/>
        </p:nvSpPr>
        <p:spPr bwMode="auto">
          <a:xfrm>
            <a:off x="828675" y="2306638"/>
            <a:ext cx="635000" cy="352425"/>
          </a:xfrm>
          <a:prstGeom prst="ellipse">
            <a:avLst/>
          </a:prstGeom>
          <a:solidFill>
            <a:schemeClr val="tx1"/>
          </a:solidFill>
          <a:ln w="9525">
            <a:solidFill>
              <a:srgbClr val="0000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dirty="0">
                <a:solidFill>
                  <a:srgbClr val="FF0000"/>
                </a:solidFill>
              </a:rPr>
              <a:t>2013</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txBox="1">
            <a:spLocks noGrp="1"/>
          </p:cNvSpPr>
          <p:nvPr>
            <p:ph idx="4294967295"/>
          </p:nvPr>
        </p:nvSpPr>
        <p:spPr>
          <a:xfrm>
            <a:off x="261938" y="1573213"/>
            <a:ext cx="8521700" cy="3335337"/>
          </a:xfrm>
        </p:spPr>
        <p:txBody>
          <a:bodyPr lIns="91440" tIns="45720" rIns="91440" bIns="45720"/>
          <a:lstStyle/>
          <a:p>
            <a:r>
              <a:rPr lang="pt-BR" b="1" dirty="0" smtClean="0">
                <a:solidFill>
                  <a:srgbClr val="FF0000"/>
                </a:solidFill>
                <a:effectLst>
                  <a:outerShdw blurRad="38100" dist="38100" dir="2700000" algn="tl">
                    <a:srgbClr val="C0C0C0"/>
                  </a:outerShdw>
                </a:effectLst>
                <a:latin typeface="Arial" charset="0"/>
                <a:cs typeface="Arial" charset="0"/>
              </a:rPr>
              <a:t>-170 recém-nascidos asfixiados </a:t>
            </a:r>
            <a:r>
              <a:rPr lang="pt-BR" dirty="0" smtClean="0">
                <a:effectLst>
                  <a:outerShdw blurRad="38100" dist="38100" dir="2700000" algn="tl">
                    <a:srgbClr val="C0C0C0"/>
                  </a:outerShdw>
                </a:effectLst>
                <a:latin typeface="Arial" charset="0"/>
                <a:cs typeface="Arial" charset="0"/>
              </a:rPr>
              <a:t>preencheram os critérios para hipotermia. </a:t>
            </a:r>
          </a:p>
          <a:p>
            <a:r>
              <a:rPr lang="pt-BR" b="1" dirty="0" smtClean="0">
                <a:effectLst>
                  <a:outerShdw blurRad="38100" dist="38100" dir="2700000" algn="tl">
                    <a:srgbClr val="C0C0C0"/>
                  </a:outerShdw>
                </a:effectLst>
                <a:latin typeface="Arial" charset="0"/>
                <a:cs typeface="Arial" charset="0"/>
              </a:rPr>
              <a:t>15 desses recém-nascidos desenvolveram HIV, levando a uma estimativa </a:t>
            </a:r>
            <a:r>
              <a:rPr lang="pt-BR" b="1" dirty="0" smtClean="0">
                <a:solidFill>
                  <a:srgbClr val="FF0000"/>
                </a:solidFill>
                <a:effectLst>
                  <a:outerShdw blurRad="38100" dist="38100" dir="2700000" algn="tl">
                    <a:srgbClr val="C0C0C0"/>
                  </a:outerShdw>
                </a:effectLst>
                <a:latin typeface="Arial" charset="0"/>
                <a:cs typeface="Arial" charset="0"/>
              </a:rPr>
              <a:t>de 9% </a:t>
            </a:r>
            <a:r>
              <a:rPr lang="pt-BR" dirty="0" smtClean="0">
                <a:effectLst>
                  <a:outerShdw blurRad="38100" dist="38100" dir="2700000" algn="tl">
                    <a:srgbClr val="C0C0C0"/>
                  </a:outerShdw>
                </a:effectLst>
                <a:latin typeface="Arial" charset="0"/>
                <a:cs typeface="Arial" charset="0"/>
              </a:rPr>
              <a:t>de HIV nessa população de recém-nascidos. </a:t>
            </a:r>
          </a:p>
          <a:p>
            <a:r>
              <a:rPr lang="pt-BR" dirty="0" smtClean="0">
                <a:effectLst>
                  <a:outerShdw blurRad="38100" dist="38100" dir="2700000" algn="tl">
                    <a:srgbClr val="C0C0C0"/>
                  </a:outerShdw>
                </a:effectLst>
                <a:latin typeface="Arial" charset="0"/>
                <a:cs typeface="Arial" charset="0"/>
              </a:rPr>
              <a:t>53% tinham hemorragia limitada ao plexo coróide ou HIV sem dilatação ventricular; </a:t>
            </a:r>
          </a:p>
          <a:p>
            <a:r>
              <a:rPr lang="pt-BR" dirty="0" smtClean="0">
                <a:effectLst>
                  <a:outerShdw blurRad="38100" dist="38100" dir="2700000" algn="tl">
                    <a:srgbClr val="C0C0C0"/>
                  </a:outerShdw>
                </a:effectLst>
                <a:latin typeface="Arial" charset="0"/>
                <a:cs typeface="Arial" charset="0"/>
              </a:rPr>
              <a:t>47% tinham HIV com dilatação ventricular ou hemorragia parenquimatosa. </a:t>
            </a:r>
          </a:p>
          <a:p>
            <a:r>
              <a:rPr lang="pt-BR" dirty="0" smtClean="0">
                <a:effectLst>
                  <a:outerShdw blurRad="38100" dist="38100" dir="2700000" algn="tl">
                    <a:srgbClr val="C0C0C0"/>
                  </a:outerShdw>
                </a:effectLst>
                <a:latin typeface="Arial" charset="0"/>
                <a:cs typeface="Arial" charset="0"/>
              </a:rPr>
              <a:t>67%por cento tinham uma imagem cerebral inicial normal; </a:t>
            </a:r>
          </a:p>
          <a:p>
            <a:pPr algn="ctr"/>
            <a:r>
              <a:rPr lang="pt-BR" dirty="0" smtClean="0">
                <a:solidFill>
                  <a:srgbClr val="FFFF00"/>
                </a:solidFill>
                <a:effectLst>
                  <a:outerShdw blurRad="38100" dist="38100" dir="2700000" algn="tl">
                    <a:srgbClr val="C0C0C0"/>
                  </a:outerShdw>
                </a:effectLst>
                <a:latin typeface="Arial" charset="0"/>
                <a:cs typeface="Arial" charset="0"/>
              </a:rPr>
              <a:t>A imagem cerebral diagnóstica que demonstrou a </a:t>
            </a:r>
            <a:r>
              <a:rPr lang="pt-BR" b="1" dirty="0" smtClean="0">
                <a:solidFill>
                  <a:srgbClr val="FF0000"/>
                </a:solidFill>
                <a:effectLst>
                  <a:outerShdw blurRad="38100" dist="38100" dir="2700000" algn="tl">
                    <a:srgbClr val="C0C0C0"/>
                  </a:outerShdw>
                </a:effectLst>
                <a:latin typeface="Arial" charset="0"/>
                <a:cs typeface="Arial" charset="0"/>
              </a:rPr>
              <a:t>IVH foi obtida tanto durante o resfriamento (em 30%) como  em 24 h de  reaquecimento (em 30%), ou 24h após o reaquecimento (em 40%). (70% na fase de reaquecimento)</a:t>
            </a:r>
          </a:p>
          <a:p>
            <a:pPr algn="ctr">
              <a:buFont typeface="Monotype Sorts"/>
              <a:buNone/>
            </a:pPr>
            <a:r>
              <a:rPr lang="pt-BR" b="1" dirty="0" smtClean="0">
                <a:solidFill>
                  <a:srgbClr val="FF0000"/>
                </a:solidFill>
                <a:effectLst>
                  <a:outerShdw blurRad="38100" dist="38100" dir="2700000" algn="tl">
                    <a:srgbClr val="C0C0C0"/>
                  </a:outerShdw>
                </a:effectLst>
                <a:latin typeface="Arial" charset="0"/>
                <a:cs typeface="Arial" charset="0"/>
              </a:rPr>
              <a:t>(este período provavelmente corresponde </a:t>
            </a:r>
            <a:r>
              <a:rPr lang="pt-BR" b="1" dirty="0" smtClean="0">
                <a:solidFill>
                  <a:srgbClr val="FF0000"/>
                </a:solidFill>
                <a:effectLst>
                  <a:outerShdw blurRad="38100" dist="38100" dir="2700000" algn="tl">
                    <a:srgbClr val="C0C0C0"/>
                  </a:outerShdw>
                </a:effectLst>
                <a:latin typeface="Arial" charset="0"/>
                <a:cs typeface="Arial" charset="0"/>
              </a:rPr>
              <a:t>a maiores flutuações </a:t>
            </a:r>
            <a:r>
              <a:rPr lang="pt-BR" b="1" dirty="0" smtClean="0">
                <a:solidFill>
                  <a:srgbClr val="FF0000"/>
                </a:solidFill>
                <a:effectLst>
                  <a:outerShdw blurRad="38100" dist="38100" dir="2700000" algn="tl">
                    <a:srgbClr val="C0C0C0"/>
                  </a:outerShdw>
                </a:effectLst>
                <a:latin typeface="Arial" charset="0"/>
                <a:cs typeface="Arial" charset="0"/>
              </a:rPr>
              <a:t>do fluxo sanguíneo cerebral nesses pacientes)</a:t>
            </a:r>
          </a:p>
          <a:p>
            <a:r>
              <a:rPr lang="pt-BR" dirty="0" smtClean="0">
                <a:solidFill>
                  <a:srgbClr val="FFFF00"/>
                </a:solidFill>
                <a:effectLst>
                  <a:outerShdw blurRad="38100" dist="38100" dir="2700000" algn="tl">
                    <a:srgbClr val="C0C0C0"/>
                  </a:outerShdw>
                </a:effectLst>
                <a:latin typeface="Arial" charset="0"/>
                <a:cs typeface="Arial" charset="0"/>
              </a:rPr>
              <a:t> </a:t>
            </a:r>
            <a:r>
              <a:rPr lang="pt-BR" dirty="0" smtClean="0">
                <a:solidFill>
                  <a:srgbClr val="0000FF"/>
                </a:solidFill>
                <a:effectLst>
                  <a:outerShdw blurRad="38100" dist="38100" dir="2700000" algn="tl">
                    <a:srgbClr val="C0C0C0"/>
                  </a:outerShdw>
                </a:effectLst>
                <a:latin typeface="Arial" charset="0"/>
                <a:cs typeface="Arial" charset="0"/>
              </a:rPr>
              <a:t>-</a:t>
            </a:r>
            <a:r>
              <a:rPr lang="pt-BR" dirty="0" smtClean="0">
                <a:effectLst>
                  <a:outerShdw blurRad="38100" dist="38100" dir="2700000" algn="tl">
                    <a:srgbClr val="C0C0C0"/>
                  </a:outerShdw>
                </a:effectLst>
                <a:latin typeface="Arial" charset="0"/>
                <a:cs typeface="Arial" charset="0"/>
              </a:rPr>
              <a:t>Convulsões recorrentes foram o sintoma de HIV durante o reaquecimento em 20% dos recém-nascidos. </a:t>
            </a:r>
          </a:p>
          <a:p>
            <a:r>
              <a:rPr lang="pt-BR" dirty="0" smtClean="0">
                <a:effectLst>
                  <a:outerShdw blurRad="38100" dist="38100" dir="2700000" algn="tl">
                    <a:srgbClr val="C0C0C0"/>
                  </a:outerShdw>
                </a:effectLst>
                <a:latin typeface="Arial" charset="0"/>
                <a:cs typeface="Arial" charset="0"/>
              </a:rPr>
              <a:t>-A coagulopatia foi mais frequente nos recém-nascidos asfixiados que  desenvolvimento de HIV (p &lt;0,001). </a:t>
            </a:r>
          </a:p>
          <a:p>
            <a:r>
              <a:rPr lang="pt-BR" dirty="0" smtClean="0">
                <a:effectLst>
                  <a:outerShdw blurRad="38100" dist="38100" dir="2700000" algn="tl">
                    <a:srgbClr val="C0C0C0"/>
                  </a:outerShdw>
                </a:effectLst>
                <a:latin typeface="Arial" charset="0"/>
                <a:cs typeface="Arial" charset="0"/>
              </a:rPr>
              <a:t>-Os recém-nascidos asfixiados que desenvolveram a HIV também apresentaram mais hipertensão pulmonar persistente, hipotensão, trombocitopenia e coagulopatia (p = 0,03)</a:t>
            </a:r>
          </a:p>
        </p:txBody>
      </p:sp>
      <p:sp>
        <p:nvSpPr>
          <p:cNvPr id="77827" name="Rectangle 1"/>
          <p:cNvSpPr>
            <a:spLocks noChangeArrowheads="1"/>
          </p:cNvSpPr>
          <p:nvPr/>
        </p:nvSpPr>
        <p:spPr bwMode="auto">
          <a:xfrm>
            <a:off x="220663" y="817563"/>
            <a:ext cx="8785225" cy="4572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71415" bIns="0" anchor="ctr">
            <a:spAutoFit/>
          </a:bodyPr>
          <a:lstStyle/>
          <a:p>
            <a:pPr algn="ctr"/>
            <a:r>
              <a:rPr lang="en-US" sz="1000" dirty="0">
                <a:solidFill>
                  <a:srgbClr val="642A8F"/>
                </a:solidFill>
                <a:hlinkClick r:id="rId3"/>
              </a:rPr>
              <a:t>Intraventricular hemorrhage in asphyxiated newborns treated with hypothermia: a look into incidence, timing and risk factors.</a:t>
            </a:r>
            <a:endParaRPr lang="en-US" sz="1000" dirty="0">
              <a:solidFill>
                <a:schemeClr val="tx1"/>
              </a:solidFill>
              <a:latin typeface="Tahoma" pitchFamily="34" charset="0"/>
            </a:endParaRPr>
          </a:p>
          <a:p>
            <a:pPr algn="ctr"/>
            <a:r>
              <a:rPr lang="en-US" sz="1000" dirty="0"/>
              <a:t>Al Yazidi G, Boudes E, Tan X, Saint-Martin C, Shevell M, Wintermark P.BMC Pediatr. 2015 Aug 28;15:106. doi: 10.1186/s12887-015-0415-7.</a:t>
            </a:r>
            <a:r>
              <a:rPr lang="en-US" sz="1000" dirty="0">
                <a:solidFill>
                  <a:srgbClr val="575757"/>
                </a:solidFill>
              </a:rPr>
              <a:t>PMID:</a:t>
            </a:r>
            <a:r>
              <a:rPr lang="en-US" sz="1000" dirty="0">
                <a:solidFill>
                  <a:srgbClr val="575757"/>
                </a:solidFill>
                <a:latin typeface="Tahoma" pitchFamily="34" charset="0"/>
              </a:rPr>
              <a:t> </a:t>
            </a:r>
            <a:r>
              <a:rPr lang="en-US" sz="1000" dirty="0">
                <a:solidFill>
                  <a:srgbClr val="575757"/>
                </a:solidFill>
              </a:rPr>
              <a:t>26315402.</a:t>
            </a:r>
            <a:r>
              <a:rPr lang="en-US" sz="1000" dirty="0">
                <a:solidFill>
                  <a:srgbClr val="575757"/>
                </a:solidFill>
                <a:latin typeface="Tahoma" pitchFamily="34" charset="0"/>
              </a:rPr>
              <a:t> </a:t>
            </a:r>
            <a:r>
              <a:rPr lang="en-US" sz="1000" b="1" dirty="0">
                <a:solidFill>
                  <a:srgbClr val="985735"/>
                </a:solidFill>
                <a:hlinkClick r:id="rId3"/>
              </a:rPr>
              <a:t>Free PMC Article</a:t>
            </a:r>
            <a:r>
              <a:rPr lang="en-US" sz="1000" b="1" dirty="0">
                <a:solidFill>
                  <a:srgbClr val="985735"/>
                </a:solidFill>
              </a:rPr>
              <a:t>.</a:t>
            </a:r>
            <a:r>
              <a:rPr lang="en-US" sz="1000" u="sng" dirty="0">
                <a:solidFill>
                  <a:srgbClr val="6666AA"/>
                </a:solidFill>
                <a:hlinkClick r:id="rId4"/>
              </a:rPr>
              <a:t>Similar articles</a:t>
            </a:r>
            <a:r>
              <a:rPr lang="en-US" sz="1000" dirty="0">
                <a:solidFill>
                  <a:srgbClr val="6666AA"/>
                </a:solidFill>
              </a:rPr>
              <a:t>. Canadá</a:t>
            </a:r>
            <a:endParaRPr lang="en-US" sz="1000" dirty="0">
              <a:solidFill>
                <a:schemeClr val="tx1"/>
              </a:solidFill>
              <a:latin typeface="Tahoma" pitchFamily="34" charset="0"/>
            </a:endParaRPr>
          </a:p>
        </p:txBody>
      </p:sp>
      <p:sp>
        <p:nvSpPr>
          <p:cNvPr id="77828" name="Text Box 4"/>
          <p:cNvSpPr txBox="1">
            <a:spLocks noChangeArrowheads="1"/>
          </p:cNvSpPr>
          <p:nvPr/>
        </p:nvSpPr>
        <p:spPr bwMode="auto">
          <a:xfrm>
            <a:off x="-4763" y="301625"/>
            <a:ext cx="9066213" cy="51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pt-BR" b="1" dirty="0">
                <a:solidFill>
                  <a:srgbClr val="FF66CC"/>
                </a:solidFill>
              </a:rPr>
              <a:t>Hemorragia intraventricular nos reém-nascidos asfixiados tratados com hipotermia:incidência, tempo de </a:t>
            </a:r>
          </a:p>
          <a:p>
            <a:pPr algn="ctr"/>
            <a:r>
              <a:rPr lang="pt-BR" b="1" dirty="0">
                <a:solidFill>
                  <a:srgbClr val="FF66CC"/>
                </a:solidFill>
              </a:rPr>
              <a:t>ocorrência e fatores de risco</a:t>
            </a:r>
          </a:p>
        </p:txBody>
      </p:sp>
      <p:sp>
        <p:nvSpPr>
          <p:cNvPr id="77829" name="Oval 5"/>
          <p:cNvSpPr>
            <a:spLocks noChangeArrowheads="1"/>
          </p:cNvSpPr>
          <p:nvPr/>
        </p:nvSpPr>
        <p:spPr bwMode="auto">
          <a:xfrm>
            <a:off x="0" y="0"/>
            <a:ext cx="635000" cy="352425"/>
          </a:xfrm>
          <a:prstGeom prst="ellipse">
            <a:avLst/>
          </a:prstGeom>
          <a:solidFill>
            <a:schemeClr val="tx1"/>
          </a:solidFill>
          <a:ln w="9525">
            <a:solidFill>
              <a:srgbClr val="0000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dirty="0">
                <a:solidFill>
                  <a:srgbClr val="FF0000"/>
                </a:solidFill>
              </a:rPr>
              <a:t>2015</a:t>
            </a:r>
          </a:p>
        </p:txBody>
      </p:sp>
      <p:sp>
        <p:nvSpPr>
          <p:cNvPr id="77830" name="AutoShape 6"/>
          <p:cNvSpPr>
            <a:spLocks noChangeArrowheads="1"/>
          </p:cNvSpPr>
          <p:nvPr/>
        </p:nvSpPr>
        <p:spPr bwMode="auto">
          <a:xfrm>
            <a:off x="8501063" y="4870450"/>
            <a:ext cx="542925" cy="144463"/>
          </a:xfrm>
          <a:prstGeom prst="curvedDownArrow">
            <a:avLst>
              <a:gd name="adj1" fmla="val 75165"/>
              <a:gd name="adj2" fmla="val 150329"/>
              <a:gd name="adj3" fmla="val 33333"/>
            </a:avLst>
          </a:prstGeom>
          <a:solidFill>
            <a:srgbClr val="0000FF"/>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p:cNvSpPr txBox="1">
            <a:spLocks noGrp="1"/>
          </p:cNvSpPr>
          <p:nvPr>
            <p:ph type="subTitle" sz="quarter" idx="4294967295"/>
          </p:nvPr>
        </p:nvSpPr>
        <p:spPr>
          <a:xfrm>
            <a:off x="128588" y="1546225"/>
            <a:ext cx="9001125" cy="1314450"/>
          </a:xfrm>
        </p:spPr>
        <p:txBody>
          <a:bodyPr lIns="91440" tIns="45720" rIns="91440" bIns="45720"/>
          <a:lstStyle>
            <a:lvl1pPr algn="ctr">
              <a:defRPr sz="1400">
                <a:solidFill>
                  <a:srgbClr val="000000"/>
                </a:solidFill>
                <a:latin typeface="Arial" charset="0"/>
                <a:cs typeface="Arial" charset="0"/>
                <a:sym typeface="Arial" charset="0"/>
              </a:defRPr>
            </a:lvl1pPr>
            <a:lvl2pPr algn="ctr">
              <a:defRPr sz="1400">
                <a:solidFill>
                  <a:srgbClr val="000000"/>
                </a:solidFill>
                <a:latin typeface="Arial" charset="0"/>
                <a:cs typeface="Arial" charset="0"/>
                <a:sym typeface="Arial" charset="0"/>
              </a:defRPr>
            </a:lvl2pPr>
            <a:lvl3pPr algn="ctr">
              <a:defRPr sz="1400">
                <a:solidFill>
                  <a:srgbClr val="000000"/>
                </a:solidFill>
                <a:latin typeface="Arial" charset="0"/>
                <a:cs typeface="Arial" charset="0"/>
                <a:sym typeface="Arial" charset="0"/>
              </a:defRPr>
            </a:lvl3pPr>
            <a:lvl4pPr algn="ctr">
              <a:defRPr sz="1400">
                <a:solidFill>
                  <a:srgbClr val="000000"/>
                </a:solidFill>
                <a:latin typeface="Arial" charset="0"/>
                <a:cs typeface="Arial" charset="0"/>
                <a:sym typeface="Arial" charset="0"/>
              </a:defRPr>
            </a:lvl4pPr>
            <a:lvl5pPr algn="ctr">
              <a:defRPr sz="1400">
                <a:solidFill>
                  <a:srgbClr val="000000"/>
                </a:solidFill>
                <a:latin typeface="Arial" charset="0"/>
                <a:cs typeface="Arial" charset="0"/>
                <a:sym typeface="Arial" charset="0"/>
              </a:defRPr>
            </a:lvl5pPr>
            <a:lvl6pPr marL="2514600" indent="-228600" algn="ctr"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algn="ctr"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algn="ctr"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algn="ctr"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a:r>
              <a:rPr lang="pt-BR" dirty="0" smtClean="0">
                <a:solidFill>
                  <a:schemeClr val="bg2"/>
                </a:solidFill>
                <a:effectLst>
                  <a:outerShdw blurRad="38100" dist="38100" dir="2700000" algn="tl">
                    <a:srgbClr val="C0C0C0"/>
                  </a:outerShdw>
                </a:effectLst>
              </a:rPr>
              <a:t>-</a:t>
            </a:r>
            <a:r>
              <a:rPr lang="pt-BR" sz="2000" dirty="0" smtClean="0">
                <a:effectLst>
                  <a:outerShdw blurRad="38100" dist="38100" dir="2700000" algn="tl">
                    <a:srgbClr val="C0C0C0"/>
                  </a:outerShdw>
                </a:effectLst>
              </a:rPr>
              <a:t>Os recém-nascidos asfixiados tratados com hipotermia podem estar em maior risco de hemorragia intraventricular, especialmente naqueles com instabilidade hemodinâmica significativa.</a:t>
            </a:r>
          </a:p>
          <a:p>
            <a:pPr marL="0" indent="0"/>
            <a:r>
              <a:rPr lang="pt-BR" sz="2000" dirty="0" smtClean="0">
                <a:effectLst>
                  <a:outerShdw blurRad="38100" dist="38100" dir="2700000" algn="tl">
                    <a:srgbClr val="C0C0C0"/>
                  </a:outerShdw>
                </a:effectLst>
              </a:rPr>
              <a:t>-A hemorragia intraventricular parece se desenvolver mais muitas vezes durante a última parte do tratamento de hipotermia ou durante o reaquecimento. </a:t>
            </a:r>
          </a:p>
          <a:p>
            <a:pPr marL="0" indent="0"/>
            <a:r>
              <a:rPr lang="pt-BR" sz="2000" b="1" dirty="0" smtClean="0">
                <a:solidFill>
                  <a:srgbClr val="0000FF"/>
                </a:solidFill>
                <a:effectLst>
                  <a:outerShdw blurRad="38100" dist="38100" dir="2700000" algn="tl">
                    <a:srgbClr val="C0C0C0"/>
                  </a:outerShdw>
                </a:effectLst>
              </a:rPr>
              <a:t>Assim, os esforços devem ser direcionados no sentido de manter a estabilidade hemodinâmica nesses pacientes, sobretudo  durante a fase de reaquecimento</a:t>
            </a:r>
          </a:p>
          <a:p>
            <a:pPr marL="0" indent="0"/>
            <a:endParaRPr lang="pt-BR" sz="2000" b="1" dirty="0" smtClean="0">
              <a:solidFill>
                <a:srgbClr val="0000FF"/>
              </a:solidFill>
              <a:effectLst>
                <a:outerShdw blurRad="38100" dist="38100" dir="2700000" algn="tl">
                  <a:srgbClr val="C0C0C0"/>
                </a:outerShdw>
              </a:effectLst>
            </a:endParaRPr>
          </a:p>
          <a:p>
            <a:pPr marL="0" indent="0"/>
            <a:endParaRPr lang="pt-BR" sz="2000" b="1" dirty="0" smtClean="0">
              <a:solidFill>
                <a:srgbClr val="FFFF00"/>
              </a:solidFill>
              <a:effectLst>
                <a:outerShdw blurRad="38100" dist="38100" dir="2700000" algn="tl">
                  <a:srgbClr val="C0C0C0"/>
                </a:outerShdw>
              </a:effectLst>
            </a:endParaRPr>
          </a:p>
          <a:p>
            <a:pPr marL="0" indent="0"/>
            <a:endParaRPr lang="pt-BR" sz="2000" dirty="0" smtClean="0">
              <a:effectLst>
                <a:outerShdw blurRad="38100" dist="38100" dir="2700000" algn="tl">
                  <a:srgbClr val="C0C0C0"/>
                </a:outerShdw>
              </a:effectLst>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3" name="Rectangle 3"/>
          <p:cNvSpPr txBox="1">
            <a:spLocks noGrp="1" noChangeArrowheads="1"/>
          </p:cNvSpPr>
          <p:nvPr>
            <p:ph type="body" idx="4294967295"/>
          </p:nvPr>
        </p:nvSpPr>
        <p:spPr>
          <a:xfrm>
            <a:off x="207963" y="1808163"/>
            <a:ext cx="8521700" cy="3335337"/>
          </a:xfrm>
        </p:spPr>
        <p:txBody>
          <a:bodyPr lIns="91440" tIns="45720" rIns="91440" bIns="45720"/>
          <a:lstStyle/>
          <a:p>
            <a:pPr eaLnBrk="1" hangingPunct="1">
              <a:lnSpc>
                <a:spcPct val="80000"/>
              </a:lnSpc>
            </a:pPr>
            <a:endParaRPr lang="pt-BR" sz="1200" dirty="0" smtClean="0">
              <a:effectLst>
                <a:outerShdw blurRad="38100" dist="38100" dir="2700000" algn="tl">
                  <a:srgbClr val="C0C0C0"/>
                </a:outerShdw>
              </a:effectLst>
              <a:latin typeface="Arial" charset="0"/>
              <a:cs typeface="Arial" charset="0"/>
            </a:endParaRPr>
          </a:p>
          <a:p>
            <a:pPr algn="ctr"/>
            <a:r>
              <a:rPr lang="pt-BR" sz="2000" dirty="0" smtClean="0">
                <a:effectLst>
                  <a:outerShdw blurRad="38100" dist="38100" dir="2700000" algn="tl">
                    <a:srgbClr val="C0C0C0"/>
                  </a:outerShdw>
                </a:effectLst>
                <a:latin typeface="Arial" charset="0"/>
                <a:cs typeface="Arial" charset="0"/>
              </a:rPr>
              <a:t>Os níveis de lactato durante os primeiros 4 dias de vida devem ser seguidos como um potencial marcador de estado hemodinâmico subótimo em recém-nascidos asfixiados a termo tratados com hipotermia, para quem a manutenção da homeostase durante o tratamento de hipotermia é de extrema importância para aliviar a lesão cerebral.</a:t>
            </a:r>
          </a:p>
        </p:txBody>
      </p:sp>
      <p:sp>
        <p:nvSpPr>
          <p:cNvPr id="79875" name="Rectangle 1"/>
          <p:cNvSpPr>
            <a:spLocks noChangeArrowheads="1"/>
          </p:cNvSpPr>
          <p:nvPr/>
        </p:nvSpPr>
        <p:spPr bwMode="auto">
          <a:xfrm>
            <a:off x="107950" y="1058863"/>
            <a:ext cx="8866188" cy="4572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71415" bIns="0" anchor="ctr">
            <a:spAutoFit/>
          </a:bodyPr>
          <a:lstStyle/>
          <a:p>
            <a:pPr algn="ctr"/>
            <a:r>
              <a:rPr lang="en-US" sz="1000" dirty="0">
                <a:solidFill>
                  <a:srgbClr val="642A8F"/>
                </a:solidFill>
                <a:hlinkClick r:id="rId3"/>
              </a:rPr>
              <a:t>Secondary Increase of Lactate Levels in Asphyxiated Newborns during Hypothermia Treatment: Reflect of Suboptimal Hemodynamics (A Case Series and Review of the Literature).</a:t>
            </a:r>
            <a:r>
              <a:rPr lang="en-US" sz="1000" dirty="0"/>
              <a:t>Al Balushi A, Guilbault MP, Wintermark P.AJP Rep. 2016 Mar;6(1):e48-58. doi: 10.1055/s-0035-1565921. Epub 2015 Oct 28.</a:t>
            </a:r>
            <a:endParaRPr lang="en-US" sz="1000" dirty="0">
              <a:solidFill>
                <a:schemeClr val="tx1"/>
              </a:solidFill>
              <a:latin typeface="Tahoma" pitchFamily="34" charset="0"/>
            </a:endParaRPr>
          </a:p>
          <a:p>
            <a:pPr algn="ctr"/>
            <a:r>
              <a:rPr lang="en-US" sz="1000" dirty="0">
                <a:solidFill>
                  <a:srgbClr val="575757"/>
                </a:solidFill>
              </a:rPr>
              <a:t>PMID:</a:t>
            </a:r>
            <a:r>
              <a:rPr lang="en-US" sz="1000" dirty="0">
                <a:solidFill>
                  <a:srgbClr val="575757"/>
                </a:solidFill>
                <a:latin typeface="Tahoma" pitchFamily="34" charset="0"/>
              </a:rPr>
              <a:t> </a:t>
            </a:r>
            <a:r>
              <a:rPr lang="en-US" sz="1000" dirty="0">
                <a:solidFill>
                  <a:srgbClr val="575757"/>
                </a:solidFill>
              </a:rPr>
              <a:t>26929870.</a:t>
            </a:r>
            <a:r>
              <a:rPr lang="en-US" sz="1000" dirty="0">
                <a:solidFill>
                  <a:srgbClr val="575757"/>
                </a:solidFill>
                <a:latin typeface="Tahoma" pitchFamily="34" charset="0"/>
              </a:rPr>
              <a:t> </a:t>
            </a:r>
            <a:r>
              <a:rPr lang="en-US" sz="1000" b="1" dirty="0">
                <a:solidFill>
                  <a:srgbClr val="985735"/>
                </a:solidFill>
                <a:hlinkClick r:id="rId3"/>
              </a:rPr>
              <a:t>Free PMC Article</a:t>
            </a:r>
            <a:r>
              <a:rPr lang="en-US" sz="1000" b="1" dirty="0">
                <a:solidFill>
                  <a:srgbClr val="985735"/>
                </a:solidFill>
              </a:rPr>
              <a:t>.</a:t>
            </a:r>
            <a:r>
              <a:rPr lang="en-US" sz="1000" u="sng" dirty="0">
                <a:solidFill>
                  <a:srgbClr val="6666AA"/>
                </a:solidFill>
                <a:hlinkClick r:id="rId4"/>
              </a:rPr>
              <a:t>Similar articles</a:t>
            </a:r>
            <a:r>
              <a:rPr lang="en-US" sz="1000" u="sng" dirty="0">
                <a:solidFill>
                  <a:srgbClr val="6666AA"/>
                </a:solidFill>
              </a:rPr>
              <a:t>. </a:t>
            </a:r>
            <a:r>
              <a:rPr lang="en-US" sz="1000" dirty="0">
                <a:solidFill>
                  <a:srgbClr val="6666AA"/>
                </a:solidFill>
              </a:rPr>
              <a:t>Canadá</a:t>
            </a:r>
            <a:endParaRPr lang="en-US" sz="1000" dirty="0">
              <a:solidFill>
                <a:schemeClr val="tx1"/>
              </a:solidFill>
              <a:latin typeface="Tahoma" pitchFamily="34" charset="0"/>
            </a:endParaRPr>
          </a:p>
        </p:txBody>
      </p:sp>
      <p:sp>
        <p:nvSpPr>
          <p:cNvPr id="79876" name="Text Box 4"/>
          <p:cNvSpPr txBox="1">
            <a:spLocks noChangeArrowheads="1"/>
          </p:cNvSpPr>
          <p:nvPr/>
        </p:nvSpPr>
        <p:spPr bwMode="auto">
          <a:xfrm>
            <a:off x="1112838" y="190500"/>
            <a:ext cx="6210300" cy="942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pt-BR" b="1" dirty="0">
                <a:solidFill>
                  <a:srgbClr val="FF66CC"/>
                </a:solidFill>
              </a:rPr>
              <a:t>Aumento Secundário dos Níveis de Lactato em Recém-Nascidos Asfixiados durante o Tratamento com Hipotermia: Reflete a Hemodinâmica Subótima (Uma Série de Casos e Revisão da Literatura).</a:t>
            </a:r>
          </a:p>
        </p:txBody>
      </p:sp>
      <p:sp>
        <p:nvSpPr>
          <p:cNvPr id="79877" name="Oval 5"/>
          <p:cNvSpPr>
            <a:spLocks noChangeArrowheads="1"/>
          </p:cNvSpPr>
          <p:nvPr/>
        </p:nvSpPr>
        <p:spPr bwMode="auto">
          <a:xfrm>
            <a:off x="0" y="217488"/>
            <a:ext cx="635000" cy="352425"/>
          </a:xfrm>
          <a:prstGeom prst="ellipse">
            <a:avLst/>
          </a:prstGeom>
          <a:solidFill>
            <a:schemeClr val="tx1"/>
          </a:solidFill>
          <a:ln w="9525">
            <a:solidFill>
              <a:srgbClr val="0000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dirty="0">
                <a:solidFill>
                  <a:srgbClr val="FF0000"/>
                </a:solidFill>
              </a:rPr>
              <a:t>2016</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1" name="Text Box 3"/>
          <p:cNvSpPr txBox="1">
            <a:spLocks noGrp="1"/>
          </p:cNvSpPr>
          <p:nvPr>
            <p:ph type="body" idx="1"/>
          </p:nvPr>
        </p:nvSpPr>
        <p:spPr>
          <a:xfrm>
            <a:off x="296863" y="1544638"/>
            <a:ext cx="8521700" cy="3605212"/>
          </a:xfrm>
        </p:spPr>
        <p:txBody>
          <a:bodyPr/>
          <a:lstStyle/>
          <a:p>
            <a:r>
              <a:rPr lang="pt-BR" dirty="0" smtClean="0">
                <a:latin typeface="Arial" charset="0"/>
                <a:cs typeface="Arial" charset="0"/>
              </a:rPr>
              <a:t>-</a:t>
            </a:r>
            <a:r>
              <a:rPr lang="pt-BR" sz="1600" dirty="0" smtClean="0">
                <a:latin typeface="Arial" charset="0"/>
                <a:cs typeface="Arial" charset="0"/>
              </a:rPr>
              <a:t>Dados clínicos do período perinatal estavam disponíveis para 116 neonatos. Os dados de acompanhamento estavam disponíveis para 93 dos 116 (80%) neonatos que sobreviveram à alta, com um período médio de acompanhamento de 23 meses (intervalo interquartílico 1236 meses). </a:t>
            </a:r>
          </a:p>
          <a:p>
            <a:r>
              <a:rPr lang="pt-BR" sz="1600" dirty="0" smtClean="0">
                <a:latin typeface="Arial" charset="0"/>
                <a:cs typeface="Arial" charset="0"/>
              </a:rPr>
              <a:t>-A análise multivariada demonstrou que a </a:t>
            </a:r>
            <a:r>
              <a:rPr lang="pt-BR" sz="1600" dirty="0" smtClean="0">
                <a:solidFill>
                  <a:srgbClr val="FF0000"/>
                </a:solidFill>
                <a:latin typeface="Arial" charset="0"/>
                <a:cs typeface="Arial" charset="0"/>
              </a:rPr>
              <a:t>alta exposição a convulsões eletroencefalográficas</a:t>
            </a:r>
            <a:r>
              <a:rPr lang="pt-BR" sz="1600" dirty="0" smtClean="0">
                <a:latin typeface="Arial" charset="0"/>
                <a:cs typeface="Arial" charset="0"/>
              </a:rPr>
              <a:t> (OR 5,2, IC95% 1,3-21,2, p = 0,02) e </a:t>
            </a:r>
            <a:r>
              <a:rPr lang="pt-BR" sz="1600" dirty="0" smtClean="0">
                <a:solidFill>
                  <a:srgbClr val="FF0000"/>
                </a:solidFill>
                <a:latin typeface="Arial" charset="0"/>
                <a:cs typeface="Arial" charset="0"/>
              </a:rPr>
              <a:t>anormalidade moderada / severa do EEG</a:t>
            </a:r>
            <a:r>
              <a:rPr lang="pt-BR" sz="1600" dirty="0" smtClean="0">
                <a:latin typeface="Arial" charset="0"/>
                <a:cs typeface="Arial" charset="0"/>
              </a:rPr>
              <a:t>  (OR 8,3, 95% CI 1,6-43,9, p = 0,01) </a:t>
            </a:r>
            <a:r>
              <a:rPr lang="pt-BR" sz="1600" dirty="0" smtClean="0">
                <a:solidFill>
                  <a:srgbClr val="FF0000"/>
                </a:solidFill>
                <a:latin typeface="Arial" charset="0"/>
                <a:cs typeface="Arial" charset="0"/>
              </a:rPr>
              <a:t>foram preditores independentes de anormalidade motora desenvolvimento</a:t>
            </a:r>
            <a:r>
              <a:rPr lang="pt-BR" sz="1600" dirty="0" smtClean="0">
                <a:latin typeface="Arial" charset="0"/>
                <a:cs typeface="Arial" charset="0"/>
              </a:rPr>
              <a:t>. </a:t>
            </a:r>
          </a:p>
          <a:p>
            <a:r>
              <a:rPr lang="pt-BR" sz="1600" dirty="0" smtClean="0">
                <a:latin typeface="Arial" charset="0"/>
                <a:cs typeface="Arial" charset="0"/>
              </a:rPr>
              <a:t>-</a:t>
            </a:r>
            <a:r>
              <a:rPr lang="pt-BR" sz="1600" dirty="0" smtClean="0">
                <a:solidFill>
                  <a:srgbClr val="FF0000"/>
                </a:solidFill>
                <a:latin typeface="Arial" charset="0"/>
                <a:cs typeface="Arial" charset="0"/>
              </a:rPr>
              <a:t>Alta exposição a convulsões eletroencefalográficas foi um preditor independente de desenvolvimento de linguagem anormal</a:t>
            </a:r>
            <a:r>
              <a:rPr lang="pt-BR" sz="1600" dirty="0" smtClean="0">
                <a:latin typeface="Arial" charset="0"/>
                <a:cs typeface="Arial" charset="0"/>
              </a:rPr>
              <a:t> (OR 4,2, 95% IC 1,1-15,9, p = 0,04). </a:t>
            </a:r>
            <a:r>
              <a:rPr lang="pt-BR" sz="1600" dirty="0" smtClean="0">
                <a:solidFill>
                  <a:srgbClr val="FF0000"/>
                </a:solidFill>
                <a:latin typeface="Arial" charset="0"/>
                <a:cs typeface="Arial" charset="0"/>
              </a:rPr>
              <a:t>Alta exposição a convulsões eletroencefalográficas</a:t>
            </a:r>
            <a:r>
              <a:rPr lang="pt-BR" sz="1600" dirty="0" smtClean="0">
                <a:latin typeface="Arial" charset="0"/>
                <a:cs typeface="Arial" charset="0"/>
              </a:rPr>
              <a:t> (OR 7.0, IC 95% 2.2-22.5, p = 0.01) e </a:t>
            </a:r>
            <a:r>
              <a:rPr lang="pt-BR" sz="1600" dirty="0" smtClean="0">
                <a:solidFill>
                  <a:srgbClr val="FF0000"/>
                </a:solidFill>
                <a:latin typeface="Arial" charset="0"/>
                <a:cs typeface="Arial" charset="0"/>
              </a:rPr>
              <a:t>encefalopatia grave</a:t>
            </a:r>
            <a:r>
              <a:rPr lang="pt-BR" sz="1600" dirty="0" smtClean="0">
                <a:latin typeface="Arial" charset="0"/>
                <a:cs typeface="Arial" charset="0"/>
              </a:rPr>
              <a:t> (OR 7.9, 95% CI 1.5-42.7, p = 0.02) foram </a:t>
            </a:r>
            <a:r>
              <a:rPr lang="pt-BR" sz="1600" dirty="0" smtClean="0">
                <a:solidFill>
                  <a:srgbClr val="FF0000"/>
                </a:solidFill>
                <a:latin typeface="Arial" charset="0"/>
                <a:cs typeface="Arial" charset="0"/>
              </a:rPr>
              <a:t>preditores independentes de ressonâncias  anormais</a:t>
            </a:r>
            <a:r>
              <a:rPr lang="pt-BR" sz="1600" dirty="0" smtClean="0">
                <a:latin typeface="Arial" charset="0"/>
                <a:cs typeface="Arial" charset="0"/>
              </a:rPr>
              <a:t>.</a:t>
            </a:r>
          </a:p>
          <a:p>
            <a:endParaRPr lang="pt-BR" sz="1600" dirty="0" smtClean="0">
              <a:latin typeface="Arial" charset="0"/>
              <a:cs typeface="Arial" charset="0"/>
            </a:endParaRPr>
          </a:p>
          <a:p>
            <a:endParaRPr lang="pt-BR" sz="1600" b="1" dirty="0" smtClean="0">
              <a:solidFill>
                <a:srgbClr val="0000FF"/>
              </a:solidFill>
              <a:latin typeface="Arial" charset="0"/>
              <a:cs typeface="Arial" charset="0"/>
            </a:endParaRPr>
          </a:p>
        </p:txBody>
      </p:sp>
      <p:sp>
        <p:nvSpPr>
          <p:cNvPr id="94212" name="Rectangle 4"/>
          <p:cNvSpPr>
            <a:spLocks noChangeArrowheads="1"/>
          </p:cNvSpPr>
          <p:nvPr/>
        </p:nvSpPr>
        <p:spPr bwMode="auto">
          <a:xfrm>
            <a:off x="365125" y="782638"/>
            <a:ext cx="8778875" cy="73025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71415" bIns="0" anchor="ctr">
            <a:spAutoFit/>
          </a:bodyPr>
          <a:lstStyle/>
          <a:p>
            <a:pPr algn="ctr"/>
            <a:r>
              <a:rPr lang="pt-BR" sz="1200" dirty="0">
                <a:hlinkClick r:id="rId3"/>
              </a:rPr>
              <a:t>High electroencephalographic seizure exposure is associated with unfavorable outcomes in neonates with hypoxic-ischemic encephalopathy.</a:t>
            </a:r>
            <a:r>
              <a:rPr lang="pt-BR" sz="1200" dirty="0"/>
              <a:t>Fitzgerald MP, Massey SL, Fung FW, Kessler SK, Abend NS.Seizure. 2018 Sep 11;61:221-226. doi: 10.1016/j.seizure.2018.09.003. [Epub ahead of print]</a:t>
            </a:r>
          </a:p>
          <a:p>
            <a:pPr algn="ctr"/>
            <a:r>
              <a:rPr lang="pt-BR" sz="1200" dirty="0"/>
              <a:t>PMID: 30227341.</a:t>
            </a:r>
            <a:r>
              <a:rPr lang="pt-BR" sz="1200" u="sng" dirty="0">
                <a:hlinkClick r:id="rId4"/>
              </a:rPr>
              <a:t>Similar articles</a:t>
            </a:r>
            <a:endParaRPr lang="pt-BR" sz="1200" u="sng" dirty="0"/>
          </a:p>
        </p:txBody>
      </p:sp>
      <p:sp>
        <p:nvSpPr>
          <p:cNvPr id="94213" name="Rectangle 5"/>
          <p:cNvSpPr>
            <a:spLocks noChangeArrowheads="1"/>
          </p:cNvSpPr>
          <p:nvPr/>
        </p:nvSpPr>
        <p:spPr bwMode="auto">
          <a:xfrm>
            <a:off x="1190625" y="0"/>
            <a:ext cx="6556375" cy="825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pt-BR" sz="1600" b="1" dirty="0">
                <a:solidFill>
                  <a:srgbClr val="FF66CC"/>
                </a:solidFill>
              </a:rPr>
              <a:t>A alta exposição a crises eletroencefalográficas está associada a desfechos desfavoráveis em neonatos com encefalopatia hipóxico-isquêmica</a:t>
            </a:r>
          </a:p>
        </p:txBody>
      </p:sp>
      <p:sp>
        <p:nvSpPr>
          <p:cNvPr id="94214" name="Oval 6"/>
          <p:cNvSpPr>
            <a:spLocks noChangeArrowheads="1"/>
          </p:cNvSpPr>
          <p:nvPr/>
        </p:nvSpPr>
        <p:spPr bwMode="auto">
          <a:xfrm>
            <a:off x="0" y="217488"/>
            <a:ext cx="635000" cy="352425"/>
          </a:xfrm>
          <a:prstGeom prst="ellipse">
            <a:avLst/>
          </a:prstGeom>
          <a:solidFill>
            <a:schemeClr val="tx1"/>
          </a:solidFill>
          <a:ln w="9525">
            <a:solidFill>
              <a:srgbClr val="0000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dirty="0">
                <a:solidFill>
                  <a:srgbClr val="FF0000"/>
                </a:solidFill>
              </a:rPr>
              <a:t>2018</a:t>
            </a:r>
          </a:p>
        </p:txBody>
      </p:sp>
      <p:sp>
        <p:nvSpPr>
          <p:cNvPr id="94215" name="AutoShape 7"/>
          <p:cNvSpPr>
            <a:spLocks noChangeArrowheads="1"/>
          </p:cNvSpPr>
          <p:nvPr/>
        </p:nvSpPr>
        <p:spPr bwMode="auto">
          <a:xfrm>
            <a:off x="8501063" y="4864100"/>
            <a:ext cx="542925" cy="144463"/>
          </a:xfrm>
          <a:prstGeom prst="curvedDownArrow">
            <a:avLst>
              <a:gd name="adj1" fmla="val 75165"/>
              <a:gd name="adj2" fmla="val 150329"/>
              <a:gd name="adj3" fmla="val 33333"/>
            </a:avLst>
          </a:prstGeom>
          <a:solidFill>
            <a:srgbClr val="0000FF"/>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Text Box 2"/>
          <p:cNvSpPr txBox="1">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compatLnSpc="1">
            <a:prstTxWarp prst="textNoShape">
              <a:avLst/>
            </a:prstTxWarp>
          </a:bodyPr>
          <a:lstStyle/>
          <a:p>
            <a:pPr algn="ctr">
              <a:spcBef>
                <a:spcPct val="0"/>
              </a:spcBef>
              <a:spcAft>
                <a:spcPct val="0"/>
              </a:spcAft>
              <a:buClr>
                <a:srgbClr val="000000"/>
              </a:buClr>
              <a:buSzTx/>
              <a:buFont typeface="Arial" charset="0"/>
              <a:buNone/>
            </a:pPr>
            <a:r>
              <a:rPr lang="pt-BR" sz="2000" b="1" dirty="0" smtClean="0">
                <a:solidFill>
                  <a:srgbClr val="0000FF"/>
                </a:solidFill>
                <a:latin typeface="Arial" charset="0"/>
                <a:cs typeface="Arial" charset="0"/>
                <a:sym typeface="Arial" charset="0"/>
              </a:rPr>
              <a:t>CONCLUSÕES- a necessidade da monitorização eletroencefalográfica contínua</a:t>
            </a:r>
          </a:p>
        </p:txBody>
      </p:sp>
      <p:sp>
        <p:nvSpPr>
          <p:cNvPr id="95235" name="Text Box 3"/>
          <p:cNvSpPr txBox="1">
            <a:spLocks noGrp="1"/>
          </p:cNvSpPr>
          <p:nvPr>
            <p:ph type="body" idx="1"/>
          </p:nvPr>
        </p:nvSpPr>
        <p:spPr/>
        <p:txBody>
          <a:bodyPr/>
          <a:lstStyle/>
          <a:p>
            <a:r>
              <a:rPr lang="pt-BR" dirty="0" smtClean="0">
                <a:latin typeface="Arial" charset="0"/>
                <a:cs typeface="Arial" charset="0"/>
              </a:rPr>
              <a:t>-Alta exposição a CONVULSÕES ELETROENCEFALOGRÁFICAS é preditiva de desenvolvimento anormal do neurodesenvolvimento (motor e linguagem) e desfechos de neuroimagem em neonatos com EHI tratados com hipotermia terapêutica, mesmo depois de controlar múltiplas variáveis clínicas e EEG importantes. </a:t>
            </a:r>
          </a:p>
          <a:p>
            <a:r>
              <a:rPr lang="pt-BR" dirty="0" smtClean="0">
                <a:latin typeface="Arial" charset="0"/>
                <a:cs typeface="Arial" charset="0"/>
              </a:rPr>
              <a:t>-Por causa dessa associação com o resultado, minimizar a exposição a convulsões eletroencefalográficas por meio de estratégias de identificação das convulsões eletroencefalográficas e uso criterioso de medicações anticonvulsivas podem representar uma importante estratégia neuroprotetora clínica,podendo  melhorar os resultados nessa população. </a:t>
            </a:r>
          </a:p>
          <a:p>
            <a:r>
              <a:rPr lang="pt-BR" dirty="0" smtClean="0">
                <a:latin typeface="Arial" charset="0"/>
                <a:cs typeface="Arial" charset="0"/>
              </a:rPr>
              <a:t>-Mais estudos são necessários para determinar se a identificação e o gerenciamento otimizados das convulsões eletroencefalográficas realmente melhoram o resultado. </a:t>
            </a:r>
          </a:p>
          <a:p>
            <a:pPr algn="ctr"/>
            <a:r>
              <a:rPr lang="pt-BR" dirty="0" smtClean="0">
                <a:solidFill>
                  <a:srgbClr val="0000FF"/>
                </a:solidFill>
                <a:latin typeface="Arial" charset="0"/>
                <a:cs typeface="Arial" charset="0"/>
              </a:rPr>
              <a:t>Se existe um período de tempo útil durante o qual minimizar a exposição às convulsões eletroencefalográficas, então isso pode favorecer a monitorização intensiva  eletroencefalográfica contínua e tratamento imediato das convulsões</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7" name="Text Box 3"/>
          <p:cNvSpPr txBox="1">
            <a:spLocks noGrp="1"/>
          </p:cNvSpPr>
          <p:nvPr>
            <p:ph type="body" idx="1"/>
          </p:nvPr>
        </p:nvSpPr>
        <p:spPr/>
        <p:txBody>
          <a:bodyPr/>
          <a:lstStyle/>
          <a:p>
            <a:pPr>
              <a:lnSpc>
                <a:spcPct val="80000"/>
              </a:lnSpc>
            </a:pPr>
            <a:r>
              <a:rPr lang="pt-BR" sz="1200" b="1" dirty="0" smtClean="0">
                <a:solidFill>
                  <a:srgbClr val="0000FF"/>
                </a:solidFill>
                <a:latin typeface="Arial" charset="0"/>
                <a:cs typeface="Arial" charset="0"/>
              </a:rPr>
              <a:t>                     Monitorar a glicemia (principalmente nas primeiras 24 horas) a cada 6 horas</a:t>
            </a:r>
            <a:endParaRPr lang="pt-BR" sz="1200" dirty="0" smtClean="0">
              <a:latin typeface="Arial" charset="0"/>
              <a:cs typeface="Arial" charset="0"/>
            </a:endParaRPr>
          </a:p>
          <a:p>
            <a:pPr>
              <a:lnSpc>
                <a:spcPct val="80000"/>
              </a:lnSpc>
            </a:pPr>
            <a:r>
              <a:rPr lang="pt-BR" sz="1200" b="1" dirty="0" smtClean="0">
                <a:solidFill>
                  <a:srgbClr val="FF0000"/>
                </a:solidFill>
                <a:latin typeface="Arial" charset="0"/>
                <a:cs typeface="Arial" charset="0"/>
              </a:rPr>
              <a:t>       		A hiperglicemia no primeiro dia apresenta um desfecho ruim</a:t>
            </a:r>
            <a:r>
              <a:rPr lang="pt-BR" sz="1200" b="1" dirty="0" smtClean="0">
                <a:latin typeface="Arial" charset="0"/>
                <a:cs typeface="Arial" charset="0"/>
              </a:rPr>
              <a:t>. </a:t>
            </a:r>
            <a:r>
              <a:rPr lang="pt-BR" sz="1200" dirty="0" smtClean="0">
                <a:latin typeface="Arial" charset="0"/>
                <a:cs typeface="Arial" charset="0"/>
              </a:rPr>
              <a:t>Para cada diminuição da temperatura central em 1 °C, as taxas basal e metabólicas cerebrais diminuem em 5 a 7%, levando a uma diminuição da utilização da glicose.A hipotermia tem sido associada a hiperglicemia como resultado da diminuição da utilização, diminuição da liberação e sensibilidade da insulina e aumento da gliconeogênese e glicogenólise.</a:t>
            </a:r>
          </a:p>
          <a:p>
            <a:pPr>
              <a:lnSpc>
                <a:spcPct val="80000"/>
              </a:lnSpc>
            </a:pPr>
            <a:endParaRPr lang="pt-BR" sz="1200" dirty="0" smtClean="0">
              <a:latin typeface="Arial" charset="0"/>
              <a:cs typeface="Arial" charset="0"/>
            </a:endParaRPr>
          </a:p>
          <a:p>
            <a:pPr>
              <a:lnSpc>
                <a:spcPct val="80000"/>
              </a:lnSpc>
            </a:pPr>
            <a:r>
              <a:rPr lang="pt-PT" sz="1200" b="1" dirty="0" smtClean="0">
                <a:latin typeface="Arial" charset="0"/>
                <a:cs typeface="Arial" charset="0"/>
              </a:rPr>
              <a:t>                                                                       </a:t>
            </a:r>
            <a:r>
              <a:rPr lang="pt-PT" sz="2400" b="1" dirty="0" smtClean="0">
                <a:solidFill>
                  <a:srgbClr val="0000FF"/>
                </a:solidFill>
                <a:latin typeface="Arial" charset="0"/>
                <a:cs typeface="Arial" charset="0"/>
              </a:rPr>
              <a:t>REAQUECIMENTO</a:t>
            </a:r>
          </a:p>
          <a:p>
            <a:pPr>
              <a:lnSpc>
                <a:spcPct val="80000"/>
              </a:lnSpc>
            </a:pPr>
            <a:r>
              <a:rPr lang="pt-PT" sz="1200" b="1" dirty="0" smtClean="0">
                <a:latin typeface="Arial" charset="0"/>
                <a:cs typeface="Arial" charset="0"/>
              </a:rPr>
              <a:t>	- Iniciar após as 72h de hipotermia </a:t>
            </a:r>
          </a:p>
          <a:p>
            <a:pPr>
              <a:lnSpc>
                <a:spcPct val="80000"/>
              </a:lnSpc>
            </a:pPr>
            <a:r>
              <a:rPr lang="pt-PT" sz="1200" b="1" dirty="0" smtClean="0">
                <a:latin typeface="Arial" charset="0"/>
                <a:cs typeface="Arial" charset="0"/>
              </a:rPr>
              <a:t>	</a:t>
            </a:r>
            <a:r>
              <a:rPr lang="pt-PT" sz="1200" dirty="0" smtClean="0">
                <a:latin typeface="Arial" charset="0"/>
                <a:cs typeface="Arial" charset="0"/>
              </a:rPr>
              <a:t>- Aquecer </a:t>
            </a:r>
            <a:r>
              <a:rPr lang="pt-BR" sz="1200" dirty="0" smtClean="0">
                <a:latin typeface="Arial" charset="0"/>
                <a:cs typeface="Arial" charset="0"/>
              </a:rPr>
              <a:t>0,5 ° C a cada hora até chegar a 36,5° C </a:t>
            </a:r>
          </a:p>
          <a:p>
            <a:pPr algn="ctr">
              <a:lnSpc>
                <a:spcPct val="80000"/>
              </a:lnSpc>
            </a:pPr>
            <a:r>
              <a:rPr lang="pt-BR" sz="2400" b="1" dirty="0" smtClean="0">
                <a:solidFill>
                  <a:srgbClr val="0000FF"/>
                </a:solidFill>
                <a:latin typeface="Arial" charset="0"/>
                <a:cs typeface="Arial" charset="0"/>
              </a:rPr>
              <a:t>    Medir sinais vitais a cada 30 minutos durante o reaquecimento</a:t>
            </a:r>
            <a:r>
              <a:rPr lang="pt-BR" sz="1200" dirty="0" smtClean="0">
                <a:latin typeface="Arial" charset="0"/>
                <a:cs typeface="Arial" charset="0"/>
              </a:rPr>
              <a:t>. </a:t>
            </a:r>
          </a:p>
          <a:p>
            <a:pPr>
              <a:lnSpc>
                <a:spcPct val="80000"/>
              </a:lnSpc>
            </a:pPr>
            <a:r>
              <a:rPr lang="pt-BR" sz="1200" dirty="0" smtClean="0">
                <a:latin typeface="Arial" charset="0"/>
                <a:cs typeface="Arial" charset="0"/>
              </a:rPr>
              <a:t>        	O reaquecimento deve ser lento. Os esforços devem ser direcionados no sentido de </a:t>
            </a:r>
            <a:r>
              <a:rPr lang="pt-BR" sz="1200" b="1" dirty="0" smtClean="0">
                <a:solidFill>
                  <a:srgbClr val="0000FF"/>
                </a:solidFill>
                <a:latin typeface="Arial" charset="0"/>
                <a:cs typeface="Arial" charset="0"/>
              </a:rPr>
              <a:t>manter a estabilidade hemodinâmica nesses pacientes</a:t>
            </a:r>
            <a:r>
              <a:rPr lang="pt-BR" sz="1200" dirty="0" smtClean="0">
                <a:latin typeface="Arial" charset="0"/>
                <a:cs typeface="Arial" charset="0"/>
              </a:rPr>
              <a:t>, sobretudo durante a fase de reaquecimento para evitar a ocorrência de hemorragia intraventricular. </a:t>
            </a:r>
            <a:r>
              <a:rPr lang="pt-BR" sz="1200" b="1" dirty="0" smtClean="0">
                <a:solidFill>
                  <a:srgbClr val="0000FF"/>
                </a:solidFill>
                <a:latin typeface="Arial" charset="0"/>
                <a:cs typeface="Arial" charset="0"/>
              </a:rPr>
              <a:t>Os níveis de lactato durante os primeiros 4 dias de vida devem ser seguidos</a:t>
            </a:r>
            <a:r>
              <a:rPr lang="pt-BR" sz="1200" dirty="0" smtClean="0">
                <a:latin typeface="Arial" charset="0"/>
                <a:cs typeface="Arial" charset="0"/>
              </a:rPr>
              <a:t> como um potencial marcador de estado hemodinâmico subótimo em recém-nascidos asfixiados a termo tratados com hipotermia, para quem </a:t>
            </a:r>
            <a:r>
              <a:rPr lang="pt-BR" sz="1200" b="1" dirty="0" smtClean="0">
                <a:solidFill>
                  <a:srgbClr val="0000FF"/>
                </a:solidFill>
                <a:latin typeface="Arial" charset="0"/>
                <a:cs typeface="Arial" charset="0"/>
              </a:rPr>
              <a:t>a manutenção da homeostase durante o tratamento de hipotermia é de extrema importância para aliviar a lesão cerebral.</a:t>
            </a:r>
          </a:p>
        </p:txBody>
      </p:sp>
      <p:sp>
        <p:nvSpPr>
          <p:cNvPr id="93189" name="Rectangle 5"/>
          <p:cNvSpPr>
            <a:spLocks noChangeArrowheads="1"/>
          </p:cNvSpPr>
          <p:nvPr/>
        </p:nvSpPr>
        <p:spPr bwMode="auto">
          <a:xfrm>
            <a:off x="1411288" y="482600"/>
            <a:ext cx="6335712"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algn="ctr" eaLnBrk="0" hangingPunct="0">
              <a:buClr>
                <a:srgbClr val="000000"/>
              </a:buClr>
              <a:buFont typeface="Arial" charset="0"/>
              <a:buNone/>
            </a:pPr>
            <a:r>
              <a:rPr lang="pt-BR" sz="2700" b="1" dirty="0">
                <a:solidFill>
                  <a:srgbClr val="0000FF"/>
                </a:solidFill>
                <a:latin typeface="Lato" pitchFamily="34" charset="0"/>
              </a:rPr>
              <a:t>ASFIXIA PERINATAL </a:t>
            </a:r>
            <a:r>
              <a:rPr lang="pt-BR" sz="2700" b="1" dirty="0">
                <a:solidFill>
                  <a:srgbClr val="0000FF"/>
                </a:solidFill>
                <a:latin typeface="Arial"/>
              </a:rPr>
              <a:t>–</a:t>
            </a:r>
            <a:r>
              <a:rPr lang="pt-BR" sz="2700" b="1" dirty="0">
                <a:solidFill>
                  <a:srgbClr val="0000FF"/>
                </a:solidFill>
                <a:latin typeface="Lato" pitchFamily="34" charset="0"/>
              </a:rPr>
              <a:t> 2018</a:t>
            </a:r>
          </a:p>
          <a:p>
            <a:pPr algn="ctr" eaLnBrk="0" hangingPunct="0"/>
            <a:r>
              <a:rPr lang="pt-BR" sz="600" u="sng" dirty="0">
                <a:solidFill>
                  <a:srgbClr val="78909C"/>
                </a:solidFill>
              </a:rPr>
              <a:t> </a:t>
            </a:r>
            <a:endParaRPr lang="pt-BR" u="sng" dirty="0">
              <a:solidFill>
                <a:srgbClr val="78909C"/>
              </a:solidFill>
            </a:endParaRPr>
          </a:p>
          <a:p>
            <a:pPr algn="ctr" eaLnBrk="0" hangingPunct="0"/>
            <a:r>
              <a:rPr lang="pt-BR" sz="1300" dirty="0">
                <a:solidFill>
                  <a:srgbClr val="424242"/>
                </a:solidFill>
                <a:latin typeface="Source Sans Pro" charset="0"/>
              </a:rPr>
              <a:t>Carlos A. M. Zaconeta,</a:t>
            </a:r>
            <a:r>
              <a:rPr lang="pt-BR" sz="1300" dirty="0">
                <a:solidFill>
                  <a:srgbClr val="424242"/>
                </a:solidFill>
                <a:latin typeface="Arial"/>
              </a:rPr>
              <a:t> </a:t>
            </a:r>
            <a:r>
              <a:rPr lang="pt-BR" sz="1300" dirty="0">
                <a:solidFill>
                  <a:srgbClr val="424242"/>
                </a:solidFill>
                <a:latin typeface="Source Sans Pro" charset="0"/>
              </a:rPr>
              <a:t>Fabiano Cunha Gon</a:t>
            </a:r>
            <a:r>
              <a:rPr lang="pt-BR" sz="1300" dirty="0">
                <a:solidFill>
                  <a:srgbClr val="424242"/>
                </a:solidFill>
                <a:latin typeface="Arial"/>
              </a:rPr>
              <a:t>ç</a:t>
            </a:r>
            <a:r>
              <a:rPr lang="pt-BR" sz="1300" dirty="0">
                <a:solidFill>
                  <a:srgbClr val="424242"/>
                </a:solidFill>
                <a:latin typeface="Source Sans Pro" charset="0"/>
              </a:rPr>
              <a:t>alves,</a:t>
            </a:r>
            <a:r>
              <a:rPr lang="pt-BR" sz="1300" dirty="0">
                <a:solidFill>
                  <a:srgbClr val="424242"/>
                </a:solidFill>
                <a:latin typeface="Arial"/>
              </a:rPr>
              <a:t> </a:t>
            </a:r>
            <a:r>
              <a:rPr lang="pt-BR" sz="1300" dirty="0">
                <a:solidFill>
                  <a:srgbClr val="424242"/>
                </a:solidFill>
                <a:latin typeface="Source Sans Pro" charset="0"/>
              </a:rPr>
              <a:t>Paulo R. Margotto,Ludmilla Beleza</a:t>
            </a:r>
            <a:endParaRPr lang="pt-BR" dirty="0">
              <a:solidFill>
                <a:srgbClr val="78909C"/>
              </a:solidFill>
            </a:endParaRPr>
          </a:p>
        </p:txBody>
      </p:sp>
      <p:pic>
        <p:nvPicPr>
          <p:cNvPr id="93190" name="Picture 6" descr="doc">
            <a:hlinkClick r:id="rId3" tooltip="NOVO-ASFIXIA PERINATAL"/>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16738" y="436563"/>
            <a:ext cx="457200" cy="457200"/>
          </a:xfrm>
          <a:prstGeom prst="rect">
            <a:avLst/>
          </a:prstGeom>
          <a:noFill/>
          <a:extLst>
            <a:ext uri="{909E8E84-426E-40DD-AFC4-6F175D3DCCD1}">
              <a14:hiddenFill xmlns:a14="http://schemas.microsoft.com/office/drawing/2010/main">
                <a:solidFill>
                  <a:srgbClr val="FFFFFF"/>
                </a:solidFill>
              </a14:hiddenFill>
            </a:ext>
          </a:extLst>
        </p:spPr>
      </p:pic>
      <p:sp>
        <p:nvSpPr>
          <p:cNvPr id="93192" name="Oval 8"/>
          <p:cNvSpPr>
            <a:spLocks noChangeArrowheads="1"/>
          </p:cNvSpPr>
          <p:nvPr/>
        </p:nvSpPr>
        <p:spPr bwMode="auto">
          <a:xfrm>
            <a:off x="0" y="217488"/>
            <a:ext cx="635000" cy="352425"/>
          </a:xfrm>
          <a:prstGeom prst="ellipse">
            <a:avLst/>
          </a:prstGeom>
          <a:solidFill>
            <a:schemeClr val="tx1"/>
          </a:solidFill>
          <a:ln w="9525">
            <a:solidFill>
              <a:srgbClr val="0000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dirty="0">
                <a:solidFill>
                  <a:srgbClr val="FF0000"/>
                </a:solidFill>
              </a:rPr>
              <a:t>2018</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7" name="Text Box 3"/>
          <p:cNvSpPr txBox="1">
            <a:spLocks noGrp="1"/>
          </p:cNvSpPr>
          <p:nvPr>
            <p:ph type="body" idx="1"/>
          </p:nvPr>
        </p:nvSpPr>
        <p:spPr/>
        <p:txBody>
          <a:bodyPr/>
          <a:lstStyle/>
          <a:p>
            <a:pPr>
              <a:lnSpc>
                <a:spcPct val="80000"/>
              </a:lnSpc>
            </a:pPr>
            <a:r>
              <a:rPr lang="pt-BR" sz="1200" b="1" dirty="0" smtClean="0">
                <a:solidFill>
                  <a:srgbClr val="0000FF"/>
                </a:solidFill>
                <a:latin typeface="Arial" charset="0"/>
                <a:cs typeface="Arial" charset="0"/>
              </a:rPr>
              <a:t>                     </a:t>
            </a:r>
          </a:p>
        </p:txBody>
      </p:sp>
      <p:sp>
        <p:nvSpPr>
          <p:cNvPr id="93189" name="Rectangle 5"/>
          <p:cNvSpPr>
            <a:spLocks noChangeArrowheads="1"/>
          </p:cNvSpPr>
          <p:nvPr/>
        </p:nvSpPr>
        <p:spPr bwMode="auto">
          <a:xfrm>
            <a:off x="3764210" y="625688"/>
            <a:ext cx="1629870" cy="4154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algn="ctr" eaLnBrk="0" hangingPunct="0">
              <a:buClr>
                <a:srgbClr val="000000"/>
              </a:buClr>
              <a:buFont typeface="Arial" charset="0"/>
              <a:buNone/>
            </a:pPr>
            <a:r>
              <a:rPr lang="pt-BR" sz="2700" b="1" dirty="0" smtClean="0">
                <a:solidFill>
                  <a:srgbClr val="0000FF"/>
                </a:solidFill>
                <a:latin typeface="Lato" pitchFamily="34" charset="0"/>
              </a:rPr>
              <a:t>Portanto...</a:t>
            </a:r>
            <a:endParaRPr lang="pt-BR" dirty="0">
              <a:solidFill>
                <a:srgbClr val="78909C"/>
              </a:solidFill>
            </a:endParaRPr>
          </a:p>
        </p:txBody>
      </p:sp>
      <p:sp>
        <p:nvSpPr>
          <p:cNvPr id="2" name="Retângulo 1"/>
          <p:cNvSpPr/>
          <p:nvPr/>
        </p:nvSpPr>
        <p:spPr>
          <a:xfrm>
            <a:off x="0" y="1143293"/>
            <a:ext cx="9088998" cy="3754874"/>
          </a:xfrm>
          <a:prstGeom prst="rect">
            <a:avLst/>
          </a:prstGeom>
        </p:spPr>
        <p:txBody>
          <a:bodyPr wrap="square">
            <a:spAutoFit/>
          </a:bodyPr>
          <a:lstStyle/>
          <a:p>
            <a:r>
              <a:rPr lang="pt-BR" dirty="0"/>
              <a:t>Os autores apresentam um caso grave de síndrome hipóxico-isquêmica em hipotermia terapêutica que apresentou instabilidade hemodinâmica, distúrbio de coagulação, convulsões eletrográficas (tornaram-se mais progressivas à medida que o reaquecimento progrediu, associam-se a pior desfecho neurológico e  </a:t>
            </a:r>
            <a:r>
              <a:rPr lang="pt-BR" b="1" dirty="0"/>
              <a:t>esses bebês deveriam ser monitorizados com eletroencefalograma contínuo, para a pronta identificação das convulsões e tratamento</a:t>
            </a:r>
            <a:r>
              <a:rPr lang="pt-BR" dirty="0"/>
              <a:t> imediato, segundo publicação desse mês, precisamente dia 11/9, de  Fitzgerald MP et al) e, na </a:t>
            </a:r>
            <a:r>
              <a:rPr lang="pt-BR" b="1" dirty="0"/>
              <a:t>fase de reaquecimento</a:t>
            </a:r>
            <a:r>
              <a:rPr lang="pt-BR" dirty="0"/>
              <a:t>, HIV à direita com extensão parenquimatosa à direita parieto-occipital e para o ventrículo esquerdo, além de infarto nas páreas </a:t>
            </a:r>
            <a:r>
              <a:rPr lang="pt-BR" i="1" dirty="0"/>
              <a:t>watershed</a:t>
            </a:r>
            <a:r>
              <a:rPr lang="pt-BR" dirty="0"/>
              <a:t> bilaterais. A hipotermia terapêutica e o reaquecimento podem causar flutuações no fluxo sanguíneo cerebral, nos pacientes com risco de HIV. A redução da temperatura corporal diminuiu o fluxo sanguíneo cerebral, mas o </a:t>
            </a:r>
            <a:r>
              <a:rPr lang="pt-BR" b="1" dirty="0"/>
              <a:t>reaquecimento</a:t>
            </a:r>
            <a:r>
              <a:rPr lang="pt-BR" dirty="0"/>
              <a:t> deve ser feito  de modo que  o fluxo seja restabelecido normalmente. O processo de reaquecimento tipicamente causa vasodilatação periférica, o que aumenta volume </a:t>
            </a:r>
            <a:r>
              <a:rPr lang="pt-BR" dirty="0" smtClean="0"/>
              <a:t>sanguíneo </a:t>
            </a:r>
            <a:r>
              <a:rPr lang="pt-BR" dirty="0"/>
              <a:t>intravascular e </a:t>
            </a:r>
            <a:r>
              <a:rPr lang="pt-BR" dirty="0" smtClean="0"/>
              <a:t>frequentemente </a:t>
            </a:r>
            <a:r>
              <a:rPr lang="pt-BR" dirty="0"/>
              <a:t>leva à hipotensão, havendo um desequilíbrio entre oferta e consumo de oxigênio. Estudo subseqüente desse grupo (2015) mostrou que 70%da ocorrência da HIV ocorreu durante o </a:t>
            </a:r>
            <a:r>
              <a:rPr lang="pt-BR" b="1" dirty="0"/>
              <a:t>processo de reaquecimento</a:t>
            </a:r>
            <a:r>
              <a:rPr lang="pt-BR" dirty="0"/>
              <a:t>, período provavelmente que corresponde às maiores flutuações do fluxo sanguíneo cerebral nesses pacientes).</a:t>
            </a:r>
            <a:r>
              <a:rPr lang="pt-BR" b="1" dirty="0"/>
              <a:t> Assim, os esforços devem ser direcionados no sentido de manter a estabilidade hemodinâmica nesses pacientes, sobretudo  durante a fase de reaquecimento </a:t>
            </a:r>
            <a:r>
              <a:rPr lang="pt-BR" dirty="0"/>
              <a:t>(observem os níveis de lactato nos primeiros 4 dias nesses pacientes, um potencial marcador  do estado hemodinâmico desses pacientes, segundo Al Balushi A et al, 2016)</a:t>
            </a:r>
            <a:endParaRPr lang="pt-BR" dirty="0"/>
          </a:p>
        </p:txBody>
      </p:sp>
      <p:sp>
        <p:nvSpPr>
          <p:cNvPr id="3" name="CaixaDeTexto 2"/>
          <p:cNvSpPr txBox="1"/>
          <p:nvPr/>
        </p:nvSpPr>
        <p:spPr>
          <a:xfrm>
            <a:off x="7931809" y="4909527"/>
            <a:ext cx="1212191" cy="246221"/>
          </a:xfrm>
          <a:prstGeom prst="rect">
            <a:avLst/>
          </a:prstGeom>
          <a:noFill/>
        </p:spPr>
        <p:txBody>
          <a:bodyPr wrap="none" rtlCol="0">
            <a:spAutoFit/>
          </a:bodyPr>
          <a:lstStyle/>
          <a:p>
            <a:r>
              <a:rPr lang="pt-BR" sz="1000" dirty="0" smtClean="0"/>
              <a:t>Paulo R. Margotto</a:t>
            </a:r>
            <a:endParaRPr lang="pt-BR" sz="1000" dirty="0"/>
          </a:p>
        </p:txBody>
      </p:sp>
    </p:spTree>
    <p:extLst>
      <p:ext uri="{BB962C8B-B14F-4D97-AF65-F5344CB8AC3E}">
        <p14:creationId xmlns:p14="http://schemas.microsoft.com/office/powerpoint/2010/main" val="46439273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Text Box 2"/>
          <p:cNvSpPr txBox="1">
            <a:spLocks noGrp="1"/>
          </p:cNvSpPr>
          <p:nvPr>
            <p:ph type="title"/>
          </p:nvPr>
        </p:nvSpPr>
        <p:spPr bwMode="auto">
          <a:xfrm>
            <a:off x="193675" y="77788"/>
            <a:ext cx="8521700" cy="57308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compatLnSpc="1">
            <a:prstTxWarp prst="textNoShape">
              <a:avLst/>
            </a:prstTxWarp>
          </a:bodyPr>
          <a:lstStyle/>
          <a:p>
            <a:pPr>
              <a:spcBef>
                <a:spcPct val="0"/>
              </a:spcBef>
              <a:spcAft>
                <a:spcPct val="0"/>
              </a:spcAft>
              <a:buClr>
                <a:srgbClr val="000000"/>
              </a:buClr>
              <a:buSzTx/>
              <a:buFont typeface="Arial" charset="0"/>
              <a:buNone/>
            </a:pPr>
            <a:r>
              <a:rPr lang="pt-BR" sz="2400" dirty="0" smtClean="0">
                <a:solidFill>
                  <a:srgbClr val="0000FF"/>
                </a:solidFill>
                <a:latin typeface="Arial" charset="0"/>
                <a:cs typeface="Arial" charset="0"/>
                <a:sym typeface="Arial" charset="0"/>
              </a:rPr>
              <a:t>OBRIGADO!</a:t>
            </a:r>
          </a:p>
        </p:txBody>
      </p:sp>
      <p:pic>
        <p:nvPicPr>
          <p:cNvPr id="76804"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38388" y="215900"/>
            <a:ext cx="4770437" cy="4432300"/>
          </a:xfrm>
          <a:prstGeom prst="rect">
            <a:avLst/>
          </a:prstGeom>
          <a:noFill/>
          <a:ln w="381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6805" name="Text Box 5"/>
          <p:cNvSpPr txBox="1">
            <a:spLocks noChangeArrowheads="1"/>
          </p:cNvSpPr>
          <p:nvPr/>
        </p:nvSpPr>
        <p:spPr bwMode="auto">
          <a:xfrm>
            <a:off x="1749425" y="4706938"/>
            <a:ext cx="583882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dirty="0">
                <a:solidFill>
                  <a:srgbClr val="0000FF"/>
                </a:solidFill>
              </a:rPr>
              <a:t>Doutorandos Joaquim, Nathália, (Dr. Paulo R. Margotto), Flávia e Pedro</a:t>
            </a:r>
          </a:p>
        </p:txBody>
      </p:sp>
    </p:spTree>
  </p:cSld>
  <p:clrMapOvr>
    <a:masterClrMapping/>
  </p:clrMapOvr>
</p:sld>
</file>

<file path=ppt/theme/theme1.xml><?xml version="1.0" encoding="utf-8"?>
<a:theme xmlns:a="http://schemas.openxmlformats.org/drawingml/2006/main" name="Pop">
  <a:themeElements>
    <a:clrScheme name="Pop">
      <a:dk1>
        <a:srgbClr val="F8E71C"/>
      </a:dk1>
      <a:lt1>
        <a:srgbClr val="FFFFFF"/>
      </a:lt1>
      <a:dk2>
        <a:srgbClr val="000000"/>
      </a:dk2>
      <a:lt2>
        <a:srgbClr val="D9D9D9"/>
      </a:lt2>
      <a:accent1>
        <a:srgbClr val="666666"/>
      </a:accent1>
      <a:accent2>
        <a:srgbClr val="483165"/>
      </a:accent2>
      <a:accent3>
        <a:srgbClr val="EB1E95"/>
      </a:accent3>
      <a:accent4>
        <a:srgbClr val="0F9D58"/>
      </a:accent4>
      <a:accent5>
        <a:srgbClr val="01AFD1"/>
      </a:accent5>
      <a:accent6>
        <a:srgbClr val="9C27B0"/>
      </a:accent6>
      <a:hlink>
        <a:srgbClr val="01AFD1"/>
      </a:hlink>
      <a:folHlink>
        <a:srgbClr val="01AFD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o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632</TotalTime>
  <Words>3550</Words>
  <Application>Microsoft Office PowerPoint</Application>
  <PresentationFormat>Apresentação na tela (16:9)</PresentationFormat>
  <Paragraphs>190</Paragraphs>
  <Slides>41</Slides>
  <Notes>41</Notes>
  <HiddenSlides>0</HiddenSlides>
  <MMClips>0</MMClips>
  <ScaleCrop>false</ScaleCrop>
  <HeadingPairs>
    <vt:vector size="6" baseType="variant">
      <vt:variant>
        <vt:lpstr>Fontes usadas</vt:lpstr>
      </vt:variant>
      <vt:variant>
        <vt:i4>10</vt:i4>
      </vt:variant>
      <vt:variant>
        <vt:lpstr>Tema</vt:lpstr>
      </vt:variant>
      <vt:variant>
        <vt:i4>1</vt:i4>
      </vt:variant>
      <vt:variant>
        <vt:lpstr>Títulos de slides</vt:lpstr>
      </vt:variant>
      <vt:variant>
        <vt:i4>41</vt:i4>
      </vt:variant>
    </vt:vector>
  </HeadingPairs>
  <TitlesOfParts>
    <vt:vector size="52" baseType="lpstr">
      <vt:lpstr>Arial</vt:lpstr>
      <vt:lpstr>MS PGothic</vt:lpstr>
      <vt:lpstr>Tahoma</vt:lpstr>
      <vt:lpstr>Source Sans Pro</vt:lpstr>
      <vt:lpstr>Nunito</vt:lpstr>
      <vt:lpstr>Calibri</vt:lpstr>
      <vt:lpstr>Monotype Sorts</vt:lpstr>
      <vt:lpstr>Oswald</vt:lpstr>
      <vt:lpstr>Playfair Display</vt:lpstr>
      <vt:lpstr>Lato</vt:lpstr>
      <vt:lpstr>Pop</vt:lpstr>
      <vt:lpstr>Apresentação do PowerPoint</vt:lpstr>
      <vt:lpstr>Introdução</vt:lpstr>
      <vt:lpstr>Introdução</vt:lpstr>
      <vt:lpstr>Introdução</vt:lpstr>
      <vt:lpstr>Descrição do caso clínico</vt:lpstr>
      <vt:lpstr>Descrição do caso clínico </vt:lpstr>
      <vt:lpstr>Apresentação do PowerPoint</vt:lpstr>
      <vt:lpstr>Descrição do caso clínico </vt:lpstr>
      <vt:lpstr>Apresentação do PowerPoint</vt:lpstr>
      <vt:lpstr>Descrição do caso clínico </vt:lpstr>
      <vt:lpstr>Apresentação do PowerPoint</vt:lpstr>
      <vt:lpstr>Descrição do caso clínico </vt:lpstr>
      <vt:lpstr>Descrição do caso clínico </vt:lpstr>
      <vt:lpstr>Apresentação do PowerPoint</vt:lpstr>
      <vt:lpstr>Apresentação do PowerPoint</vt:lpstr>
      <vt:lpstr>Descrição do caso clínico </vt:lpstr>
      <vt:lpstr>Descrição do caso clínico </vt:lpstr>
      <vt:lpstr>Descrição do caso clínico </vt:lpstr>
      <vt:lpstr>Discussão</vt:lpstr>
      <vt:lpstr>Fatores potenciais de risco na patogênese da hemorragia intraventricular em recém-nascidos asfixiados a termo tratados com hipotermia</vt:lpstr>
      <vt:lpstr>Discussão</vt:lpstr>
      <vt:lpstr>Discussão</vt:lpstr>
      <vt:lpstr>Discussão</vt:lpstr>
      <vt:lpstr>Discussão</vt:lpstr>
      <vt:lpstr>Discussão</vt:lpstr>
      <vt:lpstr>Discussão</vt:lpstr>
      <vt:lpstr>Apresentação do PowerPoint</vt:lpstr>
      <vt:lpstr>Apresentação do PowerPoint</vt:lpstr>
      <vt:lpstr>Nota do Editor do site, Dr. Paulo R. Margotto. Consultem também! Estudando Juntos! Aqui e Agora!</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CONCLUSÕES- a necessidade da monitorização eletroencefalográfica contínua</vt:lpstr>
      <vt:lpstr>Apresentação do PowerPoint</vt:lpstr>
      <vt:lpstr>Apresentação do PowerPoint</vt:lpstr>
      <vt:lpstr>OBRIGADO!</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Clube de Revista</dc:title>
  <dc:creator>FLAVIA COSTA</dc:creator>
  <cp:lastModifiedBy>Usuário do Windows</cp:lastModifiedBy>
  <cp:revision>21</cp:revision>
  <dcterms:modified xsi:type="dcterms:W3CDTF">2018-09-21T20:36:09Z</dcterms:modified>
</cp:coreProperties>
</file>