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sldIdLst>
    <p:sldId id="256" r:id="rId2"/>
    <p:sldId id="257" r:id="rId3"/>
    <p:sldId id="258" r:id="rId4"/>
    <p:sldId id="273" r:id="rId5"/>
    <p:sldId id="259" r:id="rId6"/>
    <p:sldId id="281" r:id="rId7"/>
    <p:sldId id="260" r:id="rId8"/>
    <p:sldId id="274" r:id="rId9"/>
    <p:sldId id="261" r:id="rId10"/>
    <p:sldId id="282" r:id="rId11"/>
    <p:sldId id="262" r:id="rId12"/>
    <p:sldId id="264" r:id="rId13"/>
    <p:sldId id="283" r:id="rId14"/>
    <p:sldId id="265" r:id="rId15"/>
    <p:sldId id="284" r:id="rId16"/>
    <p:sldId id="266" r:id="rId17"/>
    <p:sldId id="267" r:id="rId18"/>
    <p:sldId id="285" r:id="rId19"/>
    <p:sldId id="286" r:id="rId20"/>
    <p:sldId id="287" r:id="rId21"/>
    <p:sldId id="288" r:id="rId22"/>
    <p:sldId id="289" r:id="rId23"/>
    <p:sldId id="276" r:id="rId24"/>
    <p:sldId id="275" r:id="rId25"/>
    <p:sldId id="290" r:id="rId26"/>
    <p:sldId id="277" r:id="rId27"/>
    <p:sldId id="291" r:id="rId28"/>
    <p:sldId id="279" r:id="rId29"/>
    <p:sldId id="292" r:id="rId30"/>
    <p:sldId id="293" r:id="rId31"/>
    <p:sldId id="295" r:id="rId32"/>
    <p:sldId id="296" r:id="rId33"/>
    <p:sldId id="297" r:id="rId34"/>
    <p:sldId id="300" r:id="rId35"/>
    <p:sldId id="301" r:id="rId36"/>
    <p:sldId id="302" r:id="rId37"/>
    <p:sldId id="303" r:id="rId38"/>
    <p:sldId id="346" r:id="rId39"/>
    <p:sldId id="306" r:id="rId40"/>
    <p:sldId id="336" r:id="rId41"/>
    <p:sldId id="305" r:id="rId42"/>
    <p:sldId id="304" r:id="rId43"/>
    <p:sldId id="341" r:id="rId44"/>
    <p:sldId id="342" r:id="rId45"/>
    <p:sldId id="339" r:id="rId46"/>
    <p:sldId id="337" r:id="rId47"/>
    <p:sldId id="338" r:id="rId48"/>
    <p:sldId id="343" r:id="rId49"/>
    <p:sldId id="307" r:id="rId50"/>
    <p:sldId id="320" r:id="rId51"/>
    <p:sldId id="308" r:id="rId52"/>
    <p:sldId id="321" r:id="rId53"/>
    <p:sldId id="322" r:id="rId54"/>
    <p:sldId id="323" r:id="rId55"/>
    <p:sldId id="325" r:id="rId56"/>
    <p:sldId id="326" r:id="rId57"/>
    <p:sldId id="328" r:id="rId58"/>
    <p:sldId id="329" r:id="rId59"/>
    <p:sldId id="330" r:id="rId60"/>
    <p:sldId id="324" r:id="rId61"/>
    <p:sldId id="314" r:id="rId62"/>
    <p:sldId id="334" r:id="rId63"/>
    <p:sldId id="333" r:id="rId64"/>
    <p:sldId id="344" r:id="rId65"/>
    <p:sldId id="345" r:id="rId66"/>
    <p:sldId id="348" r:id="rId67"/>
    <p:sldId id="347" r:id="rId6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Rockwell" pitchFamily="18" charset="0"/>
        <a:ea typeface="+mn-ea"/>
        <a:cs typeface="Arial" pitchFamily="34" charset="0"/>
      </a:defRPr>
    </a:lvl1pPr>
    <a:lvl2pPr marL="457200" algn="l" rtl="0" fontAlgn="base">
      <a:spcBef>
        <a:spcPct val="0"/>
      </a:spcBef>
      <a:spcAft>
        <a:spcPct val="0"/>
      </a:spcAft>
      <a:defRPr kern="1200">
        <a:solidFill>
          <a:schemeClr val="tx1"/>
        </a:solidFill>
        <a:latin typeface="Rockwell" pitchFamily="18" charset="0"/>
        <a:ea typeface="+mn-ea"/>
        <a:cs typeface="Arial" pitchFamily="34" charset="0"/>
      </a:defRPr>
    </a:lvl2pPr>
    <a:lvl3pPr marL="914400" algn="l" rtl="0" fontAlgn="base">
      <a:spcBef>
        <a:spcPct val="0"/>
      </a:spcBef>
      <a:spcAft>
        <a:spcPct val="0"/>
      </a:spcAft>
      <a:defRPr kern="1200">
        <a:solidFill>
          <a:schemeClr val="tx1"/>
        </a:solidFill>
        <a:latin typeface="Rockwell" pitchFamily="18" charset="0"/>
        <a:ea typeface="+mn-ea"/>
        <a:cs typeface="Arial" pitchFamily="34" charset="0"/>
      </a:defRPr>
    </a:lvl3pPr>
    <a:lvl4pPr marL="1371600" algn="l" rtl="0" fontAlgn="base">
      <a:spcBef>
        <a:spcPct val="0"/>
      </a:spcBef>
      <a:spcAft>
        <a:spcPct val="0"/>
      </a:spcAft>
      <a:defRPr kern="1200">
        <a:solidFill>
          <a:schemeClr val="tx1"/>
        </a:solidFill>
        <a:latin typeface="Rockwell" pitchFamily="18" charset="0"/>
        <a:ea typeface="+mn-ea"/>
        <a:cs typeface="Arial" pitchFamily="34" charset="0"/>
      </a:defRPr>
    </a:lvl4pPr>
    <a:lvl5pPr marL="1828800" algn="l" rtl="0" fontAlgn="base">
      <a:spcBef>
        <a:spcPct val="0"/>
      </a:spcBef>
      <a:spcAft>
        <a:spcPct val="0"/>
      </a:spcAft>
      <a:defRPr kern="1200">
        <a:solidFill>
          <a:schemeClr val="tx1"/>
        </a:solidFill>
        <a:latin typeface="Rockwell" pitchFamily="18" charset="0"/>
        <a:ea typeface="+mn-ea"/>
        <a:cs typeface="Arial" pitchFamily="34" charset="0"/>
      </a:defRPr>
    </a:lvl5pPr>
    <a:lvl6pPr marL="2286000" algn="l" defTabSz="914400" rtl="0" eaLnBrk="1" latinLnBrk="0" hangingPunct="1">
      <a:defRPr kern="1200">
        <a:solidFill>
          <a:schemeClr val="tx1"/>
        </a:solidFill>
        <a:latin typeface="Rockwell" pitchFamily="18" charset="0"/>
        <a:ea typeface="+mn-ea"/>
        <a:cs typeface="Arial" pitchFamily="34" charset="0"/>
      </a:defRPr>
    </a:lvl6pPr>
    <a:lvl7pPr marL="2743200" algn="l" defTabSz="914400" rtl="0" eaLnBrk="1" latinLnBrk="0" hangingPunct="1">
      <a:defRPr kern="1200">
        <a:solidFill>
          <a:schemeClr val="tx1"/>
        </a:solidFill>
        <a:latin typeface="Rockwell" pitchFamily="18" charset="0"/>
        <a:ea typeface="+mn-ea"/>
        <a:cs typeface="Arial" pitchFamily="34" charset="0"/>
      </a:defRPr>
    </a:lvl7pPr>
    <a:lvl8pPr marL="3200400" algn="l" defTabSz="914400" rtl="0" eaLnBrk="1" latinLnBrk="0" hangingPunct="1">
      <a:defRPr kern="1200">
        <a:solidFill>
          <a:schemeClr val="tx1"/>
        </a:solidFill>
        <a:latin typeface="Rockwell" pitchFamily="18" charset="0"/>
        <a:ea typeface="+mn-ea"/>
        <a:cs typeface="Arial" pitchFamily="34" charset="0"/>
      </a:defRPr>
    </a:lvl8pPr>
    <a:lvl9pPr marL="3657600" algn="l" defTabSz="914400" rtl="0" eaLnBrk="1" latinLnBrk="0" hangingPunct="1">
      <a:defRPr kern="1200">
        <a:solidFill>
          <a:schemeClr val="tx1"/>
        </a:solidFill>
        <a:latin typeface="Rockwell"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p:scale>
          <a:sx n="80" d="100"/>
          <a:sy n="80" d="100"/>
        </p:scale>
        <p:origin x="-1541" y="-149"/>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Rectangle 6"/>
          <p:cNvGrpSpPr>
            <a:grpSpLocks/>
          </p:cNvGrpSpPr>
          <p:nvPr/>
        </p:nvGrpSpPr>
        <p:grpSpPr bwMode="auto">
          <a:xfrm>
            <a:off x="688975" y="1347788"/>
            <a:ext cx="7772400" cy="79375"/>
            <a:chOff x="434" y="849"/>
            <a:chExt cx="4896" cy="50"/>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 y="849"/>
              <a:ext cx="4896" cy="50"/>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432" y="84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dirty="0"/>
            </a:p>
          </p:txBody>
        </p:sp>
      </p:grpSp>
      <p:grpSp>
        <p:nvGrpSpPr>
          <p:cNvPr id="7" name="Rectangle 7"/>
          <p:cNvGrpSpPr>
            <a:grpSpLocks/>
          </p:cNvGrpSpPr>
          <p:nvPr/>
        </p:nvGrpSpPr>
        <p:grpSpPr bwMode="auto">
          <a:xfrm>
            <a:off x="688975" y="4286250"/>
            <a:ext cx="7772400" cy="77788"/>
            <a:chOff x="434" y="2700"/>
            <a:chExt cx="4896" cy="49"/>
          </a:xfrm>
        </p:grpSpPr>
        <p:pic>
          <p:nvPicPr>
            <p:cNvPr id="8" name="Rectangle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 y="2700"/>
              <a:ext cx="4896" cy="49"/>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6"/>
            <p:cNvSpPr txBox="1">
              <a:spLocks noChangeArrowheads="1"/>
            </p:cNvSpPr>
            <p:nvPr/>
          </p:nvSpPr>
          <p:spPr bwMode="auto">
            <a:xfrm>
              <a:off x="432" y="269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dirty="0"/>
            </a:p>
          </p:txBody>
        </p:sp>
      </p:grpSp>
      <p:grpSp>
        <p:nvGrpSpPr>
          <p:cNvPr id="10" name="Rectangle 8"/>
          <p:cNvGrpSpPr>
            <a:grpSpLocks/>
          </p:cNvGrpSpPr>
          <p:nvPr/>
        </p:nvGrpSpPr>
        <p:grpSpPr bwMode="auto">
          <a:xfrm>
            <a:off x="688975" y="1487488"/>
            <a:ext cx="7772400" cy="2743200"/>
            <a:chOff x="434" y="937"/>
            <a:chExt cx="4896" cy="1728"/>
          </a:xfrm>
        </p:grpSpPr>
        <p:pic>
          <p:nvPicPr>
            <p:cNvPr id="11" name="Rectangle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 y="937"/>
              <a:ext cx="4896" cy="17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432" y="935"/>
              <a:ext cx="4896"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dirty="0"/>
            </a:p>
          </p:txBody>
        </p:sp>
      </p:grpSp>
      <p:grpSp>
        <p:nvGrpSpPr>
          <p:cNvPr id="13" name="Group 9"/>
          <p:cNvGrpSpPr>
            <a:grpSpLocks noChangeAspect="1"/>
          </p:cNvGrpSpPr>
          <p:nvPr/>
        </p:nvGrpSpPr>
        <p:grpSpPr bwMode="auto">
          <a:xfrm>
            <a:off x="7234238" y="4106863"/>
            <a:ext cx="914400" cy="914400"/>
            <a:chOff x="9685338" y="4460675"/>
            <a:chExt cx="1080904" cy="1080902"/>
          </a:xfrm>
        </p:grpSpPr>
        <p:sp>
          <p:nvSpPr>
            <p:cNvPr id="14" name="Oval 10"/>
            <p:cNvSpPr/>
            <p:nvPr/>
          </p:nvSpPr>
          <p:spPr>
            <a:xfrm>
              <a:off x="9685338" y="4460675"/>
              <a:ext cx="1080904" cy="1080902"/>
            </a:xfrm>
            <a:prstGeom prst="ellipse">
              <a:avLst/>
            </a:prstGeom>
            <a:blipFill dpi="0" rotWithShape="1">
              <a:blip r:embed="rId5" cstate="print">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15" name="Oval 11"/>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dirty="0"/>
            </a:p>
          </p:txBody>
        </p:sp>
      </p:grpSp>
      <p:sp>
        <p:nvSpPr>
          <p:cNvPr id="2" name="Title 1"/>
          <p:cNvSpPr>
            <a:spLocks noGrp="1"/>
          </p:cNvSpPr>
          <p:nvPr>
            <p:ph type="ctrTitle"/>
          </p:nvPr>
        </p:nvSpPr>
        <p:spPr>
          <a:xfrm>
            <a:off x="788670" y="1432223"/>
            <a:ext cx="7593330" cy="3035808"/>
          </a:xfrm>
        </p:spPr>
        <p:txBody>
          <a:bodyPr>
            <a:noAutofit/>
          </a:bodyPr>
          <a:lstStyle>
            <a:lvl1pPr algn="l">
              <a:lnSpc>
                <a:spcPct val="80000"/>
              </a:lnSpc>
              <a:defRPr sz="6400" b="0" cap="all" baseline="0">
                <a:blipFill dpi="0" rotWithShape="1">
                  <a:blip r:embed="rId5"/>
                  <a:srcRect/>
                  <a:tile tx="6350" ty="-127000" sx="65000" sy="64000" flip="none" algn="tl"/>
                </a:blip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t-BR" smtClean="0"/>
              <a:t>Clique para editar o estilo do subtítulo Mestre</a:t>
            </a:r>
            <a:endParaRPr lang="en-US" dirty="0"/>
          </a:p>
        </p:txBody>
      </p:sp>
      <p:sp>
        <p:nvSpPr>
          <p:cNvPr id="16" name="Date Placeholder 3"/>
          <p:cNvSpPr>
            <a:spLocks noGrp="1"/>
          </p:cNvSpPr>
          <p:nvPr>
            <p:ph type="dt" sz="half" idx="10"/>
          </p:nvPr>
        </p:nvSpPr>
        <p:spPr/>
        <p:txBody>
          <a:bodyPr/>
          <a:lstStyle>
            <a:lvl1pPr>
              <a:defRPr/>
            </a:lvl1pPr>
          </a:lstStyle>
          <a:p>
            <a:pPr>
              <a:defRPr/>
            </a:pPr>
            <a:fld id="{2DE39D5D-9B01-4924-908A-5663DE20C41C}" type="datetimeFigureOut">
              <a:rPr lang="pt-BR"/>
              <a:pPr>
                <a:defRPr/>
              </a:pPr>
              <a:t>01/10/2018</a:t>
            </a:fld>
            <a:endParaRPr lang="pt-BR" dirty="0"/>
          </a:p>
        </p:txBody>
      </p:sp>
      <p:sp>
        <p:nvSpPr>
          <p:cNvPr id="17" name="Footer Placeholder 4"/>
          <p:cNvSpPr>
            <a:spLocks noGrp="1"/>
          </p:cNvSpPr>
          <p:nvPr>
            <p:ph type="ftr" sz="quarter" idx="11"/>
          </p:nvPr>
        </p:nvSpPr>
        <p:spPr>
          <a:xfrm>
            <a:off x="812800" y="6272213"/>
            <a:ext cx="4745038" cy="365125"/>
          </a:xfrm>
        </p:spPr>
        <p:txBody>
          <a:bodyPr/>
          <a:lstStyle>
            <a:lvl1pPr>
              <a:defRPr/>
            </a:lvl1pPr>
          </a:lstStyle>
          <a:p>
            <a:pPr>
              <a:defRPr/>
            </a:pPr>
            <a:endParaRPr lang="pt-BR" dirty="0"/>
          </a:p>
        </p:txBody>
      </p:sp>
      <p:sp>
        <p:nvSpPr>
          <p:cNvPr id="18" name="Slide Number Placeholder 5"/>
          <p:cNvSpPr>
            <a:spLocks noGrp="1"/>
          </p:cNvSpPr>
          <p:nvPr>
            <p:ph type="sldNum" sz="quarter" idx="12"/>
          </p:nvPr>
        </p:nvSpPr>
        <p:spPr>
          <a:xfrm>
            <a:off x="7243763" y="4227513"/>
            <a:ext cx="895350" cy="639762"/>
          </a:xfrm>
        </p:spPr>
        <p:txBody>
          <a:bodyPr/>
          <a:lstStyle>
            <a:lvl1pPr>
              <a:defRPr sz="2800" b="1" smtClean="0"/>
            </a:lvl1pPr>
          </a:lstStyle>
          <a:p>
            <a:pPr>
              <a:defRPr/>
            </a:pPr>
            <a:fld id="{C10DCCC8-C0B7-4312-8DFC-56340A8A52ED}" type="slidenum">
              <a:rPr lang="pt-BR"/>
              <a:pPr>
                <a:defRPr/>
              </a:pPr>
              <a:t>‹nº›</a:t>
            </a:fld>
            <a:endParaRPr lang="pt-BR" dirty="0"/>
          </a:p>
        </p:txBody>
      </p:sp>
    </p:spTree>
    <p:extLst>
      <p:ext uri="{BB962C8B-B14F-4D97-AF65-F5344CB8AC3E}">
        <p14:creationId xmlns:p14="http://schemas.microsoft.com/office/powerpoint/2010/main" val="3165161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47CBCA1-4576-45F5-BF3D-0154EC4ED0BE}" type="datetimeFigureOut">
              <a:rPr lang="pt-BR"/>
              <a:pPr>
                <a:defRPr/>
              </a:pPr>
              <a:t>01/10/2018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CE37B2F5-5453-4331-8C86-E2C63DA455A0}" type="slidenum">
              <a:rPr lang="pt-BR"/>
              <a:pPr>
                <a:defRPr/>
              </a:pPr>
              <a:t>‹nº›</a:t>
            </a:fld>
            <a:endParaRPr lang="pt-BR" dirty="0"/>
          </a:p>
        </p:txBody>
      </p:sp>
    </p:spTree>
    <p:extLst>
      <p:ext uri="{BB962C8B-B14F-4D97-AF65-F5344CB8AC3E}">
        <p14:creationId xmlns:p14="http://schemas.microsoft.com/office/powerpoint/2010/main" val="1011224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Rectangle 6"/>
          <p:cNvGrpSpPr>
            <a:grpSpLocks/>
          </p:cNvGrpSpPr>
          <p:nvPr/>
        </p:nvGrpSpPr>
        <p:grpSpPr bwMode="auto">
          <a:xfrm>
            <a:off x="0" y="4919663"/>
            <a:ext cx="9144000" cy="1938337"/>
            <a:chOff x="0" y="3099"/>
            <a:chExt cx="5760" cy="1221"/>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99"/>
              <a:ext cx="5760" cy="122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0" y="3098"/>
              <a:ext cx="5760" cy="1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dirty="0"/>
            </a:p>
          </p:txBody>
        </p:sp>
      </p:grpSp>
      <p:grpSp>
        <p:nvGrpSpPr>
          <p:cNvPr id="7" name="Group 7"/>
          <p:cNvGrpSpPr>
            <a:grpSpLocks noChangeAspect="1"/>
          </p:cNvGrpSpPr>
          <p:nvPr/>
        </p:nvGrpSpPr>
        <p:grpSpPr bwMode="auto">
          <a:xfrm>
            <a:off x="633413" y="2430463"/>
            <a:ext cx="914400" cy="914400"/>
            <a:chOff x="9685338" y="4460675"/>
            <a:chExt cx="1080904" cy="1080902"/>
          </a:xfrm>
        </p:grpSpPr>
        <p:sp>
          <p:nvSpPr>
            <p:cNvPr id="8" name="Oval 8"/>
            <p:cNvSpPr/>
            <p:nvPr/>
          </p:nvSpPr>
          <p:spPr>
            <a:xfrm>
              <a:off x="9685338" y="4460675"/>
              <a:ext cx="1080904" cy="1080902"/>
            </a:xfrm>
            <a:prstGeom prst="ellipse">
              <a:avLst/>
            </a:prstGeom>
            <a:blipFill dpi="0" rotWithShape="1">
              <a:blip r:embed="rId3" cstate="print">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9" name="Oval 9"/>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dirty="0"/>
            </a:p>
          </p:txBody>
        </p:sp>
      </p:grpSp>
      <p:sp>
        <p:nvSpPr>
          <p:cNvPr id="2" name="Title 1"/>
          <p:cNvSpPr>
            <a:spLocks noGrp="1"/>
          </p:cNvSpPr>
          <p:nvPr>
            <p:ph type="title"/>
          </p:nvPr>
        </p:nvSpPr>
        <p:spPr>
          <a:xfrm>
            <a:off x="1625346" y="1225296"/>
            <a:ext cx="6960870" cy="3520440"/>
          </a:xfrm>
        </p:spPr>
        <p:txBody>
          <a:bodyPr/>
          <a:lstStyle>
            <a:lvl1pPr>
              <a:lnSpc>
                <a:spcPct val="80000"/>
              </a:lnSpc>
              <a:defRPr sz="6400" b="0"/>
            </a:lvl1pPr>
          </a:lstStyle>
          <a:p>
            <a:r>
              <a:rPr lang="pt-BR" smtClean="0"/>
              <a:t>Clique para editar o título mestre</a:t>
            </a:r>
            <a:endParaRPr lang="en-US" dirty="0"/>
          </a:p>
        </p:txBody>
      </p:sp>
      <p:sp>
        <p:nvSpPr>
          <p:cNvPr id="3" name="Text Placeholder 2"/>
          <p:cNvSpPr>
            <a:spLocks noGrp="1"/>
          </p:cNvSpPr>
          <p:nvPr>
            <p:ph type="body" idx="1"/>
          </p:nvPr>
        </p:nvSpPr>
        <p:spPr>
          <a:xfrm>
            <a:off x="1624330" y="5020056"/>
            <a:ext cx="6789420" cy="1066800"/>
          </a:xfrm>
        </p:spPr>
        <p:txBody>
          <a:bodyPr>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10" name="Date Placeholder 3"/>
          <p:cNvSpPr>
            <a:spLocks noGrp="1"/>
          </p:cNvSpPr>
          <p:nvPr>
            <p:ph type="dt" sz="half" idx="10"/>
          </p:nvPr>
        </p:nvSpPr>
        <p:spPr>
          <a:xfrm>
            <a:off x="6445250" y="6272213"/>
            <a:ext cx="1982788" cy="365125"/>
          </a:xfrm>
        </p:spPr>
        <p:txBody>
          <a:bodyPr/>
          <a:lstStyle>
            <a:lvl1pPr>
              <a:defRPr smtClean="0">
                <a:solidFill>
                  <a:schemeClr val="accent1">
                    <a:lumMod val="50000"/>
                  </a:schemeClr>
                </a:solidFill>
              </a:defRPr>
            </a:lvl1pPr>
          </a:lstStyle>
          <a:p>
            <a:pPr>
              <a:defRPr/>
            </a:pPr>
            <a:fld id="{091A7F60-ED07-42DD-9327-400990A05C06}" type="datetimeFigureOut">
              <a:rPr lang="pt-BR"/>
              <a:pPr>
                <a:defRPr/>
              </a:pPr>
              <a:t>01/10/2018</a:t>
            </a:fld>
            <a:endParaRPr lang="pt-BR" dirty="0"/>
          </a:p>
        </p:txBody>
      </p:sp>
      <p:sp>
        <p:nvSpPr>
          <p:cNvPr id="11" name="Footer Placeholder 4"/>
          <p:cNvSpPr>
            <a:spLocks noGrp="1"/>
          </p:cNvSpPr>
          <p:nvPr>
            <p:ph type="ftr" sz="quarter" idx="11"/>
          </p:nvPr>
        </p:nvSpPr>
        <p:spPr>
          <a:xfrm>
            <a:off x="1636713" y="6272213"/>
            <a:ext cx="4745037" cy="365125"/>
          </a:xfrm>
        </p:spPr>
        <p:txBody>
          <a:bodyPr/>
          <a:lstStyle>
            <a:lvl1pPr>
              <a:defRPr>
                <a:solidFill>
                  <a:schemeClr val="accent1">
                    <a:lumMod val="50000"/>
                  </a:schemeClr>
                </a:solidFill>
              </a:defRPr>
            </a:lvl1pPr>
          </a:lstStyle>
          <a:p>
            <a:pPr>
              <a:defRPr/>
            </a:pPr>
            <a:endParaRPr lang="pt-BR" dirty="0"/>
          </a:p>
        </p:txBody>
      </p:sp>
      <p:sp>
        <p:nvSpPr>
          <p:cNvPr id="12" name="Slide Number Placeholder 5"/>
          <p:cNvSpPr>
            <a:spLocks noGrp="1"/>
          </p:cNvSpPr>
          <p:nvPr>
            <p:ph type="sldNum" sz="quarter" idx="12"/>
          </p:nvPr>
        </p:nvSpPr>
        <p:spPr>
          <a:xfrm>
            <a:off x="646113" y="2508250"/>
            <a:ext cx="890587" cy="720725"/>
          </a:xfrm>
        </p:spPr>
        <p:txBody>
          <a:bodyPr/>
          <a:lstStyle>
            <a:lvl1pPr>
              <a:defRPr sz="2800" smtClean="0"/>
            </a:lvl1pPr>
          </a:lstStyle>
          <a:p>
            <a:pPr>
              <a:defRPr/>
            </a:pPr>
            <a:fld id="{41552DDA-F5F2-4CA3-AF89-AC102DFE1890}" type="slidenum">
              <a:rPr lang="pt-BR"/>
              <a:pPr>
                <a:defRPr/>
              </a:pPr>
              <a:t>‹nº›</a:t>
            </a:fld>
            <a:endParaRPr lang="pt-BR" dirty="0"/>
          </a:p>
        </p:txBody>
      </p:sp>
    </p:spTree>
    <p:extLst>
      <p:ext uri="{BB962C8B-B14F-4D97-AF65-F5344CB8AC3E}">
        <p14:creationId xmlns:p14="http://schemas.microsoft.com/office/powerpoint/2010/main" val="1531106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BAE6780-BF98-4463-80F6-91141D9FEE54}" type="datetimeFigureOut">
              <a:rPr lang="pt-BR"/>
              <a:pPr>
                <a:defRPr/>
              </a:pPr>
              <a:t>01/10/2018</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dirty="0"/>
          </a:p>
        </p:txBody>
      </p:sp>
      <p:sp>
        <p:nvSpPr>
          <p:cNvPr id="7" name="Slide Number Placeholder 5"/>
          <p:cNvSpPr>
            <a:spLocks noGrp="1"/>
          </p:cNvSpPr>
          <p:nvPr>
            <p:ph type="sldNum" sz="quarter" idx="12"/>
          </p:nvPr>
        </p:nvSpPr>
        <p:spPr/>
        <p:txBody>
          <a:bodyPr/>
          <a:lstStyle>
            <a:lvl1pPr>
              <a:defRPr/>
            </a:lvl1pPr>
          </a:lstStyle>
          <a:p>
            <a:pPr>
              <a:defRPr/>
            </a:pPr>
            <a:fld id="{EF40B51C-B9F8-4DF9-B820-E81A253695A6}" type="slidenum">
              <a:rPr lang="pt-BR"/>
              <a:pPr>
                <a:defRPr/>
              </a:pPr>
              <a:t>‹nº›</a:t>
            </a:fld>
            <a:endParaRPr lang="pt-BR" dirty="0"/>
          </a:p>
        </p:txBody>
      </p:sp>
    </p:spTree>
    <p:extLst>
      <p:ext uri="{BB962C8B-B14F-4D97-AF65-F5344CB8AC3E}">
        <p14:creationId xmlns:p14="http://schemas.microsoft.com/office/powerpoint/2010/main" val="3598782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581D2BF5-0DAA-46CE-AC37-DBA931626909}" type="datetimeFigureOut">
              <a:rPr lang="pt-BR"/>
              <a:pPr>
                <a:defRPr/>
              </a:pPr>
              <a:t>01/10/2018</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dirty="0"/>
          </a:p>
        </p:txBody>
      </p:sp>
      <p:sp>
        <p:nvSpPr>
          <p:cNvPr id="9" name="Slide Number Placeholder 5"/>
          <p:cNvSpPr>
            <a:spLocks noGrp="1"/>
          </p:cNvSpPr>
          <p:nvPr>
            <p:ph type="sldNum" sz="quarter" idx="12"/>
          </p:nvPr>
        </p:nvSpPr>
        <p:spPr/>
        <p:txBody>
          <a:bodyPr/>
          <a:lstStyle>
            <a:lvl1pPr>
              <a:defRPr/>
            </a:lvl1pPr>
          </a:lstStyle>
          <a:p>
            <a:pPr>
              <a:defRPr/>
            </a:pPr>
            <a:fld id="{935EA281-4665-4B5A-9296-871C6260B3C0}" type="slidenum">
              <a:rPr lang="pt-BR"/>
              <a:pPr>
                <a:defRPr/>
              </a:pPr>
              <a:t>‹nº›</a:t>
            </a:fld>
            <a:endParaRPr lang="pt-BR" dirty="0"/>
          </a:p>
        </p:txBody>
      </p:sp>
    </p:spTree>
    <p:extLst>
      <p:ext uri="{BB962C8B-B14F-4D97-AF65-F5344CB8AC3E}">
        <p14:creationId xmlns:p14="http://schemas.microsoft.com/office/powerpoint/2010/main" val="1822683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1107E9A2-8153-41B1-AC21-67ACCE3AF8A7}" type="datetimeFigureOut">
              <a:rPr lang="pt-BR"/>
              <a:pPr>
                <a:defRPr/>
              </a:pPr>
              <a:t>01/10/2018</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dirty="0"/>
          </a:p>
        </p:txBody>
      </p:sp>
      <p:sp>
        <p:nvSpPr>
          <p:cNvPr id="5" name="Slide Number Placeholder 5"/>
          <p:cNvSpPr>
            <a:spLocks noGrp="1"/>
          </p:cNvSpPr>
          <p:nvPr>
            <p:ph type="sldNum" sz="quarter" idx="12"/>
          </p:nvPr>
        </p:nvSpPr>
        <p:spPr/>
        <p:txBody>
          <a:bodyPr/>
          <a:lstStyle>
            <a:lvl1pPr>
              <a:defRPr/>
            </a:lvl1pPr>
          </a:lstStyle>
          <a:p>
            <a:pPr>
              <a:defRPr/>
            </a:pPr>
            <a:fld id="{75143CE7-8424-490A-AF38-76E1404765A0}" type="slidenum">
              <a:rPr lang="pt-BR"/>
              <a:pPr>
                <a:defRPr/>
              </a:pPr>
              <a:t>‹nº›</a:t>
            </a:fld>
            <a:endParaRPr lang="pt-BR" dirty="0"/>
          </a:p>
        </p:txBody>
      </p:sp>
    </p:spTree>
    <p:extLst>
      <p:ext uri="{BB962C8B-B14F-4D97-AF65-F5344CB8AC3E}">
        <p14:creationId xmlns:p14="http://schemas.microsoft.com/office/powerpoint/2010/main" val="953508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49B1CEF-4A6C-4911-ABBE-01DF774A697B}" type="datetimeFigureOut">
              <a:rPr lang="pt-BR"/>
              <a:pPr>
                <a:defRPr/>
              </a:pPr>
              <a:t>01/10/2018</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dirty="0"/>
          </a:p>
        </p:txBody>
      </p:sp>
      <p:sp>
        <p:nvSpPr>
          <p:cNvPr id="4" name="Slide Number Placeholder 5"/>
          <p:cNvSpPr>
            <a:spLocks noGrp="1"/>
          </p:cNvSpPr>
          <p:nvPr>
            <p:ph type="sldNum" sz="quarter" idx="12"/>
          </p:nvPr>
        </p:nvSpPr>
        <p:spPr/>
        <p:txBody>
          <a:bodyPr/>
          <a:lstStyle>
            <a:lvl1pPr>
              <a:defRPr/>
            </a:lvl1pPr>
          </a:lstStyle>
          <a:p>
            <a:pPr>
              <a:defRPr/>
            </a:pPr>
            <a:fld id="{E627FF58-95B7-4DF3-B995-2454C2461013}" type="slidenum">
              <a:rPr lang="pt-BR"/>
              <a:pPr>
                <a:defRPr/>
              </a:pPr>
              <a:t>‹nº›</a:t>
            </a:fld>
            <a:endParaRPr lang="pt-BR" dirty="0"/>
          </a:p>
        </p:txBody>
      </p:sp>
    </p:spTree>
    <p:extLst>
      <p:ext uri="{BB962C8B-B14F-4D97-AF65-F5344CB8AC3E}">
        <p14:creationId xmlns:p14="http://schemas.microsoft.com/office/powerpoint/2010/main" val="4900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6227806" y="1"/>
            <a:ext cx="2916194" cy="6857999"/>
          </a:xfrm>
          <a:prstGeom prst="rect">
            <a:avLst/>
          </a:prstGeom>
          <a:blipFill dpi="0" rotWithShape="1">
            <a:blip r:embed="rId2" cstate="print">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cstate="print">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dirty="0"/>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8"/>
          <p:cNvSpPr>
            <a:spLocks noGrp="1"/>
          </p:cNvSpPr>
          <p:nvPr>
            <p:ph type="dt" sz="half" idx="10"/>
          </p:nvPr>
        </p:nvSpPr>
        <p:spPr/>
        <p:txBody>
          <a:bodyPr/>
          <a:lstStyle>
            <a:lvl1pPr>
              <a:defRPr/>
            </a:lvl1pPr>
          </a:lstStyle>
          <a:p>
            <a:pPr>
              <a:defRPr/>
            </a:pPr>
            <a:fld id="{81971A89-FED8-4BCD-8207-F94EF2AEFF13}" type="datetimeFigureOut">
              <a:rPr lang="pt-BR"/>
              <a:pPr>
                <a:defRPr/>
              </a:pPr>
              <a:t>01/10/2018</a:t>
            </a:fld>
            <a:endParaRPr lang="pt-BR" dirty="0"/>
          </a:p>
        </p:txBody>
      </p:sp>
      <p:sp>
        <p:nvSpPr>
          <p:cNvPr id="10" name="Footer Placeholder 9"/>
          <p:cNvSpPr>
            <a:spLocks noGrp="1"/>
          </p:cNvSpPr>
          <p:nvPr>
            <p:ph type="ftr" sz="quarter" idx="11"/>
          </p:nvPr>
        </p:nvSpPr>
        <p:spPr/>
        <p:txBody>
          <a:bodyPr/>
          <a:lstStyle>
            <a:lvl1pPr>
              <a:defRPr/>
            </a:lvl1pPr>
          </a:lstStyle>
          <a:p>
            <a:pPr>
              <a:defRPr/>
            </a:pPr>
            <a:endParaRPr lang="pt-BR" dirty="0"/>
          </a:p>
        </p:txBody>
      </p:sp>
      <p:sp>
        <p:nvSpPr>
          <p:cNvPr id="11" name="Slide Number Placeholder 10"/>
          <p:cNvSpPr>
            <a:spLocks noGrp="1"/>
          </p:cNvSpPr>
          <p:nvPr>
            <p:ph type="sldNum" sz="quarter" idx="12"/>
          </p:nvPr>
        </p:nvSpPr>
        <p:spPr/>
        <p:txBody>
          <a:bodyPr/>
          <a:lstStyle>
            <a:lvl1pPr>
              <a:defRPr/>
            </a:lvl1pPr>
          </a:lstStyle>
          <a:p>
            <a:pPr>
              <a:defRPr/>
            </a:pPr>
            <a:fld id="{0DA93C20-15B0-4E0C-A1FE-EAF8F31DF1C5}" type="slidenum">
              <a:rPr lang="pt-BR"/>
              <a:pPr>
                <a:defRPr/>
              </a:pPr>
              <a:t>‹nº›</a:t>
            </a:fld>
            <a:endParaRPr lang="pt-BR" dirty="0"/>
          </a:p>
        </p:txBody>
      </p:sp>
    </p:spTree>
    <p:extLst>
      <p:ext uri="{BB962C8B-B14F-4D97-AF65-F5344CB8AC3E}">
        <p14:creationId xmlns:p14="http://schemas.microsoft.com/office/powerpoint/2010/main" val="2506699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6227806" y="1"/>
            <a:ext cx="2916194" cy="6857999"/>
          </a:xfrm>
          <a:prstGeom prst="rect">
            <a:avLst/>
          </a:prstGeom>
          <a:blipFill dpi="0" rotWithShape="1">
            <a:blip r:embed="rId2" cstate="print">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cstate="print">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dirty="0"/>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7"/>
          <p:cNvSpPr>
            <a:spLocks noGrp="1"/>
          </p:cNvSpPr>
          <p:nvPr>
            <p:ph type="dt" sz="half" idx="10"/>
          </p:nvPr>
        </p:nvSpPr>
        <p:spPr/>
        <p:txBody>
          <a:bodyPr/>
          <a:lstStyle>
            <a:lvl1pPr>
              <a:defRPr/>
            </a:lvl1pPr>
          </a:lstStyle>
          <a:p>
            <a:pPr>
              <a:defRPr/>
            </a:pPr>
            <a:fld id="{DD9EA180-3701-4326-B05E-8EC58076788D}" type="datetimeFigureOut">
              <a:rPr lang="pt-BR"/>
              <a:pPr>
                <a:defRPr/>
              </a:pPr>
              <a:t>01/10/2018</a:t>
            </a:fld>
            <a:endParaRPr lang="pt-BR" dirty="0"/>
          </a:p>
        </p:txBody>
      </p:sp>
      <p:sp>
        <p:nvSpPr>
          <p:cNvPr id="10" name="Slide Number Placeholder 9"/>
          <p:cNvSpPr>
            <a:spLocks noGrp="1"/>
          </p:cNvSpPr>
          <p:nvPr>
            <p:ph type="sldNum" sz="quarter" idx="11"/>
          </p:nvPr>
        </p:nvSpPr>
        <p:spPr/>
        <p:txBody>
          <a:bodyPr/>
          <a:lstStyle>
            <a:lvl1pPr>
              <a:defRPr/>
            </a:lvl1pPr>
          </a:lstStyle>
          <a:p>
            <a:pPr>
              <a:defRPr/>
            </a:pPr>
            <a:fld id="{F8A30D9D-BF02-43D6-BD68-B8F6F1D26685}" type="slidenum">
              <a:rPr lang="pt-BR"/>
              <a:pPr>
                <a:defRPr/>
              </a:pPr>
              <a:t>‹nº›</a:t>
            </a:fld>
            <a:endParaRPr lang="pt-BR" dirty="0"/>
          </a:p>
        </p:txBody>
      </p:sp>
    </p:spTree>
    <p:extLst>
      <p:ext uri="{BB962C8B-B14F-4D97-AF65-F5344CB8AC3E}">
        <p14:creationId xmlns:p14="http://schemas.microsoft.com/office/powerpoint/2010/main" val="269151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DD32E16-2FFF-45E2-BEAC-D3F641DF72B8}" type="datetimeFigureOut">
              <a:rPr lang="pt-BR"/>
              <a:pPr>
                <a:defRPr/>
              </a:pPr>
              <a:t>01/10/2018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1A773BC9-6CD2-4CAB-A1EE-40F3FF033563}" type="slidenum">
              <a:rPr lang="pt-BR"/>
              <a:pPr>
                <a:defRPr/>
              </a:pPr>
              <a:t>‹nº›</a:t>
            </a:fld>
            <a:endParaRPr lang="pt-BR" dirty="0"/>
          </a:p>
        </p:txBody>
      </p:sp>
    </p:spTree>
    <p:extLst>
      <p:ext uri="{BB962C8B-B14F-4D97-AF65-F5344CB8AC3E}">
        <p14:creationId xmlns:p14="http://schemas.microsoft.com/office/powerpoint/2010/main" val="219611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5D49890-ABE9-4CFA-AD22-BF499462F402}" type="datetimeFigureOut">
              <a:rPr lang="pt-BR"/>
              <a:pPr>
                <a:defRPr/>
              </a:pPr>
              <a:t>01/10/2018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dirty="0"/>
          </a:p>
        </p:txBody>
      </p:sp>
      <p:sp>
        <p:nvSpPr>
          <p:cNvPr id="6" name="Slide Number Placeholder 5"/>
          <p:cNvSpPr>
            <a:spLocks noGrp="1"/>
          </p:cNvSpPr>
          <p:nvPr>
            <p:ph type="sldNum" sz="quarter" idx="12"/>
          </p:nvPr>
        </p:nvSpPr>
        <p:spPr/>
        <p:txBody>
          <a:bodyPr/>
          <a:lstStyle>
            <a:lvl1pPr>
              <a:defRPr/>
            </a:lvl1pPr>
          </a:lstStyle>
          <a:p>
            <a:pPr>
              <a:defRPr/>
            </a:pPr>
            <a:fld id="{A4E19C59-7861-4613-A845-88FD30CF0CF0}" type="slidenum">
              <a:rPr lang="pt-BR"/>
              <a:pPr>
                <a:defRPr/>
              </a:pPr>
              <a:t>‹nº›</a:t>
            </a:fld>
            <a:endParaRPr lang="pt-BR" dirty="0"/>
          </a:p>
        </p:txBody>
      </p:sp>
    </p:spTree>
    <p:extLst>
      <p:ext uri="{BB962C8B-B14F-4D97-AF65-F5344CB8AC3E}">
        <p14:creationId xmlns:p14="http://schemas.microsoft.com/office/powerpoint/2010/main" val="751074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conteúdo e 2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188"/>
            <a:ext cx="7772400" cy="1609725"/>
          </a:xfrm>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85800" y="2120900"/>
            <a:ext cx="3810000" cy="4051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quarter" idx="2"/>
          </p:nvPr>
        </p:nvSpPr>
        <p:spPr>
          <a:xfrm>
            <a:off x="4648200" y="2120900"/>
            <a:ext cx="3810000" cy="19494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Conteúdo 4"/>
          <p:cNvSpPr>
            <a:spLocks noGrp="1"/>
          </p:cNvSpPr>
          <p:nvPr>
            <p:ph sz="quarter" idx="3"/>
          </p:nvPr>
        </p:nvSpPr>
        <p:spPr>
          <a:xfrm>
            <a:off x="4648200" y="4222750"/>
            <a:ext cx="3810000" cy="19494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Data 5"/>
          <p:cNvSpPr>
            <a:spLocks noGrp="1"/>
          </p:cNvSpPr>
          <p:nvPr>
            <p:ph type="dt" sz="half" idx="10"/>
          </p:nvPr>
        </p:nvSpPr>
        <p:spPr>
          <a:xfrm>
            <a:off x="5992813" y="6272213"/>
            <a:ext cx="2454275" cy="365125"/>
          </a:xfrm>
        </p:spPr>
        <p:txBody>
          <a:bodyPr/>
          <a:lstStyle>
            <a:lvl1pPr>
              <a:defRPr/>
            </a:lvl1pPr>
          </a:lstStyle>
          <a:p>
            <a:pPr>
              <a:defRPr/>
            </a:pPr>
            <a:fld id="{B702168D-B025-4B7A-8416-9D662CB0736A}" type="datetimeFigureOut">
              <a:rPr lang="pt-BR"/>
              <a:pPr>
                <a:defRPr/>
              </a:pPr>
              <a:t>01/10/2018</a:t>
            </a:fld>
            <a:endParaRPr lang="pt-BR" dirty="0"/>
          </a:p>
        </p:txBody>
      </p:sp>
      <p:sp>
        <p:nvSpPr>
          <p:cNvPr id="7" name="Espaço Reservado para Rodapé 6"/>
          <p:cNvSpPr>
            <a:spLocks noGrp="1"/>
          </p:cNvSpPr>
          <p:nvPr>
            <p:ph type="ftr" sz="quarter" idx="11"/>
          </p:nvPr>
        </p:nvSpPr>
        <p:spPr>
          <a:xfrm>
            <a:off x="685800" y="6272213"/>
            <a:ext cx="4745038" cy="365125"/>
          </a:xfrm>
        </p:spPr>
        <p:txBody>
          <a:bodyPr/>
          <a:lstStyle>
            <a:lvl1pPr>
              <a:defRPr/>
            </a:lvl1pPr>
          </a:lstStyle>
          <a:p>
            <a:pPr>
              <a:defRPr/>
            </a:pPr>
            <a:endParaRPr lang="pt-BR" dirty="0"/>
          </a:p>
        </p:txBody>
      </p:sp>
      <p:sp>
        <p:nvSpPr>
          <p:cNvPr id="8" name="Espaço Reservado para Número de Slide 7"/>
          <p:cNvSpPr>
            <a:spLocks noGrp="1"/>
          </p:cNvSpPr>
          <p:nvPr>
            <p:ph type="sldNum" sz="quarter" idx="12"/>
          </p:nvPr>
        </p:nvSpPr>
        <p:spPr>
          <a:xfrm>
            <a:off x="8483600" y="6272213"/>
            <a:ext cx="479425" cy="365125"/>
          </a:xfrm>
        </p:spPr>
        <p:txBody>
          <a:bodyPr/>
          <a:lstStyle>
            <a:lvl1pPr>
              <a:defRPr/>
            </a:lvl1pPr>
          </a:lstStyle>
          <a:p>
            <a:pPr>
              <a:defRPr/>
            </a:pPr>
            <a:fld id="{BCBAE7CD-95D3-486E-A638-B43AB31D3042}" type="slidenum">
              <a:rPr lang="pt-BR"/>
              <a:pPr>
                <a:defRPr/>
              </a:pPr>
              <a:t>‹nº›</a:t>
            </a:fld>
            <a:endParaRPr lang="pt-BR" dirty="0"/>
          </a:p>
        </p:txBody>
      </p:sp>
    </p:spTree>
    <p:extLst>
      <p:ext uri="{BB962C8B-B14F-4D97-AF65-F5344CB8AC3E}">
        <p14:creationId xmlns:p14="http://schemas.microsoft.com/office/powerpoint/2010/main" val="3732813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11"/>
          <p:cNvGrpSpPr>
            <a:grpSpLocks/>
          </p:cNvGrpSpPr>
          <p:nvPr/>
        </p:nvGrpSpPr>
        <p:grpSpPr bwMode="auto">
          <a:xfrm>
            <a:off x="8523288" y="6254750"/>
            <a:ext cx="392112" cy="393700"/>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4" cstate="print">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dirty="0"/>
            </a:p>
          </p:txBody>
        </p:sp>
      </p:grpSp>
      <p:sp>
        <p:nvSpPr>
          <p:cNvPr id="2" name="Title Placeholder 1"/>
          <p:cNvSpPr>
            <a:spLocks noGrp="1"/>
          </p:cNvSpPr>
          <p:nvPr>
            <p:ph type="title"/>
          </p:nvPr>
        </p:nvSpPr>
        <p:spPr>
          <a:xfrm>
            <a:off x="685800" y="484188"/>
            <a:ext cx="7772400" cy="16097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685800" y="2120900"/>
            <a:ext cx="77724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5992813" y="6272213"/>
            <a:ext cx="2454275" cy="365125"/>
          </a:xfrm>
          <a:prstGeom prst="rect">
            <a:avLst/>
          </a:prstGeom>
        </p:spPr>
        <p:txBody>
          <a:bodyPr vert="horz" lIns="91440" tIns="45720" rIns="91440" bIns="45720" rtlCol="0" anchor="ctr"/>
          <a:lstStyle>
            <a:lvl1pPr algn="r" fontAlgn="auto">
              <a:spcBef>
                <a:spcPts val="0"/>
              </a:spcBef>
              <a:spcAft>
                <a:spcPts val="0"/>
              </a:spcAft>
              <a:defRPr sz="1000" smtClean="0">
                <a:solidFill>
                  <a:schemeClr val="accent1">
                    <a:lumMod val="50000"/>
                  </a:schemeClr>
                </a:solidFill>
                <a:latin typeface="+mn-lt"/>
                <a:cs typeface="+mn-cs"/>
              </a:defRPr>
            </a:lvl1pPr>
          </a:lstStyle>
          <a:p>
            <a:pPr>
              <a:defRPr/>
            </a:pPr>
            <a:fld id="{76D2EB6C-9264-4EA5-9374-0A6E7F22315A}" type="datetimeFigureOut">
              <a:rPr lang="pt-BR"/>
              <a:pPr>
                <a:defRPr/>
              </a:pPr>
              <a:t>01/10/2018</a:t>
            </a:fld>
            <a:endParaRPr lang="pt-BR" dirty="0"/>
          </a:p>
        </p:txBody>
      </p:sp>
      <p:sp>
        <p:nvSpPr>
          <p:cNvPr id="5" name="Footer Placeholder 4"/>
          <p:cNvSpPr>
            <a:spLocks noGrp="1"/>
          </p:cNvSpPr>
          <p:nvPr>
            <p:ph type="ftr" sz="quarter" idx="3"/>
          </p:nvPr>
        </p:nvSpPr>
        <p:spPr>
          <a:xfrm>
            <a:off x="685800" y="6272213"/>
            <a:ext cx="4745038" cy="365125"/>
          </a:xfrm>
          <a:prstGeom prst="rect">
            <a:avLst/>
          </a:prstGeom>
        </p:spPr>
        <p:txBody>
          <a:bodyPr vert="horz" lIns="91440" tIns="45720" rIns="91440" bIns="45720" rtlCol="0" anchor="ctr"/>
          <a:lstStyle>
            <a:lvl1pPr algn="l" fontAlgn="auto">
              <a:spcBef>
                <a:spcPts val="0"/>
              </a:spcBef>
              <a:spcAft>
                <a:spcPts val="0"/>
              </a:spcAft>
              <a:defRPr sz="1000">
                <a:solidFill>
                  <a:schemeClr val="accent1">
                    <a:lumMod val="50000"/>
                  </a:schemeClr>
                </a:solidFill>
                <a:latin typeface="+mn-lt"/>
                <a:cs typeface="+mn-cs"/>
              </a:defRPr>
            </a:lvl1pPr>
          </a:lstStyle>
          <a:p>
            <a:pPr>
              <a:defRPr/>
            </a:pPr>
            <a:endParaRPr lang="pt-BR" dirty="0"/>
          </a:p>
        </p:txBody>
      </p:sp>
      <p:sp>
        <p:nvSpPr>
          <p:cNvPr id="6" name="Slide Number Placeholder 5"/>
          <p:cNvSpPr>
            <a:spLocks noGrp="1"/>
          </p:cNvSpPr>
          <p:nvPr>
            <p:ph type="sldNum" sz="quarter" idx="4"/>
          </p:nvPr>
        </p:nvSpPr>
        <p:spPr>
          <a:xfrm>
            <a:off x="8483600" y="6272213"/>
            <a:ext cx="479425" cy="365125"/>
          </a:xfrm>
          <a:prstGeom prst="rect">
            <a:avLst/>
          </a:prstGeom>
        </p:spPr>
        <p:txBody>
          <a:bodyPr vert="horz" lIns="91440" tIns="45720" rIns="91440" bIns="45720" rtlCol="0" anchor="ctr"/>
          <a:lstStyle>
            <a:lvl1pPr algn="ctr" fontAlgn="auto">
              <a:spcBef>
                <a:spcPts val="0"/>
              </a:spcBef>
              <a:spcAft>
                <a:spcPts val="0"/>
              </a:spcAft>
              <a:defRPr sz="1100" b="1" spc="-70" baseline="0" smtClean="0">
                <a:solidFill>
                  <a:srgbClr val="FFFFFF"/>
                </a:solidFill>
                <a:latin typeface="+mn-lt"/>
                <a:cs typeface="+mn-cs"/>
              </a:defRPr>
            </a:lvl1pPr>
          </a:lstStyle>
          <a:p>
            <a:pPr>
              <a:defRPr/>
            </a:pPr>
            <a:fld id="{199AB28F-8F97-41BE-99A9-91B2C68C5E5C}"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813" r:id="rId1"/>
    <p:sldLayoutId id="2147483805" r:id="rId2"/>
    <p:sldLayoutId id="2147483814" r:id="rId3"/>
    <p:sldLayoutId id="2147483806" r:id="rId4"/>
    <p:sldLayoutId id="2147483807" r:id="rId5"/>
    <p:sldLayoutId id="2147483808" r:id="rId6"/>
    <p:sldLayoutId id="2147483809" r:id="rId7"/>
    <p:sldLayoutId id="2147483815" r:id="rId8"/>
    <p:sldLayoutId id="2147483816" r:id="rId9"/>
    <p:sldLayoutId id="2147483810" r:id="rId10"/>
    <p:sldLayoutId id="2147483811" r:id="rId11"/>
    <p:sldLayoutId id="2147483812" r:id="rId12"/>
  </p:sldLayoutIdLst>
  <p:txStyles>
    <p:titleStyle>
      <a:lvl1pPr algn="l" rtl="0" fontAlgn="base">
        <a:lnSpc>
          <a:spcPct val="90000"/>
        </a:lnSpc>
        <a:spcBef>
          <a:spcPct val="0"/>
        </a:spcBef>
        <a:spcAft>
          <a:spcPct val="0"/>
        </a:spcAft>
        <a:defRPr sz="4200" kern="1200" cap="all">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a:lvl2pPr algn="l" rtl="0" fontAlgn="base">
        <a:lnSpc>
          <a:spcPct val="90000"/>
        </a:lnSpc>
        <a:spcBef>
          <a:spcPct val="0"/>
        </a:spcBef>
        <a:spcAft>
          <a:spcPct val="0"/>
        </a:spcAft>
        <a:defRPr sz="4200">
          <a:solidFill>
            <a:schemeClr val="tx1"/>
          </a:solidFill>
          <a:latin typeface="Rockwell Condensed" pitchFamily="18" charset="0"/>
        </a:defRPr>
      </a:lvl2pPr>
      <a:lvl3pPr algn="l" rtl="0" fontAlgn="base">
        <a:lnSpc>
          <a:spcPct val="90000"/>
        </a:lnSpc>
        <a:spcBef>
          <a:spcPct val="0"/>
        </a:spcBef>
        <a:spcAft>
          <a:spcPct val="0"/>
        </a:spcAft>
        <a:defRPr sz="4200">
          <a:solidFill>
            <a:schemeClr val="tx1"/>
          </a:solidFill>
          <a:latin typeface="Rockwell Condensed" pitchFamily="18" charset="0"/>
        </a:defRPr>
      </a:lvl3pPr>
      <a:lvl4pPr algn="l" rtl="0" fontAlgn="base">
        <a:lnSpc>
          <a:spcPct val="90000"/>
        </a:lnSpc>
        <a:spcBef>
          <a:spcPct val="0"/>
        </a:spcBef>
        <a:spcAft>
          <a:spcPct val="0"/>
        </a:spcAft>
        <a:defRPr sz="4200">
          <a:solidFill>
            <a:schemeClr val="tx1"/>
          </a:solidFill>
          <a:latin typeface="Rockwell Condensed" pitchFamily="18" charset="0"/>
        </a:defRPr>
      </a:lvl4pPr>
      <a:lvl5pPr algn="l" rtl="0" fontAlgn="base">
        <a:lnSpc>
          <a:spcPct val="90000"/>
        </a:lnSpc>
        <a:spcBef>
          <a:spcPct val="0"/>
        </a:spcBef>
        <a:spcAft>
          <a:spcPct val="0"/>
        </a:spcAft>
        <a:defRPr sz="4200">
          <a:solidFill>
            <a:schemeClr val="tx1"/>
          </a:solidFill>
          <a:latin typeface="Rockwell Condensed" pitchFamily="18" charset="0"/>
        </a:defRPr>
      </a:lvl5pPr>
      <a:lvl6pPr marL="457200" algn="l" rtl="0" fontAlgn="base">
        <a:lnSpc>
          <a:spcPct val="90000"/>
        </a:lnSpc>
        <a:spcBef>
          <a:spcPct val="0"/>
        </a:spcBef>
        <a:spcAft>
          <a:spcPct val="0"/>
        </a:spcAft>
        <a:defRPr sz="4200">
          <a:solidFill>
            <a:schemeClr val="tx1"/>
          </a:solidFill>
          <a:latin typeface="Rockwell Condensed" pitchFamily="18" charset="0"/>
        </a:defRPr>
      </a:lvl6pPr>
      <a:lvl7pPr marL="914400" algn="l" rtl="0" fontAlgn="base">
        <a:lnSpc>
          <a:spcPct val="90000"/>
        </a:lnSpc>
        <a:spcBef>
          <a:spcPct val="0"/>
        </a:spcBef>
        <a:spcAft>
          <a:spcPct val="0"/>
        </a:spcAft>
        <a:defRPr sz="4200">
          <a:solidFill>
            <a:schemeClr val="tx1"/>
          </a:solidFill>
          <a:latin typeface="Rockwell Condensed" pitchFamily="18" charset="0"/>
        </a:defRPr>
      </a:lvl7pPr>
      <a:lvl8pPr marL="1371600" algn="l" rtl="0" fontAlgn="base">
        <a:lnSpc>
          <a:spcPct val="90000"/>
        </a:lnSpc>
        <a:spcBef>
          <a:spcPct val="0"/>
        </a:spcBef>
        <a:spcAft>
          <a:spcPct val="0"/>
        </a:spcAft>
        <a:defRPr sz="4200">
          <a:solidFill>
            <a:schemeClr val="tx1"/>
          </a:solidFill>
          <a:latin typeface="Rockwell Condensed" pitchFamily="18" charset="0"/>
        </a:defRPr>
      </a:lvl8pPr>
      <a:lvl9pPr marL="1828800" algn="l" rtl="0" fontAlgn="base">
        <a:lnSpc>
          <a:spcPct val="90000"/>
        </a:lnSpc>
        <a:spcBef>
          <a:spcPct val="0"/>
        </a:spcBef>
        <a:spcAft>
          <a:spcPct val="0"/>
        </a:spcAft>
        <a:defRPr sz="4200">
          <a:solidFill>
            <a:schemeClr val="tx1"/>
          </a:solidFill>
          <a:latin typeface="Rockwell Condensed" pitchFamily="18" charset="0"/>
        </a:defRPr>
      </a:lvl9pPr>
    </p:titleStyle>
    <p:bodyStyle>
      <a:lvl1pPr marL="182563" indent="-182563" algn="l" rtl="0" fontAlgn="base">
        <a:lnSpc>
          <a:spcPct val="90000"/>
        </a:lnSpc>
        <a:spcBef>
          <a:spcPts val="1200"/>
        </a:spcBef>
        <a:spcAft>
          <a:spcPct val="0"/>
        </a:spcAft>
        <a:buClr>
          <a:srgbClr val="9E3611"/>
        </a:buClr>
        <a:buSzPct val="85000"/>
        <a:buFont typeface="Wingdings" pitchFamily="2" charset="2"/>
        <a:buChar char="§"/>
        <a:defRPr sz="2000" kern="1200">
          <a:solidFill>
            <a:schemeClr val="tx1"/>
          </a:solidFill>
          <a:latin typeface="+mn-lt"/>
          <a:ea typeface="+mn-ea"/>
          <a:cs typeface="+mn-cs"/>
        </a:defRPr>
      </a:lvl1pPr>
      <a:lvl2pPr marL="457200" indent="-182563" algn="l" rtl="0" fontAlgn="base">
        <a:lnSpc>
          <a:spcPct val="90000"/>
        </a:lnSpc>
        <a:spcBef>
          <a:spcPts val="400"/>
        </a:spcBef>
        <a:spcAft>
          <a:spcPts val="200"/>
        </a:spcAft>
        <a:buClr>
          <a:srgbClr val="9E3611"/>
        </a:buClr>
        <a:buSzPct val="85000"/>
        <a:buFont typeface="Wingdings" pitchFamily="2" charset="2"/>
        <a:buChar char="§"/>
        <a:defRPr kern="1200">
          <a:solidFill>
            <a:schemeClr val="tx1"/>
          </a:solidFill>
          <a:latin typeface="+mn-lt"/>
          <a:ea typeface="+mn-ea"/>
          <a:cs typeface="+mn-cs"/>
        </a:defRPr>
      </a:lvl2pPr>
      <a:lvl3pPr marL="730250"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3pPr>
      <a:lvl4pPr marL="1004888"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4pPr>
      <a:lvl5pPr marL="1279525"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397438"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hyperlink" Target="https://www.ncbi.nlm.nih.gov/pubmed?linkname=pubmed_pubmed&amp;from_uid=2839743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9109"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hyperlink" Target="http://paulomargotto.com.br/documentos/17964" TargetMode="External"/><Relationship Id="rId2" Type="http://schemas.openxmlformats.org/officeDocument/2006/relationships/hyperlink" Target="http://paulomargotto.com.br/hemorragia-intraventricular-no-pre-termo-2018/"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4539" TargetMode="External"/><Relationship Id="rId1" Type="http://schemas.openxmlformats.org/officeDocument/2006/relationships/slideLayout" Target="../slideLayouts/slideLayout7.xml"/><Relationship Id="rId6" Type="http://schemas.openxmlformats.org/officeDocument/2006/relationships/hyperlink" Target="https://www.ncbi.nlm.nih.gov/pubmed?linkname=pubmed_pubmed&amp;from_uid=23619374" TargetMode="External"/><Relationship Id="rId5" Type="http://schemas.openxmlformats.org/officeDocument/2006/relationships/hyperlink" Target="https://www.ncbi.nlm.nih.gov/pubmed/23619374" TargetMode="External"/><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documentos/17967" TargetMode="External"/><Relationship Id="rId2" Type="http://schemas.openxmlformats.org/officeDocument/2006/relationships/hyperlink" Target="http://paulomargotto.com.br/prevencao-pos-natal-da-hemorragia-peri-intraventricular-do-recem-nascido-pre-termo-2018/"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5636" TargetMode="External"/><Relationship Id="rId1" Type="http://schemas.openxmlformats.org/officeDocument/2006/relationships/slideLayout" Target="../slideLayouts/slideLayout7.xml"/><Relationship Id="rId6" Type="http://schemas.openxmlformats.org/officeDocument/2006/relationships/hyperlink" Target="https://www.ncbi.nlm.nih.gov/pubmed?linkname=pubmed_pubmed&amp;from_uid=27283462" TargetMode="External"/><Relationship Id="rId5" Type="http://schemas.openxmlformats.org/officeDocument/2006/relationships/hyperlink" Target="https://www.ncbi.nlm.nih.gov/pubmed/27283462" TargetMode="External"/><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3" Type="http://schemas.openxmlformats.org/officeDocument/2006/relationships/hyperlink" Target="http://paulomargotto.com.br/documentos/14975" TargetMode="External"/><Relationship Id="rId7" Type="http://schemas.openxmlformats.org/officeDocument/2006/relationships/hyperlink" Target="https://www.ncbi.nlm.nih.gov/pubmed?linkname=pubmed_pubmed&amp;from_uid=24379238" TargetMode="External"/><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7.xml"/><Relationship Id="rId6" Type="http://schemas.openxmlformats.org/officeDocument/2006/relationships/hyperlink" Target="https://www.ncbi.nlm.nih.gov/pubmed/24379238" TargetMode="External"/><Relationship Id="rId5" Type="http://schemas.openxmlformats.org/officeDocument/2006/relationships/image" Target="../media/image24.png"/><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5636" TargetMode="External"/><Relationship Id="rId1" Type="http://schemas.openxmlformats.org/officeDocument/2006/relationships/slideLayout" Target="../slideLayouts/slideLayout7.xml"/><Relationship Id="rId6" Type="http://schemas.openxmlformats.org/officeDocument/2006/relationships/hyperlink" Target="https://www.ncbi.nlm.nih.gov/pubmed?linkname=pubmed_pubmed&amp;from_uid=27283462" TargetMode="External"/><Relationship Id="rId5" Type="http://schemas.openxmlformats.org/officeDocument/2006/relationships/hyperlink" Target="https://www.ncbi.nlm.nih.gov/pubmed/27283462" TargetMode="Externa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hyperlink" Target="http://paulomargotto.com.br/documentos/117" TargetMode="External"/><Relationship Id="rId2" Type="http://schemas.openxmlformats.org/officeDocument/2006/relationships/hyperlink" Target="https://www.ncbi.nlm.nih.gov/pubmed/28956133"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7423"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paulomargotto.com.br/documentos/7426"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cbi.nlm.nih.gov/pubmed/19026429" TargetMode="External"/><Relationship Id="rId2" Type="http://schemas.openxmlformats.org/officeDocument/2006/relationships/hyperlink" Target="http://www.paulomargotto.com.br/documentos/Hipotens%C3%A3o-tratar%20ou%20n%C3%A3o.ppt" TargetMode="Externa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hyperlink" Target="http://paulomargotto.com.br/documentos/13038" TargetMode="External"/><Relationship Id="rId4" Type="http://schemas.openxmlformats.org/officeDocument/2006/relationships/hyperlink" Target="https://www.ncbi.nlm.nih.gov/pubmed?linkname=pubmed_pubmed&amp;from_uid=19026429"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ncbi.nlm.nih.gov/pubmed?linkname=pubmed_pubmed&amp;from_uid=26567120" TargetMode="External"/><Relationship Id="rId2" Type="http://schemas.openxmlformats.org/officeDocument/2006/relationships/hyperlink" Target="https://www.ncbi.nlm.nih.gov/pubmed/26567120" TargetMode="Externa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paulomargotto.com.br/documentos/2303" TargetMode="External"/><Relationship Id="rId4" Type="http://schemas.openxmlformats.org/officeDocument/2006/relationships/hyperlink" Target="http://paulomargotto.com.br/pressao-arterial-precoceterapia-anti-hipotensora-e-resultados-com-18-22-meses-de-idade-corrigida-nos-pre-termos-extremos/"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www.ncbi.nlm.nih.gov/pubmed/24576799" TargetMode="External"/><Relationship Id="rId2" Type="http://schemas.openxmlformats.org/officeDocument/2006/relationships/hyperlink" Target="http://www.paulomargotto.com.br/documentos/hipotens%C3%A3o_controversias.ppt" TargetMode="Externa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hyperlink" Target="http://paulomargotto.com.br/documentos/11869" TargetMode="External"/><Relationship Id="rId4" Type="http://schemas.openxmlformats.org/officeDocument/2006/relationships/hyperlink" Target="https://www.ncbi.nlm.nih.gov/pubmed?linkname=pubmed_pubmed&amp;from_uid=24576799"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paulomargotto.com.br/documentos/2282" TargetMode="External"/><Relationship Id="rId2" Type="http://schemas.openxmlformats.org/officeDocument/2006/relationships/hyperlink" Target="http://paulomargotto.com.br/como-avaliar-o-estado-hemodinamico-em-recem-nascidos-muito-prematuros-na-primeira-semana-de-vida/" TargetMode="Externa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paulomargotto.com.br/documentos/10799" TargetMode="External"/><Relationship Id="rId7" Type="http://schemas.openxmlformats.org/officeDocument/2006/relationships/hyperlink" Target="https://www.ncbi.nlm.nih.gov/pubmed?linkname=pubmed_pubmed&amp;from_uid=21334006" TargetMode="External"/><Relationship Id="rId2" Type="http://schemas.openxmlformats.org/officeDocument/2006/relationships/hyperlink" Target="http://www.paulomargotto.com.br/documentos/Corticoide_pre_natal_22-23sem.ppt" TargetMode="External"/><Relationship Id="rId1" Type="http://schemas.openxmlformats.org/officeDocument/2006/relationships/slideLayout" Target="../slideLayouts/slideLayout7.xml"/><Relationship Id="rId6" Type="http://schemas.openxmlformats.org/officeDocument/2006/relationships/hyperlink" Target="https://www.ncbi.nlm.nih.gov/pubmed/21334006" TargetMode="External"/><Relationship Id="rId5" Type="http://schemas.openxmlformats.org/officeDocument/2006/relationships/image" Target="../media/image28.png"/><Relationship Id="rId4" Type="http://schemas.openxmlformats.org/officeDocument/2006/relationships/image" Target="../media/image22.png"/></Relationships>
</file>

<file path=ppt/slides/_rels/slide6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5973"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900113" y="620713"/>
            <a:ext cx="7593012" cy="3036887"/>
          </a:xfrm>
        </p:spPr>
        <p:txBody>
          <a:bodyPr wrap="square" numCol="1" anchorCtr="0" compatLnSpc="1">
            <a:prstTxWarp prst="textNoShape">
              <a:avLst/>
            </a:prstTxWarp>
          </a:bodyPr>
          <a:lstStyle/>
          <a:p>
            <a:pPr algn="ctr"/>
            <a:r>
              <a:rPr lang="pt-BR" sz="2800" cap="none" dirty="0" smtClean="0">
                <a:solidFill>
                  <a:srgbClr val="FF0000"/>
                </a:solidFill>
              </a:rPr>
              <a:t>Hemorragia intraventricular nos neonatos de 23 a 26 semanas de gestação:análise retrospectiva de fatores de risco</a:t>
            </a:r>
          </a:p>
        </p:txBody>
      </p:sp>
      <p:sp>
        <p:nvSpPr>
          <p:cNvPr id="6147" name="Subtítulo 2"/>
          <p:cNvSpPr>
            <a:spLocks noGrp="1"/>
          </p:cNvSpPr>
          <p:nvPr>
            <p:ph type="subTitle" idx="1"/>
          </p:nvPr>
        </p:nvSpPr>
        <p:spPr>
          <a:xfrm>
            <a:off x="900113" y="4365625"/>
            <a:ext cx="6697662" cy="1166813"/>
          </a:xfrm>
        </p:spPr>
        <p:txBody>
          <a:bodyPr>
            <a:normAutofit fontScale="62500" lnSpcReduction="20000"/>
          </a:bodyPr>
          <a:lstStyle/>
          <a:p>
            <a:pPr algn="ctr"/>
            <a:r>
              <a:rPr lang="pt-BR" dirty="0" smtClean="0">
                <a:solidFill>
                  <a:srgbClr val="0000FF"/>
                </a:solidFill>
              </a:rPr>
              <a:t>Apresentação: André, R3 em Neonatologia do Hospital Materno Infantil de Brasília/SES/DF</a:t>
            </a:r>
          </a:p>
          <a:p>
            <a:pPr algn="ctr"/>
            <a:r>
              <a:rPr lang="pt-BR" dirty="0" smtClean="0">
                <a:solidFill>
                  <a:srgbClr val="0000FF"/>
                </a:solidFill>
              </a:rPr>
              <a:t>Coordenação: Joseleide de Castro e Paulo R. Margotto</a:t>
            </a:r>
          </a:p>
          <a:p>
            <a:pPr algn="ctr"/>
            <a:r>
              <a:rPr lang="pt-BR" dirty="0" smtClean="0">
                <a:solidFill>
                  <a:srgbClr val="0000FF"/>
                </a:solidFill>
                <a:hlinkClick r:id="rId2"/>
              </a:rPr>
              <a:t>www.paulomargotto.com.br</a:t>
            </a:r>
            <a:r>
              <a:rPr lang="pt-BR" dirty="0" smtClean="0">
                <a:solidFill>
                  <a:srgbClr val="0000FF"/>
                </a:solidFill>
              </a:rPr>
              <a:t> (passe por lá você também!)</a:t>
            </a:r>
          </a:p>
          <a:p>
            <a:pPr algn="ctr"/>
            <a:r>
              <a:rPr lang="pt-BR" dirty="0" smtClean="0">
                <a:solidFill>
                  <a:srgbClr val="0000FF"/>
                </a:solidFill>
              </a:rPr>
              <a:t>Brasília, 29 de setembro de 2018</a:t>
            </a:r>
          </a:p>
        </p:txBody>
      </p:sp>
      <p:sp>
        <p:nvSpPr>
          <p:cNvPr id="6151" name="Rectangle 7"/>
          <p:cNvSpPr>
            <a:spLocks noChangeArrowheads="1"/>
          </p:cNvSpPr>
          <p:nvPr/>
        </p:nvSpPr>
        <p:spPr bwMode="auto">
          <a:xfrm>
            <a:off x="674738" y="2746376"/>
            <a:ext cx="7775575" cy="13430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600" b="1" dirty="0">
                <a:hlinkClick r:id="rId3"/>
              </a:rPr>
              <a:t>Intraventricular</a:t>
            </a:r>
            <a:r>
              <a:rPr lang="pt-BR" sz="1600" dirty="0">
                <a:hlinkClick r:id="rId3"/>
              </a:rPr>
              <a:t> </a:t>
            </a:r>
            <a:r>
              <a:rPr lang="pt-BR" sz="1600" b="1" dirty="0">
                <a:hlinkClick r:id="rId3"/>
              </a:rPr>
              <a:t>hemorrhage</a:t>
            </a:r>
            <a:r>
              <a:rPr lang="pt-BR" sz="1600" dirty="0">
                <a:hlinkClick r:id="rId3"/>
              </a:rPr>
              <a:t> in </a:t>
            </a:r>
            <a:r>
              <a:rPr lang="pt-BR" sz="1600" b="1" dirty="0">
                <a:hlinkClick r:id="rId3"/>
              </a:rPr>
              <a:t>neonates</a:t>
            </a:r>
            <a:r>
              <a:rPr lang="pt-BR" sz="1600" dirty="0">
                <a:hlinkClick r:id="rId3"/>
              </a:rPr>
              <a:t> </a:t>
            </a:r>
            <a:r>
              <a:rPr lang="pt-BR" sz="1600" b="1" dirty="0">
                <a:hlinkClick r:id="rId3"/>
              </a:rPr>
              <a:t>born</a:t>
            </a:r>
            <a:r>
              <a:rPr lang="pt-BR" sz="1600" dirty="0">
                <a:hlinkClick r:id="rId3"/>
              </a:rPr>
              <a:t> </a:t>
            </a:r>
            <a:r>
              <a:rPr lang="pt-BR" sz="1600" dirty="0" err="1">
                <a:hlinkClick r:id="rId3"/>
              </a:rPr>
              <a:t>from</a:t>
            </a:r>
            <a:r>
              <a:rPr lang="pt-BR" sz="1600" dirty="0">
                <a:hlinkClick r:id="rId3"/>
              </a:rPr>
              <a:t> </a:t>
            </a:r>
            <a:r>
              <a:rPr lang="pt-BR" sz="1600" b="1" dirty="0">
                <a:hlinkClick r:id="rId3"/>
              </a:rPr>
              <a:t>23</a:t>
            </a:r>
            <a:r>
              <a:rPr lang="pt-BR" sz="1600" dirty="0">
                <a:hlinkClick r:id="rId3"/>
              </a:rPr>
              <a:t> to </a:t>
            </a:r>
            <a:r>
              <a:rPr lang="pt-BR" sz="1600" b="1" dirty="0">
                <a:hlinkClick r:id="rId3"/>
              </a:rPr>
              <a:t>26</a:t>
            </a:r>
            <a:r>
              <a:rPr lang="pt-BR" sz="1600" dirty="0">
                <a:hlinkClick r:id="rId3"/>
              </a:rPr>
              <a:t> </a:t>
            </a:r>
            <a:r>
              <a:rPr lang="pt-BR" sz="1600" b="1" dirty="0" err="1">
                <a:hlinkClick r:id="rId3"/>
              </a:rPr>
              <a:t>weeks</a:t>
            </a:r>
            <a:r>
              <a:rPr lang="pt-BR" sz="1600" dirty="0">
                <a:hlinkClick r:id="rId3"/>
              </a:rPr>
              <a:t> of </a:t>
            </a:r>
            <a:r>
              <a:rPr lang="pt-BR" sz="1600" b="1" dirty="0" err="1">
                <a:hlinkClick r:id="rId3"/>
              </a:rPr>
              <a:t>gestation</a:t>
            </a:r>
            <a:r>
              <a:rPr lang="pt-BR" sz="1600" dirty="0">
                <a:hlinkClick r:id="rId3"/>
              </a:rPr>
              <a:t>: </a:t>
            </a:r>
            <a:r>
              <a:rPr lang="pt-BR" sz="1600" b="1" dirty="0" err="1">
                <a:hlinkClick r:id="rId3"/>
              </a:rPr>
              <a:t>Retrospectiveanalysis</a:t>
            </a:r>
            <a:r>
              <a:rPr lang="pt-BR" sz="1600" dirty="0">
                <a:hlinkClick r:id="rId3"/>
              </a:rPr>
              <a:t> of </a:t>
            </a:r>
            <a:r>
              <a:rPr lang="pt-BR" sz="1600" b="1" dirty="0" err="1">
                <a:hlinkClick r:id="rId3"/>
              </a:rPr>
              <a:t>risk</a:t>
            </a:r>
            <a:r>
              <a:rPr lang="pt-BR" sz="1600" b="1" dirty="0">
                <a:hlinkClick r:id="rId3"/>
              </a:rPr>
              <a:t> </a:t>
            </a:r>
            <a:r>
              <a:rPr lang="pt-BR" sz="1600" b="1" dirty="0" err="1">
                <a:hlinkClick r:id="rId3"/>
              </a:rPr>
              <a:t>factors</a:t>
            </a:r>
            <a:r>
              <a:rPr lang="pt-BR" sz="1600" dirty="0">
                <a:hlinkClick r:id="rId3"/>
              </a:rPr>
              <a:t>.</a:t>
            </a:r>
            <a:endParaRPr lang="pt-BR" sz="1600" dirty="0"/>
          </a:p>
          <a:p>
            <a:pPr algn="ctr"/>
            <a:r>
              <a:rPr lang="pt-BR" sz="1600" dirty="0" err="1"/>
              <a:t>Szpecht</a:t>
            </a:r>
            <a:r>
              <a:rPr lang="pt-BR" sz="1600" dirty="0"/>
              <a:t> D, </a:t>
            </a:r>
            <a:r>
              <a:rPr lang="pt-BR" sz="1600" dirty="0" err="1"/>
              <a:t>Nowak</a:t>
            </a:r>
            <a:r>
              <a:rPr lang="pt-BR" sz="1600" dirty="0"/>
              <a:t> I, </a:t>
            </a:r>
            <a:r>
              <a:rPr lang="pt-BR" sz="1600" dirty="0" err="1"/>
              <a:t>Kwiatkowska</a:t>
            </a:r>
            <a:r>
              <a:rPr lang="pt-BR" sz="1600" dirty="0"/>
              <a:t> P, </a:t>
            </a:r>
            <a:r>
              <a:rPr lang="pt-BR" sz="1600" dirty="0" err="1"/>
              <a:t>Szymankiewicz</a:t>
            </a:r>
            <a:r>
              <a:rPr lang="pt-BR" sz="1600" dirty="0"/>
              <a:t> M, </a:t>
            </a:r>
            <a:r>
              <a:rPr lang="pt-BR" sz="1600" dirty="0" err="1"/>
              <a:t>Gadzinowski</a:t>
            </a:r>
            <a:r>
              <a:rPr lang="pt-BR" sz="1600" dirty="0"/>
              <a:t> </a:t>
            </a:r>
            <a:r>
              <a:rPr lang="pt-BR" sz="1600" dirty="0" err="1"/>
              <a:t>J.Adv</a:t>
            </a:r>
            <a:r>
              <a:rPr lang="pt-BR" sz="1600" dirty="0"/>
              <a:t> </a:t>
            </a:r>
            <a:r>
              <a:rPr lang="pt-BR" sz="1600" dirty="0" err="1"/>
              <a:t>Clin</a:t>
            </a:r>
            <a:r>
              <a:rPr lang="pt-BR" sz="1600" dirty="0"/>
              <a:t> </a:t>
            </a:r>
            <a:r>
              <a:rPr lang="pt-BR" sz="1600" dirty="0" err="1"/>
              <a:t>Exp</a:t>
            </a:r>
            <a:r>
              <a:rPr lang="pt-BR" sz="1600" dirty="0"/>
              <a:t> Med. 2017 Jan-Feb;</a:t>
            </a:r>
            <a:r>
              <a:rPr lang="pt-BR" sz="1600" b="1" dirty="0"/>
              <a:t>26</a:t>
            </a:r>
            <a:r>
              <a:rPr lang="pt-BR" sz="1600" dirty="0"/>
              <a:t>(1):89-94. </a:t>
            </a:r>
            <a:r>
              <a:rPr lang="pt-BR" sz="1600" dirty="0" err="1"/>
              <a:t>doi</a:t>
            </a:r>
            <a:r>
              <a:rPr lang="pt-BR" sz="1600" dirty="0"/>
              <a:t>: 10.17219/</a:t>
            </a:r>
            <a:r>
              <a:rPr lang="pt-BR" sz="1600" dirty="0" err="1"/>
              <a:t>acem</a:t>
            </a:r>
            <a:r>
              <a:rPr lang="pt-BR" sz="1600" dirty="0"/>
              <a:t>/65311.</a:t>
            </a:r>
          </a:p>
          <a:p>
            <a:pPr algn="ctr"/>
            <a:r>
              <a:rPr lang="pt-BR" sz="1600" dirty="0"/>
              <a:t>PMID: 28397438.</a:t>
            </a:r>
            <a:r>
              <a:rPr lang="pt-BR" sz="1600" b="1" dirty="0">
                <a:hlinkClick r:id="rId3"/>
              </a:rPr>
              <a:t>Free </a:t>
            </a:r>
            <a:r>
              <a:rPr lang="pt-BR" sz="1600" b="1" dirty="0" err="1">
                <a:hlinkClick r:id="rId3"/>
              </a:rPr>
              <a:t>Article</a:t>
            </a:r>
            <a:r>
              <a:rPr lang="pt-BR" sz="1600" b="1" dirty="0" err="1"/>
              <a:t>.</a:t>
            </a:r>
            <a:r>
              <a:rPr lang="pt-BR" sz="1600" u="sng" dirty="0" err="1">
                <a:hlinkClick r:id="rId4"/>
              </a:rPr>
              <a:t>Similar</a:t>
            </a:r>
            <a:r>
              <a:rPr lang="pt-BR" sz="1600" u="sng" dirty="0">
                <a:hlinkClick r:id="rId4"/>
              </a:rPr>
              <a:t> </a:t>
            </a:r>
            <a:r>
              <a:rPr lang="pt-BR" sz="1600" u="sng" dirty="0" err="1">
                <a:hlinkClick r:id="rId4"/>
              </a:rPr>
              <a:t>articles</a:t>
            </a:r>
            <a:r>
              <a:rPr lang="pt-BR" sz="2400" b="1" dirty="0">
                <a:solidFill>
                  <a:srgbClr val="0000FF"/>
                </a:solidFill>
              </a:rPr>
              <a:t>. Artigo Livre!</a:t>
            </a:r>
          </a:p>
        </p:txBody>
      </p:sp>
      <p:pic>
        <p:nvPicPr>
          <p:cNvPr id="6153" name="Picture 9" descr="Imagem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1414463"/>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1763688" y="5805264"/>
            <a:ext cx="6194453" cy="369332"/>
          </a:xfrm>
          <a:prstGeom prst="rect">
            <a:avLst/>
          </a:prstGeom>
          <a:noFill/>
        </p:spPr>
        <p:txBody>
          <a:bodyPr wrap="none" rtlCol="0">
            <a:spAutoFit/>
          </a:bodyPr>
          <a:lstStyle/>
          <a:p>
            <a:r>
              <a:rPr lang="pt-BR" b="1" dirty="0" smtClean="0">
                <a:solidFill>
                  <a:srgbClr val="FF0000"/>
                </a:solidFill>
              </a:rPr>
              <a:t>Catecolaminas no tratamento da hipotensão arterial!</a:t>
            </a:r>
            <a:endParaRPr lang="pt-BR" b="1" dirty="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664019"/>
            <a:ext cx="7772400" cy="1609344"/>
          </a:xfrm>
        </p:spPr>
        <p:txBody>
          <a:bodyPr/>
          <a:lstStyle/>
          <a:p>
            <a:pPr fontAlgn="auto">
              <a:spcAft>
                <a:spcPts val="0"/>
              </a:spcAft>
              <a:defRPr/>
            </a:pPr>
            <a:r>
              <a:rPr lang="pt-BR" dirty="0" smtClean="0"/>
              <a:t>INTRODUÇÃO</a:t>
            </a:r>
            <a:endParaRPr lang="pt-BR" dirty="0"/>
          </a:p>
        </p:txBody>
      </p:sp>
      <p:sp>
        <p:nvSpPr>
          <p:cNvPr id="7171" name="Espaço Reservado para Conteúdo 2"/>
          <p:cNvSpPr>
            <a:spLocks noGrp="1"/>
          </p:cNvSpPr>
          <p:nvPr>
            <p:ph idx="1"/>
          </p:nvPr>
        </p:nvSpPr>
        <p:spPr>
          <a:xfrm>
            <a:off x="684213" y="2133600"/>
            <a:ext cx="7772400" cy="4051300"/>
          </a:xfrm>
        </p:spPr>
        <p:txBody>
          <a:bodyPr/>
          <a:lstStyle/>
          <a:p>
            <a:pPr marL="0" indent="0" algn="just">
              <a:spcBef>
                <a:spcPct val="0"/>
              </a:spcBef>
              <a:buFont typeface="Wingdings" pitchFamily="2" charset="2"/>
              <a:buNone/>
            </a:pPr>
            <a:endParaRPr lang="pt-BR" smtClean="0"/>
          </a:p>
          <a:p>
            <a:pPr marL="0" indent="0" algn="just">
              <a:spcBef>
                <a:spcPct val="0"/>
              </a:spcBef>
              <a:buFont typeface="Wingdings" pitchFamily="2" charset="2"/>
              <a:buNone/>
            </a:pPr>
            <a:r>
              <a:rPr lang="pt-BR" smtClean="0"/>
              <a:t>A hemorragia intraventricular (HIV) é a mais comum forma de sangramento no SNC em RN, e sua ocorrência é significativamente aumentada no grupo de muito baixo peso ao nascer antes da 32ª semana de gestação. </a:t>
            </a:r>
          </a:p>
          <a:p>
            <a:pPr marL="0" indent="0" algn="just">
              <a:spcBef>
                <a:spcPct val="0"/>
              </a:spcBef>
              <a:buFont typeface="Wingdings" pitchFamily="2" charset="2"/>
              <a:buNone/>
            </a:pPr>
            <a:endParaRPr lang="pt-BR" smtClean="0"/>
          </a:p>
          <a:p>
            <a:pPr marL="0" indent="0" algn="just">
              <a:spcBef>
                <a:spcPct val="0"/>
              </a:spcBef>
              <a:buFont typeface="Wingdings" pitchFamily="2" charset="2"/>
              <a:buNone/>
            </a:pPr>
            <a:r>
              <a:rPr lang="pt-BR" smtClean="0"/>
              <a:t>A frequência da HIV em prematuros nascidos entre os 23ª e 26ª semana de gestação é de 20 a 30%.(1)</a:t>
            </a:r>
          </a:p>
          <a:p>
            <a:pPr marL="0" indent="0" algn="just">
              <a:spcBef>
                <a:spcPct val="0"/>
              </a:spcBef>
              <a:buFont typeface="Wingdings" pitchFamily="2" charset="2"/>
              <a:buNone/>
            </a:pPr>
            <a:endParaRPr lang="pt-BR" smtClean="0"/>
          </a:p>
          <a:p>
            <a:pPr marL="0" indent="0" algn="just">
              <a:spcBef>
                <a:spcPct val="0"/>
              </a:spcBef>
              <a:buFont typeface="Wingdings" pitchFamily="2" charset="2"/>
              <a:buNone/>
            </a:pP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457200" y="1600200"/>
            <a:ext cx="8362950" cy="4525963"/>
          </a:xfrm>
        </p:spPr>
        <p:txBody>
          <a:bodyPr>
            <a:normAutofit/>
          </a:bodyPr>
          <a:lstStyle/>
          <a:p>
            <a:pPr marL="0" indent="0">
              <a:buFont typeface="Wingdings" pitchFamily="2" charset="2"/>
              <a:buNone/>
            </a:pPr>
            <a:r>
              <a:rPr lang="pt-BR" smtClean="0"/>
              <a:t>FATORES PATOGÊNICOS ENVOLVIDOS (2)</a:t>
            </a:r>
          </a:p>
          <a:p>
            <a:pPr marL="0" indent="0" algn="ctr">
              <a:buFont typeface="Wingdings" pitchFamily="2" charset="2"/>
              <a:buNone/>
            </a:pPr>
            <a:r>
              <a:rPr lang="pt-BR" b="1" smtClean="0">
                <a:solidFill>
                  <a:srgbClr val="FF0000"/>
                </a:solidFill>
              </a:rPr>
              <a:t>Deficiente  autorregulação do fluxo sanguíneo cerebral (FSC) com flutuação do FSC relacionado a:</a:t>
            </a:r>
          </a:p>
          <a:p>
            <a:pPr marL="0" indent="0"/>
            <a:r>
              <a:rPr lang="pt-BR" smtClean="0"/>
              <a:t>Flutuação da pressão arterial</a:t>
            </a:r>
          </a:p>
          <a:p>
            <a:pPr marL="0" indent="0" algn="just"/>
            <a:r>
              <a:rPr lang="pt-BR" smtClean="0"/>
              <a:t>Periódico aumento da pressão arterial devido à hipercapnia e excesso de expansão de volume);</a:t>
            </a:r>
          </a:p>
          <a:p>
            <a:pPr marL="0" indent="0" algn="just"/>
            <a:r>
              <a:rPr lang="pt-BR" smtClean="0"/>
              <a:t>Aumento da pressão venosa cerebral  devido a pneumotórax, insuficiência cardíaca por asfixia);</a:t>
            </a:r>
          </a:p>
          <a:p>
            <a:pPr marL="0" indent="0"/>
            <a:r>
              <a:rPr lang="pt-BR" smtClean="0"/>
              <a:t>Vasos sanguíneos imaturos e frágeis na matriz germinativa, levando a </a:t>
            </a:r>
            <a:r>
              <a:rPr lang="pt-BR" smtClean="0">
                <a:solidFill>
                  <a:srgbClr val="FF0000"/>
                </a:solidFill>
              </a:rPr>
              <a:t>hemorragia para o sistema ventricular</a:t>
            </a:r>
            <a:r>
              <a:rPr lang="pt-BR" smtClean="0"/>
              <a:t>;</a:t>
            </a:r>
          </a:p>
          <a:p>
            <a:pPr marL="0" indent="0"/>
            <a:endParaRPr lang="pt-BR" smtClean="0"/>
          </a:p>
          <a:p>
            <a:pPr marL="0" indent="0" algn="just"/>
            <a:endParaRPr lang="pt-BR" smtClean="0"/>
          </a:p>
          <a:p>
            <a:pPr marL="0" indent="0"/>
            <a:endParaRPr lang="pt-BR" sz="1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INTRODUÇÃO</a:t>
            </a:r>
            <a:endParaRPr lang="pt-BR" dirty="0"/>
          </a:p>
        </p:txBody>
      </p:sp>
      <p:sp>
        <p:nvSpPr>
          <p:cNvPr id="9219" name="Espaço Reservado para Conteúdo 2"/>
          <p:cNvSpPr>
            <a:spLocks noGrp="1"/>
          </p:cNvSpPr>
          <p:nvPr>
            <p:ph idx="1"/>
          </p:nvPr>
        </p:nvSpPr>
        <p:spPr>
          <a:xfrm>
            <a:off x="457200" y="1600200"/>
            <a:ext cx="8362950" cy="4525963"/>
          </a:xfrm>
        </p:spPr>
        <p:txBody>
          <a:bodyPr/>
          <a:lstStyle/>
          <a:p>
            <a:endParaRPr lang="pt-BR" smtClean="0"/>
          </a:p>
          <a:p>
            <a:pPr algn="just"/>
            <a:endParaRPr lang="pt-BR" smtClean="0"/>
          </a:p>
          <a:p>
            <a:endParaRPr lang="pt-BR" sz="1400" smtClean="0"/>
          </a:p>
        </p:txBody>
      </p:sp>
      <p:sp>
        <p:nvSpPr>
          <p:cNvPr id="4" name="Espaço Reservado para Conteúdo 2"/>
          <p:cNvSpPr txBox="1">
            <a:spLocks/>
          </p:cNvSpPr>
          <p:nvPr/>
        </p:nvSpPr>
        <p:spPr>
          <a:xfrm>
            <a:off x="0" y="1628775"/>
            <a:ext cx="9144000" cy="4525963"/>
          </a:xfrm>
          <a:prstGeom prst="rect">
            <a:avLst/>
          </a:prstGeom>
        </p:spPr>
        <p:txBody>
          <a:bodyPr>
            <a:normAutofit/>
          </a:bodyPr>
          <a:lstStyle>
            <a:lvl1pPr marL="342900" indent="-342900">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pPr algn="just">
              <a:spcBef>
                <a:spcPct val="20000"/>
              </a:spcBef>
              <a:buFont typeface="Arial" pitchFamily="34" charset="0"/>
              <a:buChar char="•"/>
            </a:pPr>
            <a:endParaRPr lang="pt-BR" sz="2000"/>
          </a:p>
          <a:p>
            <a:pPr algn="just">
              <a:spcBef>
                <a:spcPct val="20000"/>
              </a:spcBef>
              <a:buFont typeface="Arial" pitchFamily="34" charset="0"/>
              <a:buChar char="•"/>
            </a:pPr>
            <a:r>
              <a:rPr lang="pt-BR" sz="2000"/>
              <a:t>Em 90% dos pacientes a HIV ocorre  nos primeiros 3 dias de vida, e 20% a 40% dos casos, a HIV torna-se mais extensa na primeira semana da vida;</a:t>
            </a:r>
          </a:p>
          <a:p>
            <a:pPr algn="just">
              <a:spcBef>
                <a:spcPct val="20000"/>
              </a:spcBef>
              <a:buFont typeface="Arial" pitchFamily="34" charset="0"/>
              <a:buChar char="•"/>
            </a:pPr>
            <a:r>
              <a:rPr lang="pt-BR" sz="2000"/>
              <a:t>Nos  de HIV graus 3 ou 4, observa-se deterioração abrupta da condição clínica, </a:t>
            </a:r>
            <a:r>
              <a:rPr lang="pt-BR"/>
              <a:t>distúrbios da consciência, convulsões e certos sintomas neurológicos que incluem diminuição do movimento espontâneo e distúrbios do tônus muscular.</a:t>
            </a:r>
            <a:endParaRPr lang="pt-BR" sz="2000"/>
          </a:p>
          <a:p>
            <a:pPr algn="just">
              <a:spcBef>
                <a:spcPct val="20000"/>
              </a:spcBef>
              <a:buFont typeface="Arial" pitchFamily="34" charset="0"/>
              <a:buChar char="•"/>
            </a:pPr>
            <a:r>
              <a:rPr lang="pt-BR" sz="2000"/>
              <a:t>Em 60% dos prematuros que sofrem de HIV graus 3 e 4, ocorrem deficiências cognitivas como paralisia cerebral e atraso mental. (3)</a:t>
            </a:r>
          </a:p>
          <a:p>
            <a:pPr>
              <a:spcBef>
                <a:spcPct val="20000"/>
              </a:spcBef>
              <a:buFont typeface="Arial" pitchFamily="34" charset="0"/>
              <a:buNone/>
            </a:pPr>
            <a:endParaRPr lang="pt-BR" sz="14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10243" name="Espaço Reservado para Conteúdo 2"/>
          <p:cNvSpPr>
            <a:spLocks noGrp="1"/>
          </p:cNvSpPr>
          <p:nvPr>
            <p:ph idx="1"/>
          </p:nvPr>
        </p:nvSpPr>
        <p:spPr>
          <a:xfrm>
            <a:off x="685800" y="2060575"/>
            <a:ext cx="8458200" cy="4503738"/>
          </a:xfrm>
        </p:spPr>
        <p:txBody>
          <a:bodyPr/>
          <a:lstStyle/>
          <a:p>
            <a:pPr marL="0" indent="0">
              <a:buFont typeface="Wingdings" pitchFamily="2" charset="2"/>
              <a:buNone/>
            </a:pPr>
            <a:r>
              <a:rPr lang="pt-BR" sz="1800" b="1" smtClean="0"/>
              <a:t>POPULAÇÃO DO ESTUDO</a:t>
            </a:r>
          </a:p>
          <a:p>
            <a:pPr marL="0" indent="0" algn="just"/>
            <a:r>
              <a:rPr lang="pt-BR" sz="1800" smtClean="0"/>
              <a:t>Foram analisados 110 recém-nascidos (RN) entre 23 e 26 semanas, admitidos na UTI Neonatal (S, entre os anos de 2009-2014.</a:t>
            </a:r>
          </a:p>
          <a:p>
            <a:pPr marL="0" indent="0" algn="just">
              <a:buFont typeface="Wingdings" pitchFamily="2" charset="2"/>
              <a:buNone/>
            </a:pPr>
            <a:endParaRPr lang="pt-BR" sz="1800" smtClean="0"/>
          </a:p>
          <a:p>
            <a:pPr marL="0" indent="0" algn="just"/>
            <a:r>
              <a:rPr lang="pt-BR" sz="1800" smtClean="0"/>
              <a:t>no grupo de estudo havia 29 (26,4%) RN entre a 23ª - 24ª semana (</a:t>
            </a:r>
            <a:r>
              <a:rPr lang="pt-BR" sz="1800" smtClean="0">
                <a:solidFill>
                  <a:srgbClr val="0000FF"/>
                </a:solidFill>
              </a:rPr>
              <a:t>GRUPO A) </a:t>
            </a:r>
            <a:r>
              <a:rPr lang="pt-BR" sz="1800" smtClean="0"/>
              <a:t>e 81 RN (73,6%) entre 25ª -26ª semana</a:t>
            </a:r>
            <a:r>
              <a:rPr lang="pt-BR" sz="1800" smtClean="0">
                <a:solidFill>
                  <a:srgbClr val="0000FF"/>
                </a:solidFill>
              </a:rPr>
              <a:t> (GRUPO B). </a:t>
            </a:r>
          </a:p>
          <a:p>
            <a:pPr marL="0" indent="0" algn="just">
              <a:buFont typeface="Wingdings" pitchFamily="2" charset="2"/>
              <a:buNone/>
            </a:pPr>
            <a:r>
              <a:rPr lang="pt-BR" sz="1800" smtClean="0">
                <a:solidFill>
                  <a:srgbClr val="0000FF"/>
                </a:solidFill>
              </a:rPr>
              <a:t>                     </a:t>
            </a:r>
            <a:r>
              <a:rPr lang="pt-BR" sz="1800" smtClean="0"/>
              <a:t>As características dos pacientes estão na</a:t>
            </a:r>
            <a:r>
              <a:rPr lang="pt-BR" sz="1800" smtClean="0">
                <a:solidFill>
                  <a:srgbClr val="0000FF"/>
                </a:solidFill>
              </a:rPr>
              <a:t> Tabela 1</a:t>
            </a:r>
          </a:p>
          <a:p>
            <a:pPr marL="0" indent="0" algn="just"/>
            <a:r>
              <a:rPr lang="pt-BR" sz="1800" smtClean="0">
                <a:solidFill>
                  <a:srgbClr val="0000FF"/>
                </a:solidFill>
              </a:rPr>
              <a:t> </a:t>
            </a:r>
            <a:r>
              <a:rPr lang="pt-BR" smtClean="0"/>
              <a:t>Os recém-nascidos de gravidezes múltiplas, gravidezes nas quais um dos fetos morreu, lactentes com aberrações cromossômicas e infecção por TORCH não foram levados em consideração</a:t>
            </a:r>
            <a:r>
              <a:rPr lang="pt-BR" sz="1800" smtClean="0"/>
              <a:t>. </a:t>
            </a:r>
          </a:p>
          <a:p>
            <a:pPr marL="0" indent="0" algn="just">
              <a:buFont typeface="Wingdings" pitchFamily="2" charset="2"/>
              <a:buNone/>
            </a:pPr>
            <a:endParaRPr lang="pt-BR" sz="1800" smtClean="0"/>
          </a:p>
          <a:p>
            <a:pPr marL="0" indent="0" algn="ctr">
              <a:buFont typeface="Wingdings" pitchFamily="2" charset="2"/>
              <a:buNone/>
            </a:pPr>
            <a:r>
              <a:rPr lang="pt-BR" sz="1800" b="1" smtClean="0">
                <a:solidFill>
                  <a:srgbClr val="FF0000"/>
                </a:solidFill>
              </a:rPr>
              <a:t>A limitação do estudo é a Análise Retrospectiva</a:t>
            </a:r>
            <a:endParaRPr lang="pt-BR" sz="900" b="1" smtClean="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5"/>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44450"/>
            <a:ext cx="9144000" cy="619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MATERIAIS E MÉTODOS</a:t>
            </a:r>
            <a:endParaRPr lang="pt-BR" dirty="0"/>
          </a:p>
        </p:txBody>
      </p:sp>
      <p:sp>
        <p:nvSpPr>
          <p:cNvPr id="11267" name="Espaço Reservado para Conteúdo 2"/>
          <p:cNvSpPr>
            <a:spLocks noGrp="1"/>
          </p:cNvSpPr>
          <p:nvPr>
            <p:ph idx="1"/>
          </p:nvPr>
        </p:nvSpPr>
        <p:spPr>
          <a:xfrm>
            <a:off x="684213" y="2133600"/>
            <a:ext cx="7772400" cy="4051300"/>
          </a:xfrm>
        </p:spPr>
        <p:txBody>
          <a:bodyPr/>
          <a:lstStyle/>
          <a:p>
            <a:pPr marL="0" indent="0">
              <a:buFont typeface="Wingdings" pitchFamily="2" charset="2"/>
              <a:buNone/>
            </a:pPr>
            <a:r>
              <a:rPr lang="pt-BR" smtClean="0"/>
              <a:t>DIAGNÓSTICO DE HEMORRAGIA INTRAVENTRICULAR:</a:t>
            </a:r>
          </a:p>
          <a:p>
            <a:pPr marL="0" indent="0">
              <a:buFont typeface="Wingdings" pitchFamily="2" charset="2"/>
              <a:buNone/>
            </a:pPr>
            <a:endParaRPr lang="pt-BR" smtClean="0"/>
          </a:p>
          <a:p>
            <a:pPr marL="0" indent="0">
              <a:buFont typeface="Wingdings" pitchFamily="2" charset="2"/>
              <a:buNone/>
            </a:pPr>
            <a:r>
              <a:rPr lang="pt-BR" smtClean="0"/>
              <a:t>O diagnóstico da HIV foi realizado pelo US transfontanelar, realizado pelo menos 3 vezes, no 3º e 7º dia de vida, de acordo com a Alta Hospitalar.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MATERIAIS E MÉTODOS</a:t>
            </a:r>
            <a:endParaRPr lang="pt-BR" dirty="0"/>
          </a:p>
        </p:txBody>
      </p:sp>
      <p:sp>
        <p:nvSpPr>
          <p:cNvPr id="3" name="Espaço Reservado para Conteúdo 2"/>
          <p:cNvSpPr>
            <a:spLocks noGrp="1"/>
          </p:cNvSpPr>
          <p:nvPr>
            <p:ph idx="1"/>
          </p:nvPr>
        </p:nvSpPr>
        <p:spPr/>
        <p:txBody>
          <a:bodyPr>
            <a:normAutofit/>
          </a:bodyPr>
          <a:lstStyle/>
          <a:p>
            <a:pPr marL="0" indent="0">
              <a:buFont typeface="Wingdings" pitchFamily="2" charset="2"/>
              <a:buNone/>
            </a:pPr>
            <a:endParaRPr lang="pt-BR" dirty="0" smtClean="0"/>
          </a:p>
          <a:p>
            <a:pPr marL="0" indent="0" algn="ctr">
              <a:buFont typeface="Wingdings" pitchFamily="2" charset="2"/>
              <a:buNone/>
            </a:pPr>
            <a:r>
              <a:rPr lang="pt-BR" dirty="0" smtClean="0">
                <a:solidFill>
                  <a:srgbClr val="0000FF"/>
                </a:solidFill>
              </a:rPr>
              <a:t>Os graus de hemorragia  foram categorizados de </a:t>
            </a:r>
            <a:r>
              <a:rPr lang="pt-BR" dirty="0" err="1" smtClean="0">
                <a:solidFill>
                  <a:srgbClr val="0000FF"/>
                </a:solidFill>
              </a:rPr>
              <a:t>acôrdo</a:t>
            </a:r>
            <a:r>
              <a:rPr lang="pt-BR" dirty="0" smtClean="0">
                <a:solidFill>
                  <a:srgbClr val="0000FF"/>
                </a:solidFill>
              </a:rPr>
              <a:t> com a Classificação de </a:t>
            </a:r>
            <a:r>
              <a:rPr lang="pt-BR" dirty="0" err="1" smtClean="0">
                <a:solidFill>
                  <a:srgbClr val="0000FF"/>
                </a:solidFill>
              </a:rPr>
              <a:t>Papile</a:t>
            </a:r>
            <a:r>
              <a:rPr lang="pt-BR" dirty="0" smtClean="0">
                <a:solidFill>
                  <a:srgbClr val="0000FF"/>
                </a:solidFill>
              </a:rPr>
              <a:t> et al (4):</a:t>
            </a:r>
          </a:p>
          <a:p>
            <a:pPr marL="0" indent="0">
              <a:buFont typeface="Wingdings" pitchFamily="2" charset="2"/>
              <a:buNone/>
            </a:pPr>
            <a:r>
              <a:rPr lang="pt-BR" dirty="0" smtClean="0"/>
              <a:t> </a:t>
            </a:r>
          </a:p>
          <a:p>
            <a:pPr marL="0" indent="0" algn="just"/>
            <a:r>
              <a:rPr lang="pt-BR" dirty="0" smtClean="0">
                <a:solidFill>
                  <a:srgbClr val="0000FF"/>
                </a:solidFill>
              </a:rPr>
              <a:t>Grau 1</a:t>
            </a:r>
            <a:r>
              <a:rPr lang="pt-BR" dirty="0" smtClean="0"/>
              <a:t> (hemorragia para a matriz germinativa periventricular)</a:t>
            </a:r>
          </a:p>
          <a:p>
            <a:pPr marL="0" indent="0" algn="just"/>
            <a:r>
              <a:rPr lang="pt-BR" dirty="0" smtClean="0">
                <a:solidFill>
                  <a:srgbClr val="0000FF"/>
                </a:solidFill>
              </a:rPr>
              <a:t>Grau 2</a:t>
            </a:r>
            <a:r>
              <a:rPr lang="pt-BR" dirty="0" smtClean="0"/>
              <a:t> (hemorragia para o sistema ventricular sem dilatação dos ventrículos)</a:t>
            </a:r>
          </a:p>
          <a:p>
            <a:pPr marL="0" indent="0" algn="just"/>
            <a:r>
              <a:rPr lang="pt-BR" dirty="0" smtClean="0">
                <a:solidFill>
                  <a:srgbClr val="0000FF"/>
                </a:solidFill>
              </a:rPr>
              <a:t>Grau 3</a:t>
            </a:r>
            <a:r>
              <a:rPr lang="pt-BR" dirty="0" smtClean="0"/>
              <a:t> (hemorragia para o sistema ventricular com dilatação dos ventrículos)</a:t>
            </a:r>
          </a:p>
          <a:p>
            <a:pPr marL="0" indent="0" algn="just"/>
            <a:r>
              <a:rPr lang="pt-BR" dirty="0" smtClean="0">
                <a:solidFill>
                  <a:srgbClr val="0000FF"/>
                </a:solidFill>
              </a:rPr>
              <a:t>Grau 4</a:t>
            </a:r>
            <a:r>
              <a:rPr lang="pt-BR" dirty="0" smtClean="0"/>
              <a:t> (</a:t>
            </a:r>
            <a:r>
              <a:rPr lang="pt-BR" dirty="0" err="1" smtClean="0"/>
              <a:t>ecodensidade</a:t>
            </a:r>
            <a:r>
              <a:rPr lang="pt-BR" dirty="0" smtClean="0"/>
              <a:t> </a:t>
            </a:r>
            <a:r>
              <a:rPr lang="pt-BR" dirty="0" err="1" smtClean="0"/>
              <a:t>intraparenquimatosa</a:t>
            </a:r>
            <a:r>
              <a:rPr lang="pt-BR" dirty="0" smtClean="0"/>
              <a:t> que representa infarto hemorrágico periventricular).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2731"/>
            <a:ext cx="7772400" cy="1609344"/>
          </a:xfrm>
        </p:spPr>
        <p:txBody>
          <a:bodyPr/>
          <a:lstStyle/>
          <a:p>
            <a:pPr fontAlgn="auto">
              <a:spcAft>
                <a:spcPts val="0"/>
              </a:spcAft>
              <a:defRPr/>
            </a:pPr>
            <a:r>
              <a:rPr lang="pt-BR" dirty="0" smtClean="0"/>
              <a:t>MATERIAIS E MÉTODOS</a:t>
            </a:r>
            <a:endParaRPr lang="pt-BR" dirty="0"/>
          </a:p>
        </p:txBody>
      </p:sp>
      <p:sp>
        <p:nvSpPr>
          <p:cNvPr id="3" name="Espaço Reservado para Conteúdo 2"/>
          <p:cNvSpPr>
            <a:spLocks noGrp="1"/>
          </p:cNvSpPr>
          <p:nvPr>
            <p:ph idx="1"/>
          </p:nvPr>
        </p:nvSpPr>
        <p:spPr>
          <a:xfrm>
            <a:off x="611188" y="1484313"/>
            <a:ext cx="7772400" cy="4403725"/>
          </a:xfrm>
        </p:spPr>
        <p:txBody>
          <a:bodyPr>
            <a:normAutofit fontScale="92500" lnSpcReduction="20000"/>
          </a:bodyPr>
          <a:lstStyle/>
          <a:p>
            <a:pPr marL="0" indent="0" algn="ctr">
              <a:buFont typeface="Wingdings" pitchFamily="2" charset="2"/>
              <a:buNone/>
            </a:pPr>
            <a:r>
              <a:rPr lang="pt-BR" b="1" smtClean="0">
                <a:solidFill>
                  <a:srgbClr val="0000FF"/>
                </a:solidFill>
              </a:rPr>
              <a:t>O objetivo do estudo foi examinar a influência dos os seguintes fatores:</a:t>
            </a:r>
          </a:p>
          <a:p>
            <a:pPr marL="0" indent="0" algn="just">
              <a:lnSpc>
                <a:spcPct val="70000"/>
              </a:lnSpc>
              <a:buFontTx/>
              <a:buChar char="-"/>
            </a:pPr>
            <a:r>
              <a:rPr lang="pt-BR" sz="1900" smtClean="0">
                <a:solidFill>
                  <a:srgbClr val="FF00FF"/>
                </a:solidFill>
              </a:rPr>
              <a:t>Sexo</a:t>
            </a:r>
          </a:p>
          <a:p>
            <a:pPr marL="0" indent="0" algn="just">
              <a:lnSpc>
                <a:spcPct val="70000"/>
              </a:lnSpc>
              <a:buFontTx/>
              <a:buChar char="-"/>
            </a:pPr>
            <a:r>
              <a:rPr lang="pt-BR" sz="1900" smtClean="0">
                <a:solidFill>
                  <a:srgbClr val="FF00FF"/>
                </a:solidFill>
              </a:rPr>
              <a:t>Idade gestacional</a:t>
            </a:r>
          </a:p>
          <a:p>
            <a:pPr marL="0" indent="0" algn="just">
              <a:lnSpc>
                <a:spcPct val="70000"/>
              </a:lnSpc>
              <a:buFontTx/>
              <a:buChar char="-"/>
            </a:pPr>
            <a:r>
              <a:rPr lang="pt-BR" sz="1900" smtClean="0">
                <a:solidFill>
                  <a:srgbClr val="FF00FF"/>
                </a:solidFill>
              </a:rPr>
              <a:t>Peso ao nascer</a:t>
            </a:r>
          </a:p>
          <a:p>
            <a:pPr marL="0" indent="0" algn="just">
              <a:lnSpc>
                <a:spcPct val="70000"/>
              </a:lnSpc>
              <a:buFontTx/>
              <a:buChar char="-"/>
            </a:pPr>
            <a:r>
              <a:rPr lang="pt-BR" sz="1900" smtClean="0">
                <a:solidFill>
                  <a:srgbClr val="FF00FF"/>
                </a:solidFill>
              </a:rPr>
              <a:t>Terapia com esteroide pré-natal</a:t>
            </a:r>
            <a:r>
              <a:rPr lang="pt-BR" sz="1900" smtClean="0"/>
              <a:t> (betametasona 12 mg cada 24 horas por 2 doses)</a:t>
            </a:r>
          </a:p>
          <a:p>
            <a:pPr marL="0" indent="0" algn="just">
              <a:lnSpc>
                <a:spcPct val="70000"/>
              </a:lnSpc>
              <a:buFontTx/>
              <a:buChar char="-"/>
            </a:pPr>
            <a:r>
              <a:rPr lang="pt-BR" sz="1900" smtClean="0">
                <a:solidFill>
                  <a:srgbClr val="FF00FF"/>
                </a:solidFill>
              </a:rPr>
              <a:t>Restrição do crescimento intrauterino</a:t>
            </a:r>
            <a:r>
              <a:rPr lang="pt-BR" sz="1900" smtClean="0"/>
              <a:t> (Pequeno para a idade gestacional-ABAIXO DO PERCENTIL 3)</a:t>
            </a:r>
          </a:p>
          <a:p>
            <a:pPr marL="0" indent="0" algn="just">
              <a:lnSpc>
                <a:spcPct val="70000"/>
              </a:lnSpc>
              <a:buFontTx/>
              <a:buChar char="-"/>
            </a:pPr>
            <a:r>
              <a:rPr lang="pt-BR" sz="1900" smtClean="0">
                <a:solidFill>
                  <a:srgbClr val="FF00FF"/>
                </a:solidFill>
              </a:rPr>
              <a:t>Tipo de parto</a:t>
            </a:r>
            <a:r>
              <a:rPr lang="pt-BR" sz="1900" smtClean="0"/>
              <a:t> (vaginal ou cesariana)</a:t>
            </a:r>
          </a:p>
          <a:p>
            <a:pPr marL="0" indent="0" algn="just">
              <a:lnSpc>
                <a:spcPct val="70000"/>
              </a:lnSpc>
              <a:buFontTx/>
              <a:buChar char="-"/>
            </a:pPr>
            <a:r>
              <a:rPr lang="pt-BR" sz="1900" smtClean="0">
                <a:solidFill>
                  <a:srgbClr val="FF00FF"/>
                </a:solidFill>
              </a:rPr>
              <a:t>Nascimento fora do Centro Neonatal</a:t>
            </a:r>
            <a:r>
              <a:rPr lang="pt-BR" sz="1900" smtClean="0"/>
              <a:t> (</a:t>
            </a:r>
            <a:r>
              <a:rPr lang="pt-BR" sz="1900" i="1" smtClean="0"/>
              <a:t>outborn</a:t>
            </a:r>
            <a:r>
              <a:rPr lang="pt-BR" sz="1900" smtClean="0"/>
              <a:t>)</a:t>
            </a:r>
          </a:p>
          <a:p>
            <a:pPr marL="0" indent="0"/>
            <a:r>
              <a:rPr lang="pt-BR" sz="1900" smtClean="0">
                <a:solidFill>
                  <a:srgbClr val="FF00FF"/>
                </a:solidFill>
              </a:rPr>
              <a:t>Asfixia perinatal</a:t>
            </a:r>
            <a:r>
              <a:rPr lang="pt-BR" sz="1900" smtClean="0"/>
              <a:t> (</a:t>
            </a:r>
            <a:r>
              <a:rPr lang="pt-BR" smtClean="0"/>
              <a:t>definido como pontuação APGAR&lt;6 aos 10 min e pH &lt;7,0 ou excesso de base sangüínea (BE) &lt;–15 mmoL / l no sangue do cordão umbilical)</a:t>
            </a:r>
            <a:endParaRPr lang="pt-BR" sz="1900" smtClean="0"/>
          </a:p>
          <a:p>
            <a:pPr marL="0" indent="0" algn="just">
              <a:lnSpc>
                <a:spcPct val="70000"/>
              </a:lnSpc>
              <a:buFontTx/>
              <a:buChar char="-"/>
            </a:pPr>
            <a:r>
              <a:rPr lang="pt-BR" sz="1900" smtClean="0">
                <a:solidFill>
                  <a:srgbClr val="FF00FF"/>
                </a:solidFill>
              </a:rPr>
              <a:t>Infecção intrauterina</a:t>
            </a:r>
            <a:r>
              <a:rPr lang="pt-BR" sz="1900" smtClean="0"/>
              <a:t> (</a:t>
            </a:r>
            <a:r>
              <a:rPr lang="pt-BR" smtClean="0"/>
              <a:t>definida como cultura positiva em ambiente estéril originalmente acompanhado de sintomas clínicos)</a:t>
            </a:r>
            <a:endParaRPr lang="pt-BR" sz="1900" smtClean="0"/>
          </a:p>
        </p:txBody>
      </p:sp>
      <p:sp>
        <p:nvSpPr>
          <p:cNvPr id="13317" name="Text Box 5"/>
          <p:cNvSpPr txBox="1">
            <a:spLocks noChangeArrowheads="1"/>
          </p:cNvSpPr>
          <p:nvPr/>
        </p:nvSpPr>
        <p:spPr bwMode="auto">
          <a:xfrm>
            <a:off x="7092950" y="6491288"/>
            <a:ext cx="13827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Prosegue...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p:cNvSpPr>
          <p:nvPr>
            <p:ph type="body" idx="1"/>
          </p:nvPr>
        </p:nvSpPr>
        <p:spPr>
          <a:xfrm>
            <a:off x="685800" y="2120900"/>
            <a:ext cx="8207375" cy="4051300"/>
          </a:xfrm>
        </p:spPr>
        <p:txBody>
          <a:bodyPr/>
          <a:lstStyle/>
          <a:p>
            <a:pPr algn="just">
              <a:lnSpc>
                <a:spcPct val="70000"/>
              </a:lnSpc>
              <a:buFontTx/>
              <a:buChar char="-"/>
            </a:pPr>
            <a:r>
              <a:rPr lang="pt-BR" sz="1900" smtClean="0">
                <a:solidFill>
                  <a:srgbClr val="FF00FF"/>
                </a:solidFill>
              </a:rPr>
              <a:t>Terapia nos primeiros 7 dias de vida com cristalóides (10-15mL/Kg em bolus e/ou catecolaminas para</a:t>
            </a:r>
            <a:r>
              <a:rPr lang="pt-BR" sz="1900" smtClean="0"/>
              <a:t> </a:t>
            </a:r>
            <a:r>
              <a:rPr lang="pt-BR" sz="1900" smtClean="0">
                <a:solidFill>
                  <a:srgbClr val="FF00FF"/>
                </a:solidFill>
              </a:rPr>
              <a:t>o tratamento da hipotensão arterial</a:t>
            </a:r>
            <a:r>
              <a:rPr lang="pt-BR" sz="1900" smtClean="0"/>
              <a:t> (</a:t>
            </a:r>
            <a:r>
              <a:rPr lang="pt-BR" smtClean="0"/>
              <a:t>definida como pressão arterial média abaixo do valor correspondente à  idade gestacional)</a:t>
            </a:r>
          </a:p>
          <a:p>
            <a:r>
              <a:rPr lang="pt-BR" smtClean="0">
                <a:solidFill>
                  <a:srgbClr val="FF00FF"/>
                </a:solidFill>
              </a:rPr>
              <a:t>Tratamento da acidose com bicarbonato de sódio (quando</a:t>
            </a:r>
            <a:r>
              <a:rPr lang="pt-BR" smtClean="0"/>
              <a:t> o pH sanguíneo estava abaixo de 7,2 e / ou o &lt;–10 mmoL / l)</a:t>
            </a:r>
          </a:p>
          <a:p>
            <a:r>
              <a:rPr lang="pt-BR" smtClean="0">
                <a:solidFill>
                  <a:srgbClr val="FF00FF"/>
                </a:solidFill>
              </a:rPr>
              <a:t> D</a:t>
            </a:r>
            <a:r>
              <a:rPr lang="pt-BR" sz="1900" smtClean="0">
                <a:solidFill>
                  <a:srgbClr val="FF00FF"/>
                </a:solidFill>
              </a:rPr>
              <a:t>istúrbios de coagulação</a:t>
            </a:r>
            <a:r>
              <a:rPr lang="pt-BR" sz="1900" smtClean="0"/>
              <a:t> (</a:t>
            </a:r>
            <a:r>
              <a:rPr lang="pt-BR" smtClean="0"/>
              <a:t>definido como tempo prolongado de protrombina (PT) abaixo de 65% e / ou aumento da </a:t>
            </a:r>
            <a:r>
              <a:rPr lang="pt-BR" i="1" smtClean="0"/>
              <a:t>International Normal Ratio</a:t>
            </a:r>
            <a:r>
              <a:rPr lang="pt-BR" smtClean="0"/>
              <a:t> (INR) acima de 1,5 e / ou prolongado tempo de tromboplastina parcial ativada (APTT) mais de 45 s de acordo com os valores de referência para o laboratório local)</a:t>
            </a:r>
          </a:p>
          <a:p>
            <a:r>
              <a:rPr lang="pt-BR" smtClean="0">
                <a:solidFill>
                  <a:srgbClr val="FF00FF"/>
                </a:solidFill>
              </a:rPr>
              <a:t>Trombocitopenia</a:t>
            </a:r>
            <a:r>
              <a:rPr lang="pt-BR" smtClean="0"/>
              <a:t> (abaixo de 100.000 plaquetas/mm3)</a:t>
            </a:r>
          </a:p>
          <a:p>
            <a:r>
              <a:rPr lang="pt-BR" smtClean="0"/>
              <a:t> </a:t>
            </a:r>
            <a:r>
              <a:rPr lang="pt-BR" sz="1900" smtClean="0">
                <a:solidFill>
                  <a:srgbClr val="FF00FF"/>
                </a:solidFill>
              </a:rPr>
              <a:t>Tipo de suporte ventilatório</a:t>
            </a:r>
            <a:r>
              <a:rPr lang="pt-BR" sz="1900" smtClean="0"/>
              <a:t>  (invasivo  versos não invasivo)</a:t>
            </a:r>
          </a:p>
          <a:p>
            <a:pPr>
              <a:lnSpc>
                <a:spcPct val="70000"/>
              </a:lnSpc>
              <a:buFontTx/>
              <a:buChar char="-"/>
            </a:pPr>
            <a:endParaRPr lang="pt-BR" sz="1700" smtClean="0"/>
          </a:p>
          <a:p>
            <a:endParaRPr lang="pt-BR" smtClean="0"/>
          </a:p>
        </p:txBody>
      </p:sp>
      <p:sp>
        <p:nvSpPr>
          <p:cNvPr id="32774" name="Rectangle 6"/>
          <p:cNvSpPr>
            <a:spLocks noChangeArrowheads="1"/>
          </p:cNvSpPr>
          <p:nvPr/>
        </p:nvSpPr>
        <p:spPr bwMode="auto">
          <a:xfrm>
            <a:off x="468313" y="981075"/>
            <a:ext cx="8091487" cy="73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spcBef>
                <a:spcPts val="1200"/>
              </a:spcBef>
              <a:buClr>
                <a:srgbClr val="9E3611"/>
              </a:buClr>
              <a:buSzPct val="85000"/>
              <a:buFont typeface="Wingdings" pitchFamily="2" charset="2"/>
              <a:buNone/>
            </a:pPr>
            <a:r>
              <a:rPr lang="pt-BR" b="1">
                <a:solidFill>
                  <a:srgbClr val="0000FF"/>
                </a:solidFill>
              </a:rPr>
              <a:t>O objetivo do estudo foi examinar a influência dos os seguintes fatores</a:t>
            </a:r>
          </a:p>
          <a:p>
            <a:pPr>
              <a:lnSpc>
                <a:spcPct val="90000"/>
              </a:lnSpc>
              <a:spcBef>
                <a:spcPts val="1200"/>
              </a:spcBef>
              <a:buClr>
                <a:srgbClr val="9E3611"/>
              </a:buClr>
              <a:buSzPct val="85000"/>
              <a:buFont typeface="Wingdings" pitchFamily="2" charset="2"/>
              <a:buNone/>
            </a:pPr>
            <a:r>
              <a:rPr lang="pt-BR" b="1">
                <a:solidFill>
                  <a:srgbClr val="0000FF"/>
                </a:solidFill>
              </a:rPr>
              <a:t>                                               (continuação)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318644"/>
            <a:ext cx="7772400" cy="1609345"/>
          </a:xfrm>
        </p:spPr>
        <p:txBody>
          <a:bodyPr/>
          <a:lstStyle/>
          <a:p>
            <a:pPr fontAlgn="auto">
              <a:spcAft>
                <a:spcPts val="0"/>
              </a:spcAft>
              <a:defRPr/>
            </a:pPr>
            <a:r>
              <a:rPr lang="pt-BR" dirty="0" smtClean="0"/>
              <a:t>MATERIAIS E MÉTODOS</a:t>
            </a:r>
            <a:endParaRPr lang="pt-BR" dirty="0"/>
          </a:p>
        </p:txBody>
      </p:sp>
      <p:sp>
        <p:nvSpPr>
          <p:cNvPr id="14339" name="Espaço Reservado para Conteúdo 2"/>
          <p:cNvSpPr>
            <a:spLocks noGrp="1"/>
          </p:cNvSpPr>
          <p:nvPr>
            <p:ph idx="1"/>
          </p:nvPr>
        </p:nvSpPr>
        <p:spPr>
          <a:xfrm>
            <a:off x="539750" y="836613"/>
            <a:ext cx="7772400" cy="4051300"/>
          </a:xfrm>
        </p:spPr>
        <p:txBody>
          <a:bodyPr/>
          <a:lstStyle/>
          <a:p>
            <a:pPr marL="0" indent="0">
              <a:buFont typeface="Wingdings" pitchFamily="2" charset="2"/>
              <a:buNone/>
            </a:pPr>
            <a:r>
              <a:rPr lang="pt-BR" dirty="0" smtClean="0"/>
              <a:t>ANÁLISE ESTATÍSTICA</a:t>
            </a:r>
          </a:p>
          <a:p>
            <a:pPr marL="0" indent="0">
              <a:buFont typeface="Wingdings" pitchFamily="2" charset="2"/>
              <a:buNone/>
            </a:pPr>
            <a:endParaRPr lang="pt-BR" dirty="0" smtClean="0"/>
          </a:p>
          <a:p>
            <a:pPr marL="0" indent="0" algn="just"/>
            <a:r>
              <a:rPr lang="pt-BR" dirty="0" smtClean="0"/>
              <a:t>Teste do </a:t>
            </a:r>
            <a:r>
              <a:rPr lang="pt-BR" dirty="0" err="1" smtClean="0">
                <a:solidFill>
                  <a:srgbClr val="0000FF"/>
                </a:solidFill>
              </a:rPr>
              <a:t>quiquadrado</a:t>
            </a:r>
            <a:r>
              <a:rPr lang="pt-BR" dirty="0" smtClean="0">
                <a:solidFill>
                  <a:srgbClr val="0000FF"/>
                </a:solidFill>
              </a:rPr>
              <a:t> </a:t>
            </a:r>
            <a:r>
              <a:rPr lang="pt-BR" dirty="0" smtClean="0"/>
              <a:t>com ou sem correção de </a:t>
            </a:r>
            <a:r>
              <a:rPr lang="pt-BR" dirty="0" err="1" smtClean="0"/>
              <a:t>Yates</a:t>
            </a:r>
            <a:r>
              <a:rPr lang="pt-BR" dirty="0" smtClean="0"/>
              <a:t> ara comparar variáveis dicotômicas</a:t>
            </a:r>
          </a:p>
          <a:p>
            <a:pPr marL="0" indent="0" algn="just"/>
            <a:r>
              <a:rPr lang="pt-BR" dirty="0" smtClean="0"/>
              <a:t>Foi calculadas a razão de probabilidade (</a:t>
            </a:r>
            <a:r>
              <a:rPr lang="pt-BR" i="1" dirty="0" err="1" smtClean="0">
                <a:solidFill>
                  <a:srgbClr val="0000FF"/>
                </a:solidFill>
              </a:rPr>
              <a:t>odd</a:t>
            </a:r>
            <a:r>
              <a:rPr lang="pt-BR" i="1" dirty="0" smtClean="0">
                <a:solidFill>
                  <a:srgbClr val="0000FF"/>
                </a:solidFill>
              </a:rPr>
              <a:t> </a:t>
            </a:r>
            <a:r>
              <a:rPr lang="pt-BR" i="1" dirty="0" err="1" smtClean="0">
                <a:solidFill>
                  <a:srgbClr val="0000FF"/>
                </a:solidFill>
              </a:rPr>
              <a:t>ratio</a:t>
            </a:r>
            <a:r>
              <a:rPr lang="pt-BR" dirty="0" smtClean="0">
                <a:solidFill>
                  <a:srgbClr val="0000FF"/>
                </a:solidFill>
              </a:rPr>
              <a:t> - OR</a:t>
            </a:r>
            <a:r>
              <a:rPr lang="pt-BR" dirty="0" smtClean="0"/>
              <a:t>) com intervalos de confiança de 95% (IC 95%)</a:t>
            </a:r>
          </a:p>
          <a:p>
            <a:pPr marL="0" indent="0"/>
            <a:r>
              <a:rPr lang="pt-BR" dirty="0" smtClean="0"/>
              <a:t>A </a:t>
            </a:r>
            <a:r>
              <a:rPr lang="pt-BR" dirty="0" smtClean="0">
                <a:solidFill>
                  <a:srgbClr val="0000FF"/>
                </a:solidFill>
              </a:rPr>
              <a:t>análise de regressão logística</a:t>
            </a:r>
            <a:r>
              <a:rPr lang="pt-BR" dirty="0" smtClean="0"/>
              <a:t> incondicional foi usada para ajustar o efeito de fatores de confusão, tais como sexo, idade gestacional, peso ao </a:t>
            </a:r>
            <a:r>
              <a:rPr lang="pt-BR" dirty="0" err="1" smtClean="0"/>
              <a:t>nascer,uso</a:t>
            </a:r>
            <a:r>
              <a:rPr lang="pt-BR" dirty="0" smtClean="0"/>
              <a:t> de esteróide pré-natal, desnutrição intrauterina, pacientes que nasceram fora do Centro, asfixia no parto, infecção intrauterina, hipotensão, acidose, distúrbios da coagulação sanguínea, trombocitopenia ou ventilação respiratória (invasiva versus não invasiva). </a:t>
            </a:r>
          </a:p>
          <a:p>
            <a:pPr marL="0" indent="0"/>
            <a:r>
              <a:rPr lang="pt-BR" dirty="0" smtClean="0"/>
              <a:t>Um valor de </a:t>
            </a:r>
            <a:r>
              <a:rPr lang="pt-BR" dirty="0" smtClean="0">
                <a:solidFill>
                  <a:srgbClr val="0000FF"/>
                </a:solidFill>
              </a:rPr>
              <a:t>p abaixo de 0,05</a:t>
            </a:r>
            <a:r>
              <a:rPr lang="pt-BR" dirty="0" smtClean="0"/>
              <a:t> foi considerado estatisticamente significante.</a:t>
            </a:r>
          </a:p>
          <a:p>
            <a:pPr marL="0" indent="0"/>
            <a:r>
              <a:rPr lang="pt-BR" dirty="0" smtClean="0"/>
              <a:t> Os cálculos estatísticos foram feitos usando </a:t>
            </a:r>
            <a:r>
              <a:rPr lang="pt-BR" dirty="0" err="1" smtClean="0"/>
              <a:t>Cytelstudio</a:t>
            </a:r>
            <a:r>
              <a:rPr lang="pt-BR" dirty="0" smtClean="0"/>
              <a:t> v. 10, 2013 </a:t>
            </a:r>
            <a:r>
              <a:rPr lang="it-IT" dirty="0" smtClean="0"/>
              <a:t>e Statistica v. 10, 2011.</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lnSpcReduction="10000"/>
          </a:bodyPr>
          <a:lstStyle/>
          <a:p>
            <a:pPr marL="0" indent="0" algn="just">
              <a:buFont typeface="Wingdings" pitchFamily="2" charset="2"/>
              <a:buNone/>
            </a:pPr>
            <a:endParaRPr lang="pt-BR" smtClean="0"/>
          </a:p>
          <a:p>
            <a:pPr marL="0" indent="0" algn="just"/>
            <a:r>
              <a:rPr lang="pt-BR" sz="2400" smtClean="0"/>
              <a:t>As características dos riscos analisados são mostradas a </a:t>
            </a:r>
            <a:r>
              <a:rPr lang="pt-BR" sz="2400" smtClean="0">
                <a:solidFill>
                  <a:srgbClr val="0000FF"/>
                </a:solidFill>
              </a:rPr>
              <a:t>Tabela 2.</a:t>
            </a:r>
          </a:p>
          <a:p>
            <a:pPr marL="0" indent="0" algn="just"/>
            <a:r>
              <a:rPr lang="pt-BR" sz="2400" smtClean="0"/>
              <a:t>A análise estatística mostrou uma diferença significativa na frequência de aparecimento da HIV grau 1 e 2 vs HIV grau 3 e 4 entre os recém-nascidos no grupo A e grupo B (p &lt;0,05). </a:t>
            </a:r>
          </a:p>
          <a:p>
            <a:pPr marL="0" indent="0" algn="ctr"/>
            <a:r>
              <a:rPr lang="pt-BR" sz="2400" smtClean="0">
                <a:solidFill>
                  <a:srgbClr val="FF0000"/>
                </a:solidFill>
              </a:rPr>
              <a:t>OR tanto para o grau 3 e 4 no grupo de crianças nascidas no grupo A foi de 4,83 (IC a 95% de 1,041-30,11 p = 0,043) e no grupo B  de 3,493 (IC a 95% de 0,914-19,65 - p = 0,044).</a:t>
            </a:r>
          </a:p>
          <a:p>
            <a:pPr marL="0" indent="0" algn="ctr">
              <a:buFont typeface="Wingdings" pitchFamily="2" charset="2"/>
              <a:buNone/>
            </a:pPr>
            <a:endParaRPr lang="pt-BR" sz="2400" smtClean="0">
              <a:solidFill>
                <a:srgbClr val="FF0000"/>
              </a:solidFill>
            </a:endParaRPr>
          </a:p>
          <a:p>
            <a:pPr marL="0" indent="0" algn="just">
              <a:buFont typeface="Wingdings" pitchFamily="2" charset="2"/>
              <a:buNone/>
            </a:pPr>
            <a:endParaRPr lang="pt-BR" sz="2400" smtClean="0">
              <a:solidFill>
                <a:srgbClr val="FF0000"/>
              </a:solidFill>
            </a:endParaRPr>
          </a:p>
          <a:p>
            <a:pPr marL="0" indent="0"/>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80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8" y="188913"/>
            <a:ext cx="8958262" cy="652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473519"/>
            <a:ext cx="7772400" cy="1609344"/>
          </a:xfrm>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685800" y="2120900"/>
            <a:ext cx="7772400" cy="4260850"/>
          </a:xfrm>
        </p:spPr>
        <p:txBody>
          <a:bodyPr>
            <a:normAutofit fontScale="92500" lnSpcReduction="10000"/>
          </a:bodyPr>
          <a:lstStyle/>
          <a:p>
            <a:pPr algn="just">
              <a:lnSpc>
                <a:spcPct val="80000"/>
              </a:lnSpc>
            </a:pPr>
            <a:r>
              <a:rPr lang="pt-BR" sz="1900" smtClean="0">
                <a:solidFill>
                  <a:srgbClr val="FF0000"/>
                </a:solidFill>
              </a:rPr>
              <a:t>Entre os RN SEM exposição a terapia com corticoide</a:t>
            </a:r>
            <a:r>
              <a:rPr lang="pt-BR" sz="1900" smtClean="0"/>
              <a:t>, com HI grau 3 e 4  a OR (</a:t>
            </a:r>
            <a:r>
              <a:rPr lang="pt-BR" sz="1900" i="1" smtClean="0"/>
              <a:t>odd ratio</a:t>
            </a:r>
            <a:r>
              <a:rPr lang="pt-BR" sz="1900" smtClean="0"/>
              <a:t>) foi de </a:t>
            </a:r>
            <a:r>
              <a:rPr lang="pt-BR" smtClean="0"/>
              <a:t>1.616 (IC a 95% de 1.059–2.456; p = 0.022) para o grupo A e 1.677 (IC a 95% de 1.001–2.809; p = 0.047) para o grupo B.</a:t>
            </a:r>
            <a:r>
              <a:rPr lang="pt-BR" sz="1900" smtClean="0"/>
              <a:t>. </a:t>
            </a:r>
          </a:p>
          <a:p>
            <a:pPr algn="ctr">
              <a:lnSpc>
                <a:spcPct val="80000"/>
              </a:lnSpc>
            </a:pPr>
            <a:r>
              <a:rPr lang="pt-BR" sz="1900" b="1" smtClean="0">
                <a:solidFill>
                  <a:srgbClr val="FF0000"/>
                </a:solidFill>
              </a:rPr>
              <a:t>A análise de vários fatores de risco revelou que a </a:t>
            </a:r>
            <a:r>
              <a:rPr lang="pt-BR" sz="2400" b="1" smtClean="0">
                <a:solidFill>
                  <a:srgbClr val="FF0000"/>
                </a:solidFill>
              </a:rPr>
              <a:t>possibilidade de aparecimento da HIV grau 3 e 4 entre RN do grupo A e B aumentou apenas entre os RN  que foram tratados para hipotensão com catecolaminas</a:t>
            </a:r>
            <a:r>
              <a:rPr lang="pt-BR" sz="1900" b="1" smtClean="0">
                <a:solidFill>
                  <a:srgbClr val="FF0000"/>
                </a:solidFill>
              </a:rPr>
              <a:t> (</a:t>
            </a:r>
            <a:r>
              <a:rPr lang="pt-BR" b="1" smtClean="0">
                <a:solidFill>
                  <a:srgbClr val="FF0000"/>
                </a:solidFill>
              </a:rPr>
              <a:t>OR 2.031 com IC a  95%de 0.269–24.21- p = 0.033 e OR de 1.989 com IC a 95% de 0.224–16.55-p=0.024), respectivamente</a:t>
            </a:r>
          </a:p>
          <a:p>
            <a:pPr algn="ctr"/>
            <a:r>
              <a:rPr lang="pt-BR" b="1" smtClean="0">
                <a:solidFill>
                  <a:srgbClr val="FF0000"/>
                </a:solidFill>
              </a:rPr>
              <a:t> </a:t>
            </a:r>
            <a:r>
              <a:rPr lang="pt-BR" sz="1900" b="1" smtClean="0">
                <a:solidFill>
                  <a:srgbClr val="0000FF"/>
                </a:solidFill>
              </a:rPr>
              <a:t>Os outros fatores de risco (</a:t>
            </a:r>
            <a:r>
              <a:rPr lang="pt-BR" b="1" smtClean="0">
                <a:solidFill>
                  <a:srgbClr val="0000FF"/>
                </a:solidFill>
              </a:rPr>
              <a:t>asfixia, tratamento da acidose com NaHCO3, parto fora do Centro de Referência, tipo de nascimento e tipo de suporte respiratório) não tiveram </a:t>
            </a:r>
            <a:r>
              <a:rPr lang="pt-BR" sz="1900" b="1" smtClean="0">
                <a:solidFill>
                  <a:srgbClr val="0000FF"/>
                </a:solidFill>
              </a:rPr>
              <a:t>qualquer efeito significativo sobre a possibilidade de aparecimento de HIV grau 3 e 4. </a:t>
            </a:r>
          </a:p>
          <a:p>
            <a:pPr algn="ctr">
              <a:lnSpc>
                <a:spcPct val="80000"/>
              </a:lnSpc>
            </a:pPr>
            <a:r>
              <a:rPr lang="pt-BR" sz="1900" smtClean="0">
                <a:solidFill>
                  <a:srgbClr val="0000FF"/>
                </a:solidFill>
              </a:rPr>
              <a:t>)</a:t>
            </a:r>
          </a:p>
        </p:txBody>
      </p:sp>
      <p:sp>
        <p:nvSpPr>
          <p:cNvPr id="17413" name="Line 5"/>
          <p:cNvSpPr>
            <a:spLocks noChangeShapeType="1"/>
          </p:cNvSpPr>
          <p:nvPr/>
        </p:nvSpPr>
        <p:spPr bwMode="auto">
          <a:xfrm>
            <a:off x="179388" y="3141663"/>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7414" name="AutoShape 6"/>
          <p:cNvSpPr>
            <a:spLocks/>
          </p:cNvSpPr>
          <p:nvPr/>
        </p:nvSpPr>
        <p:spPr bwMode="auto">
          <a:xfrm>
            <a:off x="468313" y="3213100"/>
            <a:ext cx="358775" cy="1635125"/>
          </a:xfrm>
          <a:prstGeom prst="leftBrace">
            <a:avLst>
              <a:gd name="adj1" fmla="val 37979"/>
              <a:gd name="adj2" fmla="val 50000"/>
            </a:avLst>
          </a:prstGeom>
          <a:solidFill>
            <a:srgbClr val="FF00FF"/>
          </a:solidFill>
          <a:ln w="762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p:cNvSpPr>
          <p:nvPr>
            <p:ph type="body" idx="1"/>
          </p:nvPr>
        </p:nvSpPr>
        <p:spPr>
          <a:xfrm>
            <a:off x="684213" y="1844675"/>
            <a:ext cx="7772400" cy="4627563"/>
          </a:xfrm>
        </p:spPr>
        <p:txBody>
          <a:bodyPr/>
          <a:lstStyle/>
          <a:p>
            <a:pPr algn="ctr">
              <a:lnSpc>
                <a:spcPct val="70000"/>
              </a:lnSpc>
            </a:pPr>
            <a:endParaRPr lang="pt-BR" sz="1200" smtClean="0"/>
          </a:p>
          <a:p>
            <a:pPr algn="ctr">
              <a:lnSpc>
                <a:spcPct val="70000"/>
              </a:lnSpc>
            </a:pPr>
            <a:r>
              <a:rPr lang="pt-BR" sz="1800" b="1" smtClean="0">
                <a:solidFill>
                  <a:srgbClr val="0000FF"/>
                </a:solidFill>
              </a:rPr>
              <a:t>A chance ( odds ratio) de HIV grau 3 e 4 entre RN do grupo A e B NÃO AUMENTOU significativamente cuja as  mães foram submetidos a terapia com esteróides e foram tratadas por hipotensão (OR de  1.32  com IC a95% de  0.755–2.309 -  p = 0.323 e OR de 1.12  com IC a 95% de 0.655–2.109 - p = 0.412) </a:t>
            </a:r>
          </a:p>
          <a:p>
            <a:pPr algn="ctr">
              <a:lnSpc>
                <a:spcPct val="70000"/>
              </a:lnSpc>
              <a:buFont typeface="Wingdings" pitchFamily="2" charset="2"/>
              <a:buNone/>
            </a:pPr>
            <a:r>
              <a:rPr lang="pt-BR" sz="1800" b="1" smtClean="0">
                <a:solidFill>
                  <a:srgbClr val="FF00FF"/>
                </a:solidFill>
              </a:rPr>
              <a:t>(observem que no intervalo de confiança não contém a unidade, razão da significância!!!)</a:t>
            </a:r>
          </a:p>
          <a:p>
            <a:pPr algn="ctr">
              <a:lnSpc>
                <a:spcPct val="70000"/>
              </a:lnSpc>
            </a:pPr>
            <a:r>
              <a:rPr lang="pt-BR" sz="1800" b="1" smtClean="0">
                <a:solidFill>
                  <a:srgbClr val="0000FF"/>
                </a:solidFill>
              </a:rPr>
              <a:t>Fatores de risco adicionais não afetaram a probabilidade do aparecimento da HIV graus 3 e 4: Vejam as ORs respectivamente:</a:t>
            </a:r>
          </a:p>
          <a:p>
            <a:pPr>
              <a:lnSpc>
                <a:spcPct val="70000"/>
              </a:lnSpc>
            </a:pPr>
            <a:r>
              <a:rPr lang="pt-BR" sz="1600" b="1" smtClean="0"/>
              <a:t>asfixia (OR 1,544 (0,998–2,387), p = 0,054 e OR 1,561 (0,922–2,644), p = 0,093),</a:t>
            </a:r>
          </a:p>
          <a:p>
            <a:pPr>
              <a:lnSpc>
                <a:spcPct val="70000"/>
              </a:lnSpc>
            </a:pPr>
            <a:r>
              <a:rPr lang="pt-BR" sz="1600" b="1" smtClean="0"/>
              <a:t> acidose (OR 1,204 (0,645–2,248), p = 0,555 e OR 1,07 (0,52–2,031), p = 0,823), </a:t>
            </a:r>
          </a:p>
          <a:p>
            <a:pPr>
              <a:lnSpc>
                <a:spcPct val="70000"/>
              </a:lnSpc>
            </a:pPr>
            <a:r>
              <a:rPr lang="pt-BR" sz="1600" b="1" smtClean="0"/>
              <a:t>Nascimento fora do Centro de referência (OR 1,205 (0,637– 2,28), p = 0,056 e 1,090 (0,56-2,119), p = 0,797).</a:t>
            </a: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7625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AutoShape 6"/>
          <p:cNvSpPr>
            <a:spLocks/>
          </p:cNvSpPr>
          <p:nvPr/>
        </p:nvSpPr>
        <p:spPr bwMode="auto">
          <a:xfrm>
            <a:off x="539750" y="2060575"/>
            <a:ext cx="358775" cy="1203325"/>
          </a:xfrm>
          <a:prstGeom prst="leftBrace">
            <a:avLst>
              <a:gd name="adj1" fmla="val 27950"/>
              <a:gd name="adj2" fmla="val 50000"/>
            </a:avLst>
          </a:prstGeom>
          <a:solidFill>
            <a:srgbClr val="FF00FF"/>
          </a:solidFill>
          <a:ln w="762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a:bodyPr>
          <a:lstStyle/>
          <a:p>
            <a:pPr marL="0" indent="0" algn="just">
              <a:buFont typeface="Wingdings" pitchFamily="2" charset="2"/>
              <a:buNone/>
            </a:pPr>
            <a:endParaRPr lang="pt-BR" smtClean="0"/>
          </a:p>
          <a:p>
            <a:pPr marL="0" indent="0"/>
            <a:r>
              <a:rPr lang="pt-BR" sz="2400" smtClean="0"/>
              <a:t>Treze dos 110 (11,8%) pacientes morreram. </a:t>
            </a:r>
          </a:p>
          <a:p>
            <a:pPr marL="0" indent="0"/>
            <a:r>
              <a:rPr lang="pt-BR" sz="2400" smtClean="0"/>
              <a:t>No grupo A, 6 29 (20,7%) recém-nascidos morreram e no grupo B 7 de 81 (8,6%) recém-nascidos não sobreviveram. </a:t>
            </a:r>
          </a:p>
          <a:p>
            <a:pPr marL="0" indent="0"/>
            <a:r>
              <a:rPr lang="pt-BR" sz="2400" smtClean="0"/>
              <a:t>3 de 12 (25%) lactentes com diagnóstico de IVH grau 3 e 4 do grupo A e 5 de 26 (19,2%) com IVH grau 3 e 4 do grupo B morreram.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8800" y="-461519"/>
            <a:ext cx="7772400" cy="1609345"/>
          </a:xfrm>
        </p:spPr>
        <p:txBody>
          <a:bodyPr/>
          <a:lstStyle/>
          <a:p>
            <a:pPr fontAlgn="auto">
              <a:spcAft>
                <a:spcPts val="0"/>
              </a:spcAft>
              <a:defRPr/>
            </a:pPr>
            <a:r>
              <a:rPr lang="pt-BR" dirty="0" smtClean="0"/>
              <a:t>DISCUSSÃO</a:t>
            </a:r>
            <a:endParaRPr lang="pt-BR" dirty="0"/>
          </a:p>
        </p:txBody>
      </p:sp>
      <p:sp>
        <p:nvSpPr>
          <p:cNvPr id="19459" name="Espaço Reservado para Conteúdo 2"/>
          <p:cNvSpPr>
            <a:spLocks noGrp="1"/>
          </p:cNvSpPr>
          <p:nvPr>
            <p:ph idx="1"/>
          </p:nvPr>
        </p:nvSpPr>
        <p:spPr>
          <a:xfrm>
            <a:off x="395288" y="620713"/>
            <a:ext cx="7772400" cy="4051300"/>
          </a:xfrm>
        </p:spPr>
        <p:txBody>
          <a:bodyPr/>
          <a:lstStyle/>
          <a:p>
            <a:pPr algn="ctr">
              <a:buFontTx/>
              <a:buNone/>
            </a:pPr>
            <a:r>
              <a:rPr lang="pt-BR" sz="2400" smtClean="0"/>
              <a:t>O presente estudo confirmou que a </a:t>
            </a:r>
            <a:r>
              <a:rPr lang="pt-BR" sz="2400" smtClean="0">
                <a:solidFill>
                  <a:srgbClr val="FF0000"/>
                </a:solidFill>
              </a:rPr>
              <a:t>hipotensão arterial</a:t>
            </a:r>
            <a:r>
              <a:rPr lang="pt-BR" sz="2400" smtClean="0"/>
              <a:t> e </a:t>
            </a:r>
            <a:r>
              <a:rPr lang="pt-BR" sz="2400" smtClean="0">
                <a:solidFill>
                  <a:srgbClr val="FF0000"/>
                </a:solidFill>
              </a:rPr>
              <a:t>falta de terapia com esteroides perinatal</a:t>
            </a:r>
            <a:r>
              <a:rPr lang="pt-BR" sz="2400" smtClean="0"/>
              <a:t> são </a:t>
            </a:r>
            <a:r>
              <a:rPr lang="pt-BR" sz="2400" smtClean="0">
                <a:solidFill>
                  <a:srgbClr val="FF0000"/>
                </a:solidFill>
              </a:rPr>
              <a:t>fatores de risco importante de desenvolvimento de HIV. </a:t>
            </a:r>
          </a:p>
          <a:p>
            <a:r>
              <a:rPr lang="pt-BR" smtClean="0"/>
              <a:t>A hipotensão neonatal é definida como uma pressão arterial média inferior ao valor da idade gestacional da criança. </a:t>
            </a:r>
          </a:p>
          <a:p>
            <a:r>
              <a:rPr lang="pt-BR" smtClean="0"/>
              <a:t>No entanto, a definição de hipotensão em RN de muito baixo peso é controverso.</a:t>
            </a:r>
          </a:p>
          <a:p>
            <a:r>
              <a:rPr lang="pt-BR" smtClean="0"/>
              <a:t> O manejo da circulação e da pressão arterial em bebês muito pré-termo varia entre as Unidades de Terapia Intensiva Neonatal. </a:t>
            </a:r>
          </a:p>
          <a:p>
            <a:r>
              <a:rPr lang="pt-BR" smtClean="0"/>
              <a:t>Nessa Unidade onde o estudo foi realizado, </a:t>
            </a:r>
            <a:r>
              <a:rPr lang="pt-BR" b="1" smtClean="0"/>
              <a:t>a hipotensão foi definida como pressão arterial média abaixo do valor correspondente à idade gestacional do neonato. </a:t>
            </a:r>
          </a:p>
          <a:p>
            <a:r>
              <a:rPr lang="pt-BR" smtClean="0"/>
              <a:t>83 de 110 (</a:t>
            </a:r>
            <a:r>
              <a:rPr lang="pt-BR" b="1" smtClean="0"/>
              <a:t>75,45%)</a:t>
            </a:r>
            <a:r>
              <a:rPr lang="pt-BR" smtClean="0"/>
              <a:t> recém-nascidos desse estudo foram submetidos a uma terapia com catecolaminas e a forma de tratamento mais frequentemente utilizada foi a administração  de  </a:t>
            </a:r>
            <a:r>
              <a:rPr lang="pt-BR" b="1" smtClean="0"/>
              <a:t>dopamina em combinação com dobutamina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p:cNvSpPr>
          <p:nvPr>
            <p:ph type="body" idx="1"/>
          </p:nvPr>
        </p:nvSpPr>
        <p:spPr>
          <a:xfrm>
            <a:off x="179388" y="692150"/>
            <a:ext cx="8815387" cy="5876925"/>
          </a:xfrm>
        </p:spPr>
        <p:txBody>
          <a:bodyPr/>
          <a:lstStyle/>
          <a:p>
            <a:r>
              <a:rPr lang="pt-BR" smtClean="0"/>
              <a:t>A associação entre hipotensão pós-natal em RN de muito baixo peso e desfechos a curto e longo prazo é controversa. </a:t>
            </a:r>
          </a:p>
          <a:p>
            <a:r>
              <a:rPr lang="pt-BR" smtClean="0"/>
              <a:t>Nesse  estudo, o </a:t>
            </a:r>
            <a:r>
              <a:rPr lang="pt-BR" b="1" smtClean="0">
                <a:solidFill>
                  <a:srgbClr val="FF0000"/>
                </a:solidFill>
              </a:rPr>
              <a:t>tratamento que envolve a administração de catecolaminas dobrou o risco de aparecimento de HIV graus  3 e 4.</a:t>
            </a:r>
          </a:p>
          <a:p>
            <a:pPr algn="ctr"/>
            <a:r>
              <a:rPr lang="pt-BR" smtClean="0"/>
              <a:t> </a:t>
            </a:r>
            <a:r>
              <a:rPr lang="pt-BR" b="1" smtClean="0">
                <a:solidFill>
                  <a:srgbClr val="FF0000"/>
                </a:solidFill>
              </a:rPr>
              <a:t>A terapia com catecolaminas resultou em efeitos negativos em neonatos nascidos entre 23 e 24 semanas de gestação e neonatos nascidos entre 25 e 26 semanas de gestação.</a:t>
            </a:r>
          </a:p>
          <a:p>
            <a:r>
              <a:rPr lang="pt-BR" smtClean="0"/>
              <a:t> Os resultados desse estudo são compatíveis com outros estudos sobre os fatores de risco de HIV que incluem a terapia de hipotensão como uma causa potencial de HIV grave.</a:t>
            </a:r>
          </a:p>
          <a:p>
            <a:r>
              <a:rPr lang="pt-BR" smtClean="0"/>
              <a:t> Rong et al (5) analisaram um grupo de 79 neonatos diagnosticados com IVH. O grupo controle consistiu em 153 recém-nascidos. Em todos os três grupos etários analisados (&lt;30 semanas, 30-34 semanas, 35-37 semanas), similarmente aos desses achados, foram relatados efeitos negativos do tratamento com hipotensão na ocorrência de HIV.</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58788"/>
            <a:ext cx="8010525" cy="1609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AutoShape 6"/>
          <p:cNvSpPr>
            <a:spLocks noChangeArrowheads="1"/>
          </p:cNvSpPr>
          <p:nvPr/>
        </p:nvSpPr>
        <p:spPr bwMode="auto">
          <a:xfrm>
            <a:off x="0" y="1844675"/>
            <a:ext cx="733425" cy="555625"/>
          </a:xfrm>
          <a:prstGeom prst="lightningBolt">
            <a:avLst/>
          </a:prstGeom>
          <a:solidFill>
            <a:schemeClr val="accent1"/>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179388" y="1125538"/>
            <a:ext cx="8964612" cy="5732462"/>
          </a:xfrm>
        </p:spPr>
        <p:txBody>
          <a:bodyPr/>
          <a:lstStyle/>
          <a:p>
            <a:r>
              <a:rPr lang="pt-BR" dirty="0" smtClean="0"/>
              <a:t>Da mesma forma, pesquisa post-hoc americana de tratamento de hipotensão em prematuros extremos (23-25 ​​semanas) mostrou efeitos negativos dessa terapia(6) </a:t>
            </a:r>
          </a:p>
          <a:p>
            <a:r>
              <a:rPr lang="pt-BR" b="1" dirty="0" smtClean="0">
                <a:solidFill>
                  <a:srgbClr val="FF0000"/>
                </a:solidFill>
              </a:rPr>
              <a:t>A terapia com catecolaminas é listada como um fator de risco para HIV e leucomalácia periventricular. </a:t>
            </a:r>
          </a:p>
          <a:p>
            <a:r>
              <a:rPr lang="pt-BR" dirty="0" smtClean="0"/>
              <a:t>Observou-se que </a:t>
            </a:r>
            <a:r>
              <a:rPr lang="pt-BR" dirty="0" smtClean="0">
                <a:solidFill>
                  <a:srgbClr val="FF0000"/>
                </a:solidFill>
              </a:rPr>
              <a:t>os lactentes examinados têm uma menor taxa de sobrevivência e uma tendência crescente para desenvolver distúrbios posteriores, como a deficiência auditiva, paralisia cerebral</a:t>
            </a:r>
            <a:r>
              <a:rPr lang="pt-BR" dirty="0" smtClean="0"/>
              <a:t>, </a:t>
            </a:r>
            <a:r>
              <a:rPr lang="pt-BR" dirty="0" smtClean="0">
                <a:solidFill>
                  <a:srgbClr val="0000FF"/>
                </a:solidFill>
              </a:rPr>
              <a:t>do que as crianças sem hipotensão ou lactentes com hipotensão não tratada</a:t>
            </a:r>
            <a:r>
              <a:rPr lang="pt-BR" dirty="0" smtClean="0"/>
              <a:t>. </a:t>
            </a:r>
          </a:p>
          <a:p>
            <a:r>
              <a:rPr lang="pt-BR" dirty="0" smtClean="0"/>
              <a:t>Os resultados do presente estudo são importantes porque eles aconselham </a:t>
            </a:r>
            <a:r>
              <a:rPr lang="pt-BR" sz="2400" b="1" dirty="0" smtClean="0">
                <a:solidFill>
                  <a:srgbClr val="0000FF"/>
                </a:solidFill>
              </a:rPr>
              <a:t>cautela ao administrar o tratamento com catecolaminas a recém-nascidos prematuros</a:t>
            </a:r>
            <a:r>
              <a:rPr lang="pt-BR" dirty="0" smtClean="0"/>
              <a:t>. </a:t>
            </a:r>
          </a:p>
          <a:p>
            <a:pPr algn="ctr">
              <a:buFont typeface="Wingdings" pitchFamily="2" charset="2"/>
              <a:buNone/>
            </a:pPr>
            <a:r>
              <a:rPr lang="pt-BR" sz="2800" dirty="0" smtClean="0">
                <a:solidFill>
                  <a:srgbClr val="0000FF"/>
                </a:solidFill>
              </a:rPr>
              <a:t>É crucial comparar os possíveis benefícios com riscos potenciais.</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a:xfrm>
            <a:off x="0" y="1052513"/>
            <a:ext cx="9144000" cy="5805487"/>
          </a:xfrm>
        </p:spPr>
        <p:txBody>
          <a:bodyPr/>
          <a:lstStyle/>
          <a:p>
            <a:pPr algn="ctr">
              <a:buFont typeface="Wingdings" pitchFamily="2" charset="2"/>
              <a:buNone/>
            </a:pPr>
            <a:r>
              <a:rPr lang="pt-BR" sz="2400" b="1" smtClean="0"/>
              <a:t>Os resultados dos programas de pesquisa realizados são contraditórios.</a:t>
            </a:r>
          </a:p>
          <a:p>
            <a:r>
              <a:rPr lang="pt-BR" smtClean="0"/>
              <a:t> Estudos chinês (Rong et al</a:t>
            </a:r>
            <a:r>
              <a:rPr lang="pt-BR" baseline="30000" smtClean="0"/>
              <a:t>5</a:t>
            </a:r>
            <a:r>
              <a:rPr lang="pt-BR" smtClean="0"/>
              <a:t>) e israelense (Auerbach et al</a:t>
            </a:r>
            <a:r>
              <a:rPr lang="pt-BR" baseline="30000" smtClean="0"/>
              <a:t>7</a:t>
            </a:r>
            <a:r>
              <a:rPr lang="pt-BR" smtClean="0"/>
              <a:t>) sobre a influência da hiperglicemia e outros fatores de risco para HIV, confirmaram que a </a:t>
            </a:r>
            <a:r>
              <a:rPr lang="pt-BR" smtClean="0">
                <a:solidFill>
                  <a:srgbClr val="FF0000"/>
                </a:solidFill>
              </a:rPr>
              <a:t>hipotensão em si</a:t>
            </a:r>
            <a:r>
              <a:rPr lang="pt-BR" smtClean="0"/>
              <a:t>, devido à distorção hemodinâmica, é </a:t>
            </a:r>
            <a:r>
              <a:rPr lang="pt-BR" smtClean="0">
                <a:solidFill>
                  <a:srgbClr val="FF0000"/>
                </a:solidFill>
              </a:rPr>
              <a:t>o fator de risco para a ocorrência de IVH</a:t>
            </a:r>
            <a:r>
              <a:rPr lang="pt-BR" smtClean="0"/>
              <a:t>, mesmo a graus superiores.</a:t>
            </a:r>
          </a:p>
          <a:p>
            <a:r>
              <a:rPr lang="pt-BR" smtClean="0"/>
              <a:t>Outros estudos mostram que a hipotensão não tratada piora o prognóstico para os pacientes. </a:t>
            </a:r>
          </a:p>
          <a:p>
            <a:r>
              <a:rPr lang="pt-BR" smtClean="0"/>
              <a:t>Pesquisa americana de terapia hipotensora mostra que </a:t>
            </a:r>
            <a:r>
              <a:rPr lang="pt-BR" b="1" smtClean="0">
                <a:solidFill>
                  <a:srgbClr val="0000FF"/>
                </a:solidFill>
              </a:rPr>
              <a:t>o desenvolvimento tardio dos lactentes que não foram submetidos a tratamento com hipotensão foi comparável com o desenvolvimento de crianças que não foram diagnosticadas com hipotensão</a:t>
            </a:r>
            <a:r>
              <a:rPr lang="pt-BR" smtClean="0"/>
              <a:t>.(6) </a:t>
            </a:r>
          </a:p>
          <a:p>
            <a:pPr algn="ctr">
              <a:buFont typeface="Wingdings" pitchFamily="2" charset="2"/>
              <a:buNone/>
            </a:pPr>
            <a:r>
              <a:rPr lang="pt-BR" b="1" smtClean="0">
                <a:solidFill>
                  <a:srgbClr val="FF0000"/>
                </a:solidFill>
              </a:rPr>
              <a:t>Por outro lado, as crianças que foram submetidas à terapia com catecolaminas tiveram um desempenho estatisticamente menor.</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15913"/>
            <a:ext cx="8010525" cy="1609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a:xfrm>
            <a:off x="0" y="1412875"/>
            <a:ext cx="9144000" cy="5445125"/>
          </a:xfrm>
        </p:spPr>
        <p:txBody>
          <a:bodyPr/>
          <a:lstStyle/>
          <a:p>
            <a:r>
              <a:rPr lang="pt-BR" smtClean="0"/>
              <a:t>Em sua pesquisa sobre hipotensão arterial não tratada, conduzida em um grupo de 66 prematuros nascidos na 28ª semana de gestação,  Alderliesten et al (8) </a:t>
            </a:r>
            <a:r>
              <a:rPr lang="pt-BR" b="1" smtClean="0">
                <a:solidFill>
                  <a:srgbClr val="FF0000"/>
                </a:solidFill>
              </a:rPr>
              <a:t>não encontraram  nenhuma ligação entre distúrbios neurológicos e a própria hipotensão</a:t>
            </a:r>
            <a:r>
              <a:rPr lang="pt-BR" smtClean="0"/>
              <a:t> (não houve confirmação da diminuição da oxigenação cerebral regional e diminuição do estágio de desenvolvimento neurológico).</a:t>
            </a:r>
          </a:p>
          <a:p>
            <a:r>
              <a:rPr lang="pt-BR" smtClean="0"/>
              <a:t>Alguns dos estudos irão até sugerem a inutilidade do tratamento anti-hipotensor </a:t>
            </a:r>
          </a:p>
          <a:p>
            <a:pPr algn="ctr"/>
            <a:r>
              <a:rPr lang="pt-BR" b="1" smtClean="0">
                <a:solidFill>
                  <a:srgbClr val="0000FF"/>
                </a:solidFill>
              </a:rPr>
              <a:t>Batton et al (9). em sua outra pesquisa comparou a pressão arterial de 164 prematuros não tratados  com 135 tratados com fluidoterapia intravenosa e 92 tratados com dopamina. Esta pesquisa não demonstrou diferença significativa no  aumento da pressão arterial nas primeiras 24 horas de vida nos neonatos tratados e não tratados.</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15913"/>
            <a:ext cx="8010525" cy="1609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0" y="1268413"/>
            <a:ext cx="9144000" cy="5589587"/>
          </a:xfrm>
        </p:spPr>
        <p:txBody>
          <a:bodyPr/>
          <a:lstStyle/>
          <a:p>
            <a:r>
              <a:rPr lang="pt-BR" smtClean="0"/>
              <a:t>Faust et al (10) avaliaram a menor pressão arterial média (PAM)durante as primeiras 24 horas de vida (miniPAM24) nos bebês de muito baixo peso  e sua associação com desfechos em curto prazo. </a:t>
            </a:r>
          </a:p>
          <a:p>
            <a:r>
              <a:rPr lang="pt-BR" smtClean="0"/>
              <a:t>A análise retrospectiva de 4907 recém-nascidos de muito baixo peso confirmou que em bebês com menos de 29 semanas de gestação, menor pressão arterial média durante as 24 horas foi de 1 a 2 mmHg abaixo do valor da idade gestacional e hipotensão definida como </a:t>
            </a:r>
            <a:r>
              <a:rPr lang="pt-BR" smtClean="0">
                <a:solidFill>
                  <a:srgbClr val="FF0000"/>
                </a:solidFill>
              </a:rPr>
              <a:t>miniPAM24 inferior à mediana dos valores de todos os pacientes com a mesma idade gestacional foi associado a maior mortalidade e taxas de IVH. </a:t>
            </a:r>
          </a:p>
          <a:p>
            <a:r>
              <a:rPr lang="pt-BR" smtClean="0">
                <a:solidFill>
                  <a:srgbClr val="FF0000"/>
                </a:solidFill>
              </a:rPr>
              <a:t>Além disso,lactentes tratados com inotrópicos durante as primeiras 24 h de vida apresentaram  um risco maior de HIV. </a:t>
            </a:r>
          </a:p>
          <a:p>
            <a:r>
              <a:rPr lang="pt-BR" smtClean="0"/>
              <a:t>As taxas de HIV em recém-nascidos com miniMAP24 no quartil mais baixo para a idade gestacional foram maiores em comparação àquelas com miniMAP24&gt; 25º percentil. </a:t>
            </a:r>
          </a:p>
          <a:p>
            <a:r>
              <a:rPr lang="pt-BR" smtClean="0">
                <a:solidFill>
                  <a:srgbClr val="FF0000"/>
                </a:solidFill>
              </a:rPr>
              <a:t>MiniMAP24 foi um significativo preditor de HIV em lactentes que </a:t>
            </a:r>
            <a:r>
              <a:rPr lang="pt-BR" sz="2400" b="1" smtClean="0">
                <a:solidFill>
                  <a:srgbClr val="FF0000"/>
                </a:solidFill>
              </a:rPr>
              <a:t>não</a:t>
            </a:r>
            <a:r>
              <a:rPr lang="pt-BR" smtClean="0">
                <a:solidFill>
                  <a:srgbClr val="FF0000"/>
                </a:solidFill>
              </a:rPr>
              <a:t> foram tratados com inotrópicos no primeiro dia de vida.</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15913"/>
            <a:ext cx="8010525" cy="1609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marL="0" indent="0" algn="just"/>
            <a:r>
              <a:rPr lang="pt-BR" dirty="0" smtClean="0"/>
              <a:t>É difícil estabelecer os critérios adequados de tratamento com catecolaminas. </a:t>
            </a:r>
          </a:p>
          <a:p>
            <a:pPr marL="0" indent="0" algn="ctr">
              <a:buFont typeface="Wingdings" pitchFamily="2" charset="2"/>
              <a:buNone/>
            </a:pPr>
            <a:r>
              <a:rPr lang="pt-BR" b="1" dirty="0" smtClean="0">
                <a:solidFill>
                  <a:srgbClr val="0000FF"/>
                </a:solidFill>
              </a:rPr>
              <a:t>Um dos critérios é a queda da pressão arterial  de 5mmhg menos que o nível adequado e a presença de pelo menos 2 indicadores de hipoperfusão, tais como PAM que baixou 3mmhg, lactato &gt; 4mmol/l ou tempo de enchimento capilar &gt;4s. </a:t>
            </a:r>
          </a:p>
          <a:p>
            <a:pPr marL="0" indent="0" algn="ctr">
              <a:buFont typeface="Wingdings" pitchFamily="2" charset="2"/>
              <a:buNone/>
            </a:pPr>
            <a:r>
              <a:rPr lang="pt-BR" sz="2400" dirty="0" err="1" smtClean="0">
                <a:solidFill>
                  <a:srgbClr val="FF0000"/>
                </a:solidFill>
              </a:rPr>
              <a:t>Batton</a:t>
            </a:r>
            <a:r>
              <a:rPr lang="pt-BR" sz="2400" dirty="0" smtClean="0">
                <a:solidFill>
                  <a:srgbClr val="FF0000"/>
                </a:solidFill>
              </a:rPr>
              <a:t> et al (12) demonstram que em todos os grupos tratados, houve maior risco de HIV e menor taxa de sobrevivência, independentemente do momento de administração.</a:t>
            </a:r>
          </a:p>
          <a:p>
            <a:pPr marL="0" indent="0" algn="ctr">
              <a:buFont typeface="Wingdings" pitchFamily="2" charset="2"/>
              <a:buNone/>
            </a:pPr>
            <a:endParaRPr lang="pt-BR" sz="2400" dirty="0" smtClean="0">
              <a:solidFill>
                <a:srgbClr val="FF0000"/>
              </a:solidFill>
            </a:endParaRPr>
          </a:p>
          <a:p>
            <a:pPr marL="0" indent="0">
              <a:buFont typeface="Wingdings" pitchFamily="2" charset="2"/>
              <a:buNone/>
            </a:pPr>
            <a:endParaRPr lang="pt-BR" sz="2400" dirty="0" smtClean="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473519"/>
            <a:ext cx="7772400" cy="1609344"/>
          </a:xfrm>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fontScale="92500" lnSpcReduction="20000"/>
          </a:bodyPr>
          <a:lstStyle/>
          <a:p>
            <a:pPr marL="0" indent="0" algn="just">
              <a:buFont typeface="Wingdings" pitchFamily="2" charset="2"/>
              <a:buNone/>
            </a:pPr>
            <a:endParaRPr lang="pt-BR" dirty="0" smtClean="0"/>
          </a:p>
          <a:p>
            <a:pPr marL="0" indent="0" algn="ctr">
              <a:buFont typeface="Wingdings" pitchFamily="2" charset="2"/>
              <a:buNone/>
            </a:pPr>
            <a:r>
              <a:rPr lang="pt-BR" sz="2400" b="1" dirty="0" smtClean="0">
                <a:solidFill>
                  <a:srgbClr val="0000FF"/>
                </a:solidFill>
              </a:rPr>
              <a:t>Quanto à administração de terapia </a:t>
            </a:r>
            <a:r>
              <a:rPr lang="pt-BR" sz="2400" b="1" dirty="0" err="1" smtClean="0">
                <a:solidFill>
                  <a:srgbClr val="0000FF"/>
                </a:solidFill>
              </a:rPr>
              <a:t>alternativa:hidrocortisona</a:t>
            </a:r>
            <a:endParaRPr lang="pt-BR" sz="2400" b="1" dirty="0" smtClean="0">
              <a:solidFill>
                <a:srgbClr val="0000FF"/>
              </a:solidFill>
            </a:endParaRPr>
          </a:p>
          <a:p>
            <a:pPr marL="0" indent="0" algn="just"/>
            <a:r>
              <a:rPr lang="pt-BR" dirty="0" smtClean="0"/>
              <a:t>Em estudo realizado por Ibrahim et al(13) que avaliou resultados de 4 estudos independentes (123 prematuros), ficou evidenciado  o uso de esteróide como alternativa ao uso de dopamina, como medicação de primeira linha  como uma alternativa à dopamina e um tratamento alternativo de hipotensão resistentes à terapia com catecolamina.</a:t>
            </a:r>
          </a:p>
          <a:p>
            <a:pPr marL="0" indent="0">
              <a:buFont typeface="Wingdings" pitchFamily="2" charset="2"/>
              <a:buNone/>
            </a:pPr>
            <a:endParaRPr lang="pt-BR" dirty="0" smtClean="0"/>
          </a:p>
          <a:p>
            <a:pPr marL="0" indent="0" algn="just"/>
            <a:r>
              <a:rPr lang="pt-BR" dirty="0" smtClean="0"/>
              <a:t>De </a:t>
            </a:r>
            <a:r>
              <a:rPr lang="pt-BR" dirty="0" err="1" smtClean="0"/>
              <a:t>acôrdo</a:t>
            </a:r>
            <a:r>
              <a:rPr lang="pt-BR" dirty="0" smtClean="0"/>
              <a:t> com o estudo, foi demonstrado que a </a:t>
            </a:r>
            <a:r>
              <a:rPr lang="pt-BR" b="1" dirty="0" smtClean="0">
                <a:solidFill>
                  <a:srgbClr val="0000FF"/>
                </a:solidFill>
              </a:rPr>
              <a:t>hidrocortisona não aumentou a taxa de mortalidade ou o risco de HIV, sendo tão eficaz quanto a dopamina, e evidenciou que seja provavelmente uma alternativa mais segura que a catecolamina.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685800" y="1557338"/>
            <a:ext cx="8207375" cy="5040312"/>
          </a:xfrm>
        </p:spPr>
        <p:txBody>
          <a:bodyPr/>
          <a:lstStyle/>
          <a:p>
            <a:r>
              <a:rPr lang="pt-BR" sz="2400" smtClean="0"/>
              <a:t>Atualmente a </a:t>
            </a:r>
            <a:r>
              <a:rPr lang="pt-BR" sz="2400" b="1" smtClean="0">
                <a:solidFill>
                  <a:srgbClr val="0000FF"/>
                </a:solidFill>
              </a:rPr>
              <a:t>hipotensão permissiva</a:t>
            </a:r>
            <a:r>
              <a:rPr lang="pt-BR" sz="2400" smtClean="0"/>
              <a:t> em bebês prematuros deve ser levado em consideração. </a:t>
            </a:r>
          </a:p>
          <a:p>
            <a:pPr algn="ctr"/>
            <a:r>
              <a:rPr lang="pt-BR" sz="2400" smtClean="0">
                <a:solidFill>
                  <a:srgbClr val="0000FF"/>
                </a:solidFill>
              </a:rPr>
              <a:t>Uma numérica pressão arterial valor inferior à idade gestacional não deve ser utilizado como único indicador para o tratamento da hipotensão no recém-nascido de muito baixo peso</a:t>
            </a:r>
          </a:p>
          <a:p>
            <a:pPr algn="ctr">
              <a:buFont typeface="Wingdings" pitchFamily="2" charset="2"/>
              <a:buNone/>
            </a:pPr>
            <a:r>
              <a:rPr lang="pt-BR" sz="2400" b="1" smtClean="0">
                <a:solidFill>
                  <a:srgbClr val="0000FF"/>
                </a:solidFill>
              </a:rPr>
              <a:t>O tratamento administrado com hipotensão deve ser com base na condição clínica dos pacientes.(14) </a:t>
            </a:r>
          </a:p>
          <a:p>
            <a:r>
              <a:rPr lang="pt-BR" sz="2400" smtClean="0"/>
              <a:t>A terapia para a hipotensão arterial deve ser cuidadosamente pensada, tendo em mente o fato de que há aumento do risco de desfecho adverso de curto prazo e de longo prazo (comprometimento do neurodesenvolvimento) .(15,1)</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7625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174181"/>
            <a:ext cx="7772400" cy="1609344"/>
          </a:xfrm>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611560" y="1340768"/>
            <a:ext cx="7772400" cy="4051300"/>
          </a:xfrm>
        </p:spPr>
        <p:txBody>
          <a:bodyPr>
            <a:normAutofit fontScale="85000" lnSpcReduction="20000"/>
          </a:bodyPr>
          <a:lstStyle/>
          <a:p>
            <a:pPr marL="0" indent="0" algn="ctr"/>
            <a:r>
              <a:rPr lang="pt-BR" sz="1600" b="1" dirty="0" smtClean="0">
                <a:solidFill>
                  <a:srgbClr val="0000FF"/>
                </a:solidFill>
              </a:rPr>
              <a:t>A terapia com </a:t>
            </a:r>
            <a:r>
              <a:rPr lang="pt-BR" sz="1600" b="1" dirty="0" err="1" smtClean="0">
                <a:solidFill>
                  <a:srgbClr val="0000FF"/>
                </a:solidFill>
              </a:rPr>
              <a:t>corticóide</a:t>
            </a:r>
            <a:r>
              <a:rPr lang="pt-BR" sz="1600" b="1" dirty="0" smtClean="0">
                <a:solidFill>
                  <a:srgbClr val="0000FF"/>
                </a:solidFill>
              </a:rPr>
              <a:t> é administrado em mulheres com risco de parto prematuro e visa a maturação do pulmão, e por consequência, reduzir a incidência e a gravidade da síndrome de dificuldade respiratória.</a:t>
            </a:r>
          </a:p>
          <a:p>
            <a:pPr marL="0" indent="0"/>
            <a:r>
              <a:rPr lang="pt-BR" sz="1600" dirty="0" smtClean="0"/>
              <a:t>Além disso, os estudos mostram redução da mortalidade (RR 0,69; IC95% 0,58-0,81). </a:t>
            </a:r>
          </a:p>
          <a:p>
            <a:pPr marL="0" indent="0"/>
            <a:r>
              <a:rPr lang="pt-BR" sz="1600" dirty="0" smtClean="0"/>
              <a:t>Também é propício para a estabilidade circulatória em recém-nascidos prematuros, resultando em menores taxas de hemorragia intraventricular (RR 0,54; IC95% 0,43–0,69), enterocolite necrosante (RR 0,46; IC95% 0,29–0,74) e infecções sistêmicas nas primeiras 48 horas de vida (RR 0,56; IC95% 0,38-0,85) .(17) </a:t>
            </a:r>
          </a:p>
          <a:p>
            <a:pPr marL="0" indent="0" algn="ctr"/>
            <a:r>
              <a:rPr lang="pt-BR" sz="1600" b="1" dirty="0" smtClean="0">
                <a:solidFill>
                  <a:srgbClr val="FF0000"/>
                </a:solidFill>
              </a:rPr>
              <a:t>Na população analisada de recém-nascidos sem esteróide pré-natal, o risco de HIV graus 3 e 4 aumentou. </a:t>
            </a:r>
          </a:p>
          <a:p>
            <a:pPr marL="0" indent="0"/>
            <a:r>
              <a:rPr lang="pt-BR" sz="1600" dirty="0" smtClean="0"/>
              <a:t>Nas crianças nascidas entre 23-2 semanas de gestação , a OR foi de 1,616 e em bebês nascidos entre 25ª a 26ª semana de gestação, a OR foi de 1,677. </a:t>
            </a:r>
          </a:p>
          <a:p>
            <a:pPr marL="0" indent="0"/>
            <a:r>
              <a:rPr lang="pt-BR" sz="1600" dirty="0" smtClean="0"/>
              <a:t>A análise do presente estudo mostrou  que em ambos os grupos de neonatos (aqueles nascidos na 23ª a 24ª semana de gestação e os nascidos na 25ª a 26ª semana de gestação), a falta ou o uso incompleto do esteróide pré-natal  constituiu um fator de risco para HIV grave.</a:t>
            </a:r>
          </a:p>
          <a:p>
            <a:pPr marL="0" indent="0"/>
            <a:r>
              <a:rPr lang="pt-BR" sz="1600" dirty="0" smtClean="0"/>
              <a:t> Em 70 (63,6%) dos casos foi usado o esteróide pré-natal </a:t>
            </a:r>
          </a:p>
          <a:p>
            <a:pPr marL="0" indent="0"/>
            <a:r>
              <a:rPr lang="pt-BR" sz="1600" dirty="0" smtClean="0"/>
              <a:t>A HIV  grave (graus 3 e 4) foi confirmada em 24 (63,2%) neonatos sem esteróide pré-natal  e em 14 (36,8%) nos recém-nascidos não expostos aos esteróide pré-natal</a:t>
            </a:r>
          </a:p>
          <a:p>
            <a:pPr marL="0" indent="0">
              <a:buFont typeface="Wingdings" pitchFamily="2" charset="2"/>
              <a:buNone/>
            </a:pPr>
            <a:endParaRPr lang="pt-BR" sz="1600"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p:txBody>
          <a:bodyPr/>
          <a:lstStyle/>
          <a:p>
            <a:r>
              <a:rPr lang="pt-BR" dirty="0" smtClean="0"/>
              <a:t>Uma </a:t>
            </a:r>
            <a:r>
              <a:rPr lang="pt-BR" dirty="0" err="1" smtClean="0"/>
              <a:t>metanálise</a:t>
            </a:r>
            <a:r>
              <a:rPr lang="pt-BR" dirty="0" smtClean="0"/>
              <a:t> de 2006 de ensaios randomizados de </a:t>
            </a:r>
            <a:r>
              <a:rPr lang="pt-BR" dirty="0" err="1" smtClean="0"/>
              <a:t>estróide</a:t>
            </a:r>
            <a:r>
              <a:rPr lang="pt-BR" dirty="0" smtClean="0"/>
              <a:t> pré-natal em mulheres em risco de nascimento prematuro forneceu fortes evidências de que a HIV é significativamente reduzida quando o esteróide foi  administrado de 26 a 34ª semana de gestação.(17) </a:t>
            </a:r>
          </a:p>
          <a:p>
            <a:r>
              <a:rPr lang="pt-BR" b="1" dirty="0" smtClean="0"/>
              <a:t>A administração antes 24 semanas de gestação ainda não está claro.</a:t>
            </a:r>
            <a:r>
              <a:rPr lang="pt-BR" dirty="0" smtClean="0"/>
              <a:t> </a:t>
            </a:r>
          </a:p>
          <a:p>
            <a:r>
              <a:rPr lang="pt-BR" dirty="0" smtClean="0"/>
              <a:t>Uma </a:t>
            </a:r>
            <a:r>
              <a:rPr lang="pt-BR" dirty="0" err="1" smtClean="0"/>
              <a:t>metanálise</a:t>
            </a:r>
            <a:r>
              <a:rPr lang="pt-BR" dirty="0" smtClean="0"/>
              <a:t> de 2016 de ensaios randomizados de </a:t>
            </a:r>
            <a:r>
              <a:rPr lang="pt-BR" dirty="0" err="1" smtClean="0"/>
              <a:t>estóide</a:t>
            </a:r>
            <a:r>
              <a:rPr lang="pt-BR" dirty="0" smtClean="0"/>
              <a:t> pré-natal </a:t>
            </a:r>
            <a:r>
              <a:rPr lang="pt-BR" dirty="0" smtClean="0">
                <a:solidFill>
                  <a:srgbClr val="FF0000"/>
                </a:solidFill>
              </a:rPr>
              <a:t>antes da 24ª semana de gestação</a:t>
            </a:r>
            <a:r>
              <a:rPr lang="pt-BR" dirty="0" smtClean="0"/>
              <a:t> não demonstrou redução de HIV grave.(18)</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7145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8800" y="-2731"/>
            <a:ext cx="7772400" cy="1609344"/>
          </a:xfrm>
        </p:spPr>
        <p:txBody>
          <a:bodyPr/>
          <a:lstStyle/>
          <a:p>
            <a:pPr fontAlgn="auto">
              <a:spcAft>
                <a:spcPts val="0"/>
              </a:spcAft>
              <a:defRPr/>
            </a:pPr>
            <a:r>
              <a:rPr lang="pt-BR" dirty="0" smtClean="0"/>
              <a:t>DISCUSSÃO</a:t>
            </a:r>
            <a:endParaRPr lang="pt-BR" dirty="0"/>
          </a:p>
        </p:txBody>
      </p:sp>
      <p:sp>
        <p:nvSpPr>
          <p:cNvPr id="28675" name="Espaço Reservado para Conteúdo 2"/>
          <p:cNvSpPr>
            <a:spLocks noGrp="1"/>
          </p:cNvSpPr>
          <p:nvPr>
            <p:ph idx="1"/>
          </p:nvPr>
        </p:nvSpPr>
        <p:spPr>
          <a:xfrm>
            <a:off x="468313" y="1268413"/>
            <a:ext cx="8280400" cy="4967287"/>
          </a:xfrm>
        </p:spPr>
        <p:txBody>
          <a:bodyPr/>
          <a:lstStyle/>
          <a:p>
            <a:pPr marL="0" indent="0"/>
            <a:r>
              <a:rPr lang="pt-BR" sz="1800" dirty="0" smtClean="0"/>
              <a:t>Uma análise retrospectiva japonesa de 11.607 crianças nascidas idade gestacional de 22ª a 33ª semana de gestação revelou que a exposição ao  esteróide pré-natal foi associada a uma diminuição significativa na mortalidade de prematuros nascidos na 22ª a 23ª semana de gestação.</a:t>
            </a:r>
          </a:p>
          <a:p>
            <a:pPr marL="0" indent="0"/>
            <a:r>
              <a:rPr lang="pt-BR" sz="1800" dirty="0" smtClean="0"/>
              <a:t> Além disso, o tratamento com esteróide pré-natal foi extremamente eficaz na diminuição tanto da HIV quanto da HIV grave em prematuros na idade gestacional de 24 a 29 semanas, porém não em lactentes nascidos com &lt;24 semanas de gestação.(19) </a:t>
            </a:r>
          </a:p>
          <a:p>
            <a:pPr marL="0" indent="0"/>
            <a:r>
              <a:rPr lang="pt-BR" sz="1800" dirty="0" smtClean="0"/>
              <a:t>Carlo et al.20 incluíram 10.541 recém-nascidos com peso corporal entre 401 g e 1000g e que nasceram entre  22º a  25a semana de gestação em 23 Centros Perinatais Acadêmicos nos Estados Unidos.</a:t>
            </a:r>
          </a:p>
          <a:p>
            <a:pPr marL="0" indent="0"/>
            <a:r>
              <a:rPr lang="pt-BR" sz="1800" dirty="0" smtClean="0"/>
              <a:t> Os bebês foram categorizados como expostos ao esteróide pré-natal se a mãe deles / delas recebeu 1 ou mais doses de </a:t>
            </a:r>
            <a:r>
              <a:rPr lang="pt-BR" sz="1800" dirty="0" err="1" smtClean="0"/>
              <a:t>dexametasona</a:t>
            </a:r>
            <a:r>
              <a:rPr lang="pt-BR" sz="1800" dirty="0" smtClean="0"/>
              <a:t> ou </a:t>
            </a:r>
            <a:r>
              <a:rPr lang="pt-BR" sz="1800" dirty="0" err="1" smtClean="0"/>
              <a:t>betametasona</a:t>
            </a:r>
            <a:r>
              <a:rPr lang="pt-BR" sz="1800" dirty="0" smtClean="0"/>
              <a:t>, ou não expostas se a mãe não recebeu esteróide pré-natal.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0" y="1125538"/>
            <a:ext cx="8458200" cy="5046662"/>
          </a:xfrm>
        </p:spPr>
        <p:txBody>
          <a:bodyPr/>
          <a:lstStyle/>
          <a:p>
            <a:r>
              <a:rPr lang="pt-BR" dirty="0" smtClean="0"/>
              <a:t>Dos 569 bebês nascidos entre 1993 e 2008 que sobreviveram dos 18 - 22 meses, 4924 (86,5%) realizaram avaliações </a:t>
            </a:r>
            <a:r>
              <a:rPr lang="pt-BR" dirty="0" err="1" smtClean="0"/>
              <a:t>neurodesenvolvimentais</a:t>
            </a:r>
            <a:r>
              <a:rPr lang="pt-BR" dirty="0" smtClean="0"/>
              <a:t> por examinadores certificados e que desconheciam a exposição aos </a:t>
            </a:r>
            <a:r>
              <a:rPr lang="pt-BR" dirty="0" err="1" smtClean="0"/>
              <a:t>corticosteróides</a:t>
            </a:r>
            <a:r>
              <a:rPr lang="pt-BR" dirty="0" smtClean="0"/>
              <a:t> </a:t>
            </a:r>
            <a:r>
              <a:rPr lang="pt-BR" dirty="0" err="1" smtClean="0"/>
              <a:t>antenatais</a:t>
            </a:r>
            <a:r>
              <a:rPr lang="pt-BR" dirty="0" smtClean="0"/>
              <a:t>. </a:t>
            </a:r>
          </a:p>
          <a:p>
            <a:r>
              <a:rPr lang="pt-BR" dirty="0" smtClean="0">
                <a:solidFill>
                  <a:srgbClr val="0000FF"/>
                </a:solidFill>
              </a:rPr>
              <a:t>Morte ou comprometimento do </a:t>
            </a:r>
            <a:r>
              <a:rPr lang="pt-BR" dirty="0" err="1" smtClean="0">
                <a:solidFill>
                  <a:srgbClr val="0000FF"/>
                </a:solidFill>
              </a:rPr>
              <a:t>neurodesenvolvimento</a:t>
            </a:r>
            <a:r>
              <a:rPr lang="pt-BR" dirty="0" smtClean="0">
                <a:solidFill>
                  <a:srgbClr val="0000FF"/>
                </a:solidFill>
              </a:rPr>
              <a:t> entre 18 e 22 meses foi significativamente menor para as crianças expostas para aos </a:t>
            </a:r>
            <a:r>
              <a:rPr lang="pt-BR" dirty="0" err="1" smtClean="0">
                <a:solidFill>
                  <a:srgbClr val="0000FF"/>
                </a:solidFill>
              </a:rPr>
              <a:t>esteróides</a:t>
            </a:r>
            <a:r>
              <a:rPr lang="pt-BR" dirty="0" smtClean="0">
                <a:solidFill>
                  <a:srgbClr val="0000FF"/>
                </a:solidFill>
              </a:rPr>
              <a:t> pré-natal e que nasceram na 23ª a 25ª semana de gestação,</a:t>
            </a:r>
            <a:r>
              <a:rPr lang="pt-BR" dirty="0" smtClean="0"/>
              <a:t> </a:t>
            </a:r>
            <a:r>
              <a:rPr lang="pt-BR" dirty="0" smtClean="0">
                <a:solidFill>
                  <a:srgbClr val="FF0000"/>
                </a:solidFill>
              </a:rPr>
              <a:t>mas não naquelas crianças nascidas na 22ª semana de gestação.</a:t>
            </a:r>
          </a:p>
          <a:p>
            <a:r>
              <a:rPr lang="pt-BR" dirty="0" smtClean="0"/>
              <a:t>Se as mães receberam </a:t>
            </a:r>
            <a:r>
              <a:rPr lang="pt-BR" dirty="0" err="1" smtClean="0"/>
              <a:t>esteróides</a:t>
            </a:r>
            <a:r>
              <a:rPr lang="pt-BR" dirty="0" smtClean="0"/>
              <a:t> pré-natal , os seguintes eventos ocorreram significativamente menos nos bebês nascidos na 23ª, 24ª e 25ª semana de gestação: óbito de 18 a 22 meses, óbito hospitalar, óbito, HIV, leucomalácia periventricular e enterocolite necrosante.</a:t>
            </a:r>
          </a:p>
          <a:p>
            <a:r>
              <a:rPr lang="pt-BR" dirty="0" smtClean="0"/>
              <a:t> Para crianças nascidas na 22ª semana de gestação, os únicos resultados que ocorreram  significativamente foi menos foram morte e enterocolite necrosante.(20)</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p:txBody>
          <a:bodyPr/>
          <a:lstStyle/>
          <a:p>
            <a:r>
              <a:rPr lang="pt-BR" dirty="0" smtClean="0"/>
              <a:t>Se definirmos recomendações de </a:t>
            </a:r>
            <a:r>
              <a:rPr lang="pt-BR" dirty="0" err="1" smtClean="0"/>
              <a:t>esteróides</a:t>
            </a:r>
            <a:r>
              <a:rPr lang="pt-BR" dirty="0" smtClean="0"/>
              <a:t> pré-natal e os resultados das pesquisas mais recentes, podemos tirar a conclusão de que essa estratégia  deve ser usada.</a:t>
            </a:r>
          </a:p>
          <a:p>
            <a:pPr algn="ctr"/>
            <a:r>
              <a:rPr lang="pt-BR" b="1" dirty="0" smtClean="0">
                <a:solidFill>
                  <a:srgbClr val="0000FF"/>
                </a:solidFill>
              </a:rPr>
              <a:t>Parece ser razoável diminuir o limite inferior da administração do esteróide pré-natal e estabelecer na 23ª semana de gravidez. </a:t>
            </a:r>
          </a:p>
          <a:p>
            <a:r>
              <a:rPr lang="pt-BR" dirty="0" smtClean="0"/>
              <a:t>A multiplicidade de evidências sobre os benefícios que do esteróide pré-natal  sugerem que é muito importante respeitar as recomendações e administrar os </a:t>
            </a:r>
            <a:r>
              <a:rPr lang="pt-BR" dirty="0" err="1" smtClean="0"/>
              <a:t>esteróides</a:t>
            </a:r>
            <a:r>
              <a:rPr lang="pt-BR" dirty="0" smtClean="0"/>
              <a:t> pré-natal  rotineiramente se apenas for indicado</a:t>
            </a:r>
          </a:p>
          <a:p>
            <a:endParaRPr lang="pt-BR" dirty="0" smtClean="0"/>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685800" y="2120900"/>
            <a:ext cx="8458200" cy="4051300"/>
          </a:xfrm>
        </p:spPr>
        <p:txBody>
          <a:bodyPr/>
          <a:lstStyle/>
          <a:p>
            <a:r>
              <a:rPr lang="pt-BR" dirty="0" smtClean="0"/>
              <a:t>Deve ser lembrado que o uso do esteróide pré-natal  foi realizado em 63,6% das mulheres nesse presente estudo. </a:t>
            </a:r>
          </a:p>
          <a:p>
            <a:r>
              <a:rPr lang="pt-BR" dirty="0" smtClean="0"/>
              <a:t>Em 24,1%, </a:t>
            </a:r>
            <a:r>
              <a:rPr lang="pt-BR" dirty="0" err="1" smtClean="0"/>
              <a:t>contra-indicação</a:t>
            </a:r>
            <a:r>
              <a:rPr lang="pt-BR" dirty="0" smtClean="0"/>
              <a:t> para a administração de AST (</a:t>
            </a:r>
            <a:r>
              <a:rPr lang="pt-BR" dirty="0" err="1" smtClean="0"/>
              <a:t>corioamnionitis</a:t>
            </a:r>
            <a:r>
              <a:rPr lang="pt-BR" dirty="0" smtClean="0"/>
              <a:t>) foi diagnosticada. </a:t>
            </a:r>
          </a:p>
          <a:p>
            <a:r>
              <a:rPr lang="pt-BR" dirty="0" smtClean="0"/>
              <a:t>Em outros casos, o </a:t>
            </a:r>
            <a:r>
              <a:rPr lang="pt-BR" dirty="0" err="1" smtClean="0"/>
              <a:t>esteróides</a:t>
            </a:r>
            <a:r>
              <a:rPr lang="pt-BR" dirty="0" smtClean="0"/>
              <a:t> pré-natal não foi dado devido a cesariana (ruptura prematura da placenta; 27,6%) ou falta de atendimento adequado à Maternidade (48,3%).</a:t>
            </a:r>
          </a:p>
          <a:p>
            <a:r>
              <a:rPr lang="pt-BR" dirty="0" smtClean="0"/>
              <a:t> Deveria ser observado que o esteróide pré-natal foi administrada em 42,8% dos lactentes nascidos na 23ª semana de gestação e foi realizado além recomendações polonesas contemporâneas</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323850" y="1268413"/>
            <a:ext cx="8459788" cy="5084762"/>
          </a:xfrm>
          <a:solidFill>
            <a:schemeClr val="folHlink"/>
          </a:solidFill>
          <a:ln w="76200">
            <a:solidFill>
              <a:srgbClr val="FF00FF"/>
            </a:solidFill>
            <a:miter lim="800000"/>
            <a:headEnd/>
            <a:tailEnd/>
          </a:ln>
        </p:spPr>
        <p:txBody>
          <a:bodyPr/>
          <a:lstStyle/>
          <a:p>
            <a:r>
              <a:rPr lang="pt-BR" dirty="0" smtClean="0">
                <a:solidFill>
                  <a:srgbClr val="FFFF00"/>
                </a:solidFill>
              </a:rPr>
              <a:t>A falta ou incompleta terapia esteróide pré-natal aumenta a probabilidade de desenvolvimento de hemorragia intraventricular grave.</a:t>
            </a:r>
          </a:p>
          <a:p>
            <a:r>
              <a:rPr lang="pt-BR" dirty="0" smtClean="0">
                <a:solidFill>
                  <a:srgbClr val="FFFF00"/>
                </a:solidFill>
              </a:rPr>
              <a:t> A terapia de hipotensão com catecolaminas deve ser cuidadosamente pensada, mantendo-se a lembrança do risco aumentado de hemorragia intraventricular.</a:t>
            </a:r>
          </a:p>
          <a:p>
            <a:r>
              <a:rPr lang="pt-BR" dirty="0" smtClean="0">
                <a:solidFill>
                  <a:srgbClr val="FFFF00"/>
                </a:solidFill>
              </a:rPr>
              <a:t>O uso de profilaxia adequada de complicações perinatais (terapia esteróide pré-natal para mulheres em risco de parto pré-termo), limitando as indicações para o uso de catecolaminas para tratamento de hipotensão) reduz significativamente a incidência de hemorragia intraventricular graus 3 e 4 </a:t>
            </a:r>
          </a:p>
          <a:p>
            <a:r>
              <a:rPr lang="pt-BR" dirty="0" smtClean="0">
                <a:solidFill>
                  <a:srgbClr val="FFFF00"/>
                </a:solidFill>
              </a:rPr>
              <a:t>É necessária  análises periódicas, a nível regional, sobre sua incidência, causas e efeitos da hemorragia intraventricular nos pré-termo para melhorar os resultados do tratamento local, identificando novos cursos de ação.</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7145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0"/>
            <a:ext cx="8069262" cy="5486400"/>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1" name="Rectangle 5"/>
          <p:cNvSpPr>
            <a:spLocks noChangeArrowheads="1"/>
          </p:cNvSpPr>
          <p:nvPr/>
        </p:nvSpPr>
        <p:spPr bwMode="auto">
          <a:xfrm>
            <a:off x="250825" y="5514975"/>
            <a:ext cx="8893175" cy="1343025"/>
          </a:xfrm>
          <a:prstGeom prst="rect">
            <a:avLst/>
          </a:prstGeom>
          <a:solidFill>
            <a:schemeClr val="bg1"/>
          </a:solidFill>
          <a:ln w="2857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solidFill>
                  <a:srgbClr val="FF00FF"/>
                </a:solidFill>
              </a:rPr>
              <a:t>Quanto menor a idade gestacional, mais freqüente o risco de HIV graus 3 e 4. O uso de profilaxia adequada de pacientes perinatais (esteróides em todas as mulheres grávidas em risco de parto prematuro, limitando as indicações para o uso de catecolaminas para tratamento de hipotensão) reduz a incidência de hemorragia intraventricular</a:t>
            </a:r>
          </a:p>
          <a:p>
            <a:pPr algn="ctr"/>
            <a:endParaRPr lang="pt-BR" sz="1600">
              <a:solidFill>
                <a:srgbClr val="FF00FF"/>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0" y="981075"/>
            <a:ext cx="9036050" cy="5876925"/>
          </a:xfrm>
        </p:spPr>
        <p:txBody>
          <a:bodyPr/>
          <a:lstStyle/>
          <a:p>
            <a:pPr>
              <a:buFont typeface="Wingdings" pitchFamily="2" charset="2"/>
              <a:buNone/>
            </a:pPr>
            <a:r>
              <a:rPr lang="pt-BR" b="1" smtClean="0"/>
              <a:t>References (20)</a:t>
            </a:r>
            <a:endParaRPr lang="pt-BR" smtClean="0"/>
          </a:p>
          <a:p>
            <a:r>
              <a:rPr lang="pt-BR" smtClean="0"/>
              <a:t>1-Allen KA. Treatment of intraventricular hemorrhages in premature infants: Where is the evidence? Adv Neonatal Care. 2013;13:127–130.</a:t>
            </a:r>
          </a:p>
          <a:p>
            <a:r>
              <a:rPr lang="pt-BR" smtClean="0"/>
              <a:t>2-Bassan H. Intracranial hemorrhage in the preterm infant: Understanding it, preventing it. Clin Perinatol. 2009;36:737–762.</a:t>
            </a:r>
          </a:p>
          <a:p>
            <a:r>
              <a:rPr lang="pt-BR" smtClean="0"/>
              <a:t>3-Payne AH, Hintz SR, Hibbs AM, et al. Neurodevelopmental outcomes of extremely low-gestational-age neonates with low-grade periventricular-intraventricular hemorrhage. JAMA Pediatr. 2013;167:451–459.</a:t>
            </a:r>
          </a:p>
          <a:p>
            <a:r>
              <a:rPr lang="pt-BR" smtClean="0"/>
              <a:t>4-Benders MJ, Kersbergen KJ, de Vries LS. Neuroimaging of white matter injury, intraventricular and cerebellar hemorrhage. Clin Perinatol. 2014;41:69–82.</a:t>
            </a:r>
          </a:p>
          <a:p>
            <a:r>
              <a:rPr lang="pt-BR" smtClean="0"/>
              <a:t>5-Rong Z, Liu H, Xia S, Chang L. Risk and protective factors of intraventricular hemorrhage in preterm babies in Wuhan, China. Childs Nerv Syst. 2012;28:2077–2084.</a:t>
            </a:r>
          </a:p>
          <a:p>
            <a:endParaRPr lang="pt-BR"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0" y="836613"/>
            <a:ext cx="8964613" cy="6021387"/>
          </a:xfrm>
        </p:spPr>
        <p:txBody>
          <a:bodyPr/>
          <a:lstStyle/>
          <a:p>
            <a:pPr marL="381000" indent="-381000">
              <a:lnSpc>
                <a:spcPct val="80000"/>
              </a:lnSpc>
            </a:pPr>
            <a:r>
              <a:rPr lang="pt-BR" smtClean="0"/>
              <a:t>6-Batton B, Zhu X, Fanaroff J, et al. Blood pressure, anti-hypotensive therapy, and neurodevelopment in extremely preterm infants. J Pediatr. 2009;154:351–357.</a:t>
            </a:r>
          </a:p>
          <a:p>
            <a:pPr marL="381000" indent="-381000">
              <a:lnSpc>
                <a:spcPct val="80000"/>
              </a:lnSpc>
            </a:pPr>
            <a:r>
              <a:rPr lang="pt-BR" smtClean="0"/>
              <a:t>7-Auerbach A, Eventov-Friedman S, Arad I, et al. Long duration of hyperglycemia in the first 96 hours of life is associated with severe intra-ventricular hemorrhage in preterm infants. J Pediatr. 2013;163:388–393.</a:t>
            </a:r>
          </a:p>
          <a:p>
            <a:pPr marL="381000" indent="-381000">
              <a:lnSpc>
                <a:spcPct val="80000"/>
              </a:lnSpc>
            </a:pPr>
            <a:r>
              <a:rPr lang="pt-BR" smtClean="0"/>
              <a:t>8-Alderliesten T, Lemmers PMA, van Haastert I, et al. Hypotension in preterm neonates: Low blood pressure alone does not affect neurode-velopmental outcome. J Pediatr. 2014;164(5):986–991.</a:t>
            </a:r>
          </a:p>
          <a:p>
            <a:pPr marL="381000" indent="-381000">
              <a:lnSpc>
                <a:spcPct val="80000"/>
              </a:lnSpc>
            </a:pPr>
            <a:r>
              <a:rPr lang="pt-BR" smtClean="0"/>
              <a:t>9-Batton B, Li L, Newman NS, et al. Evolving blood pressure dynamics for extremely preterm infants. J Perinatol. 2014;34:301–305.</a:t>
            </a:r>
          </a:p>
          <a:p>
            <a:pPr marL="381000" indent="-381000">
              <a:lnSpc>
                <a:spcPct val="80000"/>
              </a:lnSpc>
            </a:pPr>
            <a:r>
              <a:rPr lang="pt-BR" smtClean="0"/>
              <a:t>10-Faust K, Härtel C, Preuß M, et al. Short-term outcome of very-low-birthweight infants with arterial hypotension in the first 24 h of life. Am J Perinatol. 2015;32(1):9–14.</a:t>
            </a:r>
          </a:p>
          <a:p>
            <a:pPr marL="381000" indent="-381000">
              <a:lnSpc>
                <a:spcPct val="80000"/>
              </a:lnSpc>
            </a:pPr>
            <a:r>
              <a:rPr lang="pt-BR" smtClean="0"/>
              <a:t>11-Dempsey EM, Barrington KJ, Marlow N, et al. Management of hypotension in preterm infants (The HIP Trial): A randomised controlled trial of hypotension management in extremely low gestational age newborns. Neonatology. 2014;105:275–281.</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0" y="692150"/>
            <a:ext cx="9144000" cy="6165850"/>
          </a:xfrm>
        </p:spPr>
        <p:txBody>
          <a:bodyPr/>
          <a:lstStyle/>
          <a:p>
            <a:pPr marL="381000" indent="-381000">
              <a:lnSpc>
                <a:spcPct val="70000"/>
              </a:lnSpc>
            </a:pPr>
            <a:r>
              <a:rPr lang="pt-BR" sz="1800" smtClean="0"/>
              <a:t>12-Batton B, Li L, Newman NS, et al. Use of antihypotensive therapies in extremely preterm infants. Pediatrics. 2013;131:e1865–1873.</a:t>
            </a:r>
          </a:p>
          <a:p>
            <a:pPr marL="381000" indent="-381000">
              <a:lnSpc>
                <a:spcPct val="70000"/>
              </a:lnSpc>
            </a:pPr>
            <a:r>
              <a:rPr lang="pt-BR" sz="1800" smtClean="0"/>
              <a:t>13-Ibrahim H, Sinha IP, Subhedar NV. Corticosteroids for treating hypotension in preterm infants. Cochrane Database Syst Rev. 2011;12:CD003662.</a:t>
            </a:r>
          </a:p>
          <a:p>
            <a:pPr marL="381000" indent="-381000">
              <a:lnSpc>
                <a:spcPct val="70000"/>
              </a:lnSpc>
            </a:pPr>
            <a:r>
              <a:rPr lang="pt-BR" sz="1800" smtClean="0"/>
              <a:t>14-Azhan A, Wong FY. Challenges in understanding the impact of blood pressure management on cerebral oxygenation in the preterm brain. Front Physiol. 2012;3:471.</a:t>
            </a:r>
          </a:p>
          <a:p>
            <a:pPr marL="381000" indent="-381000">
              <a:lnSpc>
                <a:spcPct val="70000"/>
              </a:lnSpc>
            </a:pPr>
            <a:r>
              <a:rPr lang="pt-BR" sz="1800" smtClean="0"/>
              <a:t>15-Batton B, Li L, Newman NS, et al. Early blood pressure, antihypotensive therapy and outcomes at 18–22 months’ corrected age in extremely preterm infants. Arch Dis Child Fetal Neonatal Ed. 2016;101(3):201–216.</a:t>
            </a:r>
          </a:p>
          <a:p>
            <a:pPr marL="381000" indent="-381000">
              <a:lnSpc>
                <a:spcPct val="70000"/>
              </a:lnSpc>
            </a:pPr>
            <a:r>
              <a:rPr lang="pt-BR" sz="1800" smtClean="0"/>
              <a:t>16-Logan JW, O’Shea TM, Allred EN, et al. Early postnatal hypotension and developmental delay at 24 months of age among extremely low gestational age newborns. Arch Dis Child Fetal Neonatal Ed. 2011;96(5):321–328.</a:t>
            </a:r>
          </a:p>
          <a:p>
            <a:pPr marL="381000" indent="-381000">
              <a:lnSpc>
                <a:spcPct val="70000"/>
              </a:lnSpc>
            </a:pPr>
            <a:r>
              <a:rPr lang="pt-BR" sz="1800" smtClean="0"/>
              <a:t>17-Roberts D, Dalziel SR. Antenatal corticosteroids for accelerating fetal lung maturation for women at risk of preterm birth. Cochrane Data-base Syst Rev. 2006;3:CD004454.</a:t>
            </a:r>
          </a:p>
          <a:p>
            <a:pPr marL="381000" indent="-381000">
              <a:lnSpc>
                <a:spcPct val="70000"/>
              </a:lnSpc>
            </a:pPr>
            <a:r>
              <a:rPr lang="pt-BR" sz="1800" smtClean="0"/>
              <a:t>18-Park CK, Isayama T, McDonald SD. Antenatal corticosteroid therapy before 24 weeks of gestation: A systematic review and meta-analysis. Obstet Gynecol. 2016;127(4):715–725.</a:t>
            </a:r>
          </a:p>
          <a:p>
            <a:pPr marL="381000" indent="-381000">
              <a:lnSpc>
                <a:spcPct val="70000"/>
              </a:lnSpc>
            </a:pPr>
            <a:r>
              <a:rPr lang="pt-BR" sz="1800" smtClean="0"/>
              <a:t>19-Mori R, Kusuda S, Fujimura M. Antenatal corticosteroids promote survival of extremely 19-preterm infants born at 22 to 23 weeks of gestation. J Pediatr. 2011;159:110–114.</a:t>
            </a:r>
          </a:p>
          <a:p>
            <a:pPr marL="381000" indent="-381000">
              <a:lnSpc>
                <a:spcPct val="70000"/>
              </a:lnSpc>
            </a:pPr>
            <a:r>
              <a:rPr lang="pt-BR" sz="1800" smtClean="0"/>
              <a:t>20-Carlo WA, McDonald SA, Fanaroff AA, et al. Association of antenatal corticosteroids with mortality and neurodevelopmental outcomes among infants born at 22 to 25 weeks’ gestation. JAMA. 2011;306:2348–2358.</a:t>
            </a:r>
          </a:p>
          <a:p>
            <a:pPr marL="381000" indent="-381000">
              <a:lnSpc>
                <a:spcPct val="70000"/>
              </a:lnSpc>
            </a:pPr>
            <a:endParaRPr lang="pt-BR" sz="18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3800" cap="none" dirty="0" smtClean="0">
                <a:solidFill>
                  <a:srgbClr val="0000FF"/>
                </a:solidFill>
              </a:rPr>
              <a:t>Nota do Editor do site, Dr. Paulo R. Margotto.        ESTUDANDO JUNTOS AQUI E AGORA!</a:t>
            </a:r>
          </a:p>
        </p:txBody>
      </p:sp>
      <p:pic>
        <p:nvPicPr>
          <p:cNvPr id="57350" name="Picture 6" descr="MarciaPiment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924175"/>
            <a:ext cx="4656138"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1" name="Text Box 7"/>
          <p:cNvSpPr txBox="1">
            <a:spLocks noChangeArrowheads="1"/>
          </p:cNvSpPr>
          <p:nvPr/>
        </p:nvSpPr>
        <p:spPr bwMode="auto">
          <a:xfrm>
            <a:off x="1619250" y="2060575"/>
            <a:ext cx="587692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dirty="0">
                <a:solidFill>
                  <a:srgbClr val="FF00FF"/>
                </a:solidFill>
              </a:rPr>
              <a:t>Hemorragia </a:t>
            </a:r>
            <a:r>
              <a:rPr lang="pt-BR" b="1" dirty="0" err="1">
                <a:solidFill>
                  <a:srgbClr val="FF00FF"/>
                </a:solidFill>
              </a:rPr>
              <a:t>peri</a:t>
            </a:r>
            <a:r>
              <a:rPr lang="pt-BR" b="1" dirty="0">
                <a:solidFill>
                  <a:srgbClr val="FF00FF"/>
                </a:solidFill>
              </a:rPr>
              <a:t>/intraventricular-como prever</a:t>
            </a:r>
          </a:p>
          <a:p>
            <a:r>
              <a:rPr lang="pt-BR" b="1" dirty="0">
                <a:solidFill>
                  <a:srgbClr val="FF00FF"/>
                </a:solidFill>
              </a:rPr>
              <a:t>Esteróide pré-natal nos pré-termo extremos</a:t>
            </a:r>
          </a:p>
          <a:p>
            <a:r>
              <a:rPr lang="pt-BR" b="1" dirty="0">
                <a:solidFill>
                  <a:srgbClr val="FF00FF"/>
                </a:solidFill>
              </a:rPr>
              <a:t>Entendendo (e aceitando) a Hipotensão Permissiva</a:t>
            </a:r>
          </a:p>
        </p:txBody>
      </p:sp>
      <p:sp>
        <p:nvSpPr>
          <p:cNvPr id="57352" name="Text Box 8"/>
          <p:cNvSpPr txBox="1">
            <a:spLocks noChangeArrowheads="1"/>
          </p:cNvSpPr>
          <p:nvPr/>
        </p:nvSpPr>
        <p:spPr bwMode="auto">
          <a:xfrm>
            <a:off x="1763713" y="6237288"/>
            <a:ext cx="55673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t>Drs. Paulo R. Margotto e Márcia Pimentel de Castro</a:t>
            </a:r>
          </a:p>
        </p:txBody>
      </p:sp>
      <p:sp>
        <p:nvSpPr>
          <p:cNvPr id="57353" name="Text Box 9"/>
          <p:cNvSpPr txBox="1">
            <a:spLocks noChangeArrowheads="1"/>
          </p:cNvSpPr>
          <p:nvPr/>
        </p:nvSpPr>
        <p:spPr bwMode="auto">
          <a:xfrm>
            <a:off x="6711950" y="4914900"/>
            <a:ext cx="24034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600">
                <a:hlinkClick r:id="rId3"/>
              </a:rPr>
              <a:t>pmargotto@gmail.com</a:t>
            </a:r>
            <a:r>
              <a:rPr lang="pt-BR" sz="1600"/>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p:cNvSpPr>
          <p:nvPr>
            <p:ph type="body" idx="1"/>
          </p:nvPr>
        </p:nvSpPr>
        <p:spPr>
          <a:xfrm>
            <a:off x="323850" y="2120900"/>
            <a:ext cx="8640763" cy="4051300"/>
          </a:xfrm>
        </p:spPr>
        <p:txBody>
          <a:bodyPr/>
          <a:lstStyle/>
          <a:p>
            <a:pPr algn="ctr"/>
            <a:r>
              <a:rPr lang="pt-BR" sz="2800" smtClean="0">
                <a:solidFill>
                  <a:srgbClr val="0000FF"/>
                </a:solidFill>
              </a:rPr>
              <a:t>HEMORRAGIA PERI/INTRAVENTRICULAR NO PRÉ-TERMO</a:t>
            </a:r>
          </a:p>
          <a:p>
            <a:pPr algn="ctr">
              <a:buFont typeface="Wingdings" pitchFamily="2" charset="2"/>
              <a:buNone/>
            </a:pPr>
            <a:r>
              <a:rPr lang="pt-BR" sz="2800" smtClean="0">
                <a:solidFill>
                  <a:srgbClr val="0000FF"/>
                </a:solidFill>
              </a:rPr>
              <a:t>(1982 E 2018)</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Grp="1"/>
          </p:cNvSpPr>
          <p:nvPr>
            <p:ph type="body" idx="1"/>
          </p:nvPr>
        </p:nvSpPr>
        <p:spPr>
          <a:xfrm>
            <a:off x="755650" y="1196975"/>
            <a:ext cx="7772400" cy="5111750"/>
          </a:xfrm>
        </p:spPr>
        <p:txBody>
          <a:bodyPr/>
          <a:lstStyle/>
          <a:p>
            <a:pPr>
              <a:lnSpc>
                <a:spcPct val="70000"/>
              </a:lnSpc>
            </a:pPr>
            <a:r>
              <a:rPr lang="pt-BR" sz="1800" smtClean="0"/>
              <a:t>Com a melhora no manuseio da insuficiência ventilatória do RN prematuro durante os 10 passados, a hemorragia intraventricular (HIV) tem emergido como uma das mais importantes causas de morbidade e mortalidade. Com a recente introdução da tomografia computadorizada e ultrassonografia, uma alta freqüência de HIV clinicamente inaparente e previamente não diagnosticada pôde ser descrita. Bejar e cl detectaram com a ultrassonografia, a hemorragia periventricular/hemorragia intraventricular em 90% de 113 RN com idade gestacional menor ou igual a 32 semanas. </a:t>
            </a:r>
          </a:p>
          <a:p>
            <a:pPr>
              <a:lnSpc>
                <a:spcPct val="70000"/>
              </a:lnSpc>
            </a:pPr>
            <a:r>
              <a:rPr lang="pt-BR" sz="1800" smtClean="0"/>
              <a:t>	A HIV está associada com o RN  de muito baixo peso (peso abaixo de 1.500 gramas) e uma série de fatores que comentaremos a seguir. </a:t>
            </a:r>
          </a:p>
          <a:p>
            <a:pPr>
              <a:lnSpc>
                <a:spcPct val="70000"/>
              </a:lnSpc>
            </a:pPr>
            <a:r>
              <a:rPr lang="pt-BR" sz="1800" smtClean="0"/>
              <a:t>	Para a melhor compreensão da atuação destes fatores de primordial importância na produção da HIV para que possamos, sempre que possível evitá-los (e assim detectando o risco para evitar o dano) torna-se necessário a compreensão dos aspectos fisiopatológicos envolvidos na produção desta mais comum forma de hemorragia nos prematuros, que é a HEMORRAGIA PERIVENTRICULAR/HEMORRAGIA INTRAVENTRICULAR.</a:t>
            </a:r>
          </a:p>
          <a:p>
            <a:pPr>
              <a:lnSpc>
                <a:spcPct val="70000"/>
              </a:lnSpc>
            </a:pPr>
            <a:r>
              <a:rPr lang="pt-BR" sz="1800" smtClean="0"/>
              <a:t>	Está é a razão pela qual daremos ênfase nesta revisão sobre hemorragia intracraniana no RN, a este tipo de hemorragia.</a:t>
            </a:r>
          </a:p>
        </p:txBody>
      </p:sp>
      <p:sp>
        <p:nvSpPr>
          <p:cNvPr id="61445" name="Rectangle 5"/>
          <p:cNvSpPr>
            <a:spLocks noChangeArrowheads="1"/>
          </p:cNvSpPr>
          <p:nvPr/>
        </p:nvSpPr>
        <p:spPr bwMode="auto">
          <a:xfrm>
            <a:off x="395288" y="0"/>
            <a:ext cx="8569325" cy="10683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1600" b="1">
                <a:solidFill>
                  <a:srgbClr val="0000FF"/>
                </a:solidFill>
                <a:latin typeface="Lato" pitchFamily="34" charset="0"/>
              </a:rPr>
              <a:t>HEMORRAGIA PERIVENTRICULAR/HEMORRAGIA INTRAVENTRICULAR NO REC</a:t>
            </a:r>
            <a:r>
              <a:rPr lang="pt-BR" sz="1600" b="1">
                <a:solidFill>
                  <a:srgbClr val="0000FF"/>
                </a:solidFill>
                <a:latin typeface="Rockwell"/>
              </a:rPr>
              <a:t>É</a:t>
            </a:r>
            <a:r>
              <a:rPr lang="pt-BR" sz="1600" b="1">
                <a:solidFill>
                  <a:srgbClr val="0000FF"/>
                </a:solidFill>
                <a:latin typeface="Lato" pitchFamily="34" charset="0"/>
              </a:rPr>
              <a:t>M-NASCIDO PR</a:t>
            </a:r>
            <a:r>
              <a:rPr lang="pt-BR" sz="1600" b="1">
                <a:solidFill>
                  <a:srgbClr val="0000FF"/>
                </a:solidFill>
                <a:latin typeface="Rockwell"/>
              </a:rPr>
              <a:t>É</a:t>
            </a:r>
            <a:r>
              <a:rPr lang="pt-BR" sz="1600" b="1">
                <a:solidFill>
                  <a:srgbClr val="0000FF"/>
                </a:solidFill>
                <a:latin typeface="Lato" pitchFamily="34" charset="0"/>
              </a:rPr>
              <a:t>-TERMO-1982</a:t>
            </a:r>
          </a:p>
          <a:p>
            <a:pPr eaLnBrk="0" hangingPunct="0"/>
            <a:r>
              <a:rPr lang="pt-BR" sz="1300">
                <a:solidFill>
                  <a:srgbClr val="2A6490"/>
                </a:solidFill>
                <a:latin typeface="Source Sans Pro"/>
                <a:hlinkClick r:id="rId2" tooltip="Hemorrag_intrav_1982"/>
              </a:rPr>
              <a:t>  </a:t>
            </a:r>
            <a:r>
              <a:rPr lang="pt-BR" sz="2800">
                <a:solidFill>
                  <a:srgbClr val="2A6490"/>
                </a:solidFill>
                <a:latin typeface="Rockwell"/>
              </a:rPr>
              <a:t> </a:t>
            </a:r>
            <a:r>
              <a:rPr lang="pt-BR" sz="1300">
                <a:solidFill>
                  <a:srgbClr val="2A6490"/>
                </a:solidFill>
                <a:latin typeface="Rockwell"/>
              </a:rPr>
              <a:t>        </a:t>
            </a:r>
            <a:endParaRPr lang="pt-BR" sz="1300">
              <a:solidFill>
                <a:srgbClr val="2A6490"/>
              </a:solidFill>
              <a:latin typeface="Source Sans Pro"/>
            </a:endParaRPr>
          </a:p>
        </p:txBody>
      </p:sp>
      <p:pic>
        <p:nvPicPr>
          <p:cNvPr id="61446" name="Picture 6" descr="doc">
            <a:hlinkClick r:id="rId2" tooltip="Hemorrag_intrav_198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14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275" y="5749925"/>
            <a:ext cx="1512888" cy="1108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a:xfrm>
            <a:off x="0" y="1196975"/>
            <a:ext cx="9144000" cy="5661025"/>
          </a:xfrm>
        </p:spPr>
        <p:txBody>
          <a:bodyPr/>
          <a:lstStyle/>
          <a:p>
            <a:pPr>
              <a:lnSpc>
                <a:spcPct val="80000"/>
              </a:lnSpc>
            </a:pPr>
            <a:r>
              <a:rPr lang="pt-BR" sz="1800" smtClean="0"/>
              <a:t>A despeito dos avanços nos cuidados perinatais nas últimas décadas, o recém-nascido (RN) pré-termo continua de alto risco para o desenvolvimento de hemorragia intraventricular e lesão da substancia branca adjacente. Ambas as condições constituem o maior problema no cuidado neonatal moderno e contribuem significativamente para a morbimortalidade nestes RN, assim como déficits neurocomportamentais a longo prazo.</a:t>
            </a:r>
          </a:p>
          <a:p>
            <a:pPr>
              <a:lnSpc>
                <a:spcPct val="80000"/>
              </a:lnSpc>
            </a:pPr>
            <a:r>
              <a:rPr lang="pt-BR" sz="1800" smtClean="0"/>
              <a:t>A HIV é estudada há mais de 25 anos. A sua incidência está relacionada à prematuridade, ao aumento da sobrevivência nos RN com peso ao nascer abaixo de 1000g e, sobretudo às práticas neonatais e a gerência dos serviços obstétricos e neonatais.  Em 1978, Papile e cl relataram uma incidência de 35 - 45 % (1 </a:t>
            </a:r>
            <a:r>
              <a:rPr lang="pt-BR" sz="1800" smtClean="0">
                <a:sym typeface="Symbol" pitchFamily="18" charset="2"/>
              </a:rPr>
              <a:t></a:t>
            </a:r>
            <a:r>
              <a:rPr lang="pt-BR" sz="1800" smtClean="0"/>
              <a:t> 3 a 1 </a:t>
            </a:r>
            <a:r>
              <a:rPr lang="pt-BR" sz="1800" smtClean="0">
                <a:sym typeface="Symbol" pitchFamily="18" charset="2"/>
              </a:rPr>
              <a:t></a:t>
            </a:r>
            <a:r>
              <a:rPr lang="pt-BR" sz="1800" smtClean="0"/>
              <a:t> 2 das autópsias) nos RN com peso ao nascer abaixo de 1500g. Atualmente, as formas mais severas de HIV ocorrem nos RN abaixo de 1000g: aproximadamente 26% nos RN entre 501 e 759g e 12% nos RN com peso ao nascer entre 751 e 1000g. A importância desta informação se deve por duas razões: a sobrevivência dos RN nestas faixas de peso aumenta cada vez mais e tanto a mortalidade como os déficits neurocomportamentais ocorrem com maior probabilidade nos RN com severa HIV. Nos RN &lt;32 semanas, Inder e cl relataram uma incidência entre15-25% e Brower e cl, 5,6%</a:t>
            </a:r>
          </a:p>
          <a:p>
            <a:pPr>
              <a:lnSpc>
                <a:spcPct val="80000"/>
              </a:lnSpc>
            </a:pPr>
            <a:r>
              <a:rPr lang="pt-BR" sz="1800" smtClean="0"/>
              <a:t>Na Unidade de Neonatologia do HMIB/SES/DF, no ano de 2008, a HIV (todos os graus) ocorreu em 11.6% nos RN entre 26 e 34 semanas de idade gestacional. Estudo da nossa Unidade, em 2011 mostrou uma incidência de HIV graus II-IV em 20% nos RN entre 25-27 semanas 6 dia, 11% entre 28-29 semanas 6 dias,   caindo para 1,3% entre 30 semanas e 31 semanas e 6 dias. </a:t>
            </a:r>
          </a:p>
        </p:txBody>
      </p:sp>
      <p:sp>
        <p:nvSpPr>
          <p:cNvPr id="94212" name="Rectangle 4"/>
          <p:cNvSpPr>
            <a:spLocks noChangeArrowheads="1"/>
          </p:cNvSpPr>
          <p:nvPr/>
        </p:nvSpPr>
        <p:spPr bwMode="auto">
          <a:xfrm>
            <a:off x="936625" y="222250"/>
            <a:ext cx="80200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a:r>
              <a:rPr lang="pt-BR" sz="2200" b="1" u="sng" dirty="0">
                <a:solidFill>
                  <a:srgbClr val="072A4D"/>
                </a:solidFill>
                <a:latin typeface="Lato" pitchFamily="34" charset="0"/>
                <a:hlinkClick r:id="rId2"/>
              </a:rPr>
              <a:t>Hemorragia intraventricular no pr</a:t>
            </a:r>
            <a:r>
              <a:rPr lang="pt-BR" sz="2200" b="1" u="sng" dirty="0">
                <a:solidFill>
                  <a:srgbClr val="072A4D"/>
                </a:solidFill>
                <a:latin typeface="Rockwell"/>
                <a:hlinkClick r:id="rId2"/>
              </a:rPr>
              <a:t>é</a:t>
            </a:r>
            <a:r>
              <a:rPr lang="pt-BR" sz="2200" b="1" u="sng" dirty="0">
                <a:solidFill>
                  <a:srgbClr val="072A4D"/>
                </a:solidFill>
                <a:latin typeface="Lato" pitchFamily="34" charset="0"/>
                <a:hlinkClick r:id="rId2"/>
              </a:rPr>
              <a:t>-termo-2018</a:t>
            </a:r>
            <a:endParaRPr lang="pt-BR" sz="2200" b="1" u="sng" dirty="0">
              <a:solidFill>
                <a:srgbClr val="072A4D"/>
              </a:solidFill>
              <a:latin typeface="Lato" pitchFamily="34" charset="0"/>
            </a:endParaRPr>
          </a:p>
          <a:p>
            <a:pPr algn="ctr" eaLnBrk="0" hangingPunct="0"/>
            <a:r>
              <a:rPr lang="pt-BR" sz="600" u="sng" dirty="0">
                <a:solidFill>
                  <a:srgbClr val="78909C"/>
                </a:solidFill>
                <a:hlinkClick r:id="rId3" tooltip="NOVO-Hemorragia_intrav_RN_PRE-TERMO"/>
              </a:rPr>
              <a:t>  </a:t>
            </a:r>
            <a:endParaRPr lang="pt-BR" u="sng" dirty="0">
              <a:solidFill>
                <a:srgbClr val="78909C"/>
              </a:solidFill>
            </a:endParaRPr>
          </a:p>
          <a:p>
            <a:pPr algn="ctr" eaLnBrk="0" hangingPunct="0"/>
            <a:r>
              <a:rPr lang="pt-BR" sz="1200" dirty="0">
                <a:solidFill>
                  <a:srgbClr val="424242"/>
                </a:solidFill>
                <a:latin typeface="Source Sans Pro"/>
              </a:rPr>
              <a:t>Paulo R. Margotto, </a:t>
            </a:r>
            <a:r>
              <a:rPr lang="pt-BR" sz="1200" dirty="0" err="1">
                <a:solidFill>
                  <a:srgbClr val="424242"/>
                </a:solidFill>
                <a:latin typeface="Source Sans Pro"/>
              </a:rPr>
              <a:t>Joseleide</a:t>
            </a:r>
            <a:r>
              <a:rPr lang="pt-BR" sz="1200" dirty="0">
                <a:solidFill>
                  <a:srgbClr val="424242"/>
                </a:solidFill>
                <a:latin typeface="Source Sans Pro"/>
              </a:rPr>
              <a:t> de Castro. Capitulo do livro Assistência ao Rec</a:t>
            </a:r>
            <a:r>
              <a:rPr lang="pt-BR" sz="1200" dirty="0">
                <a:solidFill>
                  <a:srgbClr val="424242"/>
                </a:solidFill>
                <a:latin typeface="Rockwell"/>
              </a:rPr>
              <a:t>é</a:t>
            </a:r>
            <a:r>
              <a:rPr lang="pt-BR" sz="1200" dirty="0">
                <a:solidFill>
                  <a:srgbClr val="424242"/>
                </a:solidFill>
                <a:latin typeface="Source Sans Pro"/>
              </a:rPr>
              <a:t>m-Nascido de Risco, 4a Edi</a:t>
            </a:r>
            <a:r>
              <a:rPr lang="pt-BR" sz="1200" dirty="0">
                <a:solidFill>
                  <a:srgbClr val="424242"/>
                </a:solidFill>
                <a:latin typeface="Rockwell"/>
              </a:rPr>
              <a:t>ç</a:t>
            </a:r>
            <a:r>
              <a:rPr lang="pt-BR" sz="1200" dirty="0">
                <a:solidFill>
                  <a:srgbClr val="424242"/>
                </a:solidFill>
                <a:latin typeface="Source Sans Pro"/>
              </a:rPr>
              <a:t>ão, 2019,</a:t>
            </a:r>
          </a:p>
          <a:p>
            <a:pPr algn="ctr" eaLnBrk="0" hangingPunct="0"/>
            <a:r>
              <a:rPr lang="pt-BR" sz="1200" dirty="0">
                <a:solidFill>
                  <a:srgbClr val="424242"/>
                </a:solidFill>
                <a:latin typeface="Source Sans Pro"/>
              </a:rPr>
              <a:t> em Prepara</a:t>
            </a:r>
            <a:r>
              <a:rPr lang="pt-BR" sz="1200" dirty="0">
                <a:solidFill>
                  <a:srgbClr val="424242"/>
                </a:solidFill>
                <a:latin typeface="Rockwell"/>
              </a:rPr>
              <a:t>ç</a:t>
            </a:r>
            <a:r>
              <a:rPr lang="pt-BR" sz="1200" dirty="0">
                <a:solidFill>
                  <a:srgbClr val="424242"/>
                </a:solidFill>
                <a:latin typeface="Source Sans Pro"/>
              </a:rPr>
              <a:t>ão</a:t>
            </a:r>
            <a:endParaRPr lang="pt-BR" sz="1200" dirty="0">
              <a:solidFill>
                <a:srgbClr val="78909C"/>
              </a:solidFill>
            </a:endParaRPr>
          </a:p>
        </p:txBody>
      </p:sp>
      <p:pic>
        <p:nvPicPr>
          <p:cNvPr id="94213" name="Picture 5" descr="doc">
            <a:hlinkClick r:id="rId3" tooltip="NOVO-Hemorragia_intrav_RN_PRE-TERM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2450" y="2603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body" idx="4294967295"/>
          </p:nvPr>
        </p:nvSpPr>
        <p:spPr>
          <a:xfrm>
            <a:off x="684213" y="1484313"/>
            <a:ext cx="8280400" cy="4052887"/>
          </a:xfrm>
        </p:spPr>
        <p:txBody>
          <a:bodyPr anchor="ctr"/>
          <a:lstStyle/>
          <a:p>
            <a:r>
              <a:rPr lang="en-US" sz="1600" smtClean="0"/>
              <a:t>MH Lightburn, 2013: </a:t>
            </a:r>
            <a:r>
              <a:rPr lang="pt-BR" sz="1600" smtClean="0"/>
              <a:t>A infusão inicial de 5mcg/kg/min de dopamina com incremento de 2,5mcg/kg/min a cada 20 min (até 20mcg/kg/min) até a otimização da pressão arterial média</a:t>
            </a:r>
          </a:p>
          <a:p>
            <a:r>
              <a:rPr lang="pt-PT" sz="1600" smtClean="0"/>
              <a:t>15 RN hipotensos com extremo baixo peso ( 625 ± 174 g) e 24 semanas ( 23-24,8 ) foram estudados;</a:t>
            </a:r>
          </a:p>
          <a:p>
            <a:r>
              <a:rPr lang="pt-PT" b="1" smtClean="0">
                <a:solidFill>
                  <a:srgbClr val="FF00FF"/>
                </a:solidFill>
              </a:rPr>
              <a:t>9 crianças morreram e/ou desenvolveram grave hemorragia intracraniana</a:t>
            </a:r>
          </a:p>
          <a:p>
            <a:endParaRPr lang="pt-PT" b="1" smtClean="0">
              <a:solidFill>
                <a:srgbClr val="FF00FF"/>
              </a:solidFill>
            </a:endParaRPr>
          </a:p>
          <a:p>
            <a:endParaRPr lang="pt-BR" sz="900" smtClean="0"/>
          </a:p>
        </p:txBody>
      </p:sp>
      <p:sp>
        <p:nvSpPr>
          <p:cNvPr id="199683" name="Rectangle 8"/>
          <p:cNvSpPr>
            <a:spLocks noChangeArrowheads="1"/>
          </p:cNvSpPr>
          <p:nvPr/>
        </p:nvSpPr>
        <p:spPr bwMode="auto">
          <a:xfrm>
            <a:off x="900113" y="-387350"/>
            <a:ext cx="7704137" cy="1871663"/>
          </a:xfrm>
          <a:prstGeom prst="rect">
            <a:avLst/>
          </a:prstGeom>
          <a:noFill/>
          <a:ln w="9525">
            <a:noFill/>
            <a:miter lim="800000"/>
            <a:headEnd/>
            <a:tailEnd/>
          </a:ln>
        </p:spPr>
        <p:txBody>
          <a:bodyPr lIns="92075" tIns="46038" rIns="92075" bIns="46038" anchor="ctr"/>
          <a:lstStyle/>
          <a:p>
            <a:pPr algn="ctr" defTabSz="457200" eaLnBrk="0" hangingPunct="0"/>
            <a:r>
              <a:rPr lang="pt-BR" altLang="pt-BR" sz="2000" b="1" i="1">
                <a:solidFill>
                  <a:srgbClr val="0000FF"/>
                </a:solidFill>
                <a:latin typeface="Verdana" pitchFamily="34" charset="0"/>
              </a:rPr>
              <a:t>HEMORRAGIA INTRAVENTRICULAR NO PRÉ-TERMO</a:t>
            </a:r>
            <a:br>
              <a:rPr lang="pt-BR" altLang="pt-BR" sz="2000" b="1" i="1">
                <a:solidFill>
                  <a:srgbClr val="0000FF"/>
                </a:solidFill>
                <a:latin typeface="Verdana" pitchFamily="34" charset="0"/>
              </a:rPr>
            </a:br>
            <a:r>
              <a:rPr lang="pt-BR" altLang="pt-BR" sz="2400" b="1">
                <a:solidFill>
                  <a:srgbClr val="FF0000"/>
                </a:solidFill>
                <a:latin typeface="Verdana" pitchFamily="34" charset="0"/>
              </a:rPr>
              <a:t>Uso de dopamina no 1º dia pré-termo extremo</a:t>
            </a:r>
          </a:p>
        </p:txBody>
      </p:sp>
      <p:sp>
        <p:nvSpPr>
          <p:cNvPr id="60421" name="Rectangle 5"/>
          <p:cNvSpPr>
            <a:spLocks noChangeArrowheads="1"/>
          </p:cNvSpPr>
          <p:nvPr/>
        </p:nvSpPr>
        <p:spPr bwMode="auto">
          <a:xfrm>
            <a:off x="4427538" y="4581525"/>
            <a:ext cx="410527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buFont typeface="Arial" pitchFamily="34" charset="0"/>
              <a:buChar char="•"/>
            </a:pPr>
            <a:r>
              <a:rPr lang="pt-PT" sz="2000" b="1">
                <a:solidFill>
                  <a:srgbClr val="0033CC"/>
                </a:solidFill>
                <a:latin typeface="Arial" pitchFamily="34" charset="0"/>
              </a:rPr>
              <a:t>Poderia ser prudente iniciar com 5mcg/kg/min e aumentar  cada 1mcg/kg/min para evitar aumento súbito do CBFv.</a:t>
            </a:r>
            <a:endParaRPr lang="pt-BR" sz="2000" b="1">
              <a:solidFill>
                <a:srgbClr val="0033CC"/>
              </a:solidFill>
              <a:latin typeface="Arial" pitchFamily="34" charset="0"/>
            </a:endParaRPr>
          </a:p>
        </p:txBody>
      </p:sp>
      <p:pic>
        <p:nvPicPr>
          <p:cNvPr id="60423" name="Picture 9" descr="pptx">
            <a:hlinkClick r:id="rId2" tooltip="Dopamina_fluxo_sanguineo_cerebral_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2050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5" name="Picture 9" descr="An external file that holds a picture, illustration, etc.&#10;Object name is nihms458940f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224338"/>
            <a:ext cx="3808412" cy="2633662"/>
          </a:xfrm>
          <a:prstGeom prst="rect">
            <a:avLst/>
          </a:prstGeom>
          <a:noFill/>
          <a:extLst>
            <a:ext uri="{909E8E84-426E-40DD-AFC4-6F175D3DCCD1}">
              <a14:hiddenFill xmlns:a14="http://schemas.microsoft.com/office/drawing/2010/main">
                <a:solidFill>
                  <a:srgbClr val="FFFFFF"/>
                </a:solidFill>
              </a14:hiddenFill>
            </a:ext>
          </a:extLst>
        </p:spPr>
      </p:pic>
      <p:sp>
        <p:nvSpPr>
          <p:cNvPr id="60426" name="Rectangle 10"/>
          <p:cNvSpPr>
            <a:spLocks noChangeArrowheads="1"/>
          </p:cNvSpPr>
          <p:nvPr/>
        </p:nvSpPr>
        <p:spPr bwMode="auto">
          <a:xfrm>
            <a:off x="0" y="112553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5"/>
              </a:rPr>
              <a:t>Observational study of cerebral hemodynamics during dopamine treatment in hypotensive ELBW infants on the first day of life.</a:t>
            </a:r>
            <a:r>
              <a:rPr lang="pt-BR" sz="1400"/>
              <a:t>Lightburn MH, Gauss CH, Williams DK, Kaiser JR.J Perinatol. 2013 Sep;33(9):698-702. doi: 10.1038/jp.2013.44. Epub 2013 Apr 25.PMID: 23619374.</a:t>
            </a:r>
            <a:r>
              <a:rPr lang="pt-BR" sz="1400" b="1">
                <a:hlinkClick r:id="rId5"/>
              </a:rPr>
              <a:t>Free PMC Article</a:t>
            </a:r>
            <a:r>
              <a:rPr lang="pt-BR" sz="1400" b="1"/>
              <a:t>.</a:t>
            </a:r>
            <a:r>
              <a:rPr lang="pt-BR" sz="1400" u="sng">
                <a:hlinkClick r:id="rId6"/>
              </a:rPr>
              <a:t>Similar articles</a:t>
            </a:r>
            <a:endParaRPr lang="pt-BR" sz="1400" u="sng"/>
          </a:p>
        </p:txBody>
      </p:sp>
      <p:sp>
        <p:nvSpPr>
          <p:cNvPr id="60427" name="Text Box 11"/>
          <p:cNvSpPr txBox="1">
            <a:spLocks noChangeArrowheads="1"/>
          </p:cNvSpPr>
          <p:nvPr/>
        </p:nvSpPr>
        <p:spPr bwMode="auto">
          <a:xfrm>
            <a:off x="3635375" y="1773238"/>
            <a:ext cx="16160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Artigo Livre!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79388" y="1196975"/>
            <a:ext cx="8964612" cy="5661025"/>
          </a:xfrm>
        </p:spPr>
        <p:txBody>
          <a:bodyPr/>
          <a:lstStyle/>
          <a:p>
            <a:pPr>
              <a:lnSpc>
                <a:spcPct val="70000"/>
              </a:lnSpc>
              <a:buFont typeface="Wingdings" pitchFamily="2" charset="2"/>
              <a:buNone/>
            </a:pPr>
            <a:r>
              <a:rPr lang="pt-BR" sz="1400" smtClean="0">
                <a:effectLst>
                  <a:outerShdw blurRad="38100" dist="38100" dir="2700000" algn="tl">
                    <a:srgbClr val="C0C0C0"/>
                  </a:outerShdw>
                </a:effectLst>
              </a:rPr>
              <a:t>Então, </a:t>
            </a:r>
            <a:r>
              <a:rPr lang="pt-BR" sz="1400" b="1" smtClean="0">
                <a:solidFill>
                  <a:srgbClr val="FF9900"/>
                </a:solidFill>
                <a:effectLst>
                  <a:outerShdw blurRad="38100" dist="38100" dir="2700000" algn="tl">
                    <a:srgbClr val="C0C0C0"/>
                  </a:outerShdw>
                </a:effectLst>
              </a:rPr>
              <a:t>falando francamente!</a:t>
            </a:r>
            <a:r>
              <a:rPr lang="pt-BR" sz="1400" smtClean="0">
                <a:effectLst>
                  <a:outerShdw blurRad="38100" dist="38100" dir="2700000" algn="tl">
                    <a:srgbClr val="C0C0C0"/>
                  </a:outerShdw>
                </a:effectLst>
              </a:rPr>
              <a:t>: </a:t>
            </a:r>
            <a:r>
              <a:rPr lang="pt-BR" sz="1600" b="1" smtClean="0">
                <a:solidFill>
                  <a:srgbClr val="FFFF00"/>
                </a:solidFill>
                <a:effectLst>
                  <a:outerShdw blurRad="38100" dist="38100" dir="2700000" algn="tl">
                    <a:srgbClr val="C0C0C0"/>
                  </a:outerShdw>
                </a:effectLst>
              </a:rPr>
              <a:t>1</a:t>
            </a:r>
            <a:r>
              <a:rPr lang="pt-BR" sz="1600" b="1" baseline="30000" smtClean="0">
                <a:solidFill>
                  <a:srgbClr val="FFFF00"/>
                </a:solidFill>
                <a:effectLst>
                  <a:outerShdw blurRad="38100" dist="38100" dir="2700000" algn="tl">
                    <a:srgbClr val="C0C0C0"/>
                  </a:outerShdw>
                </a:effectLst>
              </a:rPr>
              <a:t>meiros </a:t>
            </a:r>
            <a:r>
              <a:rPr lang="pt-BR" sz="1600" b="1" smtClean="0">
                <a:solidFill>
                  <a:srgbClr val="FFFF00"/>
                </a:solidFill>
              </a:rPr>
              <a:t>3-4dias de vida (Os 15 mandamentos!)</a:t>
            </a:r>
          </a:p>
          <a:p>
            <a:pPr>
              <a:lnSpc>
                <a:spcPct val="70000"/>
              </a:lnSpc>
              <a:buFont typeface="Wingdings" pitchFamily="2" charset="2"/>
              <a:buNone/>
            </a:pPr>
            <a:endParaRPr lang="pt-BR" sz="900" b="1" smtClean="0">
              <a:solidFill>
                <a:srgbClr val="FFFF00"/>
              </a:solidFill>
            </a:endParaRPr>
          </a:p>
          <a:p>
            <a:pPr>
              <a:lnSpc>
                <a:spcPct val="70000"/>
              </a:lnSpc>
            </a:pPr>
            <a:r>
              <a:rPr lang="pt-BR" sz="1600" b="1" smtClean="0">
                <a:solidFill>
                  <a:srgbClr val="0000FF"/>
                </a:solidFill>
                <a:effectLst>
                  <a:outerShdw blurRad="38100" dist="38100" dir="2700000" algn="tl">
                    <a:srgbClr val="C0C0C0"/>
                  </a:outerShdw>
                </a:effectLst>
              </a:rPr>
              <a:t>Atrasar o clampeamento do cordão (quando não possível: ordenha)</a:t>
            </a:r>
          </a:p>
          <a:p>
            <a:pPr>
              <a:lnSpc>
                <a:spcPct val="70000"/>
              </a:lnSpc>
            </a:pPr>
            <a:r>
              <a:rPr lang="pt-BR" sz="1600" b="1" smtClean="0">
                <a:solidFill>
                  <a:srgbClr val="0000FF"/>
                </a:solidFill>
                <a:effectLst>
                  <a:outerShdw blurRad="38100" dist="38100" dir="2700000" algn="tl">
                    <a:srgbClr val="C0C0C0"/>
                  </a:outerShdw>
                </a:effectLst>
              </a:rPr>
              <a:t>Evitar aspirações de cânulas de rotina</a:t>
            </a:r>
          </a:p>
          <a:p>
            <a:pPr>
              <a:lnSpc>
                <a:spcPct val="70000"/>
              </a:lnSpc>
            </a:pPr>
            <a:r>
              <a:rPr lang="pt-BR" sz="1600" b="1" smtClean="0">
                <a:solidFill>
                  <a:srgbClr val="0000FF"/>
                </a:solidFill>
                <a:effectLst>
                  <a:outerShdw blurRad="38100" dist="38100" dir="2700000" algn="tl">
                    <a:srgbClr val="C0C0C0"/>
                  </a:outerShdw>
                </a:effectLst>
              </a:rPr>
              <a:t>Evitar o manuseio excessivo; evitar o barulho</a:t>
            </a:r>
          </a:p>
          <a:p>
            <a:pPr>
              <a:lnSpc>
                <a:spcPct val="70000"/>
              </a:lnSpc>
            </a:pPr>
            <a:r>
              <a:rPr lang="pt-BR" sz="1600" b="1" smtClean="0">
                <a:solidFill>
                  <a:srgbClr val="0000FF"/>
                </a:solidFill>
                <a:effectLst>
                  <a:outerShdw blurRad="38100" dist="38100" dir="2700000" algn="tl">
                    <a:srgbClr val="C0C0C0"/>
                  </a:outerShdw>
                </a:effectLst>
              </a:rPr>
              <a:t>Aconchegar o recém-nascido</a:t>
            </a:r>
          </a:p>
          <a:p>
            <a:pPr>
              <a:lnSpc>
                <a:spcPct val="70000"/>
              </a:lnSpc>
            </a:pPr>
            <a:r>
              <a:rPr lang="pt-BR" sz="1600" b="1" smtClean="0">
                <a:solidFill>
                  <a:srgbClr val="0000FF"/>
                </a:solidFill>
                <a:effectLst>
                  <a:outerShdw blurRad="38100" dist="38100" dir="2700000" algn="tl">
                    <a:srgbClr val="C0C0C0"/>
                  </a:outerShdw>
                </a:effectLst>
              </a:rPr>
              <a:t>Avaliar a presença de dor; Evitar punções de calcanhares; Agrupar tarefas; </a:t>
            </a:r>
          </a:p>
          <a:p>
            <a:pPr>
              <a:lnSpc>
                <a:spcPct val="70000"/>
              </a:lnSpc>
            </a:pPr>
            <a:r>
              <a:rPr lang="pt-BR" sz="1600" b="1" smtClean="0">
                <a:solidFill>
                  <a:srgbClr val="0000FF"/>
                </a:solidFill>
                <a:effectLst>
                  <a:outerShdw blurRad="38100" dist="38100" dir="2700000" algn="tl">
                    <a:srgbClr val="C0C0C0"/>
                  </a:outerShdw>
                </a:effectLst>
              </a:rPr>
              <a:t>RN no respirador: avaliar a assincronia; evitar PaCO</a:t>
            </a:r>
            <a:r>
              <a:rPr lang="pt-BR" sz="1600" b="1" baseline="-25000" smtClean="0">
                <a:solidFill>
                  <a:srgbClr val="0000FF"/>
                </a:solidFill>
                <a:effectLst>
                  <a:outerShdw blurRad="38100" dist="38100" dir="2700000" algn="tl">
                    <a:srgbClr val="C0C0C0"/>
                  </a:outerShdw>
                </a:effectLst>
              </a:rPr>
              <a:t>2</a:t>
            </a:r>
            <a:r>
              <a:rPr lang="pt-BR" sz="1600" b="1" smtClean="0">
                <a:solidFill>
                  <a:srgbClr val="0000FF"/>
                </a:solidFill>
                <a:effectLst>
                  <a:outerShdw blurRad="38100" dist="38100" dir="2700000" algn="tl">
                    <a:srgbClr val="C0C0C0"/>
                  </a:outerShdw>
                </a:effectLst>
              </a:rPr>
              <a:t>&gt;52mmHg (3</a:t>
            </a:r>
            <a:r>
              <a:rPr lang="pt-BR" sz="1600" b="1" baseline="30000" smtClean="0">
                <a:solidFill>
                  <a:srgbClr val="0000FF"/>
                </a:solidFill>
                <a:effectLst>
                  <a:outerShdw blurRad="38100" dist="38100" dir="2700000" algn="tl">
                    <a:srgbClr val="C0C0C0"/>
                  </a:outerShdw>
                </a:effectLst>
              </a:rPr>
              <a:t>os</a:t>
            </a:r>
            <a:r>
              <a:rPr lang="pt-BR" sz="1600" b="1" smtClean="0">
                <a:solidFill>
                  <a:srgbClr val="0000FF"/>
                </a:solidFill>
                <a:effectLst>
                  <a:outerShdw blurRad="38100" dist="38100" dir="2700000" algn="tl">
                    <a:srgbClr val="C0C0C0"/>
                  </a:outerShdw>
                </a:effectLst>
              </a:rPr>
              <a:t> dias vida)</a:t>
            </a:r>
          </a:p>
          <a:p>
            <a:pPr>
              <a:lnSpc>
                <a:spcPct val="70000"/>
              </a:lnSpc>
            </a:pPr>
            <a:r>
              <a:rPr lang="pt-BR" sz="1600" b="1" smtClean="0">
                <a:solidFill>
                  <a:srgbClr val="0000FF"/>
                </a:solidFill>
                <a:effectLst>
                  <a:outerShdw blurRad="38100" dist="38100" dir="2700000" algn="tl">
                    <a:srgbClr val="C0C0C0"/>
                  </a:outerShdw>
                </a:effectLst>
              </a:rPr>
              <a:t>Evitar excessivas aspirações traqueais</a:t>
            </a:r>
          </a:p>
          <a:p>
            <a:pPr>
              <a:lnSpc>
                <a:spcPct val="70000"/>
              </a:lnSpc>
            </a:pPr>
            <a:r>
              <a:rPr lang="pt-BR" sz="1600" b="1" smtClean="0">
                <a:solidFill>
                  <a:srgbClr val="0000FF"/>
                </a:solidFill>
                <a:effectLst>
                  <a:outerShdw blurRad="38100" dist="38100" dir="2700000" algn="tl">
                    <a:srgbClr val="C0C0C0"/>
                  </a:outerShdw>
                </a:effectLst>
              </a:rPr>
              <a:t>Ao usar o surfactante: nas primeiras 2 horas de vida</a:t>
            </a:r>
          </a:p>
          <a:p>
            <a:pPr>
              <a:lnSpc>
                <a:spcPct val="70000"/>
              </a:lnSpc>
            </a:pPr>
            <a:r>
              <a:rPr lang="pt-BR" sz="1600" b="1" smtClean="0">
                <a:solidFill>
                  <a:srgbClr val="0000FF"/>
                </a:solidFill>
                <a:effectLst>
                  <a:outerShdw blurRad="38100" dist="38100" dir="2700000" algn="tl">
                    <a:srgbClr val="C0C0C0"/>
                  </a:outerShdw>
                </a:effectLst>
              </a:rPr>
              <a:t>Priorizar o CPAP nasal</a:t>
            </a:r>
          </a:p>
          <a:p>
            <a:pPr>
              <a:lnSpc>
                <a:spcPct val="70000"/>
              </a:lnSpc>
            </a:pPr>
            <a:r>
              <a:rPr lang="pt-BR" sz="1800" b="1" smtClean="0">
                <a:solidFill>
                  <a:srgbClr val="FF00FF"/>
                </a:solidFill>
                <a:effectLst>
                  <a:outerShdw blurRad="38100" dist="38100" dir="2700000" algn="tl">
                    <a:srgbClr val="C0C0C0"/>
                  </a:outerShdw>
                </a:effectLst>
              </a:rPr>
              <a:t>Evitar rápida otimização da pressão arterial com dopamina</a:t>
            </a:r>
          </a:p>
          <a:p>
            <a:pPr>
              <a:lnSpc>
                <a:spcPct val="70000"/>
              </a:lnSpc>
            </a:pPr>
            <a:r>
              <a:rPr lang="pt-BR" sz="1600" b="1" smtClean="0">
                <a:solidFill>
                  <a:srgbClr val="0000FF"/>
                </a:solidFill>
                <a:effectLst>
                  <a:outerShdw blurRad="38100" dist="38100" dir="2700000" algn="tl">
                    <a:srgbClr val="C0C0C0"/>
                  </a:outerShdw>
                </a:effectLst>
              </a:rPr>
              <a:t>Evitar pneumotórax</a:t>
            </a:r>
          </a:p>
          <a:p>
            <a:pPr>
              <a:lnSpc>
                <a:spcPct val="70000"/>
              </a:lnSpc>
            </a:pPr>
            <a:r>
              <a:rPr lang="pt-BR" sz="1600" b="1" smtClean="0">
                <a:solidFill>
                  <a:srgbClr val="0000FF"/>
                </a:solidFill>
                <a:effectLst>
                  <a:outerShdw blurRad="38100" dist="38100" dir="2700000" algn="tl">
                    <a:srgbClr val="C0C0C0"/>
                  </a:outerShdw>
                </a:effectLst>
              </a:rPr>
              <a:t>Evitar infusão rápida de volumes</a:t>
            </a:r>
          </a:p>
          <a:p>
            <a:pPr>
              <a:lnSpc>
                <a:spcPct val="70000"/>
              </a:lnSpc>
            </a:pPr>
            <a:r>
              <a:rPr lang="pt-BR" sz="1600" b="1" smtClean="0">
                <a:solidFill>
                  <a:srgbClr val="0000FF"/>
                </a:solidFill>
                <a:effectLst>
                  <a:outerShdw blurRad="38100" dist="38100" dir="2700000" algn="tl">
                    <a:srgbClr val="C0C0C0"/>
                  </a:outerShdw>
                </a:effectLst>
              </a:rPr>
              <a:t>Identificar RN com PCA que necessitam  de tratamento</a:t>
            </a:r>
          </a:p>
          <a:p>
            <a:pPr>
              <a:lnSpc>
                <a:spcPct val="70000"/>
              </a:lnSpc>
            </a:pPr>
            <a:r>
              <a:rPr lang="pt-BR" sz="1600" b="1" smtClean="0">
                <a:solidFill>
                  <a:srgbClr val="0000FF"/>
                </a:solidFill>
                <a:effectLst>
                  <a:outerShdw blurRad="38100" dist="38100" dir="2700000" algn="tl">
                    <a:srgbClr val="C0C0C0"/>
                  </a:outerShdw>
                </a:effectLst>
              </a:rPr>
              <a:t>Prevenir a hiperglicemia, a hipernatremia</a:t>
            </a:r>
          </a:p>
          <a:p>
            <a:pPr>
              <a:lnSpc>
                <a:spcPct val="70000"/>
              </a:lnSpc>
            </a:pPr>
            <a:r>
              <a:rPr lang="pt-BR" sz="1600" b="1" smtClean="0">
                <a:solidFill>
                  <a:srgbClr val="0000FF"/>
                </a:solidFill>
                <a:effectLst>
                  <a:outerShdw blurRad="38100" dist="38100" dir="2700000" algn="tl">
                    <a:srgbClr val="C0C0C0"/>
                  </a:outerShdw>
                </a:effectLst>
              </a:rPr>
              <a:t>Usar cafeína precocemente</a:t>
            </a:r>
          </a:p>
          <a:p>
            <a:pPr>
              <a:lnSpc>
                <a:spcPct val="70000"/>
              </a:lnSpc>
            </a:pPr>
            <a:endParaRPr lang="pt-BR" sz="1600" smtClean="0">
              <a:solidFill>
                <a:srgbClr val="0000FF"/>
              </a:solidFill>
            </a:endParaRPr>
          </a:p>
        </p:txBody>
      </p:sp>
      <p:sp>
        <p:nvSpPr>
          <p:cNvPr id="58372" name="Rectangle 4"/>
          <p:cNvSpPr>
            <a:spLocks noChangeArrowheads="1"/>
          </p:cNvSpPr>
          <p:nvPr/>
        </p:nvSpPr>
        <p:spPr bwMode="auto">
          <a:xfrm>
            <a:off x="0" y="90488"/>
            <a:ext cx="9144000" cy="10668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sz="2200" b="1" dirty="0">
                <a:solidFill>
                  <a:srgbClr val="0000FF"/>
                </a:solidFill>
                <a:latin typeface="Lato" pitchFamily="34" charset="0"/>
                <a:hlinkClick r:id="rId2"/>
              </a:rPr>
              <a:t>Preven</a:t>
            </a:r>
            <a:r>
              <a:rPr lang="pt-BR" sz="2200" b="1" dirty="0">
                <a:solidFill>
                  <a:srgbClr val="0000FF"/>
                </a:solidFill>
                <a:latin typeface="Rockwell"/>
                <a:hlinkClick r:id="rId2"/>
              </a:rPr>
              <a:t>ç</a:t>
            </a:r>
            <a:r>
              <a:rPr lang="pt-BR" sz="2200" b="1" dirty="0">
                <a:solidFill>
                  <a:srgbClr val="0000FF"/>
                </a:solidFill>
                <a:latin typeface="Lato" pitchFamily="34" charset="0"/>
                <a:hlinkClick r:id="rId2"/>
              </a:rPr>
              <a:t>ão p</a:t>
            </a:r>
            <a:r>
              <a:rPr lang="pt-BR" sz="2200" b="1" dirty="0">
                <a:solidFill>
                  <a:srgbClr val="0000FF"/>
                </a:solidFill>
                <a:latin typeface="Rockwell"/>
                <a:hlinkClick r:id="rId2"/>
              </a:rPr>
              <a:t>ó</a:t>
            </a:r>
            <a:r>
              <a:rPr lang="pt-BR" sz="2200" b="1" dirty="0">
                <a:solidFill>
                  <a:srgbClr val="0000FF"/>
                </a:solidFill>
                <a:latin typeface="Lato" pitchFamily="34" charset="0"/>
                <a:hlinkClick r:id="rId2"/>
              </a:rPr>
              <a:t>s-natal da hemorragia </a:t>
            </a:r>
            <a:r>
              <a:rPr lang="pt-BR" sz="2200" b="1" dirty="0" err="1">
                <a:solidFill>
                  <a:srgbClr val="0000FF"/>
                </a:solidFill>
                <a:latin typeface="Lato" pitchFamily="34" charset="0"/>
                <a:hlinkClick r:id="rId2"/>
              </a:rPr>
              <a:t>peri</a:t>
            </a:r>
            <a:r>
              <a:rPr lang="pt-BR" sz="2200" b="1" dirty="0">
                <a:solidFill>
                  <a:srgbClr val="0000FF"/>
                </a:solidFill>
                <a:latin typeface="Lato" pitchFamily="34" charset="0"/>
                <a:hlinkClick r:id="rId2"/>
              </a:rPr>
              <a:t>/intraventricular do rec</a:t>
            </a:r>
            <a:r>
              <a:rPr lang="pt-BR" sz="2200" b="1" dirty="0">
                <a:solidFill>
                  <a:srgbClr val="0000FF"/>
                </a:solidFill>
                <a:latin typeface="Rockwell"/>
                <a:hlinkClick r:id="rId2"/>
              </a:rPr>
              <a:t>é</a:t>
            </a:r>
            <a:r>
              <a:rPr lang="pt-BR" sz="2200" b="1" dirty="0">
                <a:solidFill>
                  <a:srgbClr val="0000FF"/>
                </a:solidFill>
                <a:latin typeface="Lato" pitchFamily="34" charset="0"/>
                <a:hlinkClick r:id="rId2"/>
              </a:rPr>
              <a:t>m-nascido pr</a:t>
            </a:r>
            <a:r>
              <a:rPr lang="pt-BR" sz="2200" b="1" dirty="0">
                <a:solidFill>
                  <a:srgbClr val="0000FF"/>
                </a:solidFill>
                <a:latin typeface="Rockwell"/>
                <a:hlinkClick r:id="rId2"/>
              </a:rPr>
              <a:t>é</a:t>
            </a:r>
            <a:r>
              <a:rPr lang="pt-BR" sz="2200" b="1" dirty="0">
                <a:solidFill>
                  <a:srgbClr val="0000FF"/>
                </a:solidFill>
                <a:latin typeface="Lato" pitchFamily="34" charset="0"/>
                <a:hlinkClick r:id="rId2"/>
              </a:rPr>
              <a:t>-termo-2018</a:t>
            </a:r>
            <a:endParaRPr lang="pt-BR" sz="2200" b="1" dirty="0">
              <a:solidFill>
                <a:srgbClr val="0000FF"/>
              </a:solidFill>
              <a:latin typeface="Lato" pitchFamily="34" charset="0"/>
            </a:endParaRPr>
          </a:p>
          <a:p>
            <a:pPr algn="ctr" eaLnBrk="0" hangingPunct="0"/>
            <a:r>
              <a:rPr lang="pt-BR" sz="1300" dirty="0">
                <a:solidFill>
                  <a:srgbClr val="0000FF"/>
                </a:solidFill>
                <a:latin typeface="Source Sans Pro"/>
              </a:rPr>
              <a:t>  </a:t>
            </a:r>
            <a:r>
              <a:rPr lang="pt-BR" sz="1600" dirty="0">
                <a:solidFill>
                  <a:srgbClr val="0000FF"/>
                </a:solidFill>
                <a:latin typeface="Source Sans Pro"/>
              </a:rPr>
              <a:t>Paulo R. Margotto e </a:t>
            </a:r>
            <a:r>
              <a:rPr lang="pt-BR" sz="1600" dirty="0" err="1">
                <a:solidFill>
                  <a:srgbClr val="0000FF"/>
                </a:solidFill>
                <a:latin typeface="Source Sans Pro"/>
              </a:rPr>
              <a:t>Joseleide</a:t>
            </a:r>
            <a:r>
              <a:rPr lang="pt-BR" sz="1600" dirty="0">
                <a:solidFill>
                  <a:srgbClr val="0000FF"/>
                </a:solidFill>
                <a:latin typeface="Source Sans Pro"/>
              </a:rPr>
              <a:t> de Castro</a:t>
            </a:r>
            <a:r>
              <a:rPr lang="pt-BR" sz="1600" dirty="0">
                <a:solidFill>
                  <a:srgbClr val="0000FF"/>
                </a:solidFill>
                <a:latin typeface="Rockwell"/>
              </a:rPr>
              <a:t>         </a:t>
            </a:r>
            <a:endParaRPr lang="pt-BR" sz="1600" dirty="0">
              <a:solidFill>
                <a:srgbClr val="0000FF"/>
              </a:solidFill>
              <a:latin typeface="Source Sans Pro"/>
            </a:endParaRPr>
          </a:p>
        </p:txBody>
      </p:sp>
      <p:pic>
        <p:nvPicPr>
          <p:cNvPr id="58373" name="Picture 5" descr="ppt">
            <a:hlinkClick r:id="rId3" tooltip="HIV_PREVECAO_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663" y="4762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8374" name="Line 6"/>
          <p:cNvSpPr>
            <a:spLocks noChangeShapeType="1"/>
          </p:cNvSpPr>
          <p:nvPr/>
        </p:nvSpPr>
        <p:spPr bwMode="auto">
          <a:xfrm flipH="1">
            <a:off x="7235825" y="4149725"/>
            <a:ext cx="792163" cy="6477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body" idx="4294967295"/>
          </p:nvPr>
        </p:nvSpPr>
        <p:spPr>
          <a:xfrm>
            <a:off x="250825" y="2919413"/>
            <a:ext cx="8229600" cy="4525962"/>
          </a:xfrm>
        </p:spPr>
        <p:txBody>
          <a:bodyPr/>
          <a:lstStyle/>
          <a:p>
            <a:pPr marL="228600" indent="-228600">
              <a:lnSpc>
                <a:spcPct val="80000"/>
              </a:lnSpc>
            </a:pPr>
            <a:r>
              <a:rPr lang="pt-BR" sz="1700" smtClean="0"/>
              <a:t> </a:t>
            </a:r>
            <a:r>
              <a:rPr lang="pt-BR" b="1" smtClean="0">
                <a:solidFill>
                  <a:srgbClr val="0000FF"/>
                </a:solidFill>
              </a:rPr>
              <a:t>No presente estudo, os parâmetros de difusão alterados dos pedúnculos  cerebelares implica que a HIV grau 2 está associada com o desenvolvimento interrompido das ligações de entrada e de saída normais entre o cérebro e cerebelo e podem ser responsáveis pela a redução do volume cerebelar</a:t>
            </a:r>
            <a:r>
              <a:rPr lang="pt-BR" smtClean="0">
                <a:solidFill>
                  <a:srgbClr val="FF0000"/>
                </a:solidFill>
              </a:rPr>
              <a:t>.</a:t>
            </a:r>
          </a:p>
          <a:p>
            <a:pPr marL="228600" indent="-228600">
              <a:lnSpc>
                <a:spcPct val="80000"/>
              </a:lnSpc>
            </a:pPr>
            <a:r>
              <a:rPr lang="pt-BR" b="1" smtClean="0"/>
              <a:t>Além do volume cerebelar, o presente estudo mostrou claramente que </a:t>
            </a:r>
            <a:r>
              <a:rPr lang="pt-BR" b="1" smtClean="0">
                <a:solidFill>
                  <a:srgbClr val="FF3399"/>
                </a:solidFill>
              </a:rPr>
              <a:t>a HIV grau 2 está associada com microestrutura alterada dos pedúnculos cerebelares</a:t>
            </a:r>
            <a:r>
              <a:rPr lang="pt-BR" smtClean="0"/>
              <a:t>. </a:t>
            </a:r>
          </a:p>
          <a:p>
            <a:pPr marL="228600" indent="-228600" algn="ctr">
              <a:lnSpc>
                <a:spcPct val="80000"/>
              </a:lnSpc>
              <a:buFont typeface="Wingdings" pitchFamily="2" charset="2"/>
              <a:buNone/>
            </a:pPr>
            <a:r>
              <a:rPr lang="pt-BR" smtClean="0">
                <a:solidFill>
                  <a:srgbClr val="FF0000"/>
                </a:solidFill>
              </a:rPr>
              <a:t>O presente estudo sugere que mesmo um baixo grau de HIV (HIV grau 2) tem efeitos potencialmente prejudiciais sobre o desenvolvimento do cerebelo </a:t>
            </a:r>
          </a:p>
          <a:p>
            <a:pPr marL="228600" indent="-228600" algn="ctr">
              <a:lnSpc>
                <a:spcPct val="80000"/>
              </a:lnSpc>
              <a:buFont typeface="Wingdings" pitchFamily="2" charset="2"/>
              <a:buNone/>
            </a:pPr>
            <a:r>
              <a:rPr lang="pt-BR" smtClean="0">
                <a:solidFill>
                  <a:srgbClr val="FF0000"/>
                </a:solidFill>
              </a:rPr>
              <a:t> </a:t>
            </a:r>
          </a:p>
        </p:txBody>
      </p:sp>
      <p:sp>
        <p:nvSpPr>
          <p:cNvPr id="103427" name="Rectangle 3"/>
          <p:cNvSpPr>
            <a:spLocks noChangeArrowheads="1"/>
          </p:cNvSpPr>
          <p:nvPr/>
        </p:nvSpPr>
        <p:spPr bwMode="auto">
          <a:xfrm>
            <a:off x="0" y="620713"/>
            <a:ext cx="9144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52352" bIns="25392" anchor="ctr">
            <a:spAutoFit/>
          </a:bodyPr>
          <a:lstStyle/>
          <a:p>
            <a:pPr algn="ctr"/>
            <a:r>
              <a:rPr lang="pt-BR" b="1">
                <a:solidFill>
                  <a:srgbClr val="0000FF"/>
                </a:solidFill>
                <a:latin typeface="Arial" pitchFamily="34" charset="0"/>
                <a:ea typeface="MS PGothic" pitchFamily="34" charset="-128"/>
              </a:rPr>
              <a:t>Desenvolvimento cerebelar em crianças prematuras na  idade termo equivalente</a:t>
            </a:r>
            <a:endParaRPr lang="pt-BR">
              <a:solidFill>
                <a:srgbClr val="0000FF"/>
              </a:solidFill>
              <a:latin typeface="Arial" pitchFamily="34" charset="0"/>
              <a:ea typeface="MS PGothic" pitchFamily="34" charset="-128"/>
            </a:endParaRPr>
          </a:p>
          <a:p>
            <a:pPr algn="ctr"/>
            <a:r>
              <a:rPr lang="pt-BR" b="1">
                <a:solidFill>
                  <a:srgbClr val="0000FF"/>
                </a:solidFill>
                <a:latin typeface="Arial" pitchFamily="34" charset="0"/>
                <a:ea typeface="MS PGothic" pitchFamily="34" charset="-128"/>
              </a:rPr>
              <a:t>é prejudicado por hemorragia intraventricular de baixo grau</a:t>
            </a:r>
          </a:p>
        </p:txBody>
      </p:sp>
      <p:pic>
        <p:nvPicPr>
          <p:cNvPr id="103428" name="Picture 4" descr="pptx">
            <a:hlinkClick r:id="rId2" tooltip="HIV_grau 2_cerebelo_desenvolv"/>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52513"/>
            <a:ext cx="38576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341438"/>
            <a:ext cx="1135063" cy="150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30" name="Rectangle 6"/>
          <p:cNvSpPr>
            <a:spLocks noChangeArrowheads="1"/>
          </p:cNvSpPr>
          <p:nvPr/>
        </p:nvSpPr>
        <p:spPr bwMode="auto">
          <a:xfrm>
            <a:off x="1331913" y="1431925"/>
            <a:ext cx="7812087" cy="10048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71415" bIns="0" anchor="ctr">
            <a:spAutoFit/>
          </a:bodyPr>
          <a:lstStyle/>
          <a:p>
            <a:pPr algn="ctr"/>
            <a:r>
              <a:rPr lang="pt-BR" b="1">
                <a:latin typeface="Arial" pitchFamily="34" charset="0"/>
                <a:ea typeface="MS PGothic" pitchFamily="34" charset="-128"/>
                <a:hlinkClick r:id="rId5"/>
              </a:rPr>
              <a:t/>
            </a:r>
            <a:br>
              <a:rPr lang="pt-BR" b="1">
                <a:latin typeface="Arial" pitchFamily="34" charset="0"/>
                <a:ea typeface="MS PGothic" pitchFamily="34" charset="-128"/>
                <a:hlinkClick r:id="rId5"/>
              </a:rPr>
            </a:br>
            <a:r>
              <a:rPr lang="pt-BR" sz="1200" b="1">
                <a:latin typeface="Arial" pitchFamily="34" charset="0"/>
                <a:ea typeface="MS PGothic" pitchFamily="34" charset="-128"/>
                <a:hlinkClick r:id="rId5"/>
              </a:rPr>
              <a:t>Cerebellar</a:t>
            </a:r>
            <a:r>
              <a:rPr lang="pt-BR" sz="1200">
                <a:latin typeface="Arial" pitchFamily="34" charset="0"/>
                <a:ea typeface="MS PGothic" pitchFamily="34" charset="-128"/>
                <a:hlinkClick r:id="rId5"/>
              </a:rPr>
              <a:t> </a:t>
            </a:r>
            <a:r>
              <a:rPr lang="pt-BR" sz="1200" b="1">
                <a:latin typeface="Arial" pitchFamily="34" charset="0"/>
                <a:ea typeface="MS PGothic" pitchFamily="34" charset="-128"/>
                <a:hlinkClick r:id="rId5"/>
              </a:rPr>
              <a:t>Development</a:t>
            </a:r>
            <a:r>
              <a:rPr lang="pt-BR" sz="1200">
                <a:latin typeface="Arial" pitchFamily="34" charset="0"/>
                <a:ea typeface="MS PGothic" pitchFamily="34" charset="-128"/>
                <a:hlinkClick r:id="rId5"/>
              </a:rPr>
              <a:t> in Preterm Infants at Term-Equivalent Age Is Impaired after Low-Grade Intraventricular Hemorrhage.</a:t>
            </a:r>
            <a:r>
              <a:rPr lang="pt-BR" sz="1200" b="1">
                <a:latin typeface="Arial" pitchFamily="34" charset="0"/>
                <a:ea typeface="MS PGothic" pitchFamily="34" charset="-128"/>
              </a:rPr>
              <a:t>Jeong HJ</a:t>
            </a:r>
            <a:r>
              <a:rPr lang="pt-BR" sz="1200">
                <a:latin typeface="Arial" pitchFamily="34" charset="0"/>
                <a:ea typeface="MS PGothic" pitchFamily="34" charset="-128"/>
              </a:rPr>
              <a:t>, Shim SY, Cho HJ, Cho SJ, Son DW, Park EA.J Pediatr. 2016 Aug;175:86-92.e2. doi: 10.1016/j.jpeds.2016.05.010. Epub 2016 Jun 6.PMID: 27283462.</a:t>
            </a:r>
            <a:r>
              <a:rPr lang="pt-BR" sz="1200" b="1">
                <a:latin typeface="Arial" pitchFamily="34" charset="0"/>
                <a:ea typeface="MS PGothic" pitchFamily="34" charset="-128"/>
                <a:hlinkClick r:id="rId5"/>
              </a:rPr>
              <a:t>Free Article</a:t>
            </a:r>
            <a:r>
              <a:rPr lang="pt-BR" sz="1200" b="1">
                <a:latin typeface="Arial" pitchFamily="34" charset="0"/>
                <a:ea typeface="MS PGothic" pitchFamily="34" charset="-128"/>
              </a:rPr>
              <a:t>.</a:t>
            </a:r>
            <a:r>
              <a:rPr lang="pt-BR" sz="1200" u="sng">
                <a:latin typeface="Arial" pitchFamily="34" charset="0"/>
                <a:ea typeface="MS PGothic" pitchFamily="34" charset="-128"/>
                <a:hlinkClick r:id="rId6"/>
              </a:rPr>
              <a:t>Similar articles</a:t>
            </a:r>
            <a:r>
              <a:rPr lang="pt-BR" sz="1200" u="sng">
                <a:latin typeface="Arial" pitchFamily="34" charset="0"/>
                <a:ea typeface="MS PGothic" pitchFamily="34" charset="-128"/>
              </a:rPr>
              <a:t>.</a:t>
            </a:r>
          </a:p>
          <a:p>
            <a:pPr algn="ctr"/>
            <a:r>
              <a:rPr lang="pt-BR" sz="1200" b="1">
                <a:latin typeface="Arial" pitchFamily="34" charset="0"/>
                <a:ea typeface="MS PGothic" pitchFamily="34" charset="-128"/>
              </a:rPr>
              <a:t>Artigo Integral!</a:t>
            </a:r>
          </a:p>
        </p:txBody>
      </p:sp>
      <p:sp>
        <p:nvSpPr>
          <p:cNvPr id="103431" name="Rectangle 8"/>
          <p:cNvSpPr>
            <a:spLocks noChangeArrowheads="1"/>
          </p:cNvSpPr>
          <p:nvPr/>
        </p:nvSpPr>
        <p:spPr bwMode="auto">
          <a:xfrm>
            <a:off x="971550" y="188913"/>
            <a:ext cx="68659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90000"/>
              </a:lnSpc>
            </a:pPr>
            <a:r>
              <a:rPr lang="pt-BR" sz="2000" b="1">
                <a:solidFill>
                  <a:srgbClr val="FF0000"/>
                </a:solidFill>
                <a:latin typeface="Arial" pitchFamily="34" charset="0"/>
              </a:rPr>
              <a:t>Hemorragia Intraventricular de baixo grau é prejudicial!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468313" y="3068638"/>
            <a:ext cx="7735887" cy="4572000"/>
          </a:xfrm>
        </p:spPr>
        <p:txBody>
          <a:bodyPr lIns="45720" rIns="45720"/>
          <a:lstStyle/>
          <a:p>
            <a:pPr marL="90488" indent="-90488" algn="just">
              <a:lnSpc>
                <a:spcPct val="80000"/>
              </a:lnSpc>
              <a:buFont typeface="Wingdings" pitchFamily="2" charset="2"/>
              <a:buNone/>
            </a:pPr>
            <a:r>
              <a:rPr lang="pt-BR" sz="1600"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a:t>
            </a:r>
          </a:p>
          <a:p>
            <a:pPr marL="90488" indent="-90488" algn="just">
              <a:lnSpc>
                <a:spcPct val="80000"/>
              </a:lnSpc>
              <a:buFont typeface="Wingdings" pitchFamily="2" charset="2"/>
              <a:buNone/>
            </a:pPr>
            <a:r>
              <a:rPr lang="pt-BR" sz="1600" smtClean="0">
                <a:effectLst>
                  <a:outerShdw blurRad="38100" dist="38100" dir="2700000" algn="tl">
                    <a:srgbClr val="C0C0C0"/>
                  </a:outerShdw>
                </a:effectLst>
                <a:latin typeface="Times New Roman" pitchFamily="18" charset="0"/>
              </a:rPr>
              <a:t>O estudo mostra que </a:t>
            </a:r>
            <a:r>
              <a:rPr lang="pt-BR" sz="1600" b="1"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 </a:t>
            </a:r>
          </a:p>
          <a:p>
            <a:pPr marL="90488" indent="-90488" algn="just">
              <a:lnSpc>
                <a:spcPct val="80000"/>
              </a:lnSpc>
              <a:buFont typeface="Wingdings" pitchFamily="2" charset="2"/>
              <a:buNone/>
            </a:pPr>
            <a:r>
              <a:rPr lang="pt-BR" sz="1600" smtClean="0">
                <a:effectLst>
                  <a:outerShdw blurRad="38100" dist="38100" dir="2700000" algn="tl">
                    <a:srgbClr val="C0C0C0"/>
                  </a:outerShdw>
                </a:effectLst>
                <a:latin typeface="Times New Roman" pitchFamily="18" charset="0"/>
              </a:rPr>
              <a:t>Após controle de fatores de confusão </a:t>
            </a:r>
            <a:r>
              <a:rPr lang="pt-BR" sz="1600" smtClean="0">
                <a:solidFill>
                  <a:srgbClr val="FFFF00"/>
                </a:solidFill>
                <a:effectLst>
                  <a:outerShdw blurRad="38100" dist="38100" dir="2700000" algn="tl">
                    <a:srgbClr val="C0C0C0"/>
                  </a:outerShdw>
                </a:effectLst>
                <a:latin typeface="Times New Roman" pitchFamily="18" charset="0"/>
              </a:rPr>
              <a:t>a </a:t>
            </a:r>
            <a:r>
              <a:rPr lang="pt-BR" sz="1600" b="1" smtClean="0">
                <a:solidFill>
                  <a:srgbClr val="FFFF00"/>
                </a:solidFill>
                <a:effectLst>
                  <a:outerShdw blurRad="38100" dist="38100" dir="2700000" algn="tl">
                    <a:srgbClr val="C0C0C0"/>
                  </a:outerShdw>
                </a:effectLst>
                <a:latin typeface="Times New Roman" pitchFamily="18" charset="0"/>
              </a:rPr>
              <a:t>HIV graus I-II associou-se com disfunção motora moderada a grave em 1,6 vezes (IC a 95%:1,14-2,28). </a:t>
            </a:r>
          </a:p>
          <a:p>
            <a:pPr marL="90488" indent="-90488" algn="ctr">
              <a:lnSpc>
                <a:spcPct val="80000"/>
              </a:lnSpc>
              <a:buFont typeface="Wingdings" pitchFamily="2" charset="2"/>
              <a:buNone/>
            </a:pPr>
            <a:r>
              <a:rPr lang="pt-BR" sz="1600" smtClean="0">
                <a:solidFill>
                  <a:srgbClr val="0033CC"/>
                </a:solidFill>
                <a:effectLst>
                  <a:outerShdw blurRad="38100" dist="38100" dir="2700000" algn="tl">
                    <a:srgbClr val="C0C0C0"/>
                  </a:outerShdw>
                </a:effectLst>
                <a:latin typeface="Times New Roman" pitchFamily="18" charset="0"/>
              </a:rPr>
              <a:t>Estes achados preocupantes  na HIV de baixo grau (I-II), nos pré-termos extremos se devem ao comprometimento da migração neuronal tardia, afetando negativamente as funções das áreas subcorticais. </a:t>
            </a:r>
          </a:p>
          <a:p>
            <a:pPr marL="90488" indent="-90488" algn="just">
              <a:lnSpc>
                <a:spcPct val="80000"/>
              </a:lnSpc>
              <a:buFont typeface="Wingdings" pitchFamily="2" charset="2"/>
              <a:buNone/>
            </a:pPr>
            <a:r>
              <a:rPr lang="pt-BR" sz="1600" smtClean="0">
                <a:effectLst>
                  <a:outerShdw blurRad="38100" dist="38100" dir="2700000" algn="tl">
                    <a:srgbClr val="C0C0C0"/>
                  </a:outerShdw>
                </a:effectLst>
                <a:latin typeface="Times New Roman" pitchFamily="18" charset="0"/>
              </a:rPr>
              <a:t>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z="1600" smtClean="0">
                <a:latin typeface="Times New Roman" pitchFamily="18" charset="0"/>
              </a:rPr>
              <a:t> </a:t>
            </a:r>
          </a:p>
        </p:txBody>
      </p:sp>
      <p:graphicFrame>
        <p:nvGraphicFramePr>
          <p:cNvPr id="104451" name="Group 3"/>
          <p:cNvGraphicFramePr>
            <a:graphicFrameLocks noGrp="1"/>
          </p:cNvGraphicFramePr>
          <p:nvPr/>
        </p:nvGraphicFramePr>
        <p:xfrm>
          <a:off x="250825" y="700088"/>
          <a:ext cx="8569325" cy="1216025"/>
        </p:xfrm>
        <a:graphic>
          <a:graphicData uri="http://schemas.openxmlformats.org/drawingml/2006/table">
            <a:tbl>
              <a:tblPr/>
              <a:tblGrid>
                <a:gridCol w="2855913"/>
                <a:gridCol w="2857500"/>
                <a:gridCol w="2855912"/>
              </a:tblGrid>
              <a:tr h="1216025">
                <a:tc>
                  <a:txBody>
                    <a:bodyPr/>
                    <a:lstStyle/>
                    <a:p>
                      <a:pPr marL="0" marR="0" lvl="0" indent="0" algn="l" defTabSz="914400" rtl="0" eaLnBrk="1" fontAlgn="base" latinLnBrk="0" hangingPunct="1">
                        <a:lnSpc>
                          <a:spcPct val="90000"/>
                        </a:lnSpc>
                        <a:spcBef>
                          <a:spcPct val="0"/>
                        </a:spcBef>
                        <a:spcAft>
                          <a:spcPct val="0"/>
                        </a:spcAft>
                        <a:buClr>
                          <a:srgbClr val="9E3611"/>
                        </a:buClr>
                        <a:buSzPct val="85000"/>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400" b="0" i="0" u="none" strike="noStrike" cap="none" normalizeH="0" baseline="0" smtClean="0">
                          <a:ln>
                            <a:noFill/>
                          </a:ln>
                          <a:solidFill>
                            <a:srgbClr val="000066"/>
                          </a:solidFill>
                          <a:effectLst/>
                          <a:latin typeface="Rockwell" pitchFamily="18"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Rockwell" pitchFamily="18"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400" b="0" i="0" u="none" strike="noStrike" cap="none" normalizeH="0" baseline="0" smtClean="0">
                          <a:ln>
                            <a:noFill/>
                          </a:ln>
                          <a:solidFill>
                            <a:srgbClr val="000066"/>
                          </a:solidFill>
                          <a:effectLst/>
                          <a:latin typeface="Rockwell" pitchFamily="18" charset="0"/>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 I-II)</a:t>
                      </a:r>
                      <a:endParaRPr kumimoji="0" lang="pt-BR" sz="1400" b="0" i="0" u="none" strike="noStrike" cap="none" normalizeH="0" baseline="0" smtClean="0">
                        <a:ln>
                          <a:noFill/>
                        </a:ln>
                        <a:solidFill>
                          <a:schemeClr val="tx1"/>
                        </a:solidFill>
                        <a:effectLst/>
                        <a:latin typeface="Rockwell" pitchFamily="18"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
                          <a:srgbClr val="9E3611"/>
                        </a:buClr>
                        <a:buSzPct val="85000"/>
                        <a:buFontTx/>
                        <a:buNone/>
                        <a:tabLst/>
                      </a:pP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Srinivas</a:t>
                      </a:r>
                      <a:r>
                        <a:rPr kumimoji="0" lang="pt-BR" sz="1400" b="0" i="0" u="none" strike="noStrike" cap="none" normalizeH="0" baseline="0" dirty="0" smtClean="0">
                          <a:ln>
                            <a:noFill/>
                          </a:ln>
                          <a:solidFill>
                            <a:srgbClr val="000066"/>
                          </a:solidFill>
                          <a:effectLst/>
                          <a:latin typeface="Times New Roman" pitchFamily="18" charset="0"/>
                          <a:ea typeface="Geneva"/>
                          <a:cs typeface="Times New Roman" pitchFamily="18" charset="0"/>
                          <a:hlinkClick r:id="rId2"/>
                        </a:rPr>
                        <a:t> </a:t>
                      </a: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Bolisetty</a:t>
                      </a:r>
                      <a:r>
                        <a:rPr kumimoji="0" lang="pt-BR" sz="1400" b="0" i="0" u="none" strike="noStrike" cap="none" normalizeH="0" baseline="0" dirty="0" smtClean="0">
                          <a:ln>
                            <a:noFill/>
                          </a:ln>
                          <a:solidFill>
                            <a:srgbClr val="000066"/>
                          </a:solidFill>
                          <a:effectLst/>
                          <a:latin typeface="Times New Roman" pitchFamily="18" charset="0"/>
                          <a:ea typeface="Geneva"/>
                          <a:cs typeface="Times New Roman" pitchFamily="18" charset="0"/>
                          <a:hlinkClick r:id="rId2"/>
                        </a:rPr>
                        <a:t> et al., </a:t>
                      </a: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Apresenta</a:t>
                      </a:r>
                      <a:r>
                        <a:rPr kumimoji="0" lang="pt-BR" sz="1400" b="0" i="0" u="none" strike="noStrike" cap="none" normalizeH="0" baseline="0" dirty="0" err="1" smtClean="0">
                          <a:ln>
                            <a:noFill/>
                          </a:ln>
                          <a:solidFill>
                            <a:srgbClr val="000066"/>
                          </a:solidFill>
                          <a:effectLst/>
                          <a:latin typeface="Rockwell" pitchFamily="18" charset="0"/>
                          <a:ea typeface="Geneva"/>
                          <a:cs typeface="Times New Roman" pitchFamily="18" charset="0"/>
                          <a:hlinkClick r:id="rId2"/>
                        </a:rPr>
                        <a:t>ç</a:t>
                      </a: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ão:Patr</a:t>
                      </a:r>
                      <a:r>
                        <a:rPr kumimoji="0" lang="pt-BR" sz="1400" b="0" i="0" u="none" strike="noStrike" cap="none" normalizeH="0" baseline="0" dirty="0" err="1" smtClean="0">
                          <a:ln>
                            <a:noFill/>
                          </a:ln>
                          <a:solidFill>
                            <a:srgbClr val="000066"/>
                          </a:solidFill>
                          <a:effectLst/>
                          <a:latin typeface="Rockwell" pitchFamily="18" charset="0"/>
                          <a:ea typeface="Geneva"/>
                          <a:cs typeface="Times New Roman" pitchFamily="18" charset="0"/>
                          <a:hlinkClick r:id="rId2"/>
                        </a:rPr>
                        <a:t>í</a:t>
                      </a: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cia</a:t>
                      </a:r>
                      <a:r>
                        <a:rPr kumimoji="0" lang="pt-BR" sz="1400" b="0" i="0" u="none" strike="noStrike" cap="none" normalizeH="0" baseline="0" dirty="0" smtClean="0">
                          <a:ln>
                            <a:noFill/>
                          </a:ln>
                          <a:solidFill>
                            <a:srgbClr val="000066"/>
                          </a:solidFill>
                          <a:effectLst/>
                          <a:latin typeface="Times New Roman" pitchFamily="18" charset="0"/>
                          <a:ea typeface="Geneva"/>
                          <a:cs typeface="Times New Roman" pitchFamily="18" charset="0"/>
                          <a:hlinkClick r:id="rId2"/>
                        </a:rPr>
                        <a:t> B.M. Castro, Helena Ara</a:t>
                      </a:r>
                      <a:r>
                        <a:rPr kumimoji="0" lang="pt-BR" sz="1400" b="0" i="0" u="none" strike="noStrike" cap="none" normalizeH="0" baseline="0" dirty="0" smtClean="0">
                          <a:ln>
                            <a:noFill/>
                          </a:ln>
                          <a:solidFill>
                            <a:srgbClr val="000066"/>
                          </a:solidFill>
                          <a:effectLst/>
                          <a:latin typeface="Rockwell" pitchFamily="18" charset="0"/>
                          <a:ea typeface="Geneva"/>
                          <a:cs typeface="Times New Roman" pitchFamily="18" charset="0"/>
                          <a:hlinkClick r:id="rId2"/>
                        </a:rPr>
                        <a:t>ú</a:t>
                      </a:r>
                      <a:r>
                        <a:rPr kumimoji="0" lang="pt-BR" sz="1400" b="0" i="0" u="none" strike="noStrike" cap="none" normalizeH="0" baseline="0" dirty="0" smtClean="0">
                          <a:ln>
                            <a:noFill/>
                          </a:ln>
                          <a:solidFill>
                            <a:srgbClr val="000066"/>
                          </a:solidFill>
                          <a:effectLst/>
                          <a:latin typeface="Times New Roman" pitchFamily="18" charset="0"/>
                          <a:ea typeface="Geneva"/>
                          <a:cs typeface="Times New Roman" pitchFamily="18" charset="0"/>
                          <a:hlinkClick r:id="rId2"/>
                        </a:rPr>
                        <a:t>jo Lapa; Danielle </a:t>
                      </a:r>
                      <a:r>
                        <a:rPr kumimoji="0" lang="pt-BR" sz="1400" b="0" i="0" u="none" strike="noStrike" cap="none" normalizeH="0" baseline="0" dirty="0" err="1" smtClean="0">
                          <a:ln>
                            <a:noFill/>
                          </a:ln>
                          <a:solidFill>
                            <a:srgbClr val="000066"/>
                          </a:solidFill>
                          <a:effectLst/>
                          <a:latin typeface="Times New Roman" pitchFamily="18" charset="0"/>
                          <a:ea typeface="Geneva"/>
                          <a:cs typeface="Times New Roman" pitchFamily="18" charset="0"/>
                          <a:hlinkClick r:id="rId2"/>
                        </a:rPr>
                        <a:t>Gumieiro</a:t>
                      </a:r>
                      <a:r>
                        <a:rPr kumimoji="0" lang="pt-BR" sz="1400" b="0" i="0" u="none" strike="noStrike" cap="none" normalizeH="0" baseline="0" dirty="0" smtClean="0">
                          <a:ln>
                            <a:noFill/>
                          </a:ln>
                          <a:solidFill>
                            <a:srgbClr val="000066"/>
                          </a:solidFill>
                          <a:effectLst/>
                          <a:latin typeface="Times New Roman" pitchFamily="18" charset="0"/>
                          <a:ea typeface="Geneva"/>
                          <a:cs typeface="Times New Roman" pitchFamily="18" charset="0"/>
                          <a:hlinkClick r:id="rId2"/>
                        </a:rPr>
                        <a:t>, Sarah A. Cardoso e Thales da Silva Antunes, Paulo R. Margotto</a:t>
                      </a:r>
                      <a:endParaRPr kumimoji="0" lang="pt-BR" sz="1400" b="0" i="0" u="none" strike="noStrike" cap="none" normalizeH="0" baseline="0" dirty="0" smtClean="0">
                        <a:ln>
                          <a:noFill/>
                        </a:ln>
                        <a:solidFill>
                          <a:schemeClr val="tx1"/>
                        </a:solidFill>
                        <a:effectLst/>
                        <a:latin typeface="Rockwell" pitchFamily="18"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
                          <a:srgbClr val="9E3611"/>
                        </a:buClr>
                        <a:buSzPct val="85000"/>
                        <a:buFontTx/>
                        <a:buNone/>
                        <a:tabLst/>
                      </a:pPr>
                      <a:r>
                        <a:rPr kumimoji="0" lang="pt-BR" sz="1400" b="0" i="0" u="none" strike="noStrike" cap="none" normalizeH="0" baseline="0" smtClean="0">
                          <a:ln>
                            <a:noFill/>
                          </a:ln>
                          <a:solidFill>
                            <a:srgbClr val="000066"/>
                          </a:solidFill>
                          <a:effectLst/>
                          <a:latin typeface="Rockwell" pitchFamily="18" charset="0"/>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4461" name="Picture 13" descr="ppt">
            <a:hlinkClick r:id="rId3" tooltip="Hemorrag_intrav_I-II_prognost_2014"/>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8163" y="11493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62"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1916113"/>
            <a:ext cx="1454150"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63" name="Rectangle 15"/>
          <p:cNvSpPr>
            <a:spLocks noChangeArrowheads="1"/>
          </p:cNvSpPr>
          <p:nvPr/>
        </p:nvSpPr>
        <p:spPr bwMode="auto">
          <a:xfrm>
            <a:off x="2268538" y="2060575"/>
            <a:ext cx="6443662" cy="9128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71415" bIns="0" anchor="ctr">
            <a:spAutoFit/>
          </a:bodyPr>
          <a:lstStyle/>
          <a:p>
            <a:pPr algn="ctr"/>
            <a:r>
              <a:rPr lang="pt-BR" sz="1200" b="1">
                <a:latin typeface="Arial" pitchFamily="34" charset="0"/>
                <a:ea typeface="MS PGothic" pitchFamily="34" charset="-128"/>
                <a:hlinkClick r:id="rId6"/>
              </a:rPr>
              <a:t>Intraventricular</a:t>
            </a:r>
            <a:r>
              <a:rPr lang="pt-BR" sz="1200">
                <a:latin typeface="Arial" pitchFamily="34" charset="0"/>
                <a:ea typeface="MS PGothic" pitchFamily="34" charset="-128"/>
                <a:hlinkClick r:id="rId6"/>
              </a:rPr>
              <a:t> </a:t>
            </a:r>
            <a:r>
              <a:rPr lang="pt-BR" sz="1200" b="1">
                <a:latin typeface="Arial" pitchFamily="34" charset="0"/>
                <a:ea typeface="MS PGothic" pitchFamily="34" charset="-128"/>
                <a:hlinkClick r:id="rId6"/>
              </a:rPr>
              <a:t>hemorrhage</a:t>
            </a:r>
            <a:r>
              <a:rPr lang="pt-BR" sz="1200">
                <a:latin typeface="Arial" pitchFamily="34" charset="0"/>
                <a:ea typeface="MS PGothic" pitchFamily="34" charset="-128"/>
                <a:hlinkClick r:id="rId6"/>
              </a:rPr>
              <a:t> and </a:t>
            </a:r>
            <a:r>
              <a:rPr lang="pt-BR" sz="1200" b="1">
                <a:latin typeface="Arial" pitchFamily="34" charset="0"/>
                <a:ea typeface="MS PGothic" pitchFamily="34" charset="-128"/>
                <a:hlinkClick r:id="rId6"/>
              </a:rPr>
              <a:t>neurodevelopmental</a:t>
            </a:r>
            <a:r>
              <a:rPr lang="pt-BR" sz="1200">
                <a:latin typeface="Arial" pitchFamily="34" charset="0"/>
                <a:ea typeface="MS PGothic" pitchFamily="34" charset="-128"/>
                <a:hlinkClick r:id="rId6"/>
              </a:rPr>
              <a:t> </a:t>
            </a:r>
            <a:r>
              <a:rPr lang="pt-BR" sz="1200" b="1">
                <a:latin typeface="Arial" pitchFamily="34" charset="0"/>
                <a:ea typeface="MS PGothic" pitchFamily="34" charset="-128"/>
                <a:hlinkClick r:id="rId6"/>
              </a:rPr>
              <a:t>outcomes</a:t>
            </a:r>
            <a:r>
              <a:rPr lang="pt-BR" sz="1200">
                <a:latin typeface="Arial" pitchFamily="34" charset="0"/>
                <a:ea typeface="MS PGothic" pitchFamily="34" charset="-128"/>
                <a:hlinkClick r:id="rId6"/>
              </a:rPr>
              <a:t> in </a:t>
            </a:r>
            <a:r>
              <a:rPr lang="pt-BR" sz="1200" b="1">
                <a:latin typeface="Arial" pitchFamily="34" charset="0"/>
                <a:ea typeface="MS PGothic" pitchFamily="34" charset="-128"/>
                <a:hlinkClick r:id="rId6"/>
              </a:rPr>
              <a:t>extreme</a:t>
            </a:r>
            <a:r>
              <a:rPr lang="pt-BR" sz="1200">
                <a:latin typeface="Arial" pitchFamily="34" charset="0"/>
                <a:ea typeface="MS PGothic" pitchFamily="34" charset="-128"/>
                <a:hlinkClick r:id="rId6"/>
              </a:rPr>
              <a:t> </a:t>
            </a:r>
            <a:r>
              <a:rPr lang="pt-BR" sz="1200" b="1">
                <a:latin typeface="Arial" pitchFamily="34" charset="0"/>
                <a:ea typeface="MS PGothic" pitchFamily="34" charset="-128"/>
                <a:hlinkClick r:id="rId6"/>
              </a:rPr>
              <a:t>preterm infants</a:t>
            </a:r>
            <a:r>
              <a:rPr lang="pt-BR" sz="1200">
                <a:latin typeface="Arial" pitchFamily="34" charset="0"/>
                <a:ea typeface="MS PGothic" pitchFamily="34" charset="-128"/>
                <a:hlinkClick r:id="rId6"/>
              </a:rPr>
              <a:t>.</a:t>
            </a:r>
            <a:r>
              <a:rPr lang="pt-BR" sz="1200">
                <a:latin typeface="Arial" pitchFamily="34" charset="0"/>
                <a:ea typeface="MS PGothic" pitchFamily="34" charset="-128"/>
              </a:rPr>
              <a:t>Bolisetty S, Dhawan A, Abdel-Latif M, Bajuk B, Stack J, Lui K; New South Wales and Australian Capital Territory Neonatal Intensive Care Units' Data Collection.Pediatrics. 2014 Jan;133(1):55-62. doi: 10.1542/peds.2013-0372. Epub 2013 Dec 30.</a:t>
            </a:r>
          </a:p>
          <a:p>
            <a:pPr algn="ctr"/>
            <a:r>
              <a:rPr lang="pt-BR" sz="1200">
                <a:latin typeface="Arial" pitchFamily="34" charset="0"/>
                <a:ea typeface="MS PGothic" pitchFamily="34" charset="-128"/>
              </a:rPr>
              <a:t>PMID: 24379238.</a:t>
            </a:r>
            <a:r>
              <a:rPr lang="pt-BR" sz="1200" b="1">
                <a:latin typeface="Arial" pitchFamily="34" charset="0"/>
                <a:ea typeface="MS PGothic" pitchFamily="34" charset="-128"/>
                <a:hlinkClick r:id="rId6"/>
              </a:rPr>
              <a:t>Free Article</a:t>
            </a:r>
            <a:r>
              <a:rPr lang="pt-BR" sz="1200" b="1">
                <a:latin typeface="Arial" pitchFamily="34" charset="0"/>
                <a:ea typeface="MS PGothic" pitchFamily="34" charset="-128"/>
              </a:rPr>
              <a:t>.</a:t>
            </a:r>
            <a:r>
              <a:rPr lang="pt-BR" sz="1200" u="sng">
                <a:latin typeface="Arial" pitchFamily="34" charset="0"/>
                <a:ea typeface="MS PGothic" pitchFamily="34" charset="-128"/>
                <a:hlinkClick r:id="rId7"/>
              </a:rPr>
              <a:t>Similar articles</a:t>
            </a:r>
            <a:endParaRPr lang="pt-BR" sz="1200" u="sng">
              <a:latin typeface="Arial" pitchFamily="34" charset="0"/>
              <a:ea typeface="MS PGothic" pitchFamily="34" charset="-128"/>
            </a:endParaRPr>
          </a:p>
        </p:txBody>
      </p:sp>
      <p:sp>
        <p:nvSpPr>
          <p:cNvPr id="104464" name="Rectangle 16"/>
          <p:cNvSpPr>
            <a:spLocks/>
          </p:cNvSpPr>
          <p:nvPr/>
        </p:nvSpPr>
        <p:spPr bwMode="auto">
          <a:xfrm>
            <a:off x="2397125" y="-176213"/>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0" hangingPunct="0">
              <a:lnSpc>
                <a:spcPct val="90000"/>
              </a:lnSpc>
            </a:pPr>
            <a:endParaRPr lang="pt-BR" sz="2000" b="1">
              <a:solidFill>
                <a:srgbClr val="FF3399"/>
              </a:solidFill>
              <a:latin typeface="Calibri Light" pitchFamily="34" charset="0"/>
              <a:ea typeface="MS PGothic" pitchFamily="34" charset="-128"/>
            </a:endParaRPr>
          </a:p>
        </p:txBody>
      </p:sp>
      <p:sp>
        <p:nvSpPr>
          <p:cNvPr id="104465" name="Rectangle 17"/>
          <p:cNvSpPr>
            <a:spLocks noChangeArrowheads="1"/>
          </p:cNvSpPr>
          <p:nvPr/>
        </p:nvSpPr>
        <p:spPr bwMode="auto">
          <a:xfrm>
            <a:off x="900113" y="260350"/>
            <a:ext cx="68659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90000"/>
              </a:lnSpc>
            </a:pPr>
            <a:r>
              <a:rPr lang="pt-BR" sz="2000" b="1">
                <a:solidFill>
                  <a:srgbClr val="FF0000"/>
                </a:solidFill>
                <a:latin typeface="Arial" pitchFamily="34" charset="0"/>
              </a:rPr>
              <a:t>Hemorragia Intraventricular de baixo grau é prejudicial!</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body" idx="4294967295"/>
          </p:nvPr>
        </p:nvSpPr>
        <p:spPr>
          <a:xfrm>
            <a:off x="250825" y="2919413"/>
            <a:ext cx="8229600" cy="4525962"/>
          </a:xfrm>
        </p:spPr>
        <p:txBody>
          <a:bodyPr/>
          <a:lstStyle/>
          <a:p>
            <a:pPr marL="228600" indent="-228600">
              <a:lnSpc>
                <a:spcPct val="80000"/>
              </a:lnSpc>
            </a:pPr>
            <a:r>
              <a:rPr lang="pt-BR" sz="1700" smtClean="0"/>
              <a:t> </a:t>
            </a:r>
            <a:r>
              <a:rPr lang="pt-BR" b="1" smtClean="0">
                <a:solidFill>
                  <a:srgbClr val="0000FF"/>
                </a:solidFill>
              </a:rPr>
              <a:t>No presente estudo, os parâmetros de difusão alterados dos pedúnculos  cerebelares implica que a HIV grau 2 está associada com o desenvolvimento interrompido das ligações de entrada e de saída normais entre o cérebro e cerebelo e podem ser responsáveis pela a redução do volume cerebelar</a:t>
            </a:r>
            <a:r>
              <a:rPr lang="pt-BR" smtClean="0">
                <a:solidFill>
                  <a:srgbClr val="FF0000"/>
                </a:solidFill>
              </a:rPr>
              <a:t>.</a:t>
            </a:r>
          </a:p>
          <a:p>
            <a:pPr marL="228600" indent="-228600">
              <a:lnSpc>
                <a:spcPct val="80000"/>
              </a:lnSpc>
            </a:pPr>
            <a:r>
              <a:rPr lang="pt-BR" b="1" smtClean="0"/>
              <a:t>Além do volume cerebelar, o presente estudo mostrou claramente que </a:t>
            </a:r>
            <a:r>
              <a:rPr lang="pt-BR" b="1" smtClean="0">
                <a:solidFill>
                  <a:srgbClr val="FF3399"/>
                </a:solidFill>
              </a:rPr>
              <a:t>a HIV grau 2 está associada com microestrutura alterada dos pedúnculos cerebelares</a:t>
            </a:r>
            <a:r>
              <a:rPr lang="pt-BR" smtClean="0"/>
              <a:t>. </a:t>
            </a:r>
          </a:p>
          <a:p>
            <a:pPr marL="228600" indent="-228600" algn="ctr">
              <a:lnSpc>
                <a:spcPct val="80000"/>
              </a:lnSpc>
              <a:buFont typeface="Wingdings" pitchFamily="2" charset="2"/>
              <a:buNone/>
            </a:pPr>
            <a:r>
              <a:rPr lang="pt-BR" smtClean="0">
                <a:solidFill>
                  <a:srgbClr val="FF0000"/>
                </a:solidFill>
              </a:rPr>
              <a:t>O presente estudo sugere que mesmo um baixo grau de HIV (HIV grau 2) tem efeitos potencialmente prejudiciais sobre o desenvolvimento do cerebelo </a:t>
            </a:r>
          </a:p>
          <a:p>
            <a:pPr marL="228600" indent="-228600" algn="ctr">
              <a:lnSpc>
                <a:spcPct val="80000"/>
              </a:lnSpc>
              <a:buFont typeface="Wingdings" pitchFamily="2" charset="2"/>
              <a:buNone/>
            </a:pPr>
            <a:r>
              <a:rPr lang="pt-BR" smtClean="0">
                <a:solidFill>
                  <a:srgbClr val="FF0000"/>
                </a:solidFill>
              </a:rPr>
              <a:t> </a:t>
            </a:r>
          </a:p>
        </p:txBody>
      </p:sp>
      <p:sp>
        <p:nvSpPr>
          <p:cNvPr id="100355" name="Rectangle 3"/>
          <p:cNvSpPr>
            <a:spLocks noChangeArrowheads="1"/>
          </p:cNvSpPr>
          <p:nvPr/>
        </p:nvSpPr>
        <p:spPr bwMode="auto">
          <a:xfrm>
            <a:off x="0" y="620713"/>
            <a:ext cx="9144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52352" bIns="25392" anchor="ctr">
            <a:spAutoFit/>
          </a:bodyPr>
          <a:lstStyle/>
          <a:p>
            <a:pPr algn="ctr"/>
            <a:r>
              <a:rPr lang="pt-BR" b="1">
                <a:solidFill>
                  <a:srgbClr val="0000FF"/>
                </a:solidFill>
                <a:latin typeface="Arial" pitchFamily="34" charset="0"/>
                <a:ea typeface="MS PGothic" pitchFamily="34" charset="-128"/>
              </a:rPr>
              <a:t>Desenvolvimento cerebelar em crianças prematuras na  idade termo equivalente</a:t>
            </a:r>
            <a:endParaRPr lang="pt-BR">
              <a:solidFill>
                <a:srgbClr val="0000FF"/>
              </a:solidFill>
              <a:latin typeface="Arial" pitchFamily="34" charset="0"/>
              <a:ea typeface="MS PGothic" pitchFamily="34" charset="-128"/>
            </a:endParaRPr>
          </a:p>
          <a:p>
            <a:pPr algn="ctr"/>
            <a:r>
              <a:rPr lang="pt-BR" b="1">
                <a:solidFill>
                  <a:srgbClr val="0000FF"/>
                </a:solidFill>
                <a:latin typeface="Arial" pitchFamily="34" charset="0"/>
                <a:ea typeface="MS PGothic" pitchFamily="34" charset="-128"/>
              </a:rPr>
              <a:t>é prejudicado por hemorragia intraventricular de baixo grau</a:t>
            </a:r>
          </a:p>
        </p:txBody>
      </p:sp>
      <p:pic>
        <p:nvPicPr>
          <p:cNvPr id="100356" name="Picture 4" descr="pptx">
            <a:hlinkClick r:id="rId2" tooltip="HIV_grau 2_cerebelo_desenvolv"/>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52513"/>
            <a:ext cx="38576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341438"/>
            <a:ext cx="1135063" cy="150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58" name="Rectangle 6"/>
          <p:cNvSpPr>
            <a:spLocks noChangeArrowheads="1"/>
          </p:cNvSpPr>
          <p:nvPr/>
        </p:nvSpPr>
        <p:spPr bwMode="auto">
          <a:xfrm>
            <a:off x="1331913" y="1431925"/>
            <a:ext cx="7812087" cy="10048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71415" bIns="0" anchor="ctr">
            <a:spAutoFit/>
          </a:bodyPr>
          <a:lstStyle/>
          <a:p>
            <a:pPr algn="ctr"/>
            <a:r>
              <a:rPr lang="pt-BR" b="1">
                <a:latin typeface="Arial" pitchFamily="34" charset="0"/>
                <a:ea typeface="MS PGothic" pitchFamily="34" charset="-128"/>
                <a:hlinkClick r:id="rId5"/>
              </a:rPr>
              <a:t/>
            </a:r>
            <a:br>
              <a:rPr lang="pt-BR" b="1">
                <a:latin typeface="Arial" pitchFamily="34" charset="0"/>
                <a:ea typeface="MS PGothic" pitchFamily="34" charset="-128"/>
                <a:hlinkClick r:id="rId5"/>
              </a:rPr>
            </a:br>
            <a:r>
              <a:rPr lang="pt-BR" sz="1200" b="1">
                <a:latin typeface="Arial" pitchFamily="34" charset="0"/>
                <a:ea typeface="MS PGothic" pitchFamily="34" charset="-128"/>
                <a:hlinkClick r:id="rId5"/>
              </a:rPr>
              <a:t>Cerebellar</a:t>
            </a:r>
            <a:r>
              <a:rPr lang="pt-BR" sz="1200">
                <a:latin typeface="Arial" pitchFamily="34" charset="0"/>
                <a:ea typeface="MS PGothic" pitchFamily="34" charset="-128"/>
                <a:hlinkClick r:id="rId5"/>
              </a:rPr>
              <a:t> </a:t>
            </a:r>
            <a:r>
              <a:rPr lang="pt-BR" sz="1200" b="1">
                <a:latin typeface="Arial" pitchFamily="34" charset="0"/>
                <a:ea typeface="MS PGothic" pitchFamily="34" charset="-128"/>
                <a:hlinkClick r:id="rId5"/>
              </a:rPr>
              <a:t>Development</a:t>
            </a:r>
            <a:r>
              <a:rPr lang="pt-BR" sz="1200">
                <a:latin typeface="Arial" pitchFamily="34" charset="0"/>
                <a:ea typeface="MS PGothic" pitchFamily="34" charset="-128"/>
                <a:hlinkClick r:id="rId5"/>
              </a:rPr>
              <a:t> in Preterm Infants at Term-Equivalent Age Is Impaired after Low-Grade Intraventricular Hemorrhage.</a:t>
            </a:r>
            <a:r>
              <a:rPr lang="pt-BR" sz="1200" b="1">
                <a:latin typeface="Arial" pitchFamily="34" charset="0"/>
                <a:ea typeface="MS PGothic" pitchFamily="34" charset="-128"/>
              </a:rPr>
              <a:t>Jeong HJ</a:t>
            </a:r>
            <a:r>
              <a:rPr lang="pt-BR" sz="1200">
                <a:latin typeface="Arial" pitchFamily="34" charset="0"/>
                <a:ea typeface="MS PGothic" pitchFamily="34" charset="-128"/>
              </a:rPr>
              <a:t>, Shim SY, Cho HJ, Cho SJ, Son DW, Park EA.J Pediatr. 2016 Aug;175:86-92.e2. doi: 10.1016/j.jpeds.2016.05.010. Epub 2016 Jun 6.PMID: 27283462.</a:t>
            </a:r>
            <a:r>
              <a:rPr lang="pt-BR" sz="1200" b="1">
                <a:latin typeface="Arial" pitchFamily="34" charset="0"/>
                <a:ea typeface="MS PGothic" pitchFamily="34" charset="-128"/>
                <a:hlinkClick r:id="rId5"/>
              </a:rPr>
              <a:t>Free Article</a:t>
            </a:r>
            <a:r>
              <a:rPr lang="pt-BR" sz="1200" b="1">
                <a:latin typeface="Arial" pitchFamily="34" charset="0"/>
                <a:ea typeface="MS PGothic" pitchFamily="34" charset="-128"/>
              </a:rPr>
              <a:t>.</a:t>
            </a:r>
            <a:r>
              <a:rPr lang="pt-BR" sz="1200" u="sng">
                <a:latin typeface="Arial" pitchFamily="34" charset="0"/>
                <a:ea typeface="MS PGothic" pitchFamily="34" charset="-128"/>
                <a:hlinkClick r:id="rId6"/>
              </a:rPr>
              <a:t>Similar articles</a:t>
            </a:r>
            <a:r>
              <a:rPr lang="pt-BR" sz="1200" u="sng">
                <a:latin typeface="Arial" pitchFamily="34" charset="0"/>
                <a:ea typeface="MS PGothic" pitchFamily="34" charset="-128"/>
              </a:rPr>
              <a:t>.</a:t>
            </a:r>
          </a:p>
          <a:p>
            <a:pPr algn="ctr"/>
            <a:r>
              <a:rPr lang="pt-BR" sz="1200" b="1">
                <a:latin typeface="Arial" pitchFamily="34" charset="0"/>
                <a:ea typeface="MS PGothic" pitchFamily="34" charset="-128"/>
              </a:rPr>
              <a:t>Artigo Integral!</a:t>
            </a:r>
          </a:p>
        </p:txBody>
      </p:sp>
      <p:sp>
        <p:nvSpPr>
          <p:cNvPr id="100359" name="Rectangle 8"/>
          <p:cNvSpPr>
            <a:spLocks noChangeArrowheads="1"/>
          </p:cNvSpPr>
          <p:nvPr/>
        </p:nvSpPr>
        <p:spPr bwMode="auto">
          <a:xfrm>
            <a:off x="971550" y="188913"/>
            <a:ext cx="68659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90000"/>
              </a:lnSpc>
            </a:pPr>
            <a:r>
              <a:rPr lang="pt-BR" sz="2000" b="1">
                <a:solidFill>
                  <a:srgbClr val="FF0000"/>
                </a:solidFill>
                <a:latin typeface="Arial" pitchFamily="34" charset="0"/>
              </a:rPr>
              <a:t>Hemorragia Intraventricular de baixo grau é prejudicial!</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bwMode="auto">
          <a:xfrm>
            <a:off x="755650" y="115888"/>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2400" b="1" cap="none" smtClean="0">
                <a:solidFill>
                  <a:srgbClr val="0000FF"/>
                </a:solidFill>
              </a:rPr>
              <a:t>Os efeitos da hemorragia intraventricular leve na matriz germinativa no desenvolvimento microestrutural da substância branca de neonatos prematuros: Um estudo DTI. </a:t>
            </a:r>
            <a:r>
              <a:rPr lang="pt-BR" sz="2400" cap="none" smtClean="0">
                <a:solidFill>
                  <a:srgbClr val="0000FF"/>
                </a:solidFill>
              </a:rPr>
              <a:t/>
            </a:r>
            <a:br>
              <a:rPr lang="pt-BR" sz="2400" cap="none" smtClean="0">
                <a:solidFill>
                  <a:srgbClr val="0000FF"/>
                </a:solidFill>
              </a:rPr>
            </a:br>
            <a:endParaRPr lang="pt-BR" sz="2400" cap="none" smtClean="0">
              <a:solidFill>
                <a:srgbClr val="0000FF"/>
              </a:solidFill>
            </a:endParaRPr>
          </a:p>
        </p:txBody>
      </p:sp>
      <p:sp>
        <p:nvSpPr>
          <p:cNvPr id="98307" name="Rectangle 3"/>
          <p:cNvSpPr>
            <a:spLocks noGrp="1"/>
          </p:cNvSpPr>
          <p:nvPr>
            <p:ph type="body" idx="1"/>
          </p:nvPr>
        </p:nvSpPr>
        <p:spPr>
          <a:xfrm>
            <a:off x="684213" y="2349500"/>
            <a:ext cx="7772400" cy="4051300"/>
          </a:xfrm>
        </p:spPr>
        <p:txBody>
          <a:bodyPr/>
          <a:lstStyle/>
          <a:p>
            <a:pPr algn="just">
              <a:lnSpc>
                <a:spcPct val="70000"/>
              </a:lnSpc>
            </a:pPr>
            <a:r>
              <a:rPr lang="pt-BR" sz="2500" b="1" smtClean="0">
                <a:solidFill>
                  <a:srgbClr val="FF3300"/>
                </a:solidFill>
              </a:rPr>
              <a:t>Lesões microscópicas da substância branca podem ocorrer em prematuros  com hemorragia intraventricular leve (principalmente naqueles &lt;29 semanas!), mesmo na ausência de sinais convencionais de mudança na RM, com padrões diferentes de envolvimento da substância branca dependendo na idade gestacional. </a:t>
            </a:r>
          </a:p>
          <a:p>
            <a:pPr algn="just">
              <a:lnSpc>
                <a:spcPct val="70000"/>
              </a:lnSpc>
            </a:pPr>
            <a:r>
              <a:rPr lang="pt-BR" sz="2500" b="1" smtClean="0">
                <a:solidFill>
                  <a:srgbClr val="FF3300"/>
                </a:solidFill>
              </a:rPr>
              <a:t>Além disso, a mudança das medida do DTI de regiões da substância branca são provavelmente associadas com déficits de desenvolvimento neurológico aos 24 meses de idade.</a:t>
            </a:r>
          </a:p>
          <a:p>
            <a:pPr>
              <a:lnSpc>
                <a:spcPct val="70000"/>
              </a:lnSpc>
            </a:pPr>
            <a:endParaRPr lang="pt-BR" sz="1800" smtClean="0"/>
          </a:p>
        </p:txBody>
      </p:sp>
      <p:sp>
        <p:nvSpPr>
          <p:cNvPr id="98308" name="Rectangle 4"/>
          <p:cNvSpPr>
            <a:spLocks noChangeArrowheads="1"/>
          </p:cNvSpPr>
          <p:nvPr/>
        </p:nvSpPr>
        <p:spPr bwMode="auto">
          <a:xfrm>
            <a:off x="0" y="1608138"/>
            <a:ext cx="9144000" cy="730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pt-BR" sz="1200">
                <a:latin typeface="Arial" pitchFamily="34" charset="0"/>
                <a:hlinkClick r:id="rId2"/>
              </a:rPr>
              <a:t>The effects of mild germinal matrix-intraventricular haemorrhage on the developmental white matter microstructure of preterm neonates: a DTI study.</a:t>
            </a:r>
            <a:r>
              <a:rPr lang="pt-BR" sz="1200">
                <a:latin typeface="Arial" pitchFamily="34" charset="0"/>
              </a:rPr>
              <a:t> Tortora D, Martinetti C, Severino M, Uccella S, Malova M, Parodi A, Brera F, Morana G, Ramenghi LA, Rossi </a:t>
            </a:r>
            <a:r>
              <a:rPr lang="pt-BR" sz="1200">
                <a:solidFill>
                  <a:srgbClr val="0000FF"/>
                </a:solidFill>
                <a:latin typeface="Arial" pitchFamily="34" charset="0"/>
              </a:rPr>
              <a:t>A.Eur Radiol. 2017 Sep 27</a:t>
            </a:r>
            <a:r>
              <a:rPr lang="pt-BR" sz="1200">
                <a:latin typeface="Arial" pitchFamily="34" charset="0"/>
              </a:rPr>
              <a:t>. </a:t>
            </a:r>
            <a:r>
              <a:rPr lang="pt-BR" sz="1200">
                <a:solidFill>
                  <a:srgbClr val="0000FF"/>
                </a:solidFill>
                <a:latin typeface="Arial" pitchFamily="34" charset="0"/>
              </a:rPr>
              <a:t>doi: 10.1007/s00330-017-5060-0</a:t>
            </a:r>
            <a:r>
              <a:rPr lang="pt-BR" sz="1200">
                <a:latin typeface="Arial" pitchFamily="34" charset="0"/>
              </a:rPr>
              <a:t>. [Epub ahead of print]PMID: 28956133</a:t>
            </a:r>
          </a:p>
          <a:p>
            <a:pPr algn="ctr" eaLnBrk="0" hangingPunct="0"/>
            <a:endParaRPr lang="pt-BR" sz="1200">
              <a:latin typeface="Century Gothic" pitchFamily="34" charset="0"/>
            </a:endParaRPr>
          </a:p>
        </p:txBody>
      </p:sp>
      <p:pic>
        <p:nvPicPr>
          <p:cNvPr id="98310" name="Picture 6" descr="pptx">
            <a:hlinkClick r:id="rId3" tooltip="HIV_leve_lesa_subst_branc_tratografi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8350" y="4762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8312" name="AutoShape 8"/>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p:nvPr>
        </p:nvSpPr>
        <p:spPr bwMode="auto">
          <a:xfrm>
            <a:off x="0" y="0"/>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FF0000"/>
                </a:solidFill>
              </a:rPr>
              <a:t>Portanto, quanto à tratografia nos RN com hemorragia intraventricular leve...........</a:t>
            </a:r>
          </a:p>
        </p:txBody>
      </p:sp>
      <p:sp>
        <p:nvSpPr>
          <p:cNvPr id="99331" name="Rectangle 3"/>
          <p:cNvSpPr>
            <a:spLocks noGrp="1"/>
          </p:cNvSpPr>
          <p:nvPr>
            <p:ph type="body" idx="1"/>
          </p:nvPr>
        </p:nvSpPr>
        <p:spPr>
          <a:xfrm>
            <a:off x="395288" y="1412875"/>
            <a:ext cx="7772400" cy="4051300"/>
          </a:xfrm>
        </p:spPr>
        <p:txBody>
          <a:bodyPr/>
          <a:lstStyle/>
          <a:p>
            <a:pPr algn="ctr">
              <a:lnSpc>
                <a:spcPct val="70000"/>
              </a:lnSpc>
            </a:pPr>
            <a:r>
              <a:rPr lang="pt-BR" altLang="ja-JP" sz="1600" smtClean="0">
                <a:latin typeface="Times New Roman" pitchFamily="18" charset="0"/>
                <a:ea typeface="MS PGothic" pitchFamily="34" charset="-128"/>
              </a:rPr>
              <a:t>Antigamente acreditava-se que as leves hemorragias intraventriculares graus I e II </a:t>
            </a:r>
            <a:r>
              <a:rPr lang="pt-BR" altLang="ja-JP" sz="1600" b="1" smtClean="0">
                <a:latin typeface="Times New Roman" pitchFamily="18" charset="0"/>
                <a:ea typeface="MS PGothic" pitchFamily="34" charset="-128"/>
              </a:rPr>
              <a:t>(HIV leve) </a:t>
            </a:r>
            <a:r>
              <a:rPr lang="pt-BR" altLang="ja-JP" sz="1600" smtClean="0">
                <a:latin typeface="Times New Roman" pitchFamily="18" charset="0"/>
                <a:ea typeface="MS PGothic" pitchFamily="34" charset="-128"/>
              </a:rPr>
              <a:t>não aumentavam o risco de comprometimento do desenvolvimento neurológico além do risco relacionado a própria prematuridade. No entanto, já tem sido evidenciado que a HIV leve associava-se com maiores taxas de comprometimento neurológico aos 2-3 anos de idade corrigida, além de diminuição do volume cortical e crescimento cerebelar reduzido. Por outro lado, pouco ainda é conhecido a respeito do substrato anatômico do deficiente resultados  neurocognitivos e motores nas crianças com HIV leve.No presente estudo italiano de Tortora et al, esta informação é trazida através das estatísticas espaciais baseadas em tratos, para avaliação das diferenças nos parâmetros imagem de  tensor de difusão (DTI), uma abordagem amplamente utilizadas para explorar anormalidades microestruturais da substância branca em crianças nascidas pré-termo. Este estudo de ressonância foi realizado na idade equivalente a termo. Os autores relataram, nos recém-nascidos (RN) &lt;29 semanas com HIV leve mais comprometimento microestrutural severo em regiões periventriculares e nos RN≥29 semanas alterações mais leves  na substância branca e também na substância branca subcortical.</a:t>
            </a:r>
            <a:r>
              <a:rPr lang="pt-BR" altLang="ja-JP" sz="1600" b="1" smtClean="0">
                <a:latin typeface="Times New Roman" pitchFamily="18" charset="0"/>
                <a:ea typeface="MS PGothic" pitchFamily="34" charset="-128"/>
              </a:rPr>
              <a:t> </a:t>
            </a:r>
            <a:r>
              <a:rPr lang="pt-BR" altLang="ja-JP" sz="1600" smtClean="0">
                <a:latin typeface="Times New Roman" pitchFamily="18" charset="0"/>
                <a:ea typeface="MS PGothic" pitchFamily="34" charset="-128"/>
              </a:rPr>
              <a:t>As anormalidades de DTI foram associadas com uma deficiente coordenação  locomotora e mão-olho e resultados de desempenho em 24 meses.Assim este estudo mostra a organização anormal da microestrutura da substância branca nos pré-termos com HIV leve. Sabemos que a matriz germinativa é a principal fonte de células precursoras oligodendrogliais, que mais tarde, no terceiro trimestre, migram para a substância, onde eles se diferenciam e produzem mielina durante os primeiros anos de vida. Portanto, há o dano inicial à substância branca decorrente da mielinização inadequada, dano axonal, ou incoerências das fibras  e estas alterações são provavelmente associadas com déficits de desenvolvimento neurológico aos 24 meses de idade. Nos links, a </a:t>
            </a:r>
            <a:r>
              <a:rPr lang="pt-BR" altLang="ja-JP" sz="1600" b="1" smtClean="0">
                <a:latin typeface="Times New Roman" pitchFamily="18" charset="0"/>
                <a:ea typeface="MS PGothic" pitchFamily="34" charset="-128"/>
              </a:rPr>
              <a:t>discussão da corticoneurogênese</a:t>
            </a:r>
            <a:r>
              <a:rPr lang="pt-BR" altLang="ja-JP" sz="1600" smtClean="0">
                <a:latin typeface="Times New Roman" pitchFamily="18" charset="0"/>
                <a:ea typeface="MS PGothic" pitchFamily="34" charset="-128"/>
              </a:rPr>
              <a:t>: a</a:t>
            </a:r>
            <a:r>
              <a:rPr lang="pt-BR" altLang="ja-JP" sz="1600" smtClean="0">
                <a:effectLst>
                  <a:outerShdw blurRad="38100" dist="38100" dir="2700000" algn="tl">
                    <a:srgbClr val="C0C0C0"/>
                  </a:outerShdw>
                </a:effectLst>
                <a:latin typeface="Times New Roman" pitchFamily="18" charset="0"/>
                <a:ea typeface="MS PGothic" pitchFamily="34" charset="-128"/>
              </a:rPr>
              <a:t> </a:t>
            </a:r>
            <a:r>
              <a:rPr lang="pt-BR" altLang="ja-JP" sz="1600" smtClean="0">
                <a:latin typeface="Times New Roman" pitchFamily="18" charset="0"/>
                <a:ea typeface="MS PGothic" pitchFamily="34" charset="-128"/>
              </a:rPr>
              <a:t>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cerebral.É importante este conhecimento para melhor  orientação aos país deste prematuros com  HIV leve. </a:t>
            </a:r>
            <a:endParaRPr lang="pt-BR" sz="1600" smtClean="0">
              <a:latin typeface="Times New Roman" pitchFamily="18" charset="0"/>
            </a:endParaRPr>
          </a:p>
          <a:p>
            <a:pPr>
              <a:lnSpc>
                <a:spcPct val="70000"/>
              </a:lnSpc>
            </a:pPr>
            <a:endParaRPr lang="pt-BR" sz="1600" smtClean="0"/>
          </a:p>
        </p:txBody>
      </p:sp>
      <p:sp>
        <p:nvSpPr>
          <p:cNvPr id="99332" name="Text Box 4"/>
          <p:cNvSpPr txBox="1">
            <a:spLocks noChangeArrowheads="1"/>
          </p:cNvSpPr>
          <p:nvPr/>
        </p:nvSpPr>
        <p:spPr bwMode="auto">
          <a:xfrm>
            <a:off x="8131175" y="6643688"/>
            <a:ext cx="1012825"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800" dirty="0"/>
              <a:t>Paulo R. Margotto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1"/>
          </p:nvPr>
        </p:nvSpPr>
        <p:spPr>
          <a:xfrm>
            <a:off x="0" y="2997200"/>
            <a:ext cx="9036050" cy="4051300"/>
          </a:xfrm>
        </p:spPr>
        <p:txBody>
          <a:bodyPr/>
          <a:lstStyle/>
          <a:p>
            <a:pPr algn="ctr"/>
            <a:r>
              <a:rPr lang="pt-BR" sz="4400" smtClean="0">
                <a:solidFill>
                  <a:srgbClr val="0000FF"/>
                </a:solidFill>
              </a:rPr>
              <a:t>HIPOTENSÃO ATERIAL NEONATAL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a:xfrm>
            <a:off x="1042988" y="0"/>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FF00FF"/>
                </a:solidFill>
              </a:rPr>
              <a:t>O que é Hipotensão Permissiva?</a:t>
            </a:r>
          </a:p>
        </p:txBody>
      </p:sp>
      <p:sp>
        <p:nvSpPr>
          <p:cNvPr id="62467" name="Rectangle 3"/>
          <p:cNvSpPr>
            <a:spLocks noGrp="1"/>
          </p:cNvSpPr>
          <p:nvPr>
            <p:ph type="body" idx="1"/>
          </p:nvPr>
        </p:nvSpPr>
        <p:spPr>
          <a:xfrm>
            <a:off x="611188" y="2276475"/>
            <a:ext cx="8353425" cy="4581525"/>
          </a:xfrm>
        </p:spPr>
        <p:txBody>
          <a:bodyPr/>
          <a:lstStyle/>
          <a:p>
            <a:pPr>
              <a:lnSpc>
                <a:spcPct val="80000"/>
              </a:lnSpc>
            </a:pPr>
            <a:r>
              <a:rPr lang="pt-BR" sz="1800" smtClean="0"/>
              <a:t>É uma prática muito comum na UTI Neonatal. Tratar bebês muitos prematuros com uma pressão arterial média (PAM) abaixo da idade gestacional em semanas, </a:t>
            </a:r>
            <a:r>
              <a:rPr lang="pt-BR" sz="1800" b="1" smtClean="0"/>
              <a:t>independente dos sinais clínicos</a:t>
            </a:r>
            <a:r>
              <a:rPr lang="pt-BR" sz="1800" smtClean="0"/>
              <a:t>. Assim, muitos bebês com 26 semanas com PAM abaixo de 26mmHg acaba recebendo vários </a:t>
            </a:r>
            <a:r>
              <a:rPr lang="pt-BR" sz="1800" i="1" smtClean="0"/>
              <a:t>bolus</a:t>
            </a:r>
            <a:r>
              <a:rPr lang="pt-BR" sz="1800" smtClean="0"/>
              <a:t> de flúido e dopamina e como a PAM continua baixa, acaba recebendo dobutamina e corticosteróides.</a:t>
            </a:r>
          </a:p>
          <a:p>
            <a:pPr>
              <a:lnSpc>
                <a:spcPct val="80000"/>
              </a:lnSpc>
            </a:pPr>
            <a:r>
              <a:rPr lang="pt-BR" sz="1800" smtClean="0"/>
              <a:t>Então, que  número vamos usar para manter a PA? Menos que a idade gestacional? No Canadá é a forma mais comum de se diagnosticar a hipotensão arterial: pressão arterial média menor que a idade gestacional (87,5% dos neonatologistas usam este critério). Da onde que esta informação vem? Vou-lhes dizer que esta informação vem de lugar nenhum. Não há dados que dão suporte a este critério. Vou ser muito direto.  Há uma Associação Britânica de Perinatologia que fez um encontro há 15 anos atrás e apresentaram critérios auditados para todas as UTI, decidindo a partir do nada que uma pressão abaixo da idade gestacional deveria ser tratada. Não havia dados para embasamento.Não sabiam como fazer para o tratamento destes bebês e então inventaram este critério.  </a:t>
            </a:r>
          </a:p>
          <a:p>
            <a:pPr>
              <a:lnSpc>
                <a:spcPct val="80000"/>
              </a:lnSpc>
              <a:buFont typeface="Wingdings" pitchFamily="2" charset="2"/>
              <a:buNone/>
            </a:pPr>
            <a:r>
              <a:rPr lang="pt-BR" sz="1800" smtClean="0"/>
              <a:t> </a:t>
            </a:r>
          </a:p>
          <a:p>
            <a:pPr>
              <a:lnSpc>
                <a:spcPct val="80000"/>
              </a:lnSpc>
            </a:pPr>
            <a:endParaRPr lang="pt-BR" sz="1800" smtClean="0"/>
          </a:p>
        </p:txBody>
      </p:sp>
      <p:sp>
        <p:nvSpPr>
          <p:cNvPr id="62468" name="Rectangle 4"/>
          <p:cNvSpPr>
            <a:spLocks noChangeArrowheads="1"/>
          </p:cNvSpPr>
          <p:nvPr/>
        </p:nvSpPr>
        <p:spPr bwMode="auto">
          <a:xfrm>
            <a:off x="300038" y="1125538"/>
            <a:ext cx="8843962"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dirty="0">
                <a:solidFill>
                  <a:srgbClr val="0000FF"/>
                </a:solidFill>
                <a:latin typeface="Lato" pitchFamily="34" charset="0"/>
              </a:rPr>
              <a:t>HIPOTENSÃO PERMISSIVA</a:t>
            </a:r>
          </a:p>
          <a:p>
            <a:pPr algn="ctr" eaLnBrk="0" hangingPunct="0"/>
            <a:r>
              <a:rPr lang="pt-BR" sz="1400" dirty="0">
                <a:solidFill>
                  <a:srgbClr val="424242"/>
                </a:solidFill>
                <a:latin typeface="Source Sans Pro"/>
              </a:rPr>
              <a:t>Keith </a:t>
            </a:r>
            <a:r>
              <a:rPr lang="pt-BR" sz="1400" dirty="0" err="1">
                <a:solidFill>
                  <a:srgbClr val="424242"/>
                </a:solidFill>
                <a:latin typeface="Source Sans Pro"/>
              </a:rPr>
              <a:t>Barrington</a:t>
            </a:r>
            <a:r>
              <a:rPr lang="pt-BR" sz="1400" dirty="0">
                <a:solidFill>
                  <a:srgbClr val="424242"/>
                </a:solidFill>
                <a:latin typeface="Source Sans Pro"/>
              </a:rPr>
              <a:t> (Canad</a:t>
            </a:r>
            <a:r>
              <a:rPr lang="pt-BR" sz="1400" dirty="0">
                <a:solidFill>
                  <a:srgbClr val="424242"/>
                </a:solidFill>
                <a:latin typeface="Rockwell"/>
              </a:rPr>
              <a:t>á</a:t>
            </a:r>
            <a:r>
              <a:rPr lang="pt-BR" sz="1400" dirty="0">
                <a:solidFill>
                  <a:srgbClr val="424242"/>
                </a:solidFill>
                <a:latin typeface="Source Sans Pro"/>
              </a:rPr>
              <a:t>).</a:t>
            </a:r>
            <a:r>
              <a:rPr lang="pt-BR" sz="1400" dirty="0">
                <a:solidFill>
                  <a:srgbClr val="424242"/>
                </a:solidFill>
                <a:latin typeface="Rockwell"/>
              </a:rPr>
              <a:t> </a:t>
            </a:r>
            <a:endParaRPr lang="pt-BR" sz="1400" dirty="0">
              <a:solidFill>
                <a:srgbClr val="424242"/>
              </a:solidFill>
              <a:latin typeface="Source Sans Pro"/>
            </a:endParaRPr>
          </a:p>
          <a:p>
            <a:pPr algn="ctr" eaLnBrk="0" hangingPunct="0"/>
            <a:r>
              <a:rPr lang="pt-BR" sz="1400" i="1" dirty="0">
                <a:solidFill>
                  <a:srgbClr val="424242"/>
                </a:solidFill>
                <a:latin typeface="Source Sans Pro"/>
              </a:rPr>
              <a:t>6</a:t>
            </a:r>
            <a:r>
              <a:rPr lang="pt-BR" sz="1400" i="1" dirty="0">
                <a:solidFill>
                  <a:srgbClr val="424242"/>
                </a:solidFill>
                <a:latin typeface="Rockwell"/>
              </a:rPr>
              <a:t>º</a:t>
            </a:r>
            <a:r>
              <a:rPr lang="pt-BR" sz="1400" i="1" dirty="0">
                <a:solidFill>
                  <a:srgbClr val="424242"/>
                </a:solidFill>
                <a:latin typeface="Source Sans Pro"/>
              </a:rPr>
              <a:t> Simp</a:t>
            </a:r>
            <a:r>
              <a:rPr lang="pt-BR" sz="1400" i="1" dirty="0">
                <a:solidFill>
                  <a:srgbClr val="424242"/>
                </a:solidFill>
                <a:latin typeface="Rockwell"/>
              </a:rPr>
              <a:t>ó</a:t>
            </a:r>
            <a:r>
              <a:rPr lang="pt-BR" sz="1400" i="1" dirty="0">
                <a:solidFill>
                  <a:srgbClr val="424242"/>
                </a:solidFill>
                <a:latin typeface="Source Sans Pro"/>
              </a:rPr>
              <a:t>sio Internacional de Neonatologia do Rio de Janeiro, 28 a 30 de agosto de 2008</a:t>
            </a:r>
            <a:endParaRPr lang="pt-BR" sz="1400" dirty="0">
              <a:solidFill>
                <a:srgbClr val="424242"/>
              </a:solidFill>
              <a:latin typeface="Source Sans Pro"/>
            </a:endParaRPr>
          </a:p>
          <a:p>
            <a:pPr algn="ctr" eaLnBrk="0" hangingPunct="0"/>
            <a:r>
              <a:rPr lang="pt-BR" sz="1400" dirty="0">
                <a:solidFill>
                  <a:srgbClr val="424242"/>
                </a:solidFill>
                <a:latin typeface="Source Sans Pro"/>
              </a:rPr>
              <a:t>Realizado por Paulo R. Margotto, </a:t>
            </a:r>
            <a:r>
              <a:rPr lang="pt-BR" sz="1400" dirty="0" err="1">
                <a:solidFill>
                  <a:srgbClr val="424242"/>
                </a:solidFill>
                <a:latin typeface="Source Sans Pro"/>
              </a:rPr>
              <a:t>Intensivista</a:t>
            </a:r>
            <a:r>
              <a:rPr lang="pt-BR" sz="1400" dirty="0">
                <a:solidFill>
                  <a:srgbClr val="424242"/>
                </a:solidFill>
                <a:latin typeface="Source Sans Pro"/>
              </a:rPr>
              <a:t> da Unidade de Neonatologia do Hospital Planalto, Unimed-Bras</a:t>
            </a:r>
            <a:r>
              <a:rPr lang="pt-BR" sz="1400" dirty="0">
                <a:solidFill>
                  <a:srgbClr val="424242"/>
                </a:solidFill>
                <a:latin typeface="Rockwell"/>
              </a:rPr>
              <a:t>í</a:t>
            </a:r>
            <a:r>
              <a:rPr lang="pt-BR" sz="1400" dirty="0">
                <a:solidFill>
                  <a:srgbClr val="424242"/>
                </a:solidFill>
                <a:latin typeface="Source Sans Pro"/>
              </a:rPr>
              <a:t>lia</a:t>
            </a:r>
            <a:endParaRPr lang="pt-BR" sz="1400" dirty="0">
              <a:solidFill>
                <a:srgbClr val="78909C"/>
              </a:solidFill>
            </a:endParaRPr>
          </a:p>
        </p:txBody>
      </p:sp>
      <p:pic>
        <p:nvPicPr>
          <p:cNvPr id="62469" name="Picture 5" descr="doc">
            <a:hlinkClick r:id="rId2" tooltip="HIPOTENSÃO PERMISSIV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11255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2470" name="AutoShape 6"/>
          <p:cNvSpPr>
            <a:spLocks noChangeArrowheads="1"/>
          </p:cNvSpPr>
          <p:nvPr/>
        </p:nvSpPr>
        <p:spPr bwMode="auto">
          <a:xfrm>
            <a:off x="8855075" y="5805488"/>
            <a:ext cx="288925" cy="522287"/>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p:txBody>
          <a:bodyPr/>
          <a:lstStyle/>
          <a:p>
            <a:r>
              <a:rPr lang="pt-BR" smtClean="0"/>
              <a:t>O grande problema de se utilizar este critério para o tratamento da  hipotensão:  a PA não é a mesma no dia 1-2 e 3 (sabemos que a PA aumenta espontaneamente nos RN prematuros depois dos primeiros 3 dias de vida; assim, no dia 7, uma PA menor que a idade gestacional seria uma coisa completamente diferente em relação com 6 horas de vida).</a:t>
            </a:r>
          </a:p>
          <a:p>
            <a:r>
              <a:rPr lang="pt-BR" smtClean="0"/>
              <a:t> </a:t>
            </a:r>
            <a:r>
              <a:rPr lang="pt-BR" smtClean="0">
                <a:solidFill>
                  <a:srgbClr val="0000FF"/>
                </a:solidFill>
              </a:rPr>
              <a:t>Os clínicos do Canadá informaram que </a:t>
            </a:r>
            <a:r>
              <a:rPr lang="pt-BR" b="1" smtClean="0">
                <a:solidFill>
                  <a:srgbClr val="0000FF"/>
                </a:solidFill>
              </a:rPr>
              <a:t>combinam sinais clínicos (perfusão) com a PA menor que a idade gestacional para valoriza a hipotensão arterial.</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a:xfrm>
            <a:off x="323850" y="1628775"/>
            <a:ext cx="8640763" cy="4824413"/>
          </a:xfrm>
        </p:spPr>
        <p:txBody>
          <a:bodyPr/>
          <a:lstStyle/>
          <a:p>
            <a:pPr>
              <a:lnSpc>
                <a:spcPct val="80000"/>
              </a:lnSpc>
            </a:pPr>
            <a:r>
              <a:rPr lang="pt-BR" sz="1800" smtClean="0"/>
              <a:t>O artigo </a:t>
            </a:r>
            <a:r>
              <a:rPr lang="pt-BR" sz="1800" b="1" smtClean="0"/>
              <a:t>Hipotensão Permissiva</a:t>
            </a:r>
            <a:r>
              <a:rPr lang="pt-BR" sz="1800" smtClean="0"/>
              <a:t> que se encontra na página (</a:t>
            </a:r>
            <a:r>
              <a:rPr lang="pt-BR" sz="1800" smtClean="0">
                <a:hlinkClick r:id="rId2"/>
              </a:rPr>
              <a:t>www.paulomargotto.com.br</a:t>
            </a:r>
            <a:r>
              <a:rPr lang="pt-BR" sz="1800" smtClean="0"/>
              <a:t>)  foi uma reprodução da Conferência do Dr. Barrington (Canadá), ocorrida no Rio de Janeiro por ocasião do 6º Simpósio Internacional de  Neonatologia1. Este autor também publicou em 2008 um artigo2  sobre o tema e com a minha colega, Dra. Márcia Pimentel, traduzimos e também colocamos na página. Sobre estes dois artigos, digo que não fiquei confuso, pois eles mostraram que existe um certo abuso nas UTI Neonatais do uso de inotrópicos (há UTIS em que 98% dos RN são hipotensos!). Agora mesmo, aqui na UTI Neonatal do Hospital Planalto (Unimed-Brasília), tenho a informação que um meu prematuro (29 semanas) estável está com pressão arterial média de 26mmHg. Vou introduzir inotrópico? Lógico que não. A pressão arterial não é um bom parâmetro para se avaliar a hemodinâmica do bebê e na verdade, é o único que a maioria das UTIs Neonatais do país dispõe. Em outro estudo conduzido por Barrington no Canadá3  em que ele aplicou um questionário, a grande maioria dos neonatologistas canadenses considera a 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p:txBody>
      </p:sp>
      <p:sp>
        <p:nvSpPr>
          <p:cNvPr id="63492" name="Rectangle 4"/>
          <p:cNvSpPr>
            <a:spLocks noChangeArrowheads="1"/>
          </p:cNvSpPr>
          <p:nvPr/>
        </p:nvSpPr>
        <p:spPr bwMode="auto">
          <a:xfrm>
            <a:off x="1116013" y="608013"/>
            <a:ext cx="6856412" cy="80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dirty="0">
                <a:solidFill>
                  <a:srgbClr val="0000FF"/>
                </a:solidFill>
                <a:latin typeface="Lato" pitchFamily="34" charset="0"/>
              </a:rPr>
              <a:t>HIPOTENSÃO PERMISSIVA </a:t>
            </a:r>
            <a:r>
              <a:rPr lang="pt-BR" sz="2700" b="1" dirty="0">
                <a:solidFill>
                  <a:srgbClr val="0000FF"/>
                </a:solidFill>
                <a:latin typeface="Rockwell"/>
              </a:rPr>
              <a:t>–</a:t>
            </a:r>
            <a:r>
              <a:rPr lang="pt-BR" sz="2700" b="1" dirty="0">
                <a:solidFill>
                  <a:srgbClr val="0000FF"/>
                </a:solidFill>
                <a:latin typeface="Lato" pitchFamily="34" charset="0"/>
              </a:rPr>
              <a:t> Ponto de Vista</a:t>
            </a:r>
          </a:p>
          <a:p>
            <a:pPr algn="ctr" eaLnBrk="0" hangingPunct="0"/>
            <a:r>
              <a:rPr lang="pt-BR" sz="1300" dirty="0">
                <a:solidFill>
                  <a:srgbClr val="424242"/>
                </a:solidFill>
                <a:latin typeface="Source Sans Pro"/>
              </a:rPr>
              <a:t>Paulo R. Margotto</a:t>
            </a:r>
          </a:p>
          <a:p>
            <a:pPr algn="ctr" eaLnBrk="0" hangingPunct="0"/>
            <a:r>
              <a:rPr lang="pt-BR" sz="1300" dirty="0">
                <a:solidFill>
                  <a:srgbClr val="424242"/>
                </a:solidFill>
                <a:latin typeface="Source Sans Pro"/>
              </a:rPr>
              <a:t>Unidade de Neonatologia do Hospital Regional da Asa Sul/SES/DF</a:t>
            </a:r>
            <a:endParaRPr lang="pt-BR" dirty="0">
              <a:solidFill>
                <a:srgbClr val="78909C"/>
              </a:solidFill>
            </a:endParaRPr>
          </a:p>
        </p:txBody>
      </p:sp>
      <p:pic>
        <p:nvPicPr>
          <p:cNvPr id="63493" name="Picture 5" descr="doc">
            <a:hlinkClick r:id="rId3" tooltip="Hipotensão permissiva_ponto_devist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6921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3494" name="AutoShape 6"/>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685800" y="1811338"/>
            <a:ext cx="8458200" cy="5046662"/>
          </a:xfrm>
        </p:spPr>
        <p:txBody>
          <a:bodyPr/>
          <a:lstStyle/>
          <a:p>
            <a:r>
              <a:rPr lang="pt-BR" dirty="0" smtClean="0"/>
              <a:t>Outro grande problema nas UTI Neonatais, é o excesso de expansão volêmica. É lógico que a expansão volêmica tem a sua importância nos momentos certos. Estudo de  Ewer  AK et al  evidenciou a </a:t>
            </a:r>
            <a:r>
              <a:rPr lang="pt-BR" b="1" dirty="0" smtClean="0">
                <a:solidFill>
                  <a:srgbClr val="FF0000"/>
                </a:solidFill>
              </a:rPr>
              <a:t>maior mortalidade nos RN expandidos</a:t>
            </a:r>
            <a:r>
              <a:rPr lang="pt-BR" dirty="0" smtClean="0"/>
              <a:t>. Lembrar que os RN prematuros demoram 6-8 horas para urinar.</a:t>
            </a:r>
          </a:p>
          <a:p>
            <a:r>
              <a:rPr lang="pt-BR" dirty="0" smtClean="0"/>
              <a:t>Portanto, na minha visão, quando um tema é polêmico, com várias controversas, é fundamental que conheçamos as controversas para que possamos agir o mais certo possível frente a uma situação difícil e não "sair atirando para tudo quanto é lado". Devemos sempre lembrar que o nosso </a:t>
            </a:r>
            <a:r>
              <a:rPr lang="pt-BR" dirty="0" err="1" smtClean="0"/>
              <a:t>prematurinho</a:t>
            </a:r>
            <a:r>
              <a:rPr lang="pt-BR" dirty="0" smtClean="0"/>
              <a:t> na UTI Neonatal encontra-se em um período de intenso desenvolvimento cerebral e devemos fazer de tudo para que este desenvolvimento seja preservado, mesmo dentro das condições adversas das nossas </a:t>
            </a:r>
            <a:r>
              <a:rPr lang="pt-BR" dirty="0" err="1" smtClean="0"/>
              <a:t>UTIs</a:t>
            </a:r>
            <a:r>
              <a:rPr lang="pt-BR" dirty="0" smtClean="0"/>
              <a:t> Neonatais.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4294967295"/>
          </p:nvPr>
        </p:nvSpPr>
        <p:spPr>
          <a:xfrm>
            <a:off x="395288" y="2133600"/>
            <a:ext cx="8229600" cy="4975225"/>
          </a:xfrm>
        </p:spPr>
        <p:txBody>
          <a:bodyPr/>
          <a:lstStyle/>
          <a:p>
            <a:pPr marL="447675" indent="-382588">
              <a:lnSpc>
                <a:spcPct val="80000"/>
              </a:lnSpc>
            </a:pPr>
            <a:r>
              <a:rPr lang="pt-BR" smtClean="0"/>
              <a:t>Ao contrário da hipótese inicial, RN com baixa pressão arterial (PA) nas primeiras 72h, independente de tratamento,  têm mais dano no neurodesenvolvimento  que RN com PA normal</a:t>
            </a:r>
          </a:p>
          <a:p>
            <a:pPr marL="447675" indent="-382588" algn="ctr">
              <a:lnSpc>
                <a:spcPct val="80000"/>
              </a:lnSpc>
            </a:pPr>
            <a:endParaRPr lang="pt-BR" b="1" smtClean="0">
              <a:solidFill>
                <a:srgbClr val="FFFF00"/>
              </a:solidFill>
            </a:endParaRPr>
          </a:p>
          <a:p>
            <a:pPr marL="447675" indent="-382588" algn="ctr">
              <a:lnSpc>
                <a:spcPct val="80000"/>
              </a:lnSpc>
              <a:buFont typeface="Wingdings" pitchFamily="2" charset="2"/>
              <a:buNone/>
            </a:pPr>
            <a:r>
              <a:rPr lang="pt-BR" b="1" smtClean="0">
                <a:solidFill>
                  <a:srgbClr val="0000FF"/>
                </a:solidFill>
              </a:rPr>
              <a:t>Os resultados não sugerem que a terapia anti-hipotensiva melhore o desfecho. Há uma tendência de pior desfecho em RN com baixa PA tratados, quando comparados com RN com baixa PA não tratados, apesar desses 2 grupos diferirem em vários aspectos perinatais</a:t>
            </a:r>
          </a:p>
          <a:p>
            <a:pPr marL="447675" indent="-382588">
              <a:lnSpc>
                <a:spcPct val="80000"/>
              </a:lnSpc>
            </a:pPr>
            <a:r>
              <a:rPr lang="pt-BR" smtClean="0"/>
              <a:t>Dempsey et al consideraram que normotensos (PA nunca menor que a idade gestacional)  e RN com hipotensão permissiva (PA menor que a idade gestacional, mas com boa perfusão e não foram tratados) tiveram neurodesenvolvimento similares</a:t>
            </a:r>
          </a:p>
          <a:p>
            <a:pPr marL="447675" indent="-382588">
              <a:lnSpc>
                <a:spcPct val="80000"/>
              </a:lnSpc>
            </a:pPr>
            <a:r>
              <a:rPr lang="pt-BR" smtClean="0"/>
              <a:t>Especulações: Os RN com baixa PA tratada podem ter evoluído mal porque eles estavam inicialmente mais doentes</a:t>
            </a:r>
          </a:p>
          <a:p>
            <a:pPr marL="447675" indent="-382588">
              <a:lnSpc>
                <a:spcPct val="80000"/>
              </a:lnSpc>
            </a:pPr>
            <a:endParaRPr lang="pt-BR" smtClean="0"/>
          </a:p>
        </p:txBody>
      </p:sp>
      <p:graphicFrame>
        <p:nvGraphicFramePr>
          <p:cNvPr id="78859" name="Group 11"/>
          <p:cNvGraphicFramePr>
            <a:graphicFrameLocks noGrp="1"/>
          </p:cNvGraphicFramePr>
          <p:nvPr/>
        </p:nvGraphicFramePr>
        <p:xfrm>
          <a:off x="539750" y="0"/>
          <a:ext cx="8135938" cy="1217613"/>
        </p:xfrm>
        <a:graphic>
          <a:graphicData uri="http://schemas.openxmlformats.org/drawingml/2006/table">
            <a:tbl>
              <a:tblPr/>
              <a:tblGrid>
                <a:gridCol w="7275513"/>
                <a:gridCol w="860425"/>
              </a:tblGrid>
              <a:tr h="1158875">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800" b="1" i="0" u="none" strike="noStrike" cap="none" normalizeH="0" baseline="0" dirty="0" smtClean="0">
                          <a:ln>
                            <a:noFill/>
                          </a:ln>
                          <a:solidFill>
                            <a:srgbClr val="0000FF"/>
                          </a:solidFill>
                          <a:effectLst/>
                          <a:latin typeface="Verdana" pitchFamily="34" charset="0"/>
                          <a:cs typeface="Times New Roman" pitchFamily="18" charset="0"/>
                        </a:rPr>
                        <a:t>Hipotensão, terapia </a:t>
                      </a:r>
                      <a:r>
                        <a:rPr kumimoji="0" lang="pt-BR" sz="1800" b="1" i="0" u="none" strike="noStrike" cap="none" normalizeH="0" baseline="0" dirty="0" err="1" smtClean="0">
                          <a:ln>
                            <a:noFill/>
                          </a:ln>
                          <a:solidFill>
                            <a:srgbClr val="0000FF"/>
                          </a:solidFill>
                          <a:effectLst/>
                          <a:latin typeface="Verdana" pitchFamily="34" charset="0"/>
                          <a:cs typeface="Times New Roman" pitchFamily="18" charset="0"/>
                        </a:rPr>
                        <a:t>anti-hipotensiva</a:t>
                      </a:r>
                      <a:r>
                        <a:rPr kumimoji="0" lang="pt-BR" sz="1800" b="1" i="0" u="none" strike="noStrike" cap="none" normalizeH="0" baseline="0" dirty="0" smtClean="0">
                          <a:ln>
                            <a:noFill/>
                          </a:ln>
                          <a:solidFill>
                            <a:srgbClr val="0000FF"/>
                          </a:solidFill>
                          <a:effectLst/>
                          <a:latin typeface="Verdana" pitchFamily="34" charset="0"/>
                          <a:cs typeface="Times New Roman" pitchFamily="18" charset="0"/>
                        </a:rPr>
                        <a:t> e </a:t>
                      </a:r>
                      <a:r>
                        <a:rPr kumimoji="0" lang="pt-BR" sz="1800" b="1" i="0" u="none" strike="noStrike" cap="none" normalizeH="0" baseline="0" dirty="0" err="1" smtClean="0">
                          <a:ln>
                            <a:noFill/>
                          </a:ln>
                          <a:solidFill>
                            <a:srgbClr val="0000FF"/>
                          </a:solidFill>
                          <a:effectLst/>
                          <a:latin typeface="Verdana" pitchFamily="34" charset="0"/>
                          <a:cs typeface="Times New Roman" pitchFamily="18" charset="0"/>
                        </a:rPr>
                        <a:t>neurodesenvolvimento</a:t>
                      </a:r>
                      <a:r>
                        <a:rPr kumimoji="0" lang="pt-BR" sz="1800" b="1" i="0" u="none" strike="noStrike" cap="none" normalizeH="0" baseline="0" dirty="0" smtClean="0">
                          <a:ln>
                            <a:noFill/>
                          </a:ln>
                          <a:solidFill>
                            <a:srgbClr val="0000FF"/>
                          </a:solidFill>
                          <a:effectLst/>
                          <a:latin typeface="Verdana" pitchFamily="34" charset="0"/>
                          <a:cs typeface="Times New Roman" pitchFamily="18" charset="0"/>
                        </a:rPr>
                        <a:t> em rec</a:t>
                      </a:r>
                      <a:r>
                        <a:rPr kumimoji="0" lang="pt-BR" sz="1800" b="1" i="0" u="none" strike="noStrike" cap="none" normalizeH="0" baseline="0" dirty="0" smtClean="0">
                          <a:ln>
                            <a:noFill/>
                          </a:ln>
                          <a:solidFill>
                            <a:srgbClr val="0000FF"/>
                          </a:solidFill>
                          <a:effectLst/>
                          <a:latin typeface="Arial" pitchFamily="34" charset="0"/>
                          <a:cs typeface="Times New Roman" pitchFamily="18" charset="0"/>
                        </a:rPr>
                        <a:t>é</a:t>
                      </a:r>
                      <a:r>
                        <a:rPr kumimoji="0" lang="pt-BR" sz="1800" b="1" i="0" u="none" strike="noStrike" cap="none" normalizeH="0" baseline="0" dirty="0" smtClean="0">
                          <a:ln>
                            <a:noFill/>
                          </a:ln>
                          <a:solidFill>
                            <a:srgbClr val="0000FF"/>
                          </a:solidFill>
                          <a:effectLst/>
                          <a:latin typeface="Verdana" pitchFamily="34" charset="0"/>
                          <a:cs typeface="Times New Roman" pitchFamily="18" charset="0"/>
                        </a:rPr>
                        <a:t>m-nascidos pr</a:t>
                      </a:r>
                      <a:r>
                        <a:rPr kumimoji="0" lang="pt-BR" sz="1800" b="1" i="0" u="none" strike="noStrike" cap="none" normalizeH="0" baseline="0" dirty="0" smtClean="0">
                          <a:ln>
                            <a:noFill/>
                          </a:ln>
                          <a:solidFill>
                            <a:srgbClr val="0000FF"/>
                          </a:solidFill>
                          <a:effectLst/>
                          <a:latin typeface="Arial" pitchFamily="34" charset="0"/>
                          <a:cs typeface="Times New Roman" pitchFamily="18" charset="0"/>
                        </a:rPr>
                        <a:t>é</a:t>
                      </a:r>
                      <a:r>
                        <a:rPr kumimoji="0" lang="pt-BR" sz="1800" b="1" i="0" u="none" strike="noStrike" cap="none" normalizeH="0" baseline="0" dirty="0" smtClean="0">
                          <a:ln>
                            <a:noFill/>
                          </a:ln>
                          <a:solidFill>
                            <a:srgbClr val="0000FF"/>
                          </a:solidFill>
                          <a:effectLst/>
                          <a:latin typeface="Verdana" pitchFamily="34" charset="0"/>
                          <a:cs typeface="Times New Roman" pitchFamily="18" charset="0"/>
                        </a:rPr>
                        <a:t>-termos extremos</a:t>
                      </a:r>
                      <a:br>
                        <a:rPr kumimoji="0" lang="pt-BR" sz="1800" b="1" i="0" u="none" strike="noStrike" cap="none" normalizeH="0" baseline="0" dirty="0" smtClean="0">
                          <a:ln>
                            <a:noFill/>
                          </a:ln>
                          <a:solidFill>
                            <a:srgbClr val="0000FF"/>
                          </a:solidFill>
                          <a:effectLst/>
                          <a:latin typeface="Verdana" pitchFamily="34" charset="0"/>
                          <a:cs typeface="Times New Roman" pitchFamily="18" charset="0"/>
                        </a:rPr>
                      </a:br>
                      <a:r>
                        <a:rPr kumimoji="0" lang="pt-BR" sz="1400" b="0" i="0" u="none" strike="noStrike" cap="none" normalizeH="0" baseline="0" dirty="0" smtClean="0">
                          <a:ln>
                            <a:noFill/>
                          </a:ln>
                          <a:solidFill>
                            <a:srgbClr val="999999"/>
                          </a:solidFill>
                          <a:effectLst/>
                          <a:latin typeface="Verdana" pitchFamily="34" charset="0"/>
                          <a:cs typeface="Times New Roman" pitchFamily="18" charset="0"/>
                        </a:rPr>
                        <a:t>Autor(es): </a:t>
                      </a:r>
                      <a:r>
                        <a:rPr kumimoji="0" lang="pt-BR" sz="1400" b="0" i="0" u="none" strike="noStrike" cap="none" normalizeH="0" baseline="0" dirty="0" err="1" smtClean="0">
                          <a:ln>
                            <a:noFill/>
                          </a:ln>
                          <a:solidFill>
                            <a:srgbClr val="999999"/>
                          </a:solidFill>
                          <a:effectLst/>
                          <a:latin typeface="Verdana" pitchFamily="34" charset="0"/>
                          <a:cs typeface="Times New Roman" pitchFamily="18" charset="0"/>
                        </a:rPr>
                        <a:t>Batton</a:t>
                      </a:r>
                      <a:r>
                        <a:rPr kumimoji="0" lang="pt-BR" sz="1400" b="0" i="0" u="none" strike="noStrike" cap="none" normalizeH="0" baseline="0" dirty="0" smtClean="0">
                          <a:ln>
                            <a:noFill/>
                          </a:ln>
                          <a:solidFill>
                            <a:srgbClr val="999999"/>
                          </a:solidFill>
                          <a:effectLst/>
                          <a:latin typeface="Verdana" pitchFamily="34" charset="0"/>
                          <a:cs typeface="Times New Roman" pitchFamily="18" charset="0"/>
                        </a:rPr>
                        <a:t> B et al. Apresenta</a:t>
                      </a:r>
                      <a:r>
                        <a:rPr kumimoji="0" lang="pt-BR" sz="1400" b="0" i="0" u="none" strike="noStrike" cap="none" normalizeH="0" baseline="0" dirty="0" smtClean="0">
                          <a:ln>
                            <a:noFill/>
                          </a:ln>
                          <a:solidFill>
                            <a:srgbClr val="999999"/>
                          </a:solidFill>
                          <a:effectLst/>
                          <a:latin typeface="Arial" pitchFamily="34" charset="0"/>
                          <a:cs typeface="Times New Roman" pitchFamily="18" charset="0"/>
                        </a:rPr>
                        <a:t>ç</a:t>
                      </a:r>
                      <a:r>
                        <a:rPr kumimoji="0" lang="pt-BR" sz="1400" b="0" i="0" u="none" strike="noStrike" cap="none" normalizeH="0" baseline="0" dirty="0" smtClean="0">
                          <a:ln>
                            <a:noFill/>
                          </a:ln>
                          <a:solidFill>
                            <a:srgbClr val="999999"/>
                          </a:solidFill>
                          <a:effectLst/>
                          <a:latin typeface="Verdana" pitchFamily="34" charset="0"/>
                          <a:cs typeface="Times New Roman" pitchFamily="18" charset="0"/>
                        </a:rPr>
                        <a:t>ão: Jussara Soares Pereira, </a:t>
                      </a:r>
                      <a:r>
                        <a:rPr kumimoji="0" lang="pt-BR" sz="1400" b="0" i="0" u="none" strike="noStrike" cap="none" normalizeH="0" baseline="0" dirty="0" err="1" smtClean="0">
                          <a:ln>
                            <a:noFill/>
                          </a:ln>
                          <a:solidFill>
                            <a:srgbClr val="999999"/>
                          </a:solidFill>
                          <a:effectLst/>
                          <a:latin typeface="Verdana" pitchFamily="34" charset="0"/>
                          <a:cs typeface="Times New Roman" pitchFamily="18" charset="0"/>
                        </a:rPr>
                        <a:t>K</a:t>
                      </a:r>
                      <a:r>
                        <a:rPr kumimoji="0" lang="pt-BR" sz="1400" b="0" i="0" u="none" strike="noStrike" cap="none" normalizeH="0" baseline="0" dirty="0" err="1" smtClean="0">
                          <a:ln>
                            <a:noFill/>
                          </a:ln>
                          <a:solidFill>
                            <a:srgbClr val="999999"/>
                          </a:solidFill>
                          <a:effectLst/>
                          <a:latin typeface="Arial" pitchFamily="34" charset="0"/>
                          <a:cs typeface="Times New Roman" pitchFamily="18" charset="0"/>
                        </a:rPr>
                        <a:t>á</a:t>
                      </a:r>
                      <a:r>
                        <a:rPr kumimoji="0" lang="pt-BR" sz="1400" b="0" i="0" u="none" strike="noStrike" cap="none" normalizeH="0" baseline="0" dirty="0" err="1" smtClean="0">
                          <a:ln>
                            <a:noFill/>
                          </a:ln>
                          <a:solidFill>
                            <a:srgbClr val="999999"/>
                          </a:solidFill>
                          <a:effectLst/>
                          <a:latin typeface="Verdana" pitchFamily="34" charset="0"/>
                          <a:cs typeface="Times New Roman" pitchFamily="18" charset="0"/>
                        </a:rPr>
                        <a:t>ritas</a:t>
                      </a:r>
                      <a:r>
                        <a:rPr kumimoji="0" lang="pt-BR" sz="1400" b="0" i="0" u="none" strike="noStrike" cap="none" normalizeH="0" baseline="0" dirty="0" smtClean="0">
                          <a:ln>
                            <a:noFill/>
                          </a:ln>
                          <a:solidFill>
                            <a:srgbClr val="999999"/>
                          </a:solidFill>
                          <a:effectLst/>
                          <a:latin typeface="Verdana" pitchFamily="34" charset="0"/>
                          <a:cs typeface="Times New Roman" pitchFamily="18" charset="0"/>
                        </a:rPr>
                        <a:t> Rios Lima, Regina Honorato, Paulo R. Margotto</a:t>
                      </a:r>
                      <a:endParaRPr kumimoji="0" lang="pt-BR" sz="1400" b="0" i="0" u="none" strike="noStrike" cap="none" normalizeH="0" baseline="0" dirty="0" smtClean="0">
                        <a:ln>
                          <a:noFill/>
                        </a:ln>
                        <a:solidFill>
                          <a:schemeClr val="tx1"/>
                        </a:solidFill>
                        <a:effectLst/>
                        <a:latin typeface="Arial" pitchFamily="34" charset="0"/>
                      </a:endParaRPr>
                    </a:p>
                  </a:txBody>
                  <a:tcPr marT="45745" marB="45745"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300" b="0" i="0" u="none" strike="noStrike" cap="none" normalizeH="0" baseline="0" smtClean="0">
                          <a:ln>
                            <a:noFill/>
                          </a:ln>
                          <a:solidFill>
                            <a:srgbClr val="000000"/>
                          </a:solidFill>
                          <a:effectLst/>
                          <a:latin typeface="Times New Roman" pitchFamily="18" charset="0"/>
                          <a:cs typeface="Times New Roman" pitchFamily="18" charset="0"/>
                          <a:hlinkClick r:id="rId2"/>
                        </a:rPr>
                        <a:t>  </a:t>
                      </a:r>
                      <a:endParaRPr kumimoji="0" lang="pt-BR" sz="13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pt-BR" sz="13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1300" b="0" i="0" u="none" strike="noStrike" cap="none" normalizeH="0" baseline="0" smtClean="0">
                        <a:ln>
                          <a:noFill/>
                        </a:ln>
                        <a:solidFill>
                          <a:srgbClr val="000000"/>
                        </a:solidFill>
                        <a:effectLst/>
                        <a:latin typeface="Times New Roman" pitchFamily="18" charset="0"/>
                        <a:cs typeface="Times New Roman" pitchFamily="18" charset="0"/>
                      </a:endParaRPr>
                    </a:p>
                  </a:txBody>
                  <a:tcPr marT="45745" marB="45745" horzOverflow="overflow">
                    <a:lnL>
                      <a:noFill/>
                    </a:lnL>
                    <a:lnR>
                      <a:noFill/>
                    </a:lnR>
                    <a:lnT>
                      <a:noFill/>
                    </a:lnT>
                    <a:lnB>
                      <a:noFill/>
                    </a:lnB>
                    <a:lnTlToBr>
                      <a:noFill/>
                    </a:lnTlToBr>
                    <a:lnBlToTr>
                      <a:noFill/>
                    </a:lnBlToTr>
                    <a:solidFill>
                      <a:srgbClr val="E4E4E4"/>
                    </a:solidFill>
                  </a:tcPr>
                </a:tc>
              </a:tr>
            </a:tbl>
          </a:graphicData>
        </a:graphic>
      </p:graphicFrame>
      <p:sp>
        <p:nvSpPr>
          <p:cNvPr id="78860" name="Rectangle 12"/>
          <p:cNvSpPr>
            <a:spLocks noChangeArrowheads="1"/>
          </p:cNvSpPr>
          <p:nvPr/>
        </p:nvSpPr>
        <p:spPr bwMode="auto">
          <a:xfrm>
            <a:off x="0" y="1196975"/>
            <a:ext cx="9144000" cy="9128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b="1">
                <a:hlinkClick r:id="rId3"/>
              </a:rPr>
              <a:t/>
            </a:r>
            <a:br>
              <a:rPr lang="pt-BR" b="1">
                <a:hlinkClick r:id="rId3"/>
              </a:rPr>
            </a:br>
            <a:r>
              <a:rPr lang="pt-BR" sz="1400" b="1">
                <a:hlinkClick r:id="rId3"/>
              </a:rPr>
              <a:t>Blood pressure</a:t>
            </a:r>
            <a:r>
              <a:rPr lang="pt-BR" sz="1400">
                <a:hlinkClick r:id="rId3"/>
              </a:rPr>
              <a:t>, anti-hypotensive therapy, and neurodevelopment in extremely preterm infants.</a:t>
            </a:r>
            <a:r>
              <a:rPr lang="pt-BR" sz="1400" b="1"/>
              <a:t>Batton B</a:t>
            </a:r>
            <a:r>
              <a:rPr lang="pt-BR" sz="1400"/>
              <a:t>, Zhu X, Fanaroff J, Kirchner HL, Berlin S, Wilson-Costello D, Walsh M.J Pediatr. 2009 Mar;154(3):351-7, 357.e1. doi: 10.1016/j.jpeds.2008.09.017. Epub 2008 Nov 20.PMID: 19026429.</a:t>
            </a:r>
            <a:r>
              <a:rPr lang="pt-BR" sz="1400" u="sng">
                <a:hlinkClick r:id="rId4"/>
              </a:rPr>
              <a:t>Similar articles</a:t>
            </a:r>
            <a:r>
              <a:rPr lang="pt-BR" sz="1400" u="sng"/>
              <a:t>.</a:t>
            </a:r>
          </a:p>
        </p:txBody>
      </p:sp>
      <p:pic>
        <p:nvPicPr>
          <p:cNvPr id="78862" name="Picture 14" descr="ppt">
            <a:hlinkClick r:id="rId5" tooltip="Hipotensão-tratar ou não"/>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72450"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8863" name="AutoShape 15"/>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p:cNvSpPr>
          <p:nvPr>
            <p:ph type="body" idx="4294967295"/>
          </p:nvPr>
        </p:nvSpPr>
        <p:spPr>
          <a:xfrm>
            <a:off x="457200" y="620713"/>
            <a:ext cx="8229600" cy="6237287"/>
          </a:xfrm>
        </p:spPr>
        <p:txBody>
          <a:bodyPr/>
          <a:lstStyle/>
          <a:p>
            <a:pPr marL="447675" indent="-382588"/>
            <a:r>
              <a:rPr lang="pt-BR" smtClean="0"/>
              <a:t>Alternativamente, a pior evolução pode ter ocorrido porque a terapia anti-hipotensiva foi inefetiva ou danosa</a:t>
            </a:r>
          </a:p>
          <a:p>
            <a:pPr marL="447675" indent="-382588"/>
            <a:r>
              <a:rPr lang="pt-BR" smtClean="0"/>
              <a:t>Uma recente revisão (Dempsey e Barrington) destaca que </a:t>
            </a:r>
            <a:r>
              <a:rPr lang="pt-BR" smtClean="0">
                <a:solidFill>
                  <a:srgbClr val="FF0000"/>
                </a:solidFill>
              </a:rPr>
              <a:t>a terapia anti-hipotensiva pode ser tóxica</a:t>
            </a:r>
            <a:r>
              <a:rPr lang="pt-BR" smtClean="0">
                <a:solidFill>
                  <a:srgbClr val="0000FF"/>
                </a:solidFill>
              </a:rPr>
              <a:t> (a dopamina suprime o funcionamento da pituitária e a  excesso de expansão volumétrica e hidrocortisona foram associadas com um aumento da mortalidade)</a:t>
            </a:r>
          </a:p>
          <a:p>
            <a:pPr marL="447675" indent="-382588"/>
            <a:r>
              <a:rPr lang="pt-BR" smtClean="0"/>
              <a:t>O deficiente desenvolvimento pode estar relacionado com a deficiente perfusão cerebral; o baixo fluxo na veia cava superior pode ser um indicador de má perfusão cerebral; no entanto, o a correção deste baixo fluxo com dopamina e dobutamina não melhorou o neurodesenvolvimento (Osborn D et al)</a:t>
            </a:r>
          </a:p>
          <a:p>
            <a:pPr marL="447675" indent="-382588"/>
            <a:r>
              <a:rPr lang="pt-BR" smtClean="0"/>
              <a:t>Fanaroff et al relataram mais surdez nos NR prematuros extremos tratados  para a hipotensão nas primeiras 72 horas, em comparação com os não tratados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a:xfrm>
            <a:off x="250825" y="2492375"/>
            <a:ext cx="7772400" cy="4051300"/>
          </a:xfrm>
        </p:spPr>
        <p:txBody>
          <a:bodyPr/>
          <a:lstStyle/>
          <a:p>
            <a:pPr>
              <a:lnSpc>
                <a:spcPct val="70000"/>
              </a:lnSpc>
            </a:pPr>
            <a:r>
              <a:rPr lang="pt-BR" sz="1800" smtClean="0"/>
              <a:t>O estudo investigou as relações entre mudanças na pressão arterial (PA) precoces, recebimento de terapia anti-hipotensiva e desfechos aos 18-22 meses de idade corrigida (CA) para prematuros extremos.</a:t>
            </a:r>
          </a:p>
          <a:p>
            <a:pPr>
              <a:lnSpc>
                <a:spcPct val="70000"/>
              </a:lnSpc>
            </a:pPr>
            <a:endParaRPr lang="pt-BR" sz="1800" smtClean="0"/>
          </a:p>
          <a:p>
            <a:pPr>
              <a:lnSpc>
                <a:spcPct val="70000"/>
              </a:lnSpc>
            </a:pPr>
            <a:r>
              <a:rPr lang="pt-BR" sz="1800" smtClean="0"/>
              <a:t>Trata-se de um estudo observacional prospectivo de lactentes com 23 a 26 semanas de idade gestacional (IG). Valores horários de PA e exposição à terapia anti-hipertensiva nas primeiras 24 horas foram registrados. </a:t>
            </a:r>
            <a:r>
              <a:rPr lang="pt-BR" sz="1800" smtClean="0">
                <a:solidFill>
                  <a:srgbClr val="0000FF"/>
                </a:solidFill>
              </a:rPr>
              <a:t>Quatro grupos foram definidos</a:t>
            </a:r>
            <a:r>
              <a:rPr lang="pt-BR" sz="1800" smtClean="0"/>
              <a:t>: </a:t>
            </a:r>
          </a:p>
          <a:p>
            <a:pPr>
              <a:lnSpc>
                <a:spcPct val="70000"/>
              </a:lnSpc>
              <a:buFont typeface="Wingdings" pitchFamily="2" charset="2"/>
              <a:buNone/>
            </a:pPr>
            <a:r>
              <a:rPr lang="pt-BR" sz="1800" smtClean="0"/>
              <a:t>     -bebês que receberam ou não terapia anti-hipertensiva, bebês nos nos quais a PA subiu ou não na taxa esperada (definida como um aumento na PA arterial média de ≥5 mmHg / dia). </a:t>
            </a:r>
          </a:p>
          <a:p>
            <a:pPr algn="ctr">
              <a:lnSpc>
                <a:spcPct val="70000"/>
              </a:lnSpc>
              <a:buFont typeface="Wingdings" pitchFamily="2" charset="2"/>
              <a:buNone/>
            </a:pPr>
            <a:r>
              <a:rPr lang="pt-BR" sz="1800" b="1" smtClean="0"/>
              <a:t>Participaram 16 Centros acadêmicos da Rede de Pesquisa Neonatal do Instituto Nacional de Saúde Infantil e Desenvolvimento Humano Eunice Kennedy Shriver.</a:t>
            </a:r>
          </a:p>
          <a:p>
            <a:pPr algn="ctr">
              <a:lnSpc>
                <a:spcPct val="70000"/>
              </a:lnSpc>
            </a:pPr>
            <a:r>
              <a:rPr lang="pt-BR" sz="1800" smtClean="0"/>
              <a:t>Desfechos principais</a:t>
            </a:r>
            <a:endParaRPr lang="pt-BR" sz="1800" b="1" smtClean="0"/>
          </a:p>
          <a:p>
            <a:pPr>
              <a:lnSpc>
                <a:spcPct val="70000"/>
              </a:lnSpc>
            </a:pPr>
            <a:r>
              <a:rPr lang="pt-BR" sz="1800" smtClean="0"/>
              <a:t>Morte ou comprometimento do neurodesenvolvimento / atraso no desenvolvimento aos 18-22 meses de idade.</a:t>
            </a:r>
          </a:p>
          <a:p>
            <a:pPr>
              <a:lnSpc>
                <a:spcPct val="70000"/>
              </a:lnSpc>
            </a:pPr>
            <a:endParaRPr lang="pt-BR" sz="1800" smtClean="0"/>
          </a:p>
        </p:txBody>
      </p:sp>
      <p:sp>
        <p:nvSpPr>
          <p:cNvPr id="81924" name="Rectangle 4"/>
          <p:cNvSpPr>
            <a:spLocks noChangeArrowheads="1"/>
          </p:cNvSpPr>
          <p:nvPr/>
        </p:nvSpPr>
        <p:spPr bwMode="auto">
          <a:xfrm>
            <a:off x="0" y="1341438"/>
            <a:ext cx="9144000" cy="9128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a:hlinkClick r:id="rId2"/>
              </a:rPr>
              <a:t>Early blood pressure, antihypotensive therapy and outcomes at 18-22 months' corrected age in extremely preterm infants.</a:t>
            </a:r>
            <a:r>
              <a:rPr lang="pt-BR" sz="1200"/>
              <a:t>Batton B, Li L, Newman NS, Das A, Watterberg KL, Yoder BA, Faix RG, Laughon MM, Stoll BJ, Higgins RD, Walsh MC; Eunice Kennedy Shriver National Institute of Child Health &amp; Human Development Neonatal Research Network.Arch Dis Child Fetal Neonatal Ed. 2016 May;101(3):F201-6. doi: 10.1136/archdischild-2015-308899. Epub 2015 Nov 13.PMID: 26567120.</a:t>
            </a:r>
            <a:r>
              <a:rPr lang="pt-BR" sz="1200" b="1">
                <a:hlinkClick r:id="rId2"/>
              </a:rPr>
              <a:t>Free PMC Article</a:t>
            </a:r>
            <a:r>
              <a:rPr lang="pt-BR" sz="1200" u="sng">
                <a:hlinkClick r:id="rId3"/>
              </a:rPr>
              <a:t>Similar articles</a:t>
            </a:r>
            <a:endParaRPr lang="pt-BR" sz="1200" u="sng"/>
          </a:p>
        </p:txBody>
      </p:sp>
      <p:sp>
        <p:nvSpPr>
          <p:cNvPr id="81925" name="Rectangle 5"/>
          <p:cNvSpPr>
            <a:spLocks noChangeArrowheads="1"/>
          </p:cNvSpPr>
          <p:nvPr/>
        </p:nvSpPr>
        <p:spPr bwMode="auto">
          <a:xfrm>
            <a:off x="323850" y="333375"/>
            <a:ext cx="828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u="sng">
                <a:solidFill>
                  <a:srgbClr val="0000FF"/>
                </a:solidFill>
                <a:hlinkClick r:id="rId4"/>
              </a:rPr>
              <a:t>Pressão arterial precoce,terapia anti-hipotensora e resultados com 18-22 meses de idade corrigida nos pré-termos extremos</a:t>
            </a:r>
            <a:endParaRPr lang="pt-BR" b="1" u="sng">
              <a:solidFill>
                <a:srgbClr val="0000FF"/>
              </a:solidFill>
            </a:endParaRPr>
          </a:p>
        </p:txBody>
      </p:sp>
      <p:pic>
        <p:nvPicPr>
          <p:cNvPr id="81926" name="Picture 6" descr="ppt">
            <a:hlinkClick r:id="rId5" tooltip="Hipotens_tratat_neurodesen"/>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6921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1927" name="AutoShape 7"/>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179388" y="908050"/>
            <a:ext cx="8713787" cy="5264150"/>
          </a:xfrm>
        </p:spPr>
        <p:txBody>
          <a:bodyPr/>
          <a:lstStyle/>
          <a:p>
            <a:r>
              <a:rPr lang="pt-BR" smtClean="0">
                <a:solidFill>
                  <a:srgbClr val="0000FF"/>
                </a:solidFill>
              </a:rPr>
              <a:t>RESULTADOS</a:t>
            </a:r>
          </a:p>
          <a:p>
            <a:pPr>
              <a:buFont typeface="Wingdings" pitchFamily="2" charset="2"/>
              <a:buNone/>
            </a:pPr>
            <a:endParaRPr lang="pt-BR" smtClean="0">
              <a:solidFill>
                <a:srgbClr val="0000FF"/>
              </a:solidFill>
            </a:endParaRPr>
          </a:p>
          <a:p>
            <a:pPr>
              <a:buFont typeface="Wingdings" pitchFamily="2" charset="2"/>
              <a:buNone/>
            </a:pPr>
            <a:r>
              <a:rPr lang="pt-BR" smtClean="0"/>
              <a:t>   </a:t>
            </a:r>
            <a:r>
              <a:rPr lang="pt-BR" sz="2400" smtClean="0"/>
              <a:t>De 367 crianças, 203 (55%) receberam uma terapia anti-hipotensiva, 272 (74%) sobreviveram à alta e 331 (90%) tiveram um resultado conhecido aos 18-22 meses de idade. Com a regressão logística, houve um aumento do risco de morte / comprometimento do neurodesenvolvimento com terapia anti-hipertensiva versus nenhum tratamento (</a:t>
            </a:r>
            <a:r>
              <a:rPr lang="pt-BR" sz="2400" smtClean="0">
                <a:solidFill>
                  <a:srgbClr val="0000FF"/>
                </a:solidFill>
              </a:rPr>
              <a:t>OR 1,836, IC 95% 1,092 a 3,086</a:t>
            </a:r>
            <a:r>
              <a:rPr lang="pt-BR" sz="2400" smtClean="0"/>
              <a:t>), mas não deficiente neurodesenvolvimento somente (OR 1,53, IC 95% 0,708 a 3,307).</a:t>
            </a:r>
          </a:p>
          <a:p>
            <a:endParaRPr lang="pt-BR" sz="2400" smtClean="0"/>
          </a:p>
          <a:p>
            <a:pPr>
              <a:buFont typeface="Wingdings" pitchFamily="2" charset="2"/>
              <a:buNone/>
            </a:pPr>
            <a:r>
              <a:rPr lang="pt-BR" smtClean="0">
                <a:solidFill>
                  <a:srgbClr val="0000FF"/>
                </a:solidFill>
              </a:rPr>
              <a:t>                                              </a:t>
            </a:r>
            <a:endParaRPr lang="pt-BR" smtClean="0">
              <a:solidFill>
                <a:srgbClr val="FF0000"/>
              </a:solidFill>
            </a:endParaRPr>
          </a:p>
        </p:txBody>
      </p:sp>
      <p:sp>
        <p:nvSpPr>
          <p:cNvPr id="82948" name="AutoShape 4"/>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p:txBody>
          <a:bodyPr wrap="square" numCol="1" anchorCtr="0" compatLnSpc="1">
            <a:prstTxWarp prst="textNoShape">
              <a:avLst/>
            </a:prstTxWarp>
          </a:bodyPr>
          <a:lstStyle/>
          <a:p>
            <a:r>
              <a:rPr lang="pt-BR" cap="none" smtClean="0">
                <a:solidFill>
                  <a:schemeClr val="tx1"/>
                </a:solidFill>
              </a:rPr>
              <a:t>                 Conclusões</a:t>
            </a:r>
          </a:p>
        </p:txBody>
      </p:sp>
      <p:sp>
        <p:nvSpPr>
          <p:cNvPr id="84995" name="Rectangle 3"/>
          <p:cNvSpPr>
            <a:spLocks noGrp="1"/>
          </p:cNvSpPr>
          <p:nvPr>
            <p:ph type="body" idx="4294967295"/>
          </p:nvPr>
        </p:nvSpPr>
        <p:spPr>
          <a:xfrm>
            <a:off x="457200" y="1600200"/>
            <a:ext cx="8578850" cy="4876800"/>
          </a:xfrm>
        </p:spPr>
        <p:txBody>
          <a:bodyPr/>
          <a:lstStyle/>
          <a:p>
            <a:r>
              <a:rPr lang="pt-BR" sz="1800" b="1" smtClean="0">
                <a:solidFill>
                  <a:srgbClr val="FF0000"/>
                </a:solidFill>
              </a:rPr>
              <a:t>Os prematuros extremos que receberam terapia  anti-hipotensora    nas primeiras 24 h após o nascimento, tinham uma significativamente maior taxa de morte ou neurodesenvolvimento prejudicado em 18-22 meses de idade corrigida em relação às crianças não tratadas, independentemente de alterações precoces na PA.</a:t>
            </a:r>
          </a:p>
          <a:p>
            <a:r>
              <a:rPr lang="pt-BR" sz="1800" smtClean="0"/>
              <a:t>Estes resultados não podem ser explicados pelas diferenças nos marcadores de gravidade da doença coletadas para este estudo, que incluem fatores conhecidos por afetar a sobrevivência infantil e morbidade. </a:t>
            </a:r>
          </a:p>
          <a:p>
            <a:pPr algn="ctr"/>
            <a:r>
              <a:rPr lang="en-US" sz="1800" b="1" smtClean="0">
                <a:solidFill>
                  <a:srgbClr val="FF0000"/>
                </a:solidFill>
              </a:rPr>
              <a:t>Há evidências limitadas que sugerem que terapias anti-hipotensoras possam realmente melhorar o resultado para prematuros extremos, porém existe uma preocupação crescente que  estas terapias possam ser prejudicial.</a:t>
            </a:r>
          </a:p>
        </p:txBody>
      </p:sp>
      <p:sp>
        <p:nvSpPr>
          <p:cNvPr id="84996" name="AutoShape 4"/>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p:txBody>
          <a:bodyPr wrap="square" numCol="1" anchorCtr="0" compatLnSpc="1">
            <a:prstTxWarp prst="textNoShape">
              <a:avLst/>
            </a:prstTxWarp>
          </a:bodyPr>
          <a:lstStyle/>
          <a:p>
            <a:r>
              <a:rPr lang="pt-BR" cap="none" smtClean="0">
                <a:solidFill>
                  <a:schemeClr val="tx1"/>
                </a:solidFill>
              </a:rPr>
              <a:t>Portanto...</a:t>
            </a:r>
          </a:p>
        </p:txBody>
      </p:sp>
      <p:sp>
        <p:nvSpPr>
          <p:cNvPr id="86019" name="Rectangle 3"/>
          <p:cNvSpPr>
            <a:spLocks noGrp="1"/>
          </p:cNvSpPr>
          <p:nvPr>
            <p:ph type="body" idx="4294967295"/>
          </p:nvPr>
        </p:nvSpPr>
        <p:spPr>
          <a:xfrm>
            <a:off x="0" y="1600200"/>
            <a:ext cx="8686800" cy="4876800"/>
          </a:xfrm>
        </p:spPr>
        <p:txBody>
          <a:bodyPr/>
          <a:lstStyle/>
          <a:p>
            <a:pPr algn="ctr">
              <a:buFont typeface="Wingdings" pitchFamily="2" charset="2"/>
              <a:buNone/>
            </a:pPr>
            <a:r>
              <a:rPr lang="pt-BR" smtClean="0"/>
              <a:t>   </a:t>
            </a:r>
            <a:r>
              <a:rPr lang="pt-BR" b="1" smtClean="0">
                <a:solidFill>
                  <a:srgbClr val="FF0000"/>
                </a:solidFill>
              </a:rPr>
              <a:t>Independente das alterações precoces da PA, a</a:t>
            </a:r>
          </a:p>
          <a:p>
            <a:pPr algn="ctr">
              <a:buFont typeface="Wingdings" pitchFamily="2" charset="2"/>
              <a:buNone/>
            </a:pPr>
            <a:r>
              <a:rPr lang="pt-BR" b="1" smtClean="0">
                <a:solidFill>
                  <a:srgbClr val="FF0000"/>
                </a:solidFill>
              </a:rPr>
              <a:t>  exposição à terapêutica anti-hipotensora foi associada com um aumento do risco de morte / deficiente neurodesenvolvimento (NIDD) na idade corrigida de  18-22 meses,controlando os fatores de risco conhecidos que  afetam a sobrevivência e desenvolvimento neurológico.</a:t>
            </a:r>
          </a:p>
        </p:txBody>
      </p:sp>
      <p:pic>
        <p:nvPicPr>
          <p:cNvPr id="8602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4076700"/>
            <a:ext cx="6465888" cy="1765300"/>
          </a:xfrm>
          <a:prstGeom prst="rect">
            <a:avLst/>
          </a:prstGeom>
          <a:solidFill>
            <a:srgbClr val="FF0000"/>
          </a:solidFill>
          <a:ln w="57150">
            <a:solidFill>
              <a:srgbClr val="FF0000"/>
            </a:solidFill>
            <a:miter lim="800000"/>
            <a:headEnd/>
            <a:tailEnd/>
          </a:ln>
        </p:spPr>
      </p:pic>
      <p:sp>
        <p:nvSpPr>
          <p:cNvPr id="86022" name="AutoShape 6"/>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idx="4294967295"/>
          </p:nvPr>
        </p:nvSpPr>
        <p:spPr>
          <a:xfrm>
            <a:off x="755650" y="3068638"/>
            <a:ext cx="8229600" cy="3529012"/>
          </a:xfrm>
          <a:solidFill>
            <a:srgbClr val="CC66FF"/>
          </a:solidFill>
          <a:ln w="38100">
            <a:solidFill>
              <a:srgbClr val="000000"/>
            </a:solidFill>
            <a:miter lim="800000"/>
            <a:headEnd/>
            <a:tailEnd/>
          </a:ln>
        </p:spPr>
        <p:txBody>
          <a:bodyPr/>
          <a:lstStyle/>
          <a:p>
            <a:pPr>
              <a:buFont typeface="Wingdings" pitchFamily="2" charset="2"/>
              <a:buNone/>
            </a:pPr>
            <a:r>
              <a:rPr lang="pt-BR" smtClean="0"/>
              <a:t>                     </a:t>
            </a:r>
            <a:r>
              <a:rPr lang="pt-BR" sz="2400" b="1" smtClean="0">
                <a:solidFill>
                  <a:srgbClr val="FFFF00"/>
                </a:solidFill>
              </a:rPr>
              <a:t>O que este estudo adiciona</a:t>
            </a:r>
          </a:p>
          <a:p>
            <a:r>
              <a:rPr lang="pt-BR" smtClean="0"/>
              <a:t>Crianças que receberam a terapia anti-hipotensora foram</a:t>
            </a:r>
          </a:p>
          <a:p>
            <a:pPr>
              <a:buFont typeface="Wingdings" pitchFamily="2" charset="2"/>
              <a:buNone/>
            </a:pPr>
            <a:r>
              <a:rPr lang="pt-BR" smtClean="0"/>
              <a:t>   mais propensos a ter deficiente ou retardo do neurodesenvolvimento em relação às crianças não tratadas, independentemente  se a pressão sanguínea aumentou.</a:t>
            </a:r>
          </a:p>
          <a:p>
            <a:r>
              <a:rPr lang="pt-BR" smtClean="0"/>
              <a:t>▸ Estes resultados não podem ser explicados pelas diferenças na severidade de  marcadores da doença investigada. </a:t>
            </a:r>
          </a:p>
        </p:txBody>
      </p:sp>
      <p:pic>
        <p:nvPicPr>
          <p:cNvPr id="870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333375"/>
            <a:ext cx="4152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4294967295"/>
          </p:nvPr>
        </p:nvSpPr>
        <p:spPr/>
        <p:txBody>
          <a:bodyPr/>
          <a:lstStyle/>
          <a:p>
            <a:pPr marL="447675" indent="-382588">
              <a:lnSpc>
                <a:spcPct val="80000"/>
              </a:lnSpc>
            </a:pPr>
            <a:r>
              <a:rPr lang="pt-BR" sz="1200" smtClean="0">
                <a:effectLst>
                  <a:outerShdw blurRad="38100" dist="38100" dir="2700000" algn="tl">
                    <a:srgbClr val="C0C0C0"/>
                  </a:outerShdw>
                </a:effectLst>
              </a:rPr>
              <a:t>Não há nenhum valor de hipotensão que prediga um pior prognóstico na literatura</a:t>
            </a:r>
          </a:p>
          <a:p>
            <a:pPr marL="447675" indent="-382588">
              <a:lnSpc>
                <a:spcPct val="80000"/>
              </a:lnSpc>
            </a:pPr>
            <a:r>
              <a:rPr lang="pt-BR" sz="1600" smtClean="0">
                <a:effectLst>
                  <a:outerShdw blurRad="38100" dist="38100" dir="2700000" algn="tl">
                    <a:srgbClr val="C0C0C0"/>
                  </a:outerShdw>
                </a:effectLst>
              </a:rPr>
              <a:t>Definir critérios que estabeleçam qual criança tem mais risco pela hipotensão é algo que precisa ser melhor estudado</a:t>
            </a:r>
          </a:p>
          <a:p>
            <a:pPr marL="447675" indent="-382588">
              <a:lnSpc>
                <a:spcPct val="80000"/>
              </a:lnSpc>
            </a:pPr>
            <a:r>
              <a:rPr lang="pt-BR" sz="1600" smtClean="0">
                <a:effectLst>
                  <a:outerShdw blurRad="38100" dist="38100" dir="2700000" algn="tl">
                    <a:srgbClr val="C0C0C0"/>
                  </a:outerShdw>
                </a:effectLst>
              </a:rPr>
              <a:t>Estudos precisariam mostrar se crianças com hipotensão tratadas teriam menores lesões cerebrais e a partir de qual nível pressórico essas lesões seriam maiores</a:t>
            </a:r>
          </a:p>
          <a:p>
            <a:pPr marL="447675" indent="-382588" algn="ctr">
              <a:lnSpc>
                <a:spcPct val="80000"/>
              </a:lnSpc>
              <a:buFont typeface="Wingdings" pitchFamily="2" charset="2"/>
              <a:buNone/>
            </a:pPr>
            <a:r>
              <a:rPr lang="pt-BR" sz="1600" b="1" smtClean="0">
                <a:solidFill>
                  <a:srgbClr val="0000FF"/>
                </a:solidFill>
                <a:effectLst>
                  <a:outerShdw blurRad="38100" dist="38100" dir="2700000" algn="tl">
                    <a:srgbClr val="C0C0C0"/>
                  </a:outerShdw>
                </a:effectLst>
              </a:rPr>
              <a:t>96% dos neonatologistas do Canadá recomendam uso de fluidos para hipotensão. Há um grande número de complicações inerentes à ressuscitação volêmica </a:t>
            </a:r>
          </a:p>
          <a:p>
            <a:pPr marL="447675" indent="-382588">
              <a:lnSpc>
                <a:spcPct val="80000"/>
              </a:lnSpc>
            </a:pPr>
            <a:r>
              <a:rPr lang="pt-BR" sz="1600" smtClean="0">
                <a:effectLst>
                  <a:outerShdw blurRad="38100" dist="38100" dir="2700000" algn="tl">
                    <a:srgbClr val="C0C0C0"/>
                  </a:outerShdw>
                </a:effectLst>
              </a:rPr>
              <a:t>A resposta a inotrópicos varia em função da diferença entre receptores e da complexa resposta cardiovascular</a:t>
            </a:r>
          </a:p>
          <a:p>
            <a:pPr marL="447675" indent="-382588">
              <a:lnSpc>
                <a:spcPct val="80000"/>
              </a:lnSpc>
            </a:pPr>
            <a:r>
              <a:rPr lang="pt-BR" sz="1600" smtClean="0">
                <a:effectLst>
                  <a:outerShdw blurRad="38100" dist="38100" dir="2700000" algn="tl">
                    <a:srgbClr val="C0C0C0"/>
                  </a:outerShdw>
                </a:effectLst>
              </a:rPr>
              <a:t>Esta revisão crítica e sistemática revela que não há evidências para suportar um consenso na intervenção da hipotensão em RN.</a:t>
            </a:r>
            <a:endParaRPr lang="pt-BR" sz="1600" smtClean="0"/>
          </a:p>
          <a:p>
            <a:pPr marL="447675" indent="-382588">
              <a:lnSpc>
                <a:spcPct val="80000"/>
              </a:lnSpc>
            </a:pPr>
            <a:r>
              <a:rPr lang="pt-BR" sz="1600" smtClean="0">
                <a:solidFill>
                  <a:srgbClr val="0000FF"/>
                </a:solidFill>
                <a:effectLst>
                  <a:outerShdw blurRad="38100" dist="38100" dir="2700000" algn="tl">
                    <a:srgbClr val="C0C0C0"/>
                  </a:outerShdw>
                </a:effectLst>
              </a:rPr>
              <a:t>Tratar o bebê somente com base na baixa PA deveria ser revisto</a:t>
            </a:r>
          </a:p>
          <a:p>
            <a:pPr marL="447675" indent="-382588">
              <a:lnSpc>
                <a:spcPct val="80000"/>
              </a:lnSpc>
            </a:pPr>
            <a:endParaRPr lang="pt-BR" sz="1600" smtClean="0">
              <a:solidFill>
                <a:srgbClr val="0000FF"/>
              </a:solidFill>
            </a:endParaRPr>
          </a:p>
          <a:p>
            <a:pPr marL="447675" indent="-382588" algn="ctr">
              <a:lnSpc>
                <a:spcPct val="80000"/>
              </a:lnSpc>
            </a:pPr>
            <a:r>
              <a:rPr lang="pt-BR" sz="1600" b="1" smtClean="0">
                <a:solidFill>
                  <a:srgbClr val="0000FF"/>
                </a:solidFill>
                <a:effectLst>
                  <a:outerShdw blurRad="38100" dist="38100" dir="2700000" algn="tl">
                    <a:srgbClr val="C0C0C0"/>
                  </a:outerShdw>
                </a:effectLst>
              </a:rPr>
              <a:t>A combinação de baixa PA com sinais clínicos de baixa perfusão parece esteve mais fortemente relacionado com o prognóstico</a:t>
            </a:r>
          </a:p>
        </p:txBody>
      </p:sp>
      <p:graphicFrame>
        <p:nvGraphicFramePr>
          <p:cNvPr id="50195" name="Group 19"/>
          <p:cNvGraphicFramePr>
            <a:graphicFrameLocks noGrp="1"/>
          </p:cNvGraphicFramePr>
          <p:nvPr/>
        </p:nvGraphicFramePr>
        <p:xfrm>
          <a:off x="684213" y="333375"/>
          <a:ext cx="7775575" cy="944563"/>
        </p:xfrm>
        <a:graphic>
          <a:graphicData uri="http://schemas.openxmlformats.org/drawingml/2006/table">
            <a:tbl>
              <a:tblPr/>
              <a:tblGrid>
                <a:gridCol w="6953250"/>
                <a:gridCol w="822325"/>
              </a:tblGrid>
              <a:tr h="944563">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400" b="1" i="0" u="none" strike="noStrike" cap="none" normalizeH="0" baseline="0" dirty="0" smtClean="0">
                          <a:ln>
                            <a:noFill/>
                          </a:ln>
                          <a:solidFill>
                            <a:srgbClr val="0000FF"/>
                          </a:solidFill>
                          <a:effectLst/>
                          <a:latin typeface="Verdana" pitchFamily="34" charset="0"/>
                          <a:cs typeface="Times New Roman" pitchFamily="18" charset="0"/>
                        </a:rPr>
                        <a:t>Tratamento da hipotensão em rec</a:t>
                      </a:r>
                      <a:r>
                        <a:rPr kumimoji="0" lang="pt-BR" sz="1400" b="1" i="0" u="none" strike="noStrike" cap="none" normalizeH="0" baseline="0" dirty="0" smtClean="0">
                          <a:ln>
                            <a:noFill/>
                          </a:ln>
                          <a:solidFill>
                            <a:srgbClr val="0000FF"/>
                          </a:solidFill>
                          <a:effectLst/>
                          <a:latin typeface="Arial" pitchFamily="34" charset="0"/>
                          <a:cs typeface="Times New Roman" pitchFamily="18" charset="0"/>
                        </a:rPr>
                        <a:t>é</a:t>
                      </a:r>
                      <a:r>
                        <a:rPr kumimoji="0" lang="pt-BR" sz="1400" b="1" i="0" u="none" strike="noStrike" cap="none" normalizeH="0" baseline="0" dirty="0" smtClean="0">
                          <a:ln>
                            <a:noFill/>
                          </a:ln>
                          <a:solidFill>
                            <a:srgbClr val="0000FF"/>
                          </a:solidFill>
                          <a:effectLst/>
                          <a:latin typeface="Verdana" pitchFamily="34" charset="0"/>
                          <a:cs typeface="Times New Roman" pitchFamily="18" charset="0"/>
                        </a:rPr>
                        <a:t>m-nascidos pr</a:t>
                      </a:r>
                      <a:r>
                        <a:rPr kumimoji="0" lang="pt-BR" sz="1400" b="1" i="0" u="none" strike="noStrike" cap="none" normalizeH="0" baseline="0" dirty="0" smtClean="0">
                          <a:ln>
                            <a:noFill/>
                          </a:ln>
                          <a:solidFill>
                            <a:srgbClr val="0000FF"/>
                          </a:solidFill>
                          <a:effectLst/>
                          <a:latin typeface="Arial" pitchFamily="34" charset="0"/>
                          <a:cs typeface="Times New Roman" pitchFamily="18" charset="0"/>
                        </a:rPr>
                        <a:t>é</a:t>
                      </a:r>
                      <a:r>
                        <a:rPr kumimoji="0" lang="pt-BR" sz="1400" b="1" i="0" u="none" strike="noStrike" cap="none" normalizeH="0" baseline="0" dirty="0" smtClean="0">
                          <a:ln>
                            <a:noFill/>
                          </a:ln>
                          <a:solidFill>
                            <a:srgbClr val="0000FF"/>
                          </a:solidFill>
                          <a:effectLst/>
                          <a:latin typeface="Verdana" pitchFamily="34" charset="0"/>
                          <a:cs typeface="Times New Roman" pitchFamily="18" charset="0"/>
                        </a:rPr>
                        <a:t>-termos: quando e com o que: uma revisão cr</a:t>
                      </a:r>
                      <a:r>
                        <a:rPr kumimoji="0" lang="pt-BR" sz="1400" b="1" i="0" u="none" strike="noStrike" cap="none" normalizeH="0" baseline="0" dirty="0" smtClean="0">
                          <a:ln>
                            <a:noFill/>
                          </a:ln>
                          <a:solidFill>
                            <a:srgbClr val="0000FF"/>
                          </a:solidFill>
                          <a:effectLst/>
                          <a:latin typeface="Arial" pitchFamily="34" charset="0"/>
                          <a:cs typeface="Times New Roman" pitchFamily="18" charset="0"/>
                        </a:rPr>
                        <a:t>í</a:t>
                      </a:r>
                      <a:r>
                        <a:rPr kumimoji="0" lang="pt-BR" sz="1400" b="1" i="0" u="none" strike="noStrike" cap="none" normalizeH="0" baseline="0" dirty="0" smtClean="0">
                          <a:ln>
                            <a:noFill/>
                          </a:ln>
                          <a:solidFill>
                            <a:srgbClr val="0000FF"/>
                          </a:solidFill>
                          <a:effectLst/>
                          <a:latin typeface="Verdana" pitchFamily="34" charset="0"/>
                          <a:cs typeface="Times New Roman" pitchFamily="18" charset="0"/>
                        </a:rPr>
                        <a:t>tica e sistem</a:t>
                      </a:r>
                      <a:r>
                        <a:rPr kumimoji="0" lang="pt-BR" sz="1400" b="1" i="0" u="none" strike="noStrike" cap="none" normalizeH="0" baseline="0" dirty="0" smtClean="0">
                          <a:ln>
                            <a:noFill/>
                          </a:ln>
                          <a:solidFill>
                            <a:srgbClr val="0000FF"/>
                          </a:solidFill>
                          <a:effectLst/>
                          <a:latin typeface="Arial" pitchFamily="34" charset="0"/>
                          <a:cs typeface="Times New Roman" pitchFamily="18" charset="0"/>
                        </a:rPr>
                        <a:t>á</a:t>
                      </a:r>
                      <a:r>
                        <a:rPr kumimoji="0" lang="pt-BR" sz="1400" b="1" i="0" u="none" strike="noStrike" cap="none" normalizeH="0" baseline="0" dirty="0" smtClean="0">
                          <a:ln>
                            <a:noFill/>
                          </a:ln>
                          <a:solidFill>
                            <a:srgbClr val="0000FF"/>
                          </a:solidFill>
                          <a:effectLst/>
                          <a:latin typeface="Verdana" pitchFamily="34" charset="0"/>
                          <a:cs typeface="Times New Roman" pitchFamily="18" charset="0"/>
                        </a:rPr>
                        <a:t>tica</a:t>
                      </a:r>
                      <a:r>
                        <a:rPr kumimoji="0" lang="pt-BR" sz="1400" b="0" i="0" u="none" strike="noStrike" cap="none" normalizeH="0" baseline="0" dirty="0" smtClean="0">
                          <a:ln>
                            <a:noFill/>
                          </a:ln>
                          <a:solidFill>
                            <a:srgbClr val="0000FF"/>
                          </a:solidFill>
                          <a:effectLst/>
                          <a:latin typeface="Times New Roman" pitchFamily="18" charset="0"/>
                          <a:cs typeface="Times New Roman" pitchFamily="18" charset="0"/>
                        </a:rPr>
                        <a:t/>
                      </a:r>
                      <a:br>
                        <a:rPr kumimoji="0" lang="pt-BR" sz="1400" b="0" i="0" u="none" strike="noStrike" cap="none" normalizeH="0" baseline="0" dirty="0" smtClean="0">
                          <a:ln>
                            <a:noFill/>
                          </a:ln>
                          <a:solidFill>
                            <a:srgbClr val="0000FF"/>
                          </a:solidFill>
                          <a:effectLst/>
                          <a:latin typeface="Times New Roman" pitchFamily="18" charset="0"/>
                          <a:cs typeface="Times New Roman" pitchFamily="18" charset="0"/>
                        </a:rPr>
                      </a:b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Autor(es): EM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Dempsey</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and KJ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Barrington</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Apresenta</a:t>
                      </a:r>
                      <a:r>
                        <a:rPr kumimoji="0" lang="pt-BR" sz="1200" b="0" i="0" u="none" strike="noStrike" cap="none" normalizeH="0" baseline="0" dirty="0" err="1" smtClean="0">
                          <a:ln>
                            <a:noFill/>
                          </a:ln>
                          <a:solidFill>
                            <a:srgbClr val="999999"/>
                          </a:solidFill>
                          <a:effectLst/>
                          <a:latin typeface="Arial" pitchFamily="34" charset="0"/>
                          <a:cs typeface="Times New Roman" pitchFamily="18" charset="0"/>
                        </a:rPr>
                        <a:t>ç</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ão:Carina</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Lassance</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Hans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Stauber</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Vanessa </a:t>
                      </a:r>
                      <a:r>
                        <a:rPr kumimoji="0" lang="pt-BR" sz="1200" b="0" i="0" u="none" strike="noStrike" cap="none" normalizeH="0" baseline="0" dirty="0" err="1" smtClean="0">
                          <a:ln>
                            <a:noFill/>
                          </a:ln>
                          <a:solidFill>
                            <a:srgbClr val="999999"/>
                          </a:solidFill>
                          <a:effectLst/>
                          <a:latin typeface="Verdana" pitchFamily="34" charset="0"/>
                          <a:cs typeface="Times New Roman" pitchFamily="18" charset="0"/>
                        </a:rPr>
                        <a:t>Cândidoe</a:t>
                      </a: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 Paulo R. Margotto</a:t>
                      </a:r>
                      <a:endParaRPr kumimoji="0" lang="pt-BR" sz="1200" b="0" i="0" u="none" strike="noStrike" cap="none" normalizeH="0" baseline="0" dirty="0" smtClean="0">
                        <a:ln>
                          <a:noFill/>
                        </a:ln>
                        <a:solidFill>
                          <a:schemeClr val="tx1"/>
                        </a:solidFill>
                        <a:effectLst/>
                        <a:latin typeface="Arial" pitchFamily="34" charset="0"/>
                      </a:endParaRPr>
                    </a:p>
                  </a:txBody>
                  <a:tcPr marT="45705" marB="45705"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9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9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900" b="0" i="0" u="none" strike="noStrike" cap="none" normalizeH="0" baseline="0" smtClean="0">
                        <a:ln>
                          <a:noFill/>
                        </a:ln>
                        <a:solidFill>
                          <a:srgbClr val="000000"/>
                        </a:solidFill>
                        <a:effectLst/>
                        <a:latin typeface="Times New Roman" pitchFamily="18" charset="0"/>
                        <a:cs typeface="Times New Roman" pitchFamily="18" charset="0"/>
                      </a:endParaRPr>
                    </a:p>
                  </a:txBody>
                  <a:tcPr marT="45705" marB="45705" horzOverflow="overflow">
                    <a:lnL>
                      <a:noFill/>
                    </a:lnL>
                    <a:lnR>
                      <a:noFill/>
                    </a:lnR>
                    <a:lnT>
                      <a:noFill/>
                    </a:lnT>
                    <a:lnB>
                      <a:noFill/>
                    </a:lnB>
                    <a:lnTlToBr>
                      <a:noFill/>
                    </a:lnTlToBr>
                    <a:lnBlToTr>
                      <a:noFill/>
                    </a:lnBlToTr>
                    <a:solidFill>
                      <a:srgbClr val="E4E4E4"/>
                    </a:solidFill>
                  </a:tcPr>
                </a:tc>
              </a:tr>
            </a:tbl>
          </a:graphicData>
        </a:graphic>
      </p:graphicFrame>
      <p:sp>
        <p:nvSpPr>
          <p:cNvPr id="80903" name="Rectangle 7"/>
          <p:cNvSpPr>
            <a:spLocks noChangeArrowheads="1"/>
          </p:cNvSpPr>
          <p:nvPr/>
        </p:nvSpPr>
        <p:spPr bwMode="auto">
          <a:xfrm>
            <a:off x="179388" y="1412875"/>
            <a:ext cx="8964612" cy="9128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a:hlinkClick r:id="rId3"/>
              </a:rPr>
              <a:t>Management of hypotension in preterm infants (The HIP Trial): a randomised controlled trial of hypotension management in extremely low gestational age newborns.</a:t>
            </a:r>
            <a:r>
              <a:rPr lang="pt-BR" sz="1200"/>
              <a:t>Dempsey EM, Barrington KJ, Marlow N, O'Donnell CP, Miletin J, Naulaers G, Cheung PY, Corcoran D, Pons G, Stranak Z, Van Laere D; HIP Consortium.</a:t>
            </a:r>
          </a:p>
          <a:p>
            <a:pPr algn="ctr"/>
            <a:r>
              <a:rPr lang="pt-BR" sz="1200"/>
              <a:t>Neonatology. 2014;105(4):275-81. doi: 10.1159/000357553. Epub 2014 Feb 27.</a:t>
            </a:r>
          </a:p>
          <a:p>
            <a:pPr algn="ctr"/>
            <a:r>
              <a:rPr lang="pt-BR" sz="1200"/>
              <a:t>PMID: 24576799.</a:t>
            </a:r>
            <a:r>
              <a:rPr lang="pt-BR" sz="1200" b="1">
                <a:hlinkClick r:id="rId3"/>
              </a:rPr>
              <a:t>Free Article</a:t>
            </a:r>
            <a:r>
              <a:rPr lang="pt-BR" sz="1200" b="1"/>
              <a:t>.</a:t>
            </a:r>
            <a:r>
              <a:rPr lang="pt-BR" sz="1200" u="sng">
                <a:hlinkClick r:id="rId4"/>
              </a:rPr>
              <a:t>Similar articles</a:t>
            </a:r>
            <a:endParaRPr lang="pt-BR" sz="1200" u="sng"/>
          </a:p>
        </p:txBody>
      </p:sp>
      <p:pic>
        <p:nvPicPr>
          <p:cNvPr id="80905" name="Picture 9" descr="ppt">
            <a:hlinkClick r:id="rId5" tooltip="hipotensão_controversia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4762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p:txBody>
          <a:bodyPr/>
          <a:lstStyle/>
          <a:p>
            <a:pPr>
              <a:buFont typeface="Wingdings" pitchFamily="2" charset="2"/>
              <a:buNone/>
            </a:pPr>
            <a:r>
              <a:rPr lang="pt-BR" b="1" dirty="0" smtClean="0"/>
              <a:t>                             Devemos tratar PA baixa?</a:t>
            </a:r>
          </a:p>
          <a:p>
            <a:r>
              <a:rPr lang="pt-BR" b="1" dirty="0" smtClean="0"/>
              <a:t>Devemos tolerar ou não a baixa PA se outros parâmetros hemodinâmicos estão na faixa do normal:</a:t>
            </a:r>
            <a:endParaRPr lang="pt-BR" dirty="0" smtClean="0"/>
          </a:p>
          <a:p>
            <a:r>
              <a:rPr lang="pt-BR" dirty="0" smtClean="0"/>
              <a:t>Estudos tem mostrado resultado neurológico ruim com  aumento da hemorragia intraventricular e leucomalácia quando utilizada a terapia </a:t>
            </a:r>
            <a:r>
              <a:rPr lang="pt-BR" dirty="0" err="1" smtClean="0"/>
              <a:t>anti-hipotensiva</a:t>
            </a:r>
            <a:r>
              <a:rPr lang="pt-BR" dirty="0" smtClean="0"/>
              <a:t> (16,17).</a:t>
            </a:r>
          </a:p>
          <a:p>
            <a:r>
              <a:rPr lang="pt-BR" dirty="0" smtClean="0"/>
              <a:t>No entanto a hipotensão, por si só, pode ser responsável pela hemorragia intraventricular (18);</a:t>
            </a:r>
            <a:endParaRPr lang="pt-BR" b="1" dirty="0" smtClean="0"/>
          </a:p>
          <a:p>
            <a:r>
              <a:rPr lang="pt-BR" b="1" dirty="0" smtClean="0"/>
              <a:t>Assim, devemos analisar outros fatores clínicos e biológicos em conjunto para instituição do tratamento de suporte hemodinâmico</a:t>
            </a:r>
            <a:r>
              <a:rPr lang="pt-BR" dirty="0" smtClean="0"/>
              <a:t>.</a:t>
            </a:r>
          </a:p>
        </p:txBody>
      </p:sp>
      <p:sp>
        <p:nvSpPr>
          <p:cNvPr id="69636" name="Rectangle 4"/>
          <p:cNvSpPr>
            <a:spLocks noChangeArrowheads="1"/>
          </p:cNvSpPr>
          <p:nvPr/>
        </p:nvSpPr>
        <p:spPr bwMode="auto">
          <a:xfrm>
            <a:off x="179388" y="0"/>
            <a:ext cx="9112250"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pt-BR" sz="2200" b="1" dirty="0">
                <a:solidFill>
                  <a:srgbClr val="072A4D"/>
                </a:solidFill>
                <a:latin typeface="Lato" pitchFamily="34" charset="0"/>
                <a:hlinkClick r:id="rId2"/>
              </a:rPr>
              <a:t>Como avaliar o estado hemodinâmico em rec</a:t>
            </a:r>
            <a:r>
              <a:rPr lang="pt-BR" sz="2200" b="1" dirty="0">
                <a:solidFill>
                  <a:srgbClr val="072A4D"/>
                </a:solidFill>
                <a:latin typeface="Rockwell"/>
                <a:hlinkClick r:id="rId2"/>
              </a:rPr>
              <a:t>é</a:t>
            </a:r>
            <a:r>
              <a:rPr lang="pt-BR" sz="2200" b="1" dirty="0">
                <a:solidFill>
                  <a:srgbClr val="072A4D"/>
                </a:solidFill>
                <a:latin typeface="Lato" pitchFamily="34" charset="0"/>
                <a:hlinkClick r:id="rId2"/>
              </a:rPr>
              <a:t>m-nascidos muito prematuros na primeira semana de vida?</a:t>
            </a:r>
            <a:endParaRPr lang="pt-BR" sz="2200" b="1" dirty="0">
              <a:solidFill>
                <a:srgbClr val="072A4D"/>
              </a:solidFill>
              <a:latin typeface="Lato" pitchFamily="34" charset="0"/>
            </a:endParaRPr>
          </a:p>
          <a:p>
            <a:pPr algn="ctr" eaLnBrk="0" hangingPunct="0"/>
            <a:r>
              <a:rPr lang="pt-BR" sz="600" u="sng" dirty="0">
                <a:solidFill>
                  <a:srgbClr val="78909C"/>
                </a:solidFill>
              </a:rPr>
              <a:t> </a:t>
            </a:r>
            <a:r>
              <a:rPr lang="pt-BR" sz="1300" dirty="0">
                <a:solidFill>
                  <a:srgbClr val="424242"/>
                </a:solidFill>
                <a:latin typeface="Source Sans Pro"/>
              </a:rPr>
              <a:t>Apresenta</a:t>
            </a:r>
            <a:r>
              <a:rPr lang="pt-BR" sz="1300" dirty="0">
                <a:solidFill>
                  <a:srgbClr val="424242"/>
                </a:solidFill>
                <a:latin typeface="Rockwell"/>
              </a:rPr>
              <a:t>ç</a:t>
            </a:r>
            <a:r>
              <a:rPr lang="pt-BR" sz="1300" dirty="0">
                <a:solidFill>
                  <a:srgbClr val="424242"/>
                </a:solidFill>
                <a:latin typeface="Source Sans Pro"/>
              </a:rPr>
              <a:t>ão: Marcus Lobo, Marcos Khouri, Gustavo Simão.</a:t>
            </a:r>
            <a:br>
              <a:rPr lang="pt-BR" sz="1300" dirty="0">
                <a:solidFill>
                  <a:srgbClr val="424242"/>
                </a:solidFill>
                <a:latin typeface="Source Sans Pro"/>
              </a:rPr>
            </a:br>
            <a:r>
              <a:rPr lang="pt-BR" sz="1300" dirty="0">
                <a:solidFill>
                  <a:srgbClr val="424242"/>
                </a:solidFill>
                <a:latin typeface="Source Sans Pro"/>
              </a:rPr>
              <a:t>Coordena</a:t>
            </a:r>
            <a:r>
              <a:rPr lang="pt-BR" sz="1300" dirty="0">
                <a:solidFill>
                  <a:srgbClr val="424242"/>
                </a:solidFill>
                <a:latin typeface="Rockwell"/>
              </a:rPr>
              <a:t>ç</a:t>
            </a:r>
            <a:r>
              <a:rPr lang="pt-BR" sz="1300" dirty="0">
                <a:solidFill>
                  <a:srgbClr val="424242"/>
                </a:solidFill>
                <a:latin typeface="Source Sans Pro"/>
              </a:rPr>
              <a:t>ão: Paulo R. Margotto.</a:t>
            </a:r>
            <a:br>
              <a:rPr lang="pt-BR" sz="1300" dirty="0">
                <a:solidFill>
                  <a:srgbClr val="424242"/>
                </a:solidFill>
                <a:latin typeface="Source Sans Pro"/>
              </a:rPr>
            </a:br>
            <a:r>
              <a:rPr lang="pt-BR" sz="1300" dirty="0">
                <a:solidFill>
                  <a:srgbClr val="424242"/>
                </a:solidFill>
                <a:latin typeface="Source Sans Pro"/>
              </a:rPr>
              <a:t>Universidade Cat</a:t>
            </a:r>
            <a:r>
              <a:rPr lang="pt-BR" sz="1300" dirty="0">
                <a:solidFill>
                  <a:srgbClr val="424242"/>
                </a:solidFill>
                <a:latin typeface="Rockwell"/>
              </a:rPr>
              <a:t>ó</a:t>
            </a:r>
            <a:r>
              <a:rPr lang="pt-BR" sz="1300" dirty="0">
                <a:solidFill>
                  <a:srgbClr val="424242"/>
                </a:solidFill>
                <a:latin typeface="Source Sans Pro"/>
              </a:rPr>
              <a:t>lica de Bras</a:t>
            </a:r>
            <a:r>
              <a:rPr lang="pt-BR" sz="1300" dirty="0">
                <a:solidFill>
                  <a:srgbClr val="424242"/>
                </a:solidFill>
                <a:latin typeface="Rockwell"/>
              </a:rPr>
              <a:t>í</a:t>
            </a:r>
            <a:r>
              <a:rPr lang="pt-BR" sz="1300" dirty="0">
                <a:solidFill>
                  <a:srgbClr val="424242"/>
                </a:solidFill>
                <a:latin typeface="Source Sans Pro"/>
              </a:rPr>
              <a:t>lia</a:t>
            </a:r>
            <a:endParaRPr lang="pt-BR" dirty="0">
              <a:solidFill>
                <a:srgbClr val="78909C"/>
              </a:solidFill>
            </a:endParaRPr>
          </a:p>
        </p:txBody>
      </p:sp>
      <p:pic>
        <p:nvPicPr>
          <p:cNvPr id="69637" name="Picture 5" descr="ppt">
            <a:hlinkClick r:id="rId3" tooltip="Hemodinamic_pre-termo_2017"/>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113"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963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268413"/>
            <a:ext cx="9144000"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611188" y="2997200"/>
            <a:ext cx="7772400" cy="4051300"/>
          </a:xfrm>
        </p:spPr>
        <p:txBody>
          <a:bodyPr/>
          <a:lstStyle/>
          <a:p>
            <a:pPr algn="ctr"/>
            <a:r>
              <a:rPr lang="pt-BR" sz="3200" smtClean="0">
                <a:solidFill>
                  <a:srgbClr val="0000FF"/>
                </a:solidFill>
              </a:rPr>
              <a:t>O PAPEL DO CORTICOSTERÓIDEPRÉ-NATAL  NO LIMITE DA PERIVIABILIDADE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3"/>
          <p:cNvSpPr>
            <a:spLocks noGrp="1"/>
          </p:cNvSpPr>
          <p:nvPr>
            <p:ph type="body" idx="4294967295"/>
          </p:nvPr>
        </p:nvSpPr>
        <p:spPr>
          <a:xfrm>
            <a:off x="360363" y="765175"/>
            <a:ext cx="8678862" cy="4830763"/>
          </a:xfrm>
        </p:spPr>
        <p:txBody>
          <a:bodyPr lIns="90004" tIns="44997" rIns="90004" bIns="44997"/>
          <a:lstStyle/>
          <a:p>
            <a:pPr marL="228600" indent="-228600">
              <a:buFont typeface="Wingdings" pitchFamily="2" charset="2"/>
              <a:buNone/>
            </a:pPr>
            <a:r>
              <a:rPr lang="pt-BR" b="1" smtClean="0">
                <a:solidFill>
                  <a:schemeClr val="accent2"/>
                </a:solidFill>
              </a:rPr>
              <a:t>                            </a:t>
            </a:r>
            <a:r>
              <a:rPr lang="pt-BR" sz="1400" b="1" smtClean="0">
                <a:solidFill>
                  <a:srgbClr val="0000FF"/>
                </a:solidFill>
              </a:rPr>
              <a:t>(reduz SDR, Hemorragia intraventricular)</a:t>
            </a:r>
          </a:p>
          <a:p>
            <a:pPr marL="228600" indent="-228600"/>
            <a:r>
              <a:rPr lang="pt-BR" sz="1400" b="1" smtClean="0">
                <a:solidFill>
                  <a:srgbClr val="0000FF"/>
                </a:solidFill>
              </a:rPr>
              <a:t>26-34 semanas: no máximo dois ciclos</a:t>
            </a:r>
          </a:p>
          <a:p>
            <a:pPr marL="228600" indent="-228600"/>
            <a:r>
              <a:rPr lang="pt-BR" sz="1400" b="1" smtClean="0">
                <a:solidFill>
                  <a:srgbClr val="0000FF"/>
                </a:solidFill>
              </a:rPr>
              <a:t>(2ºciclo: após 1-2 semanas em gestante &lt;32-34 sem)</a:t>
            </a:r>
          </a:p>
          <a:p>
            <a:pPr marL="228600" indent="-228600"/>
            <a:r>
              <a:rPr lang="pt-BR" sz="1800" b="1" smtClean="0">
                <a:solidFill>
                  <a:srgbClr val="0000FF"/>
                </a:solidFill>
              </a:rPr>
              <a:t>&lt;26 semanas e gêmeos muito imaturos: melhora sobrevivência</a:t>
            </a:r>
          </a:p>
          <a:p>
            <a:pPr marL="228600" indent="-228600">
              <a:buFont typeface="Wingdings" pitchFamily="2" charset="2"/>
              <a:buNone/>
            </a:pPr>
            <a:r>
              <a:rPr lang="pt-BR" b="1" smtClean="0">
                <a:solidFill>
                  <a:srgbClr val="0000FF"/>
                </a:solidFill>
              </a:rPr>
              <a:t>                      </a:t>
            </a:r>
          </a:p>
          <a:p>
            <a:pPr marL="228600" indent="-228600">
              <a:buFont typeface="Wingdings" pitchFamily="2" charset="2"/>
              <a:buNone/>
            </a:pPr>
            <a:r>
              <a:rPr lang="pt-BR" b="1" smtClean="0"/>
              <a:t>               </a:t>
            </a:r>
            <a:endParaRPr lang="pt-BR" smtClean="0">
              <a:solidFill>
                <a:srgbClr val="FF3399"/>
              </a:solidFill>
            </a:endParaRPr>
          </a:p>
        </p:txBody>
      </p:sp>
      <p:sp>
        <p:nvSpPr>
          <p:cNvPr id="90115" name="Text Box 4"/>
          <p:cNvSpPr txBox="1">
            <a:spLocks/>
          </p:cNvSpPr>
          <p:nvPr/>
        </p:nvSpPr>
        <p:spPr bwMode="auto">
          <a:xfrm>
            <a:off x="0" y="-141288"/>
            <a:ext cx="822960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4" tIns="44997" rIns="90004" bIns="44997"/>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pPr eaLnBrk="0" hangingPunct="0"/>
            <a:endParaRPr lang="pt-BR" sz="5000">
              <a:solidFill>
                <a:srgbClr val="FF3399"/>
              </a:solidFill>
              <a:latin typeface="Calibri" pitchFamily="34" charset="0"/>
              <a:ea typeface="Microsoft YaHei" pitchFamily="34" charset="-122"/>
              <a:cs typeface="Mangal" pitchFamily="18" charset="0"/>
            </a:endParaRPr>
          </a:p>
        </p:txBody>
      </p:sp>
      <p:graphicFrame>
        <p:nvGraphicFramePr>
          <p:cNvPr id="90132" name="Group 20"/>
          <p:cNvGraphicFramePr>
            <a:graphicFrameLocks noGrp="1"/>
          </p:cNvGraphicFramePr>
          <p:nvPr/>
        </p:nvGraphicFramePr>
        <p:xfrm>
          <a:off x="0" y="5734050"/>
          <a:ext cx="9028113" cy="461772"/>
        </p:xfrm>
        <a:graphic>
          <a:graphicData uri="http://schemas.openxmlformats.org/drawingml/2006/table">
            <a:tbl>
              <a:tblPr/>
              <a:tblGrid>
                <a:gridCol w="3009900"/>
                <a:gridCol w="3008313"/>
                <a:gridCol w="3009900"/>
              </a:tblGrid>
              <a:tr h="425450">
                <a:tc>
                  <a:txBody>
                    <a:bodyPr/>
                    <a:lstStyle/>
                    <a:p>
                      <a:pPr marL="0" marR="0" lvl="0" indent="0" algn="l" defTabSz="914400" rtl="0" eaLnBrk="1" fontAlgn="base" latinLnBrk="0" hangingPunct="1">
                        <a:lnSpc>
                          <a:spcPct val="90000"/>
                        </a:lnSpc>
                        <a:spcBef>
                          <a:spcPts val="1200"/>
                        </a:spcBef>
                        <a:spcAft>
                          <a:spcPct val="0"/>
                        </a:spcAft>
                        <a:buClr>
                          <a:srgbClr val="9E3611"/>
                        </a:buClr>
                        <a:buSzPct val="85000"/>
                        <a:buFontTx/>
                        <a:buNone/>
                        <a:tabLst/>
                      </a:pPr>
                      <a:r>
                        <a:rPr kumimoji="0" lang="pt-BR" sz="900" b="0" i="0" u="none" strike="noStrike" cap="none" normalizeH="0" baseline="0" smtClean="0">
                          <a:ln>
                            <a:noFill/>
                          </a:ln>
                          <a:solidFill>
                            <a:schemeClr val="tx1"/>
                          </a:solidFill>
                          <a:effectLst/>
                          <a:latin typeface="Arial" pitchFamily="34" charset="0"/>
                          <a:cs typeface="Arial" pitchFamily="34" charset="0"/>
                          <a:hlinkClick r:id="rId2"/>
                        </a:rPr>
                        <a:t>Corticosteróides antenatais promovem sobrevivência de recém-nascidos extremamente pré-termos nascidos com 22 a 23 semanas de idade gestacional</a:t>
                      </a:r>
                      <a:endParaRPr kumimoji="0" lang="pt-BR" sz="9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ts val="1200"/>
                        </a:spcBef>
                        <a:spcAft>
                          <a:spcPct val="0"/>
                        </a:spcAft>
                        <a:buClr>
                          <a:srgbClr val="9E3611"/>
                        </a:buClr>
                        <a:buSzPct val="85000"/>
                        <a:buFontTx/>
                        <a:buNone/>
                        <a:tabLst/>
                      </a:pPr>
                      <a:r>
                        <a:rPr kumimoji="0" lang="pt-BR" sz="900" b="0" i="0" u="none" strike="noStrike" cap="none" normalizeH="0" baseline="0" dirty="0" err="1" smtClean="0">
                          <a:ln>
                            <a:noFill/>
                          </a:ln>
                          <a:solidFill>
                            <a:schemeClr val="tx1"/>
                          </a:solidFill>
                          <a:effectLst/>
                          <a:latin typeface="Arial" pitchFamily="34" charset="0"/>
                          <a:cs typeface="Arial" pitchFamily="34" charset="0"/>
                          <a:hlinkClick r:id="rId2"/>
                        </a:rPr>
                        <a:t>Rintaro</a:t>
                      </a:r>
                      <a:r>
                        <a:rPr kumimoji="0" lang="pt-BR" sz="900" b="0" i="0" u="none" strike="noStrike" cap="none" normalizeH="0" baseline="0" dirty="0" smtClean="0">
                          <a:ln>
                            <a:noFill/>
                          </a:ln>
                          <a:solidFill>
                            <a:schemeClr val="tx1"/>
                          </a:solidFill>
                          <a:effectLst/>
                          <a:latin typeface="Arial" pitchFamily="34" charset="0"/>
                          <a:cs typeface="Arial" pitchFamily="34" charset="0"/>
                          <a:hlinkClick r:id="rId2"/>
                        </a:rPr>
                        <a:t> Mori, </a:t>
                      </a:r>
                      <a:r>
                        <a:rPr kumimoji="0" lang="pt-BR" sz="900" b="0" i="0" u="none" strike="noStrike" cap="none" normalizeH="0" baseline="0" dirty="0" err="1" smtClean="0">
                          <a:ln>
                            <a:noFill/>
                          </a:ln>
                          <a:solidFill>
                            <a:schemeClr val="tx1"/>
                          </a:solidFill>
                          <a:effectLst/>
                          <a:latin typeface="Arial" pitchFamily="34" charset="0"/>
                          <a:cs typeface="Arial" pitchFamily="34" charset="0"/>
                          <a:hlinkClick r:id="rId2"/>
                        </a:rPr>
                        <a:t>Satoshi</a:t>
                      </a:r>
                      <a:r>
                        <a:rPr kumimoji="0" lang="pt-BR" sz="900" b="0" i="0" u="none" strike="noStrike" cap="none" normalizeH="0" baseline="0" dirty="0" smtClean="0">
                          <a:ln>
                            <a:noFill/>
                          </a:ln>
                          <a:solidFill>
                            <a:schemeClr val="tx1"/>
                          </a:solidFill>
                          <a:effectLst/>
                          <a:latin typeface="Arial" pitchFamily="34" charset="0"/>
                          <a:cs typeface="Arial" pitchFamily="34" charset="0"/>
                          <a:hlinkClick r:id="rId2"/>
                        </a:rPr>
                        <a:t> </a:t>
                      </a:r>
                      <a:r>
                        <a:rPr kumimoji="0" lang="pt-BR" sz="900" b="0" i="0" u="none" strike="noStrike" cap="none" normalizeH="0" baseline="0" dirty="0" err="1" smtClean="0">
                          <a:ln>
                            <a:noFill/>
                          </a:ln>
                          <a:solidFill>
                            <a:schemeClr val="tx1"/>
                          </a:solidFill>
                          <a:effectLst/>
                          <a:latin typeface="Arial" pitchFamily="34" charset="0"/>
                          <a:cs typeface="Arial" pitchFamily="34" charset="0"/>
                          <a:hlinkClick r:id="rId2"/>
                        </a:rPr>
                        <a:t>Kusuda</a:t>
                      </a:r>
                      <a:r>
                        <a:rPr kumimoji="0" lang="pt-BR" sz="900" b="0" i="0" u="none" strike="noStrike" cap="none" normalizeH="0" baseline="0" dirty="0" smtClean="0">
                          <a:ln>
                            <a:noFill/>
                          </a:ln>
                          <a:solidFill>
                            <a:schemeClr val="tx1"/>
                          </a:solidFill>
                          <a:effectLst/>
                          <a:latin typeface="Arial" pitchFamily="34" charset="0"/>
                          <a:cs typeface="Arial" pitchFamily="34" charset="0"/>
                          <a:hlinkClick r:id="rId2"/>
                        </a:rPr>
                        <a:t> et al. Apresentação: Caio César Barbosa, Amadeu Monteiro Neto, Paulo R. Margotto</a:t>
                      </a:r>
                      <a:endParaRPr kumimoji="0" lang="pt-BR" sz="9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ts val="1200"/>
                        </a:spcBef>
                        <a:spcAft>
                          <a:spcPct val="0"/>
                        </a:spcAft>
                        <a:buClr>
                          <a:srgbClr val="9E3611"/>
                        </a:buClr>
                        <a:buSzPct val="85000"/>
                        <a:buFontTx/>
                        <a:buNone/>
                        <a:tabLst/>
                      </a:pPr>
                      <a:r>
                        <a:rPr kumimoji="0" lang="pt-BR" sz="900" b="0" i="0" u="none" strike="noStrike" cap="none" normalizeH="0" baseline="0" smtClean="0">
                          <a:ln>
                            <a:noFill/>
                          </a:ln>
                          <a:solidFill>
                            <a:schemeClr val="tx1"/>
                          </a:solidFill>
                          <a:effectLst/>
                          <a:latin typeface="Arial" pitchFamily="34" charset="0"/>
                          <a:cs typeface="Arial" pitchFamily="34" charset="0"/>
                          <a:hlinkClick r:id="rId2"/>
                        </a:rPr>
                        <a:t>  </a:t>
                      </a:r>
                      <a:r>
                        <a:rPr kumimoji="0" lang="pt-BR" sz="900" b="0" i="0" u="none" strike="noStrike" cap="none" normalizeH="0" baseline="0" smtClean="0">
                          <a:ln>
                            <a:noFill/>
                          </a:ln>
                          <a:solidFill>
                            <a:schemeClr val="tx1"/>
                          </a:solidFill>
                          <a:effectLst/>
                          <a:latin typeface="Arial" pitchFamily="34" charset="0"/>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90126" name="Text Box 33"/>
          <p:cNvSpPr txBox="1">
            <a:spLocks/>
          </p:cNvSpPr>
          <p:nvPr/>
        </p:nvSpPr>
        <p:spPr bwMode="auto">
          <a:xfrm>
            <a:off x="1116013" y="2565400"/>
            <a:ext cx="6553200" cy="2736850"/>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lIns="90004" tIns="44997" rIns="90004" bIns="44997"/>
          <a:lstStyle>
            <a:lvl1pPr marL="342900" indent="-342900">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pPr eaLnBrk="0" hangingPunct="0">
              <a:lnSpc>
                <a:spcPct val="80000"/>
              </a:lnSpc>
              <a:spcAft>
                <a:spcPts val="1413"/>
              </a:spcAft>
              <a:buSzPct val="45000"/>
              <a:buFont typeface="StarSymbol"/>
              <a:buNone/>
            </a:pPr>
            <a:r>
              <a:rPr lang="pt-BR" b="1" dirty="0">
                <a:solidFill>
                  <a:srgbClr val="0000FF"/>
                </a:solidFill>
                <a:latin typeface="Constantia" pitchFamily="18" charset="0"/>
                <a:ea typeface="Microsoft YaHei" pitchFamily="34" charset="-122"/>
                <a:cs typeface="Mangal" pitchFamily="18" charset="0"/>
              </a:rPr>
              <a:t>              Mori et al(2011 ):  &lt;22-23 semanas expostos ao esteróide: </a:t>
            </a:r>
          </a:p>
          <a:p>
            <a:pPr eaLnBrk="0" hangingPunct="0">
              <a:lnSpc>
                <a:spcPct val="80000"/>
              </a:lnSpc>
              <a:spcAft>
                <a:spcPts val="1413"/>
              </a:spcAft>
              <a:buSzPct val="45000"/>
              <a:buFont typeface="StarSymbol"/>
              <a:buNone/>
            </a:pPr>
            <a:r>
              <a:rPr lang="pt-BR" b="1" dirty="0">
                <a:solidFill>
                  <a:srgbClr val="000000"/>
                </a:solidFill>
                <a:latin typeface="Constantia" pitchFamily="18" charset="0"/>
                <a:ea typeface="Microsoft YaHei" pitchFamily="34" charset="-122"/>
                <a:cs typeface="Mangal" pitchFamily="18" charset="0"/>
              </a:rPr>
              <a:t>               </a:t>
            </a:r>
            <a:r>
              <a:rPr lang="pt-BR" b="1" dirty="0">
                <a:solidFill>
                  <a:srgbClr val="FF3399"/>
                </a:solidFill>
                <a:latin typeface="Constantia" pitchFamily="18" charset="0"/>
                <a:ea typeface="Microsoft YaHei" pitchFamily="34" charset="-122"/>
                <a:cs typeface="Mangal" pitchFamily="18" charset="0"/>
              </a:rPr>
              <a:t>SDR:OR: 0,77;IC 95%, 0,60-0,98, </a:t>
            </a:r>
          </a:p>
          <a:p>
            <a:pPr eaLnBrk="0" hangingPunct="0">
              <a:lnSpc>
                <a:spcPct val="80000"/>
              </a:lnSpc>
              <a:spcAft>
                <a:spcPts val="1413"/>
              </a:spcAft>
              <a:buSzPct val="45000"/>
              <a:buFont typeface="StarSymbol"/>
              <a:buNone/>
            </a:pPr>
            <a:r>
              <a:rPr lang="pt-BR" b="1" dirty="0">
                <a:solidFill>
                  <a:srgbClr val="FF3399"/>
                </a:solidFill>
                <a:latin typeface="Constantia" pitchFamily="18" charset="0"/>
                <a:ea typeface="Microsoft YaHei" pitchFamily="34" charset="-122"/>
                <a:cs typeface="Mangal" pitchFamily="18" charset="0"/>
              </a:rPr>
              <a:t>                hemorragia intraventricular grave  (OR: 0,49; IC 95%, 0,36-0,67) </a:t>
            </a:r>
          </a:p>
          <a:p>
            <a:pPr eaLnBrk="0" hangingPunct="0">
              <a:lnSpc>
                <a:spcPct val="80000"/>
              </a:lnSpc>
              <a:spcAft>
                <a:spcPts val="1413"/>
              </a:spcAft>
              <a:buSzPct val="45000"/>
              <a:buFont typeface="StarSymbol"/>
              <a:buNone/>
            </a:pPr>
            <a:r>
              <a:rPr lang="pt-BR" b="1" dirty="0">
                <a:solidFill>
                  <a:srgbClr val="FF3399"/>
                </a:solidFill>
                <a:latin typeface="Constantia" pitchFamily="18" charset="0"/>
                <a:ea typeface="Microsoft YaHei" pitchFamily="34" charset="-122"/>
                <a:cs typeface="Mangal" pitchFamily="18" charset="0"/>
              </a:rPr>
              <a:t>               mortalidade (OR: 0,65; IC 95%, 0,5-0,86</a:t>
            </a:r>
            <a:r>
              <a:rPr lang="pt-BR" b="1" dirty="0">
                <a:solidFill>
                  <a:srgbClr val="000000"/>
                </a:solidFill>
                <a:latin typeface="Constantia" pitchFamily="18" charset="0"/>
                <a:ea typeface="Microsoft YaHei" pitchFamily="34" charset="-122"/>
                <a:cs typeface="Mangal" pitchFamily="18" charset="0"/>
              </a:rPr>
              <a:t>) </a:t>
            </a:r>
          </a:p>
          <a:p>
            <a:pPr eaLnBrk="0" hangingPunct="0">
              <a:lnSpc>
                <a:spcPct val="80000"/>
              </a:lnSpc>
              <a:spcAft>
                <a:spcPts val="1413"/>
              </a:spcAft>
              <a:buSzPct val="45000"/>
              <a:buFont typeface="StarSymbol"/>
              <a:buNone/>
            </a:pPr>
            <a:r>
              <a:rPr lang="pt-BR" b="1" dirty="0">
                <a:solidFill>
                  <a:srgbClr val="000000"/>
                </a:solidFill>
                <a:latin typeface="Constantia" pitchFamily="18" charset="0"/>
                <a:ea typeface="Microsoft YaHei" pitchFamily="34" charset="-122"/>
                <a:cs typeface="Mangal" pitchFamily="18" charset="0"/>
              </a:rPr>
              <a:t>                                                    </a:t>
            </a:r>
            <a:r>
              <a:rPr lang="pt-BR" b="1" dirty="0">
                <a:solidFill>
                  <a:srgbClr val="0000FF"/>
                </a:solidFill>
                <a:latin typeface="Constantia" pitchFamily="18" charset="0"/>
                <a:ea typeface="Microsoft YaHei" pitchFamily="34" charset="-122"/>
                <a:cs typeface="Mangal" pitchFamily="18" charset="0"/>
              </a:rPr>
              <a:t>22-23 semanas de gestação </a:t>
            </a:r>
          </a:p>
          <a:p>
            <a:pPr eaLnBrk="0" hangingPunct="0">
              <a:lnSpc>
                <a:spcPct val="80000"/>
              </a:lnSpc>
              <a:spcAft>
                <a:spcPts val="1413"/>
              </a:spcAft>
              <a:buSzPct val="45000"/>
              <a:buFont typeface="StarSymbol"/>
              <a:buNone/>
            </a:pPr>
            <a:r>
              <a:rPr lang="pt-BR" b="1" dirty="0">
                <a:solidFill>
                  <a:srgbClr val="000000"/>
                </a:solidFill>
                <a:latin typeface="Constantia" pitchFamily="18" charset="0"/>
                <a:ea typeface="Microsoft YaHei" pitchFamily="34" charset="-122"/>
                <a:cs typeface="Mangal" pitchFamily="18" charset="0"/>
              </a:rPr>
              <a:t>               </a:t>
            </a:r>
            <a:r>
              <a:rPr lang="pt-BR" b="1" dirty="0">
                <a:solidFill>
                  <a:srgbClr val="FF3399"/>
                </a:solidFill>
                <a:latin typeface="Constantia" pitchFamily="18" charset="0"/>
                <a:ea typeface="Microsoft YaHei" pitchFamily="34" charset="-122"/>
                <a:cs typeface="Mangal" pitchFamily="18" charset="0"/>
              </a:rPr>
              <a:t>mortalidade (OR: 0,72 ;95% IC 95% 0,53-0,97</a:t>
            </a:r>
          </a:p>
        </p:txBody>
      </p:sp>
      <p:sp>
        <p:nvSpPr>
          <p:cNvPr id="90127" name="Text Box 4"/>
          <p:cNvSpPr>
            <a:spLocks/>
          </p:cNvSpPr>
          <p:nvPr/>
        </p:nvSpPr>
        <p:spPr bwMode="auto">
          <a:xfrm>
            <a:off x="323850" y="-315913"/>
            <a:ext cx="822960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4" tIns="44997" rIns="90004" bIns="44997"/>
          <a:lstStyle/>
          <a:p>
            <a:pPr eaLnBrk="0" hangingPunct="0">
              <a:lnSpc>
                <a:spcPct val="90000"/>
              </a:lnSpc>
            </a:pPr>
            <a:r>
              <a:rPr lang="pt-BR" sz="4400">
                <a:solidFill>
                  <a:srgbClr val="FF3399"/>
                </a:solidFill>
                <a:latin typeface="Calibri Light" pitchFamily="34" charset="0"/>
                <a:ea typeface="MS PGothic" pitchFamily="34" charset="-128"/>
              </a:rPr>
              <a:t>                 </a:t>
            </a:r>
            <a:endParaRPr lang="pt-BR" sz="4400" b="1">
              <a:solidFill>
                <a:srgbClr val="FF3399"/>
              </a:solidFill>
              <a:latin typeface="Calibri Light" pitchFamily="34" charset="0"/>
              <a:ea typeface="MS PGothic" pitchFamily="34" charset="-128"/>
            </a:endParaRPr>
          </a:p>
        </p:txBody>
      </p:sp>
      <p:pic>
        <p:nvPicPr>
          <p:cNvPr id="90129" name="Picture 20" descr="ppt">
            <a:hlinkClick r:id="rId3" tooltip="Corticoide_pre_natal_22-23sem"/>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825" y="5734050"/>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30" name="Picture 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9925" y="0"/>
            <a:ext cx="1935163"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33" name="Rectangle 21"/>
          <p:cNvSpPr>
            <a:spLocks noChangeArrowheads="1"/>
          </p:cNvSpPr>
          <p:nvPr/>
        </p:nvSpPr>
        <p:spPr bwMode="auto">
          <a:xfrm>
            <a:off x="0" y="6310313"/>
            <a:ext cx="9144000" cy="5476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a:hlinkClick r:id="rId6"/>
              </a:rPr>
              <a:t>Antenatal corticosteroids promote survival of extremely preterm infants born at 22 to 23 weeks of gestation.</a:t>
            </a:r>
            <a:r>
              <a:rPr lang="pt-BR" sz="1200"/>
              <a:t>Mori R, Kusuda S, Fujimura M; Neonatal Research Network Japan.J Pediatr. 2011 Jul;159(1):110-114.e1. doi: 10.1016/j.jpeds.2010.12.039. Epub 2011 Feb 22.PMID: 21334006</a:t>
            </a:r>
            <a:r>
              <a:rPr lang="pt-BR" sz="1200" u="sng">
                <a:hlinkClick r:id="rId7"/>
              </a:rPr>
              <a:t>Similar articles</a:t>
            </a:r>
            <a:endParaRPr lang="pt-BR" sz="1200" u="sng"/>
          </a:p>
        </p:txBody>
      </p:sp>
      <p:sp>
        <p:nvSpPr>
          <p:cNvPr id="90134" name="Rectangle 22"/>
          <p:cNvSpPr>
            <a:spLocks noChangeArrowheads="1"/>
          </p:cNvSpPr>
          <p:nvPr/>
        </p:nvSpPr>
        <p:spPr bwMode="auto">
          <a:xfrm>
            <a:off x="2411413" y="266700"/>
            <a:ext cx="4264025" cy="42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spcBef>
                <a:spcPts val="1200"/>
              </a:spcBef>
              <a:buClr>
                <a:srgbClr val="9E3611"/>
              </a:buClr>
              <a:buSzPct val="85000"/>
              <a:buFont typeface="Wingdings" pitchFamily="2" charset="2"/>
              <a:buNone/>
            </a:pPr>
            <a:r>
              <a:rPr lang="pt-BR" sz="2400" b="1">
                <a:solidFill>
                  <a:srgbClr val="0000FF"/>
                </a:solidFill>
              </a:rPr>
              <a:t>Corticosteróides pré-natais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1"/>
          </p:nvPr>
        </p:nvSpPr>
        <p:spPr>
          <a:xfrm>
            <a:off x="179388" y="2205038"/>
            <a:ext cx="8785225" cy="4652962"/>
          </a:xfrm>
        </p:spPr>
        <p:txBody>
          <a:bodyPr/>
          <a:lstStyle/>
          <a:p>
            <a:pPr>
              <a:lnSpc>
                <a:spcPct val="80000"/>
              </a:lnSpc>
            </a:pPr>
            <a:r>
              <a:rPr lang="pt-BR" altLang="ko-KR" sz="1600" smtClean="0">
                <a:ea typeface="굴림" charset="-127"/>
              </a:rPr>
              <a:t>Segundo Raju et al,  a administração de corticosteróides pré-natal é uma das intervenções pré-natais mais eficazes para melhorar os resultados infantis. </a:t>
            </a:r>
            <a:r>
              <a:rPr lang="pt-BR" altLang="ko-KR" sz="1600" smtClean="0">
                <a:solidFill>
                  <a:srgbClr val="0000FF"/>
                </a:solidFill>
                <a:ea typeface="굴림" charset="-127"/>
              </a:rPr>
              <a:t>O tecido pulmonar  de fetos entre 12-24 semanas respondem aos corticosteróides com um aumento na maturação do epitélio e o aparecimento de corpos lamelares</a:t>
            </a:r>
            <a:r>
              <a:rPr lang="pt-BR" altLang="ko-KR" sz="1600" smtClean="0">
                <a:ea typeface="굴림" charset="-127"/>
              </a:rPr>
              <a:t>.</a:t>
            </a:r>
          </a:p>
          <a:p>
            <a:pPr>
              <a:lnSpc>
                <a:spcPct val="80000"/>
              </a:lnSpc>
            </a:pPr>
            <a:r>
              <a:rPr lang="pt-BR" altLang="ko-KR" sz="1600" smtClean="0">
                <a:ea typeface="굴림" charset="-127"/>
              </a:rPr>
              <a:t> Mikko Hallman citou no  </a:t>
            </a:r>
            <a:r>
              <a:rPr lang="pt-BR" altLang="ko-KR" sz="1600" i="1" smtClean="0">
                <a:ea typeface="굴림" charset="-127"/>
              </a:rPr>
              <a:t>International Workshop on Surfactante Replacement,</a:t>
            </a:r>
            <a:r>
              <a:rPr lang="pt-BR" altLang="ko-KR" sz="1600" smtClean="0">
                <a:ea typeface="굴림" charset="-127"/>
              </a:rPr>
              <a:t> Stockholm, Sweden, june 5-6, 2015, onde tivemos a oportunidade de estar presentes,  que de acordo com estudos randomizados provenientes do era pré-surfactante, a exposição dos fetos nascidos antes de 26-28 semanas de gravidez para corticosteróide pré-natal  não conseguiu melhorar os resultados. No entanto,  recente grande coorte prospectiva de âmbito nacional da Suécia (EXPRESS: gestação </a:t>
            </a:r>
            <a:r>
              <a:rPr lang="pt-BR" altLang="ko-KR" sz="1600" smtClean="0">
                <a:solidFill>
                  <a:srgbClr val="0000FF"/>
                </a:solidFill>
                <a:ea typeface="굴림" charset="-127"/>
              </a:rPr>
              <a:t>22-26 semanas</a:t>
            </a:r>
            <a:r>
              <a:rPr lang="pt-BR" altLang="ko-KR" sz="1600" smtClean="0">
                <a:ea typeface="굴림" charset="-127"/>
              </a:rPr>
              <a:t>) mostrou que </a:t>
            </a:r>
            <a:r>
              <a:rPr lang="pt-BR" altLang="ko-KR" sz="1600" smtClean="0">
                <a:solidFill>
                  <a:srgbClr val="0000FF"/>
                </a:solidFill>
                <a:ea typeface="굴림" charset="-127"/>
              </a:rPr>
              <a:t>o corticosteróide pré-natal  aumentou da sobrevivência dos prematuros nascidos antes de 27 semanas ou até mesmo antes de 24 de semanas, de gravidez.</a:t>
            </a:r>
            <a:r>
              <a:rPr lang="pt-BR" altLang="ko-KR" sz="1600" smtClean="0">
                <a:ea typeface="굴림" charset="-127"/>
              </a:rPr>
              <a:t> Com o uso do corticosteróide pré-natal,  a sobrevida com 1 ano de idade aumentou 59% (odds ratio ajustada para vários fatores de confusão: 0,41, IC a 95% de 0,20-0,81). Também houve importante melhora no neurodesenvolvimento destes recém-nascidos pré-termos extremos. </a:t>
            </a:r>
          </a:p>
          <a:p>
            <a:pPr>
              <a:lnSpc>
                <a:spcPct val="80000"/>
              </a:lnSpc>
            </a:pPr>
            <a:r>
              <a:rPr lang="pt-BR" altLang="ko-KR" sz="1600" smtClean="0">
                <a:ea typeface="굴림" charset="-127"/>
              </a:rPr>
              <a:t>	A tabela a seguir  oferece orientação baseada na evidência atual e opinião de especialistas. Devido  a maioria dos recém-nascidos em </a:t>
            </a:r>
            <a:r>
              <a:rPr lang="pt-BR" altLang="ko-KR" sz="1600" b="1" smtClean="0">
                <a:ea typeface="굴림" charset="-127"/>
              </a:rPr>
              <a:t>24-25 semanas</a:t>
            </a:r>
            <a:r>
              <a:rPr lang="pt-BR" altLang="ko-KR" sz="1600" smtClean="0">
                <a:ea typeface="굴림" charset="-127"/>
              </a:rPr>
              <a:t> de gestação sobreviverem se reanimados, os esforços para prolongar a gravidez, durante o parto, intervenções para benefício fetal e reanimação neonatal deveriam  geral ser oferecidas11 </a:t>
            </a:r>
            <a:endParaRPr lang="pt-BR" sz="1600" smtClean="0"/>
          </a:p>
        </p:txBody>
      </p:sp>
      <p:sp>
        <p:nvSpPr>
          <p:cNvPr id="106500" name="Rectangle 4"/>
          <p:cNvSpPr>
            <a:spLocks noChangeArrowheads="1"/>
          </p:cNvSpPr>
          <p:nvPr/>
        </p:nvSpPr>
        <p:spPr bwMode="auto">
          <a:xfrm>
            <a:off x="179388" y="0"/>
            <a:ext cx="8291512"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000" b="1" dirty="0">
                <a:solidFill>
                  <a:srgbClr val="0000FF"/>
                </a:solidFill>
                <a:latin typeface="Lato" pitchFamily="34" charset="0"/>
              </a:rPr>
              <a:t>LIMITES DE PERIVIABILIDADE ( ao redor da viabilidade): </a:t>
            </a:r>
          </a:p>
          <a:p>
            <a:pPr algn="ctr"/>
            <a:r>
              <a:rPr lang="pt-BR" sz="2000" b="1" dirty="0">
                <a:solidFill>
                  <a:srgbClr val="0000FF"/>
                </a:solidFill>
                <a:latin typeface="Lato" pitchFamily="34" charset="0"/>
              </a:rPr>
              <a:t>al</a:t>
            </a:r>
            <a:r>
              <a:rPr lang="pt-BR" sz="2000" b="1" dirty="0">
                <a:solidFill>
                  <a:srgbClr val="0000FF"/>
                </a:solidFill>
                <a:latin typeface="Rockwell"/>
              </a:rPr>
              <a:t>é</a:t>
            </a:r>
            <a:r>
              <a:rPr lang="pt-BR" sz="2000" b="1" dirty="0">
                <a:solidFill>
                  <a:srgbClr val="0000FF"/>
                </a:solidFill>
                <a:latin typeface="Lato" pitchFamily="34" charset="0"/>
              </a:rPr>
              <a:t>m da idade gestacional (importância de outros fatores cl</a:t>
            </a:r>
            <a:r>
              <a:rPr lang="pt-BR" sz="2000" b="1" dirty="0">
                <a:solidFill>
                  <a:srgbClr val="0000FF"/>
                </a:solidFill>
                <a:latin typeface="Rockwell"/>
              </a:rPr>
              <a:t>í</a:t>
            </a:r>
            <a:r>
              <a:rPr lang="pt-BR" sz="2000" b="1" dirty="0">
                <a:solidFill>
                  <a:srgbClr val="0000FF"/>
                </a:solidFill>
                <a:latin typeface="Lato" pitchFamily="34" charset="0"/>
              </a:rPr>
              <a:t>nicos</a:t>
            </a:r>
          </a:p>
          <a:p>
            <a:pPr algn="ctr" eaLnBrk="0" hangingPunct="0"/>
            <a:r>
              <a:rPr lang="pt-BR" b="1" dirty="0">
                <a:solidFill>
                  <a:srgbClr val="424242"/>
                </a:solidFill>
              </a:rPr>
              <a:t>Paulo R. Margotto.</a:t>
            </a:r>
            <a:br>
              <a:rPr lang="pt-BR" b="1" dirty="0">
                <a:solidFill>
                  <a:srgbClr val="424242"/>
                </a:solidFill>
              </a:rPr>
            </a:br>
            <a:r>
              <a:rPr lang="pt-BR" dirty="0">
                <a:solidFill>
                  <a:srgbClr val="424242"/>
                </a:solidFill>
              </a:rPr>
              <a:t>Prof. da Faculdade de Medicina da Universidade Católica de Brasília (6a Série)</a:t>
            </a:r>
            <a:endParaRPr lang="pt-BR" dirty="0">
              <a:solidFill>
                <a:srgbClr val="2A6490"/>
              </a:solidFill>
            </a:endParaRPr>
          </a:p>
          <a:p>
            <a:pPr algn="ctr" eaLnBrk="0" hangingPunct="0"/>
            <a:r>
              <a:rPr lang="pt-BR" sz="2000" dirty="0">
                <a:solidFill>
                  <a:srgbClr val="0000FF"/>
                </a:solidFill>
              </a:rPr>
              <a:t>                        </a:t>
            </a:r>
            <a:br>
              <a:rPr lang="pt-BR" sz="2000" dirty="0">
                <a:solidFill>
                  <a:srgbClr val="0000FF"/>
                </a:solidFill>
              </a:rPr>
            </a:br>
            <a:endParaRPr lang="pt-BR" sz="2000" dirty="0">
              <a:solidFill>
                <a:srgbClr val="0000FF"/>
              </a:solidFill>
            </a:endParaRPr>
          </a:p>
        </p:txBody>
      </p:sp>
      <p:pic>
        <p:nvPicPr>
          <p:cNvPr id="106501" name="Picture 5" descr="doc">
            <a:hlinkClick r:id="rId2" tooltip="Limite-Periviabilidade_alem_IG_2015"/>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889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6502" name="Text Box 6"/>
          <p:cNvSpPr txBox="1">
            <a:spLocks noChangeArrowheads="1"/>
          </p:cNvSpPr>
          <p:nvPr/>
        </p:nvSpPr>
        <p:spPr bwMode="auto">
          <a:xfrm>
            <a:off x="1166813" y="1362075"/>
            <a:ext cx="63230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00FF"/>
                </a:solidFill>
              </a:rPr>
              <a:t>O papel do corticostéoide pré-natal no recém-nascidos</a:t>
            </a:r>
          </a:p>
          <a:p>
            <a:r>
              <a:rPr lang="pt-BR" b="1">
                <a:solidFill>
                  <a:srgbClr val="FF00FF"/>
                </a:solidFill>
              </a:rPr>
              <a:t>Ao redor da viabilidade (Limites de   de viabilidade</a:t>
            </a:r>
            <a:r>
              <a:rPr lang="pt-BR"/>
              <a:t>)</a:t>
            </a:r>
          </a:p>
        </p:txBody>
      </p:sp>
      <p:sp>
        <p:nvSpPr>
          <p:cNvPr id="106503" name="AutoShape 7"/>
          <p:cNvSpPr>
            <a:spLocks noChangeArrowheads="1"/>
          </p:cNvSpPr>
          <p:nvPr/>
        </p:nvSpPr>
        <p:spPr bwMode="auto">
          <a:xfrm>
            <a:off x="8532813" y="5734050"/>
            <a:ext cx="288925" cy="522288"/>
          </a:xfrm>
          <a:prstGeom prst="curvedRightArrow">
            <a:avLst>
              <a:gd name="adj1" fmla="val 36154"/>
              <a:gd name="adj2" fmla="val 72308"/>
              <a:gd name="adj3" fmla="val 33333"/>
            </a:avLst>
          </a:prstGeom>
          <a:solidFill>
            <a:schemeClr val="accent1"/>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684213" y="908050"/>
            <a:ext cx="7510462" cy="484028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171400"/>
            <a:ext cx="7772400" cy="1609725"/>
          </a:xfrm>
        </p:spPr>
        <p:txBody>
          <a:bodyPr/>
          <a:lstStyle/>
          <a:p>
            <a:r>
              <a:rPr lang="pt-BR" dirty="0" smtClean="0"/>
              <a:t>Portanto...</a:t>
            </a:r>
            <a:endParaRPr lang="pt-BR" dirty="0"/>
          </a:p>
        </p:txBody>
      </p:sp>
      <p:sp>
        <p:nvSpPr>
          <p:cNvPr id="3" name="Espaço Reservado para Conteúdo 2"/>
          <p:cNvSpPr>
            <a:spLocks noGrp="1"/>
          </p:cNvSpPr>
          <p:nvPr>
            <p:ph idx="1"/>
          </p:nvPr>
        </p:nvSpPr>
        <p:spPr>
          <a:xfrm>
            <a:off x="179512" y="908720"/>
            <a:ext cx="8964488" cy="5949280"/>
          </a:xfrm>
        </p:spPr>
        <p:txBody>
          <a:bodyPr/>
          <a:lstStyle/>
          <a:p>
            <a:r>
              <a:rPr lang="pt-BR" sz="1800" dirty="0"/>
              <a:t>Após a análise de vários fatores de risco revelou que a </a:t>
            </a:r>
            <a:r>
              <a:rPr lang="pt-BR" sz="1800" b="1" dirty="0"/>
              <a:t>possibilidade de aparecimento da HIV grau 3 e 4 nesses</a:t>
            </a:r>
            <a:r>
              <a:rPr lang="pt-BR" sz="1800" dirty="0"/>
              <a:t> pré-termo extremos  entre RN do grupo A (23ª - 24ª semana) e B (25ª -26ª semana) aumentou apenas entre os RN  que foram tratados para hipotensão com catecolaminas (OR 2.031 com IC a  95%de 0.269–24.21- p = 0.033 e OR de 1.989 com IC a 95% de 0.224–16.55-p=0.024), respectivamente. Esse achado não ocorreu se mãe tivesse recebido esteróide pré-natal. O estudo aborda a controversa associação entre hipotensão pós-natal nesses recém-nascidos e os desfechos, havendo evidência que o tratamento piora os desfechos, incluindo risco de leucomalácia periventricular! O importante é que  conheçamos e aceitemos a definição de hipotensão permissiva, ou seja, aceitar níveis menores aos definidos quando não acompanhados de  sinais clínicos, ( perfusão, diurese, níveis de lactato). Os resultados do presente estudo são importantes porque eles aconselham cautela ao administrar o tratamento com catecolaminas a recém-nascidos prematuros (analise a possibilidade do uso de hidrocortisona como terapia inicial para esses recém-nascidos!). É crucial comparar os possíveis benefícios com riscos potenciais. O uso de esteróide nos pré-termos extremos tem mostrado  efeitos protetores, exceto para os RN&lt;22 semanas. Assim, parece </a:t>
            </a:r>
            <a:r>
              <a:rPr lang="pt-BR" sz="1800" b="1" dirty="0"/>
              <a:t>ser razoável diminuir o limite inferior da administração do esteróide pré-natal e estabelecer na 23ª semana de gravidez. Cuidado com as expansões!!!!</a:t>
            </a:r>
            <a:r>
              <a:rPr lang="pt-BR" sz="1800" dirty="0"/>
              <a:t>Outro grande problema nas UTI Neonatais é o excesso de expansão volêmica. É lógico que a expansão volêmica tem a sua importância nos momentos certos. Estudo de  Ewer  AK et al  evidenciou a </a:t>
            </a:r>
            <a:r>
              <a:rPr lang="pt-BR" sz="1800" b="1" dirty="0"/>
              <a:t>maior mortalidade nos RN expandidos</a:t>
            </a:r>
            <a:r>
              <a:rPr lang="pt-BR" sz="1800" dirty="0"/>
              <a:t>. Lembrar que </a:t>
            </a:r>
            <a:r>
              <a:rPr lang="pt-BR" sz="1800" b="1" dirty="0"/>
              <a:t>os RN prematuros demoram 6-8 horas </a:t>
            </a:r>
            <a:r>
              <a:rPr lang="pt-BR" sz="1800" b="1"/>
              <a:t>para </a:t>
            </a:r>
            <a:r>
              <a:rPr lang="pt-BR" sz="1800" b="1" smtClean="0"/>
              <a:t>urinar.</a:t>
            </a:r>
            <a:r>
              <a:rPr lang="pt-BR" sz="1800" smtClean="0"/>
              <a:t> </a:t>
            </a:r>
            <a:endParaRPr lang="pt-BR" sz="1800" dirty="0"/>
          </a:p>
        </p:txBody>
      </p:sp>
      <p:sp>
        <p:nvSpPr>
          <p:cNvPr id="4" name="CaixaDeTexto 3"/>
          <p:cNvSpPr txBox="1"/>
          <p:nvPr/>
        </p:nvSpPr>
        <p:spPr>
          <a:xfrm>
            <a:off x="7903026" y="6611779"/>
            <a:ext cx="1223412" cy="246221"/>
          </a:xfrm>
          <a:prstGeom prst="rect">
            <a:avLst/>
          </a:prstGeom>
          <a:noFill/>
        </p:spPr>
        <p:txBody>
          <a:bodyPr wrap="none" rtlCol="0">
            <a:spAutoFit/>
          </a:bodyPr>
          <a:lstStyle/>
          <a:p>
            <a:r>
              <a:rPr lang="pt-BR" sz="1000" dirty="0" smtClean="0"/>
              <a:t>Paulo R. Margotto</a:t>
            </a:r>
            <a:endParaRPr lang="pt-BR" sz="1000" dirty="0"/>
          </a:p>
        </p:txBody>
      </p:sp>
    </p:spTree>
    <p:extLst>
      <p:ext uri="{BB962C8B-B14F-4D97-AF65-F5344CB8AC3E}">
        <p14:creationId xmlns:p14="http://schemas.microsoft.com/office/powerpoint/2010/main" val="86018700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title"/>
          </p:nvPr>
        </p:nvSpPr>
        <p:spPr bwMode="auto">
          <a:xfrm>
            <a:off x="179388" y="-315913"/>
            <a:ext cx="7772400" cy="160972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dirty="0" smtClean="0">
                <a:solidFill>
                  <a:srgbClr val="0000FF"/>
                </a:solidFill>
              </a:rPr>
              <a:t>OBRIGADO!</a:t>
            </a:r>
          </a:p>
        </p:txBody>
      </p:sp>
      <p:pic>
        <p:nvPicPr>
          <p:cNvPr id="10957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836613"/>
            <a:ext cx="8029575" cy="5303837"/>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9572" name="Text Box 4"/>
          <p:cNvSpPr txBox="1">
            <a:spLocks noChangeArrowheads="1"/>
          </p:cNvSpPr>
          <p:nvPr/>
        </p:nvSpPr>
        <p:spPr bwMode="auto">
          <a:xfrm>
            <a:off x="468313" y="6308725"/>
            <a:ext cx="80470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solidFill>
                  <a:srgbClr val="0000FF"/>
                </a:solidFill>
              </a:rPr>
              <a:t>Drs. Joseleide de Castro, </a:t>
            </a:r>
            <a:r>
              <a:rPr lang="pt-BR" dirty="0" smtClean="0">
                <a:solidFill>
                  <a:srgbClr val="0000FF"/>
                </a:solidFill>
              </a:rPr>
              <a:t>Giane</a:t>
            </a:r>
            <a:r>
              <a:rPr lang="pt-BR" dirty="0">
                <a:solidFill>
                  <a:srgbClr val="0000FF"/>
                </a:solidFill>
              </a:rPr>
              <a:t>, André, Paulo R. Margotto, Gustavo Borela</a:t>
            </a:r>
          </a:p>
        </p:txBody>
      </p:sp>
      <p:sp>
        <p:nvSpPr>
          <p:cNvPr id="109573" name="Text Box 5"/>
          <p:cNvSpPr txBox="1">
            <a:spLocks noChangeArrowheads="1"/>
          </p:cNvSpPr>
          <p:nvPr/>
        </p:nvSpPr>
        <p:spPr bwMode="auto">
          <a:xfrm>
            <a:off x="8512175" y="5995988"/>
            <a:ext cx="3190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solidFill>
                  <a:srgbClr val="0000FF"/>
                </a:solidFill>
              </a:rPr>
              <a:t>S8</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ira">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TM03090434[[fn=Tipo de Madeira]]</Template>
  <TotalTime>1621</TotalTime>
  <Words>8648</Words>
  <Application>Microsoft Office PowerPoint</Application>
  <PresentationFormat>Apresentação na tela (4:3)</PresentationFormat>
  <Paragraphs>389</Paragraphs>
  <Slides>67</Slides>
  <Notes>0</Notes>
  <HiddenSlides>0</HiddenSlides>
  <MMClips>0</MMClips>
  <ScaleCrop>false</ScaleCrop>
  <HeadingPairs>
    <vt:vector size="4" baseType="variant">
      <vt:variant>
        <vt:lpstr>Tema</vt:lpstr>
      </vt:variant>
      <vt:variant>
        <vt:i4>1</vt:i4>
      </vt:variant>
      <vt:variant>
        <vt:lpstr>Títulos de slides</vt:lpstr>
      </vt:variant>
      <vt:variant>
        <vt:i4>67</vt:i4>
      </vt:variant>
    </vt:vector>
  </HeadingPairs>
  <TitlesOfParts>
    <vt:vector size="68" baseType="lpstr">
      <vt:lpstr>Tipo de Madeira</vt:lpstr>
      <vt:lpstr>Hemorragia intraventricular nos neonatos de 23 a 26 semanas de gestação:análise retrospectiva de fatores de risco</vt:lpstr>
      <vt:lpstr>INTRODUÇÃO</vt:lpstr>
      <vt:lpstr>INTRODUÇÃO</vt:lpstr>
      <vt:lpstr>INTRODUÇÃO</vt:lpstr>
      <vt:lpstr>Apresentação do PowerPoint</vt:lpstr>
      <vt:lpstr>Apresentação do PowerPoint</vt:lpstr>
      <vt:lpstr>MATERIAIS E MÉTODOS</vt:lpstr>
      <vt:lpstr>MATERIAIS E MÉTODOS</vt:lpstr>
      <vt:lpstr>MATERIAIS E MÉTODOS</vt:lpstr>
      <vt:lpstr>Apresentação do PowerPoint</vt:lpstr>
      <vt:lpstr>MATERIAIS E MÉTODOS</vt:lpstr>
      <vt:lpstr>RESULTADOS</vt:lpstr>
      <vt:lpstr>Apresentação do PowerPoint</vt:lpstr>
      <vt:lpstr>RESULTADOS</vt:lpstr>
      <vt:lpstr>Apresentação do PowerPoint</vt:lpstr>
      <vt:lpstr>RESULTADOS</vt:lpstr>
      <vt:lpstr>DISCUSSÃO</vt:lpstr>
      <vt:lpstr>Apresentação do PowerPoint</vt:lpstr>
      <vt:lpstr>Apresentação do PowerPoint</vt:lpstr>
      <vt:lpstr>Apresentação do PowerPoint</vt:lpstr>
      <vt:lpstr>Apresentação do PowerPoint</vt:lpstr>
      <vt:lpstr>Apresentação do PowerPoint</vt:lpstr>
      <vt:lpstr>DISCUSSÃO</vt:lpstr>
      <vt:lpstr>DISCUSSÃO</vt:lpstr>
      <vt:lpstr>Apresentação do PowerPoint</vt:lpstr>
      <vt:lpstr>DISCUSSÃO</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do site, Dr. Paulo R. Margotto.        ESTUDANDO JUNTOS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Os efeitos da hemorragia intraventricular leve na matriz germinativa no desenvolvimento microestrutural da substância branca de neonatos prematuros: Um estudo DTI.  </vt:lpstr>
      <vt:lpstr>Portanto, quanto à tratografia nos RN com hemorragia intraventricular leve...........</vt:lpstr>
      <vt:lpstr>Apresentação do PowerPoint</vt:lpstr>
      <vt:lpstr>O que é Hipotensão Permissiva?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Conclusões</vt:lpstr>
      <vt:lpstr>Portanto...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Felps</dc:creator>
  <cp:lastModifiedBy>Usuário do Windows</cp:lastModifiedBy>
  <cp:revision>54</cp:revision>
  <dcterms:created xsi:type="dcterms:W3CDTF">2018-09-16T16:32:18Z</dcterms:created>
  <dcterms:modified xsi:type="dcterms:W3CDTF">2018-10-02T02:09:11Z</dcterms:modified>
</cp:coreProperties>
</file>