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00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887C18-2D26-44A7-970A-E6F39F7D044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3C192-05F8-4CAE-BA21-9652846F6FD3}" type="datetimeFigureOut">
              <a:rPr lang="pt-BR"/>
              <a:pPr>
                <a:defRPr/>
              </a:pPr>
              <a:t>03/10/2018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195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DAC3E0-ADB0-425D-B021-315215BCFF3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D0A285-724F-4160-9AB6-96802C04AC47}" type="datetimeFigureOut">
              <a:rPr lang="pt-BR"/>
              <a:pPr>
                <a:defRPr/>
              </a:pPr>
              <a:t>03/10/2018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0129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273B98-5038-4F7A-B7D0-E443C45C1E8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F8694-CC53-4C90-AFF0-1AFC5A2324CB}" type="datetimeFigureOut">
              <a:rPr lang="pt-BR"/>
              <a:pPr>
                <a:defRPr/>
              </a:pPr>
              <a:t>03/10/2018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9386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443B96-B0D2-42C1-8270-D033BA88E57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F63A3-9AE2-4E3B-B2ED-9523380BE780}" type="datetimeFigureOut">
              <a:rPr lang="pt-BR"/>
              <a:pPr>
                <a:defRPr/>
              </a:pPr>
              <a:t>03/10/2018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6706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0F4C78-3AAF-45D9-AE25-84768A3C5B0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7A4361-3E14-4973-95F9-452212403336}" type="datetimeFigureOut">
              <a:rPr lang="pt-BR"/>
              <a:pPr>
                <a:defRPr/>
              </a:pPr>
              <a:t>03/10/2018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2998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B22E98-24D1-40E7-986E-72F34E1DA0F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FEA2B-B273-4E8E-B160-A208AAD164C7}" type="datetimeFigureOut">
              <a:rPr lang="pt-BR"/>
              <a:pPr>
                <a:defRPr/>
              </a:pPr>
              <a:t>03/10/2018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5142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7E89C-0BB9-4F86-B5BA-648522BE1B8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30A5E-6EDB-424A-9DFE-656F0B169F24}" type="datetimeFigureOut">
              <a:rPr lang="pt-BR"/>
              <a:pPr>
                <a:defRPr/>
              </a:pPr>
              <a:t>03/10/2018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5593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67B59F-358C-4CCE-A42C-96EBDA39CFA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EA276-1A1E-45CE-82BB-416FBBB0BF51}" type="datetimeFigureOut">
              <a:rPr lang="pt-BR"/>
              <a:pPr>
                <a:defRPr/>
              </a:pPr>
              <a:t>03/10/2018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5575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C770D3-73AD-40A5-B71F-82CEA767EC1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652FD3-9CB2-4FFB-917F-77D16A6F749F}" type="datetimeFigureOut">
              <a:rPr lang="pt-BR"/>
              <a:pPr>
                <a:defRPr/>
              </a:pPr>
              <a:t>03/10/2018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7861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10387B-1EB8-4670-846B-F983DEA8340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41C3D-6718-4317-83A6-786CE0DDC73D}" type="datetimeFigureOut">
              <a:rPr lang="pt-BR"/>
              <a:pPr>
                <a:defRPr/>
              </a:pPr>
              <a:t>03/10/2018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9205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824CF9-4E3B-4F5B-963C-1DA8FBADA75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094EE-8A27-40C4-B809-498EC589DB5C}" type="datetimeFigureOut">
              <a:rPr lang="pt-BR"/>
              <a:pPr>
                <a:defRPr/>
              </a:pPr>
              <a:t>03/10/2018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1879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225" y="5648325"/>
            <a:ext cx="549275" cy="396875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74F921C-6741-4DD8-98AE-2375386B02F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7456" y="4048919"/>
            <a:ext cx="23669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738" y="1646237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D10F7F6-CE19-4C32-BD1A-1D689D430DCD}" type="datetimeFigureOut">
              <a:rPr lang="pt-BR"/>
              <a:pPr>
                <a:defRPr/>
              </a:pPr>
              <a:t>03/10/2018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9pPr>
    </p:titleStyle>
    <p:bodyStyle>
      <a:lvl1pPr marL="342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D2CB6C"/>
        </a:buClr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rgbClr val="95A39D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ct val="20000"/>
        </a:spcBef>
        <a:spcAft>
          <a:spcPct val="0"/>
        </a:spcAft>
        <a:buClr>
          <a:srgbClr val="C89F5D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19834738" TargetMode="External"/><Relationship Id="rId7" Type="http://schemas.openxmlformats.org/officeDocument/2006/relationships/image" Target="../media/image4.jpeg"/><Relationship Id="rId2" Type="http://schemas.openxmlformats.org/officeDocument/2006/relationships/hyperlink" Target="https://www.ncbi.nlm.nih.gov/pubmed/19834738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hyperlink" Target="http://www.paulomargotto.com.br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pmargoto@gmail.com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paulomargotto.com.br/documentos/7356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8032" TargetMode="External"/><Relationship Id="rId2" Type="http://schemas.openxmlformats.org/officeDocument/2006/relationships/hyperlink" Target="http://paulomargotto.com.br/hemorragia-intraventricular-nos-neonatos-de-23-a-26-semanas-de-gestacaoanalise-retrospectiva-de-fatores-de-risco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cbi.nlm.nih.gov/pubmed?linkname=pubmed_pubmed&amp;from_uid=28397438" TargetMode="External"/><Relationship Id="rId5" Type="http://schemas.openxmlformats.org/officeDocument/2006/relationships/hyperlink" Target="https://www.ncbi.nlm.nih.gov/pubmed/28397438" TargetMode="External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0" y="3357563"/>
            <a:ext cx="8459788" cy="7334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71415" bIns="0" anchor="ctr">
            <a:spAutoFit/>
          </a:bodyPr>
          <a:lstStyle/>
          <a:p>
            <a:pPr algn="ctr"/>
            <a:r>
              <a:rPr lang="pt-BR" sz="1600">
                <a:hlinkClick r:id="rId2"/>
              </a:rPr>
              <a:t>Day 1 serum lactate values in preterm infants less than 32 weeks gestation.</a:t>
            </a:r>
            <a:endParaRPr lang="pt-BR" sz="1600"/>
          </a:p>
          <a:p>
            <a:pPr algn="ctr"/>
            <a:r>
              <a:rPr lang="pt-BR" sz="1600"/>
              <a:t>Nadeem M, Clarke A, Dempsey EM.Eur J Pediatr. 2010 Jun;169(6):667-70. doi: 10.1007/s00431-009-1085-y. Epub 2009 Oct 16.PMID: 19834738.</a:t>
            </a:r>
            <a:r>
              <a:rPr lang="pt-BR" sz="1600" u="sng">
                <a:hlinkClick r:id="rId3"/>
              </a:rPr>
              <a:t>Similar articles</a:t>
            </a:r>
            <a:endParaRPr lang="pt-BR" sz="1600" u="sng"/>
          </a:p>
        </p:txBody>
      </p:sp>
      <p:sp>
        <p:nvSpPr>
          <p:cNvPr id="2051" name="Text Box 6"/>
          <p:cNvSpPr txBox="1">
            <a:spLocks noChangeArrowheads="1"/>
          </p:cNvSpPr>
          <p:nvPr/>
        </p:nvSpPr>
        <p:spPr bwMode="auto">
          <a:xfrm>
            <a:off x="107950" y="2420938"/>
            <a:ext cx="84248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sz="2400" b="1">
                <a:solidFill>
                  <a:srgbClr val="0000FF"/>
                </a:solidFill>
              </a:rPr>
              <a:t>Valores de lactato no dia 1 em prematuros abaixo de 32 semanas</a:t>
            </a:r>
          </a:p>
        </p:txBody>
      </p:sp>
      <p:sp>
        <p:nvSpPr>
          <p:cNvPr id="2052" name="Text Box 7"/>
          <p:cNvSpPr txBox="1">
            <a:spLocks noChangeArrowheads="1"/>
          </p:cNvSpPr>
          <p:nvPr/>
        </p:nvSpPr>
        <p:spPr bwMode="auto">
          <a:xfrm>
            <a:off x="1908175" y="4581525"/>
            <a:ext cx="4760913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pt-BR"/>
              <a:t>Apresentação: Gabriela Santos da Silva</a:t>
            </a:r>
          </a:p>
          <a:p>
            <a:pPr algn="ctr" eaLnBrk="1" hangingPunct="1"/>
            <a:r>
              <a:rPr lang="pt-BR"/>
              <a:t>R3 em UTI Pediátrica do HMIB/SES/DF</a:t>
            </a:r>
          </a:p>
          <a:p>
            <a:pPr algn="ctr" eaLnBrk="1" hangingPunct="1"/>
            <a:r>
              <a:rPr lang="pt-BR"/>
              <a:t>Coordenação: Nathália Bardal, Paulo R. Margotto</a:t>
            </a:r>
          </a:p>
          <a:p>
            <a:pPr algn="ctr" eaLnBrk="1" hangingPunct="1"/>
            <a:r>
              <a:rPr lang="pt-BR">
                <a:hlinkClick r:id="rId4"/>
              </a:rPr>
              <a:t>www.paulomargotto.com.br</a:t>
            </a:r>
            <a:endParaRPr lang="pt-BR"/>
          </a:p>
          <a:p>
            <a:pPr algn="ctr" eaLnBrk="1" hangingPunct="1"/>
            <a:r>
              <a:rPr lang="pt-BR"/>
              <a:t>Brasília, 3 de outubro de 2018</a:t>
            </a: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lum bright="18000" contras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7950"/>
            <a:ext cx="4105275" cy="230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15888"/>
            <a:ext cx="3938587" cy="221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1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556250"/>
            <a:ext cx="2087562" cy="130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07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PT" smtClean="0"/>
              <a:t>A avaliação da perfusão de órgão alvo no recém-nascido (RN) pré-termo é complexa. A aferição da pressão arterial (PA) é o parâmetro mais freqüentemente usado ​​para determinar a necessidade de suporte inotrópico [14].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PT" smtClean="0"/>
              <a:t>Critérios clínicos e bioquímicos podem ser importantes adjuvantes nesta avaliação [4].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PT" smtClean="0"/>
              <a:t>A avaliação clínica é subjetiva e pode não ser confiável, enquanto a avaliação do equilíbrio ácido-base é uma medida objetiva facilmente disponível. </a:t>
            </a:r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INTRODUÇÃO</a:t>
            </a:r>
          </a:p>
        </p:txBody>
      </p:sp>
      <p:sp>
        <p:nvSpPr>
          <p:cNvPr id="409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PT" smtClean="0"/>
              <a:t>O papel potencial das medições de lactato foi avaliado previamente em RN: </a:t>
            </a:r>
          </a:p>
          <a:p>
            <a:pPr algn="just" eaLnBrk="1" hangingPunct="1">
              <a:lnSpc>
                <a:spcPct val="90000"/>
              </a:lnSpc>
            </a:pPr>
            <a:endParaRPr lang="pt-PT" smtClean="0"/>
          </a:p>
          <a:p>
            <a:pPr lvl="1" algn="just" eaLnBrk="1" hangingPunct="1">
              <a:lnSpc>
                <a:spcPct val="90000"/>
              </a:lnSpc>
            </a:pPr>
            <a:r>
              <a:rPr lang="pt-PT" smtClean="0"/>
              <a:t>Naqueles de termo com asfixia, lactato sérico aos 30 minutos de vida pode predizer a gravidade da encefalopatia hipóxico-isquêmica [3]. </a:t>
            </a:r>
          </a:p>
          <a:p>
            <a:pPr lvl="1" algn="just" eaLnBrk="1" hangingPunct="1">
              <a:lnSpc>
                <a:spcPct val="90000"/>
              </a:lnSpc>
            </a:pPr>
            <a:endParaRPr lang="pt-BR" smtClean="0"/>
          </a:p>
          <a:p>
            <a:pPr lvl="1" algn="just" eaLnBrk="1" hangingPunct="1">
              <a:lnSpc>
                <a:spcPct val="90000"/>
              </a:lnSpc>
            </a:pPr>
            <a:r>
              <a:rPr lang="pt-PT" smtClean="0"/>
              <a:t>Entre RN que necessitaram de ECMO, aqueles que morreram apresentaram níveis de lactato persistentemente altos.  Já os sobreviventes tiveram uma diminuição significativa nos níveis lactato 12h após o início da ECMO [2]. </a:t>
            </a:r>
          </a:p>
          <a:p>
            <a:pPr lvl="1" algn="just" eaLnBrk="1" hangingPunct="1">
              <a:lnSpc>
                <a:spcPct val="90000"/>
              </a:lnSpc>
            </a:pPr>
            <a:endParaRPr lang="pt-BR" smtClean="0"/>
          </a:p>
          <a:p>
            <a:pPr lvl="1" algn="just" eaLnBrk="1" hangingPunct="1">
              <a:lnSpc>
                <a:spcPct val="90000"/>
              </a:lnSpc>
            </a:pPr>
            <a:r>
              <a:rPr lang="pt-PT" smtClean="0"/>
              <a:t>Em RN pré-termo com enterocolite necrosante, valores elevados de lactato perioperatório foram associados a maior mortalidade [1]. </a:t>
            </a:r>
            <a:endParaRPr lang="pt-BR" smtClean="0"/>
          </a:p>
          <a:p>
            <a:pPr eaLnBrk="1" hangingPunct="1">
              <a:lnSpc>
                <a:spcPct val="90000"/>
              </a:lnSpc>
            </a:pPr>
            <a:endParaRPr lang="pt-BR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INTRODUÇÃO</a:t>
            </a:r>
          </a:p>
        </p:txBody>
      </p:sp>
      <p:sp>
        <p:nvSpPr>
          <p:cNvPr id="512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algn="just" eaLnBrk="1" hangingPunct="1"/>
            <a:r>
              <a:rPr lang="pt-PT" smtClean="0"/>
              <a:t>Foi avaliado o papel do lactato na indicação de transfusões de hemácias em RN pré-termo com anemia da prematuridade. Os níveis séricos de lactato não se correlacionam com os níveis de hemoglobina e acrescentam pouca informação nestes casos [9]. </a:t>
            </a:r>
          </a:p>
          <a:p>
            <a:pPr lvl="1" algn="just" eaLnBrk="1" hangingPunct="1"/>
            <a:endParaRPr lang="pt-BR" smtClean="0"/>
          </a:p>
          <a:p>
            <a:pPr lvl="1" algn="just" eaLnBrk="1" hangingPunct="1"/>
            <a:r>
              <a:rPr lang="pt-PT" smtClean="0"/>
              <a:t>Groendaal et al. descreveram que amostras isoladas de lactato arterial nas primeiras 3 horas de vida podem ser usadas como fator prognóstico em recém-nascidos prematuros [8]. </a:t>
            </a:r>
          </a:p>
          <a:p>
            <a:pPr lvl="1" algn="just" eaLnBrk="1" hangingPunct="1"/>
            <a:endParaRPr lang="pt-BR" smtClean="0"/>
          </a:p>
          <a:p>
            <a:pPr lvl="1" algn="just" eaLnBrk="1" hangingPunct="1"/>
            <a:r>
              <a:rPr lang="pt-PT" smtClean="0"/>
              <a:t>Deshpande e Platt [5] demostraram um desfecho pior quando o lactato permaneceu elevado em RN em ventilação mecânica com IG entre 23 e 40 semanas. </a:t>
            </a:r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mtClean="0">
                <a:solidFill>
                  <a:srgbClr val="FF33CC"/>
                </a:solidFill>
              </a:rPr>
              <a:t>OBJETIVOS</a:t>
            </a:r>
          </a:p>
        </p:txBody>
      </p:sp>
      <p:sp>
        <p:nvSpPr>
          <p:cNvPr id="614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/>
            <a:r>
              <a:rPr lang="pt-PT" smtClean="0">
                <a:solidFill>
                  <a:srgbClr val="0000FF"/>
                </a:solidFill>
              </a:rPr>
              <a:t>Determinar a relação entre os valores de lactato e o </a:t>
            </a:r>
            <a:r>
              <a:rPr lang="pt-PT" i="1" smtClean="0">
                <a:solidFill>
                  <a:srgbClr val="0000FF"/>
                </a:solidFill>
              </a:rPr>
              <a:t>base excess</a:t>
            </a:r>
            <a:r>
              <a:rPr lang="pt-PT" smtClean="0">
                <a:solidFill>
                  <a:srgbClr val="0000FF"/>
                </a:solidFill>
              </a:rPr>
              <a:t> (BE)</a:t>
            </a:r>
          </a:p>
          <a:p>
            <a:pPr algn="ctr" eaLnBrk="1" hangingPunct="1"/>
            <a:endParaRPr lang="pt-BR" smtClean="0">
              <a:solidFill>
                <a:srgbClr val="0000FF"/>
              </a:solidFill>
            </a:endParaRPr>
          </a:p>
          <a:p>
            <a:pPr algn="ctr" eaLnBrk="1" hangingPunct="1"/>
            <a:r>
              <a:rPr lang="pt-PT" smtClean="0">
                <a:solidFill>
                  <a:srgbClr val="0000FF"/>
                </a:solidFill>
              </a:rPr>
              <a:t>Determinar a relação entre os parâmetros bioquímicos do primeiro dia de vida e prognóstico em prematuros &lt;32 semanas.</a:t>
            </a:r>
            <a:endParaRPr lang="pt-BR" smtClean="0">
              <a:solidFill>
                <a:srgbClr val="0000FF"/>
              </a:solidFill>
            </a:endParaRPr>
          </a:p>
          <a:p>
            <a:pPr algn="ctr" eaLnBrk="1" hangingPunct="1"/>
            <a:endParaRPr lang="pt-BR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METODOLOGIA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0825" y="1341438"/>
            <a:ext cx="7826375" cy="5059362"/>
          </a:xfrm>
        </p:spPr>
        <p:txBody>
          <a:bodyPr>
            <a:normAutofit lnSpcReduction="10000"/>
          </a:bodyPr>
          <a:lstStyle/>
          <a:p>
            <a:pPr algn="just" eaLnBrk="1" hangingPunct="1">
              <a:lnSpc>
                <a:spcPct val="90000"/>
              </a:lnSpc>
              <a:defRPr/>
            </a:pPr>
            <a:r>
              <a:rPr lang="pt-PT" smtClean="0"/>
              <a:t>Estudo conduzido em uma Unidade Neonatal terciária de uma Maternidade com aproximadamente 8.500 partos ao ano. </a:t>
            </a:r>
          </a:p>
          <a:p>
            <a:pPr algn="just" eaLnBrk="1" hangingPunct="1">
              <a:lnSpc>
                <a:spcPct val="90000"/>
              </a:lnSpc>
              <a:defRPr/>
            </a:pPr>
            <a:endParaRPr lang="pt-BR" smtClean="0"/>
          </a:p>
          <a:p>
            <a:pPr algn="just" eaLnBrk="1" hangingPunct="1">
              <a:lnSpc>
                <a:spcPct val="90000"/>
              </a:lnSpc>
              <a:defRPr/>
            </a:pPr>
            <a:r>
              <a:rPr lang="pt-PT" smtClean="0"/>
              <a:t>Coorte retrospectivo de </a:t>
            </a:r>
            <a:r>
              <a:rPr lang="pt-PT" smtClean="0">
                <a:solidFill>
                  <a:srgbClr val="0000FF"/>
                </a:solidFill>
              </a:rPr>
              <a:t>RN &lt; 32 semanas</a:t>
            </a:r>
            <a:r>
              <a:rPr lang="pt-PT" smtClean="0"/>
              <a:t> internados nesta UTIN durante um período de 6 meses. </a:t>
            </a:r>
          </a:p>
          <a:p>
            <a:pPr algn="just" eaLnBrk="1" hangingPunct="1">
              <a:lnSpc>
                <a:spcPct val="90000"/>
              </a:lnSpc>
              <a:defRPr/>
            </a:pPr>
            <a:endParaRPr lang="pt-BR" smtClean="0"/>
          </a:p>
          <a:p>
            <a:pPr algn="just" eaLnBrk="1" hangingPunct="1">
              <a:lnSpc>
                <a:spcPct val="90000"/>
              </a:lnSpc>
              <a:defRPr/>
            </a:pPr>
            <a:r>
              <a:rPr lang="pt-PT" smtClean="0"/>
              <a:t>Foram excluídos prematuros com malformação letal conhecida e / ou cardiopatia estrutural. </a:t>
            </a:r>
          </a:p>
          <a:p>
            <a:pPr algn="just" eaLnBrk="1" hangingPunct="1">
              <a:lnSpc>
                <a:spcPct val="90000"/>
              </a:lnSpc>
              <a:defRPr/>
            </a:pPr>
            <a:endParaRPr lang="pt-BR" smtClean="0"/>
          </a:p>
          <a:p>
            <a:pPr algn="just" eaLnBrk="1" hangingPunct="1">
              <a:lnSpc>
                <a:spcPct val="90000"/>
              </a:lnSpc>
              <a:defRPr/>
            </a:pPr>
            <a:r>
              <a:rPr lang="pt-PT" smtClean="0"/>
              <a:t>Foram registrados detalhes de todas as crianças, incluindo idade gestacional, peso ao nascer, Apgar, parâmetros de ventilação, uso de inotrópicos, uso de bicarbonato e desfechos desfavoráveis (óbito na primeira semana de vida, hemorragia intraventricular grave -grau 3 ou 4 - ou evidência de leucomalácia periventricular na ultrassonografia transfontanelar-USTF). </a:t>
            </a:r>
            <a:endParaRPr lang="pt-BR" smtClean="0"/>
          </a:p>
          <a:p>
            <a:pPr eaLnBrk="1" hangingPunct="1">
              <a:lnSpc>
                <a:spcPct val="90000"/>
              </a:lnSpc>
              <a:defRPr/>
            </a:pPr>
            <a:endParaRPr lang="pt-BR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METODOLOGIA</a:t>
            </a:r>
          </a:p>
        </p:txBody>
      </p:sp>
      <p:sp>
        <p:nvSpPr>
          <p:cNvPr id="819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PT" smtClean="0"/>
              <a:t>A </a:t>
            </a:r>
            <a:r>
              <a:rPr lang="pt-PT" smtClean="0">
                <a:solidFill>
                  <a:srgbClr val="0000FF"/>
                </a:solidFill>
              </a:rPr>
              <a:t>USTF foi realizada nas primeiras 72h, no 7º dia de vida e também com aproximadamente 4 semanas para identificar </a:t>
            </a:r>
            <a:r>
              <a:rPr lang="pt-PT" smtClean="0">
                <a:solidFill>
                  <a:srgbClr val="FF3300"/>
                </a:solidFill>
              </a:rPr>
              <a:t>leucomalácia periventricular</a:t>
            </a:r>
            <a:r>
              <a:rPr lang="pt-PT" smtClean="0">
                <a:solidFill>
                  <a:srgbClr val="0000FF"/>
                </a:solidFill>
              </a:rPr>
              <a:t>. </a:t>
            </a:r>
          </a:p>
          <a:p>
            <a:pPr algn="just" eaLnBrk="1" hangingPunct="1"/>
            <a:endParaRPr lang="pt-BR" smtClean="0">
              <a:solidFill>
                <a:srgbClr val="0000FF"/>
              </a:solidFill>
            </a:endParaRPr>
          </a:p>
          <a:p>
            <a:pPr algn="just" eaLnBrk="1" hangingPunct="1"/>
            <a:r>
              <a:rPr lang="pt-PT" smtClean="0"/>
              <a:t>As gasometrias obtidas nas primeiras 24 horas de vida foram recuperadas dos prontuários dos pacientes, com um valor de lactato para cada amostra. Isso incluiu amostras arteriais, capilares e venosas [6, 13, 16]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PT" smtClean="0"/>
              <a:t>A análise estatística foi realizada no programa SPSS v14.0. As medidas resumidas foram calculadas e são relatadas como média e desvio padrão (DP). </a:t>
            </a:r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METODOLOGIA</a:t>
            </a:r>
            <a:endParaRPr lang="pt-BR" dirty="0"/>
          </a:p>
        </p:txBody>
      </p:sp>
      <p:sp>
        <p:nvSpPr>
          <p:cNvPr id="921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PT" smtClean="0"/>
              <a:t>Foi usada regressão linear para explorar a relação entre lactato e o BE.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PT" smtClean="0"/>
              <a:t>O teste de Fisher foi usado para explorar a relação entre desfechos desfavoráveis e os parâmetros bioquímicos.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PT" smtClean="0"/>
              <a:t>Uma regressão logística multivariada foi realizada para avaliar a relação entre lactato sérico e desfechos. Um valor de p &lt;0,05 foi considerado estatisticamente significativo.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PT" smtClean="0"/>
              <a:t>Curvas ROC foram utilizadas para avaliar a relação entre o BE e desfechos.</a:t>
            </a:r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10243" name="Espaço Reservado para Conteúdo 2"/>
          <p:cNvSpPr>
            <a:spLocks noGrp="1"/>
          </p:cNvSpPr>
          <p:nvPr>
            <p:ph idx="1"/>
          </p:nvPr>
        </p:nvSpPr>
        <p:spPr>
          <a:xfrm>
            <a:off x="250825" y="1533525"/>
            <a:ext cx="7610475" cy="4800600"/>
          </a:xfrm>
        </p:spPr>
        <p:txBody>
          <a:bodyPr/>
          <a:lstStyle/>
          <a:p>
            <a:pPr algn="just" eaLnBrk="1" hangingPunct="1"/>
            <a:r>
              <a:rPr lang="pt-PT" smtClean="0"/>
              <a:t>Houve 72 pacientes no período de 6 meses, e 473 gasometrias foram analisadas, com coletas entre 9 min e 24 h do nascimento. </a:t>
            </a:r>
            <a:endParaRPr lang="pt-BR" smtClean="0"/>
          </a:p>
          <a:p>
            <a:pPr algn="just" eaLnBrk="1" hangingPunct="1"/>
            <a:r>
              <a:rPr lang="pt-PT" smtClean="0"/>
              <a:t>A média da idade gestacional foi de 30 semanas (DP = 2,3), e a média do peso ao nascer foi de 1,28kg (DP = 0,407). </a:t>
            </a:r>
            <a:endParaRPr lang="pt-BR" smtClean="0"/>
          </a:p>
          <a:p>
            <a:pPr eaLnBrk="1" hangingPunct="1"/>
            <a:endParaRPr lang="pt-BR" smtClean="0"/>
          </a:p>
        </p:txBody>
      </p:sp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3573463"/>
            <a:ext cx="4543425" cy="2592387"/>
          </a:xfrm>
          <a:prstGeom prst="rect">
            <a:avLst/>
          </a:prstGeom>
          <a:noFill/>
          <a:ln w="38100">
            <a:solidFill>
              <a:srgbClr val="FF33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5" name="Espaço Reservado para Conteúdo 2"/>
          <p:cNvSpPr txBox="1">
            <a:spLocks/>
          </p:cNvSpPr>
          <p:nvPr/>
        </p:nvSpPr>
        <p:spPr bwMode="auto">
          <a:xfrm>
            <a:off x="250825" y="3571875"/>
            <a:ext cx="3529013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</a:pPr>
            <a:r>
              <a:rPr lang="pt-PT" sz="2200">
                <a:solidFill>
                  <a:srgbClr val="0000FF"/>
                </a:solidFill>
              </a:rPr>
              <a:t>Os valores médios de lactato nas primeiras 6h foram de 4,63 (DP = 3,69), 3,08 com 12h (DP =2,6), 2,47 com 18h (DP = 2,68) e 2,08 com 24h (DP = 2,74) (</a:t>
            </a:r>
            <a:r>
              <a:rPr lang="pt-PT" sz="2200" b="1">
                <a:solidFill>
                  <a:srgbClr val="0000FF"/>
                </a:solidFill>
              </a:rPr>
              <a:t>Tabela 1</a:t>
            </a:r>
            <a:r>
              <a:rPr lang="pt-PT" sz="2200">
                <a:solidFill>
                  <a:srgbClr val="0000FF"/>
                </a:solidFill>
              </a:rPr>
              <a:t>). </a:t>
            </a:r>
            <a:endParaRPr lang="pt-BR" sz="2200">
              <a:solidFill>
                <a:srgbClr val="0000FF"/>
              </a:solidFill>
            </a:endParaRPr>
          </a:p>
          <a:p>
            <a:pPr ea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</a:pPr>
            <a:endParaRPr lang="pt-BR" sz="220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1126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PT" smtClean="0">
                <a:solidFill>
                  <a:srgbClr val="0000FF"/>
                </a:solidFill>
              </a:rPr>
              <a:t>Figura 1</a:t>
            </a:r>
            <a:r>
              <a:rPr lang="pt-PT" smtClean="0"/>
              <a:t>: relação entre BE e lactato. Existe uma correlação significativa (p valor 0,002, correlação 0,8). </a:t>
            </a:r>
            <a:endParaRPr lang="pt-BR" smtClean="0"/>
          </a:p>
          <a:p>
            <a:pPr eaLnBrk="1" hangingPunct="1"/>
            <a:endParaRPr lang="pt-BR" smtClean="0"/>
          </a:p>
        </p:txBody>
      </p:sp>
      <p:pic>
        <p:nvPicPr>
          <p:cNvPr id="1126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636838"/>
            <a:ext cx="5626100" cy="3865562"/>
          </a:xfrm>
          <a:prstGeom prst="rect">
            <a:avLst/>
          </a:prstGeom>
          <a:noFill/>
          <a:ln w="38100">
            <a:solidFill>
              <a:srgbClr val="FF33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1229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PT" smtClean="0"/>
              <a:t>Apenas três pacientes receberam reposição de bicarbonato; quando estes foram excluídos, a correlação foi de 0,83. </a:t>
            </a:r>
          </a:p>
          <a:p>
            <a:pPr algn="just" eaLnBrk="1" hangingPunct="1">
              <a:lnSpc>
                <a:spcPct val="90000"/>
              </a:lnSpc>
              <a:buFont typeface="Arial" pitchFamily="34" charset="0"/>
              <a:buNone/>
            </a:pPr>
            <a:endParaRPr lang="pt-BR" smtClean="0"/>
          </a:p>
          <a:p>
            <a:pPr algn="just" eaLnBrk="1" hangingPunct="1">
              <a:lnSpc>
                <a:spcPct val="90000"/>
              </a:lnSpc>
            </a:pPr>
            <a:r>
              <a:rPr lang="pt-PT" smtClean="0"/>
              <a:t>Desfecho favorável foi documentado em 66 (91%) dos pacientes. </a:t>
            </a:r>
          </a:p>
          <a:p>
            <a:pPr algn="just" eaLnBrk="1" hangingPunct="1">
              <a:lnSpc>
                <a:spcPct val="90000"/>
              </a:lnSpc>
            </a:pPr>
            <a:endParaRPr lang="pt-BR" smtClean="0"/>
          </a:p>
          <a:p>
            <a:pPr algn="just" eaLnBrk="1" hangingPunct="1">
              <a:lnSpc>
                <a:spcPct val="90000"/>
              </a:lnSpc>
            </a:pPr>
            <a:r>
              <a:rPr lang="pt-PT" smtClean="0"/>
              <a:t>Houve diferença estatisticamente significativa nos valores médios de lactato mais alto entre pacientes com desfecho favorável e desfavorável:  </a:t>
            </a:r>
            <a:r>
              <a:rPr lang="pt-PT" smtClean="0">
                <a:solidFill>
                  <a:srgbClr val="0000FF"/>
                </a:solidFill>
              </a:rPr>
              <a:t>2,6 (DP = 2,1)</a:t>
            </a:r>
            <a:r>
              <a:rPr lang="pt-PT" smtClean="0">
                <a:solidFill>
                  <a:srgbClr val="FF33CC"/>
                </a:solidFill>
              </a:rPr>
              <a:t> </a:t>
            </a:r>
            <a:r>
              <a:rPr lang="pt-PT" smtClean="0"/>
              <a:t>e</a:t>
            </a:r>
            <a:r>
              <a:rPr lang="pt-PT" smtClean="0">
                <a:solidFill>
                  <a:srgbClr val="FF33CC"/>
                </a:solidFill>
              </a:rPr>
              <a:t> </a:t>
            </a:r>
            <a:r>
              <a:rPr lang="pt-PT" smtClean="0">
                <a:solidFill>
                  <a:srgbClr val="FF3300"/>
                </a:solidFill>
              </a:rPr>
              <a:t>4,7 (DP = 5,1)</a:t>
            </a:r>
            <a:r>
              <a:rPr lang="pt-PT" smtClean="0"/>
              <a:t> mmol/l, respectivamente, valor de p &lt;0,05. </a:t>
            </a:r>
          </a:p>
          <a:p>
            <a:pPr algn="just" eaLnBrk="1" hangingPunct="1">
              <a:lnSpc>
                <a:spcPct val="90000"/>
              </a:lnSpc>
            </a:pPr>
            <a:endParaRPr lang="pt-BR" smtClean="0"/>
          </a:p>
          <a:p>
            <a:pPr algn="just" eaLnBrk="1" hangingPunct="1">
              <a:lnSpc>
                <a:spcPct val="90000"/>
              </a:lnSpc>
            </a:pPr>
            <a:r>
              <a:rPr lang="pt-PT" smtClean="0"/>
              <a:t>O ponto de corte ideal para a predição de desfecho desfavorável pelo lactato sérico foi de </a:t>
            </a:r>
            <a:r>
              <a:rPr lang="pt-PT" smtClean="0">
                <a:solidFill>
                  <a:srgbClr val="FF3300"/>
                </a:solidFill>
              </a:rPr>
              <a:t>5,6 mmol/l</a:t>
            </a:r>
            <a:r>
              <a:rPr lang="pt-PT" smtClean="0"/>
              <a:t>; a área sob o ROC foi de 0,92. </a:t>
            </a:r>
            <a:endParaRPr lang="pt-BR" smtClean="0"/>
          </a:p>
          <a:p>
            <a:pPr eaLnBrk="1" hangingPunct="1">
              <a:lnSpc>
                <a:spcPct val="90000"/>
              </a:lnSpc>
            </a:pPr>
            <a:endParaRPr lang="pt-BR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1331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PT" b="1" smtClean="0"/>
              <a:t>A sensibilidade e especificidade</a:t>
            </a:r>
            <a:r>
              <a:rPr lang="pt-PT" smtClean="0"/>
              <a:t> de uma amostra isolada de </a:t>
            </a:r>
            <a:r>
              <a:rPr lang="pt-PT" smtClean="0">
                <a:solidFill>
                  <a:srgbClr val="FF3300"/>
                </a:solidFill>
              </a:rPr>
              <a:t>lactato superior a 5,6</a:t>
            </a:r>
            <a:r>
              <a:rPr lang="pt-PT" smtClean="0"/>
              <a:t> para predição de desfecho desfavorável foi de </a:t>
            </a:r>
            <a:r>
              <a:rPr lang="pt-PT" b="1" smtClean="0"/>
              <a:t>100% e 85%, respectivamente</a:t>
            </a:r>
            <a:r>
              <a:rPr lang="pt-PT" smtClean="0"/>
              <a:t>. O valor preditivo positivo foi de 33%, e o valor preditivo negativo foi de 100% e a razão de verossimilhança foi de 6,7.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PT" smtClean="0"/>
              <a:t>Em um modelo de regressão logística multivariada incluindo idade gestacional, peso ao nascer e modo ventilatório, uma amostra isolada de lactato&gt; 5,6 foi independentemente associada com desfecho desfavorável (Exp (B) 0,092, IC 0,016–0,534, p 0,008). </a:t>
            </a:r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341438"/>
            <a:ext cx="7681912" cy="50593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PT" smtClean="0"/>
              <a:t>O lactato (valor de corte&gt; 5,6 mmol / l) fo</a:t>
            </a:r>
            <a:r>
              <a:rPr lang="pt-BR" smtClean="0"/>
              <a:t>i</a:t>
            </a:r>
            <a:r>
              <a:rPr lang="pt-PT" smtClean="0"/>
              <a:t> classificado em dois grupos</a:t>
            </a:r>
            <a:r>
              <a:rPr lang="pt-BR" smtClean="0"/>
              <a:t>:</a:t>
            </a:r>
            <a:r>
              <a:rPr lang="pt-PT" smtClean="0"/>
              <a:t> persistentemente elevado por mais de 6h no primeiro dia de vida ou </a:t>
            </a:r>
            <a:r>
              <a:rPr lang="pt-BR" smtClean="0"/>
              <a:t>em </a:t>
            </a:r>
            <a:r>
              <a:rPr lang="pt-PT" smtClean="0"/>
              <a:t>queda </a:t>
            </a:r>
            <a:r>
              <a:rPr lang="pt-BR" smtClean="0"/>
              <a:t>após </a:t>
            </a:r>
            <a:r>
              <a:rPr lang="pt-PT" smtClean="0"/>
              <a:t>6h durante o primeiro dia de vida. O lactato persistente elevado foi documentado em seis lactentes, dos quais três (50%) apresentaram desfecho desfavorável e três (50%) apresentaram desfecho normal. </a:t>
            </a:r>
          </a:p>
          <a:p>
            <a:pPr eaLnBrk="1" hangingPunct="1">
              <a:lnSpc>
                <a:spcPct val="90000"/>
              </a:lnSpc>
            </a:pPr>
            <a:endParaRPr lang="pt-BR" smtClean="0"/>
          </a:p>
          <a:p>
            <a:pPr eaLnBrk="1" hangingPunct="1">
              <a:lnSpc>
                <a:spcPct val="90000"/>
              </a:lnSpc>
            </a:pPr>
            <a:r>
              <a:rPr lang="pt-PT" smtClean="0"/>
              <a:t>Amostra única de lactato elevado foi documentada em nove crianças, das quais três tiveram um desfecho desfavorável e seis um desfecho normal.</a:t>
            </a:r>
          </a:p>
          <a:p>
            <a:pPr eaLnBrk="1" hangingPunct="1">
              <a:lnSpc>
                <a:spcPct val="90000"/>
              </a:lnSpc>
            </a:pPr>
            <a:endParaRPr lang="pt-BR" smtClean="0"/>
          </a:p>
          <a:p>
            <a:pPr eaLnBrk="1" hangingPunct="1">
              <a:lnSpc>
                <a:spcPct val="90000"/>
              </a:lnSpc>
            </a:pPr>
            <a:r>
              <a:rPr lang="pt-PT" smtClean="0"/>
              <a:t>Uma análise semelhante foi realizada para o </a:t>
            </a:r>
            <a:r>
              <a:rPr lang="pt-PT" smtClean="0">
                <a:solidFill>
                  <a:srgbClr val="FF3300"/>
                </a:solidFill>
              </a:rPr>
              <a:t>BE.</a:t>
            </a:r>
            <a:r>
              <a:rPr lang="pt-PT" smtClean="0"/>
              <a:t> O ponto de corte ideal foi de </a:t>
            </a:r>
            <a:r>
              <a:rPr lang="pt-PT" smtClean="0">
                <a:solidFill>
                  <a:srgbClr val="FF3300"/>
                </a:solidFill>
              </a:rPr>
              <a:t>7,3 mmol/l</a:t>
            </a:r>
            <a:r>
              <a:rPr lang="pt-PT" smtClean="0"/>
              <a:t> com a área sob a curva ROC de 0,91. A sensibilidade foi de 100%, especificidade de 72% e valor preditivo positivo de 25%.</a:t>
            </a:r>
            <a:endParaRPr lang="pt-BR" smtClean="0"/>
          </a:p>
          <a:p>
            <a:pPr eaLnBrk="1" hangingPunct="1">
              <a:lnSpc>
                <a:spcPct val="90000"/>
              </a:lnSpc>
            </a:pPr>
            <a:endParaRPr lang="pt-BR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1536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PT" smtClean="0"/>
              <a:t>Foi identificada uma redução progressiva no lactato sérico durante as primeiras 24 h de vida em RN &lt; 32 semanas.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PT" smtClean="0">
                <a:solidFill>
                  <a:srgbClr val="0000FF"/>
                </a:solidFill>
              </a:rPr>
              <a:t>Valores &lt; 5,6mmol/l foram associados a um desfecho favorável</a:t>
            </a:r>
            <a:r>
              <a:rPr lang="pt-PT" smtClean="0"/>
              <a:t>. Valores persistentemente elevados foram associados a desfecho desfavorável.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PT" smtClean="0"/>
              <a:t>Foi identificada uma alta correlação entre os valores de lactato e o BE no primeiro dia de vida em RNs &lt; 32 semanas, em contraste com um estudo anterior [5], que demonstrou uma relação muito pobre entre o lactato e o estado ácido-base em RN sob VM. </a:t>
            </a:r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DISCUSSÃO</a:t>
            </a:r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PT" smtClean="0"/>
              <a:t>Essa diferença pode ser explicada pelo fato deste estudo ter incluido apenas RN &lt; 32 semanas no primeiro dia de vida, enquanto o outro [5] incluiu todas as idades gestacionais (termo e prematuros) e as amostras foram obtidas em diferentes períodos de tempo, não apenas no primeiro dia. </a:t>
            </a:r>
          </a:p>
          <a:p>
            <a:pPr algn="just" eaLnBrk="1" hangingPunct="1">
              <a:lnSpc>
                <a:spcPct val="90000"/>
              </a:lnSpc>
            </a:pPr>
            <a:endParaRPr lang="pt-BR" smtClean="0"/>
          </a:p>
          <a:p>
            <a:pPr algn="just" eaLnBrk="1" hangingPunct="1">
              <a:lnSpc>
                <a:spcPct val="90000"/>
              </a:lnSpc>
            </a:pPr>
            <a:r>
              <a:rPr lang="pt-PT" smtClean="0"/>
              <a:t>O lactato tem sido utilizado em UTI adulta[10], onde medições seriadas foram úteis como marcador de má perfusão tecidual [12]. </a:t>
            </a:r>
          </a:p>
          <a:p>
            <a:pPr algn="just" eaLnBrk="1" hangingPunct="1">
              <a:lnSpc>
                <a:spcPct val="90000"/>
              </a:lnSpc>
            </a:pPr>
            <a:endParaRPr lang="pt-BR" smtClean="0"/>
          </a:p>
          <a:p>
            <a:pPr algn="just" eaLnBrk="1" hangingPunct="1">
              <a:lnSpc>
                <a:spcPct val="90000"/>
              </a:lnSpc>
            </a:pPr>
            <a:r>
              <a:rPr lang="pt-PT" smtClean="0"/>
              <a:t>Os valores de lactato foram analisados ​​em várias situações clínicas no RN pré-termo, incluindo sepse [7] e enterocolite necrosante [1] e identificado como fator de mau prognóstico [5, 8]. </a:t>
            </a:r>
            <a:endParaRPr lang="pt-BR" smtClean="0"/>
          </a:p>
          <a:p>
            <a:pPr eaLnBrk="1" hangingPunct="1">
              <a:lnSpc>
                <a:spcPct val="90000"/>
              </a:lnSpc>
            </a:pPr>
            <a:endParaRPr lang="pt-BR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268413"/>
            <a:ext cx="7620000" cy="5068887"/>
          </a:xfrm>
        </p:spPr>
        <p:txBody>
          <a:bodyPr>
            <a:normAutofit lnSpcReduction="10000"/>
          </a:bodyPr>
          <a:lstStyle/>
          <a:p>
            <a:pPr algn="just" eaLnBrk="1" hangingPunct="1">
              <a:defRPr/>
            </a:pPr>
            <a:r>
              <a:rPr lang="pt-PT" sz="2000" smtClean="0"/>
              <a:t>Groenendaal [8] estimou os valores preditivos positivos e negativos de lactato arterial dentro de 3 horas após o nascimento em uma coorte de RN pré-termo e relatou que, com um valor de corte de </a:t>
            </a:r>
            <a:r>
              <a:rPr lang="pt-PT" sz="2000" smtClean="0">
                <a:solidFill>
                  <a:srgbClr val="FF3300"/>
                </a:solidFill>
              </a:rPr>
              <a:t>5,7 mmol/l</a:t>
            </a:r>
            <a:r>
              <a:rPr lang="pt-PT" sz="2000" smtClean="0"/>
              <a:t>, o valor preditivo positivo foi de 47% e negativo valor preditivo de 92% para um desfecho de óbito ou déficit neurológico. </a:t>
            </a:r>
          </a:p>
          <a:p>
            <a:pPr algn="just" eaLnBrk="1" hangingPunct="1">
              <a:defRPr/>
            </a:pPr>
            <a:endParaRPr lang="pt-BR" sz="2000" smtClean="0"/>
          </a:p>
          <a:p>
            <a:pPr algn="just" eaLnBrk="1" hangingPunct="1">
              <a:defRPr/>
            </a:pPr>
            <a:r>
              <a:rPr lang="pt-PT" sz="2000" smtClean="0"/>
              <a:t>Deshpande e Platt [5] identificaram um resultado pior quando as concentrações de lactato permaneceram persistentemente elevadas ou em ascenção. </a:t>
            </a:r>
            <a:r>
              <a:rPr lang="pt-PT" sz="2000" smtClean="0">
                <a:solidFill>
                  <a:srgbClr val="FF3300"/>
                </a:solidFill>
              </a:rPr>
              <a:t>A mortalidade foi de 57% se dois valores de lactato &gt; 5,6 mmol / l,</a:t>
            </a:r>
            <a:r>
              <a:rPr lang="pt-PT" sz="2000" smtClean="0"/>
              <a:t> destacando a importância de medições seriadas. </a:t>
            </a:r>
          </a:p>
          <a:p>
            <a:pPr algn="just" eaLnBrk="1" hangingPunct="1">
              <a:defRPr/>
            </a:pPr>
            <a:endParaRPr lang="pt-BR" sz="2000" smtClean="0"/>
          </a:p>
          <a:p>
            <a:pPr algn="just" eaLnBrk="1" hangingPunct="1">
              <a:defRPr/>
            </a:pPr>
            <a:r>
              <a:rPr lang="pt-PT" sz="2000" smtClean="0"/>
              <a:t>Este estudo também identificou medidas seriadas do lactato como um importante fator prognóstico, com morte ou hemorragia intraventricular severa ocorrendo em 50% dos pacientes que tiveram dois valores de lactato acima de 5,6 mmol/l nas primeiras 24 horas de vida. </a:t>
            </a:r>
            <a:endParaRPr lang="pt-BR" sz="2000" smtClean="0"/>
          </a:p>
          <a:p>
            <a:pPr eaLnBrk="1" hangingPunct="1">
              <a:defRPr/>
            </a:pPr>
            <a:endParaRPr lang="pt-BR" sz="200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DISCUSSÃO</a:t>
            </a:r>
          </a:p>
        </p:txBody>
      </p:sp>
      <p:sp>
        <p:nvSpPr>
          <p:cNvPr id="1843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PT" smtClean="0"/>
              <a:t>Imaginou-se que os bebês mais imaturos teriam os maiores valores de lactato. No entanto, em um modelo de regressão multivariado, isso não foi identificado, e valores isolados de lactato superiores a 5,6 mmol/l foram determinados como preditores independentes de desfecho desfavorável.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PT" smtClean="0"/>
              <a:t>Yoxall e Wardle [17] propuseram intervalos normais de lactato para RN doentes e novamente relataam  que a hiperlactemia (&gt; percentil 95) foi fator de mau prognóstico. Esses valores absolutos não foram definidos. </a:t>
            </a:r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DISCUSSÃO</a:t>
            </a:r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PT" smtClean="0"/>
              <a:t>Dados são limitados sobre a utilização do lactato na avaliação da perfusão tecidual em pacientes hipotensos.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PT" smtClean="0"/>
              <a:t>Wardle et al. [15], em uma avaliação da oxigenação periférica, não encontrou diferenças nos níveis de lactato entre pacientes considerados normotensos e hipotensos. Em contraste, um estudo anterior que combinou valores de lactato sérico e sinais clínicos mostrou melhor valor preditivo positivo (80%) e valor preditivo negativo (88%) para identificação de baixo fluxo em veia cava inferior [11]. </a:t>
            </a:r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DISCUSSÃO</a:t>
            </a:r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PT" smtClean="0">
                <a:solidFill>
                  <a:srgbClr val="FF3300"/>
                </a:solidFill>
              </a:rPr>
              <a:t>Limitações:</a:t>
            </a:r>
            <a:r>
              <a:rPr lang="pt-PT" smtClean="0"/>
              <a:t> </a:t>
            </a:r>
            <a:endParaRPr lang="pt-BR" smtClean="0"/>
          </a:p>
          <a:p>
            <a:pPr lvl="1" algn="just" eaLnBrk="1" hangingPunct="1"/>
            <a:r>
              <a:rPr lang="pt-PT" smtClean="0"/>
              <a:t>Estudo retrospectivo. </a:t>
            </a:r>
            <a:endParaRPr lang="pt-BR" smtClean="0"/>
          </a:p>
          <a:p>
            <a:pPr lvl="1" algn="just" eaLnBrk="1" hangingPunct="1"/>
            <a:r>
              <a:rPr lang="pt-PT" smtClean="0"/>
              <a:t>Utilizou uma combinação de amostras arteriais, venosas e capilares. </a:t>
            </a:r>
            <a:endParaRPr lang="pt-BR" smtClean="0"/>
          </a:p>
          <a:p>
            <a:pPr lvl="1" algn="just" eaLnBrk="1" hangingPunct="1"/>
            <a:r>
              <a:rPr lang="pt-PT" smtClean="0"/>
              <a:t>Apenas uma pequena porcentagem da coorte geral teve desfecho desfavorável, tornando difícil tirar conclusões firmes sobre o valor prognóstico de uma dosagem isolada de lactato elevado para cada bebê. </a:t>
            </a:r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DISCUSSÃO</a:t>
            </a:r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PT" smtClean="0"/>
              <a:t>No entanto, existem limitações à atual avaliação do estado hemodinâmico de RN pré-termo, e sugere-se que </a:t>
            </a:r>
            <a:r>
              <a:rPr lang="pt-PT" smtClean="0">
                <a:solidFill>
                  <a:srgbClr val="0000FF"/>
                </a:solidFill>
              </a:rPr>
              <a:t>os valores de lactato sérico, idealmente dosagens seriadas, devam fazer parte de um algoritmo para avaliação da perfusão tecidual</a:t>
            </a:r>
            <a:r>
              <a:rPr lang="pt-PT" smtClean="0"/>
              <a:t>.</a:t>
            </a:r>
          </a:p>
          <a:p>
            <a:pPr algn="just" eaLnBrk="1" hangingPunct="1"/>
            <a:endParaRPr lang="pt-BR" smtClean="0"/>
          </a:p>
          <a:p>
            <a:pPr algn="ctr" eaLnBrk="1" hangingPunct="1"/>
            <a:r>
              <a:rPr lang="pt-PT" smtClean="0"/>
              <a:t> </a:t>
            </a:r>
            <a:r>
              <a:rPr lang="pt-PT" sz="3200" smtClean="0">
                <a:solidFill>
                  <a:srgbClr val="0000FF"/>
                </a:solidFill>
              </a:rPr>
              <a:t>A decisão de indicar alguma intervenção deve se basear em uma combinação de sinais clínicos, valores de pressão arterial e valores séricos de lactato.</a:t>
            </a:r>
            <a:endParaRPr lang="pt-BR" sz="3200" smtClean="0">
              <a:solidFill>
                <a:srgbClr val="0000FF"/>
              </a:solidFill>
            </a:endParaRPr>
          </a:p>
          <a:p>
            <a:pPr algn="ctr" eaLnBrk="1" hangingPunct="1"/>
            <a:endParaRPr lang="pt-BR" sz="320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REFERÊNCIAS BIBLIOGRÁFICAS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573713"/>
          </a:xfrm>
        </p:spPr>
        <p:txBody>
          <a:bodyPr rtlCol="0">
            <a:normAutofit fontScale="700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1. </a:t>
            </a:r>
            <a:r>
              <a:rPr lang="pt-BR" dirty="0" err="1"/>
              <a:t>Abubacker</a:t>
            </a:r>
            <a:r>
              <a:rPr lang="pt-BR" dirty="0"/>
              <a:t> M, </a:t>
            </a:r>
            <a:r>
              <a:rPr lang="pt-BR" dirty="0" err="1"/>
              <a:t>Yoxall</a:t>
            </a:r>
            <a:r>
              <a:rPr lang="pt-BR" dirty="0"/>
              <a:t> CW, </a:t>
            </a:r>
            <a:r>
              <a:rPr lang="pt-BR" dirty="0" err="1"/>
              <a:t>Lamont</a:t>
            </a:r>
            <a:r>
              <a:rPr lang="pt-BR" dirty="0"/>
              <a:t> G (2003) Peri-</a:t>
            </a:r>
            <a:r>
              <a:rPr lang="pt-BR" dirty="0" err="1"/>
              <a:t>operative</a:t>
            </a:r>
            <a:r>
              <a:rPr lang="pt-BR" dirty="0"/>
              <a:t> </a:t>
            </a:r>
            <a:r>
              <a:rPr lang="pt-BR" dirty="0" err="1"/>
              <a:t>blood</a:t>
            </a:r>
            <a:r>
              <a:rPr lang="pt-BR" dirty="0"/>
              <a:t> </a:t>
            </a:r>
            <a:r>
              <a:rPr lang="pt-BR" dirty="0" err="1"/>
              <a:t>lactate</a:t>
            </a:r>
            <a:r>
              <a:rPr lang="pt-BR" dirty="0"/>
              <a:t> </a:t>
            </a:r>
            <a:r>
              <a:rPr lang="pt-BR" dirty="0" err="1"/>
              <a:t>concentrations</a:t>
            </a:r>
            <a:r>
              <a:rPr lang="pt-BR" dirty="0"/>
              <a:t> in </a:t>
            </a:r>
            <a:r>
              <a:rPr lang="pt-BR" dirty="0" err="1"/>
              <a:t>pre-term</a:t>
            </a:r>
            <a:r>
              <a:rPr lang="pt-BR" dirty="0"/>
              <a:t> babies </a:t>
            </a:r>
            <a:r>
              <a:rPr lang="pt-BR" dirty="0" err="1"/>
              <a:t>with</a:t>
            </a:r>
            <a:r>
              <a:rPr lang="pt-BR" dirty="0"/>
              <a:t> </a:t>
            </a:r>
            <a:r>
              <a:rPr lang="pt-BR" dirty="0" err="1"/>
              <a:t>necrotising</a:t>
            </a:r>
            <a:r>
              <a:rPr lang="pt-BR" dirty="0"/>
              <a:t> </a:t>
            </a:r>
            <a:r>
              <a:rPr lang="pt-BR" dirty="0" err="1"/>
              <a:t>enterocolitis</a:t>
            </a:r>
            <a:r>
              <a:rPr lang="pt-BR" dirty="0"/>
              <a:t>. </a:t>
            </a:r>
            <a:r>
              <a:rPr lang="pt-BR" dirty="0" err="1"/>
              <a:t>Eur</a:t>
            </a:r>
            <a:r>
              <a:rPr lang="pt-BR" dirty="0"/>
              <a:t> J </a:t>
            </a:r>
            <a:r>
              <a:rPr lang="pt-BR" dirty="0" err="1"/>
              <a:t>Pediatr</a:t>
            </a:r>
            <a:r>
              <a:rPr lang="pt-BR" dirty="0"/>
              <a:t> </a:t>
            </a:r>
            <a:r>
              <a:rPr lang="pt-BR" dirty="0" err="1"/>
              <a:t>Surg</a:t>
            </a:r>
            <a:r>
              <a:rPr lang="pt-BR" dirty="0"/>
              <a:t> 13:35–39 </a:t>
            </a:r>
            <a:endParaRPr lang="pt-BR" dirty="0" smtClean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2</a:t>
            </a:r>
            <a:r>
              <a:rPr lang="pt-BR" dirty="0"/>
              <a:t>. </a:t>
            </a:r>
            <a:r>
              <a:rPr lang="pt-BR" dirty="0" err="1"/>
              <a:t>Cheung</a:t>
            </a:r>
            <a:r>
              <a:rPr lang="pt-BR" dirty="0"/>
              <a:t> PY, </a:t>
            </a:r>
            <a:r>
              <a:rPr lang="pt-BR" dirty="0" err="1"/>
              <a:t>Finer</a:t>
            </a:r>
            <a:r>
              <a:rPr lang="pt-BR" dirty="0"/>
              <a:t> NN (1994) Plasma </a:t>
            </a:r>
            <a:r>
              <a:rPr lang="pt-BR" dirty="0" err="1"/>
              <a:t>lactate</a:t>
            </a:r>
            <a:r>
              <a:rPr lang="pt-BR" dirty="0"/>
              <a:t> </a:t>
            </a:r>
            <a:r>
              <a:rPr lang="pt-BR" dirty="0" err="1"/>
              <a:t>concentration</a:t>
            </a:r>
            <a:r>
              <a:rPr lang="pt-BR" dirty="0"/>
              <a:t> as a </a:t>
            </a:r>
            <a:r>
              <a:rPr lang="pt-BR" dirty="0" err="1"/>
              <a:t>predictor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death</a:t>
            </a:r>
            <a:r>
              <a:rPr lang="pt-BR" dirty="0"/>
              <a:t> in </a:t>
            </a:r>
            <a:r>
              <a:rPr lang="pt-BR" dirty="0" err="1"/>
              <a:t>neonates</a:t>
            </a:r>
            <a:r>
              <a:rPr lang="pt-BR" dirty="0"/>
              <a:t> </a:t>
            </a:r>
            <a:r>
              <a:rPr lang="pt-BR" dirty="0" err="1"/>
              <a:t>with</a:t>
            </a:r>
            <a:r>
              <a:rPr lang="pt-BR" dirty="0"/>
              <a:t> </a:t>
            </a:r>
            <a:r>
              <a:rPr lang="pt-BR" dirty="0" err="1"/>
              <a:t>severe</a:t>
            </a:r>
            <a:r>
              <a:rPr lang="pt-BR" dirty="0"/>
              <a:t> </a:t>
            </a:r>
            <a:r>
              <a:rPr lang="pt-BR" dirty="0" err="1"/>
              <a:t>hypoxemia</a:t>
            </a:r>
            <a:r>
              <a:rPr lang="pt-BR" dirty="0"/>
              <a:t> </a:t>
            </a:r>
            <a:r>
              <a:rPr lang="pt-BR" dirty="0" err="1"/>
              <a:t>requiring</a:t>
            </a:r>
            <a:r>
              <a:rPr lang="pt-BR" dirty="0"/>
              <a:t> </a:t>
            </a:r>
            <a:r>
              <a:rPr lang="pt-BR" dirty="0" err="1"/>
              <a:t>extracorporeal</a:t>
            </a:r>
            <a:r>
              <a:rPr lang="pt-BR" dirty="0"/>
              <a:t> </a:t>
            </a:r>
            <a:r>
              <a:rPr lang="pt-BR" dirty="0" err="1"/>
              <a:t>membrane</a:t>
            </a:r>
            <a:r>
              <a:rPr lang="pt-BR" dirty="0"/>
              <a:t> </a:t>
            </a:r>
            <a:r>
              <a:rPr lang="pt-BR" dirty="0" err="1"/>
              <a:t>oxygenation</a:t>
            </a:r>
            <a:r>
              <a:rPr lang="pt-BR" dirty="0"/>
              <a:t>. J </a:t>
            </a:r>
            <a:r>
              <a:rPr lang="pt-BR" dirty="0" err="1"/>
              <a:t>Pediatr</a:t>
            </a:r>
            <a:r>
              <a:rPr lang="pt-BR" dirty="0"/>
              <a:t> 125:763–768 </a:t>
            </a:r>
            <a:endParaRPr lang="pt-BR" dirty="0" smtClean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3. </a:t>
            </a:r>
            <a:r>
              <a:rPr lang="pt-BR" dirty="0"/>
              <a:t>da Silva S, </a:t>
            </a:r>
            <a:r>
              <a:rPr lang="pt-BR" dirty="0" err="1" smtClean="0"/>
              <a:t>Hennebert</a:t>
            </a:r>
            <a:r>
              <a:rPr lang="pt-BR" dirty="0" smtClean="0"/>
              <a:t> </a:t>
            </a:r>
            <a:r>
              <a:rPr lang="pt-BR" dirty="0"/>
              <a:t>N, Denis R, </a:t>
            </a:r>
            <a:r>
              <a:rPr lang="pt-BR" dirty="0" err="1"/>
              <a:t>Wayenberg</a:t>
            </a:r>
            <a:r>
              <a:rPr lang="pt-BR" dirty="0"/>
              <a:t> JL (2000) </a:t>
            </a:r>
            <a:r>
              <a:rPr lang="pt-BR" dirty="0" err="1"/>
              <a:t>Clinical</a:t>
            </a:r>
            <a:r>
              <a:rPr lang="pt-BR" dirty="0"/>
              <a:t> </a:t>
            </a:r>
            <a:r>
              <a:rPr lang="pt-BR" dirty="0" err="1"/>
              <a:t>value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a single </a:t>
            </a:r>
            <a:r>
              <a:rPr lang="pt-BR" dirty="0" err="1"/>
              <a:t>postnatal</a:t>
            </a:r>
            <a:r>
              <a:rPr lang="pt-BR" dirty="0"/>
              <a:t> </a:t>
            </a:r>
            <a:r>
              <a:rPr lang="pt-BR" dirty="0" err="1"/>
              <a:t>lactate</a:t>
            </a:r>
            <a:r>
              <a:rPr lang="pt-BR" dirty="0"/>
              <a:t> </a:t>
            </a:r>
            <a:r>
              <a:rPr lang="pt-BR" dirty="0" err="1"/>
              <a:t>measurement</a:t>
            </a:r>
            <a:r>
              <a:rPr lang="pt-BR" dirty="0"/>
              <a:t> </a:t>
            </a:r>
            <a:r>
              <a:rPr lang="pt-BR" dirty="0" err="1"/>
              <a:t>after</a:t>
            </a:r>
            <a:r>
              <a:rPr lang="pt-BR" dirty="0"/>
              <a:t> </a:t>
            </a:r>
            <a:r>
              <a:rPr lang="pt-BR" dirty="0" err="1"/>
              <a:t>intrapartum</a:t>
            </a:r>
            <a:r>
              <a:rPr lang="pt-BR" dirty="0"/>
              <a:t> </a:t>
            </a:r>
            <a:r>
              <a:rPr lang="pt-BR" dirty="0" err="1"/>
              <a:t>asphyxia</a:t>
            </a:r>
            <a:r>
              <a:rPr lang="pt-BR" dirty="0"/>
              <a:t>. Acta </a:t>
            </a:r>
            <a:r>
              <a:rPr lang="pt-BR" dirty="0" err="1"/>
              <a:t>Paediatr</a:t>
            </a:r>
            <a:r>
              <a:rPr lang="pt-BR" dirty="0"/>
              <a:t> 89:320–323 </a:t>
            </a:r>
            <a:endParaRPr lang="pt-BR" dirty="0" smtClean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4</a:t>
            </a:r>
            <a:r>
              <a:rPr lang="pt-BR" dirty="0"/>
              <a:t>. </a:t>
            </a:r>
            <a:r>
              <a:rPr lang="pt-BR" dirty="0" err="1"/>
              <a:t>Dempsey</a:t>
            </a:r>
            <a:r>
              <a:rPr lang="pt-BR" dirty="0"/>
              <a:t> EM, Al-</a:t>
            </a:r>
            <a:r>
              <a:rPr lang="pt-BR" dirty="0" err="1"/>
              <a:t>Hazzani</a:t>
            </a:r>
            <a:r>
              <a:rPr lang="pt-BR" dirty="0"/>
              <a:t> F, </a:t>
            </a:r>
            <a:r>
              <a:rPr lang="pt-BR" dirty="0" err="1"/>
              <a:t>Barrington</a:t>
            </a:r>
            <a:r>
              <a:rPr lang="pt-BR" dirty="0"/>
              <a:t> KJ (2009) </a:t>
            </a:r>
            <a:r>
              <a:rPr lang="pt-BR" dirty="0" err="1"/>
              <a:t>Permissive</a:t>
            </a:r>
            <a:r>
              <a:rPr lang="pt-BR" dirty="0"/>
              <a:t> </a:t>
            </a:r>
            <a:r>
              <a:rPr lang="pt-BR" dirty="0" err="1"/>
              <a:t>hypotension</a:t>
            </a:r>
            <a:r>
              <a:rPr lang="pt-BR" dirty="0"/>
              <a:t> in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extremely</a:t>
            </a:r>
            <a:r>
              <a:rPr lang="pt-BR" dirty="0"/>
              <a:t> </a:t>
            </a:r>
            <a:r>
              <a:rPr lang="pt-BR" dirty="0" err="1"/>
              <a:t>low</a:t>
            </a:r>
            <a:r>
              <a:rPr lang="pt-BR" dirty="0"/>
              <a:t> </a:t>
            </a:r>
            <a:r>
              <a:rPr lang="pt-BR" dirty="0" err="1"/>
              <a:t>birth</a:t>
            </a:r>
            <a:r>
              <a:rPr lang="pt-BR" dirty="0"/>
              <a:t> </a:t>
            </a:r>
            <a:r>
              <a:rPr lang="pt-BR" dirty="0" err="1"/>
              <a:t>weight</a:t>
            </a:r>
            <a:r>
              <a:rPr lang="pt-BR" dirty="0"/>
              <a:t> </a:t>
            </a:r>
            <a:r>
              <a:rPr lang="pt-BR" dirty="0" err="1"/>
              <a:t>infant</a:t>
            </a:r>
            <a:r>
              <a:rPr lang="pt-BR" dirty="0"/>
              <a:t> </a:t>
            </a:r>
            <a:r>
              <a:rPr lang="pt-BR" dirty="0" err="1"/>
              <a:t>with</a:t>
            </a:r>
            <a:r>
              <a:rPr lang="pt-BR" dirty="0"/>
              <a:t> </a:t>
            </a:r>
            <a:r>
              <a:rPr lang="pt-BR" dirty="0" err="1"/>
              <a:t>signs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good</a:t>
            </a:r>
            <a:r>
              <a:rPr lang="pt-BR" dirty="0"/>
              <a:t> </a:t>
            </a:r>
            <a:r>
              <a:rPr lang="pt-BR" dirty="0" err="1"/>
              <a:t>perfusion</a:t>
            </a:r>
            <a:r>
              <a:rPr lang="pt-BR" dirty="0"/>
              <a:t>. </a:t>
            </a:r>
            <a:r>
              <a:rPr lang="pt-BR" dirty="0" err="1"/>
              <a:t>Arch</a:t>
            </a:r>
            <a:r>
              <a:rPr lang="pt-BR" dirty="0"/>
              <a:t> </a:t>
            </a:r>
            <a:r>
              <a:rPr lang="pt-BR" dirty="0" err="1"/>
              <a:t>Dis</a:t>
            </a:r>
            <a:r>
              <a:rPr lang="pt-BR" dirty="0"/>
              <a:t> </a:t>
            </a:r>
            <a:r>
              <a:rPr lang="pt-BR" dirty="0" err="1"/>
              <a:t>Child</a:t>
            </a:r>
            <a:r>
              <a:rPr lang="pt-BR" dirty="0"/>
              <a:t> Fetal Neonatal Ed 94(4):F241– </a:t>
            </a:r>
            <a:r>
              <a:rPr lang="pt-BR" dirty="0" smtClean="0"/>
              <a:t>F244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5. </a:t>
            </a:r>
            <a:r>
              <a:rPr lang="pt-BR" dirty="0" err="1"/>
              <a:t>Deshpande</a:t>
            </a:r>
            <a:r>
              <a:rPr lang="pt-BR" dirty="0"/>
              <a:t> SA, </a:t>
            </a:r>
            <a:r>
              <a:rPr lang="pt-BR" dirty="0" err="1"/>
              <a:t>Platt</a:t>
            </a:r>
            <a:r>
              <a:rPr lang="pt-BR" dirty="0"/>
              <a:t> MP (1997) </a:t>
            </a:r>
            <a:r>
              <a:rPr lang="pt-BR" dirty="0" err="1"/>
              <a:t>Association</a:t>
            </a:r>
            <a:r>
              <a:rPr lang="pt-BR" dirty="0"/>
              <a:t> </a:t>
            </a:r>
            <a:r>
              <a:rPr lang="pt-BR" dirty="0" err="1"/>
              <a:t>between</a:t>
            </a:r>
            <a:r>
              <a:rPr lang="pt-BR" dirty="0"/>
              <a:t> </a:t>
            </a:r>
            <a:r>
              <a:rPr lang="pt-BR" dirty="0" err="1"/>
              <a:t>blood</a:t>
            </a:r>
            <a:r>
              <a:rPr lang="pt-BR" dirty="0"/>
              <a:t> </a:t>
            </a:r>
            <a:r>
              <a:rPr lang="pt-BR" dirty="0" err="1"/>
              <a:t>lactate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acid-base</a:t>
            </a:r>
            <a:r>
              <a:rPr lang="pt-BR" dirty="0"/>
              <a:t> status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mortality</a:t>
            </a:r>
            <a:r>
              <a:rPr lang="pt-BR" dirty="0"/>
              <a:t> in </a:t>
            </a:r>
            <a:r>
              <a:rPr lang="pt-BR" dirty="0" err="1"/>
              <a:t>ventilated</a:t>
            </a:r>
            <a:r>
              <a:rPr lang="pt-BR" dirty="0"/>
              <a:t> babies. </a:t>
            </a:r>
            <a:r>
              <a:rPr lang="pt-BR" dirty="0" err="1"/>
              <a:t>Arch</a:t>
            </a:r>
            <a:r>
              <a:rPr lang="pt-BR" dirty="0"/>
              <a:t> </a:t>
            </a:r>
            <a:r>
              <a:rPr lang="pt-BR" dirty="0" err="1"/>
              <a:t>Dis</a:t>
            </a:r>
            <a:r>
              <a:rPr lang="pt-BR" dirty="0"/>
              <a:t> </a:t>
            </a:r>
            <a:r>
              <a:rPr lang="pt-BR" dirty="0" err="1"/>
              <a:t>Child</a:t>
            </a:r>
            <a:r>
              <a:rPr lang="pt-BR" dirty="0"/>
              <a:t> Fetal Neonatal Ed 76:F15–F20 </a:t>
            </a:r>
            <a:endParaRPr lang="pt-BR" dirty="0" smtClean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6</a:t>
            </a:r>
            <a:r>
              <a:rPr lang="pt-BR" dirty="0"/>
              <a:t>. </a:t>
            </a:r>
            <a:r>
              <a:rPr lang="pt-BR" dirty="0" err="1"/>
              <a:t>Fauchere</a:t>
            </a:r>
            <a:r>
              <a:rPr lang="pt-BR" dirty="0"/>
              <a:t> JC, </a:t>
            </a:r>
            <a:r>
              <a:rPr lang="pt-BR" dirty="0" err="1"/>
              <a:t>Bauschatz</a:t>
            </a:r>
            <a:r>
              <a:rPr lang="pt-BR" dirty="0"/>
              <a:t> AS, </a:t>
            </a:r>
            <a:r>
              <a:rPr lang="pt-BR" dirty="0" err="1"/>
              <a:t>Arlettaz</a:t>
            </a:r>
            <a:r>
              <a:rPr lang="pt-BR" dirty="0"/>
              <a:t> R et al (2002) </a:t>
            </a:r>
            <a:r>
              <a:rPr lang="pt-BR" dirty="0" err="1"/>
              <a:t>Agreement</a:t>
            </a:r>
            <a:r>
              <a:rPr lang="pt-BR" dirty="0"/>
              <a:t> </a:t>
            </a:r>
            <a:r>
              <a:rPr lang="pt-BR" dirty="0" err="1"/>
              <a:t>between</a:t>
            </a:r>
            <a:r>
              <a:rPr lang="pt-BR" dirty="0"/>
              <a:t> </a:t>
            </a:r>
            <a:r>
              <a:rPr lang="pt-BR" dirty="0" err="1"/>
              <a:t>capillary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arterial </a:t>
            </a:r>
            <a:r>
              <a:rPr lang="pt-BR" dirty="0" err="1"/>
              <a:t>lactate</a:t>
            </a:r>
            <a:r>
              <a:rPr lang="pt-BR" dirty="0"/>
              <a:t> in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newborn</a:t>
            </a:r>
            <a:r>
              <a:rPr lang="pt-BR" dirty="0"/>
              <a:t>. Acta </a:t>
            </a:r>
            <a:r>
              <a:rPr lang="pt-BR" dirty="0" err="1"/>
              <a:t>Paediatr</a:t>
            </a:r>
            <a:r>
              <a:rPr lang="pt-BR" dirty="0"/>
              <a:t> 91:78–81 </a:t>
            </a:r>
            <a:endParaRPr lang="pt-BR" dirty="0" smtClean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7</a:t>
            </a:r>
            <a:r>
              <a:rPr lang="pt-BR" dirty="0"/>
              <a:t>. Fitzgerald MJ, Goto M, Myers TF, </a:t>
            </a:r>
            <a:r>
              <a:rPr lang="pt-BR" dirty="0" err="1"/>
              <a:t>Zeller</a:t>
            </a:r>
            <a:r>
              <a:rPr lang="pt-BR" dirty="0"/>
              <a:t> WP (1992) </a:t>
            </a:r>
            <a:r>
              <a:rPr lang="pt-BR" dirty="0" err="1"/>
              <a:t>Early</a:t>
            </a:r>
            <a:r>
              <a:rPr lang="pt-BR" dirty="0"/>
              <a:t> </a:t>
            </a:r>
            <a:r>
              <a:rPr lang="pt-BR" dirty="0" err="1"/>
              <a:t>metabolic</a:t>
            </a:r>
            <a:r>
              <a:rPr lang="pt-BR" dirty="0"/>
              <a:t> </a:t>
            </a:r>
            <a:r>
              <a:rPr lang="pt-BR" dirty="0" err="1"/>
              <a:t>effects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sepsis</a:t>
            </a:r>
            <a:r>
              <a:rPr lang="pt-BR" dirty="0"/>
              <a:t> in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preterm</a:t>
            </a:r>
            <a:r>
              <a:rPr lang="pt-BR" dirty="0"/>
              <a:t> </a:t>
            </a:r>
            <a:r>
              <a:rPr lang="pt-BR" dirty="0" err="1"/>
              <a:t>infant</a:t>
            </a:r>
            <a:r>
              <a:rPr lang="pt-BR" dirty="0"/>
              <a:t>: </a:t>
            </a:r>
            <a:r>
              <a:rPr lang="pt-BR" dirty="0" err="1"/>
              <a:t>lactic</a:t>
            </a:r>
            <a:r>
              <a:rPr lang="pt-BR" dirty="0"/>
              <a:t> </a:t>
            </a:r>
            <a:r>
              <a:rPr lang="pt-BR" dirty="0" err="1"/>
              <a:t>acidosis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increased</a:t>
            </a:r>
            <a:r>
              <a:rPr lang="pt-BR" dirty="0"/>
              <a:t> glucose </a:t>
            </a:r>
            <a:r>
              <a:rPr lang="pt-BR" dirty="0" err="1"/>
              <a:t>requirement</a:t>
            </a:r>
            <a:r>
              <a:rPr lang="pt-BR" dirty="0"/>
              <a:t>. J </a:t>
            </a:r>
            <a:r>
              <a:rPr lang="pt-BR" dirty="0" err="1"/>
              <a:t>Pediatr</a:t>
            </a:r>
            <a:r>
              <a:rPr lang="pt-BR" dirty="0"/>
              <a:t> 121:951–955 </a:t>
            </a:r>
            <a:endParaRPr lang="pt-BR" dirty="0" smtClean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8</a:t>
            </a:r>
            <a:r>
              <a:rPr lang="pt-BR" dirty="0"/>
              <a:t>. </a:t>
            </a:r>
            <a:r>
              <a:rPr lang="pt-BR" dirty="0" err="1"/>
              <a:t>Groenendaal</a:t>
            </a:r>
            <a:r>
              <a:rPr lang="pt-BR" dirty="0"/>
              <a:t> F, </a:t>
            </a:r>
            <a:r>
              <a:rPr lang="pt-BR" dirty="0" err="1"/>
              <a:t>Lindemans</a:t>
            </a:r>
            <a:r>
              <a:rPr lang="pt-BR" dirty="0"/>
              <a:t> C, </a:t>
            </a:r>
            <a:r>
              <a:rPr lang="pt-BR" dirty="0" err="1"/>
              <a:t>Uiterwaal</a:t>
            </a:r>
            <a:r>
              <a:rPr lang="pt-BR" dirty="0"/>
              <a:t> CS, de </a:t>
            </a:r>
            <a:r>
              <a:rPr lang="pt-BR" dirty="0" err="1"/>
              <a:t>Vries</a:t>
            </a:r>
            <a:r>
              <a:rPr lang="pt-BR" dirty="0"/>
              <a:t> LS (2003) </a:t>
            </a:r>
            <a:r>
              <a:rPr lang="pt-BR" dirty="0" err="1"/>
              <a:t>Early</a:t>
            </a:r>
            <a:r>
              <a:rPr lang="pt-BR" dirty="0"/>
              <a:t> arterial </a:t>
            </a:r>
            <a:r>
              <a:rPr lang="pt-BR" dirty="0" err="1"/>
              <a:t>lactate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prediction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outcome</a:t>
            </a:r>
            <a:r>
              <a:rPr lang="pt-BR" dirty="0"/>
              <a:t> in </a:t>
            </a:r>
            <a:r>
              <a:rPr lang="pt-BR" dirty="0" err="1"/>
              <a:t>preterm</a:t>
            </a:r>
            <a:r>
              <a:rPr lang="pt-BR" dirty="0"/>
              <a:t> </a:t>
            </a:r>
            <a:r>
              <a:rPr lang="pt-BR" dirty="0" err="1"/>
              <a:t>neonates</a:t>
            </a:r>
            <a:r>
              <a:rPr lang="pt-BR" dirty="0"/>
              <a:t> </a:t>
            </a:r>
            <a:r>
              <a:rPr lang="pt-BR" dirty="0" err="1"/>
              <a:t>admitted</a:t>
            </a:r>
            <a:r>
              <a:rPr lang="pt-BR" dirty="0"/>
              <a:t> </a:t>
            </a:r>
            <a:r>
              <a:rPr lang="pt-BR" dirty="0" err="1"/>
              <a:t>to</a:t>
            </a:r>
            <a:r>
              <a:rPr lang="pt-BR" dirty="0"/>
              <a:t> a neonatal </a:t>
            </a:r>
            <a:r>
              <a:rPr lang="pt-BR" dirty="0" err="1"/>
              <a:t>intensive</a:t>
            </a:r>
            <a:r>
              <a:rPr lang="pt-BR" dirty="0"/>
              <a:t> </a:t>
            </a:r>
            <a:r>
              <a:rPr lang="pt-BR" dirty="0" err="1"/>
              <a:t>care</a:t>
            </a:r>
            <a:r>
              <a:rPr lang="pt-BR" dirty="0"/>
              <a:t> </a:t>
            </a:r>
            <a:r>
              <a:rPr lang="pt-BR" dirty="0" err="1"/>
              <a:t>unit</a:t>
            </a:r>
            <a:r>
              <a:rPr lang="pt-BR" dirty="0"/>
              <a:t>. </a:t>
            </a:r>
            <a:r>
              <a:rPr lang="pt-BR" dirty="0" err="1"/>
              <a:t>Biol</a:t>
            </a:r>
            <a:r>
              <a:rPr lang="pt-BR" dirty="0"/>
              <a:t> </a:t>
            </a:r>
            <a:r>
              <a:rPr lang="pt-BR" dirty="0" err="1"/>
              <a:t>Neonate</a:t>
            </a:r>
            <a:r>
              <a:rPr lang="pt-BR" dirty="0"/>
              <a:t> 83:171–176 </a:t>
            </a:r>
            <a:endParaRPr lang="pt-BR" dirty="0" smtClean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9</a:t>
            </a:r>
            <a:r>
              <a:rPr lang="pt-BR" dirty="0"/>
              <a:t>. </a:t>
            </a:r>
            <a:r>
              <a:rPr lang="pt-BR" dirty="0" err="1"/>
              <a:t>Izraeli</a:t>
            </a:r>
            <a:r>
              <a:rPr lang="pt-BR" dirty="0"/>
              <a:t> S, Ben-Sira L, </a:t>
            </a:r>
            <a:r>
              <a:rPr lang="pt-BR" dirty="0" err="1"/>
              <a:t>Harell</a:t>
            </a:r>
            <a:r>
              <a:rPr lang="pt-BR" dirty="0"/>
              <a:t> D, </a:t>
            </a:r>
            <a:r>
              <a:rPr lang="pt-BR" dirty="0" err="1"/>
              <a:t>Naor</a:t>
            </a:r>
            <a:r>
              <a:rPr lang="pt-BR" dirty="0"/>
              <a:t> N, </a:t>
            </a:r>
            <a:r>
              <a:rPr lang="pt-BR" dirty="0" err="1"/>
              <a:t>Ballin</a:t>
            </a:r>
            <a:r>
              <a:rPr lang="pt-BR" dirty="0"/>
              <a:t> A, Davidson S (1993) </a:t>
            </a:r>
            <a:r>
              <a:rPr lang="pt-BR" dirty="0" err="1"/>
              <a:t>Lactic</a:t>
            </a:r>
            <a:r>
              <a:rPr lang="pt-BR" dirty="0"/>
              <a:t> </a:t>
            </a:r>
            <a:r>
              <a:rPr lang="pt-BR" dirty="0" err="1"/>
              <a:t>acid</a:t>
            </a:r>
            <a:r>
              <a:rPr lang="pt-BR" dirty="0"/>
              <a:t> as a </a:t>
            </a:r>
            <a:r>
              <a:rPr lang="pt-BR" dirty="0" err="1"/>
              <a:t>predictor</a:t>
            </a:r>
            <a:r>
              <a:rPr lang="pt-BR" dirty="0"/>
              <a:t> for </a:t>
            </a:r>
            <a:r>
              <a:rPr lang="pt-BR" dirty="0" err="1"/>
              <a:t>erythrocyte</a:t>
            </a:r>
            <a:r>
              <a:rPr lang="pt-BR" dirty="0"/>
              <a:t> </a:t>
            </a:r>
            <a:r>
              <a:rPr lang="pt-BR" dirty="0" err="1"/>
              <a:t>transfusion</a:t>
            </a:r>
            <a:r>
              <a:rPr lang="pt-BR" dirty="0"/>
              <a:t> in </a:t>
            </a:r>
            <a:r>
              <a:rPr lang="pt-BR" dirty="0" err="1"/>
              <a:t>healthy</a:t>
            </a:r>
            <a:r>
              <a:rPr lang="pt-BR" dirty="0"/>
              <a:t> </a:t>
            </a:r>
            <a:r>
              <a:rPr lang="pt-BR" dirty="0" err="1"/>
              <a:t>preterm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 </a:t>
            </a:r>
            <a:r>
              <a:rPr lang="pt-BR" dirty="0" err="1"/>
              <a:t>with</a:t>
            </a:r>
            <a:r>
              <a:rPr lang="pt-BR" dirty="0"/>
              <a:t> anemia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prematurity</a:t>
            </a:r>
            <a:r>
              <a:rPr lang="pt-BR" dirty="0"/>
              <a:t>. J </a:t>
            </a:r>
            <a:r>
              <a:rPr lang="pt-BR" dirty="0" err="1"/>
              <a:t>Pediatr</a:t>
            </a:r>
            <a:r>
              <a:rPr lang="pt-BR" dirty="0"/>
              <a:t> 122:629–631 </a:t>
            </a:r>
            <a:endParaRPr lang="pt-BR" dirty="0" smtClean="0"/>
          </a:p>
          <a:p>
            <a:pPr eaLnBrk="1" fontAlgn="auto" hangingPunct="1">
              <a:spcAft>
                <a:spcPts val="0"/>
              </a:spcAft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REFERÊNCIAS BIBLIOGRÁFICAS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10. </a:t>
            </a:r>
            <a:r>
              <a:rPr lang="pt-BR" dirty="0" err="1"/>
              <a:t>Maillet</a:t>
            </a:r>
            <a:r>
              <a:rPr lang="pt-BR" dirty="0"/>
              <a:t> JM, Le </a:t>
            </a:r>
            <a:r>
              <a:rPr lang="pt-BR" dirty="0" err="1"/>
              <a:t>Besnerais</a:t>
            </a:r>
            <a:r>
              <a:rPr lang="pt-BR" dirty="0"/>
              <a:t> P, </a:t>
            </a:r>
            <a:r>
              <a:rPr lang="pt-BR" dirty="0" err="1"/>
              <a:t>Cantoni</a:t>
            </a:r>
            <a:r>
              <a:rPr lang="pt-BR" dirty="0"/>
              <a:t> M, </a:t>
            </a:r>
            <a:r>
              <a:rPr lang="pt-BR" dirty="0" err="1"/>
              <a:t>Nataf</a:t>
            </a:r>
            <a:r>
              <a:rPr lang="pt-BR" dirty="0"/>
              <a:t> P, </a:t>
            </a:r>
            <a:r>
              <a:rPr lang="pt-BR" dirty="0" err="1"/>
              <a:t>Ruffenach</a:t>
            </a:r>
            <a:r>
              <a:rPr lang="pt-BR" dirty="0"/>
              <a:t> A, </a:t>
            </a:r>
            <a:r>
              <a:rPr lang="pt-BR" dirty="0" err="1"/>
              <a:t>Lessana</a:t>
            </a:r>
            <a:r>
              <a:rPr lang="pt-BR" dirty="0"/>
              <a:t> A, </a:t>
            </a:r>
            <a:r>
              <a:rPr lang="pt-BR" dirty="0" err="1"/>
              <a:t>Brodaty</a:t>
            </a:r>
            <a:r>
              <a:rPr lang="pt-BR" dirty="0"/>
              <a:t> D (2003) </a:t>
            </a:r>
            <a:r>
              <a:rPr lang="pt-BR" dirty="0" err="1"/>
              <a:t>Frequency</a:t>
            </a:r>
            <a:r>
              <a:rPr lang="pt-BR" dirty="0"/>
              <a:t>, </a:t>
            </a:r>
            <a:r>
              <a:rPr lang="pt-BR" dirty="0" err="1"/>
              <a:t>risk</a:t>
            </a:r>
            <a:r>
              <a:rPr lang="pt-BR" dirty="0"/>
              <a:t> </a:t>
            </a:r>
            <a:r>
              <a:rPr lang="pt-BR" dirty="0" err="1"/>
              <a:t>factors</a:t>
            </a:r>
            <a:r>
              <a:rPr lang="pt-BR" dirty="0"/>
              <a:t>,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outcome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hyperlactatemia</a:t>
            </a:r>
            <a:r>
              <a:rPr lang="pt-BR" dirty="0"/>
              <a:t> </a:t>
            </a:r>
            <a:r>
              <a:rPr lang="pt-BR" dirty="0" err="1"/>
              <a:t>after</a:t>
            </a:r>
            <a:r>
              <a:rPr lang="pt-BR" dirty="0"/>
              <a:t> </a:t>
            </a:r>
            <a:r>
              <a:rPr lang="pt-BR" dirty="0" err="1"/>
              <a:t>cardiac</a:t>
            </a:r>
            <a:r>
              <a:rPr lang="pt-BR" dirty="0"/>
              <a:t> </a:t>
            </a:r>
            <a:r>
              <a:rPr lang="pt-BR" dirty="0" err="1"/>
              <a:t>surgery</a:t>
            </a:r>
            <a:r>
              <a:rPr lang="pt-BR" dirty="0"/>
              <a:t>. </a:t>
            </a:r>
            <a:r>
              <a:rPr lang="pt-BR" dirty="0" err="1"/>
              <a:t>Chest</a:t>
            </a:r>
            <a:r>
              <a:rPr lang="pt-BR" dirty="0"/>
              <a:t> 123:1361–1366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11. </a:t>
            </a:r>
            <a:r>
              <a:rPr lang="pt-BR" dirty="0" err="1"/>
              <a:t>Miletin</a:t>
            </a:r>
            <a:r>
              <a:rPr lang="pt-BR" dirty="0"/>
              <a:t> J, </a:t>
            </a:r>
            <a:r>
              <a:rPr lang="pt-BR" dirty="0" err="1"/>
              <a:t>Dempsey</a:t>
            </a:r>
            <a:r>
              <a:rPr lang="pt-BR" dirty="0"/>
              <a:t> EM (2008) </a:t>
            </a:r>
            <a:r>
              <a:rPr lang="pt-BR" dirty="0" err="1"/>
              <a:t>Low</a:t>
            </a:r>
            <a:r>
              <a:rPr lang="pt-BR" dirty="0"/>
              <a:t> superior </a:t>
            </a:r>
            <a:r>
              <a:rPr lang="pt-BR" dirty="0" err="1"/>
              <a:t>vena</a:t>
            </a:r>
            <a:r>
              <a:rPr lang="pt-BR" dirty="0"/>
              <a:t> cava </a:t>
            </a:r>
            <a:r>
              <a:rPr lang="pt-BR" dirty="0" err="1"/>
              <a:t>flow</a:t>
            </a:r>
            <a:r>
              <a:rPr lang="pt-BR" dirty="0"/>
              <a:t> </a:t>
            </a:r>
            <a:r>
              <a:rPr lang="pt-BR" dirty="0" err="1"/>
              <a:t>on</a:t>
            </a:r>
            <a:r>
              <a:rPr lang="pt-BR" dirty="0"/>
              <a:t> </a:t>
            </a:r>
            <a:r>
              <a:rPr lang="pt-BR" dirty="0" err="1"/>
              <a:t>day</a:t>
            </a:r>
            <a:r>
              <a:rPr lang="pt-BR" dirty="0"/>
              <a:t> 1 </a:t>
            </a:r>
            <a:r>
              <a:rPr lang="pt-BR" dirty="0" err="1"/>
              <a:t>and</a:t>
            </a:r>
            <a:r>
              <a:rPr lang="pt-BR" dirty="0"/>
              <a:t> adverse </a:t>
            </a:r>
            <a:r>
              <a:rPr lang="pt-BR" dirty="0" err="1"/>
              <a:t>outcome</a:t>
            </a:r>
            <a:r>
              <a:rPr lang="pt-BR" dirty="0"/>
              <a:t> in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very</a:t>
            </a:r>
            <a:r>
              <a:rPr lang="pt-BR" dirty="0"/>
              <a:t> </a:t>
            </a:r>
            <a:r>
              <a:rPr lang="pt-BR" dirty="0" err="1"/>
              <a:t>low</a:t>
            </a:r>
            <a:r>
              <a:rPr lang="pt-BR" dirty="0"/>
              <a:t> </a:t>
            </a:r>
            <a:r>
              <a:rPr lang="pt-BR" dirty="0" err="1"/>
              <a:t>birth</a:t>
            </a:r>
            <a:r>
              <a:rPr lang="pt-BR" dirty="0"/>
              <a:t> </a:t>
            </a:r>
            <a:r>
              <a:rPr lang="pt-BR" dirty="0" err="1"/>
              <a:t>weight</a:t>
            </a:r>
            <a:r>
              <a:rPr lang="pt-BR" dirty="0"/>
              <a:t> in infant. </a:t>
            </a:r>
            <a:r>
              <a:rPr lang="pt-BR" dirty="0" err="1"/>
              <a:t>Arch</a:t>
            </a:r>
            <a:r>
              <a:rPr lang="pt-BR" dirty="0"/>
              <a:t> </a:t>
            </a:r>
            <a:r>
              <a:rPr lang="pt-BR" dirty="0" err="1"/>
              <a:t>Dis</a:t>
            </a:r>
            <a:r>
              <a:rPr lang="pt-BR" dirty="0"/>
              <a:t> </a:t>
            </a:r>
            <a:r>
              <a:rPr lang="pt-BR" dirty="0" err="1"/>
              <a:t>Child</a:t>
            </a:r>
            <a:r>
              <a:rPr lang="pt-BR" dirty="0"/>
              <a:t> Fetal Neonatal Ed 93:F368–F371 </a:t>
            </a:r>
            <a:endParaRPr lang="pt-BR" dirty="0" smtClean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12</a:t>
            </a:r>
            <a:r>
              <a:rPr lang="pt-BR" dirty="0"/>
              <a:t>. </a:t>
            </a:r>
            <a:r>
              <a:rPr lang="pt-BR" dirty="0" err="1"/>
              <a:t>Nguyen</a:t>
            </a:r>
            <a:r>
              <a:rPr lang="pt-BR" dirty="0"/>
              <a:t> HB, Rivers EP, </a:t>
            </a:r>
            <a:r>
              <a:rPr lang="pt-BR" dirty="0" err="1"/>
              <a:t>Knoblich</a:t>
            </a:r>
            <a:r>
              <a:rPr lang="pt-BR" dirty="0"/>
              <a:t> BP, </a:t>
            </a:r>
            <a:r>
              <a:rPr lang="pt-BR" dirty="0" err="1"/>
              <a:t>Jacobsen</a:t>
            </a:r>
            <a:r>
              <a:rPr lang="pt-BR" dirty="0"/>
              <a:t> G, </a:t>
            </a:r>
            <a:r>
              <a:rPr lang="pt-BR" dirty="0" err="1"/>
              <a:t>Muzzin</a:t>
            </a:r>
            <a:r>
              <a:rPr lang="pt-BR" dirty="0"/>
              <a:t> A, </a:t>
            </a:r>
            <a:r>
              <a:rPr lang="pt-BR" dirty="0" err="1"/>
              <a:t>Ressler</a:t>
            </a:r>
            <a:r>
              <a:rPr lang="pt-BR" dirty="0"/>
              <a:t> JA, </a:t>
            </a:r>
            <a:r>
              <a:rPr lang="pt-BR" dirty="0" err="1"/>
              <a:t>Tomlanovich</a:t>
            </a:r>
            <a:r>
              <a:rPr lang="pt-BR" dirty="0"/>
              <a:t> MC (2004) </a:t>
            </a:r>
            <a:r>
              <a:rPr lang="pt-BR" dirty="0" err="1"/>
              <a:t>Early</a:t>
            </a:r>
            <a:r>
              <a:rPr lang="pt-BR" dirty="0"/>
              <a:t> </a:t>
            </a:r>
            <a:r>
              <a:rPr lang="pt-BR" dirty="0" err="1"/>
              <a:t>lactate</a:t>
            </a:r>
            <a:r>
              <a:rPr lang="pt-BR" dirty="0"/>
              <a:t> </a:t>
            </a:r>
            <a:r>
              <a:rPr lang="pt-BR" dirty="0" err="1"/>
              <a:t>clearance</a:t>
            </a:r>
            <a:r>
              <a:rPr lang="pt-BR" dirty="0"/>
              <a:t> </a:t>
            </a:r>
            <a:r>
              <a:rPr lang="pt-BR" dirty="0" err="1"/>
              <a:t>is</a:t>
            </a:r>
            <a:r>
              <a:rPr lang="pt-BR" dirty="0"/>
              <a:t> </a:t>
            </a:r>
            <a:r>
              <a:rPr lang="pt-BR" dirty="0" err="1"/>
              <a:t>associated</a:t>
            </a:r>
            <a:r>
              <a:rPr lang="pt-BR" dirty="0"/>
              <a:t> </a:t>
            </a:r>
            <a:r>
              <a:rPr lang="pt-BR" dirty="0" err="1"/>
              <a:t>with</a:t>
            </a:r>
            <a:r>
              <a:rPr lang="pt-BR" dirty="0"/>
              <a:t> </a:t>
            </a:r>
            <a:r>
              <a:rPr lang="pt-BR" dirty="0" err="1"/>
              <a:t>improved</a:t>
            </a:r>
            <a:r>
              <a:rPr lang="pt-BR" dirty="0"/>
              <a:t> </a:t>
            </a:r>
            <a:r>
              <a:rPr lang="pt-BR" dirty="0" err="1"/>
              <a:t>outcome</a:t>
            </a:r>
            <a:r>
              <a:rPr lang="pt-BR" dirty="0"/>
              <a:t> in </a:t>
            </a:r>
            <a:r>
              <a:rPr lang="pt-BR" dirty="0" err="1"/>
              <a:t>severe</a:t>
            </a:r>
            <a:r>
              <a:rPr lang="pt-BR" dirty="0"/>
              <a:t> </a:t>
            </a:r>
            <a:r>
              <a:rPr lang="pt-BR" dirty="0" err="1"/>
              <a:t>sepsis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septic</a:t>
            </a:r>
            <a:r>
              <a:rPr lang="pt-BR" dirty="0"/>
              <a:t> </a:t>
            </a:r>
            <a:r>
              <a:rPr lang="pt-BR" dirty="0" err="1"/>
              <a:t>shock</a:t>
            </a:r>
            <a:r>
              <a:rPr lang="pt-BR" dirty="0"/>
              <a:t>. </a:t>
            </a:r>
            <a:r>
              <a:rPr lang="pt-BR" dirty="0" err="1"/>
              <a:t>Crit</a:t>
            </a:r>
            <a:r>
              <a:rPr lang="pt-BR" dirty="0"/>
              <a:t> </a:t>
            </a:r>
            <a:r>
              <a:rPr lang="pt-BR" dirty="0" err="1"/>
              <a:t>Care</a:t>
            </a:r>
            <a:r>
              <a:rPr lang="pt-BR" dirty="0"/>
              <a:t> </a:t>
            </a:r>
            <a:r>
              <a:rPr lang="pt-BR" dirty="0" err="1"/>
              <a:t>Med</a:t>
            </a:r>
            <a:r>
              <a:rPr lang="pt-BR" dirty="0"/>
              <a:t> 32:1637–1642 </a:t>
            </a:r>
            <a:endParaRPr lang="pt-BR" dirty="0" smtClean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13</a:t>
            </a:r>
            <a:r>
              <a:rPr lang="pt-BR" dirty="0"/>
              <a:t>. </a:t>
            </a:r>
            <a:r>
              <a:rPr lang="pt-BR" dirty="0" err="1"/>
              <a:t>Saugstad</a:t>
            </a:r>
            <a:r>
              <a:rPr lang="pt-BR" dirty="0"/>
              <a:t> OD (2002) </a:t>
            </a:r>
            <a:r>
              <a:rPr lang="pt-BR" dirty="0" err="1"/>
              <a:t>Is</a:t>
            </a:r>
            <a:r>
              <a:rPr lang="pt-BR" dirty="0"/>
              <a:t> </a:t>
            </a:r>
            <a:r>
              <a:rPr lang="pt-BR" dirty="0" err="1"/>
              <a:t>lactate</a:t>
            </a:r>
            <a:r>
              <a:rPr lang="pt-BR" dirty="0"/>
              <a:t> a </a:t>
            </a:r>
            <a:r>
              <a:rPr lang="pt-BR" dirty="0" err="1"/>
              <a:t>reliable</a:t>
            </a:r>
            <a:r>
              <a:rPr lang="pt-BR" dirty="0"/>
              <a:t> </a:t>
            </a:r>
            <a:r>
              <a:rPr lang="pt-BR" dirty="0" err="1"/>
              <a:t>indicator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tissue</a:t>
            </a:r>
            <a:r>
              <a:rPr lang="pt-BR" dirty="0"/>
              <a:t> </a:t>
            </a:r>
            <a:r>
              <a:rPr lang="pt-BR" dirty="0" err="1"/>
              <a:t>hypoxia</a:t>
            </a:r>
            <a:r>
              <a:rPr lang="pt-BR" dirty="0"/>
              <a:t> in </a:t>
            </a:r>
            <a:r>
              <a:rPr lang="pt-BR" dirty="0" err="1"/>
              <a:t>the</a:t>
            </a:r>
            <a:r>
              <a:rPr lang="pt-BR" dirty="0"/>
              <a:t> neonatal </a:t>
            </a:r>
            <a:r>
              <a:rPr lang="pt-BR" dirty="0" err="1"/>
              <a:t>period</a:t>
            </a:r>
            <a:r>
              <a:rPr lang="pt-BR" dirty="0"/>
              <a:t>? Acta </a:t>
            </a:r>
            <a:r>
              <a:rPr lang="pt-BR" dirty="0" err="1"/>
              <a:t>Paediatr</a:t>
            </a:r>
            <a:r>
              <a:rPr lang="pt-BR" dirty="0"/>
              <a:t> 91:17–19 </a:t>
            </a:r>
            <a:endParaRPr lang="pt-BR" dirty="0" smtClean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14</a:t>
            </a:r>
            <a:r>
              <a:rPr lang="pt-BR" dirty="0"/>
              <a:t>. Seri I (2001) </a:t>
            </a:r>
            <a:r>
              <a:rPr lang="pt-BR" dirty="0" err="1"/>
              <a:t>Circulatory</a:t>
            </a:r>
            <a:r>
              <a:rPr lang="pt-BR" dirty="0"/>
              <a:t> </a:t>
            </a:r>
            <a:r>
              <a:rPr lang="pt-BR" dirty="0" err="1"/>
              <a:t>support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sick</a:t>
            </a:r>
            <a:r>
              <a:rPr lang="pt-BR" dirty="0"/>
              <a:t> </a:t>
            </a:r>
            <a:r>
              <a:rPr lang="pt-BR" dirty="0" err="1"/>
              <a:t>preterm</a:t>
            </a:r>
            <a:r>
              <a:rPr lang="pt-BR" dirty="0"/>
              <a:t> infant. </a:t>
            </a:r>
            <a:r>
              <a:rPr lang="pt-BR" dirty="0" err="1"/>
              <a:t>Semin</a:t>
            </a:r>
            <a:r>
              <a:rPr lang="pt-BR" dirty="0"/>
              <a:t> </a:t>
            </a:r>
            <a:r>
              <a:rPr lang="pt-BR" dirty="0" err="1"/>
              <a:t>Neonatol</a:t>
            </a:r>
            <a:r>
              <a:rPr lang="pt-BR" dirty="0"/>
              <a:t> 6:85–95 </a:t>
            </a:r>
            <a:endParaRPr lang="pt-BR" dirty="0" smtClean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15</a:t>
            </a:r>
            <a:r>
              <a:rPr lang="pt-BR" dirty="0"/>
              <a:t>. </a:t>
            </a:r>
            <a:r>
              <a:rPr lang="pt-BR" dirty="0" err="1"/>
              <a:t>Wardle</a:t>
            </a:r>
            <a:r>
              <a:rPr lang="pt-BR" dirty="0"/>
              <a:t> SP, </a:t>
            </a:r>
            <a:r>
              <a:rPr lang="pt-BR" dirty="0" err="1"/>
              <a:t>Yoxall</a:t>
            </a:r>
            <a:r>
              <a:rPr lang="pt-BR" dirty="0"/>
              <a:t> CW, </a:t>
            </a:r>
            <a:r>
              <a:rPr lang="pt-BR" dirty="0" err="1"/>
              <a:t>Weindling</a:t>
            </a:r>
            <a:r>
              <a:rPr lang="pt-BR" dirty="0"/>
              <a:t> AM (1999) </a:t>
            </a:r>
            <a:r>
              <a:rPr lang="pt-BR" dirty="0" err="1"/>
              <a:t>Peripheral</a:t>
            </a:r>
            <a:r>
              <a:rPr lang="pt-BR" dirty="0"/>
              <a:t> </a:t>
            </a:r>
            <a:r>
              <a:rPr lang="pt-BR" dirty="0" err="1"/>
              <a:t>oxygenation</a:t>
            </a:r>
            <a:r>
              <a:rPr lang="pt-BR" dirty="0"/>
              <a:t> in </a:t>
            </a:r>
            <a:r>
              <a:rPr lang="pt-BR" dirty="0" err="1"/>
              <a:t>hypotensive</a:t>
            </a:r>
            <a:r>
              <a:rPr lang="pt-BR" dirty="0"/>
              <a:t> </a:t>
            </a:r>
            <a:r>
              <a:rPr lang="pt-BR" dirty="0" err="1"/>
              <a:t>preterm</a:t>
            </a:r>
            <a:r>
              <a:rPr lang="pt-BR" dirty="0"/>
              <a:t> babies. </a:t>
            </a:r>
            <a:r>
              <a:rPr lang="pt-BR" dirty="0" err="1"/>
              <a:t>Pediatr</a:t>
            </a:r>
            <a:r>
              <a:rPr lang="pt-BR" dirty="0"/>
              <a:t> Res 45:343– 349 </a:t>
            </a:r>
            <a:endParaRPr lang="pt-BR" dirty="0" smtClean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16</a:t>
            </a:r>
            <a:r>
              <a:rPr lang="pt-BR" dirty="0"/>
              <a:t>. </a:t>
            </a:r>
            <a:r>
              <a:rPr lang="pt-BR" dirty="0" err="1"/>
              <a:t>Yildizdas</a:t>
            </a:r>
            <a:r>
              <a:rPr lang="pt-BR" dirty="0"/>
              <a:t> D, </a:t>
            </a:r>
            <a:r>
              <a:rPr lang="pt-BR" dirty="0" err="1"/>
              <a:t>Yapicioglu</a:t>
            </a:r>
            <a:r>
              <a:rPr lang="pt-BR" dirty="0"/>
              <a:t> H, </a:t>
            </a:r>
            <a:r>
              <a:rPr lang="pt-BR" dirty="0" err="1"/>
              <a:t>Yilmaz</a:t>
            </a:r>
            <a:r>
              <a:rPr lang="pt-BR" dirty="0"/>
              <a:t> HL, </a:t>
            </a:r>
            <a:r>
              <a:rPr lang="pt-BR" dirty="0" err="1"/>
              <a:t>Sertdemir</a:t>
            </a:r>
            <a:r>
              <a:rPr lang="pt-BR" dirty="0"/>
              <a:t> Y (2004) </a:t>
            </a:r>
            <a:r>
              <a:rPr lang="pt-BR" dirty="0" err="1"/>
              <a:t>Correlation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simultaneously</a:t>
            </a:r>
            <a:r>
              <a:rPr lang="pt-BR" dirty="0"/>
              <a:t> </a:t>
            </a:r>
            <a:r>
              <a:rPr lang="pt-BR" dirty="0" err="1"/>
              <a:t>obtained</a:t>
            </a:r>
            <a:r>
              <a:rPr lang="pt-BR" dirty="0"/>
              <a:t> </a:t>
            </a:r>
            <a:r>
              <a:rPr lang="pt-BR" dirty="0" err="1"/>
              <a:t>capillary</a:t>
            </a:r>
            <a:r>
              <a:rPr lang="pt-BR" dirty="0"/>
              <a:t>, </a:t>
            </a:r>
            <a:r>
              <a:rPr lang="pt-BR" dirty="0" err="1"/>
              <a:t>venous</a:t>
            </a:r>
            <a:r>
              <a:rPr lang="pt-BR" dirty="0"/>
              <a:t>, </a:t>
            </a:r>
            <a:r>
              <a:rPr lang="pt-BR" dirty="0" err="1"/>
              <a:t>and</a:t>
            </a:r>
            <a:r>
              <a:rPr lang="pt-BR" dirty="0"/>
              <a:t> arterial </a:t>
            </a:r>
            <a:r>
              <a:rPr lang="pt-BR" dirty="0" err="1"/>
              <a:t>blood</a:t>
            </a:r>
            <a:r>
              <a:rPr lang="pt-BR" dirty="0"/>
              <a:t> gases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patients</a:t>
            </a:r>
            <a:r>
              <a:rPr lang="pt-BR" dirty="0"/>
              <a:t> in a </a:t>
            </a:r>
            <a:r>
              <a:rPr lang="pt-BR" dirty="0" err="1"/>
              <a:t>paediatric</a:t>
            </a:r>
            <a:r>
              <a:rPr lang="pt-BR" dirty="0"/>
              <a:t> </a:t>
            </a:r>
            <a:r>
              <a:rPr lang="pt-BR" dirty="0" err="1"/>
              <a:t>intensive</a:t>
            </a:r>
            <a:r>
              <a:rPr lang="pt-BR" dirty="0"/>
              <a:t> </a:t>
            </a:r>
            <a:r>
              <a:rPr lang="pt-BR" dirty="0" err="1"/>
              <a:t>care</a:t>
            </a:r>
            <a:r>
              <a:rPr lang="pt-BR" dirty="0"/>
              <a:t> </a:t>
            </a:r>
            <a:r>
              <a:rPr lang="pt-BR" dirty="0" err="1"/>
              <a:t>unit</a:t>
            </a:r>
            <a:r>
              <a:rPr lang="pt-BR" dirty="0"/>
              <a:t>. </a:t>
            </a:r>
            <a:r>
              <a:rPr lang="pt-BR" dirty="0" err="1"/>
              <a:t>Arch</a:t>
            </a:r>
            <a:r>
              <a:rPr lang="pt-BR" dirty="0"/>
              <a:t> </a:t>
            </a:r>
            <a:r>
              <a:rPr lang="pt-BR" dirty="0" err="1"/>
              <a:t>Dis</a:t>
            </a:r>
            <a:r>
              <a:rPr lang="pt-BR" dirty="0"/>
              <a:t> </a:t>
            </a:r>
            <a:r>
              <a:rPr lang="pt-BR" dirty="0" err="1"/>
              <a:t>Child</a:t>
            </a:r>
            <a:r>
              <a:rPr lang="pt-BR" dirty="0"/>
              <a:t> 89:176–180 </a:t>
            </a:r>
            <a:endParaRPr lang="pt-BR" dirty="0" smtClean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17</a:t>
            </a:r>
            <a:r>
              <a:rPr lang="pt-BR" dirty="0"/>
              <a:t>. </a:t>
            </a:r>
            <a:r>
              <a:rPr lang="pt-BR" dirty="0" err="1"/>
              <a:t>Yoxall</a:t>
            </a:r>
            <a:r>
              <a:rPr lang="pt-BR" dirty="0"/>
              <a:t> CW, </a:t>
            </a:r>
            <a:r>
              <a:rPr lang="pt-BR" dirty="0" err="1"/>
              <a:t>Wardle</a:t>
            </a:r>
            <a:r>
              <a:rPr lang="pt-BR" dirty="0"/>
              <a:t> SP (1996) </a:t>
            </a:r>
            <a:r>
              <a:rPr lang="pt-BR" dirty="0" err="1"/>
              <a:t>Blood</a:t>
            </a:r>
            <a:r>
              <a:rPr lang="pt-BR" dirty="0"/>
              <a:t> </a:t>
            </a:r>
            <a:r>
              <a:rPr lang="pt-BR" dirty="0" err="1"/>
              <a:t>lactate</a:t>
            </a:r>
            <a:r>
              <a:rPr lang="pt-BR" dirty="0"/>
              <a:t> </a:t>
            </a:r>
            <a:r>
              <a:rPr lang="pt-BR" dirty="0" err="1"/>
              <a:t>concentrations</a:t>
            </a:r>
            <a:r>
              <a:rPr lang="pt-BR" dirty="0"/>
              <a:t> in </a:t>
            </a:r>
            <a:r>
              <a:rPr lang="pt-BR" dirty="0" err="1"/>
              <a:t>sick</a:t>
            </a:r>
            <a:r>
              <a:rPr lang="pt-BR" dirty="0"/>
              <a:t> </a:t>
            </a:r>
            <a:r>
              <a:rPr lang="pt-BR" dirty="0" err="1"/>
              <a:t>neonates</a:t>
            </a:r>
            <a:r>
              <a:rPr lang="pt-BR" dirty="0"/>
              <a:t>: normal range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prognostic</a:t>
            </a:r>
            <a:r>
              <a:rPr lang="pt-BR" dirty="0"/>
              <a:t> </a:t>
            </a:r>
            <a:r>
              <a:rPr lang="pt-BR" dirty="0" err="1"/>
              <a:t>significance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hyperlactataemia</a:t>
            </a:r>
            <a:r>
              <a:rPr lang="pt-BR" dirty="0"/>
              <a:t>. </a:t>
            </a:r>
            <a:r>
              <a:rPr lang="pt-BR" dirty="0" err="1"/>
              <a:t>Pediatr</a:t>
            </a:r>
            <a:r>
              <a:rPr lang="pt-BR" dirty="0"/>
              <a:t> Res 40:557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type="title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z="4200" dirty="0" smtClean="0"/>
              <a:t>Nota do Editor do Site, Dr. Paulo R. </a:t>
            </a:r>
            <a:r>
              <a:rPr lang="pt-BR" sz="4200" dirty="0" err="1" smtClean="0"/>
              <a:t>Margotto</a:t>
            </a:r>
            <a:endParaRPr lang="pt-BR" sz="4200" dirty="0" smtClean="0"/>
          </a:p>
        </p:txBody>
      </p:sp>
      <p:sp>
        <p:nvSpPr>
          <p:cNvPr id="2457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0000FF"/>
                </a:solidFill>
              </a:rPr>
              <a:t>Níveis de lactado se nascimento por parto normal</a:t>
            </a:r>
          </a:p>
          <a:p>
            <a:pPr eaLnBrk="1" hangingPunct="1"/>
            <a:r>
              <a:rPr lang="pt-BR" smtClean="0">
                <a:solidFill>
                  <a:srgbClr val="0000FF"/>
                </a:solidFill>
              </a:rPr>
              <a:t>Uso do lactato e tempo de enchimento capilar na avalição dos níveis de hipotensão arterial</a:t>
            </a:r>
          </a:p>
        </p:txBody>
      </p:sp>
      <p:pic>
        <p:nvPicPr>
          <p:cNvPr id="24580" name="Picture 4" descr="Fortaleza-Osmi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2967038"/>
            <a:ext cx="4079875" cy="306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CaixaDeTexto 1"/>
          <p:cNvSpPr txBox="1">
            <a:spLocks noChangeArrowheads="1"/>
          </p:cNvSpPr>
          <p:nvPr/>
        </p:nvSpPr>
        <p:spPr bwMode="auto">
          <a:xfrm>
            <a:off x="1778000" y="6072188"/>
            <a:ext cx="47720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>
                <a:solidFill>
                  <a:srgbClr val="0000FF"/>
                </a:solidFill>
              </a:rPr>
              <a:t>Drs. Paulo R. Margotto e João Osmiro (Fortaleza</a:t>
            </a:r>
            <a:r>
              <a:rPr lang="pt-BR"/>
              <a:t>)</a:t>
            </a:r>
          </a:p>
        </p:txBody>
      </p:sp>
      <p:sp>
        <p:nvSpPr>
          <p:cNvPr id="24582" name="CaixaDeTexto 2"/>
          <p:cNvSpPr txBox="1">
            <a:spLocks noChangeArrowheads="1"/>
          </p:cNvSpPr>
          <p:nvPr/>
        </p:nvSpPr>
        <p:spPr bwMode="auto">
          <a:xfrm>
            <a:off x="6203950" y="5589588"/>
            <a:ext cx="2333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>
                <a:hlinkClick r:id="rId3"/>
              </a:rPr>
              <a:t>pmargoto@gmail.com</a:t>
            </a:r>
            <a:r>
              <a:rPr lang="pt-BR"/>
              <a:t>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altLang="ja-JP" b="1" smtClean="0">
                <a:ea typeface="MS PGothic" pitchFamily="34" charset="-128"/>
              </a:rPr>
              <a:t>Cuidado ao interpretar o lactado</a:t>
            </a:r>
            <a:r>
              <a:rPr lang="pt-BR" altLang="ja-JP" smtClean="0">
                <a:ea typeface="MS PGothic" pitchFamily="34" charset="-128"/>
              </a:rPr>
              <a:t>: se dosarmos o lactato em todos os RN, mesmo em RN normais, vai estar aumentado nas primeiras horas de vida e isto está associado à liberação de catecolaminas durante o trabalho de parto. Se a criança nasceu de parto normal o lactato mais provavelmente vai estar elevado.  Isto não significa acidose metabólica, não significa deficiência tecidual de O2.</a:t>
            </a:r>
            <a:endParaRPr lang="pt-BR" smtClean="0"/>
          </a:p>
        </p:txBody>
      </p:sp>
      <p:sp>
        <p:nvSpPr>
          <p:cNvPr id="25603" name="Rectangle 4"/>
          <p:cNvSpPr>
            <a:spLocks noChangeArrowheads="1"/>
          </p:cNvSpPr>
          <p:nvPr/>
        </p:nvSpPr>
        <p:spPr bwMode="auto">
          <a:xfrm>
            <a:off x="107950" y="404813"/>
            <a:ext cx="8058150" cy="120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Abordagem terapêutica do choque no rec</a:t>
            </a:r>
            <a:r>
              <a:rPr lang="pt-BR" sz="2700" b="1">
                <a:solidFill>
                  <a:srgbClr val="0000FF"/>
                </a:solidFill>
              </a:rPr>
              <a:t>é</a:t>
            </a:r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m-nascido</a:t>
            </a:r>
          </a:p>
          <a:p>
            <a:pPr algn="ctr" eaLnBrk="0" hangingPunct="0"/>
            <a:r>
              <a:rPr lang="pt-BR" sz="1300" u="sng">
                <a:solidFill>
                  <a:srgbClr val="0000FF"/>
                </a:solidFill>
                <a:latin typeface="Source Sans Pro"/>
              </a:rPr>
              <a:t>Jaques Belik (Canad</a:t>
            </a:r>
            <a:r>
              <a:rPr lang="pt-BR" sz="1300" u="sng">
                <a:solidFill>
                  <a:srgbClr val="0000FF"/>
                </a:solidFill>
              </a:rPr>
              <a:t>á</a:t>
            </a:r>
            <a:r>
              <a:rPr lang="pt-BR" sz="1300" u="sng">
                <a:solidFill>
                  <a:srgbClr val="0000FF"/>
                </a:solidFill>
                <a:latin typeface="Source Sans Pro"/>
              </a:rPr>
              <a:t>)</a:t>
            </a:r>
          </a:p>
          <a:p>
            <a:pPr algn="ctr" eaLnBrk="0" hangingPunct="0"/>
            <a:r>
              <a:rPr lang="pt-BR" sz="1300">
                <a:solidFill>
                  <a:srgbClr val="0000FF"/>
                </a:solidFill>
                <a:latin typeface="Source Sans Pro"/>
              </a:rPr>
              <a:t>XXI Congresso Brasileiro de Perinatologia, 14 a 17 de novembro de 2012, Curitiba, Paran</a:t>
            </a:r>
            <a:r>
              <a:rPr lang="pt-BR" sz="1300">
                <a:solidFill>
                  <a:srgbClr val="0000FF"/>
                </a:solidFill>
              </a:rPr>
              <a:t>á</a:t>
            </a:r>
            <a:endParaRPr lang="pt-BR" sz="1300">
              <a:solidFill>
                <a:srgbClr val="0000FF"/>
              </a:solidFill>
              <a:latin typeface="Source Sans Pro"/>
            </a:endParaRPr>
          </a:p>
          <a:p>
            <a:pPr algn="ctr" eaLnBrk="0" hangingPunct="0"/>
            <a:r>
              <a:rPr lang="pt-BR" sz="1300">
                <a:solidFill>
                  <a:srgbClr val="0000FF"/>
                </a:solidFill>
                <a:latin typeface="Source Sans Pro"/>
              </a:rPr>
              <a:t>Realizado por Paulo R. Margotto, Prof. do Curso de Medicina da Escola Superior de Ciências da Sa</a:t>
            </a:r>
            <a:r>
              <a:rPr lang="pt-BR" sz="1300">
                <a:solidFill>
                  <a:srgbClr val="0000FF"/>
                </a:solidFill>
              </a:rPr>
              <a:t>ú</a:t>
            </a:r>
            <a:r>
              <a:rPr lang="pt-BR" sz="1300">
                <a:solidFill>
                  <a:srgbClr val="0000FF"/>
                </a:solidFill>
                <a:latin typeface="Source Sans Pro"/>
              </a:rPr>
              <a:t>de </a:t>
            </a:r>
          </a:p>
          <a:p>
            <a:pPr algn="ctr" eaLnBrk="0" hangingPunct="0"/>
            <a:r>
              <a:rPr lang="pt-BR" sz="1300">
                <a:solidFill>
                  <a:srgbClr val="0000FF"/>
                </a:solidFill>
                <a:latin typeface="Source Sans Pro"/>
              </a:rPr>
              <a:t>(ESCS)/SES/DF</a:t>
            </a:r>
            <a:endParaRPr lang="pt-BR">
              <a:solidFill>
                <a:srgbClr val="0000FF"/>
              </a:solidFill>
            </a:endParaRPr>
          </a:p>
        </p:txBody>
      </p:sp>
      <p:pic>
        <p:nvPicPr>
          <p:cNvPr id="25604" name="Picture 5" descr="doc">
            <a:hlinkClick r:id="rId2" tooltip="Choque_Abord_Terapeut_2013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765175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/>
          </p:cNvSpPr>
          <p:nvPr>
            <p:ph type="body" idx="1"/>
          </p:nvPr>
        </p:nvSpPr>
        <p:spPr>
          <a:xfrm>
            <a:off x="395288" y="3573463"/>
            <a:ext cx="7620000" cy="4800600"/>
          </a:xfrm>
        </p:spPr>
        <p:txBody>
          <a:bodyPr/>
          <a:lstStyle/>
          <a:p>
            <a:pPr algn="ctr" eaLnBrk="1" hangingPunct="1"/>
            <a:r>
              <a:rPr lang="pt-BR" smtClean="0">
                <a:solidFill>
                  <a:srgbClr val="FF33CC"/>
                </a:solidFill>
              </a:rPr>
              <a:t>É</a:t>
            </a:r>
            <a:r>
              <a:rPr lang="pt-BR" smtClean="0">
                <a:solidFill>
                  <a:srgbClr val="0000FF"/>
                </a:solidFill>
              </a:rPr>
              <a:t> </a:t>
            </a:r>
            <a:r>
              <a:rPr lang="pt-BR" smtClean="0">
                <a:solidFill>
                  <a:srgbClr val="FF33CC"/>
                </a:solidFill>
              </a:rPr>
              <a:t>difícil estabelecer os critérios adequados de tratamento da hipotensão arterial neonatal </a:t>
            </a:r>
            <a:endParaRPr lang="pt-BR" b="1" smtClean="0">
              <a:solidFill>
                <a:srgbClr val="FF33CC"/>
              </a:solidFill>
            </a:endParaRPr>
          </a:p>
          <a:p>
            <a:pPr eaLnBrk="1" hangingPunct="1"/>
            <a:r>
              <a:rPr lang="pt-BR" b="1" smtClean="0"/>
              <a:t>Um dos critérios é a presença de pelo menos 2 indicadores de hipoperfusão, tais como PAM que baixou  3mmhg, lactato &gt; 4mmol/l ou tempo de enchimento capilar &gt;4s.</a:t>
            </a:r>
            <a:r>
              <a:rPr lang="pt-BR" smtClean="0"/>
              <a:t> </a:t>
            </a:r>
          </a:p>
        </p:txBody>
      </p:sp>
      <p:sp>
        <p:nvSpPr>
          <p:cNvPr id="26627" name="Rectangle 4"/>
          <p:cNvSpPr>
            <a:spLocks noChangeArrowheads="1"/>
          </p:cNvSpPr>
          <p:nvPr/>
        </p:nvSpPr>
        <p:spPr bwMode="auto">
          <a:xfrm>
            <a:off x="684213" y="115888"/>
            <a:ext cx="6408737" cy="13557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126960" bIns="25392" anchor="ctr">
            <a:spAutoFit/>
          </a:bodyPr>
          <a:lstStyle/>
          <a:p>
            <a:pPr algn="ctr"/>
            <a:r>
              <a:rPr lang="pt-BR" sz="2200" b="1">
                <a:solidFill>
                  <a:srgbClr val="0000FF"/>
                </a:solidFill>
                <a:latin typeface="Lato" pitchFamily="34" charset="0"/>
                <a:hlinkClick r:id="rId2"/>
              </a:rPr>
              <a:t>Hemorragia intraventricular nos neonatos de 23 a 26 semanas de gesta</a:t>
            </a:r>
            <a:r>
              <a:rPr lang="pt-BR" sz="2200" b="1">
                <a:solidFill>
                  <a:srgbClr val="0000FF"/>
                </a:solidFill>
                <a:hlinkClick r:id="rId2"/>
              </a:rPr>
              <a:t>ç</a:t>
            </a:r>
            <a:r>
              <a:rPr lang="pt-BR" sz="2200" b="1">
                <a:solidFill>
                  <a:srgbClr val="0000FF"/>
                </a:solidFill>
                <a:latin typeface="Lato" pitchFamily="34" charset="0"/>
                <a:hlinkClick r:id="rId2"/>
              </a:rPr>
              <a:t>ão:an</a:t>
            </a:r>
            <a:r>
              <a:rPr lang="pt-BR" sz="2200" b="1">
                <a:solidFill>
                  <a:srgbClr val="0000FF"/>
                </a:solidFill>
                <a:hlinkClick r:id="rId2"/>
              </a:rPr>
              <a:t>á</a:t>
            </a:r>
            <a:r>
              <a:rPr lang="pt-BR" sz="2200" b="1">
                <a:solidFill>
                  <a:srgbClr val="0000FF"/>
                </a:solidFill>
                <a:latin typeface="Lato" pitchFamily="34" charset="0"/>
                <a:hlinkClick r:id="rId2"/>
              </a:rPr>
              <a:t>lise retrospectiva de fatores de risco</a:t>
            </a:r>
            <a:endParaRPr lang="pt-BR" sz="2200" b="1">
              <a:solidFill>
                <a:srgbClr val="0000FF"/>
              </a:solidFill>
              <a:latin typeface="Lato" pitchFamily="34" charset="0"/>
            </a:endParaRPr>
          </a:p>
          <a:p>
            <a:pPr eaLnBrk="0" hangingPunct="0"/>
            <a:r>
              <a:rPr lang="pt-BR" sz="1300" u="sng">
                <a:solidFill>
                  <a:srgbClr val="78909C"/>
                </a:solidFill>
                <a:latin typeface="Source Sans Pro"/>
              </a:rPr>
              <a:t> </a:t>
            </a:r>
          </a:p>
        </p:txBody>
      </p:sp>
      <p:pic>
        <p:nvPicPr>
          <p:cNvPr id="26628" name="Picture 5" descr="pptx">
            <a:hlinkClick r:id="rId3" tooltip="HIV_PT_Extrem_Catecolam_2018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404813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Rectangle 6"/>
          <p:cNvSpPr>
            <a:spLocks noChangeArrowheads="1"/>
          </p:cNvSpPr>
          <p:nvPr/>
        </p:nvSpPr>
        <p:spPr bwMode="auto">
          <a:xfrm>
            <a:off x="755650" y="1624013"/>
            <a:ext cx="6442075" cy="131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sz="1600" b="1">
                <a:hlinkClick r:id="rId5"/>
              </a:rPr>
              <a:t>Intraventricular</a:t>
            </a:r>
            <a:r>
              <a:rPr lang="pt-BR" sz="1600">
                <a:hlinkClick r:id="rId5"/>
              </a:rPr>
              <a:t> </a:t>
            </a:r>
            <a:r>
              <a:rPr lang="pt-BR" sz="1600" b="1">
                <a:hlinkClick r:id="rId5"/>
              </a:rPr>
              <a:t>hemorrhage</a:t>
            </a:r>
            <a:r>
              <a:rPr lang="pt-BR" sz="1600">
                <a:hlinkClick r:id="rId5"/>
              </a:rPr>
              <a:t> in </a:t>
            </a:r>
            <a:r>
              <a:rPr lang="pt-BR" sz="1600" b="1">
                <a:hlinkClick r:id="rId5"/>
              </a:rPr>
              <a:t>neonates</a:t>
            </a:r>
            <a:r>
              <a:rPr lang="pt-BR" sz="1600">
                <a:hlinkClick r:id="rId5"/>
              </a:rPr>
              <a:t> </a:t>
            </a:r>
            <a:r>
              <a:rPr lang="pt-BR" sz="1600" b="1">
                <a:hlinkClick r:id="rId5"/>
              </a:rPr>
              <a:t>born</a:t>
            </a:r>
            <a:r>
              <a:rPr lang="pt-BR" sz="1600">
                <a:hlinkClick r:id="rId5"/>
              </a:rPr>
              <a:t> from </a:t>
            </a:r>
            <a:r>
              <a:rPr lang="pt-BR" sz="1600" b="1">
                <a:hlinkClick r:id="rId5"/>
              </a:rPr>
              <a:t>23</a:t>
            </a:r>
            <a:r>
              <a:rPr lang="pt-BR" sz="1600">
                <a:hlinkClick r:id="rId5"/>
              </a:rPr>
              <a:t> to </a:t>
            </a:r>
            <a:r>
              <a:rPr lang="pt-BR" sz="1600" b="1">
                <a:hlinkClick r:id="rId5"/>
              </a:rPr>
              <a:t>26</a:t>
            </a:r>
            <a:r>
              <a:rPr lang="pt-BR" sz="1600">
                <a:hlinkClick r:id="rId5"/>
              </a:rPr>
              <a:t> </a:t>
            </a:r>
            <a:r>
              <a:rPr lang="pt-BR" sz="1600" b="1">
                <a:hlinkClick r:id="rId5"/>
              </a:rPr>
              <a:t>weeks</a:t>
            </a:r>
            <a:r>
              <a:rPr lang="pt-BR" sz="1600">
                <a:hlinkClick r:id="rId5"/>
              </a:rPr>
              <a:t> of </a:t>
            </a:r>
            <a:r>
              <a:rPr lang="pt-BR" sz="1600" b="1">
                <a:hlinkClick r:id="rId5"/>
              </a:rPr>
              <a:t>gestation</a:t>
            </a:r>
            <a:r>
              <a:rPr lang="pt-BR" sz="1600">
                <a:hlinkClick r:id="rId5"/>
              </a:rPr>
              <a:t>: </a:t>
            </a:r>
            <a:r>
              <a:rPr lang="pt-BR" sz="1600" b="1">
                <a:hlinkClick r:id="rId5"/>
              </a:rPr>
              <a:t>Retrospectiveanalysis</a:t>
            </a:r>
            <a:r>
              <a:rPr lang="pt-BR" sz="1600">
                <a:hlinkClick r:id="rId5"/>
              </a:rPr>
              <a:t> of </a:t>
            </a:r>
            <a:r>
              <a:rPr lang="pt-BR" sz="1600" b="1">
                <a:hlinkClick r:id="rId5"/>
              </a:rPr>
              <a:t>risk factors</a:t>
            </a:r>
            <a:r>
              <a:rPr lang="pt-BR" sz="1600">
                <a:hlinkClick r:id="rId5"/>
              </a:rPr>
              <a:t>.</a:t>
            </a:r>
            <a:r>
              <a:rPr lang="pt-BR" sz="1600"/>
              <a:t>Szpecht D, Nowak I, Kwiatkowska P, Szymankiewicz M, Gadzinowski J.Adv Clin Exp Med. 2017 Jan-Feb;</a:t>
            </a:r>
            <a:r>
              <a:rPr lang="pt-BR" sz="1600" b="1"/>
              <a:t>26</a:t>
            </a:r>
            <a:r>
              <a:rPr lang="pt-BR" sz="1600"/>
              <a:t>(1):89-94. doi: 10.17219/acem/65311.</a:t>
            </a:r>
          </a:p>
          <a:p>
            <a:pPr algn="ctr"/>
            <a:r>
              <a:rPr lang="pt-BR" sz="1600"/>
              <a:t>PMID: 28397438.</a:t>
            </a:r>
            <a:r>
              <a:rPr lang="pt-BR" sz="1600" b="1">
                <a:hlinkClick r:id="rId5"/>
              </a:rPr>
              <a:t>Free Article</a:t>
            </a:r>
            <a:r>
              <a:rPr lang="pt-BR" sz="1600" b="1"/>
              <a:t>.</a:t>
            </a:r>
            <a:r>
              <a:rPr lang="pt-BR" sz="1600" u="sng">
                <a:hlinkClick r:id="rId6"/>
              </a:rPr>
              <a:t>Similar articles</a:t>
            </a:r>
            <a:r>
              <a:rPr lang="pt-BR" sz="1600" b="1"/>
              <a:t>. Artigo Livre!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aixaDeTexto 1"/>
          <p:cNvSpPr txBox="1">
            <a:spLocks noChangeArrowheads="1"/>
          </p:cNvSpPr>
          <p:nvPr/>
        </p:nvSpPr>
        <p:spPr bwMode="auto">
          <a:xfrm>
            <a:off x="755650" y="476250"/>
            <a:ext cx="26543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sz="4000">
                <a:solidFill>
                  <a:srgbClr val="0000FF"/>
                </a:solidFill>
              </a:rPr>
              <a:t>OBRIGADO!</a:t>
            </a:r>
          </a:p>
        </p:txBody>
      </p:sp>
      <p:sp>
        <p:nvSpPr>
          <p:cNvPr id="27652" name="CaixaDeTexto 2"/>
          <p:cNvSpPr txBox="1">
            <a:spLocks noChangeArrowheads="1"/>
          </p:cNvSpPr>
          <p:nvPr/>
        </p:nvSpPr>
        <p:spPr bwMode="auto">
          <a:xfrm>
            <a:off x="323850" y="6021388"/>
            <a:ext cx="76628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pt-BR"/>
              <a:t>Drs. Evelyn, Ana, Deyse, Paulo R. Margotto, Gabriela, Maria Eduarda, Gustavo,</a:t>
            </a:r>
          </a:p>
          <a:p>
            <a:pPr algn="ctr" eaLnBrk="1" hangingPunct="1"/>
            <a:r>
              <a:rPr lang="pt-BR"/>
              <a:t>Joseleide e Milena</a:t>
            </a:r>
          </a:p>
        </p:txBody>
      </p:sp>
      <p:pic>
        <p:nvPicPr>
          <p:cNvPr id="27654" name="Picture 6" descr="Imagem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25538"/>
            <a:ext cx="8064500" cy="4535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ência">
  <a:themeElements>
    <a:clrScheme name="Adjacê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Escritório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ência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</TotalTime>
  <Words>2596</Words>
  <Application>Microsoft Office PowerPoint</Application>
  <PresentationFormat>Apresentação na tela (4:3)</PresentationFormat>
  <Paragraphs>152</Paragraphs>
  <Slides>26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26</vt:i4>
      </vt:variant>
    </vt:vector>
  </HeadingPairs>
  <TitlesOfParts>
    <vt:vector size="33" baseType="lpstr">
      <vt:lpstr>Calibri</vt:lpstr>
      <vt:lpstr>Arial</vt:lpstr>
      <vt:lpstr>Cambria</vt:lpstr>
      <vt:lpstr>MS PGothic</vt:lpstr>
      <vt:lpstr>Lato</vt:lpstr>
      <vt:lpstr>Source Sans Pro</vt:lpstr>
      <vt:lpstr>Adjacência</vt:lpstr>
      <vt:lpstr>Apresentação do PowerPoint</vt:lpstr>
      <vt:lpstr>INTRODUÇÃO</vt:lpstr>
      <vt:lpstr>INTRODUÇÃO</vt:lpstr>
      <vt:lpstr>INTRODUÇÃO</vt:lpstr>
      <vt:lpstr>OBJETIVOS</vt:lpstr>
      <vt:lpstr>METODOLOGIA</vt:lpstr>
      <vt:lpstr>METODOLOGIA</vt:lpstr>
      <vt:lpstr>METODOLOGIA</vt:lpstr>
      <vt:lpstr>RESULTADOS</vt:lpstr>
      <vt:lpstr>RESULTADOS</vt:lpstr>
      <vt:lpstr>RESULTADOS</vt:lpstr>
      <vt:lpstr>RESULTADOS</vt:lpstr>
      <vt:lpstr>RESULTADOS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REFERÊNCIAS BIBLIOGRÁFICAS</vt:lpstr>
      <vt:lpstr>REFERÊNCIAS BIBLIOGRÁFICAS</vt:lpstr>
      <vt:lpstr>Nota do Editor do Site, Dr. Paulo R. Margotto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Usuário do Windows</cp:lastModifiedBy>
  <cp:revision>8</cp:revision>
  <dcterms:created xsi:type="dcterms:W3CDTF">2018-09-10T18:00:15Z</dcterms:created>
  <dcterms:modified xsi:type="dcterms:W3CDTF">2018-10-03T19:36:18Z</dcterms:modified>
</cp:coreProperties>
</file>