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63" r:id="rId4"/>
    <p:sldId id="264" r:id="rId5"/>
    <p:sldId id="265" r:id="rId6"/>
    <p:sldId id="266" r:id="rId7"/>
    <p:sldId id="267" r:id="rId8"/>
    <p:sldId id="268" r:id="rId9"/>
    <p:sldId id="269" r:id="rId10"/>
    <p:sldId id="270" r:id="rId11"/>
    <p:sldId id="273" r:id="rId12"/>
    <p:sldId id="274" r:id="rId13"/>
    <p:sldId id="271" r:id="rId14"/>
    <p:sldId id="275" r:id="rId15"/>
    <p:sldId id="276" r:id="rId16"/>
    <p:sldId id="277" r:id="rId17"/>
    <p:sldId id="278" r:id="rId18"/>
    <p:sldId id="279" r:id="rId19"/>
    <p:sldId id="280" r:id="rId20"/>
    <p:sldId id="281" r:id="rId21"/>
    <p:sldId id="282" r:id="rId22"/>
    <p:sldId id="283" r:id="rId23"/>
    <p:sldId id="284" r:id="rId24"/>
    <p:sldId id="285" r:id="rId25"/>
    <p:sldId id="287" r:id="rId26"/>
    <p:sldId id="288" r:id="rId27"/>
    <p:sldId id="289" r:id="rId28"/>
    <p:sldId id="290" r:id="rId29"/>
    <p:sldId id="291" r:id="rId30"/>
    <p:sldId id="292" r:id="rId31"/>
    <p:sldId id="293" r:id="rId32"/>
    <p:sldId id="294" r:id="rId33"/>
    <p:sldId id="295" r:id="rId34"/>
    <p:sldId id="296" r:id="rId35"/>
    <p:sldId id="297" r:id="rId36"/>
    <p:sldId id="298" r:id="rId37"/>
    <p:sldId id="300" r:id="rId38"/>
    <p:sldId id="301" r:id="rId39"/>
    <p:sldId id="302" r:id="rId40"/>
    <p:sldId id="303" r:id="rId41"/>
    <p:sldId id="304" r:id="rId42"/>
    <p:sldId id="306" r:id="rId43"/>
    <p:sldId id="307" r:id="rId44"/>
    <p:sldId id="309" r:id="rId45"/>
    <p:sldId id="310" r:id="rId46"/>
    <p:sldId id="311" r:id="rId47"/>
    <p:sldId id="312" r:id="rId48"/>
    <p:sldId id="313" r:id="rId49"/>
    <p:sldId id="314" r:id="rId50"/>
    <p:sldId id="315" r:id="rId51"/>
    <p:sldId id="317" r:id="rId52"/>
    <p:sldId id="316" r:id="rId53"/>
    <p:sldId id="318" r:id="rId54"/>
    <p:sldId id="320" r:id="rId55"/>
    <p:sldId id="319" r:id="rId56"/>
    <p:sldId id="259" r:id="rId57"/>
    <p:sldId id="260" r:id="rId58"/>
    <p:sldId id="261" r:id="rId59"/>
    <p:sldId id="262" r:id="rId60"/>
    <p:sldId id="322" r:id="rId61"/>
    <p:sldId id="325" r:id="rId62"/>
    <p:sldId id="326" r:id="rId63"/>
    <p:sldId id="327" r:id="rId64"/>
    <p:sldId id="328" r:id="rId65"/>
    <p:sldId id="329" r:id="rId66"/>
    <p:sldId id="330" r:id="rId67"/>
    <p:sldId id="323" r:id="rId68"/>
    <p:sldId id="324" r:id="rId69"/>
    <p:sldId id="332" r:id="rId70"/>
    <p:sldId id="334" r:id="rId71"/>
    <p:sldId id="333" r:id="rId72"/>
    <p:sldId id="321" r:id="rId73"/>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Century Schoolbook" pitchFamily="18" charset="0"/>
        <a:ea typeface="+mn-ea"/>
        <a:cs typeface="Arial" pitchFamily="34" charset="0"/>
      </a:defRPr>
    </a:lvl1pPr>
    <a:lvl2pPr marL="457200" algn="l" rtl="0" fontAlgn="base">
      <a:spcBef>
        <a:spcPct val="0"/>
      </a:spcBef>
      <a:spcAft>
        <a:spcPct val="0"/>
      </a:spcAft>
      <a:defRPr kern="1200">
        <a:solidFill>
          <a:schemeClr val="tx1"/>
        </a:solidFill>
        <a:latin typeface="Century Schoolbook" pitchFamily="18" charset="0"/>
        <a:ea typeface="+mn-ea"/>
        <a:cs typeface="Arial" pitchFamily="34" charset="0"/>
      </a:defRPr>
    </a:lvl2pPr>
    <a:lvl3pPr marL="914400" algn="l" rtl="0" fontAlgn="base">
      <a:spcBef>
        <a:spcPct val="0"/>
      </a:spcBef>
      <a:spcAft>
        <a:spcPct val="0"/>
      </a:spcAft>
      <a:defRPr kern="1200">
        <a:solidFill>
          <a:schemeClr val="tx1"/>
        </a:solidFill>
        <a:latin typeface="Century Schoolbook" pitchFamily="18" charset="0"/>
        <a:ea typeface="+mn-ea"/>
        <a:cs typeface="Arial" pitchFamily="34" charset="0"/>
      </a:defRPr>
    </a:lvl3pPr>
    <a:lvl4pPr marL="1371600" algn="l" rtl="0" fontAlgn="base">
      <a:spcBef>
        <a:spcPct val="0"/>
      </a:spcBef>
      <a:spcAft>
        <a:spcPct val="0"/>
      </a:spcAft>
      <a:defRPr kern="1200">
        <a:solidFill>
          <a:schemeClr val="tx1"/>
        </a:solidFill>
        <a:latin typeface="Century Schoolbook" pitchFamily="18" charset="0"/>
        <a:ea typeface="+mn-ea"/>
        <a:cs typeface="Arial" pitchFamily="34" charset="0"/>
      </a:defRPr>
    </a:lvl4pPr>
    <a:lvl5pPr marL="1828800" algn="l" rtl="0" fontAlgn="base">
      <a:spcBef>
        <a:spcPct val="0"/>
      </a:spcBef>
      <a:spcAft>
        <a:spcPct val="0"/>
      </a:spcAft>
      <a:defRPr kern="1200">
        <a:solidFill>
          <a:schemeClr val="tx1"/>
        </a:solidFill>
        <a:latin typeface="Century Schoolbook" pitchFamily="18" charset="0"/>
        <a:ea typeface="+mn-ea"/>
        <a:cs typeface="Arial" pitchFamily="34" charset="0"/>
      </a:defRPr>
    </a:lvl5pPr>
    <a:lvl6pPr marL="2286000" algn="l" defTabSz="914400" rtl="0" eaLnBrk="1" latinLnBrk="0" hangingPunct="1">
      <a:defRPr kern="1200">
        <a:solidFill>
          <a:schemeClr val="tx1"/>
        </a:solidFill>
        <a:latin typeface="Century Schoolbook" pitchFamily="18" charset="0"/>
        <a:ea typeface="+mn-ea"/>
        <a:cs typeface="Arial" pitchFamily="34" charset="0"/>
      </a:defRPr>
    </a:lvl6pPr>
    <a:lvl7pPr marL="2743200" algn="l" defTabSz="914400" rtl="0" eaLnBrk="1" latinLnBrk="0" hangingPunct="1">
      <a:defRPr kern="1200">
        <a:solidFill>
          <a:schemeClr val="tx1"/>
        </a:solidFill>
        <a:latin typeface="Century Schoolbook" pitchFamily="18" charset="0"/>
        <a:ea typeface="+mn-ea"/>
        <a:cs typeface="Arial" pitchFamily="34" charset="0"/>
      </a:defRPr>
    </a:lvl7pPr>
    <a:lvl8pPr marL="3200400" algn="l" defTabSz="914400" rtl="0" eaLnBrk="1" latinLnBrk="0" hangingPunct="1">
      <a:defRPr kern="1200">
        <a:solidFill>
          <a:schemeClr val="tx1"/>
        </a:solidFill>
        <a:latin typeface="Century Schoolbook" pitchFamily="18" charset="0"/>
        <a:ea typeface="+mn-ea"/>
        <a:cs typeface="Arial" pitchFamily="34" charset="0"/>
      </a:defRPr>
    </a:lvl8pPr>
    <a:lvl9pPr marL="3657600" algn="l" defTabSz="914400" rtl="0" eaLnBrk="1" latinLnBrk="0" hangingPunct="1">
      <a:defRPr kern="1200">
        <a:solidFill>
          <a:schemeClr val="tx1"/>
        </a:solidFill>
        <a:latin typeface="Century Schoolbook" pitchFamily="18"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F0000"/>
    <a:srgbClr val="FF33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0" name="Conector reto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2" name="Conector reto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3" name="Conector reto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4" name="Conector reto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5" name="Conector reto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6" name="Retângulo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3124200"/>
            <a:ext cx="6172200" cy="189436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7764463" y="1174750"/>
            <a:ext cx="2286000" cy="381000"/>
          </a:xfrm>
        </p:spPr>
        <p:txBody>
          <a:bodyPr/>
          <a:lstStyle>
            <a:lvl1pPr>
              <a:defRPr/>
            </a:lvl1pPr>
          </a:lstStyle>
          <a:p>
            <a:pPr>
              <a:defRPr/>
            </a:pPr>
            <a:fld id="{97DE95DE-5DEB-410F-8098-70E18BF2D6A6}" type="datetimeFigureOut">
              <a:rPr lang="pt-BR"/>
              <a:pPr>
                <a:defRPr/>
              </a:pPr>
              <a:t>05/10/2018</a:t>
            </a:fld>
            <a:endParaRPr lang="pt-BR" dirty="0"/>
          </a:p>
        </p:txBody>
      </p:sp>
      <p:sp>
        <p:nvSpPr>
          <p:cNvPr id="23" name="Espaço Reservado para Rodapé 16"/>
          <p:cNvSpPr>
            <a:spLocks noGrp="1"/>
          </p:cNvSpPr>
          <p:nvPr>
            <p:ph type="ftr" sz="quarter" idx="11"/>
          </p:nvPr>
        </p:nvSpPr>
        <p:spPr bwMode="auto">
          <a:xfrm rot="5400000">
            <a:off x="7077076" y="4181475"/>
            <a:ext cx="3657600" cy="384175"/>
          </a:xfrm>
        </p:spPr>
        <p:txBody>
          <a:bodyPr/>
          <a:lstStyle>
            <a:lvl1pPr>
              <a:defRPr/>
            </a:lvl1pPr>
          </a:lstStyle>
          <a:p>
            <a:pPr>
              <a:defRPr/>
            </a:pPr>
            <a:endParaRPr lang="pt-BR" dirty="0"/>
          </a:p>
        </p:txBody>
      </p:sp>
      <p:sp>
        <p:nvSpPr>
          <p:cNvPr id="24" name="Espaço Reservado para Número de Slide 28"/>
          <p:cNvSpPr>
            <a:spLocks noGrp="1"/>
          </p:cNvSpPr>
          <p:nvPr>
            <p:ph type="sldNum" sz="quarter" idx="12"/>
          </p:nvPr>
        </p:nvSpPr>
        <p:spPr bwMode="auto">
          <a:xfrm>
            <a:off x="1325563" y="4929188"/>
            <a:ext cx="609600" cy="517525"/>
          </a:xfrm>
        </p:spPr>
        <p:txBody>
          <a:bodyPr/>
          <a:lstStyle>
            <a:lvl1pPr>
              <a:defRPr/>
            </a:lvl1pPr>
          </a:lstStyle>
          <a:p>
            <a:pPr>
              <a:defRPr/>
            </a:pPr>
            <a:fld id="{66C1640F-90FB-4D7D-A560-ACB4401A2664}" type="slidenum">
              <a:rPr lang="pt-BR"/>
              <a:pPr>
                <a:defRPr/>
              </a:pPr>
              <a:t>‹nº›</a:t>
            </a:fld>
            <a:endParaRPr lang="pt-BR" dirty="0"/>
          </a:p>
        </p:txBody>
      </p:sp>
    </p:spTree>
    <p:extLst>
      <p:ext uri="{BB962C8B-B14F-4D97-AF65-F5344CB8AC3E}">
        <p14:creationId xmlns:p14="http://schemas.microsoft.com/office/powerpoint/2010/main" val="62014680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D1AFE3C3-7E59-4077-AB6C-48D9CBE4AAF2}" type="datetimeFigureOut">
              <a:rPr lang="pt-BR"/>
              <a:pPr>
                <a:defRPr/>
              </a:pPr>
              <a:t>05/10/2018</a:t>
            </a:fld>
            <a:endParaRPr lang="pt-BR" dirty="0"/>
          </a:p>
        </p:txBody>
      </p:sp>
      <p:sp>
        <p:nvSpPr>
          <p:cNvPr id="5" name="Espaço Reservado para Número de Slide 8"/>
          <p:cNvSpPr>
            <a:spLocks noGrp="1"/>
          </p:cNvSpPr>
          <p:nvPr>
            <p:ph type="sldNum" sz="quarter" idx="11"/>
          </p:nvPr>
        </p:nvSpPr>
        <p:spPr/>
        <p:txBody>
          <a:bodyPr rtlCol="0"/>
          <a:lstStyle>
            <a:lvl1pPr>
              <a:defRPr/>
            </a:lvl1pPr>
          </a:lstStyle>
          <a:p>
            <a:pPr>
              <a:defRPr/>
            </a:pPr>
            <a:fld id="{BCC256A7-F5A9-4CD5-AB54-D6635E3BC6DB}" type="slidenum">
              <a:rPr lang="pt-BR"/>
              <a:pPr>
                <a:defRPr/>
              </a:pPr>
              <a:t>‹nº›</a:t>
            </a:fld>
            <a:endParaRPr lang="pt-BR" dirty="0"/>
          </a:p>
        </p:txBody>
      </p:sp>
      <p:sp>
        <p:nvSpPr>
          <p:cNvPr id="6" name="Espaço Reservado para Rodapé 9"/>
          <p:cNvSpPr>
            <a:spLocks noGrp="1"/>
          </p:cNvSpPr>
          <p:nvPr>
            <p:ph type="ftr" sz="quarter" idx="12"/>
          </p:nvPr>
        </p:nvSpPr>
        <p:spPr/>
        <p:txBody>
          <a:bodyPr rtlCol="0"/>
          <a:lstStyle>
            <a:lvl1pPr>
              <a:defRPr/>
            </a:lvl1pPr>
          </a:lstStyle>
          <a:p>
            <a:pPr>
              <a:defRPr/>
            </a:pPr>
            <a:endParaRPr lang="pt-BR" dirty="0"/>
          </a:p>
        </p:txBody>
      </p:sp>
    </p:spTree>
    <p:extLst>
      <p:ext uri="{BB962C8B-B14F-4D97-AF65-F5344CB8AC3E}">
        <p14:creationId xmlns:p14="http://schemas.microsoft.com/office/powerpoint/2010/main" val="3472028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Conector reto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9" name="Conector reto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0" name="Conector reto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2" name="Conector reto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3" name="Retângulo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60E51BDA-3BD5-41C5-B157-2050911F0286}" type="datetimeFigureOut">
              <a:rPr lang="pt-BR"/>
              <a:pPr>
                <a:defRPr/>
              </a:pPr>
              <a:t>05/10/2018</a:t>
            </a:fld>
            <a:endParaRPr lang="pt-BR" dirty="0"/>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dirty="0"/>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7AEF4296-6B69-408E-A685-9E76478D4F4A}" type="slidenum">
              <a:rPr lang="pt-BR"/>
              <a:pPr>
                <a:defRPr/>
              </a:pPr>
              <a:t>‹nº›</a:t>
            </a:fld>
            <a:endParaRPr lang="pt-BR" dirty="0"/>
          </a:p>
        </p:txBody>
      </p:sp>
    </p:spTree>
    <p:extLst>
      <p:ext uri="{BB962C8B-B14F-4D97-AF65-F5344CB8AC3E}">
        <p14:creationId xmlns:p14="http://schemas.microsoft.com/office/powerpoint/2010/main" val="365519863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C5A0B501-1122-47A9-8A1A-37B3219D26DD}" type="datetimeFigureOut">
              <a:rPr lang="pt-BR"/>
              <a:pPr>
                <a:defRPr/>
              </a:pPr>
              <a:t>05/10/2018</a:t>
            </a:fld>
            <a:endParaRPr lang="pt-BR" dirty="0"/>
          </a:p>
        </p:txBody>
      </p:sp>
      <p:sp>
        <p:nvSpPr>
          <p:cNvPr id="6" name="Espaço Reservado para Rodapé 2"/>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22"/>
          <p:cNvSpPr>
            <a:spLocks noGrp="1"/>
          </p:cNvSpPr>
          <p:nvPr>
            <p:ph type="sldNum" sz="quarter" idx="12"/>
          </p:nvPr>
        </p:nvSpPr>
        <p:spPr/>
        <p:txBody>
          <a:bodyPr/>
          <a:lstStyle>
            <a:lvl1pPr>
              <a:defRPr/>
            </a:lvl1pPr>
          </a:lstStyle>
          <a:p>
            <a:pPr>
              <a:defRPr/>
            </a:pPr>
            <a:fld id="{9917A8A6-4641-49F4-8A2D-38046D9F56E9}" type="slidenum">
              <a:rPr lang="pt-BR"/>
              <a:pPr>
                <a:defRPr/>
              </a:pPr>
              <a:t>‹nº›</a:t>
            </a:fld>
            <a:endParaRPr lang="pt-BR" dirty="0"/>
          </a:p>
        </p:txBody>
      </p:sp>
    </p:spTree>
    <p:extLst>
      <p:ext uri="{BB962C8B-B14F-4D97-AF65-F5344CB8AC3E}">
        <p14:creationId xmlns:p14="http://schemas.microsoft.com/office/powerpoint/2010/main" val="3598436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estilo do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7" name="Espaço Reservado para Data 13"/>
          <p:cNvSpPr>
            <a:spLocks noGrp="1"/>
          </p:cNvSpPr>
          <p:nvPr>
            <p:ph type="dt" sz="half" idx="10"/>
          </p:nvPr>
        </p:nvSpPr>
        <p:spPr/>
        <p:txBody>
          <a:bodyPr/>
          <a:lstStyle>
            <a:lvl1pPr>
              <a:defRPr/>
            </a:lvl1pPr>
          </a:lstStyle>
          <a:p>
            <a:pPr>
              <a:defRPr/>
            </a:pPr>
            <a:fld id="{2828E004-CDFB-4CBC-A520-1B7A60A618C8}" type="datetimeFigureOut">
              <a:rPr lang="pt-BR"/>
              <a:pPr>
                <a:defRPr/>
              </a:pPr>
              <a:t>05/10/2018</a:t>
            </a:fld>
            <a:endParaRPr lang="pt-BR" dirty="0"/>
          </a:p>
        </p:txBody>
      </p:sp>
      <p:sp>
        <p:nvSpPr>
          <p:cNvPr id="8" name="Espaço Reservado para Rodapé 2"/>
          <p:cNvSpPr>
            <a:spLocks noGrp="1"/>
          </p:cNvSpPr>
          <p:nvPr>
            <p:ph type="ftr" sz="quarter" idx="11"/>
          </p:nvPr>
        </p:nvSpPr>
        <p:spPr/>
        <p:txBody>
          <a:bodyPr/>
          <a:lstStyle>
            <a:lvl1pPr>
              <a:defRPr/>
            </a:lvl1pPr>
          </a:lstStyle>
          <a:p>
            <a:pPr>
              <a:defRPr/>
            </a:pPr>
            <a:endParaRPr lang="pt-BR" dirty="0"/>
          </a:p>
        </p:txBody>
      </p:sp>
      <p:sp>
        <p:nvSpPr>
          <p:cNvPr id="9" name="Espaço Reservado para Número de Slide 22"/>
          <p:cNvSpPr>
            <a:spLocks noGrp="1"/>
          </p:cNvSpPr>
          <p:nvPr>
            <p:ph type="sldNum" sz="quarter" idx="12"/>
          </p:nvPr>
        </p:nvSpPr>
        <p:spPr/>
        <p:txBody>
          <a:bodyPr/>
          <a:lstStyle>
            <a:lvl1pPr>
              <a:defRPr/>
            </a:lvl1pPr>
          </a:lstStyle>
          <a:p>
            <a:pPr>
              <a:defRPr/>
            </a:pPr>
            <a:fld id="{84DD8946-7CEE-473E-A74E-62634B247EB3}" type="slidenum">
              <a:rPr lang="pt-BR"/>
              <a:pPr>
                <a:defRPr/>
              </a:pPr>
              <a:t>‹nº›</a:t>
            </a:fld>
            <a:endParaRPr lang="pt-BR" dirty="0"/>
          </a:p>
        </p:txBody>
      </p:sp>
    </p:spTree>
    <p:extLst>
      <p:ext uri="{BB962C8B-B14F-4D97-AF65-F5344CB8AC3E}">
        <p14:creationId xmlns:p14="http://schemas.microsoft.com/office/powerpoint/2010/main" val="215107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981FBCBD-2D90-4938-A1F0-CF725345151E}" type="datetimeFigureOut">
              <a:rPr lang="pt-BR"/>
              <a:pPr>
                <a:defRPr/>
              </a:pPr>
              <a:t>05/10/2018</a:t>
            </a:fld>
            <a:endParaRPr lang="pt-BR" dirty="0"/>
          </a:p>
        </p:txBody>
      </p:sp>
      <p:sp>
        <p:nvSpPr>
          <p:cNvPr id="4" name="Espaço Reservado para Número de Slide 6"/>
          <p:cNvSpPr>
            <a:spLocks noGrp="1"/>
          </p:cNvSpPr>
          <p:nvPr>
            <p:ph type="sldNum" sz="quarter" idx="11"/>
          </p:nvPr>
        </p:nvSpPr>
        <p:spPr/>
        <p:txBody>
          <a:bodyPr rtlCol="0"/>
          <a:lstStyle>
            <a:lvl1pPr>
              <a:defRPr/>
            </a:lvl1pPr>
          </a:lstStyle>
          <a:p>
            <a:pPr>
              <a:defRPr/>
            </a:pPr>
            <a:fld id="{BD2B1D69-B76B-4DAE-BC70-D0510AC29850}" type="slidenum">
              <a:rPr lang="pt-BR"/>
              <a:pPr>
                <a:defRPr/>
              </a:pPr>
              <a:t>‹nº›</a:t>
            </a:fld>
            <a:endParaRPr lang="pt-BR" dirty="0"/>
          </a:p>
        </p:txBody>
      </p:sp>
      <p:sp>
        <p:nvSpPr>
          <p:cNvPr id="5" name="Espaço Reservado para Rodapé 7"/>
          <p:cNvSpPr>
            <a:spLocks noGrp="1"/>
          </p:cNvSpPr>
          <p:nvPr>
            <p:ph type="ftr" sz="quarter" idx="12"/>
          </p:nvPr>
        </p:nvSpPr>
        <p:spPr/>
        <p:txBody>
          <a:bodyPr rtlCol="0"/>
          <a:lstStyle>
            <a:lvl1pPr>
              <a:defRPr/>
            </a:lvl1pPr>
          </a:lstStyle>
          <a:p>
            <a:pPr>
              <a:defRPr/>
            </a:pPr>
            <a:endParaRPr lang="pt-BR" dirty="0"/>
          </a:p>
        </p:txBody>
      </p:sp>
    </p:spTree>
    <p:extLst>
      <p:ext uri="{BB962C8B-B14F-4D97-AF65-F5344CB8AC3E}">
        <p14:creationId xmlns:p14="http://schemas.microsoft.com/office/powerpoint/2010/main" val="3675426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F7499500-FE9B-4504-B9DB-021AC51E27C0}" type="datetimeFigureOut">
              <a:rPr lang="pt-BR"/>
              <a:pPr>
                <a:defRPr/>
              </a:pPr>
              <a:t>05/10/2018</a:t>
            </a:fld>
            <a:endParaRPr lang="pt-BR" dirty="0"/>
          </a:p>
        </p:txBody>
      </p:sp>
      <p:sp>
        <p:nvSpPr>
          <p:cNvPr id="3" name="Espaço Reservado para Rodapé 2"/>
          <p:cNvSpPr>
            <a:spLocks noGrp="1"/>
          </p:cNvSpPr>
          <p:nvPr>
            <p:ph type="ftr" sz="quarter" idx="11"/>
          </p:nvPr>
        </p:nvSpPr>
        <p:spPr/>
        <p:txBody>
          <a:bodyPr/>
          <a:lstStyle>
            <a:lvl1pPr>
              <a:defRPr/>
            </a:lvl1pPr>
          </a:lstStyle>
          <a:p>
            <a:pPr>
              <a:defRPr/>
            </a:pPr>
            <a:endParaRPr lang="pt-BR" dirty="0"/>
          </a:p>
        </p:txBody>
      </p:sp>
      <p:sp>
        <p:nvSpPr>
          <p:cNvPr id="4" name="Espaço Reservado para Número de Slide 22"/>
          <p:cNvSpPr>
            <a:spLocks noGrp="1"/>
          </p:cNvSpPr>
          <p:nvPr>
            <p:ph type="sldNum" sz="quarter" idx="12"/>
          </p:nvPr>
        </p:nvSpPr>
        <p:spPr/>
        <p:txBody>
          <a:bodyPr/>
          <a:lstStyle>
            <a:lvl1pPr>
              <a:defRPr/>
            </a:lvl1pPr>
          </a:lstStyle>
          <a:p>
            <a:pPr>
              <a:defRPr/>
            </a:pPr>
            <a:fld id="{8C781253-7C47-48A4-A475-C7E5963F6DD1}" type="slidenum">
              <a:rPr lang="pt-BR"/>
              <a:pPr>
                <a:defRPr/>
              </a:pPr>
              <a:t>‹nº›</a:t>
            </a:fld>
            <a:endParaRPr lang="pt-BR" dirty="0"/>
          </a:p>
        </p:txBody>
      </p:sp>
    </p:spTree>
    <p:extLst>
      <p:ext uri="{BB962C8B-B14F-4D97-AF65-F5344CB8AC3E}">
        <p14:creationId xmlns:p14="http://schemas.microsoft.com/office/powerpoint/2010/main" val="1944525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8" name="Conector reto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9" name="Retângulo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0" name="Conector reto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11" name="Elipse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3D8641AD-F62B-41E6-881B-050A1EE6E3B1}" type="datetimeFigureOut">
              <a:rPr lang="pt-BR"/>
              <a:pPr>
                <a:defRPr/>
              </a:pPr>
              <a:t>05/10/2018</a:t>
            </a:fld>
            <a:endParaRPr lang="pt-BR" dirty="0"/>
          </a:p>
        </p:txBody>
      </p:sp>
      <p:sp>
        <p:nvSpPr>
          <p:cNvPr id="13" name="Espaço Reservado para Número de Slide 21"/>
          <p:cNvSpPr>
            <a:spLocks noGrp="1"/>
          </p:cNvSpPr>
          <p:nvPr>
            <p:ph type="sldNum" sz="quarter" idx="11"/>
          </p:nvPr>
        </p:nvSpPr>
        <p:spPr/>
        <p:txBody>
          <a:bodyPr rtlCol="0"/>
          <a:lstStyle>
            <a:lvl1pPr>
              <a:defRPr/>
            </a:lvl1pPr>
          </a:lstStyle>
          <a:p>
            <a:pPr>
              <a:defRPr/>
            </a:pPr>
            <a:fld id="{35F73CFC-B6A9-4BF5-B20C-0A6787C51299}" type="slidenum">
              <a:rPr lang="pt-BR"/>
              <a:pPr>
                <a:defRPr/>
              </a:pPr>
              <a:t>‹nº›</a:t>
            </a:fld>
            <a:endParaRPr lang="pt-BR" dirty="0"/>
          </a:p>
        </p:txBody>
      </p:sp>
      <p:sp>
        <p:nvSpPr>
          <p:cNvPr id="14" name="Espaço Reservado para Rodapé 22"/>
          <p:cNvSpPr>
            <a:spLocks noGrp="1"/>
          </p:cNvSpPr>
          <p:nvPr>
            <p:ph type="ftr" sz="quarter" idx="12"/>
          </p:nvPr>
        </p:nvSpPr>
        <p:spPr/>
        <p:txBody>
          <a:bodyPr rtlCol="0"/>
          <a:lstStyle>
            <a:lvl1pPr>
              <a:defRPr/>
            </a:lvl1pPr>
          </a:lstStyle>
          <a:p>
            <a:pPr>
              <a:defRPr/>
            </a:pPr>
            <a:endParaRPr lang="pt-BR" dirty="0"/>
          </a:p>
        </p:txBody>
      </p:sp>
    </p:spTree>
    <p:extLst>
      <p:ext uri="{BB962C8B-B14F-4D97-AF65-F5344CB8AC3E}">
        <p14:creationId xmlns:p14="http://schemas.microsoft.com/office/powerpoint/2010/main" val="4227051726"/>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Elipse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8" name="Retângulo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Conector reto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10" name="Conector reto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dirty="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F1BBB9C1-1BAE-499A-827B-6C6E4DD184A2}" type="datetimeFigureOut">
              <a:rPr lang="pt-BR"/>
              <a:pPr>
                <a:defRPr/>
              </a:pPr>
              <a:t>05/10/2018</a:t>
            </a:fld>
            <a:endParaRPr lang="pt-BR" dirty="0"/>
          </a:p>
        </p:txBody>
      </p:sp>
      <p:sp>
        <p:nvSpPr>
          <p:cNvPr id="13" name="Espaço Reservado para Número de Slide 17"/>
          <p:cNvSpPr>
            <a:spLocks noGrp="1"/>
          </p:cNvSpPr>
          <p:nvPr>
            <p:ph type="sldNum" sz="quarter" idx="11"/>
          </p:nvPr>
        </p:nvSpPr>
        <p:spPr/>
        <p:txBody>
          <a:bodyPr rtlCol="0"/>
          <a:lstStyle>
            <a:lvl1pPr>
              <a:defRPr/>
            </a:lvl1pPr>
          </a:lstStyle>
          <a:p>
            <a:pPr>
              <a:defRPr/>
            </a:pPr>
            <a:fld id="{24C81901-FBDC-4CEA-86B3-F72E7E962528}" type="slidenum">
              <a:rPr lang="pt-BR"/>
              <a:pPr>
                <a:defRPr/>
              </a:pPr>
              <a:t>‹nº›</a:t>
            </a:fld>
            <a:endParaRPr lang="pt-BR" dirty="0"/>
          </a:p>
        </p:txBody>
      </p:sp>
      <p:sp>
        <p:nvSpPr>
          <p:cNvPr id="14" name="Espaço Reservado para Rodapé 20"/>
          <p:cNvSpPr>
            <a:spLocks noGrp="1"/>
          </p:cNvSpPr>
          <p:nvPr>
            <p:ph type="ftr" sz="quarter" idx="12"/>
          </p:nvPr>
        </p:nvSpPr>
        <p:spPr/>
        <p:txBody>
          <a:bodyPr rtlCol="0"/>
          <a:lstStyle>
            <a:lvl1pPr>
              <a:defRPr/>
            </a:lvl1pPr>
          </a:lstStyle>
          <a:p>
            <a:pPr>
              <a:defRPr/>
            </a:pPr>
            <a:endParaRPr lang="pt-BR" dirty="0"/>
          </a:p>
        </p:txBody>
      </p:sp>
    </p:spTree>
    <p:extLst>
      <p:ext uri="{BB962C8B-B14F-4D97-AF65-F5344CB8AC3E}">
        <p14:creationId xmlns:p14="http://schemas.microsoft.com/office/powerpoint/2010/main" val="4031075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B016157F-DAB1-4D51-9851-CB78F1627C7A}" type="datetimeFigureOut">
              <a:rPr lang="pt-BR"/>
              <a:pPr>
                <a:defRPr/>
              </a:pPr>
              <a:t>05/10/2018</a:t>
            </a:fld>
            <a:endParaRPr lang="pt-BR" dirty="0"/>
          </a:p>
        </p:txBody>
      </p:sp>
      <p:sp>
        <p:nvSpPr>
          <p:cNvPr id="5" name="Espaço Reservado para Rodapé 2"/>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22"/>
          <p:cNvSpPr>
            <a:spLocks noGrp="1"/>
          </p:cNvSpPr>
          <p:nvPr>
            <p:ph type="sldNum" sz="quarter" idx="12"/>
          </p:nvPr>
        </p:nvSpPr>
        <p:spPr/>
        <p:txBody>
          <a:bodyPr/>
          <a:lstStyle>
            <a:lvl1pPr>
              <a:defRPr/>
            </a:lvl1pPr>
          </a:lstStyle>
          <a:p>
            <a:pPr>
              <a:defRPr/>
            </a:pPr>
            <a:fld id="{6AEEA022-0C0B-49EE-8AD7-5377693E551C}" type="slidenum">
              <a:rPr lang="pt-BR"/>
              <a:pPr>
                <a:defRPr/>
              </a:pPr>
              <a:t>‹nº›</a:t>
            </a:fld>
            <a:endParaRPr lang="pt-BR" dirty="0"/>
          </a:p>
        </p:txBody>
      </p:sp>
    </p:spTree>
    <p:extLst>
      <p:ext uri="{BB962C8B-B14F-4D97-AF65-F5344CB8AC3E}">
        <p14:creationId xmlns:p14="http://schemas.microsoft.com/office/powerpoint/2010/main" val="2760723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E994449A-C745-4D98-838F-EE327DB640B5}" type="datetimeFigureOut">
              <a:rPr lang="pt-BR"/>
              <a:pPr>
                <a:defRPr/>
              </a:pPr>
              <a:t>05/10/2018</a:t>
            </a:fld>
            <a:endParaRPr lang="pt-BR" dirty="0"/>
          </a:p>
        </p:txBody>
      </p:sp>
      <p:sp>
        <p:nvSpPr>
          <p:cNvPr id="5" name="Espaço Reservado para Rodapé 2"/>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22"/>
          <p:cNvSpPr>
            <a:spLocks noGrp="1"/>
          </p:cNvSpPr>
          <p:nvPr>
            <p:ph type="sldNum" sz="quarter" idx="12"/>
          </p:nvPr>
        </p:nvSpPr>
        <p:spPr/>
        <p:txBody>
          <a:bodyPr/>
          <a:lstStyle>
            <a:lvl1pPr>
              <a:defRPr/>
            </a:lvl1pPr>
          </a:lstStyle>
          <a:p>
            <a:pPr>
              <a:defRPr/>
            </a:pPr>
            <a:fld id="{2A99C37D-F06A-422A-A3D8-18C49A0C85FC}" type="slidenum">
              <a:rPr lang="pt-BR"/>
              <a:pPr>
                <a:defRPr/>
              </a:pPr>
              <a:t>‹nº›</a:t>
            </a:fld>
            <a:endParaRPr lang="pt-BR" dirty="0"/>
          </a:p>
        </p:txBody>
      </p:sp>
    </p:spTree>
    <p:extLst>
      <p:ext uri="{BB962C8B-B14F-4D97-AF65-F5344CB8AC3E}">
        <p14:creationId xmlns:p14="http://schemas.microsoft.com/office/powerpoint/2010/main" val="329710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cs typeface="+mn-cs"/>
              </a:defRPr>
            </a:lvl1pPr>
          </a:lstStyle>
          <a:p>
            <a:pPr>
              <a:defRPr/>
            </a:pPr>
            <a:fld id="{9D6C17DB-7062-4ABD-A796-568B905E9832}" type="datetimeFigureOut">
              <a:rPr lang="pt-BR"/>
              <a:pPr>
                <a:defRPr/>
              </a:pPr>
              <a:t>05/10/2018</a:t>
            </a:fld>
            <a:endParaRPr lang="pt-BR" dirty="0"/>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dirty="0"/>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032" name="Conector reto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034" name="Conector reto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dirty="0"/>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cs typeface="+mn-cs"/>
              </a:defRPr>
            </a:lvl1pPr>
          </a:lstStyle>
          <a:p>
            <a:pPr>
              <a:defRPr/>
            </a:pPr>
            <a:fld id="{21393FB8-1A3B-4FE4-BECE-0EEFBA2615B3}"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02" r:id="rId4"/>
    <p:sldLayoutId id="2147483703" r:id="rId5"/>
    <p:sldLayoutId id="2147483710" r:id="rId6"/>
    <p:sldLayoutId id="2147483704" r:id="rId7"/>
    <p:sldLayoutId id="2147483711" r:id="rId8"/>
    <p:sldLayoutId id="2147483712" r:id="rId9"/>
    <p:sldLayoutId id="2147483705" r:id="rId10"/>
    <p:sldLayoutId id="2147483706" r:id="rId11"/>
  </p:sldLayoutIdLst>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pitchFamily="18" charset="0"/>
        </a:defRPr>
      </a:lvl2pPr>
      <a:lvl3pPr algn="l" rtl="0" fontAlgn="base">
        <a:spcBef>
          <a:spcPct val="0"/>
        </a:spcBef>
        <a:spcAft>
          <a:spcPct val="0"/>
        </a:spcAft>
        <a:defRPr sz="3000">
          <a:solidFill>
            <a:schemeClr val="tx2"/>
          </a:solidFill>
          <a:latin typeface="Century Schoolbook" pitchFamily="18" charset="0"/>
        </a:defRPr>
      </a:lvl3pPr>
      <a:lvl4pPr algn="l" rtl="0" fontAlgn="base">
        <a:spcBef>
          <a:spcPct val="0"/>
        </a:spcBef>
        <a:spcAft>
          <a:spcPct val="0"/>
        </a:spcAft>
        <a:defRPr sz="3000">
          <a:solidFill>
            <a:schemeClr val="tx2"/>
          </a:solidFill>
          <a:latin typeface="Century Schoolbook" pitchFamily="18" charset="0"/>
        </a:defRPr>
      </a:lvl4pPr>
      <a:lvl5pPr algn="l" rtl="0" fontAlgn="base">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0098C2"/>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AAD3EB"/>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C4F0FF"/>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4703518"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hyperlink" Target="https://www.ncbi.nlm.nih.gov/pubmed?linkname=pubmed_pubmed&amp;from_uid=24703518"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paulomargotto.com.br/documentos/117"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paulomargotto.com.br/documentos/117" TargetMode="Externa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s://www.ncbi.nlm.nih.gov/pubmed?linkname=pubmed_pubmed&amp;from_uid=29198532" TargetMode="External"/><Relationship Id="rId2" Type="http://schemas.openxmlformats.org/officeDocument/2006/relationships/hyperlink" Target="https://www.ncbi.nlm.nih.gov/pubmed/29198532" TargetMode="Externa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hyperlink" Target="http://paulomargotto.com.br/documentos/17974" TargetMode="External"/><Relationship Id="rId4" Type="http://schemas.openxmlformats.org/officeDocument/2006/relationships/hyperlink" Target="http://paulomargotto.com.br/lesao-neurologica-isquemica-e-hemorragica-do-prematuro-patogenia-fatores-de-risco-diagnostico-e-tratamento-2/" TargetMode="Externa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bwMode="auto">
          <a:xfrm>
            <a:off x="250825" y="1844675"/>
            <a:ext cx="8675688" cy="1439863"/>
          </a:xfrm>
          <a:solidFill>
            <a:srgbClr val="FFFF00"/>
          </a:solidFill>
        </p:spPr>
        <p:txBody>
          <a:bodyPr wrap="square" lIns="91440" tIns="45720" rIns="91440" bIns="45720" numCol="1" anchorCtr="0" compatLnSpc="1">
            <a:prstTxWarp prst="textNoShape">
              <a:avLst/>
            </a:prstTxWarp>
          </a:bodyPr>
          <a:lstStyle/>
          <a:p>
            <a:pPr algn="ctr"/>
            <a:r>
              <a:rPr lang="pt-BR" sz="1600" cap="none" dirty="0" smtClean="0">
                <a:solidFill>
                  <a:srgbClr val="003F75"/>
                </a:solidFill>
                <a:latin typeface="Times New Roman" pitchFamily="18" charset="0"/>
                <a:cs typeface="Times New Roman" pitchFamily="18" charset="0"/>
              </a:rPr>
              <a:t>Alteração da conectividade </a:t>
            </a:r>
            <a:r>
              <a:rPr lang="pt-BR" sz="1600" cap="none" dirty="0" smtClean="0">
                <a:solidFill>
                  <a:srgbClr val="003F75"/>
                </a:solidFill>
                <a:latin typeface="Times New Roman" pitchFamily="18" charset="0"/>
                <a:cs typeface="Times New Roman" pitchFamily="18" charset="0"/>
              </a:rPr>
              <a:t>microestrutural</a:t>
            </a:r>
            <a:r>
              <a:rPr lang="pt-BR" sz="1600" cap="none" dirty="0" smtClean="0">
                <a:solidFill>
                  <a:srgbClr val="003F75"/>
                </a:solidFill>
                <a:latin typeface="Times New Roman" pitchFamily="18" charset="0"/>
                <a:cs typeface="Times New Roman" pitchFamily="18" charset="0"/>
              </a:rPr>
              <a:t>  dos pedúnculos cerebelares superior e médio  relacionada à disfunção motora em crianças com leucomalácia periventricular por  prematuridade : um estudo de tratografia por DTI</a:t>
            </a:r>
            <a:r>
              <a:rPr lang="pt-BR" sz="1600" cap="none" dirty="0" smtClean="0">
                <a:solidFill>
                  <a:srgbClr val="003F75"/>
                </a:solidFill>
              </a:rPr>
              <a:t/>
            </a:r>
            <a:br>
              <a:rPr lang="pt-BR" sz="1600" cap="none" dirty="0" smtClean="0">
                <a:solidFill>
                  <a:srgbClr val="003F75"/>
                </a:solidFill>
              </a:rPr>
            </a:br>
            <a:endParaRPr lang="pt-BR" sz="1600" cap="none" dirty="0" smtClean="0">
              <a:solidFill>
                <a:srgbClr val="003F75"/>
              </a:solidFill>
            </a:endParaRPr>
          </a:p>
        </p:txBody>
      </p:sp>
      <p:sp>
        <p:nvSpPr>
          <p:cNvPr id="3" name="Subtítulo 2"/>
          <p:cNvSpPr>
            <a:spLocks noGrp="1"/>
          </p:cNvSpPr>
          <p:nvPr>
            <p:ph type="subTitle" idx="1"/>
          </p:nvPr>
        </p:nvSpPr>
        <p:spPr>
          <a:xfrm>
            <a:off x="2195513" y="4581525"/>
            <a:ext cx="6357937" cy="1371600"/>
          </a:xfrm>
        </p:spPr>
        <p:txBody>
          <a:bodyPr>
            <a:normAutofit fontScale="85000" lnSpcReduction="10000"/>
          </a:bodyPr>
          <a:lstStyle/>
          <a:p>
            <a:pPr algn="ctr"/>
            <a:r>
              <a:rPr lang="pt-BR" dirty="0" smtClean="0">
                <a:solidFill>
                  <a:srgbClr val="003F75"/>
                </a:solidFill>
                <a:latin typeface="Times New Roman" pitchFamily="18" charset="0"/>
                <a:cs typeface="Times New Roman" pitchFamily="18" charset="0"/>
              </a:rPr>
              <a:t>Apresentação: </a:t>
            </a:r>
            <a:r>
              <a:rPr lang="pt-BR" dirty="0" smtClean="0">
                <a:solidFill>
                  <a:srgbClr val="003F75"/>
                </a:solidFill>
                <a:latin typeface="Times New Roman" pitchFamily="18" charset="0"/>
                <a:cs typeface="Times New Roman" pitchFamily="18" charset="0"/>
              </a:rPr>
              <a:t>Deyse</a:t>
            </a:r>
            <a:r>
              <a:rPr lang="pt-BR" dirty="0" smtClean="0">
                <a:solidFill>
                  <a:srgbClr val="003F75"/>
                </a:solidFill>
                <a:latin typeface="Times New Roman" pitchFamily="18" charset="0"/>
                <a:cs typeface="Times New Roman" pitchFamily="18" charset="0"/>
              </a:rPr>
              <a:t> Costa, R4 em Neonatologia (HMIB/SES/DF) </a:t>
            </a:r>
          </a:p>
          <a:p>
            <a:pPr algn="ctr"/>
            <a:r>
              <a:rPr lang="pt-BR" dirty="0" smtClean="0">
                <a:solidFill>
                  <a:srgbClr val="003F75"/>
                </a:solidFill>
                <a:latin typeface="Times New Roman" pitchFamily="18" charset="0"/>
                <a:cs typeface="Times New Roman" pitchFamily="18" charset="0"/>
              </a:rPr>
              <a:t>Coordenação: Drs. </a:t>
            </a:r>
            <a:r>
              <a:rPr lang="pt-BR" dirty="0" smtClean="0">
                <a:solidFill>
                  <a:srgbClr val="003F75"/>
                </a:solidFill>
                <a:latin typeface="Times New Roman" pitchFamily="18" charset="0"/>
                <a:cs typeface="Times New Roman" pitchFamily="18" charset="0"/>
              </a:rPr>
              <a:t>Joseleide</a:t>
            </a:r>
            <a:r>
              <a:rPr lang="pt-BR" dirty="0" smtClean="0">
                <a:solidFill>
                  <a:srgbClr val="003F75"/>
                </a:solidFill>
                <a:latin typeface="Times New Roman" pitchFamily="18" charset="0"/>
                <a:cs typeface="Times New Roman" pitchFamily="18" charset="0"/>
              </a:rPr>
              <a:t> de Castro, Raphael Calmon (</a:t>
            </a:r>
            <a:r>
              <a:rPr lang="pt-BR" dirty="0" smtClean="0">
                <a:solidFill>
                  <a:srgbClr val="003F75"/>
                </a:solidFill>
                <a:latin typeface="Times New Roman" pitchFamily="18" charset="0"/>
                <a:cs typeface="Times New Roman" pitchFamily="18" charset="0"/>
              </a:rPr>
              <a:t>Neuroradiologista</a:t>
            </a:r>
            <a:r>
              <a:rPr lang="pt-BR" dirty="0" smtClean="0">
                <a:solidFill>
                  <a:srgbClr val="003F75"/>
                </a:solidFill>
                <a:latin typeface="Times New Roman" pitchFamily="18" charset="0"/>
                <a:cs typeface="Times New Roman" pitchFamily="18" charset="0"/>
              </a:rPr>
              <a:t>), Sérgio H. Veiga (Neurologista) e Paulo R. </a:t>
            </a:r>
            <a:r>
              <a:rPr lang="pt-BR" dirty="0" smtClean="0">
                <a:solidFill>
                  <a:srgbClr val="003F75"/>
                </a:solidFill>
                <a:latin typeface="Times New Roman" pitchFamily="18" charset="0"/>
                <a:cs typeface="Times New Roman" pitchFamily="18" charset="0"/>
              </a:rPr>
              <a:t>Margotto</a:t>
            </a:r>
            <a:endParaRPr lang="pt-BR" dirty="0" smtClean="0">
              <a:solidFill>
                <a:srgbClr val="003F75"/>
              </a:solidFill>
              <a:latin typeface="Times New Roman" pitchFamily="18" charset="0"/>
              <a:cs typeface="Times New Roman" pitchFamily="18" charset="0"/>
            </a:endParaRPr>
          </a:p>
          <a:p>
            <a:pPr algn="ctr"/>
            <a:r>
              <a:rPr lang="pt-BR" dirty="0" smtClean="0">
                <a:solidFill>
                  <a:srgbClr val="003F75"/>
                </a:solidFill>
                <a:latin typeface="Times New Roman" pitchFamily="18" charset="0"/>
                <a:cs typeface="Times New Roman" pitchFamily="18" charset="0"/>
                <a:hlinkClick r:id="rId2"/>
              </a:rPr>
              <a:t>www.paulomargotto.com.br</a:t>
            </a:r>
            <a:endParaRPr lang="pt-BR" dirty="0" smtClean="0">
              <a:solidFill>
                <a:srgbClr val="003F75"/>
              </a:solidFill>
              <a:latin typeface="Times New Roman" pitchFamily="18" charset="0"/>
              <a:cs typeface="Times New Roman" pitchFamily="18" charset="0"/>
            </a:endParaRPr>
          </a:p>
          <a:p>
            <a:pPr algn="ctr"/>
            <a:r>
              <a:rPr lang="pt-BR" dirty="0" smtClean="0">
                <a:solidFill>
                  <a:srgbClr val="003F75"/>
                </a:solidFill>
                <a:latin typeface="Times New Roman" pitchFamily="18" charset="0"/>
                <a:cs typeface="Times New Roman" pitchFamily="18" charset="0"/>
              </a:rPr>
              <a:t>Brasília, 29 de setembro de 2018 </a:t>
            </a:r>
          </a:p>
        </p:txBody>
      </p:sp>
      <p:sp>
        <p:nvSpPr>
          <p:cNvPr id="8197" name="Rectangle 5"/>
          <p:cNvSpPr>
            <a:spLocks noChangeArrowheads="1"/>
          </p:cNvSpPr>
          <p:nvPr/>
        </p:nvSpPr>
        <p:spPr bwMode="auto">
          <a:xfrm>
            <a:off x="0" y="3357563"/>
            <a:ext cx="9144000" cy="97790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600" dirty="0">
                <a:hlinkClick r:id="rId3"/>
              </a:rPr>
              <a:t>Altered</a:t>
            </a:r>
            <a:r>
              <a:rPr lang="pt-BR" sz="1600" dirty="0">
                <a:hlinkClick r:id="rId3"/>
              </a:rPr>
              <a:t> </a:t>
            </a:r>
            <a:r>
              <a:rPr lang="pt-BR" sz="1600" dirty="0" err="1">
                <a:hlinkClick r:id="rId3"/>
              </a:rPr>
              <a:t>microstructural</a:t>
            </a:r>
            <a:r>
              <a:rPr lang="pt-BR" sz="1600" dirty="0">
                <a:hlinkClick r:id="rId3"/>
              </a:rPr>
              <a:t> </a:t>
            </a:r>
            <a:r>
              <a:rPr lang="pt-BR" sz="1600" dirty="0" err="1">
                <a:hlinkClick r:id="rId3"/>
              </a:rPr>
              <a:t>connectivity</a:t>
            </a:r>
            <a:r>
              <a:rPr lang="pt-BR" sz="1600" dirty="0">
                <a:hlinkClick r:id="rId3"/>
              </a:rPr>
              <a:t> of </a:t>
            </a:r>
            <a:r>
              <a:rPr lang="pt-BR" sz="1600" dirty="0" err="1">
                <a:hlinkClick r:id="rId3"/>
              </a:rPr>
              <a:t>the</a:t>
            </a:r>
            <a:r>
              <a:rPr lang="pt-BR" sz="1600" dirty="0">
                <a:hlinkClick r:id="rId3"/>
              </a:rPr>
              <a:t> superior and </a:t>
            </a:r>
            <a:r>
              <a:rPr lang="pt-BR" sz="1600" dirty="0" err="1">
                <a:hlinkClick r:id="rId3"/>
              </a:rPr>
              <a:t>middle</a:t>
            </a:r>
            <a:r>
              <a:rPr lang="pt-BR" sz="1600" dirty="0">
                <a:hlinkClick r:id="rId3"/>
              </a:rPr>
              <a:t> </a:t>
            </a:r>
            <a:r>
              <a:rPr lang="pt-BR" sz="1600" dirty="0" err="1">
                <a:hlinkClick r:id="rId3"/>
              </a:rPr>
              <a:t>cerebellar</a:t>
            </a:r>
            <a:r>
              <a:rPr lang="pt-BR" sz="1600" dirty="0">
                <a:hlinkClick r:id="rId3"/>
              </a:rPr>
              <a:t> </a:t>
            </a:r>
            <a:r>
              <a:rPr lang="pt-BR" sz="1600" dirty="0" err="1">
                <a:hlinkClick r:id="rId3"/>
              </a:rPr>
              <a:t>peduncles</a:t>
            </a:r>
            <a:r>
              <a:rPr lang="pt-BR" sz="1600" dirty="0">
                <a:hlinkClick r:id="rId3"/>
              </a:rPr>
              <a:t> are </a:t>
            </a:r>
            <a:r>
              <a:rPr lang="pt-BR" sz="1600" dirty="0" err="1">
                <a:hlinkClick r:id="rId3"/>
              </a:rPr>
              <a:t>related</a:t>
            </a:r>
            <a:r>
              <a:rPr lang="pt-BR" sz="1600" dirty="0">
                <a:hlinkClick r:id="rId3"/>
              </a:rPr>
              <a:t> to motor </a:t>
            </a:r>
            <a:r>
              <a:rPr lang="pt-BR" sz="1600" dirty="0" err="1">
                <a:hlinkClick r:id="rId3"/>
              </a:rPr>
              <a:t>dysfunction</a:t>
            </a:r>
            <a:r>
              <a:rPr lang="pt-BR" sz="1600" dirty="0">
                <a:hlinkClick r:id="rId3"/>
              </a:rPr>
              <a:t> in </a:t>
            </a:r>
            <a:r>
              <a:rPr lang="pt-BR" sz="1600" dirty="0" err="1">
                <a:hlinkClick r:id="rId3"/>
              </a:rPr>
              <a:t>children</a:t>
            </a:r>
            <a:r>
              <a:rPr lang="pt-BR" sz="1600" dirty="0">
                <a:hlinkClick r:id="rId3"/>
              </a:rPr>
              <a:t> with </a:t>
            </a:r>
            <a:r>
              <a:rPr lang="pt-BR" sz="1600" dirty="0" err="1">
                <a:hlinkClick r:id="rId3"/>
              </a:rPr>
              <a:t>diffuse</a:t>
            </a:r>
            <a:r>
              <a:rPr lang="pt-BR" sz="1600" dirty="0">
                <a:hlinkClick r:id="rId3"/>
              </a:rPr>
              <a:t> periventricular </a:t>
            </a:r>
            <a:r>
              <a:rPr lang="pt-BR" sz="1600" dirty="0" err="1">
                <a:hlinkClick r:id="rId3"/>
              </a:rPr>
              <a:t>leucomalacia</a:t>
            </a:r>
            <a:r>
              <a:rPr lang="pt-BR" sz="1600" dirty="0">
                <a:hlinkClick r:id="rId3"/>
              </a:rPr>
              <a:t> </a:t>
            </a:r>
            <a:r>
              <a:rPr lang="pt-BR" sz="1600" dirty="0" err="1">
                <a:hlinkClick r:id="rId3"/>
              </a:rPr>
              <a:t>born</a:t>
            </a:r>
            <a:r>
              <a:rPr lang="pt-BR" sz="1600" dirty="0">
                <a:hlinkClick r:id="rId3"/>
              </a:rPr>
              <a:t> </a:t>
            </a:r>
            <a:r>
              <a:rPr lang="pt-BR" sz="1600" dirty="0" err="1">
                <a:hlinkClick r:id="rId3"/>
              </a:rPr>
              <a:t>preterm</a:t>
            </a:r>
            <a:r>
              <a:rPr lang="pt-BR" sz="1600" dirty="0">
                <a:hlinkClick r:id="rId3"/>
              </a:rPr>
              <a:t>: a DTI </a:t>
            </a:r>
            <a:r>
              <a:rPr lang="pt-BR" sz="1600" dirty="0" err="1">
                <a:hlinkClick r:id="rId3"/>
              </a:rPr>
              <a:t>tractography</a:t>
            </a:r>
            <a:r>
              <a:rPr lang="pt-BR" sz="1600" dirty="0">
                <a:hlinkClick r:id="rId3"/>
              </a:rPr>
              <a:t> </a:t>
            </a:r>
            <a:r>
              <a:rPr lang="pt-BR" sz="1600" dirty="0" err="1">
                <a:hlinkClick r:id="rId3"/>
              </a:rPr>
              <a:t>study.</a:t>
            </a:r>
            <a:r>
              <a:rPr lang="pt-BR" sz="1600" dirty="0" err="1"/>
              <a:t>Wang</a:t>
            </a:r>
            <a:r>
              <a:rPr lang="pt-BR" sz="1600" dirty="0"/>
              <a:t> S, </a:t>
            </a:r>
            <a:r>
              <a:rPr lang="pt-BR" sz="1600" dirty="0" err="1"/>
              <a:t>Fan</a:t>
            </a:r>
            <a:r>
              <a:rPr lang="pt-BR" sz="1600" dirty="0"/>
              <a:t> GG, </a:t>
            </a:r>
            <a:r>
              <a:rPr lang="pt-BR" sz="1600" dirty="0" err="1"/>
              <a:t>Xu</a:t>
            </a:r>
            <a:r>
              <a:rPr lang="pt-BR" sz="1600" dirty="0"/>
              <a:t> K, Wang </a:t>
            </a:r>
            <a:r>
              <a:rPr lang="pt-BR" sz="1600" dirty="0" err="1"/>
              <a:t>C.Eur</a:t>
            </a:r>
            <a:r>
              <a:rPr lang="pt-BR" sz="1600" dirty="0"/>
              <a:t> J Radiol. 2014 Jun;83(6):997-1004. </a:t>
            </a:r>
            <a:r>
              <a:rPr lang="pt-BR" sz="1600" dirty="0" err="1"/>
              <a:t>doi</a:t>
            </a:r>
            <a:r>
              <a:rPr lang="pt-BR" sz="1600" dirty="0"/>
              <a:t>: 10.1016/j.ejrad.2014.03.010. </a:t>
            </a:r>
            <a:r>
              <a:rPr lang="pt-BR" sz="1600" dirty="0" err="1"/>
              <a:t>Epub</a:t>
            </a:r>
            <a:r>
              <a:rPr lang="pt-BR" sz="1600" dirty="0"/>
              <a:t> 2014 Mar 22.PMID: 24703518.</a:t>
            </a:r>
            <a:r>
              <a:rPr lang="pt-BR" sz="1600" u="sng" dirty="0">
                <a:hlinkClick r:id="rId4"/>
              </a:rPr>
              <a:t>Similar </a:t>
            </a:r>
            <a:r>
              <a:rPr lang="pt-BR" sz="1600" u="sng" dirty="0" err="1">
                <a:hlinkClick r:id="rId4"/>
              </a:rPr>
              <a:t>articles</a:t>
            </a:r>
            <a:endParaRPr lang="pt-BR" sz="1600" u="sng" dirty="0"/>
          </a:p>
        </p:txBody>
      </p:sp>
      <p:pic>
        <p:nvPicPr>
          <p:cNvPr id="8199" name="Picture 7" descr="Imagem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7675" y="0"/>
            <a:ext cx="3133725" cy="18653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1. Introdução </a:t>
            </a:r>
            <a:endParaRPr lang="pt-BR" dirty="0">
              <a:solidFill>
                <a:schemeClr val="bg2">
                  <a:lumMod val="25000"/>
                </a:schemeClr>
              </a:solidFill>
              <a:latin typeface="Times New Roman" pitchFamily="18" charset="0"/>
              <a:cs typeface="Times New Roman" pitchFamily="18" charset="0"/>
            </a:endParaRPr>
          </a:p>
        </p:txBody>
      </p:sp>
      <p:sp>
        <p:nvSpPr>
          <p:cNvPr id="10243" name="Espaço Reservado para Conteúdo 2"/>
          <p:cNvSpPr>
            <a:spLocks noGrp="1"/>
          </p:cNvSpPr>
          <p:nvPr>
            <p:ph sz="quarter" idx="1"/>
          </p:nvPr>
        </p:nvSpPr>
        <p:spPr>
          <a:xfrm>
            <a:off x="457200" y="1600200"/>
            <a:ext cx="8186738" cy="4873625"/>
          </a:xfrm>
        </p:spPr>
        <p:txBody>
          <a:bodyPr/>
          <a:lstStyle/>
          <a:p>
            <a:pPr algn="just"/>
            <a:endParaRPr lang="pt-BR" dirty="0" smtClean="0">
              <a:latin typeface="Times New Roman" pitchFamily="18" charset="0"/>
              <a:cs typeface="Times New Roman" pitchFamily="18" charset="0"/>
            </a:endParaRPr>
          </a:p>
          <a:p>
            <a:pPr algn="just"/>
            <a:r>
              <a:rPr lang="pt-BR" dirty="0" smtClean="0">
                <a:latin typeface="Times New Roman" pitchFamily="18" charset="0"/>
                <a:cs typeface="Times New Roman" pitchFamily="18" charset="0"/>
              </a:rPr>
              <a:t>A leucomalácia periventricular (LPV) tem sido investigada há muito tempo como uma das principais causas de comprometimento motor e cognitivo em indivíduos prematuros. Ela foi acompanhada por déficits neuronais / </a:t>
            </a:r>
            <a:r>
              <a:rPr lang="pt-BR" dirty="0" err="1" smtClean="0">
                <a:latin typeface="Times New Roman" pitchFamily="18" charset="0"/>
                <a:cs typeface="Times New Roman" pitchFamily="18" charset="0"/>
              </a:rPr>
              <a:t>axonais</a:t>
            </a:r>
            <a:r>
              <a:rPr lang="pt-BR" dirty="0" smtClean="0">
                <a:latin typeface="Times New Roman" pitchFamily="18" charset="0"/>
                <a:cs typeface="Times New Roman" pitchFamily="18" charset="0"/>
              </a:rPr>
              <a:t> que envolvem a substância branca cerebral (MS), tálamo, gânglios da base, córtex cerebral, tronco cerebral e cerebelo.</a:t>
            </a:r>
          </a:p>
        </p:txBody>
      </p:sp>
      <p:pic>
        <p:nvPicPr>
          <p:cNvPr id="1024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5013325"/>
            <a:ext cx="6831012" cy="1390650"/>
          </a:xfrm>
          <a:prstGeom prst="rect">
            <a:avLst/>
          </a:prstGeom>
          <a:noFill/>
          <a:ln w="28575">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6" name="Text Box 6"/>
          <p:cNvSpPr txBox="1">
            <a:spLocks noChangeArrowheads="1"/>
          </p:cNvSpPr>
          <p:nvPr/>
        </p:nvSpPr>
        <p:spPr bwMode="auto">
          <a:xfrm>
            <a:off x="1166813" y="4670425"/>
            <a:ext cx="19208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33CC"/>
                </a:solidFill>
              </a:rPr>
              <a:t>ABREVIAÇÕES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Introdução</a:t>
            </a:r>
            <a:r>
              <a:rPr lang="pt-BR" dirty="0" smtClean="0"/>
              <a:t> </a:t>
            </a:r>
            <a:endParaRPr lang="pt-BR" dirty="0"/>
          </a:p>
        </p:txBody>
      </p:sp>
      <p:sp>
        <p:nvSpPr>
          <p:cNvPr id="11267" name="Espaço Reservado para Conteúdo 2"/>
          <p:cNvSpPr>
            <a:spLocks noGrp="1"/>
          </p:cNvSpPr>
          <p:nvPr>
            <p:ph sz="quarter" idx="1"/>
          </p:nvPr>
        </p:nvSpPr>
        <p:spPr>
          <a:xfrm>
            <a:off x="457200" y="1600200"/>
            <a:ext cx="8186738" cy="4873625"/>
          </a:xfrm>
        </p:spPr>
        <p:txBody>
          <a:bodyPr/>
          <a:lstStyle/>
          <a:p>
            <a:pPr algn="just"/>
            <a:endParaRPr lang="pt-BR" smtClean="0">
              <a:latin typeface="Times New Roman" pitchFamily="18" charset="0"/>
              <a:cs typeface="Times New Roman" pitchFamily="18" charset="0"/>
            </a:endParaRP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LPV difusa, que é mais  aparente na substância branca cerebral, é conhecida por ser um fator de alto risco de paralisia cerebral (PC) diplégica espástica ou tetraplégica.</a:t>
            </a:r>
          </a:p>
          <a:p>
            <a:pPr algn="just"/>
            <a:endParaRPr lang="pt-BR" smtClean="0">
              <a:latin typeface="Times New Roman" pitchFamily="18" charset="0"/>
              <a:cs typeface="Times New Roman" pitchFamily="18" charset="0"/>
            </a:endParaRPr>
          </a:p>
          <a:p>
            <a:pPr algn="just"/>
            <a:r>
              <a:rPr lang="pt-BR" smtClean="0">
                <a:solidFill>
                  <a:srgbClr val="0000FF"/>
                </a:solidFill>
                <a:latin typeface="Times New Roman" pitchFamily="18" charset="0"/>
                <a:cs typeface="Times New Roman" pitchFamily="18" charset="0"/>
              </a:rPr>
              <a:t>O cerebelo é uma chave importante em muitas funções, incluindo a cognitiva, habilidades motoras finas, coordenação e sequenciamento motor</a:t>
            </a:r>
            <a:r>
              <a:rPr lang="pt-BR" smtClean="0">
                <a:latin typeface="Times New Roman" pitchFamily="18" charset="0"/>
                <a:cs typeface="Times New Roman" pitchFamily="18" charset="0"/>
              </a:rPr>
              <a:t>.</a:t>
            </a:r>
          </a:p>
          <a:p>
            <a:pPr algn="just"/>
            <a:endParaRPr lang="pt-BR"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Introdução</a:t>
            </a:r>
            <a:endParaRPr lang="pt-BR" dirty="0">
              <a:solidFill>
                <a:schemeClr val="bg2">
                  <a:lumMod val="25000"/>
                </a:schemeClr>
              </a:solidFill>
              <a:latin typeface="Times New Roman" pitchFamily="18" charset="0"/>
              <a:cs typeface="Times New Roman" pitchFamily="18" charset="0"/>
            </a:endParaRPr>
          </a:p>
        </p:txBody>
      </p:sp>
      <p:sp>
        <p:nvSpPr>
          <p:cNvPr id="12291" name="Espaço Reservado para Conteúdo 2"/>
          <p:cNvSpPr>
            <a:spLocks noGrp="1"/>
          </p:cNvSpPr>
          <p:nvPr>
            <p:ph sz="quarter" idx="1"/>
          </p:nvPr>
        </p:nvSpPr>
        <p:spPr>
          <a:xfrm>
            <a:off x="457200" y="1600200"/>
            <a:ext cx="8258175" cy="4873625"/>
          </a:xfrm>
        </p:spPr>
        <p:txBody>
          <a:bodyPr/>
          <a:lstStyle/>
          <a:p>
            <a:pPr algn="just"/>
            <a:endParaRPr lang="pt-BR" smtClean="0"/>
          </a:p>
          <a:p>
            <a:pPr algn="just"/>
            <a:r>
              <a:rPr lang="pt-BR" smtClean="0"/>
              <a:t>O</a:t>
            </a:r>
            <a:r>
              <a:rPr lang="pt-BR" smtClean="0">
                <a:latin typeface="Times New Roman" pitchFamily="18" charset="0"/>
                <a:cs typeface="Times New Roman" pitchFamily="18" charset="0"/>
              </a:rPr>
              <a:t> constante desenvolvimento da neuroimagem nos permitiu diagnosticar a lesão do cerebelo em bebês prematuros [2–4].</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Em 2005, Johnson e et al. descreveram a lesão do cerebelo como uma complicação de extremo baixo peso ao nascer, sugerindo que </a:t>
            </a:r>
            <a:r>
              <a:rPr lang="pt-BR" smtClean="0">
                <a:solidFill>
                  <a:srgbClr val="FF0000"/>
                </a:solidFill>
                <a:latin typeface="Times New Roman" pitchFamily="18" charset="0"/>
                <a:cs typeface="Times New Roman" pitchFamily="18" charset="0"/>
              </a:rPr>
              <a:t>a lesão do cerebelo no sobrevivente extremamente prematuro que tem paralisia cerebral é comum e está associada a um quadro clínico mais adverso [2]</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Introdução</a:t>
            </a:r>
            <a:endParaRPr lang="pt-BR" dirty="0"/>
          </a:p>
        </p:txBody>
      </p:sp>
      <p:sp>
        <p:nvSpPr>
          <p:cNvPr id="13315" name="Espaço Reservado para Conteúdo 2"/>
          <p:cNvSpPr>
            <a:spLocks noGrp="1"/>
          </p:cNvSpPr>
          <p:nvPr>
            <p:ph sz="quarter" idx="1"/>
          </p:nvPr>
        </p:nvSpPr>
        <p:spPr>
          <a:xfrm>
            <a:off x="457200" y="1579563"/>
            <a:ext cx="8258175" cy="4873625"/>
          </a:xfrm>
        </p:spPr>
        <p:txBody>
          <a:bodyPr/>
          <a:lstStyle/>
          <a:p>
            <a:pPr algn="just"/>
            <a:endParaRPr lang="pt-BR" dirty="0" smtClean="0">
              <a:latin typeface="Times New Roman" pitchFamily="18" charset="0"/>
              <a:cs typeface="Times New Roman" pitchFamily="18" charset="0"/>
            </a:endParaRPr>
          </a:p>
          <a:p>
            <a:pPr algn="just"/>
            <a:r>
              <a:rPr lang="pt-BR" dirty="0" err="1" smtClean="0">
                <a:latin typeface="Times New Roman" pitchFamily="18" charset="0"/>
                <a:cs typeface="Times New Roman" pitchFamily="18" charset="0"/>
              </a:rPr>
              <a:t>Limperopoulos</a:t>
            </a:r>
            <a:r>
              <a:rPr lang="pt-BR" dirty="0" smtClean="0">
                <a:latin typeface="Times New Roman" pitchFamily="18" charset="0"/>
                <a:cs typeface="Times New Roman" pitchFamily="18" charset="0"/>
              </a:rPr>
              <a:t> e et al. realizaram ressonância magnética  em 74 crianças &lt;32 semanas de gestação. Foram observados volumes cerebelares  diminuídos em todos os lactentes com achados </a:t>
            </a:r>
            <a:r>
              <a:rPr lang="pt-BR" dirty="0" err="1" smtClean="0">
                <a:latin typeface="Times New Roman" pitchFamily="18" charset="0"/>
                <a:cs typeface="Times New Roman" pitchFamily="18" charset="0"/>
              </a:rPr>
              <a:t>supratentorial</a:t>
            </a:r>
            <a:r>
              <a:rPr lang="pt-BR" dirty="0" smtClean="0">
                <a:latin typeface="Times New Roman" pitchFamily="18" charset="0"/>
                <a:cs typeface="Times New Roman" pitchFamily="18" charset="0"/>
              </a:rPr>
              <a:t> anormais. </a:t>
            </a:r>
            <a:r>
              <a:rPr lang="pt-BR" dirty="0" smtClean="0">
                <a:solidFill>
                  <a:srgbClr val="FF0000"/>
                </a:solidFill>
                <a:latin typeface="Times New Roman" pitchFamily="18" charset="0"/>
                <a:cs typeface="Times New Roman" pitchFamily="18" charset="0"/>
              </a:rPr>
              <a:t>Lactentes com infarto hemorrágico periventricular reduziram os volumes cerebrais no hemisfério cerebelar contralateral. Esses achados sugerem uma relação trófica entre o desenvolvimento de tecidos cerebrais e cerebelares [4].</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Introdução</a:t>
            </a:r>
            <a:endParaRPr lang="pt-BR" dirty="0"/>
          </a:p>
        </p:txBody>
      </p:sp>
      <p:sp>
        <p:nvSpPr>
          <p:cNvPr id="14339" name="Espaço Reservado para Conteúdo 2"/>
          <p:cNvSpPr>
            <a:spLocks noGrp="1"/>
          </p:cNvSpPr>
          <p:nvPr>
            <p:ph sz="quarter" idx="1"/>
          </p:nvPr>
        </p:nvSpPr>
        <p:spPr>
          <a:xfrm>
            <a:off x="457200" y="1600200"/>
            <a:ext cx="8258175"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As influências cerebelares são mediadas por conexões extensas com o córtex cerebral, o sistema límbico e o tálamo. O </a:t>
            </a:r>
            <a:r>
              <a:rPr lang="pt-BR" smtClean="0">
                <a:solidFill>
                  <a:srgbClr val="0033CC"/>
                </a:solidFill>
                <a:latin typeface="Times New Roman" pitchFamily="18" charset="0"/>
                <a:cs typeface="Times New Roman" pitchFamily="18" charset="0"/>
              </a:rPr>
              <a:t>pedúnculo cerebelar médio (PCM</a:t>
            </a:r>
            <a:r>
              <a:rPr lang="pt-BR" smtClean="0">
                <a:latin typeface="Times New Roman" pitchFamily="18" charset="0"/>
                <a:cs typeface="Times New Roman" pitchFamily="18" charset="0"/>
              </a:rPr>
              <a:t>) </a:t>
            </a:r>
            <a:r>
              <a:rPr lang="pt-BR" smtClean="0">
                <a:solidFill>
                  <a:srgbClr val="0033CC"/>
                </a:solidFill>
                <a:latin typeface="Times New Roman" pitchFamily="18" charset="0"/>
                <a:cs typeface="Times New Roman" pitchFamily="18" charset="0"/>
              </a:rPr>
              <a:t>é o maior e é o principal caminho de entrada para o cerebelo.</a:t>
            </a:r>
            <a:r>
              <a:rPr lang="pt-BR" smtClean="0">
                <a:latin typeface="Times New Roman" pitchFamily="18" charset="0"/>
                <a:cs typeface="Times New Roman" pitchFamily="18" charset="0"/>
              </a:rPr>
              <a:t> O núcleo denteado envia fibras através dos </a:t>
            </a:r>
            <a:r>
              <a:rPr lang="pt-BR" smtClean="0">
                <a:solidFill>
                  <a:srgbClr val="0033CC"/>
                </a:solidFill>
                <a:latin typeface="Times New Roman" pitchFamily="18" charset="0"/>
                <a:cs typeface="Times New Roman" pitchFamily="18" charset="0"/>
              </a:rPr>
              <a:t>pedúnculos cerebelares superiores (PCS),</a:t>
            </a:r>
            <a:r>
              <a:rPr lang="pt-BR" smtClean="0">
                <a:latin typeface="Times New Roman" pitchFamily="18" charset="0"/>
                <a:cs typeface="Times New Roman" pitchFamily="18" charset="0"/>
              </a:rPr>
              <a:t> que é a </a:t>
            </a:r>
            <a:r>
              <a:rPr lang="pt-BR" smtClean="0">
                <a:solidFill>
                  <a:srgbClr val="0033CC"/>
                </a:solidFill>
                <a:latin typeface="Times New Roman" pitchFamily="18" charset="0"/>
                <a:cs typeface="Times New Roman" pitchFamily="18" charset="0"/>
              </a:rPr>
              <a:t>principal via de saída do cerebelo para as áreas motoras contralaterais do córtex cerebral.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Introdução</a:t>
            </a:r>
            <a:endParaRPr lang="pt-BR" dirty="0"/>
          </a:p>
        </p:txBody>
      </p:sp>
      <p:sp>
        <p:nvSpPr>
          <p:cNvPr id="15363" name="Espaço Reservado para Conteúdo 2"/>
          <p:cNvSpPr>
            <a:spLocks noGrp="1"/>
          </p:cNvSpPr>
          <p:nvPr>
            <p:ph sz="quarter" idx="1"/>
          </p:nvPr>
        </p:nvSpPr>
        <p:spPr>
          <a:xfrm>
            <a:off x="457200" y="1600200"/>
            <a:ext cx="8329613" cy="4873625"/>
          </a:xfrm>
        </p:spPr>
        <p:txBody>
          <a:bodyPr/>
          <a:lstStyle/>
          <a:p>
            <a:endParaRPr lang="pt-BR" smtClean="0"/>
          </a:p>
          <a:p>
            <a:pPr algn="just"/>
            <a:r>
              <a:rPr lang="pt-BR" smtClean="0">
                <a:latin typeface="Times New Roman" pitchFamily="18" charset="0"/>
                <a:cs typeface="Times New Roman" pitchFamily="18" charset="0"/>
              </a:rPr>
              <a:t>Assim, PCM e PCS completam um circuito entre os córtices cerebral e cerebelar cuja função principal foi sugerida para coordenar a produção motora do córtex cerebral [5]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Estudos quantitativos de ressonância magnética relataram diminuição do tamanho de PCS e PCM em pacientes com distúrbios neurodegenerativos, como paralisia supranuclear progressiva, atrofia de múltiplos sistemas e doença de Parkinson [6,7].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Introdução</a:t>
            </a:r>
            <a:endParaRPr lang="pt-BR" dirty="0"/>
          </a:p>
        </p:txBody>
      </p:sp>
      <p:sp>
        <p:nvSpPr>
          <p:cNvPr id="16387" name="Espaço Reservado para Conteúdo 2"/>
          <p:cNvSpPr>
            <a:spLocks noGrp="1"/>
          </p:cNvSpPr>
          <p:nvPr>
            <p:ph sz="quarter" idx="1"/>
          </p:nvPr>
        </p:nvSpPr>
        <p:spPr>
          <a:xfrm>
            <a:off x="457200" y="1600200"/>
            <a:ext cx="8186738"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Atrofia de PCS e PCM nesses pacientes foi associada à variedade de disfunções motoras, sensoriais e cognitivas. Portanto, identificar danos a essas vias e com isso pode interferir na função motora é um passo importante na descoberta dos mecanismos neurobiológicos que podem resultar em desfechos motores.</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No entanto, até o ponto que sabemos, a lesão da substância branca do cerebelo tem sido pouco estudada em crianças com LPV difusa.</a:t>
            </a:r>
          </a:p>
          <a:p>
            <a:pPr algn="just"/>
            <a:endParaRPr lang="pt-BR"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Introdução</a:t>
            </a:r>
            <a:endParaRPr lang="pt-BR" dirty="0"/>
          </a:p>
        </p:txBody>
      </p:sp>
      <p:sp>
        <p:nvSpPr>
          <p:cNvPr id="17411" name="Espaço Reservado para Conteúdo 2"/>
          <p:cNvSpPr>
            <a:spLocks noGrp="1"/>
          </p:cNvSpPr>
          <p:nvPr>
            <p:ph sz="quarter" idx="1"/>
          </p:nvPr>
        </p:nvSpPr>
        <p:spPr>
          <a:xfrm>
            <a:off x="457200" y="1600200"/>
            <a:ext cx="8186738"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O DTI* é uma tecnologia excelente para o estudo da microestrutura da substância branca e examina de forma não invasiva a difusão molecular da água </a:t>
            </a:r>
            <a:r>
              <a:rPr lang="pt-BR" i="1" smtClean="0">
                <a:latin typeface="Times New Roman" pitchFamily="18" charset="0"/>
                <a:cs typeface="Times New Roman" pitchFamily="18" charset="0"/>
              </a:rPr>
              <a:t>in vivo</a:t>
            </a:r>
            <a:r>
              <a:rPr lang="pt-BR" smtClean="0">
                <a:latin typeface="Times New Roman" pitchFamily="18" charset="0"/>
                <a:cs typeface="Times New Roman" pitchFamily="18" charset="0"/>
              </a:rPr>
              <a:t> e produz um parâmetro quantitativo de difusão, anisotropia fracional (FA), que está relacionado ao empacotamento axonal e mielinização [8] </a:t>
            </a:r>
          </a:p>
          <a:p>
            <a:pPr algn="just"/>
            <a:endParaRPr lang="pt-BR" smtClean="0">
              <a:latin typeface="Times New Roman" pitchFamily="18" charset="0"/>
              <a:cs typeface="Times New Roman" pitchFamily="18" charset="0"/>
            </a:endParaRPr>
          </a:p>
          <a:p>
            <a:pPr algn="ctr">
              <a:buFont typeface="Wingdings" pitchFamily="2" charset="2"/>
              <a:buNone/>
            </a:pPr>
            <a:r>
              <a:rPr lang="pt-BR" smtClean="0">
                <a:solidFill>
                  <a:srgbClr val="FF3399"/>
                </a:solidFill>
                <a:latin typeface="Times New Roman" pitchFamily="18" charset="0"/>
                <a:cs typeface="Times New Roman" pitchFamily="18" charset="0"/>
              </a:rPr>
              <a:t>*</a:t>
            </a:r>
            <a:r>
              <a:rPr lang="pt-BR" sz="1800" b="1" smtClean="0">
                <a:solidFill>
                  <a:srgbClr val="FF3399"/>
                </a:solidFill>
              </a:rPr>
              <a:t>A DTI permite a reconstrução tridimensional da conectividade da substância branca no trato corticoespinhal </a:t>
            </a:r>
          </a:p>
          <a:p>
            <a:pPr algn="ctr">
              <a:buFont typeface="Wingdings" pitchFamily="2" charset="2"/>
              <a:buNone/>
            </a:pPr>
            <a:r>
              <a:rPr lang="pt-BR" sz="1800" b="1" smtClean="0">
                <a:solidFill>
                  <a:srgbClr val="FF3399"/>
                </a:solidFill>
              </a:rPr>
              <a:t>e radiações ópticas que podem tornar uma importante prova para predizer o déficit visual e motor (</a:t>
            </a:r>
            <a:r>
              <a:rPr lang="pt-BR" sz="1800" smtClean="0"/>
              <a:t>Tortora D et al)</a:t>
            </a:r>
          </a:p>
        </p:txBody>
      </p:sp>
      <p:pic>
        <p:nvPicPr>
          <p:cNvPr id="17413" name="Picture 5" descr="pptx">
            <a:hlinkClick r:id="rId2" tooltip="HIV_leve_lesa_subst_branc_tratografi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5805488"/>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Introdução</a:t>
            </a:r>
            <a:endParaRPr lang="pt-BR" dirty="0"/>
          </a:p>
        </p:txBody>
      </p:sp>
      <p:sp>
        <p:nvSpPr>
          <p:cNvPr id="18435" name="Espaço Reservado para Conteúdo 2"/>
          <p:cNvSpPr>
            <a:spLocks noGrp="1"/>
          </p:cNvSpPr>
          <p:nvPr>
            <p:ph sz="quarter" idx="1"/>
          </p:nvPr>
        </p:nvSpPr>
        <p:spPr>
          <a:xfrm>
            <a:off x="457200" y="1600200"/>
            <a:ext cx="8186738" cy="4873625"/>
          </a:xfrm>
        </p:spPr>
        <p:txBody>
          <a:bodyPr/>
          <a:lstStyle/>
          <a:p>
            <a:pPr algn="just">
              <a:buFont typeface="Wingdings" pitchFamily="2" charset="2"/>
              <a:buNone/>
            </a:pPr>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 Portanto, no presente estudo, foi examinada a  integridade microestrutural do PCS e do PCM através da mensuração do valor da FA usando a abordagem de tractografia da DTI.</a:t>
            </a:r>
          </a:p>
          <a:p>
            <a:pPr algn="just"/>
            <a:endParaRPr lang="pt-BR" smtClean="0">
              <a:latin typeface="Times New Roman" pitchFamily="18" charset="0"/>
              <a:cs typeface="Times New Roman" pitchFamily="18" charset="0"/>
            </a:endParaRPr>
          </a:p>
          <a:p>
            <a:pPr algn="ctr"/>
            <a:r>
              <a:rPr lang="pt-BR" smtClean="0">
                <a:solidFill>
                  <a:srgbClr val="0033CC"/>
                </a:solidFill>
                <a:latin typeface="Times New Roman" pitchFamily="18" charset="0"/>
                <a:cs typeface="Times New Roman" pitchFamily="18" charset="0"/>
              </a:rPr>
              <a:t>O principal objetivo deste estudo foi investigar se os pacientes LPV difusa mostram evidência de lesão estrutural na substancia branca do cerebelo e se essa lesão contribui para a disfunção motora observada nesses pacientes.</a:t>
            </a:r>
          </a:p>
          <a:p>
            <a:pPr algn="ctr"/>
            <a:endParaRPr lang="pt-BR" smtClean="0">
              <a:solidFill>
                <a:srgbClr val="0033CC"/>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Introdução</a:t>
            </a:r>
            <a:endParaRPr lang="pt-BR" dirty="0"/>
          </a:p>
        </p:txBody>
      </p:sp>
      <p:sp>
        <p:nvSpPr>
          <p:cNvPr id="19459" name="Espaço Reservado para Conteúdo 2"/>
          <p:cNvSpPr>
            <a:spLocks noGrp="1"/>
          </p:cNvSpPr>
          <p:nvPr>
            <p:ph sz="quarter" idx="1"/>
          </p:nvPr>
        </p:nvSpPr>
        <p:spPr>
          <a:xfrm>
            <a:off x="457200" y="1600200"/>
            <a:ext cx="8329613" cy="4873625"/>
          </a:xfrm>
        </p:spPr>
        <p:txBody>
          <a:bodyPr/>
          <a:lstStyle/>
          <a:p>
            <a:pPr algn="just"/>
            <a:endParaRPr lang="pt-BR" smtClean="0">
              <a:latin typeface="Times New Roman" pitchFamily="18" charset="0"/>
              <a:cs typeface="Times New Roman" pitchFamily="18" charset="0"/>
            </a:endParaRP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Além disso, avaliar a correlação da integridade microestrutural entre a substância branca  do cerebelo, a substância branca motora supratentorial e trato córtico-espinhal (CST), para investigar a interação da substância branca cérebro-cerebelar em crianças com LPV difusa.</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2. Métodos</a:t>
            </a:r>
            <a:endParaRPr lang="pt-BR" dirty="0">
              <a:solidFill>
                <a:schemeClr val="bg2">
                  <a:lumMod val="25000"/>
                </a:schemeClr>
              </a:solidFill>
              <a:latin typeface="Times New Roman" pitchFamily="18" charset="0"/>
              <a:cs typeface="Times New Roman" pitchFamily="18" charset="0"/>
            </a:endParaRPr>
          </a:p>
        </p:txBody>
      </p:sp>
      <p:sp>
        <p:nvSpPr>
          <p:cNvPr id="20483" name="Espaço Reservado para Conteúdo 2"/>
          <p:cNvSpPr>
            <a:spLocks noGrp="1"/>
          </p:cNvSpPr>
          <p:nvPr>
            <p:ph sz="quarter" idx="1"/>
          </p:nvPr>
        </p:nvSpPr>
        <p:spPr>
          <a:xfrm>
            <a:off x="457200" y="1600200"/>
            <a:ext cx="8329613" cy="4873625"/>
          </a:xfrm>
        </p:spPr>
        <p:txBody>
          <a:bodyPr/>
          <a:lstStyle/>
          <a:p>
            <a:pPr algn="just"/>
            <a:r>
              <a:rPr lang="pt-BR" smtClean="0">
                <a:latin typeface="Times New Roman" pitchFamily="18" charset="0"/>
                <a:cs typeface="Times New Roman" pitchFamily="18" charset="0"/>
              </a:rPr>
              <a:t>2.1 Pacientes e controles</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amostra do estudo consistiu em crianças nascidas prematuras (IG &lt;37 semanas) nascidas no  1º Hospital  Universitário da China.</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Os critérios de inclusão para este estudo foram: (1) crianças com diplegia espástica ou sintomas de PC tetraplégica; (2) LPV difusa diagnosticada por avaliação neurorradiológica na ressonância magnética convencional.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solidFill>
                <a:schemeClr val="bg2">
                  <a:lumMod val="25000"/>
                </a:schemeClr>
              </a:solidFill>
              <a:latin typeface="Times New Roman" pitchFamily="18" charset="0"/>
              <a:cs typeface="Times New Roman" pitchFamily="18" charset="0"/>
            </a:endParaRPr>
          </a:p>
        </p:txBody>
      </p:sp>
      <p:sp>
        <p:nvSpPr>
          <p:cNvPr id="21507" name="Espaço Reservado para Conteúdo 2"/>
          <p:cNvSpPr>
            <a:spLocks noGrp="1"/>
          </p:cNvSpPr>
          <p:nvPr>
            <p:ph sz="quarter" idx="1"/>
          </p:nvPr>
        </p:nvSpPr>
        <p:spPr>
          <a:xfrm>
            <a:off x="457200" y="1600200"/>
            <a:ext cx="8329613" cy="4873625"/>
          </a:xfrm>
        </p:spPr>
        <p:txBody>
          <a:bodyPr/>
          <a:lstStyle/>
          <a:p>
            <a:pPr algn="just">
              <a:buFont typeface="Wingdings" pitchFamily="2" charset="2"/>
              <a:buNone/>
            </a:pPr>
            <a:r>
              <a:rPr lang="pt-BR" smtClean="0">
                <a:latin typeface="Times New Roman" pitchFamily="18" charset="0"/>
                <a:cs typeface="Times New Roman" pitchFamily="18" charset="0"/>
              </a:rPr>
              <a:t> </a:t>
            </a:r>
          </a:p>
          <a:p>
            <a:pPr algn="just"/>
            <a:r>
              <a:rPr lang="pt-BR" smtClean="0">
                <a:latin typeface="Times New Roman" pitchFamily="18" charset="0"/>
                <a:cs typeface="Times New Roman" pitchFamily="18" charset="0"/>
              </a:rPr>
              <a:t>Os critérios de exclusão foram: indivíduos com anormalidades estruturais, como infarto cortical (n = 10), malformação (n = 12) ou qualquer outro tipo de anomalia congênita nas regiões cerebrais ou cerebelares na ressonância magnética (n = 11).</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 A população final do estudo foi composta por 46 crianças (30 do sexo masculino e 16 do sexo feminino; faixa etária de 3 a 48 meses; idade média de 22,4 ± 6,7 meses; idade gestacional média de 30,5 ± 2,2 semanas).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22531" name="Espaço Reservado para Conteúdo 2"/>
          <p:cNvSpPr>
            <a:spLocks noGrp="1"/>
          </p:cNvSpPr>
          <p:nvPr>
            <p:ph sz="quarter" idx="1"/>
          </p:nvPr>
        </p:nvSpPr>
        <p:spPr>
          <a:xfrm>
            <a:off x="457200" y="1600200"/>
            <a:ext cx="8258175" cy="4873625"/>
          </a:xfrm>
        </p:spPr>
        <p:txBody>
          <a:bodyPr/>
          <a:lstStyle/>
          <a:p>
            <a:pPr algn="just"/>
            <a:endParaRPr lang="pt-BR" smtClean="0">
              <a:latin typeface="Times New Roman" pitchFamily="18" charset="0"/>
              <a:cs typeface="Times New Roman" pitchFamily="18" charset="0"/>
            </a:endParaRP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De todos os pacientes, 35 crianças apresentavam diplegia espástica, 11 tinham tetraplegia espástica.Cada paciente foi submetido a um protocolo de avaliação padronizado que incluiu avaliação neurológica e estudo de RM incluindo DTI.</a:t>
            </a:r>
          </a:p>
          <a:p>
            <a:pPr algn="just"/>
            <a:endParaRPr lang="pt-BR" smtClean="0">
              <a:latin typeface="Times New Roman" pitchFamily="18" charset="0"/>
              <a:cs typeface="Times New Roman" pitchFamily="18" charset="0"/>
            </a:endParaRPr>
          </a:p>
          <a:p>
            <a:pPr algn="just"/>
            <a:endParaRPr lang="pt-BR"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23555" name="Espaço Reservado para Conteúdo 2"/>
          <p:cNvSpPr>
            <a:spLocks noGrp="1"/>
          </p:cNvSpPr>
          <p:nvPr>
            <p:ph sz="quarter" idx="1"/>
          </p:nvPr>
        </p:nvSpPr>
        <p:spPr>
          <a:xfrm>
            <a:off x="457200" y="1600200"/>
            <a:ext cx="8258175" cy="4873625"/>
          </a:xfrm>
        </p:spPr>
        <p:txBody>
          <a:bodyPr/>
          <a:lstStyle/>
          <a:p>
            <a:pPr algn="just"/>
            <a:endParaRPr lang="pt-BR" smtClean="0">
              <a:latin typeface="Times New Roman" pitchFamily="18" charset="0"/>
              <a:cs typeface="Times New Roman" pitchFamily="18" charset="0"/>
            </a:endParaRPr>
          </a:p>
          <a:p>
            <a:pPr algn="just"/>
            <a:r>
              <a:rPr lang="pt-BR" smtClean="0">
                <a:solidFill>
                  <a:srgbClr val="0033CC"/>
                </a:solidFill>
                <a:latin typeface="Times New Roman" pitchFamily="18" charset="0"/>
                <a:cs typeface="Times New Roman" pitchFamily="18" charset="0"/>
              </a:rPr>
              <a:t>Foram recrutados para comparação 40 controles normais pareados por idade (27 homens e 13 mulheres; faixa etária de 3,5 a 48 meses; idade média de 22,1 ± 5,8 meses) com achados normais de RM e sem anormalidades neurológicas.</a:t>
            </a:r>
          </a:p>
          <a:p>
            <a:pPr algn="just"/>
            <a:endParaRPr lang="pt-BR" smtClean="0">
              <a:solidFill>
                <a:srgbClr val="0033CC"/>
              </a:solidFill>
              <a:latin typeface="Times New Roman" pitchFamily="18" charset="0"/>
              <a:cs typeface="Times New Roman" pitchFamily="18" charset="0"/>
            </a:endParaRPr>
          </a:p>
          <a:p>
            <a:pPr algn="just"/>
            <a:r>
              <a:rPr lang="pt-BR" smtClean="0">
                <a:latin typeface="Times New Roman" pitchFamily="18" charset="0"/>
                <a:cs typeface="Times New Roman" pitchFamily="18" charset="0"/>
              </a:rPr>
              <a:t>O estudo foi aprovado pelo conselho de ética em pesquisa do hospital e o consentimento informado por escrito foi fornecido para todos os pais ou responsáveis legais dos participantes.</a:t>
            </a:r>
            <a:endParaRPr lang="pt-BR"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pic>
        <p:nvPicPr>
          <p:cNvPr id="24582" name="Picture 6" descr="Imagem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989138"/>
            <a:ext cx="8650288" cy="29194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25603" name="Espaço Reservado para Conteúdo 2"/>
          <p:cNvSpPr>
            <a:spLocks noGrp="1"/>
          </p:cNvSpPr>
          <p:nvPr>
            <p:ph sz="quarter" idx="1"/>
          </p:nvPr>
        </p:nvSpPr>
        <p:spPr>
          <a:xfrm>
            <a:off x="457200" y="1600200"/>
            <a:ext cx="8115300" cy="4873625"/>
          </a:xfrm>
        </p:spPr>
        <p:txBody>
          <a:bodyPr/>
          <a:lstStyle/>
          <a:p>
            <a:pPr algn="just"/>
            <a:r>
              <a:rPr lang="pt-BR" smtClean="0">
                <a:latin typeface="Times New Roman" pitchFamily="18" charset="0"/>
                <a:cs typeface="Times New Roman" pitchFamily="18" charset="0"/>
              </a:rPr>
              <a:t>2.2 Avaliação da função motora</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disfunção motora foi avaliada usando o sistema de classificação da função motora grossa (GMFCS) [9]. Sistema funcional de classificação de cinco níveis para PC , baseado no movimento auto-iniciado, com ênfase particular em sentar e andar.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Dos 46 pacientes, 15 pacientes apresentaram um grau leve de disfunção motora (4 sujeitos com grau I e 11 sujeitos com grau II) e 31 pacientes apresentaram disfunção moderada a grave (grau III em 9, grau IV em 16 e grau V em 6 sujeitos).</a:t>
            </a:r>
          </a:p>
          <a:p>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26627" name="Espaço Reservado para Conteúdo 2"/>
          <p:cNvSpPr>
            <a:spLocks noGrp="1"/>
          </p:cNvSpPr>
          <p:nvPr>
            <p:ph sz="quarter" idx="1"/>
          </p:nvPr>
        </p:nvSpPr>
        <p:spPr>
          <a:xfrm>
            <a:off x="457200" y="1600200"/>
            <a:ext cx="8258175" cy="4873625"/>
          </a:xfrm>
        </p:spPr>
        <p:txBody>
          <a:bodyPr/>
          <a:lstStyle/>
          <a:p>
            <a:pPr algn="just"/>
            <a:r>
              <a:rPr lang="pt-BR" smtClean="0">
                <a:latin typeface="Times New Roman" pitchFamily="18" charset="0"/>
                <a:cs typeface="Times New Roman" pitchFamily="18" charset="0"/>
              </a:rPr>
              <a:t>2.3 Aquisição de dados da ressonância magnética (RM)</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Os dados foram adquiridos de ressonância magnética e DTI nos 1-3 dias após a avaliação da função motora.</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 A ressonância magnética foi realizada com um scanner 3.0 T (Signa HDx, GE Healthcare, Milwaukee, EUA), com cabeçote de oito canais. Todas as crianças foram sedadas durante exames de ressonância magnética usando hidrato de cloral.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27651" name="Espaço Reservado para Conteúdo 2"/>
          <p:cNvSpPr>
            <a:spLocks noGrp="1"/>
          </p:cNvSpPr>
          <p:nvPr>
            <p:ph sz="quarter" idx="1"/>
          </p:nvPr>
        </p:nvSpPr>
        <p:spPr>
          <a:xfrm>
            <a:off x="457200" y="1600200"/>
            <a:ext cx="8258175"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Inicialmente, todos os indivíduos foram submetidos a sequências de pulso rotineiras, incluindo sequências ponderadas em T1 de ponderação rápida sagital e reversão axial (espessura da fatia de 5 mm, sem espaço de repetição, tempo de repetição 297-599 ms, tempo de eco 10,5-13 ms) e gordura axial -reprimidos sequências ponderadas em T2 de spin-eco rápido (FSE) (tempo de repetição 3992–4525 ms, tempo de eco 110 ms).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28675" name="Espaço Reservado para Conteúdo 2"/>
          <p:cNvSpPr>
            <a:spLocks noGrp="1"/>
          </p:cNvSpPr>
          <p:nvPr>
            <p:ph sz="quarter" idx="1"/>
          </p:nvPr>
        </p:nvSpPr>
        <p:spPr>
          <a:xfrm>
            <a:off x="457200" y="1651000"/>
            <a:ext cx="8258175" cy="4873625"/>
          </a:xfrm>
        </p:spPr>
        <p:txBody>
          <a:bodyPr/>
          <a:lstStyle/>
          <a:p>
            <a:pPr algn="just"/>
            <a:endParaRPr lang="pt-BR" smtClean="0">
              <a:latin typeface="Times New Roman" pitchFamily="18" charset="0"/>
              <a:cs typeface="Times New Roman" pitchFamily="18" charset="0"/>
            </a:endParaRP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DTI foi adquirido após todas as sequências clínicas de rotina e consistiu em sequências planares </a:t>
            </a:r>
            <a:r>
              <a:rPr lang="pt-BR" i="1" smtClean="0">
                <a:latin typeface="Times New Roman" pitchFamily="18" charset="0"/>
                <a:cs typeface="Times New Roman" pitchFamily="18" charset="0"/>
              </a:rPr>
              <a:t>spin-echo</a:t>
            </a:r>
            <a:r>
              <a:rPr lang="pt-BR" smtClean="0">
                <a:latin typeface="Times New Roman" pitchFamily="18" charset="0"/>
                <a:cs typeface="Times New Roman" pitchFamily="18" charset="0"/>
              </a:rPr>
              <a:t> de disparo único em cortes axiais, com tempo de repetição variando de 6,2 a 9,4 segundos e tempo de eco de 80 ms. A espessura da fatia era de 3 mm sem intervalo. 40–60 fatias axiais paralelas à linha anterior-posterior da comissura (AC-PC) adquirida, cobrindo todo o cérebro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29699" name="Espaço Reservado para Conteúdo 2"/>
          <p:cNvSpPr>
            <a:spLocks noGrp="1"/>
          </p:cNvSpPr>
          <p:nvPr>
            <p:ph sz="quarter" idx="1"/>
          </p:nvPr>
        </p:nvSpPr>
        <p:spPr>
          <a:xfrm>
            <a:off x="457200" y="1600200"/>
            <a:ext cx="8115300" cy="4873625"/>
          </a:xfrm>
        </p:spPr>
        <p:txBody>
          <a:bodyPr/>
          <a:lstStyle/>
          <a:p>
            <a:pPr algn="just"/>
            <a:r>
              <a:rPr lang="pt-BR" smtClean="0">
                <a:latin typeface="Times New Roman" pitchFamily="18" charset="0"/>
                <a:cs typeface="Times New Roman" pitchFamily="18" charset="0"/>
              </a:rPr>
              <a:t>2.4 Processamento de dados DTI e análise estatística</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Todos os dados de aquisição da DTI foram transferidos </a:t>
            </a:r>
            <a:r>
              <a:rPr lang="pt-BR" i="1" smtClean="0">
                <a:latin typeface="Times New Roman" pitchFamily="18" charset="0"/>
                <a:cs typeface="Times New Roman" pitchFamily="18" charset="0"/>
              </a:rPr>
              <a:t>off-line</a:t>
            </a:r>
            <a:r>
              <a:rPr lang="pt-BR" smtClean="0">
                <a:latin typeface="Times New Roman" pitchFamily="18" charset="0"/>
                <a:cs typeface="Times New Roman" pitchFamily="18" charset="0"/>
              </a:rPr>
              <a:t> e processados usando o DTI Studio (Universidade Johns Hopkins e Kennedy Krieger Institute, Baltimore, MD, EUA; http: //www.mri. Kennedykrieger.org). </a:t>
            </a:r>
          </a:p>
          <a:p>
            <a:pPr algn="just"/>
            <a:r>
              <a:rPr lang="pt-BR" smtClean="0">
                <a:latin typeface="Times New Roman" pitchFamily="18" charset="0"/>
                <a:cs typeface="Times New Roman" pitchFamily="18" charset="0"/>
              </a:rPr>
              <a:t>Para corrigir as distorções de imagem produzidas pelas correntes de Eddy e movimento da cabeça, o programa </a:t>
            </a:r>
            <a:r>
              <a:rPr lang="pt-BR" i="1" smtClean="0">
                <a:latin typeface="Times New Roman" pitchFamily="18" charset="0"/>
                <a:cs typeface="Times New Roman" pitchFamily="18" charset="0"/>
              </a:rPr>
              <a:t>Automatic Image Registration</a:t>
            </a:r>
            <a:r>
              <a:rPr lang="pt-BR" smtClean="0">
                <a:latin typeface="Times New Roman" pitchFamily="18" charset="0"/>
                <a:cs typeface="Times New Roman" pitchFamily="18" charset="0"/>
              </a:rPr>
              <a:t> (AIR) foi usado</a:t>
            </a:r>
            <a:r>
              <a:rPr lang="pt-BR" smtClean="0"/>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30723" name="Espaço Reservado para Conteúdo 2"/>
          <p:cNvSpPr>
            <a:spLocks noGrp="1"/>
          </p:cNvSpPr>
          <p:nvPr>
            <p:ph sz="quarter" idx="1"/>
          </p:nvPr>
        </p:nvSpPr>
        <p:spPr>
          <a:xfrm>
            <a:off x="457200" y="1600200"/>
            <a:ext cx="8186738" cy="4873625"/>
          </a:xfrm>
        </p:spPr>
        <p:txBody>
          <a:bodyPr/>
          <a:lstStyle/>
          <a:p>
            <a:pPr algn="just"/>
            <a:r>
              <a:rPr lang="pt-BR" smtClean="0">
                <a:latin typeface="Times New Roman" pitchFamily="18" charset="0"/>
                <a:cs typeface="Times New Roman" pitchFamily="18" charset="0"/>
              </a:rPr>
              <a:t>A tractografia de fibras (FT) foi realizada com base no método de atribuição de fibra por rastreamento contínuo (FACT) [10]. Uma abordagem de múltiplos ROIs foi usada para reconstruir todos os setores de interesse.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Para o PCS (Fig. 1a), o ROI 1 foi colocado no plano coronal passando pela ponta do lóbulo central do cerebelo com suas fibras orientadas superior-inferior codificadas com cor azul clara (</a:t>
            </a:r>
            <a:r>
              <a:rPr lang="pt-BR" smtClean="0">
                <a:solidFill>
                  <a:srgbClr val="0033CC"/>
                </a:solidFill>
                <a:latin typeface="Times New Roman" pitchFamily="18" charset="0"/>
                <a:cs typeface="Times New Roman" pitchFamily="18" charset="0"/>
              </a:rPr>
              <a:t>Fig. 1b</a:t>
            </a:r>
            <a:r>
              <a:rPr lang="pt-BR" smtClean="0">
                <a:latin typeface="Times New Roman" pitchFamily="18" charset="0"/>
                <a:cs typeface="Times New Roman" pitchFamily="18" charset="0"/>
              </a:rPr>
              <a:t>). ROI 2 foi colocado posterior ao fascículo longitudinal medial no plano axial (</a:t>
            </a:r>
            <a:r>
              <a:rPr lang="pt-BR" smtClean="0">
                <a:solidFill>
                  <a:srgbClr val="0033CC"/>
                </a:solidFill>
                <a:latin typeface="Times New Roman" pitchFamily="18" charset="0"/>
                <a:cs typeface="Times New Roman" pitchFamily="18" charset="0"/>
              </a:rPr>
              <a:t>Fig. 1c</a:t>
            </a:r>
            <a:r>
              <a:rPr lang="pt-BR" smtClean="0">
                <a:latin typeface="Times New Roman" pitchFamily="18" charset="0"/>
                <a:cs typeface="Times New Roman" pitchFamily="18" charset="0"/>
              </a:rPr>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pic>
        <p:nvPicPr>
          <p:cNvPr id="31750" name="Picture 6" descr="Imagem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836613"/>
            <a:ext cx="7791450" cy="58213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32771" name="Espaço Reservado para Conteúdo 2"/>
          <p:cNvSpPr>
            <a:spLocks noGrp="1"/>
          </p:cNvSpPr>
          <p:nvPr>
            <p:ph sz="quarter" idx="1"/>
          </p:nvPr>
        </p:nvSpPr>
        <p:spPr>
          <a:xfrm>
            <a:off x="285750" y="1571625"/>
            <a:ext cx="8572500" cy="4902200"/>
          </a:xfrm>
        </p:spPr>
        <p:txBody>
          <a:bodyPr/>
          <a:lstStyle/>
          <a:p>
            <a:pPr algn="just">
              <a:buFont typeface="Wingdings" pitchFamily="2" charset="2"/>
              <a:buNone/>
            </a:pPr>
            <a:r>
              <a:rPr lang="pt-BR" smtClean="0">
                <a:latin typeface="Times New Roman" pitchFamily="18" charset="0"/>
                <a:cs typeface="Times New Roman" pitchFamily="18" charset="0"/>
              </a:rPr>
              <a:t>O PCM é gerado a partir de ROIs simples na visualização coronal com cor verde (</a:t>
            </a:r>
            <a:r>
              <a:rPr lang="pt-BR" smtClean="0">
                <a:solidFill>
                  <a:srgbClr val="0033CC"/>
                </a:solidFill>
                <a:latin typeface="Times New Roman" pitchFamily="18" charset="0"/>
                <a:cs typeface="Times New Roman" pitchFamily="18" charset="0"/>
              </a:rPr>
              <a:t>Fig. 2a eb</a:t>
            </a:r>
            <a:r>
              <a:rPr lang="pt-BR" smtClean="0">
                <a:latin typeface="Times New Roman" pitchFamily="18" charset="0"/>
                <a:cs typeface="Times New Roman" pitchFamily="18" charset="0"/>
              </a:rPr>
              <a:t>). Esses tratos de fibras formam uma linha intermediária de fibras transversais (setas grossas) e algumas se estendem para as conexões corticais superiores (setas finas) (</a:t>
            </a:r>
            <a:r>
              <a:rPr lang="pt-BR" smtClean="0">
                <a:solidFill>
                  <a:srgbClr val="0033CC"/>
                </a:solidFill>
                <a:latin typeface="Times New Roman" pitchFamily="18" charset="0"/>
                <a:cs typeface="Times New Roman" pitchFamily="18" charset="0"/>
              </a:rPr>
              <a:t>Fig. 2a</a:t>
            </a:r>
            <a:r>
              <a:rPr lang="pt-BR" smtClean="0">
                <a:latin typeface="Times New Roman" pitchFamily="18" charset="0"/>
                <a:cs typeface="Times New Roman" pitchFamily="18" charset="0"/>
              </a:rPr>
              <a:t>).</a:t>
            </a:r>
          </a:p>
          <a:p>
            <a:pPr algn="just"/>
            <a:endParaRPr lang="pt-BR" smtClean="0">
              <a:latin typeface="Times New Roman" pitchFamily="18" charset="0"/>
              <a:cs typeface="Times New Roman" pitchFamily="18" charset="0"/>
            </a:endParaRPr>
          </a:p>
        </p:txBody>
      </p:sp>
      <p:pic>
        <p:nvPicPr>
          <p:cNvPr id="32775" name="Picture 7" descr="Imagem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3716338"/>
            <a:ext cx="8656637" cy="3035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33795" name="Espaço Reservado para Conteúdo 2"/>
          <p:cNvSpPr>
            <a:spLocks noGrp="1"/>
          </p:cNvSpPr>
          <p:nvPr>
            <p:ph sz="quarter" idx="1"/>
          </p:nvPr>
        </p:nvSpPr>
        <p:spPr>
          <a:xfrm>
            <a:off x="457200" y="1600200"/>
            <a:ext cx="7972425"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CST contém principalmente axônios motores que conduzem impulsos do cérebro para a medula espinhal (</a:t>
            </a:r>
            <a:r>
              <a:rPr lang="pt-BR" smtClean="0">
                <a:solidFill>
                  <a:srgbClr val="0033CC"/>
                </a:solidFill>
                <a:latin typeface="Times New Roman" pitchFamily="18" charset="0"/>
                <a:cs typeface="Times New Roman" pitchFamily="18" charset="0"/>
              </a:rPr>
              <a:t>Fig. 3a</a:t>
            </a:r>
            <a:r>
              <a:rPr lang="pt-BR" smtClean="0">
                <a:latin typeface="Times New Roman" pitchFamily="18" charset="0"/>
                <a:cs typeface="Times New Roman" pitchFamily="18" charset="0"/>
              </a:rPr>
              <a:t>). </a:t>
            </a:r>
          </a:p>
          <a:p>
            <a:pPr algn="just"/>
            <a:r>
              <a:rPr lang="pt-BR" smtClean="0">
                <a:latin typeface="Times New Roman" pitchFamily="18" charset="0"/>
                <a:cs typeface="Times New Roman" pitchFamily="18" charset="0"/>
              </a:rPr>
              <a:t>Para reconstruir a CST, definiram o ROI 1 nas fibras pontinas longitudinais com cor azul (Fig. 3b) e, em seguida, selecionaram um feixe de trajetórias que alcançam o córtex motor primário (ROI 2) (</a:t>
            </a:r>
            <a:r>
              <a:rPr lang="pt-BR" smtClean="0">
                <a:solidFill>
                  <a:srgbClr val="0033CC"/>
                </a:solidFill>
                <a:latin typeface="Times New Roman" pitchFamily="18" charset="0"/>
                <a:cs typeface="Times New Roman" pitchFamily="18" charset="0"/>
              </a:rPr>
              <a:t>Fig. 3c</a:t>
            </a:r>
            <a:r>
              <a:rPr lang="pt-BR" smtClean="0">
                <a:latin typeface="Times New Roman" pitchFamily="18" charset="0"/>
                <a:cs typeface="Times New Roman" pitchFamily="18" charset="0"/>
              </a:rPr>
              <a:t>)</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O limiar escolhido para anisotropia fracionada foi de 0,15 e o limiar de ângulo de 60◦</a:t>
            </a:r>
          </a:p>
          <a:p>
            <a:pPr algn="just"/>
            <a:endParaRPr lang="pt-BR" smtClean="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pic>
        <p:nvPicPr>
          <p:cNvPr id="34822" name="Picture 6" descr="Imagem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609600"/>
            <a:ext cx="7358062" cy="6248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35843" name="Espaço Reservado para Conteúdo 2"/>
          <p:cNvSpPr>
            <a:spLocks noGrp="1"/>
          </p:cNvSpPr>
          <p:nvPr>
            <p:ph sz="quarter" idx="1"/>
          </p:nvPr>
        </p:nvSpPr>
        <p:spPr>
          <a:xfrm>
            <a:off x="457200" y="1600200"/>
            <a:ext cx="7972425" cy="4873625"/>
          </a:xfrm>
        </p:spPr>
        <p:txBody>
          <a:bodyPr/>
          <a:lstStyle/>
          <a:p>
            <a:pPr algn="just">
              <a:buFont typeface="Wingdings" pitchFamily="2" charset="2"/>
              <a:buNone/>
            </a:pPr>
            <a:endParaRPr lang="pt-BR" dirty="0" smtClean="0">
              <a:latin typeface="Times New Roman" pitchFamily="18" charset="0"/>
              <a:cs typeface="Times New Roman" pitchFamily="18" charset="0"/>
            </a:endParaRPr>
          </a:p>
          <a:p>
            <a:pPr algn="just"/>
            <a:r>
              <a:rPr lang="pt-BR" dirty="0" smtClean="0">
                <a:latin typeface="Times New Roman" pitchFamily="18" charset="0"/>
                <a:cs typeface="Times New Roman" pitchFamily="18" charset="0"/>
              </a:rPr>
              <a:t>A tratografia foi realizada por dois avaliadores (S.S.W. e C.W.). Ambos foram completamente cegos para o diagnóstico dos participantes. O estudo </a:t>
            </a:r>
            <a:r>
              <a:rPr lang="pt-BR" dirty="0" err="1" smtClean="0">
                <a:latin typeface="Times New Roman" pitchFamily="18" charset="0"/>
                <a:cs typeface="Times New Roman" pitchFamily="18" charset="0"/>
              </a:rPr>
              <a:t>intra-avaliador</a:t>
            </a:r>
            <a:r>
              <a:rPr lang="pt-BR" dirty="0" smtClean="0">
                <a:latin typeface="Times New Roman" pitchFamily="18" charset="0"/>
                <a:cs typeface="Times New Roman" pitchFamily="18" charset="0"/>
              </a:rPr>
              <a:t> foi realizado repetindo-se as medidas de DTI pelo mesmo examinador em todos os indivíduos, pelo menos 3 semanas após as primeiras medições. </a:t>
            </a:r>
          </a:p>
          <a:p>
            <a:pPr algn="just"/>
            <a:endParaRPr lang="pt-BR" dirty="0" smtClean="0">
              <a:latin typeface="Times New Roman" pitchFamily="18" charset="0"/>
              <a:cs typeface="Times New Roman" pitchFamily="18" charset="0"/>
            </a:endParaRPr>
          </a:p>
          <a:p>
            <a:pPr algn="just"/>
            <a:r>
              <a:rPr lang="pt-BR" dirty="0" smtClean="0">
                <a:latin typeface="Times New Roman" pitchFamily="18" charset="0"/>
                <a:cs typeface="Times New Roman" pitchFamily="18" charset="0"/>
              </a:rPr>
              <a:t>Usando uma amostra de 10 conjuntos de dados, a confiabilidade entre avaliadores foi avaliada entre eles; os coeficientes de correlação para as medidas de resultado dos setores foram muito altos (&gt; 0,91; p &lt;0,001).</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Métodos</a:t>
            </a:r>
            <a:endParaRPr lang="pt-BR" dirty="0"/>
          </a:p>
        </p:txBody>
      </p:sp>
      <p:sp>
        <p:nvSpPr>
          <p:cNvPr id="36867" name="Espaço Reservado para Conteúdo 2"/>
          <p:cNvSpPr>
            <a:spLocks noGrp="1"/>
          </p:cNvSpPr>
          <p:nvPr>
            <p:ph sz="quarter" idx="1"/>
          </p:nvPr>
        </p:nvSpPr>
        <p:spPr>
          <a:xfrm>
            <a:off x="457200" y="1600200"/>
            <a:ext cx="8329613" cy="4873625"/>
          </a:xfrm>
        </p:spPr>
        <p:txBody>
          <a:bodyPr/>
          <a:lstStyle/>
          <a:p>
            <a:pPr algn="just"/>
            <a:r>
              <a:rPr lang="pt-BR" smtClean="0">
                <a:latin typeface="Times New Roman" pitchFamily="18" charset="0"/>
                <a:cs typeface="Times New Roman" pitchFamily="18" charset="0"/>
              </a:rPr>
              <a:t>A análise estatística foi realizada usando o software SPSS for Windows (versão 15, SPSS Inc., Chicago, IL). O teste t não pareado foi utilizado para analisar as diferenças entre o grupo LPV difuso e o grupo controle. Um valor de p inferior a 0,05 foi considerado para indicar significância estatística.</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 Os coeficientes de correlação de Spearman foram calculados para analisar associações entre graus motores e valores de FA de PCS, PCM e CST. Análise bivariada de correlação foi realizada para estudar a relação entre o PCS bilateral, PCM e CST respectivamente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just" fontAlgn="auto">
              <a:spcAft>
                <a:spcPts val="0"/>
              </a:spcAft>
              <a:defRPr/>
            </a:pPr>
            <a:r>
              <a:rPr lang="pt-BR" dirty="0" smtClean="0">
                <a:solidFill>
                  <a:schemeClr val="bg2">
                    <a:lumMod val="25000"/>
                  </a:schemeClr>
                </a:solidFill>
                <a:latin typeface="Times New Roman" pitchFamily="18" charset="0"/>
                <a:cs typeface="Times New Roman" pitchFamily="18" charset="0"/>
              </a:rPr>
              <a:t>3. Resultados </a:t>
            </a:r>
            <a:endParaRPr lang="pt-BR" dirty="0">
              <a:solidFill>
                <a:schemeClr val="bg2">
                  <a:lumMod val="25000"/>
                </a:schemeClr>
              </a:solidFill>
              <a:latin typeface="Times New Roman" pitchFamily="18" charset="0"/>
              <a:cs typeface="Times New Roman" pitchFamily="18" charset="0"/>
            </a:endParaRPr>
          </a:p>
        </p:txBody>
      </p:sp>
      <p:sp>
        <p:nvSpPr>
          <p:cNvPr id="37891" name="Espaço Reservado para Conteúdo 2"/>
          <p:cNvSpPr>
            <a:spLocks noGrp="1"/>
          </p:cNvSpPr>
          <p:nvPr>
            <p:ph sz="quarter" idx="1"/>
          </p:nvPr>
        </p:nvSpPr>
        <p:spPr>
          <a:xfrm>
            <a:off x="457200" y="1600200"/>
            <a:ext cx="8258175" cy="4873625"/>
          </a:xfrm>
        </p:spPr>
        <p:txBody>
          <a:bodyPr/>
          <a:lstStyle/>
          <a:p>
            <a:pPr algn="just"/>
            <a:r>
              <a:rPr lang="pt-BR" smtClean="0">
                <a:latin typeface="Times New Roman" pitchFamily="18" charset="0"/>
                <a:cs typeface="Times New Roman" pitchFamily="18" charset="0"/>
              </a:rPr>
              <a:t>3.1 Achados convencionais de ressonância magnética</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Na RM convencional, todos os participantes tinham evidências de LPV difusa, incluindo hiperintensidades periventriculares bilaterais na imagem ponderada em T2, vários graus de dilatação ventricular e contornos ventriculares recortados (</a:t>
            </a:r>
            <a:r>
              <a:rPr lang="pt-BR" smtClean="0">
                <a:solidFill>
                  <a:srgbClr val="0033CC"/>
                </a:solidFill>
                <a:latin typeface="Times New Roman" pitchFamily="18" charset="0"/>
                <a:cs typeface="Times New Roman" pitchFamily="18" charset="0"/>
              </a:rPr>
              <a:t>Fig. 4a</a:t>
            </a:r>
            <a:r>
              <a:rPr lang="pt-BR" smtClean="0">
                <a:latin typeface="Times New Roman" pitchFamily="18" charset="0"/>
                <a:cs typeface="Times New Roman" pitchFamily="18" charset="0"/>
              </a:rPr>
              <a:t>) e adelgaçamento do corpo caloso (</a:t>
            </a:r>
            <a:r>
              <a:rPr lang="pt-BR" smtClean="0">
                <a:solidFill>
                  <a:srgbClr val="0033CC"/>
                </a:solidFill>
                <a:latin typeface="Times New Roman" pitchFamily="18" charset="0"/>
                <a:cs typeface="Times New Roman" pitchFamily="18" charset="0"/>
              </a:rPr>
              <a:t>fig. 4b</a:t>
            </a:r>
            <a:r>
              <a:rPr lang="pt-BR" smtClean="0">
                <a:latin typeface="Times New Roman" pitchFamily="18" charset="0"/>
                <a:cs typeface="Times New Roman" pitchFamily="18" charset="0"/>
              </a:rPr>
              <a:t>). Nenhum caso apresentou anormalidades estruturais no cerebelo. </a:t>
            </a:r>
          </a:p>
          <a:p>
            <a:endParaRPr lang="pt-BR"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Resultados </a:t>
            </a:r>
            <a:endParaRPr lang="pt-BR" dirty="0"/>
          </a:p>
        </p:txBody>
      </p:sp>
      <p:pic>
        <p:nvPicPr>
          <p:cNvPr id="38918" name="Picture 6" descr="Imagem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700213"/>
            <a:ext cx="7937500" cy="39068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Resultados </a:t>
            </a:r>
            <a:endParaRPr lang="pt-BR" dirty="0"/>
          </a:p>
        </p:txBody>
      </p:sp>
      <p:sp>
        <p:nvSpPr>
          <p:cNvPr id="39939" name="Espaço Reservado para Conteúdo 2"/>
          <p:cNvSpPr>
            <a:spLocks noGrp="1"/>
          </p:cNvSpPr>
          <p:nvPr>
            <p:ph sz="quarter" idx="1"/>
          </p:nvPr>
        </p:nvSpPr>
        <p:spPr>
          <a:xfrm>
            <a:off x="457200" y="1600200"/>
            <a:ext cx="7467600" cy="4873625"/>
          </a:xfrm>
        </p:spPr>
        <p:txBody>
          <a:bodyPr/>
          <a:lstStyle/>
          <a:p>
            <a:pPr algn="just"/>
            <a:r>
              <a:rPr lang="pt-BR" smtClean="0">
                <a:latin typeface="Times New Roman" pitchFamily="18" charset="0"/>
                <a:cs typeface="Times New Roman" pitchFamily="18" charset="0"/>
              </a:rPr>
              <a:t>3.2 Substância branca do cerebelo e lesão CST em pacientes com LPV difusa.</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a:t>
            </a:r>
            <a:r>
              <a:rPr lang="pt-BR" smtClean="0">
                <a:solidFill>
                  <a:srgbClr val="0033CC"/>
                </a:solidFill>
                <a:latin typeface="Times New Roman" pitchFamily="18" charset="0"/>
                <a:cs typeface="Times New Roman" pitchFamily="18" charset="0"/>
              </a:rPr>
              <a:t>Tabela 2</a:t>
            </a:r>
            <a:r>
              <a:rPr lang="pt-BR" smtClean="0">
                <a:latin typeface="Times New Roman" pitchFamily="18" charset="0"/>
                <a:cs typeface="Times New Roman" pitchFamily="18" charset="0"/>
              </a:rPr>
              <a:t> resume os dados médios de FA obtidos nas principais fibras de massa branca do cerebelo e CST em todos os pacientes e controles saudáveis.</a:t>
            </a:r>
          </a:p>
          <a:p>
            <a:pPr algn="just"/>
            <a:r>
              <a:rPr lang="pt-BR" smtClean="0">
                <a:latin typeface="Times New Roman" pitchFamily="18" charset="0"/>
                <a:cs typeface="Times New Roman" pitchFamily="18" charset="0"/>
              </a:rPr>
              <a:t> O grupo da LPV difusa mostrou uma redução média significativa da FA na PCS bilateral (p &lt;0,05), na PCM (p &lt;0,01) e na CST em comparação com as regiões ipsilaterais dos controles saudáveis.</a:t>
            </a:r>
          </a:p>
          <a:p>
            <a:endParaRPr lang="pt-BR"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Resultados </a:t>
            </a:r>
            <a:endParaRPr lang="pt-BR" dirty="0"/>
          </a:p>
        </p:txBody>
      </p:sp>
      <p:pic>
        <p:nvPicPr>
          <p:cNvPr id="40966" name="Picture 6" descr="Imagem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325" y="2027238"/>
            <a:ext cx="6229350" cy="2803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Resultados</a:t>
            </a:r>
            <a:endParaRPr lang="pt-BR" dirty="0"/>
          </a:p>
        </p:txBody>
      </p:sp>
      <p:sp>
        <p:nvSpPr>
          <p:cNvPr id="41987" name="Espaço Reservado para Conteúdo 2"/>
          <p:cNvSpPr>
            <a:spLocks noGrp="1"/>
          </p:cNvSpPr>
          <p:nvPr>
            <p:ph sz="quarter" idx="1"/>
          </p:nvPr>
        </p:nvSpPr>
        <p:spPr>
          <a:xfrm>
            <a:off x="457200" y="1600200"/>
            <a:ext cx="7467600" cy="4873625"/>
          </a:xfrm>
        </p:spPr>
        <p:txBody>
          <a:bodyPr/>
          <a:lstStyle/>
          <a:p>
            <a:pPr algn="just"/>
            <a:r>
              <a:rPr lang="pt-BR" smtClean="0">
                <a:latin typeface="Times New Roman" pitchFamily="18" charset="0"/>
                <a:cs typeface="Times New Roman" pitchFamily="18" charset="0"/>
              </a:rPr>
              <a:t>3.3 Correlação da gravidade da substância branca do cerebelo e lesão da CST com os níveis de GMFCS</a:t>
            </a:r>
          </a:p>
          <a:p>
            <a:pPr algn="just"/>
            <a:r>
              <a:rPr lang="pt-BR" smtClean="0">
                <a:latin typeface="Times New Roman" pitchFamily="18" charset="0"/>
                <a:cs typeface="Times New Roman" pitchFamily="18" charset="0"/>
              </a:rPr>
              <a:t> </a:t>
            </a:r>
          </a:p>
          <a:p>
            <a:pPr algn="just"/>
            <a:r>
              <a:rPr lang="pt-BR" smtClean="0">
                <a:latin typeface="Times New Roman" pitchFamily="18" charset="0"/>
                <a:cs typeface="Times New Roman" pitchFamily="18" charset="0"/>
              </a:rPr>
              <a:t>A </a:t>
            </a:r>
            <a:r>
              <a:rPr lang="pt-BR" smtClean="0">
                <a:solidFill>
                  <a:srgbClr val="0033CC"/>
                </a:solidFill>
                <a:latin typeface="Times New Roman" pitchFamily="18" charset="0"/>
                <a:cs typeface="Times New Roman" pitchFamily="18" charset="0"/>
              </a:rPr>
              <a:t>Tabela 3</a:t>
            </a:r>
            <a:r>
              <a:rPr lang="pt-BR" smtClean="0">
                <a:latin typeface="Times New Roman" pitchFamily="18" charset="0"/>
                <a:cs typeface="Times New Roman" pitchFamily="18" charset="0"/>
              </a:rPr>
              <a:t> resume os dados médios de FA em cada nível do GMFCS. O coeficiente de correlação de Spearman entre os níveis de GMFCS e os valores de FA de cada trato é mostrado na </a:t>
            </a:r>
            <a:r>
              <a:rPr lang="pt-BR" smtClean="0">
                <a:solidFill>
                  <a:srgbClr val="0033CC"/>
                </a:solidFill>
                <a:latin typeface="Times New Roman" pitchFamily="18" charset="0"/>
                <a:cs typeface="Times New Roman" pitchFamily="18" charset="0"/>
              </a:rPr>
              <a:t>Tabela 4</a:t>
            </a:r>
            <a:r>
              <a:rPr lang="pt-BR" smtClean="0">
                <a:latin typeface="Times New Roman" pitchFamily="18" charset="0"/>
                <a:cs typeface="Times New Roman" pitchFamily="18" charset="0"/>
              </a:rPr>
              <a:t>.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Correlações negativas significativas de FA com os níveis de GMFCS foram encontradas em PCS bilateral (p &lt;0,05), PCM bilateral (p &lt;0,05 à esquerda, p &lt;0,01 direita) e CST bilateral (p &lt;0,01).</a:t>
            </a:r>
          </a:p>
          <a:p>
            <a:endParaRPr lang="pt-BR"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Resultados</a:t>
            </a:r>
            <a:endParaRPr lang="pt-BR" dirty="0"/>
          </a:p>
        </p:txBody>
      </p:sp>
      <p:pic>
        <p:nvPicPr>
          <p:cNvPr id="43014" name="Picture 6" descr="Imagem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0" y="2228850"/>
            <a:ext cx="8510588" cy="24018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Resultados</a:t>
            </a:r>
            <a:endParaRPr lang="pt-BR" dirty="0"/>
          </a:p>
        </p:txBody>
      </p:sp>
      <p:pic>
        <p:nvPicPr>
          <p:cNvPr id="44038" name="Picture 6" descr="Imagem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4913" y="1838325"/>
            <a:ext cx="6735762" cy="3181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Resultados</a:t>
            </a:r>
            <a:endParaRPr lang="pt-BR" dirty="0"/>
          </a:p>
        </p:txBody>
      </p:sp>
      <p:sp>
        <p:nvSpPr>
          <p:cNvPr id="45059" name="Espaço Reservado para Conteúdo 2"/>
          <p:cNvSpPr>
            <a:spLocks noGrp="1"/>
          </p:cNvSpPr>
          <p:nvPr>
            <p:ph sz="quarter" idx="1"/>
          </p:nvPr>
        </p:nvSpPr>
        <p:spPr>
          <a:xfrm>
            <a:off x="457200" y="1600200"/>
            <a:ext cx="8258175" cy="4873625"/>
          </a:xfrm>
        </p:spPr>
        <p:txBody>
          <a:bodyPr/>
          <a:lstStyle/>
          <a:p>
            <a:pPr algn="just"/>
            <a:r>
              <a:rPr lang="pt-BR" smtClean="0">
                <a:latin typeface="Times New Roman" pitchFamily="18" charset="0"/>
                <a:cs typeface="Times New Roman" pitchFamily="18" charset="0"/>
              </a:rPr>
              <a:t>3.4 A integridade da microestrutura de PCS e PCM está relacionada com a da CST</a:t>
            </a:r>
          </a:p>
          <a:p>
            <a:pPr algn="just"/>
            <a:r>
              <a:rPr lang="pt-BR" smtClean="0">
                <a:latin typeface="Times New Roman" pitchFamily="18" charset="0"/>
                <a:cs typeface="Times New Roman" pitchFamily="18" charset="0"/>
              </a:rPr>
              <a:t>A </a:t>
            </a:r>
            <a:r>
              <a:rPr lang="pt-BR" smtClean="0">
                <a:solidFill>
                  <a:srgbClr val="0033CC"/>
                </a:solidFill>
                <a:latin typeface="Times New Roman" pitchFamily="18" charset="0"/>
                <a:cs typeface="Times New Roman" pitchFamily="18" charset="0"/>
              </a:rPr>
              <a:t>Tabela 5</a:t>
            </a:r>
            <a:r>
              <a:rPr lang="pt-BR" smtClean="0">
                <a:latin typeface="Times New Roman" pitchFamily="18" charset="0"/>
                <a:cs typeface="Times New Roman" pitchFamily="18" charset="0"/>
              </a:rPr>
              <a:t> e a </a:t>
            </a:r>
            <a:r>
              <a:rPr lang="pt-BR" smtClean="0">
                <a:solidFill>
                  <a:srgbClr val="0033CC"/>
                </a:solidFill>
                <a:latin typeface="Times New Roman" pitchFamily="18" charset="0"/>
                <a:cs typeface="Times New Roman" pitchFamily="18" charset="0"/>
              </a:rPr>
              <a:t>Figura 5</a:t>
            </a:r>
            <a:r>
              <a:rPr lang="pt-BR" smtClean="0">
                <a:latin typeface="Times New Roman" pitchFamily="18" charset="0"/>
                <a:cs typeface="Times New Roman" pitchFamily="18" charset="0"/>
              </a:rPr>
              <a:t> mostram uma correlação significativa entre os valores de FA da CST e os tratos da substância branca do cerebelo (SCP e MCP).</a:t>
            </a:r>
          </a:p>
          <a:p>
            <a:pPr algn="just"/>
            <a:endParaRPr lang="pt-BR" smtClean="0">
              <a:latin typeface="Times New Roman" pitchFamily="18" charset="0"/>
              <a:cs typeface="Times New Roman" pitchFamily="18" charset="0"/>
            </a:endParaRPr>
          </a:p>
          <a:p>
            <a:endParaRPr lang="pt-BR" smtClean="0"/>
          </a:p>
        </p:txBody>
      </p:sp>
      <p:pic>
        <p:nvPicPr>
          <p:cNvPr id="45063" name="Picture 7" descr="Imagem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3644900"/>
            <a:ext cx="6119812" cy="30178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Resultados</a:t>
            </a:r>
            <a:endParaRPr lang="pt-BR" dirty="0"/>
          </a:p>
        </p:txBody>
      </p:sp>
      <p:pic>
        <p:nvPicPr>
          <p:cNvPr id="46086" name="Picture 6" descr="Imagem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675" y="260350"/>
            <a:ext cx="4767263" cy="6261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4 . Discussão </a:t>
            </a:r>
            <a:endParaRPr lang="pt-BR" dirty="0">
              <a:solidFill>
                <a:schemeClr val="bg2">
                  <a:lumMod val="25000"/>
                </a:schemeClr>
              </a:solidFill>
              <a:latin typeface="Times New Roman" pitchFamily="18" charset="0"/>
              <a:cs typeface="Times New Roman" pitchFamily="18" charset="0"/>
            </a:endParaRPr>
          </a:p>
        </p:txBody>
      </p:sp>
      <p:sp>
        <p:nvSpPr>
          <p:cNvPr id="47107" name="Espaço Reservado para Conteúdo 2"/>
          <p:cNvSpPr>
            <a:spLocks noGrp="1"/>
          </p:cNvSpPr>
          <p:nvPr>
            <p:ph sz="quarter" idx="1"/>
          </p:nvPr>
        </p:nvSpPr>
        <p:spPr>
          <a:xfrm>
            <a:off x="457200" y="1600200"/>
            <a:ext cx="8329613" cy="4873625"/>
          </a:xfrm>
        </p:spPr>
        <p:txBody>
          <a:bodyPr/>
          <a:lstStyle/>
          <a:p>
            <a:pPr algn="just"/>
            <a:r>
              <a:rPr lang="pt-BR" b="1" dirty="0" smtClean="0">
                <a:solidFill>
                  <a:srgbClr val="FF0000"/>
                </a:solidFill>
                <a:latin typeface="Times New Roman" pitchFamily="18" charset="0"/>
                <a:cs typeface="Times New Roman" pitchFamily="18" charset="0"/>
              </a:rPr>
              <a:t>Este estudo demonstra a existência de lesão da massa branca nas vias do cerebelo em pacientes com LPV difusa</a:t>
            </a:r>
            <a:r>
              <a:rPr lang="pt-BR" dirty="0" smtClean="0">
                <a:latin typeface="Times New Roman" pitchFamily="18" charset="0"/>
                <a:cs typeface="Times New Roman" pitchFamily="18" charset="0"/>
              </a:rPr>
              <a:t> usando a abordagem de tratografia DTI e também a correlação entre os graus de GMFCS e medidas de DTI na PCS e PCM.</a:t>
            </a:r>
          </a:p>
          <a:p>
            <a:pPr algn="just">
              <a:buFont typeface="Wingdings" pitchFamily="2" charset="2"/>
              <a:buNone/>
            </a:pPr>
            <a:endParaRPr lang="pt-BR" dirty="0" smtClean="0">
              <a:latin typeface="Times New Roman" pitchFamily="18" charset="0"/>
              <a:cs typeface="Times New Roman" pitchFamily="18" charset="0"/>
            </a:endParaRPr>
          </a:p>
          <a:p>
            <a:pPr algn="just"/>
            <a:r>
              <a:rPr lang="pt-BR" dirty="0" smtClean="0">
                <a:latin typeface="Times New Roman" pitchFamily="18" charset="0"/>
                <a:cs typeface="Times New Roman" pitchFamily="18" charset="0"/>
              </a:rPr>
              <a:t>Além disso, </a:t>
            </a:r>
            <a:r>
              <a:rPr lang="pt-BR" b="1" dirty="0" smtClean="0">
                <a:solidFill>
                  <a:srgbClr val="FF0000"/>
                </a:solidFill>
                <a:latin typeface="Times New Roman" pitchFamily="18" charset="0"/>
                <a:cs typeface="Times New Roman" pitchFamily="18" charset="0"/>
              </a:rPr>
              <a:t>este estudo demonstra a correlação entre  massa branca </a:t>
            </a:r>
            <a:r>
              <a:rPr lang="pt-BR" b="1" dirty="0" err="1" smtClean="0">
                <a:solidFill>
                  <a:srgbClr val="FF0000"/>
                </a:solidFill>
                <a:latin typeface="Times New Roman" pitchFamily="18" charset="0"/>
                <a:cs typeface="Times New Roman" pitchFamily="18" charset="0"/>
              </a:rPr>
              <a:t>infratentorial</a:t>
            </a:r>
            <a:r>
              <a:rPr lang="pt-BR" b="1" dirty="0" smtClean="0">
                <a:solidFill>
                  <a:srgbClr val="FF0000"/>
                </a:solidFill>
                <a:latin typeface="Times New Roman" pitchFamily="18" charset="0"/>
                <a:cs typeface="Times New Roman" pitchFamily="18" charset="0"/>
              </a:rPr>
              <a:t>  lesionada e a via motora </a:t>
            </a:r>
            <a:r>
              <a:rPr lang="pt-BR" b="1" dirty="0" err="1" smtClean="0">
                <a:solidFill>
                  <a:srgbClr val="FF0000"/>
                </a:solidFill>
                <a:latin typeface="Times New Roman" pitchFamily="18" charset="0"/>
                <a:cs typeface="Times New Roman" pitchFamily="18" charset="0"/>
              </a:rPr>
              <a:t>supratentorial</a:t>
            </a:r>
            <a:r>
              <a:rPr lang="pt-BR" b="1" dirty="0" smtClean="0">
                <a:solidFill>
                  <a:srgbClr val="FF0000"/>
                </a:solidFill>
                <a:latin typeface="Times New Roman" pitchFamily="18" charset="0"/>
                <a:cs typeface="Times New Roman" pitchFamily="18" charset="0"/>
              </a:rPr>
              <a:t> lesionada, não apenas na via contralateral, mas também na </a:t>
            </a:r>
            <a:r>
              <a:rPr lang="pt-BR" b="1" dirty="0" err="1" smtClean="0">
                <a:solidFill>
                  <a:srgbClr val="FF0000"/>
                </a:solidFill>
                <a:latin typeface="Times New Roman" pitchFamily="18" charset="0"/>
                <a:cs typeface="Times New Roman" pitchFamily="18" charset="0"/>
              </a:rPr>
              <a:t>ispilateral</a:t>
            </a:r>
            <a:r>
              <a:rPr lang="pt-BR" b="1" dirty="0" smtClean="0">
                <a:solidFill>
                  <a:srgbClr val="FF0000"/>
                </a:solidFill>
                <a:latin typeface="Times New Roman" pitchFamily="18" charset="0"/>
                <a:cs typeface="Times New Roman" pitchFamily="18" charset="0"/>
              </a:rPr>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48131" name="Espaço Reservado para Conteúdo 2"/>
          <p:cNvSpPr>
            <a:spLocks noGrp="1"/>
          </p:cNvSpPr>
          <p:nvPr>
            <p:ph sz="quarter" idx="1"/>
          </p:nvPr>
        </p:nvSpPr>
        <p:spPr>
          <a:xfrm>
            <a:off x="457200" y="1600200"/>
            <a:ext cx="8186738" cy="4873625"/>
          </a:xfrm>
        </p:spPr>
        <p:txBody>
          <a:bodyPr/>
          <a:lstStyle/>
          <a:p>
            <a:pPr algn="just"/>
            <a:endParaRPr lang="pt-BR" smtClean="0"/>
          </a:p>
          <a:p>
            <a:pPr algn="just"/>
            <a:endParaRPr lang="pt-BR" smtClean="0"/>
          </a:p>
          <a:p>
            <a:pPr algn="just"/>
            <a:r>
              <a:rPr lang="pt-BR" smtClean="0"/>
              <a:t> </a:t>
            </a:r>
            <a:r>
              <a:rPr lang="pt-BR" smtClean="0">
                <a:latin typeface="Times New Roman" pitchFamily="18" charset="0"/>
                <a:cs typeface="Times New Roman" pitchFamily="18" charset="0"/>
              </a:rPr>
              <a:t>O cerebelo é uma estrutura que se desenvolve de forma rápida durante o período prematuro, sendo vulnerável  [12]. A análise neuropatológica de 41 bebês prematuros identificou perda neuronal no núcleo denteado e no córtex cerebelar em 25 a 30% dos bebês [13].</a:t>
            </a:r>
          </a:p>
          <a:p>
            <a:pPr algn="just"/>
            <a:endParaRPr lang="pt-BR" smtClean="0">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49155" name="Espaço Reservado para Conteúdo 2"/>
          <p:cNvSpPr>
            <a:spLocks noGrp="1"/>
          </p:cNvSpPr>
          <p:nvPr>
            <p:ph sz="quarter" idx="1"/>
          </p:nvPr>
        </p:nvSpPr>
        <p:spPr>
          <a:xfrm>
            <a:off x="457200" y="1600200"/>
            <a:ext cx="8258175"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O  valor da FA é modulado pelo grau de mielinização e também reflete as características microanatômicas das fibras axonais.</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redução da FA  encontrada na PCS e na PCM no grupo LPV difuso pode refletir uma perda líquida ou desorganização das barreiras estruturais. Assim, </a:t>
            </a:r>
            <a:r>
              <a:rPr lang="pt-BR" b="1" smtClean="0">
                <a:solidFill>
                  <a:srgbClr val="FF0000"/>
                </a:solidFill>
                <a:latin typeface="Times New Roman" pitchFamily="18" charset="0"/>
                <a:cs typeface="Times New Roman" pitchFamily="18" charset="0"/>
              </a:rPr>
              <a:t>este estudo forneceu evidências de que sujeitos com LPV difusa também apresentavam anormalidades da substância branca no cerebelo.</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50179" name="Espaço Reservado para Conteúdo 2"/>
          <p:cNvSpPr>
            <a:spLocks noGrp="1"/>
          </p:cNvSpPr>
          <p:nvPr>
            <p:ph sz="quarter" idx="1"/>
          </p:nvPr>
        </p:nvSpPr>
        <p:spPr>
          <a:xfrm>
            <a:off x="457200" y="1600200"/>
            <a:ext cx="8258175" cy="4873625"/>
          </a:xfrm>
        </p:spPr>
        <p:txBody>
          <a:bodyPr/>
          <a:lstStyle/>
          <a:p>
            <a:pPr algn="just">
              <a:buFont typeface="Wingdings" pitchFamily="2" charset="2"/>
              <a:buNone/>
            </a:pPr>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 Os mecanismos fisiopatológicos subjacentes da LPV difusa incluem insulto hipóxico-isquêmico com excessiva excitotoxicidade glutamatérgica e lesão por radicais livres para oligodendrócitos imaturos ou células precursoras de oligodendrócitos.</a:t>
            </a:r>
          </a:p>
          <a:p>
            <a:pPr algn="just"/>
            <a:endParaRPr lang="pt-BR" smtClean="0">
              <a:latin typeface="Times New Roman" pitchFamily="18" charset="0"/>
              <a:cs typeface="Times New Roman" pitchFamily="18" charset="0"/>
            </a:endParaRPr>
          </a:p>
          <a:p>
            <a:pPr algn="ctr">
              <a:buFont typeface="Wingdings" pitchFamily="2" charset="2"/>
              <a:buNone/>
            </a:pPr>
            <a:r>
              <a:rPr lang="pt-BR" b="1" smtClean="0">
                <a:solidFill>
                  <a:srgbClr val="FF0000"/>
                </a:solidFill>
                <a:latin typeface="Times New Roman" pitchFamily="18" charset="0"/>
                <a:cs typeface="Times New Roman" pitchFamily="18" charset="0"/>
              </a:rPr>
              <a:t>A LPV difusa no cérebro imaturo pode causar o desenvolvimento incompleto das vias cérebro-cerebelares ou outras lesões ou perda de células de Purkinje não específicas do cerebelo, o que poderia levar a transmissões de sinal deficientes entre o córtex cerebral e o cerebelo</a:t>
            </a:r>
          </a:p>
          <a:p>
            <a:pPr algn="just"/>
            <a:endParaRPr lang="pt-BR" b="1" smtClean="0">
              <a:solidFill>
                <a:srgbClr val="FF0000"/>
              </a:solidFill>
              <a:latin typeface="Times New Roman" pitchFamily="18" charset="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51203" name="Espaço Reservado para Conteúdo 2"/>
          <p:cNvSpPr>
            <a:spLocks noGrp="1"/>
          </p:cNvSpPr>
          <p:nvPr>
            <p:ph sz="quarter" idx="1"/>
          </p:nvPr>
        </p:nvSpPr>
        <p:spPr>
          <a:xfrm>
            <a:off x="457200" y="1600200"/>
            <a:ext cx="8401050" cy="4873625"/>
          </a:xfrm>
        </p:spPr>
        <p:txBody>
          <a:bodyPr/>
          <a:lstStyle/>
          <a:p>
            <a:pPr algn="just"/>
            <a:endParaRPr lang="pt-BR" dirty="0" smtClean="0">
              <a:latin typeface="Times New Roman" pitchFamily="18" charset="0"/>
              <a:cs typeface="Times New Roman" pitchFamily="18" charset="0"/>
            </a:endParaRPr>
          </a:p>
          <a:p>
            <a:pPr algn="just"/>
            <a:r>
              <a:rPr lang="pt-BR" b="1" dirty="0" smtClean="0">
                <a:solidFill>
                  <a:srgbClr val="FF0000"/>
                </a:solidFill>
                <a:latin typeface="Times New Roman" pitchFamily="18" charset="0"/>
                <a:cs typeface="Times New Roman" pitchFamily="18" charset="0"/>
              </a:rPr>
              <a:t>As lesões da substância branca do cerebelo que foram detectadas no estudo pode ser devido ao dano da alça transneural entre o cérebro e o cerebelo causado por LPV difusa.</a:t>
            </a:r>
            <a:r>
              <a:rPr lang="pt-BR" dirty="0" smtClean="0">
                <a:latin typeface="Times New Roman" pitchFamily="18" charset="0"/>
                <a:cs typeface="Times New Roman" pitchFamily="18" charset="0"/>
              </a:rPr>
              <a:t> Além disso, algumas pesquisas anteriores já encontraram uma redução marcante no volume cerebelar nos prematuros, mesmo na ausência de lesão direta do cerebelo.</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52227" name="Espaço Reservado para Conteúdo 2"/>
          <p:cNvSpPr>
            <a:spLocks noGrp="1"/>
          </p:cNvSpPr>
          <p:nvPr>
            <p:ph sz="quarter" idx="1"/>
          </p:nvPr>
        </p:nvSpPr>
        <p:spPr>
          <a:xfrm>
            <a:off x="457200" y="1600200"/>
            <a:ext cx="8329613"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restrição do crescimento do cerebelo é amplificada ainda mais por lesões cerebrais associadas.[4,14,15]. Isso sugeriu o fenômeno do hipometabolismo cerebelar em prematuros.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No entanto, mesmo combinado com esta evidência, ainda não está claro se o crescimento do cerebelo prejudicado é atribuível à lesão direta do cerebelo ou reflete um efeito de conseqüência das lesões parenquimatosas supratentorial.</a:t>
            </a:r>
          </a:p>
          <a:p>
            <a:endParaRPr lang="pt-BR"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53251" name="Espaço Reservado para Conteúdo 2"/>
          <p:cNvSpPr>
            <a:spLocks noGrp="1"/>
          </p:cNvSpPr>
          <p:nvPr>
            <p:ph sz="quarter" idx="1"/>
          </p:nvPr>
        </p:nvSpPr>
        <p:spPr>
          <a:xfrm>
            <a:off x="457200" y="1600200"/>
            <a:ext cx="8329613"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Assim, pode haver outra explicação potencial de que as lesões supratentoriais possam causar perda celular e atrofia parenquimatosa do próprio cerebelo, resultando em lesão de substância branca cerebelar. </a:t>
            </a:r>
          </a:p>
          <a:p>
            <a:pPr algn="just"/>
            <a:endParaRPr lang="pt-BR" smtClean="0">
              <a:latin typeface="Times New Roman" pitchFamily="18" charset="0"/>
              <a:cs typeface="Times New Roman" pitchFamily="18" charset="0"/>
            </a:endParaRPr>
          </a:p>
          <a:p>
            <a:pPr algn="ctr">
              <a:buFont typeface="Wingdings" pitchFamily="2" charset="2"/>
              <a:buNone/>
            </a:pPr>
            <a:r>
              <a:rPr lang="pt-BR" b="1" smtClean="0">
                <a:solidFill>
                  <a:srgbClr val="0033CC"/>
                </a:solidFill>
                <a:latin typeface="Times New Roman" pitchFamily="18" charset="0"/>
                <a:cs typeface="Times New Roman" pitchFamily="18" charset="0"/>
              </a:rPr>
              <a:t>A função motora requer redes extensas entre o cérebro e o cerebelo. Muitos estudos demonstraram que o cerebelo pode participar das funções motoras superiores</a:t>
            </a:r>
            <a:r>
              <a:rPr lang="pt-BR" smtClean="0">
                <a:latin typeface="Times New Roman" pitchFamily="18" charset="0"/>
                <a:cs typeface="Times New Roman" pitchFamily="18" charset="0"/>
              </a:rPr>
              <a:t> [12,16].</a:t>
            </a:r>
          </a:p>
          <a:p>
            <a:endParaRPr lang="pt-BR"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54275" name="Espaço Reservado para Conteúdo 2"/>
          <p:cNvSpPr>
            <a:spLocks noGrp="1"/>
          </p:cNvSpPr>
          <p:nvPr>
            <p:ph sz="quarter" idx="1"/>
          </p:nvPr>
        </p:nvSpPr>
        <p:spPr>
          <a:xfrm>
            <a:off x="457200" y="1600200"/>
            <a:ext cx="8115300"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O PCS representa a via de saída principal do cerebelo, particularmente o trato dentato rubro-tálamico que vai do núcleo denteado  do cerebelo, através da PCS para o tálamo ventrolateral, que por sua vez, se projeta para o córtex motor [17]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PCM é a maior fibra dos três pedúnculos cerebelares pareados, contendo axônios aferentes que fazem parte do trato córtico-ponto-cerebelar. Este membro aferente carrega informações associativas, paralímbicas, sensoriais e motoras do córtex cerebral para o cerebelo</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55299" name="Espaço Reservado para Conteúdo 2"/>
          <p:cNvSpPr>
            <a:spLocks noGrp="1"/>
          </p:cNvSpPr>
          <p:nvPr>
            <p:ph sz="quarter" idx="1"/>
          </p:nvPr>
        </p:nvSpPr>
        <p:spPr>
          <a:xfrm>
            <a:off x="457200" y="1600200"/>
            <a:ext cx="8329613"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Os achados de DTI demonstraram correlações negativas entre os níveis de GMFCS e os valores de FA em  PCS e PCM bilaterais, sugerindo que a </a:t>
            </a:r>
            <a:r>
              <a:rPr lang="pt-BR" b="1" smtClean="0">
                <a:solidFill>
                  <a:srgbClr val="FF0000"/>
                </a:solidFill>
                <a:latin typeface="Times New Roman" pitchFamily="18" charset="0"/>
                <a:cs typeface="Times New Roman" pitchFamily="18" charset="0"/>
              </a:rPr>
              <a:t>má conexão das fibras neurais nesses pedúnculos cerebelares pode resultar em menor eficiência de comunicação entre o cerebelo e córtex cerebral específico</a:t>
            </a:r>
            <a:r>
              <a:rPr lang="pt-BR" smtClean="0">
                <a:latin typeface="Times New Roman" pitchFamily="18" charset="0"/>
                <a:cs typeface="Times New Roman" pitchFamily="18" charset="0"/>
              </a:rPr>
              <a:t>. Assim, a  lesão do PCS e PCM desempenha  papel na fisiopatologia da incapacidade motora e os valores de FA nas vias bilaterais do PCS e do PCM podem refletir o grau de déficits motores em crianças com LPV difusa.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56323" name="Espaço Reservado para Conteúdo 2"/>
          <p:cNvSpPr>
            <a:spLocks noGrp="1"/>
          </p:cNvSpPr>
          <p:nvPr>
            <p:ph sz="quarter" idx="1"/>
          </p:nvPr>
        </p:nvSpPr>
        <p:spPr>
          <a:xfrm>
            <a:off x="457200" y="1600200"/>
            <a:ext cx="8258175" cy="4873625"/>
          </a:xfrm>
        </p:spPr>
        <p:txBody>
          <a:bodyPr/>
          <a:lstStyle/>
          <a:p>
            <a:pPr algn="just"/>
            <a:r>
              <a:rPr lang="pt-BR" smtClean="0">
                <a:latin typeface="Times New Roman" pitchFamily="18" charset="0"/>
                <a:cs typeface="Times New Roman" pitchFamily="18" charset="0"/>
              </a:rPr>
              <a:t>Limperopoulos et al. encontraram uma </a:t>
            </a:r>
            <a:r>
              <a:rPr lang="pt-BR" b="1" smtClean="0">
                <a:solidFill>
                  <a:srgbClr val="FF0000"/>
                </a:solidFill>
                <a:latin typeface="Times New Roman" pitchFamily="18" charset="0"/>
                <a:cs typeface="Times New Roman" pitchFamily="18" charset="0"/>
              </a:rPr>
              <a:t>forte relação da falha do crescimento cerebelar com lesões supratentoriais da substância branca, especialmente na LPV</a:t>
            </a:r>
            <a:r>
              <a:rPr lang="pt-BR" smtClean="0">
                <a:latin typeface="Times New Roman" pitchFamily="18" charset="0"/>
                <a:cs typeface="Times New Roman" pitchFamily="18" charset="0"/>
              </a:rPr>
              <a:t>. </a:t>
            </a:r>
            <a:r>
              <a:rPr lang="pt-BR" b="1" smtClean="0">
                <a:latin typeface="Times New Roman" pitchFamily="18" charset="0"/>
                <a:cs typeface="Times New Roman" pitchFamily="18" charset="0"/>
              </a:rPr>
              <a:t>A lesão cerebral unilateral e bilateral leva a menores volumes do hemisfério cerebelar contralateral e bilateral, respectivamente</a:t>
            </a:r>
            <a:r>
              <a:rPr lang="pt-BR" smtClean="0">
                <a:latin typeface="Times New Roman" pitchFamily="18" charset="0"/>
                <a:cs typeface="Times New Roman" pitchFamily="18" charset="0"/>
              </a:rPr>
              <a:t>. </a:t>
            </a:r>
          </a:p>
          <a:p>
            <a:pPr algn="just"/>
            <a:endParaRPr lang="pt-BR" smtClean="0">
              <a:latin typeface="Times New Roman" pitchFamily="18" charset="0"/>
              <a:cs typeface="Times New Roman" pitchFamily="18" charset="0"/>
            </a:endParaRPr>
          </a:p>
          <a:p>
            <a:pPr algn="just"/>
            <a:r>
              <a:rPr lang="pt-BR" smtClean="0">
                <a:solidFill>
                  <a:srgbClr val="FF0000"/>
                </a:solidFill>
                <a:latin typeface="Times New Roman" pitchFamily="18" charset="0"/>
                <a:cs typeface="Times New Roman" pitchFamily="18" charset="0"/>
              </a:rPr>
              <a:t>Na idade equivalente a termo, os volumes cerebelares estão diminuídos em recém-nascidos prematuros quando há dano na substância branca cerebral</a:t>
            </a:r>
            <a:r>
              <a:rPr lang="pt-BR" smtClean="0">
                <a:latin typeface="Times New Roman" pitchFamily="18" charset="0"/>
                <a:cs typeface="Times New Roman" pitchFamily="18" charset="0"/>
              </a:rPr>
              <a:t> [4,14,15]. </a:t>
            </a:r>
            <a:r>
              <a:rPr lang="pt-BR" b="1" smtClean="0">
                <a:latin typeface="Times New Roman" pitchFamily="18" charset="0"/>
                <a:cs typeface="Times New Roman" pitchFamily="18" charset="0"/>
              </a:rPr>
              <a:t>Todos estes sugerem as interações entre a lesão do cérebro e do cerebelo.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57347" name="Espaço Reservado para Conteúdo 2"/>
          <p:cNvSpPr>
            <a:spLocks noGrp="1"/>
          </p:cNvSpPr>
          <p:nvPr>
            <p:ph sz="quarter" idx="1"/>
          </p:nvPr>
        </p:nvSpPr>
        <p:spPr>
          <a:xfrm>
            <a:off x="457200" y="1600200"/>
            <a:ext cx="8258175" cy="4873625"/>
          </a:xfrm>
        </p:spPr>
        <p:txBody>
          <a:bodyPr/>
          <a:lstStyle/>
          <a:p>
            <a:pPr algn="just"/>
            <a:r>
              <a:rPr lang="pt-BR" smtClean="0">
                <a:latin typeface="Times New Roman" pitchFamily="18" charset="0"/>
                <a:cs typeface="Times New Roman" pitchFamily="18" charset="0"/>
              </a:rPr>
              <a:t>A CST, que está associada ao controle dos ajustes voluntários da postura corporal, é um grande trato neuronal supratentorial, que resulta em função motora no cérebro humano.</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 A CST origina-se de várias áreas corticais, como a área motora secundária, o córtex parietal e o córtex motor primário. Durante a maturação do cérebro, a CST é suscetível a lesões, resultando na clássica apresentação clínica de anormalidades no tônus associadas à PC [19].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58371" name="Espaço Reservado para Conteúdo 2"/>
          <p:cNvSpPr>
            <a:spLocks noGrp="1"/>
          </p:cNvSpPr>
          <p:nvPr>
            <p:ph sz="quarter" idx="1"/>
          </p:nvPr>
        </p:nvSpPr>
        <p:spPr>
          <a:xfrm>
            <a:off x="457200" y="1600200"/>
            <a:ext cx="8401050" cy="4873625"/>
          </a:xfrm>
        </p:spPr>
        <p:txBody>
          <a:bodyPr/>
          <a:lstStyle/>
          <a:p>
            <a:pPr algn="just"/>
            <a:endParaRPr lang="pt-BR" smtClean="0"/>
          </a:p>
          <a:p>
            <a:pPr algn="just"/>
            <a:r>
              <a:rPr lang="pt-BR" smtClean="0"/>
              <a:t>E</a:t>
            </a:r>
            <a:r>
              <a:rPr lang="pt-BR" smtClean="0">
                <a:latin typeface="Times New Roman" pitchFamily="18" charset="0"/>
                <a:cs typeface="Times New Roman" pitchFamily="18" charset="0"/>
              </a:rPr>
              <a:t>studos de DTI em pacientes com PC indicaram FA reduzida ao longo da CST [20], além da redução dos valores de FA na CST e sua correlação com os níveis de GMFCS.</a:t>
            </a:r>
          </a:p>
          <a:p>
            <a:pPr algn="just"/>
            <a:r>
              <a:rPr lang="pt-BR" smtClean="0">
                <a:latin typeface="Times New Roman" pitchFamily="18" charset="0"/>
                <a:cs typeface="Times New Roman" pitchFamily="18" charset="0"/>
              </a:rPr>
              <a:t>O estudo também encontrou correlação entre os valores de FA da CST e PCS bilateral e PCM, sugerindo que </a:t>
            </a:r>
            <a:r>
              <a:rPr lang="pt-BR" b="1" smtClean="0">
                <a:solidFill>
                  <a:srgbClr val="FF0000"/>
                </a:solidFill>
                <a:latin typeface="Times New Roman" pitchFamily="18" charset="0"/>
                <a:cs typeface="Times New Roman" pitchFamily="18" charset="0"/>
              </a:rPr>
              <a:t>pode haver algumas correlações entre a lesão supratentorial da substância branca e a substância branca infratentorial . </a:t>
            </a:r>
          </a:p>
          <a:p>
            <a:pPr algn="just"/>
            <a:r>
              <a:rPr lang="pt-BR" smtClean="0">
                <a:latin typeface="Times New Roman" pitchFamily="18" charset="0"/>
                <a:cs typeface="Times New Roman" pitchFamily="18" charset="0"/>
              </a:rPr>
              <a:t>O desenvolvimento incompleto das vias cerebelares pode ser devido à falta de </a:t>
            </a:r>
            <a:r>
              <a:rPr lang="pt-BR" i="1" smtClean="0">
                <a:latin typeface="Times New Roman" pitchFamily="18" charset="0"/>
                <a:cs typeface="Times New Roman" pitchFamily="18" charset="0"/>
              </a:rPr>
              <a:t>inputs</a:t>
            </a:r>
            <a:r>
              <a:rPr lang="pt-BR" smtClean="0">
                <a:latin typeface="Times New Roman" pitchFamily="18" charset="0"/>
                <a:cs typeface="Times New Roman" pitchFamily="18" charset="0"/>
              </a:rPr>
              <a:t> aferentes suficientes das malformações cerebrais brancas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59395" name="Espaço Reservado para Conteúdo 2"/>
          <p:cNvSpPr>
            <a:spLocks noGrp="1"/>
          </p:cNvSpPr>
          <p:nvPr>
            <p:ph sz="quarter" idx="1"/>
          </p:nvPr>
        </p:nvSpPr>
        <p:spPr>
          <a:xfrm>
            <a:off x="457200" y="1600200"/>
            <a:ext cx="8258175" cy="4873625"/>
          </a:xfrm>
        </p:spPr>
        <p:txBody>
          <a:bodyPr/>
          <a:lstStyle/>
          <a:p>
            <a:pPr algn="just"/>
            <a:endParaRPr lang="pt-BR" smtClean="0"/>
          </a:p>
          <a:p>
            <a:pPr algn="just"/>
            <a:r>
              <a:rPr lang="pt-BR" smtClean="0">
                <a:latin typeface="Times New Roman" pitchFamily="18" charset="0"/>
                <a:cs typeface="Times New Roman" pitchFamily="18" charset="0"/>
              </a:rPr>
              <a:t>Portanto, os achados ampliam nossa compreensão da LPV difusa, mostrando que, </a:t>
            </a:r>
            <a:r>
              <a:rPr lang="pt-BR" b="1" smtClean="0">
                <a:solidFill>
                  <a:srgbClr val="FF0000"/>
                </a:solidFill>
                <a:latin typeface="Times New Roman" pitchFamily="18" charset="0"/>
                <a:cs typeface="Times New Roman" pitchFamily="18" charset="0"/>
              </a:rPr>
              <a:t>além dos volumes corticais, também existem interações entre as lesões brancas supratentoriais e infratentoriais. </a:t>
            </a:r>
          </a:p>
          <a:p>
            <a:pPr algn="just"/>
            <a:endParaRPr lang="pt-BR" b="1" smtClean="0">
              <a:solidFill>
                <a:srgbClr val="FF0000"/>
              </a:solidFill>
              <a:latin typeface="Times New Roman" pitchFamily="18" charset="0"/>
              <a:cs typeface="Times New Roman" pitchFamily="18" charset="0"/>
            </a:endParaRPr>
          </a:p>
          <a:p>
            <a:pPr algn="just"/>
            <a:r>
              <a:rPr lang="pt-BR" smtClean="0">
                <a:latin typeface="Times New Roman" pitchFamily="18" charset="0"/>
                <a:cs typeface="Times New Roman" pitchFamily="18" charset="0"/>
              </a:rPr>
              <a:t>Nas lesões cerebrais unilaterais, o volume diminuído do hemisfério cerebelar contralateral foi maior que a diminuição do hemisfério cerebelar ipsilateral[4].</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8625" y="285750"/>
            <a:ext cx="7467600" cy="1143000"/>
          </a:xfrm>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60419" name="Espaço Reservado para Conteúdo 2"/>
          <p:cNvSpPr>
            <a:spLocks noGrp="1"/>
          </p:cNvSpPr>
          <p:nvPr>
            <p:ph sz="quarter" idx="1"/>
          </p:nvPr>
        </p:nvSpPr>
        <p:spPr>
          <a:xfrm>
            <a:off x="457200" y="1600200"/>
            <a:ext cx="8186738" cy="4873625"/>
          </a:xfrm>
        </p:spPr>
        <p:txBody>
          <a:bodyPr/>
          <a:lstStyle/>
          <a:p>
            <a:pPr algn="just"/>
            <a:r>
              <a:rPr lang="pt-BR" smtClean="0">
                <a:latin typeface="Times New Roman" pitchFamily="18" charset="0"/>
                <a:cs typeface="Times New Roman" pitchFamily="18" charset="0"/>
              </a:rPr>
              <a:t>Curiosamente, encontraram  correlações  não só contralateral, mas também ipsilateral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principal razão para isto pode ser que os sujeitos do estudo tinham LPV difusa que é caracterizada por extensa lesão da substância branca ao invés de lesão unilateral e os pacientes que sofreram de hemiplegia foram excluídos do estudo .</a:t>
            </a:r>
          </a:p>
          <a:p>
            <a:pPr algn="just"/>
            <a:r>
              <a:rPr lang="pt-BR" smtClean="0">
                <a:latin typeface="Times New Roman" pitchFamily="18" charset="0"/>
                <a:cs typeface="Times New Roman" pitchFamily="18" charset="0"/>
              </a:rPr>
              <a:t> Entretanto, como a lesão da substância branca em pacientes com LPV difusa é extensa, a correlação encontrada entre a CST ipsilateral PCS/ PCM pode ter resultados falso-positivos.</a:t>
            </a:r>
          </a:p>
          <a:p>
            <a:endParaRPr lang="pt-BR" smtClean="0"/>
          </a:p>
          <a:p>
            <a:endParaRPr lang="pt-BR"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61443" name="Espaço Reservado para Conteúdo 2"/>
          <p:cNvSpPr>
            <a:spLocks noGrp="1"/>
          </p:cNvSpPr>
          <p:nvPr>
            <p:ph sz="quarter" idx="1"/>
          </p:nvPr>
        </p:nvSpPr>
        <p:spPr>
          <a:xfrm>
            <a:off x="457200" y="1600200"/>
            <a:ext cx="8186738" cy="4873625"/>
          </a:xfrm>
        </p:spPr>
        <p:txBody>
          <a:bodyPr/>
          <a:lstStyle/>
          <a:p>
            <a:endParaRPr lang="pt-BR" smtClean="0"/>
          </a:p>
          <a:p>
            <a:pPr algn="just"/>
            <a:r>
              <a:rPr lang="pt-BR" smtClean="0">
                <a:latin typeface="Times New Roman" pitchFamily="18" charset="0"/>
                <a:cs typeface="Times New Roman" pitchFamily="18" charset="0"/>
              </a:rPr>
              <a:t>Uma limitação do  estudo é o número relativamente pequeno de crianças com LPV difusa levando à falta de pacientes com GMFCS nível 1 e ao número relativamente pequeno de pacientes em outros níveis.</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 Em segundo lugar, uma vez que o PCS e o PCM constituem apenas uma parte de todo o circuito neural cérebro-cerebelar, se existe uma anormalidade em outras porções do circuito neural ainda é necessário estudar.</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62467" name="Espaço Reservado para Conteúdo 2"/>
          <p:cNvSpPr>
            <a:spLocks noGrp="1"/>
          </p:cNvSpPr>
          <p:nvPr>
            <p:ph sz="quarter" idx="1"/>
          </p:nvPr>
        </p:nvSpPr>
        <p:spPr>
          <a:xfrm>
            <a:off x="457200" y="1600200"/>
            <a:ext cx="8258175"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Por fim, como o  estudo foi focado em pacientes que apresentavam co-manifestação da LPV difusa como  diplegia espástica ou sintomas de PC tetraplégica e ausência de estatística de força muscular bilateral, a lateralização da lesão da substância branca no cerebelo ainda precisa de maior exploração. </a:t>
            </a:r>
          </a:p>
          <a:p>
            <a:pPr>
              <a:buFont typeface="Wingdings" pitchFamily="2" charset="2"/>
              <a:buNone/>
            </a:pPr>
            <a:endParaRPr lang="pt-BR" smtClean="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Discussão</a:t>
            </a:r>
            <a:endParaRPr lang="pt-BR" dirty="0"/>
          </a:p>
        </p:txBody>
      </p:sp>
      <p:sp>
        <p:nvSpPr>
          <p:cNvPr id="63491" name="Espaço Reservado para Conteúdo 2"/>
          <p:cNvSpPr>
            <a:spLocks noGrp="1"/>
          </p:cNvSpPr>
          <p:nvPr>
            <p:ph sz="quarter" idx="1"/>
          </p:nvPr>
        </p:nvSpPr>
        <p:spPr>
          <a:xfrm>
            <a:off x="457200" y="1600200"/>
            <a:ext cx="8329613" cy="4873625"/>
          </a:xfrm>
        </p:spPr>
        <p:txBody>
          <a:bodyPr/>
          <a:lstStyle/>
          <a:p>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Futuros estudos combinando com a DTI com outras técnicas, como a ressonância magnética funcional ou medições de volume de várias estruturas cerebrais, seriam úteis para uma melhor compreensão das anormalidades cerebelares funcionais, cardíacas e subjacentes da substância branca em crianças com PVL difusa.</a:t>
            </a:r>
          </a:p>
          <a:p>
            <a:endParaRPr lang="pt-BR" smtClean="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5 Conclusão </a:t>
            </a:r>
            <a:endParaRPr lang="pt-BR" dirty="0">
              <a:solidFill>
                <a:schemeClr val="bg2">
                  <a:lumMod val="25000"/>
                </a:schemeClr>
              </a:solidFill>
              <a:latin typeface="Times New Roman" pitchFamily="18" charset="0"/>
              <a:cs typeface="Times New Roman" pitchFamily="18" charset="0"/>
            </a:endParaRPr>
          </a:p>
        </p:txBody>
      </p:sp>
      <p:sp>
        <p:nvSpPr>
          <p:cNvPr id="64515" name="Espaço Reservado para Conteúdo 2"/>
          <p:cNvSpPr>
            <a:spLocks noGrp="1"/>
          </p:cNvSpPr>
          <p:nvPr>
            <p:ph sz="quarter" idx="1"/>
          </p:nvPr>
        </p:nvSpPr>
        <p:spPr>
          <a:xfrm>
            <a:off x="457200" y="1600200"/>
            <a:ext cx="8329613" cy="4873625"/>
          </a:xfrm>
        </p:spPr>
        <p:txBody>
          <a:bodyPr/>
          <a:lstStyle/>
          <a:p>
            <a:pPr algn="just">
              <a:buFont typeface="Wingdings" pitchFamily="2" charset="2"/>
              <a:buNone/>
            </a:pPr>
            <a:endParaRPr lang="pt-BR" dirty="0" smtClean="0">
              <a:latin typeface="Times New Roman" pitchFamily="18" charset="0"/>
              <a:cs typeface="Times New Roman" pitchFamily="18" charset="0"/>
            </a:endParaRPr>
          </a:p>
          <a:p>
            <a:pPr algn="just"/>
            <a:r>
              <a:rPr lang="pt-BR" dirty="0" smtClean="0">
                <a:latin typeface="Times New Roman" pitchFamily="18" charset="0"/>
                <a:cs typeface="Times New Roman" pitchFamily="18" charset="0"/>
              </a:rPr>
              <a:t>A abordagem da tratografia por DTI foi capaz de detectar diferenças de anisotropia fracionada na substância branca do cerebelo.</a:t>
            </a:r>
          </a:p>
          <a:p>
            <a:pPr algn="just"/>
            <a:r>
              <a:rPr lang="pt-BR" dirty="0" smtClean="0">
                <a:latin typeface="Times New Roman" pitchFamily="18" charset="0"/>
                <a:cs typeface="Times New Roman" pitchFamily="18" charset="0"/>
              </a:rPr>
              <a:t>O presente estudo fornece mais informações para o entendimento da fisiopatologia dos prejuízos motores em crianças com LPV difusa, mostrando as correlações entre a lesão </a:t>
            </a:r>
            <a:r>
              <a:rPr lang="pt-BR" dirty="0" err="1" smtClean="0">
                <a:latin typeface="Times New Roman" pitchFamily="18" charset="0"/>
                <a:cs typeface="Times New Roman" pitchFamily="18" charset="0"/>
              </a:rPr>
              <a:t>microestrutural</a:t>
            </a:r>
            <a:r>
              <a:rPr lang="pt-BR" dirty="0" smtClean="0">
                <a:latin typeface="Times New Roman" pitchFamily="18" charset="0"/>
                <a:cs typeface="Times New Roman" pitchFamily="18" charset="0"/>
              </a:rPr>
              <a:t> do PCS e do PCM e os níveis do GMFCS.</a:t>
            </a:r>
          </a:p>
          <a:p>
            <a:pPr algn="just"/>
            <a:r>
              <a:rPr lang="pt-BR" dirty="0" smtClean="0">
                <a:latin typeface="Times New Roman" pitchFamily="18" charset="0"/>
                <a:cs typeface="Times New Roman" pitchFamily="18" charset="0"/>
              </a:rPr>
              <a:t>Além disso, as correlações encontradas entre as lesões brancas </a:t>
            </a:r>
            <a:r>
              <a:rPr lang="pt-BR" dirty="0" err="1" smtClean="0">
                <a:latin typeface="Times New Roman" pitchFamily="18" charset="0"/>
                <a:cs typeface="Times New Roman" pitchFamily="18" charset="0"/>
              </a:rPr>
              <a:t>supratentoriais</a:t>
            </a:r>
            <a:r>
              <a:rPr lang="pt-BR" dirty="0" smtClean="0">
                <a:latin typeface="Times New Roman" pitchFamily="18" charset="0"/>
                <a:cs typeface="Times New Roman" pitchFamily="18" charset="0"/>
              </a:rPr>
              <a:t> e </a:t>
            </a:r>
            <a:r>
              <a:rPr lang="pt-BR" dirty="0" err="1" smtClean="0">
                <a:latin typeface="Times New Roman" pitchFamily="18" charset="0"/>
                <a:cs typeface="Times New Roman" pitchFamily="18" charset="0"/>
              </a:rPr>
              <a:t>infratentoriais</a:t>
            </a:r>
            <a:r>
              <a:rPr lang="pt-BR" dirty="0" smtClean="0">
                <a:latin typeface="Times New Roman" pitchFamily="18" charset="0"/>
                <a:cs typeface="Times New Roman" pitchFamily="18" charset="0"/>
              </a:rPr>
              <a:t> ampliam nosso conhecimento sobre a interação da substância branca cérebro-cerebelar em crianças com LPV difusa</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Conflito de interesse</a:t>
            </a:r>
            <a:endParaRPr lang="pt-BR" dirty="0">
              <a:solidFill>
                <a:schemeClr val="bg2">
                  <a:lumMod val="25000"/>
                </a:schemeClr>
              </a:solidFill>
              <a:latin typeface="Times New Roman" pitchFamily="18" charset="0"/>
              <a:cs typeface="Times New Roman" pitchFamily="18" charset="0"/>
            </a:endParaRPr>
          </a:p>
        </p:txBody>
      </p:sp>
      <p:sp>
        <p:nvSpPr>
          <p:cNvPr id="65539" name="Espaço Reservado para Conteúdo 2"/>
          <p:cNvSpPr>
            <a:spLocks noGrp="1"/>
          </p:cNvSpPr>
          <p:nvPr>
            <p:ph sz="quarter" idx="1"/>
          </p:nvPr>
        </p:nvSpPr>
        <p:spPr>
          <a:xfrm>
            <a:off x="457200" y="1600200"/>
            <a:ext cx="7467600" cy="4873625"/>
          </a:xfrm>
        </p:spPr>
        <p:txBody>
          <a:bodyPr/>
          <a:lstStyle/>
          <a:p>
            <a:endParaRPr lang="pt-BR" smtClean="0"/>
          </a:p>
          <a:p>
            <a:endParaRPr lang="pt-BR" smtClean="0">
              <a:latin typeface="Times New Roman" pitchFamily="18" charset="0"/>
              <a:cs typeface="Times New Roman" pitchFamily="18" charset="0"/>
            </a:endParaRPr>
          </a:p>
          <a:p>
            <a:r>
              <a:rPr lang="pt-BR" smtClean="0">
                <a:latin typeface="Times New Roman" pitchFamily="18" charset="0"/>
                <a:cs typeface="Times New Roman" pitchFamily="18" charset="0"/>
              </a:rPr>
              <a:t>Nenhum declarado.</a:t>
            </a:r>
          </a:p>
          <a:p>
            <a:endParaRPr lang="pt-BR" smtClean="0"/>
          </a:p>
          <a:p>
            <a:endParaRPr lang="pt-BR" smtClean="0"/>
          </a:p>
          <a:p>
            <a:endParaRPr lang="pt-BR" smtClean="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1"/>
                </a:solidFill>
                <a:latin typeface="Times New Roman" pitchFamily="18" charset="0"/>
                <a:cs typeface="Times New Roman" pitchFamily="18" charset="0"/>
              </a:rPr>
              <a:t>Referências </a:t>
            </a:r>
            <a:endParaRPr lang="pt-BR" b="1" dirty="0">
              <a:solidFill>
                <a:schemeClr val="tx1"/>
              </a:solidFill>
              <a:latin typeface="Times New Roman" pitchFamily="18" charset="0"/>
              <a:cs typeface="Times New Roman" pitchFamily="18" charset="0"/>
            </a:endParaRPr>
          </a:p>
        </p:txBody>
      </p:sp>
      <p:sp>
        <p:nvSpPr>
          <p:cNvPr id="3" name="Espaço Reservado para Conteúdo 2"/>
          <p:cNvSpPr>
            <a:spLocks noGrp="1"/>
          </p:cNvSpPr>
          <p:nvPr>
            <p:ph sz="quarter" idx="1"/>
          </p:nvPr>
        </p:nvSpPr>
        <p:spPr>
          <a:xfrm>
            <a:off x="457200" y="1600200"/>
            <a:ext cx="7467600" cy="4873625"/>
          </a:xfrm>
        </p:spPr>
        <p:txBody>
          <a:bodyPr>
            <a:normAutofit fontScale="70000" lnSpcReduction="20000"/>
          </a:bodyPr>
          <a:lstStyle/>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1.Volpe JJ. </a:t>
            </a:r>
            <a:r>
              <a:rPr lang="pt-BR" dirty="0" err="1" smtClean="0">
                <a:latin typeface="Times New Roman" pitchFamily="18" charset="0"/>
                <a:cs typeface="Times New Roman" pitchFamily="18" charset="0"/>
              </a:rPr>
              <a:t>Brain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injury</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premature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infants</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complex</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amalgam</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destructive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and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developmental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disturbances</a:t>
            </a:r>
            <a:r>
              <a:rPr lang="pt-BR" dirty="0" smtClean="0">
                <a:latin typeface="Times New Roman" pitchFamily="18" charset="0"/>
                <a:cs typeface="Times New Roman" pitchFamily="18" charset="0"/>
              </a:rPr>
              <a:t>. Lancet </a:t>
            </a:r>
            <a:r>
              <a:rPr lang="pt-BR" dirty="0" err="1" smtClean="0">
                <a:latin typeface="Times New Roman" pitchFamily="18" charset="0"/>
                <a:cs typeface="Times New Roman" pitchFamily="18" charset="0"/>
              </a:rPr>
              <a:t>Neurol</a:t>
            </a:r>
            <a:r>
              <a:rPr lang="pt-BR" dirty="0" smtClean="0">
                <a:latin typeface="Times New Roman" pitchFamily="18" charset="0"/>
                <a:cs typeface="Times New Roman" pitchFamily="18" charset="0"/>
              </a:rPr>
              <a:t> 2009;8:110–24. </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2 .</a:t>
            </a:r>
            <a:r>
              <a:rPr lang="pt-BR" dirty="0" err="1" smtClean="0">
                <a:latin typeface="Times New Roman" pitchFamily="18" charset="0"/>
                <a:cs typeface="Times New Roman" pitchFamily="18" charset="0"/>
              </a:rPr>
              <a:t>Johnsen</a:t>
            </a:r>
            <a:r>
              <a:rPr lang="pt-BR" dirty="0" smtClean="0">
                <a:latin typeface="Times New Roman" pitchFamily="18" charset="0"/>
                <a:cs typeface="Times New Roman" pitchFamily="18" charset="0"/>
              </a:rPr>
              <a:t> SD, </a:t>
            </a:r>
            <a:r>
              <a:rPr lang="pt-BR" dirty="0" err="1" smtClean="0">
                <a:latin typeface="Times New Roman" pitchFamily="18" charset="0"/>
                <a:cs typeface="Times New Roman" pitchFamily="18" charset="0"/>
              </a:rPr>
              <a:t>Bodensteiner</a:t>
            </a:r>
            <a:r>
              <a:rPr lang="pt-BR" dirty="0" smtClean="0">
                <a:latin typeface="Times New Roman" pitchFamily="18" charset="0"/>
                <a:cs typeface="Times New Roman" pitchFamily="18" charset="0"/>
              </a:rPr>
              <a:t> JB, </a:t>
            </a:r>
            <a:r>
              <a:rPr lang="pt-BR" dirty="0" err="1" smtClean="0">
                <a:latin typeface="Times New Roman" pitchFamily="18" charset="0"/>
                <a:cs typeface="Times New Roman" pitchFamily="18" charset="0"/>
              </a:rPr>
              <a:t>Lotze</a:t>
            </a:r>
            <a:r>
              <a:rPr lang="pt-BR" dirty="0" smtClean="0">
                <a:latin typeface="Times New Roman" pitchFamily="18" charset="0"/>
                <a:cs typeface="Times New Roman" pitchFamily="18" charset="0"/>
              </a:rPr>
              <a:t> TE. </a:t>
            </a:r>
            <a:r>
              <a:rPr lang="pt-BR" dirty="0" err="1" smtClean="0">
                <a:latin typeface="Times New Roman" pitchFamily="18" charset="0"/>
                <a:cs typeface="Times New Roman" pitchFamily="18" charset="0"/>
              </a:rPr>
              <a:t>Frequency</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and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nature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cerebellar</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injury</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the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extremely</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premature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survivor</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with</a:t>
            </a:r>
            <a:r>
              <a:rPr lang="pt-BR" dirty="0" smtClean="0">
                <a:latin typeface="Times New Roman" pitchFamily="18" charset="0"/>
                <a:cs typeface="Times New Roman" pitchFamily="18" charset="0"/>
              </a:rPr>
              <a:t> cerebral </a:t>
            </a:r>
            <a:r>
              <a:rPr lang="pt-BR" dirty="0" err="1" smtClean="0">
                <a:latin typeface="Times New Roman" pitchFamily="18" charset="0"/>
                <a:cs typeface="Times New Roman" pitchFamily="18" charset="0"/>
              </a:rPr>
              <a:t>palsy</a:t>
            </a:r>
            <a:r>
              <a:rPr lang="pt-BR" dirty="0" smtClean="0">
                <a:latin typeface="Times New Roman" pitchFamily="18" charset="0"/>
                <a:cs typeface="Times New Roman" pitchFamily="18" charset="0"/>
              </a:rPr>
              <a:t>. J </a:t>
            </a:r>
            <a:r>
              <a:rPr lang="pt-BR" dirty="0" err="1" smtClean="0">
                <a:latin typeface="Times New Roman" pitchFamily="18" charset="0"/>
                <a:cs typeface="Times New Roman" pitchFamily="18" charset="0"/>
              </a:rPr>
              <a:t>Child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Neurol</a:t>
            </a:r>
            <a:r>
              <a:rPr lang="pt-BR" dirty="0" smtClean="0">
                <a:latin typeface="Times New Roman" pitchFamily="18" charset="0"/>
                <a:cs typeface="Times New Roman" pitchFamily="18" charset="0"/>
              </a:rPr>
              <a:t> 2005;20:60–4. </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3. </a:t>
            </a:r>
            <a:r>
              <a:rPr lang="pt-BR" dirty="0" err="1" smtClean="0">
                <a:latin typeface="Times New Roman" pitchFamily="18" charset="0"/>
                <a:cs typeface="Times New Roman" pitchFamily="18" charset="0"/>
              </a:rPr>
              <a:t>Limperopoulos</a:t>
            </a:r>
            <a:r>
              <a:rPr lang="pt-BR" dirty="0" smtClean="0">
                <a:latin typeface="Times New Roman" pitchFamily="18" charset="0"/>
                <a:cs typeface="Times New Roman" pitchFamily="18" charset="0"/>
              </a:rPr>
              <a:t> C, </a:t>
            </a:r>
            <a:r>
              <a:rPr lang="pt-BR" dirty="0" err="1" smtClean="0">
                <a:latin typeface="Times New Roman" pitchFamily="18" charset="0"/>
                <a:cs typeface="Times New Roman" pitchFamily="18" charset="0"/>
              </a:rPr>
              <a:t>Bassan</a:t>
            </a:r>
            <a:r>
              <a:rPr lang="pt-BR" dirty="0" smtClean="0">
                <a:latin typeface="Times New Roman" pitchFamily="18" charset="0"/>
                <a:cs typeface="Times New Roman" pitchFamily="18" charset="0"/>
              </a:rPr>
              <a:t> H, </a:t>
            </a:r>
            <a:r>
              <a:rPr lang="pt-BR" dirty="0" err="1" smtClean="0">
                <a:latin typeface="Times New Roman" pitchFamily="18" charset="0"/>
                <a:cs typeface="Times New Roman" pitchFamily="18" charset="0"/>
              </a:rPr>
              <a:t>Gauvreau</a:t>
            </a:r>
            <a:r>
              <a:rPr lang="pt-BR" dirty="0" smtClean="0">
                <a:latin typeface="Times New Roman" pitchFamily="18" charset="0"/>
                <a:cs typeface="Times New Roman" pitchFamily="18" charset="0"/>
              </a:rPr>
              <a:t> K,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Does </a:t>
            </a:r>
            <a:r>
              <a:rPr lang="pt-BR" dirty="0" err="1" smtClean="0">
                <a:latin typeface="Times New Roman" pitchFamily="18" charset="0"/>
                <a:cs typeface="Times New Roman" pitchFamily="18" charset="0"/>
              </a:rPr>
              <a:t>cerebellar</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injury</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premature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infants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contribute</a:t>
            </a:r>
            <a:r>
              <a:rPr lang="pt-BR" dirty="0" smtClean="0">
                <a:latin typeface="Times New Roman" pitchFamily="18" charset="0"/>
                <a:cs typeface="Times New Roman" pitchFamily="18" charset="0"/>
              </a:rPr>
              <a:t> to </a:t>
            </a:r>
            <a:r>
              <a:rPr lang="pt-BR" dirty="0" err="1" smtClean="0">
                <a:latin typeface="Times New Roman" pitchFamily="18" charset="0"/>
                <a:cs typeface="Times New Roman" pitchFamily="18" charset="0"/>
              </a:rPr>
              <a:t>the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high</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prevalence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long-term</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cognitive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learning</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and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behavioral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disability</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survivors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Pediatrics</a:t>
            </a:r>
            <a:r>
              <a:rPr lang="pt-BR" dirty="0" smtClean="0">
                <a:latin typeface="Times New Roman" pitchFamily="18" charset="0"/>
                <a:cs typeface="Times New Roman" pitchFamily="18" charset="0"/>
              </a:rPr>
              <a:t> 2007;120:584–93.</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 4. </a:t>
            </a:r>
            <a:r>
              <a:rPr lang="pt-BR" dirty="0" err="1" smtClean="0">
                <a:latin typeface="Times New Roman" pitchFamily="18" charset="0"/>
                <a:cs typeface="Times New Roman" pitchFamily="18" charset="0"/>
              </a:rPr>
              <a:t>Limperopoulos</a:t>
            </a:r>
            <a:r>
              <a:rPr lang="pt-BR" dirty="0" smtClean="0">
                <a:latin typeface="Times New Roman" pitchFamily="18" charset="0"/>
                <a:cs typeface="Times New Roman" pitchFamily="18" charset="0"/>
              </a:rPr>
              <a:t> C, Soul JS, </a:t>
            </a:r>
            <a:r>
              <a:rPr lang="pt-BR" dirty="0" err="1" smtClean="0">
                <a:latin typeface="Times New Roman" pitchFamily="18" charset="0"/>
                <a:cs typeface="Times New Roman" pitchFamily="18" charset="0"/>
              </a:rPr>
              <a:t>Haidar</a:t>
            </a:r>
            <a:r>
              <a:rPr lang="pt-BR" dirty="0" smtClean="0">
                <a:latin typeface="Times New Roman" pitchFamily="18" charset="0"/>
                <a:cs typeface="Times New Roman" pitchFamily="18" charset="0"/>
              </a:rPr>
              <a:t> H,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Impaired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trophic</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interactions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between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the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cerebellum</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and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the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cerebrum</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among</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preterm</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infants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Pediatrics</a:t>
            </a:r>
            <a:r>
              <a:rPr lang="pt-BR" dirty="0" smtClean="0">
                <a:latin typeface="Times New Roman" pitchFamily="18" charset="0"/>
                <a:cs typeface="Times New Roman" pitchFamily="18" charset="0"/>
              </a:rPr>
              <a:t> 2005;116:844–50. </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5.</a:t>
            </a:r>
            <a:r>
              <a:rPr lang="pt-BR" dirty="0" err="1" smtClean="0">
                <a:latin typeface="Times New Roman" pitchFamily="18" charset="0"/>
                <a:cs typeface="Times New Roman" pitchFamily="18" charset="0"/>
              </a:rPr>
              <a:t>Granziera</a:t>
            </a:r>
            <a:r>
              <a:rPr lang="pt-BR" dirty="0" smtClean="0">
                <a:latin typeface="Times New Roman" pitchFamily="18" charset="0"/>
                <a:cs typeface="Times New Roman" pitchFamily="18" charset="0"/>
              </a:rPr>
              <a:t> C, </a:t>
            </a:r>
            <a:r>
              <a:rPr lang="pt-BR" dirty="0" err="1" smtClean="0">
                <a:latin typeface="Times New Roman" pitchFamily="18" charset="0"/>
                <a:cs typeface="Times New Roman" pitchFamily="18" charset="0"/>
              </a:rPr>
              <a:t>Schmahmann</a:t>
            </a:r>
            <a:r>
              <a:rPr lang="pt-BR" dirty="0" smtClean="0">
                <a:latin typeface="Times New Roman" pitchFamily="18" charset="0"/>
                <a:cs typeface="Times New Roman" pitchFamily="18" charset="0"/>
              </a:rPr>
              <a:t> JD, </a:t>
            </a:r>
            <a:r>
              <a:rPr lang="pt-BR" dirty="0" err="1" smtClean="0">
                <a:latin typeface="Times New Roman" pitchFamily="18" charset="0"/>
                <a:cs typeface="Times New Roman" pitchFamily="18" charset="0"/>
              </a:rPr>
              <a:t>Hadjikhani</a:t>
            </a:r>
            <a:r>
              <a:rPr lang="pt-BR" dirty="0" smtClean="0">
                <a:latin typeface="Times New Roman" pitchFamily="18" charset="0"/>
                <a:cs typeface="Times New Roman" pitchFamily="18" charset="0"/>
              </a:rPr>
              <a:t> N,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Diffusion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spectrum</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imaging</a:t>
            </a:r>
            <a:r>
              <a:rPr lang="pt-BR" dirty="0" smtClean="0">
                <a:latin typeface="Times New Roman" pitchFamily="18" charset="0"/>
                <a:cs typeface="Times New Roman" pitchFamily="18" charset="0"/>
              </a:rPr>
              <a:t> shows </a:t>
            </a:r>
            <a:r>
              <a:rPr lang="pt-BR" dirty="0" err="1" smtClean="0">
                <a:latin typeface="Times New Roman" pitchFamily="18" charset="0"/>
                <a:cs typeface="Times New Roman" pitchFamily="18" charset="0"/>
              </a:rPr>
              <a:t>the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structural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basis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functional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cerebellar</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circuits</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the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human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cerebellum</a:t>
            </a:r>
            <a:r>
              <a:rPr lang="pt-BR" dirty="0" smtClean="0">
                <a:latin typeface="Times New Roman" pitchFamily="18" charset="0"/>
                <a:cs typeface="Times New Roman" pitchFamily="18" charset="0"/>
              </a:rPr>
              <a:t> in vivo. </a:t>
            </a:r>
            <a:r>
              <a:rPr lang="pt-BR" dirty="0" err="1" smtClean="0">
                <a:latin typeface="Times New Roman" pitchFamily="18" charset="0"/>
                <a:cs typeface="Times New Roman" pitchFamily="18" charset="0"/>
              </a:rPr>
              <a:t>PLoS</a:t>
            </a:r>
            <a:r>
              <a:rPr lang="pt-BR" dirty="0" smtClean="0">
                <a:latin typeface="Times New Roman" pitchFamily="18" charset="0"/>
                <a:cs typeface="Times New Roman" pitchFamily="18" charset="0"/>
              </a:rPr>
              <a:t> ONE 2009;4:e5101.</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 6. </a:t>
            </a:r>
            <a:r>
              <a:rPr lang="pt-BR" dirty="0" err="1" smtClean="0">
                <a:latin typeface="Times New Roman" pitchFamily="18" charset="0"/>
                <a:cs typeface="Times New Roman" pitchFamily="18" charset="0"/>
              </a:rPr>
              <a:t>GamaRL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Tavora</a:t>
            </a:r>
            <a:r>
              <a:rPr lang="pt-BR" dirty="0" smtClean="0">
                <a:latin typeface="Times New Roman" pitchFamily="18" charset="0"/>
                <a:cs typeface="Times New Roman" pitchFamily="18" charset="0"/>
              </a:rPr>
              <a:t> DF,</a:t>
            </a:r>
            <a:r>
              <a:rPr lang="pt-BR" dirty="0" err="1" smtClean="0">
                <a:latin typeface="Times New Roman" pitchFamily="18" charset="0"/>
                <a:cs typeface="Times New Roman" pitchFamily="18" charset="0"/>
              </a:rPr>
              <a:t>BomfimRC</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SilvaCE</a:t>
            </a:r>
            <a:r>
              <a:rPr lang="pt-BR" dirty="0" smtClean="0">
                <a:latin typeface="Times New Roman" pitchFamily="18" charset="0"/>
                <a:cs typeface="Times New Roman" pitchFamily="18" charset="0"/>
              </a:rPr>
              <a:t>,</a:t>
            </a:r>
            <a:r>
              <a:rPr lang="pt-BR" dirty="0" err="1" smtClean="0">
                <a:latin typeface="Times New Roman" pitchFamily="18" charset="0"/>
                <a:cs typeface="Times New Roman" pitchFamily="18" charset="0"/>
              </a:rPr>
              <a:t>BruinVM</a:t>
            </a:r>
            <a:r>
              <a:rPr lang="pt-BR" dirty="0" smtClean="0">
                <a:latin typeface="Times New Roman" pitchFamily="18" charset="0"/>
                <a:cs typeface="Times New Roman" pitchFamily="18" charset="0"/>
              </a:rPr>
              <a:t>,</a:t>
            </a:r>
            <a:r>
              <a:rPr lang="pt-BR" dirty="0" err="1" smtClean="0">
                <a:latin typeface="Times New Roman" pitchFamily="18" charset="0"/>
                <a:cs typeface="Times New Roman" pitchFamily="18" charset="0"/>
              </a:rPr>
              <a:t>BruinPF</a:t>
            </a:r>
            <a:r>
              <a:rPr lang="pt-BR" dirty="0" smtClean="0">
                <a:latin typeface="Times New Roman" pitchFamily="18" charset="0"/>
                <a:cs typeface="Times New Roman" pitchFamily="18" charset="0"/>
              </a:rPr>
              <a:t>.</a:t>
            </a:r>
            <a:r>
              <a:rPr lang="pt-BR" dirty="0" err="1" smtClean="0">
                <a:latin typeface="Times New Roman" pitchFamily="18" charset="0"/>
                <a:cs typeface="Times New Roman" pitchFamily="18" charset="0"/>
              </a:rPr>
              <a:t>MorphometryMRI</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the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differential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diagnosis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Parkinsonian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syndromes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Arq</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Neurop</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siquiatr</a:t>
            </a:r>
            <a:r>
              <a:rPr lang="pt-BR" dirty="0" smtClean="0">
                <a:latin typeface="Times New Roman" pitchFamily="18" charset="0"/>
                <a:cs typeface="Times New Roman" pitchFamily="18" charset="0"/>
              </a:rPr>
              <a:t> 2010;68:333–8. </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7. </a:t>
            </a:r>
            <a:r>
              <a:rPr lang="pt-BR" dirty="0" err="1" smtClean="0">
                <a:latin typeface="Times New Roman" pitchFamily="18" charset="0"/>
                <a:cs typeface="Times New Roman" pitchFamily="18" charset="0"/>
              </a:rPr>
              <a:t>Paviour</a:t>
            </a:r>
            <a:r>
              <a:rPr lang="pt-BR" dirty="0" smtClean="0">
                <a:latin typeface="Times New Roman" pitchFamily="18" charset="0"/>
                <a:cs typeface="Times New Roman" pitchFamily="18" charset="0"/>
              </a:rPr>
              <a:t> DC, </a:t>
            </a:r>
            <a:r>
              <a:rPr lang="pt-BR" dirty="0" err="1" smtClean="0">
                <a:latin typeface="Times New Roman" pitchFamily="18" charset="0"/>
                <a:cs typeface="Times New Roman" pitchFamily="18" charset="0"/>
              </a:rPr>
              <a:t>Price</a:t>
            </a:r>
            <a:r>
              <a:rPr lang="pt-BR" dirty="0" smtClean="0">
                <a:latin typeface="Times New Roman" pitchFamily="18" charset="0"/>
                <a:cs typeface="Times New Roman" pitchFamily="18" charset="0"/>
              </a:rPr>
              <a:t> SL, </a:t>
            </a:r>
            <a:r>
              <a:rPr lang="pt-BR" dirty="0" err="1" smtClean="0">
                <a:latin typeface="Times New Roman" pitchFamily="18" charset="0"/>
                <a:cs typeface="Times New Roman" pitchFamily="18" charset="0"/>
              </a:rPr>
              <a:t>Jahanshahi</a:t>
            </a:r>
            <a:r>
              <a:rPr lang="pt-BR" dirty="0" smtClean="0">
                <a:latin typeface="Times New Roman" pitchFamily="18" charset="0"/>
                <a:cs typeface="Times New Roman" pitchFamily="18" charset="0"/>
              </a:rPr>
              <a:t> M, </a:t>
            </a:r>
            <a:r>
              <a:rPr lang="pt-BR" dirty="0" err="1" smtClean="0">
                <a:latin typeface="Times New Roman" pitchFamily="18" charset="0"/>
                <a:cs typeface="Times New Roman" pitchFamily="18" charset="0"/>
              </a:rPr>
              <a:t>Lees</a:t>
            </a:r>
            <a:r>
              <a:rPr lang="pt-BR" dirty="0" smtClean="0">
                <a:latin typeface="Times New Roman" pitchFamily="18" charset="0"/>
                <a:cs typeface="Times New Roman" pitchFamily="18" charset="0"/>
              </a:rPr>
              <a:t> AJ, Fox NC. Regional </a:t>
            </a:r>
            <a:r>
              <a:rPr lang="pt-BR" dirty="0" err="1" smtClean="0">
                <a:latin typeface="Times New Roman" pitchFamily="18" charset="0"/>
                <a:cs typeface="Times New Roman" pitchFamily="18" charset="0"/>
              </a:rPr>
              <a:t>brain</a:t>
            </a:r>
            <a:r>
              <a:rPr lang="pt-BR" dirty="0" smtClean="0">
                <a:latin typeface="Times New Roman" pitchFamily="18" charset="0"/>
                <a:cs typeface="Times New Roman" pitchFamily="18" charset="0"/>
              </a:rPr>
              <a:t> volumes </a:t>
            </a:r>
            <a:r>
              <a:rPr lang="pt-BR" dirty="0" err="1" smtClean="0">
                <a:latin typeface="Times New Roman" pitchFamily="18" charset="0"/>
                <a:cs typeface="Times New Roman" pitchFamily="18" charset="0"/>
              </a:rPr>
              <a:t>distinguish</a:t>
            </a:r>
            <a:r>
              <a:rPr lang="pt-BR" dirty="0" smtClean="0">
                <a:latin typeface="Times New Roman" pitchFamily="18" charset="0"/>
                <a:cs typeface="Times New Roman" pitchFamily="18" charset="0"/>
              </a:rPr>
              <a:t> PSP, MSA-P, </a:t>
            </a:r>
            <a:r>
              <a:rPr lang="pt-BR" dirty="0" err="1" smtClean="0">
                <a:latin typeface="Times New Roman" pitchFamily="18" charset="0"/>
                <a:cs typeface="Times New Roman" pitchFamily="18" charset="0"/>
              </a:rPr>
              <a:t>and</a:t>
            </a:r>
            <a:r>
              <a:rPr lang="pt-BR" dirty="0" smtClean="0">
                <a:latin typeface="Times New Roman" pitchFamily="18" charset="0"/>
                <a:cs typeface="Times New Roman" pitchFamily="18" charset="0"/>
              </a:rPr>
              <a:t> PD: </a:t>
            </a:r>
            <a:r>
              <a:rPr lang="pt-BR" dirty="0" err="1" smtClean="0">
                <a:latin typeface="Times New Roman" pitchFamily="18" charset="0"/>
                <a:cs typeface="Times New Roman" pitchFamily="18" charset="0"/>
              </a:rPr>
              <a:t>MRI-based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clinico-radiological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correlations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Mov</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Disord</a:t>
            </a:r>
            <a:r>
              <a:rPr lang="pt-BR" dirty="0" smtClean="0">
                <a:latin typeface="Times New Roman" pitchFamily="18" charset="0"/>
                <a:cs typeface="Times New Roman" pitchFamily="18" charset="0"/>
              </a:rPr>
              <a:t> 2006;21:989–96.</a:t>
            </a:r>
          </a:p>
          <a:p>
            <a:pPr marL="274320" indent="-274320" algn="just" fontAlgn="auto">
              <a:spcAft>
                <a:spcPts val="0"/>
              </a:spcAft>
              <a:buFont typeface="Wingdings"/>
              <a:buChar char=""/>
              <a:defRPr/>
            </a:pPr>
            <a:endParaRPr lang="pt-BR" dirty="0">
              <a:latin typeface="Times New Roman" pitchFamily="18" charset="0"/>
              <a:cs typeface="Times New Roman" pitchFamily="18"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1"/>
                </a:solidFill>
                <a:latin typeface="Times New Roman" pitchFamily="18" charset="0"/>
                <a:cs typeface="Times New Roman" pitchFamily="18" charset="0"/>
              </a:rPr>
              <a:t>Referências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marL="274320" indent="-274320" algn="just" fontAlgn="auto">
              <a:spcAft>
                <a:spcPts val="0"/>
              </a:spcAft>
              <a:buFont typeface="Wingdings"/>
              <a:buChar char=""/>
              <a:defRPr/>
            </a:pPr>
            <a:r>
              <a:rPr lang="pt-BR" sz="1700" dirty="0" smtClean="0">
                <a:latin typeface="Times New Roman" pitchFamily="18" charset="0"/>
                <a:cs typeface="Times New Roman" pitchFamily="18" charset="0"/>
              </a:rPr>
              <a:t>8. </a:t>
            </a:r>
            <a:r>
              <a:rPr lang="pt-BR" sz="1700" dirty="0" err="1" smtClean="0">
                <a:latin typeface="Times New Roman" pitchFamily="18" charset="0"/>
                <a:cs typeface="Times New Roman" pitchFamily="18" charset="0"/>
              </a:rPr>
              <a:t>Beaulieu</a:t>
            </a:r>
            <a:r>
              <a:rPr lang="pt-BR" sz="1700" dirty="0" smtClean="0">
                <a:latin typeface="Times New Roman" pitchFamily="18" charset="0"/>
                <a:cs typeface="Times New Roman" pitchFamily="18" charset="0"/>
              </a:rPr>
              <a:t> C. </a:t>
            </a:r>
            <a:r>
              <a:rPr lang="pt-BR" sz="1700" dirty="0" err="1" smtClean="0">
                <a:latin typeface="Times New Roman" pitchFamily="18" charset="0"/>
                <a:cs typeface="Times New Roman" pitchFamily="18" charset="0"/>
              </a:rPr>
              <a:t>The</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basis</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of</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anisotropic</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water</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diffusion</a:t>
            </a:r>
            <a:r>
              <a:rPr lang="pt-BR" sz="1700" dirty="0" smtClean="0">
                <a:latin typeface="Times New Roman" pitchFamily="18" charset="0"/>
                <a:cs typeface="Times New Roman" pitchFamily="18" charset="0"/>
              </a:rPr>
              <a:t> in </a:t>
            </a:r>
            <a:r>
              <a:rPr lang="pt-BR" sz="1700" dirty="0" err="1" smtClean="0">
                <a:latin typeface="Times New Roman" pitchFamily="18" charset="0"/>
                <a:cs typeface="Times New Roman" pitchFamily="18" charset="0"/>
              </a:rPr>
              <a:t>the</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nervous</a:t>
            </a:r>
            <a:r>
              <a:rPr lang="pt-BR" sz="1700" dirty="0" smtClean="0">
                <a:latin typeface="Times New Roman" pitchFamily="18" charset="0"/>
                <a:cs typeface="Times New Roman" pitchFamily="18" charset="0"/>
              </a:rPr>
              <a:t> system – a </a:t>
            </a:r>
            <a:r>
              <a:rPr lang="pt-BR" sz="1700" dirty="0" err="1" smtClean="0">
                <a:latin typeface="Times New Roman" pitchFamily="18" charset="0"/>
                <a:cs typeface="Times New Roman" pitchFamily="18" charset="0"/>
              </a:rPr>
              <a:t>technical</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review</a:t>
            </a:r>
            <a:r>
              <a:rPr lang="pt-BR" sz="1700" dirty="0" smtClean="0">
                <a:latin typeface="Times New Roman" pitchFamily="18" charset="0"/>
                <a:cs typeface="Times New Roman" pitchFamily="18" charset="0"/>
              </a:rPr>
              <a:t>. NMR </a:t>
            </a:r>
            <a:r>
              <a:rPr lang="pt-BR" sz="1700" dirty="0" err="1" smtClean="0">
                <a:latin typeface="Times New Roman" pitchFamily="18" charset="0"/>
                <a:cs typeface="Times New Roman" pitchFamily="18" charset="0"/>
              </a:rPr>
              <a:t>Biomed</a:t>
            </a:r>
            <a:r>
              <a:rPr lang="pt-BR" sz="1700" dirty="0" smtClean="0">
                <a:latin typeface="Times New Roman" pitchFamily="18" charset="0"/>
                <a:cs typeface="Times New Roman" pitchFamily="18" charset="0"/>
              </a:rPr>
              <a:t> 2002;15:435–55.</a:t>
            </a:r>
          </a:p>
          <a:p>
            <a:pPr marL="274320" indent="-274320" algn="just" fontAlgn="auto">
              <a:spcAft>
                <a:spcPts val="0"/>
              </a:spcAft>
              <a:buFont typeface="Wingdings"/>
              <a:buChar char=""/>
              <a:defRPr/>
            </a:pPr>
            <a:r>
              <a:rPr lang="pt-BR" sz="1700" dirty="0" smtClean="0">
                <a:latin typeface="Times New Roman" pitchFamily="18" charset="0"/>
                <a:cs typeface="Times New Roman" pitchFamily="18" charset="0"/>
              </a:rPr>
              <a:t> 9. </a:t>
            </a:r>
            <a:r>
              <a:rPr lang="pt-BR" sz="1700" dirty="0" err="1" smtClean="0">
                <a:latin typeface="Times New Roman" pitchFamily="18" charset="0"/>
                <a:cs typeface="Times New Roman" pitchFamily="18" charset="0"/>
              </a:rPr>
              <a:t>Palisano</a:t>
            </a:r>
            <a:r>
              <a:rPr lang="pt-BR" sz="1700" dirty="0" smtClean="0">
                <a:latin typeface="Times New Roman" pitchFamily="18" charset="0"/>
                <a:cs typeface="Times New Roman" pitchFamily="18" charset="0"/>
              </a:rPr>
              <a:t> R, </a:t>
            </a:r>
            <a:r>
              <a:rPr lang="pt-BR" sz="1700" dirty="0" err="1" smtClean="0">
                <a:latin typeface="Times New Roman" pitchFamily="18" charset="0"/>
                <a:cs typeface="Times New Roman" pitchFamily="18" charset="0"/>
              </a:rPr>
              <a:t>Rosenbaum</a:t>
            </a:r>
            <a:r>
              <a:rPr lang="pt-BR" sz="1700" dirty="0" smtClean="0">
                <a:latin typeface="Times New Roman" pitchFamily="18" charset="0"/>
                <a:cs typeface="Times New Roman" pitchFamily="18" charset="0"/>
              </a:rPr>
              <a:t> P, Walter S, Russell D, Wood E, </a:t>
            </a:r>
            <a:r>
              <a:rPr lang="pt-BR" sz="1700" dirty="0" err="1" smtClean="0">
                <a:latin typeface="Times New Roman" pitchFamily="18" charset="0"/>
                <a:cs typeface="Times New Roman" pitchFamily="18" charset="0"/>
              </a:rPr>
              <a:t>Galuppi</a:t>
            </a:r>
            <a:r>
              <a:rPr lang="pt-BR" sz="1700" dirty="0" smtClean="0">
                <a:latin typeface="Times New Roman" pitchFamily="18" charset="0"/>
                <a:cs typeface="Times New Roman" pitchFamily="18" charset="0"/>
              </a:rPr>
              <a:t> B. </a:t>
            </a:r>
            <a:r>
              <a:rPr lang="pt-BR" sz="1700" dirty="0" err="1" smtClean="0">
                <a:latin typeface="Times New Roman" pitchFamily="18" charset="0"/>
                <a:cs typeface="Times New Roman" pitchFamily="18" charset="0"/>
              </a:rPr>
              <a:t>Development</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and</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reliability</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of</a:t>
            </a:r>
            <a:r>
              <a:rPr lang="pt-BR" sz="1700" dirty="0" smtClean="0">
                <a:latin typeface="Times New Roman" pitchFamily="18" charset="0"/>
                <a:cs typeface="Times New Roman" pitchFamily="18" charset="0"/>
              </a:rPr>
              <a:t> a system to </a:t>
            </a:r>
            <a:r>
              <a:rPr lang="pt-BR" sz="1700" dirty="0" err="1" smtClean="0">
                <a:latin typeface="Times New Roman" pitchFamily="18" charset="0"/>
                <a:cs typeface="Times New Roman" pitchFamily="18" charset="0"/>
              </a:rPr>
              <a:t>classify</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gross</a:t>
            </a:r>
            <a:r>
              <a:rPr lang="pt-BR" sz="1700" dirty="0" smtClean="0">
                <a:latin typeface="Times New Roman" pitchFamily="18" charset="0"/>
                <a:cs typeface="Times New Roman" pitchFamily="18" charset="0"/>
              </a:rPr>
              <a:t> motor </a:t>
            </a:r>
            <a:r>
              <a:rPr lang="pt-BR" sz="1700" dirty="0" err="1" smtClean="0">
                <a:latin typeface="Times New Roman" pitchFamily="18" charset="0"/>
                <a:cs typeface="Times New Roman" pitchFamily="18" charset="0"/>
              </a:rPr>
              <a:t>function</a:t>
            </a:r>
            <a:r>
              <a:rPr lang="pt-BR" sz="1700" dirty="0" smtClean="0">
                <a:latin typeface="Times New Roman" pitchFamily="18" charset="0"/>
                <a:cs typeface="Times New Roman" pitchFamily="18" charset="0"/>
              </a:rPr>
              <a:t> in </a:t>
            </a:r>
            <a:r>
              <a:rPr lang="pt-BR" sz="1700" dirty="0" err="1" smtClean="0">
                <a:latin typeface="Times New Roman" pitchFamily="18" charset="0"/>
                <a:cs typeface="Times New Roman" pitchFamily="18" charset="0"/>
              </a:rPr>
              <a:t>children</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with</a:t>
            </a:r>
            <a:r>
              <a:rPr lang="pt-BR" sz="1700" dirty="0" smtClean="0">
                <a:latin typeface="Times New Roman" pitchFamily="18" charset="0"/>
                <a:cs typeface="Times New Roman" pitchFamily="18" charset="0"/>
              </a:rPr>
              <a:t> cerebral </a:t>
            </a:r>
            <a:r>
              <a:rPr lang="pt-BR" sz="1700" dirty="0" err="1" smtClean="0">
                <a:latin typeface="Times New Roman" pitchFamily="18" charset="0"/>
                <a:cs typeface="Times New Roman" pitchFamily="18" charset="0"/>
              </a:rPr>
              <a:t>palsy</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Dev</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Med</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Child</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Neurol</a:t>
            </a:r>
            <a:r>
              <a:rPr lang="pt-BR" sz="1700" dirty="0" smtClean="0">
                <a:latin typeface="Times New Roman" pitchFamily="18" charset="0"/>
                <a:cs typeface="Times New Roman" pitchFamily="18" charset="0"/>
              </a:rPr>
              <a:t> 1997;39:214–23.</a:t>
            </a:r>
          </a:p>
          <a:p>
            <a:pPr marL="274320" indent="-274320" algn="just" fontAlgn="auto">
              <a:spcAft>
                <a:spcPts val="0"/>
              </a:spcAft>
              <a:buFont typeface="Wingdings"/>
              <a:buChar char=""/>
              <a:defRPr/>
            </a:pPr>
            <a:r>
              <a:rPr lang="pt-BR" sz="1700" dirty="0" smtClean="0">
                <a:latin typeface="Times New Roman" pitchFamily="18" charset="0"/>
                <a:cs typeface="Times New Roman" pitchFamily="18" charset="0"/>
              </a:rPr>
              <a:t> 10. </a:t>
            </a:r>
            <a:r>
              <a:rPr lang="pt-BR" sz="1700" dirty="0" err="1" smtClean="0">
                <a:latin typeface="Times New Roman" pitchFamily="18" charset="0"/>
                <a:cs typeface="Times New Roman" pitchFamily="18" charset="0"/>
              </a:rPr>
              <a:t>Mori</a:t>
            </a:r>
            <a:r>
              <a:rPr lang="pt-BR" sz="1700" dirty="0" smtClean="0">
                <a:latin typeface="Times New Roman" pitchFamily="18" charset="0"/>
                <a:cs typeface="Times New Roman" pitchFamily="18" charset="0"/>
              </a:rPr>
              <a:t> S, </a:t>
            </a:r>
            <a:r>
              <a:rPr lang="pt-BR" sz="1700" dirty="0" err="1" smtClean="0">
                <a:latin typeface="Times New Roman" pitchFamily="18" charset="0"/>
                <a:cs typeface="Times New Roman" pitchFamily="18" charset="0"/>
              </a:rPr>
              <a:t>Crain</a:t>
            </a:r>
            <a:r>
              <a:rPr lang="pt-BR" sz="1700" dirty="0" smtClean="0">
                <a:latin typeface="Times New Roman" pitchFamily="18" charset="0"/>
                <a:cs typeface="Times New Roman" pitchFamily="18" charset="0"/>
              </a:rPr>
              <a:t> BJ, </a:t>
            </a:r>
            <a:r>
              <a:rPr lang="pt-BR" sz="1700" dirty="0" err="1" smtClean="0">
                <a:latin typeface="Times New Roman" pitchFamily="18" charset="0"/>
                <a:cs typeface="Times New Roman" pitchFamily="18" charset="0"/>
              </a:rPr>
              <a:t>Chacko</a:t>
            </a:r>
            <a:r>
              <a:rPr lang="pt-BR" sz="1700" dirty="0" smtClean="0">
                <a:latin typeface="Times New Roman" pitchFamily="18" charset="0"/>
                <a:cs typeface="Times New Roman" pitchFamily="18" charset="0"/>
              </a:rPr>
              <a:t> VP, van </a:t>
            </a:r>
            <a:r>
              <a:rPr lang="pt-BR" sz="1700" dirty="0" err="1" smtClean="0">
                <a:latin typeface="Times New Roman" pitchFamily="18" charset="0"/>
                <a:cs typeface="Times New Roman" pitchFamily="18" charset="0"/>
              </a:rPr>
              <a:t>Zijl</a:t>
            </a:r>
            <a:r>
              <a:rPr lang="pt-BR" sz="1700" dirty="0" smtClean="0">
                <a:latin typeface="Times New Roman" pitchFamily="18" charset="0"/>
                <a:cs typeface="Times New Roman" pitchFamily="18" charset="0"/>
              </a:rPr>
              <a:t> PC. </a:t>
            </a:r>
            <a:r>
              <a:rPr lang="pt-BR" sz="1700" dirty="0" err="1" smtClean="0">
                <a:latin typeface="Times New Roman" pitchFamily="18" charset="0"/>
                <a:cs typeface="Times New Roman" pitchFamily="18" charset="0"/>
              </a:rPr>
              <a:t>Three-dimensional</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tracking</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of</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axonal</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projections</a:t>
            </a:r>
            <a:endParaRPr lang="pt-BR" sz="1700" dirty="0" smtClean="0">
              <a:latin typeface="Times New Roman" pitchFamily="18" charset="0"/>
              <a:cs typeface="Times New Roman" pitchFamily="18" charset="0"/>
            </a:endParaRPr>
          </a:p>
          <a:p>
            <a:pPr marL="274320" indent="-274320" algn="just" fontAlgn="auto">
              <a:spcAft>
                <a:spcPts val="0"/>
              </a:spcAft>
              <a:buFont typeface="Wingdings"/>
              <a:buChar char=""/>
              <a:defRPr/>
            </a:pPr>
            <a:r>
              <a:rPr lang="pt-BR" sz="1700" dirty="0" smtClean="0">
                <a:latin typeface="Times New Roman" pitchFamily="18" charset="0"/>
                <a:cs typeface="Times New Roman" pitchFamily="18" charset="0"/>
              </a:rPr>
              <a:t> 11. </a:t>
            </a:r>
            <a:r>
              <a:rPr lang="pt-BR" sz="1700" dirty="0" err="1" smtClean="0">
                <a:latin typeface="Times New Roman" pitchFamily="18" charset="0"/>
                <a:cs typeface="Times New Roman" pitchFamily="18" charset="0"/>
              </a:rPr>
              <a:t>Salmi</a:t>
            </a:r>
            <a:r>
              <a:rPr lang="pt-BR" sz="1700" dirty="0" smtClean="0">
                <a:latin typeface="Times New Roman" pitchFamily="18" charset="0"/>
                <a:cs typeface="Times New Roman" pitchFamily="18" charset="0"/>
              </a:rPr>
              <a:t> J, </a:t>
            </a:r>
            <a:r>
              <a:rPr lang="pt-BR" sz="1700" dirty="0" err="1" smtClean="0">
                <a:latin typeface="Times New Roman" pitchFamily="18" charset="0"/>
                <a:cs typeface="Times New Roman" pitchFamily="18" charset="0"/>
              </a:rPr>
              <a:t>Pallesen</a:t>
            </a:r>
            <a:r>
              <a:rPr lang="pt-BR" sz="1700" dirty="0" smtClean="0">
                <a:latin typeface="Times New Roman" pitchFamily="18" charset="0"/>
                <a:cs typeface="Times New Roman" pitchFamily="18" charset="0"/>
              </a:rPr>
              <a:t> KJ, </a:t>
            </a:r>
            <a:r>
              <a:rPr lang="pt-BR" sz="1700" dirty="0" err="1" smtClean="0">
                <a:latin typeface="Times New Roman" pitchFamily="18" charset="0"/>
                <a:cs typeface="Times New Roman" pitchFamily="18" charset="0"/>
              </a:rPr>
              <a:t>Neuvonen</a:t>
            </a:r>
            <a:r>
              <a:rPr lang="pt-BR" sz="1700" dirty="0" smtClean="0">
                <a:latin typeface="Times New Roman" pitchFamily="18" charset="0"/>
                <a:cs typeface="Times New Roman" pitchFamily="18" charset="0"/>
              </a:rPr>
              <a:t> T, </a:t>
            </a:r>
            <a:r>
              <a:rPr lang="pt-BR" sz="1700" dirty="0" err="1" smtClean="0">
                <a:latin typeface="Times New Roman" pitchFamily="18" charset="0"/>
                <a:cs typeface="Times New Roman" pitchFamily="18" charset="0"/>
              </a:rPr>
              <a:t>et</a:t>
            </a:r>
            <a:r>
              <a:rPr lang="pt-BR" sz="1700" dirty="0" smtClean="0">
                <a:latin typeface="Times New Roman" pitchFamily="18" charset="0"/>
                <a:cs typeface="Times New Roman" pitchFamily="18" charset="0"/>
              </a:rPr>
              <a:t> al. </a:t>
            </a:r>
            <a:r>
              <a:rPr lang="pt-BR" sz="1700" dirty="0" err="1" smtClean="0">
                <a:latin typeface="Times New Roman" pitchFamily="18" charset="0"/>
                <a:cs typeface="Times New Roman" pitchFamily="18" charset="0"/>
              </a:rPr>
              <a:t>Cognitive</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and</a:t>
            </a:r>
            <a:r>
              <a:rPr lang="pt-BR" sz="1700" dirty="0" smtClean="0">
                <a:latin typeface="Times New Roman" pitchFamily="18" charset="0"/>
                <a:cs typeface="Times New Roman" pitchFamily="18" charset="0"/>
              </a:rPr>
              <a:t> motor loops </a:t>
            </a:r>
            <a:r>
              <a:rPr lang="pt-BR" sz="1700" dirty="0" err="1" smtClean="0">
                <a:latin typeface="Times New Roman" pitchFamily="18" charset="0"/>
                <a:cs typeface="Times New Roman" pitchFamily="18" charset="0"/>
              </a:rPr>
              <a:t>of</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the</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human</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cerebro-cerebellar</a:t>
            </a:r>
            <a:r>
              <a:rPr lang="pt-BR" sz="1700" dirty="0" smtClean="0">
                <a:latin typeface="Times New Roman" pitchFamily="18" charset="0"/>
                <a:cs typeface="Times New Roman" pitchFamily="18" charset="0"/>
              </a:rPr>
              <a:t> system. J </a:t>
            </a:r>
            <a:r>
              <a:rPr lang="pt-BR" sz="1700" dirty="0" err="1" smtClean="0">
                <a:latin typeface="Times New Roman" pitchFamily="18" charset="0"/>
                <a:cs typeface="Times New Roman" pitchFamily="18" charset="0"/>
              </a:rPr>
              <a:t>Cogn</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Neurosci</a:t>
            </a:r>
            <a:r>
              <a:rPr lang="pt-BR" sz="1700" dirty="0" smtClean="0">
                <a:latin typeface="Times New Roman" pitchFamily="18" charset="0"/>
                <a:cs typeface="Times New Roman" pitchFamily="18" charset="0"/>
              </a:rPr>
              <a:t> 2010;22:2663–76.</a:t>
            </a:r>
          </a:p>
          <a:p>
            <a:pPr marL="274320" indent="-274320" algn="just" fontAlgn="auto">
              <a:spcAft>
                <a:spcPts val="0"/>
              </a:spcAft>
              <a:buFont typeface="Wingdings"/>
              <a:buChar char=""/>
              <a:defRPr/>
            </a:pPr>
            <a:r>
              <a:rPr lang="pt-BR" sz="1700" dirty="0" smtClean="0">
                <a:latin typeface="Times New Roman" pitchFamily="18" charset="0"/>
                <a:cs typeface="Times New Roman" pitchFamily="18" charset="0"/>
              </a:rPr>
              <a:t> 12. Volpe JJ. </a:t>
            </a:r>
            <a:r>
              <a:rPr lang="pt-BR" sz="1700" dirty="0" err="1" smtClean="0">
                <a:latin typeface="Times New Roman" pitchFamily="18" charset="0"/>
                <a:cs typeface="Times New Roman" pitchFamily="18" charset="0"/>
              </a:rPr>
              <a:t>Cerebellum</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of</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the</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premature</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infant</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rapidly</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developing</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vulnerable</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clinically</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important</a:t>
            </a:r>
            <a:r>
              <a:rPr lang="pt-BR" sz="1700" dirty="0" smtClean="0">
                <a:latin typeface="Times New Roman" pitchFamily="18" charset="0"/>
                <a:cs typeface="Times New Roman" pitchFamily="18" charset="0"/>
              </a:rPr>
              <a:t>. J </a:t>
            </a:r>
            <a:r>
              <a:rPr lang="pt-BR" sz="1700" dirty="0" err="1" smtClean="0">
                <a:latin typeface="Times New Roman" pitchFamily="18" charset="0"/>
                <a:cs typeface="Times New Roman" pitchFamily="18" charset="0"/>
              </a:rPr>
              <a:t>Child</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Neurol</a:t>
            </a:r>
            <a:r>
              <a:rPr lang="pt-BR" sz="1700" dirty="0" smtClean="0">
                <a:latin typeface="Times New Roman" pitchFamily="18" charset="0"/>
                <a:cs typeface="Times New Roman" pitchFamily="18" charset="0"/>
              </a:rPr>
              <a:t> 2009;24:1085–104.</a:t>
            </a:r>
          </a:p>
          <a:p>
            <a:pPr marL="274320" indent="-274320" algn="just" fontAlgn="auto">
              <a:spcAft>
                <a:spcPts val="0"/>
              </a:spcAft>
              <a:buFont typeface="Wingdings"/>
              <a:buChar char=""/>
              <a:defRPr/>
            </a:pPr>
            <a:r>
              <a:rPr lang="pt-BR" sz="1700" dirty="0" smtClean="0">
                <a:latin typeface="Times New Roman" pitchFamily="18" charset="0"/>
                <a:cs typeface="Times New Roman" pitchFamily="18" charset="0"/>
              </a:rPr>
              <a:t>13. </a:t>
            </a:r>
            <a:r>
              <a:rPr lang="pt-BR" sz="1700" dirty="0" err="1" smtClean="0">
                <a:latin typeface="Times New Roman" pitchFamily="18" charset="0"/>
                <a:cs typeface="Times New Roman" pitchFamily="18" charset="0"/>
              </a:rPr>
              <a:t>Pierson</a:t>
            </a:r>
            <a:r>
              <a:rPr lang="pt-BR" sz="1700" dirty="0" smtClean="0">
                <a:latin typeface="Times New Roman" pitchFamily="18" charset="0"/>
                <a:cs typeface="Times New Roman" pitchFamily="18" charset="0"/>
              </a:rPr>
              <a:t> CR, </a:t>
            </a:r>
            <a:r>
              <a:rPr lang="pt-BR" sz="1700" dirty="0" err="1" smtClean="0">
                <a:latin typeface="Times New Roman" pitchFamily="18" charset="0"/>
                <a:cs typeface="Times New Roman" pitchFamily="18" charset="0"/>
              </a:rPr>
              <a:t>Folkerth</a:t>
            </a:r>
            <a:r>
              <a:rPr lang="pt-BR" sz="1700" dirty="0" smtClean="0">
                <a:latin typeface="Times New Roman" pitchFamily="18" charset="0"/>
                <a:cs typeface="Times New Roman" pitchFamily="18" charset="0"/>
              </a:rPr>
              <a:t> RD, </a:t>
            </a:r>
            <a:r>
              <a:rPr lang="pt-BR" sz="1700" dirty="0" err="1" smtClean="0">
                <a:latin typeface="Times New Roman" pitchFamily="18" charset="0"/>
                <a:cs typeface="Times New Roman" pitchFamily="18" charset="0"/>
              </a:rPr>
              <a:t>Billiards</a:t>
            </a:r>
            <a:r>
              <a:rPr lang="pt-BR" sz="1700" dirty="0" smtClean="0">
                <a:latin typeface="Times New Roman" pitchFamily="18" charset="0"/>
                <a:cs typeface="Times New Roman" pitchFamily="18" charset="0"/>
              </a:rPr>
              <a:t> SS, </a:t>
            </a:r>
            <a:r>
              <a:rPr lang="pt-BR" sz="1700" dirty="0" err="1" smtClean="0">
                <a:latin typeface="Times New Roman" pitchFamily="18" charset="0"/>
                <a:cs typeface="Times New Roman" pitchFamily="18" charset="0"/>
              </a:rPr>
              <a:t>et</a:t>
            </a:r>
            <a:r>
              <a:rPr lang="pt-BR" sz="1700" dirty="0" smtClean="0">
                <a:latin typeface="Times New Roman" pitchFamily="18" charset="0"/>
                <a:cs typeface="Times New Roman" pitchFamily="18" charset="0"/>
              </a:rPr>
              <a:t> al. Gray </a:t>
            </a:r>
            <a:r>
              <a:rPr lang="pt-BR" sz="1700" dirty="0" err="1" smtClean="0">
                <a:latin typeface="Times New Roman" pitchFamily="18" charset="0"/>
                <a:cs typeface="Times New Roman" pitchFamily="18" charset="0"/>
              </a:rPr>
              <a:t>matter</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injury</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associated</a:t>
            </a:r>
            <a:r>
              <a:rPr lang="pt-BR" sz="1700" dirty="0" smtClean="0">
                <a:latin typeface="Times New Roman" pitchFamily="18" charset="0"/>
                <a:cs typeface="Times New Roman" pitchFamily="18" charset="0"/>
              </a:rPr>
              <a:t> with periventricular </a:t>
            </a:r>
            <a:r>
              <a:rPr lang="pt-BR" sz="1700" dirty="0" err="1" smtClean="0">
                <a:latin typeface="Times New Roman" pitchFamily="18" charset="0"/>
                <a:cs typeface="Times New Roman" pitchFamily="18" charset="0"/>
              </a:rPr>
              <a:t>leukomalacia</a:t>
            </a:r>
            <a:r>
              <a:rPr lang="pt-BR" sz="1700" dirty="0" smtClean="0">
                <a:latin typeface="Times New Roman" pitchFamily="18" charset="0"/>
                <a:cs typeface="Times New Roman" pitchFamily="18" charset="0"/>
              </a:rPr>
              <a:t> in </a:t>
            </a:r>
            <a:r>
              <a:rPr lang="pt-BR" sz="1700" dirty="0" err="1" smtClean="0">
                <a:latin typeface="Times New Roman" pitchFamily="18" charset="0"/>
                <a:cs typeface="Times New Roman" pitchFamily="18" charset="0"/>
              </a:rPr>
              <a:t>the</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premature</a:t>
            </a:r>
            <a:r>
              <a:rPr lang="pt-BR" sz="1700" dirty="0" smtClean="0">
                <a:latin typeface="Times New Roman" pitchFamily="18" charset="0"/>
                <a:cs typeface="Times New Roman" pitchFamily="18" charset="0"/>
              </a:rPr>
              <a:t> infant. </a:t>
            </a:r>
            <a:r>
              <a:rPr lang="pt-BR" sz="1700" dirty="0" err="1" smtClean="0">
                <a:latin typeface="Times New Roman" pitchFamily="18" charset="0"/>
                <a:cs typeface="Times New Roman" pitchFamily="18" charset="0"/>
              </a:rPr>
              <a:t>Acta</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Neuropathol</a:t>
            </a:r>
            <a:r>
              <a:rPr lang="pt-BR" sz="1700" dirty="0" smtClean="0">
                <a:latin typeface="Times New Roman" pitchFamily="18" charset="0"/>
                <a:cs typeface="Times New Roman" pitchFamily="18" charset="0"/>
              </a:rPr>
              <a:t> 2007;114:619–31. </a:t>
            </a:r>
          </a:p>
          <a:p>
            <a:pPr marL="274320" indent="-274320" algn="just" fontAlgn="auto">
              <a:spcAft>
                <a:spcPts val="0"/>
              </a:spcAft>
              <a:buFont typeface="Wingdings"/>
              <a:buChar char=""/>
              <a:defRPr/>
            </a:pPr>
            <a:r>
              <a:rPr lang="pt-BR" sz="1700" dirty="0" smtClean="0">
                <a:latin typeface="Times New Roman" pitchFamily="18" charset="0"/>
                <a:cs typeface="Times New Roman" pitchFamily="18" charset="0"/>
              </a:rPr>
              <a:t>14. </a:t>
            </a:r>
            <a:r>
              <a:rPr lang="pt-BR" sz="1700" dirty="0" err="1" smtClean="0">
                <a:latin typeface="Times New Roman" pitchFamily="18" charset="0"/>
                <a:cs typeface="Times New Roman" pitchFamily="18" charset="0"/>
              </a:rPr>
              <a:t>Shah</a:t>
            </a:r>
            <a:r>
              <a:rPr lang="pt-BR" sz="1700" dirty="0" smtClean="0">
                <a:latin typeface="Times New Roman" pitchFamily="18" charset="0"/>
                <a:cs typeface="Times New Roman" pitchFamily="18" charset="0"/>
              </a:rPr>
              <a:t> DK, Anderson PJ, </a:t>
            </a:r>
            <a:r>
              <a:rPr lang="pt-BR" sz="1700" dirty="0" err="1" smtClean="0">
                <a:latin typeface="Times New Roman" pitchFamily="18" charset="0"/>
                <a:cs typeface="Times New Roman" pitchFamily="18" charset="0"/>
              </a:rPr>
              <a:t>Carlin</a:t>
            </a:r>
            <a:r>
              <a:rPr lang="pt-BR" sz="1700" dirty="0" smtClean="0">
                <a:latin typeface="Times New Roman" pitchFamily="18" charset="0"/>
                <a:cs typeface="Times New Roman" pitchFamily="18" charset="0"/>
              </a:rPr>
              <a:t> JB, </a:t>
            </a:r>
            <a:r>
              <a:rPr lang="pt-BR" sz="1700" dirty="0" err="1" smtClean="0">
                <a:latin typeface="Times New Roman" pitchFamily="18" charset="0"/>
                <a:cs typeface="Times New Roman" pitchFamily="18" charset="0"/>
              </a:rPr>
              <a:t>et</a:t>
            </a:r>
            <a:r>
              <a:rPr lang="pt-BR" sz="1700" dirty="0" smtClean="0">
                <a:latin typeface="Times New Roman" pitchFamily="18" charset="0"/>
                <a:cs typeface="Times New Roman" pitchFamily="18" charset="0"/>
              </a:rPr>
              <a:t> al. </a:t>
            </a:r>
            <a:r>
              <a:rPr lang="pt-BR" sz="1700" dirty="0" err="1" smtClean="0">
                <a:latin typeface="Times New Roman" pitchFamily="18" charset="0"/>
                <a:cs typeface="Times New Roman" pitchFamily="18" charset="0"/>
              </a:rPr>
              <a:t>Reduction</a:t>
            </a:r>
            <a:r>
              <a:rPr lang="pt-BR" sz="1700" dirty="0" smtClean="0">
                <a:latin typeface="Times New Roman" pitchFamily="18" charset="0"/>
                <a:cs typeface="Times New Roman" pitchFamily="18" charset="0"/>
              </a:rPr>
              <a:t> in </a:t>
            </a:r>
            <a:r>
              <a:rPr lang="pt-BR" sz="1700" dirty="0" err="1" smtClean="0">
                <a:latin typeface="Times New Roman" pitchFamily="18" charset="0"/>
                <a:cs typeface="Times New Roman" pitchFamily="18" charset="0"/>
              </a:rPr>
              <a:t>cerebellar</a:t>
            </a:r>
            <a:r>
              <a:rPr lang="pt-BR" sz="1700" dirty="0" smtClean="0">
                <a:latin typeface="Times New Roman" pitchFamily="18" charset="0"/>
                <a:cs typeface="Times New Roman" pitchFamily="18" charset="0"/>
              </a:rPr>
              <a:t> volumes in </a:t>
            </a:r>
            <a:r>
              <a:rPr lang="pt-BR" sz="1700" dirty="0" err="1" smtClean="0">
                <a:latin typeface="Times New Roman" pitchFamily="18" charset="0"/>
                <a:cs typeface="Times New Roman" pitchFamily="18" charset="0"/>
              </a:rPr>
              <a:t>preterm</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infants</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relationship</a:t>
            </a:r>
            <a:r>
              <a:rPr lang="pt-BR" sz="1700" dirty="0" smtClean="0">
                <a:latin typeface="Times New Roman" pitchFamily="18" charset="0"/>
                <a:cs typeface="Times New Roman" pitchFamily="18" charset="0"/>
              </a:rPr>
              <a:t> to </a:t>
            </a:r>
            <a:r>
              <a:rPr lang="pt-BR" sz="1700" dirty="0" err="1" smtClean="0">
                <a:latin typeface="Times New Roman" pitchFamily="18" charset="0"/>
                <a:cs typeface="Times New Roman" pitchFamily="18" charset="0"/>
              </a:rPr>
              <a:t>white</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matter</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injury</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and</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neurodevelopment</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at</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two</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years</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of</a:t>
            </a:r>
            <a:r>
              <a:rPr lang="pt-BR" sz="1700" dirty="0" smtClean="0">
                <a:latin typeface="Times New Roman" pitchFamily="18" charset="0"/>
                <a:cs typeface="Times New Roman" pitchFamily="18" charset="0"/>
              </a:rPr>
              <a:t> age. </a:t>
            </a:r>
            <a:r>
              <a:rPr lang="pt-BR" sz="1700" dirty="0" err="1" smtClean="0">
                <a:latin typeface="Times New Roman" pitchFamily="18" charset="0"/>
                <a:cs typeface="Times New Roman" pitchFamily="18" charset="0"/>
              </a:rPr>
              <a:t>Pediatr</a:t>
            </a:r>
            <a:r>
              <a:rPr lang="pt-BR" sz="1700" dirty="0" smtClean="0">
                <a:latin typeface="Times New Roman" pitchFamily="18" charset="0"/>
                <a:cs typeface="Times New Roman" pitchFamily="18" charset="0"/>
              </a:rPr>
              <a:t> </a:t>
            </a:r>
            <a:r>
              <a:rPr lang="pt-BR" sz="1700" dirty="0" err="1" smtClean="0">
                <a:latin typeface="Times New Roman" pitchFamily="18" charset="0"/>
                <a:cs typeface="Times New Roman" pitchFamily="18" charset="0"/>
              </a:rPr>
              <a:t>Res</a:t>
            </a:r>
            <a:r>
              <a:rPr lang="pt-BR" sz="1700" dirty="0" smtClean="0">
                <a:latin typeface="Times New Roman" pitchFamily="18" charset="0"/>
                <a:cs typeface="Times New Roman" pitchFamily="18" charset="0"/>
              </a:rPr>
              <a:t> 2006;60:97–102.</a:t>
            </a:r>
          </a:p>
          <a:p>
            <a:pPr marL="274320" indent="-274320" algn="just" fontAlgn="auto">
              <a:spcAft>
                <a:spcPts val="0"/>
              </a:spcAft>
              <a:buFont typeface="Wingdings"/>
              <a:buChar char=""/>
              <a:defRPr/>
            </a:pPr>
            <a:endParaRPr lang="pt-BR" sz="1700" dirty="0">
              <a:latin typeface="Times New Roman" pitchFamily="18" charset="0"/>
              <a:cs typeface="Times New Roman" pitchFamily="18"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1"/>
                </a:solidFill>
                <a:latin typeface="Times New Roman" pitchFamily="18" charset="0"/>
                <a:cs typeface="Times New Roman" pitchFamily="18" charset="0"/>
              </a:rPr>
              <a:t>Referências</a:t>
            </a:r>
            <a:endParaRPr lang="pt-BR" dirty="0"/>
          </a:p>
        </p:txBody>
      </p:sp>
      <p:sp>
        <p:nvSpPr>
          <p:cNvPr id="68611" name="Espaço Reservado para Conteúdo 2"/>
          <p:cNvSpPr>
            <a:spLocks noGrp="1"/>
          </p:cNvSpPr>
          <p:nvPr>
            <p:ph sz="quarter" idx="1"/>
          </p:nvPr>
        </p:nvSpPr>
        <p:spPr>
          <a:xfrm>
            <a:off x="357188" y="1285875"/>
            <a:ext cx="8072437" cy="5230813"/>
          </a:xfrm>
        </p:spPr>
        <p:txBody>
          <a:bodyPr/>
          <a:lstStyle/>
          <a:p>
            <a:pPr algn="just"/>
            <a:r>
              <a:rPr lang="pt-BR" sz="1700" smtClean="0">
                <a:latin typeface="Times New Roman" pitchFamily="18" charset="0"/>
                <a:cs typeface="Times New Roman" pitchFamily="18" charset="0"/>
              </a:rPr>
              <a:t>15. Srinivasan L, Allsop J, Counsell SJ, Boardman JP, Edwards AD, Rutherford M. Smaller cerebellar volumes in very preterm infants at term-equivalent age are associated with the presence of supratentorial lesions. AJNR Am J Neuroradiol 2006;27:573–9.</a:t>
            </a:r>
          </a:p>
          <a:p>
            <a:pPr algn="just"/>
            <a:r>
              <a:rPr lang="pt-BR" sz="1700" smtClean="0">
                <a:latin typeface="Times New Roman" pitchFamily="18" charset="0"/>
                <a:cs typeface="Times New Roman" pitchFamily="18" charset="0"/>
              </a:rPr>
              <a:t> 16. Middleton FA, Strick PL. Basal ganglia and cerebellar loops: motor and cognitive circuits. Brain Res Brain Res Rev 2000;31:236–50. </a:t>
            </a:r>
          </a:p>
          <a:p>
            <a:pPr algn="just"/>
            <a:r>
              <a:rPr lang="pt-BR" sz="1700" smtClean="0">
                <a:latin typeface="Times New Roman" pitchFamily="18" charset="0"/>
                <a:cs typeface="Times New Roman" pitchFamily="18" charset="0"/>
              </a:rPr>
              <a:t>17. Holdefer RN, Miller LE, Chen LL, Houk JC. Functional connectivity between cerebellum and primary motor cortex in the awake monkey. J Neurophysiol 2000;84:585–90. </a:t>
            </a:r>
          </a:p>
          <a:p>
            <a:pPr algn="just"/>
            <a:r>
              <a:rPr lang="pt-BR" sz="1700" smtClean="0">
                <a:latin typeface="Times New Roman" pitchFamily="18" charset="0"/>
                <a:cs typeface="Times New Roman" pitchFamily="18" charset="0"/>
              </a:rPr>
              <a:t>18 Penhune VB, Steele CJ. Parallel contributions of cerebellar, striatal and M1 mechanisms to motor sequence learning. Behav Brain Res 2012;226: 579–9</a:t>
            </a:r>
          </a:p>
          <a:p>
            <a:pPr algn="just"/>
            <a:r>
              <a:rPr lang="pt-BR" sz="1700" smtClean="0">
                <a:latin typeface="Times New Roman" pitchFamily="18" charset="0"/>
                <a:cs typeface="Times New Roman" pitchFamily="18" charset="0"/>
              </a:rPr>
              <a:t>19. Trivedi R, Agarwal S, Shah V, et al. Correlation of quantitative sensorimotor tractography with clinical grade of cerebral palsy. Neuroradiology 2010;52:759–65.</a:t>
            </a:r>
          </a:p>
          <a:p>
            <a:pPr algn="just"/>
            <a:r>
              <a:rPr lang="pt-BR" sz="1700" smtClean="0">
                <a:latin typeface="Times New Roman" pitchFamily="18" charset="0"/>
                <a:cs typeface="Times New Roman" pitchFamily="18" charset="0"/>
              </a:rPr>
              <a:t> 20. Trivedi R, Gupta RK, Shah V, et al. Treatment-induced plasticity in cerebral palsy: a diffusion tensor imaging study. Pediatr Neurol 2008;39:341–9</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sz="2600" b="1" cap="none" smtClean="0">
                <a:solidFill>
                  <a:srgbClr val="FF3399"/>
                </a:solidFill>
              </a:rPr>
              <a:t>Nota do Editor do site, Dr. Paulo R. Margotto</a:t>
            </a:r>
            <a:br>
              <a:rPr lang="pt-BR" sz="2600" b="1" cap="none" smtClean="0">
                <a:solidFill>
                  <a:srgbClr val="FF3399"/>
                </a:solidFill>
              </a:rPr>
            </a:br>
            <a:r>
              <a:rPr lang="pt-BR" sz="2600" b="1" cap="none" smtClean="0">
                <a:solidFill>
                  <a:srgbClr val="FF3399"/>
                </a:solidFill>
              </a:rPr>
              <a:t>Estudando Juntos Aqui e Agora!</a:t>
            </a:r>
          </a:p>
        </p:txBody>
      </p:sp>
      <p:pic>
        <p:nvPicPr>
          <p:cNvPr id="70660" name="Picture 4" descr="IMG_2729"/>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2411413" y="2565400"/>
            <a:ext cx="3709987" cy="2781300"/>
          </a:xfrm>
        </p:spPr>
      </p:pic>
      <p:sp>
        <p:nvSpPr>
          <p:cNvPr id="70661" name="Text Box 5"/>
          <p:cNvSpPr txBox="1">
            <a:spLocks noChangeArrowheads="1"/>
          </p:cNvSpPr>
          <p:nvPr/>
        </p:nvSpPr>
        <p:spPr bwMode="auto">
          <a:xfrm>
            <a:off x="2843213" y="5661025"/>
            <a:ext cx="25860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3"/>
              </a:rPr>
              <a:t>pmargotto@gmail.com</a:t>
            </a:r>
            <a:r>
              <a:rPr lang="pt-BR"/>
              <a:t> </a:t>
            </a:r>
          </a:p>
        </p:txBody>
      </p:sp>
      <p:sp>
        <p:nvSpPr>
          <p:cNvPr id="70662" name="Text Box 6"/>
          <p:cNvSpPr txBox="1">
            <a:spLocks noChangeArrowheads="1"/>
          </p:cNvSpPr>
          <p:nvPr/>
        </p:nvSpPr>
        <p:spPr bwMode="auto">
          <a:xfrm>
            <a:off x="1066800" y="1774825"/>
            <a:ext cx="61071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b="1" dirty="0">
                <a:solidFill>
                  <a:srgbClr val="0033CC"/>
                </a:solidFill>
              </a:rPr>
              <a:t>Entendendo a tratografia</a:t>
            </a:r>
          </a:p>
          <a:p>
            <a:pPr algn="ctr"/>
            <a:r>
              <a:rPr lang="pt-BR" b="1" dirty="0">
                <a:solidFill>
                  <a:srgbClr val="0033CC"/>
                </a:solidFill>
              </a:rPr>
              <a:t>A tratografia na hemorragia intraventricular</a:t>
            </a:r>
            <a:r>
              <a:rPr lang="pt-BR" b="1" dirty="0"/>
              <a:t> </a:t>
            </a:r>
            <a:r>
              <a:rPr lang="pt-BR" b="1" dirty="0">
                <a:solidFill>
                  <a:srgbClr val="0033CC"/>
                </a:solidFill>
              </a:rPr>
              <a:t>leve</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684213" y="1412875"/>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sz="2600" cap="none" dirty="0" smtClean="0"/>
              <a:t>      </a:t>
            </a:r>
            <a:r>
              <a:rPr lang="pt-BR" sz="2600" b="1" cap="none" dirty="0" smtClean="0">
                <a:solidFill>
                  <a:srgbClr val="FF3399"/>
                </a:solidFill>
              </a:rPr>
              <a:t>ENTENDENDO A TRATOGRAFIA</a:t>
            </a:r>
            <a:br>
              <a:rPr lang="pt-BR" sz="2600" b="1" cap="none" dirty="0" smtClean="0">
                <a:solidFill>
                  <a:srgbClr val="FF3399"/>
                </a:solidFill>
              </a:rPr>
            </a:br>
            <a:r>
              <a:rPr lang="pt-BR" sz="2600" b="1" cap="none" dirty="0" smtClean="0">
                <a:solidFill>
                  <a:srgbClr val="FF3399"/>
                </a:solidFill>
              </a:rPr>
              <a:t/>
            </a:r>
            <a:br>
              <a:rPr lang="pt-BR" sz="2600" b="1" cap="none" dirty="0" smtClean="0">
                <a:solidFill>
                  <a:srgbClr val="FF3399"/>
                </a:solidFill>
              </a:rPr>
            </a:br>
            <a:r>
              <a:rPr lang="pt-BR" sz="2600" b="1" cap="none" dirty="0" err="1" smtClean="0">
                <a:solidFill>
                  <a:srgbClr val="FF3399"/>
                </a:solidFill>
              </a:rPr>
              <a:t>Tratografia</a:t>
            </a:r>
            <a:r>
              <a:rPr lang="pt-BR" sz="2600" b="1" cap="none" dirty="0" smtClean="0">
                <a:solidFill>
                  <a:srgbClr val="FF3399"/>
                </a:solidFill>
              </a:rPr>
              <a:t> (</a:t>
            </a:r>
            <a:r>
              <a:rPr lang="pt-BR" sz="2600" b="1" cap="none" dirty="0" err="1" smtClean="0">
                <a:solidFill>
                  <a:srgbClr val="FF3399"/>
                </a:solidFill>
              </a:rPr>
              <a:t>Tractography</a:t>
            </a:r>
            <a:r>
              <a:rPr lang="pt-BR" sz="2600" b="1" cap="none" dirty="0" smtClean="0">
                <a:solidFill>
                  <a:srgbClr val="FF3399"/>
                </a:solidFill>
              </a:rPr>
              <a:t>)</a:t>
            </a:r>
            <a:br>
              <a:rPr lang="pt-BR" sz="2600" b="1" cap="none" dirty="0" smtClean="0">
                <a:solidFill>
                  <a:srgbClr val="FF3399"/>
                </a:solidFill>
              </a:rPr>
            </a:br>
            <a:r>
              <a:rPr lang="pt-BR" sz="2600" b="1" cap="none" dirty="0" smtClean="0"/>
              <a:t> </a:t>
            </a:r>
            <a:br>
              <a:rPr lang="pt-BR" sz="2600" b="1" cap="none" dirty="0" smtClean="0"/>
            </a:br>
            <a:r>
              <a:rPr lang="pt-BR" sz="1400" cap="none" dirty="0" smtClean="0"/>
              <a:t>Lídia </a:t>
            </a:r>
            <a:r>
              <a:rPr lang="pt-BR" sz="1400" cap="none" dirty="0" err="1" smtClean="0"/>
              <a:t>Mayumi</a:t>
            </a:r>
            <a:r>
              <a:rPr lang="pt-BR" sz="1400" cap="none" dirty="0" smtClean="0"/>
              <a:t> Nagae1, Marco da Cunha Pinho, Marcelo Buarque de Gusmão </a:t>
            </a:r>
            <a:r>
              <a:rPr lang="pt-BR" sz="1400" cap="none" dirty="0" err="1" smtClean="0"/>
              <a:t>Funari</a:t>
            </a:r>
            <a:r>
              <a:rPr lang="pt-BR" sz="1400" cap="none" dirty="0" smtClean="0"/>
              <a:t/>
            </a:r>
            <a:br>
              <a:rPr lang="pt-BR" sz="1400" cap="none" dirty="0" smtClean="0"/>
            </a:br>
            <a:r>
              <a:rPr lang="pt-BR" sz="1400" cap="none" dirty="0" smtClean="0"/>
              <a:t/>
            </a:r>
            <a:br>
              <a:rPr lang="pt-BR" sz="1400" cap="none" dirty="0" smtClean="0"/>
            </a:br>
            <a:r>
              <a:rPr lang="pt-BR" sz="1400" cap="none" dirty="0" err="1" smtClean="0">
                <a:solidFill>
                  <a:srgbClr val="0033CC"/>
                </a:solidFill>
              </a:rPr>
              <a:t>einstein</a:t>
            </a:r>
            <a:r>
              <a:rPr lang="pt-BR" sz="1400" cap="none" dirty="0" smtClean="0">
                <a:solidFill>
                  <a:srgbClr val="0033CC"/>
                </a:solidFill>
              </a:rPr>
              <a:t>. 2010; 8(2 </a:t>
            </a:r>
            <a:r>
              <a:rPr lang="pt-BR" sz="1400" cap="none" dirty="0" err="1" smtClean="0">
                <a:solidFill>
                  <a:srgbClr val="0033CC"/>
                </a:solidFill>
              </a:rPr>
              <a:t>Pt</a:t>
            </a:r>
            <a:r>
              <a:rPr lang="pt-BR" sz="1400" cap="none" dirty="0" smtClean="0">
                <a:solidFill>
                  <a:srgbClr val="0033CC"/>
                </a:solidFill>
              </a:rPr>
              <a:t> 1):252-3 </a:t>
            </a:r>
            <a:br>
              <a:rPr lang="pt-BR" sz="1400" cap="none" dirty="0" smtClean="0">
                <a:solidFill>
                  <a:srgbClr val="0033CC"/>
                </a:solidFill>
              </a:rPr>
            </a:br>
            <a:endParaRPr lang="pt-BR" sz="1400" cap="none" dirty="0" smtClean="0">
              <a:solidFill>
                <a:srgbClr val="0033CC"/>
              </a:solidFill>
            </a:endParaRPr>
          </a:p>
        </p:txBody>
      </p:sp>
      <p:sp>
        <p:nvSpPr>
          <p:cNvPr id="74755" name="Rectangle 3"/>
          <p:cNvSpPr>
            <a:spLocks noGrp="1"/>
          </p:cNvSpPr>
          <p:nvPr>
            <p:ph type="body" idx="4294967295"/>
          </p:nvPr>
        </p:nvSpPr>
        <p:spPr>
          <a:xfrm>
            <a:off x="323850" y="2492375"/>
            <a:ext cx="8147050" cy="4873625"/>
          </a:xfrm>
        </p:spPr>
        <p:txBody>
          <a:bodyPr/>
          <a:lstStyle/>
          <a:p>
            <a:r>
              <a:rPr lang="pt-BR" sz="2000" smtClean="0"/>
              <a:t>A tratografa é uma nova técnica de ressonância magnética que permite o mapeamento e, portanto, a avaliação de diferentes tratos da substância branca do sistema nervoso central. </a:t>
            </a:r>
          </a:p>
          <a:p>
            <a:r>
              <a:rPr lang="pt-BR" sz="2000" smtClean="0"/>
              <a:t>Para sua obtenção, adquire-se uma sequência denominada imagem por tensores de difusão (do inglês, </a:t>
            </a:r>
            <a:r>
              <a:rPr lang="pt-BR" sz="2000" i="1" smtClean="0"/>
              <a:t>diffusion tensor imaging-DTI</a:t>
            </a:r>
            <a:r>
              <a:rPr lang="pt-BR" sz="2000" smtClean="0"/>
              <a:t>) em um equipamento comum de ressonância magnética de 1,5 ou 3 Tesla, de forma independente ou associada às imagens convencionais do estudo(1-3) </a:t>
            </a:r>
            <a:br>
              <a:rPr lang="pt-BR" sz="2000" smtClean="0"/>
            </a:br>
            <a:endParaRPr lang="pt-BR" sz="2000" smtClean="0"/>
          </a:p>
        </p:txBody>
      </p:sp>
      <p:sp>
        <p:nvSpPr>
          <p:cNvPr id="74759" name="AutoShape 7"/>
          <p:cNvSpPr>
            <a:spLocks noChangeArrowheads="1"/>
          </p:cNvSpPr>
          <p:nvPr/>
        </p:nvSpPr>
        <p:spPr bwMode="auto">
          <a:xfrm>
            <a:off x="8316913" y="6308725"/>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4294967295"/>
          </p:nvPr>
        </p:nvSpPr>
        <p:spPr/>
        <p:txBody>
          <a:bodyPr/>
          <a:lstStyle/>
          <a:p>
            <a:pPr>
              <a:lnSpc>
                <a:spcPct val="90000"/>
              </a:lnSpc>
            </a:pPr>
            <a:r>
              <a:rPr lang="pt-BR" smtClean="0"/>
              <a:t>Faz-se um pós-processamento das imagens adquiridas, podendo-se utilizar diversos </a:t>
            </a:r>
            <a:r>
              <a:rPr lang="pt-BR" i="1" smtClean="0"/>
              <a:t>softwares</a:t>
            </a:r>
            <a:r>
              <a:rPr lang="pt-BR" smtClean="0"/>
              <a:t>, alguns deles disponíveis </a:t>
            </a:r>
            <a:r>
              <a:rPr lang="pt-BR" i="1" smtClean="0"/>
              <a:t>online </a:t>
            </a:r>
            <a:r>
              <a:rPr lang="pt-BR" smtClean="0"/>
              <a:t>gratuitamente. </a:t>
            </a:r>
          </a:p>
          <a:p>
            <a:pPr>
              <a:lnSpc>
                <a:spcPct val="90000"/>
              </a:lnSpc>
            </a:pPr>
            <a:r>
              <a:rPr lang="pt-BR" smtClean="0"/>
              <a:t>A mesma aquisição de imagens permite ainda o cálculo de parâmetros quantitativos, como a anisotropia fracionada (AF) e o CDA (coefciente aparente de difusão, do inglês, </a:t>
            </a:r>
            <a:r>
              <a:rPr lang="pt-BR" i="1" smtClean="0"/>
              <a:t>apparent diffusion coeffcient</a:t>
            </a:r>
            <a:r>
              <a:rPr lang="pt-BR" smtClean="0"/>
              <a:t>), que interferem na integridade</a:t>
            </a:r>
            <a:br>
              <a:rPr lang="pt-BR" smtClean="0"/>
            </a:br>
            <a:r>
              <a:rPr lang="pt-BR" smtClean="0"/>
              <a:t>da substância branca, além de prover diversos mapas, como o de cores, identifcando a orientação dos diversos tratos da substância branca. </a:t>
            </a:r>
            <a:br>
              <a:rPr lang="pt-BR" smtClean="0"/>
            </a:br>
            <a:endParaRPr lang="pt-BR" smtClean="0"/>
          </a:p>
        </p:txBody>
      </p:sp>
      <p:sp>
        <p:nvSpPr>
          <p:cNvPr id="75780" name="AutoShape 4"/>
          <p:cNvSpPr>
            <a:spLocks noChangeArrowheads="1"/>
          </p:cNvSpPr>
          <p:nvPr/>
        </p:nvSpPr>
        <p:spPr bwMode="auto">
          <a:xfrm>
            <a:off x="8316913" y="6319838"/>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4294967295"/>
          </p:nvPr>
        </p:nvSpPr>
        <p:spPr/>
        <p:txBody>
          <a:bodyPr/>
          <a:lstStyle/>
          <a:p>
            <a:r>
              <a:rPr lang="pt-BR" smtClean="0"/>
              <a:t>Algumas das aplicações clínicas mais comuns são:</a:t>
            </a:r>
            <a:br>
              <a:rPr lang="pt-BR" smtClean="0"/>
            </a:br>
            <a:r>
              <a:rPr lang="pt-BR" smtClean="0"/>
              <a:t>-o estudo de tratos da substância branca e sua relação topográfca com tumores e infartos; </a:t>
            </a:r>
          </a:p>
          <a:p>
            <a:pPr>
              <a:buFont typeface="Wingdings" pitchFamily="2" charset="2"/>
              <a:buNone/>
            </a:pPr>
            <a:r>
              <a:rPr lang="pt-BR" smtClean="0"/>
              <a:t>   -o estudo da fsiopatologia de lesões da substância branca, como a esclerose múltipla e a esclerose lateral amiotrófca; paralisia cerebral; epilepsia. </a:t>
            </a:r>
            <a:br>
              <a:rPr lang="pt-BR" smtClean="0"/>
            </a:br>
            <a:r>
              <a:rPr lang="pt-BR" smtClean="0"/>
              <a:t> </a:t>
            </a:r>
            <a:br>
              <a:rPr lang="pt-BR" smtClean="0"/>
            </a:br>
            <a:endParaRPr lang="pt-BR" smtClean="0"/>
          </a:p>
        </p:txBody>
      </p:sp>
      <p:sp>
        <p:nvSpPr>
          <p:cNvPr id="76804" name="AutoShape 4"/>
          <p:cNvSpPr>
            <a:spLocks noChangeArrowheads="1"/>
          </p:cNvSpPr>
          <p:nvPr/>
        </p:nvSpPr>
        <p:spPr bwMode="auto">
          <a:xfrm>
            <a:off x="8316913" y="6308725"/>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4294967295"/>
          </p:nvPr>
        </p:nvSpPr>
        <p:spPr/>
        <p:txBody>
          <a:bodyPr/>
          <a:lstStyle/>
          <a:p>
            <a:r>
              <a:rPr lang="pt-BR" sz="2000" smtClean="0"/>
              <a:t>A </a:t>
            </a:r>
            <a:r>
              <a:rPr lang="pt-BR" sz="2000" smtClean="0">
                <a:solidFill>
                  <a:srgbClr val="0033CC"/>
                </a:solidFill>
              </a:rPr>
              <a:t>Figura 1</a:t>
            </a:r>
            <a:r>
              <a:rPr lang="pt-BR" sz="2000" smtClean="0"/>
              <a:t> mostra na primeira linha a reconstrução</a:t>
            </a:r>
            <a:br>
              <a:rPr lang="pt-BR" sz="2000" smtClean="0"/>
            </a:br>
            <a:r>
              <a:rPr lang="pt-BR" sz="2000" smtClean="0"/>
              <a:t>tridimensional dos tratos corticoespinhais em um paciente normal (azul à direita e rosa à esquerda) desde o</a:t>
            </a:r>
            <a:br>
              <a:rPr lang="pt-BR" sz="2000" smtClean="0"/>
            </a:br>
            <a:r>
              <a:rPr lang="pt-BR" sz="2000" smtClean="0"/>
              <a:t>córtex motor até o braço posterior da cápsula interna.</a:t>
            </a:r>
          </a:p>
          <a:p>
            <a:r>
              <a:rPr lang="pt-BR" sz="2000" smtClean="0"/>
              <a:t> Na segunda linha, há imagens de mapas de cores em três</a:t>
            </a:r>
            <a:br>
              <a:rPr lang="pt-BR" sz="2000" smtClean="0"/>
            </a:br>
            <a:r>
              <a:rPr lang="pt-BR" sz="2000" smtClean="0"/>
              <a:t>níveis, mostrando a identificação de diferentes tratos da</a:t>
            </a:r>
            <a:br>
              <a:rPr lang="pt-BR" sz="2000" smtClean="0"/>
            </a:br>
            <a:r>
              <a:rPr lang="pt-BR" sz="2000" smtClean="0"/>
              <a:t>substância branca, delimitados pelas diferentes orientações da difusão da água no cérebro. </a:t>
            </a:r>
          </a:p>
          <a:p>
            <a:r>
              <a:rPr lang="pt-BR" sz="2000" smtClean="0"/>
              <a:t>A codifcação de cores demonstra as fibras com orientação laterolateral em vermelho, a orientação anteroposterior em verde e</a:t>
            </a:r>
            <a:br>
              <a:rPr lang="pt-BR" sz="2000" smtClean="0"/>
            </a:br>
            <a:r>
              <a:rPr lang="pt-BR" sz="2000" smtClean="0"/>
              <a:t>  craniocaudal em azul. </a:t>
            </a:r>
            <a:br>
              <a:rPr lang="pt-BR" sz="2000" smtClean="0"/>
            </a:br>
            <a:endParaRPr lang="pt-BR" sz="2000" smtClean="0"/>
          </a:p>
        </p:txBody>
      </p:sp>
      <p:sp>
        <p:nvSpPr>
          <p:cNvPr id="77828" name="AutoShape 4"/>
          <p:cNvSpPr>
            <a:spLocks noChangeArrowheads="1"/>
          </p:cNvSpPr>
          <p:nvPr/>
        </p:nvSpPr>
        <p:spPr bwMode="auto">
          <a:xfrm>
            <a:off x="8316913" y="6308725"/>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3" name="Picture 5" descr="Imagem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908050"/>
            <a:ext cx="8083550" cy="5026025"/>
          </a:xfrm>
          <a:prstGeom prst="rect">
            <a:avLst/>
          </a:prstGeom>
          <a:noFill/>
          <a:ln w="38100">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78854" name="AutoShape 6"/>
          <p:cNvSpPr>
            <a:spLocks noChangeArrowheads="1"/>
          </p:cNvSpPr>
          <p:nvPr/>
        </p:nvSpPr>
        <p:spPr bwMode="auto">
          <a:xfrm>
            <a:off x="8316913" y="6308725"/>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4294967295"/>
          </p:nvPr>
        </p:nvSpPr>
        <p:spPr>
          <a:xfrm>
            <a:off x="179388" y="1600200"/>
            <a:ext cx="8496300" cy="4873625"/>
          </a:xfrm>
          <a:solidFill>
            <a:schemeClr val="bg1"/>
          </a:solidFill>
        </p:spPr>
        <p:txBody>
          <a:bodyPr/>
          <a:lstStyle/>
          <a:p>
            <a:pPr>
              <a:lnSpc>
                <a:spcPct val="90000"/>
              </a:lnSpc>
            </a:pPr>
            <a:r>
              <a:rPr lang="pt-BR" b="1" dirty="0" smtClean="0"/>
              <a:t>REFEÊNCAS</a:t>
            </a:r>
          </a:p>
          <a:p>
            <a:pPr>
              <a:lnSpc>
                <a:spcPct val="90000"/>
              </a:lnSpc>
            </a:pPr>
            <a:r>
              <a:rPr lang="pt-BR" dirty="0" smtClean="0"/>
              <a:t>1. Mori S, Barker PB. </a:t>
            </a:r>
            <a:r>
              <a:rPr lang="pt-BR" dirty="0" err="1" smtClean="0"/>
              <a:t>Diffusion</a:t>
            </a:r>
            <a:r>
              <a:rPr lang="pt-BR" dirty="0" smtClean="0"/>
              <a:t> </a:t>
            </a:r>
            <a:r>
              <a:rPr lang="pt-BR" dirty="0" err="1" smtClean="0"/>
              <a:t>magnetic</a:t>
            </a:r>
            <a:r>
              <a:rPr lang="pt-BR" dirty="0" smtClean="0"/>
              <a:t> </a:t>
            </a:r>
            <a:r>
              <a:rPr lang="pt-BR" dirty="0" err="1" smtClean="0"/>
              <a:t>resonance</a:t>
            </a:r>
            <a:r>
              <a:rPr lang="pt-BR" dirty="0" smtClean="0"/>
              <a:t> </a:t>
            </a:r>
            <a:r>
              <a:rPr lang="pt-BR" dirty="0" err="1" smtClean="0"/>
              <a:t>imaging</a:t>
            </a:r>
            <a:r>
              <a:rPr lang="pt-BR" dirty="0" smtClean="0"/>
              <a:t>: its </a:t>
            </a:r>
            <a:r>
              <a:rPr lang="pt-BR" dirty="0" err="1" smtClean="0"/>
              <a:t>principle</a:t>
            </a:r>
            <a:r>
              <a:rPr lang="pt-BR" dirty="0" smtClean="0"/>
              <a:t> and </a:t>
            </a:r>
            <a:r>
              <a:rPr lang="pt-BR" dirty="0" err="1" smtClean="0"/>
              <a:t>applications</a:t>
            </a:r>
            <a:r>
              <a:rPr lang="pt-BR" dirty="0" smtClean="0"/>
              <a:t>. </a:t>
            </a:r>
            <a:r>
              <a:rPr lang="pt-BR" dirty="0" err="1" smtClean="0"/>
              <a:t>Anat</a:t>
            </a:r>
            <a:r>
              <a:rPr lang="pt-BR" dirty="0" smtClean="0"/>
              <a:t> Rec. 1999;257(3):102-9.</a:t>
            </a:r>
          </a:p>
          <a:p>
            <a:pPr>
              <a:lnSpc>
                <a:spcPct val="90000"/>
              </a:lnSpc>
            </a:pPr>
            <a:r>
              <a:rPr lang="pt-BR" dirty="0" smtClean="0"/>
              <a:t> 2. Mori S, van </a:t>
            </a:r>
            <a:r>
              <a:rPr lang="pt-BR" dirty="0" err="1" smtClean="0"/>
              <a:t>Zijl</a:t>
            </a:r>
            <a:r>
              <a:rPr lang="pt-BR" dirty="0" smtClean="0"/>
              <a:t> PC. </a:t>
            </a:r>
            <a:r>
              <a:rPr lang="pt-BR" dirty="0" err="1" smtClean="0"/>
              <a:t>Fiber</a:t>
            </a:r>
            <a:r>
              <a:rPr lang="pt-BR" dirty="0" smtClean="0"/>
              <a:t> </a:t>
            </a:r>
            <a:r>
              <a:rPr lang="pt-BR" dirty="0" err="1" smtClean="0"/>
              <a:t>tracking</a:t>
            </a:r>
            <a:r>
              <a:rPr lang="pt-BR" dirty="0" smtClean="0"/>
              <a:t>: </a:t>
            </a:r>
            <a:r>
              <a:rPr lang="pt-BR" dirty="0" err="1" smtClean="0"/>
              <a:t>principles</a:t>
            </a:r>
            <a:r>
              <a:rPr lang="pt-BR" dirty="0" smtClean="0"/>
              <a:t> and </a:t>
            </a:r>
            <a:r>
              <a:rPr lang="pt-BR" dirty="0" err="1" smtClean="0"/>
              <a:t>strategies</a:t>
            </a:r>
            <a:r>
              <a:rPr lang="pt-BR" dirty="0" smtClean="0"/>
              <a:t> - a </a:t>
            </a:r>
            <a:r>
              <a:rPr lang="pt-BR" dirty="0" err="1" smtClean="0"/>
              <a:t>technical</a:t>
            </a:r>
            <a:r>
              <a:rPr lang="pt-BR" dirty="0" smtClean="0"/>
              <a:t> </a:t>
            </a:r>
            <a:r>
              <a:rPr lang="pt-BR" dirty="0" err="1" smtClean="0"/>
              <a:t>review.NMR</a:t>
            </a:r>
            <a:r>
              <a:rPr lang="pt-BR" dirty="0" smtClean="0"/>
              <a:t> Biomed.2002;15(7-8):468–80.</a:t>
            </a:r>
          </a:p>
          <a:p>
            <a:pPr>
              <a:lnSpc>
                <a:spcPct val="90000"/>
              </a:lnSpc>
            </a:pPr>
            <a:r>
              <a:rPr lang="pt-BR" dirty="0" smtClean="0"/>
              <a:t> 3. </a:t>
            </a:r>
            <a:r>
              <a:rPr lang="pt-BR" dirty="0" err="1" smtClean="0"/>
              <a:t>Nagae</a:t>
            </a:r>
            <a:r>
              <a:rPr lang="pt-BR" dirty="0" smtClean="0"/>
              <a:t> LM, </a:t>
            </a:r>
            <a:r>
              <a:rPr lang="pt-BR" dirty="0" err="1" smtClean="0"/>
              <a:t>Hoon</a:t>
            </a:r>
            <a:r>
              <a:rPr lang="pt-BR" dirty="0" smtClean="0"/>
              <a:t> AH Jr, </a:t>
            </a:r>
            <a:r>
              <a:rPr lang="pt-BR" dirty="0" err="1" smtClean="0"/>
              <a:t>Stashinko</a:t>
            </a:r>
            <a:r>
              <a:rPr lang="pt-BR" dirty="0" smtClean="0"/>
              <a:t> E, </a:t>
            </a:r>
            <a:r>
              <a:rPr lang="pt-BR" dirty="0" err="1" smtClean="0"/>
              <a:t>Lin</a:t>
            </a:r>
            <a:r>
              <a:rPr lang="pt-BR" dirty="0" smtClean="0"/>
              <a:t> D, Zhang W, </a:t>
            </a:r>
            <a:r>
              <a:rPr lang="pt-BR" dirty="0" err="1" smtClean="0"/>
              <a:t>Levey</a:t>
            </a:r>
            <a:r>
              <a:rPr lang="pt-BR" dirty="0" smtClean="0"/>
              <a:t> E, et al. </a:t>
            </a:r>
            <a:r>
              <a:rPr lang="pt-BR" dirty="0" err="1" smtClean="0"/>
              <a:t>Diffusion</a:t>
            </a:r>
            <a:r>
              <a:rPr lang="pt-BR" dirty="0" smtClean="0"/>
              <a:t> tensor </a:t>
            </a:r>
            <a:r>
              <a:rPr lang="pt-BR" dirty="0" err="1" smtClean="0"/>
              <a:t>imaging</a:t>
            </a:r>
            <a:r>
              <a:rPr lang="pt-BR" dirty="0" smtClean="0"/>
              <a:t> in </a:t>
            </a:r>
            <a:r>
              <a:rPr lang="pt-BR" dirty="0" err="1" smtClean="0"/>
              <a:t>children</a:t>
            </a:r>
            <a:r>
              <a:rPr lang="pt-BR" dirty="0" smtClean="0"/>
              <a:t> with periventricular </a:t>
            </a:r>
            <a:r>
              <a:rPr lang="pt-BR" dirty="0" err="1" smtClean="0"/>
              <a:t>leukomalacia</a:t>
            </a:r>
            <a:r>
              <a:rPr lang="pt-BR" dirty="0" smtClean="0"/>
              <a:t>: </a:t>
            </a:r>
            <a:r>
              <a:rPr lang="pt-BR" dirty="0" err="1" smtClean="0"/>
              <a:t>variability</a:t>
            </a:r>
            <a:r>
              <a:rPr lang="pt-BR" dirty="0" smtClean="0"/>
              <a:t> of injuries</a:t>
            </a:r>
            <a:br>
              <a:rPr lang="pt-BR" dirty="0" smtClean="0"/>
            </a:br>
            <a:r>
              <a:rPr lang="pt-BR" dirty="0" smtClean="0"/>
              <a:t>to </a:t>
            </a:r>
            <a:r>
              <a:rPr lang="pt-BR" dirty="0" err="1" smtClean="0"/>
              <a:t>white</a:t>
            </a:r>
            <a:r>
              <a:rPr lang="pt-BR" dirty="0" smtClean="0"/>
              <a:t> </a:t>
            </a:r>
            <a:r>
              <a:rPr lang="pt-BR" dirty="0" err="1" smtClean="0"/>
              <a:t>matter</a:t>
            </a:r>
            <a:r>
              <a:rPr lang="pt-BR" dirty="0" smtClean="0"/>
              <a:t> </a:t>
            </a:r>
            <a:r>
              <a:rPr lang="pt-BR" dirty="0" err="1" smtClean="0"/>
              <a:t>tracts</a:t>
            </a:r>
            <a:r>
              <a:rPr lang="pt-BR" dirty="0" smtClean="0"/>
              <a:t>. AJNR </a:t>
            </a:r>
            <a:r>
              <a:rPr lang="pt-BR" dirty="0" err="1" smtClean="0"/>
              <a:t>Am</a:t>
            </a:r>
            <a:r>
              <a:rPr lang="pt-BR" dirty="0" smtClean="0"/>
              <a:t> J </a:t>
            </a:r>
            <a:r>
              <a:rPr lang="pt-BR" dirty="0" err="1" smtClean="0"/>
              <a:t>Neuroradiol</a:t>
            </a:r>
            <a:r>
              <a:rPr lang="pt-BR" dirty="0" smtClean="0"/>
              <a:t>; 2007;28(7):1213-22 </a:t>
            </a:r>
            <a:br>
              <a:rPr lang="pt-BR" dirty="0" smtClean="0"/>
            </a:br>
            <a:endParaRPr lang="pt-BR" dirty="0" smtClean="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4294967295"/>
          </p:nvPr>
        </p:nvSpPr>
        <p:spPr>
          <a:xfrm>
            <a:off x="276225" y="3068638"/>
            <a:ext cx="8472488" cy="4873625"/>
          </a:xfrm>
        </p:spPr>
        <p:txBody>
          <a:bodyPr/>
          <a:lstStyle/>
          <a:p>
            <a:pPr>
              <a:lnSpc>
                <a:spcPct val="80000"/>
              </a:lnSpc>
            </a:pPr>
            <a:r>
              <a:rPr lang="pt-BR" sz="1600" smtClean="0"/>
              <a:t>Antigamente acreditava-se que as leves hemorragias intraventriculares graus I e II </a:t>
            </a:r>
            <a:r>
              <a:rPr lang="pt-BR" sz="1600" b="1" smtClean="0"/>
              <a:t>(HIV leve) </a:t>
            </a:r>
            <a:r>
              <a:rPr lang="pt-BR" sz="1600" smtClean="0"/>
              <a:t>não aumentavam o risco de comprometimento do desenvolvimento neurológico além do risco relacionado a própria prematuridade. No entanto, já tem sido evidenciado que a HIV leve associava-se com maiores taxas de comprometimento neurológico aos 2-3 anos de idade corrigida, além de diminuição do volume cortical e crescimento cerebelar reduzido. Por outro lado, pouco ainda é conhecido a respeito do substrato anatômico do deficiente resultados  neurocognitivos e motores nas crianças com HIV leve.No presente estudo italiano de Tortora et al, esta informação é trazida através das estatísticas espaciais baseadas em tratos, para avaliação das diferenças nos parâmetros imagem de  tensor de difusão (DTI), uma abordagem amplamente utilizadas para explorar anormalidades microestruturais da substância branca em crianças nascidas pré-termo. Este estudo de ressonância foi realizado na idade equivalente a termo. </a:t>
            </a:r>
            <a:r>
              <a:rPr lang="pt-BR" sz="1600" b="1" smtClean="0">
                <a:solidFill>
                  <a:srgbClr val="FF0000"/>
                </a:solidFill>
              </a:rPr>
              <a:t>Os autores relataram, nos recém-nascidos (RN) &lt;29 semanas com HIV leve mais comprometimento microestrutural severo em regiões periventriculares</a:t>
            </a:r>
            <a:r>
              <a:rPr lang="pt-BR" sz="1600" smtClean="0"/>
              <a:t> e nos RN≥29 semanas alterações mais leves  na substância branca e também na substância branca subcortical.</a:t>
            </a:r>
            <a:r>
              <a:rPr lang="pt-BR" sz="1600" b="1" smtClean="0"/>
              <a:t> </a:t>
            </a:r>
            <a:r>
              <a:rPr lang="pt-BR" sz="1600" smtClean="0"/>
              <a:t>As anormalidades de DTI foram associadas com uma deficiente coordenação  locomotora e mão-olho e resultados de desempenho em 24 meses.</a:t>
            </a:r>
          </a:p>
        </p:txBody>
      </p:sp>
      <p:sp>
        <p:nvSpPr>
          <p:cNvPr id="71684" name="Rectangle 4"/>
          <p:cNvSpPr>
            <a:spLocks noChangeArrowheads="1"/>
          </p:cNvSpPr>
          <p:nvPr/>
        </p:nvSpPr>
        <p:spPr bwMode="auto">
          <a:xfrm>
            <a:off x="179388" y="0"/>
            <a:ext cx="8316912" cy="19192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000" b="1">
                <a:solidFill>
                  <a:srgbClr val="0033CC"/>
                </a:solidFill>
                <a:latin typeface="Lato" pitchFamily="34" charset="0"/>
              </a:rPr>
              <a:t>Os efeitos da hemorragia intraventricular leve na matriz germinativa no desenvolvimento microestrutural da substância branca de neonatos prematuros: Um estudo DTI</a:t>
            </a:r>
          </a:p>
          <a:p>
            <a:pPr algn="ctr"/>
            <a:r>
              <a:rPr lang="pt-BR" sz="1300">
                <a:solidFill>
                  <a:srgbClr val="2A6490"/>
                </a:solidFill>
                <a:latin typeface="Source Sans Pro"/>
                <a:hlinkClick r:id="rId2" tooltip="HIV_leve_lesa_subst_branc_tratografia"/>
              </a:rPr>
              <a:t>  </a:t>
            </a:r>
            <a:r>
              <a:rPr lang="pt-BR" sz="2800">
                <a:solidFill>
                  <a:srgbClr val="2A6490"/>
                </a:solidFill>
                <a:latin typeface="Century Schoolbook"/>
              </a:rPr>
              <a:t> </a:t>
            </a:r>
            <a:r>
              <a:rPr lang="pt-BR" sz="1300">
                <a:solidFill>
                  <a:srgbClr val="2A6490"/>
                </a:solidFill>
                <a:latin typeface="Century Schoolbook"/>
              </a:rPr>
              <a:t>        </a:t>
            </a:r>
            <a:r>
              <a:rPr lang="pt-BR" sz="1300">
                <a:solidFill>
                  <a:srgbClr val="2A6490"/>
                </a:solidFill>
                <a:latin typeface="Source Sans Pro"/>
              </a:rPr>
              <a:t>                                    </a:t>
            </a:r>
            <a:r>
              <a:rPr lang="pt-BR" sz="1400" b="1"/>
              <a:t>Apresentação: Juliana da Luz Araújo e Rayanne Garrido Monteiro de Andrade</a:t>
            </a:r>
          </a:p>
          <a:p>
            <a:pPr algn="ctr"/>
            <a:r>
              <a:rPr lang="pt-BR" sz="1400" b="1"/>
              <a:t>Coordenação: Paulo R. Margotto</a:t>
            </a:r>
          </a:p>
        </p:txBody>
      </p:sp>
      <p:pic>
        <p:nvPicPr>
          <p:cNvPr id="71685" name="Picture 5" descr="pptx">
            <a:hlinkClick r:id="rId2" tooltip="HIV_leve_lesa_subst_branc_tratografi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76517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7168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060575"/>
            <a:ext cx="9144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68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908050"/>
            <a:ext cx="1682750" cy="120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694" name="AutoShape 14"/>
          <p:cNvSpPr>
            <a:spLocks noChangeArrowheads="1"/>
          </p:cNvSpPr>
          <p:nvPr/>
        </p:nvSpPr>
        <p:spPr bwMode="auto">
          <a:xfrm>
            <a:off x="8316913" y="6308725"/>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p:cNvSpPr>
          <p:nvPr>
            <p:ph type="body" idx="4294967295"/>
          </p:nvPr>
        </p:nvSpPr>
        <p:spPr/>
        <p:txBody>
          <a:bodyPr/>
          <a:lstStyle/>
          <a:p>
            <a:pPr>
              <a:lnSpc>
                <a:spcPct val="80000"/>
              </a:lnSpc>
            </a:pPr>
            <a:r>
              <a:rPr lang="pt-BR" sz="1800" smtClean="0"/>
              <a:t>Assim o presente estudo de Tortora et al mostra a organização anormal da microestrutura da substância branca nos pré-termos com HIV leve. Sabemos que a matriz germinativa é a principal fonte de células precursoras oligodendrogliais, que mais tarde, no terceiro trimestre, migram para a substância, onde eles se diferenciam e produzem mielina durante os primeiros anos de vida. Portanto, há o dano inicial à substância branca decorrente da mielinização inadequada, dano axonal, ou incoerências das fibras  e estas alterações são provavelmente associadas com déficits de desenvolvimento neurológico aos 24 meses de idade. Nos links, a </a:t>
            </a:r>
            <a:r>
              <a:rPr lang="pt-BR" sz="1800" b="1" smtClean="0"/>
              <a:t>discussão da corticoneurogênese</a:t>
            </a:r>
            <a:r>
              <a:rPr lang="pt-BR" sz="1800" smtClean="0"/>
              <a:t>: a matriz germinativa representa o remanescente da zona germinativa; entre 10-24 semanas de gestação, esta região celular é a fonte de precursores neuronais; após 24 semanas de gestação, a migração neuronal se completou, mas a matriz germinativa provê precursores gliais que se tornarão oligodendrócitos e astrócitos. Neste estágio tardio da gliogênese, os astrócitos migram às camadas superiores corticais e são cruciais para a sobrevivência neuronal e o desenvolvimento normal do córtex cerebral</a:t>
            </a:r>
            <a:r>
              <a:rPr lang="pt-BR" sz="1800" smtClean="0">
                <a:solidFill>
                  <a:srgbClr val="0033CC"/>
                </a:solidFill>
              </a:rPr>
              <a:t>.</a:t>
            </a:r>
          </a:p>
          <a:p>
            <a:pPr algn="ctr">
              <a:lnSpc>
                <a:spcPct val="80000"/>
              </a:lnSpc>
              <a:buFont typeface="Wingdings" pitchFamily="2" charset="2"/>
              <a:buNone/>
            </a:pPr>
            <a:r>
              <a:rPr lang="pt-BR" sz="1800" b="1" smtClean="0">
                <a:solidFill>
                  <a:srgbClr val="0033CC"/>
                </a:solidFill>
              </a:rPr>
              <a:t>É importante este conhecimento para melhor  orientação aos país deste prematuros com  HIV leve. </a:t>
            </a:r>
          </a:p>
          <a:p>
            <a:pPr algn="ctr">
              <a:lnSpc>
                <a:spcPct val="80000"/>
              </a:lnSpc>
            </a:pPr>
            <a:endParaRPr lang="pt-BR" sz="1800" b="1" smtClean="0">
              <a:solidFill>
                <a:srgbClr val="0033CC"/>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4294967295"/>
          </p:nvPr>
        </p:nvSpPr>
        <p:spPr>
          <a:xfrm>
            <a:off x="395288" y="1984375"/>
            <a:ext cx="7467600" cy="4873625"/>
          </a:xfrm>
        </p:spPr>
        <p:txBody>
          <a:bodyPr/>
          <a:lstStyle/>
          <a:p>
            <a:pPr>
              <a:lnSpc>
                <a:spcPct val="80000"/>
              </a:lnSpc>
              <a:buFont typeface="Wingdings" pitchFamily="2" charset="2"/>
              <a:buNone/>
            </a:pPr>
            <a:r>
              <a:rPr lang="pt-BR" sz="900" dirty="0" smtClean="0"/>
              <a:t>         </a:t>
            </a:r>
            <a:r>
              <a:rPr lang="pt-BR" sz="1400" dirty="0" smtClean="0"/>
              <a:t>A maior </a:t>
            </a:r>
            <a:r>
              <a:rPr lang="pt-BR" sz="1400" dirty="0" err="1" smtClean="0"/>
              <a:t>seqüela</a:t>
            </a:r>
            <a:r>
              <a:rPr lang="pt-BR" sz="1400" dirty="0" smtClean="0"/>
              <a:t> em longo prazo da leucomalácia periventricular é a </a:t>
            </a:r>
            <a:r>
              <a:rPr lang="pt-BR" sz="1400" dirty="0" err="1" smtClean="0"/>
              <a:t>diplegia</a:t>
            </a:r>
            <a:r>
              <a:rPr lang="pt-BR" sz="1400" dirty="0" smtClean="0"/>
              <a:t> </a:t>
            </a:r>
            <a:r>
              <a:rPr lang="pt-BR" sz="1400" dirty="0" err="1" smtClean="0"/>
              <a:t>espástica</a:t>
            </a:r>
            <a:r>
              <a:rPr lang="pt-BR" sz="1400" dirty="0" smtClean="0"/>
              <a:t>, o maior déficit motor no RN </a:t>
            </a:r>
            <a:r>
              <a:rPr lang="pt-BR" sz="1400" dirty="0" err="1" smtClean="0"/>
              <a:t>pré</a:t>
            </a:r>
            <a:r>
              <a:rPr lang="pt-BR" sz="1400" dirty="0" smtClean="0"/>
              <a:t>-termo. Este distúrbio motor caracteriza-se por uma paresia </a:t>
            </a:r>
            <a:r>
              <a:rPr lang="pt-BR" sz="1400" dirty="0" err="1" smtClean="0"/>
              <a:t>espástica</a:t>
            </a:r>
            <a:r>
              <a:rPr lang="pt-BR" sz="1400" dirty="0" smtClean="0"/>
              <a:t>, afetando principalmente membros inferiores. A LPV afeta particularmente as fibras descendentes do trato cortiço- espinhal para os membros inferiores, ou seja, a topografia da lesão inclui a região da substância branca cerebral na qual atravessa as fibras descendentes do córtex motor. Severas lesões se estendendo à corona </a:t>
            </a:r>
            <a:r>
              <a:rPr lang="pt-BR" sz="1400" dirty="0" err="1" smtClean="0"/>
              <a:t>radiata</a:t>
            </a:r>
            <a:r>
              <a:rPr lang="pt-BR" sz="1400" dirty="0" smtClean="0"/>
              <a:t> e ao centro </a:t>
            </a:r>
            <a:r>
              <a:rPr lang="pt-BR" sz="1400" dirty="0" err="1" smtClean="0"/>
              <a:t>semi-oval</a:t>
            </a:r>
            <a:r>
              <a:rPr lang="pt-BR" sz="1400" dirty="0" smtClean="0"/>
              <a:t> podem levar ao comprometimento das extremidades superiores, assim como das funções intelectuais. A lesão aos neurônios da placa </a:t>
            </a:r>
            <a:r>
              <a:rPr lang="pt-BR" sz="1400" dirty="0" err="1" smtClean="0"/>
              <a:t>subcortical</a:t>
            </a:r>
            <a:r>
              <a:rPr lang="pt-BR" sz="1400" dirty="0" smtClean="0"/>
              <a:t> ou uma tardia migração de </a:t>
            </a:r>
            <a:r>
              <a:rPr lang="pt-BR" sz="1400" dirty="0" err="1" smtClean="0"/>
              <a:t>astrócitos</a:t>
            </a:r>
            <a:r>
              <a:rPr lang="pt-BR" sz="1400" dirty="0" smtClean="0"/>
              <a:t> na organização das camadas corticais superficiais podem explicar os possíveis papéis da LPV na deficiente organização neuronal cortical, o que por as vez traduz impacto </a:t>
            </a:r>
            <a:r>
              <a:rPr lang="pt-BR" sz="1400" dirty="0" err="1" smtClean="0"/>
              <a:t>subseqüente</a:t>
            </a:r>
            <a:r>
              <a:rPr lang="pt-BR" sz="1400" dirty="0" smtClean="0"/>
              <a:t> na função cognitiva. Confirmando estes achados, </a:t>
            </a:r>
            <a:r>
              <a:rPr lang="pt-BR" sz="1400" dirty="0" err="1" smtClean="0"/>
              <a:t>Inder</a:t>
            </a:r>
            <a:r>
              <a:rPr lang="pt-BR" sz="1400" dirty="0" smtClean="0"/>
              <a:t> et al., utilizando-se da ressonância magnética, detectaram deficiente desenvolvimento cortical a termo quando ocorreu a lesão na substância branca.</a:t>
            </a:r>
          </a:p>
          <a:p>
            <a:pPr algn="ctr">
              <a:lnSpc>
                <a:spcPct val="80000"/>
              </a:lnSpc>
              <a:buFont typeface="Wingdings" pitchFamily="2" charset="2"/>
              <a:buNone/>
            </a:pPr>
            <a:r>
              <a:rPr lang="pt-BR" sz="1400" dirty="0" smtClean="0"/>
              <a:t> </a:t>
            </a:r>
            <a:r>
              <a:rPr lang="pt-BR" sz="1400" b="1" dirty="0" smtClean="0">
                <a:solidFill>
                  <a:srgbClr val="FF0000"/>
                </a:solidFill>
              </a:rPr>
              <a:t>Estudo recente da Rede Coreana de Neonatologia demonstrou que as chances de leucomalácia periventricular entre os recém-nascidos com muito baixo peso em 2 vezes ou mais entre crianças que recebem ventilação mecânica por mais de 2 semanas (OR ajustada de 2,29 com IC a 95% de 1,34-5,02).</a:t>
            </a:r>
          </a:p>
          <a:p>
            <a:pPr algn="ctr">
              <a:lnSpc>
                <a:spcPct val="80000"/>
              </a:lnSpc>
              <a:buFont typeface="Wingdings" pitchFamily="2" charset="2"/>
              <a:buNone/>
            </a:pPr>
            <a:r>
              <a:rPr lang="pt-BR" sz="1200" b="1" dirty="0" err="1" smtClean="0">
                <a:hlinkClick r:id="rId2"/>
              </a:rPr>
              <a:t>Impact</a:t>
            </a:r>
            <a:r>
              <a:rPr lang="pt-BR" sz="1200" dirty="0" smtClean="0">
                <a:hlinkClick r:id="rId2"/>
              </a:rPr>
              <a:t> of </a:t>
            </a:r>
            <a:r>
              <a:rPr lang="pt-BR" sz="1200" b="1" dirty="0" err="1" smtClean="0">
                <a:hlinkClick r:id="rId2"/>
              </a:rPr>
              <a:t>Prolonged</a:t>
            </a:r>
            <a:r>
              <a:rPr lang="pt-BR" sz="1200" dirty="0" smtClean="0">
                <a:hlinkClick r:id="rId2"/>
              </a:rPr>
              <a:t> </a:t>
            </a:r>
            <a:r>
              <a:rPr lang="pt-BR" sz="1200" b="1" dirty="0" err="1" smtClean="0">
                <a:hlinkClick r:id="rId2"/>
              </a:rPr>
              <a:t>Mechanical</a:t>
            </a:r>
            <a:r>
              <a:rPr lang="pt-BR" sz="1200" b="1" dirty="0" smtClean="0">
                <a:hlinkClick r:id="rId2"/>
              </a:rPr>
              <a:t> </a:t>
            </a:r>
            <a:r>
              <a:rPr lang="pt-BR" sz="1200" b="1" dirty="0" err="1" smtClean="0">
                <a:hlinkClick r:id="rId2"/>
              </a:rPr>
              <a:t>Ventilation</a:t>
            </a:r>
            <a:r>
              <a:rPr lang="pt-BR" sz="1200" dirty="0" smtClean="0">
                <a:hlinkClick r:id="rId2"/>
              </a:rPr>
              <a:t> in </a:t>
            </a:r>
            <a:r>
              <a:rPr lang="pt-BR" sz="1200" b="1" dirty="0" err="1" smtClean="0">
                <a:hlinkClick r:id="rId2"/>
              </a:rPr>
              <a:t>Very</a:t>
            </a:r>
            <a:r>
              <a:rPr lang="pt-BR" sz="1200" b="1" dirty="0" smtClean="0">
                <a:hlinkClick r:id="rId2"/>
              </a:rPr>
              <a:t> </a:t>
            </a:r>
            <a:r>
              <a:rPr lang="pt-BR" sz="1200" b="1" dirty="0" err="1" smtClean="0">
                <a:hlinkClick r:id="rId2"/>
              </a:rPr>
              <a:t>Low</a:t>
            </a:r>
            <a:r>
              <a:rPr lang="pt-BR" sz="1200" b="1" dirty="0" smtClean="0">
                <a:hlinkClick r:id="rId2"/>
              </a:rPr>
              <a:t> </a:t>
            </a:r>
            <a:r>
              <a:rPr lang="pt-BR" sz="1200" b="1" dirty="0" err="1" smtClean="0">
                <a:hlinkClick r:id="rId2"/>
              </a:rPr>
              <a:t>Birth</a:t>
            </a:r>
            <a:r>
              <a:rPr lang="pt-BR" sz="1200" b="1" dirty="0" smtClean="0">
                <a:hlinkClick r:id="rId2"/>
              </a:rPr>
              <a:t> </a:t>
            </a:r>
            <a:r>
              <a:rPr lang="pt-BR" sz="1200" b="1" dirty="0" err="1" smtClean="0">
                <a:hlinkClick r:id="rId2"/>
              </a:rPr>
              <a:t>Weight</a:t>
            </a:r>
            <a:r>
              <a:rPr lang="pt-BR" sz="1200" b="1" dirty="0" smtClean="0">
                <a:hlinkClick r:id="rId2"/>
              </a:rPr>
              <a:t> </a:t>
            </a:r>
            <a:r>
              <a:rPr lang="pt-BR" sz="1200" b="1" dirty="0" err="1" smtClean="0">
                <a:hlinkClick r:id="rId2"/>
              </a:rPr>
              <a:t>Infants</a:t>
            </a:r>
            <a:r>
              <a:rPr lang="pt-BR" sz="1200" dirty="0" smtClean="0">
                <a:hlinkClick r:id="rId2"/>
              </a:rPr>
              <a:t>: </a:t>
            </a:r>
            <a:r>
              <a:rPr lang="pt-BR" sz="1200" b="1" dirty="0" err="1" smtClean="0">
                <a:hlinkClick r:id="rId2"/>
              </a:rPr>
              <a:t>Results</a:t>
            </a:r>
            <a:r>
              <a:rPr lang="pt-BR" sz="1200" dirty="0" smtClean="0">
                <a:hlinkClick r:id="rId2"/>
              </a:rPr>
              <a:t> </a:t>
            </a:r>
            <a:r>
              <a:rPr lang="pt-BR" sz="1200" dirty="0" err="1" smtClean="0">
                <a:hlinkClick r:id="rId2"/>
              </a:rPr>
              <a:t>From</a:t>
            </a:r>
            <a:r>
              <a:rPr lang="pt-BR" sz="1200" dirty="0" smtClean="0">
                <a:hlinkClick r:id="rId2"/>
              </a:rPr>
              <a:t> a </a:t>
            </a:r>
            <a:r>
              <a:rPr lang="pt-BR" sz="1200" b="1" dirty="0" err="1" smtClean="0">
                <a:hlinkClick r:id="rId2"/>
              </a:rPr>
              <a:t>National</a:t>
            </a:r>
            <a:r>
              <a:rPr lang="pt-BR" sz="1200" dirty="0" smtClean="0">
                <a:hlinkClick r:id="rId2"/>
              </a:rPr>
              <a:t> </a:t>
            </a:r>
            <a:r>
              <a:rPr lang="pt-BR" sz="1200" b="1" dirty="0" err="1" smtClean="0">
                <a:hlinkClick r:id="rId2"/>
              </a:rPr>
              <a:t>Cohort</a:t>
            </a:r>
            <a:r>
              <a:rPr lang="pt-BR" sz="1200" b="1" dirty="0" smtClean="0">
                <a:hlinkClick r:id="rId2"/>
              </a:rPr>
              <a:t> </a:t>
            </a:r>
            <a:r>
              <a:rPr lang="pt-BR" sz="1200" b="1" dirty="0" err="1" smtClean="0">
                <a:hlinkClick r:id="rId2"/>
              </a:rPr>
              <a:t>Study</a:t>
            </a:r>
            <a:r>
              <a:rPr lang="pt-BR" sz="1200" dirty="0" err="1" smtClean="0">
                <a:hlinkClick r:id="rId2"/>
              </a:rPr>
              <a:t>.</a:t>
            </a:r>
            <a:r>
              <a:rPr lang="pt-BR" sz="1200" dirty="0" err="1" smtClean="0"/>
              <a:t>Choi</a:t>
            </a:r>
            <a:r>
              <a:rPr lang="pt-BR" sz="1200" dirty="0" smtClean="0"/>
              <a:t> YB, Lee J, Park J, </a:t>
            </a:r>
            <a:r>
              <a:rPr lang="pt-BR" sz="1200" dirty="0" err="1" smtClean="0"/>
              <a:t>Jun</a:t>
            </a:r>
            <a:r>
              <a:rPr lang="pt-BR" sz="1200" dirty="0" smtClean="0"/>
              <a:t> YH.</a:t>
            </a:r>
          </a:p>
          <a:p>
            <a:pPr algn="ctr">
              <a:lnSpc>
                <a:spcPct val="80000"/>
              </a:lnSpc>
              <a:buFont typeface="Wingdings" pitchFamily="2" charset="2"/>
              <a:buNone/>
            </a:pPr>
            <a:r>
              <a:rPr lang="pt-BR" sz="1200" dirty="0" smtClean="0"/>
              <a:t>J Pediatr. 2018 Mar;194:34-39.e3. </a:t>
            </a:r>
            <a:r>
              <a:rPr lang="pt-BR" sz="1200" dirty="0" err="1" smtClean="0"/>
              <a:t>doi</a:t>
            </a:r>
            <a:r>
              <a:rPr lang="pt-BR" sz="1200" dirty="0" smtClean="0"/>
              <a:t>: 10.1016/j.jpeds.2017.10.042. </a:t>
            </a:r>
            <a:r>
              <a:rPr lang="pt-BR" sz="1200" dirty="0" err="1" smtClean="0"/>
              <a:t>Epub</a:t>
            </a:r>
            <a:r>
              <a:rPr lang="pt-BR" sz="1200" dirty="0" smtClean="0"/>
              <a:t> 2017 </a:t>
            </a:r>
            <a:r>
              <a:rPr lang="pt-BR" sz="1200" dirty="0" err="1" smtClean="0"/>
              <a:t>Dec</a:t>
            </a:r>
            <a:r>
              <a:rPr lang="pt-BR" sz="1200" dirty="0" smtClean="0"/>
              <a:t> 1.</a:t>
            </a:r>
          </a:p>
          <a:p>
            <a:pPr algn="ctr">
              <a:lnSpc>
                <a:spcPct val="80000"/>
              </a:lnSpc>
              <a:buFont typeface="Wingdings" pitchFamily="2" charset="2"/>
              <a:buNone/>
            </a:pPr>
            <a:r>
              <a:rPr lang="pt-BR" sz="1200" dirty="0" smtClean="0"/>
              <a:t>PMID: 29198532.</a:t>
            </a:r>
            <a:r>
              <a:rPr lang="pt-BR" sz="1200" u="sng" dirty="0" smtClean="0">
                <a:hlinkClick r:id="rId3"/>
              </a:rPr>
              <a:t>Similar </a:t>
            </a:r>
            <a:r>
              <a:rPr lang="pt-BR" sz="1200" u="sng" dirty="0" err="1" smtClean="0">
                <a:hlinkClick r:id="rId3"/>
              </a:rPr>
              <a:t>articles</a:t>
            </a:r>
            <a:r>
              <a:rPr lang="pt-BR" sz="1200" b="1" dirty="0" smtClean="0">
                <a:solidFill>
                  <a:srgbClr val="FF0000"/>
                </a:solidFill>
              </a:rPr>
              <a:t> </a:t>
            </a:r>
          </a:p>
        </p:txBody>
      </p:sp>
      <p:sp>
        <p:nvSpPr>
          <p:cNvPr id="81924" name="Rectangle 4"/>
          <p:cNvSpPr>
            <a:spLocks noChangeArrowheads="1"/>
          </p:cNvSpPr>
          <p:nvPr/>
        </p:nvSpPr>
        <p:spPr bwMode="auto">
          <a:xfrm>
            <a:off x="395288" y="609034"/>
            <a:ext cx="7848600" cy="136955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ctr"/>
            <a:r>
              <a:rPr lang="pt-BR" sz="2200" b="1" dirty="0">
                <a:solidFill>
                  <a:srgbClr val="0033CC"/>
                </a:solidFill>
                <a:latin typeface="Lato" pitchFamily="34" charset="0"/>
                <a:hlinkClick r:id="rId4"/>
              </a:rPr>
              <a:t>LESÃO NEUROL</a:t>
            </a:r>
            <a:r>
              <a:rPr lang="pt-BR" sz="2200" b="1" dirty="0">
                <a:solidFill>
                  <a:srgbClr val="0033CC"/>
                </a:solidFill>
                <a:latin typeface="Century Schoolbook"/>
                <a:hlinkClick r:id="rId4"/>
              </a:rPr>
              <a:t>Ó</a:t>
            </a:r>
            <a:r>
              <a:rPr lang="pt-BR" sz="2200" b="1" dirty="0">
                <a:solidFill>
                  <a:srgbClr val="0033CC"/>
                </a:solidFill>
                <a:latin typeface="Lato" pitchFamily="34" charset="0"/>
                <a:hlinkClick r:id="rId4"/>
              </a:rPr>
              <a:t>GICA ISQUÊMICA E HEMORR</a:t>
            </a:r>
            <a:r>
              <a:rPr lang="pt-BR" sz="2200" b="1" dirty="0">
                <a:solidFill>
                  <a:srgbClr val="0033CC"/>
                </a:solidFill>
                <a:latin typeface="Century Schoolbook"/>
                <a:hlinkClick r:id="rId4"/>
              </a:rPr>
              <a:t>Á</a:t>
            </a:r>
            <a:r>
              <a:rPr lang="pt-BR" sz="2200" b="1" dirty="0">
                <a:solidFill>
                  <a:srgbClr val="0033CC"/>
                </a:solidFill>
                <a:latin typeface="Lato" pitchFamily="34" charset="0"/>
                <a:hlinkClick r:id="rId4"/>
              </a:rPr>
              <a:t>GICA DO PREMATURO: PATOGENIA, FATORES DE RISCO, DIAGN</a:t>
            </a:r>
            <a:r>
              <a:rPr lang="pt-BR" sz="2200" b="1" dirty="0">
                <a:solidFill>
                  <a:srgbClr val="0033CC"/>
                </a:solidFill>
                <a:latin typeface="Century Schoolbook"/>
                <a:hlinkClick r:id="rId4"/>
              </a:rPr>
              <a:t>Ó</a:t>
            </a:r>
            <a:r>
              <a:rPr lang="pt-BR" sz="2200" b="1" dirty="0">
                <a:solidFill>
                  <a:srgbClr val="0033CC"/>
                </a:solidFill>
                <a:latin typeface="Lato" pitchFamily="34" charset="0"/>
                <a:hlinkClick r:id="rId4"/>
              </a:rPr>
              <a:t>STICO E TRATAMENTO</a:t>
            </a:r>
            <a:r>
              <a:rPr lang="pt-BR" sz="600" u="sng" dirty="0">
                <a:solidFill>
                  <a:srgbClr val="0033CC"/>
                </a:solidFill>
                <a:hlinkClick r:id="rId5" tooltip="NOVO-Lesao_isquemica_hemorragica"/>
              </a:rPr>
              <a:t>  </a:t>
            </a:r>
            <a:endParaRPr lang="pt-BR" u="sng" dirty="0">
              <a:solidFill>
                <a:srgbClr val="0033CC"/>
              </a:solidFill>
            </a:endParaRPr>
          </a:p>
          <a:p>
            <a:pPr algn="just" eaLnBrk="0" hangingPunct="0"/>
            <a:r>
              <a:rPr lang="pt-BR" sz="1300" dirty="0">
                <a:solidFill>
                  <a:schemeClr val="bg1"/>
                </a:solidFill>
                <a:latin typeface="Source Sans Pro"/>
              </a:rPr>
              <a:t>Paulo R. </a:t>
            </a:r>
            <a:r>
              <a:rPr lang="pt-BR" sz="1300" dirty="0" err="1">
                <a:solidFill>
                  <a:schemeClr val="bg1"/>
                </a:solidFill>
                <a:latin typeface="Source Sans Pro"/>
              </a:rPr>
              <a:t>Margotto</a:t>
            </a:r>
            <a:r>
              <a:rPr lang="pt-BR" sz="1300" dirty="0">
                <a:solidFill>
                  <a:schemeClr val="bg1"/>
                </a:solidFill>
                <a:latin typeface="Source Sans Pro"/>
              </a:rPr>
              <a:t>. Cap</a:t>
            </a:r>
            <a:r>
              <a:rPr lang="pt-BR" sz="1300" dirty="0">
                <a:solidFill>
                  <a:schemeClr val="bg1"/>
                </a:solidFill>
                <a:latin typeface="Century Schoolbook"/>
              </a:rPr>
              <a:t>í</a:t>
            </a:r>
            <a:r>
              <a:rPr lang="pt-BR" sz="1300" dirty="0">
                <a:solidFill>
                  <a:schemeClr val="bg1"/>
                </a:solidFill>
                <a:latin typeface="Source Sans Pro"/>
              </a:rPr>
              <a:t>tulo do Livro Assistência ao Rec</a:t>
            </a:r>
            <a:r>
              <a:rPr lang="pt-BR" sz="1300" dirty="0">
                <a:solidFill>
                  <a:schemeClr val="bg1"/>
                </a:solidFill>
                <a:latin typeface="Century Schoolbook"/>
              </a:rPr>
              <a:t>é</a:t>
            </a:r>
            <a:r>
              <a:rPr lang="pt-BR" sz="1300" dirty="0">
                <a:solidFill>
                  <a:schemeClr val="bg1"/>
                </a:solidFill>
                <a:latin typeface="Source Sans Pro"/>
              </a:rPr>
              <a:t>m-Nascido de Risco, 4a Edi</a:t>
            </a:r>
            <a:r>
              <a:rPr lang="pt-BR" sz="1300" dirty="0">
                <a:solidFill>
                  <a:schemeClr val="bg1"/>
                </a:solidFill>
                <a:latin typeface="Century Schoolbook"/>
              </a:rPr>
              <a:t>ç</a:t>
            </a:r>
            <a:r>
              <a:rPr lang="pt-BR" sz="1300" dirty="0">
                <a:solidFill>
                  <a:schemeClr val="bg1"/>
                </a:solidFill>
                <a:latin typeface="Source Sans Pro"/>
              </a:rPr>
              <a:t>ão, 2019</a:t>
            </a:r>
            <a:r>
              <a:rPr lang="pt-BR" sz="1300" dirty="0">
                <a:solidFill>
                  <a:srgbClr val="424242"/>
                </a:solidFill>
                <a:latin typeface="Source Sans Pro"/>
              </a:rPr>
              <a:t>,</a:t>
            </a:r>
            <a:r>
              <a:rPr lang="pt-BR" sz="1300" dirty="0">
                <a:solidFill>
                  <a:srgbClr val="424242"/>
                </a:solidFill>
                <a:latin typeface="Century Schoolbook"/>
              </a:rPr>
              <a:t> </a:t>
            </a:r>
            <a:endParaRPr lang="pt-BR" dirty="0">
              <a:solidFill>
                <a:srgbClr val="78909C"/>
              </a:solidFill>
            </a:endParaRPr>
          </a:p>
        </p:txBody>
      </p:sp>
      <p:pic>
        <p:nvPicPr>
          <p:cNvPr id="81925" name="Picture 5" descr="doc">
            <a:hlinkClick r:id="rId5" tooltip="NOVO-Lesao_isquemica_hemorragica"/>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56550" y="1125538"/>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solidFill>
                  <a:srgbClr val="0033CC"/>
                </a:solidFill>
              </a:rPr>
              <a:t>Portanto...</a:t>
            </a:r>
            <a:endParaRPr lang="pt-BR" dirty="0">
              <a:solidFill>
                <a:srgbClr val="0033CC"/>
              </a:solidFill>
            </a:endParaRPr>
          </a:p>
        </p:txBody>
      </p:sp>
      <p:sp>
        <p:nvSpPr>
          <p:cNvPr id="3" name="Espaço Reservado para Conteúdo 2"/>
          <p:cNvSpPr>
            <a:spLocks noGrp="1"/>
          </p:cNvSpPr>
          <p:nvPr>
            <p:ph sz="quarter" idx="1"/>
          </p:nvPr>
        </p:nvSpPr>
        <p:spPr/>
        <p:txBody>
          <a:bodyPr/>
          <a:lstStyle/>
          <a:p>
            <a:r>
              <a:rPr lang="pt-BR" sz="1400" dirty="0"/>
              <a:t>A </a:t>
            </a:r>
            <a:r>
              <a:rPr lang="pt-BR" sz="1400" dirty="0" smtClean="0"/>
              <a:t>tratografia </a:t>
            </a:r>
            <a:r>
              <a:rPr lang="pt-BR" sz="1400" dirty="0"/>
              <a:t>é uma nova técnica de ressonância magnética que permite o mapeamento e, portanto, a avaliação de diferentes tratos da substância branca do sistema nervoso central. O estudo mostra a </a:t>
            </a:r>
            <a:r>
              <a:rPr lang="pt-BR" sz="1400" b="1" dirty="0"/>
              <a:t>existência de lesão da massa branca nas vias do cerebelo em pacientes com leucomalácia periventricular LPV difusa, sugerindo que esses bebês também apresentam anormalidades da sustância branca no cerebelo. Vejam que existe uma </a:t>
            </a:r>
            <a:r>
              <a:rPr lang="pt-BR" sz="1400" dirty="0"/>
              <a:t> relação trófica entre o desenvolvimento de tecidos cerebrais e cerebelares. O cerebelo é uma chave importante em muitas funções, incluindo a cognitiva, habilidades motoras finas, coordenação e sequenciamento motor. Esse achado </a:t>
            </a:r>
            <a:r>
              <a:rPr lang="pt-BR" sz="1400" b="1" dirty="0"/>
              <a:t>pode ser devido ao dano da alça transneural entre o cérebro e o cerebelo causado por LPV difusa. </a:t>
            </a:r>
            <a:r>
              <a:rPr lang="pt-BR" sz="1400" dirty="0"/>
              <a:t>Precisamos saber que a  função motora requer redes extensas entre o cérebro e o cerebelo. Muitos estudos demonstraram que o cerebelo pode participar das funções motoras superiores. A má conexão das fibras neurais nesses pedúnculos cerebelares ocasionada pela LPV difusa  pode resultar em menor eficiência de comunicação entre o cerebelo e córtex cerebral específico. Nos </a:t>
            </a:r>
            <a:r>
              <a:rPr lang="pt-BR" sz="1400" i="1" dirty="0"/>
              <a:t>links</a:t>
            </a:r>
            <a:r>
              <a:rPr lang="pt-BR" sz="1400" dirty="0"/>
              <a:t> trouxemos uma informação de 2018: a Rede Coreana de Neonatologia demonstrou que as chances de leucomalácia periventricular entre os recém-nascidos com muito baixo peso em 2 vezes ou mais entre crianças que recebem ventilação mecânica por mais de 2 semanas (OR ajustada de 2,29 com IC a 95% de 1,34-5,02).</a:t>
            </a:r>
            <a:endParaRPr lang="pt-BR" sz="1400" dirty="0"/>
          </a:p>
        </p:txBody>
      </p:sp>
    </p:spTree>
    <p:extLst>
      <p:ext uri="{BB962C8B-B14F-4D97-AF65-F5344CB8AC3E}">
        <p14:creationId xmlns:p14="http://schemas.microsoft.com/office/powerpoint/2010/main" val="116707478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idx="4294967295"/>
          </p:nvPr>
        </p:nvSpPr>
        <p:spPr bwMode="auto">
          <a:xfrm>
            <a:off x="468313" y="-387350"/>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dirty="0" smtClean="0">
                <a:solidFill>
                  <a:srgbClr val="0033CC"/>
                </a:solidFill>
              </a:rPr>
              <a:t>OBRIGADO!</a:t>
            </a:r>
          </a:p>
        </p:txBody>
      </p:sp>
      <p:pic>
        <p:nvPicPr>
          <p:cNvPr id="82947" name="Picture 3"/>
          <p:cNvPicPr>
            <a:picLocks noChangeAspect="1" noChangeArrowheads="1"/>
          </p:cNvPicPr>
          <p:nvPr/>
        </p:nvPicPr>
        <p:blipFill>
          <a:blip r:embed="rId2" cstate="print">
            <a:lum bright="-6000" contrast="12000"/>
            <a:extLst>
              <a:ext uri="{28A0092B-C50C-407E-A947-70E740481C1C}">
                <a14:useLocalDpi xmlns:a14="http://schemas.microsoft.com/office/drawing/2010/main" val="0"/>
              </a:ext>
            </a:extLst>
          </a:blip>
          <a:srcRect/>
          <a:stretch>
            <a:fillRect/>
          </a:stretch>
        </p:blipFill>
        <p:spPr bwMode="auto">
          <a:xfrm>
            <a:off x="323850" y="836613"/>
            <a:ext cx="8280400" cy="4659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948" name="Text Box 4"/>
          <p:cNvSpPr txBox="1">
            <a:spLocks noChangeArrowheads="1"/>
          </p:cNvSpPr>
          <p:nvPr/>
        </p:nvSpPr>
        <p:spPr bwMode="auto">
          <a:xfrm>
            <a:off x="519113" y="5462588"/>
            <a:ext cx="801370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dirty="0">
                <a:solidFill>
                  <a:srgbClr val="0033CC"/>
                </a:solidFill>
              </a:rPr>
              <a:t>Drs. Raphael Calmon, </a:t>
            </a:r>
            <a:r>
              <a:rPr lang="pt-BR" dirty="0" smtClean="0">
                <a:solidFill>
                  <a:srgbClr val="0033CC"/>
                </a:solidFill>
              </a:rPr>
              <a:t>Fabiana Pontes</a:t>
            </a:r>
            <a:r>
              <a:rPr lang="pt-BR" dirty="0">
                <a:solidFill>
                  <a:srgbClr val="0033CC"/>
                </a:solidFill>
              </a:rPr>
              <a:t>, Sérgio H. Veiga, Paulo R. </a:t>
            </a:r>
            <a:r>
              <a:rPr lang="pt-BR" dirty="0">
                <a:solidFill>
                  <a:srgbClr val="0033CC"/>
                </a:solidFill>
              </a:rPr>
              <a:t>Margotto</a:t>
            </a:r>
            <a:r>
              <a:rPr lang="pt-BR" dirty="0">
                <a:solidFill>
                  <a:srgbClr val="0033CC"/>
                </a:solidFill>
              </a:rPr>
              <a:t>, </a:t>
            </a:r>
            <a:r>
              <a:rPr lang="pt-BR" dirty="0">
                <a:solidFill>
                  <a:srgbClr val="0033CC"/>
                </a:solidFill>
              </a:rPr>
              <a:t>Joseleide</a:t>
            </a:r>
            <a:endParaRPr lang="pt-BR" dirty="0">
              <a:solidFill>
                <a:srgbClr val="0033CC"/>
              </a:solidFill>
            </a:endParaRPr>
          </a:p>
          <a:p>
            <a:pPr algn="ctr"/>
            <a:r>
              <a:rPr lang="pt-BR" dirty="0">
                <a:solidFill>
                  <a:srgbClr val="0033CC"/>
                </a:solidFill>
              </a:rPr>
              <a:t>De Castro, Evelyn Mirela e </a:t>
            </a:r>
            <a:r>
              <a:rPr lang="pt-BR" dirty="0">
                <a:solidFill>
                  <a:srgbClr val="0033CC"/>
                </a:solidFill>
              </a:rPr>
              <a:t>Deyse</a:t>
            </a:r>
            <a:endParaRPr lang="pt-BR" dirty="0">
              <a:solidFill>
                <a:srgbClr val="0033CC"/>
              </a:solidFill>
            </a:endParaRPr>
          </a:p>
        </p:txBody>
      </p:sp>
      <p:sp>
        <p:nvSpPr>
          <p:cNvPr id="82949" name="Text Box 5"/>
          <p:cNvSpPr txBox="1">
            <a:spLocks noChangeArrowheads="1"/>
          </p:cNvSpPr>
          <p:nvPr/>
        </p:nvSpPr>
        <p:spPr bwMode="auto">
          <a:xfrm>
            <a:off x="8512175" y="5273675"/>
            <a:ext cx="333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dirty="0">
                <a:solidFill>
                  <a:srgbClr val="0033CC"/>
                </a:solidFill>
              </a:rPr>
              <a:t>S8</a:t>
            </a:r>
            <a:endParaRPr lang="pt-BR"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Obrigada!!!!!!!!!!!</a:t>
            </a:r>
            <a:endParaRPr lang="pt-BR" dirty="0"/>
          </a:p>
        </p:txBody>
      </p:sp>
      <p:pic>
        <p:nvPicPr>
          <p:cNvPr id="69635"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1476375" y="1773238"/>
            <a:ext cx="5486400" cy="4500562"/>
          </a:xfr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Personalizada 1">
      <a:dk1>
        <a:sysClr val="windowText" lastClr="000000"/>
      </a:dk1>
      <a:lt1>
        <a:sysClr val="window" lastClr="FFFFFF"/>
      </a:lt1>
      <a:dk2>
        <a:srgbClr val="4E5B6F"/>
      </a:dk2>
      <a:lt2>
        <a:srgbClr val="D6ECFF"/>
      </a:lt2>
      <a:accent1>
        <a:srgbClr val="00ADDC"/>
      </a:accent1>
      <a:accent2>
        <a:srgbClr val="8BE6FF"/>
      </a:accent2>
      <a:accent3>
        <a:srgbClr val="5FE7D5"/>
      </a:accent3>
      <a:accent4>
        <a:srgbClr val="00ADDC"/>
      </a:accent4>
      <a:accent5>
        <a:srgbClr val="738AC8"/>
      </a:accent5>
      <a:accent6>
        <a:srgbClr val="1AB39F"/>
      </a:accent6>
      <a:hlink>
        <a:srgbClr val="D6ECFF"/>
      </a:hlink>
      <a:folHlink>
        <a:srgbClr val="5F7791"/>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Personalizada 1">
    <a:dk1>
      <a:sysClr val="windowText" lastClr="000000"/>
    </a:dk1>
    <a:lt1>
      <a:sysClr val="window" lastClr="FFFFFF"/>
    </a:lt1>
    <a:dk2>
      <a:srgbClr val="4E5B6F"/>
    </a:dk2>
    <a:lt2>
      <a:srgbClr val="D6ECFF"/>
    </a:lt2>
    <a:accent1>
      <a:srgbClr val="00ADDC"/>
    </a:accent1>
    <a:accent2>
      <a:srgbClr val="8BE6FF"/>
    </a:accent2>
    <a:accent3>
      <a:srgbClr val="5FE7D5"/>
    </a:accent3>
    <a:accent4>
      <a:srgbClr val="00ADDC"/>
    </a:accent4>
    <a:accent5>
      <a:srgbClr val="738AC8"/>
    </a:accent5>
    <a:accent6>
      <a:srgbClr val="1AB39F"/>
    </a:accent6>
    <a:hlink>
      <a:srgbClr val="D6ECFF"/>
    </a:hlink>
    <a:folHlink>
      <a:srgbClr val="5F7791"/>
    </a:folHlink>
  </a:clrScheme>
</a:themeOverride>
</file>

<file path=docProps/app.xml><?xml version="1.0" encoding="utf-8"?>
<Properties xmlns="http://schemas.openxmlformats.org/officeDocument/2006/extended-properties" xmlns:vt="http://schemas.openxmlformats.org/officeDocument/2006/docPropsVTypes">
  <Template/>
  <TotalTime>844</TotalTime>
  <Words>4678</Words>
  <Application>Microsoft Office PowerPoint</Application>
  <PresentationFormat>Apresentação na tela (4:3)</PresentationFormat>
  <Paragraphs>287</Paragraphs>
  <Slides>72</Slides>
  <Notes>0</Notes>
  <HiddenSlides>0</HiddenSlides>
  <MMClips>0</MMClips>
  <ScaleCrop>false</ScaleCrop>
  <HeadingPairs>
    <vt:vector size="4" baseType="variant">
      <vt:variant>
        <vt:lpstr>Tema</vt:lpstr>
      </vt:variant>
      <vt:variant>
        <vt:i4>1</vt:i4>
      </vt:variant>
      <vt:variant>
        <vt:lpstr>Títulos de slides</vt:lpstr>
      </vt:variant>
      <vt:variant>
        <vt:i4>72</vt:i4>
      </vt:variant>
    </vt:vector>
  </HeadingPairs>
  <TitlesOfParts>
    <vt:vector size="73" baseType="lpstr">
      <vt:lpstr>Balcão Envidraçado</vt:lpstr>
      <vt:lpstr>Alteração da conectividade microestrutural  dos pedúnculos cerebelares superior e médio  relacionada à disfunção motora em crianças com leucomalácia periventricular por  prematuridade : um estudo de tratografia por DTI </vt:lpstr>
      <vt:lpstr>1. Introdução </vt:lpstr>
      <vt:lpstr>Introdução </vt:lpstr>
      <vt:lpstr>Introdução</vt:lpstr>
      <vt:lpstr>Introdução</vt:lpstr>
      <vt:lpstr>Introdução</vt:lpstr>
      <vt:lpstr>Introdução</vt:lpstr>
      <vt:lpstr>Introdução</vt:lpstr>
      <vt:lpstr>Introdução</vt:lpstr>
      <vt:lpstr>Introdução</vt:lpstr>
      <vt:lpstr>Introdução</vt:lpstr>
      <vt:lpstr>2. 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3. Resultados </vt:lpstr>
      <vt:lpstr>Resultados </vt:lpstr>
      <vt:lpstr>Resultados </vt:lpstr>
      <vt:lpstr>Resultados </vt:lpstr>
      <vt:lpstr>Resultados</vt:lpstr>
      <vt:lpstr>Resultados</vt:lpstr>
      <vt:lpstr>Resultados</vt:lpstr>
      <vt:lpstr>Resultados</vt:lpstr>
      <vt:lpstr>Resultados</vt:lpstr>
      <vt:lpstr>4 . Discussão </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5 Conclusão </vt:lpstr>
      <vt:lpstr>Conflito de interesse</vt:lpstr>
      <vt:lpstr>Referências </vt:lpstr>
      <vt:lpstr>Referências</vt:lpstr>
      <vt:lpstr>Referências</vt:lpstr>
      <vt:lpstr>Nota do Editor do site, Dr. Paulo R. Margotto Estudando Juntos Aqui e Agora!</vt:lpstr>
      <vt:lpstr>      ENTENDENDO A TRATOGRAFIA  Tratografia (Tractography)   Lídia Mayumi Nagae1, Marco da Cunha Pinho, Marcelo Buarque de Gusmão Funari  einstein. 2010; 8(2 Pt 1):252-3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OBRIGADO!</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Deyse</dc:creator>
  <cp:lastModifiedBy>Usuário do Windows</cp:lastModifiedBy>
  <cp:revision>76</cp:revision>
  <dcterms:created xsi:type="dcterms:W3CDTF">2018-09-16T22:57:55Z</dcterms:created>
  <dcterms:modified xsi:type="dcterms:W3CDTF">2018-10-05T20:52:15Z</dcterms:modified>
</cp:coreProperties>
</file>