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98" r:id="rId7"/>
    <p:sldId id="261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7" r:id="rId34"/>
    <p:sldId id="299" r:id="rId35"/>
    <p:sldId id="288" r:id="rId36"/>
    <p:sldId id="293" r:id="rId37"/>
    <p:sldId id="289" r:id="rId38"/>
    <p:sldId id="290" r:id="rId39"/>
    <p:sldId id="291" r:id="rId40"/>
    <p:sldId id="292" r:id="rId41"/>
    <p:sldId id="300" r:id="rId42"/>
    <p:sldId id="294" r:id="rId43"/>
    <p:sldId id="309" r:id="rId44"/>
    <p:sldId id="296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11" r:id="rId54"/>
    <p:sldId id="310" r:id="rId5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0000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C8828-E9BF-479F-81CD-CE5504E1DD0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DE0CB-4404-43A7-8448-9BB6E9160D13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939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E3857-C952-408F-95BC-27434A2087D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68020-C547-4C7A-AECA-CE57028067E9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5552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3F12B-F57E-4564-9E58-2D2193B94E8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3AE64-0132-465A-A894-14DB75DA8BDE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33069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ACBF7-F439-4AC0-A89A-F0284C3085F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17F28-DBB6-4D00-A1D4-F534332EB8FC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7510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558B0-DDAA-4BD7-AF50-E88DB80F7D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EB00B-8789-43A6-9495-57CA10A89919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8789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168E2-5C18-4BEA-A24C-C4AE9A13CDA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95E3A-F477-4D1D-B16D-FC06C5997916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382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9671E-DBCC-4E05-BF52-74BF7175692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F6EC4-C60F-4167-9D73-C502BC47BCA1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5188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A79E9-6B21-4BF4-A549-B31D0C068AD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02A36-28BA-415A-9E36-B4C358C5CB46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4836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97613-B9BF-4270-970C-E50C41248C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5C648-1F5E-462C-A865-1355D1A05867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9970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CACF3-310A-4230-AC22-482953521BE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B20A8-CBA5-4769-8D7E-C107BADAC829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4563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757E3-A3FA-4D4E-B216-F345ECAF62D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59FAF-37C5-442C-AD5D-F62F7DFD3D05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44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2BB157-0B0F-4A79-8A5C-CDB0F11B7E4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06528B-D4E5-4C8D-BEBB-523CBB7D5611}" type="datetimeFigureOut">
              <a:rPr lang="pt-BR"/>
              <a:pPr>
                <a:defRPr/>
              </a:pPr>
              <a:t>05/10/2018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474B78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www.ncbi.nlm.nih.gov/pubmed?linkname=pubmed_pubmed&amp;from_uid=23999233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s://www.ncbi.nlm.nih.gov/pubmed/23999233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7.png"/><Relationship Id="rId5" Type="http://schemas.openxmlformats.org/officeDocument/2006/relationships/hyperlink" Target="http://www.paulomargoto.com.br/" TargetMode="External"/><Relationship Id="rId10" Type="http://schemas.openxmlformats.org/officeDocument/2006/relationships/image" Target="../media/image6.jpeg"/><Relationship Id="rId4" Type="http://schemas.openxmlformats.org/officeDocument/2006/relationships/hyperlink" Target="http://www.paulomargotto.com.brbras&#237;lia/" TargetMode="Externa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062" TargetMode="External"/><Relationship Id="rId7" Type="http://schemas.openxmlformats.org/officeDocument/2006/relationships/image" Target="../media/image15.jpeg"/><Relationship Id="rId2" Type="http://schemas.openxmlformats.org/officeDocument/2006/relationships/hyperlink" Target="http://paulomargotto.com.br/valores-de-lactato-no-dia-1-em-prematuros-abaixo-de-32-semanas/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ncbi.nlm.nih.gov/pubmed?linkname=pubmed_pubmed&amp;from_uid=19834738" TargetMode="External"/><Relationship Id="rId5" Type="http://schemas.openxmlformats.org/officeDocument/2006/relationships/hyperlink" Target="https://www.ncbi.nlm.nih.gov/pubmed/19834738" TargetMode="Externa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7364570" TargetMode="External"/><Relationship Id="rId2" Type="http://schemas.openxmlformats.org/officeDocument/2006/relationships/hyperlink" Target="https://www.ncbi.nlm.nih.gov/pubmed/27364570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0" y="2205038"/>
            <a:ext cx="8351838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How to use lactate.</a:t>
            </a:r>
            <a:r>
              <a:rPr lang="pt-BR"/>
              <a:t> Fine-Goulden MR, Durward A.Arch Dis Child Educ Pract Ed. 2014 Feb;99(1):17-22. doi: 10.1136/archdischild-2013-304338. Epub 2013 Sep 2. Review. No abstract available.PMID: 23999233.</a:t>
            </a:r>
            <a:r>
              <a:rPr lang="pt-BR" u="sng">
                <a:hlinkClick r:id="rId3"/>
              </a:rPr>
              <a:t>Similar articles</a:t>
            </a:r>
            <a:endParaRPr lang="pt-BR" u="sng"/>
          </a:p>
        </p:txBody>
      </p:sp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2268538" y="1700213"/>
            <a:ext cx="39068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3600">
                <a:solidFill>
                  <a:srgbClr val="0000FF"/>
                </a:solidFill>
              </a:rPr>
              <a:t>Como usar o lactato</a:t>
            </a: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1692275" y="3141663"/>
            <a:ext cx="4870450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/>
              <a:t>Apresentação: Gabriela Santos da Silva</a:t>
            </a:r>
          </a:p>
          <a:p>
            <a:pPr algn="ctr" eaLnBrk="1" hangingPunct="1"/>
            <a:r>
              <a:rPr lang="pt-BR"/>
              <a:t>R3 em UTI Pediátrica do HMIB/SES/DF</a:t>
            </a:r>
          </a:p>
          <a:p>
            <a:pPr algn="ctr" eaLnBrk="1" hangingPunct="1"/>
            <a:r>
              <a:rPr lang="pt-BR"/>
              <a:t>Coordenação: Nathalia Bardal e Paulo R. Margotto</a:t>
            </a:r>
          </a:p>
          <a:p>
            <a:pPr algn="ctr" eaLnBrk="1" hangingPunct="1"/>
            <a:r>
              <a:rPr lang="pt-BR"/>
              <a:t>Brasília, 6 de outubro de 2018</a:t>
            </a:r>
            <a:endParaRPr lang="pt-BR">
              <a:hlinkClick r:id="rId4"/>
            </a:endParaRPr>
          </a:p>
          <a:p>
            <a:pPr algn="ctr" eaLnBrk="1" hangingPunct="1"/>
            <a:endParaRPr lang="pt-BR"/>
          </a:p>
        </p:txBody>
      </p:sp>
      <p:sp>
        <p:nvSpPr>
          <p:cNvPr id="2053" name="Text Box 9"/>
          <p:cNvSpPr txBox="1">
            <a:spLocks noChangeArrowheads="1"/>
          </p:cNvSpPr>
          <p:nvPr/>
        </p:nvSpPr>
        <p:spPr bwMode="auto">
          <a:xfrm>
            <a:off x="3059113" y="4221163"/>
            <a:ext cx="2819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hlinkClick r:id="rId5"/>
              </a:rPr>
              <a:t>www.paulomargoto.com.br</a:t>
            </a:r>
            <a:r>
              <a:rPr lang="pt-BR"/>
              <a:t> </a:t>
            </a:r>
          </a:p>
        </p:txBody>
      </p:sp>
      <p:pic>
        <p:nvPicPr>
          <p:cNvPr id="2056" name="Picture 8" descr="33333333333333333333333333333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0"/>
            <a:ext cx="3213100" cy="181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581525"/>
            <a:ext cx="1725613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2195513" y="6216650"/>
            <a:ext cx="412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7/10/2018-VOTA BRASIL! HAJA CORAÇÃO!</a:t>
            </a:r>
          </a:p>
          <a:p>
            <a:r>
              <a:rPr lang="pt-BR">
                <a:solidFill>
                  <a:srgbClr val="0000FF"/>
                </a:solidFill>
              </a:rPr>
              <a:t>              Você suporta mais essa!</a:t>
            </a: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941888"/>
            <a:ext cx="2443163" cy="116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 descr="IMG-20180915-WA000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5888"/>
            <a:ext cx="1576388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5" descr="IMG-20180609-WA001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88913"/>
            <a:ext cx="1590675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581525"/>
            <a:ext cx="1566863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O lactato sérico é de fácil medição, com resultados prontamente disponíveis na prática clínica a partir de gasometrias. </a:t>
            </a:r>
            <a:endParaRPr lang="pt-BR" smtClean="0"/>
          </a:p>
          <a:p>
            <a:pPr algn="just" eaLnBrk="1" hangingPunct="1"/>
            <a:r>
              <a:rPr lang="pt-PT" smtClean="0"/>
              <a:t>Já se sabe que a hiperlactatemia em pacientes agudamente doentes é associada a pior prognóstico [1], mas sua interpretação nem sempre é clara. </a:t>
            </a:r>
            <a:endParaRPr lang="pt-BR" smtClean="0"/>
          </a:p>
          <a:p>
            <a:pPr algn="ctr" eaLnBrk="1" hangingPunct="1"/>
            <a:r>
              <a:rPr lang="pt-PT" b="1" smtClean="0">
                <a:solidFill>
                  <a:srgbClr val="FF33CC"/>
                </a:solidFill>
              </a:rPr>
              <a:t>Este artigo de revisão apresenta evidências para o uso do lactato como marcador diagnóstico e terapêutico em crianças agudamente doentes. </a:t>
            </a:r>
            <a:endParaRPr lang="pt-BR" b="1" smtClean="0">
              <a:solidFill>
                <a:srgbClr val="FF33CC"/>
              </a:solidFill>
            </a:endParaRPr>
          </a:p>
          <a:p>
            <a:pPr algn="ctr" eaLnBrk="1" hangingPunct="1"/>
            <a:endParaRPr lang="pt-BR" b="1" smtClean="0">
              <a:solidFill>
                <a:srgbClr val="FF33CC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7620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PT" dirty="0"/>
              <a:t>BACKGROUND FISIOLÓGICO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O lactato é produzido por glicólise, a partir do piruvato, pela enzima lactato desidrogenase, localizada na membrana interna das mitocôndrias. [2]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PT" smtClean="0"/>
              <a:t>Os termos "lactato" e "ácido lático" são frequentemente usados com a mesma finalidade, mas em um pH fisiológico, o ácido lático é quase sempre dissociado de seus prótons. [3</a:t>
            </a:r>
            <a:r>
              <a:rPr lang="pt-BR" smtClean="0"/>
              <a:t>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O nome se origina de sua descoberta inicial em 1780, a partir de amostras de leite azedo, e foi isolado no sangue pela primeira vez em 1843, em mulheres que foram a óbito por sepse puerperal. [4,5]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PT" dirty="0"/>
              <a:t>BACKGROUND FISIOLÓGICO</a:t>
            </a:r>
            <a:endParaRPr lang="pt-BR" dirty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068888"/>
          </a:xfrm>
        </p:spPr>
        <p:txBody>
          <a:bodyPr/>
          <a:lstStyle/>
          <a:p>
            <a:pPr algn="just" eaLnBrk="1" hangingPunct="1"/>
            <a:r>
              <a:rPr lang="pt-BR" smtClean="0"/>
              <a:t>Historicamente o lactato era considerado a "sobra" do metabolismo anaeróbico e  portanto um marcador de perfusão tecidual. [1]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Evidências mais recentes colocam o lactato como um valioso substrato energético, não necessariamente associado a hipóxia, especialmente em órgãos com alto gasto energético como o cérebro e o músculo esquelético. [6, 7]</a:t>
            </a:r>
          </a:p>
          <a:p>
            <a:pPr algn="just" eaLnBrk="1" hangingPunct="1"/>
            <a:endParaRPr lang="pt-BR" smtClean="0"/>
          </a:p>
          <a:p>
            <a:pPr eaLnBrk="1" hangingPunct="1"/>
            <a:r>
              <a:rPr lang="pt-BR" smtClean="0"/>
              <a:t>Também tem um papel importante na sinalização celular, por meio de proteínas transportadoras que transferem lactato de uma célula para a outra. [7, 8]</a:t>
            </a:r>
          </a:p>
          <a:p>
            <a:pPr eaLnBrk="1" hangingPunct="1"/>
            <a:endParaRPr lang="pt-BR" smtClean="0"/>
          </a:p>
          <a:p>
            <a:pPr algn="just"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PT" dirty="0"/>
              <a:t>BACKGROUND FISIOLÓGICO</a:t>
            </a:r>
            <a:endParaRPr lang="pt-BR" dirty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 classificação da acidose lática em tipo A (com hipóxia) e tipo B (sem hipóxia) [9] é limitada.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O lactato é produzido continuamente e rapidamente metabolizado, mesmo em repouso [4, 8], e níveis séricos de 0.5–1.8 mmol/L refletem um balanço entre a produção e consumo [10, 11]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Órgãos como o cérebro [7, 12], pulmões [13] e intestino [14, 15] produzem e consomem lactato em ritmos distintos, sob diferentes condições, podendo haver diferenças significativas no metabolismo do lactato em cada órgão em vigência de doença (</a:t>
            </a:r>
            <a:r>
              <a:rPr lang="pt-BR" smtClean="0">
                <a:solidFill>
                  <a:srgbClr val="0000FF"/>
                </a:solidFill>
              </a:rPr>
              <a:t>Figura 1</a:t>
            </a:r>
            <a:r>
              <a:rPr lang="pt-BR" smtClean="0"/>
              <a:t>) [4, 16]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8459788" cy="5286375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2051050" y="5949950"/>
            <a:ext cx="4111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solidFill>
                  <a:srgbClr val="0000FF"/>
                </a:solidFill>
              </a:rPr>
              <a:t>Figure</a:t>
            </a:r>
            <a:r>
              <a:rPr lang="pt-BR"/>
              <a:t> </a:t>
            </a:r>
            <a:r>
              <a:rPr lang="pt-BR">
                <a:solidFill>
                  <a:srgbClr val="0000FF"/>
                </a:solidFill>
              </a:rPr>
              <a:t>1</a:t>
            </a:r>
            <a:r>
              <a:rPr lang="pt-BR"/>
              <a:t>-Lactate production and clearance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PT" dirty="0"/>
              <a:t>BACKGROUND FISIOLÓGICO</a:t>
            </a:r>
            <a:endParaRPr lang="pt-BR" dirty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Lactato elevado pode surgir quando há produção aumentada</a:t>
            </a:r>
          </a:p>
          <a:p>
            <a:pPr lvl="1" eaLnBrk="1" hangingPunct="1"/>
            <a:r>
              <a:rPr lang="pt-BR" smtClean="0"/>
              <a:t>Leucócitos ativados</a:t>
            </a:r>
          </a:p>
          <a:p>
            <a:pPr lvl="1" eaLnBrk="1" hangingPunct="1"/>
            <a:r>
              <a:rPr lang="pt-BR" smtClean="0"/>
              <a:t>Glicólise mediada por inflamação</a:t>
            </a:r>
          </a:p>
          <a:p>
            <a:pPr lvl="1" eaLnBrk="1" hangingPunct="1"/>
            <a:r>
              <a:rPr lang="pt-BR" smtClean="0"/>
              <a:t>Músculo estimulado por catecolaminas</a:t>
            </a:r>
          </a:p>
          <a:p>
            <a:pPr eaLnBrk="1" hangingPunct="1"/>
            <a:r>
              <a:rPr lang="pt-BR" smtClean="0"/>
              <a:t>Ou em situações de consumo reduzido</a:t>
            </a:r>
          </a:p>
          <a:p>
            <a:pPr lvl="1" eaLnBrk="1" hangingPunct="1"/>
            <a:r>
              <a:rPr lang="pt-BR" smtClean="0"/>
              <a:t>Falência hepática</a:t>
            </a:r>
          </a:p>
          <a:p>
            <a:pPr lvl="1" eaLnBrk="1" hangingPunct="1"/>
            <a:r>
              <a:rPr lang="pt-BR" smtClean="0"/>
              <a:t>Doenças mitocondriais </a:t>
            </a:r>
          </a:p>
          <a:p>
            <a:pPr lvl="1" eaLnBrk="1" hangingPunct="1"/>
            <a:r>
              <a:rPr lang="pt-BR" smtClean="0"/>
              <a:t>Disfunções enzimáticas (hereditárias, secundária a drogas e toxinas) [5, 10, 17, 17] </a:t>
            </a:r>
          </a:p>
          <a:p>
            <a:pPr lvl="1" eaLnBrk="1" hangingPunct="1"/>
            <a:r>
              <a:rPr lang="pt-BR" smtClean="0"/>
              <a:t>Após administração de fluidos contendo lactato (</a:t>
            </a:r>
            <a:r>
              <a:rPr lang="pt-BR" smtClean="0">
                <a:solidFill>
                  <a:srgbClr val="0000FF"/>
                </a:solidFill>
              </a:rPr>
              <a:t>Figura 2</a:t>
            </a:r>
            <a:r>
              <a:rPr lang="pt-BR" smtClean="0"/>
              <a:t>). [19]</a:t>
            </a:r>
          </a:p>
          <a:p>
            <a:pPr lvl="1" eaLnBrk="1" hangingPunct="1">
              <a:buFont typeface="Arial" charset="0"/>
              <a:buNone/>
            </a:pP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12875"/>
            <a:ext cx="8321675" cy="4000500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PT" dirty="0"/>
              <a:t>BACKGROUND FISIOLÓGICO</a:t>
            </a:r>
            <a:endParaRPr lang="pt-BR" dirty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Como o efluxo de lactato ocorre em células por transportadores que se tornam saturados quando seus níveis se elevam, o lactato sérico pode não refletir os níveis de lactato intracelular, e o equilíbrio vai variar com a produção e o </a:t>
            </a:r>
            <a:r>
              <a:rPr lang="pt-BR" i="1" smtClean="0"/>
              <a:t>clearance.</a:t>
            </a:r>
            <a:r>
              <a:rPr lang="pt-BR" smtClean="0"/>
              <a:t> [7, 8]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 interpretação dos níveis de lactato portanto é complexa. Níveis elevados não necessariamente indicam hipóxia tecidual e níveis baixos não devem ser interpretados como tranquilizadores, na presença de outros achados clínicos. [20]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7620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BACKGROUND TECNOLÓGICO</a:t>
            </a:r>
            <a:br>
              <a:rPr lang="pt-BR" dirty="0"/>
            </a:b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olidFill>
                  <a:srgbClr val="0000FF"/>
                </a:solidFill>
              </a:rPr>
              <a:t>Lactato pode ser medido no sangue total ou no plasma. Como a concentração do lactato nas hemácias é metade da concentração no plasma, </a:t>
            </a:r>
            <a:r>
              <a:rPr lang="pt-BR" b="1" smtClean="0">
                <a:solidFill>
                  <a:srgbClr val="FF33CC"/>
                </a:solidFill>
              </a:rPr>
              <a:t>o lactato medido no sangue corresponde a cerca de 70% do valor plasmático em pacientes com Htc normal. [21, 22]</a:t>
            </a:r>
          </a:p>
          <a:p>
            <a:pPr algn="just" eaLnBrk="1" hangingPunct="1"/>
            <a:endParaRPr lang="pt-BR" b="1" smtClean="0">
              <a:solidFill>
                <a:srgbClr val="FF33CC"/>
              </a:solidFill>
            </a:endParaRPr>
          </a:p>
          <a:p>
            <a:pPr algn="just" eaLnBrk="1" hangingPunct="1"/>
            <a:r>
              <a:rPr lang="pt-BR" smtClean="0"/>
              <a:t>A diferença pode ser ainda mais significativa quando há um aumento agudo no lactato sanguíneo, uma vez que não há tempo suficiente para se atingir um equilíbrio entre as hemácias e o plasma. [21, 22]</a:t>
            </a:r>
          </a:p>
          <a:p>
            <a:pPr algn="just"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BACKGROUND TECNOLÓGICO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Os gasômetros geralmente medem o lactato por amperometria. [23] Um eletrodo sensível ao lactato é coberto por lactato oxidase, que converte lactato em piruvato e peróxido de hidrogênio, o qual é medido amperometricamente. [24]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Lactato pode ser medido também por colorimetria enzimática ou citometria, e o coeficiente de variação entre os diferentes métodos e equipamentos variam de 5 a 20%. [21, 25]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Estudos nem sempre mostram claramente como o lactato foi medido, o que pode levar a erros na comparação de resultados.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BACKGROUND TECNOLÓGICO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Em doenças agudas, o lactato venoso e capilar pode ser significativamente maior que o lactato arterial [13], mas como a dosagem global de lactato não reflete diferenças arteriovenosas regionais, vários estudos mostraram que esta variação é clinicamente aceitável. [11, 17]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Se o sangue não for analisado e armazenado em temperatura ambiente logo após sua retirada, a glicólise dentro da amostra pode aumentar os níveis de lactato significativamente (até 70% em 30 minutos), especialmente na presença de leucocitose ou hematócrito elevado [10, 17, 22]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2057400"/>
            <a:ext cx="7620000" cy="4800600"/>
          </a:xfrm>
        </p:spPr>
        <p:txBody>
          <a:bodyPr/>
          <a:lstStyle/>
          <a:p>
            <a:pPr eaLnBrk="1" hangingPunct="1"/>
            <a:r>
              <a:rPr lang="pt-BR" smtClean="0"/>
              <a:t>A associação entre níveis elevados de lactato e morbidade e/ou mortalidade já foi demonstrada em múltiplos cenários, em adultos e crianças.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No entanto, não existe consenso sobre o ponto de corte para valor de lactato na admissão, o valor de pico, ou o tempo de hiperlactatemia. [4, 11]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maioria dos trabalhos focam na relação entre lactato e mortalidade, não morbidade.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2133600"/>
            <a:ext cx="7620000" cy="3916363"/>
          </a:xfrm>
        </p:spPr>
        <p:txBody>
          <a:bodyPr/>
          <a:lstStyle/>
          <a:p>
            <a:pPr algn="just" eaLnBrk="1" hangingPunct="1"/>
            <a:r>
              <a:rPr lang="pt-BR" smtClean="0"/>
              <a:t>Em uma coorte retrospectiva recente com 2380 crianças admitidas em UTI pediátrica, o valor de lactato na admissão foi preditor de mortalidade (média 3.0 mmol/L para sobreviventes vs 6.6 mmol/L para não sobreviventes, p&lt;0.001). [26]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O aumento do lactato sérico foi preditor de mortalidade com um OR de 1.11 (95% CI 1.06 to 1.16) p&lt;0.001, mas o nível de lactato isoladamente foi menos útil que escores de mortalidade como o PIM2.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844675"/>
            <a:ext cx="7620000" cy="4800600"/>
          </a:xfrm>
        </p:spPr>
        <p:txBody>
          <a:bodyPr/>
          <a:lstStyle/>
          <a:p>
            <a:pPr algn="just" eaLnBrk="1" hangingPunct="1"/>
            <a:r>
              <a:rPr lang="pt-BR" smtClean="0"/>
              <a:t>Achados similares foram descritos no choque séptico pediátrico. </a:t>
            </a:r>
          </a:p>
          <a:p>
            <a:pPr algn="just" eaLnBrk="1" hangingPunct="1"/>
            <a:r>
              <a:rPr lang="pt-BR" smtClean="0"/>
              <a:t>Hatherill et al [27] demonstraram que  um lactato &gt; 5mmol/L na admissão  da UTI tinha uma sensibilidade de 75% e especificidade de 63% para mortalidade, e foi preditor para óbito com uma razão de verossimilhança (RV) de 2. </a:t>
            </a:r>
          </a:p>
          <a:p>
            <a:pPr algn="just" eaLnBrk="1" hangingPunct="1"/>
            <a:r>
              <a:rPr lang="pt-BR" smtClean="0"/>
              <a:t>Todos os pacientes que foram a óbito tinham um lactato &gt; 3 na admissão, e todos aqueles que tinham um lactato &gt; 13 foram a óbito. </a:t>
            </a:r>
          </a:p>
          <a:p>
            <a:pPr algn="just" eaLnBrk="1" hangingPunct="1"/>
            <a:r>
              <a:rPr lang="pt-BR" smtClean="0"/>
              <a:t>Outros estudos em crianças mostraram que um lactato persistentemente elevado teve maior valor que o nível de lactato na admissão. </a:t>
            </a:r>
          </a:p>
          <a:p>
            <a:pPr eaLnBrk="1" hangingPunct="1"/>
            <a:endParaRPr lang="pt-BR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916113"/>
            <a:ext cx="7620000" cy="4800600"/>
          </a:xfrm>
        </p:spPr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Em estudo prospectivo com mais de 700 admissões na UTIP, hiperlactatemia persistente (&gt; 2 mmol/L) após 24h da admissão foi associado a uma mortalidade de 93%, em contraste aos 30% de mortalidade em crianças cujo lactato normalizou. (RV 7, sensibilidade 78%, especificidade 89%) [28]. 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Entre 31 crianças admitidas na UTI com choque séptico, um lactato persistentemente &gt; 3mmol/L foi bom preditor de mortalidade (área sob o ROC 0,88 com 24h). [29</a:t>
            </a:r>
            <a:r>
              <a:rPr lang="pt-BR" dirty="0" smtClean="0"/>
              <a:t>]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Em pacientes vitimas de trauma (100 crianças), o lactato na admissão &gt; 2,94 foi fator de risco independente para mortalidade (OR 2.4), [30].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7620000" cy="48006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</a:pPr>
            <a:r>
              <a:rPr lang="pt-BR" smtClean="0"/>
              <a:t>Foi sugerido que em ambiente de Pronto Socorro o lactato pode ser usado para estimar a severidade da síndrome da resposta inflamatória sistêmica (SIRS) [31] e identificar infecções bacterianas graves. [32] </a:t>
            </a:r>
          </a:p>
          <a:p>
            <a:pPr algn="just" eaLnBrk="1" hangingPunct="1">
              <a:lnSpc>
                <a:spcPct val="80000"/>
              </a:lnSpc>
            </a:pPr>
            <a:endParaRPr 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Nas cirurgias cardíacas pediátricas, dados antigos sugeriam que o lactato na admissão era associado a morbimortalidade, mas achados mais atuais sugerem que o lactato que não retorna a normalidade com 24 a 48h tem maior valor preditivo. </a:t>
            </a:r>
          </a:p>
          <a:p>
            <a:pPr algn="just" eaLnBrk="1" hangingPunct="1">
              <a:lnSpc>
                <a:spcPct val="80000"/>
              </a:lnSpc>
            </a:pPr>
            <a:endParaRPr 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Isso provavelmente se deve ao fato de um lactato elevado logo após um </a:t>
            </a:r>
            <a:r>
              <a:rPr lang="pt-BR" i="1" smtClean="0"/>
              <a:t>bypass</a:t>
            </a:r>
            <a:r>
              <a:rPr lang="pt-BR" smtClean="0"/>
              <a:t> cardiopulmonar refletir uma combinação de fatores do intra-operatório e do pós-operatório imediato, incluindo efeitos do </a:t>
            </a:r>
            <a:r>
              <a:rPr lang="pt-BR" i="1" smtClean="0"/>
              <a:t>bypass</a:t>
            </a:r>
            <a:r>
              <a:rPr lang="pt-BR" smtClean="0"/>
              <a:t> e hiperglicemia [5, 33 - 35]</a:t>
            </a:r>
          </a:p>
          <a:p>
            <a:pPr eaLnBrk="1" hangingPunct="1">
              <a:lnSpc>
                <a:spcPct val="80000"/>
              </a:lnSpc>
            </a:pPr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844675"/>
            <a:ext cx="7620000" cy="4800600"/>
          </a:xfrm>
        </p:spPr>
        <p:txBody>
          <a:bodyPr/>
          <a:lstStyle/>
          <a:p>
            <a:pPr eaLnBrk="1" hangingPunct="1"/>
            <a:r>
              <a:rPr lang="pt-BR" smtClean="0"/>
              <a:t>Os dados correlacionando desfechos a longo prazo com o lactato elevado são limitados.</a:t>
            </a:r>
          </a:p>
          <a:p>
            <a:pPr eaLnBrk="1" hangingPunct="1"/>
            <a:r>
              <a:rPr lang="pt-BR" smtClean="0"/>
              <a:t>Um estudo prospectivo com 85 crianças submetidas a cirurgia cardíaca, mostrou que lactato na admissão &gt;  4 e pico de lactato &gt; 6 no 1º de pós-operatório tiveram uma sensibilidade de 73%, especificidade de 67%, VPN 73% e VPP 63% para desfecho desfavorável, o que inclui óbito ou morbidade importante após 18 meses. [36]</a:t>
            </a:r>
          </a:p>
          <a:p>
            <a:pPr eaLnBrk="1" hangingPunct="1"/>
            <a:r>
              <a:rPr lang="pt-BR" smtClean="0"/>
              <a:t>Com os avanços no entendimento da fisiologia ácido-base, fica claro que diferentes tipos de acidose metabólica predominam em diferentes doenças, e variam em seu prognóstico. [16]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789113"/>
            <a:ext cx="7620000" cy="506888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Em um grande estudo em UTI adulta, acidose metabólica por hiperlactatemia foi o maior preditor de mortalidade, em comparação com acidose hiperclorêmica e acidose não-lática. [37]</a:t>
            </a:r>
          </a:p>
          <a:p>
            <a:pPr algn="just" eaLnBrk="1" hangingPunct="1">
              <a:lnSpc>
                <a:spcPct val="90000"/>
              </a:lnSpc>
            </a:pPr>
            <a:endParaRPr lang="pt-BR" smtClean="0"/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Em crianças, 3 estudos (n total = 453) mostraram que a acidose não-lática seria superior ao lactato sérico como preditor de mortalidade na UTI, [33, 38, 39], mas outras pesquisas não tiveram o mesmo achado. [27, 37]</a:t>
            </a:r>
          </a:p>
          <a:p>
            <a:pPr algn="just" eaLnBrk="1" hangingPunct="1">
              <a:lnSpc>
                <a:spcPct val="90000"/>
              </a:lnSpc>
            </a:pPr>
            <a:endParaRPr lang="pt-BR" smtClean="0"/>
          </a:p>
          <a:p>
            <a:pPr algn="ctr" eaLnBrk="1" hangingPunct="1">
              <a:lnSpc>
                <a:spcPct val="90000"/>
              </a:lnSpc>
            </a:pPr>
            <a:r>
              <a:rPr lang="pt-BR" smtClean="0">
                <a:solidFill>
                  <a:srgbClr val="0000FF"/>
                </a:solidFill>
              </a:rPr>
              <a:t>Em resumo,  o lactato se correlaciona com maior morbimortalidade em diversas patologias agudas em crianças, e medições seriadas são mais úteis que um único valor elevado. No entanto, esta associação não é, isoladamente, indicador de mau prognóstico confiável. </a:t>
            </a:r>
          </a:p>
          <a:p>
            <a:pPr algn="ctr" eaLnBrk="1" hangingPunct="1">
              <a:lnSpc>
                <a:spcPct val="90000"/>
              </a:lnSpc>
            </a:pPr>
            <a:endParaRPr lang="pt-BR" smtClean="0">
              <a:solidFill>
                <a:srgbClr val="0000FF"/>
              </a:solidFill>
            </a:endParaRP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200" dirty="0" smtClean="0">
                <a:solidFill>
                  <a:srgbClr val="FF33CC"/>
                </a:solidFill>
              </a:rPr>
              <a:t>Em crianças agudamente doentes, um lactato aumentado é preditor para morbidade e/ou mortalidade?</a:t>
            </a:r>
            <a:r>
              <a:rPr lang="en-US" sz="3200" dirty="0" smtClean="0"/>
              <a:t> </a:t>
            </a:r>
            <a:endParaRPr lang="pt-BR" sz="3200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7620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uso do lactato como alvo terapêutico ajuda a obter melhores resultados? </a:t>
            </a:r>
            <a:r>
              <a:rPr lang="pt-BR" dirty="0" smtClean="0">
                <a:solidFill>
                  <a:srgbClr val="FF33CC"/>
                </a:solidFill>
              </a:rPr>
              <a:t/>
            </a:r>
            <a:br>
              <a:rPr lang="pt-BR" dirty="0" smtClean="0">
                <a:solidFill>
                  <a:srgbClr val="FF33CC"/>
                </a:solidFill>
              </a:rPr>
            </a:br>
            <a:endParaRPr lang="pt-BR" dirty="0" smtClean="0">
              <a:solidFill>
                <a:srgbClr val="FF33CC"/>
              </a:solidFill>
            </a:endParaRP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Existem poucas evidências para o uso do lactato com alvo terapêutico em crianças.</a:t>
            </a:r>
          </a:p>
          <a:p>
            <a:pPr algn="just" eaLnBrk="1" hangingPunct="1"/>
            <a:r>
              <a:rPr lang="pt-BR" smtClean="0"/>
              <a:t>Um estudo comparou uma coorte prospectiva de 710 pacientes em pós-operatório de cirurgia cardíaca com uma coorte histórica com n=1656, seguindo a introdução de um protocolo onde a terapia era escalonada caso o lactato sérico fosse </a:t>
            </a:r>
            <a:r>
              <a:rPr lang="pt-BR" smtClean="0">
                <a:solidFill>
                  <a:srgbClr val="FF0000"/>
                </a:solidFill>
              </a:rPr>
              <a:t>&gt; 5mmol/L</a:t>
            </a:r>
            <a:r>
              <a:rPr lang="pt-BR" smtClean="0"/>
              <a:t>. [40] </a:t>
            </a:r>
          </a:p>
          <a:p>
            <a:pPr algn="just" eaLnBrk="1" hangingPunct="1"/>
            <a:r>
              <a:rPr lang="pt-BR" smtClean="0"/>
              <a:t>Uma diferença na mortalidade foi identificada apenas em lactentes &lt; 1 ano, principalmente </a:t>
            </a:r>
            <a:r>
              <a:rPr lang="pt-BR" smtClean="0">
                <a:solidFill>
                  <a:srgbClr val="FF0000"/>
                </a:solidFill>
              </a:rPr>
              <a:t>recém-nascidos</a:t>
            </a:r>
            <a:r>
              <a:rPr lang="pt-BR" smtClean="0"/>
              <a:t> (3.4% vs 12%, p=0.001). </a:t>
            </a:r>
          </a:p>
          <a:p>
            <a:pPr algn="just" eaLnBrk="1" hangingPunct="1"/>
            <a:r>
              <a:rPr lang="pt-BR" smtClean="0"/>
              <a:t>Estes resultados são de difícil interpretação e podem ser explicados por melhorias em vários aspectos do cuidado intra e pós-operatório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Uma redução na mortalidade após o uso dos níveis de lactato como alvo terapêutico foi observada em um estudo prospectivo com 348 adultos em UTI. [41] Mas este efeito foi observado sem que houvesse diferenças nos níveis de lactato entre os grupos estudados durante o período do estudo.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Outro estudo com 300 adultos em UTI demonstrou que um esforço adicional para a normalização do </a:t>
            </a:r>
            <a:r>
              <a:rPr lang="pt-BR" i="1" smtClean="0"/>
              <a:t>clearance</a:t>
            </a:r>
            <a:r>
              <a:rPr lang="pt-BR" smtClean="0"/>
              <a:t> de lactato não reduziu a mortalidade hospitalar. [42]</a:t>
            </a:r>
          </a:p>
          <a:p>
            <a:pPr algn="just" eaLnBrk="1" hangingPunct="1"/>
            <a:endParaRPr lang="pt-BR" smtClean="0"/>
          </a:p>
          <a:p>
            <a:pPr algn="ctr" eaLnBrk="1" hangingPunct="1"/>
            <a:r>
              <a:rPr lang="pt-BR" b="1" smtClean="0"/>
              <a:t>Até o momento não existem evidencias suficientes para indicar o uso do lactato como alvo terapêutico em crianças agudamente doentes, incluindo aquelas com sepse. </a:t>
            </a:r>
            <a:r>
              <a:rPr lang="en-US" b="1" smtClean="0"/>
              <a:t>[43]</a:t>
            </a:r>
            <a:endParaRPr lang="pt-BR" b="1" smtClean="0"/>
          </a:p>
          <a:p>
            <a:pPr algn="ctr" eaLnBrk="1" hangingPunct="1"/>
            <a:endParaRPr lang="pt-BR" b="1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7620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uso do lactato como alvo terapêutico ajuda a obter melhores resultados? </a:t>
            </a:r>
            <a:r>
              <a:rPr lang="pt-BR" dirty="0" smtClean="0">
                <a:solidFill>
                  <a:srgbClr val="FF33CC"/>
                </a:solidFill>
              </a:rPr>
              <a:t/>
            </a:r>
            <a:br>
              <a:rPr lang="pt-BR" dirty="0" smtClean="0">
                <a:solidFill>
                  <a:srgbClr val="FF33CC"/>
                </a:solidFill>
              </a:rPr>
            </a:br>
            <a:endParaRPr lang="pt-BR" dirty="0" smtClean="0">
              <a:solidFill>
                <a:srgbClr val="FF33CC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lactato no primeiro dia de vida tem relação com morbimortalidade?</a:t>
            </a:r>
            <a:r>
              <a:rPr lang="en-US" sz="3600" dirty="0" smtClean="0"/>
              <a:t> </a:t>
            </a:r>
            <a:endParaRPr lang="pt-BR" sz="3600" dirty="0" smtClean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989138"/>
            <a:ext cx="7826375" cy="5140325"/>
          </a:xfrm>
        </p:spPr>
        <p:txBody>
          <a:bodyPr/>
          <a:lstStyle/>
          <a:p>
            <a:pPr algn="just" eaLnBrk="1" hangingPunct="1"/>
            <a:r>
              <a:rPr lang="pt-BR" smtClean="0"/>
              <a:t>Estudos com RN tiveram achados semelhantes, mas a maioria destes é pequeno e/ou retrospectivo.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Um estudo observacional prospectivo com 75 RN sob VM, com idade gestacional (IG) média de 29 semanas (variando de 23 a 40 semanas), e peso de nascimento médio 1034g (variando de 550 a 4080g), mostrou que variações nos níveis de lactato após este atingir um </a:t>
            </a:r>
            <a:r>
              <a:rPr lang="pt-BR" smtClean="0">
                <a:solidFill>
                  <a:srgbClr val="FF0000"/>
                </a:solidFill>
              </a:rPr>
              <a:t>pico &gt; 2,5</a:t>
            </a:r>
            <a:r>
              <a:rPr lang="pt-BR" smtClean="0"/>
              <a:t>, era preditor para um desfecho (sobreviventes 44,73% vs não-sobreviventes 7,22%, p = 0,008). </a:t>
            </a:r>
            <a:r>
              <a:rPr lang="en-US" smtClean="0"/>
              <a:t>[44]</a:t>
            </a:r>
          </a:p>
          <a:p>
            <a:pPr algn="just"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Em RN de muito baixo peso (&lt;1500g), um estudo retrospectivo (n = 381, mediana da IG 28sem) mostrou que tanto o primeiro quanto o valor de pico do lactato nas primeiras 12h de vida estavam associadas com maior risco de mortalidade hospitalar. [45]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Lactato na admissão de 7,7 teve 65% de sensibilidade e 84% de especificidade, e um pico de 6,9 teve 77% de sensibilidade e 78% de especificidade.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Estes valores elevados não ocorreram próximos ao momento do óbito. A maioria das mortes foram vários dias ou semanas depois, quando o lactato já havia retornado a normalidade. 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600" smtClean="0">
                <a:solidFill>
                  <a:srgbClr val="FF33CC"/>
                </a:solidFill>
              </a:rPr>
              <a:t>O lactato no primeiro dia de vida tem relação com morbimortalidade?</a:t>
            </a:r>
            <a:r>
              <a:rPr lang="en-US" sz="3600" smtClean="0"/>
              <a:t> </a:t>
            </a:r>
            <a:endParaRPr lang="pt-BR" sz="36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Desfecho desfavorável em RN pré-termo também foram relacionados a hiperlactatemia. Em 72 RN com </a:t>
            </a:r>
            <a:r>
              <a:rPr lang="pt-BR" smtClean="0">
                <a:solidFill>
                  <a:srgbClr val="FF0000"/>
                </a:solidFill>
              </a:rPr>
              <a:t>&lt; 32 semanas</a:t>
            </a:r>
            <a:r>
              <a:rPr lang="pt-BR" smtClean="0"/>
              <a:t> (média 30 sem, peso de nascimento médio 1280g) uma única dosagem de </a:t>
            </a:r>
            <a:r>
              <a:rPr lang="pt-BR" smtClean="0">
                <a:solidFill>
                  <a:srgbClr val="FF0000"/>
                </a:solidFill>
              </a:rPr>
              <a:t>lactato &gt; 5,6 teve mau prognóstico</a:t>
            </a:r>
            <a:r>
              <a:rPr lang="pt-BR" smtClean="0"/>
              <a:t> com VPN 100%, VPP 33% e RV 6,7. [46]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Em </a:t>
            </a:r>
            <a:r>
              <a:rPr lang="pt-BR" smtClean="0">
                <a:solidFill>
                  <a:srgbClr val="FF0000"/>
                </a:solidFill>
              </a:rPr>
              <a:t>RN de termo, um lactato bastante elevado precocemente foi útil na identificação daqueles em risco para encefalopatia hipóxico-isquêmica (EHI).</a:t>
            </a:r>
            <a:r>
              <a:rPr lang="pt-BR" smtClean="0"/>
              <a:t> Um estudo prospectivo (n = 115) mostrou que um </a:t>
            </a:r>
            <a:r>
              <a:rPr lang="pt-BR" smtClean="0">
                <a:solidFill>
                  <a:srgbClr val="FF0000"/>
                </a:solidFill>
              </a:rPr>
              <a:t>lactato &gt; 9</a:t>
            </a:r>
            <a:r>
              <a:rPr lang="pt-BR" smtClean="0"/>
              <a:t> com 30 minutos de vida foi preditor de EHI com VPN 91%, VPP 50%, </a:t>
            </a:r>
            <a:r>
              <a:rPr lang="pt-BR" smtClean="0">
                <a:solidFill>
                  <a:srgbClr val="FF0000"/>
                </a:solidFill>
              </a:rPr>
              <a:t>RR 5,8</a:t>
            </a:r>
            <a:r>
              <a:rPr lang="pt-BR" smtClean="0"/>
              <a:t> (CI 2,2 a 15,4). [47]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lactato no primeiro dia de vida tem relação com morbimortalidade?</a:t>
            </a:r>
            <a:r>
              <a:rPr lang="en-US" sz="3600" dirty="0" smtClean="0"/>
              <a:t> </a:t>
            </a:r>
            <a:endParaRPr lang="pt-BR" sz="3600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Encefalopatia hipóxico isquêmica moderada a grave não foi observada em bebês com lactato &lt;5, mas ocorreu em 80% daqueles com lactato &gt; 14.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Em um estudo retrospectivo com 61 RN, a média do lactato na primeira hora de vida foi maior naqueles com EIH moderada a severa, em comparação àqueles com EIH leve ou sem EIH (11.09 mmol/L vs 7.1 mmol/L). [48]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O lactato &gt; 7,5 teve um VPN 97%, VPP 55%, RV+ 2,81 e RV- 0,08 para EIH. </a:t>
            </a:r>
            <a:r>
              <a:rPr lang="pt-BR" smtClean="0">
                <a:solidFill>
                  <a:srgbClr val="0000FF"/>
                </a:solidFill>
              </a:rPr>
              <a:t>Lactato &lt; 5 não foi associado com EIH severa</a:t>
            </a:r>
            <a:r>
              <a:rPr lang="pt-BR" smtClean="0"/>
              <a:t>, mas esta ocorreu em 100% dos casos com lactato &gt;15.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lactato no primeiro dia de vida tem relação com morbimortalidade?</a:t>
            </a:r>
            <a:r>
              <a:rPr lang="en-US" sz="3600" dirty="0" smtClean="0"/>
              <a:t> </a:t>
            </a:r>
            <a:endParaRPr lang="pt-BR" sz="3600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Em RN que necessitaram ECMO, principalmente por patologias respiratórias (incluindo aspiração meconial, hérnia diafragmática, doença da membrana hialina, hipertensão pulmonar persistente do recém-nascido) um estudo prospectivo com n = 74 mostrou que os níveis de lactato na admissão, após 12h e o valor de pico foram significativamente maiores nos RN que foram a óbito, em comparação com os sobreviventes, mas a sensibilidade variou apenas de 40 a 53% (especificidade 97–100%, VPP 75–100% e VPN 86–89%). [49]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No entanto, </a:t>
            </a:r>
            <a:r>
              <a:rPr lang="pt-BR" smtClean="0">
                <a:solidFill>
                  <a:srgbClr val="FF0000"/>
                </a:solidFill>
              </a:rPr>
              <a:t>apenas o lactato com pico &gt; 15</a:t>
            </a:r>
            <a:r>
              <a:rPr lang="pt-BR" smtClean="0"/>
              <a:t>, e não o lactato da admissão ou de 12h foi associado a déficit no desenvolvimento neuropsicomotor com 2 anos de idade. 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lactato no primeiro dia de vida tem relação com morbimortalidade?</a:t>
            </a:r>
            <a:r>
              <a:rPr lang="en-US" sz="3600" dirty="0" smtClean="0"/>
              <a:t> </a:t>
            </a:r>
            <a:endParaRPr lang="pt-BR" sz="3600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Lactato elevado também esteve associado com USTF anormal, displasia broncopulmonar  e retinopatia da prematuridade.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>
                <a:solidFill>
                  <a:srgbClr val="FF0000"/>
                </a:solidFill>
              </a:rPr>
              <a:t>Em resumo, para RN no 1º dia de vida, um lactato elevado atua como indicador importante para potencial morbidade e/ou mortalidade</a:t>
            </a:r>
            <a:r>
              <a:rPr lang="pt-BR" smtClean="0"/>
              <a:t>, mas também identificou bebês que teriam um desfecho normal. 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33CC"/>
                </a:solidFill>
              </a:rPr>
              <a:t>O lactato no primeiro dia de vida tem relação com morbimortalidade?</a:t>
            </a:r>
            <a:r>
              <a:rPr lang="en-US" sz="3600" dirty="0" smtClean="0"/>
              <a:t> </a:t>
            </a:r>
            <a:endParaRPr lang="pt-BR" sz="3600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dirty="0" smtClean="0">
                <a:solidFill>
                  <a:srgbClr val="FF0000"/>
                </a:solidFill>
              </a:rPr>
              <a:t>Em RNs com suspeita de enterocolite (ECN), o lactato ajuda no diagnóstico?</a:t>
            </a:r>
            <a:r>
              <a:rPr lang="en-US" sz="3600" dirty="0" smtClean="0"/>
              <a:t> </a:t>
            </a:r>
            <a:endParaRPr lang="pt-BR" sz="3600" dirty="0" smtClean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844675"/>
            <a:ext cx="7620000" cy="4800600"/>
          </a:xfrm>
        </p:spPr>
        <p:txBody>
          <a:bodyPr/>
          <a:lstStyle/>
          <a:p>
            <a:pPr algn="just" eaLnBrk="1" hangingPunct="1"/>
            <a:r>
              <a:rPr lang="pt-BR" smtClean="0"/>
              <a:t>Dados experimentais mostraram um aumento no lactato intraluminal em modelos animais com ECN, [50] mas isto não foi claramente associado ao lactato sanguíneo. [51]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Dois estudos retrospectivos (com n = 128 e 24 RN) mostraram que o lactato sérico em pacientes com ECN que evoluíram para o óbito era significativamente maior do que nos sobreviventes, [52, 53]</a:t>
            </a:r>
          </a:p>
          <a:p>
            <a:pPr algn="just" eaLnBrk="1" hangingPunct="1"/>
            <a:endParaRPr lang="pt-BR" smtClean="0"/>
          </a:p>
          <a:p>
            <a:pPr algn="ctr" eaLnBrk="1" hangingPunct="1"/>
            <a:r>
              <a:rPr lang="pt-BR" smtClean="0">
                <a:solidFill>
                  <a:srgbClr val="0000FF"/>
                </a:solidFill>
              </a:rPr>
              <a:t>Não existem evidências suficientes para o uso de lactato como marcador diagnóstico para esta doença.</a:t>
            </a:r>
          </a:p>
          <a:p>
            <a:pPr eaLnBrk="1" hangingPunct="1"/>
            <a:endParaRPr 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7620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3600" b="1" dirty="0" smtClean="0"/>
              <a:t>Em crianças com asma aguda grave em uso de </a:t>
            </a:r>
            <a:r>
              <a:rPr lang="pt-BR" sz="3600" b="1" dirty="0" smtClean="0"/>
              <a:t>β</a:t>
            </a:r>
            <a:r>
              <a:rPr lang="en-US" sz="3600" b="1" dirty="0" smtClean="0"/>
              <a:t>-2 agonistas, um lactato elevado reflete piora clínica?</a:t>
            </a:r>
            <a:r>
              <a:rPr lang="pt-BR" b="1" dirty="0" smtClean="0"/>
              <a:t/>
            </a:r>
            <a:br>
              <a:rPr lang="pt-BR" b="1" dirty="0" smtClean="0"/>
            </a:br>
            <a:endParaRPr lang="pt-BR" b="1" dirty="0" smtClean="0"/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2492375"/>
            <a:ext cx="7620000" cy="4800600"/>
          </a:xfrm>
        </p:spPr>
        <p:txBody>
          <a:bodyPr/>
          <a:lstStyle/>
          <a:p>
            <a:pPr algn="just" eaLnBrk="1" hangingPunct="1"/>
            <a:r>
              <a:rPr lang="pt-BR" smtClean="0"/>
              <a:t>O lactato sérico é comumente elevado em crianças com asma aguda grave tratados com β-2 agonistas.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Estudos mostram níveis &gt; 2,2 em até 83% dos casos e &gt; 5 em até 45%, geralmente associados a hiperglicemia. No entanto, não ouve associação com desfecho desfavorável. [54 – 56]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Foi observado que </a:t>
            </a:r>
            <a:r>
              <a:rPr lang="pt-BR" b="1" smtClean="0"/>
              <a:t>os níveis de lactato pré e pós tratamento aumentaram após a administração de β-2 agonistas inalatório ou venoso,</a:t>
            </a:r>
            <a:r>
              <a:rPr lang="pt-BR" smtClean="0"/>
              <a:t> tanto em pacientes com asma [57] quanto em adultos saudáveis. [58]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3141663"/>
            <a:ext cx="7620000" cy="4800600"/>
          </a:xfrm>
        </p:spPr>
        <p:txBody>
          <a:bodyPr/>
          <a:lstStyle/>
          <a:p>
            <a:pPr algn="just" eaLnBrk="1" hangingPunct="1"/>
            <a:r>
              <a:rPr lang="pt-BR" smtClean="0">
                <a:solidFill>
                  <a:srgbClr val="0000FF"/>
                </a:solidFill>
              </a:rPr>
              <a:t>β-2 agonistas aumentam o lactato sérico aumentando o fluxo pela via glicolítica [55, 59], o que sugere que níveis de lactato em ascensão associado a acidose metabólica em pacientes com asma tratados com β-2 agonistas provavelmente se deve à medicação, e não à doença. </a:t>
            </a:r>
          </a:p>
          <a:p>
            <a:pPr algn="just" eaLnBrk="1" hangingPunct="1"/>
            <a:endParaRPr lang="pt-BR" smtClean="0">
              <a:solidFill>
                <a:srgbClr val="0000FF"/>
              </a:solidFill>
            </a:endParaRPr>
          </a:p>
          <a:p>
            <a:pPr algn="just" eaLnBrk="1" hangingPunct="1"/>
            <a:r>
              <a:rPr lang="pt-BR" smtClean="0"/>
              <a:t>Este é um </a:t>
            </a:r>
            <a:r>
              <a:rPr lang="pt-BR" b="1" smtClean="0"/>
              <a:t>bom exemplo de como o lactato pode aumentar na ausência de hipóxia</a:t>
            </a:r>
            <a:r>
              <a:rPr lang="pt-BR" smtClean="0"/>
              <a:t>.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7620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sz="3600" b="1" dirty="0" smtClean="0"/>
              <a:t>Em crianças com asma aguda grave em uso de </a:t>
            </a:r>
            <a:r>
              <a:rPr lang="pt-BR" sz="3600" b="1" dirty="0" smtClean="0"/>
              <a:t>β</a:t>
            </a:r>
            <a:r>
              <a:rPr lang="en-US" sz="3600" b="1" dirty="0" smtClean="0"/>
              <a:t>-2 agonistas, um lactato elevado reflete piora clínica?</a:t>
            </a:r>
            <a:r>
              <a:rPr lang="pt-BR" b="1" dirty="0" smtClean="0"/>
              <a:t/>
            </a:r>
            <a:br>
              <a:rPr lang="pt-BR" b="1" dirty="0" smtClean="0"/>
            </a:br>
            <a:endParaRPr lang="pt-BR" b="1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7620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600" dirty="0" smtClean="0">
                <a:solidFill>
                  <a:srgbClr val="0000FF"/>
                </a:solidFill>
              </a:rPr>
              <a:t>TÓPICOS PARA PESQUISAS FUTURAS </a:t>
            </a:r>
            <a:r>
              <a:rPr lang="pt-BR" dirty="0" smtClean="0">
                <a:solidFill>
                  <a:srgbClr val="0000FF"/>
                </a:solidFill>
              </a:rPr>
              <a:t/>
            </a:r>
            <a:br>
              <a:rPr lang="pt-BR" dirty="0" smtClean="0">
                <a:solidFill>
                  <a:srgbClr val="0000FF"/>
                </a:solidFill>
              </a:rPr>
            </a:br>
            <a:endParaRPr lang="pt-BR" dirty="0" smtClean="0">
              <a:solidFill>
                <a:srgbClr val="0000FF"/>
              </a:solidFill>
            </a:endParaRP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 dosagem de lactato é facilmente disponível e frequentemente realizada na prática clínica em pediatria, mas sua fisiologia é complexa.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Apesar de haver uma associação entre lactato elevado e maior morbimortalidade em crianças e neonatos agudamente doentes, sua utilidade como marcador bioquímico não está claramente definida.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844675"/>
            <a:ext cx="7620000" cy="4800600"/>
          </a:xfrm>
        </p:spPr>
        <p:txBody>
          <a:bodyPr/>
          <a:lstStyle/>
          <a:p>
            <a:pPr algn="just" eaLnBrk="1" hangingPunct="1"/>
            <a:r>
              <a:rPr lang="pt-BR" smtClean="0"/>
              <a:t>Muitos estudos são de qualidade duvidosa, existe uma grande heterogeneidade clínica e não há consenso sobre o ponto de corte para hiperlactatemia.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Pesquisas futuras devem explorar melhor o papel do lactato como substrato energético em diferentes órgãos e tecidos, validar o seu valor preditivo em estudos grandes e prospectivos, além de investigar melhor seu papel como alvo terapêutico em crianças agudamente doentes. </a:t>
            </a:r>
          </a:p>
          <a:p>
            <a:pPr eaLnBrk="1" hangingPunct="1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7620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600" dirty="0"/>
              <a:t>TÓPICOS PARA PESQUISAS FUTURAS 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type="body" idx="1"/>
          </p:nvPr>
        </p:nvSpPr>
        <p:spPr>
          <a:xfrm>
            <a:off x="323850" y="3213100"/>
            <a:ext cx="7620000" cy="3500438"/>
          </a:xfrm>
          <a:solidFill>
            <a:schemeClr val="bg2"/>
          </a:solidFill>
          <a:ln w="28575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pt-BR" smtClean="0"/>
              <a:t>                                          </a:t>
            </a:r>
            <a:r>
              <a:rPr lang="pt-BR" b="1" smtClean="0">
                <a:solidFill>
                  <a:srgbClr val="FF33CC"/>
                </a:solidFill>
              </a:rPr>
              <a:t>Conclusão clínica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A fisiologia do lactato é complexa e elevados níveis representam um desequilíbrio metabólico que pode ser global e / ou regional.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▸ Um lactato sanguíneo elevado - particularmente quando persistentemente elevado - pode estar associado a um resultado em uma criança  ou neonato agudamente doente, mas existem várias exceções e nenhum nível de limite foi determinado.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▸ Não há evidências suficientes para apoiar o uso de lactato como um ponto final terapêutico em estado de mal agudamente em crianças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▸ Em recém-nascidos com suspeita de enterocolite necrosante, lactatos maiores podem correlacionam-se com desfechos mais desfavoráveis, mas não há evidências que apóiem seu uso como uma ferramenta diagnóstica.</a:t>
            </a:r>
          </a:p>
          <a:p>
            <a:pPr eaLnBrk="1" hangingPunct="1">
              <a:lnSpc>
                <a:spcPct val="90000"/>
              </a:lnSpc>
            </a:pPr>
            <a:r>
              <a:rPr lang="pt-BR" sz="1600" smtClean="0"/>
              <a:t>▸ Elevado lactato em crianças com asma aguda grave tratada com β-2 agonistas é mais provável devido ao tratamento e não ao processo da doença</a:t>
            </a: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88913"/>
            <a:ext cx="2759075" cy="2960687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468313" y="3716338"/>
            <a:ext cx="7620000" cy="2665412"/>
          </a:xfrm>
          <a:solidFill>
            <a:schemeClr val="bg2"/>
          </a:solidFill>
          <a:ln w="38100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t-BR" smtClean="0"/>
              <a:t>                         </a:t>
            </a:r>
            <a:r>
              <a:rPr lang="pt-BR" smtClean="0">
                <a:solidFill>
                  <a:srgbClr val="FF33CC"/>
                </a:solidFill>
              </a:rPr>
              <a:t>Questionário: verdadeiro ou falso?</a:t>
            </a:r>
          </a:p>
          <a:p>
            <a:pPr eaLnBrk="1" hangingPunct="1"/>
            <a:r>
              <a:rPr lang="pt-BR" sz="1600" smtClean="0"/>
              <a:t>1. O lactato é produzido exclusivamente sob condições anaeróbicas?</a:t>
            </a:r>
          </a:p>
          <a:p>
            <a:pPr eaLnBrk="1" hangingPunct="1"/>
            <a:r>
              <a:rPr lang="pt-BR" sz="1600" smtClean="0"/>
              <a:t>2. O lactato é um marcador substituto confiável e preciso da perfusão tecidual?</a:t>
            </a:r>
          </a:p>
          <a:p>
            <a:pPr eaLnBrk="1" hangingPunct="1"/>
            <a:r>
              <a:rPr lang="pt-BR" sz="1600" smtClean="0"/>
              <a:t>3. A definição aceita de hiperlactatemia é &gt; 2 mmol / L?</a:t>
            </a:r>
          </a:p>
          <a:p>
            <a:pPr eaLnBrk="1" hangingPunct="1"/>
            <a:r>
              <a:rPr lang="pt-BR" sz="1600" smtClean="0"/>
              <a:t>4. Altos níveis de lactato no sangue estão sempre associados a resultados ruins em crianças e recém-nascidos  agudamente doentes? </a:t>
            </a:r>
          </a:p>
          <a:p>
            <a:pPr eaLnBrk="1" hangingPunct="1"/>
            <a:r>
              <a:rPr lang="pt-BR" sz="1600" smtClean="0"/>
              <a:t>5. A hiperlactatemia e hiperglicemia são frequentemente associadas</a:t>
            </a:r>
          </a:p>
          <a:p>
            <a:pPr eaLnBrk="1" hangingPunct="1">
              <a:buFont typeface="Arial" charset="0"/>
              <a:buNone/>
            </a:pPr>
            <a:r>
              <a:rPr lang="pt-BR" sz="1600" smtClean="0"/>
              <a:t>                                     </a:t>
            </a:r>
            <a:r>
              <a:rPr lang="pt-BR" sz="1600" smtClean="0">
                <a:solidFill>
                  <a:srgbClr val="0000FF"/>
                </a:solidFill>
              </a:rPr>
              <a:t>Respostas após as referências!</a:t>
            </a:r>
          </a:p>
        </p:txBody>
      </p:sp>
      <p:pic>
        <p:nvPicPr>
          <p:cNvPr id="3584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581525" cy="35623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REFERÊNCIAS BIBLIOGRÁFICAS</a:t>
            </a:r>
            <a:endParaRPr lang="pt-BR" sz="4400" dirty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1 Weil MH, Afifi AA. Experimental and clinical studies on lactate and pyruvate as indicators of the severity of acute circulatory </a:t>
            </a:r>
            <a:r>
              <a:rPr lang="pt-BR" sz="1400" smtClean="0"/>
              <a:t>failure (shock). Circulation 1970;41:989–1001.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2 Levy B, Gibot S, Franck P, et al. Relation between muscle Na+K+ ATPase activity and raised lactate concentrations in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septic shock: a prospective study. Lancet 2005;365:871–5.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3 Brooks GA. What does glycolysis make and why is it </a:t>
            </a:r>
            <a:r>
              <a:rPr lang="fr-FR" sz="1400" smtClean="0"/>
              <a:t>important? J Appl Physiol 2010;108:1450–1.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4 Fuller BM, Dellinger RP. Lactate as a hemodynamic marker in the critically ill. Curr Opin Crit Care 2012;18:267–72.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5 Allen M. Lactate and acid base as a hemodynamic monitor and markers of cellular perfusion. Pediatr Crit Care Med 2011;12:</a:t>
            </a:r>
            <a:r>
              <a:rPr lang="pt-BR" sz="1400" smtClean="0"/>
              <a:t>S43–49.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fr-FR" sz="1400" smtClean="0"/>
              <a:t>6 James JH, Luchette FA, McCarter FD, et al. Lactate is an </a:t>
            </a:r>
            <a:r>
              <a:rPr lang="en-US" sz="1400" smtClean="0"/>
              <a:t>unreliable indicator of tissue hypoxia in injury or sepsis. Lancet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1999;354:505–8.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7 Gladden LB. Lactate metabolism: a new paradigm for the third </a:t>
            </a:r>
            <a:r>
              <a:rPr lang="pt-BR" sz="1400" smtClean="0"/>
              <a:t>millennium. J Physiol 2004;558:5–30.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8 Brooks GA. Cell-cell and intracellular lactate shuttles. J Physiol </a:t>
            </a:r>
            <a:r>
              <a:rPr lang="pt-BR" sz="1400" smtClean="0"/>
              <a:t>2009;587:5591–600.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9 Cohen R, Woods H. Clinical and biochemical aspects of lactic </a:t>
            </a:r>
            <a:r>
              <a:rPr lang="pt-BR" sz="1400" smtClean="0"/>
              <a:t>acidosis. Oxford, UK: Blackwell, 1976. p. 40–76, 180–1.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10 De Backer D. Lactic acidosis. Minerva Anestesiol 2003;69:281–4.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/>
              <a:t>11 </a:t>
            </a:r>
            <a:r>
              <a:rPr lang="pt-BR" sz="2000" dirty="0" err="1"/>
              <a:t>Kruse</a:t>
            </a:r>
            <a:r>
              <a:rPr lang="pt-BR" sz="2000" dirty="0"/>
              <a:t> O, </a:t>
            </a:r>
            <a:r>
              <a:rPr lang="pt-BR" sz="2000" dirty="0" err="1"/>
              <a:t>Grunnet</a:t>
            </a:r>
            <a:r>
              <a:rPr lang="pt-BR" sz="2000" dirty="0"/>
              <a:t> N, </a:t>
            </a:r>
            <a:r>
              <a:rPr lang="pt-BR" sz="2000" dirty="0" err="1"/>
              <a:t>Barfod</a:t>
            </a:r>
            <a:r>
              <a:rPr lang="pt-BR" sz="2000" dirty="0"/>
              <a:t> C. </a:t>
            </a:r>
            <a:r>
              <a:rPr lang="pt-BR" sz="2000" dirty="0" err="1"/>
              <a:t>Blood</a:t>
            </a:r>
            <a:r>
              <a:rPr lang="pt-BR" sz="2000" dirty="0"/>
              <a:t> lactate as a </a:t>
            </a:r>
            <a:r>
              <a:rPr lang="pt-BR" sz="2000" dirty="0" err="1"/>
              <a:t>predictor</a:t>
            </a:r>
            <a:r>
              <a:rPr lang="pt-BR" sz="2000" dirty="0"/>
              <a:t> for </a:t>
            </a:r>
            <a:r>
              <a:rPr lang="en-US" sz="2000" dirty="0"/>
              <a:t>in-hospital mortality in patients admitted acutely to hospital: a systematic review. </a:t>
            </a:r>
            <a:r>
              <a:rPr lang="en-US" sz="2000" dirty="0" err="1"/>
              <a:t>Scand</a:t>
            </a:r>
            <a:r>
              <a:rPr lang="en-US" sz="2000" dirty="0"/>
              <a:t> J Trauma </a:t>
            </a:r>
            <a:r>
              <a:rPr lang="en-US" sz="2000" dirty="0" err="1"/>
              <a:t>Resusc</a:t>
            </a:r>
            <a:r>
              <a:rPr lang="en-US" sz="2000" dirty="0"/>
              <a:t> </a:t>
            </a:r>
            <a:r>
              <a:rPr lang="en-US" sz="2000" dirty="0" err="1"/>
              <a:t>Emerg</a:t>
            </a:r>
            <a:r>
              <a:rPr lang="en-US" sz="2000" dirty="0"/>
              <a:t> Med </a:t>
            </a:r>
            <a:r>
              <a:rPr lang="pt-BR" sz="2000" dirty="0"/>
              <a:t>2011;19:74.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12 </a:t>
            </a:r>
            <a:r>
              <a:rPr lang="en-US" sz="2000" dirty="0" err="1"/>
              <a:t>Dienel</a:t>
            </a:r>
            <a:r>
              <a:rPr lang="en-US" sz="2000" dirty="0"/>
              <a:t> GA. Brain lactate metabolism: the discoveries and the controversies. J </a:t>
            </a:r>
            <a:r>
              <a:rPr lang="en-US" sz="2000" dirty="0" err="1"/>
              <a:t>Cereb</a:t>
            </a:r>
            <a:r>
              <a:rPr lang="en-US" sz="2000" dirty="0"/>
              <a:t> Blood Flow </a:t>
            </a:r>
            <a:r>
              <a:rPr lang="en-US" sz="2000" dirty="0" err="1"/>
              <a:t>Metab</a:t>
            </a:r>
            <a:r>
              <a:rPr lang="en-US" sz="2000" dirty="0"/>
              <a:t> 2012;32:1107–38.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13 </a:t>
            </a:r>
            <a:r>
              <a:rPr lang="en-US" sz="2000" dirty="0" err="1"/>
              <a:t>Kellum</a:t>
            </a:r>
            <a:r>
              <a:rPr lang="en-US" sz="2000" dirty="0"/>
              <a:t> JA, Kramer DJ, Lee K, et al. Release of lactate by the </a:t>
            </a:r>
            <a:r>
              <a:rPr lang="pt-BR" sz="2000" dirty="0" err="1"/>
              <a:t>lung</a:t>
            </a:r>
            <a:r>
              <a:rPr lang="pt-BR" sz="2000" dirty="0"/>
              <a:t> in </a:t>
            </a:r>
            <a:r>
              <a:rPr lang="pt-BR" sz="2000" dirty="0" err="1"/>
              <a:t>acute</a:t>
            </a:r>
            <a:r>
              <a:rPr lang="pt-BR" sz="2000" dirty="0"/>
              <a:t> </a:t>
            </a:r>
            <a:r>
              <a:rPr lang="pt-BR" sz="2000" dirty="0" err="1"/>
              <a:t>lung</a:t>
            </a:r>
            <a:r>
              <a:rPr lang="pt-BR" sz="2000" dirty="0"/>
              <a:t> </a:t>
            </a:r>
            <a:r>
              <a:rPr lang="pt-BR" sz="2000" dirty="0" err="1"/>
              <a:t>injury</a:t>
            </a:r>
            <a:r>
              <a:rPr lang="pt-BR" sz="2000" dirty="0"/>
              <a:t>. </a:t>
            </a:r>
            <a:r>
              <a:rPr lang="pt-BR" sz="2000" dirty="0" err="1"/>
              <a:t>Chest</a:t>
            </a:r>
            <a:r>
              <a:rPr lang="pt-BR" sz="2000" dirty="0"/>
              <a:t> 1997;111:1301–5.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/>
              <a:t>14 </a:t>
            </a:r>
            <a:r>
              <a:rPr lang="pt-BR" sz="2000" dirty="0" err="1"/>
              <a:t>Tenhunen</a:t>
            </a:r>
            <a:r>
              <a:rPr lang="pt-BR" sz="2000" dirty="0"/>
              <a:t> JJ, </a:t>
            </a:r>
            <a:r>
              <a:rPr lang="pt-BR" sz="2000" dirty="0" err="1"/>
              <a:t>Uusaro</a:t>
            </a:r>
            <a:r>
              <a:rPr lang="pt-BR" sz="2000" dirty="0"/>
              <a:t> A, </a:t>
            </a:r>
            <a:r>
              <a:rPr lang="pt-BR" sz="2000" dirty="0" err="1"/>
              <a:t>Kärjä</a:t>
            </a:r>
            <a:r>
              <a:rPr lang="pt-BR" sz="2000" dirty="0"/>
              <a:t> V, et al. </a:t>
            </a:r>
            <a:r>
              <a:rPr lang="pt-BR" sz="2000" dirty="0" err="1"/>
              <a:t>Apparent</a:t>
            </a:r>
            <a:r>
              <a:rPr lang="pt-BR" sz="2000" dirty="0"/>
              <a:t> </a:t>
            </a:r>
            <a:r>
              <a:rPr lang="pt-BR" sz="2000" dirty="0" err="1"/>
              <a:t>heterogeneity</a:t>
            </a:r>
            <a:r>
              <a:rPr lang="pt-BR" sz="2000" dirty="0"/>
              <a:t> </a:t>
            </a:r>
            <a:r>
              <a:rPr lang="en-US" sz="2000" dirty="0"/>
              <a:t>of regional blood flow and metabolic changes within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splanchnic tissues during experimental endotoxin shock. </a:t>
            </a:r>
            <a:r>
              <a:rPr lang="pt-BR" sz="2000" dirty="0" err="1"/>
              <a:t>Anesth</a:t>
            </a:r>
            <a:r>
              <a:rPr lang="pt-BR" sz="2000" dirty="0"/>
              <a:t> </a:t>
            </a:r>
            <a:r>
              <a:rPr lang="pt-BR" sz="2000" dirty="0" err="1"/>
              <a:t>Analg</a:t>
            </a:r>
            <a:r>
              <a:rPr lang="pt-BR" sz="2000" dirty="0"/>
              <a:t> 2003;97:555–63.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/>
              <a:t>15 </a:t>
            </a:r>
            <a:r>
              <a:rPr lang="pt-BR" sz="2000" dirty="0" err="1"/>
              <a:t>Clemmesen</a:t>
            </a:r>
            <a:r>
              <a:rPr lang="pt-BR" sz="2000" dirty="0"/>
              <a:t> O, </a:t>
            </a:r>
            <a:r>
              <a:rPr lang="pt-BR" sz="2000" dirty="0" err="1"/>
              <a:t>Ott</a:t>
            </a:r>
            <a:r>
              <a:rPr lang="pt-BR" sz="2000" dirty="0"/>
              <a:t> P, </a:t>
            </a:r>
            <a:r>
              <a:rPr lang="pt-BR" sz="2000" dirty="0" err="1"/>
              <a:t>Larsen</a:t>
            </a:r>
            <a:r>
              <a:rPr lang="pt-BR" sz="2000" dirty="0"/>
              <a:t> FS. </a:t>
            </a:r>
            <a:r>
              <a:rPr lang="pt-BR" sz="2000" dirty="0" err="1"/>
              <a:t>Splanchnic</a:t>
            </a:r>
            <a:r>
              <a:rPr lang="pt-BR" sz="2000" dirty="0"/>
              <a:t> </a:t>
            </a:r>
            <a:r>
              <a:rPr lang="pt-BR" sz="2000" dirty="0" err="1"/>
              <a:t>metabolism</a:t>
            </a:r>
            <a:r>
              <a:rPr lang="pt-BR" sz="2000" dirty="0"/>
              <a:t> in </a:t>
            </a:r>
            <a:r>
              <a:rPr lang="en-US" sz="2000" dirty="0"/>
              <a:t>acute liver failure and sepsis. Curr Opin Crit Care </a:t>
            </a:r>
            <a:r>
              <a:rPr lang="pt-BR" sz="2000" dirty="0"/>
              <a:t>2004;10:152–5</a:t>
            </a:r>
            <a:r>
              <a:rPr lang="pt-BR" sz="2000" dirty="0" smtClean="0"/>
              <a:t>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16 </a:t>
            </a:r>
            <a:r>
              <a:rPr lang="en-US" sz="2000" dirty="0" err="1"/>
              <a:t>Gunnerson</a:t>
            </a:r>
            <a:r>
              <a:rPr lang="en-US" sz="2000" dirty="0"/>
              <a:t> KJ. Clinical review: the meaning of acid-base abnormalities in the intensive care unit part I—epidemiology. </a:t>
            </a:r>
            <a:r>
              <a:rPr lang="pt-BR" sz="2000" dirty="0" err="1"/>
              <a:t>Crit</a:t>
            </a:r>
            <a:r>
              <a:rPr lang="pt-BR" sz="2000" dirty="0"/>
              <a:t> </a:t>
            </a:r>
            <a:r>
              <a:rPr lang="pt-BR" sz="2000" dirty="0" err="1"/>
              <a:t>Care</a:t>
            </a:r>
            <a:r>
              <a:rPr lang="pt-BR" sz="2000" dirty="0"/>
              <a:t> 2005;9:508–16.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/>
              <a:t>17 </a:t>
            </a:r>
            <a:r>
              <a:rPr lang="pt-BR" sz="2000" dirty="0" err="1"/>
              <a:t>Jansen</a:t>
            </a:r>
            <a:r>
              <a:rPr lang="pt-BR" sz="2000" dirty="0"/>
              <a:t> TC, Van </a:t>
            </a:r>
            <a:r>
              <a:rPr lang="pt-BR" sz="2000" dirty="0" err="1"/>
              <a:t>Bommel</a:t>
            </a:r>
            <a:r>
              <a:rPr lang="pt-BR" sz="2000" dirty="0"/>
              <a:t> J, </a:t>
            </a:r>
            <a:r>
              <a:rPr lang="pt-BR" sz="2000" dirty="0" err="1"/>
              <a:t>Bakker</a:t>
            </a:r>
            <a:r>
              <a:rPr lang="pt-BR" sz="2000" dirty="0"/>
              <a:t> J. </a:t>
            </a:r>
            <a:r>
              <a:rPr lang="pt-BR" sz="2000" dirty="0" err="1"/>
              <a:t>Blood</a:t>
            </a:r>
            <a:r>
              <a:rPr lang="pt-BR" sz="2000" dirty="0"/>
              <a:t> lactate </a:t>
            </a:r>
            <a:r>
              <a:rPr lang="pt-BR" sz="2000" dirty="0" err="1"/>
              <a:t>monitoring</a:t>
            </a:r>
            <a:r>
              <a:rPr lang="pt-BR" sz="2000" dirty="0"/>
              <a:t> </a:t>
            </a:r>
            <a:r>
              <a:rPr lang="en-US" sz="2000" dirty="0"/>
              <a:t>in critically ill patients: a systematic health technology assessment. Crit Care Med 2009;37:2827–39.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18 </a:t>
            </a:r>
            <a:r>
              <a:rPr lang="en-US" sz="2000" dirty="0" err="1"/>
              <a:t>Kjelland</a:t>
            </a:r>
            <a:r>
              <a:rPr lang="en-US" sz="2000" dirty="0"/>
              <a:t> CB, </a:t>
            </a:r>
            <a:r>
              <a:rPr lang="en-US" sz="2000" dirty="0" err="1"/>
              <a:t>Djogovic</a:t>
            </a:r>
            <a:r>
              <a:rPr lang="en-US" sz="2000" dirty="0"/>
              <a:t> D. The role of serum lactate in the acute care setting. J Intensive Care Med 2010;25:286–300.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19 </a:t>
            </a:r>
            <a:r>
              <a:rPr lang="en-US" sz="2000" dirty="0" err="1"/>
              <a:t>Himpe</a:t>
            </a:r>
            <a:r>
              <a:rPr lang="en-US" sz="2000" dirty="0"/>
              <a:t> D, </a:t>
            </a:r>
            <a:r>
              <a:rPr lang="en-US" sz="2000" dirty="0" err="1"/>
              <a:t>Neels</a:t>
            </a:r>
            <a:r>
              <a:rPr lang="en-US" sz="2000" dirty="0"/>
              <a:t> H, De </a:t>
            </a:r>
            <a:r>
              <a:rPr lang="en-US" sz="2000" dirty="0" err="1"/>
              <a:t>Hert</a:t>
            </a:r>
            <a:r>
              <a:rPr lang="en-US" sz="2000" dirty="0"/>
              <a:t> S, et al. Adding lactate to the prime solution during hypothermic cardiopulmonary bypass: a </a:t>
            </a:r>
            <a:r>
              <a:rPr lang="pt-BR" sz="2000" dirty="0" err="1"/>
              <a:t>quantitative</a:t>
            </a:r>
            <a:r>
              <a:rPr lang="pt-BR" sz="2000" dirty="0"/>
              <a:t> </a:t>
            </a:r>
            <a:r>
              <a:rPr lang="pt-BR" sz="2000" dirty="0" err="1"/>
              <a:t>acid-base</a:t>
            </a:r>
            <a:r>
              <a:rPr lang="pt-BR" sz="2000" dirty="0"/>
              <a:t> </a:t>
            </a:r>
            <a:r>
              <a:rPr lang="pt-BR" sz="2000" dirty="0" err="1"/>
              <a:t>analysis</a:t>
            </a:r>
            <a:r>
              <a:rPr lang="pt-BR" sz="2000" dirty="0"/>
              <a:t>. </a:t>
            </a:r>
            <a:r>
              <a:rPr lang="pt-BR" sz="2000" dirty="0" err="1"/>
              <a:t>Br</a:t>
            </a:r>
            <a:r>
              <a:rPr lang="pt-BR" sz="2000" dirty="0"/>
              <a:t> J </a:t>
            </a:r>
            <a:r>
              <a:rPr lang="pt-BR" sz="2000" dirty="0" err="1"/>
              <a:t>Anaesth</a:t>
            </a:r>
            <a:r>
              <a:rPr lang="pt-BR" sz="2000" dirty="0"/>
              <a:t> 2003;90:440–5</a:t>
            </a:r>
            <a:r>
              <a:rPr lang="pt-BR" sz="2000" dirty="0" smtClean="0"/>
              <a:t>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/>
              <a:t>20 </a:t>
            </a:r>
            <a:r>
              <a:rPr lang="en-US" sz="2000" dirty="0" err="1"/>
              <a:t>Leverve</a:t>
            </a:r>
            <a:r>
              <a:rPr lang="en-US" sz="2000" dirty="0"/>
              <a:t> XM. Lactate in the intensive care unit: pyromaniac, sentinel or fireman? Crit Care 2005;9:622–3.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REFERÊNCIAS BIBLIOGRÁFICAS</a:t>
            </a:r>
            <a:endParaRPr lang="pt-BR" sz="4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21 Goodwin ML, Harris JE, Hernández A, et al. Blood lactate </a:t>
            </a:r>
            <a:r>
              <a:rPr lang="en-US" sz="1400" smtClean="0"/>
              <a:t>measurements and analysis during exercise: a guide for </a:t>
            </a:r>
            <a:r>
              <a:rPr lang="fr-FR" sz="1400" smtClean="0"/>
              <a:t>clinicians. J Diabetes Sci Technol 2007;1:558–69.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22 Kruse JA, Carlson RW. Lactate measurement: plasma or blood? </a:t>
            </a:r>
            <a:r>
              <a:rPr lang="pt-BR" sz="1400" smtClean="0"/>
              <a:t>Intensive Care Med 1990;16:1–2.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23 Market Review, Blood Gas Analysers [Internet]. NHS </a:t>
            </a:r>
            <a:r>
              <a:rPr lang="en-US" sz="1400" smtClean="0"/>
              <a:t>Purchasing and Supply Agency, Centre for Evidence-based </a:t>
            </a:r>
            <a:r>
              <a:rPr lang="pt-BR" sz="1400" smtClean="0"/>
              <a:t>Purchasing; 2010. http://www.clinbiochem.info/marketreviewbloodgasanalysers2010.pdf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24 Toffaletti J, Hammes ME, Gray R, et al. Lactate measured in diluted and undiluted whole blood and plasma: comparison of methods and effect of hematocrit. Clin Chem 1992;38:2430–4.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25 Brinkert W, Rommes JH, Bakker J. Lactate measurements in </a:t>
            </a:r>
            <a:r>
              <a:rPr lang="en-US" sz="1400" smtClean="0"/>
              <a:t>critically ill patients with a hand-held analyser. Intensive Care </a:t>
            </a:r>
            <a:r>
              <a:rPr lang="pt-BR" sz="1400" smtClean="0"/>
              <a:t>Med 1999;25:966–9.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26 Morris KP, McShane P, Stickley J, et al. The relationship between blood lactate concentration, the Paediatric Index of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Mortality 2 (PIM2) and mortality in paediatric intensive care. </a:t>
            </a:r>
            <a:r>
              <a:rPr lang="pt-BR" sz="1400" smtClean="0"/>
              <a:t>Intensive Care Med 2012;38:2042–6.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27 Hatherill M, Waggie Z, Purves L, et al. Mortality and the nature of metabolic acidosis in children with shock. Intensive </a:t>
            </a:r>
            <a:r>
              <a:rPr lang="pt-BR" sz="1400" smtClean="0"/>
              <a:t>Care Med 2003;29:286–91.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28 Hatherill M, McIntyre AG, Wattie M, et al. Early </a:t>
            </a:r>
            <a:r>
              <a:rPr lang="en-US" sz="1400" smtClean="0"/>
              <a:t>hyperlactataemia in critically ill children. Intensive Care Med </a:t>
            </a:r>
            <a:r>
              <a:rPr lang="pt-BR" sz="1400" smtClean="0"/>
              <a:t>2000;26:314–18.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29 Duke TD, Butt W, South M. Predictors of mortality and multiple organ failure in children with sepsis. Intensive Care </a:t>
            </a:r>
            <a:r>
              <a:rPr lang="pt-BR" sz="1400" smtClean="0"/>
              <a:t>Med 1997;23:684–92.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30 Hindy-François C, Meyer P, Blanot S, et al. Admission base </a:t>
            </a:r>
            <a:r>
              <a:rPr lang="en-US" sz="1400" smtClean="0"/>
              <a:t>deficit as a long-term prognostic factor in severe pediatric </a:t>
            </a:r>
            <a:r>
              <a:rPr lang="de-DE" sz="1400" smtClean="0"/>
              <a:t>trauma patients. J Trauma 2009;67:1272–7</a:t>
            </a:r>
            <a:r>
              <a:rPr lang="de-DE" sz="1500" smtClean="0"/>
              <a:t>.</a:t>
            </a:r>
            <a:endParaRPr lang="pt-BR" sz="1500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REFERÊNCIAS BIBLIOGRÁFICAS</a:t>
            </a:r>
            <a:endParaRPr lang="pt-BR" sz="44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557338"/>
            <a:ext cx="7620000" cy="4800600"/>
          </a:xfrm>
        </p:spPr>
        <p:txBody>
          <a:bodyPr/>
          <a:lstStyle/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31 Scott HF, Donoghue AJ, Gaieski DF, et al. The utility of early lactate testing in undifferentiated pediatric systemic inflammatory </a:t>
            </a:r>
            <a:r>
              <a:rPr lang="pt-BR" sz="1400" smtClean="0"/>
              <a:t>response syndrome. Acad Emerg Med 2012;19:1276–80.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32 Vorwerk C, Manias K, Davies F, et al. Prediction of severe bacterial infection in children with an emergency department diagnosis of infection. Emerg Med J 2011;28:948–51.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33 Durward A, Tibby SM, Skellett S, et al. The strong ion gap predicts mortality in children following cardiopulmonary bypass surgery. Pediatr Crit Care Med 2005;6:281–5.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34 Jackman L, Shetty N, Davies P, et al. Late-onset hyperlactataemia </a:t>
            </a:r>
            <a:r>
              <a:rPr lang="en-US" sz="1400" smtClean="0"/>
              <a:t>following paediatric cardiac surgery. Intensive Care Med </a:t>
            </a:r>
            <a:r>
              <a:rPr lang="pt-BR" sz="1400" smtClean="0"/>
              <a:t>2009;35:537–45.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35 Hatherill M, Sajjanhar T, Tibby SM, et al. Serum lactate as a </a:t>
            </a:r>
            <a:r>
              <a:rPr lang="en-US" sz="1400" smtClean="0"/>
              <a:t>predictor of mortality after paediatric cardiac surgery. Arch Dis </a:t>
            </a:r>
            <a:r>
              <a:rPr lang="pt-BR" sz="1400" smtClean="0"/>
              <a:t>Child 1997;77:235–8.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fr-FR" sz="1400" smtClean="0"/>
              <a:t>36 Cheung P-Y, Chui N, Joffe AR, et al. Postoperative lactate </a:t>
            </a:r>
            <a:r>
              <a:rPr lang="en-US" sz="1400" smtClean="0"/>
              <a:t>concentrations predict the outcome of infants aged 6 weeks or less after intracardiac surgery: a cohort follow-up to 18 months. J Thorac Cardiovasc Surg 2005;130:837–43.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37 Gunnerson KJ, Saul M, He S, et al. Lactate versus non-lactate </a:t>
            </a:r>
            <a:r>
              <a:rPr lang="en-US" sz="1400" smtClean="0"/>
              <a:t>metabolic acidosis: a retrospective outcome evaluation of critically ill patients. Crit Care 2006;10:R22.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38 Balasubramanyan N, Havens PL, Hoffman GM. Unmeasured </a:t>
            </a:r>
            <a:r>
              <a:rPr lang="en-US" sz="1400" smtClean="0"/>
              <a:t>anions identified by the Fencl-Stewart method predict mortality better than base excess, anion gap, and lactate in patients in the pediatric intensive care unit. Crit Care Med </a:t>
            </a:r>
            <a:r>
              <a:rPr lang="pt-BR" sz="1400" smtClean="0"/>
              <a:t>1999;27:1577–81.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39 Murray D, Grant D, Murali N, et al. Unmeasured anions in children after cardiac surgery. J Thorac Cardiovasc Surg </a:t>
            </a:r>
            <a:r>
              <a:rPr lang="pt-BR" sz="1400" smtClean="0"/>
              <a:t>2007;133:235–40.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da-DK" sz="1400" smtClean="0"/>
              <a:t>40 Rossi AF, Khan DM, Hannan R, et al. Goal-directed medical </a:t>
            </a:r>
            <a:r>
              <a:rPr lang="en-US" sz="1400" smtClean="0"/>
              <a:t>therapy and point-of-care testing improve outcomes after congenital heart surgery. Intensive Care Med 2005;31:98–104.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REFERÊNCIAS BIBLIOGRÁFICAS</a:t>
            </a:r>
            <a:endParaRPr lang="pt-BR" sz="4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nl-NL" sz="1400" dirty="0"/>
              <a:t>41 Jansen TC, Van Bommel J, Schoonderbeek FJ, et al. Early </a:t>
            </a:r>
            <a:r>
              <a:rPr lang="en-US" sz="1400" dirty="0"/>
              <a:t>lactate-guided therapy in intensive care unit patients: a multicenter, open-label, randomized controlled trial. Am J </a:t>
            </a:r>
            <a:r>
              <a:rPr lang="en-US" sz="1400" dirty="0" err="1"/>
              <a:t>Respir</a:t>
            </a:r>
            <a:r>
              <a:rPr lang="en-US" sz="1400" dirty="0"/>
              <a:t> Crit Care Med 2010;182:752–61</a:t>
            </a:r>
            <a:r>
              <a:rPr lang="en-US" sz="1400" dirty="0" smtClean="0"/>
              <a:t>.</a:t>
            </a:r>
            <a:endParaRPr lang="pt-BR" sz="1400" dirty="0" smtClean="0"/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 smtClean="0"/>
              <a:t>42 </a:t>
            </a:r>
            <a:r>
              <a:rPr lang="pt-BR" sz="1400" dirty="0"/>
              <a:t>Jones AE, Shapiro NI, </a:t>
            </a:r>
            <a:r>
              <a:rPr lang="pt-BR" sz="1400" dirty="0" err="1"/>
              <a:t>Trzeciak</a:t>
            </a:r>
            <a:r>
              <a:rPr lang="pt-BR" sz="1400" dirty="0"/>
              <a:t> S, et al. Lactate clearance vs </a:t>
            </a:r>
            <a:r>
              <a:rPr lang="en-US" sz="1400" dirty="0"/>
              <a:t>central venous oxygen saturation as goals of early sepsis therapy: a randomized clinical trial. JAMA 2010;303:739–46.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/>
              <a:t>43 </a:t>
            </a:r>
            <a:r>
              <a:rPr lang="pt-BR" sz="1400" dirty="0" err="1"/>
              <a:t>Dellinger</a:t>
            </a:r>
            <a:r>
              <a:rPr lang="pt-BR" sz="1400" dirty="0"/>
              <a:t> RP, Levy MM, Rhodes A, et al. </a:t>
            </a:r>
            <a:r>
              <a:rPr lang="pt-BR" sz="1400" dirty="0" err="1"/>
              <a:t>Surviving</a:t>
            </a:r>
            <a:r>
              <a:rPr lang="pt-BR" sz="1400" dirty="0"/>
              <a:t> </a:t>
            </a:r>
            <a:r>
              <a:rPr lang="pt-BR" sz="1400" dirty="0" err="1"/>
              <a:t>Sepsis</a:t>
            </a:r>
            <a:r>
              <a:rPr lang="pt-BR" sz="1400" dirty="0"/>
              <a:t> </a:t>
            </a:r>
            <a:r>
              <a:rPr lang="en-US" sz="1400" dirty="0"/>
              <a:t>Campaign: international guidelines for management of severe sepsis and septic shock, 2012. Intensive Care Med </a:t>
            </a:r>
            <a:r>
              <a:rPr lang="pt-BR" sz="1400" dirty="0"/>
              <a:t>2013;39:165–228.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400" dirty="0"/>
              <a:t>44 </a:t>
            </a:r>
            <a:r>
              <a:rPr lang="en-US" sz="1400" dirty="0" err="1"/>
              <a:t>Deshpande</a:t>
            </a:r>
            <a:r>
              <a:rPr lang="en-US" sz="1400" dirty="0"/>
              <a:t> SA, Platt MP. Association between blood lactate and acid-base status and mortality in ventilated babies. Arch Dis Child Fetal Neonatal Ed 1997;76:F15–20.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400" dirty="0"/>
              <a:t>45 Phillips LA, Dewhurst CJ, </a:t>
            </a:r>
            <a:r>
              <a:rPr lang="en-US" sz="1400" dirty="0" err="1"/>
              <a:t>Yoxall</a:t>
            </a:r>
            <a:r>
              <a:rPr lang="en-US" sz="1400" dirty="0"/>
              <a:t> CW. The prognostic value of initial blood lactate concentration measurements in very low </a:t>
            </a:r>
            <a:r>
              <a:rPr lang="en-US" sz="1400" dirty="0" err="1"/>
              <a:t>birthweight</a:t>
            </a:r>
            <a:r>
              <a:rPr lang="en-US" sz="1400" dirty="0"/>
              <a:t> infants and their use in development of a new disease severity scoring system. Arch Dis Child Fetal Neonatal </a:t>
            </a:r>
            <a:r>
              <a:rPr lang="pt-BR" sz="1400" dirty="0"/>
              <a:t>Ed 2011;96:F275–80.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 smtClean="0"/>
              <a:t>46 Nadeem </a:t>
            </a:r>
            <a:r>
              <a:rPr lang="pt-BR" sz="1400" dirty="0"/>
              <a:t>M, Clarke A, Dempsey EM. Day 1 serum </a:t>
            </a:r>
            <a:r>
              <a:rPr lang="pt-BR" sz="1400" dirty="0" smtClean="0"/>
              <a:t>lactate</a:t>
            </a:r>
            <a:r>
              <a:rPr lang="pt-BR" sz="1400" dirty="0"/>
              <a:t> </a:t>
            </a:r>
            <a:r>
              <a:rPr lang="en-US" sz="1400" dirty="0" smtClean="0"/>
              <a:t>values </a:t>
            </a:r>
            <a:r>
              <a:rPr lang="en-US" sz="1400" dirty="0"/>
              <a:t>in preterm infants less than 32 weeks gestation. </a:t>
            </a:r>
            <a:r>
              <a:rPr lang="en-US" sz="1400" dirty="0" err="1"/>
              <a:t>Eur</a:t>
            </a:r>
            <a:r>
              <a:rPr lang="en-US" sz="1400" dirty="0"/>
              <a:t> </a:t>
            </a:r>
            <a:r>
              <a:rPr lang="en-US" sz="1400" dirty="0" smtClean="0"/>
              <a:t>J </a:t>
            </a:r>
            <a:r>
              <a:rPr lang="pt-BR" sz="1400" dirty="0" err="1" smtClean="0"/>
              <a:t>Pediatr</a:t>
            </a:r>
            <a:r>
              <a:rPr lang="pt-BR" sz="1400" dirty="0" smtClean="0"/>
              <a:t> </a:t>
            </a:r>
            <a:r>
              <a:rPr lang="pt-BR" sz="1400" dirty="0"/>
              <a:t>2010;169:667–70.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/>
              <a:t>47 Da Silva S, </a:t>
            </a:r>
            <a:r>
              <a:rPr lang="pt-BR" sz="1400" dirty="0" err="1"/>
              <a:t>Hennebert</a:t>
            </a:r>
            <a:r>
              <a:rPr lang="pt-BR" sz="1400" dirty="0"/>
              <a:t> N, Denis R, et al. </a:t>
            </a:r>
            <a:r>
              <a:rPr lang="pt-BR" sz="1400" dirty="0" err="1"/>
              <a:t>Clinical</a:t>
            </a:r>
            <a:r>
              <a:rPr lang="pt-BR" sz="1400" dirty="0"/>
              <a:t> </a:t>
            </a:r>
            <a:r>
              <a:rPr lang="pt-BR" sz="1400" dirty="0" err="1"/>
              <a:t>value</a:t>
            </a:r>
            <a:r>
              <a:rPr lang="pt-BR" sz="1400" dirty="0"/>
              <a:t> </a:t>
            </a:r>
            <a:r>
              <a:rPr lang="pt-BR" sz="1400" dirty="0" err="1"/>
              <a:t>of</a:t>
            </a:r>
            <a:r>
              <a:rPr lang="pt-BR" sz="1400" dirty="0"/>
              <a:t> </a:t>
            </a:r>
            <a:r>
              <a:rPr lang="pt-BR" sz="1400" dirty="0" smtClean="0"/>
              <a:t>a </a:t>
            </a:r>
            <a:r>
              <a:rPr lang="en-US" sz="1400" dirty="0" smtClean="0"/>
              <a:t>single </a:t>
            </a:r>
            <a:r>
              <a:rPr lang="en-US" sz="1400" dirty="0"/>
              <a:t>postnatal lactate measurement after </a:t>
            </a:r>
            <a:r>
              <a:rPr lang="en-US" sz="1400" dirty="0" err="1" smtClean="0"/>
              <a:t>intrapartum</a:t>
            </a:r>
            <a:r>
              <a:rPr lang="en-US" sz="1400" dirty="0"/>
              <a:t> </a:t>
            </a:r>
            <a:r>
              <a:rPr lang="pt-BR" sz="1400" dirty="0" err="1" smtClean="0"/>
              <a:t>asphyxia</a:t>
            </a:r>
            <a:r>
              <a:rPr lang="pt-BR" sz="1400" dirty="0"/>
              <a:t>. Acta </a:t>
            </a:r>
            <a:r>
              <a:rPr lang="pt-BR" sz="1400" dirty="0" err="1"/>
              <a:t>Paediatr</a:t>
            </a:r>
            <a:r>
              <a:rPr lang="pt-BR" sz="1400" dirty="0"/>
              <a:t> 2000;89:320–3.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400" dirty="0"/>
              <a:t>48 Shah S, Tracy M, Smyth J. Postnatal lactate as an </a:t>
            </a:r>
            <a:r>
              <a:rPr lang="en-US" sz="1400" dirty="0" smtClean="0"/>
              <a:t>early predictor </a:t>
            </a:r>
            <a:r>
              <a:rPr lang="en-US" sz="1400" dirty="0"/>
              <a:t>of short-term outcome after </a:t>
            </a:r>
            <a:r>
              <a:rPr lang="en-US" sz="1400" dirty="0" err="1"/>
              <a:t>intrapartum</a:t>
            </a:r>
            <a:r>
              <a:rPr lang="en-US" sz="1400" dirty="0"/>
              <a:t> </a:t>
            </a:r>
            <a:r>
              <a:rPr lang="en-US" sz="1400" dirty="0" smtClean="0"/>
              <a:t>asphyxia. </a:t>
            </a:r>
            <a:r>
              <a:rPr lang="pt-BR" sz="1400" dirty="0" smtClean="0"/>
              <a:t>J </a:t>
            </a:r>
            <a:r>
              <a:rPr lang="pt-BR" sz="1400" dirty="0" err="1"/>
              <a:t>Perinatol</a:t>
            </a:r>
            <a:r>
              <a:rPr lang="pt-BR" sz="1400" dirty="0"/>
              <a:t> 2004;24:16–20.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400" dirty="0"/>
              <a:t>49 Cheung P-Y, Etches PC, </a:t>
            </a:r>
            <a:r>
              <a:rPr lang="en-US" sz="1400" dirty="0" err="1"/>
              <a:t>Weardon</a:t>
            </a:r>
            <a:r>
              <a:rPr lang="en-US" sz="1400" dirty="0"/>
              <a:t> M, et al. Use of </a:t>
            </a:r>
            <a:r>
              <a:rPr lang="en-US" sz="1400" dirty="0" smtClean="0"/>
              <a:t>plasma lactate </a:t>
            </a:r>
            <a:r>
              <a:rPr lang="en-US" sz="1400" dirty="0"/>
              <a:t>to predict early mortality and adverse outcome </a:t>
            </a:r>
            <a:r>
              <a:rPr lang="en-US" sz="1400" dirty="0" smtClean="0"/>
              <a:t>after </a:t>
            </a:r>
            <a:r>
              <a:rPr lang="pt-BR" sz="1400" dirty="0"/>
              <a:t>neonatal </a:t>
            </a:r>
            <a:r>
              <a:rPr lang="pt-BR" sz="1400" dirty="0" err="1"/>
              <a:t>extracorporeal</a:t>
            </a:r>
            <a:r>
              <a:rPr lang="pt-BR" sz="1400" dirty="0"/>
              <a:t> </a:t>
            </a:r>
            <a:r>
              <a:rPr lang="pt-BR" sz="1400" dirty="0" err="1"/>
              <a:t>membrane</a:t>
            </a:r>
            <a:r>
              <a:rPr lang="pt-BR" sz="1400" dirty="0"/>
              <a:t> </a:t>
            </a:r>
            <a:r>
              <a:rPr lang="pt-BR" sz="1400" dirty="0" err="1"/>
              <a:t>oxygenation</a:t>
            </a:r>
            <a:r>
              <a:rPr lang="pt-BR" sz="1400" dirty="0"/>
              <a:t>: a </a:t>
            </a:r>
            <a:r>
              <a:rPr lang="pt-BR" sz="1400" dirty="0" err="1" smtClean="0"/>
              <a:t>prospective</a:t>
            </a:r>
            <a:r>
              <a:rPr lang="pt-BR" sz="1400" dirty="0"/>
              <a:t> </a:t>
            </a:r>
            <a:r>
              <a:rPr lang="en-US" sz="1400" dirty="0" smtClean="0"/>
              <a:t>cohort </a:t>
            </a:r>
            <a:r>
              <a:rPr lang="en-US" sz="1400" dirty="0"/>
              <a:t>in early childhood. Crit Care Med 2002;30:2135–9</a:t>
            </a:r>
            <a:r>
              <a:rPr lang="en-US" sz="1400" dirty="0" smtClean="0"/>
              <a:t>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2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REFERÊNCIAS BIBLIOGRÁFICAS</a:t>
            </a:r>
            <a:endParaRPr lang="pt-BR" sz="44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eaLnBrk="1" hangingPunct="1">
              <a:buFont typeface="Arial" charset="0"/>
              <a:buNone/>
            </a:pPr>
            <a:r>
              <a:rPr lang="da-DK" sz="1400" smtClean="0"/>
              <a:t>50 Högberg N, Carlsson P-O, Hillered L, et al. Intraluminal </a:t>
            </a:r>
            <a:r>
              <a:rPr lang="en-US" sz="1400" smtClean="0"/>
              <a:t>intestinal microdialysis detects markers of hypoxia and cell </a:t>
            </a:r>
            <a:r>
              <a:rPr lang="pt-BR" sz="1400" smtClean="0"/>
              <a:t>damage in experimental necrotizing enterocolitis. J Pediatr Surg 2012;47:1646–51.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51 De Backer D, Creteur J, Silva E, et al. The hepatosplanchnic </a:t>
            </a:r>
            <a:r>
              <a:rPr lang="en-US" sz="1400" smtClean="0"/>
              <a:t>area is not a common source of lactate in patients with severe sepsis. Crit Care Med 2001;29:256–61.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52 Kessler U, Mungnirandr A, Nelle M, et al. A simple presurgical necrotizing enterocolitis-mortality scoring system. J Perinatol 2006;26:764–8.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53 Abubacker M, Yoxall CW, Lamont G. Peri-operative blood lactate concentrations in pre-term babies with necrotising </a:t>
            </a:r>
            <a:r>
              <a:rPr lang="pt-BR" sz="1400" smtClean="0"/>
              <a:t>enterocolitis. Eur J Pediatr Surg 2003;13:35–9.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54 Meert KL, McCaulley L, Sarnaik AP. Mechanism of lactic acidosis in children with acute severe asthma. Pediatr Crit Care </a:t>
            </a:r>
            <a:r>
              <a:rPr lang="pt-BR" sz="1400" smtClean="0"/>
              <a:t>Med 2012;13:28–31.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55 Meert KL, Clark J, Sarnaik AP. Metabolic acidosis as an underlying mechanism of respiratory distress in children with severe acute asthma. Pediatr Crit Care Med 2007;8:519–23.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56 Walsh SA, Paget RI, Ramnarayan P. Salbutamol usage and lactic </a:t>
            </a:r>
            <a:r>
              <a:rPr lang="en-US" sz="1400" smtClean="0"/>
              <a:t>acidosis in acute severe asthma. Pediatr Crit Care Med</a:t>
            </a:r>
            <a:r>
              <a:rPr lang="pt-BR" sz="1400" smtClean="0"/>
              <a:t>2013;14:116–17.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pt-BR" sz="1400" smtClean="0"/>
              <a:t>57 Rodrigo GJ, Rodrigo C. Elevated plasma lactate level </a:t>
            </a:r>
            <a:r>
              <a:rPr lang="en-US" sz="1400" smtClean="0"/>
              <a:t>associated with high dose inhaled albuterol therapy in acute </a:t>
            </a:r>
            <a:r>
              <a:rPr lang="pt-BR" sz="1400" smtClean="0"/>
              <a:t>severe asthma. Emerg Med J 2005;22:404–8.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58 Tobin AE, Pellizzer A-M, Santamaria JD. Mechanisms by which systemic salbutamol increases ventilation. Respirology </a:t>
            </a:r>
            <a:r>
              <a:rPr lang="pt-BR" sz="1400" smtClean="0"/>
              <a:t>2006;11:182–7.</a:t>
            </a:r>
          </a:p>
          <a:p>
            <a:pPr marL="114300" indent="0" eaLnBrk="1" hangingPunct="1">
              <a:buFont typeface="Arial" charset="0"/>
              <a:buNone/>
            </a:pPr>
            <a:r>
              <a:rPr lang="en-US" sz="1400" smtClean="0"/>
              <a:t>59 Bohn D. Metabolic acidosis in severe asthma: Is it the disease or is it the doctor? Pediatr Crit Care Med 2007;8:582–3.</a:t>
            </a:r>
            <a:endParaRPr lang="pt-BR" sz="1400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REFERÊNCIAS BIBLIOGRÁFICAS</a:t>
            </a:r>
            <a:endParaRPr lang="pt-BR" sz="4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>
          <a:xfrm>
            <a:off x="2124075" y="5300663"/>
            <a:ext cx="5111750" cy="1368425"/>
          </a:xfrm>
          <a:ln w="38100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1300" smtClean="0">
                <a:solidFill>
                  <a:srgbClr val="FF33CC"/>
                </a:solidFill>
              </a:rPr>
              <a:t>Respostas ao questionário</a:t>
            </a:r>
          </a:p>
          <a:p>
            <a:pPr eaLnBrk="1" hangingPunct="1">
              <a:lnSpc>
                <a:spcPct val="80000"/>
              </a:lnSpc>
            </a:pPr>
            <a:r>
              <a:rPr lang="pt-BR" sz="1300" smtClean="0">
                <a:solidFill>
                  <a:srgbClr val="FF0000"/>
                </a:solidFill>
              </a:rPr>
              <a:t>1-Falsa</a:t>
            </a:r>
          </a:p>
          <a:p>
            <a:pPr eaLnBrk="1" hangingPunct="1">
              <a:lnSpc>
                <a:spcPct val="80000"/>
              </a:lnSpc>
            </a:pPr>
            <a:r>
              <a:rPr lang="pt-BR" sz="1300" smtClean="0">
                <a:solidFill>
                  <a:srgbClr val="FF0000"/>
                </a:solidFill>
              </a:rPr>
              <a:t>2-Falsa</a:t>
            </a:r>
          </a:p>
          <a:p>
            <a:pPr eaLnBrk="1" hangingPunct="1">
              <a:lnSpc>
                <a:spcPct val="80000"/>
              </a:lnSpc>
            </a:pPr>
            <a:r>
              <a:rPr lang="pt-BR" sz="1300" smtClean="0">
                <a:solidFill>
                  <a:srgbClr val="FF0000"/>
                </a:solidFill>
              </a:rPr>
              <a:t>3-Falsa</a:t>
            </a:r>
          </a:p>
          <a:p>
            <a:pPr eaLnBrk="1" hangingPunct="1">
              <a:lnSpc>
                <a:spcPct val="80000"/>
              </a:lnSpc>
            </a:pPr>
            <a:r>
              <a:rPr lang="pt-BR" sz="1300" smtClean="0">
                <a:solidFill>
                  <a:srgbClr val="FF0000"/>
                </a:solidFill>
              </a:rPr>
              <a:t>4-Falsa</a:t>
            </a:r>
          </a:p>
          <a:p>
            <a:pPr eaLnBrk="1" hangingPunct="1">
              <a:lnSpc>
                <a:spcPct val="80000"/>
              </a:lnSpc>
            </a:pPr>
            <a:r>
              <a:rPr lang="pt-BR" sz="1300" smtClean="0">
                <a:solidFill>
                  <a:srgbClr val="0000FF"/>
                </a:solidFill>
              </a:rPr>
              <a:t>5-Verdadeira</a:t>
            </a:r>
          </a:p>
        </p:txBody>
      </p:sp>
      <p:pic>
        <p:nvPicPr>
          <p:cNvPr id="430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15888"/>
            <a:ext cx="4410075" cy="187642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2" name="Rectangle 5"/>
          <p:cNvSpPr>
            <a:spLocks/>
          </p:cNvSpPr>
          <p:nvPr/>
        </p:nvSpPr>
        <p:spPr bwMode="auto">
          <a:xfrm>
            <a:off x="755650" y="2565400"/>
            <a:ext cx="7620000" cy="2232025"/>
          </a:xfrm>
          <a:prstGeom prst="rect">
            <a:avLst/>
          </a:prstGeom>
          <a:solidFill>
            <a:schemeClr val="bg2"/>
          </a:solidFill>
          <a:ln w="38100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None/>
            </a:pPr>
            <a:r>
              <a:rPr lang="pt-BR" sz="2200"/>
              <a:t>                         </a:t>
            </a:r>
            <a:r>
              <a:rPr lang="pt-BR" sz="2200">
                <a:solidFill>
                  <a:srgbClr val="FF33CC"/>
                </a:solidFill>
              </a:rPr>
              <a:t>Questionário: verdadeiro ou falso?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1600"/>
              <a:t>1. O lactato é produzido exclusivamente sob condições anaeróbicas?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1600"/>
              <a:t>2. O lactato é um marcador substituto confiável e preciso da perfusão tecidual?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1600"/>
              <a:t>3. A definição aceita de hiperlactatemia é &gt; 2 mmol / L?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1600"/>
              <a:t>4. Altos níveis de lactato no sangue estão sempre associados a resultados ruins em crianças e recém-nascidos  agudamente doentes? 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1600"/>
              <a:t>5. A hiperlactatemia e hiperglicemia são frequentemente associadas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None/>
            </a:pPr>
            <a:r>
              <a:rPr lang="pt-BR" sz="1600"/>
              <a:t>                                    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 bwMode="auto">
          <a:xfrm>
            <a:off x="468313" y="115888"/>
            <a:ext cx="7848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2400" dirty="0" smtClean="0">
                <a:solidFill>
                  <a:srgbClr val="0000FF"/>
                </a:solidFill>
              </a:rPr>
              <a:t>Nota do Editor do site, Dr. Paulo R. Margotto. Estudando Juntos! Aqui e Agora! Consultem também!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xfrm>
            <a:off x="0" y="1196975"/>
            <a:ext cx="8388350" cy="480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Valores de lactato no primeiro dia de vida em RN&lt;32 semanas</a:t>
            </a:r>
          </a:p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Níveis séricos de lactato e índice de perfusão:são fatores  prognósticos para a morbimortalidade nos RN de muito baixo peso?</a:t>
            </a:r>
          </a:p>
          <a:p>
            <a:pPr eaLnBrk="1" hangingPunct="1"/>
            <a:endParaRPr lang="pt-BR" smtClean="0">
              <a:solidFill>
                <a:srgbClr val="FF33CC"/>
              </a:solidFill>
            </a:endParaRPr>
          </a:p>
        </p:txBody>
      </p:sp>
      <p:pic>
        <p:nvPicPr>
          <p:cNvPr id="44037" name="Picture 5" descr="RAFAEL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492375"/>
            <a:ext cx="2841625" cy="378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179388" y="6276975"/>
            <a:ext cx="8964612" cy="58102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BR" altLang="ja-JP" sz="1600" b="1">
                <a:solidFill>
                  <a:srgbClr val="0000FF"/>
                </a:solidFill>
                <a:ea typeface="MS PGothic" pitchFamily="34" charset="-128"/>
              </a:rPr>
              <a:t>Drs. Raphael Calmom (França) e Paulo R. Margotto no 22o Congresso Brasileiro de Perinatologia, 19 a 22/11/2014, Brasília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5292725" y="5876925"/>
            <a:ext cx="2397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ChangeArrowheads="1"/>
          </p:cNvSpPr>
          <p:nvPr/>
        </p:nvSpPr>
        <p:spPr bwMode="auto">
          <a:xfrm>
            <a:off x="0" y="-117475"/>
            <a:ext cx="8459788" cy="6921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Valores de lactato no dia 1 em prematuros abaixo de 32 sem</a:t>
            </a:r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3" tooltip="Lactato_dia 1_vida"/>
              </a:rPr>
              <a:t>anas</a:t>
            </a:r>
            <a:endParaRPr lang="pt-BR" sz="2200" b="1">
              <a:solidFill>
                <a:srgbClr val="072A4D"/>
              </a:solidFill>
              <a:latin typeface="Lato" pitchFamily="34" charset="0"/>
              <a:hlinkClick r:id="rId3" tooltip="Lactato_dia 1_vida"/>
            </a:endParaRPr>
          </a:p>
          <a:p>
            <a:pPr eaLnBrk="0" hangingPunct="0"/>
            <a:r>
              <a:rPr lang="pt-BR" sz="1300">
                <a:solidFill>
                  <a:srgbClr val="2A6490"/>
                </a:solidFill>
                <a:latin typeface="Source Sans Pro"/>
                <a:hlinkClick r:id="rId3" tooltip="Lactato_dia 1_vida"/>
              </a:rPr>
              <a:t>  </a:t>
            </a:r>
            <a:endParaRPr lang="pt-BR" sz="28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45059" name="Picture 2" descr="pptx">
            <a:hlinkClick r:id="rId3" tooltip="Lactato_dia 1_vid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8" y="3460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107950" y="1341438"/>
            <a:ext cx="8351838" cy="7334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600">
                <a:hlinkClick r:id="rId5"/>
              </a:rPr>
              <a:t>Day 1 serum lactate values in preterm infants less than 32 weeks gestation.</a:t>
            </a:r>
            <a:endParaRPr lang="pt-BR" sz="1600"/>
          </a:p>
          <a:p>
            <a:pPr algn="ctr"/>
            <a:r>
              <a:rPr lang="pt-BR" sz="1600"/>
              <a:t>Nadeem M, Clarke A, Dempsey EM.Eur J Pediatr. 2010 Jun;169(6):667-70. doi: 10.1007/s00431-009-1085-y. Epub 2009 Oct 16.PMID: 19834738.</a:t>
            </a:r>
            <a:r>
              <a:rPr lang="pt-BR" sz="1600">
                <a:hlinkClick r:id="rId6"/>
              </a:rPr>
              <a:t>Similar articles</a:t>
            </a:r>
            <a:endParaRPr lang="pt-BR"/>
          </a:p>
        </p:txBody>
      </p:sp>
      <p:sp>
        <p:nvSpPr>
          <p:cNvPr id="45061" name="Rectangle 4"/>
          <p:cNvSpPr>
            <a:spLocks noChangeArrowheads="1"/>
          </p:cNvSpPr>
          <p:nvPr/>
        </p:nvSpPr>
        <p:spPr bwMode="auto">
          <a:xfrm>
            <a:off x="-107950" y="820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/>
              <a:t>Apresentação: Gabriela Santos da Silva</a:t>
            </a:r>
          </a:p>
          <a:p>
            <a:pPr algn="ctr"/>
            <a:r>
              <a:rPr lang="pt-BR"/>
              <a:t>R3 em UTI Pediátrica do HMIB/SES/DF</a:t>
            </a:r>
          </a:p>
          <a:p>
            <a:pPr algn="ctr"/>
            <a:r>
              <a:rPr lang="pt-BR"/>
              <a:t>Coordenação: Nathália Bardal, Paulo R. Margotto</a:t>
            </a:r>
          </a:p>
        </p:txBody>
      </p:sp>
      <p:pic>
        <p:nvPicPr>
          <p:cNvPr id="45062" name="Picture 5" descr="Imagem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074863"/>
            <a:ext cx="292100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74663" y="3716338"/>
            <a:ext cx="7620000" cy="4800600"/>
          </a:xfrm>
        </p:spPr>
        <p:txBody>
          <a:bodyPr/>
          <a:lstStyle/>
          <a:p>
            <a:pPr algn="just" eaLnBrk="1" hangingPunct="1">
              <a:buSzPts val="2200"/>
            </a:pPr>
            <a:r>
              <a:rPr lang="pt-PT" sz="1700" smtClean="0"/>
              <a:t>Existem limitações à atual avaliação do estado hemodinâmico de RN pré-termo, e sugere-se que </a:t>
            </a:r>
            <a:r>
              <a:rPr lang="pt-PT" sz="1700" smtClean="0">
                <a:solidFill>
                  <a:srgbClr val="0000FF"/>
                </a:solidFill>
              </a:rPr>
              <a:t>os valores de lactato sérico, idealmente dosagens seriadas, devam fazer parte de um algoritmo para avaliação da perfusão tecidual</a:t>
            </a:r>
            <a:r>
              <a:rPr lang="pt-PT" sz="1700" smtClean="0"/>
              <a:t>.</a:t>
            </a:r>
          </a:p>
          <a:p>
            <a:pPr algn="just" eaLnBrk="1" hangingPunct="1"/>
            <a:endParaRPr lang="pt-BR" sz="1700" smtClean="0"/>
          </a:p>
          <a:p>
            <a:pPr algn="ctr" eaLnBrk="1" hangingPunct="1">
              <a:buSzPts val="2200"/>
            </a:pPr>
            <a:r>
              <a:rPr lang="pt-PT" sz="1700" smtClean="0"/>
              <a:t> </a:t>
            </a:r>
            <a:r>
              <a:rPr lang="pt-PT" smtClean="0">
                <a:solidFill>
                  <a:srgbClr val="0000FF"/>
                </a:solidFill>
              </a:rPr>
              <a:t>A decisão de indicar alguma intervenção deve se basear em uma combinação de sinais clínicos, valores de pressão arterial e valores séricos de lactato.</a:t>
            </a:r>
            <a:endParaRPr lang="pt-BR" smtClean="0">
              <a:solidFill>
                <a:srgbClr val="0000FF"/>
              </a:solidFill>
            </a:endParaRPr>
          </a:p>
          <a:p>
            <a:pPr eaLnBrk="1" hangingPunct="1"/>
            <a:endParaRPr lang="pt-BR" smtClean="0"/>
          </a:p>
        </p:txBody>
      </p:sp>
      <p:sp>
        <p:nvSpPr>
          <p:cNvPr id="45064" name="Oval 10"/>
          <p:cNvSpPr>
            <a:spLocks noChangeArrowheads="1"/>
          </p:cNvSpPr>
          <p:nvPr/>
        </p:nvSpPr>
        <p:spPr bwMode="auto">
          <a:xfrm>
            <a:off x="684213" y="692150"/>
            <a:ext cx="792162" cy="657225"/>
          </a:xfrm>
          <a:prstGeom prst="ellipse">
            <a:avLst/>
          </a:prstGeom>
          <a:solidFill>
            <a:srgbClr val="00B8FF"/>
          </a:solidFill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/>
              <a:t>2010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 bwMode="auto">
          <a:xfrm>
            <a:off x="468313" y="-171450"/>
            <a:ext cx="76200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1700" smtClean="0">
                <a:solidFill>
                  <a:srgbClr val="0000FF"/>
                </a:solidFill>
              </a:rPr>
              <a:t>Níveis  séricos de lactato e índice de perfusão: são estes fatores prognósticos sobre mortalidade e morbidade em recém-nascidos de muito baixo peso?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250825" y="1525588"/>
            <a:ext cx="8066088" cy="53324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400" smtClean="0"/>
              <a:t>A avaliação hemodinâmica precoce de parâmetros globais em recém-nascidos criticamente doentes falha e requer medidas invasivas na Unidade de Terapia Intensiva Neonatal. Os sinais clínicos são frequentemente utilizados para avaliação da perfusão periférica. O índice de perfusão (</a:t>
            </a:r>
            <a:r>
              <a:rPr lang="pt-BR" sz="1400" b="1" smtClean="0"/>
              <a:t>PI-a relação sinal pulsátil (CA) e sinal não pulsátil (DC) expressa em porcentagem como PI (AC / DC X 100; PI pode ser facilmente monitorado com um sensor na mão ou no pé dos recém-nascidos; </a:t>
            </a:r>
            <a:r>
              <a:rPr lang="pt-BR" sz="1500" b="1" smtClean="0"/>
              <a:t>um valor de corte de 4 mmol / l para lactato e 0,5 para PI foi determinado e os pacientes foram agrupados em grupos com baixo teor de lactato / alto lactato e baixo IP / alto IP)</a:t>
            </a:r>
            <a:r>
              <a:rPr lang="pt-BR" sz="1400" smtClean="0"/>
              <a:t> é um novo valor numérico não invasivo da perfusão periférica. Níveis séricos de lactato e IP são os indicadores importantes na determinação do prognóstico de prematuros. Neste estudo, o objetivo foi investigar a relação entre níveis séricos de lactato e IP com mortalidade e morbidade em recém-nascidos de muito baixo peso (RNMBP).</a:t>
            </a:r>
          </a:p>
          <a:p>
            <a:pPr eaLnBrk="1" hangingPunct="1">
              <a:lnSpc>
                <a:spcPct val="80000"/>
              </a:lnSpc>
            </a:pPr>
            <a:r>
              <a:rPr lang="pt-BR" sz="1400" smtClean="0">
                <a:solidFill>
                  <a:srgbClr val="0000FF"/>
                </a:solidFill>
              </a:rPr>
              <a:t>DESENHO DO ESTUDO</a:t>
            </a:r>
            <a:r>
              <a:rPr lang="pt-BR" sz="1400" smtClean="0"/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pt-BR" sz="1400" smtClean="0"/>
              <a:t>Este estudo foi realizado entre julho de 2014 e julho de 2015 em uma UTIN de nível III. O estudo envolveu bebês </a:t>
            </a:r>
            <a:r>
              <a:rPr lang="pt-BR" sz="1400" smtClean="0">
                <a:solidFill>
                  <a:srgbClr val="0000FF"/>
                </a:solidFill>
              </a:rPr>
              <a:t>prematuros com idade gestacional ≤ 32 semanas, peso ao nascer ≤ 1500 g.</a:t>
            </a:r>
            <a:r>
              <a:rPr lang="pt-BR" sz="1400" smtClean="0"/>
              <a:t> Os níveis séricos de lactato dos gases sanguíneos e das medições de PI e SpO2 foram registrados na 1ª, 12ª e 24ª horas usando um oxímetro de pulso de nova geração. Morbidades e mortalidades foram documentadas.</a:t>
            </a:r>
          </a:p>
          <a:p>
            <a:pPr eaLnBrk="1" hangingPunct="1">
              <a:lnSpc>
                <a:spcPct val="80000"/>
              </a:lnSpc>
            </a:pPr>
            <a:r>
              <a:rPr lang="pt-BR" sz="1400" smtClean="0">
                <a:solidFill>
                  <a:srgbClr val="0000FF"/>
                </a:solidFill>
              </a:rPr>
              <a:t>RESULTADOS:</a:t>
            </a:r>
          </a:p>
          <a:p>
            <a:pPr eaLnBrk="1" hangingPunct="1">
              <a:lnSpc>
                <a:spcPct val="80000"/>
              </a:lnSpc>
            </a:pPr>
            <a:r>
              <a:rPr lang="pt-BR" sz="1400" smtClean="0"/>
              <a:t>Um total de 60 recém-nascidos de muito baixo peso (RNMB) foram incluídos no estudo. A média do peso ao nascer e a idade gestacional foram 991 ± 288 g e 27,5 ± 2,5 w, respectivamente.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pt-BR" sz="1400" smtClean="0"/>
              <a:t>          -</a:t>
            </a:r>
            <a:r>
              <a:rPr lang="pt-BR" sz="1400" smtClean="0">
                <a:solidFill>
                  <a:srgbClr val="FF0000"/>
                </a:solidFill>
              </a:rPr>
              <a:t>A Retinopatia da Prematuridade (ROP) foi significativamente maior nos pacientes com níveis elevados de lactato (&gt; 4 mg / dl) na 1ª hora e baixos níveis de IP (&lt;0,5) na 12ª hora de vida (p = 0,042, p = 0,015), respectivamente</a:t>
            </a:r>
            <a:r>
              <a:rPr lang="pt-BR" sz="1400" smtClean="0"/>
              <a:t>.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pt-BR" sz="1400" smtClean="0"/>
              <a:t>          -</a:t>
            </a:r>
            <a:r>
              <a:rPr lang="pt-BR" sz="1400" smtClean="0">
                <a:solidFill>
                  <a:srgbClr val="FF0000"/>
                </a:solidFill>
              </a:rPr>
              <a:t>A displasia broncopulmonar (DBP) foi significativamente maior nos pacientes com baixo IP (&lt;0,5) na primeira hora.</a:t>
            </a:r>
            <a:r>
              <a:rPr lang="pt-BR" sz="1400" smtClean="0"/>
              <a:t> 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1400" b="1" smtClean="0"/>
              <a:t>Os valores de lactato e IP não foram significativamente correlacionados com enterocolite necrosante, hemorragia intraventricular, persistência do canal arterial, sepse e mortalidade.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692150"/>
            <a:ext cx="8459788" cy="7302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200">
                <a:hlinkClick r:id="rId2"/>
              </a:rPr>
              <a:t>Serum lactate levels and perfusion index: are these prognostic factors on mortality and morbidity in very low-birth weight infants?</a:t>
            </a:r>
            <a:r>
              <a:rPr lang="pt-BR" sz="1200"/>
              <a:t>Tuten A, Dincer E, Topcuoglu S, Sancak S, Akar S, Hakyemez Toptan H, Özalkaya E, Gokmen T, Ovalı F, Karatekin G. </a:t>
            </a:r>
            <a:r>
              <a:rPr lang="pt-BR" sz="1200">
                <a:solidFill>
                  <a:srgbClr val="0000FF"/>
                </a:solidFill>
              </a:rPr>
              <a:t>J Matern Fetal Neonatal Med. 2017</a:t>
            </a:r>
            <a:r>
              <a:rPr lang="pt-BR" sz="1200"/>
              <a:t> May;30(9):1092-1095. doi: 10.1080/14767058.2016.1205019. Epub 2016 Jul 20.</a:t>
            </a:r>
          </a:p>
          <a:p>
            <a:pPr algn="ctr"/>
            <a:r>
              <a:rPr lang="pt-BR" sz="1200"/>
              <a:t>PMID: 27364570.</a:t>
            </a:r>
            <a:r>
              <a:rPr lang="pt-BR" sz="1200" u="sng">
                <a:hlinkClick r:id="rId3"/>
              </a:rPr>
              <a:t>Similar articles</a:t>
            </a:r>
            <a:endParaRPr lang="pt-BR" sz="1200" u="sng"/>
          </a:p>
        </p:txBody>
      </p:sp>
      <p:sp>
        <p:nvSpPr>
          <p:cNvPr id="46085" name="Oval 10"/>
          <p:cNvSpPr>
            <a:spLocks noChangeArrowheads="1"/>
          </p:cNvSpPr>
          <p:nvPr/>
        </p:nvSpPr>
        <p:spPr bwMode="auto">
          <a:xfrm>
            <a:off x="0" y="0"/>
            <a:ext cx="684213" cy="431800"/>
          </a:xfrm>
          <a:prstGeom prst="ellipse">
            <a:avLst/>
          </a:prstGeom>
          <a:solidFill>
            <a:srgbClr val="00B8FF"/>
          </a:solidFill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/>
              <a:t>2017</a:t>
            </a:r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859713" cy="4800600"/>
          </a:xfrm>
        </p:spPr>
        <p:txBody>
          <a:bodyPr/>
          <a:lstStyle/>
          <a:p>
            <a:pPr eaLnBrk="1" hangingPunct="1"/>
            <a:r>
              <a:rPr lang="pt-BR" sz="2000" smtClean="0"/>
              <a:t>Recentemente, o uso de lactato como marcador de mau prognóstico ganhou grande interesse recém-nascido de baixo peso ao nascer (RNMBP). </a:t>
            </a:r>
          </a:p>
          <a:p>
            <a:pPr eaLnBrk="1" hangingPunct="1"/>
            <a:r>
              <a:rPr lang="pt-BR" sz="2000" smtClean="0"/>
              <a:t>O ácido lático é produzido em condições anaeróbicas que podem ser produzido e metabolizado por todos os tecidos do corpo. </a:t>
            </a:r>
          </a:p>
          <a:p>
            <a:pPr eaLnBrk="1" hangingPunct="1"/>
            <a:r>
              <a:rPr lang="pt-BR" sz="2000" smtClean="0"/>
              <a:t>Os valores de lactato podem fornecer informações sobre</a:t>
            </a:r>
          </a:p>
          <a:p>
            <a:pPr eaLnBrk="1" hangingPunct="1"/>
            <a:r>
              <a:rPr lang="pt-BR" sz="2000" smtClean="0"/>
              <a:t>capacidade metabólica a nível celular e refletem o estado real de perfusão e oxigenação. </a:t>
            </a:r>
          </a:p>
          <a:p>
            <a:pPr eaLnBrk="1" hangingPunct="1"/>
            <a:r>
              <a:rPr lang="pt-BR" sz="2000" smtClean="0"/>
              <a:t>Pode ser facilmente medido em recém-nascidos. </a:t>
            </a:r>
          </a:p>
          <a:p>
            <a:pPr algn="ctr" eaLnBrk="1" hangingPunct="1">
              <a:buFont typeface="Arial" charset="0"/>
              <a:buNone/>
            </a:pPr>
            <a:r>
              <a:rPr lang="pt-BR" sz="2000" i="1" smtClean="0">
                <a:solidFill>
                  <a:srgbClr val="0000FF"/>
                </a:solidFill>
              </a:rPr>
              <a:t>Estudos mostraram que os valores de lactato arterial e venoso são semelhantes, assim, procedimentos de calcanhar também podem ser usados.</a:t>
            </a:r>
            <a:r>
              <a:rPr lang="pt-BR" sz="2000" i="1" smtClean="0"/>
              <a:t> </a:t>
            </a:r>
          </a:p>
          <a:p>
            <a:pPr eaLnBrk="1" hangingPunct="1"/>
            <a:r>
              <a:rPr lang="pt-BR" sz="2000" smtClean="0"/>
              <a:t>Há também dados crescentes sobre o valor preditivo de lactato e sua correlação com a morbimortalidade. </a:t>
            </a:r>
          </a:p>
        </p:txBody>
      </p:sp>
      <p:sp>
        <p:nvSpPr>
          <p:cNvPr id="47108" name="AutoShape 4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250825" y="1196975"/>
            <a:ext cx="8088313" cy="55213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O lactato como preditor de mortalidade e morbidade tem sido investigado em muitos estudos clínicos.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A associação entre níveis elevados de lactato sanguíneo e mortalidade e morbidade tem sido demonstrada em múltiplos cenários clínicos.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No entanto,  não há concordância quanto ao valor de corte da hiperlactatemia e valor relativo da duração do lactato elevado, pico de lactato e lactato de admissão.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Em um estudo realizado em Unidade de Terapia Intensia Pediátrica (UTIP), o nível de lactato&gt; 5 mmol / L mostrou 75% sensível e 63% específico para mortalidade por Hatherill et al.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Em outro estudo de Hatherill et al, a mortalidade foi significativamente maior no grupo com hiperlactatemia persistente na 24ª hora de vida (&gt; 2mmol / L) em comparação com o grupo cujos níveis de lactato diminuíram para valores normais. </a:t>
            </a:r>
          </a:p>
        </p:txBody>
      </p:sp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2967038" y="169863"/>
            <a:ext cx="3063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>
                <a:solidFill>
                  <a:srgbClr val="0000FF"/>
                </a:solidFill>
              </a:rPr>
              <a:t>DISCUSSÃO CLÍNICA</a:t>
            </a:r>
          </a:p>
        </p:txBody>
      </p:sp>
      <p:sp>
        <p:nvSpPr>
          <p:cNvPr id="48133" name="AutoShape 5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7859713" cy="5419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Também em um grande estudo inscrito na UTIP (n = 2380) houve diferença relatada estatisticamente significante em níveis médios de lactato entre os grupos sobrevivente (3 mmol / L) e não sobrevivente (6,6 mmol / L).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O maior nível de lactato sanguíneo nas primeiras 12 horas de vida foi relatado como associado a0 aumento do risco de mortalidade hospitalar em recém-nascidos com baixo peso ao nascer (&lt;1500gr, n = 381 mediana de idade gestacional: 28 semanas).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No presente estudo foi investigada a associação de níveis de lactato de 1a ou 12a hora e mortalidade com um valor de corte de 4 mmol / L - como estudos anteriores - e não encontrou significância.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Mas quando foram agrupados  os pacientes como sobreviventes e não sobreviventes (na morte hospitalar), </a:t>
            </a:r>
            <a:r>
              <a:rPr lang="pt-BR" smtClean="0">
                <a:solidFill>
                  <a:srgbClr val="FF0000"/>
                </a:solidFill>
              </a:rPr>
              <a:t>os níveis de lactato do grupo não sobrevivente foram detectados significativamente maiores.</a:t>
            </a:r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457200" y="836613"/>
            <a:ext cx="7620000" cy="55641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O índice de perfusão foi relatado como possível preditor de doença grave em recém-nascidos.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Porém, nesse estudo, os valores do índice de perfusão da 1ª e 12ª horas não foram encontrados como preditor de mortalidade como  também lactato.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Os níveis de lactato também são documentados como um preditor de desfechos como hemorragia intraventricular (HIV)grave.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Novamente na enterocolite necrosante (NEC) , em duas análises retrospectivas, níveis de lactato sanguíneo estatisticamente mais elevados foram encontrados em não sobreviventes de NEC em comparação com sobreviventes e lactato tornou-se um valor prognóstico valioso para NEC em bebês prematuros com NEC.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b="1" smtClean="0"/>
              <a:t>No presente estudo não houve associação entre os níveis de lactato e HIV e NEC</a:t>
            </a:r>
          </a:p>
        </p:txBody>
      </p:sp>
      <p:sp>
        <p:nvSpPr>
          <p:cNvPr id="50180" name="AutoShape 4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0" y="1052513"/>
            <a:ext cx="8077200" cy="53482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000" smtClean="0"/>
              <a:t>Como a literatura sobre o assunto retinopatia da prematuridade (ROP) foi pesquisada, nenhum estudo foi encontrado investigando o lactato como um preditor. 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z="2000" b="1" smtClean="0">
                <a:solidFill>
                  <a:srgbClr val="FF0000"/>
                </a:solidFill>
              </a:rPr>
              <a:t>No presente  estudo, a taxa de tratamento da ROP foi  significativamente maior no grupo de maior lactato na 1ª hora e no grupo com baixo PI na 12ª hora</a:t>
            </a:r>
            <a:r>
              <a:rPr lang="pt-BR" sz="2000" smtClean="0"/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b="1" smtClean="0"/>
              <a:t>Altos níveis de lactato na primeira hora e PI baixo prolongado na 12ª hora são o reflexo do comprometimento circulatório e má perfusão</a:t>
            </a:r>
            <a:r>
              <a:rPr lang="pt-BR" sz="200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A hipoxia periférica da retina pode contribuir para o agravamento da ROP.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 Por outro lado, em um estudo com animais, os níveis de IGF-1 foram encontrados baixos em grande parte após a asfixia.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Além disso, em outro estudo, asfixia e acidose no nascimento estão fortemente associadas aos níveis reduzidos de IGF-1. 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Com esse conhecimento, o resultado do presente  estudo pode ser considerado conseqüência da hipoxia retiniana periférica juntamente com a inibição do IGF-1.</a:t>
            </a: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/>
          </p:cNvSpPr>
          <p:nvPr>
            <p:ph type="body" idx="1"/>
          </p:nvPr>
        </p:nvSpPr>
        <p:spPr>
          <a:xfrm>
            <a:off x="323850" y="1052513"/>
            <a:ext cx="7753350" cy="53482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FF0000"/>
                </a:solidFill>
              </a:rPr>
              <a:t>No presente estudo, a taxa de displasia broncopulmonar (DBP )foi significativamente maior nos pacientes com baixo IP (&lt;0,5) na primeira hora.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A hipoxia pós-natal é um fator que pode afetar adversamente as vias aéreas e contribuir para as alterações funcionais em lactentes com risco de desenvolver doença das vias aéreas.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No músculo liso das vias aéreas, a hipoxia estimula a proliferação e a secreção de mediadores angiogênicos, como fator de crescimento do endotélio vascular (VEGF) e IL-8, que contribuem para os mecanismos de remodelação do músculo liso das vias aéreas fetais e de adultos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Na DBP, o dano epitelial e endotelial, aumento da permeabilidade, a inativação do surfactante e o recrutamento de neutrófilos e macrófagos alveolares podem ser alterações fisiopatológicas pulmonares.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Todas essas mudanças podem ser o resultado de má perfusão e hipoxia, estimulando os fatores angiogênicos. 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FF0000"/>
                </a:solidFill>
              </a:rPr>
              <a:t>Embora níveis baixos de IP nas primeiras horas de vida resulta de baixa perfusão, maior taxa de DBP do grupo PI inferior pode ser assumida como conseqüência deste mecanismo.</a:t>
            </a: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/>
          </p:cNvSpPr>
          <p:nvPr>
            <p:ph type="body" idx="1"/>
          </p:nvPr>
        </p:nvSpPr>
        <p:spPr>
          <a:xfrm>
            <a:off x="457200" y="549275"/>
            <a:ext cx="7620000" cy="5851525"/>
          </a:xfrm>
        </p:spPr>
        <p:txBody>
          <a:bodyPr/>
          <a:lstStyle/>
          <a:p>
            <a:pPr eaLnBrk="1" hangingPunct="1"/>
            <a:r>
              <a:rPr lang="pt-BR" sz="2000" smtClean="0"/>
              <a:t>Existem algumas limitações para o presente  estudo.</a:t>
            </a:r>
          </a:p>
          <a:p>
            <a:pPr eaLnBrk="1" hangingPunct="1"/>
            <a:r>
              <a:rPr lang="pt-BR" sz="2000" smtClean="0"/>
              <a:t> Enquanto há morbidades em uma pequena porcentagem nesse grupo de estudo, tem sido difícil tirar conclusões firmes sobre o valor preditivo de um único valor de lactato. </a:t>
            </a:r>
          </a:p>
          <a:p>
            <a:pPr eaLnBrk="1" hangingPunct="1"/>
            <a:r>
              <a:rPr lang="pt-BR" sz="2000" smtClean="0"/>
              <a:t>Por outro lado, os autores pensam  que avaliar as alterações do lactato, não apenas um valor, mas  outros sinais e parâmetros clínicos nos pacientes podem ser uma forma mais benéfica de avaliar a adequação da perfusão tecidual. </a:t>
            </a:r>
          </a:p>
          <a:p>
            <a:pPr eaLnBrk="1" hangingPunct="1"/>
            <a:r>
              <a:rPr lang="pt-BR" sz="2000" smtClean="0"/>
              <a:t>Além disso, não havia dados suficientes sobre a corioamnionite histológica que pode ser relacionados com casos de DBP. </a:t>
            </a:r>
          </a:p>
          <a:p>
            <a:pPr eaLnBrk="1" hangingPunct="1"/>
            <a:r>
              <a:rPr lang="pt-BR" sz="2000" smtClean="0"/>
              <a:t>Em resumo, os autores demonstraram  que as medições de lactato e IP nas primeiras horas de vida de bebês de muito baixo peso  têm significância prognóstica na DBP e na ROP. </a:t>
            </a:r>
          </a:p>
          <a:p>
            <a:pPr eaLnBrk="1" hangingPunct="1"/>
            <a:r>
              <a:rPr lang="pt-BR" sz="2000" smtClean="0"/>
              <a:t>Os autores acreditam  que ensaios maiores são necessários para estabelecer o verdadeiro benefício do valor prognóstico dos níveis de lactato e IP na displasia broncopulmonar e enterocolite necrosante.</a:t>
            </a: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8388350" y="6237288"/>
            <a:ext cx="554038" cy="409575"/>
          </a:xfrm>
          <a:prstGeom prst="lightningBol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200" dirty="0" smtClean="0"/>
              <a:t>           </a:t>
            </a:r>
            <a:r>
              <a:rPr lang="pt-BR" sz="4200" dirty="0" smtClean="0">
                <a:solidFill>
                  <a:srgbClr val="0000FF"/>
                </a:solidFill>
              </a:rPr>
              <a:t>CONCLUSÃO DESSE ESTUDO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468313" y="1989138"/>
            <a:ext cx="7620000" cy="3197225"/>
          </a:xfrm>
          <a:solidFill>
            <a:schemeClr val="bg2"/>
          </a:solidFill>
          <a:ln w="57150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Altos níveis de lactato (&gt; 4 mg / dl) e baixo IP (&lt;0,5) poderiam ser usados como parâmetros iniciais para predição de ROP e BPD.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Os dados atuais sugerem que, em bebês RNMBP, os níveis de lactato e os parâmetros nas 24 horas serão eficazes na determinação do prognóstico da doença.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 Os autores acreditam  que maiores ensaios clínicos randomizados controlados são susceptíveis de estabelecer o verdadeiro benefício.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 bwMode="auto">
          <a:xfrm>
            <a:off x="250825" y="-171450"/>
            <a:ext cx="76200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rgbClr val="0000FF"/>
                </a:solidFill>
              </a:rPr>
              <a:t>PORTANTO...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0" y="765175"/>
            <a:ext cx="8388350" cy="57610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O lactato é produzido por glicólise, a partir do piruvato, pela enzima lactato desidrogenase, localizada na membrana interna das mitocôndrias. Os termos "lactato" e "ácido lático" são frequentemente usados com a mesma finalidade. O lactato é produzido continuamente e rapidamente metabolizado, mesmo em repouso e níveis séricos de 0.5–1.8 mmol/L refletem um balanço entre a produção e consumo (os valores de lactato arterial e venoso são semelhantes, assim, procedimentos de calcanhar também podem ser usados). Se o sangue não for analisado e armazenado em temperatura ambiente logo após sua retirada, a glicólise dentro da amostra pode aumentar os níveis de lactato significativamente (até 70% em 30 minutos), especialmente na presença de leucocitose ou hematócrito elevado. O lactato se correlaciona com maior morbimortalidade em diversas patologias agudas em crianças, e </a:t>
            </a:r>
            <a:r>
              <a:rPr lang="pt-BR" sz="1800" b="1" smtClean="0"/>
              <a:t>medições seriadas são mais úteis que um único valor elevado.</a:t>
            </a:r>
            <a:r>
              <a:rPr lang="pt-BR" sz="1800" smtClean="0"/>
              <a:t> No entanto, esta associação não é, isoladamente, indicador de mau prognóstico confiável. Em 72 RN com &lt; 32 semanas  uma única dosagem de </a:t>
            </a:r>
            <a:r>
              <a:rPr lang="pt-BR" sz="1800" b="1" smtClean="0"/>
              <a:t>lactato &gt; 5,6</a:t>
            </a:r>
            <a:r>
              <a:rPr lang="pt-BR" sz="1800" smtClean="0"/>
              <a:t> teve mau prognóstico com VPN 100%, VPP 33%. Lactato &gt; 9 com 30 minutos de vida foi preditor de encefalopatia hipóxico-isquêmica (EHI) com VPN 91%, VPP 50%, RR 5,8 (CI 2,2 a 15,4). Estudo recente (Tuten A et al, 2017)  </a:t>
            </a:r>
            <a:r>
              <a:rPr lang="pt-PT" sz="1800" smtClean="0"/>
              <a:t>mostrou que </a:t>
            </a:r>
            <a:r>
              <a:rPr lang="pt-BR" sz="1800" smtClean="0"/>
              <a:t>a retinopatia da prematuridade (ROP) foi significativamente maior nos pacientes com níveis elevados de lactato (&gt; 4 mg / dL) na 1ª hora de vida (p = 0,042).</a:t>
            </a:r>
            <a:r>
              <a:rPr lang="pt-BR" sz="1800" b="1" smtClean="0"/>
              <a:t> </a:t>
            </a:r>
            <a:r>
              <a:rPr lang="pt-BR" sz="1800" smtClean="0"/>
              <a:t>A taxa de tratamento da ROP foi  significativamente maior no grupo de maior lactato na 1ª hora.  Altos níveis de lactato </a:t>
            </a:r>
            <a:r>
              <a:rPr lang="pt-BR" sz="1800" b="1" smtClean="0"/>
              <a:t>(&gt; 4 mg / dL</a:t>
            </a:r>
            <a:r>
              <a:rPr lang="pt-BR" sz="1800" smtClean="0"/>
              <a:t>) poderiam ser usados como parâmetros iniciais para predição de ROP e displasia broncopulmonar. Os dados atuais sugerem que, em bebês de muito baixo peso, os níveis de lactato e os parâmetros nas 24 horas serão eficazes na determinação do prognóstico da doença. No entanto os autores acreditam  que maiores ensaios clínicos randomizados controlados são susceptíveis de estabelecer o verdadeiro benefício 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7019925" y="6453188"/>
            <a:ext cx="11207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OBRIGADO!</a:t>
            </a: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468313" y="5661025"/>
            <a:ext cx="7991475" cy="9159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  <a:latin typeface="Century Schoolbook" pitchFamily="18" charset="0"/>
              </a:rPr>
              <a:t>Drs. Evelyn, Ana Lúcia, Deyse, Paulo R. Margotto, Gabriela, Maria Eduarda,</a:t>
            </a:r>
          </a:p>
          <a:p>
            <a:pPr algn="ctr"/>
            <a:r>
              <a:rPr lang="pt-BR">
                <a:solidFill>
                  <a:srgbClr val="0000FF"/>
                </a:solidFill>
                <a:latin typeface="Century Schoolbook" pitchFamily="18" charset="0"/>
              </a:rPr>
              <a:t>Borela, Joseleide e Milena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8388350" y="5013325"/>
            <a:ext cx="3635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FF33CC"/>
                </a:solidFill>
                <a:latin typeface="Century Schoolbook" pitchFamily="18" charset="0"/>
              </a:rPr>
              <a:t>S8</a:t>
            </a:r>
          </a:p>
        </p:txBody>
      </p:sp>
      <p:pic>
        <p:nvPicPr>
          <p:cNvPr id="66566" name="Picture 6" descr="20180926_133539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8459788" cy="37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738</TotalTime>
  <Words>7382</Words>
  <Application>Microsoft Office PowerPoint</Application>
  <PresentationFormat>Apresentação na tela (4:3)</PresentationFormat>
  <Paragraphs>337</Paragraphs>
  <Slides>54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54</vt:i4>
      </vt:variant>
    </vt:vector>
  </HeadingPairs>
  <TitlesOfParts>
    <vt:vector size="62" baseType="lpstr">
      <vt:lpstr>Calibri</vt:lpstr>
      <vt:lpstr>Arial</vt:lpstr>
      <vt:lpstr>Cambria</vt:lpstr>
      <vt:lpstr>MS PGothic</vt:lpstr>
      <vt:lpstr>Lato</vt:lpstr>
      <vt:lpstr>Source Sans Pro</vt:lpstr>
      <vt:lpstr>Century Schoolbook</vt:lpstr>
      <vt:lpstr>Adjacência</vt:lpstr>
      <vt:lpstr>Apresentação do PowerPoint</vt:lpstr>
      <vt:lpstr>INTRODUÇÃO</vt:lpstr>
      <vt:lpstr>BACKGROUND FISIOLÓGICO </vt:lpstr>
      <vt:lpstr>BACKGROUND FISIOLÓGICO</vt:lpstr>
      <vt:lpstr>BACKGROUND FISIOLÓGICO</vt:lpstr>
      <vt:lpstr>Apresentação do PowerPoint</vt:lpstr>
      <vt:lpstr>BACKGROUND FISIOLÓGICO</vt:lpstr>
      <vt:lpstr>Apresentação do PowerPoint</vt:lpstr>
      <vt:lpstr>BACKGROUND FISIOLÓGICO</vt:lpstr>
      <vt:lpstr>BACKGROUND TECNOLÓGICO </vt:lpstr>
      <vt:lpstr>BACKGROUND TECNOLÓGICO</vt:lpstr>
      <vt:lpstr>BACKGROUND TECNOLÓGICO</vt:lpstr>
      <vt:lpstr>Em crianças agudamente doentes, um lactato aumentado é preditor para morbidade e/ou mortalidade? </vt:lpstr>
      <vt:lpstr>Em crianças agudamente doentes, um lactato aumentado é preditor para morbidade e/ou mortalidade? </vt:lpstr>
      <vt:lpstr>Em crianças agudamente doentes, um lactato aumentado é preditor para morbidade e/ou mortalidade? </vt:lpstr>
      <vt:lpstr>Em crianças agudamente doentes, um lactato aumentado é preditor para morbidade e/ou mortalidade? </vt:lpstr>
      <vt:lpstr>Em crianças agudamente doentes, um lactato aumentado é preditor para morbidade e/ou mortalidade? </vt:lpstr>
      <vt:lpstr>Em crianças agudamente doentes, um lactato aumentado é preditor para morbidade e/ou mortalidade? </vt:lpstr>
      <vt:lpstr>Em crianças agudamente doentes, um lactato aumentado é preditor para morbidade e/ou mortalidade? </vt:lpstr>
      <vt:lpstr>O uso do lactato como alvo terapêutico ajuda a obter melhores resultados?  </vt:lpstr>
      <vt:lpstr>O uso do lactato como alvo terapêutico ajuda a obter melhores resultados?  </vt:lpstr>
      <vt:lpstr>O lactato no primeiro dia de vida tem relação com morbimortalidade? </vt:lpstr>
      <vt:lpstr>O lactato no primeiro dia de vida tem relação com morbimortalidade? </vt:lpstr>
      <vt:lpstr>O lactato no primeiro dia de vida tem relação com morbimortalidade? </vt:lpstr>
      <vt:lpstr>O lactato no primeiro dia de vida tem relação com morbimortalidade? </vt:lpstr>
      <vt:lpstr>O lactato no primeiro dia de vida tem relação com morbimortalidade? </vt:lpstr>
      <vt:lpstr>O lactato no primeiro dia de vida tem relação com morbimortalidade? </vt:lpstr>
      <vt:lpstr>Em RNs com suspeita de enterocolite (ECN), o lactato ajuda no diagnóstico? </vt:lpstr>
      <vt:lpstr>Em crianças com asma aguda grave em uso de β-2 agonistas, um lactato elevado reflete piora clínica? </vt:lpstr>
      <vt:lpstr>Em crianças com asma aguda grave em uso de β-2 agonistas, um lactato elevado reflete piora clínica? </vt:lpstr>
      <vt:lpstr>TÓPICOS PARA PESQUISAS FUTURAS  </vt:lpstr>
      <vt:lpstr>TÓPICOS PARA PESQUISAS FUTURAS  </vt:lpstr>
      <vt:lpstr>Apresentação do PowerPoint</vt:lpstr>
      <vt:lpstr>Apresentação do PowerPoint</vt:lpstr>
      <vt:lpstr>REFERÊNCIAS BIBLIOGRÁFICAS</vt:lpstr>
      <vt:lpstr>REFERÊNCIAS BIBLIOGRÁFICAS</vt:lpstr>
      <vt:lpstr>REFERÊNCIAS BIBLIOGRÁFICAS</vt:lpstr>
      <vt:lpstr>REFERÊNCIAS BIBLIOGRÁFICAS</vt:lpstr>
      <vt:lpstr>REFERÊNCIAS BIBLIOGRÁFICAS</vt:lpstr>
      <vt:lpstr>REFERÊNCIAS BIBLIOGRÁFICAS</vt:lpstr>
      <vt:lpstr>Apresentação do PowerPoint</vt:lpstr>
      <vt:lpstr>Nota do Editor do site, Dr. Paulo R. Margotto. Estudando Juntos! Aqui e Agora! Consultem também!</vt:lpstr>
      <vt:lpstr>Apresentação do PowerPoint</vt:lpstr>
      <vt:lpstr>Níveis  séricos de lactato e índice de perfusão: são estes fatores prognósticos sobre mortalidade e morbidade em recém-nascidos de muito baixo peso?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      CONCLUSÃO DESSE ESTUDO</vt:lpstr>
      <vt:lpstr>PORTANTO...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Usuário do Windows</cp:lastModifiedBy>
  <cp:revision>21</cp:revision>
  <dcterms:created xsi:type="dcterms:W3CDTF">2018-09-10T18:42:41Z</dcterms:created>
  <dcterms:modified xsi:type="dcterms:W3CDTF">2018-10-05T21:35:40Z</dcterms:modified>
</cp:coreProperties>
</file>