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73" r:id="rId1"/>
  </p:sldMasterIdLst>
  <p:notesMasterIdLst>
    <p:notesMasterId r:id="rId55"/>
  </p:notesMasterIdLst>
  <p:sldIdLst>
    <p:sldId id="256" r:id="rId2"/>
    <p:sldId id="257" r:id="rId3"/>
    <p:sldId id="271" r:id="rId4"/>
    <p:sldId id="267" r:id="rId5"/>
    <p:sldId id="266" r:id="rId6"/>
    <p:sldId id="268" r:id="rId7"/>
    <p:sldId id="269" r:id="rId8"/>
    <p:sldId id="270" r:id="rId9"/>
    <p:sldId id="272" r:id="rId10"/>
    <p:sldId id="279" r:id="rId11"/>
    <p:sldId id="273" r:id="rId12"/>
    <p:sldId id="280" r:id="rId13"/>
    <p:sldId id="281" r:id="rId14"/>
    <p:sldId id="282" r:id="rId15"/>
    <p:sldId id="274" r:id="rId16"/>
    <p:sldId id="291" r:id="rId17"/>
    <p:sldId id="285" r:id="rId18"/>
    <p:sldId id="288" r:id="rId19"/>
    <p:sldId id="286" r:id="rId20"/>
    <p:sldId id="287" r:id="rId21"/>
    <p:sldId id="275" r:id="rId22"/>
    <p:sldId id="276" r:id="rId23"/>
    <p:sldId id="296" r:id="rId24"/>
    <p:sldId id="277" r:id="rId25"/>
    <p:sldId id="290" r:id="rId26"/>
    <p:sldId id="294" r:id="rId27"/>
    <p:sldId id="278" r:id="rId28"/>
    <p:sldId id="263" r:id="rId29"/>
    <p:sldId id="293" r:id="rId30"/>
    <p:sldId id="295" r:id="rId31"/>
    <p:sldId id="315" r:id="rId32"/>
    <p:sldId id="316" r:id="rId33"/>
    <p:sldId id="317" r:id="rId34"/>
    <p:sldId id="298" r:id="rId35"/>
    <p:sldId id="299" r:id="rId36"/>
    <p:sldId id="300" r:id="rId37"/>
    <p:sldId id="301" r:id="rId38"/>
    <p:sldId id="302" r:id="rId39"/>
    <p:sldId id="303" r:id="rId40"/>
    <p:sldId id="304" r:id="rId41"/>
    <p:sldId id="311" r:id="rId42"/>
    <p:sldId id="306" r:id="rId43"/>
    <p:sldId id="307" r:id="rId44"/>
    <p:sldId id="308" r:id="rId45"/>
    <p:sldId id="310" r:id="rId46"/>
    <p:sldId id="318" r:id="rId47"/>
    <p:sldId id="297" r:id="rId48"/>
    <p:sldId id="305" r:id="rId49"/>
    <p:sldId id="312" r:id="rId50"/>
    <p:sldId id="313" r:id="rId51"/>
    <p:sldId id="314" r:id="rId52"/>
    <p:sldId id="321" r:id="rId53"/>
    <p:sldId id="320" r:id="rId54"/>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Constantia" pitchFamily="18" charset="0"/>
        <a:ea typeface="+mn-ea"/>
        <a:cs typeface="Arial" charset="0"/>
      </a:defRPr>
    </a:lvl1pPr>
    <a:lvl2pPr marL="457200" algn="l" defTabSz="457200" rtl="0" eaLnBrk="0" fontAlgn="base" hangingPunct="0">
      <a:spcBef>
        <a:spcPct val="0"/>
      </a:spcBef>
      <a:spcAft>
        <a:spcPct val="0"/>
      </a:spcAft>
      <a:defRPr kern="1200">
        <a:solidFill>
          <a:schemeClr val="tx1"/>
        </a:solidFill>
        <a:latin typeface="Constantia" pitchFamily="18" charset="0"/>
        <a:ea typeface="+mn-ea"/>
        <a:cs typeface="Arial" charset="0"/>
      </a:defRPr>
    </a:lvl2pPr>
    <a:lvl3pPr marL="914400" algn="l" defTabSz="457200" rtl="0" eaLnBrk="0" fontAlgn="base" hangingPunct="0">
      <a:spcBef>
        <a:spcPct val="0"/>
      </a:spcBef>
      <a:spcAft>
        <a:spcPct val="0"/>
      </a:spcAft>
      <a:defRPr kern="1200">
        <a:solidFill>
          <a:schemeClr val="tx1"/>
        </a:solidFill>
        <a:latin typeface="Constantia" pitchFamily="18" charset="0"/>
        <a:ea typeface="+mn-ea"/>
        <a:cs typeface="Arial" charset="0"/>
      </a:defRPr>
    </a:lvl3pPr>
    <a:lvl4pPr marL="1371600" algn="l" defTabSz="457200" rtl="0" eaLnBrk="0" fontAlgn="base" hangingPunct="0">
      <a:spcBef>
        <a:spcPct val="0"/>
      </a:spcBef>
      <a:spcAft>
        <a:spcPct val="0"/>
      </a:spcAft>
      <a:defRPr kern="1200">
        <a:solidFill>
          <a:schemeClr val="tx1"/>
        </a:solidFill>
        <a:latin typeface="Constantia" pitchFamily="18" charset="0"/>
        <a:ea typeface="+mn-ea"/>
        <a:cs typeface="Arial" charset="0"/>
      </a:defRPr>
    </a:lvl4pPr>
    <a:lvl5pPr marL="1828800" algn="l" defTabSz="457200" rtl="0" eaLnBrk="0" fontAlgn="base" hangingPunct="0">
      <a:spcBef>
        <a:spcPct val="0"/>
      </a:spcBef>
      <a:spcAft>
        <a:spcPct val="0"/>
      </a:spcAft>
      <a:defRPr kern="1200">
        <a:solidFill>
          <a:schemeClr val="tx1"/>
        </a:solidFill>
        <a:latin typeface="Constantia" pitchFamily="18" charset="0"/>
        <a:ea typeface="+mn-ea"/>
        <a:cs typeface="Arial" charset="0"/>
      </a:defRPr>
    </a:lvl5pPr>
    <a:lvl6pPr marL="2286000" algn="l" defTabSz="914400" rtl="0" eaLnBrk="1" latinLnBrk="0" hangingPunct="1">
      <a:defRPr kern="1200">
        <a:solidFill>
          <a:schemeClr val="tx1"/>
        </a:solidFill>
        <a:latin typeface="Constantia" pitchFamily="18" charset="0"/>
        <a:ea typeface="+mn-ea"/>
        <a:cs typeface="Arial" charset="0"/>
      </a:defRPr>
    </a:lvl6pPr>
    <a:lvl7pPr marL="2743200" algn="l" defTabSz="914400" rtl="0" eaLnBrk="1" latinLnBrk="0" hangingPunct="1">
      <a:defRPr kern="1200">
        <a:solidFill>
          <a:schemeClr val="tx1"/>
        </a:solidFill>
        <a:latin typeface="Constantia" pitchFamily="18" charset="0"/>
        <a:ea typeface="+mn-ea"/>
        <a:cs typeface="Arial" charset="0"/>
      </a:defRPr>
    </a:lvl7pPr>
    <a:lvl8pPr marL="3200400" algn="l" defTabSz="914400" rtl="0" eaLnBrk="1" latinLnBrk="0" hangingPunct="1">
      <a:defRPr kern="1200">
        <a:solidFill>
          <a:schemeClr val="tx1"/>
        </a:solidFill>
        <a:latin typeface="Constantia" pitchFamily="18" charset="0"/>
        <a:ea typeface="+mn-ea"/>
        <a:cs typeface="Arial" charset="0"/>
      </a:defRPr>
    </a:lvl8pPr>
    <a:lvl9pPr marL="3657600" algn="l" defTabSz="914400" rtl="0" eaLnBrk="1" latinLnBrk="0" hangingPunct="1">
      <a:defRPr kern="1200">
        <a:solidFill>
          <a:schemeClr val="tx1"/>
        </a:solidFill>
        <a:latin typeface="Constantia" pitchFamily="18"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66"/>
    <a:srgbClr val="FF0000"/>
    <a:srgbClr val="0000FF"/>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016" autoAdjust="0"/>
    <p:restoredTop sz="94688" autoAdjust="0"/>
  </p:normalViewPr>
  <p:slideViewPr>
    <p:cSldViewPr snapToGrid="0">
      <p:cViewPr>
        <p:scale>
          <a:sx n="75" d="100"/>
          <a:sy n="75" d="100"/>
        </p:scale>
        <p:origin x="-744" y="-259"/>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1682" name="Rectangle 2"/>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dirty="0" smtClean="0"/>
            </a:lvl1pPr>
          </a:lstStyle>
          <a:p>
            <a:pPr>
              <a:defRPr/>
            </a:pPr>
            <a:endParaRPr lang="pt-BR"/>
          </a:p>
        </p:txBody>
      </p:sp>
      <p:sp>
        <p:nvSpPr>
          <p:cNvPr id="71683" name="Rectangle 3"/>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a:defRPr/>
            </a:pPr>
            <a:fld id="{DCBCD1D0-924B-4D9E-AF20-0A68F61625C7}" type="datetimeFigureOut">
              <a:rPr lang="pt-BR"/>
              <a:pPr>
                <a:defRPr/>
              </a:pPr>
              <a:t>09/10/2018</a:t>
            </a:fld>
            <a:endParaRPr lang="pt-BR" dirty="0"/>
          </a:p>
        </p:txBody>
      </p:sp>
      <p:sp>
        <p:nvSpPr>
          <p:cNvPr id="58372" name="Rectangle 4"/>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71685" name="Rectangle 5"/>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pt-BR" noProof="0" smtClean="0"/>
              <a:t>Clique para editar os estilos do texto mestre</a:t>
            </a:r>
          </a:p>
          <a:p>
            <a:pPr lvl="1"/>
            <a:r>
              <a:rPr lang="pt-BR" noProof="0" smtClean="0"/>
              <a:t>Segundo nível</a:t>
            </a:r>
          </a:p>
          <a:p>
            <a:pPr lvl="2"/>
            <a:r>
              <a:rPr lang="pt-BR" noProof="0" smtClean="0"/>
              <a:t>Terceiro nível</a:t>
            </a:r>
          </a:p>
          <a:p>
            <a:pPr lvl="3"/>
            <a:r>
              <a:rPr lang="pt-BR" noProof="0" smtClean="0"/>
              <a:t>Quarto nível</a:t>
            </a:r>
          </a:p>
          <a:p>
            <a:pPr lvl="4"/>
            <a:r>
              <a:rPr lang="pt-BR" noProof="0" smtClean="0"/>
              <a:t>Quinto nível</a:t>
            </a:r>
          </a:p>
        </p:txBody>
      </p:sp>
      <p:sp>
        <p:nvSpPr>
          <p:cNvPr id="71686" name="Rectangle 6"/>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dirty="0" smtClean="0"/>
            </a:lvl1pPr>
          </a:lstStyle>
          <a:p>
            <a:pPr>
              <a:defRPr/>
            </a:pPr>
            <a:endParaRPr lang="pt-BR"/>
          </a:p>
        </p:txBody>
      </p:sp>
      <p:sp>
        <p:nvSpPr>
          <p:cNvPr id="71687" name="Rectangle 7"/>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smtClean="0"/>
            </a:lvl1pPr>
          </a:lstStyle>
          <a:p>
            <a:pPr>
              <a:defRPr/>
            </a:pPr>
            <a:fld id="{56E587AE-0722-40C2-96EB-FD8880EF4C70}" type="slidenum">
              <a:rPr lang="pt-BR"/>
              <a:pPr>
                <a:defRPr/>
              </a:pPr>
              <a:t>‹nº›</a:t>
            </a:fld>
            <a:endParaRPr lang="pt-BR" dirty="0"/>
          </a:p>
        </p:txBody>
      </p:sp>
    </p:spTree>
    <p:extLst>
      <p:ext uri="{BB962C8B-B14F-4D97-AF65-F5344CB8AC3E}">
        <p14:creationId xmlns:p14="http://schemas.microsoft.com/office/powerpoint/2010/main" val="76715856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TextEdit="1"/>
          </p:cNvSpPr>
          <p:nvPr>
            <p:ph type="sldImg"/>
          </p:nvPr>
        </p:nvSpPr>
        <p:spPr>
          <a:ln/>
        </p:spPr>
      </p:sp>
      <p:sp>
        <p:nvSpPr>
          <p:cNvPr id="59395" name="Rectangle 3"/>
          <p:cNvSpPr>
            <a:spLocks noGrp="1"/>
          </p:cNvSpPr>
          <p:nvPr>
            <p:ph type="body" idx="1"/>
          </p:nvPr>
        </p:nvSpPr>
        <p:spPr>
          <a:noFill/>
        </p:spPr>
        <p:txBody>
          <a:bodyPr lIns="91425" tIns="91425" rIns="91425" bIns="91425"/>
          <a:lstStyle/>
          <a:p>
            <a:pPr eaLnBrk="1" hangingPunct="1"/>
            <a:endParaRPr lang="pt-BR"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Freeform 6"/>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5" name="Freeform 7"/>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grpSp>
        <p:nvGrpSpPr>
          <p:cNvPr id="6" name="Group 1"/>
          <p:cNvGrpSpPr>
            <a:grpSpLocks/>
          </p:cNvGrpSpPr>
          <p:nvPr/>
        </p:nvGrpSpPr>
        <p:grpSpPr bwMode="auto">
          <a:xfrm>
            <a:off x="-25400" y="203200"/>
            <a:ext cx="12241213" cy="647700"/>
            <a:chOff x="-19045" y="216550"/>
            <a:chExt cx="9180548" cy="649224"/>
          </a:xfrm>
        </p:grpSpPr>
        <p:sp>
          <p:nvSpPr>
            <p:cNvPr id="7"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8"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grpSp>
      <p:sp>
        <p:nvSpPr>
          <p:cNvPr id="9" name="Title 8"/>
          <p:cNvSpPr>
            <a:spLocks noGrp="1"/>
          </p:cNvSpPr>
          <p:nvPr>
            <p:ph type="ctrTitle"/>
          </p:nvPr>
        </p:nvSpPr>
        <p:spPr>
          <a:xfrm>
            <a:off x="711200" y="1371600"/>
            <a:ext cx="10468864"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pt-BR" smtClean="0"/>
              <a:t>Clique para editar o título mestre</a:t>
            </a:r>
            <a:endParaRPr lang="en-US"/>
          </a:p>
        </p:txBody>
      </p:sp>
      <p:sp>
        <p:nvSpPr>
          <p:cNvPr id="17" name="Subtitle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10" name="Date Placeholder 29"/>
          <p:cNvSpPr>
            <a:spLocks noGrp="1"/>
          </p:cNvSpPr>
          <p:nvPr>
            <p:ph type="dt" sz="half" idx="10"/>
          </p:nvPr>
        </p:nvSpPr>
        <p:spPr/>
        <p:txBody>
          <a:bodyPr/>
          <a:lstStyle>
            <a:lvl1pPr>
              <a:defRPr/>
            </a:lvl1pPr>
          </a:lstStyle>
          <a:p>
            <a:pPr>
              <a:defRPr/>
            </a:pPr>
            <a:fld id="{6DA64098-09BA-4699-9827-458D91338F35}" type="datetimeFigureOut">
              <a:rPr lang="en-US"/>
              <a:pPr>
                <a:defRPr/>
              </a:pPr>
              <a:t>10/9/2018</a:t>
            </a:fld>
            <a:endParaRPr lang="en-US" dirty="0"/>
          </a:p>
        </p:txBody>
      </p:sp>
      <p:sp>
        <p:nvSpPr>
          <p:cNvPr id="11" name="Footer Placeholder 18"/>
          <p:cNvSpPr>
            <a:spLocks noGrp="1"/>
          </p:cNvSpPr>
          <p:nvPr>
            <p:ph type="ftr" sz="quarter" idx="11"/>
          </p:nvPr>
        </p:nvSpPr>
        <p:spPr/>
        <p:txBody>
          <a:bodyPr/>
          <a:lstStyle>
            <a:lvl1pPr>
              <a:defRPr dirty="0"/>
            </a:lvl1pPr>
          </a:lstStyle>
          <a:p>
            <a:pPr>
              <a:defRPr/>
            </a:pPr>
            <a:endParaRPr lang="en-US"/>
          </a:p>
        </p:txBody>
      </p:sp>
      <p:sp>
        <p:nvSpPr>
          <p:cNvPr id="12" name="Slide Number Placeholder 26"/>
          <p:cNvSpPr>
            <a:spLocks noGrp="1"/>
          </p:cNvSpPr>
          <p:nvPr>
            <p:ph type="sldNum" sz="quarter" idx="12"/>
          </p:nvPr>
        </p:nvSpPr>
        <p:spPr/>
        <p:txBody>
          <a:bodyPr/>
          <a:lstStyle>
            <a:lvl1pPr>
              <a:defRPr>
                <a:solidFill>
                  <a:srgbClr val="D1EAEE"/>
                </a:solidFill>
              </a:defRPr>
            </a:lvl1pPr>
          </a:lstStyle>
          <a:p>
            <a:pPr>
              <a:defRPr/>
            </a:pPr>
            <a:fld id="{81D1F7A7-8115-4EE7-92BB-E1F9EA00D844}" type="slidenum">
              <a:rPr lang="en-US" altLang="pt-BR"/>
              <a:pPr>
                <a:defRPr/>
              </a:pPr>
              <a:t>‹nº›</a:t>
            </a:fld>
            <a:endParaRPr lang="en-US" altLang="pt-BR" dirty="0"/>
          </a:p>
        </p:txBody>
      </p:sp>
    </p:spTree>
    <p:extLst>
      <p:ext uri="{BB962C8B-B14F-4D97-AF65-F5344CB8AC3E}">
        <p14:creationId xmlns:p14="http://schemas.microsoft.com/office/powerpoint/2010/main" val="150849016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9"/>
          <p:cNvSpPr>
            <a:spLocks noGrp="1"/>
          </p:cNvSpPr>
          <p:nvPr>
            <p:ph type="dt" sz="half" idx="10"/>
          </p:nvPr>
        </p:nvSpPr>
        <p:spPr/>
        <p:txBody>
          <a:bodyPr/>
          <a:lstStyle>
            <a:lvl1pPr>
              <a:defRPr/>
            </a:lvl1pPr>
          </a:lstStyle>
          <a:p>
            <a:pPr>
              <a:defRPr/>
            </a:pPr>
            <a:fld id="{4404CE58-EE3F-43C2-96A1-66FEFB694AF0}" type="datetimeFigureOut">
              <a:rPr lang="en-US"/>
              <a:pPr>
                <a:defRPr/>
              </a:pPr>
              <a:t>10/9/2018</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32E6F6B2-DD9C-46DE-B737-E9C6E08D446B}" type="slidenum">
              <a:rPr lang="en-US" altLang="pt-BR"/>
              <a:pPr>
                <a:defRPr/>
              </a:pPr>
              <a:t>‹nº›</a:t>
            </a:fld>
            <a:endParaRPr lang="en-US" altLang="pt-BR" dirty="0"/>
          </a:p>
        </p:txBody>
      </p:sp>
    </p:spTree>
    <p:extLst>
      <p:ext uri="{BB962C8B-B14F-4D97-AF65-F5344CB8AC3E}">
        <p14:creationId xmlns:p14="http://schemas.microsoft.com/office/powerpoint/2010/main" val="16253328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Freeform 6"/>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5" name="Freeform 7"/>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grpSp>
        <p:nvGrpSpPr>
          <p:cNvPr id="6" name="Group 1"/>
          <p:cNvGrpSpPr>
            <a:grpSpLocks/>
          </p:cNvGrpSpPr>
          <p:nvPr/>
        </p:nvGrpSpPr>
        <p:grpSpPr bwMode="auto">
          <a:xfrm>
            <a:off x="-25400" y="203200"/>
            <a:ext cx="12241213" cy="647700"/>
            <a:chOff x="-19045" y="216550"/>
            <a:chExt cx="9180548" cy="649224"/>
          </a:xfrm>
        </p:grpSpPr>
        <p:sp>
          <p:nvSpPr>
            <p:cNvPr id="7"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8"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grpSp>
      <p:sp>
        <p:nvSpPr>
          <p:cNvPr id="2" name="Title 1"/>
          <p:cNvSpPr>
            <a:spLocks noGrp="1"/>
          </p:cNvSpPr>
          <p:nvPr>
            <p:ph type="title"/>
          </p:nvPr>
        </p:nvSpPr>
        <p:spPr>
          <a:xfrm>
            <a:off x="707136" y="1316736"/>
            <a:ext cx="103632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pt-BR" smtClean="0"/>
              <a:t>Clique para editar o título mestre</a:t>
            </a:r>
            <a:endParaRPr lang="en-US"/>
          </a:p>
        </p:txBody>
      </p:sp>
      <p:sp>
        <p:nvSpPr>
          <p:cNvPr id="3" name="Text Placeholder 2"/>
          <p:cNvSpPr>
            <a:spLocks noGrp="1"/>
          </p:cNvSpPr>
          <p:nvPr>
            <p:ph type="body" idx="1"/>
          </p:nvPr>
        </p:nvSpPr>
        <p:spPr>
          <a:xfrm>
            <a:off x="707136" y="2704664"/>
            <a:ext cx="103632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 texto mestre</a:t>
            </a:r>
          </a:p>
        </p:txBody>
      </p:sp>
      <p:sp>
        <p:nvSpPr>
          <p:cNvPr id="9" name="Date Placeholder 3"/>
          <p:cNvSpPr>
            <a:spLocks noGrp="1"/>
          </p:cNvSpPr>
          <p:nvPr>
            <p:ph type="dt" sz="half" idx="10"/>
          </p:nvPr>
        </p:nvSpPr>
        <p:spPr/>
        <p:txBody>
          <a:bodyPr/>
          <a:lstStyle>
            <a:lvl1pPr>
              <a:defRPr/>
            </a:lvl1pPr>
          </a:lstStyle>
          <a:p>
            <a:pPr>
              <a:defRPr/>
            </a:pPr>
            <a:fld id="{75D95065-CFC2-40A3-95EA-5DA62FE55494}" type="datetimeFigureOut">
              <a:rPr lang="en-US"/>
              <a:pPr>
                <a:defRPr/>
              </a:pPr>
              <a:t>10/9/2018</a:t>
            </a:fld>
            <a:endParaRPr lang="en-US" dirty="0"/>
          </a:p>
        </p:txBody>
      </p:sp>
      <p:sp>
        <p:nvSpPr>
          <p:cNvPr id="10" name="Footer Placeholder 4"/>
          <p:cNvSpPr>
            <a:spLocks noGrp="1"/>
          </p:cNvSpPr>
          <p:nvPr>
            <p:ph type="ftr" sz="quarter" idx="11"/>
          </p:nvPr>
        </p:nvSpPr>
        <p:spPr/>
        <p:txBody>
          <a:bodyPr/>
          <a:lstStyle>
            <a:lvl1pPr>
              <a:defRPr dirty="0"/>
            </a:lvl1pPr>
          </a:lstStyle>
          <a:p>
            <a:pPr>
              <a:defRPr/>
            </a:pPr>
            <a:endParaRPr lang="en-US"/>
          </a:p>
        </p:txBody>
      </p:sp>
      <p:sp>
        <p:nvSpPr>
          <p:cNvPr id="11" name="Slide Number Placeholder 5"/>
          <p:cNvSpPr>
            <a:spLocks noGrp="1"/>
          </p:cNvSpPr>
          <p:nvPr>
            <p:ph type="sldNum" sz="quarter" idx="12"/>
          </p:nvPr>
        </p:nvSpPr>
        <p:spPr/>
        <p:txBody>
          <a:bodyPr/>
          <a:lstStyle>
            <a:lvl1pPr>
              <a:defRPr>
                <a:solidFill>
                  <a:srgbClr val="D1EAEE"/>
                </a:solidFill>
              </a:defRPr>
            </a:lvl1pPr>
          </a:lstStyle>
          <a:p>
            <a:pPr>
              <a:defRPr/>
            </a:pPr>
            <a:fld id="{A6F80D20-55C5-4C8A-A96A-D601E8C92438}" type="slidenum">
              <a:rPr lang="en-US" altLang="pt-BR"/>
              <a:pPr>
                <a:defRPr/>
              </a:pPr>
              <a:t>‹nº›</a:t>
            </a:fld>
            <a:endParaRPr lang="en-US" altLang="pt-BR" dirty="0"/>
          </a:p>
        </p:txBody>
      </p:sp>
    </p:spTree>
    <p:extLst>
      <p:ext uri="{BB962C8B-B14F-4D97-AF65-F5344CB8AC3E}">
        <p14:creationId xmlns:p14="http://schemas.microsoft.com/office/powerpoint/2010/main" val="4235780575"/>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p>
            <a:r>
              <a:rPr lang="pt-BR" smtClean="0"/>
              <a:t>Clique para editar o título mestre</a:t>
            </a:r>
            <a:endParaRPr lang="en-US"/>
          </a:p>
        </p:txBody>
      </p:sp>
      <p:sp>
        <p:nvSpPr>
          <p:cNvPr id="3" name="Content Placeholder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Content Placeholder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Date Placeholder 9"/>
          <p:cNvSpPr>
            <a:spLocks noGrp="1"/>
          </p:cNvSpPr>
          <p:nvPr>
            <p:ph type="dt" sz="half" idx="10"/>
          </p:nvPr>
        </p:nvSpPr>
        <p:spPr/>
        <p:txBody>
          <a:bodyPr/>
          <a:lstStyle>
            <a:lvl1pPr>
              <a:defRPr/>
            </a:lvl1pPr>
          </a:lstStyle>
          <a:p>
            <a:pPr>
              <a:defRPr/>
            </a:pPr>
            <a:fld id="{6E2CDC3C-8F2F-4938-A491-0FA7549F873C}" type="datetimeFigureOut">
              <a:rPr lang="en-US"/>
              <a:pPr>
                <a:defRPr/>
              </a:pPr>
              <a:t>10/9/2018</a:t>
            </a:fld>
            <a:endParaRPr lang="en-US" dirty="0"/>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0CB88D82-00B0-441A-87AA-8536AFFC8029}" type="slidenum">
              <a:rPr lang="en-US" altLang="pt-BR"/>
              <a:pPr>
                <a:defRPr/>
              </a:pPr>
              <a:t>‹nº›</a:t>
            </a:fld>
            <a:endParaRPr lang="en-US" altLang="pt-BR" dirty="0"/>
          </a:p>
        </p:txBody>
      </p:sp>
    </p:spTree>
    <p:extLst>
      <p:ext uri="{BB962C8B-B14F-4D97-AF65-F5344CB8AC3E}">
        <p14:creationId xmlns:p14="http://schemas.microsoft.com/office/powerpoint/2010/main" val="37348789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0972800" cy="1143000"/>
          </a:xfrm>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pt-BR" smtClean="0"/>
              <a:t>Clique para editar o texto mestre</a:t>
            </a:r>
          </a:p>
        </p:txBody>
      </p:sp>
      <p:sp>
        <p:nvSpPr>
          <p:cNvPr id="4" name="Text Placeholder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pt-BR" smtClean="0"/>
              <a:t>Clique para editar o texto mestre</a:t>
            </a:r>
          </a:p>
        </p:txBody>
      </p:sp>
      <p:sp>
        <p:nvSpPr>
          <p:cNvPr id="5" name="Content Placeholder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6" name="Content Placeholder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Date Placeholder 9"/>
          <p:cNvSpPr>
            <a:spLocks noGrp="1"/>
          </p:cNvSpPr>
          <p:nvPr>
            <p:ph type="dt" sz="half" idx="10"/>
          </p:nvPr>
        </p:nvSpPr>
        <p:spPr/>
        <p:txBody>
          <a:bodyPr/>
          <a:lstStyle>
            <a:lvl1pPr>
              <a:defRPr/>
            </a:lvl1pPr>
          </a:lstStyle>
          <a:p>
            <a:pPr>
              <a:defRPr/>
            </a:pPr>
            <a:fld id="{B99A1FEB-1DE3-4F6D-A6E7-12E99CA52F76}" type="datetimeFigureOut">
              <a:rPr lang="en-US"/>
              <a:pPr>
                <a:defRPr/>
              </a:pPr>
              <a:t>10/9/2018</a:t>
            </a:fld>
            <a:endParaRPr lang="en-US" dirty="0"/>
          </a:p>
        </p:txBody>
      </p:sp>
      <p:sp>
        <p:nvSpPr>
          <p:cNvPr id="8" name="Footer Placeholder 21"/>
          <p:cNvSpPr>
            <a:spLocks noGrp="1"/>
          </p:cNvSpPr>
          <p:nvPr>
            <p:ph type="ftr" sz="quarter" idx="11"/>
          </p:nvPr>
        </p:nvSpPr>
        <p:spPr/>
        <p:txBody>
          <a:bodyPr/>
          <a:lstStyle>
            <a:lvl1pPr>
              <a:defRPr/>
            </a:lvl1pPr>
          </a:lstStyle>
          <a:p>
            <a:pPr>
              <a:defRPr/>
            </a:pPr>
            <a:endParaRPr lang="en-US"/>
          </a:p>
        </p:txBody>
      </p:sp>
      <p:sp>
        <p:nvSpPr>
          <p:cNvPr id="9" name="Slide Number Placeholder 17"/>
          <p:cNvSpPr>
            <a:spLocks noGrp="1"/>
          </p:cNvSpPr>
          <p:nvPr>
            <p:ph type="sldNum" sz="quarter" idx="12"/>
          </p:nvPr>
        </p:nvSpPr>
        <p:spPr/>
        <p:txBody>
          <a:bodyPr/>
          <a:lstStyle>
            <a:lvl1pPr>
              <a:defRPr/>
            </a:lvl1pPr>
          </a:lstStyle>
          <a:p>
            <a:pPr>
              <a:defRPr/>
            </a:pPr>
            <a:fld id="{FF523CB9-EED1-4564-B739-FDA96790D06E}" type="slidenum">
              <a:rPr lang="en-US" altLang="pt-BR"/>
              <a:pPr>
                <a:defRPr/>
              </a:pPr>
              <a:t>‹nº›</a:t>
            </a:fld>
            <a:endParaRPr lang="en-US" altLang="pt-BR" dirty="0"/>
          </a:p>
        </p:txBody>
      </p:sp>
    </p:spTree>
    <p:extLst>
      <p:ext uri="{BB962C8B-B14F-4D97-AF65-F5344CB8AC3E}">
        <p14:creationId xmlns:p14="http://schemas.microsoft.com/office/powerpoint/2010/main" val="21485859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a:xfrm>
            <a:off x="609600" y="704088"/>
            <a:ext cx="110744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pt-BR" smtClean="0"/>
              <a:t>Clique para editar o título mestre</a:t>
            </a:r>
            <a:endParaRPr lang="en-US"/>
          </a:p>
        </p:txBody>
      </p:sp>
      <p:sp>
        <p:nvSpPr>
          <p:cNvPr id="3" name="Date Placeholder 9"/>
          <p:cNvSpPr>
            <a:spLocks noGrp="1"/>
          </p:cNvSpPr>
          <p:nvPr>
            <p:ph type="dt" sz="half" idx="10"/>
          </p:nvPr>
        </p:nvSpPr>
        <p:spPr/>
        <p:txBody>
          <a:bodyPr/>
          <a:lstStyle>
            <a:lvl1pPr>
              <a:defRPr/>
            </a:lvl1pPr>
          </a:lstStyle>
          <a:p>
            <a:pPr>
              <a:defRPr/>
            </a:pPr>
            <a:fld id="{CBCA6842-1584-483B-A133-9BF1BDBF6732}" type="datetimeFigureOut">
              <a:rPr lang="en-US"/>
              <a:pPr>
                <a:defRPr/>
              </a:pPr>
              <a:t>10/9/2018</a:t>
            </a:fld>
            <a:endParaRPr lang="en-US" dirty="0"/>
          </a:p>
        </p:txBody>
      </p:sp>
      <p:sp>
        <p:nvSpPr>
          <p:cNvPr id="4" name="Footer Placeholder 21"/>
          <p:cNvSpPr>
            <a:spLocks noGrp="1"/>
          </p:cNvSpPr>
          <p:nvPr>
            <p:ph type="ftr" sz="quarter" idx="11"/>
          </p:nvPr>
        </p:nvSpPr>
        <p:spPr/>
        <p:txBody>
          <a:bodyPr/>
          <a:lstStyle>
            <a:lvl1pPr>
              <a:defRPr/>
            </a:lvl1pPr>
          </a:lstStyle>
          <a:p>
            <a:pPr>
              <a:defRPr/>
            </a:pPr>
            <a:endParaRPr lang="en-US"/>
          </a:p>
        </p:txBody>
      </p:sp>
      <p:sp>
        <p:nvSpPr>
          <p:cNvPr id="5" name="Slide Number Placeholder 17"/>
          <p:cNvSpPr>
            <a:spLocks noGrp="1"/>
          </p:cNvSpPr>
          <p:nvPr>
            <p:ph type="sldNum" sz="quarter" idx="12"/>
          </p:nvPr>
        </p:nvSpPr>
        <p:spPr/>
        <p:txBody>
          <a:bodyPr/>
          <a:lstStyle>
            <a:lvl1pPr>
              <a:defRPr/>
            </a:lvl1pPr>
          </a:lstStyle>
          <a:p>
            <a:pPr>
              <a:defRPr/>
            </a:pPr>
            <a:fld id="{E8105B03-FF20-4457-9191-EDEF438785B4}" type="slidenum">
              <a:rPr lang="en-US" altLang="pt-BR"/>
              <a:pPr>
                <a:defRPr/>
              </a:pPr>
              <a:t>‹nº›</a:t>
            </a:fld>
            <a:endParaRPr lang="en-US" altLang="pt-BR" dirty="0"/>
          </a:p>
        </p:txBody>
      </p:sp>
    </p:spTree>
    <p:extLst>
      <p:ext uri="{BB962C8B-B14F-4D97-AF65-F5344CB8AC3E}">
        <p14:creationId xmlns:p14="http://schemas.microsoft.com/office/powerpoint/2010/main" val="11062761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BA257EC9-96C9-430F-A8BC-70D029268D57}" type="datetimeFigureOut">
              <a:rPr lang="en-US"/>
              <a:pPr>
                <a:defRPr/>
              </a:pPr>
              <a:t>10/9/2018</a:t>
            </a:fld>
            <a:endParaRPr lang="en-US" dirty="0"/>
          </a:p>
        </p:txBody>
      </p:sp>
      <p:sp>
        <p:nvSpPr>
          <p:cNvPr id="3" name="Footer Placeholder 21"/>
          <p:cNvSpPr>
            <a:spLocks noGrp="1"/>
          </p:cNvSpPr>
          <p:nvPr>
            <p:ph type="ftr" sz="quarter" idx="11"/>
          </p:nvPr>
        </p:nvSpPr>
        <p:spPr/>
        <p:txBody>
          <a:bodyPr/>
          <a:lstStyle>
            <a:lvl1pPr>
              <a:defRPr/>
            </a:lvl1pPr>
          </a:lstStyle>
          <a:p>
            <a:pPr>
              <a:defRPr/>
            </a:pPr>
            <a:endParaRPr lang="en-US"/>
          </a:p>
        </p:txBody>
      </p:sp>
      <p:sp>
        <p:nvSpPr>
          <p:cNvPr id="4" name="Slide Number Placeholder 17"/>
          <p:cNvSpPr>
            <a:spLocks noGrp="1"/>
          </p:cNvSpPr>
          <p:nvPr>
            <p:ph type="sldNum" sz="quarter" idx="12"/>
          </p:nvPr>
        </p:nvSpPr>
        <p:spPr/>
        <p:txBody>
          <a:bodyPr/>
          <a:lstStyle>
            <a:lvl1pPr>
              <a:defRPr/>
            </a:lvl1pPr>
          </a:lstStyle>
          <a:p>
            <a:pPr>
              <a:defRPr/>
            </a:pPr>
            <a:fld id="{63EE9C37-1058-4435-A47E-B2B89C9AD4B5}" type="slidenum">
              <a:rPr lang="en-US" altLang="pt-BR"/>
              <a:pPr>
                <a:defRPr/>
              </a:pPr>
              <a:t>‹nº›</a:t>
            </a:fld>
            <a:endParaRPr lang="en-US" altLang="pt-BR" dirty="0"/>
          </a:p>
        </p:txBody>
      </p:sp>
    </p:spTree>
    <p:extLst>
      <p:ext uri="{BB962C8B-B14F-4D97-AF65-F5344CB8AC3E}">
        <p14:creationId xmlns:p14="http://schemas.microsoft.com/office/powerpoint/2010/main" val="16503474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914400" y="514352"/>
            <a:ext cx="36576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pt-BR" smtClean="0"/>
              <a:t>Clique para editar o título mestre</a:t>
            </a:r>
            <a:endParaRPr lang="en-US"/>
          </a:p>
        </p:txBody>
      </p:sp>
      <p:sp>
        <p:nvSpPr>
          <p:cNvPr id="3" name="Text Placeholder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pt-BR" smtClean="0"/>
              <a:t>Clique para editar o texto mestre</a:t>
            </a:r>
          </a:p>
        </p:txBody>
      </p:sp>
      <p:sp>
        <p:nvSpPr>
          <p:cNvPr id="4" name="Content Placeholder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Date Placeholder 9"/>
          <p:cNvSpPr>
            <a:spLocks noGrp="1"/>
          </p:cNvSpPr>
          <p:nvPr>
            <p:ph type="dt" sz="half" idx="10"/>
          </p:nvPr>
        </p:nvSpPr>
        <p:spPr/>
        <p:txBody>
          <a:bodyPr/>
          <a:lstStyle>
            <a:lvl1pPr>
              <a:defRPr/>
            </a:lvl1pPr>
          </a:lstStyle>
          <a:p>
            <a:pPr>
              <a:defRPr/>
            </a:pPr>
            <a:fld id="{AD2D048A-E573-4B8B-B4F2-BF37B0C351A7}" type="datetimeFigureOut">
              <a:rPr lang="en-US"/>
              <a:pPr>
                <a:defRPr/>
              </a:pPr>
              <a:t>10/9/2018</a:t>
            </a:fld>
            <a:endParaRPr lang="en-US" dirty="0"/>
          </a:p>
        </p:txBody>
      </p:sp>
      <p:sp>
        <p:nvSpPr>
          <p:cNvPr id="6" name="Footer Placeholder 21"/>
          <p:cNvSpPr>
            <a:spLocks noGrp="1"/>
          </p:cNvSpPr>
          <p:nvPr>
            <p:ph type="ftr" sz="quarter" idx="11"/>
          </p:nvPr>
        </p:nvSpPr>
        <p:spPr/>
        <p:txBody>
          <a:bodyPr/>
          <a:lstStyle>
            <a:lvl1pPr>
              <a:defRPr/>
            </a:lvl1pPr>
          </a:lstStyle>
          <a:p>
            <a:pPr>
              <a:defRPr/>
            </a:pPr>
            <a:endParaRPr lang="en-US"/>
          </a:p>
        </p:txBody>
      </p:sp>
      <p:sp>
        <p:nvSpPr>
          <p:cNvPr id="7" name="Slide Number Placeholder 17"/>
          <p:cNvSpPr>
            <a:spLocks noGrp="1"/>
          </p:cNvSpPr>
          <p:nvPr>
            <p:ph type="sldNum" sz="quarter" idx="12"/>
          </p:nvPr>
        </p:nvSpPr>
        <p:spPr/>
        <p:txBody>
          <a:bodyPr/>
          <a:lstStyle>
            <a:lvl1pPr>
              <a:defRPr/>
            </a:lvl1pPr>
          </a:lstStyle>
          <a:p>
            <a:pPr>
              <a:defRPr/>
            </a:pPr>
            <a:fld id="{A8C51D29-FCD5-4FE0-9B20-079F4BBE3985}" type="slidenum">
              <a:rPr lang="en-US" altLang="pt-BR"/>
              <a:pPr>
                <a:defRPr/>
              </a:pPr>
              <a:t>‹nº›</a:t>
            </a:fld>
            <a:endParaRPr lang="en-US" altLang="pt-BR" dirty="0"/>
          </a:p>
        </p:txBody>
      </p:sp>
    </p:spTree>
    <p:extLst>
      <p:ext uri="{BB962C8B-B14F-4D97-AF65-F5344CB8AC3E}">
        <p14:creationId xmlns:p14="http://schemas.microsoft.com/office/powerpoint/2010/main" val="19179627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Snip and Round Single Corner Rectangle 8"/>
          <p:cNvSpPr/>
          <p:nvPr/>
        </p:nvSpPr>
        <p:spPr>
          <a:xfrm rot="420000" flipV="1">
            <a:off x="4221163" y="1108075"/>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ight Triangle 11"/>
          <p:cNvSpPr/>
          <p:nvPr/>
        </p:nvSpPr>
        <p:spPr>
          <a:xfrm rot="420000" flipV="1">
            <a:off x="10672763" y="5359400"/>
            <a:ext cx="2063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7" name="Freeform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8" name="Freeform 10"/>
          <p:cNvSpPr>
            <a:spLocks/>
          </p:cNvSpPr>
          <p:nvPr/>
        </p:nvSpPr>
        <p:spPr bwMode="auto">
          <a:xfrm flipV="1">
            <a:off x="5842000" y="6219825"/>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2" name="Title 1"/>
          <p:cNvSpPr>
            <a:spLocks noGrp="1"/>
          </p:cNvSpPr>
          <p:nvPr>
            <p:ph type="title"/>
          </p:nvPr>
        </p:nvSpPr>
        <p:spPr>
          <a:xfrm>
            <a:off x="812800" y="1176997"/>
            <a:ext cx="2950464" cy="1582621"/>
          </a:xfrm>
        </p:spPr>
        <p:txBody>
          <a:bodyPr lIns="45720" rIns="45720" bIns="45720"/>
          <a:lstStyle>
            <a:lvl1pPr algn="l">
              <a:buNone/>
              <a:defRPr sz="2000" b="1">
                <a:solidFill>
                  <a:schemeClr val="tx2"/>
                </a:solidFill>
              </a:defRPr>
            </a:lvl1pPr>
          </a:lstStyle>
          <a:p>
            <a:r>
              <a:rPr lang="pt-BR" smtClean="0"/>
              <a:t>Clique para editar o título mestre</a:t>
            </a:r>
            <a:endParaRPr lang="en-US"/>
          </a:p>
        </p:txBody>
      </p:sp>
      <p:sp>
        <p:nvSpPr>
          <p:cNvPr id="4" name="Text Placeholder 3"/>
          <p:cNvSpPr>
            <a:spLocks noGrp="1"/>
          </p:cNvSpPr>
          <p:nvPr>
            <p:ph type="body" sz="half" idx="2"/>
          </p:nvPr>
        </p:nvSpPr>
        <p:spPr>
          <a:xfrm>
            <a:off x="812800" y="2828785"/>
            <a:ext cx="29464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pt-BR" smtClean="0"/>
              <a:t>Clique para editar o texto mestre</a:t>
            </a:r>
          </a:p>
        </p:txBody>
      </p:sp>
      <p:sp>
        <p:nvSpPr>
          <p:cNvPr id="3" name="Picture Placeholder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pt-BR" noProof="0" dirty="0" smtClean="0"/>
              <a:t>Clique no ícone para adicionar uma imagem</a:t>
            </a:r>
            <a:endParaRPr lang="en-US" noProof="0" dirty="0"/>
          </a:p>
        </p:txBody>
      </p:sp>
      <p:sp>
        <p:nvSpPr>
          <p:cNvPr id="9" name="Date Placeholder 4"/>
          <p:cNvSpPr>
            <a:spLocks noGrp="1"/>
          </p:cNvSpPr>
          <p:nvPr>
            <p:ph type="dt" sz="half" idx="10"/>
          </p:nvPr>
        </p:nvSpPr>
        <p:spPr/>
        <p:txBody>
          <a:bodyPr/>
          <a:lstStyle>
            <a:lvl1pPr>
              <a:defRPr/>
            </a:lvl1pPr>
          </a:lstStyle>
          <a:p>
            <a:pPr>
              <a:defRPr/>
            </a:pPr>
            <a:fld id="{94121A13-18B3-4C75-9CF4-8171AFFFFFA0}" type="datetimeFigureOut">
              <a:rPr lang="en-US"/>
              <a:pPr>
                <a:defRPr/>
              </a:pPr>
              <a:t>10/9/2018</a:t>
            </a:fld>
            <a:endParaRPr lang="en-US" dirty="0"/>
          </a:p>
        </p:txBody>
      </p:sp>
      <p:sp>
        <p:nvSpPr>
          <p:cNvPr id="10" name="Footer Placeholder 5"/>
          <p:cNvSpPr>
            <a:spLocks noGrp="1"/>
          </p:cNvSpPr>
          <p:nvPr>
            <p:ph type="ftr" sz="quarter" idx="11"/>
          </p:nvPr>
        </p:nvSpPr>
        <p:spPr/>
        <p:txBody>
          <a:bodyPr/>
          <a:lstStyle>
            <a:lvl1pPr>
              <a:defRPr dirty="0"/>
            </a:lvl1pPr>
          </a:lstStyle>
          <a:p>
            <a:pPr>
              <a:defRPr/>
            </a:pPr>
            <a:endParaRPr lang="en-US"/>
          </a:p>
        </p:txBody>
      </p:sp>
      <p:sp>
        <p:nvSpPr>
          <p:cNvPr id="11" name="Slide Number Placeholder 6"/>
          <p:cNvSpPr>
            <a:spLocks noGrp="1"/>
          </p:cNvSpPr>
          <p:nvPr>
            <p:ph type="sldNum" sz="quarter" idx="12"/>
          </p:nvPr>
        </p:nvSpPr>
        <p:spPr>
          <a:xfrm>
            <a:off x="10769600" y="6356350"/>
            <a:ext cx="812800" cy="365125"/>
          </a:xfrm>
        </p:spPr>
        <p:txBody>
          <a:bodyPr/>
          <a:lstStyle>
            <a:lvl1pPr>
              <a:defRPr/>
            </a:lvl1pPr>
          </a:lstStyle>
          <a:p>
            <a:pPr>
              <a:defRPr/>
            </a:pPr>
            <a:fld id="{606D4EC0-8E45-4B19-BE21-69F5BCC02928}" type="slidenum">
              <a:rPr lang="en-US" altLang="pt-BR"/>
              <a:pPr>
                <a:defRPr/>
              </a:pPr>
              <a:t>‹nº›</a:t>
            </a:fld>
            <a:endParaRPr lang="en-US" altLang="pt-BR" dirty="0"/>
          </a:p>
        </p:txBody>
      </p:sp>
    </p:spTree>
    <p:extLst>
      <p:ext uri="{BB962C8B-B14F-4D97-AF65-F5344CB8AC3E}">
        <p14:creationId xmlns:p14="http://schemas.microsoft.com/office/powerpoint/2010/main" val="1354396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9"/>
          <p:cNvSpPr>
            <a:spLocks noGrp="1"/>
          </p:cNvSpPr>
          <p:nvPr>
            <p:ph type="dt" sz="half" idx="10"/>
          </p:nvPr>
        </p:nvSpPr>
        <p:spPr/>
        <p:txBody>
          <a:bodyPr/>
          <a:lstStyle>
            <a:lvl1pPr>
              <a:defRPr/>
            </a:lvl1pPr>
          </a:lstStyle>
          <a:p>
            <a:pPr>
              <a:defRPr/>
            </a:pPr>
            <a:fld id="{E60DF351-3B8B-4B66-B3D2-D01ABD91FA10}" type="datetimeFigureOut">
              <a:rPr lang="en-US"/>
              <a:pPr>
                <a:defRPr/>
              </a:pPr>
              <a:t>10/9/2018</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EEC78D7D-C8A4-4E45-A32C-C2D194E593FC}" type="slidenum">
              <a:rPr lang="en-US" altLang="pt-BR"/>
              <a:pPr>
                <a:defRPr/>
              </a:pPr>
              <a:t>‹nº›</a:t>
            </a:fld>
            <a:endParaRPr lang="en-US" altLang="pt-BR" dirty="0"/>
          </a:p>
        </p:txBody>
      </p:sp>
    </p:spTree>
    <p:extLst>
      <p:ext uri="{BB962C8B-B14F-4D97-AF65-F5344CB8AC3E}">
        <p14:creationId xmlns:p14="http://schemas.microsoft.com/office/powerpoint/2010/main" val="259565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914402"/>
            <a:ext cx="2743200" cy="5211763"/>
          </a:xfrm>
        </p:spPr>
        <p:txBody>
          <a:bodyPr vert="eaVert"/>
          <a:lstStyle/>
          <a:p>
            <a:r>
              <a:rPr lang="pt-BR" smtClean="0"/>
              <a:t>Clique para editar o título mestre</a:t>
            </a:r>
            <a:endParaRPr lang="en-US"/>
          </a:p>
        </p:txBody>
      </p:sp>
      <p:sp>
        <p:nvSpPr>
          <p:cNvPr id="3" name="Vertical Text Placeholder 2"/>
          <p:cNvSpPr>
            <a:spLocks noGrp="1"/>
          </p:cNvSpPr>
          <p:nvPr>
            <p:ph type="body" orient="vert" idx="1"/>
          </p:nvPr>
        </p:nvSpPr>
        <p:spPr>
          <a:xfrm>
            <a:off x="609600" y="914402"/>
            <a:ext cx="8026400" cy="5211763"/>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Date Placeholder 9"/>
          <p:cNvSpPr>
            <a:spLocks noGrp="1"/>
          </p:cNvSpPr>
          <p:nvPr>
            <p:ph type="dt" sz="half" idx="10"/>
          </p:nvPr>
        </p:nvSpPr>
        <p:spPr/>
        <p:txBody>
          <a:bodyPr/>
          <a:lstStyle>
            <a:lvl1pPr>
              <a:defRPr/>
            </a:lvl1pPr>
          </a:lstStyle>
          <a:p>
            <a:pPr>
              <a:defRPr/>
            </a:pPr>
            <a:fld id="{B96D9CB7-7543-4602-A743-33A61E24C606}" type="datetimeFigureOut">
              <a:rPr lang="en-US"/>
              <a:pPr>
                <a:defRPr/>
              </a:pPr>
              <a:t>10/9/2018</a:t>
            </a:fld>
            <a:endParaRPr lang="en-US" dirty="0"/>
          </a:p>
        </p:txBody>
      </p:sp>
      <p:sp>
        <p:nvSpPr>
          <p:cNvPr id="5" name="Footer Placeholder 21"/>
          <p:cNvSpPr>
            <a:spLocks noGrp="1"/>
          </p:cNvSpPr>
          <p:nvPr>
            <p:ph type="ftr" sz="quarter" idx="11"/>
          </p:nvPr>
        </p:nvSpPr>
        <p:spPr/>
        <p:txBody>
          <a:bodyPr/>
          <a:lstStyle>
            <a:lvl1pPr>
              <a:defRPr/>
            </a:lvl1pPr>
          </a:lstStyle>
          <a:p>
            <a:pPr>
              <a:defRPr/>
            </a:pPr>
            <a:endParaRPr lang="en-US"/>
          </a:p>
        </p:txBody>
      </p:sp>
      <p:sp>
        <p:nvSpPr>
          <p:cNvPr id="6" name="Slide Number Placeholder 17"/>
          <p:cNvSpPr>
            <a:spLocks noGrp="1"/>
          </p:cNvSpPr>
          <p:nvPr>
            <p:ph type="sldNum" sz="quarter" idx="12"/>
          </p:nvPr>
        </p:nvSpPr>
        <p:spPr/>
        <p:txBody>
          <a:bodyPr/>
          <a:lstStyle>
            <a:lvl1pPr>
              <a:defRPr/>
            </a:lvl1pPr>
          </a:lstStyle>
          <a:p>
            <a:pPr>
              <a:defRPr/>
            </a:pPr>
            <a:fld id="{66517E91-0326-4EAB-9572-6028FE30BC31}" type="slidenum">
              <a:rPr lang="en-US" altLang="pt-BR"/>
              <a:pPr>
                <a:defRPr/>
              </a:pPr>
              <a:t>‹nº›</a:t>
            </a:fld>
            <a:endParaRPr lang="en-US" altLang="pt-BR" dirty="0"/>
          </a:p>
        </p:txBody>
      </p:sp>
    </p:spTree>
    <p:extLst>
      <p:ext uri="{BB962C8B-B14F-4D97-AF65-F5344CB8AC3E}">
        <p14:creationId xmlns:p14="http://schemas.microsoft.com/office/powerpoint/2010/main" val="22179825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3.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7" name="Freeform 6"/>
          <p:cNvSpPr>
            <a:spLocks/>
          </p:cNvSpPr>
          <p:nvPr/>
        </p:nvSpPr>
        <p:spPr bwMode="auto">
          <a:xfrm>
            <a:off x="-12700" y="-7938"/>
            <a:ext cx="1221740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8" name="Freeform 7"/>
          <p:cNvSpPr>
            <a:spLocks/>
          </p:cNvSpPr>
          <p:nvPr/>
        </p:nvSpPr>
        <p:spPr bwMode="auto">
          <a:xfrm>
            <a:off x="5842000" y="-7938"/>
            <a:ext cx="63500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sp>
        <p:nvSpPr>
          <p:cNvPr id="1028" name="Title Placeholder 8"/>
          <p:cNvSpPr>
            <a:spLocks noGrp="1"/>
          </p:cNvSpPr>
          <p:nvPr>
            <p:ph type="title"/>
          </p:nvPr>
        </p:nvSpPr>
        <p:spPr bwMode="auto">
          <a:xfrm>
            <a:off x="609600" y="70485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pt-BR" altLang="pt-BR" smtClean="0"/>
              <a:t>Clique para editar o título mestre</a:t>
            </a:r>
            <a:endParaRPr lang="en-US" altLang="pt-BR" smtClean="0"/>
          </a:p>
        </p:txBody>
      </p:sp>
      <p:sp>
        <p:nvSpPr>
          <p:cNvPr id="1029" name="Text Placeholder 29"/>
          <p:cNvSpPr>
            <a:spLocks noGrp="1"/>
          </p:cNvSpPr>
          <p:nvPr>
            <p:ph type="body" idx="1"/>
          </p:nvPr>
        </p:nvSpPr>
        <p:spPr bwMode="auto">
          <a:xfrm>
            <a:off x="609600" y="1935163"/>
            <a:ext cx="109728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ltLang="pt-BR" smtClean="0"/>
              <a:t>Clique para editar o texto mestre</a:t>
            </a:r>
          </a:p>
          <a:p>
            <a:pPr lvl="1"/>
            <a:r>
              <a:rPr lang="pt-BR" altLang="pt-BR" smtClean="0"/>
              <a:t>Segundo nível</a:t>
            </a:r>
          </a:p>
          <a:p>
            <a:pPr lvl="2"/>
            <a:r>
              <a:rPr lang="pt-BR" altLang="pt-BR" smtClean="0"/>
              <a:t>Terceiro nível</a:t>
            </a:r>
          </a:p>
          <a:p>
            <a:pPr lvl="3"/>
            <a:r>
              <a:rPr lang="pt-BR" altLang="pt-BR" smtClean="0"/>
              <a:t>Quarto nível</a:t>
            </a:r>
          </a:p>
          <a:p>
            <a:pPr lvl="4"/>
            <a:r>
              <a:rPr lang="pt-BR" altLang="pt-BR" smtClean="0"/>
              <a:t>Quinto nível</a:t>
            </a:r>
            <a:endParaRPr lang="en-US" altLang="pt-BR" smtClean="0"/>
          </a:p>
        </p:txBody>
      </p:sp>
      <p:sp>
        <p:nvSpPr>
          <p:cNvPr id="10" name="Date Placeholder 9"/>
          <p:cNvSpPr>
            <a:spLocks noGrp="1"/>
          </p:cNvSpPr>
          <p:nvPr>
            <p:ph type="dt" sz="half" idx="2"/>
          </p:nvPr>
        </p:nvSpPr>
        <p:spPr>
          <a:xfrm>
            <a:off x="609600" y="6356350"/>
            <a:ext cx="2844800" cy="365125"/>
          </a:xfrm>
          <a:prstGeom prst="rect">
            <a:avLst/>
          </a:prstGeom>
        </p:spPr>
        <p:txBody>
          <a:bodyPr vert="horz" lIns="0" tIns="0" rIns="0" bIns="0" anchor="b"/>
          <a:lstStyle>
            <a:lvl1pPr algn="l" eaLnBrk="1" fontAlgn="auto" latinLnBrk="0" hangingPunct="1">
              <a:spcBef>
                <a:spcPts val="0"/>
              </a:spcBef>
              <a:spcAft>
                <a:spcPts val="0"/>
              </a:spcAft>
              <a:defRPr kumimoji="0" sz="1200">
                <a:solidFill>
                  <a:schemeClr val="tx2">
                    <a:shade val="90000"/>
                  </a:schemeClr>
                </a:solidFill>
                <a:latin typeface="+mn-lt"/>
                <a:cs typeface="+mn-cs"/>
              </a:defRPr>
            </a:lvl1pPr>
          </a:lstStyle>
          <a:p>
            <a:pPr>
              <a:defRPr/>
            </a:pPr>
            <a:fld id="{86367F09-2953-48CF-B427-A71012DEC0B7}" type="datetimeFigureOut">
              <a:rPr lang="en-US"/>
              <a:pPr>
                <a:defRPr/>
              </a:pPr>
              <a:t>10/9/2018</a:t>
            </a:fld>
            <a:endParaRPr lang="en-US" dirty="0"/>
          </a:p>
        </p:txBody>
      </p:sp>
      <p:sp>
        <p:nvSpPr>
          <p:cNvPr id="22" name="Footer Placeholder 21"/>
          <p:cNvSpPr>
            <a:spLocks noGrp="1"/>
          </p:cNvSpPr>
          <p:nvPr>
            <p:ph type="ftr" sz="quarter" idx="3"/>
          </p:nvPr>
        </p:nvSpPr>
        <p:spPr>
          <a:xfrm>
            <a:off x="3556000" y="6356350"/>
            <a:ext cx="4470400" cy="365125"/>
          </a:xfrm>
          <a:prstGeom prst="rect">
            <a:avLst/>
          </a:prstGeom>
        </p:spPr>
        <p:txBody>
          <a:bodyPr vert="horz" lIns="0" tIns="0" rIns="0" bIns="0" anchor="b"/>
          <a:lstStyle>
            <a:lvl1pPr algn="l" eaLnBrk="1" fontAlgn="auto" latinLnBrk="0" hangingPunct="1">
              <a:spcBef>
                <a:spcPts val="0"/>
              </a:spcBef>
              <a:spcAft>
                <a:spcPts val="0"/>
              </a:spcAft>
              <a:defRPr kumimoji="0" sz="1200" dirty="0">
                <a:solidFill>
                  <a:schemeClr val="tx2">
                    <a:shade val="90000"/>
                  </a:schemeClr>
                </a:solidFill>
                <a:latin typeface="+mn-lt"/>
                <a:cs typeface="+mn-cs"/>
              </a:defRPr>
            </a:lvl1pPr>
          </a:lstStyle>
          <a:p>
            <a:pPr>
              <a:defRPr/>
            </a:pPr>
            <a:endParaRPr lang="en-US"/>
          </a:p>
        </p:txBody>
      </p:sp>
      <p:sp>
        <p:nvSpPr>
          <p:cNvPr id="18" name="Slide Number Placeholder 17"/>
          <p:cNvSpPr>
            <a:spLocks noGrp="1"/>
          </p:cNvSpPr>
          <p:nvPr>
            <p:ph type="sldNum" sz="quarter" idx="4"/>
          </p:nvPr>
        </p:nvSpPr>
        <p:spPr>
          <a:xfrm>
            <a:off x="10566400" y="6356350"/>
            <a:ext cx="1016000" cy="365125"/>
          </a:xfrm>
          <a:prstGeom prst="rect">
            <a:avLst/>
          </a:prstGeom>
        </p:spPr>
        <p:txBody>
          <a:bodyPr vert="horz" wrap="square" lIns="0" tIns="0" rIns="0" bIns="0" numCol="1" anchor="b" anchorCtr="0" compatLnSpc="1">
            <a:prstTxWarp prst="textNoShape">
              <a:avLst/>
            </a:prstTxWarp>
          </a:bodyPr>
          <a:lstStyle>
            <a:lvl1pPr algn="r" eaLnBrk="1" hangingPunct="1">
              <a:defRPr sz="1200">
                <a:solidFill>
                  <a:srgbClr val="045C75"/>
                </a:solidFill>
              </a:defRPr>
            </a:lvl1pPr>
          </a:lstStyle>
          <a:p>
            <a:pPr>
              <a:defRPr/>
            </a:pPr>
            <a:fld id="{A3469B93-3DB5-4CA2-938A-D36726D93F7C}" type="slidenum">
              <a:rPr lang="en-US" altLang="pt-BR"/>
              <a:pPr>
                <a:defRPr/>
              </a:pPr>
              <a:t>‹nº›</a:t>
            </a:fld>
            <a:endParaRPr lang="en-US" altLang="pt-BR" dirty="0"/>
          </a:p>
        </p:txBody>
      </p:sp>
      <p:grpSp>
        <p:nvGrpSpPr>
          <p:cNvPr id="1033" name="Group 1"/>
          <p:cNvGrpSpPr>
            <a:grpSpLocks/>
          </p:cNvGrpSpPr>
          <p:nvPr/>
        </p:nvGrpSpPr>
        <p:grpSpPr bwMode="auto">
          <a:xfrm>
            <a:off x="-25400" y="203200"/>
            <a:ext cx="12241213" cy="647700"/>
            <a:chOff x="-19045" y="216550"/>
            <a:chExt cx="9180548" cy="649224"/>
          </a:xfrm>
        </p:grpSpPr>
        <p:grpSp>
          <p:nvGrpSpPr>
            <p:cNvPr id="1034" name="Freeform 11"/>
            <p:cNvGrpSpPr>
              <a:grpSpLocks/>
            </p:cNvGrpSpPr>
            <p:nvPr/>
          </p:nvGrpSpPr>
          <p:grpSpPr bwMode="auto">
            <a:xfrm>
              <a:off x="-9139" y="-84894"/>
              <a:ext cx="9139068" cy="1197627"/>
              <a:chOff x="-12192" y="-97536"/>
              <a:chExt cx="12185904" cy="1194816"/>
            </a:xfrm>
          </p:grpSpPr>
          <p:pic>
            <p:nvPicPr>
              <p:cNvPr id="1038" name="Freeform 11"/>
              <p:cNvPicPr>
                <a:picLocks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2192" y="-97536"/>
                <a:ext cx="12185904" cy="1194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5" name="Text Box 11"/>
              <p:cNvSpPr txBox="1">
                <a:spLocks noChangeArrowheads="1"/>
              </p:cNvSpPr>
              <p:nvPr/>
            </p:nvSpPr>
            <p:spPr bwMode="auto">
              <a:xfrm rot="21435692">
                <a:off x="-34926" y="495300"/>
                <a:ext cx="0" cy="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defTabSz="457200" eaLnBrk="0" fontAlgn="base" hangingPunct="0">
                  <a:spcBef>
                    <a:spcPct val="0"/>
                  </a:spcBef>
                  <a:spcAft>
                    <a:spcPct val="0"/>
                  </a:spcAft>
                  <a:defRPr>
                    <a:solidFill>
                      <a:schemeClr val="tx1"/>
                    </a:solidFill>
                    <a:latin typeface="Constantia" pitchFamily="18" charset="0"/>
                    <a:cs typeface="Arial" charset="0"/>
                  </a:defRPr>
                </a:lvl6pPr>
                <a:lvl7pPr marL="2971800" indent="-228600" defTabSz="457200" eaLnBrk="0" fontAlgn="base" hangingPunct="0">
                  <a:spcBef>
                    <a:spcPct val="0"/>
                  </a:spcBef>
                  <a:spcAft>
                    <a:spcPct val="0"/>
                  </a:spcAft>
                  <a:defRPr>
                    <a:solidFill>
                      <a:schemeClr val="tx1"/>
                    </a:solidFill>
                    <a:latin typeface="Constantia" pitchFamily="18" charset="0"/>
                    <a:cs typeface="Arial" charset="0"/>
                  </a:defRPr>
                </a:lvl7pPr>
                <a:lvl8pPr marL="3429000" indent="-228600" defTabSz="457200" eaLnBrk="0" fontAlgn="base" hangingPunct="0">
                  <a:spcBef>
                    <a:spcPct val="0"/>
                  </a:spcBef>
                  <a:spcAft>
                    <a:spcPct val="0"/>
                  </a:spcAft>
                  <a:defRPr>
                    <a:solidFill>
                      <a:schemeClr val="tx1"/>
                    </a:solidFill>
                    <a:latin typeface="Constantia" pitchFamily="18" charset="0"/>
                    <a:cs typeface="Arial" charset="0"/>
                  </a:defRPr>
                </a:lvl8pPr>
                <a:lvl9pPr marL="3886200" indent="-228600" defTabSz="457200" eaLnBrk="0" fontAlgn="base" hangingPunct="0">
                  <a:spcBef>
                    <a:spcPct val="0"/>
                  </a:spcBef>
                  <a:spcAft>
                    <a:spcPct val="0"/>
                  </a:spcAft>
                  <a:defRPr>
                    <a:solidFill>
                      <a:schemeClr val="tx1"/>
                    </a:solidFill>
                    <a:latin typeface="Constantia" pitchFamily="18" charset="0"/>
                    <a:cs typeface="Arial" charset="0"/>
                  </a:defRPr>
                </a:lvl9pPr>
              </a:lstStyle>
              <a:p>
                <a:pPr eaLnBrk="1" hangingPunct="1">
                  <a:defRPr/>
                </a:pPr>
                <a:endParaRPr lang="pt-BR" dirty="0" smtClean="0"/>
              </a:p>
            </p:txBody>
          </p:sp>
        </p:gr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1" fontAlgn="auto" hangingPunct="1">
                <a:spcBef>
                  <a:spcPts val="0"/>
                </a:spcBef>
                <a:spcAft>
                  <a:spcPts val="0"/>
                </a:spcAft>
                <a:defRPr/>
              </a:pPr>
              <a:endParaRPr lang="en-US" dirty="0">
                <a:latin typeface="+mn-lt"/>
                <a:cs typeface="+mn-cs"/>
              </a:endParaRPr>
            </a:p>
          </p:txBody>
        </p:sp>
      </p:grpSp>
    </p:spTree>
  </p:cSld>
  <p:clrMap bg1="lt1" tx1="dk1" bg2="lt2" tx2="dk2" accent1="accent1" accent2="accent2" accent3="accent3" accent4="accent4" accent5="accent5" accent6="accent6" hlink="hlink" folHlink="folHlink"/>
  <p:sldLayoutIdLst>
    <p:sldLayoutId id="2147483938" r:id="rId1"/>
    <p:sldLayoutId id="2147483937" r:id="rId2"/>
    <p:sldLayoutId id="2147483939" r:id="rId3"/>
    <p:sldLayoutId id="2147483936" r:id="rId4"/>
    <p:sldLayoutId id="2147483935" r:id="rId5"/>
    <p:sldLayoutId id="2147483934" r:id="rId6"/>
    <p:sldLayoutId id="2147483933" r:id="rId7"/>
    <p:sldLayoutId id="2147483932" r:id="rId8"/>
    <p:sldLayoutId id="2147483940" r:id="rId9"/>
    <p:sldLayoutId id="2147483931" r:id="rId10"/>
    <p:sldLayoutId id="2147483930" r:id="rId11"/>
  </p:sldLayoutIdLst>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anose="020F0502020204030204" pitchFamily="34" charset="0"/>
        </a:defRPr>
      </a:lvl2pPr>
      <a:lvl3pPr algn="l" rtl="0" eaLnBrk="0" fontAlgn="base" hangingPunct="0">
        <a:spcBef>
          <a:spcPct val="0"/>
        </a:spcBef>
        <a:spcAft>
          <a:spcPct val="0"/>
        </a:spcAft>
        <a:defRPr sz="5000">
          <a:solidFill>
            <a:schemeClr val="tx2"/>
          </a:solidFill>
          <a:latin typeface="Calibri" panose="020F0502020204030204" pitchFamily="34" charset="0"/>
        </a:defRPr>
      </a:lvl3pPr>
      <a:lvl4pPr algn="l" rtl="0" eaLnBrk="0" fontAlgn="base" hangingPunct="0">
        <a:spcBef>
          <a:spcPct val="0"/>
        </a:spcBef>
        <a:spcAft>
          <a:spcPct val="0"/>
        </a:spcAft>
        <a:defRPr sz="5000">
          <a:solidFill>
            <a:schemeClr val="tx2"/>
          </a:solidFill>
          <a:latin typeface="Calibri" panose="020F0502020204030204" pitchFamily="34" charset="0"/>
        </a:defRPr>
      </a:lvl4pPr>
      <a:lvl5pPr algn="l" rtl="0" eaLnBrk="0" fontAlgn="base" hangingPunct="0">
        <a:spcBef>
          <a:spcPct val="0"/>
        </a:spcBef>
        <a:spcAft>
          <a:spcPct val="0"/>
        </a:spcAft>
        <a:defRPr sz="5000">
          <a:solidFill>
            <a:schemeClr val="tx2"/>
          </a:solidFill>
          <a:latin typeface="Calibri" panose="020F0502020204030204" pitchFamily="34" charset="0"/>
        </a:defRPr>
      </a:lvl5pPr>
      <a:lvl6pPr marL="457200" algn="l" rtl="0" fontAlgn="base">
        <a:spcBef>
          <a:spcPct val="0"/>
        </a:spcBef>
        <a:spcAft>
          <a:spcPct val="0"/>
        </a:spcAft>
        <a:defRPr sz="5000">
          <a:solidFill>
            <a:schemeClr val="tx2"/>
          </a:solidFill>
          <a:latin typeface="Calibri" panose="020F0502020204030204" pitchFamily="34" charset="0"/>
        </a:defRPr>
      </a:lvl6pPr>
      <a:lvl7pPr marL="914400" algn="l" rtl="0" fontAlgn="base">
        <a:spcBef>
          <a:spcPct val="0"/>
        </a:spcBef>
        <a:spcAft>
          <a:spcPct val="0"/>
        </a:spcAft>
        <a:defRPr sz="5000">
          <a:solidFill>
            <a:schemeClr val="tx2"/>
          </a:solidFill>
          <a:latin typeface="Calibri" panose="020F0502020204030204" pitchFamily="34" charset="0"/>
        </a:defRPr>
      </a:lvl7pPr>
      <a:lvl8pPr marL="1371600" algn="l" rtl="0" fontAlgn="base">
        <a:spcBef>
          <a:spcPct val="0"/>
        </a:spcBef>
        <a:spcAft>
          <a:spcPct val="0"/>
        </a:spcAft>
        <a:defRPr sz="5000">
          <a:solidFill>
            <a:schemeClr val="tx2"/>
          </a:solidFill>
          <a:latin typeface="Calibri" panose="020F0502020204030204" pitchFamily="34" charset="0"/>
        </a:defRPr>
      </a:lvl8pPr>
      <a:lvl9pPr marL="1828800" algn="l" rtl="0" fontAlgn="base">
        <a:spcBef>
          <a:spcPct val="0"/>
        </a:spcBef>
        <a:spcAft>
          <a:spcPct val="0"/>
        </a:spcAft>
        <a:defRPr sz="5000">
          <a:solidFill>
            <a:schemeClr val="tx2"/>
          </a:solidFill>
          <a:latin typeface="Calibri" panose="020F0502020204030204"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jpeg"/><Relationship Id="rId3" Type="http://schemas.openxmlformats.org/officeDocument/2006/relationships/hyperlink" Target="https://www.ncbi.nlm.nih.gov/pubmed?linkname=pubmed_pubmed&amp;from_uid=30172430" TargetMode="External"/><Relationship Id="rId7" Type="http://schemas.openxmlformats.org/officeDocument/2006/relationships/image" Target="../media/image7.jpeg"/><Relationship Id="rId2" Type="http://schemas.openxmlformats.org/officeDocument/2006/relationships/hyperlink" Target="https://www.ncbi.nlm.nih.gov/pubmed/30172430" TargetMode="External"/><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1.jpeg"/><Relationship Id="rId5" Type="http://schemas.openxmlformats.org/officeDocument/2006/relationships/image" Target="../media/image5.jpeg"/><Relationship Id="rId10" Type="http://schemas.openxmlformats.org/officeDocument/2006/relationships/image" Target="../media/image10.jpeg"/><Relationship Id="rId4" Type="http://schemas.openxmlformats.org/officeDocument/2006/relationships/hyperlink" Target="http://www.paulomargotto.com.br/" TargetMode="External"/><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8" Type="http://schemas.openxmlformats.org/officeDocument/2006/relationships/hyperlink" Target="https://www.jpeds.com/action/doSearch?searchType=quick&amp;occurrences=all&amp;ltrlSrch=true&amp;searchScope=series&amp;searchText=VLBW&amp;seriesISSN=0022-3476" TargetMode="External"/><Relationship Id="rId3" Type="http://schemas.openxmlformats.org/officeDocument/2006/relationships/hyperlink" Target="https://www.jpeds.com/action/doSearch?searchType=quick&amp;occurrences=all&amp;ltrlSrch=true&amp;searchScope=series&amp;searchText=CRIB-II&amp;seriesISSN=0022-3476" TargetMode="External"/><Relationship Id="rId7" Type="http://schemas.openxmlformats.org/officeDocument/2006/relationships/hyperlink" Target="https://www.jpeds.com/action/doSearch?searchType=quick&amp;occurrences=all&amp;ltrlSrch=true&amp;searchScope=series&amp;searchText=NICU&amp;seriesISSN=0022-3476" TargetMode="External"/><Relationship Id="rId2" Type="http://schemas.openxmlformats.org/officeDocument/2006/relationships/hyperlink" Target="https://www.jpeds.com/action/doSearch?searchType=quick&amp;occurrences=all&amp;ltrlSrch=true&amp;searchScope=series&amp;searchText=AUC&amp;seriesISSN=0022-3476" TargetMode="External"/><Relationship Id="rId1" Type="http://schemas.openxmlformats.org/officeDocument/2006/relationships/slideLayout" Target="../slideLayouts/slideLayout2.xml"/><Relationship Id="rId6" Type="http://schemas.openxmlformats.org/officeDocument/2006/relationships/hyperlink" Target="https://www.jpeds.com/action/doSearch?searchType=quick&amp;occurrences=all&amp;ltrlSrch=true&amp;searchScope=series&amp;searchText=NEC&amp;seriesISSN=0022-3476" TargetMode="External"/><Relationship Id="rId5" Type="http://schemas.openxmlformats.org/officeDocument/2006/relationships/hyperlink" Target="https://www.jpeds.com/action/doSearch?searchType=quick&amp;occurrences=all&amp;ltrlSrch=true&amp;searchScope=series&amp;searchText=LOT&amp;seriesISSN=0022-3476" TargetMode="External"/><Relationship Id="rId4" Type="http://schemas.openxmlformats.org/officeDocument/2006/relationships/hyperlink" Target="https://www.jpeds.com/action/doSearch?searchType=quick&amp;occurrences=all&amp;ltrlSrch=true&amp;searchScope=series&amp;searchText=DOT&amp;seriesISSN=0022-3476"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8" Type="http://schemas.openxmlformats.org/officeDocument/2006/relationships/hyperlink" Target="http://refhub.elsevier.com/S0022-3476(18)30941-7/sr0040" TargetMode="External"/><Relationship Id="rId3" Type="http://schemas.openxmlformats.org/officeDocument/2006/relationships/hyperlink" Target="http://refhub.elsevier.com/S0022-3476(18)30941-7/sr0015" TargetMode="External"/><Relationship Id="rId7" Type="http://schemas.openxmlformats.org/officeDocument/2006/relationships/hyperlink" Target="http://refhub.elsevier.com/S0022-3476(18)30941-7/sr0035" TargetMode="External"/><Relationship Id="rId12" Type="http://schemas.openxmlformats.org/officeDocument/2006/relationships/hyperlink" Target="http://refhub.elsevier.com/S0022-3476(18)30941-7/sr0060" TargetMode="External"/><Relationship Id="rId2" Type="http://schemas.openxmlformats.org/officeDocument/2006/relationships/hyperlink" Target="http://refhub.elsevier.com/S0022-3476(18)30941-7/sr0010" TargetMode="External"/><Relationship Id="rId1" Type="http://schemas.openxmlformats.org/officeDocument/2006/relationships/slideLayout" Target="../slideLayouts/slideLayout2.xml"/><Relationship Id="rId6" Type="http://schemas.openxmlformats.org/officeDocument/2006/relationships/hyperlink" Target="http://refhub.elsevier.com/S0022-3476(18)30941-7/sr0030" TargetMode="External"/><Relationship Id="rId11" Type="http://schemas.openxmlformats.org/officeDocument/2006/relationships/hyperlink" Target="http://refhub.elsevier.com/S0022-3476(18)30941-7/sr0055" TargetMode="External"/><Relationship Id="rId5" Type="http://schemas.openxmlformats.org/officeDocument/2006/relationships/hyperlink" Target="http://refhub.elsevier.com/S0022-3476(18)30941-7/sr0025" TargetMode="External"/><Relationship Id="rId10" Type="http://schemas.openxmlformats.org/officeDocument/2006/relationships/hyperlink" Target="http://refhub.elsevier.com/S0022-3476(18)30941-7/sr0050" TargetMode="External"/><Relationship Id="rId4" Type="http://schemas.openxmlformats.org/officeDocument/2006/relationships/hyperlink" Target="http://refhub.elsevier.com/S0022-3476(18)30941-7/sr0020" TargetMode="External"/><Relationship Id="rId9" Type="http://schemas.openxmlformats.org/officeDocument/2006/relationships/hyperlink" Target="http://refhub.elsevier.com/S0022-3476(18)30941-7/sr0045"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refhub.elsevier.com/S0022-3476(18)30941-7/sr0090" TargetMode="External"/><Relationship Id="rId13" Type="http://schemas.openxmlformats.org/officeDocument/2006/relationships/hyperlink" Target="http://refhub.elsevier.com/S0022-3476(18)30941-7/sr0115" TargetMode="External"/><Relationship Id="rId3" Type="http://schemas.openxmlformats.org/officeDocument/2006/relationships/hyperlink" Target="http://refhub.elsevier.com/S0022-3476(18)30941-7/sr0065" TargetMode="External"/><Relationship Id="rId7" Type="http://schemas.openxmlformats.org/officeDocument/2006/relationships/hyperlink" Target="http://refhub.elsevier.com/S0022-3476(18)30941-7/sr0085" TargetMode="External"/><Relationship Id="rId12" Type="http://schemas.openxmlformats.org/officeDocument/2006/relationships/hyperlink" Target="http://refhub.elsevier.com/S0022-3476(18)30941-7/sr0110" TargetMode="External"/><Relationship Id="rId2" Type="http://schemas.openxmlformats.org/officeDocument/2006/relationships/hyperlink" Target="http://refhub.elsevier.com/S0022-3476(18)30941-7/sr0060" TargetMode="External"/><Relationship Id="rId1" Type="http://schemas.openxmlformats.org/officeDocument/2006/relationships/slideLayout" Target="../slideLayouts/slideLayout2.xml"/><Relationship Id="rId6" Type="http://schemas.openxmlformats.org/officeDocument/2006/relationships/hyperlink" Target="http://refhub.elsevier.com/S0022-3476(18)30941-7/sr0080" TargetMode="External"/><Relationship Id="rId11" Type="http://schemas.openxmlformats.org/officeDocument/2006/relationships/hyperlink" Target="http://refhub.elsevier.com/S0022-3476(18)30941-7/sr0105" TargetMode="External"/><Relationship Id="rId5" Type="http://schemas.openxmlformats.org/officeDocument/2006/relationships/hyperlink" Target="http://refhub.elsevier.com/S0022-3476(18)30941-7/sr0075" TargetMode="External"/><Relationship Id="rId10" Type="http://schemas.openxmlformats.org/officeDocument/2006/relationships/hyperlink" Target="http://refhub.elsevier.com/S0022-3476(18)30941-7/sr0100" TargetMode="External"/><Relationship Id="rId4" Type="http://schemas.openxmlformats.org/officeDocument/2006/relationships/hyperlink" Target="http://refhub.elsevier.com/S0022-3476(18)30941-7/sr0070" TargetMode="External"/><Relationship Id="rId9" Type="http://schemas.openxmlformats.org/officeDocument/2006/relationships/hyperlink" Target="http://refhub.elsevier.com/S0022-3476(18)30941-7/sr0095"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refhub.elsevier.com/S0022-3476(18)30941-7/sr0150" TargetMode="External"/><Relationship Id="rId3" Type="http://schemas.openxmlformats.org/officeDocument/2006/relationships/hyperlink" Target="http://refhub.elsevier.com/S0022-3476(18)30941-7/sr0125" TargetMode="External"/><Relationship Id="rId7" Type="http://schemas.openxmlformats.org/officeDocument/2006/relationships/hyperlink" Target="http://refhub.elsevier.com/S0022-3476(18)30941-7/sr0145" TargetMode="External"/><Relationship Id="rId12" Type="http://schemas.openxmlformats.org/officeDocument/2006/relationships/hyperlink" Target="http://refhub.elsevier.com/S0022-3476(18)30941-7/sr0170" TargetMode="External"/><Relationship Id="rId2" Type="http://schemas.openxmlformats.org/officeDocument/2006/relationships/hyperlink" Target="http://refhub.elsevier.com/S0022-3476(18)30941-7/sr0120" TargetMode="External"/><Relationship Id="rId1" Type="http://schemas.openxmlformats.org/officeDocument/2006/relationships/slideLayout" Target="../slideLayouts/slideLayout2.xml"/><Relationship Id="rId6" Type="http://schemas.openxmlformats.org/officeDocument/2006/relationships/hyperlink" Target="http://refhub.elsevier.com/S0022-3476(18)30941-7/sr0140" TargetMode="External"/><Relationship Id="rId11" Type="http://schemas.openxmlformats.org/officeDocument/2006/relationships/hyperlink" Target="http://refhub.elsevier.com/S0022-3476(18)30941-7/sr0165" TargetMode="External"/><Relationship Id="rId5" Type="http://schemas.openxmlformats.org/officeDocument/2006/relationships/hyperlink" Target="http://refhub.elsevier.com/S0022-3476(18)30941-7/sr0135" TargetMode="External"/><Relationship Id="rId10" Type="http://schemas.openxmlformats.org/officeDocument/2006/relationships/hyperlink" Target="http://refhub.elsevier.com/S0022-3476(18)30941-7/sr0160" TargetMode="External"/><Relationship Id="rId4" Type="http://schemas.openxmlformats.org/officeDocument/2006/relationships/hyperlink" Target="http://refhub.elsevier.com/S0022-3476(18)30941-7/sr0130" TargetMode="External"/><Relationship Id="rId9" Type="http://schemas.openxmlformats.org/officeDocument/2006/relationships/hyperlink" Target="http://refhub.elsevier.com/S0022-3476(18)30941-7/sr0155" TargetMode="External"/></Relationships>
</file>

<file path=ppt/slides/_rels/slide30.xml.rels><?xml version="1.0" encoding="UTF-8" standalone="yes"?>
<Relationships xmlns="http://schemas.openxmlformats.org/package/2006/relationships"><Relationship Id="rId3" Type="http://schemas.openxmlformats.org/officeDocument/2006/relationships/hyperlink" Target="mailto:pmargotto@gmail.com" TargetMode="External"/><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hyperlink" Target="http://paulomargotto.com.br/documentos/17497" TargetMode="External"/><Relationship Id="rId2" Type="http://schemas.openxmlformats.org/officeDocument/2006/relationships/hyperlink" Target="http://paulomargotto.com.br/enterocolie-necrosante/" TargetMode="External"/><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hyperlink" Target="https://www.ncbi.nlm.nih.gov/pubmed/25896845" TargetMode="Externa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8138"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hyperlink" Target="http://paulomargotto.com.br/documentos/12843"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7.xml"/><Relationship Id="rId5" Type="http://schemas.openxmlformats.org/officeDocument/2006/relationships/image" Target="../media/image23.png"/><Relationship Id="rId4" Type="http://schemas.openxmlformats.org/officeDocument/2006/relationships/hyperlink" Target="http://paulomargotto.com.br/documentos/13612"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paulomargotto.com.br/documentos/8138" TargetMode="External"/><Relationship Id="rId2" Type="http://schemas.openxmlformats.org/officeDocument/2006/relationships/image" Target="../media/image26.png"/><Relationship Id="rId1" Type="http://schemas.openxmlformats.org/officeDocument/2006/relationships/slideLayout" Target="../slideLayouts/slideLayout7.xml"/><Relationship Id="rId4" Type="http://schemas.openxmlformats.org/officeDocument/2006/relationships/image" Target="../media/image20.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28.png"/><Relationship Id="rId2" Type="http://schemas.openxmlformats.org/officeDocument/2006/relationships/hyperlink" Target="http://paulomargotto.com.br/documentos/11233" TargetMode="External"/><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hyperlink" Target="https://www.ncbi.nlm.nih.gov/pubmed?linkname=pubmed_pubmed&amp;from_uid=18381533" TargetMode="External"/><Relationship Id="rId4" Type="http://schemas.openxmlformats.org/officeDocument/2006/relationships/hyperlink" Target="https://www.ncbi.nlm.nih.gov/pubmed/18381533" TargetMode="External"/></Relationships>
</file>

<file path=ppt/slides/_rels/slide43.xml.rels><?xml version="1.0" encoding="UTF-8" standalone="yes"?>
<Relationships xmlns="http://schemas.openxmlformats.org/package/2006/relationships"><Relationship Id="rId3" Type="http://schemas.openxmlformats.org/officeDocument/2006/relationships/image" Target="../media/image23.png"/><Relationship Id="rId7" Type="http://schemas.openxmlformats.org/officeDocument/2006/relationships/image" Target="../media/image30.png"/><Relationship Id="rId2" Type="http://schemas.openxmlformats.org/officeDocument/2006/relationships/hyperlink" Target="http://paulomargotto.com.br/documentos/15129" TargetMode="External"/><Relationship Id="rId1" Type="http://schemas.openxmlformats.org/officeDocument/2006/relationships/slideLayout" Target="../slideLayouts/slideLayout7.xml"/><Relationship Id="rId6" Type="http://schemas.openxmlformats.org/officeDocument/2006/relationships/image" Target="../media/image29.png"/><Relationship Id="rId5" Type="http://schemas.openxmlformats.org/officeDocument/2006/relationships/hyperlink" Target="https://www.ncbi.nlm.nih.gov/pubmed?linkname=pubmed_pubmed&amp;from_uid=26424567" TargetMode="External"/><Relationship Id="rId4" Type="http://schemas.openxmlformats.org/officeDocument/2006/relationships/hyperlink" Target="https://www.ncbi.nlm.nih.gov/pubmed/26424567" TargetMode="Externa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paulomargotto.com.br/documentos/8487" TargetMode="External"/><Relationship Id="rId1" Type="http://schemas.openxmlformats.org/officeDocument/2006/relationships/slideLayout" Target="../slideLayouts/slideLayout7.xml"/><Relationship Id="rId6" Type="http://schemas.openxmlformats.org/officeDocument/2006/relationships/image" Target="../media/image33.jpeg"/><Relationship Id="rId5" Type="http://schemas.openxmlformats.org/officeDocument/2006/relationships/image" Target="../media/image32.png"/><Relationship Id="rId4" Type="http://schemas.openxmlformats.org/officeDocument/2006/relationships/image" Target="../media/image31.png"/></Relationships>
</file>

<file path=ppt/slides/_rels/slide47.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36.png"/><Relationship Id="rId2" Type="http://schemas.openxmlformats.org/officeDocument/2006/relationships/hyperlink" Target="http://paulomargotto.com.br/documentos/17517" TargetMode="External"/><Relationship Id="rId1" Type="http://schemas.openxmlformats.org/officeDocument/2006/relationships/slideLayout" Target="../slideLayouts/slideLayout2.xml"/><Relationship Id="rId6" Type="http://schemas.openxmlformats.org/officeDocument/2006/relationships/image" Target="../media/image35.png"/><Relationship Id="rId5" Type="http://schemas.openxmlformats.org/officeDocument/2006/relationships/hyperlink" Target="https://www.ncbi.nlm.nih.gov/pubmed?linkname=pubmed_pubmed&amp;from_uid=29577417" TargetMode="External"/><Relationship Id="rId4" Type="http://schemas.openxmlformats.org/officeDocument/2006/relationships/hyperlink" Target="https://www.ncbi.nlm.nih.gov/pubmed/29577417" TargetMode="Externa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s://www.ncbi.nlm.nih.gov/pubmed?linkname=pubmed_pubmed&amp;from_uid=29314334" TargetMode="External"/><Relationship Id="rId2" Type="http://schemas.openxmlformats.org/officeDocument/2006/relationships/hyperlink" Target="https://www.ncbi.nlm.nih.gov/pubmed/29314334" TargetMode="External"/><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ubtítulo 2"/>
          <p:cNvSpPr>
            <a:spLocks noGrp="1"/>
          </p:cNvSpPr>
          <p:nvPr>
            <p:ph type="subTitle" idx="1"/>
          </p:nvPr>
        </p:nvSpPr>
        <p:spPr>
          <a:xfrm>
            <a:off x="2492375" y="5083175"/>
            <a:ext cx="6942138" cy="1774825"/>
          </a:xfrm>
        </p:spPr>
        <p:txBody>
          <a:bodyPr/>
          <a:lstStyle/>
          <a:p>
            <a:pPr marR="0" algn="ctr" eaLnBrk="1" hangingPunct="1"/>
            <a:r>
              <a:rPr lang="pt-BR" altLang="pt-BR" sz="2000" smtClean="0">
                <a:solidFill>
                  <a:srgbClr val="FFFF00"/>
                </a:solidFill>
              </a:rPr>
              <a:t>    Apresentação:Joaquim Nicolau do Nascimento</a:t>
            </a:r>
          </a:p>
          <a:p>
            <a:pPr marR="0" algn="ctr" eaLnBrk="1" hangingPunct="1"/>
            <a:r>
              <a:rPr lang="pt-BR" altLang="pt-BR" sz="2000" smtClean="0">
                <a:solidFill>
                  <a:srgbClr val="FFFF00"/>
                </a:solidFill>
              </a:rPr>
              <a:t>            Nathalia Martins –Internato 6ª Série-Universidade Católica de Brasília (UCB)</a:t>
            </a:r>
          </a:p>
          <a:p>
            <a:pPr marR="0" algn="ctr" eaLnBrk="1" hangingPunct="1"/>
            <a:r>
              <a:rPr lang="pt-BR" altLang="pt-BR" sz="2000" smtClean="0">
                <a:solidFill>
                  <a:srgbClr val="FFFF00"/>
                </a:solidFill>
              </a:rPr>
              <a:t>Coordenação: Paulo R. Margotto </a:t>
            </a:r>
          </a:p>
        </p:txBody>
      </p:sp>
      <p:sp>
        <p:nvSpPr>
          <p:cNvPr id="5" name="Retângulo 4"/>
          <p:cNvSpPr/>
          <p:nvPr/>
        </p:nvSpPr>
        <p:spPr>
          <a:xfrm>
            <a:off x="3722688" y="219075"/>
            <a:ext cx="50800" cy="4603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t-BR" dirty="0"/>
          </a:p>
        </p:txBody>
      </p:sp>
      <p:sp>
        <p:nvSpPr>
          <p:cNvPr id="5124" name="Rectangle 7"/>
          <p:cNvSpPr>
            <a:spLocks noChangeArrowheads="1"/>
          </p:cNvSpPr>
          <p:nvPr/>
        </p:nvSpPr>
        <p:spPr bwMode="auto">
          <a:xfrm>
            <a:off x="0" y="1974850"/>
            <a:ext cx="12044363" cy="63817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95220" bIns="0" anchor="ctr">
            <a:spAutoFit/>
          </a:bodyPr>
          <a:lstStyle/>
          <a:p>
            <a:pPr algn="ctr" eaLnBrk="1" hangingPunct="1"/>
            <a:r>
              <a:rPr lang="en-US" altLang="pt-BR" sz="1400">
                <a:solidFill>
                  <a:schemeClr val="bg1"/>
                </a:solidFill>
                <a:hlinkClick r:id="rId2"/>
              </a:rPr>
              <a:t>Early Antibiotic Exposure and Adverse Outcomes in Preterm, Very Low Birth Weight Infants.</a:t>
            </a:r>
            <a:endParaRPr lang="en-US" altLang="pt-BR" sz="1400">
              <a:solidFill>
                <a:schemeClr val="bg1"/>
              </a:solidFill>
            </a:endParaRPr>
          </a:p>
          <a:p>
            <a:pPr algn="ctr" eaLnBrk="1" hangingPunct="1"/>
            <a:r>
              <a:rPr lang="en-US" altLang="pt-BR" sz="1400">
                <a:solidFill>
                  <a:schemeClr val="bg1"/>
                </a:solidFill>
              </a:rPr>
              <a:t>Cantey JB, Pyle AK, Wozniak PS, Hynan LS, Sánchez PJ.J Pediatr. 2018 Aug 29. pii: S0022-3476(18)30941-7. doi: 10.1016/j.jpeds.2018.07.036. [Epub ahead of print]PMID: 30172430.</a:t>
            </a:r>
            <a:r>
              <a:rPr lang="en-US" altLang="pt-BR" sz="1400" u="sng">
                <a:hlinkClick r:id="rId3"/>
              </a:rPr>
              <a:t>Similar articles</a:t>
            </a:r>
            <a:endParaRPr lang="en-US" altLang="pt-BR" sz="1400" u="sng"/>
          </a:p>
        </p:txBody>
      </p:sp>
      <p:sp>
        <p:nvSpPr>
          <p:cNvPr id="5125" name="Text Box 9"/>
          <p:cNvSpPr txBox="1">
            <a:spLocks noChangeArrowheads="1"/>
          </p:cNvSpPr>
          <p:nvPr/>
        </p:nvSpPr>
        <p:spPr bwMode="auto">
          <a:xfrm>
            <a:off x="2328195" y="819150"/>
            <a:ext cx="7951536"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algn="ctr" defTabSz="914400" eaLnBrk="1" hangingPunct="1"/>
            <a:r>
              <a:rPr lang="pt-BR" altLang="pt-BR" sz="2400" dirty="0">
                <a:solidFill>
                  <a:srgbClr val="FFFF00"/>
                </a:solidFill>
              </a:rPr>
              <a:t>Exposição precoce ao antibiótico  e desfechos adversos nos </a:t>
            </a:r>
          </a:p>
          <a:p>
            <a:pPr algn="ctr" defTabSz="914400" eaLnBrk="1" hangingPunct="1"/>
            <a:r>
              <a:rPr lang="pt-BR" altLang="pt-BR" sz="2400" dirty="0" err="1">
                <a:solidFill>
                  <a:srgbClr val="FFFF00"/>
                </a:solidFill>
              </a:rPr>
              <a:t>pré</a:t>
            </a:r>
            <a:r>
              <a:rPr lang="pt-BR" altLang="pt-BR" sz="2400" dirty="0">
                <a:solidFill>
                  <a:srgbClr val="FFFF00"/>
                </a:solidFill>
              </a:rPr>
              <a:t>-termo de muito baixo peso ao nascer</a:t>
            </a:r>
          </a:p>
        </p:txBody>
      </p:sp>
      <p:sp>
        <p:nvSpPr>
          <p:cNvPr id="5126" name="Text Box 10"/>
          <p:cNvSpPr txBox="1">
            <a:spLocks noChangeArrowheads="1"/>
          </p:cNvSpPr>
          <p:nvPr/>
        </p:nvSpPr>
        <p:spPr bwMode="auto">
          <a:xfrm>
            <a:off x="9099550" y="6216650"/>
            <a:ext cx="3092450"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eaLnBrk="1" hangingPunct="1"/>
            <a:r>
              <a:rPr lang="pt-BR" altLang="pt-BR"/>
              <a:t>Brasília, 6 de outubro de 2018</a:t>
            </a:r>
          </a:p>
          <a:p>
            <a:pPr defTabSz="914400" eaLnBrk="1" hangingPunct="1"/>
            <a:r>
              <a:rPr lang="pt-BR" altLang="pt-BR">
                <a:hlinkClick r:id="rId4"/>
              </a:rPr>
              <a:t>www.paulomargotto.com.br</a:t>
            </a:r>
            <a:r>
              <a:rPr lang="pt-BR" altLang="pt-BR"/>
              <a:t> </a:t>
            </a:r>
          </a:p>
        </p:txBody>
      </p:sp>
      <p:pic>
        <p:nvPicPr>
          <p:cNvPr id="5127" name="Picture 5" descr="IMG-20180609-WA001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99550" y="4651375"/>
            <a:ext cx="1395412" cy="1395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8" name="Picture 16" descr="Imagem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750175" y="3114993"/>
            <a:ext cx="2698750" cy="1517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0" name="Picture 13" descr="Resultado de imagem para eleiÃ§Ãµes presidenciais em 7 de outubro de 201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3675" y="5575300"/>
            <a:ext cx="1930400" cy="1282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31" name="Text Box 14"/>
          <p:cNvSpPr txBox="1">
            <a:spLocks noChangeArrowheads="1"/>
          </p:cNvSpPr>
          <p:nvPr/>
        </p:nvSpPr>
        <p:spPr bwMode="auto">
          <a:xfrm>
            <a:off x="0" y="5216525"/>
            <a:ext cx="34480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a:r>
              <a:rPr lang="pt-BR" b="1">
                <a:solidFill>
                  <a:srgbClr val="0000FF"/>
                </a:solidFill>
              </a:rPr>
              <a:t>VOTA BRASIL! VOCÊ SUPERA!</a:t>
            </a:r>
          </a:p>
        </p:txBody>
      </p:sp>
      <p:sp>
        <p:nvSpPr>
          <p:cNvPr id="5132" name="Text Box 15"/>
          <p:cNvSpPr txBox="1">
            <a:spLocks noChangeArrowheads="1"/>
          </p:cNvSpPr>
          <p:nvPr/>
        </p:nvSpPr>
        <p:spPr bwMode="auto">
          <a:xfrm>
            <a:off x="2406650" y="6491288"/>
            <a:ext cx="1103313"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a:r>
              <a:rPr lang="pt-BR">
                <a:solidFill>
                  <a:srgbClr val="0000FF"/>
                </a:solidFill>
              </a:rPr>
              <a:t>7/10/2018</a:t>
            </a:r>
          </a:p>
        </p:txBody>
      </p:sp>
      <p:sp>
        <p:nvSpPr>
          <p:cNvPr id="5133" name="Text Box 16"/>
          <p:cNvSpPr txBox="1">
            <a:spLocks noChangeArrowheads="1"/>
          </p:cNvSpPr>
          <p:nvPr/>
        </p:nvSpPr>
        <p:spPr bwMode="auto">
          <a:xfrm>
            <a:off x="10325894" y="4265930"/>
            <a:ext cx="639762"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a:r>
              <a:rPr lang="pt-BR" dirty="0"/>
              <a:t>UCB</a:t>
            </a:r>
          </a:p>
        </p:txBody>
      </p:sp>
      <p:sp>
        <p:nvSpPr>
          <p:cNvPr id="5134" name="Text Box 17"/>
          <p:cNvSpPr txBox="1">
            <a:spLocks noChangeArrowheads="1"/>
          </p:cNvSpPr>
          <p:nvPr/>
        </p:nvSpPr>
        <p:spPr bwMode="auto">
          <a:xfrm>
            <a:off x="2092325" y="5500688"/>
            <a:ext cx="1341438"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a:r>
              <a:rPr lang="pt-BR">
                <a:solidFill>
                  <a:srgbClr val="FF0000"/>
                </a:solidFill>
              </a:rPr>
              <a:t>(mais essa!)</a:t>
            </a:r>
          </a:p>
        </p:txBody>
      </p:sp>
      <p:pic>
        <p:nvPicPr>
          <p:cNvPr id="5135" name="Picture 15" descr="Imagem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66763" y="2919413"/>
            <a:ext cx="2008187" cy="212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36" name="Picture 20" descr="ppppppppppppp"/>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32138" y="2900363"/>
            <a:ext cx="4138612" cy="2114550"/>
          </a:xfrm>
          <a:prstGeom prst="rect">
            <a:avLst/>
          </a:prstGeom>
          <a:noFill/>
          <a:ln w="57150">
            <a:solidFill>
              <a:srgbClr val="0000FF"/>
            </a:solidFill>
            <a:miter lim="800000"/>
            <a:headEnd/>
            <a:tailEnd/>
          </a:ln>
          <a:extLst>
            <a:ext uri="{909E8E84-426E-40DD-AFC4-6F175D3DCCD1}">
              <a14:hiddenFill xmlns:a14="http://schemas.microsoft.com/office/drawing/2010/main">
                <a:solidFill>
                  <a:srgbClr val="FFFFFF"/>
                </a:solidFill>
              </a14:hiddenFill>
            </a:ext>
          </a:extLst>
        </p:spPr>
      </p:pic>
      <p:pic>
        <p:nvPicPr>
          <p:cNvPr id="1029" name="Picture 5" descr="C:\Users\SONY\Desktop\wewewewewewewewew.jpg"/>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0099281" y="219075"/>
            <a:ext cx="2092720" cy="167579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SONY\Desktop\weweewweweweweewwewewwwewwe.jpg"/>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340" y="0"/>
            <a:ext cx="2353310" cy="189487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ítulo 1"/>
          <p:cNvSpPr>
            <a:spLocks noGrp="1"/>
          </p:cNvSpPr>
          <p:nvPr>
            <p:ph type="title"/>
          </p:nvPr>
        </p:nvSpPr>
        <p:spPr>
          <a:xfrm>
            <a:off x="193675" y="857250"/>
            <a:ext cx="11080750" cy="1293813"/>
          </a:xfrm>
        </p:spPr>
        <p:txBody>
          <a:bodyPr/>
          <a:lstStyle/>
          <a:p>
            <a:pPr algn="ctr" eaLnBrk="1" hangingPunct="1"/>
            <a:r>
              <a:rPr lang="pt-BR" altLang="pt-BR" smtClean="0"/>
              <a:t>Objetivos</a:t>
            </a:r>
          </a:p>
        </p:txBody>
      </p:sp>
      <p:sp>
        <p:nvSpPr>
          <p:cNvPr id="6147" name="Retângulo 7"/>
          <p:cNvSpPr>
            <a:spLocks noChangeArrowheads="1"/>
          </p:cNvSpPr>
          <p:nvPr/>
        </p:nvSpPr>
        <p:spPr bwMode="auto">
          <a:xfrm>
            <a:off x="193675" y="2965450"/>
            <a:ext cx="11568113" cy="308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just" eaLnBrk="1" hangingPunct="1"/>
            <a:r>
              <a:rPr lang="pt-BR" altLang="pt-BR" sz="2800"/>
              <a:t>		 Determinar se o uso de antibióticos nos primeiros 14 dias pós-natais em prematuros de muito baixo peso (peso de nascimento de (≤ 1500 g) está associado com riscos (14 dias após), para sepse tardia, enterocolite necrosante (NEC), ou morte, depois de controlar a gravidade da doença, usando o CRIB II (</a:t>
            </a:r>
            <a:r>
              <a:rPr lang="pt-BR" altLang="pt-BR" sz="2800" i="1"/>
              <a:t>Clinical Risk Index  in Babies</a:t>
            </a:r>
            <a:r>
              <a:rPr lang="pt-BR" altLang="pt-BR" sz="2800"/>
              <a:t>) e determinar se a duração da exposição ao antibiótico foi associada ao risco de resultados adversos.</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490538"/>
            <a:ext cx="10972800" cy="695325"/>
          </a:xfrm>
        </p:spPr>
        <p:txBody>
          <a:bodyPr>
            <a:normAutofit fontScale="90000"/>
          </a:bodyPr>
          <a:lstStyle/>
          <a:p>
            <a:pPr algn="ctr" eaLnBrk="1" fontAlgn="auto" hangingPunct="1">
              <a:spcAft>
                <a:spcPts val="0"/>
              </a:spcAft>
              <a:defRPr/>
            </a:pPr>
            <a:r>
              <a:rPr lang="pt-BR" dirty="0" smtClean="0"/>
              <a:t>Introdução</a:t>
            </a:r>
            <a:endParaRPr lang="pt-BR" dirty="0"/>
          </a:p>
        </p:txBody>
      </p:sp>
      <p:sp>
        <p:nvSpPr>
          <p:cNvPr id="3" name="Espaço Reservado para Conteúdo 2"/>
          <p:cNvSpPr>
            <a:spLocks noGrp="1"/>
          </p:cNvSpPr>
          <p:nvPr>
            <p:ph idx="1"/>
          </p:nvPr>
        </p:nvSpPr>
        <p:spPr>
          <a:xfrm>
            <a:off x="0" y="1185863"/>
            <a:ext cx="12192000" cy="5168900"/>
          </a:xfrm>
        </p:spPr>
        <p:txBody>
          <a:bodyPr>
            <a:noAutofit/>
          </a:bodyPr>
          <a:lstStyle/>
          <a:p>
            <a:pPr marL="274320" indent="-274320" eaLnBrk="1" fontAlgn="auto" hangingPunct="1">
              <a:spcAft>
                <a:spcPts val="0"/>
              </a:spcAft>
              <a:buClr>
                <a:schemeClr val="accent3"/>
              </a:buClr>
              <a:buFont typeface="Wingdings 2"/>
              <a:buChar char=""/>
              <a:defRPr/>
            </a:pPr>
            <a:r>
              <a:rPr lang="pt-BR" sz="2400" dirty="0"/>
              <a:t>Os antibióticos estão entre os medicamentos mais prescritos na </a:t>
            </a:r>
            <a:r>
              <a:rPr lang="pt-BR" sz="2400" dirty="0" smtClean="0"/>
              <a:t>Unidade </a:t>
            </a:r>
            <a:r>
              <a:rPr lang="pt-BR" sz="2400" dirty="0"/>
              <a:t>de </a:t>
            </a:r>
            <a:r>
              <a:rPr lang="pt-BR" sz="2400" dirty="0" smtClean="0"/>
              <a:t>Terapia Intensiva Neonatal </a:t>
            </a:r>
            <a:r>
              <a:rPr lang="pt-BR" sz="2400" dirty="0"/>
              <a:t>(</a:t>
            </a:r>
            <a:r>
              <a:rPr lang="pt-BR" sz="2400" dirty="0" smtClean="0"/>
              <a:t>UTIN).1,2.</a:t>
            </a:r>
          </a:p>
          <a:p>
            <a:pPr marL="274320" indent="-274320" eaLnBrk="1" fontAlgn="auto" hangingPunct="1">
              <a:spcAft>
                <a:spcPts val="0"/>
              </a:spcAft>
              <a:buClr>
                <a:schemeClr val="accent3"/>
              </a:buClr>
              <a:buFont typeface="Wingdings 2"/>
              <a:buChar char=""/>
              <a:defRPr/>
            </a:pPr>
            <a:r>
              <a:rPr lang="pt-BR" sz="2400" dirty="0" smtClean="0"/>
              <a:t>Recém-nascidos prematuros expostos </a:t>
            </a:r>
            <a:r>
              <a:rPr lang="pt-BR" sz="2400" dirty="0"/>
              <a:t>a antibióticos desenvolvem um microbioma menos diverso com predomínio de </a:t>
            </a:r>
            <a:r>
              <a:rPr lang="pt-BR" sz="2400" dirty="0" smtClean="0"/>
              <a:t>Enterobacteria.3,4 .</a:t>
            </a:r>
            <a:r>
              <a:rPr lang="pt-BR" sz="2400" dirty="0"/>
              <a:t> </a:t>
            </a:r>
            <a:endParaRPr lang="pt-BR" sz="2400" dirty="0" smtClean="0"/>
          </a:p>
          <a:p>
            <a:pPr marL="274320" indent="-274320" eaLnBrk="1" fontAlgn="auto" hangingPunct="1">
              <a:spcAft>
                <a:spcPts val="0"/>
              </a:spcAft>
              <a:buClr>
                <a:schemeClr val="accent3"/>
              </a:buClr>
              <a:buFont typeface="Wingdings 2"/>
              <a:buChar char=""/>
              <a:defRPr/>
            </a:pPr>
            <a:r>
              <a:rPr lang="pt-BR" sz="2400" dirty="0" smtClean="0"/>
              <a:t>O resultado demonstrou acontecer episódios </a:t>
            </a:r>
            <a:r>
              <a:rPr lang="pt-BR" sz="2400" dirty="0"/>
              <a:t>de sepse tardia e enterocolite necrosante (ECN), 5,6 e </a:t>
            </a:r>
            <a:r>
              <a:rPr lang="pt-BR" sz="2400" dirty="0" smtClean="0"/>
              <a:t>estudos clínicos </a:t>
            </a:r>
            <a:r>
              <a:rPr lang="pt-BR" sz="2400" dirty="0"/>
              <a:t>descreveram um aumento do risco desses desfechos adversos em prematuros expostos a antibióticos </a:t>
            </a:r>
            <a:r>
              <a:rPr lang="pt-BR" sz="2400" dirty="0" smtClean="0"/>
              <a:t>prolongado.7-11.</a:t>
            </a:r>
            <a:endParaRPr lang="pt-BR" sz="2400" dirty="0"/>
          </a:p>
          <a:p>
            <a:pPr marL="274320" indent="-274320" eaLnBrk="1" fontAlgn="auto" hangingPunct="1">
              <a:spcAft>
                <a:spcPts val="0"/>
              </a:spcAft>
              <a:buClr>
                <a:schemeClr val="accent3"/>
              </a:buClr>
              <a:buFont typeface="Wingdings 2"/>
              <a:buChar char=""/>
              <a:defRPr/>
            </a:pPr>
            <a:r>
              <a:rPr lang="pt-BR" sz="2400" dirty="0"/>
              <a:t>D</a:t>
            </a:r>
            <a:r>
              <a:rPr lang="pt-BR" sz="2400" dirty="0" smtClean="0"/>
              <a:t>esfechos </a:t>
            </a:r>
            <a:r>
              <a:rPr lang="pt-BR" sz="2400" dirty="0"/>
              <a:t>clínicos adversos são mais prováveis ​​de ocorrer entre bebês prematuros gravemente doentes que ao mesmo tempo </a:t>
            </a:r>
            <a:r>
              <a:rPr lang="pt-BR" sz="2400" dirty="0" smtClean="0"/>
              <a:t>recebem mais </a:t>
            </a:r>
            <a:r>
              <a:rPr lang="pt-BR" sz="2400" dirty="0"/>
              <a:t>antibioticoterapia de amplo espectro do que lactentes mais saudáveis, há preocupação de confundimento por indicação.12 </a:t>
            </a:r>
            <a:r>
              <a:rPr lang="pt-BR" sz="2400" dirty="0" smtClean="0"/>
              <a:t>. </a:t>
            </a:r>
          </a:p>
          <a:p>
            <a:pPr marL="274320" indent="-274320" eaLnBrk="1" fontAlgn="auto" hangingPunct="1">
              <a:spcAft>
                <a:spcPts val="0"/>
              </a:spcAft>
              <a:buClr>
                <a:schemeClr val="accent3"/>
              </a:buClr>
              <a:buFont typeface="Wingdings 2"/>
              <a:buChar char=""/>
              <a:defRPr/>
            </a:pPr>
            <a:r>
              <a:rPr lang="pt-BR" sz="2400" dirty="0" smtClean="0"/>
              <a:t>Estudos prévios utilizaram </a:t>
            </a:r>
            <a:r>
              <a:rPr lang="pt-BR" sz="2400" dirty="0"/>
              <a:t>uma variedade de abordagens para controlar a gravidade da doença, incluindo variáveis ​​clínicas substitutas (por exemplo, idade gestacional, dias </a:t>
            </a:r>
            <a:r>
              <a:rPr lang="pt-BR" sz="2400" dirty="0" smtClean="0"/>
              <a:t>de ventilação </a:t>
            </a:r>
            <a:r>
              <a:rPr lang="pt-BR" sz="2400" dirty="0"/>
              <a:t>mecânica) ou um modelo de previsão validado </a:t>
            </a:r>
            <a:r>
              <a:rPr lang="pt-BR" sz="2400" dirty="0" smtClean="0"/>
              <a:t>(SNAP II) </a:t>
            </a:r>
            <a:r>
              <a:rPr lang="pt-BR" sz="2400" dirty="0"/>
              <a:t>.13 </a:t>
            </a:r>
            <a:r>
              <a:rPr lang="pt-BR" sz="2400" dirty="0" smtClean="0"/>
              <a:t>. </a:t>
            </a:r>
          </a:p>
          <a:p>
            <a:pPr marL="0" indent="0" eaLnBrk="1" fontAlgn="auto" hangingPunct="1">
              <a:spcAft>
                <a:spcPts val="0"/>
              </a:spcAft>
              <a:buClr>
                <a:schemeClr val="accent3"/>
              </a:buClr>
              <a:buFont typeface="Wingdings 2"/>
              <a:buNone/>
              <a:defRPr/>
            </a:pPr>
            <a:endParaRPr lang="pt-BR" sz="24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693738"/>
          </a:xfrm>
        </p:spPr>
        <p:txBody>
          <a:bodyPr>
            <a:normAutofit fontScale="90000"/>
          </a:bodyPr>
          <a:lstStyle/>
          <a:p>
            <a:pPr algn="ctr" eaLnBrk="1" fontAlgn="auto" hangingPunct="1">
              <a:spcAft>
                <a:spcPts val="0"/>
              </a:spcAft>
              <a:defRPr/>
            </a:pPr>
            <a:r>
              <a:rPr lang="pt-BR" dirty="0" smtClean="0"/>
              <a:t>Introdução</a:t>
            </a:r>
            <a:endParaRPr lang="pt-BR" dirty="0"/>
          </a:p>
        </p:txBody>
      </p:sp>
      <p:sp>
        <p:nvSpPr>
          <p:cNvPr id="8195" name="Espaço Reservado para Conteúdo 2"/>
          <p:cNvSpPr>
            <a:spLocks noGrp="1"/>
          </p:cNvSpPr>
          <p:nvPr>
            <p:ph idx="1"/>
          </p:nvPr>
        </p:nvSpPr>
        <p:spPr>
          <a:xfrm>
            <a:off x="588963" y="1347788"/>
            <a:ext cx="10972800" cy="5873750"/>
          </a:xfrm>
        </p:spPr>
        <p:txBody>
          <a:bodyPr/>
          <a:lstStyle/>
          <a:p>
            <a:pPr eaLnBrk="1" hangingPunct="1"/>
            <a:r>
              <a:rPr lang="pt-BR" altLang="pt-BR" sz="2400" smtClean="0"/>
              <a:t>O CRIB II pontuação não tem sido  usada anteriormente. O CRIB II é um instrumento de ajuste de risco validado para mortalidade antes da alta da UTIN (Unidade de Terapia Intensiva Neonatal) entre recém-nascidos (TN) de muito baixo peso ao nascer (RNMBP:	considerado nesse como peso ao nascer ≤ 1500 g) que incorpora  idade gestacional, peso ao nascer, sexo, temperatura na internação na UTIN e déficit inicial.14 .</a:t>
            </a:r>
          </a:p>
          <a:p>
            <a:pPr eaLnBrk="1" hangingPunct="1"/>
            <a:r>
              <a:rPr lang="pt-BR" altLang="pt-BR" sz="2400" smtClean="0"/>
              <a:t>Possíveis pontuações variam de 0 a 27, com maiores escores preditivos de maior risco de mortalidade. Por exemplo, pontuações de 0, 5, 10 e 15 predizem um risco de mortalidade 0,2%, 1,4%, 12,2% e 56,8%, respectivamente.</a:t>
            </a:r>
          </a:p>
          <a:p>
            <a:pPr eaLnBrk="1" hangingPunct="1"/>
            <a:r>
              <a:rPr lang="pt-BR" altLang="pt-BR" sz="2400" smtClean="0"/>
              <a:t>Os objetivos deste estudo foram determinar se o uso de antibióticos nos primeiros dias pós-natais em prematuros, RNMBP está associado ao risco de sepse tardia, NEC, ou morte após 14 dias de idade, quando se controla a gravidade da doença usando o escore CRIB II e determinar se a duração da exposição ao antibiótico foi associado ao risco de resultados adversos.</a:t>
            </a:r>
          </a:p>
          <a:p>
            <a:pPr eaLnBrk="1" hangingPunct="1"/>
            <a:endParaRPr lang="pt-BR" altLang="pt-BR" sz="2400" smtClean="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625475"/>
          </a:xfrm>
        </p:spPr>
        <p:txBody>
          <a:bodyPr>
            <a:normAutofit fontScale="90000"/>
          </a:bodyPr>
          <a:lstStyle/>
          <a:p>
            <a:pPr algn="ctr" eaLnBrk="1" fontAlgn="auto" hangingPunct="1">
              <a:spcAft>
                <a:spcPts val="0"/>
              </a:spcAft>
              <a:defRPr/>
            </a:pPr>
            <a:r>
              <a:rPr lang="pt-BR" dirty="0"/>
              <a:t>Abreviaturas</a:t>
            </a:r>
          </a:p>
        </p:txBody>
      </p:sp>
      <p:sp>
        <p:nvSpPr>
          <p:cNvPr id="3" name="Espaço Reservado para Conteúdo 2"/>
          <p:cNvSpPr>
            <a:spLocks noGrp="1"/>
          </p:cNvSpPr>
          <p:nvPr>
            <p:ph idx="1"/>
          </p:nvPr>
        </p:nvSpPr>
        <p:spPr>
          <a:xfrm>
            <a:off x="595745" y="1981200"/>
            <a:ext cx="10972800" cy="4648200"/>
          </a:xfrm>
          <a:extLst/>
        </p:spPr>
        <p:txBody>
          <a:bodyPr>
            <a:normAutofit/>
          </a:bodyPr>
          <a:lstStyle/>
          <a:p>
            <a:pPr marL="274320" indent="-274320" eaLnBrk="1" fontAlgn="auto" hangingPunct="1">
              <a:spcAft>
                <a:spcPts val="0"/>
              </a:spcAft>
              <a:buClr>
                <a:schemeClr val="accent3"/>
              </a:buClr>
              <a:buFont typeface="Wingdings 2"/>
              <a:buChar char=""/>
              <a:defRPr/>
            </a:pP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hlinkClick r:id="rId2"/>
              </a:rPr>
              <a:t>AUC</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Área </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sob a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curva</a:t>
            </a:r>
          </a:p>
          <a:p>
            <a:pPr marL="274320" indent="-274320" eaLnBrk="1" fontAlgn="auto" hangingPunct="1">
              <a:spcAft>
                <a:spcPts val="0"/>
              </a:spcAft>
              <a:buClr>
                <a:schemeClr val="accent3"/>
              </a:buClr>
              <a:buFont typeface="Wingdings 2"/>
              <a:buChar char=""/>
              <a:defRPr/>
            </a:pP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hlinkClick r:id="rId3"/>
              </a:rPr>
              <a:t>CRIB-II</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Índice </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de Risco Clínico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II para Bebés</a:t>
            </a:r>
          </a:p>
          <a:p>
            <a:pPr marL="274320" indent="-274320" eaLnBrk="1" fontAlgn="auto" hangingPunct="1">
              <a:spcAft>
                <a:spcPts val="0"/>
              </a:spcAft>
              <a:buClr>
                <a:schemeClr val="accent3"/>
              </a:buClr>
              <a:buFont typeface="Wingdings 2"/>
              <a:buChar char=""/>
              <a:defRPr/>
            </a:pP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hlinkClick r:id="rId4"/>
              </a:rPr>
              <a:t>DOT</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Dias </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de terapia </a:t>
            </a:r>
            <a:endPar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ndParaRPr>
          </a:p>
          <a:p>
            <a:pPr marL="274320" indent="-274320" eaLnBrk="1" fontAlgn="auto" hangingPunct="1">
              <a:spcAft>
                <a:spcPts val="0"/>
              </a:spcAft>
              <a:buClr>
                <a:schemeClr val="accent3"/>
              </a:buClr>
              <a:buFont typeface="Wingdings 2"/>
              <a:buChar char=""/>
              <a:defRPr/>
            </a:pP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hlinkClick r:id="rId5"/>
              </a:rPr>
              <a:t>LOT</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Tempo </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de terapia </a:t>
            </a:r>
            <a:endPar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ndParaRPr>
          </a:p>
          <a:p>
            <a:pPr marL="274320" indent="-274320" eaLnBrk="1" fontAlgn="auto" hangingPunct="1">
              <a:spcAft>
                <a:spcPts val="0"/>
              </a:spcAft>
              <a:buClr>
                <a:schemeClr val="accent3"/>
              </a:buClr>
              <a:buFont typeface="Wingdings 2"/>
              <a:buChar char=""/>
              <a:defRPr/>
            </a:pP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hlinkClick r:id="rId6"/>
              </a:rPr>
              <a:t>NEC</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Enterocolite necrosante</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endPar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ndParaRPr>
          </a:p>
          <a:p>
            <a:pPr marL="274320" indent="-274320" eaLnBrk="1" fontAlgn="auto" hangingPunct="1">
              <a:spcAft>
                <a:spcPts val="0"/>
              </a:spcAft>
              <a:buClr>
                <a:schemeClr val="accent3"/>
              </a:buClr>
              <a:buFont typeface="Wingdings 2"/>
              <a:buChar char=""/>
              <a:defRPr/>
            </a:pP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hlinkClick r:id="rId7"/>
              </a:rPr>
              <a:t>NICU</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Unidade </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de cuidados I</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ntensivos </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Neonatais </a:t>
            </a:r>
            <a:endPar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ndParaRPr>
          </a:p>
          <a:p>
            <a:pPr marL="274320" indent="-274320" eaLnBrk="1" fontAlgn="auto" hangingPunct="1">
              <a:spcAft>
                <a:spcPts val="0"/>
              </a:spcAft>
              <a:buClr>
                <a:schemeClr val="accent3"/>
              </a:buClr>
              <a:buFont typeface="Wingdings 2"/>
              <a:buChar char=""/>
              <a:defRPr/>
            </a:pP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hlinkClick r:id="rId8"/>
              </a:rPr>
              <a:t>VLBW</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a:t>
            </a:r>
            <a:r>
              <a:rPr lang="pt-BR" dirty="0" smtClean="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	Muito </a:t>
            </a:r>
            <a:r>
              <a:rPr lang="pt-BR" dirty="0">
                <a:gradFill>
                  <a:gsLst>
                    <a:gs pos="0">
                      <a:schemeClr val="tx1">
                        <a:lumMod val="85000"/>
                        <a:lumOff val="1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rPr>
              <a:t>baixo peso ao nascer </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693738"/>
          </a:xfrm>
        </p:spPr>
        <p:txBody>
          <a:bodyPr>
            <a:normAutofit fontScale="90000"/>
          </a:bodyPr>
          <a:lstStyle/>
          <a:p>
            <a:pPr algn="ctr" eaLnBrk="1" fontAlgn="auto" hangingPunct="1">
              <a:spcAft>
                <a:spcPts val="0"/>
              </a:spcAft>
              <a:defRPr/>
            </a:pPr>
            <a:r>
              <a:rPr lang="pt-BR" dirty="0" smtClean="0"/>
              <a:t>Métodos</a:t>
            </a:r>
            <a:endParaRPr lang="pt-BR" dirty="0"/>
          </a:p>
        </p:txBody>
      </p:sp>
      <p:sp>
        <p:nvSpPr>
          <p:cNvPr id="3" name="Espaço Reservado para Conteúdo 2"/>
          <p:cNvSpPr>
            <a:spLocks noGrp="1"/>
          </p:cNvSpPr>
          <p:nvPr>
            <p:ph idx="1"/>
          </p:nvPr>
        </p:nvSpPr>
        <p:spPr>
          <a:xfrm>
            <a:off x="0" y="1935163"/>
            <a:ext cx="11906250" cy="4922837"/>
          </a:xfrm>
        </p:spPr>
        <p:txBody>
          <a:bodyPr>
            <a:normAutofit fontScale="92500" lnSpcReduction="10000"/>
          </a:bodyPr>
          <a:lstStyle/>
          <a:p>
            <a:pPr marL="274320" indent="-274320" eaLnBrk="1" fontAlgn="auto" hangingPunct="1">
              <a:spcAft>
                <a:spcPts val="0"/>
              </a:spcAft>
              <a:buClr>
                <a:schemeClr val="accent3"/>
              </a:buClr>
              <a:buFont typeface="Wingdings 2"/>
              <a:buChar char=""/>
              <a:defRPr/>
            </a:pPr>
            <a:r>
              <a:rPr lang="pt-BR" dirty="0"/>
              <a:t>Este estudo de coorte prospectivo incluiu todos os bebês VLBW </a:t>
            </a:r>
            <a:r>
              <a:rPr lang="pt-BR" dirty="0" smtClean="0"/>
              <a:t>nascidos em </a:t>
            </a:r>
            <a:r>
              <a:rPr lang="pt-BR" dirty="0"/>
              <a:t>≤</a:t>
            </a:r>
            <a:r>
              <a:rPr lang="pt-BR" dirty="0" smtClean="0"/>
              <a:t>32 .6 </a:t>
            </a:r>
            <a:r>
              <a:rPr lang="pt-BR" dirty="0"/>
              <a:t>/ 7 semanas de gestação que foram admitidos na </a:t>
            </a:r>
            <a:r>
              <a:rPr lang="pt-BR" dirty="0" smtClean="0"/>
              <a:t>UTIN no </a:t>
            </a:r>
            <a:r>
              <a:rPr lang="pt-BR" dirty="0"/>
              <a:t>Parkland Memorial Hospital em Dallas, Texas, a partir </a:t>
            </a:r>
            <a:r>
              <a:rPr lang="pt-BR" dirty="0" smtClean="0"/>
              <a:t>de 1º </a:t>
            </a:r>
            <a:r>
              <a:rPr lang="pt-BR" dirty="0"/>
              <a:t>de outubro de 2010 a 1º de agosto de 2014</a:t>
            </a:r>
            <a:r>
              <a:rPr lang="pt-BR" dirty="0" smtClean="0"/>
              <a:t>.</a:t>
            </a:r>
          </a:p>
          <a:p>
            <a:pPr marL="274320" indent="-274320" eaLnBrk="1" fontAlgn="auto" hangingPunct="1">
              <a:spcAft>
                <a:spcPts val="0"/>
              </a:spcAft>
              <a:buClr>
                <a:schemeClr val="accent3"/>
              </a:buClr>
              <a:buFont typeface="Wingdings 2"/>
              <a:buChar char=""/>
              <a:defRPr/>
            </a:pPr>
            <a:r>
              <a:rPr lang="pt-BR" dirty="0" smtClean="0"/>
              <a:t> </a:t>
            </a:r>
            <a:r>
              <a:rPr lang="pt-BR" dirty="0"/>
              <a:t>Crianças com </a:t>
            </a:r>
            <a:r>
              <a:rPr lang="pt-BR" dirty="0" smtClean="0"/>
              <a:t>anomalias </a:t>
            </a:r>
            <a:r>
              <a:rPr lang="pt-BR" dirty="0"/>
              <a:t>genitais foram excluídos, assim como aqueles </a:t>
            </a:r>
            <a:r>
              <a:rPr lang="pt-BR" dirty="0" smtClean="0"/>
              <a:t>que foram transferidos </a:t>
            </a:r>
            <a:r>
              <a:rPr lang="pt-BR" dirty="0"/>
              <a:t>ou </a:t>
            </a:r>
            <a:r>
              <a:rPr lang="pt-BR" dirty="0" smtClean="0"/>
              <a:t>desenvolveram (sepse </a:t>
            </a:r>
            <a:r>
              <a:rPr lang="pt-BR" dirty="0"/>
              <a:t>comprovada, NEC ou morte) dentro de 14 dias de vida. </a:t>
            </a:r>
          </a:p>
          <a:p>
            <a:pPr marL="274320" indent="-274320" eaLnBrk="1" fontAlgn="auto" hangingPunct="1">
              <a:spcAft>
                <a:spcPts val="0"/>
              </a:spcAft>
              <a:buClr>
                <a:schemeClr val="accent3"/>
              </a:buClr>
              <a:buFont typeface="Wingdings 2"/>
              <a:buChar char=""/>
              <a:defRPr/>
            </a:pPr>
            <a:r>
              <a:rPr lang="pt-BR" dirty="0" smtClean="0"/>
              <a:t>Bebês com </a:t>
            </a:r>
            <a:r>
              <a:rPr lang="pt-BR" dirty="0"/>
              <a:t>perfuração intestinal espontânea, mas sem sinais de </a:t>
            </a:r>
            <a:r>
              <a:rPr lang="pt-BR" dirty="0" smtClean="0"/>
              <a:t>NEC nos </a:t>
            </a:r>
            <a:r>
              <a:rPr lang="pt-BR" dirty="0"/>
              <a:t>primeiros 14 dias foram incluídos. Demográfico, clínico, </a:t>
            </a:r>
            <a:r>
              <a:rPr lang="pt-BR" dirty="0" smtClean="0"/>
              <a:t>laboratorial </a:t>
            </a:r>
            <a:r>
              <a:rPr lang="pt-BR" dirty="0"/>
              <a:t>e outros dados relevantes foram coletados </a:t>
            </a:r>
            <a:r>
              <a:rPr lang="pt-BR" dirty="0" smtClean="0"/>
              <a:t>do registro </a:t>
            </a:r>
            <a:r>
              <a:rPr lang="pt-BR" dirty="0"/>
              <a:t>de saúde </a:t>
            </a:r>
            <a:r>
              <a:rPr lang="pt-BR" dirty="0" smtClean="0"/>
              <a:t>eletrônico </a:t>
            </a:r>
            <a:r>
              <a:rPr lang="pt-BR" dirty="0"/>
              <a:t>pela equipe do estudo e uma amostra </a:t>
            </a:r>
            <a:r>
              <a:rPr lang="pt-BR" dirty="0" smtClean="0"/>
              <a:t>aleatória (10</a:t>
            </a:r>
            <a:r>
              <a:rPr lang="pt-BR" dirty="0"/>
              <a:t>%) foi revisado por um segundo membro do estudo para </a:t>
            </a:r>
            <a:r>
              <a:rPr lang="pt-BR" dirty="0" smtClean="0"/>
              <a:t>garantir precisão </a:t>
            </a:r>
            <a:r>
              <a:rPr lang="pt-BR" dirty="0"/>
              <a:t>dos dados abstraídos. </a:t>
            </a:r>
            <a:endParaRPr lang="pt-BR" dirty="0" smtClean="0"/>
          </a:p>
          <a:p>
            <a:pPr marL="274320" indent="-274320" eaLnBrk="1" fontAlgn="auto" hangingPunct="1">
              <a:spcAft>
                <a:spcPts val="0"/>
              </a:spcAft>
              <a:buClr>
                <a:schemeClr val="accent3"/>
              </a:buClr>
              <a:buFont typeface="Wingdings 2"/>
              <a:buChar char=""/>
              <a:defRPr/>
            </a:pPr>
            <a:r>
              <a:rPr lang="pt-BR" dirty="0" smtClean="0"/>
              <a:t>O </a:t>
            </a:r>
            <a:r>
              <a:rPr lang="pt-BR" dirty="0"/>
              <a:t>estudo foi aprovado </a:t>
            </a:r>
            <a:r>
              <a:rPr lang="pt-BR" dirty="0" smtClean="0"/>
              <a:t>pelo Conselho </a:t>
            </a:r>
            <a:r>
              <a:rPr lang="pt-BR" dirty="0"/>
              <a:t>de Revisão Institucional da Universidade do </a:t>
            </a:r>
            <a:r>
              <a:rPr lang="pt-BR" dirty="0" smtClean="0"/>
              <a:t>Texas Centro </a:t>
            </a:r>
            <a:r>
              <a:rPr lang="pt-BR" dirty="0"/>
              <a:t>Médico Ocidental.</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814388"/>
            <a:ext cx="10972800" cy="460375"/>
          </a:xfrm>
        </p:spPr>
        <p:txBody>
          <a:bodyPr>
            <a:normAutofit fontScale="90000"/>
          </a:bodyPr>
          <a:lstStyle/>
          <a:p>
            <a:pPr algn="ctr" eaLnBrk="1" fontAlgn="auto" hangingPunct="1">
              <a:spcAft>
                <a:spcPts val="0"/>
              </a:spcAft>
              <a:defRPr/>
            </a:pPr>
            <a:r>
              <a:rPr lang="pt-BR" dirty="0" smtClean="0"/>
              <a:t>Resultados</a:t>
            </a:r>
            <a:endParaRPr lang="pt-BR" dirty="0"/>
          </a:p>
        </p:txBody>
      </p:sp>
      <p:sp>
        <p:nvSpPr>
          <p:cNvPr id="11267" name="Espaço Reservado para Conteúdo 2"/>
          <p:cNvSpPr>
            <a:spLocks noGrp="1"/>
          </p:cNvSpPr>
          <p:nvPr>
            <p:ph idx="1"/>
          </p:nvPr>
        </p:nvSpPr>
        <p:spPr>
          <a:xfrm>
            <a:off x="0" y="1058863"/>
            <a:ext cx="11780838" cy="4905375"/>
          </a:xfrm>
        </p:spPr>
        <p:txBody>
          <a:bodyPr/>
          <a:lstStyle/>
          <a:p>
            <a:pPr marL="0" indent="0" eaLnBrk="1" hangingPunct="1">
              <a:buFont typeface="Wingdings 2" pitchFamily="18" charset="2"/>
              <a:buNone/>
            </a:pPr>
            <a:endParaRPr lang="pt-BR" sz="1600" smtClean="0"/>
          </a:p>
          <a:p>
            <a:pPr marL="0" indent="0" eaLnBrk="1" hangingPunct="1"/>
            <a:r>
              <a:rPr lang="pt-BR" sz="2300" smtClean="0"/>
              <a:t>Todas as doses de antibióticos que cada criança recebeu nos primeiros 14 dias de vida foram registradas.</a:t>
            </a:r>
          </a:p>
          <a:p>
            <a:pPr marL="0" indent="0" eaLnBrk="1" hangingPunct="1"/>
            <a:r>
              <a:rPr lang="pt-BR" sz="2300" smtClean="0"/>
              <a:t>A antibioticoterapia foi analisada usando 2 parâmetros diferentes: </a:t>
            </a:r>
          </a:p>
          <a:p>
            <a:pPr marL="0" indent="0" eaLnBrk="1" hangingPunct="1">
              <a:buFont typeface="Wingdings 2" pitchFamily="18" charset="2"/>
              <a:buNone/>
            </a:pPr>
            <a:r>
              <a:rPr lang="pt-BR" sz="2300" smtClean="0"/>
              <a:t>        -(1) dose - dias de exposição a antibióticos, posteriormente referidos como dias de terapia (DOT), que é uma soma agregada dos dias de exposição para cada antibiótico determinada pela multiplicação do número de doses de antibiótico pelo intervalo de dosagem, por 24 horas, e </a:t>
            </a:r>
          </a:p>
          <a:p>
            <a:pPr marL="0" indent="0" eaLnBrk="1" hangingPunct="1">
              <a:buFont typeface="Wingdings 2" pitchFamily="18" charset="2"/>
              <a:buNone/>
            </a:pPr>
            <a:r>
              <a:rPr lang="pt-BR" sz="2300" smtClean="0"/>
              <a:t>        (2) duração da terapia (LOT), o número dias de calendário em que uma criança recebeu ≥ 1 dose de antibiótico, independentemente do número de agentes administrados durante  aquele período 15,16 .</a:t>
            </a:r>
          </a:p>
          <a:p>
            <a:pPr marL="0" indent="0" eaLnBrk="1" hangingPunct="1"/>
            <a:r>
              <a:rPr lang="pt-BR" sz="2300" smtClean="0"/>
              <a:t>A gravidade da doença foi calculada para todos os recém-nascidos usando o escore CRIB II. </a:t>
            </a:r>
          </a:p>
          <a:p>
            <a:pPr marL="0" indent="0" eaLnBrk="1" hangingPunct="1"/>
            <a:r>
              <a:rPr lang="pt-BR" sz="2300" smtClean="0"/>
              <a:t>O resultado primário foi um composto de sepse tardia, NEC ou morte após 14 dias de idade. </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693738"/>
          </a:xfrm>
        </p:spPr>
        <p:txBody>
          <a:bodyPr>
            <a:normAutofit fontScale="90000"/>
          </a:bodyPr>
          <a:lstStyle/>
          <a:p>
            <a:pPr algn="ctr" eaLnBrk="1" fontAlgn="auto" hangingPunct="1">
              <a:spcAft>
                <a:spcPts val="0"/>
              </a:spcAft>
              <a:defRPr/>
            </a:pPr>
            <a:r>
              <a:rPr lang="pt-BR" dirty="0" smtClean="0"/>
              <a:t>Protocolo da UTIN</a:t>
            </a:r>
            <a:endParaRPr lang="pt-BR" dirty="0"/>
          </a:p>
        </p:txBody>
      </p:sp>
      <p:sp>
        <p:nvSpPr>
          <p:cNvPr id="3" name="Espaço Reservado para Conteúdo 2"/>
          <p:cNvSpPr>
            <a:spLocks noGrp="1"/>
          </p:cNvSpPr>
          <p:nvPr>
            <p:ph idx="1"/>
          </p:nvPr>
        </p:nvSpPr>
        <p:spPr/>
        <p:txBody>
          <a:bodyPr>
            <a:normAutofit/>
          </a:bodyPr>
          <a:lstStyle/>
          <a:p>
            <a:pPr eaLnBrk="1" hangingPunct="1">
              <a:lnSpc>
                <a:spcPct val="90000"/>
              </a:lnSpc>
            </a:pPr>
            <a:r>
              <a:rPr lang="pt-BR" sz="2400" smtClean="0"/>
              <a:t>A UTIN utilizou um protocolo padrão para uso de antibióticos. </a:t>
            </a:r>
          </a:p>
          <a:p>
            <a:pPr eaLnBrk="1" hangingPunct="1">
              <a:lnSpc>
                <a:spcPct val="90000"/>
              </a:lnSpc>
            </a:pPr>
            <a:r>
              <a:rPr lang="pt-BR" sz="2400" smtClean="0"/>
              <a:t> Ampicilina e gentamicina foram usadas empiricamente para início precoce para tratamento da sepse. </a:t>
            </a:r>
          </a:p>
          <a:p>
            <a:pPr eaLnBrk="1" hangingPunct="1">
              <a:lnSpc>
                <a:spcPct val="90000"/>
              </a:lnSpc>
            </a:pPr>
            <a:r>
              <a:rPr lang="pt-BR" sz="2400" smtClean="0"/>
              <a:t>Oxacilina e gentamicina foram usadas para sepse tardia a menos que se soubesse que a criança era colonizada com meticilina </a:t>
            </a:r>
            <a:r>
              <a:rPr lang="pt-BR" sz="2400" i="1" smtClean="0"/>
              <a:t>Staphylococcus aureus</a:t>
            </a:r>
            <a:r>
              <a:rPr lang="pt-BR" sz="2400" smtClean="0"/>
              <a:t> resistente, caso em que a vancomicina foi usada no lugar da oxacilina. </a:t>
            </a:r>
          </a:p>
          <a:p>
            <a:pPr eaLnBrk="1" hangingPunct="1">
              <a:lnSpc>
                <a:spcPct val="90000"/>
              </a:lnSpc>
            </a:pPr>
            <a:r>
              <a:rPr lang="pt-BR" sz="2400" smtClean="0"/>
              <a:t>A terapia empírica para NEC foi oxacilina ou ampicilina mais gentamicina; piperacilina / tazobactam foi dado para infecções gram-negativas mais complicadas que não envolvia o sistema nervoso central.</a:t>
            </a:r>
          </a:p>
          <a:p>
            <a:pPr eaLnBrk="1" hangingPunct="1">
              <a:lnSpc>
                <a:spcPct val="90000"/>
              </a:lnSpc>
            </a:pPr>
            <a:r>
              <a:rPr lang="pt-BR" sz="2400" smtClean="0"/>
              <a:t> Terapia definitiva para a infecção comprovada  foi modificada com base nos resultados da cultura, mas em geral, o uso de cefalosporinas de terceira geração, carbapenêmicos e a vancomicina foi evitada.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693738"/>
          </a:xfrm>
        </p:spPr>
        <p:txBody>
          <a:bodyPr>
            <a:normAutofit fontScale="90000"/>
          </a:bodyPr>
          <a:lstStyle/>
          <a:p>
            <a:pPr algn="ctr" eaLnBrk="1" fontAlgn="auto" hangingPunct="1">
              <a:spcAft>
                <a:spcPts val="0"/>
              </a:spcAft>
              <a:defRPr/>
            </a:pPr>
            <a:r>
              <a:rPr lang="pt-BR" dirty="0" smtClean="0"/>
              <a:t>Análise estatística</a:t>
            </a:r>
            <a:endParaRPr lang="pt-BR" dirty="0"/>
          </a:p>
        </p:txBody>
      </p:sp>
      <p:sp>
        <p:nvSpPr>
          <p:cNvPr id="13315" name="Espaço Reservado para Conteúdo 2"/>
          <p:cNvSpPr>
            <a:spLocks noGrp="1"/>
          </p:cNvSpPr>
          <p:nvPr>
            <p:ph idx="1"/>
          </p:nvPr>
        </p:nvSpPr>
        <p:spPr>
          <a:xfrm>
            <a:off x="0" y="1773238"/>
            <a:ext cx="11984038" cy="4811712"/>
          </a:xfrm>
        </p:spPr>
        <p:txBody>
          <a:bodyPr/>
          <a:lstStyle/>
          <a:p>
            <a:pPr eaLnBrk="1" hangingPunct="1"/>
            <a:r>
              <a:rPr lang="pt-BR" altLang="pt-BR" sz="2400" smtClean="0"/>
              <a:t>As comparações entre grupos para medidas categóricas foram realizadas usando testes quiquadrado ou exato de Fisher, conforme apropriado; o número e porcentagem são fornecidos para cada medida. </a:t>
            </a:r>
          </a:p>
          <a:p>
            <a:pPr eaLnBrk="1" hangingPunct="1"/>
            <a:r>
              <a:rPr lang="pt-BR" altLang="pt-BR" sz="2400" smtClean="0"/>
              <a:t>As comparações entre grupos para medidas contínuas foram conduzidas usando testes U de Mann Whitney.  Medianas e IQR (intervalo interquartil) ou médias e SDs  (desvios padrões) são previsto para cada medida, conforme apropriado. </a:t>
            </a:r>
          </a:p>
          <a:p>
            <a:pPr eaLnBrk="1" hangingPunct="1"/>
            <a:r>
              <a:rPr lang="pt-BR" altLang="pt-BR" sz="2400" smtClean="0"/>
              <a:t>Modelos de regressão logístico foram usados ​​para predizer a pontuação composta usando DOT ou LOT e a seguinte lista de possíveis preditores de risco ajustados: escore CRIB II, recebimento de corticosteróides antenatais, ruptura prolongada de membranas (≥ 18 horas), profilaxia antibiótica intraparto, corioamnionite, gestação múltipla e escores de Apgar de 1 e 5 minutos, dias de ventilação mecânica, dias de recebimento de um agente vasopressor, dias da linha central e dias para atingir a alimentação enteral completa (≥ 120 mL / kg / dia). </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693738"/>
          </a:xfrm>
        </p:spPr>
        <p:txBody>
          <a:bodyPr>
            <a:normAutofit fontScale="90000"/>
          </a:bodyPr>
          <a:lstStyle/>
          <a:p>
            <a:pPr algn="ctr" eaLnBrk="1" fontAlgn="auto" hangingPunct="1">
              <a:spcAft>
                <a:spcPts val="0"/>
              </a:spcAft>
              <a:defRPr/>
            </a:pPr>
            <a:r>
              <a:rPr lang="pt-BR" dirty="0" smtClean="0"/>
              <a:t>Análise estatística</a:t>
            </a:r>
            <a:endParaRPr lang="pt-BR" dirty="0"/>
          </a:p>
        </p:txBody>
      </p:sp>
      <p:sp>
        <p:nvSpPr>
          <p:cNvPr id="14339" name="Espaço Reservado para Conteúdo 2"/>
          <p:cNvSpPr>
            <a:spLocks noGrp="1"/>
          </p:cNvSpPr>
          <p:nvPr>
            <p:ph idx="1"/>
          </p:nvPr>
        </p:nvSpPr>
        <p:spPr>
          <a:xfrm>
            <a:off x="161925" y="1735138"/>
            <a:ext cx="11868150" cy="4811712"/>
          </a:xfrm>
        </p:spPr>
        <p:txBody>
          <a:bodyPr/>
          <a:lstStyle/>
          <a:p>
            <a:pPr eaLnBrk="1" hangingPunct="1"/>
            <a:r>
              <a:rPr lang="pt-BR" altLang="pt-BR" sz="2400" smtClean="0"/>
              <a:t>Idade gestacional, peso ao nascer e sexo  não foram incluídos nos modelos porque são componentes de e altamente colinearidade  com o escore CRIB II. Preditores ajustados ao risco foram incluídos nos modelos se P &lt;o,15. </a:t>
            </a:r>
          </a:p>
          <a:p>
            <a:pPr eaLnBrk="1" hangingPunct="1"/>
            <a:r>
              <a:rPr lang="pt-BR" altLang="pt-BR" sz="2400" smtClean="0"/>
              <a:t>Os modelos utilizaram 3 grupos diferentes de dados: todas as observações,  idade gestacional ≤ 29. 6/7  e semanas e idade gestacional &gt; 30. 0 / 7 semanas. </a:t>
            </a:r>
          </a:p>
          <a:p>
            <a:pPr eaLnBrk="1" hangingPunct="1"/>
            <a:r>
              <a:rPr lang="pt-BR" altLang="pt-BR" sz="2400" smtClean="0"/>
              <a:t>Modelo para  a regressão logística foi avaliada pelo método de Hosmer-Lemeshow estatística com P &gt; o,20, fornecendo ajuste adequado do modelo para os dados. Além disso, a análise das características operacionais do receptor (CURVA ROC) foi realizada para determinar a capacidade preditiva dos modelos finais DOT e LOT para o resultado composto após controlar a gravidade da doença e a área sob a curva (AUC) foi calculada. </a:t>
            </a:r>
          </a:p>
          <a:p>
            <a:pPr eaLnBrk="1" hangingPunct="1"/>
            <a:r>
              <a:rPr lang="pt-BR" altLang="pt-BR" sz="2400" smtClean="0"/>
              <a:t>IBM SPSS V21.0 (IBM Corp, Armonk, Nova York) foi utilizado para todas as análises estatísticas, e sig de P&lt; .05.</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596900"/>
          </a:xfrm>
        </p:spPr>
        <p:txBody>
          <a:bodyPr>
            <a:normAutofit fontScale="90000"/>
          </a:bodyPr>
          <a:lstStyle/>
          <a:p>
            <a:pPr algn="ctr" eaLnBrk="1" fontAlgn="auto" hangingPunct="1">
              <a:spcAft>
                <a:spcPts val="0"/>
              </a:spcAft>
              <a:defRPr/>
            </a:pPr>
            <a:r>
              <a:rPr lang="pt-BR" dirty="0" smtClean="0"/>
              <a:t>Resultados</a:t>
            </a:r>
            <a:endParaRPr lang="pt-BR" dirty="0"/>
          </a:p>
        </p:txBody>
      </p:sp>
      <p:sp>
        <p:nvSpPr>
          <p:cNvPr id="15363" name="Espaço Reservado para Conteúdo 2"/>
          <p:cNvSpPr>
            <a:spLocks noGrp="1"/>
          </p:cNvSpPr>
          <p:nvPr>
            <p:ph idx="1"/>
          </p:nvPr>
        </p:nvSpPr>
        <p:spPr>
          <a:xfrm>
            <a:off x="277813" y="1870075"/>
            <a:ext cx="11331575" cy="5210175"/>
          </a:xfrm>
        </p:spPr>
        <p:txBody>
          <a:bodyPr/>
          <a:lstStyle/>
          <a:p>
            <a:pPr eaLnBrk="1" hangingPunct="1"/>
            <a:r>
              <a:rPr lang="pt-BR" altLang="pt-BR" sz="2400" smtClean="0"/>
              <a:t>Dos 429 RNMBP com idade gestacional ≤32 semanas internados na UTIN durante o período do estudo, </a:t>
            </a:r>
            <a:r>
              <a:rPr lang="pt-BR" altLang="pt-BR" sz="2400" b="1" smtClean="0">
                <a:solidFill>
                  <a:srgbClr val="0000FF"/>
                </a:solidFill>
              </a:rPr>
              <a:t>374 (87%) preencheram os critérios de inclusão. </a:t>
            </a:r>
          </a:p>
          <a:p>
            <a:pPr eaLnBrk="1" hangingPunct="1"/>
            <a:r>
              <a:rPr lang="pt-BR" altLang="pt-BR" sz="2400" smtClean="0"/>
              <a:t>Todos eram nascidos no Centro (</a:t>
            </a:r>
            <a:r>
              <a:rPr lang="pt-BR" altLang="pt-BR" sz="2400" i="1" smtClean="0"/>
              <a:t>inborn</a:t>
            </a:r>
            <a:r>
              <a:rPr lang="pt-BR" altLang="pt-BR" sz="2400" smtClean="0"/>
              <a:t>) e foram incluídos na análise (</a:t>
            </a:r>
            <a:r>
              <a:rPr lang="pt-BR" altLang="pt-BR" sz="2400" smtClean="0">
                <a:solidFill>
                  <a:srgbClr val="0000FF"/>
                </a:solidFill>
              </a:rPr>
              <a:t>Figura 1</a:t>
            </a:r>
            <a:r>
              <a:rPr lang="pt-BR" altLang="pt-BR" sz="2400" smtClean="0"/>
              <a:t>). </a:t>
            </a:r>
          </a:p>
          <a:p>
            <a:pPr eaLnBrk="1" hangingPunct="1"/>
            <a:r>
              <a:rPr lang="pt-BR" altLang="pt-BR" sz="2400" smtClean="0"/>
              <a:t>As características demográficas e clínicas dos 374 lactentes e suas mães são mostradas na </a:t>
            </a:r>
            <a:r>
              <a:rPr lang="pt-BR" altLang="pt-BR" sz="2400" smtClean="0">
                <a:solidFill>
                  <a:srgbClr val="0000FF"/>
                </a:solidFill>
              </a:rPr>
              <a:t>Tabela I</a:t>
            </a:r>
            <a:r>
              <a:rPr lang="pt-BR" altLang="pt-BR" sz="2400" smtClean="0"/>
              <a:t>. A média de exposição ao antibiótico com o desvio padrão (SD) foi de 8,8 ± 6 DOT e 4,6 ± 2,8 LOT, com 39% das crianças (145 de 374) recebendo ≥5 dias de antibioticoterapia (LOT). </a:t>
            </a:r>
          </a:p>
          <a:p>
            <a:pPr eaLnBrk="1" hangingPunct="1"/>
            <a:r>
              <a:rPr lang="pt-BR" altLang="pt-BR" sz="2400" smtClean="0"/>
              <a:t>Dos 374 lactentes, 70 (19%) desenvolveram o desfecho composto de sepse tardia (n = 52 [14%]), NEC (n = 24 [6%]) ou morte (n = 11 [3%]; </a:t>
            </a:r>
            <a:r>
              <a:rPr lang="pt-BR" altLang="pt-BR" sz="2400" smtClean="0">
                <a:solidFill>
                  <a:srgbClr val="0000FF"/>
                </a:solidFill>
              </a:rPr>
              <a:t>Tabela I</a:t>
            </a:r>
            <a:r>
              <a:rPr lang="pt-BR" altLang="pt-BR" sz="2400" smtClean="0"/>
              <a:t>). Onze crianças morreram de sepse tardia (n = 6) ou NEC (n = 5). Dos 59 bebês sobreviventes, 40 apresentavam sepse tardia, 13 apresentavam apenas NEC e 6 apresentavam NEC com hemocultura positiva. </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09600" y="704850"/>
            <a:ext cx="10972800" cy="596900"/>
          </a:xfrm>
        </p:spPr>
        <p:txBody>
          <a:bodyPr>
            <a:normAutofit fontScale="90000"/>
          </a:bodyPr>
          <a:lstStyle/>
          <a:p>
            <a:pPr algn="ctr" eaLnBrk="1" fontAlgn="auto" hangingPunct="1">
              <a:spcAft>
                <a:spcPts val="0"/>
              </a:spcAft>
              <a:defRPr/>
            </a:pPr>
            <a:r>
              <a:rPr lang="pt-BR" dirty="0" smtClean="0"/>
              <a:t>Resultados</a:t>
            </a:r>
            <a:endParaRPr lang="pt-BR" dirty="0"/>
          </a:p>
        </p:txBody>
      </p:sp>
      <p:sp>
        <p:nvSpPr>
          <p:cNvPr id="16387" name="Espaço Reservado para Conteúdo 2"/>
          <p:cNvSpPr>
            <a:spLocks noGrp="1"/>
          </p:cNvSpPr>
          <p:nvPr>
            <p:ph idx="1"/>
          </p:nvPr>
        </p:nvSpPr>
        <p:spPr>
          <a:xfrm>
            <a:off x="249238" y="2051050"/>
            <a:ext cx="11333162" cy="5208588"/>
          </a:xfrm>
        </p:spPr>
        <p:txBody>
          <a:bodyPr/>
          <a:lstStyle/>
          <a:p>
            <a:pPr eaLnBrk="1" hangingPunct="1"/>
            <a:r>
              <a:rPr lang="pt-BR" altLang="pt-BR" sz="2400" smtClean="0"/>
              <a:t>Entre as crianças que desenvolveram o desfecho composto, a mediana de idade na época foi de 29 dias (variação de 15 a 101 dias); a mediana de idade para sepse foi de 29 dias (variação de 19 a 77 dias), a </a:t>
            </a:r>
            <a:r>
              <a:rPr lang="pt-BR" altLang="pt-BR" sz="2400" b="1" smtClean="0"/>
              <a:t>NEC foi de 35 dias </a:t>
            </a:r>
            <a:r>
              <a:rPr lang="pt-BR" altLang="pt-BR" sz="2400" smtClean="0"/>
              <a:t>(variação de 16 a 55 dias) e a morte foi de 31 dias (variação de 15 a 101 dias). </a:t>
            </a:r>
          </a:p>
          <a:p>
            <a:pPr eaLnBrk="1" hangingPunct="1"/>
            <a:r>
              <a:rPr lang="pt-BR" altLang="pt-BR" sz="2400" smtClean="0"/>
              <a:t>Não foram detectados surtos ou disseminação clonal de patógenos durante o estudo período. </a:t>
            </a:r>
          </a:p>
          <a:p>
            <a:pPr eaLnBrk="1" hangingPunct="1"/>
            <a:r>
              <a:rPr lang="pt-BR" altLang="pt-BR" sz="2400" smtClean="0"/>
              <a:t>A mediana do escore CRIB II foi de 8 (IQR, 5-10), o que correspondeu a um risco de mortalidade de 5% (IQR, 1% -12%). O  escore CRIB II foi responsável por aproximadamente 60% das capacidade do desfecho primário (R</a:t>
            </a:r>
            <a:r>
              <a:rPr lang="pt-BR" altLang="pt-BR" sz="2400" baseline="30000" smtClean="0"/>
              <a:t>2</a:t>
            </a:r>
            <a:r>
              <a:rPr lang="pt-BR" altLang="pt-BR" sz="2400" smtClean="0"/>
              <a:t> = 0,593), mas correlacionado fracamente com exposição a antibiótico (r = 0,28).</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ítulo 1"/>
          <p:cNvSpPr>
            <a:spLocks noGrp="1"/>
          </p:cNvSpPr>
          <p:nvPr>
            <p:ph type="title"/>
          </p:nvPr>
        </p:nvSpPr>
        <p:spPr/>
        <p:txBody>
          <a:bodyPr/>
          <a:lstStyle/>
          <a:p>
            <a:pPr eaLnBrk="1" hangingPunct="1"/>
            <a:endParaRPr lang="pt-BR" altLang="pt-BR" smtClean="0"/>
          </a:p>
        </p:txBody>
      </p:sp>
      <p:pic>
        <p:nvPicPr>
          <p:cNvPr id="17411"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90500"/>
            <a:ext cx="11796713" cy="6716713"/>
          </a:xfrm>
        </p:spPr>
      </p:pic>
      <p:sp>
        <p:nvSpPr>
          <p:cNvPr id="17412" name="CaixaDeTexto 2"/>
          <p:cNvSpPr txBox="1">
            <a:spLocks noChangeArrowheads="1"/>
          </p:cNvSpPr>
          <p:nvPr/>
        </p:nvSpPr>
        <p:spPr bwMode="auto">
          <a:xfrm>
            <a:off x="166688" y="6505575"/>
            <a:ext cx="42529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defTabSz="457200" eaLnBrk="0" fontAlgn="base" hangingPunct="0">
              <a:spcBef>
                <a:spcPct val="0"/>
              </a:spcBef>
              <a:spcAft>
                <a:spcPct val="0"/>
              </a:spcAft>
              <a:defRPr>
                <a:solidFill>
                  <a:schemeClr val="tx1"/>
                </a:solidFill>
                <a:latin typeface="Constantia" pitchFamily="18" charset="0"/>
                <a:cs typeface="Arial" charset="0"/>
              </a:defRPr>
            </a:lvl6pPr>
            <a:lvl7pPr marL="2971800" indent="-228600" defTabSz="457200" eaLnBrk="0" fontAlgn="base" hangingPunct="0">
              <a:spcBef>
                <a:spcPct val="0"/>
              </a:spcBef>
              <a:spcAft>
                <a:spcPct val="0"/>
              </a:spcAft>
              <a:defRPr>
                <a:solidFill>
                  <a:schemeClr val="tx1"/>
                </a:solidFill>
                <a:latin typeface="Constantia" pitchFamily="18" charset="0"/>
                <a:cs typeface="Arial" charset="0"/>
              </a:defRPr>
            </a:lvl7pPr>
            <a:lvl8pPr marL="3429000" indent="-228600" defTabSz="457200" eaLnBrk="0" fontAlgn="base" hangingPunct="0">
              <a:spcBef>
                <a:spcPct val="0"/>
              </a:spcBef>
              <a:spcAft>
                <a:spcPct val="0"/>
              </a:spcAft>
              <a:defRPr>
                <a:solidFill>
                  <a:schemeClr val="tx1"/>
                </a:solidFill>
                <a:latin typeface="Constantia" pitchFamily="18" charset="0"/>
                <a:cs typeface="Arial" charset="0"/>
              </a:defRPr>
            </a:lvl8pPr>
            <a:lvl9pPr marL="3886200" indent="-228600" defTabSz="457200" eaLnBrk="0" fontAlgn="base" hangingPunct="0">
              <a:spcBef>
                <a:spcPct val="0"/>
              </a:spcBef>
              <a:spcAft>
                <a:spcPct val="0"/>
              </a:spcAft>
              <a:defRPr>
                <a:solidFill>
                  <a:schemeClr val="tx1"/>
                </a:solidFill>
                <a:latin typeface="Constantia" pitchFamily="18" charset="0"/>
                <a:cs typeface="Arial" charset="0"/>
              </a:defRPr>
            </a:lvl9pPr>
          </a:lstStyle>
          <a:p>
            <a:pPr eaLnBrk="1" hangingPunct="1"/>
            <a:r>
              <a:rPr lang="pt-BR" altLang="pt-BR" sz="1400"/>
              <a:t>Figura 1. Study populacion and infant outcomes</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3074988" y="941388"/>
            <a:ext cx="6743700" cy="5916612"/>
          </a:xfr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6588" y="787400"/>
            <a:ext cx="10972800" cy="487363"/>
          </a:xfrm>
        </p:spPr>
        <p:txBody>
          <a:bodyPr>
            <a:normAutofit fontScale="90000"/>
          </a:bodyPr>
          <a:lstStyle/>
          <a:p>
            <a:pPr algn="ctr" eaLnBrk="1" fontAlgn="auto" hangingPunct="1">
              <a:spcAft>
                <a:spcPts val="0"/>
              </a:spcAft>
              <a:defRPr/>
            </a:pPr>
            <a:r>
              <a:rPr lang="pt-BR" dirty="0" smtClean="0"/>
              <a:t>Resultados</a:t>
            </a:r>
            <a:endParaRPr lang="pt-BR" dirty="0"/>
          </a:p>
        </p:txBody>
      </p:sp>
      <p:sp>
        <p:nvSpPr>
          <p:cNvPr id="19459" name="Espaço Reservado para Conteúdo 2"/>
          <p:cNvSpPr>
            <a:spLocks noGrp="1"/>
          </p:cNvSpPr>
          <p:nvPr>
            <p:ph idx="1"/>
          </p:nvPr>
        </p:nvSpPr>
        <p:spPr>
          <a:xfrm>
            <a:off x="0" y="1843088"/>
            <a:ext cx="12192000" cy="4856162"/>
          </a:xfrm>
        </p:spPr>
        <p:txBody>
          <a:bodyPr/>
          <a:lstStyle/>
          <a:p>
            <a:pPr eaLnBrk="1" hangingPunct="1"/>
            <a:r>
              <a:rPr lang="pt-BR" altLang="pt-BR" sz="2400" smtClean="0"/>
              <a:t>Na análise bivariada (</a:t>
            </a:r>
            <a:r>
              <a:rPr lang="pt-BR" altLang="pt-BR" sz="2400" smtClean="0">
                <a:solidFill>
                  <a:srgbClr val="0000FF"/>
                </a:solidFill>
              </a:rPr>
              <a:t>Tabela II</a:t>
            </a:r>
            <a:r>
              <a:rPr lang="pt-BR" altLang="pt-BR" sz="2400" smtClean="0"/>
              <a:t>), idade gestacional, peso ao nascer, sexo masculino, escores de Apgar em 1 e 5 minutos, escore CRIB II e exposição a antibióticos (DOT e LOT) foram associados com um risco aumentado para o desfecho composto de </a:t>
            </a:r>
            <a:r>
              <a:rPr lang="pt-BR" altLang="pt-BR" sz="2400" b="1" smtClean="0">
                <a:solidFill>
                  <a:srgbClr val="FF0000"/>
                </a:solidFill>
              </a:rPr>
              <a:t>sepse tar</a:t>
            </a:r>
            <a:r>
              <a:rPr lang="pt-BR" altLang="pt-BR" sz="2400" smtClean="0">
                <a:solidFill>
                  <a:srgbClr val="FF0000"/>
                </a:solidFill>
              </a:rPr>
              <a:t>dia</a:t>
            </a:r>
            <a:r>
              <a:rPr lang="pt-BR" altLang="pt-BR" sz="2400" smtClean="0"/>
              <a:t>, </a:t>
            </a:r>
            <a:r>
              <a:rPr lang="pt-BR" altLang="pt-BR" sz="2400" b="1" smtClean="0">
                <a:solidFill>
                  <a:srgbClr val="FF0000"/>
                </a:solidFill>
              </a:rPr>
              <a:t>NEC ou morte. </a:t>
            </a:r>
          </a:p>
          <a:p>
            <a:pPr eaLnBrk="1" hangingPunct="1"/>
            <a:r>
              <a:rPr lang="pt-BR" altLang="pt-BR" sz="2400" b="1" smtClean="0">
                <a:solidFill>
                  <a:srgbClr val="FF0000"/>
                </a:solidFill>
              </a:rPr>
              <a:t>Na análise multivariada, após o controle do escore CRIB II, cada DOT de antibioticoterapia associou-se a aumento do risco de sepse, NEC ou morte após os 14 dias de idade (OR, 1,24; IC95%, 1,17-1,31).</a:t>
            </a:r>
          </a:p>
          <a:p>
            <a:pPr eaLnBrk="1" hangingPunct="1"/>
            <a:r>
              <a:rPr lang="pt-BR" altLang="pt-BR" sz="2400" smtClean="0"/>
              <a:t> </a:t>
            </a:r>
            <a:r>
              <a:rPr lang="pt-BR" altLang="pt-BR" sz="2400" b="1" smtClean="0">
                <a:solidFill>
                  <a:srgbClr val="FF0000"/>
                </a:solidFill>
              </a:rPr>
              <a:t>O risco foi semelhante quando os bebês foram estratificados por idade gestacional ≤ 29.6/7 semanas de gestação (OR, 1,20; IC95%, 1,12-1,29) ou ≥30</a:t>
            </a:r>
            <a:r>
              <a:rPr lang="pt-BR" altLang="pt-BR" sz="2400" b="1" baseline="30000" smtClean="0">
                <a:solidFill>
                  <a:srgbClr val="FF0000"/>
                </a:solidFill>
              </a:rPr>
              <a:t>0</a:t>
            </a:r>
            <a:r>
              <a:rPr lang="pt-BR" altLang="pt-BR" sz="2400" b="1" smtClean="0">
                <a:solidFill>
                  <a:srgbClr val="FF0000"/>
                </a:solidFill>
              </a:rPr>
              <a:t> / 7 semanas de gestação (OR, 1,30; IC95%, 1,17 -1,43). </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36588" y="787400"/>
            <a:ext cx="10972800" cy="487363"/>
          </a:xfrm>
        </p:spPr>
        <p:txBody>
          <a:bodyPr>
            <a:normAutofit fontScale="90000"/>
          </a:bodyPr>
          <a:lstStyle/>
          <a:p>
            <a:pPr algn="ctr" eaLnBrk="1" fontAlgn="auto" hangingPunct="1">
              <a:spcAft>
                <a:spcPts val="0"/>
              </a:spcAft>
              <a:defRPr/>
            </a:pPr>
            <a:r>
              <a:rPr lang="pt-BR" dirty="0" smtClean="0"/>
              <a:t>Resultados</a:t>
            </a:r>
            <a:endParaRPr lang="pt-BR" dirty="0"/>
          </a:p>
        </p:txBody>
      </p:sp>
      <p:sp>
        <p:nvSpPr>
          <p:cNvPr id="20483" name="Espaço Reservado para Conteúdo 2"/>
          <p:cNvSpPr>
            <a:spLocks noGrp="1"/>
          </p:cNvSpPr>
          <p:nvPr>
            <p:ph idx="1"/>
          </p:nvPr>
        </p:nvSpPr>
        <p:spPr>
          <a:xfrm>
            <a:off x="174625" y="2270125"/>
            <a:ext cx="12017375" cy="4856163"/>
          </a:xfrm>
        </p:spPr>
        <p:txBody>
          <a:bodyPr/>
          <a:lstStyle/>
          <a:p>
            <a:pPr eaLnBrk="1" hangingPunct="1"/>
            <a:r>
              <a:rPr lang="pt-BR" altLang="pt-BR" sz="2400" b="1" smtClean="0"/>
              <a:t>Depois que o escore CRIB-II foi controlado</a:t>
            </a:r>
            <a:r>
              <a:rPr lang="pt-BR" altLang="pt-BR" sz="2400" smtClean="0"/>
              <a:t>, </a:t>
            </a:r>
            <a:r>
              <a:rPr lang="pt-BR" altLang="pt-BR" sz="2400" b="1" smtClean="0">
                <a:solidFill>
                  <a:srgbClr val="FF0000"/>
                </a:solidFill>
              </a:rPr>
              <a:t>a variação no uso de antibióticos representou a maior parte do risco remanescente para sepse, NEC ou morte após 14 dias de idade (R2 = 0,29). </a:t>
            </a:r>
          </a:p>
          <a:p>
            <a:pPr eaLnBrk="1" hangingPunct="1"/>
            <a:r>
              <a:rPr lang="pt-BR" altLang="pt-BR" sz="2400" b="1" smtClean="0"/>
              <a:t>Quando o LOT foi usado em vez do DOT no mesmo modelo</a:t>
            </a:r>
            <a:r>
              <a:rPr lang="pt-BR" altLang="pt-BR" sz="2400" smtClean="0"/>
              <a:t>, </a:t>
            </a:r>
            <a:r>
              <a:rPr lang="pt-BR" altLang="pt-BR" sz="2400" smtClean="0">
                <a:solidFill>
                  <a:srgbClr val="FF0000"/>
                </a:solidFill>
              </a:rPr>
              <a:t>o risco por dia de exposição também aumentou (OR, 1,47; 95% CI, 1,32-1,64).</a:t>
            </a:r>
            <a:r>
              <a:rPr lang="pt-BR" altLang="pt-BR" sz="2400" smtClean="0"/>
              <a:t> </a:t>
            </a:r>
          </a:p>
          <a:p>
            <a:pPr eaLnBrk="1" hangingPunct="1"/>
            <a:r>
              <a:rPr lang="pt-BR" altLang="pt-BR" sz="2400" smtClean="0"/>
              <a:t>As análises de características de operação do receptor (Curva ROC) comparando DOT e LOT foram semelhantes, com boa AUC para DOT (AUC 0,82; IC 95% 0,78-0,89) e LOT (AUC 0,81 IC 95% 0,75-0,87; </a:t>
            </a:r>
            <a:r>
              <a:rPr lang="pt-BR" altLang="pt-BR" sz="2400" smtClean="0">
                <a:solidFill>
                  <a:srgbClr val="0000FF"/>
                </a:solidFill>
              </a:rPr>
              <a:t>Figura 2</a:t>
            </a:r>
            <a:r>
              <a:rPr lang="pt-BR" altLang="pt-BR" sz="2400" smtClean="0"/>
              <a:t>).</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Espaço Reservado para Conteúdo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2784475" y="869950"/>
            <a:ext cx="6373813" cy="5724525"/>
          </a:xfrm>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3740150" y="849313"/>
            <a:ext cx="4521200" cy="5856287"/>
          </a:xfr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ítulo 1"/>
          <p:cNvSpPr>
            <a:spLocks noGrp="1"/>
          </p:cNvSpPr>
          <p:nvPr>
            <p:ph type="title"/>
          </p:nvPr>
        </p:nvSpPr>
        <p:spPr>
          <a:xfrm>
            <a:off x="527050" y="-141288"/>
            <a:ext cx="10972800" cy="1143001"/>
          </a:xfrm>
        </p:spPr>
        <p:txBody>
          <a:bodyPr/>
          <a:lstStyle/>
          <a:p>
            <a:pPr algn="ctr" eaLnBrk="1" hangingPunct="1"/>
            <a:r>
              <a:rPr lang="pt-BR" altLang="pt-BR" smtClean="0"/>
              <a:t>Discussão</a:t>
            </a:r>
          </a:p>
        </p:txBody>
      </p:sp>
      <p:sp>
        <p:nvSpPr>
          <p:cNvPr id="23555" name="Espaço Reservado para Conteúdo 2"/>
          <p:cNvSpPr>
            <a:spLocks noGrp="1"/>
          </p:cNvSpPr>
          <p:nvPr>
            <p:ph idx="1"/>
          </p:nvPr>
        </p:nvSpPr>
        <p:spPr>
          <a:xfrm>
            <a:off x="569913" y="1203325"/>
            <a:ext cx="10972800" cy="4389438"/>
          </a:xfrm>
        </p:spPr>
        <p:txBody>
          <a:bodyPr/>
          <a:lstStyle/>
          <a:p>
            <a:pPr eaLnBrk="1" hangingPunct="1"/>
            <a:r>
              <a:rPr lang="pt-BR" altLang="pt-BR" sz="2200" smtClean="0"/>
              <a:t>Nesta análise de todo o uso de antibióticos entre RNMBP que nasceram no CENTRO com ≤326 / 7 semanas de gestação que foram admitidos em na UTIN de Nível 3 durante um período de 4 anos, </a:t>
            </a:r>
            <a:r>
              <a:rPr lang="pt-BR" altLang="pt-BR" sz="2200" b="1" smtClean="0">
                <a:solidFill>
                  <a:srgbClr val="FF0000"/>
                </a:solidFill>
              </a:rPr>
              <a:t>18% desenvolveram o desfecho composto de sepse tardia</a:t>
            </a:r>
            <a:r>
              <a:rPr lang="pt-BR" altLang="pt-BR" sz="2200" smtClean="0"/>
              <a:t>, </a:t>
            </a:r>
            <a:r>
              <a:rPr lang="pt-BR" altLang="pt-BR" sz="2200" b="1" smtClean="0">
                <a:solidFill>
                  <a:srgbClr val="FF0000"/>
                </a:solidFill>
              </a:rPr>
              <a:t>ECN ou morte após 14 dias de idade</a:t>
            </a:r>
            <a:r>
              <a:rPr lang="pt-BR" altLang="pt-BR" sz="2200" smtClean="0"/>
              <a:t>. </a:t>
            </a:r>
          </a:p>
          <a:p>
            <a:pPr eaLnBrk="1" hangingPunct="1"/>
            <a:r>
              <a:rPr lang="pt-BR" altLang="pt-BR" sz="2200" b="1" smtClean="0">
                <a:solidFill>
                  <a:srgbClr val="FF0000"/>
                </a:solidFill>
              </a:rPr>
              <a:t>Cada dia adicional de antibioticoterapia foi associado a um aumento de 24% no risco de sepse tardia, ECN ou morte</a:t>
            </a:r>
            <a:r>
              <a:rPr lang="pt-BR" altLang="pt-BR" sz="2200" smtClean="0"/>
              <a:t>. </a:t>
            </a:r>
            <a:r>
              <a:rPr lang="pt-BR" altLang="pt-BR" sz="2200" b="1" smtClean="0"/>
              <a:t>Esta associação foi evidente mesmo após o ajuste para a gravidade da doença usando o escore CRIB II, um preditor validado de mortalidade nesta população.</a:t>
            </a:r>
          </a:p>
          <a:p>
            <a:pPr eaLnBrk="1" hangingPunct="1"/>
            <a:r>
              <a:rPr lang="pt-BR" altLang="pt-BR" sz="2200" smtClean="0"/>
              <a:t>O presente estudo apóia estudos anteriores que encontraram associações similares usando diferentes marcadores de gravidade da doença.7-11 .</a:t>
            </a:r>
          </a:p>
          <a:p>
            <a:pPr eaLnBrk="1" hangingPunct="1"/>
            <a:r>
              <a:rPr lang="pt-BR" altLang="pt-BR" sz="2200" smtClean="0"/>
              <a:t>Em uma análise de subgrupo, Cotten et al usaram ventilação mecânica iniciada dentro de 24 horas do parto e continuaram durante pelo menos os primeiros 7 dias ou até a morte (se antes do 7º dia) para apoiar a associação entre antibioticoterapia empírica prolongada (≥5 dias) e aumento do risco </a:t>
            </a:r>
            <a:r>
              <a:rPr lang="pt-BR" altLang="pt-BR" sz="2400" smtClean="0"/>
              <a:t>de NEC ou óbito em lactentes com extremo baixo peso ao nascer (≤1000 g).7.</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ítulo 1"/>
          <p:cNvSpPr>
            <a:spLocks noGrp="1"/>
          </p:cNvSpPr>
          <p:nvPr>
            <p:ph type="title"/>
          </p:nvPr>
        </p:nvSpPr>
        <p:spPr>
          <a:xfrm>
            <a:off x="568325" y="163513"/>
            <a:ext cx="10972800" cy="1143000"/>
          </a:xfrm>
        </p:spPr>
        <p:txBody>
          <a:bodyPr/>
          <a:lstStyle/>
          <a:p>
            <a:pPr algn="ctr" eaLnBrk="1" hangingPunct="1"/>
            <a:r>
              <a:rPr lang="pt-BR" altLang="pt-BR" smtClean="0"/>
              <a:t>Discussão</a:t>
            </a:r>
          </a:p>
        </p:txBody>
      </p:sp>
      <p:sp>
        <p:nvSpPr>
          <p:cNvPr id="24579" name="Espaço Reservado para Conteúdo 2"/>
          <p:cNvSpPr>
            <a:spLocks noGrp="1"/>
          </p:cNvSpPr>
          <p:nvPr>
            <p:ph idx="1"/>
          </p:nvPr>
        </p:nvSpPr>
        <p:spPr>
          <a:xfrm>
            <a:off x="517525" y="1376363"/>
            <a:ext cx="10972800" cy="4389437"/>
          </a:xfrm>
        </p:spPr>
        <p:txBody>
          <a:bodyPr/>
          <a:lstStyle/>
          <a:p>
            <a:pPr eaLnBrk="1" hangingPunct="1"/>
            <a:r>
              <a:rPr lang="pt-BR" altLang="pt-BR" sz="2400" smtClean="0"/>
              <a:t>A gravidade da doença pelo uso de índices respiratórios ao longo do dia 7 e preditores clínicos previamente identificados de mortalidade nos modelos de regressão logística multivariada, </a:t>
            </a:r>
            <a:r>
              <a:rPr lang="pt-BR" altLang="pt-BR" sz="2400" b="1" smtClean="0">
                <a:solidFill>
                  <a:srgbClr val="FF0000"/>
                </a:solidFill>
              </a:rPr>
              <a:t>Kuppala et al mostraram que, entre os RNMBP, aqueles que receberam ≥ 5 dias de antibioticoterapia precoce foram mais propensos a tem sepse de início tardio e um composto de sepse tardia, NEC ou morte em comparação com lactentes tratados por &lt;5 dias.8 </a:t>
            </a:r>
          </a:p>
          <a:p>
            <a:pPr eaLnBrk="1" hangingPunct="1"/>
            <a:r>
              <a:rPr lang="pt-BR" altLang="pt-BR" sz="2400" smtClean="0"/>
              <a:t>Recentemente, após a reversão da gravidade da doença utilizando o escore Pontuação para a Fisiologia Aguda Neonatal II entre bebês MBP, Ting et al encontraram associação entre a exposição total a antibióticos durante a internação na UTIN e aumento do risco de mortalidade ou morbidade maior, incluindo leucomalácia periventricular, displasia broncopulmonar e retinopatia da prematuridade.11,20</a:t>
            </a: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ítulo 1"/>
          <p:cNvSpPr>
            <a:spLocks noGrp="1"/>
          </p:cNvSpPr>
          <p:nvPr>
            <p:ph type="title"/>
          </p:nvPr>
        </p:nvSpPr>
        <p:spPr>
          <a:xfrm>
            <a:off x="738188" y="-571500"/>
            <a:ext cx="10972800" cy="1143000"/>
          </a:xfrm>
        </p:spPr>
        <p:txBody>
          <a:bodyPr/>
          <a:lstStyle/>
          <a:p>
            <a:pPr algn="ctr" eaLnBrk="1" hangingPunct="1"/>
            <a:r>
              <a:rPr lang="pt-BR" altLang="pt-BR" sz="4000" smtClean="0"/>
              <a:t>Discussão</a:t>
            </a:r>
          </a:p>
        </p:txBody>
      </p:sp>
      <p:sp>
        <p:nvSpPr>
          <p:cNvPr id="25603" name="Espaço Reservado para Conteúdo 2"/>
          <p:cNvSpPr>
            <a:spLocks noGrp="1"/>
          </p:cNvSpPr>
          <p:nvPr>
            <p:ph idx="1"/>
          </p:nvPr>
        </p:nvSpPr>
        <p:spPr>
          <a:xfrm>
            <a:off x="611188" y="552450"/>
            <a:ext cx="11355387" cy="4389438"/>
          </a:xfrm>
        </p:spPr>
        <p:txBody>
          <a:bodyPr/>
          <a:lstStyle/>
          <a:p>
            <a:pPr eaLnBrk="1" hangingPunct="1"/>
            <a:r>
              <a:rPr lang="pt-BR" altLang="pt-BR" sz="1800" smtClean="0"/>
              <a:t>A associação de cada dia adicional de uso de antibiótico com o resultado adverso composto neste estudo não foi surpreendente, porque os antibióticos são conhecidos por reduzir ou eliminar comensais no intestino neonatal. </a:t>
            </a:r>
          </a:p>
          <a:p>
            <a:pPr eaLnBrk="1" hangingPunct="1"/>
            <a:r>
              <a:rPr lang="pt-BR" altLang="pt-BR" sz="1800" smtClean="0">
                <a:solidFill>
                  <a:srgbClr val="FF0000"/>
                </a:solidFill>
              </a:rPr>
              <a:t>Bebês expostos a antibióticos sofrem uma perda de diversidade em seu microbioma bacteriano intestinal com um aumento na concentração de proteobactérias3,21</a:t>
            </a:r>
            <a:r>
              <a:rPr lang="pt-BR" altLang="pt-BR" sz="1800" smtClean="0"/>
              <a:t> (por exemplo, </a:t>
            </a:r>
            <a:r>
              <a:rPr lang="pt-BR" altLang="pt-BR" sz="1800" i="1" smtClean="0"/>
              <a:t>Escherichia coli,</a:t>
            </a:r>
            <a:r>
              <a:rPr lang="pt-BR" altLang="pt-BR" sz="1800" smtClean="0"/>
              <a:t> </a:t>
            </a:r>
            <a:r>
              <a:rPr lang="pt-BR" altLang="pt-BR" sz="1800" i="1" smtClean="0"/>
              <a:t>Pseudomonas</a:t>
            </a:r>
            <a:r>
              <a:rPr lang="pt-BR" altLang="pt-BR" sz="1800" smtClean="0"/>
              <a:t> spp.), mudanças que foram demonstrado preceder imediatamente os episódios de NEC ou sepse no latente.5,6,22,23. </a:t>
            </a:r>
          </a:p>
          <a:p>
            <a:pPr eaLnBrk="1" hangingPunct="1"/>
            <a:r>
              <a:rPr lang="pt-BR" altLang="pt-BR" sz="1800" smtClean="0"/>
              <a:t>No caso da sepse bacteriana, o agente etiológico muitas vezes é o organismo mais prevalente no microbioma intestinal.24. </a:t>
            </a:r>
          </a:p>
          <a:p>
            <a:pPr eaLnBrk="1" hangingPunct="1"/>
            <a:r>
              <a:rPr lang="pt-BR" altLang="pt-BR" sz="1800" smtClean="0">
                <a:solidFill>
                  <a:srgbClr val="0000FF"/>
                </a:solidFill>
              </a:rPr>
              <a:t>Prebióticos e probióticos têm sido sugeridos como uma forma de mitigar a ruptura do microbioma e</a:t>
            </a:r>
            <a:r>
              <a:rPr lang="pt-BR" altLang="pt-BR" sz="1800" smtClean="0"/>
              <a:t>, embora os dados iniciais sejam encorajadores, </a:t>
            </a:r>
            <a:r>
              <a:rPr lang="pt-BR" altLang="pt-BR" sz="1800" b="1" smtClean="0">
                <a:solidFill>
                  <a:srgbClr val="FF0000"/>
                </a:solidFill>
              </a:rPr>
              <a:t>nem a estratégia de dosagem ideal nem a segurança dos produtos comercialmente disponíveis  foi estabelecida em bebês VLBW.25-27</a:t>
            </a:r>
            <a:r>
              <a:rPr lang="pt-BR" altLang="pt-BR" sz="1800" smtClean="0"/>
              <a:t> </a:t>
            </a:r>
          </a:p>
          <a:p>
            <a:pPr eaLnBrk="1" hangingPunct="1"/>
            <a:r>
              <a:rPr lang="pt-BR" altLang="pt-BR" sz="1800" smtClean="0"/>
              <a:t>Normas para a administração de antibiótico , no entanto, pode ser implementada agora para minimizar os efeitos adversos da exposição prolongada ou desnecessária a antibióticos.15.  </a:t>
            </a:r>
          </a:p>
          <a:p>
            <a:pPr eaLnBrk="1" hangingPunct="1"/>
            <a:r>
              <a:rPr lang="pt-BR" altLang="pt-BR" sz="1800" smtClean="0"/>
              <a:t>A administração de antibióticos eficaz em prematuros e RNMBP é um desafio, pois esses bebês correm maior risco de sepse e podem manifestar apenas sinais não específicos28,29. </a:t>
            </a:r>
          </a:p>
          <a:p>
            <a:pPr eaLnBrk="1" hangingPunct="1"/>
            <a:r>
              <a:rPr lang="pt-BR" altLang="pt-BR" sz="1800" smtClean="0"/>
              <a:t>O início precoce da antibioticoterapia é um dos pilares da eficácia no manejo da sepse e, portanto, os neonatos de alto risco continuarão expostos à antibioticoterapia empírica. </a:t>
            </a:r>
          </a:p>
          <a:p>
            <a:pPr eaLnBrk="1" hangingPunct="1"/>
            <a:r>
              <a:rPr lang="pt-BR" altLang="pt-BR" sz="1800" b="1" smtClean="0">
                <a:solidFill>
                  <a:srgbClr val="0000FF"/>
                </a:solidFill>
              </a:rPr>
              <a:t>No entanto, este estudo demonstra o dano potencial associado a cada dia adicional de terapia continuada e destaca a necessidade de mais pesquisas sobre a duração mínima efetiva da antibioticoterapia tanto para terapia empírica quanto para infecção comprovada.</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Espaço Reservado para Conteúdo 2"/>
          <p:cNvSpPr>
            <a:spLocks noGrp="1"/>
          </p:cNvSpPr>
          <p:nvPr>
            <p:ph idx="1"/>
          </p:nvPr>
        </p:nvSpPr>
        <p:spPr>
          <a:xfrm>
            <a:off x="374650" y="1155700"/>
            <a:ext cx="11582400" cy="5080000"/>
          </a:xfrm>
        </p:spPr>
        <p:txBody>
          <a:bodyPr/>
          <a:lstStyle/>
          <a:p>
            <a:pPr eaLnBrk="1" hangingPunct="1">
              <a:lnSpc>
                <a:spcPct val="80000"/>
              </a:lnSpc>
            </a:pPr>
            <a:r>
              <a:rPr lang="pt-BR" sz="2400" smtClean="0"/>
              <a:t>A medida ideal para o consumo de antibióticos na UTIN não é conhecida. </a:t>
            </a:r>
          </a:p>
          <a:p>
            <a:pPr eaLnBrk="1" hangingPunct="1">
              <a:lnSpc>
                <a:spcPct val="80000"/>
              </a:lnSpc>
            </a:pPr>
            <a:r>
              <a:rPr lang="pt-BR" sz="2400" smtClean="0"/>
              <a:t>Os programas de administração de antibióticos mais comumente usam o DOT por 1000 pacientes-dia como sua medida preferida.</a:t>
            </a:r>
          </a:p>
          <a:p>
            <a:pPr eaLnBrk="1" hangingPunct="1">
              <a:lnSpc>
                <a:spcPct val="80000"/>
              </a:lnSpc>
            </a:pPr>
            <a:r>
              <a:rPr lang="pt-BR" sz="2400" smtClean="0"/>
              <a:t>No entanto, os médicos geralmente falam em termos de LOT (por exemplo, “10 dias de antibióticos para NEC ”) e a maioria dos estudos que investigam os resultados adversos após a exposição prolongada a antibióticos utilizaram o LOT na sua análise.7-11 </a:t>
            </a:r>
          </a:p>
          <a:p>
            <a:pPr eaLnBrk="1" hangingPunct="1">
              <a:lnSpc>
                <a:spcPct val="80000"/>
              </a:lnSpc>
            </a:pPr>
            <a:r>
              <a:rPr lang="pt-BR" sz="2400" smtClean="0"/>
              <a:t>Neste estudo, </a:t>
            </a:r>
            <a:r>
              <a:rPr lang="pt-BR" sz="2400" smtClean="0">
                <a:solidFill>
                  <a:srgbClr val="FF0000"/>
                </a:solidFill>
              </a:rPr>
              <a:t>o risco ajustado para o resultado composto foi aproximadamente duas vezes maior para LOT</a:t>
            </a:r>
            <a:r>
              <a:rPr lang="pt-BR" sz="2400" smtClean="0"/>
              <a:t>, comparado com o DOT (OR, 1,47 vs OR, 1,24), possivelmente porque 1 dia de calendário geralmente era equivalente a 2 DOT (por exemplo, 1 DOT de ampicilina e 1 DOT de gentamicina). </a:t>
            </a:r>
          </a:p>
          <a:p>
            <a:pPr eaLnBrk="1" hangingPunct="1">
              <a:lnSpc>
                <a:spcPct val="80000"/>
              </a:lnSpc>
            </a:pPr>
            <a:r>
              <a:rPr lang="pt-BR" sz="2400" smtClean="0"/>
              <a:t>Uma análise da Curva ROC não mostrou entre DOT e LOT  DIFERENÇAS NA ÁREA SOB A CURVA  (AUC de 0,82 vs AUC de 0,81; P =0,24). </a:t>
            </a:r>
          </a:p>
          <a:p>
            <a:pPr eaLnBrk="1" hangingPunct="1">
              <a:lnSpc>
                <a:spcPct val="80000"/>
              </a:lnSpc>
            </a:pPr>
            <a:r>
              <a:rPr lang="pt-BR" sz="2400" smtClean="0"/>
              <a:t>Não se sabe se essas descobertas seriam consistentes em UTIN com diferentes padrões de prescrição. </a:t>
            </a:r>
          </a:p>
        </p:txBody>
      </p:sp>
      <p:sp>
        <p:nvSpPr>
          <p:cNvPr id="26627" name="Título 1"/>
          <p:cNvSpPr>
            <a:spLocks/>
          </p:cNvSpPr>
          <p:nvPr/>
        </p:nvSpPr>
        <p:spPr bwMode="auto">
          <a:xfrm>
            <a:off x="738188" y="-57150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lstStyle/>
          <a:p>
            <a:pPr algn="ctr" defTabSz="914400" eaLnBrk="1" hangingPunct="1"/>
            <a:r>
              <a:rPr lang="pt-BR" altLang="pt-BR" sz="4000">
                <a:solidFill>
                  <a:schemeClr val="tx2"/>
                </a:solidFill>
                <a:latin typeface="Calibri" pitchFamily="34" charset="0"/>
              </a:rPr>
              <a:t>Discussão</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p:cNvSpPr>
          <p:nvPr>
            <p:ph type="title"/>
          </p:nvPr>
        </p:nvSpPr>
        <p:spPr/>
        <p:txBody>
          <a:bodyPr/>
          <a:lstStyle/>
          <a:p>
            <a:r>
              <a:rPr lang="pt-BR" smtClean="0"/>
              <a:t>             Discussão - </a:t>
            </a:r>
            <a:r>
              <a:rPr lang="pt-BR" smtClean="0">
                <a:solidFill>
                  <a:srgbClr val="FF0066"/>
                </a:solidFill>
              </a:rPr>
              <a:t>Limitações do Estudo</a:t>
            </a:r>
          </a:p>
        </p:txBody>
      </p:sp>
      <p:sp>
        <p:nvSpPr>
          <p:cNvPr id="27651" name="Rectangle 3"/>
          <p:cNvSpPr>
            <a:spLocks noGrp="1"/>
          </p:cNvSpPr>
          <p:nvPr>
            <p:ph type="body" idx="1"/>
          </p:nvPr>
        </p:nvSpPr>
        <p:spPr>
          <a:xfrm>
            <a:off x="133350" y="1935163"/>
            <a:ext cx="11449050" cy="4922837"/>
          </a:xfrm>
        </p:spPr>
        <p:txBody>
          <a:bodyPr/>
          <a:lstStyle/>
          <a:p>
            <a:pPr eaLnBrk="1" hangingPunct="1">
              <a:lnSpc>
                <a:spcPct val="80000"/>
              </a:lnSpc>
            </a:pPr>
            <a:r>
              <a:rPr lang="pt-BR" sz="2000" smtClean="0"/>
              <a:t>Uma limitação deste estudo, que é consistente com outros estudos observacionais que investigam os efeitos do tratamento, é confusão por indicação.12,30 </a:t>
            </a:r>
          </a:p>
          <a:p>
            <a:pPr eaLnBrk="1" hangingPunct="1">
              <a:lnSpc>
                <a:spcPct val="80000"/>
              </a:lnSpc>
            </a:pPr>
            <a:r>
              <a:rPr lang="pt-BR" sz="2000" b="1" smtClean="0"/>
              <a:t>Conceitualmente, os lactentes com maior risco de desfechos adversos provavelmente são os mesmos lactentes que recebem antibioticoterapia prolongada, levando a um resultado  de falsa  associação entre tratamento e desfechos adversos.</a:t>
            </a:r>
            <a:r>
              <a:rPr lang="pt-BR" sz="2000" smtClean="0"/>
              <a:t> </a:t>
            </a:r>
          </a:p>
          <a:p>
            <a:pPr eaLnBrk="1" hangingPunct="1">
              <a:lnSpc>
                <a:spcPct val="80000"/>
              </a:lnSpc>
            </a:pPr>
            <a:r>
              <a:rPr lang="pt-BR" sz="2000" smtClean="0">
                <a:solidFill>
                  <a:srgbClr val="0000FF"/>
                </a:solidFill>
              </a:rPr>
              <a:t>Este estudo teve como objetivo minimizar o impacto do confundimento por indicação usando o escore CRIB II, uma medida precisa da gravidade da doença que prediz a sobrevida até a alta da UTIN com uma AUC para a Curva ROC de  0,91-0,95.</a:t>
            </a:r>
            <a:r>
              <a:rPr lang="pt-BR" sz="2000" smtClean="0"/>
              <a:t> </a:t>
            </a:r>
          </a:p>
          <a:p>
            <a:pPr eaLnBrk="1" hangingPunct="1">
              <a:lnSpc>
                <a:spcPct val="80000"/>
              </a:lnSpc>
            </a:pPr>
            <a:r>
              <a:rPr lang="pt-BR" sz="2000" smtClean="0"/>
              <a:t>Esta AUC está acima do limiar de 0,76-0,80 necessário para evitar confundimento por indicação em estudos de modelagem.30,31 </a:t>
            </a:r>
          </a:p>
          <a:p>
            <a:pPr eaLnBrk="1" hangingPunct="1">
              <a:lnSpc>
                <a:spcPct val="80000"/>
              </a:lnSpc>
            </a:pPr>
            <a:r>
              <a:rPr lang="pt-BR" sz="2000" smtClean="0"/>
              <a:t>Segundo, a duração da terapia empírica correlacionou-se apenas fracamente com o escore CRIB II (r =0,28). </a:t>
            </a:r>
          </a:p>
          <a:p>
            <a:pPr eaLnBrk="1" hangingPunct="1">
              <a:lnSpc>
                <a:spcPct val="80000"/>
              </a:lnSpc>
            </a:pPr>
            <a:r>
              <a:rPr lang="pt-BR" sz="2000" smtClean="0"/>
              <a:t>Essa falta de correlação entre tratamento e risco foi demonstrada em estudos anteriores e torna o confundimento menos provável por indicação12,32,33. </a:t>
            </a:r>
          </a:p>
          <a:p>
            <a:pPr eaLnBrk="1" hangingPunct="1">
              <a:lnSpc>
                <a:spcPct val="80000"/>
              </a:lnSpc>
            </a:pPr>
            <a:r>
              <a:rPr lang="pt-BR" sz="2000" smtClean="0"/>
              <a:t>Notavelmente, CRIB II não foi usado anteriormente para prever o risco de sepse ou NEC, os outros 2 contribuintes para o desfecho composto neste estudo.</a:t>
            </a:r>
          </a:p>
          <a:p>
            <a:endParaRPr lang="pt-BR" sz="2000" smtClean="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ço Reservado para Conteúdo 2"/>
          <p:cNvSpPr>
            <a:spLocks noGrp="1"/>
          </p:cNvSpPr>
          <p:nvPr>
            <p:ph idx="1"/>
          </p:nvPr>
        </p:nvSpPr>
        <p:spPr>
          <a:xfrm>
            <a:off x="447675" y="928688"/>
            <a:ext cx="10972800" cy="4389437"/>
          </a:xfrm>
        </p:spPr>
        <p:txBody>
          <a:bodyPr/>
          <a:lstStyle/>
          <a:p>
            <a:pPr eaLnBrk="1" hangingPunct="1">
              <a:lnSpc>
                <a:spcPct val="80000"/>
              </a:lnSpc>
            </a:pPr>
            <a:r>
              <a:rPr lang="pt-BR" sz="1700" smtClean="0"/>
              <a:t>No entanto, vários estudos que usaram diferentes estratégias para ajustar os fatores de confusão relataram um risco similar de que os efeitos adversos advenham após a exposição prolongada a antibióticos.7-11 </a:t>
            </a:r>
          </a:p>
          <a:p>
            <a:pPr eaLnBrk="1" hangingPunct="1">
              <a:lnSpc>
                <a:spcPct val="80000"/>
              </a:lnSpc>
            </a:pPr>
            <a:r>
              <a:rPr lang="pt-BR" sz="1700" smtClean="0"/>
              <a:t>Por fim, os achados clínicos são biologicamente plausíveis no aumento da compreensão da perturbação induzida por antibióticos do microbioma bacteriano intestinal normal. </a:t>
            </a:r>
          </a:p>
          <a:p>
            <a:pPr eaLnBrk="1" hangingPunct="1">
              <a:lnSpc>
                <a:spcPct val="80000"/>
              </a:lnSpc>
            </a:pPr>
            <a:r>
              <a:rPr lang="pt-BR" sz="1700" smtClean="0"/>
              <a:t>Embora confundimento residual indubitavelmente exista, </a:t>
            </a:r>
            <a:r>
              <a:rPr lang="pt-BR" sz="1700" smtClean="0">
                <a:solidFill>
                  <a:srgbClr val="FF0000"/>
                </a:solidFill>
              </a:rPr>
              <a:t>o presente estudo sugerem que os antibióticos podem ter um papel importante no aumento do risco de resultados adversos subseqüentes entre os prematuros.</a:t>
            </a:r>
          </a:p>
          <a:p>
            <a:pPr eaLnBrk="1" hangingPunct="1">
              <a:lnSpc>
                <a:spcPct val="80000"/>
              </a:lnSpc>
            </a:pPr>
            <a:r>
              <a:rPr lang="pt-BR" sz="1700" smtClean="0"/>
              <a:t>Outras limitações incluem aquelas inerentes a um estudo retrospectivo, como a incapacidade de discernir todas as práticas pós-natais, algumas das quais podem ter influenciado o risco de sepse, NEC ou morte. </a:t>
            </a:r>
          </a:p>
          <a:p>
            <a:pPr eaLnBrk="1" hangingPunct="1">
              <a:lnSpc>
                <a:spcPct val="80000"/>
              </a:lnSpc>
            </a:pPr>
            <a:r>
              <a:rPr lang="pt-BR" sz="1700" smtClean="0">
                <a:solidFill>
                  <a:srgbClr val="FF0000"/>
                </a:solidFill>
              </a:rPr>
              <a:t>A baixa taxa (50%) de uso de corticosteroide pré-natal também pode ter impactado o desfecho composto</a:t>
            </a:r>
            <a:r>
              <a:rPr lang="pt-BR" sz="1700" smtClean="0"/>
              <a:t>. </a:t>
            </a:r>
          </a:p>
          <a:p>
            <a:pPr eaLnBrk="1" hangingPunct="1">
              <a:lnSpc>
                <a:spcPct val="80000"/>
              </a:lnSpc>
            </a:pPr>
            <a:r>
              <a:rPr lang="pt-BR" sz="1700" smtClean="0"/>
              <a:t>O estudo incluiu pacientes apenas de um único Centro. </a:t>
            </a:r>
          </a:p>
          <a:p>
            <a:pPr eaLnBrk="1" hangingPunct="1">
              <a:lnSpc>
                <a:spcPct val="80000"/>
              </a:lnSpc>
            </a:pPr>
            <a:r>
              <a:rPr lang="pt-BR" sz="1700" smtClean="0"/>
              <a:t>A padronização das práticas alimentares e uso de cateter venoso central reduz alguns desses efeitos potenciais.</a:t>
            </a:r>
          </a:p>
          <a:p>
            <a:pPr eaLnBrk="1" hangingPunct="1">
              <a:lnSpc>
                <a:spcPct val="80000"/>
              </a:lnSpc>
            </a:pPr>
            <a:r>
              <a:rPr lang="pt-BR" sz="1700" smtClean="0"/>
              <a:t> Além disso, o tamanho limitado da amostra não forneceu poder suficiente para analisar a sepse de início tardio, a NEC ou a morte como resultado individual. </a:t>
            </a:r>
          </a:p>
          <a:p>
            <a:pPr eaLnBrk="1" hangingPunct="1">
              <a:lnSpc>
                <a:spcPct val="80000"/>
              </a:lnSpc>
            </a:pPr>
            <a:r>
              <a:rPr lang="pt-BR" sz="1700" smtClean="0"/>
              <a:t>Ao analisar a exposição a antibióticos como uma variável contínua e não dicotômica (isto é, ≥5 dias versus &lt;5 dias), foi possível estimar a resposta dose-efeito. No entanto, o efeito da dose pode não ser linear.</a:t>
            </a:r>
          </a:p>
          <a:p>
            <a:pPr eaLnBrk="1" hangingPunct="1">
              <a:lnSpc>
                <a:spcPct val="80000"/>
              </a:lnSpc>
            </a:pPr>
            <a:r>
              <a:rPr lang="pt-BR" sz="1700" smtClean="0"/>
              <a:t> Risco diário de exposição a antibióticos pode aumentar ou diminuir dependendo da duração exposição. </a:t>
            </a:r>
          </a:p>
          <a:p>
            <a:pPr eaLnBrk="1" hangingPunct="1">
              <a:lnSpc>
                <a:spcPct val="80000"/>
              </a:lnSpc>
            </a:pPr>
            <a:r>
              <a:rPr lang="pt-BR" sz="1700" smtClean="0"/>
              <a:t>Por fim, foram excluídos lactentes com sepse comprovada antes dos 14 dias de idade (n = 14 [3,3%]) e os autores não poderiam  avaliar seu risco subseqüente para os desfechos de interesse. </a:t>
            </a:r>
          </a:p>
          <a:p>
            <a:pPr algn="ctr" eaLnBrk="1" hangingPunct="1">
              <a:lnSpc>
                <a:spcPct val="80000"/>
              </a:lnSpc>
            </a:pPr>
            <a:r>
              <a:rPr lang="pt-BR" sz="1700" b="1" smtClean="0">
                <a:solidFill>
                  <a:srgbClr val="FF0000"/>
                </a:solidFill>
              </a:rPr>
              <a:t>Em conclusão, este estudo suporta o risco potencial de antibioticoterapia prolongada em prematuros, RNMBP. É importante observar que uma relação dose-efeito clara foi observada em cada dia de antibioticoterapia nas primeiras 2 semanas de vida, sendo associada a um aumento de 24% no risco de sepse tardia, ECN,ou morte</a:t>
            </a:r>
            <a:r>
              <a:rPr lang="pt-BR" sz="1700" smtClean="0"/>
              <a:t>. </a:t>
            </a:r>
          </a:p>
          <a:p>
            <a:pPr algn="ctr" eaLnBrk="1" hangingPunct="1">
              <a:lnSpc>
                <a:spcPct val="80000"/>
              </a:lnSpc>
            </a:pPr>
            <a:r>
              <a:rPr lang="pt-BR" sz="1700" smtClean="0">
                <a:solidFill>
                  <a:srgbClr val="FF0000"/>
                </a:solidFill>
              </a:rPr>
              <a:t>Nossos presentes achados  sugerem que o risco de exposição prolongada a antibióticos para lactentes sem infecção comprovada é substancial.</a:t>
            </a:r>
            <a:r>
              <a:rPr lang="pt-BR" sz="1700" smtClean="0"/>
              <a:t> </a:t>
            </a:r>
            <a:r>
              <a:rPr lang="pt-BR" sz="1700" smtClean="0">
                <a:solidFill>
                  <a:srgbClr val="0000FF"/>
                </a:solidFill>
              </a:rPr>
              <a:t>Os esforços de administração de antibióticos para limitar a exposição a antibióticos desnecessários, minimizando a duração da terapia, são necessários com urgência. </a:t>
            </a:r>
          </a:p>
        </p:txBody>
      </p:sp>
      <p:sp>
        <p:nvSpPr>
          <p:cNvPr id="28675" name="Título 1"/>
          <p:cNvSpPr>
            <a:spLocks/>
          </p:cNvSpPr>
          <p:nvPr/>
        </p:nvSpPr>
        <p:spPr bwMode="auto">
          <a:xfrm>
            <a:off x="738188" y="-571500"/>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rIns="0" bIns="0" anchor="b"/>
          <a:lstStyle/>
          <a:p>
            <a:pPr algn="ctr" defTabSz="914400" eaLnBrk="1" hangingPunct="1"/>
            <a:r>
              <a:rPr lang="pt-BR" altLang="pt-BR" sz="4000">
                <a:solidFill>
                  <a:schemeClr val="tx2"/>
                </a:solidFill>
                <a:latin typeface="Calibri" pitchFamily="34" charset="0"/>
              </a:rPr>
              <a:t>Discussão</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ítulo 1"/>
          <p:cNvSpPr>
            <a:spLocks noGrp="1"/>
          </p:cNvSpPr>
          <p:nvPr>
            <p:ph type="title"/>
          </p:nvPr>
        </p:nvSpPr>
        <p:spPr/>
        <p:txBody>
          <a:bodyPr/>
          <a:lstStyle/>
          <a:p>
            <a:pPr algn="ctr" eaLnBrk="1" hangingPunct="1"/>
            <a:r>
              <a:rPr lang="pt-BR" altLang="pt-BR" smtClean="0">
                <a:solidFill>
                  <a:srgbClr val="0000FF"/>
                </a:solidFill>
              </a:rPr>
              <a:t>Conclusão</a:t>
            </a:r>
          </a:p>
        </p:txBody>
      </p:sp>
      <p:sp>
        <p:nvSpPr>
          <p:cNvPr id="29699" name="Espaço Reservado para Conteúdo 2"/>
          <p:cNvSpPr>
            <a:spLocks noGrp="1"/>
          </p:cNvSpPr>
          <p:nvPr>
            <p:ph idx="1"/>
          </p:nvPr>
        </p:nvSpPr>
        <p:spPr/>
        <p:txBody>
          <a:bodyPr/>
          <a:lstStyle/>
          <a:p>
            <a:pPr eaLnBrk="1" hangingPunct="1"/>
            <a:r>
              <a:rPr lang="pt-BR" altLang="pt-BR" smtClean="0"/>
              <a:t>Dos 374 lactentes, 70 (19%) tinham sepse tardia, NEC ou morte após 14 dias de idade. A mediana do número de dias de antibioticoterapia e tempo de terapia foi de 5,5 e 3,0, respectivamente. </a:t>
            </a:r>
            <a:r>
              <a:rPr lang="pt-BR" altLang="pt-BR" smtClean="0">
                <a:solidFill>
                  <a:srgbClr val="FF0000"/>
                </a:solidFill>
              </a:rPr>
              <a:t>Na análise multivariada após o controle da gravidade da doença, cada dia de antibioticoterapia foi associado a um aumento de 1,24 vezes no risco de sepse, NEC ou morte (OR, 1,24; IC95%, 1,17-1,31). O risco foi semelhante quando o tempo de terapia foi utilizado (OR, 1,47; 95% CI, 1,32-1,64</a:t>
            </a:r>
            <a:r>
              <a:rPr lang="pt-BR" altLang="pt-BR" smtClean="0"/>
              <a:t>).</a:t>
            </a:r>
          </a:p>
          <a:p>
            <a:pPr algn="ctr" eaLnBrk="1" hangingPunct="1"/>
            <a:r>
              <a:rPr lang="pt-BR" altLang="pt-BR" b="1" smtClean="0">
                <a:solidFill>
                  <a:srgbClr val="FF0000"/>
                </a:solidFill>
              </a:rPr>
              <a:t>Após o controle da gravidade da doença, cada dia de antibioticoterapia fornecida a prematuros de muito baixo peso nas primeiras 2 semanas de vida está associada a um risco aumentado de sepse tardia, ECN ou morte.</a:t>
            </a:r>
          </a:p>
          <a:p>
            <a:pPr eaLnBrk="1" hangingPunct="1"/>
            <a:endParaRPr lang="pt-BR" altLang="pt-BR" b="1" smtClean="0">
              <a:solidFill>
                <a:srgbClr val="FF0000"/>
              </a:solidFill>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366838"/>
            <a:ext cx="12085638" cy="4606925"/>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657225" y="612775"/>
            <a:ext cx="10972800" cy="417513"/>
          </a:xfrm>
        </p:spPr>
        <p:txBody>
          <a:bodyPr>
            <a:normAutofit fontScale="90000"/>
          </a:bodyPr>
          <a:lstStyle/>
          <a:p>
            <a:pPr algn="ctr" eaLnBrk="1" hangingPunct="1">
              <a:defRPr/>
            </a:pPr>
            <a:r>
              <a:rPr lang="en-US" altLang="pt-BR" sz="4500" dirty="0" smtClean="0"/>
              <a:t>Referências (em forma de links!)</a:t>
            </a:r>
            <a:endParaRPr lang="pt-BR" altLang="pt-BR" sz="4500" dirty="0" smtClean="0"/>
          </a:p>
        </p:txBody>
      </p:sp>
      <p:sp>
        <p:nvSpPr>
          <p:cNvPr id="3" name="Espaço Reservado para Conteúdo 2"/>
          <p:cNvSpPr>
            <a:spLocks noGrp="1"/>
          </p:cNvSpPr>
          <p:nvPr>
            <p:ph idx="1"/>
          </p:nvPr>
        </p:nvSpPr>
        <p:spPr>
          <a:xfrm>
            <a:off x="4117975" y="1109663"/>
            <a:ext cx="12080875" cy="5511800"/>
          </a:xfrm>
        </p:spPr>
        <p:txBody>
          <a:bodyPr>
            <a:normAutofit fontScale="40000" lnSpcReduction="20000"/>
          </a:bodyPr>
          <a:lstStyle/>
          <a:p>
            <a:pPr marL="274320" indent="-274320" eaLnBrk="1" fontAlgn="auto" hangingPunct="1">
              <a:spcAft>
                <a:spcPts val="0"/>
              </a:spcAft>
              <a:buClr>
                <a:schemeClr val="accent3"/>
              </a:buClr>
              <a:buFont typeface="Wingdings 2"/>
              <a:buChar char=""/>
              <a:defRPr/>
            </a:pPr>
            <a:r>
              <a:rPr lang="en-US" dirty="0"/>
              <a:t>References</a:t>
            </a:r>
            <a:endParaRPr lang="pt-BR" dirty="0"/>
          </a:p>
          <a:p>
            <a:pPr marL="274320" indent="-274320" eaLnBrk="1" fontAlgn="auto" hangingPunct="1">
              <a:spcAft>
                <a:spcPts val="0"/>
              </a:spcAft>
              <a:buClr>
                <a:schemeClr val="accent3"/>
              </a:buClr>
              <a:buFont typeface="Wingdings 2"/>
              <a:buChar char=""/>
              <a:defRPr/>
            </a:pPr>
            <a:r>
              <a:rPr lang="en-US" dirty="0"/>
              <a:t>1. </a:t>
            </a:r>
            <a:r>
              <a:rPr lang="en-US" dirty="0">
                <a:hlinkClick r:id="rId2"/>
              </a:rPr>
              <a:t>Clark</a:t>
            </a:r>
            <a:r>
              <a:rPr lang="en-US" dirty="0"/>
              <a:t> </a:t>
            </a:r>
            <a:r>
              <a:rPr lang="en-US" dirty="0">
                <a:hlinkClick r:id="rId2"/>
              </a:rPr>
              <a:t>RH,</a:t>
            </a:r>
            <a:r>
              <a:rPr lang="en-US" dirty="0"/>
              <a:t> </a:t>
            </a:r>
            <a:r>
              <a:rPr lang="en-US" dirty="0">
                <a:hlinkClick r:id="rId2"/>
              </a:rPr>
              <a:t>Bloom</a:t>
            </a:r>
            <a:r>
              <a:rPr lang="en-US" dirty="0"/>
              <a:t> </a:t>
            </a:r>
            <a:r>
              <a:rPr lang="en-US" dirty="0">
                <a:hlinkClick r:id="rId2"/>
              </a:rPr>
              <a:t>BT,</a:t>
            </a:r>
            <a:r>
              <a:rPr lang="en-US" dirty="0"/>
              <a:t> </a:t>
            </a:r>
            <a:r>
              <a:rPr lang="en-US" dirty="0">
                <a:hlinkClick r:id="rId2"/>
              </a:rPr>
              <a:t>Spitzer</a:t>
            </a:r>
            <a:r>
              <a:rPr lang="en-US" dirty="0"/>
              <a:t> </a:t>
            </a:r>
            <a:r>
              <a:rPr lang="en-US" dirty="0">
                <a:hlinkClick r:id="rId2"/>
              </a:rPr>
              <a:t>AR,</a:t>
            </a:r>
            <a:r>
              <a:rPr lang="en-US" dirty="0"/>
              <a:t> </a:t>
            </a:r>
            <a:r>
              <a:rPr lang="en-US" dirty="0">
                <a:hlinkClick r:id="rId2"/>
              </a:rPr>
              <a:t>Gerstmann</a:t>
            </a:r>
            <a:r>
              <a:rPr lang="en-US" dirty="0"/>
              <a:t> </a:t>
            </a:r>
            <a:r>
              <a:rPr lang="en-US" dirty="0">
                <a:hlinkClick r:id="rId2"/>
              </a:rPr>
              <a:t>DR.</a:t>
            </a:r>
            <a:r>
              <a:rPr lang="en-US" dirty="0"/>
              <a:t> </a:t>
            </a:r>
            <a:r>
              <a:rPr lang="en-US" dirty="0">
                <a:hlinkClick r:id="rId2"/>
              </a:rPr>
              <a:t>Reported</a:t>
            </a:r>
            <a:r>
              <a:rPr lang="en-US" dirty="0"/>
              <a:t> </a:t>
            </a:r>
            <a:r>
              <a:rPr lang="en-US" dirty="0">
                <a:hlinkClick r:id="rId2"/>
              </a:rPr>
              <a:t>medication</a:t>
            </a:r>
            <a:endParaRPr lang="pt-BR" dirty="0"/>
          </a:p>
          <a:p>
            <a:pPr marL="274320" indent="-274320" eaLnBrk="1" fontAlgn="auto" hangingPunct="1">
              <a:spcAft>
                <a:spcPts val="0"/>
              </a:spcAft>
              <a:buClr>
                <a:schemeClr val="accent3"/>
              </a:buClr>
              <a:buFont typeface="Wingdings 2"/>
              <a:buChar char=""/>
              <a:defRPr/>
            </a:pPr>
            <a:r>
              <a:rPr lang="en-US" dirty="0">
                <a:hlinkClick r:id="rId2"/>
              </a:rPr>
              <a:t>use</a:t>
            </a:r>
            <a:r>
              <a:rPr lang="en-US" dirty="0"/>
              <a:t> </a:t>
            </a:r>
            <a:r>
              <a:rPr lang="en-US" dirty="0">
                <a:hlinkClick r:id="rId2"/>
              </a:rPr>
              <a:t>in</a:t>
            </a:r>
            <a:r>
              <a:rPr lang="en-US" dirty="0"/>
              <a:t> </a:t>
            </a:r>
            <a:r>
              <a:rPr lang="en-US" dirty="0">
                <a:hlinkClick r:id="rId2"/>
              </a:rPr>
              <a:t>the</a:t>
            </a:r>
            <a:r>
              <a:rPr lang="en-US" dirty="0"/>
              <a:t> </a:t>
            </a:r>
            <a:r>
              <a:rPr lang="en-US" dirty="0">
                <a:hlinkClick r:id="rId2"/>
              </a:rPr>
              <a:t>neonatal</a:t>
            </a:r>
            <a:r>
              <a:rPr lang="en-US" dirty="0"/>
              <a:t> </a:t>
            </a:r>
            <a:r>
              <a:rPr lang="en-US" dirty="0">
                <a:hlinkClick r:id="rId2"/>
              </a:rPr>
              <a:t>intensive</a:t>
            </a:r>
            <a:r>
              <a:rPr lang="en-US" dirty="0"/>
              <a:t> </a:t>
            </a:r>
            <a:r>
              <a:rPr lang="en-US" dirty="0">
                <a:hlinkClick r:id="rId2"/>
              </a:rPr>
              <a:t>care</a:t>
            </a:r>
            <a:r>
              <a:rPr lang="en-US" dirty="0"/>
              <a:t> </a:t>
            </a:r>
            <a:r>
              <a:rPr lang="en-US" dirty="0">
                <a:hlinkClick r:id="rId2"/>
              </a:rPr>
              <a:t>unit:</a:t>
            </a:r>
            <a:r>
              <a:rPr lang="en-US" dirty="0"/>
              <a:t> </a:t>
            </a:r>
            <a:r>
              <a:rPr lang="en-US" dirty="0">
                <a:hlinkClick r:id="rId2"/>
              </a:rPr>
              <a:t>data</a:t>
            </a:r>
            <a:r>
              <a:rPr lang="en-US" dirty="0"/>
              <a:t> </a:t>
            </a:r>
            <a:r>
              <a:rPr lang="en-US" dirty="0">
                <a:hlinkClick r:id="rId2"/>
              </a:rPr>
              <a:t>from</a:t>
            </a:r>
            <a:r>
              <a:rPr lang="en-US" dirty="0"/>
              <a:t> </a:t>
            </a:r>
            <a:r>
              <a:rPr lang="en-US" dirty="0">
                <a:hlinkClick r:id="rId2"/>
              </a:rPr>
              <a:t>a</a:t>
            </a:r>
            <a:r>
              <a:rPr lang="en-US" dirty="0"/>
              <a:t> </a:t>
            </a:r>
            <a:r>
              <a:rPr lang="en-US" dirty="0">
                <a:hlinkClick r:id="rId2"/>
              </a:rPr>
              <a:t>large</a:t>
            </a:r>
            <a:r>
              <a:rPr lang="en-US" dirty="0"/>
              <a:t> </a:t>
            </a:r>
            <a:r>
              <a:rPr lang="en-US" dirty="0">
                <a:hlinkClick r:id="rId2"/>
              </a:rPr>
              <a:t>national</a:t>
            </a:r>
            <a:r>
              <a:rPr lang="en-US" dirty="0"/>
              <a:t> </a:t>
            </a:r>
            <a:r>
              <a:rPr lang="en-US" dirty="0">
                <a:hlinkClick r:id="rId2"/>
              </a:rPr>
              <a:t>data</a:t>
            </a:r>
            <a:endParaRPr lang="pt-BR" dirty="0"/>
          </a:p>
          <a:p>
            <a:pPr marL="274320" indent="-274320" eaLnBrk="1" fontAlgn="auto" hangingPunct="1">
              <a:spcAft>
                <a:spcPts val="0"/>
              </a:spcAft>
              <a:buClr>
                <a:schemeClr val="accent3"/>
              </a:buClr>
              <a:buFont typeface="Wingdings 2"/>
              <a:buChar char=""/>
              <a:defRPr/>
            </a:pPr>
            <a:r>
              <a:rPr lang="en-US" dirty="0">
                <a:hlinkClick r:id="rId2"/>
              </a:rPr>
              <a:t>set.</a:t>
            </a:r>
            <a:r>
              <a:rPr lang="en-US" dirty="0"/>
              <a:t> </a:t>
            </a:r>
            <a:r>
              <a:rPr lang="en-US" dirty="0">
                <a:hlinkClick r:id="rId2"/>
              </a:rPr>
              <a:t>Pediatrics</a:t>
            </a:r>
            <a:r>
              <a:rPr lang="en-US" dirty="0"/>
              <a:t> </a:t>
            </a:r>
            <a:r>
              <a:rPr lang="en-US" dirty="0">
                <a:hlinkClick r:id="rId2"/>
              </a:rPr>
              <a:t>2006;117:1979-87.</a:t>
            </a:r>
            <a:endParaRPr lang="pt-BR" dirty="0"/>
          </a:p>
          <a:p>
            <a:pPr marL="274320" indent="-274320" eaLnBrk="1" fontAlgn="auto" hangingPunct="1">
              <a:spcAft>
                <a:spcPts val="0"/>
              </a:spcAft>
              <a:buClr>
                <a:schemeClr val="accent3"/>
              </a:buClr>
              <a:buFont typeface="Wingdings 2"/>
              <a:buChar char=""/>
              <a:defRPr/>
            </a:pPr>
            <a:r>
              <a:rPr lang="en-US" dirty="0"/>
              <a:t>2. </a:t>
            </a:r>
            <a:r>
              <a:rPr lang="en-US" dirty="0">
                <a:hlinkClick r:id="rId3"/>
              </a:rPr>
              <a:t>Hsieh</a:t>
            </a:r>
            <a:r>
              <a:rPr lang="en-US" dirty="0"/>
              <a:t> </a:t>
            </a:r>
            <a:r>
              <a:rPr lang="en-US" dirty="0">
                <a:hlinkClick r:id="rId3"/>
              </a:rPr>
              <a:t>EM,</a:t>
            </a:r>
            <a:r>
              <a:rPr lang="en-US" dirty="0"/>
              <a:t> </a:t>
            </a:r>
            <a:r>
              <a:rPr lang="en-US" dirty="0">
                <a:hlinkClick r:id="rId3"/>
              </a:rPr>
              <a:t>Hornik</a:t>
            </a:r>
            <a:r>
              <a:rPr lang="en-US" dirty="0"/>
              <a:t> </a:t>
            </a:r>
            <a:r>
              <a:rPr lang="en-US" dirty="0">
                <a:hlinkClick r:id="rId3"/>
              </a:rPr>
              <a:t>CP,</a:t>
            </a:r>
            <a:r>
              <a:rPr lang="en-US" dirty="0"/>
              <a:t> </a:t>
            </a:r>
            <a:r>
              <a:rPr lang="en-US" dirty="0">
                <a:hlinkClick r:id="rId3"/>
              </a:rPr>
              <a:t>Clark</a:t>
            </a:r>
            <a:r>
              <a:rPr lang="en-US" dirty="0"/>
              <a:t> </a:t>
            </a:r>
            <a:r>
              <a:rPr lang="en-US" dirty="0">
                <a:hlinkClick r:id="rId3"/>
              </a:rPr>
              <a:t>RH,</a:t>
            </a:r>
            <a:r>
              <a:rPr lang="en-US" dirty="0"/>
              <a:t> </a:t>
            </a:r>
            <a:r>
              <a:rPr lang="en-US" dirty="0">
                <a:hlinkClick r:id="rId3"/>
              </a:rPr>
              <a:t>Laughon</a:t>
            </a:r>
            <a:r>
              <a:rPr lang="en-US" dirty="0"/>
              <a:t> </a:t>
            </a:r>
            <a:r>
              <a:rPr lang="en-US" dirty="0">
                <a:hlinkClick r:id="rId3"/>
              </a:rPr>
              <a:t>MM,</a:t>
            </a:r>
            <a:r>
              <a:rPr lang="en-US" dirty="0"/>
              <a:t> </a:t>
            </a:r>
            <a:r>
              <a:rPr lang="en-US" dirty="0">
                <a:hlinkClick r:id="rId3"/>
              </a:rPr>
              <a:t>Benjamin</a:t>
            </a:r>
            <a:r>
              <a:rPr lang="en-US" dirty="0"/>
              <a:t> </a:t>
            </a:r>
            <a:r>
              <a:rPr lang="en-US" dirty="0">
                <a:hlinkClick r:id="rId3"/>
              </a:rPr>
              <a:t>DK,</a:t>
            </a:r>
            <a:r>
              <a:rPr lang="en-US" dirty="0"/>
              <a:t> </a:t>
            </a:r>
            <a:r>
              <a:rPr lang="en-US" dirty="0">
                <a:hlinkClick r:id="rId3"/>
              </a:rPr>
              <a:t>Smith</a:t>
            </a:r>
            <a:endParaRPr lang="pt-BR" dirty="0"/>
          </a:p>
          <a:p>
            <a:pPr marL="274320" indent="-274320" eaLnBrk="1" fontAlgn="auto" hangingPunct="1">
              <a:spcAft>
                <a:spcPts val="0"/>
              </a:spcAft>
              <a:buClr>
                <a:schemeClr val="accent3"/>
              </a:buClr>
              <a:buFont typeface="Wingdings 2"/>
              <a:buChar char=""/>
              <a:defRPr/>
            </a:pPr>
            <a:r>
              <a:rPr lang="en-US" dirty="0">
                <a:hlinkClick r:id="rId3"/>
              </a:rPr>
              <a:t>PB.</a:t>
            </a:r>
            <a:r>
              <a:rPr lang="en-US" dirty="0"/>
              <a:t> </a:t>
            </a:r>
            <a:r>
              <a:rPr lang="en-US" dirty="0">
                <a:hlinkClick r:id="rId3"/>
              </a:rPr>
              <a:t>Medication</a:t>
            </a:r>
            <a:r>
              <a:rPr lang="en-US" dirty="0"/>
              <a:t> </a:t>
            </a:r>
            <a:r>
              <a:rPr lang="en-US" dirty="0">
                <a:hlinkClick r:id="rId3"/>
              </a:rPr>
              <a:t>use</a:t>
            </a:r>
            <a:r>
              <a:rPr lang="en-US" dirty="0"/>
              <a:t> </a:t>
            </a:r>
            <a:r>
              <a:rPr lang="en-US" dirty="0">
                <a:hlinkClick r:id="rId3"/>
              </a:rPr>
              <a:t>in</a:t>
            </a:r>
            <a:r>
              <a:rPr lang="en-US" dirty="0"/>
              <a:t> </a:t>
            </a:r>
            <a:r>
              <a:rPr lang="en-US" dirty="0">
                <a:hlinkClick r:id="rId3"/>
              </a:rPr>
              <a:t>the</a:t>
            </a:r>
            <a:r>
              <a:rPr lang="en-US" dirty="0"/>
              <a:t> </a:t>
            </a:r>
            <a:r>
              <a:rPr lang="en-US" dirty="0">
                <a:hlinkClick r:id="rId3"/>
              </a:rPr>
              <a:t>neonatal</a:t>
            </a:r>
            <a:r>
              <a:rPr lang="en-US" dirty="0"/>
              <a:t> </a:t>
            </a:r>
            <a:r>
              <a:rPr lang="en-US" dirty="0">
                <a:hlinkClick r:id="rId3"/>
              </a:rPr>
              <a:t>intensive</a:t>
            </a:r>
            <a:r>
              <a:rPr lang="en-US" dirty="0"/>
              <a:t> </a:t>
            </a:r>
            <a:r>
              <a:rPr lang="en-US" dirty="0">
                <a:hlinkClick r:id="rId3"/>
              </a:rPr>
              <a:t>care</a:t>
            </a:r>
            <a:r>
              <a:rPr lang="en-US" dirty="0"/>
              <a:t> </a:t>
            </a:r>
            <a:r>
              <a:rPr lang="en-US" dirty="0">
                <a:hlinkClick r:id="rId3"/>
              </a:rPr>
              <a:t>unit.</a:t>
            </a:r>
            <a:r>
              <a:rPr lang="en-US" dirty="0"/>
              <a:t> </a:t>
            </a:r>
            <a:r>
              <a:rPr lang="en-US" dirty="0">
                <a:hlinkClick r:id="rId3"/>
              </a:rPr>
              <a:t>Am</a:t>
            </a:r>
            <a:r>
              <a:rPr lang="en-US" dirty="0"/>
              <a:t> </a:t>
            </a:r>
            <a:r>
              <a:rPr lang="en-US" dirty="0">
                <a:hlinkClick r:id="rId3"/>
              </a:rPr>
              <a:t>J</a:t>
            </a:r>
            <a:r>
              <a:rPr lang="en-US" dirty="0"/>
              <a:t> </a:t>
            </a:r>
            <a:r>
              <a:rPr lang="en-US" dirty="0">
                <a:hlinkClick r:id="rId3"/>
              </a:rPr>
              <a:t>Perinatol</a:t>
            </a:r>
            <a:endParaRPr lang="pt-BR" dirty="0"/>
          </a:p>
          <a:p>
            <a:pPr marL="274320" indent="-274320" eaLnBrk="1" fontAlgn="auto" hangingPunct="1">
              <a:spcAft>
                <a:spcPts val="0"/>
              </a:spcAft>
              <a:buClr>
                <a:schemeClr val="accent3"/>
              </a:buClr>
              <a:buFont typeface="Wingdings 2"/>
              <a:buChar char=""/>
              <a:defRPr/>
            </a:pPr>
            <a:r>
              <a:rPr lang="en-US" dirty="0">
                <a:hlinkClick r:id="rId3"/>
              </a:rPr>
              <a:t>2014;31:811-21.</a:t>
            </a:r>
            <a:endParaRPr lang="pt-BR" dirty="0"/>
          </a:p>
          <a:p>
            <a:pPr marL="274320" indent="-274320" eaLnBrk="1" fontAlgn="auto" hangingPunct="1">
              <a:spcAft>
                <a:spcPts val="0"/>
              </a:spcAft>
              <a:buClr>
                <a:schemeClr val="accent3"/>
              </a:buClr>
              <a:buFont typeface="Wingdings 2"/>
              <a:buChar char=""/>
              <a:defRPr/>
            </a:pPr>
            <a:r>
              <a:rPr lang="en-US" dirty="0"/>
              <a:t>3. </a:t>
            </a:r>
            <a:r>
              <a:rPr lang="en-US" dirty="0">
                <a:hlinkClick r:id="rId4"/>
              </a:rPr>
              <a:t>Greenwood</a:t>
            </a:r>
            <a:r>
              <a:rPr lang="en-US" dirty="0"/>
              <a:t> </a:t>
            </a:r>
            <a:r>
              <a:rPr lang="en-US" dirty="0">
                <a:hlinkClick r:id="rId4"/>
              </a:rPr>
              <a:t>C,</a:t>
            </a:r>
            <a:r>
              <a:rPr lang="en-US" dirty="0"/>
              <a:t> </a:t>
            </a:r>
            <a:r>
              <a:rPr lang="en-US" dirty="0">
                <a:hlinkClick r:id="rId4"/>
              </a:rPr>
              <a:t>Morrow</a:t>
            </a:r>
            <a:r>
              <a:rPr lang="en-US" dirty="0"/>
              <a:t> </a:t>
            </a:r>
            <a:r>
              <a:rPr lang="en-US" dirty="0">
                <a:hlinkClick r:id="rId4"/>
              </a:rPr>
              <a:t>AL,</a:t>
            </a:r>
            <a:r>
              <a:rPr lang="en-US" dirty="0"/>
              <a:t> </a:t>
            </a:r>
            <a:r>
              <a:rPr lang="en-US" dirty="0">
                <a:hlinkClick r:id="rId4"/>
              </a:rPr>
              <a:t>Lagomarcino</a:t>
            </a:r>
            <a:r>
              <a:rPr lang="en-US" dirty="0"/>
              <a:t> </a:t>
            </a:r>
            <a:r>
              <a:rPr lang="en-US" dirty="0">
                <a:hlinkClick r:id="rId4"/>
              </a:rPr>
              <a:t>AJ,</a:t>
            </a:r>
            <a:r>
              <a:rPr lang="en-US" dirty="0"/>
              <a:t> </a:t>
            </a:r>
            <a:r>
              <a:rPr lang="en-US" dirty="0">
                <a:hlinkClick r:id="rId4"/>
              </a:rPr>
              <a:t>Altaye</a:t>
            </a:r>
            <a:r>
              <a:rPr lang="en-US" dirty="0"/>
              <a:t> </a:t>
            </a:r>
            <a:r>
              <a:rPr lang="en-US" dirty="0">
                <a:hlinkClick r:id="rId4"/>
              </a:rPr>
              <a:t>M,</a:t>
            </a:r>
            <a:r>
              <a:rPr lang="en-US" dirty="0"/>
              <a:t> </a:t>
            </a:r>
            <a:r>
              <a:rPr lang="en-US" dirty="0">
                <a:hlinkClick r:id="rId4"/>
              </a:rPr>
              <a:t>Taft</a:t>
            </a:r>
            <a:r>
              <a:rPr lang="en-US" dirty="0"/>
              <a:t> </a:t>
            </a:r>
            <a:r>
              <a:rPr lang="en-US" dirty="0">
                <a:hlinkClick r:id="rId4"/>
              </a:rPr>
              <a:t>DH,</a:t>
            </a:r>
            <a:r>
              <a:rPr lang="en-US" dirty="0"/>
              <a:t> </a:t>
            </a:r>
            <a:r>
              <a:rPr lang="en-US" dirty="0">
                <a:hlinkClick r:id="rId4"/>
              </a:rPr>
              <a:t>Yu</a:t>
            </a:r>
            <a:r>
              <a:rPr lang="en-US" dirty="0"/>
              <a:t> </a:t>
            </a:r>
            <a:r>
              <a:rPr lang="en-US" dirty="0">
                <a:hlinkClick r:id="rId4"/>
              </a:rPr>
              <a:t>Z,</a:t>
            </a:r>
            <a:endParaRPr lang="pt-BR" dirty="0"/>
          </a:p>
          <a:p>
            <a:pPr marL="274320" indent="-274320" eaLnBrk="1" fontAlgn="auto" hangingPunct="1">
              <a:spcAft>
                <a:spcPts val="0"/>
              </a:spcAft>
              <a:buClr>
                <a:schemeClr val="accent3"/>
              </a:buClr>
              <a:buFont typeface="Wingdings 2"/>
              <a:buChar char=""/>
              <a:defRPr/>
            </a:pPr>
            <a:r>
              <a:rPr lang="en-US" dirty="0">
                <a:hlinkClick r:id="rId4"/>
              </a:rPr>
              <a:t>et</a:t>
            </a:r>
            <a:r>
              <a:rPr lang="en-US" dirty="0"/>
              <a:t> </a:t>
            </a:r>
            <a:r>
              <a:rPr lang="en-US" dirty="0">
                <a:hlinkClick r:id="rId4"/>
              </a:rPr>
              <a:t>al.</a:t>
            </a:r>
            <a:r>
              <a:rPr lang="en-US" dirty="0"/>
              <a:t> </a:t>
            </a:r>
            <a:r>
              <a:rPr lang="en-US" dirty="0">
                <a:hlinkClick r:id="rId4"/>
              </a:rPr>
              <a:t>Early</a:t>
            </a:r>
            <a:r>
              <a:rPr lang="en-US" dirty="0"/>
              <a:t> </a:t>
            </a:r>
            <a:r>
              <a:rPr lang="en-US" dirty="0">
                <a:hlinkClick r:id="rId4"/>
              </a:rPr>
              <a:t>empiric</a:t>
            </a:r>
            <a:r>
              <a:rPr lang="en-US" dirty="0"/>
              <a:t> </a:t>
            </a:r>
            <a:r>
              <a:rPr lang="en-US" dirty="0">
                <a:hlinkClick r:id="rId4"/>
              </a:rPr>
              <a:t>antibiotic</a:t>
            </a:r>
            <a:r>
              <a:rPr lang="en-US" dirty="0"/>
              <a:t> </a:t>
            </a:r>
            <a:r>
              <a:rPr lang="en-US" dirty="0">
                <a:hlinkClick r:id="rId4"/>
              </a:rPr>
              <a:t>use</a:t>
            </a:r>
            <a:r>
              <a:rPr lang="en-US" dirty="0"/>
              <a:t> </a:t>
            </a:r>
            <a:r>
              <a:rPr lang="en-US" dirty="0">
                <a:hlinkClick r:id="rId4"/>
              </a:rPr>
              <a:t>in</a:t>
            </a:r>
            <a:r>
              <a:rPr lang="en-US" dirty="0"/>
              <a:t> </a:t>
            </a:r>
            <a:r>
              <a:rPr lang="en-US" dirty="0">
                <a:hlinkClick r:id="rId4"/>
              </a:rPr>
              <a:t>preterm</a:t>
            </a:r>
            <a:r>
              <a:rPr lang="en-US" dirty="0"/>
              <a:t> </a:t>
            </a:r>
            <a:r>
              <a:rPr lang="en-US" dirty="0">
                <a:hlinkClick r:id="rId4"/>
              </a:rPr>
              <a:t>infants</a:t>
            </a:r>
            <a:r>
              <a:rPr lang="en-US" dirty="0"/>
              <a:t> </a:t>
            </a:r>
            <a:r>
              <a:rPr lang="en-US" dirty="0">
                <a:hlinkClick r:id="rId4"/>
              </a:rPr>
              <a:t>is</a:t>
            </a:r>
            <a:r>
              <a:rPr lang="en-US" dirty="0"/>
              <a:t> </a:t>
            </a:r>
            <a:r>
              <a:rPr lang="en-US" dirty="0">
                <a:hlinkClick r:id="rId4"/>
              </a:rPr>
              <a:t>associated</a:t>
            </a:r>
            <a:r>
              <a:rPr lang="en-US" dirty="0"/>
              <a:t> </a:t>
            </a:r>
            <a:r>
              <a:rPr lang="en-US" dirty="0">
                <a:hlinkClick r:id="rId4"/>
              </a:rPr>
              <a:t>with</a:t>
            </a:r>
            <a:endParaRPr lang="pt-BR" dirty="0"/>
          </a:p>
          <a:p>
            <a:pPr marL="274320" indent="-274320" eaLnBrk="1" fontAlgn="auto" hangingPunct="1">
              <a:spcAft>
                <a:spcPts val="0"/>
              </a:spcAft>
              <a:buClr>
                <a:schemeClr val="accent3"/>
              </a:buClr>
              <a:buFont typeface="Wingdings 2"/>
              <a:buChar char=""/>
              <a:defRPr/>
            </a:pPr>
            <a:r>
              <a:rPr lang="en-US" dirty="0">
                <a:hlinkClick r:id="rId4"/>
              </a:rPr>
              <a:t>lower</a:t>
            </a:r>
            <a:r>
              <a:rPr lang="en-US" dirty="0"/>
              <a:t> </a:t>
            </a:r>
            <a:r>
              <a:rPr lang="en-US" dirty="0">
                <a:hlinkClick r:id="rId4"/>
              </a:rPr>
              <a:t>bacterial</a:t>
            </a:r>
            <a:r>
              <a:rPr lang="en-US" dirty="0"/>
              <a:t> </a:t>
            </a:r>
            <a:r>
              <a:rPr lang="en-US" dirty="0">
                <a:hlinkClick r:id="rId4"/>
              </a:rPr>
              <a:t>diversity</a:t>
            </a:r>
            <a:r>
              <a:rPr lang="en-US" dirty="0"/>
              <a:t> </a:t>
            </a:r>
            <a:r>
              <a:rPr lang="en-US" dirty="0">
                <a:hlinkClick r:id="rId4"/>
              </a:rPr>
              <a:t>and</a:t>
            </a:r>
            <a:r>
              <a:rPr lang="en-US" dirty="0"/>
              <a:t> </a:t>
            </a:r>
            <a:r>
              <a:rPr lang="en-US" dirty="0">
                <a:hlinkClick r:id="rId4"/>
              </a:rPr>
              <a:t>higher</a:t>
            </a:r>
            <a:r>
              <a:rPr lang="en-US" dirty="0"/>
              <a:t> </a:t>
            </a:r>
            <a:r>
              <a:rPr lang="en-US" dirty="0">
                <a:hlinkClick r:id="rId4"/>
              </a:rPr>
              <a:t>relative</a:t>
            </a:r>
            <a:r>
              <a:rPr lang="en-US" dirty="0"/>
              <a:t> </a:t>
            </a:r>
            <a:r>
              <a:rPr lang="en-US" dirty="0">
                <a:hlinkClick r:id="rId4"/>
              </a:rPr>
              <a:t>abundance</a:t>
            </a:r>
            <a:r>
              <a:rPr lang="en-US" dirty="0"/>
              <a:t> </a:t>
            </a:r>
            <a:r>
              <a:rPr lang="en-US" dirty="0">
                <a:hlinkClick r:id="rId4"/>
              </a:rPr>
              <a:t>of</a:t>
            </a:r>
            <a:r>
              <a:rPr lang="en-US" dirty="0"/>
              <a:t> </a:t>
            </a:r>
            <a:r>
              <a:rPr lang="en-US" dirty="0">
                <a:hlinkClick r:id="rId4"/>
              </a:rPr>
              <a:t>Enterobacter.</a:t>
            </a:r>
            <a:endParaRPr lang="pt-BR" dirty="0"/>
          </a:p>
          <a:p>
            <a:pPr marL="274320" indent="-274320" eaLnBrk="1" fontAlgn="auto" hangingPunct="1">
              <a:spcAft>
                <a:spcPts val="0"/>
              </a:spcAft>
              <a:buClr>
                <a:schemeClr val="accent3"/>
              </a:buClr>
              <a:buFont typeface="Wingdings 2"/>
              <a:buChar char=""/>
              <a:defRPr/>
            </a:pPr>
            <a:r>
              <a:rPr lang="en-US" dirty="0">
                <a:hlinkClick r:id="rId4"/>
              </a:rPr>
              <a:t>J</a:t>
            </a:r>
            <a:r>
              <a:rPr lang="en-US" dirty="0"/>
              <a:t> </a:t>
            </a:r>
            <a:r>
              <a:rPr lang="en-US" dirty="0">
                <a:hlinkClick r:id="rId4"/>
              </a:rPr>
              <a:t>Pediatr</a:t>
            </a:r>
            <a:r>
              <a:rPr lang="en-US" dirty="0"/>
              <a:t> </a:t>
            </a:r>
            <a:r>
              <a:rPr lang="en-US" dirty="0">
                <a:hlinkClick r:id="rId4"/>
              </a:rPr>
              <a:t>2014;165:23-9.</a:t>
            </a:r>
            <a:endParaRPr lang="pt-BR" dirty="0"/>
          </a:p>
          <a:p>
            <a:pPr marL="274320" indent="-274320" eaLnBrk="1" fontAlgn="auto" hangingPunct="1">
              <a:spcAft>
                <a:spcPts val="0"/>
              </a:spcAft>
              <a:buClr>
                <a:schemeClr val="accent3"/>
              </a:buClr>
              <a:buFont typeface="Wingdings 2"/>
              <a:buChar char=""/>
              <a:defRPr/>
            </a:pPr>
            <a:r>
              <a:rPr lang="en-US" dirty="0"/>
              <a:t>4. </a:t>
            </a:r>
            <a:r>
              <a:rPr lang="en-US" dirty="0">
                <a:hlinkClick r:id="rId5"/>
              </a:rPr>
              <a:t>Arboleya</a:t>
            </a:r>
            <a:r>
              <a:rPr lang="en-US" dirty="0"/>
              <a:t> </a:t>
            </a:r>
            <a:r>
              <a:rPr lang="en-US" dirty="0">
                <a:hlinkClick r:id="rId5"/>
              </a:rPr>
              <a:t>S,</a:t>
            </a:r>
            <a:r>
              <a:rPr lang="en-US" dirty="0"/>
              <a:t> </a:t>
            </a:r>
            <a:r>
              <a:rPr lang="en-US" dirty="0">
                <a:hlinkClick r:id="rId5"/>
              </a:rPr>
              <a:t>Sanchez</a:t>
            </a:r>
            <a:r>
              <a:rPr lang="en-US" dirty="0"/>
              <a:t> </a:t>
            </a:r>
            <a:r>
              <a:rPr lang="en-US" dirty="0">
                <a:hlinkClick r:id="rId5"/>
              </a:rPr>
              <a:t>B,</a:t>
            </a:r>
            <a:r>
              <a:rPr lang="en-US" dirty="0"/>
              <a:t> </a:t>
            </a:r>
            <a:r>
              <a:rPr lang="en-US" dirty="0">
                <a:hlinkClick r:id="rId5"/>
              </a:rPr>
              <a:t>Milani</a:t>
            </a:r>
            <a:r>
              <a:rPr lang="en-US" dirty="0"/>
              <a:t> </a:t>
            </a:r>
            <a:r>
              <a:rPr lang="en-US" dirty="0">
                <a:hlinkClick r:id="rId5"/>
              </a:rPr>
              <a:t>C,</a:t>
            </a:r>
            <a:r>
              <a:rPr lang="en-US" dirty="0"/>
              <a:t> </a:t>
            </a:r>
            <a:r>
              <a:rPr lang="en-US" dirty="0">
                <a:hlinkClick r:id="rId5"/>
              </a:rPr>
              <a:t>Duranti</a:t>
            </a:r>
            <a:r>
              <a:rPr lang="en-US" dirty="0"/>
              <a:t> </a:t>
            </a:r>
            <a:r>
              <a:rPr lang="en-US" dirty="0">
                <a:hlinkClick r:id="rId5"/>
              </a:rPr>
              <a:t>S,</a:t>
            </a:r>
            <a:r>
              <a:rPr lang="en-US" dirty="0"/>
              <a:t> </a:t>
            </a:r>
            <a:r>
              <a:rPr lang="en-US" dirty="0">
                <a:hlinkClick r:id="rId5"/>
              </a:rPr>
              <a:t>Solis</a:t>
            </a:r>
            <a:r>
              <a:rPr lang="en-US" dirty="0"/>
              <a:t> </a:t>
            </a:r>
            <a:r>
              <a:rPr lang="en-US" dirty="0">
                <a:hlinkClick r:id="rId5"/>
              </a:rPr>
              <a:t>G,</a:t>
            </a:r>
            <a:r>
              <a:rPr lang="en-US" dirty="0"/>
              <a:t> </a:t>
            </a:r>
            <a:r>
              <a:rPr lang="en-US" dirty="0">
                <a:hlinkClick r:id="rId5"/>
              </a:rPr>
              <a:t>Fernandez</a:t>
            </a:r>
            <a:r>
              <a:rPr lang="en-US" dirty="0"/>
              <a:t> </a:t>
            </a:r>
            <a:r>
              <a:rPr lang="en-US" dirty="0">
                <a:hlinkClick r:id="rId5"/>
              </a:rPr>
              <a:t>N,</a:t>
            </a:r>
            <a:r>
              <a:rPr lang="en-US" dirty="0"/>
              <a:t> </a:t>
            </a:r>
            <a:r>
              <a:rPr lang="en-US" dirty="0">
                <a:hlinkClick r:id="rId5"/>
              </a:rPr>
              <a:t>et</a:t>
            </a:r>
            <a:r>
              <a:rPr lang="en-US" dirty="0"/>
              <a:t> </a:t>
            </a:r>
            <a:r>
              <a:rPr lang="en-US" dirty="0">
                <a:hlinkClick r:id="rId5"/>
              </a:rPr>
              <a:t>al.</a:t>
            </a:r>
            <a:endParaRPr lang="pt-BR" dirty="0"/>
          </a:p>
          <a:p>
            <a:pPr marL="274320" indent="-274320" eaLnBrk="1" fontAlgn="auto" hangingPunct="1">
              <a:spcAft>
                <a:spcPts val="0"/>
              </a:spcAft>
              <a:buClr>
                <a:schemeClr val="accent3"/>
              </a:buClr>
              <a:buFont typeface="Wingdings 2"/>
              <a:buChar char=""/>
              <a:defRPr/>
            </a:pPr>
            <a:r>
              <a:rPr lang="en-US" dirty="0">
                <a:hlinkClick r:id="rId5"/>
              </a:rPr>
              <a:t>Intestinal</a:t>
            </a:r>
            <a:r>
              <a:rPr lang="en-US" dirty="0"/>
              <a:t> </a:t>
            </a:r>
            <a:r>
              <a:rPr lang="en-US" dirty="0">
                <a:hlinkClick r:id="rId5"/>
              </a:rPr>
              <a:t>microbiota</a:t>
            </a:r>
            <a:r>
              <a:rPr lang="en-US" dirty="0"/>
              <a:t> </a:t>
            </a:r>
            <a:r>
              <a:rPr lang="en-US" dirty="0">
                <a:hlinkClick r:id="rId5"/>
              </a:rPr>
              <a:t>development</a:t>
            </a:r>
            <a:r>
              <a:rPr lang="en-US" dirty="0"/>
              <a:t> </a:t>
            </a:r>
            <a:r>
              <a:rPr lang="en-US" dirty="0">
                <a:hlinkClick r:id="rId5"/>
              </a:rPr>
              <a:t>in</a:t>
            </a:r>
            <a:r>
              <a:rPr lang="en-US" dirty="0"/>
              <a:t> </a:t>
            </a:r>
            <a:r>
              <a:rPr lang="en-US" dirty="0">
                <a:hlinkClick r:id="rId5"/>
              </a:rPr>
              <a:t>preterm</a:t>
            </a:r>
            <a:r>
              <a:rPr lang="en-US" dirty="0"/>
              <a:t> </a:t>
            </a:r>
            <a:r>
              <a:rPr lang="en-US" dirty="0">
                <a:hlinkClick r:id="rId5"/>
              </a:rPr>
              <a:t>neonates</a:t>
            </a:r>
            <a:r>
              <a:rPr lang="en-US" dirty="0"/>
              <a:t> </a:t>
            </a:r>
            <a:r>
              <a:rPr lang="en-US" dirty="0">
                <a:hlinkClick r:id="rId5"/>
              </a:rPr>
              <a:t>and</a:t>
            </a:r>
            <a:r>
              <a:rPr lang="en-US" dirty="0"/>
              <a:t> </a:t>
            </a:r>
            <a:r>
              <a:rPr lang="en-US" dirty="0">
                <a:hlinkClick r:id="rId5"/>
              </a:rPr>
              <a:t>effect</a:t>
            </a:r>
            <a:r>
              <a:rPr lang="en-US" dirty="0"/>
              <a:t> </a:t>
            </a:r>
            <a:r>
              <a:rPr lang="en-US" dirty="0">
                <a:hlinkClick r:id="rId5"/>
              </a:rPr>
              <a:t>of</a:t>
            </a:r>
            <a:r>
              <a:rPr lang="en-US" dirty="0"/>
              <a:t> </a:t>
            </a:r>
            <a:r>
              <a:rPr lang="en-US" dirty="0">
                <a:hlinkClick r:id="rId5"/>
              </a:rPr>
              <a:t>peri-</a:t>
            </a:r>
            <a:endParaRPr lang="pt-BR" dirty="0"/>
          </a:p>
          <a:p>
            <a:pPr marL="274320" indent="-274320" eaLnBrk="1" fontAlgn="auto" hangingPunct="1">
              <a:spcAft>
                <a:spcPts val="0"/>
              </a:spcAft>
              <a:buClr>
                <a:schemeClr val="accent3"/>
              </a:buClr>
              <a:buFont typeface="Wingdings 2"/>
              <a:buChar char=""/>
              <a:defRPr/>
            </a:pPr>
            <a:r>
              <a:rPr lang="en-US" dirty="0">
                <a:hlinkClick r:id="rId5"/>
              </a:rPr>
              <a:t>natal</a:t>
            </a:r>
            <a:r>
              <a:rPr lang="en-US" dirty="0"/>
              <a:t> </a:t>
            </a:r>
            <a:r>
              <a:rPr lang="en-US" dirty="0">
                <a:hlinkClick r:id="rId5"/>
              </a:rPr>
              <a:t>antibiotics.</a:t>
            </a:r>
            <a:r>
              <a:rPr lang="en-US" dirty="0"/>
              <a:t> </a:t>
            </a:r>
            <a:r>
              <a:rPr lang="en-US" dirty="0">
                <a:hlinkClick r:id="rId5"/>
              </a:rPr>
              <a:t>J</a:t>
            </a:r>
            <a:r>
              <a:rPr lang="en-US" dirty="0"/>
              <a:t> </a:t>
            </a:r>
            <a:r>
              <a:rPr lang="en-US" dirty="0">
                <a:hlinkClick r:id="rId5"/>
              </a:rPr>
              <a:t>Pediatr</a:t>
            </a:r>
            <a:r>
              <a:rPr lang="en-US" dirty="0"/>
              <a:t> </a:t>
            </a:r>
            <a:r>
              <a:rPr lang="en-US" dirty="0">
                <a:hlinkClick r:id="rId5"/>
              </a:rPr>
              <a:t>2015;166:538-44.</a:t>
            </a:r>
            <a:endParaRPr lang="pt-BR" dirty="0"/>
          </a:p>
          <a:p>
            <a:pPr marL="274320" indent="-274320" eaLnBrk="1" fontAlgn="auto" hangingPunct="1">
              <a:spcAft>
                <a:spcPts val="0"/>
              </a:spcAft>
              <a:buClr>
                <a:schemeClr val="accent3"/>
              </a:buClr>
              <a:buFont typeface="Wingdings 2"/>
              <a:buChar char=""/>
              <a:defRPr/>
            </a:pPr>
            <a:r>
              <a:rPr lang="en-US" dirty="0"/>
              <a:t>5. </a:t>
            </a:r>
            <a:r>
              <a:rPr lang="en-US" dirty="0">
                <a:hlinkClick r:id="rId6"/>
              </a:rPr>
              <a:t>Mai</a:t>
            </a:r>
            <a:r>
              <a:rPr lang="en-US" dirty="0"/>
              <a:t> </a:t>
            </a:r>
            <a:r>
              <a:rPr lang="en-US" dirty="0">
                <a:hlinkClick r:id="rId6"/>
              </a:rPr>
              <a:t>V,</a:t>
            </a:r>
            <a:r>
              <a:rPr lang="en-US" dirty="0"/>
              <a:t> </a:t>
            </a:r>
            <a:r>
              <a:rPr lang="en-US" dirty="0">
                <a:hlinkClick r:id="rId6"/>
              </a:rPr>
              <a:t>Young</a:t>
            </a:r>
            <a:r>
              <a:rPr lang="en-US" dirty="0"/>
              <a:t> </a:t>
            </a:r>
            <a:r>
              <a:rPr lang="en-US" dirty="0">
                <a:hlinkClick r:id="rId6"/>
              </a:rPr>
              <a:t>CM,</a:t>
            </a:r>
            <a:r>
              <a:rPr lang="en-US" dirty="0"/>
              <a:t> </a:t>
            </a:r>
            <a:r>
              <a:rPr lang="en-US" dirty="0">
                <a:hlinkClick r:id="rId6"/>
              </a:rPr>
              <a:t>Ukhanova</a:t>
            </a:r>
            <a:r>
              <a:rPr lang="en-US" dirty="0"/>
              <a:t> </a:t>
            </a:r>
            <a:r>
              <a:rPr lang="en-US" dirty="0">
                <a:hlinkClick r:id="rId6"/>
              </a:rPr>
              <a:t>M,</a:t>
            </a:r>
            <a:r>
              <a:rPr lang="en-US" dirty="0"/>
              <a:t> </a:t>
            </a:r>
            <a:r>
              <a:rPr lang="en-US" dirty="0">
                <a:hlinkClick r:id="rId6"/>
              </a:rPr>
              <a:t>Wang</a:t>
            </a:r>
            <a:r>
              <a:rPr lang="en-US" dirty="0"/>
              <a:t> </a:t>
            </a:r>
            <a:r>
              <a:rPr lang="en-US" dirty="0">
                <a:hlinkClick r:id="rId6"/>
              </a:rPr>
              <a:t>X,</a:t>
            </a:r>
            <a:r>
              <a:rPr lang="en-US" dirty="0"/>
              <a:t> </a:t>
            </a:r>
            <a:r>
              <a:rPr lang="en-US" dirty="0">
                <a:hlinkClick r:id="rId6"/>
              </a:rPr>
              <a:t>Sun</a:t>
            </a:r>
            <a:r>
              <a:rPr lang="en-US" dirty="0"/>
              <a:t> </a:t>
            </a:r>
            <a:r>
              <a:rPr lang="en-US" dirty="0">
                <a:hlinkClick r:id="rId6"/>
              </a:rPr>
              <a:t>Y,</a:t>
            </a:r>
            <a:r>
              <a:rPr lang="en-US" dirty="0"/>
              <a:t> </a:t>
            </a:r>
            <a:r>
              <a:rPr lang="en-US" dirty="0">
                <a:hlinkClick r:id="rId6"/>
              </a:rPr>
              <a:t>Casella</a:t>
            </a:r>
            <a:r>
              <a:rPr lang="en-US" dirty="0"/>
              <a:t> </a:t>
            </a:r>
            <a:r>
              <a:rPr lang="en-US" dirty="0">
                <a:hlinkClick r:id="rId6"/>
              </a:rPr>
              <a:t>G,</a:t>
            </a:r>
            <a:r>
              <a:rPr lang="en-US" dirty="0"/>
              <a:t> </a:t>
            </a:r>
            <a:r>
              <a:rPr lang="en-US" dirty="0">
                <a:hlinkClick r:id="rId6"/>
              </a:rPr>
              <a:t>et</a:t>
            </a:r>
            <a:r>
              <a:rPr lang="en-US" dirty="0"/>
              <a:t> </a:t>
            </a:r>
            <a:r>
              <a:rPr lang="en-US" dirty="0">
                <a:hlinkClick r:id="rId6"/>
              </a:rPr>
              <a:t>al.</a:t>
            </a:r>
            <a:r>
              <a:rPr lang="en-US" dirty="0"/>
              <a:t> </a:t>
            </a:r>
            <a:r>
              <a:rPr lang="en-US" dirty="0">
                <a:hlinkClick r:id="rId6"/>
              </a:rPr>
              <a:t>Fecal</a:t>
            </a:r>
            <a:endParaRPr lang="pt-BR" dirty="0"/>
          </a:p>
          <a:p>
            <a:pPr marL="274320" indent="-274320" eaLnBrk="1" fontAlgn="auto" hangingPunct="1">
              <a:spcAft>
                <a:spcPts val="0"/>
              </a:spcAft>
              <a:buClr>
                <a:schemeClr val="accent3"/>
              </a:buClr>
              <a:buFont typeface="Wingdings 2"/>
              <a:buChar char=""/>
              <a:defRPr/>
            </a:pPr>
            <a:r>
              <a:rPr lang="en-US" dirty="0">
                <a:hlinkClick r:id="rId6"/>
              </a:rPr>
              <a:t>microbiota</a:t>
            </a:r>
            <a:r>
              <a:rPr lang="en-US" dirty="0"/>
              <a:t> </a:t>
            </a:r>
            <a:r>
              <a:rPr lang="en-US" dirty="0">
                <a:hlinkClick r:id="rId6"/>
              </a:rPr>
              <a:t>in</a:t>
            </a:r>
            <a:r>
              <a:rPr lang="en-US" dirty="0"/>
              <a:t> </a:t>
            </a:r>
            <a:r>
              <a:rPr lang="en-US" dirty="0">
                <a:hlinkClick r:id="rId6"/>
              </a:rPr>
              <a:t>premature</a:t>
            </a:r>
            <a:r>
              <a:rPr lang="en-US" dirty="0"/>
              <a:t> </a:t>
            </a:r>
            <a:r>
              <a:rPr lang="en-US" dirty="0">
                <a:hlinkClick r:id="rId6"/>
              </a:rPr>
              <a:t>infants</a:t>
            </a:r>
            <a:r>
              <a:rPr lang="en-US" dirty="0"/>
              <a:t> </a:t>
            </a:r>
            <a:r>
              <a:rPr lang="en-US" dirty="0">
                <a:hlinkClick r:id="rId6"/>
              </a:rPr>
              <a:t>prior</a:t>
            </a:r>
            <a:r>
              <a:rPr lang="en-US" dirty="0"/>
              <a:t> </a:t>
            </a:r>
            <a:r>
              <a:rPr lang="en-US" dirty="0">
                <a:hlinkClick r:id="rId6"/>
              </a:rPr>
              <a:t>to</a:t>
            </a:r>
            <a:r>
              <a:rPr lang="en-US" dirty="0"/>
              <a:t> </a:t>
            </a:r>
            <a:r>
              <a:rPr lang="en-US" dirty="0">
                <a:hlinkClick r:id="rId6"/>
              </a:rPr>
              <a:t>necrotizing</a:t>
            </a:r>
            <a:r>
              <a:rPr lang="en-US" dirty="0"/>
              <a:t> </a:t>
            </a:r>
            <a:r>
              <a:rPr lang="en-US" dirty="0">
                <a:hlinkClick r:id="rId6"/>
              </a:rPr>
              <a:t>enterocolitis.</a:t>
            </a:r>
            <a:r>
              <a:rPr lang="en-US" dirty="0"/>
              <a:t> </a:t>
            </a:r>
            <a:r>
              <a:rPr lang="en-US" dirty="0">
                <a:hlinkClick r:id="rId6"/>
              </a:rPr>
              <a:t>PLoS</a:t>
            </a:r>
            <a:endParaRPr lang="pt-BR" dirty="0"/>
          </a:p>
          <a:p>
            <a:pPr marL="274320" indent="-274320" eaLnBrk="1" fontAlgn="auto" hangingPunct="1">
              <a:spcAft>
                <a:spcPts val="0"/>
              </a:spcAft>
              <a:buClr>
                <a:schemeClr val="accent3"/>
              </a:buClr>
              <a:buFont typeface="Wingdings 2"/>
              <a:buChar char=""/>
              <a:defRPr/>
            </a:pPr>
            <a:r>
              <a:rPr lang="en-US" dirty="0">
                <a:hlinkClick r:id="rId6"/>
              </a:rPr>
              <a:t>ONE</a:t>
            </a:r>
            <a:r>
              <a:rPr lang="en-US" dirty="0"/>
              <a:t> </a:t>
            </a:r>
            <a:r>
              <a:rPr lang="en-US" dirty="0">
                <a:hlinkClick r:id="rId6"/>
              </a:rPr>
              <a:t>2011;6:e20647.</a:t>
            </a:r>
            <a:endParaRPr lang="pt-BR" dirty="0"/>
          </a:p>
          <a:p>
            <a:pPr marL="274320" indent="-274320" eaLnBrk="1" fontAlgn="auto" hangingPunct="1">
              <a:spcAft>
                <a:spcPts val="0"/>
              </a:spcAft>
              <a:buClr>
                <a:schemeClr val="accent3"/>
              </a:buClr>
              <a:buFont typeface="Wingdings 2"/>
              <a:buChar char=""/>
              <a:defRPr/>
            </a:pPr>
            <a:r>
              <a:rPr lang="en-US" dirty="0"/>
              <a:t>6. </a:t>
            </a:r>
            <a:r>
              <a:rPr lang="en-US" dirty="0">
                <a:hlinkClick r:id="rId7"/>
              </a:rPr>
              <a:t>Mai</a:t>
            </a:r>
            <a:r>
              <a:rPr lang="en-US" dirty="0"/>
              <a:t> </a:t>
            </a:r>
            <a:r>
              <a:rPr lang="en-US" dirty="0">
                <a:hlinkClick r:id="rId7"/>
              </a:rPr>
              <a:t>V,</a:t>
            </a:r>
            <a:r>
              <a:rPr lang="en-US" dirty="0"/>
              <a:t> </a:t>
            </a:r>
            <a:r>
              <a:rPr lang="en-US" dirty="0">
                <a:hlinkClick r:id="rId7"/>
              </a:rPr>
              <a:t>Torrazza</a:t>
            </a:r>
            <a:r>
              <a:rPr lang="en-US" dirty="0"/>
              <a:t> </a:t>
            </a:r>
            <a:r>
              <a:rPr lang="en-US" dirty="0">
                <a:hlinkClick r:id="rId7"/>
              </a:rPr>
              <a:t>RM,</a:t>
            </a:r>
            <a:r>
              <a:rPr lang="en-US" dirty="0"/>
              <a:t> </a:t>
            </a:r>
            <a:r>
              <a:rPr lang="en-US" dirty="0">
                <a:hlinkClick r:id="rId7"/>
              </a:rPr>
              <a:t>Ukhanova</a:t>
            </a:r>
            <a:r>
              <a:rPr lang="en-US" dirty="0"/>
              <a:t> </a:t>
            </a:r>
            <a:r>
              <a:rPr lang="en-US" dirty="0">
                <a:hlinkClick r:id="rId7"/>
              </a:rPr>
              <a:t>M,</a:t>
            </a:r>
            <a:r>
              <a:rPr lang="en-US" dirty="0"/>
              <a:t> </a:t>
            </a:r>
            <a:r>
              <a:rPr lang="en-US" dirty="0">
                <a:hlinkClick r:id="rId7"/>
              </a:rPr>
              <a:t>Wang</a:t>
            </a:r>
            <a:r>
              <a:rPr lang="en-US" dirty="0"/>
              <a:t> </a:t>
            </a:r>
            <a:r>
              <a:rPr lang="en-US" dirty="0">
                <a:hlinkClick r:id="rId7"/>
              </a:rPr>
              <a:t>X,</a:t>
            </a:r>
            <a:r>
              <a:rPr lang="en-US" dirty="0"/>
              <a:t> </a:t>
            </a:r>
            <a:r>
              <a:rPr lang="en-US" dirty="0">
                <a:hlinkClick r:id="rId7"/>
              </a:rPr>
              <a:t>Sun</a:t>
            </a:r>
            <a:r>
              <a:rPr lang="en-US" dirty="0"/>
              <a:t> </a:t>
            </a:r>
            <a:r>
              <a:rPr lang="en-US" dirty="0">
                <a:hlinkClick r:id="rId7"/>
              </a:rPr>
              <a:t>Y,</a:t>
            </a:r>
            <a:r>
              <a:rPr lang="en-US" dirty="0"/>
              <a:t> </a:t>
            </a:r>
            <a:r>
              <a:rPr lang="en-US" dirty="0">
                <a:hlinkClick r:id="rId7"/>
              </a:rPr>
              <a:t>Li</a:t>
            </a:r>
            <a:r>
              <a:rPr lang="en-US" dirty="0"/>
              <a:t> </a:t>
            </a:r>
            <a:r>
              <a:rPr lang="en-US" dirty="0">
                <a:hlinkClick r:id="rId7"/>
              </a:rPr>
              <a:t>N,</a:t>
            </a:r>
            <a:r>
              <a:rPr lang="en-US" dirty="0"/>
              <a:t> </a:t>
            </a:r>
            <a:r>
              <a:rPr lang="en-US" dirty="0">
                <a:hlinkClick r:id="rId7"/>
              </a:rPr>
              <a:t>et</a:t>
            </a:r>
            <a:r>
              <a:rPr lang="en-US" dirty="0"/>
              <a:t> </a:t>
            </a:r>
            <a:r>
              <a:rPr lang="en-US" dirty="0">
                <a:hlinkClick r:id="rId7"/>
              </a:rPr>
              <a:t>al.</a:t>
            </a:r>
            <a:r>
              <a:rPr lang="en-US" dirty="0"/>
              <a:t> </a:t>
            </a:r>
            <a:r>
              <a:rPr lang="en-US" dirty="0">
                <a:hlinkClick r:id="rId7"/>
              </a:rPr>
              <a:t>Distor-</a:t>
            </a:r>
            <a:endParaRPr lang="pt-BR" dirty="0"/>
          </a:p>
          <a:p>
            <a:pPr marL="274320" indent="-274320" eaLnBrk="1" fontAlgn="auto" hangingPunct="1">
              <a:spcAft>
                <a:spcPts val="0"/>
              </a:spcAft>
              <a:buClr>
                <a:schemeClr val="accent3"/>
              </a:buClr>
              <a:buFont typeface="Wingdings 2"/>
              <a:buChar char=""/>
              <a:defRPr/>
            </a:pPr>
            <a:r>
              <a:rPr lang="en-US" dirty="0">
                <a:hlinkClick r:id="rId7"/>
              </a:rPr>
              <a:t>tions</a:t>
            </a:r>
            <a:r>
              <a:rPr lang="en-US" dirty="0"/>
              <a:t> </a:t>
            </a:r>
            <a:r>
              <a:rPr lang="en-US" dirty="0">
                <a:hlinkClick r:id="rId7"/>
              </a:rPr>
              <a:t>in</a:t>
            </a:r>
            <a:r>
              <a:rPr lang="en-US" dirty="0"/>
              <a:t> </a:t>
            </a:r>
            <a:r>
              <a:rPr lang="en-US" dirty="0">
                <a:hlinkClick r:id="rId7"/>
              </a:rPr>
              <a:t>development</a:t>
            </a:r>
            <a:r>
              <a:rPr lang="en-US" dirty="0"/>
              <a:t> </a:t>
            </a:r>
            <a:r>
              <a:rPr lang="en-US" dirty="0">
                <a:hlinkClick r:id="rId7"/>
              </a:rPr>
              <a:t>of</a:t>
            </a:r>
            <a:r>
              <a:rPr lang="en-US" dirty="0"/>
              <a:t> </a:t>
            </a:r>
            <a:r>
              <a:rPr lang="en-US" dirty="0">
                <a:hlinkClick r:id="rId7"/>
              </a:rPr>
              <a:t>intestinal</a:t>
            </a:r>
            <a:r>
              <a:rPr lang="en-US" dirty="0"/>
              <a:t> </a:t>
            </a:r>
            <a:r>
              <a:rPr lang="en-US" dirty="0">
                <a:hlinkClick r:id="rId7"/>
              </a:rPr>
              <a:t>microbiota</a:t>
            </a:r>
            <a:r>
              <a:rPr lang="en-US" dirty="0"/>
              <a:t> </a:t>
            </a:r>
            <a:r>
              <a:rPr lang="en-US" dirty="0">
                <a:hlinkClick r:id="rId7"/>
              </a:rPr>
              <a:t>associated</a:t>
            </a:r>
            <a:r>
              <a:rPr lang="en-US" dirty="0"/>
              <a:t> </a:t>
            </a:r>
            <a:r>
              <a:rPr lang="en-US" dirty="0">
                <a:hlinkClick r:id="rId7"/>
              </a:rPr>
              <a:t>with</a:t>
            </a:r>
            <a:r>
              <a:rPr lang="en-US" dirty="0"/>
              <a:t> </a:t>
            </a:r>
            <a:r>
              <a:rPr lang="en-US" dirty="0">
                <a:hlinkClick r:id="rId7"/>
              </a:rPr>
              <a:t>late</a:t>
            </a:r>
            <a:r>
              <a:rPr lang="en-US" dirty="0"/>
              <a:t> </a:t>
            </a:r>
            <a:r>
              <a:rPr lang="en-US" dirty="0">
                <a:hlinkClick r:id="rId7"/>
              </a:rPr>
              <a:t>onset</a:t>
            </a:r>
            <a:endParaRPr lang="pt-BR" dirty="0"/>
          </a:p>
          <a:p>
            <a:pPr marL="274320" indent="-274320" eaLnBrk="1" fontAlgn="auto" hangingPunct="1">
              <a:spcAft>
                <a:spcPts val="0"/>
              </a:spcAft>
              <a:buClr>
                <a:schemeClr val="accent3"/>
              </a:buClr>
              <a:buFont typeface="Wingdings 2"/>
              <a:buChar char=""/>
              <a:defRPr/>
            </a:pPr>
            <a:r>
              <a:rPr lang="en-US" dirty="0">
                <a:hlinkClick r:id="rId7"/>
              </a:rPr>
              <a:t>sepsis</a:t>
            </a:r>
            <a:r>
              <a:rPr lang="en-US" dirty="0"/>
              <a:t> </a:t>
            </a:r>
            <a:r>
              <a:rPr lang="en-US" dirty="0">
                <a:hlinkClick r:id="rId7"/>
              </a:rPr>
              <a:t>in</a:t>
            </a:r>
            <a:r>
              <a:rPr lang="en-US" dirty="0"/>
              <a:t> </a:t>
            </a:r>
            <a:r>
              <a:rPr lang="en-US" dirty="0">
                <a:hlinkClick r:id="rId7"/>
              </a:rPr>
              <a:t>preterm</a:t>
            </a:r>
            <a:r>
              <a:rPr lang="en-US" dirty="0"/>
              <a:t> </a:t>
            </a:r>
            <a:r>
              <a:rPr lang="en-US" dirty="0">
                <a:hlinkClick r:id="rId7"/>
              </a:rPr>
              <a:t>infants.</a:t>
            </a:r>
            <a:r>
              <a:rPr lang="en-US" dirty="0"/>
              <a:t> </a:t>
            </a:r>
            <a:r>
              <a:rPr lang="en-US" dirty="0">
                <a:hlinkClick r:id="rId7"/>
              </a:rPr>
              <a:t>PLoS</a:t>
            </a:r>
            <a:r>
              <a:rPr lang="en-US" dirty="0"/>
              <a:t> </a:t>
            </a:r>
            <a:r>
              <a:rPr lang="en-US" dirty="0">
                <a:hlinkClick r:id="rId7"/>
              </a:rPr>
              <a:t>ONE</a:t>
            </a:r>
            <a:r>
              <a:rPr lang="en-US" dirty="0"/>
              <a:t> </a:t>
            </a:r>
            <a:r>
              <a:rPr lang="en-US" dirty="0">
                <a:hlinkClick r:id="rId7"/>
              </a:rPr>
              <a:t>2013;8:e52876.</a:t>
            </a:r>
            <a:endParaRPr lang="pt-BR" dirty="0"/>
          </a:p>
          <a:p>
            <a:pPr marL="274320" indent="-274320" eaLnBrk="1" fontAlgn="auto" hangingPunct="1">
              <a:spcAft>
                <a:spcPts val="0"/>
              </a:spcAft>
              <a:buClr>
                <a:schemeClr val="accent3"/>
              </a:buClr>
              <a:buFont typeface="Wingdings 2"/>
              <a:buChar char=""/>
              <a:defRPr/>
            </a:pPr>
            <a:r>
              <a:rPr lang="en-US" dirty="0"/>
              <a:t>7. </a:t>
            </a:r>
            <a:r>
              <a:rPr lang="en-US" dirty="0">
                <a:hlinkClick r:id="rId8"/>
              </a:rPr>
              <a:t>Cotten</a:t>
            </a:r>
            <a:r>
              <a:rPr lang="en-US" dirty="0"/>
              <a:t> </a:t>
            </a:r>
            <a:r>
              <a:rPr lang="en-US" dirty="0">
                <a:hlinkClick r:id="rId8"/>
              </a:rPr>
              <a:t>CM,</a:t>
            </a:r>
            <a:r>
              <a:rPr lang="en-US" dirty="0"/>
              <a:t> </a:t>
            </a:r>
            <a:r>
              <a:rPr lang="en-US" dirty="0">
                <a:hlinkClick r:id="rId8"/>
              </a:rPr>
              <a:t>Taylor</a:t>
            </a:r>
            <a:r>
              <a:rPr lang="en-US" dirty="0"/>
              <a:t> </a:t>
            </a:r>
            <a:r>
              <a:rPr lang="en-US" dirty="0">
                <a:hlinkClick r:id="rId8"/>
              </a:rPr>
              <a:t>S,</a:t>
            </a:r>
            <a:r>
              <a:rPr lang="en-US" dirty="0"/>
              <a:t> </a:t>
            </a:r>
            <a:r>
              <a:rPr lang="en-US" dirty="0">
                <a:hlinkClick r:id="rId8"/>
              </a:rPr>
              <a:t>Stoll</a:t>
            </a:r>
            <a:r>
              <a:rPr lang="en-US" dirty="0"/>
              <a:t> </a:t>
            </a:r>
            <a:r>
              <a:rPr lang="en-US" dirty="0">
                <a:hlinkClick r:id="rId8"/>
              </a:rPr>
              <a:t>B,</a:t>
            </a:r>
            <a:r>
              <a:rPr lang="en-US" dirty="0"/>
              <a:t> </a:t>
            </a:r>
            <a:r>
              <a:rPr lang="en-US" dirty="0">
                <a:hlinkClick r:id="rId8"/>
              </a:rPr>
              <a:t>Goldberg</a:t>
            </a:r>
            <a:r>
              <a:rPr lang="en-US" dirty="0"/>
              <a:t> </a:t>
            </a:r>
            <a:r>
              <a:rPr lang="en-US" dirty="0">
                <a:hlinkClick r:id="rId8"/>
              </a:rPr>
              <a:t>RN,</a:t>
            </a:r>
            <a:r>
              <a:rPr lang="en-US" dirty="0"/>
              <a:t> </a:t>
            </a:r>
            <a:r>
              <a:rPr lang="en-US" dirty="0">
                <a:hlinkClick r:id="rId8"/>
              </a:rPr>
              <a:t>Hansen</a:t>
            </a:r>
            <a:r>
              <a:rPr lang="en-US" dirty="0"/>
              <a:t> </a:t>
            </a:r>
            <a:r>
              <a:rPr lang="en-US" dirty="0">
                <a:hlinkClick r:id="rId8"/>
              </a:rPr>
              <a:t>NI,</a:t>
            </a:r>
            <a:r>
              <a:rPr lang="en-US" dirty="0"/>
              <a:t> </a:t>
            </a:r>
            <a:r>
              <a:rPr lang="en-US" dirty="0">
                <a:hlinkClick r:id="rId8"/>
              </a:rPr>
              <a:t>Sanchez</a:t>
            </a:r>
            <a:r>
              <a:rPr lang="en-US" dirty="0"/>
              <a:t> </a:t>
            </a:r>
            <a:r>
              <a:rPr lang="en-US" dirty="0">
                <a:hlinkClick r:id="rId8"/>
              </a:rPr>
              <a:t>PJ,</a:t>
            </a:r>
            <a:r>
              <a:rPr lang="en-US" dirty="0"/>
              <a:t> </a:t>
            </a:r>
            <a:r>
              <a:rPr lang="en-US" dirty="0">
                <a:hlinkClick r:id="rId8"/>
              </a:rPr>
              <a:t>et</a:t>
            </a:r>
            <a:r>
              <a:rPr lang="en-US" dirty="0"/>
              <a:t> </a:t>
            </a:r>
            <a:r>
              <a:rPr lang="en-US" dirty="0">
                <a:hlinkClick r:id="rId8"/>
              </a:rPr>
              <a:t>al.</a:t>
            </a:r>
            <a:endParaRPr lang="pt-BR" dirty="0"/>
          </a:p>
          <a:p>
            <a:pPr marL="274320" indent="-274320" eaLnBrk="1" fontAlgn="auto" hangingPunct="1">
              <a:spcAft>
                <a:spcPts val="0"/>
              </a:spcAft>
              <a:buClr>
                <a:schemeClr val="accent3"/>
              </a:buClr>
              <a:buFont typeface="Wingdings 2"/>
              <a:buChar char=""/>
              <a:defRPr/>
            </a:pPr>
            <a:r>
              <a:rPr lang="en-US" dirty="0">
                <a:hlinkClick r:id="rId8"/>
              </a:rPr>
              <a:t>Prolonged</a:t>
            </a:r>
            <a:r>
              <a:rPr lang="en-US" dirty="0"/>
              <a:t> </a:t>
            </a:r>
            <a:r>
              <a:rPr lang="en-US" dirty="0">
                <a:hlinkClick r:id="rId8"/>
              </a:rPr>
              <a:t>duration</a:t>
            </a:r>
            <a:r>
              <a:rPr lang="en-US" dirty="0"/>
              <a:t> </a:t>
            </a:r>
            <a:r>
              <a:rPr lang="en-US" dirty="0">
                <a:hlinkClick r:id="rId8"/>
              </a:rPr>
              <a:t>of</a:t>
            </a:r>
            <a:r>
              <a:rPr lang="en-US" dirty="0"/>
              <a:t> </a:t>
            </a:r>
            <a:r>
              <a:rPr lang="en-US" dirty="0">
                <a:hlinkClick r:id="rId8"/>
              </a:rPr>
              <a:t>initial</a:t>
            </a:r>
            <a:r>
              <a:rPr lang="en-US" dirty="0"/>
              <a:t> </a:t>
            </a:r>
            <a:r>
              <a:rPr lang="en-US" dirty="0">
                <a:hlinkClick r:id="rId8"/>
              </a:rPr>
              <a:t>empirical</a:t>
            </a:r>
            <a:r>
              <a:rPr lang="en-US" dirty="0"/>
              <a:t> </a:t>
            </a:r>
            <a:r>
              <a:rPr lang="en-US" dirty="0">
                <a:hlinkClick r:id="rId8"/>
              </a:rPr>
              <a:t>antibiotic</a:t>
            </a:r>
            <a:r>
              <a:rPr lang="en-US" dirty="0"/>
              <a:t> </a:t>
            </a:r>
            <a:r>
              <a:rPr lang="en-US" dirty="0">
                <a:hlinkClick r:id="rId8"/>
              </a:rPr>
              <a:t>treatment</a:t>
            </a:r>
            <a:r>
              <a:rPr lang="en-US" dirty="0"/>
              <a:t> </a:t>
            </a:r>
            <a:r>
              <a:rPr lang="en-US" dirty="0">
                <a:hlinkClick r:id="rId8"/>
              </a:rPr>
              <a:t>is</a:t>
            </a:r>
            <a:r>
              <a:rPr lang="en-US" dirty="0"/>
              <a:t> </a:t>
            </a:r>
            <a:r>
              <a:rPr lang="en-US" dirty="0">
                <a:hlinkClick r:id="rId8"/>
              </a:rPr>
              <a:t>associ-</a:t>
            </a:r>
            <a:endParaRPr lang="pt-BR" dirty="0"/>
          </a:p>
          <a:p>
            <a:pPr marL="274320" indent="-274320" eaLnBrk="1" fontAlgn="auto" hangingPunct="1">
              <a:spcAft>
                <a:spcPts val="0"/>
              </a:spcAft>
              <a:buClr>
                <a:schemeClr val="accent3"/>
              </a:buClr>
              <a:buFont typeface="Wingdings 2"/>
              <a:buChar char=""/>
              <a:defRPr/>
            </a:pPr>
            <a:r>
              <a:rPr lang="en-US" dirty="0">
                <a:hlinkClick r:id="rId8"/>
              </a:rPr>
              <a:t>ated</a:t>
            </a:r>
            <a:r>
              <a:rPr lang="en-US" dirty="0"/>
              <a:t> </a:t>
            </a:r>
            <a:r>
              <a:rPr lang="en-US" dirty="0">
                <a:hlinkClick r:id="rId8"/>
              </a:rPr>
              <a:t>with</a:t>
            </a:r>
            <a:r>
              <a:rPr lang="en-US" dirty="0"/>
              <a:t> </a:t>
            </a:r>
            <a:r>
              <a:rPr lang="en-US" dirty="0">
                <a:hlinkClick r:id="rId8"/>
              </a:rPr>
              <a:t>increased</a:t>
            </a:r>
            <a:r>
              <a:rPr lang="en-US" dirty="0"/>
              <a:t> </a:t>
            </a:r>
            <a:r>
              <a:rPr lang="en-US" dirty="0">
                <a:hlinkClick r:id="rId8"/>
              </a:rPr>
              <a:t>rates</a:t>
            </a:r>
            <a:r>
              <a:rPr lang="en-US" dirty="0"/>
              <a:t> </a:t>
            </a:r>
            <a:r>
              <a:rPr lang="en-US" dirty="0">
                <a:hlinkClick r:id="rId8"/>
              </a:rPr>
              <a:t>of</a:t>
            </a:r>
            <a:r>
              <a:rPr lang="en-US" dirty="0"/>
              <a:t> </a:t>
            </a:r>
            <a:r>
              <a:rPr lang="en-US" dirty="0">
                <a:hlinkClick r:id="rId8"/>
              </a:rPr>
              <a:t>necrotizing</a:t>
            </a:r>
            <a:r>
              <a:rPr lang="en-US" dirty="0"/>
              <a:t> </a:t>
            </a:r>
            <a:r>
              <a:rPr lang="en-US" dirty="0">
                <a:hlinkClick r:id="rId8"/>
              </a:rPr>
              <a:t>enterocolitis</a:t>
            </a:r>
            <a:r>
              <a:rPr lang="en-US" dirty="0"/>
              <a:t> </a:t>
            </a:r>
            <a:r>
              <a:rPr lang="en-US" dirty="0">
                <a:hlinkClick r:id="rId8"/>
              </a:rPr>
              <a:t>and</a:t>
            </a:r>
            <a:r>
              <a:rPr lang="en-US" dirty="0"/>
              <a:t> </a:t>
            </a:r>
            <a:r>
              <a:rPr lang="en-US" dirty="0">
                <a:hlinkClick r:id="rId8"/>
              </a:rPr>
              <a:t>death</a:t>
            </a:r>
            <a:r>
              <a:rPr lang="en-US" dirty="0"/>
              <a:t> </a:t>
            </a:r>
            <a:r>
              <a:rPr lang="en-US" dirty="0">
                <a:hlinkClick r:id="rId8"/>
              </a:rPr>
              <a:t>for</a:t>
            </a:r>
            <a:r>
              <a:rPr lang="en-US" dirty="0"/>
              <a:t> </a:t>
            </a:r>
            <a:r>
              <a:rPr lang="en-US" dirty="0">
                <a:hlinkClick r:id="rId8"/>
              </a:rPr>
              <a:t>ex-</a:t>
            </a:r>
            <a:endParaRPr lang="pt-BR" dirty="0"/>
          </a:p>
          <a:p>
            <a:pPr marL="274320" indent="-274320" eaLnBrk="1" fontAlgn="auto" hangingPunct="1">
              <a:spcAft>
                <a:spcPts val="0"/>
              </a:spcAft>
              <a:buClr>
                <a:schemeClr val="accent3"/>
              </a:buClr>
              <a:buFont typeface="Wingdings 2"/>
              <a:buChar char=""/>
              <a:defRPr/>
            </a:pPr>
            <a:r>
              <a:rPr lang="en-US" dirty="0">
                <a:hlinkClick r:id="rId8"/>
              </a:rPr>
              <a:t>tremely</a:t>
            </a:r>
            <a:r>
              <a:rPr lang="en-US" dirty="0"/>
              <a:t> </a:t>
            </a:r>
            <a:r>
              <a:rPr lang="en-US" dirty="0">
                <a:hlinkClick r:id="rId8"/>
              </a:rPr>
              <a:t>low</a:t>
            </a:r>
            <a:r>
              <a:rPr lang="en-US" dirty="0"/>
              <a:t> </a:t>
            </a:r>
            <a:r>
              <a:rPr lang="en-US" dirty="0">
                <a:hlinkClick r:id="rId8"/>
              </a:rPr>
              <a:t>birth</a:t>
            </a:r>
            <a:r>
              <a:rPr lang="en-US" dirty="0"/>
              <a:t> </a:t>
            </a:r>
            <a:r>
              <a:rPr lang="en-US" dirty="0">
                <a:hlinkClick r:id="rId8"/>
              </a:rPr>
              <a:t>weight</a:t>
            </a:r>
            <a:r>
              <a:rPr lang="en-US" dirty="0"/>
              <a:t> </a:t>
            </a:r>
            <a:r>
              <a:rPr lang="en-US" dirty="0">
                <a:hlinkClick r:id="rId8"/>
              </a:rPr>
              <a:t>infants.</a:t>
            </a:r>
            <a:r>
              <a:rPr lang="en-US" dirty="0"/>
              <a:t> </a:t>
            </a:r>
            <a:r>
              <a:rPr lang="en-US" dirty="0">
                <a:hlinkClick r:id="rId8"/>
              </a:rPr>
              <a:t>Pediatrics</a:t>
            </a:r>
            <a:r>
              <a:rPr lang="en-US" dirty="0"/>
              <a:t> </a:t>
            </a:r>
            <a:r>
              <a:rPr lang="en-US" dirty="0">
                <a:hlinkClick r:id="rId8"/>
              </a:rPr>
              <a:t>2009;123:58-66.</a:t>
            </a:r>
            <a:endParaRPr lang="pt-BR" dirty="0"/>
          </a:p>
          <a:p>
            <a:pPr marL="274320" indent="-274320" eaLnBrk="1" fontAlgn="auto" hangingPunct="1">
              <a:spcAft>
                <a:spcPts val="0"/>
              </a:spcAft>
              <a:buClr>
                <a:schemeClr val="accent3"/>
              </a:buClr>
              <a:buFont typeface="Wingdings 2"/>
              <a:buChar char=""/>
              <a:defRPr/>
            </a:pPr>
            <a:r>
              <a:rPr lang="en-US" dirty="0"/>
              <a:t>8. </a:t>
            </a:r>
            <a:r>
              <a:rPr lang="en-US" dirty="0">
                <a:hlinkClick r:id="rId9"/>
              </a:rPr>
              <a:t>Kuppala</a:t>
            </a:r>
            <a:r>
              <a:rPr lang="en-US" dirty="0"/>
              <a:t> </a:t>
            </a:r>
            <a:r>
              <a:rPr lang="en-US" dirty="0">
                <a:hlinkClick r:id="rId9"/>
              </a:rPr>
              <a:t>VS,</a:t>
            </a:r>
            <a:r>
              <a:rPr lang="en-US" dirty="0"/>
              <a:t> </a:t>
            </a:r>
            <a:r>
              <a:rPr lang="en-US" dirty="0">
                <a:hlinkClick r:id="rId9"/>
              </a:rPr>
              <a:t>Meinzen-Derr</a:t>
            </a:r>
            <a:r>
              <a:rPr lang="en-US" dirty="0"/>
              <a:t> </a:t>
            </a:r>
            <a:r>
              <a:rPr lang="en-US" dirty="0">
                <a:hlinkClick r:id="rId9"/>
              </a:rPr>
              <a:t>J,</a:t>
            </a:r>
            <a:r>
              <a:rPr lang="en-US" dirty="0"/>
              <a:t> </a:t>
            </a:r>
            <a:r>
              <a:rPr lang="en-US" dirty="0">
                <a:hlinkClick r:id="rId9"/>
              </a:rPr>
              <a:t>Morrow</a:t>
            </a:r>
            <a:r>
              <a:rPr lang="en-US" dirty="0"/>
              <a:t> </a:t>
            </a:r>
            <a:r>
              <a:rPr lang="en-US" dirty="0">
                <a:hlinkClick r:id="rId9"/>
              </a:rPr>
              <a:t>AL,</a:t>
            </a:r>
            <a:r>
              <a:rPr lang="en-US" dirty="0"/>
              <a:t> </a:t>
            </a:r>
            <a:r>
              <a:rPr lang="en-US" dirty="0">
                <a:hlinkClick r:id="rId9"/>
              </a:rPr>
              <a:t>Schibler</a:t>
            </a:r>
            <a:r>
              <a:rPr lang="en-US" dirty="0"/>
              <a:t> </a:t>
            </a:r>
            <a:r>
              <a:rPr lang="en-US" dirty="0">
                <a:hlinkClick r:id="rId9"/>
              </a:rPr>
              <a:t>KR.</a:t>
            </a:r>
            <a:r>
              <a:rPr lang="en-US" dirty="0"/>
              <a:t> </a:t>
            </a:r>
            <a:r>
              <a:rPr lang="en-US" dirty="0">
                <a:hlinkClick r:id="rId9"/>
              </a:rPr>
              <a:t>Prolonged</a:t>
            </a:r>
            <a:r>
              <a:rPr lang="en-US" dirty="0"/>
              <a:t> </a:t>
            </a:r>
            <a:r>
              <a:rPr lang="en-US" dirty="0">
                <a:hlinkClick r:id="rId9"/>
              </a:rPr>
              <a:t>initial</a:t>
            </a:r>
            <a:endParaRPr lang="pt-BR" dirty="0"/>
          </a:p>
          <a:p>
            <a:pPr marL="274320" indent="-274320" eaLnBrk="1" fontAlgn="auto" hangingPunct="1">
              <a:spcAft>
                <a:spcPts val="0"/>
              </a:spcAft>
              <a:buClr>
                <a:schemeClr val="accent3"/>
              </a:buClr>
              <a:buFont typeface="Wingdings 2"/>
              <a:buChar char=""/>
              <a:defRPr/>
            </a:pPr>
            <a:r>
              <a:rPr lang="en-US" dirty="0">
                <a:hlinkClick r:id="rId9"/>
              </a:rPr>
              <a:t>empirical</a:t>
            </a:r>
            <a:r>
              <a:rPr lang="en-US" dirty="0"/>
              <a:t> </a:t>
            </a:r>
            <a:r>
              <a:rPr lang="en-US" dirty="0">
                <a:hlinkClick r:id="rId9"/>
              </a:rPr>
              <a:t>antibiotic</a:t>
            </a:r>
            <a:r>
              <a:rPr lang="en-US" dirty="0"/>
              <a:t> </a:t>
            </a:r>
            <a:r>
              <a:rPr lang="en-US" dirty="0">
                <a:hlinkClick r:id="rId9"/>
              </a:rPr>
              <a:t>treatment</a:t>
            </a:r>
            <a:r>
              <a:rPr lang="en-US" dirty="0"/>
              <a:t> </a:t>
            </a:r>
            <a:r>
              <a:rPr lang="en-US" dirty="0">
                <a:hlinkClick r:id="rId9"/>
              </a:rPr>
              <a:t>is</a:t>
            </a:r>
            <a:r>
              <a:rPr lang="en-US" dirty="0"/>
              <a:t> </a:t>
            </a:r>
            <a:r>
              <a:rPr lang="en-US" dirty="0">
                <a:hlinkClick r:id="rId9"/>
              </a:rPr>
              <a:t>associated</a:t>
            </a:r>
            <a:r>
              <a:rPr lang="en-US" dirty="0"/>
              <a:t> </a:t>
            </a:r>
            <a:r>
              <a:rPr lang="en-US" dirty="0">
                <a:hlinkClick r:id="rId9"/>
              </a:rPr>
              <a:t>with</a:t>
            </a:r>
            <a:r>
              <a:rPr lang="en-US" dirty="0"/>
              <a:t> </a:t>
            </a:r>
            <a:r>
              <a:rPr lang="en-US" dirty="0">
                <a:hlinkClick r:id="rId9"/>
              </a:rPr>
              <a:t>adverse</a:t>
            </a:r>
            <a:r>
              <a:rPr lang="en-US" dirty="0"/>
              <a:t> </a:t>
            </a:r>
            <a:r>
              <a:rPr lang="en-US" dirty="0">
                <a:hlinkClick r:id="rId9"/>
              </a:rPr>
              <a:t>outcomes</a:t>
            </a:r>
            <a:r>
              <a:rPr lang="en-US" dirty="0"/>
              <a:t> </a:t>
            </a:r>
            <a:r>
              <a:rPr lang="en-US" dirty="0">
                <a:hlinkClick r:id="rId9"/>
              </a:rPr>
              <a:t>in</a:t>
            </a:r>
            <a:r>
              <a:rPr lang="en-US" dirty="0"/>
              <a:t> </a:t>
            </a:r>
            <a:r>
              <a:rPr lang="en-US" dirty="0">
                <a:hlinkClick r:id="rId9"/>
              </a:rPr>
              <a:t>pre-</a:t>
            </a:r>
            <a:endParaRPr lang="pt-BR" dirty="0"/>
          </a:p>
          <a:p>
            <a:pPr marL="274320" indent="-274320" eaLnBrk="1" fontAlgn="auto" hangingPunct="1">
              <a:spcAft>
                <a:spcPts val="0"/>
              </a:spcAft>
              <a:buClr>
                <a:schemeClr val="accent3"/>
              </a:buClr>
              <a:buFont typeface="Wingdings 2"/>
              <a:buChar char=""/>
              <a:defRPr/>
            </a:pPr>
            <a:r>
              <a:rPr lang="en-US" dirty="0">
                <a:hlinkClick r:id="rId9"/>
              </a:rPr>
              <a:t>mature</a:t>
            </a:r>
            <a:r>
              <a:rPr lang="en-US" dirty="0"/>
              <a:t> </a:t>
            </a:r>
            <a:r>
              <a:rPr lang="en-US" dirty="0">
                <a:hlinkClick r:id="rId9"/>
              </a:rPr>
              <a:t>infants.</a:t>
            </a:r>
            <a:r>
              <a:rPr lang="en-US" dirty="0"/>
              <a:t> </a:t>
            </a:r>
            <a:r>
              <a:rPr lang="en-US" dirty="0">
                <a:hlinkClick r:id="rId9"/>
              </a:rPr>
              <a:t>J</a:t>
            </a:r>
            <a:r>
              <a:rPr lang="en-US" dirty="0"/>
              <a:t> </a:t>
            </a:r>
            <a:r>
              <a:rPr lang="en-US" dirty="0">
                <a:hlinkClick r:id="rId9"/>
              </a:rPr>
              <a:t>Pediatr</a:t>
            </a:r>
            <a:r>
              <a:rPr lang="en-US" dirty="0"/>
              <a:t> </a:t>
            </a:r>
            <a:r>
              <a:rPr lang="en-US" dirty="0">
                <a:hlinkClick r:id="rId9"/>
              </a:rPr>
              <a:t>2011;159:720-5.</a:t>
            </a:r>
            <a:endParaRPr lang="pt-BR" dirty="0"/>
          </a:p>
          <a:p>
            <a:pPr marL="274320" indent="-274320" eaLnBrk="1" fontAlgn="auto" hangingPunct="1">
              <a:spcAft>
                <a:spcPts val="0"/>
              </a:spcAft>
              <a:buClr>
                <a:schemeClr val="accent3"/>
              </a:buClr>
              <a:buFont typeface="Wingdings 2"/>
              <a:buChar char=""/>
              <a:defRPr/>
            </a:pPr>
            <a:r>
              <a:rPr lang="en-US" dirty="0"/>
              <a:t>9. </a:t>
            </a:r>
            <a:r>
              <a:rPr lang="en-US" dirty="0">
                <a:hlinkClick r:id="rId10"/>
              </a:rPr>
              <a:t>Shah</a:t>
            </a:r>
            <a:r>
              <a:rPr lang="en-US" dirty="0"/>
              <a:t> </a:t>
            </a:r>
            <a:r>
              <a:rPr lang="en-US" dirty="0">
                <a:hlinkClick r:id="rId10"/>
              </a:rPr>
              <a:t>P,</a:t>
            </a:r>
            <a:r>
              <a:rPr lang="en-US" dirty="0"/>
              <a:t> </a:t>
            </a:r>
            <a:r>
              <a:rPr lang="en-US" dirty="0">
                <a:hlinkClick r:id="rId10"/>
              </a:rPr>
              <a:t>Nathan</a:t>
            </a:r>
            <a:r>
              <a:rPr lang="en-US" dirty="0"/>
              <a:t> </a:t>
            </a:r>
            <a:r>
              <a:rPr lang="en-US" dirty="0">
                <a:hlinkClick r:id="rId10"/>
              </a:rPr>
              <a:t>E,</a:t>
            </a:r>
            <a:r>
              <a:rPr lang="en-US" dirty="0"/>
              <a:t> </a:t>
            </a:r>
            <a:r>
              <a:rPr lang="en-US" dirty="0">
                <a:hlinkClick r:id="rId10"/>
              </a:rPr>
              <a:t>Doherty</a:t>
            </a:r>
            <a:r>
              <a:rPr lang="en-US" dirty="0"/>
              <a:t> </a:t>
            </a:r>
            <a:r>
              <a:rPr lang="en-US" dirty="0">
                <a:hlinkClick r:id="rId10"/>
              </a:rPr>
              <a:t>D,</a:t>
            </a:r>
            <a:r>
              <a:rPr lang="en-US" dirty="0"/>
              <a:t> </a:t>
            </a:r>
            <a:r>
              <a:rPr lang="en-US" dirty="0">
                <a:hlinkClick r:id="rId10"/>
              </a:rPr>
              <a:t>Patole</a:t>
            </a:r>
            <a:r>
              <a:rPr lang="en-US" dirty="0"/>
              <a:t> </a:t>
            </a:r>
            <a:r>
              <a:rPr lang="en-US" dirty="0">
                <a:hlinkClick r:id="rId10"/>
              </a:rPr>
              <a:t>S.</a:t>
            </a:r>
            <a:r>
              <a:rPr lang="en-US" dirty="0"/>
              <a:t> </a:t>
            </a:r>
            <a:r>
              <a:rPr lang="en-US" dirty="0">
                <a:hlinkClick r:id="rId10"/>
              </a:rPr>
              <a:t>Prolonged</a:t>
            </a:r>
            <a:r>
              <a:rPr lang="en-US" dirty="0"/>
              <a:t> </a:t>
            </a:r>
            <a:r>
              <a:rPr lang="en-US" dirty="0">
                <a:hlinkClick r:id="rId10"/>
              </a:rPr>
              <a:t>exposure</a:t>
            </a:r>
            <a:r>
              <a:rPr lang="en-US" dirty="0"/>
              <a:t> </a:t>
            </a:r>
            <a:r>
              <a:rPr lang="en-US" dirty="0">
                <a:hlinkClick r:id="rId10"/>
              </a:rPr>
              <a:t>to</a:t>
            </a:r>
            <a:r>
              <a:rPr lang="en-US" dirty="0"/>
              <a:t> </a:t>
            </a:r>
            <a:r>
              <a:rPr lang="en-US" dirty="0">
                <a:hlinkClick r:id="rId10"/>
              </a:rPr>
              <a:t>antibiot-</a:t>
            </a:r>
            <a:endParaRPr lang="pt-BR" dirty="0"/>
          </a:p>
          <a:p>
            <a:pPr marL="274320" indent="-274320" eaLnBrk="1" fontAlgn="auto" hangingPunct="1">
              <a:spcAft>
                <a:spcPts val="0"/>
              </a:spcAft>
              <a:buClr>
                <a:schemeClr val="accent3"/>
              </a:buClr>
              <a:buFont typeface="Wingdings 2"/>
              <a:buChar char=""/>
              <a:defRPr/>
            </a:pPr>
            <a:r>
              <a:rPr lang="en-US" dirty="0">
                <a:hlinkClick r:id="rId10"/>
              </a:rPr>
              <a:t>ics</a:t>
            </a:r>
            <a:r>
              <a:rPr lang="en-US" dirty="0"/>
              <a:t> </a:t>
            </a:r>
            <a:r>
              <a:rPr lang="en-US" dirty="0">
                <a:hlinkClick r:id="rId10"/>
              </a:rPr>
              <a:t>and</a:t>
            </a:r>
            <a:r>
              <a:rPr lang="en-US" dirty="0"/>
              <a:t> </a:t>
            </a:r>
            <a:r>
              <a:rPr lang="en-US" dirty="0">
                <a:hlinkClick r:id="rId10"/>
              </a:rPr>
              <a:t>its</a:t>
            </a:r>
            <a:r>
              <a:rPr lang="en-US" dirty="0"/>
              <a:t> </a:t>
            </a:r>
            <a:r>
              <a:rPr lang="en-US" dirty="0">
                <a:hlinkClick r:id="rId10"/>
              </a:rPr>
              <a:t>associations</a:t>
            </a:r>
            <a:r>
              <a:rPr lang="en-US" dirty="0"/>
              <a:t> </a:t>
            </a:r>
            <a:r>
              <a:rPr lang="en-US" dirty="0">
                <a:hlinkClick r:id="rId10"/>
              </a:rPr>
              <a:t>in</a:t>
            </a:r>
            <a:r>
              <a:rPr lang="en-US" dirty="0"/>
              <a:t> </a:t>
            </a:r>
            <a:r>
              <a:rPr lang="en-US" dirty="0">
                <a:hlinkClick r:id="rId10"/>
              </a:rPr>
              <a:t>extremely</a:t>
            </a:r>
            <a:r>
              <a:rPr lang="en-US" dirty="0"/>
              <a:t> </a:t>
            </a:r>
            <a:r>
              <a:rPr lang="en-US" dirty="0">
                <a:hlinkClick r:id="rId10"/>
              </a:rPr>
              <a:t>preterm</a:t>
            </a:r>
            <a:r>
              <a:rPr lang="en-US" dirty="0"/>
              <a:t> </a:t>
            </a:r>
            <a:r>
              <a:rPr lang="en-US" dirty="0">
                <a:hlinkClick r:id="rId10"/>
              </a:rPr>
              <a:t>neonates—the</a:t>
            </a:r>
            <a:r>
              <a:rPr lang="en-US" dirty="0"/>
              <a:t> </a:t>
            </a:r>
            <a:r>
              <a:rPr lang="en-US" dirty="0">
                <a:hlinkClick r:id="rId10"/>
              </a:rPr>
              <a:t>Western</a:t>
            </a:r>
            <a:r>
              <a:rPr lang="en-US" dirty="0"/>
              <a:t> </a:t>
            </a:r>
            <a:r>
              <a:rPr lang="en-US" dirty="0">
                <a:hlinkClick r:id="rId10"/>
              </a:rPr>
              <a:t>Aus-</a:t>
            </a:r>
            <a:endParaRPr lang="pt-BR" dirty="0"/>
          </a:p>
          <a:p>
            <a:pPr marL="274320" indent="-274320" eaLnBrk="1" fontAlgn="auto" hangingPunct="1">
              <a:spcAft>
                <a:spcPts val="0"/>
              </a:spcAft>
              <a:buClr>
                <a:schemeClr val="accent3"/>
              </a:buClr>
              <a:buFont typeface="Wingdings 2"/>
              <a:buChar char=""/>
              <a:defRPr/>
            </a:pPr>
            <a:r>
              <a:rPr lang="en-US" dirty="0">
                <a:hlinkClick r:id="rId10"/>
              </a:rPr>
              <a:t>tralian</a:t>
            </a:r>
            <a:r>
              <a:rPr lang="en-US" dirty="0"/>
              <a:t> </a:t>
            </a:r>
            <a:r>
              <a:rPr lang="en-US" dirty="0">
                <a:hlinkClick r:id="rId10"/>
              </a:rPr>
              <a:t>experience.</a:t>
            </a:r>
            <a:r>
              <a:rPr lang="en-US" dirty="0"/>
              <a:t> </a:t>
            </a:r>
            <a:r>
              <a:rPr lang="en-US" dirty="0">
                <a:hlinkClick r:id="rId10"/>
              </a:rPr>
              <a:t>J</a:t>
            </a:r>
            <a:r>
              <a:rPr lang="en-US" dirty="0"/>
              <a:t> </a:t>
            </a:r>
            <a:r>
              <a:rPr lang="en-US" dirty="0">
                <a:hlinkClick r:id="rId10"/>
              </a:rPr>
              <a:t>Matern</a:t>
            </a:r>
            <a:r>
              <a:rPr lang="en-US" dirty="0"/>
              <a:t> </a:t>
            </a:r>
            <a:r>
              <a:rPr lang="en-US" dirty="0">
                <a:hlinkClick r:id="rId10"/>
              </a:rPr>
              <a:t>Fetal</a:t>
            </a:r>
            <a:r>
              <a:rPr lang="en-US" dirty="0"/>
              <a:t> </a:t>
            </a:r>
            <a:r>
              <a:rPr lang="en-US" dirty="0">
                <a:hlinkClick r:id="rId10"/>
              </a:rPr>
              <a:t>Neonatal</a:t>
            </a:r>
            <a:r>
              <a:rPr lang="en-US" dirty="0"/>
              <a:t> </a:t>
            </a:r>
            <a:r>
              <a:rPr lang="en-US" dirty="0">
                <a:hlinkClick r:id="rId10"/>
              </a:rPr>
              <a:t>Med</a:t>
            </a:r>
            <a:r>
              <a:rPr lang="en-US" dirty="0"/>
              <a:t> </a:t>
            </a:r>
            <a:r>
              <a:rPr lang="en-US" dirty="0">
                <a:hlinkClick r:id="rId10"/>
              </a:rPr>
              <a:t>2013;26:1710-4.</a:t>
            </a:r>
            <a:endParaRPr lang="pt-BR" dirty="0"/>
          </a:p>
          <a:p>
            <a:pPr marL="274320" indent="-274320" eaLnBrk="1" fontAlgn="auto" hangingPunct="1">
              <a:spcAft>
                <a:spcPts val="0"/>
              </a:spcAft>
              <a:buClr>
                <a:schemeClr val="accent3"/>
              </a:buClr>
              <a:buFont typeface="Wingdings 2"/>
              <a:buChar char=""/>
              <a:defRPr/>
            </a:pPr>
            <a:r>
              <a:rPr lang="en-US" dirty="0"/>
              <a:t>10. </a:t>
            </a:r>
            <a:r>
              <a:rPr lang="en-US" dirty="0">
                <a:hlinkClick r:id="rId11"/>
              </a:rPr>
              <a:t>Alexander</a:t>
            </a:r>
            <a:r>
              <a:rPr lang="en-US" dirty="0"/>
              <a:t> </a:t>
            </a:r>
            <a:r>
              <a:rPr lang="en-US" dirty="0">
                <a:hlinkClick r:id="rId11"/>
              </a:rPr>
              <a:t>VN,</a:t>
            </a:r>
            <a:r>
              <a:rPr lang="en-US" dirty="0"/>
              <a:t> </a:t>
            </a:r>
            <a:r>
              <a:rPr lang="en-US" dirty="0">
                <a:hlinkClick r:id="rId11"/>
              </a:rPr>
              <a:t>Northrup</a:t>
            </a:r>
            <a:r>
              <a:rPr lang="en-US" dirty="0"/>
              <a:t> </a:t>
            </a:r>
            <a:r>
              <a:rPr lang="en-US" dirty="0">
                <a:hlinkClick r:id="rId11"/>
              </a:rPr>
              <a:t>V,</a:t>
            </a:r>
            <a:r>
              <a:rPr lang="en-US" dirty="0"/>
              <a:t> </a:t>
            </a:r>
            <a:r>
              <a:rPr lang="en-US" dirty="0">
                <a:hlinkClick r:id="rId11"/>
              </a:rPr>
              <a:t>Bizzarro</a:t>
            </a:r>
            <a:r>
              <a:rPr lang="en-US" dirty="0"/>
              <a:t> </a:t>
            </a:r>
            <a:r>
              <a:rPr lang="en-US" dirty="0">
                <a:hlinkClick r:id="rId11"/>
              </a:rPr>
              <a:t>MJ.</a:t>
            </a:r>
            <a:r>
              <a:rPr lang="en-US" dirty="0"/>
              <a:t> </a:t>
            </a:r>
            <a:r>
              <a:rPr lang="en-US" dirty="0">
                <a:hlinkClick r:id="rId11"/>
              </a:rPr>
              <a:t>Antibiotic</a:t>
            </a:r>
            <a:r>
              <a:rPr lang="en-US" dirty="0"/>
              <a:t> </a:t>
            </a:r>
            <a:r>
              <a:rPr lang="en-US" dirty="0">
                <a:hlinkClick r:id="rId11"/>
              </a:rPr>
              <a:t>exposure</a:t>
            </a:r>
            <a:r>
              <a:rPr lang="en-US" dirty="0"/>
              <a:t> </a:t>
            </a:r>
            <a:r>
              <a:rPr lang="en-US" dirty="0">
                <a:hlinkClick r:id="rId11"/>
              </a:rPr>
              <a:t>in</a:t>
            </a:r>
            <a:r>
              <a:rPr lang="en-US" dirty="0"/>
              <a:t> </a:t>
            </a:r>
            <a:r>
              <a:rPr lang="en-US" dirty="0">
                <a:hlinkClick r:id="rId11"/>
              </a:rPr>
              <a:t>the</a:t>
            </a:r>
            <a:endParaRPr lang="pt-BR" dirty="0"/>
          </a:p>
          <a:p>
            <a:pPr marL="274320" indent="-274320" eaLnBrk="1" fontAlgn="auto" hangingPunct="1">
              <a:spcAft>
                <a:spcPts val="0"/>
              </a:spcAft>
              <a:buClr>
                <a:schemeClr val="accent3"/>
              </a:buClr>
              <a:buFont typeface="Wingdings 2"/>
              <a:buChar char=""/>
              <a:defRPr/>
            </a:pPr>
            <a:r>
              <a:rPr lang="en-US" dirty="0">
                <a:hlinkClick r:id="rId11"/>
              </a:rPr>
              <a:t>newborn</a:t>
            </a:r>
            <a:r>
              <a:rPr lang="en-US" dirty="0"/>
              <a:t> </a:t>
            </a:r>
            <a:r>
              <a:rPr lang="en-US" dirty="0">
                <a:hlinkClick r:id="rId11"/>
              </a:rPr>
              <a:t>intensive</a:t>
            </a:r>
            <a:r>
              <a:rPr lang="en-US" dirty="0"/>
              <a:t> </a:t>
            </a:r>
            <a:r>
              <a:rPr lang="en-US" dirty="0">
                <a:hlinkClick r:id="rId11"/>
              </a:rPr>
              <a:t>care</a:t>
            </a:r>
            <a:r>
              <a:rPr lang="en-US" dirty="0"/>
              <a:t> </a:t>
            </a:r>
            <a:r>
              <a:rPr lang="en-US" dirty="0">
                <a:hlinkClick r:id="rId11"/>
              </a:rPr>
              <a:t>unit</a:t>
            </a:r>
            <a:r>
              <a:rPr lang="en-US" dirty="0"/>
              <a:t> </a:t>
            </a:r>
            <a:r>
              <a:rPr lang="en-US" dirty="0">
                <a:hlinkClick r:id="rId11"/>
              </a:rPr>
              <a:t>and</a:t>
            </a:r>
            <a:r>
              <a:rPr lang="en-US" dirty="0"/>
              <a:t> </a:t>
            </a:r>
            <a:r>
              <a:rPr lang="en-US" dirty="0">
                <a:hlinkClick r:id="rId11"/>
              </a:rPr>
              <a:t>the</a:t>
            </a:r>
            <a:r>
              <a:rPr lang="en-US" dirty="0"/>
              <a:t> </a:t>
            </a:r>
            <a:r>
              <a:rPr lang="en-US" dirty="0">
                <a:hlinkClick r:id="rId11"/>
              </a:rPr>
              <a:t>risk</a:t>
            </a:r>
            <a:r>
              <a:rPr lang="en-US" dirty="0"/>
              <a:t> </a:t>
            </a:r>
            <a:r>
              <a:rPr lang="en-US" dirty="0">
                <a:hlinkClick r:id="rId11"/>
              </a:rPr>
              <a:t>of</a:t>
            </a:r>
            <a:r>
              <a:rPr lang="en-US" dirty="0"/>
              <a:t> </a:t>
            </a:r>
            <a:r>
              <a:rPr lang="en-US" dirty="0">
                <a:hlinkClick r:id="rId11"/>
              </a:rPr>
              <a:t>necrotizing</a:t>
            </a:r>
            <a:r>
              <a:rPr lang="en-US" dirty="0"/>
              <a:t> </a:t>
            </a:r>
            <a:r>
              <a:rPr lang="en-US" dirty="0">
                <a:hlinkClick r:id="rId11"/>
              </a:rPr>
              <a:t>enterocolitis.</a:t>
            </a:r>
            <a:r>
              <a:rPr lang="en-US" dirty="0"/>
              <a:t> </a:t>
            </a:r>
            <a:r>
              <a:rPr lang="en-US" dirty="0">
                <a:hlinkClick r:id="rId11"/>
              </a:rPr>
              <a:t>J</a:t>
            </a:r>
            <a:endParaRPr lang="pt-BR" dirty="0"/>
          </a:p>
          <a:p>
            <a:pPr marL="274320" indent="-274320" eaLnBrk="1" fontAlgn="auto" hangingPunct="1">
              <a:spcAft>
                <a:spcPts val="0"/>
              </a:spcAft>
              <a:buClr>
                <a:schemeClr val="accent3"/>
              </a:buClr>
              <a:buFont typeface="Wingdings 2"/>
              <a:buChar char=""/>
              <a:defRPr/>
            </a:pPr>
            <a:r>
              <a:rPr lang="en-US" dirty="0">
                <a:hlinkClick r:id="rId11"/>
              </a:rPr>
              <a:t>Pediatr</a:t>
            </a:r>
            <a:r>
              <a:rPr lang="en-US" dirty="0"/>
              <a:t> </a:t>
            </a:r>
            <a:r>
              <a:rPr lang="en-US" dirty="0">
                <a:hlinkClick r:id="rId11"/>
              </a:rPr>
              <a:t>2011;159:392-7.</a:t>
            </a:r>
            <a:endParaRPr lang="pt-BR" dirty="0"/>
          </a:p>
          <a:p>
            <a:pPr marL="274320" indent="-274320" eaLnBrk="1" fontAlgn="auto" hangingPunct="1">
              <a:spcAft>
                <a:spcPts val="0"/>
              </a:spcAft>
              <a:buClr>
                <a:schemeClr val="accent3"/>
              </a:buClr>
              <a:buFont typeface="Wingdings 2"/>
              <a:buChar char=""/>
              <a:defRPr/>
            </a:pPr>
            <a:r>
              <a:rPr lang="en-US" dirty="0"/>
              <a:t>11. </a:t>
            </a:r>
            <a:r>
              <a:rPr lang="en-US" dirty="0">
                <a:hlinkClick r:id="rId12"/>
              </a:rPr>
              <a:t>Ting</a:t>
            </a:r>
            <a:r>
              <a:rPr lang="en-US" dirty="0"/>
              <a:t> </a:t>
            </a:r>
            <a:r>
              <a:rPr lang="en-US" dirty="0">
                <a:hlinkClick r:id="rId12"/>
              </a:rPr>
              <a:t>JY,</a:t>
            </a:r>
            <a:r>
              <a:rPr lang="en-US" dirty="0"/>
              <a:t> </a:t>
            </a:r>
            <a:r>
              <a:rPr lang="en-US" dirty="0">
                <a:hlinkClick r:id="rId12"/>
              </a:rPr>
              <a:t>Synnes</a:t>
            </a:r>
            <a:r>
              <a:rPr lang="en-US" dirty="0"/>
              <a:t> </a:t>
            </a:r>
            <a:r>
              <a:rPr lang="en-US" dirty="0">
                <a:hlinkClick r:id="rId12"/>
              </a:rPr>
              <a:t>A,</a:t>
            </a:r>
            <a:r>
              <a:rPr lang="en-US" dirty="0"/>
              <a:t> </a:t>
            </a:r>
            <a:r>
              <a:rPr lang="en-US" dirty="0">
                <a:hlinkClick r:id="rId12"/>
              </a:rPr>
              <a:t>Roberts</a:t>
            </a:r>
            <a:r>
              <a:rPr lang="en-US" dirty="0"/>
              <a:t> </a:t>
            </a:r>
            <a:r>
              <a:rPr lang="en-US" dirty="0">
                <a:hlinkClick r:id="rId12"/>
              </a:rPr>
              <a:t>A,</a:t>
            </a:r>
            <a:r>
              <a:rPr lang="en-US" dirty="0"/>
              <a:t> </a:t>
            </a:r>
            <a:r>
              <a:rPr lang="en-US" dirty="0">
                <a:hlinkClick r:id="rId12"/>
              </a:rPr>
              <a:t>Deshpandey</a:t>
            </a:r>
            <a:r>
              <a:rPr lang="en-US" dirty="0"/>
              <a:t> </a:t>
            </a:r>
            <a:r>
              <a:rPr lang="en-US" dirty="0">
                <a:hlinkClick r:id="rId12"/>
              </a:rPr>
              <a:t>A,</a:t>
            </a:r>
            <a:r>
              <a:rPr lang="en-US" dirty="0"/>
              <a:t> </a:t>
            </a:r>
            <a:r>
              <a:rPr lang="en-US" dirty="0">
                <a:hlinkClick r:id="rId12"/>
              </a:rPr>
              <a:t>Dow</a:t>
            </a:r>
            <a:r>
              <a:rPr lang="en-US" dirty="0"/>
              <a:t> </a:t>
            </a:r>
            <a:r>
              <a:rPr lang="en-US" dirty="0">
                <a:hlinkClick r:id="rId12"/>
              </a:rPr>
              <a:t>K,</a:t>
            </a:r>
            <a:r>
              <a:rPr lang="en-US" dirty="0"/>
              <a:t> </a:t>
            </a:r>
            <a:r>
              <a:rPr lang="en-US" dirty="0">
                <a:hlinkClick r:id="rId12"/>
              </a:rPr>
              <a:t>Yoon</a:t>
            </a:r>
            <a:r>
              <a:rPr lang="en-US" dirty="0"/>
              <a:t> </a:t>
            </a:r>
            <a:r>
              <a:rPr lang="en-US" dirty="0">
                <a:hlinkClick r:id="rId12"/>
              </a:rPr>
              <a:t>EW,</a:t>
            </a:r>
            <a:r>
              <a:rPr lang="en-US" dirty="0"/>
              <a:t> </a:t>
            </a:r>
            <a:r>
              <a:rPr lang="en-US" dirty="0">
                <a:hlinkClick r:id="rId12"/>
              </a:rPr>
              <a:t>et</a:t>
            </a:r>
            <a:r>
              <a:rPr lang="en-US" dirty="0"/>
              <a:t> </a:t>
            </a:r>
            <a:r>
              <a:rPr lang="en-US" dirty="0">
                <a:hlinkClick r:id="rId12"/>
              </a:rPr>
              <a:t>al.</a:t>
            </a:r>
            <a:endParaRPr lang="pt-BR" dirty="0"/>
          </a:p>
          <a:p>
            <a:pPr marL="274320" indent="-274320" eaLnBrk="1" fontAlgn="auto" hangingPunct="1">
              <a:spcAft>
                <a:spcPts val="0"/>
              </a:spcAft>
              <a:buClr>
                <a:schemeClr val="accent3"/>
              </a:buClr>
              <a:buFont typeface="Wingdings 2"/>
              <a:buChar char=""/>
              <a:defRPr/>
            </a:pPr>
            <a:r>
              <a:rPr lang="en-US" dirty="0">
                <a:hlinkClick r:id="rId12"/>
              </a:rPr>
              <a:t>Associations</a:t>
            </a:r>
            <a:r>
              <a:rPr lang="en-US" dirty="0"/>
              <a:t> </a:t>
            </a:r>
            <a:r>
              <a:rPr lang="en-US" dirty="0">
                <a:hlinkClick r:id="rId12"/>
              </a:rPr>
              <a:t>between</a:t>
            </a:r>
            <a:r>
              <a:rPr lang="en-US" dirty="0"/>
              <a:t> </a:t>
            </a:r>
            <a:r>
              <a:rPr lang="en-US" dirty="0">
                <a:hlinkClick r:id="rId12"/>
              </a:rPr>
              <a:t>antibiotic</a:t>
            </a:r>
            <a:r>
              <a:rPr lang="en-US" dirty="0"/>
              <a:t> </a:t>
            </a:r>
            <a:r>
              <a:rPr lang="en-US" dirty="0">
                <a:hlinkClick r:id="rId12"/>
              </a:rPr>
              <a:t>use</a:t>
            </a:r>
            <a:r>
              <a:rPr lang="en-US" dirty="0"/>
              <a:t> </a:t>
            </a:r>
            <a:r>
              <a:rPr lang="en-US" dirty="0">
                <a:hlinkClick r:id="rId12"/>
              </a:rPr>
              <a:t>and</a:t>
            </a:r>
            <a:r>
              <a:rPr lang="en-US" dirty="0"/>
              <a:t> </a:t>
            </a:r>
            <a:r>
              <a:rPr lang="en-US" dirty="0">
                <a:hlinkClick r:id="rId12"/>
              </a:rPr>
              <a:t>neonatal</a:t>
            </a:r>
            <a:r>
              <a:rPr lang="en-US" dirty="0"/>
              <a:t> </a:t>
            </a:r>
            <a:r>
              <a:rPr lang="en-US" dirty="0">
                <a:hlinkClick r:id="rId12"/>
              </a:rPr>
              <a:t>mortality</a:t>
            </a:r>
            <a:r>
              <a:rPr lang="en-US" dirty="0"/>
              <a:t> </a:t>
            </a:r>
            <a:r>
              <a:rPr lang="en-US" dirty="0">
                <a:hlinkClick r:id="rId12"/>
              </a:rPr>
              <a:t>and</a:t>
            </a:r>
            <a:endParaRPr lang="pt-BR" dirty="0"/>
          </a:p>
          <a:p>
            <a:pPr marL="274320" indent="-274320" eaLnBrk="1" fontAlgn="auto" hangingPunct="1">
              <a:spcAft>
                <a:spcPts val="0"/>
              </a:spcAft>
              <a:buClr>
                <a:schemeClr val="accent3"/>
              </a:buClr>
              <a:buFont typeface="Wingdings 2"/>
              <a:buChar char=""/>
              <a:defRPr/>
            </a:pPr>
            <a:endParaRPr lang="pt-BR" dirty="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ço Reservado para Conteúdo 2"/>
          <p:cNvSpPr>
            <a:spLocks noGrp="1"/>
          </p:cNvSpPr>
          <p:nvPr>
            <p:ph idx="1"/>
          </p:nvPr>
        </p:nvSpPr>
        <p:spPr>
          <a:xfrm>
            <a:off x="2406650" y="1092200"/>
            <a:ext cx="10972800" cy="4389438"/>
          </a:xfrm>
        </p:spPr>
        <p:txBody>
          <a:bodyPr/>
          <a:lstStyle/>
          <a:p>
            <a:pPr eaLnBrk="1" hangingPunct="1">
              <a:lnSpc>
                <a:spcPct val="60000"/>
              </a:lnSpc>
            </a:pPr>
            <a:r>
              <a:rPr lang="en-US" altLang="pt-BR" sz="1200" smtClean="0">
                <a:solidFill>
                  <a:schemeClr val="hlink"/>
                </a:solidFill>
              </a:rPr>
              <a:t>morbidities in very low-birth-weight infants without culture-proven sepsis</a:t>
            </a:r>
            <a:endParaRPr lang="pt-BR" altLang="pt-BR" sz="1200" smtClean="0">
              <a:solidFill>
                <a:schemeClr val="hlink"/>
              </a:solidFill>
            </a:endParaRPr>
          </a:p>
          <a:p>
            <a:pPr eaLnBrk="1" hangingPunct="1">
              <a:lnSpc>
                <a:spcPct val="60000"/>
              </a:lnSpc>
            </a:pPr>
            <a:r>
              <a:rPr lang="en-US" altLang="pt-BR" sz="1200" smtClean="0">
                <a:hlinkClick r:id="rId2"/>
              </a:rPr>
              <a:t>or</a:t>
            </a:r>
            <a:r>
              <a:rPr lang="en-US" altLang="pt-BR" sz="1200" smtClean="0"/>
              <a:t> </a:t>
            </a:r>
            <a:r>
              <a:rPr lang="en-US" altLang="pt-BR" sz="1200" smtClean="0">
                <a:hlinkClick r:id="rId2"/>
              </a:rPr>
              <a:t>necrotizing</a:t>
            </a:r>
            <a:r>
              <a:rPr lang="en-US" altLang="pt-BR" sz="1200" smtClean="0"/>
              <a:t> </a:t>
            </a:r>
            <a:r>
              <a:rPr lang="en-US" altLang="pt-BR" sz="1200" smtClean="0">
                <a:hlinkClick r:id="rId2"/>
              </a:rPr>
              <a:t>enterocolitis.</a:t>
            </a:r>
            <a:r>
              <a:rPr lang="en-US" altLang="pt-BR" sz="1200" smtClean="0"/>
              <a:t> </a:t>
            </a:r>
            <a:r>
              <a:rPr lang="en-US" altLang="pt-BR" sz="1200" smtClean="0">
                <a:hlinkClick r:id="rId2"/>
              </a:rPr>
              <a:t>JAMA</a:t>
            </a:r>
            <a:r>
              <a:rPr lang="en-US" altLang="pt-BR" sz="1200" smtClean="0"/>
              <a:t> </a:t>
            </a:r>
            <a:r>
              <a:rPr lang="en-US" altLang="pt-BR" sz="1200" smtClean="0">
                <a:hlinkClick r:id="rId2"/>
              </a:rPr>
              <a:t>Pediatr</a:t>
            </a:r>
            <a:r>
              <a:rPr lang="en-US" altLang="pt-BR" sz="1200" smtClean="0"/>
              <a:t> </a:t>
            </a:r>
            <a:r>
              <a:rPr lang="en-US" altLang="pt-BR" sz="1200" smtClean="0">
                <a:hlinkClick r:id="rId2"/>
              </a:rPr>
              <a:t>2016;170:1181-7.</a:t>
            </a:r>
            <a:endParaRPr lang="pt-BR" altLang="pt-BR" sz="1200" smtClean="0"/>
          </a:p>
          <a:p>
            <a:pPr eaLnBrk="1" hangingPunct="1">
              <a:lnSpc>
                <a:spcPct val="60000"/>
              </a:lnSpc>
            </a:pPr>
            <a:r>
              <a:rPr lang="en-US" altLang="pt-BR" sz="1200" smtClean="0"/>
              <a:t>12. </a:t>
            </a:r>
            <a:r>
              <a:rPr lang="en-US" altLang="pt-BR" sz="1200" smtClean="0">
                <a:hlinkClick r:id="rId3"/>
              </a:rPr>
              <a:t>Kyriacou</a:t>
            </a:r>
            <a:r>
              <a:rPr lang="en-US" altLang="pt-BR" sz="1200" smtClean="0"/>
              <a:t> </a:t>
            </a:r>
            <a:r>
              <a:rPr lang="en-US" altLang="pt-BR" sz="1200" smtClean="0">
                <a:hlinkClick r:id="rId3"/>
              </a:rPr>
              <a:t>DN,</a:t>
            </a:r>
            <a:r>
              <a:rPr lang="en-US" altLang="pt-BR" sz="1200" smtClean="0"/>
              <a:t> </a:t>
            </a:r>
            <a:r>
              <a:rPr lang="en-US" altLang="pt-BR" sz="1200" smtClean="0">
                <a:hlinkClick r:id="rId3"/>
              </a:rPr>
              <a:t>Lewis</a:t>
            </a:r>
            <a:r>
              <a:rPr lang="en-US" altLang="pt-BR" sz="1200" smtClean="0"/>
              <a:t> </a:t>
            </a:r>
            <a:r>
              <a:rPr lang="en-US" altLang="pt-BR" sz="1200" smtClean="0">
                <a:hlinkClick r:id="rId3"/>
              </a:rPr>
              <a:t>RJ.</a:t>
            </a:r>
            <a:r>
              <a:rPr lang="en-US" altLang="pt-BR" sz="1200" smtClean="0"/>
              <a:t> </a:t>
            </a:r>
            <a:r>
              <a:rPr lang="en-US" altLang="pt-BR" sz="1200" smtClean="0">
                <a:hlinkClick r:id="rId3"/>
              </a:rPr>
              <a:t>Confounding</a:t>
            </a:r>
            <a:r>
              <a:rPr lang="en-US" altLang="pt-BR" sz="1200" smtClean="0"/>
              <a:t> </a:t>
            </a:r>
            <a:r>
              <a:rPr lang="en-US" altLang="pt-BR" sz="1200" smtClean="0">
                <a:hlinkClick r:id="rId3"/>
              </a:rPr>
              <a:t>by</a:t>
            </a:r>
            <a:r>
              <a:rPr lang="en-US" altLang="pt-BR" sz="1200" smtClean="0"/>
              <a:t> </a:t>
            </a:r>
            <a:r>
              <a:rPr lang="en-US" altLang="pt-BR" sz="1200" smtClean="0">
                <a:hlinkClick r:id="rId3"/>
              </a:rPr>
              <a:t>indication</a:t>
            </a:r>
            <a:r>
              <a:rPr lang="en-US" altLang="pt-BR" sz="1200" smtClean="0"/>
              <a:t> </a:t>
            </a:r>
            <a:r>
              <a:rPr lang="en-US" altLang="pt-BR" sz="1200" smtClean="0">
                <a:hlinkClick r:id="rId3"/>
              </a:rPr>
              <a:t>in</a:t>
            </a:r>
            <a:r>
              <a:rPr lang="en-US" altLang="pt-BR" sz="1200" smtClean="0"/>
              <a:t> </a:t>
            </a:r>
            <a:r>
              <a:rPr lang="en-US" altLang="pt-BR" sz="1200" smtClean="0">
                <a:hlinkClick r:id="rId3"/>
              </a:rPr>
              <a:t>clinical</a:t>
            </a:r>
            <a:r>
              <a:rPr lang="en-US" altLang="pt-BR" sz="1200" smtClean="0"/>
              <a:t> </a:t>
            </a:r>
            <a:r>
              <a:rPr lang="en-US" altLang="pt-BR" sz="1200" smtClean="0">
                <a:hlinkClick r:id="rId3"/>
              </a:rPr>
              <a:t>research.</a:t>
            </a:r>
            <a:endParaRPr lang="pt-BR" altLang="pt-BR" sz="1200" smtClean="0"/>
          </a:p>
          <a:p>
            <a:pPr eaLnBrk="1" hangingPunct="1">
              <a:lnSpc>
                <a:spcPct val="60000"/>
              </a:lnSpc>
            </a:pPr>
            <a:r>
              <a:rPr lang="en-US" altLang="pt-BR" sz="1200" smtClean="0">
                <a:hlinkClick r:id="rId3"/>
              </a:rPr>
              <a:t>JAMA</a:t>
            </a:r>
            <a:r>
              <a:rPr lang="en-US" altLang="pt-BR" sz="1200" smtClean="0"/>
              <a:t> </a:t>
            </a:r>
            <a:r>
              <a:rPr lang="en-US" altLang="pt-BR" sz="1200" smtClean="0">
                <a:hlinkClick r:id="rId3"/>
              </a:rPr>
              <a:t>2016;316:1818-9.</a:t>
            </a:r>
            <a:endParaRPr lang="pt-BR" altLang="pt-BR" sz="1200" smtClean="0"/>
          </a:p>
          <a:p>
            <a:pPr eaLnBrk="1" hangingPunct="1">
              <a:lnSpc>
                <a:spcPct val="60000"/>
              </a:lnSpc>
            </a:pPr>
            <a:r>
              <a:rPr lang="en-US" altLang="pt-BR" sz="1200" smtClean="0"/>
              <a:t>13. </a:t>
            </a:r>
            <a:r>
              <a:rPr lang="en-US" altLang="pt-BR" sz="1200" smtClean="0">
                <a:hlinkClick r:id="rId4"/>
              </a:rPr>
              <a:t>Richardson</a:t>
            </a:r>
            <a:r>
              <a:rPr lang="en-US" altLang="pt-BR" sz="1200" smtClean="0"/>
              <a:t> </a:t>
            </a:r>
            <a:r>
              <a:rPr lang="en-US" altLang="pt-BR" sz="1200" smtClean="0">
                <a:hlinkClick r:id="rId4"/>
              </a:rPr>
              <a:t>DK,</a:t>
            </a:r>
            <a:r>
              <a:rPr lang="en-US" altLang="pt-BR" sz="1200" smtClean="0"/>
              <a:t> </a:t>
            </a:r>
            <a:r>
              <a:rPr lang="en-US" altLang="pt-BR" sz="1200" smtClean="0">
                <a:hlinkClick r:id="rId4"/>
              </a:rPr>
              <a:t>Corcoran</a:t>
            </a:r>
            <a:r>
              <a:rPr lang="en-US" altLang="pt-BR" sz="1200" smtClean="0"/>
              <a:t> </a:t>
            </a:r>
            <a:r>
              <a:rPr lang="en-US" altLang="pt-BR" sz="1200" smtClean="0">
                <a:hlinkClick r:id="rId4"/>
              </a:rPr>
              <a:t>JD,</a:t>
            </a:r>
            <a:r>
              <a:rPr lang="en-US" altLang="pt-BR" sz="1200" smtClean="0"/>
              <a:t> </a:t>
            </a:r>
            <a:r>
              <a:rPr lang="en-US" altLang="pt-BR" sz="1200" smtClean="0">
                <a:hlinkClick r:id="rId4"/>
              </a:rPr>
              <a:t>Escobar</a:t>
            </a:r>
            <a:r>
              <a:rPr lang="en-US" altLang="pt-BR" sz="1200" smtClean="0"/>
              <a:t> </a:t>
            </a:r>
            <a:r>
              <a:rPr lang="en-US" altLang="pt-BR" sz="1200" smtClean="0">
                <a:hlinkClick r:id="rId4"/>
              </a:rPr>
              <a:t>GJ,</a:t>
            </a:r>
            <a:r>
              <a:rPr lang="en-US" altLang="pt-BR" sz="1200" smtClean="0"/>
              <a:t> </a:t>
            </a:r>
            <a:r>
              <a:rPr lang="en-US" altLang="pt-BR" sz="1200" smtClean="0">
                <a:hlinkClick r:id="rId4"/>
              </a:rPr>
              <a:t>Lee</a:t>
            </a:r>
            <a:r>
              <a:rPr lang="en-US" altLang="pt-BR" sz="1200" smtClean="0"/>
              <a:t> </a:t>
            </a:r>
            <a:r>
              <a:rPr lang="en-US" altLang="pt-BR" sz="1200" smtClean="0">
                <a:hlinkClick r:id="rId4"/>
              </a:rPr>
              <a:t>SK.</a:t>
            </a:r>
            <a:r>
              <a:rPr lang="en-US" altLang="pt-BR" sz="1200" smtClean="0"/>
              <a:t> </a:t>
            </a:r>
            <a:r>
              <a:rPr lang="en-US" altLang="pt-BR" sz="1200" smtClean="0">
                <a:hlinkClick r:id="rId4"/>
              </a:rPr>
              <a:t>SNAP-II</a:t>
            </a:r>
            <a:r>
              <a:rPr lang="en-US" altLang="pt-BR" sz="1200" smtClean="0"/>
              <a:t> </a:t>
            </a:r>
            <a:r>
              <a:rPr lang="en-US" altLang="pt-BR" sz="1200" smtClean="0">
                <a:hlinkClick r:id="rId4"/>
              </a:rPr>
              <a:t>and</a:t>
            </a:r>
            <a:r>
              <a:rPr lang="en-US" altLang="pt-BR" sz="1200" smtClean="0"/>
              <a:t> </a:t>
            </a:r>
            <a:r>
              <a:rPr lang="en-US" altLang="pt-BR" sz="1200" smtClean="0">
                <a:hlinkClick r:id="rId4"/>
              </a:rPr>
              <a:t>SNAPPE-</a:t>
            </a:r>
            <a:endParaRPr lang="pt-BR" altLang="pt-BR" sz="1200" smtClean="0"/>
          </a:p>
          <a:p>
            <a:pPr eaLnBrk="1" hangingPunct="1">
              <a:lnSpc>
                <a:spcPct val="60000"/>
              </a:lnSpc>
            </a:pPr>
            <a:r>
              <a:rPr lang="en-US" altLang="pt-BR" sz="1200" smtClean="0">
                <a:hlinkClick r:id="rId4"/>
              </a:rPr>
              <a:t>II:</a:t>
            </a:r>
            <a:r>
              <a:rPr lang="en-US" altLang="pt-BR" sz="1200" smtClean="0"/>
              <a:t> </a:t>
            </a:r>
            <a:r>
              <a:rPr lang="en-US" altLang="pt-BR" sz="1200" smtClean="0">
                <a:hlinkClick r:id="rId4"/>
              </a:rPr>
              <a:t>simpliﬁed</a:t>
            </a:r>
            <a:r>
              <a:rPr lang="en-US" altLang="pt-BR" sz="1200" smtClean="0"/>
              <a:t> </a:t>
            </a:r>
            <a:r>
              <a:rPr lang="en-US" altLang="pt-BR" sz="1200" smtClean="0">
                <a:hlinkClick r:id="rId4"/>
              </a:rPr>
              <a:t>newborn</a:t>
            </a:r>
            <a:r>
              <a:rPr lang="en-US" altLang="pt-BR" sz="1200" smtClean="0"/>
              <a:t> </a:t>
            </a:r>
            <a:r>
              <a:rPr lang="en-US" altLang="pt-BR" sz="1200" smtClean="0">
                <a:hlinkClick r:id="rId4"/>
              </a:rPr>
              <a:t>illness</a:t>
            </a:r>
            <a:r>
              <a:rPr lang="en-US" altLang="pt-BR" sz="1200" smtClean="0"/>
              <a:t> </a:t>
            </a:r>
            <a:r>
              <a:rPr lang="en-US" altLang="pt-BR" sz="1200" smtClean="0">
                <a:hlinkClick r:id="rId4"/>
              </a:rPr>
              <a:t>severity</a:t>
            </a:r>
            <a:r>
              <a:rPr lang="en-US" altLang="pt-BR" sz="1200" smtClean="0"/>
              <a:t> </a:t>
            </a:r>
            <a:r>
              <a:rPr lang="en-US" altLang="pt-BR" sz="1200" smtClean="0">
                <a:hlinkClick r:id="rId4"/>
              </a:rPr>
              <a:t>and</a:t>
            </a:r>
            <a:r>
              <a:rPr lang="en-US" altLang="pt-BR" sz="1200" smtClean="0"/>
              <a:t> </a:t>
            </a:r>
            <a:r>
              <a:rPr lang="en-US" altLang="pt-BR" sz="1200" smtClean="0">
                <a:hlinkClick r:id="rId4"/>
              </a:rPr>
              <a:t>mortality</a:t>
            </a:r>
            <a:r>
              <a:rPr lang="en-US" altLang="pt-BR" sz="1200" smtClean="0"/>
              <a:t> </a:t>
            </a:r>
            <a:r>
              <a:rPr lang="en-US" altLang="pt-BR" sz="1200" smtClean="0">
                <a:hlinkClick r:id="rId4"/>
              </a:rPr>
              <a:t>risk</a:t>
            </a:r>
            <a:r>
              <a:rPr lang="en-US" altLang="pt-BR" sz="1200" smtClean="0"/>
              <a:t> </a:t>
            </a:r>
            <a:r>
              <a:rPr lang="en-US" altLang="pt-BR" sz="1200" smtClean="0">
                <a:hlinkClick r:id="rId4"/>
              </a:rPr>
              <a:t>scores.</a:t>
            </a:r>
            <a:r>
              <a:rPr lang="en-US" altLang="pt-BR" sz="1200" smtClean="0"/>
              <a:t> </a:t>
            </a:r>
            <a:r>
              <a:rPr lang="en-US" altLang="pt-BR" sz="1200" smtClean="0">
                <a:hlinkClick r:id="rId4"/>
              </a:rPr>
              <a:t>J</a:t>
            </a:r>
            <a:r>
              <a:rPr lang="en-US" altLang="pt-BR" sz="1200" smtClean="0"/>
              <a:t> </a:t>
            </a:r>
            <a:r>
              <a:rPr lang="en-US" altLang="pt-BR" sz="1200" smtClean="0">
                <a:hlinkClick r:id="rId4"/>
              </a:rPr>
              <a:t>Pediatr</a:t>
            </a:r>
            <a:endParaRPr lang="pt-BR" altLang="pt-BR" sz="1200" smtClean="0"/>
          </a:p>
          <a:p>
            <a:pPr eaLnBrk="1" hangingPunct="1">
              <a:lnSpc>
                <a:spcPct val="60000"/>
              </a:lnSpc>
            </a:pPr>
            <a:r>
              <a:rPr lang="en-US" altLang="pt-BR" sz="1200" smtClean="0">
                <a:hlinkClick r:id="rId4"/>
              </a:rPr>
              <a:t>2001;138:92-100.</a:t>
            </a:r>
            <a:endParaRPr lang="pt-BR" altLang="pt-BR" sz="1200" smtClean="0"/>
          </a:p>
          <a:p>
            <a:pPr eaLnBrk="1" hangingPunct="1">
              <a:lnSpc>
                <a:spcPct val="60000"/>
              </a:lnSpc>
            </a:pPr>
            <a:r>
              <a:rPr lang="en-US" altLang="pt-BR" sz="1200" smtClean="0"/>
              <a:t>14. </a:t>
            </a:r>
            <a:r>
              <a:rPr lang="en-US" altLang="pt-BR" sz="1200" smtClean="0">
                <a:hlinkClick r:id="rId5"/>
              </a:rPr>
              <a:t>Parry</a:t>
            </a:r>
            <a:r>
              <a:rPr lang="en-US" altLang="pt-BR" sz="1200" smtClean="0"/>
              <a:t> </a:t>
            </a:r>
            <a:r>
              <a:rPr lang="en-US" altLang="pt-BR" sz="1200" smtClean="0">
                <a:hlinkClick r:id="rId5"/>
              </a:rPr>
              <a:t>G,</a:t>
            </a:r>
            <a:r>
              <a:rPr lang="en-US" altLang="pt-BR" sz="1200" smtClean="0"/>
              <a:t> </a:t>
            </a:r>
            <a:r>
              <a:rPr lang="en-US" altLang="pt-BR" sz="1200" smtClean="0">
                <a:hlinkClick r:id="rId5"/>
              </a:rPr>
              <a:t>Tucker</a:t>
            </a:r>
            <a:r>
              <a:rPr lang="en-US" altLang="pt-BR" sz="1200" smtClean="0"/>
              <a:t> </a:t>
            </a:r>
            <a:r>
              <a:rPr lang="en-US" altLang="pt-BR" sz="1200" smtClean="0">
                <a:hlinkClick r:id="rId5"/>
              </a:rPr>
              <a:t>J,</a:t>
            </a:r>
            <a:r>
              <a:rPr lang="en-US" altLang="pt-BR" sz="1200" smtClean="0"/>
              <a:t> </a:t>
            </a:r>
            <a:r>
              <a:rPr lang="en-US" altLang="pt-BR" sz="1200" smtClean="0">
                <a:hlinkClick r:id="rId5"/>
              </a:rPr>
              <a:t>Tarnow-Mordi</a:t>
            </a:r>
            <a:r>
              <a:rPr lang="en-US" altLang="pt-BR" sz="1200" smtClean="0"/>
              <a:t> </a:t>
            </a:r>
            <a:r>
              <a:rPr lang="en-US" altLang="pt-BR" sz="1200" smtClean="0">
                <a:hlinkClick r:id="rId5"/>
              </a:rPr>
              <a:t>W.</a:t>
            </a:r>
            <a:r>
              <a:rPr lang="en-US" altLang="pt-BR" sz="1200" smtClean="0"/>
              <a:t> </a:t>
            </a:r>
            <a:r>
              <a:rPr lang="en-US" altLang="pt-BR" sz="1200" smtClean="0">
                <a:hlinkClick r:id="rId5"/>
              </a:rPr>
              <a:t>CRIB</a:t>
            </a:r>
            <a:r>
              <a:rPr lang="en-US" altLang="pt-BR" sz="1200" smtClean="0"/>
              <a:t> </a:t>
            </a:r>
            <a:r>
              <a:rPr lang="en-US" altLang="pt-BR" sz="1200" smtClean="0">
                <a:hlinkClick r:id="rId5"/>
              </a:rPr>
              <a:t>II:</a:t>
            </a:r>
            <a:r>
              <a:rPr lang="en-US" altLang="pt-BR" sz="1200" smtClean="0"/>
              <a:t> </a:t>
            </a:r>
            <a:r>
              <a:rPr lang="en-US" altLang="pt-BR" sz="1200" smtClean="0">
                <a:hlinkClick r:id="rId5"/>
              </a:rPr>
              <a:t>an</a:t>
            </a:r>
            <a:r>
              <a:rPr lang="en-US" altLang="pt-BR" sz="1200" smtClean="0"/>
              <a:t> </a:t>
            </a:r>
            <a:r>
              <a:rPr lang="en-US" altLang="pt-BR" sz="1200" smtClean="0">
                <a:hlinkClick r:id="rId5"/>
              </a:rPr>
              <a:t>update</a:t>
            </a:r>
            <a:r>
              <a:rPr lang="en-US" altLang="pt-BR" sz="1200" smtClean="0"/>
              <a:t> </a:t>
            </a:r>
            <a:r>
              <a:rPr lang="en-US" altLang="pt-BR" sz="1200" smtClean="0">
                <a:hlinkClick r:id="rId5"/>
              </a:rPr>
              <a:t>of</a:t>
            </a:r>
            <a:r>
              <a:rPr lang="en-US" altLang="pt-BR" sz="1200" smtClean="0"/>
              <a:t> </a:t>
            </a:r>
            <a:r>
              <a:rPr lang="en-US" altLang="pt-BR" sz="1200" smtClean="0">
                <a:hlinkClick r:id="rId5"/>
              </a:rPr>
              <a:t>the</a:t>
            </a:r>
            <a:r>
              <a:rPr lang="en-US" altLang="pt-BR" sz="1200" smtClean="0"/>
              <a:t> </a:t>
            </a:r>
            <a:r>
              <a:rPr lang="en-US" altLang="pt-BR" sz="1200" smtClean="0">
                <a:hlinkClick r:id="rId5"/>
              </a:rPr>
              <a:t>Clinical</a:t>
            </a:r>
            <a:endParaRPr lang="pt-BR" altLang="pt-BR" sz="1200" smtClean="0"/>
          </a:p>
          <a:p>
            <a:pPr eaLnBrk="1" hangingPunct="1">
              <a:lnSpc>
                <a:spcPct val="60000"/>
              </a:lnSpc>
            </a:pPr>
            <a:r>
              <a:rPr lang="en-US" altLang="pt-BR" sz="1200" smtClean="0">
                <a:hlinkClick r:id="rId5"/>
              </a:rPr>
              <a:t>Risk</a:t>
            </a:r>
            <a:r>
              <a:rPr lang="en-US" altLang="pt-BR" sz="1200" smtClean="0"/>
              <a:t> </a:t>
            </a:r>
            <a:r>
              <a:rPr lang="en-US" altLang="pt-BR" sz="1200" smtClean="0">
                <a:hlinkClick r:id="rId5"/>
              </a:rPr>
              <a:t>Index</a:t>
            </a:r>
            <a:r>
              <a:rPr lang="en-US" altLang="pt-BR" sz="1200" smtClean="0"/>
              <a:t> </a:t>
            </a:r>
            <a:r>
              <a:rPr lang="en-US" altLang="pt-BR" sz="1200" smtClean="0">
                <a:hlinkClick r:id="rId5"/>
              </a:rPr>
              <a:t>for</a:t>
            </a:r>
            <a:r>
              <a:rPr lang="en-US" altLang="pt-BR" sz="1200" smtClean="0"/>
              <a:t> </a:t>
            </a:r>
            <a:r>
              <a:rPr lang="en-US" altLang="pt-BR" sz="1200" smtClean="0">
                <a:hlinkClick r:id="rId5"/>
              </a:rPr>
              <a:t>Babies</a:t>
            </a:r>
            <a:r>
              <a:rPr lang="en-US" altLang="pt-BR" sz="1200" smtClean="0"/>
              <a:t> </a:t>
            </a:r>
            <a:r>
              <a:rPr lang="en-US" altLang="pt-BR" sz="1200" smtClean="0">
                <a:hlinkClick r:id="rId5"/>
              </a:rPr>
              <a:t>score.</a:t>
            </a:r>
            <a:r>
              <a:rPr lang="en-US" altLang="pt-BR" sz="1200" smtClean="0"/>
              <a:t> </a:t>
            </a:r>
            <a:r>
              <a:rPr lang="en-US" altLang="pt-BR" sz="1200" smtClean="0">
                <a:hlinkClick r:id="rId5"/>
              </a:rPr>
              <a:t>Lancet</a:t>
            </a:r>
            <a:r>
              <a:rPr lang="en-US" altLang="pt-BR" sz="1200" smtClean="0"/>
              <a:t> </a:t>
            </a:r>
            <a:r>
              <a:rPr lang="en-US" altLang="pt-BR" sz="1200" smtClean="0">
                <a:hlinkClick r:id="rId5"/>
              </a:rPr>
              <a:t>2003;361:1789-91.</a:t>
            </a:r>
            <a:endParaRPr lang="pt-BR" altLang="pt-BR" sz="1200" smtClean="0"/>
          </a:p>
          <a:p>
            <a:pPr eaLnBrk="1" hangingPunct="1">
              <a:lnSpc>
                <a:spcPct val="60000"/>
              </a:lnSpc>
            </a:pPr>
            <a:r>
              <a:rPr lang="en-US" altLang="pt-BR" sz="1200" smtClean="0"/>
              <a:t>15. </a:t>
            </a:r>
            <a:r>
              <a:rPr lang="en-US" altLang="pt-BR" sz="1200" smtClean="0">
                <a:hlinkClick r:id="rId6"/>
              </a:rPr>
              <a:t>Cantey</a:t>
            </a:r>
            <a:r>
              <a:rPr lang="en-US" altLang="pt-BR" sz="1200" smtClean="0"/>
              <a:t> </a:t>
            </a:r>
            <a:r>
              <a:rPr lang="en-US" altLang="pt-BR" sz="1200" smtClean="0">
                <a:hlinkClick r:id="rId6"/>
              </a:rPr>
              <a:t>JB,</a:t>
            </a:r>
            <a:r>
              <a:rPr lang="en-US" altLang="pt-BR" sz="1200" smtClean="0"/>
              <a:t> </a:t>
            </a:r>
            <a:r>
              <a:rPr lang="en-US" altLang="pt-BR" sz="1200" smtClean="0">
                <a:hlinkClick r:id="rId6"/>
              </a:rPr>
              <a:t>Wozniak</a:t>
            </a:r>
            <a:r>
              <a:rPr lang="en-US" altLang="pt-BR" sz="1200" smtClean="0"/>
              <a:t> </a:t>
            </a:r>
            <a:r>
              <a:rPr lang="en-US" altLang="pt-BR" sz="1200" smtClean="0">
                <a:hlinkClick r:id="rId6"/>
              </a:rPr>
              <a:t>PS,</a:t>
            </a:r>
            <a:r>
              <a:rPr lang="en-US" altLang="pt-BR" sz="1200" smtClean="0"/>
              <a:t> </a:t>
            </a:r>
            <a:r>
              <a:rPr lang="en-US" altLang="pt-BR" sz="1200" smtClean="0">
                <a:hlinkClick r:id="rId6"/>
              </a:rPr>
              <a:t>Pruszynski</a:t>
            </a:r>
            <a:r>
              <a:rPr lang="en-US" altLang="pt-BR" sz="1200" smtClean="0"/>
              <a:t> </a:t>
            </a:r>
            <a:r>
              <a:rPr lang="en-US" altLang="pt-BR" sz="1200" smtClean="0">
                <a:hlinkClick r:id="rId6"/>
              </a:rPr>
              <a:t>JE,</a:t>
            </a:r>
            <a:r>
              <a:rPr lang="en-US" altLang="pt-BR" sz="1200" smtClean="0"/>
              <a:t> </a:t>
            </a:r>
            <a:r>
              <a:rPr lang="en-US" altLang="pt-BR" sz="1200" smtClean="0">
                <a:hlinkClick r:id="rId6"/>
              </a:rPr>
              <a:t>Sanchez</a:t>
            </a:r>
            <a:r>
              <a:rPr lang="en-US" altLang="pt-BR" sz="1200" smtClean="0"/>
              <a:t> </a:t>
            </a:r>
            <a:r>
              <a:rPr lang="en-US" altLang="pt-BR" sz="1200" smtClean="0">
                <a:hlinkClick r:id="rId6"/>
              </a:rPr>
              <a:t>PJ.</a:t>
            </a:r>
            <a:r>
              <a:rPr lang="en-US" altLang="pt-BR" sz="1200" smtClean="0"/>
              <a:t> </a:t>
            </a:r>
            <a:r>
              <a:rPr lang="en-US" altLang="pt-BR" sz="1200" smtClean="0">
                <a:hlinkClick r:id="rId6"/>
              </a:rPr>
              <a:t>Reducing</a:t>
            </a:r>
            <a:r>
              <a:rPr lang="en-US" altLang="pt-BR" sz="1200" smtClean="0"/>
              <a:t> </a:t>
            </a:r>
            <a:r>
              <a:rPr lang="en-US" altLang="pt-BR" sz="1200" smtClean="0">
                <a:hlinkClick r:id="rId6"/>
              </a:rPr>
              <a:t>unneces-</a:t>
            </a:r>
            <a:endParaRPr lang="pt-BR" altLang="pt-BR" sz="1200" smtClean="0"/>
          </a:p>
          <a:p>
            <a:pPr eaLnBrk="1" hangingPunct="1">
              <a:lnSpc>
                <a:spcPct val="60000"/>
              </a:lnSpc>
            </a:pPr>
            <a:r>
              <a:rPr lang="en-US" altLang="pt-BR" sz="1200" smtClean="0">
                <a:hlinkClick r:id="rId6"/>
              </a:rPr>
              <a:t>sary</a:t>
            </a:r>
            <a:r>
              <a:rPr lang="en-US" altLang="pt-BR" sz="1200" smtClean="0"/>
              <a:t> </a:t>
            </a:r>
            <a:r>
              <a:rPr lang="en-US" altLang="pt-BR" sz="1200" smtClean="0">
                <a:hlinkClick r:id="rId6"/>
              </a:rPr>
              <a:t>antibiotic</a:t>
            </a:r>
            <a:r>
              <a:rPr lang="en-US" altLang="pt-BR" sz="1200" smtClean="0"/>
              <a:t> </a:t>
            </a:r>
            <a:r>
              <a:rPr lang="en-US" altLang="pt-BR" sz="1200" smtClean="0">
                <a:hlinkClick r:id="rId6"/>
              </a:rPr>
              <a:t>use</a:t>
            </a:r>
            <a:r>
              <a:rPr lang="en-US" altLang="pt-BR" sz="1200" smtClean="0"/>
              <a:t> </a:t>
            </a:r>
            <a:r>
              <a:rPr lang="en-US" altLang="pt-BR" sz="1200" smtClean="0">
                <a:hlinkClick r:id="rId6"/>
              </a:rPr>
              <a:t>in</a:t>
            </a:r>
            <a:r>
              <a:rPr lang="en-US" altLang="pt-BR" sz="1200" smtClean="0"/>
              <a:t> </a:t>
            </a:r>
            <a:r>
              <a:rPr lang="en-US" altLang="pt-BR" sz="1200" smtClean="0">
                <a:hlinkClick r:id="rId6"/>
              </a:rPr>
              <a:t>the</a:t>
            </a:r>
            <a:r>
              <a:rPr lang="en-US" altLang="pt-BR" sz="1200" smtClean="0"/>
              <a:t> </a:t>
            </a:r>
            <a:r>
              <a:rPr lang="en-US" altLang="pt-BR" sz="1200" smtClean="0">
                <a:hlinkClick r:id="rId6"/>
              </a:rPr>
              <a:t>neonatal</a:t>
            </a:r>
            <a:r>
              <a:rPr lang="en-US" altLang="pt-BR" sz="1200" smtClean="0"/>
              <a:t> </a:t>
            </a:r>
            <a:r>
              <a:rPr lang="en-US" altLang="pt-BR" sz="1200" smtClean="0">
                <a:hlinkClick r:id="rId6"/>
              </a:rPr>
              <a:t>intensive</a:t>
            </a:r>
            <a:r>
              <a:rPr lang="en-US" altLang="pt-BR" sz="1200" smtClean="0"/>
              <a:t> </a:t>
            </a:r>
            <a:r>
              <a:rPr lang="en-US" altLang="pt-BR" sz="1200" smtClean="0">
                <a:hlinkClick r:id="rId6"/>
              </a:rPr>
              <a:t>care</a:t>
            </a:r>
            <a:r>
              <a:rPr lang="en-US" altLang="pt-BR" sz="1200" smtClean="0"/>
              <a:t> </a:t>
            </a:r>
            <a:r>
              <a:rPr lang="en-US" altLang="pt-BR" sz="1200" smtClean="0">
                <a:hlinkClick r:id="rId6"/>
              </a:rPr>
              <a:t>unit</a:t>
            </a:r>
            <a:r>
              <a:rPr lang="en-US" altLang="pt-BR" sz="1200" smtClean="0"/>
              <a:t> </a:t>
            </a:r>
            <a:r>
              <a:rPr lang="en-US" altLang="pt-BR" sz="1200" smtClean="0">
                <a:hlinkClick r:id="rId6"/>
              </a:rPr>
              <a:t>(SCOUT):</a:t>
            </a:r>
            <a:r>
              <a:rPr lang="en-US" altLang="pt-BR" sz="1200" smtClean="0"/>
              <a:t> </a:t>
            </a:r>
            <a:r>
              <a:rPr lang="en-US" altLang="pt-BR" sz="1200" smtClean="0">
                <a:hlinkClick r:id="rId6"/>
              </a:rPr>
              <a:t>a</a:t>
            </a:r>
            <a:r>
              <a:rPr lang="en-US" altLang="pt-BR" sz="1200" smtClean="0"/>
              <a:t> </a:t>
            </a:r>
            <a:r>
              <a:rPr lang="en-US" altLang="pt-BR" sz="1200" smtClean="0">
                <a:hlinkClick r:id="rId6"/>
              </a:rPr>
              <a:t>pro-</a:t>
            </a:r>
            <a:endParaRPr lang="pt-BR" altLang="pt-BR" sz="1200" smtClean="0"/>
          </a:p>
          <a:p>
            <a:pPr eaLnBrk="1" hangingPunct="1">
              <a:lnSpc>
                <a:spcPct val="60000"/>
              </a:lnSpc>
            </a:pPr>
            <a:r>
              <a:rPr lang="en-US" altLang="pt-BR" sz="1200" smtClean="0">
                <a:hlinkClick r:id="rId6"/>
              </a:rPr>
              <a:t>spective</a:t>
            </a:r>
            <a:r>
              <a:rPr lang="en-US" altLang="pt-BR" sz="1200" smtClean="0"/>
              <a:t> </a:t>
            </a:r>
            <a:r>
              <a:rPr lang="en-US" altLang="pt-BR" sz="1200" smtClean="0">
                <a:hlinkClick r:id="rId6"/>
              </a:rPr>
              <a:t>interrupted</a:t>
            </a:r>
            <a:r>
              <a:rPr lang="en-US" altLang="pt-BR" sz="1200" smtClean="0"/>
              <a:t> </a:t>
            </a:r>
            <a:r>
              <a:rPr lang="en-US" altLang="pt-BR" sz="1200" smtClean="0">
                <a:hlinkClick r:id="rId6"/>
              </a:rPr>
              <a:t>time-series</a:t>
            </a:r>
            <a:r>
              <a:rPr lang="en-US" altLang="pt-BR" sz="1200" smtClean="0"/>
              <a:t> </a:t>
            </a:r>
            <a:r>
              <a:rPr lang="en-US" altLang="pt-BR" sz="1200" smtClean="0">
                <a:hlinkClick r:id="rId6"/>
              </a:rPr>
              <a:t>study.</a:t>
            </a:r>
            <a:r>
              <a:rPr lang="en-US" altLang="pt-BR" sz="1200" smtClean="0"/>
              <a:t> </a:t>
            </a:r>
            <a:r>
              <a:rPr lang="en-US" altLang="pt-BR" sz="1200" smtClean="0">
                <a:hlinkClick r:id="rId6"/>
              </a:rPr>
              <a:t>Lancet</a:t>
            </a:r>
            <a:r>
              <a:rPr lang="en-US" altLang="pt-BR" sz="1200" smtClean="0"/>
              <a:t> </a:t>
            </a:r>
            <a:r>
              <a:rPr lang="en-US" altLang="pt-BR" sz="1200" smtClean="0">
                <a:hlinkClick r:id="rId6"/>
              </a:rPr>
              <a:t>Infect</a:t>
            </a:r>
            <a:r>
              <a:rPr lang="en-US" altLang="pt-BR" sz="1200" smtClean="0"/>
              <a:t> </a:t>
            </a:r>
            <a:r>
              <a:rPr lang="en-US" altLang="pt-BR" sz="1200" smtClean="0">
                <a:hlinkClick r:id="rId6"/>
              </a:rPr>
              <a:t>Dis</a:t>
            </a:r>
            <a:r>
              <a:rPr lang="en-US" altLang="pt-BR" sz="1200" smtClean="0"/>
              <a:t> </a:t>
            </a:r>
            <a:r>
              <a:rPr lang="en-US" altLang="pt-BR" sz="1200" smtClean="0">
                <a:hlinkClick r:id="rId6"/>
              </a:rPr>
              <a:t>2016;16:</a:t>
            </a:r>
            <a:endParaRPr lang="pt-BR" altLang="pt-BR" sz="1200" smtClean="0"/>
          </a:p>
          <a:p>
            <a:pPr eaLnBrk="1" hangingPunct="1">
              <a:lnSpc>
                <a:spcPct val="60000"/>
              </a:lnSpc>
            </a:pPr>
            <a:r>
              <a:rPr lang="en-US" altLang="pt-BR" sz="1200" smtClean="0">
                <a:hlinkClick r:id="rId6"/>
              </a:rPr>
              <a:t>1178-84.</a:t>
            </a:r>
            <a:endParaRPr lang="pt-BR" altLang="pt-BR" sz="1200" smtClean="0"/>
          </a:p>
          <a:p>
            <a:pPr eaLnBrk="1" hangingPunct="1">
              <a:lnSpc>
                <a:spcPct val="60000"/>
              </a:lnSpc>
            </a:pPr>
            <a:r>
              <a:rPr lang="en-US" altLang="pt-BR" sz="1200" smtClean="0"/>
              <a:t>16. </a:t>
            </a:r>
            <a:r>
              <a:rPr lang="en-US" altLang="pt-BR" sz="1200" smtClean="0">
                <a:hlinkClick r:id="rId7"/>
              </a:rPr>
              <a:t>Ibrahim</a:t>
            </a:r>
            <a:r>
              <a:rPr lang="en-US" altLang="pt-BR" sz="1200" smtClean="0"/>
              <a:t> </a:t>
            </a:r>
            <a:r>
              <a:rPr lang="en-US" altLang="pt-BR" sz="1200" smtClean="0">
                <a:hlinkClick r:id="rId7"/>
              </a:rPr>
              <a:t>OM,</a:t>
            </a:r>
            <a:r>
              <a:rPr lang="en-US" altLang="pt-BR" sz="1200" smtClean="0"/>
              <a:t> </a:t>
            </a:r>
            <a:r>
              <a:rPr lang="en-US" altLang="pt-BR" sz="1200" smtClean="0">
                <a:hlinkClick r:id="rId7"/>
              </a:rPr>
              <a:t>Polk</a:t>
            </a:r>
            <a:r>
              <a:rPr lang="en-US" altLang="pt-BR" sz="1200" smtClean="0"/>
              <a:t> </a:t>
            </a:r>
            <a:r>
              <a:rPr lang="en-US" altLang="pt-BR" sz="1200" smtClean="0">
                <a:hlinkClick r:id="rId7"/>
              </a:rPr>
              <a:t>RE.</a:t>
            </a:r>
            <a:r>
              <a:rPr lang="en-US" altLang="pt-BR" sz="1200" smtClean="0"/>
              <a:t> </a:t>
            </a:r>
            <a:r>
              <a:rPr lang="en-US" altLang="pt-BR" sz="1200" smtClean="0">
                <a:hlinkClick r:id="rId7"/>
              </a:rPr>
              <a:t>Antimicrobial</a:t>
            </a:r>
            <a:r>
              <a:rPr lang="en-US" altLang="pt-BR" sz="1200" smtClean="0"/>
              <a:t> </a:t>
            </a:r>
            <a:r>
              <a:rPr lang="en-US" altLang="pt-BR" sz="1200" smtClean="0">
                <a:hlinkClick r:id="rId7"/>
              </a:rPr>
              <a:t>use</a:t>
            </a:r>
            <a:r>
              <a:rPr lang="en-US" altLang="pt-BR" sz="1200" smtClean="0"/>
              <a:t> </a:t>
            </a:r>
            <a:r>
              <a:rPr lang="en-US" altLang="pt-BR" sz="1200" smtClean="0">
                <a:hlinkClick r:id="rId7"/>
              </a:rPr>
              <a:t>metrics</a:t>
            </a:r>
            <a:r>
              <a:rPr lang="en-US" altLang="pt-BR" sz="1200" smtClean="0"/>
              <a:t> </a:t>
            </a:r>
            <a:r>
              <a:rPr lang="en-US" altLang="pt-BR" sz="1200" smtClean="0">
                <a:hlinkClick r:id="rId7"/>
              </a:rPr>
              <a:t>and</a:t>
            </a:r>
            <a:r>
              <a:rPr lang="en-US" altLang="pt-BR" sz="1200" smtClean="0"/>
              <a:t> </a:t>
            </a:r>
            <a:r>
              <a:rPr lang="en-US" altLang="pt-BR" sz="1200" smtClean="0">
                <a:hlinkClick r:id="rId7"/>
              </a:rPr>
              <a:t>benchmarking</a:t>
            </a:r>
            <a:r>
              <a:rPr lang="en-US" altLang="pt-BR" sz="1200" smtClean="0"/>
              <a:t> </a:t>
            </a:r>
            <a:r>
              <a:rPr lang="en-US" altLang="pt-BR" sz="1200" smtClean="0">
                <a:hlinkClick r:id="rId7"/>
              </a:rPr>
              <a:t>to</a:t>
            </a:r>
            <a:endParaRPr lang="pt-BR" altLang="pt-BR" sz="1200" smtClean="0"/>
          </a:p>
          <a:p>
            <a:pPr eaLnBrk="1" hangingPunct="1">
              <a:lnSpc>
                <a:spcPct val="60000"/>
              </a:lnSpc>
            </a:pPr>
            <a:r>
              <a:rPr lang="en-US" altLang="pt-BR" sz="1200" smtClean="0">
                <a:hlinkClick r:id="rId7"/>
              </a:rPr>
              <a:t>improve</a:t>
            </a:r>
            <a:r>
              <a:rPr lang="en-US" altLang="pt-BR" sz="1200" smtClean="0"/>
              <a:t> </a:t>
            </a:r>
            <a:r>
              <a:rPr lang="en-US" altLang="pt-BR" sz="1200" smtClean="0">
                <a:hlinkClick r:id="rId7"/>
              </a:rPr>
              <a:t>stewardship</a:t>
            </a:r>
            <a:r>
              <a:rPr lang="en-US" altLang="pt-BR" sz="1200" smtClean="0"/>
              <a:t> </a:t>
            </a:r>
            <a:r>
              <a:rPr lang="en-US" altLang="pt-BR" sz="1200" smtClean="0">
                <a:hlinkClick r:id="rId7"/>
              </a:rPr>
              <a:t>outcomes:</a:t>
            </a:r>
            <a:r>
              <a:rPr lang="en-US" altLang="pt-BR" sz="1200" smtClean="0"/>
              <a:t> </a:t>
            </a:r>
            <a:r>
              <a:rPr lang="en-US" altLang="pt-BR" sz="1200" smtClean="0">
                <a:hlinkClick r:id="rId7"/>
              </a:rPr>
              <a:t>methodology,</a:t>
            </a:r>
            <a:r>
              <a:rPr lang="en-US" altLang="pt-BR" sz="1200" smtClean="0"/>
              <a:t> </a:t>
            </a:r>
            <a:r>
              <a:rPr lang="en-US" altLang="pt-BR" sz="1200" smtClean="0">
                <a:hlinkClick r:id="rId7"/>
              </a:rPr>
              <a:t>opportunities,</a:t>
            </a:r>
            <a:r>
              <a:rPr lang="en-US" altLang="pt-BR" sz="1200" smtClean="0"/>
              <a:t> </a:t>
            </a:r>
            <a:r>
              <a:rPr lang="en-US" altLang="pt-BR" sz="1200" smtClean="0">
                <a:hlinkClick r:id="rId7"/>
              </a:rPr>
              <a:t>and</a:t>
            </a:r>
            <a:r>
              <a:rPr lang="en-US" altLang="pt-BR" sz="1200" smtClean="0"/>
              <a:t> </a:t>
            </a:r>
            <a:r>
              <a:rPr lang="en-US" altLang="pt-BR" sz="1200" smtClean="0">
                <a:hlinkClick r:id="rId7"/>
              </a:rPr>
              <a:t>chal-</a:t>
            </a:r>
            <a:endParaRPr lang="pt-BR" altLang="pt-BR" sz="1200" smtClean="0"/>
          </a:p>
          <a:p>
            <a:pPr eaLnBrk="1" hangingPunct="1">
              <a:lnSpc>
                <a:spcPct val="60000"/>
              </a:lnSpc>
            </a:pPr>
            <a:r>
              <a:rPr lang="en-US" altLang="pt-BR" sz="1200" smtClean="0">
                <a:hlinkClick r:id="rId7"/>
              </a:rPr>
              <a:t>lenges.</a:t>
            </a:r>
            <a:r>
              <a:rPr lang="en-US" altLang="pt-BR" sz="1200" smtClean="0"/>
              <a:t> </a:t>
            </a:r>
            <a:r>
              <a:rPr lang="en-US" altLang="pt-BR" sz="1200" smtClean="0">
                <a:hlinkClick r:id="rId7"/>
              </a:rPr>
              <a:t>Infect</a:t>
            </a:r>
            <a:r>
              <a:rPr lang="en-US" altLang="pt-BR" sz="1200" smtClean="0"/>
              <a:t> </a:t>
            </a:r>
            <a:r>
              <a:rPr lang="en-US" altLang="pt-BR" sz="1200" smtClean="0">
                <a:hlinkClick r:id="rId7"/>
              </a:rPr>
              <a:t>Dis</a:t>
            </a:r>
            <a:r>
              <a:rPr lang="en-US" altLang="pt-BR" sz="1200" smtClean="0"/>
              <a:t> </a:t>
            </a:r>
            <a:r>
              <a:rPr lang="en-US" altLang="pt-BR" sz="1200" smtClean="0">
                <a:hlinkClick r:id="rId7"/>
              </a:rPr>
              <a:t>Clin</a:t>
            </a:r>
            <a:r>
              <a:rPr lang="en-US" altLang="pt-BR" sz="1200" smtClean="0"/>
              <a:t> </a:t>
            </a:r>
            <a:r>
              <a:rPr lang="en-US" altLang="pt-BR" sz="1200" smtClean="0">
                <a:hlinkClick r:id="rId7"/>
              </a:rPr>
              <a:t>North</a:t>
            </a:r>
            <a:r>
              <a:rPr lang="en-US" altLang="pt-BR" sz="1200" smtClean="0"/>
              <a:t> </a:t>
            </a:r>
            <a:r>
              <a:rPr lang="en-US" altLang="pt-BR" sz="1200" smtClean="0">
                <a:hlinkClick r:id="rId7"/>
              </a:rPr>
              <a:t>Am</a:t>
            </a:r>
            <a:r>
              <a:rPr lang="en-US" altLang="pt-BR" sz="1200" smtClean="0"/>
              <a:t> </a:t>
            </a:r>
            <a:r>
              <a:rPr lang="en-US" altLang="pt-BR" sz="1200" smtClean="0">
                <a:hlinkClick r:id="rId7"/>
              </a:rPr>
              <a:t>2014;28:195-214.</a:t>
            </a:r>
            <a:endParaRPr lang="pt-BR" altLang="pt-BR" sz="1200" smtClean="0"/>
          </a:p>
          <a:p>
            <a:pPr eaLnBrk="1" hangingPunct="1">
              <a:lnSpc>
                <a:spcPct val="60000"/>
              </a:lnSpc>
            </a:pPr>
            <a:r>
              <a:rPr lang="en-US" altLang="pt-BR" sz="1200" smtClean="0"/>
              <a:t>17. </a:t>
            </a:r>
            <a:r>
              <a:rPr lang="en-US" altLang="pt-BR" sz="1200" smtClean="0">
                <a:hlinkClick r:id="rId8"/>
              </a:rPr>
              <a:t>Stoll</a:t>
            </a:r>
            <a:r>
              <a:rPr lang="en-US" altLang="pt-BR" sz="1200" smtClean="0"/>
              <a:t> </a:t>
            </a:r>
            <a:r>
              <a:rPr lang="en-US" altLang="pt-BR" sz="1200" smtClean="0">
                <a:hlinkClick r:id="rId8"/>
              </a:rPr>
              <a:t>BJ,</a:t>
            </a:r>
            <a:r>
              <a:rPr lang="en-US" altLang="pt-BR" sz="1200" smtClean="0"/>
              <a:t> </a:t>
            </a:r>
            <a:r>
              <a:rPr lang="en-US" altLang="pt-BR" sz="1200" smtClean="0">
                <a:hlinkClick r:id="rId8"/>
              </a:rPr>
              <a:t>Hansen</a:t>
            </a:r>
            <a:r>
              <a:rPr lang="en-US" altLang="pt-BR" sz="1200" smtClean="0"/>
              <a:t> </a:t>
            </a:r>
            <a:r>
              <a:rPr lang="en-US" altLang="pt-BR" sz="1200" smtClean="0">
                <a:hlinkClick r:id="rId8"/>
              </a:rPr>
              <a:t>N,</a:t>
            </a:r>
            <a:r>
              <a:rPr lang="en-US" altLang="pt-BR" sz="1200" smtClean="0"/>
              <a:t> </a:t>
            </a:r>
            <a:r>
              <a:rPr lang="en-US" altLang="pt-BR" sz="1200" smtClean="0">
                <a:hlinkClick r:id="rId8"/>
              </a:rPr>
              <a:t>Fanaroff</a:t>
            </a:r>
            <a:r>
              <a:rPr lang="en-US" altLang="pt-BR" sz="1200" smtClean="0"/>
              <a:t> </a:t>
            </a:r>
            <a:r>
              <a:rPr lang="en-US" altLang="pt-BR" sz="1200" smtClean="0">
                <a:hlinkClick r:id="rId8"/>
              </a:rPr>
              <a:t>AA,</a:t>
            </a:r>
            <a:r>
              <a:rPr lang="en-US" altLang="pt-BR" sz="1200" smtClean="0"/>
              <a:t> </a:t>
            </a:r>
            <a:r>
              <a:rPr lang="en-US" altLang="pt-BR" sz="1200" smtClean="0">
                <a:hlinkClick r:id="rId8"/>
              </a:rPr>
              <a:t>Wright</a:t>
            </a:r>
            <a:r>
              <a:rPr lang="en-US" altLang="pt-BR" sz="1200" smtClean="0"/>
              <a:t> </a:t>
            </a:r>
            <a:r>
              <a:rPr lang="en-US" altLang="pt-BR" sz="1200" smtClean="0">
                <a:hlinkClick r:id="rId8"/>
              </a:rPr>
              <a:t>LL,</a:t>
            </a:r>
            <a:r>
              <a:rPr lang="en-US" altLang="pt-BR" sz="1200" smtClean="0"/>
              <a:t> </a:t>
            </a:r>
            <a:r>
              <a:rPr lang="en-US" altLang="pt-BR" sz="1200" smtClean="0">
                <a:hlinkClick r:id="rId8"/>
              </a:rPr>
              <a:t>Carlo</a:t>
            </a:r>
            <a:r>
              <a:rPr lang="en-US" altLang="pt-BR" sz="1200" smtClean="0"/>
              <a:t> </a:t>
            </a:r>
            <a:r>
              <a:rPr lang="en-US" altLang="pt-BR" sz="1200" smtClean="0">
                <a:hlinkClick r:id="rId8"/>
              </a:rPr>
              <a:t>WA,</a:t>
            </a:r>
            <a:r>
              <a:rPr lang="en-US" altLang="pt-BR" sz="1200" smtClean="0"/>
              <a:t> </a:t>
            </a:r>
            <a:r>
              <a:rPr lang="en-US" altLang="pt-BR" sz="1200" smtClean="0">
                <a:hlinkClick r:id="rId8"/>
              </a:rPr>
              <a:t>Ehrenkranz</a:t>
            </a:r>
            <a:r>
              <a:rPr lang="en-US" altLang="pt-BR" sz="1200" smtClean="0"/>
              <a:t> </a:t>
            </a:r>
            <a:r>
              <a:rPr lang="en-US" altLang="pt-BR" sz="1200" smtClean="0">
                <a:hlinkClick r:id="rId8"/>
              </a:rPr>
              <a:t>RA,</a:t>
            </a:r>
            <a:endParaRPr lang="pt-BR" altLang="pt-BR" sz="1200" smtClean="0"/>
          </a:p>
          <a:p>
            <a:pPr eaLnBrk="1" hangingPunct="1">
              <a:lnSpc>
                <a:spcPct val="60000"/>
              </a:lnSpc>
            </a:pPr>
            <a:r>
              <a:rPr lang="en-US" altLang="pt-BR" sz="1200" smtClean="0">
                <a:hlinkClick r:id="rId8"/>
              </a:rPr>
              <a:t>et</a:t>
            </a:r>
            <a:r>
              <a:rPr lang="en-US" altLang="pt-BR" sz="1200" smtClean="0"/>
              <a:t> </a:t>
            </a:r>
            <a:r>
              <a:rPr lang="en-US" altLang="pt-BR" sz="1200" smtClean="0">
                <a:hlinkClick r:id="rId8"/>
              </a:rPr>
              <a:t>al.</a:t>
            </a:r>
            <a:r>
              <a:rPr lang="en-US" altLang="pt-BR" sz="1200" smtClean="0"/>
              <a:t> </a:t>
            </a:r>
            <a:r>
              <a:rPr lang="en-US" altLang="pt-BR" sz="1200" smtClean="0">
                <a:hlinkClick r:id="rId8"/>
              </a:rPr>
              <a:t>Late-onset</a:t>
            </a:r>
            <a:r>
              <a:rPr lang="en-US" altLang="pt-BR" sz="1200" smtClean="0"/>
              <a:t> </a:t>
            </a:r>
            <a:r>
              <a:rPr lang="en-US" altLang="pt-BR" sz="1200" smtClean="0">
                <a:hlinkClick r:id="rId8"/>
              </a:rPr>
              <a:t>sepsis</a:t>
            </a:r>
            <a:r>
              <a:rPr lang="en-US" altLang="pt-BR" sz="1200" smtClean="0"/>
              <a:t> </a:t>
            </a:r>
            <a:r>
              <a:rPr lang="en-US" altLang="pt-BR" sz="1200" smtClean="0">
                <a:hlinkClick r:id="rId8"/>
              </a:rPr>
              <a:t>in</a:t>
            </a:r>
            <a:r>
              <a:rPr lang="en-US" altLang="pt-BR" sz="1200" smtClean="0"/>
              <a:t> </a:t>
            </a:r>
            <a:r>
              <a:rPr lang="en-US" altLang="pt-BR" sz="1200" smtClean="0">
                <a:hlinkClick r:id="rId8"/>
              </a:rPr>
              <a:t>very</a:t>
            </a:r>
            <a:r>
              <a:rPr lang="en-US" altLang="pt-BR" sz="1200" smtClean="0"/>
              <a:t> </a:t>
            </a:r>
            <a:r>
              <a:rPr lang="en-US" altLang="pt-BR" sz="1200" smtClean="0">
                <a:hlinkClick r:id="rId8"/>
              </a:rPr>
              <a:t>low</a:t>
            </a:r>
            <a:r>
              <a:rPr lang="en-US" altLang="pt-BR" sz="1200" smtClean="0"/>
              <a:t> </a:t>
            </a:r>
            <a:r>
              <a:rPr lang="en-US" altLang="pt-BR" sz="1200" smtClean="0">
                <a:hlinkClick r:id="rId8"/>
              </a:rPr>
              <a:t>birth</a:t>
            </a:r>
            <a:r>
              <a:rPr lang="en-US" altLang="pt-BR" sz="1200" smtClean="0"/>
              <a:t> </a:t>
            </a:r>
            <a:r>
              <a:rPr lang="en-US" altLang="pt-BR" sz="1200" smtClean="0">
                <a:hlinkClick r:id="rId8"/>
              </a:rPr>
              <a:t>weight</a:t>
            </a:r>
            <a:r>
              <a:rPr lang="en-US" altLang="pt-BR" sz="1200" smtClean="0"/>
              <a:t> </a:t>
            </a:r>
            <a:r>
              <a:rPr lang="en-US" altLang="pt-BR" sz="1200" smtClean="0">
                <a:hlinkClick r:id="rId8"/>
              </a:rPr>
              <a:t>neonates:</a:t>
            </a:r>
            <a:r>
              <a:rPr lang="en-US" altLang="pt-BR" sz="1200" smtClean="0"/>
              <a:t> </a:t>
            </a:r>
            <a:r>
              <a:rPr lang="en-US" altLang="pt-BR" sz="1200" smtClean="0">
                <a:hlinkClick r:id="rId8"/>
              </a:rPr>
              <a:t>the</a:t>
            </a:r>
            <a:r>
              <a:rPr lang="en-US" altLang="pt-BR" sz="1200" smtClean="0"/>
              <a:t> </a:t>
            </a:r>
            <a:r>
              <a:rPr lang="en-US" altLang="pt-BR" sz="1200" smtClean="0">
                <a:hlinkClick r:id="rId8"/>
              </a:rPr>
              <a:t>experience</a:t>
            </a:r>
            <a:endParaRPr lang="pt-BR" altLang="pt-BR" sz="1200" smtClean="0"/>
          </a:p>
          <a:p>
            <a:pPr eaLnBrk="1" hangingPunct="1">
              <a:lnSpc>
                <a:spcPct val="60000"/>
              </a:lnSpc>
            </a:pPr>
            <a:r>
              <a:rPr lang="en-US" altLang="pt-BR" sz="1200" smtClean="0">
                <a:hlinkClick r:id="rId8"/>
              </a:rPr>
              <a:t>of</a:t>
            </a:r>
            <a:r>
              <a:rPr lang="en-US" altLang="pt-BR" sz="1200" smtClean="0"/>
              <a:t> </a:t>
            </a:r>
            <a:r>
              <a:rPr lang="en-US" altLang="pt-BR" sz="1200" smtClean="0">
                <a:hlinkClick r:id="rId8"/>
              </a:rPr>
              <a:t>the</a:t>
            </a:r>
            <a:r>
              <a:rPr lang="en-US" altLang="pt-BR" sz="1200" smtClean="0"/>
              <a:t> </a:t>
            </a:r>
            <a:r>
              <a:rPr lang="en-US" altLang="pt-BR" sz="1200" smtClean="0">
                <a:hlinkClick r:id="rId8"/>
              </a:rPr>
              <a:t>NICHD</a:t>
            </a:r>
            <a:r>
              <a:rPr lang="en-US" altLang="pt-BR" sz="1200" smtClean="0"/>
              <a:t> </a:t>
            </a:r>
            <a:r>
              <a:rPr lang="en-US" altLang="pt-BR" sz="1200" smtClean="0">
                <a:hlinkClick r:id="rId8"/>
              </a:rPr>
              <a:t>Neonatal</a:t>
            </a:r>
            <a:r>
              <a:rPr lang="en-US" altLang="pt-BR" sz="1200" smtClean="0"/>
              <a:t> </a:t>
            </a:r>
            <a:r>
              <a:rPr lang="en-US" altLang="pt-BR" sz="1200" smtClean="0">
                <a:hlinkClick r:id="rId8"/>
              </a:rPr>
              <a:t>Research</a:t>
            </a:r>
            <a:r>
              <a:rPr lang="en-US" altLang="pt-BR" sz="1200" smtClean="0"/>
              <a:t> </a:t>
            </a:r>
            <a:r>
              <a:rPr lang="en-US" altLang="pt-BR" sz="1200" smtClean="0">
                <a:hlinkClick r:id="rId8"/>
              </a:rPr>
              <a:t>Network.</a:t>
            </a:r>
            <a:r>
              <a:rPr lang="en-US" altLang="pt-BR" sz="1200" smtClean="0"/>
              <a:t> </a:t>
            </a:r>
            <a:r>
              <a:rPr lang="en-US" altLang="pt-BR" sz="1200" smtClean="0">
                <a:hlinkClick r:id="rId8"/>
              </a:rPr>
              <a:t>Pediatrics</a:t>
            </a:r>
            <a:r>
              <a:rPr lang="en-US" altLang="pt-BR" sz="1200" smtClean="0"/>
              <a:t> </a:t>
            </a:r>
            <a:r>
              <a:rPr lang="en-US" altLang="pt-BR" sz="1200" smtClean="0">
                <a:hlinkClick r:id="rId8"/>
              </a:rPr>
              <a:t>2002;110:285-</a:t>
            </a:r>
            <a:endParaRPr lang="pt-BR" altLang="pt-BR" sz="1200" smtClean="0"/>
          </a:p>
          <a:p>
            <a:pPr eaLnBrk="1" hangingPunct="1">
              <a:lnSpc>
                <a:spcPct val="60000"/>
              </a:lnSpc>
            </a:pPr>
            <a:r>
              <a:rPr lang="en-US" altLang="pt-BR" sz="1200" smtClean="0">
                <a:hlinkClick r:id="rId8"/>
              </a:rPr>
              <a:t>91.</a:t>
            </a:r>
            <a:endParaRPr lang="pt-BR" altLang="pt-BR" sz="1200" smtClean="0"/>
          </a:p>
          <a:p>
            <a:pPr eaLnBrk="1" hangingPunct="1">
              <a:lnSpc>
                <a:spcPct val="60000"/>
              </a:lnSpc>
            </a:pPr>
            <a:r>
              <a:rPr lang="en-US" altLang="pt-BR" sz="1200" smtClean="0"/>
              <a:t>18. </a:t>
            </a:r>
            <a:r>
              <a:rPr lang="en-US" altLang="pt-BR" sz="1200" smtClean="0">
                <a:hlinkClick r:id="rId9"/>
              </a:rPr>
              <a:t>Walsh</a:t>
            </a:r>
            <a:r>
              <a:rPr lang="en-US" altLang="pt-BR" sz="1200" smtClean="0"/>
              <a:t> </a:t>
            </a:r>
            <a:r>
              <a:rPr lang="en-US" altLang="pt-BR" sz="1200" smtClean="0">
                <a:hlinkClick r:id="rId9"/>
              </a:rPr>
              <a:t>MC,</a:t>
            </a:r>
            <a:r>
              <a:rPr lang="en-US" altLang="pt-BR" sz="1200" smtClean="0"/>
              <a:t> </a:t>
            </a:r>
            <a:r>
              <a:rPr lang="en-US" altLang="pt-BR" sz="1200" smtClean="0">
                <a:hlinkClick r:id="rId9"/>
              </a:rPr>
              <a:t>Kliegman</a:t>
            </a:r>
            <a:r>
              <a:rPr lang="en-US" altLang="pt-BR" sz="1200" smtClean="0"/>
              <a:t> </a:t>
            </a:r>
            <a:r>
              <a:rPr lang="en-US" altLang="pt-BR" sz="1200" smtClean="0">
                <a:hlinkClick r:id="rId9"/>
              </a:rPr>
              <a:t>RM.</a:t>
            </a:r>
            <a:r>
              <a:rPr lang="en-US" altLang="pt-BR" sz="1200" smtClean="0"/>
              <a:t> </a:t>
            </a:r>
            <a:r>
              <a:rPr lang="en-US" altLang="pt-BR" sz="1200" smtClean="0">
                <a:hlinkClick r:id="rId9"/>
              </a:rPr>
              <a:t>Necrotizing</a:t>
            </a:r>
            <a:r>
              <a:rPr lang="en-US" altLang="pt-BR" sz="1200" smtClean="0"/>
              <a:t> </a:t>
            </a:r>
            <a:r>
              <a:rPr lang="en-US" altLang="pt-BR" sz="1200" smtClean="0">
                <a:hlinkClick r:id="rId9"/>
              </a:rPr>
              <a:t>enterocolitis:</a:t>
            </a:r>
            <a:r>
              <a:rPr lang="en-US" altLang="pt-BR" sz="1200" smtClean="0"/>
              <a:t> </a:t>
            </a:r>
            <a:r>
              <a:rPr lang="en-US" altLang="pt-BR" sz="1200" smtClean="0">
                <a:hlinkClick r:id="rId9"/>
              </a:rPr>
              <a:t>treatment</a:t>
            </a:r>
            <a:r>
              <a:rPr lang="en-US" altLang="pt-BR" sz="1200" smtClean="0"/>
              <a:t> </a:t>
            </a:r>
            <a:r>
              <a:rPr lang="en-US" altLang="pt-BR" sz="1200" smtClean="0">
                <a:hlinkClick r:id="rId9"/>
              </a:rPr>
              <a:t>based</a:t>
            </a:r>
            <a:r>
              <a:rPr lang="en-US" altLang="pt-BR" sz="1200" smtClean="0"/>
              <a:t> </a:t>
            </a:r>
            <a:r>
              <a:rPr lang="en-US" altLang="pt-BR" sz="1200" smtClean="0">
                <a:hlinkClick r:id="rId9"/>
              </a:rPr>
              <a:t>on</a:t>
            </a:r>
            <a:endParaRPr lang="pt-BR" altLang="pt-BR" sz="1200" smtClean="0"/>
          </a:p>
          <a:p>
            <a:pPr eaLnBrk="1" hangingPunct="1">
              <a:lnSpc>
                <a:spcPct val="60000"/>
              </a:lnSpc>
            </a:pPr>
            <a:r>
              <a:rPr lang="en-US" altLang="pt-BR" sz="1200" smtClean="0">
                <a:hlinkClick r:id="rId9"/>
              </a:rPr>
              <a:t>staging</a:t>
            </a:r>
            <a:r>
              <a:rPr lang="en-US" altLang="pt-BR" sz="1200" smtClean="0"/>
              <a:t> </a:t>
            </a:r>
            <a:r>
              <a:rPr lang="en-US" altLang="pt-BR" sz="1200" smtClean="0">
                <a:hlinkClick r:id="rId9"/>
              </a:rPr>
              <a:t>criteria.</a:t>
            </a:r>
            <a:r>
              <a:rPr lang="en-US" altLang="pt-BR" sz="1200" smtClean="0"/>
              <a:t> </a:t>
            </a:r>
            <a:r>
              <a:rPr lang="en-US" altLang="pt-BR" sz="1200" smtClean="0">
                <a:hlinkClick r:id="rId9"/>
              </a:rPr>
              <a:t>Pediatr</a:t>
            </a:r>
            <a:r>
              <a:rPr lang="en-US" altLang="pt-BR" sz="1200" smtClean="0"/>
              <a:t> </a:t>
            </a:r>
            <a:r>
              <a:rPr lang="en-US" altLang="pt-BR" sz="1200" smtClean="0">
                <a:hlinkClick r:id="rId9"/>
              </a:rPr>
              <a:t>Clin</a:t>
            </a:r>
            <a:r>
              <a:rPr lang="en-US" altLang="pt-BR" sz="1200" smtClean="0"/>
              <a:t> </a:t>
            </a:r>
            <a:r>
              <a:rPr lang="en-US" altLang="pt-BR" sz="1200" smtClean="0">
                <a:hlinkClick r:id="rId9"/>
              </a:rPr>
              <a:t>North</a:t>
            </a:r>
            <a:r>
              <a:rPr lang="en-US" altLang="pt-BR" sz="1200" smtClean="0"/>
              <a:t> </a:t>
            </a:r>
            <a:r>
              <a:rPr lang="en-US" altLang="pt-BR" sz="1200" smtClean="0">
                <a:hlinkClick r:id="rId9"/>
              </a:rPr>
              <a:t>Am</a:t>
            </a:r>
            <a:r>
              <a:rPr lang="en-US" altLang="pt-BR" sz="1200" smtClean="0"/>
              <a:t> </a:t>
            </a:r>
            <a:r>
              <a:rPr lang="en-US" altLang="pt-BR" sz="1200" smtClean="0">
                <a:hlinkClick r:id="rId9"/>
              </a:rPr>
              <a:t>1986;33:179-201.</a:t>
            </a:r>
            <a:endParaRPr lang="pt-BR" altLang="pt-BR" sz="1200" smtClean="0"/>
          </a:p>
          <a:p>
            <a:pPr eaLnBrk="1" hangingPunct="1">
              <a:lnSpc>
                <a:spcPct val="60000"/>
              </a:lnSpc>
            </a:pPr>
            <a:r>
              <a:rPr lang="en-US" altLang="pt-BR" sz="1200" smtClean="0"/>
              <a:t>19. </a:t>
            </a:r>
            <a:r>
              <a:rPr lang="en-US" altLang="pt-BR" sz="1200" smtClean="0">
                <a:hlinkClick r:id="rId10"/>
              </a:rPr>
              <a:t>Cantey</a:t>
            </a:r>
            <a:r>
              <a:rPr lang="en-US" altLang="pt-BR" sz="1200" smtClean="0"/>
              <a:t> </a:t>
            </a:r>
            <a:r>
              <a:rPr lang="en-US" altLang="pt-BR" sz="1200" smtClean="0">
                <a:hlinkClick r:id="rId10"/>
              </a:rPr>
              <a:t>JB,</a:t>
            </a:r>
            <a:r>
              <a:rPr lang="en-US" altLang="pt-BR" sz="1200" smtClean="0"/>
              <a:t> </a:t>
            </a:r>
            <a:r>
              <a:rPr lang="en-US" altLang="pt-BR" sz="1200" smtClean="0">
                <a:hlinkClick r:id="rId10"/>
              </a:rPr>
              <a:t>Wozniak</a:t>
            </a:r>
            <a:r>
              <a:rPr lang="en-US" altLang="pt-BR" sz="1200" smtClean="0"/>
              <a:t> </a:t>
            </a:r>
            <a:r>
              <a:rPr lang="en-US" altLang="pt-BR" sz="1200" smtClean="0">
                <a:hlinkClick r:id="rId10"/>
              </a:rPr>
              <a:t>PS,</a:t>
            </a:r>
            <a:r>
              <a:rPr lang="en-US" altLang="pt-BR" sz="1200" smtClean="0"/>
              <a:t> </a:t>
            </a:r>
            <a:r>
              <a:rPr lang="en-US" altLang="pt-BR" sz="1200" smtClean="0">
                <a:hlinkClick r:id="rId10"/>
              </a:rPr>
              <a:t>Sanchez</a:t>
            </a:r>
            <a:r>
              <a:rPr lang="en-US" altLang="pt-BR" sz="1200" smtClean="0"/>
              <a:t> </a:t>
            </a:r>
            <a:r>
              <a:rPr lang="en-US" altLang="pt-BR" sz="1200" smtClean="0">
                <a:hlinkClick r:id="rId10"/>
              </a:rPr>
              <a:t>PJ.</a:t>
            </a:r>
            <a:r>
              <a:rPr lang="en-US" altLang="pt-BR" sz="1200" smtClean="0"/>
              <a:t> </a:t>
            </a:r>
            <a:r>
              <a:rPr lang="en-US" altLang="pt-BR" sz="1200" smtClean="0">
                <a:hlinkClick r:id="rId10"/>
              </a:rPr>
              <a:t>Prospective</a:t>
            </a:r>
            <a:r>
              <a:rPr lang="en-US" altLang="pt-BR" sz="1200" smtClean="0"/>
              <a:t> </a:t>
            </a:r>
            <a:r>
              <a:rPr lang="en-US" altLang="pt-BR" sz="1200" smtClean="0">
                <a:hlinkClick r:id="rId10"/>
              </a:rPr>
              <a:t>surveillance</a:t>
            </a:r>
            <a:r>
              <a:rPr lang="en-US" altLang="pt-BR" sz="1200" smtClean="0"/>
              <a:t> </a:t>
            </a:r>
            <a:r>
              <a:rPr lang="en-US" altLang="pt-BR" sz="1200" smtClean="0">
                <a:hlinkClick r:id="rId10"/>
              </a:rPr>
              <a:t>of</a:t>
            </a:r>
            <a:r>
              <a:rPr lang="en-US" altLang="pt-BR" sz="1200" smtClean="0"/>
              <a:t> </a:t>
            </a:r>
            <a:r>
              <a:rPr lang="en-US" altLang="pt-BR" sz="1200" smtClean="0">
                <a:hlinkClick r:id="rId10"/>
              </a:rPr>
              <a:t>antibi-</a:t>
            </a:r>
            <a:endParaRPr lang="pt-BR" altLang="pt-BR" sz="1200" smtClean="0"/>
          </a:p>
          <a:p>
            <a:pPr eaLnBrk="1" hangingPunct="1">
              <a:lnSpc>
                <a:spcPct val="60000"/>
              </a:lnSpc>
            </a:pPr>
            <a:r>
              <a:rPr lang="en-US" altLang="pt-BR" sz="1200" smtClean="0">
                <a:hlinkClick r:id="rId10"/>
              </a:rPr>
              <a:t>otic</a:t>
            </a:r>
            <a:r>
              <a:rPr lang="en-US" altLang="pt-BR" sz="1200" smtClean="0"/>
              <a:t> </a:t>
            </a:r>
            <a:r>
              <a:rPr lang="en-US" altLang="pt-BR" sz="1200" smtClean="0">
                <a:hlinkClick r:id="rId10"/>
              </a:rPr>
              <a:t>use</a:t>
            </a:r>
            <a:r>
              <a:rPr lang="en-US" altLang="pt-BR" sz="1200" smtClean="0"/>
              <a:t> </a:t>
            </a:r>
            <a:r>
              <a:rPr lang="en-US" altLang="pt-BR" sz="1200" smtClean="0">
                <a:hlinkClick r:id="rId10"/>
              </a:rPr>
              <a:t>in</a:t>
            </a:r>
            <a:r>
              <a:rPr lang="en-US" altLang="pt-BR" sz="1200" smtClean="0"/>
              <a:t> </a:t>
            </a:r>
            <a:r>
              <a:rPr lang="en-US" altLang="pt-BR" sz="1200" smtClean="0">
                <a:hlinkClick r:id="rId10"/>
              </a:rPr>
              <a:t>the</a:t>
            </a:r>
            <a:r>
              <a:rPr lang="en-US" altLang="pt-BR" sz="1200" smtClean="0"/>
              <a:t> </a:t>
            </a:r>
            <a:r>
              <a:rPr lang="en-US" altLang="pt-BR" sz="1200" smtClean="0">
                <a:hlinkClick r:id="rId10"/>
              </a:rPr>
              <a:t>neonatal</a:t>
            </a:r>
            <a:r>
              <a:rPr lang="en-US" altLang="pt-BR" sz="1200" smtClean="0"/>
              <a:t> </a:t>
            </a:r>
            <a:r>
              <a:rPr lang="en-US" altLang="pt-BR" sz="1200" smtClean="0">
                <a:hlinkClick r:id="rId10"/>
              </a:rPr>
              <a:t>intensive</a:t>
            </a:r>
            <a:r>
              <a:rPr lang="en-US" altLang="pt-BR" sz="1200" smtClean="0"/>
              <a:t> </a:t>
            </a:r>
            <a:r>
              <a:rPr lang="en-US" altLang="pt-BR" sz="1200" smtClean="0">
                <a:hlinkClick r:id="rId10"/>
              </a:rPr>
              <a:t>care</a:t>
            </a:r>
            <a:r>
              <a:rPr lang="en-US" altLang="pt-BR" sz="1200" smtClean="0"/>
              <a:t> </a:t>
            </a:r>
            <a:r>
              <a:rPr lang="en-US" altLang="pt-BR" sz="1200" smtClean="0">
                <a:hlinkClick r:id="rId10"/>
              </a:rPr>
              <a:t>unit:</a:t>
            </a:r>
            <a:r>
              <a:rPr lang="en-US" altLang="pt-BR" sz="1200" smtClean="0"/>
              <a:t> </a:t>
            </a:r>
            <a:r>
              <a:rPr lang="en-US" altLang="pt-BR" sz="1200" smtClean="0">
                <a:hlinkClick r:id="rId10"/>
              </a:rPr>
              <a:t>results</a:t>
            </a:r>
            <a:r>
              <a:rPr lang="en-US" altLang="pt-BR" sz="1200" smtClean="0"/>
              <a:t> </a:t>
            </a:r>
            <a:r>
              <a:rPr lang="en-US" altLang="pt-BR" sz="1200" smtClean="0">
                <a:hlinkClick r:id="rId10"/>
              </a:rPr>
              <a:t>from</a:t>
            </a:r>
            <a:r>
              <a:rPr lang="en-US" altLang="pt-BR" sz="1200" smtClean="0"/>
              <a:t> </a:t>
            </a:r>
            <a:r>
              <a:rPr lang="en-US" altLang="pt-BR" sz="1200" smtClean="0">
                <a:hlinkClick r:id="rId10"/>
              </a:rPr>
              <a:t>the</a:t>
            </a:r>
            <a:r>
              <a:rPr lang="en-US" altLang="pt-BR" sz="1200" smtClean="0"/>
              <a:t> </a:t>
            </a:r>
            <a:r>
              <a:rPr lang="en-US" altLang="pt-BR" sz="1200" smtClean="0">
                <a:hlinkClick r:id="rId10"/>
              </a:rPr>
              <a:t>SCOUT</a:t>
            </a:r>
            <a:r>
              <a:rPr lang="en-US" altLang="pt-BR" sz="1200" smtClean="0"/>
              <a:t> </a:t>
            </a:r>
            <a:r>
              <a:rPr lang="en-US" altLang="pt-BR" sz="1200" smtClean="0">
                <a:hlinkClick r:id="rId10"/>
              </a:rPr>
              <a:t>study.</a:t>
            </a:r>
            <a:endParaRPr lang="pt-BR" altLang="pt-BR" sz="1200" smtClean="0"/>
          </a:p>
          <a:p>
            <a:pPr eaLnBrk="1" hangingPunct="1">
              <a:lnSpc>
                <a:spcPct val="60000"/>
              </a:lnSpc>
            </a:pPr>
            <a:r>
              <a:rPr lang="en-US" altLang="pt-BR" sz="1200" smtClean="0">
                <a:hlinkClick r:id="rId10"/>
              </a:rPr>
              <a:t>Pediatr</a:t>
            </a:r>
            <a:r>
              <a:rPr lang="en-US" altLang="pt-BR" sz="1200" smtClean="0"/>
              <a:t> </a:t>
            </a:r>
            <a:r>
              <a:rPr lang="en-US" altLang="pt-BR" sz="1200" smtClean="0">
                <a:hlinkClick r:id="rId10"/>
              </a:rPr>
              <a:t>Infect</a:t>
            </a:r>
            <a:r>
              <a:rPr lang="en-US" altLang="pt-BR" sz="1200" smtClean="0"/>
              <a:t> </a:t>
            </a:r>
            <a:r>
              <a:rPr lang="en-US" altLang="pt-BR" sz="1200" smtClean="0">
                <a:hlinkClick r:id="rId10"/>
              </a:rPr>
              <a:t>Dis</a:t>
            </a:r>
            <a:r>
              <a:rPr lang="en-US" altLang="pt-BR" sz="1200" smtClean="0"/>
              <a:t> </a:t>
            </a:r>
            <a:r>
              <a:rPr lang="en-US" altLang="pt-BR" sz="1200" smtClean="0">
                <a:hlinkClick r:id="rId10"/>
              </a:rPr>
              <a:t>J</a:t>
            </a:r>
            <a:r>
              <a:rPr lang="en-US" altLang="pt-BR" sz="1200" smtClean="0"/>
              <a:t> </a:t>
            </a:r>
            <a:r>
              <a:rPr lang="en-US" altLang="pt-BR" sz="1200" smtClean="0">
                <a:hlinkClick r:id="rId10"/>
              </a:rPr>
              <a:t>2015;34:267-72.</a:t>
            </a:r>
            <a:endParaRPr lang="pt-BR" altLang="pt-BR" sz="1200" smtClean="0"/>
          </a:p>
          <a:p>
            <a:pPr eaLnBrk="1" hangingPunct="1">
              <a:lnSpc>
                <a:spcPct val="60000"/>
              </a:lnSpc>
            </a:pPr>
            <a:r>
              <a:rPr lang="en-US" altLang="pt-BR" sz="1200" smtClean="0"/>
              <a:t>20. </a:t>
            </a:r>
            <a:r>
              <a:rPr lang="en-US" altLang="pt-BR" sz="1200" smtClean="0">
                <a:hlinkClick r:id="rId11"/>
              </a:rPr>
              <a:t>Ting</a:t>
            </a:r>
            <a:r>
              <a:rPr lang="en-US" altLang="pt-BR" sz="1200" smtClean="0"/>
              <a:t> </a:t>
            </a:r>
            <a:r>
              <a:rPr lang="en-US" altLang="pt-BR" sz="1200" smtClean="0">
                <a:hlinkClick r:id="rId11"/>
              </a:rPr>
              <a:t>JY,</a:t>
            </a:r>
            <a:r>
              <a:rPr lang="en-US" altLang="pt-BR" sz="1200" smtClean="0"/>
              <a:t> </a:t>
            </a:r>
            <a:r>
              <a:rPr lang="en-US" altLang="pt-BR" sz="1200" smtClean="0">
                <a:hlinkClick r:id="rId11"/>
              </a:rPr>
              <a:t>Synnes</a:t>
            </a:r>
            <a:r>
              <a:rPr lang="en-US" altLang="pt-BR" sz="1200" smtClean="0"/>
              <a:t> </a:t>
            </a:r>
            <a:r>
              <a:rPr lang="en-US" altLang="pt-BR" sz="1200" smtClean="0">
                <a:hlinkClick r:id="rId11"/>
              </a:rPr>
              <a:t>A,</a:t>
            </a:r>
            <a:r>
              <a:rPr lang="en-US" altLang="pt-BR" sz="1200" smtClean="0"/>
              <a:t> </a:t>
            </a:r>
            <a:r>
              <a:rPr lang="en-US" altLang="pt-BR" sz="1200" smtClean="0">
                <a:hlinkClick r:id="rId11"/>
              </a:rPr>
              <a:t>Roberts</a:t>
            </a:r>
            <a:r>
              <a:rPr lang="en-US" altLang="pt-BR" sz="1200" smtClean="0"/>
              <a:t> </a:t>
            </a:r>
            <a:r>
              <a:rPr lang="en-US" altLang="pt-BR" sz="1200" smtClean="0">
                <a:hlinkClick r:id="rId11"/>
              </a:rPr>
              <a:t>A,</a:t>
            </a:r>
            <a:r>
              <a:rPr lang="en-US" altLang="pt-BR" sz="1200" smtClean="0"/>
              <a:t> </a:t>
            </a:r>
            <a:r>
              <a:rPr lang="en-US" altLang="pt-BR" sz="1200" smtClean="0">
                <a:hlinkClick r:id="rId11"/>
              </a:rPr>
              <a:t>Deshpandey</a:t>
            </a:r>
            <a:r>
              <a:rPr lang="en-US" altLang="pt-BR" sz="1200" smtClean="0"/>
              <a:t> </a:t>
            </a:r>
            <a:r>
              <a:rPr lang="en-US" altLang="pt-BR" sz="1200" smtClean="0">
                <a:hlinkClick r:id="rId11"/>
              </a:rPr>
              <a:t>AC,</a:t>
            </a:r>
            <a:r>
              <a:rPr lang="en-US" altLang="pt-BR" sz="1200" smtClean="0"/>
              <a:t> </a:t>
            </a:r>
            <a:r>
              <a:rPr lang="en-US" altLang="pt-BR" sz="1200" smtClean="0">
                <a:hlinkClick r:id="rId11"/>
              </a:rPr>
              <a:t>Dow</a:t>
            </a:r>
            <a:r>
              <a:rPr lang="en-US" altLang="pt-BR" sz="1200" smtClean="0"/>
              <a:t> </a:t>
            </a:r>
            <a:r>
              <a:rPr lang="en-US" altLang="pt-BR" sz="1200" smtClean="0">
                <a:hlinkClick r:id="rId11"/>
              </a:rPr>
              <a:t>K,</a:t>
            </a:r>
            <a:r>
              <a:rPr lang="en-US" altLang="pt-BR" sz="1200" smtClean="0"/>
              <a:t> </a:t>
            </a:r>
            <a:r>
              <a:rPr lang="en-US" altLang="pt-BR" sz="1200" smtClean="0">
                <a:hlinkClick r:id="rId11"/>
              </a:rPr>
              <a:t>Yang</a:t>
            </a:r>
            <a:r>
              <a:rPr lang="en-US" altLang="pt-BR" sz="1200" smtClean="0"/>
              <a:t> </a:t>
            </a:r>
            <a:r>
              <a:rPr lang="en-US" altLang="pt-BR" sz="1200" smtClean="0">
                <a:hlinkClick r:id="rId11"/>
              </a:rPr>
              <a:t>J,</a:t>
            </a:r>
            <a:r>
              <a:rPr lang="en-US" altLang="pt-BR" sz="1200" smtClean="0"/>
              <a:t> </a:t>
            </a:r>
            <a:r>
              <a:rPr lang="en-US" altLang="pt-BR" sz="1200" smtClean="0">
                <a:hlinkClick r:id="rId11"/>
              </a:rPr>
              <a:t>et</a:t>
            </a:r>
            <a:r>
              <a:rPr lang="en-US" altLang="pt-BR" sz="1200" smtClean="0"/>
              <a:t> </a:t>
            </a:r>
            <a:r>
              <a:rPr lang="en-US" altLang="pt-BR" sz="1200" smtClean="0">
                <a:hlinkClick r:id="rId11"/>
              </a:rPr>
              <a:t>al.</a:t>
            </a:r>
            <a:r>
              <a:rPr lang="en-US" altLang="pt-BR" sz="1200" smtClean="0"/>
              <a:t> </a:t>
            </a:r>
            <a:r>
              <a:rPr lang="en-US" altLang="pt-BR" sz="1200" smtClean="0">
                <a:hlinkClick r:id="rId11"/>
              </a:rPr>
              <a:t>As-</a:t>
            </a:r>
            <a:endParaRPr lang="pt-BR" altLang="pt-BR" sz="1200" smtClean="0"/>
          </a:p>
          <a:p>
            <a:pPr eaLnBrk="1" hangingPunct="1">
              <a:lnSpc>
                <a:spcPct val="60000"/>
              </a:lnSpc>
            </a:pPr>
            <a:r>
              <a:rPr lang="en-US" altLang="pt-BR" sz="1200" smtClean="0">
                <a:hlinkClick r:id="rId11"/>
              </a:rPr>
              <a:t>sociation</a:t>
            </a:r>
            <a:r>
              <a:rPr lang="en-US" altLang="pt-BR" sz="1200" smtClean="0"/>
              <a:t> </a:t>
            </a:r>
            <a:r>
              <a:rPr lang="en-US" altLang="pt-BR" sz="1200" smtClean="0">
                <a:hlinkClick r:id="rId11"/>
              </a:rPr>
              <a:t>of</a:t>
            </a:r>
            <a:r>
              <a:rPr lang="en-US" altLang="pt-BR" sz="1200" smtClean="0"/>
              <a:t> </a:t>
            </a:r>
            <a:r>
              <a:rPr lang="en-US" altLang="pt-BR" sz="1200" smtClean="0">
                <a:hlinkClick r:id="rId11"/>
              </a:rPr>
              <a:t>antibiotic</a:t>
            </a:r>
            <a:r>
              <a:rPr lang="en-US" altLang="pt-BR" sz="1200" smtClean="0"/>
              <a:t> </a:t>
            </a:r>
            <a:r>
              <a:rPr lang="en-US" altLang="pt-BR" sz="1200" smtClean="0">
                <a:hlinkClick r:id="rId11"/>
              </a:rPr>
              <a:t>utilization</a:t>
            </a:r>
            <a:r>
              <a:rPr lang="en-US" altLang="pt-BR" sz="1200" smtClean="0"/>
              <a:t> </a:t>
            </a:r>
            <a:r>
              <a:rPr lang="en-US" altLang="pt-BR" sz="1200" smtClean="0">
                <a:hlinkClick r:id="rId11"/>
              </a:rPr>
              <a:t>and</a:t>
            </a:r>
            <a:r>
              <a:rPr lang="en-US" altLang="pt-BR" sz="1200" smtClean="0"/>
              <a:t> </a:t>
            </a:r>
            <a:r>
              <a:rPr lang="en-US" altLang="pt-BR" sz="1200" smtClean="0">
                <a:hlinkClick r:id="rId11"/>
              </a:rPr>
              <a:t>neurodevelopmental</a:t>
            </a:r>
            <a:r>
              <a:rPr lang="en-US" altLang="pt-BR" sz="1200" smtClean="0"/>
              <a:t> </a:t>
            </a:r>
            <a:r>
              <a:rPr lang="en-US" altLang="pt-BR" sz="1200" smtClean="0">
                <a:hlinkClick r:id="rId11"/>
              </a:rPr>
              <a:t>outcomes</a:t>
            </a:r>
            <a:r>
              <a:rPr lang="en-US" altLang="pt-BR" sz="1200" smtClean="0"/>
              <a:t> </a:t>
            </a:r>
            <a:r>
              <a:rPr lang="en-US" altLang="pt-BR" sz="1200" smtClean="0">
                <a:hlinkClick r:id="rId11"/>
              </a:rPr>
              <a:t>among</a:t>
            </a:r>
            <a:endParaRPr lang="pt-BR" altLang="pt-BR" sz="1200" smtClean="0"/>
          </a:p>
          <a:p>
            <a:pPr eaLnBrk="1" hangingPunct="1">
              <a:lnSpc>
                <a:spcPct val="60000"/>
              </a:lnSpc>
            </a:pPr>
            <a:r>
              <a:rPr lang="en-US" altLang="pt-BR" sz="1200" smtClean="0">
                <a:hlinkClick r:id="rId11"/>
              </a:rPr>
              <a:t>extremely</a:t>
            </a:r>
            <a:r>
              <a:rPr lang="en-US" altLang="pt-BR" sz="1200" smtClean="0"/>
              <a:t> </a:t>
            </a:r>
            <a:r>
              <a:rPr lang="en-US" altLang="pt-BR" sz="1200" smtClean="0">
                <a:hlinkClick r:id="rId11"/>
              </a:rPr>
              <a:t>low</a:t>
            </a:r>
            <a:r>
              <a:rPr lang="en-US" altLang="pt-BR" sz="1200" smtClean="0"/>
              <a:t> </a:t>
            </a:r>
            <a:r>
              <a:rPr lang="en-US" altLang="pt-BR" sz="1200" smtClean="0">
                <a:hlinkClick r:id="rId11"/>
              </a:rPr>
              <a:t>gestational</a:t>
            </a:r>
            <a:r>
              <a:rPr lang="en-US" altLang="pt-BR" sz="1200" smtClean="0"/>
              <a:t> </a:t>
            </a:r>
            <a:r>
              <a:rPr lang="en-US" altLang="pt-BR" sz="1200" smtClean="0">
                <a:hlinkClick r:id="rId11"/>
              </a:rPr>
              <a:t>age</a:t>
            </a:r>
            <a:r>
              <a:rPr lang="en-US" altLang="pt-BR" sz="1200" smtClean="0"/>
              <a:t> </a:t>
            </a:r>
            <a:r>
              <a:rPr lang="en-US" altLang="pt-BR" sz="1200" smtClean="0">
                <a:hlinkClick r:id="rId11"/>
              </a:rPr>
              <a:t>neonates</a:t>
            </a:r>
            <a:r>
              <a:rPr lang="en-US" altLang="pt-BR" sz="1200" smtClean="0"/>
              <a:t> </a:t>
            </a:r>
            <a:r>
              <a:rPr lang="en-US" altLang="pt-BR" sz="1200" smtClean="0">
                <a:hlinkClick r:id="rId11"/>
              </a:rPr>
              <a:t>without</a:t>
            </a:r>
            <a:r>
              <a:rPr lang="en-US" altLang="pt-BR" sz="1200" smtClean="0"/>
              <a:t> </a:t>
            </a:r>
            <a:r>
              <a:rPr lang="en-US" altLang="pt-BR" sz="1200" smtClean="0">
                <a:hlinkClick r:id="rId11"/>
              </a:rPr>
              <a:t>proven</a:t>
            </a:r>
            <a:r>
              <a:rPr lang="en-US" altLang="pt-BR" sz="1200" smtClean="0"/>
              <a:t> </a:t>
            </a:r>
            <a:r>
              <a:rPr lang="en-US" altLang="pt-BR" sz="1200" smtClean="0">
                <a:hlinkClick r:id="rId11"/>
              </a:rPr>
              <a:t>sepsis</a:t>
            </a:r>
            <a:r>
              <a:rPr lang="en-US" altLang="pt-BR" sz="1200" smtClean="0"/>
              <a:t> </a:t>
            </a:r>
            <a:r>
              <a:rPr lang="en-US" altLang="pt-BR" sz="1200" smtClean="0">
                <a:hlinkClick r:id="rId11"/>
              </a:rPr>
              <a:t>or</a:t>
            </a:r>
            <a:r>
              <a:rPr lang="en-US" altLang="pt-BR" sz="1200" smtClean="0"/>
              <a:t> </a:t>
            </a:r>
            <a:r>
              <a:rPr lang="en-US" altLang="pt-BR" sz="1200" smtClean="0">
                <a:hlinkClick r:id="rId11"/>
              </a:rPr>
              <a:t>necro-</a:t>
            </a:r>
            <a:endParaRPr lang="pt-BR" altLang="pt-BR" sz="1200" smtClean="0"/>
          </a:p>
          <a:p>
            <a:pPr eaLnBrk="1" hangingPunct="1">
              <a:lnSpc>
                <a:spcPct val="60000"/>
              </a:lnSpc>
            </a:pPr>
            <a:r>
              <a:rPr lang="en-US" altLang="pt-BR" sz="1200" smtClean="0"/>
              <a:t>tizing enterocolitis. Am J Perinatol 2018;doi:10.1055/s-0038-1632390. Avail-</a:t>
            </a:r>
            <a:endParaRPr lang="pt-BR" altLang="pt-BR" sz="1200" smtClean="0"/>
          </a:p>
          <a:p>
            <a:pPr eaLnBrk="1" hangingPunct="1">
              <a:lnSpc>
                <a:spcPct val="60000"/>
              </a:lnSpc>
            </a:pPr>
            <a:r>
              <a:rPr lang="en-US" altLang="pt-BR" sz="1200" smtClean="0"/>
              <a:t>able online Feb 23, 2018.</a:t>
            </a:r>
            <a:endParaRPr lang="pt-BR" altLang="pt-BR" sz="1200" smtClean="0"/>
          </a:p>
          <a:p>
            <a:pPr eaLnBrk="1" hangingPunct="1">
              <a:lnSpc>
                <a:spcPct val="60000"/>
              </a:lnSpc>
            </a:pPr>
            <a:r>
              <a:rPr lang="en-US" altLang="pt-BR" sz="1200" smtClean="0"/>
              <a:t>21. </a:t>
            </a:r>
            <a:r>
              <a:rPr lang="en-US" altLang="pt-BR" sz="1200" smtClean="0">
                <a:hlinkClick r:id="rId12"/>
              </a:rPr>
              <a:t>Torrazza</a:t>
            </a:r>
            <a:r>
              <a:rPr lang="en-US" altLang="pt-BR" sz="1200" smtClean="0"/>
              <a:t> </a:t>
            </a:r>
            <a:r>
              <a:rPr lang="en-US" altLang="pt-BR" sz="1200" smtClean="0">
                <a:hlinkClick r:id="rId12"/>
              </a:rPr>
              <a:t>RM,</a:t>
            </a:r>
            <a:r>
              <a:rPr lang="en-US" altLang="pt-BR" sz="1200" smtClean="0"/>
              <a:t> </a:t>
            </a:r>
            <a:r>
              <a:rPr lang="en-US" altLang="pt-BR" sz="1200" smtClean="0">
                <a:hlinkClick r:id="rId12"/>
              </a:rPr>
              <a:t>Neu</a:t>
            </a:r>
            <a:r>
              <a:rPr lang="en-US" altLang="pt-BR" sz="1200" smtClean="0"/>
              <a:t> </a:t>
            </a:r>
            <a:r>
              <a:rPr lang="en-US" altLang="pt-BR" sz="1200" smtClean="0">
                <a:hlinkClick r:id="rId12"/>
              </a:rPr>
              <a:t>J.</a:t>
            </a:r>
            <a:r>
              <a:rPr lang="en-US" altLang="pt-BR" sz="1200" smtClean="0"/>
              <a:t> </a:t>
            </a:r>
            <a:r>
              <a:rPr lang="en-US" altLang="pt-BR" sz="1200" smtClean="0">
                <a:hlinkClick r:id="rId12"/>
              </a:rPr>
              <a:t>The</a:t>
            </a:r>
            <a:r>
              <a:rPr lang="en-US" altLang="pt-BR" sz="1200" smtClean="0"/>
              <a:t> </a:t>
            </a:r>
            <a:r>
              <a:rPr lang="en-US" altLang="pt-BR" sz="1200" smtClean="0">
                <a:hlinkClick r:id="rId12"/>
              </a:rPr>
              <a:t>altered</a:t>
            </a:r>
            <a:r>
              <a:rPr lang="en-US" altLang="pt-BR" sz="1200" smtClean="0"/>
              <a:t> </a:t>
            </a:r>
            <a:r>
              <a:rPr lang="en-US" altLang="pt-BR" sz="1200" smtClean="0">
                <a:hlinkClick r:id="rId12"/>
              </a:rPr>
              <a:t>gut</a:t>
            </a:r>
            <a:r>
              <a:rPr lang="en-US" altLang="pt-BR" sz="1200" smtClean="0"/>
              <a:t> </a:t>
            </a:r>
            <a:r>
              <a:rPr lang="en-US" altLang="pt-BR" sz="1200" smtClean="0">
                <a:hlinkClick r:id="rId12"/>
              </a:rPr>
              <a:t>microbiome</a:t>
            </a:r>
            <a:r>
              <a:rPr lang="en-US" altLang="pt-BR" sz="1200" smtClean="0"/>
              <a:t> </a:t>
            </a:r>
            <a:r>
              <a:rPr lang="en-US" altLang="pt-BR" sz="1200" smtClean="0">
                <a:hlinkClick r:id="rId12"/>
              </a:rPr>
              <a:t>and</a:t>
            </a:r>
            <a:r>
              <a:rPr lang="en-US" altLang="pt-BR" sz="1200" smtClean="0"/>
              <a:t> </a:t>
            </a:r>
            <a:r>
              <a:rPr lang="en-US" altLang="pt-BR" sz="1200" smtClean="0">
                <a:hlinkClick r:id="rId12"/>
              </a:rPr>
              <a:t>necrotizing</a:t>
            </a:r>
            <a:r>
              <a:rPr lang="en-US" altLang="pt-BR" sz="1200" smtClean="0"/>
              <a:t> </a:t>
            </a:r>
            <a:r>
              <a:rPr lang="en-US" altLang="pt-BR" sz="1200" smtClean="0">
                <a:hlinkClick r:id="rId12"/>
              </a:rPr>
              <a:t>en-</a:t>
            </a:r>
            <a:endParaRPr lang="pt-BR" altLang="pt-BR" sz="1200" smtClean="0"/>
          </a:p>
          <a:p>
            <a:pPr eaLnBrk="1" hangingPunct="1">
              <a:lnSpc>
                <a:spcPct val="60000"/>
              </a:lnSpc>
            </a:pPr>
            <a:r>
              <a:rPr lang="en-US" altLang="pt-BR" sz="1200" smtClean="0">
                <a:hlinkClick r:id="rId12"/>
              </a:rPr>
              <a:t>terocolitis.</a:t>
            </a:r>
            <a:r>
              <a:rPr lang="en-US" altLang="pt-BR" sz="1200" smtClean="0"/>
              <a:t> </a:t>
            </a:r>
            <a:r>
              <a:rPr lang="en-US" altLang="pt-BR" sz="1200" smtClean="0">
                <a:hlinkClick r:id="rId12"/>
              </a:rPr>
              <a:t>Clin</a:t>
            </a:r>
            <a:r>
              <a:rPr lang="en-US" altLang="pt-BR" sz="1200" smtClean="0"/>
              <a:t> </a:t>
            </a:r>
            <a:r>
              <a:rPr lang="en-US" altLang="pt-BR" sz="1200" smtClean="0">
                <a:hlinkClick r:id="rId12"/>
              </a:rPr>
              <a:t>Perinatol</a:t>
            </a:r>
            <a:r>
              <a:rPr lang="en-US" altLang="pt-BR" sz="1200" smtClean="0"/>
              <a:t> </a:t>
            </a:r>
            <a:r>
              <a:rPr lang="en-US" altLang="pt-BR" sz="1200" smtClean="0">
                <a:hlinkClick r:id="rId12"/>
              </a:rPr>
              <a:t>2013;40:93-108.</a:t>
            </a:r>
            <a:endParaRPr lang="pt-BR" altLang="pt-BR" sz="1200" smtClean="0"/>
          </a:p>
          <a:p>
            <a:pPr eaLnBrk="1" hangingPunct="1">
              <a:lnSpc>
                <a:spcPct val="60000"/>
              </a:lnSpc>
            </a:pPr>
            <a:r>
              <a:rPr lang="en-US" altLang="pt-BR" sz="1200" smtClean="0"/>
              <a:t>22. </a:t>
            </a:r>
            <a:r>
              <a:rPr lang="en-US" altLang="pt-BR" sz="1200" smtClean="0">
                <a:hlinkClick r:id="rId13"/>
              </a:rPr>
              <a:t>Patel</a:t>
            </a:r>
            <a:r>
              <a:rPr lang="en-US" altLang="pt-BR" sz="1200" smtClean="0"/>
              <a:t> </a:t>
            </a:r>
            <a:r>
              <a:rPr lang="en-US" altLang="pt-BR" sz="1200" smtClean="0">
                <a:hlinkClick r:id="rId13"/>
              </a:rPr>
              <a:t>RM,</a:t>
            </a:r>
            <a:r>
              <a:rPr lang="en-US" altLang="pt-BR" sz="1200" smtClean="0"/>
              <a:t> </a:t>
            </a:r>
            <a:r>
              <a:rPr lang="en-US" altLang="pt-BR" sz="1200" smtClean="0">
                <a:hlinkClick r:id="rId13"/>
              </a:rPr>
              <a:t>Denning</a:t>
            </a:r>
            <a:r>
              <a:rPr lang="en-US" altLang="pt-BR" sz="1200" smtClean="0"/>
              <a:t> </a:t>
            </a:r>
            <a:r>
              <a:rPr lang="en-US" altLang="pt-BR" sz="1200" smtClean="0">
                <a:hlinkClick r:id="rId13"/>
              </a:rPr>
              <a:t>PW.</a:t>
            </a:r>
            <a:r>
              <a:rPr lang="en-US" altLang="pt-BR" sz="1200" smtClean="0"/>
              <a:t> </a:t>
            </a:r>
            <a:r>
              <a:rPr lang="en-US" altLang="pt-BR" sz="1200" smtClean="0">
                <a:hlinkClick r:id="rId13"/>
              </a:rPr>
              <a:t>Intestinal</a:t>
            </a:r>
            <a:r>
              <a:rPr lang="en-US" altLang="pt-BR" sz="1200" smtClean="0"/>
              <a:t> </a:t>
            </a:r>
            <a:r>
              <a:rPr lang="en-US" altLang="pt-BR" sz="1200" smtClean="0">
                <a:hlinkClick r:id="rId13"/>
              </a:rPr>
              <a:t>microbiota</a:t>
            </a:r>
            <a:r>
              <a:rPr lang="en-US" altLang="pt-BR" sz="1200" smtClean="0"/>
              <a:t> </a:t>
            </a:r>
            <a:r>
              <a:rPr lang="en-US" altLang="pt-BR" sz="1200" smtClean="0">
                <a:hlinkClick r:id="rId13"/>
              </a:rPr>
              <a:t>and</a:t>
            </a:r>
            <a:r>
              <a:rPr lang="en-US" altLang="pt-BR" sz="1200" smtClean="0"/>
              <a:t> </a:t>
            </a:r>
            <a:r>
              <a:rPr lang="en-US" altLang="pt-BR" sz="1200" smtClean="0">
                <a:hlinkClick r:id="rId13"/>
              </a:rPr>
              <a:t>its</a:t>
            </a:r>
            <a:r>
              <a:rPr lang="en-US" altLang="pt-BR" sz="1200" smtClean="0"/>
              <a:t> </a:t>
            </a:r>
            <a:r>
              <a:rPr lang="en-US" altLang="pt-BR" sz="1200" smtClean="0">
                <a:hlinkClick r:id="rId13"/>
              </a:rPr>
              <a:t>relationship</a:t>
            </a:r>
            <a:r>
              <a:rPr lang="en-US" altLang="pt-BR" sz="1200" smtClean="0"/>
              <a:t> </a:t>
            </a:r>
            <a:r>
              <a:rPr lang="en-US" altLang="pt-BR" sz="1200" smtClean="0">
                <a:hlinkClick r:id="rId13"/>
              </a:rPr>
              <a:t>with</a:t>
            </a:r>
            <a:endParaRPr lang="pt-BR" altLang="pt-BR" sz="1200" smtClean="0"/>
          </a:p>
          <a:p>
            <a:pPr eaLnBrk="1" hangingPunct="1">
              <a:lnSpc>
                <a:spcPct val="60000"/>
              </a:lnSpc>
            </a:pPr>
            <a:r>
              <a:rPr lang="en-US" altLang="pt-BR" sz="1200" smtClean="0">
                <a:hlinkClick r:id="rId13"/>
              </a:rPr>
              <a:t>necrotizing</a:t>
            </a:r>
            <a:r>
              <a:rPr lang="en-US" altLang="pt-BR" sz="1200" smtClean="0"/>
              <a:t> </a:t>
            </a:r>
            <a:r>
              <a:rPr lang="en-US" altLang="pt-BR" sz="1200" smtClean="0">
                <a:hlinkClick r:id="rId13"/>
              </a:rPr>
              <a:t>enterocolitis.</a:t>
            </a:r>
            <a:r>
              <a:rPr lang="en-US" altLang="pt-BR" sz="1200" smtClean="0"/>
              <a:t> </a:t>
            </a:r>
            <a:r>
              <a:rPr lang="en-US" altLang="pt-BR" sz="1200" smtClean="0">
                <a:hlinkClick r:id="rId13"/>
              </a:rPr>
              <a:t>Pediatr</a:t>
            </a:r>
            <a:r>
              <a:rPr lang="en-US" altLang="pt-BR" sz="1200" smtClean="0"/>
              <a:t> </a:t>
            </a:r>
            <a:r>
              <a:rPr lang="en-US" altLang="pt-BR" sz="1200" smtClean="0">
                <a:hlinkClick r:id="rId13"/>
              </a:rPr>
              <a:t>Res</a:t>
            </a:r>
            <a:r>
              <a:rPr lang="en-US" altLang="pt-BR" sz="1200" smtClean="0"/>
              <a:t> </a:t>
            </a:r>
            <a:r>
              <a:rPr lang="en-US" altLang="pt-BR" sz="1200" smtClean="0">
                <a:hlinkClick r:id="rId13"/>
              </a:rPr>
              <a:t>2015;78:232-8.</a:t>
            </a:r>
            <a:endParaRPr lang="pt-BR" altLang="pt-BR" sz="1200" smtClean="0"/>
          </a:p>
          <a:p>
            <a:pPr eaLnBrk="1" hangingPunct="1">
              <a:lnSpc>
                <a:spcPct val="60000"/>
              </a:lnSpc>
            </a:pPr>
            <a:r>
              <a:rPr lang="en-US" altLang="pt-BR" sz="1200" smtClean="0"/>
              <a:t/>
            </a:r>
            <a:br>
              <a:rPr lang="en-US" altLang="pt-BR" sz="1200" smtClean="0"/>
            </a:br>
            <a:endParaRPr lang="pt-BR" altLang="pt-BR" sz="1200" smtClean="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3"/>
          <p:cNvSpPr>
            <a:spLocks noGrp="1"/>
          </p:cNvSpPr>
          <p:nvPr>
            <p:ph type="body" idx="1"/>
          </p:nvPr>
        </p:nvSpPr>
        <p:spPr>
          <a:xfrm>
            <a:off x="3402013" y="855663"/>
            <a:ext cx="10972800" cy="5645150"/>
          </a:xfrm>
        </p:spPr>
        <p:txBody>
          <a:bodyPr/>
          <a:lstStyle/>
          <a:p>
            <a:pPr eaLnBrk="1" hangingPunct="1">
              <a:lnSpc>
                <a:spcPct val="80000"/>
              </a:lnSpc>
            </a:pPr>
            <a:r>
              <a:rPr lang="en-US" altLang="pt-BR" sz="1100" smtClean="0"/>
              <a:t>23. </a:t>
            </a:r>
            <a:r>
              <a:rPr lang="en-US" altLang="pt-BR" sz="1100" smtClean="0">
                <a:hlinkClick r:id="rId2"/>
              </a:rPr>
              <a:t>Zhou</a:t>
            </a:r>
            <a:r>
              <a:rPr lang="en-US" altLang="pt-BR" sz="1100" smtClean="0"/>
              <a:t> </a:t>
            </a:r>
            <a:r>
              <a:rPr lang="en-US" altLang="pt-BR" sz="1100" smtClean="0">
                <a:hlinkClick r:id="rId2"/>
              </a:rPr>
              <a:t>Y,</a:t>
            </a:r>
            <a:r>
              <a:rPr lang="en-US" altLang="pt-BR" sz="1100" smtClean="0"/>
              <a:t> </a:t>
            </a:r>
            <a:r>
              <a:rPr lang="en-US" altLang="pt-BR" sz="1100" smtClean="0">
                <a:hlinkClick r:id="rId2"/>
              </a:rPr>
              <a:t>Shan</a:t>
            </a:r>
            <a:r>
              <a:rPr lang="en-US" altLang="pt-BR" sz="1100" smtClean="0"/>
              <a:t> </a:t>
            </a:r>
            <a:r>
              <a:rPr lang="en-US" altLang="pt-BR" sz="1100" smtClean="0">
                <a:hlinkClick r:id="rId2"/>
              </a:rPr>
              <a:t>G,</a:t>
            </a:r>
            <a:r>
              <a:rPr lang="en-US" altLang="pt-BR" sz="1100" smtClean="0"/>
              <a:t> </a:t>
            </a:r>
            <a:r>
              <a:rPr lang="en-US" altLang="pt-BR" sz="1100" smtClean="0">
                <a:hlinkClick r:id="rId2"/>
              </a:rPr>
              <a:t>Sodergren</a:t>
            </a:r>
            <a:r>
              <a:rPr lang="en-US" altLang="pt-BR" sz="1100" smtClean="0"/>
              <a:t> </a:t>
            </a:r>
            <a:r>
              <a:rPr lang="en-US" altLang="pt-BR" sz="1100" smtClean="0">
                <a:hlinkClick r:id="rId2"/>
              </a:rPr>
              <a:t>E,</a:t>
            </a:r>
            <a:r>
              <a:rPr lang="en-US" altLang="pt-BR" sz="1100" smtClean="0"/>
              <a:t> </a:t>
            </a:r>
            <a:r>
              <a:rPr lang="en-US" altLang="pt-BR" sz="1100" smtClean="0">
                <a:hlinkClick r:id="rId2"/>
              </a:rPr>
              <a:t>Weinstock</a:t>
            </a:r>
            <a:r>
              <a:rPr lang="en-US" altLang="pt-BR" sz="1100" smtClean="0"/>
              <a:t> </a:t>
            </a:r>
            <a:r>
              <a:rPr lang="en-US" altLang="pt-BR" sz="1100" smtClean="0">
                <a:hlinkClick r:id="rId2"/>
              </a:rPr>
              <a:t>G,</a:t>
            </a:r>
            <a:r>
              <a:rPr lang="en-US" altLang="pt-BR" sz="1100" smtClean="0"/>
              <a:t> </a:t>
            </a:r>
            <a:r>
              <a:rPr lang="en-US" altLang="pt-BR" sz="1100" smtClean="0">
                <a:hlinkClick r:id="rId2"/>
              </a:rPr>
              <a:t>Walker</a:t>
            </a:r>
            <a:r>
              <a:rPr lang="en-US" altLang="pt-BR" sz="1100" smtClean="0"/>
              <a:t> </a:t>
            </a:r>
            <a:r>
              <a:rPr lang="en-US" altLang="pt-BR" sz="1100" smtClean="0">
                <a:hlinkClick r:id="rId2"/>
              </a:rPr>
              <a:t>WA,</a:t>
            </a:r>
            <a:r>
              <a:rPr lang="en-US" altLang="pt-BR" sz="1100" smtClean="0"/>
              <a:t> </a:t>
            </a:r>
            <a:r>
              <a:rPr lang="en-US" altLang="pt-BR" sz="1100" smtClean="0">
                <a:hlinkClick r:id="rId2"/>
              </a:rPr>
              <a:t>Gregory</a:t>
            </a:r>
            <a:r>
              <a:rPr lang="en-US" altLang="pt-BR" sz="1100" smtClean="0"/>
              <a:t> </a:t>
            </a:r>
            <a:r>
              <a:rPr lang="en-US" altLang="pt-BR" sz="1100" smtClean="0">
                <a:hlinkClick r:id="rId2"/>
              </a:rPr>
              <a:t>KE.</a:t>
            </a:r>
            <a:r>
              <a:rPr lang="en-US" altLang="pt-BR" sz="1100" smtClean="0"/>
              <a:t> </a:t>
            </a:r>
            <a:r>
              <a:rPr lang="en-US" altLang="pt-BR" sz="1100" smtClean="0">
                <a:hlinkClick r:id="rId2"/>
              </a:rPr>
              <a:t>Lon-</a:t>
            </a:r>
            <a:endParaRPr lang="pt-BR" altLang="pt-BR" sz="1100" smtClean="0"/>
          </a:p>
          <a:p>
            <a:pPr eaLnBrk="1" hangingPunct="1">
              <a:lnSpc>
                <a:spcPct val="80000"/>
              </a:lnSpc>
            </a:pPr>
            <a:r>
              <a:rPr lang="en-US" altLang="pt-BR" sz="1100" smtClean="0">
                <a:hlinkClick r:id="rId2"/>
              </a:rPr>
              <a:t>gitudinal</a:t>
            </a:r>
            <a:r>
              <a:rPr lang="en-US" altLang="pt-BR" sz="1100" smtClean="0"/>
              <a:t> </a:t>
            </a:r>
            <a:r>
              <a:rPr lang="en-US" altLang="pt-BR" sz="1100" smtClean="0">
                <a:hlinkClick r:id="rId2"/>
              </a:rPr>
              <a:t>analysis</a:t>
            </a:r>
            <a:r>
              <a:rPr lang="en-US" altLang="pt-BR" sz="1100" smtClean="0"/>
              <a:t> </a:t>
            </a:r>
            <a:r>
              <a:rPr lang="en-US" altLang="pt-BR" sz="1100" smtClean="0">
                <a:hlinkClick r:id="rId2"/>
              </a:rPr>
              <a:t>of</a:t>
            </a:r>
            <a:r>
              <a:rPr lang="en-US" altLang="pt-BR" sz="1100" smtClean="0"/>
              <a:t> </a:t>
            </a:r>
            <a:r>
              <a:rPr lang="en-US" altLang="pt-BR" sz="1100" smtClean="0">
                <a:hlinkClick r:id="rId2"/>
              </a:rPr>
              <a:t>the</a:t>
            </a:r>
            <a:r>
              <a:rPr lang="en-US" altLang="pt-BR" sz="1100" smtClean="0"/>
              <a:t> </a:t>
            </a:r>
            <a:r>
              <a:rPr lang="en-US" altLang="pt-BR" sz="1100" smtClean="0">
                <a:hlinkClick r:id="rId2"/>
              </a:rPr>
              <a:t>premature</a:t>
            </a:r>
            <a:r>
              <a:rPr lang="en-US" altLang="pt-BR" sz="1100" smtClean="0"/>
              <a:t> </a:t>
            </a:r>
            <a:r>
              <a:rPr lang="en-US" altLang="pt-BR" sz="1100" smtClean="0">
                <a:hlinkClick r:id="rId2"/>
              </a:rPr>
              <a:t>infant</a:t>
            </a:r>
            <a:r>
              <a:rPr lang="en-US" altLang="pt-BR" sz="1100" smtClean="0"/>
              <a:t> </a:t>
            </a:r>
            <a:r>
              <a:rPr lang="en-US" altLang="pt-BR" sz="1100" smtClean="0">
                <a:hlinkClick r:id="rId2"/>
              </a:rPr>
              <a:t>intestinal</a:t>
            </a:r>
            <a:r>
              <a:rPr lang="en-US" altLang="pt-BR" sz="1100" smtClean="0"/>
              <a:t> </a:t>
            </a:r>
            <a:r>
              <a:rPr lang="en-US" altLang="pt-BR" sz="1100" smtClean="0">
                <a:hlinkClick r:id="rId2"/>
              </a:rPr>
              <a:t>microbiome</a:t>
            </a:r>
            <a:r>
              <a:rPr lang="en-US" altLang="pt-BR" sz="1100" smtClean="0"/>
              <a:t> </a:t>
            </a:r>
            <a:r>
              <a:rPr lang="en-US" altLang="pt-BR" sz="1100" smtClean="0">
                <a:hlinkClick r:id="rId2"/>
              </a:rPr>
              <a:t>prior</a:t>
            </a:r>
            <a:r>
              <a:rPr lang="en-US" altLang="pt-BR" sz="1100" smtClean="0"/>
              <a:t> </a:t>
            </a:r>
            <a:r>
              <a:rPr lang="en-US" altLang="pt-BR" sz="1100" smtClean="0">
                <a:hlinkClick r:id="rId2"/>
              </a:rPr>
              <a:t>to</a:t>
            </a:r>
            <a:endParaRPr lang="pt-BR" altLang="pt-BR" sz="1100" smtClean="0"/>
          </a:p>
          <a:p>
            <a:pPr eaLnBrk="1" hangingPunct="1">
              <a:lnSpc>
                <a:spcPct val="80000"/>
              </a:lnSpc>
            </a:pPr>
            <a:r>
              <a:rPr lang="en-US" altLang="pt-BR" sz="1100" smtClean="0">
                <a:hlinkClick r:id="rId2"/>
              </a:rPr>
              <a:t>necrotizing</a:t>
            </a:r>
            <a:r>
              <a:rPr lang="en-US" altLang="pt-BR" sz="1100" smtClean="0"/>
              <a:t> </a:t>
            </a:r>
            <a:r>
              <a:rPr lang="en-US" altLang="pt-BR" sz="1100" smtClean="0">
                <a:hlinkClick r:id="rId2"/>
              </a:rPr>
              <a:t>enterocolitis:</a:t>
            </a:r>
            <a:r>
              <a:rPr lang="en-US" altLang="pt-BR" sz="1100" smtClean="0"/>
              <a:t> </a:t>
            </a:r>
            <a:r>
              <a:rPr lang="en-US" altLang="pt-BR" sz="1100" smtClean="0">
                <a:hlinkClick r:id="rId2"/>
              </a:rPr>
              <a:t>a</a:t>
            </a:r>
            <a:r>
              <a:rPr lang="en-US" altLang="pt-BR" sz="1100" smtClean="0"/>
              <a:t> </a:t>
            </a:r>
            <a:r>
              <a:rPr lang="en-US" altLang="pt-BR" sz="1100" smtClean="0">
                <a:hlinkClick r:id="rId2"/>
              </a:rPr>
              <a:t>case-control</a:t>
            </a:r>
            <a:r>
              <a:rPr lang="en-US" altLang="pt-BR" sz="1100" smtClean="0"/>
              <a:t> </a:t>
            </a:r>
            <a:r>
              <a:rPr lang="en-US" altLang="pt-BR" sz="1100" smtClean="0">
                <a:hlinkClick r:id="rId2"/>
              </a:rPr>
              <a:t>study.</a:t>
            </a:r>
            <a:r>
              <a:rPr lang="en-US" altLang="pt-BR" sz="1100" smtClean="0"/>
              <a:t> </a:t>
            </a:r>
            <a:r>
              <a:rPr lang="en-US" altLang="pt-BR" sz="1100" smtClean="0">
                <a:hlinkClick r:id="rId2"/>
              </a:rPr>
              <a:t>PLoS</a:t>
            </a:r>
            <a:r>
              <a:rPr lang="en-US" altLang="pt-BR" sz="1100" smtClean="0"/>
              <a:t> </a:t>
            </a:r>
            <a:r>
              <a:rPr lang="en-US" altLang="pt-BR" sz="1100" smtClean="0">
                <a:hlinkClick r:id="rId2"/>
              </a:rPr>
              <a:t>ONE</a:t>
            </a:r>
            <a:r>
              <a:rPr lang="en-US" altLang="pt-BR" sz="1100" smtClean="0"/>
              <a:t> </a:t>
            </a:r>
            <a:r>
              <a:rPr lang="en-US" altLang="pt-BR" sz="1100" smtClean="0">
                <a:hlinkClick r:id="rId2"/>
              </a:rPr>
              <a:t>2015;10:e0118632.</a:t>
            </a:r>
            <a:endParaRPr lang="pt-BR" altLang="pt-BR" sz="1100" smtClean="0"/>
          </a:p>
          <a:p>
            <a:pPr eaLnBrk="1" hangingPunct="1">
              <a:lnSpc>
                <a:spcPct val="80000"/>
              </a:lnSpc>
            </a:pPr>
            <a:r>
              <a:rPr lang="en-US" altLang="pt-BR" sz="1100" smtClean="0"/>
              <a:t>24. </a:t>
            </a:r>
            <a:r>
              <a:rPr lang="en-US" altLang="pt-BR" sz="1100" smtClean="0">
                <a:hlinkClick r:id="rId3"/>
              </a:rPr>
              <a:t>Madan</a:t>
            </a:r>
            <a:r>
              <a:rPr lang="en-US" altLang="pt-BR" sz="1100" smtClean="0"/>
              <a:t> </a:t>
            </a:r>
            <a:r>
              <a:rPr lang="en-US" altLang="pt-BR" sz="1100" smtClean="0">
                <a:hlinkClick r:id="rId3"/>
              </a:rPr>
              <a:t>JC,</a:t>
            </a:r>
            <a:r>
              <a:rPr lang="en-US" altLang="pt-BR" sz="1100" smtClean="0"/>
              <a:t> </a:t>
            </a:r>
            <a:r>
              <a:rPr lang="en-US" altLang="pt-BR" sz="1100" smtClean="0">
                <a:hlinkClick r:id="rId3"/>
              </a:rPr>
              <a:t>Salari</a:t>
            </a:r>
            <a:r>
              <a:rPr lang="en-US" altLang="pt-BR" sz="1100" smtClean="0"/>
              <a:t> </a:t>
            </a:r>
            <a:r>
              <a:rPr lang="en-US" altLang="pt-BR" sz="1100" smtClean="0">
                <a:hlinkClick r:id="rId3"/>
              </a:rPr>
              <a:t>RC,</a:t>
            </a:r>
            <a:r>
              <a:rPr lang="en-US" altLang="pt-BR" sz="1100" smtClean="0"/>
              <a:t> </a:t>
            </a:r>
            <a:r>
              <a:rPr lang="en-US" altLang="pt-BR" sz="1100" smtClean="0">
                <a:hlinkClick r:id="rId3"/>
              </a:rPr>
              <a:t>Saxena</a:t>
            </a:r>
            <a:r>
              <a:rPr lang="en-US" altLang="pt-BR" sz="1100" smtClean="0"/>
              <a:t> </a:t>
            </a:r>
            <a:r>
              <a:rPr lang="en-US" altLang="pt-BR" sz="1100" smtClean="0">
                <a:hlinkClick r:id="rId3"/>
              </a:rPr>
              <a:t>D,</a:t>
            </a:r>
            <a:r>
              <a:rPr lang="en-US" altLang="pt-BR" sz="1100" smtClean="0"/>
              <a:t> </a:t>
            </a:r>
            <a:r>
              <a:rPr lang="en-US" altLang="pt-BR" sz="1100" smtClean="0">
                <a:hlinkClick r:id="rId3"/>
              </a:rPr>
              <a:t>Davidson</a:t>
            </a:r>
            <a:r>
              <a:rPr lang="en-US" altLang="pt-BR" sz="1100" smtClean="0"/>
              <a:t> </a:t>
            </a:r>
            <a:r>
              <a:rPr lang="en-US" altLang="pt-BR" sz="1100" smtClean="0">
                <a:hlinkClick r:id="rId3"/>
              </a:rPr>
              <a:t>L,</a:t>
            </a:r>
            <a:r>
              <a:rPr lang="en-US" altLang="pt-BR" sz="1100" smtClean="0"/>
              <a:t> </a:t>
            </a:r>
            <a:r>
              <a:rPr lang="en-US" altLang="pt-BR" sz="1100" smtClean="0">
                <a:hlinkClick r:id="rId3"/>
              </a:rPr>
              <a:t>O’Toole</a:t>
            </a:r>
            <a:r>
              <a:rPr lang="en-US" altLang="pt-BR" sz="1100" smtClean="0"/>
              <a:t> </a:t>
            </a:r>
            <a:r>
              <a:rPr lang="en-US" altLang="pt-BR" sz="1100" smtClean="0">
                <a:hlinkClick r:id="rId3"/>
              </a:rPr>
              <a:t>GA,</a:t>
            </a:r>
            <a:r>
              <a:rPr lang="en-US" altLang="pt-BR" sz="1100" smtClean="0"/>
              <a:t> </a:t>
            </a:r>
            <a:r>
              <a:rPr lang="en-US" altLang="pt-BR" sz="1100" smtClean="0">
                <a:hlinkClick r:id="rId3"/>
              </a:rPr>
              <a:t>Moore</a:t>
            </a:r>
            <a:r>
              <a:rPr lang="en-US" altLang="pt-BR" sz="1100" smtClean="0"/>
              <a:t> </a:t>
            </a:r>
            <a:r>
              <a:rPr lang="en-US" altLang="pt-BR" sz="1100" smtClean="0">
                <a:hlinkClick r:id="rId3"/>
              </a:rPr>
              <a:t>JH,</a:t>
            </a:r>
            <a:r>
              <a:rPr lang="en-US" altLang="pt-BR" sz="1100" smtClean="0"/>
              <a:t> </a:t>
            </a:r>
            <a:r>
              <a:rPr lang="en-US" altLang="pt-BR" sz="1100" smtClean="0">
                <a:hlinkClick r:id="rId3"/>
              </a:rPr>
              <a:t>et</a:t>
            </a:r>
            <a:r>
              <a:rPr lang="en-US" altLang="pt-BR" sz="1100" smtClean="0"/>
              <a:t> </a:t>
            </a:r>
            <a:r>
              <a:rPr lang="en-US" altLang="pt-BR" sz="1100" smtClean="0">
                <a:hlinkClick r:id="rId3"/>
              </a:rPr>
              <a:t>al.</a:t>
            </a:r>
            <a:endParaRPr lang="pt-BR" altLang="pt-BR" sz="1100" smtClean="0"/>
          </a:p>
          <a:p>
            <a:pPr eaLnBrk="1" hangingPunct="1">
              <a:lnSpc>
                <a:spcPct val="80000"/>
              </a:lnSpc>
            </a:pPr>
            <a:r>
              <a:rPr lang="en-US" altLang="pt-BR" sz="1100" smtClean="0">
                <a:hlinkClick r:id="rId3"/>
              </a:rPr>
              <a:t>Gut</a:t>
            </a:r>
            <a:r>
              <a:rPr lang="en-US" altLang="pt-BR" sz="1100" smtClean="0"/>
              <a:t> </a:t>
            </a:r>
            <a:r>
              <a:rPr lang="en-US" altLang="pt-BR" sz="1100" smtClean="0">
                <a:hlinkClick r:id="rId3"/>
              </a:rPr>
              <a:t>microbial</a:t>
            </a:r>
            <a:r>
              <a:rPr lang="en-US" altLang="pt-BR" sz="1100" smtClean="0"/>
              <a:t> </a:t>
            </a:r>
            <a:r>
              <a:rPr lang="en-US" altLang="pt-BR" sz="1100" smtClean="0">
                <a:hlinkClick r:id="rId3"/>
              </a:rPr>
              <a:t>colonisation</a:t>
            </a:r>
            <a:r>
              <a:rPr lang="en-US" altLang="pt-BR" sz="1100" smtClean="0"/>
              <a:t> </a:t>
            </a:r>
            <a:r>
              <a:rPr lang="en-US" altLang="pt-BR" sz="1100" smtClean="0">
                <a:hlinkClick r:id="rId3"/>
              </a:rPr>
              <a:t>in</a:t>
            </a:r>
            <a:r>
              <a:rPr lang="en-US" altLang="pt-BR" sz="1100" smtClean="0"/>
              <a:t> </a:t>
            </a:r>
            <a:r>
              <a:rPr lang="en-US" altLang="pt-BR" sz="1100" smtClean="0">
                <a:hlinkClick r:id="rId3"/>
              </a:rPr>
              <a:t>premature</a:t>
            </a:r>
            <a:r>
              <a:rPr lang="en-US" altLang="pt-BR" sz="1100" smtClean="0"/>
              <a:t> </a:t>
            </a:r>
            <a:r>
              <a:rPr lang="en-US" altLang="pt-BR" sz="1100" smtClean="0">
                <a:hlinkClick r:id="rId3"/>
              </a:rPr>
              <a:t>neonates</a:t>
            </a:r>
            <a:r>
              <a:rPr lang="en-US" altLang="pt-BR" sz="1100" smtClean="0"/>
              <a:t> </a:t>
            </a:r>
            <a:r>
              <a:rPr lang="en-US" altLang="pt-BR" sz="1100" smtClean="0">
                <a:hlinkClick r:id="rId3"/>
              </a:rPr>
              <a:t>predicts</a:t>
            </a:r>
            <a:r>
              <a:rPr lang="en-US" altLang="pt-BR" sz="1100" smtClean="0"/>
              <a:t> </a:t>
            </a:r>
            <a:r>
              <a:rPr lang="en-US" altLang="pt-BR" sz="1100" smtClean="0">
                <a:hlinkClick r:id="rId3"/>
              </a:rPr>
              <a:t>neonatal</a:t>
            </a:r>
            <a:r>
              <a:rPr lang="en-US" altLang="pt-BR" sz="1100" smtClean="0"/>
              <a:t> </a:t>
            </a:r>
            <a:r>
              <a:rPr lang="en-US" altLang="pt-BR" sz="1100" smtClean="0">
                <a:hlinkClick r:id="rId3"/>
              </a:rPr>
              <a:t>sepsis.</a:t>
            </a:r>
            <a:endParaRPr lang="pt-BR" altLang="pt-BR" sz="1100" smtClean="0"/>
          </a:p>
          <a:p>
            <a:pPr eaLnBrk="1" hangingPunct="1">
              <a:lnSpc>
                <a:spcPct val="80000"/>
              </a:lnSpc>
            </a:pPr>
            <a:r>
              <a:rPr lang="en-US" altLang="pt-BR" sz="1100" smtClean="0">
                <a:hlinkClick r:id="rId3"/>
              </a:rPr>
              <a:t>Arch</a:t>
            </a:r>
            <a:r>
              <a:rPr lang="en-US" altLang="pt-BR" sz="1100" smtClean="0"/>
              <a:t> </a:t>
            </a:r>
            <a:r>
              <a:rPr lang="en-US" altLang="pt-BR" sz="1100" smtClean="0">
                <a:hlinkClick r:id="rId3"/>
              </a:rPr>
              <a:t>Dis</a:t>
            </a:r>
            <a:r>
              <a:rPr lang="en-US" altLang="pt-BR" sz="1100" smtClean="0"/>
              <a:t> </a:t>
            </a:r>
            <a:r>
              <a:rPr lang="en-US" altLang="pt-BR" sz="1100" smtClean="0">
                <a:hlinkClick r:id="rId3"/>
              </a:rPr>
              <a:t>Child</a:t>
            </a:r>
            <a:r>
              <a:rPr lang="en-US" altLang="pt-BR" sz="1100" smtClean="0"/>
              <a:t> </a:t>
            </a:r>
            <a:r>
              <a:rPr lang="en-US" altLang="pt-BR" sz="1100" smtClean="0">
                <a:hlinkClick r:id="rId3"/>
              </a:rPr>
              <a:t>Fetal</a:t>
            </a:r>
            <a:r>
              <a:rPr lang="en-US" altLang="pt-BR" sz="1100" smtClean="0"/>
              <a:t> </a:t>
            </a:r>
            <a:r>
              <a:rPr lang="en-US" altLang="pt-BR" sz="1100" smtClean="0">
                <a:hlinkClick r:id="rId3"/>
              </a:rPr>
              <a:t>Neonatal</a:t>
            </a:r>
            <a:r>
              <a:rPr lang="en-US" altLang="pt-BR" sz="1100" smtClean="0"/>
              <a:t> </a:t>
            </a:r>
            <a:r>
              <a:rPr lang="en-US" altLang="pt-BR" sz="1100" smtClean="0">
                <a:hlinkClick r:id="rId3"/>
              </a:rPr>
              <a:t>Ed</a:t>
            </a:r>
            <a:r>
              <a:rPr lang="en-US" altLang="pt-BR" sz="1100" smtClean="0"/>
              <a:t> </a:t>
            </a:r>
            <a:r>
              <a:rPr lang="en-US" altLang="pt-BR" sz="1100" smtClean="0">
                <a:hlinkClick r:id="rId3"/>
              </a:rPr>
              <a:t>2012;97:F456-62.</a:t>
            </a:r>
            <a:endParaRPr lang="pt-BR" altLang="pt-BR" sz="1100" smtClean="0"/>
          </a:p>
          <a:p>
            <a:pPr eaLnBrk="1" hangingPunct="1">
              <a:lnSpc>
                <a:spcPct val="80000"/>
              </a:lnSpc>
            </a:pPr>
            <a:r>
              <a:rPr lang="en-US" altLang="pt-BR" sz="1100" smtClean="0"/>
              <a:t>25. </a:t>
            </a:r>
            <a:r>
              <a:rPr lang="en-US" altLang="pt-BR" sz="1100" smtClean="0">
                <a:hlinkClick r:id="rId4"/>
              </a:rPr>
              <a:t>Dilli</a:t>
            </a:r>
            <a:r>
              <a:rPr lang="en-US" altLang="pt-BR" sz="1100" smtClean="0"/>
              <a:t> </a:t>
            </a:r>
            <a:r>
              <a:rPr lang="en-US" altLang="pt-BR" sz="1100" smtClean="0">
                <a:hlinkClick r:id="rId4"/>
              </a:rPr>
              <a:t>D,</a:t>
            </a:r>
            <a:r>
              <a:rPr lang="en-US" altLang="pt-BR" sz="1100" smtClean="0"/>
              <a:t> </a:t>
            </a:r>
            <a:r>
              <a:rPr lang="en-US" altLang="pt-BR" sz="1100" smtClean="0">
                <a:hlinkClick r:id="rId4"/>
              </a:rPr>
              <a:t>Aydin</a:t>
            </a:r>
            <a:r>
              <a:rPr lang="en-US" altLang="pt-BR" sz="1100" smtClean="0"/>
              <a:t> </a:t>
            </a:r>
            <a:r>
              <a:rPr lang="en-US" altLang="pt-BR" sz="1100" smtClean="0">
                <a:hlinkClick r:id="rId4"/>
              </a:rPr>
              <a:t>B,</a:t>
            </a:r>
            <a:r>
              <a:rPr lang="en-US" altLang="pt-BR" sz="1100" smtClean="0"/>
              <a:t> </a:t>
            </a:r>
            <a:r>
              <a:rPr lang="en-US" altLang="pt-BR" sz="1100" smtClean="0">
                <a:hlinkClick r:id="rId4"/>
              </a:rPr>
              <a:t>Fettah</a:t>
            </a:r>
            <a:r>
              <a:rPr lang="en-US" altLang="pt-BR" sz="1100" smtClean="0"/>
              <a:t> </a:t>
            </a:r>
            <a:r>
              <a:rPr lang="en-US" altLang="pt-BR" sz="1100" smtClean="0">
                <a:hlinkClick r:id="rId4"/>
              </a:rPr>
              <a:t>ND,</a:t>
            </a:r>
            <a:r>
              <a:rPr lang="en-US" altLang="pt-BR" sz="1100" smtClean="0"/>
              <a:t> </a:t>
            </a:r>
            <a:r>
              <a:rPr lang="en-US" altLang="pt-BR" sz="1100" smtClean="0">
                <a:hlinkClick r:id="rId4"/>
              </a:rPr>
              <a:t>Ozyazici</a:t>
            </a:r>
            <a:r>
              <a:rPr lang="en-US" altLang="pt-BR" sz="1100" smtClean="0"/>
              <a:t> </a:t>
            </a:r>
            <a:r>
              <a:rPr lang="en-US" altLang="pt-BR" sz="1100" smtClean="0">
                <a:hlinkClick r:id="rId4"/>
              </a:rPr>
              <a:t>E,</a:t>
            </a:r>
            <a:r>
              <a:rPr lang="en-US" altLang="pt-BR" sz="1100" smtClean="0"/>
              <a:t> </a:t>
            </a:r>
            <a:r>
              <a:rPr lang="en-US" altLang="pt-BR" sz="1100" smtClean="0">
                <a:hlinkClick r:id="rId4"/>
              </a:rPr>
              <a:t>Zenciroglu</a:t>
            </a:r>
            <a:r>
              <a:rPr lang="en-US" altLang="pt-BR" sz="1100" smtClean="0"/>
              <a:t> </a:t>
            </a:r>
            <a:r>
              <a:rPr lang="en-US" altLang="pt-BR" sz="1100" smtClean="0">
                <a:hlinkClick r:id="rId4"/>
              </a:rPr>
              <a:t>A,</a:t>
            </a:r>
            <a:r>
              <a:rPr lang="en-US" altLang="pt-BR" sz="1100" smtClean="0"/>
              <a:t> </a:t>
            </a:r>
            <a:r>
              <a:rPr lang="en-US" altLang="pt-BR" sz="1100" smtClean="0">
                <a:hlinkClick r:id="rId4"/>
              </a:rPr>
              <a:t>Okumus</a:t>
            </a:r>
            <a:r>
              <a:rPr lang="en-US" altLang="pt-BR" sz="1100" smtClean="0"/>
              <a:t> </a:t>
            </a:r>
            <a:r>
              <a:rPr lang="en-US" altLang="pt-BR" sz="1100" smtClean="0">
                <a:hlinkClick r:id="rId4"/>
              </a:rPr>
              <a:t>N,</a:t>
            </a:r>
            <a:r>
              <a:rPr lang="en-US" altLang="pt-BR" sz="1100" smtClean="0"/>
              <a:t> </a:t>
            </a:r>
            <a:r>
              <a:rPr lang="en-US" altLang="pt-BR" sz="1100" smtClean="0">
                <a:hlinkClick r:id="rId4"/>
              </a:rPr>
              <a:t>et</a:t>
            </a:r>
            <a:r>
              <a:rPr lang="en-US" altLang="pt-BR" sz="1100" smtClean="0"/>
              <a:t> </a:t>
            </a:r>
            <a:r>
              <a:rPr lang="en-US" altLang="pt-BR" sz="1100" smtClean="0">
                <a:hlinkClick r:id="rId4"/>
              </a:rPr>
              <a:t>al.</a:t>
            </a:r>
            <a:endParaRPr lang="pt-BR" altLang="pt-BR" sz="1100" smtClean="0"/>
          </a:p>
          <a:p>
            <a:pPr eaLnBrk="1" hangingPunct="1">
              <a:lnSpc>
                <a:spcPct val="80000"/>
              </a:lnSpc>
            </a:pPr>
            <a:r>
              <a:rPr lang="en-US" altLang="pt-BR" sz="1100" smtClean="0">
                <a:hlinkClick r:id="rId4"/>
              </a:rPr>
              <a:t>The</a:t>
            </a:r>
            <a:r>
              <a:rPr lang="en-US" altLang="pt-BR" sz="1100" smtClean="0"/>
              <a:t> </a:t>
            </a:r>
            <a:r>
              <a:rPr lang="en-US" altLang="pt-BR" sz="1100" smtClean="0">
                <a:hlinkClick r:id="rId4"/>
              </a:rPr>
              <a:t>propre-save</a:t>
            </a:r>
            <a:r>
              <a:rPr lang="en-US" altLang="pt-BR" sz="1100" smtClean="0"/>
              <a:t> </a:t>
            </a:r>
            <a:r>
              <a:rPr lang="en-US" altLang="pt-BR" sz="1100" smtClean="0">
                <a:hlinkClick r:id="rId4"/>
              </a:rPr>
              <a:t>study:</a:t>
            </a:r>
            <a:r>
              <a:rPr lang="en-US" altLang="pt-BR" sz="1100" smtClean="0"/>
              <a:t> </a:t>
            </a:r>
            <a:r>
              <a:rPr lang="en-US" altLang="pt-BR" sz="1100" smtClean="0">
                <a:hlinkClick r:id="rId4"/>
              </a:rPr>
              <a:t>effects</a:t>
            </a:r>
            <a:r>
              <a:rPr lang="en-US" altLang="pt-BR" sz="1100" smtClean="0"/>
              <a:t> </a:t>
            </a:r>
            <a:r>
              <a:rPr lang="en-US" altLang="pt-BR" sz="1100" smtClean="0">
                <a:hlinkClick r:id="rId4"/>
              </a:rPr>
              <a:t>of</a:t>
            </a:r>
            <a:r>
              <a:rPr lang="en-US" altLang="pt-BR" sz="1100" smtClean="0"/>
              <a:t> </a:t>
            </a:r>
            <a:r>
              <a:rPr lang="en-US" altLang="pt-BR" sz="1100" smtClean="0">
                <a:hlinkClick r:id="rId4"/>
              </a:rPr>
              <a:t>probiotics</a:t>
            </a:r>
            <a:r>
              <a:rPr lang="en-US" altLang="pt-BR" sz="1100" smtClean="0"/>
              <a:t> </a:t>
            </a:r>
            <a:r>
              <a:rPr lang="en-US" altLang="pt-BR" sz="1100" smtClean="0">
                <a:hlinkClick r:id="rId4"/>
              </a:rPr>
              <a:t>and</a:t>
            </a:r>
            <a:r>
              <a:rPr lang="en-US" altLang="pt-BR" sz="1100" smtClean="0"/>
              <a:t> </a:t>
            </a:r>
            <a:r>
              <a:rPr lang="en-US" altLang="pt-BR" sz="1100" smtClean="0">
                <a:hlinkClick r:id="rId4"/>
              </a:rPr>
              <a:t>prebiotics</a:t>
            </a:r>
            <a:r>
              <a:rPr lang="en-US" altLang="pt-BR" sz="1100" smtClean="0"/>
              <a:t> </a:t>
            </a:r>
            <a:r>
              <a:rPr lang="en-US" altLang="pt-BR" sz="1100" smtClean="0">
                <a:hlinkClick r:id="rId4"/>
              </a:rPr>
              <a:t>alone</a:t>
            </a:r>
            <a:r>
              <a:rPr lang="en-US" altLang="pt-BR" sz="1100" smtClean="0"/>
              <a:t> </a:t>
            </a:r>
            <a:r>
              <a:rPr lang="en-US" altLang="pt-BR" sz="1100" smtClean="0">
                <a:hlinkClick r:id="rId4"/>
              </a:rPr>
              <a:t>or</a:t>
            </a:r>
            <a:r>
              <a:rPr lang="en-US" altLang="pt-BR" sz="1100" smtClean="0"/>
              <a:t> </a:t>
            </a:r>
            <a:r>
              <a:rPr lang="en-US" altLang="pt-BR" sz="1100" smtClean="0">
                <a:hlinkClick r:id="rId4"/>
              </a:rPr>
              <a:t>com-</a:t>
            </a:r>
            <a:endParaRPr lang="pt-BR" altLang="pt-BR" sz="1100" smtClean="0"/>
          </a:p>
          <a:p>
            <a:pPr eaLnBrk="1" hangingPunct="1">
              <a:lnSpc>
                <a:spcPct val="80000"/>
              </a:lnSpc>
            </a:pPr>
            <a:r>
              <a:rPr lang="en-US" altLang="pt-BR" sz="1100" smtClean="0">
                <a:hlinkClick r:id="rId4"/>
              </a:rPr>
              <a:t>bined</a:t>
            </a:r>
            <a:r>
              <a:rPr lang="en-US" altLang="pt-BR" sz="1100" smtClean="0"/>
              <a:t> </a:t>
            </a:r>
            <a:r>
              <a:rPr lang="en-US" altLang="pt-BR" sz="1100" smtClean="0">
                <a:hlinkClick r:id="rId4"/>
              </a:rPr>
              <a:t>on</a:t>
            </a:r>
            <a:r>
              <a:rPr lang="en-US" altLang="pt-BR" sz="1100" smtClean="0"/>
              <a:t> </a:t>
            </a:r>
            <a:r>
              <a:rPr lang="en-US" altLang="pt-BR" sz="1100" smtClean="0">
                <a:hlinkClick r:id="rId4"/>
              </a:rPr>
              <a:t>necrotizing</a:t>
            </a:r>
            <a:r>
              <a:rPr lang="en-US" altLang="pt-BR" sz="1100" smtClean="0"/>
              <a:t> </a:t>
            </a:r>
            <a:r>
              <a:rPr lang="en-US" altLang="pt-BR" sz="1100" smtClean="0">
                <a:hlinkClick r:id="rId4"/>
              </a:rPr>
              <a:t>enterocolitis</a:t>
            </a:r>
            <a:r>
              <a:rPr lang="en-US" altLang="pt-BR" sz="1100" smtClean="0"/>
              <a:t> </a:t>
            </a:r>
            <a:r>
              <a:rPr lang="en-US" altLang="pt-BR" sz="1100" smtClean="0">
                <a:hlinkClick r:id="rId4"/>
              </a:rPr>
              <a:t>in</a:t>
            </a:r>
            <a:r>
              <a:rPr lang="en-US" altLang="pt-BR" sz="1100" smtClean="0"/>
              <a:t> </a:t>
            </a:r>
            <a:r>
              <a:rPr lang="en-US" altLang="pt-BR" sz="1100" smtClean="0">
                <a:hlinkClick r:id="rId4"/>
              </a:rPr>
              <a:t>very</a:t>
            </a:r>
            <a:r>
              <a:rPr lang="en-US" altLang="pt-BR" sz="1100" smtClean="0"/>
              <a:t> </a:t>
            </a:r>
            <a:r>
              <a:rPr lang="en-US" altLang="pt-BR" sz="1100" smtClean="0">
                <a:hlinkClick r:id="rId4"/>
              </a:rPr>
              <a:t>low</a:t>
            </a:r>
            <a:r>
              <a:rPr lang="en-US" altLang="pt-BR" sz="1100" smtClean="0"/>
              <a:t> </a:t>
            </a:r>
            <a:r>
              <a:rPr lang="en-US" altLang="pt-BR" sz="1100" smtClean="0">
                <a:hlinkClick r:id="rId4"/>
              </a:rPr>
              <a:t>birth</a:t>
            </a:r>
            <a:r>
              <a:rPr lang="en-US" altLang="pt-BR" sz="1100" smtClean="0"/>
              <a:t> </a:t>
            </a:r>
            <a:r>
              <a:rPr lang="en-US" altLang="pt-BR" sz="1100" smtClean="0">
                <a:hlinkClick r:id="rId4"/>
              </a:rPr>
              <a:t>weight</a:t>
            </a:r>
            <a:r>
              <a:rPr lang="en-US" altLang="pt-BR" sz="1100" smtClean="0"/>
              <a:t> </a:t>
            </a:r>
            <a:r>
              <a:rPr lang="en-US" altLang="pt-BR" sz="1100" smtClean="0">
                <a:hlinkClick r:id="rId4"/>
              </a:rPr>
              <a:t>infants.</a:t>
            </a:r>
            <a:r>
              <a:rPr lang="en-US" altLang="pt-BR" sz="1100" smtClean="0"/>
              <a:t> </a:t>
            </a:r>
            <a:r>
              <a:rPr lang="en-US" altLang="pt-BR" sz="1100" smtClean="0">
                <a:hlinkClick r:id="rId4"/>
              </a:rPr>
              <a:t>J</a:t>
            </a:r>
            <a:r>
              <a:rPr lang="en-US" altLang="pt-BR" sz="1100" smtClean="0"/>
              <a:t> </a:t>
            </a:r>
            <a:r>
              <a:rPr lang="en-US" altLang="pt-BR" sz="1100" smtClean="0">
                <a:hlinkClick r:id="rId4"/>
              </a:rPr>
              <a:t>Pediatr</a:t>
            </a:r>
            <a:endParaRPr lang="pt-BR" altLang="pt-BR" sz="1100" smtClean="0"/>
          </a:p>
          <a:p>
            <a:pPr eaLnBrk="1" hangingPunct="1">
              <a:lnSpc>
                <a:spcPct val="80000"/>
              </a:lnSpc>
            </a:pPr>
            <a:r>
              <a:rPr lang="en-US" altLang="pt-BR" sz="1100" smtClean="0">
                <a:hlinkClick r:id="rId4"/>
              </a:rPr>
              <a:t>2015;166:545-51,</a:t>
            </a:r>
            <a:r>
              <a:rPr lang="en-US" altLang="pt-BR" sz="1100" smtClean="0"/>
              <a:t> </a:t>
            </a:r>
            <a:r>
              <a:rPr lang="en-US" altLang="pt-BR" sz="1100" smtClean="0">
                <a:hlinkClick r:id="rId4"/>
              </a:rPr>
              <a:t>e541.</a:t>
            </a:r>
            <a:endParaRPr lang="pt-BR" altLang="pt-BR" sz="1100" smtClean="0"/>
          </a:p>
          <a:p>
            <a:pPr eaLnBrk="1" hangingPunct="1">
              <a:lnSpc>
                <a:spcPct val="80000"/>
              </a:lnSpc>
            </a:pPr>
            <a:r>
              <a:rPr lang="en-US" altLang="pt-BR" sz="1100" smtClean="0"/>
              <a:t>26. </a:t>
            </a:r>
            <a:r>
              <a:rPr lang="en-US" altLang="pt-BR" sz="1100" smtClean="0">
                <a:hlinkClick r:id="rId5"/>
              </a:rPr>
              <a:t>Manzoni</a:t>
            </a:r>
            <a:r>
              <a:rPr lang="en-US" altLang="pt-BR" sz="1100" smtClean="0"/>
              <a:t> </a:t>
            </a:r>
            <a:r>
              <a:rPr lang="en-US" altLang="pt-BR" sz="1100" smtClean="0">
                <a:hlinkClick r:id="rId5"/>
              </a:rPr>
              <a:t>P,</a:t>
            </a:r>
            <a:r>
              <a:rPr lang="en-US" altLang="pt-BR" sz="1100" smtClean="0"/>
              <a:t> </a:t>
            </a:r>
            <a:r>
              <a:rPr lang="en-US" altLang="pt-BR" sz="1100" smtClean="0">
                <a:hlinkClick r:id="rId5"/>
              </a:rPr>
              <a:t>Meyer</a:t>
            </a:r>
            <a:r>
              <a:rPr lang="en-US" altLang="pt-BR" sz="1100" smtClean="0"/>
              <a:t> </a:t>
            </a:r>
            <a:r>
              <a:rPr lang="en-US" altLang="pt-BR" sz="1100" smtClean="0">
                <a:hlinkClick r:id="rId5"/>
              </a:rPr>
              <a:t>M,</a:t>
            </a:r>
            <a:r>
              <a:rPr lang="en-US" altLang="pt-BR" sz="1100" smtClean="0"/>
              <a:t> </a:t>
            </a:r>
            <a:r>
              <a:rPr lang="en-US" altLang="pt-BR" sz="1100" smtClean="0">
                <a:hlinkClick r:id="rId5"/>
              </a:rPr>
              <a:t>Stolﬁ</a:t>
            </a:r>
            <a:r>
              <a:rPr lang="en-US" altLang="pt-BR" sz="1100" smtClean="0"/>
              <a:t> </a:t>
            </a:r>
            <a:r>
              <a:rPr lang="en-US" altLang="pt-BR" sz="1100" smtClean="0">
                <a:hlinkClick r:id="rId5"/>
              </a:rPr>
              <a:t>I,</a:t>
            </a:r>
            <a:r>
              <a:rPr lang="en-US" altLang="pt-BR" sz="1100" smtClean="0"/>
              <a:t> </a:t>
            </a:r>
            <a:r>
              <a:rPr lang="en-US" altLang="pt-BR" sz="1100" smtClean="0">
                <a:hlinkClick r:id="rId5"/>
              </a:rPr>
              <a:t>Rinaldi</a:t>
            </a:r>
            <a:r>
              <a:rPr lang="en-US" altLang="pt-BR" sz="1100" smtClean="0"/>
              <a:t> </a:t>
            </a:r>
            <a:r>
              <a:rPr lang="en-US" altLang="pt-BR" sz="1100" smtClean="0">
                <a:hlinkClick r:id="rId5"/>
              </a:rPr>
              <a:t>M,</a:t>
            </a:r>
            <a:r>
              <a:rPr lang="en-US" altLang="pt-BR" sz="1100" smtClean="0"/>
              <a:t> </a:t>
            </a:r>
            <a:r>
              <a:rPr lang="en-US" altLang="pt-BR" sz="1100" smtClean="0">
                <a:hlinkClick r:id="rId5"/>
              </a:rPr>
              <a:t>Cattani</a:t>
            </a:r>
            <a:r>
              <a:rPr lang="en-US" altLang="pt-BR" sz="1100" smtClean="0"/>
              <a:t> </a:t>
            </a:r>
            <a:r>
              <a:rPr lang="en-US" altLang="pt-BR" sz="1100" smtClean="0">
                <a:hlinkClick r:id="rId5"/>
              </a:rPr>
              <a:t>S,</a:t>
            </a:r>
            <a:r>
              <a:rPr lang="en-US" altLang="pt-BR" sz="1100" smtClean="0"/>
              <a:t> </a:t>
            </a:r>
            <a:r>
              <a:rPr lang="en-US" altLang="pt-BR" sz="1100" smtClean="0">
                <a:hlinkClick r:id="rId5"/>
              </a:rPr>
              <a:t>Pugni</a:t>
            </a:r>
            <a:r>
              <a:rPr lang="en-US" altLang="pt-BR" sz="1100" smtClean="0"/>
              <a:t> </a:t>
            </a:r>
            <a:r>
              <a:rPr lang="en-US" altLang="pt-BR" sz="1100" smtClean="0">
                <a:hlinkClick r:id="rId5"/>
              </a:rPr>
              <a:t>L,</a:t>
            </a:r>
            <a:r>
              <a:rPr lang="en-US" altLang="pt-BR" sz="1100" smtClean="0"/>
              <a:t> </a:t>
            </a:r>
            <a:r>
              <a:rPr lang="en-US" altLang="pt-BR" sz="1100" smtClean="0">
                <a:hlinkClick r:id="rId5"/>
              </a:rPr>
              <a:t>et</a:t>
            </a:r>
            <a:r>
              <a:rPr lang="en-US" altLang="pt-BR" sz="1100" smtClean="0"/>
              <a:t> </a:t>
            </a:r>
            <a:r>
              <a:rPr lang="en-US" altLang="pt-BR" sz="1100" smtClean="0">
                <a:hlinkClick r:id="rId5"/>
              </a:rPr>
              <a:t>al.</a:t>
            </a:r>
            <a:r>
              <a:rPr lang="en-US" altLang="pt-BR" sz="1100" smtClean="0"/>
              <a:t> </a:t>
            </a:r>
            <a:r>
              <a:rPr lang="en-US" altLang="pt-BR" sz="1100" smtClean="0">
                <a:hlinkClick r:id="rId5"/>
              </a:rPr>
              <a:t>Bovine</a:t>
            </a:r>
            <a:endParaRPr lang="pt-BR" altLang="pt-BR" sz="1100" smtClean="0"/>
          </a:p>
          <a:p>
            <a:pPr eaLnBrk="1" hangingPunct="1">
              <a:lnSpc>
                <a:spcPct val="80000"/>
              </a:lnSpc>
            </a:pPr>
            <a:r>
              <a:rPr lang="en-US" altLang="pt-BR" sz="1100" smtClean="0">
                <a:hlinkClick r:id="rId5"/>
              </a:rPr>
              <a:t>lactoferrin</a:t>
            </a:r>
            <a:r>
              <a:rPr lang="en-US" altLang="pt-BR" sz="1100" smtClean="0"/>
              <a:t> </a:t>
            </a:r>
            <a:r>
              <a:rPr lang="en-US" altLang="pt-BR" sz="1100" smtClean="0">
                <a:hlinkClick r:id="rId5"/>
              </a:rPr>
              <a:t>supplementation</a:t>
            </a:r>
            <a:r>
              <a:rPr lang="en-US" altLang="pt-BR" sz="1100" smtClean="0"/>
              <a:t> </a:t>
            </a:r>
            <a:r>
              <a:rPr lang="en-US" altLang="pt-BR" sz="1100" smtClean="0">
                <a:hlinkClick r:id="rId5"/>
              </a:rPr>
              <a:t>for</a:t>
            </a:r>
            <a:r>
              <a:rPr lang="en-US" altLang="pt-BR" sz="1100" smtClean="0"/>
              <a:t> </a:t>
            </a:r>
            <a:r>
              <a:rPr lang="en-US" altLang="pt-BR" sz="1100" smtClean="0">
                <a:hlinkClick r:id="rId5"/>
              </a:rPr>
              <a:t>prevention</a:t>
            </a:r>
            <a:r>
              <a:rPr lang="en-US" altLang="pt-BR" sz="1100" smtClean="0"/>
              <a:t> </a:t>
            </a:r>
            <a:r>
              <a:rPr lang="en-US" altLang="pt-BR" sz="1100" smtClean="0">
                <a:hlinkClick r:id="rId5"/>
              </a:rPr>
              <a:t>of</a:t>
            </a:r>
            <a:r>
              <a:rPr lang="en-US" altLang="pt-BR" sz="1100" smtClean="0"/>
              <a:t> </a:t>
            </a:r>
            <a:r>
              <a:rPr lang="en-US" altLang="pt-BR" sz="1100" smtClean="0">
                <a:hlinkClick r:id="rId5"/>
              </a:rPr>
              <a:t>necrotizing</a:t>
            </a:r>
            <a:r>
              <a:rPr lang="en-US" altLang="pt-BR" sz="1100" smtClean="0"/>
              <a:t> </a:t>
            </a:r>
            <a:r>
              <a:rPr lang="en-US" altLang="pt-BR" sz="1100" smtClean="0">
                <a:hlinkClick r:id="rId5"/>
              </a:rPr>
              <a:t>enterocolitis</a:t>
            </a:r>
            <a:endParaRPr lang="pt-BR" altLang="pt-BR" sz="1100" smtClean="0"/>
          </a:p>
          <a:p>
            <a:pPr eaLnBrk="1" hangingPunct="1">
              <a:lnSpc>
                <a:spcPct val="80000"/>
              </a:lnSpc>
            </a:pPr>
            <a:r>
              <a:rPr lang="en-US" altLang="pt-BR" sz="1100" smtClean="0">
                <a:hlinkClick r:id="rId5"/>
              </a:rPr>
              <a:t>in</a:t>
            </a:r>
            <a:r>
              <a:rPr lang="en-US" altLang="pt-BR" sz="1100" smtClean="0"/>
              <a:t> </a:t>
            </a:r>
            <a:r>
              <a:rPr lang="en-US" altLang="pt-BR" sz="1100" smtClean="0">
                <a:hlinkClick r:id="rId5"/>
              </a:rPr>
              <a:t>very-low-birth-weight</a:t>
            </a:r>
            <a:r>
              <a:rPr lang="en-US" altLang="pt-BR" sz="1100" smtClean="0"/>
              <a:t> </a:t>
            </a:r>
            <a:r>
              <a:rPr lang="en-US" altLang="pt-BR" sz="1100" smtClean="0">
                <a:hlinkClick r:id="rId5"/>
              </a:rPr>
              <a:t>neonates:</a:t>
            </a:r>
            <a:r>
              <a:rPr lang="en-US" altLang="pt-BR" sz="1100" smtClean="0"/>
              <a:t> </a:t>
            </a:r>
            <a:r>
              <a:rPr lang="en-US" altLang="pt-BR" sz="1100" smtClean="0">
                <a:hlinkClick r:id="rId5"/>
              </a:rPr>
              <a:t>a</a:t>
            </a:r>
            <a:r>
              <a:rPr lang="en-US" altLang="pt-BR" sz="1100" smtClean="0"/>
              <a:t> </a:t>
            </a:r>
            <a:r>
              <a:rPr lang="en-US" altLang="pt-BR" sz="1100" smtClean="0">
                <a:hlinkClick r:id="rId5"/>
              </a:rPr>
              <a:t>randomized</a:t>
            </a:r>
            <a:r>
              <a:rPr lang="en-US" altLang="pt-BR" sz="1100" smtClean="0"/>
              <a:t> </a:t>
            </a:r>
            <a:r>
              <a:rPr lang="en-US" altLang="pt-BR" sz="1100" smtClean="0">
                <a:hlinkClick r:id="rId5"/>
              </a:rPr>
              <a:t>clinical</a:t>
            </a:r>
            <a:r>
              <a:rPr lang="en-US" altLang="pt-BR" sz="1100" smtClean="0"/>
              <a:t> </a:t>
            </a:r>
            <a:r>
              <a:rPr lang="en-US" altLang="pt-BR" sz="1100" smtClean="0">
                <a:hlinkClick r:id="rId5"/>
              </a:rPr>
              <a:t>trial.</a:t>
            </a:r>
            <a:r>
              <a:rPr lang="en-US" altLang="pt-BR" sz="1100" smtClean="0"/>
              <a:t> </a:t>
            </a:r>
            <a:r>
              <a:rPr lang="en-US" altLang="pt-BR" sz="1100" smtClean="0">
                <a:hlinkClick r:id="rId5"/>
              </a:rPr>
              <a:t>Early</a:t>
            </a:r>
            <a:r>
              <a:rPr lang="en-US" altLang="pt-BR" sz="1100" smtClean="0"/>
              <a:t> </a:t>
            </a:r>
            <a:r>
              <a:rPr lang="en-US" altLang="pt-BR" sz="1100" smtClean="0">
                <a:hlinkClick r:id="rId5"/>
              </a:rPr>
              <a:t>Hum</a:t>
            </a:r>
            <a:endParaRPr lang="pt-BR" altLang="pt-BR" sz="1100" smtClean="0"/>
          </a:p>
          <a:p>
            <a:pPr eaLnBrk="1" hangingPunct="1">
              <a:lnSpc>
                <a:spcPct val="80000"/>
              </a:lnSpc>
            </a:pPr>
            <a:r>
              <a:rPr lang="en-US" altLang="pt-BR" sz="1100" smtClean="0">
                <a:hlinkClick r:id="rId5"/>
              </a:rPr>
              <a:t>Dev</a:t>
            </a:r>
            <a:r>
              <a:rPr lang="en-US" altLang="pt-BR" sz="1100" smtClean="0"/>
              <a:t> </a:t>
            </a:r>
            <a:r>
              <a:rPr lang="en-US" altLang="pt-BR" sz="1100" smtClean="0">
                <a:hlinkClick r:id="rId5"/>
              </a:rPr>
              <a:t>2014;90:S60-5.</a:t>
            </a:r>
            <a:endParaRPr lang="pt-BR" altLang="pt-BR" sz="1100" smtClean="0"/>
          </a:p>
          <a:p>
            <a:pPr eaLnBrk="1" hangingPunct="1">
              <a:lnSpc>
                <a:spcPct val="80000"/>
              </a:lnSpc>
            </a:pPr>
            <a:r>
              <a:rPr lang="en-US" altLang="pt-BR" sz="1100" smtClean="0"/>
              <a:t>27. </a:t>
            </a:r>
            <a:r>
              <a:rPr lang="en-US" altLang="pt-BR" sz="1100" smtClean="0">
                <a:hlinkClick r:id="rId6"/>
              </a:rPr>
              <a:t>Vallabhaneni</a:t>
            </a:r>
            <a:r>
              <a:rPr lang="en-US" altLang="pt-BR" sz="1100" smtClean="0"/>
              <a:t> </a:t>
            </a:r>
            <a:r>
              <a:rPr lang="en-US" altLang="pt-BR" sz="1100" smtClean="0">
                <a:hlinkClick r:id="rId6"/>
              </a:rPr>
              <a:t>S,</a:t>
            </a:r>
            <a:r>
              <a:rPr lang="en-US" altLang="pt-BR" sz="1100" smtClean="0"/>
              <a:t> </a:t>
            </a:r>
            <a:r>
              <a:rPr lang="en-US" altLang="pt-BR" sz="1100" smtClean="0">
                <a:hlinkClick r:id="rId6"/>
              </a:rPr>
              <a:t>Walker</a:t>
            </a:r>
            <a:r>
              <a:rPr lang="en-US" altLang="pt-BR" sz="1100" smtClean="0"/>
              <a:t> </a:t>
            </a:r>
            <a:r>
              <a:rPr lang="en-US" altLang="pt-BR" sz="1100" smtClean="0">
                <a:hlinkClick r:id="rId6"/>
              </a:rPr>
              <a:t>TA,</a:t>
            </a:r>
            <a:r>
              <a:rPr lang="en-US" altLang="pt-BR" sz="1100" smtClean="0"/>
              <a:t> </a:t>
            </a:r>
            <a:r>
              <a:rPr lang="en-US" altLang="pt-BR" sz="1100" smtClean="0">
                <a:hlinkClick r:id="rId6"/>
              </a:rPr>
              <a:t>Lockhart</a:t>
            </a:r>
            <a:r>
              <a:rPr lang="en-US" altLang="pt-BR" sz="1100" smtClean="0"/>
              <a:t> </a:t>
            </a:r>
            <a:r>
              <a:rPr lang="en-US" altLang="pt-BR" sz="1100" smtClean="0">
                <a:hlinkClick r:id="rId6"/>
              </a:rPr>
              <a:t>SR,</a:t>
            </a:r>
            <a:r>
              <a:rPr lang="en-US" altLang="pt-BR" sz="1100" smtClean="0"/>
              <a:t> </a:t>
            </a:r>
            <a:r>
              <a:rPr lang="en-US" altLang="pt-BR" sz="1100" smtClean="0">
                <a:hlinkClick r:id="rId6"/>
              </a:rPr>
              <a:t>Ng</a:t>
            </a:r>
            <a:r>
              <a:rPr lang="en-US" altLang="pt-BR" sz="1100" smtClean="0"/>
              <a:t> </a:t>
            </a:r>
            <a:r>
              <a:rPr lang="en-US" altLang="pt-BR" sz="1100" smtClean="0">
                <a:hlinkClick r:id="rId6"/>
              </a:rPr>
              <a:t>D,</a:t>
            </a:r>
            <a:r>
              <a:rPr lang="en-US" altLang="pt-BR" sz="1100" smtClean="0"/>
              <a:t> </a:t>
            </a:r>
            <a:r>
              <a:rPr lang="en-US" altLang="pt-BR" sz="1100" smtClean="0">
                <a:hlinkClick r:id="rId6"/>
              </a:rPr>
              <a:t>Chiller</a:t>
            </a:r>
            <a:r>
              <a:rPr lang="en-US" altLang="pt-BR" sz="1100" smtClean="0"/>
              <a:t> </a:t>
            </a:r>
            <a:r>
              <a:rPr lang="en-US" altLang="pt-BR" sz="1100" smtClean="0">
                <a:hlinkClick r:id="rId6"/>
              </a:rPr>
              <a:t>T,</a:t>
            </a:r>
            <a:r>
              <a:rPr lang="en-US" altLang="pt-BR" sz="1100" smtClean="0"/>
              <a:t> </a:t>
            </a:r>
            <a:r>
              <a:rPr lang="en-US" altLang="pt-BR" sz="1100" smtClean="0">
                <a:hlinkClick r:id="rId6"/>
              </a:rPr>
              <a:t>Melchreit</a:t>
            </a:r>
            <a:r>
              <a:rPr lang="en-US" altLang="pt-BR" sz="1100" smtClean="0"/>
              <a:t> </a:t>
            </a:r>
            <a:r>
              <a:rPr lang="en-US" altLang="pt-BR" sz="1100" smtClean="0">
                <a:hlinkClick r:id="rId6"/>
              </a:rPr>
              <a:t>R,</a:t>
            </a:r>
            <a:endParaRPr lang="pt-BR" altLang="pt-BR" sz="1100" smtClean="0"/>
          </a:p>
          <a:p>
            <a:pPr eaLnBrk="1" hangingPunct="1">
              <a:lnSpc>
                <a:spcPct val="80000"/>
              </a:lnSpc>
            </a:pPr>
            <a:r>
              <a:rPr lang="en-US" altLang="pt-BR" sz="1100" smtClean="0">
                <a:hlinkClick r:id="rId6"/>
              </a:rPr>
              <a:t>et</a:t>
            </a:r>
            <a:r>
              <a:rPr lang="en-US" altLang="pt-BR" sz="1100" smtClean="0"/>
              <a:t> </a:t>
            </a:r>
            <a:r>
              <a:rPr lang="en-US" altLang="pt-BR" sz="1100" smtClean="0">
                <a:hlinkClick r:id="rId6"/>
              </a:rPr>
              <a:t>al.</a:t>
            </a:r>
            <a:r>
              <a:rPr lang="en-US" altLang="pt-BR" sz="1100" smtClean="0"/>
              <a:t> </a:t>
            </a:r>
            <a:r>
              <a:rPr lang="en-US" altLang="pt-BR" sz="1100" smtClean="0">
                <a:hlinkClick r:id="rId6"/>
              </a:rPr>
              <a:t>Notes</a:t>
            </a:r>
            <a:r>
              <a:rPr lang="en-US" altLang="pt-BR" sz="1100" smtClean="0"/>
              <a:t> </a:t>
            </a:r>
            <a:r>
              <a:rPr lang="en-US" altLang="pt-BR" sz="1100" smtClean="0">
                <a:hlinkClick r:id="rId6"/>
              </a:rPr>
              <a:t>from</a:t>
            </a:r>
            <a:r>
              <a:rPr lang="en-US" altLang="pt-BR" sz="1100" smtClean="0"/>
              <a:t> </a:t>
            </a:r>
            <a:r>
              <a:rPr lang="en-US" altLang="pt-BR" sz="1100" smtClean="0">
                <a:hlinkClick r:id="rId6"/>
              </a:rPr>
              <a:t>the</a:t>
            </a:r>
            <a:r>
              <a:rPr lang="en-US" altLang="pt-BR" sz="1100" smtClean="0"/>
              <a:t> </a:t>
            </a:r>
            <a:r>
              <a:rPr lang="en-US" altLang="pt-BR" sz="1100" smtClean="0">
                <a:hlinkClick r:id="rId6"/>
              </a:rPr>
              <a:t>ﬁeld:</a:t>
            </a:r>
            <a:r>
              <a:rPr lang="en-US" altLang="pt-BR" sz="1100" smtClean="0"/>
              <a:t> </a:t>
            </a:r>
            <a:r>
              <a:rPr lang="en-US" altLang="pt-BR" sz="1100" smtClean="0">
                <a:hlinkClick r:id="rId6"/>
              </a:rPr>
              <a:t>fatal</a:t>
            </a:r>
            <a:r>
              <a:rPr lang="en-US" altLang="pt-BR" sz="1100" smtClean="0"/>
              <a:t> </a:t>
            </a:r>
            <a:r>
              <a:rPr lang="en-US" altLang="pt-BR" sz="1100" smtClean="0">
                <a:hlinkClick r:id="rId6"/>
              </a:rPr>
              <a:t>gastrointestinal</a:t>
            </a:r>
            <a:r>
              <a:rPr lang="en-US" altLang="pt-BR" sz="1100" smtClean="0"/>
              <a:t> </a:t>
            </a:r>
            <a:r>
              <a:rPr lang="en-US" altLang="pt-BR" sz="1100" smtClean="0">
                <a:hlinkClick r:id="rId6"/>
              </a:rPr>
              <a:t>mucormycosis</a:t>
            </a:r>
            <a:r>
              <a:rPr lang="en-US" altLang="pt-BR" sz="1100" smtClean="0"/>
              <a:t> </a:t>
            </a:r>
            <a:r>
              <a:rPr lang="en-US" altLang="pt-BR" sz="1100" smtClean="0">
                <a:hlinkClick r:id="rId6"/>
              </a:rPr>
              <a:t>in</a:t>
            </a:r>
            <a:r>
              <a:rPr lang="en-US" altLang="pt-BR" sz="1100" smtClean="0"/>
              <a:t> </a:t>
            </a:r>
            <a:r>
              <a:rPr lang="en-US" altLang="pt-BR" sz="1100" smtClean="0">
                <a:hlinkClick r:id="rId6"/>
              </a:rPr>
              <a:t>a</a:t>
            </a:r>
            <a:r>
              <a:rPr lang="en-US" altLang="pt-BR" sz="1100" smtClean="0"/>
              <a:t> </a:t>
            </a:r>
            <a:r>
              <a:rPr lang="en-US" altLang="pt-BR" sz="1100" smtClean="0">
                <a:hlinkClick r:id="rId6"/>
              </a:rPr>
              <a:t>pre-</a:t>
            </a:r>
            <a:endParaRPr lang="pt-BR" altLang="pt-BR" sz="1100" smtClean="0"/>
          </a:p>
          <a:p>
            <a:pPr eaLnBrk="1" hangingPunct="1">
              <a:lnSpc>
                <a:spcPct val="80000"/>
              </a:lnSpc>
            </a:pPr>
            <a:r>
              <a:rPr lang="en-US" altLang="pt-BR" sz="1100" smtClean="0">
                <a:hlinkClick r:id="rId6"/>
              </a:rPr>
              <a:t>mature</a:t>
            </a:r>
            <a:r>
              <a:rPr lang="en-US" altLang="pt-BR" sz="1100" smtClean="0"/>
              <a:t> </a:t>
            </a:r>
            <a:r>
              <a:rPr lang="en-US" altLang="pt-BR" sz="1100" smtClean="0">
                <a:hlinkClick r:id="rId6"/>
              </a:rPr>
              <a:t>infant</a:t>
            </a:r>
            <a:r>
              <a:rPr lang="en-US" altLang="pt-BR" sz="1100" smtClean="0"/>
              <a:t> </a:t>
            </a:r>
            <a:r>
              <a:rPr lang="en-US" altLang="pt-BR" sz="1100" smtClean="0">
                <a:hlinkClick r:id="rId6"/>
              </a:rPr>
              <a:t>associated</a:t>
            </a:r>
            <a:r>
              <a:rPr lang="en-US" altLang="pt-BR" sz="1100" smtClean="0"/>
              <a:t> </a:t>
            </a:r>
            <a:r>
              <a:rPr lang="en-US" altLang="pt-BR" sz="1100" smtClean="0">
                <a:hlinkClick r:id="rId6"/>
              </a:rPr>
              <a:t>with</a:t>
            </a:r>
            <a:r>
              <a:rPr lang="en-US" altLang="pt-BR" sz="1100" smtClean="0"/>
              <a:t> </a:t>
            </a:r>
            <a:r>
              <a:rPr lang="en-US" altLang="pt-BR" sz="1100" smtClean="0">
                <a:hlinkClick r:id="rId6"/>
              </a:rPr>
              <a:t>a</a:t>
            </a:r>
            <a:r>
              <a:rPr lang="en-US" altLang="pt-BR" sz="1100" smtClean="0"/>
              <a:t> </a:t>
            </a:r>
            <a:r>
              <a:rPr lang="en-US" altLang="pt-BR" sz="1100" smtClean="0">
                <a:hlinkClick r:id="rId6"/>
              </a:rPr>
              <a:t>contaminated</a:t>
            </a:r>
            <a:r>
              <a:rPr lang="en-US" altLang="pt-BR" sz="1100" smtClean="0"/>
              <a:t> </a:t>
            </a:r>
            <a:r>
              <a:rPr lang="en-US" altLang="pt-BR" sz="1100" smtClean="0">
                <a:hlinkClick r:id="rId6"/>
              </a:rPr>
              <a:t>dietary</a:t>
            </a:r>
            <a:r>
              <a:rPr lang="en-US" altLang="pt-BR" sz="1100" smtClean="0"/>
              <a:t> </a:t>
            </a:r>
            <a:r>
              <a:rPr lang="en-US" altLang="pt-BR" sz="1100" smtClean="0">
                <a:hlinkClick r:id="rId6"/>
              </a:rPr>
              <a:t>supplement—</a:t>
            </a:r>
            <a:endParaRPr lang="pt-BR" altLang="pt-BR" sz="1100" smtClean="0"/>
          </a:p>
          <a:p>
            <a:pPr eaLnBrk="1" hangingPunct="1">
              <a:lnSpc>
                <a:spcPct val="80000"/>
              </a:lnSpc>
            </a:pPr>
            <a:r>
              <a:rPr lang="en-US" altLang="pt-BR" sz="1100" smtClean="0">
                <a:hlinkClick r:id="rId6"/>
              </a:rPr>
              <a:t>Connecticut,</a:t>
            </a:r>
            <a:r>
              <a:rPr lang="en-US" altLang="pt-BR" sz="1100" smtClean="0"/>
              <a:t> </a:t>
            </a:r>
            <a:r>
              <a:rPr lang="en-US" altLang="pt-BR" sz="1100" smtClean="0">
                <a:hlinkClick r:id="rId6"/>
              </a:rPr>
              <a:t>2014.</a:t>
            </a:r>
            <a:r>
              <a:rPr lang="en-US" altLang="pt-BR" sz="1100" smtClean="0"/>
              <a:t> </a:t>
            </a:r>
            <a:r>
              <a:rPr lang="en-US" altLang="pt-BR" sz="1100" smtClean="0">
                <a:hlinkClick r:id="rId6"/>
              </a:rPr>
              <a:t>MMWR</a:t>
            </a:r>
            <a:r>
              <a:rPr lang="en-US" altLang="pt-BR" sz="1100" smtClean="0"/>
              <a:t> </a:t>
            </a:r>
            <a:r>
              <a:rPr lang="en-US" altLang="pt-BR" sz="1100" smtClean="0">
                <a:hlinkClick r:id="rId6"/>
              </a:rPr>
              <a:t>Morb</a:t>
            </a:r>
            <a:r>
              <a:rPr lang="en-US" altLang="pt-BR" sz="1100" smtClean="0"/>
              <a:t> </a:t>
            </a:r>
            <a:r>
              <a:rPr lang="en-US" altLang="pt-BR" sz="1100" smtClean="0">
                <a:hlinkClick r:id="rId6"/>
              </a:rPr>
              <a:t>Mortal</a:t>
            </a:r>
            <a:r>
              <a:rPr lang="en-US" altLang="pt-BR" sz="1100" smtClean="0"/>
              <a:t> </a:t>
            </a:r>
            <a:r>
              <a:rPr lang="en-US" altLang="pt-BR" sz="1100" smtClean="0">
                <a:hlinkClick r:id="rId6"/>
              </a:rPr>
              <a:t>Wkly</a:t>
            </a:r>
            <a:r>
              <a:rPr lang="en-US" altLang="pt-BR" sz="1100" smtClean="0"/>
              <a:t> </a:t>
            </a:r>
            <a:r>
              <a:rPr lang="en-US" altLang="pt-BR" sz="1100" smtClean="0">
                <a:hlinkClick r:id="rId6"/>
              </a:rPr>
              <a:t>Rep</a:t>
            </a:r>
            <a:r>
              <a:rPr lang="en-US" altLang="pt-BR" sz="1100" smtClean="0"/>
              <a:t> </a:t>
            </a:r>
            <a:r>
              <a:rPr lang="en-US" altLang="pt-BR" sz="1100" smtClean="0">
                <a:hlinkClick r:id="rId6"/>
              </a:rPr>
              <a:t>2015;64:155-6.</a:t>
            </a:r>
            <a:endParaRPr lang="pt-BR" altLang="pt-BR" sz="1100" smtClean="0"/>
          </a:p>
          <a:p>
            <a:pPr eaLnBrk="1" hangingPunct="1">
              <a:lnSpc>
                <a:spcPct val="80000"/>
              </a:lnSpc>
            </a:pPr>
            <a:r>
              <a:rPr lang="en-US" altLang="pt-BR" sz="1100" smtClean="0"/>
              <a:t>28. </a:t>
            </a:r>
            <a:r>
              <a:rPr lang="en-US" altLang="pt-BR" sz="1100" smtClean="0">
                <a:hlinkClick r:id="rId7"/>
              </a:rPr>
              <a:t>Bekhof</a:t>
            </a:r>
            <a:r>
              <a:rPr lang="en-US" altLang="pt-BR" sz="1100" smtClean="0"/>
              <a:t> </a:t>
            </a:r>
            <a:r>
              <a:rPr lang="en-US" altLang="pt-BR" sz="1100" smtClean="0">
                <a:hlinkClick r:id="rId7"/>
              </a:rPr>
              <a:t>J,</a:t>
            </a:r>
            <a:r>
              <a:rPr lang="en-US" altLang="pt-BR" sz="1100" smtClean="0"/>
              <a:t> </a:t>
            </a:r>
            <a:r>
              <a:rPr lang="en-US" altLang="pt-BR" sz="1100" smtClean="0">
                <a:hlinkClick r:id="rId7"/>
              </a:rPr>
              <a:t>Reitsma</a:t>
            </a:r>
            <a:r>
              <a:rPr lang="en-US" altLang="pt-BR" sz="1100" smtClean="0"/>
              <a:t> </a:t>
            </a:r>
            <a:r>
              <a:rPr lang="en-US" altLang="pt-BR" sz="1100" smtClean="0">
                <a:hlinkClick r:id="rId7"/>
              </a:rPr>
              <a:t>JB,</a:t>
            </a:r>
            <a:r>
              <a:rPr lang="en-US" altLang="pt-BR" sz="1100" smtClean="0"/>
              <a:t> </a:t>
            </a:r>
            <a:r>
              <a:rPr lang="en-US" altLang="pt-BR" sz="1100" smtClean="0">
                <a:hlinkClick r:id="rId7"/>
              </a:rPr>
              <a:t>Kok</a:t>
            </a:r>
            <a:r>
              <a:rPr lang="en-US" altLang="pt-BR" sz="1100" smtClean="0"/>
              <a:t> </a:t>
            </a:r>
            <a:r>
              <a:rPr lang="en-US" altLang="pt-BR" sz="1100" smtClean="0">
                <a:hlinkClick r:id="rId7"/>
              </a:rPr>
              <a:t>JH,</a:t>
            </a:r>
            <a:r>
              <a:rPr lang="en-US" altLang="pt-BR" sz="1100" smtClean="0"/>
              <a:t> </a:t>
            </a:r>
            <a:r>
              <a:rPr lang="en-US" altLang="pt-BR" sz="1100" smtClean="0">
                <a:hlinkClick r:id="rId7"/>
              </a:rPr>
              <a:t>Van</a:t>
            </a:r>
            <a:r>
              <a:rPr lang="en-US" altLang="pt-BR" sz="1100" smtClean="0"/>
              <a:t> </a:t>
            </a:r>
            <a:r>
              <a:rPr lang="en-US" altLang="pt-BR" sz="1100" smtClean="0">
                <a:hlinkClick r:id="rId7"/>
              </a:rPr>
              <a:t>Straaten</a:t>
            </a:r>
            <a:r>
              <a:rPr lang="en-US" altLang="pt-BR" sz="1100" smtClean="0"/>
              <a:t> </a:t>
            </a:r>
            <a:r>
              <a:rPr lang="en-US" altLang="pt-BR" sz="1100" smtClean="0">
                <a:hlinkClick r:id="rId7"/>
              </a:rPr>
              <a:t>IH.</a:t>
            </a:r>
            <a:r>
              <a:rPr lang="en-US" altLang="pt-BR" sz="1100" smtClean="0"/>
              <a:t> </a:t>
            </a:r>
            <a:r>
              <a:rPr lang="en-US" altLang="pt-BR" sz="1100" smtClean="0">
                <a:hlinkClick r:id="rId7"/>
              </a:rPr>
              <a:t>Clinical</a:t>
            </a:r>
            <a:r>
              <a:rPr lang="en-US" altLang="pt-BR" sz="1100" smtClean="0"/>
              <a:t> </a:t>
            </a:r>
            <a:r>
              <a:rPr lang="en-US" altLang="pt-BR" sz="1100" smtClean="0">
                <a:hlinkClick r:id="rId7"/>
              </a:rPr>
              <a:t>signs</a:t>
            </a:r>
            <a:r>
              <a:rPr lang="en-US" altLang="pt-BR" sz="1100" smtClean="0"/>
              <a:t> </a:t>
            </a:r>
            <a:r>
              <a:rPr lang="en-US" altLang="pt-BR" sz="1100" smtClean="0">
                <a:hlinkClick r:id="rId7"/>
              </a:rPr>
              <a:t>to</a:t>
            </a:r>
            <a:r>
              <a:rPr lang="en-US" altLang="pt-BR" sz="1100" smtClean="0"/>
              <a:t> </a:t>
            </a:r>
            <a:r>
              <a:rPr lang="en-US" altLang="pt-BR" sz="1100" smtClean="0">
                <a:hlinkClick r:id="rId7"/>
              </a:rPr>
              <a:t>identify</a:t>
            </a:r>
            <a:endParaRPr lang="pt-BR" altLang="pt-BR" sz="1100" smtClean="0"/>
          </a:p>
          <a:p>
            <a:pPr eaLnBrk="1" hangingPunct="1">
              <a:lnSpc>
                <a:spcPct val="80000"/>
              </a:lnSpc>
            </a:pPr>
            <a:r>
              <a:rPr lang="en-US" altLang="pt-BR" sz="1100" smtClean="0">
                <a:hlinkClick r:id="rId7"/>
              </a:rPr>
              <a:t>late-onset</a:t>
            </a:r>
            <a:r>
              <a:rPr lang="en-US" altLang="pt-BR" sz="1100" smtClean="0"/>
              <a:t> </a:t>
            </a:r>
            <a:r>
              <a:rPr lang="en-US" altLang="pt-BR" sz="1100" smtClean="0">
                <a:hlinkClick r:id="rId7"/>
              </a:rPr>
              <a:t>sepsis</a:t>
            </a:r>
            <a:r>
              <a:rPr lang="en-US" altLang="pt-BR" sz="1100" smtClean="0"/>
              <a:t> </a:t>
            </a:r>
            <a:r>
              <a:rPr lang="en-US" altLang="pt-BR" sz="1100" smtClean="0">
                <a:hlinkClick r:id="rId7"/>
              </a:rPr>
              <a:t>in</a:t>
            </a:r>
            <a:r>
              <a:rPr lang="en-US" altLang="pt-BR" sz="1100" smtClean="0"/>
              <a:t> </a:t>
            </a:r>
            <a:r>
              <a:rPr lang="en-US" altLang="pt-BR" sz="1100" smtClean="0">
                <a:hlinkClick r:id="rId7"/>
              </a:rPr>
              <a:t>preterm</a:t>
            </a:r>
            <a:r>
              <a:rPr lang="en-US" altLang="pt-BR" sz="1100" smtClean="0"/>
              <a:t> </a:t>
            </a:r>
            <a:r>
              <a:rPr lang="en-US" altLang="pt-BR" sz="1100" smtClean="0">
                <a:hlinkClick r:id="rId7"/>
              </a:rPr>
              <a:t>infants.</a:t>
            </a:r>
            <a:r>
              <a:rPr lang="en-US" altLang="pt-BR" sz="1100" smtClean="0"/>
              <a:t> </a:t>
            </a:r>
            <a:r>
              <a:rPr lang="en-US" altLang="pt-BR" sz="1100" smtClean="0">
                <a:hlinkClick r:id="rId7"/>
              </a:rPr>
              <a:t>Eur</a:t>
            </a:r>
            <a:r>
              <a:rPr lang="en-US" altLang="pt-BR" sz="1100" smtClean="0"/>
              <a:t> </a:t>
            </a:r>
            <a:r>
              <a:rPr lang="en-US" altLang="pt-BR" sz="1100" smtClean="0">
                <a:hlinkClick r:id="rId7"/>
              </a:rPr>
              <a:t>J</a:t>
            </a:r>
            <a:r>
              <a:rPr lang="en-US" altLang="pt-BR" sz="1100" smtClean="0"/>
              <a:t> </a:t>
            </a:r>
            <a:r>
              <a:rPr lang="en-US" altLang="pt-BR" sz="1100" smtClean="0">
                <a:hlinkClick r:id="rId7"/>
              </a:rPr>
              <a:t>Pediatr</a:t>
            </a:r>
            <a:r>
              <a:rPr lang="en-US" altLang="pt-BR" sz="1100" smtClean="0"/>
              <a:t> </a:t>
            </a:r>
            <a:r>
              <a:rPr lang="en-US" altLang="pt-BR" sz="1100" smtClean="0">
                <a:hlinkClick r:id="rId7"/>
              </a:rPr>
              <a:t>2013;172:501-8.</a:t>
            </a:r>
            <a:endParaRPr lang="pt-BR" altLang="pt-BR" sz="1100" smtClean="0"/>
          </a:p>
          <a:p>
            <a:pPr eaLnBrk="1" hangingPunct="1">
              <a:lnSpc>
                <a:spcPct val="80000"/>
              </a:lnSpc>
            </a:pPr>
            <a:r>
              <a:rPr lang="en-US" altLang="pt-BR" sz="1100" smtClean="0"/>
              <a:t>29. </a:t>
            </a:r>
            <a:r>
              <a:rPr lang="en-US" altLang="pt-BR" sz="1100" smtClean="0">
                <a:hlinkClick r:id="rId8"/>
              </a:rPr>
              <a:t>Fischer</a:t>
            </a:r>
            <a:r>
              <a:rPr lang="en-US" altLang="pt-BR" sz="1100" smtClean="0"/>
              <a:t> </a:t>
            </a:r>
            <a:r>
              <a:rPr lang="en-US" altLang="pt-BR" sz="1100" smtClean="0">
                <a:hlinkClick r:id="rId8"/>
              </a:rPr>
              <a:t>JE.</a:t>
            </a:r>
            <a:r>
              <a:rPr lang="en-US" altLang="pt-BR" sz="1100" smtClean="0"/>
              <a:t> </a:t>
            </a:r>
            <a:r>
              <a:rPr lang="en-US" altLang="pt-BR" sz="1100" smtClean="0">
                <a:hlinkClick r:id="rId8"/>
              </a:rPr>
              <a:t>Physicians’</a:t>
            </a:r>
            <a:r>
              <a:rPr lang="en-US" altLang="pt-BR" sz="1100" smtClean="0"/>
              <a:t> </a:t>
            </a:r>
            <a:r>
              <a:rPr lang="en-US" altLang="pt-BR" sz="1100" smtClean="0">
                <a:hlinkClick r:id="rId8"/>
              </a:rPr>
              <a:t>ability</a:t>
            </a:r>
            <a:r>
              <a:rPr lang="en-US" altLang="pt-BR" sz="1100" smtClean="0"/>
              <a:t> </a:t>
            </a:r>
            <a:r>
              <a:rPr lang="en-US" altLang="pt-BR" sz="1100" smtClean="0">
                <a:hlinkClick r:id="rId8"/>
              </a:rPr>
              <a:t>to</a:t>
            </a:r>
            <a:r>
              <a:rPr lang="en-US" altLang="pt-BR" sz="1100" smtClean="0"/>
              <a:t> </a:t>
            </a:r>
            <a:r>
              <a:rPr lang="en-US" altLang="pt-BR" sz="1100" smtClean="0">
                <a:hlinkClick r:id="rId8"/>
              </a:rPr>
              <a:t>diagnose</a:t>
            </a:r>
            <a:r>
              <a:rPr lang="en-US" altLang="pt-BR" sz="1100" smtClean="0"/>
              <a:t> </a:t>
            </a:r>
            <a:r>
              <a:rPr lang="en-US" altLang="pt-BR" sz="1100" smtClean="0">
                <a:hlinkClick r:id="rId8"/>
              </a:rPr>
              <a:t>sepsis</a:t>
            </a:r>
            <a:r>
              <a:rPr lang="en-US" altLang="pt-BR" sz="1100" smtClean="0"/>
              <a:t> </a:t>
            </a:r>
            <a:r>
              <a:rPr lang="en-US" altLang="pt-BR" sz="1100" smtClean="0">
                <a:hlinkClick r:id="rId8"/>
              </a:rPr>
              <a:t>in</a:t>
            </a:r>
            <a:r>
              <a:rPr lang="en-US" altLang="pt-BR" sz="1100" smtClean="0"/>
              <a:t> </a:t>
            </a:r>
            <a:r>
              <a:rPr lang="en-US" altLang="pt-BR" sz="1100" smtClean="0">
                <a:hlinkClick r:id="rId8"/>
              </a:rPr>
              <a:t>newborns</a:t>
            </a:r>
            <a:r>
              <a:rPr lang="en-US" altLang="pt-BR" sz="1100" smtClean="0"/>
              <a:t> </a:t>
            </a:r>
            <a:r>
              <a:rPr lang="en-US" altLang="pt-BR" sz="1100" smtClean="0">
                <a:hlinkClick r:id="rId8"/>
              </a:rPr>
              <a:t>and</a:t>
            </a:r>
            <a:r>
              <a:rPr lang="en-US" altLang="pt-BR" sz="1100" smtClean="0"/>
              <a:t> </a:t>
            </a:r>
            <a:r>
              <a:rPr lang="en-US" altLang="pt-BR" sz="1100" smtClean="0">
                <a:hlinkClick r:id="rId8"/>
              </a:rPr>
              <a:t>criti-</a:t>
            </a:r>
            <a:endParaRPr lang="pt-BR" altLang="pt-BR" sz="1100" smtClean="0"/>
          </a:p>
          <a:p>
            <a:pPr eaLnBrk="1" hangingPunct="1">
              <a:lnSpc>
                <a:spcPct val="80000"/>
              </a:lnSpc>
            </a:pPr>
            <a:r>
              <a:rPr lang="en-US" altLang="pt-BR" sz="1100" smtClean="0">
                <a:hlinkClick r:id="rId8"/>
              </a:rPr>
              <a:t>cally</a:t>
            </a:r>
            <a:r>
              <a:rPr lang="en-US" altLang="pt-BR" sz="1100" smtClean="0"/>
              <a:t> </a:t>
            </a:r>
            <a:r>
              <a:rPr lang="en-US" altLang="pt-BR" sz="1100" smtClean="0">
                <a:hlinkClick r:id="rId8"/>
              </a:rPr>
              <a:t>ill</a:t>
            </a:r>
            <a:r>
              <a:rPr lang="en-US" altLang="pt-BR" sz="1100" smtClean="0"/>
              <a:t> </a:t>
            </a:r>
            <a:r>
              <a:rPr lang="en-US" altLang="pt-BR" sz="1100" smtClean="0">
                <a:hlinkClick r:id="rId8"/>
              </a:rPr>
              <a:t>children.</a:t>
            </a:r>
            <a:r>
              <a:rPr lang="en-US" altLang="pt-BR" sz="1100" smtClean="0"/>
              <a:t> </a:t>
            </a:r>
            <a:r>
              <a:rPr lang="en-US" altLang="pt-BR" sz="1100" smtClean="0">
                <a:hlinkClick r:id="rId8"/>
              </a:rPr>
              <a:t>Pediatr</a:t>
            </a:r>
            <a:r>
              <a:rPr lang="en-US" altLang="pt-BR" sz="1100" smtClean="0"/>
              <a:t> </a:t>
            </a:r>
            <a:r>
              <a:rPr lang="en-US" altLang="pt-BR" sz="1100" smtClean="0">
                <a:hlinkClick r:id="rId8"/>
              </a:rPr>
              <a:t>Crit</a:t>
            </a:r>
            <a:r>
              <a:rPr lang="en-US" altLang="pt-BR" sz="1100" smtClean="0"/>
              <a:t> </a:t>
            </a:r>
            <a:r>
              <a:rPr lang="en-US" altLang="pt-BR" sz="1100" smtClean="0">
                <a:hlinkClick r:id="rId8"/>
              </a:rPr>
              <a:t>Care</a:t>
            </a:r>
            <a:r>
              <a:rPr lang="en-US" altLang="pt-BR" sz="1100" smtClean="0"/>
              <a:t> </a:t>
            </a:r>
            <a:r>
              <a:rPr lang="en-US" altLang="pt-BR" sz="1100" smtClean="0">
                <a:hlinkClick r:id="rId8"/>
              </a:rPr>
              <a:t>Med</a:t>
            </a:r>
            <a:r>
              <a:rPr lang="en-US" altLang="pt-BR" sz="1100" smtClean="0"/>
              <a:t> </a:t>
            </a:r>
            <a:r>
              <a:rPr lang="en-US" altLang="pt-BR" sz="1100" smtClean="0">
                <a:hlinkClick r:id="rId8"/>
              </a:rPr>
              <a:t>2005;6:S120-5.</a:t>
            </a:r>
            <a:endParaRPr lang="pt-BR" altLang="pt-BR" sz="1100" smtClean="0"/>
          </a:p>
          <a:p>
            <a:pPr eaLnBrk="1" hangingPunct="1">
              <a:lnSpc>
                <a:spcPct val="80000"/>
              </a:lnSpc>
            </a:pPr>
            <a:r>
              <a:rPr lang="en-US" altLang="pt-BR" sz="1100" smtClean="0"/>
              <a:t>30. </a:t>
            </a:r>
            <a:r>
              <a:rPr lang="en-US" altLang="pt-BR" sz="1100" smtClean="0">
                <a:hlinkClick r:id="rId9"/>
              </a:rPr>
              <a:t>Sjoding</a:t>
            </a:r>
            <a:r>
              <a:rPr lang="en-US" altLang="pt-BR" sz="1100" smtClean="0"/>
              <a:t> </a:t>
            </a:r>
            <a:r>
              <a:rPr lang="en-US" altLang="pt-BR" sz="1100" smtClean="0">
                <a:hlinkClick r:id="rId9"/>
              </a:rPr>
              <a:t>MW,</a:t>
            </a:r>
            <a:r>
              <a:rPr lang="en-US" altLang="pt-BR" sz="1100" smtClean="0"/>
              <a:t> </a:t>
            </a:r>
            <a:r>
              <a:rPr lang="en-US" altLang="pt-BR" sz="1100" smtClean="0">
                <a:hlinkClick r:id="rId9"/>
              </a:rPr>
              <a:t>Luo</a:t>
            </a:r>
            <a:r>
              <a:rPr lang="en-US" altLang="pt-BR" sz="1100" smtClean="0"/>
              <a:t> </a:t>
            </a:r>
            <a:r>
              <a:rPr lang="en-US" altLang="pt-BR" sz="1100" smtClean="0">
                <a:hlinkClick r:id="rId9"/>
              </a:rPr>
              <a:t>K,</a:t>
            </a:r>
            <a:r>
              <a:rPr lang="en-US" altLang="pt-BR" sz="1100" smtClean="0"/>
              <a:t> </a:t>
            </a:r>
            <a:r>
              <a:rPr lang="en-US" altLang="pt-BR" sz="1100" smtClean="0">
                <a:hlinkClick r:id="rId9"/>
              </a:rPr>
              <a:t>Miller</a:t>
            </a:r>
            <a:r>
              <a:rPr lang="en-US" altLang="pt-BR" sz="1100" smtClean="0"/>
              <a:t> </a:t>
            </a:r>
            <a:r>
              <a:rPr lang="en-US" altLang="pt-BR" sz="1100" smtClean="0">
                <a:hlinkClick r:id="rId9"/>
              </a:rPr>
              <a:t>MA,</a:t>
            </a:r>
            <a:r>
              <a:rPr lang="en-US" altLang="pt-BR" sz="1100" smtClean="0"/>
              <a:t> </a:t>
            </a:r>
            <a:r>
              <a:rPr lang="en-US" altLang="pt-BR" sz="1100" smtClean="0">
                <a:hlinkClick r:id="rId9"/>
              </a:rPr>
              <a:t>Iwashyna</a:t>
            </a:r>
            <a:r>
              <a:rPr lang="en-US" altLang="pt-BR" sz="1100" smtClean="0"/>
              <a:t> </a:t>
            </a:r>
            <a:r>
              <a:rPr lang="en-US" altLang="pt-BR" sz="1100" smtClean="0">
                <a:hlinkClick r:id="rId9"/>
              </a:rPr>
              <a:t>TJ.</a:t>
            </a:r>
            <a:r>
              <a:rPr lang="en-US" altLang="pt-BR" sz="1100" smtClean="0"/>
              <a:t> </a:t>
            </a:r>
            <a:r>
              <a:rPr lang="en-US" altLang="pt-BR" sz="1100" smtClean="0">
                <a:hlinkClick r:id="rId9"/>
              </a:rPr>
              <a:t>When</a:t>
            </a:r>
            <a:r>
              <a:rPr lang="en-US" altLang="pt-BR" sz="1100" smtClean="0"/>
              <a:t> </a:t>
            </a:r>
            <a:r>
              <a:rPr lang="en-US" altLang="pt-BR" sz="1100" smtClean="0">
                <a:hlinkClick r:id="rId9"/>
              </a:rPr>
              <a:t>do</a:t>
            </a:r>
            <a:r>
              <a:rPr lang="en-US" altLang="pt-BR" sz="1100" smtClean="0"/>
              <a:t> </a:t>
            </a:r>
            <a:r>
              <a:rPr lang="en-US" altLang="pt-BR" sz="1100" smtClean="0">
                <a:hlinkClick r:id="rId9"/>
              </a:rPr>
              <a:t>confounding</a:t>
            </a:r>
            <a:r>
              <a:rPr lang="en-US" altLang="pt-BR" sz="1100" smtClean="0"/>
              <a:t> </a:t>
            </a:r>
            <a:r>
              <a:rPr lang="en-US" altLang="pt-BR" sz="1100" smtClean="0">
                <a:hlinkClick r:id="rId9"/>
              </a:rPr>
              <a:t>by</a:t>
            </a:r>
            <a:endParaRPr lang="pt-BR" altLang="pt-BR" sz="1100" smtClean="0"/>
          </a:p>
          <a:p>
            <a:pPr eaLnBrk="1" hangingPunct="1">
              <a:lnSpc>
                <a:spcPct val="80000"/>
              </a:lnSpc>
            </a:pPr>
            <a:r>
              <a:rPr lang="en-US" altLang="pt-BR" sz="1100" smtClean="0">
                <a:hlinkClick r:id="rId9"/>
              </a:rPr>
              <a:t>indication</a:t>
            </a:r>
            <a:r>
              <a:rPr lang="en-US" altLang="pt-BR" sz="1100" smtClean="0"/>
              <a:t> </a:t>
            </a:r>
            <a:r>
              <a:rPr lang="en-US" altLang="pt-BR" sz="1100" smtClean="0">
                <a:hlinkClick r:id="rId9"/>
              </a:rPr>
              <a:t>and</a:t>
            </a:r>
            <a:r>
              <a:rPr lang="en-US" altLang="pt-BR" sz="1100" smtClean="0"/>
              <a:t> </a:t>
            </a:r>
            <a:r>
              <a:rPr lang="en-US" altLang="pt-BR" sz="1100" smtClean="0">
                <a:hlinkClick r:id="rId9"/>
              </a:rPr>
              <a:t>inadequate</a:t>
            </a:r>
            <a:r>
              <a:rPr lang="en-US" altLang="pt-BR" sz="1100" smtClean="0"/>
              <a:t> </a:t>
            </a:r>
            <a:r>
              <a:rPr lang="en-US" altLang="pt-BR" sz="1100" smtClean="0">
                <a:hlinkClick r:id="rId9"/>
              </a:rPr>
              <a:t>risk</a:t>
            </a:r>
            <a:r>
              <a:rPr lang="en-US" altLang="pt-BR" sz="1100" smtClean="0"/>
              <a:t> </a:t>
            </a:r>
            <a:r>
              <a:rPr lang="en-US" altLang="pt-BR" sz="1100" smtClean="0">
                <a:hlinkClick r:id="rId9"/>
              </a:rPr>
              <a:t>adjustment</a:t>
            </a:r>
            <a:r>
              <a:rPr lang="en-US" altLang="pt-BR" sz="1100" smtClean="0"/>
              <a:t> </a:t>
            </a:r>
            <a:r>
              <a:rPr lang="en-US" altLang="pt-BR" sz="1100" smtClean="0">
                <a:hlinkClick r:id="rId9"/>
              </a:rPr>
              <a:t>bias</a:t>
            </a:r>
            <a:r>
              <a:rPr lang="en-US" altLang="pt-BR" sz="1100" smtClean="0"/>
              <a:t> </a:t>
            </a:r>
            <a:r>
              <a:rPr lang="en-US" altLang="pt-BR" sz="1100" smtClean="0">
                <a:hlinkClick r:id="rId9"/>
              </a:rPr>
              <a:t>critical</a:t>
            </a:r>
            <a:r>
              <a:rPr lang="en-US" altLang="pt-BR" sz="1100" smtClean="0"/>
              <a:t> </a:t>
            </a:r>
            <a:r>
              <a:rPr lang="en-US" altLang="pt-BR" sz="1100" smtClean="0">
                <a:hlinkClick r:id="rId9"/>
              </a:rPr>
              <a:t>care</a:t>
            </a:r>
            <a:r>
              <a:rPr lang="en-US" altLang="pt-BR" sz="1100" smtClean="0"/>
              <a:t> </a:t>
            </a:r>
            <a:r>
              <a:rPr lang="en-US" altLang="pt-BR" sz="1100" smtClean="0">
                <a:hlinkClick r:id="rId9"/>
              </a:rPr>
              <a:t>studies?</a:t>
            </a:r>
            <a:r>
              <a:rPr lang="en-US" altLang="pt-BR" sz="1100" smtClean="0"/>
              <a:t> </a:t>
            </a:r>
            <a:r>
              <a:rPr lang="en-US" altLang="pt-BR" sz="1100" smtClean="0">
                <a:hlinkClick r:id="rId9"/>
              </a:rPr>
              <a:t>A</a:t>
            </a:r>
            <a:r>
              <a:rPr lang="en-US" altLang="pt-BR" sz="1100" smtClean="0"/>
              <a:t> </a:t>
            </a:r>
            <a:r>
              <a:rPr lang="en-US" altLang="pt-BR" sz="1100" smtClean="0">
                <a:hlinkClick r:id="rId9"/>
              </a:rPr>
              <a:t>simu-</a:t>
            </a:r>
            <a:endParaRPr lang="pt-BR" altLang="pt-BR" sz="1100" smtClean="0"/>
          </a:p>
          <a:p>
            <a:pPr eaLnBrk="1" hangingPunct="1">
              <a:lnSpc>
                <a:spcPct val="80000"/>
              </a:lnSpc>
            </a:pPr>
            <a:r>
              <a:rPr lang="en-US" altLang="pt-BR" sz="1100" smtClean="0">
                <a:hlinkClick r:id="rId9"/>
              </a:rPr>
              <a:t>lation</a:t>
            </a:r>
            <a:r>
              <a:rPr lang="en-US" altLang="pt-BR" sz="1100" smtClean="0"/>
              <a:t> </a:t>
            </a:r>
            <a:r>
              <a:rPr lang="en-US" altLang="pt-BR" sz="1100" smtClean="0">
                <a:hlinkClick r:id="rId9"/>
              </a:rPr>
              <a:t>study.</a:t>
            </a:r>
            <a:r>
              <a:rPr lang="en-US" altLang="pt-BR" sz="1100" smtClean="0"/>
              <a:t> </a:t>
            </a:r>
            <a:r>
              <a:rPr lang="en-US" altLang="pt-BR" sz="1100" smtClean="0">
                <a:hlinkClick r:id="rId9"/>
              </a:rPr>
              <a:t>Crit</a:t>
            </a:r>
            <a:r>
              <a:rPr lang="en-US" altLang="pt-BR" sz="1100" smtClean="0"/>
              <a:t> </a:t>
            </a:r>
            <a:r>
              <a:rPr lang="en-US" altLang="pt-BR" sz="1100" smtClean="0">
                <a:hlinkClick r:id="rId9"/>
              </a:rPr>
              <a:t>Care</a:t>
            </a:r>
            <a:r>
              <a:rPr lang="en-US" altLang="pt-BR" sz="1100" smtClean="0"/>
              <a:t> </a:t>
            </a:r>
            <a:r>
              <a:rPr lang="en-US" altLang="pt-BR" sz="1100" smtClean="0">
                <a:hlinkClick r:id="rId9"/>
              </a:rPr>
              <a:t>2015;19:195.</a:t>
            </a:r>
            <a:endParaRPr lang="pt-BR" altLang="pt-BR" sz="1100" smtClean="0"/>
          </a:p>
          <a:p>
            <a:pPr eaLnBrk="1" hangingPunct="1">
              <a:lnSpc>
                <a:spcPct val="80000"/>
              </a:lnSpc>
            </a:pPr>
            <a:r>
              <a:rPr lang="en-US" altLang="pt-BR" sz="1100" smtClean="0"/>
              <a:t>31. </a:t>
            </a:r>
            <a:r>
              <a:rPr lang="en-US" altLang="pt-BR" sz="1100" smtClean="0">
                <a:hlinkClick r:id="rId10"/>
              </a:rPr>
              <a:t>Ezz-Eldin</a:t>
            </a:r>
            <a:r>
              <a:rPr lang="en-US" altLang="pt-BR" sz="1100" smtClean="0"/>
              <a:t> </a:t>
            </a:r>
            <a:r>
              <a:rPr lang="en-US" altLang="pt-BR" sz="1100" smtClean="0">
                <a:hlinkClick r:id="rId10"/>
              </a:rPr>
              <a:t>ZM,</a:t>
            </a:r>
            <a:r>
              <a:rPr lang="en-US" altLang="pt-BR" sz="1100" smtClean="0"/>
              <a:t> </a:t>
            </a:r>
            <a:r>
              <a:rPr lang="en-US" altLang="pt-BR" sz="1100" smtClean="0">
                <a:hlinkClick r:id="rId10"/>
              </a:rPr>
              <a:t>Hamid</a:t>
            </a:r>
            <a:r>
              <a:rPr lang="en-US" altLang="pt-BR" sz="1100" smtClean="0"/>
              <a:t> </a:t>
            </a:r>
            <a:r>
              <a:rPr lang="en-US" altLang="pt-BR" sz="1100" smtClean="0">
                <a:hlinkClick r:id="rId10"/>
              </a:rPr>
              <a:t>TA,</a:t>
            </a:r>
            <a:r>
              <a:rPr lang="en-US" altLang="pt-BR" sz="1100" smtClean="0"/>
              <a:t> </a:t>
            </a:r>
            <a:r>
              <a:rPr lang="en-US" altLang="pt-BR" sz="1100" smtClean="0">
                <a:hlinkClick r:id="rId10"/>
              </a:rPr>
              <a:t>Youssef</a:t>
            </a:r>
            <a:r>
              <a:rPr lang="en-US" altLang="pt-BR" sz="1100" smtClean="0"/>
              <a:t> </a:t>
            </a:r>
            <a:r>
              <a:rPr lang="en-US" altLang="pt-BR" sz="1100" smtClean="0">
                <a:hlinkClick r:id="rId10"/>
              </a:rPr>
              <a:t>MR,</a:t>
            </a:r>
            <a:r>
              <a:rPr lang="en-US" altLang="pt-BR" sz="1100" smtClean="0"/>
              <a:t> </a:t>
            </a:r>
            <a:r>
              <a:rPr lang="en-US" altLang="pt-BR" sz="1100" smtClean="0">
                <a:hlinkClick r:id="rId10"/>
              </a:rPr>
              <a:t>Nabil</a:t>
            </a:r>
            <a:r>
              <a:rPr lang="en-US" altLang="pt-BR" sz="1100" smtClean="0"/>
              <a:t> </a:t>
            </a:r>
            <a:r>
              <a:rPr lang="en-US" altLang="pt-BR" sz="1100" smtClean="0">
                <a:hlinkClick r:id="rId10"/>
              </a:rPr>
              <a:t>Hel</a:t>
            </a:r>
            <a:r>
              <a:rPr lang="en-US" altLang="pt-BR" sz="1100" smtClean="0"/>
              <a:t> </a:t>
            </a:r>
            <a:r>
              <a:rPr lang="en-US" altLang="pt-BR" sz="1100" smtClean="0">
                <a:hlinkClick r:id="rId10"/>
              </a:rPr>
              <a:t>D.</a:t>
            </a:r>
            <a:r>
              <a:rPr lang="en-US" altLang="pt-BR" sz="1100" smtClean="0"/>
              <a:t> </a:t>
            </a:r>
            <a:r>
              <a:rPr lang="en-US" altLang="pt-BR" sz="1100" smtClean="0">
                <a:hlinkClick r:id="rId10"/>
              </a:rPr>
              <a:t>Clinical</a:t>
            </a:r>
            <a:r>
              <a:rPr lang="en-US" altLang="pt-BR" sz="1100" smtClean="0"/>
              <a:t> </a:t>
            </a:r>
            <a:r>
              <a:rPr lang="en-US" altLang="pt-BR" sz="1100" smtClean="0">
                <a:hlinkClick r:id="rId10"/>
              </a:rPr>
              <a:t>Risk</a:t>
            </a:r>
            <a:r>
              <a:rPr lang="en-US" altLang="pt-BR" sz="1100" smtClean="0"/>
              <a:t> </a:t>
            </a:r>
            <a:r>
              <a:rPr lang="en-US" altLang="pt-BR" sz="1100" smtClean="0">
                <a:hlinkClick r:id="rId10"/>
              </a:rPr>
              <a:t>Index</a:t>
            </a:r>
            <a:endParaRPr lang="pt-BR" altLang="pt-BR" sz="1100" smtClean="0"/>
          </a:p>
          <a:p>
            <a:pPr eaLnBrk="1" hangingPunct="1">
              <a:lnSpc>
                <a:spcPct val="80000"/>
              </a:lnSpc>
            </a:pPr>
            <a:r>
              <a:rPr lang="en-US" altLang="pt-BR" sz="1100" smtClean="0">
                <a:hlinkClick r:id="rId10"/>
              </a:rPr>
              <a:t>for</a:t>
            </a:r>
            <a:r>
              <a:rPr lang="en-US" altLang="pt-BR" sz="1100" smtClean="0"/>
              <a:t> </a:t>
            </a:r>
            <a:r>
              <a:rPr lang="en-US" altLang="pt-BR" sz="1100" smtClean="0">
                <a:hlinkClick r:id="rId10"/>
              </a:rPr>
              <a:t>Babies</a:t>
            </a:r>
            <a:r>
              <a:rPr lang="en-US" altLang="pt-BR" sz="1100" smtClean="0"/>
              <a:t> </a:t>
            </a:r>
            <a:r>
              <a:rPr lang="en-US" altLang="pt-BR" sz="1100" smtClean="0">
                <a:hlinkClick r:id="rId10"/>
              </a:rPr>
              <a:t>(CRIB</a:t>
            </a:r>
            <a:r>
              <a:rPr lang="en-US" altLang="pt-BR" sz="1100" smtClean="0"/>
              <a:t> </a:t>
            </a:r>
            <a:r>
              <a:rPr lang="en-US" altLang="pt-BR" sz="1100" smtClean="0">
                <a:hlinkClick r:id="rId10"/>
              </a:rPr>
              <a:t>II)</a:t>
            </a:r>
            <a:r>
              <a:rPr lang="en-US" altLang="pt-BR" sz="1100" smtClean="0"/>
              <a:t> </a:t>
            </a:r>
            <a:r>
              <a:rPr lang="en-US" altLang="pt-BR" sz="1100" smtClean="0">
                <a:hlinkClick r:id="rId10"/>
              </a:rPr>
              <a:t>scoring</a:t>
            </a:r>
            <a:r>
              <a:rPr lang="en-US" altLang="pt-BR" sz="1100" smtClean="0"/>
              <a:t> </a:t>
            </a:r>
            <a:r>
              <a:rPr lang="en-US" altLang="pt-BR" sz="1100" smtClean="0">
                <a:hlinkClick r:id="rId10"/>
              </a:rPr>
              <a:t>system</a:t>
            </a:r>
            <a:r>
              <a:rPr lang="en-US" altLang="pt-BR" sz="1100" smtClean="0"/>
              <a:t> </a:t>
            </a:r>
            <a:r>
              <a:rPr lang="en-US" altLang="pt-BR" sz="1100" smtClean="0">
                <a:hlinkClick r:id="rId10"/>
              </a:rPr>
              <a:t>in</a:t>
            </a:r>
            <a:r>
              <a:rPr lang="en-US" altLang="pt-BR" sz="1100" smtClean="0"/>
              <a:t> </a:t>
            </a:r>
            <a:r>
              <a:rPr lang="en-US" altLang="pt-BR" sz="1100" smtClean="0">
                <a:hlinkClick r:id="rId10"/>
              </a:rPr>
              <a:t>prediction</a:t>
            </a:r>
            <a:r>
              <a:rPr lang="en-US" altLang="pt-BR" sz="1100" smtClean="0"/>
              <a:t> </a:t>
            </a:r>
            <a:r>
              <a:rPr lang="en-US" altLang="pt-BR" sz="1100" smtClean="0">
                <a:hlinkClick r:id="rId10"/>
              </a:rPr>
              <a:t>of</a:t>
            </a:r>
            <a:r>
              <a:rPr lang="en-US" altLang="pt-BR" sz="1100" smtClean="0"/>
              <a:t> </a:t>
            </a:r>
            <a:r>
              <a:rPr lang="en-US" altLang="pt-BR" sz="1100" smtClean="0">
                <a:hlinkClick r:id="rId10"/>
              </a:rPr>
              <a:t>mortality</a:t>
            </a:r>
            <a:r>
              <a:rPr lang="en-US" altLang="pt-BR" sz="1100" smtClean="0"/>
              <a:t> </a:t>
            </a:r>
            <a:r>
              <a:rPr lang="en-US" altLang="pt-BR" sz="1100" smtClean="0">
                <a:hlinkClick r:id="rId10"/>
              </a:rPr>
              <a:t>in</a:t>
            </a:r>
            <a:r>
              <a:rPr lang="en-US" altLang="pt-BR" sz="1100" smtClean="0"/>
              <a:t> </a:t>
            </a:r>
            <a:r>
              <a:rPr lang="en-US" altLang="pt-BR" sz="1100" smtClean="0">
                <a:hlinkClick r:id="rId10"/>
              </a:rPr>
              <a:t>pre-</a:t>
            </a:r>
            <a:endParaRPr lang="pt-BR" altLang="pt-BR" sz="1100" smtClean="0"/>
          </a:p>
          <a:p>
            <a:pPr eaLnBrk="1" hangingPunct="1">
              <a:lnSpc>
                <a:spcPct val="80000"/>
              </a:lnSpc>
            </a:pPr>
            <a:r>
              <a:rPr lang="en-US" altLang="pt-BR" sz="1100" smtClean="0">
                <a:hlinkClick r:id="rId10"/>
              </a:rPr>
              <a:t>mature</a:t>
            </a:r>
            <a:r>
              <a:rPr lang="en-US" altLang="pt-BR" sz="1100" smtClean="0"/>
              <a:t> </a:t>
            </a:r>
            <a:r>
              <a:rPr lang="en-US" altLang="pt-BR" sz="1100" smtClean="0">
                <a:hlinkClick r:id="rId10"/>
              </a:rPr>
              <a:t>babies.</a:t>
            </a:r>
            <a:r>
              <a:rPr lang="en-US" altLang="pt-BR" sz="1100" smtClean="0"/>
              <a:t> </a:t>
            </a:r>
            <a:r>
              <a:rPr lang="en-US" altLang="pt-BR" sz="1100" smtClean="0">
                <a:hlinkClick r:id="rId10"/>
              </a:rPr>
              <a:t>J</a:t>
            </a:r>
            <a:r>
              <a:rPr lang="en-US" altLang="pt-BR" sz="1100" smtClean="0"/>
              <a:t> </a:t>
            </a:r>
            <a:r>
              <a:rPr lang="en-US" altLang="pt-BR" sz="1100" smtClean="0">
                <a:hlinkClick r:id="rId10"/>
              </a:rPr>
              <a:t>Clin</a:t>
            </a:r>
            <a:r>
              <a:rPr lang="en-US" altLang="pt-BR" sz="1100" smtClean="0"/>
              <a:t> </a:t>
            </a:r>
            <a:r>
              <a:rPr lang="en-US" altLang="pt-BR" sz="1100" smtClean="0">
                <a:hlinkClick r:id="rId10"/>
              </a:rPr>
              <a:t>Diagn</a:t>
            </a:r>
            <a:r>
              <a:rPr lang="en-US" altLang="pt-BR" sz="1100" smtClean="0"/>
              <a:t> </a:t>
            </a:r>
            <a:r>
              <a:rPr lang="en-US" altLang="pt-BR" sz="1100" smtClean="0">
                <a:hlinkClick r:id="rId10"/>
              </a:rPr>
              <a:t>Res</a:t>
            </a:r>
            <a:r>
              <a:rPr lang="en-US" altLang="pt-BR" sz="1100" smtClean="0"/>
              <a:t> </a:t>
            </a:r>
            <a:r>
              <a:rPr lang="en-US" altLang="pt-BR" sz="1100" smtClean="0">
                <a:hlinkClick r:id="rId10"/>
              </a:rPr>
              <a:t>2015;9:SC8-11.</a:t>
            </a:r>
            <a:endParaRPr lang="pt-BR" altLang="pt-BR" sz="1100" smtClean="0"/>
          </a:p>
          <a:p>
            <a:pPr eaLnBrk="1" hangingPunct="1">
              <a:lnSpc>
                <a:spcPct val="80000"/>
              </a:lnSpc>
            </a:pPr>
            <a:r>
              <a:rPr lang="en-US" altLang="pt-BR" sz="1100" smtClean="0"/>
              <a:t>32. </a:t>
            </a:r>
            <a:r>
              <a:rPr lang="en-US" altLang="pt-BR" sz="1100" smtClean="0">
                <a:hlinkClick r:id="rId11"/>
              </a:rPr>
              <a:t>Cordero</a:t>
            </a:r>
            <a:r>
              <a:rPr lang="en-US" altLang="pt-BR" sz="1100" smtClean="0"/>
              <a:t> </a:t>
            </a:r>
            <a:r>
              <a:rPr lang="en-US" altLang="pt-BR" sz="1100" smtClean="0">
                <a:hlinkClick r:id="rId11"/>
              </a:rPr>
              <a:t>L,</a:t>
            </a:r>
            <a:r>
              <a:rPr lang="en-US" altLang="pt-BR" sz="1100" smtClean="0"/>
              <a:t> </a:t>
            </a:r>
            <a:r>
              <a:rPr lang="en-US" altLang="pt-BR" sz="1100" smtClean="0">
                <a:hlinkClick r:id="rId11"/>
              </a:rPr>
              <a:t>Ayers</a:t>
            </a:r>
            <a:r>
              <a:rPr lang="en-US" altLang="pt-BR" sz="1100" smtClean="0"/>
              <a:t> </a:t>
            </a:r>
            <a:r>
              <a:rPr lang="en-US" altLang="pt-BR" sz="1100" smtClean="0">
                <a:hlinkClick r:id="rId11"/>
              </a:rPr>
              <a:t>LW.</a:t>
            </a:r>
            <a:r>
              <a:rPr lang="en-US" altLang="pt-BR" sz="1100" smtClean="0"/>
              <a:t> </a:t>
            </a:r>
            <a:r>
              <a:rPr lang="en-US" altLang="pt-BR" sz="1100" smtClean="0">
                <a:hlinkClick r:id="rId11"/>
              </a:rPr>
              <a:t>Duration</a:t>
            </a:r>
            <a:r>
              <a:rPr lang="en-US" altLang="pt-BR" sz="1100" smtClean="0"/>
              <a:t> </a:t>
            </a:r>
            <a:r>
              <a:rPr lang="en-US" altLang="pt-BR" sz="1100" smtClean="0">
                <a:hlinkClick r:id="rId11"/>
              </a:rPr>
              <a:t>of</a:t>
            </a:r>
            <a:r>
              <a:rPr lang="en-US" altLang="pt-BR" sz="1100" smtClean="0"/>
              <a:t> </a:t>
            </a:r>
            <a:r>
              <a:rPr lang="en-US" altLang="pt-BR" sz="1100" smtClean="0">
                <a:hlinkClick r:id="rId11"/>
              </a:rPr>
              <a:t>empiric</a:t>
            </a:r>
            <a:r>
              <a:rPr lang="en-US" altLang="pt-BR" sz="1100" smtClean="0"/>
              <a:t> </a:t>
            </a:r>
            <a:r>
              <a:rPr lang="en-US" altLang="pt-BR" sz="1100" smtClean="0">
                <a:hlinkClick r:id="rId11"/>
              </a:rPr>
              <a:t>antibiotics</a:t>
            </a:r>
            <a:r>
              <a:rPr lang="en-US" altLang="pt-BR" sz="1100" smtClean="0"/>
              <a:t> </a:t>
            </a:r>
            <a:r>
              <a:rPr lang="en-US" altLang="pt-BR" sz="1100" smtClean="0">
                <a:hlinkClick r:id="rId11"/>
              </a:rPr>
              <a:t>for</a:t>
            </a:r>
            <a:r>
              <a:rPr lang="en-US" altLang="pt-BR" sz="1100" smtClean="0"/>
              <a:t> </a:t>
            </a:r>
            <a:r>
              <a:rPr lang="en-US" altLang="pt-BR" sz="1100" smtClean="0">
                <a:hlinkClick r:id="rId11"/>
              </a:rPr>
              <a:t>suspected</a:t>
            </a:r>
            <a:r>
              <a:rPr lang="en-US" altLang="pt-BR" sz="1100" smtClean="0"/>
              <a:t> </a:t>
            </a:r>
            <a:r>
              <a:rPr lang="en-US" altLang="pt-BR" sz="1100" smtClean="0">
                <a:hlinkClick r:id="rId11"/>
              </a:rPr>
              <a:t>early-</a:t>
            </a:r>
            <a:endParaRPr lang="pt-BR" altLang="pt-BR" sz="1100" smtClean="0"/>
          </a:p>
          <a:p>
            <a:pPr eaLnBrk="1" hangingPunct="1">
              <a:lnSpc>
                <a:spcPct val="80000"/>
              </a:lnSpc>
            </a:pPr>
            <a:r>
              <a:rPr lang="en-US" altLang="pt-BR" sz="1100" smtClean="0">
                <a:hlinkClick r:id="rId11"/>
              </a:rPr>
              <a:t>onset</a:t>
            </a:r>
            <a:r>
              <a:rPr lang="en-US" altLang="pt-BR" sz="1100" smtClean="0"/>
              <a:t> </a:t>
            </a:r>
            <a:r>
              <a:rPr lang="en-US" altLang="pt-BR" sz="1100" smtClean="0">
                <a:hlinkClick r:id="rId11"/>
              </a:rPr>
              <a:t>sepsis</a:t>
            </a:r>
            <a:r>
              <a:rPr lang="en-US" altLang="pt-BR" sz="1100" smtClean="0"/>
              <a:t> </a:t>
            </a:r>
            <a:r>
              <a:rPr lang="en-US" altLang="pt-BR" sz="1100" smtClean="0">
                <a:hlinkClick r:id="rId11"/>
              </a:rPr>
              <a:t>in</a:t>
            </a:r>
            <a:r>
              <a:rPr lang="en-US" altLang="pt-BR" sz="1100" smtClean="0"/>
              <a:t> </a:t>
            </a:r>
            <a:r>
              <a:rPr lang="en-US" altLang="pt-BR" sz="1100" smtClean="0">
                <a:hlinkClick r:id="rId11"/>
              </a:rPr>
              <a:t>extremely</a:t>
            </a:r>
            <a:r>
              <a:rPr lang="en-US" altLang="pt-BR" sz="1100" smtClean="0"/>
              <a:t> </a:t>
            </a:r>
            <a:r>
              <a:rPr lang="en-US" altLang="pt-BR" sz="1100" smtClean="0">
                <a:hlinkClick r:id="rId11"/>
              </a:rPr>
              <a:t>low</a:t>
            </a:r>
            <a:r>
              <a:rPr lang="en-US" altLang="pt-BR" sz="1100" smtClean="0"/>
              <a:t> </a:t>
            </a:r>
            <a:r>
              <a:rPr lang="en-US" altLang="pt-BR" sz="1100" smtClean="0">
                <a:hlinkClick r:id="rId11"/>
              </a:rPr>
              <a:t>birth</a:t>
            </a:r>
            <a:r>
              <a:rPr lang="en-US" altLang="pt-BR" sz="1100" smtClean="0"/>
              <a:t> </a:t>
            </a:r>
            <a:r>
              <a:rPr lang="en-US" altLang="pt-BR" sz="1100" smtClean="0">
                <a:hlinkClick r:id="rId11"/>
              </a:rPr>
              <a:t>weight</a:t>
            </a:r>
            <a:r>
              <a:rPr lang="en-US" altLang="pt-BR" sz="1100" smtClean="0"/>
              <a:t> </a:t>
            </a:r>
            <a:r>
              <a:rPr lang="en-US" altLang="pt-BR" sz="1100" smtClean="0">
                <a:hlinkClick r:id="rId11"/>
              </a:rPr>
              <a:t>infants.</a:t>
            </a:r>
            <a:r>
              <a:rPr lang="en-US" altLang="pt-BR" sz="1100" smtClean="0"/>
              <a:t> </a:t>
            </a:r>
            <a:r>
              <a:rPr lang="en-US" altLang="pt-BR" sz="1100" smtClean="0">
                <a:hlinkClick r:id="rId11"/>
              </a:rPr>
              <a:t>Infect</a:t>
            </a:r>
            <a:r>
              <a:rPr lang="en-US" altLang="pt-BR" sz="1100" smtClean="0"/>
              <a:t> </a:t>
            </a:r>
            <a:r>
              <a:rPr lang="en-US" altLang="pt-BR" sz="1100" smtClean="0">
                <a:hlinkClick r:id="rId11"/>
              </a:rPr>
              <a:t>Control</a:t>
            </a:r>
            <a:r>
              <a:rPr lang="en-US" altLang="pt-BR" sz="1100" smtClean="0"/>
              <a:t> </a:t>
            </a:r>
            <a:r>
              <a:rPr lang="en-US" altLang="pt-BR" sz="1100" smtClean="0">
                <a:hlinkClick r:id="rId11"/>
              </a:rPr>
              <a:t>Hosp</a:t>
            </a:r>
            <a:endParaRPr lang="pt-BR" altLang="pt-BR" sz="1100" smtClean="0"/>
          </a:p>
          <a:p>
            <a:pPr eaLnBrk="1" hangingPunct="1">
              <a:lnSpc>
                <a:spcPct val="80000"/>
              </a:lnSpc>
            </a:pPr>
            <a:r>
              <a:rPr lang="en-US" altLang="pt-BR" sz="1100" smtClean="0">
                <a:hlinkClick r:id="rId11"/>
              </a:rPr>
              <a:t>Epidemiol</a:t>
            </a:r>
            <a:r>
              <a:rPr lang="en-US" altLang="pt-BR" sz="1100" smtClean="0"/>
              <a:t> </a:t>
            </a:r>
            <a:r>
              <a:rPr lang="en-US" altLang="pt-BR" sz="1100" smtClean="0">
                <a:hlinkClick r:id="rId11"/>
              </a:rPr>
              <a:t>2003;24:662-6.</a:t>
            </a:r>
            <a:endParaRPr lang="pt-BR" altLang="pt-BR" sz="1100" smtClean="0"/>
          </a:p>
          <a:p>
            <a:pPr eaLnBrk="1" hangingPunct="1">
              <a:lnSpc>
                <a:spcPct val="80000"/>
              </a:lnSpc>
            </a:pPr>
            <a:r>
              <a:rPr lang="en-US" altLang="pt-BR" sz="1100" smtClean="0"/>
              <a:t>33. </a:t>
            </a:r>
            <a:r>
              <a:rPr lang="en-US" altLang="pt-BR" sz="1100" smtClean="0">
                <a:hlinkClick r:id="rId12"/>
              </a:rPr>
              <a:t>Spitzer</a:t>
            </a:r>
            <a:r>
              <a:rPr lang="en-US" altLang="pt-BR" sz="1100" smtClean="0"/>
              <a:t> </a:t>
            </a:r>
            <a:r>
              <a:rPr lang="en-US" altLang="pt-BR" sz="1100" smtClean="0">
                <a:hlinkClick r:id="rId12"/>
              </a:rPr>
              <a:t>AR,</a:t>
            </a:r>
            <a:r>
              <a:rPr lang="en-US" altLang="pt-BR" sz="1100" smtClean="0"/>
              <a:t> </a:t>
            </a:r>
            <a:r>
              <a:rPr lang="en-US" altLang="pt-BR" sz="1100" smtClean="0">
                <a:hlinkClick r:id="rId12"/>
              </a:rPr>
              <a:t>Kirkby</a:t>
            </a:r>
            <a:r>
              <a:rPr lang="en-US" altLang="pt-BR" sz="1100" smtClean="0"/>
              <a:t> </a:t>
            </a:r>
            <a:r>
              <a:rPr lang="en-US" altLang="pt-BR" sz="1100" smtClean="0">
                <a:hlinkClick r:id="rId12"/>
              </a:rPr>
              <a:t>S,</a:t>
            </a:r>
            <a:r>
              <a:rPr lang="en-US" altLang="pt-BR" sz="1100" smtClean="0"/>
              <a:t> </a:t>
            </a:r>
            <a:r>
              <a:rPr lang="en-US" altLang="pt-BR" sz="1100" smtClean="0">
                <a:hlinkClick r:id="rId12"/>
              </a:rPr>
              <a:t>Kornhauser</a:t>
            </a:r>
            <a:r>
              <a:rPr lang="en-US" altLang="pt-BR" sz="1100" smtClean="0"/>
              <a:t> </a:t>
            </a:r>
            <a:r>
              <a:rPr lang="en-US" altLang="pt-BR" sz="1100" smtClean="0">
                <a:hlinkClick r:id="rId12"/>
              </a:rPr>
              <a:t>M.</a:t>
            </a:r>
            <a:r>
              <a:rPr lang="en-US" altLang="pt-BR" sz="1100" smtClean="0"/>
              <a:t> </a:t>
            </a:r>
            <a:r>
              <a:rPr lang="en-US" altLang="pt-BR" sz="1100" smtClean="0">
                <a:hlinkClick r:id="rId12"/>
              </a:rPr>
              <a:t>Practice</a:t>
            </a:r>
            <a:r>
              <a:rPr lang="en-US" altLang="pt-BR" sz="1100" smtClean="0"/>
              <a:t> </a:t>
            </a:r>
            <a:r>
              <a:rPr lang="en-US" altLang="pt-BR" sz="1100" smtClean="0">
                <a:hlinkClick r:id="rId12"/>
              </a:rPr>
              <a:t>variation</a:t>
            </a:r>
            <a:r>
              <a:rPr lang="en-US" altLang="pt-BR" sz="1100" smtClean="0"/>
              <a:t> </a:t>
            </a:r>
            <a:r>
              <a:rPr lang="en-US" altLang="pt-BR" sz="1100" smtClean="0">
                <a:hlinkClick r:id="rId12"/>
              </a:rPr>
              <a:t>in</a:t>
            </a:r>
            <a:r>
              <a:rPr lang="en-US" altLang="pt-BR" sz="1100" smtClean="0"/>
              <a:t> </a:t>
            </a:r>
            <a:r>
              <a:rPr lang="en-US" altLang="pt-BR" sz="1100" smtClean="0">
                <a:hlinkClick r:id="rId12"/>
              </a:rPr>
              <a:t>suspected</a:t>
            </a:r>
            <a:r>
              <a:rPr lang="en-US" altLang="pt-BR" sz="1100" smtClean="0"/>
              <a:t> </a:t>
            </a:r>
            <a:r>
              <a:rPr lang="en-US" altLang="pt-BR" sz="1100" smtClean="0">
                <a:hlinkClick r:id="rId12"/>
              </a:rPr>
              <a:t>neo-</a:t>
            </a:r>
            <a:endParaRPr lang="pt-BR" altLang="pt-BR" sz="1100" smtClean="0"/>
          </a:p>
          <a:p>
            <a:pPr eaLnBrk="1" hangingPunct="1">
              <a:lnSpc>
                <a:spcPct val="80000"/>
              </a:lnSpc>
            </a:pPr>
            <a:r>
              <a:rPr lang="en-US" altLang="pt-BR" sz="1100" smtClean="0">
                <a:hlinkClick r:id="rId12"/>
              </a:rPr>
              <a:t>natal</a:t>
            </a:r>
            <a:r>
              <a:rPr lang="en-US" altLang="pt-BR" sz="1100" smtClean="0"/>
              <a:t> </a:t>
            </a:r>
            <a:r>
              <a:rPr lang="en-US" altLang="pt-BR" sz="1100" smtClean="0">
                <a:hlinkClick r:id="rId12"/>
              </a:rPr>
              <a:t>sepsis:</a:t>
            </a:r>
            <a:r>
              <a:rPr lang="en-US" altLang="pt-BR" sz="1100" smtClean="0"/>
              <a:t> </a:t>
            </a:r>
            <a:r>
              <a:rPr lang="en-US" altLang="pt-BR" sz="1100" smtClean="0">
                <a:hlinkClick r:id="rId12"/>
              </a:rPr>
              <a:t>a</a:t>
            </a:r>
            <a:r>
              <a:rPr lang="en-US" altLang="pt-BR" sz="1100" smtClean="0"/>
              <a:t> </a:t>
            </a:r>
            <a:r>
              <a:rPr lang="en-US" altLang="pt-BR" sz="1100" smtClean="0">
                <a:hlinkClick r:id="rId12"/>
              </a:rPr>
              <a:t>costly</a:t>
            </a:r>
            <a:r>
              <a:rPr lang="en-US" altLang="pt-BR" sz="1100" smtClean="0"/>
              <a:t> </a:t>
            </a:r>
            <a:r>
              <a:rPr lang="en-US" altLang="pt-BR" sz="1100" smtClean="0">
                <a:hlinkClick r:id="rId12"/>
              </a:rPr>
              <a:t>problem</a:t>
            </a:r>
            <a:r>
              <a:rPr lang="en-US" altLang="pt-BR" sz="1100" smtClean="0"/>
              <a:t> </a:t>
            </a:r>
            <a:r>
              <a:rPr lang="en-US" altLang="pt-BR" sz="1100" smtClean="0">
                <a:hlinkClick r:id="rId12"/>
              </a:rPr>
              <a:t>in</a:t>
            </a:r>
            <a:r>
              <a:rPr lang="en-US" altLang="pt-BR" sz="1100" smtClean="0"/>
              <a:t> </a:t>
            </a:r>
            <a:r>
              <a:rPr lang="en-US" altLang="pt-BR" sz="1100" smtClean="0">
                <a:hlinkClick r:id="rId12"/>
              </a:rPr>
              <a:t>neonatal</a:t>
            </a:r>
            <a:r>
              <a:rPr lang="en-US" altLang="pt-BR" sz="1100" smtClean="0"/>
              <a:t> </a:t>
            </a:r>
            <a:r>
              <a:rPr lang="en-US" altLang="pt-BR" sz="1100" smtClean="0">
                <a:hlinkClick r:id="rId12"/>
              </a:rPr>
              <a:t>intensive</a:t>
            </a:r>
            <a:r>
              <a:rPr lang="en-US" altLang="pt-BR" sz="1100" smtClean="0"/>
              <a:t> </a:t>
            </a:r>
            <a:r>
              <a:rPr lang="en-US" altLang="pt-BR" sz="1100" smtClean="0">
                <a:hlinkClick r:id="rId12"/>
              </a:rPr>
              <a:t>care.</a:t>
            </a:r>
            <a:r>
              <a:rPr lang="en-US" altLang="pt-BR" sz="1100" smtClean="0"/>
              <a:t> </a:t>
            </a:r>
            <a:r>
              <a:rPr lang="en-US" altLang="pt-BR" sz="1100" smtClean="0">
                <a:hlinkClick r:id="rId12"/>
              </a:rPr>
              <a:t>J</a:t>
            </a:r>
            <a:r>
              <a:rPr lang="en-US" altLang="pt-BR" sz="1100" smtClean="0"/>
              <a:t> </a:t>
            </a:r>
            <a:r>
              <a:rPr lang="en-US" altLang="pt-BR" sz="1100" smtClean="0">
                <a:hlinkClick r:id="rId12"/>
              </a:rPr>
              <a:t>Perinatol</a:t>
            </a:r>
            <a:endParaRPr lang="pt-BR" altLang="pt-BR" sz="1100" smtClean="0"/>
          </a:p>
          <a:p>
            <a:pPr eaLnBrk="1" hangingPunct="1">
              <a:lnSpc>
                <a:spcPct val="80000"/>
              </a:lnSpc>
            </a:pPr>
            <a:r>
              <a:rPr lang="en-US" altLang="pt-BR" sz="1100" smtClean="0">
                <a:hlinkClick r:id="rId12"/>
              </a:rPr>
              <a:t>2005;25:265-9.</a:t>
            </a:r>
            <a:endParaRPr lang="pt-BR" altLang="pt-BR" sz="1100" smtClean="0"/>
          </a:p>
          <a:p>
            <a:pPr eaLnBrk="1" hangingPunct="1">
              <a:lnSpc>
                <a:spcPct val="80000"/>
              </a:lnSpc>
            </a:pPr>
            <a:endParaRPr lang="pt-BR" altLang="pt-BR" sz="1100" smtClean="0"/>
          </a:p>
          <a:p>
            <a:pPr eaLnBrk="1" hangingPunct="1"/>
            <a:endParaRPr lang="pt-BR" altLang="pt-BR" sz="1100"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p:cNvSpPr>
          <p:nvPr>
            <p:ph type="title"/>
          </p:nvPr>
        </p:nvSpPr>
        <p:spPr/>
        <p:txBody>
          <a:bodyPr/>
          <a:lstStyle/>
          <a:p>
            <a:pPr algn="ctr"/>
            <a:r>
              <a:rPr lang="pt-BR" sz="4600" b="1" smtClean="0">
                <a:solidFill>
                  <a:srgbClr val="0000FF"/>
                </a:solidFill>
              </a:rPr>
              <a:t>Nota do Editor do site, Dr. Paulo R. Margotto</a:t>
            </a:r>
            <a:br>
              <a:rPr lang="pt-BR" sz="4600" b="1" smtClean="0">
                <a:solidFill>
                  <a:srgbClr val="0000FF"/>
                </a:solidFill>
              </a:rPr>
            </a:br>
            <a:r>
              <a:rPr lang="pt-BR" sz="4600" b="1" smtClean="0">
                <a:solidFill>
                  <a:srgbClr val="0000FF"/>
                </a:solidFill>
              </a:rPr>
              <a:t>Estudando Juntos! Aqui e Agora!</a:t>
            </a:r>
          </a:p>
        </p:txBody>
      </p:sp>
      <p:sp>
        <p:nvSpPr>
          <p:cNvPr id="34819" name="Rectangle 3"/>
          <p:cNvSpPr>
            <a:spLocks noGrp="1"/>
          </p:cNvSpPr>
          <p:nvPr>
            <p:ph type="body" idx="1"/>
          </p:nvPr>
        </p:nvSpPr>
        <p:spPr/>
        <p:txBody>
          <a:bodyPr/>
          <a:lstStyle/>
          <a:p>
            <a:pPr algn="ctr">
              <a:buFont typeface="Wingdings 2" pitchFamily="18" charset="2"/>
              <a:buNone/>
            </a:pPr>
            <a:r>
              <a:rPr lang="pt-BR" smtClean="0">
                <a:solidFill>
                  <a:srgbClr val="FF0066"/>
                </a:solidFill>
              </a:rPr>
              <a:t>Antibioticoterapia (empírica) prolongada e enterocolite necrosante</a:t>
            </a:r>
          </a:p>
          <a:p>
            <a:pPr algn="ctr">
              <a:buFont typeface="Wingdings 2" pitchFamily="18" charset="2"/>
              <a:buNone/>
            </a:pPr>
            <a:r>
              <a:rPr lang="pt-BR" smtClean="0">
                <a:solidFill>
                  <a:srgbClr val="FF0066"/>
                </a:solidFill>
              </a:rPr>
              <a:t>Antibioticoterapia neonatal e Asma e Cólica  Infantil</a:t>
            </a:r>
          </a:p>
        </p:txBody>
      </p:sp>
      <p:pic>
        <p:nvPicPr>
          <p:cNvPr id="34820" name="Picture 5" descr="DSC0325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97275" y="2955925"/>
            <a:ext cx="4429125" cy="332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4821" name="Rectangle 6"/>
          <p:cNvSpPr>
            <a:spLocks noChangeArrowheads="1"/>
          </p:cNvSpPr>
          <p:nvPr/>
        </p:nvSpPr>
        <p:spPr bwMode="auto">
          <a:xfrm>
            <a:off x="3217863" y="6276975"/>
            <a:ext cx="4849812"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pt-BR" altLang="ja-JP" sz="1600" b="1">
                <a:solidFill>
                  <a:srgbClr val="0000FF"/>
                </a:solidFill>
                <a:ea typeface="MS PGothic" pitchFamily="34" charset="-128"/>
              </a:rPr>
              <a:t>Dra.Odeth (Cabo Verde) e Dr. Paulo R. Margotto</a:t>
            </a:r>
            <a:endParaRPr lang="pt-BR" altLang="ja-JP" sz="1600">
              <a:solidFill>
                <a:srgbClr val="0000FF"/>
              </a:solidFill>
              <a:ea typeface="MS PGothic" pitchFamily="34" charset="-128"/>
            </a:endParaRPr>
          </a:p>
          <a:p>
            <a:endParaRPr lang="pt-BR" altLang="ja-JP" sz="1600">
              <a:solidFill>
                <a:srgbClr val="0000FF"/>
              </a:solidFill>
              <a:ea typeface="MS PGothic" pitchFamily="34" charset="-128"/>
            </a:endParaRPr>
          </a:p>
        </p:txBody>
      </p:sp>
      <p:sp>
        <p:nvSpPr>
          <p:cNvPr id="34822" name="Text Box 7"/>
          <p:cNvSpPr txBox="1">
            <a:spLocks noChangeArrowheads="1"/>
          </p:cNvSpPr>
          <p:nvPr/>
        </p:nvSpPr>
        <p:spPr bwMode="auto">
          <a:xfrm>
            <a:off x="8208963" y="5083175"/>
            <a:ext cx="252095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a:r>
              <a:rPr lang="pt-BR">
                <a:hlinkClick r:id="rId3"/>
              </a:rPr>
              <a:t>pmargotto@gmail.com</a:t>
            </a:r>
            <a:r>
              <a:rPr lang="pt-BR"/>
              <a:t> </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3"/>
          <p:cNvSpPr>
            <a:spLocks noGrp="1"/>
          </p:cNvSpPr>
          <p:nvPr>
            <p:ph type="body" idx="4294967295"/>
          </p:nvPr>
        </p:nvSpPr>
        <p:spPr/>
        <p:txBody>
          <a:bodyPr/>
          <a:lstStyle/>
          <a:p>
            <a:pPr algn="ctr"/>
            <a:r>
              <a:rPr lang="pt-BR" sz="3200" smtClean="0">
                <a:solidFill>
                  <a:srgbClr val="FF0000"/>
                </a:solidFill>
              </a:rPr>
              <a:t>Antibioticoterapia empírica prolongada e ENTEROCOLITE NECROSANTE</a:t>
            </a:r>
          </a:p>
        </p:txBody>
      </p:sp>
      <p:pic>
        <p:nvPicPr>
          <p:cNvPr id="3584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9375" y="4524375"/>
            <a:ext cx="2524125" cy="18526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4"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56688" y="4581525"/>
            <a:ext cx="2216150" cy="1503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Text Box 6"/>
          <p:cNvSpPr txBox="1">
            <a:spLocks noChangeArrowheads="1"/>
          </p:cNvSpPr>
          <p:nvPr/>
        </p:nvSpPr>
        <p:spPr bwMode="auto">
          <a:xfrm>
            <a:off x="4092575" y="4832350"/>
            <a:ext cx="4619625" cy="860425"/>
          </a:xfrm>
          <a:prstGeom prst="rect">
            <a:avLst/>
          </a:prstGeom>
          <a:noFill/>
          <a:ln w="38100">
            <a:solidFill>
              <a:srgbClr val="FF33CC"/>
            </a:solidFill>
            <a:miter lim="800000"/>
            <a:headEnd/>
            <a:tailEnd/>
          </a:ln>
          <a:extLst>
            <a:ext uri="{909E8E84-426E-40DD-AFC4-6F175D3DCCD1}">
              <a14:hiddenFill xmlns:a14="http://schemas.microsoft.com/office/drawing/2010/main">
                <a:solidFill>
                  <a:srgbClr val="FFFFFF"/>
                </a:solidFill>
              </a14:hiddenFill>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algn="ctr" defTabSz="914400" eaLnBrk="1" hangingPunct="1"/>
            <a:r>
              <a:rPr lang="pt-BR" sz="2400" b="1">
                <a:solidFill>
                  <a:srgbClr val="FF0000"/>
                </a:solidFill>
                <a:latin typeface="Times New Roman" pitchFamily="18" charset="0"/>
              </a:rPr>
              <a:t>TRAGÉDIA NEONATAL</a:t>
            </a:r>
            <a:r>
              <a:rPr lang="pt-BR" sz="2400">
                <a:solidFill>
                  <a:srgbClr val="FF0000"/>
                </a:solidFill>
                <a:latin typeface="Times New Roman" pitchFamily="18" charset="0"/>
              </a:rPr>
              <a:t>!</a:t>
            </a:r>
          </a:p>
          <a:p>
            <a:pPr algn="ctr" defTabSz="914400" eaLnBrk="1" hangingPunct="1"/>
            <a:r>
              <a:rPr lang="pt-BR" sz="2400" b="1">
                <a:solidFill>
                  <a:srgbClr val="FF0000"/>
                </a:solidFill>
                <a:latin typeface="Times New Roman" pitchFamily="18" charset="0"/>
              </a:rPr>
              <a:t>PATOLOGIA DEVASTADORA!</a:t>
            </a:r>
          </a:p>
        </p:txBody>
      </p:sp>
      <p:sp>
        <p:nvSpPr>
          <p:cNvPr id="35846" name="AutoShape 7"/>
          <p:cNvSpPr>
            <a:spLocks noChangeArrowheads="1"/>
          </p:cNvSpPr>
          <p:nvPr/>
        </p:nvSpPr>
        <p:spPr bwMode="auto">
          <a:xfrm>
            <a:off x="11303000" y="6278563"/>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p:spPr>
        <p:txBody>
          <a:bodyPr wrap="none" anchor="ctr"/>
          <a:lstStyle/>
          <a:p>
            <a:pPr algn="ctr" defTabSz="914400" eaLnBrk="1" hangingPunct="1"/>
            <a:endParaRPr lang="pt-BR">
              <a:solidFill>
                <a:srgbClr val="0066FF"/>
              </a:solidFill>
              <a:latin typeface="Arial"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3"/>
          <p:cNvSpPr>
            <a:spLocks noGrp="1"/>
          </p:cNvSpPr>
          <p:nvPr>
            <p:ph type="body" idx="4294967295"/>
          </p:nvPr>
        </p:nvSpPr>
        <p:spPr/>
        <p:txBody>
          <a:bodyPr/>
          <a:lstStyle/>
          <a:p>
            <a:pPr>
              <a:lnSpc>
                <a:spcPct val="80000"/>
              </a:lnSpc>
            </a:pPr>
            <a:r>
              <a:rPr lang="pt-BR" sz="2400" smtClean="0"/>
              <a:t>A terapia com os antibióticos coincide com a colonização inicial gastrintestinal. Sabemos que </a:t>
            </a:r>
            <a:r>
              <a:rPr lang="pt-BR" sz="2400" smtClean="0">
                <a:solidFill>
                  <a:srgbClr val="0066FF"/>
                </a:solidFill>
              </a:rPr>
              <a:t>os pré-termos tem uma microflora intestinal diferente dos RN a termo saudáveis</a:t>
            </a:r>
            <a:r>
              <a:rPr lang="pt-BR" sz="2400" smtClean="0"/>
              <a:t>. Há várias evidências da importância da colonização gastrintestinal dos RN pré-termos. </a:t>
            </a:r>
            <a:r>
              <a:rPr lang="pt-PT" sz="2400" smtClean="0"/>
              <a:t> </a:t>
            </a:r>
            <a:r>
              <a:rPr lang="pt-PT" sz="2400" smtClean="0">
                <a:solidFill>
                  <a:srgbClr val="FF0000"/>
                </a:solidFill>
              </a:rPr>
              <a:t>A terapia empírica inicial prolongada de antibióticos associa-se a uma incidência duas vezes maior de sepse precoce, enterocolite necrosante (ECN)) ou morte e quase 3 vezes a de sepse tardia sozinha.</a:t>
            </a:r>
            <a:r>
              <a:rPr lang="pt-PT" sz="2400" smtClean="0"/>
              <a:t> Mais importante ainda: estas associações persistiram após ajuste para  a severidade da doença. </a:t>
            </a:r>
          </a:p>
          <a:p>
            <a:pPr>
              <a:lnSpc>
                <a:spcPct val="80000"/>
              </a:lnSpc>
            </a:pPr>
            <a:r>
              <a:rPr lang="pt-PT" sz="2400" smtClean="0"/>
              <a:t>A antibioticoperapia empírica inicial prolongada pode ser indi-</a:t>
            </a:r>
            <a:br>
              <a:rPr lang="pt-PT" sz="2400" smtClean="0"/>
            </a:br>
            <a:r>
              <a:rPr lang="pt-PT" sz="2400" smtClean="0"/>
              <a:t>cada para recém-nascidos pré-termo quando a probabilidade de sepse é alta, porém, </a:t>
            </a:r>
            <a:r>
              <a:rPr lang="pt-PT" sz="2400" smtClean="0">
                <a:solidFill>
                  <a:srgbClr val="FF0000"/>
                </a:solidFill>
              </a:rPr>
              <a:t>a ampla utilização prolongada de antibióticos pode prejudicar importantes eventos de transição necessários para a homeostase intestinal</a:t>
            </a:r>
            <a:r>
              <a:rPr lang="pt-PT" sz="2400" smtClean="0"/>
              <a:t>. </a:t>
            </a:r>
            <a:endParaRPr lang="pt-BR" sz="2400" smtClean="0"/>
          </a:p>
        </p:txBody>
      </p:sp>
      <p:sp>
        <p:nvSpPr>
          <p:cNvPr id="36867" name="Rectangle 5"/>
          <p:cNvSpPr>
            <a:spLocks noChangeArrowheads="1"/>
          </p:cNvSpPr>
          <p:nvPr/>
        </p:nvSpPr>
        <p:spPr bwMode="auto">
          <a:xfrm>
            <a:off x="2160588" y="322263"/>
            <a:ext cx="8615362" cy="1311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tIns="126960" bIns="25392" anchor="ctr">
            <a:spAutoFit/>
          </a:bodyPr>
          <a:lstStyle/>
          <a:p>
            <a:pPr defTabSz="914400"/>
            <a:r>
              <a:rPr lang="pt-BR" sz="2200" b="1">
                <a:solidFill>
                  <a:srgbClr val="072A4D"/>
                </a:solidFill>
                <a:latin typeface="Lato" pitchFamily="34" charset="0"/>
              </a:rPr>
              <a:t>                                                </a:t>
            </a:r>
            <a:r>
              <a:rPr lang="pt-BR" sz="2200" b="1">
                <a:solidFill>
                  <a:srgbClr val="072A4D"/>
                </a:solidFill>
                <a:latin typeface="Lato" pitchFamily="34" charset="0"/>
                <a:hlinkClick r:id="rId2"/>
              </a:rPr>
              <a:t>Enterocolite Necrosante</a:t>
            </a:r>
            <a:endParaRPr lang="pt-BR" sz="2200" b="1">
              <a:solidFill>
                <a:srgbClr val="072A4D"/>
              </a:solidFill>
              <a:latin typeface="Lato" pitchFamily="34" charset="0"/>
            </a:endParaRPr>
          </a:p>
          <a:p>
            <a:pPr algn="ctr" defTabSz="914400"/>
            <a:r>
              <a:rPr lang="pt-BR">
                <a:latin typeface="Arial" charset="0"/>
              </a:rPr>
              <a:t>          Paulo R. Margotto, Martha Gonçalves Vieira</a:t>
            </a:r>
          </a:p>
          <a:p>
            <a:pPr algn="ctr" defTabSz="914400"/>
            <a:r>
              <a:rPr lang="pt-BR">
                <a:latin typeface="Arial" charset="0"/>
              </a:rPr>
              <a:t> </a:t>
            </a:r>
            <a:r>
              <a:rPr lang="pt-BR" sz="1300">
                <a:solidFill>
                  <a:srgbClr val="2A6490"/>
                </a:solidFill>
                <a:latin typeface="Source Sans Pro"/>
              </a:rPr>
              <a:t>  </a:t>
            </a:r>
            <a:r>
              <a:rPr lang="pt-BR" sz="1300">
                <a:solidFill>
                  <a:srgbClr val="2A6490"/>
                </a:solidFill>
                <a:latin typeface="Arial" charset="0"/>
              </a:rPr>
              <a:t>       </a:t>
            </a:r>
            <a:r>
              <a:rPr lang="pt-BR">
                <a:latin typeface="Arial" charset="0"/>
              </a:rPr>
              <a:t>Capítulo do Livro Assistência ao Recém-Nascido de Risco, Hospital de Ensino Materno Infantil de Brasília, 4a Edição, 2018 </a:t>
            </a:r>
          </a:p>
        </p:txBody>
      </p:sp>
      <p:pic>
        <p:nvPicPr>
          <p:cNvPr id="36868" name="Picture 6" descr="doc">
            <a:hlinkClick r:id="rId3" tooltip="NOVO-ENTEROCOLITE_NECROSANT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40700" y="2921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9" name="AutoShape 7"/>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p:spPr>
        <p:txBody>
          <a:bodyPr wrap="none" anchor="ctr"/>
          <a:lstStyle/>
          <a:p>
            <a:pPr algn="ctr" defTabSz="914400" eaLnBrk="1" hangingPunct="1"/>
            <a:endParaRPr lang="pt-BR">
              <a:solidFill>
                <a:srgbClr val="0066FF"/>
              </a:solidFill>
              <a:latin typeface="Arial"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
          <p:cNvSpPr>
            <a:spLocks noGrp="1"/>
          </p:cNvSpPr>
          <p:nvPr>
            <p:ph type="body" idx="4294967295"/>
          </p:nvPr>
        </p:nvSpPr>
        <p:spPr/>
        <p:txBody>
          <a:bodyPr/>
          <a:lstStyle/>
          <a:p>
            <a:pPr>
              <a:lnSpc>
                <a:spcPct val="90000"/>
              </a:lnSpc>
            </a:pPr>
            <a:r>
              <a:rPr lang="pt-BR" sz="2800" smtClean="0"/>
              <a:t>A enterocolite necrosante é multifatorial e depende muito mais do ambiente microbiano e muito mais de respostas inflamatórias no trato gastrintestinal. </a:t>
            </a:r>
          </a:p>
          <a:p>
            <a:pPr>
              <a:lnSpc>
                <a:spcPct val="90000"/>
              </a:lnSpc>
            </a:pPr>
            <a:r>
              <a:rPr lang="pt-BR" sz="2800" smtClean="0"/>
              <a:t>Os RN com ECN tem altos níveis  de mediadores  inflamatórios no sangue. O intestino é o órgão imunorreator de maior dimensão. </a:t>
            </a:r>
          </a:p>
          <a:p>
            <a:pPr>
              <a:lnSpc>
                <a:spcPct val="90000"/>
              </a:lnSpc>
            </a:pPr>
            <a:r>
              <a:rPr lang="pt-BR" sz="2800" smtClean="0"/>
              <a:t>O intestino é o motor que aciona ou não a inflamação. Vemos altos níveis de diferentes tipos de interleucinas (1, 6, fator de necrose tumoral).</a:t>
            </a:r>
          </a:p>
          <a:p>
            <a:pPr>
              <a:lnSpc>
                <a:spcPct val="90000"/>
              </a:lnSpc>
            </a:pPr>
            <a:r>
              <a:rPr lang="pt-BR" sz="2800" smtClean="0"/>
              <a:t> A ECN   é uma condição inflamatória.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p:cNvSpPr>
          <p:nvPr>
            <p:ph type="body" idx="4294967295"/>
          </p:nvPr>
        </p:nvSpPr>
        <p:spPr>
          <a:xfrm>
            <a:off x="912813" y="1295400"/>
            <a:ext cx="10899775" cy="5562600"/>
          </a:xfrm>
        </p:spPr>
        <p:txBody>
          <a:bodyPr/>
          <a:lstStyle/>
          <a:p>
            <a:endParaRPr lang="pt-BR" smtClean="0"/>
          </a:p>
          <a:p>
            <a:r>
              <a:rPr lang="pt-BR" smtClean="0"/>
              <a:t>Nós conhecemos os inimigos e nós mesmos somos os inimigos!</a:t>
            </a:r>
          </a:p>
          <a:p>
            <a:r>
              <a:rPr lang="pt-BR" smtClean="0"/>
              <a:t>São  vários os fatos </a:t>
            </a:r>
            <a:r>
              <a:rPr lang="pt-BR" altLang="ja-JP" smtClean="0">
                <a:ea typeface="MS PGothic" pitchFamily="34" charset="-128"/>
              </a:rPr>
              <a:t>que</a:t>
            </a:r>
            <a:r>
              <a:rPr lang="pt-BR" smtClean="0"/>
              <a:t> podem causar a </a:t>
            </a:r>
            <a:r>
              <a:rPr lang="pt-BR" b="1" smtClean="0">
                <a:solidFill>
                  <a:srgbClr val="FF3300"/>
                </a:solidFill>
              </a:rPr>
              <a:t>disbiose</a:t>
            </a:r>
            <a:r>
              <a:rPr lang="pt-BR" smtClean="0"/>
              <a:t>: um deles é o </a:t>
            </a:r>
            <a:r>
              <a:rPr lang="pt-BR" smtClean="0">
                <a:solidFill>
                  <a:srgbClr val="FF3300"/>
                </a:solidFill>
              </a:rPr>
              <a:t>uso de antibióticos</a:t>
            </a:r>
            <a:r>
              <a:rPr lang="pt-BR" smtClean="0"/>
              <a:t>, o </a:t>
            </a:r>
            <a:r>
              <a:rPr lang="pt-BR" smtClean="0">
                <a:solidFill>
                  <a:srgbClr val="FF3300"/>
                </a:solidFill>
              </a:rPr>
              <a:t>tipo de dieta, uso de alguns medicamentos</a:t>
            </a:r>
          </a:p>
          <a:p>
            <a:r>
              <a:rPr lang="pt-BR" smtClean="0"/>
              <a:t>Entre os medicamentos mais usados na UTI Neonatal, 4 são antibióticos, principalmente ampicilina e gentamicina</a:t>
            </a:r>
          </a:p>
          <a:p>
            <a:pPr algn="ctr">
              <a:buFont typeface="Wingdings 2" pitchFamily="18" charset="2"/>
              <a:buNone/>
            </a:pPr>
            <a:r>
              <a:rPr lang="pt-BR" altLang="ja-JP" smtClean="0">
                <a:ea typeface="MS PGothic" pitchFamily="34" charset="-128"/>
              </a:rPr>
              <a:t>"</a:t>
            </a:r>
            <a:r>
              <a:rPr lang="pt-BR" altLang="ja-JP" sz="3000" smtClean="0">
                <a:ea typeface="MS PGothic" pitchFamily="34" charset="-128"/>
              </a:rPr>
              <a:t>Então eu dou alguns dias antibióticos para os meus pacientes prematuros, o que isso importa se eu mudar os micróbios no trato gastrintestinal desde que eu poderia estar salvando a vida do bebê por tratamento de sepse não diagnosticada precoce". </a:t>
            </a:r>
            <a:endParaRPr lang="pt-BR" sz="3000" smtClean="0">
              <a:ea typeface="MS PGothic" pitchFamily="34" charset="-128"/>
            </a:endParaRPr>
          </a:p>
        </p:txBody>
      </p:sp>
      <p:sp>
        <p:nvSpPr>
          <p:cNvPr id="38915" name="Text Box 3"/>
          <p:cNvSpPr txBox="1">
            <a:spLocks noChangeArrowheads="1"/>
          </p:cNvSpPr>
          <p:nvPr/>
        </p:nvSpPr>
        <p:spPr bwMode="auto">
          <a:xfrm>
            <a:off x="3627438" y="1206500"/>
            <a:ext cx="5414962"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eaLnBrk="1" hangingPunct="1"/>
            <a:r>
              <a:rPr lang="pt-BR" sz="3200" b="1">
                <a:solidFill>
                  <a:srgbClr val="FF3300"/>
                </a:solidFill>
                <a:latin typeface="Arial" charset="0"/>
              </a:rPr>
              <a:t>Antibioticoterapia empírica</a:t>
            </a:r>
          </a:p>
        </p:txBody>
      </p:sp>
      <p:sp>
        <p:nvSpPr>
          <p:cNvPr id="38916" name="Text Box 4"/>
          <p:cNvSpPr txBox="1">
            <a:spLocks noChangeArrowheads="1"/>
          </p:cNvSpPr>
          <p:nvPr/>
        </p:nvSpPr>
        <p:spPr bwMode="auto">
          <a:xfrm>
            <a:off x="10775950" y="6491288"/>
            <a:ext cx="1416050"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eaLnBrk="1" hangingPunct="1"/>
            <a:r>
              <a:rPr lang="pt-BR">
                <a:latin typeface="Arial" charset="0"/>
              </a:rPr>
              <a:t>Neu J, 2018</a:t>
            </a:r>
          </a:p>
        </p:txBody>
      </p:sp>
      <p:sp>
        <p:nvSpPr>
          <p:cNvPr id="18444" name="Rectangle 12"/>
          <p:cNvSpPr>
            <a:spLocks noChangeArrowheads="1"/>
          </p:cNvSpPr>
          <p:nvPr/>
        </p:nvSpPr>
        <p:spPr bwMode="auto">
          <a:xfrm>
            <a:off x="1219200" y="0"/>
            <a:ext cx="10972800" cy="11398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defTabSz="914400" eaLnBrk="1" hangingPunct="1">
              <a:lnSpc>
                <a:spcPct val="90000"/>
              </a:lnSpc>
              <a:defRPr/>
            </a:pPr>
            <a:r>
              <a:rPr lang="pt-BR" sz="3200" b="1" dirty="0">
                <a:solidFill>
                  <a:srgbClr val="FFFF00"/>
                </a:solidFill>
                <a:effectLst>
                  <a:outerShdw blurRad="38100" dist="38100" dir="2700000" algn="tl">
                    <a:srgbClr val="FFFFFF"/>
                  </a:outerShdw>
                </a:effectLst>
                <a:latin typeface="Times New Roman" pitchFamily="18" charset="0"/>
                <a:cs typeface="Arial" pitchFamily="34" charset="0"/>
              </a:rPr>
              <a:t>Microbiota intestinal e enterocolite necrosante</a:t>
            </a:r>
          </a:p>
        </p:txBody>
      </p:sp>
    </p:spTree>
  </p:cSld>
  <p:clrMapOvr>
    <a:masterClrMapping/>
  </p:clrMapOv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p:cNvSpPr>
          <p:nvPr>
            <p:ph type="body" idx="4294967295"/>
          </p:nvPr>
        </p:nvSpPr>
        <p:spPr>
          <a:xfrm>
            <a:off x="1060450" y="1651000"/>
            <a:ext cx="10594975" cy="4953000"/>
          </a:xfrm>
        </p:spPr>
        <p:txBody>
          <a:bodyPr/>
          <a:lstStyle/>
          <a:p>
            <a:pPr algn="ctr">
              <a:buFont typeface="Wingdings 2" pitchFamily="18" charset="2"/>
              <a:buNone/>
            </a:pPr>
            <a:r>
              <a:rPr lang="pt-BR" altLang="ja-JP" sz="2400" b="1" smtClean="0">
                <a:solidFill>
                  <a:srgbClr val="0000FF"/>
                </a:solidFill>
                <a:ea typeface="MS PGothic" pitchFamily="34" charset="-128"/>
              </a:rPr>
              <a:t>Revisão retrospectiva de 50.261 neonatos em 127 UTINs da Califórnia mostrou</a:t>
            </a:r>
          </a:p>
          <a:p>
            <a:r>
              <a:rPr lang="pt-BR" altLang="ja-JP" sz="2400" smtClean="0">
                <a:ea typeface="MS PGothic" pitchFamily="34" charset="-128"/>
              </a:rPr>
              <a:t> uma variação de 40 vezes a prática de prescrição de antibióticos com taxa semelhante de infecção e mortalidade. </a:t>
            </a:r>
          </a:p>
          <a:p>
            <a:pPr>
              <a:buFont typeface="Wingdings 2" pitchFamily="18" charset="2"/>
              <a:buNone/>
            </a:pPr>
            <a:r>
              <a:rPr lang="pt-BR" altLang="ja-JP" sz="2400" smtClean="0">
                <a:ea typeface="MS PGothic" pitchFamily="34" charset="-128"/>
              </a:rPr>
              <a:t>                                                     </a:t>
            </a:r>
            <a:r>
              <a:rPr lang="pt-BR" altLang="ja-JP" sz="2400" b="1" smtClean="0">
                <a:solidFill>
                  <a:srgbClr val="0000FF"/>
                </a:solidFill>
                <a:ea typeface="MS PGothic" pitchFamily="34" charset="-128"/>
              </a:rPr>
              <a:t>O que significa isso?</a:t>
            </a:r>
          </a:p>
          <a:p>
            <a:r>
              <a:rPr lang="pt-BR" altLang="ja-JP" sz="2400" smtClean="0">
                <a:ea typeface="MS PGothic" pitchFamily="34" charset="-128"/>
              </a:rPr>
              <a:t> Significa  que uma parcela considerável do uso de antibióticos não é clara; em algumas UTINs, os antibióticos são usados em excesso </a:t>
            </a:r>
          </a:p>
          <a:p>
            <a:r>
              <a:rPr lang="pt-BR" altLang="ja-JP" sz="2400" smtClean="0">
                <a:ea typeface="MS PGothic" pitchFamily="34" charset="-128"/>
              </a:rPr>
              <a:t>O uso de ampicilina + gentamicina por 48 horas aumenta significativamente  as </a:t>
            </a:r>
            <a:r>
              <a:rPr lang="pt-BR" altLang="ja-JP" sz="2400" b="1" smtClean="0">
                <a:ea typeface="MS PGothic" pitchFamily="34" charset="-128"/>
              </a:rPr>
              <a:t>Proteobactérias. </a:t>
            </a:r>
          </a:p>
          <a:p>
            <a:r>
              <a:rPr lang="pt-BR" altLang="ja-JP" sz="2400" smtClean="0">
                <a:ea typeface="MS PGothic" pitchFamily="34" charset="-128"/>
              </a:rPr>
              <a:t>Há diferenças na microbiota entre recém-nascidos expostos e cujas mães foram expostas ao antibiótico, com predomínio de </a:t>
            </a:r>
            <a:r>
              <a:rPr lang="pt-BR" altLang="ja-JP" sz="2400" b="1" smtClean="0">
                <a:ea typeface="MS PGothic" pitchFamily="34" charset="-128"/>
              </a:rPr>
              <a:t>Proteobactérias</a:t>
            </a:r>
            <a:r>
              <a:rPr lang="pt-BR" altLang="ja-JP" sz="2400" smtClean="0">
                <a:ea typeface="MS PGothic" pitchFamily="34" charset="-128"/>
              </a:rPr>
              <a:t> </a:t>
            </a:r>
            <a:endParaRPr lang="pt-BR" sz="2400" smtClean="0"/>
          </a:p>
        </p:txBody>
      </p:sp>
      <p:sp>
        <p:nvSpPr>
          <p:cNvPr id="39939" name="Rectangle 3"/>
          <p:cNvSpPr>
            <a:spLocks noChangeArrowheads="1"/>
          </p:cNvSpPr>
          <p:nvPr/>
        </p:nvSpPr>
        <p:spPr bwMode="auto">
          <a:xfrm>
            <a:off x="3449638" y="1130300"/>
            <a:ext cx="54165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defTabSz="914400" eaLnBrk="1" hangingPunct="1"/>
            <a:r>
              <a:rPr lang="pt-BR" sz="3200" b="1">
                <a:solidFill>
                  <a:srgbClr val="FF3300"/>
                </a:solidFill>
                <a:latin typeface="Arial" charset="0"/>
              </a:rPr>
              <a:t>Antibioticoterapia empírica</a:t>
            </a:r>
          </a:p>
        </p:txBody>
      </p:sp>
      <p:sp>
        <p:nvSpPr>
          <p:cNvPr id="39940" name="Rectangle 4"/>
          <p:cNvSpPr>
            <a:spLocks noChangeArrowheads="1"/>
          </p:cNvSpPr>
          <p:nvPr/>
        </p:nvSpPr>
        <p:spPr bwMode="auto">
          <a:xfrm>
            <a:off x="3155950" y="6051550"/>
            <a:ext cx="5707063" cy="73025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defTabSz="914400" eaLnBrk="1" hangingPunct="1"/>
            <a:r>
              <a:rPr lang="en-US" sz="1400">
                <a:latin typeface="Arial" charset="0"/>
                <a:hlinkClick r:id="rId2"/>
              </a:rPr>
              <a:t>Neonatal intensive care unit antibiotic use.</a:t>
            </a:r>
            <a:endParaRPr lang="en-US" sz="1400">
              <a:latin typeface="Arial" charset="0"/>
            </a:endParaRPr>
          </a:p>
          <a:p>
            <a:pPr algn="ctr" defTabSz="914400" eaLnBrk="1" hangingPunct="1"/>
            <a:r>
              <a:rPr lang="en-US" sz="1400">
                <a:latin typeface="Arial" charset="0"/>
              </a:rPr>
              <a:t>Schulman J, Dimand RJ, Lee HC, Duenas GV, Bennett MV, Gould JB.</a:t>
            </a:r>
          </a:p>
          <a:p>
            <a:pPr algn="ctr" defTabSz="914400" eaLnBrk="1" hangingPunct="1"/>
            <a:r>
              <a:rPr lang="en-US" sz="1400">
                <a:latin typeface="Arial" charset="0"/>
              </a:rPr>
              <a:t>Pediatrics. 2015 May;135(5):826-33. Artigo Integral!</a:t>
            </a:r>
          </a:p>
        </p:txBody>
      </p:sp>
      <p:sp>
        <p:nvSpPr>
          <p:cNvPr id="18444" name="Rectangle 12"/>
          <p:cNvSpPr>
            <a:spLocks noChangeArrowheads="1"/>
          </p:cNvSpPr>
          <p:nvPr/>
        </p:nvSpPr>
        <p:spPr bwMode="auto">
          <a:xfrm>
            <a:off x="603250" y="0"/>
            <a:ext cx="10972800" cy="1139825"/>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defTabSz="914400" eaLnBrk="1" hangingPunct="1">
              <a:lnSpc>
                <a:spcPct val="90000"/>
              </a:lnSpc>
              <a:defRPr/>
            </a:pPr>
            <a:r>
              <a:rPr lang="pt-BR" sz="3200" b="1" dirty="0">
                <a:solidFill>
                  <a:srgbClr val="FFFF00"/>
                </a:solidFill>
                <a:effectLst>
                  <a:outerShdw blurRad="38100" dist="38100" dir="2700000" algn="tl">
                    <a:srgbClr val="FFFFFF"/>
                  </a:outerShdw>
                </a:effectLst>
                <a:latin typeface="Times New Roman" pitchFamily="18" charset="0"/>
                <a:cs typeface="Arial" pitchFamily="34" charset="0"/>
              </a:rPr>
              <a:t>Microbiota intestinal e enterocolite necrosante</a:t>
            </a:r>
          </a:p>
        </p:txBody>
      </p:sp>
    </p:spTree>
  </p:cSld>
  <p:clrMapOvr>
    <a:masterClrMapping/>
  </p:clrMapOv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type="body" idx="4294967295"/>
          </p:nvPr>
        </p:nvSpPr>
        <p:spPr>
          <a:xfrm>
            <a:off x="684213" y="1528763"/>
            <a:ext cx="10972800" cy="5329237"/>
          </a:xfrm>
        </p:spPr>
        <p:txBody>
          <a:bodyPr/>
          <a:lstStyle/>
          <a:p>
            <a:pPr algn="ctr" eaLnBrk="1" hangingPunct="1">
              <a:lnSpc>
                <a:spcPct val="80000"/>
              </a:lnSpc>
              <a:buFont typeface="Wingdings 2" pitchFamily="18" charset="2"/>
              <a:buNone/>
              <a:defRPr/>
            </a:pPr>
            <a:r>
              <a:rPr lang="pt-BR" b="1" dirty="0" smtClean="0">
                <a:solidFill>
                  <a:srgbClr val="FF0066"/>
                </a:solidFill>
                <a:effectLst>
                  <a:outerShdw blurRad="38100" dist="38100" dir="2700000" algn="tl">
                    <a:srgbClr val="C0C0C0"/>
                  </a:outerShdw>
                </a:effectLst>
              </a:rPr>
              <a:t>Efeitos significativos sobre a microbiota intestinal</a:t>
            </a:r>
            <a:r>
              <a:rPr lang="pt-BR" sz="1700" b="1" dirty="0" smtClean="0">
                <a:solidFill>
                  <a:srgbClr val="FF0066"/>
                </a:solidFill>
                <a:effectLst>
                  <a:outerShdw blurRad="38100" dist="38100" dir="2700000" algn="tl">
                    <a:srgbClr val="C0C0C0"/>
                  </a:outerShdw>
                </a:effectLst>
              </a:rPr>
              <a:t>: </a:t>
            </a:r>
          </a:p>
          <a:p>
            <a:pPr algn="ctr" eaLnBrk="1" hangingPunct="1">
              <a:lnSpc>
                <a:spcPct val="80000"/>
              </a:lnSpc>
              <a:buFont typeface="Wingdings 2" pitchFamily="18" charset="2"/>
              <a:buNone/>
              <a:defRPr/>
            </a:pPr>
            <a:r>
              <a:rPr lang="pt-BR" b="1" dirty="0" smtClean="0">
                <a:solidFill>
                  <a:srgbClr val="FF0066"/>
                </a:solidFill>
                <a:effectLst>
                  <a:outerShdw blurRad="38100" dist="38100" dir="2700000" algn="tl">
                    <a:srgbClr val="C0C0C0"/>
                  </a:outerShdw>
                </a:effectLst>
              </a:rPr>
              <a:t>Uso de antibióticos</a:t>
            </a:r>
          </a:p>
          <a:p>
            <a:pPr eaLnBrk="1" hangingPunct="1">
              <a:lnSpc>
                <a:spcPct val="80000"/>
              </a:lnSpc>
              <a:defRPr/>
            </a:pPr>
            <a:r>
              <a:rPr lang="pt-PT" sz="3000" b="1" dirty="0" smtClean="0">
                <a:effectLst>
                  <a:outerShdw blurRad="38100" dist="38100" dir="2700000" algn="tl">
                    <a:srgbClr val="C0C0C0"/>
                  </a:outerShdw>
                </a:effectLst>
              </a:rPr>
              <a:t>a ampla utilização prolongada de antibióticos</a:t>
            </a:r>
            <a:r>
              <a:rPr lang="pt-PT" sz="3000" dirty="0" smtClean="0">
                <a:effectLst>
                  <a:outerShdw blurRad="38100" dist="38100" dir="2700000" algn="tl">
                    <a:srgbClr val="C0C0C0"/>
                  </a:outerShdw>
                </a:effectLst>
              </a:rPr>
              <a:t> pode </a:t>
            </a:r>
            <a:r>
              <a:rPr lang="pt-PT" sz="3000" b="1" dirty="0" smtClean="0">
                <a:effectLst>
                  <a:outerShdw blurRad="38100" dist="38100" dir="2700000" algn="tl">
                    <a:srgbClr val="C0C0C0"/>
                  </a:outerShdw>
                </a:effectLst>
              </a:rPr>
              <a:t>prejudicar</a:t>
            </a:r>
            <a:r>
              <a:rPr lang="pt-PT" sz="3000" dirty="0" smtClean="0">
                <a:effectLst>
                  <a:outerShdw blurRad="38100" dist="38100" dir="2700000" algn="tl">
                    <a:srgbClr val="C0C0C0"/>
                  </a:outerShdw>
                </a:effectLst>
              </a:rPr>
              <a:t> importantes eventos de transição necessários para a </a:t>
            </a:r>
            <a:r>
              <a:rPr lang="pt-PT" sz="3000" b="1" dirty="0" smtClean="0">
                <a:effectLst>
                  <a:outerShdw blurRad="38100" dist="38100" dir="2700000" algn="tl">
                    <a:srgbClr val="C0C0C0"/>
                  </a:outerShdw>
                </a:effectLst>
              </a:rPr>
              <a:t>homeostase intestinal</a:t>
            </a:r>
            <a:r>
              <a:rPr lang="pt-PT" sz="3000" dirty="0" smtClean="0">
                <a:effectLst>
                  <a:outerShdw blurRad="38100" dist="38100" dir="2700000" algn="tl">
                    <a:srgbClr val="C0C0C0"/>
                  </a:outerShdw>
                </a:effectLst>
              </a:rPr>
              <a:t>.</a:t>
            </a:r>
            <a:r>
              <a:rPr lang="pt-BR" sz="3000" dirty="0" smtClean="0">
                <a:effectLst>
                  <a:outerShdw blurRad="38100" dist="38100" dir="2700000" algn="tl">
                    <a:srgbClr val="C0C0C0"/>
                  </a:outerShdw>
                </a:effectLst>
              </a:rPr>
              <a:t> </a:t>
            </a:r>
          </a:p>
          <a:p>
            <a:pPr eaLnBrk="1" hangingPunct="1">
              <a:lnSpc>
                <a:spcPct val="80000"/>
              </a:lnSpc>
              <a:defRPr/>
            </a:pPr>
            <a:r>
              <a:rPr lang="pt-PT" sz="3000" dirty="0" smtClean="0">
                <a:effectLst>
                  <a:outerShdw blurRad="38100" dist="38100" dir="2700000" algn="tl">
                    <a:srgbClr val="C0C0C0"/>
                  </a:outerShdw>
                </a:effectLst>
              </a:rPr>
              <a:t>A </a:t>
            </a:r>
            <a:r>
              <a:rPr lang="pt-PT" sz="3000" b="1" dirty="0" smtClean="0">
                <a:effectLst>
                  <a:outerShdw blurRad="38100" dist="38100" dir="2700000" algn="tl">
                    <a:srgbClr val="C0C0C0"/>
                  </a:outerShdw>
                </a:effectLst>
              </a:rPr>
              <a:t>falta de diversidade de espécies bacterianas</a:t>
            </a:r>
            <a:r>
              <a:rPr lang="pt-PT" sz="3000" dirty="0" smtClean="0">
                <a:effectLst>
                  <a:outerShdw blurRad="38100" dist="38100" dir="2700000" algn="tl">
                    <a:srgbClr val="C0C0C0"/>
                  </a:outerShdw>
                </a:effectLst>
              </a:rPr>
              <a:t> e a </a:t>
            </a:r>
            <a:r>
              <a:rPr lang="pt-PT" sz="3000" b="1" dirty="0" smtClean="0">
                <a:effectLst>
                  <a:outerShdw blurRad="38100" dist="38100" dir="2700000" algn="tl">
                    <a:srgbClr val="C0C0C0"/>
                  </a:outerShdw>
                </a:effectLst>
              </a:rPr>
              <a:t>abundância de espécies Proteobacteria</a:t>
            </a:r>
            <a:r>
              <a:rPr lang="pt-PT" sz="3000" dirty="0" smtClean="0">
                <a:effectLst>
                  <a:outerShdw blurRad="38100" dist="38100" dir="2700000" algn="tl">
                    <a:srgbClr val="C0C0C0"/>
                  </a:outerShdw>
                </a:effectLst>
              </a:rPr>
              <a:t> associadas com o uso amplo de antibióticos</a:t>
            </a:r>
            <a:r>
              <a:rPr lang="pt-BR" sz="3000" dirty="0" smtClean="0">
                <a:effectLst>
                  <a:outerShdw blurRad="38100" dist="38100" dir="2700000" algn="tl">
                    <a:srgbClr val="C0C0C0"/>
                  </a:outerShdw>
                </a:effectLst>
              </a:rPr>
              <a:t> </a:t>
            </a:r>
          </a:p>
          <a:p>
            <a:pPr eaLnBrk="1" hangingPunct="1">
              <a:lnSpc>
                <a:spcPct val="80000"/>
              </a:lnSpc>
              <a:defRPr/>
            </a:pPr>
            <a:r>
              <a:rPr lang="pt-PT" sz="3000" dirty="0" smtClean="0">
                <a:effectLst>
                  <a:outerShdw blurRad="38100" dist="38100" dir="2700000" algn="tl">
                    <a:srgbClr val="C0C0C0"/>
                  </a:outerShdw>
                </a:effectLst>
              </a:rPr>
              <a:t>pode predispor à estimulação inflamatória que pode ajudar a explicar a  susceptibilidade dos recém-nascidos prematuros a sepse tardia e a enterocolite necrosante. </a:t>
            </a:r>
            <a:endParaRPr lang="pt-BR" sz="3000" dirty="0" smtClean="0">
              <a:effectLst>
                <a:outerShdw blurRad="38100" dist="38100" dir="2700000" algn="tl">
                  <a:srgbClr val="C0C0C0"/>
                </a:outerShdw>
              </a:effectLst>
            </a:endParaRPr>
          </a:p>
        </p:txBody>
      </p:sp>
      <p:sp>
        <p:nvSpPr>
          <p:cNvPr id="40963" name="Rectangle 5"/>
          <p:cNvSpPr>
            <a:spLocks noChangeArrowheads="1"/>
          </p:cNvSpPr>
          <p:nvPr/>
        </p:nvSpPr>
        <p:spPr bwMode="auto">
          <a:xfrm>
            <a:off x="3962400" y="762000"/>
            <a:ext cx="4670425"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defTabSz="914400" eaLnBrk="1" hangingPunct="1"/>
            <a:r>
              <a:rPr lang="pt-BR" b="1">
                <a:solidFill>
                  <a:srgbClr val="0000FF"/>
                </a:solidFill>
                <a:latin typeface="Tahoma" pitchFamily="34" charset="0"/>
              </a:rPr>
              <a:t>Microbiota intestinal: amiga ou inimiga</a:t>
            </a:r>
          </a:p>
        </p:txBody>
      </p:sp>
      <p:sp>
        <p:nvSpPr>
          <p:cNvPr id="28678" name="Rectangle 6"/>
          <p:cNvSpPr>
            <a:spLocks noChangeArrowheads="1"/>
          </p:cNvSpPr>
          <p:nvPr/>
        </p:nvSpPr>
        <p:spPr bwMode="auto">
          <a:xfrm>
            <a:off x="7494588" y="6142038"/>
            <a:ext cx="1973262" cy="366712"/>
          </a:xfrm>
          <a:prstGeom prst="rect">
            <a:avLst/>
          </a:prstGeom>
          <a:noFill/>
          <a:ln w="9525">
            <a:noFill/>
            <a:miter lim="800000"/>
            <a:headEnd/>
            <a:tailEnd/>
          </a:ln>
          <a:effectLst/>
        </p:spPr>
        <p:txBody>
          <a:bodyPr wrap="none">
            <a:spAutoFit/>
          </a:bodyPr>
          <a:lstStyle/>
          <a:p>
            <a:pPr defTabSz="914400" eaLnBrk="1" hangingPunct="1">
              <a:defRPr/>
            </a:pPr>
            <a:r>
              <a:rPr lang="pt-BR" dirty="0">
                <a:effectLst>
                  <a:outerShdw blurRad="38100" dist="38100" dir="2700000" algn="tl">
                    <a:srgbClr val="333333"/>
                  </a:outerShdw>
                </a:effectLst>
                <a:latin typeface="Tahoma" pitchFamily="34" charset="0"/>
                <a:cs typeface="Arial" pitchFamily="34" charset="0"/>
              </a:rPr>
              <a:t>Kuppala VS, 2011</a:t>
            </a:r>
          </a:p>
        </p:txBody>
      </p:sp>
      <p:sp>
        <p:nvSpPr>
          <p:cNvPr id="40965" name="AutoShape 7"/>
          <p:cNvSpPr>
            <a:spLocks noChangeArrowheads="1"/>
          </p:cNvSpPr>
          <p:nvPr/>
        </p:nvSpPr>
        <p:spPr bwMode="auto">
          <a:xfrm flipH="1">
            <a:off x="0" y="3124200"/>
            <a:ext cx="609600" cy="876300"/>
          </a:xfrm>
          <a:prstGeom prst="curvedLeftArrow">
            <a:avLst>
              <a:gd name="adj1" fmla="val 28750"/>
              <a:gd name="adj2" fmla="val 57500"/>
              <a:gd name="adj3" fmla="val 33333"/>
            </a:avLst>
          </a:prstGeom>
          <a:solidFill>
            <a:schemeClr val="accent1"/>
          </a:solidFill>
          <a:ln w="9525">
            <a:solidFill>
              <a:srgbClr val="0000FF"/>
            </a:solidFill>
            <a:miter lim="800000"/>
            <a:headEnd/>
            <a:tailEnd/>
          </a:ln>
        </p:spPr>
        <p:txBody>
          <a:bodyPr wrap="none" anchor="ctr"/>
          <a:lstStyle/>
          <a:p>
            <a:pPr defTabSz="914400" eaLnBrk="1" hangingPunct="1"/>
            <a:endParaRPr lang="pt-BR">
              <a:latin typeface="Tahoma" pitchFamily="34" charset="0"/>
            </a:endParaRPr>
          </a:p>
        </p:txBody>
      </p:sp>
      <p:sp>
        <p:nvSpPr>
          <p:cNvPr id="18444" name="Rectangle 12"/>
          <p:cNvSpPr>
            <a:spLocks noChangeArrowheads="1"/>
          </p:cNvSpPr>
          <p:nvPr/>
        </p:nvSpPr>
        <p:spPr bwMode="auto">
          <a:xfrm>
            <a:off x="690563" y="150813"/>
            <a:ext cx="10972800" cy="601662"/>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defTabSz="914400" eaLnBrk="1" hangingPunct="1">
              <a:lnSpc>
                <a:spcPct val="90000"/>
              </a:lnSpc>
              <a:defRPr/>
            </a:pPr>
            <a:r>
              <a:rPr lang="pt-BR" sz="3200" b="1" dirty="0">
                <a:solidFill>
                  <a:srgbClr val="FFFF00"/>
                </a:solidFill>
                <a:effectLst>
                  <a:outerShdw blurRad="38100" dist="38100" dir="2700000" algn="tl">
                    <a:srgbClr val="FFFFFF"/>
                  </a:outerShdw>
                </a:effectLst>
                <a:latin typeface="Times New Roman" pitchFamily="18" charset="0"/>
                <a:cs typeface="Arial" pitchFamily="34" charset="0"/>
              </a:rPr>
              <a:t>Microbiota intestinal e enterocolite necrosante</a:t>
            </a:r>
          </a:p>
        </p:txBody>
      </p:sp>
      <p:pic>
        <p:nvPicPr>
          <p:cNvPr id="40967" name="Picture 12" descr="doc">
            <a:hlinkClick r:id="rId2" tooltip="Antibiotic_empirica_efeitos_adversos"/>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0550" y="61214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body" idx="4294967295"/>
          </p:nvPr>
        </p:nvSpPr>
        <p:spPr>
          <a:xfrm>
            <a:off x="239713" y="1752600"/>
            <a:ext cx="11952287" cy="4525963"/>
          </a:xfrm>
        </p:spPr>
        <p:txBody>
          <a:bodyPr/>
          <a:lstStyle/>
          <a:p>
            <a:pPr eaLnBrk="1" hangingPunct="1">
              <a:defRPr/>
            </a:pPr>
            <a:r>
              <a:rPr lang="pt-BR" dirty="0" smtClean="0">
                <a:effectLst>
                  <a:outerShdw blurRad="38100" dist="38100" dir="2700000" algn="tl">
                    <a:srgbClr val="C0C0C0"/>
                  </a:outerShdw>
                </a:effectLst>
              </a:rPr>
              <a:t>Cottom et al(2009):</a:t>
            </a:r>
            <a:r>
              <a:rPr lang="pt-BR" sz="2000" dirty="0" smtClean="0">
                <a:solidFill>
                  <a:srgbClr val="FF0000"/>
                </a:solidFill>
                <a:effectLst>
                  <a:outerShdw blurRad="38100" dist="38100" dir="2700000" algn="tl">
                    <a:srgbClr val="C0C0C0"/>
                  </a:outerShdw>
                </a:effectLst>
              </a:rPr>
              <a:t>enterocolite necrosante e morte</a:t>
            </a:r>
          </a:p>
          <a:p>
            <a:pPr eaLnBrk="1" hangingPunct="1">
              <a:defRPr/>
            </a:pPr>
            <a:r>
              <a:rPr lang="pt-BR" sz="2000" dirty="0" smtClean="0">
                <a:effectLst>
                  <a:outerShdw blurRad="38100" dist="38100" dir="2700000" algn="tl">
                    <a:srgbClr val="C0C0C0"/>
                  </a:outerShdw>
                </a:effectLst>
              </a:rPr>
              <a:t>4039 RN&lt;1000g</a:t>
            </a:r>
          </a:p>
        </p:txBody>
      </p:sp>
      <p:pic>
        <p:nvPicPr>
          <p:cNvPr id="41987" name="Picture 2"/>
          <p:cNvPicPr>
            <a:picLocks noChangeAspect="1" noChangeArrowheads="1"/>
          </p:cNvPicPr>
          <p:nvPr/>
        </p:nvPicPr>
        <p:blipFill>
          <a:blip r:embed="rId2">
            <a:lum bright="-18000"/>
            <a:extLst>
              <a:ext uri="{28A0092B-C50C-407E-A947-70E740481C1C}">
                <a14:useLocalDpi xmlns:a14="http://schemas.microsoft.com/office/drawing/2010/main" val="0"/>
              </a:ext>
            </a:extLst>
          </a:blip>
          <a:srcRect/>
          <a:stretch>
            <a:fillRect/>
          </a:stretch>
        </p:blipFill>
        <p:spPr bwMode="auto">
          <a:xfrm>
            <a:off x="239713" y="2714625"/>
            <a:ext cx="11639550" cy="4143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8" name="Line 4"/>
          <p:cNvSpPr>
            <a:spLocks noChangeShapeType="1"/>
          </p:cNvSpPr>
          <p:nvPr/>
        </p:nvSpPr>
        <p:spPr bwMode="auto">
          <a:xfrm>
            <a:off x="0" y="3933825"/>
            <a:ext cx="334963" cy="215900"/>
          </a:xfrm>
          <a:prstGeom prst="line">
            <a:avLst/>
          </a:prstGeom>
          <a:noFill/>
          <a:ln w="57150" cap="sq">
            <a:solidFill>
              <a:srgbClr val="FF3300"/>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1989" name="Line 5"/>
          <p:cNvSpPr>
            <a:spLocks noChangeShapeType="1"/>
          </p:cNvSpPr>
          <p:nvPr/>
        </p:nvSpPr>
        <p:spPr bwMode="auto">
          <a:xfrm>
            <a:off x="0" y="5013325"/>
            <a:ext cx="334963" cy="215900"/>
          </a:xfrm>
          <a:prstGeom prst="line">
            <a:avLst/>
          </a:prstGeom>
          <a:noFill/>
          <a:ln w="57150" cap="sq">
            <a:solidFill>
              <a:srgbClr val="FF3300"/>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1990" name="Rectangle 6"/>
          <p:cNvSpPr>
            <a:spLocks noChangeArrowheads="1"/>
          </p:cNvSpPr>
          <p:nvPr/>
        </p:nvSpPr>
        <p:spPr bwMode="auto">
          <a:xfrm>
            <a:off x="239713" y="5661025"/>
            <a:ext cx="11952287" cy="1196975"/>
          </a:xfrm>
          <a:prstGeom prst="rect">
            <a:avLst/>
          </a:prstGeom>
          <a:solidFill>
            <a:schemeClr val="accent1"/>
          </a:solidFill>
          <a:ln w="12700" cap="sq">
            <a:solidFill>
              <a:schemeClr val="tx1"/>
            </a:solidFill>
            <a:miter lim="800000"/>
            <a:headEnd type="none" w="sm" len="sm"/>
            <a:tailEnd type="none" w="sm" len="sm"/>
          </a:ln>
        </p:spPr>
        <p:txBody>
          <a:bodyPr wrap="none" anchor="ctr"/>
          <a:lstStyle/>
          <a:p>
            <a:pPr algn="r" defTabSz="914400"/>
            <a:endParaRPr lang="pt-BR" sz="2400">
              <a:latin typeface="Times New Roman" pitchFamily="18" charset="0"/>
            </a:endParaRPr>
          </a:p>
        </p:txBody>
      </p:sp>
      <p:sp>
        <p:nvSpPr>
          <p:cNvPr id="41991" name="Text Box 7"/>
          <p:cNvSpPr txBox="1">
            <a:spLocks noChangeArrowheads="1"/>
          </p:cNvSpPr>
          <p:nvPr/>
        </p:nvSpPr>
        <p:spPr bwMode="auto">
          <a:xfrm>
            <a:off x="246063" y="3357563"/>
            <a:ext cx="4478337"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algn="r" defTabSz="914400"/>
            <a:r>
              <a:rPr lang="pt-BR" b="1">
                <a:solidFill>
                  <a:srgbClr val="FF0000"/>
                </a:solidFill>
                <a:latin typeface="Times New Roman" pitchFamily="18" charset="0"/>
              </a:rPr>
              <a:t>Regressão logística multivariada</a:t>
            </a:r>
          </a:p>
        </p:txBody>
      </p:sp>
      <p:sp>
        <p:nvSpPr>
          <p:cNvPr id="41992" name="Text Box 8"/>
          <p:cNvSpPr txBox="1">
            <a:spLocks noChangeArrowheads="1"/>
          </p:cNvSpPr>
          <p:nvPr/>
        </p:nvSpPr>
        <p:spPr bwMode="auto">
          <a:xfrm>
            <a:off x="1943100" y="5734050"/>
            <a:ext cx="8069263" cy="1311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algn="ctr" defTabSz="914400"/>
            <a:r>
              <a:rPr lang="pt-BR" sz="2000">
                <a:latin typeface="Times New Roman" pitchFamily="18" charset="0"/>
              </a:rPr>
              <a:t>-Tempo prolongado de antibióticos altera o desenvolvimento fisiológico </a:t>
            </a:r>
          </a:p>
          <a:p>
            <a:pPr algn="ctr" defTabSz="914400"/>
            <a:r>
              <a:rPr lang="pt-BR" sz="2000">
                <a:latin typeface="Times New Roman" pitchFamily="18" charset="0"/>
              </a:rPr>
              <a:t>e imunológico intestinal        enterocolite necrosante</a:t>
            </a:r>
          </a:p>
          <a:p>
            <a:pPr algn="ctr" defTabSz="914400"/>
            <a:r>
              <a:rPr lang="pt-BR" sz="2000">
                <a:latin typeface="Times New Roman" pitchFamily="18" charset="0"/>
              </a:rPr>
              <a:t>-Redução da flora bacteriana     colonização por fungo      candidíase neonatal</a:t>
            </a:r>
          </a:p>
          <a:p>
            <a:pPr algn="ctr" defTabSz="914400"/>
            <a:endParaRPr lang="pt-BR" sz="2000">
              <a:latin typeface="Times New Roman" pitchFamily="18" charset="0"/>
            </a:endParaRPr>
          </a:p>
        </p:txBody>
      </p:sp>
      <p:sp>
        <p:nvSpPr>
          <p:cNvPr id="41993" name="Line 9"/>
          <p:cNvSpPr>
            <a:spLocks noChangeShapeType="1"/>
          </p:cNvSpPr>
          <p:nvPr/>
        </p:nvSpPr>
        <p:spPr bwMode="auto">
          <a:xfrm flipV="1">
            <a:off x="6191250" y="6092825"/>
            <a:ext cx="0" cy="215900"/>
          </a:xfrm>
          <a:prstGeom prst="line">
            <a:avLst/>
          </a:prstGeom>
          <a:noFill/>
          <a:ln w="5715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1994" name="Line 10"/>
          <p:cNvSpPr>
            <a:spLocks noChangeShapeType="1"/>
          </p:cNvSpPr>
          <p:nvPr/>
        </p:nvSpPr>
        <p:spPr bwMode="auto">
          <a:xfrm>
            <a:off x="5903913" y="6237288"/>
            <a:ext cx="192087" cy="0"/>
          </a:xfrm>
          <a:prstGeom prst="line">
            <a:avLst/>
          </a:prstGeom>
          <a:noFill/>
          <a:ln w="5715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1995" name="Line 11"/>
          <p:cNvSpPr>
            <a:spLocks noChangeShapeType="1"/>
          </p:cNvSpPr>
          <p:nvPr/>
        </p:nvSpPr>
        <p:spPr bwMode="auto">
          <a:xfrm>
            <a:off x="5029200" y="6553200"/>
            <a:ext cx="190500" cy="0"/>
          </a:xfrm>
          <a:prstGeom prst="line">
            <a:avLst/>
          </a:prstGeom>
          <a:noFill/>
          <a:ln w="5715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1996" name="Line 12"/>
          <p:cNvSpPr>
            <a:spLocks noChangeShapeType="1"/>
          </p:cNvSpPr>
          <p:nvPr/>
        </p:nvSpPr>
        <p:spPr bwMode="auto">
          <a:xfrm>
            <a:off x="7620000" y="6553200"/>
            <a:ext cx="228600" cy="0"/>
          </a:xfrm>
          <a:prstGeom prst="line">
            <a:avLst/>
          </a:prstGeom>
          <a:noFill/>
          <a:ln w="57150" cap="sq">
            <a:solidFill>
              <a:schemeClr val="tx1"/>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331779" name="Rectangle 2"/>
          <p:cNvSpPr>
            <a:spLocks noChangeArrowheads="1"/>
          </p:cNvSpPr>
          <p:nvPr/>
        </p:nvSpPr>
        <p:spPr bwMode="auto">
          <a:xfrm>
            <a:off x="719138" y="141288"/>
            <a:ext cx="10945812" cy="1143000"/>
          </a:xfrm>
          <a:prstGeom prst="rect">
            <a:avLst/>
          </a:prstGeom>
          <a:noFill/>
          <a:ln w="9525">
            <a:noFill/>
            <a:miter lim="800000"/>
            <a:headEnd/>
            <a:tailEnd/>
          </a:ln>
        </p:spPr>
        <p:txBody>
          <a:bodyPr anchor="ctr"/>
          <a:lstStyle/>
          <a:p>
            <a:pPr algn="ctr" defTabSz="912813">
              <a:defRPr/>
            </a:pPr>
            <a:r>
              <a:rPr kumimoji="1" lang="pt-BR" sz="4400" dirty="0">
                <a:solidFill>
                  <a:schemeClr val="tx2"/>
                </a:solidFill>
                <a:effectLst>
                  <a:outerShdw blurRad="38100" dist="38100" dir="2700000" algn="tl">
                    <a:srgbClr val="C0C0C0"/>
                  </a:outerShdw>
                </a:effectLst>
                <a:latin typeface="Tahoma" pitchFamily="34" charset="0"/>
              </a:rPr>
              <a:t/>
            </a:r>
            <a:br>
              <a:rPr kumimoji="1" lang="pt-BR" sz="4400" dirty="0">
                <a:solidFill>
                  <a:schemeClr val="tx2"/>
                </a:solidFill>
                <a:effectLst>
                  <a:outerShdw blurRad="38100" dist="38100" dir="2700000" algn="tl">
                    <a:srgbClr val="C0C0C0"/>
                  </a:outerShdw>
                </a:effectLst>
                <a:latin typeface="Tahoma" pitchFamily="34" charset="0"/>
              </a:rPr>
            </a:br>
            <a:r>
              <a:rPr kumimoji="1" lang="pt-BR" sz="2000" dirty="0">
                <a:solidFill>
                  <a:srgbClr val="FF0000"/>
                </a:solidFill>
                <a:effectLst>
                  <a:outerShdw blurRad="38100" dist="38100" dir="2700000" algn="tl">
                    <a:srgbClr val="C0C0C0"/>
                  </a:outerShdw>
                </a:effectLst>
                <a:latin typeface="Tahoma" pitchFamily="34" charset="0"/>
              </a:rPr>
              <a:t>Antibioticoterapia empírica prolongada (</a:t>
            </a:r>
            <a:r>
              <a:rPr kumimoji="1" lang="pt-BR" sz="2000" dirty="0">
                <a:solidFill>
                  <a:srgbClr val="FF0000"/>
                </a:solidFill>
                <a:effectLst>
                  <a:outerShdw blurRad="38100" dist="38100" dir="2700000" algn="tl">
                    <a:srgbClr val="C0C0C0"/>
                  </a:outerShdw>
                </a:effectLst>
                <a:latin typeface="Tahoma" pitchFamily="34" charset="0"/>
                <a:cs typeface="Tahoma" pitchFamily="34" charset="0"/>
              </a:rPr>
              <a:t>≥5dias;culturas negativas</a:t>
            </a:r>
            <a:r>
              <a:rPr kumimoji="1" lang="pt-BR" sz="3200" dirty="0">
                <a:solidFill>
                  <a:srgbClr val="FF0000"/>
                </a:solidFill>
                <a:effectLst>
                  <a:outerShdw blurRad="38100" dist="38100" dir="2700000" algn="tl">
                    <a:srgbClr val="C0C0C0"/>
                  </a:outerShdw>
                </a:effectLst>
                <a:latin typeface="Tahoma" pitchFamily="34" charset="0"/>
                <a:cs typeface="Tahoma" pitchFamily="34" charset="0"/>
              </a:rPr>
              <a:t>)</a:t>
            </a:r>
            <a:r>
              <a:rPr kumimoji="1" lang="pt-BR" sz="3200" dirty="0">
                <a:solidFill>
                  <a:srgbClr val="FF0000"/>
                </a:solidFill>
                <a:effectLst>
                  <a:outerShdw blurRad="38100" dist="38100" dir="2700000" algn="tl">
                    <a:srgbClr val="C0C0C0"/>
                  </a:outerShdw>
                </a:effectLst>
                <a:latin typeface="Tahoma" pitchFamily="34" charset="0"/>
              </a:rPr>
              <a:t/>
            </a:r>
            <a:br>
              <a:rPr kumimoji="1" lang="pt-BR" sz="3200" dirty="0">
                <a:solidFill>
                  <a:srgbClr val="FF0000"/>
                </a:solidFill>
                <a:effectLst>
                  <a:outerShdw blurRad="38100" dist="38100" dir="2700000" algn="tl">
                    <a:srgbClr val="C0C0C0"/>
                  </a:outerShdw>
                </a:effectLst>
                <a:latin typeface="Tahoma" pitchFamily="34" charset="0"/>
              </a:rPr>
            </a:br>
            <a:endParaRPr kumimoji="1" lang="pt-BR" sz="3200" b="1" dirty="0">
              <a:solidFill>
                <a:srgbClr val="FF0000"/>
              </a:solidFill>
              <a:effectLst>
                <a:outerShdw blurRad="38100" dist="38100" dir="2700000" algn="tl">
                  <a:srgbClr val="C0C0C0"/>
                </a:outerShdw>
              </a:effectLst>
              <a:latin typeface="Tahoma" pitchFamily="34" charset="0"/>
            </a:endParaRPr>
          </a:p>
        </p:txBody>
      </p:sp>
      <p:pic>
        <p:nvPicPr>
          <p:cNvPr id="41998" name="Picture 14" descr="DSC0145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41375" y="752475"/>
            <a:ext cx="1370013"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99" name="Text Box 16"/>
          <p:cNvSpPr txBox="1">
            <a:spLocks noChangeArrowheads="1"/>
          </p:cNvSpPr>
          <p:nvPr/>
        </p:nvSpPr>
        <p:spPr bwMode="auto">
          <a:xfrm>
            <a:off x="6537325" y="1196975"/>
            <a:ext cx="4633913"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algn="ctr" defTabSz="914400"/>
            <a:r>
              <a:rPr lang="pt-BR" sz="1600" b="1">
                <a:solidFill>
                  <a:srgbClr val="FF0066"/>
                </a:solidFill>
                <a:latin typeface="Times New Roman" pitchFamily="18" charset="0"/>
              </a:rPr>
              <a:t>Patel, 2011:50% sem bacteremia provada recebem </a:t>
            </a:r>
          </a:p>
          <a:p>
            <a:pPr algn="ctr" defTabSz="914400"/>
            <a:r>
              <a:rPr lang="pt-BR" sz="1600" b="1">
                <a:solidFill>
                  <a:srgbClr val="FF0066"/>
                </a:solidFill>
                <a:latin typeface="Times New Roman" pitchFamily="18" charset="0"/>
              </a:rPr>
              <a:t>tratamento para a sepse</a:t>
            </a:r>
          </a:p>
          <a:p>
            <a:pPr algn="ctr" defTabSz="914400"/>
            <a:r>
              <a:rPr lang="pt-BR" sz="1600" b="1">
                <a:solidFill>
                  <a:srgbClr val="FF0066"/>
                </a:solidFill>
                <a:latin typeface="Times New Roman" pitchFamily="18" charset="0"/>
              </a:rPr>
              <a:t>(situação diagnostica problemática!)</a:t>
            </a:r>
          </a:p>
        </p:txBody>
      </p:sp>
      <p:sp>
        <p:nvSpPr>
          <p:cNvPr id="42000" name="AutoShape 17"/>
          <p:cNvSpPr>
            <a:spLocks noChangeArrowheads="1"/>
          </p:cNvSpPr>
          <p:nvPr/>
        </p:nvSpPr>
        <p:spPr bwMode="auto">
          <a:xfrm>
            <a:off x="5040313" y="1052513"/>
            <a:ext cx="865187" cy="287337"/>
          </a:xfrm>
          <a:prstGeom prst="lightningBolt">
            <a:avLst/>
          </a:prstGeom>
          <a:solidFill>
            <a:srgbClr val="FF0000"/>
          </a:solidFill>
          <a:ln w="12700" cap="sq">
            <a:solidFill>
              <a:schemeClr val="tx1"/>
            </a:solidFill>
            <a:miter lim="800000"/>
            <a:headEnd type="none" w="sm" len="sm"/>
            <a:tailEnd type="none" w="sm" len="sm"/>
          </a:ln>
        </p:spPr>
        <p:txBody>
          <a:bodyPr wrap="none" anchor="ctr"/>
          <a:lstStyle/>
          <a:p>
            <a:pPr algn="r" defTabSz="914400"/>
            <a:endParaRPr lang="pt-BR" sz="2400">
              <a:latin typeface="Times New Roman" pitchFamily="18" charset="0"/>
            </a:endParaRPr>
          </a:p>
        </p:txBody>
      </p:sp>
      <p:sp>
        <p:nvSpPr>
          <p:cNvPr id="42001" name="Line 4"/>
          <p:cNvSpPr>
            <a:spLocks noChangeShapeType="1"/>
          </p:cNvSpPr>
          <p:nvPr/>
        </p:nvSpPr>
        <p:spPr bwMode="auto">
          <a:xfrm>
            <a:off x="8302625" y="3860800"/>
            <a:ext cx="334963" cy="215900"/>
          </a:xfrm>
          <a:prstGeom prst="line">
            <a:avLst/>
          </a:prstGeom>
          <a:noFill/>
          <a:ln w="57150" cap="sq">
            <a:solidFill>
              <a:srgbClr val="FF3300"/>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2002" name="Line 4"/>
          <p:cNvSpPr>
            <a:spLocks noChangeShapeType="1"/>
          </p:cNvSpPr>
          <p:nvPr/>
        </p:nvSpPr>
        <p:spPr bwMode="auto">
          <a:xfrm>
            <a:off x="8401050" y="5013325"/>
            <a:ext cx="333375" cy="215900"/>
          </a:xfrm>
          <a:prstGeom prst="line">
            <a:avLst/>
          </a:prstGeom>
          <a:noFill/>
          <a:ln w="57150" cap="sq">
            <a:solidFill>
              <a:srgbClr val="FF3300"/>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18444" name="Rectangle 12"/>
          <p:cNvSpPr>
            <a:spLocks noChangeArrowheads="1"/>
          </p:cNvSpPr>
          <p:nvPr/>
        </p:nvSpPr>
        <p:spPr bwMode="auto">
          <a:xfrm>
            <a:off x="608013" y="-198438"/>
            <a:ext cx="10972800" cy="611188"/>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defTabSz="914400" eaLnBrk="1" hangingPunct="1">
              <a:lnSpc>
                <a:spcPct val="90000"/>
              </a:lnSpc>
              <a:defRPr/>
            </a:pPr>
            <a:r>
              <a:rPr lang="pt-BR" sz="3200" b="1" dirty="0">
                <a:solidFill>
                  <a:srgbClr val="FFFF00"/>
                </a:solidFill>
                <a:effectLst>
                  <a:outerShdw blurRad="38100" dist="38100" dir="2700000" algn="tl">
                    <a:srgbClr val="FFFFFF"/>
                  </a:outerShdw>
                </a:effectLst>
                <a:latin typeface="Times New Roman" pitchFamily="18" charset="0"/>
                <a:cs typeface="Arial" pitchFamily="34" charset="0"/>
              </a:rPr>
              <a:t>Microbiota intestinal e enterocolite necrosante</a:t>
            </a:r>
          </a:p>
        </p:txBody>
      </p:sp>
      <p:pic>
        <p:nvPicPr>
          <p:cNvPr id="42004" name="Picture 24" descr="ppt">
            <a:hlinkClick r:id="rId4" tooltip="Antibioticoterapia empirica-ECN"/>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11963" y="21082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body" idx="4294967295"/>
          </p:nvPr>
        </p:nvSpPr>
        <p:spPr>
          <a:xfrm>
            <a:off x="760413" y="1066800"/>
            <a:ext cx="10972800" cy="4525963"/>
          </a:xfrm>
        </p:spPr>
        <p:txBody>
          <a:bodyPr/>
          <a:lstStyle/>
          <a:p>
            <a:pPr eaLnBrk="1" hangingPunct="1">
              <a:defRPr/>
            </a:pPr>
            <a:r>
              <a:rPr lang="pt-BR" sz="2000" dirty="0" smtClean="0">
                <a:effectLst>
                  <a:outerShdw blurRad="38100" dist="38100" dir="2700000" algn="tl">
                    <a:srgbClr val="C0C0C0"/>
                  </a:outerShdw>
                </a:effectLst>
              </a:rPr>
              <a:t>Alexander et al (2011):estudo caso-controle (com e sem enterocolite necrosante-ECN)</a:t>
            </a:r>
          </a:p>
        </p:txBody>
      </p:sp>
      <p:sp>
        <p:nvSpPr>
          <p:cNvPr id="331779" name="Rectangle 2"/>
          <p:cNvSpPr>
            <a:spLocks noChangeArrowheads="1"/>
          </p:cNvSpPr>
          <p:nvPr/>
        </p:nvSpPr>
        <p:spPr bwMode="auto">
          <a:xfrm>
            <a:off x="1246188" y="0"/>
            <a:ext cx="10945812" cy="1143000"/>
          </a:xfrm>
          <a:prstGeom prst="rect">
            <a:avLst/>
          </a:prstGeom>
          <a:noFill/>
          <a:ln w="9525">
            <a:noFill/>
            <a:miter lim="800000"/>
            <a:headEnd/>
            <a:tailEnd/>
          </a:ln>
        </p:spPr>
        <p:txBody>
          <a:bodyPr anchor="ctr"/>
          <a:lstStyle/>
          <a:p>
            <a:pPr algn="ctr" defTabSz="912813">
              <a:defRPr/>
            </a:pPr>
            <a:r>
              <a:rPr kumimoji="1" lang="pt-BR" sz="4400" dirty="0">
                <a:solidFill>
                  <a:schemeClr val="tx2"/>
                </a:solidFill>
                <a:effectLst>
                  <a:outerShdw blurRad="38100" dist="38100" dir="2700000" algn="tl">
                    <a:srgbClr val="C0C0C0"/>
                  </a:outerShdw>
                </a:effectLst>
                <a:latin typeface="Tahoma" pitchFamily="34" charset="0"/>
              </a:rPr>
              <a:t/>
            </a:r>
            <a:br>
              <a:rPr kumimoji="1" lang="pt-BR" sz="4400" dirty="0">
                <a:solidFill>
                  <a:schemeClr val="tx2"/>
                </a:solidFill>
                <a:effectLst>
                  <a:outerShdw blurRad="38100" dist="38100" dir="2700000" algn="tl">
                    <a:srgbClr val="C0C0C0"/>
                  </a:outerShdw>
                </a:effectLst>
                <a:latin typeface="Tahoma" pitchFamily="34" charset="0"/>
              </a:rPr>
            </a:br>
            <a:r>
              <a:rPr kumimoji="1" lang="pt-BR" sz="2000" dirty="0">
                <a:solidFill>
                  <a:srgbClr val="FF0000"/>
                </a:solidFill>
                <a:effectLst>
                  <a:outerShdw blurRad="38100" dist="38100" dir="2700000" algn="tl">
                    <a:srgbClr val="C0C0C0"/>
                  </a:outerShdw>
                </a:effectLst>
                <a:latin typeface="Tahoma" pitchFamily="34" charset="0"/>
              </a:rPr>
              <a:t>Antibioticoterapia empírica prolongada (</a:t>
            </a:r>
            <a:r>
              <a:rPr kumimoji="1" lang="pt-BR" sz="2000" dirty="0">
                <a:solidFill>
                  <a:srgbClr val="FF0000"/>
                </a:solidFill>
                <a:effectLst>
                  <a:outerShdw blurRad="38100" dist="38100" dir="2700000" algn="tl">
                    <a:srgbClr val="C0C0C0"/>
                  </a:outerShdw>
                </a:effectLst>
                <a:latin typeface="Tahoma" pitchFamily="34" charset="0"/>
                <a:cs typeface="Tahoma" pitchFamily="34" charset="0"/>
              </a:rPr>
              <a:t>≥5dias;culturas negativas</a:t>
            </a:r>
            <a:r>
              <a:rPr kumimoji="1" lang="pt-BR" sz="3200" dirty="0">
                <a:solidFill>
                  <a:srgbClr val="FF0000"/>
                </a:solidFill>
                <a:effectLst>
                  <a:outerShdw blurRad="38100" dist="38100" dir="2700000" algn="tl">
                    <a:srgbClr val="C0C0C0"/>
                  </a:outerShdw>
                </a:effectLst>
                <a:latin typeface="Tahoma" pitchFamily="34" charset="0"/>
                <a:cs typeface="Tahoma" pitchFamily="34" charset="0"/>
              </a:rPr>
              <a:t>)</a:t>
            </a:r>
            <a:r>
              <a:rPr kumimoji="1" lang="pt-BR" sz="3200" dirty="0">
                <a:solidFill>
                  <a:srgbClr val="FF0000"/>
                </a:solidFill>
                <a:effectLst>
                  <a:outerShdw blurRad="38100" dist="38100" dir="2700000" algn="tl">
                    <a:srgbClr val="C0C0C0"/>
                  </a:outerShdw>
                </a:effectLst>
                <a:latin typeface="Tahoma" pitchFamily="34" charset="0"/>
              </a:rPr>
              <a:t/>
            </a:r>
            <a:br>
              <a:rPr kumimoji="1" lang="pt-BR" sz="3200" dirty="0">
                <a:solidFill>
                  <a:srgbClr val="FF0000"/>
                </a:solidFill>
                <a:effectLst>
                  <a:outerShdw blurRad="38100" dist="38100" dir="2700000" algn="tl">
                    <a:srgbClr val="C0C0C0"/>
                  </a:outerShdw>
                </a:effectLst>
                <a:latin typeface="Tahoma" pitchFamily="34" charset="0"/>
              </a:rPr>
            </a:br>
            <a:endParaRPr kumimoji="1" lang="pt-BR" sz="3200" b="1" dirty="0">
              <a:solidFill>
                <a:srgbClr val="FF0000"/>
              </a:solidFill>
              <a:effectLst>
                <a:outerShdw blurRad="38100" dist="38100" dir="2700000" algn="tl">
                  <a:srgbClr val="C0C0C0"/>
                </a:outerShdw>
              </a:effectLst>
              <a:latin typeface="Tahoma" pitchFamily="34" charset="0"/>
            </a:endParaRPr>
          </a:p>
        </p:txBody>
      </p:sp>
      <p:pic>
        <p:nvPicPr>
          <p:cNvPr id="4301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00150" y="3213100"/>
            <a:ext cx="9578975" cy="3408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3013" name="Rectangle 5"/>
          <p:cNvSpPr>
            <a:spLocks noChangeArrowheads="1"/>
          </p:cNvSpPr>
          <p:nvPr/>
        </p:nvSpPr>
        <p:spPr bwMode="auto">
          <a:xfrm>
            <a:off x="719138" y="1628775"/>
            <a:ext cx="10972800" cy="1181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ctr" defTabSz="914400">
              <a:lnSpc>
                <a:spcPct val="90000"/>
              </a:lnSpc>
              <a:spcBef>
                <a:spcPct val="20000"/>
              </a:spcBef>
              <a:buClr>
                <a:schemeClr val="accent1"/>
              </a:buClr>
              <a:buSzPct val="75000"/>
              <a:buFont typeface="Wingdings" pitchFamily="2" charset="2"/>
              <a:buNone/>
            </a:pPr>
            <a:r>
              <a:rPr kumimoji="1" lang="pt-BR" b="1">
                <a:latin typeface="Tahoma" pitchFamily="34" charset="0"/>
              </a:rPr>
              <a:t>Após 1-2 dias de exposição ao antibiótico, o risco de desenvolver ECN aumentou 1,19 vezes e continuou a aumentar com a exposição adicional ao antibiótico ( 1,43 para 3-4 dias; 1,71 para 5-6 dias; 2,05 para 7-8 dias; 2,45 para 9 a 10 dias e 2,94 acima de 10 dias)</a:t>
            </a:r>
          </a:p>
          <a:p>
            <a:pPr marL="342900" indent="-342900" algn="ctr" defTabSz="914400">
              <a:lnSpc>
                <a:spcPct val="90000"/>
              </a:lnSpc>
              <a:spcBef>
                <a:spcPct val="20000"/>
              </a:spcBef>
              <a:buClr>
                <a:schemeClr val="accent1"/>
              </a:buClr>
              <a:buSzPct val="75000"/>
              <a:buFont typeface="Wingdings" pitchFamily="2" charset="2"/>
              <a:buChar char="n"/>
            </a:pPr>
            <a:endParaRPr kumimoji="1" lang="pt-BR" b="1">
              <a:latin typeface="Tahoma" pitchFamily="34" charset="0"/>
            </a:endParaRPr>
          </a:p>
        </p:txBody>
      </p:sp>
      <p:sp>
        <p:nvSpPr>
          <p:cNvPr id="43014" name="Text Box 6"/>
          <p:cNvSpPr txBox="1">
            <a:spLocks noChangeArrowheads="1"/>
          </p:cNvSpPr>
          <p:nvPr/>
        </p:nvSpPr>
        <p:spPr bwMode="auto">
          <a:xfrm>
            <a:off x="230188" y="2819400"/>
            <a:ext cx="11501437"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sq">
                <a:solidFill>
                  <a:srgbClr val="000000"/>
                </a:solidFill>
                <a:miter lim="800000"/>
                <a:headEnd type="none" w="sm" len="sm"/>
                <a:tailEnd type="none" w="sm" len="sm"/>
              </a14:hiddenLine>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algn="r" defTabSz="914400"/>
            <a:r>
              <a:rPr lang="pt-BR" sz="2000" b="1">
                <a:solidFill>
                  <a:srgbClr val="FF0000"/>
                </a:solidFill>
                <a:latin typeface="Times New Roman" pitchFamily="18" charset="0"/>
              </a:rPr>
              <a:t>Nos RN SEM SEPSE, A exposição ao antibiótico foi um risco significativamente independente para ECN</a:t>
            </a:r>
          </a:p>
        </p:txBody>
      </p:sp>
      <p:pic>
        <p:nvPicPr>
          <p:cNvPr id="43015" name="Picture 7" descr="a-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78888" y="4652963"/>
            <a:ext cx="1871662" cy="1028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44" name="Rectangle 12"/>
          <p:cNvSpPr>
            <a:spLocks noChangeArrowheads="1"/>
          </p:cNvSpPr>
          <p:nvPr/>
        </p:nvSpPr>
        <p:spPr bwMode="auto">
          <a:xfrm>
            <a:off x="515938" y="0"/>
            <a:ext cx="10972800" cy="59055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defTabSz="914400" eaLnBrk="1" hangingPunct="1">
              <a:lnSpc>
                <a:spcPct val="90000"/>
              </a:lnSpc>
              <a:defRPr/>
            </a:pPr>
            <a:r>
              <a:rPr lang="pt-BR" sz="3200" b="1" dirty="0">
                <a:solidFill>
                  <a:srgbClr val="FFFF00"/>
                </a:solidFill>
                <a:effectLst>
                  <a:outerShdw blurRad="38100" dist="38100" dir="2700000" algn="tl">
                    <a:srgbClr val="FFFFFF"/>
                  </a:outerShdw>
                </a:effectLst>
                <a:latin typeface="Times New Roman" pitchFamily="18" charset="0"/>
                <a:cs typeface="Arial" pitchFamily="34" charset="0"/>
              </a:rPr>
              <a:t>Microbiota intestinal e enterocolite necrosante</a:t>
            </a:r>
          </a:p>
        </p:txBody>
      </p:sp>
      <p:pic>
        <p:nvPicPr>
          <p:cNvPr id="43017" name="Picture 14" descr="ppt">
            <a:hlinkClick r:id="rId4" tooltip="Antibiotico_enterocolite-necrosante"/>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553700" y="109855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body" idx="4294967295"/>
          </p:nvPr>
        </p:nvSpPr>
        <p:spPr>
          <a:xfrm>
            <a:off x="608013" y="914400"/>
            <a:ext cx="10972800" cy="4525963"/>
          </a:xfrm>
        </p:spPr>
        <p:txBody>
          <a:bodyPr/>
          <a:lstStyle/>
          <a:p>
            <a:pPr eaLnBrk="1" hangingPunct="1">
              <a:defRPr/>
            </a:pPr>
            <a:r>
              <a:rPr lang="pt-BR" dirty="0" smtClean="0">
                <a:effectLst>
                  <a:outerShdw blurRad="38100" dist="38100" dir="2700000" algn="tl">
                    <a:srgbClr val="C0C0C0"/>
                  </a:outerShdw>
                </a:effectLst>
              </a:rPr>
              <a:t>Kuppala VS, 2011:365 RN </a:t>
            </a:r>
            <a:r>
              <a:rPr lang="pt-BR" dirty="0" smtClean="0">
                <a:effectLst>
                  <a:outerShdw blurRad="38100" dist="38100" dir="2700000" algn="tl">
                    <a:srgbClr val="C0C0C0"/>
                  </a:outerShdw>
                </a:effectLst>
                <a:cs typeface="Tahoma" pitchFamily="34" charset="0"/>
              </a:rPr>
              <a:t>≤32sem;≤1500g</a:t>
            </a:r>
          </a:p>
          <a:p>
            <a:pPr eaLnBrk="1" hangingPunct="1">
              <a:defRPr/>
            </a:pPr>
            <a:r>
              <a:rPr lang="pt-BR" sz="2000" dirty="0" smtClean="0">
                <a:effectLst>
                  <a:outerShdw blurRad="38100" dist="38100" dir="2700000" algn="tl">
                    <a:srgbClr val="C0C0C0"/>
                  </a:outerShdw>
                </a:effectLst>
                <a:cs typeface="Tahoma" pitchFamily="34" charset="0"/>
              </a:rPr>
              <a:t>Regressão logística (controle de IG, peso, rotura prematura de membrana, vent mec, uso de leite materno)</a:t>
            </a:r>
          </a:p>
        </p:txBody>
      </p:sp>
      <p:sp>
        <p:nvSpPr>
          <p:cNvPr id="331779" name="Rectangle 2"/>
          <p:cNvSpPr>
            <a:spLocks noChangeArrowheads="1"/>
          </p:cNvSpPr>
          <p:nvPr/>
        </p:nvSpPr>
        <p:spPr bwMode="auto">
          <a:xfrm>
            <a:off x="684213" y="0"/>
            <a:ext cx="10945812" cy="1143000"/>
          </a:xfrm>
          <a:prstGeom prst="rect">
            <a:avLst/>
          </a:prstGeom>
          <a:noFill/>
          <a:ln w="9525">
            <a:noFill/>
            <a:miter lim="800000"/>
            <a:headEnd/>
            <a:tailEnd/>
          </a:ln>
        </p:spPr>
        <p:txBody>
          <a:bodyPr anchor="ctr"/>
          <a:lstStyle/>
          <a:p>
            <a:pPr algn="ctr" defTabSz="912813">
              <a:defRPr/>
            </a:pPr>
            <a:r>
              <a:rPr kumimoji="1" lang="pt-BR" sz="4400" dirty="0">
                <a:solidFill>
                  <a:schemeClr val="tx2"/>
                </a:solidFill>
                <a:effectLst>
                  <a:outerShdw blurRad="38100" dist="38100" dir="2700000" algn="tl">
                    <a:srgbClr val="C0C0C0"/>
                  </a:outerShdw>
                </a:effectLst>
                <a:latin typeface="Tahoma" pitchFamily="34" charset="0"/>
              </a:rPr>
              <a:t/>
            </a:r>
            <a:br>
              <a:rPr kumimoji="1" lang="pt-BR" sz="4400" dirty="0">
                <a:solidFill>
                  <a:schemeClr val="tx2"/>
                </a:solidFill>
                <a:effectLst>
                  <a:outerShdw blurRad="38100" dist="38100" dir="2700000" algn="tl">
                    <a:srgbClr val="C0C0C0"/>
                  </a:outerShdw>
                </a:effectLst>
                <a:latin typeface="Tahoma" pitchFamily="34" charset="0"/>
              </a:rPr>
            </a:br>
            <a:r>
              <a:rPr kumimoji="1" lang="pt-BR" sz="2000" dirty="0">
                <a:solidFill>
                  <a:srgbClr val="FF0000"/>
                </a:solidFill>
                <a:effectLst>
                  <a:outerShdw blurRad="38100" dist="38100" dir="2700000" algn="tl">
                    <a:srgbClr val="C0C0C0"/>
                  </a:outerShdw>
                </a:effectLst>
                <a:latin typeface="Tahoma" pitchFamily="34" charset="0"/>
              </a:rPr>
              <a:t>Antibioticoterapia empírica prolongada (</a:t>
            </a:r>
            <a:r>
              <a:rPr kumimoji="1" lang="pt-BR" sz="2000" dirty="0">
                <a:solidFill>
                  <a:srgbClr val="FF0000"/>
                </a:solidFill>
                <a:effectLst>
                  <a:outerShdw blurRad="38100" dist="38100" dir="2700000" algn="tl">
                    <a:srgbClr val="C0C0C0"/>
                  </a:outerShdw>
                </a:effectLst>
                <a:latin typeface="Tahoma" pitchFamily="34" charset="0"/>
                <a:cs typeface="Tahoma" pitchFamily="34" charset="0"/>
              </a:rPr>
              <a:t>≥5dias;culturas negativas</a:t>
            </a:r>
            <a:r>
              <a:rPr kumimoji="1" lang="pt-BR" sz="3200" dirty="0">
                <a:solidFill>
                  <a:srgbClr val="FF0000"/>
                </a:solidFill>
                <a:effectLst>
                  <a:outerShdw blurRad="38100" dist="38100" dir="2700000" algn="tl">
                    <a:srgbClr val="C0C0C0"/>
                  </a:outerShdw>
                </a:effectLst>
                <a:latin typeface="Tahoma" pitchFamily="34" charset="0"/>
                <a:cs typeface="Tahoma" pitchFamily="34" charset="0"/>
              </a:rPr>
              <a:t>)</a:t>
            </a:r>
            <a:r>
              <a:rPr kumimoji="1" lang="pt-BR" sz="3200" dirty="0">
                <a:solidFill>
                  <a:srgbClr val="FF0000"/>
                </a:solidFill>
                <a:effectLst>
                  <a:outerShdw blurRad="38100" dist="38100" dir="2700000" algn="tl">
                    <a:srgbClr val="C0C0C0"/>
                  </a:outerShdw>
                </a:effectLst>
                <a:latin typeface="Tahoma" pitchFamily="34" charset="0"/>
              </a:rPr>
              <a:t/>
            </a:r>
            <a:br>
              <a:rPr kumimoji="1" lang="pt-BR" sz="3200" dirty="0">
                <a:solidFill>
                  <a:srgbClr val="FF0000"/>
                </a:solidFill>
                <a:effectLst>
                  <a:outerShdw blurRad="38100" dist="38100" dir="2700000" algn="tl">
                    <a:srgbClr val="C0C0C0"/>
                  </a:outerShdw>
                </a:effectLst>
                <a:latin typeface="Tahoma" pitchFamily="34" charset="0"/>
              </a:rPr>
            </a:br>
            <a:endParaRPr kumimoji="1" lang="pt-BR" sz="3200" b="1" dirty="0">
              <a:solidFill>
                <a:srgbClr val="FF0000"/>
              </a:solidFill>
              <a:effectLst>
                <a:outerShdw blurRad="38100" dist="38100" dir="2700000" algn="tl">
                  <a:srgbClr val="C0C0C0"/>
                </a:outerShdw>
              </a:effectLst>
              <a:latin typeface="Tahoma" pitchFamily="34" charset="0"/>
            </a:endParaRPr>
          </a:p>
        </p:txBody>
      </p:sp>
      <p:pic>
        <p:nvPicPr>
          <p:cNvPr id="4403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2813" y="2636838"/>
            <a:ext cx="10847387" cy="3189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4037" name="Rectangle 5"/>
          <p:cNvSpPr>
            <a:spLocks noChangeArrowheads="1"/>
          </p:cNvSpPr>
          <p:nvPr/>
        </p:nvSpPr>
        <p:spPr bwMode="auto">
          <a:xfrm>
            <a:off x="719138" y="5805488"/>
            <a:ext cx="109728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342900" indent="-342900" algn="ctr" defTabSz="914400">
              <a:spcBef>
                <a:spcPct val="20000"/>
              </a:spcBef>
              <a:buClr>
                <a:schemeClr val="accent1"/>
              </a:buClr>
              <a:buSzPct val="75000"/>
              <a:buFont typeface="Wingdings" pitchFamily="2" charset="2"/>
              <a:buNone/>
            </a:pPr>
            <a:r>
              <a:rPr kumimoji="1" lang="pt-BR" b="1">
                <a:solidFill>
                  <a:srgbClr val="FF0000"/>
                </a:solidFill>
                <a:latin typeface="Tahoma" pitchFamily="34" charset="0"/>
              </a:rPr>
              <a:t>para cada dia de antibioticoterapia empírica inicial, a odds ratio (OR) para sepse tardia, enterocolite necrosante ou morte aumentou significativamente. </a:t>
            </a:r>
          </a:p>
        </p:txBody>
      </p:sp>
      <p:sp>
        <p:nvSpPr>
          <p:cNvPr id="44038" name="Line 6"/>
          <p:cNvSpPr>
            <a:spLocks noChangeShapeType="1"/>
          </p:cNvSpPr>
          <p:nvPr/>
        </p:nvSpPr>
        <p:spPr bwMode="auto">
          <a:xfrm>
            <a:off x="623888" y="2852738"/>
            <a:ext cx="576262" cy="504825"/>
          </a:xfrm>
          <a:prstGeom prst="line">
            <a:avLst/>
          </a:prstGeom>
          <a:noFill/>
          <a:ln w="57150" cap="sq">
            <a:solidFill>
              <a:srgbClr val="6600FF"/>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4039" name="Line 7"/>
          <p:cNvSpPr>
            <a:spLocks noChangeShapeType="1"/>
          </p:cNvSpPr>
          <p:nvPr/>
        </p:nvSpPr>
        <p:spPr bwMode="auto">
          <a:xfrm>
            <a:off x="5519738" y="3573463"/>
            <a:ext cx="288925" cy="0"/>
          </a:xfrm>
          <a:prstGeom prst="line">
            <a:avLst/>
          </a:prstGeom>
          <a:noFill/>
          <a:ln w="57150" cap="sq">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4040" name="Line 8"/>
          <p:cNvSpPr>
            <a:spLocks noChangeShapeType="1"/>
          </p:cNvSpPr>
          <p:nvPr/>
        </p:nvSpPr>
        <p:spPr bwMode="auto">
          <a:xfrm flipV="1">
            <a:off x="5327650" y="3716338"/>
            <a:ext cx="481013" cy="144462"/>
          </a:xfrm>
          <a:prstGeom prst="line">
            <a:avLst/>
          </a:prstGeom>
          <a:noFill/>
          <a:ln w="38100" cap="sq">
            <a:solidFill>
              <a:srgbClr val="FF0000"/>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4041" name="Line 9"/>
          <p:cNvSpPr>
            <a:spLocks noChangeShapeType="1"/>
          </p:cNvSpPr>
          <p:nvPr/>
        </p:nvSpPr>
        <p:spPr bwMode="auto">
          <a:xfrm flipH="1">
            <a:off x="6172200" y="3962400"/>
            <a:ext cx="287338" cy="0"/>
          </a:xfrm>
          <a:prstGeom prst="line">
            <a:avLst/>
          </a:prstGeom>
          <a:noFill/>
          <a:ln w="57150" cap="sq">
            <a:solidFill>
              <a:srgbClr val="6600FF"/>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44042" name="Line 10"/>
          <p:cNvSpPr>
            <a:spLocks noChangeShapeType="1"/>
          </p:cNvSpPr>
          <p:nvPr/>
        </p:nvSpPr>
        <p:spPr bwMode="auto">
          <a:xfrm flipH="1" flipV="1">
            <a:off x="6191250" y="4149725"/>
            <a:ext cx="287338" cy="142875"/>
          </a:xfrm>
          <a:prstGeom prst="line">
            <a:avLst/>
          </a:prstGeom>
          <a:noFill/>
          <a:ln w="38100" cap="sq">
            <a:solidFill>
              <a:srgbClr val="6600FF"/>
            </a:solidFill>
            <a:round/>
            <a:headEnd type="none" w="sm" len="sm"/>
            <a:tailEnd type="triangle" w="sm" len="sm"/>
          </a:ln>
          <a:extLst>
            <a:ext uri="{909E8E84-426E-40DD-AFC4-6F175D3DCCD1}">
              <a14:hiddenFill xmlns:a14="http://schemas.microsoft.com/office/drawing/2010/main">
                <a:noFill/>
              </a14:hiddenFill>
            </a:ext>
          </a:extLst>
        </p:spPr>
        <p:txBody>
          <a:bodyPr wrap="none"/>
          <a:lstStyle/>
          <a:p>
            <a:endParaRPr lang="pt-BR"/>
          </a:p>
        </p:txBody>
      </p:sp>
      <p:sp>
        <p:nvSpPr>
          <p:cNvPr id="18444" name="Rectangle 12"/>
          <p:cNvSpPr>
            <a:spLocks noChangeArrowheads="1"/>
          </p:cNvSpPr>
          <p:nvPr/>
        </p:nvSpPr>
        <p:spPr bwMode="auto">
          <a:xfrm>
            <a:off x="608013" y="-198438"/>
            <a:ext cx="10972800" cy="590551"/>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nchorCtr="1"/>
          <a:lstStyle/>
          <a:p>
            <a:pPr defTabSz="914400" eaLnBrk="1" hangingPunct="1">
              <a:lnSpc>
                <a:spcPct val="90000"/>
              </a:lnSpc>
              <a:defRPr/>
            </a:pPr>
            <a:r>
              <a:rPr lang="pt-BR" sz="3200" b="1" dirty="0">
                <a:solidFill>
                  <a:srgbClr val="FFFF00"/>
                </a:solidFill>
                <a:effectLst>
                  <a:outerShdw blurRad="38100" dist="38100" dir="2700000" algn="tl">
                    <a:srgbClr val="FFFFFF"/>
                  </a:outerShdw>
                </a:effectLst>
                <a:latin typeface="Times New Roman" pitchFamily="18" charset="0"/>
                <a:cs typeface="Arial" pitchFamily="34" charset="0"/>
              </a:rPr>
              <a:t>Microbiota intestinal e enterocolite necrosante</a:t>
            </a:r>
          </a:p>
        </p:txBody>
      </p:sp>
      <p:pic>
        <p:nvPicPr>
          <p:cNvPr id="44044" name="Picture 17" descr="doc">
            <a:hlinkClick r:id="rId3" tooltip="Antibiotic_empirica_efeitos_adversos"/>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931025" y="990600"/>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Grp="1"/>
          </p:cNvSpPr>
          <p:nvPr>
            <p:ph type="body" idx="4294967295"/>
          </p:nvPr>
        </p:nvSpPr>
        <p:spPr>
          <a:xfrm>
            <a:off x="527050" y="1052513"/>
            <a:ext cx="11664950" cy="4873625"/>
          </a:xfrm>
        </p:spPr>
        <p:txBody>
          <a:bodyPr/>
          <a:lstStyle/>
          <a:p>
            <a:pPr eaLnBrk="1" hangingPunct="1">
              <a:defRPr/>
            </a:pPr>
            <a:r>
              <a:rPr lang="pt-BR" sz="3500" dirty="0" smtClean="0">
                <a:effectLst>
                  <a:outerShdw blurRad="38100" dist="38100" dir="2700000" algn="tl">
                    <a:srgbClr val="C0C0C0"/>
                  </a:outerShdw>
                </a:effectLst>
              </a:rPr>
              <a:t>A predominância de </a:t>
            </a:r>
            <a:r>
              <a:rPr lang="pt-BR" sz="3500" dirty="0" smtClean="0">
                <a:solidFill>
                  <a:srgbClr val="FF0000"/>
                </a:solidFill>
                <a:effectLst>
                  <a:outerShdw blurRad="38100" dist="38100" dir="2700000" algn="tl">
                    <a:srgbClr val="C0C0C0"/>
                  </a:outerShdw>
                </a:effectLst>
              </a:rPr>
              <a:t>Proteobacteria</a:t>
            </a:r>
            <a:r>
              <a:rPr lang="pt-BR" sz="3500" dirty="0" smtClean="0">
                <a:effectLst>
                  <a:outerShdw blurRad="38100" dist="38100" dir="2700000" algn="tl">
                    <a:srgbClr val="C0C0C0"/>
                  </a:outerShdw>
                </a:effectLst>
              </a:rPr>
              <a:t> 2 semanas antes  do diagnóstico da ECN e </a:t>
            </a:r>
            <a:r>
              <a:rPr lang="pt-BR" sz="3500" dirty="0" smtClean="0">
                <a:solidFill>
                  <a:srgbClr val="FF0000"/>
                </a:solidFill>
                <a:effectLst>
                  <a:outerShdw blurRad="38100" dist="38100" dir="2700000" algn="tl">
                    <a:srgbClr val="C0C0C0"/>
                  </a:outerShdw>
                </a:effectLst>
              </a:rPr>
              <a:t>Actinobacteria</a:t>
            </a:r>
            <a:r>
              <a:rPr lang="pt-BR" sz="3500" dirty="0" smtClean="0">
                <a:solidFill>
                  <a:schemeClr val="hlink"/>
                </a:solidFill>
                <a:effectLst>
                  <a:outerShdw blurRad="38100" dist="38100" dir="2700000" algn="tl">
                    <a:srgbClr val="C0C0C0"/>
                  </a:outerShdw>
                </a:effectLst>
              </a:rPr>
              <a:t> </a:t>
            </a:r>
            <a:r>
              <a:rPr lang="pt-BR" sz="3500" dirty="0" smtClean="0">
                <a:effectLst>
                  <a:outerShdw blurRad="38100" dist="38100" dir="2700000" algn="tl">
                    <a:srgbClr val="C0C0C0"/>
                  </a:outerShdw>
                </a:effectLst>
              </a:rPr>
              <a:t>1  semana antes do diagnóstico de ECN : SUGERE que a </a:t>
            </a:r>
            <a:r>
              <a:rPr lang="pt-BR" sz="3500" b="1" dirty="0" smtClean="0">
                <a:effectLst>
                  <a:outerShdw blurRad="38100" dist="38100" dir="2700000" algn="tl">
                    <a:srgbClr val="C0C0C0"/>
                  </a:outerShdw>
                </a:effectLst>
              </a:rPr>
              <a:t>alimentação</a:t>
            </a:r>
            <a:r>
              <a:rPr lang="pt-BR" sz="3500" dirty="0" smtClean="0">
                <a:effectLst>
                  <a:outerShdw blurRad="38100" dist="38100" dir="2700000" algn="tl">
                    <a:srgbClr val="C0C0C0"/>
                  </a:outerShdw>
                </a:effectLst>
              </a:rPr>
              <a:t> ou a </a:t>
            </a:r>
            <a:r>
              <a:rPr lang="pt-BR" sz="3500" b="1" dirty="0" smtClean="0">
                <a:solidFill>
                  <a:srgbClr val="FF0000"/>
                </a:solidFill>
                <a:effectLst>
                  <a:outerShdw blurRad="38100" dist="38100" dir="2700000" algn="tl">
                    <a:srgbClr val="C0C0C0"/>
                  </a:outerShdw>
                </a:effectLst>
              </a:rPr>
              <a:t>exposição a antibióticos</a:t>
            </a:r>
            <a:r>
              <a:rPr lang="pt-BR" sz="3500" dirty="0" smtClean="0">
                <a:effectLst>
                  <a:outerShdw blurRad="38100" dist="38100" dir="2700000" algn="tl">
                    <a:srgbClr val="C0C0C0"/>
                  </a:outerShdw>
                </a:effectLst>
              </a:rPr>
              <a:t> tenham desempenhado papel. </a:t>
            </a:r>
          </a:p>
          <a:p>
            <a:pPr algn="ctr" eaLnBrk="1" hangingPunct="1">
              <a:buFont typeface="Wingdings 2" pitchFamily="18" charset="2"/>
              <a:buNone/>
              <a:defRPr/>
            </a:pPr>
            <a:r>
              <a:rPr lang="pt-BR" sz="3500" b="1" dirty="0" smtClean="0">
                <a:solidFill>
                  <a:srgbClr val="FF0000"/>
                </a:solidFill>
                <a:effectLst>
                  <a:outerShdw blurRad="38100" dist="38100" dir="2700000" algn="tl">
                    <a:srgbClr val="C0C0C0"/>
                  </a:outerShdw>
                </a:effectLst>
              </a:rPr>
              <a:t>Com efeito, a exposição a antibióticos pode reduzir a diversidade da microbiota intestinal, atrasar a colonização de bactérias benéficas e potencialmente predispor os recém-nascidos prematuros a ECN</a:t>
            </a:r>
          </a:p>
          <a:p>
            <a:pPr algn="ctr" eaLnBrk="1" hangingPunct="1">
              <a:buFont typeface="Wingdings 2" pitchFamily="18" charset="2"/>
              <a:buNone/>
              <a:defRPr/>
            </a:pPr>
            <a:endParaRPr lang="pt-BR" sz="3500" b="1" dirty="0" smtClean="0">
              <a:solidFill>
                <a:srgbClr val="FF0000"/>
              </a:solidFill>
              <a:effectLst>
                <a:outerShdw blurRad="38100" dist="38100" dir="2700000" algn="tl">
                  <a:srgbClr val="C0C0C0"/>
                </a:outerShdw>
              </a:effectLst>
            </a:endParaRPr>
          </a:p>
        </p:txBody>
      </p:sp>
    </p:spTree>
  </p:cSld>
  <p:clrMapOvr>
    <a:masterClrMapping/>
  </p:clrMapOvr>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3"/>
          <p:cNvSpPr>
            <a:spLocks noGrp="1"/>
          </p:cNvSpPr>
          <p:nvPr>
            <p:ph type="body" idx="1"/>
          </p:nvPr>
        </p:nvSpPr>
        <p:spPr>
          <a:xfrm>
            <a:off x="893763" y="2468563"/>
            <a:ext cx="10972800" cy="4389437"/>
          </a:xfrm>
        </p:spPr>
        <p:txBody>
          <a:bodyPr/>
          <a:lstStyle/>
          <a:p>
            <a:pPr algn="ctr"/>
            <a:r>
              <a:rPr lang="pt-BR" sz="4800" smtClean="0">
                <a:solidFill>
                  <a:srgbClr val="FF0000"/>
                </a:solidFill>
              </a:rPr>
              <a:t>Antibioticoterapia Neonatal e Asma e Cólica Infantil!</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3"/>
          <p:cNvSpPr>
            <a:spLocks noGrp="1"/>
          </p:cNvSpPr>
          <p:nvPr>
            <p:ph type="body" idx="4294967295"/>
          </p:nvPr>
        </p:nvSpPr>
        <p:spPr>
          <a:xfrm>
            <a:off x="628650" y="2808288"/>
            <a:ext cx="10571163" cy="4668837"/>
          </a:xfrm>
        </p:spPr>
        <p:txBody>
          <a:bodyPr/>
          <a:lstStyle/>
          <a:p>
            <a:pPr algn="ctr">
              <a:lnSpc>
                <a:spcPct val="90000"/>
              </a:lnSpc>
            </a:pPr>
            <a:r>
              <a:rPr lang="pt-BR" sz="2400" smtClean="0">
                <a:solidFill>
                  <a:srgbClr val="FF0000"/>
                </a:solidFill>
                <a:latin typeface="Times New Roman" pitchFamily="18" charset="0"/>
              </a:rPr>
              <a:t>O antibiótico neonatal aumentou o risco de chiado no peito tanto em termo como pré-termo (OR para 33 semanas foi de  2.9 (95% IC: 1.8–4.7), e para os RN de 37 semanas foi  2.9 (95% IC: 1.7– 4.9</a:t>
            </a:r>
          </a:p>
          <a:p>
            <a:pPr>
              <a:lnSpc>
                <a:spcPct val="90000"/>
              </a:lnSpc>
            </a:pPr>
            <a:r>
              <a:rPr lang="pt-BR" sz="2400" smtClean="0">
                <a:latin typeface="Times New Roman" pitchFamily="18" charset="0"/>
              </a:rPr>
              <a:t>Nesta região da Suécia, entre 2004 e 2007, os RN que receberam antibiótico, 5% tinham displasia broncopulmonar (DBP), 18,4% tinham doença da membrana hialina e 8,2% tinham pneumonia. Assim, havia poucos RN com  DBP, que  é o principal </a:t>
            </a:r>
            <a:r>
              <a:rPr lang="pt-BR" sz="2400" i="1" smtClean="0">
                <a:latin typeface="Times New Roman" pitchFamily="18" charset="0"/>
              </a:rPr>
              <a:t>link </a:t>
            </a:r>
            <a:r>
              <a:rPr lang="pt-BR" sz="2400" smtClean="0">
                <a:latin typeface="Times New Roman" pitchFamily="18" charset="0"/>
              </a:rPr>
              <a:t>com o futuro chiado no peito</a:t>
            </a:r>
          </a:p>
          <a:p>
            <a:pPr algn="ctr">
              <a:lnSpc>
                <a:spcPct val="90000"/>
              </a:lnSpc>
            </a:pPr>
            <a:r>
              <a:rPr lang="pt-BR" sz="2400" smtClean="0">
                <a:solidFill>
                  <a:srgbClr val="FF0000"/>
                </a:solidFill>
                <a:latin typeface="Times New Roman" pitchFamily="18" charset="0"/>
              </a:rPr>
              <a:t>A primeira semana de vida é mais importante para a mudança na flora intestinal. Estudo de Penders J et al evidenciou que a flora intestinal com 1 mês de idade foi influenciado pelo tratamento com antibiótico, com um padrão predisponente de eczema e chiado no peito aos 2 anos de idade.</a:t>
            </a:r>
          </a:p>
        </p:txBody>
      </p:sp>
      <p:sp>
        <p:nvSpPr>
          <p:cNvPr id="47107" name="Rectangle 4"/>
          <p:cNvSpPr>
            <a:spLocks noChangeArrowheads="1"/>
          </p:cNvSpPr>
          <p:nvPr/>
        </p:nvSpPr>
        <p:spPr bwMode="auto">
          <a:xfrm>
            <a:off x="314325" y="158750"/>
            <a:ext cx="11877675" cy="117316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pPr algn="ctr" defTabSz="914400"/>
            <a:r>
              <a:rPr lang="pt-BR" sz="2700" b="1">
                <a:solidFill>
                  <a:srgbClr val="0066FF"/>
                </a:solidFill>
                <a:latin typeface="Lato" pitchFamily="34" charset="0"/>
              </a:rPr>
              <a:t>Tratamento antibi</a:t>
            </a:r>
            <a:r>
              <a:rPr lang="pt-BR" sz="2700" b="1">
                <a:solidFill>
                  <a:srgbClr val="0066FF"/>
                </a:solidFill>
                <a:latin typeface="Arial" charset="0"/>
              </a:rPr>
              <a:t>ó</a:t>
            </a:r>
            <a:r>
              <a:rPr lang="pt-BR" sz="2700" b="1">
                <a:solidFill>
                  <a:srgbClr val="0066FF"/>
                </a:solidFill>
                <a:latin typeface="Lato" pitchFamily="34" charset="0"/>
              </a:rPr>
              <a:t>tico neonatal </a:t>
            </a:r>
            <a:r>
              <a:rPr lang="pt-BR" sz="2700" b="1">
                <a:solidFill>
                  <a:srgbClr val="0066FF"/>
                </a:solidFill>
                <a:latin typeface="Arial" charset="0"/>
              </a:rPr>
              <a:t>é</a:t>
            </a:r>
            <a:r>
              <a:rPr lang="pt-BR" sz="2700" b="1">
                <a:solidFill>
                  <a:srgbClr val="0066FF"/>
                </a:solidFill>
                <a:latin typeface="Lato" pitchFamily="34" charset="0"/>
              </a:rPr>
              <a:t> fator de risco para desenvolvimento de chiado no peito de crian</a:t>
            </a:r>
            <a:r>
              <a:rPr lang="pt-BR" sz="2700" b="1">
                <a:solidFill>
                  <a:srgbClr val="0066FF"/>
                </a:solidFill>
                <a:latin typeface="Arial" charset="0"/>
              </a:rPr>
              <a:t>ç</a:t>
            </a:r>
            <a:r>
              <a:rPr lang="pt-BR" sz="2700" b="1">
                <a:solidFill>
                  <a:srgbClr val="0066FF"/>
                </a:solidFill>
                <a:latin typeface="Lato" pitchFamily="34" charset="0"/>
              </a:rPr>
              <a:t>as</a:t>
            </a:r>
          </a:p>
          <a:p>
            <a:pPr algn="ctr" defTabSz="914400"/>
            <a:r>
              <a:rPr lang="pt-BR" sz="1300" u="sng">
                <a:solidFill>
                  <a:srgbClr val="0066FF"/>
                </a:solidFill>
                <a:latin typeface="Arial" charset="0"/>
                <a:ea typeface="Source Sans Pro"/>
                <a:cs typeface="Source Sans Pro"/>
                <a:hlinkClick r:id="rId2" tooltip="Antibiotico_chiado_peito"/>
              </a:rPr>
              <a:t>  </a:t>
            </a:r>
            <a:endParaRPr lang="pt-BR" sz="1300" u="sng">
              <a:solidFill>
                <a:srgbClr val="0066FF"/>
              </a:solidFill>
              <a:latin typeface="Arial" charset="0"/>
              <a:ea typeface="Source Sans Pro"/>
              <a:cs typeface="Source Sans Pro"/>
            </a:endParaRPr>
          </a:p>
        </p:txBody>
      </p:sp>
      <p:pic>
        <p:nvPicPr>
          <p:cNvPr id="47108" name="Picture 5" descr="ppt">
            <a:hlinkClick r:id="rId2" tooltip="Antibiotico_chiado_peito"/>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013950" y="722313"/>
            <a:ext cx="5492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7109" name="Rectangle 6"/>
          <p:cNvSpPr>
            <a:spLocks noChangeArrowheads="1"/>
          </p:cNvSpPr>
          <p:nvPr/>
        </p:nvSpPr>
        <p:spPr bwMode="auto">
          <a:xfrm>
            <a:off x="1558925" y="1160463"/>
            <a:ext cx="8934450" cy="15271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lIns="0" tIns="0" rIns="95220" bIns="0" anchor="ctr">
            <a:spAutoFit/>
          </a:bodyPr>
          <a:lstStyle/>
          <a:p>
            <a:pPr algn="ctr" defTabSz="914400" eaLnBrk="1" hangingPunct="1"/>
            <a:r>
              <a:rPr lang="pt-BR" sz="1600">
                <a:latin typeface="Arial" charset="0"/>
                <a:hlinkClick r:id="rId4"/>
              </a:rPr>
              <a:t>Neonatal antibiotic treatment is a risk factor for early wheezing.</a:t>
            </a:r>
            <a:endParaRPr lang="pt-BR" sz="1600">
              <a:latin typeface="Arial" charset="0"/>
            </a:endParaRPr>
          </a:p>
          <a:p>
            <a:pPr algn="ctr" defTabSz="914400" eaLnBrk="1" hangingPunct="1"/>
            <a:r>
              <a:rPr lang="pt-BR" sz="1600">
                <a:latin typeface="Arial" charset="0"/>
              </a:rPr>
              <a:t>Alm B, Erdes L, Möllborg P, Pettersson R, Norvenius SG, Aberg N, Wennergren G.</a:t>
            </a:r>
          </a:p>
          <a:p>
            <a:pPr algn="ctr" defTabSz="914400" eaLnBrk="1" hangingPunct="1"/>
            <a:r>
              <a:rPr lang="pt-BR" sz="1600">
                <a:latin typeface="Arial" charset="0"/>
              </a:rPr>
              <a:t>Pediatrics. 2008 Apr;121(4):697-702. doi: 10.1542/peds.2007-1232.PMID:</a:t>
            </a:r>
          </a:p>
          <a:p>
            <a:pPr lvl="1" algn="ctr" defTabSz="914400" eaLnBrk="1" hangingPunct="1"/>
            <a:r>
              <a:rPr lang="pt-BR" sz="1600">
                <a:latin typeface="Arial" charset="0"/>
              </a:rPr>
              <a:t> 18381533.</a:t>
            </a:r>
            <a:r>
              <a:rPr lang="pt-BR" sz="1600" u="sng">
                <a:latin typeface="Arial" charset="0"/>
                <a:hlinkClick r:id="rId5"/>
              </a:rPr>
              <a:t>Similar articles</a:t>
            </a:r>
            <a:endParaRPr lang="pt-BR" sz="1600" u="sng">
              <a:latin typeface="Arial" charset="0"/>
            </a:endParaRPr>
          </a:p>
          <a:p>
            <a:pPr lvl="1" algn="ctr" defTabSz="914400" eaLnBrk="1" hangingPunct="1"/>
            <a:r>
              <a:rPr lang="pt-BR">
                <a:latin typeface="Arial" charset="0"/>
              </a:rPr>
              <a:t>Apresentação: André Cerqueira, Murilo Oliveira de Almeida, Daniel Bitela, (ESCS) </a:t>
            </a:r>
            <a:br>
              <a:rPr lang="pt-BR">
                <a:latin typeface="Arial" charset="0"/>
              </a:rPr>
            </a:br>
            <a:r>
              <a:rPr lang="pt-BR">
                <a:latin typeface="Arial" charset="0"/>
              </a:rPr>
              <a:t>Coordenação: Paulo R. Margotto </a:t>
            </a:r>
          </a:p>
        </p:txBody>
      </p:sp>
      <p:pic>
        <p:nvPicPr>
          <p:cNvPr id="47110" name="Picture 8"/>
          <p:cNvPicPr>
            <a:picLocks noChangeAspect="1" noChangeArrowheads="1"/>
          </p:cNvPicPr>
          <p:nvPr/>
        </p:nvPicPr>
        <p:blipFill>
          <a:blip r:embed="rId6">
            <a:lum bright="18000" contrast="24000"/>
            <a:extLst>
              <a:ext uri="{28A0092B-C50C-407E-A947-70E740481C1C}">
                <a14:useLocalDpi xmlns:a14="http://schemas.microsoft.com/office/drawing/2010/main" val="0"/>
              </a:ext>
            </a:extLst>
          </a:blip>
          <a:srcRect/>
          <a:stretch>
            <a:fillRect/>
          </a:stretch>
        </p:blipFill>
        <p:spPr bwMode="auto">
          <a:xfrm>
            <a:off x="10188575" y="1560513"/>
            <a:ext cx="1768475" cy="993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111"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3850" y="1352550"/>
            <a:ext cx="1463675" cy="6334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3"/>
          <p:cNvSpPr>
            <a:spLocks noGrp="1"/>
          </p:cNvSpPr>
          <p:nvPr>
            <p:ph type="body" idx="4294967295"/>
          </p:nvPr>
        </p:nvSpPr>
        <p:spPr>
          <a:xfrm>
            <a:off x="192088" y="2971800"/>
            <a:ext cx="11566525" cy="3886200"/>
          </a:xfrm>
        </p:spPr>
        <p:txBody>
          <a:bodyPr/>
          <a:lstStyle/>
          <a:p>
            <a:pPr lvl="4"/>
            <a:r>
              <a:rPr lang="pt-BR" sz="1700" smtClean="0"/>
              <a:t>A asma é uma doença inflamatória crônica que afeta mais de 300 milhões de pessoas em todo o mundo. </a:t>
            </a:r>
          </a:p>
          <a:p>
            <a:pPr lvl="4"/>
            <a:r>
              <a:rPr lang="pt-BR" sz="1700" smtClean="0"/>
              <a:t>É mais prevalente no ocidente. Como outras doenças imuno mediadas, sua fisiopatologia envolve fatores genéticos e ambientais </a:t>
            </a:r>
          </a:p>
          <a:p>
            <a:pPr lvl="4"/>
            <a:r>
              <a:rPr lang="pt-PT" sz="1700" smtClean="0"/>
              <a:t>Genética descobriu vários genes relacionados à asma, porém eles não explicam o aumento da asma</a:t>
            </a:r>
          </a:p>
          <a:p>
            <a:pPr lvl="4"/>
            <a:r>
              <a:rPr lang="pt-PT" sz="1700" smtClean="0"/>
              <a:t>Estudos epidemiológicos vem relacionando outros fatores que explicam o aumento da prevalência da asma nos últimos 30 anos.  </a:t>
            </a:r>
            <a:endParaRPr lang="pt-BR" sz="1700" smtClean="0"/>
          </a:p>
          <a:p>
            <a:pPr lvl="1" algn="ctr">
              <a:buFont typeface="Wingdings 2" pitchFamily="18" charset="2"/>
              <a:buNone/>
            </a:pPr>
            <a:r>
              <a:rPr lang="pt-PT" sz="1700" b="1" smtClean="0">
                <a:solidFill>
                  <a:srgbClr val="FF33CC"/>
                </a:solidFill>
              </a:rPr>
              <a:t>Grande parte desses eventos estão relacionados com eventos precoces na vida das crianças capazes de alterar a microbiota intestinal</a:t>
            </a:r>
            <a:r>
              <a:rPr lang="pt-PT" sz="1700" smtClean="0">
                <a:solidFill>
                  <a:srgbClr val="FF33CC"/>
                </a:solidFill>
              </a:rPr>
              <a:t>.</a:t>
            </a:r>
            <a:endParaRPr lang="pt-BR" sz="1700" smtClean="0">
              <a:solidFill>
                <a:srgbClr val="FF33CC"/>
              </a:solidFill>
            </a:endParaRPr>
          </a:p>
          <a:p>
            <a:pPr lvl="1" algn="ctr"/>
            <a:r>
              <a:rPr lang="pt-PT" sz="1700" i="1" smtClean="0">
                <a:solidFill>
                  <a:srgbClr val="FF0000"/>
                </a:solidFill>
              </a:rPr>
              <a:t>Uso pré e perinatal de antibióticos (ATB)</a:t>
            </a:r>
            <a:endParaRPr lang="pt-BR" sz="1700" smtClean="0">
              <a:solidFill>
                <a:srgbClr val="FF0000"/>
              </a:solidFill>
            </a:endParaRPr>
          </a:p>
          <a:p>
            <a:pPr lvl="1" algn="ctr"/>
            <a:r>
              <a:rPr lang="pt-PT" sz="1700" b="1" i="1" smtClean="0"/>
              <a:t>Parto por cesareana</a:t>
            </a:r>
            <a:endParaRPr lang="pt-BR" sz="1700" smtClean="0"/>
          </a:p>
          <a:p>
            <a:pPr lvl="1" algn="ctr"/>
            <a:r>
              <a:rPr lang="pt-PT" sz="1700" b="1" i="1" smtClean="0"/>
              <a:t>Vida urbana</a:t>
            </a:r>
            <a:endParaRPr lang="pt-BR" sz="1700" smtClean="0"/>
          </a:p>
          <a:p>
            <a:pPr lvl="1" algn="ctr"/>
            <a:r>
              <a:rPr lang="pt-PT" sz="1700" b="1" i="1" smtClean="0"/>
              <a:t>Uso de fórmulas</a:t>
            </a:r>
            <a:r>
              <a:rPr lang="pt-PT" sz="1700" smtClean="0"/>
              <a:t> </a:t>
            </a:r>
            <a:endParaRPr lang="pt-BR" sz="1700" smtClean="0"/>
          </a:p>
        </p:txBody>
      </p:sp>
      <p:sp>
        <p:nvSpPr>
          <p:cNvPr id="48131" name="Rectangle 4"/>
          <p:cNvSpPr>
            <a:spLocks noChangeArrowheads="1"/>
          </p:cNvSpPr>
          <p:nvPr/>
        </p:nvSpPr>
        <p:spPr bwMode="auto">
          <a:xfrm>
            <a:off x="141288" y="212725"/>
            <a:ext cx="12050712" cy="10668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pPr defTabSz="914400"/>
            <a:r>
              <a:rPr lang="pt-BR" sz="2600" b="1">
                <a:solidFill>
                  <a:srgbClr val="0066FF"/>
                </a:solidFill>
                <a:latin typeface="Lato" pitchFamily="34" charset="0"/>
              </a:rPr>
              <a:t>Altera</a:t>
            </a:r>
            <a:r>
              <a:rPr lang="pt-BR" sz="2600" b="1">
                <a:solidFill>
                  <a:srgbClr val="0066FF"/>
                </a:solidFill>
                <a:latin typeface="Arial" charset="0"/>
              </a:rPr>
              <a:t>ç</a:t>
            </a:r>
            <a:r>
              <a:rPr lang="pt-BR" sz="2600" b="1">
                <a:solidFill>
                  <a:srgbClr val="0066FF"/>
                </a:solidFill>
                <a:latin typeface="Lato" pitchFamily="34" charset="0"/>
              </a:rPr>
              <a:t>ões microbiana e metab</a:t>
            </a:r>
            <a:r>
              <a:rPr lang="pt-BR" sz="2600" b="1">
                <a:solidFill>
                  <a:srgbClr val="0066FF"/>
                </a:solidFill>
                <a:latin typeface="Arial" charset="0"/>
              </a:rPr>
              <a:t>ó</a:t>
            </a:r>
            <a:r>
              <a:rPr lang="pt-BR" sz="2600" b="1">
                <a:solidFill>
                  <a:srgbClr val="0066FF"/>
                </a:solidFill>
                <a:latin typeface="Lato" pitchFamily="34" charset="0"/>
              </a:rPr>
              <a:t>lica precoces afetam o risco de asma na infância</a:t>
            </a:r>
          </a:p>
          <a:p>
            <a:pPr defTabSz="914400"/>
            <a:r>
              <a:rPr lang="pt-BR" sz="1300">
                <a:solidFill>
                  <a:srgbClr val="2A6490"/>
                </a:solidFill>
                <a:latin typeface="Arial" charset="0"/>
                <a:ea typeface="Source Sans Pro"/>
                <a:cs typeface="Source Sans Pro"/>
                <a:hlinkClick r:id="rId2" tooltip="Alterac_microbi_precoce_asma"/>
              </a:rPr>
              <a:t>  </a:t>
            </a:r>
            <a:r>
              <a:rPr lang="pt-BR" sz="3400">
                <a:solidFill>
                  <a:srgbClr val="2A6490"/>
                </a:solidFill>
                <a:latin typeface="Arial" charset="0"/>
                <a:ea typeface="Source Sans Pro"/>
                <a:cs typeface="Source Sans Pro"/>
              </a:rPr>
              <a:t> </a:t>
            </a:r>
            <a:r>
              <a:rPr lang="pt-BR" sz="1300">
                <a:solidFill>
                  <a:srgbClr val="2A6490"/>
                </a:solidFill>
                <a:latin typeface="Arial" charset="0"/>
                <a:ea typeface="Source Sans Pro"/>
                <a:cs typeface="Source Sans Pro"/>
              </a:rPr>
              <a:t>          </a:t>
            </a:r>
          </a:p>
        </p:txBody>
      </p:sp>
      <p:pic>
        <p:nvPicPr>
          <p:cNvPr id="48132" name="Picture 5" descr="ppt">
            <a:hlinkClick r:id="rId2" tooltip="Alterac_microbi_precoce_asma"/>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642725" y="701675"/>
            <a:ext cx="5492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3" name="Rectangle 6"/>
          <p:cNvSpPr>
            <a:spLocks noChangeArrowheads="1"/>
          </p:cNvSpPr>
          <p:nvPr/>
        </p:nvSpPr>
        <p:spPr bwMode="auto">
          <a:xfrm>
            <a:off x="298450" y="708025"/>
            <a:ext cx="11304588" cy="2103438"/>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95220" bIns="0" anchor="ctr">
            <a:spAutoFit/>
          </a:bodyPr>
          <a:lstStyle/>
          <a:p>
            <a:pPr algn="ctr" defTabSz="914400" eaLnBrk="1" hangingPunct="1"/>
            <a:r>
              <a:rPr lang="pt-BR">
                <a:latin typeface="Arial" charset="0"/>
                <a:hlinkClick r:id="rId4"/>
              </a:rPr>
              <a:t/>
            </a:r>
            <a:br>
              <a:rPr lang="pt-BR">
                <a:latin typeface="Arial" charset="0"/>
                <a:hlinkClick r:id="rId4"/>
              </a:rPr>
            </a:br>
            <a:r>
              <a:rPr lang="pt-BR" sz="1400">
                <a:latin typeface="Arial" charset="0"/>
                <a:hlinkClick r:id="rId4"/>
              </a:rPr>
              <a:t>Early infancy microbial and metabolic alterations affect risk of childhood asthma.</a:t>
            </a:r>
            <a:endParaRPr lang="pt-BR" sz="1400">
              <a:latin typeface="Arial" charset="0"/>
            </a:endParaRPr>
          </a:p>
          <a:p>
            <a:pPr algn="ctr" defTabSz="914400" eaLnBrk="1" hangingPunct="1"/>
            <a:r>
              <a:rPr lang="pt-BR" sz="1400">
                <a:latin typeface="Arial" charset="0"/>
              </a:rPr>
              <a:t>Arrieta MC, Stiemsma LT, Dimitriu PA, Thorson L, Russell S, Yurist-Doutsch S, Kuzeljevic B, Gold MJ, Britton HM, Lefebvre DL, Subbarao P, Mandhane P, Becker A, McNagny KM, Sears MR, Kollmann T; CHILD Study Investigators, Mohn WW, Turvey SE, Finlay BB.Sci Transl Med. 2015 Sep 30;7(307):307ra152. doi: 10.1126/scitranslmed.aab2271.</a:t>
            </a:r>
          </a:p>
          <a:p>
            <a:pPr algn="ctr" defTabSz="914400" eaLnBrk="1" hangingPunct="1"/>
            <a:r>
              <a:rPr lang="pt-BR" sz="1400">
                <a:latin typeface="Arial" charset="0"/>
              </a:rPr>
              <a:t>PMID: 26424567.</a:t>
            </a:r>
            <a:r>
              <a:rPr lang="pt-BR" sz="1400" u="sng">
                <a:latin typeface="Arial" charset="0"/>
                <a:hlinkClick r:id="rId5"/>
              </a:rPr>
              <a:t>Similar articles</a:t>
            </a:r>
            <a:endParaRPr lang="pt-BR" sz="1400" u="sng">
              <a:latin typeface="Arial" charset="0"/>
            </a:endParaRPr>
          </a:p>
          <a:p>
            <a:pPr algn="ctr" defTabSz="914400">
              <a:spcBef>
                <a:spcPts val="1000"/>
              </a:spcBef>
              <a:buClr>
                <a:schemeClr val="accent1"/>
              </a:buClr>
              <a:buFont typeface="Wingdings 3" pitchFamily="18" charset="2"/>
              <a:buNone/>
            </a:pPr>
            <a:r>
              <a:rPr lang="pt-BR" sz="1400">
                <a:solidFill>
                  <a:srgbClr val="404040"/>
                </a:solidFill>
                <a:latin typeface="Arial" charset="0"/>
              </a:rPr>
              <a:t>Apresentação: Lais Leão Oliveira (R2 em Pediatria).</a:t>
            </a:r>
            <a:br>
              <a:rPr lang="pt-BR" sz="1400">
                <a:solidFill>
                  <a:srgbClr val="404040"/>
                </a:solidFill>
                <a:latin typeface="Arial" charset="0"/>
              </a:rPr>
            </a:br>
            <a:r>
              <a:rPr lang="pt-BR" sz="1400">
                <a:solidFill>
                  <a:srgbClr val="404040"/>
                </a:solidFill>
                <a:latin typeface="Arial" charset="0"/>
              </a:rPr>
              <a:t>Coordenação: Paulo R. Margotto. </a:t>
            </a:r>
          </a:p>
          <a:p>
            <a:pPr algn="ctr" defTabSz="914400" eaLnBrk="1" hangingPunct="1"/>
            <a:endParaRPr lang="pt-BR" sz="1400" u="sng">
              <a:latin typeface="Arial" charset="0"/>
            </a:endParaRPr>
          </a:p>
        </p:txBody>
      </p:sp>
      <p:pic>
        <p:nvPicPr>
          <p:cNvPr id="48134" name="Picture 8"/>
          <p:cNvPicPr>
            <a:picLocks noChangeAspect="1" noChangeArrowheads="1"/>
          </p:cNvPicPr>
          <p:nvPr/>
        </p:nvPicPr>
        <p:blipFill>
          <a:blip r:embed="rId6">
            <a:lum bright="18000" contrast="12000"/>
            <a:extLst>
              <a:ext uri="{28A0092B-C50C-407E-A947-70E740481C1C}">
                <a14:useLocalDpi xmlns:a14="http://schemas.microsoft.com/office/drawing/2010/main" val="0"/>
              </a:ext>
            </a:extLst>
          </a:blip>
          <a:srcRect/>
          <a:stretch>
            <a:fillRect/>
          </a:stretch>
        </p:blipFill>
        <p:spPr bwMode="auto">
          <a:xfrm>
            <a:off x="9169400" y="1662113"/>
            <a:ext cx="1725613" cy="1044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8135" name="AutoShape 9"/>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p:spPr>
        <p:txBody>
          <a:bodyPr wrap="none" anchor="ctr"/>
          <a:lstStyle/>
          <a:p>
            <a:pPr algn="ctr" defTabSz="914400" eaLnBrk="1" hangingPunct="1"/>
            <a:endParaRPr lang="pt-BR">
              <a:solidFill>
                <a:srgbClr val="0066FF"/>
              </a:solidFill>
              <a:latin typeface="Arial" charset="0"/>
            </a:endParaRPr>
          </a:p>
        </p:txBody>
      </p:sp>
      <p:pic>
        <p:nvPicPr>
          <p:cNvPr id="48136"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58775" y="1881188"/>
            <a:ext cx="1457325" cy="63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3"/>
          <p:cNvSpPr>
            <a:spLocks noGrp="1"/>
          </p:cNvSpPr>
          <p:nvPr>
            <p:ph type="body" idx="4294967295"/>
          </p:nvPr>
        </p:nvSpPr>
        <p:spPr>
          <a:xfrm>
            <a:off x="933450" y="1528763"/>
            <a:ext cx="10571163" cy="5329237"/>
          </a:xfrm>
          <a:solidFill>
            <a:schemeClr val="bg1"/>
          </a:solidFill>
        </p:spPr>
        <p:txBody>
          <a:bodyPr/>
          <a:lstStyle/>
          <a:p>
            <a:pPr>
              <a:lnSpc>
                <a:spcPct val="90000"/>
              </a:lnSpc>
            </a:pPr>
            <a:r>
              <a:rPr lang="pt-BR" smtClean="0"/>
              <a:t>A hipótese da microflora pode ser o </a:t>
            </a:r>
            <a:r>
              <a:rPr lang="pt-BR" i="1" smtClean="0"/>
              <a:t>link</a:t>
            </a:r>
            <a:r>
              <a:rPr lang="pt-BR" smtClean="0"/>
              <a:t> entre as mudanças ambientais e nosso sistema imune.</a:t>
            </a:r>
          </a:p>
          <a:p>
            <a:pPr>
              <a:lnSpc>
                <a:spcPct val="90000"/>
              </a:lnSpc>
            </a:pPr>
            <a:r>
              <a:rPr lang="pt-BR" smtClean="0"/>
              <a:t>A microbiota intestinal é um alvo potencial terapêutico na prevenção de asma e atopia.</a:t>
            </a:r>
          </a:p>
          <a:p>
            <a:pPr algn="ctr">
              <a:lnSpc>
                <a:spcPct val="90000"/>
              </a:lnSpc>
            </a:pPr>
            <a:r>
              <a:rPr lang="pt-BR" b="1" smtClean="0">
                <a:solidFill>
                  <a:srgbClr val="0066FF"/>
                </a:solidFill>
              </a:rPr>
              <a:t>Há agora evidências, tanto em ratos como em humanos que existe uma janela crítica precoce na qual os efeitos da disbiose intestinal mais influenciam no desenvolvimento imune</a:t>
            </a:r>
            <a:r>
              <a:rPr lang="pt-BR" smtClean="0">
                <a:solidFill>
                  <a:srgbClr val="0066FF"/>
                </a:solidFill>
              </a:rPr>
              <a:t> </a:t>
            </a:r>
          </a:p>
          <a:p>
            <a:pPr>
              <a:lnSpc>
                <a:spcPct val="90000"/>
              </a:lnSpc>
            </a:pPr>
            <a:endParaRPr lang="en-US" sz="2800" smtClean="0"/>
          </a:p>
          <a:p>
            <a:pPr algn="ctr">
              <a:lnSpc>
                <a:spcPct val="90000"/>
              </a:lnSpc>
              <a:buFont typeface="Wingdings 2" pitchFamily="18" charset="2"/>
              <a:buNone/>
            </a:pPr>
            <a:r>
              <a:rPr lang="en-US" sz="2800" smtClean="0"/>
              <a:t>Parto cesareana, uso de fórmulas, uso de antibiótico na infância também favorecem a disbiose da microbiota intestinal, porém </a:t>
            </a:r>
            <a:r>
              <a:rPr lang="en-US" sz="2800" smtClean="0">
                <a:solidFill>
                  <a:srgbClr val="FF0000"/>
                </a:solidFill>
              </a:rPr>
              <a:t>SOMENTE A EXPOSIÇÃO AO ANTIBIÓTICO NO PRIMEIRO ANO DE VIDA, MOSTROU-SE SIGNIFICANTE</a:t>
            </a:r>
            <a:r>
              <a:rPr lang="pt-BR" sz="2800" smtClean="0">
                <a:solidFill>
                  <a:srgbClr val="FF0000"/>
                </a:solidFill>
              </a:rPr>
              <a:t> </a:t>
            </a:r>
          </a:p>
          <a:p>
            <a:pPr algn="ctr">
              <a:lnSpc>
                <a:spcPct val="90000"/>
              </a:lnSpc>
            </a:pPr>
            <a:endParaRPr lang="pt-BR" smtClean="0">
              <a:solidFill>
                <a:srgbClr val="0066FF"/>
              </a:solidFill>
            </a:endParaRPr>
          </a:p>
          <a:p>
            <a:pPr algn="ctr">
              <a:lnSpc>
                <a:spcPct val="90000"/>
              </a:lnSpc>
            </a:pPr>
            <a:endParaRPr lang="pt-BR" smtClean="0">
              <a:solidFill>
                <a:srgbClr val="0066FF"/>
              </a:solidFill>
            </a:endParaRPr>
          </a:p>
        </p:txBody>
      </p:sp>
      <p:sp>
        <p:nvSpPr>
          <p:cNvPr id="49155" name="AutoShape 4"/>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p:spPr>
        <p:txBody>
          <a:bodyPr wrap="none" anchor="ctr"/>
          <a:lstStyle/>
          <a:p>
            <a:pPr algn="ctr" defTabSz="914400" eaLnBrk="1" hangingPunct="1"/>
            <a:endParaRPr lang="pt-BR">
              <a:solidFill>
                <a:srgbClr val="0066FF"/>
              </a:solidFill>
              <a:latin typeface="Arial"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Rectangle 2"/>
          <p:cNvSpPr>
            <a:spLocks noGrp="1"/>
          </p:cNvSpPr>
          <p:nvPr>
            <p:ph type="title" idx="4294967295"/>
          </p:nvPr>
        </p:nvSpPr>
        <p:spPr>
          <a:xfrm>
            <a:off x="1951038" y="490538"/>
            <a:ext cx="8912225" cy="1281112"/>
          </a:xfrm>
        </p:spPr>
        <p:txBody>
          <a:bodyPr lIns="91440" rIns="91440" bIns="45720" anchor="t"/>
          <a:lstStyle/>
          <a:p>
            <a:pPr algn="ctr"/>
            <a:r>
              <a:rPr lang="pt-BR" smtClean="0">
                <a:solidFill>
                  <a:srgbClr val="FF0000"/>
                </a:solidFill>
              </a:rPr>
              <a:t>Alterações na microbiota intestinal em lactentes com risco de asma</a:t>
            </a:r>
            <a:r>
              <a:rPr lang="pt-BR" smtClean="0"/>
              <a:t> </a:t>
            </a:r>
          </a:p>
        </p:txBody>
      </p:sp>
      <p:sp>
        <p:nvSpPr>
          <p:cNvPr id="50179" name="Rectangle 3"/>
          <p:cNvSpPr>
            <a:spLocks noGrp="1"/>
          </p:cNvSpPr>
          <p:nvPr>
            <p:ph type="body" idx="4294967295"/>
          </p:nvPr>
        </p:nvSpPr>
        <p:spPr>
          <a:xfrm>
            <a:off x="538163" y="3408363"/>
            <a:ext cx="10972800" cy="4389437"/>
          </a:xfrm>
        </p:spPr>
        <p:txBody>
          <a:bodyPr/>
          <a:lstStyle/>
          <a:p>
            <a:r>
              <a:rPr lang="pt-BR" smtClean="0"/>
              <a:t>Os resultados sugerem que a </a:t>
            </a:r>
            <a:r>
              <a:rPr lang="pt-BR" b="1" smtClean="0">
                <a:solidFill>
                  <a:srgbClr val="FF0000"/>
                </a:solidFill>
              </a:rPr>
              <a:t>menor abundância  dessa bactérias em idade precoce está associada com o maior risco de desenvolver asma aos 3 anos</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3"/>
          <p:cNvSpPr>
            <a:spLocks noGrp="1"/>
          </p:cNvSpPr>
          <p:nvPr>
            <p:ph type="body" idx="4294967295"/>
          </p:nvPr>
        </p:nvSpPr>
        <p:spPr>
          <a:xfrm>
            <a:off x="1489075" y="1847850"/>
            <a:ext cx="10845800" cy="4505325"/>
          </a:xfrm>
        </p:spPr>
        <p:txBody>
          <a:bodyPr/>
          <a:lstStyle/>
          <a:p>
            <a:r>
              <a:rPr lang="pt-BR" sz="1100" smtClean="0"/>
              <a:t>Nesta revisão, </a:t>
            </a:r>
            <a:r>
              <a:rPr lang="pt-BR" sz="1100" b="1" smtClean="0"/>
              <a:t>os autores discutem alguns dos dados emergentes sobre as interações da microbiota do trato respiratório e intestinal e como eles podem   estar relacionados à doença pulmonar dos recém-nascidos e crianças.</a:t>
            </a:r>
          </a:p>
        </p:txBody>
      </p:sp>
      <p:sp>
        <p:nvSpPr>
          <p:cNvPr id="51203" name="Rectangle 4"/>
          <p:cNvSpPr>
            <a:spLocks noChangeArrowheads="1"/>
          </p:cNvSpPr>
          <p:nvPr/>
        </p:nvSpPr>
        <p:spPr bwMode="auto">
          <a:xfrm>
            <a:off x="330200" y="185738"/>
            <a:ext cx="11861800" cy="16589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126960" rIns="0" bIns="25392" anchor="ctr">
            <a:spAutoFit/>
          </a:bodyPr>
          <a:lstStyle/>
          <a:p>
            <a:pPr algn="ctr" defTabSz="914400"/>
            <a:r>
              <a:rPr lang="pt-BR" sz="2700" b="1">
                <a:solidFill>
                  <a:srgbClr val="0066FF"/>
                </a:solidFill>
                <a:latin typeface="Lato" pitchFamily="34" charset="0"/>
              </a:rPr>
              <a:t>Pulmões, micr</a:t>
            </a:r>
            <a:r>
              <a:rPr lang="pt-BR" sz="2700" b="1">
                <a:solidFill>
                  <a:srgbClr val="0066FF"/>
                </a:solidFill>
                <a:latin typeface="Arial" charset="0"/>
              </a:rPr>
              <a:t>ó</a:t>
            </a:r>
            <a:r>
              <a:rPr lang="pt-BR" sz="2700" b="1">
                <a:solidFill>
                  <a:srgbClr val="0066FF"/>
                </a:solidFill>
                <a:latin typeface="Lato" pitchFamily="34" charset="0"/>
              </a:rPr>
              <a:t>bios e o desenvolvimento do neonato</a:t>
            </a:r>
          </a:p>
          <a:p>
            <a:pPr algn="ctr" defTabSz="914400" eaLnBrk="1" hangingPunct="1"/>
            <a:r>
              <a:rPr lang="pt-BR" sz="1300">
                <a:solidFill>
                  <a:srgbClr val="2A6490"/>
                </a:solidFill>
                <a:latin typeface="Arial" charset="0"/>
                <a:ea typeface="Source Sans Pro"/>
                <a:cs typeface="Source Sans Pro"/>
              </a:rPr>
              <a:t>    </a:t>
            </a:r>
            <a:r>
              <a:rPr lang="en-US" sz="1600">
                <a:latin typeface="Arial" charset="0"/>
              </a:rPr>
              <a:t>Aaron Hamvas</a:t>
            </a:r>
            <a:endParaRPr lang="en-US" sz="1600" i="1">
              <a:latin typeface="Arial" charset="0"/>
            </a:endParaRPr>
          </a:p>
          <a:p>
            <a:pPr algn="ctr" defTabSz="914400" eaLnBrk="1" hangingPunct="1"/>
            <a:r>
              <a:rPr lang="en-US" sz="1400" i="1">
                <a:latin typeface="Arial" charset="0"/>
              </a:rPr>
              <a:t>30th International Workshop on Surfactant Replacement, Stockholm, June 4-6, 2015</a:t>
            </a:r>
            <a:endParaRPr lang="pt-BR" sz="1400">
              <a:latin typeface="Arial" charset="0"/>
            </a:endParaRPr>
          </a:p>
          <a:p>
            <a:pPr algn="ctr" defTabSz="914400" eaLnBrk="1" hangingPunct="1"/>
            <a:r>
              <a:rPr lang="pt-BR" sz="1400">
                <a:latin typeface="Arial" charset="0"/>
              </a:rPr>
              <a:t>Realizado por Paulo R. Margotto, Prof. de Neonatologia da Faculdade de Medicina da Universidade Católica de Brasília (6a Série) com base na Apresentação do autor no</a:t>
            </a:r>
            <a:r>
              <a:rPr lang="pt-BR" sz="1400" i="1">
                <a:latin typeface="Arial" charset="0"/>
              </a:rPr>
              <a:t>30th International Workshop on Surfactant Replacement (Stockholm, June 4-6, 2015) </a:t>
            </a:r>
            <a:r>
              <a:rPr lang="pt-BR" sz="1400">
                <a:latin typeface="Arial" charset="0"/>
              </a:rPr>
              <a:t>e no artigo do autor, juntamente com Barbara B. Warner:  </a:t>
            </a:r>
            <a:r>
              <a:rPr lang="pt-BR" sz="1400" b="1" i="1">
                <a:latin typeface="Arial" charset="0"/>
              </a:rPr>
              <a:t>Lungs, Microbes and the Developing Neonate, </a:t>
            </a:r>
            <a:r>
              <a:rPr lang="pt-BR" sz="1400">
                <a:latin typeface="Arial" charset="0"/>
              </a:rPr>
              <a:t>publicado na</a:t>
            </a:r>
            <a:r>
              <a:rPr lang="pt-BR" sz="1400" b="1" i="1">
                <a:latin typeface="Arial" charset="0"/>
              </a:rPr>
              <a:t>   Neonatology 2015;107:337-343</a:t>
            </a:r>
            <a:r>
              <a:rPr lang="pt-BR" sz="1400">
                <a:solidFill>
                  <a:srgbClr val="2A6490"/>
                </a:solidFill>
                <a:latin typeface="Arial" charset="0"/>
                <a:ea typeface="Source Sans Pro"/>
                <a:cs typeface="Source Sans Pro"/>
              </a:rPr>
              <a:t>        </a:t>
            </a:r>
          </a:p>
        </p:txBody>
      </p:sp>
      <p:pic>
        <p:nvPicPr>
          <p:cNvPr id="51204" name="Picture 5" descr="doc">
            <a:hlinkClick r:id="rId2" tooltip="Microbios_intest_pulm_2015"/>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353675" y="385763"/>
            <a:ext cx="549275" cy="549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5" name="Picture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3988" y="2024063"/>
            <a:ext cx="1482725" cy="125571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pic>
        <p:nvPicPr>
          <p:cNvPr id="51206" name="Picture 7"/>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114550" y="2379663"/>
            <a:ext cx="7750175" cy="4478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7" name="Oval 8"/>
          <p:cNvSpPr>
            <a:spLocks noChangeArrowheads="1"/>
          </p:cNvSpPr>
          <p:nvPr/>
        </p:nvSpPr>
        <p:spPr bwMode="auto">
          <a:xfrm>
            <a:off x="495300" y="355600"/>
            <a:ext cx="1403350" cy="579438"/>
          </a:xfrm>
          <a:prstGeom prst="ellipse">
            <a:avLst/>
          </a:prstGeom>
          <a:solidFill>
            <a:srgbClr val="0066FF"/>
          </a:solidFill>
          <a:ln w="57150">
            <a:solidFill>
              <a:srgbClr val="FF33CC"/>
            </a:solidFill>
            <a:round/>
            <a:headEnd/>
            <a:tailEnd/>
          </a:ln>
        </p:spPr>
        <p:txBody>
          <a:bodyPr wrap="none" anchor="ctr"/>
          <a:lstStyle/>
          <a:p>
            <a:pPr algn="ctr" defTabSz="914400" eaLnBrk="1" hangingPunct="1"/>
            <a:r>
              <a:rPr lang="pt-BR" b="1">
                <a:solidFill>
                  <a:srgbClr val="FFFF66"/>
                </a:solidFill>
                <a:latin typeface="Arial" charset="0"/>
              </a:rPr>
              <a:t>2015</a:t>
            </a:r>
          </a:p>
        </p:txBody>
      </p:sp>
      <p:pic>
        <p:nvPicPr>
          <p:cNvPr id="51208" name="Picture 9" descr="Auditorio-Karolinska-Sueci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201275" y="2339975"/>
            <a:ext cx="1676400" cy="1257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3"/>
          <p:cNvSpPr>
            <a:spLocks noGrp="1"/>
          </p:cNvSpPr>
          <p:nvPr>
            <p:ph type="body" idx="1"/>
          </p:nvPr>
        </p:nvSpPr>
        <p:spPr>
          <a:xfrm>
            <a:off x="376238" y="2779713"/>
            <a:ext cx="11693525" cy="4703762"/>
          </a:xfrm>
        </p:spPr>
        <p:txBody>
          <a:bodyPr/>
          <a:lstStyle/>
          <a:p>
            <a:pPr>
              <a:lnSpc>
                <a:spcPct val="80000"/>
              </a:lnSpc>
            </a:pPr>
            <a:r>
              <a:rPr lang="pt-BR" sz="1800" smtClean="0"/>
              <a:t>O sistema imune em desenvolvimento interage e é afetado pela microbiota gastrointestinal, que quanto mais diversificada tem sido associada a menores riscos de alergias e asma. A alteração da microbiota, principalmente durante um período de vida vulnerável, como o uso de antibiótico, pode afetar o desenvolvimento do sistema imunológico, alterando o risco de asma e alergia.</a:t>
            </a:r>
            <a:r>
              <a:rPr lang="pt-PT" sz="1800" smtClean="0"/>
              <a:t> A </a:t>
            </a:r>
            <a:r>
              <a:rPr lang="pt-PT" sz="1800" b="1" smtClean="0"/>
              <a:t>indicação mais comum</a:t>
            </a:r>
            <a:r>
              <a:rPr lang="pt-PT" sz="1800" smtClean="0"/>
              <a:t> de tratamento com antibióticos para recém-nascidos internados na enfermaria neonatal é suspeita de sepse, que muita vezes ultrapassa a 5 vidas (50% recebem antibióticos sem bacteremia comprovada!). Estes autores suecos evidenciaram que o t</a:t>
            </a:r>
            <a:r>
              <a:rPr lang="pt-BR" sz="1800" smtClean="0"/>
              <a:t>ratamento com antibióticos durante a 1ª semana de vida foi um fator de risco independente para asma atópica (alérgica), mas não para asma não atópica aos 12 anos de idade (odds ratio ajustada, ou seja, corrigida para fatores de confundimento foi de </a:t>
            </a:r>
            <a:r>
              <a:rPr lang="pt-BR" sz="1800" b="1" smtClean="0"/>
              <a:t>2,2 </a:t>
            </a:r>
            <a:r>
              <a:rPr lang="pt-BR" sz="1800" smtClean="0"/>
              <a:t>(1,2 – 4,2). Este achado sugere que </a:t>
            </a:r>
            <a:r>
              <a:rPr lang="pt-PT" sz="1800" smtClean="0"/>
              <a:t>asma atópica esteja associada à modulação imunológica em uma idade muito precoce. </a:t>
            </a:r>
            <a:r>
              <a:rPr lang="pt-BR" sz="1800" smtClean="0"/>
              <a:t>Interessante que nascer pequeno para a idade gestacional (</a:t>
            </a:r>
            <a:r>
              <a:rPr lang="pt-BR" sz="1800" b="1" smtClean="0"/>
              <a:t>PIG</a:t>
            </a:r>
            <a:r>
              <a:rPr lang="pt-BR" sz="1800" smtClean="0"/>
              <a:t>) aumentou significativamente o risco de asma  não atópica (odds ratio de </a:t>
            </a:r>
            <a:r>
              <a:rPr lang="pt-BR" sz="1800" b="1" smtClean="0"/>
              <a:t>3,8</a:t>
            </a:r>
            <a:r>
              <a:rPr lang="pt-BR" sz="1800" smtClean="0"/>
              <a:t> com IC a95% de 1,1-13,7) e a amamentação aos 4 meses diminuiu significativamente o risco de asma não tópica (odds ratio de 0,5  com IC a 95% de 0,3-0,95).</a:t>
            </a:r>
            <a:r>
              <a:rPr lang="pt-BR" sz="1800" b="1" smtClean="0"/>
              <a:t>Antibióticos podem afetar a flora intestinal e, nesse sentido, afetar a maturação do sistema imune e atrapalhar o desenvolvimento da tolerância imunológica. Nos links trouxemos mais evidências:o </a:t>
            </a:r>
            <a:r>
              <a:rPr lang="pt-BR" sz="1800" smtClean="0"/>
              <a:t>antibiótico neonatal aumentou o risco de chiado no peito tanto em termo como pré-termo (odds ratio  para 33 semanas foi de  2.9 (95% IC: 1.8–4.7), e para os RN de 37 semanas foi  2.9 (95% IC: 1.7– 4.9), com influência na flora intestinal com 1 mês de idade, predispondo ao eczema e chiado no peito aos 2 anos de idade. </a:t>
            </a:r>
          </a:p>
        </p:txBody>
      </p:sp>
      <p:sp>
        <p:nvSpPr>
          <p:cNvPr id="52227" name="Rectangle 4"/>
          <p:cNvSpPr>
            <a:spLocks noChangeArrowheads="1"/>
          </p:cNvSpPr>
          <p:nvPr/>
        </p:nvSpPr>
        <p:spPr bwMode="auto">
          <a:xfrm>
            <a:off x="163513" y="111125"/>
            <a:ext cx="12028487" cy="173513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nchor="ctr">
            <a:spAutoFit/>
          </a:bodyPr>
          <a:lstStyle/>
          <a:p>
            <a:pPr algn="ctr"/>
            <a:r>
              <a:rPr lang="en-US" sz="2700" b="1">
                <a:solidFill>
                  <a:srgbClr val="FF0000"/>
                </a:solidFill>
                <a:latin typeface="Lato" pitchFamily="34" charset="0"/>
              </a:rPr>
              <a:t>Antibi</a:t>
            </a:r>
            <a:r>
              <a:rPr lang="en-US" sz="2700" b="1">
                <a:solidFill>
                  <a:srgbClr val="FF0000"/>
                </a:solidFill>
              </a:rPr>
              <a:t>ó</a:t>
            </a:r>
            <a:r>
              <a:rPr lang="en-US" sz="2700" b="1">
                <a:solidFill>
                  <a:srgbClr val="FF0000"/>
                </a:solidFill>
                <a:latin typeface="Lato" pitchFamily="34" charset="0"/>
              </a:rPr>
              <a:t>ticos na primeira semana de vida foram associados com asma at</a:t>
            </a:r>
            <a:r>
              <a:rPr lang="en-US" sz="2700" b="1">
                <a:solidFill>
                  <a:srgbClr val="FF0000"/>
                </a:solidFill>
              </a:rPr>
              <a:t>ó</a:t>
            </a:r>
            <a:r>
              <a:rPr lang="en-US" sz="2700" b="1">
                <a:solidFill>
                  <a:srgbClr val="FF0000"/>
                </a:solidFill>
                <a:latin typeface="Lato" pitchFamily="34" charset="0"/>
              </a:rPr>
              <a:t>pica aos 12 anos de idade</a:t>
            </a:r>
          </a:p>
          <a:p>
            <a:pPr algn="ctr"/>
            <a:r>
              <a:rPr lang="pt-BR" sz="1200" b="1"/>
              <a:t>Apresentação: Camila Prudente, Heloisa Shiratori, Melissa Baqueiro</a:t>
            </a:r>
          </a:p>
          <a:p>
            <a:pPr algn="ctr"/>
            <a:r>
              <a:rPr lang="pt-BR" sz="1200" b="1"/>
              <a:t>Faculdade de Medicina da Universidade de Brasília-6ª Série-Neonatologia</a:t>
            </a:r>
          </a:p>
          <a:p>
            <a:pPr algn="ctr"/>
            <a:r>
              <a:rPr lang="pt-BR" sz="1200" b="1"/>
              <a:t>Coordenação: Paulo R Margotto</a:t>
            </a:r>
            <a:endParaRPr lang="en-US" sz="1200" b="1">
              <a:solidFill>
                <a:srgbClr val="FF0000"/>
              </a:solidFill>
              <a:latin typeface="Lato" pitchFamily="34" charset="0"/>
            </a:endParaRPr>
          </a:p>
          <a:p>
            <a:r>
              <a:rPr lang="en-US" sz="1200" u="sng">
                <a:solidFill>
                  <a:srgbClr val="78909C"/>
                </a:solidFill>
                <a:latin typeface="Source Sans Pro"/>
              </a:rPr>
              <a:t>  </a:t>
            </a:r>
            <a:endParaRPr lang="en-US" sz="1200" u="sng"/>
          </a:p>
          <a:p>
            <a:endParaRPr lang="en-US" sz="1200" u="sng">
              <a:solidFill>
                <a:srgbClr val="78909C"/>
              </a:solidFill>
              <a:latin typeface="Source Sans Pro"/>
            </a:endParaRPr>
          </a:p>
        </p:txBody>
      </p:sp>
      <p:pic>
        <p:nvPicPr>
          <p:cNvPr id="52228" name="Picture 5" descr="pptx">
            <a:hlinkClick r:id="rId2" tooltip="Repercu_antibiotic_neonatal_Asma)_ECN"/>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63650" y="3192463"/>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2229" name="Rectangle 6"/>
          <p:cNvSpPr>
            <a:spLocks noChangeArrowheads="1"/>
          </p:cNvSpPr>
          <p:nvPr/>
        </p:nvSpPr>
        <p:spPr bwMode="auto">
          <a:xfrm>
            <a:off x="3330575" y="1546225"/>
            <a:ext cx="8861425" cy="1465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r>
              <a:rPr lang="pt-BR">
                <a:hlinkClick r:id="rId4"/>
              </a:rPr>
              <a:t>Antibiotics in the first week of life were associated with atopic asthma at 12 years of age.</a:t>
            </a:r>
            <a:r>
              <a:rPr lang="pt-BR"/>
              <a:t/>
            </a:r>
            <a:br>
              <a:rPr lang="pt-BR"/>
            </a:br>
            <a:r>
              <a:rPr lang="pt-BR"/>
              <a:t>Strömberg Celind F, Wennergren G, Vasileiadou S, Alm B, Goksör E.</a:t>
            </a:r>
            <a:br>
              <a:rPr lang="pt-BR"/>
            </a:br>
            <a:r>
              <a:rPr lang="pt-BR"/>
              <a:t>Acta Paediatr. 2018 Mar 25. doi: 10.1111/apa.14332. [Epub ahead of print]</a:t>
            </a:r>
            <a:br>
              <a:rPr lang="pt-BR"/>
            </a:br>
            <a:r>
              <a:rPr lang="pt-BR"/>
              <a:t>PMID: 29577417.</a:t>
            </a:r>
            <a:r>
              <a:rPr lang="pt-BR" u="sng">
                <a:hlinkClick r:id="rId5"/>
              </a:rPr>
              <a:t>Similar articles</a:t>
            </a:r>
            <a:r>
              <a:rPr lang="pt-BR" u="sng"/>
              <a:t>  </a:t>
            </a:r>
            <a:r>
              <a:rPr lang="pt-BR"/>
              <a:t>Suécia</a:t>
            </a:r>
            <a:r>
              <a:rPr lang="en-US"/>
              <a:t/>
            </a:r>
            <a:br>
              <a:rPr lang="en-US"/>
            </a:br>
            <a:endParaRPr lang="en-US"/>
          </a:p>
        </p:txBody>
      </p:sp>
      <p:pic>
        <p:nvPicPr>
          <p:cNvPr id="52230" name="Picture 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5113" y="522288"/>
            <a:ext cx="3165475" cy="170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2231"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613900" y="754063"/>
            <a:ext cx="1457325" cy="633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2232" name="AutoShape 7"/>
          <p:cNvSpPr>
            <a:spLocks noChangeArrowheads="1"/>
          </p:cNvSpPr>
          <p:nvPr/>
        </p:nvSpPr>
        <p:spPr bwMode="auto">
          <a:xfrm>
            <a:off x="11649075" y="6408738"/>
            <a:ext cx="542925" cy="317500"/>
          </a:xfrm>
          <a:prstGeom prst="curvedDownArrow">
            <a:avLst>
              <a:gd name="adj1" fmla="val 34200"/>
              <a:gd name="adj2" fmla="val 68400"/>
              <a:gd name="adj3" fmla="val 33333"/>
            </a:avLst>
          </a:prstGeom>
          <a:solidFill>
            <a:srgbClr val="FFFF66"/>
          </a:solidFill>
          <a:ln w="57150">
            <a:solidFill>
              <a:srgbClr val="FF33CC"/>
            </a:solidFill>
            <a:miter lim="800000"/>
            <a:headEnd/>
            <a:tailEnd/>
          </a:ln>
        </p:spPr>
        <p:txBody>
          <a:bodyPr wrap="none" anchor="ctr"/>
          <a:lstStyle/>
          <a:p>
            <a:pPr algn="ctr" defTabSz="914400" eaLnBrk="1" hangingPunct="1"/>
            <a:endParaRPr lang="pt-BR">
              <a:solidFill>
                <a:srgbClr val="0066FF"/>
              </a:solidFill>
              <a:latin typeface="Arial"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a:spLocks noGrp="1"/>
          </p:cNvSpPr>
          <p:nvPr>
            <p:ph type="body" idx="1"/>
          </p:nvPr>
        </p:nvSpPr>
        <p:spPr>
          <a:xfrm>
            <a:off x="0" y="136525"/>
            <a:ext cx="12192000" cy="6188075"/>
          </a:xfrm>
          <a:solidFill>
            <a:schemeClr val="bg1"/>
          </a:solidFill>
        </p:spPr>
        <p:txBody>
          <a:bodyPr/>
          <a:lstStyle/>
          <a:p>
            <a:r>
              <a:rPr lang="pt-BR" sz="2200" smtClean="0"/>
              <a:t>O </a:t>
            </a:r>
            <a:r>
              <a:rPr lang="pt-BR" sz="2200" i="1" smtClean="0"/>
              <a:t>cross-talk</a:t>
            </a:r>
            <a:r>
              <a:rPr lang="pt-BR" sz="2200" smtClean="0"/>
              <a:t> "conversa trocada" entre o intestino e o pulmão ocorre em vários níveis, incluindo respostas imunes mediadas por mucosas comuns ambos os tratos gastrintestinal e pulmonar , segundo Aaron Hamvas, por ocasião da sua Conferência na Suécia em 2015. O estudo INCA (</a:t>
            </a:r>
            <a:r>
              <a:rPr lang="pt-BR" sz="2200" i="1" smtClean="0"/>
              <a:t>INtestinal microbiota Composition after Antibiotic treatment in early life - </a:t>
            </a:r>
            <a:r>
              <a:rPr lang="pt-BR" sz="2200" smtClean="0"/>
              <a:t>Composição da microbiota intestinal após o tratamento com antibiótico precoce na vida), de 2018,  mostrou que o uso de 7 dias de antibiótico na primeira semana de vida  aumento significativo aumento de sibilância  e cólica no primeiro ano e fornece uma justificativa para a interrupção precoce de antibióticos em recém-nascidos sem infecção provada ou provável. Quanto  aos efeitos a curto prazo, é o aumento significativo da enterocolite necrosante, uma tragédia neonatal( patologia devastadora e prevenível) com antibioticoterapia empírica prolongada (altera o desenvolvimento fisiológico e imunológico intestinal; </a:t>
            </a:r>
            <a:r>
              <a:rPr lang="pt-PT" sz="2200" smtClean="0"/>
              <a:t>prejudica importantes eventos de transição necessários para a homeostase intestinal)</a:t>
            </a:r>
            <a:r>
              <a:rPr lang="pt-BR" sz="2200" smtClean="0"/>
              <a:t>, além do aumento de infecção por </a:t>
            </a:r>
            <a:r>
              <a:rPr lang="pt-BR" sz="2200" i="1" smtClean="0"/>
              <a:t>Candida</a:t>
            </a:r>
            <a:r>
              <a:rPr lang="pt-BR" sz="2200" smtClean="0"/>
              <a:t> (quando a incidência está acima de 10% torna-se necessária a revisão das políticas do uso de antibiótico na sua Unidade,principalmente o uso empírico!)  Portanto as evidências estão aí, tanto em animais como em humanos, mostrando que existe uma janela crítica precoce na qual os efeitos da disbiose intestinal mais influenciam no desenvolvimento imune e que tenhamos em mente estes conhecimentos para que possamos usar mais racionalmente os antibióticos no período neonatal. Tratamos de pessoas com potencial de vida de 80-90 anos! </a:t>
            </a:r>
          </a:p>
        </p:txBody>
      </p:sp>
      <p:sp>
        <p:nvSpPr>
          <p:cNvPr id="53251" name="Text Box 4"/>
          <p:cNvSpPr txBox="1">
            <a:spLocks noChangeArrowheads="1"/>
          </p:cNvSpPr>
          <p:nvPr/>
        </p:nvSpPr>
        <p:spPr bwMode="auto">
          <a:xfrm>
            <a:off x="11006138" y="6613525"/>
            <a:ext cx="11858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marL="742950" indent="-285750">
              <a:defRPr>
                <a:solidFill>
                  <a:schemeClr val="tx1"/>
                </a:solidFill>
                <a:latin typeface="Constantia" pitchFamily="18" charset="0"/>
                <a:cs typeface="Arial" charset="0"/>
              </a:defRPr>
            </a:lvl2pPr>
            <a:lvl3pPr marL="1143000" indent="-228600">
              <a:defRPr>
                <a:solidFill>
                  <a:schemeClr val="tx1"/>
                </a:solidFill>
                <a:latin typeface="Constantia" pitchFamily="18" charset="0"/>
                <a:cs typeface="Arial" charset="0"/>
              </a:defRPr>
            </a:lvl3pPr>
            <a:lvl4pPr marL="1600200" indent="-228600">
              <a:defRPr>
                <a:solidFill>
                  <a:schemeClr val="tx1"/>
                </a:solidFill>
                <a:latin typeface="Constantia" pitchFamily="18" charset="0"/>
                <a:cs typeface="Arial" charset="0"/>
              </a:defRPr>
            </a:lvl4pPr>
            <a:lvl5pPr marL="2057400" indent="-228600">
              <a:defRPr>
                <a:solidFill>
                  <a:schemeClr val="tx1"/>
                </a:solidFill>
                <a:latin typeface="Constantia" pitchFamily="18" charset="0"/>
                <a:cs typeface="Arial" charset="0"/>
              </a:defRPr>
            </a:lvl5pPr>
            <a:lvl6pPr marL="2514600" indent="-228600" eaLnBrk="0" fontAlgn="base" hangingPunct="0">
              <a:spcBef>
                <a:spcPct val="0"/>
              </a:spcBef>
              <a:spcAft>
                <a:spcPct val="0"/>
              </a:spcAft>
              <a:defRPr>
                <a:solidFill>
                  <a:schemeClr val="tx1"/>
                </a:solidFill>
                <a:latin typeface="Constantia" pitchFamily="18" charset="0"/>
                <a:cs typeface="Arial" charset="0"/>
              </a:defRPr>
            </a:lvl6pPr>
            <a:lvl7pPr marL="2971800" indent="-228600" eaLnBrk="0" fontAlgn="base" hangingPunct="0">
              <a:spcBef>
                <a:spcPct val="0"/>
              </a:spcBef>
              <a:spcAft>
                <a:spcPct val="0"/>
              </a:spcAft>
              <a:defRPr>
                <a:solidFill>
                  <a:schemeClr val="tx1"/>
                </a:solidFill>
                <a:latin typeface="Constantia" pitchFamily="18" charset="0"/>
                <a:cs typeface="Arial" charset="0"/>
              </a:defRPr>
            </a:lvl7pPr>
            <a:lvl8pPr marL="3429000" indent="-228600" eaLnBrk="0" fontAlgn="base" hangingPunct="0">
              <a:spcBef>
                <a:spcPct val="0"/>
              </a:spcBef>
              <a:spcAft>
                <a:spcPct val="0"/>
              </a:spcAft>
              <a:defRPr>
                <a:solidFill>
                  <a:schemeClr val="tx1"/>
                </a:solidFill>
                <a:latin typeface="Constantia" pitchFamily="18" charset="0"/>
                <a:cs typeface="Arial" charset="0"/>
              </a:defRPr>
            </a:lvl8pPr>
            <a:lvl9pPr marL="3886200" indent="-228600" eaLnBrk="0" fontAlgn="base" hangingPunct="0">
              <a:spcBef>
                <a:spcPct val="0"/>
              </a:spcBef>
              <a:spcAft>
                <a:spcPct val="0"/>
              </a:spcAft>
              <a:defRPr>
                <a:solidFill>
                  <a:schemeClr val="tx1"/>
                </a:solidFill>
                <a:latin typeface="Constantia" pitchFamily="18" charset="0"/>
                <a:cs typeface="Arial" charset="0"/>
              </a:defRPr>
            </a:lvl9pPr>
          </a:lstStyle>
          <a:p>
            <a:pPr defTabSz="914400"/>
            <a:r>
              <a:rPr lang="pt-BR" sz="1000"/>
              <a:t>Paulo R. Margotto</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2"/>
          <p:cNvSpPr>
            <a:spLocks noGrp="1"/>
          </p:cNvSpPr>
          <p:nvPr>
            <p:ph type="title" idx="4294967295"/>
          </p:nvPr>
        </p:nvSpPr>
        <p:spPr>
          <a:xfrm>
            <a:off x="2308225" y="0"/>
            <a:ext cx="8912225" cy="1281113"/>
          </a:xfrm>
        </p:spPr>
        <p:txBody>
          <a:bodyPr lIns="91440" rIns="91440" bIns="45720" anchor="t"/>
          <a:lstStyle/>
          <a:p>
            <a:pPr algn="ctr"/>
            <a:r>
              <a:rPr lang="pt-BR" sz="4600" smtClean="0">
                <a:solidFill>
                  <a:srgbClr val="0066FF"/>
                </a:solidFill>
              </a:rPr>
              <a:t>Sibilos e cólicas infantis estão associados ao tratamento antibiótico neonatal</a:t>
            </a:r>
          </a:p>
        </p:txBody>
      </p:sp>
      <p:sp>
        <p:nvSpPr>
          <p:cNvPr id="54275" name="Rectangle 3"/>
          <p:cNvSpPr>
            <a:spLocks noGrp="1"/>
          </p:cNvSpPr>
          <p:nvPr>
            <p:ph type="body" idx="4294967295"/>
          </p:nvPr>
        </p:nvSpPr>
        <p:spPr>
          <a:xfrm>
            <a:off x="1319213" y="2971800"/>
            <a:ext cx="9940925" cy="3886200"/>
          </a:xfrm>
          <a:solidFill>
            <a:schemeClr val="bg1"/>
          </a:solidFill>
        </p:spPr>
        <p:txBody>
          <a:bodyPr/>
          <a:lstStyle/>
          <a:p>
            <a:pPr>
              <a:lnSpc>
                <a:spcPct val="80000"/>
              </a:lnSpc>
            </a:pPr>
            <a:r>
              <a:rPr lang="pt-BR" sz="2400" smtClean="0"/>
              <a:t>Os autores estudaram  se o tratamento antibiótico já na primeira semana de vida aumenta o risco de distúrbios atópicos e não atópicos.</a:t>
            </a:r>
          </a:p>
          <a:p>
            <a:pPr>
              <a:lnSpc>
                <a:spcPct val="80000"/>
              </a:lnSpc>
            </a:pPr>
            <a:r>
              <a:rPr lang="pt-BR" sz="2400" smtClean="0"/>
              <a:t>O estudo INCA (</a:t>
            </a:r>
            <a:r>
              <a:rPr lang="pt-BR" sz="2400" i="1" smtClean="0"/>
              <a:t>INtestinal microbiota Composition after Antibiotic treatment in early life - </a:t>
            </a:r>
            <a:r>
              <a:rPr lang="pt-BR" sz="2400" smtClean="0"/>
              <a:t>Composição da microbiota intestinal após o tratamento com antibiótico precoce na vida) é um estudo de coorte prospectivo e observacional de nascimentos de 436 bebês a termo, com seguimento de 1 ano; 151 recém-nascidos receberam antibióticos de amplo espectro para suspeita de infecção neonatal (AB +), contra um grupo controle saudável não tratado (N = 285; AB-). No primeiro ano, os pais registraram sintomas diários (não) alérgicos. Em um ano, os diagnósticos dos médicos foram registrados e uma amostra de sangue foi coletada (n = 205).</a:t>
            </a:r>
          </a:p>
        </p:txBody>
      </p:sp>
      <p:sp>
        <p:nvSpPr>
          <p:cNvPr id="54276" name="Rectangle 4"/>
          <p:cNvSpPr>
            <a:spLocks noChangeArrowheads="1"/>
          </p:cNvSpPr>
          <p:nvPr/>
        </p:nvSpPr>
        <p:spPr bwMode="auto">
          <a:xfrm>
            <a:off x="258763" y="1597025"/>
            <a:ext cx="11933237" cy="12223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0" tIns="0" rIns="95220" bIns="0" anchor="ctr">
            <a:spAutoFit/>
          </a:bodyPr>
          <a:lstStyle/>
          <a:p>
            <a:pPr algn="ctr" defTabSz="914400" eaLnBrk="1" hangingPunct="1"/>
            <a:r>
              <a:rPr lang="pt-BR" sz="1600" b="1">
                <a:latin typeface="Arial" charset="0"/>
                <a:hlinkClick r:id="rId2"/>
              </a:rPr>
              <a:t>Wheezing</a:t>
            </a:r>
            <a:r>
              <a:rPr lang="pt-BR" sz="1600">
                <a:latin typeface="Arial" charset="0"/>
                <a:hlinkClick r:id="rId2"/>
              </a:rPr>
              <a:t> and infantile colic are associated with </a:t>
            </a:r>
            <a:r>
              <a:rPr lang="pt-BR" sz="1600" b="1">
                <a:latin typeface="Arial" charset="0"/>
                <a:hlinkClick r:id="rId2"/>
              </a:rPr>
              <a:t>neonatal</a:t>
            </a:r>
            <a:r>
              <a:rPr lang="pt-BR" sz="1600">
                <a:latin typeface="Arial" charset="0"/>
                <a:hlinkClick r:id="rId2"/>
              </a:rPr>
              <a:t> </a:t>
            </a:r>
            <a:r>
              <a:rPr lang="pt-BR" sz="1600" b="1">
                <a:latin typeface="Arial" charset="0"/>
                <a:hlinkClick r:id="rId2"/>
              </a:rPr>
              <a:t>antibiotic</a:t>
            </a:r>
            <a:r>
              <a:rPr lang="pt-BR" sz="1600">
                <a:latin typeface="Arial" charset="0"/>
                <a:hlinkClick r:id="rId2"/>
              </a:rPr>
              <a:t> </a:t>
            </a:r>
            <a:r>
              <a:rPr lang="pt-BR" sz="1600" b="1">
                <a:latin typeface="Arial" charset="0"/>
                <a:hlinkClick r:id="rId2"/>
              </a:rPr>
              <a:t>treatment</a:t>
            </a:r>
            <a:r>
              <a:rPr lang="pt-BR" sz="1600">
                <a:latin typeface="Arial" charset="0"/>
                <a:hlinkClick r:id="rId2"/>
              </a:rPr>
              <a:t>.</a:t>
            </a:r>
            <a:endParaRPr lang="pt-BR" sz="1600">
              <a:latin typeface="Arial" charset="0"/>
            </a:endParaRPr>
          </a:p>
          <a:p>
            <a:pPr algn="ctr" defTabSz="914400" eaLnBrk="1" hangingPunct="1"/>
            <a:r>
              <a:rPr lang="pt-BR" sz="1600">
                <a:latin typeface="Arial" charset="0"/>
              </a:rPr>
              <a:t>Oosterloo BC, van Elburg RM, Rutten NB, Bunkers CM, Crijns CE, Meijssen CB, Oudshoorn JH, Rijkers GT, van der Ent CK, Vlieger AM.</a:t>
            </a:r>
          </a:p>
          <a:p>
            <a:pPr algn="ctr" defTabSz="914400" eaLnBrk="1" hangingPunct="1"/>
            <a:r>
              <a:rPr lang="pt-BR" sz="1600">
                <a:latin typeface="Arial" charset="0"/>
              </a:rPr>
              <a:t>Pediatr Allergy Immunol. 2018 Mar;29(2):151-158. doi: 10.1111/pai.12857. Epub 2018 Feb 7.PMID:</a:t>
            </a:r>
          </a:p>
          <a:p>
            <a:pPr lvl="1" algn="ctr" defTabSz="914400" eaLnBrk="1" hangingPunct="1"/>
            <a:r>
              <a:rPr lang="pt-BR" sz="1600">
                <a:latin typeface="Arial" charset="0"/>
              </a:rPr>
              <a:t> 29314334.</a:t>
            </a:r>
            <a:r>
              <a:rPr lang="pt-BR" sz="1600" u="sng">
                <a:latin typeface="Arial" charset="0"/>
                <a:hlinkClick r:id="rId3"/>
              </a:rPr>
              <a:t>Similar articles</a:t>
            </a:r>
            <a:endParaRPr lang="pt-BR" sz="1600" u="sng">
              <a:latin typeface="Arial" charset="0"/>
            </a:endParaRPr>
          </a:p>
        </p:txBody>
      </p:sp>
      <p:sp>
        <p:nvSpPr>
          <p:cNvPr id="54277" name="Oval 5"/>
          <p:cNvSpPr>
            <a:spLocks noChangeArrowheads="1"/>
          </p:cNvSpPr>
          <p:nvPr/>
        </p:nvSpPr>
        <p:spPr bwMode="auto">
          <a:xfrm>
            <a:off x="455613" y="742950"/>
            <a:ext cx="1403350" cy="579438"/>
          </a:xfrm>
          <a:prstGeom prst="ellipse">
            <a:avLst/>
          </a:prstGeom>
          <a:solidFill>
            <a:srgbClr val="0066FF"/>
          </a:solidFill>
          <a:ln w="57150">
            <a:solidFill>
              <a:srgbClr val="FF33CC"/>
            </a:solidFill>
            <a:round/>
            <a:headEnd/>
            <a:tailEnd/>
          </a:ln>
        </p:spPr>
        <p:txBody>
          <a:bodyPr wrap="none" anchor="ctr"/>
          <a:lstStyle/>
          <a:p>
            <a:pPr algn="ctr" defTabSz="914400" eaLnBrk="1" hangingPunct="1"/>
            <a:r>
              <a:rPr lang="pt-BR" b="1">
                <a:solidFill>
                  <a:srgbClr val="FFFF66"/>
                </a:solidFill>
                <a:latin typeface="Arial" charset="0"/>
              </a:rPr>
              <a:t>2018</a:t>
            </a:r>
          </a:p>
        </p:txBody>
      </p:sp>
      <p:sp>
        <p:nvSpPr>
          <p:cNvPr id="54278" name="AutoShape 6"/>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p:spPr>
        <p:txBody>
          <a:bodyPr wrap="none" anchor="ctr"/>
          <a:lstStyle/>
          <a:p>
            <a:pPr algn="ctr" defTabSz="914400" eaLnBrk="1" hangingPunct="1"/>
            <a:endParaRPr lang="pt-BR">
              <a:solidFill>
                <a:srgbClr val="0066FF"/>
              </a:solidFill>
              <a:latin typeface="Arial" charset="0"/>
            </a:endParaRP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p:cNvSpPr>
          <p:nvPr>
            <p:ph type="body" idx="4294967295"/>
          </p:nvPr>
        </p:nvSpPr>
        <p:spPr>
          <a:xfrm>
            <a:off x="901700" y="1136650"/>
            <a:ext cx="10602913" cy="4883150"/>
          </a:xfrm>
          <a:solidFill>
            <a:schemeClr val="bg1"/>
          </a:solidFill>
        </p:spPr>
        <p:txBody>
          <a:bodyPr/>
          <a:lstStyle/>
          <a:p>
            <a:pPr>
              <a:lnSpc>
                <a:spcPct val="80000"/>
              </a:lnSpc>
            </a:pPr>
            <a:r>
              <a:rPr lang="pt-BR" sz="2800" smtClean="0"/>
              <a:t>A incidência de sibilância no primeiro ano foi maior em AB + que em AB (41,0% vs 30,5%, P = 0,026; aOR 1,56 [IC 95% 0,99-2,46, P = 0,06]). Cólicas infantis foram mais prevalentes em AB + em comparação com AB- (21,9% e 14,4% P = 0,048), e tratamento antibiótico foi um fator de risco independente para cólicas infantis (aOR 1,66 (IC 95% 1,00-2,77) P = 0,05).</a:t>
            </a:r>
          </a:p>
          <a:p>
            <a:pPr>
              <a:lnSpc>
                <a:spcPct val="80000"/>
              </a:lnSpc>
            </a:pPr>
            <a:r>
              <a:rPr lang="pt-BR" sz="2800" smtClean="0"/>
              <a:t> O tratamento com antibióticos na primeira semana de vida está associado a um aumento do risco de sibilos e cólicas infantis. </a:t>
            </a:r>
          </a:p>
          <a:p>
            <a:pPr algn="ctr">
              <a:lnSpc>
                <a:spcPct val="80000"/>
              </a:lnSpc>
            </a:pPr>
            <a:r>
              <a:rPr lang="pt-BR" sz="2800" smtClean="0">
                <a:solidFill>
                  <a:srgbClr val="0066FF"/>
                </a:solidFill>
              </a:rPr>
              <a:t>Este estudo pode fornecer uma justificativa para a interrupção precoce de antibióticos em recém-nascidos sem infecção provada ou provável</a:t>
            </a:r>
          </a:p>
        </p:txBody>
      </p:sp>
      <p:sp>
        <p:nvSpPr>
          <p:cNvPr id="55299" name="AutoShape 3"/>
          <p:cNvSpPr>
            <a:spLocks noChangeArrowheads="1"/>
          </p:cNvSpPr>
          <p:nvPr/>
        </p:nvSpPr>
        <p:spPr bwMode="auto">
          <a:xfrm>
            <a:off x="11303000" y="6269038"/>
            <a:ext cx="889000" cy="377825"/>
          </a:xfrm>
          <a:prstGeom prst="curvedDownArrow">
            <a:avLst>
              <a:gd name="adj1" fmla="val 47059"/>
              <a:gd name="adj2" fmla="val 94118"/>
              <a:gd name="adj3" fmla="val 33333"/>
            </a:avLst>
          </a:prstGeom>
          <a:solidFill>
            <a:srgbClr val="FFFF66"/>
          </a:solidFill>
          <a:ln w="57150">
            <a:solidFill>
              <a:srgbClr val="FF33CC"/>
            </a:solidFill>
            <a:miter lim="800000"/>
            <a:headEnd/>
            <a:tailEnd/>
          </a:ln>
        </p:spPr>
        <p:txBody>
          <a:bodyPr wrap="none" anchor="ctr"/>
          <a:lstStyle/>
          <a:p>
            <a:pPr algn="ctr" defTabSz="914400" eaLnBrk="1" hangingPunct="1"/>
            <a:endParaRPr lang="pt-BR">
              <a:solidFill>
                <a:srgbClr val="0066FF"/>
              </a:solidFill>
              <a:latin typeface="Arial" charset="0"/>
            </a:endParaRP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4294967295"/>
          </p:nvPr>
        </p:nvSpPr>
        <p:spPr/>
        <p:txBody>
          <a:bodyPr/>
          <a:lstStyle/>
          <a:p>
            <a:pPr>
              <a:lnSpc>
                <a:spcPct val="80000"/>
              </a:lnSpc>
            </a:pPr>
            <a:r>
              <a:rPr lang="pt-BR" sz="2400" smtClean="0"/>
              <a:t>No estudo do INCA, os autores mostraram  que </a:t>
            </a:r>
            <a:r>
              <a:rPr lang="pt-BR" sz="2400" b="1" smtClean="0">
                <a:solidFill>
                  <a:srgbClr val="FF0000"/>
                </a:solidFill>
              </a:rPr>
              <a:t>7 dias de tratamento antibiótico na primeira semana de vida é um fator de risco que contribui para sibilos e cólicas infantis no primeiro ano de vida. </a:t>
            </a:r>
          </a:p>
          <a:p>
            <a:pPr>
              <a:lnSpc>
                <a:spcPct val="80000"/>
              </a:lnSpc>
            </a:pPr>
            <a:r>
              <a:rPr lang="pt-BR" sz="2400" smtClean="0"/>
              <a:t>A sensibilização alérgica pareceu ser mais comum em crianças tratadas com antibióticos, enquanto nenhuma associação com desenvolvimento de eczema ou sintomas infecciosos foi indicada. </a:t>
            </a:r>
          </a:p>
          <a:p>
            <a:pPr>
              <a:lnSpc>
                <a:spcPct val="80000"/>
              </a:lnSpc>
            </a:pPr>
            <a:r>
              <a:rPr lang="pt-BR" sz="2400" smtClean="0"/>
              <a:t>Mais seguimento dessa coorte pode elucidar se o tratamento antibiótico neonatal pode resultar em desenvolvimento de sintomas, como asma e rinite alérgica, mais tarde na vida. </a:t>
            </a:r>
          </a:p>
          <a:p>
            <a:pPr algn="ctr">
              <a:lnSpc>
                <a:spcPct val="80000"/>
              </a:lnSpc>
            </a:pPr>
            <a:r>
              <a:rPr lang="pt-BR" sz="2400" b="1" smtClean="0">
                <a:solidFill>
                  <a:srgbClr val="FF0000"/>
                </a:solidFill>
              </a:rPr>
              <a:t>Os resultados do estudo do INCA implicam que antibióticos durante a primeira semana de vida, especialmente quando administrado por 7 dias, pode ter efeitos a longo prazo.</a:t>
            </a:r>
            <a:r>
              <a:rPr lang="pt-BR" sz="2400" smtClean="0"/>
              <a:t> </a:t>
            </a:r>
          </a:p>
          <a:p>
            <a:pPr algn="ctr">
              <a:lnSpc>
                <a:spcPct val="80000"/>
              </a:lnSpc>
            </a:pPr>
            <a:r>
              <a:rPr lang="pt-BR" sz="2400" b="1" smtClean="0">
                <a:solidFill>
                  <a:srgbClr val="0066FF"/>
                </a:solidFill>
              </a:rPr>
              <a:t>Otimização adicional das indicações para o início de antibióticos, a interrupção, se possível, ou intervenções com pré ou probióticos podem limitar esses efeitos.</a:t>
            </a:r>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p:cNvSpPr>
          <p:nvPr>
            <p:ph type="title"/>
          </p:nvPr>
        </p:nvSpPr>
        <p:spPr/>
        <p:txBody>
          <a:bodyPr/>
          <a:lstStyle/>
          <a:p>
            <a:pPr algn="ctr"/>
            <a:r>
              <a:rPr lang="pt-BR" smtClean="0">
                <a:solidFill>
                  <a:schemeClr val="accent2"/>
                </a:solidFill>
              </a:rPr>
              <a:t>Em resumo... </a:t>
            </a:r>
            <a:endParaRPr lang="pt-BR" smtClean="0"/>
          </a:p>
        </p:txBody>
      </p:sp>
      <p:sp>
        <p:nvSpPr>
          <p:cNvPr id="71683" name="Rectangle 3"/>
          <p:cNvSpPr>
            <a:spLocks noGrp="1"/>
          </p:cNvSpPr>
          <p:nvPr>
            <p:ph type="body" idx="1"/>
          </p:nvPr>
        </p:nvSpPr>
        <p:spPr/>
        <p:txBody>
          <a:bodyPr/>
          <a:lstStyle/>
          <a:p>
            <a:r>
              <a:rPr lang="pt-BR" sz="2200" smtClean="0"/>
              <a:t>O estudo compreendeu 374 RN ≤32 sem de idade gestacional que receberam antibiótico nos primeiros 14 dias:18% desenvolveram o desfecho composto de sepse tardia, enterocolite necrosante (ECN) ou morte após 14 dias de idade. Cada dia adicional de antibioticoterapia foi associado a um aumento de 24% no risco de sepse tardia, ECN ou morte. Esta associação foi evidente mesmo após o ajuste para a gravidade da doença usando o escore CRIB II, um preditor validado de mortalidade nesta população (OR, 1,24; IC95%, 1,17-1,31). Bebês expostos a antibióticos sofrem uma perda de diversidade em seu microbioma bacteriano intestinal com um aumento na concentração de proteobactérias. Nos links trouxemos também repercussões da antibioticoterapia neonatal na infância: maior ocorrência de asma e cólica. Há agora evidências, tanto em ratos como em humanos que existe uma janela crítica precoce na qual os efeitos da disbiose intestinal mais influenciam no desenvolvimento imune </a:t>
            </a:r>
          </a:p>
        </p:txBody>
      </p:sp>
      <p:sp>
        <p:nvSpPr>
          <p:cNvPr id="71684" name="Text Box 4"/>
          <p:cNvSpPr txBox="1">
            <a:spLocks noChangeArrowheads="1"/>
          </p:cNvSpPr>
          <p:nvPr/>
        </p:nvSpPr>
        <p:spPr bwMode="auto">
          <a:xfrm>
            <a:off x="10434638" y="6094413"/>
            <a:ext cx="1185862"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Constantia" pitchFamily="18" charset="0"/>
                <a:cs typeface="Arial" charset="0"/>
              </a:defRPr>
            </a:lvl1pPr>
            <a:lvl2pPr>
              <a:defRPr>
                <a:solidFill>
                  <a:schemeClr val="tx1"/>
                </a:solidFill>
                <a:latin typeface="Constantia" pitchFamily="18" charset="0"/>
                <a:cs typeface="Arial" charset="0"/>
              </a:defRPr>
            </a:lvl2pPr>
            <a:lvl3pPr>
              <a:defRPr>
                <a:solidFill>
                  <a:schemeClr val="tx1"/>
                </a:solidFill>
                <a:latin typeface="Constantia" pitchFamily="18" charset="0"/>
                <a:cs typeface="Arial" charset="0"/>
              </a:defRPr>
            </a:lvl3pPr>
            <a:lvl4pPr>
              <a:defRPr>
                <a:solidFill>
                  <a:schemeClr val="tx1"/>
                </a:solidFill>
                <a:latin typeface="Constantia" pitchFamily="18" charset="0"/>
                <a:cs typeface="Arial" charset="0"/>
              </a:defRPr>
            </a:lvl4pPr>
            <a:lvl5pPr>
              <a:defRPr>
                <a:solidFill>
                  <a:schemeClr val="tx1"/>
                </a:solidFill>
                <a:latin typeface="Constantia" pitchFamily="18" charset="0"/>
                <a:cs typeface="Arial" charset="0"/>
              </a:defRPr>
            </a:lvl5pPr>
            <a:lvl6pPr eaLnBrk="0" fontAlgn="base" hangingPunct="0">
              <a:spcBef>
                <a:spcPct val="0"/>
              </a:spcBef>
              <a:spcAft>
                <a:spcPct val="0"/>
              </a:spcAft>
              <a:defRPr>
                <a:solidFill>
                  <a:schemeClr val="tx1"/>
                </a:solidFill>
                <a:latin typeface="Constantia" pitchFamily="18" charset="0"/>
                <a:cs typeface="Arial" charset="0"/>
              </a:defRPr>
            </a:lvl6pPr>
            <a:lvl7pPr eaLnBrk="0" fontAlgn="base" hangingPunct="0">
              <a:spcBef>
                <a:spcPct val="0"/>
              </a:spcBef>
              <a:spcAft>
                <a:spcPct val="0"/>
              </a:spcAft>
              <a:defRPr>
                <a:solidFill>
                  <a:schemeClr val="tx1"/>
                </a:solidFill>
                <a:latin typeface="Constantia" pitchFamily="18" charset="0"/>
                <a:cs typeface="Arial" charset="0"/>
              </a:defRPr>
            </a:lvl7pPr>
            <a:lvl8pPr eaLnBrk="0" fontAlgn="base" hangingPunct="0">
              <a:spcBef>
                <a:spcPct val="0"/>
              </a:spcBef>
              <a:spcAft>
                <a:spcPct val="0"/>
              </a:spcAft>
              <a:defRPr>
                <a:solidFill>
                  <a:schemeClr val="tx1"/>
                </a:solidFill>
                <a:latin typeface="Constantia" pitchFamily="18" charset="0"/>
                <a:cs typeface="Arial" charset="0"/>
              </a:defRPr>
            </a:lvl8pPr>
            <a:lvl9pPr eaLnBrk="0" fontAlgn="base" hangingPunct="0">
              <a:spcBef>
                <a:spcPct val="0"/>
              </a:spcBef>
              <a:spcAft>
                <a:spcPct val="0"/>
              </a:spcAft>
              <a:defRPr>
                <a:solidFill>
                  <a:schemeClr val="tx1"/>
                </a:solidFill>
                <a:latin typeface="Constantia" pitchFamily="18" charset="0"/>
                <a:cs typeface="Arial" charset="0"/>
              </a:defRPr>
            </a:lvl9pPr>
          </a:lstStyle>
          <a:p>
            <a:pPr defTabSz="914400"/>
            <a:r>
              <a:rPr lang="pt-BR" sz="1000"/>
              <a:t>Paulo R. Margotto</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ext Box 2"/>
          <p:cNvSpPr txBox="1">
            <a:spLocks noGrp="1"/>
          </p:cNvSpPr>
          <p:nvPr>
            <p:ph type="title" idx="4294967295"/>
          </p:nvPr>
        </p:nvSpPr>
        <p:spPr>
          <a:xfrm>
            <a:off x="257704" y="104250"/>
            <a:ext cx="11362267" cy="763176"/>
          </a:xfrm>
          <a:extLst/>
        </p:spPr>
        <p:txBody>
          <a:bodyPr spcFirstLastPara="1" lIns="91425" tIns="91425" rIns="91425" bIns="91425" anchor="t"/>
          <a:lstStyle/>
          <a:p>
            <a:pPr>
              <a:buClr>
                <a:srgbClr val="000000"/>
              </a:buClr>
              <a:buFont typeface="Arial" charset="0"/>
              <a:buNone/>
              <a:defRPr/>
            </a:pPr>
            <a:r>
              <a:rPr lang="pt-BR" sz="2400" kern="0" dirty="0" smtClean="0">
                <a:solidFill>
                  <a:srgbClr val="0000FF"/>
                </a:solidFill>
                <a:highlight>
                  <a:schemeClr val="dk1"/>
                </a:highlight>
                <a:latin typeface="Arial" charset="0"/>
                <a:ea typeface="Oswald"/>
                <a:cs typeface="Arial" charset="0"/>
                <a:sym typeface="Arial" charset="0"/>
              </a:rPr>
              <a:t>OBRIGADO!</a:t>
            </a:r>
          </a:p>
        </p:txBody>
      </p:sp>
      <p:sp>
        <p:nvSpPr>
          <p:cNvPr id="57348" name="Text Box 5"/>
          <p:cNvSpPr txBox="1">
            <a:spLocks noChangeArrowheads="1"/>
          </p:cNvSpPr>
          <p:nvPr/>
        </p:nvSpPr>
        <p:spPr bwMode="auto">
          <a:xfrm>
            <a:off x="2332038" y="6275388"/>
            <a:ext cx="7964487"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121917" tIns="60958" rIns="121917" bIns="60958">
            <a:spAutoFit/>
          </a:bodyPr>
          <a:lstStyle>
            <a:lvl1pPr defTabSz="1219200">
              <a:defRPr>
                <a:solidFill>
                  <a:schemeClr val="tx1"/>
                </a:solidFill>
                <a:latin typeface="Constantia" pitchFamily="18" charset="0"/>
                <a:cs typeface="Arial" charset="0"/>
              </a:defRPr>
            </a:lvl1pPr>
            <a:lvl2pPr marL="742950" indent="-285750" defTabSz="1219200">
              <a:defRPr>
                <a:solidFill>
                  <a:schemeClr val="tx1"/>
                </a:solidFill>
                <a:latin typeface="Constantia" pitchFamily="18" charset="0"/>
                <a:cs typeface="Arial" charset="0"/>
              </a:defRPr>
            </a:lvl2pPr>
            <a:lvl3pPr marL="1143000" indent="-228600" defTabSz="1219200">
              <a:defRPr>
                <a:solidFill>
                  <a:schemeClr val="tx1"/>
                </a:solidFill>
                <a:latin typeface="Constantia" pitchFamily="18" charset="0"/>
                <a:cs typeface="Arial" charset="0"/>
              </a:defRPr>
            </a:lvl3pPr>
            <a:lvl4pPr marL="1600200" indent="-228600" defTabSz="1219200">
              <a:defRPr>
                <a:solidFill>
                  <a:schemeClr val="tx1"/>
                </a:solidFill>
                <a:latin typeface="Constantia" pitchFamily="18" charset="0"/>
                <a:cs typeface="Arial" charset="0"/>
              </a:defRPr>
            </a:lvl4pPr>
            <a:lvl5pPr marL="2057400" indent="-228600" defTabSz="1219200">
              <a:defRPr>
                <a:solidFill>
                  <a:schemeClr val="tx1"/>
                </a:solidFill>
                <a:latin typeface="Constantia" pitchFamily="18" charset="0"/>
                <a:cs typeface="Arial" charset="0"/>
              </a:defRPr>
            </a:lvl5pPr>
            <a:lvl6pPr marL="2514600" indent="-228600" defTabSz="1219200" eaLnBrk="0" fontAlgn="base" hangingPunct="0">
              <a:spcBef>
                <a:spcPct val="0"/>
              </a:spcBef>
              <a:spcAft>
                <a:spcPct val="0"/>
              </a:spcAft>
              <a:defRPr>
                <a:solidFill>
                  <a:schemeClr val="tx1"/>
                </a:solidFill>
                <a:latin typeface="Constantia" pitchFamily="18" charset="0"/>
                <a:cs typeface="Arial" charset="0"/>
              </a:defRPr>
            </a:lvl6pPr>
            <a:lvl7pPr marL="2971800" indent="-228600" defTabSz="1219200" eaLnBrk="0" fontAlgn="base" hangingPunct="0">
              <a:spcBef>
                <a:spcPct val="0"/>
              </a:spcBef>
              <a:spcAft>
                <a:spcPct val="0"/>
              </a:spcAft>
              <a:defRPr>
                <a:solidFill>
                  <a:schemeClr val="tx1"/>
                </a:solidFill>
                <a:latin typeface="Constantia" pitchFamily="18" charset="0"/>
                <a:cs typeface="Arial" charset="0"/>
              </a:defRPr>
            </a:lvl7pPr>
            <a:lvl8pPr marL="3429000" indent="-228600" defTabSz="1219200" eaLnBrk="0" fontAlgn="base" hangingPunct="0">
              <a:spcBef>
                <a:spcPct val="0"/>
              </a:spcBef>
              <a:spcAft>
                <a:spcPct val="0"/>
              </a:spcAft>
              <a:defRPr>
                <a:solidFill>
                  <a:schemeClr val="tx1"/>
                </a:solidFill>
                <a:latin typeface="Constantia" pitchFamily="18" charset="0"/>
                <a:cs typeface="Arial" charset="0"/>
              </a:defRPr>
            </a:lvl8pPr>
            <a:lvl9pPr marL="3886200" indent="-228600" defTabSz="1219200" eaLnBrk="0" fontAlgn="base" hangingPunct="0">
              <a:spcBef>
                <a:spcPct val="0"/>
              </a:spcBef>
              <a:spcAft>
                <a:spcPct val="0"/>
              </a:spcAft>
              <a:defRPr>
                <a:solidFill>
                  <a:schemeClr val="tx1"/>
                </a:solidFill>
                <a:latin typeface="Constantia" pitchFamily="18" charset="0"/>
                <a:cs typeface="Arial" charset="0"/>
              </a:defRPr>
            </a:lvl9pPr>
          </a:lstStyle>
          <a:p>
            <a:pPr eaLnBrk="1" hangingPunct="1"/>
            <a:r>
              <a:rPr lang="pt-BR" sz="1900">
                <a:solidFill>
                  <a:srgbClr val="0000FF"/>
                </a:solidFill>
                <a:latin typeface="Arial" charset="0"/>
                <a:sym typeface="Arial" charset="0"/>
              </a:rPr>
              <a:t>Doutorandos Joaquim, Nathália, (Dr. Paulo R. Margotto), Flávia e Pedro</a:t>
            </a:r>
          </a:p>
        </p:txBody>
      </p:sp>
      <p:pic>
        <p:nvPicPr>
          <p:cNvPr id="5735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7850" y="277813"/>
            <a:ext cx="6361113" cy="5908675"/>
          </a:xfrm>
          <a:prstGeom prst="rect">
            <a:avLst/>
          </a:prstGeom>
          <a:noFill/>
          <a:ln w="38100">
            <a:solidFill>
              <a:srgbClr val="0000FF"/>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uxo">
  <a:themeElements>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Fluxo">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uxo">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effectStyle>
        <a:effectStyle>
          <a:effectLst>
            <a:outerShdw blurRad="57150" dist="38100" dir="5400000" algn="ctr" rotWithShape="0">
              <a:schemeClr val="phClr">
                <a:shade val="9000"/>
                <a:alpha val="48000"/>
                <a:satMod val="105000"/>
              </a:schemeClr>
            </a:outerShdw>
          </a:effectLst>
          <a:scene3d>
            <a:camera prst="orthographicFront">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ppt/theme/themeOverride2.xml><?xml version="1.0" encoding="utf-8"?>
<a:themeOverride xmlns:a="http://schemas.openxmlformats.org/drawingml/2006/main">
  <a:clrScheme name="Flux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otalTime>398</TotalTime>
  <Words>5716</Words>
  <Application>Microsoft Office PowerPoint</Application>
  <PresentationFormat>Personalizar</PresentationFormat>
  <Paragraphs>369</Paragraphs>
  <Slides>53</Slides>
  <Notes>1</Notes>
  <HiddenSlides>0</HiddenSlides>
  <MMClips>0</MMClips>
  <ScaleCrop>false</ScaleCrop>
  <HeadingPairs>
    <vt:vector size="4" baseType="variant">
      <vt:variant>
        <vt:lpstr>Tema</vt:lpstr>
      </vt:variant>
      <vt:variant>
        <vt:i4>1</vt:i4>
      </vt:variant>
      <vt:variant>
        <vt:lpstr>Títulos de slides</vt:lpstr>
      </vt:variant>
      <vt:variant>
        <vt:i4>53</vt:i4>
      </vt:variant>
    </vt:vector>
  </HeadingPairs>
  <TitlesOfParts>
    <vt:vector size="54" baseType="lpstr">
      <vt:lpstr>Fluxo</vt:lpstr>
      <vt:lpstr>Apresentação do PowerPoint</vt:lpstr>
      <vt:lpstr>Objetivos</vt:lpstr>
      <vt:lpstr>Introdução</vt:lpstr>
      <vt:lpstr>Introdução</vt:lpstr>
      <vt:lpstr>Abreviaturas</vt:lpstr>
      <vt:lpstr>Métodos</vt:lpstr>
      <vt:lpstr>Resultados</vt:lpstr>
      <vt:lpstr>Protocolo da UTIN</vt:lpstr>
      <vt:lpstr>Análise estatística</vt:lpstr>
      <vt:lpstr>Análise estatística</vt:lpstr>
      <vt:lpstr>Resultados</vt:lpstr>
      <vt:lpstr>Resultados</vt:lpstr>
      <vt:lpstr>Apresentação do PowerPoint</vt:lpstr>
      <vt:lpstr>Apresentação do PowerPoint</vt:lpstr>
      <vt:lpstr>Resultados</vt:lpstr>
      <vt:lpstr>Resultados</vt:lpstr>
      <vt:lpstr>Apresentação do PowerPoint</vt:lpstr>
      <vt:lpstr>Apresentação do PowerPoint</vt:lpstr>
      <vt:lpstr>Discussão</vt:lpstr>
      <vt:lpstr>Discussão</vt:lpstr>
      <vt:lpstr>Discussão</vt:lpstr>
      <vt:lpstr>Apresentação do PowerPoint</vt:lpstr>
      <vt:lpstr>             Discussão - Limitações do Estudo</vt:lpstr>
      <vt:lpstr>Apresentação do PowerPoint</vt:lpstr>
      <vt:lpstr>Conclusão</vt:lpstr>
      <vt:lpstr>Apresentação do PowerPoint</vt:lpstr>
      <vt:lpstr>Referências (em forma de links!)</vt:lpstr>
      <vt:lpstr>Apresentação do PowerPoint</vt:lpstr>
      <vt:lpstr>Apresentação do PowerPoint</vt:lpstr>
      <vt:lpstr>Nota do Editor do site, Dr. Paulo R. Margotto Estudando Juntos! Aqui e Agora!</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Alterações na microbiota intestinal em lactentes com risco de asma </vt:lpstr>
      <vt:lpstr>Apresentação do PowerPoint</vt:lpstr>
      <vt:lpstr>Apresentação do PowerPoint</vt:lpstr>
      <vt:lpstr>Apresentação do PowerPoint</vt:lpstr>
      <vt:lpstr>Sibilos e cólicas infantis estão associados ao tratamento antibiótico neonatal</vt:lpstr>
      <vt:lpstr>Apresentação do PowerPoint</vt:lpstr>
      <vt:lpstr>Apresentação do PowerPoint</vt:lpstr>
      <vt:lpstr>Em resumo... </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SONY</dc:creator>
  <cp:lastModifiedBy>Usuário do Windows</cp:lastModifiedBy>
  <cp:revision>20</cp:revision>
  <dcterms:modified xsi:type="dcterms:W3CDTF">2018-10-10T01:06:01Z</dcterms:modified>
</cp:coreProperties>
</file>