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60"/>
  </p:notesMasterIdLst>
  <p:sldIdLst>
    <p:sldId id="256" r:id="rId2"/>
    <p:sldId id="257" r:id="rId3"/>
    <p:sldId id="265" r:id="rId4"/>
    <p:sldId id="266" r:id="rId5"/>
    <p:sldId id="267"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311" r:id="rId23"/>
    <p:sldId id="285" r:id="rId24"/>
    <p:sldId id="284" r:id="rId25"/>
    <p:sldId id="286" r:id="rId26"/>
    <p:sldId id="287" r:id="rId27"/>
    <p:sldId id="288" r:id="rId28"/>
    <p:sldId id="289" r:id="rId29"/>
    <p:sldId id="290" r:id="rId30"/>
    <p:sldId id="291" r:id="rId31"/>
    <p:sldId id="258" r:id="rId32"/>
    <p:sldId id="259" r:id="rId33"/>
    <p:sldId id="260" r:id="rId34"/>
    <p:sldId id="261" r:id="rId35"/>
    <p:sldId id="262" r:id="rId36"/>
    <p:sldId id="263" r:id="rId37"/>
    <p:sldId id="264" r:id="rId38"/>
    <p:sldId id="292" r:id="rId39"/>
    <p:sldId id="293" r:id="rId40"/>
    <p:sldId id="294" r:id="rId41"/>
    <p:sldId id="295" r:id="rId42"/>
    <p:sldId id="296" r:id="rId43"/>
    <p:sldId id="297" r:id="rId44"/>
    <p:sldId id="298" r:id="rId45"/>
    <p:sldId id="299" r:id="rId46"/>
    <p:sldId id="300" r:id="rId47"/>
    <p:sldId id="301" r:id="rId48"/>
    <p:sldId id="302" r:id="rId49"/>
    <p:sldId id="315" r:id="rId50"/>
    <p:sldId id="306" r:id="rId51"/>
    <p:sldId id="312" r:id="rId52"/>
    <p:sldId id="313" r:id="rId53"/>
    <p:sldId id="314" r:id="rId54"/>
    <p:sldId id="316" r:id="rId55"/>
    <p:sldId id="317" r:id="rId56"/>
    <p:sldId id="318" r:id="rId57"/>
    <p:sldId id="320" r:id="rId58"/>
    <p:sldId id="319" r:id="rId59"/>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Century Schoolbook" pitchFamily="18" charset="0"/>
        <a:ea typeface="+mn-ea"/>
        <a:cs typeface="Arial" charset="0"/>
      </a:defRPr>
    </a:lvl1pPr>
    <a:lvl2pPr marL="457200" algn="l" rtl="0" fontAlgn="base">
      <a:spcBef>
        <a:spcPct val="0"/>
      </a:spcBef>
      <a:spcAft>
        <a:spcPct val="0"/>
      </a:spcAft>
      <a:defRPr kern="1200">
        <a:solidFill>
          <a:schemeClr val="tx1"/>
        </a:solidFill>
        <a:latin typeface="Century Schoolbook" pitchFamily="18" charset="0"/>
        <a:ea typeface="+mn-ea"/>
        <a:cs typeface="Arial" charset="0"/>
      </a:defRPr>
    </a:lvl2pPr>
    <a:lvl3pPr marL="914400" algn="l" rtl="0" fontAlgn="base">
      <a:spcBef>
        <a:spcPct val="0"/>
      </a:spcBef>
      <a:spcAft>
        <a:spcPct val="0"/>
      </a:spcAft>
      <a:defRPr kern="1200">
        <a:solidFill>
          <a:schemeClr val="tx1"/>
        </a:solidFill>
        <a:latin typeface="Century Schoolbook" pitchFamily="18" charset="0"/>
        <a:ea typeface="+mn-ea"/>
        <a:cs typeface="Arial" charset="0"/>
      </a:defRPr>
    </a:lvl3pPr>
    <a:lvl4pPr marL="1371600" algn="l" rtl="0" fontAlgn="base">
      <a:spcBef>
        <a:spcPct val="0"/>
      </a:spcBef>
      <a:spcAft>
        <a:spcPct val="0"/>
      </a:spcAft>
      <a:defRPr kern="1200">
        <a:solidFill>
          <a:schemeClr val="tx1"/>
        </a:solidFill>
        <a:latin typeface="Century Schoolbook" pitchFamily="18" charset="0"/>
        <a:ea typeface="+mn-ea"/>
        <a:cs typeface="Arial" charset="0"/>
      </a:defRPr>
    </a:lvl4pPr>
    <a:lvl5pPr marL="1828800" algn="l" rtl="0" fontAlgn="base">
      <a:spcBef>
        <a:spcPct val="0"/>
      </a:spcBef>
      <a:spcAft>
        <a:spcPct val="0"/>
      </a:spcAft>
      <a:defRPr kern="1200">
        <a:solidFill>
          <a:schemeClr val="tx1"/>
        </a:solidFill>
        <a:latin typeface="Century Schoolbook" pitchFamily="18" charset="0"/>
        <a:ea typeface="+mn-ea"/>
        <a:cs typeface="Arial" charset="0"/>
      </a:defRPr>
    </a:lvl5pPr>
    <a:lvl6pPr marL="2286000" algn="l" defTabSz="914400" rtl="0" eaLnBrk="1" latinLnBrk="0" hangingPunct="1">
      <a:defRPr kern="1200">
        <a:solidFill>
          <a:schemeClr val="tx1"/>
        </a:solidFill>
        <a:latin typeface="Century Schoolbook" pitchFamily="18" charset="0"/>
        <a:ea typeface="+mn-ea"/>
        <a:cs typeface="Arial" charset="0"/>
      </a:defRPr>
    </a:lvl6pPr>
    <a:lvl7pPr marL="2743200" algn="l" defTabSz="914400" rtl="0" eaLnBrk="1" latinLnBrk="0" hangingPunct="1">
      <a:defRPr kern="1200">
        <a:solidFill>
          <a:schemeClr val="tx1"/>
        </a:solidFill>
        <a:latin typeface="Century Schoolbook" pitchFamily="18" charset="0"/>
        <a:ea typeface="+mn-ea"/>
        <a:cs typeface="Arial" charset="0"/>
      </a:defRPr>
    </a:lvl7pPr>
    <a:lvl8pPr marL="3200400" algn="l" defTabSz="914400" rtl="0" eaLnBrk="1" latinLnBrk="0" hangingPunct="1">
      <a:defRPr kern="1200">
        <a:solidFill>
          <a:schemeClr val="tx1"/>
        </a:solidFill>
        <a:latin typeface="Century Schoolbook" pitchFamily="18" charset="0"/>
        <a:ea typeface="+mn-ea"/>
        <a:cs typeface="Arial" charset="0"/>
      </a:defRPr>
    </a:lvl8pPr>
    <a:lvl9pPr marL="3657600" algn="l" defTabSz="914400" rtl="0" eaLnBrk="1" latinLnBrk="0" hangingPunct="1">
      <a:defRPr kern="1200">
        <a:solidFill>
          <a:schemeClr val="tx1"/>
        </a:solidFill>
        <a:latin typeface="Century Schoolbook"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666"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CF0F76CE-7E6F-4A44-9771-2283B2D2C866}" type="datetimeFigureOut">
              <a:rPr lang="pt-BR"/>
              <a:pPr>
                <a:defRPr/>
              </a:pPr>
              <a:t>05/10/2018</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1F3B3474-0C3E-46D1-B6DA-03C86529E743}" type="slidenum">
              <a:rPr lang="pt-BR"/>
              <a:pPr>
                <a:defRPr/>
              </a:pPr>
              <a:t>‹nº›</a:t>
            </a:fld>
            <a:endParaRPr lang="pt-BR"/>
          </a:p>
        </p:txBody>
      </p:sp>
    </p:spTree>
    <p:extLst>
      <p:ext uri="{BB962C8B-B14F-4D97-AF65-F5344CB8AC3E}">
        <p14:creationId xmlns:p14="http://schemas.microsoft.com/office/powerpoint/2010/main" val="147530246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6554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fontAlgn="base">
              <a:spcBef>
                <a:spcPct val="0"/>
              </a:spcBef>
              <a:spcAft>
                <a:spcPct val="0"/>
              </a:spcAft>
            </a:pPr>
            <a:fld id="{4D6DD9B4-B78E-4AB5-A604-DC550FF78309}" type="slidenum">
              <a:rPr lang="pt-BR">
                <a:latin typeface="Calibri" pitchFamily="34" charset="0"/>
              </a:rPr>
              <a:pPr fontAlgn="base">
                <a:spcBef>
                  <a:spcPct val="0"/>
                </a:spcBef>
                <a:spcAft>
                  <a:spcPct val="0"/>
                </a:spcAft>
              </a:pPr>
              <a:t>28</a:t>
            </a:fld>
            <a:endParaRPr lang="pt-BR">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3124200"/>
            <a:ext cx="6172200" cy="189436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7764463" y="1174750"/>
            <a:ext cx="2286000" cy="381000"/>
          </a:xfrm>
        </p:spPr>
        <p:txBody>
          <a:bodyPr/>
          <a:lstStyle>
            <a:lvl1pPr>
              <a:defRPr/>
            </a:lvl1pPr>
          </a:lstStyle>
          <a:p>
            <a:pPr>
              <a:defRPr/>
            </a:pPr>
            <a:fld id="{24E61648-5A19-4692-B910-BA8C6D2528FC}" type="datetimeFigureOut">
              <a:rPr lang="pt-BR"/>
              <a:pPr>
                <a:defRPr/>
              </a:pPr>
              <a:t>05/10/2018</a:t>
            </a:fld>
            <a:endParaRPr lang="pt-BR"/>
          </a:p>
        </p:txBody>
      </p:sp>
      <p:sp>
        <p:nvSpPr>
          <p:cNvPr id="23" name="Espaço Reservado para Rodapé 16"/>
          <p:cNvSpPr>
            <a:spLocks noGrp="1"/>
          </p:cNvSpPr>
          <p:nvPr>
            <p:ph type="ftr" sz="quarter" idx="11"/>
          </p:nvPr>
        </p:nvSpPr>
        <p:spPr bwMode="auto">
          <a:xfrm rot="5400000">
            <a:off x="7077076" y="4181475"/>
            <a:ext cx="36576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4929188"/>
            <a:ext cx="609600" cy="517525"/>
          </a:xfrm>
        </p:spPr>
        <p:txBody>
          <a:bodyPr/>
          <a:lstStyle>
            <a:lvl1pPr>
              <a:defRPr/>
            </a:lvl1pPr>
          </a:lstStyle>
          <a:p>
            <a:pPr>
              <a:defRPr/>
            </a:pPr>
            <a:fld id="{27DF6B43-95A5-4503-B61D-2CCC00AAA910}" type="slidenum">
              <a:rPr lang="pt-BR"/>
              <a:pPr>
                <a:defRPr/>
              </a:pPr>
              <a:t>‹nº›</a:t>
            </a:fld>
            <a:endParaRPr lang="pt-BR"/>
          </a:p>
        </p:txBody>
      </p:sp>
    </p:spTree>
    <p:extLst>
      <p:ext uri="{BB962C8B-B14F-4D97-AF65-F5344CB8AC3E}">
        <p14:creationId xmlns:p14="http://schemas.microsoft.com/office/powerpoint/2010/main" val="95931551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600200"/>
            <a:ext cx="7467600" cy="4873752"/>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EADA35B1-BDD0-48E8-9FC3-8BE704BC6588}" type="datetimeFigureOut">
              <a:rPr lang="pt-BR"/>
              <a:pPr>
                <a:defRPr/>
              </a:pPr>
              <a:t>05/10/2018</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6B11E263-3DA8-4EA9-88E9-14DCA34B3656}"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2164591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7762875" y="1169988"/>
            <a:ext cx="2286000" cy="381000"/>
          </a:xfrm>
        </p:spPr>
        <p:txBody>
          <a:bodyPr/>
          <a:lstStyle>
            <a:lvl1pPr>
              <a:defRPr/>
            </a:lvl1pPr>
          </a:lstStyle>
          <a:p>
            <a:pPr>
              <a:defRPr/>
            </a:pPr>
            <a:fld id="{1EC2FED8-9F15-4060-9A11-086BF042FEBC}" type="datetimeFigureOut">
              <a:rPr lang="pt-BR"/>
              <a:pPr>
                <a:defRPr/>
              </a:pPr>
              <a:t>05/10/2018</a:t>
            </a:fld>
            <a:endParaRPr lang="pt-BR"/>
          </a:p>
        </p:txBody>
      </p:sp>
      <p:sp>
        <p:nvSpPr>
          <p:cNvPr id="21" name="Espaço Reservado para Rodapé 4"/>
          <p:cNvSpPr>
            <a:spLocks noGrp="1"/>
          </p:cNvSpPr>
          <p:nvPr>
            <p:ph type="ftr" sz="quarter" idx="11"/>
          </p:nvPr>
        </p:nvSpPr>
        <p:spPr bwMode="auto">
          <a:xfrm rot="5400000">
            <a:off x="7077076" y="4178300"/>
            <a:ext cx="36576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4929188"/>
            <a:ext cx="609600" cy="517525"/>
          </a:xfrm>
        </p:spPr>
        <p:txBody>
          <a:bodyPr/>
          <a:lstStyle>
            <a:lvl1pPr>
              <a:defRPr/>
            </a:lvl1pPr>
          </a:lstStyle>
          <a:p>
            <a:pPr>
              <a:defRPr/>
            </a:pPr>
            <a:fld id="{D6B5F81F-6F9B-4F51-889C-6F07A68EED2A}" type="slidenum">
              <a:rPr lang="pt-BR"/>
              <a:pPr>
                <a:defRPr/>
              </a:pPr>
              <a:t>‹nº›</a:t>
            </a:fld>
            <a:endParaRPr lang="pt-BR"/>
          </a:p>
        </p:txBody>
      </p:sp>
    </p:spTree>
    <p:extLst>
      <p:ext uri="{BB962C8B-B14F-4D97-AF65-F5344CB8AC3E}">
        <p14:creationId xmlns:p14="http://schemas.microsoft.com/office/powerpoint/2010/main" val="182091751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457200"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270248"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BC9679D2-B88A-4CB6-9E43-26C1269AC76C}" type="datetimeFigureOut">
              <a:rPr lang="pt-BR"/>
              <a:pPr>
                <a:defRPr/>
              </a:pPr>
              <a:t>05/10/2018</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3DA80D5A-202C-425B-974D-5294F0719BF0}" type="slidenum">
              <a:rPr lang="pt-BR"/>
              <a:pPr>
                <a:defRPr/>
              </a:pPr>
              <a:t>‹nº›</a:t>
            </a:fld>
            <a:endParaRPr lang="pt-BR"/>
          </a:p>
        </p:txBody>
      </p:sp>
    </p:spTree>
    <p:extLst>
      <p:ext uri="{BB962C8B-B14F-4D97-AF65-F5344CB8AC3E}">
        <p14:creationId xmlns:p14="http://schemas.microsoft.com/office/powerpoint/2010/main" val="3537770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lstStyle>
            <a:lvl1pPr>
              <a:defRPr/>
            </a:lvl1pPr>
          </a:lstStyle>
          <a:p>
            <a:r>
              <a:rPr lang="pt-BR" smtClean="0"/>
              <a:t>Clique para editar o estilo do título mestre</a:t>
            </a:r>
            <a:endParaRPr lang="en-US"/>
          </a:p>
        </p:txBody>
      </p:sp>
      <p:sp>
        <p:nvSpPr>
          <p:cNvPr id="11" name="Espaço Reservado para Conteúdo 10"/>
          <p:cNvSpPr>
            <a:spLocks noGrp="1"/>
          </p:cNvSpPr>
          <p:nvPr>
            <p:ph sz="quarter" idx="2"/>
          </p:nvPr>
        </p:nvSpPr>
        <p:spPr>
          <a:xfrm>
            <a:off x="457200"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371975"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7" name="Espaço Reservado para Data 13"/>
          <p:cNvSpPr>
            <a:spLocks noGrp="1"/>
          </p:cNvSpPr>
          <p:nvPr>
            <p:ph type="dt" sz="half" idx="10"/>
          </p:nvPr>
        </p:nvSpPr>
        <p:spPr/>
        <p:txBody>
          <a:bodyPr/>
          <a:lstStyle>
            <a:lvl1pPr>
              <a:defRPr/>
            </a:lvl1pPr>
          </a:lstStyle>
          <a:p>
            <a:pPr>
              <a:defRPr/>
            </a:pPr>
            <a:fld id="{7E978D75-2D58-4699-8959-6BB59E8739E0}" type="datetimeFigureOut">
              <a:rPr lang="pt-BR"/>
              <a:pPr>
                <a:defRPr/>
              </a:pPr>
              <a:t>05/10/2018</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77036493-4A3C-4B48-8856-D87A8725B858}" type="slidenum">
              <a:rPr lang="pt-BR"/>
              <a:pPr>
                <a:defRPr/>
              </a:pPr>
              <a:t>‹nº›</a:t>
            </a:fld>
            <a:endParaRPr lang="pt-BR"/>
          </a:p>
        </p:txBody>
      </p:sp>
    </p:spTree>
    <p:extLst>
      <p:ext uri="{BB962C8B-B14F-4D97-AF65-F5344CB8AC3E}">
        <p14:creationId xmlns:p14="http://schemas.microsoft.com/office/powerpoint/2010/main" val="1358416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296A955B-0701-4011-8AD4-816BB0F7AA25}" type="datetimeFigureOut">
              <a:rPr lang="pt-BR"/>
              <a:pPr>
                <a:defRPr/>
              </a:pPr>
              <a:t>05/10/2018</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1BF1EAF1-8A6E-4C25-B9B2-83EA543CC5A2}"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753365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B00119F8-C529-45DC-89AA-20E4B35D4946}" type="datetimeFigureOut">
              <a:rPr lang="pt-BR"/>
              <a:pPr>
                <a:defRPr/>
              </a:pPr>
              <a:t>05/10/2018</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25DB6913-3370-4E25-8A6F-936B8238892F}" type="slidenum">
              <a:rPr lang="pt-BR"/>
              <a:pPr>
                <a:defRPr/>
              </a:pPr>
              <a:t>‹nº›</a:t>
            </a:fld>
            <a:endParaRPr lang="pt-BR"/>
          </a:p>
        </p:txBody>
      </p:sp>
    </p:spTree>
    <p:extLst>
      <p:ext uri="{BB962C8B-B14F-4D97-AF65-F5344CB8AC3E}">
        <p14:creationId xmlns:p14="http://schemas.microsoft.com/office/powerpoint/2010/main" val="1625122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8" name="Conector reto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9" name="Retângulo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1" name="Elipse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3371850" y="3200400"/>
            <a:ext cx="630936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74320"/>
            <a:ext cx="5638800" cy="632764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A7E3CCB5-38AB-4875-8EFA-DA4B1B76281D}" type="datetimeFigureOut">
              <a:rPr lang="pt-BR"/>
              <a:pPr>
                <a:defRPr/>
              </a:pPr>
              <a:t>05/10/2018</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997BFE92-D957-4417-973B-9BB5FE9B6ED2}"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112687343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8" name="Retângulo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0" name="Conector reto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2" name="Título 1"/>
          <p:cNvSpPr>
            <a:spLocks noGrp="1"/>
          </p:cNvSpPr>
          <p:nvPr>
            <p:ph type="title"/>
          </p:nvPr>
        </p:nvSpPr>
        <p:spPr>
          <a:xfrm rot="5400000">
            <a:off x="3350133" y="3200400"/>
            <a:ext cx="630936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81EF9407-7C02-4B25-B78E-AF60007D8071}" type="datetimeFigureOut">
              <a:rPr lang="pt-BR"/>
              <a:pPr>
                <a:defRPr/>
              </a:pPr>
              <a:t>05/10/2018</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20407E5E-329F-4C68-874A-0C51A2B3F7C4}"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3080107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8A77247D-79FA-4BBE-B0BC-AFED055387A8}" type="datetimeFigureOut">
              <a:rPr lang="pt-BR"/>
              <a:pPr>
                <a:defRPr/>
              </a:pPr>
              <a:t>05/10/2018</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2A56F2D5-8D3B-493A-9ABF-4D845FE4627E}" type="slidenum">
              <a:rPr lang="pt-BR"/>
              <a:pPr>
                <a:defRPr/>
              </a:pPr>
              <a:t>‹nº›</a:t>
            </a:fld>
            <a:endParaRPr lang="pt-BR"/>
          </a:p>
        </p:txBody>
      </p:sp>
    </p:spTree>
    <p:extLst>
      <p:ext uri="{BB962C8B-B14F-4D97-AF65-F5344CB8AC3E}">
        <p14:creationId xmlns:p14="http://schemas.microsoft.com/office/powerpoint/2010/main" val="4007186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FD46D903-A32F-4332-9205-20CC82AB0296}" type="datetimeFigureOut">
              <a:rPr lang="pt-BR"/>
              <a:pPr>
                <a:defRPr/>
              </a:pPr>
              <a:t>05/10/2018</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61AADB9F-0147-4790-BB9C-AE486B42488D}" type="slidenum">
              <a:rPr lang="pt-BR"/>
              <a:pPr>
                <a:defRPr/>
              </a:pPr>
              <a:t>‹nº›</a:t>
            </a:fld>
            <a:endParaRPr lang="pt-BR"/>
          </a:p>
        </p:txBody>
      </p:sp>
    </p:spTree>
    <p:extLst>
      <p:ext uri="{BB962C8B-B14F-4D97-AF65-F5344CB8AC3E}">
        <p14:creationId xmlns:p14="http://schemas.microsoft.com/office/powerpoint/2010/main" val="1271053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lang="pt-BR" smtClean="0"/>
              <a:t>Clique para editar o estilo do título mestre</a:t>
            </a:r>
            <a:endParaRPr lang="en-US"/>
          </a:p>
        </p:txBody>
      </p:sp>
      <p:sp>
        <p:nvSpPr>
          <p:cNvPr id="1028" name="Espaço Reservado para Texto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cs typeface="+mn-cs"/>
              </a:defRPr>
            </a:lvl1pPr>
          </a:lstStyle>
          <a:p>
            <a:pPr>
              <a:defRPr/>
            </a:pPr>
            <a:fld id="{7A48105F-AEB4-4319-A147-17F0DF60D1BE}" type="datetimeFigureOut">
              <a:rPr lang="pt-BR"/>
              <a:pPr>
                <a:defRPr/>
              </a:pPr>
              <a:t>05/10/2018</a:t>
            </a:fld>
            <a:endParaRPr lang="pt-BR"/>
          </a:p>
        </p:txBody>
      </p:sp>
      <p:sp>
        <p:nvSpPr>
          <p:cNvPr id="3" name="Espaço Reservado para Rodapé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32" name="Conector reto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34" name="Conector reto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2" name="E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cs typeface="+mn-cs"/>
              </a:defRPr>
            </a:lvl1pPr>
          </a:lstStyle>
          <a:p>
            <a:pPr>
              <a:defRPr/>
            </a:pPr>
            <a:fld id="{DADB51F8-7392-4D2E-AB7A-3E1564CB785C}"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14" r:id="rId4"/>
    <p:sldLayoutId id="2147483715" r:id="rId5"/>
    <p:sldLayoutId id="2147483722" r:id="rId6"/>
    <p:sldLayoutId id="2147483716" r:id="rId7"/>
    <p:sldLayoutId id="2147483723" r:id="rId8"/>
    <p:sldLayoutId id="2147483724" r:id="rId9"/>
    <p:sldLayoutId id="2147483717" r:id="rId10"/>
    <p:sldLayoutId id="2147483718" r:id="rId11"/>
  </p:sldLayoutIdLst>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pitchFamily="18" charset="0"/>
        </a:defRPr>
      </a:lvl2pPr>
      <a:lvl3pPr algn="l" rtl="0" fontAlgn="base">
        <a:spcBef>
          <a:spcPct val="0"/>
        </a:spcBef>
        <a:spcAft>
          <a:spcPct val="0"/>
        </a:spcAft>
        <a:defRPr sz="3000">
          <a:solidFill>
            <a:schemeClr val="tx2"/>
          </a:solidFill>
          <a:latin typeface="Century Schoolbook" pitchFamily="18" charset="0"/>
        </a:defRPr>
      </a:lvl3pPr>
      <a:lvl4pPr algn="l" rtl="0" fontAlgn="base">
        <a:spcBef>
          <a:spcPct val="0"/>
        </a:spcBef>
        <a:spcAft>
          <a:spcPct val="0"/>
        </a:spcAft>
        <a:defRPr sz="3000">
          <a:solidFill>
            <a:schemeClr val="tx2"/>
          </a:solidFill>
          <a:latin typeface="Century Schoolbook" pitchFamily="18" charset="0"/>
        </a:defRPr>
      </a:lvl4pPr>
      <a:lvl5pPr algn="l" rtl="0" fontAlgn="base">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0C61AE"/>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AABBDF"/>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AACC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pmargotto@gmail.com" TargetMode="Externa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ncbi.nlm.nih.gov/pubmed/1987538"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1987538"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ncbi.nlm.nih.gov/pubmed?linkname=pubmed_pubmed&amp;from_uid=20461970" TargetMode="External"/><Relationship Id="rId2" Type="http://schemas.openxmlformats.org/officeDocument/2006/relationships/hyperlink" Target="https://www.ncbi.nlm.nih.gov/pubmed/20461970"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paulomargotto.com.br/documentos/18042" TargetMode="External"/><Relationship Id="rId2" Type="http://schemas.openxmlformats.org/officeDocument/2006/relationships/hyperlink" Target="http://paulomargotto.com.br/hemorragia-pulmonar-2018/"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paulomargotto.com.br/documentos/18046" TargetMode="External"/><Relationship Id="rId2" Type="http://schemas.openxmlformats.org/officeDocument/2006/relationships/hyperlink" Target="http://paulomargotto.com.br/hemoderivados/"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s://www.ncbi.nlm.nih.gov/pubmed/28970693"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www.ncbi.nlm.nih.gov/pubmed/22640396" TargetMode="External"/><Relationship Id="rId2" Type="http://schemas.openxmlformats.org/officeDocument/2006/relationships/hyperlink" Target="http://paulomargotto.com.br/hemorragia-pulmonar-nos-recem-nascidos-de-muito-baixo-peso-fatores-de-risco-e-manejo/" TargetMode="Externa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hyperlink" Target="https://www.ncbi.nlm.nih.gov/pubmed?linkname=pubmed_pubmed&amp;from_uid=22640396"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rmmg.org/exportar-pdf/2218/v27n1a10.pdf" TargetMode="External"/><Relationship Id="rId2" Type="http://schemas.openxmlformats.org/officeDocument/2006/relationships/image" Target="https://www.google.com.br/search?source=hp&amp;ei=-hC1W-VyxJbCBL7tk5gH&amp;q=Les%C3%A3o+pulmonar+aguda+relacionada+%C3%A0+transfus%C3%A3o+%28TRALI%29%3A+revis%C3%A3o+da+literatura&amp;oq=Les%C3%A3o+pulmonar+aguda+relacionada+%C3%A0+transfus%C3%A3o+%28TRALI%29%3A+revis%C3%A3o+da+literatura&amp;gs_l=psy-ab.12...2720.2720.0.4324.1.1.0.0.0.0.285.285.2-1.1.0....0...1c.2.64.psy-ab..0.0.0....0.GupjmbKxRc8" TargetMode="Externa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5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411413" y="2492375"/>
            <a:ext cx="6172200" cy="1893888"/>
          </a:xfrm>
        </p:spPr>
        <p:txBody>
          <a:bodyPr wrap="square" lIns="91440" tIns="45720" rIns="91440" bIns="45720" numCol="1" anchorCtr="0" compatLnSpc="1">
            <a:prstTxWarp prst="textNoShape">
              <a:avLst/>
            </a:prstTxWarp>
            <a:normAutofit fontScale="90000"/>
          </a:bodyPr>
          <a:lstStyle/>
          <a:p>
            <a:pPr algn="ctr"/>
            <a:r>
              <a:rPr lang="pt-BR" sz="2600" i="1" cap="none" dirty="0" smtClean="0">
                <a:solidFill>
                  <a:srgbClr val="0000FF"/>
                </a:solidFill>
                <a:latin typeface="Times New Roman" pitchFamily="18" charset="0"/>
                <a:cs typeface="Times New Roman" pitchFamily="18" charset="0"/>
              </a:rPr>
              <a:t>CASO ANÁTOMO-CLÍNICO</a:t>
            </a:r>
            <a:r>
              <a:rPr lang="pt-BR" sz="2600" i="1" cap="none" dirty="0" smtClean="0">
                <a:solidFill>
                  <a:srgbClr val="089CA3"/>
                </a:solidFill>
                <a:latin typeface="Times New Roman" pitchFamily="18" charset="0"/>
                <a:cs typeface="Times New Roman" pitchFamily="18" charset="0"/>
              </a:rPr>
              <a:t/>
            </a:r>
            <a:br>
              <a:rPr lang="pt-BR" sz="2600" i="1" cap="none" dirty="0" smtClean="0">
                <a:solidFill>
                  <a:srgbClr val="089CA3"/>
                </a:solidFill>
                <a:latin typeface="Times New Roman" pitchFamily="18" charset="0"/>
                <a:cs typeface="Times New Roman" pitchFamily="18" charset="0"/>
              </a:rPr>
            </a:br>
            <a:r>
              <a:rPr lang="pt-BR" sz="2600" i="1" cap="none" dirty="0" smtClean="0">
                <a:solidFill>
                  <a:srgbClr val="089CA3"/>
                </a:solidFill>
                <a:latin typeface="Times New Roman" pitchFamily="18" charset="0"/>
                <a:cs typeface="Times New Roman" pitchFamily="18" charset="0"/>
              </a:rPr>
              <a:t/>
            </a:r>
            <a:br>
              <a:rPr lang="pt-BR" sz="2600" i="1" cap="none" dirty="0" smtClean="0">
                <a:solidFill>
                  <a:srgbClr val="089CA3"/>
                </a:solidFill>
                <a:latin typeface="Times New Roman" pitchFamily="18" charset="0"/>
                <a:cs typeface="Times New Roman" pitchFamily="18" charset="0"/>
              </a:rPr>
            </a:br>
            <a:r>
              <a:rPr lang="pt-BR" sz="2600" i="1" cap="none" dirty="0" err="1" smtClean="0">
                <a:solidFill>
                  <a:srgbClr val="FF33CC"/>
                </a:solidFill>
                <a:latin typeface="Times New Roman" pitchFamily="18" charset="0"/>
                <a:cs typeface="Times New Roman" pitchFamily="18" charset="0"/>
              </a:rPr>
              <a:t>Kernicterus</a:t>
            </a:r>
            <a:r>
              <a:rPr lang="pt-BR" sz="2600" i="1" cap="none" dirty="0" smtClean="0">
                <a:solidFill>
                  <a:srgbClr val="FF33CC"/>
                </a:solidFill>
                <a:latin typeface="Times New Roman" pitchFamily="18" charset="0"/>
                <a:cs typeface="Times New Roman" pitchFamily="18" charset="0"/>
              </a:rPr>
              <a:t>,</a:t>
            </a:r>
            <a:r>
              <a:rPr lang="pt-BR" sz="2600" i="1" cap="none" dirty="0" smtClean="0">
                <a:solidFill>
                  <a:srgbClr val="089CA3"/>
                </a:solidFill>
                <a:latin typeface="Times New Roman" pitchFamily="18" charset="0"/>
                <a:cs typeface="Times New Roman" pitchFamily="18" charset="0"/>
              </a:rPr>
              <a:t> </a:t>
            </a:r>
            <a:r>
              <a:rPr lang="pt-BR" sz="2600" i="1" cap="none" dirty="0" smtClean="0">
                <a:solidFill>
                  <a:srgbClr val="FF33CC"/>
                </a:solidFill>
                <a:latin typeface="Times New Roman" pitchFamily="18" charset="0"/>
                <a:cs typeface="Times New Roman" pitchFamily="18" charset="0"/>
              </a:rPr>
              <a:t>Hemorragia pulmonar (</a:t>
            </a:r>
            <a:r>
              <a:rPr lang="pt-BR" sz="2600" i="1" cap="none" dirty="0" err="1" smtClean="0">
                <a:solidFill>
                  <a:srgbClr val="FF33CC"/>
                </a:solidFill>
                <a:latin typeface="Times New Roman" pitchFamily="18" charset="0"/>
                <a:cs typeface="Times New Roman" pitchFamily="18" charset="0"/>
              </a:rPr>
              <a:t>intra-alveolar</a:t>
            </a:r>
            <a:r>
              <a:rPr lang="pt-BR" sz="2600" i="1" cap="none" dirty="0" smtClean="0">
                <a:solidFill>
                  <a:srgbClr val="FF33CC"/>
                </a:solidFill>
                <a:latin typeface="Times New Roman" pitchFamily="18" charset="0"/>
                <a:cs typeface="Times New Roman" pitchFamily="18" charset="0"/>
              </a:rPr>
              <a:t>) e Lesão pela transfusão sanguínea (TRALI)</a:t>
            </a:r>
            <a:r>
              <a:rPr lang="pt-BR" sz="2600" i="1" cap="none" dirty="0" smtClean="0">
                <a:solidFill>
                  <a:srgbClr val="089CA3"/>
                </a:solidFill>
                <a:latin typeface="Times New Roman" pitchFamily="18" charset="0"/>
                <a:cs typeface="Times New Roman" pitchFamily="18" charset="0"/>
              </a:rPr>
              <a:t/>
            </a:r>
            <a:br>
              <a:rPr lang="pt-BR" sz="2600" i="1" cap="none" dirty="0" smtClean="0">
                <a:solidFill>
                  <a:srgbClr val="089CA3"/>
                </a:solidFill>
                <a:latin typeface="Times New Roman" pitchFamily="18" charset="0"/>
                <a:cs typeface="Times New Roman" pitchFamily="18" charset="0"/>
              </a:rPr>
            </a:br>
            <a:endParaRPr lang="pt-BR" sz="2600" i="1" cap="none" dirty="0" smtClean="0">
              <a:solidFill>
                <a:srgbClr val="089CA3"/>
              </a:solidFill>
              <a:latin typeface="Times New Roman" pitchFamily="18" charset="0"/>
              <a:cs typeface="Times New Roman" pitchFamily="18" charset="0"/>
            </a:endParaRPr>
          </a:p>
        </p:txBody>
      </p:sp>
      <p:sp>
        <p:nvSpPr>
          <p:cNvPr id="3" name="Subtítulo 2"/>
          <p:cNvSpPr>
            <a:spLocks noGrp="1"/>
          </p:cNvSpPr>
          <p:nvPr>
            <p:ph type="subTitle" idx="1"/>
          </p:nvPr>
        </p:nvSpPr>
        <p:spPr>
          <a:xfrm>
            <a:off x="2195513" y="4292600"/>
            <a:ext cx="6400800" cy="1752600"/>
          </a:xfrm>
        </p:spPr>
        <p:txBody>
          <a:bodyPr>
            <a:normAutofit fontScale="92500"/>
          </a:bodyPr>
          <a:lstStyle/>
          <a:p>
            <a:pPr algn="ctr"/>
            <a:r>
              <a:rPr lang="pt-BR" smtClean="0">
                <a:solidFill>
                  <a:srgbClr val="089CA3"/>
                </a:solidFill>
                <a:latin typeface="Times New Roman" pitchFamily="18" charset="0"/>
                <a:cs typeface="Times New Roman" pitchFamily="18" charset="0"/>
              </a:rPr>
              <a:t>Apresentação : Deyse Costa residente de Neonatologia do HMIB</a:t>
            </a:r>
          </a:p>
          <a:p>
            <a:pPr algn="ctr"/>
            <a:r>
              <a:rPr lang="pt-BR" smtClean="0">
                <a:solidFill>
                  <a:srgbClr val="089CA3"/>
                </a:solidFill>
                <a:latin typeface="Times New Roman" pitchFamily="18" charset="0"/>
                <a:cs typeface="Times New Roman" pitchFamily="18" charset="0"/>
              </a:rPr>
              <a:t>Coordenação : Joseleide de Castro e Paulo R. Margotto</a:t>
            </a:r>
          </a:p>
          <a:p>
            <a:pPr algn="ctr"/>
            <a:r>
              <a:rPr lang="pt-BR" smtClean="0">
                <a:solidFill>
                  <a:srgbClr val="089CA3"/>
                </a:solidFill>
                <a:latin typeface="Times New Roman" pitchFamily="18" charset="0"/>
                <a:cs typeface="Times New Roman" pitchFamily="18" charset="0"/>
                <a:hlinkClick r:id="rId2"/>
              </a:rPr>
              <a:t>pmargotto@gmail.com</a:t>
            </a:r>
            <a:r>
              <a:rPr lang="pt-BR" smtClean="0">
                <a:solidFill>
                  <a:srgbClr val="089CA3"/>
                </a:solidFill>
                <a:latin typeface="Times New Roman" pitchFamily="18" charset="0"/>
                <a:cs typeface="Times New Roman" pitchFamily="18" charset="0"/>
              </a:rPr>
              <a:t> </a:t>
            </a:r>
          </a:p>
          <a:p>
            <a:pPr algn="ctr"/>
            <a:endParaRPr lang="pt-BR" smtClean="0">
              <a:solidFill>
                <a:srgbClr val="089CA3"/>
              </a:solidFill>
              <a:latin typeface="Times New Roman" pitchFamily="18" charset="0"/>
              <a:cs typeface="Times New Roman" pitchFamily="18" charset="0"/>
            </a:endParaRPr>
          </a:p>
          <a:p>
            <a:pPr algn="ctr"/>
            <a:r>
              <a:rPr lang="pt-BR" smtClean="0">
                <a:solidFill>
                  <a:srgbClr val="089CA3"/>
                </a:solidFill>
                <a:latin typeface="Times New Roman" pitchFamily="18" charset="0"/>
                <a:cs typeface="Times New Roman" pitchFamily="18" charset="0"/>
              </a:rPr>
              <a:t>Brasília , 6 de outubro  de 2018</a:t>
            </a:r>
          </a:p>
        </p:txBody>
      </p:sp>
      <p:pic>
        <p:nvPicPr>
          <p:cNvPr id="8197" name="Picture 7" descr="20180225_074646"/>
          <p:cNvPicPr>
            <a:picLocks noChangeAspect="1" noChangeArrowheads="1"/>
          </p:cNvPicPr>
          <p:nvPr/>
        </p:nvPicPr>
        <p:blipFill>
          <a:blip r:embed="rId3">
            <a:lum bright="18000" contrast="12000"/>
            <a:extLst>
              <a:ext uri="{28A0092B-C50C-407E-A947-70E740481C1C}">
                <a14:useLocalDpi xmlns:a14="http://schemas.microsoft.com/office/drawing/2010/main" val="0"/>
              </a:ext>
            </a:extLst>
          </a:blip>
          <a:srcRect/>
          <a:stretch>
            <a:fillRect/>
          </a:stretch>
        </p:blipFill>
        <p:spPr bwMode="auto">
          <a:xfrm>
            <a:off x="3275856" y="106485"/>
            <a:ext cx="3886944" cy="1909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5" descr="IMG-20180609-WA00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188913"/>
            <a:ext cx="1590675"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365625"/>
            <a:ext cx="2349500" cy="2492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00" name="Text Box 8"/>
          <p:cNvSpPr txBox="1">
            <a:spLocks noChangeArrowheads="1"/>
          </p:cNvSpPr>
          <p:nvPr/>
        </p:nvSpPr>
        <p:spPr bwMode="auto">
          <a:xfrm>
            <a:off x="2247900" y="6470650"/>
            <a:ext cx="65182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chemeClr val="accent1"/>
                </a:solidFill>
              </a:rPr>
              <a:t>7/10/2018: VOTA BRASIL! </a:t>
            </a:r>
            <a:r>
              <a:rPr lang="pt-BR">
                <a:solidFill>
                  <a:srgbClr val="FF5050"/>
                </a:solidFill>
              </a:rPr>
              <a:t>(VOCÊ SUPERA MAIS ESSA!)</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História Pré- natal </a:t>
            </a:r>
            <a:endParaRPr lang="pt-BR" dirty="0">
              <a:latin typeface="Times New Roman" pitchFamily="18" charset="0"/>
              <a:cs typeface="Times New Roman" pitchFamily="18" charset="0"/>
            </a:endParaRPr>
          </a:p>
        </p:txBody>
      </p:sp>
      <p:sp>
        <p:nvSpPr>
          <p:cNvPr id="9219" name="Espaço Reservado para Conteúdo 2"/>
          <p:cNvSpPr>
            <a:spLocks noGrp="1"/>
          </p:cNvSpPr>
          <p:nvPr>
            <p:ph sz="quarter" idx="1"/>
          </p:nvPr>
        </p:nvSpPr>
        <p:spPr>
          <a:xfrm>
            <a:off x="457200" y="1600200"/>
            <a:ext cx="7467600" cy="4873625"/>
          </a:xfrm>
        </p:spPr>
        <p:txBody>
          <a:bodyPr/>
          <a:lstStyle/>
          <a:p>
            <a:pPr algn="just"/>
            <a:endParaRPr lang="pt-BR" dirty="0" smtClean="0">
              <a:latin typeface="Times New Roman" pitchFamily="18" charset="0"/>
              <a:cs typeface="Times New Roman" pitchFamily="18" charset="0"/>
            </a:endParaRPr>
          </a:p>
          <a:p>
            <a:pPr algn="just"/>
            <a:r>
              <a:rPr lang="pt-BR" dirty="0" smtClean="0">
                <a:latin typeface="Times New Roman" pitchFamily="18" charset="0"/>
                <a:cs typeface="Times New Roman" pitchFamily="18" charset="0"/>
              </a:rPr>
              <a:t>Mãe : A.M.D.G, G4 P3 A0</a:t>
            </a:r>
          </a:p>
          <a:p>
            <a:pPr algn="just"/>
            <a:r>
              <a:rPr lang="pt-BR" dirty="0" smtClean="0">
                <a:latin typeface="Times New Roman" pitchFamily="18" charset="0"/>
                <a:cs typeface="Times New Roman" pitchFamily="18" charset="0"/>
              </a:rPr>
              <a:t>Residência: Área rural de Formoso-MG</a:t>
            </a:r>
          </a:p>
          <a:p>
            <a:pPr algn="just"/>
            <a:r>
              <a:rPr lang="pt-BR" dirty="0" smtClean="0">
                <a:latin typeface="Times New Roman" pitchFamily="18" charset="0"/>
                <a:cs typeface="Times New Roman" pitchFamily="18" charset="0"/>
              </a:rPr>
              <a:t> Pai é caseiro em uma fazenda, trabalha com agrotóxicos. Porem iria pulverizar a fazenda em algumas semanas. </a:t>
            </a:r>
          </a:p>
          <a:p>
            <a:pPr algn="just"/>
            <a:endParaRPr lang="pt-BR" dirty="0" smtClean="0">
              <a:latin typeface="Times New Roman" pitchFamily="18" charset="0"/>
              <a:cs typeface="Times New Roman" pitchFamily="18" charset="0"/>
            </a:endParaRPr>
          </a:p>
          <a:p>
            <a:pPr algn="just"/>
            <a:r>
              <a:rPr lang="pt-BR" dirty="0" smtClean="0">
                <a:latin typeface="Times New Roman" pitchFamily="18" charset="0"/>
                <a:cs typeface="Times New Roman" pitchFamily="18" charset="0"/>
              </a:rPr>
              <a:t>Realizada 6 consultas de pré-natal/ </a:t>
            </a:r>
            <a:r>
              <a:rPr lang="pt-BR" dirty="0" smtClean="0">
                <a:latin typeface="Times New Roman" pitchFamily="18" charset="0"/>
                <a:cs typeface="Times New Roman" pitchFamily="18" charset="0"/>
              </a:rPr>
              <a:t>GS: sem informações</a:t>
            </a:r>
            <a:endParaRPr lang="pt-BR" dirty="0" smtClean="0">
              <a:latin typeface="Times New Roman" pitchFamily="18" charset="0"/>
              <a:cs typeface="Times New Roman" pitchFamily="18" charset="0"/>
            </a:endParaRPr>
          </a:p>
          <a:p>
            <a:pPr algn="just"/>
            <a:r>
              <a:rPr lang="pt-BR" dirty="0" smtClean="0">
                <a:latin typeface="Times New Roman" pitchFamily="18" charset="0"/>
                <a:cs typeface="Times New Roman" pitchFamily="18" charset="0"/>
              </a:rPr>
              <a:t>Sorologias em 1º trimestre VDRL e </a:t>
            </a:r>
            <a:r>
              <a:rPr lang="pt-BR" dirty="0" err="1" smtClean="0">
                <a:latin typeface="Times New Roman" pitchFamily="18" charset="0"/>
                <a:cs typeface="Times New Roman" pitchFamily="18" charset="0"/>
              </a:rPr>
              <a:t>Anti-HIV</a:t>
            </a:r>
            <a:r>
              <a:rPr lang="pt-BR" dirty="0" smtClean="0">
                <a:latin typeface="Times New Roman" pitchFamily="18" charset="0"/>
                <a:cs typeface="Times New Roman" pitchFamily="18" charset="0"/>
              </a:rPr>
              <a:t> , Toxoplasmose </a:t>
            </a:r>
            <a:r>
              <a:rPr lang="pt-BR" dirty="0" err="1" smtClean="0">
                <a:latin typeface="Times New Roman" pitchFamily="18" charset="0"/>
                <a:cs typeface="Times New Roman" pitchFamily="18" charset="0"/>
              </a:rPr>
              <a:t>IgG</a:t>
            </a:r>
            <a:r>
              <a:rPr lang="pt-BR" dirty="0" smtClean="0">
                <a:latin typeface="Times New Roman" pitchFamily="18" charset="0"/>
                <a:cs typeface="Times New Roman" pitchFamily="18" charset="0"/>
              </a:rPr>
              <a:t>+ e </a:t>
            </a:r>
            <a:r>
              <a:rPr lang="pt-BR" dirty="0" err="1" smtClean="0">
                <a:latin typeface="Times New Roman" pitchFamily="18" charset="0"/>
                <a:cs typeface="Times New Roman" pitchFamily="18" charset="0"/>
              </a:rPr>
              <a:t>IgM</a:t>
            </a:r>
            <a:r>
              <a:rPr lang="pt-BR" dirty="0" smtClean="0">
                <a:latin typeface="Times New Roman" pitchFamily="18" charset="0"/>
                <a:cs typeface="Times New Roman" pitchFamily="18" charset="0"/>
              </a:rPr>
              <a:t> negativo</a:t>
            </a:r>
            <a:r>
              <a:rPr lang="pt-BR" dirty="0" smtClean="0">
                <a:latin typeface="Times New Roman" pitchFamily="18" charset="0"/>
                <a:cs typeface="Times New Roman" pitchFamily="18" charset="0"/>
              </a:rPr>
              <a:t>. Sem </a:t>
            </a:r>
            <a:r>
              <a:rPr lang="pt-BR" dirty="0" smtClean="0">
                <a:latin typeface="Times New Roman" pitchFamily="18" charset="0"/>
                <a:cs typeface="Times New Roman" pitchFamily="18" charset="0"/>
              </a:rPr>
              <a:t>intercorrências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Dados do Parto e Nascimento </a:t>
            </a:r>
            <a:endParaRPr lang="pt-BR" dirty="0">
              <a:latin typeface="Times New Roman" pitchFamily="18" charset="0"/>
              <a:cs typeface="Times New Roman" pitchFamily="18" charset="0"/>
            </a:endParaRPr>
          </a:p>
        </p:txBody>
      </p:sp>
      <p:sp>
        <p:nvSpPr>
          <p:cNvPr id="10243" name="Espaço Reservado para Conteúdo 2"/>
          <p:cNvSpPr>
            <a:spLocks noGrp="1"/>
          </p:cNvSpPr>
          <p:nvPr>
            <p:ph sz="quarter" idx="1"/>
          </p:nvPr>
        </p:nvSpPr>
        <p:spPr>
          <a:xfrm>
            <a:off x="457200" y="1600200"/>
            <a:ext cx="7467600" cy="4873625"/>
          </a:xfrm>
        </p:spPr>
        <p:txBody>
          <a:bodyPr/>
          <a:lstStyle/>
          <a:p>
            <a:endParaRPr lang="pt-BR" smtClean="0"/>
          </a:p>
          <a:p>
            <a:endParaRPr lang="pt-BR" smtClean="0"/>
          </a:p>
          <a:p>
            <a:pPr algn="just"/>
            <a:r>
              <a:rPr lang="pt-BR" smtClean="0">
                <a:latin typeface="Times New Roman" pitchFamily="18" charset="0"/>
                <a:cs typeface="Times New Roman" pitchFamily="18" charset="0"/>
              </a:rPr>
              <a:t>Nasceu de parto vaginal com </a:t>
            </a:r>
            <a:r>
              <a:rPr lang="pt-BR" smtClean="0">
                <a:solidFill>
                  <a:srgbClr val="FF5050"/>
                </a:solidFill>
                <a:latin typeface="Times New Roman" pitchFamily="18" charset="0"/>
                <a:cs typeface="Times New Roman" pitchFamily="18" charset="0"/>
              </a:rPr>
              <a:t>35 semanas e 1 dia</a:t>
            </a:r>
            <a:r>
              <a:rPr lang="pt-BR" smtClean="0">
                <a:latin typeface="Times New Roman" pitchFamily="18" charset="0"/>
                <a:cs typeface="Times New Roman" pitchFamily="18" charset="0"/>
              </a:rPr>
              <a:t>, bolsa rota de aproximadamente 08 horas, Apgar 7/9 .</a:t>
            </a:r>
          </a:p>
          <a:p>
            <a:pPr algn="just"/>
            <a:r>
              <a:rPr lang="pt-BR" smtClean="0">
                <a:latin typeface="Times New Roman" pitchFamily="18" charset="0"/>
                <a:cs typeface="Times New Roman" pitchFamily="18" charset="0"/>
              </a:rPr>
              <a:t>PN 2800g, PC:32cm, Estatura:48cm. TS: O+ CD negativo</a:t>
            </a:r>
          </a:p>
          <a:p>
            <a:pPr algn="just"/>
            <a:r>
              <a:rPr lang="pt-BR" smtClean="0">
                <a:solidFill>
                  <a:srgbClr val="FF5050"/>
                </a:solidFill>
                <a:latin typeface="Times New Roman" pitchFamily="18" charset="0"/>
                <a:cs typeface="Times New Roman" pitchFamily="18" charset="0"/>
              </a:rPr>
              <a:t>Recebeu alta com 24 horas de vida</a:t>
            </a:r>
            <a:r>
              <a:rPr lang="pt-BR" smtClean="0">
                <a:latin typeface="Times New Roman" pitchFamily="18" charset="0"/>
                <a:cs typeface="Times New Roman" pitchFamily="18" charset="0"/>
              </a:rPr>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História Pregressa </a:t>
            </a:r>
            <a:endParaRPr lang="pt-BR" dirty="0">
              <a:latin typeface="Times New Roman" pitchFamily="18" charset="0"/>
              <a:cs typeface="Times New Roman" pitchFamily="18" charset="0"/>
            </a:endParaRPr>
          </a:p>
        </p:txBody>
      </p:sp>
      <p:sp>
        <p:nvSpPr>
          <p:cNvPr id="11267" name="Espaço Reservado para Conteúdo 2"/>
          <p:cNvSpPr>
            <a:spLocks noGrp="1"/>
          </p:cNvSpPr>
          <p:nvPr>
            <p:ph sz="quarter" idx="1"/>
          </p:nvPr>
        </p:nvSpPr>
        <p:spPr>
          <a:xfrm>
            <a:off x="457200" y="1600200"/>
            <a:ext cx="7467600" cy="4873625"/>
          </a:xfrm>
        </p:spPr>
        <p:txBody>
          <a:bodyPr/>
          <a:lstStyle/>
          <a:p>
            <a:pPr algn="just"/>
            <a:r>
              <a:rPr lang="pt-BR" smtClean="0">
                <a:latin typeface="Times New Roman" pitchFamily="18" charset="0"/>
                <a:cs typeface="Times New Roman" pitchFamily="18" charset="0"/>
              </a:rPr>
              <a:t>No </a:t>
            </a:r>
            <a:r>
              <a:rPr lang="pt-BR" b="1" smtClean="0">
                <a:latin typeface="Times New Roman" pitchFamily="18" charset="0"/>
                <a:cs typeface="Times New Roman" pitchFamily="18" charset="0"/>
              </a:rPr>
              <a:t>segundo dia de vida</a:t>
            </a:r>
            <a:r>
              <a:rPr lang="pt-BR" smtClean="0">
                <a:latin typeface="Times New Roman" pitchFamily="18" charset="0"/>
                <a:cs typeface="Times New Roman" pitchFamily="18" charset="0"/>
              </a:rPr>
              <a:t> foi ao Posto de Saúde para realizar teste do olhinho, observada icterícia pela enfermeira, que orientou  a mãe a leva o recém nascido ao hospital mais próximo em Unaí.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Retornou para casa  onde o RN evoluiu com dificuldade de  sucção em seio materno e gemência progressiva . Segundo relatos da mãe RN parou de respirar , iniciada respiração  boca  a  boca .Levado ao hospital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História Pregressa </a:t>
            </a:r>
            <a:endParaRPr lang="pt-BR" dirty="0">
              <a:latin typeface="Times New Roman" pitchFamily="18" charset="0"/>
              <a:cs typeface="Times New Roman" pitchFamily="18" charset="0"/>
            </a:endParaRPr>
          </a:p>
        </p:txBody>
      </p:sp>
      <p:sp>
        <p:nvSpPr>
          <p:cNvPr id="12291" name="Espaço Reservado para Conteúdo 2"/>
          <p:cNvSpPr>
            <a:spLocks noGrp="1"/>
          </p:cNvSpPr>
          <p:nvPr>
            <p:ph sz="quarter" idx="1"/>
          </p:nvPr>
        </p:nvSpPr>
        <p:spPr>
          <a:xfrm>
            <a:off x="457200" y="1600200"/>
            <a:ext cx="7467600" cy="4873625"/>
          </a:xfrm>
        </p:spPr>
        <p:txBody>
          <a:bodyPr/>
          <a:lstStyle/>
          <a:p>
            <a:pPr algn="just"/>
            <a:r>
              <a:rPr lang="pt-BR" smtClean="0">
                <a:latin typeface="Times New Roman" pitchFamily="18" charset="0"/>
                <a:cs typeface="Times New Roman" pitchFamily="18" charset="0"/>
              </a:rPr>
              <a:t>Deu entrada do Hospital Municipal de Unaí com saturação de O2 inadequada e febril , foi colocado em oxigenioterapia sob máscara.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Exames:</a:t>
            </a:r>
          </a:p>
          <a:p>
            <a:pPr algn="just"/>
            <a:r>
              <a:rPr lang="pt-BR" smtClean="0">
                <a:latin typeface="Times New Roman" pitchFamily="18" charset="0"/>
                <a:cs typeface="Times New Roman" pitchFamily="18" charset="0"/>
              </a:rPr>
              <a:t>Hb12 HTC34,8% leuco14780 (70/25/4), plaq 162000. TSO +,CD: negativo. </a:t>
            </a:r>
            <a:r>
              <a:rPr lang="pt-BR" b="1" smtClean="0">
                <a:solidFill>
                  <a:srgbClr val="FF5050"/>
                </a:solidFill>
                <a:latin typeface="Times New Roman" pitchFamily="18" charset="0"/>
                <a:cs typeface="Times New Roman" pitchFamily="18" charset="0"/>
              </a:rPr>
              <a:t>BT:30,4 BD:2,2, BI:28,2</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Feito contato telefônico com o  pronto atendimento  de Pediatria do Hospital Materno Infantil de Brasília (HMIB)/SES/DF</a:t>
            </a:r>
          </a:p>
          <a:p>
            <a:pPr algn="just">
              <a:buFont typeface="Wingdings" pitchFamily="2" charset="2"/>
              <a:buNone/>
            </a:pPr>
            <a:r>
              <a:rPr lang="pt-BR" smtClean="0">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PS HMIB</a:t>
            </a:r>
            <a:endParaRPr lang="pt-BR" dirty="0">
              <a:latin typeface="Times New Roman" pitchFamily="18" charset="0"/>
              <a:cs typeface="Times New Roman" pitchFamily="18" charset="0"/>
            </a:endParaRPr>
          </a:p>
        </p:txBody>
      </p:sp>
      <p:sp>
        <p:nvSpPr>
          <p:cNvPr id="13315" name="Espaço Reservado para Conteúdo 2"/>
          <p:cNvSpPr>
            <a:spLocks noGrp="1"/>
          </p:cNvSpPr>
          <p:nvPr>
            <p:ph sz="quarter" idx="1"/>
          </p:nvPr>
        </p:nvSpPr>
        <p:spPr>
          <a:xfrm>
            <a:off x="457200" y="1600200"/>
            <a:ext cx="7467600"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Paciente deu entrada no Pronto Socorro da Pediatra  em berço, ictérico zona IV, 4+/4+, em uso de HOOD, acesso periférico em mão esquerda.Dessaturando em ar ambiente, desidratado. Peso atual: </a:t>
            </a:r>
            <a:r>
              <a:rPr lang="pt-BR" smtClean="0"/>
              <a:t>2,745g</a:t>
            </a:r>
            <a:endParaRPr lang="pt-BR" smtClean="0">
              <a:latin typeface="Times New Roman" pitchFamily="18" charset="0"/>
              <a:cs typeface="Times New Roman" pitchFamily="18" charset="0"/>
            </a:endParaRP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 Colocado em O2, colhido exames laboratoriais e iniciada fototerapia. Solicitado culturas e </a:t>
            </a:r>
            <a:r>
              <a:rPr lang="pt-BR" smtClean="0">
                <a:solidFill>
                  <a:srgbClr val="FF5050"/>
                </a:solidFill>
                <a:latin typeface="Times New Roman" pitchFamily="18" charset="0"/>
                <a:cs typeface="Times New Roman" pitchFamily="18" charset="0"/>
              </a:rPr>
              <a:t>iniciado antibioticoterapia (Ampicilia e Gentamicina)</a:t>
            </a:r>
            <a:r>
              <a:rPr lang="pt-BR" smtClean="0">
                <a:latin typeface="Times New Roman" pitchFamily="18" charset="0"/>
                <a:cs typeface="Times New Roman" pitchFamily="18" charset="0"/>
              </a:rPr>
              <a:t> e feito 1 fase rápida. </a:t>
            </a:r>
          </a:p>
          <a:p>
            <a:pPr algn="just"/>
            <a:endParaRPr lang="pt-BR"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PS HMIB</a:t>
            </a:r>
            <a:endParaRPr lang="pt-BR" dirty="0">
              <a:latin typeface="Times New Roman" pitchFamily="18" charset="0"/>
              <a:cs typeface="Times New Roman" pitchFamily="18" charset="0"/>
            </a:endParaRPr>
          </a:p>
        </p:txBody>
      </p:sp>
      <p:sp>
        <p:nvSpPr>
          <p:cNvPr id="14339" name="Espaço Reservado para Conteúdo 2"/>
          <p:cNvSpPr>
            <a:spLocks noGrp="1"/>
          </p:cNvSpPr>
          <p:nvPr>
            <p:ph sz="quarter" idx="1"/>
          </p:nvPr>
        </p:nvSpPr>
        <p:spPr>
          <a:xfrm>
            <a:off x="457200" y="1600200"/>
            <a:ext cx="7467600" cy="4873625"/>
          </a:xfrm>
        </p:spPr>
        <p:txBody>
          <a:bodyPr/>
          <a:lstStyle/>
          <a:p>
            <a:pPr algn="just"/>
            <a:r>
              <a:rPr lang="pt-BR" smtClean="0">
                <a:latin typeface="Times New Roman" pitchFamily="18" charset="0"/>
                <a:cs typeface="Times New Roman" pitchFamily="18" charset="0"/>
              </a:rPr>
              <a:t>Apresentou dessaturação acompanhada de </a:t>
            </a:r>
            <a:r>
              <a:rPr lang="pt-BR" smtClean="0">
                <a:solidFill>
                  <a:srgbClr val="FF5050"/>
                </a:solidFill>
                <a:latin typeface="Times New Roman" pitchFamily="18" charset="0"/>
                <a:cs typeface="Times New Roman" pitchFamily="18" charset="0"/>
              </a:rPr>
              <a:t>movimentos tônicos dos membros superiores e inferiores</a:t>
            </a:r>
            <a:r>
              <a:rPr lang="pt-BR" smtClean="0">
                <a:latin typeface="Times New Roman" pitchFamily="18" charset="0"/>
                <a:cs typeface="Times New Roman" pitchFamily="18" charset="0"/>
              </a:rPr>
              <a:t>, feitos 2 ataques de Fenobarbital ( total 40 mg/kg).</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Evoluiu com apneia, cianose central, saturando 91% em HOOD. Optado por realizar intubação orotraqueal. Vi aérea difícil, sendo feitas várias tentativas. Apresentando </a:t>
            </a:r>
            <a:r>
              <a:rPr lang="pt-BR" smtClean="0">
                <a:solidFill>
                  <a:srgbClr val="FF5050"/>
                </a:solidFill>
                <a:latin typeface="Times New Roman" pitchFamily="18" charset="0"/>
                <a:cs typeface="Times New Roman" pitchFamily="18" charset="0"/>
              </a:rPr>
              <a:t>crises convulsivas com hipertonia e extensão de MMII e MMSS durante o procedimento.</a:t>
            </a:r>
            <a:r>
              <a:rPr lang="pt-BR" smtClean="0">
                <a:latin typeface="Times New Roman" pitchFamily="18" charset="0"/>
                <a:cs typeface="Times New Roman" pitchFamily="18" charset="0"/>
              </a:rPr>
              <a:t> Feito morfina 0,01 mg/kg. Passado tubo 3,0. Fixado em 9 . Deixado em VM com parâmetros baixos. PAM de 29 mmHg.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r>
              <a:rPr lang="pt-BR" cap="none" smtClean="0">
                <a:latin typeface="Times New Roman" pitchFamily="18" charset="0"/>
                <a:cs typeface="Times New Roman" pitchFamily="18" charset="0"/>
              </a:rPr>
              <a:t>PRONTO SOCORRO  HMIB</a:t>
            </a:r>
          </a:p>
        </p:txBody>
      </p:sp>
      <p:sp>
        <p:nvSpPr>
          <p:cNvPr id="15363" name="Espaço Reservado para Conteúdo 2"/>
          <p:cNvSpPr>
            <a:spLocks noGrp="1"/>
          </p:cNvSpPr>
          <p:nvPr>
            <p:ph sz="quarter" idx="1"/>
          </p:nvPr>
        </p:nvSpPr>
        <p:spPr>
          <a:xfrm>
            <a:off x="457200" y="1600200"/>
            <a:ext cx="7467600" cy="4873625"/>
          </a:xfrm>
        </p:spPr>
        <p:txBody>
          <a:bodyPr/>
          <a:lstStyle/>
          <a:p>
            <a:pPr algn="just"/>
            <a:r>
              <a:rPr lang="it-IT" smtClean="0">
                <a:latin typeface="Times New Roman" pitchFamily="18" charset="0"/>
                <a:cs typeface="Times New Roman" pitchFamily="18" charset="0"/>
              </a:rPr>
              <a:t>Exames:</a:t>
            </a:r>
          </a:p>
          <a:p>
            <a:pPr lvl="1" algn="just"/>
            <a:r>
              <a:rPr lang="it-IT" smtClean="0">
                <a:latin typeface="Times New Roman" pitchFamily="18" charset="0"/>
                <a:cs typeface="Times New Roman" pitchFamily="18" charset="0"/>
              </a:rPr>
              <a:t>Albumina 3,2 amilase 10  </a:t>
            </a:r>
            <a:r>
              <a:rPr lang="it-IT" b="1" smtClean="0">
                <a:solidFill>
                  <a:srgbClr val="FF5050"/>
                </a:solidFill>
                <a:latin typeface="Times New Roman" pitchFamily="18" charset="0"/>
                <a:cs typeface="Times New Roman" pitchFamily="18" charset="0"/>
              </a:rPr>
              <a:t>BT 21,87 BI 20,91</a:t>
            </a:r>
            <a:r>
              <a:rPr lang="it-IT" smtClean="0">
                <a:latin typeface="Times New Roman" pitchFamily="18" charset="0"/>
                <a:cs typeface="Times New Roman" pitchFamily="18" charset="0"/>
              </a:rPr>
              <a:t> Ca 7.6 Cl 109 glic162 </a:t>
            </a:r>
            <a:r>
              <a:rPr lang="pt-BR" smtClean="0">
                <a:latin typeface="Times New Roman" pitchFamily="18" charset="0"/>
                <a:cs typeface="Times New Roman" pitchFamily="18" charset="0"/>
              </a:rPr>
              <a:t>Mg2,6 K 5,99 Na152 TGO 444 TGP 67 Ur 86 Hb11,9 leuco 9700 plaq 109000. </a:t>
            </a:r>
            <a:r>
              <a:rPr lang="pt-BR" smtClean="0">
                <a:solidFill>
                  <a:srgbClr val="FF5050"/>
                </a:solidFill>
                <a:latin typeface="Times New Roman" pitchFamily="18" charset="0"/>
                <a:cs typeface="Times New Roman" pitchFamily="18" charset="0"/>
              </a:rPr>
              <a:t>Relação BT/ALB=6,8 (elevada!)</a:t>
            </a:r>
          </a:p>
          <a:p>
            <a:pPr lvl="1"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Discutido caso com Equipe da Neonatologia e devido ao valor de Bilirrubina e a evolução para crises convulsivas, </a:t>
            </a:r>
            <a:r>
              <a:rPr lang="pt-BR" smtClean="0">
                <a:solidFill>
                  <a:schemeClr val="accent1"/>
                </a:solidFill>
                <a:latin typeface="Times New Roman" pitchFamily="18" charset="0"/>
                <a:cs typeface="Times New Roman" pitchFamily="18" charset="0"/>
              </a:rPr>
              <a:t>decidido pela exsanguineotransfusão.</a:t>
            </a:r>
          </a:p>
          <a:p>
            <a:pPr algn="just"/>
            <a:endParaRPr lang="pt-BR" smtClean="0">
              <a:solidFill>
                <a:schemeClr val="accent1"/>
              </a:solidFill>
              <a:latin typeface="Times New Roman" pitchFamily="18" charset="0"/>
              <a:cs typeface="Times New Roman" pitchFamily="18" charset="0"/>
            </a:endParaRPr>
          </a:p>
          <a:p>
            <a:pPr algn="just"/>
            <a:r>
              <a:rPr lang="pt-BR" smtClean="0">
                <a:latin typeface="Times New Roman" pitchFamily="18" charset="0"/>
                <a:cs typeface="Times New Roman" pitchFamily="18" charset="0"/>
              </a:rPr>
              <a:t>Encaminhado ao Centro Cirúrgico para realizar acesso central. </a:t>
            </a:r>
          </a:p>
          <a:p>
            <a:pPr lvl="1" algn="just"/>
            <a:endParaRPr lang="pt-BR" smtClean="0">
              <a:latin typeface="Times New Roman" pitchFamily="18" charset="0"/>
              <a:cs typeface="Times New Roman" pitchFamily="18" charset="0"/>
            </a:endParaRPr>
          </a:p>
          <a:p>
            <a:pPr lvl="1" algn="just"/>
            <a:endParaRPr lang="pt-BR" smtClean="0">
              <a:latin typeface="Times New Roman" pitchFamily="18" charset="0"/>
              <a:cs typeface="Times New Roman" pitchFamily="18" charset="0"/>
            </a:endParaRPr>
          </a:p>
          <a:p>
            <a:pPr lvl="1" algn="just"/>
            <a:endParaRPr lang="pt-BR"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latin typeface="Times New Roman" pitchFamily="18" charset="0"/>
              <a:cs typeface="Times New Roman" pitchFamily="18" charset="0"/>
            </a:endParaRPr>
          </a:p>
        </p:txBody>
      </p:sp>
      <p:sp>
        <p:nvSpPr>
          <p:cNvPr id="16387" name="Espaço Reservado para Conteúdo 2"/>
          <p:cNvSpPr>
            <a:spLocks noGrp="1"/>
          </p:cNvSpPr>
          <p:nvPr>
            <p:ph sz="quarter" idx="1"/>
          </p:nvPr>
        </p:nvSpPr>
        <p:spPr>
          <a:xfrm>
            <a:off x="457200" y="1600200"/>
            <a:ext cx="7467600" cy="4873625"/>
          </a:xfrm>
        </p:spPr>
        <p:txBody>
          <a:bodyPr/>
          <a:lstStyle/>
          <a:p>
            <a:pPr algn="just">
              <a:buFont typeface="Wingdings" pitchFamily="2" charset="2"/>
              <a:buNone/>
            </a:pPr>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RN deu entrada na UTIN acoplado ao ventilador mecânico com os seguintes parâmetros :Fr 35 PI 15 PEEP  5 FiO2 50% Tinsp 0,5.</a:t>
            </a:r>
          </a:p>
          <a:p>
            <a:pPr algn="just"/>
            <a:r>
              <a:rPr lang="pt-BR" smtClean="0">
                <a:latin typeface="Times New Roman" pitchFamily="18" charset="0"/>
                <a:cs typeface="Times New Roman" pitchFamily="18" charset="0"/>
              </a:rPr>
              <a:t>Solicitado 438 ml de sangue sendo 60% de hemácias e 40% de plasma. </a:t>
            </a:r>
          </a:p>
          <a:p>
            <a:pPr algn="just"/>
            <a:r>
              <a:rPr lang="pt-BR" smtClean="0">
                <a:latin typeface="Times New Roman" pitchFamily="18" charset="0"/>
                <a:cs typeface="Times New Roman" pitchFamily="18" charset="0"/>
              </a:rPr>
              <a:t>Fototerapia em Bilisky.</a:t>
            </a:r>
          </a:p>
          <a:p>
            <a:pPr algn="just"/>
            <a:r>
              <a:rPr lang="pt-BR" smtClean="0">
                <a:latin typeface="Times New Roman" pitchFamily="18" charset="0"/>
                <a:cs typeface="Times New Roman" pitchFamily="18" charset="0"/>
              </a:rPr>
              <a:t>Raio-x com cateter mal posicionado, tracionado pela Cirurgia Pediátrica.</a:t>
            </a:r>
          </a:p>
          <a:p>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UTIN HMIB</a:t>
            </a:r>
            <a:endParaRPr lang="pt-BR" dirty="0"/>
          </a:p>
        </p:txBody>
      </p:sp>
      <p:sp>
        <p:nvSpPr>
          <p:cNvPr id="17411" name="Espaço Reservado para Conteúdo 2"/>
          <p:cNvSpPr>
            <a:spLocks noGrp="1"/>
          </p:cNvSpPr>
          <p:nvPr>
            <p:ph sz="quarter" idx="1"/>
          </p:nvPr>
        </p:nvSpPr>
        <p:spPr>
          <a:xfrm>
            <a:off x="457200" y="1600200"/>
            <a:ext cx="7467600" cy="4873625"/>
          </a:xfrm>
        </p:spPr>
        <p:txBody>
          <a:bodyPr/>
          <a:lstStyle/>
          <a:p>
            <a:pPr algn="just"/>
            <a:r>
              <a:rPr lang="pt-BR" smtClean="0">
                <a:solidFill>
                  <a:schemeClr val="accent1"/>
                </a:solidFill>
                <a:latin typeface="Times New Roman" pitchFamily="18" charset="0"/>
                <a:cs typeface="Times New Roman" pitchFamily="18" charset="0"/>
              </a:rPr>
              <a:t>Realizada exsanguíneo transfusão com duração média de 1h45 min</a:t>
            </a:r>
            <a:r>
              <a:rPr lang="pt-BR" smtClean="0">
                <a:latin typeface="Times New Roman" pitchFamily="18" charset="0"/>
                <a:cs typeface="Times New Roman" pitchFamily="18" charset="0"/>
              </a:rPr>
              <a:t>. Teve queda de saturação durante o procedimento , com necessidade de aumentos dos parâmetros ventilatórios. </a:t>
            </a:r>
          </a:p>
          <a:p>
            <a:pPr algn="just"/>
            <a:r>
              <a:rPr lang="pt-BR" smtClean="0">
                <a:latin typeface="Times New Roman" pitchFamily="18" charset="0"/>
                <a:cs typeface="Times New Roman" pitchFamily="18" charset="0"/>
              </a:rPr>
              <a:t>Recebia hidratação venosa com eletrólitos </a:t>
            </a:r>
          </a:p>
          <a:p>
            <a:pPr algn="just"/>
            <a:r>
              <a:rPr lang="pt-BR" smtClean="0">
                <a:latin typeface="Times New Roman" pitchFamily="18" charset="0"/>
                <a:cs typeface="Times New Roman" pitchFamily="18" charset="0"/>
              </a:rPr>
              <a:t>Coletado eletrólitos, albumina, proteínas totais e frações, BTF após término do procedimento.</a:t>
            </a:r>
          </a:p>
          <a:p>
            <a:pPr algn="just"/>
            <a:r>
              <a:rPr lang="pt-BR" smtClean="0">
                <a:latin typeface="Times New Roman" pitchFamily="18" charset="0"/>
                <a:cs typeface="Times New Roman" pitchFamily="18" charset="0"/>
              </a:rPr>
              <a:t>Fototerapia em Bilisky.</a:t>
            </a:r>
          </a:p>
          <a:p>
            <a:pPr algn="just"/>
            <a:r>
              <a:rPr lang="pt-BR" smtClean="0">
                <a:latin typeface="Times New Roman" pitchFamily="18" charset="0"/>
                <a:cs typeface="Times New Roman" pitchFamily="18" charset="0"/>
              </a:rPr>
              <a:t>Modificado ampicilina para cefazolina (em falta na  Unidade). Analgesia com fentanil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latin typeface="Times New Roman" pitchFamily="18" charset="0"/>
              <a:cs typeface="Times New Roman" pitchFamily="18" charset="0"/>
            </a:endParaRPr>
          </a:p>
        </p:txBody>
      </p:sp>
      <p:sp>
        <p:nvSpPr>
          <p:cNvPr id="18435" name="Espaço Reservado para Conteúdo 2"/>
          <p:cNvSpPr>
            <a:spLocks noGrp="1"/>
          </p:cNvSpPr>
          <p:nvPr>
            <p:ph sz="quarter" idx="1"/>
          </p:nvPr>
        </p:nvSpPr>
        <p:spPr>
          <a:xfrm>
            <a:off x="457200" y="1600200"/>
            <a:ext cx="7467600"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Coletado gasometria arterial após exsanguíneo  (VM: DP18   PEEP 6,5 FR 40 FIO2 100%) </a:t>
            </a:r>
            <a:r>
              <a:rPr lang="pl-PL" smtClean="0">
                <a:latin typeface="Times New Roman" pitchFamily="18" charset="0"/>
                <a:cs typeface="Times New Roman" pitchFamily="18" charset="0"/>
              </a:rPr>
              <a:t>pH 7,17 PCO2 42,5 PO2 265 Sat 99,5% H</a:t>
            </a:r>
            <a:r>
              <a:rPr lang="pt-BR" smtClean="0">
                <a:latin typeface="Times New Roman" pitchFamily="18" charset="0"/>
                <a:cs typeface="Times New Roman" pitchFamily="18" charset="0"/>
              </a:rPr>
              <a:t>b</a:t>
            </a:r>
            <a:r>
              <a:rPr lang="pl-PL" smtClean="0">
                <a:latin typeface="Times New Roman" pitchFamily="18" charset="0"/>
                <a:cs typeface="Times New Roman" pitchFamily="18" charset="0"/>
              </a:rPr>
              <a:t>14,1 Na 136 K 4,8 </a:t>
            </a:r>
            <a:r>
              <a:rPr lang="pl-PL" smtClean="0">
                <a:solidFill>
                  <a:srgbClr val="FF5050"/>
                </a:solidFill>
                <a:latin typeface="Times New Roman" pitchFamily="18" charset="0"/>
                <a:cs typeface="Times New Roman" pitchFamily="18" charset="0"/>
              </a:rPr>
              <a:t>Lac</a:t>
            </a:r>
            <a:r>
              <a:rPr lang="pt-BR" smtClean="0">
                <a:solidFill>
                  <a:srgbClr val="FF5050"/>
                </a:solidFill>
                <a:latin typeface="Times New Roman" pitchFamily="18" charset="0"/>
                <a:cs typeface="Times New Roman" pitchFamily="18" charset="0"/>
              </a:rPr>
              <a:t>tato</a:t>
            </a:r>
            <a:r>
              <a:rPr lang="pl-PL" smtClean="0">
                <a:solidFill>
                  <a:srgbClr val="FF5050"/>
                </a:solidFill>
                <a:latin typeface="Times New Roman" pitchFamily="18" charset="0"/>
                <a:cs typeface="Times New Roman" pitchFamily="18" charset="0"/>
              </a:rPr>
              <a:t> 6,3</a:t>
            </a:r>
            <a:r>
              <a:rPr lang="pl-PL" smtClean="0">
                <a:latin typeface="Times New Roman" pitchFamily="18" charset="0"/>
                <a:cs typeface="Times New Roman" pitchFamily="18" charset="0"/>
              </a:rPr>
              <a:t> Bil 13 BE</a:t>
            </a:r>
            <a:r>
              <a:rPr lang="pt-BR" smtClean="0">
                <a:latin typeface="Times New Roman" pitchFamily="18" charset="0"/>
                <a:cs typeface="Times New Roman" pitchFamily="18" charset="0"/>
              </a:rPr>
              <a:t> - 12,1 HCO3 14,5. </a:t>
            </a:r>
          </a:p>
          <a:p>
            <a:pPr algn="just"/>
            <a:r>
              <a:rPr lang="pt-BR" smtClean="0">
                <a:latin typeface="Times New Roman" pitchFamily="18" charset="0"/>
                <a:cs typeface="Times New Roman" pitchFamily="18" charset="0"/>
              </a:rPr>
              <a:t>Redução da FIO2 para 85 %</a:t>
            </a:r>
          </a:p>
          <a:p>
            <a:pPr algn="just"/>
            <a:r>
              <a:rPr lang="pt-BR" smtClean="0">
                <a:latin typeface="Times New Roman" pitchFamily="18" charset="0"/>
                <a:cs typeface="Times New Roman" pitchFamily="18" charset="0"/>
              </a:rPr>
              <a:t>Expansão volêmica  10 ml/kg IV em 1 hora</a:t>
            </a:r>
          </a:p>
          <a:p>
            <a:pPr algn="just"/>
            <a:r>
              <a:rPr lang="pt-BR" smtClean="0">
                <a:latin typeface="Times New Roman" pitchFamily="18" charset="0"/>
                <a:cs typeface="Times New Roman" pitchFamily="18" charset="0"/>
              </a:rPr>
              <a:t>Cerca de 2 horas após procedimento apresentou rash cutâneo principalmente tronco e pés.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latin typeface="Times New Roman" pitchFamily="18" charset="0"/>
              <a:cs typeface="Times New Roman" pitchFamily="18" charset="0"/>
            </a:endParaRPr>
          </a:p>
        </p:txBody>
      </p:sp>
      <p:sp>
        <p:nvSpPr>
          <p:cNvPr id="19459" name="Espaço Reservado para Conteúdo 2"/>
          <p:cNvSpPr>
            <a:spLocks noGrp="1"/>
          </p:cNvSpPr>
          <p:nvPr>
            <p:ph sz="quarter" idx="1"/>
          </p:nvPr>
        </p:nvSpPr>
        <p:spPr>
          <a:xfrm>
            <a:off x="457200" y="1600200"/>
            <a:ext cx="7467600" cy="4873625"/>
          </a:xfrm>
        </p:spPr>
        <p:txBody>
          <a:bodyPr/>
          <a:lstStyle/>
          <a:p>
            <a:pPr algn="just"/>
            <a:r>
              <a:rPr lang="pt-BR" smtClean="0">
                <a:latin typeface="Times New Roman" pitchFamily="18" charset="0"/>
                <a:cs typeface="Times New Roman" pitchFamily="18" charset="0"/>
              </a:rPr>
              <a:t> Exames : </a:t>
            </a:r>
          </a:p>
          <a:p>
            <a:pPr algn="just"/>
            <a:r>
              <a:rPr lang="pt-BR" smtClean="0">
                <a:latin typeface="Times New Roman" pitchFamily="18" charset="0"/>
                <a:cs typeface="Times New Roman" pitchFamily="18" charset="0"/>
              </a:rPr>
              <a:t>BT 9.89/  BD 0.80 /BI 9.09</a:t>
            </a:r>
          </a:p>
          <a:p>
            <a:pPr algn="just"/>
            <a:r>
              <a:rPr lang="pt-BR" smtClean="0">
                <a:latin typeface="Times New Roman" pitchFamily="18" charset="0"/>
                <a:cs typeface="Times New Roman" pitchFamily="18" charset="0"/>
              </a:rPr>
              <a:t> Creatinina 1.32 Proteínas totais 3.8 / Albumina 2.7  Globulina 1.2 Relação A/G 2.3</a:t>
            </a:r>
          </a:p>
          <a:p>
            <a:pPr algn="just"/>
            <a:r>
              <a:rPr lang="pt-BR" smtClean="0">
                <a:latin typeface="Times New Roman" pitchFamily="18" charset="0"/>
                <a:cs typeface="Times New Roman" pitchFamily="18" charset="0"/>
              </a:rPr>
              <a:t>Cálcio 8 / Sódio 141/ Magnésio 1.9/ Potássio 6.53 </a:t>
            </a:r>
          </a:p>
          <a:p>
            <a:pPr algn="just"/>
            <a:r>
              <a:rPr lang="pt-BR" smtClean="0">
                <a:latin typeface="Times New Roman" pitchFamily="18" charset="0"/>
                <a:cs typeface="Times New Roman" pitchFamily="18" charset="0"/>
              </a:rPr>
              <a:t>Uréia 71 /Creatinina 1.32 </a:t>
            </a:r>
          </a:p>
          <a:p>
            <a:pPr algn="just"/>
            <a:r>
              <a:rPr lang="pt-BR" smtClean="0">
                <a:latin typeface="Times New Roman" pitchFamily="18" charset="0"/>
                <a:cs typeface="Times New Roman" pitchFamily="18" charset="0"/>
              </a:rPr>
              <a:t>HT 39.2 / Hb 12.7 / </a:t>
            </a:r>
            <a:r>
              <a:rPr lang="pt-BR" smtClean="0">
                <a:solidFill>
                  <a:srgbClr val="FF5050"/>
                </a:solidFill>
                <a:latin typeface="Times New Roman" pitchFamily="18" charset="0"/>
                <a:cs typeface="Times New Roman" pitchFamily="18" charset="0"/>
              </a:rPr>
              <a:t>Leucócitos 3.700 (Segmentados 65 /Bastões 10/ Linfócitos 19/ Monócitos 06) / Plaquetas 34.000</a:t>
            </a:r>
          </a:p>
          <a:p>
            <a:pPr algn="just"/>
            <a:r>
              <a:rPr lang="pt-BR" smtClean="0">
                <a:latin typeface="Times New Roman" pitchFamily="18" charset="0"/>
                <a:cs typeface="Times New Roman" pitchFamily="18" charset="0"/>
              </a:rPr>
              <a:t>Suspenso potássio da hidratação venosa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latin typeface="Times New Roman" pitchFamily="18" charset="0"/>
              <a:cs typeface="Times New Roman" pitchFamily="18" charset="0"/>
            </a:endParaRPr>
          </a:p>
        </p:txBody>
      </p:sp>
      <p:sp>
        <p:nvSpPr>
          <p:cNvPr id="20483" name="Espaço Reservado para Conteúdo 2"/>
          <p:cNvSpPr>
            <a:spLocks noGrp="1"/>
          </p:cNvSpPr>
          <p:nvPr>
            <p:ph sz="quarter" idx="1"/>
          </p:nvPr>
        </p:nvSpPr>
        <p:spPr>
          <a:xfrm>
            <a:off x="457200" y="1600200"/>
            <a:ext cx="7467600" cy="4873625"/>
          </a:xfrm>
        </p:spPr>
        <p:txBody>
          <a:bodyPr/>
          <a:lstStyle/>
          <a:p>
            <a:pPr algn="just"/>
            <a:r>
              <a:rPr lang="pt-BR" smtClean="0">
                <a:latin typeface="Times New Roman" pitchFamily="18" charset="0"/>
                <a:cs typeface="Times New Roman" pitchFamily="18" charset="0"/>
              </a:rPr>
              <a:t>Gasometria pós expansão</a:t>
            </a:r>
          </a:p>
          <a:p>
            <a:pPr algn="just"/>
            <a:r>
              <a:rPr lang="pt-BR" smtClean="0">
                <a:latin typeface="Times New Roman" pitchFamily="18" charset="0"/>
                <a:cs typeface="Times New Roman" pitchFamily="18" charset="0"/>
              </a:rPr>
              <a:t>PH 7.21 / PCO2 38.7/ PO2 85.5/ HCO3 15.2/ BE -11.3/ SAT 95.7% . Feita outra expansão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Não realizada punção lombar pela plaquetopenia e condições clinicas.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latin typeface="Times New Roman" pitchFamily="18" charset="0"/>
              <a:cs typeface="Times New Roman" pitchFamily="18" charset="0"/>
            </a:endParaRPr>
          </a:p>
        </p:txBody>
      </p:sp>
      <p:sp>
        <p:nvSpPr>
          <p:cNvPr id="21507" name="Espaço Reservado para Conteúdo 2"/>
          <p:cNvSpPr>
            <a:spLocks noGrp="1"/>
          </p:cNvSpPr>
          <p:nvPr>
            <p:ph sz="quarter" idx="1"/>
          </p:nvPr>
        </p:nvSpPr>
        <p:spPr>
          <a:xfrm>
            <a:off x="457200" y="1600200"/>
            <a:ext cx="7467600" cy="4873625"/>
          </a:xfrm>
        </p:spPr>
        <p:txBody>
          <a:bodyPr/>
          <a:lstStyle/>
          <a:p>
            <a:pPr algn="just"/>
            <a:r>
              <a:rPr lang="pt-BR" b="1" smtClean="0">
                <a:latin typeface="Times New Roman" pitchFamily="18" charset="0"/>
                <a:cs typeface="Times New Roman" pitchFamily="18" charset="0"/>
              </a:rPr>
              <a:t>4º dia de vida </a:t>
            </a:r>
          </a:p>
          <a:p>
            <a:pPr algn="just"/>
            <a:r>
              <a:rPr lang="pt-BR" smtClean="0">
                <a:latin typeface="Times New Roman" pitchFamily="18" charset="0"/>
                <a:cs typeface="Times New Roman" pitchFamily="18" charset="0"/>
              </a:rPr>
              <a:t>Manhã : </a:t>
            </a:r>
            <a:r>
              <a:rPr lang="pt-BR" smtClean="0">
                <a:solidFill>
                  <a:srgbClr val="FF5050"/>
                </a:solidFill>
                <a:latin typeface="Times New Roman" pitchFamily="18" charset="0"/>
                <a:cs typeface="Times New Roman" pitchFamily="18" charset="0"/>
              </a:rPr>
              <a:t>Exantema maculopapular , possivelmente por reação transfusional.Comunicado ao banco de sangue</a:t>
            </a:r>
            <a:r>
              <a:rPr lang="pt-BR" smtClean="0">
                <a:latin typeface="Times New Roman" pitchFamily="18" charset="0"/>
                <a:cs typeface="Times New Roman" pitchFamily="18" charset="0"/>
              </a:rPr>
              <a:t> . </a:t>
            </a:r>
          </a:p>
          <a:p>
            <a:pPr algn="just"/>
            <a:r>
              <a:rPr lang="pt-BR" smtClean="0">
                <a:solidFill>
                  <a:srgbClr val="FF5050"/>
                </a:solidFill>
                <a:latin typeface="Times New Roman" pitchFamily="18" charset="0"/>
                <a:cs typeface="Times New Roman" pitchFamily="18" charset="0"/>
              </a:rPr>
              <a:t>Edema generalizado , </a:t>
            </a:r>
            <a:r>
              <a:rPr lang="pt-BR" b="1" smtClean="0">
                <a:solidFill>
                  <a:srgbClr val="FF5050"/>
                </a:solidFill>
                <a:latin typeface="Times New Roman" pitchFamily="18" charset="0"/>
                <a:cs typeface="Times New Roman" pitchFamily="18" charset="0"/>
              </a:rPr>
              <a:t>recebeu cerca de 03 expansões volumétricas</a:t>
            </a:r>
            <a:r>
              <a:rPr lang="pt-BR" smtClean="0">
                <a:solidFill>
                  <a:srgbClr val="FF5050"/>
                </a:solidFill>
                <a:latin typeface="Times New Roman" pitchFamily="18" charset="0"/>
                <a:cs typeface="Times New Roman" pitchFamily="18" charset="0"/>
              </a:rPr>
              <a:t>.</a:t>
            </a:r>
            <a:r>
              <a:rPr lang="pt-BR" smtClean="0">
                <a:latin typeface="Times New Roman" pitchFamily="18" charset="0"/>
                <a:cs typeface="Times New Roman" pitchFamily="18" charset="0"/>
              </a:rPr>
              <a:t> Discutido em visita e optado por troca de antibióticos, ampicilina e sulbactam e cefotaxima.  </a:t>
            </a:r>
          </a:p>
          <a:p>
            <a:pPr algn="just"/>
            <a:r>
              <a:rPr lang="pt-BR" smtClean="0">
                <a:latin typeface="Times New Roman" pitchFamily="18" charset="0"/>
                <a:cs typeface="Times New Roman" pitchFamily="18" charset="0"/>
              </a:rPr>
              <a:t>Dificuldade de controle térmico.</a:t>
            </a:r>
          </a:p>
          <a:p>
            <a:pPr algn="just"/>
            <a:r>
              <a:rPr lang="pt-BR" smtClean="0">
                <a:latin typeface="Times New Roman" pitchFamily="18" charset="0"/>
                <a:cs typeface="Times New Roman" pitchFamily="18" charset="0"/>
              </a:rPr>
              <a:t>Solicitados novos exames.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p>
        </p:txBody>
      </p:sp>
      <p:sp>
        <p:nvSpPr>
          <p:cNvPr id="22531" name="Espaço Reservado para Conteúdo 2"/>
          <p:cNvSpPr>
            <a:spLocks noGrp="1"/>
          </p:cNvSpPr>
          <p:nvPr>
            <p:ph sz="quarter" idx="1"/>
          </p:nvPr>
        </p:nvSpPr>
        <p:spPr>
          <a:xfrm>
            <a:off x="457200" y="1600200"/>
            <a:ext cx="7467600" cy="4873625"/>
          </a:xfrm>
        </p:spPr>
        <p:txBody>
          <a:bodyPr/>
          <a:lstStyle/>
          <a:p>
            <a:pPr algn="just"/>
            <a:r>
              <a:rPr lang="pt-BR" smtClean="0">
                <a:latin typeface="Times New Roman" pitchFamily="18" charset="0"/>
                <a:cs typeface="Times New Roman" pitchFamily="18" charset="0"/>
              </a:rPr>
              <a:t>Período Vespertino </a:t>
            </a:r>
          </a:p>
          <a:p>
            <a:pPr algn="just"/>
            <a:r>
              <a:rPr lang="pt-BR" smtClean="0">
                <a:latin typeface="Times New Roman" pitchFamily="18" charset="0"/>
                <a:cs typeface="Times New Roman" pitchFamily="18" charset="0"/>
              </a:rPr>
              <a:t>BT: 13,74/ BD: 1,51/ BI 12,23</a:t>
            </a:r>
          </a:p>
          <a:p>
            <a:pPr algn="just"/>
            <a:r>
              <a:rPr lang="pt-BR" smtClean="0">
                <a:latin typeface="Times New Roman" pitchFamily="18" charset="0"/>
                <a:cs typeface="Times New Roman" pitchFamily="18" charset="0"/>
              </a:rPr>
              <a:t>PT 4,5 / Albumina 2,8/ Globulina 1,7 / Relação A/G 1,6</a:t>
            </a:r>
          </a:p>
          <a:p>
            <a:pPr algn="just"/>
            <a:r>
              <a:rPr lang="pt-BR" smtClean="0">
                <a:latin typeface="Times New Roman" pitchFamily="18" charset="0"/>
                <a:cs typeface="Times New Roman" pitchFamily="18" charset="0"/>
              </a:rPr>
              <a:t> Creatinina 1,67</a:t>
            </a:r>
          </a:p>
          <a:p>
            <a:pPr algn="just"/>
            <a:r>
              <a:rPr lang="pt-BR" smtClean="0">
                <a:latin typeface="Times New Roman" pitchFamily="18" charset="0"/>
                <a:cs typeface="Times New Roman" pitchFamily="18" charset="0"/>
              </a:rPr>
              <a:t>Cálcio 7,2/ Cloreto 97 /Magne 1,7/ Potássio 6,7/ sódio 139/</a:t>
            </a:r>
          </a:p>
          <a:p>
            <a:pPr algn="just"/>
            <a:r>
              <a:rPr lang="pt-BR" smtClean="0">
                <a:latin typeface="Times New Roman" pitchFamily="18" charset="0"/>
                <a:cs typeface="Times New Roman" pitchFamily="18" charset="0"/>
              </a:rPr>
              <a:t>Hemograma Hemácias 4,81/ HB: 15,4/ HT: 41,1/ GL 4.200 ( NT 2814/ Bast:252/ Segm 2.562/ Mono 42/ Linfo 1344) Plaquetas: 52.000/ Reticulocitos 0,1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p>
        </p:txBody>
      </p:sp>
      <p:sp>
        <p:nvSpPr>
          <p:cNvPr id="23555" name="Espaço Reservado para Conteúdo 2"/>
          <p:cNvSpPr>
            <a:spLocks noGrp="1"/>
          </p:cNvSpPr>
          <p:nvPr>
            <p:ph sz="quarter" idx="1"/>
          </p:nvPr>
        </p:nvSpPr>
        <p:spPr>
          <a:xfrm>
            <a:off x="457200" y="1600200"/>
            <a:ext cx="7467600"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Paciente teve parada cardiorrespiratória  no final do período vespertino, durante infusão de 1,8 mL de reposição de cálcio, revertido com massagem cardíaca por 02 minutos e uma dose de adrenalina.</a:t>
            </a:r>
          </a:p>
          <a:p>
            <a:pPr algn="just"/>
            <a:r>
              <a:rPr lang="pt-BR" smtClean="0">
                <a:latin typeface="Times New Roman" pitchFamily="18" charset="0"/>
                <a:cs typeface="Times New Roman" pitchFamily="18" charset="0"/>
              </a:rPr>
              <a:t>Hemodinâmica  estável .</a:t>
            </a:r>
          </a:p>
          <a:p>
            <a:pPr algn="just"/>
            <a:r>
              <a:rPr lang="pt-BR" smtClean="0">
                <a:latin typeface="Times New Roman" pitchFamily="18" charset="0"/>
                <a:cs typeface="Times New Roman" pitchFamily="18" charset="0"/>
              </a:rPr>
              <a:t>Monitorizarão cardíaca.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p>
        </p:txBody>
      </p:sp>
      <p:sp>
        <p:nvSpPr>
          <p:cNvPr id="24579" name="Espaço Reservado para Conteúdo 2"/>
          <p:cNvSpPr>
            <a:spLocks noGrp="1"/>
          </p:cNvSpPr>
          <p:nvPr>
            <p:ph sz="quarter" idx="1"/>
          </p:nvPr>
        </p:nvSpPr>
        <p:spPr>
          <a:xfrm>
            <a:off x="457200" y="1600200"/>
            <a:ext cx="7467600" cy="4873625"/>
          </a:xfrm>
        </p:spPr>
        <p:txBody>
          <a:bodyPr/>
          <a:lstStyle/>
          <a:p>
            <a:r>
              <a:rPr lang="pt-BR" smtClean="0"/>
              <a:t>Período Noturno </a:t>
            </a:r>
          </a:p>
          <a:p>
            <a:endParaRPr lang="pt-BR" smtClean="0"/>
          </a:p>
          <a:p>
            <a:r>
              <a:rPr lang="pt-BR" smtClean="0"/>
              <a:t> Inicio da noite paciente apresentou nova parada cardiorrespiratória, revertida, após 03 minutos de manobras, recebeu dose de adrenalina.</a:t>
            </a:r>
          </a:p>
          <a:p>
            <a:endParaRPr lang="pt-BR" smtClean="0"/>
          </a:p>
          <a:p>
            <a:r>
              <a:rPr lang="pt-BR" smtClean="0"/>
              <a:t>Iniciado adrenalina de 0,2 mcg/kg/hora continua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p>
        </p:txBody>
      </p:sp>
      <p:sp>
        <p:nvSpPr>
          <p:cNvPr id="25603" name="Espaço Reservado para Conteúdo 2"/>
          <p:cNvSpPr>
            <a:spLocks noGrp="1"/>
          </p:cNvSpPr>
          <p:nvPr>
            <p:ph sz="quarter" idx="1"/>
          </p:nvPr>
        </p:nvSpPr>
        <p:spPr>
          <a:xfrm>
            <a:off x="457200" y="1600200"/>
            <a:ext cx="7467600" cy="4873625"/>
          </a:xfrm>
        </p:spPr>
        <p:txBody>
          <a:bodyPr/>
          <a:lstStyle/>
          <a:p>
            <a:pPr algn="just"/>
            <a:r>
              <a:rPr lang="pt-BR" smtClean="0">
                <a:latin typeface="Times New Roman" pitchFamily="18" charset="0"/>
                <a:cs typeface="Times New Roman" pitchFamily="18" charset="0"/>
              </a:rPr>
              <a:t>RN  gravíssimo já  havia apresentado  3 º paradas cardiorrespiratória, revertidas, todas com necessidade de adrenalina. </a:t>
            </a:r>
          </a:p>
          <a:p>
            <a:pPr algn="just"/>
            <a:r>
              <a:rPr lang="pt-BR" smtClean="0">
                <a:latin typeface="Times New Roman" pitchFamily="18" charset="0"/>
                <a:cs typeface="Times New Roman" pitchFamily="18" charset="0"/>
              </a:rPr>
              <a:t>Piora ventilatória e </a:t>
            </a:r>
            <a:r>
              <a:rPr lang="pt-BR" smtClean="0">
                <a:solidFill>
                  <a:srgbClr val="FF5050"/>
                </a:solidFill>
                <a:latin typeface="Times New Roman" pitchFamily="18" charset="0"/>
                <a:cs typeface="Times New Roman" pitchFamily="18" charset="0"/>
              </a:rPr>
              <a:t>Raio-x com hipotransparencia a esquerda</a:t>
            </a:r>
            <a:r>
              <a:rPr lang="pt-BR" smtClean="0">
                <a:latin typeface="Times New Roman" pitchFamily="18" charset="0"/>
                <a:cs typeface="Times New Roman" pitchFamily="18" charset="0"/>
              </a:rPr>
              <a:t>. Optado por troca de tubo, dificuldade de visualização da traquéia </a:t>
            </a:r>
          </a:p>
          <a:p>
            <a:pPr algn="just"/>
            <a:r>
              <a:rPr lang="pt-BR" smtClean="0">
                <a:solidFill>
                  <a:srgbClr val="FF5050"/>
                </a:solidFill>
                <a:latin typeface="Times New Roman" pitchFamily="18" charset="0"/>
                <a:cs typeface="Times New Roman" pitchFamily="18" charset="0"/>
              </a:rPr>
              <a:t>Escleroedema </a:t>
            </a:r>
            <a:r>
              <a:rPr lang="pt-BR" smtClean="0">
                <a:latin typeface="Times New Roman" pitchFamily="18" charset="0"/>
                <a:cs typeface="Times New Roman" pitchFamily="18" charset="0"/>
              </a:rPr>
              <a:t>importante</a:t>
            </a:r>
          </a:p>
          <a:p>
            <a:pPr algn="just"/>
            <a:r>
              <a:rPr lang="pt-BR" smtClean="0">
                <a:latin typeface="Times New Roman" pitchFamily="18" charset="0"/>
                <a:cs typeface="Times New Roman" pitchFamily="18" charset="0"/>
              </a:rPr>
              <a:t> </a:t>
            </a:r>
            <a:r>
              <a:rPr lang="pt-BR" smtClean="0">
                <a:solidFill>
                  <a:srgbClr val="FF5050"/>
                </a:solidFill>
                <a:latin typeface="Times New Roman" pitchFamily="18" charset="0"/>
                <a:cs typeface="Times New Roman" pitchFamily="18" charset="0"/>
              </a:rPr>
              <a:t>Comatoso,</a:t>
            </a:r>
            <a:r>
              <a:rPr lang="pt-BR" smtClean="0">
                <a:latin typeface="Times New Roman" pitchFamily="18" charset="0"/>
                <a:cs typeface="Times New Roman" pitchFamily="18" charset="0"/>
              </a:rPr>
              <a:t> em uso de fentanil de 1. Em choque grave em uso de adrenalina, de 0,3 mcg/kg/min. </a:t>
            </a:r>
          </a:p>
          <a:p>
            <a:pPr algn="just"/>
            <a:r>
              <a:rPr lang="pt-BR" smtClean="0">
                <a:latin typeface="Times New Roman" pitchFamily="18" charset="0"/>
                <a:cs typeface="Times New Roman" pitchFamily="18" charset="0"/>
              </a:rPr>
              <a:t>Fez glicemia acima de 200 após paradas.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p>
        </p:txBody>
      </p:sp>
      <p:sp>
        <p:nvSpPr>
          <p:cNvPr id="26627" name="Espaço Reservado para Conteúdo 2"/>
          <p:cNvSpPr>
            <a:spLocks noGrp="1"/>
          </p:cNvSpPr>
          <p:nvPr>
            <p:ph sz="quarter" idx="1"/>
          </p:nvPr>
        </p:nvSpPr>
        <p:spPr>
          <a:xfrm>
            <a:off x="457200" y="1600200"/>
            <a:ext cx="7467600" cy="4873625"/>
          </a:xfrm>
        </p:spPr>
        <p:txBody>
          <a:bodyPr/>
          <a:lstStyle/>
          <a:p>
            <a:r>
              <a:rPr lang="pt-BR" smtClean="0">
                <a:latin typeface="Times New Roman" pitchFamily="18" charset="0"/>
                <a:cs typeface="Times New Roman" pitchFamily="18" charset="0"/>
              </a:rPr>
              <a:t>Exames:</a:t>
            </a:r>
          </a:p>
          <a:p>
            <a:r>
              <a:rPr lang="it-IT" smtClean="0">
                <a:solidFill>
                  <a:srgbClr val="FF5050"/>
                </a:solidFill>
                <a:latin typeface="Times New Roman" pitchFamily="18" charset="0"/>
                <a:cs typeface="Times New Roman" pitchFamily="18" charset="0"/>
              </a:rPr>
              <a:t>pH 7,07 / PCO2 42,6/ PO2 86,6/ HCO3 11,4/ BE -16,1</a:t>
            </a:r>
            <a:r>
              <a:rPr lang="it-IT" smtClean="0">
                <a:latin typeface="Times New Roman" pitchFamily="18" charset="0"/>
                <a:cs typeface="Times New Roman" pitchFamily="18" charset="0"/>
              </a:rPr>
              <a:t>/ Sato2 86,6/ </a:t>
            </a:r>
            <a:r>
              <a:rPr lang="it-IT" smtClean="0">
                <a:solidFill>
                  <a:srgbClr val="FF5050"/>
                </a:solidFill>
                <a:latin typeface="Times New Roman" pitchFamily="18" charset="0"/>
                <a:cs typeface="Times New Roman" pitchFamily="18" charset="0"/>
              </a:rPr>
              <a:t>Lac </a:t>
            </a:r>
            <a:r>
              <a:rPr lang="pt-BR" smtClean="0">
                <a:solidFill>
                  <a:srgbClr val="FF5050"/>
                </a:solidFill>
                <a:latin typeface="Times New Roman" pitchFamily="18" charset="0"/>
                <a:cs typeface="Times New Roman" pitchFamily="18" charset="0"/>
              </a:rPr>
              <a:t>7,7</a:t>
            </a:r>
            <a:r>
              <a:rPr lang="pt-BR" smtClean="0">
                <a:latin typeface="Times New Roman" pitchFamily="18" charset="0"/>
                <a:cs typeface="Times New Roman" pitchFamily="18" charset="0"/>
              </a:rPr>
              <a:t>/ k 7,1/ B 9,9</a:t>
            </a:r>
          </a:p>
          <a:p>
            <a:r>
              <a:rPr lang="pt-BR" smtClean="0">
                <a:latin typeface="Times New Roman" pitchFamily="18" charset="0"/>
                <a:cs typeface="Times New Roman" pitchFamily="18" charset="0"/>
              </a:rPr>
              <a:t>BT 10,14/ BD 1,76/ BI 8,83 </a:t>
            </a:r>
          </a:p>
          <a:p>
            <a:r>
              <a:rPr lang="pt-BR" smtClean="0">
                <a:latin typeface="Times New Roman" pitchFamily="18" charset="0"/>
                <a:cs typeface="Times New Roman" pitchFamily="18" charset="0"/>
              </a:rPr>
              <a:t> Cálcio 8/ Magnésio 2,3/ </a:t>
            </a:r>
            <a:r>
              <a:rPr lang="pt-BR" smtClean="0">
                <a:solidFill>
                  <a:srgbClr val="FF5050"/>
                </a:solidFill>
                <a:latin typeface="Times New Roman" pitchFamily="18" charset="0"/>
                <a:cs typeface="Times New Roman" pitchFamily="18" charset="0"/>
              </a:rPr>
              <a:t>Potássio 8,85</a:t>
            </a:r>
            <a:r>
              <a:rPr lang="pt-BR" smtClean="0">
                <a:latin typeface="Times New Roman" pitchFamily="18" charset="0"/>
                <a:cs typeface="Times New Roman" pitchFamily="18" charset="0"/>
              </a:rPr>
              <a:t>/ </a:t>
            </a:r>
            <a:r>
              <a:rPr lang="pt-BR" smtClean="0">
                <a:solidFill>
                  <a:srgbClr val="FF5050"/>
                </a:solidFill>
                <a:latin typeface="Times New Roman" pitchFamily="18" charset="0"/>
                <a:cs typeface="Times New Roman" pitchFamily="18" charset="0"/>
              </a:rPr>
              <a:t>Sódio 126</a:t>
            </a:r>
          </a:p>
          <a:p>
            <a:r>
              <a:rPr lang="pt-BR" smtClean="0">
                <a:solidFill>
                  <a:srgbClr val="FF5050"/>
                </a:solidFill>
                <a:latin typeface="Times New Roman" pitchFamily="18" charset="0"/>
                <a:cs typeface="Times New Roman" pitchFamily="18" charset="0"/>
              </a:rPr>
              <a:t>Creatinina 20,8/ Ureia 94</a:t>
            </a:r>
          </a:p>
          <a:p>
            <a:r>
              <a:rPr lang="pt-BR" smtClean="0">
                <a:latin typeface="Times New Roman" pitchFamily="18" charset="0"/>
                <a:cs typeface="Times New Roman" pitchFamily="18" charset="0"/>
              </a:rPr>
              <a:t>TGO 374/ TGP 58</a:t>
            </a:r>
          </a:p>
          <a:p>
            <a:endParaRPr lang="pt-BR" smtClean="0">
              <a:latin typeface="Times New Roman" pitchFamily="18" charset="0"/>
              <a:cs typeface="Times New Roman" pitchFamily="18" charset="0"/>
            </a:endParaRPr>
          </a:p>
          <a:p>
            <a:r>
              <a:rPr lang="pt-BR" smtClean="0">
                <a:latin typeface="Times New Roman" pitchFamily="18" charset="0"/>
                <a:cs typeface="Times New Roman" pitchFamily="18" charset="0"/>
              </a:rPr>
              <a:t>Diminuição da diurese </a:t>
            </a:r>
          </a:p>
          <a:p>
            <a:r>
              <a:rPr lang="pt-BR" smtClean="0">
                <a:latin typeface="Times New Roman" pitchFamily="18" charset="0"/>
                <a:cs typeface="Times New Roman" pitchFamily="18" charset="0"/>
              </a:rPr>
              <a:t>Prescrito glico-insulina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p>
        </p:txBody>
      </p:sp>
      <p:sp>
        <p:nvSpPr>
          <p:cNvPr id="27651" name="Espaço Reservado para Conteúdo 2"/>
          <p:cNvSpPr>
            <a:spLocks noGrp="1"/>
          </p:cNvSpPr>
          <p:nvPr>
            <p:ph sz="quarter" idx="1"/>
          </p:nvPr>
        </p:nvSpPr>
        <p:spPr>
          <a:xfrm>
            <a:off x="457200" y="1600200"/>
            <a:ext cx="7686675" cy="4873625"/>
          </a:xfrm>
        </p:spPr>
        <p:txBody>
          <a:bodyPr/>
          <a:lstStyle/>
          <a:p>
            <a:pPr algn="just"/>
            <a:r>
              <a:rPr lang="pt-BR" smtClean="0">
                <a:solidFill>
                  <a:srgbClr val="FF5050"/>
                </a:solidFill>
                <a:latin typeface="Times New Roman" pitchFamily="18" charset="0"/>
                <a:cs typeface="Times New Roman" pitchFamily="18" charset="0"/>
              </a:rPr>
              <a:t>Gravíssimo, apesar de ventilar  bem estava com SATO2 de  60%, fez mais 2  paradas cardiorrespiratórias</a:t>
            </a:r>
            <a:r>
              <a:rPr lang="pt-BR" smtClean="0">
                <a:latin typeface="Times New Roman" pitchFamily="18" charset="0"/>
                <a:cs typeface="Times New Roman" pitchFamily="18" charset="0"/>
              </a:rPr>
              <a:t>. </a:t>
            </a:r>
          </a:p>
          <a:p>
            <a:pPr algn="just"/>
            <a:r>
              <a:rPr lang="pt-BR" smtClean="0">
                <a:latin typeface="Times New Roman" pitchFamily="18" charset="0"/>
                <a:cs typeface="Times New Roman" pitchFamily="18" charset="0"/>
              </a:rPr>
              <a:t> Cianótico, mal perfundido, escleredema importante, pupilas fixas e de tamanho médio, pulsos ruins, fontanela tensa.</a:t>
            </a:r>
          </a:p>
          <a:p>
            <a:pPr algn="just"/>
            <a:r>
              <a:rPr lang="pt-BR" smtClean="0">
                <a:latin typeface="Times New Roman" pitchFamily="18" charset="0"/>
                <a:cs typeface="Times New Roman" pitchFamily="18" charset="0"/>
              </a:rPr>
              <a:t>FC variando bastante entre 100 e 170 após alguns minutos com FC 200. Adrenalina contínua na dose de 0,4mcg/kg/min. PA 59x39x27. DX 323 agora durante infusão de glicoinsulina para redução  de potássio sérico.</a:t>
            </a:r>
          </a:p>
          <a:p>
            <a:endParaRPr lang="pt-BR" smtClean="0"/>
          </a:p>
          <a:p>
            <a:endParaRPr lang="pt-BR"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UTIN HMIB</a:t>
            </a:r>
            <a:endParaRPr lang="pt-BR" dirty="0"/>
          </a:p>
        </p:txBody>
      </p:sp>
      <p:sp>
        <p:nvSpPr>
          <p:cNvPr id="28675" name="Espaço Reservado para Conteúdo 2"/>
          <p:cNvSpPr>
            <a:spLocks noGrp="1"/>
          </p:cNvSpPr>
          <p:nvPr>
            <p:ph sz="quarter" idx="1"/>
          </p:nvPr>
        </p:nvSpPr>
        <p:spPr>
          <a:xfrm>
            <a:off x="457200" y="1600200"/>
            <a:ext cx="7467600"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Colhida gasometria venosa : </a:t>
            </a:r>
            <a:r>
              <a:rPr lang="pt-BR" b="1" smtClean="0">
                <a:solidFill>
                  <a:srgbClr val="FF5050"/>
                </a:solidFill>
                <a:latin typeface="Times New Roman" pitchFamily="18" charset="0"/>
                <a:cs typeface="Times New Roman" pitchFamily="18" charset="0"/>
              </a:rPr>
              <a:t>pH 6,73 PCO2 55,3 PO2 28,7 BIC 4,9 BE -25 Sao2 39,3</a:t>
            </a:r>
          </a:p>
          <a:p>
            <a:pPr algn="just"/>
            <a:endParaRPr lang="pt-BR" b="1" smtClean="0">
              <a:solidFill>
                <a:srgbClr val="FF5050"/>
              </a:solidFill>
              <a:latin typeface="Times New Roman" pitchFamily="18" charset="0"/>
              <a:cs typeface="Times New Roman" pitchFamily="18" charset="0"/>
            </a:endParaRPr>
          </a:p>
          <a:p>
            <a:pPr algn="just"/>
            <a:r>
              <a:rPr lang="pt-BR" smtClean="0">
                <a:latin typeface="Times New Roman" pitchFamily="18" charset="0"/>
                <a:cs typeface="Times New Roman" pitchFamily="18" charset="0"/>
              </a:rPr>
              <a:t>RN apresentou nova Parada cardiorrespiratória irreversível, constatado óbito às 02:30h. Mãe estava presente e foi comunicada. </a:t>
            </a:r>
            <a:r>
              <a:rPr lang="pt-BR" smtClean="0">
                <a:solidFill>
                  <a:srgbClr val="FF5050"/>
                </a:solidFill>
                <a:latin typeface="Times New Roman" pitchFamily="18" charset="0"/>
                <a:cs typeface="Times New Roman" pitchFamily="18" charset="0"/>
              </a:rPr>
              <a:t>Causa de morte : Choque séptico.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4" name="Picture 2"/>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2627313" y="1412875"/>
            <a:ext cx="3262312" cy="5135563"/>
          </a:xfrm>
          <a:noFill/>
        </p:spPr>
      </p:pic>
      <p:sp>
        <p:nvSpPr>
          <p:cNvPr id="66565" name="Text Box 5"/>
          <p:cNvSpPr txBox="1">
            <a:spLocks noChangeArrowheads="1"/>
          </p:cNvSpPr>
          <p:nvPr/>
        </p:nvSpPr>
        <p:spPr bwMode="auto">
          <a:xfrm>
            <a:off x="2627313" y="404813"/>
            <a:ext cx="32908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4000">
                <a:solidFill>
                  <a:schemeClr val="accent1"/>
                </a:solidFill>
              </a:rPr>
              <a:t>DISCUSSÃO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 </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gn="just">
              <a:lnSpc>
                <a:spcPct val="90000"/>
              </a:lnSpc>
            </a:pPr>
            <a:r>
              <a:rPr lang="pt-BR" b="1" smtClean="0">
                <a:latin typeface="Times New Roman" pitchFamily="18" charset="0"/>
                <a:cs typeface="Times New Roman" pitchFamily="18" charset="0"/>
              </a:rPr>
              <a:t>Exsanguineotransfusão- RISCO</a:t>
            </a:r>
            <a:r>
              <a:rPr lang="pt-BR" smtClean="0">
                <a:latin typeface="Times New Roman" pitchFamily="18" charset="0"/>
                <a:cs typeface="Times New Roman" pitchFamily="18" charset="0"/>
              </a:rPr>
              <a:t> </a:t>
            </a:r>
          </a:p>
          <a:p>
            <a:pPr algn="just">
              <a:lnSpc>
                <a:spcPct val="90000"/>
              </a:lnSpc>
            </a:pPr>
            <a:endParaRPr lang="pt-BR" smtClean="0">
              <a:latin typeface="Times New Roman" pitchFamily="18" charset="0"/>
              <a:cs typeface="Times New Roman" pitchFamily="18" charset="0"/>
            </a:endParaRPr>
          </a:p>
          <a:p>
            <a:pPr algn="just">
              <a:lnSpc>
                <a:spcPct val="90000"/>
              </a:lnSpc>
            </a:pPr>
            <a:r>
              <a:rPr lang="pt-BR" smtClean="0">
                <a:latin typeface="Times New Roman" pitchFamily="18" charset="0"/>
                <a:cs typeface="Times New Roman" pitchFamily="18" charset="0"/>
              </a:rPr>
              <a:t>Embora o risco seja baixo , a exsanguineo esta associada ao risco habitual de qualquer hemoderivado </a:t>
            </a:r>
          </a:p>
          <a:p>
            <a:pPr algn="just">
              <a:lnSpc>
                <a:spcPct val="90000"/>
              </a:lnSpc>
            </a:pPr>
            <a:r>
              <a:rPr lang="pt-BR" smtClean="0">
                <a:latin typeface="Times New Roman" pitchFamily="18" charset="0"/>
                <a:cs typeface="Times New Roman" pitchFamily="18" charset="0"/>
              </a:rPr>
              <a:t>Jackson , relatou uma experiência de 15 anos de exsanguineo transfusão em 106 RN no Children’s Hospital e University of Washington Medical center em Seatle. Nos 80 recém nascidos sadios, não houve caso de morte. Nos 25 enfermos , 3 tiveram complicações graves  e 2 morreram . </a:t>
            </a:r>
          </a:p>
          <a:p>
            <a:pPr algn="just">
              <a:lnSpc>
                <a:spcPct val="90000"/>
              </a:lnSpc>
            </a:pPr>
            <a:endParaRPr lang="pt-BR" smtClean="0">
              <a:latin typeface="Times New Roman" pitchFamily="18" charset="0"/>
              <a:cs typeface="Times New Roman" pitchFamily="18" charset="0"/>
            </a:endParaRPr>
          </a:p>
          <a:p>
            <a:pPr algn="just">
              <a:lnSpc>
                <a:spcPct val="90000"/>
              </a:lnSpc>
            </a:pPr>
            <a:endParaRPr lang="pt-BR" smtClean="0">
              <a:latin typeface="Times New Roman" pitchFamily="18" charset="0"/>
              <a:cs typeface="Times New Roman" pitchFamily="18" charset="0"/>
            </a:endParaRPr>
          </a:p>
          <a:p>
            <a:pPr>
              <a:lnSpc>
                <a:spcPct val="90000"/>
              </a:lnSpc>
            </a:pPr>
            <a:r>
              <a:rPr lang="pt-BR" sz="1200" smtClean="0">
                <a:latin typeface="Times New Roman" pitchFamily="18" charset="0"/>
                <a:cs typeface="Times New Roman" pitchFamily="18" charset="0"/>
              </a:rPr>
              <a:t>JF. Exchange transfusion in the management of neonatal hyperbilirubinemia. In Maisels MJ Wachko JF, eds. Neonatal jaundice. London, UK Harwood Academic, 2000: 169-176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467600" cy="582612"/>
          </a:xfrm>
        </p:spPr>
        <p:txBody>
          <a:bodyPr/>
          <a:lstStyle/>
          <a:p>
            <a:pPr fontAlgn="auto">
              <a:spcAft>
                <a:spcPts val="0"/>
              </a:spcAft>
              <a:defRPr/>
            </a:pPr>
            <a:r>
              <a:rPr lang="pt-BR" dirty="0" smtClean="0"/>
              <a:t> </a:t>
            </a:r>
            <a:endParaRPr lang="pt-BR" dirty="0"/>
          </a:p>
        </p:txBody>
      </p:sp>
      <p:graphicFrame>
        <p:nvGraphicFramePr>
          <p:cNvPr id="30782" name="Group 62"/>
          <p:cNvGraphicFramePr>
            <a:graphicFrameLocks noGrp="1"/>
          </p:cNvGraphicFramePr>
          <p:nvPr>
            <p:ph sz="quarter" idx="1"/>
          </p:nvPr>
        </p:nvGraphicFramePr>
        <p:xfrm>
          <a:off x="285750" y="296863"/>
          <a:ext cx="8572500" cy="6546850"/>
        </p:xfrm>
        <a:graphic>
          <a:graphicData uri="http://schemas.openxmlformats.org/drawingml/2006/table">
            <a:tbl>
              <a:tblPr/>
              <a:tblGrid>
                <a:gridCol w="1625600"/>
                <a:gridCol w="1477963"/>
                <a:gridCol w="1552575"/>
                <a:gridCol w="1255712"/>
                <a:gridCol w="1231900"/>
                <a:gridCol w="1428750"/>
              </a:tblGrid>
              <a:tr h="7397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FFFF"/>
                          </a:solidFill>
                          <a:effectLst/>
                          <a:latin typeface="Times New Roman" pitchFamily="18" charset="0"/>
                          <a:cs typeface="Times New Roman" pitchFamily="18" charset="0"/>
                        </a:rPr>
                        <a:t>Cardiovasculares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FFFF"/>
                          </a:solidFill>
                          <a:effectLst/>
                          <a:latin typeface="Times New Roman" pitchFamily="18" charset="0"/>
                          <a:cs typeface="Times New Roman" pitchFamily="18" charset="0"/>
                        </a:rPr>
                        <a:t>Hematológicas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FFFFFF"/>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FFFF"/>
                          </a:solidFill>
                          <a:effectLst/>
                          <a:latin typeface="Times New Roman" pitchFamily="18" charset="0"/>
                          <a:cs typeface="Times New Roman" pitchFamily="18" charset="0"/>
                        </a:rPr>
                        <a:t>Gastrointestinais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FFFFFF"/>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Schoolbook" pitchFamily="18" charset="0"/>
                        </a:rPr>
                        <a:t>B</a:t>
                      </a:r>
                      <a:r>
                        <a:rPr kumimoji="0" lang="pt-BR" sz="1400" b="1" i="0" u="none" strike="noStrike" cap="none" normalizeH="0" baseline="0" smtClean="0">
                          <a:ln>
                            <a:noFill/>
                          </a:ln>
                          <a:solidFill>
                            <a:srgbClr val="FFFFFF"/>
                          </a:solidFill>
                          <a:effectLst/>
                          <a:latin typeface="Times New Roman" pitchFamily="18" charset="0"/>
                          <a:cs typeface="Times New Roman" pitchFamily="18" charset="0"/>
                        </a:rPr>
                        <a:t>ioquímicas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FFFF"/>
                          </a:solidFill>
                          <a:effectLst/>
                          <a:latin typeface="Times New Roman" pitchFamily="18" charset="0"/>
                          <a:cs typeface="Times New Roman" pitchFamily="18" charset="0"/>
                        </a:rPr>
                        <a:t>Infecciosas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FFFFFF"/>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FFFF"/>
                          </a:solidFill>
                          <a:effectLst/>
                          <a:latin typeface="Times New Roman" pitchFamily="18" charset="0"/>
                          <a:cs typeface="Times New Roman" pitchFamily="18" charset="0"/>
                        </a:rPr>
                        <a:t>Diversas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FFFFFF"/>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657225">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Arritmias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Afoiçamento (sangue doador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Enterocolite necrosante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Hiperpotassemia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Bacteremia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45720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Hipotermia </a:t>
                      </a:r>
                    </a:p>
                    <a:p>
                      <a:pPr marL="457200" marR="0" lvl="1" indent="0" algn="l" defTabSz="914400" rtl="0" eaLnBrk="1" fontAlgn="base" latinLnBrk="0" hangingPunct="1">
                        <a:lnSpc>
                          <a:spcPct val="100000"/>
                        </a:lnSpc>
                        <a:spcBef>
                          <a:spcPct val="0"/>
                        </a:spcBef>
                        <a:spcAft>
                          <a:spcPct val="0"/>
                        </a:spcAft>
                        <a:buClrTx/>
                        <a:buSzTx/>
                        <a:buFontTx/>
                        <a:buNone/>
                        <a:tabLst/>
                      </a:pP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428625">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Parada cardíaca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Trombocitopenia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Perfuração intestinal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Hipernatremia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Infecção viral ( hepatite, citomegalovirus)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Perfuração da veia umbilical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428625">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Sobrecarga de volume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Sangramento (heparinização excessiva do sangue do doador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Hipocalcemia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Malaria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Perda de fármaco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428625">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Embolização com ar ou coágulos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Doença enxerto-versus- hospedeiro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Hipomagnesemia</a:t>
                      </a:r>
                      <a:r>
                        <a:rPr kumimoji="0" lang="pt-BR" sz="1800" b="0" i="0" u="none" strike="noStrike" cap="none" normalizeH="0" baseline="0" smtClean="0">
                          <a:ln>
                            <a:noFill/>
                          </a:ln>
                          <a:solidFill>
                            <a:srgbClr val="000000"/>
                          </a:solidFill>
                          <a:effectLst/>
                          <a:latin typeface="Century Schoolbook"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Apneia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428625">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Trombose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Mecânica da lesão térmica das células do doador</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Acidose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428625">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Vasoespasmos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1"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Hipoglicemia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Century Schoolbook"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 </a:t>
            </a:r>
            <a:endParaRPr lang="pt-BR" dirty="0"/>
          </a:p>
        </p:txBody>
      </p:sp>
      <p:sp>
        <p:nvSpPr>
          <p:cNvPr id="31747" name="Espaço Reservado para Conteúdo 2"/>
          <p:cNvSpPr>
            <a:spLocks noGrp="1"/>
          </p:cNvSpPr>
          <p:nvPr>
            <p:ph sz="quarter" idx="1"/>
          </p:nvPr>
        </p:nvSpPr>
        <p:spPr>
          <a:xfrm>
            <a:off x="457200" y="1600200"/>
            <a:ext cx="7467600" cy="4873625"/>
          </a:xfrm>
        </p:spPr>
        <p:txBody>
          <a:bodyPr/>
          <a:lstStyle/>
          <a:p>
            <a:pPr algn="just"/>
            <a:r>
              <a:rPr lang="pt-BR" b="1" smtClean="0">
                <a:latin typeface="Times New Roman" pitchFamily="18" charset="0"/>
                <a:cs typeface="Times New Roman" pitchFamily="18" charset="0"/>
              </a:rPr>
              <a:t>Kernicterus</a:t>
            </a:r>
          </a:p>
          <a:p>
            <a:pPr algn="just"/>
            <a:endParaRPr lang="pt-BR" b="1" smtClean="0">
              <a:latin typeface="Times New Roman" pitchFamily="18" charset="0"/>
              <a:cs typeface="Times New Roman" pitchFamily="18" charset="0"/>
            </a:endParaRPr>
          </a:p>
          <a:p>
            <a:pPr algn="just">
              <a:buFont typeface="Wingdings" pitchFamily="2" charset="2"/>
              <a:buNone/>
            </a:pPr>
            <a:r>
              <a:rPr lang="pt-BR" b="1" smtClean="0">
                <a:latin typeface="Times New Roman" pitchFamily="18" charset="0"/>
                <a:cs typeface="Times New Roman" pitchFamily="18" charset="0"/>
              </a:rPr>
              <a:t>		</a:t>
            </a:r>
            <a:r>
              <a:rPr lang="pt-BR" smtClean="0">
                <a:latin typeface="Times New Roman" pitchFamily="18" charset="0"/>
                <a:cs typeface="Times New Roman" pitchFamily="18" charset="0"/>
              </a:rPr>
              <a:t>Encefalopatia induzida pela bilirrubina, é uma entidade clinica e neuropatológica definida pela descoloração amarelada dos núcleos cinzentos profundos no cérebro, tronco cerebral e cerebelo. No kernicterus as lesões são mais freqüentes no </a:t>
            </a:r>
            <a:r>
              <a:rPr lang="pt-BR" i="1" smtClean="0">
                <a:latin typeface="Times New Roman" pitchFamily="18" charset="0"/>
                <a:cs typeface="Times New Roman" pitchFamily="18" charset="0"/>
              </a:rPr>
              <a:t>globus pallidus</a:t>
            </a:r>
            <a:r>
              <a:rPr lang="pt-BR" smtClean="0">
                <a:latin typeface="Times New Roman" pitchFamily="18" charset="0"/>
                <a:cs typeface="Times New Roman" pitchFamily="18" charset="0"/>
              </a:rPr>
              <a:t> (especialmente na borda posteromedial) e núcleos subtalâmico</a:t>
            </a:r>
            <a:endParaRPr lang="pt-BR" b="1" smtClean="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2771" name="Espaço Reservado para Conteúdo 2"/>
          <p:cNvSpPr>
            <a:spLocks noGrp="1"/>
          </p:cNvSpPr>
          <p:nvPr>
            <p:ph sz="quarter" idx="1"/>
          </p:nvPr>
        </p:nvSpPr>
        <p:spPr>
          <a:xfrm>
            <a:off x="457200" y="1600200"/>
            <a:ext cx="7467600"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Manifestações clínicas: muitos bebês morrem ou  apresentam encefalopatia aguda, convulsões, episódios de apnéia, hipertensão, taquicardia, anormalidades eletrolíticas e alterações nas respostas auditivas do pedúnculo cerebral</a:t>
            </a:r>
            <a:r>
              <a:rPr lang="pt-BR" b="1" smtClean="0">
                <a:latin typeface="Times New Roman" pitchFamily="18" charset="0"/>
                <a:cs typeface="Times New Roman" pitchFamily="18" charset="0"/>
              </a:rPr>
              <a:t>. </a:t>
            </a:r>
            <a:r>
              <a:rPr lang="pt-BR" smtClean="0">
                <a:latin typeface="Times New Roman" pitchFamily="18" charset="0"/>
                <a:cs typeface="Times New Roman" pitchFamily="18" charset="0"/>
              </a:rPr>
              <a:t>Mecanismos de defesa podem se bem frágeis nos RN prematuros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3795" name="Espaço Reservado para Conteúdo 2"/>
          <p:cNvSpPr>
            <a:spLocks noGrp="1"/>
          </p:cNvSpPr>
          <p:nvPr>
            <p:ph sz="quarter" idx="1"/>
          </p:nvPr>
        </p:nvSpPr>
        <p:spPr>
          <a:xfrm>
            <a:off x="457200" y="1600200"/>
            <a:ext cx="7467600" cy="4873625"/>
          </a:xfrm>
        </p:spPr>
        <p:txBody>
          <a:bodyPr/>
          <a:lstStyle/>
          <a:p>
            <a:endParaRPr lang="pt-BR" smtClean="0"/>
          </a:p>
          <a:p>
            <a:r>
              <a:rPr lang="pt-BR" smtClean="0">
                <a:latin typeface="Times New Roman" pitchFamily="18" charset="0"/>
                <a:cs typeface="Times New Roman" pitchFamily="18" charset="0"/>
              </a:rPr>
              <a:t>Apresenta-se em quatro fases:</a:t>
            </a:r>
          </a:p>
          <a:p>
            <a:pPr lvl="2"/>
            <a:r>
              <a:rPr lang="pt-BR" sz="2400" smtClean="0">
                <a:latin typeface="Times New Roman" pitchFamily="18" charset="0"/>
                <a:cs typeface="Times New Roman" pitchFamily="18" charset="0"/>
              </a:rPr>
              <a:t>Fase I: hipotonia, letargia e reflexo de sucção débil nos primeiros 2 a 3 dias; </a:t>
            </a:r>
          </a:p>
          <a:p>
            <a:pPr lvl="2"/>
            <a:r>
              <a:rPr lang="pt-BR" sz="2400" smtClean="0">
                <a:latin typeface="Times New Roman" pitchFamily="18" charset="0"/>
                <a:cs typeface="Times New Roman" pitchFamily="18" charset="0"/>
              </a:rPr>
              <a:t>Fase II: espasticidade, opistótono e febre; </a:t>
            </a:r>
          </a:p>
          <a:p>
            <a:pPr lvl="2"/>
            <a:r>
              <a:rPr lang="pt-BR" sz="2400" smtClean="0">
                <a:latin typeface="Times New Roman" pitchFamily="18" charset="0"/>
                <a:cs typeface="Times New Roman" pitchFamily="18" charset="0"/>
              </a:rPr>
              <a:t>Fase III: aparente melhora, instalando-se, geralmente, no fim da primeira semana, com diminuição da espasticidade; </a:t>
            </a:r>
          </a:p>
          <a:p>
            <a:r>
              <a:rPr lang="pt-BR" smtClean="0">
                <a:latin typeface="Times New Roman" pitchFamily="18" charset="0"/>
                <a:cs typeface="Times New Roman" pitchFamily="18" charset="0"/>
              </a:rPr>
              <a:t>Fase IV: incide, geralmente, aos 2 a 3 meses de vida, com sinais sugestivos de paralisia cerebral.</a:t>
            </a:r>
          </a:p>
          <a:p>
            <a:endParaRPr lang="pt-BR"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4819" name="Espaço Reservado para Conteúdo 2"/>
          <p:cNvSpPr>
            <a:spLocks noGrp="1"/>
          </p:cNvSpPr>
          <p:nvPr>
            <p:ph sz="quarter" idx="1"/>
          </p:nvPr>
        </p:nvSpPr>
        <p:spPr>
          <a:xfrm>
            <a:off x="285750" y="1571625"/>
            <a:ext cx="7467600" cy="4873625"/>
          </a:xfrm>
        </p:spPr>
        <p:txBody>
          <a:bodyPr/>
          <a:lstStyle/>
          <a:p>
            <a:pPr algn="just"/>
            <a:r>
              <a:rPr lang="pt-BR" b="1" smtClean="0">
                <a:latin typeface="Times New Roman" pitchFamily="18" charset="0"/>
                <a:cs typeface="Times New Roman" pitchFamily="18" charset="0"/>
              </a:rPr>
              <a:t>Doença enxerto versus hospedeiro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Relatada em recém nascidos com imunodeficiência, após transfusão de sangue em prematuros, após ECMO e em RN aparentemente normais com isoimunização Rh que receberam transfusão intrauterinas seguidas por exsanguíneo transfusão. </a:t>
            </a:r>
          </a:p>
          <a:p>
            <a:pPr algn="just"/>
            <a:endParaRPr lang="pt-BR" smtClean="0">
              <a:latin typeface="Times New Roman" pitchFamily="18" charset="0"/>
              <a:cs typeface="Times New Roman" pitchFamily="18" charset="0"/>
            </a:endParaRPr>
          </a:p>
          <a:p>
            <a:pPr>
              <a:buFont typeface="Wingdings" pitchFamily="2" charset="2"/>
              <a:buNone/>
            </a:pPr>
            <a:r>
              <a:rPr lang="pt-BR" sz="1800" smtClean="0"/>
              <a:t>    </a:t>
            </a:r>
            <a:r>
              <a:rPr lang="pt-BR" sz="1800" smtClean="0">
                <a:hlinkClick r:id="rId3"/>
              </a:rPr>
              <a:t>Graft versus host disease after blood transfusions in a premature infant.</a:t>
            </a:r>
            <a:r>
              <a:rPr lang="pt-BR" sz="1800" smtClean="0"/>
              <a:t>Funkhouser AW, Vogelsang G, Zehnbauer B, Tunnessen WW, Beschorner WE, Sanders M, Graeber JE.Pediatrics. 1991 Feb;87(2):247-50. No abstract available.PMID: 1987538.</a:t>
            </a:r>
            <a:r>
              <a:rPr lang="pt-BR" sz="1800" u="sng" smtClean="0">
                <a:hlinkClick r:id="rId4"/>
              </a:rPr>
              <a:t>Similar articles</a:t>
            </a:r>
            <a:endParaRPr lang="pt-BR" sz="1800" u="sng"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5843" name="Espaço Reservado para Conteúdo 2"/>
          <p:cNvSpPr>
            <a:spLocks noGrp="1"/>
          </p:cNvSpPr>
          <p:nvPr>
            <p:ph sz="quarter" idx="1"/>
          </p:nvPr>
        </p:nvSpPr>
        <p:spPr>
          <a:xfrm>
            <a:off x="457200" y="1600200"/>
            <a:ext cx="7467600"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Tipicamente evidente de 8 a 10 dias após transfusão. Febre aparece dentro de 10 dias após a transfusão, seguida de erupção cutânea maculopapular eritematosa, hepatomegalia, icterícia, vômitos e diarréia . No período neonato morte pode ocorrer dentro de 2 meses .</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O único método conhecido para prevenir esta complicação e a irradiação das hemácias </a:t>
            </a:r>
          </a:p>
          <a:p>
            <a:pPr algn="just"/>
            <a:endParaRPr lang="pt-BR" smtClean="0">
              <a:latin typeface="Times New Roman" pitchFamily="18" charset="0"/>
              <a:cs typeface="Times New Roman" pitchFamily="18" charset="0"/>
            </a:endParaRPr>
          </a:p>
          <a:p>
            <a:pPr>
              <a:buFont typeface="Wingdings" pitchFamily="2" charset="2"/>
              <a:buNone/>
            </a:pPr>
            <a:r>
              <a:rPr lang="pt-BR" sz="1800" b="1" smtClean="0">
                <a:hlinkClick r:id="rId2"/>
              </a:rPr>
              <a:t>Transfusion-associated</a:t>
            </a:r>
            <a:r>
              <a:rPr lang="pt-BR" sz="1800" smtClean="0">
                <a:hlinkClick r:id="rId2"/>
              </a:rPr>
              <a:t> </a:t>
            </a:r>
            <a:r>
              <a:rPr lang="pt-BR" sz="1800" b="1" smtClean="0">
                <a:hlinkClick r:id="rId2"/>
              </a:rPr>
              <a:t>graft-versus-host disease</a:t>
            </a:r>
            <a:r>
              <a:rPr lang="pt-BR" sz="1800" smtClean="0">
                <a:hlinkClick r:id="rId2"/>
              </a:rPr>
              <a:t> in </a:t>
            </a:r>
            <a:r>
              <a:rPr lang="pt-BR" sz="1800" b="1" smtClean="0">
                <a:hlinkClick r:id="rId2"/>
              </a:rPr>
              <a:t>severe combined immunodeficiency</a:t>
            </a:r>
            <a:r>
              <a:rPr lang="pt-BR" sz="1800" smtClean="0">
                <a:hlinkClick r:id="rId2"/>
              </a:rPr>
              <a:t>.</a:t>
            </a:r>
            <a:r>
              <a:rPr lang="pt-BR" sz="1800" smtClean="0"/>
              <a:t>Sebnem Kilic S, Kavurt S, Balaban Adim S.J Investig Allergol Clin Immunol.2010;20(2):153-6.PMID: 20461970.</a:t>
            </a:r>
            <a:r>
              <a:rPr lang="pt-BR" sz="1800" b="1" smtClean="0">
                <a:hlinkClick r:id="rId2"/>
              </a:rPr>
              <a:t>Free Article</a:t>
            </a:r>
            <a:r>
              <a:rPr lang="pt-BR" sz="1800" b="1" smtClean="0"/>
              <a:t>.</a:t>
            </a:r>
            <a:r>
              <a:rPr lang="pt-BR" sz="1800" u="sng" smtClean="0">
                <a:hlinkClick r:id="rId3"/>
              </a:rPr>
              <a:t>Similar articles</a:t>
            </a:r>
            <a:r>
              <a:rPr lang="pt-BR" sz="1800" smtClean="0">
                <a:solidFill>
                  <a:schemeClr val="accent1"/>
                </a:solidFill>
              </a:rPr>
              <a:t>. Artigo livre!</a:t>
            </a:r>
            <a:endParaRPr lang="pt-BR" smtClean="0">
              <a:solidFill>
                <a:schemeClr val="accent1"/>
              </a:solidFill>
              <a:latin typeface="Times New Roman" pitchFamily="18" charset="0"/>
              <a:cs typeface="Times New Roman" pitchFamily="18" charset="0"/>
            </a:endParaRPr>
          </a:p>
          <a:p>
            <a:pPr>
              <a:buFont typeface="Wingdings" pitchFamily="2" charset="2"/>
              <a:buNone/>
            </a:pPr>
            <a:endParaRPr lang="pt-BR"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051050" y="1484313"/>
            <a:ext cx="4989513" cy="4811712"/>
          </a:xfrm>
        </p:spPr>
      </p:pic>
      <p:sp>
        <p:nvSpPr>
          <p:cNvPr id="36869" name="Text Box 5"/>
          <p:cNvSpPr txBox="1">
            <a:spLocks noChangeArrowheads="1"/>
          </p:cNvSpPr>
          <p:nvPr/>
        </p:nvSpPr>
        <p:spPr bwMode="auto">
          <a:xfrm>
            <a:off x="3132138" y="620713"/>
            <a:ext cx="238283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3200">
                <a:solidFill>
                  <a:schemeClr val="accent1"/>
                </a:solidFill>
              </a:rPr>
              <a:t>AUTÓPSIA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8625" y="285750"/>
            <a:ext cx="7539038" cy="1428750"/>
          </a:xfrm>
        </p:spPr>
        <p:txBody>
          <a:bodyPr/>
          <a:lstStyle/>
          <a:p>
            <a:pPr algn="just" fontAlgn="auto">
              <a:spcAft>
                <a:spcPts val="0"/>
              </a:spcAft>
              <a:defRPr/>
            </a:pPr>
            <a:r>
              <a:rPr lang="pt-BR" b="1" dirty="0" smtClean="0"/>
              <a:t>Autópsia 0057.2017</a:t>
            </a:r>
            <a:endParaRPr lang="pt-BR" dirty="0"/>
          </a:p>
        </p:txBody>
      </p:sp>
      <p:sp>
        <p:nvSpPr>
          <p:cNvPr id="37891" name="Espaço Reservado para Conteúdo 2"/>
          <p:cNvSpPr>
            <a:spLocks noGrp="1"/>
          </p:cNvSpPr>
          <p:nvPr>
            <p:ph sz="quarter" idx="1"/>
          </p:nvPr>
        </p:nvSpPr>
        <p:spPr>
          <a:xfrm>
            <a:off x="428625" y="1984375"/>
            <a:ext cx="7643813" cy="4873625"/>
          </a:xfrm>
        </p:spPr>
        <p:txBody>
          <a:bodyPr/>
          <a:lstStyle/>
          <a:p>
            <a:r>
              <a:rPr lang="pt-BR" smtClean="0">
                <a:latin typeface="Times New Roman" pitchFamily="18" charset="0"/>
                <a:cs typeface="Times New Roman" pitchFamily="18" charset="0"/>
              </a:rPr>
              <a:t>Data de realização 12/12/2017</a:t>
            </a:r>
          </a:p>
          <a:p>
            <a:endParaRPr lang="pt-BR" b="1" smtClean="0">
              <a:latin typeface="Times New Roman" pitchFamily="18" charset="0"/>
              <a:cs typeface="Times New Roman" pitchFamily="18" charset="0"/>
            </a:endParaRPr>
          </a:p>
          <a:p>
            <a:pPr algn="just"/>
            <a:r>
              <a:rPr lang="pt-BR" b="1" smtClean="0">
                <a:latin typeface="Times New Roman" pitchFamily="18" charset="0"/>
                <a:cs typeface="Times New Roman" pitchFamily="18" charset="0"/>
              </a:rPr>
              <a:t>Ectoscopia :</a:t>
            </a:r>
            <a:r>
              <a:rPr lang="pt-BR" smtClean="0">
                <a:latin typeface="Times New Roman" pitchFamily="18" charset="0"/>
                <a:cs typeface="Times New Roman" pitchFamily="18" charset="0"/>
              </a:rPr>
              <a:t>Cadáver de sexo masculino, com idade aparente compatível com idade cronológica , em satisfatório estado geral, bem nutrido; ictérico. Presença de escaras em região glútea bilateral. </a:t>
            </a:r>
          </a:p>
          <a:p>
            <a:endParaRPr lang="pt-BR"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t>Autópsia 0057.2017</a:t>
            </a:r>
            <a:endParaRPr lang="pt-BR" dirty="0"/>
          </a:p>
        </p:txBody>
      </p:sp>
      <p:sp>
        <p:nvSpPr>
          <p:cNvPr id="38915" name="Espaço Reservado para Conteúdo 2"/>
          <p:cNvSpPr>
            <a:spLocks noGrp="1"/>
          </p:cNvSpPr>
          <p:nvPr>
            <p:ph sz="quarter" idx="1"/>
          </p:nvPr>
        </p:nvSpPr>
        <p:spPr>
          <a:xfrm>
            <a:off x="457200" y="1600200"/>
            <a:ext cx="7467600" cy="4873625"/>
          </a:xfrm>
        </p:spPr>
        <p:txBody>
          <a:bodyPr/>
          <a:lstStyle/>
          <a:p>
            <a:pPr algn="just"/>
            <a:endParaRPr lang="pt-BR" smtClean="0">
              <a:latin typeface="Times New Roman" pitchFamily="18" charset="0"/>
              <a:cs typeface="Times New Roman" pitchFamily="18" charset="0"/>
            </a:endParaRPr>
          </a:p>
          <a:p>
            <a:pPr algn="just"/>
            <a:r>
              <a:rPr lang="pt-BR" b="1" smtClean="0">
                <a:latin typeface="Times New Roman" pitchFamily="18" charset="0"/>
                <a:cs typeface="Times New Roman" pitchFamily="18" charset="0"/>
              </a:rPr>
              <a:t>Antropometria:  </a:t>
            </a:r>
            <a:r>
              <a:rPr lang="pt-BR" smtClean="0">
                <a:latin typeface="Times New Roman" pitchFamily="18" charset="0"/>
                <a:cs typeface="Times New Roman" pitchFamily="18" charset="0"/>
              </a:rPr>
              <a:t>Peso :3.100g  </a:t>
            </a:r>
          </a:p>
          <a:p>
            <a:pPr algn="just"/>
            <a:r>
              <a:rPr lang="pt-BR" smtClean="0">
                <a:latin typeface="Times New Roman" pitchFamily="18" charset="0"/>
                <a:cs typeface="Times New Roman" pitchFamily="18" charset="0"/>
              </a:rPr>
              <a:t>Comprimento total :47 cm </a:t>
            </a:r>
          </a:p>
          <a:p>
            <a:pPr algn="just"/>
            <a:r>
              <a:rPr lang="pt-BR" smtClean="0">
                <a:latin typeface="Times New Roman" pitchFamily="18" charset="0"/>
                <a:cs typeface="Times New Roman" pitchFamily="18" charset="0"/>
              </a:rPr>
              <a:t>Comprimento crânio-caudal : 35 cm</a:t>
            </a:r>
          </a:p>
          <a:p>
            <a:pPr algn="just"/>
            <a:r>
              <a:rPr lang="pt-BR" smtClean="0">
                <a:latin typeface="Times New Roman" pitchFamily="18" charset="0"/>
                <a:cs typeface="Times New Roman" pitchFamily="18" charset="0"/>
              </a:rPr>
              <a:t>Perímetro cefálico: 35 cm  </a:t>
            </a:r>
          </a:p>
          <a:p>
            <a:pPr algn="just"/>
            <a:r>
              <a:rPr lang="pt-BR" smtClean="0">
                <a:latin typeface="Times New Roman" pitchFamily="18" charset="0"/>
                <a:cs typeface="Times New Roman" pitchFamily="18" charset="0"/>
              </a:rPr>
              <a:t>Perímetro torácico: 35 cm </a:t>
            </a:r>
          </a:p>
          <a:p>
            <a:pPr algn="just"/>
            <a:r>
              <a:rPr lang="pt-BR" smtClean="0">
                <a:latin typeface="Times New Roman" pitchFamily="18" charset="0"/>
                <a:cs typeface="Times New Roman" pitchFamily="18" charset="0"/>
              </a:rPr>
              <a:t>Perímetro abdominal 33 cm </a:t>
            </a:r>
          </a:p>
          <a:p>
            <a:pPr algn="just"/>
            <a:r>
              <a:rPr lang="pt-BR" smtClean="0">
                <a:latin typeface="Times New Roman" pitchFamily="18" charset="0"/>
                <a:cs typeface="Times New Roman" pitchFamily="18" charset="0"/>
              </a:rPr>
              <a:t>Arco podal: 7 cm </a:t>
            </a:r>
          </a:p>
          <a:p>
            <a:endParaRPr lang="pt-BR"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t>Autópsia 0057.2017</a:t>
            </a:r>
            <a:endParaRPr lang="pt-BR" dirty="0"/>
          </a:p>
        </p:txBody>
      </p:sp>
      <p:sp>
        <p:nvSpPr>
          <p:cNvPr id="39939" name="Espaço Reservado para Conteúdo 2"/>
          <p:cNvSpPr>
            <a:spLocks noGrp="1"/>
          </p:cNvSpPr>
          <p:nvPr>
            <p:ph sz="quarter" idx="1"/>
          </p:nvPr>
        </p:nvSpPr>
        <p:spPr>
          <a:xfrm>
            <a:off x="457200" y="1600200"/>
            <a:ext cx="7615238" cy="4873625"/>
          </a:xfrm>
        </p:spPr>
        <p:txBody>
          <a:bodyPr/>
          <a:lstStyle/>
          <a:p>
            <a:pPr algn="just"/>
            <a:r>
              <a:rPr lang="pt-BR" b="1" smtClean="0">
                <a:latin typeface="Times New Roman" pitchFamily="18" charset="0"/>
                <a:cs typeface="Times New Roman" pitchFamily="18" charset="0"/>
              </a:rPr>
              <a:t>Exames das cavidades: </a:t>
            </a:r>
            <a:r>
              <a:rPr lang="pt-BR" smtClean="0">
                <a:latin typeface="Times New Roman" pitchFamily="18" charset="0"/>
                <a:cs typeface="Times New Roman" pitchFamily="18" charset="0"/>
              </a:rPr>
              <a:t>Presença de discreta quantidade de derrame fluido citrino em cavidade abdominal, cuja abertura de acompanhou de exalação de odor fétido. </a:t>
            </a:r>
          </a:p>
          <a:p>
            <a:pPr algn="just"/>
            <a:endParaRPr lang="pt-BR" smtClean="0">
              <a:latin typeface="Times New Roman" pitchFamily="18" charset="0"/>
              <a:cs typeface="Times New Roman" pitchFamily="18" charset="0"/>
            </a:endParaRPr>
          </a:p>
          <a:p>
            <a:pPr algn="just"/>
            <a:r>
              <a:rPr lang="pt-BR" b="1" smtClean="0">
                <a:latin typeface="Times New Roman" pitchFamily="18" charset="0"/>
                <a:cs typeface="Times New Roman" pitchFamily="18" charset="0"/>
              </a:rPr>
              <a:t>Macroscopia: </a:t>
            </a:r>
            <a:r>
              <a:rPr lang="pt-BR" smtClean="0">
                <a:latin typeface="Times New Roman" pitchFamily="18" charset="0"/>
                <a:cs typeface="Times New Roman" pitchFamily="18" charset="0"/>
              </a:rPr>
              <a:t>Vísceras em topografia  habitual, com arquitetura geral preservada. Timo grandemente aumentado de volume. Pulmões com marcada congestão bilateral, com saída a expressão, de fluido sanguinolento. Rins congestos bilateralmente. Presença de fluido hemorrágico em luz esofágica. Cérebro com congestão meningea, sem evidências de coleções purulentas, cerebelo de forma anatômica. </a:t>
            </a:r>
          </a:p>
          <a:p>
            <a:endParaRPr lang="pt-BR"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t>Autópsia 0057.2017</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marL="274320" indent="-274320" fontAlgn="auto">
              <a:spcAft>
                <a:spcPts val="0"/>
              </a:spcAft>
              <a:buFont typeface="Wingdings"/>
              <a:buNone/>
              <a:defRPr/>
            </a:pPr>
            <a:r>
              <a:rPr lang="pt-BR" dirty="0" smtClean="0"/>
              <a:t> </a:t>
            </a:r>
          </a:p>
          <a:p>
            <a:pPr marL="274320" indent="-274320" fontAlgn="auto">
              <a:spcAft>
                <a:spcPts val="0"/>
              </a:spcAft>
              <a:buFont typeface="Wingdings"/>
              <a:buChar char=""/>
              <a:defRPr/>
            </a:pPr>
            <a:r>
              <a:rPr lang="pt-BR" b="1" dirty="0" smtClean="0">
                <a:latin typeface="Times New Roman" pitchFamily="18" charset="0"/>
                <a:cs typeface="Times New Roman" pitchFamily="18" charset="0"/>
              </a:rPr>
              <a:t>Peso das vísceras:</a:t>
            </a:r>
            <a:endParaRPr lang="pt-BR" dirty="0" smtClean="0">
              <a:latin typeface="Times New Roman" pitchFamily="18" charset="0"/>
              <a:cs typeface="Times New Roman" pitchFamily="18" charset="0"/>
            </a:endParaRPr>
          </a:p>
          <a:p>
            <a:pPr marL="274320" indent="-274320" fontAlgn="auto">
              <a:spcAft>
                <a:spcPts val="0"/>
              </a:spcAft>
              <a:buFont typeface="Wingdings"/>
              <a:buChar char=""/>
              <a:defRPr/>
            </a:pPr>
            <a:r>
              <a:rPr lang="pt-BR" dirty="0" smtClean="0">
                <a:latin typeface="Times New Roman" pitchFamily="18" charset="0"/>
                <a:cs typeface="Times New Roman" pitchFamily="18" charset="0"/>
              </a:rPr>
              <a:t>Timo </a:t>
            </a:r>
            <a:r>
              <a:rPr lang="pt-BR" b="1" dirty="0" smtClean="0">
                <a:latin typeface="Times New Roman" pitchFamily="18" charset="0"/>
                <a:cs typeface="Times New Roman" pitchFamily="18" charset="0"/>
              </a:rPr>
              <a:t> </a:t>
            </a:r>
            <a:r>
              <a:rPr lang="pt-BR" dirty="0" smtClean="0">
                <a:latin typeface="Times New Roman" pitchFamily="18" charset="0"/>
                <a:cs typeface="Times New Roman" pitchFamily="18" charset="0"/>
              </a:rPr>
              <a:t>13 g </a:t>
            </a:r>
          </a:p>
          <a:p>
            <a:pPr marL="274320" indent="-274320" fontAlgn="auto">
              <a:spcAft>
                <a:spcPts val="0"/>
              </a:spcAft>
              <a:buFont typeface="Wingdings"/>
              <a:buChar char=""/>
              <a:defRPr/>
            </a:pPr>
            <a:r>
              <a:rPr lang="pt-BR" dirty="0" smtClean="0">
                <a:latin typeface="Times New Roman" pitchFamily="18" charset="0"/>
                <a:cs typeface="Times New Roman" pitchFamily="18" charset="0"/>
              </a:rPr>
              <a:t>Pulmão direito : 20 g </a:t>
            </a:r>
          </a:p>
          <a:p>
            <a:pPr marL="274320" indent="-274320" fontAlgn="auto">
              <a:spcAft>
                <a:spcPts val="0"/>
              </a:spcAft>
              <a:buFont typeface="Wingdings"/>
              <a:buChar char=""/>
              <a:defRPr/>
            </a:pPr>
            <a:r>
              <a:rPr lang="pt-BR" dirty="0" smtClean="0">
                <a:latin typeface="Times New Roman" pitchFamily="18" charset="0"/>
                <a:cs typeface="Times New Roman" pitchFamily="18" charset="0"/>
              </a:rPr>
              <a:t>Pulmão esquerdo 27 g</a:t>
            </a:r>
          </a:p>
          <a:p>
            <a:pPr marL="274320" indent="-274320" fontAlgn="auto">
              <a:spcAft>
                <a:spcPts val="0"/>
              </a:spcAft>
              <a:buFont typeface="Wingdings"/>
              <a:buChar char=""/>
              <a:defRPr/>
            </a:pPr>
            <a:r>
              <a:rPr lang="pt-BR" dirty="0" smtClean="0">
                <a:latin typeface="Times New Roman" pitchFamily="18" charset="0"/>
                <a:cs typeface="Times New Roman" pitchFamily="18" charset="0"/>
              </a:rPr>
              <a:t>Coração 19 g</a:t>
            </a:r>
          </a:p>
          <a:p>
            <a:pPr marL="274320" indent="-274320" fontAlgn="auto">
              <a:spcAft>
                <a:spcPts val="0"/>
              </a:spcAft>
              <a:buFont typeface="Wingdings"/>
              <a:buChar char=""/>
              <a:defRPr/>
            </a:pPr>
            <a:r>
              <a:rPr lang="pt-BR" dirty="0" smtClean="0">
                <a:latin typeface="Times New Roman" pitchFamily="18" charset="0"/>
                <a:cs typeface="Times New Roman" pitchFamily="18" charset="0"/>
              </a:rPr>
              <a:t>Fígado 130 g</a:t>
            </a:r>
          </a:p>
          <a:p>
            <a:pPr marL="274320" indent="-274320" fontAlgn="auto">
              <a:spcAft>
                <a:spcPts val="0"/>
              </a:spcAft>
              <a:buFont typeface="Wingdings"/>
              <a:buChar char=""/>
              <a:defRPr/>
            </a:pPr>
            <a:r>
              <a:rPr lang="pt-BR" dirty="0" smtClean="0">
                <a:latin typeface="Times New Roman" pitchFamily="18" charset="0"/>
                <a:cs typeface="Times New Roman" pitchFamily="18" charset="0"/>
              </a:rPr>
              <a:t>Baço 14 g </a:t>
            </a:r>
          </a:p>
          <a:p>
            <a:pPr marL="274320" indent="-274320" fontAlgn="auto">
              <a:spcAft>
                <a:spcPts val="0"/>
              </a:spcAft>
              <a:buFont typeface="Wingdings"/>
              <a:buChar char=""/>
              <a:defRPr/>
            </a:pPr>
            <a:r>
              <a:rPr lang="pt-BR" dirty="0" smtClean="0">
                <a:latin typeface="Times New Roman" pitchFamily="18" charset="0"/>
                <a:cs typeface="Times New Roman" pitchFamily="18" charset="0"/>
              </a:rPr>
              <a:t>Rim direito 20 g </a:t>
            </a:r>
          </a:p>
          <a:p>
            <a:pPr marL="274320" indent="-274320" fontAlgn="auto">
              <a:spcAft>
                <a:spcPts val="0"/>
              </a:spcAft>
              <a:buFont typeface="Wingdings"/>
              <a:buChar char=""/>
              <a:defRPr/>
            </a:pPr>
            <a:r>
              <a:rPr lang="pt-BR" dirty="0" smtClean="0">
                <a:latin typeface="Times New Roman" pitchFamily="18" charset="0"/>
                <a:cs typeface="Times New Roman" pitchFamily="18" charset="0"/>
              </a:rPr>
              <a:t>Rim esquerdo 20 g </a:t>
            </a:r>
          </a:p>
          <a:p>
            <a:pPr marL="274320" indent="-274320" fontAlgn="auto">
              <a:spcAft>
                <a:spcPts val="0"/>
              </a:spcAft>
              <a:buFont typeface="Wingdings"/>
              <a:buChar char=""/>
              <a:defRPr/>
            </a:pPr>
            <a:r>
              <a:rPr lang="pt-BR" dirty="0" smtClean="0">
                <a:latin typeface="Times New Roman" pitchFamily="18" charset="0"/>
                <a:cs typeface="Times New Roman" pitchFamily="18" charset="0"/>
              </a:rPr>
              <a:t>Adrenais direita e esquerda 1g cada </a:t>
            </a:r>
          </a:p>
          <a:p>
            <a:pPr marL="274320" indent="-274320" fontAlgn="auto">
              <a:spcAft>
                <a:spcPts val="0"/>
              </a:spcAft>
              <a:buFont typeface="Wingdings"/>
              <a:buChar char=""/>
              <a:defRPr/>
            </a:pPr>
            <a:endParaRPr lang="pt-B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t>Autópsia 0057.2017</a:t>
            </a:r>
            <a:endParaRPr lang="pt-BR" dirty="0"/>
          </a:p>
        </p:txBody>
      </p:sp>
      <p:sp>
        <p:nvSpPr>
          <p:cNvPr id="41987" name="Espaço Reservado para Conteúdo 2"/>
          <p:cNvSpPr>
            <a:spLocks noGrp="1"/>
          </p:cNvSpPr>
          <p:nvPr>
            <p:ph sz="quarter" idx="1"/>
          </p:nvPr>
        </p:nvSpPr>
        <p:spPr>
          <a:xfrm>
            <a:off x="457200" y="1600200"/>
            <a:ext cx="7543800" cy="4873625"/>
          </a:xfrm>
        </p:spPr>
        <p:txBody>
          <a:bodyPr/>
          <a:lstStyle/>
          <a:p>
            <a:pPr algn="just"/>
            <a:r>
              <a:rPr lang="pt-BR" b="1" smtClean="0">
                <a:latin typeface="Times New Roman" pitchFamily="18" charset="0"/>
                <a:cs typeface="Times New Roman" pitchFamily="18" charset="0"/>
              </a:rPr>
              <a:t>Microscopia: </a:t>
            </a:r>
            <a:r>
              <a:rPr lang="pt-BR" smtClean="0">
                <a:latin typeface="Times New Roman" pitchFamily="18" charset="0"/>
                <a:cs typeface="Times New Roman" pitchFamily="18" charset="0"/>
              </a:rPr>
              <a:t>foram avaliados fragmentos das seguintes vísceras: pulmões, coração, fígado, baço, pâncreas, timo, intestinos, rins, adrenais, sistema genital com tubos anexos, bexiga, gânglios nervosos, sistema nervoso central. </a:t>
            </a:r>
          </a:p>
          <a:p>
            <a:pPr algn="just"/>
            <a:r>
              <a:rPr lang="pt-BR" smtClean="0">
                <a:latin typeface="Times New Roman" pitchFamily="18" charset="0"/>
                <a:cs typeface="Times New Roman" pitchFamily="18" charset="0"/>
              </a:rPr>
              <a:t>Foram identificados, como de relevância, os seguintes achados:</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extensa hemorragia intra-alveolar pulmonar, com acúmulos intra-alveolares focais de fluido; ausência de focos de resposta celular inflamatória. </a:t>
            </a:r>
          </a:p>
          <a:p>
            <a:endParaRPr lang="pt-BR" smtClean="0"/>
          </a:p>
          <a:p>
            <a:endParaRPr lang="pt-BR"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t>Autópsia 0057.2017</a:t>
            </a:r>
            <a:endParaRPr lang="pt-BR" dirty="0"/>
          </a:p>
        </p:txBody>
      </p:sp>
      <p:sp>
        <p:nvSpPr>
          <p:cNvPr id="43011" name="Espaço Reservado para Conteúdo 2"/>
          <p:cNvSpPr>
            <a:spLocks noGrp="1"/>
          </p:cNvSpPr>
          <p:nvPr>
            <p:ph sz="quarter" idx="1"/>
          </p:nvPr>
        </p:nvSpPr>
        <p:spPr>
          <a:xfrm>
            <a:off x="457200" y="1600200"/>
            <a:ext cx="7686675" cy="4873625"/>
          </a:xfrm>
        </p:spPr>
        <p:txBody>
          <a:bodyPr/>
          <a:lstStyle/>
          <a:p>
            <a:pPr algn="just"/>
            <a:r>
              <a:rPr lang="pt-BR" smtClean="0">
                <a:latin typeface="Times New Roman" pitchFamily="18" charset="0"/>
                <a:cs typeface="Times New Roman" pitchFamily="18" charset="0"/>
              </a:rPr>
              <a:t> hiperplasia tímica </a:t>
            </a:r>
          </a:p>
          <a:p>
            <a:pPr algn="just"/>
            <a:r>
              <a:rPr lang="pt-BR" smtClean="0">
                <a:latin typeface="Times New Roman" pitchFamily="18" charset="0"/>
                <a:cs typeface="Times New Roman" pitchFamily="18" charset="0"/>
              </a:rPr>
              <a:t> Infarto hemorrágico supra-renal </a:t>
            </a:r>
          </a:p>
          <a:p>
            <a:pPr algn="just"/>
            <a:r>
              <a:rPr lang="pt-BR" smtClean="0">
                <a:latin typeface="Times New Roman" pitchFamily="18" charset="0"/>
                <a:cs typeface="Times New Roman" pitchFamily="18" charset="0"/>
              </a:rPr>
              <a:t> Intestino delgado com achados de congestão e edema e com focos discretos de resposta inflamatória exsudativa na serosa;</a:t>
            </a:r>
          </a:p>
          <a:p>
            <a:pPr algn="just"/>
            <a:r>
              <a:rPr lang="pt-BR" smtClean="0">
                <a:latin typeface="Times New Roman" pitchFamily="18" charset="0"/>
                <a:cs typeface="Times New Roman" pitchFamily="18" charset="0"/>
              </a:rPr>
              <a:t> Sistema nervoso central com congestão meníngea, sem evidencia de impregnação de gânglios de base por pigmento hemossiderinico.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t>Autópsia 0057.2017</a:t>
            </a:r>
            <a:endParaRPr lang="pt-BR" dirty="0"/>
          </a:p>
        </p:txBody>
      </p:sp>
      <p:sp>
        <p:nvSpPr>
          <p:cNvPr id="44035" name="Espaço Reservado para Conteúdo 2"/>
          <p:cNvSpPr>
            <a:spLocks noGrp="1"/>
          </p:cNvSpPr>
          <p:nvPr>
            <p:ph sz="quarter" idx="1"/>
          </p:nvPr>
        </p:nvSpPr>
        <p:spPr>
          <a:xfrm>
            <a:off x="457200" y="1600200"/>
            <a:ext cx="7758113" cy="4873625"/>
          </a:xfrm>
        </p:spPr>
        <p:txBody>
          <a:bodyPr/>
          <a:lstStyle/>
          <a:p>
            <a:pPr algn="just"/>
            <a:r>
              <a:rPr lang="pt-BR" b="1" smtClean="0">
                <a:latin typeface="Times New Roman" pitchFamily="18" charset="0"/>
                <a:cs typeface="Times New Roman" pitchFamily="18" charset="0"/>
              </a:rPr>
              <a:t>Conclusão: </a:t>
            </a:r>
            <a:endParaRPr lang="pt-BR" smtClean="0">
              <a:latin typeface="Times New Roman" pitchFamily="18" charset="0"/>
              <a:cs typeface="Times New Roman" pitchFamily="18" charset="0"/>
            </a:endParaRPr>
          </a:p>
          <a:p>
            <a:pPr algn="just"/>
            <a:r>
              <a:rPr lang="pt-BR" b="1" smtClean="0">
                <a:latin typeface="Times New Roman" pitchFamily="18" charset="0"/>
                <a:cs typeface="Times New Roman" pitchFamily="18" charset="0"/>
              </a:rPr>
              <a:t>Diagnostico principal : </a:t>
            </a:r>
            <a:r>
              <a:rPr lang="pt-BR" smtClean="0">
                <a:latin typeface="Times New Roman" pitchFamily="18" charset="0"/>
                <a:cs typeface="Times New Roman" pitchFamily="18" charset="0"/>
              </a:rPr>
              <a:t>Prematuridade</a:t>
            </a:r>
          </a:p>
          <a:p>
            <a:pPr algn="just"/>
            <a:endParaRPr lang="pt-BR" smtClean="0">
              <a:latin typeface="Times New Roman" pitchFamily="18" charset="0"/>
              <a:cs typeface="Times New Roman" pitchFamily="18" charset="0"/>
            </a:endParaRPr>
          </a:p>
          <a:p>
            <a:pPr algn="just"/>
            <a:r>
              <a:rPr lang="pt-BR" b="1" smtClean="0">
                <a:latin typeface="Times New Roman" pitchFamily="18" charset="0"/>
                <a:cs typeface="Times New Roman" pitchFamily="18" charset="0"/>
              </a:rPr>
              <a:t>Causa de morte:</a:t>
            </a:r>
            <a:r>
              <a:rPr lang="pt-BR" smtClean="0">
                <a:latin typeface="Times New Roman" pitchFamily="18" charset="0"/>
                <a:cs typeface="Times New Roman" pitchFamily="18" charset="0"/>
              </a:rPr>
              <a:t> </a:t>
            </a:r>
            <a:r>
              <a:rPr lang="pt-BR" smtClean="0">
                <a:solidFill>
                  <a:srgbClr val="FF5050"/>
                </a:solidFill>
                <a:latin typeface="Times New Roman" pitchFamily="18" charset="0"/>
                <a:cs typeface="Times New Roman" pitchFamily="18" charset="0"/>
              </a:rPr>
              <a:t>Insuficiência respiratória ( extensa hemorragia intra-alveolar, com edema)</a:t>
            </a:r>
          </a:p>
          <a:p>
            <a:pPr algn="just"/>
            <a:r>
              <a:rPr lang="pt-BR" smtClean="0">
                <a:latin typeface="Times New Roman" pitchFamily="18" charset="0"/>
                <a:cs typeface="Times New Roman" pitchFamily="18" charset="0"/>
              </a:rPr>
              <a:t>Outros achados: necrose hemorrágica de medular adrenal; hiperplasia tímica; peritonite focal ( intestino delgado); focos de hemorragia e congestão poliviscerais.)</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Responsável médico : Dr Carlos Henrique de Aguiar Botelho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457200" y="1600200"/>
            <a:ext cx="7467600" cy="4873625"/>
          </a:xfrm>
        </p:spPr>
        <p:txBody>
          <a:bodyPr>
            <a:normAutofit/>
          </a:bodyPr>
          <a:lstStyle/>
          <a:p>
            <a:pPr algn="just">
              <a:lnSpc>
                <a:spcPct val="90000"/>
              </a:lnSpc>
              <a:buFont typeface="Wingdings" pitchFamily="2" charset="2"/>
              <a:buNone/>
            </a:pPr>
            <a:r>
              <a:rPr lang="pt-BR" smtClean="0">
                <a:latin typeface="Times New Roman" pitchFamily="18" charset="0"/>
                <a:cs typeface="Times New Roman" pitchFamily="18" charset="0"/>
              </a:rPr>
              <a:t>		Presença de secreção tinta de sangue na sucção do tubo endotraqueal, acompanhado por um aumento no índice de oxigenação maior que 100% .</a:t>
            </a:r>
          </a:p>
          <a:p>
            <a:pPr algn="just">
              <a:lnSpc>
                <a:spcPct val="90000"/>
              </a:lnSpc>
              <a:buFont typeface="Wingdings" pitchFamily="2" charset="2"/>
              <a:buNone/>
            </a:pPr>
            <a:r>
              <a:rPr lang="pt-BR" smtClean="0">
                <a:latin typeface="Times New Roman" pitchFamily="18" charset="0"/>
                <a:cs typeface="Times New Roman" pitchFamily="18" charset="0"/>
              </a:rPr>
              <a:t>		Ocorre com 2-4 dias de vida, principalmente em recém-nascidos ventilados com severo quadro de doença da membrana hialina que recebeu surfactante pulmonar</a:t>
            </a:r>
          </a:p>
          <a:p>
            <a:pPr algn="just">
              <a:lnSpc>
                <a:spcPct val="90000"/>
              </a:lnSpc>
              <a:buFont typeface="Wingdings" pitchFamily="2" charset="2"/>
              <a:buNone/>
            </a:pPr>
            <a:r>
              <a:rPr lang="pt-BR" smtClean="0">
                <a:latin typeface="Times New Roman" pitchFamily="18" charset="0"/>
                <a:cs typeface="Times New Roman" pitchFamily="18" charset="0"/>
              </a:rPr>
              <a:t>    	 Os sobreviventes tiveram exposição mais freqüente aos esteróides pré-natais, mais provável de nascer por parto por cesariana e tiveram idade gestacional significativamente maior e peso ao nascer e  também tiveram exposição significativamente menor aos pressores. </a:t>
            </a:r>
          </a:p>
          <a:p>
            <a:pPr algn="just">
              <a:lnSpc>
                <a:spcPct val="90000"/>
              </a:lnSpc>
              <a:buFont typeface="Wingdings" pitchFamily="2" charset="2"/>
              <a:buNone/>
            </a:pPr>
            <a:r>
              <a:rPr lang="pt-BR" smtClean="0"/>
              <a:t>	</a:t>
            </a:r>
          </a:p>
          <a:p>
            <a:pPr>
              <a:lnSpc>
                <a:spcPct val="90000"/>
              </a:lnSpc>
            </a:pPr>
            <a:endParaRPr lang="pt-BR" smtClean="0"/>
          </a:p>
        </p:txBody>
      </p:sp>
      <p:sp>
        <p:nvSpPr>
          <p:cNvPr id="45061" name="Rectangle 5"/>
          <p:cNvSpPr>
            <a:spLocks noChangeArrowheads="1"/>
          </p:cNvSpPr>
          <p:nvPr/>
        </p:nvSpPr>
        <p:spPr bwMode="auto">
          <a:xfrm>
            <a:off x="0" y="268288"/>
            <a:ext cx="8820150" cy="125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b="1">
                <a:hlinkClick r:id="rId2"/>
              </a:rPr>
              <a:t>HEMORRAGIA PULMONAR-2018</a:t>
            </a:r>
            <a:endParaRPr lang="pt-BR" b="1"/>
          </a:p>
          <a:p>
            <a:pPr algn="ctr"/>
            <a:r>
              <a:rPr lang="pt-BR"/>
              <a:t>Autor: Paulo R. Margotto. Capítulo do Livro Assistência ao Recém-Nascido de Risco, Hospital de Ensino Materno Infantil de Brasília, 4a Edição, 2018, em preparação</a:t>
            </a:r>
          </a:p>
        </p:txBody>
      </p:sp>
      <p:pic>
        <p:nvPicPr>
          <p:cNvPr id="45063" name="Picture 7" descr="doc">
            <a:hlinkClick r:id="rId3" tooltip="NOVO-HEMORRAGIA PULMONAR"/>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688" y="188913"/>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Hemorragia Pulmonar </a:t>
            </a:r>
            <a:endParaRPr lang="pt-BR" dirty="0"/>
          </a:p>
        </p:txBody>
      </p:sp>
      <p:sp>
        <p:nvSpPr>
          <p:cNvPr id="46083" name="Espaço Reservado para Conteúdo 2"/>
          <p:cNvSpPr>
            <a:spLocks noGrp="1"/>
          </p:cNvSpPr>
          <p:nvPr>
            <p:ph sz="quarter" idx="1"/>
          </p:nvPr>
        </p:nvSpPr>
        <p:spPr>
          <a:xfrm>
            <a:off x="457200" y="1600200"/>
            <a:ext cx="7467600" cy="4873625"/>
          </a:xfrm>
        </p:spPr>
        <p:txBody>
          <a:bodyPr/>
          <a:lstStyle/>
          <a:p>
            <a:pPr algn="just">
              <a:buFont typeface="Wingdings" pitchFamily="2" charset="2"/>
              <a:buNone/>
            </a:pPr>
            <a:r>
              <a:rPr lang="pt-BR" smtClean="0">
                <a:latin typeface="Times New Roman" pitchFamily="18" charset="0"/>
                <a:cs typeface="Times New Roman" pitchFamily="18" charset="0"/>
              </a:rPr>
              <a:t>		Resulta de choque, hipóxia e acidose que levam a insuficiência ventricular esquerda com aumento da pressão capilar e conseqüentemente, edema pulmonar hemorrágico.</a:t>
            </a:r>
          </a:p>
          <a:p>
            <a:pPr algn="just">
              <a:buFont typeface="Wingdings" pitchFamily="2" charset="2"/>
              <a:buNone/>
            </a:pPr>
            <a:r>
              <a:rPr lang="pt-BR" smtClean="0">
                <a:latin typeface="Times New Roman" pitchFamily="18" charset="0"/>
                <a:cs typeface="Times New Roman" pitchFamily="18" charset="0"/>
              </a:rPr>
              <a:t>		Fatores que predispõem ao aumento da pressão capilar nos RN com edema hemorrágico incluem aqueles que favorecem a filtração de fluídos, como a hipoproteinemia, a excessiva transfusão e aqueles que causam lesão do tecido pulmonar, como a infecção, a Doença da Membrana Hialina, a ventilação mecânica e a excessiva administração de oxigênio.</a:t>
            </a:r>
          </a:p>
          <a:p>
            <a:pPr algn="just"/>
            <a:r>
              <a:rPr lang="pt-BR" smtClean="0">
                <a:latin typeface="Times New Roman" pitchFamily="18" charset="0"/>
                <a:cs typeface="Times New Roman" pitchFamily="18" charset="0"/>
              </a:rPr>
              <a:t>	</a:t>
            </a:r>
          </a:p>
          <a:p>
            <a:endParaRPr lang="pt-BR"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Hemorragia Pulmonar </a:t>
            </a:r>
            <a:endParaRPr lang="pt-BR" dirty="0"/>
          </a:p>
        </p:txBody>
      </p:sp>
      <p:sp>
        <p:nvSpPr>
          <p:cNvPr id="47107" name="Espaço Reservado para Conteúdo 2"/>
          <p:cNvSpPr>
            <a:spLocks noGrp="1"/>
          </p:cNvSpPr>
          <p:nvPr>
            <p:ph sz="quarter" idx="1"/>
          </p:nvPr>
        </p:nvSpPr>
        <p:spPr>
          <a:xfrm>
            <a:off x="457200" y="1600200"/>
            <a:ext cx="7467600" cy="4873625"/>
          </a:xfrm>
        </p:spPr>
        <p:txBody>
          <a:bodyPr/>
          <a:lstStyle/>
          <a:p>
            <a:pPr algn="just">
              <a:buFont typeface="Wingdings" pitchFamily="2" charset="2"/>
              <a:buNone/>
            </a:pPr>
            <a:r>
              <a:rPr lang="pt-BR" smtClean="0">
                <a:latin typeface="Times New Roman" pitchFamily="18" charset="0"/>
                <a:cs typeface="Times New Roman" pitchFamily="18" charset="0"/>
              </a:rPr>
              <a:t>		Fatores de risco : asfixia, a prematuridade extrema, o restrição do crescimento intrauterino grave, a infecção, a hipotermia, o tratamento com oxigênio, a doença hemolítica Rh grave, coagulopatia , apresentação pélvica, parto normal, exposição ao surfactante  e a drogas vasoativas, persistência do canal arterial e a hipotensão. </a:t>
            </a:r>
          </a:p>
          <a:p>
            <a:pPr algn="just"/>
            <a:endParaRPr lang="pt-BR" smtClean="0">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Quando ocorre em RN a termo anteriormente saudáveis, a hemorragia pulmonar esteve associada a erro inato do ciclo da uréia com hiperamonemia.</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Hemorragia Pulmonar </a:t>
            </a:r>
            <a:endParaRPr lang="pt-BR" dirty="0"/>
          </a:p>
        </p:txBody>
      </p:sp>
      <p:sp>
        <p:nvSpPr>
          <p:cNvPr id="48131" name="Espaço Reservado para Conteúdo 2"/>
          <p:cNvSpPr>
            <a:spLocks noGrp="1"/>
          </p:cNvSpPr>
          <p:nvPr>
            <p:ph sz="quarter" idx="1"/>
          </p:nvPr>
        </p:nvSpPr>
        <p:spPr>
          <a:xfrm>
            <a:off x="457200" y="1600200"/>
            <a:ext cx="7467600" cy="4873625"/>
          </a:xfrm>
        </p:spPr>
        <p:txBody>
          <a:bodyPr/>
          <a:lstStyle/>
          <a:p>
            <a:pPr algn="just">
              <a:buFont typeface="Wingdings" pitchFamily="2" charset="2"/>
              <a:buNone/>
            </a:pPr>
            <a:r>
              <a:rPr lang="pt-BR" b="1" smtClean="0"/>
              <a:t>		 </a:t>
            </a:r>
            <a:r>
              <a:rPr lang="pt-BR" smtClean="0">
                <a:latin typeface="Times New Roman" pitchFamily="18" charset="0"/>
                <a:cs typeface="Times New Roman" pitchFamily="18" charset="0"/>
              </a:rPr>
              <a:t>O curso clínico envolve rápida deterioração da função respiratória, com hipoxemia progressiva, hipercapnia, bradicardia, apnéia, palidez ou choque podendo sucumbir rapidamente.</a:t>
            </a:r>
          </a:p>
          <a:p>
            <a:pPr algn="just"/>
            <a:r>
              <a:rPr lang="pt-BR" smtClean="0">
                <a:latin typeface="Times New Roman" pitchFamily="18" charset="0"/>
                <a:cs typeface="Times New Roman" pitchFamily="18" charset="0"/>
              </a:rPr>
              <a:t>             </a:t>
            </a:r>
            <a:r>
              <a:rPr lang="pt-BR" smtClean="0">
                <a:solidFill>
                  <a:srgbClr val="FF5050"/>
                </a:solidFill>
                <a:latin typeface="Times New Roman" pitchFamily="18" charset="0"/>
                <a:cs typeface="Times New Roman" pitchFamily="18" charset="0"/>
              </a:rPr>
              <a:t>Em muitos RN, o diagnóstico pode ser suspeito por um infiltrado difuso com opacificação dos campos pulmonares ao RX , sem evidência de sangue no tubo endotraqueal. Na autópsia destes bebês, os pulmões aparecem grosseiramente hemorrágicos e pesados e histologicamente é evidenciado hemorragia intra-alveolar.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Hemorragia Pulmonar </a:t>
            </a:r>
            <a:endParaRPr lang="pt-BR" dirty="0"/>
          </a:p>
        </p:txBody>
      </p:sp>
      <p:pic>
        <p:nvPicPr>
          <p:cNvPr id="49155"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1428750" y="1597025"/>
            <a:ext cx="5572125" cy="4921250"/>
          </a:xfr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Hemorragia Pulmonar</a:t>
            </a:r>
            <a:endParaRPr lang="pt-BR" dirty="0"/>
          </a:p>
        </p:txBody>
      </p:sp>
      <p:sp>
        <p:nvSpPr>
          <p:cNvPr id="50179" name="Espaço Reservado para Conteúdo 2"/>
          <p:cNvSpPr>
            <a:spLocks noGrp="1"/>
          </p:cNvSpPr>
          <p:nvPr>
            <p:ph sz="quarter" idx="1"/>
          </p:nvPr>
        </p:nvSpPr>
        <p:spPr>
          <a:xfrm>
            <a:off x="457200" y="1600200"/>
            <a:ext cx="7467600" cy="4873625"/>
          </a:xfrm>
        </p:spPr>
        <p:txBody>
          <a:bodyPr/>
          <a:lstStyle/>
          <a:p>
            <a:pPr algn="just"/>
            <a:endParaRPr lang="pt-BR" b="1" smtClean="0">
              <a:latin typeface="Times New Roman" pitchFamily="18" charset="0"/>
              <a:cs typeface="Times New Roman" pitchFamily="18" charset="0"/>
            </a:endParaRPr>
          </a:p>
          <a:p>
            <a:pPr algn="just"/>
            <a:r>
              <a:rPr lang="pt-BR" b="1" smtClean="0">
                <a:latin typeface="Times New Roman" pitchFamily="18" charset="0"/>
                <a:cs typeface="Times New Roman" pitchFamily="18" charset="0"/>
              </a:rPr>
              <a:t>Prevenção  </a:t>
            </a:r>
            <a:endParaRPr lang="pt-BR" smtClean="0">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Corrigir a hipotensão arterial , a hipoxemia e a acidose. Após surfactante pulmonar:</a:t>
            </a:r>
          </a:p>
          <a:p>
            <a:pPr algn="just">
              <a:buFont typeface="Wingdings" pitchFamily="2" charset="2"/>
              <a:buNone/>
            </a:pPr>
            <a:endParaRPr lang="pt-BR" smtClean="0">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  diminuir inicialmente a FiO</a:t>
            </a:r>
            <a:r>
              <a:rPr lang="pt-BR" baseline="-25000" smtClean="0">
                <a:latin typeface="Times New Roman" pitchFamily="18" charset="0"/>
                <a:cs typeface="Times New Roman" pitchFamily="18" charset="0"/>
              </a:rPr>
              <a:t>2</a:t>
            </a:r>
            <a:endParaRPr lang="pt-BR" smtClean="0">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 evitar ventilar com baixas pressões</a:t>
            </a:r>
          </a:p>
          <a:p>
            <a:endParaRPr lang="pt-BR"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Hemorragia Pulmonar </a:t>
            </a:r>
            <a:endParaRPr lang="pt-BR" dirty="0"/>
          </a:p>
        </p:txBody>
      </p:sp>
      <p:sp>
        <p:nvSpPr>
          <p:cNvPr id="51203" name="Espaço Reservado para Conteúdo 2"/>
          <p:cNvSpPr>
            <a:spLocks noGrp="1"/>
          </p:cNvSpPr>
          <p:nvPr>
            <p:ph sz="quarter" idx="1"/>
          </p:nvPr>
        </p:nvSpPr>
        <p:spPr>
          <a:xfrm>
            <a:off x="468313" y="908050"/>
            <a:ext cx="7467600" cy="4873625"/>
          </a:xfrm>
        </p:spPr>
        <p:txBody>
          <a:bodyPr/>
          <a:lstStyle/>
          <a:p>
            <a:pPr>
              <a:buFont typeface="Wingdings" pitchFamily="2" charset="2"/>
              <a:buNone/>
            </a:pPr>
            <a:r>
              <a:rPr lang="pt-BR" b="1" smtClean="0">
                <a:latin typeface="Times New Roman" pitchFamily="18" charset="0"/>
                <a:cs typeface="Times New Roman" pitchFamily="18" charset="0"/>
              </a:rPr>
              <a:t>                                 </a:t>
            </a:r>
            <a:r>
              <a:rPr lang="pt-BR" b="1" smtClean="0">
                <a:solidFill>
                  <a:schemeClr val="accent1"/>
                </a:solidFill>
                <a:latin typeface="Times New Roman" pitchFamily="18" charset="0"/>
                <a:cs typeface="Times New Roman" pitchFamily="18" charset="0"/>
              </a:rPr>
              <a:t>Tratamento</a:t>
            </a:r>
            <a:r>
              <a:rPr lang="pt-BR" smtClean="0">
                <a:solidFill>
                  <a:schemeClr val="accent1"/>
                </a:solidFill>
                <a:latin typeface="Times New Roman" pitchFamily="18" charset="0"/>
                <a:cs typeface="Times New Roman" pitchFamily="18" charset="0"/>
              </a:rPr>
              <a:t> </a:t>
            </a:r>
          </a:p>
          <a:p>
            <a:pPr algn="just"/>
            <a:r>
              <a:rPr lang="pt-BR" sz="1800" b="1" smtClean="0"/>
              <a:t>Uso de epinefrina endotraqueal em forma de </a:t>
            </a:r>
            <a:r>
              <a:rPr lang="pt-BR" sz="1800" b="1" i="1" smtClean="0"/>
              <a:t>push</a:t>
            </a:r>
            <a:r>
              <a:rPr lang="pt-BR" sz="1800" b="1" smtClean="0"/>
              <a:t> aplicado com cateter no tubo endotraqueal  (5 Fr ou 6 Fr) sendo introduzido no máximo até a carina (aspirar sangue antes): 0,3 to 1,0 mL/kg, ou  0,03 to 0.1 mg/kg; usar uma seringa de 1-2 ml seguida de várias ventilações  com pressão positiva a para distribuir o medicamento ao longo dos pulmões e contrair as arteríolas (segundo Chen YY et al).</a:t>
            </a:r>
          </a:p>
          <a:p>
            <a:pPr algn="just"/>
            <a:r>
              <a:rPr lang="pt-BR" smtClean="0">
                <a:latin typeface="Times New Roman" pitchFamily="18" charset="0"/>
                <a:cs typeface="Times New Roman" pitchFamily="18" charset="0"/>
              </a:rPr>
              <a:t>Estratégia ventilatória</a:t>
            </a:r>
          </a:p>
          <a:p>
            <a:pPr algn="just">
              <a:buFont typeface="Wingdings" pitchFamily="2" charset="2"/>
              <a:buNone/>
            </a:pPr>
            <a:r>
              <a:rPr lang="pt-BR" smtClean="0">
                <a:latin typeface="Times New Roman" pitchFamily="18" charset="0"/>
                <a:cs typeface="Times New Roman" pitchFamily="18" charset="0"/>
              </a:rPr>
              <a:t>                 -  ventilação convencional: aumento da PEEP (6-8 cm H</a:t>
            </a:r>
            <a:r>
              <a:rPr lang="pt-BR" baseline="-25000" smtClean="0">
                <a:latin typeface="Times New Roman" pitchFamily="18" charset="0"/>
                <a:cs typeface="Times New Roman" pitchFamily="18" charset="0"/>
              </a:rPr>
              <a:t>2</a:t>
            </a:r>
            <a:r>
              <a:rPr lang="pt-BR" smtClean="0">
                <a:latin typeface="Times New Roman" pitchFamily="18" charset="0"/>
                <a:cs typeface="Times New Roman" pitchFamily="18" charset="0"/>
              </a:rPr>
              <a:t>O)</a:t>
            </a:r>
          </a:p>
          <a:p>
            <a:pPr algn="just">
              <a:buFont typeface="Wingdings" pitchFamily="2" charset="2"/>
              <a:buNone/>
            </a:pPr>
            <a:r>
              <a:rPr lang="pt-BR" smtClean="0">
                <a:latin typeface="Times New Roman" pitchFamily="18" charset="0"/>
                <a:cs typeface="Times New Roman" pitchFamily="18" charset="0"/>
              </a:rPr>
              <a:t>                 - ventilação de alta frequência (jato ou oscilação), quando PaO</a:t>
            </a:r>
            <a:r>
              <a:rPr lang="pt-BR" baseline="-25000" smtClean="0">
                <a:latin typeface="Times New Roman" pitchFamily="18" charset="0"/>
                <a:cs typeface="Times New Roman" pitchFamily="18" charset="0"/>
              </a:rPr>
              <a:t>2</a:t>
            </a:r>
            <a:r>
              <a:rPr lang="pt-BR" smtClean="0">
                <a:latin typeface="Times New Roman" pitchFamily="18" charset="0"/>
                <a:cs typeface="Times New Roman" pitchFamily="18" charset="0"/>
              </a:rPr>
              <a:t>/PAO</a:t>
            </a:r>
            <a:r>
              <a:rPr lang="pt-BR" baseline="-25000" smtClean="0">
                <a:latin typeface="Times New Roman" pitchFamily="18" charset="0"/>
                <a:cs typeface="Times New Roman" pitchFamily="18" charset="0"/>
              </a:rPr>
              <a:t>2</a:t>
            </a:r>
            <a:r>
              <a:rPr lang="pt-BR" smtClean="0">
                <a:latin typeface="Times New Roman" pitchFamily="18" charset="0"/>
                <a:cs typeface="Times New Roman" pitchFamily="18" charset="0"/>
              </a:rPr>
              <a:t> &lt; 0.2, PEEP≥ 8 cmH</a:t>
            </a:r>
            <a:r>
              <a:rPr lang="pt-BR" baseline="-25000" smtClean="0">
                <a:latin typeface="Times New Roman" pitchFamily="18" charset="0"/>
                <a:cs typeface="Times New Roman" pitchFamily="18" charset="0"/>
              </a:rPr>
              <a:t>2</a:t>
            </a:r>
            <a:r>
              <a:rPr lang="pt-BR" smtClean="0">
                <a:latin typeface="Times New Roman" pitchFamily="18" charset="0"/>
                <a:cs typeface="Times New Roman" pitchFamily="18" charset="0"/>
              </a:rPr>
              <a:t>O, PaCO</a:t>
            </a:r>
            <a:r>
              <a:rPr lang="pt-BR" baseline="-25000" smtClean="0">
                <a:latin typeface="Times New Roman" pitchFamily="18" charset="0"/>
                <a:cs typeface="Times New Roman" pitchFamily="18" charset="0"/>
              </a:rPr>
              <a:t>2</a:t>
            </a:r>
            <a:r>
              <a:rPr lang="pt-BR" smtClean="0">
                <a:latin typeface="Times New Roman" pitchFamily="18" charset="0"/>
                <a:cs typeface="Times New Roman" pitchFamily="18" charset="0"/>
              </a:rPr>
              <a:t> ≥ 60 mmHg com pH &lt; 7.25 sob ventilação convencional.</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latin typeface="Times New Roman" pitchFamily="18" charset="0"/>
                <a:cs typeface="Times New Roman" pitchFamily="18" charset="0"/>
              </a:rPr>
              <a:t>Hemorragia Pulmonar</a:t>
            </a:r>
            <a:endParaRPr lang="pt-BR" dirty="0"/>
          </a:p>
        </p:txBody>
      </p:sp>
      <p:sp>
        <p:nvSpPr>
          <p:cNvPr id="52227" name="Espaço Reservado para Conteúdo 2"/>
          <p:cNvSpPr>
            <a:spLocks noGrp="1"/>
          </p:cNvSpPr>
          <p:nvPr>
            <p:ph sz="quarter" idx="1"/>
          </p:nvPr>
        </p:nvSpPr>
        <p:spPr>
          <a:xfrm>
            <a:off x="457200" y="1600200"/>
            <a:ext cx="7467600" cy="4873625"/>
          </a:xfrm>
        </p:spPr>
        <p:txBody>
          <a:bodyPr/>
          <a:lstStyle/>
          <a:p>
            <a:pPr algn="just"/>
            <a:r>
              <a:rPr lang="pt-BR" smtClean="0">
                <a:latin typeface="Times New Roman" pitchFamily="18" charset="0"/>
                <a:cs typeface="Times New Roman" pitchFamily="18" charset="0"/>
              </a:rPr>
              <a:t>Uso do surfactante pulmonar natural, se doença da membrana hialina secundária.</a:t>
            </a:r>
          </a:p>
          <a:p>
            <a:pPr algn="just"/>
            <a:r>
              <a:rPr lang="pt-BR" smtClean="0">
                <a:latin typeface="Times New Roman" pitchFamily="18" charset="0"/>
                <a:cs typeface="Times New Roman" pitchFamily="18" charset="0"/>
              </a:rPr>
              <a:t>Restaurar o volume sangüíneo com transfusão sanguínea (20ml/kg).</a:t>
            </a:r>
          </a:p>
          <a:p>
            <a:pPr algn="just"/>
            <a:r>
              <a:rPr lang="pt-BR" smtClean="0">
                <a:latin typeface="Times New Roman" pitchFamily="18" charset="0"/>
                <a:cs typeface="Times New Roman" pitchFamily="18" charset="0"/>
              </a:rPr>
              <a:t>Anormalidades da coagulação devem ser corrigidos com plasma fresco congelado        (10-15 ml/kg) de 8/8 horas e Vit K.</a:t>
            </a:r>
          </a:p>
          <a:p>
            <a:pPr algn="just"/>
            <a:r>
              <a:rPr lang="pt-BR" smtClean="0">
                <a:latin typeface="Times New Roman" pitchFamily="18" charset="0"/>
                <a:cs typeface="Times New Roman" pitchFamily="18" charset="0"/>
              </a:rPr>
              <a:t>Diuréticos e drogas vasoativas são indicados se insuficiência cardíaca congestiva.</a:t>
            </a:r>
          </a:p>
          <a:p>
            <a:pPr algn="just"/>
            <a:r>
              <a:rPr lang="pt-BR" smtClean="0">
                <a:latin typeface="Times New Roman" pitchFamily="18" charset="0"/>
                <a:cs typeface="Times New Roman" pitchFamily="18" charset="0"/>
              </a:rPr>
              <a:t>Fator VII recombinante ativado dose de 120 µg/kg </a:t>
            </a:r>
          </a:p>
          <a:p>
            <a:endParaRPr lang="pt-BR" smtClean="0"/>
          </a:p>
          <a:p>
            <a:endParaRPr lang="pt-BR"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just"/>
            <a:r>
              <a:rPr lang="pt-BR" cap="none" smtClean="0">
                <a:solidFill>
                  <a:schemeClr val="accent1"/>
                </a:solidFill>
                <a:latin typeface="Times New Roman" pitchFamily="18" charset="0"/>
                <a:cs typeface="Times New Roman" pitchFamily="18" charset="0"/>
              </a:rPr>
              <a:t>LESÃO PULMONAR INDUZIDA PELA TRANSFUSÃO SANGUÍNEA (TRALI)</a:t>
            </a:r>
          </a:p>
        </p:txBody>
      </p:sp>
      <p:sp>
        <p:nvSpPr>
          <p:cNvPr id="53251" name="Espaço Reservado para Conteúdo 2"/>
          <p:cNvSpPr>
            <a:spLocks noGrp="1"/>
          </p:cNvSpPr>
          <p:nvPr>
            <p:ph sz="quarter" idx="1"/>
          </p:nvPr>
        </p:nvSpPr>
        <p:spPr>
          <a:xfrm>
            <a:off x="468313" y="2924175"/>
            <a:ext cx="7467600" cy="4873625"/>
          </a:xfrm>
        </p:spPr>
        <p:txBody>
          <a:bodyPr/>
          <a:lstStyle/>
          <a:p>
            <a:pPr algn="just">
              <a:buFont typeface="Wingdings" pitchFamily="2" charset="2"/>
              <a:buNone/>
            </a:pPr>
            <a:r>
              <a:rPr lang="pt-BR" smtClean="0"/>
              <a:t>		</a:t>
            </a:r>
            <a:r>
              <a:rPr lang="pt-BR" sz="2000" smtClean="0"/>
              <a:t>Lesão aguda pulmonar relacionada á transfusão ou edema pulmonar agudo não cardiogênico, ocasionada por diversos mecanismos: </a:t>
            </a:r>
          </a:p>
          <a:p>
            <a:pPr algn="just">
              <a:buFont typeface="Wingdings" pitchFamily="2" charset="2"/>
              <a:buNone/>
            </a:pPr>
            <a:r>
              <a:rPr lang="pt-BR" sz="2000" smtClean="0"/>
              <a:t>		 transfusão de anticorpos dirigidos contra o sistema HLA ou antígenos neutrofílicos que reagem com leucócitos e plaquetas do receptor levando a uma seqüencia de eventos que aumentam a permeabilidade da microcirculação pulmonar, permitindo a passagem de líquidos para os alvéolos.</a:t>
            </a:r>
          </a:p>
          <a:p>
            <a:pPr algn="just">
              <a:buFont typeface="Wingdings" pitchFamily="2" charset="2"/>
              <a:buNone/>
            </a:pPr>
            <a:r>
              <a:rPr lang="pt-BR" sz="2000" smtClean="0"/>
              <a:t>		</a:t>
            </a:r>
          </a:p>
        </p:txBody>
      </p:sp>
      <p:sp>
        <p:nvSpPr>
          <p:cNvPr id="53253" name="Rectangle 5"/>
          <p:cNvSpPr>
            <a:spLocks noChangeArrowheads="1"/>
          </p:cNvSpPr>
          <p:nvPr/>
        </p:nvSpPr>
        <p:spPr bwMode="auto">
          <a:xfrm>
            <a:off x="1403350" y="396875"/>
            <a:ext cx="5464175" cy="125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b="1">
                <a:hlinkClick r:id="rId2"/>
              </a:rPr>
              <a:t>HEMODERIVADOS – 2018</a:t>
            </a:r>
            <a:endParaRPr lang="pt-BR" b="1"/>
          </a:p>
          <a:p>
            <a:pPr algn="ctr"/>
            <a:r>
              <a:rPr lang="pt-BR"/>
              <a:t>Samiro Assreuy, Paulo R. Margotto Capítulo do livro Assistência ao Recém-Nascido de Risco, 4a Edição, 2019, em Preparação</a:t>
            </a:r>
          </a:p>
        </p:txBody>
      </p:sp>
      <p:pic>
        <p:nvPicPr>
          <p:cNvPr id="53255" name="Picture 7" descr="doc">
            <a:hlinkClick r:id="rId3" tooltip="NOVO-HEMODERIVADO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5963" y="333375"/>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just" fontAlgn="auto">
              <a:spcAft>
                <a:spcPts val="0"/>
              </a:spcAft>
              <a:defRPr/>
            </a:pPr>
            <a:r>
              <a:rPr lang="pt-BR" dirty="0" smtClean="0">
                <a:latin typeface="Times New Roman" pitchFamily="18" charset="0"/>
                <a:cs typeface="Times New Roman" pitchFamily="18" charset="0"/>
              </a:rPr>
              <a:t>Lesão pulmonar induzida pela transfusão sanguínea (</a:t>
            </a:r>
            <a:r>
              <a:rPr lang="pt-BR" dirty="0" err="1" smtClean="0">
                <a:latin typeface="Times New Roman" pitchFamily="18" charset="0"/>
                <a:cs typeface="Times New Roman" pitchFamily="18" charset="0"/>
              </a:rPr>
              <a:t>trali</a:t>
            </a:r>
            <a:r>
              <a:rPr lang="pt-BR" dirty="0" smtClean="0">
                <a:latin typeface="Times New Roman" pitchFamily="18" charset="0"/>
                <a:cs typeface="Times New Roman" pitchFamily="18" charset="0"/>
              </a:rPr>
              <a:t>)</a:t>
            </a:r>
            <a:endParaRPr lang="pt-BR" dirty="0"/>
          </a:p>
        </p:txBody>
      </p:sp>
      <p:sp>
        <p:nvSpPr>
          <p:cNvPr id="54275" name="Espaço Reservado para Conteúdo 2"/>
          <p:cNvSpPr>
            <a:spLocks noGrp="1"/>
          </p:cNvSpPr>
          <p:nvPr>
            <p:ph sz="quarter" idx="1"/>
          </p:nvPr>
        </p:nvSpPr>
        <p:spPr>
          <a:xfrm>
            <a:off x="457200" y="1600200"/>
            <a:ext cx="7467600" cy="4873625"/>
          </a:xfrm>
        </p:spPr>
        <p:txBody>
          <a:bodyPr/>
          <a:lstStyle/>
          <a:p>
            <a:pPr algn="just">
              <a:buFont typeface="Wingdings" pitchFamily="2" charset="2"/>
              <a:buNone/>
            </a:pPr>
            <a:r>
              <a:rPr lang="pt-BR" smtClean="0"/>
              <a:t>	</a:t>
            </a:r>
            <a:r>
              <a:rPr lang="pt-BR" smtClean="0">
                <a:latin typeface="Times New Roman" pitchFamily="18" charset="0"/>
                <a:cs typeface="Times New Roman" pitchFamily="18" charset="0"/>
              </a:rPr>
              <a:t>	</a:t>
            </a:r>
            <a:r>
              <a:rPr lang="pt-BR" smtClean="0"/>
              <a:t> A incidência de TRALI é desconhecida; acredita-se que seja em torno de 1:5000 transfusões. </a:t>
            </a:r>
            <a:endParaRPr lang="pt-BR" smtClean="0">
              <a:latin typeface="Times New Roman" pitchFamily="18" charset="0"/>
              <a:cs typeface="Times New Roman" pitchFamily="18" charset="0"/>
            </a:endParaRPr>
          </a:p>
          <a:p>
            <a:pPr algn="just">
              <a:buFont typeface="Wingdings" pitchFamily="2" charset="2"/>
              <a:buNone/>
            </a:pPr>
            <a:endParaRPr lang="pt-BR" smtClean="0">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É uma complicação potencialmente mortal e potencialmente fatal de transfusão , que em grande parte continua a ser subdiagnosticada e subtratada. </a:t>
            </a:r>
          </a:p>
          <a:p>
            <a:pPr algn="just"/>
            <a:endParaRPr lang="pt-BR" smtClean="0">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A possibilidade de TRALI deve ser pensada se ocorrer uma deterioração súbita da função pulmonar após a transfusão de sangue.</a:t>
            </a:r>
          </a:p>
          <a:p>
            <a:endParaRPr lang="pt-BR" smtClean="0"/>
          </a:p>
          <a:p>
            <a:endParaRPr lang="pt-BR" smtClean="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just" fontAlgn="auto">
              <a:spcAft>
                <a:spcPts val="0"/>
              </a:spcAft>
              <a:defRPr/>
            </a:pPr>
            <a:r>
              <a:rPr lang="pt-BR" dirty="0" smtClean="0">
                <a:latin typeface="Times New Roman" pitchFamily="18" charset="0"/>
                <a:cs typeface="Times New Roman" pitchFamily="18" charset="0"/>
              </a:rPr>
              <a:t>Lesão pulmonar induzida pela transfusão sanguínea (</a:t>
            </a:r>
            <a:r>
              <a:rPr lang="pt-BR" dirty="0" err="1" smtClean="0">
                <a:latin typeface="Times New Roman" pitchFamily="18" charset="0"/>
                <a:cs typeface="Times New Roman" pitchFamily="18" charset="0"/>
              </a:rPr>
              <a:t>trali</a:t>
            </a:r>
            <a:r>
              <a:rPr lang="pt-BR" dirty="0" smtClean="0">
                <a:latin typeface="Times New Roman" pitchFamily="18" charset="0"/>
                <a:cs typeface="Times New Roman" pitchFamily="18" charset="0"/>
              </a:rPr>
              <a:t>)</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marL="274320" indent="-274320" algn="just" fontAlgn="auto">
              <a:spcAft>
                <a:spcPts val="0"/>
              </a:spcAft>
              <a:buFont typeface="Wingdings"/>
              <a:buNone/>
              <a:defRPr/>
            </a:pPr>
            <a:endParaRPr lang="pt-BR" dirty="0" smtClean="0">
              <a:latin typeface="Times New Roman" pitchFamily="18" charset="0"/>
              <a:cs typeface="Times New Roman" pitchFamily="18" charset="0"/>
            </a:endParaRP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A definição de TRALI refere-se a presença de:</a:t>
            </a:r>
          </a:p>
          <a:p>
            <a:pPr marL="457200" indent="-457200" algn="just" fontAlgn="auto">
              <a:spcAft>
                <a:spcPts val="0"/>
              </a:spcAft>
              <a:buFont typeface="+mj-lt"/>
              <a:buAutoNum type="arabicPeriod"/>
              <a:defRPr/>
            </a:pPr>
            <a:r>
              <a:rPr lang="pt-BR" dirty="0" smtClean="0">
                <a:latin typeface="Times New Roman" pitchFamily="18" charset="0"/>
                <a:cs typeface="Times New Roman" pitchFamily="18" charset="0"/>
              </a:rPr>
              <a:t>    -ALI (lesão pulmonar aguda) com </a:t>
            </a:r>
            <a:r>
              <a:rPr lang="pt-BR" dirty="0" err="1" smtClean="0">
                <a:latin typeface="Times New Roman" pitchFamily="18" charset="0"/>
                <a:cs typeface="Times New Roman" pitchFamily="18" charset="0"/>
              </a:rPr>
              <a:t>hipoxemia</a:t>
            </a:r>
            <a:r>
              <a:rPr lang="pt-BR" dirty="0" smtClean="0">
                <a:latin typeface="Times New Roman" pitchFamily="18" charset="0"/>
                <a:cs typeface="Times New Roman" pitchFamily="18" charset="0"/>
              </a:rPr>
              <a:t>, PaO2/FiO2 &lt;300.</a:t>
            </a:r>
          </a:p>
          <a:p>
            <a:pPr marL="457200" indent="-457200" algn="just" fontAlgn="auto">
              <a:spcAft>
                <a:spcPts val="0"/>
              </a:spcAft>
              <a:buFont typeface="+mj-lt"/>
              <a:buAutoNum type="arabicPeriod"/>
              <a:defRPr/>
            </a:pPr>
            <a:r>
              <a:rPr lang="pt-BR" dirty="0" smtClean="0">
                <a:latin typeface="Times New Roman" pitchFamily="18" charset="0"/>
                <a:cs typeface="Times New Roman" pitchFamily="18" charset="0"/>
              </a:rPr>
              <a:t>    -ausência de ALI prévia à transfusão</a:t>
            </a:r>
          </a:p>
          <a:p>
            <a:pPr marL="457200" indent="-457200" algn="just" fontAlgn="auto">
              <a:spcAft>
                <a:spcPts val="0"/>
              </a:spcAft>
              <a:buFont typeface="+mj-lt"/>
              <a:buAutoNum type="arabicPeriod"/>
              <a:defRPr/>
            </a:pPr>
            <a:r>
              <a:rPr lang="pt-BR" dirty="0" smtClean="0">
                <a:latin typeface="Times New Roman" pitchFamily="18" charset="0"/>
                <a:cs typeface="Times New Roman" pitchFamily="18" charset="0"/>
              </a:rPr>
              <a:t>   -Início dos sintomas 6 horas após a transfusão</a:t>
            </a:r>
          </a:p>
          <a:p>
            <a:pPr marL="457200" indent="-457200" algn="just" fontAlgn="auto">
              <a:spcAft>
                <a:spcPts val="0"/>
              </a:spcAft>
              <a:buFont typeface="+mj-lt"/>
              <a:buAutoNum type="arabicPeriod"/>
              <a:defRPr/>
            </a:pPr>
            <a:r>
              <a:rPr lang="pt-BR" dirty="0" smtClean="0">
                <a:latin typeface="Times New Roman" pitchFamily="18" charset="0"/>
                <a:cs typeface="Times New Roman" pitchFamily="18" charset="0"/>
              </a:rPr>
              <a:t>   -ausência de outros fatores de risco para ALI</a:t>
            </a:r>
          </a:p>
          <a:p>
            <a:pPr marL="457200" indent="-457200" algn="just" fontAlgn="auto">
              <a:spcAft>
                <a:spcPts val="0"/>
              </a:spcAft>
              <a:buFont typeface="+mj-lt"/>
              <a:buAutoNum type="arabicPeriod"/>
              <a:defRPr/>
            </a:pPr>
            <a:endParaRPr lang="pt-BR" dirty="0" smtClean="0">
              <a:latin typeface="Times New Roman" pitchFamily="18" charset="0"/>
              <a:cs typeface="Times New Roman" pitchFamily="18" charset="0"/>
            </a:endParaRP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Havendo outro fator de risco para ALI, o quadro passa a ser classificado como possível TRALI.</a:t>
            </a:r>
          </a:p>
          <a:p>
            <a:pPr marL="274320" indent="-274320" fontAlgn="auto">
              <a:spcAft>
                <a:spcPts val="0"/>
              </a:spcAft>
              <a:buFont typeface="Wingdings"/>
              <a:buChar char=""/>
              <a:defRPr/>
            </a:pPr>
            <a:endParaRPr lang="pt-B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4294967295"/>
          </p:nvPr>
        </p:nvSpPr>
        <p:spPr/>
        <p:txBody>
          <a:bodyPr/>
          <a:lstStyle/>
          <a:p>
            <a:pPr>
              <a:lnSpc>
                <a:spcPct val="90000"/>
              </a:lnSpc>
            </a:pPr>
            <a:r>
              <a:rPr lang="pt-BR" sz="2000" smtClean="0"/>
              <a:t>Recentemente Maria A e tal relataram  um caso de TRALI em um neonato prematuro (</a:t>
            </a:r>
            <a:r>
              <a:rPr lang="pt-BR" sz="2000" b="1" smtClean="0"/>
              <a:t>31 semanas; 1135 gramas, referido ao Hospital com 6 dias de vida</a:t>
            </a:r>
            <a:r>
              <a:rPr lang="pt-BR" sz="2000" smtClean="0"/>
              <a:t>; apresentou sepse, perfuração intestinal; recebeu 10 mL/kg de concentrado de hemácias (devido ao hematócrito,18%) que </a:t>
            </a:r>
            <a:r>
              <a:rPr lang="pt-BR" sz="2000" smtClean="0">
                <a:solidFill>
                  <a:srgbClr val="FF5050"/>
                </a:solidFill>
              </a:rPr>
              <a:t>desenvolveu dificuldades respiratória aguda dentro de 6 h de transfusão de sangue na ausência de doença pulmonar preexistente</a:t>
            </a:r>
            <a:r>
              <a:rPr lang="pt-BR" sz="2000" smtClean="0"/>
              <a:t>. Foi instituído apoio ventilatório e manuseio de suporte. </a:t>
            </a:r>
            <a:r>
              <a:rPr lang="pt-BR" sz="2000" smtClean="0">
                <a:solidFill>
                  <a:schemeClr val="accent1"/>
                </a:solidFill>
              </a:rPr>
              <a:t>O bebê apresentou melhora clínica e radiológica dentro de 12 h</a:t>
            </a:r>
            <a:r>
              <a:rPr lang="pt-BR" sz="2000" smtClean="0"/>
              <a:t>; </a:t>
            </a:r>
            <a:r>
              <a:rPr lang="pt-BR" sz="3200" b="1" smtClean="0">
                <a:solidFill>
                  <a:srgbClr val="FF5050"/>
                </a:solidFill>
              </a:rPr>
              <a:t>no entanto, ele sucumbiu à morte por hemorragia pulmonar maciça aguda 36 h depois</a:t>
            </a:r>
            <a:r>
              <a:rPr lang="pt-BR" sz="2000" smtClean="0"/>
              <a:t>. A possibilidade de TRALI deve ser pensada se ocorrer uma deterioração súbita da função pulmonar após a transfusão de sangue.</a:t>
            </a:r>
          </a:p>
        </p:txBody>
      </p:sp>
      <p:sp>
        <p:nvSpPr>
          <p:cNvPr id="2" name="Título 1"/>
          <p:cNvSpPr>
            <a:spLocks/>
          </p:cNvSpPr>
          <p:nvPr/>
        </p:nvSpPr>
        <p:spPr bwMode="auto">
          <a:xfrm>
            <a:off x="457200" y="274638"/>
            <a:ext cx="7467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just" fontAlgn="auto">
              <a:spcAft>
                <a:spcPts val="0"/>
              </a:spcAft>
              <a:defRPr/>
            </a:pPr>
            <a:r>
              <a:rPr lang="pt-BR" sz="3000" cap="small" dirty="0">
                <a:solidFill>
                  <a:schemeClr val="tx2"/>
                </a:solidFill>
                <a:latin typeface="Times New Roman" pitchFamily="18" charset="0"/>
                <a:ea typeface="+mj-ea"/>
                <a:cs typeface="Times New Roman" pitchFamily="18" charset="0"/>
              </a:rPr>
              <a:t>Lesão pulmonar induzida pela transfusão sanguínea (</a:t>
            </a:r>
            <a:r>
              <a:rPr lang="pt-BR" sz="3000" cap="small" dirty="0" err="1">
                <a:solidFill>
                  <a:schemeClr val="tx2"/>
                </a:solidFill>
                <a:latin typeface="Times New Roman" pitchFamily="18" charset="0"/>
                <a:ea typeface="+mj-ea"/>
                <a:cs typeface="Times New Roman" pitchFamily="18" charset="0"/>
              </a:rPr>
              <a:t>trali</a:t>
            </a:r>
            <a:r>
              <a:rPr lang="pt-BR" sz="3000" cap="small" dirty="0">
                <a:solidFill>
                  <a:schemeClr val="tx2"/>
                </a:solidFill>
                <a:latin typeface="Times New Roman" pitchFamily="18" charset="0"/>
                <a:ea typeface="+mj-ea"/>
                <a:cs typeface="Times New Roman" pitchFamily="18" charset="0"/>
              </a:rPr>
              <a:t>)</a:t>
            </a:r>
            <a:endParaRPr lang="pt-BR" sz="3000" cap="small" dirty="0">
              <a:solidFill>
                <a:schemeClr val="tx2"/>
              </a:solidFill>
              <a:latin typeface="+mj-lt"/>
              <a:ea typeface="+mj-ea"/>
              <a:cs typeface="+mj-cs"/>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just" fontAlgn="auto">
              <a:spcAft>
                <a:spcPts val="0"/>
              </a:spcAft>
              <a:defRPr/>
            </a:pPr>
            <a:r>
              <a:rPr lang="pt-BR" dirty="0" smtClean="0">
                <a:latin typeface="Times New Roman" pitchFamily="18" charset="0"/>
                <a:cs typeface="Times New Roman" pitchFamily="18" charset="0"/>
              </a:rPr>
              <a:t>Lesão pulmonar induzida pela transfusão sanguínea (</a:t>
            </a:r>
            <a:r>
              <a:rPr lang="pt-BR" dirty="0" err="1" smtClean="0">
                <a:latin typeface="Times New Roman" pitchFamily="18" charset="0"/>
                <a:cs typeface="Times New Roman" pitchFamily="18" charset="0"/>
              </a:rPr>
              <a:t>trali</a:t>
            </a:r>
            <a:r>
              <a:rPr lang="pt-BR" dirty="0" smtClean="0">
                <a:latin typeface="Times New Roman" pitchFamily="18" charset="0"/>
                <a:cs typeface="Times New Roman" pitchFamily="18" charset="0"/>
              </a:rPr>
              <a:t>)</a:t>
            </a:r>
            <a:endParaRPr lang="pt-BR" dirty="0"/>
          </a:p>
        </p:txBody>
      </p:sp>
      <p:pic>
        <p:nvPicPr>
          <p:cNvPr id="56323"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642938" y="1785938"/>
            <a:ext cx="7650162" cy="3776662"/>
          </a:xfrm>
        </p:spPr>
      </p:pic>
      <p:sp>
        <p:nvSpPr>
          <p:cNvPr id="56325" name="Rectangle 5"/>
          <p:cNvSpPr>
            <a:spLocks noChangeArrowheads="1"/>
          </p:cNvSpPr>
          <p:nvPr/>
        </p:nvSpPr>
        <p:spPr bwMode="auto">
          <a:xfrm>
            <a:off x="0" y="5713413"/>
            <a:ext cx="8748713" cy="11445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44360" bIns="0" anchor="ctr">
            <a:spAutoFit/>
          </a:bodyPr>
          <a:lstStyle/>
          <a:p>
            <a:pPr algn="ctr"/>
            <a:r>
              <a:rPr lang="pt-BR"/>
              <a:t>Maria A, Agarwal S, Sharma A. </a:t>
            </a:r>
            <a:r>
              <a:rPr lang="en-US">
                <a:hlinkClick r:id="rId3"/>
              </a:rPr>
              <a:t>Acute respiratory distress syndrome in a neonate    due to possible transfusion-related acute lung injury.</a:t>
            </a:r>
            <a:r>
              <a:rPr lang="en-US"/>
              <a:t> </a:t>
            </a:r>
            <a:r>
              <a:rPr lang="pt-BR"/>
              <a:t>Asian J Transfus Sci 11:203, 2017</a:t>
            </a:r>
            <a:endParaRPr lang="pt-BR" b="1" u="sng"/>
          </a:p>
          <a:p>
            <a:pPr eaLnBrk="0" hangingPunct="0"/>
            <a:endParaRPr lang="pt-B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sz="2600" cap="none" smtClean="0"/>
              <a:t>Nota do Editor do site, Dr. Paulo R. Margotto.</a:t>
            </a:r>
            <a:br>
              <a:rPr lang="pt-BR" sz="2600" cap="none" smtClean="0"/>
            </a:br>
            <a:r>
              <a:rPr lang="pt-BR" sz="2600" cap="none" smtClean="0"/>
              <a:t>Consultem também! ESTUDANDO Juntos! Aqui e Agora!</a:t>
            </a:r>
          </a:p>
        </p:txBody>
      </p:sp>
      <p:pic>
        <p:nvPicPr>
          <p:cNvPr id="68612" name="Picture 4" descr="Fortaleza-ABRA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38" y="1628775"/>
            <a:ext cx="3673475" cy="489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3" name="Text Box 5"/>
          <p:cNvSpPr txBox="1">
            <a:spLocks noChangeArrowheads="1"/>
          </p:cNvSpPr>
          <p:nvPr/>
        </p:nvSpPr>
        <p:spPr bwMode="auto">
          <a:xfrm>
            <a:off x="6156325" y="6237288"/>
            <a:ext cx="25860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3"/>
              </a:rPr>
              <a:t>pmargotto@gmail.com</a:t>
            </a:r>
            <a:r>
              <a:rPr lang="pt-BR"/>
              <a:t>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4294967295"/>
          </p:nvPr>
        </p:nvSpPr>
        <p:spPr>
          <a:xfrm>
            <a:off x="0" y="2708275"/>
            <a:ext cx="9144000" cy="4149725"/>
          </a:xfrm>
          <a:solidFill>
            <a:schemeClr val="bg1"/>
          </a:solidFill>
        </p:spPr>
        <p:txBody>
          <a:bodyPr/>
          <a:lstStyle/>
          <a:p>
            <a:pPr>
              <a:lnSpc>
                <a:spcPct val="80000"/>
              </a:lnSpc>
            </a:pPr>
            <a:endParaRPr lang="pt-BR" sz="1600" smtClean="0"/>
          </a:p>
          <a:p>
            <a:pPr>
              <a:lnSpc>
                <a:spcPct val="80000"/>
              </a:lnSpc>
            </a:pPr>
            <a:r>
              <a:rPr lang="pt-BR" sz="1600" smtClean="0"/>
              <a:t>Sob todos os pontos de vistas, a ocorrência de hemorragia pulmonar (HP) constitui um das maiores tragédias, podendo a HP maciça ser associada a mais de 50% de mortalidade. A  HP precoce (nos pré-termo &lt;28 semanas, 24% e 33% ocorrem, respectivamente, no primeiro e terceiro dia de vida)  é uma área de morbimortalidade contínua  e alta nesta população de recém-nascidos. A partir de 59.6 411 crianças (de 340 Unidades de Terapia Intensiva Neonatal da Rede Pediatrix dos Estados Unidos de 2005 a 2014 sem anomalias congênitas), Ahmad SF et al (2018) identificaram  2.799 com diagnóstico de hemorragia pulmonar. A incidência máxima foi de 86,9 casos por 1000 admissões para neonatos nascidos às 24 semanas de gestação. Destes 13.630 RN foram exitosamente pareados com aqueles que não apresentaram HP. Os que apresentaram HP foram significativamente mais expostos ao surfactante, apresentaram mais choque, mais hemorragia intraventricular grave (grau IV ou infarto hemorrágico periventricular) e maior mortalidade (40% x 40,6% vs 18,9%) aos 7 dias até quase 57% x 33,7% na alta!) e foram expostos mais ao parto normal. Há uma  forte  necessidade para estudos adicionais que se concentram na prevenção subjacente da HP precoce que podem render benefícios extraordinários na melhoria da sobrevivência e resultados dos pacientes mais prematuros. O papel do canal arterial pérvio hemodinamicamente significativo tem desempenhado papel (embora controverso; Chen YY et al não encontraram diferença entre os grupos com e sem HP quanto à presença do canal arterial pérvio!) ). </a:t>
            </a:r>
          </a:p>
        </p:txBody>
      </p:sp>
      <p:sp>
        <p:nvSpPr>
          <p:cNvPr id="69636" name="Rectangle 4"/>
          <p:cNvSpPr>
            <a:spLocks noChangeArrowheads="1"/>
          </p:cNvSpPr>
          <p:nvPr/>
        </p:nvSpPr>
        <p:spPr bwMode="auto">
          <a:xfrm>
            <a:off x="0" y="7938"/>
            <a:ext cx="9144000" cy="13398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b="1">
                <a:hlinkClick r:id="rId2"/>
              </a:rPr>
              <a:t>Hemorragia pulmonar nos recém-nascidos de muito baixo peso: fatores de risco e manejo</a:t>
            </a:r>
            <a:endParaRPr lang="pt-BR" b="1"/>
          </a:p>
          <a:p>
            <a:pPr algn="ctr"/>
            <a:r>
              <a:rPr lang="pt-BR" sz="1400"/>
              <a:t>Apresentação:Ddos. Bruno Eduardo Morais Santos, Caio Freire de Abreu, Matheus Silveira Carneiro Ildefonso Dourado. Coordenação: Paulo R. Margotto. . </a:t>
            </a:r>
            <a:endParaRPr lang="pt-BR" sz="1400" b="1"/>
          </a:p>
          <a:p>
            <a:pPr eaLnBrk="0" hangingPunct="0"/>
            <a:endParaRPr lang="pt-BR" sz="1400"/>
          </a:p>
        </p:txBody>
      </p:sp>
      <p:sp>
        <p:nvSpPr>
          <p:cNvPr id="69637" name="Rectangle 5"/>
          <p:cNvSpPr>
            <a:spLocks noChangeArrowheads="1"/>
          </p:cNvSpPr>
          <p:nvPr/>
        </p:nvSpPr>
        <p:spPr bwMode="auto">
          <a:xfrm>
            <a:off x="0" y="1125538"/>
            <a:ext cx="9144000" cy="7318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sz="1200" u="sng">
                <a:hlinkClick r:id="rId3"/>
              </a:rPr>
              <a:t>Pulmonary hemorrhage in very low-birthweight infants: risk factors and management.</a:t>
            </a:r>
            <a:r>
              <a:rPr lang="pt-BR" sz="1200"/>
              <a:t>hen YY, Wang HP, Lin SM, Chang JT, Hsieh KS, Huang FK, Chiou YH, Huang YF; Taiwan Premature Infant Development Collaborative Study Group.Pediatr Int. 2012 Dec;54(6):743-7. doi: 10.1111/j.1442-200X.2012.03670.x. Epub 2012 Sep 11.PMID: 22640396. S</a:t>
            </a:r>
            <a:r>
              <a:rPr lang="pt-BR" sz="1200" u="sng">
                <a:hlinkClick r:id="rId4"/>
              </a:rPr>
              <a:t>imilar articles</a:t>
            </a:r>
            <a:r>
              <a:rPr lang="pt-BR" u="sng"/>
              <a:t>. </a:t>
            </a:r>
            <a:r>
              <a:rPr lang="pt-BR"/>
              <a:t> </a:t>
            </a:r>
          </a:p>
        </p:txBody>
      </p:sp>
      <p:pic>
        <p:nvPicPr>
          <p:cNvPr id="6963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3213" y="1916113"/>
            <a:ext cx="2044700" cy="989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639" name="AutoShape 7"/>
          <p:cNvSpPr>
            <a:spLocks noChangeArrowheads="1"/>
          </p:cNvSpPr>
          <p:nvPr/>
        </p:nvSpPr>
        <p:spPr bwMode="auto">
          <a:xfrm>
            <a:off x="8599488" y="6524625"/>
            <a:ext cx="544512" cy="242888"/>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4294967295"/>
          </p:nvPr>
        </p:nvSpPr>
        <p:spPr>
          <a:xfrm>
            <a:off x="179388" y="1052513"/>
            <a:ext cx="8569325" cy="5732462"/>
          </a:xfrm>
          <a:solidFill>
            <a:schemeClr val="bg1"/>
          </a:solidFill>
        </p:spPr>
        <p:txBody>
          <a:bodyPr/>
          <a:lstStyle/>
          <a:p>
            <a:pPr>
              <a:lnSpc>
                <a:spcPct val="80000"/>
              </a:lnSpc>
            </a:pPr>
            <a:r>
              <a:rPr lang="pt-BR" sz="1800" smtClean="0"/>
              <a:t>Chen YY et al compararam mudança de estratégia do uso de epinefrina traqueal na HP maciça  entre duas eras, constituindo dois grupos, cuja diferença esteve na forma de administrar a epinefrina traqueal  sem o cateter traqueal (2000-2006) e com o cateter traqueal (2007-2010). O objetivo do uso da epinefrina  1/10.000 logo após a aspiração do tubo endotraqueal (0.3 a 1mL/Kg, ou 0.03 a 0.1mg/Kg) foi para diminuir e parar a HP  após a contração arteriolar nos bronquíolos. 0 uso do </a:t>
            </a:r>
            <a:r>
              <a:rPr lang="pt-BR" sz="1800" b="1" smtClean="0"/>
              <a:t> cateter (5 Fr ou 6 Fr deverá ser medido,</a:t>
            </a:r>
            <a:r>
              <a:rPr lang="pt-BR" sz="1800" smtClean="0"/>
              <a:t> </a:t>
            </a:r>
            <a:r>
              <a:rPr lang="pt-BR" sz="1800" b="1" smtClean="0"/>
              <a:t>devendo ser longo o suficiente para atingir a carina mas não deverá passar dela) e após a aspiração do sangue, rápido </a:t>
            </a:r>
            <a:r>
              <a:rPr lang="pt-BR" sz="1800" b="1" i="1" smtClean="0"/>
              <a:t>push</a:t>
            </a:r>
            <a:r>
              <a:rPr lang="pt-BR" sz="1800" b="1" smtClean="0"/>
              <a:t> seguido de várias ventilações com pressão positiva para distribuir a droga e contrair as arteríolas ajudaram a epinefrina a atingir mais profundamente a lesão. </a:t>
            </a:r>
            <a:r>
              <a:rPr lang="pt-BR" sz="1800" smtClean="0"/>
              <a:t>A taxa de sobrevida melhorou de 18.2% no primeiro grupo (2000-2006) para 80% no segundo grupo (2007-2010). Após parar a hemorragia, ventilação mecânica de alta frequência pode ser escolhida para tratamento da insuficiência respiratória. Outra estratégia que comentamos é o </a:t>
            </a:r>
            <a:r>
              <a:rPr lang="pt-BR" sz="1800" b="1" smtClean="0"/>
              <a:t>uso do surfactante</a:t>
            </a:r>
            <a:r>
              <a:rPr lang="pt-BR" sz="1800" smtClean="0"/>
              <a:t> (a racionalidade do uso de surfactante ha hemorragia pulmonar  se deve ao fato da hemoglobina e componentes plasmáticos [proteínas] inibirem o surfactante pulmonar, inibição esta que pode ter melhora pelo aumento da concentração do surfactante pulmonar). Em conclusão, tratamento incluindo epinefrina através do tubo endotraqueal (de preferência com cateter), evitar a sucção endotraqueal desnecessária, terapia com componentes sanguíneos,  suporte ventilatório com alta frequência e terapia com surfactante (nos caso dos doença de membrana hialina secundária)  foram seguros e eficazes para bebês de muito baixo peso  que desenvolveram hemorragia pulmonar </a:t>
            </a:r>
          </a:p>
          <a:p>
            <a:pPr>
              <a:lnSpc>
                <a:spcPct val="80000"/>
              </a:lnSpc>
            </a:pPr>
            <a:endParaRPr lang="pt-BR" sz="1800" smtClean="0"/>
          </a:p>
        </p:txBody>
      </p:sp>
      <p:sp>
        <p:nvSpPr>
          <p:cNvPr id="70660" name="AutoShape 4"/>
          <p:cNvSpPr>
            <a:spLocks noChangeArrowheads="1"/>
          </p:cNvSpPr>
          <p:nvPr/>
        </p:nvSpPr>
        <p:spPr bwMode="auto">
          <a:xfrm>
            <a:off x="8101013" y="6453188"/>
            <a:ext cx="544512" cy="24288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0">
          <a:blip r:link="rId2"/>
          <a:srcRect/>
          <a:tile tx="0" ty="0" sx="100000" sy="100000" flip="none" algn="tl"/>
        </a:blipFill>
        <a:effectLst/>
      </p:bgPr>
    </p:bg>
    <p:spTree>
      <p:nvGrpSpPr>
        <p:cNvPr id="1" name=""/>
        <p:cNvGrpSpPr/>
        <p:nvPr/>
      </p:nvGrpSpPr>
      <p:grpSpPr>
        <a:xfrm>
          <a:off x="0" y="0"/>
          <a:ext cx="0" cy="0"/>
          <a:chOff x="0" y="0"/>
          <a:chExt cx="0" cy="0"/>
        </a:xfrm>
      </p:grpSpPr>
      <p:sp>
        <p:nvSpPr>
          <p:cNvPr id="72707" name="Rectangle 3"/>
          <p:cNvSpPr>
            <a:spLocks noGrp="1"/>
          </p:cNvSpPr>
          <p:nvPr>
            <p:ph type="body" idx="4294967295"/>
          </p:nvPr>
        </p:nvSpPr>
        <p:spPr>
          <a:xfrm>
            <a:off x="107950" y="1557338"/>
            <a:ext cx="9144000" cy="4873625"/>
          </a:xfrm>
          <a:solidFill>
            <a:schemeClr val="bg1"/>
          </a:solidFill>
        </p:spPr>
        <p:txBody>
          <a:bodyPr/>
          <a:lstStyle/>
          <a:p>
            <a:r>
              <a:rPr lang="pt-BR" sz="1600" smtClean="0"/>
              <a:t>Os critérios de diagnóstico da TRALI foram defnidos após consenso realizado em 2004 (</a:t>
            </a:r>
            <a:r>
              <a:rPr lang="pt-BR" sz="1600" i="1" smtClean="0"/>
              <a:t>Consensus Conference Committee in Toronto</a:t>
            </a:r>
            <a:r>
              <a:rPr lang="pt-BR" sz="1600" smtClean="0"/>
              <a:t>) e classifcados como: 1) suspeita de TRALI; 2) possível TRALI e 3) TRALI tardia (</a:t>
            </a:r>
            <a:r>
              <a:rPr lang="pt-BR" sz="1600" smtClean="0">
                <a:solidFill>
                  <a:srgbClr val="0000FF"/>
                </a:solidFill>
              </a:rPr>
              <a:t>Tabela</a:t>
            </a:r>
            <a:r>
              <a:rPr lang="pt-BR" sz="1600" smtClean="0"/>
              <a:t>) </a:t>
            </a:r>
            <a:br>
              <a:rPr lang="pt-BR" sz="1600" smtClean="0"/>
            </a:br>
            <a:endParaRPr lang="pt-BR" sz="1600" smtClean="0"/>
          </a:p>
        </p:txBody>
      </p:sp>
      <p:sp>
        <p:nvSpPr>
          <p:cNvPr id="72708" name="Rectangle 4"/>
          <p:cNvSpPr>
            <a:spLocks noChangeArrowheads="1"/>
          </p:cNvSpPr>
          <p:nvPr/>
        </p:nvSpPr>
        <p:spPr bwMode="auto">
          <a:xfrm>
            <a:off x="179388" y="511175"/>
            <a:ext cx="8964612" cy="10112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6348" rIns="0" bIns="12696" anchor="ctr">
            <a:spAutoFit/>
          </a:bodyPr>
          <a:lstStyle/>
          <a:p>
            <a:pPr algn="ctr"/>
            <a:r>
              <a:rPr lang="pt-BR" sz="1300" b="1">
                <a:solidFill>
                  <a:srgbClr val="1A0DAB"/>
                </a:solidFill>
                <a:latin typeface="Arial" charset="0"/>
              </a:rPr>
              <a:t>PDF]</a:t>
            </a:r>
            <a:r>
              <a:rPr lang="pt-BR" sz="1300" u="sng">
                <a:solidFill>
                  <a:srgbClr val="660099"/>
                </a:solidFill>
                <a:latin typeface="Arial" charset="0"/>
                <a:hlinkClick r:id="rId3"/>
              </a:rPr>
              <a:t>Lesão pulmonar aguda relacionada </a:t>
            </a:r>
            <a:r>
              <a:rPr lang="pt-BR" sz="1300" u="sng">
                <a:solidFill>
                  <a:srgbClr val="660099"/>
                </a:solidFill>
                <a:latin typeface="Century Schoolbook"/>
                <a:hlinkClick r:id="rId3"/>
              </a:rPr>
              <a:t>à</a:t>
            </a:r>
            <a:r>
              <a:rPr lang="pt-BR" sz="1300" u="sng">
                <a:solidFill>
                  <a:srgbClr val="660099"/>
                </a:solidFill>
                <a:latin typeface="Arial" charset="0"/>
                <a:hlinkClick r:id="rId3"/>
              </a:rPr>
              <a:t> transfusão (TRALI): revisão da ...</a:t>
            </a:r>
            <a:endParaRPr lang="pt-BR" sz="1300">
              <a:solidFill>
                <a:srgbClr val="222222"/>
              </a:solidFill>
              <a:latin typeface="Arial" charset="0"/>
            </a:endParaRPr>
          </a:p>
          <a:p>
            <a:pPr algn="ctr" eaLnBrk="0" hangingPunct="0"/>
            <a:r>
              <a:rPr lang="pt-BR" sz="1000">
                <a:solidFill>
                  <a:srgbClr val="006621"/>
                </a:solidFill>
                <a:latin typeface="Arial" charset="0"/>
              </a:rPr>
              <a:t>rmmg.org/exportar-pdf/2218/v27n1a10.pdf. </a:t>
            </a:r>
            <a:r>
              <a:rPr lang="pt-BR" sz="1000" b="1">
                <a:solidFill>
                  <a:schemeClr val="accent1"/>
                </a:solidFill>
                <a:latin typeface="Arial" charset="0"/>
              </a:rPr>
              <a:t>Artigo Livre!</a:t>
            </a:r>
          </a:p>
          <a:p>
            <a:pPr algn="ctr" eaLnBrk="0" hangingPunct="0"/>
            <a:endParaRPr lang="pt-BR" sz="600" b="1">
              <a:solidFill>
                <a:schemeClr val="accent1"/>
              </a:solidFill>
              <a:latin typeface="Arial" charset="0"/>
            </a:endParaRPr>
          </a:p>
          <a:p>
            <a:pPr algn="ctr" eaLnBrk="0" hangingPunct="0"/>
            <a:r>
              <a:rPr lang="pt-BR"/>
              <a:t>Carolina Teixeira Rodrigues 1, Lorena Machado Marques 1, José Roberto Faria 2 </a:t>
            </a:r>
            <a:br>
              <a:rPr lang="pt-BR"/>
            </a:br>
            <a:endParaRPr lang="pt-BR"/>
          </a:p>
        </p:txBody>
      </p:sp>
      <p:sp>
        <p:nvSpPr>
          <p:cNvPr id="72710" name="Rectangle 6"/>
          <p:cNvSpPr>
            <a:spLocks noChangeArrowheads="1"/>
          </p:cNvSpPr>
          <p:nvPr/>
        </p:nvSpPr>
        <p:spPr bwMode="auto">
          <a:xfrm>
            <a:off x="0" y="115888"/>
            <a:ext cx="8959850" cy="350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700" b="1">
                <a:solidFill>
                  <a:srgbClr val="FF5050"/>
                </a:solidFill>
              </a:rPr>
              <a:t>Lesão pulmonar aguda relacionada à transfusão</a:t>
            </a:r>
            <a:r>
              <a:rPr lang="pt-BR" sz="1700">
                <a:solidFill>
                  <a:srgbClr val="FF5050"/>
                </a:solidFill>
              </a:rPr>
              <a:t> (</a:t>
            </a:r>
            <a:r>
              <a:rPr lang="pt-BR" sz="1700" b="1">
                <a:solidFill>
                  <a:srgbClr val="FF5050"/>
                </a:solidFill>
              </a:rPr>
              <a:t>TRALI): revisão</a:t>
            </a:r>
            <a:r>
              <a:rPr lang="pt-BR" sz="1700">
                <a:solidFill>
                  <a:srgbClr val="FF5050"/>
                </a:solidFill>
              </a:rPr>
              <a:t> da </a:t>
            </a:r>
            <a:r>
              <a:rPr lang="pt-BR" sz="1700" b="1">
                <a:solidFill>
                  <a:srgbClr val="FF5050"/>
                </a:solidFill>
              </a:rPr>
              <a:t>literatura</a:t>
            </a:r>
          </a:p>
        </p:txBody>
      </p:sp>
      <p:pic>
        <p:nvPicPr>
          <p:cNvPr id="7271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8175" y="2439988"/>
            <a:ext cx="5040313" cy="4418012"/>
          </a:xfrm>
          <a:prstGeom prst="rect">
            <a:avLst/>
          </a:prstGeom>
          <a:solidFill>
            <a:schemeClr val="accent1"/>
          </a:solidFill>
          <a:ln w="38100">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271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5825" y="3068638"/>
            <a:ext cx="1500188" cy="2746375"/>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713" name="AutoShape 9"/>
          <p:cNvSpPr>
            <a:spLocks noChangeArrowheads="1"/>
          </p:cNvSpPr>
          <p:nvPr/>
        </p:nvSpPr>
        <p:spPr bwMode="auto">
          <a:xfrm>
            <a:off x="8599488" y="6165850"/>
            <a:ext cx="544512" cy="242888"/>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620713"/>
            <a:ext cx="6569075" cy="5675312"/>
          </a:xfrm>
          <a:prstGeom prst="rect">
            <a:avLst/>
          </a:prstGeom>
          <a:noFill/>
          <a:ln w="38100">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733" name="AutoShape 5"/>
          <p:cNvSpPr>
            <a:spLocks noChangeArrowheads="1"/>
          </p:cNvSpPr>
          <p:nvPr/>
        </p:nvSpPr>
        <p:spPr bwMode="auto">
          <a:xfrm>
            <a:off x="8243888" y="6381750"/>
            <a:ext cx="544512" cy="242888"/>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230188"/>
            <a:ext cx="4594225" cy="6627812"/>
          </a:xfrm>
          <a:prstGeom prst="rect">
            <a:avLst/>
          </a:prstGeom>
          <a:noFill/>
          <a:ln w="38100">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xfrm>
            <a:off x="323850" y="-315913"/>
            <a:ext cx="7467600" cy="11430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cap="none" smtClean="0"/>
              <a:t>PORTANTO...</a:t>
            </a:r>
          </a:p>
        </p:txBody>
      </p:sp>
      <p:sp>
        <p:nvSpPr>
          <p:cNvPr id="76803" name="Rectangle 3"/>
          <p:cNvSpPr>
            <a:spLocks noGrp="1"/>
          </p:cNvSpPr>
          <p:nvPr>
            <p:ph type="body" idx="4294967295"/>
          </p:nvPr>
        </p:nvSpPr>
        <p:spPr>
          <a:xfrm>
            <a:off x="179388" y="908050"/>
            <a:ext cx="8569325" cy="5949950"/>
          </a:xfrm>
          <a:solidFill>
            <a:schemeClr val="bg1"/>
          </a:solidFill>
        </p:spPr>
        <p:txBody>
          <a:bodyPr/>
          <a:lstStyle/>
          <a:p>
            <a:pPr>
              <a:lnSpc>
                <a:spcPct val="80000"/>
              </a:lnSpc>
            </a:pPr>
            <a:r>
              <a:rPr lang="pt-BR" sz="2000" smtClean="0"/>
              <a:t>Trata-se de um bebê que saiu de alta em um Hospital do Interior, com 35 semanas de idade gestacional, retornando  com 2 dias de vida com sinais de encefalopatia bilirrubínica  e bilirrubina total de 30,4 mg% (indireta de 28,2mg%).Mãe:A-/RN:O+/CD negativo. Evoluiu grave, reação a transfusão com convulsões, sepse,  três paradas cardiorrespiratórias, agravamento do quadro pulmonar, coma. Na discussão, ênfase na hemorragia pulmonar hemorragia pulmonar, principalmente na intra-alveolar como evidenciado pela autópsia (sem evidência de sangue no tubo endotraqueal)</a:t>
            </a:r>
            <a:r>
              <a:rPr lang="pt-BR" sz="2000" b="1" smtClean="0"/>
              <a:t>  e na lesão pulmonar induzida pela transfusão sanguínea (TRALI)</a:t>
            </a:r>
            <a:r>
              <a:rPr lang="pt-BR" sz="2000" smtClean="0"/>
              <a:t>, principalmente pelo relato de Maria A et al que relataram  um caso de TRALI em um neonato prematuro (</a:t>
            </a:r>
            <a:r>
              <a:rPr lang="pt-BR" sz="2000" b="1" smtClean="0"/>
              <a:t>31 semanas; 1135 gramas, referido ao Hospital com 6 dias de vida</a:t>
            </a:r>
            <a:r>
              <a:rPr lang="pt-BR" sz="2000" smtClean="0"/>
              <a:t>; apresentou sepse, perfuração intestinal; recebeu 10 mL/kg de concentrado de hemácias (devido ao hematócrito,18%) que desenvolveu dificuldades respiratória aguda dentro de 6 h de transfusão de sangue na ausência de doença pulmonar preexistente. Foi instituído apoio ventilatório e manuseio de suporte. </a:t>
            </a:r>
            <a:r>
              <a:rPr lang="pt-BR" sz="2000" b="1" smtClean="0"/>
              <a:t>O bebê apresentou melhora clínica e radiológica dentro de 12 h</a:t>
            </a:r>
            <a:r>
              <a:rPr lang="pt-BR" sz="2000" smtClean="0"/>
              <a:t>; </a:t>
            </a:r>
            <a:r>
              <a:rPr lang="pt-BR" sz="2000" b="1" smtClean="0"/>
              <a:t>no entanto, ele sucumbiu à morte por hemorragia;  pulmonar maciça aguda 36 h depois</a:t>
            </a:r>
            <a:r>
              <a:rPr lang="pt-BR" sz="2000" smtClean="0"/>
              <a:t>. A possibilidade de TRALI deve ser pensada se ocorrer uma deterioração súbita da função pulmonar após a transfusão de sangue </a:t>
            </a:r>
          </a:p>
        </p:txBody>
      </p:sp>
      <p:sp>
        <p:nvSpPr>
          <p:cNvPr id="76804" name="Text Box 4"/>
          <p:cNvSpPr txBox="1">
            <a:spLocks noChangeArrowheads="1"/>
          </p:cNvSpPr>
          <p:nvPr/>
        </p:nvSpPr>
        <p:spPr bwMode="auto">
          <a:xfrm>
            <a:off x="7451725" y="6453188"/>
            <a:ext cx="12573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a:t>Paulo R. Margotto</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cap="none" smtClean="0">
                <a:solidFill>
                  <a:schemeClr val="accent1"/>
                </a:solidFill>
              </a:rPr>
              <a:t>OBRIGADO!</a:t>
            </a:r>
          </a:p>
        </p:txBody>
      </p:sp>
      <p:sp>
        <p:nvSpPr>
          <p:cNvPr id="75781" name="Text Box 5"/>
          <p:cNvSpPr txBox="1">
            <a:spLocks noChangeArrowheads="1"/>
          </p:cNvSpPr>
          <p:nvPr/>
        </p:nvSpPr>
        <p:spPr bwMode="auto">
          <a:xfrm>
            <a:off x="231775" y="5173663"/>
            <a:ext cx="83343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solidFill>
                  <a:schemeClr val="accent1"/>
                </a:solidFill>
              </a:rPr>
              <a:t>Drs. Evelyn, Ana Lúcia, Deyse, Paulo R. Margotto, Gabriela, Maria Eduarda,</a:t>
            </a:r>
          </a:p>
          <a:p>
            <a:pPr algn="ctr"/>
            <a:r>
              <a:rPr lang="pt-BR">
                <a:solidFill>
                  <a:schemeClr val="accent1"/>
                </a:solidFill>
              </a:rPr>
              <a:t>Borela, Joseleide e Milena</a:t>
            </a:r>
          </a:p>
        </p:txBody>
      </p:sp>
      <p:sp>
        <p:nvSpPr>
          <p:cNvPr id="75782" name="Text Box 6"/>
          <p:cNvSpPr txBox="1">
            <a:spLocks noChangeArrowheads="1"/>
          </p:cNvSpPr>
          <p:nvPr/>
        </p:nvSpPr>
        <p:spPr bwMode="auto">
          <a:xfrm>
            <a:off x="8656638" y="5033963"/>
            <a:ext cx="3635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200">
                <a:solidFill>
                  <a:srgbClr val="FF33CC"/>
                </a:solidFill>
              </a:rPr>
              <a:t>S8</a:t>
            </a:r>
          </a:p>
        </p:txBody>
      </p:sp>
      <p:pic>
        <p:nvPicPr>
          <p:cNvPr id="75783" name="Picture 7" descr="20180926_133539"/>
          <p:cNvPicPr>
            <a:picLocks noChangeAspect="1" noChangeArrowheads="1"/>
          </p:cNvPicPr>
          <p:nvPr/>
        </p:nvPicPr>
        <p:blipFill>
          <a:blip r:embed="rId2" cstate="print">
            <a:lum contrast="12000"/>
            <a:extLst>
              <a:ext uri="{28A0092B-C50C-407E-A947-70E740481C1C}">
                <a14:useLocalDpi xmlns:a14="http://schemas.microsoft.com/office/drawing/2010/main" val="0"/>
              </a:ext>
            </a:extLst>
          </a:blip>
          <a:srcRect/>
          <a:stretch>
            <a:fillRect/>
          </a:stretch>
        </p:blipFill>
        <p:spPr bwMode="auto">
          <a:xfrm>
            <a:off x="0" y="1484313"/>
            <a:ext cx="8702675" cy="37623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Flux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ux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861</TotalTime>
  <Words>3599</Words>
  <Application>Microsoft Office PowerPoint</Application>
  <PresentationFormat>Apresentação na tela (4:3)</PresentationFormat>
  <Paragraphs>331</Paragraphs>
  <Slides>58</Slides>
  <Notes>1</Notes>
  <HiddenSlides>0</HiddenSlides>
  <MMClips>0</MMClips>
  <ScaleCrop>false</ScaleCrop>
  <HeadingPairs>
    <vt:vector size="4" baseType="variant">
      <vt:variant>
        <vt:lpstr>Tema</vt:lpstr>
      </vt:variant>
      <vt:variant>
        <vt:i4>1</vt:i4>
      </vt:variant>
      <vt:variant>
        <vt:lpstr>Títulos de slides</vt:lpstr>
      </vt:variant>
      <vt:variant>
        <vt:i4>58</vt:i4>
      </vt:variant>
    </vt:vector>
  </HeadingPairs>
  <TitlesOfParts>
    <vt:vector size="59" baseType="lpstr">
      <vt:lpstr>Balcão Envidraçado</vt:lpstr>
      <vt:lpstr>CASO ANÁTOMO-CLÍNICO  Kernicterus, Hemorragia pulmonar (intra-alveolar) e Lesão pela transfusão sanguínea (TRALI) </vt:lpstr>
      <vt:lpstr>História Pré- natal </vt:lpstr>
      <vt:lpstr>Dados do Parto e Nascimento </vt:lpstr>
      <vt:lpstr>História Pregressa </vt:lpstr>
      <vt:lpstr>História Pregressa </vt:lpstr>
      <vt:lpstr>PS HMIB</vt:lpstr>
      <vt:lpstr>PS HMIB</vt:lpstr>
      <vt:lpstr>PRONTO SOCORRO  HMIB</vt:lpstr>
      <vt:lpstr>UTIN HMIB</vt:lpstr>
      <vt:lpstr>UTIN HMIB</vt:lpstr>
      <vt:lpstr>UTIN HMIB</vt:lpstr>
      <vt:lpstr>UTIN HMIB</vt:lpstr>
      <vt:lpstr>UTIN HMIB</vt:lpstr>
      <vt:lpstr>UTIN HMIB</vt:lpstr>
      <vt:lpstr>UTIN HMIB</vt:lpstr>
      <vt:lpstr>UTIN HMIB</vt:lpstr>
      <vt:lpstr>UTIN HMIB</vt:lpstr>
      <vt:lpstr>UTIN HMIB</vt:lpstr>
      <vt:lpstr>UTIN HMIB</vt:lpstr>
      <vt:lpstr>UTIN HMIB</vt:lpstr>
      <vt:lpstr>UTIN HMIB</vt:lpstr>
      <vt:lpstr>Apresentação do PowerPoint</vt:lpstr>
      <vt:lpstr>Discussão </vt:lpstr>
      <vt:lpstr> </vt:lpstr>
      <vt:lpstr>Discussão </vt:lpstr>
      <vt:lpstr>Discussão</vt:lpstr>
      <vt:lpstr>Discussão</vt:lpstr>
      <vt:lpstr>Discussão</vt:lpstr>
      <vt:lpstr>Discussão</vt:lpstr>
      <vt:lpstr>Apresentação do PowerPoint</vt:lpstr>
      <vt:lpstr>Autópsia 0057.2017</vt:lpstr>
      <vt:lpstr>Autópsia 0057.2017</vt:lpstr>
      <vt:lpstr>Autópsia 0057.2017</vt:lpstr>
      <vt:lpstr>Autópsia 0057.2017</vt:lpstr>
      <vt:lpstr>Autópsia 0057.2017</vt:lpstr>
      <vt:lpstr>Autópsia 0057.2017</vt:lpstr>
      <vt:lpstr>Autópsia 0057.2017</vt:lpstr>
      <vt:lpstr>Apresentação do PowerPoint</vt:lpstr>
      <vt:lpstr>Hemorragia Pulmonar </vt:lpstr>
      <vt:lpstr>Hemorragia Pulmonar </vt:lpstr>
      <vt:lpstr>Hemorragia Pulmonar </vt:lpstr>
      <vt:lpstr>Hemorragia Pulmonar </vt:lpstr>
      <vt:lpstr>Hemorragia Pulmonar</vt:lpstr>
      <vt:lpstr>Hemorragia Pulmonar </vt:lpstr>
      <vt:lpstr>Hemorragia Pulmonar</vt:lpstr>
      <vt:lpstr>LESÃO PULMONAR INDUZIDA PELA TRANSFUSÃO SANGUÍNEA (TRALI)</vt:lpstr>
      <vt:lpstr>Lesão pulmonar induzida pela transfusão sanguínea (trali)</vt:lpstr>
      <vt:lpstr>Lesão pulmonar induzida pela transfusão sanguínea (trali)</vt:lpstr>
      <vt:lpstr>Apresentação do PowerPoint</vt:lpstr>
      <vt:lpstr>Lesão pulmonar induzida pela transfusão sanguínea (trali)</vt:lpstr>
      <vt:lpstr>Nota do Editor do site, Dr. Paulo R. Margotto. Consultem também! ESTUDANDO Juntos! Aqui e Agora!</vt:lpstr>
      <vt:lpstr>Apresentação do PowerPoint</vt:lpstr>
      <vt:lpstr>Apresentação do PowerPoint</vt:lpstr>
      <vt:lpstr>Apresentação do PowerPoint</vt:lpstr>
      <vt:lpstr>Apresentação do PowerPoint</vt:lpstr>
      <vt:lpstr>Apresentação do PowerPoint</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Sessão Anatomo-Clínica</dc:title>
  <dc:creator>Deyse</dc:creator>
  <cp:lastModifiedBy>Usuário do Windows</cp:lastModifiedBy>
  <cp:revision>58</cp:revision>
  <dcterms:created xsi:type="dcterms:W3CDTF">2018-09-23T21:27:30Z</dcterms:created>
  <dcterms:modified xsi:type="dcterms:W3CDTF">2018-10-05T21:40:49Z</dcterms:modified>
</cp:coreProperties>
</file>