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0"/>
  </p:notesMasterIdLst>
  <p:sldIdLst>
    <p:sldId id="256" r:id="rId2"/>
    <p:sldId id="370" r:id="rId3"/>
    <p:sldId id="270" r:id="rId4"/>
    <p:sldId id="271" r:id="rId5"/>
    <p:sldId id="272" r:id="rId6"/>
    <p:sldId id="273" r:id="rId7"/>
    <p:sldId id="274" r:id="rId8"/>
    <p:sldId id="275" r:id="rId9"/>
    <p:sldId id="276" r:id="rId10"/>
    <p:sldId id="278" r:id="rId11"/>
    <p:sldId id="277" r:id="rId12"/>
    <p:sldId id="292" r:id="rId13"/>
    <p:sldId id="293" r:id="rId14"/>
    <p:sldId id="294" r:id="rId15"/>
    <p:sldId id="295" r:id="rId16"/>
    <p:sldId id="296" r:id="rId17"/>
    <p:sldId id="297" r:id="rId18"/>
    <p:sldId id="298" r:id="rId19"/>
    <p:sldId id="299" r:id="rId20"/>
    <p:sldId id="300" r:id="rId21"/>
    <p:sldId id="301" r:id="rId22"/>
    <p:sldId id="302" r:id="rId23"/>
    <p:sldId id="303" r:id="rId24"/>
    <p:sldId id="304" r:id="rId25"/>
    <p:sldId id="305" r:id="rId26"/>
    <p:sldId id="306" r:id="rId27"/>
    <p:sldId id="307" r:id="rId28"/>
    <p:sldId id="308" r:id="rId29"/>
    <p:sldId id="309" r:id="rId30"/>
    <p:sldId id="311" r:id="rId31"/>
    <p:sldId id="312" r:id="rId32"/>
    <p:sldId id="313" r:id="rId33"/>
    <p:sldId id="314" r:id="rId34"/>
    <p:sldId id="283" r:id="rId35"/>
    <p:sldId id="284" r:id="rId36"/>
    <p:sldId id="285" r:id="rId37"/>
    <p:sldId id="286" r:id="rId38"/>
    <p:sldId id="287" r:id="rId39"/>
    <p:sldId id="315" r:id="rId40"/>
    <p:sldId id="288" r:id="rId41"/>
    <p:sldId id="289" r:id="rId42"/>
    <p:sldId id="316" r:id="rId43"/>
    <p:sldId id="290" r:id="rId44"/>
    <p:sldId id="317" r:id="rId45"/>
    <p:sldId id="279" r:id="rId46"/>
    <p:sldId id="280" r:id="rId47"/>
    <p:sldId id="281" r:id="rId48"/>
    <p:sldId id="318" r:id="rId49"/>
    <p:sldId id="319" r:id="rId50"/>
    <p:sldId id="320" r:id="rId51"/>
    <p:sldId id="321" r:id="rId52"/>
    <p:sldId id="322" r:id="rId53"/>
    <p:sldId id="323" r:id="rId54"/>
    <p:sldId id="357" r:id="rId55"/>
    <p:sldId id="358" r:id="rId56"/>
    <p:sldId id="359" r:id="rId57"/>
    <p:sldId id="360" r:id="rId58"/>
    <p:sldId id="361" r:id="rId59"/>
    <p:sldId id="371" r:id="rId60"/>
    <p:sldId id="372" r:id="rId61"/>
    <p:sldId id="324" r:id="rId62"/>
    <p:sldId id="325" r:id="rId63"/>
    <p:sldId id="326" r:id="rId64"/>
    <p:sldId id="327" r:id="rId65"/>
    <p:sldId id="328" r:id="rId66"/>
    <p:sldId id="329" r:id="rId67"/>
    <p:sldId id="330" r:id="rId68"/>
    <p:sldId id="332" r:id="rId69"/>
    <p:sldId id="334" r:id="rId70"/>
    <p:sldId id="336" r:id="rId71"/>
    <p:sldId id="337" r:id="rId72"/>
    <p:sldId id="338" r:id="rId73"/>
    <p:sldId id="339" r:id="rId74"/>
    <p:sldId id="340" r:id="rId75"/>
    <p:sldId id="362" r:id="rId76"/>
    <p:sldId id="363" r:id="rId77"/>
    <p:sldId id="364" r:id="rId78"/>
    <p:sldId id="366" r:id="rId79"/>
    <p:sldId id="367" r:id="rId80"/>
    <p:sldId id="341" r:id="rId81"/>
    <p:sldId id="349" r:id="rId82"/>
    <p:sldId id="352" r:id="rId83"/>
    <p:sldId id="353" r:id="rId84"/>
    <p:sldId id="354" r:id="rId85"/>
    <p:sldId id="355" r:id="rId86"/>
    <p:sldId id="356" r:id="rId87"/>
    <p:sldId id="373" r:id="rId88"/>
    <p:sldId id="365" r:id="rId89"/>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Lucida Sans Unicode" pitchFamily="34" charset="0"/>
        <a:ea typeface="+mn-ea"/>
        <a:cs typeface="Arial" pitchFamily="34" charset="0"/>
      </a:defRPr>
    </a:lvl1pPr>
    <a:lvl2pPr marL="457200" algn="l" rtl="0" fontAlgn="base">
      <a:spcBef>
        <a:spcPct val="0"/>
      </a:spcBef>
      <a:spcAft>
        <a:spcPct val="0"/>
      </a:spcAft>
      <a:defRPr kern="1200">
        <a:solidFill>
          <a:schemeClr val="tx1"/>
        </a:solidFill>
        <a:latin typeface="Lucida Sans Unicode" pitchFamily="34" charset="0"/>
        <a:ea typeface="+mn-ea"/>
        <a:cs typeface="Arial" pitchFamily="34" charset="0"/>
      </a:defRPr>
    </a:lvl2pPr>
    <a:lvl3pPr marL="914400" algn="l" rtl="0" fontAlgn="base">
      <a:spcBef>
        <a:spcPct val="0"/>
      </a:spcBef>
      <a:spcAft>
        <a:spcPct val="0"/>
      </a:spcAft>
      <a:defRPr kern="1200">
        <a:solidFill>
          <a:schemeClr val="tx1"/>
        </a:solidFill>
        <a:latin typeface="Lucida Sans Unicode" pitchFamily="34" charset="0"/>
        <a:ea typeface="+mn-ea"/>
        <a:cs typeface="Arial" pitchFamily="34" charset="0"/>
      </a:defRPr>
    </a:lvl3pPr>
    <a:lvl4pPr marL="1371600" algn="l" rtl="0" fontAlgn="base">
      <a:spcBef>
        <a:spcPct val="0"/>
      </a:spcBef>
      <a:spcAft>
        <a:spcPct val="0"/>
      </a:spcAft>
      <a:defRPr kern="1200">
        <a:solidFill>
          <a:schemeClr val="tx1"/>
        </a:solidFill>
        <a:latin typeface="Lucida Sans Unicode" pitchFamily="34" charset="0"/>
        <a:ea typeface="+mn-ea"/>
        <a:cs typeface="Arial" pitchFamily="34" charset="0"/>
      </a:defRPr>
    </a:lvl4pPr>
    <a:lvl5pPr marL="1828800" algn="l" rtl="0" fontAlgn="base">
      <a:spcBef>
        <a:spcPct val="0"/>
      </a:spcBef>
      <a:spcAft>
        <a:spcPct val="0"/>
      </a:spcAft>
      <a:defRPr kern="1200">
        <a:solidFill>
          <a:schemeClr val="tx1"/>
        </a:solidFill>
        <a:latin typeface="Lucida Sans Unicode" pitchFamily="34" charset="0"/>
        <a:ea typeface="+mn-ea"/>
        <a:cs typeface="Arial" pitchFamily="34" charset="0"/>
      </a:defRPr>
    </a:lvl5pPr>
    <a:lvl6pPr marL="2286000" algn="l" defTabSz="914400" rtl="0" eaLnBrk="1" latinLnBrk="0" hangingPunct="1">
      <a:defRPr kern="1200">
        <a:solidFill>
          <a:schemeClr val="tx1"/>
        </a:solidFill>
        <a:latin typeface="Lucida Sans Unicode" pitchFamily="34" charset="0"/>
        <a:ea typeface="+mn-ea"/>
        <a:cs typeface="Arial" pitchFamily="34" charset="0"/>
      </a:defRPr>
    </a:lvl6pPr>
    <a:lvl7pPr marL="2743200" algn="l" defTabSz="914400" rtl="0" eaLnBrk="1" latinLnBrk="0" hangingPunct="1">
      <a:defRPr kern="1200">
        <a:solidFill>
          <a:schemeClr val="tx1"/>
        </a:solidFill>
        <a:latin typeface="Lucida Sans Unicode" pitchFamily="34" charset="0"/>
        <a:ea typeface="+mn-ea"/>
        <a:cs typeface="Arial" pitchFamily="34" charset="0"/>
      </a:defRPr>
    </a:lvl7pPr>
    <a:lvl8pPr marL="3200400" algn="l" defTabSz="914400" rtl="0" eaLnBrk="1" latinLnBrk="0" hangingPunct="1">
      <a:defRPr kern="1200">
        <a:solidFill>
          <a:schemeClr val="tx1"/>
        </a:solidFill>
        <a:latin typeface="Lucida Sans Unicode" pitchFamily="34" charset="0"/>
        <a:ea typeface="+mn-ea"/>
        <a:cs typeface="Arial" pitchFamily="34" charset="0"/>
      </a:defRPr>
    </a:lvl8pPr>
    <a:lvl9pPr marL="3657600" algn="l" defTabSz="914400" rtl="0" eaLnBrk="1" latinLnBrk="0" hangingPunct="1">
      <a:defRPr kern="1200">
        <a:solidFill>
          <a:schemeClr val="tx1"/>
        </a:solidFill>
        <a:latin typeface="Lucida Sans Unicode"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00"/>
    <a:srgbClr val="FF0000"/>
    <a:srgbClr val="FF00FF"/>
    <a:srgbClr val="FFFF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88" autoAdjust="0"/>
  </p:normalViewPr>
  <p:slideViewPr>
    <p:cSldViewPr snapToGrid="0">
      <p:cViewPr>
        <p:scale>
          <a:sx n="75" d="100"/>
          <a:sy n="75" d="100"/>
        </p:scale>
        <p:origin x="-974" y="-259"/>
      </p:cViewPr>
      <p:guideLst>
        <p:guide orient="horz" pos="2160"/>
        <p:guide pos="3840"/>
      </p:guideLst>
    </p:cSldViewPr>
  </p:slideViewPr>
  <p:notesTextViewPr>
    <p:cViewPr>
      <p:scale>
        <a:sx n="100" d="100"/>
        <a:sy n="100" d="100"/>
      </p:scale>
      <p:origin x="0" y="0"/>
    </p:cViewPr>
  </p:notesTextViewPr>
  <p:sorterViewPr>
    <p:cViewPr>
      <p:scale>
        <a:sx n="66" d="100"/>
        <a:sy n="66" d="100"/>
      </p:scale>
      <p:origin x="0" y="6307"/>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D3D1EE-180C-4CC8-B13A-FC2E76398D46}" type="doc">
      <dgm:prSet loTypeId="urn:microsoft.com/office/officeart/2005/8/layout/process1" loCatId="process" qsTypeId="urn:microsoft.com/office/officeart/2005/8/quickstyle/simple1#1" qsCatId="simple" csTypeId="urn:microsoft.com/office/officeart/2005/8/colors/colorful1#1" csCatId="colorful" phldr="1"/>
      <dgm:spPr/>
    </dgm:pt>
    <dgm:pt modelId="{3BD71980-6ACB-4942-931F-C8EC1AEC41D4}">
      <dgm:prSet phldrT="[Texto]" custT="1"/>
      <dgm:spPr/>
      <dgm:t>
        <a:bodyPr/>
        <a:lstStyle/>
        <a:p>
          <a:r>
            <a:rPr lang="pt-BR" sz="1800" dirty="0" smtClean="0"/>
            <a:t>Distúrbios Respiratórios</a:t>
          </a:r>
        </a:p>
        <a:p>
          <a:r>
            <a:rPr lang="pt-BR" sz="1800" dirty="0" smtClean="0"/>
            <a:t>27,1%</a:t>
          </a:r>
          <a:endParaRPr lang="pt-BR" sz="1800" dirty="0"/>
        </a:p>
      </dgm:t>
    </dgm:pt>
    <dgm:pt modelId="{55D8430D-B4C8-4CE4-A8A4-297048B9746A}" type="parTrans" cxnId="{E8DF12DD-EABC-4A2D-8BAD-D1475FB24C22}">
      <dgm:prSet/>
      <dgm:spPr/>
      <dgm:t>
        <a:bodyPr/>
        <a:lstStyle/>
        <a:p>
          <a:endParaRPr lang="pt-BR" sz="1800"/>
        </a:p>
      </dgm:t>
    </dgm:pt>
    <dgm:pt modelId="{9213C249-EBA1-454B-9E6D-32FF3C8C2421}" type="sibTrans" cxnId="{E8DF12DD-EABC-4A2D-8BAD-D1475FB24C22}">
      <dgm:prSet custT="1"/>
      <dgm:spPr/>
      <dgm:t>
        <a:bodyPr/>
        <a:lstStyle/>
        <a:p>
          <a:endParaRPr lang="pt-BR" sz="1800"/>
        </a:p>
      </dgm:t>
    </dgm:pt>
    <dgm:pt modelId="{B9BDD136-47B7-4292-B1D7-E6C6C9E3A6E0}">
      <dgm:prSet phldrT="[Texto]" custT="1"/>
      <dgm:spPr/>
      <dgm:t>
        <a:bodyPr/>
        <a:lstStyle/>
        <a:p>
          <a:r>
            <a:rPr lang="pt-BR" sz="1800" dirty="0" smtClean="0"/>
            <a:t>TTRN</a:t>
          </a:r>
        </a:p>
        <a:p>
          <a:r>
            <a:rPr lang="pt-BR" sz="1800" dirty="0" smtClean="0"/>
            <a:t>20,2%</a:t>
          </a:r>
          <a:endParaRPr lang="pt-BR" sz="1800" dirty="0"/>
        </a:p>
      </dgm:t>
    </dgm:pt>
    <dgm:pt modelId="{1B2A9DA9-B804-4C6E-B97E-FEFAB0760FA5}" type="parTrans" cxnId="{BE7772AC-CA7F-4C9F-A271-DC3225AEA26F}">
      <dgm:prSet/>
      <dgm:spPr/>
      <dgm:t>
        <a:bodyPr/>
        <a:lstStyle/>
        <a:p>
          <a:endParaRPr lang="pt-BR" sz="1800"/>
        </a:p>
      </dgm:t>
    </dgm:pt>
    <dgm:pt modelId="{9A487F51-C32C-4F0C-ACD5-28F6869FE83F}" type="sibTrans" cxnId="{BE7772AC-CA7F-4C9F-A271-DC3225AEA26F}">
      <dgm:prSet custT="1"/>
      <dgm:spPr/>
      <dgm:t>
        <a:bodyPr/>
        <a:lstStyle/>
        <a:p>
          <a:endParaRPr lang="pt-BR" sz="1800"/>
        </a:p>
      </dgm:t>
    </dgm:pt>
    <dgm:pt modelId="{FAC8C082-7FEA-4450-8C8A-C237A534CD2D}">
      <dgm:prSet phldrT="[Texto]" custT="1"/>
      <dgm:spPr/>
      <dgm:t>
        <a:bodyPr/>
        <a:lstStyle/>
        <a:p>
          <a:r>
            <a:rPr lang="pt-PT" sz="1800" dirty="0" smtClean="0"/>
            <a:t>Alterações ou atraso na remoção de fluido pulmonar fetal após o nascimento (Transporte de sódio através do epitélio alveolar)</a:t>
          </a:r>
          <a:endParaRPr lang="pt-BR" sz="1800" dirty="0"/>
        </a:p>
      </dgm:t>
    </dgm:pt>
    <dgm:pt modelId="{7EDFB009-5606-42DD-9DDD-9103B8A803B6}" type="parTrans" cxnId="{9D6AF53C-183D-4D84-8C88-231CDC2CA198}">
      <dgm:prSet/>
      <dgm:spPr/>
      <dgm:t>
        <a:bodyPr/>
        <a:lstStyle/>
        <a:p>
          <a:endParaRPr lang="pt-BR" sz="1800"/>
        </a:p>
      </dgm:t>
    </dgm:pt>
    <dgm:pt modelId="{12D12CC6-2EC4-4C91-80DB-059AA31DAD56}" type="sibTrans" cxnId="{9D6AF53C-183D-4D84-8C88-231CDC2CA198}">
      <dgm:prSet/>
      <dgm:spPr/>
      <dgm:t>
        <a:bodyPr/>
        <a:lstStyle/>
        <a:p>
          <a:endParaRPr lang="pt-BR" sz="1800"/>
        </a:p>
      </dgm:t>
    </dgm:pt>
    <dgm:pt modelId="{5D47F4A7-6369-4A89-9409-53E3CB8CD27F}" type="pres">
      <dgm:prSet presAssocID="{3CD3D1EE-180C-4CC8-B13A-FC2E76398D46}" presName="Name0" presStyleCnt="0">
        <dgm:presLayoutVars>
          <dgm:dir/>
          <dgm:resizeHandles val="exact"/>
        </dgm:presLayoutVars>
      </dgm:prSet>
      <dgm:spPr/>
    </dgm:pt>
    <dgm:pt modelId="{425CD3D6-E9C3-43C3-904C-AD2FF8BF0A4F}" type="pres">
      <dgm:prSet presAssocID="{3BD71980-6ACB-4942-931F-C8EC1AEC41D4}" presName="node" presStyleLbl="node1" presStyleIdx="0" presStyleCnt="3" custScaleX="123830">
        <dgm:presLayoutVars>
          <dgm:bulletEnabled val="1"/>
        </dgm:presLayoutVars>
      </dgm:prSet>
      <dgm:spPr/>
      <dgm:t>
        <a:bodyPr/>
        <a:lstStyle/>
        <a:p>
          <a:endParaRPr lang="pt-BR"/>
        </a:p>
      </dgm:t>
    </dgm:pt>
    <dgm:pt modelId="{B4974547-FDEF-4223-80A4-BB6406999385}" type="pres">
      <dgm:prSet presAssocID="{9213C249-EBA1-454B-9E6D-32FF3C8C2421}" presName="sibTrans" presStyleLbl="sibTrans2D1" presStyleIdx="0" presStyleCnt="2"/>
      <dgm:spPr/>
      <dgm:t>
        <a:bodyPr/>
        <a:lstStyle/>
        <a:p>
          <a:endParaRPr lang="pt-BR"/>
        </a:p>
      </dgm:t>
    </dgm:pt>
    <dgm:pt modelId="{EBE6EA08-2CAD-42AD-BDAE-3168B2078C81}" type="pres">
      <dgm:prSet presAssocID="{9213C249-EBA1-454B-9E6D-32FF3C8C2421}" presName="connectorText" presStyleLbl="sibTrans2D1" presStyleIdx="0" presStyleCnt="2"/>
      <dgm:spPr/>
      <dgm:t>
        <a:bodyPr/>
        <a:lstStyle/>
        <a:p>
          <a:endParaRPr lang="pt-BR"/>
        </a:p>
      </dgm:t>
    </dgm:pt>
    <dgm:pt modelId="{9248DFD3-554F-4DA6-9664-B5A57CC83A5C}" type="pres">
      <dgm:prSet presAssocID="{B9BDD136-47B7-4292-B1D7-E6C6C9E3A6E0}" presName="node" presStyleLbl="node1" presStyleIdx="1" presStyleCnt="3" custLinFactNeighborY="2327">
        <dgm:presLayoutVars>
          <dgm:bulletEnabled val="1"/>
        </dgm:presLayoutVars>
      </dgm:prSet>
      <dgm:spPr/>
      <dgm:t>
        <a:bodyPr/>
        <a:lstStyle/>
        <a:p>
          <a:endParaRPr lang="pt-BR"/>
        </a:p>
      </dgm:t>
    </dgm:pt>
    <dgm:pt modelId="{E0DD6785-6A18-49EC-BE06-79FD9B632BE9}" type="pres">
      <dgm:prSet presAssocID="{9A487F51-C32C-4F0C-ACD5-28F6869FE83F}" presName="sibTrans" presStyleLbl="sibTrans2D1" presStyleIdx="1" presStyleCnt="2"/>
      <dgm:spPr/>
      <dgm:t>
        <a:bodyPr/>
        <a:lstStyle/>
        <a:p>
          <a:endParaRPr lang="pt-BR"/>
        </a:p>
      </dgm:t>
    </dgm:pt>
    <dgm:pt modelId="{663CBADC-5C7C-450B-9C62-0F7E6238E1F8}" type="pres">
      <dgm:prSet presAssocID="{9A487F51-C32C-4F0C-ACD5-28F6869FE83F}" presName="connectorText" presStyleLbl="sibTrans2D1" presStyleIdx="1" presStyleCnt="2"/>
      <dgm:spPr/>
      <dgm:t>
        <a:bodyPr/>
        <a:lstStyle/>
        <a:p>
          <a:endParaRPr lang="pt-BR"/>
        </a:p>
      </dgm:t>
    </dgm:pt>
    <dgm:pt modelId="{36D898B7-8083-4918-A41C-CDE0312EBFBC}" type="pres">
      <dgm:prSet presAssocID="{FAC8C082-7FEA-4450-8C8A-C237A534CD2D}" presName="node" presStyleLbl="node1" presStyleIdx="2" presStyleCnt="3" custScaleX="386699">
        <dgm:presLayoutVars>
          <dgm:bulletEnabled val="1"/>
        </dgm:presLayoutVars>
      </dgm:prSet>
      <dgm:spPr/>
      <dgm:t>
        <a:bodyPr/>
        <a:lstStyle/>
        <a:p>
          <a:endParaRPr lang="pt-BR"/>
        </a:p>
      </dgm:t>
    </dgm:pt>
  </dgm:ptLst>
  <dgm:cxnLst>
    <dgm:cxn modelId="{C1B430EE-2644-4B26-9C7C-9F36904232D7}" type="presOf" srcId="{9A487F51-C32C-4F0C-ACD5-28F6869FE83F}" destId="{E0DD6785-6A18-49EC-BE06-79FD9B632BE9}" srcOrd="0" destOrd="0" presId="urn:microsoft.com/office/officeart/2005/8/layout/process1"/>
    <dgm:cxn modelId="{9523BD94-8422-4A80-966A-E943A7F2EA11}" type="presOf" srcId="{3BD71980-6ACB-4942-931F-C8EC1AEC41D4}" destId="{425CD3D6-E9C3-43C3-904C-AD2FF8BF0A4F}" srcOrd="0" destOrd="0" presId="urn:microsoft.com/office/officeart/2005/8/layout/process1"/>
    <dgm:cxn modelId="{BE7772AC-CA7F-4C9F-A271-DC3225AEA26F}" srcId="{3CD3D1EE-180C-4CC8-B13A-FC2E76398D46}" destId="{B9BDD136-47B7-4292-B1D7-E6C6C9E3A6E0}" srcOrd="1" destOrd="0" parTransId="{1B2A9DA9-B804-4C6E-B97E-FEFAB0760FA5}" sibTransId="{9A487F51-C32C-4F0C-ACD5-28F6869FE83F}"/>
    <dgm:cxn modelId="{5792B94F-BE86-4F90-AE7D-4D925523D723}" type="presOf" srcId="{9213C249-EBA1-454B-9E6D-32FF3C8C2421}" destId="{EBE6EA08-2CAD-42AD-BDAE-3168B2078C81}" srcOrd="1" destOrd="0" presId="urn:microsoft.com/office/officeart/2005/8/layout/process1"/>
    <dgm:cxn modelId="{9D6AF53C-183D-4D84-8C88-231CDC2CA198}" srcId="{3CD3D1EE-180C-4CC8-B13A-FC2E76398D46}" destId="{FAC8C082-7FEA-4450-8C8A-C237A534CD2D}" srcOrd="2" destOrd="0" parTransId="{7EDFB009-5606-42DD-9DDD-9103B8A803B6}" sibTransId="{12D12CC6-2EC4-4C91-80DB-059AA31DAD56}"/>
    <dgm:cxn modelId="{392D7417-C743-4FDD-BE5F-93D0D150D94C}" type="presOf" srcId="{B9BDD136-47B7-4292-B1D7-E6C6C9E3A6E0}" destId="{9248DFD3-554F-4DA6-9664-B5A57CC83A5C}" srcOrd="0" destOrd="0" presId="urn:microsoft.com/office/officeart/2005/8/layout/process1"/>
    <dgm:cxn modelId="{AB35790D-F568-443E-BD73-2D95427CCA1E}" type="presOf" srcId="{FAC8C082-7FEA-4450-8C8A-C237A534CD2D}" destId="{36D898B7-8083-4918-A41C-CDE0312EBFBC}" srcOrd="0" destOrd="0" presId="urn:microsoft.com/office/officeart/2005/8/layout/process1"/>
    <dgm:cxn modelId="{E8DF12DD-EABC-4A2D-8BAD-D1475FB24C22}" srcId="{3CD3D1EE-180C-4CC8-B13A-FC2E76398D46}" destId="{3BD71980-6ACB-4942-931F-C8EC1AEC41D4}" srcOrd="0" destOrd="0" parTransId="{55D8430D-B4C8-4CE4-A8A4-297048B9746A}" sibTransId="{9213C249-EBA1-454B-9E6D-32FF3C8C2421}"/>
    <dgm:cxn modelId="{67C6A289-9860-4CF4-9D44-5EBA1779CE0B}" type="presOf" srcId="{9213C249-EBA1-454B-9E6D-32FF3C8C2421}" destId="{B4974547-FDEF-4223-80A4-BB6406999385}" srcOrd="0" destOrd="0" presId="urn:microsoft.com/office/officeart/2005/8/layout/process1"/>
    <dgm:cxn modelId="{D7910924-B4F3-4141-9B8E-D03CCE1DA01D}" type="presOf" srcId="{9A487F51-C32C-4F0C-ACD5-28F6869FE83F}" destId="{663CBADC-5C7C-450B-9C62-0F7E6238E1F8}" srcOrd="1" destOrd="0" presId="urn:microsoft.com/office/officeart/2005/8/layout/process1"/>
    <dgm:cxn modelId="{887BAB4B-B7F9-4C16-8D9E-77451B1FCBBD}" type="presOf" srcId="{3CD3D1EE-180C-4CC8-B13A-FC2E76398D46}" destId="{5D47F4A7-6369-4A89-9409-53E3CB8CD27F}" srcOrd="0" destOrd="0" presId="urn:microsoft.com/office/officeart/2005/8/layout/process1"/>
    <dgm:cxn modelId="{D4A67D4C-292B-4EA7-98B1-51008A15C788}" type="presParOf" srcId="{5D47F4A7-6369-4A89-9409-53E3CB8CD27F}" destId="{425CD3D6-E9C3-43C3-904C-AD2FF8BF0A4F}" srcOrd="0" destOrd="0" presId="urn:microsoft.com/office/officeart/2005/8/layout/process1"/>
    <dgm:cxn modelId="{64B53D02-9102-4826-8378-13278FFA2D2D}" type="presParOf" srcId="{5D47F4A7-6369-4A89-9409-53E3CB8CD27F}" destId="{B4974547-FDEF-4223-80A4-BB6406999385}" srcOrd="1" destOrd="0" presId="urn:microsoft.com/office/officeart/2005/8/layout/process1"/>
    <dgm:cxn modelId="{7B4133D6-C769-4F3E-B779-0ECFA508B8AB}" type="presParOf" srcId="{B4974547-FDEF-4223-80A4-BB6406999385}" destId="{EBE6EA08-2CAD-42AD-BDAE-3168B2078C81}" srcOrd="0" destOrd="0" presId="urn:microsoft.com/office/officeart/2005/8/layout/process1"/>
    <dgm:cxn modelId="{540EA041-AE5A-4642-894A-E8E08E5C6AFD}" type="presParOf" srcId="{5D47F4A7-6369-4A89-9409-53E3CB8CD27F}" destId="{9248DFD3-554F-4DA6-9664-B5A57CC83A5C}" srcOrd="2" destOrd="0" presId="urn:microsoft.com/office/officeart/2005/8/layout/process1"/>
    <dgm:cxn modelId="{51F19C89-FC91-42A3-9F49-5E3C8BBE379B}" type="presParOf" srcId="{5D47F4A7-6369-4A89-9409-53E3CB8CD27F}" destId="{E0DD6785-6A18-49EC-BE06-79FD9B632BE9}" srcOrd="3" destOrd="0" presId="urn:microsoft.com/office/officeart/2005/8/layout/process1"/>
    <dgm:cxn modelId="{1781F2E6-9ECA-4854-A08B-CE528E948F49}" type="presParOf" srcId="{E0DD6785-6A18-49EC-BE06-79FD9B632BE9}" destId="{663CBADC-5C7C-450B-9C62-0F7E6238E1F8}" srcOrd="0" destOrd="0" presId="urn:microsoft.com/office/officeart/2005/8/layout/process1"/>
    <dgm:cxn modelId="{211B8484-6278-4FF1-B4F6-E36AA90E329A}" type="presParOf" srcId="{5D47F4A7-6369-4A89-9409-53E3CB8CD27F}" destId="{36D898B7-8083-4918-A41C-CDE0312EBFBC}"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5CD3D6-E9C3-43C3-904C-AD2FF8BF0A4F}">
      <dsp:nvSpPr>
        <dsp:cNvPr id="0" name=""/>
        <dsp:cNvSpPr/>
      </dsp:nvSpPr>
      <dsp:spPr>
        <a:xfrm>
          <a:off x="7409" y="216189"/>
          <a:ext cx="2106042" cy="1295813"/>
        </a:xfrm>
        <a:prstGeom prst="roundRect">
          <a:avLst>
            <a:gd name="adj" fmla="val 10000"/>
          </a:avLst>
        </a:prstGeom>
        <a:solidFill>
          <a:schemeClr val="accent2">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kern="1200" dirty="0" smtClean="0"/>
            <a:t>Distúrbios Respiratórios</a:t>
          </a:r>
        </a:p>
        <a:p>
          <a:pPr lvl="0" algn="ctr" defTabSz="800100">
            <a:lnSpc>
              <a:spcPct val="90000"/>
            </a:lnSpc>
            <a:spcBef>
              <a:spcPct val="0"/>
            </a:spcBef>
            <a:spcAft>
              <a:spcPct val="35000"/>
            </a:spcAft>
          </a:pPr>
          <a:r>
            <a:rPr lang="pt-BR" sz="1800" kern="1200" dirty="0" smtClean="0"/>
            <a:t>27,1%</a:t>
          </a:r>
          <a:endParaRPr lang="pt-BR" sz="1800" kern="1200" dirty="0"/>
        </a:p>
      </dsp:txBody>
      <dsp:txXfrm>
        <a:off x="45362" y="254142"/>
        <a:ext cx="2030136" cy="1219907"/>
      </dsp:txXfrm>
    </dsp:sp>
    <dsp:sp modelId="{B4974547-FDEF-4223-80A4-BB6406999385}">
      <dsp:nvSpPr>
        <dsp:cNvPr id="0" name=""/>
        <dsp:cNvSpPr/>
      </dsp:nvSpPr>
      <dsp:spPr>
        <a:xfrm rot="40119">
          <a:off x="2283515" y="669581"/>
          <a:ext cx="360584" cy="421786"/>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pt-BR" sz="1800" kern="1200"/>
        </a:p>
      </dsp:txBody>
      <dsp:txXfrm>
        <a:off x="2283519" y="753307"/>
        <a:ext cx="252409" cy="253072"/>
      </dsp:txXfrm>
    </dsp:sp>
    <dsp:sp modelId="{9248DFD3-554F-4DA6-9664-B5A57CC83A5C}">
      <dsp:nvSpPr>
        <dsp:cNvPr id="0" name=""/>
        <dsp:cNvSpPr/>
      </dsp:nvSpPr>
      <dsp:spPr>
        <a:xfrm>
          <a:off x="2793753" y="246342"/>
          <a:ext cx="1700753" cy="1295813"/>
        </a:xfrm>
        <a:prstGeom prst="roundRect">
          <a:avLst>
            <a:gd name="adj" fmla="val 10000"/>
          </a:avLst>
        </a:prstGeom>
        <a:solidFill>
          <a:schemeClr val="accent3">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BR" sz="1800" kern="1200" dirty="0" smtClean="0"/>
            <a:t>TTRN</a:t>
          </a:r>
        </a:p>
        <a:p>
          <a:pPr lvl="0" algn="ctr" defTabSz="800100">
            <a:lnSpc>
              <a:spcPct val="90000"/>
            </a:lnSpc>
            <a:spcBef>
              <a:spcPct val="0"/>
            </a:spcBef>
            <a:spcAft>
              <a:spcPct val="35000"/>
            </a:spcAft>
          </a:pPr>
          <a:r>
            <a:rPr lang="pt-BR" sz="1800" kern="1200" dirty="0" smtClean="0"/>
            <a:t>20,2%</a:t>
          </a:r>
          <a:endParaRPr lang="pt-BR" sz="1800" kern="1200" dirty="0"/>
        </a:p>
      </dsp:txBody>
      <dsp:txXfrm>
        <a:off x="2831706" y="284295"/>
        <a:ext cx="1624847" cy="1219907"/>
      </dsp:txXfrm>
    </dsp:sp>
    <dsp:sp modelId="{E0DD6785-6A18-49EC-BE06-79FD9B632BE9}">
      <dsp:nvSpPr>
        <dsp:cNvPr id="0" name=""/>
        <dsp:cNvSpPr/>
      </dsp:nvSpPr>
      <dsp:spPr>
        <a:xfrm rot="21578490">
          <a:off x="4664578" y="675843"/>
          <a:ext cx="360566" cy="421786"/>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00100">
            <a:lnSpc>
              <a:spcPct val="90000"/>
            </a:lnSpc>
            <a:spcBef>
              <a:spcPct val="0"/>
            </a:spcBef>
            <a:spcAft>
              <a:spcPct val="35000"/>
            </a:spcAft>
          </a:pPr>
          <a:endParaRPr lang="pt-BR" sz="1800" kern="1200"/>
        </a:p>
      </dsp:txBody>
      <dsp:txXfrm>
        <a:off x="4664579" y="760538"/>
        <a:ext cx="252396" cy="253072"/>
      </dsp:txXfrm>
    </dsp:sp>
    <dsp:sp modelId="{36D898B7-8083-4918-A41C-CDE0312EBFBC}">
      <dsp:nvSpPr>
        <dsp:cNvPr id="0" name=""/>
        <dsp:cNvSpPr/>
      </dsp:nvSpPr>
      <dsp:spPr>
        <a:xfrm>
          <a:off x="5174807" y="216189"/>
          <a:ext cx="6576794" cy="1295813"/>
        </a:xfrm>
        <a:prstGeom prst="roundRect">
          <a:avLst>
            <a:gd name="adj" fmla="val 10000"/>
          </a:avLst>
        </a:prstGeom>
        <a:solidFill>
          <a:schemeClr val="accent4">
            <a:hueOff val="0"/>
            <a:satOff val="0"/>
            <a:lumOff val="0"/>
            <a:alphaOff val="0"/>
          </a:schemeClr>
        </a:solidFill>
        <a:ln w="55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pt-PT" sz="1800" kern="1200" dirty="0" smtClean="0"/>
            <a:t>Alterações ou atraso na remoção de fluido pulmonar fetal após o nascimento (Transporte de sódio através do epitélio alveolar)</a:t>
          </a:r>
          <a:endParaRPr lang="pt-BR" sz="1800" kern="1200" dirty="0"/>
        </a:p>
      </dsp:txBody>
      <dsp:txXfrm>
        <a:off x="5212760" y="254142"/>
        <a:ext cx="6500888" cy="1219907"/>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pt-BR"/>
          </a:p>
        </p:txBody>
      </p:sp>
      <p:sp>
        <p:nvSpPr>
          <p:cNvPr id="7065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fld id="{39F08BCC-B330-4C03-A0B8-B4A439C42662}" type="datetimeFigureOut">
              <a:rPr lang="pt-BR"/>
              <a:pPr/>
              <a:t>13/10/2018</a:t>
            </a:fld>
            <a:endParaRPr lang="pt-BR"/>
          </a:p>
        </p:txBody>
      </p:sp>
      <p:sp>
        <p:nvSpPr>
          <p:cNvPr id="7066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066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7066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pt-BR"/>
          </a:p>
        </p:txBody>
      </p:sp>
      <p:sp>
        <p:nvSpPr>
          <p:cNvPr id="7066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BC4B82A-686E-4321-982C-7B1B0D2123FF}" type="slidenum">
              <a:rPr lang="pt-BR"/>
              <a:pPr/>
              <a:t>‹nº›</a:t>
            </a:fld>
            <a:endParaRPr lang="pt-BR"/>
          </a:p>
        </p:txBody>
      </p:sp>
    </p:spTree>
    <p:extLst>
      <p:ext uri="{BB962C8B-B14F-4D97-AF65-F5344CB8AC3E}">
        <p14:creationId xmlns:p14="http://schemas.microsoft.com/office/powerpoint/2010/main" val="118998861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a:extLst>
            <a:ext uri="{909E8E84-426E-40DD-AFC4-6F175D3DCCD1}">
              <a14:hiddenFill xmlns:a14="http://schemas.microsoft.com/office/drawing/2010/main">
                <a:noFill/>
              </a14:hiddenFill>
            </a:ext>
          </a:extLst>
        </p:spPr>
      </p:sp>
      <p:sp>
        <p:nvSpPr>
          <p:cNvPr id="71683" name="Notes Placeholder 2"/>
          <p:cNvSpPr>
            <a:spLocks noGrp="1"/>
          </p:cNvSpPr>
          <p:nvPr>
            <p:ph type="body" idx="1"/>
          </p:nvPr>
        </p:nvSpPr>
        <p:spPr/>
        <p:txBody>
          <a:bodyPr/>
          <a:lstStyle/>
          <a:p>
            <a:pPr>
              <a:spcBef>
                <a:spcPct val="0"/>
              </a:spcBef>
            </a:pPr>
            <a:r>
              <a:rPr lang="en-US">
                <a:solidFill>
                  <a:srgbClr val="000000"/>
                </a:solidFill>
                <a:sym typeface="Tw Cen MT" pitchFamily="34" charset="0"/>
              </a:rPr>
              <a:t>Objetivos da instrução e resultados esperados e/ou habilidades desenvolvidas com o aprendizado. </a:t>
            </a:r>
          </a:p>
        </p:txBody>
      </p:sp>
      <p:sp>
        <p:nvSpPr>
          <p:cNvPr id="28676" name="Slide Number Placeholder 3"/>
          <p:cNvSpPr txBox="1">
            <a:spLocks noGrp="1"/>
          </p:cNvSpPr>
          <p:nvPr/>
        </p:nvSpPr>
        <p:spPr bwMode="auto">
          <a:xfrm>
            <a:off x="3884613" y="8685213"/>
            <a:ext cx="2971800" cy="457200"/>
          </a:xfrm>
          <a:prstGeom prst="rect">
            <a:avLst/>
          </a:prstGeom>
          <a:noFill/>
          <a:extLst/>
        </p:spPr>
        <p:txBody>
          <a:bodyPr anchor="b"/>
          <a:lstStyle>
            <a:lvl1pPr eaLnBrk="0" hangingPunct="0">
              <a:defRPr>
                <a:solidFill>
                  <a:schemeClr val="tx1"/>
                </a:solidFill>
                <a:latin typeface="Tw Cen MT" pitchFamily="34" charset="0"/>
              </a:defRPr>
            </a:lvl1pPr>
            <a:lvl2pPr marL="742950" indent="-285750" eaLnBrk="0" hangingPunct="0">
              <a:defRPr>
                <a:solidFill>
                  <a:schemeClr val="tx1"/>
                </a:solidFill>
                <a:latin typeface="Tw Cen MT" pitchFamily="34" charset="0"/>
              </a:defRPr>
            </a:lvl2pPr>
            <a:lvl3pPr marL="1143000" indent="-228600" eaLnBrk="0" hangingPunct="0">
              <a:defRPr>
                <a:solidFill>
                  <a:schemeClr val="tx1"/>
                </a:solidFill>
                <a:latin typeface="Tw Cen MT" pitchFamily="34" charset="0"/>
              </a:defRPr>
            </a:lvl3pPr>
            <a:lvl4pPr marL="1600200" indent="-228600" eaLnBrk="0" hangingPunct="0">
              <a:defRPr>
                <a:solidFill>
                  <a:schemeClr val="tx1"/>
                </a:solidFill>
                <a:latin typeface="Tw Cen MT" pitchFamily="34" charset="0"/>
              </a:defRPr>
            </a:lvl4pPr>
            <a:lvl5pPr marL="2057400" indent="-228600" eaLnBrk="0" hangingPunct="0">
              <a:defRPr>
                <a:solidFill>
                  <a:schemeClr val="tx1"/>
                </a:solidFill>
                <a:latin typeface="Tw Cen MT" pitchFamily="34" charset="0"/>
              </a:defRPr>
            </a:lvl5pPr>
            <a:lvl6pPr marL="2514600" indent="-228600" eaLnBrk="0" fontAlgn="base" hangingPunct="0">
              <a:spcBef>
                <a:spcPct val="0"/>
              </a:spcBef>
              <a:spcAft>
                <a:spcPct val="0"/>
              </a:spcAft>
              <a:defRPr>
                <a:solidFill>
                  <a:schemeClr val="tx1"/>
                </a:solidFill>
                <a:latin typeface="Tw Cen MT" pitchFamily="34" charset="0"/>
              </a:defRPr>
            </a:lvl6pPr>
            <a:lvl7pPr marL="2971800" indent="-228600" eaLnBrk="0" fontAlgn="base" hangingPunct="0">
              <a:spcBef>
                <a:spcPct val="0"/>
              </a:spcBef>
              <a:spcAft>
                <a:spcPct val="0"/>
              </a:spcAft>
              <a:defRPr>
                <a:solidFill>
                  <a:schemeClr val="tx1"/>
                </a:solidFill>
                <a:latin typeface="Tw Cen MT" pitchFamily="34" charset="0"/>
              </a:defRPr>
            </a:lvl7pPr>
            <a:lvl8pPr marL="3429000" indent="-228600" eaLnBrk="0" fontAlgn="base" hangingPunct="0">
              <a:spcBef>
                <a:spcPct val="0"/>
              </a:spcBef>
              <a:spcAft>
                <a:spcPct val="0"/>
              </a:spcAft>
              <a:defRPr>
                <a:solidFill>
                  <a:schemeClr val="tx1"/>
                </a:solidFill>
                <a:latin typeface="Tw Cen MT" pitchFamily="34" charset="0"/>
              </a:defRPr>
            </a:lvl8pPr>
            <a:lvl9pPr marL="3886200" indent="-228600" eaLnBrk="0" fontAlgn="base" hangingPunct="0">
              <a:spcBef>
                <a:spcPct val="0"/>
              </a:spcBef>
              <a:spcAft>
                <a:spcPct val="0"/>
              </a:spcAft>
              <a:defRPr>
                <a:solidFill>
                  <a:schemeClr val="tx1"/>
                </a:solidFill>
                <a:latin typeface="Tw Cen MT" pitchFamily="34" charset="0"/>
              </a:defRPr>
            </a:lvl9pPr>
          </a:lstStyle>
          <a:p>
            <a:pPr algn="r">
              <a:buSzPct val="100000"/>
              <a:defRPr/>
            </a:pPr>
            <a:fld id="{266AA252-36D1-4A5C-9ABF-60D1E7CF91A0}" type="slidenum">
              <a:rPr lang="en-US" sz="1200">
                <a:solidFill>
                  <a:srgbClr val="000000"/>
                </a:solidFill>
                <a:latin typeface="Calibri" pitchFamily="34" charset="0"/>
                <a:cs typeface="+mn-cs"/>
                <a:sym typeface="Tw Cen MT" pitchFamily="34" charset="0"/>
              </a:rPr>
              <a:pPr algn="r">
                <a:buSzPct val="100000"/>
                <a:defRPr/>
              </a:pPr>
              <a:t>66</a:t>
            </a:fld>
            <a:endParaRPr lang="en-US" sz="1200">
              <a:solidFill>
                <a:srgbClr val="000000"/>
              </a:solidFill>
              <a:latin typeface="Calibri" pitchFamily="34" charset="0"/>
              <a:cs typeface="+mn-cs"/>
              <a:sym typeface="Tw Cen MT"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Triângulo retângulo 3"/>
          <p:cNvSpPr/>
          <p:nvPr/>
        </p:nvSpPr>
        <p:spPr>
          <a:xfrm>
            <a:off x="0" y="4664075"/>
            <a:ext cx="12201525"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upo 15"/>
          <p:cNvGrpSpPr>
            <a:grpSpLocks/>
          </p:cNvGrpSpPr>
          <p:nvPr/>
        </p:nvGrpSpPr>
        <p:grpSpPr bwMode="auto">
          <a:xfrm>
            <a:off x="-4763" y="4953000"/>
            <a:ext cx="12196763" cy="1911350"/>
            <a:chOff x="-3765" y="4832896"/>
            <a:chExt cx="9147765" cy="2032192"/>
          </a:xfrm>
        </p:grpSpPr>
        <p:sp>
          <p:nvSpPr>
            <p:cNvPr id="6" name="Forma livre 5"/>
            <p:cNvSpPr>
              <a:spLocks/>
            </p:cNvSpPr>
            <p:nvPr/>
          </p:nvSpPr>
          <p:spPr bwMode="auto">
            <a:xfrm>
              <a:off x="1686959" y="4832896"/>
              <a:ext cx="7457041"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7" name="Forma livre 18"/>
            <p:cNvSpPr>
              <a:spLocks/>
            </p:cNvSpPr>
            <p:nvPr/>
          </p:nvSpPr>
          <p:spPr bwMode="auto">
            <a:xfrm>
              <a:off x="35443" y="5135526"/>
              <a:ext cx="9108557" cy="838200"/>
            </a:xfrm>
            <a:custGeom>
              <a:avLst/>
              <a:gdLst>
                <a:gd name="T0" fmla="*/ 0 w 5760"/>
                <a:gd name="T1" fmla="*/ 0 h 528"/>
                <a:gd name="T2" fmla="*/ 5760 w 5760"/>
                <a:gd name="T3" fmla="*/ 0 h 528"/>
                <a:gd name="T4" fmla="*/ 5760 w 5760"/>
                <a:gd name="T5" fmla="*/ 528 h 528"/>
                <a:gd name="T6" fmla="*/ 48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grpSp>
          <p:nvGrpSpPr>
            <p:cNvPr id="8" name="Forma livre 19"/>
            <p:cNvGrpSpPr>
              <a:grpSpLocks/>
            </p:cNvGrpSpPr>
            <p:nvPr/>
          </p:nvGrpSpPr>
          <p:grpSpPr bwMode="auto">
            <a:xfrm>
              <a:off x="-1" y="4881488"/>
              <a:ext cx="9144000" cy="1982546"/>
              <a:chOff x="0" y="4998720"/>
              <a:chExt cx="12192000" cy="1865376"/>
            </a:xfrm>
          </p:grpSpPr>
          <p:pic>
            <p:nvPicPr>
              <p:cNvPr id="11" name="Forma livre 19"/>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998720"/>
                <a:ext cx="12192000" cy="1865376"/>
              </a:xfrm>
              <a:prstGeom prst="rect">
                <a:avLst/>
              </a:prstGeom>
              <a:noFill/>
              <a:extLst>
                <a:ext uri="{909E8E84-426E-40DD-AFC4-6F175D3DCCD1}">
                  <a14:hiddenFill xmlns:a14="http://schemas.microsoft.com/office/drawing/2010/main">
                    <a:solidFill>
                      <a:srgbClr val="FFFFFF"/>
                    </a:solidFill>
                  </a14:hiddenFill>
                </a:ext>
              </a:extLst>
            </p:spPr>
          </p:pic>
          <p:sp>
            <p:nvSpPr>
              <p:cNvPr id="12" name="Text Box 12"/>
              <p:cNvSpPr txBox="1">
                <a:spLocks noChangeArrowheads="1"/>
              </p:cNvSpPr>
              <p:nvPr/>
            </p:nvSpPr>
            <p:spPr bwMode="auto">
              <a:xfrm>
                <a:off x="1" y="5000978"/>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endParaRPr lang="en-US">
                  <a:solidFill>
                    <a:srgbClr val="FFFFFF"/>
                  </a:solidFill>
                </a:endParaRPr>
              </a:p>
            </p:txBody>
          </p:sp>
        </p:grpSp>
        <p:cxnSp>
          <p:nvCxnSpPr>
            <p:cNvPr id="10" name="Conector reto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ítulo 8"/>
          <p:cNvSpPr>
            <a:spLocks noGrp="1"/>
          </p:cNvSpPr>
          <p:nvPr>
            <p:ph type="ctrTitle"/>
          </p:nvPr>
        </p:nvSpPr>
        <p:spPr>
          <a:xfrm>
            <a:off x="914400" y="1752602"/>
            <a:ext cx="103632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pt-BR" smtClean="0"/>
              <a:t>Clique para editar o estilo do título mestre</a:t>
            </a:r>
            <a:endParaRPr lang="en-US"/>
          </a:p>
        </p:txBody>
      </p:sp>
      <p:sp>
        <p:nvSpPr>
          <p:cNvPr id="17" name="Subtítulo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pt-BR" smtClean="0"/>
              <a:t>Clique para editar o estilo do subtítulo mestre</a:t>
            </a:r>
            <a:endParaRPr lang="en-US"/>
          </a:p>
        </p:txBody>
      </p:sp>
      <p:sp>
        <p:nvSpPr>
          <p:cNvPr id="13" name="Espaço Reservado para Data 29"/>
          <p:cNvSpPr>
            <a:spLocks noGrp="1"/>
          </p:cNvSpPr>
          <p:nvPr>
            <p:ph type="dt" sz="half" idx="10"/>
          </p:nvPr>
        </p:nvSpPr>
        <p:spPr/>
        <p:txBody>
          <a:bodyPr/>
          <a:lstStyle>
            <a:lvl1pPr>
              <a:defRPr smtClean="0">
                <a:solidFill>
                  <a:srgbClr val="FFFFFF"/>
                </a:solidFill>
              </a:defRPr>
            </a:lvl1pPr>
            <a:extLst/>
          </a:lstStyle>
          <a:p>
            <a:pPr>
              <a:defRPr/>
            </a:pPr>
            <a:fld id="{DCD61FFF-C5B3-4A99-8237-6C18337298A0}" type="datetimeFigureOut">
              <a:rPr lang="pt-BR"/>
              <a:pPr>
                <a:defRPr/>
              </a:pPr>
              <a:t>13/10/2018</a:t>
            </a:fld>
            <a:endParaRPr lang="pt-BR"/>
          </a:p>
        </p:txBody>
      </p:sp>
      <p:sp>
        <p:nvSpPr>
          <p:cNvPr id="14" name="Espaço Reservado para Rodapé 18"/>
          <p:cNvSpPr>
            <a:spLocks noGrp="1"/>
          </p:cNvSpPr>
          <p:nvPr>
            <p:ph type="ftr" sz="quarter" idx="11"/>
          </p:nvPr>
        </p:nvSpPr>
        <p:spPr/>
        <p:txBody>
          <a:bodyPr/>
          <a:lstStyle>
            <a:lvl1pPr>
              <a:defRPr>
                <a:solidFill>
                  <a:schemeClr val="accent1">
                    <a:tint val="20000"/>
                  </a:schemeClr>
                </a:solidFill>
              </a:defRPr>
            </a:lvl1pPr>
            <a:extLst/>
          </a:lstStyle>
          <a:p>
            <a:pPr>
              <a:defRPr/>
            </a:pPr>
            <a:endParaRPr lang="pt-BR"/>
          </a:p>
        </p:txBody>
      </p:sp>
      <p:sp>
        <p:nvSpPr>
          <p:cNvPr id="15" name="Espaço Reservado para Número de Slide 26"/>
          <p:cNvSpPr>
            <a:spLocks noGrp="1"/>
          </p:cNvSpPr>
          <p:nvPr>
            <p:ph type="sldNum" sz="quarter" idx="12"/>
          </p:nvPr>
        </p:nvSpPr>
        <p:spPr/>
        <p:txBody>
          <a:bodyPr/>
          <a:lstStyle>
            <a:lvl1pPr>
              <a:defRPr smtClean="0">
                <a:solidFill>
                  <a:srgbClr val="FFFFFF"/>
                </a:solidFill>
              </a:defRPr>
            </a:lvl1pPr>
            <a:extLst/>
          </a:lstStyle>
          <a:p>
            <a:pPr>
              <a:defRPr/>
            </a:pPr>
            <a:fld id="{DCD4DAF9-86DA-4655-90E9-FECCC28B18C9}" type="slidenum">
              <a:rPr lang="pt-BR"/>
              <a:pPr>
                <a:defRPr/>
              </a:pPr>
              <a:t>‹nº›</a:t>
            </a:fld>
            <a:endParaRPr lang="pt-BR"/>
          </a:p>
        </p:txBody>
      </p:sp>
    </p:spTree>
    <p:extLst>
      <p:ext uri="{BB962C8B-B14F-4D97-AF65-F5344CB8AC3E}">
        <p14:creationId xmlns:p14="http://schemas.microsoft.com/office/powerpoint/2010/main" val="3308475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Título 6"/>
          <p:cNvSpPr>
            <a:spLocks noGrp="1"/>
          </p:cNvSpPr>
          <p:nvPr>
            <p:ph type="title"/>
          </p:nvPr>
        </p:nvSpPr>
        <p:spPr/>
        <p:txBody>
          <a:bodyPr rtlCol="0"/>
          <a:lstStyle/>
          <a:p>
            <a:r>
              <a:rPr lang="pt-BR" smtClean="0"/>
              <a:t>Clique para editar o estilo do título mestre</a:t>
            </a:r>
            <a:endParaRPr lang="en-US"/>
          </a:p>
        </p:txBody>
      </p:sp>
      <p:sp>
        <p:nvSpPr>
          <p:cNvPr id="4" name="Espaço Reservado para Data 9"/>
          <p:cNvSpPr>
            <a:spLocks noGrp="1"/>
          </p:cNvSpPr>
          <p:nvPr>
            <p:ph type="dt" sz="half" idx="10"/>
          </p:nvPr>
        </p:nvSpPr>
        <p:spPr/>
        <p:txBody>
          <a:bodyPr/>
          <a:lstStyle>
            <a:lvl1pPr>
              <a:defRPr/>
            </a:lvl1pPr>
          </a:lstStyle>
          <a:p>
            <a:pPr>
              <a:defRPr/>
            </a:pPr>
            <a:fld id="{CDCAE121-C0D2-4ACE-B86D-0986074E0C5D}" type="datetimeFigureOut">
              <a:rPr lang="pt-BR"/>
              <a:pPr>
                <a:defRPr/>
              </a:pPr>
              <a:t>13/10/2018</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27A0EEE6-A6FF-4201-B80C-9FCE8E1676CB}" type="slidenum">
              <a:rPr lang="pt-BR"/>
              <a:pPr>
                <a:defRPr/>
              </a:pPr>
              <a:t>‹nº›</a:t>
            </a:fld>
            <a:endParaRPr lang="pt-BR"/>
          </a:p>
        </p:txBody>
      </p:sp>
    </p:spTree>
    <p:extLst>
      <p:ext uri="{BB962C8B-B14F-4D97-AF65-F5344CB8AC3E}">
        <p14:creationId xmlns:p14="http://schemas.microsoft.com/office/powerpoint/2010/main" val="1046158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bg>
      <p:bgRef idx="1002">
        <a:schemeClr val="bg1"/>
      </p:bgRef>
    </p:bg>
    <p:spTree>
      <p:nvGrpSpPr>
        <p:cNvPr id="1" name=""/>
        <p:cNvGrpSpPr/>
        <p:nvPr/>
      </p:nvGrpSpPr>
      <p:grpSpPr>
        <a:xfrm>
          <a:off x="0" y="0"/>
          <a:ext cx="0" cy="0"/>
          <a:chOff x="0" y="0"/>
          <a:chExt cx="0" cy="0"/>
        </a:xfrm>
      </p:grpSpPr>
      <p:sp>
        <p:nvSpPr>
          <p:cNvPr id="4" name="Divisa 3"/>
          <p:cNvSpPr/>
          <p:nvPr/>
        </p:nvSpPr>
        <p:spPr>
          <a:xfrm>
            <a:off x="4848225" y="3005138"/>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Divisa 4"/>
          <p:cNvSpPr/>
          <p:nvPr/>
        </p:nvSpPr>
        <p:spPr>
          <a:xfrm>
            <a:off x="4600575" y="3005138"/>
            <a:ext cx="242888"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Título 1"/>
          <p:cNvSpPr>
            <a:spLocks noGrp="1"/>
          </p:cNvSpPr>
          <p:nvPr>
            <p:ph type="title"/>
          </p:nvPr>
        </p:nvSpPr>
        <p:spPr>
          <a:xfrm>
            <a:off x="963168" y="1059712"/>
            <a:ext cx="103632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5230284" y="2931712"/>
            <a:ext cx="6096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pt-BR" smtClean="0"/>
              <a:t>Clique para editar os estilos do texto mestre</a:t>
            </a:r>
          </a:p>
        </p:txBody>
      </p:sp>
      <p:sp>
        <p:nvSpPr>
          <p:cNvPr id="6" name="Espaço Reservado para Data 3"/>
          <p:cNvSpPr>
            <a:spLocks noGrp="1"/>
          </p:cNvSpPr>
          <p:nvPr>
            <p:ph type="dt" sz="half" idx="10"/>
          </p:nvPr>
        </p:nvSpPr>
        <p:spPr/>
        <p:txBody>
          <a:bodyPr/>
          <a:lstStyle>
            <a:lvl1pPr>
              <a:defRPr/>
            </a:lvl1pPr>
          </a:lstStyle>
          <a:p>
            <a:pPr>
              <a:defRPr/>
            </a:pPr>
            <a:fld id="{776C914F-A508-405B-B9DB-257F7FA90C20}" type="datetimeFigureOut">
              <a:rPr lang="pt-BR"/>
              <a:pPr>
                <a:defRPr/>
              </a:pPr>
              <a:t>13/10/2018</a:t>
            </a:fld>
            <a:endParaRPr lang="pt-BR"/>
          </a:p>
        </p:txBody>
      </p:sp>
      <p:sp>
        <p:nvSpPr>
          <p:cNvPr id="7" name="Espaço Reservado para Rodapé 4"/>
          <p:cNvSpPr>
            <a:spLocks noGrp="1"/>
          </p:cNvSpPr>
          <p:nvPr>
            <p:ph type="ftr" sz="quarter" idx="11"/>
          </p:nvPr>
        </p:nvSpPr>
        <p:spPr/>
        <p:txBody>
          <a:bodyPr/>
          <a:lstStyle>
            <a:lvl1pPr>
              <a:defRPr/>
            </a:lvl1pPr>
          </a:lstStyle>
          <a:p>
            <a:pPr>
              <a:defRPr/>
            </a:pPr>
            <a:endParaRPr lang="pt-BR"/>
          </a:p>
        </p:txBody>
      </p:sp>
      <p:sp>
        <p:nvSpPr>
          <p:cNvPr id="8" name="Espaço Reservado para Número de Slide 5"/>
          <p:cNvSpPr>
            <a:spLocks noGrp="1"/>
          </p:cNvSpPr>
          <p:nvPr>
            <p:ph type="sldNum" sz="quarter" idx="12"/>
          </p:nvPr>
        </p:nvSpPr>
        <p:spPr/>
        <p:txBody>
          <a:bodyPr/>
          <a:lstStyle>
            <a:lvl1pPr>
              <a:defRPr/>
            </a:lvl1pPr>
          </a:lstStyle>
          <a:p>
            <a:pPr>
              <a:defRPr/>
            </a:pPr>
            <a:fld id="{E30037BE-485A-40E1-92CB-C15055C89B4C}" type="slidenum">
              <a:rPr lang="pt-BR"/>
              <a:pPr>
                <a:defRPr/>
              </a:pPr>
              <a:t>‹nº›</a:t>
            </a:fld>
            <a:endParaRPr lang="pt-BR"/>
          </a:p>
        </p:txBody>
      </p:sp>
    </p:spTree>
    <p:extLst>
      <p:ext uri="{BB962C8B-B14F-4D97-AF65-F5344CB8AC3E}">
        <p14:creationId xmlns:p14="http://schemas.microsoft.com/office/powerpoint/2010/main" val="183352073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bg>
      <p:bgRef idx="1002">
        <a:schemeClr val="bg1"/>
      </p:bgRef>
    </p:bg>
    <p:spTree>
      <p:nvGrpSpPr>
        <p:cNvPr id="1" name=""/>
        <p:cNvGrpSpPr/>
        <p:nvPr/>
      </p:nvGrpSpPr>
      <p:grpSpPr>
        <a:xfrm>
          <a:off x="0" y="0"/>
          <a:ext cx="0" cy="0"/>
          <a:chOff x="0" y="0"/>
          <a:chExt cx="0" cy="0"/>
        </a:xfrm>
      </p:grpSpPr>
      <p:sp>
        <p:nvSpPr>
          <p:cNvPr id="3" name="Espaço Reservado para Conteúdo 2"/>
          <p:cNvSpPr>
            <a:spLocks noGrp="1"/>
          </p:cNvSpPr>
          <p:nvPr>
            <p:ph sz="half" idx="1"/>
          </p:nvPr>
        </p:nvSpPr>
        <p:spPr>
          <a:xfrm>
            <a:off x="609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Conteúdo 3"/>
          <p:cNvSpPr>
            <a:spLocks noGrp="1"/>
          </p:cNvSpPr>
          <p:nvPr>
            <p:ph sz="half" idx="2"/>
          </p:nvPr>
        </p:nvSpPr>
        <p:spPr>
          <a:xfrm>
            <a:off x="6197600" y="1481329"/>
            <a:ext cx="5384800" cy="4525963"/>
          </a:xfrm>
        </p:spPr>
        <p:txBody>
          <a:bodyPr/>
          <a:lstStyle>
            <a:lvl1pPr>
              <a:defRPr sz="2800"/>
            </a:lvl1pPr>
            <a:lvl2pPr>
              <a:defRPr sz="2400"/>
            </a:lvl2pPr>
            <a:lvl3pPr>
              <a:defRPr sz="2000"/>
            </a:lvl3pPr>
            <a:lvl4pPr>
              <a:defRPr sz="1800"/>
            </a:lvl4pPr>
            <a:lvl5pPr>
              <a:defRPr sz="18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8" name="Título 7"/>
          <p:cNvSpPr>
            <a:spLocks noGrp="1"/>
          </p:cNvSpPr>
          <p:nvPr>
            <p:ph type="title"/>
          </p:nvPr>
        </p:nvSpPr>
        <p:spPr/>
        <p:txBody>
          <a:bodyPr rtlCol="0"/>
          <a:lstStyle/>
          <a:p>
            <a:r>
              <a:rPr lang="pt-BR" smtClean="0"/>
              <a:t>Clique para editar o estilo do título mestre</a:t>
            </a:r>
            <a:endParaRPr lang="en-US"/>
          </a:p>
        </p:txBody>
      </p:sp>
      <p:sp>
        <p:nvSpPr>
          <p:cNvPr id="5" name="Espaço Reservado para Data 4"/>
          <p:cNvSpPr>
            <a:spLocks noGrp="1"/>
          </p:cNvSpPr>
          <p:nvPr>
            <p:ph type="dt" sz="half" idx="10"/>
          </p:nvPr>
        </p:nvSpPr>
        <p:spPr/>
        <p:txBody>
          <a:bodyPr/>
          <a:lstStyle>
            <a:lvl1pPr>
              <a:defRPr/>
            </a:lvl1pPr>
          </a:lstStyle>
          <a:p>
            <a:pPr>
              <a:defRPr/>
            </a:pPr>
            <a:fld id="{2E0F6FA8-55D8-4F4D-A6BA-AA99E6F46305}" type="datetimeFigureOut">
              <a:rPr lang="pt-BR"/>
              <a:pPr>
                <a:defRPr/>
              </a:pPr>
              <a:t>13/10/2018</a:t>
            </a:fld>
            <a:endParaRPr lang="pt-BR"/>
          </a:p>
        </p:txBody>
      </p:sp>
      <p:sp>
        <p:nvSpPr>
          <p:cNvPr id="6" name="Espaço Reservado para Rodapé 5"/>
          <p:cNvSpPr>
            <a:spLocks noGrp="1"/>
          </p:cNvSpPr>
          <p:nvPr>
            <p:ph type="ftr" sz="quarter" idx="11"/>
          </p:nvPr>
        </p:nvSpPr>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lstStyle>
          <a:p>
            <a:pPr>
              <a:defRPr/>
            </a:pPr>
            <a:fld id="{F3B01648-7A8C-443C-9CE6-D091A5B79152}" type="slidenum">
              <a:rPr lang="pt-BR"/>
              <a:pPr>
                <a:defRPr/>
              </a:pPr>
              <a:t>‹nº›</a:t>
            </a:fld>
            <a:endParaRPr lang="pt-BR"/>
          </a:p>
        </p:txBody>
      </p:sp>
    </p:spTree>
    <p:extLst>
      <p:ext uri="{BB962C8B-B14F-4D97-AF65-F5344CB8AC3E}">
        <p14:creationId xmlns:p14="http://schemas.microsoft.com/office/powerpoint/2010/main" val="2769561972"/>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609600" y="273050"/>
            <a:ext cx="10972800" cy="1143000"/>
          </a:xfrm>
        </p:spPr>
        <p:txBody>
          <a:bodyPr/>
          <a:lstStyle>
            <a:lvl1pPr>
              <a:defRPr/>
            </a:lvl1pPr>
            <a:extLst/>
          </a:lstStyle>
          <a:p>
            <a:r>
              <a:rPr lang="pt-BR" smtClean="0"/>
              <a:t>Clique para editar o estilo do título mestre</a:t>
            </a:r>
            <a:endParaRPr lang="en-US"/>
          </a:p>
        </p:txBody>
      </p:sp>
      <p:sp>
        <p:nvSpPr>
          <p:cNvPr id="3" name="Espaço Reservado para Texto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4" name="Espaço Reservado para Texto 3"/>
          <p:cNvSpPr>
            <a:spLocks noGrp="1"/>
          </p:cNvSpPr>
          <p:nvPr>
            <p:ph type="body" sz="half" idx="3"/>
          </p:nvPr>
        </p:nvSpPr>
        <p:spPr>
          <a:xfrm>
            <a:off x="6193369"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pt-BR" smtClean="0"/>
              <a:t>Clique para editar os estilos do texto mestre</a:t>
            </a:r>
          </a:p>
        </p:txBody>
      </p:sp>
      <p:sp>
        <p:nvSpPr>
          <p:cNvPr id="5" name="Espaço Reservado para Conteúdo 4"/>
          <p:cNvSpPr>
            <a:spLocks noGrp="1"/>
          </p:cNvSpPr>
          <p:nvPr>
            <p:ph sz="quarter" idx="2"/>
          </p:nvPr>
        </p:nvSpPr>
        <p:spPr>
          <a:xfrm>
            <a:off x="609600" y="1444295"/>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Espaço Reservado para Conteúdo 5"/>
          <p:cNvSpPr>
            <a:spLocks noGrp="1"/>
          </p:cNvSpPr>
          <p:nvPr>
            <p:ph sz="quarter" idx="4"/>
          </p:nvPr>
        </p:nvSpPr>
        <p:spPr>
          <a:xfrm>
            <a:off x="6193368" y="1444295"/>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Espaço Reservado para Data 6"/>
          <p:cNvSpPr>
            <a:spLocks noGrp="1"/>
          </p:cNvSpPr>
          <p:nvPr>
            <p:ph type="dt" sz="half" idx="10"/>
          </p:nvPr>
        </p:nvSpPr>
        <p:spPr/>
        <p:txBody>
          <a:bodyPr/>
          <a:lstStyle>
            <a:lvl1pPr>
              <a:defRPr/>
            </a:lvl1pPr>
          </a:lstStyle>
          <a:p>
            <a:pPr>
              <a:defRPr/>
            </a:pPr>
            <a:fld id="{CD853C34-40EE-4BFB-AF0B-710DF71FEFF3}" type="datetimeFigureOut">
              <a:rPr lang="pt-BR"/>
              <a:pPr>
                <a:defRPr/>
              </a:pPr>
              <a:t>13/10/2018</a:t>
            </a:fld>
            <a:endParaRPr lang="pt-BR"/>
          </a:p>
        </p:txBody>
      </p:sp>
      <p:sp>
        <p:nvSpPr>
          <p:cNvPr id="8" name="Espaço Reservado para Rodapé 7"/>
          <p:cNvSpPr>
            <a:spLocks noGrp="1"/>
          </p:cNvSpPr>
          <p:nvPr>
            <p:ph type="ftr" sz="quarter" idx="11"/>
          </p:nvPr>
        </p:nvSpPr>
        <p:spPr/>
        <p:txBody>
          <a:bodyPr/>
          <a:lstStyle>
            <a:lvl1pPr>
              <a:defRPr/>
            </a:lvl1pPr>
          </a:lstStyle>
          <a:p>
            <a:pPr>
              <a:defRPr/>
            </a:pPr>
            <a:endParaRPr lang="pt-BR"/>
          </a:p>
        </p:txBody>
      </p:sp>
      <p:sp>
        <p:nvSpPr>
          <p:cNvPr id="9" name="Espaço Reservado para Número de Slide 8"/>
          <p:cNvSpPr>
            <a:spLocks noGrp="1"/>
          </p:cNvSpPr>
          <p:nvPr>
            <p:ph type="sldNum" sz="quarter" idx="12"/>
          </p:nvPr>
        </p:nvSpPr>
        <p:spPr/>
        <p:txBody>
          <a:bodyPr/>
          <a:lstStyle>
            <a:lvl1pPr>
              <a:defRPr/>
            </a:lvl1pPr>
          </a:lstStyle>
          <a:p>
            <a:pPr>
              <a:defRPr/>
            </a:pPr>
            <a:fld id="{06E14158-4A32-4806-BF2C-A745A9F8C219}" type="slidenum">
              <a:rPr lang="pt-BR"/>
              <a:pPr>
                <a:defRPr/>
              </a:pPr>
              <a:t>‹nº›</a:t>
            </a:fld>
            <a:endParaRPr lang="pt-BR"/>
          </a:p>
        </p:txBody>
      </p:sp>
    </p:spTree>
    <p:extLst>
      <p:ext uri="{BB962C8B-B14F-4D97-AF65-F5344CB8AC3E}">
        <p14:creationId xmlns:p14="http://schemas.microsoft.com/office/powerpoint/2010/main" val="1591460465"/>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bg>
      <p:bgRef idx="1002">
        <a:schemeClr val="bg1"/>
      </p:bgRef>
    </p:bg>
    <p:spTree>
      <p:nvGrpSpPr>
        <p:cNvPr id="1" name=""/>
        <p:cNvGrpSpPr/>
        <p:nvPr/>
      </p:nvGrpSpPr>
      <p:grpSpPr>
        <a:xfrm>
          <a:off x="0" y="0"/>
          <a:ext cx="0" cy="0"/>
          <a:chOff x="0" y="0"/>
          <a:chExt cx="0" cy="0"/>
        </a:xfrm>
      </p:grpSpPr>
      <p:sp>
        <p:nvSpPr>
          <p:cNvPr id="6" name="Título 5"/>
          <p:cNvSpPr>
            <a:spLocks noGrp="1"/>
          </p:cNvSpPr>
          <p:nvPr>
            <p:ph type="title"/>
          </p:nvPr>
        </p:nvSpPr>
        <p:spPr/>
        <p:txBody>
          <a:bodyPr rtlCol="0"/>
          <a:lstStyle/>
          <a:p>
            <a:r>
              <a:rPr lang="pt-BR" smtClean="0"/>
              <a:t>Clique para editar o estilo do título mestre</a:t>
            </a:r>
            <a:endParaRPr lang="en-US"/>
          </a:p>
        </p:txBody>
      </p:sp>
      <p:sp>
        <p:nvSpPr>
          <p:cNvPr id="3" name="Espaço Reservado para Data 2"/>
          <p:cNvSpPr>
            <a:spLocks noGrp="1"/>
          </p:cNvSpPr>
          <p:nvPr>
            <p:ph type="dt" sz="half" idx="10"/>
          </p:nvPr>
        </p:nvSpPr>
        <p:spPr/>
        <p:txBody>
          <a:bodyPr/>
          <a:lstStyle>
            <a:lvl1pPr>
              <a:defRPr/>
            </a:lvl1pPr>
          </a:lstStyle>
          <a:p>
            <a:pPr>
              <a:defRPr/>
            </a:pPr>
            <a:fld id="{F66C6A3E-61B4-4CF9-8564-97F6C3B3777A}" type="datetimeFigureOut">
              <a:rPr lang="pt-BR"/>
              <a:pPr>
                <a:defRPr/>
              </a:pPr>
              <a:t>13/10/2018</a:t>
            </a:fld>
            <a:endParaRPr lang="pt-BR"/>
          </a:p>
        </p:txBody>
      </p:sp>
      <p:sp>
        <p:nvSpPr>
          <p:cNvPr id="4" name="Espaço Reservado para Rodapé 3"/>
          <p:cNvSpPr>
            <a:spLocks noGrp="1"/>
          </p:cNvSpPr>
          <p:nvPr>
            <p:ph type="ftr" sz="quarter" idx="11"/>
          </p:nvPr>
        </p:nvSpPr>
        <p:spPr/>
        <p:txBody>
          <a:bodyPr/>
          <a:lstStyle>
            <a:lvl1pPr>
              <a:defRPr/>
            </a:lvl1pPr>
          </a:lstStyle>
          <a:p>
            <a:pPr>
              <a:defRPr/>
            </a:pPr>
            <a:endParaRPr lang="pt-BR"/>
          </a:p>
        </p:txBody>
      </p:sp>
      <p:sp>
        <p:nvSpPr>
          <p:cNvPr id="5" name="Espaço Reservado para Número de Slide 4"/>
          <p:cNvSpPr>
            <a:spLocks noGrp="1"/>
          </p:cNvSpPr>
          <p:nvPr>
            <p:ph type="sldNum" sz="quarter" idx="12"/>
          </p:nvPr>
        </p:nvSpPr>
        <p:spPr/>
        <p:txBody>
          <a:bodyPr/>
          <a:lstStyle>
            <a:lvl1pPr>
              <a:defRPr/>
            </a:lvl1pPr>
          </a:lstStyle>
          <a:p>
            <a:pPr>
              <a:defRPr/>
            </a:pPr>
            <a:fld id="{9FF57A24-F2D1-49D0-8EAC-895EB28BB669}" type="slidenum">
              <a:rPr lang="pt-BR"/>
              <a:pPr>
                <a:defRPr/>
              </a:pPr>
              <a:t>‹nº›</a:t>
            </a:fld>
            <a:endParaRPr lang="pt-BR"/>
          </a:p>
        </p:txBody>
      </p:sp>
    </p:spTree>
    <p:extLst>
      <p:ext uri="{BB962C8B-B14F-4D97-AF65-F5344CB8AC3E}">
        <p14:creationId xmlns:p14="http://schemas.microsoft.com/office/powerpoint/2010/main" val="3943403903"/>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9"/>
          <p:cNvSpPr>
            <a:spLocks noGrp="1"/>
          </p:cNvSpPr>
          <p:nvPr>
            <p:ph type="dt" sz="half" idx="10"/>
          </p:nvPr>
        </p:nvSpPr>
        <p:spPr/>
        <p:txBody>
          <a:bodyPr/>
          <a:lstStyle>
            <a:lvl1pPr>
              <a:defRPr/>
            </a:lvl1pPr>
          </a:lstStyle>
          <a:p>
            <a:pPr>
              <a:defRPr/>
            </a:pPr>
            <a:fld id="{8A63CF35-2092-4FD1-8ACF-E897C057EB51}" type="datetimeFigureOut">
              <a:rPr lang="pt-BR"/>
              <a:pPr>
                <a:defRPr/>
              </a:pPr>
              <a:t>13/10/2018</a:t>
            </a:fld>
            <a:endParaRPr lang="pt-BR"/>
          </a:p>
        </p:txBody>
      </p:sp>
      <p:sp>
        <p:nvSpPr>
          <p:cNvPr id="3" name="Espaço Reservado para Rodapé 21"/>
          <p:cNvSpPr>
            <a:spLocks noGrp="1"/>
          </p:cNvSpPr>
          <p:nvPr>
            <p:ph type="ftr" sz="quarter" idx="11"/>
          </p:nvPr>
        </p:nvSpPr>
        <p:spPr/>
        <p:txBody>
          <a:bodyPr/>
          <a:lstStyle>
            <a:lvl1pPr>
              <a:defRPr/>
            </a:lvl1pPr>
          </a:lstStyle>
          <a:p>
            <a:pPr>
              <a:defRPr/>
            </a:pPr>
            <a:endParaRPr lang="pt-BR"/>
          </a:p>
        </p:txBody>
      </p:sp>
      <p:sp>
        <p:nvSpPr>
          <p:cNvPr id="4" name="Espaço Reservado para Número de Slide 17"/>
          <p:cNvSpPr>
            <a:spLocks noGrp="1"/>
          </p:cNvSpPr>
          <p:nvPr>
            <p:ph type="sldNum" sz="quarter" idx="12"/>
          </p:nvPr>
        </p:nvSpPr>
        <p:spPr/>
        <p:txBody>
          <a:bodyPr/>
          <a:lstStyle>
            <a:lvl1pPr>
              <a:defRPr/>
            </a:lvl1pPr>
          </a:lstStyle>
          <a:p>
            <a:pPr>
              <a:defRPr/>
            </a:pPr>
            <a:fld id="{CF4B72C9-4BE3-4FCE-A375-BB1CBB507E7A}" type="slidenum">
              <a:rPr lang="pt-BR"/>
              <a:pPr>
                <a:defRPr/>
              </a:pPr>
              <a:t>‹nº›</a:t>
            </a:fld>
            <a:endParaRPr lang="pt-BR"/>
          </a:p>
        </p:txBody>
      </p:sp>
    </p:spTree>
    <p:extLst>
      <p:ext uri="{BB962C8B-B14F-4D97-AF65-F5344CB8AC3E}">
        <p14:creationId xmlns:p14="http://schemas.microsoft.com/office/powerpoint/2010/main" val="3590682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bg>
      <p:bgRef idx="1003">
        <a:schemeClr val="bg1"/>
      </p:bgRef>
    </p:bg>
    <p:spTree>
      <p:nvGrpSpPr>
        <p:cNvPr id="1" name=""/>
        <p:cNvGrpSpPr/>
        <p:nvPr/>
      </p:nvGrpSpPr>
      <p:grpSpPr>
        <a:xfrm>
          <a:off x="0" y="0"/>
          <a:ext cx="0" cy="0"/>
          <a:chOff x="0" y="0"/>
          <a:chExt cx="0" cy="0"/>
        </a:xfrm>
      </p:grpSpPr>
      <p:sp>
        <p:nvSpPr>
          <p:cNvPr id="2" name="Título 1"/>
          <p:cNvSpPr>
            <a:spLocks noGrp="1"/>
          </p:cNvSpPr>
          <p:nvPr>
            <p:ph type="title"/>
          </p:nvPr>
        </p:nvSpPr>
        <p:spPr>
          <a:xfrm>
            <a:off x="1219200" y="4876800"/>
            <a:ext cx="9975701" cy="457200"/>
          </a:xfrm>
        </p:spPr>
        <p:txBody>
          <a:bodyPr anchor="t">
            <a:noAutofit/>
            <a:sp3d prstMaterial="softEdge">
              <a:bevelT w="0" h="0"/>
            </a:sp3d>
          </a:bodyPr>
          <a:lstStyle>
            <a:lvl1pPr algn="r">
              <a:buNone/>
              <a:defRPr sz="2500" b="0">
                <a:solidFill>
                  <a:schemeClr val="accent1"/>
                </a:solidFill>
                <a:effectLst/>
              </a:defRPr>
            </a:lvl1pPr>
            <a:extLst/>
          </a:lstStyle>
          <a:p>
            <a:r>
              <a:rPr lang="pt-BR" smtClean="0"/>
              <a:t>Clique para editar o estilo do título mestre</a:t>
            </a:r>
            <a:endParaRPr lang="en-US"/>
          </a:p>
        </p:txBody>
      </p:sp>
      <p:sp>
        <p:nvSpPr>
          <p:cNvPr id="3" name="Espaço Reservado para Texto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pt-BR" smtClean="0"/>
              <a:t>Clique para editar os estilos do texto mestre</a:t>
            </a:r>
          </a:p>
        </p:txBody>
      </p:sp>
      <p:sp>
        <p:nvSpPr>
          <p:cNvPr id="4" name="Espaço Reservado para Conteúdo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4"/>
          <p:cNvSpPr>
            <a:spLocks noGrp="1"/>
          </p:cNvSpPr>
          <p:nvPr>
            <p:ph type="dt" sz="half" idx="10"/>
          </p:nvPr>
        </p:nvSpPr>
        <p:spPr/>
        <p:txBody>
          <a:bodyPr/>
          <a:lstStyle>
            <a:lvl1pPr>
              <a:defRPr/>
            </a:lvl1pPr>
          </a:lstStyle>
          <a:p>
            <a:pPr>
              <a:defRPr/>
            </a:pPr>
            <a:fld id="{48C40824-49F4-4E3B-B90F-4DDEEA580259}" type="datetimeFigureOut">
              <a:rPr lang="pt-BR"/>
              <a:pPr>
                <a:defRPr/>
              </a:pPr>
              <a:t>13/10/2018</a:t>
            </a:fld>
            <a:endParaRPr lang="pt-BR"/>
          </a:p>
        </p:txBody>
      </p:sp>
      <p:sp>
        <p:nvSpPr>
          <p:cNvPr id="6" name="Espaço Reservado para Rodapé 5"/>
          <p:cNvSpPr>
            <a:spLocks noGrp="1"/>
          </p:cNvSpPr>
          <p:nvPr>
            <p:ph type="ftr" sz="quarter" idx="11"/>
          </p:nvPr>
        </p:nvSpPr>
        <p:spPr/>
        <p:txBody>
          <a:bodyPr/>
          <a:lstStyle>
            <a:lvl1pPr>
              <a:defRPr/>
            </a:lvl1pPr>
          </a:lstStyle>
          <a:p>
            <a:pPr>
              <a:defRPr/>
            </a:pPr>
            <a:endParaRPr lang="pt-BR"/>
          </a:p>
        </p:txBody>
      </p:sp>
      <p:sp>
        <p:nvSpPr>
          <p:cNvPr id="7" name="Espaço Reservado para Número de Slide 6"/>
          <p:cNvSpPr>
            <a:spLocks noGrp="1"/>
          </p:cNvSpPr>
          <p:nvPr>
            <p:ph type="sldNum" sz="quarter" idx="12"/>
          </p:nvPr>
        </p:nvSpPr>
        <p:spPr/>
        <p:txBody>
          <a:bodyPr/>
          <a:lstStyle>
            <a:lvl1pPr>
              <a:defRPr/>
            </a:lvl1pPr>
          </a:lstStyle>
          <a:p>
            <a:pPr>
              <a:defRPr/>
            </a:pPr>
            <a:fld id="{05C5812F-DAFF-494C-872B-C4DD68CCF8F2}" type="slidenum">
              <a:rPr lang="pt-BR"/>
              <a:pPr>
                <a:defRPr/>
              </a:pPr>
              <a:t>‹nº›</a:t>
            </a:fld>
            <a:endParaRPr lang="pt-BR"/>
          </a:p>
        </p:txBody>
      </p:sp>
    </p:spTree>
    <p:extLst>
      <p:ext uri="{BB962C8B-B14F-4D97-AF65-F5344CB8AC3E}">
        <p14:creationId xmlns:p14="http://schemas.microsoft.com/office/powerpoint/2010/main" val="3883498849"/>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bg>
      <p:bgRef idx="1002">
        <a:schemeClr val="bg1"/>
      </p:bgRef>
    </p:bg>
    <p:spTree>
      <p:nvGrpSpPr>
        <p:cNvPr id="1" name=""/>
        <p:cNvGrpSpPr/>
        <p:nvPr/>
      </p:nvGrpSpPr>
      <p:grpSpPr>
        <a:xfrm>
          <a:off x="0" y="0"/>
          <a:ext cx="0" cy="0"/>
          <a:chOff x="0" y="0"/>
          <a:chExt cx="0" cy="0"/>
        </a:xfrm>
      </p:grpSpPr>
      <p:sp>
        <p:nvSpPr>
          <p:cNvPr id="5" name="Forma livre 4"/>
          <p:cNvSpPr>
            <a:spLocks/>
          </p:cNvSpPr>
          <p:nvPr/>
        </p:nvSpPr>
        <p:spPr bwMode="auto">
          <a:xfrm>
            <a:off x="665163" y="5945188"/>
            <a:ext cx="6588125"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Forma livre 15"/>
          <p:cNvSpPr>
            <a:spLocks/>
          </p:cNvSpPr>
          <p:nvPr/>
        </p:nvSpPr>
        <p:spPr bwMode="auto">
          <a:xfrm>
            <a:off x="647700" y="5938838"/>
            <a:ext cx="4921250"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7" name="Triângulo retângulo 6"/>
          <p:cNvSpPr>
            <a:spLocks/>
          </p:cNvSpPr>
          <p:nvPr/>
        </p:nvSpPr>
        <p:spPr bwMode="auto">
          <a:xfrm>
            <a:off x="-8056" y="5791253"/>
            <a:ext cx="4536419"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Conector reto 7"/>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Divisa 8"/>
          <p:cNvSpPr/>
          <p:nvPr/>
        </p:nvSpPr>
        <p:spPr>
          <a:xfrm>
            <a:off x="11552238" y="4987925"/>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Divisa 9"/>
          <p:cNvSpPr/>
          <p:nvPr/>
        </p:nvSpPr>
        <p:spPr>
          <a:xfrm>
            <a:off x="11303000" y="4987925"/>
            <a:ext cx="244475"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Espaço Reservado para Texto 3"/>
          <p:cNvSpPr>
            <a:spLocks noGrp="1"/>
          </p:cNvSpPr>
          <p:nvPr>
            <p:ph type="body" sz="half" idx="2"/>
          </p:nvPr>
        </p:nvSpPr>
        <p:spPr>
          <a:xfrm>
            <a:off x="1521643" y="5443402"/>
            <a:ext cx="95504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pt-BR" smtClean="0"/>
              <a:t>Clique para editar os estilos do texto mestre</a:t>
            </a:r>
          </a:p>
        </p:txBody>
      </p:sp>
      <p:sp>
        <p:nvSpPr>
          <p:cNvPr id="3" name="Espaço Reservado para Imagem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pt-BR" noProof="0" smtClean="0"/>
              <a:t>Clique no ícone para adicionar uma imagem</a:t>
            </a:r>
            <a:endParaRPr lang="en-US" noProof="0" dirty="0"/>
          </a:p>
        </p:txBody>
      </p:sp>
      <p:sp>
        <p:nvSpPr>
          <p:cNvPr id="2" name="Título 1"/>
          <p:cNvSpPr>
            <a:spLocks noGrp="1"/>
          </p:cNvSpPr>
          <p:nvPr>
            <p:ph type="title"/>
          </p:nvPr>
        </p:nvSpPr>
        <p:spPr>
          <a:xfrm>
            <a:off x="304800"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pt-BR" smtClean="0"/>
              <a:t>Clique para editar o estilo do título mestre</a:t>
            </a:r>
            <a:endParaRPr lang="en-US"/>
          </a:p>
        </p:txBody>
      </p:sp>
      <p:sp>
        <p:nvSpPr>
          <p:cNvPr id="11" name="Espaço Reservado para Data 4"/>
          <p:cNvSpPr>
            <a:spLocks noGrp="1"/>
          </p:cNvSpPr>
          <p:nvPr>
            <p:ph type="dt" sz="half" idx="10"/>
          </p:nvPr>
        </p:nvSpPr>
        <p:spPr/>
        <p:txBody>
          <a:bodyPr/>
          <a:lstStyle>
            <a:lvl1pPr>
              <a:defRPr smtClean="0">
                <a:solidFill>
                  <a:schemeClr val="tx1"/>
                </a:solidFill>
              </a:defRPr>
            </a:lvl1pPr>
            <a:extLst/>
          </a:lstStyle>
          <a:p>
            <a:pPr>
              <a:defRPr/>
            </a:pPr>
            <a:fld id="{9546A1CF-C214-4486-B333-AD562CB9C7FE}" type="datetimeFigureOut">
              <a:rPr lang="pt-BR"/>
              <a:pPr>
                <a:defRPr/>
              </a:pPr>
              <a:t>13/10/2018</a:t>
            </a:fld>
            <a:endParaRPr lang="pt-BR"/>
          </a:p>
        </p:txBody>
      </p:sp>
      <p:sp>
        <p:nvSpPr>
          <p:cNvPr id="12" name="Espaço Reservado para Rodapé 5"/>
          <p:cNvSpPr>
            <a:spLocks noGrp="1"/>
          </p:cNvSpPr>
          <p:nvPr>
            <p:ph type="ftr" sz="quarter" idx="11"/>
          </p:nvPr>
        </p:nvSpPr>
        <p:spPr/>
        <p:txBody>
          <a:bodyPr/>
          <a:lstStyle>
            <a:lvl1pPr>
              <a:defRPr>
                <a:solidFill>
                  <a:schemeClr val="tx1"/>
                </a:solidFill>
              </a:defRPr>
            </a:lvl1pPr>
            <a:extLst/>
          </a:lstStyle>
          <a:p>
            <a:pPr>
              <a:defRPr/>
            </a:pPr>
            <a:endParaRPr lang="pt-BR"/>
          </a:p>
        </p:txBody>
      </p:sp>
      <p:sp>
        <p:nvSpPr>
          <p:cNvPr id="13" name="Espaço Reservado para Número de Slide 6"/>
          <p:cNvSpPr>
            <a:spLocks noGrp="1"/>
          </p:cNvSpPr>
          <p:nvPr>
            <p:ph type="sldNum" sz="quarter" idx="12"/>
          </p:nvPr>
        </p:nvSpPr>
        <p:spPr/>
        <p:txBody>
          <a:bodyPr/>
          <a:lstStyle>
            <a:lvl1pPr>
              <a:defRPr smtClean="0">
                <a:solidFill>
                  <a:schemeClr val="tx1"/>
                </a:solidFill>
              </a:defRPr>
            </a:lvl1pPr>
            <a:extLst/>
          </a:lstStyle>
          <a:p>
            <a:pPr>
              <a:defRPr/>
            </a:pPr>
            <a:fld id="{8BCFB115-C88A-43D6-A94A-A35084981F12}" type="slidenum">
              <a:rPr lang="pt-BR"/>
              <a:pPr>
                <a:defRPr/>
              </a:pPr>
              <a:t>‹nº›</a:t>
            </a:fld>
            <a:endParaRPr lang="pt-BR"/>
          </a:p>
        </p:txBody>
      </p:sp>
    </p:spTree>
    <p:extLst>
      <p:ext uri="{BB962C8B-B14F-4D97-AF65-F5344CB8AC3E}">
        <p14:creationId xmlns:p14="http://schemas.microsoft.com/office/powerpoint/2010/main" val="235945011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609600" y="1481330"/>
            <a:ext cx="10972800" cy="4386071"/>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01AAE1CC-6646-4BE4-9554-23BCFF26B0CB}" type="datetimeFigureOut">
              <a:rPr lang="pt-BR"/>
              <a:pPr>
                <a:defRPr/>
              </a:pPr>
              <a:t>13/10/2018</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3186BE7C-5023-4465-9774-643BAA15C5C8}" type="slidenum">
              <a:rPr lang="pt-BR"/>
              <a:pPr>
                <a:defRPr/>
              </a:pPr>
              <a:t>‹nº›</a:t>
            </a:fld>
            <a:endParaRPr lang="pt-BR"/>
          </a:p>
        </p:txBody>
      </p:sp>
    </p:spTree>
    <p:extLst>
      <p:ext uri="{BB962C8B-B14F-4D97-AF65-F5344CB8AC3E}">
        <p14:creationId xmlns:p14="http://schemas.microsoft.com/office/powerpoint/2010/main" val="1436586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9125351" y="274641"/>
            <a:ext cx="2369960" cy="5592761"/>
          </a:xfrm>
        </p:spPr>
        <p:txBody>
          <a:bodyPr vert="eaVert"/>
          <a:lstStyle/>
          <a:p>
            <a:r>
              <a:rPr lang="pt-BR" smtClean="0"/>
              <a:t>Clique para editar o estilo do título mestre</a:t>
            </a:r>
            <a:endParaRPr lang="en-US"/>
          </a:p>
        </p:txBody>
      </p:sp>
      <p:sp>
        <p:nvSpPr>
          <p:cNvPr id="3" name="Espaço Reservado para Texto Vertical 2"/>
          <p:cNvSpPr>
            <a:spLocks noGrp="1"/>
          </p:cNvSpPr>
          <p:nvPr>
            <p:ph type="body" orient="vert" idx="1"/>
          </p:nvPr>
        </p:nvSpPr>
        <p:spPr>
          <a:xfrm>
            <a:off x="609600" y="274641"/>
            <a:ext cx="8432800" cy="5592760"/>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9"/>
          <p:cNvSpPr>
            <a:spLocks noGrp="1"/>
          </p:cNvSpPr>
          <p:nvPr>
            <p:ph type="dt" sz="half" idx="10"/>
          </p:nvPr>
        </p:nvSpPr>
        <p:spPr/>
        <p:txBody>
          <a:bodyPr/>
          <a:lstStyle>
            <a:lvl1pPr>
              <a:defRPr/>
            </a:lvl1pPr>
          </a:lstStyle>
          <a:p>
            <a:pPr>
              <a:defRPr/>
            </a:pPr>
            <a:fld id="{E27732E8-E124-4BDB-A4A1-4DA70B891F71}" type="datetimeFigureOut">
              <a:rPr lang="pt-BR"/>
              <a:pPr>
                <a:defRPr/>
              </a:pPr>
              <a:t>13/10/2018</a:t>
            </a:fld>
            <a:endParaRPr lang="pt-BR"/>
          </a:p>
        </p:txBody>
      </p:sp>
      <p:sp>
        <p:nvSpPr>
          <p:cNvPr id="5" name="Espaço Reservado para Rodapé 21"/>
          <p:cNvSpPr>
            <a:spLocks noGrp="1"/>
          </p:cNvSpPr>
          <p:nvPr>
            <p:ph type="ftr" sz="quarter" idx="11"/>
          </p:nvPr>
        </p:nvSpPr>
        <p:spPr/>
        <p:txBody>
          <a:bodyPr/>
          <a:lstStyle>
            <a:lvl1pPr>
              <a:defRPr/>
            </a:lvl1pPr>
          </a:lstStyle>
          <a:p>
            <a:pPr>
              <a:defRPr/>
            </a:pPr>
            <a:endParaRPr lang="pt-BR"/>
          </a:p>
        </p:txBody>
      </p:sp>
      <p:sp>
        <p:nvSpPr>
          <p:cNvPr id="6" name="Espaço Reservado para Número de Slide 17"/>
          <p:cNvSpPr>
            <a:spLocks noGrp="1"/>
          </p:cNvSpPr>
          <p:nvPr>
            <p:ph type="sldNum" sz="quarter" idx="12"/>
          </p:nvPr>
        </p:nvSpPr>
        <p:spPr/>
        <p:txBody>
          <a:bodyPr/>
          <a:lstStyle>
            <a:lvl1pPr>
              <a:defRPr/>
            </a:lvl1pPr>
          </a:lstStyle>
          <a:p>
            <a:pPr>
              <a:defRPr/>
            </a:pPr>
            <a:fld id="{1C2ADFD8-F94B-4B70-B206-1C9A1C758E38}" type="slidenum">
              <a:rPr lang="pt-BR"/>
              <a:pPr>
                <a:defRPr/>
              </a:pPr>
              <a:t>‹nº›</a:t>
            </a:fld>
            <a:endParaRPr lang="pt-BR"/>
          </a:p>
        </p:txBody>
      </p:sp>
    </p:spTree>
    <p:extLst>
      <p:ext uri="{BB962C8B-B14F-4D97-AF65-F5344CB8AC3E}">
        <p14:creationId xmlns:p14="http://schemas.microsoft.com/office/powerpoint/2010/main" val="2820227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914400" y="2130425"/>
            <a:ext cx="10363200" cy="147002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a:xfrm>
            <a:off x="8969375" y="6408738"/>
            <a:ext cx="2560638" cy="365125"/>
          </a:xfrm>
        </p:spPr>
        <p:txBody>
          <a:bodyPr/>
          <a:lstStyle>
            <a:lvl1pPr>
              <a:defRPr/>
            </a:lvl1pPr>
          </a:lstStyle>
          <a:p>
            <a:pPr>
              <a:defRPr/>
            </a:pPr>
            <a:fld id="{D1093F35-97F6-4057-9FDE-1D4F8BBEE6C0}" type="datetimeFigureOut">
              <a:rPr lang="pt-BR"/>
              <a:pPr>
                <a:defRPr/>
              </a:pPr>
              <a:t>13/10/2018</a:t>
            </a:fld>
            <a:endParaRPr lang="pt-BR"/>
          </a:p>
        </p:txBody>
      </p:sp>
      <p:sp>
        <p:nvSpPr>
          <p:cNvPr id="5" name="Espaço Reservado para Rodapé 4"/>
          <p:cNvSpPr>
            <a:spLocks noGrp="1"/>
          </p:cNvSpPr>
          <p:nvPr>
            <p:ph type="ftr" sz="quarter" idx="11"/>
          </p:nvPr>
        </p:nvSpPr>
        <p:spPr>
          <a:xfrm>
            <a:off x="5840413" y="6408738"/>
            <a:ext cx="3133725" cy="365125"/>
          </a:xfrm>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a:xfrm>
            <a:off x="11530013" y="6408738"/>
            <a:ext cx="487362" cy="365125"/>
          </a:xfrm>
        </p:spPr>
        <p:txBody>
          <a:bodyPr/>
          <a:lstStyle>
            <a:lvl1pPr>
              <a:defRPr/>
            </a:lvl1pPr>
          </a:lstStyle>
          <a:p>
            <a:pPr>
              <a:defRPr/>
            </a:pPr>
            <a:fld id="{2198088C-3E97-4A2F-B2BC-7475F6BA21B0}" type="slidenum">
              <a:rPr lang="pt-BR"/>
              <a:pPr>
                <a:defRPr/>
              </a:pPr>
              <a:t>‹nº›</a:t>
            </a:fld>
            <a:endParaRPr lang="pt-BR"/>
          </a:p>
        </p:txBody>
      </p:sp>
    </p:spTree>
    <p:extLst>
      <p:ext uri="{BB962C8B-B14F-4D97-AF65-F5344CB8AC3E}">
        <p14:creationId xmlns:p14="http://schemas.microsoft.com/office/powerpoint/2010/main" val="3931270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orma livre 12"/>
          <p:cNvSpPr>
            <a:spLocks/>
          </p:cNvSpPr>
          <p:nvPr/>
        </p:nvSpPr>
        <p:spPr bwMode="auto">
          <a:xfrm>
            <a:off x="665163" y="5945188"/>
            <a:ext cx="6588125"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27" name="Forma livre 11"/>
          <p:cNvSpPr>
            <a:spLocks/>
          </p:cNvSpPr>
          <p:nvPr/>
        </p:nvSpPr>
        <p:spPr bwMode="auto">
          <a:xfrm>
            <a:off x="647700" y="5938838"/>
            <a:ext cx="4921250" cy="933450"/>
          </a:xfrm>
          <a:custGeom>
            <a:avLst/>
            <a:gdLst>
              <a:gd name="T0" fmla="*/ 0 w 5591"/>
              <a:gd name="T1" fmla="*/ 0 h 588"/>
              <a:gd name="T2" fmla="*/ 5760 w 5591"/>
              <a:gd name="T3" fmla="*/ 0 h 588"/>
              <a:gd name="T4" fmla="*/ 5760 w 5591"/>
              <a:gd name="T5" fmla="*/ 528 h 588"/>
              <a:gd name="T6" fmla="*/ 4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pt-BR"/>
          </a:p>
        </p:txBody>
      </p:sp>
      <p:sp>
        <p:nvSpPr>
          <p:cNvPr id="14" name="Triângulo retângulo 13"/>
          <p:cNvSpPr>
            <a:spLocks/>
          </p:cNvSpPr>
          <p:nvPr/>
        </p:nvSpPr>
        <p:spPr bwMode="auto">
          <a:xfrm>
            <a:off x="-8056" y="5791253"/>
            <a:ext cx="4536419" cy="1080868"/>
          </a:xfrm>
          <a:prstGeom prst="rtTriangle">
            <a:avLst/>
          </a:prstGeom>
          <a:blipFill>
            <a:blip r:embed="rId1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Conector reto 14"/>
          <p:cNvCxnSpPr/>
          <p:nvPr/>
        </p:nvCxnSpPr>
        <p:spPr>
          <a:xfrm>
            <a:off x="-12316" y="5787739"/>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ço Reservado para Título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p>
            <a:r>
              <a:rPr lang="pt-BR" smtClean="0"/>
              <a:t>Clique para editar o estilo do título mestre</a:t>
            </a:r>
            <a:endParaRPr lang="en-US"/>
          </a:p>
        </p:txBody>
      </p:sp>
      <p:sp>
        <p:nvSpPr>
          <p:cNvPr id="1033" name="Espaço Reservado para Texto 29"/>
          <p:cNvSpPr>
            <a:spLocks noGrp="1"/>
          </p:cNvSpPr>
          <p:nvPr>
            <p:ph type="body" idx="1"/>
          </p:nvPr>
        </p:nvSpPr>
        <p:spPr bwMode="auto">
          <a:xfrm>
            <a:off x="609600" y="148113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0" name="Espaço Reservado para Data 9"/>
          <p:cNvSpPr>
            <a:spLocks noGrp="1"/>
          </p:cNvSpPr>
          <p:nvPr>
            <p:ph type="dt" sz="half" idx="2"/>
          </p:nvPr>
        </p:nvSpPr>
        <p:spPr>
          <a:xfrm>
            <a:off x="8969375" y="6408738"/>
            <a:ext cx="2560638" cy="365125"/>
          </a:xfrm>
          <a:prstGeom prst="rect">
            <a:avLst/>
          </a:prstGeom>
        </p:spPr>
        <p:txBody>
          <a:bodyPr vert="horz" anchor="b"/>
          <a:lstStyle>
            <a:lvl1pPr algn="l" eaLnBrk="1" fontAlgn="auto" latinLnBrk="0" hangingPunct="1">
              <a:spcBef>
                <a:spcPts val="0"/>
              </a:spcBef>
              <a:spcAft>
                <a:spcPts val="0"/>
              </a:spcAft>
              <a:defRPr kumimoji="0" sz="1000" smtClean="0">
                <a:solidFill>
                  <a:schemeClr val="tx1"/>
                </a:solidFill>
                <a:latin typeface="+mn-lt"/>
                <a:cs typeface="+mn-cs"/>
              </a:defRPr>
            </a:lvl1pPr>
            <a:extLst/>
          </a:lstStyle>
          <a:p>
            <a:pPr>
              <a:defRPr/>
            </a:pPr>
            <a:fld id="{582D364D-EB30-4A0A-A4ED-2DF13A089D38}" type="datetimeFigureOut">
              <a:rPr lang="pt-BR"/>
              <a:pPr>
                <a:defRPr/>
              </a:pPr>
              <a:t>13/10/2018</a:t>
            </a:fld>
            <a:endParaRPr lang="pt-BR"/>
          </a:p>
        </p:txBody>
      </p:sp>
      <p:sp>
        <p:nvSpPr>
          <p:cNvPr id="22" name="Espaço Reservado para Rodapé 21"/>
          <p:cNvSpPr>
            <a:spLocks noGrp="1"/>
          </p:cNvSpPr>
          <p:nvPr>
            <p:ph type="ftr" sz="quarter" idx="3"/>
          </p:nvPr>
        </p:nvSpPr>
        <p:spPr>
          <a:xfrm>
            <a:off x="5840413" y="6408738"/>
            <a:ext cx="3133725"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endParaRPr lang="pt-BR"/>
          </a:p>
        </p:txBody>
      </p:sp>
      <p:sp>
        <p:nvSpPr>
          <p:cNvPr id="18" name="Espaço Reservado para Número de Slide 17"/>
          <p:cNvSpPr>
            <a:spLocks noGrp="1"/>
          </p:cNvSpPr>
          <p:nvPr>
            <p:ph type="sldNum" sz="quarter" idx="4"/>
          </p:nvPr>
        </p:nvSpPr>
        <p:spPr>
          <a:xfrm>
            <a:off x="11530013" y="6408738"/>
            <a:ext cx="487362" cy="365125"/>
          </a:xfrm>
          <a:prstGeom prst="rect">
            <a:avLst/>
          </a:prstGeom>
        </p:spPr>
        <p:txBody>
          <a:bodyPr vert="horz" anchor="b"/>
          <a:lstStyle>
            <a:lvl1pPr algn="r" eaLnBrk="1" fontAlgn="auto" latinLnBrk="0" hangingPunct="1">
              <a:spcBef>
                <a:spcPts val="0"/>
              </a:spcBef>
              <a:spcAft>
                <a:spcPts val="0"/>
              </a:spcAft>
              <a:defRPr kumimoji="0" sz="1000" b="0" smtClean="0">
                <a:solidFill>
                  <a:schemeClr val="tx1"/>
                </a:solidFill>
                <a:latin typeface="+mn-lt"/>
                <a:cs typeface="+mn-cs"/>
              </a:defRPr>
            </a:lvl1pPr>
            <a:extLst/>
          </a:lstStyle>
          <a:p>
            <a:pPr>
              <a:defRPr/>
            </a:pPr>
            <a:fld id="{02E9F9AC-A76E-45FF-9FD7-761D22443EFC}"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84" r:id="rId1"/>
    <p:sldLayoutId id="2147483682" r:id="rId2"/>
    <p:sldLayoutId id="2147483685" r:id="rId3"/>
    <p:sldLayoutId id="2147483686" r:id="rId4"/>
    <p:sldLayoutId id="2147483687" r:id="rId5"/>
    <p:sldLayoutId id="2147483688" r:id="rId6"/>
    <p:sldLayoutId id="2147483681" r:id="rId7"/>
    <p:sldLayoutId id="2147483689" r:id="rId8"/>
    <p:sldLayoutId id="2147483690" r:id="rId9"/>
    <p:sldLayoutId id="2147483680" r:id="rId10"/>
    <p:sldLayoutId id="2147483679" r:id="rId11"/>
    <p:sldLayoutId id="2147483683" r:id="rId12"/>
  </p:sldLayoutIdLst>
  <p:txStyles>
    <p:titleStyle>
      <a:lvl1pPr algn="l" rtl="0" fontAlgn="base">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fontAlgn="base">
        <a:spcBef>
          <a:spcPct val="0"/>
        </a:spcBef>
        <a:spcAft>
          <a:spcPct val="0"/>
        </a:spcAft>
        <a:defRPr sz="4100" b="1">
          <a:solidFill>
            <a:schemeClr val="tx2"/>
          </a:solidFill>
          <a:latin typeface="Lucida Sans Unicode" pitchFamily="34" charset="0"/>
        </a:defRPr>
      </a:lvl2pPr>
      <a:lvl3pPr algn="l" rtl="0" fontAlgn="base">
        <a:spcBef>
          <a:spcPct val="0"/>
        </a:spcBef>
        <a:spcAft>
          <a:spcPct val="0"/>
        </a:spcAft>
        <a:defRPr sz="4100" b="1">
          <a:solidFill>
            <a:schemeClr val="tx2"/>
          </a:solidFill>
          <a:latin typeface="Lucida Sans Unicode" pitchFamily="34" charset="0"/>
        </a:defRPr>
      </a:lvl3pPr>
      <a:lvl4pPr algn="l" rtl="0" fontAlgn="base">
        <a:spcBef>
          <a:spcPct val="0"/>
        </a:spcBef>
        <a:spcAft>
          <a:spcPct val="0"/>
        </a:spcAft>
        <a:defRPr sz="4100" b="1">
          <a:solidFill>
            <a:schemeClr val="tx2"/>
          </a:solidFill>
          <a:latin typeface="Lucida Sans Unicode" pitchFamily="34" charset="0"/>
        </a:defRPr>
      </a:lvl4pPr>
      <a:lvl5pPr algn="l" rtl="0" fontAlgn="base">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fontAlgn="base">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fontAlgn="base">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fontAlgn="base">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fontAlgn="base">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fontAlgn="base">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29954604" TargetMode="External"/><Relationship Id="rId7"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www.ncbi.nlm.nih.gov/pubmed?linkname=pubmed_pubmed&amp;from_uid=29954604"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ncbi.nlm.nih.gov/pubmed/29954604" TargetMode="External"/><Relationship Id="rId7"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s://www.ncbi.nlm.nih.gov/pubmed?linkname=pubmed_pubmed&amp;from_uid=2995460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ncbi.nlm.nih.gov/pubmed/26842679"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hyperlink" Target="https://www.ncbi.nlm.nih.gov/pubmed?linkname=pubmed_pubmed&amp;from_uid=26842679"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ncbi.nlm.nih.gov/pubmed?db=pubmed&amp;cmd=link&amp;linkname=pubmed_pubmed&amp;uid=21487057" TargetMode="External"/><Relationship Id="rId2" Type="http://schemas.openxmlformats.org/officeDocument/2006/relationships/hyperlink" Target="http://www.ncbi.nlm.nih.gov/pubmed/21487057" TargetMode="Externa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hyperlink" Target="http://paulomargotto.com.br/documentos/2436" TargetMode="External"/><Relationship Id="rId4" Type="http://schemas.openxmlformats.org/officeDocument/2006/relationships/image" Target="../media/image16.png"/></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9.jpe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linkname=pubmed_pubmed&amp;from_uid=16115831" TargetMode="External"/><Relationship Id="rId2" Type="http://schemas.openxmlformats.org/officeDocument/2006/relationships/hyperlink" Target="https://www.ncbi.nlm.nih.gov/pubmed/16115831" TargetMode="Externa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hyperlink" Target="http://paulomargotto.com.br/documentos/10754"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1001-votes.com/vote/1234fonds/bebeange-t.jpg"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hyperlink" Target="http://www.ncbi.nlm.nih.gov/pubmed/19318156?ordinalpos=2&amp;itool=EntrezSystem2.PEntrez.Pubmed.Pubmed_ResultsPanel.Pubmed_DefaultReportPanel.Pubmed_RVDocSum" TargetMode="External"/><Relationship Id="rId2" Type="http://schemas.openxmlformats.org/officeDocument/2006/relationships/hyperlink" Target="http://www.ncbi.nlm.nih.gov/entrez/query.fcgi?cmd=Retrieve&amp;db=pubmed&amp;dopt=Abstract&amp;list_uids=16115831&amp;query_hl=1" TargetMode="Externa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hyperlink" Target="http://paulomargotto.com.br/documentos/10899"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paulomargotto.com.br/documentos/16028"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59.xml.rels><?xml version="1.0" encoding="UTF-8" standalone="yes"?>
<Relationships xmlns="http://schemas.openxmlformats.org/package/2006/relationships"><Relationship Id="rId3" Type="http://schemas.openxmlformats.org/officeDocument/2006/relationships/hyperlink" Target="http://www.ncbi.nlm.nih.gov/pubmed?db=pubmed&amp;cmd=link&amp;linkname=pubmed_pubmed&amp;uid=21487057" TargetMode="External"/><Relationship Id="rId2" Type="http://schemas.openxmlformats.org/officeDocument/2006/relationships/hyperlink" Target="http://www.ncbi.nlm.nih.gov/pubmed/21487057"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paulomargotto.com.br/documentos/2436" TargetMode="Externa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ncbi.nlm.nih.gov/pubmed?linkname=pubmed_pubmed&amp;from_uid=23424017" TargetMode="External"/><Relationship Id="rId2" Type="http://schemas.openxmlformats.org/officeDocument/2006/relationships/hyperlink" Target="https://www.ncbi.nlm.nih.gov/pubmed/23424017"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hyperlink" Target="https://www.ncbi.nlm.nih.gov/pubmed?linkname=pubmed_pubmed&amp;from_uid=24593889" TargetMode="External"/><Relationship Id="rId2" Type="http://schemas.openxmlformats.org/officeDocument/2006/relationships/hyperlink" Target="https://www.ncbi.nlm.nih.gov/pubmed/24593889" TargetMode="Externa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hyperlink" Target="http://paulomargotto.com.br/documentos/14065" TargetMode="Externa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hyperlink" Target="https://www.mdedge.com/obgyn/article/107031/obstetrics/need-caution-extending-use-antenatal-corticosteroids-beyond-34-weeks" TargetMode="Externa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s://www.ncbi.nlm.nih.gov/pubmed?linkname=pubmed_pubmed&amp;from_uid=27342043" TargetMode="External"/><Relationship Id="rId2" Type="http://schemas.openxmlformats.org/officeDocument/2006/relationships/hyperlink" Target="https://www.ncbi.nlm.nih.gov/pubmed/27342043"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hyperlink" Target="https://www.ncbi.nlm.nih.gov/pubmed?linkname=pubmed_pubmed&amp;from_uid=26842679" TargetMode="External"/><Relationship Id="rId2" Type="http://schemas.openxmlformats.org/officeDocument/2006/relationships/hyperlink" Target="https://www.ncbi.nlm.nih.gov/pubmed/26842679" TargetMode="Externa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hyperlink" Target="https://www.ajog.org/article/S0002-9378(16)00475-0/abstract" TargetMode="Externa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hyperlink" Target="https://www.ncbi.nlm.nih.gov/pubmed?linkname=pubmed_pubmed&amp;from_uid=27836377" TargetMode="External"/><Relationship Id="rId2" Type="http://schemas.openxmlformats.org/officeDocument/2006/relationships/hyperlink" Target="https://www.ncbi.nlm.nih.gov/pubmed/27836377" TargetMode="Externa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17.png"/><Relationship Id="rId7" Type="http://schemas.openxmlformats.org/officeDocument/2006/relationships/image" Target="../media/image29.png"/><Relationship Id="rId12" Type="http://schemas.openxmlformats.org/officeDocument/2006/relationships/image" Target="../media/image32.png"/><Relationship Id="rId2" Type="http://schemas.openxmlformats.org/officeDocument/2006/relationships/hyperlink" Target="http://paulomargotto.com.br/documentos/15922" TargetMode="External"/><Relationship Id="rId1" Type="http://schemas.openxmlformats.org/officeDocument/2006/relationships/slideLayout" Target="../slideLayouts/slideLayout2.xml"/><Relationship Id="rId6" Type="http://schemas.openxmlformats.org/officeDocument/2006/relationships/image" Target="../media/image28.png"/><Relationship Id="rId11" Type="http://schemas.openxmlformats.org/officeDocument/2006/relationships/hyperlink" Target="https://www.ncbi.nlm.nih.gov/pubmed?linkname=pubmed_pubmed&amp;from_uid=25836707" TargetMode="External"/><Relationship Id="rId5" Type="http://schemas.openxmlformats.org/officeDocument/2006/relationships/image" Target="../media/image27.png"/><Relationship Id="rId10" Type="http://schemas.openxmlformats.org/officeDocument/2006/relationships/hyperlink" Target="https://www.ncbi.nlm.nih.gov/pubmed/25836707" TargetMode="External"/><Relationship Id="rId4" Type="http://schemas.openxmlformats.org/officeDocument/2006/relationships/image" Target="../media/image26.png"/><Relationship Id="rId9" Type="http://schemas.openxmlformats.org/officeDocument/2006/relationships/image" Target="../media/image31.png"/></Relationships>
</file>

<file path=ppt/slides/_rels/slide79.xml.rels><?xml version="1.0" encoding="UTF-8" standalone="yes"?>
<Relationships xmlns="http://schemas.openxmlformats.org/package/2006/relationships"><Relationship Id="rId8" Type="http://schemas.openxmlformats.org/officeDocument/2006/relationships/hyperlink" Target="https://www.ncbi.nlm.nih.gov/pubmed?linkname=pubmed_pubmed&amp;from_uid=22364677" TargetMode="External"/><Relationship Id="rId3" Type="http://schemas.openxmlformats.org/officeDocument/2006/relationships/image" Target="../media/image34.png"/><Relationship Id="rId7" Type="http://schemas.openxmlformats.org/officeDocument/2006/relationships/hyperlink" Target="https://www.ncbi.nlm.nih.gov/pubmed/22364677" TargetMode="External"/><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5.png"/><Relationship Id="rId4" Type="http://schemas.openxmlformats.org/officeDocument/2006/relationships/image" Target="../media/image31.png"/></Relationships>
</file>

<file path=ppt/slides/_rels/slide80.xml.rels><?xml version="1.0" encoding="UTF-8" standalone="yes"?>
<Relationships xmlns="http://schemas.openxmlformats.org/package/2006/relationships"><Relationship Id="rId3" Type="http://schemas.openxmlformats.org/officeDocument/2006/relationships/hyperlink" Target="https://www.ncbi.nlm.nih.gov/pubmed?linkname=pubmed_pubmed&amp;from_uid=28333158" TargetMode="External"/><Relationship Id="rId2" Type="http://schemas.openxmlformats.org/officeDocument/2006/relationships/hyperlink" Target="https://www.ncbi.nlm.nih.gov/pubmed/28333158" TargetMode="Externa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0790" TargetMode="Externa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hyperlink" Target="https://www.ncbi.nlm.nih.gov/pubmed?linkname=pubmed_pubmed&amp;from_uid=30016819" TargetMode="External"/><Relationship Id="rId2" Type="http://schemas.openxmlformats.org/officeDocument/2006/relationships/hyperlink" Target="https://www.ncbi.nlm.nih.gov/pubmed/30016819" TargetMode="Externa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8" Type="http://schemas.openxmlformats.org/officeDocument/2006/relationships/hyperlink" Target="http://www.ncbi.nlm.nih.gov/entrez/query.fcgi?holding=npg&amp;cmd=Retrieve&amp;db=PubMed&amp;list_uids=24126948&amp;dopt=Abstract" TargetMode="External"/><Relationship Id="rId13" Type="http://schemas.openxmlformats.org/officeDocument/2006/relationships/hyperlink" Target="http://chemport.cas.org/cgi-bin/sdcgi?APP=ftslink&amp;action=reflink&amp;origin=npg&amp;version=1.0&amp;coi=1:CAS:528:DC+C3sXptVGktLc=&amp;md5=bf01ba4ab07891690acb2ce3a664e09b" TargetMode="External"/><Relationship Id="rId18" Type="http://schemas.openxmlformats.org/officeDocument/2006/relationships/hyperlink" Target="http://dx.doi.org/10.1016/j.ajog.2016.06.023" TargetMode="External"/><Relationship Id="rId3" Type="http://schemas.openxmlformats.org/officeDocument/2006/relationships/hyperlink" Target="http://dx.doi.org/10.1097/AOG.0000000000000629" TargetMode="External"/><Relationship Id="rId7" Type="http://schemas.openxmlformats.org/officeDocument/2006/relationships/hyperlink" Target="http://scholar.google.com/scholar_lookup?&amp;title=Antenatal%20betamethasone%20for%20women%20at%20risk%20for%20late%20preterm%20delivery&amp;author=Gyamfi-Bannerman,C&amp;author=Thom,EA&amp;author=Blackwell,SC&amp;author=Tita,ATN&amp;author=Reddy,UM&amp;author=Saade,GR&amp;journal=N%20Engl%20J%20Med&amp;volume=374&amp;pages=1311-1320&amp;publication_year=2016" TargetMode="External"/><Relationship Id="rId12" Type="http://schemas.openxmlformats.org/officeDocument/2006/relationships/hyperlink" Target="http://scholar.google.com/scholar_lookup?&amp;title=Effects%20of%20antenatal%20glucocorticoids%20on%20the%20developing%20brain&amp;author=Carson,R&amp;author=Monaghan-Nichols,AP&amp;author=DeFranco,DB&amp;author=Rudine,AC&amp;journal=Steroids&amp;volume=114&amp;pages=25-32&amp;publication_year=2016" TargetMode="External"/><Relationship Id="rId17" Type="http://schemas.openxmlformats.org/officeDocument/2006/relationships/hyperlink" Target="http://www.ncbi.nlm.nih.gov/entrez/query.fcgi?holding=npg&amp;cmd=Retrieve&amp;db=PubMed&amp;list_uids=27342043&amp;dopt=Abstract" TargetMode="External"/><Relationship Id="rId2" Type="http://schemas.openxmlformats.org/officeDocument/2006/relationships/hyperlink" Target="http://www.ncbi.nlm.nih.gov/entrez/query.fcgi?holding=npg&amp;cmd=Retrieve&amp;db=PubMed&amp;list_uids=25568996&amp;dopt=Abstract" TargetMode="External"/><Relationship Id="rId16" Type="http://schemas.openxmlformats.org/officeDocument/2006/relationships/hyperlink" Target="http://scholar.google.com/scholar_lookup?&amp;title=Australasian%20randomised%20trial%20to%20evaluate%20the%20role%20of%20maternal%20intramuscular%20dexamethasone%20versus%20betamethasone%20prior%20to%20preterm%20birth%20to%20increase%20survival%20free%20of%20childhood%20neurosensory%20disability%20(A*STEROID):%20study%20protocol&amp;author=Crowther,CA&amp;author=Harding,JE&amp;author=Middleton,PF&amp;author=Andersen,CC&amp;author=Ashwood,P&amp;author=Robinson,JS&amp;journal=BMC%20Pregnancy%20Childbirth&amp;volume=13&amp;publication_year=2013" TargetMode="External"/><Relationship Id="rId20" Type="http://schemas.openxmlformats.org/officeDocument/2006/relationships/hyperlink" Target="http://scholar.google.com/scholar_lookup?" TargetMode="External"/><Relationship Id="rId1" Type="http://schemas.openxmlformats.org/officeDocument/2006/relationships/slideLayout" Target="../slideLayouts/slideLayout2.xml"/><Relationship Id="rId6" Type="http://schemas.openxmlformats.org/officeDocument/2006/relationships/hyperlink" Target="http://dx.doi.org/10.1056/NEJMoa1516783" TargetMode="External"/><Relationship Id="rId11" Type="http://schemas.openxmlformats.org/officeDocument/2006/relationships/hyperlink" Target="http://dx.doi.org/10.1016/j.steroids.2016.05.012" TargetMode="External"/><Relationship Id="rId5" Type="http://schemas.openxmlformats.org/officeDocument/2006/relationships/hyperlink" Target="http://www.ncbi.nlm.nih.gov/entrez/query.fcgi?holding=npg&amp;cmd=Retrieve&amp;db=PubMed&amp;list_uids=26842679&amp;dopt=Abstract" TargetMode="External"/><Relationship Id="rId15" Type="http://schemas.openxmlformats.org/officeDocument/2006/relationships/hyperlink" Target="http://dx.doi.org/10.1186/1471-2393-13-104" TargetMode="External"/><Relationship Id="rId10" Type="http://schemas.openxmlformats.org/officeDocument/2006/relationships/hyperlink" Target="http://www.ncbi.nlm.nih.gov/entrez/query.fcgi?holding=npg&amp;cmd=Retrieve&amp;db=PubMed&amp;list_uids=27343976&amp;dopt=Abstract" TargetMode="External"/><Relationship Id="rId19" Type="http://schemas.openxmlformats.org/officeDocument/2006/relationships/hyperlink" Target="http://scholar.google.com/scholar_lookup?&amp;title=Antenatal%20corticosteroids%20beyond%2034%20weeks%20gestation:%20what%20do%20we%20do%20now?&amp;author=Kamath-Rayne,BD&amp;author=Rozance,PJ&amp;author=Goldenberg,RL&amp;author=Jobe,AH&amp;journal=Am%20J%20Obstet%20Gynecol&amp;volume=215&amp;pages=423-430&amp;publication_year=2016" TargetMode="External"/><Relationship Id="rId4" Type="http://schemas.openxmlformats.org/officeDocument/2006/relationships/hyperlink" Target="http://scholar.google.com/scholar_lookup?&amp;title=Trends%20in%20optimal,%20suboptimal,%20and%20questionably%20appropriate%20receipt%20of%20antenatal%20corticosteroid%20prophylaxis&amp;author=Razaz,N&amp;author=Skoll,A&amp;author=Fahey,J&amp;author=Allen,VM&amp;author=Joseph,KS&amp;journal=Obstet%20Gynecol&amp;volume=125&amp;pages=288-296&amp;publication_year=2015" TargetMode="External"/><Relationship Id="rId9" Type="http://schemas.openxmlformats.org/officeDocument/2006/relationships/hyperlink" Target="http://scholar.google.com/scholar_lookup?&amp;title=Multiple%20courses%20of%20antenatal%20corticosteroids%20for%20preterm%20birth%20study:%20outcomes%20in%20children%20at%205%20years%20of%20age%20(MACS-5)&amp;author=Asztalos,EV&amp;author=Murphy,KE&amp;author=Willan,AR&amp;author=Matthews,SG&amp;author=Ohlsson,A&amp;author=Saigal,S&amp;journal=JAMA%20Pediatr&amp;volume=167&amp;pages=1102-1110&amp;publication_year=2013" TargetMode="External"/><Relationship Id="rId14" Type="http://schemas.openxmlformats.org/officeDocument/2006/relationships/hyperlink" Target="http://www.ncbi.nlm.nih.gov/entrez/query.fcgi?holding=npg&amp;cmd=Retrieve&amp;db=PubMed&amp;list_uids=23642125&amp;dopt=Abstract" TargetMode="Externa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792163" y="4529138"/>
            <a:ext cx="13533438" cy="2328862"/>
          </a:xfrm>
        </p:spPr>
        <p:txBody>
          <a:bodyPr>
            <a:normAutofit/>
          </a:bodyPr>
          <a:lstStyle/>
          <a:p>
            <a:pPr marR="0" algn="ctr"/>
            <a:r>
              <a:rPr lang="pt-BR" sz="2100" dirty="0" smtClean="0"/>
              <a:t>Apresentação: Carolina Colaço, Rodolfo Raposo, Samara </a:t>
            </a:r>
            <a:r>
              <a:rPr lang="pt-BR" sz="2100" dirty="0" err="1" smtClean="0"/>
              <a:t>Dallana</a:t>
            </a:r>
            <a:endParaRPr lang="pt-BR" sz="2100" dirty="0" smtClean="0"/>
          </a:p>
          <a:p>
            <a:pPr marR="0" algn="ctr"/>
            <a:r>
              <a:rPr lang="pt-BR" sz="2100" dirty="0" smtClean="0"/>
              <a:t>Coordenação: Paulo R. </a:t>
            </a:r>
            <a:r>
              <a:rPr lang="pt-BR" sz="2100" dirty="0" err="1" smtClean="0"/>
              <a:t>Margotto</a:t>
            </a:r>
            <a:endParaRPr lang="pt-BR" sz="2100" dirty="0" smtClean="0"/>
          </a:p>
          <a:p>
            <a:pPr marR="0" algn="ctr"/>
            <a:r>
              <a:rPr lang="pt-BR" sz="2100" dirty="0" smtClean="0">
                <a:solidFill>
                  <a:srgbClr val="FFFF00"/>
                </a:solidFill>
              </a:rPr>
              <a:t>Internato 6ª Série na  em Pediatria (Neonatologia do HMIB/SESDF) </a:t>
            </a:r>
          </a:p>
          <a:p>
            <a:pPr marR="0" algn="ctr"/>
            <a:r>
              <a:rPr lang="pt-BR" sz="2100" dirty="0" smtClean="0">
                <a:hlinkClick r:id="rId2"/>
              </a:rPr>
              <a:t>www.paulomargotto.com.br</a:t>
            </a:r>
            <a:endParaRPr lang="pt-BR" sz="2100" dirty="0" smtClean="0"/>
          </a:p>
          <a:p>
            <a:pPr marR="0" algn="ctr"/>
            <a:endParaRPr lang="pt-BR" sz="2100" dirty="0" smtClean="0"/>
          </a:p>
          <a:p>
            <a:pPr marR="0" algn="ctr"/>
            <a:r>
              <a:rPr lang="pt-BR" sz="2100" dirty="0" smtClean="0">
                <a:solidFill>
                  <a:srgbClr val="FFFF00"/>
                </a:solidFill>
              </a:rPr>
              <a:t>Brasília, 13 de outubro de 2018</a:t>
            </a:r>
          </a:p>
        </p:txBody>
      </p:sp>
      <p:sp>
        <p:nvSpPr>
          <p:cNvPr id="9221" name="Rectangle 5"/>
          <p:cNvSpPr>
            <a:spLocks noChangeArrowheads="1"/>
          </p:cNvSpPr>
          <p:nvPr/>
        </p:nvSpPr>
        <p:spPr bwMode="auto">
          <a:xfrm>
            <a:off x="0" y="3725863"/>
            <a:ext cx="120396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sz="1400" dirty="0" err="1">
                <a:hlinkClick r:id="rId3"/>
              </a:rPr>
              <a:t>Respiratory</a:t>
            </a:r>
            <a:r>
              <a:rPr lang="pt-BR" sz="1400" dirty="0">
                <a:hlinkClick r:id="rId3"/>
              </a:rPr>
              <a:t> </a:t>
            </a:r>
            <a:r>
              <a:rPr lang="pt-BR" sz="1400" dirty="0" err="1">
                <a:hlinkClick r:id="rId3"/>
              </a:rPr>
              <a:t>Compliance</a:t>
            </a:r>
            <a:r>
              <a:rPr lang="pt-BR" sz="1400" dirty="0">
                <a:hlinkClick r:id="rId3"/>
              </a:rPr>
              <a:t> in Late </a:t>
            </a:r>
            <a:r>
              <a:rPr lang="pt-BR" sz="1400" dirty="0" err="1">
                <a:hlinkClick r:id="rId3"/>
              </a:rPr>
              <a:t>Preterm</a:t>
            </a:r>
            <a:r>
              <a:rPr lang="pt-BR" sz="1400" dirty="0">
                <a:hlinkClick r:id="rId3"/>
              </a:rPr>
              <a:t> </a:t>
            </a:r>
            <a:r>
              <a:rPr lang="pt-BR" sz="1400" dirty="0" err="1">
                <a:hlinkClick r:id="rId3"/>
              </a:rPr>
              <a:t>Infants</a:t>
            </a:r>
            <a:r>
              <a:rPr lang="pt-BR" sz="1400" dirty="0">
                <a:hlinkClick r:id="rId3"/>
              </a:rPr>
              <a:t> (34</a:t>
            </a:r>
            <a:r>
              <a:rPr lang="pt-BR" sz="1400" baseline="30000" dirty="0">
                <a:hlinkClick r:id="rId3"/>
              </a:rPr>
              <a:t>0/7</a:t>
            </a:r>
            <a:r>
              <a:rPr lang="pt-BR" sz="1400" dirty="0">
                <a:hlinkClick r:id="rId3"/>
              </a:rPr>
              <a:t>-34</a:t>
            </a:r>
            <a:r>
              <a:rPr lang="pt-BR" sz="1400" baseline="30000" dirty="0">
                <a:hlinkClick r:id="rId3"/>
              </a:rPr>
              <a:t>6/7</a:t>
            </a:r>
            <a:r>
              <a:rPr lang="pt-BR" sz="1400" dirty="0">
                <a:hlinkClick r:id="rId3"/>
              </a:rPr>
              <a:t> Weeks) </a:t>
            </a:r>
            <a:r>
              <a:rPr lang="pt-BR" sz="1400" dirty="0" err="1">
                <a:hlinkClick r:id="rId3"/>
              </a:rPr>
              <a:t>after</a:t>
            </a:r>
            <a:r>
              <a:rPr lang="pt-BR" sz="1400" dirty="0">
                <a:hlinkClick r:id="rId3"/>
              </a:rPr>
              <a:t> </a:t>
            </a:r>
            <a:r>
              <a:rPr lang="pt-BR" sz="1400" dirty="0" err="1">
                <a:hlinkClick r:id="rId3"/>
              </a:rPr>
              <a:t>Antenatal</a:t>
            </a:r>
            <a:r>
              <a:rPr lang="pt-BR" sz="1400" dirty="0">
                <a:hlinkClick r:id="rId3"/>
              </a:rPr>
              <a:t> </a:t>
            </a:r>
            <a:r>
              <a:rPr lang="pt-BR" sz="1400" dirty="0" err="1">
                <a:hlinkClick r:id="rId3"/>
              </a:rPr>
              <a:t>Steroid</a:t>
            </a:r>
            <a:r>
              <a:rPr lang="pt-BR" sz="1400" dirty="0">
                <a:hlinkClick r:id="rId3"/>
              </a:rPr>
              <a:t> </a:t>
            </a:r>
            <a:r>
              <a:rPr lang="pt-BR" sz="1400" dirty="0" err="1">
                <a:hlinkClick r:id="rId3"/>
              </a:rPr>
              <a:t>Therapy</a:t>
            </a:r>
            <a:r>
              <a:rPr lang="pt-BR" sz="1400" dirty="0">
                <a:hlinkClick r:id="rId3"/>
              </a:rPr>
              <a:t>.</a:t>
            </a:r>
            <a:endParaRPr lang="pt-BR" sz="1400" dirty="0"/>
          </a:p>
          <a:p>
            <a:pPr algn="ctr"/>
            <a:r>
              <a:rPr lang="pt-BR" sz="1400" dirty="0"/>
              <a:t>Go M, </a:t>
            </a:r>
            <a:r>
              <a:rPr lang="pt-BR" sz="1400" dirty="0" err="1"/>
              <a:t>Schilling</a:t>
            </a:r>
            <a:r>
              <a:rPr lang="pt-BR" sz="1400" dirty="0"/>
              <a:t> D, </a:t>
            </a:r>
            <a:r>
              <a:rPr lang="pt-BR" sz="1400" dirty="0" err="1"/>
              <a:t>Nguyen</a:t>
            </a:r>
            <a:r>
              <a:rPr lang="pt-BR" sz="1400" dirty="0"/>
              <a:t> T, </a:t>
            </a:r>
            <a:r>
              <a:rPr lang="pt-BR" sz="1400" dirty="0" err="1"/>
              <a:t>Durand</a:t>
            </a:r>
            <a:r>
              <a:rPr lang="pt-BR" sz="1400" dirty="0"/>
              <a:t> M, </a:t>
            </a:r>
            <a:r>
              <a:rPr lang="pt-BR" sz="1400" dirty="0" err="1"/>
              <a:t>McEvoy</a:t>
            </a:r>
            <a:r>
              <a:rPr lang="pt-BR" sz="1400" dirty="0"/>
              <a:t> CT.J Pediatr. 2018 Oct;201:21-26. </a:t>
            </a:r>
            <a:r>
              <a:rPr lang="pt-BR" sz="1400" dirty="0" err="1"/>
              <a:t>doi</a:t>
            </a:r>
            <a:r>
              <a:rPr lang="pt-BR" sz="1400" dirty="0"/>
              <a:t>: 10.1016/j.jpeds.2018.05.037. </a:t>
            </a:r>
            <a:r>
              <a:rPr lang="pt-BR" sz="1400" dirty="0" err="1"/>
              <a:t>Epub</a:t>
            </a:r>
            <a:r>
              <a:rPr lang="pt-BR" sz="1400" dirty="0"/>
              <a:t> 2018 </a:t>
            </a:r>
            <a:r>
              <a:rPr lang="pt-BR" sz="1400" dirty="0" err="1"/>
              <a:t>Jun</a:t>
            </a:r>
            <a:r>
              <a:rPr lang="pt-BR" sz="1400" dirty="0"/>
              <a:t> 25.PMID: 29954604.</a:t>
            </a:r>
            <a:r>
              <a:rPr lang="pt-BR" sz="1400" u="sng" dirty="0">
                <a:hlinkClick r:id="rId4"/>
              </a:rPr>
              <a:t>Similar </a:t>
            </a:r>
            <a:r>
              <a:rPr lang="pt-BR" sz="1400" u="sng" dirty="0" err="1">
                <a:hlinkClick r:id="rId4"/>
              </a:rPr>
              <a:t>articles</a:t>
            </a:r>
            <a:endParaRPr lang="pt-BR" sz="1400" u="sng" dirty="0"/>
          </a:p>
        </p:txBody>
      </p:sp>
      <p:sp>
        <p:nvSpPr>
          <p:cNvPr id="9223" name="Text Box 7"/>
          <p:cNvSpPr txBox="1">
            <a:spLocks noChangeArrowheads="1"/>
          </p:cNvSpPr>
          <p:nvPr/>
        </p:nvSpPr>
        <p:spPr bwMode="auto">
          <a:xfrm>
            <a:off x="733562" y="2486025"/>
            <a:ext cx="1028037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dirty="0">
                <a:solidFill>
                  <a:srgbClr val="0000FF"/>
                </a:solidFill>
              </a:rPr>
              <a:t>Complacência respiratória nos recém-nascidos prematuros tardios </a:t>
            </a:r>
          </a:p>
          <a:p>
            <a:pPr algn="ctr"/>
            <a:r>
              <a:rPr lang="pt-BR" sz="2400" b="1" dirty="0">
                <a:solidFill>
                  <a:srgbClr val="0000FF"/>
                </a:solidFill>
              </a:rPr>
              <a:t>(34</a:t>
            </a:r>
            <a:r>
              <a:rPr lang="pt-BR" sz="2400" b="1" baseline="30000" dirty="0">
                <a:solidFill>
                  <a:srgbClr val="0000FF"/>
                </a:solidFill>
              </a:rPr>
              <a:t>0/7</a:t>
            </a:r>
            <a:r>
              <a:rPr lang="pt-BR" sz="2400" b="1" dirty="0">
                <a:solidFill>
                  <a:srgbClr val="0000FF"/>
                </a:solidFill>
              </a:rPr>
              <a:t>-34</a:t>
            </a:r>
            <a:r>
              <a:rPr lang="pt-BR" sz="2400" b="1" baseline="30000" dirty="0">
                <a:solidFill>
                  <a:srgbClr val="0000FF"/>
                </a:solidFill>
              </a:rPr>
              <a:t>6/7</a:t>
            </a:r>
            <a:r>
              <a:rPr lang="pt-BR" sz="2400" b="1" dirty="0">
                <a:solidFill>
                  <a:srgbClr val="0000FF"/>
                </a:solidFill>
              </a:rPr>
              <a:t> semanas)</a:t>
            </a:r>
          </a:p>
          <a:p>
            <a:pPr algn="ctr"/>
            <a:r>
              <a:rPr lang="pt-BR" sz="2400" b="1" dirty="0">
                <a:solidFill>
                  <a:srgbClr val="0000FF"/>
                </a:solidFill>
              </a:rPr>
              <a:t>após terapia com </a:t>
            </a:r>
            <a:r>
              <a:rPr lang="pt-BR" sz="2400" b="1" dirty="0" smtClean="0">
                <a:solidFill>
                  <a:srgbClr val="0000FF"/>
                </a:solidFill>
              </a:rPr>
              <a:t>esteroide </a:t>
            </a:r>
            <a:r>
              <a:rPr lang="pt-BR" sz="2400" b="1" dirty="0">
                <a:solidFill>
                  <a:srgbClr val="0000FF"/>
                </a:solidFill>
              </a:rPr>
              <a:t>pré-natal</a:t>
            </a:r>
          </a:p>
        </p:txBody>
      </p:sp>
      <p:pic>
        <p:nvPicPr>
          <p:cNvPr id="9224" name="Picture 8"/>
          <p:cNvPicPr>
            <a:picLocks noChangeAspect="1" noChangeArrowheads="1"/>
          </p:cNvPicPr>
          <p:nvPr/>
        </p:nvPicPr>
        <p:blipFill>
          <a:blip r:embed="rId5">
            <a:lum bright="-12000" contrast="12000"/>
            <a:extLst>
              <a:ext uri="{28A0092B-C50C-407E-A947-70E740481C1C}">
                <a14:useLocalDpi xmlns:a14="http://schemas.microsoft.com/office/drawing/2010/main" val="0"/>
              </a:ext>
            </a:extLst>
          </a:blip>
          <a:srcRect/>
          <a:stretch>
            <a:fillRect/>
          </a:stretch>
        </p:blipFill>
        <p:spPr bwMode="auto">
          <a:xfrm>
            <a:off x="3754438" y="184150"/>
            <a:ext cx="4384675"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6"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2949575"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845550" y="0"/>
            <a:ext cx="334645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792163" y="4529138"/>
            <a:ext cx="13533438" cy="2328862"/>
          </a:xfrm>
        </p:spPr>
        <p:txBody>
          <a:bodyPr lIns="45720" rIns="45720">
            <a:normAutofit/>
          </a:bodyPr>
          <a:lstStyle/>
          <a:p>
            <a:pPr marL="0" indent="0" algn="ctr">
              <a:buFont typeface="Wingdings 3" pitchFamily="18" charset="2"/>
              <a:buNone/>
            </a:pPr>
            <a:r>
              <a:rPr lang="pt-BR" sz="2100" smtClean="0">
                <a:solidFill>
                  <a:schemeClr val="tx2"/>
                </a:solidFill>
              </a:rPr>
              <a:t>Apresentação: Carolina Colaço, Rodolfo Raposo, Samara Dallana</a:t>
            </a:r>
          </a:p>
          <a:p>
            <a:pPr marL="0" indent="0" algn="ctr">
              <a:buFont typeface="Wingdings 3" pitchFamily="18" charset="2"/>
              <a:buNone/>
            </a:pPr>
            <a:r>
              <a:rPr lang="pt-BR" sz="2100" smtClean="0">
                <a:solidFill>
                  <a:schemeClr val="tx2"/>
                </a:solidFill>
              </a:rPr>
              <a:t>Coordenação: Paulo R. Margotto</a:t>
            </a:r>
          </a:p>
          <a:p>
            <a:pPr marL="0" indent="0" algn="ctr">
              <a:buFont typeface="Wingdings 3" pitchFamily="18" charset="2"/>
              <a:buNone/>
            </a:pPr>
            <a:r>
              <a:rPr lang="pt-BR" sz="2100" smtClean="0">
                <a:solidFill>
                  <a:srgbClr val="FFFF00"/>
                </a:solidFill>
              </a:rPr>
              <a:t>Internato 6ª Série na  em Pediatria (Neonatologia do HMIB/SESDF) </a:t>
            </a:r>
          </a:p>
          <a:p>
            <a:pPr marL="0" indent="0" algn="ctr">
              <a:buFont typeface="Wingdings 3" pitchFamily="18" charset="2"/>
              <a:buNone/>
            </a:pPr>
            <a:r>
              <a:rPr lang="pt-BR" sz="2100" smtClean="0">
                <a:solidFill>
                  <a:schemeClr val="tx2"/>
                </a:solidFill>
                <a:hlinkClick r:id="rId2"/>
              </a:rPr>
              <a:t>www.paulomargotto.com.br</a:t>
            </a:r>
            <a:endParaRPr lang="pt-BR" sz="2100" smtClean="0">
              <a:solidFill>
                <a:schemeClr val="tx2"/>
              </a:solidFill>
            </a:endParaRPr>
          </a:p>
          <a:p>
            <a:pPr marL="0" indent="0" algn="ctr">
              <a:buFont typeface="Wingdings 3" pitchFamily="18" charset="2"/>
              <a:buNone/>
            </a:pPr>
            <a:endParaRPr lang="pt-BR" sz="2100" smtClean="0">
              <a:solidFill>
                <a:schemeClr val="tx2"/>
              </a:solidFill>
            </a:endParaRPr>
          </a:p>
          <a:p>
            <a:pPr marL="0" indent="0" algn="ctr">
              <a:buFont typeface="Wingdings 3" pitchFamily="18" charset="2"/>
              <a:buNone/>
            </a:pPr>
            <a:r>
              <a:rPr lang="pt-BR" sz="2100" smtClean="0">
                <a:solidFill>
                  <a:srgbClr val="FFFF00"/>
                </a:solidFill>
              </a:rPr>
              <a:t>Brasília, 13 de outubro de 2018</a:t>
            </a:r>
          </a:p>
        </p:txBody>
      </p:sp>
      <p:sp>
        <p:nvSpPr>
          <p:cNvPr id="123907" name="Rectangle 3"/>
          <p:cNvSpPr>
            <a:spLocks noChangeArrowheads="1"/>
          </p:cNvSpPr>
          <p:nvPr/>
        </p:nvSpPr>
        <p:spPr bwMode="auto">
          <a:xfrm>
            <a:off x="0" y="3776663"/>
            <a:ext cx="120396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sz="1400">
                <a:hlinkClick r:id="rId3"/>
              </a:rPr>
              <a:t>Respiratory Compliance in Late Preterm Infants (34</a:t>
            </a:r>
            <a:r>
              <a:rPr lang="pt-BR" sz="1400" baseline="30000">
                <a:hlinkClick r:id="rId3"/>
              </a:rPr>
              <a:t>0/7</a:t>
            </a:r>
            <a:r>
              <a:rPr lang="pt-BR" sz="1400">
                <a:hlinkClick r:id="rId3"/>
              </a:rPr>
              <a:t>-34</a:t>
            </a:r>
            <a:r>
              <a:rPr lang="pt-BR" sz="1400" baseline="30000">
                <a:hlinkClick r:id="rId3"/>
              </a:rPr>
              <a:t>6/7</a:t>
            </a:r>
            <a:r>
              <a:rPr lang="pt-BR" sz="1400">
                <a:hlinkClick r:id="rId3"/>
              </a:rPr>
              <a:t> Weeks) after Antenatal Steroid Therapy.</a:t>
            </a:r>
            <a:endParaRPr lang="pt-BR" sz="1400"/>
          </a:p>
          <a:p>
            <a:pPr algn="ctr"/>
            <a:r>
              <a:rPr lang="pt-BR" sz="1400"/>
              <a:t>Go M, Schilling D, Nguyen T, Durand M, McEvoy CT.J Pediatr. 2018 Oct;201:21-26. doi: 10.1016/j.jpeds.2018.05.037. Epub 2018 Jun 25.PMID: 29954604.</a:t>
            </a:r>
            <a:r>
              <a:rPr lang="pt-BR" sz="1400" u="sng">
                <a:hlinkClick r:id="rId4"/>
              </a:rPr>
              <a:t>Similar articles</a:t>
            </a:r>
            <a:endParaRPr lang="pt-BR" sz="1400" u="sng"/>
          </a:p>
        </p:txBody>
      </p:sp>
      <p:sp>
        <p:nvSpPr>
          <p:cNvPr id="123908" name="Text Box 4"/>
          <p:cNvSpPr txBox="1">
            <a:spLocks noChangeArrowheads="1"/>
          </p:cNvSpPr>
          <p:nvPr/>
        </p:nvSpPr>
        <p:spPr bwMode="auto">
          <a:xfrm>
            <a:off x="782638" y="2486025"/>
            <a:ext cx="10182225"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a:solidFill>
                  <a:srgbClr val="0000FF"/>
                </a:solidFill>
              </a:rPr>
              <a:t>Complacência respiratória nos recém-nascidos prematuros tardios </a:t>
            </a:r>
          </a:p>
          <a:p>
            <a:pPr algn="ctr"/>
            <a:r>
              <a:rPr lang="pt-BR" sz="2400" b="1">
                <a:solidFill>
                  <a:srgbClr val="0000FF"/>
                </a:solidFill>
              </a:rPr>
              <a:t>(34</a:t>
            </a:r>
            <a:r>
              <a:rPr lang="pt-BR" sz="2400" b="1" baseline="30000">
                <a:solidFill>
                  <a:srgbClr val="0000FF"/>
                </a:solidFill>
              </a:rPr>
              <a:t>0/7</a:t>
            </a:r>
            <a:r>
              <a:rPr lang="pt-BR" sz="2400" b="1">
                <a:solidFill>
                  <a:srgbClr val="0000FF"/>
                </a:solidFill>
              </a:rPr>
              <a:t>-34</a:t>
            </a:r>
            <a:r>
              <a:rPr lang="pt-BR" sz="2400" b="1" baseline="30000">
                <a:solidFill>
                  <a:srgbClr val="0000FF"/>
                </a:solidFill>
              </a:rPr>
              <a:t>6/7</a:t>
            </a:r>
            <a:r>
              <a:rPr lang="pt-BR" sz="2400" b="1">
                <a:solidFill>
                  <a:srgbClr val="0000FF"/>
                </a:solidFill>
              </a:rPr>
              <a:t> semanas)</a:t>
            </a:r>
          </a:p>
          <a:p>
            <a:pPr algn="ctr"/>
            <a:r>
              <a:rPr lang="pt-BR" sz="2400" b="1">
                <a:solidFill>
                  <a:srgbClr val="0000FF"/>
                </a:solidFill>
              </a:rPr>
              <a:t>Após terapia com esteróide pré-natal</a:t>
            </a:r>
          </a:p>
        </p:txBody>
      </p:sp>
      <p:pic>
        <p:nvPicPr>
          <p:cNvPr id="123909" name="Picture 5"/>
          <p:cNvPicPr>
            <a:picLocks noChangeAspect="1" noChangeArrowheads="1"/>
          </p:cNvPicPr>
          <p:nvPr/>
        </p:nvPicPr>
        <p:blipFill>
          <a:blip r:embed="rId5">
            <a:lum bright="-12000" contrast="12000"/>
            <a:extLst>
              <a:ext uri="{28A0092B-C50C-407E-A947-70E740481C1C}">
                <a14:useLocalDpi xmlns:a14="http://schemas.microsoft.com/office/drawing/2010/main" val="0"/>
              </a:ext>
            </a:extLst>
          </a:blip>
          <a:srcRect/>
          <a:stretch>
            <a:fillRect/>
          </a:stretch>
        </p:blipFill>
        <p:spPr bwMode="auto">
          <a:xfrm>
            <a:off x="3754438" y="184150"/>
            <a:ext cx="4384675" cy="2295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391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2949575" cy="237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911"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845550" y="0"/>
            <a:ext cx="334645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Conteúdo 1"/>
          <p:cNvSpPr>
            <a:spLocks noGrp="1"/>
          </p:cNvSpPr>
          <p:nvPr>
            <p:ph idx="1"/>
          </p:nvPr>
        </p:nvSpPr>
        <p:spPr/>
        <p:txBody>
          <a:bodyPr/>
          <a:lstStyle/>
          <a:p>
            <a:r>
              <a:rPr lang="pt-BR" smtClean="0"/>
              <a:t>Os recém-nascidos prematuros tardios nascidos entre 34 semanas  e 36 semanas e 6 dias  de gestação representam cerca de 70% de todos os partos pré-termo e em torno  6,9% de todos os nascimentos nos EUA em 2015. (1-4)</a:t>
            </a:r>
          </a:p>
          <a:p>
            <a:endParaRPr lang="pt-BR" smtClean="0"/>
          </a:p>
        </p:txBody>
      </p:sp>
      <p:pic>
        <p:nvPicPr>
          <p:cNvPr id="3" name="Título 2"/>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354013" y="274638"/>
            <a:ext cx="11228387" cy="1243012"/>
          </a:xfrm>
        </p:spPr>
      </p:pic>
      <p:pic>
        <p:nvPicPr>
          <p:cNvPr id="1126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7050" y="56070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1"/>
          <p:cNvSpPr>
            <a:spLocks noGrp="1"/>
          </p:cNvSpPr>
          <p:nvPr>
            <p:ph idx="1"/>
          </p:nvPr>
        </p:nvSpPr>
        <p:spPr/>
        <p:txBody>
          <a:bodyPr/>
          <a:lstStyle/>
          <a:p>
            <a:r>
              <a:rPr lang="pt-BR" smtClean="0"/>
              <a:t>Embora os prematuros tardios aparentem ter bom desenvolvimento e boa maturação pulmonar, evidências mostram que esses bebês apresentam maior mortalidade e morbidade associada à síndrome do desconforto e taquipneia transitória do recém-nascido. (2,5,6).</a:t>
            </a:r>
          </a:p>
          <a:p>
            <a:pPr lvl="1"/>
            <a:r>
              <a:rPr lang="pt-BR" smtClean="0"/>
              <a:t>Além disso, esses recém-nascidos geram  um grande impacto na utilização de recursos relacionados aos cuidados de saúde em comparação com bebês nascidos a termo.(7)</a:t>
            </a:r>
          </a:p>
          <a:p>
            <a:pPr lvl="1"/>
            <a:endParaRPr lang="pt-BR" smtClean="0"/>
          </a:p>
          <a:p>
            <a:pPr lvl="1"/>
            <a:endParaRPr lang="pt-BR" smtClean="0"/>
          </a:p>
          <a:p>
            <a:endParaRPr lang="pt-BR" smtClean="0"/>
          </a:p>
        </p:txBody>
      </p:sp>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pic>
        <p:nvPicPr>
          <p:cNvPr id="1229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2613" y="538003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Conteúdo 1"/>
          <p:cNvSpPr>
            <a:spLocks noGrp="1"/>
          </p:cNvSpPr>
          <p:nvPr>
            <p:ph idx="1"/>
          </p:nvPr>
        </p:nvSpPr>
        <p:spPr>
          <a:xfrm>
            <a:off x="609600" y="1490663"/>
            <a:ext cx="10972800" cy="4525962"/>
          </a:xfrm>
        </p:spPr>
        <p:txBody>
          <a:bodyPr/>
          <a:lstStyle/>
          <a:p>
            <a:r>
              <a:rPr lang="pt-BR" smtClean="0"/>
              <a:t>Metanálises demonstraram que um ciclo de corticoides pré-natal já reduz significativamente a mortalidade e a síndrome do desconforto respiratório em prematuros nascidos antes de 34 semanas de gestação (8-10) e essa é a conduta padrão em gestações potencialmente prematuras. (9,10). </a:t>
            </a:r>
          </a:p>
          <a:p>
            <a:endParaRPr lang="pt-BR" smtClean="0"/>
          </a:p>
          <a:p>
            <a:endParaRPr lang="pt-BR" smtClean="0"/>
          </a:p>
          <a:p>
            <a:endParaRPr lang="pt-BR" smtClean="0"/>
          </a:p>
        </p:txBody>
      </p:sp>
      <p:sp>
        <p:nvSpPr>
          <p:cNvPr id="3" name="Título 2"/>
          <p:cNvSpPr>
            <a:spLocks noGrp="1"/>
          </p:cNvSpPr>
          <p:nvPr>
            <p:ph type="title"/>
          </p:nvPr>
        </p:nvSpPr>
        <p:spPr>
          <a:xfrm>
            <a:off x="619125" y="284163"/>
            <a:ext cx="10972800" cy="1143000"/>
          </a:xfrm>
        </p:spPr>
        <p:txBody>
          <a:bodyPr/>
          <a:lstStyle/>
          <a:p>
            <a:pPr fontAlgn="auto">
              <a:spcAft>
                <a:spcPts val="0"/>
              </a:spcAft>
              <a:defRPr/>
            </a:pPr>
            <a:r>
              <a:rPr lang="pt-BR" dirty="0" smtClean="0"/>
              <a:t>INTRODUÇÃO:</a:t>
            </a:r>
            <a:endParaRPr lang="pt-BR" dirty="0"/>
          </a:p>
        </p:txBody>
      </p:sp>
      <p:pic>
        <p:nvPicPr>
          <p:cNvPr id="1331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11625" y="565150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Conteúdo 1"/>
          <p:cNvSpPr>
            <a:spLocks noGrp="1"/>
          </p:cNvSpPr>
          <p:nvPr>
            <p:ph idx="1"/>
          </p:nvPr>
        </p:nvSpPr>
        <p:spPr/>
        <p:txBody>
          <a:bodyPr/>
          <a:lstStyle/>
          <a:p>
            <a:r>
              <a:rPr lang="pt-BR" smtClean="0"/>
              <a:t>Pelo fato da incidência de síndrome do desconforto respiratório ser menor após 33 semanas de gestação os ensaios clínicos randomizados de tratamento com esteroides pré-natais incluíam apenas pacientes com mais de 33 semanas, até recentemente.  Portanto, (11) havia poucos dados disponíveis sobre a resposta ou eficácia da aplicação de corticóides em recém-nascidos prematuros tardios.</a:t>
            </a:r>
          </a:p>
          <a:p>
            <a:endParaRPr lang="pt-BR" smtClean="0"/>
          </a:p>
        </p:txBody>
      </p:sp>
      <p:sp>
        <p:nvSpPr>
          <p:cNvPr id="3" name="Título 2"/>
          <p:cNvSpPr>
            <a:spLocks noGrp="1"/>
          </p:cNvSpPr>
          <p:nvPr>
            <p:ph type="title"/>
          </p:nvPr>
        </p:nvSpPr>
        <p:spPr>
          <a:xfrm>
            <a:off x="609600" y="284163"/>
            <a:ext cx="10972800" cy="1143000"/>
          </a:xfrm>
        </p:spPr>
        <p:txBody>
          <a:bodyPr/>
          <a:lstStyle/>
          <a:p>
            <a:pPr fontAlgn="auto">
              <a:spcAft>
                <a:spcPts val="0"/>
              </a:spcAft>
              <a:defRPr/>
            </a:pPr>
            <a:r>
              <a:rPr lang="pt-BR" dirty="0" smtClean="0"/>
              <a:t>INTRODUÇÃO:</a:t>
            </a:r>
            <a:endParaRPr lang="pt-BR" dirty="0"/>
          </a:p>
        </p:txBody>
      </p:sp>
      <p:pic>
        <p:nvPicPr>
          <p:cNvPr id="1434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6563" y="588803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1"/>
          <p:cNvSpPr>
            <a:spLocks noGrp="1"/>
          </p:cNvSpPr>
          <p:nvPr>
            <p:ph idx="1"/>
          </p:nvPr>
        </p:nvSpPr>
        <p:spPr/>
        <p:txBody>
          <a:bodyPr/>
          <a:lstStyle/>
          <a:p>
            <a:r>
              <a:rPr lang="pt-BR" smtClean="0"/>
              <a:t>Mas examinando os dados de nascimento e de idade gestacional em  três épocas diferentes, Joseph et al (12) concluíram que a falha em fornecer tratamento adequado com corticoides pré-natais para gestação prematura tardia poderia ser parcialmente responsável pela ausência de redução de óbitos infantis associados ao desconforto respiratório entre os anos de 1995-1997 e 2002-2004.(12).</a:t>
            </a:r>
          </a:p>
          <a:p>
            <a:endParaRPr lang="pt-BR" smtClean="0"/>
          </a:p>
        </p:txBody>
      </p:sp>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pic>
        <p:nvPicPr>
          <p:cNvPr id="1536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9588" y="581501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Conteúdo 1"/>
          <p:cNvSpPr>
            <a:spLocks noGrp="1"/>
          </p:cNvSpPr>
          <p:nvPr>
            <p:ph idx="1"/>
          </p:nvPr>
        </p:nvSpPr>
        <p:spPr/>
        <p:txBody>
          <a:bodyPr/>
          <a:lstStyle/>
          <a:p>
            <a:r>
              <a:rPr lang="pt-BR" smtClean="0"/>
              <a:t>Um recente estudo multicêntrico, randomizado (11) de esteroides pré-natais realizado em 34-36 semanas de gestação encontrou uma redução na taxa de complicações respiratórias neonatais nas crianças tratadas. Estes resultados foram aprovados pela </a:t>
            </a:r>
            <a:r>
              <a:rPr lang="pt-BR" i="1" smtClean="0"/>
              <a:t>Society for MaternalFetal.(13)</a:t>
            </a:r>
          </a:p>
          <a:p>
            <a:endParaRPr lang="pt-BR" i="1" smtClean="0"/>
          </a:p>
        </p:txBody>
      </p:sp>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pic>
        <p:nvPicPr>
          <p:cNvPr id="1638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6113" y="570706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Rectangle 6"/>
          <p:cNvSpPr>
            <a:spLocks noChangeArrowheads="1"/>
          </p:cNvSpPr>
          <p:nvPr/>
        </p:nvSpPr>
        <p:spPr bwMode="auto">
          <a:xfrm>
            <a:off x="835025" y="4397375"/>
            <a:ext cx="10858500" cy="11255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sz="1400" b="1">
                <a:hlinkClick r:id="rId3"/>
              </a:rPr>
              <a:t>Antenatal</a:t>
            </a:r>
            <a:r>
              <a:rPr lang="pt-BR" sz="1400">
                <a:hlinkClick r:id="rId3"/>
              </a:rPr>
              <a:t> </a:t>
            </a:r>
            <a:r>
              <a:rPr lang="pt-BR" sz="1400" b="1">
                <a:hlinkClick r:id="rId3"/>
              </a:rPr>
              <a:t>Betamethasone</a:t>
            </a:r>
            <a:r>
              <a:rPr lang="pt-BR" sz="1400">
                <a:hlinkClick r:id="rId3"/>
              </a:rPr>
              <a:t> for Women at Risk for Late Preterm Delivery.</a:t>
            </a:r>
            <a:endParaRPr lang="pt-BR" sz="1400"/>
          </a:p>
          <a:p>
            <a:pPr algn="ctr"/>
            <a:r>
              <a:rPr lang="pt-BR" sz="1400" b="1"/>
              <a:t>Gyamfi-Bannerman</a:t>
            </a:r>
            <a:r>
              <a:rPr lang="pt-BR" sz="1400"/>
              <a:t> C, Thom EA, Blackwell SC, Tita AT, Reddy UM, Saade GR, Rouse DJ, McKenna DS, Clark EA, Thorp JM Jr, Chien EK, Peaceman AM, Gibbs RS, Swamy GK, Norton ME, Casey BM, Caritis SN, Tolosa JE, Sorokin Y, VanDorsten JP, Jain L; NICHD Maternal–Fetal Medicine Units Network.N Engl J Med. 2016 Apr 7;374(14):1311-20. doi: 10.1056/NEJMoa1516783. Epub 2016 Feb 4.PMID: 26842679. </a:t>
            </a:r>
            <a:r>
              <a:rPr lang="pt-BR" sz="1400" b="1">
                <a:hlinkClick r:id="rId3"/>
              </a:rPr>
              <a:t>Free PMC Article</a:t>
            </a:r>
            <a:r>
              <a:rPr lang="pt-BR" sz="1400" b="1"/>
              <a:t>.</a:t>
            </a:r>
            <a:r>
              <a:rPr lang="pt-BR" sz="1400" u="sng">
                <a:hlinkClick r:id="rId4"/>
              </a:rPr>
              <a:t>Similar articles</a:t>
            </a:r>
            <a:r>
              <a:rPr lang="pt-BR" b="1">
                <a:solidFill>
                  <a:srgbClr val="0000FF"/>
                </a:solidFill>
              </a:rPr>
              <a:t>. Artigo Livre!</a:t>
            </a:r>
          </a:p>
        </p:txBody>
      </p:sp>
      <p:sp>
        <p:nvSpPr>
          <p:cNvPr id="16392" name="Line 8"/>
          <p:cNvSpPr>
            <a:spLocks noChangeShapeType="1"/>
          </p:cNvSpPr>
          <p:nvPr/>
        </p:nvSpPr>
        <p:spPr bwMode="auto">
          <a:xfrm>
            <a:off x="987425" y="4011613"/>
            <a:ext cx="406400" cy="366712"/>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6393" name="Text Box 9"/>
          <p:cNvSpPr txBox="1">
            <a:spLocks noChangeArrowheads="1"/>
          </p:cNvSpPr>
          <p:nvPr/>
        </p:nvSpPr>
        <p:spPr bwMode="auto">
          <a:xfrm>
            <a:off x="852488" y="3668713"/>
            <a:ext cx="52466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00FF"/>
                </a:solidFill>
              </a:rPr>
              <a:t>Consultem esse artigo integral! Aqui e Agora!</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Conteúdo 1"/>
          <p:cNvSpPr>
            <a:spLocks noGrp="1"/>
          </p:cNvSpPr>
          <p:nvPr>
            <p:ph idx="1"/>
          </p:nvPr>
        </p:nvSpPr>
        <p:spPr/>
        <p:txBody>
          <a:bodyPr/>
          <a:lstStyle/>
          <a:p>
            <a:r>
              <a:rPr lang="pt-BR" smtClean="0"/>
              <a:t>Esses autores tem medido a função pulmonar, especificamente a  complacência pulmonar passiva, ou distensibilidade pulmonar, e capacidade residual funcional, ou volume pulmonar ao final de uma expiração normal, como forma de avaliar e quantificar os efeitos dos corticoides pré-natais na função pulmonar de recém-nascidos.(14-16).</a:t>
            </a:r>
          </a:p>
          <a:p>
            <a:pPr>
              <a:buFont typeface="Wingdings 3" pitchFamily="18" charset="2"/>
              <a:buNone/>
            </a:pPr>
            <a:endParaRPr lang="pt-BR" smtClean="0"/>
          </a:p>
          <a:p>
            <a:endParaRPr lang="pt-BR" smtClean="0"/>
          </a:p>
        </p:txBody>
      </p:sp>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pic>
        <p:nvPicPr>
          <p:cNvPr id="174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3088" y="568801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a:bodyPr>
          <a:lstStyle/>
          <a:p>
            <a:pPr>
              <a:lnSpc>
                <a:spcPct val="90000"/>
              </a:lnSpc>
            </a:pPr>
            <a:r>
              <a:rPr lang="pt-BR" smtClean="0"/>
              <a:t>Esses parâmetros pulmonares foram relacionados com os desfechos clínicos dos pré-termos tardios que usaram e que não usaram corticoides. Foi relatado (14) que os bebês pré-termos tardios que só nasceram após 14 dias de tratamento com dois ciclos corticoide pré-natais  e os prematuros tardios que receberam apenas um único curso de resgate com corticoide pré-natal tiveram a complacência pulmonar aumentada comparado com o grupo placebo. </a:t>
            </a:r>
          </a:p>
          <a:p>
            <a:pPr lvl="1">
              <a:lnSpc>
                <a:spcPct val="90000"/>
              </a:lnSpc>
            </a:pPr>
            <a:r>
              <a:rPr lang="pt-BR" smtClean="0"/>
              <a:t>E isso forneceu suporte para um outro estudo de Garite et al (17), que demonstrou melhora nos  resultados de complacência pulmonar após um curso de resgate com corticóides pré-natais.(17)</a:t>
            </a:r>
          </a:p>
          <a:p>
            <a:pPr>
              <a:lnSpc>
                <a:spcPct val="90000"/>
              </a:lnSpc>
            </a:pPr>
            <a:endParaRPr lang="pt-BR" smtClean="0"/>
          </a:p>
        </p:txBody>
      </p:sp>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pic>
        <p:nvPicPr>
          <p:cNvPr id="1843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5600" y="610393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Conteúdo 1"/>
          <p:cNvSpPr>
            <a:spLocks noGrp="1"/>
          </p:cNvSpPr>
          <p:nvPr>
            <p:ph idx="1"/>
          </p:nvPr>
        </p:nvSpPr>
        <p:spPr>
          <a:xfrm>
            <a:off x="508000" y="2070100"/>
            <a:ext cx="10758488" cy="3094038"/>
          </a:xfrm>
          <a:ln w="38100">
            <a:solidFill>
              <a:srgbClr val="FFFF00"/>
            </a:solidFill>
            <a:miter lim="800000"/>
            <a:headEnd/>
            <a:tailEnd/>
          </a:ln>
        </p:spPr>
        <p:txBody>
          <a:bodyPr/>
          <a:lstStyle/>
          <a:p>
            <a:r>
              <a:rPr lang="pt-BR" smtClean="0">
                <a:solidFill>
                  <a:srgbClr val="0000FF"/>
                </a:solidFill>
              </a:rPr>
              <a:t>O propósito do presente estudo foi testar a hipótese de que prematuros tardios nascidos entre </a:t>
            </a:r>
            <a:r>
              <a:rPr lang="pt-BR" b="1" smtClean="0">
                <a:solidFill>
                  <a:srgbClr val="FF00FF"/>
                </a:solidFill>
              </a:rPr>
              <a:t>34 semanas e 34 semanas e 6 dias  de gestação</a:t>
            </a:r>
            <a:r>
              <a:rPr lang="pt-BR" smtClean="0">
                <a:solidFill>
                  <a:srgbClr val="0000FF"/>
                </a:solidFill>
              </a:rPr>
              <a:t> que são tratados com corticoides pré-natais apresentam uma complacência pulmonar melhor em comparação com os recém-nascidos prematuros tardios que não são tratados com corticóides antes do parto.</a:t>
            </a:r>
          </a:p>
          <a:p>
            <a:endParaRPr lang="pt-BR" smtClean="0">
              <a:solidFill>
                <a:srgbClr val="0000FF"/>
              </a:solidFill>
            </a:endParaRPr>
          </a:p>
        </p:txBody>
      </p:sp>
      <p:sp>
        <p:nvSpPr>
          <p:cNvPr id="3" name="Título 2"/>
          <p:cNvSpPr>
            <a:spLocks noGrp="1"/>
          </p:cNvSpPr>
          <p:nvPr>
            <p:ph type="title"/>
          </p:nvPr>
        </p:nvSpPr>
        <p:spPr/>
        <p:txBody>
          <a:bodyPr/>
          <a:lstStyle/>
          <a:p>
            <a:pPr fontAlgn="auto">
              <a:spcAft>
                <a:spcPts val="0"/>
              </a:spcAft>
              <a:defRPr/>
            </a:pPr>
            <a:r>
              <a:rPr lang="pt-BR" dirty="0" smtClean="0"/>
              <a:t>INTRODUÇÃO:</a:t>
            </a:r>
            <a:endParaRPr lang="pt-BR" dirty="0"/>
          </a:p>
        </p:txBody>
      </p:sp>
      <p:pic>
        <p:nvPicPr>
          <p:cNvPr id="1946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00550" y="58689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3" name="Text Box 7"/>
          <p:cNvSpPr txBox="1">
            <a:spLocks noChangeArrowheads="1"/>
          </p:cNvSpPr>
          <p:nvPr/>
        </p:nvSpPr>
        <p:spPr bwMode="auto">
          <a:xfrm>
            <a:off x="4114800" y="1246188"/>
            <a:ext cx="34337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solidFill>
                  <a:srgbClr val="FF00FF"/>
                </a:solidFill>
              </a:rPr>
              <a:t>OBJETIVO DO ESTUDO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384175" y="128588"/>
            <a:ext cx="11198225" cy="1292225"/>
          </a:xfrm>
        </p:spPr>
      </p:pic>
      <p:sp>
        <p:nvSpPr>
          <p:cNvPr id="20483" name="Espaço Reservado para Conteúdo 2"/>
          <p:cNvSpPr>
            <a:spLocks noGrp="1"/>
          </p:cNvSpPr>
          <p:nvPr>
            <p:ph idx="1"/>
          </p:nvPr>
        </p:nvSpPr>
        <p:spPr/>
        <p:txBody>
          <a:bodyPr/>
          <a:lstStyle/>
          <a:p>
            <a:r>
              <a:rPr lang="pt-BR" smtClean="0"/>
              <a:t>O estudo de coorte prospectivo foi feito na UTI Neonatal (UTIN)) da Universidade de Ciência e Saúde de Oregon (EUA). </a:t>
            </a:r>
          </a:p>
          <a:p>
            <a:r>
              <a:rPr lang="pt-BR" smtClean="0"/>
              <a:t>O estudo foi aprovado pelo comitê de pesquisas do Hospital sendo obtido um formulário de consentimento dos pais. </a:t>
            </a:r>
          </a:p>
          <a:p>
            <a:r>
              <a:rPr lang="pt-BR" smtClean="0"/>
              <a:t>Pacientes foram admitidos no estudo entre setembro de 2009 e março 2010.</a:t>
            </a:r>
          </a:p>
          <a:p>
            <a:endParaRPr lang="pt-BR" smtClean="0"/>
          </a:p>
        </p:txBody>
      </p:sp>
      <p:pic>
        <p:nvPicPr>
          <p:cNvPr id="204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1507" name="Espaço Reservado para Conteúdo 2"/>
          <p:cNvSpPr>
            <a:spLocks noGrp="1"/>
          </p:cNvSpPr>
          <p:nvPr>
            <p:ph idx="1"/>
          </p:nvPr>
        </p:nvSpPr>
        <p:spPr/>
        <p:txBody>
          <a:bodyPr/>
          <a:lstStyle/>
          <a:p>
            <a:r>
              <a:rPr lang="pt-BR" smtClean="0">
                <a:solidFill>
                  <a:srgbClr val="0000FF"/>
                </a:solidFill>
              </a:rPr>
              <a:t>Os critérios de inclusão foram:</a:t>
            </a:r>
            <a:r>
              <a:rPr lang="pt-BR" smtClean="0"/>
              <a:t> </a:t>
            </a:r>
          </a:p>
          <a:p>
            <a:pPr lvl="1"/>
            <a:r>
              <a:rPr lang="pt-BR" smtClean="0"/>
              <a:t>(1) recém-nascidos de idade gestacional 34 semanas e 34 semanas e 6 dias que fizeram uso de corticoides como parte de tratamento clinico;</a:t>
            </a:r>
          </a:p>
          <a:p>
            <a:pPr lvl="1"/>
            <a:r>
              <a:rPr lang="pt-BR" smtClean="0"/>
              <a:t>(2) tratamento materno com 2 doses de betametasona 12 mg de injeção/ dose, com 24 horas de intervalo entre elas, sendo a primeira dose realizada 7 dias antes do parto ou tratamento com pelo menos uma dose de betametasona até 6 horas antes do parto; </a:t>
            </a:r>
          </a:p>
          <a:p>
            <a:pPr lvl="1"/>
            <a:r>
              <a:rPr lang="pt-BR" smtClean="0"/>
              <a:t>(3) teste de função pulmonar feito nas primeiras 72 horas de vida antes da realização de tratamento com surfactantes quando este foi necessário. </a:t>
            </a:r>
          </a:p>
          <a:p>
            <a:endParaRPr lang="pt-BR" smtClean="0"/>
          </a:p>
        </p:txBody>
      </p:sp>
      <p:pic>
        <p:nvPicPr>
          <p:cNvPr id="2150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71976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2531" name="Espaço Reservado para Conteúdo 2"/>
          <p:cNvSpPr>
            <a:spLocks noGrp="1"/>
          </p:cNvSpPr>
          <p:nvPr>
            <p:ph idx="1"/>
          </p:nvPr>
        </p:nvSpPr>
        <p:spPr/>
        <p:txBody>
          <a:bodyPr/>
          <a:lstStyle/>
          <a:p>
            <a:r>
              <a:rPr lang="pt-BR" smtClean="0"/>
              <a:t>O grupo de comparação foi composto de recém-nascidos cujas mães não receberam corticoide antes do parto ( ou por chegarem muito tarde no Hospital ou por apresentarem condições q necessitavam de parto imediato) e que eram o mais próximo possível do grupo controle, em peso ao nascer, idade gestacional, sexo e raça. </a:t>
            </a:r>
          </a:p>
          <a:p>
            <a:r>
              <a:rPr lang="pt-BR" smtClean="0">
                <a:solidFill>
                  <a:srgbClr val="FF0000"/>
                </a:solidFill>
              </a:rPr>
              <a:t>Foram excluídos</a:t>
            </a:r>
            <a:r>
              <a:rPr lang="pt-BR" smtClean="0"/>
              <a:t> os bebes nascidos de mães com diabetes insulinodependente, gestações múltiplas, corioamnionite clinica, anomalias congênitas  importantes, ou anomalias cromossômicas.</a:t>
            </a:r>
          </a:p>
          <a:p>
            <a:endParaRPr lang="pt-BR" smtClean="0"/>
          </a:p>
        </p:txBody>
      </p:sp>
      <p:pic>
        <p:nvPicPr>
          <p:cNvPr id="2253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87216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3555" name="Espaço Reservado para Conteúdo 2"/>
          <p:cNvSpPr>
            <a:spLocks noGrp="1"/>
          </p:cNvSpPr>
          <p:nvPr>
            <p:ph idx="1"/>
          </p:nvPr>
        </p:nvSpPr>
        <p:spPr/>
        <p:txBody>
          <a:bodyPr/>
          <a:lstStyle/>
          <a:p>
            <a:r>
              <a:rPr lang="pt-BR" b="1" smtClean="0">
                <a:solidFill>
                  <a:srgbClr val="0000FF"/>
                </a:solidFill>
              </a:rPr>
              <a:t>O objetivo primário</a:t>
            </a:r>
            <a:r>
              <a:rPr lang="pt-BR" smtClean="0"/>
              <a:t> foi comparar a complacência pulmonar entre os dois grupos. Também foi medida a capacidade residual funcional entre os dois grupos, e também foram monitorizados  outros parâmetros clínicos pulmonares pertinentes como objetivos secundários do estudo.</a:t>
            </a:r>
          </a:p>
          <a:p>
            <a:endParaRPr lang="pt-BR" smtClean="0"/>
          </a:p>
        </p:txBody>
      </p:sp>
      <p:pic>
        <p:nvPicPr>
          <p:cNvPr id="2355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5620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4579" name="Espaço Reservado para Conteúdo 2"/>
          <p:cNvSpPr>
            <a:spLocks noGrp="1"/>
          </p:cNvSpPr>
          <p:nvPr>
            <p:ph idx="1"/>
          </p:nvPr>
        </p:nvSpPr>
        <p:spPr/>
        <p:txBody>
          <a:bodyPr/>
          <a:lstStyle/>
          <a:p>
            <a:r>
              <a:rPr lang="pt-BR" smtClean="0"/>
              <a:t>Os teste de função pulmonar do recém-nascido (RN)  foram realizados com um carrinho de monitorização computadorizada de função pulmonar infantil (</a:t>
            </a:r>
            <a:r>
              <a:rPr lang="pt-BR" i="1" smtClean="0"/>
              <a:t>Sensor Medics</a:t>
            </a:r>
            <a:r>
              <a:rPr lang="pt-BR" smtClean="0"/>
              <a:t> 2600, SensorMedics Inc,Yorba Linda, California).). </a:t>
            </a:r>
          </a:p>
          <a:p>
            <a:r>
              <a:rPr lang="pt-BR" smtClean="0"/>
              <a:t>Complacência do sistema respiratório foi medida com a técnica de oclusão de uma única respiração e a capacidade residual funcional com o método de </a:t>
            </a:r>
            <a:r>
              <a:rPr lang="pt-BR" i="1" smtClean="0"/>
              <a:t>washout (lavagem)</a:t>
            </a:r>
            <a:r>
              <a:rPr lang="pt-BR" smtClean="0"/>
              <a:t> de nitrogênio [4,18-22]. </a:t>
            </a:r>
          </a:p>
          <a:p>
            <a:r>
              <a:rPr lang="pt-BR" smtClean="0"/>
              <a:t>Essas medidas podem ser realizadas em RN intubados ou não.</a:t>
            </a:r>
          </a:p>
          <a:p>
            <a:endParaRPr lang="pt-BR" smtClean="0"/>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6750" y="57546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5603" name="Espaço Reservado para Conteúdo 2"/>
          <p:cNvSpPr>
            <a:spLocks noGrp="1"/>
          </p:cNvSpPr>
          <p:nvPr>
            <p:ph idx="1"/>
          </p:nvPr>
        </p:nvSpPr>
        <p:spPr/>
        <p:txBody>
          <a:bodyPr/>
          <a:lstStyle/>
          <a:p>
            <a:r>
              <a:rPr lang="pt-BR" smtClean="0"/>
              <a:t>Complacência do sistema respiratório </a:t>
            </a:r>
            <a:r>
              <a:rPr lang="en-US" smtClean="0"/>
              <a:t>foi medida com a técnica de oclusão de uma única respiração [14-16,18,21] com o paciente na posição supina e adormecido. </a:t>
            </a:r>
          </a:p>
          <a:p>
            <a:r>
              <a:rPr lang="en-US" smtClean="0"/>
              <a:t>Durante esse teste, a via aérea era brevemente ocluída ao fim da expiração ate ser observado um platô na  pressão na via aérea, invocando o reflexo de Hering-Breur.</a:t>
            </a:r>
            <a:endParaRPr lang="pt-BR" smtClean="0"/>
          </a:p>
        </p:txBody>
      </p:sp>
      <p:pic>
        <p:nvPicPr>
          <p:cNvPr id="2560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6627" name="Espaço Reservado para Conteúdo 2"/>
          <p:cNvSpPr>
            <a:spLocks noGrp="1"/>
          </p:cNvSpPr>
          <p:nvPr>
            <p:ph idx="1"/>
          </p:nvPr>
        </p:nvSpPr>
        <p:spPr/>
        <p:txBody>
          <a:bodyPr/>
          <a:lstStyle/>
          <a:p>
            <a:r>
              <a:rPr lang="pt-BR" smtClean="0"/>
              <a:t>Complacência e  resistência do sistema respiratório foram calculados pela curva de fluxo de volume passivo e complacência pulmonar total foi relacionada com o peso. </a:t>
            </a:r>
          </a:p>
        </p:txBody>
      </p:sp>
      <p:pic>
        <p:nvPicPr>
          <p:cNvPr id="2662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 name="Espaço Reservado para Conteúdo 2"/>
          <p:cNvSpPr>
            <a:spLocks noGrp="1"/>
          </p:cNvSpPr>
          <p:nvPr>
            <p:ph idx="1"/>
          </p:nvPr>
        </p:nvSpPr>
        <p:spPr/>
        <p:txBody>
          <a:bodyPr>
            <a:normAutofit/>
          </a:bodyPr>
          <a:lstStyle/>
          <a:p>
            <a:pPr>
              <a:lnSpc>
                <a:spcPct val="90000"/>
              </a:lnSpc>
            </a:pPr>
            <a:r>
              <a:rPr lang="pt-BR" smtClean="0"/>
              <a:t>Critérios de aceitação como definido pela Sociedade Torácica Americana e Sociedade Europeia de Respiração incluem: </a:t>
            </a:r>
          </a:p>
          <a:p>
            <a:pPr lvl="1">
              <a:lnSpc>
                <a:spcPct val="90000"/>
              </a:lnSpc>
            </a:pPr>
            <a:r>
              <a:rPr lang="pt-BR" smtClean="0"/>
              <a:t>(1) </a:t>
            </a:r>
            <a:r>
              <a:rPr lang="pt-BR" i="1" smtClean="0"/>
              <a:t>baseline</a:t>
            </a:r>
            <a:r>
              <a:rPr lang="pt-BR" smtClean="0"/>
              <a:t> estável no fim da expiração ;</a:t>
            </a:r>
          </a:p>
          <a:p>
            <a:pPr lvl="1">
              <a:lnSpc>
                <a:spcPct val="90000"/>
              </a:lnSpc>
            </a:pPr>
            <a:r>
              <a:rPr lang="pt-BR" smtClean="0"/>
              <a:t>(2) platô de pressão durando mais que 100ms;</a:t>
            </a:r>
          </a:p>
          <a:p>
            <a:pPr lvl="1">
              <a:lnSpc>
                <a:spcPct val="90000"/>
              </a:lnSpc>
            </a:pPr>
            <a:r>
              <a:rPr lang="pt-BR" smtClean="0"/>
              <a:t>(3)pressão pulmonar variando em &lt;+-0,125cm H2O; </a:t>
            </a:r>
          </a:p>
          <a:p>
            <a:pPr lvl="1">
              <a:lnSpc>
                <a:spcPct val="90000"/>
              </a:lnSpc>
            </a:pPr>
            <a:r>
              <a:rPr lang="pt-BR" smtClean="0"/>
              <a:t>(4) curva de fluxo volumétrico aceitável por inspeção visual, com dados de segmento linear identificados; </a:t>
            </a:r>
          </a:p>
          <a:p>
            <a:pPr lvl="1">
              <a:lnSpc>
                <a:spcPct val="90000"/>
              </a:lnSpc>
            </a:pPr>
            <a:r>
              <a:rPr lang="pt-BR" smtClean="0"/>
              <a:t>(5) pelo menos 10 respirações com um coeficiente de variação &lt;20%[18,23,24]. </a:t>
            </a:r>
          </a:p>
          <a:p>
            <a:pPr lvl="2">
              <a:lnSpc>
                <a:spcPct val="90000"/>
              </a:lnSpc>
            </a:pPr>
            <a:r>
              <a:rPr lang="pt-BR" smtClean="0"/>
              <a:t>Para RN intubados os testes foram realizados antes da  realização de terapia com surfactante no ventilador com volume de 4-6ml/kg e com uma pressão expiratória positiva 5 cm h2O.</a:t>
            </a:r>
          </a:p>
          <a:p>
            <a:pPr>
              <a:lnSpc>
                <a:spcPct val="90000"/>
              </a:lnSpc>
            </a:pPr>
            <a:endParaRPr lang="pt-BR" smtClean="0"/>
          </a:p>
        </p:txBody>
      </p:sp>
      <p:pic>
        <p:nvPicPr>
          <p:cNvPr id="2765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6959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8675" name="Espaço Reservado para Conteúdo 2"/>
          <p:cNvSpPr>
            <a:spLocks noGrp="1"/>
          </p:cNvSpPr>
          <p:nvPr>
            <p:ph idx="1"/>
          </p:nvPr>
        </p:nvSpPr>
        <p:spPr/>
        <p:txBody>
          <a:bodyPr/>
          <a:lstStyle/>
          <a:p>
            <a:r>
              <a:rPr lang="pt-BR" smtClean="0"/>
              <a:t>Para a técnica de </a:t>
            </a:r>
            <a:r>
              <a:rPr lang="pt-BR" i="1" smtClean="0"/>
              <a:t>washout</a:t>
            </a:r>
            <a:r>
              <a:rPr lang="pt-BR" smtClean="0"/>
              <a:t> com nitrogênio [14,16,19,22] a calibração foi realizada com dois volumes específicos, sendo construída uma curva para o sistema com um fluxo especifico. </a:t>
            </a:r>
          </a:p>
          <a:p>
            <a:r>
              <a:rPr lang="pt-BR" smtClean="0"/>
              <a:t>Sendo essa curva utilizada para correlacionar o nitrogênio drenado com a capacidade residual funcional do recém- nascido. </a:t>
            </a:r>
          </a:p>
        </p:txBody>
      </p:sp>
      <p:pic>
        <p:nvPicPr>
          <p:cNvPr id="2867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5620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29699" name="Espaço Reservado para Conteúdo 2"/>
          <p:cNvSpPr>
            <a:spLocks noGrp="1"/>
          </p:cNvSpPr>
          <p:nvPr>
            <p:ph idx="1"/>
          </p:nvPr>
        </p:nvSpPr>
        <p:spPr/>
        <p:txBody>
          <a:bodyPr/>
          <a:lstStyle/>
          <a:p>
            <a:r>
              <a:rPr lang="pt-BR" smtClean="0"/>
              <a:t>Critérios de aceitação do teste incluíram: </a:t>
            </a:r>
          </a:p>
          <a:p>
            <a:pPr lvl="1"/>
            <a:r>
              <a:rPr lang="pt-BR" smtClean="0"/>
              <a:t>(1)RN em posição supina e adormecido;</a:t>
            </a:r>
          </a:p>
          <a:p>
            <a:pPr lvl="1"/>
            <a:r>
              <a:rPr lang="pt-BR" smtClean="0"/>
              <a:t>(2) teste iniciado ao fim da expiração ;</a:t>
            </a:r>
          </a:p>
          <a:p>
            <a:pPr lvl="1"/>
            <a:r>
              <a:rPr lang="pt-BR" smtClean="0"/>
              <a:t>(3) evidencias de não vazamento no rastreio do </a:t>
            </a:r>
            <a:r>
              <a:rPr lang="pt-BR" i="1" smtClean="0"/>
              <a:t>washout</a:t>
            </a:r>
            <a:r>
              <a:rPr lang="pt-BR" smtClean="0"/>
              <a:t>;</a:t>
            </a:r>
          </a:p>
          <a:p>
            <a:pPr lvl="1"/>
            <a:r>
              <a:rPr lang="pt-BR" smtClean="0"/>
              <a:t>(4)traçados consistentes;</a:t>
            </a:r>
          </a:p>
          <a:p>
            <a:pPr lvl="1"/>
            <a:r>
              <a:rPr lang="pt-BR" smtClean="0"/>
              <a:t>(5) pelo menos 3 medidas com coeficiente de variação &lt;10%. [18,23,24]</a:t>
            </a:r>
          </a:p>
          <a:p>
            <a:endParaRPr lang="pt-BR" smtClean="0"/>
          </a:p>
        </p:txBody>
      </p:sp>
      <p:pic>
        <p:nvPicPr>
          <p:cNvPr id="2970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Métodos</a:t>
            </a:r>
            <a:endParaRPr lang="pt-BR" dirty="0"/>
          </a:p>
        </p:txBody>
      </p:sp>
      <p:sp>
        <p:nvSpPr>
          <p:cNvPr id="30723" name="Espaço Reservado para Conteúdo 2"/>
          <p:cNvSpPr>
            <a:spLocks noGrp="1"/>
          </p:cNvSpPr>
          <p:nvPr>
            <p:ph idx="1"/>
          </p:nvPr>
        </p:nvSpPr>
        <p:spPr/>
        <p:txBody>
          <a:bodyPr/>
          <a:lstStyle/>
          <a:p>
            <a:r>
              <a:rPr lang="pt-PT" smtClean="0"/>
              <a:t>O surfactante foi administrado para pacientes com Síndrome do Desconforto Respiratório (SDR) grave, sendorealizado dentro as</a:t>
            </a:r>
            <a:r>
              <a:rPr lang="pt-BR" smtClean="0"/>
              <a:t> </a:t>
            </a:r>
            <a:r>
              <a:rPr lang="pt-PT" smtClean="0"/>
              <a:t>primeiras 24 horas de vida se o paciente necessitasse de concentração de oxigênio fracionada de  &gt; 0.40 de FiO2 para manter o pulso e saturaçao adequados. </a:t>
            </a:r>
          </a:p>
          <a:p>
            <a:r>
              <a:rPr lang="pt-PT" smtClean="0"/>
              <a:t>Também foi utilizado para os que apresentaram pH &lt;7,25 e / ou aumentou o trabalho respiratório apesar de CPAP adequado. </a:t>
            </a:r>
            <a:endParaRPr lang="pt-BR" smtClean="0"/>
          </a:p>
          <a:p>
            <a:r>
              <a:rPr lang="pt-PT" smtClean="0"/>
              <a:t>Suplementação de oxigênio foi iniciada se a Saturação de Oxigênio (SpO2) fosse inferior a 90% . </a:t>
            </a:r>
            <a:endParaRPr lang="pt-BR" smtClean="0"/>
          </a:p>
        </p:txBody>
      </p:sp>
      <p:pic>
        <p:nvPicPr>
          <p:cNvPr id="3072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87216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PT" dirty="0"/>
              <a:t>Analise estatistica </a:t>
            </a:r>
            <a:endParaRPr lang="pt-BR" dirty="0"/>
          </a:p>
        </p:txBody>
      </p:sp>
      <p:sp>
        <p:nvSpPr>
          <p:cNvPr id="31747" name="Espaço Reservado para Conteúdo 2"/>
          <p:cNvSpPr>
            <a:spLocks noGrp="1"/>
          </p:cNvSpPr>
          <p:nvPr>
            <p:ph idx="1"/>
          </p:nvPr>
        </p:nvSpPr>
        <p:spPr/>
        <p:txBody>
          <a:bodyPr/>
          <a:lstStyle/>
          <a:p>
            <a:r>
              <a:rPr lang="pt-BR" smtClean="0"/>
              <a:t>Estimou-se que para evidenciar pelo menos uma diferença de 25% na complacência do sistema respiratório entre os dois grupos seria necessário estudar 25 pacientes em cada grupo para refutar a hipótese nula com um erro tipo 1 de 0,05.</a:t>
            </a:r>
          </a:p>
        </p:txBody>
      </p:sp>
      <p:pic>
        <p:nvPicPr>
          <p:cNvPr id="3174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PT" dirty="0" smtClean="0"/>
              <a:t>Analise estatistica </a:t>
            </a:r>
            <a:endParaRPr lang="pt-BR" dirty="0"/>
          </a:p>
        </p:txBody>
      </p:sp>
      <p:sp>
        <p:nvSpPr>
          <p:cNvPr id="32771" name="Espaço Reservado para Conteúdo 2"/>
          <p:cNvSpPr>
            <a:spLocks noGrp="1"/>
          </p:cNvSpPr>
          <p:nvPr>
            <p:ph idx="1"/>
          </p:nvPr>
        </p:nvSpPr>
        <p:spPr/>
        <p:txBody>
          <a:bodyPr/>
          <a:lstStyle/>
          <a:p>
            <a:r>
              <a:rPr lang="pt-BR" smtClean="0"/>
              <a:t>Diferenças  em variáveis ​​contínuas, (incluindo complacência respiratória )entre os dois grupos foram analisadas por  teste bicaudal </a:t>
            </a:r>
            <a:r>
              <a:rPr lang="pt-BR" i="1" smtClean="0"/>
              <a:t>Student t tests</a:t>
            </a:r>
            <a:r>
              <a:rPr lang="pt-BR" smtClean="0"/>
              <a:t>. Teste Mann-Whitney U e Wilcoxon </a:t>
            </a:r>
            <a:r>
              <a:rPr lang="pt-BR" i="1" smtClean="0"/>
              <a:t>signed ranks test</a:t>
            </a:r>
            <a:r>
              <a:rPr lang="pt-BR" smtClean="0"/>
              <a:t> foram usados ​​quando apropriado (para dados não distribuído normalmente). </a:t>
            </a:r>
          </a:p>
          <a:p>
            <a:r>
              <a:rPr lang="pt-BR" smtClean="0"/>
              <a:t>As variáveis ​​categóricas foram avaliadas com </a:t>
            </a:r>
            <a:r>
              <a:rPr lang="en-US" smtClean="0"/>
              <a:t>testes </a:t>
            </a:r>
            <a:r>
              <a:rPr lang="pt-BR" smtClean="0"/>
              <a:t> do qui-quadrado</a:t>
            </a:r>
            <a:r>
              <a:rPr lang="en-US" smtClean="0"/>
              <a:t> e testes exatos de Fisher, quando apropriado. Os dados foram expressos como média ± DP.</a:t>
            </a:r>
            <a:endParaRPr lang="pt-BR" smtClean="0"/>
          </a:p>
        </p:txBody>
      </p:sp>
      <p:pic>
        <p:nvPicPr>
          <p:cNvPr id="3277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5308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PT" dirty="0" smtClean="0"/>
              <a:t>Analise estatistica </a:t>
            </a:r>
            <a:endParaRPr lang="pt-BR" dirty="0"/>
          </a:p>
        </p:txBody>
      </p:sp>
      <p:sp>
        <p:nvSpPr>
          <p:cNvPr id="33795" name="Espaço Reservado para Conteúdo 2"/>
          <p:cNvSpPr>
            <a:spLocks noGrp="1"/>
          </p:cNvSpPr>
          <p:nvPr>
            <p:ph idx="1"/>
          </p:nvPr>
        </p:nvSpPr>
        <p:spPr>
          <a:xfrm>
            <a:off x="609600" y="1490663"/>
            <a:ext cx="10972800" cy="4525962"/>
          </a:xfrm>
        </p:spPr>
        <p:txBody>
          <a:bodyPr/>
          <a:lstStyle/>
          <a:p>
            <a:r>
              <a:rPr lang="pt-BR" smtClean="0"/>
              <a:t>Foram pareados 25 bebês que não receberam corticoide  antes do parto,  com  25 neonatos prematuros tardios tratados com corticoide pré-natal, da forma mais próxima possível em relação peso ao nascer, raça e sexo. </a:t>
            </a:r>
          </a:p>
          <a:p>
            <a:endParaRPr lang="pt-PT" smtClean="0"/>
          </a:p>
          <a:p>
            <a:r>
              <a:rPr lang="pt-PT" smtClean="0"/>
              <a:t>Além disso, a modelagem linear mista foi usado para comparar complacência respiratória / kg e complacência respiratória total  nos grupos tratados e não tratados.</a:t>
            </a:r>
            <a:endParaRPr lang="pt-BR" smtClean="0"/>
          </a:p>
        </p:txBody>
      </p:sp>
      <p:pic>
        <p:nvPicPr>
          <p:cNvPr id="3379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49751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4819" name="Espaço Reservado para Conteúdo 2"/>
          <p:cNvSpPr>
            <a:spLocks noGrp="1"/>
          </p:cNvSpPr>
          <p:nvPr>
            <p:ph idx="1"/>
          </p:nvPr>
        </p:nvSpPr>
        <p:spPr/>
        <p:txBody>
          <a:bodyPr/>
          <a:lstStyle/>
          <a:p>
            <a:r>
              <a:rPr lang="en-US" smtClean="0"/>
              <a:t>A principal razão para o parto pré-termo em ambos os grupos foi parto prematuro, seguido de hipertensão / pré-eclâmpsia e hemorragia anteparto (</a:t>
            </a:r>
            <a:r>
              <a:rPr lang="en-US" smtClean="0">
                <a:solidFill>
                  <a:srgbClr val="0000FF"/>
                </a:solidFill>
              </a:rPr>
              <a:t>Tabela I</a:t>
            </a:r>
            <a:r>
              <a:rPr lang="en-US" smtClean="0"/>
              <a:t>).</a:t>
            </a:r>
          </a:p>
          <a:p>
            <a:endParaRPr lang="en-US" smtClean="0"/>
          </a:p>
          <a:p>
            <a:r>
              <a:rPr lang="en-US" smtClean="0"/>
              <a:t>Única diferença significativa entre os dois grupos: Idade média no grupo tratado 34,1 vs 34,3 semanas no grupo não tratado (</a:t>
            </a:r>
            <a:r>
              <a:rPr lang="en-US" smtClean="0">
                <a:solidFill>
                  <a:srgbClr val="0000FF"/>
                </a:solidFill>
              </a:rPr>
              <a:t>p&lt;0,05</a:t>
            </a:r>
            <a:r>
              <a:rPr lang="en-US" smtClean="0"/>
              <a:t>). </a:t>
            </a:r>
            <a:endParaRPr lang="pt-BR" smtClean="0"/>
          </a:p>
        </p:txBody>
      </p:sp>
      <p:pic>
        <p:nvPicPr>
          <p:cNvPr id="3482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3250" y="61150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57538" y="420688"/>
            <a:ext cx="6364287" cy="5954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848" name="Line 8"/>
          <p:cNvSpPr>
            <a:spLocks noChangeShapeType="1"/>
          </p:cNvSpPr>
          <p:nvPr/>
        </p:nvSpPr>
        <p:spPr bwMode="auto">
          <a:xfrm flipH="1">
            <a:off x="9132888" y="3230563"/>
            <a:ext cx="1006475" cy="579437"/>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354013" y="274638"/>
            <a:ext cx="11228387" cy="1243012"/>
          </a:xfrm>
        </p:spPr>
      </p:pic>
      <p:sp>
        <p:nvSpPr>
          <p:cNvPr id="36867" name="Espaço Reservado para Conteúdo 2"/>
          <p:cNvSpPr>
            <a:spLocks noGrp="1"/>
          </p:cNvSpPr>
          <p:nvPr>
            <p:ph idx="1"/>
          </p:nvPr>
        </p:nvSpPr>
        <p:spPr/>
        <p:txBody>
          <a:bodyPr/>
          <a:lstStyle/>
          <a:p>
            <a:r>
              <a:rPr lang="en-US" smtClean="0"/>
              <a:t>Os recém-nascidos prematuros que receberam esteróides pré-natais aumentaram a complacência respiratória de forma significativa, normalizando a relação peso corporal e complacência respiratória total (</a:t>
            </a:r>
            <a:r>
              <a:rPr lang="en-US" smtClean="0">
                <a:solidFill>
                  <a:srgbClr val="0000FF"/>
                </a:solidFill>
              </a:rPr>
              <a:t>Tabela II)</a:t>
            </a:r>
            <a:r>
              <a:rPr lang="en-US" smtClean="0"/>
              <a:t> em comparação com os lactentes não tratados.</a:t>
            </a:r>
          </a:p>
          <a:p>
            <a:pPr algn="ctr"/>
            <a:r>
              <a:rPr lang="en-US" smtClean="0">
                <a:solidFill>
                  <a:srgbClr val="0000FF"/>
                </a:solidFill>
              </a:rPr>
              <a:t>A média de complacência do sistema respiratório normalizada por kg no grupo tratado com esteroides foi 25% maior do que no grupo não tratado grupo: 1,33 vs 1,06 mL / cm H2O / kg.</a:t>
            </a:r>
          </a:p>
          <a:p>
            <a:pPr marL="1143000" lvl="2" algn="ctr"/>
            <a:r>
              <a:rPr lang="en-US" smtClean="0">
                <a:solidFill>
                  <a:srgbClr val="0000FF"/>
                </a:solidFill>
              </a:rPr>
              <a:t>(IC95% ajustado para a diferença 0,05, 0,49; P = 0,016).</a:t>
            </a:r>
            <a:endParaRPr lang="pt-BR" smtClean="0">
              <a:solidFill>
                <a:srgbClr val="0000FF"/>
              </a:solidFill>
            </a:endParaRPr>
          </a:p>
          <a:p>
            <a:endParaRPr lang="pt-BR" smtClean="0">
              <a:solidFill>
                <a:srgbClr val="0000FF"/>
              </a:solidFill>
            </a:endParaRPr>
          </a:p>
        </p:txBody>
      </p:sp>
      <p:pic>
        <p:nvPicPr>
          <p:cNvPr id="3686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43400" y="598963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1"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2124075"/>
            <a:ext cx="12169775" cy="1839913"/>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789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37050" y="56070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6" name="Line 8"/>
          <p:cNvSpPr>
            <a:spLocks noChangeShapeType="1"/>
          </p:cNvSpPr>
          <p:nvPr/>
        </p:nvSpPr>
        <p:spPr bwMode="auto">
          <a:xfrm>
            <a:off x="171450" y="2905125"/>
            <a:ext cx="295275" cy="233363"/>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37897" name="Line 9"/>
          <p:cNvSpPr>
            <a:spLocks noChangeShapeType="1"/>
          </p:cNvSpPr>
          <p:nvPr/>
        </p:nvSpPr>
        <p:spPr bwMode="auto">
          <a:xfrm>
            <a:off x="153988" y="3079750"/>
            <a:ext cx="295275" cy="233363"/>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39939" name="Espaço Reservado para Conteúdo 2"/>
          <p:cNvSpPr>
            <a:spLocks noGrp="1"/>
          </p:cNvSpPr>
          <p:nvPr>
            <p:ph idx="1"/>
          </p:nvPr>
        </p:nvSpPr>
        <p:spPr/>
        <p:txBody>
          <a:bodyPr/>
          <a:lstStyle/>
          <a:p>
            <a:r>
              <a:rPr lang="pt-BR" smtClean="0"/>
              <a:t>Embora o estudo não tenha sido elaborado para detectar diferenças na capacidade residual funcional entre os grupos essa foi medida ao mesmo tempo que a complacência do sistema respiratório, em 24 dos 25 RN do grupo tratado e em 20 dos 25 RN do grupo controle.</a:t>
            </a:r>
          </a:p>
          <a:p>
            <a:r>
              <a:rPr lang="pt-BR" b="1" smtClean="0"/>
              <a:t>Não houve diferença significativa da capacidade residual funcional tendo os dois grupos alcançado valores similares (27,8ml/kg no grupo tratado e 25,4 ml/kg no grupo controle</a:t>
            </a:r>
            <a:r>
              <a:rPr lang="pt-BR" smtClean="0"/>
              <a:t>).(</a:t>
            </a:r>
            <a:r>
              <a:rPr lang="pt-BR" smtClean="0">
                <a:solidFill>
                  <a:srgbClr val="0000FF"/>
                </a:solidFill>
              </a:rPr>
              <a:t>Tabela 3</a:t>
            </a:r>
            <a:r>
              <a:rPr lang="pt-BR" smtClean="0"/>
              <a:t>)</a:t>
            </a:r>
          </a:p>
        </p:txBody>
      </p:sp>
      <p:pic>
        <p:nvPicPr>
          <p:cNvPr id="3994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497513"/>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40963" name="Espaço Reservado para Conteúdo 2"/>
          <p:cNvSpPr>
            <a:spLocks noGrp="1"/>
          </p:cNvSpPr>
          <p:nvPr>
            <p:ph idx="1"/>
          </p:nvPr>
        </p:nvSpPr>
        <p:spPr/>
        <p:txBody>
          <a:bodyPr/>
          <a:lstStyle/>
          <a:p>
            <a:r>
              <a:rPr lang="pt-BR" b="1" smtClean="0">
                <a:solidFill>
                  <a:srgbClr val="0000FF"/>
                </a:solidFill>
              </a:rPr>
              <a:t>Houve uma diferença significativa na necessidade do uso de CPAP, com 16% no grupo tratado vs 68% no grupo não tratado</a:t>
            </a:r>
            <a:r>
              <a:rPr lang="pt-BR" smtClean="0"/>
              <a:t>.</a:t>
            </a:r>
          </a:p>
          <a:p>
            <a:r>
              <a:rPr lang="pt-BR" b="1" i="1" smtClean="0">
                <a:solidFill>
                  <a:srgbClr val="0000FF"/>
                </a:solidFill>
              </a:rPr>
              <a:t>12% dos pacientes tratados necessitaram de oxigênio nas primeiras 24 horas vs 48% do grupo controle</a:t>
            </a:r>
            <a:r>
              <a:rPr lang="pt-BR" smtClean="0">
                <a:solidFill>
                  <a:srgbClr val="0000FF"/>
                </a:solidFill>
              </a:rPr>
              <a:t>.(Tabela 3)</a:t>
            </a:r>
          </a:p>
          <a:p>
            <a:endParaRPr lang="pt-BR" b="1" smtClean="0"/>
          </a:p>
        </p:txBody>
      </p:sp>
      <p:pic>
        <p:nvPicPr>
          <p:cNvPr id="4096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7"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1854200"/>
            <a:ext cx="12192000" cy="3714750"/>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1990" name="Line 6"/>
          <p:cNvSpPr>
            <a:spLocks noChangeShapeType="1"/>
          </p:cNvSpPr>
          <p:nvPr/>
        </p:nvSpPr>
        <p:spPr bwMode="auto">
          <a:xfrm>
            <a:off x="-147638" y="4043363"/>
            <a:ext cx="366713" cy="263525"/>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41991" name="Line 7"/>
          <p:cNvSpPr>
            <a:spLocks noChangeShapeType="1"/>
          </p:cNvSpPr>
          <p:nvPr/>
        </p:nvSpPr>
        <p:spPr bwMode="auto">
          <a:xfrm>
            <a:off x="-147638" y="4276725"/>
            <a:ext cx="295276" cy="233363"/>
          </a:xfrm>
          <a:prstGeom prst="line">
            <a:avLst/>
          </a:prstGeom>
          <a:noFill/>
          <a:ln w="76200">
            <a:solidFill>
              <a:srgbClr val="FF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 </a:t>
            </a:r>
            <a:endParaRPr lang="pt-BR" dirty="0"/>
          </a:p>
        </p:txBody>
      </p:sp>
      <p:sp>
        <p:nvSpPr>
          <p:cNvPr id="43011" name="Espaço Reservado para Conteúdo 2"/>
          <p:cNvSpPr>
            <a:spLocks noGrp="1"/>
          </p:cNvSpPr>
          <p:nvPr>
            <p:ph idx="1"/>
          </p:nvPr>
        </p:nvSpPr>
        <p:spPr/>
        <p:txBody>
          <a:bodyPr/>
          <a:lstStyle/>
          <a:p>
            <a:r>
              <a:rPr lang="en-US" b="1" smtClean="0"/>
              <a:t>Não houve diferença significativa:</a:t>
            </a:r>
          </a:p>
          <a:p>
            <a:pPr lvl="1"/>
            <a:r>
              <a:rPr lang="en-US" smtClean="0"/>
              <a:t> na necessidade de terapia com surfactante (8% vs 12%);</a:t>
            </a:r>
          </a:p>
          <a:p>
            <a:pPr lvl="1"/>
            <a:r>
              <a:rPr lang="en-US" smtClean="0"/>
              <a:t>Incidência de sindrome de desconforto respiratório, </a:t>
            </a:r>
          </a:p>
          <a:p>
            <a:pPr lvl="1">
              <a:buFont typeface="Verdana" pitchFamily="34" charset="0"/>
              <a:buNone/>
            </a:pPr>
            <a:r>
              <a:rPr lang="en-US" smtClean="0"/>
              <a:t>                                (veja na </a:t>
            </a:r>
            <a:r>
              <a:rPr lang="en-US" smtClean="0">
                <a:solidFill>
                  <a:srgbClr val="0000FF"/>
                </a:solidFill>
              </a:rPr>
              <a:t>Tabela III</a:t>
            </a:r>
            <a:r>
              <a:rPr lang="en-US" smtClean="0"/>
              <a:t>)</a:t>
            </a:r>
          </a:p>
          <a:p>
            <a:pPr lvl="1"/>
            <a:r>
              <a:rPr lang="en-US" smtClean="0"/>
              <a:t>Horas em CPAP (valores medianos 0 vs 11 horas) ou horas em oxigênio (mediana 0 vs 18 horas).</a:t>
            </a:r>
            <a:endParaRPr lang="pt-BR" smtClean="0"/>
          </a:p>
        </p:txBody>
      </p:sp>
      <p:pic>
        <p:nvPicPr>
          <p:cNvPr id="4301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2125" y="51450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a:t>
            </a:r>
          </a:p>
        </p:txBody>
      </p:sp>
      <p:sp>
        <p:nvSpPr>
          <p:cNvPr id="3" name="Espaço Reservado para Conteúdo 2"/>
          <p:cNvSpPr>
            <a:spLocks noGrp="1"/>
          </p:cNvSpPr>
          <p:nvPr>
            <p:ph idx="1"/>
          </p:nvPr>
        </p:nvSpPr>
        <p:spPr>
          <a:xfrm>
            <a:off x="838200" y="1382713"/>
            <a:ext cx="10515600" cy="4351337"/>
          </a:xfrm>
        </p:spPr>
        <p:txBody>
          <a:bodyPr>
            <a:normAutofit fontScale="92500"/>
          </a:bodyPr>
          <a:lstStyle/>
          <a:p>
            <a:pPr>
              <a:lnSpc>
                <a:spcPct val="90000"/>
              </a:lnSpc>
            </a:pPr>
            <a:r>
              <a:rPr lang="pt-BR" smtClean="0"/>
              <a:t>Este estudo de coorte prospectivo demonstrou que prematuros tardios ( 34s – 34 s + 6d) que receberam esteroides no atendimento clínico pré-natal tiveram </a:t>
            </a:r>
            <a:r>
              <a:rPr lang="pt-BR" smtClean="0">
                <a:solidFill>
                  <a:srgbClr val="0000FF"/>
                </a:solidFill>
              </a:rPr>
              <a:t>aumento significativo da complacência pulmonar ( 25% maior) quando comparado com lactentes prematuros tardios que não receberam essa terapia. </a:t>
            </a:r>
          </a:p>
          <a:p>
            <a:pPr>
              <a:lnSpc>
                <a:spcPct val="90000"/>
              </a:lnSpc>
            </a:pPr>
            <a:r>
              <a:rPr lang="pt-BR" smtClean="0"/>
              <a:t>Dentre os RN que foram receberam esteroide pré-natal, houve </a:t>
            </a:r>
            <a:r>
              <a:rPr lang="pt-BR" smtClean="0">
                <a:solidFill>
                  <a:srgbClr val="0000FF"/>
                </a:solidFill>
              </a:rPr>
              <a:t>redução significante</a:t>
            </a:r>
            <a:r>
              <a:rPr lang="pt-BR" smtClean="0"/>
              <a:t>, da </a:t>
            </a:r>
            <a:r>
              <a:rPr lang="pt-BR" smtClean="0">
                <a:solidFill>
                  <a:srgbClr val="0000FF"/>
                </a:solidFill>
              </a:rPr>
              <a:t>necessidade do uso de CPAP e menor necessidade de oxigenoterapia</a:t>
            </a:r>
            <a:r>
              <a:rPr lang="pt-BR" smtClean="0"/>
              <a:t> por um período superior a 24 horas. </a:t>
            </a:r>
          </a:p>
          <a:p>
            <a:pPr algn="ctr">
              <a:lnSpc>
                <a:spcPct val="90000"/>
              </a:lnSpc>
            </a:pPr>
            <a:r>
              <a:rPr lang="pt-BR" b="1" smtClean="0">
                <a:solidFill>
                  <a:srgbClr val="FF00FF"/>
                </a:solidFill>
              </a:rPr>
              <a:t>Este estudo sugere que os RN prematuro s tardios podem se beneficiar da terapia com esteroide pré-natal com o aumento da complacência pulmonar após o nascimento</a:t>
            </a:r>
          </a:p>
          <a:p>
            <a:pPr marL="457200" lvl="1" indent="0" algn="ctr">
              <a:lnSpc>
                <a:spcPct val="90000"/>
              </a:lnSpc>
              <a:buFont typeface="Verdana" pitchFamily="34" charset="0"/>
              <a:buNone/>
            </a:pPr>
            <a:endParaRPr lang="pt-BR" b="1" smtClean="0">
              <a:solidFill>
                <a:srgbClr val="FF00FF"/>
              </a:solidFill>
            </a:endParaRPr>
          </a:p>
        </p:txBody>
      </p:sp>
      <p:pic>
        <p:nvPicPr>
          <p:cNvPr id="4403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5338" y="6505575"/>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354013" y="0"/>
            <a:ext cx="11228387" cy="1243013"/>
          </a:xfrm>
        </p:spPr>
      </p:pic>
      <p:sp>
        <p:nvSpPr>
          <p:cNvPr id="3" name="Espaço Reservado para Conteúdo 2"/>
          <p:cNvSpPr>
            <a:spLocks noGrp="1"/>
          </p:cNvSpPr>
          <p:nvPr>
            <p:ph idx="1"/>
          </p:nvPr>
        </p:nvSpPr>
        <p:spPr/>
        <p:txBody>
          <a:bodyPr>
            <a:normAutofit fontScale="92500" lnSpcReduction="20000"/>
          </a:bodyPr>
          <a:lstStyle/>
          <a:p>
            <a:pPr>
              <a:lnSpc>
                <a:spcPct val="80000"/>
              </a:lnSpc>
            </a:pPr>
            <a:endParaRPr lang="pt-BR" sz="1900" smtClean="0"/>
          </a:p>
          <a:p>
            <a:pPr>
              <a:lnSpc>
                <a:spcPct val="80000"/>
              </a:lnSpc>
            </a:pPr>
            <a:r>
              <a:rPr lang="pt-BR" sz="1900" smtClean="0"/>
              <a:t>Não randomizado.</a:t>
            </a:r>
          </a:p>
          <a:p>
            <a:pPr>
              <a:lnSpc>
                <a:spcPct val="80000"/>
              </a:lnSpc>
            </a:pPr>
            <a:r>
              <a:rPr lang="pt-BR" sz="1900" smtClean="0"/>
              <a:t>Completado antes da publicação do recente ensaio controlado e randomizado acerca do uso de esteroides no período pré-natal VS placebo em mulheres em risco de parto prematuro tardio.(11)</a:t>
            </a:r>
          </a:p>
          <a:p>
            <a:pPr lvl="1">
              <a:lnSpc>
                <a:spcPct val="80000"/>
              </a:lnSpc>
            </a:pPr>
            <a:r>
              <a:rPr lang="pt-BR" sz="1600" smtClean="0"/>
              <a:t> National Institutes of Child Health and Human Development Maternal-Fetal Medicine Units Network</a:t>
            </a:r>
          </a:p>
          <a:p>
            <a:pPr>
              <a:lnSpc>
                <a:spcPct val="80000"/>
              </a:lnSpc>
            </a:pPr>
            <a:r>
              <a:rPr lang="pt-BR" sz="1900" smtClean="0"/>
              <a:t>Na época em que o estudo foi realizado, o protocolo para o uso de esteroides no período pré-natal só era realizado em gestantes com &lt; 34 semanas de gestação  </a:t>
            </a:r>
          </a:p>
          <a:p>
            <a:pPr>
              <a:lnSpc>
                <a:spcPct val="80000"/>
              </a:lnSpc>
            </a:pPr>
            <a:r>
              <a:rPr lang="pt-BR" sz="1900" smtClean="0"/>
              <a:t>Biomarcadores: poderiam ajudar a definir o mecanismo de benefícios do uso de esteroides em pré-termo de 34- 34s+6d que  fortaleceriam o estudo (26)</a:t>
            </a:r>
          </a:p>
          <a:p>
            <a:pPr>
              <a:lnSpc>
                <a:spcPct val="80000"/>
              </a:lnSpc>
            </a:pPr>
            <a:r>
              <a:rPr lang="pt-BR" sz="1900" smtClean="0"/>
              <a:t>6 das 25 crianças tratadas nasceram com menos de 24 horas após a administração de esteroides</a:t>
            </a:r>
          </a:p>
          <a:p>
            <a:pPr lvl="1">
              <a:lnSpc>
                <a:spcPct val="80000"/>
              </a:lnSpc>
            </a:pPr>
            <a:r>
              <a:rPr lang="pt-BR" sz="1600" smtClean="0"/>
              <a:t>Receberam o máximo do benefício clínico da terapia?</a:t>
            </a:r>
          </a:p>
          <a:p>
            <a:pPr>
              <a:lnSpc>
                <a:spcPct val="80000"/>
              </a:lnSpc>
            </a:pPr>
            <a:r>
              <a:rPr lang="pt-BR" sz="1900" smtClean="0"/>
              <a:t>Estudos em cordeiros prematuros demonstraram que as mudanças na função pulmonar e a diminuição do edema pulmonar já começa a ocorrer cerca de 8 horas após a administração de esteroides. (27)</a:t>
            </a:r>
          </a:p>
          <a:p>
            <a:pPr algn="ctr"/>
            <a:r>
              <a:rPr lang="pt-BR" smtClean="0">
                <a:solidFill>
                  <a:srgbClr val="0000FF"/>
                </a:solidFill>
              </a:rPr>
              <a:t>Apesar dessas limitações, este estudo acrescenta dados fisiológicos importantes para prematuros nascidos com 34 a 35 semanas de gestação após o uso de terapia esteroide pré-natal</a:t>
            </a:r>
          </a:p>
          <a:p>
            <a:pPr>
              <a:buFont typeface="Wingdings 3" pitchFamily="18" charset="2"/>
              <a:buNone/>
            </a:pPr>
            <a:endParaRPr lang="pt-BR" smtClean="0">
              <a:solidFill>
                <a:srgbClr val="0000FF"/>
              </a:solidFill>
            </a:endParaRPr>
          </a:p>
        </p:txBody>
      </p:sp>
      <p:pic>
        <p:nvPicPr>
          <p:cNvPr id="4506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39175" y="6505575"/>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354013" y="274638"/>
            <a:ext cx="11228387" cy="1243012"/>
          </a:xfrm>
        </p:spPr>
      </p:pic>
      <p:sp>
        <p:nvSpPr>
          <p:cNvPr id="3" name="Espaço Reservado para Conteúdo 2"/>
          <p:cNvSpPr>
            <a:spLocks noGrp="1"/>
          </p:cNvSpPr>
          <p:nvPr>
            <p:ph idx="1"/>
          </p:nvPr>
        </p:nvSpPr>
        <p:spPr/>
        <p:txBody>
          <a:bodyPr>
            <a:normAutofit/>
          </a:bodyPr>
          <a:lstStyle/>
          <a:p>
            <a:pPr>
              <a:lnSpc>
                <a:spcPct val="80000"/>
              </a:lnSpc>
            </a:pPr>
            <a:endParaRPr lang="pt-BR" sz="2300" smtClean="0"/>
          </a:p>
          <a:p>
            <a:pPr>
              <a:lnSpc>
                <a:spcPct val="80000"/>
              </a:lnSpc>
            </a:pPr>
            <a:r>
              <a:rPr lang="pt-BR" sz="2300" smtClean="0"/>
              <a:t>População de pacientes homogênea para fatores conhecidos e que afetam a função pulmonar, tais como: peso ao nascer, idade gestacional, raça, sexo, e ajustado para a correlação entre gêmeos. </a:t>
            </a:r>
          </a:p>
          <a:p>
            <a:pPr>
              <a:lnSpc>
                <a:spcPct val="80000"/>
              </a:lnSpc>
            </a:pPr>
            <a:r>
              <a:rPr lang="pt-BR" sz="2300" smtClean="0"/>
              <a:t>Não houve diferenças significativas entre os grupos em outras importantes variáveis que podem afetar o teste de função pulmonar, como via de parto, tabagismo materno (18,28): os resultados foram ajustados para esses fatores. </a:t>
            </a:r>
          </a:p>
          <a:p>
            <a:pPr>
              <a:lnSpc>
                <a:spcPct val="80000"/>
              </a:lnSpc>
            </a:pPr>
            <a:r>
              <a:rPr lang="pt-BR" sz="2300" smtClean="0"/>
              <a:t>Este estudo reafirma que os testes de função pulmonar, especificamente medidas de complacência pulmonar, pode reproduzir quantitativamente o quanto houve resposta efetiva ao uso de esteroides nessa população</a:t>
            </a:r>
          </a:p>
          <a:p>
            <a:pPr algn="ctr">
              <a:lnSpc>
                <a:spcPct val="80000"/>
              </a:lnSpc>
            </a:pPr>
            <a:r>
              <a:rPr lang="pt-BR" sz="2300" smtClean="0">
                <a:solidFill>
                  <a:srgbClr val="0000FF"/>
                </a:solidFill>
              </a:rPr>
              <a:t>As informações deste estudo promoveram suporte para o grande estudo recentemente publicado acerca do uso pré natal de esteroides em prematuros tardios. (11)</a:t>
            </a:r>
          </a:p>
        </p:txBody>
      </p:sp>
      <p:pic>
        <p:nvPicPr>
          <p:cNvPr id="4608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6100" y="56784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Título 1"/>
          <p:cNvPicPr>
            <a:picLocks noGrp="1" noChangeArrowheads="1"/>
          </p:cNvPicPr>
          <p:nvPr>
            <p:ph type="title"/>
          </p:nvPr>
        </p:nvPicPr>
        <p:blipFill>
          <a:blip r:embed="rId2">
            <a:extLst>
              <a:ext uri="{28A0092B-C50C-407E-A947-70E740481C1C}">
                <a14:useLocalDpi xmlns:a14="http://schemas.microsoft.com/office/drawing/2010/main" val="0"/>
              </a:ext>
            </a:extLst>
          </a:blip>
          <a:srcRect/>
          <a:stretch>
            <a:fillRect/>
          </a:stretch>
        </p:blipFill>
        <p:spPr bwMode="auto">
          <a:xfrm>
            <a:off x="354013" y="0"/>
            <a:ext cx="11228387" cy="1243013"/>
          </a:xfrm>
        </p:spPr>
      </p:pic>
      <p:sp>
        <p:nvSpPr>
          <p:cNvPr id="3" name="Espaço Reservado para Conteúdo 2"/>
          <p:cNvSpPr>
            <a:spLocks noGrp="1"/>
          </p:cNvSpPr>
          <p:nvPr>
            <p:ph idx="1"/>
          </p:nvPr>
        </p:nvSpPr>
        <p:spPr/>
        <p:txBody>
          <a:bodyPr>
            <a:normAutofit lnSpcReduction="10000"/>
          </a:bodyPr>
          <a:lstStyle/>
          <a:p>
            <a:pPr>
              <a:lnSpc>
                <a:spcPct val="80000"/>
              </a:lnSpc>
            </a:pPr>
            <a:r>
              <a:rPr lang="pt-BR" sz="2300" smtClean="0"/>
              <a:t>Ensaios clínicos randomizados iniciais ( 8-10) incluíam poucos pacientes tratados com esteroides após 33 semanas de idade gestacional, devido ao dogma aceito de que após 33 semanas o pulmão do prematuro estaria maduro bioquimicamente e quanto à produção de surfactante (29)</a:t>
            </a:r>
          </a:p>
          <a:p>
            <a:pPr>
              <a:lnSpc>
                <a:spcPct val="80000"/>
              </a:lnSpc>
              <a:buFont typeface="Wingdings 3" pitchFamily="18" charset="2"/>
              <a:buNone/>
            </a:pPr>
            <a:endParaRPr lang="pt-BR" sz="2300" smtClean="0"/>
          </a:p>
          <a:p>
            <a:pPr>
              <a:lnSpc>
                <a:spcPct val="80000"/>
              </a:lnSpc>
            </a:pPr>
            <a:r>
              <a:rPr lang="pt-BR" sz="2300" smtClean="0"/>
              <a:t>Sabe-se atualmente que prematuros tardios tem morbidade respiratória aumentada em comparação com lactentes a termo.</a:t>
            </a:r>
          </a:p>
          <a:p>
            <a:pPr algn="ctr">
              <a:lnSpc>
                <a:spcPct val="80000"/>
              </a:lnSpc>
              <a:buFont typeface="Wingdings 3" pitchFamily="18" charset="2"/>
              <a:buNone/>
            </a:pPr>
            <a:r>
              <a:rPr lang="pt-BR" sz="2300" smtClean="0">
                <a:solidFill>
                  <a:srgbClr val="0000FF"/>
                </a:solidFill>
              </a:rPr>
              <a:t>Coorte contemporânea (30)</a:t>
            </a:r>
          </a:p>
          <a:p>
            <a:pPr lvl="1">
              <a:lnSpc>
                <a:spcPct val="80000"/>
              </a:lnSpc>
            </a:pPr>
            <a:r>
              <a:rPr lang="pt-BR" sz="2000" smtClean="0"/>
              <a:t>Foram analisados os dados de 233 844 partos </a:t>
            </a:r>
          </a:p>
          <a:p>
            <a:pPr lvl="1">
              <a:lnSpc>
                <a:spcPct val="80000"/>
              </a:lnSpc>
            </a:pPr>
            <a:r>
              <a:rPr lang="pt-BR" sz="2000" smtClean="0">
                <a:solidFill>
                  <a:srgbClr val="FF0000"/>
                </a:solidFill>
              </a:rPr>
              <a:t>Odds ratio para SDR foi de  40x maior em RN com 34 semanas</a:t>
            </a:r>
            <a:r>
              <a:rPr lang="pt-BR" sz="2000" smtClean="0"/>
              <a:t> </a:t>
            </a:r>
          </a:p>
          <a:p>
            <a:pPr lvl="2">
              <a:lnSpc>
                <a:spcPct val="80000"/>
              </a:lnSpc>
            </a:pPr>
            <a:r>
              <a:rPr lang="pt-BR" sz="1800" smtClean="0"/>
              <a:t>Diminuiu progressivamente até 38 semanas</a:t>
            </a:r>
          </a:p>
          <a:p>
            <a:pPr lvl="1">
              <a:lnSpc>
                <a:spcPct val="80000"/>
              </a:lnSpc>
            </a:pPr>
            <a:r>
              <a:rPr lang="pt-BR" sz="2000" smtClean="0"/>
              <a:t>19 334 prematuros tardios: houve diferença no desconforto respiratório entre 34, 35 e 36 semanas como um todo</a:t>
            </a:r>
          </a:p>
          <a:p>
            <a:pPr algn="ctr">
              <a:lnSpc>
                <a:spcPct val="80000"/>
              </a:lnSpc>
            </a:pPr>
            <a:r>
              <a:rPr lang="pt-BR" sz="2300" b="1" smtClean="0">
                <a:solidFill>
                  <a:srgbClr val="0000FF"/>
                </a:solidFill>
              </a:rPr>
              <a:t>O processo de amadurecimento pulmonar é complexo e dinâmico, e sabe-se que o pulmão do RN pré-termo tardio é mais similar ao do prematuro do que ao do RN a termo (29)</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a:t>
            </a:r>
          </a:p>
        </p:txBody>
      </p:sp>
      <p:sp>
        <p:nvSpPr>
          <p:cNvPr id="3" name="Espaço Reservado para Conteúdo 2"/>
          <p:cNvSpPr>
            <a:spLocks noGrp="1"/>
          </p:cNvSpPr>
          <p:nvPr>
            <p:ph idx="1"/>
          </p:nvPr>
        </p:nvSpPr>
        <p:spPr/>
        <p:txBody>
          <a:bodyPr>
            <a:normAutofit/>
          </a:bodyPr>
          <a:lstStyle/>
          <a:p>
            <a:pPr>
              <a:lnSpc>
                <a:spcPct val="90000"/>
              </a:lnSpc>
            </a:pPr>
            <a:r>
              <a:rPr lang="pt-BR" sz="2500" smtClean="0"/>
              <a:t>Prematuros tardios apresentam aumento da incidência de sibilos e asma, além de testes de função pulmonar alterados, comparados com os RN a termo. (29) </a:t>
            </a:r>
          </a:p>
          <a:p>
            <a:pPr>
              <a:lnSpc>
                <a:spcPct val="90000"/>
              </a:lnSpc>
            </a:pPr>
            <a:r>
              <a:rPr lang="pt-BR" sz="2500" smtClean="0"/>
              <a:t>Ademais, a maturidade pulmonar não assegura reabsorção  adequada de fluidos após o parto, e o líquido retido pode levar à insuficiência respiratória e necessidade de suporte ventilatório. </a:t>
            </a:r>
          </a:p>
          <a:p>
            <a:pPr algn="ctr">
              <a:lnSpc>
                <a:spcPct val="90000"/>
              </a:lnSpc>
            </a:pPr>
            <a:r>
              <a:rPr lang="pt-BR" sz="2500" smtClean="0">
                <a:solidFill>
                  <a:srgbClr val="0000FF"/>
                </a:solidFill>
              </a:rPr>
              <a:t>Esteroides pulmonares podem atuar na: (31)</a:t>
            </a:r>
          </a:p>
          <a:p>
            <a:pPr lvl="1">
              <a:lnSpc>
                <a:spcPct val="90000"/>
              </a:lnSpc>
            </a:pPr>
            <a:r>
              <a:rPr lang="pt-BR" sz="2100" smtClean="0">
                <a:solidFill>
                  <a:srgbClr val="FF00FF"/>
                </a:solidFill>
              </a:rPr>
              <a:t>Indução na produção de surfactante</a:t>
            </a:r>
          </a:p>
          <a:p>
            <a:pPr lvl="1">
              <a:lnSpc>
                <a:spcPct val="90000"/>
              </a:lnSpc>
            </a:pPr>
            <a:r>
              <a:rPr lang="pt-BR" sz="2100" smtClean="0">
                <a:solidFill>
                  <a:srgbClr val="FF00FF"/>
                </a:solidFill>
              </a:rPr>
              <a:t>Indução de maturidade pulmonar</a:t>
            </a:r>
          </a:p>
          <a:p>
            <a:pPr lvl="1">
              <a:lnSpc>
                <a:spcPct val="90000"/>
              </a:lnSpc>
            </a:pPr>
            <a:r>
              <a:rPr lang="pt-BR" sz="2100" smtClean="0">
                <a:solidFill>
                  <a:srgbClr val="FF00FF"/>
                </a:solidFill>
              </a:rPr>
              <a:t>Estimulação do canal de sódio epitelial </a:t>
            </a:r>
            <a:r>
              <a:rPr lang="pt-BR" sz="2100" smtClean="0">
                <a:solidFill>
                  <a:srgbClr val="FF00FF"/>
                </a:solidFill>
                <a:sym typeface="Wingdings" pitchFamily="2" charset="2"/>
              </a:rPr>
              <a:t> reabsorção de fluidos após o nascimento (31) </a:t>
            </a:r>
          </a:p>
          <a:p>
            <a:pPr>
              <a:lnSpc>
                <a:spcPct val="90000"/>
              </a:lnSpc>
            </a:pPr>
            <a:r>
              <a:rPr lang="pt-BR" sz="2500" smtClean="0">
                <a:sym typeface="Wingdings" pitchFamily="2" charset="2"/>
              </a:rPr>
              <a:t>Decréscimo de SDR e </a:t>
            </a:r>
            <a:r>
              <a:rPr lang="pt-BR" sz="2500" b="1" smtClean="0">
                <a:sym typeface="Wingdings" pitchFamily="2" charset="2"/>
              </a:rPr>
              <a:t>TTRN</a:t>
            </a:r>
            <a:endParaRPr lang="pt-BR" sz="2500" b="1" smtClean="0"/>
          </a:p>
        </p:txBody>
      </p:sp>
      <p:pic>
        <p:nvPicPr>
          <p:cNvPr id="4813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6149975"/>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p:txBody>
          <a:bodyPr/>
          <a:lstStyle/>
          <a:p>
            <a:r>
              <a:rPr lang="pt-BR" sz="2300" smtClean="0">
                <a:solidFill>
                  <a:srgbClr val="0000FF"/>
                </a:solidFill>
              </a:rPr>
              <a:t>O aumento da complacência pulmonar  demonstrado nos lactentes tratados com esteróides pré-natais no presente  estudo poderia ter sido devido a diminuição da SDR e / ou TTRN (taquipneia transitória do recém-nascido), entidades que às vezes podem ser difíceis de diferenciar no prematuro tardio. </a:t>
            </a:r>
          </a:p>
          <a:p>
            <a:r>
              <a:rPr lang="pt-BR" sz="2300" smtClean="0"/>
              <a:t>Baseado na medições do presente estudo, medições fisiológicas da capacidade funcional residual e na dosagem de surfactante comparável entre os dois grupos de pacientes, os autores especulam que o aumento da complacência pulmonar  foi principalmente devido à diminuição da TTRN, embora não tenha havido redução da capacidade funcional residual, que poderia ser mais consistente com TTRN</a:t>
            </a:r>
          </a:p>
        </p:txBody>
      </p:sp>
      <p:pic>
        <p:nvPicPr>
          <p:cNvPr id="2" name="Título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013" y="274638"/>
            <a:ext cx="11228387"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a:t>
            </a:r>
          </a:p>
        </p:txBody>
      </p:sp>
      <p:sp>
        <p:nvSpPr>
          <p:cNvPr id="49155" name="Espaço Reservado para Conteúdo 2"/>
          <p:cNvSpPr>
            <a:spLocks noGrp="1"/>
          </p:cNvSpPr>
          <p:nvPr>
            <p:ph idx="1"/>
          </p:nvPr>
        </p:nvSpPr>
        <p:spPr/>
        <p:txBody>
          <a:bodyPr/>
          <a:lstStyle/>
          <a:p>
            <a:pPr algn="ctr"/>
            <a:r>
              <a:rPr lang="pt-BR" smtClean="0">
                <a:solidFill>
                  <a:srgbClr val="0000FF"/>
                </a:solidFill>
              </a:rPr>
              <a:t>O grande ensaio clínico randomizado (11):</a:t>
            </a:r>
          </a:p>
          <a:p>
            <a:pPr lvl="1"/>
            <a:r>
              <a:rPr lang="pt-BR" smtClean="0"/>
              <a:t>Randomizou mulheres com grande risco de parto prematuro ( 34-36 semanas) para o uso de betametasona X placebo. </a:t>
            </a:r>
          </a:p>
          <a:p>
            <a:pPr lvl="1"/>
            <a:r>
              <a:rPr lang="pt-BR" smtClean="0"/>
              <a:t>Desfecho primário: menor necessidade de suporte ventilatório dentro de 72 horas após o nascimento do RN em comparação com o grupo controle. </a:t>
            </a:r>
          </a:p>
          <a:p>
            <a:pPr lvl="1"/>
            <a:r>
              <a:rPr lang="pt-BR" smtClean="0"/>
              <a:t>Complicações neonatais respiratórias graves, uso de surfactante e TTRN também foram menores. </a:t>
            </a:r>
          </a:p>
          <a:p>
            <a:pPr lvl="1"/>
            <a:r>
              <a:rPr lang="pt-BR" smtClean="0"/>
              <a:t>Hipoglicemia foi SIGNIFICATIVAMENTE  mais comum no grupo que fez o uso da terapia do que no grupo placebo (</a:t>
            </a:r>
            <a:r>
              <a:rPr lang="pt-BR" smtClean="0">
                <a:solidFill>
                  <a:srgbClr val="FF0000"/>
                </a:solidFill>
              </a:rPr>
              <a:t>risco relativo, 1,60; IC 95%, 1,37 a 1,87; P &lt;0,001)</a:t>
            </a:r>
            <a:r>
              <a:rPr lang="pt-BR" smtClean="0"/>
              <a:t>, apesar de que as taxas encontradas naquele grupo foram semelhantes às encontradas em RN pré-termo tardio (11,13). </a:t>
            </a:r>
          </a:p>
        </p:txBody>
      </p:sp>
      <p:pic>
        <p:nvPicPr>
          <p:cNvPr id="4915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7063" y="5995988"/>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a:t>
            </a:r>
          </a:p>
        </p:txBody>
      </p:sp>
      <p:graphicFrame>
        <p:nvGraphicFramePr>
          <p:cNvPr id="50204" name="Group 28"/>
          <p:cNvGraphicFramePr>
            <a:graphicFrameLocks noGrp="1"/>
          </p:cNvGraphicFramePr>
          <p:nvPr>
            <p:ph idx="1"/>
          </p:nvPr>
        </p:nvGraphicFramePr>
        <p:xfrm>
          <a:off x="838200" y="1825625"/>
          <a:ext cx="10515600" cy="2827655"/>
        </p:xfrm>
        <a:graphic>
          <a:graphicData uri="http://schemas.openxmlformats.org/drawingml/2006/table">
            <a:tbl>
              <a:tblPr/>
              <a:tblGrid>
                <a:gridCol w="5257800"/>
                <a:gridCol w="5257800"/>
              </a:tblGrid>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Lucida Sans Unicode" pitchFamily="34" charset="0"/>
                        </a:rPr>
                        <a:t>Uso de esteroides no prematuro tardio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1" i="0" u="none" strike="noStrike" cap="none" normalizeH="0" baseline="0" smtClean="0">
                          <a:ln>
                            <a:noFill/>
                          </a:ln>
                          <a:solidFill>
                            <a:srgbClr val="FFFFFF"/>
                          </a:solidFill>
                          <a:effectLst/>
                          <a:latin typeface="Lucida Sans Unicode" pitchFamily="34" charset="0"/>
                        </a:rPr>
                        <a:t>Sem o uso de esteroides no prematuro tardio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5302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CPAP: 16%</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CPAP: 68%</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Aumento da complacência pulmonar respiratória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Lucida Sans Unicode"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Menor taxa de complicações respiratórias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0" i="0" u="none" strike="noStrike" cap="none" normalizeH="0" baseline="0" smtClean="0">
                        <a:ln>
                          <a:noFill/>
                        </a:ln>
                        <a:solidFill>
                          <a:srgbClr val="000000"/>
                        </a:solidFill>
                        <a:effectLst/>
                        <a:latin typeface="Lucida Sans Unicode"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E0E8"/>
                    </a:solidFill>
                  </a:tcPr>
                </a:tc>
              </a:tr>
              <a:tr h="3714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Uso de surfactante ( 8%)  </a:t>
                      </a:r>
                    </a:p>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A taxa de SDR foi comparável ao recente estudo de Hibbard JU (10,4%)</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Lucida Sans Unicode" pitchFamily="34" charset="0"/>
                        </a:rPr>
                        <a:t>Uso de surfactante ( 12%)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F0F4"/>
                    </a:solidFill>
                  </a:tcPr>
                </a:tc>
              </a:tr>
            </a:tbl>
          </a:graphicData>
        </a:graphic>
      </p:graphicFrame>
      <p:sp>
        <p:nvSpPr>
          <p:cNvPr id="50199" name="CaixaDeTexto 2"/>
          <p:cNvSpPr txBox="1">
            <a:spLocks noChangeArrowheads="1"/>
          </p:cNvSpPr>
          <p:nvPr/>
        </p:nvSpPr>
        <p:spPr bwMode="auto">
          <a:xfrm>
            <a:off x="1708150" y="4651375"/>
            <a:ext cx="8645525"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buFontTx/>
              <a:buChar char="-"/>
            </a:pPr>
            <a:r>
              <a:rPr lang="pt-BR"/>
              <a:t>2 ensaios clínicos incluídos na base de dados Cochrane mostraram redução significante da síndrome do desconforto respiratório agudo em bebês expostos ao uso de esteroides entre 33-34 semanas e 6 dias de gestação.  ( 8, 32 e 33)</a:t>
            </a:r>
          </a:p>
          <a:p>
            <a:pPr>
              <a:buFontTx/>
              <a:buChar char="-"/>
            </a:pPr>
            <a:endParaRPr lang="pt-BR"/>
          </a:p>
        </p:txBody>
      </p:sp>
      <p:pic>
        <p:nvPicPr>
          <p:cNvPr id="5020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8025" y="62039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203" name="Text Box 27"/>
          <p:cNvSpPr txBox="1">
            <a:spLocks noChangeArrowheads="1"/>
          </p:cNvSpPr>
          <p:nvPr/>
        </p:nvSpPr>
        <p:spPr bwMode="auto">
          <a:xfrm>
            <a:off x="1177925" y="1322388"/>
            <a:ext cx="24304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Do presente estudo:</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p:txBody>
          <a:bodyPr/>
          <a:lstStyle/>
          <a:p>
            <a:pPr marL="623888" indent="-514350"/>
            <a:r>
              <a:rPr lang="pt-BR" smtClean="0"/>
              <a:t>Outros menores ensaios randomizados  que envolvem corticosteróides antenatais em 34-36 semanas de gestação foram publicados (34-36) embora esses estudos tenham sido inconclusivos:</a:t>
            </a:r>
          </a:p>
          <a:p>
            <a:pPr marL="623888" indent="-514350">
              <a:buFont typeface="Wingdings 3" pitchFamily="18" charset="2"/>
              <a:buNone/>
            </a:pPr>
            <a:r>
              <a:rPr lang="pt-BR" smtClean="0"/>
              <a:t>       -porque tiveram perda substancial no seguimento neonatal (34)* e </a:t>
            </a:r>
          </a:p>
          <a:p>
            <a:pPr marL="623888" indent="-514350">
              <a:buFont typeface="Wingdings 3" pitchFamily="18" charset="2"/>
              <a:buNone/>
            </a:pPr>
            <a:r>
              <a:rPr lang="pt-BR" smtClean="0"/>
              <a:t>       -tiveram exclusões após a randomização.(35) </a:t>
            </a:r>
          </a:p>
          <a:p>
            <a:pPr marL="830263" lvl="1" indent="-438150" algn="ctr">
              <a:buFont typeface="Verdana" pitchFamily="34" charset="0"/>
              <a:buNone/>
            </a:pPr>
            <a:r>
              <a:rPr lang="pt-BR" smtClean="0"/>
              <a:t>Uma recente atualização da Cochrane incluiu esses estudos randomizados de esteróides pré-natais em recém-nascidos prematuros tardios.(36)</a:t>
            </a:r>
          </a:p>
        </p:txBody>
      </p:sp>
      <p:sp>
        <p:nvSpPr>
          <p:cNvPr id="56324" name="Rectangle 4"/>
          <p:cNvSpPr>
            <a:spLocks noChangeArrowheads="1"/>
          </p:cNvSpPr>
          <p:nvPr/>
        </p:nvSpPr>
        <p:spPr bwMode="auto">
          <a:xfrm>
            <a:off x="2597150" y="5788025"/>
            <a:ext cx="8893175" cy="1069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latin typeface="Arial" pitchFamily="34" charset="0"/>
                <a:hlinkClick r:id="rId2"/>
              </a:rPr>
              <a:t>Effectiveness of antenatal corticosteroids in reducing respiratory disorders in late preterm infants: randomised clinical trial.</a:t>
            </a:r>
            <a:r>
              <a:rPr lang="pt-BR" sz="1600">
                <a:latin typeface="Arial" pitchFamily="34" charset="0"/>
              </a:rPr>
              <a:t> Porto AM, Coutinho IC, Correia JB, Amorim MM.BMJ. 2011 Apr 12;342:d1696. doi: 10.1136/bmj.d1696.</a:t>
            </a:r>
          </a:p>
          <a:p>
            <a:pPr algn="ctr"/>
            <a:r>
              <a:rPr lang="pt-BR" sz="1600">
                <a:latin typeface="Arial" pitchFamily="34" charset="0"/>
              </a:rPr>
              <a:t>    Free PMC Article </a:t>
            </a:r>
            <a:r>
              <a:rPr lang="pt-BR" sz="1600">
                <a:latin typeface="Arial" pitchFamily="34" charset="0"/>
                <a:hlinkClick r:id="rId3"/>
              </a:rPr>
              <a:t>Related citations</a:t>
            </a:r>
            <a:endParaRPr lang="pt-BR" sz="1600">
              <a:latin typeface="Arial" pitchFamily="34" charset="0"/>
            </a:endParaRPr>
          </a:p>
        </p:txBody>
      </p:sp>
      <p:sp>
        <p:nvSpPr>
          <p:cNvPr id="56325" name="Text Box 5"/>
          <p:cNvSpPr txBox="1">
            <a:spLocks noChangeArrowheads="1"/>
          </p:cNvSpPr>
          <p:nvPr/>
        </p:nvSpPr>
        <p:spPr bwMode="auto">
          <a:xfrm>
            <a:off x="679450" y="5516563"/>
            <a:ext cx="5835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t>*</a:t>
            </a:r>
            <a:r>
              <a:rPr lang="pt-BR" b="1">
                <a:solidFill>
                  <a:srgbClr val="FF00FF"/>
                </a:solidFill>
              </a:rPr>
              <a:t>Consultem o Artigo Livre! Realizado em Recife, PE</a:t>
            </a:r>
          </a:p>
        </p:txBody>
      </p:sp>
      <p:sp>
        <p:nvSpPr>
          <p:cNvPr id="56326" name="AutoShape 6"/>
          <p:cNvSpPr>
            <a:spLocks noChangeArrowheads="1"/>
          </p:cNvSpPr>
          <p:nvPr/>
        </p:nvSpPr>
        <p:spPr bwMode="auto">
          <a:xfrm>
            <a:off x="0" y="4591050"/>
            <a:ext cx="914400" cy="914400"/>
          </a:xfrm>
          <a:prstGeom prst="lightningBolt">
            <a:avLst/>
          </a:prstGeom>
          <a:solidFill>
            <a:srgbClr val="0000FF"/>
          </a:solidFill>
          <a:ln w="57150">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pic>
        <p:nvPicPr>
          <p:cNvPr id="2" name="Título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013" y="274638"/>
            <a:ext cx="11228387"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6328" name="Picture 8" descr="ppt">
            <a:hlinkClick r:id="rId5" tooltip="Corticost_pre_natal_34-36s"/>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05025" y="5824538"/>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a:t>Discussão </a:t>
            </a:r>
          </a:p>
        </p:txBody>
      </p:sp>
      <p:sp>
        <p:nvSpPr>
          <p:cNvPr id="51203" name="Espaço Reservado para Conteúdo 2"/>
          <p:cNvSpPr>
            <a:spLocks noGrp="1"/>
          </p:cNvSpPr>
          <p:nvPr>
            <p:ph idx="1"/>
          </p:nvPr>
        </p:nvSpPr>
        <p:spPr/>
        <p:txBody>
          <a:bodyPr/>
          <a:lstStyle/>
          <a:p>
            <a:r>
              <a:rPr lang="pt-BR" smtClean="0"/>
              <a:t>A complacência respiratória aumenta significantemente nos prematuros tardios ( 34s – 34semanas e 6dias) que receberam esteroides no período pré-natal em comparação com os não tratados.</a:t>
            </a:r>
          </a:p>
          <a:p>
            <a:r>
              <a:rPr lang="pt-BR" smtClean="0"/>
              <a:t>Apesar de não randomizado: esses dados de funções pulmonares suportam possíveis efeitos benéficos desse tratamento</a:t>
            </a:r>
          </a:p>
          <a:p>
            <a:r>
              <a:rPr lang="pt-BR" smtClean="0"/>
              <a:t>Esse estudo especula que o aumento da complacência pode ser secundário a um aumento da reabsorção de fluido pelo pulmão e/ou diminuição da SDR</a:t>
            </a:r>
          </a:p>
        </p:txBody>
      </p:sp>
      <p:pic>
        <p:nvPicPr>
          <p:cNvPr id="5120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538" y="5949950"/>
            <a:ext cx="3552825"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p:txBody>
          <a:bodyPr/>
          <a:lstStyle/>
          <a:p>
            <a:endParaRPr lang="pt-BR" smtClean="0"/>
          </a:p>
        </p:txBody>
      </p:sp>
      <p:pic>
        <p:nvPicPr>
          <p:cNvPr id="5734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81113"/>
            <a:ext cx="1219200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349" name="Text Box 5"/>
          <p:cNvSpPr txBox="1">
            <a:spLocks noChangeArrowheads="1"/>
          </p:cNvSpPr>
          <p:nvPr/>
        </p:nvSpPr>
        <p:spPr bwMode="auto">
          <a:xfrm>
            <a:off x="5029200" y="423863"/>
            <a:ext cx="1739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b="1"/>
              <a:t>ABSTRACT</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a:xfrm>
            <a:off x="609600" y="1346200"/>
            <a:ext cx="10972800" cy="4525963"/>
          </a:xfrm>
        </p:spPr>
        <p:txBody>
          <a:bodyPr>
            <a:normAutofit fontScale="25000" lnSpcReduction="20000"/>
          </a:bodyPr>
          <a:lstStyle/>
          <a:p>
            <a:pPr marL="365760" indent="-256032" fontAlgn="auto">
              <a:spcAft>
                <a:spcPts val="0"/>
              </a:spcAft>
              <a:buFont typeface="Wingdings 3"/>
              <a:buChar char=""/>
              <a:defRPr/>
            </a:pPr>
            <a:r>
              <a:rPr lang="pt-BR" sz="4800" dirty="0" smtClean="0"/>
              <a:t>1 - </a:t>
            </a:r>
            <a:r>
              <a:rPr lang="pt-BR" sz="4800" dirty="0" err="1" smtClean="0"/>
              <a:t>Gouyon</a:t>
            </a:r>
            <a:r>
              <a:rPr lang="pt-BR" sz="4800" dirty="0" smtClean="0"/>
              <a:t> JB, </a:t>
            </a:r>
            <a:r>
              <a:rPr lang="pt-BR" sz="4800" dirty="0" err="1" smtClean="0"/>
              <a:t>Vintejoux</a:t>
            </a:r>
            <a:r>
              <a:rPr lang="pt-BR" sz="4800" dirty="0" smtClean="0"/>
              <a:t> A, </a:t>
            </a:r>
            <a:r>
              <a:rPr lang="pt-BR" sz="4800" dirty="0" err="1" smtClean="0"/>
              <a:t>Sagot</a:t>
            </a:r>
            <a:r>
              <a:rPr lang="pt-BR" sz="4800" dirty="0" smtClean="0"/>
              <a:t> P, </a:t>
            </a:r>
            <a:r>
              <a:rPr lang="pt-BR" sz="4800" dirty="0" err="1" smtClean="0"/>
              <a:t>Burguet</a:t>
            </a:r>
            <a:r>
              <a:rPr lang="pt-BR" sz="4800" dirty="0" smtClean="0"/>
              <a:t> A, </a:t>
            </a:r>
            <a:r>
              <a:rPr lang="pt-BR" sz="4800" dirty="0" err="1" smtClean="0"/>
              <a:t>Quantin</a:t>
            </a:r>
            <a:r>
              <a:rPr lang="pt-BR" sz="4800" dirty="0" smtClean="0"/>
              <a:t> C, </a:t>
            </a:r>
            <a:r>
              <a:rPr lang="pt-BR" sz="4800" dirty="0" err="1" smtClean="0"/>
              <a:t>Ferdynus</a:t>
            </a:r>
            <a:r>
              <a:rPr lang="pt-BR" sz="4800" dirty="0" smtClean="0"/>
              <a:t> C. Neonatal </a:t>
            </a:r>
            <a:r>
              <a:rPr lang="pt-BR" sz="4800" dirty="0" err="1" smtClean="0"/>
              <a:t>outcome</a:t>
            </a:r>
            <a:r>
              <a:rPr lang="pt-BR" sz="4800" dirty="0" smtClean="0"/>
              <a:t> </a:t>
            </a:r>
            <a:r>
              <a:rPr lang="pt-BR" sz="4800" dirty="0" err="1" smtClean="0"/>
              <a:t>associated</a:t>
            </a:r>
            <a:r>
              <a:rPr lang="pt-BR" sz="4800" dirty="0" smtClean="0"/>
              <a:t> </a:t>
            </a:r>
            <a:r>
              <a:rPr lang="pt-BR" sz="4800" dirty="0" err="1" smtClean="0"/>
              <a:t>with</a:t>
            </a:r>
            <a:r>
              <a:rPr lang="pt-BR" sz="4800" dirty="0" smtClean="0"/>
              <a:t> </a:t>
            </a:r>
            <a:r>
              <a:rPr lang="pt-BR" sz="4800" dirty="0" err="1" smtClean="0"/>
              <a:t>singleton</a:t>
            </a:r>
            <a:r>
              <a:rPr lang="pt-BR" sz="4800" dirty="0" smtClean="0"/>
              <a:t> </a:t>
            </a:r>
            <a:r>
              <a:rPr lang="pt-BR" sz="4800" dirty="0" err="1" smtClean="0"/>
              <a:t>birth</a:t>
            </a:r>
            <a:r>
              <a:rPr lang="pt-BR" sz="4800" dirty="0" smtClean="0"/>
              <a:t> </a:t>
            </a:r>
            <a:r>
              <a:rPr lang="pt-BR" sz="4800" dirty="0" err="1" smtClean="0"/>
              <a:t>at</a:t>
            </a:r>
            <a:r>
              <a:rPr lang="pt-BR" sz="4800" dirty="0" smtClean="0"/>
              <a:t> 34-41 </a:t>
            </a:r>
            <a:r>
              <a:rPr lang="pt-BR" sz="4800" dirty="0" err="1" smtClean="0"/>
              <a:t>weeks</a:t>
            </a:r>
            <a:r>
              <a:rPr lang="pt-BR" sz="4800" dirty="0" smtClean="0"/>
              <a:t> </a:t>
            </a:r>
            <a:r>
              <a:rPr lang="pt-BR" sz="4800" dirty="0" err="1" smtClean="0"/>
              <a:t>of</a:t>
            </a:r>
            <a:r>
              <a:rPr lang="pt-BR" sz="4800" dirty="0" smtClean="0"/>
              <a:t> </a:t>
            </a:r>
            <a:r>
              <a:rPr lang="pt-BR" sz="4800" dirty="0" err="1" smtClean="0"/>
              <a:t>gestation</a:t>
            </a:r>
            <a:r>
              <a:rPr lang="pt-BR" sz="4800" dirty="0" smtClean="0"/>
              <a:t>. </a:t>
            </a:r>
            <a:r>
              <a:rPr lang="pt-BR" sz="4800" dirty="0" err="1" smtClean="0"/>
              <a:t>Int</a:t>
            </a:r>
            <a:r>
              <a:rPr lang="pt-BR" sz="4800" dirty="0" smtClean="0"/>
              <a:t> J </a:t>
            </a:r>
            <a:r>
              <a:rPr lang="pt-BR" sz="4800" dirty="0" err="1" smtClean="0"/>
              <a:t>Epidemiol</a:t>
            </a:r>
            <a:r>
              <a:rPr lang="pt-BR" sz="4800" dirty="0" smtClean="0"/>
              <a:t> 2010;39:769-76. </a:t>
            </a:r>
          </a:p>
          <a:p>
            <a:pPr marL="365760" indent="-256032" fontAlgn="auto">
              <a:spcAft>
                <a:spcPts val="0"/>
              </a:spcAft>
              <a:buFont typeface="Wingdings 3"/>
              <a:buChar char=""/>
              <a:defRPr/>
            </a:pPr>
            <a:r>
              <a:rPr lang="pt-BR" sz="4800" dirty="0" smtClean="0"/>
              <a:t>2 - </a:t>
            </a:r>
            <a:r>
              <a:rPr lang="pt-BR" sz="4800" dirty="0" err="1" smtClean="0"/>
              <a:t>Tomashek</a:t>
            </a:r>
            <a:r>
              <a:rPr lang="pt-BR" sz="4800" dirty="0" smtClean="0"/>
              <a:t> KM, </a:t>
            </a:r>
            <a:r>
              <a:rPr lang="pt-BR" sz="4800" dirty="0" err="1" smtClean="0"/>
              <a:t>Shapiro-Mendoza</a:t>
            </a:r>
            <a:r>
              <a:rPr lang="pt-BR" sz="4800" dirty="0" smtClean="0"/>
              <a:t> CK, Weiss J, </a:t>
            </a:r>
            <a:r>
              <a:rPr lang="pt-BR" sz="4800" dirty="0" err="1" smtClean="0"/>
              <a:t>Kotelcheck</a:t>
            </a:r>
            <a:r>
              <a:rPr lang="pt-BR" sz="4800" dirty="0" smtClean="0"/>
              <a:t> M, </a:t>
            </a:r>
            <a:r>
              <a:rPr lang="pt-BR" sz="4800" dirty="0" err="1" smtClean="0"/>
              <a:t>Barfield</a:t>
            </a:r>
            <a:r>
              <a:rPr lang="pt-BR" sz="4800" dirty="0" smtClean="0"/>
              <a:t> W, Evans S, </a:t>
            </a:r>
            <a:r>
              <a:rPr lang="pt-BR" sz="4800" dirty="0" err="1" smtClean="0"/>
              <a:t>et</a:t>
            </a:r>
            <a:r>
              <a:rPr lang="pt-BR" sz="4800" dirty="0" smtClean="0"/>
              <a:t> al. </a:t>
            </a:r>
            <a:r>
              <a:rPr lang="pt-BR" sz="4800" dirty="0" err="1" smtClean="0"/>
              <a:t>Early</a:t>
            </a:r>
            <a:r>
              <a:rPr lang="pt-BR" sz="4800" dirty="0" smtClean="0"/>
              <a:t> </a:t>
            </a:r>
            <a:r>
              <a:rPr lang="pt-BR" sz="4800" dirty="0" err="1" smtClean="0"/>
              <a:t>discharge</a:t>
            </a:r>
            <a:r>
              <a:rPr lang="pt-BR" sz="4800" dirty="0" smtClean="0"/>
              <a:t> </a:t>
            </a:r>
            <a:r>
              <a:rPr lang="pt-BR" sz="4800" dirty="0" err="1" smtClean="0"/>
              <a:t>among</a:t>
            </a:r>
            <a:r>
              <a:rPr lang="pt-BR" sz="4800" dirty="0" smtClean="0"/>
              <a:t> </a:t>
            </a:r>
            <a:r>
              <a:rPr lang="pt-BR" sz="4800" dirty="0" err="1" smtClean="0"/>
              <a:t>later</a:t>
            </a:r>
            <a:r>
              <a:rPr lang="pt-BR" sz="4800" dirty="0" smtClean="0"/>
              <a:t> </a:t>
            </a:r>
            <a:r>
              <a:rPr lang="pt-BR" sz="4800" dirty="0" err="1" smtClean="0"/>
              <a:t>preterm</a:t>
            </a:r>
            <a:r>
              <a:rPr lang="pt-BR" sz="4800" dirty="0" smtClean="0"/>
              <a:t> </a:t>
            </a:r>
            <a:r>
              <a:rPr lang="pt-BR" sz="4800" dirty="0" err="1" smtClean="0"/>
              <a:t>and</a:t>
            </a:r>
            <a:r>
              <a:rPr lang="pt-BR" sz="4800" dirty="0" smtClean="0"/>
              <a:t> </a:t>
            </a:r>
            <a:r>
              <a:rPr lang="pt-BR" sz="4800" dirty="0" err="1" smtClean="0"/>
              <a:t>term</a:t>
            </a:r>
            <a:r>
              <a:rPr lang="pt-BR" sz="4800" dirty="0" smtClean="0"/>
              <a:t> </a:t>
            </a:r>
            <a:r>
              <a:rPr lang="pt-BR" sz="4800" dirty="0" err="1" smtClean="0"/>
              <a:t>newborns</a:t>
            </a:r>
            <a:r>
              <a:rPr lang="pt-BR" sz="4800" dirty="0" smtClean="0"/>
              <a:t> </a:t>
            </a:r>
            <a:r>
              <a:rPr lang="pt-BR" sz="4800" dirty="0" err="1" smtClean="0"/>
              <a:t>and</a:t>
            </a:r>
            <a:r>
              <a:rPr lang="pt-BR" sz="4800" dirty="0" smtClean="0"/>
              <a:t> </a:t>
            </a:r>
            <a:r>
              <a:rPr lang="pt-BR" sz="4800" dirty="0" err="1" smtClean="0"/>
              <a:t>risk</a:t>
            </a:r>
            <a:r>
              <a:rPr lang="pt-BR" sz="4800" dirty="0" smtClean="0"/>
              <a:t> </a:t>
            </a:r>
            <a:r>
              <a:rPr lang="pt-BR" sz="4800" dirty="0" err="1" smtClean="0"/>
              <a:t>of</a:t>
            </a:r>
            <a:r>
              <a:rPr lang="pt-BR" sz="4800" dirty="0" smtClean="0"/>
              <a:t> neonatal </a:t>
            </a:r>
            <a:r>
              <a:rPr lang="pt-BR" sz="4800" dirty="0" err="1" smtClean="0"/>
              <a:t>morbidity</a:t>
            </a:r>
            <a:r>
              <a:rPr lang="pt-BR" sz="4800" dirty="0" smtClean="0"/>
              <a:t>. </a:t>
            </a:r>
            <a:r>
              <a:rPr lang="pt-BR" sz="4800" dirty="0" err="1" smtClean="0"/>
              <a:t>Semin</a:t>
            </a:r>
            <a:r>
              <a:rPr lang="pt-BR" sz="4800" dirty="0" smtClean="0"/>
              <a:t> </a:t>
            </a:r>
            <a:r>
              <a:rPr lang="pt-BR" sz="4800" dirty="0" err="1" smtClean="0"/>
              <a:t>Perinatol</a:t>
            </a:r>
            <a:r>
              <a:rPr lang="pt-BR" sz="4800" dirty="0" smtClean="0"/>
              <a:t> 2006;30:61-8.</a:t>
            </a:r>
          </a:p>
          <a:p>
            <a:pPr marL="365760" indent="-256032" fontAlgn="auto">
              <a:spcAft>
                <a:spcPts val="0"/>
              </a:spcAft>
              <a:buFont typeface="Wingdings 3"/>
              <a:buChar char=""/>
              <a:defRPr/>
            </a:pPr>
            <a:r>
              <a:rPr lang="pt-BR" sz="4800" dirty="0" smtClean="0"/>
              <a:t>3 - </a:t>
            </a:r>
            <a:r>
              <a:rPr lang="pt-BR" sz="4800" dirty="0" err="1" smtClean="0"/>
              <a:t>Davidoff</a:t>
            </a:r>
            <a:r>
              <a:rPr lang="pt-BR" sz="4800" dirty="0" smtClean="0"/>
              <a:t> MJ, Dias T, </a:t>
            </a:r>
            <a:r>
              <a:rPr lang="pt-BR" sz="4800" dirty="0" err="1" smtClean="0"/>
              <a:t>Damus</a:t>
            </a:r>
            <a:r>
              <a:rPr lang="pt-BR" sz="4800" dirty="0" smtClean="0"/>
              <a:t> K, Russell R, </a:t>
            </a:r>
            <a:r>
              <a:rPr lang="pt-BR" sz="4800" dirty="0" err="1" smtClean="0"/>
              <a:t>Bettegowda</a:t>
            </a:r>
            <a:r>
              <a:rPr lang="pt-BR" sz="4800" dirty="0" smtClean="0"/>
              <a:t> VR, </a:t>
            </a:r>
            <a:r>
              <a:rPr lang="pt-BR" sz="4800" dirty="0" err="1" smtClean="0"/>
              <a:t>Dolan</a:t>
            </a:r>
            <a:r>
              <a:rPr lang="pt-BR" sz="4800" dirty="0" smtClean="0"/>
              <a:t> S, </a:t>
            </a:r>
            <a:r>
              <a:rPr lang="pt-BR" sz="4800" dirty="0" err="1" smtClean="0"/>
              <a:t>et</a:t>
            </a:r>
            <a:r>
              <a:rPr lang="pt-BR" sz="4800" dirty="0" smtClean="0"/>
              <a:t> al. </a:t>
            </a:r>
            <a:r>
              <a:rPr lang="pt-BR" sz="4800" dirty="0" err="1" smtClean="0"/>
              <a:t>Changes</a:t>
            </a:r>
            <a:r>
              <a:rPr lang="pt-BR" sz="4800" dirty="0" smtClean="0"/>
              <a:t> in </a:t>
            </a:r>
            <a:r>
              <a:rPr lang="pt-BR" sz="4800" dirty="0" err="1" smtClean="0"/>
              <a:t>the</a:t>
            </a:r>
            <a:r>
              <a:rPr lang="pt-BR" sz="4800" dirty="0" smtClean="0"/>
              <a:t> </a:t>
            </a:r>
            <a:r>
              <a:rPr lang="pt-BR" sz="4800" dirty="0" err="1" smtClean="0"/>
              <a:t>gestational</a:t>
            </a:r>
            <a:r>
              <a:rPr lang="pt-BR" sz="4800" dirty="0" smtClean="0"/>
              <a:t> age </a:t>
            </a:r>
            <a:r>
              <a:rPr lang="pt-BR" sz="4800" dirty="0" err="1" smtClean="0"/>
              <a:t>distribution</a:t>
            </a:r>
            <a:r>
              <a:rPr lang="pt-BR" sz="4800" dirty="0" smtClean="0"/>
              <a:t> </a:t>
            </a:r>
            <a:r>
              <a:rPr lang="pt-BR" sz="4800" dirty="0" err="1" smtClean="0"/>
              <a:t>among</a:t>
            </a:r>
            <a:r>
              <a:rPr lang="pt-BR" sz="4800" dirty="0" smtClean="0"/>
              <a:t> </a:t>
            </a:r>
            <a:r>
              <a:rPr lang="pt-BR" sz="4800" dirty="0" err="1" smtClean="0"/>
              <a:t>U.S.</a:t>
            </a:r>
            <a:r>
              <a:rPr lang="pt-BR" sz="4800" dirty="0" smtClean="0"/>
              <a:t> </a:t>
            </a:r>
            <a:r>
              <a:rPr lang="pt-BR" sz="4800" dirty="0" err="1" smtClean="0"/>
              <a:t>singleton</a:t>
            </a:r>
            <a:r>
              <a:rPr lang="pt-BR" sz="4800" dirty="0" smtClean="0"/>
              <a:t> </a:t>
            </a:r>
            <a:r>
              <a:rPr lang="pt-BR" sz="4800" dirty="0" err="1" smtClean="0"/>
              <a:t>births</a:t>
            </a:r>
            <a:r>
              <a:rPr lang="pt-BR" sz="4800" dirty="0" smtClean="0"/>
              <a:t>: </a:t>
            </a:r>
            <a:r>
              <a:rPr lang="pt-BR" sz="4800" dirty="0" err="1" smtClean="0"/>
              <a:t>impact</a:t>
            </a:r>
            <a:r>
              <a:rPr lang="pt-BR" sz="4800" dirty="0" smtClean="0"/>
              <a:t> </a:t>
            </a:r>
            <a:r>
              <a:rPr lang="pt-BR" sz="4800" dirty="0" err="1" smtClean="0"/>
              <a:t>on</a:t>
            </a:r>
            <a:r>
              <a:rPr lang="pt-BR" sz="4800" dirty="0" smtClean="0"/>
              <a:t> rates </a:t>
            </a:r>
            <a:r>
              <a:rPr lang="pt-BR" sz="4800" dirty="0" err="1" smtClean="0"/>
              <a:t>of</a:t>
            </a:r>
            <a:r>
              <a:rPr lang="pt-BR" sz="4800" dirty="0" smtClean="0"/>
              <a:t> late </a:t>
            </a:r>
            <a:r>
              <a:rPr lang="pt-BR" sz="4800" dirty="0" err="1" smtClean="0"/>
              <a:t>preterm</a:t>
            </a:r>
            <a:r>
              <a:rPr lang="pt-BR" sz="4800" dirty="0" smtClean="0"/>
              <a:t> </a:t>
            </a:r>
            <a:r>
              <a:rPr lang="pt-BR" sz="4800" dirty="0" err="1" smtClean="0"/>
              <a:t>birth</a:t>
            </a:r>
            <a:r>
              <a:rPr lang="pt-BR" sz="4800" dirty="0" smtClean="0"/>
              <a:t>, 1992 to 2002. </a:t>
            </a:r>
            <a:r>
              <a:rPr lang="pt-BR" sz="4800" dirty="0" err="1" smtClean="0"/>
              <a:t>Semin</a:t>
            </a:r>
            <a:r>
              <a:rPr lang="pt-BR" sz="4800" dirty="0" smtClean="0"/>
              <a:t> </a:t>
            </a:r>
            <a:r>
              <a:rPr lang="pt-BR" sz="4800" dirty="0" err="1" smtClean="0"/>
              <a:t>Perinatol</a:t>
            </a:r>
            <a:r>
              <a:rPr lang="pt-BR" sz="4800" dirty="0" smtClean="0"/>
              <a:t> 2006;30:8-15.</a:t>
            </a:r>
          </a:p>
          <a:p>
            <a:pPr marL="365760" indent="-256032" fontAlgn="auto">
              <a:spcAft>
                <a:spcPts val="0"/>
              </a:spcAft>
              <a:buFont typeface="Wingdings 3"/>
              <a:buChar char=""/>
              <a:defRPr/>
            </a:pPr>
            <a:r>
              <a:rPr lang="pt-BR" sz="4800" dirty="0" smtClean="0"/>
              <a:t>4. Martin JA, Hamilton BE, </a:t>
            </a:r>
            <a:r>
              <a:rPr lang="pt-BR" sz="4800" dirty="0" err="1" smtClean="0"/>
              <a:t>Osterman</a:t>
            </a:r>
            <a:r>
              <a:rPr lang="pt-BR" sz="4800" dirty="0" smtClean="0"/>
              <a:t> MJK, </a:t>
            </a:r>
            <a:r>
              <a:rPr lang="pt-BR" sz="4800" dirty="0" err="1" smtClean="0"/>
              <a:t>Driscoll</a:t>
            </a:r>
            <a:r>
              <a:rPr lang="pt-BR" sz="4800" dirty="0" smtClean="0"/>
              <a:t> AK, Mathews TJ. </a:t>
            </a:r>
            <a:r>
              <a:rPr lang="pt-BR" sz="4800" dirty="0" err="1" smtClean="0"/>
              <a:t>Births</a:t>
            </a:r>
            <a:r>
              <a:rPr lang="pt-BR" sz="4800" dirty="0" smtClean="0"/>
              <a:t>: final data for 2015. </a:t>
            </a:r>
            <a:r>
              <a:rPr lang="pt-BR" sz="4800" dirty="0" err="1" smtClean="0"/>
              <a:t>Natl</a:t>
            </a:r>
            <a:r>
              <a:rPr lang="pt-BR" sz="4800" dirty="0" smtClean="0"/>
              <a:t> Vital </a:t>
            </a:r>
            <a:r>
              <a:rPr lang="pt-BR" sz="4800" dirty="0" err="1" smtClean="0"/>
              <a:t>Stat</a:t>
            </a:r>
            <a:r>
              <a:rPr lang="pt-BR" sz="4800" dirty="0" smtClean="0"/>
              <a:t> </a:t>
            </a:r>
            <a:r>
              <a:rPr lang="pt-BR" sz="4800" dirty="0" err="1" smtClean="0"/>
              <a:t>Rep</a:t>
            </a:r>
            <a:r>
              <a:rPr lang="pt-BR" sz="4800" dirty="0" smtClean="0"/>
              <a:t> 2017;66:1-70.</a:t>
            </a:r>
          </a:p>
          <a:p>
            <a:pPr marL="365760" indent="-256032" fontAlgn="auto">
              <a:spcAft>
                <a:spcPts val="0"/>
              </a:spcAft>
              <a:buFont typeface="Wingdings 3"/>
              <a:buChar char=""/>
              <a:defRPr/>
            </a:pPr>
            <a:r>
              <a:rPr lang="pt-BR" sz="4800" dirty="0" smtClean="0"/>
              <a:t>5. Engle WA, </a:t>
            </a:r>
            <a:r>
              <a:rPr lang="pt-BR" sz="4800" dirty="0" err="1" smtClean="0"/>
              <a:t>Kominiarek</a:t>
            </a:r>
            <a:r>
              <a:rPr lang="pt-BR" sz="4800" dirty="0" smtClean="0"/>
              <a:t> MA. Late </a:t>
            </a:r>
            <a:r>
              <a:rPr lang="pt-BR" sz="4800" dirty="0" err="1" smtClean="0"/>
              <a:t>preterm</a:t>
            </a:r>
            <a:r>
              <a:rPr lang="pt-BR" sz="4800" dirty="0" smtClean="0"/>
              <a:t> </a:t>
            </a:r>
            <a:r>
              <a:rPr lang="pt-BR" sz="4800" dirty="0" err="1" smtClean="0"/>
              <a:t>infants</a:t>
            </a:r>
            <a:r>
              <a:rPr lang="pt-BR" sz="4800" dirty="0" smtClean="0"/>
              <a:t>, </a:t>
            </a:r>
            <a:r>
              <a:rPr lang="pt-BR" sz="4800" dirty="0" err="1" smtClean="0"/>
              <a:t>early</a:t>
            </a:r>
            <a:r>
              <a:rPr lang="pt-BR" sz="4800" dirty="0" smtClean="0"/>
              <a:t> </a:t>
            </a:r>
            <a:r>
              <a:rPr lang="pt-BR" sz="4800" dirty="0" err="1" smtClean="0"/>
              <a:t>term</a:t>
            </a:r>
            <a:r>
              <a:rPr lang="pt-BR" sz="4800" dirty="0" smtClean="0"/>
              <a:t> </a:t>
            </a:r>
            <a:r>
              <a:rPr lang="pt-BR" sz="4800" dirty="0" err="1" smtClean="0"/>
              <a:t>infants</a:t>
            </a:r>
            <a:r>
              <a:rPr lang="pt-BR" sz="4800" dirty="0" smtClean="0"/>
              <a:t>, </a:t>
            </a:r>
            <a:r>
              <a:rPr lang="pt-BR" sz="4800" dirty="0" err="1" smtClean="0"/>
              <a:t>and</a:t>
            </a:r>
            <a:r>
              <a:rPr lang="pt-BR" sz="4800" dirty="0" smtClean="0"/>
              <a:t> timing </a:t>
            </a:r>
            <a:r>
              <a:rPr lang="pt-BR" sz="4800" dirty="0" err="1" smtClean="0"/>
              <a:t>of</a:t>
            </a:r>
            <a:r>
              <a:rPr lang="pt-BR" sz="4800" dirty="0" smtClean="0"/>
              <a:t> </a:t>
            </a:r>
            <a:r>
              <a:rPr lang="pt-BR" sz="4800" dirty="0" err="1" smtClean="0"/>
              <a:t>elective</a:t>
            </a:r>
            <a:r>
              <a:rPr lang="pt-BR" sz="4800" dirty="0" smtClean="0"/>
              <a:t> </a:t>
            </a:r>
            <a:r>
              <a:rPr lang="pt-BR" sz="4800" dirty="0" err="1" smtClean="0"/>
              <a:t>deliveries</a:t>
            </a:r>
            <a:r>
              <a:rPr lang="pt-BR" sz="4800" dirty="0" smtClean="0"/>
              <a:t>. </a:t>
            </a:r>
            <a:r>
              <a:rPr lang="pt-BR" sz="4800" dirty="0" err="1" smtClean="0"/>
              <a:t>Clin</a:t>
            </a:r>
            <a:r>
              <a:rPr lang="pt-BR" sz="4800" dirty="0" smtClean="0"/>
              <a:t> </a:t>
            </a:r>
            <a:r>
              <a:rPr lang="pt-BR" sz="4800" dirty="0" err="1" smtClean="0"/>
              <a:t>Perinatol</a:t>
            </a:r>
            <a:r>
              <a:rPr lang="pt-BR" sz="4800" dirty="0" smtClean="0"/>
              <a:t> 2008;35:325-41. </a:t>
            </a:r>
          </a:p>
          <a:p>
            <a:pPr marL="365760" indent="-256032" fontAlgn="auto">
              <a:spcAft>
                <a:spcPts val="0"/>
              </a:spcAft>
              <a:buFont typeface="Wingdings 3"/>
              <a:buChar char=""/>
              <a:defRPr/>
            </a:pPr>
            <a:r>
              <a:rPr lang="pt-BR" sz="4800" dirty="0" smtClean="0"/>
              <a:t>6. </a:t>
            </a:r>
            <a:r>
              <a:rPr lang="pt-BR" sz="4800" dirty="0" err="1" smtClean="0"/>
              <a:t>Wang</a:t>
            </a:r>
            <a:r>
              <a:rPr lang="pt-BR" sz="4800" dirty="0" smtClean="0"/>
              <a:t> ML, </a:t>
            </a:r>
            <a:r>
              <a:rPr lang="pt-BR" sz="4800" dirty="0" err="1" smtClean="0"/>
              <a:t>Dorer</a:t>
            </a:r>
            <a:r>
              <a:rPr lang="pt-BR" sz="4800" dirty="0" smtClean="0"/>
              <a:t> DJ, Fleming MP, </a:t>
            </a:r>
            <a:r>
              <a:rPr lang="pt-BR" sz="4800" dirty="0" err="1" smtClean="0"/>
              <a:t>Catlin</a:t>
            </a:r>
            <a:r>
              <a:rPr lang="pt-BR" sz="4800" dirty="0" smtClean="0"/>
              <a:t> EA. </a:t>
            </a:r>
            <a:r>
              <a:rPr lang="pt-BR" sz="4800" dirty="0" err="1" smtClean="0"/>
              <a:t>Clinical</a:t>
            </a:r>
            <a:r>
              <a:rPr lang="pt-BR" sz="4800" dirty="0" smtClean="0"/>
              <a:t> </a:t>
            </a:r>
            <a:r>
              <a:rPr lang="pt-BR" sz="4800" dirty="0" err="1" smtClean="0"/>
              <a:t>outcomes</a:t>
            </a:r>
            <a:r>
              <a:rPr lang="pt-BR" sz="4800" dirty="0" smtClean="0"/>
              <a:t> </a:t>
            </a:r>
            <a:r>
              <a:rPr lang="pt-BR" sz="4800" dirty="0" err="1" smtClean="0"/>
              <a:t>of</a:t>
            </a:r>
            <a:r>
              <a:rPr lang="pt-BR" sz="4800" dirty="0" smtClean="0"/>
              <a:t> </a:t>
            </a:r>
            <a:r>
              <a:rPr lang="pt-BR" sz="4800" dirty="0" err="1" smtClean="0"/>
              <a:t>nearterm</a:t>
            </a:r>
            <a:r>
              <a:rPr lang="pt-BR" sz="4800" dirty="0" smtClean="0"/>
              <a:t> </a:t>
            </a:r>
            <a:r>
              <a:rPr lang="pt-BR" sz="4800" dirty="0" err="1" smtClean="0"/>
              <a:t>infants</a:t>
            </a:r>
            <a:r>
              <a:rPr lang="pt-BR" sz="4800" dirty="0" smtClean="0"/>
              <a:t>. </a:t>
            </a:r>
            <a:r>
              <a:rPr lang="pt-BR" sz="4800" dirty="0" err="1" smtClean="0"/>
              <a:t>Pediatrics</a:t>
            </a:r>
            <a:r>
              <a:rPr lang="pt-BR" sz="4800" dirty="0" smtClean="0"/>
              <a:t> 2004;114:372-6. </a:t>
            </a:r>
          </a:p>
          <a:p>
            <a:pPr marL="365760" indent="-256032" fontAlgn="auto">
              <a:spcAft>
                <a:spcPts val="0"/>
              </a:spcAft>
              <a:buFont typeface="Wingdings 3"/>
              <a:buChar char=""/>
              <a:defRPr/>
            </a:pPr>
            <a:r>
              <a:rPr lang="pt-BR" sz="4800" dirty="0" smtClean="0"/>
              <a:t>7. </a:t>
            </a:r>
            <a:r>
              <a:rPr lang="pt-BR" sz="4800" dirty="0" err="1" smtClean="0"/>
              <a:t>Bird</a:t>
            </a:r>
            <a:r>
              <a:rPr lang="pt-BR" sz="4800" dirty="0" smtClean="0"/>
              <a:t> TM, </a:t>
            </a:r>
            <a:r>
              <a:rPr lang="pt-BR" sz="4800" dirty="0" err="1" smtClean="0"/>
              <a:t>Bronstein</a:t>
            </a:r>
            <a:r>
              <a:rPr lang="pt-BR" sz="4800" dirty="0" smtClean="0"/>
              <a:t> JM, Hall RW, </a:t>
            </a:r>
            <a:r>
              <a:rPr lang="pt-BR" sz="4800" dirty="0" err="1" smtClean="0"/>
              <a:t>Lowery</a:t>
            </a:r>
            <a:r>
              <a:rPr lang="pt-BR" sz="4800" dirty="0" smtClean="0"/>
              <a:t> CL, </a:t>
            </a:r>
            <a:r>
              <a:rPr lang="pt-BR" sz="4800" dirty="0" err="1" smtClean="0"/>
              <a:t>Nugent</a:t>
            </a:r>
            <a:r>
              <a:rPr lang="pt-BR" sz="4800" dirty="0" smtClean="0"/>
              <a:t> R, </a:t>
            </a:r>
            <a:r>
              <a:rPr lang="pt-BR" sz="4800" dirty="0" err="1" smtClean="0"/>
              <a:t>Mays</a:t>
            </a:r>
            <a:r>
              <a:rPr lang="pt-BR" sz="4800" dirty="0" smtClean="0"/>
              <a:t> GP. Late </a:t>
            </a:r>
            <a:r>
              <a:rPr lang="pt-BR" sz="4800" dirty="0" err="1" smtClean="0"/>
              <a:t>preterm</a:t>
            </a:r>
            <a:r>
              <a:rPr lang="pt-BR" sz="4800" dirty="0" smtClean="0"/>
              <a:t> </a:t>
            </a:r>
            <a:r>
              <a:rPr lang="pt-BR" sz="4800" dirty="0" err="1" smtClean="0"/>
              <a:t>infants</a:t>
            </a:r>
            <a:r>
              <a:rPr lang="pt-BR" sz="4800" dirty="0" smtClean="0"/>
              <a:t>: </a:t>
            </a:r>
            <a:r>
              <a:rPr lang="pt-BR" sz="4800" dirty="0" err="1" smtClean="0"/>
              <a:t>birth</a:t>
            </a:r>
            <a:r>
              <a:rPr lang="pt-BR" sz="4800" dirty="0" smtClean="0"/>
              <a:t> </a:t>
            </a:r>
            <a:r>
              <a:rPr lang="pt-BR" sz="4800" dirty="0" err="1" smtClean="0"/>
              <a:t>outcomes</a:t>
            </a:r>
            <a:r>
              <a:rPr lang="pt-BR" sz="4800" dirty="0" smtClean="0"/>
              <a:t> </a:t>
            </a:r>
            <a:r>
              <a:rPr lang="pt-BR" sz="4800" dirty="0" err="1" smtClean="0"/>
              <a:t>and</a:t>
            </a:r>
            <a:r>
              <a:rPr lang="pt-BR" sz="4800" dirty="0" smtClean="0"/>
              <a:t> </a:t>
            </a:r>
            <a:r>
              <a:rPr lang="pt-BR" sz="4800" dirty="0" err="1" smtClean="0"/>
              <a:t>health</a:t>
            </a:r>
            <a:r>
              <a:rPr lang="pt-BR" sz="4800" dirty="0" smtClean="0"/>
              <a:t> </a:t>
            </a:r>
            <a:r>
              <a:rPr lang="pt-BR" sz="4800" dirty="0" err="1" smtClean="0"/>
              <a:t>care</a:t>
            </a:r>
            <a:r>
              <a:rPr lang="pt-BR" sz="4800" dirty="0" smtClean="0"/>
              <a:t> </a:t>
            </a:r>
            <a:r>
              <a:rPr lang="pt-BR" sz="4800" dirty="0" err="1" smtClean="0"/>
              <a:t>utilization</a:t>
            </a:r>
            <a:r>
              <a:rPr lang="pt-BR" sz="4800" dirty="0" smtClean="0"/>
              <a:t> in </a:t>
            </a:r>
            <a:r>
              <a:rPr lang="pt-BR" sz="4800" dirty="0" err="1" smtClean="0"/>
              <a:t>the</a:t>
            </a:r>
            <a:r>
              <a:rPr lang="pt-BR" sz="4800" dirty="0" smtClean="0"/>
              <a:t> </a:t>
            </a:r>
            <a:r>
              <a:rPr lang="pt-BR" sz="4800" dirty="0" err="1" smtClean="0"/>
              <a:t>first</a:t>
            </a:r>
            <a:r>
              <a:rPr lang="pt-BR" sz="4800" dirty="0" smtClean="0"/>
              <a:t> </a:t>
            </a:r>
            <a:r>
              <a:rPr lang="pt-BR" sz="4800" dirty="0" err="1" smtClean="0"/>
              <a:t>year</a:t>
            </a:r>
            <a:r>
              <a:rPr lang="pt-BR" sz="4800" dirty="0" smtClean="0"/>
              <a:t>. </a:t>
            </a:r>
            <a:r>
              <a:rPr lang="pt-BR" sz="4800" dirty="0" err="1" smtClean="0"/>
              <a:t>Pediatrics</a:t>
            </a:r>
            <a:r>
              <a:rPr lang="pt-BR" sz="4800" dirty="0" smtClean="0"/>
              <a:t> 2010;126:e311-9. </a:t>
            </a:r>
          </a:p>
          <a:p>
            <a:pPr marL="365760" indent="-256032" fontAlgn="auto">
              <a:spcAft>
                <a:spcPts val="0"/>
              </a:spcAft>
              <a:buFont typeface="Wingdings 3"/>
              <a:buChar char=""/>
              <a:defRPr/>
            </a:pPr>
            <a:r>
              <a:rPr lang="pt-BR" sz="4800" dirty="0" smtClean="0"/>
              <a:t>8. Roberts D, </a:t>
            </a:r>
            <a:r>
              <a:rPr lang="pt-BR" sz="4800" dirty="0" err="1" smtClean="0"/>
              <a:t>Dalziel</a:t>
            </a:r>
            <a:r>
              <a:rPr lang="pt-BR" sz="4800" dirty="0" smtClean="0"/>
              <a:t> SR. </a:t>
            </a:r>
            <a:r>
              <a:rPr lang="pt-BR" sz="4800" dirty="0" err="1" smtClean="0"/>
              <a:t>Antenatal</a:t>
            </a:r>
            <a:r>
              <a:rPr lang="pt-BR" sz="4800" dirty="0" smtClean="0"/>
              <a:t> </a:t>
            </a:r>
            <a:r>
              <a:rPr lang="pt-BR" sz="4800" dirty="0" err="1" smtClean="0"/>
              <a:t>corticosteroids</a:t>
            </a:r>
            <a:r>
              <a:rPr lang="pt-BR" sz="4800" dirty="0" smtClean="0"/>
              <a:t> for </a:t>
            </a:r>
            <a:r>
              <a:rPr lang="pt-BR" sz="4800" dirty="0" err="1" smtClean="0"/>
              <a:t>accelerating</a:t>
            </a:r>
            <a:r>
              <a:rPr lang="pt-BR" sz="4800" dirty="0" smtClean="0"/>
              <a:t> fetal </a:t>
            </a:r>
            <a:r>
              <a:rPr lang="pt-BR" sz="4800" dirty="0" err="1" smtClean="0"/>
              <a:t>lung</a:t>
            </a:r>
            <a:r>
              <a:rPr lang="pt-BR" sz="4800" dirty="0" smtClean="0"/>
              <a:t> </a:t>
            </a:r>
            <a:r>
              <a:rPr lang="pt-BR" sz="4800" dirty="0" err="1" smtClean="0"/>
              <a:t>maturation</a:t>
            </a:r>
            <a:r>
              <a:rPr lang="pt-BR" sz="4800" dirty="0" smtClean="0"/>
              <a:t> for </a:t>
            </a:r>
            <a:r>
              <a:rPr lang="pt-BR" sz="4800" dirty="0" err="1" smtClean="0"/>
              <a:t>women</a:t>
            </a:r>
            <a:r>
              <a:rPr lang="pt-BR" sz="4800" dirty="0" smtClean="0"/>
              <a:t> </a:t>
            </a:r>
            <a:r>
              <a:rPr lang="pt-BR" sz="4800" dirty="0" err="1" smtClean="0"/>
              <a:t>at</a:t>
            </a:r>
            <a:r>
              <a:rPr lang="pt-BR" sz="4800" dirty="0" smtClean="0"/>
              <a:t> </a:t>
            </a:r>
            <a:r>
              <a:rPr lang="pt-BR" sz="4800" dirty="0" err="1" smtClean="0"/>
              <a:t>risk</a:t>
            </a:r>
            <a:r>
              <a:rPr lang="pt-BR" sz="4800" dirty="0" smtClean="0"/>
              <a:t> </a:t>
            </a:r>
            <a:r>
              <a:rPr lang="pt-BR" sz="4800" dirty="0" err="1" smtClean="0"/>
              <a:t>of</a:t>
            </a:r>
            <a:r>
              <a:rPr lang="pt-BR" sz="4800" dirty="0" smtClean="0"/>
              <a:t> </a:t>
            </a:r>
            <a:r>
              <a:rPr lang="pt-BR" sz="4800" dirty="0" err="1" smtClean="0"/>
              <a:t>preterm</a:t>
            </a:r>
            <a:r>
              <a:rPr lang="pt-BR" sz="4800" dirty="0" smtClean="0"/>
              <a:t> </a:t>
            </a:r>
            <a:r>
              <a:rPr lang="pt-BR" sz="4800" dirty="0" err="1" smtClean="0"/>
              <a:t>birth</a:t>
            </a:r>
            <a:r>
              <a:rPr lang="pt-BR" sz="4800" dirty="0" smtClean="0"/>
              <a:t>. </a:t>
            </a:r>
            <a:r>
              <a:rPr lang="pt-BR" sz="4800" dirty="0" err="1" smtClean="0"/>
              <a:t>Cochrane</a:t>
            </a:r>
            <a:r>
              <a:rPr lang="pt-BR" sz="4800" dirty="0" smtClean="0"/>
              <a:t> Database </a:t>
            </a:r>
            <a:r>
              <a:rPr lang="pt-BR" sz="4800" dirty="0" err="1" smtClean="0"/>
              <a:t>Syst</a:t>
            </a:r>
            <a:r>
              <a:rPr lang="pt-BR" sz="4800" dirty="0" smtClean="0"/>
              <a:t> </a:t>
            </a:r>
            <a:r>
              <a:rPr lang="pt-BR" sz="4800" dirty="0" err="1" smtClean="0"/>
              <a:t>Rev</a:t>
            </a:r>
            <a:r>
              <a:rPr lang="pt-BR" sz="4800" dirty="0" smtClean="0"/>
              <a:t> 2006;3:CD004454. </a:t>
            </a:r>
          </a:p>
          <a:p>
            <a:pPr marL="365760" indent="-256032" fontAlgn="auto">
              <a:spcAft>
                <a:spcPts val="0"/>
              </a:spcAft>
              <a:buFont typeface="Wingdings 3"/>
              <a:buChar char=""/>
              <a:defRPr/>
            </a:pPr>
            <a:r>
              <a:rPr lang="pt-BR" sz="4800" dirty="0" smtClean="0"/>
              <a:t>9. </a:t>
            </a:r>
            <a:r>
              <a:rPr lang="pt-BR" sz="4800" dirty="0" err="1" smtClean="0"/>
              <a:t>National</a:t>
            </a:r>
            <a:r>
              <a:rPr lang="pt-BR" sz="4800" dirty="0" smtClean="0"/>
              <a:t> </a:t>
            </a:r>
            <a:r>
              <a:rPr lang="pt-BR" sz="4800" dirty="0" err="1" smtClean="0"/>
              <a:t>Institutes</a:t>
            </a:r>
            <a:r>
              <a:rPr lang="pt-BR" sz="4800" dirty="0" smtClean="0"/>
              <a:t> </a:t>
            </a:r>
            <a:r>
              <a:rPr lang="pt-BR" sz="4800" dirty="0" err="1" smtClean="0"/>
              <a:t>of</a:t>
            </a:r>
            <a:r>
              <a:rPr lang="pt-BR" sz="4800" dirty="0" smtClean="0"/>
              <a:t> </a:t>
            </a:r>
            <a:r>
              <a:rPr lang="pt-BR" sz="4800" dirty="0" err="1" smtClean="0"/>
              <a:t>Health</a:t>
            </a:r>
            <a:r>
              <a:rPr lang="pt-BR" sz="4800" dirty="0" smtClean="0"/>
              <a:t> </a:t>
            </a:r>
            <a:r>
              <a:rPr lang="pt-BR" sz="4800" dirty="0" err="1" smtClean="0"/>
              <a:t>Consensus</a:t>
            </a:r>
            <a:r>
              <a:rPr lang="pt-BR" sz="4800" dirty="0" smtClean="0"/>
              <a:t> </a:t>
            </a:r>
            <a:r>
              <a:rPr lang="pt-BR" sz="4800" dirty="0" err="1" smtClean="0"/>
              <a:t>Development</a:t>
            </a:r>
            <a:r>
              <a:rPr lang="pt-BR" sz="4800" dirty="0" smtClean="0"/>
              <a:t> </a:t>
            </a:r>
            <a:r>
              <a:rPr lang="pt-BR" sz="4800" dirty="0" err="1" smtClean="0"/>
              <a:t>Conference</a:t>
            </a:r>
            <a:r>
              <a:rPr lang="pt-BR" sz="4800" dirty="0" smtClean="0"/>
              <a:t> </a:t>
            </a:r>
            <a:r>
              <a:rPr lang="pt-BR" sz="4800" dirty="0" err="1" smtClean="0"/>
              <a:t>Statement</a:t>
            </a:r>
            <a:r>
              <a:rPr lang="pt-BR" sz="4800" dirty="0" smtClean="0"/>
              <a:t>. </a:t>
            </a:r>
            <a:r>
              <a:rPr lang="pt-BR" sz="4800" dirty="0" err="1" smtClean="0"/>
              <a:t>Effect</a:t>
            </a:r>
            <a:r>
              <a:rPr lang="pt-BR" sz="4800" dirty="0" smtClean="0"/>
              <a:t> </a:t>
            </a:r>
            <a:r>
              <a:rPr lang="pt-BR" sz="4800" dirty="0" err="1" smtClean="0"/>
              <a:t>of</a:t>
            </a:r>
            <a:r>
              <a:rPr lang="pt-BR" sz="4800" dirty="0" smtClean="0"/>
              <a:t> </a:t>
            </a:r>
            <a:r>
              <a:rPr lang="pt-BR" sz="4800" dirty="0" err="1" smtClean="0"/>
              <a:t>corticosteroids</a:t>
            </a:r>
            <a:r>
              <a:rPr lang="pt-BR" sz="4800" dirty="0" smtClean="0"/>
              <a:t> for fetal </a:t>
            </a:r>
            <a:r>
              <a:rPr lang="pt-BR" sz="4800" dirty="0" err="1" smtClean="0"/>
              <a:t>maturation</a:t>
            </a:r>
            <a:r>
              <a:rPr lang="pt-BR" sz="4800" dirty="0" smtClean="0"/>
              <a:t> </a:t>
            </a:r>
            <a:r>
              <a:rPr lang="pt-BR" sz="4800" dirty="0" err="1" smtClean="0"/>
              <a:t>on</a:t>
            </a:r>
            <a:r>
              <a:rPr lang="pt-BR" sz="4800" dirty="0" smtClean="0"/>
              <a:t> </a:t>
            </a:r>
            <a:r>
              <a:rPr lang="pt-BR" sz="4800" dirty="0" err="1" smtClean="0"/>
              <a:t>perinatal</a:t>
            </a:r>
            <a:r>
              <a:rPr lang="pt-BR" sz="4800" dirty="0" smtClean="0"/>
              <a:t> </a:t>
            </a:r>
            <a:r>
              <a:rPr lang="pt-BR" sz="4800" dirty="0" err="1" smtClean="0"/>
              <a:t>outcomes</a:t>
            </a:r>
            <a:r>
              <a:rPr lang="pt-BR" sz="4800" dirty="0" smtClean="0"/>
              <a:t>, </a:t>
            </a:r>
            <a:r>
              <a:rPr lang="pt-BR" sz="4800" dirty="0" err="1" smtClean="0"/>
              <a:t>February</a:t>
            </a:r>
            <a:r>
              <a:rPr lang="pt-BR" sz="4800" dirty="0" smtClean="0"/>
              <a:t> 28-</a:t>
            </a:r>
            <a:r>
              <a:rPr lang="pt-BR" sz="4800" dirty="0" err="1" smtClean="0"/>
              <a:t>March</a:t>
            </a:r>
            <a:r>
              <a:rPr lang="pt-BR" sz="4800" dirty="0" smtClean="0"/>
              <a:t> 2, 1994. </a:t>
            </a:r>
            <a:r>
              <a:rPr lang="pt-BR" sz="4800" dirty="0" err="1" smtClean="0"/>
              <a:t>Am</a:t>
            </a:r>
            <a:r>
              <a:rPr lang="pt-BR" sz="4800" dirty="0" smtClean="0"/>
              <a:t> J </a:t>
            </a:r>
            <a:r>
              <a:rPr lang="pt-BR" sz="4800" dirty="0" err="1" smtClean="0"/>
              <a:t>Obstet</a:t>
            </a:r>
            <a:r>
              <a:rPr lang="pt-BR" sz="4800" dirty="0" smtClean="0"/>
              <a:t> </a:t>
            </a:r>
            <a:r>
              <a:rPr lang="pt-BR" sz="4800" dirty="0" err="1" smtClean="0"/>
              <a:t>Gynecol</a:t>
            </a:r>
            <a:r>
              <a:rPr lang="pt-BR" sz="4800" dirty="0" smtClean="0"/>
              <a:t> 1995;173:246- 52. </a:t>
            </a:r>
          </a:p>
          <a:p>
            <a:pPr marL="365760" indent="-256032" fontAlgn="auto">
              <a:spcAft>
                <a:spcPts val="0"/>
              </a:spcAft>
              <a:buFont typeface="Wingdings 3"/>
              <a:buChar char=""/>
              <a:defRPr/>
            </a:pPr>
            <a:r>
              <a:rPr lang="pt-BR" sz="4800" dirty="0" smtClean="0"/>
              <a:t>10. </a:t>
            </a:r>
            <a:r>
              <a:rPr lang="pt-BR" sz="4800" dirty="0" err="1" smtClean="0"/>
              <a:t>National</a:t>
            </a:r>
            <a:r>
              <a:rPr lang="pt-BR" sz="4800" dirty="0" smtClean="0"/>
              <a:t> </a:t>
            </a:r>
            <a:r>
              <a:rPr lang="pt-BR" sz="4800" dirty="0" err="1" smtClean="0"/>
              <a:t>Institures</a:t>
            </a:r>
            <a:r>
              <a:rPr lang="pt-BR" sz="4800" dirty="0" smtClean="0"/>
              <a:t> </a:t>
            </a:r>
            <a:r>
              <a:rPr lang="pt-BR" sz="4800" dirty="0" err="1" smtClean="0"/>
              <a:t>of</a:t>
            </a:r>
            <a:r>
              <a:rPr lang="pt-BR" sz="4800" dirty="0" smtClean="0"/>
              <a:t> </a:t>
            </a:r>
            <a:r>
              <a:rPr lang="pt-BR" sz="4800" dirty="0" err="1" smtClean="0"/>
              <a:t>Health</a:t>
            </a:r>
            <a:r>
              <a:rPr lang="pt-BR" sz="4800" dirty="0" smtClean="0"/>
              <a:t> </a:t>
            </a:r>
            <a:r>
              <a:rPr lang="pt-BR" sz="4800" dirty="0" err="1" smtClean="0"/>
              <a:t>Consensus</a:t>
            </a:r>
            <a:r>
              <a:rPr lang="pt-BR" sz="4800" dirty="0" smtClean="0"/>
              <a:t> </a:t>
            </a:r>
            <a:r>
              <a:rPr lang="pt-BR" sz="4800" dirty="0" err="1" smtClean="0"/>
              <a:t>Development</a:t>
            </a:r>
            <a:r>
              <a:rPr lang="pt-BR" sz="4800" dirty="0" smtClean="0"/>
              <a:t> </a:t>
            </a:r>
            <a:r>
              <a:rPr lang="pt-BR" sz="4800" dirty="0" err="1" smtClean="0"/>
              <a:t>Panel</a:t>
            </a:r>
            <a:r>
              <a:rPr lang="pt-BR" sz="4800" dirty="0" smtClean="0"/>
              <a:t>. </a:t>
            </a:r>
            <a:r>
              <a:rPr lang="pt-BR" sz="4800" dirty="0" err="1" smtClean="0"/>
              <a:t>Antenatal</a:t>
            </a:r>
            <a:r>
              <a:rPr lang="pt-BR" sz="4800" dirty="0" smtClean="0"/>
              <a:t> </a:t>
            </a:r>
            <a:r>
              <a:rPr lang="pt-BR" sz="4800" dirty="0" err="1" smtClean="0"/>
              <a:t>corticosteroids</a:t>
            </a:r>
            <a:r>
              <a:rPr lang="pt-BR" sz="4800" dirty="0" smtClean="0"/>
              <a:t> </a:t>
            </a:r>
            <a:r>
              <a:rPr lang="pt-BR" sz="4800" dirty="0" err="1" smtClean="0"/>
              <a:t>revisited</a:t>
            </a:r>
            <a:r>
              <a:rPr lang="pt-BR" sz="4800" dirty="0" smtClean="0"/>
              <a:t>: </a:t>
            </a:r>
            <a:r>
              <a:rPr lang="pt-BR" sz="4800" dirty="0" err="1" smtClean="0"/>
              <a:t>repeat</a:t>
            </a:r>
            <a:r>
              <a:rPr lang="pt-BR" sz="4800" dirty="0" smtClean="0"/>
              <a:t> </a:t>
            </a:r>
            <a:r>
              <a:rPr lang="pt-BR" sz="4800" dirty="0" err="1" smtClean="0"/>
              <a:t>courses—NIH</a:t>
            </a:r>
            <a:r>
              <a:rPr lang="pt-BR" sz="4800" dirty="0" smtClean="0"/>
              <a:t> </a:t>
            </a:r>
            <a:r>
              <a:rPr lang="pt-BR" sz="4800" dirty="0" err="1" smtClean="0"/>
              <a:t>Consensus</a:t>
            </a:r>
            <a:r>
              <a:rPr lang="pt-BR" sz="4800" dirty="0" smtClean="0"/>
              <a:t> </a:t>
            </a:r>
            <a:r>
              <a:rPr lang="pt-BR" sz="4800" dirty="0" err="1" smtClean="0"/>
              <a:t>Development</a:t>
            </a:r>
            <a:r>
              <a:rPr lang="pt-BR" sz="4800" dirty="0" smtClean="0"/>
              <a:t> </a:t>
            </a:r>
            <a:r>
              <a:rPr lang="pt-BR" sz="4800" dirty="0" err="1" smtClean="0"/>
              <a:t>Conference</a:t>
            </a:r>
            <a:r>
              <a:rPr lang="pt-BR" sz="4800" dirty="0" smtClean="0"/>
              <a:t> </a:t>
            </a:r>
            <a:r>
              <a:rPr lang="pt-BR" sz="4800" dirty="0" err="1" smtClean="0"/>
              <a:t>Statement</a:t>
            </a:r>
            <a:r>
              <a:rPr lang="pt-BR" sz="4800" dirty="0" smtClean="0"/>
              <a:t>, August 17-18, 2000. </a:t>
            </a:r>
            <a:r>
              <a:rPr lang="pt-BR" sz="4800" dirty="0" err="1" smtClean="0"/>
              <a:t>Obstet</a:t>
            </a:r>
            <a:r>
              <a:rPr lang="pt-BR" sz="4800" dirty="0" smtClean="0"/>
              <a:t> </a:t>
            </a:r>
            <a:r>
              <a:rPr lang="pt-BR" sz="4800" dirty="0" err="1" smtClean="0"/>
              <a:t>Gynecol</a:t>
            </a:r>
            <a:r>
              <a:rPr lang="pt-BR" sz="4800" dirty="0" smtClean="0"/>
              <a:t> 2001;98:144- 50. </a:t>
            </a:r>
          </a:p>
          <a:p>
            <a:pPr marL="365760" indent="-256032" fontAlgn="auto">
              <a:spcAft>
                <a:spcPts val="0"/>
              </a:spcAft>
              <a:buFont typeface="Wingdings 3"/>
              <a:buChar char=""/>
              <a:defRPr/>
            </a:pPr>
            <a:r>
              <a:rPr lang="pt-BR" sz="4800" dirty="0" smtClean="0"/>
              <a:t>11. </a:t>
            </a:r>
            <a:r>
              <a:rPr lang="pt-BR" sz="4800" dirty="0" err="1" smtClean="0"/>
              <a:t>Gyamfi-Bannerman</a:t>
            </a:r>
            <a:r>
              <a:rPr lang="pt-BR" sz="4800" dirty="0" smtClean="0"/>
              <a:t> C, </a:t>
            </a:r>
            <a:r>
              <a:rPr lang="pt-BR" sz="4800" dirty="0" err="1" smtClean="0"/>
              <a:t>Thom</a:t>
            </a:r>
            <a:r>
              <a:rPr lang="pt-BR" sz="4800" dirty="0" smtClean="0"/>
              <a:t> EA, </a:t>
            </a:r>
            <a:r>
              <a:rPr lang="pt-BR" sz="4800" dirty="0" err="1" smtClean="0"/>
              <a:t>Blackwell</a:t>
            </a:r>
            <a:r>
              <a:rPr lang="pt-BR" sz="4800" dirty="0" smtClean="0"/>
              <a:t> SC, </a:t>
            </a:r>
            <a:r>
              <a:rPr lang="pt-BR" sz="4800" dirty="0" err="1" smtClean="0"/>
              <a:t>Tita</a:t>
            </a:r>
            <a:r>
              <a:rPr lang="pt-BR" sz="4800" dirty="0" smtClean="0"/>
              <a:t> ATN, </a:t>
            </a:r>
            <a:r>
              <a:rPr lang="pt-BR" sz="4800" dirty="0" err="1" smtClean="0"/>
              <a:t>Reddy</a:t>
            </a:r>
            <a:r>
              <a:rPr lang="pt-BR" sz="4800" dirty="0" smtClean="0"/>
              <a:t> UM, </a:t>
            </a:r>
            <a:r>
              <a:rPr lang="pt-BR" sz="4800" dirty="0" err="1" smtClean="0"/>
              <a:t>Saade</a:t>
            </a:r>
            <a:r>
              <a:rPr lang="pt-BR" sz="4800" dirty="0" smtClean="0"/>
              <a:t> GR, </a:t>
            </a:r>
            <a:r>
              <a:rPr lang="pt-BR" sz="4800" dirty="0" err="1" smtClean="0"/>
              <a:t>et</a:t>
            </a:r>
            <a:r>
              <a:rPr lang="pt-BR" sz="4800" dirty="0" smtClean="0"/>
              <a:t> al. for </a:t>
            </a:r>
            <a:r>
              <a:rPr lang="pt-BR" sz="4800" dirty="0" err="1" smtClean="0"/>
              <a:t>the</a:t>
            </a:r>
            <a:r>
              <a:rPr lang="pt-BR" sz="4800" dirty="0" smtClean="0"/>
              <a:t> NICHD Maternal-Fetal Medicine </a:t>
            </a:r>
            <a:r>
              <a:rPr lang="pt-BR" sz="4800" dirty="0" err="1" smtClean="0"/>
              <a:t>Units</a:t>
            </a:r>
            <a:r>
              <a:rPr lang="pt-BR" sz="4800" dirty="0" smtClean="0"/>
              <a:t> Network. </a:t>
            </a:r>
            <a:r>
              <a:rPr lang="pt-BR" sz="4800" dirty="0" err="1" smtClean="0"/>
              <a:t>Antenatal</a:t>
            </a:r>
            <a:r>
              <a:rPr lang="pt-BR" sz="4800" dirty="0" smtClean="0"/>
              <a:t> </a:t>
            </a:r>
            <a:r>
              <a:rPr lang="pt-BR" sz="4800" dirty="0" err="1" smtClean="0"/>
              <a:t>betamethasone</a:t>
            </a:r>
            <a:r>
              <a:rPr lang="pt-BR" sz="4800" dirty="0" smtClean="0"/>
              <a:t> for </a:t>
            </a:r>
            <a:r>
              <a:rPr lang="pt-BR" sz="4800" dirty="0" err="1" smtClean="0"/>
              <a:t>women</a:t>
            </a:r>
            <a:r>
              <a:rPr lang="pt-BR" sz="4800" dirty="0" smtClean="0"/>
              <a:t> </a:t>
            </a:r>
            <a:r>
              <a:rPr lang="pt-BR" sz="4800" dirty="0" err="1" smtClean="0"/>
              <a:t>at</a:t>
            </a:r>
            <a:r>
              <a:rPr lang="pt-BR" sz="4800" dirty="0" smtClean="0"/>
              <a:t> </a:t>
            </a:r>
            <a:r>
              <a:rPr lang="pt-BR" sz="4800" dirty="0" err="1" smtClean="0"/>
              <a:t>risk</a:t>
            </a:r>
            <a:r>
              <a:rPr lang="pt-BR" sz="4800" dirty="0" smtClean="0"/>
              <a:t> for late </a:t>
            </a:r>
            <a:r>
              <a:rPr lang="pt-BR" sz="4800" dirty="0" err="1" smtClean="0"/>
              <a:t>preterm</a:t>
            </a:r>
            <a:r>
              <a:rPr lang="pt-BR" sz="4800" dirty="0" smtClean="0"/>
              <a:t> </a:t>
            </a:r>
            <a:r>
              <a:rPr lang="pt-BR" sz="4800" dirty="0" err="1" smtClean="0"/>
              <a:t>delivery</a:t>
            </a:r>
            <a:r>
              <a:rPr lang="pt-BR" sz="4800" dirty="0" smtClean="0"/>
              <a:t>. N </a:t>
            </a:r>
            <a:r>
              <a:rPr lang="pt-BR" sz="4800" dirty="0" err="1" smtClean="0"/>
              <a:t>Engl</a:t>
            </a:r>
            <a:r>
              <a:rPr lang="pt-BR" sz="4800" dirty="0" smtClean="0"/>
              <a:t> J </a:t>
            </a:r>
            <a:r>
              <a:rPr lang="pt-BR" sz="4800" dirty="0" err="1" smtClean="0"/>
              <a:t>Med</a:t>
            </a:r>
            <a:r>
              <a:rPr lang="pt-BR" sz="4800" dirty="0" smtClean="0"/>
              <a:t> 2016;374:1311-20. </a:t>
            </a:r>
          </a:p>
          <a:p>
            <a:pPr marL="365760" indent="-256032" fontAlgn="auto">
              <a:spcAft>
                <a:spcPts val="0"/>
              </a:spcAft>
              <a:buFont typeface="Wingdings 3"/>
              <a:buChar char=""/>
              <a:defRPr/>
            </a:pPr>
            <a:r>
              <a:rPr lang="pt-BR" sz="4800" dirty="0" smtClean="0"/>
              <a:t>12. Joseph KS, </a:t>
            </a:r>
            <a:r>
              <a:rPr lang="pt-BR" sz="4800" dirty="0" err="1" smtClean="0"/>
              <a:t>Nette</a:t>
            </a:r>
            <a:r>
              <a:rPr lang="pt-BR" sz="4800" dirty="0" smtClean="0"/>
              <a:t> F, Scott H, </a:t>
            </a:r>
            <a:r>
              <a:rPr lang="pt-BR" sz="4800" dirty="0" err="1" smtClean="0"/>
              <a:t>Vincer</a:t>
            </a:r>
            <a:r>
              <a:rPr lang="pt-BR" sz="4800" dirty="0" smtClean="0"/>
              <a:t> MJ. </a:t>
            </a:r>
            <a:r>
              <a:rPr lang="pt-BR" sz="4800" dirty="0" err="1" smtClean="0"/>
              <a:t>Prenatal</a:t>
            </a:r>
            <a:r>
              <a:rPr lang="pt-BR" sz="4800" dirty="0" smtClean="0"/>
              <a:t> </a:t>
            </a:r>
            <a:r>
              <a:rPr lang="pt-BR" sz="4800" dirty="0" err="1" smtClean="0"/>
              <a:t>corticosteroid</a:t>
            </a:r>
            <a:r>
              <a:rPr lang="pt-BR" sz="4800" dirty="0" smtClean="0"/>
              <a:t> </a:t>
            </a:r>
            <a:r>
              <a:rPr lang="pt-BR" sz="4800" dirty="0" err="1" smtClean="0"/>
              <a:t>prophylaxis</a:t>
            </a:r>
            <a:r>
              <a:rPr lang="pt-BR" sz="4800" dirty="0" smtClean="0"/>
              <a:t> for </a:t>
            </a:r>
            <a:r>
              <a:rPr lang="pt-BR" sz="4800" dirty="0" err="1" smtClean="0"/>
              <a:t>women</a:t>
            </a:r>
            <a:r>
              <a:rPr lang="pt-BR" sz="4800" dirty="0" smtClean="0"/>
              <a:t> </a:t>
            </a:r>
            <a:r>
              <a:rPr lang="pt-BR" sz="4800" dirty="0" err="1" smtClean="0"/>
              <a:t>delivering</a:t>
            </a:r>
            <a:r>
              <a:rPr lang="pt-BR" sz="4800" dirty="0" smtClean="0"/>
              <a:t> </a:t>
            </a:r>
            <a:r>
              <a:rPr lang="pt-BR" sz="4800" dirty="0" err="1" smtClean="0"/>
              <a:t>at</a:t>
            </a:r>
            <a:r>
              <a:rPr lang="pt-BR" sz="4800" dirty="0" smtClean="0"/>
              <a:t> late </a:t>
            </a:r>
            <a:r>
              <a:rPr lang="pt-BR" sz="4800" dirty="0" err="1" smtClean="0"/>
              <a:t>preterm</a:t>
            </a:r>
            <a:r>
              <a:rPr lang="pt-BR" sz="4800" dirty="0" smtClean="0"/>
              <a:t> </a:t>
            </a:r>
            <a:r>
              <a:rPr lang="pt-BR" sz="4800" dirty="0" err="1" smtClean="0"/>
              <a:t>gestation</a:t>
            </a:r>
            <a:r>
              <a:rPr lang="pt-BR" sz="4800" dirty="0" smtClean="0"/>
              <a:t>. </a:t>
            </a:r>
            <a:r>
              <a:rPr lang="pt-BR" sz="4800" dirty="0" err="1" smtClean="0"/>
              <a:t>Pediatrics</a:t>
            </a:r>
            <a:r>
              <a:rPr lang="pt-BR" sz="4800" dirty="0" smtClean="0"/>
              <a:t> 2009;124:e835-43. </a:t>
            </a:r>
          </a:p>
          <a:p>
            <a:pPr marL="365760" indent="-256032" fontAlgn="auto">
              <a:spcAft>
                <a:spcPts val="0"/>
              </a:spcAft>
              <a:buFont typeface="Wingdings 3"/>
              <a:buChar char=""/>
              <a:defRPr/>
            </a:pPr>
            <a:r>
              <a:rPr lang="pt-BR" sz="4800" dirty="0" smtClean="0"/>
              <a:t>13. </a:t>
            </a:r>
            <a:r>
              <a:rPr lang="pt-BR" sz="4800" dirty="0" err="1" smtClean="0"/>
              <a:t>Society</a:t>
            </a:r>
            <a:r>
              <a:rPr lang="pt-BR" sz="4800" dirty="0" smtClean="0"/>
              <a:t> for Maternal-Fetal Medicine (SMFM) </a:t>
            </a:r>
            <a:r>
              <a:rPr lang="pt-BR" sz="4800" dirty="0" err="1" smtClean="0"/>
              <a:t>Publications</a:t>
            </a:r>
            <a:r>
              <a:rPr lang="pt-BR" sz="4800" dirty="0" smtClean="0"/>
              <a:t> </a:t>
            </a:r>
            <a:r>
              <a:rPr lang="pt-BR" sz="4800" dirty="0" err="1" smtClean="0"/>
              <a:t>Committee</a:t>
            </a:r>
            <a:r>
              <a:rPr lang="pt-BR" sz="4800" dirty="0" smtClean="0"/>
              <a:t>. SMFM </a:t>
            </a:r>
            <a:r>
              <a:rPr lang="pt-BR" sz="4800" dirty="0" err="1" smtClean="0"/>
              <a:t>statement</a:t>
            </a:r>
            <a:r>
              <a:rPr lang="pt-BR" sz="4800" dirty="0" smtClean="0"/>
              <a:t>. </a:t>
            </a:r>
            <a:r>
              <a:rPr lang="pt-BR" sz="4800" dirty="0" err="1" smtClean="0"/>
              <a:t>Implementation</a:t>
            </a:r>
            <a:r>
              <a:rPr lang="pt-BR" sz="4800" dirty="0" smtClean="0"/>
              <a:t> </a:t>
            </a:r>
            <a:r>
              <a:rPr lang="pt-BR" sz="4800" dirty="0" err="1" smtClean="0"/>
              <a:t>of</a:t>
            </a:r>
            <a:r>
              <a:rPr lang="pt-BR" sz="4800" dirty="0" smtClean="0"/>
              <a:t> </a:t>
            </a:r>
            <a:r>
              <a:rPr lang="pt-BR" sz="4800" dirty="0" err="1" smtClean="0"/>
              <a:t>the</a:t>
            </a:r>
            <a:r>
              <a:rPr lang="pt-BR" sz="4800" dirty="0" smtClean="0"/>
              <a:t> use </a:t>
            </a:r>
            <a:r>
              <a:rPr lang="pt-BR" sz="4800" dirty="0" err="1" smtClean="0"/>
              <a:t>of</a:t>
            </a:r>
            <a:r>
              <a:rPr lang="pt-BR" sz="4800" dirty="0" smtClean="0"/>
              <a:t> </a:t>
            </a:r>
            <a:r>
              <a:rPr lang="pt-BR" sz="4800" dirty="0" err="1" smtClean="0"/>
              <a:t>antenatal</a:t>
            </a:r>
            <a:r>
              <a:rPr lang="pt-BR" sz="4800" dirty="0" smtClean="0"/>
              <a:t> </a:t>
            </a:r>
            <a:r>
              <a:rPr lang="pt-BR" sz="4800" dirty="0" err="1" smtClean="0"/>
              <a:t>corticosteroids</a:t>
            </a:r>
            <a:r>
              <a:rPr lang="pt-BR" sz="4800" dirty="0" smtClean="0"/>
              <a:t> in </a:t>
            </a:r>
            <a:r>
              <a:rPr lang="pt-BR" sz="4800" dirty="0" err="1" smtClean="0"/>
              <a:t>the</a:t>
            </a:r>
            <a:r>
              <a:rPr lang="pt-BR" sz="4800" dirty="0" smtClean="0"/>
              <a:t> late </a:t>
            </a:r>
            <a:r>
              <a:rPr lang="pt-BR" sz="4800" dirty="0" err="1" smtClean="0"/>
              <a:t>preterm</a:t>
            </a:r>
            <a:r>
              <a:rPr lang="pt-BR" sz="4800" dirty="0" smtClean="0"/>
              <a:t> </a:t>
            </a:r>
            <a:r>
              <a:rPr lang="pt-BR" sz="4800" dirty="0" err="1" smtClean="0"/>
              <a:t>birth</a:t>
            </a:r>
            <a:r>
              <a:rPr lang="pt-BR" sz="4800" dirty="0" smtClean="0"/>
              <a:t> </a:t>
            </a:r>
            <a:r>
              <a:rPr lang="pt-BR" sz="4800" dirty="0" err="1" smtClean="0"/>
              <a:t>period</a:t>
            </a:r>
            <a:r>
              <a:rPr lang="pt-BR" sz="4800" dirty="0" smtClean="0"/>
              <a:t> in </a:t>
            </a:r>
            <a:r>
              <a:rPr lang="pt-BR" sz="4800" dirty="0" err="1" smtClean="0"/>
              <a:t>women</a:t>
            </a:r>
            <a:r>
              <a:rPr lang="pt-BR" sz="4800" dirty="0" smtClean="0"/>
              <a:t> </a:t>
            </a:r>
            <a:r>
              <a:rPr lang="pt-BR" sz="4800" dirty="0" err="1" smtClean="0"/>
              <a:t>at</a:t>
            </a:r>
            <a:r>
              <a:rPr lang="pt-BR" sz="4800" dirty="0" smtClean="0"/>
              <a:t> </a:t>
            </a:r>
            <a:r>
              <a:rPr lang="pt-BR" sz="4800" dirty="0" err="1" smtClean="0"/>
              <a:t>risk</a:t>
            </a:r>
            <a:r>
              <a:rPr lang="pt-BR" sz="4800" dirty="0" smtClean="0"/>
              <a:t> for </a:t>
            </a:r>
            <a:r>
              <a:rPr lang="pt-BR" sz="4800" dirty="0" err="1" smtClean="0"/>
              <a:t>preterm</a:t>
            </a:r>
            <a:r>
              <a:rPr lang="pt-BR" sz="4800" dirty="0" smtClean="0"/>
              <a:t> </a:t>
            </a:r>
            <a:r>
              <a:rPr lang="pt-BR" sz="4800" dirty="0" err="1" smtClean="0"/>
              <a:t>delivery</a:t>
            </a:r>
            <a:r>
              <a:rPr lang="pt-BR" sz="4800" dirty="0" smtClean="0"/>
              <a:t>. </a:t>
            </a:r>
            <a:r>
              <a:rPr lang="pt-BR" sz="4800" dirty="0" err="1" smtClean="0"/>
              <a:t>Am</a:t>
            </a:r>
            <a:r>
              <a:rPr lang="pt-BR" sz="4800" dirty="0" smtClean="0"/>
              <a:t> J </a:t>
            </a:r>
            <a:r>
              <a:rPr lang="pt-BR" sz="4800" dirty="0" err="1" smtClean="0"/>
              <a:t>Obstet</a:t>
            </a:r>
            <a:r>
              <a:rPr lang="pt-BR" sz="4800" dirty="0" smtClean="0"/>
              <a:t> </a:t>
            </a:r>
            <a:r>
              <a:rPr lang="pt-BR" sz="4800" dirty="0" err="1" smtClean="0"/>
              <a:t>Gynecol</a:t>
            </a:r>
            <a:r>
              <a:rPr lang="pt-BR" sz="4800" dirty="0" smtClean="0"/>
              <a:t> 2016;215:B13-5. </a:t>
            </a:r>
          </a:p>
          <a:p>
            <a:pPr marL="365760" indent="-256032" fontAlgn="auto">
              <a:spcAft>
                <a:spcPts val="0"/>
              </a:spcAft>
              <a:buFont typeface="Wingdings 3"/>
              <a:buChar char=""/>
              <a:defRPr/>
            </a:pPr>
            <a:r>
              <a:rPr lang="pt-BR" sz="4800" dirty="0" smtClean="0"/>
              <a:t>14. </a:t>
            </a:r>
            <a:r>
              <a:rPr lang="pt-BR" sz="4800" dirty="0" err="1" smtClean="0"/>
              <a:t>McEvoy</a:t>
            </a:r>
            <a:r>
              <a:rPr lang="pt-BR" sz="4800" dirty="0" smtClean="0"/>
              <a:t> C, </a:t>
            </a:r>
            <a:r>
              <a:rPr lang="pt-BR" sz="4800" dirty="0" err="1" smtClean="0"/>
              <a:t>Schilling</a:t>
            </a:r>
            <a:r>
              <a:rPr lang="pt-BR" sz="4800" dirty="0" smtClean="0"/>
              <a:t> D, </a:t>
            </a:r>
            <a:r>
              <a:rPr lang="pt-BR" sz="4800" dirty="0" err="1" smtClean="0"/>
              <a:t>Peters</a:t>
            </a:r>
            <a:r>
              <a:rPr lang="pt-BR" sz="4800" dirty="0" smtClean="0"/>
              <a:t> D, </a:t>
            </a:r>
            <a:r>
              <a:rPr lang="pt-BR" sz="4800" dirty="0" err="1" smtClean="0"/>
              <a:t>Tillotson</a:t>
            </a:r>
            <a:r>
              <a:rPr lang="pt-BR" sz="4800" dirty="0" smtClean="0"/>
              <a:t> C, </a:t>
            </a:r>
            <a:r>
              <a:rPr lang="pt-BR" sz="4800" dirty="0" err="1" smtClean="0"/>
              <a:t>Spitale</a:t>
            </a:r>
            <a:r>
              <a:rPr lang="pt-BR" sz="4800" dirty="0" smtClean="0"/>
              <a:t> P, </a:t>
            </a:r>
            <a:r>
              <a:rPr lang="pt-BR" sz="4800" dirty="0" err="1" smtClean="0"/>
              <a:t>Wallen</a:t>
            </a:r>
            <a:r>
              <a:rPr lang="pt-BR" sz="4800" dirty="0" smtClean="0"/>
              <a:t> L, </a:t>
            </a:r>
            <a:r>
              <a:rPr lang="pt-BR" sz="4800" dirty="0" err="1" smtClean="0"/>
              <a:t>et</a:t>
            </a:r>
            <a:r>
              <a:rPr lang="pt-BR" sz="4800" dirty="0" smtClean="0"/>
              <a:t> al. </a:t>
            </a:r>
            <a:r>
              <a:rPr lang="pt-BR" sz="4800" dirty="0" err="1" smtClean="0"/>
              <a:t>Respiratory</a:t>
            </a:r>
            <a:r>
              <a:rPr lang="pt-BR" sz="4800" dirty="0" smtClean="0"/>
              <a:t> </a:t>
            </a:r>
            <a:r>
              <a:rPr lang="pt-BR" sz="4800" dirty="0" err="1" smtClean="0"/>
              <a:t>compliance</a:t>
            </a:r>
            <a:r>
              <a:rPr lang="pt-BR" sz="4800" dirty="0" smtClean="0"/>
              <a:t> in </a:t>
            </a:r>
            <a:r>
              <a:rPr lang="pt-BR" sz="4800" dirty="0" err="1" smtClean="0"/>
              <a:t>preterm</a:t>
            </a:r>
            <a:r>
              <a:rPr lang="pt-BR" sz="4800" dirty="0" smtClean="0"/>
              <a:t> </a:t>
            </a:r>
            <a:r>
              <a:rPr lang="pt-BR" sz="4800" dirty="0" err="1" smtClean="0"/>
              <a:t>infants</a:t>
            </a:r>
            <a:r>
              <a:rPr lang="pt-BR" sz="4800" dirty="0" smtClean="0"/>
              <a:t> </a:t>
            </a:r>
            <a:r>
              <a:rPr lang="pt-BR" sz="4800" dirty="0" err="1" smtClean="0"/>
              <a:t>after</a:t>
            </a:r>
            <a:r>
              <a:rPr lang="pt-BR" sz="4800" dirty="0" smtClean="0"/>
              <a:t> a </a:t>
            </a:r>
            <a:r>
              <a:rPr lang="pt-BR" sz="4800" dirty="0" err="1" smtClean="0"/>
              <a:t>single</a:t>
            </a:r>
            <a:r>
              <a:rPr lang="pt-BR" sz="4800" dirty="0" smtClean="0"/>
              <a:t> </a:t>
            </a:r>
            <a:r>
              <a:rPr lang="pt-BR" sz="4800" dirty="0" err="1" smtClean="0"/>
              <a:t>rescue</a:t>
            </a:r>
            <a:r>
              <a:rPr lang="pt-BR" sz="4800" dirty="0" smtClean="0"/>
              <a:t> </a:t>
            </a:r>
            <a:r>
              <a:rPr lang="pt-BR" sz="4800" dirty="0" err="1" smtClean="0"/>
              <a:t>course</a:t>
            </a:r>
            <a:r>
              <a:rPr lang="pt-BR" sz="4800" dirty="0" smtClean="0"/>
              <a:t> </a:t>
            </a:r>
            <a:r>
              <a:rPr lang="pt-BR" sz="4800" dirty="0" err="1" smtClean="0"/>
              <a:t>of</a:t>
            </a:r>
            <a:r>
              <a:rPr lang="pt-BR" sz="4800" dirty="0" smtClean="0"/>
              <a:t> </a:t>
            </a:r>
            <a:r>
              <a:rPr lang="pt-BR" sz="4800" dirty="0" err="1" smtClean="0"/>
              <a:t>antenatal</a:t>
            </a:r>
            <a:r>
              <a:rPr lang="pt-BR" sz="4800" dirty="0" smtClean="0"/>
              <a:t> </a:t>
            </a:r>
            <a:r>
              <a:rPr lang="pt-BR" sz="4800" dirty="0" err="1" smtClean="0"/>
              <a:t>steroids</a:t>
            </a:r>
            <a:r>
              <a:rPr lang="pt-BR" sz="4800" dirty="0" smtClean="0"/>
              <a:t>: a </a:t>
            </a:r>
            <a:r>
              <a:rPr lang="pt-BR" sz="4800" dirty="0" err="1" smtClean="0"/>
              <a:t>randomized</a:t>
            </a:r>
            <a:r>
              <a:rPr lang="pt-BR" sz="4800" dirty="0" smtClean="0"/>
              <a:t> </a:t>
            </a:r>
            <a:r>
              <a:rPr lang="pt-BR" sz="4800" dirty="0" err="1" smtClean="0"/>
              <a:t>controlled</a:t>
            </a:r>
            <a:r>
              <a:rPr lang="pt-BR" sz="4800" dirty="0" smtClean="0"/>
              <a:t> </a:t>
            </a:r>
            <a:r>
              <a:rPr lang="pt-BR" sz="4800" dirty="0" err="1" smtClean="0"/>
              <a:t>trial</a:t>
            </a:r>
            <a:r>
              <a:rPr lang="pt-BR" sz="4800" dirty="0" smtClean="0"/>
              <a:t>. </a:t>
            </a:r>
            <a:r>
              <a:rPr lang="pt-BR" sz="4800" dirty="0" err="1" smtClean="0"/>
              <a:t>Am</a:t>
            </a:r>
            <a:r>
              <a:rPr lang="pt-BR" sz="4800" dirty="0" smtClean="0"/>
              <a:t> J </a:t>
            </a:r>
            <a:r>
              <a:rPr lang="pt-BR" sz="4800" dirty="0" err="1" smtClean="0"/>
              <a:t>Obstet</a:t>
            </a:r>
            <a:r>
              <a:rPr lang="pt-BR" sz="4800" dirty="0" smtClean="0"/>
              <a:t> </a:t>
            </a:r>
            <a:r>
              <a:rPr lang="pt-BR" sz="4800" dirty="0" err="1" smtClean="0"/>
              <a:t>Gynecol</a:t>
            </a:r>
            <a:r>
              <a:rPr lang="pt-BR" sz="4800" dirty="0" smtClean="0"/>
              <a:t> 2010;202:544.e1-9</a:t>
            </a:r>
          </a:p>
          <a:p>
            <a:pPr marL="365760" indent="-256032" fontAlgn="auto">
              <a:spcAft>
                <a:spcPts val="0"/>
              </a:spcAft>
              <a:buFont typeface="Wingdings 3"/>
              <a:buChar char=""/>
              <a:defRPr/>
            </a:pPr>
            <a:r>
              <a:rPr lang="en-US" sz="4800" dirty="0" smtClean="0"/>
              <a:t>15. </a:t>
            </a:r>
            <a:r>
              <a:rPr lang="en-US" sz="4800" dirty="0" err="1" smtClean="0"/>
              <a:t>McEvoy</a:t>
            </a:r>
            <a:r>
              <a:rPr lang="en-US" sz="4800" dirty="0" smtClean="0"/>
              <a:t> C, Schilling D, </a:t>
            </a:r>
            <a:r>
              <a:rPr lang="en-US" sz="4800" dirty="0" err="1" smtClean="0"/>
              <a:t>Spitale</a:t>
            </a:r>
            <a:r>
              <a:rPr lang="en-US" sz="4800" dirty="0" smtClean="0"/>
              <a:t> P, Peters D, O’Malley J, Durand M. Decreased respiratory compliance in infants less than or equal to 32 weeks’ gestation, delivered more than 7 days after antenatal steroid therapy. Pediatrics 2008;121:e1032-8</a:t>
            </a:r>
          </a:p>
          <a:p>
            <a:pPr marL="365760" indent="-256032" fontAlgn="auto">
              <a:spcAft>
                <a:spcPts val="0"/>
              </a:spcAft>
              <a:buFont typeface="Wingdings 3"/>
              <a:buChar char=""/>
              <a:defRPr/>
            </a:pPr>
            <a:endParaRPr lang="pt-BR" dirty="0"/>
          </a:p>
        </p:txBody>
      </p:sp>
      <p:sp>
        <p:nvSpPr>
          <p:cNvPr id="3" name="Título 2"/>
          <p:cNvSpPr>
            <a:spLocks noGrp="1"/>
          </p:cNvSpPr>
          <p:nvPr>
            <p:ph type="title"/>
          </p:nvPr>
        </p:nvSpPr>
        <p:spPr/>
        <p:txBody>
          <a:bodyPr/>
          <a:lstStyle/>
          <a:p>
            <a:pPr fontAlgn="auto">
              <a:spcAft>
                <a:spcPts val="0"/>
              </a:spcAft>
              <a:defRPr/>
            </a:pPr>
            <a:r>
              <a:rPr lang="pt-BR" dirty="0" smtClean="0"/>
              <a:t>REFERÊNCIAS: </a:t>
            </a:r>
            <a:endParaRPr lang="pt-BR"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Espaço Reservado para Conteúdo 1"/>
          <p:cNvSpPr>
            <a:spLocks noGrp="1"/>
          </p:cNvSpPr>
          <p:nvPr>
            <p:ph idx="1"/>
          </p:nvPr>
        </p:nvSpPr>
        <p:spPr/>
        <p:txBody>
          <a:bodyPr/>
          <a:lstStyle/>
          <a:p>
            <a:r>
              <a:rPr lang="pt-BR" sz="1200" smtClean="0"/>
              <a:t>16. McEvoy C, Bowling S, Williamson K, Stewart M, Durand M. Functional residual capacity and passive compliance measurements after antenatal steroid therapy in preterm infants. Pediatr Pulmonol 2001;31:425- 30. </a:t>
            </a:r>
          </a:p>
          <a:p>
            <a:r>
              <a:rPr lang="pt-BR" sz="1200" smtClean="0"/>
              <a:t>17. Garite TJ, Kurtzman J, Maurel K, Clark R. for the Obstetrix Collaborative Research Network. Impact of a ‘rescue course’ of antenatal corticosteroids: a multicenter randomized placebo-controlled trial. Am J Obstet Gynecol 2009;200:248.e1-9. </a:t>
            </a:r>
          </a:p>
          <a:p>
            <a:r>
              <a:rPr lang="pt-BR" sz="1200" smtClean="0"/>
              <a:t>18. McEvoy CT, Schilling D, Clay N, Jackson K, Go MD, Spitale P, et al. Vitamin C supplementation for pregnant smoking women and pulmonary function in their newborn infants: a randomized clinical trial. JAMA 2014;311:2074-82. </a:t>
            </a:r>
          </a:p>
          <a:p>
            <a:r>
              <a:rPr lang="pt-BR" sz="1200" smtClean="0"/>
              <a:t>19. Gerhardt T, Hehre D, Bancalari E, Watson H. A simple method for measuring functional residual capacity by N2 washout in small animals and newborn infants. Pediatr Res 1985;19:1165-9. </a:t>
            </a:r>
          </a:p>
          <a:p>
            <a:r>
              <a:rPr lang="pt-BR" sz="1200" smtClean="0"/>
              <a:t>20. McEvoy C, Bowling S,Williamson K, Collins J, Tolaymat L, Maher J. Timing of antenatal corticosteroids and neonatal pulmonary mechanics. Am J Obstet Gynecol 2000;183:895-9. </a:t>
            </a:r>
          </a:p>
          <a:p>
            <a:r>
              <a:rPr lang="pt-BR" sz="1200" smtClean="0"/>
              <a:t>21. Haland G, Lodrup Carlsen KC, Sandvik L, Devulapalli CS, MuntheKaas MC, Pettersen M, et al. Reduced lung function at birth and the risk of asthma at 10 years of age. N Engl J Med 2006;355:1682-9. </a:t>
            </a:r>
          </a:p>
          <a:p>
            <a:r>
              <a:rPr lang="pt-BR" sz="1200" smtClean="0"/>
              <a:t>22. Yuksel B, Greenough A, Chan V, Russell RR. Comparison of helium dilution and nitrogen washout measurements of functional residual capacity in premature infants. Pediatr Pulmonol 1993;16:197-200. </a:t>
            </a:r>
          </a:p>
          <a:p>
            <a:r>
              <a:rPr lang="pt-BR" sz="1200" smtClean="0"/>
              <a:t>23. Gappa M, Colin AA, Goetz I, Stocks J. Passive respiratory mechanics: the occlusion techniques. Standards for infant respiratory function testing: ERS/ATS Task Force. Eur Respir J 2001;17:141-8. </a:t>
            </a:r>
          </a:p>
        </p:txBody>
      </p:sp>
      <p:sp>
        <p:nvSpPr>
          <p:cNvPr id="3" name="Título 2"/>
          <p:cNvSpPr>
            <a:spLocks noGrp="1"/>
          </p:cNvSpPr>
          <p:nvPr>
            <p:ph type="title"/>
          </p:nvPr>
        </p:nvSpPr>
        <p:spPr/>
        <p:txBody>
          <a:bodyPr/>
          <a:lstStyle/>
          <a:p>
            <a:pPr fontAlgn="auto">
              <a:spcAft>
                <a:spcPts val="0"/>
              </a:spcAft>
              <a:defRPr/>
            </a:pPr>
            <a:r>
              <a:rPr lang="pt-BR" dirty="0" smtClean="0"/>
              <a:t>REFERÊNCIAS: </a:t>
            </a:r>
            <a:endParaRPr lang="pt-BR"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Conteúdo 1"/>
          <p:cNvSpPr>
            <a:spLocks noGrp="1"/>
          </p:cNvSpPr>
          <p:nvPr>
            <p:ph idx="1"/>
          </p:nvPr>
        </p:nvSpPr>
        <p:spPr/>
        <p:txBody>
          <a:bodyPr>
            <a:normAutofit fontScale="47500" lnSpcReduction="20000"/>
          </a:bodyPr>
          <a:lstStyle/>
          <a:p>
            <a:pPr marL="365760" indent="-256032" fontAlgn="auto">
              <a:spcAft>
                <a:spcPts val="0"/>
              </a:spcAft>
              <a:buFont typeface="Wingdings 3"/>
              <a:buChar char=""/>
              <a:defRPr/>
            </a:pPr>
            <a:r>
              <a:rPr lang="pt-BR" sz="2500" dirty="0" smtClean="0"/>
              <a:t>24. </a:t>
            </a:r>
            <a:r>
              <a:rPr lang="pt-BR" sz="2500" dirty="0" err="1" smtClean="0"/>
              <a:t>American</a:t>
            </a:r>
            <a:r>
              <a:rPr lang="pt-BR" sz="2500" dirty="0" smtClean="0"/>
              <a:t> </a:t>
            </a:r>
            <a:r>
              <a:rPr lang="pt-BR" sz="2500" dirty="0" err="1" smtClean="0"/>
              <a:t>Thoracic</a:t>
            </a:r>
            <a:r>
              <a:rPr lang="pt-BR" sz="2500" dirty="0" smtClean="0"/>
              <a:t> </a:t>
            </a:r>
            <a:r>
              <a:rPr lang="pt-BR" sz="2500" dirty="0" err="1" smtClean="0"/>
              <a:t>Society</a:t>
            </a:r>
            <a:r>
              <a:rPr lang="pt-BR" sz="2500" dirty="0" smtClean="0"/>
              <a:t>/</a:t>
            </a:r>
            <a:r>
              <a:rPr lang="pt-BR" sz="2500" dirty="0" err="1" smtClean="0"/>
              <a:t>European</a:t>
            </a:r>
            <a:r>
              <a:rPr lang="pt-BR" sz="2500" dirty="0" smtClean="0"/>
              <a:t> </a:t>
            </a:r>
            <a:r>
              <a:rPr lang="pt-BR" sz="2500" dirty="0" err="1" smtClean="0"/>
              <a:t>Respiratory</a:t>
            </a:r>
            <a:r>
              <a:rPr lang="pt-BR" sz="2500" dirty="0" smtClean="0"/>
              <a:t> </a:t>
            </a:r>
            <a:r>
              <a:rPr lang="pt-BR" sz="2500" dirty="0" err="1" smtClean="0"/>
              <a:t>Society</a:t>
            </a:r>
            <a:r>
              <a:rPr lang="pt-BR" sz="2500" dirty="0" smtClean="0"/>
              <a:t>. </a:t>
            </a:r>
            <a:r>
              <a:rPr lang="pt-BR" sz="2500" dirty="0" err="1" smtClean="0"/>
              <a:t>Respiratory</a:t>
            </a:r>
            <a:r>
              <a:rPr lang="pt-BR" sz="2500" dirty="0" smtClean="0"/>
              <a:t> </a:t>
            </a:r>
            <a:r>
              <a:rPr lang="pt-BR" sz="2500" dirty="0" err="1" smtClean="0"/>
              <a:t>mechanics</a:t>
            </a:r>
            <a:r>
              <a:rPr lang="pt-BR" sz="2500" dirty="0" smtClean="0"/>
              <a:t> in </a:t>
            </a:r>
            <a:r>
              <a:rPr lang="pt-BR" sz="2500" dirty="0" err="1" smtClean="0"/>
              <a:t>infants</a:t>
            </a:r>
            <a:r>
              <a:rPr lang="pt-BR" sz="2500" dirty="0" smtClean="0"/>
              <a:t>: </a:t>
            </a:r>
            <a:r>
              <a:rPr lang="pt-BR" sz="2500" dirty="0" err="1" smtClean="0"/>
              <a:t>physiologic</a:t>
            </a:r>
            <a:r>
              <a:rPr lang="pt-BR" sz="2500" dirty="0" smtClean="0"/>
              <a:t> </a:t>
            </a:r>
            <a:r>
              <a:rPr lang="pt-BR" sz="2500" dirty="0" err="1" smtClean="0"/>
              <a:t>evaluation</a:t>
            </a:r>
            <a:r>
              <a:rPr lang="pt-BR" sz="2500" dirty="0" smtClean="0"/>
              <a:t> in </a:t>
            </a:r>
            <a:r>
              <a:rPr lang="pt-BR" sz="2500" dirty="0" err="1" smtClean="0"/>
              <a:t>health</a:t>
            </a:r>
            <a:r>
              <a:rPr lang="pt-BR" sz="2500" dirty="0" smtClean="0"/>
              <a:t> </a:t>
            </a:r>
            <a:r>
              <a:rPr lang="pt-BR" sz="2500" dirty="0" err="1" smtClean="0"/>
              <a:t>and</a:t>
            </a:r>
            <a:r>
              <a:rPr lang="pt-BR" sz="2500" dirty="0" smtClean="0"/>
              <a:t> </a:t>
            </a:r>
            <a:r>
              <a:rPr lang="pt-BR" sz="2500" dirty="0" err="1" smtClean="0"/>
              <a:t>disease</a:t>
            </a:r>
            <a:r>
              <a:rPr lang="pt-BR" sz="2500" dirty="0" smtClean="0"/>
              <a:t>. </a:t>
            </a:r>
            <a:r>
              <a:rPr lang="pt-BR" sz="2500" dirty="0" err="1" smtClean="0"/>
              <a:t>Am</a:t>
            </a:r>
            <a:r>
              <a:rPr lang="pt-BR" sz="2500" dirty="0" smtClean="0"/>
              <a:t> </a:t>
            </a:r>
            <a:r>
              <a:rPr lang="pt-BR" sz="2500" dirty="0" err="1" smtClean="0"/>
              <a:t>Rev</a:t>
            </a:r>
            <a:r>
              <a:rPr lang="pt-BR" sz="2500" dirty="0" smtClean="0"/>
              <a:t> </a:t>
            </a:r>
            <a:r>
              <a:rPr lang="pt-BR" sz="2500" dirty="0" err="1" smtClean="0"/>
              <a:t>Respir</a:t>
            </a:r>
            <a:r>
              <a:rPr lang="pt-BR" sz="2500" dirty="0" smtClean="0"/>
              <a:t> </a:t>
            </a:r>
            <a:r>
              <a:rPr lang="pt-BR" sz="2500" dirty="0" err="1" smtClean="0"/>
              <a:t>Dis</a:t>
            </a:r>
            <a:r>
              <a:rPr lang="pt-BR" sz="2500" dirty="0" smtClean="0"/>
              <a:t> 1993;147:474-96. </a:t>
            </a:r>
          </a:p>
          <a:p>
            <a:pPr marL="365760" indent="-256032" fontAlgn="auto">
              <a:spcAft>
                <a:spcPts val="0"/>
              </a:spcAft>
              <a:buFont typeface="Wingdings 3"/>
              <a:buChar char=""/>
              <a:defRPr/>
            </a:pPr>
            <a:r>
              <a:rPr lang="pt-BR" sz="2500" dirty="0" smtClean="0"/>
              <a:t>25. Brown H, Prescott R. </a:t>
            </a:r>
            <a:r>
              <a:rPr lang="pt-BR" sz="2500" dirty="0" err="1" smtClean="0"/>
              <a:t>Applied</a:t>
            </a:r>
            <a:r>
              <a:rPr lang="pt-BR" sz="2500" dirty="0" smtClean="0"/>
              <a:t> </a:t>
            </a:r>
            <a:r>
              <a:rPr lang="pt-BR" sz="2500" dirty="0" err="1" smtClean="0"/>
              <a:t>mixed</a:t>
            </a:r>
            <a:r>
              <a:rPr lang="pt-BR" sz="2500" dirty="0" smtClean="0"/>
              <a:t> </a:t>
            </a:r>
            <a:r>
              <a:rPr lang="pt-BR" sz="2500" dirty="0" err="1" smtClean="0"/>
              <a:t>models</a:t>
            </a:r>
            <a:r>
              <a:rPr lang="pt-BR" sz="2500" dirty="0" smtClean="0"/>
              <a:t> in medicine. </a:t>
            </a:r>
            <a:r>
              <a:rPr lang="pt-BR" sz="2500" dirty="0" err="1" smtClean="0"/>
              <a:t>Chichester</a:t>
            </a:r>
            <a:r>
              <a:rPr lang="pt-BR" sz="2500" dirty="0" smtClean="0"/>
              <a:t> (</a:t>
            </a:r>
            <a:r>
              <a:rPr lang="pt-BR" sz="2500" dirty="0" err="1" smtClean="0"/>
              <a:t>United</a:t>
            </a:r>
            <a:r>
              <a:rPr lang="pt-BR" sz="2500" dirty="0" smtClean="0"/>
              <a:t> </a:t>
            </a:r>
            <a:r>
              <a:rPr lang="pt-BR" sz="2500" dirty="0" err="1" smtClean="0"/>
              <a:t>Kingdom</a:t>
            </a:r>
            <a:r>
              <a:rPr lang="pt-BR" sz="2500" dirty="0" smtClean="0"/>
              <a:t>): John </a:t>
            </a:r>
            <a:r>
              <a:rPr lang="pt-BR" sz="2500" dirty="0" err="1" smtClean="0"/>
              <a:t>Wiley</a:t>
            </a:r>
            <a:r>
              <a:rPr lang="pt-BR" sz="2500" dirty="0" smtClean="0"/>
              <a:t> </a:t>
            </a:r>
            <a:r>
              <a:rPr lang="pt-BR" sz="2500" dirty="0" err="1" smtClean="0"/>
              <a:t>and</a:t>
            </a:r>
            <a:r>
              <a:rPr lang="pt-BR" sz="2500" dirty="0" smtClean="0"/>
              <a:t> Sons; 2003.</a:t>
            </a:r>
          </a:p>
          <a:p>
            <a:pPr marL="365760" indent="-256032" fontAlgn="auto">
              <a:spcAft>
                <a:spcPts val="0"/>
              </a:spcAft>
              <a:buFont typeface="Wingdings 3"/>
              <a:buChar char=""/>
              <a:defRPr/>
            </a:pPr>
            <a:r>
              <a:rPr lang="pt-BR" sz="2500" dirty="0" smtClean="0"/>
              <a:t>26. </a:t>
            </a:r>
            <a:r>
              <a:rPr lang="pt-BR" sz="2500" dirty="0" err="1" smtClean="0"/>
              <a:t>Shanks</a:t>
            </a:r>
            <a:r>
              <a:rPr lang="pt-BR" sz="2500" dirty="0" smtClean="0"/>
              <a:t> A, Gross G, </a:t>
            </a:r>
            <a:r>
              <a:rPr lang="pt-BR" sz="2500" dirty="0" err="1" smtClean="0"/>
              <a:t>Shim</a:t>
            </a:r>
            <a:r>
              <a:rPr lang="pt-BR" sz="2500" dirty="0" smtClean="0"/>
              <a:t> T, </a:t>
            </a:r>
            <a:r>
              <a:rPr lang="pt-BR" sz="2500" dirty="0" err="1" smtClean="0"/>
              <a:t>Allsworth</a:t>
            </a:r>
            <a:r>
              <a:rPr lang="pt-BR" sz="2500" dirty="0" smtClean="0"/>
              <a:t> J, </a:t>
            </a:r>
            <a:r>
              <a:rPr lang="pt-BR" sz="2500" dirty="0" err="1" smtClean="0"/>
              <a:t>Sadovsky</a:t>
            </a:r>
            <a:r>
              <a:rPr lang="pt-BR" sz="2500" dirty="0" smtClean="0"/>
              <a:t> Y, </a:t>
            </a:r>
            <a:r>
              <a:rPr lang="pt-BR" sz="2500" dirty="0" err="1" smtClean="0"/>
              <a:t>Bildirici</a:t>
            </a:r>
            <a:r>
              <a:rPr lang="pt-BR" sz="2500" dirty="0" smtClean="0"/>
              <a:t> I. </a:t>
            </a:r>
            <a:r>
              <a:rPr lang="pt-BR" sz="2500" dirty="0" err="1" smtClean="0"/>
              <a:t>Administration</a:t>
            </a:r>
            <a:r>
              <a:rPr lang="pt-BR" sz="2500" dirty="0" smtClean="0"/>
              <a:t> </a:t>
            </a:r>
            <a:r>
              <a:rPr lang="pt-BR" sz="2500" dirty="0" err="1" smtClean="0"/>
              <a:t>of</a:t>
            </a:r>
            <a:r>
              <a:rPr lang="pt-BR" sz="2500" dirty="0" smtClean="0"/>
              <a:t> </a:t>
            </a:r>
            <a:r>
              <a:rPr lang="pt-BR" sz="2500" dirty="0" err="1" smtClean="0"/>
              <a:t>steroids</a:t>
            </a:r>
            <a:r>
              <a:rPr lang="pt-BR" sz="2500" dirty="0" smtClean="0"/>
              <a:t> </a:t>
            </a:r>
            <a:r>
              <a:rPr lang="pt-BR" sz="2500" dirty="0" err="1" smtClean="0"/>
              <a:t>after</a:t>
            </a:r>
            <a:r>
              <a:rPr lang="pt-BR" sz="2500" dirty="0" smtClean="0"/>
              <a:t> 34 </a:t>
            </a:r>
            <a:r>
              <a:rPr lang="pt-BR" sz="2500" dirty="0" err="1" smtClean="0"/>
              <a:t>weeks</a:t>
            </a:r>
            <a:r>
              <a:rPr lang="pt-BR" sz="2500" dirty="0" smtClean="0"/>
              <a:t> </a:t>
            </a:r>
            <a:r>
              <a:rPr lang="pt-BR" sz="2500" dirty="0" err="1" smtClean="0"/>
              <a:t>of</a:t>
            </a:r>
            <a:r>
              <a:rPr lang="pt-BR" sz="2500" dirty="0" smtClean="0"/>
              <a:t> </a:t>
            </a:r>
            <a:r>
              <a:rPr lang="pt-BR" sz="2500" dirty="0" err="1" smtClean="0"/>
              <a:t>gestation</a:t>
            </a:r>
            <a:r>
              <a:rPr lang="pt-BR" sz="2500" dirty="0" smtClean="0"/>
              <a:t> </a:t>
            </a:r>
            <a:r>
              <a:rPr lang="pt-BR" sz="2500" dirty="0" err="1" smtClean="0"/>
              <a:t>enhances</a:t>
            </a:r>
            <a:r>
              <a:rPr lang="pt-BR" sz="2500" dirty="0" smtClean="0"/>
              <a:t> fetal </a:t>
            </a:r>
            <a:r>
              <a:rPr lang="pt-BR" sz="2500" dirty="0" err="1" smtClean="0"/>
              <a:t>lung</a:t>
            </a:r>
            <a:r>
              <a:rPr lang="pt-BR" sz="2500" dirty="0" smtClean="0"/>
              <a:t> </a:t>
            </a:r>
            <a:r>
              <a:rPr lang="pt-BR" sz="2500" dirty="0" err="1" smtClean="0"/>
              <a:t>maturity</a:t>
            </a:r>
            <a:r>
              <a:rPr lang="pt-BR" sz="2500" dirty="0" smtClean="0"/>
              <a:t> </a:t>
            </a:r>
            <a:r>
              <a:rPr lang="pt-BR" sz="2500" dirty="0" err="1" smtClean="0"/>
              <a:t>profiles</a:t>
            </a:r>
            <a:r>
              <a:rPr lang="pt-BR" sz="2500" dirty="0" smtClean="0"/>
              <a:t>. </a:t>
            </a:r>
            <a:r>
              <a:rPr lang="pt-BR" sz="2500" dirty="0" err="1" smtClean="0"/>
              <a:t>Am</a:t>
            </a:r>
            <a:r>
              <a:rPr lang="pt-BR" sz="2500" dirty="0" smtClean="0"/>
              <a:t> J </a:t>
            </a:r>
            <a:r>
              <a:rPr lang="pt-BR" sz="2500" dirty="0" err="1" smtClean="0"/>
              <a:t>Obstet</a:t>
            </a:r>
            <a:r>
              <a:rPr lang="pt-BR" sz="2500" dirty="0" smtClean="0"/>
              <a:t> </a:t>
            </a:r>
            <a:r>
              <a:rPr lang="pt-BR" sz="2500" dirty="0" err="1" smtClean="0"/>
              <a:t>Gynecol</a:t>
            </a:r>
            <a:r>
              <a:rPr lang="pt-BR" sz="2500" dirty="0" smtClean="0"/>
              <a:t> 2010;203:47.e1-5. </a:t>
            </a:r>
          </a:p>
          <a:p>
            <a:pPr marL="365760" indent="-256032" fontAlgn="auto">
              <a:spcAft>
                <a:spcPts val="0"/>
              </a:spcAft>
              <a:buFont typeface="Wingdings 3"/>
              <a:buChar char=""/>
              <a:defRPr/>
            </a:pPr>
            <a:r>
              <a:rPr lang="pt-BR" sz="2500" dirty="0" smtClean="0"/>
              <a:t>27. </a:t>
            </a:r>
            <a:r>
              <a:rPr lang="pt-BR" sz="2500" dirty="0" err="1" smtClean="0"/>
              <a:t>Ikegami</a:t>
            </a:r>
            <a:r>
              <a:rPr lang="pt-BR" sz="2500" dirty="0" smtClean="0"/>
              <a:t> M, </a:t>
            </a:r>
            <a:r>
              <a:rPr lang="pt-BR" sz="2500" dirty="0" err="1" smtClean="0"/>
              <a:t>Polk</a:t>
            </a:r>
            <a:r>
              <a:rPr lang="pt-BR" sz="2500" dirty="0" smtClean="0"/>
              <a:t> D, </a:t>
            </a:r>
            <a:r>
              <a:rPr lang="pt-BR" sz="2500" dirty="0" err="1" smtClean="0"/>
              <a:t>Jobe</a:t>
            </a:r>
            <a:r>
              <a:rPr lang="pt-BR" sz="2500" dirty="0" smtClean="0"/>
              <a:t> A. </a:t>
            </a:r>
            <a:r>
              <a:rPr lang="pt-BR" sz="2500" dirty="0" err="1" smtClean="0"/>
              <a:t>Minimum</a:t>
            </a:r>
            <a:r>
              <a:rPr lang="pt-BR" sz="2500" dirty="0" smtClean="0"/>
              <a:t> </a:t>
            </a:r>
            <a:r>
              <a:rPr lang="pt-BR" sz="2500" dirty="0" err="1" smtClean="0"/>
              <a:t>interval</a:t>
            </a:r>
            <a:r>
              <a:rPr lang="pt-BR" sz="2500" dirty="0" smtClean="0"/>
              <a:t> </a:t>
            </a:r>
            <a:r>
              <a:rPr lang="pt-BR" sz="2500" dirty="0" err="1" smtClean="0"/>
              <a:t>from</a:t>
            </a:r>
            <a:r>
              <a:rPr lang="pt-BR" sz="2500" dirty="0" smtClean="0"/>
              <a:t> fetal </a:t>
            </a:r>
            <a:r>
              <a:rPr lang="pt-BR" sz="2500" dirty="0" err="1" smtClean="0"/>
              <a:t>betamethasone</a:t>
            </a:r>
            <a:r>
              <a:rPr lang="pt-BR" sz="2500" dirty="0" smtClean="0"/>
              <a:t> </a:t>
            </a:r>
            <a:r>
              <a:rPr lang="pt-BR" sz="2500" dirty="0" err="1" smtClean="0"/>
              <a:t>treatment</a:t>
            </a:r>
            <a:r>
              <a:rPr lang="pt-BR" sz="2500" dirty="0" smtClean="0"/>
              <a:t> to </a:t>
            </a:r>
            <a:r>
              <a:rPr lang="pt-BR" sz="2500" dirty="0" err="1" smtClean="0"/>
              <a:t>postnatal</a:t>
            </a:r>
            <a:r>
              <a:rPr lang="pt-BR" sz="2500" dirty="0" smtClean="0"/>
              <a:t> </a:t>
            </a:r>
            <a:r>
              <a:rPr lang="pt-BR" sz="2500" dirty="0" err="1" smtClean="0"/>
              <a:t>lung</a:t>
            </a:r>
            <a:r>
              <a:rPr lang="pt-BR" sz="2500" dirty="0" smtClean="0"/>
              <a:t> </a:t>
            </a:r>
            <a:r>
              <a:rPr lang="pt-BR" sz="2500" dirty="0" err="1" smtClean="0"/>
              <a:t>responses</a:t>
            </a:r>
            <a:r>
              <a:rPr lang="pt-BR" sz="2500" dirty="0" smtClean="0"/>
              <a:t> in </a:t>
            </a:r>
            <a:r>
              <a:rPr lang="pt-BR" sz="2500" dirty="0" err="1" smtClean="0"/>
              <a:t>preterm</a:t>
            </a:r>
            <a:r>
              <a:rPr lang="pt-BR" sz="2500" dirty="0" smtClean="0"/>
              <a:t> </a:t>
            </a:r>
            <a:r>
              <a:rPr lang="pt-BR" sz="2500" dirty="0" err="1" smtClean="0"/>
              <a:t>lambs</a:t>
            </a:r>
            <a:r>
              <a:rPr lang="pt-BR" sz="2500" dirty="0" smtClean="0"/>
              <a:t>. </a:t>
            </a:r>
            <a:r>
              <a:rPr lang="pt-BR" sz="2500" dirty="0" err="1" smtClean="0"/>
              <a:t>Am</a:t>
            </a:r>
            <a:r>
              <a:rPr lang="pt-BR" sz="2500" dirty="0" smtClean="0"/>
              <a:t> J </a:t>
            </a:r>
            <a:r>
              <a:rPr lang="pt-BR" sz="2500" dirty="0" err="1" smtClean="0"/>
              <a:t>Obstet</a:t>
            </a:r>
            <a:r>
              <a:rPr lang="pt-BR" sz="2500" dirty="0" smtClean="0"/>
              <a:t> </a:t>
            </a:r>
            <a:r>
              <a:rPr lang="pt-BR" sz="2500" dirty="0" err="1" smtClean="0"/>
              <a:t>Gynecol</a:t>
            </a:r>
            <a:r>
              <a:rPr lang="pt-BR" sz="2500" dirty="0" smtClean="0"/>
              <a:t> 1996;174:1408-13. </a:t>
            </a:r>
          </a:p>
          <a:p>
            <a:pPr marL="365760" indent="-256032" fontAlgn="auto">
              <a:spcAft>
                <a:spcPts val="0"/>
              </a:spcAft>
              <a:buFont typeface="Wingdings 3"/>
              <a:buChar char=""/>
              <a:defRPr/>
            </a:pPr>
            <a:r>
              <a:rPr lang="pt-BR" sz="2500" dirty="0" smtClean="0"/>
              <a:t>28. </a:t>
            </a:r>
            <a:r>
              <a:rPr lang="pt-BR" sz="2500" dirty="0" err="1" smtClean="0"/>
              <a:t>Tepper</a:t>
            </a:r>
            <a:r>
              <a:rPr lang="pt-BR" sz="2500" dirty="0" smtClean="0"/>
              <a:t> RS, </a:t>
            </a:r>
            <a:r>
              <a:rPr lang="pt-BR" sz="2500" dirty="0" err="1" smtClean="0"/>
              <a:t>Williams-Nkomo</a:t>
            </a:r>
            <a:r>
              <a:rPr lang="pt-BR" sz="2500" dirty="0" smtClean="0"/>
              <a:t> T, Martinez T, </a:t>
            </a:r>
            <a:r>
              <a:rPr lang="pt-BR" sz="2500" dirty="0" err="1" smtClean="0"/>
              <a:t>Kisling</a:t>
            </a:r>
            <a:r>
              <a:rPr lang="pt-BR" sz="2500" dirty="0" smtClean="0"/>
              <a:t> J, </a:t>
            </a:r>
            <a:r>
              <a:rPr lang="pt-BR" sz="2500" dirty="0" err="1" smtClean="0"/>
              <a:t>Coates</a:t>
            </a:r>
            <a:r>
              <a:rPr lang="pt-BR" sz="2500" dirty="0" smtClean="0"/>
              <a:t> C, </a:t>
            </a:r>
            <a:r>
              <a:rPr lang="pt-BR" sz="2500" dirty="0" err="1" smtClean="0"/>
              <a:t>Daggy</a:t>
            </a:r>
            <a:r>
              <a:rPr lang="pt-BR" sz="2500" dirty="0" smtClean="0"/>
              <a:t> J. Parental smoking </a:t>
            </a:r>
            <a:r>
              <a:rPr lang="pt-BR" sz="2500" dirty="0" err="1" smtClean="0"/>
              <a:t>and</a:t>
            </a:r>
            <a:r>
              <a:rPr lang="pt-BR" sz="2500" dirty="0" smtClean="0"/>
              <a:t> </a:t>
            </a:r>
            <a:r>
              <a:rPr lang="pt-BR" sz="2500" dirty="0" err="1" smtClean="0"/>
              <a:t>airway</a:t>
            </a:r>
            <a:r>
              <a:rPr lang="pt-BR" sz="2500" dirty="0" smtClean="0"/>
              <a:t> </a:t>
            </a:r>
            <a:r>
              <a:rPr lang="pt-BR" sz="2500" dirty="0" err="1" smtClean="0"/>
              <a:t>reactivity</a:t>
            </a:r>
            <a:r>
              <a:rPr lang="pt-BR" sz="2500" dirty="0" smtClean="0"/>
              <a:t> in </a:t>
            </a:r>
            <a:r>
              <a:rPr lang="pt-BR" sz="2500" dirty="0" err="1" smtClean="0"/>
              <a:t>healthy</a:t>
            </a:r>
            <a:r>
              <a:rPr lang="pt-BR" sz="2500" dirty="0" smtClean="0"/>
              <a:t> </a:t>
            </a:r>
            <a:r>
              <a:rPr lang="pt-BR" sz="2500" dirty="0" err="1" smtClean="0"/>
              <a:t>infants</a:t>
            </a:r>
            <a:r>
              <a:rPr lang="pt-BR" sz="2500" dirty="0" smtClean="0"/>
              <a:t>. </a:t>
            </a:r>
            <a:r>
              <a:rPr lang="pt-BR" sz="2500" dirty="0" err="1" smtClean="0"/>
              <a:t>Am</a:t>
            </a:r>
            <a:r>
              <a:rPr lang="pt-BR" sz="2500" dirty="0" smtClean="0"/>
              <a:t> J </a:t>
            </a:r>
            <a:r>
              <a:rPr lang="pt-BR" sz="2500" dirty="0" err="1" smtClean="0"/>
              <a:t>Respir</a:t>
            </a:r>
            <a:r>
              <a:rPr lang="pt-BR" sz="2500" dirty="0" smtClean="0"/>
              <a:t> </a:t>
            </a:r>
            <a:r>
              <a:rPr lang="pt-BR" sz="2500" dirty="0" err="1" smtClean="0"/>
              <a:t>Crit</a:t>
            </a:r>
            <a:r>
              <a:rPr lang="pt-BR" sz="2500" dirty="0" smtClean="0"/>
              <a:t> </a:t>
            </a:r>
            <a:r>
              <a:rPr lang="pt-BR" sz="2500" dirty="0" err="1" smtClean="0"/>
              <a:t>Care</a:t>
            </a:r>
            <a:r>
              <a:rPr lang="pt-BR" sz="2500" dirty="0" smtClean="0"/>
              <a:t> </a:t>
            </a:r>
            <a:r>
              <a:rPr lang="pt-BR" sz="2500" dirty="0" err="1" smtClean="0"/>
              <a:t>Med</a:t>
            </a:r>
            <a:r>
              <a:rPr lang="pt-BR" sz="2500" dirty="0" smtClean="0"/>
              <a:t> 2005;171:78-82. </a:t>
            </a:r>
          </a:p>
          <a:p>
            <a:pPr marL="365760" indent="-256032" fontAlgn="auto">
              <a:spcAft>
                <a:spcPts val="0"/>
              </a:spcAft>
              <a:buFont typeface="Wingdings 3"/>
              <a:buChar char=""/>
              <a:defRPr/>
            </a:pPr>
            <a:r>
              <a:rPr lang="pt-BR" sz="2500" dirty="0" smtClean="0"/>
              <a:t>29. Colin AA, </a:t>
            </a:r>
            <a:r>
              <a:rPr lang="pt-BR" sz="2500" dirty="0" err="1" smtClean="0"/>
              <a:t>McEvoy</a:t>
            </a:r>
            <a:r>
              <a:rPr lang="pt-BR" sz="2500" dirty="0" smtClean="0"/>
              <a:t> C, </a:t>
            </a:r>
            <a:r>
              <a:rPr lang="pt-BR" sz="2500" dirty="0" err="1" smtClean="0"/>
              <a:t>Castile</a:t>
            </a:r>
            <a:r>
              <a:rPr lang="pt-BR" sz="2500" dirty="0" smtClean="0"/>
              <a:t> RG. </a:t>
            </a:r>
            <a:r>
              <a:rPr lang="pt-BR" sz="2500" dirty="0" err="1" smtClean="0"/>
              <a:t>Respiratory</a:t>
            </a:r>
            <a:r>
              <a:rPr lang="pt-BR" sz="2500" dirty="0" smtClean="0"/>
              <a:t> </a:t>
            </a:r>
            <a:r>
              <a:rPr lang="pt-BR" sz="2500" dirty="0" err="1" smtClean="0"/>
              <a:t>morbidity</a:t>
            </a:r>
            <a:r>
              <a:rPr lang="pt-BR" sz="2500" dirty="0" smtClean="0"/>
              <a:t> </a:t>
            </a:r>
            <a:r>
              <a:rPr lang="pt-BR" sz="2500" dirty="0" err="1" smtClean="0"/>
              <a:t>and</a:t>
            </a:r>
            <a:r>
              <a:rPr lang="pt-BR" sz="2500" dirty="0" smtClean="0"/>
              <a:t> </a:t>
            </a:r>
            <a:r>
              <a:rPr lang="pt-BR" sz="2500" dirty="0" err="1" smtClean="0"/>
              <a:t>lung</a:t>
            </a:r>
            <a:r>
              <a:rPr lang="pt-BR" sz="2500" dirty="0" smtClean="0"/>
              <a:t> </a:t>
            </a:r>
            <a:r>
              <a:rPr lang="pt-BR" sz="2500" dirty="0" err="1" smtClean="0"/>
              <a:t>function</a:t>
            </a:r>
            <a:r>
              <a:rPr lang="pt-BR" sz="2500" dirty="0" smtClean="0"/>
              <a:t> in </a:t>
            </a:r>
            <a:r>
              <a:rPr lang="pt-BR" sz="2500" dirty="0" err="1" smtClean="0"/>
              <a:t>preterm</a:t>
            </a:r>
            <a:r>
              <a:rPr lang="pt-BR" sz="2500" dirty="0" smtClean="0"/>
              <a:t> </a:t>
            </a:r>
            <a:r>
              <a:rPr lang="pt-BR" sz="2500" dirty="0" err="1" smtClean="0"/>
              <a:t>infants</a:t>
            </a:r>
            <a:r>
              <a:rPr lang="pt-BR" sz="2500" dirty="0" smtClean="0"/>
              <a:t> </a:t>
            </a:r>
            <a:r>
              <a:rPr lang="pt-BR" sz="2500" dirty="0" err="1" smtClean="0"/>
              <a:t>of</a:t>
            </a:r>
            <a:r>
              <a:rPr lang="pt-BR" sz="2500" dirty="0" smtClean="0"/>
              <a:t> 32 to 36 </a:t>
            </a:r>
            <a:r>
              <a:rPr lang="pt-BR" sz="2500" dirty="0" err="1" smtClean="0"/>
              <a:t>weeks</a:t>
            </a:r>
            <a:r>
              <a:rPr lang="pt-BR" sz="2500" dirty="0" smtClean="0"/>
              <a:t>’ </a:t>
            </a:r>
            <a:r>
              <a:rPr lang="pt-BR" sz="2500" dirty="0" err="1" smtClean="0"/>
              <a:t>gestational</a:t>
            </a:r>
            <a:r>
              <a:rPr lang="pt-BR" sz="2500" dirty="0" smtClean="0"/>
              <a:t> age. </a:t>
            </a:r>
            <a:r>
              <a:rPr lang="pt-BR" sz="2500" dirty="0" err="1" smtClean="0"/>
              <a:t>Pediatrics</a:t>
            </a:r>
            <a:r>
              <a:rPr lang="pt-BR" sz="2500" dirty="0" smtClean="0"/>
              <a:t> 2010;126:115-28. </a:t>
            </a:r>
          </a:p>
          <a:p>
            <a:pPr marL="365760" indent="-256032" fontAlgn="auto">
              <a:spcAft>
                <a:spcPts val="0"/>
              </a:spcAft>
              <a:buFont typeface="Wingdings 3"/>
              <a:buChar char=""/>
              <a:defRPr/>
            </a:pPr>
            <a:r>
              <a:rPr lang="pt-BR" sz="2500" dirty="0" smtClean="0"/>
              <a:t>30. </a:t>
            </a:r>
            <a:r>
              <a:rPr lang="pt-BR" sz="2500" dirty="0" err="1" smtClean="0"/>
              <a:t>Hibbard</a:t>
            </a:r>
            <a:r>
              <a:rPr lang="pt-BR" sz="2500" dirty="0" smtClean="0"/>
              <a:t> JU, Wilkins I, Sun L, Gregory K, </a:t>
            </a:r>
            <a:r>
              <a:rPr lang="pt-BR" sz="2500" dirty="0" err="1" smtClean="0"/>
              <a:t>Haberman</a:t>
            </a:r>
            <a:r>
              <a:rPr lang="pt-BR" sz="2500" dirty="0" smtClean="0"/>
              <a:t> S, Hoffman M, </a:t>
            </a:r>
            <a:r>
              <a:rPr lang="pt-BR" sz="2500" dirty="0" err="1" smtClean="0"/>
              <a:t>et</a:t>
            </a:r>
            <a:r>
              <a:rPr lang="pt-BR" sz="2500" dirty="0" smtClean="0"/>
              <a:t> al. Consortium </a:t>
            </a:r>
            <a:r>
              <a:rPr lang="pt-BR" sz="2500" dirty="0" err="1" smtClean="0"/>
              <a:t>on</a:t>
            </a:r>
            <a:r>
              <a:rPr lang="pt-BR" sz="2500" dirty="0" smtClean="0"/>
              <a:t> Safe Labor. </a:t>
            </a:r>
            <a:r>
              <a:rPr lang="pt-BR" sz="2500" dirty="0" err="1" smtClean="0"/>
              <a:t>Respiratory</a:t>
            </a:r>
            <a:r>
              <a:rPr lang="pt-BR" sz="2500" dirty="0" smtClean="0"/>
              <a:t> </a:t>
            </a:r>
            <a:r>
              <a:rPr lang="pt-BR" sz="2500" dirty="0" err="1" smtClean="0"/>
              <a:t>morbidity</a:t>
            </a:r>
            <a:r>
              <a:rPr lang="pt-BR" sz="2500" dirty="0" smtClean="0"/>
              <a:t> in late </a:t>
            </a:r>
            <a:r>
              <a:rPr lang="pt-BR" sz="2500" dirty="0" err="1" smtClean="0"/>
              <a:t>preterm</a:t>
            </a:r>
            <a:r>
              <a:rPr lang="pt-BR" sz="2500" dirty="0" smtClean="0"/>
              <a:t> </a:t>
            </a:r>
            <a:r>
              <a:rPr lang="pt-BR" sz="2500" dirty="0" err="1" smtClean="0"/>
              <a:t>births</a:t>
            </a:r>
            <a:r>
              <a:rPr lang="pt-BR" sz="2500" dirty="0" smtClean="0"/>
              <a:t>. JAMA 2010;304:419-25. </a:t>
            </a:r>
          </a:p>
          <a:p>
            <a:pPr marL="365760" indent="-256032" fontAlgn="auto">
              <a:spcAft>
                <a:spcPts val="0"/>
              </a:spcAft>
              <a:buFont typeface="Wingdings 3"/>
              <a:buChar char=""/>
              <a:defRPr/>
            </a:pPr>
            <a:r>
              <a:rPr lang="pt-BR" sz="2500" dirty="0"/>
              <a:t>31. </a:t>
            </a:r>
            <a:r>
              <a:rPr lang="pt-BR" sz="2500" dirty="0" err="1"/>
              <a:t>Jain</a:t>
            </a:r>
            <a:r>
              <a:rPr lang="pt-BR" sz="2500" dirty="0"/>
              <a:t> L, </a:t>
            </a:r>
            <a:r>
              <a:rPr lang="pt-BR" sz="2500" dirty="0" err="1"/>
              <a:t>Dudell</a:t>
            </a:r>
            <a:r>
              <a:rPr lang="pt-BR" sz="2500" dirty="0"/>
              <a:t> GG. </a:t>
            </a:r>
            <a:r>
              <a:rPr lang="pt-BR" sz="2500" dirty="0" err="1"/>
              <a:t>Respiratory</a:t>
            </a:r>
            <a:r>
              <a:rPr lang="pt-BR" sz="2500" dirty="0"/>
              <a:t> </a:t>
            </a:r>
            <a:r>
              <a:rPr lang="pt-BR" sz="2500" dirty="0" err="1"/>
              <a:t>transition</a:t>
            </a:r>
            <a:r>
              <a:rPr lang="pt-BR" sz="2500" dirty="0"/>
              <a:t> in </a:t>
            </a:r>
            <a:r>
              <a:rPr lang="pt-BR" sz="2500" dirty="0" err="1"/>
              <a:t>infants</a:t>
            </a:r>
            <a:r>
              <a:rPr lang="pt-BR" sz="2500" dirty="0"/>
              <a:t> </a:t>
            </a:r>
            <a:r>
              <a:rPr lang="pt-BR" sz="2500" dirty="0" err="1"/>
              <a:t>delivered</a:t>
            </a:r>
            <a:r>
              <a:rPr lang="pt-BR" sz="2500" dirty="0"/>
              <a:t> </a:t>
            </a:r>
            <a:r>
              <a:rPr lang="pt-BR" sz="2500" dirty="0" err="1"/>
              <a:t>by</a:t>
            </a:r>
            <a:r>
              <a:rPr lang="pt-BR" sz="2500" dirty="0"/>
              <a:t> </a:t>
            </a:r>
            <a:r>
              <a:rPr lang="pt-BR" sz="2500" dirty="0" err="1"/>
              <a:t>cesarean</a:t>
            </a:r>
            <a:r>
              <a:rPr lang="pt-BR" sz="2500" dirty="0"/>
              <a:t> </a:t>
            </a:r>
            <a:r>
              <a:rPr lang="pt-BR" sz="2500" dirty="0" err="1"/>
              <a:t>section</a:t>
            </a:r>
            <a:r>
              <a:rPr lang="pt-BR" sz="2500" dirty="0"/>
              <a:t>. </a:t>
            </a:r>
            <a:r>
              <a:rPr lang="pt-BR" sz="2500" dirty="0" err="1"/>
              <a:t>Semin</a:t>
            </a:r>
            <a:r>
              <a:rPr lang="pt-BR" sz="2500" dirty="0"/>
              <a:t> </a:t>
            </a:r>
            <a:r>
              <a:rPr lang="pt-BR" sz="2500" dirty="0" err="1"/>
              <a:t>Perinatol</a:t>
            </a:r>
            <a:r>
              <a:rPr lang="pt-BR" sz="2500" dirty="0"/>
              <a:t> 2006;30:296-304. </a:t>
            </a:r>
          </a:p>
          <a:p>
            <a:pPr marL="365760" indent="-256032" fontAlgn="auto">
              <a:spcAft>
                <a:spcPts val="0"/>
              </a:spcAft>
              <a:buFont typeface="Wingdings 3"/>
              <a:buChar char=""/>
              <a:defRPr/>
            </a:pPr>
            <a:r>
              <a:rPr lang="pt-BR" sz="2500" dirty="0"/>
              <a:t>32. </a:t>
            </a:r>
            <a:r>
              <a:rPr lang="pt-BR" sz="2500" dirty="0" err="1"/>
              <a:t>Liggins</a:t>
            </a:r>
            <a:r>
              <a:rPr lang="pt-BR" sz="2500" dirty="0"/>
              <a:t> GC, </a:t>
            </a:r>
            <a:r>
              <a:rPr lang="pt-BR" sz="2500" dirty="0" err="1"/>
              <a:t>Howie</a:t>
            </a:r>
            <a:r>
              <a:rPr lang="pt-BR" sz="2500" dirty="0"/>
              <a:t> RN. A </a:t>
            </a:r>
            <a:r>
              <a:rPr lang="pt-BR" sz="2500" dirty="0" err="1"/>
              <a:t>controlled</a:t>
            </a:r>
            <a:r>
              <a:rPr lang="pt-BR" sz="2500" dirty="0"/>
              <a:t> </a:t>
            </a:r>
            <a:r>
              <a:rPr lang="pt-BR" sz="2500" dirty="0" err="1"/>
              <a:t>trial</a:t>
            </a:r>
            <a:r>
              <a:rPr lang="pt-BR" sz="2500" dirty="0"/>
              <a:t> </a:t>
            </a:r>
            <a:r>
              <a:rPr lang="pt-BR" sz="2500" dirty="0" err="1"/>
              <a:t>of</a:t>
            </a:r>
            <a:r>
              <a:rPr lang="pt-BR" sz="2500" dirty="0"/>
              <a:t> </a:t>
            </a:r>
            <a:r>
              <a:rPr lang="pt-BR" sz="2500" dirty="0" err="1"/>
              <a:t>antepartum</a:t>
            </a:r>
            <a:r>
              <a:rPr lang="pt-BR" sz="2500" dirty="0"/>
              <a:t> </a:t>
            </a:r>
            <a:r>
              <a:rPr lang="pt-BR" sz="2500" dirty="0" err="1"/>
              <a:t>glucocorticoid</a:t>
            </a:r>
            <a:r>
              <a:rPr lang="pt-BR" sz="2500" dirty="0"/>
              <a:t> </a:t>
            </a:r>
            <a:r>
              <a:rPr lang="pt-BR" sz="2500" dirty="0" err="1"/>
              <a:t>treatment</a:t>
            </a:r>
            <a:r>
              <a:rPr lang="pt-BR" sz="2500" dirty="0"/>
              <a:t> for </a:t>
            </a:r>
            <a:r>
              <a:rPr lang="pt-BR" sz="2500" dirty="0" err="1"/>
              <a:t>prevention</a:t>
            </a:r>
            <a:r>
              <a:rPr lang="pt-BR" sz="2500" dirty="0"/>
              <a:t> </a:t>
            </a:r>
            <a:r>
              <a:rPr lang="pt-BR" sz="2500" dirty="0" err="1"/>
              <a:t>of</a:t>
            </a:r>
            <a:r>
              <a:rPr lang="pt-BR" sz="2500" dirty="0"/>
              <a:t> </a:t>
            </a:r>
            <a:r>
              <a:rPr lang="pt-BR" sz="2500" dirty="0" err="1"/>
              <a:t>the</a:t>
            </a:r>
            <a:r>
              <a:rPr lang="pt-BR" sz="2500" dirty="0"/>
              <a:t> </a:t>
            </a:r>
            <a:r>
              <a:rPr lang="pt-BR" sz="2500" dirty="0" err="1"/>
              <a:t>respiratory</a:t>
            </a:r>
            <a:r>
              <a:rPr lang="pt-BR" sz="2500" dirty="0"/>
              <a:t> </a:t>
            </a:r>
            <a:r>
              <a:rPr lang="pt-BR" sz="2500" dirty="0" err="1"/>
              <a:t>distress</a:t>
            </a:r>
            <a:r>
              <a:rPr lang="pt-BR" sz="2500" dirty="0"/>
              <a:t> </a:t>
            </a:r>
            <a:r>
              <a:rPr lang="pt-BR" sz="2500" dirty="0" err="1"/>
              <a:t>syndrome</a:t>
            </a:r>
            <a:r>
              <a:rPr lang="pt-BR" sz="2500" dirty="0"/>
              <a:t> in </a:t>
            </a:r>
            <a:r>
              <a:rPr lang="pt-BR" sz="2500" dirty="0" err="1"/>
              <a:t>premature</a:t>
            </a:r>
            <a:r>
              <a:rPr lang="pt-BR" sz="2500" dirty="0"/>
              <a:t> </a:t>
            </a:r>
            <a:r>
              <a:rPr lang="pt-BR" sz="2500" dirty="0" err="1"/>
              <a:t>infants</a:t>
            </a:r>
            <a:r>
              <a:rPr lang="pt-BR" sz="2500" dirty="0"/>
              <a:t>. </a:t>
            </a:r>
            <a:r>
              <a:rPr lang="pt-BR" sz="2500" dirty="0" err="1"/>
              <a:t>Pediatrics</a:t>
            </a:r>
            <a:r>
              <a:rPr lang="pt-BR" sz="2500" dirty="0"/>
              <a:t> 1972;50:515-25.</a:t>
            </a:r>
          </a:p>
          <a:p>
            <a:pPr marL="365760" indent="-256032" fontAlgn="auto">
              <a:spcAft>
                <a:spcPts val="0"/>
              </a:spcAft>
              <a:buFont typeface="Wingdings 3"/>
              <a:buChar char=""/>
              <a:defRPr/>
            </a:pPr>
            <a:r>
              <a:rPr lang="pt-BR" sz="2500" dirty="0"/>
              <a:t>33. Amorim MM, Santos LC, </a:t>
            </a:r>
            <a:r>
              <a:rPr lang="pt-BR" sz="2500" dirty="0" err="1"/>
              <a:t>Faundes</a:t>
            </a:r>
            <a:r>
              <a:rPr lang="pt-BR" sz="2500" dirty="0"/>
              <a:t> A. </a:t>
            </a:r>
            <a:r>
              <a:rPr lang="pt-BR" sz="2500" dirty="0" err="1"/>
              <a:t>Corticosteroid</a:t>
            </a:r>
            <a:r>
              <a:rPr lang="pt-BR" sz="2500" dirty="0"/>
              <a:t> </a:t>
            </a:r>
            <a:r>
              <a:rPr lang="pt-BR" sz="2500" dirty="0" err="1"/>
              <a:t>therapy</a:t>
            </a:r>
            <a:r>
              <a:rPr lang="pt-BR" sz="2500" dirty="0"/>
              <a:t> for </a:t>
            </a:r>
            <a:r>
              <a:rPr lang="pt-BR" sz="2500" dirty="0" err="1"/>
              <a:t>prevention</a:t>
            </a:r>
            <a:r>
              <a:rPr lang="pt-BR" sz="2500" dirty="0"/>
              <a:t> </a:t>
            </a:r>
            <a:r>
              <a:rPr lang="pt-BR" sz="2500" dirty="0" err="1"/>
              <a:t>of</a:t>
            </a:r>
            <a:r>
              <a:rPr lang="pt-BR" sz="2500" dirty="0"/>
              <a:t> </a:t>
            </a:r>
            <a:r>
              <a:rPr lang="pt-BR" sz="2500" dirty="0" err="1"/>
              <a:t>respiratory</a:t>
            </a:r>
            <a:r>
              <a:rPr lang="pt-BR" sz="2500" dirty="0"/>
              <a:t> </a:t>
            </a:r>
            <a:r>
              <a:rPr lang="pt-BR" sz="2500" dirty="0" err="1"/>
              <a:t>distress</a:t>
            </a:r>
            <a:r>
              <a:rPr lang="pt-BR" sz="2500" dirty="0"/>
              <a:t> </a:t>
            </a:r>
            <a:r>
              <a:rPr lang="pt-BR" sz="2500" dirty="0" err="1"/>
              <a:t>syndrome</a:t>
            </a:r>
            <a:r>
              <a:rPr lang="pt-BR" sz="2500" dirty="0"/>
              <a:t> in </a:t>
            </a:r>
            <a:r>
              <a:rPr lang="pt-BR" sz="2500" dirty="0" err="1"/>
              <a:t>severe</a:t>
            </a:r>
            <a:r>
              <a:rPr lang="pt-BR" sz="2500" dirty="0"/>
              <a:t> </a:t>
            </a:r>
            <a:r>
              <a:rPr lang="pt-BR" sz="2500" dirty="0" err="1"/>
              <a:t>preeclampsia</a:t>
            </a:r>
            <a:r>
              <a:rPr lang="pt-BR" sz="2500" dirty="0"/>
              <a:t>. </a:t>
            </a:r>
            <a:r>
              <a:rPr lang="pt-BR" sz="2500" dirty="0" err="1"/>
              <a:t>Am</a:t>
            </a:r>
            <a:r>
              <a:rPr lang="pt-BR" sz="2500" dirty="0"/>
              <a:t> J </a:t>
            </a:r>
            <a:r>
              <a:rPr lang="pt-BR" sz="2500" dirty="0" err="1"/>
              <a:t>Obstet</a:t>
            </a:r>
            <a:r>
              <a:rPr lang="pt-BR" sz="2500" dirty="0"/>
              <a:t> </a:t>
            </a:r>
            <a:r>
              <a:rPr lang="pt-BR" sz="2500" dirty="0" err="1"/>
              <a:t>Gynecol</a:t>
            </a:r>
            <a:r>
              <a:rPr lang="pt-BR" sz="2500" dirty="0"/>
              <a:t> 1999;180:1283-8. </a:t>
            </a:r>
          </a:p>
          <a:p>
            <a:pPr marL="365760" indent="-256032" fontAlgn="auto">
              <a:spcAft>
                <a:spcPts val="0"/>
              </a:spcAft>
              <a:buFont typeface="Wingdings 3"/>
              <a:buChar char=""/>
              <a:defRPr/>
            </a:pPr>
            <a:r>
              <a:rPr lang="pt-BR" sz="2500" dirty="0"/>
              <a:t>34. Porto AMF, Coutinho IC, Correia JB, Amorim MMR. </a:t>
            </a:r>
            <a:r>
              <a:rPr lang="pt-BR" sz="2500" dirty="0" err="1"/>
              <a:t>Effectiveness</a:t>
            </a:r>
            <a:r>
              <a:rPr lang="pt-BR" sz="2500" dirty="0"/>
              <a:t> </a:t>
            </a:r>
            <a:r>
              <a:rPr lang="pt-BR" sz="2500" dirty="0" err="1"/>
              <a:t>of</a:t>
            </a:r>
            <a:r>
              <a:rPr lang="pt-BR" sz="2500" dirty="0"/>
              <a:t> </a:t>
            </a:r>
            <a:r>
              <a:rPr lang="pt-BR" sz="2500" dirty="0" err="1"/>
              <a:t>antenatal</a:t>
            </a:r>
            <a:r>
              <a:rPr lang="pt-BR" sz="2500" dirty="0"/>
              <a:t> </a:t>
            </a:r>
            <a:r>
              <a:rPr lang="pt-BR" sz="2500" dirty="0" err="1"/>
              <a:t>corticosteroids</a:t>
            </a:r>
            <a:r>
              <a:rPr lang="pt-BR" sz="2500" dirty="0"/>
              <a:t> in </a:t>
            </a:r>
            <a:r>
              <a:rPr lang="pt-BR" sz="2500" dirty="0" err="1"/>
              <a:t>reducing</a:t>
            </a:r>
            <a:r>
              <a:rPr lang="pt-BR" sz="2500" dirty="0"/>
              <a:t> </a:t>
            </a:r>
            <a:r>
              <a:rPr lang="pt-BR" sz="2500" dirty="0" err="1"/>
              <a:t>respiratory</a:t>
            </a:r>
            <a:r>
              <a:rPr lang="pt-BR" sz="2500" dirty="0"/>
              <a:t> </a:t>
            </a:r>
            <a:r>
              <a:rPr lang="pt-BR" sz="2500" dirty="0" err="1"/>
              <a:t>disorders</a:t>
            </a:r>
            <a:r>
              <a:rPr lang="pt-BR" sz="2500" dirty="0"/>
              <a:t> in late </a:t>
            </a:r>
            <a:r>
              <a:rPr lang="pt-BR" sz="2500" dirty="0" err="1"/>
              <a:t>preterm</a:t>
            </a:r>
            <a:r>
              <a:rPr lang="pt-BR" sz="2500" dirty="0"/>
              <a:t> </a:t>
            </a:r>
            <a:r>
              <a:rPr lang="pt-BR" sz="2500" dirty="0" err="1"/>
              <a:t>infants</a:t>
            </a:r>
            <a:r>
              <a:rPr lang="pt-BR" sz="2500" dirty="0"/>
              <a:t>: </a:t>
            </a:r>
            <a:r>
              <a:rPr lang="pt-BR" sz="2500" dirty="0" err="1"/>
              <a:t>randomised</a:t>
            </a:r>
            <a:r>
              <a:rPr lang="pt-BR" sz="2500" dirty="0"/>
              <a:t> </a:t>
            </a:r>
            <a:r>
              <a:rPr lang="pt-BR" sz="2500" dirty="0" err="1"/>
              <a:t>clinical</a:t>
            </a:r>
            <a:r>
              <a:rPr lang="pt-BR" sz="2500" dirty="0"/>
              <a:t> </a:t>
            </a:r>
            <a:r>
              <a:rPr lang="pt-BR" sz="2500" dirty="0" err="1"/>
              <a:t>trial</a:t>
            </a:r>
            <a:r>
              <a:rPr lang="pt-BR" sz="2500" dirty="0"/>
              <a:t>. BMJ 2011;342:d1696. </a:t>
            </a:r>
          </a:p>
          <a:p>
            <a:pPr marL="365760" indent="-256032" fontAlgn="auto">
              <a:spcAft>
                <a:spcPts val="0"/>
              </a:spcAft>
              <a:buFont typeface="Wingdings 3"/>
              <a:buChar char=""/>
              <a:defRPr/>
            </a:pPr>
            <a:r>
              <a:rPr lang="pt-BR" sz="2500" dirty="0"/>
              <a:t>35. </a:t>
            </a:r>
            <a:r>
              <a:rPr lang="pt-BR" sz="2500" dirty="0" err="1"/>
              <a:t>Balci</a:t>
            </a:r>
            <a:r>
              <a:rPr lang="pt-BR" sz="2500" dirty="0"/>
              <a:t> O, </a:t>
            </a:r>
            <a:r>
              <a:rPr lang="pt-BR" sz="2500" dirty="0" err="1"/>
              <a:t>Ozdemir</a:t>
            </a:r>
            <a:r>
              <a:rPr lang="pt-BR" sz="2500" dirty="0"/>
              <a:t> S, </a:t>
            </a:r>
            <a:r>
              <a:rPr lang="pt-BR" sz="2500" dirty="0" err="1"/>
              <a:t>Mahmoud</a:t>
            </a:r>
            <a:r>
              <a:rPr lang="pt-BR" sz="2500" dirty="0"/>
              <a:t> AS, </a:t>
            </a:r>
            <a:r>
              <a:rPr lang="pt-BR" sz="2500" dirty="0" err="1"/>
              <a:t>Acar</a:t>
            </a:r>
            <a:r>
              <a:rPr lang="pt-BR" sz="2500" dirty="0"/>
              <a:t> A, </a:t>
            </a:r>
            <a:r>
              <a:rPr lang="pt-BR" sz="2500" dirty="0" err="1"/>
              <a:t>Colakoglu</a:t>
            </a:r>
            <a:r>
              <a:rPr lang="pt-BR" sz="2500" dirty="0"/>
              <a:t> MC. The </a:t>
            </a:r>
            <a:r>
              <a:rPr lang="pt-BR" sz="2500" dirty="0" err="1"/>
              <a:t>effect</a:t>
            </a:r>
            <a:r>
              <a:rPr lang="pt-BR" sz="2500" dirty="0"/>
              <a:t> </a:t>
            </a:r>
            <a:r>
              <a:rPr lang="pt-BR" sz="2500" dirty="0" err="1"/>
              <a:t>of</a:t>
            </a:r>
            <a:r>
              <a:rPr lang="pt-BR" sz="2500" dirty="0"/>
              <a:t> </a:t>
            </a:r>
            <a:r>
              <a:rPr lang="pt-BR" sz="2500" dirty="0" err="1"/>
              <a:t>antenatal</a:t>
            </a:r>
            <a:r>
              <a:rPr lang="pt-BR" sz="2500" dirty="0"/>
              <a:t> </a:t>
            </a:r>
            <a:r>
              <a:rPr lang="pt-BR" sz="2500" dirty="0" err="1"/>
              <a:t>steroids</a:t>
            </a:r>
            <a:r>
              <a:rPr lang="pt-BR" sz="2500" dirty="0"/>
              <a:t> </a:t>
            </a:r>
            <a:r>
              <a:rPr lang="pt-BR" sz="2500" dirty="0" err="1"/>
              <a:t>on</a:t>
            </a:r>
            <a:r>
              <a:rPr lang="pt-BR" sz="2500" dirty="0"/>
              <a:t> fetal </a:t>
            </a:r>
            <a:r>
              <a:rPr lang="pt-BR" sz="2500" dirty="0" err="1"/>
              <a:t>lung</a:t>
            </a:r>
            <a:r>
              <a:rPr lang="pt-BR" sz="2500" dirty="0"/>
              <a:t> </a:t>
            </a:r>
            <a:r>
              <a:rPr lang="pt-BR" sz="2500" dirty="0" err="1"/>
              <a:t>maturation</a:t>
            </a:r>
            <a:r>
              <a:rPr lang="pt-BR" sz="2500" dirty="0"/>
              <a:t> </a:t>
            </a:r>
            <a:r>
              <a:rPr lang="pt-BR" sz="2500" dirty="0" err="1"/>
              <a:t>between</a:t>
            </a:r>
            <a:r>
              <a:rPr lang="pt-BR" sz="2500" dirty="0"/>
              <a:t> </a:t>
            </a:r>
            <a:r>
              <a:rPr lang="pt-BR" sz="2500" dirty="0" err="1"/>
              <a:t>the</a:t>
            </a:r>
            <a:r>
              <a:rPr lang="pt-BR" sz="2500" dirty="0"/>
              <a:t> 34th </a:t>
            </a:r>
            <a:r>
              <a:rPr lang="pt-BR" sz="2500" dirty="0" err="1"/>
              <a:t>and</a:t>
            </a:r>
            <a:r>
              <a:rPr lang="pt-BR" sz="2500" dirty="0"/>
              <a:t> 36th </a:t>
            </a:r>
            <a:r>
              <a:rPr lang="pt-BR" sz="2500" dirty="0" err="1"/>
              <a:t>week</a:t>
            </a:r>
            <a:r>
              <a:rPr lang="pt-BR" sz="2500" dirty="0"/>
              <a:t> </a:t>
            </a:r>
            <a:r>
              <a:rPr lang="pt-BR" sz="2500" dirty="0" err="1"/>
              <a:t>of</a:t>
            </a:r>
            <a:r>
              <a:rPr lang="pt-BR" sz="2500" dirty="0"/>
              <a:t> </a:t>
            </a:r>
            <a:r>
              <a:rPr lang="pt-BR" sz="2500" dirty="0" err="1"/>
              <a:t>pregnancy</a:t>
            </a:r>
            <a:r>
              <a:rPr lang="pt-BR" sz="2500" dirty="0"/>
              <a:t>. </a:t>
            </a:r>
            <a:r>
              <a:rPr lang="pt-BR" sz="2500" dirty="0" err="1"/>
              <a:t>Gynecol</a:t>
            </a:r>
            <a:r>
              <a:rPr lang="pt-BR" sz="2500" dirty="0"/>
              <a:t> </a:t>
            </a:r>
            <a:r>
              <a:rPr lang="pt-BR" sz="2500" dirty="0" err="1"/>
              <a:t>Obstet</a:t>
            </a:r>
            <a:r>
              <a:rPr lang="pt-BR" sz="2500" dirty="0"/>
              <a:t> </a:t>
            </a:r>
            <a:r>
              <a:rPr lang="pt-BR" sz="2500" dirty="0" err="1"/>
              <a:t>Invest</a:t>
            </a:r>
            <a:r>
              <a:rPr lang="pt-BR" sz="2500" dirty="0"/>
              <a:t> 2010;70:95-9. </a:t>
            </a:r>
          </a:p>
          <a:p>
            <a:pPr marL="365760" indent="-256032" fontAlgn="auto">
              <a:spcAft>
                <a:spcPts val="0"/>
              </a:spcAft>
              <a:buFont typeface="Wingdings 3"/>
              <a:buChar char=""/>
              <a:defRPr/>
            </a:pPr>
            <a:r>
              <a:rPr lang="pt-BR" sz="2500" dirty="0"/>
              <a:t>36. Roberts D, Brown J, Medley N, </a:t>
            </a:r>
            <a:r>
              <a:rPr lang="pt-BR" sz="2500" dirty="0" err="1"/>
              <a:t>Dalziel</a:t>
            </a:r>
            <a:r>
              <a:rPr lang="pt-BR" sz="2500" dirty="0"/>
              <a:t> SR. </a:t>
            </a:r>
            <a:r>
              <a:rPr lang="pt-BR" sz="2500" dirty="0" err="1"/>
              <a:t>Antenatal</a:t>
            </a:r>
            <a:r>
              <a:rPr lang="pt-BR" sz="2500" dirty="0"/>
              <a:t> </a:t>
            </a:r>
            <a:r>
              <a:rPr lang="pt-BR" sz="2500" dirty="0" err="1"/>
              <a:t>corticosteroids</a:t>
            </a:r>
            <a:r>
              <a:rPr lang="pt-BR" sz="2500" dirty="0"/>
              <a:t> for </a:t>
            </a:r>
            <a:r>
              <a:rPr lang="pt-BR" sz="2500" dirty="0" err="1"/>
              <a:t>accelerating</a:t>
            </a:r>
            <a:r>
              <a:rPr lang="pt-BR" sz="2500" dirty="0"/>
              <a:t> fetal </a:t>
            </a:r>
            <a:r>
              <a:rPr lang="pt-BR" sz="2500" dirty="0" err="1"/>
              <a:t>lung</a:t>
            </a:r>
            <a:r>
              <a:rPr lang="pt-BR" sz="2500" dirty="0"/>
              <a:t> </a:t>
            </a:r>
            <a:r>
              <a:rPr lang="pt-BR" sz="2500" dirty="0" err="1"/>
              <a:t>maturation</a:t>
            </a:r>
            <a:r>
              <a:rPr lang="pt-BR" sz="2500" dirty="0"/>
              <a:t> for </a:t>
            </a:r>
            <a:r>
              <a:rPr lang="pt-BR" sz="2500" dirty="0" err="1"/>
              <a:t>women</a:t>
            </a:r>
            <a:r>
              <a:rPr lang="pt-BR" sz="2500" dirty="0"/>
              <a:t> </a:t>
            </a:r>
            <a:r>
              <a:rPr lang="pt-BR" sz="2500" dirty="0" err="1"/>
              <a:t>at</a:t>
            </a:r>
            <a:r>
              <a:rPr lang="pt-BR" sz="2500" dirty="0"/>
              <a:t> </a:t>
            </a:r>
            <a:r>
              <a:rPr lang="pt-BR" sz="2500" dirty="0" err="1"/>
              <a:t>risk</a:t>
            </a:r>
            <a:r>
              <a:rPr lang="pt-BR" sz="2500" dirty="0"/>
              <a:t> </a:t>
            </a:r>
            <a:r>
              <a:rPr lang="pt-BR" sz="2500" dirty="0" err="1"/>
              <a:t>of</a:t>
            </a:r>
            <a:r>
              <a:rPr lang="pt-BR" sz="2500" dirty="0"/>
              <a:t> </a:t>
            </a:r>
            <a:r>
              <a:rPr lang="pt-BR" sz="2500" dirty="0" err="1"/>
              <a:t>preterm</a:t>
            </a:r>
            <a:r>
              <a:rPr lang="pt-BR" sz="2500" dirty="0"/>
              <a:t> </a:t>
            </a:r>
            <a:r>
              <a:rPr lang="pt-BR" sz="2500" dirty="0" err="1"/>
              <a:t>birth</a:t>
            </a:r>
            <a:r>
              <a:rPr lang="pt-BR" sz="2500" dirty="0"/>
              <a:t>. Cochrane </a:t>
            </a:r>
            <a:r>
              <a:rPr lang="pt-BR" sz="2500" dirty="0" err="1"/>
              <a:t>Database</a:t>
            </a:r>
            <a:r>
              <a:rPr lang="pt-BR" sz="2500" dirty="0"/>
              <a:t> </a:t>
            </a:r>
            <a:r>
              <a:rPr lang="pt-BR" sz="2500" dirty="0" err="1"/>
              <a:t>Syst</a:t>
            </a:r>
            <a:r>
              <a:rPr lang="pt-BR" sz="2500" dirty="0"/>
              <a:t> </a:t>
            </a:r>
            <a:r>
              <a:rPr lang="pt-BR" sz="2500" dirty="0" err="1"/>
              <a:t>Rev</a:t>
            </a:r>
            <a:r>
              <a:rPr lang="pt-BR" sz="2500" dirty="0"/>
              <a:t> 2017;3:CD004454. </a:t>
            </a:r>
          </a:p>
          <a:p>
            <a:pPr marL="365760" indent="-256032" fontAlgn="auto">
              <a:spcAft>
                <a:spcPts val="0"/>
              </a:spcAft>
              <a:buFont typeface="Wingdings 3"/>
              <a:buChar char=""/>
              <a:defRPr/>
            </a:pPr>
            <a:endParaRPr lang="pt-BR" sz="2500" dirty="0" smtClean="0"/>
          </a:p>
          <a:p>
            <a:pPr marL="365760" indent="-256032" fontAlgn="auto">
              <a:spcAft>
                <a:spcPts val="0"/>
              </a:spcAft>
              <a:buFont typeface="Wingdings 3"/>
              <a:buChar char=""/>
              <a:defRPr/>
            </a:pPr>
            <a:endParaRPr lang="pt-BR" dirty="0" smtClean="0"/>
          </a:p>
          <a:p>
            <a:pPr marL="365760" indent="-256032" fontAlgn="auto">
              <a:spcAft>
                <a:spcPts val="0"/>
              </a:spcAft>
              <a:buFont typeface="Wingdings 3"/>
              <a:buChar char=""/>
              <a:defRPr/>
            </a:pPr>
            <a:endParaRPr lang="pt-BR" dirty="0"/>
          </a:p>
        </p:txBody>
      </p:sp>
      <p:sp>
        <p:nvSpPr>
          <p:cNvPr id="3" name="Título 2"/>
          <p:cNvSpPr>
            <a:spLocks noGrp="1"/>
          </p:cNvSpPr>
          <p:nvPr>
            <p:ph type="title"/>
          </p:nvPr>
        </p:nvSpPr>
        <p:spPr/>
        <p:txBody>
          <a:bodyPr/>
          <a:lstStyle/>
          <a:p>
            <a:pPr fontAlgn="auto">
              <a:spcAft>
                <a:spcPts val="0"/>
              </a:spcAft>
              <a:defRPr/>
            </a:pPr>
            <a:r>
              <a:rPr lang="pt-BR" dirty="0" smtClean="0"/>
              <a:t>REFERÊNCIAS: </a:t>
            </a:r>
            <a:endParaRPr lang="pt-BR"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p:cNvSpPr>
          <p:nvPr>
            <p:ph type="ctrTitle"/>
          </p:nvPr>
        </p:nvSpPr>
        <p:spPr bwMode="auto">
          <a:xfrm>
            <a:off x="1089025" y="133350"/>
            <a:ext cx="10363200" cy="1470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800" smtClean="0">
                <a:solidFill>
                  <a:srgbClr val="009900"/>
                </a:solidFill>
                <a:effectLst/>
              </a:rPr>
              <a:t>Nota do Editor do site, Dr. Paulo R. Margotto.Consultem também! Aqui e Agora! Estudando Juntos</a:t>
            </a:r>
          </a:p>
        </p:txBody>
      </p:sp>
      <p:pic>
        <p:nvPicPr>
          <p:cNvPr id="58372" name="Picture 4" descr="IMG_1537"/>
          <p:cNvPicPr>
            <a:picLocks noChangeAspect="1" noChangeArrowheads="1"/>
          </p:cNvPicPr>
          <p:nvPr/>
        </p:nvPicPr>
        <p:blipFill>
          <a:blip r:embed="rId2">
            <a:lum bright="-6000" contrast="18000"/>
            <a:extLst>
              <a:ext uri="{28A0092B-C50C-407E-A947-70E740481C1C}">
                <a14:useLocalDpi xmlns:a14="http://schemas.microsoft.com/office/drawing/2010/main" val="0"/>
              </a:ext>
            </a:extLst>
          </a:blip>
          <a:srcRect/>
          <a:stretch>
            <a:fillRect/>
          </a:stretch>
        </p:blipFill>
        <p:spPr bwMode="auto">
          <a:xfrm>
            <a:off x="3930650" y="2427288"/>
            <a:ext cx="4687888" cy="351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Text Box 5"/>
          <p:cNvSpPr txBox="1">
            <a:spLocks noChangeArrowheads="1"/>
          </p:cNvSpPr>
          <p:nvPr/>
        </p:nvSpPr>
        <p:spPr bwMode="auto">
          <a:xfrm>
            <a:off x="4641850" y="6024563"/>
            <a:ext cx="28638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pt-BR">
                <a:solidFill>
                  <a:srgbClr val="0000FF"/>
                </a:solidFill>
              </a:rPr>
              <a:t>Aos 7 anos, Colatina, ES</a:t>
            </a:r>
          </a:p>
        </p:txBody>
      </p:sp>
      <p:sp>
        <p:nvSpPr>
          <p:cNvPr id="58374" name="Text Box 6"/>
          <p:cNvSpPr txBox="1">
            <a:spLocks noChangeArrowheads="1"/>
          </p:cNvSpPr>
          <p:nvPr/>
        </p:nvSpPr>
        <p:spPr bwMode="auto">
          <a:xfrm>
            <a:off x="8623300" y="5599113"/>
            <a:ext cx="27844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pmargotto@gmail.com</a:t>
            </a:r>
            <a:r>
              <a:rPr lang="pt-BR"/>
              <a:t> </a:t>
            </a:r>
          </a:p>
        </p:txBody>
      </p:sp>
      <p:sp>
        <p:nvSpPr>
          <p:cNvPr id="58375" name="Text Box 7"/>
          <p:cNvSpPr txBox="1">
            <a:spLocks noChangeArrowheads="1"/>
          </p:cNvSpPr>
          <p:nvPr/>
        </p:nvSpPr>
        <p:spPr bwMode="auto">
          <a:xfrm>
            <a:off x="1736725" y="1687513"/>
            <a:ext cx="852646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rPr>
              <a:t>De 2005 a 2018: deve ser usado o corticosteroides depois de 34 semanas?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noChangeArrowheads="1"/>
          </p:cNvSpPr>
          <p:nvPr>
            <p:ph type="body" idx="4294967295"/>
          </p:nvPr>
        </p:nvSpPr>
        <p:spPr>
          <a:xfrm>
            <a:off x="0" y="2252663"/>
            <a:ext cx="12192000" cy="4835525"/>
          </a:xfrm>
        </p:spPr>
        <p:txBody>
          <a:bodyPr/>
          <a:lstStyle/>
          <a:p>
            <a:pPr marL="0" indent="0" algn="ctr">
              <a:lnSpc>
                <a:spcPct val="90000"/>
              </a:lnSpc>
              <a:buClr>
                <a:srgbClr val="FF3300"/>
              </a:buClr>
              <a:buFont typeface="Wingdings" pitchFamily="2" charset="2"/>
              <a:buNone/>
            </a:pPr>
            <a:r>
              <a:rPr lang="pt-BR" sz="2300" smtClean="0">
                <a:sym typeface="Symbol" pitchFamily="18" charset="2"/>
              </a:rPr>
              <a:t> </a:t>
            </a:r>
          </a:p>
          <a:p>
            <a:pPr marL="457200" lvl="1" indent="0">
              <a:lnSpc>
                <a:spcPct val="90000"/>
              </a:lnSpc>
              <a:buClr>
                <a:srgbClr val="FF3300"/>
              </a:buClr>
              <a:buFont typeface="Wingdings" pitchFamily="2" charset="2"/>
              <a:buChar char="v"/>
            </a:pPr>
            <a:r>
              <a:rPr lang="pt-BR" smtClean="0">
                <a:sym typeface="Symbol" pitchFamily="18" charset="2"/>
              </a:rPr>
              <a:t> IG &gt; 37 sem</a:t>
            </a:r>
          </a:p>
          <a:p>
            <a:pPr marL="457200" lvl="1" indent="0">
              <a:lnSpc>
                <a:spcPct val="90000"/>
              </a:lnSpc>
              <a:buClr>
                <a:srgbClr val="FF3300"/>
              </a:buClr>
              <a:buFont typeface="Wingdings" pitchFamily="2" charset="2"/>
              <a:buChar char="v"/>
            </a:pPr>
            <a:r>
              <a:rPr lang="pt-BR" smtClean="0">
                <a:sym typeface="Symbol" pitchFamily="18" charset="2"/>
              </a:rPr>
              <a:t> 2 doses de 12 mg de betametasona (24/24h)</a:t>
            </a:r>
          </a:p>
          <a:p>
            <a:pPr marL="457200" lvl="1" indent="0">
              <a:lnSpc>
                <a:spcPct val="90000"/>
              </a:lnSpc>
              <a:buClr>
                <a:srgbClr val="FF3300"/>
              </a:buClr>
              <a:buFont typeface="Wingdings" pitchFamily="2" charset="2"/>
              <a:buChar char="v"/>
            </a:pPr>
            <a:r>
              <a:rPr lang="pt-BR" smtClean="0">
                <a:sym typeface="Symbol" pitchFamily="18" charset="2"/>
              </a:rPr>
              <a:t> N = 819 pacientes de cesárea eletiva (CE): 373 receberam esteróide x 446 controles</a:t>
            </a:r>
          </a:p>
          <a:p>
            <a:pPr marL="457200" lvl="1" indent="0">
              <a:lnSpc>
                <a:spcPct val="90000"/>
              </a:lnSpc>
              <a:buClr>
                <a:srgbClr val="FF3300"/>
              </a:buClr>
              <a:buFont typeface="Wingdings" pitchFamily="2" charset="2"/>
              <a:buChar char="v"/>
            </a:pPr>
            <a:r>
              <a:rPr lang="pt-BR" smtClean="0">
                <a:sym typeface="Symbol" pitchFamily="18" charset="2"/>
              </a:rPr>
              <a:t> Hipótese: redução do SDR no RN a termo de CE</a:t>
            </a:r>
          </a:p>
          <a:p>
            <a:pPr marL="457200" lvl="1" indent="0">
              <a:lnSpc>
                <a:spcPct val="90000"/>
              </a:lnSpc>
              <a:buClr>
                <a:srgbClr val="FF3300"/>
              </a:buClr>
              <a:buFont typeface="Wingdings" pitchFamily="2" charset="2"/>
              <a:buChar char="v"/>
            </a:pPr>
            <a:r>
              <a:rPr lang="pt-BR" smtClean="0">
                <a:sym typeface="Symbol" pitchFamily="18" charset="2"/>
              </a:rPr>
              <a:t> Avaliação final: </a:t>
            </a:r>
          </a:p>
          <a:p>
            <a:pPr marL="914400" lvl="2" indent="0">
              <a:lnSpc>
                <a:spcPct val="90000"/>
              </a:lnSpc>
              <a:buClr>
                <a:srgbClr val="FF3300"/>
              </a:buClr>
              <a:buFont typeface="Wingdings" pitchFamily="2" charset="2"/>
              <a:buChar char="v"/>
            </a:pPr>
            <a:r>
              <a:rPr lang="pt-BR" sz="2200" smtClean="0">
                <a:sym typeface="Symbol" pitchFamily="18" charset="2"/>
              </a:rPr>
              <a:t> 1º admissão a UTI com SDR</a:t>
            </a:r>
          </a:p>
          <a:p>
            <a:pPr marL="914400" lvl="2" indent="0">
              <a:lnSpc>
                <a:spcPct val="90000"/>
              </a:lnSpc>
              <a:buClr>
                <a:srgbClr val="FF3300"/>
              </a:buClr>
              <a:buFont typeface="Wingdings" pitchFamily="2" charset="2"/>
              <a:buChar char="v"/>
            </a:pPr>
            <a:r>
              <a:rPr lang="pt-BR" sz="2200" smtClean="0">
                <a:sym typeface="Symbol" pitchFamily="18" charset="2"/>
              </a:rPr>
              <a:t> 2º severidade do SDR e o nível do cuidado</a:t>
            </a:r>
          </a:p>
          <a:p>
            <a:pPr marL="914400" lvl="2" indent="0">
              <a:lnSpc>
                <a:spcPct val="90000"/>
              </a:lnSpc>
              <a:buClr>
                <a:srgbClr val="FF3300"/>
              </a:buClr>
              <a:buFont typeface="Wingdings" pitchFamily="2" charset="2"/>
              <a:buChar char="v"/>
            </a:pPr>
            <a:r>
              <a:rPr lang="pt-BR" sz="1900" smtClean="0"/>
              <a:t>esse estudo tinha várias limitações metodológicas: não era cego e não houve um grupo placebo</a:t>
            </a:r>
          </a:p>
        </p:txBody>
      </p:sp>
      <p:sp>
        <p:nvSpPr>
          <p:cNvPr id="59397" name="Oval 5"/>
          <p:cNvSpPr>
            <a:spLocks noChangeArrowheads="1"/>
          </p:cNvSpPr>
          <p:nvPr/>
        </p:nvSpPr>
        <p:spPr bwMode="auto">
          <a:xfrm>
            <a:off x="0" y="369888"/>
            <a:ext cx="1219200" cy="914400"/>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2005</a:t>
            </a:r>
          </a:p>
        </p:txBody>
      </p:sp>
      <p:sp>
        <p:nvSpPr>
          <p:cNvPr id="59398" name="Rectangle 6"/>
          <p:cNvSpPr>
            <a:spLocks noChangeArrowheads="1"/>
          </p:cNvSpPr>
          <p:nvPr/>
        </p:nvSpPr>
        <p:spPr bwMode="auto">
          <a:xfrm>
            <a:off x="719138" y="1519238"/>
            <a:ext cx="109855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latin typeface="Arial" pitchFamily="34" charset="0"/>
                <a:hlinkClick r:id="rId2"/>
              </a:rPr>
              <a:t>Antenatal betamethasone and incidence of neonatal respiratory distress after elective caesarean section: pragmatic randomised trial.</a:t>
            </a:r>
            <a:r>
              <a:rPr lang="pt-BR" sz="1400">
                <a:latin typeface="Arial" pitchFamily="34" charset="0"/>
              </a:rPr>
              <a:t>Stutchfield P, Whitaker R, Russell I; Antenatal Steroids for Term Elective Caesarean Section (ASTECS) Research Team.BMJ. 2005 Sep 24;331(7518):662. Epub 2005 Aug 22.PMID: 16115831.</a:t>
            </a:r>
            <a:r>
              <a:rPr lang="pt-BR" sz="1400" b="1">
                <a:latin typeface="Arial" pitchFamily="34" charset="0"/>
                <a:hlinkClick r:id="rId2"/>
              </a:rPr>
              <a:t>Free PMC Article</a:t>
            </a:r>
            <a:r>
              <a:rPr lang="pt-BR" sz="1400" b="1">
                <a:latin typeface="Arial" pitchFamily="34" charset="0"/>
              </a:rPr>
              <a:t>.</a:t>
            </a:r>
            <a:r>
              <a:rPr lang="pt-BR" sz="1400" u="sng">
                <a:latin typeface="Arial" pitchFamily="34" charset="0"/>
                <a:hlinkClick r:id="rId3"/>
              </a:rPr>
              <a:t>Similar articles</a:t>
            </a:r>
            <a:endParaRPr lang="pt-BR" sz="1400" u="sng">
              <a:latin typeface="Arial" pitchFamily="34" charset="0"/>
            </a:endParaRPr>
          </a:p>
        </p:txBody>
      </p:sp>
      <p:sp>
        <p:nvSpPr>
          <p:cNvPr id="59399" name="Rectangle 7"/>
          <p:cNvSpPr>
            <a:spLocks noChangeArrowheads="1"/>
          </p:cNvSpPr>
          <p:nvPr/>
        </p:nvSpPr>
        <p:spPr bwMode="auto">
          <a:xfrm>
            <a:off x="2430463" y="419100"/>
            <a:ext cx="7862887"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Ces</a:t>
            </a:r>
            <a:r>
              <a:rPr lang="pt-BR" sz="2700" b="1">
                <a:solidFill>
                  <a:srgbClr val="0000FF"/>
                </a:solidFill>
                <a:latin typeface="Lucida Sans Unicode"/>
              </a:rPr>
              <a:t>á</a:t>
            </a:r>
            <a:r>
              <a:rPr lang="pt-BR" sz="2700" b="1">
                <a:solidFill>
                  <a:srgbClr val="0000FF"/>
                </a:solidFill>
                <a:latin typeface="Lato" pitchFamily="34" charset="0"/>
              </a:rPr>
              <a:t>rea Eletiva e Morbidade Respirat</a:t>
            </a:r>
            <a:r>
              <a:rPr lang="pt-BR" sz="2700" b="1">
                <a:solidFill>
                  <a:srgbClr val="0000FF"/>
                </a:solidFill>
                <a:latin typeface="Lucida Sans Unicode"/>
              </a:rPr>
              <a:t>ó</a:t>
            </a:r>
            <a:r>
              <a:rPr lang="pt-BR" sz="2700" b="1">
                <a:solidFill>
                  <a:srgbClr val="0000FF"/>
                </a:solidFill>
                <a:latin typeface="Lato" pitchFamily="34" charset="0"/>
              </a:rPr>
              <a:t>ria Neonatal</a:t>
            </a:r>
          </a:p>
          <a:p>
            <a:pPr algn="ctr" eaLnBrk="0" hangingPunct="0"/>
            <a:r>
              <a:rPr lang="pt-BR" sz="1300">
                <a:solidFill>
                  <a:srgbClr val="424242"/>
                </a:solidFill>
                <a:latin typeface="Source Sans Pro"/>
              </a:rPr>
              <a:t>Paulo Roberto Margotto.</a:t>
            </a:r>
            <a:br>
              <a:rPr lang="pt-BR" sz="1300">
                <a:solidFill>
                  <a:srgbClr val="424242"/>
                </a:solidFill>
                <a:latin typeface="Source Sans Pro"/>
              </a:rPr>
            </a:br>
            <a:r>
              <a:rPr lang="pt-BR" sz="1300">
                <a:solidFill>
                  <a:srgbClr val="424242"/>
                </a:solidFill>
                <a:latin typeface="Source Sans Pro"/>
              </a:rPr>
              <a:t>Prof. Do Curso de Medicina da e</a:t>
            </a:r>
            <a:r>
              <a:rPr lang="pt-BR" sz="1300">
                <a:solidFill>
                  <a:srgbClr val="424242"/>
                </a:solidFill>
                <a:latin typeface="Lucida Sans Unicode"/>
              </a:rPr>
              <a:t> </a:t>
            </a:r>
            <a:r>
              <a:rPr lang="pt-BR" sz="1300">
                <a:solidFill>
                  <a:srgbClr val="424242"/>
                </a:solidFill>
                <a:latin typeface="Source Sans Pro"/>
              </a:rPr>
              <a:t>Escola Superior de Ciências da Sa</a:t>
            </a:r>
            <a:r>
              <a:rPr lang="pt-BR" sz="1300">
                <a:solidFill>
                  <a:srgbClr val="424242"/>
                </a:solidFill>
                <a:latin typeface="Lucida Sans Unicode"/>
              </a:rPr>
              <a:t>ú</a:t>
            </a:r>
            <a:r>
              <a:rPr lang="pt-BR" sz="1300">
                <a:solidFill>
                  <a:srgbClr val="424242"/>
                </a:solidFill>
                <a:latin typeface="Source Sans Pro"/>
              </a:rPr>
              <a:t>de (ESCS/SES/DF).</a:t>
            </a:r>
            <a:r>
              <a:rPr lang="pt-BR" sz="1300">
                <a:solidFill>
                  <a:srgbClr val="424242"/>
                </a:solidFill>
                <a:latin typeface="Lucida Sans Unicode"/>
              </a:rPr>
              <a:t> </a:t>
            </a:r>
            <a:r>
              <a:rPr lang="pt-BR" sz="1300">
                <a:solidFill>
                  <a:srgbClr val="424242"/>
                </a:solidFill>
                <a:latin typeface="Source Sans Pro"/>
              </a:rPr>
              <a:t/>
            </a:r>
            <a:br>
              <a:rPr lang="pt-BR" sz="1300">
                <a:solidFill>
                  <a:srgbClr val="424242"/>
                </a:solidFill>
                <a:latin typeface="Source Sans Pro"/>
              </a:rPr>
            </a:br>
            <a:r>
              <a:rPr lang="pt-BR" sz="1300">
                <a:solidFill>
                  <a:srgbClr val="424242"/>
                </a:solidFill>
                <a:latin typeface="Source Sans Pro"/>
              </a:rPr>
              <a:t>Jornada de m</a:t>
            </a:r>
            <a:r>
              <a:rPr lang="pt-BR" sz="1300">
                <a:solidFill>
                  <a:srgbClr val="424242"/>
                </a:solidFill>
                <a:latin typeface="Lucida Sans Unicode"/>
              </a:rPr>
              <a:t>é</a:t>
            </a:r>
            <a:r>
              <a:rPr lang="pt-BR" sz="1300">
                <a:solidFill>
                  <a:srgbClr val="424242"/>
                </a:solidFill>
                <a:latin typeface="Source Sans Pro"/>
              </a:rPr>
              <a:t>dicos Residentes do Hospital Regional</a:t>
            </a:r>
            <a:r>
              <a:rPr lang="pt-BR" sz="1300">
                <a:solidFill>
                  <a:srgbClr val="424242"/>
                </a:solidFill>
                <a:latin typeface="Lucida Sans Unicode"/>
              </a:rPr>
              <a:t> </a:t>
            </a:r>
            <a:r>
              <a:rPr lang="pt-BR" sz="1300">
                <a:solidFill>
                  <a:srgbClr val="424242"/>
                </a:solidFill>
                <a:latin typeface="Source Sans Pro"/>
              </a:rPr>
              <a:t>da Asa Sul /SES/DF</a:t>
            </a:r>
            <a:endParaRPr lang="pt-BR">
              <a:solidFill>
                <a:srgbClr val="78909C"/>
              </a:solidFill>
            </a:endParaRPr>
          </a:p>
        </p:txBody>
      </p:sp>
      <p:pic>
        <p:nvPicPr>
          <p:cNvPr id="59400" name="Picture 8" descr="ppt">
            <a:hlinkClick r:id="rId4" tooltip="Cesarea Eletiv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477500" y="377825"/>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9401" name="AutoShape 9"/>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idx="4294967295"/>
          </p:nvPr>
        </p:nvSpPr>
        <p:spPr bwMode="auto">
          <a:xfrm>
            <a:off x="1776413" y="0"/>
            <a:ext cx="10415587" cy="14843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sp>
        <p:nvSpPr>
          <p:cNvPr id="60419" name="Rectangle 3"/>
          <p:cNvSpPr>
            <a:spLocks noGrp="1" noChangeArrowheads="1"/>
          </p:cNvSpPr>
          <p:nvPr>
            <p:ph type="body" idx="4294967295"/>
          </p:nvPr>
        </p:nvSpPr>
        <p:spPr>
          <a:xfrm>
            <a:off x="0" y="1257300"/>
            <a:ext cx="12192000" cy="4835525"/>
          </a:xfrm>
        </p:spPr>
        <p:txBody>
          <a:bodyPr/>
          <a:lstStyle/>
          <a:p>
            <a:pPr marL="0" indent="0" algn="ctr">
              <a:lnSpc>
                <a:spcPct val="90000"/>
              </a:lnSpc>
              <a:buClr>
                <a:srgbClr val="FF3300"/>
              </a:buClr>
              <a:buFont typeface="Wingdings" pitchFamily="2" charset="2"/>
              <a:buChar char="v"/>
            </a:pPr>
            <a:r>
              <a:rPr lang="pt-BR" sz="2300" smtClean="0">
                <a:sym typeface="Symbol" pitchFamily="18" charset="2"/>
              </a:rPr>
              <a:t> Betametasona pré-natal e SDR após CE</a:t>
            </a:r>
          </a:p>
          <a:p>
            <a:pPr marL="0" indent="0" algn="ctr">
              <a:lnSpc>
                <a:spcPct val="90000"/>
              </a:lnSpc>
              <a:buClr>
                <a:srgbClr val="FF3300"/>
              </a:buClr>
              <a:buFont typeface="Wingdings 3" pitchFamily="18" charset="2"/>
              <a:buNone/>
            </a:pPr>
            <a:r>
              <a:rPr lang="pt-BR" sz="2300" smtClean="0">
                <a:sym typeface="Symbol" pitchFamily="18" charset="2"/>
              </a:rPr>
              <a:t>Stutcfield P e cl (2005)</a:t>
            </a:r>
          </a:p>
          <a:p>
            <a:pPr marL="0" indent="0">
              <a:lnSpc>
                <a:spcPct val="90000"/>
              </a:lnSpc>
              <a:buClr>
                <a:srgbClr val="FF3300"/>
              </a:buClr>
              <a:buFont typeface="Wingdings" pitchFamily="2" charset="2"/>
              <a:buChar char="v"/>
            </a:pPr>
            <a:r>
              <a:rPr lang="pt-BR" sz="2300" smtClean="0">
                <a:sym typeface="Symbol" pitchFamily="18" charset="2"/>
              </a:rPr>
              <a:t> Resultados:</a:t>
            </a:r>
          </a:p>
          <a:p>
            <a:pPr marL="0" indent="0" algn="ctr">
              <a:lnSpc>
                <a:spcPct val="90000"/>
              </a:lnSpc>
              <a:buClr>
                <a:srgbClr val="FF3300"/>
              </a:buClr>
              <a:buFont typeface="Wingdings" pitchFamily="2" charset="2"/>
              <a:buChar char="v"/>
            </a:pPr>
            <a:r>
              <a:rPr lang="pt-BR" sz="2300" smtClean="0">
                <a:sym typeface="Symbol" pitchFamily="18" charset="2"/>
              </a:rPr>
              <a:t> </a:t>
            </a:r>
            <a:r>
              <a:rPr lang="pt-BR" sz="2300" b="1" smtClean="0">
                <a:sym typeface="Symbol" pitchFamily="18" charset="2"/>
              </a:rPr>
              <a:t>Incidência de admissão na UTI com SDR</a:t>
            </a:r>
            <a:r>
              <a:rPr lang="pt-BR" sz="2300" smtClean="0">
                <a:sym typeface="Symbol" pitchFamily="18" charset="2"/>
              </a:rPr>
              <a:t>:</a:t>
            </a:r>
          </a:p>
          <a:p>
            <a:pPr marL="0" indent="0">
              <a:lnSpc>
                <a:spcPct val="90000"/>
              </a:lnSpc>
              <a:buClr>
                <a:srgbClr val="FF3300"/>
              </a:buClr>
              <a:buFont typeface="Wingdings 3" pitchFamily="18" charset="2"/>
              <a:buNone/>
            </a:pPr>
            <a:r>
              <a:rPr lang="pt-BR" sz="2300" smtClean="0">
                <a:sym typeface="Symbol" pitchFamily="18" charset="2"/>
              </a:rPr>
              <a:t>	RR = 0,46 (IC 95% : 0,23 – 0,93)</a:t>
            </a:r>
          </a:p>
          <a:p>
            <a:pPr marL="0" indent="0">
              <a:lnSpc>
                <a:spcPct val="90000"/>
              </a:lnSpc>
              <a:buClr>
                <a:srgbClr val="FF3300"/>
              </a:buClr>
              <a:buFont typeface="Wingdings 3" pitchFamily="18" charset="2"/>
              <a:buNone/>
            </a:pPr>
            <a:r>
              <a:rPr lang="pt-BR" sz="2300" smtClean="0">
                <a:sym typeface="Symbol" pitchFamily="18" charset="2"/>
              </a:rPr>
              <a:t>	(5,10% : controle x 2,4 % tratado: p &lt; 0,02</a:t>
            </a:r>
          </a:p>
          <a:p>
            <a:pPr marL="0" indent="0" algn="ctr">
              <a:lnSpc>
                <a:spcPct val="90000"/>
              </a:lnSpc>
              <a:buClr>
                <a:srgbClr val="FF3300"/>
              </a:buClr>
              <a:buFont typeface="Wingdings" pitchFamily="2" charset="2"/>
              <a:buChar char="v"/>
            </a:pPr>
            <a:r>
              <a:rPr lang="pt-BR" sz="2300" smtClean="0">
                <a:sym typeface="Symbol" pitchFamily="18" charset="2"/>
              </a:rPr>
              <a:t> Incidência de TTRN </a:t>
            </a:r>
          </a:p>
          <a:p>
            <a:pPr marL="0" indent="0">
              <a:lnSpc>
                <a:spcPct val="90000"/>
              </a:lnSpc>
              <a:buClr>
                <a:srgbClr val="FF3300"/>
              </a:buClr>
              <a:buFont typeface="Wingdings 3" pitchFamily="18" charset="2"/>
              <a:buNone/>
            </a:pPr>
            <a:r>
              <a:rPr lang="pt-BR" sz="2300" smtClean="0">
                <a:sym typeface="Symbol" pitchFamily="18" charset="2"/>
              </a:rPr>
              <a:t>	RR = 0,54 (IC 95%: 0,26 – 1,12)</a:t>
            </a:r>
          </a:p>
          <a:p>
            <a:pPr marL="0" indent="0">
              <a:lnSpc>
                <a:spcPct val="90000"/>
              </a:lnSpc>
              <a:buClr>
                <a:srgbClr val="FF3300"/>
              </a:buClr>
              <a:buFont typeface="Wingdings 3" pitchFamily="18" charset="2"/>
              <a:buNone/>
            </a:pPr>
            <a:r>
              <a:rPr lang="pt-BR" sz="2300" smtClean="0">
                <a:sym typeface="Symbol" pitchFamily="18" charset="2"/>
              </a:rPr>
              <a:t>	(4% controle x 2,1: tratado)</a:t>
            </a:r>
          </a:p>
          <a:p>
            <a:pPr marL="0" indent="0" algn="ctr">
              <a:lnSpc>
                <a:spcPct val="90000"/>
              </a:lnSpc>
              <a:buClr>
                <a:srgbClr val="FF3300"/>
              </a:buClr>
              <a:buFont typeface="Wingdings" pitchFamily="2" charset="2"/>
              <a:buChar char="v"/>
            </a:pPr>
            <a:r>
              <a:rPr lang="pt-BR" sz="2300" smtClean="0">
                <a:sym typeface="Symbol" pitchFamily="18" charset="2"/>
              </a:rPr>
              <a:t> Incidência de SDR:</a:t>
            </a:r>
          </a:p>
          <a:p>
            <a:pPr marL="0" indent="0">
              <a:lnSpc>
                <a:spcPct val="90000"/>
              </a:lnSpc>
              <a:buClr>
                <a:srgbClr val="FF3300"/>
              </a:buClr>
              <a:buFont typeface="Wingdings 3" pitchFamily="18" charset="2"/>
              <a:buNone/>
            </a:pPr>
            <a:r>
              <a:rPr lang="pt-BR" sz="2300" smtClean="0">
                <a:sym typeface="Symbol" pitchFamily="18" charset="2"/>
              </a:rPr>
              <a:t>	RR = 0,21 ( IC 95%: 0,03 – 1,32)</a:t>
            </a:r>
          </a:p>
          <a:p>
            <a:pPr marL="0" indent="0">
              <a:lnSpc>
                <a:spcPct val="90000"/>
              </a:lnSpc>
              <a:buClr>
                <a:srgbClr val="FF3300"/>
              </a:buClr>
              <a:buFont typeface="Wingdings 3" pitchFamily="18" charset="2"/>
              <a:buNone/>
            </a:pPr>
            <a:r>
              <a:rPr lang="pt-BR" sz="2300" smtClean="0">
                <a:sym typeface="Symbol" pitchFamily="18" charset="2"/>
              </a:rPr>
              <a:t>	(1,1%: controle x 0,2%: tratado)</a:t>
            </a:r>
          </a:p>
        </p:txBody>
      </p:sp>
      <p:sp>
        <p:nvSpPr>
          <p:cNvPr id="60421" name="AutoShape 5"/>
          <p:cNvSpPr>
            <a:spLocks noChangeArrowheads="1"/>
          </p:cNvSpPr>
          <p:nvPr/>
        </p:nvSpPr>
        <p:spPr bwMode="auto">
          <a:xfrm>
            <a:off x="11441113" y="5853113"/>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bwMode="auto">
          <a:xfrm>
            <a:off x="1776413" y="188913"/>
            <a:ext cx="10415587"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sp>
        <p:nvSpPr>
          <p:cNvPr id="61443" name="Rectangle 3"/>
          <p:cNvSpPr>
            <a:spLocks noGrp="1" noChangeArrowheads="1"/>
          </p:cNvSpPr>
          <p:nvPr>
            <p:ph type="body" idx="4294967295"/>
          </p:nvPr>
        </p:nvSpPr>
        <p:spPr>
          <a:xfrm>
            <a:off x="0" y="1412875"/>
            <a:ext cx="12192000" cy="4835525"/>
          </a:xfrm>
        </p:spPr>
        <p:txBody>
          <a:bodyPr/>
          <a:lstStyle/>
          <a:p>
            <a:pPr marL="0" indent="0" algn="ctr">
              <a:lnSpc>
                <a:spcPct val="140000"/>
              </a:lnSpc>
              <a:buClr>
                <a:srgbClr val="FF3300"/>
              </a:buClr>
              <a:buFont typeface="Wingdings" pitchFamily="2" charset="2"/>
              <a:buChar char="v"/>
            </a:pPr>
            <a:r>
              <a:rPr lang="pt-BR" sz="2300" smtClean="0">
                <a:sym typeface="Symbol" pitchFamily="18" charset="2"/>
              </a:rPr>
              <a:t> Betametasona pré-natal e SDR após CE</a:t>
            </a:r>
          </a:p>
          <a:p>
            <a:pPr marL="0" indent="0" algn="ctr">
              <a:lnSpc>
                <a:spcPct val="140000"/>
              </a:lnSpc>
              <a:buClr>
                <a:srgbClr val="FF3300"/>
              </a:buClr>
              <a:buFont typeface="Wingdings 3" pitchFamily="18" charset="2"/>
              <a:buNone/>
            </a:pPr>
            <a:r>
              <a:rPr lang="pt-BR" sz="2300" smtClean="0">
                <a:sym typeface="Symbol" pitchFamily="18" charset="2"/>
              </a:rPr>
              <a:t>Stutcfield P e cl (2005)</a:t>
            </a:r>
          </a:p>
          <a:p>
            <a:pPr marL="0" indent="0">
              <a:lnSpc>
                <a:spcPct val="140000"/>
              </a:lnSpc>
              <a:buClr>
                <a:srgbClr val="FF3300"/>
              </a:buClr>
              <a:buFont typeface="Wingdings" pitchFamily="2" charset="2"/>
              <a:buChar char="v"/>
            </a:pPr>
            <a:r>
              <a:rPr lang="pt-BR" sz="2300" smtClean="0">
                <a:sym typeface="Symbol" pitchFamily="18" charset="2"/>
              </a:rPr>
              <a:t> Conclusões:</a:t>
            </a:r>
          </a:p>
          <a:p>
            <a:pPr marL="0" indent="0" algn="ctr">
              <a:lnSpc>
                <a:spcPct val="140000"/>
              </a:lnSpc>
              <a:buClr>
                <a:srgbClr val="FF3300"/>
              </a:buClr>
              <a:buFont typeface="Wingdings" pitchFamily="2" charset="2"/>
              <a:buChar char="v"/>
            </a:pPr>
            <a:r>
              <a:rPr lang="pt-BR" sz="2300" smtClean="0">
                <a:sym typeface="Symbol" pitchFamily="18" charset="2"/>
              </a:rPr>
              <a:t> o uso da betametasona  a SDR no RN a termo (mais de 50%)</a:t>
            </a:r>
          </a:p>
          <a:p>
            <a:pPr marL="0" indent="0">
              <a:lnSpc>
                <a:spcPct val="140000"/>
              </a:lnSpc>
              <a:buClr>
                <a:srgbClr val="FF3300"/>
              </a:buClr>
              <a:buFont typeface="Wingdings" pitchFamily="2" charset="2"/>
              <a:buChar char="v"/>
            </a:pPr>
            <a:r>
              <a:rPr lang="pt-BR" sz="2300" smtClean="0">
                <a:sym typeface="Symbol" pitchFamily="18" charset="2"/>
              </a:rPr>
              <a:t>  a admissão na UTI (a  é maior com o aumento da idade gestacional)</a:t>
            </a:r>
          </a:p>
          <a:p>
            <a:pPr marL="0" indent="0">
              <a:lnSpc>
                <a:spcPct val="140000"/>
              </a:lnSpc>
              <a:buClr>
                <a:srgbClr val="FF3300"/>
              </a:buClr>
              <a:buFont typeface="Wingdings" pitchFamily="2" charset="2"/>
              <a:buChar char="v"/>
            </a:pPr>
            <a:r>
              <a:rPr lang="pt-BR" sz="2300" smtClean="0">
                <a:sym typeface="Symbol" pitchFamily="18" charset="2"/>
              </a:rPr>
              <a:t>  a TTRN: é o 1º estudo que demonstra este fato </a:t>
            </a:r>
          </a:p>
        </p:txBody>
      </p:sp>
      <p:sp>
        <p:nvSpPr>
          <p:cNvPr id="61445" name="Text Box 5"/>
          <p:cNvSpPr txBox="1">
            <a:spLocks noChangeArrowheads="1"/>
          </p:cNvSpPr>
          <p:nvPr/>
        </p:nvSpPr>
        <p:spPr bwMode="auto">
          <a:xfrm>
            <a:off x="912813" y="5013325"/>
            <a:ext cx="10079037" cy="831850"/>
          </a:xfrm>
          <a:prstGeom prst="rect">
            <a:avLst/>
          </a:prstGeom>
          <a:gradFill rotWithShape="1">
            <a:gsLst>
              <a:gs pos="0">
                <a:srgbClr val="FF3300"/>
              </a:gs>
              <a:gs pos="100000">
                <a:srgbClr val="000000"/>
              </a:gs>
            </a:gsLst>
            <a:path path="shape">
              <a:fillToRect l="50000" t="50000" r="50000" b="50000"/>
            </a:path>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lnSpc>
                <a:spcPct val="90000"/>
              </a:lnSpc>
              <a:spcBef>
                <a:spcPct val="20000"/>
              </a:spcBef>
              <a:buClr>
                <a:srgbClr val="FF3300"/>
              </a:buClr>
              <a:buSzPct val="85000"/>
              <a:buFont typeface="Wingdings" pitchFamily="2" charset="2"/>
              <a:buNone/>
            </a:pPr>
            <a:r>
              <a:rPr lang="pt-BR" sz="2400">
                <a:solidFill>
                  <a:schemeClr val="bg2"/>
                </a:solidFill>
                <a:latin typeface="Arial" pitchFamily="34" charset="0"/>
                <a:sym typeface="Symbol" pitchFamily="18" charset="2"/>
              </a:rPr>
              <a:t>O esteróide pré-natal pode ajudar no </a:t>
            </a:r>
          </a:p>
          <a:p>
            <a:pPr algn="ctr">
              <a:lnSpc>
                <a:spcPct val="90000"/>
              </a:lnSpc>
              <a:spcBef>
                <a:spcPct val="20000"/>
              </a:spcBef>
              <a:buClr>
                <a:srgbClr val="FF3300"/>
              </a:buClr>
              <a:buSzPct val="85000"/>
              <a:buFont typeface="Wingdings" pitchFamily="2" charset="2"/>
              <a:buNone/>
            </a:pPr>
            <a:r>
              <a:rPr lang="pt-BR" sz="2400" i="1">
                <a:solidFill>
                  <a:schemeClr val="bg2"/>
                </a:solidFill>
                <a:latin typeface="Arial" pitchFamily="34" charset="0"/>
                <a:sym typeface="Symbol" pitchFamily="18" charset="2"/>
              </a:rPr>
              <a:t>clearance</a:t>
            </a:r>
            <a:r>
              <a:rPr lang="pt-BR" sz="2400">
                <a:solidFill>
                  <a:schemeClr val="bg2"/>
                </a:solidFill>
                <a:latin typeface="Arial" pitchFamily="34" charset="0"/>
                <a:sym typeface="Symbol" pitchFamily="18" charset="2"/>
              </a:rPr>
              <a:t> do líquido pulmonar</a:t>
            </a:r>
            <a:endParaRPr lang="pt-BR" sz="2400">
              <a:solidFill>
                <a:schemeClr val="bg2"/>
              </a:solidFill>
              <a:latin typeface="Arial" pitchFamily="34" charset="0"/>
            </a:endParaRPr>
          </a:p>
        </p:txBody>
      </p:sp>
      <p:sp>
        <p:nvSpPr>
          <p:cNvPr id="61446" name="AutoShape 6"/>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bwMode="auto">
          <a:xfrm>
            <a:off x="1776413" y="0"/>
            <a:ext cx="10415587" cy="14843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sp>
        <p:nvSpPr>
          <p:cNvPr id="62468" name="Text Box 5"/>
          <p:cNvSpPr txBox="1">
            <a:spLocks noChangeArrowheads="1"/>
          </p:cNvSpPr>
          <p:nvPr/>
        </p:nvSpPr>
        <p:spPr bwMode="auto">
          <a:xfrm>
            <a:off x="528638" y="1989138"/>
            <a:ext cx="11518900" cy="1331912"/>
          </a:xfrm>
          <a:prstGeom prst="rect">
            <a:avLst/>
          </a:prstGeom>
          <a:gradFill rotWithShape="1">
            <a:gsLst>
              <a:gs pos="0">
                <a:srgbClr val="FF3300"/>
              </a:gs>
              <a:gs pos="100000">
                <a:srgbClr val="000000"/>
              </a:gs>
            </a:gsLst>
            <a:path path="shape">
              <a:fillToRect l="50000" t="50000" r="50000" b="50000"/>
            </a:path>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lnSpc>
                <a:spcPct val="90000"/>
              </a:lnSpc>
              <a:spcBef>
                <a:spcPct val="20000"/>
              </a:spcBef>
              <a:buClr>
                <a:srgbClr val="FF3300"/>
              </a:buClr>
              <a:buSzPct val="85000"/>
              <a:buFont typeface="Wingdings" pitchFamily="2" charset="2"/>
              <a:buNone/>
            </a:pPr>
            <a:r>
              <a:rPr lang="pt-BR" sz="2600">
                <a:solidFill>
                  <a:schemeClr val="bg2"/>
                </a:solidFill>
                <a:latin typeface="Arial" pitchFamily="34" charset="0"/>
                <a:sym typeface="Symbol" pitchFamily="18" charset="2"/>
              </a:rPr>
              <a:t>No Trabalho de parto e nascimento: </a:t>
            </a:r>
          </a:p>
          <a:p>
            <a:pPr>
              <a:lnSpc>
                <a:spcPct val="90000"/>
              </a:lnSpc>
              <a:spcBef>
                <a:spcPct val="20000"/>
              </a:spcBef>
              <a:buClr>
                <a:srgbClr val="FF3300"/>
              </a:buClr>
              <a:buSzPct val="85000"/>
              <a:buFont typeface="Wingdings" pitchFamily="2" charset="2"/>
              <a:buChar char="v"/>
            </a:pPr>
            <a:r>
              <a:rPr lang="pt-BR" sz="2600">
                <a:solidFill>
                  <a:schemeClr val="bg2"/>
                </a:solidFill>
                <a:latin typeface="Arial" pitchFamily="34" charset="0"/>
              </a:rPr>
              <a:t> desvio da secreção ativa cloreto e fluido</a:t>
            </a:r>
          </a:p>
          <a:p>
            <a:pPr>
              <a:lnSpc>
                <a:spcPct val="90000"/>
              </a:lnSpc>
              <a:spcBef>
                <a:spcPct val="20000"/>
              </a:spcBef>
              <a:buClr>
                <a:srgbClr val="FF3300"/>
              </a:buClr>
              <a:buSzPct val="85000"/>
              <a:buFont typeface="Wingdings" pitchFamily="2" charset="2"/>
              <a:buChar char="v"/>
            </a:pPr>
            <a:r>
              <a:rPr lang="pt-BR" sz="2600">
                <a:solidFill>
                  <a:schemeClr val="bg2"/>
                </a:solidFill>
                <a:latin typeface="Arial" pitchFamily="34" charset="0"/>
              </a:rPr>
              <a:t> Absorção ativa de sódio e fluidos no pulmão maduro</a:t>
            </a:r>
          </a:p>
        </p:txBody>
      </p:sp>
      <p:sp>
        <p:nvSpPr>
          <p:cNvPr id="62469" name="Text Box 7"/>
          <p:cNvSpPr txBox="1">
            <a:spLocks noChangeArrowheads="1"/>
          </p:cNvSpPr>
          <p:nvPr/>
        </p:nvSpPr>
        <p:spPr bwMode="auto">
          <a:xfrm>
            <a:off x="719138" y="3933825"/>
            <a:ext cx="3744912" cy="485775"/>
          </a:xfrm>
          <a:prstGeom prst="rect">
            <a:avLst/>
          </a:prstGeom>
          <a:gradFill rotWithShape="1">
            <a:gsLst>
              <a:gs pos="0">
                <a:srgbClr val="FF3300"/>
              </a:gs>
              <a:gs pos="100000">
                <a:srgbClr val="000000"/>
              </a:gs>
            </a:gsLst>
            <a:path path="shape">
              <a:fillToRect l="50000" t="50000" r="50000" b="50000"/>
            </a:path>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lnSpc>
                <a:spcPct val="90000"/>
              </a:lnSpc>
              <a:spcBef>
                <a:spcPct val="20000"/>
              </a:spcBef>
              <a:buClr>
                <a:srgbClr val="FF3300"/>
              </a:buClr>
              <a:buSzPct val="85000"/>
              <a:buFont typeface="Wingdings" pitchFamily="2" charset="2"/>
              <a:buNone/>
            </a:pPr>
            <a:r>
              <a:rPr lang="pt-BR" sz="2800">
                <a:solidFill>
                  <a:schemeClr val="bg2"/>
                </a:solidFill>
                <a:latin typeface="Arial" pitchFamily="34" charset="0"/>
                <a:sym typeface="Symbol" pitchFamily="18" charset="2"/>
              </a:rPr>
              <a:t>Estresse </a:t>
            </a:r>
            <a:endParaRPr lang="pt-BR" sz="2800">
              <a:solidFill>
                <a:schemeClr val="bg2"/>
              </a:solidFill>
              <a:latin typeface="Arial" pitchFamily="34" charset="0"/>
            </a:endParaRPr>
          </a:p>
        </p:txBody>
      </p:sp>
      <p:sp>
        <p:nvSpPr>
          <p:cNvPr id="62470" name="Text Box 8"/>
          <p:cNvSpPr txBox="1">
            <a:spLocks noChangeArrowheads="1"/>
          </p:cNvSpPr>
          <p:nvPr/>
        </p:nvSpPr>
        <p:spPr bwMode="auto">
          <a:xfrm>
            <a:off x="7632700" y="3933825"/>
            <a:ext cx="3744913" cy="485775"/>
          </a:xfrm>
          <a:prstGeom prst="rect">
            <a:avLst/>
          </a:prstGeom>
          <a:gradFill rotWithShape="1">
            <a:gsLst>
              <a:gs pos="0">
                <a:srgbClr val="FF3300"/>
              </a:gs>
              <a:gs pos="100000">
                <a:srgbClr val="000000"/>
              </a:gs>
            </a:gsLst>
            <a:path path="shape">
              <a:fillToRect l="50000" t="50000" r="50000" b="50000"/>
            </a:path>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lnSpc>
                <a:spcPct val="90000"/>
              </a:lnSpc>
              <a:spcBef>
                <a:spcPct val="20000"/>
              </a:spcBef>
              <a:buClr>
                <a:srgbClr val="FF3300"/>
              </a:buClr>
              <a:buSzPct val="85000"/>
              <a:buFont typeface="Wingdings" pitchFamily="2" charset="2"/>
              <a:buNone/>
            </a:pPr>
            <a:r>
              <a:rPr lang="pt-BR" sz="2800">
                <a:solidFill>
                  <a:schemeClr val="bg2"/>
                </a:solidFill>
                <a:latin typeface="Arial" pitchFamily="34" charset="0"/>
                <a:sym typeface="Symbol" pitchFamily="18" charset="2"/>
              </a:rPr>
              <a:t>Esteróide</a:t>
            </a:r>
            <a:endParaRPr lang="pt-BR" sz="2800">
              <a:solidFill>
                <a:schemeClr val="bg2"/>
              </a:solidFill>
              <a:latin typeface="Arial" pitchFamily="34" charset="0"/>
            </a:endParaRPr>
          </a:p>
        </p:txBody>
      </p:sp>
      <p:sp>
        <p:nvSpPr>
          <p:cNvPr id="62471" name="Text Box 9"/>
          <p:cNvSpPr txBox="1">
            <a:spLocks noChangeArrowheads="1"/>
          </p:cNvSpPr>
          <p:nvPr/>
        </p:nvSpPr>
        <p:spPr bwMode="auto">
          <a:xfrm>
            <a:off x="527050" y="5300663"/>
            <a:ext cx="10560050" cy="485775"/>
          </a:xfrm>
          <a:prstGeom prst="rect">
            <a:avLst/>
          </a:prstGeom>
          <a:gradFill rotWithShape="1">
            <a:gsLst>
              <a:gs pos="0">
                <a:srgbClr val="FF3300"/>
              </a:gs>
              <a:gs pos="100000">
                <a:srgbClr val="000000"/>
              </a:gs>
            </a:gsLst>
            <a:path path="shape">
              <a:fillToRect l="50000" t="50000" r="50000" b="50000"/>
            </a:path>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lnSpc>
                <a:spcPct val="90000"/>
              </a:lnSpc>
              <a:spcBef>
                <a:spcPct val="20000"/>
              </a:spcBef>
              <a:buClr>
                <a:srgbClr val="FF3300"/>
              </a:buClr>
              <a:buSzPct val="85000"/>
              <a:buFont typeface="Wingdings" pitchFamily="2" charset="2"/>
              <a:buNone/>
            </a:pPr>
            <a:r>
              <a:rPr lang="pt-BR" sz="2800">
                <a:solidFill>
                  <a:schemeClr val="bg2"/>
                </a:solidFill>
                <a:latin typeface="Arial" pitchFamily="34" charset="0"/>
                <a:sym typeface="Symbol" pitchFamily="18" charset="2"/>
              </a:rPr>
              <a:t>Cesárea eletiva : rompe este processo</a:t>
            </a:r>
            <a:endParaRPr lang="pt-BR" sz="2800">
              <a:solidFill>
                <a:schemeClr val="bg2"/>
              </a:solidFill>
              <a:latin typeface="Arial" pitchFamily="34" charset="0"/>
            </a:endParaRPr>
          </a:p>
        </p:txBody>
      </p:sp>
      <p:sp>
        <p:nvSpPr>
          <p:cNvPr id="46090" name="AutoShape 10"/>
          <p:cNvSpPr>
            <a:spLocks noChangeArrowheads="1"/>
          </p:cNvSpPr>
          <p:nvPr/>
        </p:nvSpPr>
        <p:spPr bwMode="auto">
          <a:xfrm>
            <a:off x="5040313" y="3573463"/>
            <a:ext cx="2114550" cy="935037"/>
          </a:xfrm>
          <a:custGeom>
            <a:avLst/>
            <a:gdLst>
              <a:gd name="G0" fmla="+- 6480 0 0"/>
              <a:gd name="G1" fmla="+- 8640 0 0"/>
              <a:gd name="G2" fmla="+- 6171 0 0"/>
              <a:gd name="G3" fmla="+- 21600 0 6480"/>
              <a:gd name="G4" fmla="+- 21600 0 8640"/>
              <a:gd name="G5" fmla="*/ G0 21600 G3"/>
              <a:gd name="G6" fmla="*/ G1 21600 G3"/>
              <a:gd name="G7" fmla="*/ G2 G3 21600"/>
              <a:gd name="G8" fmla="*/ 10800 21600 G3"/>
              <a:gd name="G9" fmla="*/ G4 21600 G3"/>
              <a:gd name="G10" fmla="+- 21600 0 G7"/>
              <a:gd name="G11" fmla="+- G5 0 G8"/>
              <a:gd name="G12" fmla="+- G6 0 G8"/>
              <a:gd name="G13" fmla="*/ G12 G7 G11"/>
              <a:gd name="G14" fmla="+- 21600 0 G13"/>
              <a:gd name="G15" fmla="+- G0 0 10800"/>
              <a:gd name="G16" fmla="+- G1 0 10800"/>
              <a:gd name="G17" fmla="*/ G2 G16 G15"/>
              <a:gd name="T0" fmla="*/ 10800 w 21600"/>
              <a:gd name="T1" fmla="*/ 0 h 21600"/>
              <a:gd name="T2" fmla="*/ 0 w 21600"/>
              <a:gd name="T3" fmla="*/ 15429 h 21600"/>
              <a:gd name="T4" fmla="*/ 10800 w 21600"/>
              <a:gd name="T5" fmla="*/ 18514 h 21600"/>
              <a:gd name="T6" fmla="*/ 21600 w 21600"/>
              <a:gd name="T7" fmla="*/ 15429 h 21600"/>
              <a:gd name="T8" fmla="*/ 17694720 60000 65536"/>
              <a:gd name="T9" fmla="*/ 11796480 60000 65536"/>
              <a:gd name="T10" fmla="*/ 5898240 60000 65536"/>
              <a:gd name="T11" fmla="*/ 0 60000 65536"/>
              <a:gd name="T12" fmla="*/ G13 w 21600"/>
              <a:gd name="T13" fmla="*/ G6 h 21600"/>
              <a:gd name="T14" fmla="*/ G14 w 21600"/>
              <a:gd name="T15" fmla="*/ G9 h 21600"/>
            </a:gdLst>
            <a:ahLst/>
            <a:cxnLst>
              <a:cxn ang="T8">
                <a:pos x="T0" y="T1"/>
              </a:cxn>
              <a:cxn ang="T9">
                <a:pos x="T2" y="T3"/>
              </a:cxn>
              <a:cxn ang="T10">
                <a:pos x="T4" y="T5"/>
              </a:cxn>
              <a:cxn ang="T11">
                <a:pos x="T6" y="T7"/>
              </a:cxn>
            </a:cxnLst>
            <a:rect l="T12" t="T13" r="T14" b="T15"/>
            <a:pathLst>
              <a:path w="21600" h="21600">
                <a:moveTo>
                  <a:pt x="10800" y="0"/>
                </a:moveTo>
                <a:lnTo>
                  <a:pt x="6480" y="6171"/>
                </a:lnTo>
                <a:lnTo>
                  <a:pt x="8640" y="6171"/>
                </a:lnTo>
                <a:lnTo>
                  <a:pt x="8640" y="12343"/>
                </a:lnTo>
                <a:lnTo>
                  <a:pt x="4320" y="12343"/>
                </a:lnTo>
                <a:lnTo>
                  <a:pt x="4320" y="9257"/>
                </a:lnTo>
                <a:lnTo>
                  <a:pt x="0" y="15429"/>
                </a:lnTo>
                <a:lnTo>
                  <a:pt x="4320" y="21600"/>
                </a:lnTo>
                <a:lnTo>
                  <a:pt x="4320" y="18514"/>
                </a:lnTo>
                <a:lnTo>
                  <a:pt x="17280" y="18514"/>
                </a:lnTo>
                <a:lnTo>
                  <a:pt x="17280" y="21600"/>
                </a:lnTo>
                <a:lnTo>
                  <a:pt x="21600" y="15429"/>
                </a:lnTo>
                <a:lnTo>
                  <a:pt x="17280" y="9257"/>
                </a:lnTo>
                <a:lnTo>
                  <a:pt x="17280" y="12343"/>
                </a:lnTo>
                <a:lnTo>
                  <a:pt x="12960" y="12343"/>
                </a:lnTo>
                <a:lnTo>
                  <a:pt x="12960" y="6171"/>
                </a:lnTo>
                <a:lnTo>
                  <a:pt x="15120" y="6171"/>
                </a:lnTo>
                <a:close/>
              </a:path>
            </a:pathLst>
          </a:custGeom>
          <a:gradFill rotWithShape="1">
            <a:gsLst>
              <a:gs pos="0">
                <a:schemeClr val="accent2"/>
              </a:gs>
              <a:gs pos="100000">
                <a:schemeClr val="accent2">
                  <a:gamma/>
                  <a:shade val="0"/>
                  <a:invGamma/>
                </a:schemeClr>
              </a:gs>
            </a:gsLst>
            <a:lin ang="5400000" scaled="1"/>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pt-BR">
              <a:latin typeface="Arial" charset="0"/>
              <a:cs typeface="+mn-cs"/>
            </a:endParaRPr>
          </a:p>
        </p:txBody>
      </p:sp>
      <p:sp>
        <p:nvSpPr>
          <p:cNvPr id="62473" name="AutoShape 9"/>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idx="4294967295"/>
          </p:nvPr>
        </p:nvSpPr>
        <p:spPr bwMode="auto">
          <a:xfrm>
            <a:off x="1776413" y="0"/>
            <a:ext cx="10415587" cy="14843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sp>
        <p:nvSpPr>
          <p:cNvPr id="63491" name="Rectangle 3"/>
          <p:cNvSpPr>
            <a:spLocks noGrp="1" noChangeArrowheads="1"/>
          </p:cNvSpPr>
          <p:nvPr>
            <p:ph type="body" idx="4294967295"/>
          </p:nvPr>
        </p:nvSpPr>
        <p:spPr>
          <a:xfrm>
            <a:off x="0" y="1330325"/>
            <a:ext cx="12192000" cy="4114800"/>
          </a:xfrm>
        </p:spPr>
        <p:txBody>
          <a:bodyPr/>
          <a:lstStyle/>
          <a:p>
            <a:pPr marL="0" indent="0" algn="ctr">
              <a:lnSpc>
                <a:spcPct val="80000"/>
              </a:lnSpc>
              <a:buClr>
                <a:srgbClr val="FF3300"/>
              </a:buClr>
              <a:buFont typeface="Wingdings" pitchFamily="2" charset="2"/>
              <a:buChar char="v"/>
            </a:pPr>
            <a:r>
              <a:rPr lang="pt-BR" sz="2300" smtClean="0">
                <a:sym typeface="Symbol" pitchFamily="18" charset="2"/>
              </a:rPr>
              <a:t> Betametasona pré-natal e SDR após CE</a:t>
            </a:r>
          </a:p>
          <a:p>
            <a:pPr marL="0" indent="0" algn="ctr">
              <a:lnSpc>
                <a:spcPct val="80000"/>
              </a:lnSpc>
              <a:buClr>
                <a:srgbClr val="FF3300"/>
              </a:buClr>
              <a:buFont typeface="Wingdings 3" pitchFamily="18" charset="2"/>
              <a:buNone/>
            </a:pPr>
            <a:r>
              <a:rPr lang="pt-BR" sz="2300" smtClean="0">
                <a:sym typeface="Symbol" pitchFamily="18" charset="2"/>
              </a:rPr>
              <a:t>(Stutifield Ped 2005)</a:t>
            </a:r>
          </a:p>
          <a:p>
            <a:pPr marL="0" indent="0">
              <a:lnSpc>
                <a:spcPct val="80000"/>
              </a:lnSpc>
              <a:buClr>
                <a:srgbClr val="FF3300"/>
              </a:buClr>
              <a:buFont typeface="Wingdings" pitchFamily="2" charset="2"/>
              <a:buChar char="v"/>
            </a:pPr>
            <a:r>
              <a:rPr lang="pt-BR" sz="2300" smtClean="0">
                <a:sym typeface="Symbol" pitchFamily="18" charset="2"/>
              </a:rPr>
              <a:t>Conclusões:</a:t>
            </a:r>
          </a:p>
          <a:p>
            <a:pPr marL="457200" lvl="1" indent="0">
              <a:lnSpc>
                <a:spcPct val="80000"/>
              </a:lnSpc>
              <a:buClr>
                <a:srgbClr val="FF3300"/>
              </a:buClr>
              <a:buFont typeface="Wingdings" pitchFamily="2" charset="2"/>
              <a:buChar char="v"/>
            </a:pPr>
            <a:r>
              <a:rPr lang="pt-BR" smtClean="0">
                <a:sym typeface="Symbol" pitchFamily="18" charset="2"/>
              </a:rPr>
              <a:t>   CE &gt; 39 sem - ↓ a internação dos RN com SDR na UTI </a:t>
            </a:r>
          </a:p>
          <a:p>
            <a:pPr marL="457200" lvl="1" indent="0">
              <a:lnSpc>
                <a:spcPct val="80000"/>
              </a:lnSpc>
              <a:buClr>
                <a:srgbClr val="FF3300"/>
              </a:buClr>
              <a:buFont typeface="Wingdings" pitchFamily="2" charset="2"/>
              <a:buChar char="v"/>
            </a:pPr>
            <a:r>
              <a:rPr lang="pt-BR" smtClean="0">
                <a:sym typeface="Symbol" pitchFamily="18" charset="2"/>
              </a:rPr>
              <a:t> Na presença de fatores clínicos que influenciam na época da CE, considerar o uso de betametasona</a:t>
            </a:r>
          </a:p>
          <a:p>
            <a:pPr marL="457200" lvl="1" indent="0">
              <a:buClr>
                <a:srgbClr val="FF3300"/>
              </a:buClr>
              <a:buFont typeface="Wingdings" pitchFamily="2" charset="2"/>
              <a:buChar char="v"/>
            </a:pPr>
            <a:r>
              <a:rPr lang="pt-BR" b="1" u="sng" smtClean="0">
                <a:sym typeface="Symbol" pitchFamily="18" charset="2"/>
              </a:rPr>
              <a:t> </a:t>
            </a:r>
            <a:r>
              <a:rPr lang="pt-BR" b="1" smtClean="0">
                <a:sym typeface="Symbol" pitchFamily="18" charset="2"/>
              </a:rPr>
              <a:t>Indicação médica</a:t>
            </a:r>
            <a:r>
              <a:rPr lang="pt-BR" b="1" u="sng" smtClean="0">
                <a:sym typeface="Symbol" pitchFamily="18" charset="2"/>
              </a:rPr>
              <a:t>:</a:t>
            </a:r>
            <a:r>
              <a:rPr lang="pt-BR" smtClean="0">
                <a:sym typeface="Symbol" pitchFamily="18" charset="2"/>
              </a:rPr>
              <a:t> </a:t>
            </a:r>
          </a:p>
          <a:p>
            <a:pPr marL="457200" lvl="1" indent="0">
              <a:lnSpc>
                <a:spcPct val="80000"/>
              </a:lnSpc>
              <a:buClr>
                <a:srgbClr val="FF3300"/>
              </a:buClr>
              <a:buFont typeface="Verdana" pitchFamily="34" charset="0"/>
              <a:buNone/>
            </a:pPr>
            <a:r>
              <a:rPr lang="pt-BR" smtClean="0">
                <a:sym typeface="Symbol" pitchFamily="18" charset="2"/>
              </a:rPr>
              <a:t>aguardar o início do trabalho de parto pode resultar em cesárea de emergência com risco para a mãe e o RN</a:t>
            </a:r>
          </a:p>
          <a:p>
            <a:pPr marL="457200" lvl="1" indent="0">
              <a:lnSpc>
                <a:spcPct val="90000"/>
              </a:lnSpc>
              <a:buClr>
                <a:srgbClr val="FF3300"/>
              </a:buClr>
              <a:buFont typeface="Wingdings" pitchFamily="2" charset="2"/>
              <a:buChar char="v"/>
            </a:pPr>
            <a:r>
              <a:rPr lang="pt-BR" smtClean="0">
                <a:sym typeface="Symbol" pitchFamily="18" charset="2"/>
              </a:rPr>
              <a:t> </a:t>
            </a:r>
            <a:r>
              <a:rPr lang="pt-BR" b="1" smtClean="0">
                <a:sym typeface="Symbol" pitchFamily="18" charset="2"/>
              </a:rPr>
              <a:t>Fatores Sociais:</a:t>
            </a:r>
          </a:p>
          <a:p>
            <a:pPr marL="457200" lvl="1" indent="0">
              <a:lnSpc>
                <a:spcPct val="90000"/>
              </a:lnSpc>
              <a:buClr>
                <a:srgbClr val="FF3300"/>
              </a:buClr>
              <a:buFont typeface="Wingdings" pitchFamily="2" charset="2"/>
              <a:buChar char="v"/>
            </a:pPr>
            <a:r>
              <a:rPr lang="pt-BR" smtClean="0">
                <a:sym typeface="Symbol" pitchFamily="18" charset="2"/>
              </a:rPr>
              <a:t> Na decisão da mãe – esclarecê-la sobre o maior risco de admissão do RN com SDR na UTI</a:t>
            </a:r>
          </a:p>
          <a:p>
            <a:pPr marL="457200" lvl="1" indent="0">
              <a:lnSpc>
                <a:spcPct val="90000"/>
              </a:lnSpc>
              <a:buClr>
                <a:srgbClr val="FF3300"/>
              </a:buClr>
              <a:buFont typeface="Wingdings" pitchFamily="2" charset="2"/>
              <a:buChar char="v"/>
            </a:pPr>
            <a:r>
              <a:rPr lang="pt-BR" smtClean="0">
                <a:sym typeface="Symbol" pitchFamily="18" charset="2"/>
              </a:rPr>
              <a:t> Os benefícios da betametasona x atrasar o CE até 39 sem</a:t>
            </a:r>
          </a:p>
        </p:txBody>
      </p:sp>
      <p:sp>
        <p:nvSpPr>
          <p:cNvPr id="63493" name="AutoShape 5"/>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AutoShape 6"/>
          <p:cNvSpPr>
            <a:spLocks noChangeArrowheads="1"/>
          </p:cNvSpPr>
          <p:nvPr/>
        </p:nvSpPr>
        <p:spPr bwMode="auto">
          <a:xfrm>
            <a:off x="4897438" y="3444875"/>
            <a:ext cx="2879725" cy="1296988"/>
          </a:xfrm>
          <a:prstGeom prst="downArrowCallout">
            <a:avLst>
              <a:gd name="adj1" fmla="val 55508"/>
              <a:gd name="adj2" fmla="val 55508"/>
              <a:gd name="adj3" fmla="val 16667"/>
              <a:gd name="adj4" fmla="val 66667"/>
            </a:avLst>
          </a:prstGeom>
          <a:gradFill rotWithShape="1">
            <a:gsLst>
              <a:gs pos="0">
                <a:srgbClr val="FF3300"/>
              </a:gs>
              <a:gs pos="100000">
                <a:srgbClr val="000000"/>
              </a:gs>
            </a:gsLst>
            <a:path path="rect">
              <a:fillToRect r="100000" b="100000"/>
            </a:path>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latin typeface="Arial" pitchFamily="34" charset="0"/>
            </a:endParaRPr>
          </a:p>
        </p:txBody>
      </p:sp>
      <p:sp>
        <p:nvSpPr>
          <p:cNvPr id="100355" name="Rectangle 2"/>
          <p:cNvSpPr>
            <a:spLocks noGrp="1" noChangeArrowheads="1"/>
          </p:cNvSpPr>
          <p:nvPr>
            <p:ph type="title" idx="4294967295"/>
          </p:nvPr>
        </p:nvSpPr>
        <p:spPr bwMode="auto">
          <a:xfrm>
            <a:off x="1776413" y="188913"/>
            <a:ext cx="10415587"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sp>
        <p:nvSpPr>
          <p:cNvPr id="100356" name="Rectangle 3"/>
          <p:cNvSpPr>
            <a:spLocks noGrp="1" noChangeArrowheads="1"/>
          </p:cNvSpPr>
          <p:nvPr>
            <p:ph type="body" idx="4294967295"/>
          </p:nvPr>
        </p:nvSpPr>
        <p:spPr>
          <a:xfrm>
            <a:off x="144463" y="1341438"/>
            <a:ext cx="11857037" cy="4114800"/>
          </a:xfrm>
          <a:noFill/>
        </p:spPr>
        <p:txBody>
          <a:bodyPr/>
          <a:lstStyle/>
          <a:p>
            <a:pPr marL="457200" indent="-457200" algn="ctr">
              <a:buClr>
                <a:srgbClr val="FF3300"/>
              </a:buClr>
              <a:buFont typeface="Wingdings" pitchFamily="2" charset="2"/>
              <a:buChar char="v"/>
            </a:pPr>
            <a:r>
              <a:rPr lang="pt-BR" sz="2300" smtClean="0">
                <a:sym typeface="Symbol" pitchFamily="18" charset="2"/>
              </a:rPr>
              <a:t> Conclusões:</a:t>
            </a:r>
          </a:p>
          <a:p>
            <a:pPr marL="457200" indent="-457200">
              <a:buClr>
                <a:srgbClr val="FF3300"/>
              </a:buClr>
              <a:buFont typeface="Wingdings" pitchFamily="2" charset="2"/>
              <a:buChar char="v"/>
            </a:pPr>
            <a:r>
              <a:rPr lang="pt-BR" sz="2300" smtClean="0">
                <a:sym typeface="Symbol" pitchFamily="18" charset="2"/>
              </a:rPr>
              <a:t>RN de CE a termo em relação ao parto normal</a:t>
            </a:r>
          </a:p>
          <a:p>
            <a:pPr marL="857250" lvl="1" indent="-400050">
              <a:buClr>
                <a:srgbClr val="FF3300"/>
              </a:buClr>
              <a:buFont typeface="Wingdings" pitchFamily="2" charset="2"/>
              <a:buChar char="v"/>
            </a:pPr>
            <a:r>
              <a:rPr lang="pt-BR" sz="2200" smtClean="0">
                <a:sym typeface="Symbol" pitchFamily="18" charset="2"/>
              </a:rPr>
              <a:t>Maior risco de distúrbios respiratórios</a:t>
            </a:r>
          </a:p>
          <a:p>
            <a:pPr marL="857250" lvl="1" indent="-400050">
              <a:buClr>
                <a:srgbClr val="FF3300"/>
              </a:buClr>
              <a:buFont typeface="Wingdings" pitchFamily="2" charset="2"/>
              <a:buChar char="v"/>
            </a:pPr>
            <a:r>
              <a:rPr lang="pt-BR" sz="2200" smtClean="0">
                <a:sym typeface="Symbol" pitchFamily="18" charset="2"/>
              </a:rPr>
              <a:t> Risco de prematuridade iatrogênica</a:t>
            </a:r>
          </a:p>
          <a:p>
            <a:pPr marL="857250" lvl="1" indent="-400050">
              <a:buClr>
                <a:srgbClr val="FF3300"/>
              </a:buClr>
              <a:buFont typeface="Wingdings" pitchFamily="2" charset="2"/>
              <a:buChar char="v"/>
            </a:pPr>
            <a:r>
              <a:rPr lang="pt-BR" sz="2200" smtClean="0">
                <a:sym typeface="Symbol" pitchFamily="18" charset="2"/>
              </a:rPr>
              <a:t> Maior risco de necessidade de reanimação neonatal</a:t>
            </a:r>
          </a:p>
          <a:p>
            <a:pPr marL="857250" lvl="1" indent="-400050" algn="ctr">
              <a:buClr>
                <a:srgbClr val="FF3300"/>
              </a:buClr>
              <a:buFont typeface="Verdana" pitchFamily="34" charset="0"/>
              <a:buNone/>
            </a:pPr>
            <a:endParaRPr lang="pt-BR" sz="2200" smtClean="0">
              <a:sym typeface="Symbol" pitchFamily="18" charset="2"/>
            </a:endParaRPr>
          </a:p>
          <a:p>
            <a:pPr marL="857250" lvl="1" indent="-400050" algn="ctr">
              <a:buClr>
                <a:srgbClr val="FF3300"/>
              </a:buClr>
              <a:buFont typeface="Verdana" pitchFamily="34" charset="0"/>
              <a:buNone/>
            </a:pPr>
            <a:r>
              <a:rPr lang="pt-BR" sz="2200" b="1" smtClean="0">
                <a:sym typeface="Symbol" pitchFamily="18" charset="2"/>
              </a:rPr>
              <a:t>Prevenção</a:t>
            </a:r>
          </a:p>
          <a:p>
            <a:pPr marL="857250" lvl="1" indent="-400050">
              <a:buClr>
                <a:srgbClr val="FF3300"/>
              </a:buClr>
              <a:buFont typeface="Wingdings" pitchFamily="2" charset="2"/>
              <a:buChar char="v"/>
            </a:pPr>
            <a:endParaRPr lang="pt-BR" sz="2200" b="1" smtClean="0">
              <a:sym typeface="Symbol" pitchFamily="18" charset="2"/>
            </a:endParaRPr>
          </a:p>
        </p:txBody>
      </p:sp>
      <p:sp>
        <p:nvSpPr>
          <p:cNvPr id="100358" name="Text Box 5"/>
          <p:cNvSpPr txBox="1">
            <a:spLocks noChangeArrowheads="1"/>
          </p:cNvSpPr>
          <p:nvPr/>
        </p:nvSpPr>
        <p:spPr bwMode="auto">
          <a:xfrm>
            <a:off x="2159000" y="5373688"/>
            <a:ext cx="8351838" cy="485775"/>
          </a:xfrm>
          <a:prstGeom prst="rect">
            <a:avLst/>
          </a:prstGeom>
          <a:gradFill rotWithShape="1">
            <a:gsLst>
              <a:gs pos="0">
                <a:srgbClr val="FF3300"/>
              </a:gs>
              <a:gs pos="100000">
                <a:srgbClr val="000000"/>
              </a:gs>
            </a:gsLst>
            <a:path path="shape">
              <a:fillToRect l="50000" t="50000" r="50000" b="50000"/>
            </a:path>
          </a:gradFill>
          <a:ln w="9525">
            <a:solidFill>
              <a:schemeClr val="accent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lnSpc>
                <a:spcPct val="90000"/>
              </a:lnSpc>
              <a:spcBef>
                <a:spcPct val="20000"/>
              </a:spcBef>
              <a:buClr>
                <a:srgbClr val="FF3300"/>
              </a:buClr>
              <a:buSzPct val="85000"/>
              <a:buFont typeface="Wingdings" pitchFamily="2" charset="2"/>
              <a:buNone/>
            </a:pPr>
            <a:r>
              <a:rPr lang="pt-BR" sz="2800">
                <a:solidFill>
                  <a:schemeClr val="bg2"/>
                </a:solidFill>
                <a:latin typeface="Arial" pitchFamily="34" charset="0"/>
                <a:sym typeface="Symbol" pitchFamily="18" charset="2"/>
              </a:rPr>
              <a:t>Realizar a CE após 39 + 0 semanas</a:t>
            </a:r>
            <a:endParaRPr lang="pt-BR" sz="2800">
              <a:solidFill>
                <a:schemeClr val="bg2"/>
              </a:solidFill>
              <a:latin typeface="Arial" pitchFamily="34" charset="0"/>
            </a:endParaRPr>
          </a:p>
        </p:txBody>
      </p:sp>
      <p:pic>
        <p:nvPicPr>
          <p:cNvPr id="100359" name="Picture 7" descr="bebeange-t">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72563" y="3644900"/>
            <a:ext cx="25431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0360" name="AutoShape 8"/>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4"/>
          <p:cNvSpPr>
            <a:spLocks noGrp="1" noChangeArrowheads="1"/>
          </p:cNvSpPr>
          <p:nvPr>
            <p:ph type="body" idx="4294967295"/>
          </p:nvPr>
        </p:nvSpPr>
        <p:spPr>
          <a:xfrm>
            <a:off x="334963" y="1484313"/>
            <a:ext cx="11857037" cy="4114800"/>
          </a:xfrm>
          <a:noFill/>
        </p:spPr>
        <p:txBody>
          <a:bodyPr/>
          <a:lstStyle/>
          <a:p>
            <a:pPr marL="457200" indent="-457200" algn="ctr">
              <a:lnSpc>
                <a:spcPct val="110000"/>
              </a:lnSpc>
              <a:buClr>
                <a:srgbClr val="FF3300"/>
              </a:buClr>
              <a:buFont typeface="Wingdings" pitchFamily="2" charset="2"/>
              <a:buChar char="v"/>
            </a:pPr>
            <a:r>
              <a:rPr lang="pt-BR" sz="2300" smtClean="0">
                <a:sym typeface="Symbol" pitchFamily="18" charset="2"/>
              </a:rPr>
              <a:t> Conclusões:</a:t>
            </a:r>
          </a:p>
          <a:p>
            <a:pPr marL="457200" indent="-457200">
              <a:lnSpc>
                <a:spcPct val="110000"/>
              </a:lnSpc>
              <a:buClr>
                <a:srgbClr val="FF3300"/>
              </a:buClr>
              <a:buFont typeface="Wingdings" pitchFamily="2" charset="2"/>
              <a:buChar char="v"/>
            </a:pPr>
            <a:r>
              <a:rPr lang="pt-BR" sz="2300" smtClean="0">
                <a:sym typeface="Symbol" pitchFamily="18" charset="2"/>
              </a:rPr>
              <a:t>O trabalho de parto – método efetivo na avaliação da maturação pulmonar</a:t>
            </a:r>
          </a:p>
          <a:p>
            <a:pPr marL="457200" indent="-457200">
              <a:lnSpc>
                <a:spcPct val="110000"/>
              </a:lnSpc>
              <a:buClr>
                <a:srgbClr val="FF3300"/>
              </a:buClr>
              <a:buFont typeface="Wingdings" pitchFamily="2" charset="2"/>
              <a:buChar char="v"/>
            </a:pPr>
            <a:r>
              <a:rPr lang="pt-BR" sz="2300" smtClean="0">
                <a:sym typeface="Symbol" pitchFamily="18" charset="2"/>
              </a:rPr>
              <a:t> Sobre a decisão da mãe para CE – esclarecê-la a respeito do maior risco de SDR	no seu RN</a:t>
            </a:r>
          </a:p>
          <a:p>
            <a:pPr marL="457200" indent="-457200">
              <a:lnSpc>
                <a:spcPct val="110000"/>
              </a:lnSpc>
              <a:buClr>
                <a:srgbClr val="FF3300"/>
              </a:buClr>
              <a:buFont typeface="Wingdings" pitchFamily="2" charset="2"/>
              <a:buChar char="v"/>
            </a:pPr>
            <a:r>
              <a:rPr lang="pt-BR" sz="2300" smtClean="0">
                <a:sym typeface="Symbol" pitchFamily="18" charset="2"/>
              </a:rPr>
              <a:t>Asma e CE – link através da SDR</a:t>
            </a:r>
          </a:p>
          <a:p>
            <a:pPr marL="457200" indent="-457200">
              <a:lnSpc>
                <a:spcPct val="110000"/>
              </a:lnSpc>
              <a:buClr>
                <a:srgbClr val="FF3300"/>
              </a:buClr>
              <a:buFont typeface="Wingdings" pitchFamily="2" charset="2"/>
              <a:buChar char="v"/>
            </a:pPr>
            <a:r>
              <a:rPr lang="pt-BR" sz="2300" smtClean="0">
                <a:sym typeface="Symbol" pitchFamily="18" charset="2"/>
              </a:rPr>
              <a:t> betametasona na CE : considerar em situação que não pode aguardar 39 sem </a:t>
            </a:r>
          </a:p>
          <a:p>
            <a:pPr marL="457200" indent="-457200" algn="ctr">
              <a:lnSpc>
                <a:spcPct val="110000"/>
              </a:lnSpc>
              <a:buClr>
                <a:srgbClr val="FF3300"/>
              </a:buClr>
              <a:buFont typeface="Wingdings 3" pitchFamily="18" charset="2"/>
              <a:buNone/>
            </a:pPr>
            <a:r>
              <a:rPr lang="pt-BR" sz="2300" b="1" smtClean="0">
                <a:sym typeface="Symbol" pitchFamily="18" charset="2"/>
              </a:rPr>
              <a:t>São necessários mais estudos</a:t>
            </a:r>
          </a:p>
        </p:txBody>
      </p:sp>
      <p:sp>
        <p:nvSpPr>
          <p:cNvPr id="101379" name="Rectangle 3"/>
          <p:cNvSpPr>
            <a:spLocks noGrp="1" noChangeArrowheads="1"/>
          </p:cNvSpPr>
          <p:nvPr>
            <p:ph type="title" idx="4294967295"/>
          </p:nvPr>
        </p:nvSpPr>
        <p:spPr bwMode="auto">
          <a:xfrm>
            <a:off x="1776413" y="188913"/>
            <a:ext cx="10415587"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sp>
        <p:nvSpPr>
          <p:cNvPr id="101381" name="AutoShape 5"/>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ChangeArrowheads="1"/>
          </p:cNvSpPr>
          <p:nvPr>
            <p:ph type="body" idx="4294967295"/>
          </p:nvPr>
        </p:nvSpPr>
        <p:spPr>
          <a:xfrm>
            <a:off x="334963" y="1773238"/>
            <a:ext cx="11857037" cy="4114800"/>
          </a:xfrm>
          <a:noFill/>
        </p:spPr>
        <p:txBody>
          <a:bodyPr/>
          <a:lstStyle/>
          <a:p>
            <a:pPr marL="457200" indent="-457200" algn="ctr">
              <a:lnSpc>
                <a:spcPct val="120000"/>
              </a:lnSpc>
              <a:buClr>
                <a:srgbClr val="FF3300"/>
              </a:buClr>
              <a:buFont typeface="Wingdings" pitchFamily="2" charset="2"/>
              <a:buChar char="v"/>
            </a:pPr>
            <a:r>
              <a:rPr lang="pt-BR" sz="2300" smtClean="0">
                <a:sym typeface="Symbol" pitchFamily="18" charset="2"/>
              </a:rPr>
              <a:t> Conclusões:</a:t>
            </a:r>
          </a:p>
          <a:p>
            <a:pPr marL="457200" indent="-457200">
              <a:lnSpc>
                <a:spcPct val="120000"/>
              </a:lnSpc>
              <a:buClr>
                <a:srgbClr val="FF3300"/>
              </a:buClr>
              <a:buFont typeface="Wingdings" pitchFamily="2" charset="2"/>
              <a:buChar char="v"/>
            </a:pPr>
            <a:r>
              <a:rPr lang="pt-BR" sz="2300" smtClean="0">
                <a:sym typeface="Symbol" pitchFamily="18" charset="2"/>
              </a:rPr>
              <a:t>A prática da Obstétrica é uma arte que requer extenso treinamento e experiência</a:t>
            </a:r>
          </a:p>
          <a:p>
            <a:pPr marL="457200" indent="-457200">
              <a:lnSpc>
                <a:spcPct val="120000"/>
              </a:lnSpc>
              <a:buClr>
                <a:srgbClr val="FF3300"/>
              </a:buClr>
              <a:buFont typeface="Wingdings" pitchFamily="2" charset="2"/>
              <a:buChar char="v"/>
            </a:pPr>
            <a:r>
              <a:rPr lang="pt-BR" sz="2300" smtClean="0">
                <a:sym typeface="Symbol" pitchFamily="18" charset="2"/>
              </a:rPr>
              <a:t>Para efetuar mudanças na prática clínica são necessárias mudanças nas atitudes do médico e do paciente</a:t>
            </a:r>
          </a:p>
          <a:p>
            <a:pPr marL="457200" indent="-457200">
              <a:lnSpc>
                <a:spcPct val="120000"/>
              </a:lnSpc>
              <a:buClr>
                <a:srgbClr val="FF3300"/>
              </a:buClr>
              <a:buFont typeface="Wingdings" pitchFamily="2" charset="2"/>
              <a:buChar char="v"/>
            </a:pPr>
            <a:r>
              <a:rPr lang="pt-BR" sz="2300" smtClean="0">
                <a:sym typeface="Symbol" pitchFamily="18" charset="2"/>
              </a:rPr>
              <a:t>A principal indicação para cesárea – deve ser fetal</a:t>
            </a:r>
          </a:p>
          <a:p>
            <a:pPr marL="457200" indent="-457200">
              <a:lnSpc>
                <a:spcPct val="120000"/>
              </a:lnSpc>
              <a:buClr>
                <a:srgbClr val="FF3300"/>
              </a:buClr>
              <a:buFont typeface="Wingdings 3" pitchFamily="18" charset="2"/>
              <a:buNone/>
            </a:pPr>
            <a:r>
              <a:rPr lang="pt-BR" sz="2300" smtClean="0">
                <a:sym typeface="Symbol" pitchFamily="18" charset="2"/>
              </a:rPr>
              <a:t>      (NUNCA POR CONVENIÊNCIA MATERNA- OBSTÉTRICA)</a:t>
            </a:r>
          </a:p>
          <a:p>
            <a:pPr marL="457200" indent="-457200">
              <a:lnSpc>
                <a:spcPct val="120000"/>
              </a:lnSpc>
              <a:buClr>
                <a:srgbClr val="FF3300"/>
              </a:buClr>
              <a:buFont typeface="Wingdings" pitchFamily="2" charset="2"/>
              <a:buChar char="v"/>
            </a:pPr>
            <a:r>
              <a:rPr lang="pt-BR" sz="2300" smtClean="0">
                <a:solidFill>
                  <a:srgbClr val="0000FF"/>
                </a:solidFill>
                <a:sym typeface="Symbol" pitchFamily="18" charset="2"/>
              </a:rPr>
              <a:t>Não devemos passar da realidade benéfica ou exagero prejudicial</a:t>
            </a:r>
          </a:p>
        </p:txBody>
      </p:sp>
      <p:sp>
        <p:nvSpPr>
          <p:cNvPr id="102403" name="Rectangle 3"/>
          <p:cNvSpPr>
            <a:spLocks noGrp="1" noChangeArrowheads="1"/>
          </p:cNvSpPr>
          <p:nvPr>
            <p:ph type="title" idx="4294967295"/>
          </p:nvPr>
        </p:nvSpPr>
        <p:spPr bwMode="auto">
          <a:xfrm>
            <a:off x="1776413" y="188913"/>
            <a:ext cx="10415587" cy="12954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lnSpc>
                <a:spcPct val="80000"/>
              </a:lnSpc>
            </a:pPr>
            <a:r>
              <a:rPr lang="pt-BR" sz="3400" smtClean="0">
                <a:solidFill>
                  <a:srgbClr val="0000FF"/>
                </a:solidFill>
                <a:effectLst/>
              </a:rPr>
              <a:t>Cesárea Eletiva e </a:t>
            </a:r>
            <a:br>
              <a:rPr lang="pt-BR" sz="3400" smtClean="0">
                <a:solidFill>
                  <a:srgbClr val="0000FF"/>
                </a:solidFill>
                <a:effectLst/>
              </a:rPr>
            </a:br>
            <a:r>
              <a:rPr lang="pt-BR" sz="3400" smtClean="0">
                <a:solidFill>
                  <a:srgbClr val="0000FF"/>
                </a:solidFill>
                <a:effectLst/>
              </a:rPr>
              <a:t>Morbidade Respiratória Neonatal</a:t>
            </a:r>
            <a:r>
              <a:rPr lang="pt-BR" sz="3400" smtClean="0">
                <a:solidFill>
                  <a:schemeClr val="accent2"/>
                </a:solidFill>
                <a:effectLst/>
              </a:rPr>
              <a:t> </a:t>
            </a:r>
          </a:p>
        </p:txBody>
      </p:sp>
      <p:pic>
        <p:nvPicPr>
          <p:cNvPr id="102404" name="Picture 5" descr="nene021"/>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9456738" y="1268413"/>
            <a:ext cx="2735262" cy="190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3"/>
          <p:cNvSpPr>
            <a:spLocks noGrp="1"/>
          </p:cNvSpPr>
          <p:nvPr>
            <p:ph type="body" idx="1"/>
          </p:nvPr>
        </p:nvSpPr>
        <p:spPr>
          <a:xfrm>
            <a:off x="609600" y="2019300"/>
            <a:ext cx="10972800" cy="4525963"/>
          </a:xfrm>
        </p:spPr>
        <p:txBody>
          <a:bodyPr/>
          <a:lstStyle/>
          <a:p>
            <a:pPr>
              <a:lnSpc>
                <a:spcPct val="90000"/>
              </a:lnSpc>
            </a:pPr>
            <a:r>
              <a:rPr lang="pt-BR" sz="2000" smtClean="0"/>
              <a:t>Surge na literatura a possibilidade do uso de corticosteróide antenatal após 34 semanas de gestação. Será que tem valor expandir o corticosteróide antenatal? Estudo com cesárea eletiva (</a:t>
            </a:r>
            <a:r>
              <a:rPr lang="pt-BR" sz="2000" smtClean="0">
                <a:hlinkClick r:id="rId2"/>
              </a:rPr>
              <a:t>Stutchfield P, Whitaker R, Russell I; Antenatal Steroids for Term Elective Caesarean Section (ASTECS) Research Team.</a:t>
            </a:r>
            <a:r>
              <a:rPr lang="pt-BR" sz="2000" smtClean="0"/>
              <a:t> </a:t>
            </a:r>
            <a:r>
              <a:rPr lang="en-US" sz="2000" smtClean="0"/>
              <a:t>Antenatal betamethasone and incidence of neonatal respiratory distress after elective caesarean section: pragmatic randomized trial. </a:t>
            </a:r>
            <a:r>
              <a:rPr lang="pt-BR" sz="2000" smtClean="0"/>
              <a:t>BMJ. 2005 Sep 24;331(7518):662-</a:t>
            </a:r>
            <a:r>
              <a:rPr lang="pt-BR" sz="2000" b="1" smtClean="0"/>
              <a:t>ARTIGO INTEGRAL</a:t>
            </a:r>
            <a:r>
              <a:rPr lang="pt-BR" sz="2000" smtClean="0"/>
              <a:t>)sugere ser de valor, mas são necessários o tratamento de 100 para prevenir um caso de síndrome do desconforto respiratório (SDR), um número muito alto, diferente para os RN abaixo de 31 semanas (tratar 5 para evitar  1 caso de SDR) e 31-34 semanas (tratar 15 para evitar 1 caso de SDR) Portanto, não está recomendado o seu uso e são necessários mais estudos para avaliar a sua segurança e eficácia (</a:t>
            </a:r>
            <a:r>
              <a:rPr lang="pt-BR" sz="2000" smtClean="0">
                <a:hlinkClick r:id="rId3"/>
              </a:rPr>
              <a:t>Antenatal corticosteroid treatment: what's happened since Drs Liggins and Howie?</a:t>
            </a:r>
            <a:r>
              <a:rPr lang="pt-BR" sz="2000" smtClean="0"/>
              <a:t> Bonanno C, Wapner RJ.Am J Obstet Gynecol. </a:t>
            </a:r>
            <a:r>
              <a:rPr lang="en-US" sz="2000" smtClean="0"/>
              <a:t>2009 Apr;200(4):448-57).</a:t>
            </a:r>
            <a:endParaRPr lang="pt-BR" sz="2000" smtClean="0"/>
          </a:p>
        </p:txBody>
      </p:sp>
      <p:sp>
        <p:nvSpPr>
          <p:cNvPr id="103428" name="Rectangle 4"/>
          <p:cNvSpPr>
            <a:spLocks noChangeArrowheads="1"/>
          </p:cNvSpPr>
          <p:nvPr/>
        </p:nvSpPr>
        <p:spPr bwMode="auto">
          <a:xfrm>
            <a:off x="1557338" y="190500"/>
            <a:ext cx="9483725" cy="808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IMPACTO DA CES</a:t>
            </a:r>
            <a:r>
              <a:rPr lang="pt-BR" sz="2700" b="1">
                <a:solidFill>
                  <a:srgbClr val="0000FF"/>
                </a:solidFill>
                <a:latin typeface="Lucida Sans Unicode"/>
              </a:rPr>
              <a:t>Á</a:t>
            </a:r>
            <a:r>
              <a:rPr lang="pt-BR" sz="2700" b="1">
                <a:solidFill>
                  <a:srgbClr val="0000FF"/>
                </a:solidFill>
                <a:latin typeface="Lato" pitchFamily="34" charset="0"/>
              </a:rPr>
              <a:t>REA NOS REC</a:t>
            </a:r>
            <a:r>
              <a:rPr lang="pt-BR" sz="2700" b="1">
                <a:solidFill>
                  <a:srgbClr val="0000FF"/>
                </a:solidFill>
                <a:latin typeface="Lucida Sans Unicode"/>
              </a:rPr>
              <a:t>É</a:t>
            </a:r>
            <a:r>
              <a:rPr lang="pt-BR" sz="2700" b="1">
                <a:solidFill>
                  <a:srgbClr val="0000FF"/>
                </a:solidFill>
                <a:latin typeface="Lato" pitchFamily="34" charset="0"/>
              </a:rPr>
              <a:t>M-NASCIDOS</a:t>
            </a:r>
          </a:p>
          <a:p>
            <a:pPr algn="ctr" eaLnBrk="0" hangingPunct="0"/>
            <a:r>
              <a:rPr lang="pt-BR" sz="1300">
                <a:solidFill>
                  <a:srgbClr val="424242"/>
                </a:solidFill>
                <a:latin typeface="Source Sans Pro"/>
              </a:rPr>
              <a:t>Ligia Rugolo (SP).</a:t>
            </a:r>
          </a:p>
          <a:p>
            <a:pPr algn="ctr" eaLnBrk="0" hangingPunct="0"/>
            <a:r>
              <a:rPr lang="pt-BR" sz="1300">
                <a:solidFill>
                  <a:srgbClr val="424242"/>
                </a:solidFill>
                <a:latin typeface="Source Sans Pro"/>
              </a:rPr>
              <a:t>Realizado por Paulo R. Margotto, Intensivista da Unidade de Neonatologia do Hospital das For</a:t>
            </a:r>
            <a:r>
              <a:rPr lang="pt-BR" sz="1300">
                <a:solidFill>
                  <a:srgbClr val="424242"/>
                </a:solidFill>
                <a:latin typeface="Lucida Sans Unicode"/>
              </a:rPr>
              <a:t>ç</a:t>
            </a:r>
            <a:r>
              <a:rPr lang="pt-BR" sz="1300">
                <a:solidFill>
                  <a:srgbClr val="424242"/>
                </a:solidFill>
                <a:latin typeface="Source Sans Pro"/>
              </a:rPr>
              <a:t>as Armadas (EMFA), Bras</a:t>
            </a:r>
            <a:r>
              <a:rPr lang="pt-BR" sz="1300">
                <a:solidFill>
                  <a:srgbClr val="424242"/>
                </a:solidFill>
                <a:latin typeface="Lucida Sans Unicode"/>
              </a:rPr>
              <a:t>í</a:t>
            </a:r>
            <a:r>
              <a:rPr lang="pt-BR" sz="1300">
                <a:solidFill>
                  <a:srgbClr val="424242"/>
                </a:solidFill>
                <a:latin typeface="Source Sans Pro"/>
              </a:rPr>
              <a:t>lia, DF</a:t>
            </a:r>
            <a:endParaRPr lang="pt-BR">
              <a:solidFill>
                <a:srgbClr val="78909C"/>
              </a:solidFill>
            </a:endParaRPr>
          </a:p>
        </p:txBody>
      </p:sp>
      <p:pic>
        <p:nvPicPr>
          <p:cNvPr id="103429" name="Picture 5" descr="doc">
            <a:hlinkClick r:id="rId4" tooltip="IMPACTO DA CESAREA NOS RECÉM-2009"/>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25088" y="16192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34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0325" y="976313"/>
            <a:ext cx="205740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32" name="Oval 8"/>
          <p:cNvSpPr>
            <a:spLocks noChangeArrowheads="1"/>
          </p:cNvSpPr>
          <p:nvPr/>
        </p:nvSpPr>
        <p:spPr bwMode="auto">
          <a:xfrm>
            <a:off x="0" y="369888"/>
            <a:ext cx="1219200" cy="914400"/>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2009</a:t>
            </a:r>
          </a:p>
        </p:txBody>
      </p:sp>
      <p:sp>
        <p:nvSpPr>
          <p:cNvPr id="103433" name="Rectangle 9"/>
          <p:cNvSpPr>
            <a:spLocks noChangeArrowheads="1"/>
          </p:cNvSpPr>
          <p:nvPr/>
        </p:nvSpPr>
        <p:spPr bwMode="auto">
          <a:xfrm>
            <a:off x="0" y="5942013"/>
            <a:ext cx="12023725" cy="915987"/>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indent="449263" algn="ctr"/>
            <a:r>
              <a:rPr lang="pt-BR" b="1">
                <a:solidFill>
                  <a:srgbClr val="FF00FF"/>
                </a:solidFill>
              </a:rPr>
              <a:t>Aqui vai um desafio para todos nós: prematuridade tardia, em um bom percentual, é um problema evitável, com a diminuição da cesariana eletiva. </a:t>
            </a:r>
            <a:endParaRPr lang="pt-BR">
              <a:solidFill>
                <a:srgbClr val="FF00FF"/>
              </a:solidFill>
            </a:endParaRPr>
          </a:p>
          <a:p>
            <a:pPr indent="449263" algn="ctr" eaLnBrk="0" hangingPunct="0"/>
            <a:endParaRPr lang="pt-BR">
              <a:solidFill>
                <a:srgbClr val="FF00FF"/>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p:cNvSpPr>
          <p:nvPr>
            <p:ph type="body" idx="1"/>
          </p:nvPr>
        </p:nvSpPr>
        <p:spPr>
          <a:xfrm>
            <a:off x="600075" y="2332038"/>
            <a:ext cx="10972800" cy="4525962"/>
          </a:xfrm>
          <a:solidFill>
            <a:schemeClr val="bg1"/>
          </a:solidFill>
        </p:spPr>
        <p:txBody>
          <a:bodyPr/>
          <a:lstStyle/>
          <a:p>
            <a:r>
              <a:rPr lang="pt-BR" sz="2300" smtClean="0"/>
              <a:t>Os RN prematuros tardios apresentam maior morbidade em  relação aos RN a termo na Unidade de Neonatologia, maior  número de readmissões hospitalares no primeiro ano de vida, maior incidência de paralisia cerebral do que o RN de termo. É IMPORTANTE QUE O PEDIATRA GERAL não olhe para o prematuro tardio como se ele fosse apenas um RN próximo do termo, pois os prematuros tardios tem muito mais morbidade e seqüelas que os RN a termo.</a:t>
            </a:r>
          </a:p>
          <a:p>
            <a:r>
              <a:rPr lang="pt-BR" sz="2300" smtClean="0"/>
              <a:t> Estes RN apresentam uma   maior taxa de readmissão hospitalar (3x mais em relação ao RN a termo). As causas principais são a icterícia, a dificuldade de alimentação.Uma análise de 26703 RN, relataram que com 34 semanas, 9% são readmitidos, com 35-36 semanas, 7% e 38-40 semanas, 4,4%.</a:t>
            </a:r>
          </a:p>
        </p:txBody>
      </p:sp>
      <p:sp>
        <p:nvSpPr>
          <p:cNvPr id="104452" name="Rectangle 4"/>
          <p:cNvSpPr>
            <a:spLocks noChangeArrowheads="1"/>
          </p:cNvSpPr>
          <p:nvPr/>
        </p:nvSpPr>
        <p:spPr bwMode="auto">
          <a:xfrm>
            <a:off x="0" y="411163"/>
            <a:ext cx="12298363"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solidFill>
                  <a:srgbClr val="0000FF"/>
                </a:solidFill>
                <a:latin typeface="Lato" pitchFamily="34" charset="0"/>
              </a:rPr>
              <a:t>PREMATUROS TARDIOS EPIDEMIOLOGIA E PROBLEMAS MAIS COMUNS NOS PREMATUROS TARDIOS</a:t>
            </a:r>
          </a:p>
          <a:p>
            <a:pPr algn="ctr" eaLnBrk="0" hangingPunct="0"/>
            <a:r>
              <a:rPr lang="pt-BR">
                <a:solidFill>
                  <a:srgbClr val="424242"/>
                </a:solidFill>
                <a:latin typeface="Source Sans Pro"/>
              </a:rPr>
              <a:t>Renato Procianoy (RS).</a:t>
            </a:r>
          </a:p>
          <a:p>
            <a:pPr algn="ctr" eaLnBrk="0" hangingPunct="0"/>
            <a:r>
              <a:rPr lang="pt-BR">
                <a:solidFill>
                  <a:srgbClr val="424242"/>
                </a:solidFill>
                <a:latin typeface="Source Sans Pro"/>
              </a:rPr>
              <a:t>34</a:t>
            </a:r>
            <a:r>
              <a:rPr lang="pt-BR">
                <a:solidFill>
                  <a:srgbClr val="424242"/>
                </a:solidFill>
                <a:latin typeface="Lucida Sans Unicode"/>
              </a:rPr>
              <a:t>º</a:t>
            </a:r>
            <a:r>
              <a:rPr lang="pt-BR">
                <a:solidFill>
                  <a:srgbClr val="424242"/>
                </a:solidFill>
                <a:latin typeface="Source Sans Pro"/>
              </a:rPr>
              <a:t> Congresso Brasileiro de Pediatria, 8-12 de outubro, Bras</a:t>
            </a:r>
            <a:r>
              <a:rPr lang="pt-BR">
                <a:solidFill>
                  <a:srgbClr val="424242"/>
                </a:solidFill>
                <a:latin typeface="Lucida Sans Unicode"/>
              </a:rPr>
              <a:t>í</a:t>
            </a:r>
            <a:r>
              <a:rPr lang="pt-BR">
                <a:solidFill>
                  <a:srgbClr val="424242"/>
                </a:solidFill>
                <a:latin typeface="Source Sans Pro"/>
              </a:rPr>
              <a:t>lia.</a:t>
            </a:r>
          </a:p>
          <a:p>
            <a:pPr algn="ctr" eaLnBrk="0" hangingPunct="0"/>
            <a:r>
              <a:rPr lang="pt-BR">
                <a:solidFill>
                  <a:srgbClr val="424242"/>
                </a:solidFill>
                <a:latin typeface="Source Sans Pro"/>
              </a:rPr>
              <a:t>Realizado por Paulo R. Margotto, Intensivista do Hospital Planalto, Unimed-Bras</a:t>
            </a:r>
            <a:r>
              <a:rPr lang="pt-BR">
                <a:solidFill>
                  <a:srgbClr val="424242"/>
                </a:solidFill>
                <a:latin typeface="Lucida Sans Unicode"/>
              </a:rPr>
              <a:t>í</a:t>
            </a:r>
            <a:r>
              <a:rPr lang="pt-BR">
                <a:solidFill>
                  <a:srgbClr val="424242"/>
                </a:solidFill>
                <a:latin typeface="Source Sans Pro"/>
              </a:rPr>
              <a:t>lia</a:t>
            </a:r>
            <a:endParaRPr lang="pt-BR">
              <a:solidFill>
                <a:srgbClr val="78909C"/>
              </a:solidFill>
            </a:endParaRPr>
          </a:p>
        </p:txBody>
      </p:sp>
      <p:pic>
        <p:nvPicPr>
          <p:cNvPr id="104453" name="Picture 5" descr="doc">
            <a:hlinkClick r:id="rId2" tooltip="Prematuro tardio-200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63275" y="765175"/>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0445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2900" y="1544638"/>
            <a:ext cx="1600200" cy="811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5" name="Oval 7"/>
          <p:cNvSpPr>
            <a:spLocks noChangeArrowheads="1"/>
          </p:cNvSpPr>
          <p:nvPr/>
        </p:nvSpPr>
        <p:spPr bwMode="auto">
          <a:xfrm>
            <a:off x="263525" y="776288"/>
            <a:ext cx="955675" cy="508000"/>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2009</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p:cNvSpPr>
          <p:nvPr>
            <p:ph type="body" idx="1"/>
          </p:nvPr>
        </p:nvSpPr>
        <p:spPr>
          <a:xfrm>
            <a:off x="719138" y="3068638"/>
            <a:ext cx="10972800" cy="4525962"/>
          </a:xfrm>
        </p:spPr>
        <p:txBody>
          <a:bodyPr/>
          <a:lstStyle/>
          <a:p>
            <a:r>
              <a:rPr lang="pt-PT" sz="2000" smtClean="0"/>
              <a:t>Um estudo randomizado, triplo-cego, controlado por placebo, clínico foi realizado entre abril de 2008 e Junho de 2010 realizado no IMIP (Instituto de Medicina Integral Professor Fernando Figueira) , Recife, PE</a:t>
            </a:r>
          </a:p>
          <a:p>
            <a:pPr algn="just">
              <a:lnSpc>
                <a:spcPct val="140000"/>
              </a:lnSpc>
            </a:pPr>
            <a:r>
              <a:rPr lang="pt-PT" sz="2000" smtClean="0"/>
              <a:t>idade gestacional entre 34 0 / 7 e 36 6 / 7 semanas e com risco de parto prematuro iminente (espontaneamente ou se o parto antecipado foi recomendado como um resultado de problemas com a mãe e / ou feto) no momento da admissão ao hospital </a:t>
            </a:r>
          </a:p>
          <a:p>
            <a:pPr algn="just">
              <a:lnSpc>
                <a:spcPct val="140000"/>
              </a:lnSpc>
              <a:buFont typeface="Wingdings 3" pitchFamily="18" charset="2"/>
              <a:buNone/>
            </a:pPr>
            <a:r>
              <a:rPr lang="pt-PT" sz="2000" smtClean="0">
                <a:solidFill>
                  <a:srgbClr val="0000FF"/>
                </a:solidFill>
              </a:rPr>
              <a:t>                                  143 COM CORTICOSTERÓDE   130 CONTROLE</a:t>
            </a:r>
          </a:p>
          <a:p>
            <a:endParaRPr lang="pt-BR" sz="2000" smtClean="0">
              <a:solidFill>
                <a:srgbClr val="0000FF"/>
              </a:solidFill>
            </a:endParaRPr>
          </a:p>
        </p:txBody>
      </p:sp>
      <p:sp>
        <p:nvSpPr>
          <p:cNvPr id="124931" name="Rectangle 3"/>
          <p:cNvSpPr>
            <a:spLocks noChangeArrowheads="1"/>
          </p:cNvSpPr>
          <p:nvPr/>
        </p:nvSpPr>
        <p:spPr bwMode="auto">
          <a:xfrm>
            <a:off x="334963" y="2060575"/>
            <a:ext cx="11857037"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latin typeface="Arial" pitchFamily="34" charset="0"/>
                <a:hlinkClick r:id="rId2"/>
              </a:rPr>
              <a:t>Effectiveness of antenatal corticosteroids in reducing respiratory disorders in late preterm infants: randomised clinical trial.</a:t>
            </a:r>
            <a:r>
              <a:rPr lang="pt-BR" sz="1600">
                <a:latin typeface="Arial" pitchFamily="34" charset="0"/>
              </a:rPr>
              <a:t> Porto AM, Coutinho IC, Correia JB, Amorim MM.BMJ. 2011 Apr 12;342:d1696. doi: 10.1136/bmj.d1696.</a:t>
            </a:r>
          </a:p>
          <a:p>
            <a:pPr algn="ctr"/>
            <a:r>
              <a:rPr lang="pt-BR" sz="1600">
                <a:latin typeface="Arial" pitchFamily="34" charset="0"/>
              </a:rPr>
              <a:t>    Free PMC Article </a:t>
            </a:r>
            <a:r>
              <a:rPr lang="pt-BR" sz="1600">
                <a:latin typeface="Arial" pitchFamily="34" charset="0"/>
                <a:hlinkClick r:id="rId3"/>
              </a:rPr>
              <a:t>Related citations</a:t>
            </a:r>
            <a:endParaRPr lang="pt-BR" sz="1600">
              <a:latin typeface="Arial" pitchFamily="34" charset="0"/>
            </a:endParaRPr>
          </a:p>
        </p:txBody>
      </p:sp>
      <p:sp>
        <p:nvSpPr>
          <p:cNvPr id="124932" name="Rectangle 4"/>
          <p:cNvSpPr>
            <a:spLocks noChangeArrowheads="1"/>
          </p:cNvSpPr>
          <p:nvPr/>
        </p:nvSpPr>
        <p:spPr bwMode="auto">
          <a:xfrm>
            <a:off x="0" y="204788"/>
            <a:ext cx="12460288"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700" b="1">
                <a:solidFill>
                  <a:srgbClr val="0000FF"/>
                </a:solidFill>
                <a:latin typeface="Lato" pitchFamily="34" charset="0"/>
              </a:rPr>
              <a:t>Efetividade do corticosteróide pré-natal na redução dos distúrbios respiratórios nos recém-nascidos pré-termos tardios: ensaio clínico randomizado</a:t>
            </a:r>
          </a:p>
          <a:p>
            <a:pPr algn="ctr" eaLnBrk="0" hangingPunct="0"/>
            <a:r>
              <a:rPr lang="pt-BR" sz="1300" b="1">
                <a:latin typeface="Source Sans Pro"/>
              </a:rPr>
              <a:t>Ddo</a:t>
            </a:r>
            <a:r>
              <a:rPr lang="pt-BR" sz="1300">
                <a:latin typeface="Source Sans Pro"/>
              </a:rPr>
              <a:t> Alexandre José S. Silva, </a:t>
            </a:r>
            <a:r>
              <a:rPr lang="pt-BR" sz="1300" b="1">
                <a:latin typeface="Source Sans Pro"/>
              </a:rPr>
              <a:t>Ddo</a:t>
            </a:r>
            <a:r>
              <a:rPr lang="pt-BR" sz="1300">
                <a:latin typeface="Source Sans Pro"/>
              </a:rPr>
              <a:t> Rodrigo de Souza Lima, </a:t>
            </a:r>
            <a:r>
              <a:rPr lang="pt-BR" sz="1300" b="1">
                <a:latin typeface="Source Sans Pro"/>
              </a:rPr>
              <a:t>Ddo</a:t>
            </a:r>
            <a:r>
              <a:rPr lang="pt-BR" sz="1300">
                <a:latin typeface="Source Sans Pro"/>
              </a:rPr>
              <a:t> Sérgio do Prado Silveira, </a:t>
            </a:r>
            <a:r>
              <a:rPr lang="pt-BR" sz="1300" b="1">
                <a:latin typeface="Source Sans Pro"/>
              </a:rPr>
              <a:t>Ddo</a:t>
            </a:r>
            <a:r>
              <a:rPr lang="pt-BR" sz="1300">
                <a:latin typeface="Source Sans Pro"/>
              </a:rPr>
              <a:t>Júlio Beserra Evaristo. </a:t>
            </a:r>
            <a:br>
              <a:rPr lang="pt-BR" sz="1300">
                <a:latin typeface="Source Sans Pro"/>
              </a:rPr>
            </a:br>
            <a:r>
              <a:rPr lang="pt-BR" sz="1300" b="1">
                <a:latin typeface="Source Sans Pro"/>
              </a:rPr>
              <a:t>Coordenação:</a:t>
            </a:r>
            <a:r>
              <a:rPr lang="pt-BR" sz="1300">
                <a:latin typeface="Source Sans Pro"/>
              </a:rPr>
              <a:t> Dra. Denise Cidade / Dr. Evaldo Costa. </a:t>
            </a:r>
            <a:br>
              <a:rPr lang="pt-BR" sz="1300">
                <a:latin typeface="Source Sans Pro"/>
              </a:rPr>
            </a:br>
            <a:r>
              <a:rPr lang="pt-BR" sz="1300">
                <a:latin typeface="Source Sans Pro"/>
              </a:rPr>
              <a:t>Ginecologia e Obstetrícia – HRAS – 6º ano.</a:t>
            </a:r>
            <a:br>
              <a:rPr lang="pt-BR" sz="1300">
                <a:latin typeface="Source Sans Pro"/>
              </a:rPr>
            </a:br>
            <a:r>
              <a:rPr lang="pt-BR" sz="1300">
                <a:latin typeface="Source Sans Pro"/>
              </a:rPr>
              <a:t>Medicina/ESCS</a:t>
            </a:r>
            <a:endParaRPr lang="pt-BR">
              <a:latin typeface="Arial" pitchFamily="34" charset="0"/>
            </a:endParaRPr>
          </a:p>
        </p:txBody>
      </p:sp>
      <p:pic>
        <p:nvPicPr>
          <p:cNvPr id="124933" name="Picture 5" descr="ppt">
            <a:hlinkClick r:id="rId4" tooltip="Corticost_pre_natal_34-36s"/>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018838" y="1212850"/>
            <a:ext cx="609600" cy="457200"/>
          </a:xfrm>
          <a:prstGeom prst="rect">
            <a:avLst/>
          </a:prstGeom>
          <a:noFill/>
          <a:extLst>
            <a:ext uri="{909E8E84-426E-40DD-AFC4-6F175D3DCCD1}">
              <a14:hiddenFill xmlns:a14="http://schemas.microsoft.com/office/drawing/2010/main">
                <a:solidFill>
                  <a:srgbClr val="FFFFFF"/>
                </a:solidFill>
              </a14:hiddenFill>
            </a:ext>
          </a:extLst>
        </p:spPr>
      </p:pic>
      <p:sp>
        <p:nvSpPr>
          <p:cNvPr id="124934" name="Oval 6"/>
          <p:cNvSpPr>
            <a:spLocks noChangeArrowheads="1"/>
          </p:cNvSpPr>
          <p:nvPr/>
        </p:nvSpPr>
        <p:spPr bwMode="auto">
          <a:xfrm>
            <a:off x="0" y="973138"/>
            <a:ext cx="1108075" cy="944562"/>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2011</a:t>
            </a:r>
          </a:p>
        </p:txBody>
      </p:sp>
      <p:sp>
        <p:nvSpPr>
          <p:cNvPr id="124935" name="AutoShape 7"/>
          <p:cNvSpPr>
            <a:spLocks noChangeArrowheads="1"/>
          </p:cNvSpPr>
          <p:nvPr/>
        </p:nvSpPr>
        <p:spPr bwMode="auto">
          <a:xfrm>
            <a:off x="11488738" y="5803900"/>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p:cNvSpPr>
          <p:nvPr>
            <p:ph type="body" idx="1"/>
          </p:nvPr>
        </p:nvSpPr>
        <p:spPr/>
        <p:txBody>
          <a:bodyPr/>
          <a:lstStyle/>
          <a:p>
            <a:pPr>
              <a:lnSpc>
                <a:spcPct val="80000"/>
              </a:lnSpc>
            </a:pPr>
            <a:r>
              <a:rPr lang="pt-PT" sz="2400" smtClean="0">
                <a:latin typeface="Times New Roman" pitchFamily="18" charset="0"/>
              </a:rPr>
              <a:t>O estudo mostrou que </a:t>
            </a:r>
            <a:r>
              <a:rPr lang="pt-PT" sz="2400" b="1" smtClean="0">
                <a:solidFill>
                  <a:srgbClr val="0000FF"/>
                </a:solidFill>
                <a:latin typeface="Times New Roman" pitchFamily="18" charset="0"/>
              </a:rPr>
              <a:t>o corticosteróide pré-natal nos prematuros tardios foi  ineficaz na redução da ocorrência dos distúrbios respiratórios nos recém- nascidos e não exerce qualquer efeito sobre a incidência de várias outras complicações na prematuridade tardia</a:t>
            </a:r>
            <a:r>
              <a:rPr lang="pt-PT" sz="2400" smtClean="0">
                <a:latin typeface="Times New Roman" pitchFamily="18" charset="0"/>
              </a:rPr>
              <a:t>, com exceção da icterícia neonatal com necessidade de fototerapia (menos no grupo do corticosteróide: </a:t>
            </a:r>
            <a:r>
              <a:rPr lang="pt-BR" sz="2400" smtClean="0">
                <a:latin typeface="Times New Roman" pitchFamily="18" charset="0"/>
              </a:rPr>
              <a:t>possível devido a aceleração da maturação do fígado após a corticoterapia)</a:t>
            </a:r>
            <a:r>
              <a:rPr lang="pt-PT" sz="2400" smtClean="0">
                <a:latin typeface="Times New Roman" pitchFamily="18" charset="0"/>
              </a:rPr>
              <a:t> </a:t>
            </a:r>
          </a:p>
          <a:p>
            <a:pPr>
              <a:lnSpc>
                <a:spcPct val="80000"/>
              </a:lnSpc>
            </a:pPr>
            <a:r>
              <a:rPr lang="pt-PT" sz="2400" smtClean="0">
                <a:latin typeface="Times New Roman" pitchFamily="18" charset="0"/>
              </a:rPr>
              <a:t>O estudo demonstrou que </a:t>
            </a:r>
            <a:r>
              <a:rPr lang="pt-PT" sz="2400" smtClean="0">
                <a:solidFill>
                  <a:srgbClr val="FF0000"/>
                </a:solidFill>
                <a:latin typeface="Times New Roman" pitchFamily="18" charset="0"/>
              </a:rPr>
              <a:t>crianças com prematuridade tardia desenvolvem altas taxas de taquipnéia transitória (cerca de 23%) e morbidades neonatais</a:t>
            </a:r>
            <a:r>
              <a:rPr lang="pt-PT" sz="2400" smtClean="0">
                <a:latin typeface="Times New Roman" pitchFamily="18" charset="0"/>
              </a:rPr>
              <a:t>. </a:t>
            </a:r>
          </a:p>
          <a:p>
            <a:pPr>
              <a:lnSpc>
                <a:spcPct val="80000"/>
              </a:lnSpc>
            </a:pPr>
            <a:r>
              <a:rPr lang="pt-PT" sz="2400" smtClean="0">
                <a:latin typeface="Times New Roman" pitchFamily="18" charset="0"/>
              </a:rPr>
              <a:t>No entanto a eventual extensão dos benefícios dos corticosteróides após esta idade gestacional, só recentemente tem sido mais amplamente considerada.</a:t>
            </a:r>
          </a:p>
          <a:p>
            <a:pPr>
              <a:lnSpc>
                <a:spcPct val="80000"/>
              </a:lnSpc>
            </a:pPr>
            <a:r>
              <a:rPr lang="pt-PT" sz="2800" smtClean="0">
                <a:latin typeface="Times New Roman" pitchFamily="18" charset="0"/>
              </a:rPr>
              <a:t> </a:t>
            </a:r>
            <a:r>
              <a:rPr lang="pt-BR" sz="2400" smtClean="0">
                <a:solidFill>
                  <a:srgbClr val="0000FF"/>
                </a:solidFill>
                <a:latin typeface="Times New Roman" pitchFamily="18" charset="0"/>
              </a:rPr>
              <a:t>Assim, segundo esses autores,  o verdadeiro impacto dos esteróides sobre as taxas de Síndrome do Desconforto Respiratório ainda deverá ser estabelecida uma vez que estes efeitos são bastante baixos</a:t>
            </a:r>
          </a:p>
          <a:p>
            <a:pPr>
              <a:lnSpc>
                <a:spcPct val="80000"/>
              </a:lnSpc>
            </a:pPr>
            <a:endParaRPr lang="pt-PT" sz="2400" smtClean="0">
              <a:solidFill>
                <a:srgbClr val="0000FF"/>
              </a:solidFill>
              <a:latin typeface="Times New Roman" pitchFamily="18"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body" idx="1"/>
          </p:nvPr>
        </p:nvSpPr>
        <p:spPr>
          <a:xfrm>
            <a:off x="431800" y="2852738"/>
            <a:ext cx="10972800" cy="4525962"/>
          </a:xfrm>
        </p:spPr>
        <p:txBody>
          <a:bodyPr/>
          <a:lstStyle/>
          <a:p>
            <a:r>
              <a:rPr lang="pt-BR" sz="2300" smtClean="0"/>
              <a:t>93% da coorte original pôde ser contatada, mas apenas 51% completaram os questionários que serviram como base para a avaliação.</a:t>
            </a:r>
          </a:p>
          <a:p>
            <a:r>
              <a:rPr lang="pt-BR" sz="2300" smtClean="0"/>
              <a:t>Observou que embora não existissem diferenças de comportamento e saúde para crianças de 8 a 15 anos de idade, </a:t>
            </a:r>
            <a:r>
              <a:rPr lang="pt-BR" sz="2300" smtClean="0">
                <a:solidFill>
                  <a:srgbClr val="FF0000"/>
                </a:solidFill>
              </a:rPr>
              <a:t>foi notado uma maior incidência de  mal desempenho escolar no grupo de usou betametasona (17,7% vs 8,5%) p &lt; 0,03</a:t>
            </a:r>
          </a:p>
          <a:p>
            <a:endParaRPr lang="pt-BR" sz="2300" smtClean="0">
              <a:solidFill>
                <a:srgbClr val="FF0000"/>
              </a:solidFill>
            </a:endParaRPr>
          </a:p>
        </p:txBody>
      </p:sp>
      <p:sp>
        <p:nvSpPr>
          <p:cNvPr id="64515" name="Rectangle 3"/>
          <p:cNvSpPr>
            <a:spLocks noChangeArrowheads="1"/>
          </p:cNvSpPr>
          <p:nvPr/>
        </p:nvSpPr>
        <p:spPr bwMode="auto">
          <a:xfrm>
            <a:off x="334963" y="1555750"/>
            <a:ext cx="10815637"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latin typeface="Arial" pitchFamily="34" charset="0"/>
                <a:hlinkClick r:id="rId2"/>
              </a:rPr>
              <a:t>Behavioural, educational and respiratory outcomes of antenatal betamethasone for term caesarean section (ASTECS trial).</a:t>
            </a:r>
            <a:r>
              <a:rPr lang="pt-BR" sz="1400">
                <a:latin typeface="Arial" pitchFamily="34" charset="0"/>
              </a:rPr>
              <a:t>Stutchfield PR, Whitaker R, Gliddon AE, Hobson L, Kotecha S, Doull IJ.Arch Dis Child Fetal Neonatal Ed. 2013 May;98(3):F195-200. doi: 10.1136/archdischild-2012-303157. Epub 2013 Feb 19.PMID: 23424017. </a:t>
            </a:r>
            <a:r>
              <a:rPr lang="pt-BR" sz="1400" b="1">
                <a:latin typeface="Arial" pitchFamily="34" charset="0"/>
                <a:hlinkClick r:id="rId2"/>
              </a:rPr>
              <a:t>Free PMC Article</a:t>
            </a:r>
            <a:r>
              <a:rPr lang="pt-BR" sz="1400" b="1">
                <a:latin typeface="Arial" pitchFamily="34" charset="0"/>
              </a:rPr>
              <a:t>.</a:t>
            </a:r>
            <a:r>
              <a:rPr lang="pt-BR" sz="1400" u="sng">
                <a:latin typeface="Arial" pitchFamily="34" charset="0"/>
                <a:hlinkClick r:id="rId3"/>
              </a:rPr>
              <a:t>Similar articles</a:t>
            </a:r>
            <a:endParaRPr lang="pt-BR" sz="1400" u="sng">
              <a:latin typeface="Arial" pitchFamily="34" charset="0"/>
            </a:endParaRPr>
          </a:p>
        </p:txBody>
      </p:sp>
      <p:sp>
        <p:nvSpPr>
          <p:cNvPr id="64516" name="Oval 4"/>
          <p:cNvSpPr>
            <a:spLocks noChangeArrowheads="1"/>
          </p:cNvSpPr>
          <p:nvPr/>
        </p:nvSpPr>
        <p:spPr bwMode="auto">
          <a:xfrm>
            <a:off x="239713" y="188913"/>
            <a:ext cx="1219200" cy="914400"/>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2013</a:t>
            </a:r>
          </a:p>
        </p:txBody>
      </p:sp>
      <p:sp>
        <p:nvSpPr>
          <p:cNvPr id="64517" name="Rectangle 5"/>
          <p:cNvSpPr>
            <a:spLocks noChangeArrowheads="1"/>
          </p:cNvSpPr>
          <p:nvPr/>
        </p:nvSpPr>
        <p:spPr bwMode="auto">
          <a:xfrm>
            <a:off x="1701800" y="363538"/>
            <a:ext cx="8848725" cy="10953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PT" sz="2400" b="1">
                <a:solidFill>
                  <a:srgbClr val="0000FF"/>
                </a:solidFill>
              </a:rPr>
              <a:t>Resultados comportamentais, educacionais e respiratórios da betametasona pré-natal para cesariana a termo (ensaio ASTECS</a:t>
            </a:r>
            <a:r>
              <a:rPr lang="pt-BR" sz="2400" b="1">
                <a:solidFill>
                  <a:srgbClr val="0000FF"/>
                </a:solidFill>
              </a:rPr>
              <a:t> </a:t>
            </a:r>
          </a:p>
        </p:txBody>
      </p:sp>
      <p:sp>
        <p:nvSpPr>
          <p:cNvPr id="64518" name="AutoShape 6"/>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PT" sz="1200" smtClean="0">
                <a:effectLst/>
              </a:rPr>
              <a:t/>
            </a:r>
            <a:br>
              <a:rPr lang="pt-PT" sz="1200" smtClean="0">
                <a:effectLst/>
              </a:rPr>
            </a:br>
            <a:r>
              <a:rPr lang="pt-PT" sz="1400" smtClean="0">
                <a:solidFill>
                  <a:srgbClr val="0000FF"/>
                </a:solidFill>
                <a:effectLst/>
              </a:rPr>
              <a:t>Resumo das pontuações das subescalas de pontos fortes e dificuldades para os participantes por grupo de tratamento e avaliação escolar de ajuda adicional e quartil de habilidade</a:t>
            </a:r>
            <a:endParaRPr lang="pt-BR" sz="1400" smtClean="0">
              <a:solidFill>
                <a:srgbClr val="0000FF"/>
              </a:solidFill>
              <a:effectLst/>
            </a:endParaRPr>
          </a:p>
        </p:txBody>
      </p:sp>
      <p:pic>
        <p:nvPicPr>
          <p:cNvPr id="65539"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800100" y="1166813"/>
            <a:ext cx="10023475" cy="4525962"/>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1" name="Line 5"/>
          <p:cNvSpPr>
            <a:spLocks noChangeShapeType="1"/>
          </p:cNvSpPr>
          <p:nvPr/>
        </p:nvSpPr>
        <p:spPr bwMode="auto">
          <a:xfrm>
            <a:off x="487363" y="4937125"/>
            <a:ext cx="681037" cy="406400"/>
          </a:xfrm>
          <a:prstGeom prst="line">
            <a:avLst/>
          </a:prstGeom>
          <a:noFill/>
          <a:ln w="762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body" idx="1"/>
          </p:nvPr>
        </p:nvSpPr>
        <p:spPr>
          <a:xfrm>
            <a:off x="709613" y="2854325"/>
            <a:ext cx="10972800" cy="4525963"/>
          </a:xfrm>
        </p:spPr>
        <p:txBody>
          <a:bodyPr/>
          <a:lstStyle/>
          <a:p>
            <a:pPr algn="just">
              <a:lnSpc>
                <a:spcPct val="80000"/>
              </a:lnSpc>
            </a:pPr>
            <a:r>
              <a:rPr lang="pt-BR" sz="2400" smtClean="0"/>
              <a:t>Selecionaram nascidos vivos com idade gestacional (IG) entre 34 e 36 sem durante 1 ano (</a:t>
            </a:r>
            <a:r>
              <a:rPr lang="pt-BR" sz="2400" b="1" smtClean="0"/>
              <a:t>PT: prematuro tardio</a:t>
            </a:r>
            <a:r>
              <a:rPr lang="pt-BR" sz="2400" smtClean="0"/>
              <a:t>)</a:t>
            </a:r>
          </a:p>
          <a:p>
            <a:pPr algn="just">
              <a:lnSpc>
                <a:spcPct val="80000"/>
              </a:lnSpc>
            </a:pPr>
            <a:r>
              <a:rPr lang="pt-BR" sz="2400" smtClean="0"/>
              <a:t>Os recém-nascidos (RN) selecionados foram classificados em dois grupos:</a:t>
            </a:r>
          </a:p>
          <a:p>
            <a:pPr lvl="1" algn="just">
              <a:lnSpc>
                <a:spcPct val="80000"/>
              </a:lnSpc>
            </a:pPr>
            <a:r>
              <a:rPr lang="pt-BR" sz="2200" smtClean="0">
                <a:solidFill>
                  <a:srgbClr val="0000FF"/>
                </a:solidFill>
              </a:rPr>
              <a:t>Grupo A</a:t>
            </a:r>
            <a:r>
              <a:rPr lang="pt-BR" sz="2200" smtClean="0"/>
              <a:t>: que recebeu corticóide pré-natal (1 ou 2 doses de betametasona 12mg, IM, 24h antes do parto) (</a:t>
            </a:r>
            <a:r>
              <a:rPr lang="pt-BR" sz="2200" smtClean="0">
                <a:solidFill>
                  <a:schemeClr val="accent2"/>
                </a:solidFill>
              </a:rPr>
              <a:t>73 RN</a:t>
            </a:r>
            <a:r>
              <a:rPr lang="pt-BR" sz="2200" smtClean="0"/>
              <a:t>)</a:t>
            </a:r>
          </a:p>
          <a:p>
            <a:pPr lvl="1" algn="just">
              <a:lnSpc>
                <a:spcPct val="80000"/>
              </a:lnSpc>
            </a:pPr>
            <a:r>
              <a:rPr lang="pt-BR" sz="2200" smtClean="0">
                <a:solidFill>
                  <a:srgbClr val="0000FF"/>
                </a:solidFill>
              </a:rPr>
              <a:t>Grupo B</a:t>
            </a:r>
            <a:r>
              <a:rPr lang="pt-BR" sz="2200" smtClean="0"/>
              <a:t>: que não recebeu corticóide pré-natal (</a:t>
            </a:r>
            <a:r>
              <a:rPr lang="pt-BR" sz="2200" smtClean="0">
                <a:solidFill>
                  <a:srgbClr val="FF33CC"/>
                </a:solidFill>
              </a:rPr>
              <a:t>174 RN</a:t>
            </a:r>
            <a:r>
              <a:rPr lang="pt-BR" sz="2200" smtClean="0"/>
              <a:t>)</a:t>
            </a:r>
          </a:p>
        </p:txBody>
      </p:sp>
      <p:sp>
        <p:nvSpPr>
          <p:cNvPr id="66563" name="Rectangle 3"/>
          <p:cNvSpPr>
            <a:spLocks noChangeArrowheads="1"/>
          </p:cNvSpPr>
          <p:nvPr/>
        </p:nvSpPr>
        <p:spPr bwMode="auto">
          <a:xfrm>
            <a:off x="1922463" y="1196975"/>
            <a:ext cx="83740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71415" bIns="0" anchor="ctr">
            <a:spAutoFit/>
          </a:bodyPr>
          <a:lstStyle/>
          <a:p>
            <a:pPr algn="ctr"/>
            <a:r>
              <a:rPr lang="pt-BR" sz="1400">
                <a:latin typeface="Arial" pitchFamily="34" charset="0"/>
                <a:hlinkClick r:id="rId2"/>
              </a:rPr>
              <a:t>[Antenatal corticosteroid therapy and late preterm infant morbidity and mortality].</a:t>
            </a:r>
            <a:endParaRPr lang="pt-BR" sz="1400">
              <a:latin typeface="Arial" pitchFamily="34" charset="0"/>
            </a:endParaRPr>
          </a:p>
          <a:p>
            <a:pPr algn="ctr"/>
            <a:r>
              <a:rPr lang="pt-BR" sz="1400">
                <a:latin typeface="Arial" pitchFamily="34" charset="0"/>
              </a:rPr>
              <a:t>Gázquez Serrano IM, Arroyos Plana A, Díaz Morales O, Herráiz Perea C, Holgueras Bragado A.</a:t>
            </a:r>
          </a:p>
          <a:p>
            <a:pPr algn="ctr"/>
            <a:r>
              <a:rPr lang="pt-BR" sz="1400">
                <a:latin typeface="Arial" pitchFamily="34" charset="0"/>
              </a:rPr>
              <a:t>An Pediatr (Barc). 2014 Dec;81(6):374-82. doi: 10.1016/j.anpedi.2014.01.026. Epub 2014 Mar 1. Spanish.</a:t>
            </a:r>
          </a:p>
          <a:p>
            <a:pPr algn="ctr"/>
            <a:r>
              <a:rPr lang="pt-BR" sz="1400">
                <a:latin typeface="Arial" pitchFamily="34" charset="0"/>
              </a:rPr>
              <a:t>PMID: 24593889.</a:t>
            </a:r>
            <a:r>
              <a:rPr lang="pt-BR" sz="1400" b="1">
                <a:latin typeface="Arial" pitchFamily="34" charset="0"/>
                <a:hlinkClick r:id="rId2"/>
              </a:rPr>
              <a:t>Free Article</a:t>
            </a:r>
            <a:r>
              <a:rPr lang="pt-BR" sz="1400" b="1">
                <a:latin typeface="Arial" pitchFamily="34" charset="0"/>
              </a:rPr>
              <a:t>.</a:t>
            </a:r>
            <a:r>
              <a:rPr lang="pt-BR" sz="1400" u="sng">
                <a:latin typeface="Arial" pitchFamily="34" charset="0"/>
                <a:hlinkClick r:id="rId3"/>
              </a:rPr>
              <a:t>Similar articles</a:t>
            </a:r>
            <a:endParaRPr lang="pt-BR" sz="1400" u="sng">
              <a:latin typeface="Arial" pitchFamily="34" charset="0"/>
            </a:endParaRPr>
          </a:p>
        </p:txBody>
      </p:sp>
      <p:sp>
        <p:nvSpPr>
          <p:cNvPr id="66564" name="Rectangle 4"/>
          <p:cNvSpPr>
            <a:spLocks noChangeArrowheads="1"/>
          </p:cNvSpPr>
          <p:nvPr/>
        </p:nvSpPr>
        <p:spPr bwMode="auto">
          <a:xfrm>
            <a:off x="1008063" y="0"/>
            <a:ext cx="9696450" cy="8858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pt-BR" sz="1600" b="1">
                <a:solidFill>
                  <a:schemeClr val="accent2"/>
                </a:solidFill>
                <a:latin typeface="Lato" pitchFamily="34" charset="0"/>
              </a:rPr>
              <a:t>CORTICOTERAPIA PRÉ-NATAL E A MORBIMORTALIDADE DOS PREMATUROS TARDIOS – UM ESTUDO PROSPECTIVO</a:t>
            </a:r>
          </a:p>
          <a:p>
            <a:pPr algn="ctr" eaLnBrk="0" hangingPunct="0"/>
            <a:r>
              <a:rPr lang="pt-BR" sz="1600">
                <a:solidFill>
                  <a:srgbClr val="2A6490"/>
                </a:solidFill>
                <a:latin typeface="Source Sans Pro"/>
              </a:rPr>
              <a:t>        </a:t>
            </a:r>
          </a:p>
        </p:txBody>
      </p:sp>
      <p:pic>
        <p:nvPicPr>
          <p:cNvPr id="66565" name="Picture 5" descr="pptx">
            <a:hlinkClick r:id="rId4" tooltip="Cortic-pre-natal-premat-tardio"/>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17213" y="249238"/>
            <a:ext cx="609600" cy="457200"/>
          </a:xfrm>
          <a:prstGeom prst="rect">
            <a:avLst/>
          </a:prstGeom>
          <a:noFill/>
          <a:extLst>
            <a:ext uri="{909E8E84-426E-40DD-AFC4-6F175D3DCCD1}">
              <a14:hiddenFill xmlns:a14="http://schemas.microsoft.com/office/drawing/2010/main">
                <a:solidFill>
                  <a:srgbClr val="FFFFFF"/>
                </a:solidFill>
              </a14:hiddenFill>
            </a:ext>
          </a:extLst>
        </p:spPr>
      </p:pic>
      <p:sp>
        <p:nvSpPr>
          <p:cNvPr id="66566" name="Rectangle 6"/>
          <p:cNvSpPr>
            <a:spLocks noChangeArrowheads="1"/>
          </p:cNvSpPr>
          <p:nvPr/>
        </p:nvSpPr>
        <p:spPr bwMode="auto">
          <a:xfrm>
            <a:off x="2735263" y="620713"/>
            <a:ext cx="8256587"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400">
                <a:latin typeface="Arial" pitchFamily="34" charset="0"/>
              </a:rPr>
              <a:t>Apresentação:Aline Damares de Castro,Liv Janoville Santana Sobral</a:t>
            </a:r>
          </a:p>
          <a:p>
            <a:pPr algn="ctr"/>
            <a:r>
              <a:rPr lang="pt-BR" sz="1400">
                <a:latin typeface="Arial" pitchFamily="34" charset="0"/>
              </a:rPr>
              <a:t>Coordenação: Carlos A. Zaconeta </a:t>
            </a:r>
          </a:p>
        </p:txBody>
      </p:sp>
      <p:sp>
        <p:nvSpPr>
          <p:cNvPr id="66567" name="Oval 7"/>
          <p:cNvSpPr>
            <a:spLocks noChangeArrowheads="1"/>
          </p:cNvSpPr>
          <p:nvPr/>
        </p:nvSpPr>
        <p:spPr bwMode="auto">
          <a:xfrm>
            <a:off x="209550" y="463550"/>
            <a:ext cx="1219200" cy="914400"/>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2014</a:t>
            </a:r>
          </a:p>
        </p:txBody>
      </p:sp>
      <p:sp>
        <p:nvSpPr>
          <p:cNvPr id="66568" name="AutoShape 8"/>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p:cNvSpPr>
          <p:nvPr>
            <p:ph type="body" idx="1"/>
          </p:nvPr>
        </p:nvSpPr>
        <p:spPr>
          <a:xfrm>
            <a:off x="144463" y="1600200"/>
            <a:ext cx="11615737" cy="4525963"/>
          </a:xfrm>
        </p:spPr>
        <p:txBody>
          <a:bodyPr/>
          <a:lstStyle/>
          <a:p>
            <a:pPr algn="just"/>
            <a:r>
              <a:rPr lang="pt-BR" sz="2400" smtClean="0">
                <a:solidFill>
                  <a:srgbClr val="0000FF"/>
                </a:solidFill>
              </a:rPr>
              <a:t>Taxa de ingresso na Unidade de Neonatologia/UTI Neonatal foi significativamente superior nos prematuros tardios que </a:t>
            </a:r>
            <a:r>
              <a:rPr lang="pt-BR" sz="2400" smtClean="0">
                <a:solidFill>
                  <a:srgbClr val="FF0000"/>
                </a:solidFill>
              </a:rPr>
              <a:t>não receberam corticóide prenatal. </a:t>
            </a:r>
          </a:p>
          <a:p>
            <a:pPr algn="just"/>
            <a:r>
              <a:rPr lang="pt-PT" sz="2400" smtClean="0"/>
              <a:t>A </a:t>
            </a:r>
            <a:r>
              <a:rPr lang="pt-PT" sz="2400" smtClean="0">
                <a:solidFill>
                  <a:srgbClr val="0000FF"/>
                </a:solidFill>
              </a:rPr>
              <a:t>taxa de internação em Unidade Neonatal</a:t>
            </a:r>
            <a:r>
              <a:rPr lang="pt-PT" sz="2400" smtClean="0"/>
              <a:t> foi significativamente </a:t>
            </a:r>
            <a:r>
              <a:rPr lang="pt-PT" sz="2400" smtClean="0">
                <a:solidFill>
                  <a:srgbClr val="0000FF"/>
                </a:solidFill>
              </a:rPr>
              <a:t>menor</a:t>
            </a:r>
            <a:r>
              <a:rPr lang="pt-PT" sz="2400" smtClean="0"/>
              <a:t> (38% versus 74%) e em UTI Neonatal (8% versus 22%) </a:t>
            </a:r>
            <a:r>
              <a:rPr lang="pt-PT" sz="2400" smtClean="0">
                <a:solidFill>
                  <a:srgbClr val="0000FF"/>
                </a:solidFill>
              </a:rPr>
              <a:t>nos que receberam esteroide pré-natal</a:t>
            </a:r>
            <a:endParaRPr lang="pt-BR" sz="2400" smtClean="0">
              <a:solidFill>
                <a:srgbClr val="0000FF"/>
              </a:solidFill>
            </a:endParaRPr>
          </a:p>
          <a:p>
            <a:pPr algn="ctr"/>
            <a:r>
              <a:rPr lang="pt-BR" sz="2400" b="1" smtClean="0">
                <a:solidFill>
                  <a:srgbClr val="0000FF"/>
                </a:solidFill>
              </a:rPr>
              <a:t>Todas as patologias associadas à prematuridade tardia foram menos freqüentes no grupo que recebeu corticóide pré-natal.</a:t>
            </a:r>
          </a:p>
          <a:p>
            <a:pPr algn="ctr">
              <a:buFont typeface="Wingdings 3" pitchFamily="18" charset="2"/>
              <a:buNone/>
            </a:pPr>
            <a:r>
              <a:rPr lang="pt-BR" sz="2400" b="1" smtClean="0">
                <a:solidFill>
                  <a:srgbClr val="0000FF"/>
                </a:solidFill>
              </a:rPr>
              <a:t>                     </a:t>
            </a:r>
          </a:p>
        </p:txBody>
      </p:sp>
      <p:sp>
        <p:nvSpPr>
          <p:cNvPr id="67588" name="AutoShape 4"/>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p:cNvSpPr>
            <a:spLocks noGrp="1"/>
          </p:cNvSpPr>
          <p:nvPr>
            <p:ph type="body" idx="1"/>
          </p:nvPr>
        </p:nvSpPr>
        <p:spPr/>
        <p:txBody>
          <a:bodyPr/>
          <a:lstStyle/>
          <a:p>
            <a:pPr>
              <a:lnSpc>
                <a:spcPct val="90000"/>
              </a:lnSpc>
              <a:spcBef>
                <a:spcPts val="713"/>
              </a:spcBef>
              <a:buClr>
                <a:srgbClr val="F3A447"/>
              </a:buClr>
              <a:buFont typeface="Wingdings" pitchFamily="2" charset="2"/>
              <a:buChar char="Ø"/>
            </a:pPr>
            <a:r>
              <a:rPr lang="pt-BR" sz="3000" smtClean="0">
                <a:solidFill>
                  <a:srgbClr val="000000"/>
                </a:solidFill>
                <a:sym typeface="Tw Cen MT" pitchFamily="34" charset="0"/>
              </a:rPr>
              <a:t>63,2% dos prematuros tardios ingressaram na Unidade Neonatal</a:t>
            </a:r>
          </a:p>
          <a:p>
            <a:pPr>
              <a:lnSpc>
                <a:spcPct val="90000"/>
              </a:lnSpc>
              <a:spcBef>
                <a:spcPts val="713"/>
              </a:spcBef>
              <a:buClr>
                <a:srgbClr val="F3A447"/>
              </a:buClr>
              <a:buFont typeface="Wingdings" pitchFamily="2" charset="2"/>
              <a:buChar char="Ø"/>
            </a:pPr>
            <a:r>
              <a:rPr lang="pt-BR" sz="3000" smtClean="0">
                <a:solidFill>
                  <a:srgbClr val="000000"/>
                </a:solidFill>
                <a:sym typeface="Tw Cen MT" pitchFamily="34" charset="0"/>
              </a:rPr>
              <a:t>Desses 28,2% necessitaram de cuidados intensivos neonatais</a:t>
            </a:r>
          </a:p>
          <a:p>
            <a:pPr algn="ctr">
              <a:lnSpc>
                <a:spcPct val="90000"/>
              </a:lnSpc>
              <a:spcBef>
                <a:spcPts val="713"/>
              </a:spcBef>
              <a:buClr>
                <a:srgbClr val="F3A447"/>
              </a:buClr>
              <a:buFont typeface="Wingdings" pitchFamily="2" charset="2"/>
              <a:buChar char="Ø"/>
            </a:pPr>
            <a:r>
              <a:rPr lang="pt-PT" sz="3000" smtClean="0">
                <a:solidFill>
                  <a:srgbClr val="FF0000"/>
                </a:solidFill>
              </a:rPr>
              <a:t>As internações de prematuros tardios representam 17% de todos os RN internados e 20,6% dos que necessitam de UTI Neonatal</a:t>
            </a:r>
            <a:endParaRPr lang="pt-BR" sz="3000" smtClean="0">
              <a:solidFill>
                <a:srgbClr val="FF0000"/>
              </a:solidFill>
              <a:sym typeface="Tw Cen MT" pitchFamily="34" charset="0"/>
            </a:endParaRPr>
          </a:p>
          <a:p>
            <a:pPr algn="ctr">
              <a:lnSpc>
                <a:spcPct val="90000"/>
              </a:lnSpc>
            </a:pPr>
            <a:endParaRPr lang="pt-BR" smtClean="0">
              <a:solidFill>
                <a:srgbClr val="FF0000"/>
              </a:solidFill>
            </a:endParaRPr>
          </a:p>
        </p:txBody>
      </p:sp>
      <p:sp>
        <p:nvSpPr>
          <p:cNvPr id="68612" name="AutoShape 4"/>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
          <p:cNvSpPr>
            <a:spLocks noGrp="1"/>
          </p:cNvSpPr>
          <p:nvPr>
            <p:ph type="title" idx="4294967295"/>
          </p:nvPr>
        </p:nvSpPr>
        <p:spPr bwMode="auto">
          <a:xfrm>
            <a:off x="614363" y="274638"/>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solidFill>
                  <a:srgbClr val="444D26"/>
                </a:solidFill>
                <a:effectLst/>
                <a:sym typeface="Tw Cen MT" pitchFamily="34" charset="0"/>
              </a:rPr>
              <a:t>Discussão </a:t>
            </a:r>
          </a:p>
        </p:txBody>
      </p:sp>
      <p:sp>
        <p:nvSpPr>
          <p:cNvPr id="69635" name="Rectangle 2"/>
          <p:cNvSpPr>
            <a:spLocks noGrp="1"/>
          </p:cNvSpPr>
          <p:nvPr>
            <p:ph sz="quarter" idx="4294967295"/>
          </p:nvPr>
        </p:nvSpPr>
        <p:spPr>
          <a:xfrm>
            <a:off x="814388" y="1773238"/>
            <a:ext cx="10871200" cy="4495800"/>
          </a:xfrm>
        </p:spPr>
        <p:txBody>
          <a:bodyPr/>
          <a:lstStyle/>
          <a:p>
            <a:pPr marL="319088" indent="-319088">
              <a:spcBef>
                <a:spcPts val="713"/>
              </a:spcBef>
              <a:buClr>
                <a:srgbClr val="F3A447"/>
              </a:buClr>
              <a:buFont typeface="Wingdings" pitchFamily="2" charset="2"/>
              <a:buChar char="Ø"/>
            </a:pPr>
            <a:r>
              <a:rPr lang="pt-BR" sz="2800" smtClean="0">
                <a:solidFill>
                  <a:srgbClr val="000000"/>
                </a:solidFill>
                <a:sym typeface="Tw Cen MT" pitchFamily="34" charset="0"/>
              </a:rPr>
              <a:t>Morbidades associadas a PT:</a:t>
            </a:r>
          </a:p>
          <a:p>
            <a:pPr marL="319088" indent="-319088">
              <a:spcBef>
                <a:spcPts val="713"/>
              </a:spcBef>
              <a:buClr>
                <a:srgbClr val="F3A447"/>
              </a:buClr>
              <a:buFont typeface="Wingdings" pitchFamily="2" charset="2"/>
              <a:buChar char="Ø"/>
            </a:pPr>
            <a:endParaRPr lang="pt-BR" sz="2800" smtClean="0">
              <a:solidFill>
                <a:srgbClr val="000000"/>
              </a:solidFill>
              <a:sym typeface="Tw Cen MT" pitchFamily="34" charset="0"/>
            </a:endParaRPr>
          </a:p>
          <a:p>
            <a:pPr marL="319088" indent="-319088">
              <a:spcBef>
                <a:spcPts val="713"/>
              </a:spcBef>
              <a:buClr>
                <a:srgbClr val="F3A447"/>
              </a:buClr>
              <a:buFont typeface="Wingdings 3" pitchFamily="18" charset="2"/>
              <a:buNone/>
            </a:pPr>
            <a:endParaRPr lang="pt-BR" sz="2800" smtClean="0">
              <a:solidFill>
                <a:srgbClr val="000000"/>
              </a:solidFill>
              <a:sym typeface="Tw Cen MT" pitchFamily="34" charset="0"/>
            </a:endParaRPr>
          </a:p>
          <a:p>
            <a:pPr marL="639763" lvl="1" indent="-273050">
              <a:spcBef>
                <a:spcPts val="563"/>
              </a:spcBef>
              <a:buFont typeface="Wingdings" pitchFamily="2" charset="2"/>
              <a:buChar char="Ø"/>
            </a:pPr>
            <a:r>
              <a:rPr lang="pt-BR" sz="2000" smtClean="0">
                <a:solidFill>
                  <a:srgbClr val="000000"/>
                </a:solidFill>
                <a:sym typeface="Tw Cen MT" pitchFamily="34" charset="0"/>
              </a:rPr>
              <a:t>O grupo dos PT que não receberam corticóide pré-natal, a incidência de TTRN foi significantemente superior (28% versus 2,7% - p &lt; 0,0001); </a:t>
            </a:r>
          </a:p>
          <a:p>
            <a:pPr marL="639763" lvl="1" indent="-273050">
              <a:spcBef>
                <a:spcPts val="563"/>
              </a:spcBef>
              <a:buFont typeface="Wingdings" pitchFamily="2" charset="2"/>
              <a:buChar char="Ø"/>
            </a:pPr>
            <a:r>
              <a:rPr lang="pt-PT" sz="2000" smtClean="0"/>
              <a:t>Estas diferenças podem ser explicadas pelo fato que  somente os glicocorticóides parecem estimular a síntese e a atividade dos canais de sódio (envolvidos na patogênese da TTRN(24)); </a:t>
            </a:r>
          </a:p>
          <a:p>
            <a:pPr marL="639763" lvl="1" indent="-273050">
              <a:spcBef>
                <a:spcPts val="563"/>
              </a:spcBef>
              <a:buFont typeface="Wingdings" pitchFamily="2" charset="2"/>
              <a:buChar char="Ø"/>
            </a:pPr>
            <a:r>
              <a:rPr lang="pt-PT" sz="2000" smtClean="0">
                <a:solidFill>
                  <a:srgbClr val="000000"/>
                </a:solidFill>
                <a:sym typeface="Tw Cen MT" pitchFamily="34" charset="0"/>
              </a:rPr>
              <a:t>No parto vaginal espontâneo à termo ocorre aumento dos esteróides endógenos e catecolaminas. </a:t>
            </a:r>
            <a:endParaRPr lang="pt-BR" sz="2000" smtClean="0">
              <a:solidFill>
                <a:srgbClr val="000000"/>
              </a:solidFill>
              <a:sym typeface="Tw Cen MT" pitchFamily="34" charset="0"/>
            </a:endParaRPr>
          </a:p>
        </p:txBody>
      </p:sp>
      <p:graphicFrame>
        <p:nvGraphicFramePr>
          <p:cNvPr id="2" name="Diagrama 1"/>
          <p:cNvGraphicFramePr/>
          <p:nvPr/>
        </p:nvGraphicFramePr>
        <p:xfrm>
          <a:off x="-3689" y="1993479"/>
          <a:ext cx="11759012" cy="1728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9637" name="AutoShape 5"/>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Rectangle 3"/>
          <p:cNvSpPr>
            <a:spLocks noGrp="1"/>
          </p:cNvSpPr>
          <p:nvPr>
            <p:ph type="body" idx="1"/>
          </p:nvPr>
        </p:nvSpPr>
        <p:spPr/>
        <p:txBody>
          <a:bodyPr/>
          <a:lstStyle/>
          <a:p>
            <a:r>
              <a:rPr lang="pt-PT" sz="2500" smtClean="0"/>
              <a:t>Outras complicações estão associadas a patologia respiratória como causa de internação dos PT em Unidades Neonatais como os </a:t>
            </a:r>
            <a:r>
              <a:rPr lang="pt-PT" sz="2600" smtClean="0">
                <a:solidFill>
                  <a:srgbClr val="FF0000"/>
                </a:solidFill>
              </a:rPr>
              <a:t>distúrbios de digestibilidade, a necessidade de suporte respiratório, hidratação venosa e nutrição parenteral.</a:t>
            </a:r>
            <a:br>
              <a:rPr lang="pt-PT" sz="2600" smtClean="0">
                <a:solidFill>
                  <a:srgbClr val="FF0000"/>
                </a:solidFill>
              </a:rPr>
            </a:br>
            <a:endParaRPr lang="pt-PT" sz="2600" smtClean="0">
              <a:solidFill>
                <a:srgbClr val="FF0000"/>
              </a:solidFill>
            </a:endParaRPr>
          </a:p>
          <a:p>
            <a:pPr>
              <a:spcBef>
                <a:spcPts val="563"/>
              </a:spcBef>
              <a:buFont typeface="Wingdings" pitchFamily="2" charset="2"/>
              <a:buChar char="Ø"/>
            </a:pPr>
            <a:r>
              <a:rPr lang="pt-PT" sz="2500" smtClean="0">
                <a:solidFill>
                  <a:srgbClr val="0000FF"/>
                </a:solidFill>
                <a:sym typeface="Tw Cen MT" pitchFamily="34" charset="0"/>
              </a:rPr>
              <a:t>Nos PT que utilizaram corticóides antenatais</a:t>
            </a:r>
            <a:r>
              <a:rPr lang="pt-PT" sz="2500" smtClean="0">
                <a:sym typeface="Tw Cen MT" pitchFamily="34" charset="0"/>
              </a:rPr>
              <a:t> foi observada redução significativa de desconforto respiratório precoce, hipoglicemia, intolerância digestiva, icterícia, necessidade de técnicas de suporte ventilatório, hidratação venosa e fototerapia;</a:t>
            </a:r>
          </a:p>
          <a:p>
            <a:pPr lvl="1">
              <a:spcBef>
                <a:spcPts val="563"/>
              </a:spcBef>
              <a:buFont typeface="Wingdings" pitchFamily="2" charset="2"/>
              <a:buChar char="Ø"/>
            </a:pPr>
            <a:r>
              <a:rPr lang="pt-PT" sz="2400" smtClean="0">
                <a:solidFill>
                  <a:srgbClr val="000000"/>
                </a:solidFill>
                <a:sym typeface="Tw Cen MT" pitchFamily="34" charset="0"/>
              </a:rPr>
              <a:t>Dessa forma a extensão da administração de corticóides antenatais resultaria em redução das hospitalizações e consumo de recursos;</a:t>
            </a:r>
            <a:endParaRPr lang="pt-BR" sz="2400" smtClean="0">
              <a:solidFill>
                <a:srgbClr val="000000"/>
              </a:solidFill>
              <a:sym typeface="Tw Cen MT" pitchFamily="34" charset="0"/>
            </a:endParaRPr>
          </a:p>
          <a:p>
            <a:endParaRPr lang="pt-BR" sz="2600" smtClean="0">
              <a:solidFill>
                <a:srgbClr val="FF0000"/>
              </a:solidFill>
            </a:endParaRPr>
          </a:p>
        </p:txBody>
      </p:sp>
      <p:sp>
        <p:nvSpPr>
          <p:cNvPr id="72708" name="AutoShape 4"/>
          <p:cNvSpPr>
            <a:spLocks noChangeArrowheads="1"/>
          </p:cNvSpPr>
          <p:nvPr/>
        </p:nvSpPr>
        <p:spPr bwMode="auto">
          <a:xfrm>
            <a:off x="11441113" y="58435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p:cNvSpPr>
          <p:nvPr>
            <p:ph type="body" idx="1"/>
          </p:nvPr>
        </p:nvSpPr>
        <p:spPr>
          <a:xfrm>
            <a:off x="609600" y="892175"/>
            <a:ext cx="10972800" cy="5114925"/>
          </a:xfrm>
        </p:spPr>
        <p:txBody>
          <a:bodyPr/>
          <a:lstStyle/>
          <a:p>
            <a:pPr algn="ctr">
              <a:lnSpc>
                <a:spcPct val="90000"/>
              </a:lnSpc>
              <a:spcBef>
                <a:spcPts val="563"/>
              </a:spcBef>
              <a:buFont typeface="Wingdings" pitchFamily="2" charset="2"/>
              <a:buNone/>
            </a:pPr>
            <a:r>
              <a:rPr lang="pt-PT" sz="2400" b="1" smtClean="0">
                <a:solidFill>
                  <a:srgbClr val="000000"/>
                </a:solidFill>
                <a:sym typeface="Tw Cen MT" pitchFamily="34" charset="0"/>
              </a:rPr>
              <a:t>Até  o momento </a:t>
            </a:r>
            <a:r>
              <a:rPr lang="pt-PT" sz="2500" b="1" smtClean="0">
                <a:solidFill>
                  <a:srgbClr val="000000"/>
                </a:solidFill>
                <a:sym typeface="Tw Cen MT" pitchFamily="34" charset="0"/>
              </a:rPr>
              <a:t>não existem estudos que avaliem efeitos adversos da administração de corticóide antenatal a longo prazo.</a:t>
            </a:r>
            <a:r>
              <a:rPr lang="pt-PT" sz="2400" b="1" smtClean="0">
                <a:solidFill>
                  <a:srgbClr val="000000"/>
                </a:solidFill>
                <a:sym typeface="Tw Cen MT" pitchFamily="34" charset="0"/>
              </a:rPr>
              <a:t> Os mais descritos são as alterações de crescimento e neurodesenvolvimento</a:t>
            </a:r>
            <a:r>
              <a:rPr lang="pt-PT" sz="2400" smtClean="0">
                <a:solidFill>
                  <a:srgbClr val="000000"/>
                </a:solidFill>
                <a:sym typeface="Tw Cen MT" pitchFamily="34" charset="0"/>
              </a:rPr>
              <a:t>.</a:t>
            </a:r>
          </a:p>
          <a:p>
            <a:pPr lvl="1">
              <a:lnSpc>
                <a:spcPct val="90000"/>
              </a:lnSpc>
              <a:spcBef>
                <a:spcPts val="563"/>
              </a:spcBef>
              <a:buFont typeface="Wingdings" pitchFamily="2" charset="2"/>
              <a:buChar char="Ø"/>
            </a:pPr>
            <a:r>
              <a:rPr lang="pt-PT" sz="2200" smtClean="0">
                <a:solidFill>
                  <a:srgbClr val="FF0000"/>
                </a:solidFill>
                <a:sym typeface="Tw Cen MT" pitchFamily="34" charset="0"/>
              </a:rPr>
              <a:t>Em modelos animais os corticóides  induziram a apoptose e morte celular no cérebro de animais expostos</a:t>
            </a:r>
          </a:p>
          <a:p>
            <a:pPr lvl="1">
              <a:lnSpc>
                <a:spcPct val="90000"/>
              </a:lnSpc>
              <a:spcBef>
                <a:spcPts val="563"/>
              </a:spcBef>
              <a:buFont typeface="Wingdings" pitchFamily="2" charset="2"/>
              <a:buChar char="Ø"/>
            </a:pPr>
            <a:r>
              <a:rPr lang="pt-PT" sz="2400" smtClean="0">
                <a:sym typeface="Tw Cen MT" pitchFamily="34" charset="0"/>
              </a:rPr>
              <a:t>Nos humanos o processo de divisão neuronal já está completa na 24ª semana de gestação, </a:t>
            </a:r>
            <a:r>
              <a:rPr lang="pt-PT" sz="2400" smtClean="0">
                <a:solidFill>
                  <a:srgbClr val="FF0000"/>
                </a:solidFill>
                <a:sym typeface="Tw Cen MT" pitchFamily="34" charset="0"/>
              </a:rPr>
              <a:t>porém os oligodendrócitos (síntese de mielina), têm seu crescimento mais rápido entre as 34-36semanas, portanto mais suscetíveis aos efeitos neurológicos adversos dos corticóides;</a:t>
            </a:r>
          </a:p>
          <a:p>
            <a:pPr>
              <a:lnSpc>
                <a:spcPct val="90000"/>
              </a:lnSpc>
            </a:pPr>
            <a:r>
              <a:rPr lang="pt-PT" sz="2500" smtClean="0">
                <a:solidFill>
                  <a:srgbClr val="000000"/>
                </a:solidFill>
                <a:sym typeface="Tw Cen MT" pitchFamily="34" charset="0"/>
              </a:rPr>
              <a:t>Estudo sueco recente sugere que o efeito benéfico do uso de corticóide se prolonga por mais das 34 semanas que não parece incrementar o risco de efeitos neurológicos adversos, porém recomenda seguimento a longo prazo</a:t>
            </a:r>
            <a:endParaRPr lang="pt-BR" sz="2500" smtClean="0">
              <a:solidFill>
                <a:srgbClr val="FF0000"/>
              </a:solidFill>
              <a:sym typeface="Tw Cen MT" pitchFamily="34" charset="0"/>
            </a:endParaRPr>
          </a:p>
          <a:p>
            <a:pPr lvl="1">
              <a:lnSpc>
                <a:spcPct val="90000"/>
              </a:lnSpc>
              <a:spcBef>
                <a:spcPts val="563"/>
              </a:spcBef>
              <a:buFont typeface="Wingdings" pitchFamily="2" charset="2"/>
              <a:buChar char="Ø"/>
            </a:pPr>
            <a:endParaRPr lang="pt-BR" sz="2200" smtClean="0">
              <a:solidFill>
                <a:srgbClr val="000000"/>
              </a:solidFill>
              <a:sym typeface="Tw Cen MT" pitchFamily="34" charset="0"/>
            </a:endParaRPr>
          </a:p>
        </p:txBody>
      </p:sp>
      <p:sp>
        <p:nvSpPr>
          <p:cNvPr id="74756" name="AutoShape 4"/>
          <p:cNvSpPr>
            <a:spLocks noChangeArrowheads="1"/>
          </p:cNvSpPr>
          <p:nvPr/>
        </p:nvSpPr>
        <p:spPr bwMode="auto">
          <a:xfrm>
            <a:off x="11430000" y="5834063"/>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3" name="Rectangle 3"/>
          <p:cNvSpPr>
            <a:spLocks noGrp="1"/>
          </p:cNvSpPr>
          <p:nvPr>
            <p:ph type="body" idx="1"/>
          </p:nvPr>
        </p:nvSpPr>
        <p:spPr/>
        <p:txBody>
          <a:bodyPr/>
          <a:lstStyle/>
          <a:p>
            <a:pPr lvl="1">
              <a:lnSpc>
                <a:spcPct val="80000"/>
              </a:lnSpc>
              <a:spcBef>
                <a:spcPts val="563"/>
              </a:spcBef>
              <a:buFont typeface="Wingdings" pitchFamily="2" charset="2"/>
              <a:buChar char="Ø"/>
            </a:pPr>
            <a:r>
              <a:rPr lang="pt-PT" sz="2600" smtClean="0">
                <a:solidFill>
                  <a:srgbClr val="000000"/>
                </a:solidFill>
                <a:sym typeface="Tw Cen MT" pitchFamily="34" charset="0"/>
              </a:rPr>
              <a:t>Um dos efeitos a curto prazo mais temidos é a possibilidade de </a:t>
            </a:r>
            <a:r>
              <a:rPr lang="pt-PT" sz="2600" b="1" smtClean="0">
                <a:solidFill>
                  <a:srgbClr val="000000"/>
                </a:solidFill>
                <a:sym typeface="Tw Cen MT" pitchFamily="34" charset="0"/>
              </a:rPr>
              <a:t>aumento do risco de infecção perinatal</a:t>
            </a:r>
            <a:r>
              <a:rPr lang="pt-PT" sz="2600" smtClean="0">
                <a:solidFill>
                  <a:srgbClr val="000000"/>
                </a:solidFill>
                <a:sym typeface="Tw Cen MT" pitchFamily="34" charset="0"/>
              </a:rPr>
              <a:t>, devido à imaturidade do sistema imune (36). No estudo não foi observada diferença entre os grupos, portanto não houve aumento da incidência de sepse nos PT cujas mães receberam corticóide antenatal.</a:t>
            </a:r>
          </a:p>
          <a:p>
            <a:pPr lvl="1">
              <a:lnSpc>
                <a:spcPct val="80000"/>
              </a:lnSpc>
              <a:spcBef>
                <a:spcPts val="713"/>
              </a:spcBef>
              <a:buClr>
                <a:srgbClr val="F3A447"/>
              </a:buClr>
              <a:buSzPct val="60000"/>
              <a:buFont typeface="Wingdings" pitchFamily="2" charset="2"/>
              <a:buChar char="Ø"/>
            </a:pPr>
            <a:r>
              <a:rPr lang="pt-PT" smtClean="0"/>
              <a:t>A morbidade, especialmente respiratória dos PT foi signifivantemente inferior naqueles cujas mães receberam corticóide antenatal, sem efeitos a curto prazo;</a:t>
            </a:r>
          </a:p>
          <a:p>
            <a:pPr lvl="1" algn="ctr">
              <a:lnSpc>
                <a:spcPct val="80000"/>
              </a:lnSpc>
              <a:spcBef>
                <a:spcPts val="713"/>
              </a:spcBef>
              <a:buClr>
                <a:srgbClr val="F3A447"/>
              </a:buClr>
              <a:buSzPct val="60000"/>
              <a:buFont typeface="Wingdings" pitchFamily="2" charset="2"/>
              <a:buChar char="Ø"/>
            </a:pPr>
            <a:r>
              <a:rPr lang="pt-PT" smtClean="0">
                <a:solidFill>
                  <a:srgbClr val="0000FF"/>
                </a:solidFill>
              </a:rPr>
              <a:t>Caso confirmada ausência de efeitos a longo prazo seria útil prolongar a a administração além de 34 semanas com consequente redução do tempo de  hospitalização, internação em Unidades Neonatais, utilização de recursos e impacto socioeconômico.</a:t>
            </a:r>
            <a:endParaRPr lang="pt-BR" smtClean="0">
              <a:solidFill>
                <a:srgbClr val="0000FF"/>
              </a:solidFill>
              <a:sym typeface="Tw Cen MT" pitchFamily="34" charset="0"/>
            </a:endParaRPr>
          </a:p>
          <a:p>
            <a:pPr lvl="1">
              <a:lnSpc>
                <a:spcPct val="80000"/>
              </a:lnSpc>
              <a:spcBef>
                <a:spcPts val="563"/>
              </a:spcBef>
              <a:buFont typeface="Wingdings" pitchFamily="2" charset="2"/>
              <a:buChar char="Ø"/>
            </a:pPr>
            <a:endParaRPr lang="pt-PT" sz="2600" smtClean="0">
              <a:solidFill>
                <a:srgbClr val="000000"/>
              </a:solidFill>
              <a:sym typeface="Tw Cen MT" pitchFamily="34" charset="0"/>
            </a:endParaRPr>
          </a:p>
          <a:p>
            <a:pPr lvl="1">
              <a:lnSpc>
                <a:spcPct val="80000"/>
              </a:lnSpc>
              <a:spcBef>
                <a:spcPts val="563"/>
              </a:spcBef>
              <a:buFont typeface="Wingdings" pitchFamily="2" charset="2"/>
              <a:buChar char="Ø"/>
            </a:pPr>
            <a:endParaRPr lang="pt-PT" sz="2600" smtClean="0">
              <a:solidFill>
                <a:srgbClr val="000000"/>
              </a:solidFill>
              <a:sym typeface="Tw Cen MT" pitchFamily="34" charset="0"/>
            </a:endParaRPr>
          </a:p>
          <a:p>
            <a:pPr>
              <a:lnSpc>
                <a:spcPct val="80000"/>
              </a:lnSpc>
            </a:pPr>
            <a:endParaRPr lang="pt-BR" sz="2300" smtClean="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body" idx="1"/>
          </p:nvPr>
        </p:nvSpPr>
        <p:spPr>
          <a:xfrm>
            <a:off x="1095375" y="2981325"/>
            <a:ext cx="10342563" cy="3632200"/>
          </a:xfrm>
          <a:solidFill>
            <a:schemeClr val="bg1"/>
          </a:solidFill>
          <a:ln w="28575">
            <a:solidFill>
              <a:srgbClr val="FF0000"/>
            </a:solidFill>
            <a:miter lim="800000"/>
            <a:headEnd/>
            <a:tailEnd/>
          </a:ln>
        </p:spPr>
        <p:txBody>
          <a:bodyPr/>
          <a:lstStyle/>
          <a:p>
            <a:pPr>
              <a:lnSpc>
                <a:spcPct val="80000"/>
              </a:lnSpc>
              <a:buFont typeface="Wingdings 3" pitchFamily="18" charset="2"/>
              <a:buNone/>
            </a:pPr>
            <a:r>
              <a:rPr lang="pt-BR" sz="1600" smtClean="0">
                <a:solidFill>
                  <a:srgbClr val="0000FF"/>
                </a:solidFill>
                <a:latin typeface="Times New Roman" pitchFamily="18" charset="0"/>
              </a:rPr>
              <a:t>                 Aconselhando seu paciente que pergunta se  o uso de  esteróides no pré-natal é correto </a:t>
            </a:r>
          </a:p>
          <a:p>
            <a:pPr algn="ctr">
              <a:lnSpc>
                <a:spcPct val="80000"/>
              </a:lnSpc>
              <a:buFont typeface="Wingdings 3" pitchFamily="18" charset="2"/>
              <a:buNone/>
            </a:pPr>
            <a:r>
              <a:rPr lang="pt-BR" sz="1700" b="1" smtClean="0">
                <a:solidFill>
                  <a:srgbClr val="0000FF"/>
                </a:solidFill>
                <a:latin typeface="Times New Roman" pitchFamily="18" charset="0"/>
              </a:rPr>
              <a:t>O bebê do seu paciente tem entre 34 semanas e 36 semanas de 5 dias de gestação: como seu médico, você deve explicar ao seu paciente que a decisão de não expor seu bebê a corticosteróides nesta idade gestacional é baseado nos seguintes fatos:</a:t>
            </a:r>
          </a:p>
          <a:p>
            <a:pPr>
              <a:lnSpc>
                <a:spcPct val="80000"/>
              </a:lnSpc>
            </a:pPr>
            <a:r>
              <a:rPr lang="pt-BR" sz="1800" smtClean="0">
                <a:solidFill>
                  <a:srgbClr val="0000FF"/>
                </a:solidFill>
                <a:latin typeface="Times New Roman" pitchFamily="18" charset="0"/>
              </a:rPr>
              <a:t>Embora os corticosteroides tenham demonstrado reduzir o risco do bebê necessitar de suporte respiratório, em 20%, eles estão associados a um aumento do risco de hipoglicemia. A hipoglicemia pode colocar o bebê em risco de convulsões e até danos cerebrais.</a:t>
            </a:r>
          </a:p>
          <a:p>
            <a:pPr>
              <a:lnSpc>
                <a:spcPct val="80000"/>
              </a:lnSpc>
            </a:pPr>
            <a:r>
              <a:rPr lang="pt-BR" sz="1800" smtClean="0">
                <a:solidFill>
                  <a:srgbClr val="0000FF"/>
                </a:solidFill>
                <a:latin typeface="Times New Roman" pitchFamily="18" charset="0"/>
              </a:rPr>
              <a:t>Existe um perfil de segurança desconhecido para a administração de corticosteróides nesta idade gestacional. O cérebro fetal ainda está se desenvolvendo durante esse período e há alguma informação para sugerir que os corticosteróides poderiam ter um efeito desfavorável no desenvolvimento do cérebro.</a:t>
            </a:r>
          </a:p>
          <a:p>
            <a:pPr>
              <a:lnSpc>
                <a:spcPct val="80000"/>
              </a:lnSpc>
            </a:pPr>
            <a:r>
              <a:rPr lang="pt-BR" sz="1800" smtClean="0">
                <a:solidFill>
                  <a:srgbClr val="0000FF"/>
                </a:solidFill>
                <a:latin typeface="Times New Roman" pitchFamily="18" charset="0"/>
              </a:rPr>
              <a:t>Os corticosteróides são hormônios potentes e potencialmente podem ter efeitos hormonais indesejáveis nesta idade gestacional.</a:t>
            </a:r>
          </a:p>
          <a:p>
            <a:pPr>
              <a:lnSpc>
                <a:spcPct val="80000"/>
              </a:lnSpc>
            </a:pPr>
            <a:r>
              <a:rPr lang="pt-BR" sz="1800" smtClean="0">
                <a:solidFill>
                  <a:srgbClr val="0000FF"/>
                </a:solidFill>
                <a:latin typeface="Times New Roman" pitchFamily="18" charset="0"/>
              </a:rPr>
              <a:t>Se os corticosteróides são administrados e a mãe leva o bebê a termo (37 semanas ou mais tarde) existem alguns estudos que sugerem que o bebê está em aumento do risco de alterações neurológicas, cognitivas, metabólicas e / ou anormalidades  comportamentais na vida posterior.</a:t>
            </a:r>
          </a:p>
        </p:txBody>
      </p:sp>
      <p:sp>
        <p:nvSpPr>
          <p:cNvPr id="78851" name="Rectangle 3"/>
          <p:cNvSpPr>
            <a:spLocks noChangeArrowheads="1"/>
          </p:cNvSpPr>
          <p:nvPr/>
        </p:nvSpPr>
        <p:spPr bwMode="auto">
          <a:xfrm>
            <a:off x="0" y="901700"/>
            <a:ext cx="12192000" cy="8239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u="sng">
                <a:latin typeface="Arial" pitchFamily="34" charset="0"/>
                <a:hlinkClick r:id="rId2"/>
              </a:rPr>
              <a:t>Need for caution before extending the use of antenatal corticosteroids ...</a:t>
            </a:r>
          </a:p>
          <a:p>
            <a:pPr algn="ctr"/>
            <a:r>
              <a:rPr lang="pt-BR" u="sng">
                <a:latin typeface="Arial" pitchFamily="34" charset="0"/>
                <a:hlinkClick r:id="rId2"/>
              </a:rPr>
              <a:t>https://www.mdedge.com/.../need-caution-extending-use-antenatal...</a:t>
            </a:r>
            <a:r>
              <a:rPr lang="pt-BR">
                <a:latin typeface="Arial" pitchFamily="34" charset="0"/>
              </a:rPr>
              <a:t> Need for caution before extending the use of antenatal </a:t>
            </a:r>
            <a:r>
              <a:rPr lang="pt-BR" b="1">
                <a:latin typeface="Arial" pitchFamily="34" charset="0"/>
              </a:rPr>
              <a:t>corticosteroids beyond 34 weeks</a:t>
            </a:r>
            <a:r>
              <a:rPr lang="pt-BR">
                <a:latin typeface="Arial" pitchFamily="34" charset="0"/>
              </a:rPr>
              <a:t>' </a:t>
            </a:r>
            <a:r>
              <a:rPr lang="pt-BR" b="1">
                <a:latin typeface="Arial" pitchFamily="34" charset="0"/>
              </a:rPr>
              <a:t>gestation</a:t>
            </a:r>
            <a:r>
              <a:rPr lang="pt-BR">
                <a:latin typeface="Arial" pitchFamily="34" charset="0"/>
              </a:rPr>
              <a:t>. OBG Manag. ... </a:t>
            </a:r>
            <a:r>
              <a:rPr lang="pt-BR" b="1">
                <a:latin typeface="Arial" pitchFamily="34" charset="0"/>
              </a:rPr>
              <a:t>Vidaeff AC</a:t>
            </a:r>
            <a:r>
              <a:rPr lang="pt-BR">
                <a:latin typeface="Arial" pitchFamily="34" charset="0"/>
              </a:rPr>
              <a:t>, Belfort MA, Steer PJ. Antenatal .</a:t>
            </a:r>
          </a:p>
        </p:txBody>
      </p:sp>
      <p:sp>
        <p:nvSpPr>
          <p:cNvPr id="78852" name="Oval 4"/>
          <p:cNvSpPr>
            <a:spLocks noChangeArrowheads="1"/>
          </p:cNvSpPr>
          <p:nvPr/>
        </p:nvSpPr>
        <p:spPr bwMode="auto">
          <a:xfrm>
            <a:off x="209550" y="574675"/>
            <a:ext cx="833438" cy="558800"/>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2016</a:t>
            </a:r>
          </a:p>
        </p:txBody>
      </p:sp>
      <p:sp>
        <p:nvSpPr>
          <p:cNvPr id="78853" name="Rectangle 5"/>
          <p:cNvSpPr>
            <a:spLocks noChangeArrowheads="1"/>
          </p:cNvSpPr>
          <p:nvPr/>
        </p:nvSpPr>
        <p:spPr bwMode="auto">
          <a:xfrm>
            <a:off x="674688" y="1789113"/>
            <a:ext cx="11041062" cy="863600"/>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1600">
                <a:solidFill>
                  <a:srgbClr val="FF0000"/>
                </a:solidFill>
                <a:latin typeface="Arial" pitchFamily="34" charset="0"/>
              </a:rPr>
              <a:t>As conseqüências da exposição ao s esteroides em bebês nascidos prematuros tardios não são conhecidos e podem ser perigosos, dizem os dados. No mínimo, é necessário dados de seguimento a médio prazo antes de serem recomendadas quaisquer alterações na prática clínica</a:t>
            </a:r>
          </a:p>
        </p:txBody>
      </p:sp>
      <p:sp>
        <p:nvSpPr>
          <p:cNvPr id="78854" name="Rectangle 6"/>
          <p:cNvSpPr>
            <a:spLocks noChangeArrowheads="1"/>
          </p:cNvSpPr>
          <p:nvPr/>
        </p:nvSpPr>
        <p:spPr bwMode="auto">
          <a:xfrm>
            <a:off x="0" y="260350"/>
            <a:ext cx="121348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b="1">
                <a:solidFill>
                  <a:srgbClr val="0000FF"/>
                </a:solidFill>
                <a:latin typeface="Arial" pitchFamily="34" charset="0"/>
              </a:rPr>
              <a:t>Necessidade de cautela antes de estender o uso de corticosteróides antenatais além 34 semanas de gestação</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400" smtClean="0">
                <a:solidFill>
                  <a:srgbClr val="0000FF"/>
                </a:solidFill>
                <a:effectLst/>
              </a:rPr>
              <a:t>Corticosteróides antenatais além de 34 semanas de gestação: O que fazemos agora?</a:t>
            </a:r>
          </a:p>
        </p:txBody>
      </p:sp>
      <p:sp>
        <p:nvSpPr>
          <p:cNvPr id="79875" name="Rectangle 3"/>
          <p:cNvSpPr>
            <a:spLocks noGrp="1"/>
          </p:cNvSpPr>
          <p:nvPr>
            <p:ph type="body" idx="1"/>
          </p:nvPr>
        </p:nvSpPr>
        <p:spPr>
          <a:xfrm>
            <a:off x="722313" y="2646363"/>
            <a:ext cx="10972800" cy="4525962"/>
          </a:xfrm>
        </p:spPr>
        <p:txBody>
          <a:bodyPr/>
          <a:lstStyle/>
          <a:p>
            <a:pPr>
              <a:lnSpc>
                <a:spcPct val="80000"/>
              </a:lnSpc>
            </a:pPr>
            <a:r>
              <a:rPr lang="pt-BR" sz="2800" smtClean="0">
                <a:latin typeface="Times New Roman" pitchFamily="18" charset="0"/>
              </a:rPr>
              <a:t>Os neonatologistas têm lutado durante muito tempo para entender a complexa relação entre glicocorticóides e comprometimento do desenvolvimento neurológico. </a:t>
            </a:r>
            <a:r>
              <a:rPr lang="pt-BR" sz="2800" smtClean="0">
                <a:solidFill>
                  <a:srgbClr val="FF0000"/>
                </a:solidFill>
                <a:latin typeface="Times New Roman" pitchFamily="18" charset="0"/>
              </a:rPr>
              <a:t>Os glicocorticoides podem ter efeitos no cérebro em desenvolvimento.</a:t>
            </a:r>
          </a:p>
          <a:p>
            <a:pPr>
              <a:lnSpc>
                <a:spcPct val="80000"/>
              </a:lnSpc>
            </a:pPr>
            <a:r>
              <a:rPr lang="pt-BR" sz="2800" smtClean="0">
                <a:latin typeface="Times New Roman" pitchFamily="18" charset="0"/>
              </a:rPr>
              <a:t> No entanto, a idade gestacional no momento da exposição, a duração da exposição, farmacodinâmica do esteróide e variação genética em receptores de glicocorticóides no cérebro, todos podem modular como os efeitos se manifestam no curto e longo prazo.</a:t>
            </a:r>
          </a:p>
        </p:txBody>
      </p:sp>
      <p:sp>
        <p:nvSpPr>
          <p:cNvPr id="79876" name="Rectangle 4"/>
          <p:cNvSpPr>
            <a:spLocks noChangeArrowheads="1"/>
          </p:cNvSpPr>
          <p:nvPr/>
        </p:nvSpPr>
        <p:spPr bwMode="auto">
          <a:xfrm>
            <a:off x="239713" y="1412875"/>
            <a:ext cx="11952287"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latin typeface="Arial" pitchFamily="34" charset="0"/>
                <a:hlinkClick r:id="rId2"/>
              </a:rPr>
              <a:t>Antenatal corticosteroids beyond 34 weeks gestation: What do we do now?</a:t>
            </a:r>
            <a:endParaRPr lang="pt-BR" sz="1400">
              <a:latin typeface="Arial" pitchFamily="34" charset="0"/>
            </a:endParaRPr>
          </a:p>
          <a:p>
            <a:pPr algn="ctr"/>
            <a:r>
              <a:rPr lang="pt-BR" sz="1400">
                <a:latin typeface="Arial" pitchFamily="34" charset="0"/>
              </a:rPr>
              <a:t>Kamath-Rayne BD, Rozance PJ, Goldenberg RL, Jobe AH.Am J Obstet Gynecol. 2016 Oct;215(4):423-30. doi: 10.1016/j.ajog.2016.06.023. Epub 2016 Jun 21. Review.</a:t>
            </a:r>
          </a:p>
          <a:p>
            <a:pPr algn="ctr"/>
            <a:r>
              <a:rPr lang="pt-BR" sz="1400">
                <a:latin typeface="Arial" pitchFamily="34" charset="0"/>
              </a:rPr>
              <a:t>PMID: 27342043.</a:t>
            </a:r>
            <a:r>
              <a:rPr lang="pt-BR" sz="1400" u="sng">
                <a:latin typeface="Arial" pitchFamily="34" charset="0"/>
                <a:hlinkClick r:id="rId3"/>
              </a:rPr>
              <a:t>Similar articles</a:t>
            </a:r>
            <a:endParaRPr lang="pt-BR" sz="1400" u="sng">
              <a:latin typeface="Arial" pitchFamily="34" charset="0"/>
            </a:endParaRPr>
          </a:p>
        </p:txBody>
      </p:sp>
      <p:sp>
        <p:nvSpPr>
          <p:cNvPr id="79877" name="AutoShape 5"/>
          <p:cNvSpPr>
            <a:spLocks noChangeArrowheads="1"/>
          </p:cNvSpPr>
          <p:nvPr/>
        </p:nvSpPr>
        <p:spPr bwMode="auto">
          <a:xfrm>
            <a:off x="11430000" y="5834063"/>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Rectangle 3"/>
          <p:cNvSpPr>
            <a:spLocks noGrp="1"/>
          </p:cNvSpPr>
          <p:nvPr>
            <p:ph type="body" idx="1"/>
          </p:nvPr>
        </p:nvSpPr>
        <p:spPr/>
        <p:txBody>
          <a:bodyPr/>
          <a:lstStyle/>
          <a:p>
            <a:pPr>
              <a:lnSpc>
                <a:spcPct val="90000"/>
              </a:lnSpc>
            </a:pPr>
            <a:r>
              <a:rPr lang="pt-BR" smtClean="0">
                <a:solidFill>
                  <a:srgbClr val="0000FF"/>
                </a:solidFill>
              </a:rPr>
              <a:t>34 a 36semanas e 6 dias 6 de idade gestacional (IG) é período crítico para o desenvolvimento do cérebro,</a:t>
            </a:r>
          </a:p>
          <a:p>
            <a:pPr>
              <a:lnSpc>
                <a:spcPct val="90000"/>
              </a:lnSpc>
            </a:pPr>
            <a:r>
              <a:rPr lang="pt-BR" smtClean="0">
                <a:solidFill>
                  <a:srgbClr val="0000FF"/>
                </a:solidFill>
              </a:rPr>
              <a:t>Com 34 semanas, o peso cerebral é de apenas 65% de um RN a termo, os giros e sulcos cerebrais ainda estão incompletos </a:t>
            </a:r>
          </a:p>
          <a:p>
            <a:pPr>
              <a:lnSpc>
                <a:spcPct val="90000"/>
              </a:lnSpc>
            </a:pPr>
            <a:r>
              <a:rPr lang="pt-BR" smtClean="0">
                <a:solidFill>
                  <a:srgbClr val="0000FF"/>
                </a:solidFill>
              </a:rPr>
              <a:t>Entre 34 e 40 semanas de gestação, o volume cortical aumenta entre 25% e 50% </a:t>
            </a:r>
          </a:p>
          <a:p>
            <a:pPr>
              <a:lnSpc>
                <a:spcPct val="90000"/>
              </a:lnSpc>
            </a:pPr>
            <a:r>
              <a:rPr lang="pt-BR" smtClean="0">
                <a:solidFill>
                  <a:srgbClr val="0000FF"/>
                </a:solidFill>
              </a:rPr>
              <a:t>Há nessa fase o desenvolvimento do cerebelo;</a:t>
            </a:r>
          </a:p>
          <a:p>
            <a:pPr>
              <a:lnSpc>
                <a:spcPct val="90000"/>
              </a:lnSpc>
            </a:pPr>
            <a:endParaRPr lang="pt-BR" smtClean="0">
              <a:solidFill>
                <a:srgbClr val="0000FF"/>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normAutofit fontScale="90000"/>
          </a:bodyPr>
          <a:lstStyle/>
          <a:p>
            <a:pPr algn="ctr"/>
            <a:r>
              <a:rPr lang="pt-BR" sz="3700" smtClean="0">
                <a:solidFill>
                  <a:srgbClr val="0000FF"/>
                </a:solidFill>
                <a:effectLst/>
              </a:rPr>
              <a:t>Betametasona pré-natal para mulher em risco de parto prematuro tardio</a:t>
            </a:r>
          </a:p>
        </p:txBody>
      </p:sp>
      <p:sp>
        <p:nvSpPr>
          <p:cNvPr id="81923" name="Rectangle 3"/>
          <p:cNvSpPr>
            <a:spLocks noGrp="1"/>
          </p:cNvSpPr>
          <p:nvPr>
            <p:ph type="body" idx="1"/>
          </p:nvPr>
        </p:nvSpPr>
        <p:spPr>
          <a:xfrm>
            <a:off x="763588" y="3357563"/>
            <a:ext cx="10972800" cy="4525962"/>
          </a:xfrm>
        </p:spPr>
        <p:txBody>
          <a:bodyPr/>
          <a:lstStyle/>
          <a:p>
            <a:pPr algn="just">
              <a:spcBef>
                <a:spcPct val="0"/>
              </a:spcBef>
              <a:buFont typeface="Wingdings 3" pitchFamily="18" charset="2"/>
              <a:buNone/>
            </a:pPr>
            <a:r>
              <a:rPr lang="pt-BR" sz="2300" smtClean="0">
                <a:cs typeface="Calibri" pitchFamily="34" charset="0"/>
              </a:rPr>
              <a:t>Foram estudadas 2831 gestantes </a:t>
            </a:r>
          </a:p>
          <a:p>
            <a:pPr algn="just">
              <a:spcBef>
                <a:spcPct val="0"/>
              </a:spcBef>
              <a:buFont typeface="Wingdings 3" pitchFamily="18" charset="2"/>
              <a:buNone/>
            </a:pPr>
            <a:r>
              <a:rPr lang="pt-BR" sz="2300" smtClean="0">
                <a:cs typeface="Calibri" pitchFamily="34" charset="0"/>
              </a:rPr>
              <a:t> Mulheres com gravidez única e sem exposição prévia a corticoides </a:t>
            </a:r>
          </a:p>
          <a:p>
            <a:pPr algn="just">
              <a:spcBef>
                <a:spcPct val="0"/>
              </a:spcBef>
              <a:buFont typeface="Wingdings 3" pitchFamily="18" charset="2"/>
              <a:buNone/>
            </a:pPr>
            <a:r>
              <a:rPr lang="pt-BR" sz="2300" smtClean="0">
                <a:cs typeface="Calibri" pitchFamily="34" charset="0"/>
              </a:rPr>
              <a:t>parto iminente entre 34 a 36 semanas 6 dias foram randomizados </a:t>
            </a:r>
          </a:p>
          <a:p>
            <a:pPr algn="just">
              <a:spcBef>
                <a:spcPct val="0"/>
              </a:spcBef>
              <a:buFont typeface="Wingdings 3" pitchFamily="18" charset="2"/>
              <a:buNone/>
            </a:pPr>
            <a:endParaRPr lang="pt-BR" sz="2300" smtClean="0">
              <a:cs typeface="Calibri" pitchFamily="34" charset="0"/>
            </a:endParaRPr>
          </a:p>
          <a:p>
            <a:pPr algn="just">
              <a:spcBef>
                <a:spcPct val="0"/>
              </a:spcBef>
              <a:buFont typeface="Wingdings 3" pitchFamily="18" charset="2"/>
              <a:buNone/>
            </a:pPr>
            <a:r>
              <a:rPr lang="pt-BR" sz="2300" b="1" smtClean="0">
                <a:solidFill>
                  <a:srgbClr val="0000FF"/>
                </a:solidFill>
                <a:cs typeface="Calibri" pitchFamily="34" charset="0"/>
              </a:rPr>
              <a:t>Grupo 1</a:t>
            </a:r>
            <a:r>
              <a:rPr lang="pt-BR" sz="2300" b="1" smtClean="0">
                <a:cs typeface="Calibri" pitchFamily="34" charset="0"/>
              </a:rPr>
              <a:t> - </a:t>
            </a:r>
            <a:r>
              <a:rPr lang="pt-BR" sz="2300" smtClean="0">
                <a:cs typeface="Calibri" pitchFamily="34" charset="0"/>
              </a:rPr>
              <a:t>recebeu 12 mg de betametasona  2 doses em 24h</a:t>
            </a:r>
          </a:p>
          <a:p>
            <a:pPr algn="just">
              <a:spcBef>
                <a:spcPct val="0"/>
              </a:spcBef>
              <a:buFont typeface="Wingdings 3" pitchFamily="18" charset="2"/>
              <a:buNone/>
            </a:pPr>
            <a:endParaRPr lang="pt-BR" sz="2300" smtClean="0">
              <a:cs typeface="Calibri" pitchFamily="34" charset="0"/>
            </a:endParaRPr>
          </a:p>
          <a:p>
            <a:pPr algn="just">
              <a:spcBef>
                <a:spcPct val="0"/>
              </a:spcBef>
              <a:buFont typeface="Wingdings 3" pitchFamily="18" charset="2"/>
              <a:buNone/>
            </a:pPr>
            <a:r>
              <a:rPr lang="pt-BR" sz="2300" b="1" smtClean="0">
                <a:solidFill>
                  <a:srgbClr val="0000FF"/>
                </a:solidFill>
                <a:cs typeface="Calibri" pitchFamily="34" charset="0"/>
              </a:rPr>
              <a:t>Grupo 2</a:t>
            </a:r>
            <a:r>
              <a:rPr lang="pt-BR" sz="2300" b="1" smtClean="0">
                <a:cs typeface="Calibri" pitchFamily="34" charset="0"/>
              </a:rPr>
              <a:t>  - P</a:t>
            </a:r>
            <a:r>
              <a:rPr lang="pt-BR" sz="2300" smtClean="0">
                <a:cs typeface="Calibri" pitchFamily="34" charset="0"/>
              </a:rPr>
              <a:t>lacebo </a:t>
            </a:r>
          </a:p>
          <a:p>
            <a:pPr algn="just">
              <a:spcBef>
                <a:spcPct val="0"/>
              </a:spcBef>
              <a:buFont typeface="Wingdings 3" pitchFamily="18" charset="2"/>
              <a:buNone/>
            </a:pPr>
            <a:endParaRPr lang="pt-BR" sz="1900" smtClean="0">
              <a:cs typeface="Calibri" pitchFamily="34" charset="0"/>
            </a:endParaRPr>
          </a:p>
          <a:p>
            <a:endParaRPr lang="pt-BR" smtClean="0"/>
          </a:p>
        </p:txBody>
      </p:sp>
      <p:sp>
        <p:nvSpPr>
          <p:cNvPr id="81924" name="Rectangle 4"/>
          <p:cNvSpPr>
            <a:spLocks noChangeArrowheads="1"/>
          </p:cNvSpPr>
          <p:nvPr/>
        </p:nvSpPr>
        <p:spPr bwMode="auto">
          <a:xfrm>
            <a:off x="814388" y="1879600"/>
            <a:ext cx="10996612" cy="12763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b="1">
                <a:latin typeface="Arial" pitchFamily="34" charset="0"/>
                <a:hlinkClick r:id="rId2"/>
              </a:rPr>
              <a:t>Antenatal</a:t>
            </a:r>
            <a:r>
              <a:rPr lang="pt-BR" sz="1400">
                <a:latin typeface="Arial" pitchFamily="34" charset="0"/>
                <a:hlinkClick r:id="rId2"/>
              </a:rPr>
              <a:t> Betamethasone for Women at Risk for </a:t>
            </a:r>
            <a:r>
              <a:rPr lang="pt-BR" sz="1400" b="1">
                <a:latin typeface="Arial" pitchFamily="34" charset="0"/>
                <a:hlinkClick r:id="rId2"/>
              </a:rPr>
              <a:t>Late</a:t>
            </a:r>
            <a:r>
              <a:rPr lang="pt-BR" sz="1400">
                <a:latin typeface="Arial" pitchFamily="34" charset="0"/>
                <a:hlinkClick r:id="rId2"/>
              </a:rPr>
              <a:t> </a:t>
            </a:r>
            <a:r>
              <a:rPr lang="pt-BR" sz="1400" b="1">
                <a:latin typeface="Arial" pitchFamily="34" charset="0"/>
                <a:hlinkClick r:id="rId2"/>
              </a:rPr>
              <a:t>Preterm</a:t>
            </a:r>
            <a:r>
              <a:rPr lang="pt-BR" sz="1400">
                <a:latin typeface="Arial" pitchFamily="34" charset="0"/>
                <a:hlinkClick r:id="rId2"/>
              </a:rPr>
              <a:t> Delivery.</a:t>
            </a:r>
            <a:endParaRPr lang="pt-BR" sz="1400">
              <a:latin typeface="Arial" pitchFamily="34" charset="0"/>
            </a:endParaRPr>
          </a:p>
          <a:p>
            <a:pPr algn="ctr"/>
            <a:r>
              <a:rPr lang="pt-BR" sz="1400">
                <a:latin typeface="Arial" pitchFamily="34" charset="0"/>
              </a:rPr>
              <a:t>Gyamfi-Bannerman C, Thom EA, Blackwell SC, Tita AT, Reddy UM, Saade GR, Rouse DJ, McKenna DS, Clark EA, Thorp JM Jr, Chien EK, Peaceman AM, Gibbs RS, Swamy GK, Norton ME, Casey BM, Caritis SN, Tolosa JE, Sorokin Y, VanDorsten JP, Jain L; NICHD Maternal–Fetal Medicine Units Network.</a:t>
            </a:r>
          </a:p>
          <a:p>
            <a:pPr algn="ctr"/>
            <a:r>
              <a:rPr lang="pt-BR" sz="1400">
                <a:latin typeface="Arial" pitchFamily="34" charset="0"/>
              </a:rPr>
              <a:t>N Engl J Med. 2016 Apr 7;374(14):1311-20. doi: 10.1056/NEJMoa1516783. Epub 2016 Feb 4.PMID: 26842679.</a:t>
            </a:r>
            <a:r>
              <a:rPr lang="pt-BR" sz="1400" b="1">
                <a:latin typeface="Arial" pitchFamily="34" charset="0"/>
                <a:hlinkClick r:id="rId2"/>
              </a:rPr>
              <a:t>Free PMC Article</a:t>
            </a:r>
            <a:r>
              <a:rPr lang="pt-BR" sz="1400" b="1">
                <a:latin typeface="Arial" pitchFamily="34" charset="0"/>
              </a:rPr>
              <a:t>.</a:t>
            </a:r>
            <a:r>
              <a:rPr lang="pt-BR" sz="1400" u="sng">
                <a:latin typeface="Arial" pitchFamily="34" charset="0"/>
                <a:hlinkClick r:id="rId3"/>
              </a:rPr>
              <a:t>Similar articles</a:t>
            </a:r>
            <a:endParaRPr lang="pt-BR" sz="1400" u="sng">
              <a:latin typeface="Arial" pitchFamily="34" charset="0"/>
            </a:endParaRPr>
          </a:p>
        </p:txBody>
      </p:sp>
      <p:sp>
        <p:nvSpPr>
          <p:cNvPr id="81925" name="Oval 5"/>
          <p:cNvSpPr>
            <a:spLocks noChangeArrowheads="1"/>
          </p:cNvSpPr>
          <p:nvPr/>
        </p:nvSpPr>
        <p:spPr bwMode="auto">
          <a:xfrm>
            <a:off x="295275" y="931863"/>
            <a:ext cx="1108075" cy="944562"/>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2016</a:t>
            </a:r>
          </a:p>
        </p:txBody>
      </p:sp>
      <p:sp>
        <p:nvSpPr>
          <p:cNvPr id="81926" name="AutoShape 6"/>
          <p:cNvSpPr>
            <a:spLocks noChangeArrowheads="1"/>
          </p:cNvSpPr>
          <p:nvPr/>
        </p:nvSpPr>
        <p:spPr bwMode="auto">
          <a:xfrm>
            <a:off x="11430000" y="5834063"/>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681038" y="1014413"/>
            <a:ext cx="10972800" cy="4525962"/>
          </a:xfrm>
        </p:spPr>
        <p:txBody>
          <a:bodyPr/>
          <a:lstStyle/>
          <a:p>
            <a:pPr algn="ctr">
              <a:lnSpc>
                <a:spcPct val="90000"/>
              </a:lnSpc>
              <a:buFont typeface="Wingdings 3" pitchFamily="18" charset="2"/>
              <a:buNone/>
            </a:pPr>
            <a:r>
              <a:rPr lang="pt-BR" sz="2400" b="1" smtClean="0">
                <a:solidFill>
                  <a:srgbClr val="0000FF"/>
                </a:solidFill>
              </a:rPr>
              <a:t>O desfecho primário neonatal (aferido nas primeiras 72 horas após o nascimento) foi um composto de: </a:t>
            </a:r>
          </a:p>
          <a:p>
            <a:pPr algn="ctr">
              <a:lnSpc>
                <a:spcPct val="90000"/>
              </a:lnSpc>
              <a:buFont typeface="Wingdings 3" pitchFamily="18" charset="2"/>
              <a:buNone/>
            </a:pPr>
            <a:endParaRPr lang="pt-BR" sz="2400" b="1" smtClean="0">
              <a:solidFill>
                <a:srgbClr val="0000FF"/>
              </a:solidFill>
            </a:endParaRPr>
          </a:p>
          <a:p>
            <a:pPr>
              <a:lnSpc>
                <a:spcPct val="90000"/>
              </a:lnSpc>
            </a:pPr>
            <a:r>
              <a:rPr lang="pt-BR" sz="2400" smtClean="0"/>
              <a:t>Necessidade de CPAP Nasal;</a:t>
            </a:r>
          </a:p>
          <a:p>
            <a:pPr>
              <a:lnSpc>
                <a:spcPct val="90000"/>
              </a:lnSpc>
            </a:pPr>
            <a:r>
              <a:rPr lang="pt-BR" sz="2400" smtClean="0"/>
              <a:t>VM ou </a:t>
            </a:r>
          </a:p>
          <a:p>
            <a:pPr>
              <a:lnSpc>
                <a:spcPct val="90000"/>
              </a:lnSpc>
            </a:pPr>
            <a:r>
              <a:rPr lang="pt-BR" sz="2400" smtClean="0"/>
              <a:t>Cânula nasal de alto fluxo durante pelo menos 2 horas contínuas, </a:t>
            </a:r>
          </a:p>
          <a:p>
            <a:pPr>
              <a:lnSpc>
                <a:spcPct val="90000"/>
              </a:lnSpc>
            </a:pPr>
            <a:r>
              <a:rPr lang="pt-BR" sz="2400" smtClean="0"/>
              <a:t>Oxigênio suplementar com uma fração de oxigênio inspirado de 0,30 por pelo menos 4 horas contínuas, </a:t>
            </a:r>
          </a:p>
          <a:p>
            <a:pPr>
              <a:lnSpc>
                <a:spcPct val="90000"/>
              </a:lnSpc>
            </a:pPr>
            <a:r>
              <a:rPr lang="pt-BR" sz="2400" smtClean="0"/>
              <a:t>Morte fetal ou morte neonatal e necessidade de oxigenação por membrana extracorpórea</a:t>
            </a:r>
          </a:p>
          <a:p>
            <a:pPr>
              <a:lnSpc>
                <a:spcPct val="90000"/>
              </a:lnSpc>
            </a:pPr>
            <a:endParaRPr lang="pt-BR" sz="2400" smtClean="0"/>
          </a:p>
        </p:txBody>
      </p:sp>
      <p:sp>
        <p:nvSpPr>
          <p:cNvPr id="82948" name="AutoShape 4"/>
          <p:cNvSpPr>
            <a:spLocks noChangeArrowheads="1"/>
          </p:cNvSpPr>
          <p:nvPr/>
        </p:nvSpPr>
        <p:spPr bwMode="auto">
          <a:xfrm>
            <a:off x="11430000" y="5834063"/>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p:cNvSpPr>
          <p:nvPr>
            <p:ph type="body" idx="1"/>
          </p:nvPr>
        </p:nvSpPr>
        <p:spPr>
          <a:xfrm>
            <a:off x="139700" y="547688"/>
            <a:ext cx="11390313" cy="5764212"/>
          </a:xfrm>
        </p:spPr>
        <p:txBody>
          <a:bodyPr/>
          <a:lstStyle/>
          <a:p>
            <a:pPr algn="ctr">
              <a:lnSpc>
                <a:spcPct val="80000"/>
              </a:lnSpc>
              <a:buFont typeface="Wingdings 3" pitchFamily="18" charset="2"/>
              <a:buNone/>
            </a:pPr>
            <a:r>
              <a:rPr lang="pt-BR" sz="2300" smtClean="0">
                <a:solidFill>
                  <a:srgbClr val="0000FF"/>
                </a:solidFill>
              </a:rPr>
              <a:t>RESULTADOS</a:t>
            </a:r>
          </a:p>
          <a:p>
            <a:pPr>
              <a:lnSpc>
                <a:spcPct val="80000"/>
              </a:lnSpc>
            </a:pPr>
            <a:r>
              <a:rPr lang="pt-BR" sz="2300" smtClean="0"/>
              <a:t>O desfecho primário ocorreu em 165 de 1427 lactentes (11,6%) no grupo betametasona e 202 de 1400 (14,4%) no grupo placebo (risco relativo no grupo betametasona, 0,80; intervalo de confiança [IC] 95%, 0,66 a 0,97 ; P = 0,02). </a:t>
            </a:r>
          </a:p>
          <a:p>
            <a:pPr>
              <a:lnSpc>
                <a:spcPct val="80000"/>
              </a:lnSpc>
            </a:pPr>
            <a:r>
              <a:rPr lang="pt-BR" sz="2300" smtClean="0">
                <a:solidFill>
                  <a:srgbClr val="0000FF"/>
                </a:solidFill>
              </a:rPr>
              <a:t>Complicações respiratórias graves</a:t>
            </a:r>
            <a:r>
              <a:rPr lang="pt-BR" sz="2300" smtClean="0"/>
              <a:t>, taquipneia transitória do recém-nascido, uso de surfactante e displasia broncopulmonar também ocorreram significativamente </a:t>
            </a:r>
            <a:r>
              <a:rPr lang="pt-BR" sz="2300" smtClean="0">
                <a:solidFill>
                  <a:srgbClr val="0000FF"/>
                </a:solidFill>
              </a:rPr>
              <a:t>menos freqüentemente no grupo betametasona. </a:t>
            </a:r>
          </a:p>
          <a:p>
            <a:pPr>
              <a:lnSpc>
                <a:spcPct val="80000"/>
              </a:lnSpc>
            </a:pPr>
            <a:r>
              <a:rPr lang="pt-BR" sz="2300" smtClean="0"/>
              <a:t>Não houve diferenças significativas entre os grupos na incidência de corioamnionite ou sepse neonatal.</a:t>
            </a:r>
          </a:p>
          <a:p>
            <a:pPr algn="ctr">
              <a:lnSpc>
                <a:spcPct val="80000"/>
              </a:lnSpc>
            </a:pPr>
            <a:r>
              <a:rPr lang="pt-BR" sz="2300" smtClean="0"/>
              <a:t> </a:t>
            </a:r>
            <a:r>
              <a:rPr lang="pt-BR" sz="2300" smtClean="0">
                <a:solidFill>
                  <a:srgbClr val="FF0000"/>
                </a:solidFill>
              </a:rPr>
              <a:t>A hipoglicemia neonatal foi mais comum no grupo betametasona do que no grupo placebo (24,0% vs. 15,0%; risco relativo, 1,60; IC 95%, 1,37 a 1,87; P &lt;0,001</a:t>
            </a:r>
            <a:r>
              <a:rPr lang="pt-BR" sz="2300" smtClean="0"/>
              <a:t>).</a:t>
            </a:r>
          </a:p>
          <a:p>
            <a:pPr algn="ctr">
              <a:lnSpc>
                <a:spcPct val="80000"/>
              </a:lnSpc>
            </a:pPr>
            <a:endParaRPr lang="pt-BR" sz="2300" smtClean="0"/>
          </a:p>
          <a:p>
            <a:pPr algn="ctr">
              <a:lnSpc>
                <a:spcPct val="80000"/>
              </a:lnSpc>
              <a:buFont typeface="Wingdings 3" pitchFamily="18" charset="2"/>
              <a:buNone/>
            </a:pPr>
            <a:r>
              <a:rPr lang="pt-BR" sz="2300" smtClean="0">
                <a:solidFill>
                  <a:srgbClr val="0000FF"/>
                </a:solidFill>
              </a:rPr>
              <a:t>CONCLUSÕES</a:t>
            </a:r>
            <a:r>
              <a:rPr lang="pt-BR" sz="2300" smtClean="0"/>
              <a:t>:</a:t>
            </a:r>
          </a:p>
          <a:p>
            <a:pPr algn="ctr">
              <a:lnSpc>
                <a:spcPct val="80000"/>
              </a:lnSpc>
            </a:pPr>
            <a:r>
              <a:rPr lang="pt-BR" sz="2300" smtClean="0">
                <a:solidFill>
                  <a:srgbClr val="FF00FF"/>
                </a:solidFill>
              </a:rPr>
              <a:t>A administração de betametasona a mulheres em risco de parto prematuro tardio reduziu significativamente a taxa de complicações respiratórias neonatais. </a:t>
            </a: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2000" smtClean="0">
                <a:solidFill>
                  <a:srgbClr val="0000FF"/>
                </a:solidFill>
                <a:effectLst/>
              </a:rPr>
              <a:t>Implementação do uso de corticosteróides antenatais no período de prematuridade tardio em mulheres com risco de parto pré-termo</a:t>
            </a:r>
          </a:p>
        </p:txBody>
      </p:sp>
      <p:sp>
        <p:nvSpPr>
          <p:cNvPr id="114691" name="Rectangle 3"/>
          <p:cNvSpPr>
            <a:spLocks noGrp="1"/>
          </p:cNvSpPr>
          <p:nvPr>
            <p:ph type="body" idx="1"/>
          </p:nvPr>
        </p:nvSpPr>
        <p:spPr>
          <a:xfrm>
            <a:off x="814388" y="2205038"/>
            <a:ext cx="10972800" cy="4525962"/>
          </a:xfrm>
        </p:spPr>
        <p:txBody>
          <a:bodyPr/>
          <a:lstStyle/>
          <a:p>
            <a:pPr>
              <a:lnSpc>
                <a:spcPct val="80000"/>
              </a:lnSpc>
              <a:buFont typeface="Wingdings 3" pitchFamily="18" charset="2"/>
              <a:buNone/>
            </a:pPr>
            <a:r>
              <a:rPr lang="pt-BR" sz="2000" smtClean="0"/>
              <a:t>                  </a:t>
            </a:r>
            <a:r>
              <a:rPr lang="pt-BR" sz="2000" smtClean="0">
                <a:solidFill>
                  <a:srgbClr val="0000FF"/>
                </a:solidFill>
              </a:rPr>
              <a:t>Recomenda-se o uso corticoide antenatal em</a:t>
            </a:r>
            <a:r>
              <a:rPr lang="pt-BR" sz="2000" smtClean="0"/>
              <a:t>:</a:t>
            </a:r>
          </a:p>
          <a:p>
            <a:pPr>
              <a:lnSpc>
                <a:spcPct val="80000"/>
              </a:lnSpc>
            </a:pPr>
            <a:r>
              <a:rPr lang="pt-BR" sz="2000" smtClean="0"/>
              <a:t>Gestantes entre 34 e 36 sem e 6 dias de gestações únicas, até 7 dias antes do parto </a:t>
            </a:r>
          </a:p>
          <a:p>
            <a:pPr>
              <a:lnSpc>
                <a:spcPct val="80000"/>
              </a:lnSpc>
            </a:pPr>
            <a:r>
              <a:rPr lang="pt-BR" sz="2000" smtClean="0"/>
              <a:t>Betametasona 12 mg duas doses IM/24h </a:t>
            </a:r>
          </a:p>
          <a:p>
            <a:pPr>
              <a:lnSpc>
                <a:spcPct val="80000"/>
              </a:lnSpc>
            </a:pPr>
            <a:r>
              <a:rPr lang="pt-BR" sz="2000" smtClean="0"/>
              <a:t>Mulheres em trabalho de parto prematuro definido como mais de 3 cm de dilatação e com apagamento do colo em até 75% </a:t>
            </a:r>
          </a:p>
          <a:p>
            <a:pPr>
              <a:lnSpc>
                <a:spcPct val="80000"/>
              </a:lnSpc>
            </a:pPr>
            <a:r>
              <a:rPr lang="pt-BR" sz="2000" smtClean="0"/>
              <a:t>Não se recomenda o uso de tocólise </a:t>
            </a:r>
          </a:p>
          <a:p>
            <a:pPr>
              <a:lnSpc>
                <a:spcPct val="80000"/>
              </a:lnSpc>
            </a:pPr>
            <a:r>
              <a:rPr lang="pt-BR" sz="2000" smtClean="0"/>
              <a:t>Não adiar o parto</a:t>
            </a:r>
          </a:p>
          <a:p>
            <a:pPr>
              <a:lnSpc>
                <a:spcPct val="80000"/>
              </a:lnSpc>
            </a:pPr>
            <a:r>
              <a:rPr lang="pt-BR" sz="2000" smtClean="0"/>
              <a:t>Recomenda-se ainda atenção e vigilância pelo risco de hipoglicemia </a:t>
            </a:r>
          </a:p>
          <a:p>
            <a:pPr>
              <a:lnSpc>
                <a:spcPct val="80000"/>
              </a:lnSpc>
            </a:pPr>
            <a:r>
              <a:rPr lang="pt-BR" sz="2000" smtClean="0"/>
              <a:t>Contra – indicado fora dessas condições até estudos mais controlados </a:t>
            </a:r>
          </a:p>
          <a:p>
            <a:pPr>
              <a:lnSpc>
                <a:spcPct val="80000"/>
              </a:lnSpc>
            </a:pPr>
            <a:endParaRPr lang="pt-BR" sz="2000" smtClean="0"/>
          </a:p>
        </p:txBody>
      </p:sp>
      <p:sp>
        <p:nvSpPr>
          <p:cNvPr id="114692" name="Rectangle 4"/>
          <p:cNvSpPr>
            <a:spLocks noChangeArrowheads="1"/>
          </p:cNvSpPr>
          <p:nvPr/>
        </p:nvSpPr>
        <p:spPr bwMode="auto">
          <a:xfrm>
            <a:off x="287338" y="1374775"/>
            <a:ext cx="11904662"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1400" u="sng">
                <a:latin typeface="Arial" pitchFamily="34" charset="0"/>
                <a:hlinkClick r:id="rId2"/>
              </a:rPr>
              <a:t>Implementation of the use of antenatal corticosteroids in the late ...https://www.ajog.org/article/S0002-9378(16)00475-0/abstract</a:t>
            </a:r>
            <a:r>
              <a:rPr lang="pt-BR" sz="1400">
                <a:latin typeface="Arial" pitchFamily="34" charset="0"/>
              </a:rPr>
              <a:t>15 de mar de 2016 - </a:t>
            </a:r>
            <a:r>
              <a:rPr lang="pt-BR" sz="1400" b="1">
                <a:latin typeface="Arial" pitchFamily="34" charset="0"/>
              </a:rPr>
              <a:t>Implementation</a:t>
            </a:r>
            <a:r>
              <a:rPr lang="pt-BR" sz="1400">
                <a:latin typeface="Arial" pitchFamily="34" charset="0"/>
              </a:rPr>
              <a:t> of the </a:t>
            </a:r>
            <a:r>
              <a:rPr lang="pt-BR" sz="1400" b="1">
                <a:latin typeface="Arial" pitchFamily="34" charset="0"/>
              </a:rPr>
              <a:t>use</a:t>
            </a:r>
            <a:r>
              <a:rPr lang="pt-BR" sz="1400">
                <a:latin typeface="Arial" pitchFamily="34" charset="0"/>
              </a:rPr>
              <a:t> of </a:t>
            </a:r>
            <a:r>
              <a:rPr lang="pt-BR" sz="1400" b="1">
                <a:latin typeface="Arial" pitchFamily="34" charset="0"/>
              </a:rPr>
              <a:t>antenatal corticosteroids</a:t>
            </a:r>
            <a:r>
              <a:rPr lang="pt-BR" sz="1400">
                <a:latin typeface="Arial" pitchFamily="34" charset="0"/>
              </a:rPr>
              <a:t> in the </a:t>
            </a:r>
            <a:r>
              <a:rPr lang="pt-BR" sz="1400" b="1">
                <a:latin typeface="Arial" pitchFamily="34" charset="0"/>
              </a:rPr>
              <a:t>late preterm birth</a:t>
            </a:r>
            <a:r>
              <a:rPr lang="pt-BR" sz="1400">
                <a:latin typeface="Arial" pitchFamily="34" charset="0"/>
              </a:rPr>
              <a:t>period in women at risk for preterm </a:t>
            </a:r>
            <a:r>
              <a:rPr lang="pt-BR" sz="1400" b="1">
                <a:latin typeface="Arial" pitchFamily="34" charset="0"/>
              </a:rPr>
              <a:t>delivery</a:t>
            </a:r>
            <a:r>
              <a:rPr lang="pt-BR" sz="1400">
                <a:latin typeface="Arial" pitchFamily="34" charset="0"/>
              </a:rPr>
              <a:t>. </a:t>
            </a:r>
            <a:r>
              <a:rPr lang="pt-BR" sz="1400" b="1">
                <a:latin typeface="Arial" pitchFamily="34" charset="0"/>
              </a:rPr>
              <a:t>Society</a:t>
            </a:r>
            <a:r>
              <a:rPr lang="pt-BR" sz="1400">
                <a:latin typeface="Arial" pitchFamily="34" charset="0"/>
              </a:rPr>
              <a:t> for </a:t>
            </a:r>
            <a:r>
              <a:rPr lang="pt-BR" sz="1400" b="1">
                <a:latin typeface="Arial" pitchFamily="34" charset="0"/>
              </a:rPr>
              <a:t>Maternal</a:t>
            </a:r>
            <a:r>
              <a:rPr lang="pt-BR" sz="1400">
                <a:latin typeface="Arial" pitchFamily="34" charset="0"/>
              </a:rPr>
              <a:t>-</a:t>
            </a:r>
            <a:r>
              <a:rPr lang="pt-BR" sz="1400" b="1">
                <a:latin typeface="Arial" pitchFamily="34" charset="0"/>
              </a:rPr>
              <a:t>Fetal</a:t>
            </a:r>
            <a:r>
              <a:rPr lang="pt-BR" sz="1400">
                <a:latin typeface="Arial" pitchFamily="34" charset="0"/>
              </a:rPr>
              <a:t> Medicine (SMFM) Publications Committee. </a:t>
            </a:r>
            <a:r>
              <a:rPr lang="pt-BR" sz="1400" b="1">
                <a:latin typeface="Arial" pitchFamily="34" charset="0"/>
              </a:rPr>
              <a:t>Society</a:t>
            </a:r>
            <a:r>
              <a:rPr lang="pt-BR" sz="1400">
                <a:latin typeface="Arial" pitchFamily="34" charset="0"/>
              </a:rPr>
              <a:t> for </a:t>
            </a:r>
            <a:r>
              <a:rPr lang="pt-BR" sz="1400" b="1">
                <a:latin typeface="Arial" pitchFamily="34" charset="0"/>
              </a:rPr>
              <a:t>Maternal</a:t>
            </a:r>
            <a:r>
              <a:rPr lang="pt-BR" sz="1400">
                <a:latin typeface="Arial" pitchFamily="34" charset="0"/>
              </a:rPr>
              <a:t>-</a:t>
            </a:r>
            <a:r>
              <a:rPr lang="pt-BR" sz="1400" b="1">
                <a:latin typeface="Arial" pitchFamily="34" charset="0"/>
              </a:rPr>
              <a:t>Fetal</a:t>
            </a:r>
            <a:r>
              <a:rPr lang="pt-BR" sz="1400">
                <a:latin typeface="Arial" pitchFamily="34" charset="0"/>
              </a:rPr>
              <a:t> ...</a:t>
            </a:r>
          </a:p>
        </p:txBody>
      </p:sp>
      <p:sp>
        <p:nvSpPr>
          <p:cNvPr id="114693" name="Oval 5"/>
          <p:cNvSpPr>
            <a:spLocks noChangeArrowheads="1"/>
          </p:cNvSpPr>
          <p:nvPr/>
        </p:nvSpPr>
        <p:spPr bwMode="auto">
          <a:xfrm>
            <a:off x="0" y="679450"/>
            <a:ext cx="904875" cy="649288"/>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2016</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body" idx="1"/>
          </p:nvPr>
        </p:nvSpPr>
        <p:spPr>
          <a:xfrm>
            <a:off x="1219200" y="260350"/>
            <a:ext cx="10972800" cy="4525963"/>
          </a:xfrm>
        </p:spPr>
        <p:txBody>
          <a:bodyPr/>
          <a:lstStyle/>
          <a:p>
            <a:pPr algn="ctr"/>
            <a:r>
              <a:rPr lang="pt-BR" sz="2000" b="1" smtClean="0">
                <a:solidFill>
                  <a:srgbClr val="0000FF"/>
                </a:solidFill>
              </a:rPr>
              <a:t>Prevenção do parto prematuro espontâneo (excluindo ruptura prematura de membranas): Diretrizes para a prática clínica</a:t>
            </a:r>
          </a:p>
        </p:txBody>
      </p:sp>
      <p:sp>
        <p:nvSpPr>
          <p:cNvPr id="115715" name="Rectangle 3"/>
          <p:cNvSpPr>
            <a:spLocks noChangeArrowheads="1"/>
          </p:cNvSpPr>
          <p:nvPr/>
        </p:nvSpPr>
        <p:spPr bwMode="auto">
          <a:xfrm>
            <a:off x="544513" y="1379538"/>
            <a:ext cx="11647487"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200">
                <a:latin typeface="Arial" pitchFamily="34" charset="0"/>
                <a:hlinkClick r:id="rId2"/>
              </a:rPr>
              <a:t>[Prevention of spontaneous preterm birth (excluding preterm premature rupture of membranes): Guidelines for clinical practice - Text of the Guidelines (short text)].</a:t>
            </a:r>
            <a:endParaRPr lang="pt-BR" sz="1200">
              <a:latin typeface="Arial" pitchFamily="34" charset="0"/>
            </a:endParaRPr>
          </a:p>
          <a:p>
            <a:pPr algn="ctr"/>
            <a:r>
              <a:rPr lang="pt-BR" sz="1200">
                <a:latin typeface="Arial" pitchFamily="34" charset="0"/>
              </a:rPr>
              <a:t>Sentilhes L, Sénat MV, Ancel PY, Azria E, Benoist G, Blanc J, Brabant G, Bretelle F, Brun S, Doret M, Ducroux-Schouwey C, Evrard A, Kayem G, Maisonneuve E, Marcellin L, Marret S, Mottet N, Paysant S, Riethmuller D, Rozenberg P, Schmitz T, Torchin H, Langer B.J Gynecol Obstet Biol Reprod (Paris). 2016 Dec;45(10):1446-1456. doi: 10.1016/j.jgyn.2016.09.011. Epub 2016 Nov 9. Review. French.PMID: 27836377. </a:t>
            </a:r>
            <a:r>
              <a:rPr lang="pt-BR" sz="1200" b="1">
                <a:latin typeface="Arial" pitchFamily="34" charset="0"/>
                <a:hlinkClick r:id="rId2"/>
              </a:rPr>
              <a:t>Free Article</a:t>
            </a:r>
            <a:r>
              <a:rPr lang="pt-BR" sz="1200" b="1">
                <a:latin typeface="Arial" pitchFamily="34" charset="0"/>
              </a:rPr>
              <a:t>.</a:t>
            </a:r>
            <a:r>
              <a:rPr lang="pt-BR" sz="1200" u="sng">
                <a:latin typeface="Arial" pitchFamily="34" charset="0"/>
                <a:hlinkClick r:id="rId3"/>
              </a:rPr>
              <a:t>Similar articles</a:t>
            </a:r>
            <a:r>
              <a:rPr lang="pt-BR" sz="1200" u="sng">
                <a:latin typeface="Arial" pitchFamily="34" charset="0"/>
              </a:rPr>
              <a:t>. </a:t>
            </a:r>
            <a:r>
              <a:rPr lang="pt-BR" sz="1200" b="1">
                <a:solidFill>
                  <a:srgbClr val="0000FF"/>
                </a:solidFill>
                <a:latin typeface="Arial" pitchFamily="34" charset="0"/>
              </a:rPr>
              <a:t>ArtigoLivre!</a:t>
            </a:r>
          </a:p>
        </p:txBody>
      </p:sp>
      <p:sp>
        <p:nvSpPr>
          <p:cNvPr id="115716" name="Rectangle 4"/>
          <p:cNvSpPr>
            <a:spLocks noChangeArrowheads="1"/>
          </p:cNvSpPr>
          <p:nvPr/>
        </p:nvSpPr>
        <p:spPr bwMode="auto">
          <a:xfrm>
            <a:off x="557213" y="2547938"/>
            <a:ext cx="10972800" cy="4525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65125" indent="-255588">
              <a:lnSpc>
                <a:spcPct val="90000"/>
              </a:lnSpc>
              <a:spcBef>
                <a:spcPts val="400"/>
              </a:spcBef>
              <a:buClr>
                <a:schemeClr val="accent1"/>
              </a:buClr>
              <a:buSzPct val="68000"/>
              <a:buFont typeface="Wingdings 3" pitchFamily="18" charset="2"/>
              <a:buChar char=""/>
            </a:pPr>
            <a:r>
              <a:rPr lang="pt-BR" sz="2400"/>
              <a:t>A administração pré-natal de corticosteróides é recomendada para todas as mulheres com risco de parto prematuro antes das 34 semanas de gestação (Grau A).</a:t>
            </a:r>
          </a:p>
          <a:p>
            <a:pPr marL="365125" indent="-255588">
              <a:lnSpc>
                <a:spcPct val="90000"/>
              </a:lnSpc>
              <a:spcBef>
                <a:spcPts val="400"/>
              </a:spcBef>
              <a:buClr>
                <a:schemeClr val="accent1"/>
              </a:buClr>
              <a:buSzPct val="68000"/>
              <a:buFont typeface="Wingdings 3" pitchFamily="18" charset="2"/>
              <a:buChar char=""/>
            </a:pPr>
            <a:r>
              <a:rPr lang="pt-BR" sz="2400"/>
              <a:t>Após 34 semanas, as evidências são insuficientemente consistentes para justificar a recomendação de tratamento sistêmico antenatal com corticosteroides (Grau B),</a:t>
            </a:r>
          </a:p>
          <a:p>
            <a:pPr marL="365125" indent="-255588">
              <a:lnSpc>
                <a:spcPct val="90000"/>
              </a:lnSpc>
              <a:spcBef>
                <a:spcPts val="400"/>
              </a:spcBef>
              <a:buClr>
                <a:schemeClr val="accent1"/>
              </a:buClr>
              <a:buSzPct val="68000"/>
              <a:buFont typeface="Wingdings 3" pitchFamily="18" charset="2"/>
              <a:buChar char=""/>
            </a:pPr>
            <a:r>
              <a:rPr lang="pt-BR" sz="2400"/>
              <a:t>No entanto um curso desse tratamento pode ser indicado em situações clínicas associadas a alto risco de síndrome do desconforto respiratório grave, principalmente no caso de parto cesárea planejado (Grau C).</a:t>
            </a:r>
          </a:p>
        </p:txBody>
      </p:sp>
      <p:sp>
        <p:nvSpPr>
          <p:cNvPr id="115717" name="Oval 5"/>
          <p:cNvSpPr>
            <a:spLocks noChangeArrowheads="1"/>
          </p:cNvSpPr>
          <p:nvPr/>
        </p:nvSpPr>
        <p:spPr bwMode="auto">
          <a:xfrm>
            <a:off x="0" y="333375"/>
            <a:ext cx="1108075" cy="944563"/>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2016</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8" name="Rectangle 4"/>
          <p:cNvSpPr>
            <a:spLocks noChangeArrowheads="1"/>
          </p:cNvSpPr>
          <p:nvPr/>
        </p:nvSpPr>
        <p:spPr bwMode="auto">
          <a:xfrm>
            <a:off x="2809875" y="419100"/>
            <a:ext cx="6329363"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pt-BR" sz="2700" b="1">
                <a:solidFill>
                  <a:srgbClr val="0000FF"/>
                </a:solidFill>
                <a:latin typeface="Lato" pitchFamily="34" charset="0"/>
              </a:rPr>
              <a:t>CUIDADOS COM O PRETERMO TARDIO</a:t>
            </a:r>
          </a:p>
          <a:p>
            <a:pPr algn="ctr" eaLnBrk="0" hangingPunct="0"/>
            <a:r>
              <a:rPr lang="pt-BR" sz="1300">
                <a:solidFill>
                  <a:srgbClr val="424242"/>
                </a:solidFill>
                <a:latin typeface="Source Sans Pro"/>
              </a:rPr>
              <a:t>KARINA NASCIMENTO COSTA.</a:t>
            </a:r>
          </a:p>
          <a:p>
            <a:pPr algn="ctr" eaLnBrk="0" hangingPunct="0"/>
            <a:r>
              <a:rPr lang="pt-BR" sz="1300">
                <a:solidFill>
                  <a:srgbClr val="424242"/>
                </a:solidFill>
                <a:latin typeface="Source Sans Pro"/>
              </a:rPr>
              <a:t>CAPCO 2016 PEDIATRIA.</a:t>
            </a:r>
            <a:br>
              <a:rPr lang="pt-BR" sz="1300">
                <a:solidFill>
                  <a:srgbClr val="424242"/>
                </a:solidFill>
                <a:latin typeface="Source Sans Pro"/>
              </a:rPr>
            </a:br>
            <a:r>
              <a:rPr lang="pt-BR" sz="1300">
                <a:solidFill>
                  <a:srgbClr val="424242"/>
                </a:solidFill>
                <a:latin typeface="Source Sans Pro"/>
              </a:rPr>
              <a:t>CONGRESSO DE ATUALIZA</a:t>
            </a:r>
            <a:r>
              <a:rPr lang="pt-BR" sz="1300">
                <a:solidFill>
                  <a:srgbClr val="424242"/>
                </a:solidFill>
                <a:latin typeface="Lucida Sans Unicode"/>
              </a:rPr>
              <a:t>Ç</a:t>
            </a:r>
            <a:r>
              <a:rPr lang="pt-BR" sz="1300">
                <a:solidFill>
                  <a:srgbClr val="424242"/>
                </a:solidFill>
                <a:latin typeface="Source Sans Pro"/>
              </a:rPr>
              <a:t>ÃO EM PEDIATRIA DO CENTRO-OESTE.</a:t>
            </a:r>
            <a:endParaRPr lang="pt-BR">
              <a:solidFill>
                <a:srgbClr val="78909C"/>
              </a:solidFill>
            </a:endParaRPr>
          </a:p>
        </p:txBody>
      </p:sp>
      <p:pic>
        <p:nvPicPr>
          <p:cNvPr id="118789" name="Picture 5" descr="ppt">
            <a:hlinkClick r:id="rId2" tooltip="Cuidados_pre_termo_tardio_201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23375" y="449263"/>
            <a:ext cx="4572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18790" name="Picture 6"/>
          <p:cNvPicPr>
            <a:picLocks noGrp="1" noChangeAspect="1" noChangeArrowheads="1"/>
          </p:cNvPicPr>
          <p:nvPr>
            <p:ph type="body" idx="1"/>
          </p:nvPr>
        </p:nvPicPr>
        <p:blipFill>
          <a:blip r:embed="rId4">
            <a:extLst>
              <a:ext uri="{28A0092B-C50C-407E-A947-70E740481C1C}">
                <a14:useLocalDpi xmlns:a14="http://schemas.microsoft.com/office/drawing/2010/main" val="0"/>
              </a:ext>
            </a:extLst>
          </a:blip>
          <a:srcRect/>
          <a:stretch>
            <a:fillRect/>
          </a:stretch>
        </p:blipFill>
        <p:spPr>
          <a:xfrm>
            <a:off x="3992563" y="1509713"/>
            <a:ext cx="4224337" cy="749300"/>
          </a:xfrm>
        </p:spPr>
      </p:pic>
      <p:pic>
        <p:nvPicPr>
          <p:cNvPr id="11879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68588" y="2241550"/>
            <a:ext cx="6894512" cy="1011238"/>
          </a:xfrm>
          <a:prstGeom prst="rect">
            <a:avLst/>
          </a:prstGeom>
          <a:noFill/>
          <a:extLst>
            <a:ext uri="{909E8E84-426E-40DD-AFC4-6F175D3DCCD1}">
              <a14:hiddenFill xmlns:a14="http://schemas.microsoft.com/office/drawing/2010/main">
                <a:solidFill>
                  <a:srgbClr val="FFFFFF"/>
                </a:solidFill>
              </a14:hiddenFill>
            </a:ext>
          </a:extLst>
        </p:spPr>
      </p:pic>
      <p:pic>
        <p:nvPicPr>
          <p:cNvPr id="118792"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62338" y="3424238"/>
            <a:ext cx="5084762" cy="762000"/>
          </a:xfrm>
          <a:prstGeom prst="rect">
            <a:avLst/>
          </a:prstGeom>
          <a:noFill/>
          <a:extLst>
            <a:ext uri="{909E8E84-426E-40DD-AFC4-6F175D3DCCD1}">
              <a14:hiddenFill xmlns:a14="http://schemas.microsoft.com/office/drawing/2010/main">
                <a:solidFill>
                  <a:srgbClr val="FFFFFF"/>
                </a:solidFill>
              </a14:hiddenFill>
            </a:ext>
          </a:extLst>
        </p:spPr>
      </p:pic>
      <p:pic>
        <p:nvPicPr>
          <p:cNvPr id="118793"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60800" y="4522788"/>
            <a:ext cx="3779838" cy="493712"/>
          </a:xfrm>
          <a:prstGeom prst="rect">
            <a:avLst/>
          </a:prstGeom>
          <a:noFill/>
          <a:extLst>
            <a:ext uri="{909E8E84-426E-40DD-AFC4-6F175D3DCCD1}">
              <a14:hiddenFill xmlns:a14="http://schemas.microsoft.com/office/drawing/2010/main">
                <a:solidFill>
                  <a:srgbClr val="FFFFFF"/>
                </a:solidFill>
              </a14:hiddenFill>
            </a:ext>
          </a:extLst>
        </p:spPr>
      </p:pic>
      <p:pic>
        <p:nvPicPr>
          <p:cNvPr id="118794"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7275" y="2679700"/>
            <a:ext cx="1238250" cy="969963"/>
          </a:xfrm>
          <a:prstGeom prst="rect">
            <a:avLst/>
          </a:prstGeom>
          <a:noFill/>
          <a:extLst>
            <a:ext uri="{909E8E84-426E-40DD-AFC4-6F175D3DCCD1}">
              <a14:hiddenFill xmlns:a14="http://schemas.microsoft.com/office/drawing/2010/main">
                <a:solidFill>
                  <a:srgbClr val="FFFFFF"/>
                </a:solidFill>
              </a14:hiddenFill>
            </a:ext>
          </a:extLst>
        </p:spPr>
      </p:pic>
      <p:pic>
        <p:nvPicPr>
          <p:cNvPr id="118795"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466513" y="6272213"/>
            <a:ext cx="725487" cy="585787"/>
          </a:xfrm>
          <a:prstGeom prst="rect">
            <a:avLst/>
          </a:prstGeom>
          <a:noFill/>
          <a:extLst>
            <a:ext uri="{909E8E84-426E-40DD-AFC4-6F175D3DCCD1}">
              <a14:hiddenFill xmlns:a14="http://schemas.microsoft.com/office/drawing/2010/main">
                <a:solidFill>
                  <a:srgbClr val="FFFFFF"/>
                </a:solidFill>
              </a14:hiddenFill>
            </a:ext>
          </a:extLst>
        </p:spPr>
      </p:pic>
      <p:sp>
        <p:nvSpPr>
          <p:cNvPr id="118797" name="Rectangle 13"/>
          <p:cNvSpPr>
            <a:spLocks noChangeArrowheads="1"/>
          </p:cNvSpPr>
          <p:nvPr/>
        </p:nvSpPr>
        <p:spPr bwMode="auto">
          <a:xfrm>
            <a:off x="2357438" y="5573713"/>
            <a:ext cx="869950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95220" bIns="0" anchor="ctr">
            <a:spAutoFit/>
          </a:bodyPr>
          <a:lstStyle/>
          <a:p>
            <a:pPr algn="ctr"/>
            <a:r>
              <a:rPr lang="pt-BR" sz="1400">
                <a:hlinkClick r:id="rId10"/>
              </a:rPr>
              <a:t>Management of the late preterm infant: not quite ready for prime time.</a:t>
            </a:r>
            <a:endParaRPr lang="pt-BR" sz="1400"/>
          </a:p>
          <a:p>
            <a:pPr algn="ctr"/>
            <a:r>
              <a:rPr lang="pt-BR" sz="1400"/>
              <a:t>Horgan MJ.Pediatr Clin North Am. 2015 Apr;62(2):439-51. doi: 10.1016/j.pcl.2014.11.007. Review.</a:t>
            </a:r>
          </a:p>
          <a:p>
            <a:pPr algn="ctr"/>
            <a:r>
              <a:rPr lang="pt-BR" sz="1400"/>
              <a:t>PMID: 25836707.</a:t>
            </a:r>
            <a:r>
              <a:rPr lang="pt-BR" sz="1400" u="sng">
                <a:hlinkClick r:id="rId11"/>
              </a:rPr>
              <a:t>Similar articles</a:t>
            </a:r>
            <a:endParaRPr lang="pt-BR" sz="1400" u="sng"/>
          </a:p>
        </p:txBody>
      </p:sp>
      <p:pic>
        <p:nvPicPr>
          <p:cNvPr id="118798" name="Picture 1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6248400"/>
            <a:ext cx="1704975" cy="609600"/>
          </a:xfrm>
          <a:prstGeom prst="rect">
            <a:avLst/>
          </a:prstGeom>
          <a:noFill/>
          <a:extLst>
            <a:ext uri="{909E8E84-426E-40DD-AFC4-6F175D3DCCD1}">
              <a14:hiddenFill xmlns:a14="http://schemas.microsoft.com/office/drawing/2010/main">
                <a:solidFill>
                  <a:srgbClr val="FFFFFF"/>
                </a:solidFill>
              </a14:hiddenFill>
            </a:ext>
          </a:extLst>
        </p:spPr>
      </p:pic>
      <p:sp>
        <p:nvSpPr>
          <p:cNvPr id="118799" name="Oval 15"/>
          <p:cNvSpPr>
            <a:spLocks noChangeArrowheads="1"/>
          </p:cNvSpPr>
          <p:nvPr/>
        </p:nvSpPr>
        <p:spPr bwMode="auto">
          <a:xfrm>
            <a:off x="0" y="333375"/>
            <a:ext cx="1108075" cy="944563"/>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2016</a:t>
            </a:r>
          </a:p>
        </p:txBody>
      </p:sp>
      <p:sp>
        <p:nvSpPr>
          <p:cNvPr id="118800" name="AutoShape 16"/>
          <p:cNvSpPr>
            <a:spLocks noChangeArrowheads="1"/>
          </p:cNvSpPr>
          <p:nvPr/>
        </p:nvSpPr>
        <p:spPr bwMode="auto">
          <a:xfrm>
            <a:off x="11499850" y="5437188"/>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8888" y="1098550"/>
            <a:ext cx="6407150" cy="536575"/>
          </a:xfrm>
          <a:prstGeom prst="rect">
            <a:avLst/>
          </a:prstGeom>
          <a:noFill/>
          <a:extLst>
            <a:ext uri="{909E8E84-426E-40DD-AFC4-6F175D3DCCD1}">
              <a14:hiddenFill xmlns:a14="http://schemas.microsoft.com/office/drawing/2010/main">
                <a:solidFill>
                  <a:srgbClr val="FFFFFF"/>
                </a:solidFill>
              </a14:hiddenFill>
            </a:ext>
          </a:extLst>
        </p:spPr>
      </p:pic>
      <p:pic>
        <p:nvPicPr>
          <p:cNvPr id="11981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38" y="1652588"/>
            <a:ext cx="7321550" cy="1865312"/>
          </a:xfrm>
          <a:prstGeom prst="rect">
            <a:avLst/>
          </a:prstGeom>
          <a:noFill/>
          <a:extLst>
            <a:ext uri="{909E8E84-426E-40DD-AFC4-6F175D3DCCD1}">
              <a14:hiddenFill xmlns:a14="http://schemas.microsoft.com/office/drawing/2010/main">
                <a:solidFill>
                  <a:srgbClr val="FFFFFF"/>
                </a:solidFill>
              </a14:hiddenFill>
            </a:ext>
          </a:extLst>
        </p:spPr>
      </p:pic>
      <p:pic>
        <p:nvPicPr>
          <p:cNvPr id="11981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66513" y="6272213"/>
            <a:ext cx="725487" cy="585787"/>
          </a:xfrm>
          <a:prstGeom prst="rect">
            <a:avLst/>
          </a:prstGeom>
          <a:noFill/>
          <a:extLst>
            <a:ext uri="{909E8E84-426E-40DD-AFC4-6F175D3DCCD1}">
              <a14:hiddenFill xmlns:a14="http://schemas.microsoft.com/office/drawing/2010/main">
                <a:solidFill>
                  <a:srgbClr val="FFFFFF"/>
                </a:solidFill>
              </a14:hiddenFill>
            </a:ext>
          </a:extLst>
        </p:spPr>
      </p:pic>
      <p:pic>
        <p:nvPicPr>
          <p:cNvPr id="119815"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1788" y="825500"/>
            <a:ext cx="1609725" cy="1609725"/>
          </a:xfrm>
          <a:prstGeom prst="rect">
            <a:avLst/>
          </a:prstGeom>
          <a:noFill/>
          <a:extLst>
            <a:ext uri="{909E8E84-426E-40DD-AFC4-6F175D3DCCD1}">
              <a14:hiddenFill xmlns:a14="http://schemas.microsoft.com/office/drawing/2010/main">
                <a:solidFill>
                  <a:srgbClr val="FFFFFF"/>
                </a:solidFill>
              </a14:hiddenFill>
            </a:ext>
          </a:extLst>
        </p:spPr>
      </p:pic>
      <p:pic>
        <p:nvPicPr>
          <p:cNvPr id="11981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54075" y="6248400"/>
            <a:ext cx="1704975" cy="609600"/>
          </a:xfrm>
          <a:prstGeom prst="rect">
            <a:avLst/>
          </a:prstGeom>
          <a:noFill/>
          <a:extLst>
            <a:ext uri="{909E8E84-426E-40DD-AFC4-6F175D3DCCD1}">
              <a14:hiddenFill xmlns:a14="http://schemas.microsoft.com/office/drawing/2010/main">
                <a:solidFill>
                  <a:srgbClr val="FFFFFF"/>
                </a:solidFill>
              </a14:hiddenFill>
            </a:ext>
          </a:extLst>
        </p:spPr>
      </p:pic>
      <p:sp>
        <p:nvSpPr>
          <p:cNvPr id="119817" name="Rectangle 9"/>
          <p:cNvSpPr>
            <a:spLocks noChangeArrowheads="1"/>
          </p:cNvSpPr>
          <p:nvPr/>
        </p:nvSpPr>
        <p:spPr bwMode="auto">
          <a:xfrm>
            <a:off x="1058863" y="4983163"/>
            <a:ext cx="10525125"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a:r>
              <a:rPr lang="pt-BR" sz="1400">
                <a:hlinkClick r:id="rId7"/>
              </a:rPr>
              <a:t>School outcome, cognitive functioning, and behaviour problems in moderate and late preterm children and adults: a review.</a:t>
            </a:r>
            <a:r>
              <a:rPr lang="pt-BR" sz="1400"/>
              <a:t>de Jong M, Verhoeven M, van Baar AL.</a:t>
            </a:r>
          </a:p>
          <a:p>
            <a:pPr algn="ctr"/>
            <a:r>
              <a:rPr lang="pt-BR" sz="1400"/>
              <a:t>Semin Fetal Neonatal Med. 2012 Jun;17(3):163-9. doi: 10.1016/j.siny.2012.02.003. Epub 2012 Feb 23. Review.PMID: 22364677.</a:t>
            </a:r>
            <a:r>
              <a:rPr lang="pt-BR" sz="1400" u="sng">
                <a:hlinkClick r:id="rId8"/>
              </a:rPr>
              <a:t>Similar articles</a:t>
            </a:r>
            <a:endParaRPr lang="pt-BR" sz="1400" u="sng"/>
          </a:p>
        </p:txBody>
      </p:sp>
      <p:sp>
        <p:nvSpPr>
          <p:cNvPr id="119818" name="Text Box 10"/>
          <p:cNvSpPr txBox="1">
            <a:spLocks noChangeArrowheads="1"/>
          </p:cNvSpPr>
          <p:nvPr/>
        </p:nvSpPr>
        <p:spPr bwMode="auto">
          <a:xfrm>
            <a:off x="2579688" y="133350"/>
            <a:ext cx="678180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PT">
                <a:solidFill>
                  <a:srgbClr val="0000FF"/>
                </a:solidFill>
              </a:rPr>
              <a:t>Desfecho escolar, funcionamento cognitivo e problemas de comportamento em crianças e adultos prematuros moderados e tardios: uma revisão</a:t>
            </a:r>
            <a:endParaRPr lang="pt-BR">
              <a:solidFill>
                <a:srgbClr val="0000FF"/>
              </a:solidFil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ixaDeTexto 5"/>
          <p:cNvSpPr txBox="1"/>
          <p:nvPr/>
        </p:nvSpPr>
        <p:spPr>
          <a:xfrm>
            <a:off x="428625" y="5649913"/>
            <a:ext cx="11077575" cy="1069975"/>
          </a:xfrm>
          <a:prstGeom prst="rect">
            <a:avLst/>
          </a:prstGeom>
          <a:solidFill>
            <a:schemeClr val="accent3">
              <a:lumMod val="40000"/>
              <a:lumOff val="60000"/>
            </a:schemeClr>
          </a:solidFill>
        </p:spPr>
        <p:txBody>
          <a:bodyPr>
            <a:spAutoFit/>
          </a:bodyPr>
          <a:lstStyle>
            <a:lvl1pPr>
              <a:defRPr>
                <a:solidFill>
                  <a:schemeClr val="tx1"/>
                </a:solidFill>
                <a:latin typeface="Lucida Sans Unicode" pitchFamily="34" charset="0"/>
              </a:defRPr>
            </a:lvl1pPr>
            <a:lvl2pPr marL="742950" indent="-285750">
              <a:defRPr>
                <a:solidFill>
                  <a:schemeClr val="tx1"/>
                </a:solidFill>
                <a:latin typeface="Lucida Sans Unicode" pitchFamily="34" charset="0"/>
              </a:defRPr>
            </a:lvl2pPr>
            <a:lvl3pPr marL="1143000" indent="-228600">
              <a:defRPr>
                <a:solidFill>
                  <a:schemeClr val="tx1"/>
                </a:solidFill>
                <a:latin typeface="Lucida Sans Unicode" pitchFamily="34" charset="0"/>
              </a:defRPr>
            </a:lvl3pPr>
            <a:lvl4pPr marL="1600200" indent="-228600">
              <a:defRPr>
                <a:solidFill>
                  <a:schemeClr val="tx1"/>
                </a:solidFill>
                <a:latin typeface="Lucida Sans Unicode" pitchFamily="34" charset="0"/>
              </a:defRPr>
            </a:lvl4pPr>
            <a:lvl5pPr marL="2057400" indent="-228600">
              <a:defRPr>
                <a:solidFill>
                  <a:schemeClr val="tx1"/>
                </a:solidFill>
                <a:latin typeface="Lucida Sans Unicode" pitchFamily="34" charset="0"/>
              </a:defRPr>
            </a:lvl5pPr>
            <a:lvl6pPr marL="2514600" indent="-228600" fontAlgn="base">
              <a:spcBef>
                <a:spcPct val="0"/>
              </a:spcBef>
              <a:spcAft>
                <a:spcPct val="0"/>
              </a:spcAft>
              <a:defRPr>
                <a:solidFill>
                  <a:schemeClr val="tx1"/>
                </a:solidFill>
                <a:latin typeface="Lucida Sans Unicode" pitchFamily="34" charset="0"/>
              </a:defRPr>
            </a:lvl6pPr>
            <a:lvl7pPr marL="2971800" indent="-228600" fontAlgn="base">
              <a:spcBef>
                <a:spcPct val="0"/>
              </a:spcBef>
              <a:spcAft>
                <a:spcPct val="0"/>
              </a:spcAft>
              <a:defRPr>
                <a:solidFill>
                  <a:schemeClr val="tx1"/>
                </a:solidFill>
                <a:latin typeface="Lucida Sans Unicode" pitchFamily="34" charset="0"/>
              </a:defRPr>
            </a:lvl7pPr>
            <a:lvl8pPr marL="3429000" indent="-228600" fontAlgn="base">
              <a:spcBef>
                <a:spcPct val="0"/>
              </a:spcBef>
              <a:spcAft>
                <a:spcPct val="0"/>
              </a:spcAft>
              <a:defRPr>
                <a:solidFill>
                  <a:schemeClr val="tx1"/>
                </a:solidFill>
                <a:latin typeface="Lucida Sans Unicode" pitchFamily="34" charset="0"/>
              </a:defRPr>
            </a:lvl8pPr>
            <a:lvl9pPr marL="3886200" indent="-228600" fontAlgn="base">
              <a:spcBef>
                <a:spcPct val="0"/>
              </a:spcBef>
              <a:spcAft>
                <a:spcPct val="0"/>
              </a:spcAft>
              <a:defRPr>
                <a:solidFill>
                  <a:schemeClr val="tx1"/>
                </a:solidFill>
                <a:latin typeface="Lucida Sans Unicode" pitchFamily="34" charset="0"/>
              </a:defRPr>
            </a:lvl9pPr>
          </a:lstStyle>
          <a:p>
            <a:pPr algn="ctr"/>
            <a:r>
              <a:rPr lang="pt-BR" sz="1600" b="1">
                <a:solidFill>
                  <a:srgbClr val="525252"/>
                </a:solidFill>
                <a:latin typeface="Calibri" pitchFamily="34" charset="0"/>
                <a:cs typeface="Calibri" pitchFamily="34" charset="0"/>
              </a:rPr>
              <a:t>Sem aumento do risco de corioamnionite ou endometrite </a:t>
            </a:r>
          </a:p>
          <a:p>
            <a:pPr algn="ctr"/>
            <a:r>
              <a:rPr lang="pt-BR" sz="1600" b="1">
                <a:solidFill>
                  <a:srgbClr val="404040"/>
                </a:solidFill>
                <a:latin typeface="Calibri" pitchFamily="34" charset="0"/>
                <a:cs typeface="Calibri" pitchFamily="34" charset="0"/>
              </a:rPr>
              <a:t>Hipoglicemia neonatal (&lt; 40mg/dl): 24% x 14,9% RR 1,61 IC 95% 1,38 – 1,88 </a:t>
            </a:r>
          </a:p>
          <a:p>
            <a:pPr algn="ctr"/>
            <a:r>
              <a:rPr lang="pt-BR" sz="1600" b="1">
                <a:solidFill>
                  <a:srgbClr val="404040"/>
                </a:solidFill>
                <a:latin typeface="Calibri" pitchFamily="34" charset="0"/>
                <a:cs typeface="Calibri" pitchFamily="34" charset="0"/>
              </a:rPr>
              <a:t>sem aumento no tempo de internação</a:t>
            </a:r>
          </a:p>
          <a:p>
            <a:pPr algn="ctr"/>
            <a:r>
              <a:rPr lang="pt-BR" sz="1600" b="1">
                <a:solidFill>
                  <a:srgbClr val="FF0000"/>
                </a:solidFill>
                <a:latin typeface="Calibri" pitchFamily="34" charset="0"/>
                <a:cs typeface="Calibri" pitchFamily="34" charset="0"/>
              </a:rPr>
              <a:t>Número necessário para tratar: foi 35 gestantes  para  reduzir 1 RN com severo desconforto respiratório </a:t>
            </a:r>
          </a:p>
        </p:txBody>
      </p:sp>
      <p:graphicFrame>
        <p:nvGraphicFramePr>
          <p:cNvPr id="84007" name="Group 39"/>
          <p:cNvGraphicFramePr>
            <a:graphicFrameLocks noGrp="1"/>
          </p:cNvGraphicFramePr>
          <p:nvPr/>
        </p:nvGraphicFramePr>
        <p:xfrm>
          <a:off x="477838" y="2797175"/>
          <a:ext cx="11079162" cy="2819376"/>
        </p:xfrm>
        <a:graphic>
          <a:graphicData uri="http://schemas.openxmlformats.org/drawingml/2006/table">
            <a:tbl>
              <a:tblPr/>
              <a:tblGrid>
                <a:gridCol w="3890962"/>
                <a:gridCol w="2016125"/>
                <a:gridCol w="1962150"/>
                <a:gridCol w="1128713"/>
                <a:gridCol w="2081212"/>
              </a:tblGrid>
              <a:tr h="427038">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endParaRPr kumimoji="0" lang="pt-BR" sz="2300" b="1" i="0" u="none" strike="noStrike" cap="none" normalizeH="0" baseline="0" smtClean="0">
                        <a:ln>
                          <a:noFill/>
                        </a:ln>
                        <a:solidFill>
                          <a:srgbClr val="FFFFFF"/>
                        </a:solidFill>
                        <a:effectLst/>
                        <a:latin typeface="Lucida Sans Unicode" pitchFamily="34" charset="0"/>
                        <a:cs typeface="Calibri" pitchFamily="34" charset="0"/>
                      </a:endParaRP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1" i="0" u="none" strike="noStrike" cap="none" normalizeH="0" baseline="0" smtClean="0">
                          <a:ln>
                            <a:noFill/>
                          </a:ln>
                          <a:solidFill>
                            <a:srgbClr val="FFFFFF"/>
                          </a:solidFill>
                          <a:effectLst/>
                          <a:latin typeface="Lucida Sans Unicode" pitchFamily="34" charset="0"/>
                          <a:cs typeface="Calibri" pitchFamily="34" charset="0"/>
                        </a:rPr>
                        <a:t>Grupo tratado</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1" i="0" u="none" strike="noStrike" cap="none" normalizeH="0" baseline="0" smtClean="0">
                          <a:ln>
                            <a:noFill/>
                          </a:ln>
                          <a:solidFill>
                            <a:srgbClr val="FFFFFF"/>
                          </a:solidFill>
                          <a:effectLst/>
                          <a:latin typeface="Lucida Sans Unicode" pitchFamily="34" charset="0"/>
                          <a:cs typeface="Calibri" pitchFamily="34" charset="0"/>
                        </a:rPr>
                        <a:t>Grupo controle</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1" i="0" u="none" strike="noStrike" cap="none" normalizeH="0" baseline="0" smtClean="0">
                          <a:ln>
                            <a:noFill/>
                          </a:ln>
                          <a:solidFill>
                            <a:srgbClr val="FFFFFF"/>
                          </a:solidFill>
                          <a:effectLst/>
                          <a:latin typeface="Lucida Sans Unicode" pitchFamily="34" charset="0"/>
                          <a:cs typeface="Calibri" pitchFamily="34" charset="0"/>
                        </a:rPr>
                        <a:t>RR</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1" i="0" u="none" strike="noStrike" cap="none" normalizeH="0" baseline="0" smtClean="0">
                          <a:ln>
                            <a:noFill/>
                          </a:ln>
                          <a:solidFill>
                            <a:srgbClr val="FFFFFF"/>
                          </a:solidFill>
                          <a:effectLst/>
                          <a:latin typeface="Lucida Sans Unicode" pitchFamily="34" charset="0"/>
                          <a:cs typeface="Calibri" pitchFamily="34" charset="0"/>
                        </a:rPr>
                        <a:t>IC 95%</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27038">
                <a:tc>
                  <a:txBody>
                    <a:bodyPr/>
                    <a:lstStyle/>
                    <a:p>
                      <a:pPr marL="0" marR="0" lvl="0" indent="0" algn="l"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TTRN</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11,6%</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14,4%</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0,80</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0,66 – 0,97</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r>
              <a:tr h="427038">
                <a:tc>
                  <a:txBody>
                    <a:bodyPr/>
                    <a:lstStyle/>
                    <a:p>
                      <a:pPr marL="0" marR="0" lvl="0" indent="0" algn="l"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Necessidade de surfactante</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AEFF7"/>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1,8%</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AEFF7"/>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3,1%</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AEFF7"/>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0,59</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AEFF7"/>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0,37 – 0,90</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AEFF7"/>
                    </a:solidFill>
                  </a:tcPr>
                </a:tc>
              </a:tr>
              <a:tr h="623888">
                <a:tc>
                  <a:txBody>
                    <a:bodyPr/>
                    <a:lstStyle/>
                    <a:p>
                      <a:pPr marL="0" marR="0" lvl="0" indent="0" algn="l"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Severo desconforto respiratório</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8,1%</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12,1%</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0,67</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c>
                  <a:txBody>
                    <a:bodyPr/>
                    <a:lstStyle/>
                    <a:p>
                      <a:pPr marL="0" marR="0" lvl="0" indent="0" algn="ctr" defTabSz="912813" rtl="0" eaLnBrk="1" fontAlgn="base" latinLnBrk="0" hangingPunct="1">
                        <a:lnSpc>
                          <a:spcPct val="100000"/>
                        </a:lnSpc>
                        <a:spcBef>
                          <a:spcPct val="0"/>
                        </a:spcBef>
                        <a:spcAft>
                          <a:spcPct val="0"/>
                        </a:spcAft>
                        <a:buClr>
                          <a:schemeClr val="accent1"/>
                        </a:buClr>
                        <a:buSzPct val="68000"/>
                        <a:buFont typeface="Wingdings 3" pitchFamily="18" charset="2"/>
                        <a:buNone/>
                        <a:tabLst/>
                      </a:pPr>
                      <a:r>
                        <a:rPr kumimoji="0" lang="pt-BR" sz="2300" b="0" i="0" u="none" strike="noStrike" cap="none" normalizeH="0" baseline="0" smtClean="0">
                          <a:ln>
                            <a:noFill/>
                          </a:ln>
                          <a:solidFill>
                            <a:srgbClr val="000000"/>
                          </a:solidFill>
                          <a:effectLst/>
                          <a:latin typeface="Lucida Sans Unicode" pitchFamily="34" charset="0"/>
                          <a:cs typeface="Calibri" pitchFamily="34" charset="0"/>
                        </a:rPr>
                        <a:t>0,53 – 0,84</a:t>
                      </a:r>
                    </a:p>
                  </a:txBody>
                  <a:tcPr marL="91445" marR="91445"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D2DEEF"/>
                    </a:solidFill>
                  </a:tcPr>
                </a:tc>
              </a:tr>
            </a:tbl>
          </a:graphicData>
        </a:graphic>
      </p:graphicFrame>
      <p:sp>
        <p:nvSpPr>
          <p:cNvPr id="10" name="Espaço Reservado para Conteúdo 2"/>
          <p:cNvSpPr>
            <a:spLocks noGrp="1"/>
          </p:cNvSpPr>
          <p:nvPr>
            <p:ph idx="4294967295"/>
          </p:nvPr>
        </p:nvSpPr>
        <p:spPr>
          <a:xfrm>
            <a:off x="1406525" y="1952625"/>
            <a:ext cx="9572625" cy="647700"/>
          </a:xfrm>
          <a:solidFill>
            <a:schemeClr val="accent4">
              <a:lumMod val="20000"/>
              <a:lumOff val="80000"/>
            </a:schemeClr>
          </a:solidFill>
        </p:spPr>
        <p:txBody>
          <a:bodyPr>
            <a:noAutofit/>
          </a:bodyPr>
          <a:lstStyle/>
          <a:p>
            <a:pPr marL="44450" indent="0" algn="ctr" defTabSz="912813">
              <a:spcBef>
                <a:spcPct val="0"/>
              </a:spcBef>
              <a:buFont typeface="Wingdings 3" pitchFamily="18" charset="2"/>
              <a:buNone/>
            </a:pPr>
            <a:r>
              <a:rPr lang="en-US" sz="1100" b="1" smtClean="0">
                <a:solidFill>
                  <a:srgbClr val="BF9000"/>
                </a:solidFill>
                <a:cs typeface="Calibri" pitchFamily="34" charset="0"/>
              </a:rPr>
              <a:t>American College of Obstetricians and Gynecologists. Practice Advisory: Antenatal Corticosteroid Administration in the Late Preterm Period. 2016. </a:t>
            </a:r>
          </a:p>
          <a:p>
            <a:pPr marL="44450" indent="0" algn="ctr" defTabSz="912813">
              <a:spcBef>
                <a:spcPct val="0"/>
              </a:spcBef>
              <a:buFont typeface="Wingdings 3" pitchFamily="18" charset="2"/>
              <a:buNone/>
            </a:pPr>
            <a:r>
              <a:rPr lang="pt-BR" sz="1100" b="1" smtClean="0">
                <a:solidFill>
                  <a:srgbClr val="BF9000"/>
                </a:solidFill>
                <a:cs typeface="Calibri" pitchFamily="34" charset="0"/>
              </a:rPr>
              <a:t>Estudo randomizado controlado duplo-cego Antenatal (ALPS ).</a:t>
            </a:r>
          </a:p>
          <a:p>
            <a:pPr marL="44450" indent="0" algn="ctr" defTabSz="912813">
              <a:spcBef>
                <a:spcPct val="0"/>
              </a:spcBef>
              <a:buFont typeface="Wingdings 3" pitchFamily="18" charset="2"/>
              <a:buNone/>
            </a:pPr>
            <a:endParaRPr lang="pt-BR" sz="1100" b="1" smtClean="0">
              <a:cs typeface="Calibri" pitchFamily="34" charset="0"/>
            </a:endParaRPr>
          </a:p>
        </p:txBody>
      </p:sp>
      <p:sp>
        <p:nvSpPr>
          <p:cNvPr id="84004" name="Rectangle 36"/>
          <p:cNvSpPr>
            <a:spLocks noChangeArrowheads="1"/>
          </p:cNvSpPr>
          <p:nvPr/>
        </p:nvSpPr>
        <p:spPr bwMode="auto">
          <a:xfrm>
            <a:off x="623888" y="1196975"/>
            <a:ext cx="11233150"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latin typeface="Arial" pitchFamily="34" charset="0"/>
                <a:hlinkClick r:id="rId2"/>
              </a:rPr>
              <a:t>Antenatal Late Preterm Steroids (ALPS): are we ready to accept it?</a:t>
            </a:r>
            <a:endParaRPr lang="pt-BR" sz="1400">
              <a:latin typeface="Arial" pitchFamily="34" charset="0"/>
            </a:endParaRPr>
          </a:p>
          <a:p>
            <a:pPr algn="ctr"/>
            <a:r>
              <a:rPr lang="pt-BR" sz="1400">
                <a:latin typeface="Arial" pitchFamily="34" charset="0"/>
              </a:rPr>
              <a:t>Kamatkar S, Jobe A.J Perinatol. 2017 Jun;37(6):624-625. doi: 10.1038/jp.2017.25. Epub 2017 Mar 23. No abstract available.PMID: 28333158.</a:t>
            </a:r>
            <a:r>
              <a:rPr lang="pt-BR" sz="1400" u="sng">
                <a:latin typeface="Arial" pitchFamily="34" charset="0"/>
                <a:hlinkClick r:id="rId3"/>
              </a:rPr>
              <a:t>Similar articles</a:t>
            </a:r>
            <a:endParaRPr lang="pt-BR" sz="1400" u="sng">
              <a:latin typeface="Arial" pitchFamily="34" charset="0"/>
            </a:endParaRPr>
          </a:p>
        </p:txBody>
      </p:sp>
      <p:sp>
        <p:nvSpPr>
          <p:cNvPr id="84005" name="Text Box 37"/>
          <p:cNvSpPr txBox="1">
            <a:spLocks noChangeArrowheads="1"/>
          </p:cNvSpPr>
          <p:nvPr/>
        </p:nvSpPr>
        <p:spPr bwMode="auto">
          <a:xfrm>
            <a:off x="0" y="4333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sz="2400">
                <a:solidFill>
                  <a:srgbClr val="0000FF"/>
                </a:solidFill>
                <a:latin typeface="Arial" pitchFamily="34" charset="0"/>
              </a:rPr>
              <a:t>Esteróides pré-natais no prematuro tardio: estamos prontos para aceitá-lo?</a:t>
            </a:r>
          </a:p>
        </p:txBody>
      </p:sp>
      <p:sp>
        <p:nvSpPr>
          <p:cNvPr id="84008" name="Oval 40"/>
          <p:cNvSpPr>
            <a:spLocks noChangeArrowheads="1"/>
          </p:cNvSpPr>
          <p:nvPr/>
        </p:nvSpPr>
        <p:spPr bwMode="auto">
          <a:xfrm>
            <a:off x="0" y="769938"/>
            <a:ext cx="1108075" cy="944562"/>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2017</a:t>
            </a:r>
          </a:p>
        </p:txBody>
      </p:sp>
    </p:spTree>
  </p:cSld>
  <p:clrMapOvr>
    <a:masterClrMapping/>
  </p:clrMapOvr>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p:cNvSpPr>
          <p:nvPr>
            <p:ph type="body" idx="1"/>
          </p:nvPr>
        </p:nvSpPr>
        <p:spPr>
          <a:xfrm>
            <a:off x="144463" y="1412875"/>
            <a:ext cx="11437937" cy="5257800"/>
          </a:xfrm>
        </p:spPr>
        <p:txBody>
          <a:bodyPr/>
          <a:lstStyle/>
          <a:p>
            <a:pPr>
              <a:lnSpc>
                <a:spcPct val="80000"/>
              </a:lnSpc>
              <a:buFont typeface="Wingdings 3" pitchFamily="18" charset="2"/>
              <a:buNone/>
            </a:pPr>
            <a:r>
              <a:rPr lang="pt-BR" sz="1400" smtClean="0"/>
              <a:t>	</a:t>
            </a:r>
            <a:r>
              <a:rPr lang="pt-BR" sz="2000" smtClean="0">
                <a:latin typeface="Times New Roman" pitchFamily="18" charset="0"/>
              </a:rPr>
              <a:t>Os prematuros tardios (34 semanas a 36 semanas e 6dias) apresentam importantes morbidades (risco de 25 vezes mais de internação na UTI Neonatal), com maior risco de mortalidade (inclusive na idade de 18-36 anos-30% a mais) em relação aos RN a termo. Estudo recente(2016) do Colégio Americano de Obstetrícia e Ginecologia mostrou, com o uso de esteróide pré-natal,  nos prematuros tardio, significante redução respiratório. Quanto ao cérebro: 34 a 36, 6 semanas de IG é período crítico para o desenvolvimento do cérebro;com 34 semanas, o peso cerebral é de apenas 65% de um RN a termo, os giros e sulcos cerebrais ainda estão incompletos; entre 34 e 40 semanas de gestação, o volume cortical aumenta entre 25% e 50%; há nessa fase o desenvolvimento do cerebelo.Stuchfield et al, nos RN a termo que receberam esteróide pré-natal antes da cesariana da TTRN (taquipnéia transitória do RN) necessidade de surfactante e severo desconforto, observaram que embora não existissem diferenças de comportamento e saúde para crianças de 8 a 15 anos de idade, foi notado uma maior incidência de  mal desempenho escolar no grupo que usou betametasona (17,7% vs 8,5%) -p &lt; 0,03. E então? Informações de 2017 mostram que  a evidência é insuficiente para justificar uma   recomendação de esteróide pré-natal após 34 semanas, mas no entanto um curso deste tratamento pode ser indicado em situações clínicas associadas com alto risco de severa síndrome do desconforto respiratório, principalmente nos caso de um nascimento por cesariana planejada (apenas um curso),  com atenção no pós-natal para hipoglicemia, icterícia, hipotermia e dificuldade de digestibilidade </a:t>
            </a:r>
          </a:p>
        </p:txBody>
      </p:sp>
      <p:sp>
        <p:nvSpPr>
          <p:cNvPr id="91139" name="Rectangle 3"/>
          <p:cNvSpPr>
            <a:spLocks noChangeArrowheads="1"/>
          </p:cNvSpPr>
          <p:nvPr/>
        </p:nvSpPr>
        <p:spPr bwMode="auto">
          <a:xfrm>
            <a:off x="0" y="355600"/>
            <a:ext cx="121920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000" b="1">
                <a:solidFill>
                  <a:srgbClr val="0000FF"/>
                </a:solidFill>
                <a:latin typeface="Lato" pitchFamily="34" charset="0"/>
              </a:rPr>
              <a:t>Uso de corticoide após 34 semanas: as evidências mostram benefício perinatal?</a:t>
            </a:r>
          </a:p>
          <a:p>
            <a:pPr algn="ctr" eaLnBrk="0" hangingPunct="0"/>
            <a:r>
              <a:rPr lang="pt-BR" sz="1400">
                <a:solidFill>
                  <a:schemeClr val="tx2"/>
                </a:solidFill>
                <a:latin typeface="Source Sans Pro"/>
              </a:rPr>
              <a:t>Marta D Rocha de Moura -Neonatologista do HMIB. Mestre em Ginecologia e Obstetrícia pela Unifesp – Botucatu. </a:t>
            </a:r>
            <a:br>
              <a:rPr lang="pt-BR" sz="1400">
                <a:solidFill>
                  <a:schemeClr val="tx2"/>
                </a:solidFill>
                <a:latin typeface="Source Sans Pro"/>
              </a:rPr>
            </a:br>
            <a:r>
              <a:rPr lang="pt-BR" sz="1400">
                <a:solidFill>
                  <a:schemeClr val="tx2"/>
                </a:solidFill>
                <a:latin typeface="Source Sans Pro"/>
              </a:rPr>
              <a:t>Docente do Curso de Medicina da ESCS/UniCeub. 49º Congresso de Ginecologia e Obstetrícia do Distrito Federal, 14 a 16/6/2017</a:t>
            </a:r>
            <a:endParaRPr lang="pt-BR" sz="1400">
              <a:solidFill>
                <a:schemeClr val="tx2"/>
              </a:solidFill>
              <a:latin typeface="Arial" pitchFamily="34" charset="0"/>
            </a:endParaRPr>
          </a:p>
        </p:txBody>
      </p:sp>
      <p:pic>
        <p:nvPicPr>
          <p:cNvPr id="91140" name="Picture 4" descr="ppt">
            <a:hlinkClick r:id="rId2" tooltip="Cortic_após_34sem_evid_2017"/>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18813" y="300038"/>
            <a:ext cx="609600" cy="457200"/>
          </a:xfrm>
          <a:prstGeom prst="rect">
            <a:avLst/>
          </a:prstGeom>
          <a:noFill/>
          <a:extLst>
            <a:ext uri="{909E8E84-426E-40DD-AFC4-6F175D3DCCD1}">
              <a14:hiddenFill xmlns:a14="http://schemas.microsoft.com/office/drawing/2010/main">
                <a:solidFill>
                  <a:srgbClr val="FFFFFF"/>
                </a:solidFill>
              </a14:hiddenFill>
            </a:ext>
          </a:extLst>
        </p:spPr>
      </p:pic>
      <p:sp>
        <p:nvSpPr>
          <p:cNvPr id="91141" name="Oval 5"/>
          <p:cNvSpPr>
            <a:spLocks noChangeArrowheads="1"/>
          </p:cNvSpPr>
          <p:nvPr/>
        </p:nvSpPr>
        <p:spPr bwMode="auto">
          <a:xfrm>
            <a:off x="0" y="0"/>
            <a:ext cx="1108075" cy="944563"/>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2017</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bwMode="auto">
          <a:xfrm>
            <a:off x="1633538" y="24130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pt-BR" sz="1800" smtClean="0">
                <a:solidFill>
                  <a:srgbClr val="0000FF"/>
                </a:solidFill>
                <a:effectLst/>
              </a:rPr>
              <a:t>Variação Prática na Administração de Esteroides Pré-natais para Parto Pré-termo Precoce Antecipado: Um Levantamento Médico.</a:t>
            </a:r>
          </a:p>
        </p:txBody>
      </p:sp>
      <p:sp>
        <p:nvSpPr>
          <p:cNvPr id="94211" name="Rectangle 3"/>
          <p:cNvSpPr>
            <a:spLocks noGrp="1"/>
          </p:cNvSpPr>
          <p:nvPr>
            <p:ph type="body" idx="1"/>
          </p:nvPr>
        </p:nvSpPr>
        <p:spPr>
          <a:xfrm>
            <a:off x="633413" y="1835150"/>
            <a:ext cx="10820400" cy="5022850"/>
          </a:xfrm>
          <a:solidFill>
            <a:schemeClr val="bg1"/>
          </a:solidFill>
        </p:spPr>
        <p:txBody>
          <a:bodyPr/>
          <a:lstStyle/>
          <a:p>
            <a:pPr>
              <a:lnSpc>
                <a:spcPct val="80000"/>
              </a:lnSpc>
            </a:pPr>
            <a:r>
              <a:rPr lang="pt-BR" sz="1800" smtClean="0">
                <a:solidFill>
                  <a:srgbClr val="0000FF"/>
                </a:solidFill>
                <a:latin typeface="Times New Roman" pitchFamily="18" charset="0"/>
              </a:rPr>
              <a:t>Objetivo</a:t>
            </a:r>
            <a:r>
              <a:rPr lang="pt-BR" sz="1800" smtClean="0">
                <a:latin typeface="Times New Roman" pitchFamily="18" charset="0"/>
              </a:rPr>
              <a:t>: medir conhecimento e pr</a:t>
            </a:r>
            <a:r>
              <a:rPr lang="pt-BR" sz="1800" smtClean="0"/>
              <a:t>á</a:t>
            </a:r>
            <a:r>
              <a:rPr lang="pt-BR" sz="1800" smtClean="0">
                <a:latin typeface="Times New Roman" pitchFamily="18" charset="0"/>
              </a:rPr>
              <a:t>tica da varia</a:t>
            </a:r>
            <a:r>
              <a:rPr lang="pt-BR" sz="1800" smtClean="0"/>
              <a:t>ç</a:t>
            </a:r>
            <a:r>
              <a:rPr lang="pt-BR" sz="1800" smtClean="0">
                <a:latin typeface="Times New Roman" pitchFamily="18" charset="0"/>
              </a:rPr>
              <a:t>ão no uso de ester</a:t>
            </a:r>
            <a:r>
              <a:rPr lang="pt-BR" sz="1800" smtClean="0"/>
              <a:t>ó</a:t>
            </a:r>
            <a:r>
              <a:rPr lang="pt-BR" sz="1800" smtClean="0">
                <a:latin typeface="Times New Roman" pitchFamily="18" charset="0"/>
              </a:rPr>
              <a:t>ides no pr</a:t>
            </a:r>
            <a:r>
              <a:rPr lang="pt-BR" sz="1800" smtClean="0"/>
              <a:t>é</a:t>
            </a:r>
            <a:r>
              <a:rPr lang="pt-BR" sz="1800" smtClean="0">
                <a:latin typeface="Times New Roman" pitchFamily="18" charset="0"/>
              </a:rPr>
              <a:t>-termo tardio</a:t>
            </a:r>
          </a:p>
          <a:p>
            <a:pPr>
              <a:lnSpc>
                <a:spcPct val="80000"/>
              </a:lnSpc>
            </a:pPr>
            <a:r>
              <a:rPr lang="pt-BR" sz="1800" smtClean="0">
                <a:solidFill>
                  <a:srgbClr val="0000FF"/>
                </a:solidFill>
                <a:latin typeface="Times New Roman" pitchFamily="18" charset="0"/>
              </a:rPr>
              <a:t>Projeto de Estudo: </a:t>
            </a:r>
            <a:r>
              <a:rPr lang="pt-BR" sz="1800" smtClean="0">
                <a:latin typeface="Times New Roman" pitchFamily="18" charset="0"/>
              </a:rPr>
              <a:t> Levantamento eletrônico de membros do Col</a:t>
            </a:r>
            <a:r>
              <a:rPr lang="pt-BR" sz="1800" smtClean="0"/>
              <a:t>é</a:t>
            </a:r>
            <a:r>
              <a:rPr lang="pt-BR" sz="1800" smtClean="0">
                <a:latin typeface="Times New Roman" pitchFamily="18" charset="0"/>
              </a:rPr>
              <a:t>gio Americano de Obstetras e Ginecologistas (ACOG) sobre dados de apoio ao ACOG / Society for Maternal-Fetal  (SMFM) e pr</a:t>
            </a:r>
            <a:r>
              <a:rPr lang="pt-BR" sz="1800" smtClean="0"/>
              <a:t>á</a:t>
            </a:r>
            <a:r>
              <a:rPr lang="pt-BR" sz="1800" smtClean="0">
                <a:latin typeface="Times New Roman" pitchFamily="18" charset="0"/>
              </a:rPr>
              <a:t>ticas ao cuidar de mulheres com prematuro tardio (PTB), (34 semanas a 43 semanas e 6 dias)</a:t>
            </a:r>
          </a:p>
          <a:p>
            <a:pPr>
              <a:lnSpc>
                <a:spcPct val="80000"/>
              </a:lnSpc>
            </a:pPr>
            <a:r>
              <a:rPr lang="pt-BR" sz="1800" smtClean="0">
                <a:solidFill>
                  <a:srgbClr val="0000FF"/>
                </a:solidFill>
                <a:latin typeface="Times New Roman" pitchFamily="18" charset="0"/>
              </a:rPr>
              <a:t>Resultados</a:t>
            </a:r>
            <a:r>
              <a:rPr lang="pt-BR" sz="1800" smtClean="0">
                <a:latin typeface="Times New Roman" pitchFamily="18" charset="0"/>
              </a:rPr>
              <a:t> :</a:t>
            </a:r>
          </a:p>
          <a:p>
            <a:pPr>
              <a:lnSpc>
                <a:spcPct val="80000"/>
              </a:lnSpc>
              <a:buFont typeface="Wingdings 3" pitchFamily="18" charset="2"/>
              <a:buNone/>
            </a:pPr>
            <a:r>
              <a:rPr lang="pt-BR" sz="1800" smtClean="0">
                <a:latin typeface="Times New Roman" pitchFamily="18" charset="0"/>
              </a:rPr>
              <a:t>        -de 352 pesquisas administradas, os autores obtiveram  193 respostas completas (55%); 82,5% eram obstetras-ginecologistas generalistas (OB / GYNs) e 42% cuidavam mulheres com prematuro tardio antecipado pelo menos semanalmente. </a:t>
            </a:r>
          </a:p>
          <a:p>
            <a:pPr algn="ctr">
              <a:lnSpc>
                <a:spcPct val="80000"/>
              </a:lnSpc>
              <a:buFont typeface="Wingdings 3" pitchFamily="18" charset="2"/>
              <a:buNone/>
            </a:pPr>
            <a:r>
              <a:rPr lang="pt-BR" sz="1800" smtClean="0">
                <a:latin typeface="Times New Roman" pitchFamily="18" charset="0"/>
              </a:rPr>
              <a:t>        -</a:t>
            </a:r>
            <a:r>
              <a:rPr lang="pt-BR" sz="1800" b="1" smtClean="0">
                <a:solidFill>
                  <a:srgbClr val="0000FF"/>
                </a:solidFill>
                <a:latin typeface="Times New Roman" pitchFamily="18" charset="0"/>
              </a:rPr>
              <a:t>a maioria acreditava que no  prematuro tardio os ester</a:t>
            </a:r>
            <a:r>
              <a:rPr lang="pt-BR" sz="1800" b="1" smtClean="0">
                <a:solidFill>
                  <a:srgbClr val="0000FF"/>
                </a:solidFill>
              </a:rPr>
              <a:t>ó</a:t>
            </a:r>
            <a:r>
              <a:rPr lang="pt-BR" sz="1800" b="1" smtClean="0">
                <a:solidFill>
                  <a:srgbClr val="0000FF"/>
                </a:solidFill>
                <a:latin typeface="Times New Roman" pitchFamily="18" charset="0"/>
              </a:rPr>
              <a:t>ides proporcionaram benef</a:t>
            </a:r>
            <a:r>
              <a:rPr lang="pt-BR" sz="1800" b="1" smtClean="0">
                <a:solidFill>
                  <a:srgbClr val="0000FF"/>
                </a:solidFill>
              </a:rPr>
              <a:t>í</a:t>
            </a:r>
            <a:r>
              <a:rPr lang="pt-BR" sz="1800" b="1" smtClean="0">
                <a:solidFill>
                  <a:srgbClr val="0000FF"/>
                </a:solidFill>
                <a:latin typeface="Times New Roman" pitchFamily="18" charset="0"/>
              </a:rPr>
              <a:t>cio pela redu</a:t>
            </a:r>
            <a:r>
              <a:rPr lang="pt-BR" sz="1800" b="1" smtClean="0">
                <a:solidFill>
                  <a:srgbClr val="0000FF"/>
                </a:solidFill>
              </a:rPr>
              <a:t>ç</a:t>
            </a:r>
            <a:r>
              <a:rPr lang="pt-BR" sz="1800" b="1" smtClean="0">
                <a:solidFill>
                  <a:srgbClr val="0000FF"/>
                </a:solidFill>
                <a:latin typeface="Times New Roman" pitchFamily="18" charset="0"/>
              </a:rPr>
              <a:t>ão da s</a:t>
            </a:r>
            <a:r>
              <a:rPr lang="pt-BR" sz="1800" b="1" smtClean="0">
                <a:solidFill>
                  <a:srgbClr val="0000FF"/>
                </a:solidFill>
              </a:rPr>
              <a:t>í</a:t>
            </a:r>
            <a:r>
              <a:rPr lang="pt-BR" sz="1800" b="1" smtClean="0">
                <a:solidFill>
                  <a:srgbClr val="0000FF"/>
                </a:solidFill>
                <a:latin typeface="Times New Roman" pitchFamily="18" charset="0"/>
              </a:rPr>
              <a:t>ndrome do desconforto respirat</a:t>
            </a:r>
            <a:r>
              <a:rPr lang="pt-BR" sz="1800" b="1" smtClean="0">
                <a:solidFill>
                  <a:srgbClr val="0000FF"/>
                </a:solidFill>
              </a:rPr>
              <a:t>ó</a:t>
            </a:r>
            <a:r>
              <a:rPr lang="pt-BR" sz="1800" b="1" smtClean="0">
                <a:solidFill>
                  <a:srgbClr val="0000FF"/>
                </a:solidFill>
                <a:latin typeface="Times New Roman" pitchFamily="18" charset="0"/>
              </a:rPr>
              <a:t>rio (93%), taquipn</a:t>
            </a:r>
            <a:r>
              <a:rPr lang="pt-BR" sz="1800" b="1" smtClean="0">
                <a:solidFill>
                  <a:srgbClr val="0000FF"/>
                </a:solidFill>
              </a:rPr>
              <a:t>é</a:t>
            </a:r>
            <a:r>
              <a:rPr lang="pt-BR" sz="1800" b="1" smtClean="0">
                <a:solidFill>
                  <a:srgbClr val="0000FF"/>
                </a:solidFill>
                <a:latin typeface="Times New Roman" pitchFamily="18" charset="0"/>
              </a:rPr>
              <a:t>ia do rec</a:t>
            </a:r>
            <a:r>
              <a:rPr lang="pt-BR" sz="1800" b="1" smtClean="0">
                <a:solidFill>
                  <a:srgbClr val="0000FF"/>
                </a:solidFill>
              </a:rPr>
              <a:t>é</a:t>
            </a:r>
            <a:r>
              <a:rPr lang="pt-BR" sz="1800" b="1" smtClean="0">
                <a:solidFill>
                  <a:srgbClr val="0000FF"/>
                </a:solidFill>
                <a:latin typeface="Times New Roman" pitchFamily="18" charset="0"/>
              </a:rPr>
              <a:t>m-nascido (83%) e interna</a:t>
            </a:r>
            <a:r>
              <a:rPr lang="pt-BR" sz="1800" b="1" smtClean="0">
                <a:solidFill>
                  <a:srgbClr val="0000FF"/>
                </a:solidFill>
              </a:rPr>
              <a:t>ç</a:t>
            </a:r>
            <a:r>
              <a:rPr lang="pt-BR" sz="1800" b="1" smtClean="0">
                <a:solidFill>
                  <a:srgbClr val="0000FF"/>
                </a:solidFill>
                <a:latin typeface="Times New Roman" pitchFamily="18" charset="0"/>
              </a:rPr>
              <a:t>ão em Unidade de Terapia Intensiva Neonatal (82%).</a:t>
            </a:r>
          </a:p>
          <a:p>
            <a:pPr>
              <a:lnSpc>
                <a:spcPct val="80000"/>
              </a:lnSpc>
              <a:buFont typeface="Wingdings 3" pitchFamily="18" charset="2"/>
              <a:buNone/>
            </a:pPr>
            <a:r>
              <a:rPr lang="pt-BR" sz="1800" smtClean="0">
                <a:latin typeface="Times New Roman" pitchFamily="18" charset="0"/>
              </a:rPr>
              <a:t>        -mais da metade administrou ester</a:t>
            </a:r>
            <a:r>
              <a:rPr lang="pt-BR" sz="1800" smtClean="0"/>
              <a:t>ó</a:t>
            </a:r>
            <a:r>
              <a:rPr lang="pt-BR" sz="1800" smtClean="0">
                <a:latin typeface="Times New Roman" pitchFamily="18" charset="0"/>
              </a:rPr>
              <a:t>ides para pr</a:t>
            </a:r>
            <a:r>
              <a:rPr lang="pt-BR" sz="1800" smtClean="0"/>
              <a:t>é</a:t>
            </a:r>
            <a:r>
              <a:rPr lang="pt-BR" sz="1800" smtClean="0">
                <a:latin typeface="Times New Roman" pitchFamily="18" charset="0"/>
              </a:rPr>
              <a:t>-termo tardios a mulheres com gesta</a:t>
            </a:r>
            <a:r>
              <a:rPr lang="pt-BR" sz="1800" smtClean="0"/>
              <a:t>ç</a:t>
            </a:r>
            <a:r>
              <a:rPr lang="pt-BR" sz="1800" smtClean="0">
                <a:latin typeface="Times New Roman" pitchFamily="18" charset="0"/>
              </a:rPr>
              <a:t>ões m</a:t>
            </a:r>
            <a:r>
              <a:rPr lang="pt-BR" sz="1800" smtClean="0"/>
              <a:t>ú</a:t>
            </a:r>
            <a:r>
              <a:rPr lang="pt-BR" sz="1800" smtClean="0">
                <a:latin typeface="Times New Roman" pitchFamily="18" charset="0"/>
              </a:rPr>
              <a:t>ltiplas (73%) e diabetes pr</a:t>
            </a:r>
            <a:r>
              <a:rPr lang="pt-BR" sz="1800" smtClean="0"/>
              <a:t>é</a:t>
            </a:r>
            <a:r>
              <a:rPr lang="pt-BR" sz="1800" smtClean="0">
                <a:latin typeface="Times New Roman" pitchFamily="18" charset="0"/>
              </a:rPr>
              <a:t>-gestacional (55-80%), dependendo do controle glicêmico.</a:t>
            </a:r>
          </a:p>
          <a:p>
            <a:pPr>
              <a:lnSpc>
                <a:spcPct val="80000"/>
              </a:lnSpc>
              <a:buFont typeface="Wingdings 3" pitchFamily="18" charset="2"/>
              <a:buNone/>
            </a:pPr>
            <a:r>
              <a:rPr lang="pt-BR" sz="1800" smtClean="0">
                <a:latin typeface="Times New Roman" pitchFamily="18" charset="0"/>
              </a:rPr>
              <a:t>        - OB / GYNs administraram  ester</a:t>
            </a:r>
            <a:r>
              <a:rPr lang="pt-BR" sz="1800" smtClean="0"/>
              <a:t>ó</a:t>
            </a:r>
            <a:r>
              <a:rPr lang="pt-BR" sz="1800" smtClean="0">
                <a:latin typeface="Times New Roman" pitchFamily="18" charset="0"/>
              </a:rPr>
              <a:t>ides a diab</a:t>
            </a:r>
            <a:r>
              <a:rPr lang="pt-BR" sz="1800" smtClean="0"/>
              <a:t>é</a:t>
            </a:r>
            <a:r>
              <a:rPr lang="pt-BR" sz="1800" smtClean="0">
                <a:latin typeface="Times New Roman" pitchFamily="18" charset="0"/>
              </a:rPr>
              <a:t>ticos dependentes de insulina e mal controlados com mais frequência (MFMs (75 vs 46% e 59 vs 37%, respectivamente, p &lt;0,05 para ambos).</a:t>
            </a:r>
          </a:p>
          <a:p>
            <a:pPr>
              <a:lnSpc>
                <a:spcPct val="80000"/>
              </a:lnSpc>
              <a:buFont typeface="Wingdings 3" pitchFamily="18" charset="2"/>
              <a:buNone/>
            </a:pPr>
            <a:r>
              <a:rPr lang="pt-BR" sz="1800" smtClean="0">
                <a:latin typeface="Times New Roman" pitchFamily="18" charset="0"/>
              </a:rPr>
              <a:t>       - acredita-se que houve aumento da hiperglicemia materna (88%) e hipoglicemia neonatal (59%), 88% acreditavam que os benef</a:t>
            </a:r>
            <a:r>
              <a:rPr lang="pt-BR" sz="1800" smtClean="0"/>
              <a:t>í</a:t>
            </a:r>
            <a:r>
              <a:rPr lang="pt-BR" sz="1800" smtClean="0">
                <a:latin typeface="Times New Roman" pitchFamily="18" charset="0"/>
              </a:rPr>
              <a:t>cios respirat</a:t>
            </a:r>
            <a:r>
              <a:rPr lang="pt-BR" sz="1800" smtClean="0"/>
              <a:t>ó</a:t>
            </a:r>
            <a:r>
              <a:rPr lang="pt-BR" sz="1800" smtClean="0">
                <a:latin typeface="Times New Roman" pitchFamily="18" charset="0"/>
              </a:rPr>
              <a:t>rios neonatais superavam esses riscos.</a:t>
            </a:r>
          </a:p>
          <a:p>
            <a:pPr algn="ctr">
              <a:lnSpc>
                <a:spcPct val="80000"/>
              </a:lnSpc>
            </a:pPr>
            <a:r>
              <a:rPr lang="pt-BR" sz="1800" b="1" smtClean="0">
                <a:solidFill>
                  <a:srgbClr val="0000FF"/>
                </a:solidFill>
                <a:latin typeface="Times New Roman" pitchFamily="18" charset="0"/>
              </a:rPr>
              <a:t>Os entrevistados concordaram que a pesquisa </a:t>
            </a:r>
            <a:r>
              <a:rPr lang="pt-BR" sz="1800" b="1" smtClean="0">
                <a:solidFill>
                  <a:srgbClr val="0000FF"/>
                </a:solidFill>
              </a:rPr>
              <a:t>é</a:t>
            </a:r>
            <a:r>
              <a:rPr lang="pt-BR" sz="1800" b="1" smtClean="0">
                <a:solidFill>
                  <a:srgbClr val="0000FF"/>
                </a:solidFill>
                <a:latin typeface="Times New Roman" pitchFamily="18" charset="0"/>
              </a:rPr>
              <a:t> necess</a:t>
            </a:r>
            <a:r>
              <a:rPr lang="pt-BR" sz="1800" b="1" smtClean="0">
                <a:solidFill>
                  <a:srgbClr val="0000FF"/>
                </a:solidFill>
              </a:rPr>
              <a:t>á</a:t>
            </a:r>
            <a:r>
              <a:rPr lang="pt-BR" sz="1800" b="1" smtClean="0">
                <a:solidFill>
                  <a:srgbClr val="0000FF"/>
                </a:solidFill>
                <a:latin typeface="Times New Roman" pitchFamily="18" charset="0"/>
              </a:rPr>
              <a:t>ria para determinar quem são os candidatos apropriados (77%) e como minimizar os resultados adversos (82%).</a:t>
            </a:r>
          </a:p>
        </p:txBody>
      </p:sp>
      <p:sp>
        <p:nvSpPr>
          <p:cNvPr id="94212" name="Rectangle 4"/>
          <p:cNvSpPr>
            <a:spLocks noChangeArrowheads="1"/>
          </p:cNvSpPr>
          <p:nvPr/>
        </p:nvSpPr>
        <p:spPr bwMode="auto">
          <a:xfrm>
            <a:off x="144463" y="1141413"/>
            <a:ext cx="12047537"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400">
                <a:latin typeface="Arial" pitchFamily="34" charset="0"/>
                <a:hlinkClick r:id="rId2"/>
              </a:rPr>
              <a:t>Practice Variation in </a:t>
            </a:r>
            <a:r>
              <a:rPr lang="pt-BR" sz="1400" b="1">
                <a:latin typeface="Arial" pitchFamily="34" charset="0"/>
                <a:hlinkClick r:id="rId2"/>
              </a:rPr>
              <a:t>Antenatal</a:t>
            </a:r>
            <a:r>
              <a:rPr lang="pt-BR" sz="1400">
                <a:latin typeface="Arial" pitchFamily="34" charset="0"/>
                <a:hlinkClick r:id="rId2"/>
              </a:rPr>
              <a:t> Steroid Administration for Anticipated </a:t>
            </a:r>
            <a:r>
              <a:rPr lang="pt-BR" sz="1400" b="1">
                <a:latin typeface="Arial" pitchFamily="34" charset="0"/>
                <a:hlinkClick r:id="rId2"/>
              </a:rPr>
              <a:t>Late</a:t>
            </a:r>
            <a:r>
              <a:rPr lang="pt-BR" sz="1400">
                <a:latin typeface="Arial" pitchFamily="34" charset="0"/>
                <a:hlinkClick r:id="rId2"/>
              </a:rPr>
              <a:t> </a:t>
            </a:r>
            <a:r>
              <a:rPr lang="pt-BR" sz="1400" b="1">
                <a:latin typeface="Arial" pitchFamily="34" charset="0"/>
                <a:hlinkClick r:id="rId2"/>
              </a:rPr>
              <a:t>Preterm</a:t>
            </a:r>
            <a:r>
              <a:rPr lang="pt-BR" sz="1400">
                <a:latin typeface="Arial" pitchFamily="34" charset="0"/>
                <a:hlinkClick r:id="rId2"/>
              </a:rPr>
              <a:t> Birth: A Physician Survey.</a:t>
            </a:r>
            <a:r>
              <a:rPr lang="pt-BR" sz="1400">
                <a:latin typeface="Arial" pitchFamily="34" charset="0"/>
              </a:rPr>
              <a:t>Battarbee AN, Clapp MA, Boggess KA, Kaimal A, Snead C, Schulkin J, Aliaga S.Am J Perinatol. 2018 Jul 17. doi: 10.1055/s-0038-1667028. [Epub ahead of print]PMID: 30016819.</a:t>
            </a:r>
            <a:r>
              <a:rPr lang="pt-BR" sz="1400" u="sng">
                <a:latin typeface="Arial" pitchFamily="34" charset="0"/>
                <a:hlinkClick r:id="rId3"/>
              </a:rPr>
              <a:t>Similar articles</a:t>
            </a:r>
            <a:endParaRPr lang="pt-BR" sz="1400" u="sng">
              <a:latin typeface="Arial" pitchFamily="34" charset="0"/>
            </a:endParaRPr>
          </a:p>
        </p:txBody>
      </p:sp>
      <p:sp>
        <p:nvSpPr>
          <p:cNvPr id="94214" name="Oval 6"/>
          <p:cNvSpPr>
            <a:spLocks noChangeArrowheads="1"/>
          </p:cNvSpPr>
          <p:nvPr/>
        </p:nvSpPr>
        <p:spPr bwMode="auto">
          <a:xfrm>
            <a:off x="0" y="0"/>
            <a:ext cx="1108075" cy="944563"/>
          </a:xfrm>
          <a:prstGeom prst="ellipse">
            <a:avLst/>
          </a:prstGeom>
          <a:solidFill>
            <a:schemeClr val="accent2"/>
          </a:solidFill>
          <a:ln w="57150">
            <a:solidFill>
              <a:srgbClr val="FF33CC"/>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a:solidFill>
                  <a:srgbClr val="FFFF00"/>
                </a:solidFill>
                <a:latin typeface="Arial" pitchFamily="34" charset="0"/>
              </a:rPr>
              <a:t>2018</a:t>
            </a:r>
          </a:p>
        </p:txBody>
      </p:sp>
      <p:sp>
        <p:nvSpPr>
          <p:cNvPr id="94216" name="AutoShape 8"/>
          <p:cNvSpPr>
            <a:spLocks noChangeArrowheads="1"/>
          </p:cNvSpPr>
          <p:nvPr/>
        </p:nvSpPr>
        <p:spPr bwMode="auto">
          <a:xfrm>
            <a:off x="11488738" y="5803900"/>
            <a:ext cx="488950" cy="736600"/>
          </a:xfrm>
          <a:prstGeom prst="curvedRightArrow">
            <a:avLst>
              <a:gd name="adj1" fmla="val 30130"/>
              <a:gd name="adj2" fmla="val 60260"/>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5"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814388" y="333375"/>
            <a:ext cx="10972800" cy="4095750"/>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523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581525"/>
            <a:ext cx="12192000" cy="227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5237" name="AutoShape 5"/>
          <p:cNvSpPr>
            <a:spLocks noChangeArrowheads="1"/>
          </p:cNvSpPr>
          <p:nvPr/>
        </p:nvSpPr>
        <p:spPr bwMode="auto">
          <a:xfrm>
            <a:off x="11661775" y="6354763"/>
            <a:ext cx="398463" cy="503237"/>
          </a:xfrm>
          <a:prstGeom prst="curvedRightArrow">
            <a:avLst>
              <a:gd name="adj1" fmla="val 25259"/>
              <a:gd name="adj2" fmla="val 50518"/>
              <a:gd name="adj3" fmla="val 33333"/>
            </a:avLst>
          </a:prstGeom>
          <a:solidFill>
            <a:srgbClr val="FF00FF"/>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pt-BR">
              <a:solidFill>
                <a:srgbClr val="0000FF"/>
              </a:solidFil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9" name="Picture 3"/>
          <p:cNvPicPr>
            <a:picLocks noGrp="1"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609600" y="1925638"/>
            <a:ext cx="10972800" cy="3635375"/>
          </a:xfrm>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3" name="Rectangle 3"/>
          <p:cNvSpPr>
            <a:spLocks noGrp="1"/>
          </p:cNvSpPr>
          <p:nvPr>
            <p:ph type="body" idx="1"/>
          </p:nvPr>
        </p:nvSpPr>
        <p:spPr/>
        <p:txBody>
          <a:bodyPr/>
          <a:lstStyle/>
          <a:p>
            <a:pPr>
              <a:lnSpc>
                <a:spcPct val="80000"/>
              </a:lnSpc>
            </a:pPr>
            <a:r>
              <a:rPr lang="pt-BR" sz="2800" smtClean="0">
                <a:solidFill>
                  <a:srgbClr val="0000FF"/>
                </a:solidFill>
                <a:latin typeface="Times New Roman" pitchFamily="18" charset="0"/>
              </a:rPr>
              <a:t>Em conclusão, os autores identificaram  padrões de prática relatados em a administração de corticosteróides antenatais para as gestantes  ameaçadas de parto prematuro tardio que se estendem para além da população do julgamento original.</a:t>
            </a:r>
          </a:p>
          <a:p>
            <a:pPr>
              <a:lnSpc>
                <a:spcPct val="80000"/>
              </a:lnSpc>
            </a:pPr>
            <a:r>
              <a:rPr lang="pt-BR" sz="2800" smtClean="0">
                <a:solidFill>
                  <a:srgbClr val="0000FF"/>
                </a:solidFill>
                <a:latin typeface="Times New Roman" pitchFamily="18" charset="0"/>
              </a:rPr>
              <a:t>Os autores tambem relataram  que a administração de esteróides a prematuros tardios varia de acordo com o tipo de provedor. </a:t>
            </a:r>
          </a:p>
          <a:p>
            <a:pPr>
              <a:lnSpc>
                <a:spcPct val="80000"/>
              </a:lnSpc>
            </a:pPr>
            <a:r>
              <a:rPr lang="pt-BR" sz="2800" smtClean="0">
                <a:solidFill>
                  <a:srgbClr val="0000FF"/>
                </a:solidFill>
                <a:latin typeface="Times New Roman" pitchFamily="18" charset="0"/>
              </a:rPr>
              <a:t>Mais pesquisas são necessárias para determinar quem são as candidatos apropriados e como otimizar gestão após a administração de esteroides para prematuro tardio. </a:t>
            </a:r>
          </a:p>
          <a:p>
            <a:pPr>
              <a:lnSpc>
                <a:spcPct val="80000"/>
              </a:lnSpc>
            </a:pPr>
            <a:r>
              <a:rPr lang="pt-BR" sz="2800" smtClean="0">
                <a:solidFill>
                  <a:srgbClr val="0000FF"/>
                </a:solidFill>
                <a:latin typeface="Times New Roman" pitchFamily="18" charset="0"/>
              </a:rPr>
              <a:t>Futuros estudos também devem considerar a inclusão de medidas de satisfação e resultados centrados no paciente, bem como avaliar as opiniões e os padrões de prática de neonatologistas que cuidam desses recém-nascidos prematuros tardios após o parto</a:t>
            </a:r>
          </a:p>
        </p:txBody>
      </p:sp>
      <p:sp>
        <p:nvSpPr>
          <p:cNvPr id="97284" name="Text Box 4"/>
          <p:cNvSpPr txBox="1">
            <a:spLocks noChangeArrowheads="1"/>
          </p:cNvSpPr>
          <p:nvPr/>
        </p:nvSpPr>
        <p:spPr bwMode="auto">
          <a:xfrm>
            <a:off x="5119688" y="303213"/>
            <a:ext cx="24828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600" b="1">
                <a:solidFill>
                  <a:srgbClr val="FF00FF"/>
                </a:solidFill>
              </a:rPr>
              <a:t>Conclusão</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z="3700" smtClean="0">
                <a:effectLst/>
              </a:rPr>
              <a:t>Referencia desse estudo em </a:t>
            </a:r>
            <a:r>
              <a:rPr lang="pt-BR" sz="3700" smtClean="0">
                <a:solidFill>
                  <a:srgbClr val="0000FF"/>
                </a:solidFill>
                <a:effectLst/>
              </a:rPr>
              <a:t>links!</a:t>
            </a:r>
          </a:p>
        </p:txBody>
      </p:sp>
      <p:sp>
        <p:nvSpPr>
          <p:cNvPr id="98307" name="Rectangle 3"/>
          <p:cNvSpPr>
            <a:spLocks noGrp="1"/>
          </p:cNvSpPr>
          <p:nvPr>
            <p:ph type="body" idx="1"/>
          </p:nvPr>
        </p:nvSpPr>
        <p:spPr/>
        <p:txBody>
          <a:bodyPr/>
          <a:lstStyle/>
          <a:p>
            <a:pPr marL="609600" indent="-609600">
              <a:lnSpc>
                <a:spcPct val="80000"/>
              </a:lnSpc>
            </a:pPr>
            <a:r>
              <a:rPr lang="pt-BR" sz="1000" smtClean="0"/>
              <a:t>Razaz N, Skoll A, Fahey J, Allen VM, Joseph KS. Trends in optimal, suboptimal, and questionably appropriate receipt of antenatal corticosteroid prophylaxis. </a:t>
            </a:r>
            <a:r>
              <a:rPr lang="pt-BR" sz="1000" i="1" smtClean="0"/>
              <a:t>Obstet Gynecol</a:t>
            </a:r>
            <a:r>
              <a:rPr lang="pt-BR" sz="1000" smtClean="0"/>
              <a:t> 2015; </a:t>
            </a:r>
            <a:r>
              <a:rPr lang="pt-BR" sz="1000" b="1" smtClean="0"/>
              <a:t>125</a:t>
            </a:r>
            <a:r>
              <a:rPr lang="pt-BR" sz="1000" smtClean="0"/>
              <a:t>(2): 288–296.</a:t>
            </a:r>
          </a:p>
          <a:p>
            <a:pPr marL="2209800" lvl="4" indent="-381000">
              <a:lnSpc>
                <a:spcPct val="80000"/>
              </a:lnSpc>
            </a:pPr>
            <a:r>
              <a:rPr lang="pt-BR" sz="1000" b="1" smtClean="0">
                <a:hlinkClick r:id="rId2"/>
              </a:rPr>
              <a:t>PubMed</a:t>
            </a:r>
            <a:endParaRPr lang="pt-BR" sz="1000" b="1" smtClean="0"/>
          </a:p>
          <a:p>
            <a:pPr marL="1371600" lvl="2" indent="-457200">
              <a:lnSpc>
                <a:spcPct val="80000"/>
              </a:lnSpc>
            </a:pPr>
            <a:r>
              <a:rPr lang="pt-BR" sz="1000" b="1" smtClean="0">
                <a:hlinkClick r:id="rId3"/>
              </a:rPr>
              <a:t>Article</a:t>
            </a:r>
            <a:endParaRPr lang="pt-BR" sz="1000" b="1" smtClean="0"/>
          </a:p>
          <a:p>
            <a:pPr marL="1371600" lvl="2" indent="-457200">
              <a:lnSpc>
                <a:spcPct val="80000"/>
              </a:lnSpc>
            </a:pPr>
            <a:r>
              <a:rPr lang="pt-BR" sz="1000" b="1" smtClean="0">
                <a:hlinkClick r:id="rId4"/>
              </a:rPr>
              <a:t>Google Scholar</a:t>
            </a:r>
            <a:endParaRPr lang="pt-BR" sz="1000" b="1" smtClean="0"/>
          </a:p>
          <a:p>
            <a:pPr marL="609600" indent="-609600">
              <a:lnSpc>
                <a:spcPct val="80000"/>
              </a:lnSpc>
            </a:pPr>
            <a:r>
              <a:rPr lang="pt-BR" sz="1000" smtClean="0"/>
              <a:t>2.Gyamfi-Bannerman C, Thom EA, Blackwell SC, Tita ATN, Reddy UM, Saade GR </a:t>
            </a:r>
            <a:r>
              <a:rPr lang="pt-BR" sz="1000" i="1" smtClean="0"/>
              <a:t>et al</a:t>
            </a:r>
            <a:r>
              <a:rPr lang="pt-BR" sz="1000" smtClean="0"/>
              <a:t>. Antenatal betamethasone for women at risk for late preterm delivery. </a:t>
            </a:r>
            <a:r>
              <a:rPr lang="pt-BR" sz="1000" i="1" smtClean="0"/>
              <a:t>N Engl J Med</a:t>
            </a:r>
            <a:r>
              <a:rPr lang="pt-BR" sz="1000" smtClean="0"/>
              <a:t> 2016; </a:t>
            </a:r>
            <a:r>
              <a:rPr lang="pt-BR" sz="1000" b="1" smtClean="0"/>
              <a:t>374</a:t>
            </a:r>
            <a:r>
              <a:rPr lang="pt-BR" sz="1000" smtClean="0"/>
              <a:t>(14): 1311–1320.</a:t>
            </a:r>
          </a:p>
          <a:p>
            <a:pPr marL="2209800" lvl="4" indent="-381000">
              <a:lnSpc>
                <a:spcPct val="80000"/>
              </a:lnSpc>
            </a:pPr>
            <a:r>
              <a:rPr lang="pt-BR" sz="1000" b="1" smtClean="0">
                <a:hlinkClick r:id="rId5"/>
              </a:rPr>
              <a:t>PubMed</a:t>
            </a:r>
            <a:endParaRPr lang="pt-BR" sz="1000" b="1" smtClean="0"/>
          </a:p>
          <a:p>
            <a:pPr marL="1371600" lvl="2" indent="-457200">
              <a:lnSpc>
                <a:spcPct val="80000"/>
              </a:lnSpc>
            </a:pPr>
            <a:r>
              <a:rPr lang="pt-BR" sz="1000" b="1" smtClean="0">
                <a:hlinkClick r:id="rId6"/>
              </a:rPr>
              <a:t>Article</a:t>
            </a:r>
            <a:endParaRPr lang="pt-BR" sz="1000" b="1" smtClean="0"/>
          </a:p>
          <a:p>
            <a:pPr marL="1371600" lvl="2" indent="-457200">
              <a:lnSpc>
                <a:spcPct val="80000"/>
              </a:lnSpc>
            </a:pPr>
            <a:r>
              <a:rPr lang="pt-BR" sz="1000" b="1" smtClean="0">
                <a:hlinkClick r:id="rId7"/>
              </a:rPr>
              <a:t>Google Scholar</a:t>
            </a:r>
            <a:endParaRPr lang="pt-BR" sz="1000" b="1" smtClean="0"/>
          </a:p>
          <a:p>
            <a:pPr marL="609600" indent="-609600">
              <a:lnSpc>
                <a:spcPct val="80000"/>
              </a:lnSpc>
            </a:pPr>
            <a:r>
              <a:rPr lang="pt-BR" sz="1000" smtClean="0"/>
              <a:t>3.Asztalos EV, Murphy KE, Willan AR, Matthews SG, Ohlsson A, Saigal S </a:t>
            </a:r>
            <a:r>
              <a:rPr lang="pt-BR" sz="1000" i="1" smtClean="0"/>
              <a:t>et al</a:t>
            </a:r>
            <a:r>
              <a:rPr lang="pt-BR" sz="1000" smtClean="0"/>
              <a:t>. Multiple courses of antenatal corticosteroids for preterm birth study: outcomes in children at 5 years of age (MACS-5). </a:t>
            </a:r>
            <a:r>
              <a:rPr lang="pt-BR" sz="1000" i="1" smtClean="0"/>
              <a:t>JAMA Pediatr</a:t>
            </a:r>
            <a:r>
              <a:rPr lang="pt-BR" sz="1000" smtClean="0"/>
              <a:t> 2013; </a:t>
            </a:r>
            <a:r>
              <a:rPr lang="pt-BR" sz="1000" b="1" smtClean="0"/>
              <a:t>167</a:t>
            </a:r>
            <a:r>
              <a:rPr lang="pt-BR" sz="1000" smtClean="0"/>
              <a:t>(12): 1102–1110.</a:t>
            </a:r>
          </a:p>
          <a:p>
            <a:pPr marL="2209800" lvl="4" indent="-381000">
              <a:lnSpc>
                <a:spcPct val="80000"/>
              </a:lnSpc>
            </a:pPr>
            <a:r>
              <a:rPr lang="pt-BR" sz="1000" b="1" smtClean="0">
                <a:hlinkClick r:id="rId8"/>
              </a:rPr>
              <a:t>PubMed</a:t>
            </a:r>
            <a:endParaRPr lang="pt-BR" sz="1000" b="1" smtClean="0"/>
          </a:p>
          <a:p>
            <a:pPr marL="1371600" lvl="2" indent="-457200">
              <a:lnSpc>
                <a:spcPct val="80000"/>
              </a:lnSpc>
            </a:pPr>
            <a:r>
              <a:rPr lang="pt-BR" sz="1000" b="1" smtClean="0">
                <a:hlinkClick r:id="rId9"/>
              </a:rPr>
              <a:t>Google Scholar</a:t>
            </a:r>
            <a:endParaRPr lang="pt-BR" sz="1000" b="1" smtClean="0"/>
          </a:p>
          <a:p>
            <a:pPr marL="609600" indent="-609600">
              <a:lnSpc>
                <a:spcPct val="80000"/>
              </a:lnSpc>
            </a:pPr>
            <a:r>
              <a:rPr lang="pt-BR" sz="1000" smtClean="0"/>
              <a:t>4.Carson R, Monaghan-Nichols AP, DeFranco DB, Rudine AC. Effects of antenatal glucocorticoids on the developing brain. </a:t>
            </a:r>
            <a:r>
              <a:rPr lang="pt-BR" sz="1000" i="1" smtClean="0"/>
              <a:t>Steroids</a:t>
            </a:r>
            <a:r>
              <a:rPr lang="pt-BR" sz="1000" smtClean="0"/>
              <a:t> 2016; </a:t>
            </a:r>
            <a:r>
              <a:rPr lang="pt-BR" sz="1000" b="1" smtClean="0"/>
              <a:t>114</a:t>
            </a:r>
            <a:r>
              <a:rPr lang="pt-BR" sz="1000" smtClean="0"/>
              <a:t>: 25–32.</a:t>
            </a:r>
          </a:p>
          <a:p>
            <a:pPr marL="2209800" lvl="4" indent="-381000">
              <a:lnSpc>
                <a:spcPct val="80000"/>
              </a:lnSpc>
            </a:pPr>
            <a:r>
              <a:rPr lang="pt-BR" sz="1000" b="1" smtClean="0">
                <a:hlinkClick r:id="rId10"/>
              </a:rPr>
              <a:t>PubMed</a:t>
            </a:r>
            <a:endParaRPr lang="pt-BR" sz="1000" b="1" smtClean="0"/>
          </a:p>
          <a:p>
            <a:pPr marL="1371600" lvl="2" indent="-457200">
              <a:lnSpc>
                <a:spcPct val="80000"/>
              </a:lnSpc>
            </a:pPr>
            <a:r>
              <a:rPr lang="pt-BR" sz="1000" b="1" smtClean="0">
                <a:hlinkClick r:id="rId11"/>
              </a:rPr>
              <a:t>Article</a:t>
            </a:r>
            <a:endParaRPr lang="pt-BR" sz="1000" b="1" smtClean="0"/>
          </a:p>
          <a:p>
            <a:pPr marL="1371600" lvl="2" indent="-457200">
              <a:lnSpc>
                <a:spcPct val="80000"/>
              </a:lnSpc>
            </a:pPr>
            <a:r>
              <a:rPr lang="pt-BR" sz="1000" b="1" smtClean="0">
                <a:hlinkClick r:id="rId12"/>
              </a:rPr>
              <a:t>Google Scholar</a:t>
            </a:r>
            <a:endParaRPr lang="pt-BR" sz="1000" b="1" smtClean="0"/>
          </a:p>
          <a:p>
            <a:pPr marL="609600" indent="-609600">
              <a:lnSpc>
                <a:spcPct val="80000"/>
              </a:lnSpc>
            </a:pPr>
            <a:r>
              <a:rPr lang="pt-BR" sz="1000" smtClean="0"/>
              <a:t>5.Crowther CA, Harding JE, Middleton PF, Andersen CC, Ashwood P, Robinson JS </a:t>
            </a:r>
            <a:r>
              <a:rPr lang="pt-BR" sz="1000" i="1" smtClean="0"/>
              <a:t>et al</a:t>
            </a:r>
            <a:r>
              <a:rPr lang="pt-BR" sz="1000" smtClean="0"/>
              <a:t>. Australasian randomised trial to evaluate the role of maternal intramuscular dexamethasone versus betamethasone prior to preterm birth to increase survival free of childhood neurosensory disability (A*STEROID): study protocol. </a:t>
            </a:r>
            <a:r>
              <a:rPr lang="pt-BR" sz="1000" i="1" smtClean="0"/>
              <a:t>BMC Pregnancy Childbirth</a:t>
            </a:r>
            <a:r>
              <a:rPr lang="pt-BR" sz="1000" smtClean="0"/>
              <a:t> 2013; </a:t>
            </a:r>
            <a:r>
              <a:rPr lang="pt-BR" sz="1000" b="1" smtClean="0"/>
              <a:t>13</a:t>
            </a:r>
            <a:r>
              <a:rPr lang="pt-BR" sz="1000" smtClean="0"/>
              <a:t>: 104.</a:t>
            </a:r>
          </a:p>
          <a:p>
            <a:pPr marL="2209800" lvl="4" indent="-381000">
              <a:lnSpc>
                <a:spcPct val="80000"/>
              </a:lnSpc>
            </a:pPr>
            <a:r>
              <a:rPr lang="pt-BR" sz="1000" b="1" smtClean="0">
                <a:hlinkClick r:id="rId13"/>
              </a:rPr>
              <a:t>CAS</a:t>
            </a:r>
            <a:endParaRPr lang="pt-BR" sz="1000" b="1" smtClean="0"/>
          </a:p>
          <a:p>
            <a:pPr marL="1371600" lvl="2" indent="-457200">
              <a:lnSpc>
                <a:spcPct val="80000"/>
              </a:lnSpc>
            </a:pPr>
            <a:r>
              <a:rPr lang="pt-BR" sz="1000" b="1" smtClean="0">
                <a:hlinkClick r:id="rId14"/>
              </a:rPr>
              <a:t>PubMed</a:t>
            </a:r>
            <a:endParaRPr lang="pt-BR" sz="1000" b="1" smtClean="0"/>
          </a:p>
          <a:p>
            <a:pPr marL="1371600" lvl="2" indent="-457200">
              <a:lnSpc>
                <a:spcPct val="80000"/>
              </a:lnSpc>
            </a:pPr>
            <a:r>
              <a:rPr lang="pt-BR" sz="1000" b="1" smtClean="0">
                <a:hlinkClick r:id="rId15"/>
              </a:rPr>
              <a:t>Article</a:t>
            </a:r>
            <a:endParaRPr lang="pt-BR" sz="1000" b="1" smtClean="0"/>
          </a:p>
          <a:p>
            <a:pPr marL="1371600" lvl="2" indent="-457200">
              <a:lnSpc>
                <a:spcPct val="80000"/>
              </a:lnSpc>
            </a:pPr>
            <a:r>
              <a:rPr lang="pt-BR" sz="1000" b="1" smtClean="0">
                <a:hlinkClick r:id="rId16"/>
              </a:rPr>
              <a:t>Google Scholar</a:t>
            </a:r>
            <a:endParaRPr lang="pt-BR" sz="1000" b="1" smtClean="0"/>
          </a:p>
          <a:p>
            <a:pPr marL="609600" indent="-609600">
              <a:lnSpc>
                <a:spcPct val="80000"/>
              </a:lnSpc>
            </a:pPr>
            <a:r>
              <a:rPr lang="pt-BR" sz="1000" smtClean="0"/>
              <a:t>6.Kamath-Rayne BD, Rozance PJ, Goldenberg RL, Jobe AH. Antenatal corticosteroids beyond 34 weeks gestation: what do we do now? </a:t>
            </a:r>
            <a:r>
              <a:rPr lang="pt-BR" sz="1000" i="1" smtClean="0"/>
              <a:t>Am J Obstet Gynecol</a:t>
            </a:r>
            <a:r>
              <a:rPr lang="pt-BR" sz="1000" smtClean="0"/>
              <a:t> 2016; </a:t>
            </a:r>
            <a:r>
              <a:rPr lang="pt-BR" sz="1000" b="1" smtClean="0"/>
              <a:t>215</a:t>
            </a:r>
            <a:r>
              <a:rPr lang="pt-BR" sz="1000" smtClean="0"/>
              <a:t>(4):423–430.</a:t>
            </a:r>
          </a:p>
          <a:p>
            <a:pPr marL="2209800" lvl="4" indent="-381000">
              <a:lnSpc>
                <a:spcPct val="80000"/>
              </a:lnSpc>
            </a:pPr>
            <a:r>
              <a:rPr lang="pt-BR" sz="1000" b="1" smtClean="0">
                <a:hlinkClick r:id="rId17"/>
              </a:rPr>
              <a:t>PubMed</a:t>
            </a:r>
            <a:endParaRPr lang="pt-BR" sz="1000" b="1" smtClean="0"/>
          </a:p>
          <a:p>
            <a:pPr marL="1371600" lvl="2" indent="-457200">
              <a:lnSpc>
                <a:spcPct val="80000"/>
              </a:lnSpc>
            </a:pPr>
            <a:r>
              <a:rPr lang="pt-BR" sz="1000" b="1" smtClean="0">
                <a:hlinkClick r:id="rId18"/>
              </a:rPr>
              <a:t>Article</a:t>
            </a:r>
            <a:endParaRPr lang="pt-BR" sz="1000" b="1" smtClean="0"/>
          </a:p>
          <a:p>
            <a:pPr marL="1371600" lvl="2" indent="-457200">
              <a:lnSpc>
                <a:spcPct val="80000"/>
              </a:lnSpc>
            </a:pPr>
            <a:r>
              <a:rPr lang="pt-BR" sz="1000" b="1" smtClean="0">
                <a:hlinkClick r:id="rId19"/>
              </a:rPr>
              <a:t>Google Scholar</a:t>
            </a:r>
            <a:endParaRPr lang="pt-BR" sz="1000" b="1" smtClean="0"/>
          </a:p>
          <a:p>
            <a:pPr marL="609600" indent="-609600">
              <a:lnSpc>
                <a:spcPct val="80000"/>
              </a:lnSpc>
            </a:pPr>
            <a:r>
              <a:rPr lang="pt-BR" sz="1000" smtClean="0"/>
              <a:t>7.ACOG. Antenatal corticosteroid use for fetal maturation. Committee Opinion, Number 677, 2016..</a:t>
            </a:r>
          </a:p>
          <a:p>
            <a:pPr marL="2209800" lvl="4" indent="-381000">
              <a:lnSpc>
                <a:spcPct val="80000"/>
              </a:lnSpc>
            </a:pPr>
            <a:r>
              <a:rPr lang="pt-BR" sz="1000" b="1" smtClean="0">
                <a:hlinkClick r:id="rId20"/>
              </a:rPr>
              <a:t>Google Scholar</a:t>
            </a:r>
            <a:endParaRPr lang="pt-BR" sz="1000" b="1" smtClean="0"/>
          </a:p>
          <a:p>
            <a:pPr marL="609600" indent="-609600">
              <a:lnSpc>
                <a:spcPct val="80000"/>
              </a:lnSpc>
            </a:pPr>
            <a:endParaRPr lang="pt-BR" sz="1000" smtClean="0"/>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title"/>
          </p:nvPr>
        </p:nvSpPr>
        <p:spPr bwMode="auto">
          <a:xfrm>
            <a:off x="639763" y="-223838"/>
            <a:ext cx="10972800" cy="1143001"/>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solidFill>
                  <a:srgbClr val="0000FF"/>
                </a:solidFill>
                <a:effectLst/>
              </a:rPr>
              <a:t>Portanto...</a:t>
            </a:r>
          </a:p>
        </p:txBody>
      </p:sp>
      <p:sp>
        <p:nvSpPr>
          <p:cNvPr id="126979" name="Rectangle 3"/>
          <p:cNvSpPr>
            <a:spLocks noGrp="1"/>
          </p:cNvSpPr>
          <p:nvPr>
            <p:ph type="body" idx="1"/>
          </p:nvPr>
        </p:nvSpPr>
        <p:spPr>
          <a:xfrm>
            <a:off x="0" y="708025"/>
            <a:ext cx="11766550" cy="5722938"/>
          </a:xfrm>
          <a:solidFill>
            <a:schemeClr val="bg1"/>
          </a:solidFill>
          <a:ln w="38100">
            <a:solidFill>
              <a:srgbClr val="009900"/>
            </a:solidFill>
            <a:miter lim="800000"/>
            <a:headEnd/>
            <a:tailEnd/>
          </a:ln>
        </p:spPr>
        <p:txBody>
          <a:bodyPr/>
          <a:lstStyle/>
          <a:p>
            <a:pPr>
              <a:lnSpc>
                <a:spcPct val="80000"/>
              </a:lnSpc>
            </a:pPr>
            <a:r>
              <a:rPr lang="pt-BR" sz="1800" dirty="0" smtClean="0">
                <a:latin typeface="Times New Roman" pitchFamily="18" charset="0"/>
              </a:rPr>
              <a:t>Embora os prematuros tardios aparentem ter bom desenvolvimento e boa maturação pulmonar, evidências mostram que esses bebês apresentam maior mortalidade e morbidade associada à síndrome do desconforto e </a:t>
            </a:r>
            <a:r>
              <a:rPr lang="pt-BR" sz="1800" dirty="0" err="1" smtClean="0">
                <a:latin typeface="Times New Roman" pitchFamily="18" charset="0"/>
              </a:rPr>
              <a:t>taquipneia</a:t>
            </a:r>
            <a:r>
              <a:rPr lang="pt-BR" sz="1800" dirty="0" smtClean="0">
                <a:latin typeface="Times New Roman" pitchFamily="18" charset="0"/>
              </a:rPr>
              <a:t> transitória do recém-nascido, além de gerarem um grande impacto na utilização de recursos relacionados aos cuidados de saúde em comparação com bebês nascidos a termo. Estudos recentes tem relatado redução na taxa de complicações respiratórias neonatais nas crianças cujas mães receberam </a:t>
            </a:r>
            <a:r>
              <a:rPr lang="pt-BR" sz="1800" dirty="0" smtClean="0">
                <a:latin typeface="Times New Roman" pitchFamily="18" charset="0"/>
              </a:rPr>
              <a:t>corticosteroides </a:t>
            </a:r>
            <a:r>
              <a:rPr lang="pt-BR" sz="1800" dirty="0" smtClean="0">
                <a:latin typeface="Times New Roman" pitchFamily="18" charset="0"/>
              </a:rPr>
              <a:t>entre 34-36 semanas e 6 dias de gestação com avaliação de melhora da função pulmonar. No presente estudo os recém-nascidos prematuros (34-34 sem 6 dias) que receberam </a:t>
            </a:r>
            <a:r>
              <a:rPr lang="pt-BR" sz="1800" dirty="0" smtClean="0">
                <a:latin typeface="Times New Roman" pitchFamily="18" charset="0"/>
              </a:rPr>
              <a:t>esteroides </a:t>
            </a:r>
            <a:r>
              <a:rPr lang="pt-BR" sz="1800" dirty="0" smtClean="0">
                <a:latin typeface="Times New Roman" pitchFamily="18" charset="0"/>
              </a:rPr>
              <a:t>pré-natais aumentaram a complacência respiratória de forma significativa (25% superior aos controles- P=0,016), provavelmente devido à diminuição da Síndrome do desconforto respiratório e / ou </a:t>
            </a:r>
            <a:r>
              <a:rPr lang="pt-BR" sz="1800" dirty="0" err="1" smtClean="0">
                <a:latin typeface="Times New Roman" pitchFamily="18" charset="0"/>
              </a:rPr>
              <a:t>taquipneia</a:t>
            </a:r>
            <a:r>
              <a:rPr lang="pt-BR" sz="1800" dirty="0" smtClean="0">
                <a:latin typeface="Times New Roman" pitchFamily="18" charset="0"/>
              </a:rPr>
              <a:t> transitória do recém-nascido (pelo aumento d reabsorção do fluido pelo pulmão). No entanto, sem diferença na capacidade funcional residual entre os grupos. Houve uma diferença significativa na necessidade do uso de CPAP, com 16% no grupo tratado </a:t>
            </a:r>
            <a:r>
              <a:rPr lang="pt-BR" sz="1800" dirty="0" err="1" smtClean="0">
                <a:latin typeface="Times New Roman" pitchFamily="18" charset="0"/>
              </a:rPr>
              <a:t>vs</a:t>
            </a:r>
            <a:r>
              <a:rPr lang="pt-BR" sz="1800" dirty="0" smtClean="0">
                <a:latin typeface="Times New Roman" pitchFamily="18" charset="0"/>
              </a:rPr>
              <a:t> 68% no grupo não tratado (12% dos pacientes tratados necessitaram de oxigênio nas primeiras 24 horas </a:t>
            </a:r>
            <a:r>
              <a:rPr lang="pt-BR" sz="1800" dirty="0" err="1" smtClean="0">
                <a:latin typeface="Times New Roman" pitchFamily="18" charset="0"/>
              </a:rPr>
              <a:t>vs</a:t>
            </a:r>
            <a:r>
              <a:rPr lang="pt-BR" sz="1800" dirty="0" smtClean="0">
                <a:latin typeface="Times New Roman" pitchFamily="18" charset="0"/>
              </a:rPr>
              <a:t> 48% do grupo controle). Embora o estudo na seja randomizado, os resultados </a:t>
            </a:r>
            <a:r>
              <a:rPr lang="pt-BR" sz="1800" dirty="0" smtClean="0">
                <a:latin typeface="Times New Roman" pitchFamily="18" charset="0"/>
              </a:rPr>
              <a:t>proveem </a:t>
            </a:r>
            <a:r>
              <a:rPr lang="pt-BR" sz="1800" dirty="0" smtClean="0">
                <a:latin typeface="Times New Roman" pitchFamily="18" charset="0"/>
              </a:rPr>
              <a:t>suporte fisiológico para possíveis efeitos  benéficos </a:t>
            </a:r>
            <a:r>
              <a:rPr lang="pt-BR" sz="1800" smtClean="0">
                <a:latin typeface="Times New Roman" pitchFamily="18" charset="0"/>
              </a:rPr>
              <a:t>do </a:t>
            </a:r>
            <a:r>
              <a:rPr lang="pt-BR" sz="1800" smtClean="0">
                <a:latin typeface="Times New Roman" pitchFamily="18" charset="0"/>
              </a:rPr>
              <a:t>esteroide </a:t>
            </a:r>
            <a:r>
              <a:rPr lang="pt-BR" sz="1800" dirty="0" smtClean="0">
                <a:latin typeface="Times New Roman" pitchFamily="18" charset="0"/>
              </a:rPr>
              <a:t>pré-natal nos prematuros tardio. Nos links trouxemos uma pequena trajetória sobre o tema, desde 2005 quando se evidenciou benefício em recém-nascidos acima de 37 semanas, no entanto, o seguimento mostrou na idade de 8ª 15 anos, uma maior incidência de mal desempenho escolar no grupo do </a:t>
            </a:r>
            <a:r>
              <a:rPr lang="pt-BR" sz="1800" dirty="0" smtClean="0">
                <a:latin typeface="Times New Roman" pitchFamily="18" charset="0"/>
              </a:rPr>
              <a:t>esteroide </a:t>
            </a:r>
            <a:r>
              <a:rPr lang="pt-BR" sz="1800" dirty="0" smtClean="0">
                <a:latin typeface="Times New Roman" pitchFamily="18" charset="0"/>
              </a:rPr>
              <a:t>(17,7% x 8,5%-P&lt;0,03).Entre 34-36s em6 dias é um período crítico no desenvolvimento cerebral (com 34 semanas, o peso cerebral é de apenas 65% de um RN a termo, os giros e sulcos cerebrais ainda estão incompletos. Entre 34 e 40 semanas de gestação, o volume cortical aumenta entre 25% e 50% e há  nessa fase o desenvolvimento do cerebelo). Atenção deve ser dada à ocorrência de hipoglicemia (nesses bebês cujas mães receberam o </a:t>
            </a:r>
            <a:r>
              <a:rPr lang="pt-BR" sz="1800" dirty="0" smtClean="0">
                <a:latin typeface="Times New Roman" pitchFamily="18" charset="0"/>
              </a:rPr>
              <a:t>esteroide </a:t>
            </a:r>
            <a:r>
              <a:rPr lang="pt-BR" sz="1800" dirty="0" smtClean="0">
                <a:latin typeface="Times New Roman" pitchFamily="18" charset="0"/>
              </a:rPr>
              <a:t>pré-natal, o risco relativo para esta ocorrência foi de 1,60; IC 95%, 1,37 a 1,87; P &lt;0,001).Portanto, Informações de 2017 mostram que  a evidência é insuficiente para justificar uma   recomendação de </a:t>
            </a:r>
            <a:r>
              <a:rPr lang="pt-BR" sz="1800" dirty="0" smtClean="0">
                <a:latin typeface="Times New Roman" pitchFamily="18" charset="0"/>
              </a:rPr>
              <a:t>esteroide </a:t>
            </a:r>
            <a:r>
              <a:rPr lang="pt-BR" sz="1800" dirty="0" smtClean="0">
                <a:latin typeface="Times New Roman" pitchFamily="18" charset="0"/>
              </a:rPr>
              <a:t>pré-natal após 34 semanas, mas no entanto </a:t>
            </a:r>
            <a:r>
              <a:rPr lang="pt-BR" sz="1800" b="1" dirty="0" smtClean="0">
                <a:latin typeface="Times New Roman" pitchFamily="18" charset="0"/>
              </a:rPr>
              <a:t>um curso deste tratamento pode ser indicado em situações clínicas associadas com alto risco de severa síndrome do desconforto respiratório, principalmente nos caso de um nascimento por cesariana planejada (apenas um curso)</a:t>
            </a:r>
            <a:r>
              <a:rPr lang="pt-BR" sz="1800" dirty="0" smtClean="0">
                <a:latin typeface="Times New Roman" pitchFamily="18" charset="0"/>
              </a:rPr>
              <a:t>,  com atenção no pós-natal para hipoglicemia, icterícia, hipotermia e dificuldade de </a:t>
            </a:r>
            <a:r>
              <a:rPr lang="pt-BR" sz="1800" dirty="0" err="1" smtClean="0">
                <a:latin typeface="Times New Roman" pitchFamily="18" charset="0"/>
              </a:rPr>
              <a:t>digestibilidade</a:t>
            </a:r>
            <a:r>
              <a:rPr lang="pt-BR" sz="1800" dirty="0" smtClean="0">
                <a:latin typeface="Times New Roman" pitchFamily="18" charset="0"/>
              </a:rPr>
              <a:t>. Mais pesquisas são necessárias para determinar quem são as candidatas apropriadas e como otimizar gestão após a administração de esteroides para prematuro tardio </a:t>
            </a:r>
          </a:p>
        </p:txBody>
      </p:sp>
      <p:sp>
        <p:nvSpPr>
          <p:cNvPr id="126980" name="Text Box 4"/>
          <p:cNvSpPr txBox="1">
            <a:spLocks noChangeArrowheads="1"/>
          </p:cNvSpPr>
          <p:nvPr/>
        </p:nvSpPr>
        <p:spPr bwMode="auto">
          <a:xfrm>
            <a:off x="10912475" y="6613525"/>
            <a:ext cx="127952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t>Paulo R. Margotto</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title"/>
          </p:nvPr>
        </p:nvSpPr>
        <p:spPr bwMode="auto">
          <a:xfrm>
            <a:off x="396875" y="-203200"/>
            <a:ext cx="10972800" cy="1143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r>
              <a:rPr lang="pt-BR" smtClean="0">
                <a:solidFill>
                  <a:srgbClr val="0000FF"/>
                </a:solidFill>
                <a:effectLst/>
              </a:rPr>
              <a:t>OBRIGADO!</a:t>
            </a:r>
          </a:p>
        </p:txBody>
      </p:sp>
      <p:sp>
        <p:nvSpPr>
          <p:cNvPr id="117765" name="Text Box 5"/>
          <p:cNvSpPr txBox="1">
            <a:spLocks noChangeArrowheads="1"/>
          </p:cNvSpPr>
          <p:nvPr/>
        </p:nvSpPr>
        <p:spPr bwMode="auto">
          <a:xfrm>
            <a:off x="304800" y="6230938"/>
            <a:ext cx="11668125"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0000FF"/>
                </a:solidFill>
              </a:rPr>
              <a:t>Doutorandos Rodolfo, Carolina,Thainá, Marina Machado, Marina Rocha, Samara e Dr. Paulo R. Margotto</a:t>
            </a:r>
          </a:p>
        </p:txBody>
      </p:sp>
      <p:sp>
        <p:nvSpPr>
          <p:cNvPr id="117766" name="Text Box 6"/>
          <p:cNvSpPr txBox="1">
            <a:spLocks noChangeArrowheads="1"/>
          </p:cNvSpPr>
          <p:nvPr/>
        </p:nvSpPr>
        <p:spPr bwMode="auto">
          <a:xfrm>
            <a:off x="10960100" y="5716588"/>
            <a:ext cx="333375"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a:solidFill>
                  <a:srgbClr val="FF00FF"/>
                </a:solidFill>
              </a:rPr>
              <a:t>S8</a:t>
            </a:r>
          </a:p>
        </p:txBody>
      </p:sp>
      <p:pic>
        <p:nvPicPr>
          <p:cNvPr id="11777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075" y="750888"/>
            <a:ext cx="7437438" cy="5356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so">
  <a:themeElements>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so">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so">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
  <TotalTime>1160</TotalTime>
  <Words>8643</Words>
  <Application>Microsoft Office PowerPoint</Application>
  <PresentationFormat>Personalizar</PresentationFormat>
  <Paragraphs>542</Paragraphs>
  <Slides>88</Slides>
  <Notes>1</Notes>
  <HiddenSlides>0</HiddenSlides>
  <MMClips>0</MMClips>
  <ScaleCrop>false</ScaleCrop>
  <HeadingPairs>
    <vt:vector size="4" baseType="variant">
      <vt:variant>
        <vt:lpstr>Tema</vt:lpstr>
      </vt:variant>
      <vt:variant>
        <vt:i4>1</vt:i4>
      </vt:variant>
      <vt:variant>
        <vt:lpstr>Títulos de slides</vt:lpstr>
      </vt:variant>
      <vt:variant>
        <vt:i4>88</vt:i4>
      </vt:variant>
    </vt:vector>
  </HeadingPairs>
  <TitlesOfParts>
    <vt:vector size="89" baseType="lpstr">
      <vt:lpstr>Concurso</vt:lpstr>
      <vt:lpstr>Apresentação do PowerPoint</vt:lpstr>
      <vt:lpstr>Apresentação do PowerPoint</vt:lpstr>
      <vt:lpstr>Apresentação do PowerPoint</vt:lpstr>
      <vt:lpstr>INTRODUÇÃO:</vt:lpstr>
      <vt:lpstr>INTRODUÇÃO:</vt:lpstr>
      <vt:lpstr>INTRODUÇÃO:</vt:lpstr>
      <vt:lpstr>INTRODUÇÃO:</vt:lpstr>
      <vt:lpstr>INTRODUÇÃO:</vt:lpstr>
      <vt:lpstr>INTRODUÇÃO:</vt:lpstr>
      <vt:lpstr>INTRODUÇÃO:</vt:lpstr>
      <vt:lpstr>INTRODUÇÃO:</vt:lpstr>
      <vt:lpstr>Apresentação do PowerPoint</vt:lpstr>
      <vt:lpstr>Métodos</vt:lpstr>
      <vt:lpstr>Métodos</vt:lpstr>
      <vt:lpstr>Métodos</vt:lpstr>
      <vt:lpstr>Métodos</vt:lpstr>
      <vt:lpstr>Métodos</vt:lpstr>
      <vt:lpstr>Métodos</vt:lpstr>
      <vt:lpstr>Métodos</vt:lpstr>
      <vt:lpstr>Métodos</vt:lpstr>
      <vt:lpstr>Métodos</vt:lpstr>
      <vt:lpstr>Métodos</vt:lpstr>
      <vt:lpstr>Analise estatistica </vt:lpstr>
      <vt:lpstr>Analise estatistica </vt:lpstr>
      <vt:lpstr>Analise estatistica </vt:lpstr>
      <vt:lpstr>Resultados </vt:lpstr>
      <vt:lpstr>Apresentação do PowerPoint</vt:lpstr>
      <vt:lpstr>Apresentação do PowerPoint</vt:lpstr>
      <vt:lpstr>Apresentação do PowerPoint</vt:lpstr>
      <vt:lpstr>Resultados </vt:lpstr>
      <vt:lpstr>Resultados </vt:lpstr>
      <vt:lpstr>Apresentação do PowerPoint</vt:lpstr>
      <vt:lpstr>Resultados </vt:lpstr>
      <vt:lpstr>Discussão </vt:lpstr>
      <vt:lpstr>Apresentação do PowerPoint</vt:lpstr>
      <vt:lpstr>Apresentação do PowerPoint</vt:lpstr>
      <vt:lpstr>Apresentação do PowerPoint</vt:lpstr>
      <vt:lpstr>Discussão </vt:lpstr>
      <vt:lpstr>Apresentação do PowerPoint</vt:lpstr>
      <vt:lpstr>Discussão </vt:lpstr>
      <vt:lpstr>Discussão </vt:lpstr>
      <vt:lpstr>Apresentação do PowerPoint</vt:lpstr>
      <vt:lpstr>Discussão </vt:lpstr>
      <vt:lpstr>Apresentação do PowerPoint</vt:lpstr>
      <vt:lpstr>REFERÊNCIAS: </vt:lpstr>
      <vt:lpstr>REFERÊNCIAS: </vt:lpstr>
      <vt:lpstr>REFERÊNCIAS: </vt:lpstr>
      <vt:lpstr>Nota do Editor do site, Dr. Paulo R. Margotto.Consultem também! Aqui e Agora! Estudando Juntos</vt:lpstr>
      <vt:lpstr>Apresentação do PowerPoint</vt:lpstr>
      <vt:lpstr>Cesárea Eletiva e  Morbidade Respiratória Neonatal </vt:lpstr>
      <vt:lpstr>Cesárea Eletiva e  Morbidade Respiratória Neonatal </vt:lpstr>
      <vt:lpstr>Cesárea Eletiva e  Morbidade Respiratória Neonatal </vt:lpstr>
      <vt:lpstr>Cesárea Eletiva e  Morbidade Respiratória Neonatal </vt:lpstr>
      <vt:lpstr>Cesárea Eletiva e  Morbidade Respiratória Neonatal </vt:lpstr>
      <vt:lpstr>Cesárea Eletiva e  Morbidade Respiratória Neonatal </vt:lpstr>
      <vt:lpstr>Cesárea Eletiva e  Morbidade Respiratória Neonatal </vt:lpstr>
      <vt:lpstr>Apresentação do PowerPoint</vt:lpstr>
      <vt:lpstr>Apresentação do PowerPoint</vt:lpstr>
      <vt:lpstr>Apresentação do PowerPoint</vt:lpstr>
      <vt:lpstr>Apresentação do PowerPoint</vt:lpstr>
      <vt:lpstr>Apresentação do PowerPoint</vt:lpstr>
      <vt:lpstr> Resumo das pontuações das subescalas de pontos fortes e dificuldades para os participantes por grupo de tratamento e avaliação escolar de ajuda adicional e quartil de habilidade</vt:lpstr>
      <vt:lpstr>Apresentação do PowerPoint</vt:lpstr>
      <vt:lpstr>Apresentação do PowerPoint</vt:lpstr>
      <vt:lpstr>Apresentação do PowerPoint</vt:lpstr>
      <vt:lpstr>Discussão </vt:lpstr>
      <vt:lpstr>Apresentação do PowerPoint</vt:lpstr>
      <vt:lpstr>Apresentação do PowerPoint</vt:lpstr>
      <vt:lpstr>Apresentação do PowerPoint</vt:lpstr>
      <vt:lpstr>Apresentação do PowerPoint</vt:lpstr>
      <vt:lpstr>Corticosteróides antenatais além de 34 semanas de gestação: O que fazemos agora?</vt:lpstr>
      <vt:lpstr>Apresentação do PowerPoint</vt:lpstr>
      <vt:lpstr>Betametasona pré-natal para mulher em risco de parto prematuro tardio</vt:lpstr>
      <vt:lpstr>Apresentação do PowerPoint</vt:lpstr>
      <vt:lpstr>Apresentação do PowerPoint</vt:lpstr>
      <vt:lpstr>Implementação do uso de corticosteróides antenatais no período de prematuridade tardio em mulheres com risco de parto pré-termo</vt:lpstr>
      <vt:lpstr>Apresentação do PowerPoint</vt:lpstr>
      <vt:lpstr>Apresentação do PowerPoint</vt:lpstr>
      <vt:lpstr>Apresentação do PowerPoint</vt:lpstr>
      <vt:lpstr>Apresentação do PowerPoint</vt:lpstr>
      <vt:lpstr>Apresentação do PowerPoint</vt:lpstr>
      <vt:lpstr>Variação Prática na Administração de Esteroides Pré-natais para Parto Pré-termo Precoce Antecipado: Um Levantamento Médico.</vt:lpstr>
      <vt:lpstr>Apresentação do PowerPoint</vt:lpstr>
      <vt:lpstr>Apresentação do PowerPoint</vt:lpstr>
      <vt:lpstr>Apresentação do PowerPoint</vt:lpstr>
      <vt:lpstr>Referencia desse estudo em links!</vt:lpstr>
      <vt:lpstr>Portanto...</vt:lpstr>
      <vt:lpstr>OBRIGADO!</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Carolina Colaço</dc:creator>
  <cp:lastModifiedBy>Usuário do Windows</cp:lastModifiedBy>
  <cp:revision>43</cp:revision>
  <dcterms:created xsi:type="dcterms:W3CDTF">2018-10-03T09:56:03Z</dcterms:created>
  <dcterms:modified xsi:type="dcterms:W3CDTF">2018-10-13T10:51:06Z</dcterms:modified>
</cp:coreProperties>
</file>