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76" r:id="rId1"/>
  </p:sldMasterIdLst>
  <p:notesMasterIdLst>
    <p:notesMasterId r:id="rId66"/>
  </p:notesMasterIdLst>
  <p:sldIdLst>
    <p:sldId id="264" r:id="rId2"/>
    <p:sldId id="299" r:id="rId3"/>
    <p:sldId id="318" r:id="rId4"/>
    <p:sldId id="314" r:id="rId5"/>
    <p:sldId id="316" r:id="rId6"/>
    <p:sldId id="317" r:id="rId7"/>
    <p:sldId id="301" r:id="rId8"/>
    <p:sldId id="300" r:id="rId9"/>
    <p:sldId id="302" r:id="rId10"/>
    <p:sldId id="303" r:id="rId11"/>
    <p:sldId id="328" r:id="rId12"/>
    <p:sldId id="329" r:id="rId13"/>
    <p:sldId id="313" r:id="rId14"/>
    <p:sldId id="330" r:id="rId15"/>
    <p:sldId id="331" r:id="rId16"/>
    <p:sldId id="321" r:id="rId17"/>
    <p:sldId id="319" r:id="rId18"/>
    <p:sldId id="332" r:id="rId19"/>
    <p:sldId id="323" r:id="rId20"/>
    <p:sldId id="325" r:id="rId21"/>
    <p:sldId id="326" r:id="rId22"/>
    <p:sldId id="324" r:id="rId23"/>
    <p:sldId id="327" r:id="rId24"/>
    <p:sldId id="305" r:id="rId25"/>
    <p:sldId id="306" r:id="rId26"/>
    <p:sldId id="307" r:id="rId27"/>
    <p:sldId id="308" r:id="rId28"/>
    <p:sldId id="333" r:id="rId29"/>
    <p:sldId id="309" r:id="rId30"/>
    <p:sldId id="334" r:id="rId31"/>
    <p:sldId id="311" r:id="rId32"/>
    <p:sldId id="312" r:id="rId33"/>
    <p:sldId id="338" r:id="rId34"/>
    <p:sldId id="335" r:id="rId35"/>
    <p:sldId id="337" r:id="rId36"/>
    <p:sldId id="339" r:id="rId37"/>
    <p:sldId id="340" r:id="rId38"/>
    <p:sldId id="341" r:id="rId39"/>
    <p:sldId id="342" r:id="rId40"/>
    <p:sldId id="343" r:id="rId41"/>
    <p:sldId id="344" r:id="rId42"/>
    <p:sldId id="345" r:id="rId43"/>
    <p:sldId id="346" r:id="rId44"/>
    <p:sldId id="347" r:id="rId45"/>
    <p:sldId id="348" r:id="rId46"/>
    <p:sldId id="349" r:id="rId47"/>
    <p:sldId id="350" r:id="rId48"/>
    <p:sldId id="351" r:id="rId49"/>
    <p:sldId id="352" r:id="rId50"/>
    <p:sldId id="353" r:id="rId51"/>
    <p:sldId id="354" r:id="rId52"/>
    <p:sldId id="355" r:id="rId53"/>
    <p:sldId id="356" r:id="rId54"/>
    <p:sldId id="357" r:id="rId55"/>
    <p:sldId id="358" r:id="rId56"/>
    <p:sldId id="359" r:id="rId57"/>
    <p:sldId id="360" r:id="rId58"/>
    <p:sldId id="361" r:id="rId59"/>
    <p:sldId id="362" r:id="rId60"/>
    <p:sldId id="363" r:id="rId61"/>
    <p:sldId id="364" r:id="rId62"/>
    <p:sldId id="365" r:id="rId63"/>
    <p:sldId id="367" r:id="rId64"/>
    <p:sldId id="366" r:id="rId65"/>
  </p:sldIdLst>
  <p:sldSz cx="12192000" cy="6858000"/>
  <p:notesSz cx="6858000" cy="9144000"/>
  <p:defaultTextStyle>
    <a:defPPr>
      <a:defRPr lang="en-US"/>
    </a:defPPr>
    <a:lvl1pPr algn="ctr"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ctr"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ctr"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ctr"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ctr"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00"/>
    <a:srgbClr val="FF00FF"/>
    <a:srgbClr val="000099"/>
    <a:srgbClr val="9B1515"/>
    <a:srgbClr val="E2AE9E"/>
    <a:srgbClr val="FBBDBD"/>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8" autoAdjust="0"/>
    <p:restoredTop sz="55872" autoAdjust="0"/>
  </p:normalViewPr>
  <p:slideViewPr>
    <p:cSldViewPr snapToGrid="0">
      <p:cViewPr>
        <p:scale>
          <a:sx n="85" d="100"/>
          <a:sy n="85" d="100"/>
        </p:scale>
        <p:origin x="-499" y="-149"/>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EF895B20-8728-47D2-8C1A-F580E0F344D0}" type="datetimeFigureOut">
              <a:rPr lang="pt-BR"/>
              <a:pPr>
                <a:defRPr/>
              </a:pPr>
              <a:t>19/10/2018</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Editar estilos de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40C9240C-E5E5-4178-BA1A-CB7AFE175E95}" type="slidenum">
              <a:rPr lang="pt-BR"/>
              <a:pPr>
                <a:defRPr/>
              </a:pPr>
              <a:t>‹nº›</a:t>
            </a:fld>
            <a:endParaRPr lang="pt-BR"/>
          </a:p>
        </p:txBody>
      </p:sp>
    </p:spTree>
    <p:extLst>
      <p:ext uri="{BB962C8B-B14F-4D97-AF65-F5344CB8AC3E}">
        <p14:creationId xmlns:p14="http://schemas.microsoft.com/office/powerpoint/2010/main" val="400678635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3174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5E5A1212-33DE-4B49-A155-6125F2C70BDF}" type="slidenum">
              <a:rPr lang="pt-BR" smtClean="0">
                <a:latin typeface="Calibri" pitchFamily="34" charset="0"/>
              </a:rPr>
              <a:pPr algn="r" fontAlgn="base">
                <a:spcBef>
                  <a:spcPct val="0"/>
                </a:spcBef>
                <a:spcAft>
                  <a:spcPct val="0"/>
                </a:spcAft>
                <a:defRPr/>
              </a:pPr>
              <a:t>1</a:t>
            </a:fld>
            <a:endParaRPr lang="pt-BR" smtClean="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3277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52A35D50-CD30-48AA-8D76-D96C0543E263}" type="slidenum">
              <a:rPr lang="pt-BR" smtClean="0">
                <a:latin typeface="Calibri" pitchFamily="34" charset="0"/>
              </a:rPr>
              <a:pPr algn="r" fontAlgn="base">
                <a:spcBef>
                  <a:spcPct val="0"/>
                </a:spcBef>
                <a:spcAft>
                  <a:spcPct val="0"/>
                </a:spcAft>
                <a:defRPr/>
              </a:pPr>
              <a:t>2</a:t>
            </a:fld>
            <a:endParaRPr lang="pt-BR" smtClean="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3379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2DECBE7C-6A87-4C87-AEF5-32F5DAB3C0B7}" type="slidenum">
              <a:rPr lang="pt-BR" smtClean="0">
                <a:latin typeface="Calibri" pitchFamily="34" charset="0"/>
              </a:rPr>
              <a:pPr algn="r" fontAlgn="base">
                <a:spcBef>
                  <a:spcPct val="0"/>
                </a:spcBef>
                <a:spcAft>
                  <a:spcPct val="0"/>
                </a:spcAft>
                <a:defRPr/>
              </a:pPr>
              <a:t>3</a:t>
            </a:fld>
            <a:endParaRPr lang="pt-BR" smtClean="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3482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00273202-634D-4405-9F3F-D93E348B6E74}" type="slidenum">
              <a:rPr lang="pt-BR" smtClean="0">
                <a:latin typeface="Calibri" pitchFamily="34" charset="0"/>
              </a:rPr>
              <a:pPr algn="r" fontAlgn="base">
                <a:spcBef>
                  <a:spcPct val="0"/>
                </a:spcBef>
                <a:spcAft>
                  <a:spcPct val="0"/>
                </a:spcAft>
                <a:defRPr/>
              </a:pPr>
              <a:t>4</a:t>
            </a:fld>
            <a:endParaRPr lang="pt-BR" smtClean="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3584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FA7A10FC-577B-45EC-96F5-9E85ACB987DA}" type="slidenum">
              <a:rPr lang="pt-BR" smtClean="0">
                <a:latin typeface="Calibri" pitchFamily="34" charset="0"/>
              </a:rPr>
              <a:pPr algn="r" fontAlgn="base">
                <a:spcBef>
                  <a:spcPct val="0"/>
                </a:spcBef>
                <a:spcAft>
                  <a:spcPct val="0"/>
                </a:spcAft>
                <a:defRPr/>
              </a:pPr>
              <a:t>5</a:t>
            </a:fld>
            <a:endParaRPr lang="pt-BR" smtClean="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3686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2249FB6B-253D-4B52-8C52-40C1820C226D}" type="slidenum">
              <a:rPr lang="pt-BR" smtClean="0">
                <a:latin typeface="Calibri" pitchFamily="34" charset="0"/>
              </a:rPr>
              <a:pPr algn="r" fontAlgn="base">
                <a:spcBef>
                  <a:spcPct val="0"/>
                </a:spcBef>
                <a:spcAft>
                  <a:spcPct val="0"/>
                </a:spcAft>
                <a:defRPr/>
              </a:pPr>
              <a:t>6</a:t>
            </a:fld>
            <a:endParaRPr lang="pt-BR" smtClean="0">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3789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820C8161-3DE0-4E4B-956F-DAD637F16E37}" type="slidenum">
              <a:rPr lang="pt-BR" smtClean="0">
                <a:latin typeface="Calibri" pitchFamily="34" charset="0"/>
              </a:rPr>
              <a:pPr algn="r" fontAlgn="base">
                <a:spcBef>
                  <a:spcPct val="0"/>
                </a:spcBef>
                <a:spcAft>
                  <a:spcPct val="0"/>
                </a:spcAft>
                <a:defRPr/>
              </a:pPr>
              <a:t>7</a:t>
            </a:fld>
            <a:endParaRPr lang="pt-BR" smtClean="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3891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3E0124B0-F225-4535-8963-7F18095A93E3}" type="slidenum">
              <a:rPr lang="pt-BR" smtClean="0">
                <a:latin typeface="Calibri" pitchFamily="34" charset="0"/>
              </a:rPr>
              <a:pPr algn="r" fontAlgn="base">
                <a:spcBef>
                  <a:spcPct val="0"/>
                </a:spcBef>
                <a:spcAft>
                  <a:spcPct val="0"/>
                </a:spcAft>
                <a:defRPr/>
              </a:pPr>
              <a:t>8</a:t>
            </a:fld>
            <a:endParaRPr lang="pt-BR" smtClean="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3994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73E8D08F-A816-418C-9FC9-3296D30CCE84}" type="slidenum">
              <a:rPr lang="pt-BR" smtClean="0">
                <a:latin typeface="Calibri" pitchFamily="34" charset="0"/>
              </a:rPr>
              <a:pPr algn="r" fontAlgn="base">
                <a:spcBef>
                  <a:spcPct val="0"/>
                </a:spcBef>
                <a:spcAft>
                  <a:spcPct val="0"/>
                </a:spcAft>
                <a:defRPr/>
              </a:pPr>
              <a:t>9</a:t>
            </a:fld>
            <a:endParaRPr lang="pt-BR" smtClean="0">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4096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67AE75E5-39D6-4834-B9CB-472B32C26E70}" type="slidenum">
              <a:rPr lang="pt-BR" smtClean="0">
                <a:latin typeface="Calibri" pitchFamily="34" charset="0"/>
              </a:rPr>
              <a:pPr algn="r" fontAlgn="base">
                <a:spcBef>
                  <a:spcPct val="0"/>
                </a:spcBef>
                <a:spcAft>
                  <a:spcPct val="0"/>
                </a:spcAft>
                <a:defRPr/>
              </a:pPr>
              <a:t>10</a:t>
            </a:fld>
            <a:endParaRPr lang="pt-BR" smtClean="0">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4198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6558F0F1-442D-40CF-BA04-F13B6945B186}" type="slidenum">
              <a:rPr lang="pt-BR" smtClean="0">
                <a:latin typeface="Calibri" pitchFamily="34" charset="0"/>
              </a:rPr>
              <a:pPr algn="r" fontAlgn="base">
                <a:spcBef>
                  <a:spcPct val="0"/>
                </a:spcBef>
                <a:spcAft>
                  <a:spcPct val="0"/>
                </a:spcAft>
                <a:defRPr/>
              </a:pPr>
              <a:t>13</a:t>
            </a:fld>
            <a:endParaRPr lang="pt-BR" smtClean="0">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4301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D7626D94-1E01-49DE-8E72-3FED39467083}" type="slidenum">
              <a:rPr lang="pt-BR" smtClean="0">
                <a:latin typeface="Calibri" pitchFamily="34" charset="0"/>
              </a:rPr>
              <a:pPr algn="r" fontAlgn="base">
                <a:spcBef>
                  <a:spcPct val="0"/>
                </a:spcBef>
                <a:spcAft>
                  <a:spcPct val="0"/>
                </a:spcAft>
                <a:defRPr/>
              </a:pPr>
              <a:t>16</a:t>
            </a:fld>
            <a:endParaRPr lang="pt-BR" smtClean="0">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4608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B0028840-861D-4255-8032-CD32637DA1DE}" type="slidenum">
              <a:rPr lang="pt-BR" smtClean="0">
                <a:latin typeface="Calibri" pitchFamily="34" charset="0"/>
              </a:rPr>
              <a:pPr algn="r" fontAlgn="base">
                <a:spcBef>
                  <a:spcPct val="0"/>
                </a:spcBef>
                <a:spcAft>
                  <a:spcPct val="0"/>
                </a:spcAft>
                <a:defRPr/>
              </a:pPr>
              <a:t>17</a:t>
            </a:fld>
            <a:endParaRPr lang="pt-BR" smtClean="0">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4710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B2C1B7EC-0DA6-4276-B905-897CF30ED2D7}" type="slidenum">
              <a:rPr lang="pt-BR" smtClean="0">
                <a:latin typeface="Calibri" pitchFamily="34" charset="0"/>
              </a:rPr>
              <a:pPr algn="r" fontAlgn="base">
                <a:spcBef>
                  <a:spcPct val="0"/>
                </a:spcBef>
                <a:spcAft>
                  <a:spcPct val="0"/>
                </a:spcAft>
                <a:defRPr/>
              </a:pPr>
              <a:t>19</a:t>
            </a:fld>
            <a:endParaRPr lang="pt-BR" smtClean="0">
              <a:latin typeface="Calibri"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4813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F662DF88-B91C-4724-BB3E-D8B0B13C4C42}" type="slidenum">
              <a:rPr lang="pt-BR" smtClean="0">
                <a:latin typeface="Calibri" pitchFamily="34" charset="0"/>
              </a:rPr>
              <a:pPr algn="r" fontAlgn="base">
                <a:spcBef>
                  <a:spcPct val="0"/>
                </a:spcBef>
                <a:spcAft>
                  <a:spcPct val="0"/>
                </a:spcAft>
                <a:defRPr/>
              </a:pPr>
              <a:t>20</a:t>
            </a:fld>
            <a:endParaRPr lang="pt-BR" smtClean="0">
              <a:latin typeface="Calibri"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4915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6338AB4F-9DB1-4D86-A64B-120A129BC47E}" type="slidenum">
              <a:rPr lang="pt-BR" smtClean="0">
                <a:latin typeface="Calibri" pitchFamily="34" charset="0"/>
              </a:rPr>
              <a:pPr algn="r" fontAlgn="base">
                <a:spcBef>
                  <a:spcPct val="0"/>
                </a:spcBef>
                <a:spcAft>
                  <a:spcPct val="0"/>
                </a:spcAft>
                <a:defRPr/>
              </a:pPr>
              <a:t>21</a:t>
            </a:fld>
            <a:endParaRPr lang="pt-BR" smtClean="0">
              <a:latin typeface="Calibri"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018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D92670AC-0F27-4110-ADF6-18D818E8582D}" type="slidenum">
              <a:rPr lang="pt-BR" smtClean="0">
                <a:latin typeface="Calibri" pitchFamily="34" charset="0"/>
              </a:rPr>
              <a:pPr algn="r" fontAlgn="base">
                <a:spcBef>
                  <a:spcPct val="0"/>
                </a:spcBef>
                <a:spcAft>
                  <a:spcPct val="0"/>
                </a:spcAft>
                <a:defRPr/>
              </a:pPr>
              <a:t>22</a:t>
            </a:fld>
            <a:endParaRPr lang="pt-BR" smtClean="0">
              <a:latin typeface="Calibri"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120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293AF5E7-74D0-4FA2-B53A-E5DC3BDFCFA2}" type="slidenum">
              <a:rPr lang="pt-BR" smtClean="0">
                <a:latin typeface="Calibri" pitchFamily="34" charset="0"/>
              </a:rPr>
              <a:pPr algn="r" fontAlgn="base">
                <a:spcBef>
                  <a:spcPct val="0"/>
                </a:spcBef>
                <a:spcAft>
                  <a:spcPct val="0"/>
                </a:spcAft>
                <a:defRPr/>
              </a:pPr>
              <a:t>23</a:t>
            </a:fld>
            <a:endParaRPr lang="pt-BR" smtClean="0">
              <a:latin typeface="Calibri"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222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51B61C12-FEFC-46AA-8979-0C77BB94B324}" type="slidenum">
              <a:rPr lang="pt-BR" smtClean="0">
                <a:latin typeface="Calibri" pitchFamily="34" charset="0"/>
              </a:rPr>
              <a:pPr algn="r" fontAlgn="base">
                <a:spcBef>
                  <a:spcPct val="0"/>
                </a:spcBef>
                <a:spcAft>
                  <a:spcPct val="0"/>
                </a:spcAft>
                <a:defRPr/>
              </a:pPr>
              <a:t>24</a:t>
            </a:fld>
            <a:endParaRPr lang="pt-BR" smtClean="0">
              <a:latin typeface="Calibri"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325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C00F354C-AA2A-4394-882D-129C0CE9E140}" type="slidenum">
              <a:rPr lang="pt-BR" smtClean="0">
                <a:latin typeface="Calibri" pitchFamily="34" charset="0"/>
              </a:rPr>
              <a:pPr algn="r" fontAlgn="base">
                <a:spcBef>
                  <a:spcPct val="0"/>
                </a:spcBef>
                <a:spcAft>
                  <a:spcPct val="0"/>
                </a:spcAft>
                <a:defRPr/>
              </a:pPr>
              <a:t>25</a:t>
            </a:fld>
            <a:endParaRPr lang="pt-BR" smtClean="0">
              <a:latin typeface="Calibri"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427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54F0829D-06D9-4273-A7B6-F3146010859D}" type="slidenum">
              <a:rPr lang="pt-BR" smtClean="0">
                <a:latin typeface="Calibri" pitchFamily="34" charset="0"/>
              </a:rPr>
              <a:pPr algn="r" fontAlgn="base">
                <a:spcBef>
                  <a:spcPct val="0"/>
                </a:spcBef>
                <a:spcAft>
                  <a:spcPct val="0"/>
                </a:spcAft>
                <a:defRPr/>
              </a:pPr>
              <a:t>26</a:t>
            </a:fld>
            <a:endParaRPr lang="pt-BR" smtClean="0">
              <a:latin typeface="Calibri"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530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7DFC7512-F27D-4C24-80CA-00F95BDEDAC9}" type="slidenum">
              <a:rPr lang="pt-BR" smtClean="0">
                <a:latin typeface="Calibri" pitchFamily="34" charset="0"/>
              </a:rPr>
              <a:pPr algn="r" fontAlgn="base">
                <a:spcBef>
                  <a:spcPct val="0"/>
                </a:spcBef>
                <a:spcAft>
                  <a:spcPct val="0"/>
                </a:spcAft>
                <a:defRPr/>
              </a:pPr>
              <a:t>27</a:t>
            </a:fld>
            <a:endParaRPr lang="pt-BR" smtClean="0">
              <a:latin typeface="Calibri"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632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E407CDA2-1D94-43DD-88B2-7E64B350FB87}" type="slidenum">
              <a:rPr lang="pt-BR" smtClean="0">
                <a:latin typeface="Calibri" pitchFamily="34" charset="0"/>
              </a:rPr>
              <a:pPr algn="r" fontAlgn="base">
                <a:spcBef>
                  <a:spcPct val="0"/>
                </a:spcBef>
                <a:spcAft>
                  <a:spcPct val="0"/>
                </a:spcAft>
                <a:defRPr/>
              </a:pPr>
              <a:t>29</a:t>
            </a:fld>
            <a:endParaRPr lang="pt-BR" smtClean="0">
              <a:latin typeface="Calibri"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837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5302CE60-64F4-4DD7-A582-977E4D0993A7}" type="slidenum">
              <a:rPr lang="pt-BR" smtClean="0">
                <a:latin typeface="Calibri" pitchFamily="34" charset="0"/>
              </a:rPr>
              <a:pPr algn="r" fontAlgn="base">
                <a:spcBef>
                  <a:spcPct val="0"/>
                </a:spcBef>
                <a:spcAft>
                  <a:spcPct val="0"/>
                </a:spcAft>
                <a:defRPr/>
              </a:pPr>
              <a:t>31</a:t>
            </a:fld>
            <a:endParaRPr lang="pt-BR" smtClean="0">
              <a:latin typeface="Calibri"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939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defTabSz="457200" fontAlgn="base">
              <a:spcBef>
                <a:spcPct val="0"/>
              </a:spcBef>
              <a:spcAft>
                <a:spcPct val="0"/>
              </a:spcAft>
              <a:defRPr>
                <a:solidFill>
                  <a:schemeClr val="tx1"/>
                </a:solidFill>
                <a:latin typeface="Arial" pitchFamily="34" charset="0"/>
              </a:defRPr>
            </a:lvl6pPr>
            <a:lvl7pPr marL="2971800" indent="-228600" defTabSz="457200" fontAlgn="base">
              <a:spcBef>
                <a:spcPct val="0"/>
              </a:spcBef>
              <a:spcAft>
                <a:spcPct val="0"/>
              </a:spcAft>
              <a:defRPr>
                <a:solidFill>
                  <a:schemeClr val="tx1"/>
                </a:solidFill>
                <a:latin typeface="Arial" pitchFamily="34" charset="0"/>
              </a:defRPr>
            </a:lvl7pPr>
            <a:lvl8pPr marL="3429000" indent="-228600" defTabSz="457200" fontAlgn="base">
              <a:spcBef>
                <a:spcPct val="0"/>
              </a:spcBef>
              <a:spcAft>
                <a:spcPct val="0"/>
              </a:spcAft>
              <a:defRPr>
                <a:solidFill>
                  <a:schemeClr val="tx1"/>
                </a:solidFill>
                <a:latin typeface="Arial" pitchFamily="34" charset="0"/>
              </a:defRPr>
            </a:lvl8pPr>
            <a:lvl9pPr marL="3886200" indent="-228600" defTabSz="457200" fontAlgn="base">
              <a:spcBef>
                <a:spcPct val="0"/>
              </a:spcBef>
              <a:spcAft>
                <a:spcPct val="0"/>
              </a:spcAft>
              <a:defRPr>
                <a:solidFill>
                  <a:schemeClr val="tx1"/>
                </a:solidFill>
                <a:latin typeface="Arial" pitchFamily="34" charset="0"/>
              </a:defRPr>
            </a:lvl9pPr>
          </a:lstStyle>
          <a:p>
            <a:pPr algn="r" fontAlgn="base">
              <a:spcBef>
                <a:spcPct val="0"/>
              </a:spcBef>
              <a:spcAft>
                <a:spcPct val="0"/>
              </a:spcAft>
              <a:defRPr/>
            </a:pPr>
            <a:fld id="{F2E7633D-D8D1-4BC6-8D17-71AD1B613FE6}" type="slidenum">
              <a:rPr lang="pt-BR" smtClean="0">
                <a:latin typeface="Calibri" pitchFamily="34" charset="0"/>
              </a:rPr>
              <a:pPr algn="r" fontAlgn="base">
                <a:spcBef>
                  <a:spcPct val="0"/>
                </a:spcBef>
                <a:spcAft>
                  <a:spcPct val="0"/>
                </a:spcAft>
                <a:defRPr/>
              </a:pPr>
              <a:t>32</a:t>
            </a:fld>
            <a:endParaRPr lang="pt-BR"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pt-BR" dirty="0"/>
              <a:t>Clique para editar o título mestre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dirty="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D5168DE2-E7A3-4C04-9C38-033BCB8F630A}" type="datetimeFigureOut">
              <a:rPr lang="en-US"/>
              <a:pPr>
                <a:defRPr/>
              </a:pPr>
              <a:t>10/19/2018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010270E-405A-4978-9AE7-71A1847DDE6A}" type="slidenum">
              <a:rPr lang="en-US"/>
              <a:pPr>
                <a:defRPr/>
              </a:pPr>
              <a:t>‹nº›</a:t>
            </a:fld>
            <a:endParaRPr lang="en-US" dirty="0"/>
          </a:p>
        </p:txBody>
      </p:sp>
    </p:spTree>
    <p:extLst>
      <p:ext uri="{BB962C8B-B14F-4D97-AF65-F5344CB8AC3E}">
        <p14:creationId xmlns:p14="http://schemas.microsoft.com/office/powerpoint/2010/main" val="410388809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dirty="0"/>
              <a:t>Clique para editar o título mestre</a:t>
            </a:r>
            <a:endParaRPr lang="en-US" dirty="0"/>
          </a:p>
        </p:txBody>
      </p:sp>
      <p:sp>
        <p:nvSpPr>
          <p:cNvPr id="3" name="Content Placeholder 2"/>
          <p:cNvSpPr>
            <a:spLocks noGrp="1"/>
          </p:cNvSpPr>
          <p:nvPr>
            <p:ph idx="1"/>
          </p:nvPr>
        </p:nvSpPr>
        <p:spPr/>
        <p:txBody>
          <a:bodyPr/>
          <a:lstStyle/>
          <a:p>
            <a:pPr lvl="0"/>
            <a:r>
              <a:rPr lang="pt-BR" dirty="0"/>
              <a:t>Editar estilos de texto Mestre</a:t>
            </a:r>
          </a:p>
          <a:p>
            <a:pPr lvl="1"/>
            <a:r>
              <a:rPr lang="pt-BR" dirty="0"/>
              <a:t>Segundo nível</a:t>
            </a:r>
          </a:p>
          <a:p>
            <a:pPr lvl="2"/>
            <a:r>
              <a:rPr lang="pt-BR" dirty="0"/>
              <a:t>Terceiro nível</a:t>
            </a:r>
          </a:p>
          <a:p>
            <a:pPr lvl="3"/>
            <a:r>
              <a:rPr lang="pt-BR" dirty="0"/>
              <a:t>Quarto nível</a:t>
            </a:r>
          </a:p>
          <a:p>
            <a:pPr lvl="4"/>
            <a:r>
              <a:rPr lang="pt-BR" dirty="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FC3CFEA6-945B-4294-96A8-A305B0685A5F}" type="datetimeFigureOut">
              <a:rPr lang="en-US"/>
              <a:pPr>
                <a:defRPr/>
              </a:pPr>
              <a:t>10/19/2018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0CD9A0C-059E-4F9F-A12F-C1D89AED6CA8}" type="slidenum">
              <a:rPr lang="en-US"/>
              <a:pPr>
                <a:defRPr/>
              </a:pPr>
              <a:t>‹nº›</a:t>
            </a:fld>
            <a:endParaRPr lang="en-US" dirty="0"/>
          </a:p>
        </p:txBody>
      </p:sp>
    </p:spTree>
    <p:extLst>
      <p:ext uri="{BB962C8B-B14F-4D97-AF65-F5344CB8AC3E}">
        <p14:creationId xmlns:p14="http://schemas.microsoft.com/office/powerpoint/2010/main" val="152023517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pt-BR" dirty="0"/>
              <a:t>Clique para editar o título mestre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dirty="0"/>
              <a:t>Editar estilos de texto Mestre</a:t>
            </a:r>
          </a:p>
        </p:txBody>
      </p:sp>
      <p:sp>
        <p:nvSpPr>
          <p:cNvPr id="4" name="Date Placeholder 3"/>
          <p:cNvSpPr>
            <a:spLocks noGrp="1"/>
          </p:cNvSpPr>
          <p:nvPr>
            <p:ph type="dt" sz="half" idx="10"/>
          </p:nvPr>
        </p:nvSpPr>
        <p:spPr/>
        <p:txBody>
          <a:bodyPr/>
          <a:lstStyle>
            <a:lvl1pPr>
              <a:defRPr/>
            </a:lvl1pPr>
          </a:lstStyle>
          <a:p>
            <a:pPr>
              <a:defRPr/>
            </a:pPr>
            <a:fld id="{AB44BA51-6D58-42C5-AABD-B63BD56D6FC3}" type="datetimeFigureOut">
              <a:rPr lang="en-US"/>
              <a:pPr>
                <a:defRPr/>
              </a:pPr>
              <a:t>10/19/2018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300550E-79AD-4C07-A878-9BFB6448E773}" type="slidenum">
              <a:rPr lang="en-US"/>
              <a:pPr>
                <a:defRPr/>
              </a:pPr>
              <a:t>‹nº›</a:t>
            </a:fld>
            <a:endParaRPr lang="en-US" dirty="0"/>
          </a:p>
        </p:txBody>
      </p:sp>
    </p:spTree>
    <p:extLst>
      <p:ext uri="{BB962C8B-B14F-4D97-AF65-F5344CB8AC3E}">
        <p14:creationId xmlns:p14="http://schemas.microsoft.com/office/powerpoint/2010/main" val="3383470995"/>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dirty="0"/>
              <a:t>Clique para editar o título mestre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pt-BR" dirty="0"/>
              <a:t>Editar estilos de texto Mestre</a:t>
            </a:r>
          </a:p>
          <a:p>
            <a:pPr lvl="1"/>
            <a:r>
              <a:rPr lang="pt-BR" dirty="0"/>
              <a:t>Segundo nível</a:t>
            </a:r>
          </a:p>
          <a:p>
            <a:pPr lvl="2"/>
            <a:r>
              <a:rPr lang="pt-BR" dirty="0"/>
              <a:t>Terceiro nível</a:t>
            </a:r>
          </a:p>
          <a:p>
            <a:pPr lvl="3"/>
            <a:r>
              <a:rPr lang="pt-BR" dirty="0"/>
              <a:t>Quarto nível</a:t>
            </a:r>
          </a:p>
          <a:p>
            <a:pPr lvl="4"/>
            <a:r>
              <a:rPr lang="pt-BR" dirty="0"/>
              <a:t>Quinto nível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pt-BR" dirty="0"/>
              <a:t>Editar estilos de texto Mestre</a:t>
            </a:r>
          </a:p>
          <a:p>
            <a:pPr lvl="1"/>
            <a:r>
              <a:rPr lang="pt-BR" dirty="0"/>
              <a:t>Segundo nível</a:t>
            </a:r>
          </a:p>
          <a:p>
            <a:pPr lvl="2"/>
            <a:r>
              <a:rPr lang="pt-BR" dirty="0"/>
              <a:t>Terceiro nível</a:t>
            </a:r>
          </a:p>
          <a:p>
            <a:pPr lvl="3"/>
            <a:r>
              <a:rPr lang="pt-BR" dirty="0"/>
              <a:t>Quarto nível</a:t>
            </a:r>
          </a:p>
          <a:p>
            <a:pPr lvl="4"/>
            <a:r>
              <a:rPr lang="pt-BR" dirty="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FE6B13A1-B9BA-4F78-8FE7-C3A275D77C6A}" type="datetimeFigureOut">
              <a:rPr lang="en-US"/>
              <a:pPr>
                <a:defRPr/>
              </a:pPr>
              <a:t>10/19/2018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71E2E60-82A6-4A65-95CD-94B5D769468E}" type="slidenum">
              <a:rPr lang="en-US"/>
              <a:pPr>
                <a:defRPr/>
              </a:pPr>
              <a:t>‹nº›</a:t>
            </a:fld>
            <a:endParaRPr lang="en-US" dirty="0"/>
          </a:p>
        </p:txBody>
      </p:sp>
    </p:spTree>
    <p:extLst>
      <p:ext uri="{BB962C8B-B14F-4D97-AF65-F5344CB8AC3E}">
        <p14:creationId xmlns:p14="http://schemas.microsoft.com/office/powerpoint/2010/main" val="3020193261"/>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pt-BR" dirty="0"/>
              <a:t>Clique para editar o título mestre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dirty="0"/>
              <a:t>Editar estilos de texto Mestre</a:t>
            </a:r>
          </a:p>
        </p:txBody>
      </p:sp>
      <p:sp>
        <p:nvSpPr>
          <p:cNvPr id="4" name="Content Placeholder 3"/>
          <p:cNvSpPr>
            <a:spLocks noGrp="1"/>
          </p:cNvSpPr>
          <p:nvPr>
            <p:ph sz="half" idx="2"/>
          </p:nvPr>
        </p:nvSpPr>
        <p:spPr>
          <a:xfrm>
            <a:off x="839788" y="2505075"/>
            <a:ext cx="5157787" cy="3684588"/>
          </a:xfrm>
        </p:spPr>
        <p:txBody>
          <a:bodyPr/>
          <a:lstStyle/>
          <a:p>
            <a:pPr lvl="0"/>
            <a:r>
              <a:rPr lang="pt-BR" dirty="0"/>
              <a:t>Editar estilos de texto Mestre</a:t>
            </a:r>
          </a:p>
          <a:p>
            <a:pPr lvl="1"/>
            <a:r>
              <a:rPr lang="pt-BR" dirty="0"/>
              <a:t>Segundo nível</a:t>
            </a:r>
          </a:p>
          <a:p>
            <a:pPr lvl="2"/>
            <a:r>
              <a:rPr lang="pt-BR" dirty="0"/>
              <a:t>Terceiro nível</a:t>
            </a:r>
          </a:p>
          <a:p>
            <a:pPr lvl="3"/>
            <a:r>
              <a:rPr lang="pt-BR" dirty="0"/>
              <a:t>Quarto nível</a:t>
            </a:r>
          </a:p>
          <a:p>
            <a:pPr lvl="4"/>
            <a:r>
              <a:rPr lang="pt-BR" dirty="0"/>
              <a:t>Quinto nível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dirty="0"/>
              <a:t>Editar estilos de texto Mestre</a:t>
            </a:r>
          </a:p>
        </p:txBody>
      </p:sp>
      <p:sp>
        <p:nvSpPr>
          <p:cNvPr id="6" name="Content Placeholder 5"/>
          <p:cNvSpPr>
            <a:spLocks noGrp="1"/>
          </p:cNvSpPr>
          <p:nvPr>
            <p:ph sz="quarter" idx="4"/>
          </p:nvPr>
        </p:nvSpPr>
        <p:spPr>
          <a:xfrm>
            <a:off x="6172200" y="2505075"/>
            <a:ext cx="5183188" cy="3684588"/>
          </a:xfrm>
        </p:spPr>
        <p:txBody>
          <a:bodyPr/>
          <a:lstStyle/>
          <a:p>
            <a:pPr lvl="0"/>
            <a:r>
              <a:rPr lang="pt-BR" dirty="0"/>
              <a:t>Editar estilos de texto Mestre</a:t>
            </a:r>
          </a:p>
          <a:p>
            <a:pPr lvl="1"/>
            <a:r>
              <a:rPr lang="pt-BR" dirty="0"/>
              <a:t>Segundo nível</a:t>
            </a:r>
          </a:p>
          <a:p>
            <a:pPr lvl="2"/>
            <a:r>
              <a:rPr lang="pt-BR" dirty="0"/>
              <a:t>Terceiro nível</a:t>
            </a:r>
          </a:p>
          <a:p>
            <a:pPr lvl="3"/>
            <a:r>
              <a:rPr lang="pt-BR" dirty="0"/>
              <a:t>Quarto nível</a:t>
            </a:r>
          </a:p>
          <a:p>
            <a:pPr lvl="4"/>
            <a:r>
              <a:rPr lang="pt-BR" dirty="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58D50590-C4D5-452E-A59C-CC2DF794C3CE}" type="datetimeFigureOut">
              <a:rPr lang="en-US"/>
              <a:pPr>
                <a:defRPr/>
              </a:pPr>
              <a:t>10/19/2018</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9762AA4B-0EBD-479F-9856-E27D630FFF36}" type="slidenum">
              <a:rPr lang="en-US"/>
              <a:pPr>
                <a:defRPr/>
              </a:pPr>
              <a:t>‹nº›</a:t>
            </a:fld>
            <a:endParaRPr lang="en-US" dirty="0"/>
          </a:p>
        </p:txBody>
      </p:sp>
    </p:spTree>
    <p:extLst>
      <p:ext uri="{BB962C8B-B14F-4D97-AF65-F5344CB8AC3E}">
        <p14:creationId xmlns:p14="http://schemas.microsoft.com/office/powerpoint/2010/main" val="3363011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dirty="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2C7A5C51-FDE6-4B6B-AFFA-38B1773803D5}" type="datetimeFigureOut">
              <a:rPr lang="en-US"/>
              <a:pPr>
                <a:defRPr/>
              </a:pPr>
              <a:t>10/19/2018</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7A643A0C-D9A6-41DA-AE27-F8A34B9CB3A6}" type="slidenum">
              <a:rPr lang="en-US"/>
              <a:pPr>
                <a:defRPr/>
              </a:pPr>
              <a:t>‹nº›</a:t>
            </a:fld>
            <a:endParaRPr lang="en-US" dirty="0"/>
          </a:p>
        </p:txBody>
      </p:sp>
    </p:spTree>
    <p:extLst>
      <p:ext uri="{BB962C8B-B14F-4D97-AF65-F5344CB8AC3E}">
        <p14:creationId xmlns:p14="http://schemas.microsoft.com/office/powerpoint/2010/main" val="1111495514"/>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BF08DE6-8804-4254-9843-C6A2D081AFDC}" type="datetimeFigureOut">
              <a:rPr lang="en-US"/>
              <a:pPr>
                <a:defRPr/>
              </a:pPr>
              <a:t>10/19/2018</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F6116862-6400-4160-B138-3297CBC751B3}" type="slidenum">
              <a:rPr lang="en-US"/>
              <a:pPr>
                <a:defRPr/>
              </a:pPr>
              <a:t>‹nº›</a:t>
            </a:fld>
            <a:endParaRPr lang="en-US" dirty="0"/>
          </a:p>
        </p:txBody>
      </p:sp>
    </p:spTree>
    <p:extLst>
      <p:ext uri="{BB962C8B-B14F-4D97-AF65-F5344CB8AC3E}">
        <p14:creationId xmlns:p14="http://schemas.microsoft.com/office/powerpoint/2010/main" val="3695770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pt-BR" dirty="0"/>
              <a:t>Clique para editar o título mestre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dirty="0"/>
              <a:t>Editar estilos de texto Mestre</a:t>
            </a:r>
          </a:p>
          <a:p>
            <a:pPr lvl="1"/>
            <a:r>
              <a:rPr lang="pt-BR" dirty="0"/>
              <a:t>Segundo nível</a:t>
            </a:r>
          </a:p>
          <a:p>
            <a:pPr lvl="2"/>
            <a:r>
              <a:rPr lang="pt-BR" dirty="0"/>
              <a:t>Terceiro nível</a:t>
            </a:r>
          </a:p>
          <a:p>
            <a:pPr lvl="3"/>
            <a:r>
              <a:rPr lang="pt-BR" dirty="0"/>
              <a:t>Quarto nível</a:t>
            </a:r>
          </a:p>
          <a:p>
            <a:pPr lvl="4"/>
            <a:r>
              <a:rPr lang="pt-BR" dirty="0"/>
              <a:t>Quinto nível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dirty="0"/>
              <a:t>Editar estilos de texto Mestre</a:t>
            </a:r>
          </a:p>
        </p:txBody>
      </p:sp>
      <p:sp>
        <p:nvSpPr>
          <p:cNvPr id="5" name="Date Placeholder 3"/>
          <p:cNvSpPr>
            <a:spLocks noGrp="1"/>
          </p:cNvSpPr>
          <p:nvPr>
            <p:ph type="dt" sz="half" idx="10"/>
          </p:nvPr>
        </p:nvSpPr>
        <p:spPr/>
        <p:txBody>
          <a:bodyPr/>
          <a:lstStyle>
            <a:lvl1pPr>
              <a:defRPr/>
            </a:lvl1pPr>
          </a:lstStyle>
          <a:p>
            <a:pPr>
              <a:defRPr/>
            </a:pPr>
            <a:fld id="{7D6170ED-814E-494A-9ADA-155B8B5F3A61}" type="datetimeFigureOut">
              <a:rPr lang="en-US"/>
              <a:pPr>
                <a:defRPr/>
              </a:pPr>
              <a:t>10/19/2018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E0D1454-DF54-4F5F-AE72-CF9E24F2185C}" type="slidenum">
              <a:rPr lang="en-US"/>
              <a:pPr>
                <a:defRPr/>
              </a:pPr>
              <a:t>‹nº›</a:t>
            </a:fld>
            <a:endParaRPr lang="en-US" dirty="0"/>
          </a:p>
        </p:txBody>
      </p:sp>
    </p:spTree>
    <p:extLst>
      <p:ext uri="{BB962C8B-B14F-4D97-AF65-F5344CB8AC3E}">
        <p14:creationId xmlns:p14="http://schemas.microsoft.com/office/powerpoint/2010/main" val="1899910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pt-BR" dirty="0"/>
              <a:t>Clique para editar o título mestre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dirty="0"/>
              <a:t>Clique no ícone para adicionar uma imagem</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dirty="0"/>
              <a:t>Editar estilos de texto Mestre</a:t>
            </a:r>
          </a:p>
        </p:txBody>
      </p:sp>
      <p:sp>
        <p:nvSpPr>
          <p:cNvPr id="5" name="Date Placeholder 3"/>
          <p:cNvSpPr>
            <a:spLocks noGrp="1"/>
          </p:cNvSpPr>
          <p:nvPr>
            <p:ph type="dt" sz="half" idx="10"/>
          </p:nvPr>
        </p:nvSpPr>
        <p:spPr/>
        <p:txBody>
          <a:bodyPr/>
          <a:lstStyle>
            <a:lvl1pPr>
              <a:defRPr/>
            </a:lvl1pPr>
          </a:lstStyle>
          <a:p>
            <a:pPr>
              <a:defRPr/>
            </a:pPr>
            <a:fld id="{25408231-1AA1-4A2E-B046-4BB8F808D33E}" type="datetimeFigureOut">
              <a:rPr lang="en-US"/>
              <a:pPr>
                <a:defRPr/>
              </a:pPr>
              <a:t>10/19/2018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2F1C989-EDD8-4330-B024-5A7727D3A8BA}" type="slidenum">
              <a:rPr lang="en-US"/>
              <a:pPr>
                <a:defRPr/>
              </a:pPr>
              <a:t>‹nº›</a:t>
            </a:fld>
            <a:endParaRPr lang="en-US" dirty="0"/>
          </a:p>
        </p:txBody>
      </p:sp>
    </p:spTree>
    <p:extLst>
      <p:ext uri="{BB962C8B-B14F-4D97-AF65-F5344CB8AC3E}">
        <p14:creationId xmlns:p14="http://schemas.microsoft.com/office/powerpoint/2010/main" val="1972050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dirty="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dirty="0"/>
              <a:t>Editar estilos de texto Mestre</a:t>
            </a:r>
          </a:p>
          <a:p>
            <a:pPr lvl="1"/>
            <a:r>
              <a:rPr lang="pt-BR" dirty="0"/>
              <a:t>Segundo nível</a:t>
            </a:r>
          </a:p>
          <a:p>
            <a:pPr lvl="2"/>
            <a:r>
              <a:rPr lang="pt-BR" dirty="0"/>
              <a:t>Terceiro nível</a:t>
            </a:r>
          </a:p>
          <a:p>
            <a:pPr lvl="3"/>
            <a:r>
              <a:rPr lang="pt-BR" dirty="0"/>
              <a:t>Quarto nível</a:t>
            </a:r>
          </a:p>
          <a:p>
            <a:pPr lvl="4"/>
            <a:r>
              <a:rPr lang="pt-BR" dirty="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3F531AF-4ED8-433C-9C73-D39AE0E4FC77}" type="datetimeFigureOut">
              <a:rPr lang="en-US"/>
              <a:pPr>
                <a:defRPr/>
              </a:pPr>
              <a:t>10/19/2018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7E363B-59A1-4AD8-834B-D86146816773}" type="slidenum">
              <a:rPr lang="en-US"/>
              <a:pPr>
                <a:defRPr/>
              </a:pPr>
              <a:t>‹nº›</a:t>
            </a:fld>
            <a:endParaRPr lang="en-US" dirty="0"/>
          </a:p>
        </p:txBody>
      </p:sp>
    </p:spTree>
    <p:extLst>
      <p:ext uri="{BB962C8B-B14F-4D97-AF65-F5344CB8AC3E}">
        <p14:creationId xmlns:p14="http://schemas.microsoft.com/office/powerpoint/2010/main" val="421009139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pt-BR" dirty="0"/>
              <a:t>Clique para editar o título mestre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pt-BR" dirty="0"/>
              <a:t>Editar estilos de texto Mestre</a:t>
            </a:r>
          </a:p>
          <a:p>
            <a:pPr lvl="1"/>
            <a:r>
              <a:rPr lang="pt-BR" dirty="0"/>
              <a:t>Segundo nível</a:t>
            </a:r>
          </a:p>
          <a:p>
            <a:pPr lvl="2"/>
            <a:r>
              <a:rPr lang="pt-BR" dirty="0"/>
              <a:t>Terceiro nível</a:t>
            </a:r>
          </a:p>
          <a:p>
            <a:pPr lvl="3"/>
            <a:r>
              <a:rPr lang="pt-BR" dirty="0"/>
              <a:t>Quarto nível</a:t>
            </a:r>
          </a:p>
          <a:p>
            <a:pPr lvl="4"/>
            <a:r>
              <a:rPr lang="pt-BR" dirty="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712E5F0B-D9F0-43F3-92F5-E66A5C02FF16}" type="datetimeFigureOut">
              <a:rPr lang="en-US"/>
              <a:pPr>
                <a:defRPr/>
              </a:pPr>
              <a:t>10/19/2018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592FAAF-83D3-4506-80B9-8D20D51FD55E}" type="slidenum">
              <a:rPr lang="en-US"/>
              <a:pPr>
                <a:defRPr/>
              </a:pPr>
              <a:t>‹nº›</a:t>
            </a:fld>
            <a:endParaRPr lang="en-US" dirty="0"/>
          </a:p>
        </p:txBody>
      </p:sp>
    </p:spTree>
    <p:extLst>
      <p:ext uri="{BB962C8B-B14F-4D97-AF65-F5344CB8AC3E}">
        <p14:creationId xmlns:p14="http://schemas.microsoft.com/office/powerpoint/2010/main" val="780318653"/>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FDA2AD2-8B26-492D-95A6-2DB0F20EF263}" type="datetimeFigureOut">
              <a:rPr lang="en-US"/>
              <a:pPr>
                <a:defRPr/>
              </a:pPr>
              <a:t>10/19/2018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58AF6DC6-9D6A-41FF-B04B-152855B03FDF}"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rial" pitchFamily="34" charset="0"/>
        </a:defRPr>
      </a:lvl2pPr>
      <a:lvl3pPr algn="l" rtl="0" eaLnBrk="0" fontAlgn="base" hangingPunct="0">
        <a:lnSpc>
          <a:spcPct val="90000"/>
        </a:lnSpc>
        <a:spcBef>
          <a:spcPct val="0"/>
        </a:spcBef>
        <a:spcAft>
          <a:spcPct val="0"/>
        </a:spcAft>
        <a:defRPr sz="4400">
          <a:solidFill>
            <a:schemeClr val="tx1"/>
          </a:solidFill>
          <a:latin typeface="Arial" pitchFamily="34" charset="0"/>
        </a:defRPr>
      </a:lvl3pPr>
      <a:lvl4pPr algn="l" rtl="0" eaLnBrk="0" fontAlgn="base" hangingPunct="0">
        <a:lnSpc>
          <a:spcPct val="90000"/>
        </a:lnSpc>
        <a:spcBef>
          <a:spcPct val="0"/>
        </a:spcBef>
        <a:spcAft>
          <a:spcPct val="0"/>
        </a:spcAft>
        <a:defRPr sz="4400">
          <a:solidFill>
            <a:schemeClr val="tx1"/>
          </a:solidFill>
          <a:latin typeface="Arial" pitchFamily="34" charset="0"/>
        </a:defRPr>
      </a:lvl4pPr>
      <a:lvl5pPr algn="l" rtl="0" eaLnBrk="0" fontAlgn="base" hangingPunct="0">
        <a:lnSpc>
          <a:spcPct val="90000"/>
        </a:lnSpc>
        <a:spcBef>
          <a:spcPct val="0"/>
        </a:spcBef>
        <a:spcAft>
          <a:spcPct val="0"/>
        </a:spcAft>
        <a:defRPr sz="4400">
          <a:solidFill>
            <a:schemeClr val="tx1"/>
          </a:solidFill>
          <a:latin typeface="Arial" pitchFamily="34" charset="0"/>
        </a:defRPr>
      </a:lvl5pPr>
      <a:lvl6pPr marL="457200" algn="l" rtl="0" fontAlgn="base">
        <a:lnSpc>
          <a:spcPct val="90000"/>
        </a:lnSpc>
        <a:spcBef>
          <a:spcPct val="0"/>
        </a:spcBef>
        <a:spcAft>
          <a:spcPct val="0"/>
        </a:spcAft>
        <a:defRPr sz="4400">
          <a:solidFill>
            <a:schemeClr val="tx1"/>
          </a:solidFill>
          <a:latin typeface="Arial" pitchFamily="34" charset="0"/>
        </a:defRPr>
      </a:lvl6pPr>
      <a:lvl7pPr marL="914400" algn="l" rtl="0" fontAlgn="base">
        <a:lnSpc>
          <a:spcPct val="90000"/>
        </a:lnSpc>
        <a:spcBef>
          <a:spcPct val="0"/>
        </a:spcBef>
        <a:spcAft>
          <a:spcPct val="0"/>
        </a:spcAft>
        <a:defRPr sz="4400">
          <a:solidFill>
            <a:schemeClr val="tx1"/>
          </a:solidFill>
          <a:latin typeface="Arial" pitchFamily="34" charset="0"/>
        </a:defRPr>
      </a:lvl7pPr>
      <a:lvl8pPr marL="1371600" algn="l" rtl="0" fontAlgn="base">
        <a:lnSpc>
          <a:spcPct val="90000"/>
        </a:lnSpc>
        <a:spcBef>
          <a:spcPct val="0"/>
        </a:spcBef>
        <a:spcAft>
          <a:spcPct val="0"/>
        </a:spcAft>
        <a:defRPr sz="4400">
          <a:solidFill>
            <a:schemeClr val="tx1"/>
          </a:solidFill>
          <a:latin typeface="Arial" pitchFamily="34" charset="0"/>
        </a:defRPr>
      </a:lvl8pPr>
      <a:lvl9pPr marL="1828800" algn="l" rtl="0" fontAlgn="base">
        <a:lnSpc>
          <a:spcPct val="90000"/>
        </a:lnSpc>
        <a:spcBef>
          <a:spcPct val="0"/>
        </a:spcBef>
        <a:spcAft>
          <a:spcPct val="0"/>
        </a:spcAft>
        <a:defRPr sz="4400">
          <a:solidFill>
            <a:schemeClr val="tx1"/>
          </a:solidFill>
          <a:latin typeface="Arial" pitchFamily="34" charset="0"/>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png"/><Relationship Id="rId7"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www.ncbi.nlm.nih.gov/pubmed?linkname=pubmed_pubmed&amp;from_uid=30049729" TargetMode="External"/><Relationship Id="rId5" Type="http://schemas.openxmlformats.org/officeDocument/2006/relationships/hyperlink" Target="https://www.ncbi.nlm.nih.gov/pubmed/30049729" TargetMode="External"/><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mailto:pmargotto@gmail.com" TargetMode="Externa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ncbi.nlm.nih.gov/pubmed?linkname=pubmed_pubmed&amp;from_uid=20659938" TargetMode="External"/><Relationship Id="rId2" Type="http://schemas.openxmlformats.org/officeDocument/2006/relationships/hyperlink" Target="https://www.ncbi.nlm.nih.gov/pubmed/20659938" TargetMode="Externa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9.xml.rels><?xml version="1.0" encoding="UTF-8" standalone="yes"?>
<Relationships xmlns="http://schemas.openxmlformats.org/package/2006/relationships"><Relationship Id="rId3" Type="http://schemas.openxmlformats.org/officeDocument/2006/relationships/hyperlink" Target="https://www.ncbi.nlm.nih.gov/pubmed?linkname=pubmed_pubmed&amp;from_uid=24144716" TargetMode="External"/><Relationship Id="rId2" Type="http://schemas.openxmlformats.org/officeDocument/2006/relationships/hyperlink" Target="https://www.ncbi.nlm.nih.gov/pubmed/24144716"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ncbi.nlm.nih.gov/pubmed/26916176"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www.ncbi.nlm.nih.gov/pubmed/26465983" TargetMode="External"/><Relationship Id="rId2" Type="http://schemas.openxmlformats.org/officeDocument/2006/relationships/hyperlink" Target="https://www.ncbi.nlm.nih.gov/pubmed/26044104" TargetMode="External"/><Relationship Id="rId1" Type="http://schemas.openxmlformats.org/officeDocument/2006/relationships/slideLayout" Target="../slideLayouts/slideLayout2.xml"/><Relationship Id="rId4" Type="http://schemas.openxmlformats.org/officeDocument/2006/relationships/hyperlink" Target="https://www.ncbi.nlm.nih.gov/pubmed/27756156" TargetMode="External"/></Relationships>
</file>

<file path=ppt/slides/_rels/slide4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s://www.ncbi.nlm.nih.gov/pubmed/26351971"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s://www.ncbi.nlm.nih.gov/pubmed/26351971"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s://www.ncbi.nlm.nih.gov/pubmed?linkname=pubmed_pubmed&amp;from_uid=26416605" TargetMode="External"/><Relationship Id="rId2" Type="http://schemas.openxmlformats.org/officeDocument/2006/relationships/hyperlink" Target="https://www.ncbi.nlm.nih.gov/pubmed/26416605"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s://www.ncbi.nlm.nih.gov/pubmed?linkname=pubmed_pubmed&amp;from_uid=28165675" TargetMode="External"/><Relationship Id="rId2" Type="http://schemas.openxmlformats.org/officeDocument/2006/relationships/hyperlink" Target="https://www.ncbi.nlm.nih.gov/pubmed/28165675" TargetMode="External"/><Relationship Id="rId1" Type="http://schemas.openxmlformats.org/officeDocument/2006/relationships/slideLayout" Target="../slideLayouts/slideLayout2.xml"/><Relationship Id="rId5" Type="http://schemas.openxmlformats.org/officeDocument/2006/relationships/hyperlink" Target="https://www.ncbi.nlm.nih.gov/pubmed/26351971" TargetMode="External"/><Relationship Id="rId4" Type="http://schemas.openxmlformats.org/officeDocument/2006/relationships/hyperlink" Target="https://www.ncbi.nlm.nih.gov/pubmed/18426851" TargetMode="External"/></Relationships>
</file>

<file path=ppt/slides/_rels/slide5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hyperlink" Target="https://www.ncbi.nlm.nih.gov/pubmed/28202108" TargetMode="Externa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hyperlink" Target="https://www.ncbi.nlm.nih.gov/pubmed?linkname=pubmed_pubmed&amp;from_uid=28723887" TargetMode="External"/><Relationship Id="rId2" Type="http://schemas.openxmlformats.org/officeDocument/2006/relationships/hyperlink" Target="https://www.ncbi.nlm.nih.gov/pubmed/28723887"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6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dirty="0"/>
          </a:p>
        </p:txBody>
      </p:sp>
      <p:pic>
        <p:nvPicPr>
          <p:cNvPr id="5" name="Picture 6"/>
          <p:cNvPicPr>
            <a:picLocks noChangeAspect="1" noChangeArrowheads="1"/>
          </p:cNvPicPr>
          <p:nvPr/>
        </p:nvPicPr>
        <p:blipFill>
          <a:blip r:embed="rId3"/>
          <a:srcRect/>
          <a:stretch>
            <a:fillRect/>
          </a:stretch>
        </p:blipFill>
        <p:spPr bwMode="auto">
          <a:xfrm>
            <a:off x="5108575" y="5251450"/>
            <a:ext cx="2660650" cy="457200"/>
          </a:xfrm>
          <a:prstGeom prst="rect">
            <a:avLst/>
          </a:prstGeom>
          <a:ln>
            <a:noFill/>
          </a:ln>
          <a:effectLst>
            <a:outerShdw blurRad="292100" dist="139700" dir="2700000" algn="tl" rotWithShape="0">
              <a:srgbClr val="333333">
                <a:alpha val="65000"/>
              </a:srgbClr>
            </a:outerShdw>
          </a:effec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dirty="0"/>
          </a:p>
        </p:txBody>
      </p:sp>
      <p:sp>
        <p:nvSpPr>
          <p:cNvPr id="2053" name="Subtítulo 2"/>
          <p:cNvSpPr txBox="1">
            <a:spLocks/>
          </p:cNvSpPr>
          <p:nvPr/>
        </p:nvSpPr>
        <p:spPr bwMode="auto">
          <a:xfrm>
            <a:off x="1408113" y="3205163"/>
            <a:ext cx="9526587"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defTabSz="914400" eaLnBrk="1" hangingPunct="1">
              <a:lnSpc>
                <a:spcPct val="110000"/>
              </a:lnSpc>
              <a:spcBef>
                <a:spcPts val="1000"/>
              </a:spcBef>
              <a:buFont typeface="Arial" pitchFamily="34" charset="0"/>
              <a:buNone/>
            </a:pPr>
            <a:r>
              <a:rPr lang="pt-BR" sz="2000"/>
              <a:t>Apresentação: Christian de Magalhães, Juliano Toledo e Talita Palonne. </a:t>
            </a:r>
          </a:p>
          <a:p>
            <a:pPr defTabSz="914400" eaLnBrk="1" hangingPunct="1">
              <a:lnSpc>
                <a:spcPct val="110000"/>
              </a:lnSpc>
              <a:spcBef>
                <a:spcPts val="1000"/>
              </a:spcBef>
              <a:buFont typeface="Arial" pitchFamily="34" charset="0"/>
              <a:buNone/>
            </a:pPr>
            <a:r>
              <a:rPr lang="pt-BR" altLang="en-US" sz="2000"/>
              <a:t>       Coordenação: Paulo R. Margotto.</a:t>
            </a:r>
          </a:p>
          <a:p>
            <a:pPr defTabSz="914400" eaLnBrk="1" hangingPunct="1">
              <a:lnSpc>
                <a:spcPct val="110000"/>
              </a:lnSpc>
              <a:spcBef>
                <a:spcPts val="1000"/>
              </a:spcBef>
              <a:buFont typeface="Arial" pitchFamily="34" charset="0"/>
              <a:buNone/>
            </a:pPr>
            <a:r>
              <a:rPr lang="pt-BR" altLang="en-US" sz="2000"/>
              <a:t>      </a:t>
            </a:r>
            <a:r>
              <a:rPr lang="pt-BR" altLang="en-US" sz="2000">
                <a:hlinkClick r:id="rId4"/>
              </a:rPr>
              <a:t>www.paulomargotto.com.br</a:t>
            </a:r>
            <a:endParaRPr lang="pt-BR" altLang="en-US" sz="2000"/>
          </a:p>
          <a:p>
            <a:pPr defTabSz="914400" eaLnBrk="1" hangingPunct="1">
              <a:lnSpc>
                <a:spcPct val="110000"/>
              </a:lnSpc>
              <a:spcBef>
                <a:spcPts val="1000"/>
              </a:spcBef>
              <a:buFont typeface="Arial" pitchFamily="34" charset="0"/>
              <a:buNone/>
            </a:pPr>
            <a:r>
              <a:rPr lang="pt-BR" altLang="en-US" sz="2000"/>
              <a:t>       Brasília, 20 de outubro de 2018</a:t>
            </a:r>
          </a:p>
          <a:p>
            <a:pPr algn="l" defTabSz="914400" eaLnBrk="1" hangingPunct="1">
              <a:lnSpc>
                <a:spcPct val="110000"/>
              </a:lnSpc>
              <a:spcBef>
                <a:spcPts val="1000"/>
              </a:spcBef>
              <a:buFont typeface="Arial" pitchFamily="34" charset="0"/>
              <a:buNone/>
            </a:pPr>
            <a:endParaRPr lang="pt-BR" altLang="en-US" sz="2000"/>
          </a:p>
          <a:p>
            <a:pPr defTabSz="914400" eaLnBrk="1" hangingPunct="1">
              <a:lnSpc>
                <a:spcPct val="90000"/>
              </a:lnSpc>
              <a:spcBef>
                <a:spcPts val="1000"/>
              </a:spcBef>
              <a:buFont typeface="Arial" pitchFamily="34" charset="0"/>
              <a:buChar char="•"/>
            </a:pPr>
            <a:endParaRPr lang="pt-BR" sz="2800"/>
          </a:p>
        </p:txBody>
      </p:sp>
      <p:sp>
        <p:nvSpPr>
          <p:cNvPr id="12" name="Título 1"/>
          <p:cNvSpPr txBox="1">
            <a:spLocks/>
          </p:cNvSpPr>
          <p:nvPr/>
        </p:nvSpPr>
        <p:spPr>
          <a:xfrm>
            <a:off x="758825" y="633413"/>
            <a:ext cx="10923588" cy="823912"/>
          </a:xfrm>
          <a:prstGeom prst="rect">
            <a:avLst/>
          </a:prstGeom>
        </p:spPr>
        <p:txBody>
          <a:bodyPr anchor="ctr"/>
          <a:lstStyle>
            <a:lvl1pPr algn="l">
              <a:defRPr>
                <a:solidFill>
                  <a:schemeClr val="tx1"/>
                </a:solidFill>
                <a:latin typeface="Arial" pitchFamily="34" charset="0"/>
              </a:defRPr>
            </a:lvl1pPr>
            <a:lvl2pPr marL="742950" indent="-285750" algn="l">
              <a:defRPr>
                <a:solidFill>
                  <a:schemeClr val="tx1"/>
                </a:solidFill>
                <a:latin typeface="Arial" pitchFamily="34" charset="0"/>
              </a:defRPr>
            </a:lvl2pPr>
            <a:lvl3pPr marL="1143000" indent="-228600" algn="l">
              <a:defRPr>
                <a:solidFill>
                  <a:schemeClr val="tx1"/>
                </a:solidFill>
                <a:latin typeface="Arial" pitchFamily="34" charset="0"/>
              </a:defRPr>
            </a:lvl3pPr>
            <a:lvl4pPr marL="1600200" indent="-228600" algn="l">
              <a:defRPr>
                <a:solidFill>
                  <a:schemeClr val="tx1"/>
                </a:solidFill>
                <a:latin typeface="Arial" pitchFamily="34" charset="0"/>
              </a:defRPr>
            </a:lvl4pPr>
            <a:lvl5pPr marL="2057400" indent="-228600" algn="l">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defTabSz="914400">
              <a:lnSpc>
                <a:spcPct val="120000"/>
              </a:lnSpc>
              <a:defRPr/>
            </a:pPr>
            <a:r>
              <a:rPr lang="pt-BR" sz="1200" smtClean="0"/>
              <a:t/>
            </a:r>
            <a:br>
              <a:rPr lang="pt-BR" sz="1200" smtClean="0"/>
            </a:br>
            <a:r>
              <a:rPr lang="pt-BR" sz="2400" b="1" smtClean="0">
                <a:solidFill>
                  <a:srgbClr val="000099"/>
                </a:solidFill>
              </a:rPr>
              <a:t>Nebulização de surfactante para reduzir a gravidade do desconforto respiratório: um estudo controlado, cego, randomizado.</a:t>
            </a:r>
          </a:p>
          <a:p>
            <a:pPr defTabSz="914400">
              <a:lnSpc>
                <a:spcPct val="120000"/>
              </a:lnSpc>
              <a:defRPr/>
            </a:pPr>
            <a:endParaRPr lang="pt-BR" sz="2400" b="1" smtClean="0">
              <a:solidFill>
                <a:srgbClr val="000099"/>
              </a:solidFill>
              <a:effectLst>
                <a:outerShdw blurRad="38100" dist="38100" dir="2700000" algn="tl">
                  <a:srgbClr val="000000"/>
                </a:outerShdw>
              </a:effectLst>
            </a:endParaRPr>
          </a:p>
        </p:txBody>
      </p:sp>
      <p:sp>
        <p:nvSpPr>
          <p:cNvPr id="2055" name="Rectangle 10"/>
          <p:cNvSpPr>
            <a:spLocks noChangeArrowheads="1"/>
          </p:cNvSpPr>
          <p:nvPr/>
        </p:nvSpPr>
        <p:spPr bwMode="auto">
          <a:xfrm>
            <a:off x="193675" y="1652588"/>
            <a:ext cx="11841163"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r>
              <a:rPr lang="en-US" sz="1400">
                <a:hlinkClick r:id="rId5"/>
              </a:rPr>
              <a:t>Nebulised surfactant to reduce severity of respiratory distress: a blinded, parallel, randomised controlled trial.</a:t>
            </a:r>
            <a:endParaRPr lang="en-US" sz="1400"/>
          </a:p>
          <a:p>
            <a:r>
              <a:rPr lang="en-US" sz="1400"/>
              <a:t>Minocchieri S, Berry CA, Pillow JJ; CureNeb Study Team.Arch Dis Child Fetal Neonatal Ed. 2018 Jul 26. pii: fetalneonatal-2018-315051. doi: 10.1136/archdischild-2018-315051. [Epub ahead of print].PMID:</a:t>
            </a:r>
          </a:p>
          <a:p>
            <a:pPr lvl="1"/>
            <a:r>
              <a:rPr lang="en-US" sz="1400"/>
              <a:t> 30049729.</a:t>
            </a:r>
            <a:r>
              <a:rPr lang="en-US" sz="1400" u="sng">
                <a:hlinkClick r:id="rId6"/>
              </a:rPr>
              <a:t>Similar articles</a:t>
            </a:r>
            <a:endParaRPr lang="en-US" sz="1400" u="sng"/>
          </a:p>
        </p:txBody>
      </p:sp>
      <p:sp>
        <p:nvSpPr>
          <p:cNvPr id="2056" name="Text Box 12"/>
          <p:cNvSpPr txBox="1">
            <a:spLocks noChangeArrowheads="1"/>
          </p:cNvSpPr>
          <p:nvPr/>
        </p:nvSpPr>
        <p:spPr bwMode="auto">
          <a:xfrm>
            <a:off x="1338263" y="2530475"/>
            <a:ext cx="1045368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defTabSz="914400" eaLnBrk="1" hangingPunct="1"/>
            <a:r>
              <a:rPr lang="pt-BR"/>
              <a:t>Internato (6ª Serie) em Neonatologia  da Faculdade de Medicina da Universidade Católica de Brasília</a:t>
            </a:r>
          </a:p>
          <a:p>
            <a:pPr defTabSz="914400" eaLnBrk="1" hangingPunct="1"/>
            <a:r>
              <a:rPr lang="pt-BR"/>
              <a:t>Unidade de Neonatologia do HMIB/SES/DF</a:t>
            </a:r>
          </a:p>
        </p:txBody>
      </p:sp>
      <p:pic>
        <p:nvPicPr>
          <p:cNvPr id="2057" name="Picture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3751263"/>
            <a:ext cx="4289425" cy="2446337"/>
          </a:xfrm>
          <a:prstGeom prst="rect">
            <a:avLst/>
          </a:prstGeom>
          <a:noFill/>
          <a:ln w="76200">
            <a:solidFill>
              <a:srgbClr val="0000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8" name="Picture 12"/>
          <p:cNvPicPr>
            <a:picLocks noChangeAspect="1" noChangeArrowheads="1"/>
          </p:cNvPicPr>
          <p:nvPr/>
        </p:nvPicPr>
        <p:blipFill>
          <a:blip r:embed="rId8">
            <a:lum bright="-12000" contrast="12000"/>
            <a:extLst>
              <a:ext uri="{28A0092B-C50C-407E-A947-70E740481C1C}">
                <a14:useLocalDpi xmlns:a14="http://schemas.microsoft.com/office/drawing/2010/main" val="0"/>
              </a:ext>
            </a:extLst>
          </a:blip>
          <a:srcRect/>
          <a:stretch>
            <a:fillRect/>
          </a:stretch>
        </p:blipFill>
        <p:spPr bwMode="auto">
          <a:xfrm>
            <a:off x="8528050" y="3879850"/>
            <a:ext cx="366395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3075" name="Título 1"/>
          <p:cNvSpPr>
            <a:spLocks noGrp="1"/>
          </p:cNvSpPr>
          <p:nvPr>
            <p:ph type="title"/>
          </p:nvPr>
        </p:nvSpPr>
        <p:spPr/>
        <p:txBody>
          <a:bodyPr/>
          <a:lstStyle/>
          <a:p>
            <a:pPr eaLnBrk="1" hangingPunct="1"/>
            <a:r>
              <a:rPr lang="pt-BR" smtClean="0">
                <a:cs typeface="Arial" pitchFamily="34" charset="0"/>
              </a:rPr>
              <a:t>Introdução</a:t>
            </a:r>
          </a:p>
        </p:txBody>
      </p:sp>
      <p:sp>
        <p:nvSpPr>
          <p:cNvPr id="3076" name="Espaço Reservado para Conteúdo 2"/>
          <p:cNvSpPr>
            <a:spLocks noGrp="1"/>
          </p:cNvSpPr>
          <p:nvPr>
            <p:ph idx="1"/>
          </p:nvPr>
        </p:nvSpPr>
        <p:spPr/>
        <p:txBody>
          <a:bodyPr/>
          <a:lstStyle/>
          <a:p>
            <a:pPr marL="0" indent="0" algn="just" eaLnBrk="1" hangingPunct="1">
              <a:lnSpc>
                <a:spcPct val="100000"/>
              </a:lnSpc>
              <a:buFont typeface="Arial" pitchFamily="34" charset="0"/>
              <a:buNone/>
            </a:pPr>
            <a:r>
              <a:rPr lang="pt-BR" sz="1800" b="1" smtClean="0"/>
              <a:t>Objetivo:  </a:t>
            </a:r>
            <a:r>
              <a:rPr lang="pt-BR" sz="1800" smtClean="0"/>
              <a:t>Avaliar se o surfactante nebulizado reduz a necessidade de intubação em recém-nascidos prematuros com desconforto respiratório, tratados com pressão positiva contínua nas vias aéreas (nCPAP).</a:t>
            </a:r>
          </a:p>
          <a:p>
            <a:pPr marL="0" indent="0" algn="just" eaLnBrk="1" hangingPunct="1">
              <a:lnSpc>
                <a:spcPct val="100000"/>
              </a:lnSpc>
              <a:buFont typeface="Arial" pitchFamily="34" charset="0"/>
              <a:buNone/>
            </a:pPr>
            <a:endParaRPr lang="pt-BR" sz="1800" smtClean="0"/>
          </a:p>
          <a:p>
            <a:pPr marL="0" indent="0" algn="just" eaLnBrk="1" hangingPunct="1">
              <a:lnSpc>
                <a:spcPct val="100000"/>
              </a:lnSpc>
              <a:buFont typeface="Arial" pitchFamily="34" charset="0"/>
              <a:buNone/>
            </a:pPr>
            <a:r>
              <a:rPr lang="pt-BR" sz="1800" b="1" smtClean="0"/>
              <a:t>Desenho de estudo:</a:t>
            </a:r>
            <a:r>
              <a:rPr lang="pt-BR" sz="1800" smtClean="0"/>
              <a:t>  Duplo controle cego, paralelo, estratificado, randomizado.</a:t>
            </a:r>
          </a:p>
          <a:p>
            <a:pPr marL="0" indent="0" algn="just" eaLnBrk="1" hangingPunct="1">
              <a:lnSpc>
                <a:spcPct val="100000"/>
              </a:lnSpc>
              <a:buFont typeface="Arial" pitchFamily="34" charset="0"/>
              <a:buNone/>
            </a:pPr>
            <a:endParaRPr lang="pt-BR" sz="1800" smtClean="0"/>
          </a:p>
          <a:p>
            <a:pPr marL="0" indent="0" algn="just" eaLnBrk="1" hangingPunct="1">
              <a:lnSpc>
                <a:spcPct val="100000"/>
              </a:lnSpc>
              <a:buFont typeface="Arial" pitchFamily="34" charset="0"/>
              <a:buNone/>
            </a:pPr>
            <a:r>
              <a:rPr lang="pt-BR" sz="1800" b="1" smtClean="0"/>
              <a:t>Local:  </a:t>
            </a:r>
            <a:r>
              <a:rPr lang="pt-BR" sz="1800" smtClean="0"/>
              <a:t>Unidade neonatal terciária, na Austrália Ocidental.</a:t>
            </a:r>
          </a:p>
          <a:p>
            <a:pPr marL="0" indent="0" algn="just" eaLnBrk="1" hangingPunct="1">
              <a:lnSpc>
                <a:spcPct val="100000"/>
              </a:lnSpc>
              <a:buFont typeface="Arial" pitchFamily="34" charset="0"/>
              <a:buNone/>
            </a:pPr>
            <a:endParaRPr lang="pt-BR" sz="1800" smtClean="0"/>
          </a:p>
          <a:p>
            <a:pPr marL="0" indent="0" algn="just" eaLnBrk="1" hangingPunct="1">
              <a:lnSpc>
                <a:spcPct val="100000"/>
              </a:lnSpc>
              <a:buFont typeface="Arial" pitchFamily="34" charset="0"/>
              <a:buNone/>
            </a:pPr>
            <a:r>
              <a:rPr lang="pt-BR" sz="1800" b="1" smtClean="0"/>
              <a:t>Amostra: </a:t>
            </a:r>
            <a:r>
              <a:rPr lang="pt-BR" sz="1800" smtClean="0"/>
              <a:t>Prematuros (idade gestacional entre 29–33 semanas e 6 dias) com menos de 4 horas de vida, necessitando de 22% a 30% de oxigênio suplementar, com autorização por escrito dos pais.</a:t>
            </a:r>
            <a:endParaRPr lang="pt-PT" sz="1800" smtClean="0"/>
          </a:p>
        </p:txBody>
      </p:sp>
      <p:pic>
        <p:nvPicPr>
          <p:cNvPr id="307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4099" name="Título 1"/>
          <p:cNvSpPr>
            <a:spLocks noGrp="1"/>
          </p:cNvSpPr>
          <p:nvPr>
            <p:ph type="title"/>
          </p:nvPr>
        </p:nvSpPr>
        <p:spPr/>
        <p:txBody>
          <a:bodyPr/>
          <a:lstStyle/>
          <a:p>
            <a:pPr eaLnBrk="1" hangingPunct="1"/>
            <a:r>
              <a:rPr lang="pt-BR" smtClean="0">
                <a:cs typeface="Arial" pitchFamily="34" charset="0"/>
              </a:rPr>
              <a:t>Introdução</a:t>
            </a:r>
          </a:p>
        </p:txBody>
      </p:sp>
      <p:sp>
        <p:nvSpPr>
          <p:cNvPr id="4100" name="Espaço Reservado para Conteúdo 2"/>
          <p:cNvSpPr>
            <a:spLocks noGrp="1"/>
          </p:cNvSpPr>
          <p:nvPr>
            <p:ph idx="1"/>
          </p:nvPr>
        </p:nvSpPr>
        <p:spPr>
          <a:xfrm>
            <a:off x="828675" y="1817688"/>
            <a:ext cx="10515600" cy="4351337"/>
          </a:xfrm>
          <a:ln w="57150">
            <a:solidFill>
              <a:srgbClr val="FF00FF"/>
            </a:solidFill>
            <a:miter lim="800000"/>
            <a:headEnd/>
            <a:tailEnd/>
          </a:ln>
        </p:spPr>
        <p:txBody>
          <a:bodyPr/>
          <a:lstStyle/>
          <a:p>
            <a:pPr marL="0" indent="0" algn="just" eaLnBrk="1" hangingPunct="1">
              <a:buFont typeface="Arial" pitchFamily="34" charset="0"/>
              <a:buNone/>
            </a:pPr>
            <a:r>
              <a:rPr lang="pt-BR" sz="1800" smtClean="0"/>
              <a:t>                                           </a:t>
            </a:r>
            <a:r>
              <a:rPr lang="pt-BR" sz="1800" b="1" smtClean="0">
                <a:solidFill>
                  <a:srgbClr val="000099"/>
                </a:solidFill>
              </a:rPr>
              <a:t>O que já se sabe sobre o assunto</a:t>
            </a:r>
          </a:p>
          <a:p>
            <a:pPr marL="0" indent="0" algn="just" eaLnBrk="1" hangingPunct="1"/>
            <a:r>
              <a:rPr lang="pt-BR" sz="1800" smtClean="0"/>
              <a:t>A terapia de reposição de surfactante reduz a gravidade do desconforto respiratório em prematuros recém-nascidos.</a:t>
            </a:r>
          </a:p>
          <a:p>
            <a:pPr marL="0" indent="0" algn="just" eaLnBrk="1" hangingPunct="1"/>
            <a:r>
              <a:rPr lang="pt-PT" sz="1800" smtClean="0"/>
              <a:t>A administração de surfactante exógeno exige via traqueal, em </a:t>
            </a:r>
            <a:r>
              <a:rPr lang="pt-PT" sz="1800" i="1" smtClean="0"/>
              <a:t>bolus </a:t>
            </a:r>
            <a:r>
              <a:rPr lang="pt-PT" sz="1800" smtClean="0"/>
              <a:t>fornecido por meio de uma máscara laríngea, tubo traqueal, ou tubo de alimentação.</a:t>
            </a:r>
            <a:endParaRPr lang="pt-PT" sz="1800" b="1" smtClean="0"/>
          </a:p>
          <a:p>
            <a:pPr marL="0" indent="0" algn="just" eaLnBrk="1" hangingPunct="1"/>
            <a:endParaRPr lang="pt-PT" sz="1800" smtClean="0"/>
          </a:p>
          <a:p>
            <a:pPr marL="0" indent="0" algn="just" eaLnBrk="1" hangingPunct="1">
              <a:buFont typeface="Arial" pitchFamily="34" charset="0"/>
              <a:buNone/>
            </a:pPr>
            <a:r>
              <a:rPr lang="pt-PT" sz="1800" b="1" smtClean="0"/>
              <a:t>                                               </a:t>
            </a:r>
            <a:r>
              <a:rPr lang="pt-PT" sz="1800" b="1" smtClean="0">
                <a:solidFill>
                  <a:srgbClr val="000099"/>
                </a:solidFill>
              </a:rPr>
              <a:t>O que esse estudo acrescenta</a:t>
            </a:r>
          </a:p>
          <a:p>
            <a:pPr marL="0" indent="0" algn="just" eaLnBrk="1" hangingPunct="1"/>
            <a:r>
              <a:rPr lang="pt-PT" sz="1800" smtClean="0"/>
              <a:t>A primeira evidência de sucesso em reposição de surfactante nebulizado em prematuros com a síndrome de desconforto respiratório.</a:t>
            </a:r>
          </a:p>
          <a:p>
            <a:pPr marL="0" indent="0" algn="just" eaLnBrk="1" hangingPunct="1"/>
            <a:r>
              <a:rPr lang="pt-PT" sz="1800" smtClean="0"/>
              <a:t>Surfactante nebulizado precocemente em neonatos podem reduzir a necessidade de intubação em casos de SDR leve.</a:t>
            </a:r>
          </a:p>
          <a:p>
            <a:pPr marL="0" indent="0" algn="just" eaLnBrk="1" hangingPunct="1"/>
            <a:r>
              <a:rPr lang="pt-PT" sz="1800" smtClean="0"/>
              <a:t>Esses achados exigem confirmação em maiores estudos.</a:t>
            </a:r>
            <a:endParaRPr lang="pt-PT" sz="1800" b="1" smtClean="0"/>
          </a:p>
        </p:txBody>
      </p:sp>
      <p:pic>
        <p:nvPicPr>
          <p:cNvPr id="410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5123" name="Título 1"/>
          <p:cNvSpPr>
            <a:spLocks noGrp="1"/>
          </p:cNvSpPr>
          <p:nvPr>
            <p:ph type="title"/>
          </p:nvPr>
        </p:nvSpPr>
        <p:spPr/>
        <p:txBody>
          <a:bodyPr/>
          <a:lstStyle/>
          <a:p>
            <a:pPr eaLnBrk="1" hangingPunct="1"/>
            <a:r>
              <a:rPr lang="pt-BR" smtClean="0">
                <a:cs typeface="Arial" pitchFamily="34" charset="0"/>
              </a:rPr>
              <a:t>Introdução</a:t>
            </a:r>
          </a:p>
        </p:txBody>
      </p:sp>
      <p:sp>
        <p:nvSpPr>
          <p:cNvPr id="5124" name="Espaço Reservado para Conteúdo 2"/>
          <p:cNvSpPr>
            <a:spLocks noGrp="1"/>
          </p:cNvSpPr>
          <p:nvPr>
            <p:ph idx="1"/>
          </p:nvPr>
        </p:nvSpPr>
        <p:spPr/>
        <p:txBody>
          <a:bodyPr/>
          <a:lstStyle/>
          <a:p>
            <a:pPr marL="0" indent="0" algn="ctr" eaLnBrk="1" hangingPunct="1">
              <a:lnSpc>
                <a:spcPct val="100000"/>
              </a:lnSpc>
              <a:buFont typeface="Arial" pitchFamily="34" charset="0"/>
              <a:buNone/>
            </a:pPr>
            <a:r>
              <a:rPr lang="pt-BR" sz="1800" b="1" smtClean="0">
                <a:solidFill>
                  <a:srgbClr val="000099"/>
                </a:solidFill>
              </a:rPr>
              <a:t>O tratamento não invasivo da síndrome do desconforto respiratório neonatal (SDR) , com pressão positiva contínua nas vias aéreas nasais (nCPAP) vem aumentando</a:t>
            </a:r>
            <a:r>
              <a:rPr lang="pt-BR" sz="1800" b="1" smtClean="0"/>
              <a:t>. </a:t>
            </a:r>
          </a:p>
          <a:p>
            <a:pPr marL="0" indent="0" algn="ctr" eaLnBrk="1" hangingPunct="1">
              <a:lnSpc>
                <a:spcPct val="100000"/>
              </a:lnSpc>
              <a:buFont typeface="Arial" pitchFamily="34" charset="0"/>
              <a:buNone/>
            </a:pPr>
            <a:endParaRPr lang="pt-BR" sz="1800" b="1" smtClean="0"/>
          </a:p>
          <a:p>
            <a:pPr marL="0" indent="0" algn="just" eaLnBrk="1" hangingPunct="1">
              <a:lnSpc>
                <a:spcPct val="100000"/>
              </a:lnSpc>
            </a:pPr>
            <a:r>
              <a:rPr lang="pt-PT" sz="1800" smtClean="0"/>
              <a:t>O agravamento do quadro gera a necessidade de intubação tardia e terapia com surfactante em </a:t>
            </a:r>
            <a:r>
              <a:rPr lang="pt-PT" sz="1800" i="1" smtClean="0"/>
              <a:t>bolus</a:t>
            </a:r>
            <a:r>
              <a:rPr lang="pt-PT" sz="1800" smtClean="0"/>
              <a:t>. A liberação tardia do surfactante pode causar atelectasia por trauma, aumentando a gravidade da doença e prolongamento do suporte mecânico. </a:t>
            </a:r>
          </a:p>
          <a:p>
            <a:pPr marL="0" indent="0" algn="just" eaLnBrk="1" hangingPunct="1">
              <a:lnSpc>
                <a:spcPct val="100000"/>
              </a:lnSpc>
            </a:pPr>
            <a:r>
              <a:rPr lang="pt-PT" sz="1800" smtClean="0"/>
              <a:t>A intubação traqueal para realização de sulfactante em </a:t>
            </a:r>
            <a:r>
              <a:rPr lang="pt-PT" sz="1800" i="1" smtClean="0"/>
              <a:t>bolus</a:t>
            </a:r>
            <a:r>
              <a:rPr lang="pt-PT" sz="1800" smtClean="0"/>
              <a:t> reduz a atelectasia por trauma, (1-4) mas está associada a instabilidade cardiovascular. (5-8)</a:t>
            </a:r>
          </a:p>
          <a:p>
            <a:pPr marL="0" indent="0" algn="just" eaLnBrk="1" hangingPunct="1">
              <a:lnSpc>
                <a:spcPct val="100000"/>
              </a:lnSpc>
            </a:pPr>
            <a:r>
              <a:rPr lang="pt-PT" sz="1800" smtClean="0"/>
              <a:t>A nebulização do surfactante oferece uma abordagem alternativa, não invasiva, de tratamento. (9-10) </a:t>
            </a:r>
          </a:p>
          <a:p>
            <a:pPr marL="0" indent="0" eaLnBrk="1" hangingPunct="1"/>
            <a:r>
              <a:rPr lang="pt-BR" sz="1800" smtClean="0"/>
              <a:t>Em animais com deficiência de surfactante,o surfactante nebulizado reduz a freqüência de efeitos hemodinâmicos adversos em comparação com a instilação em</a:t>
            </a:r>
            <a:r>
              <a:rPr lang="pt-BR" sz="1800" i="1" smtClean="0"/>
              <a:t> bolus</a:t>
            </a:r>
            <a:r>
              <a:rPr lang="pt-BR" sz="1800" smtClean="0"/>
              <a:t> do surfactante e melhora a homogeneidade da distribuição de surfactante, (7 11 12) complacência pulmonar e índice de eficiência de ventilação e oxigenação.(13)</a:t>
            </a:r>
            <a:endParaRPr lang="pt-PT" sz="1800" smtClean="0"/>
          </a:p>
          <a:p>
            <a:pPr marL="0" indent="0" algn="just" eaLnBrk="1" hangingPunct="1">
              <a:lnSpc>
                <a:spcPct val="100000"/>
              </a:lnSpc>
            </a:pPr>
            <a:endParaRPr lang="pt-BR" sz="1800" smtClean="0"/>
          </a:p>
        </p:txBody>
      </p:sp>
      <p:pic>
        <p:nvPicPr>
          <p:cNvPr id="512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6147" name="Título 1"/>
          <p:cNvSpPr>
            <a:spLocks noGrp="1"/>
          </p:cNvSpPr>
          <p:nvPr>
            <p:ph type="title"/>
          </p:nvPr>
        </p:nvSpPr>
        <p:spPr/>
        <p:txBody>
          <a:bodyPr/>
          <a:lstStyle/>
          <a:p>
            <a:pPr eaLnBrk="1" hangingPunct="1"/>
            <a:r>
              <a:rPr lang="pt-BR" smtClean="0">
                <a:cs typeface="Arial" pitchFamily="34" charset="0"/>
              </a:rPr>
              <a:t>Introdução</a:t>
            </a:r>
          </a:p>
        </p:txBody>
      </p:sp>
      <p:sp>
        <p:nvSpPr>
          <p:cNvPr id="6148" name="Espaço Reservado para Conteúdo 2"/>
          <p:cNvSpPr>
            <a:spLocks noGrp="1"/>
          </p:cNvSpPr>
          <p:nvPr>
            <p:ph idx="1"/>
          </p:nvPr>
        </p:nvSpPr>
        <p:spPr/>
        <p:txBody>
          <a:bodyPr/>
          <a:lstStyle/>
          <a:p>
            <a:pPr marL="0" indent="0" algn="ctr" eaLnBrk="1" hangingPunct="1">
              <a:lnSpc>
                <a:spcPct val="100000"/>
              </a:lnSpc>
              <a:buFont typeface="Arial" pitchFamily="34" charset="0"/>
              <a:buNone/>
            </a:pPr>
            <a:r>
              <a:rPr lang="pt-BR" sz="1800" b="1" smtClean="0"/>
              <a:t>O surfactante nebulizado, afim de reduzir a gravidade do desconforto respiratório neonatal, em bebês não ventilados foi descrito em 1964. (14) </a:t>
            </a:r>
          </a:p>
          <a:p>
            <a:pPr marL="0" indent="0" algn="ctr" eaLnBrk="1" hangingPunct="1">
              <a:lnSpc>
                <a:spcPct val="100000"/>
              </a:lnSpc>
              <a:buFont typeface="Arial" pitchFamily="34" charset="0"/>
              <a:buNone/>
            </a:pPr>
            <a:endParaRPr lang="pt-BR" sz="1800" b="1" smtClean="0"/>
          </a:p>
          <a:p>
            <a:pPr marL="0" indent="0" algn="just" eaLnBrk="1" hangingPunct="1">
              <a:lnSpc>
                <a:spcPct val="100000"/>
              </a:lnSpc>
            </a:pPr>
            <a:r>
              <a:rPr lang="pt-BR" sz="1800" smtClean="0"/>
              <a:t>Três de quatro estudos subsequentes usaram nebulização a jato, (15-18) uma técnica ineficiente devido à entrada de ar. (19) </a:t>
            </a:r>
          </a:p>
          <a:p>
            <a:pPr marL="0" indent="0" algn="just" eaLnBrk="1" hangingPunct="1">
              <a:lnSpc>
                <a:spcPct val="100000"/>
              </a:lnSpc>
            </a:pPr>
            <a:r>
              <a:rPr lang="pt-PT" sz="1800" smtClean="0"/>
              <a:t>Desses quatro estudos, apenas um foi um ensaio randomizado controlado (16): </a:t>
            </a:r>
          </a:p>
          <a:p>
            <a:pPr lvl="1" algn="just" eaLnBrk="1" hangingPunct="1">
              <a:lnSpc>
                <a:spcPct val="100000"/>
              </a:lnSpc>
              <a:buFont typeface="Wingdings" pitchFamily="2" charset="2"/>
              <a:buChar char="Ø"/>
            </a:pPr>
            <a:r>
              <a:rPr lang="pt-PT" sz="1400" smtClean="0"/>
              <a:t> </a:t>
            </a:r>
            <a:r>
              <a:rPr lang="pt-PT" sz="1800" smtClean="0">
                <a:solidFill>
                  <a:srgbClr val="FF0000"/>
                </a:solidFill>
              </a:rPr>
              <a:t>não houve efeito do surfactante nebulizado na necessidade de ventilação mecânica, duração da nCPAP ou ventilação, necessidade de oxigenação ou incidência de displasia broncopulmonar</a:t>
            </a:r>
            <a:r>
              <a:rPr lang="pt-PT" sz="1800" smtClean="0">
                <a:solidFill>
                  <a:srgbClr val="9B1515"/>
                </a:solidFill>
              </a:rPr>
              <a:t>. </a:t>
            </a:r>
          </a:p>
          <a:p>
            <a:pPr marL="0" indent="0" algn="just" eaLnBrk="1" hangingPunct="1">
              <a:lnSpc>
                <a:spcPct val="100000"/>
              </a:lnSpc>
            </a:pPr>
            <a:endParaRPr lang="pt-PT" sz="1800" smtClean="0"/>
          </a:p>
          <a:p>
            <a:pPr marL="0" indent="0" algn="just" eaLnBrk="1" hangingPunct="1">
              <a:lnSpc>
                <a:spcPct val="100000"/>
              </a:lnSpc>
            </a:pPr>
            <a:r>
              <a:rPr lang="pt-PT" sz="1800" smtClean="0"/>
              <a:t>Uma revisão de 2012 da Cochrane conclui que não há evidências para orientar o uso de surfactante nebulizado em neonatos com risco de RDS. (20)</a:t>
            </a:r>
            <a:endParaRPr lang="pt-BR" sz="1800" smtClean="0"/>
          </a:p>
          <a:p>
            <a:pPr marL="0" indent="0" algn="just" eaLnBrk="1" hangingPunct="1">
              <a:lnSpc>
                <a:spcPct val="100000"/>
              </a:lnSpc>
            </a:pPr>
            <a:endParaRPr lang="pt-BR" sz="1800" smtClean="0"/>
          </a:p>
        </p:txBody>
      </p:sp>
      <p:pic>
        <p:nvPicPr>
          <p:cNvPr id="614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7171" name="Título 1"/>
          <p:cNvSpPr>
            <a:spLocks noGrp="1"/>
          </p:cNvSpPr>
          <p:nvPr>
            <p:ph type="title"/>
          </p:nvPr>
        </p:nvSpPr>
        <p:spPr/>
        <p:txBody>
          <a:bodyPr/>
          <a:lstStyle/>
          <a:p>
            <a:pPr eaLnBrk="1" hangingPunct="1"/>
            <a:r>
              <a:rPr lang="pt-BR" smtClean="0">
                <a:cs typeface="Arial" pitchFamily="34" charset="0"/>
              </a:rPr>
              <a:t>Introdução</a:t>
            </a:r>
          </a:p>
        </p:txBody>
      </p:sp>
      <p:sp>
        <p:nvSpPr>
          <p:cNvPr id="7172" name="Espaço Reservado para Conteúdo 2"/>
          <p:cNvSpPr>
            <a:spLocks noGrp="1"/>
          </p:cNvSpPr>
          <p:nvPr>
            <p:ph idx="1"/>
          </p:nvPr>
        </p:nvSpPr>
        <p:spPr/>
        <p:txBody>
          <a:bodyPr/>
          <a:lstStyle/>
          <a:p>
            <a:pPr algn="just" eaLnBrk="1" hangingPunct="1"/>
            <a:r>
              <a:rPr lang="pt-BR" sz="1800" smtClean="0">
                <a:solidFill>
                  <a:srgbClr val="000099"/>
                </a:solidFill>
              </a:rPr>
              <a:t>Novos nebulizadores de membrana vibratória</a:t>
            </a:r>
            <a:r>
              <a:rPr lang="pt-BR" sz="1800" smtClean="0"/>
              <a:t> </a:t>
            </a:r>
            <a:r>
              <a:rPr lang="pt-BR" sz="1800" smtClean="0">
                <a:solidFill>
                  <a:srgbClr val="000099"/>
                </a:solidFill>
              </a:rPr>
              <a:t>em miniatura</a:t>
            </a:r>
            <a:r>
              <a:rPr lang="pt-BR" sz="1800" smtClean="0"/>
              <a:t> são mais eficientes que os nebulizadores a jato, (21) reduzindo o desperdício de surfactante. Porém </a:t>
            </a:r>
            <a:r>
              <a:rPr lang="pt-PT" sz="1800" smtClean="0">
                <a:solidFill>
                  <a:srgbClr val="FF0000"/>
                </a:solidFill>
              </a:rPr>
              <a:t>a entrega de surfactante permanece menor quando a nebulização é feita por máscara quando comparada ao uso do tubo traqueal. (22) </a:t>
            </a:r>
          </a:p>
          <a:p>
            <a:pPr algn="just" eaLnBrk="1" hangingPunct="1"/>
            <a:endParaRPr lang="pt-PT" sz="1800" smtClean="0">
              <a:solidFill>
                <a:srgbClr val="FF0000"/>
              </a:solidFill>
            </a:endParaRPr>
          </a:p>
          <a:p>
            <a:pPr algn="just" eaLnBrk="1" hangingPunct="1"/>
            <a:r>
              <a:rPr lang="pt-PT" sz="1800" smtClean="0"/>
              <a:t>Um estudo piloto não randomizado sobre nebulizador de membrana vibratória observou menor falha na nCPAP e terapia de reposição de surfactante (</a:t>
            </a:r>
            <a:r>
              <a:rPr lang="pt-PT" sz="1800" i="1" smtClean="0"/>
              <a:t>bolus</a:t>
            </a:r>
            <a:r>
              <a:rPr lang="pt-PT" sz="1800" smtClean="0"/>
              <a:t>) em neonatos muito pré-termo dados infantis contemporaneamente registrados. (18) </a:t>
            </a:r>
          </a:p>
          <a:p>
            <a:pPr lvl="1" algn="just" eaLnBrk="1" hangingPunct="1">
              <a:buFont typeface="Wingdings" pitchFamily="2" charset="2"/>
              <a:buChar char="Ø"/>
            </a:pPr>
            <a:r>
              <a:rPr lang="pt-PT" sz="1800" smtClean="0">
                <a:solidFill>
                  <a:srgbClr val="FF0000"/>
                </a:solidFill>
              </a:rPr>
              <a:t>Embora encorajador, este estudo piloto não randomizado não permite conclusões sobre a eficácia do surfactante nebulizado durante o nCPAP para o tratamento da SDR neonatal.</a:t>
            </a:r>
          </a:p>
          <a:p>
            <a:pPr algn="just" eaLnBrk="1" hangingPunct="1"/>
            <a:endParaRPr lang="pt-PT" sz="1800" smtClean="0">
              <a:solidFill>
                <a:srgbClr val="FF0000"/>
              </a:solidFill>
            </a:endParaRPr>
          </a:p>
          <a:p>
            <a:pPr algn="ctr" eaLnBrk="1" hangingPunct="1">
              <a:buFont typeface="Arial" pitchFamily="34" charset="0"/>
              <a:buNone/>
            </a:pPr>
            <a:r>
              <a:rPr lang="pt-PT" sz="1800" b="1" smtClean="0">
                <a:solidFill>
                  <a:srgbClr val="000099"/>
                </a:solidFill>
              </a:rPr>
              <a:t>É levantado a hipótese de que o surfactante nebulizado administrado nas primeiras 4 horas de vida com sinais de SDR em evolução, reduziria a incidência de falha da nCPAP sem aumentar desfechos clínicos adversos.</a:t>
            </a:r>
            <a:endParaRPr lang="pt-BR" sz="1800" b="1" smtClean="0">
              <a:solidFill>
                <a:srgbClr val="000099"/>
              </a:solidFill>
            </a:endParaRPr>
          </a:p>
        </p:txBody>
      </p:sp>
      <p:pic>
        <p:nvPicPr>
          <p:cNvPr id="717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8195" name="Título 1"/>
          <p:cNvSpPr>
            <a:spLocks noGrp="1"/>
          </p:cNvSpPr>
          <p:nvPr>
            <p:ph type="title"/>
          </p:nvPr>
        </p:nvSpPr>
        <p:spPr/>
        <p:txBody>
          <a:bodyPr/>
          <a:lstStyle/>
          <a:p>
            <a:pPr eaLnBrk="1" hangingPunct="1"/>
            <a:r>
              <a:rPr lang="pt-BR" smtClean="0">
                <a:cs typeface="Arial" pitchFamily="34" charset="0"/>
              </a:rPr>
              <a:t>Métodos</a:t>
            </a:r>
          </a:p>
        </p:txBody>
      </p:sp>
      <p:sp>
        <p:nvSpPr>
          <p:cNvPr id="8196" name="Espaço Reservado para Conteúdo 2"/>
          <p:cNvSpPr>
            <a:spLocks noGrp="1"/>
          </p:cNvSpPr>
          <p:nvPr>
            <p:ph idx="1"/>
          </p:nvPr>
        </p:nvSpPr>
        <p:spPr/>
        <p:txBody>
          <a:bodyPr/>
          <a:lstStyle/>
          <a:p>
            <a:pPr marL="0" indent="0" algn="ctr" eaLnBrk="1" hangingPunct="1">
              <a:buFont typeface="Arial" pitchFamily="34" charset="0"/>
              <a:buNone/>
            </a:pPr>
            <a:r>
              <a:rPr lang="pt-PT" sz="1800" b="1" smtClean="0"/>
              <a:t>Foi conduzido em um Centro único, cego, pragmático e randomizado de ensaio clínico controlado para avaliar a viabilidade, segurança e eficácia a curto prazo de surfactante nebulizado para o tratamento da SDR em lactentes na idade gestacional (IG) de </a:t>
            </a:r>
            <a:r>
              <a:rPr lang="pt-PT" sz="1800" b="1" smtClean="0">
                <a:solidFill>
                  <a:srgbClr val="000099"/>
                </a:solidFill>
              </a:rPr>
              <a:t>29–33 semanas e 6 dias</a:t>
            </a:r>
            <a:r>
              <a:rPr lang="pt-BR" sz="1800" b="1" smtClean="0">
                <a:solidFill>
                  <a:srgbClr val="000099"/>
                </a:solidFill>
              </a:rPr>
              <a:t/>
            </a:r>
            <a:br>
              <a:rPr lang="pt-BR" sz="1800" b="1" smtClean="0">
                <a:solidFill>
                  <a:srgbClr val="000099"/>
                </a:solidFill>
              </a:rPr>
            </a:br>
            <a:endParaRPr lang="pt-BR" sz="1800" b="1" smtClean="0">
              <a:solidFill>
                <a:srgbClr val="000099"/>
              </a:solidFill>
            </a:endParaRPr>
          </a:p>
          <a:p>
            <a:pPr marL="0" indent="0" algn="just" eaLnBrk="1" hangingPunct="1">
              <a:buFont typeface="Arial" pitchFamily="34" charset="0"/>
              <a:buNone/>
            </a:pPr>
            <a:r>
              <a:rPr lang="pt-PT" sz="1800" b="1" smtClean="0"/>
              <a:t>Critérios para a inclusão</a:t>
            </a:r>
            <a:r>
              <a:rPr lang="pt-BR" sz="1800" b="1" smtClean="0"/>
              <a:t>:</a:t>
            </a:r>
          </a:p>
          <a:p>
            <a:pPr marL="0" indent="0" algn="just" eaLnBrk="1" hangingPunct="1"/>
            <a:r>
              <a:rPr lang="pt-PT" sz="1800" smtClean="0"/>
              <a:t>Os neonatos foram inscritos pela equipe de recrutamento (SM, CAB) entre 14 de outubro de 2010 e 12 de maio de 2012. </a:t>
            </a:r>
          </a:p>
          <a:p>
            <a:pPr marL="0" indent="0" algn="just" eaLnBrk="1" hangingPunct="1"/>
            <a:r>
              <a:rPr lang="pt-PT" sz="1800" smtClean="0"/>
              <a:t>Os </a:t>
            </a:r>
            <a:r>
              <a:rPr lang="pt-PT" sz="1800" b="1" smtClean="0">
                <a:solidFill>
                  <a:srgbClr val="000099"/>
                </a:solidFill>
              </a:rPr>
              <a:t>critérios para a inclusão</a:t>
            </a:r>
            <a:r>
              <a:rPr lang="pt-PT" sz="1800" smtClean="0"/>
              <a:t> no estudo: neonatos de 29-33 semanas IG, &lt;4 horas vida e sinais clínicos de RDS com evolução leve a moderada necessitando de tratamento com nCPAP de 5–8 cmH2O e oxigênio inspirado fracionário suplementar (FiO2) de 0,22 a 0,30 a manter uma saturação periférica da oxi-hemoglobina de 86% a 94%. </a:t>
            </a:r>
          </a:p>
          <a:p>
            <a:pPr marL="0" indent="0" algn="just" eaLnBrk="1" hangingPunct="1"/>
            <a:endParaRPr lang="pt-PT" sz="1800" smtClean="0"/>
          </a:p>
          <a:p>
            <a:pPr marL="0" indent="0" algn="ctr" eaLnBrk="1" hangingPunct="1">
              <a:buFont typeface="Arial" pitchFamily="34" charset="0"/>
              <a:buNone/>
            </a:pPr>
            <a:r>
              <a:rPr lang="pt-PT" sz="1800" b="1" smtClean="0"/>
              <a:t>Os </a:t>
            </a:r>
            <a:r>
              <a:rPr lang="pt-PT" sz="1800" b="1" smtClean="0">
                <a:solidFill>
                  <a:srgbClr val="FF0000"/>
                </a:solidFill>
              </a:rPr>
              <a:t>critérios de exclusão</a:t>
            </a:r>
            <a:r>
              <a:rPr lang="pt-PT" sz="1800" b="1" smtClean="0"/>
              <a:t> incluíram intubação prévia, pneumotórax conhecido, instabilidade cardiorrespiratória, malformação cardiotorácica e casos de aberrações cromossômicas.</a:t>
            </a:r>
            <a:endParaRPr lang="pt-BR" sz="1800" b="1" smtClean="0"/>
          </a:p>
        </p:txBody>
      </p:sp>
      <p:pic>
        <p:nvPicPr>
          <p:cNvPr id="819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9220" name="Título 1"/>
          <p:cNvSpPr>
            <a:spLocks noGrp="1"/>
          </p:cNvSpPr>
          <p:nvPr>
            <p:ph type="title"/>
          </p:nvPr>
        </p:nvSpPr>
        <p:spPr/>
        <p:txBody>
          <a:bodyPr/>
          <a:lstStyle/>
          <a:p>
            <a:pPr eaLnBrk="1" hangingPunct="1"/>
            <a:r>
              <a:rPr lang="pt-BR" smtClean="0">
                <a:cs typeface="Arial" pitchFamily="34" charset="0"/>
              </a:rPr>
              <a:t>Métodos</a:t>
            </a:r>
          </a:p>
        </p:txBody>
      </p:sp>
      <p:sp>
        <p:nvSpPr>
          <p:cNvPr id="3" name="Espaço Reservado para Conteúdo 2"/>
          <p:cNvSpPr>
            <a:spLocks noGrp="1"/>
          </p:cNvSpPr>
          <p:nvPr>
            <p:ph idx="1"/>
          </p:nvPr>
        </p:nvSpPr>
        <p:spPr/>
        <p:txBody>
          <a:bodyPr rtlCol="0">
            <a:normAutofit/>
          </a:bodyPr>
          <a:lstStyle/>
          <a:p>
            <a:pPr marL="0" indent="0" algn="just" eaLnBrk="1" fontAlgn="auto" hangingPunct="1">
              <a:spcAft>
                <a:spcPts val="0"/>
              </a:spcAft>
              <a:buFont typeface="Arial" pitchFamily="34" charset="0"/>
              <a:buNone/>
              <a:defRPr/>
            </a:pPr>
            <a:r>
              <a:rPr lang="pt-PT" sz="1800" b="1" dirty="0"/>
              <a:t>Randomização e </a:t>
            </a:r>
            <a:r>
              <a:rPr lang="pt-PT" sz="1800" b="1" dirty="0" smtClean="0"/>
              <a:t>mascaramento:</a:t>
            </a:r>
          </a:p>
          <a:p>
            <a:pPr marL="0" indent="0" algn="just" eaLnBrk="1" fontAlgn="auto" hangingPunct="1">
              <a:spcAft>
                <a:spcPts val="0"/>
              </a:spcAft>
              <a:buFont typeface="Arial" pitchFamily="34" charset="0"/>
              <a:buNone/>
              <a:defRPr/>
            </a:pPr>
            <a:endParaRPr lang="pt-PT" sz="1800" b="1" dirty="0" smtClean="0"/>
          </a:p>
          <a:p>
            <a:pPr algn="just" eaLnBrk="1" fontAlgn="auto" hangingPunct="1">
              <a:spcAft>
                <a:spcPts val="0"/>
              </a:spcAft>
              <a:defRPr/>
            </a:pPr>
            <a:r>
              <a:rPr lang="pt-PT" sz="1800" dirty="0"/>
              <a:t>Os bebês </a:t>
            </a:r>
            <a:r>
              <a:rPr lang="pt-PT" sz="1800" dirty="0" smtClean="0"/>
              <a:t>selecionados </a:t>
            </a:r>
            <a:r>
              <a:rPr lang="pt-PT" sz="1800" dirty="0"/>
              <a:t>foram randomizados </a:t>
            </a:r>
            <a:r>
              <a:rPr lang="pt-PT" sz="1800" dirty="0" smtClean="0"/>
              <a:t>após consentimento por </a:t>
            </a:r>
            <a:r>
              <a:rPr lang="pt-PT" sz="1800" dirty="0"/>
              <a:t>escrito. </a:t>
            </a:r>
            <a:endParaRPr lang="pt-PT" sz="1800" dirty="0" smtClean="0"/>
          </a:p>
          <a:p>
            <a:pPr algn="just" eaLnBrk="1" fontAlgn="auto" hangingPunct="1">
              <a:spcAft>
                <a:spcPts val="0"/>
              </a:spcAft>
              <a:defRPr/>
            </a:pPr>
            <a:r>
              <a:rPr lang="pt-PT" sz="1800" dirty="0" smtClean="0"/>
              <a:t>A randomização foi gerada </a:t>
            </a:r>
            <a:r>
              <a:rPr lang="pt-PT" sz="1800" dirty="0"/>
              <a:t>por computador </a:t>
            </a:r>
            <a:r>
              <a:rPr lang="pt-PT" sz="1800" dirty="0" smtClean="0"/>
              <a:t>em sequências com </a:t>
            </a:r>
            <a:r>
              <a:rPr lang="pt-PT" sz="1800" dirty="0"/>
              <a:t>design de </a:t>
            </a:r>
            <a:r>
              <a:rPr lang="pt-PT" sz="1800" dirty="0" smtClean="0"/>
              <a:t>bloco </a:t>
            </a:r>
            <a:r>
              <a:rPr lang="pt-PT" sz="1800" dirty="0"/>
              <a:t>para cada estrato </a:t>
            </a:r>
            <a:r>
              <a:rPr lang="pt-PT" sz="1800" dirty="0" smtClean="0"/>
              <a:t>IG </a:t>
            </a:r>
            <a:r>
              <a:rPr lang="pt-PT" sz="1800" dirty="0"/>
              <a:t>(</a:t>
            </a:r>
            <a:r>
              <a:rPr lang="pt-PT" sz="1800" dirty="0" smtClean="0"/>
              <a:t>29–31 e 32–33 semanas), selando </a:t>
            </a:r>
            <a:r>
              <a:rPr lang="pt-PT" sz="1800" dirty="0"/>
              <a:t>em envelopes opacos, numerados </a:t>
            </a:r>
            <a:r>
              <a:rPr lang="pt-PT" sz="1800" dirty="0" smtClean="0"/>
              <a:t>sequencialmente</a:t>
            </a:r>
            <a:r>
              <a:rPr lang="pt-PT" sz="1800" dirty="0"/>
              <a:t>. </a:t>
            </a:r>
            <a:endParaRPr lang="pt-PT" sz="1800" dirty="0" smtClean="0"/>
          </a:p>
          <a:p>
            <a:pPr algn="just" eaLnBrk="1" fontAlgn="auto" hangingPunct="1">
              <a:spcAft>
                <a:spcPts val="0"/>
              </a:spcAft>
              <a:defRPr/>
            </a:pPr>
            <a:r>
              <a:rPr lang="pt-PT" sz="1800" dirty="0" smtClean="0"/>
              <a:t>Todos </a:t>
            </a:r>
            <a:r>
              <a:rPr lang="pt-PT" sz="1800" dirty="0"/>
              <a:t>lactentes permaneceram por trás de uma tela opaca com o tratamento </a:t>
            </a:r>
            <a:r>
              <a:rPr lang="pt-PT" sz="1800" dirty="0" smtClean="0"/>
              <a:t>por </a:t>
            </a:r>
            <a:r>
              <a:rPr lang="pt-PT" sz="1800" dirty="0"/>
              <a:t>20 a 30 minutos para qualquer surfactante </a:t>
            </a:r>
            <a:r>
              <a:rPr lang="pt-PT" sz="1800" dirty="0" smtClean="0"/>
              <a:t>nebulizado. </a:t>
            </a:r>
          </a:p>
          <a:p>
            <a:pPr algn="just" eaLnBrk="1" fontAlgn="auto" hangingPunct="1">
              <a:spcAft>
                <a:spcPts val="0"/>
              </a:spcAft>
              <a:defRPr/>
            </a:pPr>
            <a:r>
              <a:rPr lang="pt-PT" sz="1800" dirty="0" smtClean="0"/>
              <a:t>A equipe </a:t>
            </a:r>
            <a:r>
              <a:rPr lang="pt-PT" sz="1800" dirty="0"/>
              <a:t>responsável </a:t>
            </a:r>
            <a:r>
              <a:rPr lang="pt-PT" sz="1800" dirty="0" smtClean="0"/>
              <a:t>pela administração foi cegada. A </a:t>
            </a:r>
            <a:r>
              <a:rPr lang="pt-PT" sz="1800" dirty="0"/>
              <a:t>estratégia foi a mesma para os dois grupos de </a:t>
            </a:r>
            <a:r>
              <a:rPr lang="pt-PT" sz="1800" dirty="0" smtClean="0"/>
              <a:t>estudo.</a:t>
            </a:r>
            <a:endParaRPr lang="pt-PT" sz="1800" dirty="0"/>
          </a:p>
          <a:p>
            <a:pPr algn="just" eaLnBrk="1" fontAlgn="auto" hangingPunct="1">
              <a:spcAft>
                <a:spcPts val="0"/>
              </a:spcAft>
              <a:defRPr/>
            </a:pPr>
            <a:r>
              <a:rPr lang="pt-PT" sz="1800" dirty="0" smtClean="0"/>
              <a:t>Dados </a:t>
            </a:r>
            <a:r>
              <a:rPr lang="pt-PT" sz="1800" dirty="0"/>
              <a:t>mascarados foram analisados ​​por um investigador (JJPJJ) com envolvimento mínimo no recrutamento ou tratamento.</a:t>
            </a:r>
            <a:endParaRPr lang="pt-BR" sz="1800" b="1" dirty="0"/>
          </a:p>
        </p:txBody>
      </p:sp>
      <p:pic>
        <p:nvPicPr>
          <p:cNvPr id="922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10243" name="Título 1"/>
          <p:cNvSpPr>
            <a:spLocks noGrp="1"/>
          </p:cNvSpPr>
          <p:nvPr>
            <p:ph type="title"/>
          </p:nvPr>
        </p:nvSpPr>
        <p:spPr/>
        <p:txBody>
          <a:bodyPr/>
          <a:lstStyle/>
          <a:p>
            <a:pPr eaLnBrk="1" hangingPunct="1"/>
            <a:r>
              <a:rPr lang="pt-BR" smtClean="0">
                <a:cs typeface="Arial" pitchFamily="34" charset="0"/>
              </a:rPr>
              <a:t>Métodos</a:t>
            </a:r>
          </a:p>
        </p:txBody>
      </p:sp>
      <p:sp>
        <p:nvSpPr>
          <p:cNvPr id="10244" name="Espaço Reservado para Conteúdo 2"/>
          <p:cNvSpPr>
            <a:spLocks noGrp="1"/>
          </p:cNvSpPr>
          <p:nvPr>
            <p:ph idx="1"/>
          </p:nvPr>
        </p:nvSpPr>
        <p:spPr/>
        <p:txBody>
          <a:bodyPr/>
          <a:lstStyle/>
          <a:p>
            <a:pPr marL="0" indent="0" eaLnBrk="1" hangingPunct="1">
              <a:buFont typeface="Arial" pitchFamily="34" charset="0"/>
              <a:buNone/>
            </a:pPr>
            <a:r>
              <a:rPr lang="pt-BR" sz="1800" b="1" smtClean="0"/>
              <a:t>Intervenção:</a:t>
            </a:r>
          </a:p>
          <a:p>
            <a:pPr marL="0" indent="0" eaLnBrk="1" hangingPunct="1">
              <a:lnSpc>
                <a:spcPct val="100000"/>
              </a:lnSpc>
              <a:buFont typeface="Arial" pitchFamily="34" charset="0"/>
              <a:buNone/>
            </a:pPr>
            <a:endParaRPr lang="pt-BR" sz="1800" b="1" smtClean="0"/>
          </a:p>
          <a:p>
            <a:pPr marL="0" indent="0" algn="just" eaLnBrk="1" hangingPunct="1">
              <a:lnSpc>
                <a:spcPct val="100000"/>
              </a:lnSpc>
            </a:pPr>
            <a:r>
              <a:rPr lang="pt-BR" sz="1800" smtClean="0"/>
              <a:t>Os bebês foram randomizados dentro de estratos (29–31 e 32–33  semanas) para </a:t>
            </a:r>
            <a:r>
              <a:rPr lang="pt-BR" sz="1800" b="1" smtClean="0">
                <a:solidFill>
                  <a:srgbClr val="000099"/>
                </a:solidFill>
              </a:rPr>
              <a:t>nCPAP de bolhas ou nCPAP de bolha e surfactante nebulizado (200 mg / kg: poractante alfa)</a:t>
            </a:r>
            <a:r>
              <a:rPr lang="pt-BR" sz="1800" smtClean="0"/>
              <a:t> usando um nebulizador de membrana vibratória personalizado (</a:t>
            </a:r>
            <a:r>
              <a:rPr lang="pt-BR" sz="1800" b="1" i="1" smtClean="0">
                <a:solidFill>
                  <a:srgbClr val="FF00FF"/>
                </a:solidFill>
              </a:rPr>
              <a:t>eFlow neonatal</a:t>
            </a:r>
            <a:r>
              <a:rPr lang="pt-BR" sz="1800" smtClean="0"/>
              <a:t>), posicionado entre a máscara e o circuito de nCPAP de bolhas . </a:t>
            </a:r>
          </a:p>
          <a:p>
            <a:pPr marL="0" indent="0" algn="just" eaLnBrk="1" hangingPunct="1">
              <a:lnSpc>
                <a:spcPct val="100000"/>
              </a:lnSpc>
            </a:pPr>
            <a:endParaRPr lang="pt-BR" sz="1800" smtClean="0"/>
          </a:p>
          <a:p>
            <a:pPr marL="0" indent="0" algn="just" eaLnBrk="1" hangingPunct="1">
              <a:lnSpc>
                <a:spcPct val="100000"/>
              </a:lnSpc>
            </a:pPr>
            <a:r>
              <a:rPr lang="pt-BR" sz="1800" smtClean="0"/>
              <a:t>A nebulização do surfactante (100 mg / kg) foi repetida após 12 horas para a necessidade de oxigênio suplementar persistente.</a:t>
            </a:r>
          </a:p>
          <a:p>
            <a:pPr marL="0" indent="0" algn="just" eaLnBrk="1" hangingPunct="1">
              <a:buFont typeface="Arial" pitchFamily="34" charset="0"/>
              <a:buNone/>
            </a:pPr>
            <a:r>
              <a:rPr lang="pt-BR" sz="1800" b="1" smtClean="0"/>
              <a:t> </a:t>
            </a:r>
          </a:p>
        </p:txBody>
      </p:sp>
      <p:pic>
        <p:nvPicPr>
          <p:cNvPr id="1024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11267" name="Título 1"/>
          <p:cNvSpPr>
            <a:spLocks noGrp="1"/>
          </p:cNvSpPr>
          <p:nvPr>
            <p:ph type="title"/>
          </p:nvPr>
        </p:nvSpPr>
        <p:spPr/>
        <p:txBody>
          <a:bodyPr/>
          <a:lstStyle/>
          <a:p>
            <a:pPr eaLnBrk="1" hangingPunct="1"/>
            <a:r>
              <a:rPr lang="pt-BR" smtClean="0">
                <a:cs typeface="Arial" pitchFamily="34" charset="0"/>
              </a:rPr>
              <a:t>Métodos</a:t>
            </a:r>
          </a:p>
        </p:txBody>
      </p:sp>
      <p:sp>
        <p:nvSpPr>
          <p:cNvPr id="11268" name="Espaço Reservado para Conteúdo 2"/>
          <p:cNvSpPr>
            <a:spLocks noGrp="1"/>
          </p:cNvSpPr>
          <p:nvPr>
            <p:ph idx="1"/>
          </p:nvPr>
        </p:nvSpPr>
        <p:spPr/>
        <p:txBody>
          <a:bodyPr/>
          <a:lstStyle/>
          <a:p>
            <a:pPr marL="0" indent="0" algn="ctr" eaLnBrk="1" hangingPunct="1">
              <a:buFont typeface="Arial" pitchFamily="34" charset="0"/>
              <a:buNone/>
            </a:pPr>
            <a:r>
              <a:rPr lang="pt-BR" sz="1800" b="1" smtClean="0">
                <a:solidFill>
                  <a:srgbClr val="FF0000"/>
                </a:solidFill>
              </a:rPr>
              <a:t>Critérios de falha do nCPAP</a:t>
            </a:r>
          </a:p>
          <a:p>
            <a:pPr marL="0" indent="0" algn="just" eaLnBrk="1" hangingPunct="1">
              <a:buFont typeface="Arial" pitchFamily="34" charset="0"/>
              <a:buNone/>
            </a:pPr>
            <a:endParaRPr lang="pt-PT" sz="1800" b="1" smtClean="0">
              <a:solidFill>
                <a:srgbClr val="FF0000"/>
              </a:solidFill>
            </a:endParaRPr>
          </a:p>
          <a:p>
            <a:pPr marL="0" indent="0" algn="just" eaLnBrk="1" hangingPunct="1">
              <a:buFont typeface="Arial" pitchFamily="34" charset="0"/>
              <a:buNone/>
            </a:pPr>
            <a:r>
              <a:rPr lang="pt-PT" sz="1800" smtClean="0"/>
              <a:t>Falha da terapia nCPAP, definida com um ou mais dos seguintes critérios:</a:t>
            </a:r>
          </a:p>
          <a:p>
            <a:pPr marL="0" indent="0" algn="just" eaLnBrk="1" hangingPunct="1">
              <a:buFont typeface="Arial" pitchFamily="34" charset="0"/>
              <a:buAutoNum type="arabicPeriod"/>
            </a:pPr>
            <a:r>
              <a:rPr lang="pt-PT" sz="1800" smtClean="0"/>
              <a:t>FiO2&gt; 0,35 em mais de 30 min </a:t>
            </a:r>
            <a:r>
              <a:rPr lang="pt-PT" sz="1800" b="1" smtClean="0"/>
              <a:t>ou</a:t>
            </a:r>
            <a:r>
              <a:rPr lang="pt-PT" sz="1800" smtClean="0"/>
              <a:t> FiO2&gt; 0,45 em qualquer momento.</a:t>
            </a:r>
          </a:p>
          <a:p>
            <a:pPr marL="0" indent="0" algn="just" eaLnBrk="1" hangingPunct="1">
              <a:buFont typeface="Arial" pitchFamily="34" charset="0"/>
              <a:buAutoNum type="arabicPeriod"/>
            </a:pPr>
            <a:r>
              <a:rPr lang="pt-PT" sz="1800" smtClean="0"/>
              <a:t>Mais de quatro apneias/hora </a:t>
            </a:r>
            <a:r>
              <a:rPr lang="pt-PT" sz="1800" b="1" smtClean="0"/>
              <a:t>ou </a:t>
            </a:r>
            <a:r>
              <a:rPr lang="pt-PT" sz="1800" smtClean="0"/>
              <a:t>duas apneias que exigem bolsa e ventilação por máscara. </a:t>
            </a:r>
          </a:p>
          <a:p>
            <a:pPr marL="0" indent="0" algn="just" eaLnBrk="1" hangingPunct="1">
              <a:buFont typeface="Arial" pitchFamily="34" charset="0"/>
              <a:buAutoNum type="arabicPeriod"/>
            </a:pPr>
            <a:r>
              <a:rPr lang="pt-PT" sz="1800" smtClean="0"/>
              <a:t>Duas amostras de gases sanguíneos capilares com pH &lt;7,2 e pressão de dióxido de carbono&gt; 65 mmHg (ou pressão parcial de dióxido de carbono no sangue arterial (PaCO2)&gt; 60 mmHg se gasometria arterial). </a:t>
            </a:r>
          </a:p>
          <a:p>
            <a:pPr marL="0" indent="0" algn="just" eaLnBrk="1" hangingPunct="1">
              <a:buFont typeface="Arial" pitchFamily="34" charset="0"/>
              <a:buAutoNum type="arabicPeriod"/>
            </a:pPr>
            <a:r>
              <a:rPr lang="pt-PT" sz="1800" smtClean="0"/>
              <a:t>Intubação considerada necessária pelo médico assistente. </a:t>
            </a:r>
          </a:p>
          <a:p>
            <a:pPr marL="0" indent="0" algn="just" eaLnBrk="1" hangingPunct="1">
              <a:buFont typeface="Arial" pitchFamily="34" charset="0"/>
              <a:buNone/>
            </a:pPr>
            <a:r>
              <a:rPr lang="pt-PT" sz="1800" b="1" smtClean="0"/>
              <a:t>Os bebês que falharam no nCPAP foram intubados e receberam surfactante (200 mg/kg, com adicional de 100mg/kg após 12h, se necessário).</a:t>
            </a:r>
            <a:r>
              <a:rPr lang="pt-PT" sz="1800" smtClean="0"/>
              <a:t> </a:t>
            </a:r>
          </a:p>
          <a:p>
            <a:pPr marL="0" indent="0" algn="ctr" eaLnBrk="1" hangingPunct="1">
              <a:buFont typeface="Arial" pitchFamily="34" charset="0"/>
              <a:buNone/>
            </a:pPr>
            <a:r>
              <a:rPr lang="pt-PT" sz="1800" b="1" smtClean="0"/>
              <a:t>Não foram definidos critérios de extubação.</a:t>
            </a:r>
            <a:endParaRPr lang="pt-BR" sz="1800" b="1" smtClean="0"/>
          </a:p>
        </p:txBody>
      </p:sp>
      <p:pic>
        <p:nvPicPr>
          <p:cNvPr id="1126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31350" y="168275"/>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p:cNvSpPr>
          <p:nvPr>
            <p:ph type="body" idx="1"/>
          </p:nvPr>
        </p:nvSpPr>
        <p:spPr/>
        <p:txBody>
          <a:bodyPr/>
          <a:lstStyle/>
          <a:p>
            <a:pPr eaLnBrk="1" hangingPunct="1"/>
            <a:r>
              <a:rPr lang="pt-BR" smtClean="0"/>
              <a:t> </a:t>
            </a:r>
            <a:r>
              <a:rPr lang="pt-BR" smtClean="0">
                <a:solidFill>
                  <a:srgbClr val="000099"/>
                </a:solidFill>
              </a:rPr>
              <a:t>O desfecho primário dicotômico foi a necessidade de intubação dentro das primeiras 72 horas de vida, e o desfecho contínuo primário foi a duração média da ventilação mecânica em 72 horas de idade.</a:t>
            </a:r>
          </a:p>
          <a:p>
            <a:pPr eaLnBrk="1" hangingPunct="1"/>
            <a:r>
              <a:rPr lang="pt-BR" smtClean="0"/>
              <a:t> </a:t>
            </a:r>
            <a:r>
              <a:rPr lang="pt-BR" smtClean="0">
                <a:solidFill>
                  <a:srgbClr val="000099"/>
                </a:solidFill>
              </a:rPr>
              <a:t>Os desfechos secundários</a:t>
            </a:r>
            <a:r>
              <a:rPr lang="pt-BR" smtClean="0"/>
              <a:t> incluíram o número de lactentes que permaneceram intubados às 24 horas, 72 horas e 7 dias; tempo para intubação; dose total de surfactante por quilograma; morbidades neonatais associadas; e estabilidade fisiológica seguinte à randomização</a:t>
            </a:r>
          </a:p>
        </p:txBody>
      </p:sp>
      <p:sp>
        <p:nvSpPr>
          <p:cNvPr id="12291" name="Título 1"/>
          <p:cNvSpPr>
            <a:spLocks/>
          </p:cNvSpPr>
          <p:nvPr/>
        </p:nvSpPr>
        <p:spPr bwMode="auto">
          <a:xfrm>
            <a:off x="838200" y="355600"/>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l" defTabSz="914400">
              <a:lnSpc>
                <a:spcPct val="90000"/>
              </a:lnSpc>
            </a:pPr>
            <a:r>
              <a:rPr lang="pt-BR" sz="4400"/>
              <a:t>Métodos</a:t>
            </a:r>
          </a:p>
        </p:txBody>
      </p:sp>
      <p:pic>
        <p:nvPicPr>
          <p:cNvPr id="1229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31350"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5"/>
          <p:cNvSpPr>
            <a:spLocks noGrp="1"/>
          </p:cNvSpPr>
          <p:nvPr>
            <p:ph type="body" idx="1"/>
          </p:nvPr>
        </p:nvSpPr>
        <p:spPr>
          <a:xfrm>
            <a:off x="838200" y="1314450"/>
            <a:ext cx="10515600" cy="4852988"/>
          </a:xfrm>
        </p:spPr>
        <p:txBody>
          <a:bodyPr/>
          <a:lstStyle/>
          <a:p>
            <a:pPr algn="ctr" eaLnBrk="1" hangingPunct="1">
              <a:lnSpc>
                <a:spcPct val="70000"/>
              </a:lnSpc>
              <a:buFont typeface="Arial" pitchFamily="34" charset="0"/>
              <a:buNone/>
            </a:pPr>
            <a:r>
              <a:rPr lang="pt-BR" sz="3200" smtClean="0">
                <a:solidFill>
                  <a:srgbClr val="000099"/>
                </a:solidFill>
              </a:rPr>
              <a:t>TAMANHO DA AMOSTRA E ANÁLISE ESTATÍSTICA</a:t>
            </a:r>
          </a:p>
          <a:p>
            <a:pPr eaLnBrk="1" hangingPunct="1">
              <a:lnSpc>
                <a:spcPct val="70000"/>
              </a:lnSpc>
            </a:pPr>
            <a:r>
              <a:rPr lang="pt-BR" sz="2000" smtClean="0"/>
              <a:t>A freqüência de intubação de bebês iniciando  em nCPAP após o nascimento em RN de 29-33 semanas e 6 dias  de gestação nos últimos 12 meses foi de 30%.</a:t>
            </a:r>
          </a:p>
          <a:p>
            <a:pPr eaLnBrk="1" hangingPunct="1">
              <a:lnSpc>
                <a:spcPct val="70000"/>
              </a:lnSpc>
            </a:pPr>
            <a:r>
              <a:rPr lang="pt-BR" sz="2000" smtClean="0"/>
              <a:t>Um tamanho da amostra de 70 pacientes (35 pacientes / grupo) detectaria uma redução na frequência de intubação de 30% para 5%, com um poder de 80% e um nível de significância α = 0,05 (teste bilateral).</a:t>
            </a:r>
          </a:p>
          <a:p>
            <a:pPr eaLnBrk="1" hangingPunct="1">
              <a:lnSpc>
                <a:spcPct val="70000"/>
              </a:lnSpc>
            </a:pPr>
            <a:r>
              <a:rPr lang="pt-BR" sz="2000" smtClean="0"/>
              <a:t>Os dados foram analisados ​​para todo o grupo, e nos grupos pré-definidos.</a:t>
            </a:r>
          </a:p>
          <a:p>
            <a:pPr eaLnBrk="1" hangingPunct="1">
              <a:lnSpc>
                <a:spcPct val="70000"/>
              </a:lnSpc>
            </a:pPr>
            <a:r>
              <a:rPr lang="pt-BR" sz="2000" smtClean="0"/>
              <a:t>Estratos de idade gestacional com base na intenção de tratar. Os desfechos dicotômicos primários foram avaliados por meio do teste quiquadrado de  de Pearson e risco (RR) com teste exato de Fisher para baixa taxa de eventos como resultados. </a:t>
            </a:r>
          </a:p>
          <a:p>
            <a:pPr eaLnBrk="1" hangingPunct="1">
              <a:lnSpc>
                <a:spcPct val="70000"/>
              </a:lnSpc>
            </a:pPr>
            <a:r>
              <a:rPr lang="pt-BR" sz="2000" smtClean="0"/>
              <a:t>Dados contínuos foram resumidos como média (DP) ou mediana (intervalo) para distribuições de dados paramétricos e não paramétricos, respectivamente. </a:t>
            </a:r>
          </a:p>
          <a:p>
            <a:pPr eaLnBrk="1" hangingPunct="1">
              <a:lnSpc>
                <a:spcPct val="70000"/>
              </a:lnSpc>
            </a:pPr>
            <a:r>
              <a:rPr lang="pt-BR" sz="2000" smtClean="0"/>
              <a:t>Um teste t ou teste U de Mann-Whitney foi usado para avaliar diferenças entre grupos em dados contínuos às 72 horas. </a:t>
            </a:r>
          </a:p>
          <a:p>
            <a:pPr eaLnBrk="1" hangingPunct="1">
              <a:lnSpc>
                <a:spcPct val="70000"/>
              </a:lnSpc>
            </a:pPr>
            <a:r>
              <a:rPr lang="pt-BR" sz="2000" smtClean="0"/>
              <a:t>Dados analisados ​​usando análise de sobrevida de Kaplan-Meier incluiu a estatística log-rank (Mantel-Cox) para avaliações de diferenças dependentes do tempo. </a:t>
            </a:r>
          </a:p>
          <a:p>
            <a:pPr eaLnBrk="1" hangingPunct="1">
              <a:lnSpc>
                <a:spcPct val="70000"/>
              </a:lnSpc>
            </a:pPr>
            <a:r>
              <a:rPr lang="pt-BR" sz="2000" smtClean="0"/>
              <a:t>Todos os valores de p relatados são bilaterais</a:t>
            </a:r>
          </a:p>
        </p:txBody>
      </p:sp>
      <p:sp>
        <p:nvSpPr>
          <p:cNvPr id="13315" name="Título 1"/>
          <p:cNvSpPr>
            <a:spLocks/>
          </p:cNvSpPr>
          <p:nvPr/>
        </p:nvSpPr>
        <p:spPr bwMode="auto">
          <a:xfrm>
            <a:off x="838200" y="355600"/>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l" defTabSz="914400">
              <a:lnSpc>
                <a:spcPct val="90000"/>
              </a:lnSpc>
            </a:pPr>
            <a:r>
              <a:rPr lang="pt-BR" sz="4400"/>
              <a:t>Métodos</a:t>
            </a:r>
          </a:p>
        </p:txBody>
      </p:sp>
      <p:pic>
        <p:nvPicPr>
          <p:cNvPr id="1331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31350"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14339" name="Título 1"/>
          <p:cNvSpPr>
            <a:spLocks noGrp="1"/>
          </p:cNvSpPr>
          <p:nvPr>
            <p:ph type="title"/>
          </p:nvPr>
        </p:nvSpPr>
        <p:spPr/>
        <p:txBody>
          <a:bodyPr/>
          <a:lstStyle/>
          <a:p>
            <a:pPr eaLnBrk="1" hangingPunct="1"/>
            <a:r>
              <a:rPr lang="pt-BR" smtClean="0">
                <a:cs typeface="Arial" pitchFamily="34" charset="0"/>
              </a:rPr>
              <a:t>Resultados</a:t>
            </a:r>
          </a:p>
        </p:txBody>
      </p:sp>
      <p:sp>
        <p:nvSpPr>
          <p:cNvPr id="14340" name="Espaço Reservado para Conteúdo 2"/>
          <p:cNvSpPr>
            <a:spLocks noGrp="1"/>
          </p:cNvSpPr>
          <p:nvPr>
            <p:ph idx="1"/>
          </p:nvPr>
        </p:nvSpPr>
        <p:spPr/>
        <p:txBody>
          <a:bodyPr/>
          <a:lstStyle/>
          <a:p>
            <a:pPr eaLnBrk="1" hangingPunct="1"/>
            <a:r>
              <a:rPr lang="pt-BR" sz="1800" smtClean="0">
                <a:solidFill>
                  <a:srgbClr val="000099"/>
                </a:solidFill>
              </a:rPr>
              <a:t>Na Figura 1 </a:t>
            </a:r>
            <a:r>
              <a:rPr lang="pt-BR" sz="1800" smtClean="0"/>
              <a:t>Diagrama de Padrões Consolidados de Ensaios de Relatórios para recrutamento de estudo e atribuição de tratamento.</a:t>
            </a:r>
            <a:endParaRPr lang="pt-BR" sz="1800" smtClean="0">
              <a:solidFill>
                <a:srgbClr val="000099"/>
              </a:solidFill>
            </a:endParaRPr>
          </a:p>
          <a:p>
            <a:pPr algn="just" eaLnBrk="1" hangingPunct="1"/>
            <a:r>
              <a:rPr lang="pt-BR" sz="1800" smtClean="0">
                <a:solidFill>
                  <a:srgbClr val="000099"/>
                </a:solidFill>
              </a:rPr>
              <a:t>64 bebes</a:t>
            </a:r>
            <a:r>
              <a:rPr lang="pt-BR" sz="1800" smtClean="0"/>
              <a:t> </a:t>
            </a:r>
            <a:r>
              <a:rPr lang="pt-BR" sz="1800" smtClean="0">
                <a:solidFill>
                  <a:srgbClr val="000099"/>
                </a:solidFill>
              </a:rPr>
              <a:t>dos 360 elegíveis foram recrutados</a:t>
            </a:r>
            <a:r>
              <a:rPr lang="pt-BR" sz="1800" smtClean="0"/>
              <a:t> para o estudo entre 15 de outubro de 2010 e 14 de maio de 2012.</a:t>
            </a:r>
          </a:p>
          <a:p>
            <a:pPr algn="just" eaLnBrk="1" hangingPunct="1"/>
            <a:endParaRPr lang="pt-BR" sz="1800" smtClean="0"/>
          </a:p>
          <a:p>
            <a:pPr algn="just" eaLnBrk="1" hangingPunct="1"/>
            <a:r>
              <a:rPr lang="pt-BR" sz="1800" smtClean="0"/>
              <a:t>Um lactente perdeu a sua segunda nebulização surfactante apesar de permanecer em O2 suplementar. </a:t>
            </a:r>
          </a:p>
          <a:p>
            <a:pPr algn="just" eaLnBrk="1" hangingPunct="1"/>
            <a:endParaRPr lang="pt-BR" sz="1800" smtClean="0"/>
          </a:p>
          <a:p>
            <a:pPr algn="just" eaLnBrk="1" hangingPunct="1"/>
            <a:r>
              <a:rPr lang="pt-BR" sz="1800" smtClean="0"/>
              <a:t>Uma criança foi intubada imediatamente após a randomização antes da nebulização do surfactante.</a:t>
            </a:r>
          </a:p>
          <a:p>
            <a:pPr algn="just" eaLnBrk="1" hangingPunct="1"/>
            <a:endParaRPr lang="pt-BR" sz="1800" smtClean="0"/>
          </a:p>
          <a:p>
            <a:pPr algn="just" eaLnBrk="1" hangingPunct="1"/>
            <a:r>
              <a:rPr lang="pt-BR" sz="1800" smtClean="0"/>
              <a:t>Não foram observadas diferenças nas variáveis demográficas e características clínicas da coorte recrutada (</a:t>
            </a:r>
            <a:r>
              <a:rPr lang="pt-BR" sz="1800" smtClean="0">
                <a:solidFill>
                  <a:srgbClr val="000099"/>
                </a:solidFill>
              </a:rPr>
              <a:t>Tabela 1</a:t>
            </a:r>
            <a:r>
              <a:rPr lang="pt-BR" sz="1800" smtClean="0"/>
              <a:t>). </a:t>
            </a:r>
          </a:p>
          <a:p>
            <a:pPr eaLnBrk="1" hangingPunct="1"/>
            <a:endParaRPr lang="pt-BR" smtClean="0"/>
          </a:p>
        </p:txBody>
      </p:sp>
      <p:pic>
        <p:nvPicPr>
          <p:cNvPr id="1434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596188" cy="6815138"/>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7950" y="2568575"/>
            <a:ext cx="3332163" cy="107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31350"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6688" y="566738"/>
            <a:ext cx="8070850" cy="5788025"/>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31350"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17411" name="Título 1"/>
          <p:cNvSpPr>
            <a:spLocks noGrp="1"/>
          </p:cNvSpPr>
          <p:nvPr>
            <p:ph type="title"/>
          </p:nvPr>
        </p:nvSpPr>
        <p:spPr/>
        <p:txBody>
          <a:bodyPr/>
          <a:lstStyle/>
          <a:p>
            <a:pPr eaLnBrk="1" hangingPunct="1"/>
            <a:r>
              <a:rPr lang="pt-BR" smtClean="0">
                <a:cs typeface="Arial" pitchFamily="34" charset="0"/>
              </a:rPr>
              <a:t>Resultados</a:t>
            </a:r>
          </a:p>
        </p:txBody>
      </p:sp>
      <p:sp>
        <p:nvSpPr>
          <p:cNvPr id="17412" name="Espaço Reservado para Conteúdo 2"/>
          <p:cNvSpPr>
            <a:spLocks noGrp="1"/>
          </p:cNvSpPr>
          <p:nvPr>
            <p:ph idx="1"/>
          </p:nvPr>
        </p:nvSpPr>
        <p:spPr/>
        <p:txBody>
          <a:bodyPr/>
          <a:lstStyle/>
          <a:p>
            <a:pPr algn="just" eaLnBrk="1" hangingPunct="1"/>
            <a:r>
              <a:rPr lang="pt-BR" sz="1800" smtClean="0">
                <a:solidFill>
                  <a:srgbClr val="000099"/>
                </a:solidFill>
              </a:rPr>
              <a:t>A nebulização do surfactante reduziu a necessidade de intubação dentro de 72 horas após o nascimento no grupo de 32 a 33sem+6. </a:t>
            </a:r>
          </a:p>
          <a:p>
            <a:pPr algn="just" eaLnBrk="1" hangingPunct="1"/>
            <a:endParaRPr lang="pt-BR" sz="1800" smtClean="0">
              <a:solidFill>
                <a:srgbClr val="000099"/>
              </a:solidFill>
            </a:endParaRPr>
          </a:p>
          <a:p>
            <a:pPr algn="just" eaLnBrk="1" hangingPunct="1"/>
            <a:r>
              <a:rPr lang="pt-BR" sz="1800" smtClean="0"/>
              <a:t>1 em cada 11 crianças recebendo CPAP mais surfactante nebulizado foi intubado em comparação com 10 de 13 crianças recebendo apenas CPAP. </a:t>
            </a:r>
          </a:p>
          <a:p>
            <a:pPr algn="just" eaLnBrk="1" hangingPunct="1"/>
            <a:endParaRPr lang="pt-BR" sz="1800" smtClean="0"/>
          </a:p>
          <a:p>
            <a:pPr algn="just" eaLnBrk="1" hangingPunct="1"/>
            <a:r>
              <a:rPr lang="pt-BR" sz="1800" smtClean="0">
                <a:solidFill>
                  <a:srgbClr val="FF0000"/>
                </a:solidFill>
              </a:rPr>
              <a:t>Não houve diferença no risco de intubação nos grupos de 29 a 31sem 6 dias; </a:t>
            </a:r>
          </a:p>
          <a:p>
            <a:pPr algn="just" eaLnBrk="1" hangingPunct="1"/>
            <a:endParaRPr lang="pt-BR" sz="1800" smtClean="0">
              <a:solidFill>
                <a:srgbClr val="FF0000"/>
              </a:solidFill>
            </a:endParaRPr>
          </a:p>
          <a:p>
            <a:pPr algn="just" eaLnBrk="1" hangingPunct="1"/>
            <a:r>
              <a:rPr lang="pt-BR" sz="1800" smtClean="0">
                <a:solidFill>
                  <a:srgbClr val="FF0000"/>
                </a:solidFill>
              </a:rPr>
              <a:t>A duração da ventilação nas primeiras 72 horas não foi diferente entre os grupos</a:t>
            </a:r>
            <a:r>
              <a:rPr lang="pt-BR" sz="1800" smtClean="0"/>
              <a:t>: a mediana foi 0 (0-62) hora para o grupo de nebulização e 9 (0-64) horas para o grupo controle (p = 0,220).</a:t>
            </a:r>
          </a:p>
          <a:p>
            <a:pPr eaLnBrk="1" hangingPunct="1"/>
            <a:endParaRPr lang="pt-BR" smtClean="0"/>
          </a:p>
        </p:txBody>
      </p:sp>
      <p:pic>
        <p:nvPicPr>
          <p:cNvPr id="1741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18435" name="Título 1"/>
          <p:cNvSpPr>
            <a:spLocks noGrp="1"/>
          </p:cNvSpPr>
          <p:nvPr>
            <p:ph type="title"/>
          </p:nvPr>
        </p:nvSpPr>
        <p:spPr/>
        <p:txBody>
          <a:bodyPr/>
          <a:lstStyle/>
          <a:p>
            <a:pPr eaLnBrk="1" hangingPunct="1"/>
            <a:r>
              <a:rPr lang="pt-BR" smtClean="0">
                <a:cs typeface="Arial" pitchFamily="34" charset="0"/>
              </a:rPr>
              <a:t>Resultados</a:t>
            </a:r>
          </a:p>
        </p:txBody>
      </p:sp>
      <p:sp>
        <p:nvSpPr>
          <p:cNvPr id="18436" name="Espaço Reservado para Conteúdo 2"/>
          <p:cNvSpPr>
            <a:spLocks noGrp="1"/>
          </p:cNvSpPr>
          <p:nvPr>
            <p:ph idx="1"/>
          </p:nvPr>
        </p:nvSpPr>
        <p:spPr/>
        <p:txBody>
          <a:bodyPr/>
          <a:lstStyle/>
          <a:p>
            <a:pPr algn="just" eaLnBrk="1" hangingPunct="1"/>
            <a:r>
              <a:rPr lang="pt-BR" sz="1800" b="1" smtClean="0"/>
              <a:t>Não existiu diferença entre os grupos na duração total de qualquer suporte mecânico (ventilação mecânica + nCPAP) ou na duração do suplemento O2.</a:t>
            </a:r>
          </a:p>
          <a:p>
            <a:pPr algn="just" eaLnBrk="1" hangingPunct="1"/>
            <a:r>
              <a:rPr lang="pt-BR" sz="1800" b="1" smtClean="0"/>
              <a:t>Surfactante nebulizado  não alterou a proporção de crianças que permanecem intubadas após 24 horas, 72 horas ou 7 dias.</a:t>
            </a:r>
          </a:p>
          <a:p>
            <a:pPr algn="just" eaLnBrk="1" hangingPunct="1"/>
            <a:r>
              <a:rPr lang="pt-BR" sz="1800" smtClean="0"/>
              <a:t> A duração da ventilação mecânica em crianças intubadas foi marginalmente mais longo no grupo de do surfactante nebulizado em comparação com os do grupo controle.</a:t>
            </a:r>
          </a:p>
          <a:p>
            <a:pPr algn="just" eaLnBrk="1" hangingPunct="1"/>
            <a:r>
              <a:rPr lang="pt-BR" sz="1800" smtClean="0"/>
              <a:t>O total dose de surfactante não diferiu entre os grupos. </a:t>
            </a:r>
          </a:p>
          <a:p>
            <a:pPr algn="just" eaLnBrk="1" hangingPunct="1"/>
            <a:r>
              <a:rPr lang="pt-BR" sz="1800" smtClean="0"/>
              <a:t>Nove crianças receberam uma segunda dose de surfactante nebulizado após 12 horas para manter FiO2</a:t>
            </a:r>
          </a:p>
          <a:p>
            <a:pPr algn="just" eaLnBrk="1" hangingPunct="1"/>
            <a:r>
              <a:rPr lang="pt-BR" sz="1800" smtClean="0"/>
              <a:t>A diferença média no uso de surfactante, em</a:t>
            </a:r>
            <a:r>
              <a:rPr lang="pt-BR" sz="1800" i="1" smtClean="0"/>
              <a:t> bolus</a:t>
            </a:r>
            <a:r>
              <a:rPr lang="pt-BR" sz="1800" smtClean="0"/>
              <a:t>, após a intubação foi de 9,2 mg / kg para a intervenção versus o controle.</a:t>
            </a:r>
          </a:p>
          <a:p>
            <a:pPr eaLnBrk="1" hangingPunct="1"/>
            <a:r>
              <a:rPr lang="pt-BR" sz="1800" smtClean="0"/>
              <a:t>As dependências de tempo do requisito de intubação (como a probabilidade estimada de permanecer em nCPAP) é exibida como curvas de sobrevida de Kaplan-Meier para toda a coorte e dois substratos na </a:t>
            </a:r>
            <a:r>
              <a:rPr lang="pt-BR" sz="1800" smtClean="0">
                <a:solidFill>
                  <a:srgbClr val="000099"/>
                </a:solidFill>
              </a:rPr>
              <a:t>Figura 2</a:t>
            </a:r>
            <a:r>
              <a:rPr lang="pt-BR" sz="1800" smtClean="0"/>
              <a:t>.</a:t>
            </a:r>
          </a:p>
          <a:p>
            <a:pPr algn="just" eaLnBrk="1" hangingPunct="1"/>
            <a:endParaRPr lang="pt-BR" sz="1800" smtClean="0"/>
          </a:p>
          <a:p>
            <a:pPr algn="just" eaLnBrk="1" hangingPunct="1"/>
            <a:endParaRPr lang="pt-BR" sz="1800" smtClean="0"/>
          </a:p>
        </p:txBody>
      </p:sp>
      <p:pic>
        <p:nvPicPr>
          <p:cNvPr id="1843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18439" name="Text Box 9"/>
          <p:cNvSpPr txBox="1">
            <a:spLocks noChangeArrowheads="1"/>
          </p:cNvSpPr>
          <p:nvPr/>
        </p:nvSpPr>
        <p:spPr bwMode="auto">
          <a:xfrm>
            <a:off x="2705100" y="1238250"/>
            <a:ext cx="5772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algn="l" defTabSz="914400" eaLnBrk="1" hangingPunct="1"/>
            <a:r>
              <a:rPr lang="pt-BR"/>
              <a:t>Os desfechos secundários são  mostrados na </a:t>
            </a:r>
            <a:r>
              <a:rPr lang="pt-BR">
                <a:solidFill>
                  <a:srgbClr val="000099"/>
                </a:solidFill>
              </a:rPr>
              <a:t>Tabela 2</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5"/>
          <p:cNvSpPr>
            <a:spLocks noChangeArrowheads="1"/>
          </p:cNvSpPr>
          <p:nvPr/>
        </p:nvSpPr>
        <p:spPr bwMode="auto">
          <a:xfrm>
            <a:off x="3586163" y="954088"/>
            <a:ext cx="7808912" cy="338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defTabSz="914400"/>
            <a:r>
              <a:rPr lang="pt-BR"/>
              <a:t>Curvas de sobrevida de Kaplan-Meier ilustrando relação  temporal entre a atribuição do tratamento e a probabilidade de</a:t>
            </a:r>
          </a:p>
          <a:p>
            <a:pPr algn="l" defTabSz="914400"/>
            <a:r>
              <a:rPr lang="pt-BR"/>
              <a:t>permanecer em nCPAP para todas as crianças (topo); 29-31 sem 6 dias de gestação (meio) e 32-33 seman  6dias de gestação (embaixo). Círculos sólidos: apenas nCPAP; triângulos abertos: nCPAP + surfactante nebulizado.</a:t>
            </a:r>
          </a:p>
          <a:p>
            <a:pPr algn="l" defTabSz="914400"/>
            <a:r>
              <a:rPr lang="pt-BR">
                <a:solidFill>
                  <a:srgbClr val="000099"/>
                </a:solidFill>
              </a:rPr>
              <a:t>Os bebês tinham maior probabilidade de permanecer em CPAP se recebiam surfactante nebulizado. </a:t>
            </a:r>
          </a:p>
          <a:p>
            <a:pPr algn="l" defTabSz="914400"/>
            <a:r>
              <a:rPr lang="pt-BR"/>
              <a:t>A análise estratificada indicou um </a:t>
            </a:r>
            <a:r>
              <a:rPr lang="pt-BR" b="1"/>
              <a:t>benefício significativo do </a:t>
            </a:r>
          </a:p>
          <a:p>
            <a:pPr algn="l" defTabSz="914400"/>
            <a:r>
              <a:rPr lang="pt-BR" b="1"/>
              <a:t>surfactante nebulizado para a  idade gestacional mais madura</a:t>
            </a:r>
          </a:p>
          <a:p>
            <a:pPr algn="l" defTabSz="914400"/>
            <a:r>
              <a:rPr lang="pt-BR"/>
              <a:t>. CPAP, pressão positiva contínua nas vias aéreas; IG, idade gestacional;</a:t>
            </a:r>
          </a:p>
          <a:p>
            <a:pPr algn="l" defTabSz="914400"/>
            <a:r>
              <a:rPr lang="pt-BR"/>
              <a:t>CPAPn, pressão positiva contínua nas vias aéreas nasais</a:t>
            </a:r>
          </a:p>
        </p:txBody>
      </p:sp>
      <p:pic>
        <p:nvPicPr>
          <p:cNvPr id="19459"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300" y="74613"/>
            <a:ext cx="2847975" cy="6783387"/>
          </a:xfrm>
          <a:prstGeom prst="rect">
            <a:avLst/>
          </a:prstGeom>
          <a:noFill/>
          <a:ln w="28575">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460" name="Text Box 7"/>
          <p:cNvSpPr txBox="1">
            <a:spLocks noChangeArrowheads="1"/>
          </p:cNvSpPr>
          <p:nvPr/>
        </p:nvSpPr>
        <p:spPr bwMode="auto">
          <a:xfrm>
            <a:off x="3667125" y="601663"/>
            <a:ext cx="1022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defTabSz="914400" eaLnBrk="1" hangingPunct="1"/>
            <a:r>
              <a:rPr lang="pt-BR">
                <a:solidFill>
                  <a:srgbClr val="000099"/>
                </a:solidFill>
              </a:rPr>
              <a:t>Figura 2</a:t>
            </a:r>
          </a:p>
        </p:txBody>
      </p:sp>
      <p:pic>
        <p:nvPicPr>
          <p:cNvPr id="1946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31350"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20483" name="Título 1"/>
          <p:cNvSpPr>
            <a:spLocks noGrp="1"/>
          </p:cNvSpPr>
          <p:nvPr>
            <p:ph type="title"/>
          </p:nvPr>
        </p:nvSpPr>
        <p:spPr/>
        <p:txBody>
          <a:bodyPr/>
          <a:lstStyle/>
          <a:p>
            <a:pPr eaLnBrk="1" hangingPunct="1"/>
            <a:r>
              <a:rPr lang="pt-BR" smtClean="0">
                <a:cs typeface="Arial" pitchFamily="34" charset="0"/>
              </a:rPr>
              <a:t>Resultados</a:t>
            </a:r>
          </a:p>
        </p:txBody>
      </p:sp>
      <p:sp>
        <p:nvSpPr>
          <p:cNvPr id="20484" name="Espaço Reservado para Conteúdo 2"/>
          <p:cNvSpPr>
            <a:spLocks noGrp="1"/>
          </p:cNvSpPr>
          <p:nvPr>
            <p:ph idx="1"/>
          </p:nvPr>
        </p:nvSpPr>
        <p:spPr>
          <a:xfrm>
            <a:off x="838200" y="1811338"/>
            <a:ext cx="10515600" cy="4351337"/>
          </a:xfrm>
        </p:spPr>
        <p:txBody>
          <a:bodyPr/>
          <a:lstStyle/>
          <a:p>
            <a:pPr algn="just" eaLnBrk="1" hangingPunct="1"/>
            <a:r>
              <a:rPr lang="pt-BR" sz="1800" smtClean="0"/>
              <a:t>Para o subgrupo de crianças que falharam em nCPAP, o tempo para atender os critérios de falha de nCPAP foi  significativamente maior após o surfactante nebulizado (</a:t>
            </a:r>
            <a:r>
              <a:rPr lang="pt-BR" sz="1800" smtClean="0">
                <a:solidFill>
                  <a:srgbClr val="000099"/>
                </a:solidFill>
              </a:rPr>
              <a:t>Tabela 2</a:t>
            </a:r>
            <a:r>
              <a:rPr lang="pt-BR" sz="1800" smtClean="0"/>
              <a:t>). </a:t>
            </a:r>
          </a:p>
          <a:p>
            <a:pPr algn="just" eaLnBrk="1" hangingPunct="1"/>
            <a:r>
              <a:rPr lang="pt-BR" sz="1800" smtClean="0"/>
              <a:t>A nebulização foi associada a um aumento transitório na pressão parcial transcutânea de dióxido de carbono (TcpCO2) em algumas crianças, que foi resolvido imediatamente após a retirada da máscara facial</a:t>
            </a:r>
          </a:p>
          <a:p>
            <a:pPr algn="just" eaLnBrk="1" hangingPunct="1"/>
            <a:r>
              <a:rPr lang="pt-BR" sz="1800" smtClean="0"/>
              <a:t> Um lactente desenvolveu apneia, necessitando de um breve pausa processual. </a:t>
            </a:r>
          </a:p>
          <a:p>
            <a:pPr algn="just" eaLnBrk="1" hangingPunct="1"/>
            <a:r>
              <a:rPr lang="pt-BR" sz="1800" smtClean="0"/>
              <a:t>Nenhuma outra alteração significativa na frequência cardíaca ou dessaturação clínica ocorreu durante a nebulização. </a:t>
            </a:r>
          </a:p>
          <a:p>
            <a:pPr algn="just" eaLnBrk="1" hangingPunct="1"/>
            <a:r>
              <a:rPr lang="pt-BR" sz="1800" smtClean="0"/>
              <a:t>A incidência das morbidades neonatais não foi diferente entre os grupos.</a:t>
            </a:r>
          </a:p>
          <a:p>
            <a:pPr algn="just" eaLnBrk="1" hangingPunct="1"/>
            <a:r>
              <a:rPr lang="pt-BR" sz="1800" smtClean="0"/>
              <a:t>Dois bebês do grupo controle desenvolveram pneumotórax.</a:t>
            </a:r>
          </a:p>
          <a:p>
            <a:pPr algn="just" eaLnBrk="1" hangingPunct="1"/>
            <a:endParaRPr lang="pt-BR" sz="1800" smtClean="0"/>
          </a:p>
          <a:p>
            <a:pPr algn="just" eaLnBrk="1" hangingPunct="1"/>
            <a:endParaRPr lang="pt-BR" sz="1800" smtClean="0"/>
          </a:p>
          <a:p>
            <a:pPr algn="just" eaLnBrk="1" hangingPunct="1"/>
            <a:endParaRPr lang="pt-BR" sz="1800" smtClean="0"/>
          </a:p>
        </p:txBody>
      </p:sp>
      <p:pic>
        <p:nvPicPr>
          <p:cNvPr id="2048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pic>
        <p:nvPicPr>
          <p:cNvPr id="2150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31350" y="11430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pic>
        <p:nvPicPr>
          <p:cNvPr id="21509"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025" y="647700"/>
            <a:ext cx="11591925" cy="5556250"/>
          </a:xfrm>
          <a:prstGeom prst="rect">
            <a:avLst/>
          </a:prstGeom>
          <a:noFill/>
          <a:ln w="28575">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22531" name="Título 1"/>
          <p:cNvSpPr>
            <a:spLocks noGrp="1"/>
          </p:cNvSpPr>
          <p:nvPr>
            <p:ph type="title"/>
          </p:nvPr>
        </p:nvSpPr>
        <p:spPr/>
        <p:txBody>
          <a:bodyPr/>
          <a:lstStyle/>
          <a:p>
            <a:pPr eaLnBrk="1" hangingPunct="1"/>
            <a:r>
              <a:rPr lang="pt-BR" smtClean="0">
                <a:cs typeface="Arial" pitchFamily="34" charset="0"/>
              </a:rPr>
              <a:t>Resultados</a:t>
            </a:r>
          </a:p>
        </p:txBody>
      </p:sp>
      <p:sp>
        <p:nvSpPr>
          <p:cNvPr id="22532" name="Espaço Reservado para Conteúdo 2"/>
          <p:cNvSpPr>
            <a:spLocks noGrp="1"/>
          </p:cNvSpPr>
          <p:nvPr>
            <p:ph idx="1"/>
          </p:nvPr>
        </p:nvSpPr>
        <p:spPr>
          <a:xfrm>
            <a:off x="838200" y="1835150"/>
            <a:ext cx="10515600" cy="4351338"/>
          </a:xfrm>
        </p:spPr>
        <p:txBody>
          <a:bodyPr/>
          <a:lstStyle/>
          <a:p>
            <a:pPr algn="just" eaLnBrk="1" hangingPunct="1"/>
            <a:endParaRPr lang="pt-BR" sz="1800" smtClean="0"/>
          </a:p>
          <a:p>
            <a:pPr algn="just" eaLnBrk="1" hangingPunct="1"/>
            <a:r>
              <a:rPr lang="pt-BR" sz="1800" smtClean="0"/>
              <a:t>As principais razões para o fracasso do CPAP foram exceder a FiO2 máxima e os critérios clínicos da avaliação do sofrimento respiratório significativo (</a:t>
            </a:r>
            <a:r>
              <a:rPr lang="pt-BR" sz="1800" smtClean="0">
                <a:solidFill>
                  <a:srgbClr val="000099"/>
                </a:solidFill>
              </a:rPr>
              <a:t>Tabela 3</a:t>
            </a:r>
            <a:r>
              <a:rPr lang="pt-BR" sz="1800" smtClean="0"/>
              <a:t>). </a:t>
            </a:r>
          </a:p>
          <a:p>
            <a:pPr algn="just" eaLnBrk="1" hangingPunct="1"/>
            <a:endParaRPr lang="pt-BR" sz="1800" smtClean="0"/>
          </a:p>
          <a:p>
            <a:pPr algn="just" eaLnBrk="1" hangingPunct="1"/>
            <a:r>
              <a:rPr lang="pt-BR" sz="1800" smtClean="0"/>
              <a:t>Indicadores clínicos de desconforto respiratório não diferiu entre os grupos dos bebês que necessitavam de intubação (</a:t>
            </a:r>
            <a:r>
              <a:rPr lang="pt-BR" sz="1800" smtClean="0">
                <a:solidFill>
                  <a:srgbClr val="000099"/>
                </a:solidFill>
              </a:rPr>
              <a:t>Tabela 4</a:t>
            </a:r>
            <a:r>
              <a:rPr lang="pt-BR" sz="1800" smtClean="0"/>
              <a:t>).</a:t>
            </a:r>
          </a:p>
          <a:p>
            <a:pPr eaLnBrk="1" hangingPunct="1"/>
            <a:endParaRPr lang="pt-BR" smtClean="0"/>
          </a:p>
        </p:txBody>
      </p:sp>
      <p:pic>
        <p:nvPicPr>
          <p:cNvPr id="2253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pic>
        <p:nvPicPr>
          <p:cNvPr id="2355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8" name="CaixaDeTexto 7"/>
          <p:cNvSpPr txBox="1"/>
          <p:nvPr/>
        </p:nvSpPr>
        <p:spPr>
          <a:xfrm>
            <a:off x="3740150" y="6473825"/>
            <a:ext cx="4584700" cy="615950"/>
          </a:xfrm>
          <a:prstGeom prst="rect">
            <a:avLst/>
          </a:prstGeom>
          <a:noFill/>
        </p:spPr>
        <p:txBody>
          <a:bodyPr>
            <a:spAutoFit/>
          </a:bodyPr>
          <a:lstStyle/>
          <a:p>
            <a:pPr fontAlgn="auto">
              <a:spcBef>
                <a:spcPts val="0"/>
              </a:spcBef>
              <a:spcAft>
                <a:spcPts val="0"/>
              </a:spcAft>
              <a:defRPr/>
            </a:pPr>
            <a:r>
              <a:rPr lang="pt-BR" altLang="en-US" sz="1600" b="1" dirty="0">
                <a:effectLst>
                  <a:outerShdw blurRad="38100" dist="38100" dir="2700000" algn="tl">
                    <a:srgbClr val="000000">
                      <a:alpha val="43137"/>
                    </a:srgbClr>
                  </a:outerShdw>
                </a:effectLst>
                <a:latin typeface="+mn-lt"/>
                <a:cs typeface="+mn-cs"/>
              </a:rPr>
              <a:t>Brasília, Outubro de 2018</a:t>
            </a:r>
          </a:p>
          <a:p>
            <a:pPr algn="l" fontAlgn="auto">
              <a:spcBef>
                <a:spcPts val="0"/>
              </a:spcBef>
              <a:spcAft>
                <a:spcPts val="0"/>
              </a:spcAft>
              <a:defRPr/>
            </a:pPr>
            <a:endParaRPr lang="pt-BR" dirty="0">
              <a:latin typeface="+mn-lt"/>
              <a:cs typeface="+mn-cs"/>
            </a:endParaRPr>
          </a:p>
        </p:txBody>
      </p:sp>
      <p:pic>
        <p:nvPicPr>
          <p:cNvPr id="23558"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0263" y="781050"/>
            <a:ext cx="9588500" cy="5091113"/>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pic>
        <p:nvPicPr>
          <p:cNvPr id="2457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pic>
        <p:nvPicPr>
          <p:cNvPr id="24581"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7538" y="1073150"/>
            <a:ext cx="9466262" cy="4972050"/>
          </a:xfrm>
          <a:prstGeom prst="rect">
            <a:avLst/>
          </a:prstGeom>
          <a:noFill/>
          <a:ln w="28575">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25603" name="Título 1"/>
          <p:cNvSpPr>
            <a:spLocks noGrp="1"/>
          </p:cNvSpPr>
          <p:nvPr>
            <p:ph type="title"/>
          </p:nvPr>
        </p:nvSpPr>
        <p:spPr/>
        <p:txBody>
          <a:bodyPr/>
          <a:lstStyle/>
          <a:p>
            <a:pPr eaLnBrk="1" hangingPunct="1"/>
            <a:r>
              <a:rPr lang="en-US" smtClean="0">
                <a:cs typeface="Calibri Light" pitchFamily="34" charset="0"/>
              </a:rPr>
              <a:t>Discussão</a:t>
            </a:r>
            <a:endParaRPr lang="pt-BR" smtClean="0">
              <a:cs typeface="Arial" pitchFamily="34" charset="0"/>
            </a:endParaRPr>
          </a:p>
        </p:txBody>
      </p:sp>
      <p:sp>
        <p:nvSpPr>
          <p:cNvPr id="25604" name="Espaço Reservado para Conteúdo 2"/>
          <p:cNvSpPr>
            <a:spLocks noGrp="1"/>
          </p:cNvSpPr>
          <p:nvPr>
            <p:ph idx="1"/>
          </p:nvPr>
        </p:nvSpPr>
        <p:spPr/>
        <p:txBody>
          <a:bodyPr/>
          <a:lstStyle/>
          <a:p>
            <a:pPr marL="0" indent="0" algn="just" eaLnBrk="1" hangingPunct="1">
              <a:lnSpc>
                <a:spcPct val="100000"/>
              </a:lnSpc>
              <a:buFont typeface="Arial" pitchFamily="34" charset="0"/>
              <a:buNone/>
            </a:pPr>
            <a:r>
              <a:rPr lang="pt-BR" sz="1800" smtClean="0">
                <a:cs typeface="Calibri" pitchFamily="34" charset="0"/>
              </a:rPr>
              <a:t>Redução do risco de intubação após nebulização de surfactante com nebulizador de membrana vibratória contrasta com o outro ensaio clínico que usou um sistema de nebulização a jato.(16)</a:t>
            </a:r>
          </a:p>
          <a:p>
            <a:pPr lvl="1" algn="just" eaLnBrk="1" hangingPunct="1">
              <a:lnSpc>
                <a:spcPct val="100000"/>
              </a:lnSpc>
              <a:buFont typeface="Wingdings" pitchFamily="2" charset="2"/>
              <a:buChar char="Ø"/>
            </a:pPr>
            <a:r>
              <a:rPr lang="pt-BR" sz="1800" smtClean="0">
                <a:solidFill>
                  <a:srgbClr val="000099"/>
                </a:solidFill>
                <a:cs typeface="Calibri" pitchFamily="34" charset="0"/>
              </a:rPr>
              <a:t>Sistema de membrana vibratória aumenta a entrega do surfactante ao sistema respiratório do neonato, sem desnaturação da proteína ou diluição em aerossol</a:t>
            </a:r>
            <a:r>
              <a:rPr lang="pt-BR" sz="1800" smtClean="0">
                <a:cs typeface="Calibri" pitchFamily="34" charset="0"/>
              </a:rPr>
              <a:t>.(9,23)</a:t>
            </a:r>
          </a:p>
          <a:p>
            <a:pPr marL="0" indent="0" algn="just" eaLnBrk="1" hangingPunct="1">
              <a:lnSpc>
                <a:spcPct val="100000"/>
              </a:lnSpc>
            </a:pPr>
            <a:endParaRPr lang="pt-BR" sz="1800" smtClean="0">
              <a:cs typeface="Calibri" pitchFamily="34" charset="0"/>
            </a:endParaRPr>
          </a:p>
          <a:p>
            <a:pPr marL="0" indent="0" algn="just" eaLnBrk="1" hangingPunct="1"/>
            <a:r>
              <a:rPr lang="en-US" sz="1800" smtClean="0">
                <a:cs typeface="Calibri" pitchFamily="34" charset="0"/>
              </a:rPr>
              <a:t>A nebulização necessita apenas de manutenção de uma via aérea com máscara facial nCPAP. </a:t>
            </a:r>
            <a:endParaRPr lang="en-US" sz="1800" smtClean="0"/>
          </a:p>
          <a:p>
            <a:pPr marL="0" indent="0" algn="just" eaLnBrk="1" hangingPunct="1"/>
            <a:r>
              <a:rPr lang="en-US" sz="1800" smtClean="0">
                <a:cs typeface="Calibri" pitchFamily="34" charset="0"/>
              </a:rPr>
              <a:t>Altamente portátil, movido a bateria e não dependente de ponto de saída de ar.</a:t>
            </a:r>
          </a:p>
          <a:p>
            <a:pPr marL="0" indent="0" algn="just" eaLnBrk="1" hangingPunct="1"/>
            <a:r>
              <a:rPr lang="en-US" sz="1800" smtClean="0">
                <a:cs typeface="Calibri" pitchFamily="34" charset="0"/>
              </a:rPr>
              <a:t>Eficaz na Sala de Parto e em Centros não-terciários.</a:t>
            </a:r>
          </a:p>
          <a:p>
            <a:pPr marL="0" indent="0" algn="just" eaLnBrk="1" hangingPunct="1">
              <a:lnSpc>
                <a:spcPct val="100000"/>
              </a:lnSpc>
              <a:buFont typeface="Arial" pitchFamily="34" charset="0"/>
              <a:buNone/>
            </a:pPr>
            <a:endParaRPr lang="pt-BR" sz="1800" smtClean="0">
              <a:cs typeface="Calibri" pitchFamily="34" charset="0"/>
            </a:endParaRPr>
          </a:p>
          <a:p>
            <a:pPr marL="0" indent="0" eaLnBrk="1" hangingPunct="1"/>
            <a:endParaRPr lang="pt-BR" smtClean="0"/>
          </a:p>
        </p:txBody>
      </p:sp>
      <p:pic>
        <p:nvPicPr>
          <p:cNvPr id="2560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31350"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26627" name="Título 1"/>
          <p:cNvSpPr>
            <a:spLocks noGrp="1"/>
          </p:cNvSpPr>
          <p:nvPr>
            <p:ph type="title"/>
          </p:nvPr>
        </p:nvSpPr>
        <p:spPr/>
        <p:txBody>
          <a:bodyPr/>
          <a:lstStyle/>
          <a:p>
            <a:pPr eaLnBrk="1" hangingPunct="1"/>
            <a:r>
              <a:rPr lang="en-US" smtClean="0">
                <a:cs typeface="Calibri Light" pitchFamily="34" charset="0"/>
              </a:rPr>
              <a:t>Discussão</a:t>
            </a:r>
            <a:endParaRPr lang="pt-BR" smtClean="0">
              <a:cs typeface="Arial" pitchFamily="34" charset="0"/>
            </a:endParaRPr>
          </a:p>
        </p:txBody>
      </p:sp>
      <p:sp>
        <p:nvSpPr>
          <p:cNvPr id="26628" name="Espaço Reservado para Conteúdo 2"/>
          <p:cNvSpPr>
            <a:spLocks noGrp="1"/>
          </p:cNvSpPr>
          <p:nvPr>
            <p:ph idx="1"/>
          </p:nvPr>
        </p:nvSpPr>
        <p:spPr/>
        <p:txBody>
          <a:bodyPr/>
          <a:lstStyle/>
          <a:p>
            <a:pPr algn="just" eaLnBrk="1" hangingPunct="1">
              <a:lnSpc>
                <a:spcPct val="100000"/>
              </a:lnSpc>
            </a:pPr>
            <a:r>
              <a:rPr lang="pt-BR" sz="1800" smtClean="0">
                <a:cs typeface="Calibri" pitchFamily="34" charset="0"/>
              </a:rPr>
              <a:t>Procedimento seguro quando realizada com monitoramento adequado. </a:t>
            </a:r>
            <a:endParaRPr lang="en-US" sz="1800" smtClean="0">
              <a:cs typeface="Calibri" pitchFamily="34" charset="0"/>
            </a:endParaRPr>
          </a:p>
          <a:p>
            <a:pPr algn="just" eaLnBrk="1" hangingPunct="1">
              <a:lnSpc>
                <a:spcPct val="100000"/>
              </a:lnSpc>
            </a:pPr>
            <a:r>
              <a:rPr lang="pt-BR" sz="1800" smtClean="0">
                <a:cs typeface="Calibri" pitchFamily="34" charset="0"/>
              </a:rPr>
              <a:t>Apneia que necessitou de breve interrupção da nebulização foi um evento raro (1 de 32)</a:t>
            </a:r>
          </a:p>
          <a:p>
            <a:pPr algn="just" eaLnBrk="1" hangingPunct="1">
              <a:lnSpc>
                <a:spcPct val="100000"/>
              </a:lnSpc>
            </a:pPr>
            <a:r>
              <a:rPr lang="pt-BR" sz="1800" smtClean="0">
                <a:cs typeface="Calibri" pitchFamily="34" charset="0"/>
              </a:rPr>
              <a:t>Aumento da TcPCO2 foi temporário</a:t>
            </a:r>
          </a:p>
          <a:p>
            <a:pPr algn="just" eaLnBrk="1" hangingPunct="1">
              <a:lnSpc>
                <a:spcPct val="100000"/>
              </a:lnSpc>
            </a:pPr>
            <a:r>
              <a:rPr lang="pt-BR" sz="1800" smtClean="0">
                <a:cs typeface="Calibri" pitchFamily="34" charset="0"/>
              </a:rPr>
              <a:t>Efeitos adversos mínimos na primeira semana de vida.</a:t>
            </a:r>
          </a:p>
          <a:p>
            <a:pPr algn="just" eaLnBrk="1" hangingPunct="1"/>
            <a:r>
              <a:rPr lang="pt-BR" sz="1800" smtClean="0">
                <a:cs typeface="Calibri" pitchFamily="34" charset="0"/>
              </a:rPr>
              <a:t>A nebulização do surfactante obteve mais sucesso na redução da intubação no lactente mais maduro</a:t>
            </a:r>
            <a:endParaRPr lang="en-US" sz="1800" smtClean="0">
              <a:cs typeface="Calibri" pitchFamily="34" charset="0"/>
            </a:endParaRPr>
          </a:p>
          <a:p>
            <a:pPr algn="ctr" eaLnBrk="1" hangingPunct="1"/>
            <a:r>
              <a:rPr lang="en-US" sz="1800" smtClean="0">
                <a:solidFill>
                  <a:srgbClr val="000099"/>
                </a:solidFill>
                <a:cs typeface="Calibri" pitchFamily="34" charset="0"/>
              </a:rPr>
              <a:t>No grupo (32 - a 33 sem 6 dias) apenas um bebê foi intubado. No grupo controle de mesma faixa etária 50% dos neonatos foram intubados devido </a:t>
            </a:r>
            <a:r>
              <a:rPr lang="pt-BR" sz="1800" smtClean="0">
                <a:solidFill>
                  <a:srgbClr val="000099"/>
                </a:solidFill>
                <a:cs typeface="Calibri" pitchFamily="34" charset="0"/>
              </a:rPr>
              <a:t>a problemas de oxigenação, ventilação ou ambos.</a:t>
            </a:r>
          </a:p>
          <a:p>
            <a:pPr algn="just" eaLnBrk="1" hangingPunct="1"/>
            <a:endParaRPr lang="pt-BR" sz="1800" smtClean="0">
              <a:solidFill>
                <a:srgbClr val="000099"/>
              </a:solidFill>
              <a:cs typeface="Calibri" pitchFamily="34" charset="0"/>
            </a:endParaRPr>
          </a:p>
          <a:p>
            <a:pPr algn="ctr" eaLnBrk="1" hangingPunct="1">
              <a:buFont typeface="Arial" pitchFamily="34" charset="0"/>
              <a:buNone/>
            </a:pPr>
            <a:r>
              <a:rPr lang="pt-BR" sz="1800" b="1" smtClean="0">
                <a:solidFill>
                  <a:srgbClr val="FF00FF"/>
                </a:solidFill>
                <a:cs typeface="Calibri" pitchFamily="34" charset="0"/>
              </a:rPr>
              <a:t>Esses achados exigem verificação em um futuro ensaio clínico adquado, pois este estudo não foi planejado com o objetivo de detectar diferenças entre subgrupos.</a:t>
            </a:r>
            <a:endParaRPr lang="en-US" sz="1800" b="1" smtClean="0">
              <a:solidFill>
                <a:srgbClr val="FF00FF"/>
              </a:solidFill>
              <a:cs typeface="Calibri" pitchFamily="34" charset="0"/>
            </a:endParaRPr>
          </a:p>
        </p:txBody>
      </p:sp>
      <p:pic>
        <p:nvPicPr>
          <p:cNvPr id="2662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27651" name="Título 1"/>
          <p:cNvSpPr>
            <a:spLocks noGrp="1"/>
          </p:cNvSpPr>
          <p:nvPr>
            <p:ph type="title"/>
          </p:nvPr>
        </p:nvSpPr>
        <p:spPr/>
        <p:txBody>
          <a:bodyPr/>
          <a:lstStyle/>
          <a:p>
            <a:pPr eaLnBrk="1" hangingPunct="1"/>
            <a:r>
              <a:rPr lang="en-US" smtClean="0">
                <a:cs typeface="Calibri Light" pitchFamily="34" charset="0"/>
              </a:rPr>
              <a:t>Discussão</a:t>
            </a:r>
            <a:endParaRPr lang="pt-BR" smtClean="0">
              <a:cs typeface="Arial" pitchFamily="34" charset="0"/>
            </a:endParaRPr>
          </a:p>
        </p:txBody>
      </p:sp>
      <p:sp>
        <p:nvSpPr>
          <p:cNvPr id="27652" name="Espaço Reservado para Conteúdo 2"/>
          <p:cNvSpPr>
            <a:spLocks noGrp="1"/>
          </p:cNvSpPr>
          <p:nvPr>
            <p:ph idx="1"/>
          </p:nvPr>
        </p:nvSpPr>
        <p:spPr/>
        <p:txBody>
          <a:bodyPr/>
          <a:lstStyle/>
          <a:p>
            <a:pPr algn="just" eaLnBrk="1" hangingPunct="1">
              <a:lnSpc>
                <a:spcPct val="100000"/>
              </a:lnSpc>
            </a:pPr>
            <a:endParaRPr lang="pt-BR" sz="1800" smtClean="0">
              <a:cs typeface="Calibri" pitchFamily="34" charset="0"/>
            </a:endParaRPr>
          </a:p>
          <a:p>
            <a:pPr algn="just" eaLnBrk="1" hangingPunct="1">
              <a:lnSpc>
                <a:spcPct val="100000"/>
              </a:lnSpc>
            </a:pPr>
            <a:r>
              <a:rPr lang="pt-BR" sz="1800" smtClean="0">
                <a:cs typeface="Calibri" pitchFamily="34" charset="0"/>
              </a:rPr>
              <a:t>Para os lactentes que necessitaram de intubação, aqueles do grupo que usou surfactante atingiu os critérios de falha CPAP mais tardiamente do que aqueles do grupo que usou somente nCPAP. </a:t>
            </a:r>
            <a:endParaRPr lang="en-US" sz="1800" smtClean="0">
              <a:cs typeface="Calibri" pitchFamily="34" charset="0"/>
            </a:endParaRPr>
          </a:p>
          <a:p>
            <a:pPr algn="just" eaLnBrk="1" hangingPunct="1">
              <a:lnSpc>
                <a:spcPct val="100000"/>
              </a:lnSpc>
            </a:pPr>
            <a:endParaRPr lang="pt-BR" sz="1800" smtClean="0">
              <a:cs typeface="Calibri" pitchFamily="34" charset="0"/>
            </a:endParaRPr>
          </a:p>
          <a:p>
            <a:pPr algn="just" eaLnBrk="1" hangingPunct="1">
              <a:lnSpc>
                <a:spcPct val="100000"/>
              </a:lnSpc>
            </a:pPr>
            <a:r>
              <a:rPr lang="pt-BR" sz="1800" smtClean="0">
                <a:cs typeface="Calibri" pitchFamily="34" charset="0"/>
              </a:rPr>
              <a:t>O tempo mais longo para atingir os criterios de falha no grupo de neonatos mais imaturos implica que houve benefício no uso do surfactante, apesar de não haver diferença no risco de intubação para este grupo.</a:t>
            </a:r>
          </a:p>
          <a:p>
            <a:pPr algn="just" eaLnBrk="1" hangingPunct="1">
              <a:lnSpc>
                <a:spcPct val="100000"/>
              </a:lnSpc>
            </a:pPr>
            <a:endParaRPr lang="pt-BR" sz="1800" smtClean="0"/>
          </a:p>
          <a:p>
            <a:pPr algn="just" eaLnBrk="1" hangingPunct="1">
              <a:lnSpc>
                <a:spcPct val="100000"/>
              </a:lnSpc>
            </a:pPr>
            <a:r>
              <a:rPr lang="en-US" sz="1800" smtClean="0">
                <a:solidFill>
                  <a:srgbClr val="FF00FF"/>
                </a:solidFill>
                <a:cs typeface="Calibri" pitchFamily="34" charset="0"/>
              </a:rPr>
              <a:t>Redosar o surfactante com menos de 12 horas pode ser indicado na terapia de nebulização com surfactante,</a:t>
            </a:r>
            <a:r>
              <a:rPr lang="en-US" sz="1800" smtClean="0">
                <a:cs typeface="Calibri" pitchFamily="34" charset="0"/>
              </a:rPr>
              <a:t> tendo em vista que o tempo médio de falha foi menor do que esse período.</a:t>
            </a:r>
            <a:endParaRPr lang="en-US" sz="1800" smtClean="0"/>
          </a:p>
          <a:p>
            <a:pPr eaLnBrk="1" hangingPunct="1"/>
            <a:endParaRPr lang="pt-BR" smtClean="0"/>
          </a:p>
        </p:txBody>
      </p:sp>
      <p:pic>
        <p:nvPicPr>
          <p:cNvPr id="2765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28675" name="Título 1"/>
          <p:cNvSpPr>
            <a:spLocks noGrp="1"/>
          </p:cNvSpPr>
          <p:nvPr>
            <p:ph type="title"/>
          </p:nvPr>
        </p:nvSpPr>
        <p:spPr/>
        <p:txBody>
          <a:bodyPr/>
          <a:lstStyle/>
          <a:p>
            <a:pPr eaLnBrk="1" hangingPunct="1"/>
            <a:r>
              <a:rPr lang="en-US" smtClean="0">
                <a:cs typeface="Calibri Light" pitchFamily="34" charset="0"/>
              </a:rPr>
              <a:t>Discussão</a:t>
            </a:r>
            <a:endParaRPr lang="pt-BR" smtClean="0">
              <a:cs typeface="Arial" pitchFamily="34" charset="0"/>
            </a:endParaRPr>
          </a:p>
        </p:txBody>
      </p:sp>
      <p:sp>
        <p:nvSpPr>
          <p:cNvPr id="28676" name="Espaço Reservado para Conteúdo 2"/>
          <p:cNvSpPr>
            <a:spLocks noGrp="1"/>
          </p:cNvSpPr>
          <p:nvPr>
            <p:ph idx="1"/>
          </p:nvPr>
        </p:nvSpPr>
        <p:spPr/>
        <p:txBody>
          <a:bodyPr/>
          <a:lstStyle/>
          <a:p>
            <a:pPr algn="just" eaLnBrk="1" hangingPunct="1">
              <a:lnSpc>
                <a:spcPct val="100000"/>
              </a:lnSpc>
            </a:pPr>
            <a:r>
              <a:rPr lang="pt-BR" sz="1800" smtClean="0">
                <a:cs typeface="Calibri" pitchFamily="34" charset="0"/>
              </a:rPr>
              <a:t>A duração da ventilação mecânica não diferiu entre os dois grupos. </a:t>
            </a:r>
            <a:endParaRPr lang="en-US" sz="1800" smtClean="0">
              <a:cs typeface="Calibri" pitchFamily="34" charset="0"/>
            </a:endParaRPr>
          </a:p>
          <a:p>
            <a:pPr algn="just" eaLnBrk="1" hangingPunct="1">
              <a:lnSpc>
                <a:spcPct val="100000"/>
              </a:lnSpc>
            </a:pPr>
            <a:endParaRPr lang="pt-BR" sz="1800" smtClean="0">
              <a:cs typeface="Calibri" pitchFamily="34" charset="0"/>
            </a:endParaRPr>
          </a:p>
          <a:p>
            <a:pPr algn="ctr" eaLnBrk="1" hangingPunct="1">
              <a:lnSpc>
                <a:spcPct val="100000"/>
              </a:lnSpc>
              <a:buFont typeface="Arial" pitchFamily="34" charset="0"/>
              <a:buNone/>
            </a:pPr>
            <a:r>
              <a:rPr lang="pt-BR" sz="1800" b="1" smtClean="0">
                <a:cs typeface="Calibri" pitchFamily="34" charset="0"/>
              </a:rPr>
              <a:t>Não houve diferenças entre o número de bebês ainda intubados em 24 horas, 72 horas ou após 7 dias, ou o desenvolvimento de vazamento de ar.</a:t>
            </a:r>
          </a:p>
          <a:p>
            <a:pPr algn="ctr" eaLnBrk="1" hangingPunct="1">
              <a:lnSpc>
                <a:spcPct val="100000"/>
              </a:lnSpc>
              <a:buFont typeface="Arial" pitchFamily="34" charset="0"/>
              <a:buNone/>
            </a:pPr>
            <a:endParaRPr lang="pt-BR" sz="1800" b="1" smtClean="0">
              <a:cs typeface="Calibri" pitchFamily="34" charset="0"/>
            </a:endParaRPr>
          </a:p>
          <a:p>
            <a:pPr eaLnBrk="1" hangingPunct="1"/>
            <a:r>
              <a:rPr lang="pt-BR" sz="1800" smtClean="0">
                <a:cs typeface="Calibri" pitchFamily="34" charset="0"/>
              </a:rPr>
              <a:t>A taxa de falha do CPAP foi substancialmente maior nesta coorte do que o previsto a partir de dados históricos. </a:t>
            </a:r>
            <a:endParaRPr lang="en-US" sz="1800" smtClean="0">
              <a:cs typeface="Calibri" pitchFamily="34" charset="0"/>
            </a:endParaRPr>
          </a:p>
          <a:p>
            <a:pPr eaLnBrk="1" hangingPunct="1"/>
            <a:r>
              <a:rPr lang="en-US" sz="1800" smtClean="0">
                <a:cs typeface="Arial" pitchFamily="34" charset="0"/>
              </a:rPr>
              <a:t>Pode ser consequência</a:t>
            </a:r>
            <a:r>
              <a:rPr lang="en-US" sz="1800" smtClean="0">
                <a:cs typeface="Calibri" pitchFamily="34" charset="0"/>
              </a:rPr>
              <a:t> da demora em se separar os neonatos em grupos randomizados, que fez com que muitos bebês fossem desmamados de CPAP, se tornando inelegíveis para o estudo.</a:t>
            </a:r>
          </a:p>
          <a:p>
            <a:pPr eaLnBrk="1" hangingPunct="1"/>
            <a:endParaRPr lang="en-US" sz="1800" smtClean="0">
              <a:cs typeface="Calibri" pitchFamily="34" charset="0"/>
            </a:endParaRPr>
          </a:p>
          <a:p>
            <a:pPr eaLnBrk="1" hangingPunct="1"/>
            <a:r>
              <a:rPr lang="pt-BR" sz="1800" smtClean="0">
                <a:cs typeface="Calibri" pitchFamily="34" charset="0"/>
              </a:rPr>
              <a:t>Além disso, o grupo cego que realizou o tratamento clinico podia intubar bebês com desconforto respiratório significativo percebido na ausência de FiO2 ou PaCO2 elevados, quando percebia que precoce terapia em bolus com surfacante seria benéfica.</a:t>
            </a:r>
            <a:endParaRPr lang="pt-BR" smtClean="0"/>
          </a:p>
        </p:txBody>
      </p:sp>
      <p:pic>
        <p:nvPicPr>
          <p:cNvPr id="2867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31350"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p:cNvSpPr>
          <p:nvPr>
            <p:ph type="body" idx="1"/>
          </p:nvPr>
        </p:nvSpPr>
        <p:spPr/>
        <p:txBody>
          <a:bodyPr/>
          <a:lstStyle/>
          <a:p>
            <a:pPr eaLnBrk="1" hangingPunct="1">
              <a:lnSpc>
                <a:spcPct val="70000"/>
              </a:lnSpc>
            </a:pPr>
            <a:r>
              <a:rPr lang="pt-BR" sz="2400" smtClean="0"/>
              <a:t>Esta abordagem inicial do surfactante refletiu a prática rotineira da Unidade durante o estudo. </a:t>
            </a:r>
          </a:p>
          <a:p>
            <a:pPr eaLnBrk="1" hangingPunct="1">
              <a:lnSpc>
                <a:spcPct val="70000"/>
              </a:lnSpc>
            </a:pPr>
            <a:r>
              <a:rPr lang="pt-BR" sz="2400" smtClean="0"/>
              <a:t>O viés clínico em relação ao surfactante em </a:t>
            </a:r>
            <a:r>
              <a:rPr lang="pt-BR" sz="2400" i="1" smtClean="0"/>
              <a:t>bolus</a:t>
            </a:r>
            <a:r>
              <a:rPr lang="pt-BR" sz="2400" smtClean="0"/>
              <a:t> precoce foi especialmente evidente</a:t>
            </a:r>
          </a:p>
          <a:p>
            <a:pPr eaLnBrk="1" hangingPunct="1">
              <a:lnSpc>
                <a:spcPct val="70000"/>
              </a:lnSpc>
            </a:pPr>
            <a:r>
              <a:rPr lang="pt-BR" sz="2400" smtClean="0"/>
              <a:t>no grupo de 29–31sem e 6 dias de idade gestacional, no qual mais de um terço falharam em  nCPAP com base na avaliação clínica, em vez de exceder a apneia / bradicardia, limites de FiO2 ou PaCO2. </a:t>
            </a:r>
          </a:p>
          <a:p>
            <a:pPr eaLnBrk="1" hangingPunct="1">
              <a:lnSpc>
                <a:spcPct val="70000"/>
              </a:lnSpc>
            </a:pPr>
            <a:r>
              <a:rPr lang="pt-BR" sz="2400" smtClean="0"/>
              <a:t>Embora a "decisão clínica" não seja um critério para intubação rigorosa os clínicos deveriam ter aplicado este raciocínio de forma para ambos os grupos, pois os clínicos foram cegados para a intervenção. </a:t>
            </a:r>
          </a:p>
          <a:p>
            <a:pPr algn="ctr" eaLnBrk="1" hangingPunct="1">
              <a:lnSpc>
                <a:spcPct val="70000"/>
              </a:lnSpc>
            </a:pPr>
            <a:r>
              <a:rPr lang="pt-BR" sz="2400" smtClean="0">
                <a:solidFill>
                  <a:srgbClr val="FF00FF"/>
                </a:solidFill>
              </a:rPr>
              <a:t>Se uma estratégia de nCPAP mais permissiva resultaria em eficácia clínica do surfactante nebulizado no período no grupo de 29 a 31 semanas e 6 dias permanece desconhecido e deve ser considerado no projeto de estudos futuros</a:t>
            </a:r>
          </a:p>
        </p:txBody>
      </p:sp>
      <p:sp>
        <p:nvSpPr>
          <p:cNvPr id="29699" name="Título 1"/>
          <p:cNvSpPr>
            <a:spLocks/>
          </p:cNvSpPr>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l" defTabSz="914400">
              <a:lnSpc>
                <a:spcPct val="90000"/>
              </a:lnSpc>
            </a:pPr>
            <a:r>
              <a:rPr lang="en-US" sz="4400">
                <a:cs typeface="Calibri Light" pitchFamily="34" charset="0"/>
              </a:rPr>
              <a:t>Discussão</a:t>
            </a:r>
            <a:endParaRPr lang="pt-BR" sz="4400"/>
          </a:p>
        </p:txBody>
      </p:sp>
      <p:pic>
        <p:nvPicPr>
          <p:cNvPr id="29700"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31350"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30723" name="Título 1"/>
          <p:cNvSpPr>
            <a:spLocks noGrp="1"/>
          </p:cNvSpPr>
          <p:nvPr>
            <p:ph type="title"/>
          </p:nvPr>
        </p:nvSpPr>
        <p:spPr>
          <a:xfrm>
            <a:off x="838200" y="374650"/>
            <a:ext cx="10515600" cy="1325563"/>
          </a:xfrm>
        </p:spPr>
        <p:txBody>
          <a:bodyPr/>
          <a:lstStyle/>
          <a:p>
            <a:pPr eaLnBrk="1" hangingPunct="1"/>
            <a:r>
              <a:rPr lang="en-US" smtClean="0">
                <a:cs typeface="Calibri Light" pitchFamily="34" charset="0"/>
              </a:rPr>
              <a:t>Limitações do estudo</a:t>
            </a:r>
            <a:endParaRPr lang="pt-BR" smtClean="0">
              <a:cs typeface="Arial" pitchFamily="34" charset="0"/>
            </a:endParaRPr>
          </a:p>
        </p:txBody>
      </p:sp>
      <p:sp>
        <p:nvSpPr>
          <p:cNvPr id="30724" name="Espaço Reservado para Conteúdo 2"/>
          <p:cNvSpPr>
            <a:spLocks noGrp="1"/>
          </p:cNvSpPr>
          <p:nvPr>
            <p:ph idx="1"/>
          </p:nvPr>
        </p:nvSpPr>
        <p:spPr/>
        <p:txBody>
          <a:bodyPr/>
          <a:lstStyle/>
          <a:p>
            <a:pPr algn="just" eaLnBrk="1" hangingPunct="1">
              <a:lnSpc>
                <a:spcPct val="100000"/>
              </a:lnSpc>
            </a:pPr>
            <a:r>
              <a:rPr lang="en-US" sz="1800" smtClean="0">
                <a:cs typeface="Calibri" pitchFamily="34" charset="0"/>
              </a:rPr>
              <a:t>Espaço amostral pequeno;</a:t>
            </a:r>
          </a:p>
          <a:p>
            <a:pPr algn="just" eaLnBrk="1" hangingPunct="1">
              <a:lnSpc>
                <a:spcPct val="100000"/>
              </a:lnSpc>
            </a:pPr>
            <a:r>
              <a:rPr lang="en-US" sz="1800" smtClean="0">
                <a:cs typeface="Calibri" pitchFamily="34" charset="0"/>
              </a:rPr>
              <a:t>Incapacidade de se detectar efeitos nos subgrupos. </a:t>
            </a:r>
          </a:p>
          <a:p>
            <a:pPr algn="just" eaLnBrk="1" hangingPunct="1">
              <a:lnSpc>
                <a:spcPct val="100000"/>
              </a:lnSpc>
            </a:pPr>
            <a:r>
              <a:rPr lang="en-US" sz="1800" smtClean="0">
                <a:cs typeface="Calibri" pitchFamily="34" charset="0"/>
              </a:rPr>
              <a:t>O recrutamento foi interrompido em 91% da amostra planejada  devido à saída do pessoal do estudo e restrições financeiras. </a:t>
            </a:r>
          </a:p>
          <a:p>
            <a:pPr algn="just" eaLnBrk="1" hangingPunct="1">
              <a:lnSpc>
                <a:spcPct val="100000"/>
              </a:lnSpc>
            </a:pPr>
            <a:r>
              <a:rPr lang="en-US" sz="1800" smtClean="0">
                <a:cs typeface="Calibri" pitchFamily="34" charset="0"/>
              </a:rPr>
              <a:t>A frequência de intubação foi maior do que a esperada no coorte geral em comparação com dados históricos devido à exclusão de lactentes desmamados rapidamente para o ar e aumentaram o uso de </a:t>
            </a:r>
            <a:r>
              <a:rPr lang="en-US" sz="1800" i="1" smtClean="0">
                <a:cs typeface="Calibri" pitchFamily="34" charset="0"/>
              </a:rPr>
              <a:t>bolus</a:t>
            </a:r>
            <a:r>
              <a:rPr lang="en-US" sz="1800" smtClean="0">
                <a:cs typeface="Calibri" pitchFamily="34" charset="0"/>
              </a:rPr>
              <a:t> de surfactante precocemente durante o período de estudo.</a:t>
            </a:r>
          </a:p>
          <a:p>
            <a:pPr algn="just" eaLnBrk="1" hangingPunct="1">
              <a:lnSpc>
                <a:spcPct val="100000"/>
              </a:lnSpc>
            </a:pPr>
            <a:endParaRPr lang="en-US" sz="1800" smtClean="0">
              <a:cs typeface="Calibri" pitchFamily="34" charset="0"/>
            </a:endParaRPr>
          </a:p>
          <a:p>
            <a:pPr algn="ctr" eaLnBrk="1" hangingPunct="1">
              <a:buFont typeface="Arial" pitchFamily="34" charset="0"/>
              <a:buNone/>
            </a:pPr>
            <a:r>
              <a:rPr lang="en-US" sz="1800" b="1" smtClean="0">
                <a:cs typeface="Calibri" pitchFamily="34" charset="0"/>
              </a:rPr>
              <a:t>O estudo teve como alvo neonatos com RDS leve a moderada, porém não foi possível excluir a possibilidade de que alguns não tivessem deficiência de surfactante ou RDS verdadeira.</a:t>
            </a:r>
          </a:p>
          <a:p>
            <a:pPr algn="ctr" eaLnBrk="1" hangingPunct="1">
              <a:buFont typeface="Arial" pitchFamily="34" charset="0"/>
              <a:buNone/>
            </a:pPr>
            <a:r>
              <a:rPr lang="en-US" sz="1800" b="1" smtClean="0">
                <a:cs typeface="Calibri" pitchFamily="34" charset="0"/>
              </a:rPr>
              <a:t>Não foi utilizado um índice para mensurar o nível de oxigenação (ex: nCPAP x FiO2)</a:t>
            </a:r>
            <a:r>
              <a:rPr lang="en-US" sz="1800" b="1" baseline="30000" smtClean="0">
                <a:cs typeface="Calibri" pitchFamily="34" charset="0"/>
              </a:rPr>
              <a:t>2</a:t>
            </a:r>
            <a:r>
              <a:rPr lang="en-US" sz="1800" b="1" smtClean="0">
                <a:cs typeface="Calibri" pitchFamily="34" charset="0"/>
              </a:rPr>
              <a:t>.</a:t>
            </a:r>
            <a:endParaRPr lang="pt-BR" sz="1800" b="1" smtClean="0">
              <a:cs typeface="Calibri" pitchFamily="34" charset="0"/>
            </a:endParaRPr>
          </a:p>
          <a:p>
            <a:pPr eaLnBrk="1" hangingPunct="1"/>
            <a:endParaRPr lang="en-US" smtClean="0">
              <a:cs typeface="Calibri" pitchFamily="34" charset="0"/>
            </a:endParaRPr>
          </a:p>
          <a:p>
            <a:pPr eaLnBrk="1" hangingPunct="1"/>
            <a:endParaRPr lang="pt-BR" smtClean="0"/>
          </a:p>
        </p:txBody>
      </p:sp>
      <p:pic>
        <p:nvPicPr>
          <p:cNvPr id="3072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31350"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p:cNvSpPr>
          <p:nvPr>
            <p:ph type="body" idx="1"/>
          </p:nvPr>
        </p:nvSpPr>
        <p:spPr/>
        <p:txBody>
          <a:bodyPr/>
          <a:lstStyle/>
          <a:p>
            <a:pPr eaLnBrk="1" hangingPunct="1">
              <a:lnSpc>
                <a:spcPct val="80000"/>
              </a:lnSpc>
            </a:pPr>
            <a:r>
              <a:rPr lang="pt-BR" sz="2000" smtClean="0"/>
              <a:t>No entanto, a pressão prevalente em nCPAP na falha nCPAP não diferiu entre os grupos de tratamento. </a:t>
            </a:r>
          </a:p>
          <a:p>
            <a:pPr algn="ctr" eaLnBrk="1" hangingPunct="1">
              <a:lnSpc>
                <a:spcPct val="80000"/>
              </a:lnSpc>
            </a:pPr>
            <a:r>
              <a:rPr lang="pt-BR" sz="2000" smtClean="0">
                <a:solidFill>
                  <a:srgbClr val="FF00FF"/>
                </a:solidFill>
              </a:rPr>
              <a:t>Combinando nCPAP nebulizado com pressões mais altas de nCPAP podem facilitar o sucesso de tratamento com surfactante no pulmão atelectático, deficiente em surfactante</a:t>
            </a:r>
          </a:p>
          <a:p>
            <a:pPr eaLnBrk="1" hangingPunct="1">
              <a:lnSpc>
                <a:spcPct val="80000"/>
              </a:lnSpc>
            </a:pPr>
            <a:r>
              <a:rPr lang="pt-BR" sz="2000" smtClean="0"/>
              <a:t>Esse estudo avaliou apenas o surfactante nebulizado usando uma máscara facial/</a:t>
            </a:r>
          </a:p>
          <a:p>
            <a:pPr eaLnBrk="1" hangingPunct="1">
              <a:lnSpc>
                <a:spcPct val="80000"/>
              </a:lnSpc>
            </a:pPr>
            <a:r>
              <a:rPr lang="pt-BR" sz="2000" smtClean="0"/>
              <a:t>Uma máscara supraglótica pode oferecer uma nebulização de surfacante mais eficiente do a máscara facial, embora o posicionamento esteja associado a distúrbios cardiorrespiratórios.(24–27) </a:t>
            </a:r>
          </a:p>
          <a:p>
            <a:pPr eaLnBrk="1" hangingPunct="1">
              <a:lnSpc>
                <a:spcPct val="80000"/>
              </a:lnSpc>
            </a:pPr>
            <a:r>
              <a:rPr lang="pt-BR" sz="2000" smtClean="0"/>
              <a:t>Entretanto, estudos anedóticos e ensaios clínicos usando máscaras supraglóticas avaliam apenas </a:t>
            </a:r>
            <a:r>
              <a:rPr lang="pt-BR" sz="2000" i="1" smtClean="0"/>
              <a:t>bolus </a:t>
            </a:r>
            <a:r>
              <a:rPr lang="pt-BR" sz="2000" smtClean="0"/>
              <a:t>em vez de surfactante nebulizado. (24-26, 28, 29). </a:t>
            </a:r>
          </a:p>
          <a:p>
            <a:pPr algn="ctr" eaLnBrk="1" hangingPunct="1">
              <a:lnSpc>
                <a:spcPct val="80000"/>
              </a:lnSpc>
            </a:pPr>
            <a:r>
              <a:rPr lang="pt-BR" sz="2000" smtClean="0">
                <a:solidFill>
                  <a:srgbClr val="000099"/>
                </a:solidFill>
              </a:rPr>
              <a:t>A comparação da máscara supraglótica versus máscara facial como interface para o surfactante nebulização informaria sobre a eficácia relativa e segurança para cada abordagem</a:t>
            </a:r>
          </a:p>
          <a:p>
            <a:pPr algn="ctr" eaLnBrk="1" hangingPunct="1">
              <a:lnSpc>
                <a:spcPct val="80000"/>
              </a:lnSpc>
            </a:pPr>
            <a:endParaRPr lang="pt-BR" sz="2000" smtClean="0">
              <a:solidFill>
                <a:srgbClr val="000099"/>
              </a:solidFill>
            </a:endParaRPr>
          </a:p>
        </p:txBody>
      </p:sp>
      <p:sp>
        <p:nvSpPr>
          <p:cNvPr id="31747" name="Título 1"/>
          <p:cNvSpPr>
            <a:spLocks/>
          </p:cNvSpPr>
          <p:nvPr/>
        </p:nvSpPr>
        <p:spPr bwMode="auto">
          <a:xfrm>
            <a:off x="838200" y="374650"/>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l" defTabSz="914400">
              <a:lnSpc>
                <a:spcPct val="90000"/>
              </a:lnSpc>
            </a:pPr>
            <a:r>
              <a:rPr lang="en-US" sz="4400">
                <a:cs typeface="Calibri Light" pitchFamily="34" charset="0"/>
              </a:rPr>
              <a:t>Discussão</a:t>
            </a:r>
            <a:endParaRPr lang="pt-BR" sz="4400"/>
          </a:p>
        </p:txBody>
      </p:sp>
      <p:pic>
        <p:nvPicPr>
          <p:cNvPr id="3174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31350"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32771" name="Título 1"/>
          <p:cNvSpPr>
            <a:spLocks noGrp="1"/>
          </p:cNvSpPr>
          <p:nvPr>
            <p:ph type="title"/>
          </p:nvPr>
        </p:nvSpPr>
        <p:spPr/>
        <p:txBody>
          <a:bodyPr/>
          <a:lstStyle/>
          <a:p>
            <a:pPr eaLnBrk="1" hangingPunct="1"/>
            <a:r>
              <a:rPr lang="en-US" smtClean="0">
                <a:cs typeface="Calibri Light" pitchFamily="34" charset="0"/>
              </a:rPr>
              <a:t>Discussão</a:t>
            </a:r>
            <a:endParaRPr lang="pt-BR" smtClean="0">
              <a:cs typeface="Arial" pitchFamily="34" charset="0"/>
            </a:endParaRPr>
          </a:p>
        </p:txBody>
      </p:sp>
      <p:sp>
        <p:nvSpPr>
          <p:cNvPr id="32772" name="Espaço Reservado para Conteúdo 2"/>
          <p:cNvSpPr>
            <a:spLocks noGrp="1"/>
          </p:cNvSpPr>
          <p:nvPr>
            <p:ph idx="1"/>
          </p:nvPr>
        </p:nvSpPr>
        <p:spPr/>
        <p:txBody>
          <a:bodyPr/>
          <a:lstStyle/>
          <a:p>
            <a:pPr algn="ctr" eaLnBrk="1" hangingPunct="1"/>
            <a:r>
              <a:rPr lang="pt-BR" sz="1800" smtClean="0">
                <a:solidFill>
                  <a:srgbClr val="FF00FF"/>
                </a:solidFill>
              </a:rPr>
              <a:t>Ensaios futuros devem considerar que a membrana vibratória do adaptador para nebulização usado no teste do presente estudo  foi projetado para otimizar a entrega de surfactante para o prematuro de 32 semanas de idade gestacional através das vias aéreas superiores, incluindo as narinas.(30)</a:t>
            </a:r>
          </a:p>
          <a:p>
            <a:pPr algn="just" eaLnBrk="1" hangingPunct="1">
              <a:lnSpc>
                <a:spcPct val="100000"/>
              </a:lnSpc>
            </a:pPr>
            <a:r>
              <a:rPr lang="en-US" sz="1800" smtClean="0">
                <a:cs typeface="Calibri" pitchFamily="34" charset="0"/>
              </a:rPr>
              <a:t>Diferentes tamanhos de vias aéreas podem influenciar no número de particulas inaladas e influenciar na eficácia da terapia.</a:t>
            </a:r>
          </a:p>
          <a:p>
            <a:pPr algn="just" eaLnBrk="1" hangingPunct="1">
              <a:lnSpc>
                <a:spcPct val="100000"/>
              </a:lnSpc>
            </a:pPr>
            <a:r>
              <a:rPr lang="en-US" sz="1800" smtClean="0">
                <a:cs typeface="Calibri" pitchFamily="34" charset="0"/>
              </a:rPr>
              <a:t>O design da membrana deve ser reavaliado antes de aplicar este método aos prematuros extremos ou antes de utilizar em outro equipamentos como a máscara laríngea.</a:t>
            </a:r>
          </a:p>
          <a:p>
            <a:pPr eaLnBrk="1" hangingPunct="1"/>
            <a:endParaRPr lang="pt-BR" sz="1800" smtClean="0"/>
          </a:p>
        </p:txBody>
      </p:sp>
      <p:pic>
        <p:nvPicPr>
          <p:cNvPr id="3277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4763" y="30163"/>
            <a:ext cx="12192001" cy="1016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
        <p:nvSpPr>
          <p:cNvPr id="33795" name="Título 1"/>
          <p:cNvSpPr>
            <a:spLocks noGrp="1"/>
          </p:cNvSpPr>
          <p:nvPr>
            <p:ph type="title"/>
          </p:nvPr>
        </p:nvSpPr>
        <p:spPr/>
        <p:txBody>
          <a:bodyPr/>
          <a:lstStyle/>
          <a:p>
            <a:pPr eaLnBrk="1" hangingPunct="1"/>
            <a:r>
              <a:rPr lang="pt-BR" smtClean="0">
                <a:cs typeface="Arial" pitchFamily="34" charset="0"/>
              </a:rPr>
              <a:t>Conclusão</a:t>
            </a:r>
          </a:p>
        </p:txBody>
      </p:sp>
      <p:sp>
        <p:nvSpPr>
          <p:cNvPr id="33796" name="Espaço Reservado para Conteúdo 2"/>
          <p:cNvSpPr>
            <a:spLocks noGrp="1"/>
          </p:cNvSpPr>
          <p:nvPr>
            <p:ph idx="1"/>
          </p:nvPr>
        </p:nvSpPr>
        <p:spPr/>
        <p:txBody>
          <a:bodyPr/>
          <a:lstStyle/>
          <a:p>
            <a:pPr algn="just" eaLnBrk="1" hangingPunct="1">
              <a:lnSpc>
                <a:spcPct val="100000"/>
              </a:lnSpc>
            </a:pPr>
            <a:r>
              <a:rPr lang="pt-BR" sz="1800" smtClean="0">
                <a:cs typeface="Calibri" pitchFamily="34" charset="0"/>
              </a:rPr>
              <a:t>Nebulização com surfactante administrado nas primeiras 4 horas de vida para bebês moderado ou muito prematuros com SDR leve pode promover com sucesso o suporte não-invasivo de doenças respiratórias.</a:t>
            </a:r>
          </a:p>
          <a:p>
            <a:pPr algn="just" eaLnBrk="1" hangingPunct="1">
              <a:lnSpc>
                <a:spcPct val="100000"/>
              </a:lnSpc>
            </a:pPr>
            <a:endParaRPr lang="en-US" sz="1800" smtClean="0">
              <a:cs typeface="Calibri" pitchFamily="34" charset="0"/>
            </a:endParaRPr>
          </a:p>
          <a:p>
            <a:pPr algn="just" eaLnBrk="1" hangingPunct="1">
              <a:lnSpc>
                <a:spcPct val="100000"/>
              </a:lnSpc>
            </a:pPr>
            <a:r>
              <a:rPr lang="pt-BR" sz="1800" smtClean="0">
                <a:cs typeface="Calibri" pitchFamily="34" charset="0"/>
              </a:rPr>
              <a:t>Esses achados exigem confirmação em um futuro ensaio clínico randomizado avaliando benefícios da nebulização com surfactante em lactentes com leve a moderada dificuldade respiratória.</a:t>
            </a:r>
            <a:r>
              <a:rPr lang="pt-BR" sz="1800" smtClean="0"/>
              <a:t> </a:t>
            </a:r>
          </a:p>
          <a:p>
            <a:pPr algn="ctr" eaLnBrk="1" hangingPunct="1"/>
            <a:r>
              <a:rPr lang="pt-BR" sz="1600" smtClean="0">
                <a:solidFill>
                  <a:srgbClr val="000099"/>
                </a:solidFill>
              </a:rPr>
              <a:t>Ensaios futuros devem visar a avaliação da interface do paciente para nebulização, e considerar inscrever bebês que recebem um surfactante  com método "menos invasivo" contemporâneo como um grupo de comparação</a:t>
            </a:r>
            <a:endParaRPr lang="en-US" sz="1600" smtClean="0">
              <a:solidFill>
                <a:srgbClr val="000099"/>
              </a:solidFill>
              <a:cs typeface="Calibri" pitchFamily="34" charset="0"/>
            </a:endParaRPr>
          </a:p>
          <a:p>
            <a:pPr algn="ctr" eaLnBrk="1" hangingPunct="1"/>
            <a:endParaRPr lang="pt-BR" sz="1600" smtClean="0">
              <a:solidFill>
                <a:srgbClr val="000099"/>
              </a:solidFill>
            </a:endParaRPr>
          </a:p>
        </p:txBody>
      </p:sp>
      <p:pic>
        <p:nvPicPr>
          <p:cNvPr id="3379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58750"/>
            <a:ext cx="2660650" cy="457200"/>
          </a:xfrm>
          <a:prstGeom prst="rect">
            <a:avLst/>
          </a:prstGeom>
          <a:solidFill>
            <a:srgbClr val="7E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Retângulo 8"/>
          <p:cNvSpPr/>
          <p:nvPr/>
        </p:nvSpPr>
        <p:spPr>
          <a:xfrm>
            <a:off x="0" y="6357938"/>
            <a:ext cx="12192000" cy="101600"/>
          </a:xfrm>
          <a:prstGeom prst="rect">
            <a:avLst/>
          </a:prstGeom>
          <a:solidFill>
            <a:srgbClr val="550B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943475" cy="663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819" name="Espaço Reservado para Conteúdo 2"/>
          <p:cNvSpPr>
            <a:spLocks/>
          </p:cNvSpPr>
          <p:nvPr/>
        </p:nvSpPr>
        <p:spPr bwMode="auto">
          <a:xfrm>
            <a:off x="4924425" y="323850"/>
            <a:ext cx="6911975" cy="5711825"/>
          </a:xfrm>
          <a:prstGeom prst="rect">
            <a:avLst/>
          </a:prstGeom>
          <a:noFill/>
          <a:ln w="57150">
            <a:solidFill>
              <a:srgbClr val="FF00FF"/>
            </a:solidFill>
            <a:miter lim="800000"/>
            <a:headEnd/>
            <a:tailEnd/>
          </a:ln>
          <a:extLst>
            <a:ext uri="{909E8E84-426E-40DD-AFC4-6F175D3DCCD1}">
              <a14:hiddenFill xmlns:a14="http://schemas.microsoft.com/office/drawing/2010/main">
                <a:solidFill>
                  <a:srgbClr val="FFFFFF"/>
                </a:solidFill>
              </a14:hiddenFill>
            </a:ext>
          </a:extLst>
        </p:spPr>
        <p:txBody>
          <a:bodyPr/>
          <a:lstStyle/>
          <a:p>
            <a:pPr defTabSz="914400">
              <a:lnSpc>
                <a:spcPct val="90000"/>
              </a:lnSpc>
              <a:spcBef>
                <a:spcPts val="1000"/>
              </a:spcBef>
              <a:buFont typeface="Arial" pitchFamily="34" charset="0"/>
              <a:buNone/>
            </a:pPr>
            <a:r>
              <a:rPr lang="pt-BR"/>
              <a:t>             </a:t>
            </a:r>
            <a:r>
              <a:rPr lang="pt-BR" b="1">
                <a:solidFill>
                  <a:srgbClr val="000099"/>
                </a:solidFill>
              </a:rPr>
              <a:t>O que já se sabe sobre o assunto</a:t>
            </a:r>
          </a:p>
          <a:p>
            <a:pPr algn="just" defTabSz="914400">
              <a:lnSpc>
                <a:spcPct val="90000"/>
              </a:lnSpc>
              <a:spcBef>
                <a:spcPts val="1000"/>
              </a:spcBef>
              <a:buFont typeface="Arial" pitchFamily="34" charset="0"/>
              <a:buChar char="•"/>
            </a:pPr>
            <a:r>
              <a:rPr lang="pt-BR"/>
              <a:t>A terapia de reposição de surfactante reduz a gravidade do desconforto respiratório em prematuros recém-nascidos.</a:t>
            </a:r>
          </a:p>
          <a:p>
            <a:pPr algn="just" defTabSz="914400">
              <a:lnSpc>
                <a:spcPct val="90000"/>
              </a:lnSpc>
              <a:spcBef>
                <a:spcPts val="1000"/>
              </a:spcBef>
              <a:buFont typeface="Arial" pitchFamily="34" charset="0"/>
              <a:buChar char="•"/>
            </a:pPr>
            <a:r>
              <a:rPr lang="pt-PT"/>
              <a:t>A administração de surfactante exógeno exige via traqueal, em </a:t>
            </a:r>
            <a:r>
              <a:rPr lang="pt-PT" i="1"/>
              <a:t>bolus </a:t>
            </a:r>
            <a:r>
              <a:rPr lang="pt-PT"/>
              <a:t>fornecido por meio de uma máscara laríngea, tubo traqueal, ou tubo de alimentação.</a:t>
            </a:r>
            <a:endParaRPr lang="pt-PT" b="1"/>
          </a:p>
          <a:p>
            <a:pPr algn="just" defTabSz="914400">
              <a:lnSpc>
                <a:spcPct val="90000"/>
              </a:lnSpc>
              <a:spcBef>
                <a:spcPts val="1000"/>
              </a:spcBef>
              <a:buFont typeface="Arial" pitchFamily="34" charset="0"/>
              <a:buChar char="•"/>
            </a:pPr>
            <a:endParaRPr lang="pt-PT"/>
          </a:p>
          <a:p>
            <a:pPr algn="just" defTabSz="914400">
              <a:lnSpc>
                <a:spcPct val="90000"/>
              </a:lnSpc>
              <a:spcBef>
                <a:spcPts val="1000"/>
              </a:spcBef>
              <a:buFont typeface="Arial" pitchFamily="34" charset="0"/>
              <a:buChar char="•"/>
            </a:pPr>
            <a:endParaRPr lang="pt-PT"/>
          </a:p>
          <a:p>
            <a:pPr algn="just" defTabSz="914400">
              <a:lnSpc>
                <a:spcPct val="90000"/>
              </a:lnSpc>
              <a:spcBef>
                <a:spcPts val="1000"/>
              </a:spcBef>
              <a:buFont typeface="Arial" pitchFamily="34" charset="0"/>
              <a:buChar char="•"/>
            </a:pPr>
            <a:endParaRPr lang="pt-PT"/>
          </a:p>
          <a:p>
            <a:pPr algn="just" defTabSz="914400">
              <a:lnSpc>
                <a:spcPct val="90000"/>
              </a:lnSpc>
              <a:spcBef>
                <a:spcPts val="1000"/>
              </a:spcBef>
              <a:buFont typeface="Arial" pitchFamily="34" charset="0"/>
              <a:buChar char="•"/>
            </a:pPr>
            <a:r>
              <a:rPr lang="pt-PT" b="1"/>
              <a:t>                                </a:t>
            </a:r>
            <a:r>
              <a:rPr lang="pt-PT" b="1">
                <a:solidFill>
                  <a:srgbClr val="000099"/>
                </a:solidFill>
              </a:rPr>
              <a:t>O que esse estudo acrescenta</a:t>
            </a:r>
          </a:p>
          <a:p>
            <a:pPr algn="just" defTabSz="914400">
              <a:lnSpc>
                <a:spcPct val="90000"/>
              </a:lnSpc>
              <a:spcBef>
                <a:spcPts val="1000"/>
              </a:spcBef>
              <a:buFont typeface="Arial" pitchFamily="34" charset="0"/>
              <a:buChar char="•"/>
            </a:pPr>
            <a:r>
              <a:rPr lang="pt-PT"/>
              <a:t>A primeira evidência de sucesso em reposição de surfactante nebulizado em prematuros com a síndrome de desconforto respiratório.</a:t>
            </a:r>
          </a:p>
          <a:p>
            <a:pPr algn="just" defTabSz="914400">
              <a:lnSpc>
                <a:spcPct val="90000"/>
              </a:lnSpc>
              <a:spcBef>
                <a:spcPts val="1000"/>
              </a:spcBef>
              <a:buFont typeface="Arial" pitchFamily="34" charset="0"/>
              <a:buChar char="•"/>
            </a:pPr>
            <a:r>
              <a:rPr lang="pt-PT"/>
              <a:t>Surfactante nebulizado precocemente em neonatos podem reduzir a necessidade de intubação em casos de SDR leve.</a:t>
            </a:r>
          </a:p>
          <a:p>
            <a:pPr algn="just" defTabSz="914400">
              <a:lnSpc>
                <a:spcPct val="90000"/>
              </a:lnSpc>
              <a:spcBef>
                <a:spcPts val="1000"/>
              </a:spcBef>
              <a:buFont typeface="Arial" pitchFamily="34" charset="0"/>
              <a:buChar char="•"/>
            </a:pPr>
            <a:r>
              <a:rPr lang="pt-PT"/>
              <a:t>Esses achados exigem confirmação em maiores estudos.</a:t>
            </a:r>
            <a:endParaRPr lang="pt-PT" b="1"/>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8088" y="0"/>
            <a:ext cx="4024312" cy="6858000"/>
          </a:xfrm>
          <a:prstGeom prst="rect">
            <a:avLst/>
          </a:prstGeom>
          <a:noFill/>
          <a:ln w="28575">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843" name="Text Box 6"/>
          <p:cNvSpPr txBox="1">
            <a:spLocks noChangeArrowheads="1"/>
          </p:cNvSpPr>
          <p:nvPr/>
        </p:nvSpPr>
        <p:spPr bwMode="auto">
          <a:xfrm>
            <a:off x="184150" y="2752725"/>
            <a:ext cx="1441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defTabSz="914400" eaLnBrk="1" hangingPunct="1"/>
            <a:r>
              <a:rPr lang="pt-BR" b="1">
                <a:solidFill>
                  <a:srgbClr val="000099"/>
                </a:solidFill>
              </a:rPr>
              <a:t>ABSTRACT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048125" cy="683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867"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7013" y="141288"/>
            <a:ext cx="4219575" cy="733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86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00500" y="814388"/>
            <a:ext cx="7539038" cy="2266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ctrTitle"/>
          </p:nvPr>
        </p:nvSpPr>
        <p:spPr>
          <a:xfrm>
            <a:off x="1008063" y="260350"/>
            <a:ext cx="10363200" cy="1470025"/>
          </a:xfrm>
        </p:spPr>
        <p:txBody>
          <a:bodyPr anchor="ctr"/>
          <a:lstStyle/>
          <a:p>
            <a:pPr eaLnBrk="1" hangingPunct="1"/>
            <a:r>
              <a:rPr lang="pt-BR" sz="2800" b="1" smtClean="0">
                <a:solidFill>
                  <a:srgbClr val="000099"/>
                </a:solidFill>
              </a:rPr>
              <a:t>Nota do Editor do site, Dr. Paulo R. Margotto.Consultem também! Aqui e Agora!</a:t>
            </a:r>
          </a:p>
        </p:txBody>
      </p:sp>
      <p:sp>
        <p:nvSpPr>
          <p:cNvPr id="37891" name="Rectangle 3"/>
          <p:cNvSpPr>
            <a:spLocks noGrp="1"/>
          </p:cNvSpPr>
          <p:nvPr>
            <p:ph type="subTitle" idx="1"/>
          </p:nvPr>
        </p:nvSpPr>
        <p:spPr>
          <a:xfrm>
            <a:off x="1871663" y="1484313"/>
            <a:ext cx="8534400" cy="1752600"/>
          </a:xfrm>
        </p:spPr>
        <p:txBody>
          <a:bodyPr/>
          <a:lstStyle/>
          <a:p>
            <a:pPr eaLnBrk="1" hangingPunct="1">
              <a:lnSpc>
                <a:spcPct val="80000"/>
              </a:lnSpc>
            </a:pPr>
            <a:r>
              <a:rPr lang="pt-BR" sz="2000" smtClean="0">
                <a:solidFill>
                  <a:srgbClr val="FF33CC"/>
                </a:solidFill>
              </a:rPr>
              <a:t>Evitando a displasia broncopulmonar</a:t>
            </a:r>
          </a:p>
          <a:p>
            <a:pPr eaLnBrk="1" hangingPunct="1">
              <a:lnSpc>
                <a:spcPct val="80000"/>
              </a:lnSpc>
            </a:pPr>
            <a:r>
              <a:rPr lang="pt-BR" sz="2000" smtClean="0">
                <a:solidFill>
                  <a:srgbClr val="FF33CC"/>
                </a:solidFill>
              </a:rPr>
              <a:t>Corticosteróide pré-natal/Hidrocortisona/Budesonida inalatória/Surfactante + budesonida inalatória</a:t>
            </a:r>
          </a:p>
          <a:p>
            <a:pPr eaLnBrk="1" hangingPunct="1">
              <a:lnSpc>
                <a:spcPct val="80000"/>
              </a:lnSpc>
            </a:pPr>
            <a:r>
              <a:rPr lang="pt-BR" sz="2000" smtClean="0">
                <a:solidFill>
                  <a:srgbClr val="FF33CC"/>
                </a:solidFill>
              </a:rPr>
              <a:t>Formas de administração de surfactante menos invasivo</a:t>
            </a:r>
          </a:p>
        </p:txBody>
      </p:sp>
      <p:sp>
        <p:nvSpPr>
          <p:cNvPr id="37892" name="Rectangle 6"/>
          <p:cNvSpPr>
            <a:spLocks noChangeArrowheads="1"/>
          </p:cNvSpPr>
          <p:nvPr/>
        </p:nvSpPr>
        <p:spPr bwMode="auto">
          <a:xfrm>
            <a:off x="2212975" y="6356350"/>
            <a:ext cx="75660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pt-BR" altLang="ja-JP" sz="1400" b="1">
                <a:solidFill>
                  <a:srgbClr val="0000FF"/>
                </a:solidFill>
              </a:rPr>
              <a:t>Dra. Maria Teresinha de Oliveira Cardoso e Dr. Paulo R. Margotto (18/5/2013</a:t>
            </a:r>
            <a:r>
              <a:rPr lang="pt-BR" altLang="ja-JP" b="1">
                <a:solidFill>
                  <a:srgbClr val="0000FF"/>
                </a:solidFill>
              </a:rPr>
              <a:t>)</a:t>
            </a:r>
          </a:p>
        </p:txBody>
      </p:sp>
      <p:sp>
        <p:nvSpPr>
          <p:cNvPr id="37893" name="Text Box 7"/>
          <p:cNvSpPr txBox="1">
            <a:spLocks noChangeArrowheads="1"/>
          </p:cNvSpPr>
          <p:nvPr/>
        </p:nvSpPr>
        <p:spPr bwMode="auto">
          <a:xfrm>
            <a:off x="8609013" y="5711825"/>
            <a:ext cx="24860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defTabSz="914400" eaLnBrk="1" hangingPunct="1"/>
            <a:r>
              <a:rPr lang="pt-BR">
                <a:hlinkClick r:id="rId2"/>
              </a:rPr>
              <a:t>pmargotto@gmail.com</a:t>
            </a:r>
            <a:endParaRPr lang="pt-BR"/>
          </a:p>
          <a:p>
            <a:pPr defTabSz="914400" eaLnBrk="1" hangingPunct="1"/>
            <a:endParaRPr lang="pt-BR"/>
          </a:p>
        </p:txBody>
      </p:sp>
      <p:pic>
        <p:nvPicPr>
          <p:cNvPr id="37894" name="Picture 8" descr="Dra-Teresinh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0450" y="2835275"/>
            <a:ext cx="4826000" cy="361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body" idx="1"/>
          </p:nvPr>
        </p:nvSpPr>
        <p:spPr>
          <a:xfrm>
            <a:off x="334963" y="3860800"/>
            <a:ext cx="10972800" cy="4525963"/>
          </a:xfrm>
        </p:spPr>
        <p:txBody>
          <a:bodyPr/>
          <a:lstStyle/>
          <a:p>
            <a:pPr algn="ctr" eaLnBrk="1" hangingPunct="1">
              <a:lnSpc>
                <a:spcPct val="80000"/>
              </a:lnSpc>
              <a:buFont typeface="Arial" pitchFamily="34" charset="0"/>
              <a:buNone/>
            </a:pPr>
            <a:r>
              <a:rPr lang="pt-BR" sz="1400" smtClean="0">
                <a:solidFill>
                  <a:srgbClr val="FF0000"/>
                </a:solidFill>
              </a:rPr>
              <a:t>A displasia broncopulmonar (DBP), uma doença do desenvolvimento!</a:t>
            </a:r>
          </a:p>
          <a:p>
            <a:pPr eaLnBrk="1" hangingPunct="1">
              <a:lnSpc>
                <a:spcPct val="80000"/>
              </a:lnSpc>
            </a:pPr>
            <a:r>
              <a:rPr lang="pt-BR" altLang="ja-JP" sz="1400" smtClean="0">
                <a:solidFill>
                  <a:srgbClr val="FF0000"/>
                </a:solidFill>
              </a:rPr>
              <a:t>Quais são os fatores que inibem o desenvolvimento pulmonar</a:t>
            </a:r>
            <a:r>
              <a:rPr lang="pt-BR" altLang="ja-JP" sz="1400" smtClean="0"/>
              <a:t>. Estudos em animais mostraram que os seguintes fatores são responsáveis: altas concentrações de oxigênio, hipoxia, excessiva, distensão do pulmão, infecção pulmonar e sistêmica, aumento do fluxo sanguíneo pulmonar, como persistência do canal arterial (PCA), deficiências nutricionais, como proteínas e vitamina A, esteróide pós-natal prolongado, diminuição da função da tireóide e o nascimento prematuro. Vejam que são fatores comumente presentes na UTI Neonatal. Devemos evitar estes fatores que inibem o desenvolvimento pulmonar.</a:t>
            </a:r>
          </a:p>
          <a:p>
            <a:pPr eaLnBrk="1" hangingPunct="1">
              <a:lnSpc>
                <a:spcPct val="80000"/>
              </a:lnSpc>
            </a:pPr>
            <a:r>
              <a:rPr lang="pt-BR" altLang="ja-JP" sz="1400" smtClean="0">
                <a:solidFill>
                  <a:srgbClr val="FF0000"/>
                </a:solidFill>
              </a:rPr>
              <a:t>Fatores clínicos</a:t>
            </a:r>
            <a:r>
              <a:rPr lang="pt-BR" altLang="ja-JP" sz="1400" smtClean="0"/>
              <a:t>: </a:t>
            </a:r>
          </a:p>
          <a:p>
            <a:pPr eaLnBrk="1" hangingPunct="1">
              <a:lnSpc>
                <a:spcPct val="80000"/>
              </a:lnSpc>
              <a:buFont typeface="Arial" pitchFamily="34" charset="0"/>
              <a:buNone/>
            </a:pPr>
            <a:r>
              <a:rPr lang="pt-BR" altLang="ja-JP" sz="1400" smtClean="0">
                <a:solidFill>
                  <a:srgbClr val="FF7C80"/>
                </a:solidFill>
              </a:rPr>
              <a:t>        -</a:t>
            </a:r>
            <a:r>
              <a:rPr lang="pt-BR" altLang="ja-JP" sz="1400" smtClean="0">
                <a:solidFill>
                  <a:srgbClr val="FF0000"/>
                </a:solidFill>
              </a:rPr>
              <a:t>perinatais</a:t>
            </a:r>
            <a:r>
              <a:rPr lang="pt-BR" altLang="ja-JP" sz="1400" smtClean="0"/>
              <a:t>:menor idade gestacional, restrição do crescimento fetal, sexo masculino, raça branca, susceptibilidade genética, ausência do uso de esteróide antenatal, infecção perinatal, corioamnionite materna, colonização da via aérea e pneumonia.</a:t>
            </a:r>
          </a:p>
          <a:p>
            <a:pPr eaLnBrk="1" hangingPunct="1">
              <a:lnSpc>
                <a:spcPct val="80000"/>
              </a:lnSpc>
              <a:buFont typeface="Arial" pitchFamily="34" charset="0"/>
              <a:buNone/>
            </a:pPr>
            <a:r>
              <a:rPr lang="pt-BR" altLang="ja-JP" sz="1400" smtClean="0"/>
              <a:t>       -</a:t>
            </a:r>
            <a:r>
              <a:rPr lang="pt-BR" altLang="ja-JP" sz="1400" smtClean="0">
                <a:solidFill>
                  <a:srgbClr val="FF0000"/>
                </a:solidFill>
              </a:rPr>
              <a:t>pós-natais</a:t>
            </a:r>
            <a:r>
              <a:rPr lang="pt-BR" altLang="ja-JP" sz="1400" smtClean="0"/>
              <a:t>: severa insuficiência respiratória, suporte respiratório agressivo ingesta de fluido e prolongada PCA significativa com edema pulmonar, hemorragia pulmonar que vai necessitar de altos padrões de ventilação, necessidade de reanimação ao nascer, deficiências nutricionais.</a:t>
            </a:r>
          </a:p>
          <a:p>
            <a:pPr eaLnBrk="1" hangingPunct="1">
              <a:lnSpc>
                <a:spcPct val="80000"/>
              </a:lnSpc>
            </a:pPr>
            <a:endParaRPr lang="pt-BR" sz="1400" smtClean="0"/>
          </a:p>
        </p:txBody>
      </p:sp>
      <p:sp>
        <p:nvSpPr>
          <p:cNvPr id="38915" name="Rectangle 3"/>
          <p:cNvSpPr>
            <a:spLocks noChangeArrowheads="1"/>
          </p:cNvSpPr>
          <p:nvPr/>
        </p:nvSpPr>
        <p:spPr bwMode="auto">
          <a:xfrm>
            <a:off x="2528888" y="153988"/>
            <a:ext cx="7150100" cy="793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pt-BR" altLang="ja-JP" sz="1600" b="1">
                <a:solidFill>
                  <a:srgbClr val="0000FF"/>
                </a:solidFill>
              </a:rPr>
              <a:t>Oque é novo na patogenia e na prevenção da displasia broncopulmonar</a:t>
            </a:r>
            <a:endParaRPr lang="pt-BR" altLang="ja-JP" sz="1600">
              <a:solidFill>
                <a:srgbClr val="0000FF"/>
              </a:solidFill>
            </a:endParaRPr>
          </a:p>
          <a:p>
            <a:r>
              <a:rPr lang="pt-BR" altLang="ja-JP" sz="1600" b="1">
                <a:solidFill>
                  <a:srgbClr val="0000FF"/>
                </a:solidFill>
              </a:rPr>
              <a:t> </a:t>
            </a:r>
            <a:r>
              <a:rPr lang="en-US" altLang="ja-JP" sz="1600" b="1">
                <a:solidFill>
                  <a:srgbClr val="0000FF"/>
                </a:solidFill>
              </a:rPr>
              <a:t>(</a:t>
            </a:r>
            <a:r>
              <a:rPr lang="en-US" altLang="ja-JP" sz="1600" b="1" i="1">
                <a:solidFill>
                  <a:srgbClr val="0000FF"/>
                </a:solidFill>
              </a:rPr>
              <a:t>what is new in the pathogenesis and prevention of BPD</a:t>
            </a:r>
            <a:r>
              <a:rPr lang="en-US" altLang="ja-JP" sz="1600" b="1">
                <a:solidFill>
                  <a:srgbClr val="0000FF"/>
                </a:solidFill>
              </a:rPr>
              <a:t>)</a:t>
            </a:r>
          </a:p>
          <a:p>
            <a:r>
              <a:rPr lang="en-US" altLang="ja-JP" sz="1400"/>
              <a:t>Eduardo Bancalari</a:t>
            </a:r>
          </a:p>
        </p:txBody>
      </p:sp>
      <p:sp>
        <p:nvSpPr>
          <p:cNvPr id="38916" name="Rectangle 4"/>
          <p:cNvSpPr>
            <a:spLocks noChangeArrowheads="1"/>
          </p:cNvSpPr>
          <p:nvPr/>
        </p:nvSpPr>
        <p:spPr bwMode="auto">
          <a:xfrm>
            <a:off x="1962150" y="981075"/>
            <a:ext cx="8767763"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pt-BR" altLang="ja-JP" sz="1600"/>
              <a:t>23o Congresso Brasileiro de Perinatologia, Gramado, Rio Grande do Sul, 14 a 17 de setembro </a:t>
            </a:r>
          </a:p>
          <a:p>
            <a:r>
              <a:rPr lang="pt-BR" altLang="ja-JP" sz="1600"/>
              <a:t>de 2016. Realizado por Paulo R. Margotto</a:t>
            </a:r>
          </a:p>
        </p:txBody>
      </p:sp>
      <p:sp>
        <p:nvSpPr>
          <p:cNvPr id="38917" name="Rectangle 5"/>
          <p:cNvSpPr>
            <a:spLocks noChangeArrowheads="1"/>
          </p:cNvSpPr>
          <p:nvPr/>
        </p:nvSpPr>
        <p:spPr bwMode="auto">
          <a:xfrm>
            <a:off x="0" y="1739900"/>
            <a:ext cx="12192000" cy="2070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pt-BR" altLang="ko-KR" sz="1600" b="1">
                <a:solidFill>
                  <a:srgbClr val="0000FF"/>
                </a:solidFill>
              </a:rPr>
              <a:t>Suporte respiratório minimamente invasivo no recém-nascido de muito baixo peso.</a:t>
            </a:r>
            <a:endParaRPr lang="pt-BR" altLang="ko-KR" sz="1600">
              <a:solidFill>
                <a:srgbClr val="0000FF"/>
              </a:solidFill>
            </a:endParaRPr>
          </a:p>
          <a:p>
            <a:r>
              <a:rPr lang="en-US" altLang="ko-KR" sz="1600" b="1">
                <a:solidFill>
                  <a:srgbClr val="0000FF"/>
                </a:solidFill>
              </a:rPr>
              <a:t>estamos prontos para isto?</a:t>
            </a:r>
            <a:endParaRPr lang="pt-BR" altLang="ko-KR" sz="1600">
              <a:solidFill>
                <a:srgbClr val="0000FF"/>
              </a:solidFill>
            </a:endParaRPr>
          </a:p>
          <a:p>
            <a:r>
              <a:rPr lang="en-US" altLang="ko-KR" sz="1400" i="1"/>
              <a:t>minimally invasive respiratory support in the vlbw infant</a:t>
            </a:r>
            <a:endParaRPr lang="pt-BR" altLang="ko-KR" sz="1400"/>
          </a:p>
          <a:p>
            <a:r>
              <a:rPr lang="en-US" altLang="ko-KR" sz="1400" i="1"/>
              <a:t>are we ready for it?</a:t>
            </a:r>
            <a:endParaRPr lang="pt-BR" altLang="ko-KR" sz="1400"/>
          </a:p>
          <a:p>
            <a:r>
              <a:rPr lang="en-US" altLang="ko-KR" sz="1400" b="1"/>
              <a:t>Eduardo Bancalari (EUA)</a:t>
            </a:r>
            <a:endParaRPr lang="pt-BR" altLang="ko-KR" sz="1400"/>
          </a:p>
          <a:p>
            <a:r>
              <a:rPr lang="en-US" altLang="ko-KR" sz="1400" i="1"/>
              <a:t>Miami Neonatology-38th Annual International Conference</a:t>
            </a:r>
            <a:endParaRPr lang="pt-BR" altLang="ko-KR" sz="1400"/>
          </a:p>
          <a:p>
            <a:r>
              <a:rPr lang="en-US" altLang="ko-KR" sz="1400" i="1"/>
              <a:t>November 12th-15th,2014,Fontainebleau, Miami Beach, Florid</a:t>
            </a:r>
            <a:endParaRPr lang="pt-BR" altLang="ko-KR" sz="1400"/>
          </a:p>
          <a:p>
            <a:r>
              <a:rPr lang="pt-BR" altLang="ko-KR" sz="1400"/>
              <a:t>Realizado por Paulo R. Margotto, Professor de Neonatologia (6a Série  da Faculdade de Medicina da Universidade Católica de Brasília</a:t>
            </a:r>
          </a:p>
          <a:p>
            <a:r>
              <a:rPr lang="pt-BR" altLang="ko-KR" sz="1400"/>
              <a:t>www.paulomargotto.com.br / pmargotto@gmail.com </a:t>
            </a:r>
          </a:p>
        </p:txBody>
      </p:sp>
      <p:pic>
        <p:nvPicPr>
          <p:cNvPr id="38918" name="Picture 6" descr="DSC067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 y="2022475"/>
            <a:ext cx="2292350"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p:nvPr>
        </p:nvSpPr>
        <p:spPr>
          <a:xfrm>
            <a:off x="623888" y="404813"/>
            <a:ext cx="10972800" cy="1143000"/>
          </a:xfrm>
        </p:spPr>
        <p:txBody>
          <a:bodyPr/>
          <a:lstStyle/>
          <a:p>
            <a:pPr eaLnBrk="1" hangingPunct="1"/>
            <a:r>
              <a:rPr lang="pt-BR" sz="1400" smtClean="0">
                <a:hlinkClick r:id="rId2"/>
              </a:rPr>
              <a:t/>
            </a:r>
            <a:br>
              <a:rPr lang="pt-BR" sz="1400" smtClean="0">
                <a:hlinkClick r:id="rId2"/>
              </a:rPr>
            </a:br>
            <a:r>
              <a:rPr lang="pt-BR" sz="1400" smtClean="0">
                <a:hlinkClick r:id="rId2"/>
              </a:rPr>
              <a:t>Do differences in delivery room intubation explain different rates of bronchopulmonary dysplasia between hospitals?</a:t>
            </a:r>
            <a:r>
              <a:rPr lang="pt-BR" sz="1400" smtClean="0"/>
              <a:t>Gagliardi L, Bellù R, Lista G, Zanini R; Network Neonatale Lombardo Study Group.</a:t>
            </a:r>
            <a:br>
              <a:rPr lang="pt-BR" sz="1400" smtClean="0"/>
            </a:br>
            <a:r>
              <a:rPr lang="pt-BR" sz="1400" smtClean="0"/>
              <a:t>Arch Dis Child Fetal Neonatal Ed. 2011 Jan;96(1):F30-5. doi: 10.1136/adc.2010.183905. Epub 2010 Jul 21.PMID: 20659938.</a:t>
            </a:r>
            <a:r>
              <a:rPr lang="pt-BR" sz="1400" u="sng" smtClean="0">
                <a:hlinkClick r:id="rId3"/>
              </a:rPr>
              <a:t>Similar articles</a:t>
            </a:r>
            <a:endParaRPr lang="pt-BR" sz="1400" u="sng" smtClean="0"/>
          </a:p>
        </p:txBody>
      </p:sp>
      <p:sp>
        <p:nvSpPr>
          <p:cNvPr id="39939" name="Rectangle 3"/>
          <p:cNvSpPr>
            <a:spLocks noGrp="1"/>
          </p:cNvSpPr>
          <p:nvPr>
            <p:ph type="body" idx="1"/>
          </p:nvPr>
        </p:nvSpPr>
        <p:spPr>
          <a:xfrm>
            <a:off x="623888" y="1557338"/>
            <a:ext cx="10972800" cy="4525962"/>
          </a:xfrm>
        </p:spPr>
        <p:txBody>
          <a:bodyPr/>
          <a:lstStyle/>
          <a:p>
            <a:pPr eaLnBrk="1" hangingPunct="1">
              <a:lnSpc>
                <a:spcPct val="80000"/>
              </a:lnSpc>
            </a:pPr>
            <a:r>
              <a:rPr lang="pt-BR" altLang="ja-JP" sz="1800" smtClean="0"/>
              <a:t>Este é um estudo publicado pela rede italiana de Neonatologia em que se observou em que as Unidades que intubavam mais apresentavam maior incidência de DBP em relação as Unidades que usavam mais ventilação não invasiva. </a:t>
            </a:r>
          </a:p>
          <a:p>
            <a:pPr eaLnBrk="1" hangingPunct="1">
              <a:lnSpc>
                <a:spcPct val="80000"/>
              </a:lnSpc>
            </a:pPr>
            <a:r>
              <a:rPr lang="pt-BR" altLang="ja-JP" sz="1800" smtClean="0"/>
              <a:t>Ajustando para fatores de riscos para a DBP</a:t>
            </a:r>
            <a:r>
              <a:rPr lang="pt-BR" altLang="ja-JP" sz="1800" b="1" smtClean="0"/>
              <a:t>, </a:t>
            </a:r>
            <a:r>
              <a:rPr lang="pt-BR" altLang="ja-JP" sz="1800" b="1" smtClean="0">
                <a:solidFill>
                  <a:srgbClr val="FF0000"/>
                </a:solidFill>
              </a:rPr>
              <a:t>para cada 7 dias de ventilação mecânica, o risco de DBP aumentava praticamente 15 vezes!</a:t>
            </a:r>
            <a:r>
              <a:rPr lang="pt-BR" altLang="ja-JP" sz="1800" smtClean="0"/>
              <a:t> </a:t>
            </a:r>
          </a:p>
          <a:p>
            <a:pPr eaLnBrk="1" hangingPunct="1">
              <a:lnSpc>
                <a:spcPct val="80000"/>
              </a:lnSpc>
            </a:pPr>
            <a:r>
              <a:rPr lang="pt-BR" altLang="ja-JP" sz="1800" smtClean="0"/>
              <a:t>Sabemos que é difícil ajustar os fatores de risco, pois um RN com grave doença pulmonar vai necessitar de mais ventilação e intubação mais prolongada, ou seja, uma coisa leva a outra.</a:t>
            </a:r>
          </a:p>
          <a:p>
            <a:pPr eaLnBrk="1" hangingPunct="1">
              <a:lnSpc>
                <a:spcPct val="80000"/>
              </a:lnSpc>
            </a:pPr>
            <a:r>
              <a:rPr lang="pt-BR" altLang="ja-JP" sz="1800" smtClean="0"/>
              <a:t> No entanto, uma coisa está clara: </a:t>
            </a:r>
            <a:r>
              <a:rPr lang="pt-BR" altLang="ja-JP" sz="1800" smtClean="0">
                <a:solidFill>
                  <a:srgbClr val="FF0000"/>
                </a:solidFill>
              </a:rPr>
              <a:t>ventilar um recém-nascido que não necessita  agrava consideravelmente a possibilidade de lesão pulmonar, podendo terminar em terminar em DBP </a:t>
            </a:r>
            <a:endParaRPr lang="pt-BR" sz="1800" smtClean="0">
              <a:solidFill>
                <a:srgbClr val="FF0000"/>
              </a:solidFill>
            </a:endParaRPr>
          </a:p>
        </p:txBody>
      </p:sp>
      <p:pic>
        <p:nvPicPr>
          <p:cNvPr id="3994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6438" y="4511675"/>
            <a:ext cx="8447087"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1" name="AutoShape 5"/>
          <p:cNvSpPr>
            <a:spLocks noChangeArrowheads="1"/>
          </p:cNvSpPr>
          <p:nvPr/>
        </p:nvSpPr>
        <p:spPr bwMode="auto">
          <a:xfrm>
            <a:off x="736600" y="4521200"/>
            <a:ext cx="1219200" cy="914400"/>
          </a:xfrm>
          <a:prstGeom prst="lightningBolt">
            <a:avLst/>
          </a:prstGeom>
          <a:solidFill>
            <a:srgbClr val="FFFF00"/>
          </a:solidFill>
          <a:ln w="762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sz="1600">
              <a:solidFill>
                <a:srgbClr val="FF0000"/>
              </a:solidFill>
            </a:endParaRPr>
          </a:p>
        </p:txBody>
      </p:sp>
      <p:sp>
        <p:nvSpPr>
          <p:cNvPr id="39942" name="Text Box 6"/>
          <p:cNvSpPr txBox="1">
            <a:spLocks noChangeArrowheads="1"/>
          </p:cNvSpPr>
          <p:nvPr/>
        </p:nvSpPr>
        <p:spPr bwMode="auto">
          <a:xfrm>
            <a:off x="3313113" y="115888"/>
            <a:ext cx="6926262"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defTabSz="4572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pt-BR" sz="1400" b="1">
                <a:solidFill>
                  <a:srgbClr val="0000FF"/>
                </a:solidFill>
              </a:rPr>
              <a:t>Diferenças na intubação na Sala de Parto explicam diferentes taxas de displasia</a:t>
            </a:r>
          </a:p>
          <a:p>
            <a:pPr eaLnBrk="1" hangingPunct="1"/>
            <a:r>
              <a:rPr lang="pt-BR" sz="1400" b="1">
                <a:solidFill>
                  <a:srgbClr val="0000FF"/>
                </a:solidFill>
              </a:rPr>
              <a:t>Broncopulmonar entre os Hospitais?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body" idx="1"/>
          </p:nvPr>
        </p:nvSpPr>
        <p:spPr/>
        <p:txBody>
          <a:bodyPr/>
          <a:lstStyle/>
          <a:p>
            <a:pPr eaLnBrk="1" hangingPunct="1"/>
            <a:r>
              <a:rPr lang="pt-BR" altLang="ko-KR" sz="2000" smtClean="0"/>
              <a:t>Essa metanálise que  envolveu 7 ensaios englobando  3289 RN &lt;30 semanas, mostrou </a:t>
            </a:r>
            <a:r>
              <a:rPr lang="pt-BR" altLang="ko-KR" sz="2000" b="1" smtClean="0">
                <a:solidFill>
                  <a:srgbClr val="FF33CC"/>
                </a:solidFill>
              </a:rPr>
              <a:t>significativamente menor morte ou DBP com o uso de CPAP nasal</a:t>
            </a:r>
            <a:r>
              <a:rPr lang="pt-BR" altLang="ko-KR" sz="2000" smtClean="0"/>
              <a:t> (Odds ratio: 0,83;IC a 95% de 0,71-0,96).</a:t>
            </a:r>
            <a:endParaRPr lang="pt-BR" sz="2000" smtClean="0"/>
          </a:p>
        </p:txBody>
      </p:sp>
      <p:sp>
        <p:nvSpPr>
          <p:cNvPr id="40963" name="Rectangle 3"/>
          <p:cNvSpPr>
            <a:spLocks noChangeArrowheads="1"/>
          </p:cNvSpPr>
          <p:nvPr/>
        </p:nvSpPr>
        <p:spPr bwMode="auto">
          <a:xfrm>
            <a:off x="0" y="908050"/>
            <a:ext cx="12192000" cy="7334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r>
              <a:rPr lang="pt-BR" sz="1600">
                <a:hlinkClick r:id="rId2"/>
              </a:rPr>
              <a:t>Avoiding endotracheal ventilation to prevent bronchopulmonary dysplasia: a meta-analysis.</a:t>
            </a:r>
            <a:endParaRPr lang="pt-BR" sz="1600"/>
          </a:p>
          <a:p>
            <a:r>
              <a:rPr lang="pt-BR" sz="1600"/>
              <a:t>Fischer HS, Bührer C.Pediatrics. 2013 Nov;132(5):e1351-60. doi: 10.1542/peds.2013-1880. Epub 2013 Oct 21. Review.PMID: 24144716.</a:t>
            </a:r>
            <a:r>
              <a:rPr lang="pt-BR" sz="1600" b="1">
                <a:hlinkClick r:id="rId2"/>
              </a:rPr>
              <a:t>Free Article</a:t>
            </a:r>
            <a:r>
              <a:rPr lang="pt-BR" sz="1600" b="1"/>
              <a:t>.</a:t>
            </a:r>
            <a:r>
              <a:rPr lang="pt-BR" sz="1600" u="sng">
                <a:hlinkClick r:id="rId3"/>
              </a:rPr>
              <a:t>Similar articles</a:t>
            </a:r>
            <a:r>
              <a:rPr lang="pt-BR" sz="1600" u="sng"/>
              <a:t>. </a:t>
            </a:r>
            <a:r>
              <a:rPr lang="pt-BR" sz="1600" b="1">
                <a:solidFill>
                  <a:srgbClr val="0000FF"/>
                </a:solidFill>
              </a:rPr>
              <a:t>Artigo Livre</a:t>
            </a:r>
          </a:p>
        </p:txBody>
      </p:sp>
      <p:sp>
        <p:nvSpPr>
          <p:cNvPr id="40964" name="Text Box 4"/>
          <p:cNvSpPr txBox="1">
            <a:spLocks noChangeArrowheads="1"/>
          </p:cNvSpPr>
          <p:nvPr/>
        </p:nvSpPr>
        <p:spPr bwMode="auto">
          <a:xfrm>
            <a:off x="0" y="476250"/>
            <a:ext cx="1053941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defTabSz="4572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r>
              <a:rPr lang="pt-BR" sz="1600" b="1">
                <a:solidFill>
                  <a:srgbClr val="0000FF"/>
                </a:solidFill>
              </a:rPr>
              <a:t>                             Evitando a ventilação endotraqueal para prevenir a displasia broncopulmonar: metanálise</a:t>
            </a:r>
          </a:p>
        </p:txBody>
      </p:sp>
      <p:pic>
        <p:nvPicPr>
          <p:cNvPr id="4096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6413" y="3284538"/>
            <a:ext cx="8636000" cy="3355975"/>
          </a:xfrm>
          <a:prstGeom prst="rect">
            <a:avLst/>
          </a:prstGeom>
          <a:noFill/>
          <a:ln w="28575">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40966" name="AutoShape 6"/>
          <p:cNvSpPr>
            <a:spLocks noChangeArrowheads="1"/>
          </p:cNvSpPr>
          <p:nvPr/>
        </p:nvSpPr>
        <p:spPr bwMode="auto">
          <a:xfrm>
            <a:off x="6288088" y="5661025"/>
            <a:ext cx="247650" cy="431800"/>
          </a:xfrm>
          <a:custGeom>
            <a:avLst/>
            <a:gdLst>
              <a:gd name="T0" fmla="*/ 185738 w 21600"/>
              <a:gd name="T1" fmla="*/ 0 h 21600"/>
              <a:gd name="T2" fmla="*/ 0 w 21600"/>
              <a:gd name="T3" fmla="*/ 215900 h 21600"/>
              <a:gd name="T4" fmla="*/ 185738 w 21600"/>
              <a:gd name="T5" fmla="*/ 431800 h 21600"/>
              <a:gd name="T6" fmla="*/ 247650 w 21600"/>
              <a:gd name="T7" fmla="*/ 21590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5715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p:cNvSpPr>
          <p:nvPr>
            <p:ph type="title"/>
          </p:nvPr>
        </p:nvSpPr>
        <p:spPr/>
        <p:txBody>
          <a:bodyPr/>
          <a:lstStyle/>
          <a:p>
            <a:pPr eaLnBrk="1" hangingPunct="1"/>
            <a:r>
              <a:rPr lang="pt-BR" sz="4000" smtClean="0">
                <a:solidFill>
                  <a:srgbClr val="0000FF"/>
                </a:solidFill>
              </a:rPr>
              <a:t>Portanto... </a:t>
            </a:r>
            <a:r>
              <a:rPr lang="pt-BR" altLang="ja-JP" sz="4000" smtClean="0">
                <a:solidFill>
                  <a:srgbClr val="0000FF"/>
                </a:solidFill>
              </a:rPr>
              <a:t>O que podemos fazer para reduzir a incidência de DBP nas nossas Unidades</a:t>
            </a:r>
            <a:endParaRPr lang="pt-BR" sz="4000" smtClean="0">
              <a:solidFill>
                <a:srgbClr val="0000FF"/>
              </a:solidFill>
            </a:endParaRPr>
          </a:p>
        </p:txBody>
      </p:sp>
      <p:sp>
        <p:nvSpPr>
          <p:cNvPr id="41987" name="Rectangle 3"/>
          <p:cNvSpPr>
            <a:spLocks noGrp="1"/>
          </p:cNvSpPr>
          <p:nvPr>
            <p:ph type="body" idx="1"/>
          </p:nvPr>
        </p:nvSpPr>
        <p:spPr/>
        <p:txBody>
          <a:bodyPr/>
          <a:lstStyle/>
          <a:p>
            <a:pPr eaLnBrk="1" hangingPunct="1">
              <a:buFont typeface="Arial" pitchFamily="34" charset="0"/>
              <a:buNone/>
            </a:pPr>
            <a:r>
              <a:rPr lang="pt-BR" altLang="ja-JP" sz="2000" smtClean="0"/>
              <a:t> </a:t>
            </a:r>
          </a:p>
          <a:p>
            <a:pPr eaLnBrk="1" hangingPunct="1"/>
            <a:r>
              <a:rPr lang="pt-BR" altLang="ja-JP" sz="2000" smtClean="0"/>
              <a:t>É importante reduzir a incidência de doença da membrana hialina (DMH), sendo o </a:t>
            </a:r>
            <a:r>
              <a:rPr lang="pt-BR" altLang="ja-JP" sz="2000" b="1" smtClean="0">
                <a:solidFill>
                  <a:srgbClr val="FF33CC"/>
                </a:solidFill>
              </a:rPr>
              <a:t>esteróide antenatal e o surfactante</a:t>
            </a:r>
            <a:r>
              <a:rPr lang="pt-BR" altLang="ja-JP" sz="2000" smtClean="0"/>
              <a:t> </a:t>
            </a:r>
            <a:r>
              <a:rPr lang="pt-BR" altLang="ja-JP" sz="2000" b="1" smtClean="0">
                <a:solidFill>
                  <a:srgbClr val="FF33CC"/>
                </a:solidFill>
              </a:rPr>
              <a:t>as balas mágicas</a:t>
            </a:r>
            <a:r>
              <a:rPr lang="pt-BR" altLang="ja-JP" sz="2000" smtClean="0"/>
              <a:t>.</a:t>
            </a:r>
          </a:p>
          <a:p>
            <a:pPr eaLnBrk="1" hangingPunct="1"/>
            <a:r>
              <a:rPr lang="pt-BR" altLang="ja-JP" sz="2000" smtClean="0"/>
              <a:t> Evitar a ventilação invasiva e agressiva</a:t>
            </a:r>
          </a:p>
          <a:p>
            <a:pPr eaLnBrk="1" hangingPunct="1"/>
            <a:r>
              <a:rPr lang="pt-BR" altLang="ja-JP" sz="2000" smtClean="0"/>
              <a:t> Desmame do ventilador o mais precoce possível, </a:t>
            </a:r>
          </a:p>
          <a:p>
            <a:pPr eaLnBrk="1" hangingPunct="1"/>
            <a:r>
              <a:rPr lang="pt-BR" altLang="ja-JP" sz="2000" smtClean="0"/>
              <a:t> Usar a ventilação gentil (apropriado volume corrente/ ventilação com objetivo de volume/ alta frequencia/ adequada PEEP e ventilação com suporte de pressão) e finalmente</a:t>
            </a:r>
          </a:p>
          <a:p>
            <a:pPr eaLnBrk="1" hangingPunct="1"/>
            <a:r>
              <a:rPr lang="pt-BR" altLang="ja-JP" sz="2000" smtClean="0"/>
              <a:t> Evitar uso excessivo de altas concentrações de oxigênio.</a:t>
            </a:r>
            <a:endParaRPr lang="pt-BR" sz="2000" smtClean="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body" idx="1"/>
          </p:nvPr>
        </p:nvSpPr>
        <p:spPr>
          <a:xfrm>
            <a:off x="719138" y="1341438"/>
            <a:ext cx="10972800" cy="4525962"/>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1" hangingPunct="1"/>
            <a:r>
              <a:rPr lang="pt-BR" sz="4000" smtClean="0">
                <a:solidFill>
                  <a:srgbClr val="0000FF"/>
                </a:solidFill>
              </a:rPr>
              <a:t>Ao nascer: as primeiras 2 horas de ouro!</a:t>
            </a:r>
          </a:p>
        </p:txBody>
      </p:sp>
      <p:sp>
        <p:nvSpPr>
          <p:cNvPr id="43011" name="Text Box 5"/>
          <p:cNvSpPr txBox="1">
            <a:spLocks noChangeArrowheads="1"/>
          </p:cNvSpPr>
          <p:nvPr/>
        </p:nvSpPr>
        <p:spPr bwMode="auto">
          <a:xfrm>
            <a:off x="1390650" y="3573463"/>
            <a:ext cx="9212263" cy="155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defTabSz="914400"/>
            <a:r>
              <a:rPr lang="pt-BR" altLang="pt-BR" sz="3200" b="1">
                <a:solidFill>
                  <a:srgbClr val="008000"/>
                </a:solidFill>
                <a:latin typeface="Calibri" pitchFamily="34" charset="0"/>
                <a:ea typeface="MS PGothic" pitchFamily="34" charset="-128"/>
              </a:rPr>
              <a:t>As primeiras 2 horas de vida  constituem um período de ouro na vida do recém-nascido, onde as decisões fazem a diferença</a:t>
            </a:r>
            <a:endParaRPr lang="pt-BR" sz="3200" b="1">
              <a:solidFill>
                <a:srgbClr val="008000"/>
              </a:solidFill>
              <a:latin typeface="Calibri" pitchFamily="34" charset="0"/>
              <a:ea typeface="MS PGothic" pitchFamily="34" charset="-128"/>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body" idx="1"/>
          </p:nvPr>
        </p:nvSpPr>
        <p:spPr>
          <a:xfrm>
            <a:off x="144463" y="188913"/>
            <a:ext cx="12047537" cy="5937250"/>
          </a:xfrm>
        </p:spPr>
        <p:txBody>
          <a:bodyPr/>
          <a:lstStyle/>
          <a:p>
            <a:pPr algn="ctr" eaLnBrk="1" hangingPunct="1"/>
            <a:r>
              <a:rPr lang="pt-BR" smtClean="0">
                <a:solidFill>
                  <a:srgbClr val="FF33CC"/>
                </a:solidFill>
              </a:rPr>
              <a:t>Hidrocortisona</a:t>
            </a:r>
          </a:p>
          <a:p>
            <a:pPr algn="ctr" eaLnBrk="1" hangingPunct="1">
              <a:buFont typeface="Arial" pitchFamily="34" charset="0"/>
              <a:buNone/>
            </a:pPr>
            <a:r>
              <a:rPr lang="en-US" sz="1400" smtClean="0">
                <a:hlinkClick r:id="rId2"/>
              </a:rPr>
              <a:t>Effect of early low-dose </a:t>
            </a:r>
            <a:r>
              <a:rPr lang="en-US" sz="1400" b="1" smtClean="0">
                <a:hlinkClick r:id="rId2"/>
              </a:rPr>
              <a:t>hydrocortisone</a:t>
            </a:r>
            <a:r>
              <a:rPr lang="en-US" sz="1400" smtClean="0">
                <a:hlinkClick r:id="rId2"/>
              </a:rPr>
              <a:t> on survival without bronchopulmonary dysplasia in extremely preterm infants (PREMILOC): a double-blind, placebo-controlled, multicentre, randomised trial.</a:t>
            </a:r>
            <a:r>
              <a:rPr lang="en-US" sz="1400" smtClean="0"/>
              <a:t> Baud O, Maury L, Lebail F, Ramful D, El Moussawi F, Nicaise C, Zupan-Simunek V, Coursol A, Beuchée A, Bolot P, Andrini P, Mohamed D, Alberti C; PREMILOC trial study group.Lancet. 2016 Apr 30;387(10030):1827-36. doi: 10.1016/S0140-6736(16)00202-6)</a:t>
            </a:r>
            <a:r>
              <a:rPr lang="pt-BR" sz="1400" smtClean="0"/>
              <a:t> </a:t>
            </a:r>
          </a:p>
          <a:p>
            <a:pPr eaLnBrk="1" hangingPunct="1">
              <a:buFont typeface="Arial" pitchFamily="34" charset="0"/>
              <a:buNone/>
            </a:pPr>
            <a:r>
              <a:rPr lang="pt-BR" altLang="ja-JP" sz="1400" smtClean="0"/>
              <a:t>     Este estudo publicado ha alguns meses usando hidrocortisona nos primeiros 10 dias de dia, iniciando ao nascer, para reduzir a inflamação pulmonar e melhorar a DBP mostrou </a:t>
            </a:r>
            <a:r>
              <a:rPr lang="pt-BR" altLang="ja-JP" sz="1400" smtClean="0">
                <a:solidFill>
                  <a:srgbClr val="0000FF"/>
                </a:solidFill>
              </a:rPr>
              <a:t>melhor sobrevivência sem DBP, significativamente, menor mortalidade e DBP, </a:t>
            </a:r>
            <a:r>
              <a:rPr lang="pt-BR" altLang="ja-JP" sz="1400" b="1" smtClean="0">
                <a:solidFill>
                  <a:srgbClr val="0000FF"/>
                </a:solidFill>
              </a:rPr>
              <a:t>embora não significativo</a:t>
            </a:r>
            <a:r>
              <a:rPr lang="pt-BR" altLang="ja-JP" sz="1400" smtClean="0">
                <a:solidFill>
                  <a:srgbClr val="0000FF"/>
                </a:solidFill>
              </a:rPr>
              <a:t>. O efeito foi maior nas meninas</a:t>
            </a:r>
            <a:r>
              <a:rPr lang="pt-BR" altLang="ja-JP" sz="1400" smtClean="0"/>
              <a:t> e nas crianças de mães com corioamnionite. Assim está aberta a possibilidade do uso de hidrocortisona nos primeiros dias de vida para diminuir a inflamação pulmonar e diminuir a incidência de DBP. </a:t>
            </a:r>
            <a:endParaRPr lang="pt-BR" sz="1400" smtClean="0"/>
          </a:p>
          <a:p>
            <a:pPr algn="ctr" eaLnBrk="1" hangingPunct="1">
              <a:buFont typeface="Arial" pitchFamily="34" charset="0"/>
              <a:buNone/>
            </a:pPr>
            <a:endParaRPr lang="pt-BR" sz="1400" smtClean="0"/>
          </a:p>
        </p:txBody>
      </p:sp>
      <p:pic>
        <p:nvPicPr>
          <p:cNvPr id="4403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7275" y="2532063"/>
            <a:ext cx="7777163" cy="4021137"/>
          </a:xfrm>
          <a:prstGeom prst="rect">
            <a:avLst/>
          </a:prstGeom>
          <a:noFill/>
          <a:ln w="28575">
            <a:solidFill>
              <a:srgbClr val="FF33CC"/>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body" idx="1"/>
          </p:nvPr>
        </p:nvSpPr>
        <p:spPr>
          <a:xfrm>
            <a:off x="912813" y="765175"/>
            <a:ext cx="10972800" cy="4525963"/>
          </a:xfrm>
        </p:spPr>
        <p:txBody>
          <a:bodyPr/>
          <a:lstStyle/>
          <a:p>
            <a:pPr algn="ctr" eaLnBrk="1" hangingPunct="1">
              <a:lnSpc>
                <a:spcPct val="80000"/>
              </a:lnSpc>
              <a:buFont typeface="Arial" pitchFamily="34" charset="0"/>
              <a:buNone/>
            </a:pPr>
            <a:r>
              <a:rPr lang="en-US" sz="1400" smtClean="0">
                <a:hlinkClick r:id="rId2"/>
              </a:rPr>
              <a:t>Inhalation or instillation of steroids for the prevention of bronchopulmonary dysplasia.</a:t>
            </a:r>
            <a:r>
              <a:rPr lang="en-US" sz="1400" smtClean="0"/>
              <a:t>Bassler D. Neonatology. 2015;107(4):358-9. doi: 10.1159/000381132. Review.</a:t>
            </a:r>
            <a:endParaRPr lang="en-US" sz="1400" smtClean="0">
              <a:hlinkClick r:id="rId3"/>
            </a:endParaRPr>
          </a:p>
          <a:p>
            <a:pPr algn="ctr" eaLnBrk="1" hangingPunct="1">
              <a:lnSpc>
                <a:spcPct val="80000"/>
              </a:lnSpc>
              <a:buFont typeface="Arial" pitchFamily="34" charset="0"/>
              <a:buNone/>
            </a:pPr>
            <a:r>
              <a:rPr lang="en-US" sz="1400" smtClean="0">
                <a:hlinkClick r:id="rId3"/>
              </a:rPr>
              <a:t>Early Inhaled </a:t>
            </a:r>
            <a:r>
              <a:rPr lang="en-US" sz="1400" b="1" smtClean="0">
                <a:hlinkClick r:id="rId3"/>
              </a:rPr>
              <a:t>Budesonide</a:t>
            </a:r>
            <a:r>
              <a:rPr lang="en-US" sz="1400" smtClean="0">
                <a:hlinkClick r:id="rId3"/>
              </a:rPr>
              <a:t> for the Prevention of Bronchopulmonary Dysplasia.</a:t>
            </a:r>
            <a:r>
              <a:rPr lang="en-US" sz="1400" smtClean="0"/>
              <a:t>Bassler D, Plavka R, Shinwell ES, Hallman M, Jarreau PH, Carnielli V, Van den Anker JN, Meisner C, Engel C, Schwab M, Halliday HL, Poets CF; NEUROSIS Trial Group.N Engl J Med. 2015 Oct 15;373(16):1497-506. doi: 10.1056/NEJMoa1501917.</a:t>
            </a:r>
            <a:endParaRPr lang="en-US" sz="1400" smtClean="0">
              <a:hlinkClick r:id="rId4"/>
            </a:endParaRPr>
          </a:p>
          <a:p>
            <a:pPr algn="ctr" eaLnBrk="1" hangingPunct="1">
              <a:lnSpc>
                <a:spcPct val="80000"/>
              </a:lnSpc>
              <a:buFont typeface="Arial" pitchFamily="34" charset="0"/>
              <a:buNone/>
            </a:pPr>
            <a:r>
              <a:rPr lang="en-US" sz="1400" smtClean="0">
                <a:hlinkClick r:id="rId4"/>
              </a:rPr>
              <a:t>   Inhaled </a:t>
            </a:r>
            <a:r>
              <a:rPr lang="en-US" sz="1400" b="1" smtClean="0">
                <a:hlinkClick r:id="rId4"/>
              </a:rPr>
              <a:t>budesonide</a:t>
            </a:r>
            <a:r>
              <a:rPr lang="en-US" sz="1400" smtClean="0">
                <a:hlinkClick r:id="rId4"/>
              </a:rPr>
              <a:t> for the prevention of bronchopulmonary dysplasia.</a:t>
            </a:r>
            <a:r>
              <a:rPr lang="en-US" sz="1400" smtClean="0"/>
              <a:t>Bassler D.J Matern Fetal Neonatal Med. 2016 Nov 8:1-3. [Epub ahead of print]</a:t>
            </a:r>
          </a:p>
          <a:p>
            <a:pPr algn="ctr" eaLnBrk="1" hangingPunct="1">
              <a:lnSpc>
                <a:spcPct val="80000"/>
              </a:lnSpc>
            </a:pPr>
            <a:endParaRPr lang="pt-BR" sz="1400" smtClean="0">
              <a:solidFill>
                <a:srgbClr val="FF33CC"/>
              </a:solidFill>
            </a:endParaRPr>
          </a:p>
          <a:p>
            <a:pPr eaLnBrk="1" hangingPunct="1">
              <a:lnSpc>
                <a:spcPct val="80000"/>
              </a:lnSpc>
            </a:pPr>
            <a:r>
              <a:rPr lang="pt-BR" altLang="ja-JP" sz="2400" smtClean="0"/>
              <a:t>Este estudo de Bassler D et al (2015) usou budesonida inalada na prevenção da DBP, realizado na Europa, no momento do nascimento até que deixaram de receber oxigênio, ou seja usaram por muito tempo. </a:t>
            </a:r>
          </a:p>
          <a:p>
            <a:pPr eaLnBrk="1" hangingPunct="1">
              <a:lnSpc>
                <a:spcPct val="80000"/>
              </a:lnSpc>
            </a:pPr>
            <a:r>
              <a:rPr lang="pt-BR" altLang="ja-JP" sz="2400" smtClean="0"/>
              <a:t>Houve diminuição significativa de morte ou DBP de forma significativa, no entanto </a:t>
            </a:r>
            <a:r>
              <a:rPr lang="pt-BR" altLang="ja-JP" sz="2400" b="1" smtClean="0">
                <a:solidFill>
                  <a:srgbClr val="FF0000"/>
                </a:solidFill>
              </a:rPr>
              <a:t>a morte foi maior no grupo da budesonida</a:t>
            </a:r>
            <a:r>
              <a:rPr lang="pt-BR" altLang="ja-JP" sz="2400" smtClean="0"/>
              <a:t>, </a:t>
            </a:r>
            <a:r>
              <a:rPr lang="pt-BR" altLang="ja-JP" sz="2400" b="1" smtClean="0"/>
              <a:t>embora não significativa</a:t>
            </a:r>
            <a:r>
              <a:rPr lang="pt-BR" altLang="ja-JP" sz="2400" smtClean="0"/>
              <a:t>. Creio eu ser muito difícil de embarcar neste estudo se a mortalidade foi maior no grupo da budesonida </a:t>
            </a:r>
            <a:endParaRPr lang="pt-BR" sz="2400" smtClean="0"/>
          </a:p>
        </p:txBody>
      </p:sp>
      <p:sp>
        <p:nvSpPr>
          <p:cNvPr id="45059" name="Rectangle 3"/>
          <p:cNvSpPr>
            <a:spLocks noChangeArrowheads="1"/>
          </p:cNvSpPr>
          <p:nvPr/>
        </p:nvSpPr>
        <p:spPr bwMode="auto">
          <a:xfrm>
            <a:off x="3313113" y="260350"/>
            <a:ext cx="42291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spcBef>
                <a:spcPct val="20000"/>
              </a:spcBef>
              <a:buFontTx/>
              <a:buChar char="•"/>
            </a:pPr>
            <a:r>
              <a:rPr lang="pt-BR" sz="3200">
                <a:solidFill>
                  <a:srgbClr val="FF33CC"/>
                </a:solidFill>
              </a:rPr>
              <a:t>Budesonida inalatória</a:t>
            </a:r>
          </a:p>
        </p:txBody>
      </p:sp>
      <p:sp>
        <p:nvSpPr>
          <p:cNvPr id="45060" name="AutoShape 4"/>
          <p:cNvSpPr>
            <a:spLocks noChangeArrowheads="1"/>
          </p:cNvSpPr>
          <p:nvPr/>
        </p:nvSpPr>
        <p:spPr bwMode="auto">
          <a:xfrm>
            <a:off x="11420475" y="5808663"/>
            <a:ext cx="268288" cy="882650"/>
          </a:xfrm>
          <a:prstGeom prst="curvedRightArrow">
            <a:avLst>
              <a:gd name="adj1" fmla="val 65799"/>
              <a:gd name="adj2" fmla="val 131597"/>
              <a:gd name="adj3" fmla="val 33333"/>
            </a:avLst>
          </a:prstGeom>
          <a:solidFill>
            <a:srgbClr val="FFFF00"/>
          </a:solidFill>
          <a:ln w="5715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103313" y="1268413"/>
            <a:ext cx="9983787" cy="5021262"/>
          </a:xfrm>
          <a:noFill/>
          <a:ln w="38100">
            <a:solidFill>
              <a:srgbClr val="FF33CC"/>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6083" name="AutoShape 3"/>
          <p:cNvSpPr>
            <a:spLocks noChangeArrowheads="1"/>
          </p:cNvSpPr>
          <p:nvPr/>
        </p:nvSpPr>
        <p:spPr bwMode="auto">
          <a:xfrm>
            <a:off x="0" y="3644900"/>
            <a:ext cx="1055688" cy="360363"/>
          </a:xfrm>
          <a:prstGeom prst="lightningBolt">
            <a:avLst/>
          </a:prstGeom>
          <a:solidFill>
            <a:srgbClr val="FFFF00"/>
          </a:solidFill>
          <a:ln w="5715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sz="1600">
              <a:solidFill>
                <a:srgbClr val="FF0000"/>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p:nvPr>
        </p:nvSpPr>
        <p:spPr>
          <a:xfrm>
            <a:off x="623888" y="549275"/>
            <a:ext cx="10972800" cy="1143000"/>
          </a:xfrm>
        </p:spPr>
        <p:txBody>
          <a:bodyPr/>
          <a:lstStyle/>
          <a:p>
            <a:pPr eaLnBrk="1" hangingPunct="1"/>
            <a:r>
              <a:rPr lang="pt-BR" sz="1400" smtClean="0">
                <a:hlinkClick r:id="rId2"/>
              </a:rPr>
              <a:t>Intratracheal Administration of Budesonide/Surfactant to Prevent Bronchopulmonary Dysplasia.</a:t>
            </a:r>
            <a:r>
              <a:rPr lang="pt-BR" sz="1400" smtClean="0"/>
              <a:t> Yeh TF, Chen CM, Wu SY, Husan Z, Li TC, Hsieh WS, Tsai CH, Lin HC. </a:t>
            </a:r>
            <a:r>
              <a:rPr lang="en-US" sz="1400" smtClean="0"/>
              <a:t>Am J Respir Crit Care Med. 2016 Jan 1;193(1):86-95. doi: 10.1164/rccm.201505-0861OC).</a:t>
            </a:r>
            <a:endParaRPr lang="pt-BR" sz="1400" smtClean="0"/>
          </a:p>
        </p:txBody>
      </p:sp>
      <p:sp>
        <p:nvSpPr>
          <p:cNvPr id="47107" name="Rectangle 3"/>
          <p:cNvSpPr>
            <a:spLocks noGrp="1"/>
          </p:cNvSpPr>
          <p:nvPr>
            <p:ph type="body" idx="1"/>
          </p:nvPr>
        </p:nvSpPr>
        <p:spPr/>
        <p:txBody>
          <a:bodyPr/>
          <a:lstStyle/>
          <a:p>
            <a:pPr eaLnBrk="1" hangingPunct="1">
              <a:lnSpc>
                <a:spcPct val="80000"/>
              </a:lnSpc>
            </a:pPr>
            <a:r>
              <a:rPr lang="pt-BR" altLang="ja-JP" sz="1800" smtClean="0"/>
              <a:t>O Dr. Yeh (foi a primeira pessoa que escreveu os efeitos neurológicos do uso prolongado de esteróide pós-natal) que trabalha ha muitos anos numa estratégia de administração de esteroide segura e efetiva, </a:t>
            </a:r>
          </a:p>
          <a:p>
            <a:pPr eaLnBrk="1" hangingPunct="1">
              <a:lnSpc>
                <a:spcPct val="80000"/>
              </a:lnSpc>
            </a:pPr>
            <a:r>
              <a:rPr lang="pt-BR" altLang="ja-JP" sz="1800" smtClean="0"/>
              <a:t>Em 2016, realizou um estudo combinando a administração de budesonida (0,25mg/kg) com surfactante 1 dose de 100mg/kg (não mais do que 2-3 doses) e comparou com o grupo que recebeu somente surfactante. </a:t>
            </a:r>
          </a:p>
          <a:p>
            <a:pPr eaLnBrk="1" hangingPunct="1">
              <a:lnSpc>
                <a:spcPct val="80000"/>
              </a:lnSpc>
            </a:pPr>
            <a:r>
              <a:rPr lang="pt-BR" altLang="ja-JP" sz="1800" smtClean="0"/>
              <a:t>É  um estudo relativamente pequeno (265 RN), mas os resultados são bastante dramáticos ( </a:t>
            </a:r>
            <a:r>
              <a:rPr lang="pt-BR" altLang="ja-JP" sz="1800" b="1" smtClean="0">
                <a:solidFill>
                  <a:srgbClr val="0000FF"/>
                </a:solidFill>
              </a:rPr>
              <a:t>a incidência  de DBP/morte foi de 42% versos 66% no grupo controle</a:t>
            </a:r>
            <a:r>
              <a:rPr lang="pt-BR" altLang="ja-JP" sz="1800" smtClean="0"/>
              <a:t>). </a:t>
            </a:r>
          </a:p>
          <a:p>
            <a:pPr eaLnBrk="1" hangingPunct="1">
              <a:lnSpc>
                <a:spcPct val="80000"/>
              </a:lnSpc>
            </a:pPr>
            <a:r>
              <a:rPr lang="pt-BR" altLang="ja-JP" sz="1800" smtClean="0"/>
              <a:t>O grupo de intervenção necessitou de doses significativamente menores de surfactante do que o grupo controle. </a:t>
            </a:r>
          </a:p>
          <a:p>
            <a:pPr eaLnBrk="1" hangingPunct="1">
              <a:lnSpc>
                <a:spcPct val="80000"/>
              </a:lnSpc>
            </a:pPr>
            <a:r>
              <a:rPr lang="pt-BR" altLang="ja-JP" sz="1800" smtClean="0">
                <a:solidFill>
                  <a:srgbClr val="0000FF"/>
                </a:solidFill>
              </a:rPr>
              <a:t>O grupo de intervenção teve níveis de interleucina significativamente menores (IL-1, IL-6, IL-8) em aspirados traqueais em 12 horas e menor IL-8 em 3-5 e 7-8 dias.</a:t>
            </a:r>
          </a:p>
          <a:p>
            <a:pPr eaLnBrk="1" hangingPunct="1">
              <a:lnSpc>
                <a:spcPct val="80000"/>
              </a:lnSpc>
            </a:pPr>
            <a:r>
              <a:rPr lang="pt-BR" altLang="ja-JP" sz="1800" smtClean="0"/>
              <a:t>É um estudo muito importante e esperamos que alguma Rede faça um estudo multicêntrico maior para comprovar estes resultados.</a:t>
            </a:r>
          </a:p>
          <a:p>
            <a:pPr algn="ctr" eaLnBrk="1" hangingPunct="1">
              <a:lnSpc>
                <a:spcPct val="80000"/>
              </a:lnSpc>
            </a:pPr>
            <a:r>
              <a:rPr lang="pt-BR" altLang="ja-JP" sz="1800" smtClean="0"/>
              <a:t> </a:t>
            </a:r>
            <a:r>
              <a:rPr lang="pt-BR" altLang="ja-JP" sz="1800" smtClean="0">
                <a:solidFill>
                  <a:srgbClr val="FF33CC"/>
                </a:solidFill>
              </a:rPr>
              <a:t>Administrar apenas um dose de surfactante + budenosida com redução de 50% de DBP é realmente muito interessante </a:t>
            </a:r>
            <a:endParaRPr lang="pt-BR" sz="1800" smtClean="0">
              <a:solidFill>
                <a:srgbClr val="FF33CC"/>
              </a:solidFill>
            </a:endParaRPr>
          </a:p>
        </p:txBody>
      </p:sp>
      <p:sp>
        <p:nvSpPr>
          <p:cNvPr id="47108" name="Text Box 4"/>
          <p:cNvSpPr txBox="1">
            <a:spLocks noChangeArrowheads="1"/>
          </p:cNvSpPr>
          <p:nvPr/>
        </p:nvSpPr>
        <p:spPr bwMode="auto">
          <a:xfrm>
            <a:off x="2247900" y="165100"/>
            <a:ext cx="8058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defTabSz="4572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pt-BR" b="1">
                <a:solidFill>
                  <a:srgbClr val="0000FF"/>
                </a:solidFill>
              </a:rPr>
              <a:t>Administração intratraqueal de budesonida/surfactante na prevenção da</a:t>
            </a:r>
          </a:p>
          <a:p>
            <a:pPr eaLnBrk="1" hangingPunct="1"/>
            <a:r>
              <a:rPr lang="pt-BR" b="1">
                <a:solidFill>
                  <a:srgbClr val="0000FF"/>
                </a:solidFill>
              </a:rPr>
              <a:t>Displasia broncopulmonar</a:t>
            </a:r>
          </a:p>
        </p:txBody>
      </p:sp>
      <p:sp>
        <p:nvSpPr>
          <p:cNvPr id="47109" name="AutoShape 5"/>
          <p:cNvSpPr>
            <a:spLocks noChangeArrowheads="1"/>
          </p:cNvSpPr>
          <p:nvPr/>
        </p:nvSpPr>
        <p:spPr bwMode="auto">
          <a:xfrm>
            <a:off x="11420475" y="5808663"/>
            <a:ext cx="268288" cy="882650"/>
          </a:xfrm>
          <a:prstGeom prst="curvedRightArrow">
            <a:avLst>
              <a:gd name="adj1" fmla="val 65799"/>
              <a:gd name="adj2" fmla="val 131597"/>
              <a:gd name="adj3" fmla="val 33333"/>
            </a:avLst>
          </a:prstGeom>
          <a:solidFill>
            <a:srgbClr val="FFFF00"/>
          </a:solidFill>
          <a:ln w="5715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200150" y="1196975"/>
            <a:ext cx="9888538" cy="5053013"/>
          </a:xfrm>
          <a:noFill/>
          <a:ln>
            <a:solidFill>
              <a:srgbClr val="FF33CC"/>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8131" name="Text Box 3"/>
          <p:cNvSpPr txBox="1">
            <a:spLocks noChangeArrowheads="1"/>
          </p:cNvSpPr>
          <p:nvPr/>
        </p:nvSpPr>
        <p:spPr bwMode="auto">
          <a:xfrm>
            <a:off x="2684463" y="404813"/>
            <a:ext cx="71850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defTabSz="4572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pt-BR" sz="1600" b="1">
                <a:solidFill>
                  <a:srgbClr val="0000FF"/>
                </a:solidFill>
              </a:rPr>
              <a:t>Administração intratraqueal de budesonida/surfactante na prevenção da</a:t>
            </a:r>
          </a:p>
          <a:p>
            <a:pPr eaLnBrk="1" hangingPunct="1"/>
            <a:r>
              <a:rPr lang="pt-BR" sz="1600" b="1">
                <a:solidFill>
                  <a:srgbClr val="0000FF"/>
                </a:solidFill>
              </a:rPr>
              <a:t>Displasia broncopulmonar</a:t>
            </a:r>
          </a:p>
        </p:txBody>
      </p:sp>
      <p:sp>
        <p:nvSpPr>
          <p:cNvPr id="48132" name="AutoShape 4"/>
          <p:cNvSpPr>
            <a:spLocks noChangeArrowheads="1"/>
          </p:cNvSpPr>
          <p:nvPr/>
        </p:nvSpPr>
        <p:spPr bwMode="auto">
          <a:xfrm>
            <a:off x="144463" y="4724400"/>
            <a:ext cx="1219200" cy="914400"/>
          </a:xfrm>
          <a:prstGeom prst="lightningBolt">
            <a:avLst/>
          </a:prstGeom>
          <a:solidFill>
            <a:srgbClr val="FFFF00"/>
          </a:solidFill>
          <a:ln w="76200">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48133" name="AutoShape 5"/>
          <p:cNvSpPr>
            <a:spLocks noChangeArrowheads="1"/>
          </p:cNvSpPr>
          <p:nvPr/>
        </p:nvSpPr>
        <p:spPr bwMode="auto">
          <a:xfrm>
            <a:off x="0" y="2636838"/>
            <a:ext cx="1219200" cy="914400"/>
          </a:xfrm>
          <a:prstGeom prst="lightningBolt">
            <a:avLst/>
          </a:prstGeom>
          <a:solidFill>
            <a:srgbClr val="FFFF00"/>
          </a:solidFill>
          <a:ln w="76200">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48134" name="AutoShape 6"/>
          <p:cNvSpPr>
            <a:spLocks noChangeArrowheads="1"/>
          </p:cNvSpPr>
          <p:nvPr/>
        </p:nvSpPr>
        <p:spPr bwMode="auto">
          <a:xfrm>
            <a:off x="11420475" y="5808663"/>
            <a:ext cx="268288" cy="882650"/>
          </a:xfrm>
          <a:prstGeom prst="curvedRightArrow">
            <a:avLst>
              <a:gd name="adj1" fmla="val 65799"/>
              <a:gd name="adj2" fmla="val 131597"/>
              <a:gd name="adj3" fmla="val 33333"/>
            </a:avLst>
          </a:prstGeom>
          <a:solidFill>
            <a:srgbClr val="FFFF00"/>
          </a:solidFill>
          <a:ln w="5715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p:cNvSpPr>
          <p:nvPr>
            <p:ph type="body" idx="1"/>
          </p:nvPr>
        </p:nvSpPr>
        <p:spPr>
          <a:xfrm>
            <a:off x="719138" y="476250"/>
            <a:ext cx="10972800" cy="5749925"/>
          </a:xfrm>
        </p:spPr>
        <p:txBody>
          <a:bodyPr/>
          <a:lstStyle/>
          <a:p>
            <a:pPr eaLnBrk="1" hangingPunct="1"/>
            <a:r>
              <a:rPr lang="pt-BR" altLang="ja-JP" sz="1800" smtClean="0"/>
              <a:t>Também Yeh et al, nesse estudo,  estudaram o </a:t>
            </a:r>
            <a:r>
              <a:rPr lang="pt-BR" altLang="ja-JP" sz="1800" i="1" smtClean="0"/>
              <a:t>f</a:t>
            </a:r>
            <a:r>
              <a:rPr lang="pt-BR" altLang="ja-JP" sz="1800" b="1" i="1" smtClean="0"/>
              <a:t>ollow-up</a:t>
            </a:r>
            <a:r>
              <a:rPr lang="pt-BR" altLang="ja-JP" sz="1800" smtClean="0"/>
              <a:t> destes RN que receberam uma dose de budenosida + surfactante e </a:t>
            </a:r>
            <a:r>
              <a:rPr lang="pt-BR" altLang="ja-JP" sz="1800" b="1" smtClean="0">
                <a:solidFill>
                  <a:srgbClr val="0000FF"/>
                </a:solidFill>
              </a:rPr>
              <a:t>não se verificou nenhum evidência de efeito negativo sobre a evolução neurológica destes RN</a:t>
            </a:r>
            <a:r>
              <a:rPr lang="pt-BR" altLang="ja-JP" sz="1800" smtClean="0"/>
              <a:t>. Assim esperamos que estes resultados se comprovem em estudos maiores </a:t>
            </a:r>
            <a:endParaRPr lang="pt-BR" sz="1800" smtClean="0"/>
          </a:p>
        </p:txBody>
      </p:sp>
      <p:pic>
        <p:nvPicPr>
          <p:cNvPr id="491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500" y="1916113"/>
            <a:ext cx="9409113" cy="4057650"/>
          </a:xfrm>
          <a:prstGeom prst="rect">
            <a:avLst/>
          </a:prstGeom>
          <a:noFill/>
          <a:ln w="38100">
            <a:solidFill>
              <a:srgbClr val="FF33CC"/>
            </a:solidFill>
            <a:miter lim="800000"/>
            <a:headEnd/>
            <a:tailEnd/>
          </a:ln>
          <a:extLst>
            <a:ext uri="{909E8E84-426E-40DD-AFC4-6F175D3DCCD1}">
              <a14:hiddenFill xmlns:a14="http://schemas.microsoft.com/office/drawing/2010/main">
                <a:solidFill>
                  <a:srgbClr val="FFFFFF"/>
                </a:solidFill>
              </a14:hiddenFill>
            </a:ext>
          </a:extLst>
        </p:spPr>
      </p:pic>
      <p:sp>
        <p:nvSpPr>
          <p:cNvPr id="49156" name="Rectangle 4"/>
          <p:cNvSpPr>
            <a:spLocks noChangeArrowheads="1"/>
          </p:cNvSpPr>
          <p:nvPr/>
        </p:nvSpPr>
        <p:spPr bwMode="auto">
          <a:xfrm>
            <a:off x="0" y="6092825"/>
            <a:ext cx="12047538" cy="619125"/>
          </a:xfrm>
          <a:prstGeom prst="rect">
            <a:avLst/>
          </a:prstGeom>
          <a:solidFill>
            <a:schemeClr val="accent1"/>
          </a:solidFill>
          <a:ln w="38100">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sz="1600" b="1">
                <a:solidFill>
                  <a:srgbClr val="FFFF00"/>
                </a:solidFill>
              </a:rPr>
              <a:t>A budesonida é um glicocorticoide com efeitos antiinflamatórios locais fortes. O efeito direto antiinflamatório desempenha papel importante nessa rápida melhora</a:t>
            </a:r>
            <a:r>
              <a:rPr lang="pt-BR" sz="1600" b="1">
                <a:solidFill>
                  <a:schemeClr val="folHlink"/>
                </a:solidFill>
              </a:rPr>
              <a:t> </a:t>
            </a:r>
            <a:endParaRPr lang="pt-BR" sz="1600" b="1"/>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body" idx="1"/>
          </p:nvPr>
        </p:nvSpPr>
        <p:spPr>
          <a:xfrm>
            <a:off x="0" y="1916113"/>
            <a:ext cx="12460288" cy="4525962"/>
          </a:xfrm>
        </p:spPr>
        <p:txBody>
          <a:bodyPr/>
          <a:lstStyle/>
          <a:p>
            <a:pPr algn="ctr" eaLnBrk="1" hangingPunct="1">
              <a:buFont typeface="Arial" pitchFamily="34" charset="0"/>
              <a:buNone/>
            </a:pPr>
            <a:r>
              <a:rPr lang="pt-BR" sz="6000" smtClean="0">
                <a:solidFill>
                  <a:srgbClr val="FF33CC"/>
                </a:solidFill>
              </a:rPr>
              <a:t>Como funciona?</a:t>
            </a:r>
          </a:p>
          <a:p>
            <a:pPr algn="ctr" eaLnBrk="1" hangingPunct="1">
              <a:buFont typeface="Arial" pitchFamily="34" charset="0"/>
              <a:buNone/>
            </a:pPr>
            <a:r>
              <a:rPr lang="pt-BR" sz="4800" smtClean="0">
                <a:solidFill>
                  <a:srgbClr val="0000FF"/>
                </a:solidFill>
              </a:rPr>
              <a:t>Entendendo a farmacocinética...</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body" idx="1"/>
          </p:nvPr>
        </p:nvSpPr>
        <p:spPr>
          <a:xfrm>
            <a:off x="747713" y="2176463"/>
            <a:ext cx="10515600" cy="4351337"/>
          </a:xfrm>
        </p:spPr>
        <p:txBody>
          <a:bodyPr/>
          <a:lstStyle/>
          <a:p>
            <a:pPr eaLnBrk="1" hangingPunct="1">
              <a:lnSpc>
                <a:spcPct val="80000"/>
              </a:lnSpc>
            </a:pPr>
            <a:r>
              <a:rPr lang="pt-BR" sz="2000" smtClean="0"/>
              <a:t>A justificativa para o uso de surfactante como veículo é baseado em um fenômeno físico, o </a:t>
            </a:r>
            <a:r>
              <a:rPr lang="pt-BR" sz="2000" smtClean="0">
                <a:solidFill>
                  <a:srgbClr val="0000FF"/>
                </a:solidFill>
              </a:rPr>
              <a:t>“efeito Marangoni</a:t>
            </a:r>
            <a:r>
              <a:rPr lang="pt-BR" sz="2000" smtClean="0"/>
              <a:t>” . </a:t>
            </a:r>
          </a:p>
          <a:p>
            <a:pPr eaLnBrk="1" hangingPunct="1">
              <a:lnSpc>
                <a:spcPct val="80000"/>
              </a:lnSpc>
            </a:pPr>
            <a:r>
              <a:rPr lang="pt-BR" sz="2000" smtClean="0"/>
              <a:t>Este efeito é basicamente a </a:t>
            </a:r>
            <a:r>
              <a:rPr lang="pt-BR" sz="2000" smtClean="0">
                <a:solidFill>
                  <a:srgbClr val="0000FF"/>
                </a:solidFill>
              </a:rPr>
              <a:t>transferência de massa ao longo de uma interface entre dois fluidos devido a um gradiente de tensão superficial. </a:t>
            </a:r>
          </a:p>
          <a:p>
            <a:pPr eaLnBrk="1" hangingPunct="1">
              <a:lnSpc>
                <a:spcPct val="80000"/>
              </a:lnSpc>
            </a:pPr>
            <a:r>
              <a:rPr lang="pt-BR" sz="2000" smtClean="0"/>
              <a:t>Assim, quando o surfactante é instilado nos pulmões de crianças com doença da membrana hialina, um fluxo de convecção é gerado que pode facilitar a entrega do medicamento, como a budesonida, na periferia pulmonar. </a:t>
            </a:r>
          </a:p>
          <a:p>
            <a:pPr eaLnBrk="1" hangingPunct="1">
              <a:lnSpc>
                <a:spcPct val="80000"/>
              </a:lnSpc>
            </a:pPr>
            <a:r>
              <a:rPr lang="pt-BR" sz="2000" smtClean="0"/>
              <a:t>Vários estudos em animais indicaram  que a administração intratraqueal de surfactante e corticosteróide melhorou a função pulmonar. </a:t>
            </a:r>
          </a:p>
          <a:p>
            <a:pPr eaLnBrk="1" hangingPunct="1">
              <a:lnSpc>
                <a:spcPct val="80000"/>
              </a:lnSpc>
            </a:pPr>
            <a:r>
              <a:rPr lang="pt-BR" sz="2000" smtClean="0"/>
              <a:t>Instilação Intratraqueal direta de budesonida sem usar o surfactante como veículo não foi mostrado ser eficaz. </a:t>
            </a:r>
          </a:p>
        </p:txBody>
      </p:sp>
      <p:sp>
        <p:nvSpPr>
          <p:cNvPr id="51203" name="Rectangle 3"/>
          <p:cNvSpPr>
            <a:spLocks noGrp="1" noChangeArrowheads="1"/>
          </p:cNvSpPr>
          <p:nvPr>
            <p:ph type="title"/>
          </p:nvPr>
        </p:nvSpPr>
        <p:spPr>
          <a:xfrm>
            <a:off x="623888" y="995363"/>
            <a:ext cx="10972800" cy="11430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pt-BR" sz="1600" smtClean="0">
                <a:hlinkClick r:id="rId2"/>
              </a:rPr>
              <a:t>Intratracheal Administration of Budesonide/Surfactant to Prevent Bronchopulmonary Dysplasia.</a:t>
            </a:r>
            <a:r>
              <a:rPr lang="pt-BR" sz="1600" smtClean="0"/>
              <a:t> Yeh TF, Chen CM, Wu SY, Husan Z, Li TC, Hsieh WS, Tsai CH, Lin HC. </a:t>
            </a:r>
            <a:r>
              <a:rPr lang="en-US" sz="1600" smtClean="0"/>
              <a:t>Am J Respir Crit Care Med. 2016 Jan 1;193(1):86-95. doi: 10.1164/rccm.201505-0861OC).</a:t>
            </a:r>
            <a:endParaRPr lang="pt-BR" sz="1600" smtClean="0"/>
          </a:p>
        </p:txBody>
      </p:sp>
      <p:sp>
        <p:nvSpPr>
          <p:cNvPr id="51204" name="Text Box 4"/>
          <p:cNvSpPr txBox="1">
            <a:spLocks noChangeArrowheads="1"/>
          </p:cNvSpPr>
          <p:nvPr/>
        </p:nvSpPr>
        <p:spPr bwMode="auto">
          <a:xfrm>
            <a:off x="1811338" y="66675"/>
            <a:ext cx="89312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defTabSz="4572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pt-BR" sz="2000" b="1">
                <a:solidFill>
                  <a:srgbClr val="0000FF"/>
                </a:solidFill>
              </a:rPr>
              <a:t>Administração intratraqueal de budesonida/surfactante na prevenção da</a:t>
            </a:r>
          </a:p>
          <a:p>
            <a:pPr eaLnBrk="1" hangingPunct="1"/>
            <a:r>
              <a:rPr lang="pt-BR" sz="2000" b="1">
                <a:solidFill>
                  <a:srgbClr val="0000FF"/>
                </a:solidFill>
              </a:rPr>
              <a:t>Dsplasia broncopulmonar</a:t>
            </a:r>
          </a:p>
        </p:txBody>
      </p:sp>
      <p:sp>
        <p:nvSpPr>
          <p:cNvPr id="51205" name="AutoShape 5"/>
          <p:cNvSpPr>
            <a:spLocks noChangeArrowheads="1"/>
          </p:cNvSpPr>
          <p:nvPr/>
        </p:nvSpPr>
        <p:spPr bwMode="auto">
          <a:xfrm>
            <a:off x="11420475" y="5808663"/>
            <a:ext cx="268288" cy="882650"/>
          </a:xfrm>
          <a:prstGeom prst="curvedRightArrow">
            <a:avLst>
              <a:gd name="adj1" fmla="val 65799"/>
              <a:gd name="adj2" fmla="val 131597"/>
              <a:gd name="adj3" fmla="val 33333"/>
            </a:avLst>
          </a:prstGeom>
          <a:solidFill>
            <a:srgbClr val="FFFF00"/>
          </a:solidFill>
          <a:ln w="5715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body" idx="1"/>
          </p:nvPr>
        </p:nvSpPr>
        <p:spPr>
          <a:xfrm>
            <a:off x="334963" y="908050"/>
            <a:ext cx="10956925" cy="5662613"/>
          </a:xfrm>
        </p:spPr>
        <p:txBody>
          <a:bodyPr/>
          <a:lstStyle/>
          <a:p>
            <a:pPr eaLnBrk="1" hangingPunct="1"/>
            <a:r>
              <a:rPr lang="pt-BR" sz="2400" smtClean="0"/>
              <a:t>Esse estudo piloto de  Yeh et al  indicou que </a:t>
            </a:r>
            <a:r>
              <a:rPr lang="pt-BR" sz="2400" smtClean="0">
                <a:solidFill>
                  <a:srgbClr val="0000FF"/>
                </a:solidFill>
              </a:rPr>
              <a:t>mais de 80% de budesonida pode permanecer no pulmões por até 8 horas após instilação intratraqueal</a:t>
            </a:r>
            <a:r>
              <a:rPr lang="pt-BR" sz="2400" smtClean="0"/>
              <a:t> de Survanta / budesonida.</a:t>
            </a:r>
          </a:p>
          <a:p>
            <a:pPr eaLnBrk="1" hangingPunct="1"/>
            <a:r>
              <a:rPr lang="pt-BR" sz="2400" smtClean="0"/>
              <a:t>Além de seu uso como veículo, </a:t>
            </a:r>
            <a:r>
              <a:rPr lang="pt-BR" sz="2400" smtClean="0">
                <a:solidFill>
                  <a:srgbClr val="0000FF"/>
                </a:solidFill>
              </a:rPr>
              <a:t>o surfactante pode também aumentar a solubilidade da budesonida e aumentar a sua absorção.</a:t>
            </a:r>
          </a:p>
          <a:p>
            <a:pPr eaLnBrk="1" hangingPunct="1"/>
            <a:r>
              <a:rPr lang="pt-BR" sz="2400" smtClean="0"/>
              <a:t>Budesonida não é metabolizada pelas células do pulmão; em vez disso, é </a:t>
            </a:r>
            <a:r>
              <a:rPr lang="pt-BR" sz="2400" b="1" smtClean="0"/>
              <a:t>conjugada extensivamente</a:t>
            </a:r>
          </a:p>
          <a:p>
            <a:pPr eaLnBrk="1" hangingPunct="1"/>
            <a:r>
              <a:rPr lang="pt-BR" sz="2400" b="1" smtClean="0"/>
              <a:t>com ácidos graxos, resultando na formação de ésteres de budesonida no grupo hidrófilo C-21. </a:t>
            </a:r>
          </a:p>
        </p:txBody>
      </p:sp>
      <p:sp>
        <p:nvSpPr>
          <p:cNvPr id="52227" name="AutoShape 3"/>
          <p:cNvSpPr>
            <a:spLocks noChangeArrowheads="1"/>
          </p:cNvSpPr>
          <p:nvPr/>
        </p:nvSpPr>
        <p:spPr bwMode="auto">
          <a:xfrm>
            <a:off x="11420475" y="5808663"/>
            <a:ext cx="268288" cy="882650"/>
          </a:xfrm>
          <a:prstGeom prst="curvedRightArrow">
            <a:avLst>
              <a:gd name="adj1" fmla="val 65799"/>
              <a:gd name="adj2" fmla="val 131597"/>
              <a:gd name="adj3" fmla="val 33333"/>
            </a:avLst>
          </a:prstGeom>
          <a:solidFill>
            <a:srgbClr val="FFFF00"/>
          </a:solidFill>
          <a:ln w="5715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body" idx="1"/>
          </p:nvPr>
        </p:nvSpPr>
        <p:spPr>
          <a:xfrm>
            <a:off x="846138" y="687388"/>
            <a:ext cx="10515600" cy="4351337"/>
          </a:xfrm>
        </p:spPr>
        <p:txBody>
          <a:bodyPr/>
          <a:lstStyle/>
          <a:p>
            <a:pPr eaLnBrk="1" hangingPunct="1">
              <a:lnSpc>
                <a:spcPct val="80000"/>
              </a:lnSpc>
            </a:pPr>
            <a:r>
              <a:rPr lang="pt-BR" sz="2400" smtClean="0">
                <a:solidFill>
                  <a:srgbClr val="0000FF"/>
                </a:solidFill>
              </a:rPr>
              <a:t>Este processo de conjugação é reversível</a:t>
            </a:r>
            <a:r>
              <a:rPr lang="pt-BR" sz="2400" smtClean="0"/>
              <a:t>, e os conjugados podem ser hidrolisados dentro da célula, gradualmente liberando budesonida livre no meio envolvente. </a:t>
            </a:r>
          </a:p>
          <a:p>
            <a:pPr eaLnBrk="1" hangingPunct="1">
              <a:lnSpc>
                <a:spcPct val="80000"/>
              </a:lnSpc>
            </a:pPr>
            <a:r>
              <a:rPr lang="pt-BR" sz="2400" smtClean="0">
                <a:solidFill>
                  <a:srgbClr val="0000FF"/>
                </a:solidFill>
              </a:rPr>
              <a:t>Esta  conjugação reversível pode melhorar a seletividade das vias aéreas e prolongar a sua ação  antiinflamatória local nos pulmões</a:t>
            </a:r>
            <a:r>
              <a:rPr lang="pt-BR" sz="2400" smtClean="0"/>
              <a:t>, possivelmente explicando por que a budesonida foi eficaz por dias, mesmo embora apenas uma ou duas doses foram</a:t>
            </a:r>
          </a:p>
          <a:p>
            <a:pPr eaLnBrk="1" hangingPunct="1">
              <a:lnSpc>
                <a:spcPct val="80000"/>
              </a:lnSpc>
            </a:pPr>
            <a:r>
              <a:rPr lang="pt-BR" sz="2400" smtClean="0"/>
              <a:t>administrada. </a:t>
            </a:r>
          </a:p>
          <a:p>
            <a:pPr eaLnBrk="1" hangingPunct="1">
              <a:lnSpc>
                <a:spcPct val="80000"/>
              </a:lnSpc>
            </a:pPr>
            <a:r>
              <a:rPr lang="pt-BR" sz="2400" smtClean="0"/>
              <a:t>Com base nos dados farmacocinéticos, os autores estimaram estimamos que </a:t>
            </a:r>
            <a:r>
              <a:rPr lang="pt-BR" sz="2400" b="1" smtClean="0">
                <a:solidFill>
                  <a:srgbClr val="0000FF"/>
                </a:solidFill>
              </a:rPr>
              <a:t>5-10% da budesonida pode ainda permanecer nos pulmões por 1 semana. </a:t>
            </a:r>
          </a:p>
          <a:p>
            <a:pPr eaLnBrk="1" hangingPunct="1">
              <a:lnSpc>
                <a:spcPct val="80000"/>
              </a:lnSpc>
            </a:pPr>
            <a:r>
              <a:rPr lang="pt-BR" sz="2400" smtClean="0">
                <a:solidFill>
                  <a:srgbClr val="0000FF"/>
                </a:solidFill>
              </a:rPr>
              <a:t>A budesonida que é absorvida na circulação é rapidamente metabolizada no fígado a 16-a-hidroxiprednisolona, ​​que tem baixa atividade glicocorticóide.</a:t>
            </a:r>
          </a:p>
          <a:p>
            <a:pPr eaLnBrk="1" hangingPunct="1">
              <a:lnSpc>
                <a:spcPct val="80000"/>
              </a:lnSpc>
            </a:pPr>
            <a:r>
              <a:rPr lang="pt-BR" sz="2400" smtClean="0"/>
              <a:t> A  meia-vida de eliminação da budesonida do plasma é aproximadamente 4 horas .</a:t>
            </a:r>
          </a:p>
          <a:p>
            <a:pPr eaLnBrk="1" hangingPunct="1">
              <a:lnSpc>
                <a:spcPct val="80000"/>
              </a:lnSpc>
            </a:pPr>
            <a:endParaRPr lang="pt-BR" sz="2400" smtClean="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a:xfrm>
            <a:off x="431800" y="1125538"/>
            <a:ext cx="11055350" cy="581025"/>
          </a:xfrm>
        </p:spPr>
        <p:txBody>
          <a:bodyPr/>
          <a:lstStyle/>
          <a:p>
            <a:pPr algn="ctr" eaLnBrk="1" hangingPunct="1"/>
            <a:r>
              <a:rPr lang="pt-BR" sz="2000" b="1" smtClean="0">
                <a:solidFill>
                  <a:srgbClr val="0000FF"/>
                </a:solidFill>
              </a:rPr>
              <a:t>Farmacocinética da Budesonida Administrada com Surfactante em Cordeiros Prematuros: Implicações para Ensaios Clínicos Neonatais</a:t>
            </a:r>
            <a:r>
              <a:rPr lang="pt-BR" sz="1600" b="1" smtClean="0">
                <a:solidFill>
                  <a:srgbClr val="0000FF"/>
                </a:solidFill>
              </a:rPr>
              <a:t>.</a:t>
            </a:r>
            <a:r>
              <a:rPr lang="pt-BR" sz="1600" b="1" smtClean="0">
                <a:solidFill>
                  <a:srgbClr val="0000FF"/>
                </a:solidFill>
                <a:hlinkClick r:id="rId2"/>
              </a:rPr>
              <a:t/>
            </a:r>
            <a:br>
              <a:rPr lang="pt-BR" sz="1600" b="1" smtClean="0">
                <a:solidFill>
                  <a:srgbClr val="0000FF"/>
                </a:solidFill>
                <a:hlinkClick r:id="rId2"/>
              </a:rPr>
            </a:br>
            <a:r>
              <a:rPr lang="pt-BR" sz="1400" smtClean="0">
                <a:hlinkClick r:id="rId2"/>
              </a:rPr>
              <a:t>Pharmacokinetics of </a:t>
            </a:r>
            <a:r>
              <a:rPr lang="pt-BR" sz="1400" b="1" smtClean="0">
                <a:hlinkClick r:id="rId2"/>
              </a:rPr>
              <a:t>Budesonide</a:t>
            </a:r>
            <a:r>
              <a:rPr lang="pt-BR" sz="1400" smtClean="0">
                <a:hlinkClick r:id="rId2"/>
              </a:rPr>
              <a:t> Administered with Surfactant in Premature Lambs: Implications for Neonatal Clinical Trials.</a:t>
            </a:r>
            <a:r>
              <a:rPr lang="pt-BR" sz="1400" smtClean="0"/>
              <a:t/>
            </a:r>
            <a:br>
              <a:rPr lang="pt-BR" sz="1400" smtClean="0"/>
            </a:br>
            <a:r>
              <a:rPr lang="pt-BR" sz="1400" smtClean="0"/>
              <a:t>Roberts JK, Stockmann C, Dahl MJ, Albertine KH, Egan E, Lin Z, Reilly CA, Ballard PL, Ballard RA, Ward RM.Curr Clin Pharmacol. 2016;11(1):53-61.</a:t>
            </a:r>
            <a:br>
              <a:rPr lang="pt-BR" sz="1400" smtClean="0"/>
            </a:br>
            <a:r>
              <a:rPr lang="pt-BR" sz="1400" smtClean="0"/>
              <a:t>PMID: 26416605.</a:t>
            </a:r>
            <a:r>
              <a:rPr lang="pt-BR" sz="1400" b="1" smtClean="0">
                <a:hlinkClick r:id="rId2"/>
              </a:rPr>
              <a:t>Free PMC Article</a:t>
            </a:r>
            <a:r>
              <a:rPr lang="pt-BR" sz="1400" b="1" smtClean="0"/>
              <a:t>.</a:t>
            </a:r>
            <a:r>
              <a:rPr lang="pt-BR" sz="1400" u="sng" smtClean="0">
                <a:hlinkClick r:id="rId3"/>
              </a:rPr>
              <a:t>Similar articles</a:t>
            </a:r>
            <a:r>
              <a:rPr lang="pt-BR" sz="1400" u="sng" smtClean="0"/>
              <a:t>. </a:t>
            </a:r>
            <a:r>
              <a:rPr lang="pt-BR" sz="1400" b="1" smtClean="0">
                <a:solidFill>
                  <a:srgbClr val="0000FF"/>
                </a:solidFill>
              </a:rPr>
              <a:t>Artigo Livre!</a:t>
            </a:r>
          </a:p>
        </p:txBody>
      </p:sp>
      <p:sp>
        <p:nvSpPr>
          <p:cNvPr id="54275" name="Rectangle 3"/>
          <p:cNvSpPr>
            <a:spLocks noGrp="1"/>
          </p:cNvSpPr>
          <p:nvPr>
            <p:ph type="body" idx="1"/>
          </p:nvPr>
        </p:nvSpPr>
        <p:spPr>
          <a:xfrm>
            <a:off x="623888" y="2332038"/>
            <a:ext cx="10972800" cy="4525962"/>
          </a:xfrm>
        </p:spPr>
        <p:txBody>
          <a:bodyPr/>
          <a:lstStyle/>
          <a:p>
            <a:pPr eaLnBrk="1" hangingPunct="1"/>
            <a:r>
              <a:rPr lang="pt-BR" sz="1600" smtClean="0"/>
              <a:t>O presente  estudo avaliou a farmacocinética da budesonida administrada com surfactante como veículo em cordeiros cordeiros prematuros e caracterizou a deposição de budesonida, bem como seu  maior metabólito e derivado de ácido graxo no tecido pulmonar e cerebral 24 horas após uma única dose de  0,25 mg / kg de budesonida.</a:t>
            </a:r>
          </a:p>
          <a:p>
            <a:pPr eaLnBrk="1" hangingPunct="1"/>
            <a:r>
              <a:rPr lang="pt-BR" sz="1600" smtClean="0"/>
              <a:t>Estudos anteriores com </a:t>
            </a:r>
            <a:r>
              <a:rPr lang="pt-BR" sz="1600" smtClean="0">
                <a:solidFill>
                  <a:srgbClr val="FF0000"/>
                </a:solidFill>
              </a:rPr>
              <a:t>glucocorticoides administrados sistemicamente como tratamento para a DBP demonstraram resultados neurológicos ruins  a longo prazo pobres. </a:t>
            </a:r>
          </a:p>
          <a:p>
            <a:pPr eaLnBrk="1" hangingPunct="1"/>
            <a:r>
              <a:rPr lang="pt-BR" sz="1600" smtClean="0"/>
              <a:t>Isto é provavelmente devido a </a:t>
            </a:r>
            <a:r>
              <a:rPr lang="pt-BR" sz="1600" smtClean="0">
                <a:solidFill>
                  <a:srgbClr val="FF0000"/>
                </a:solidFill>
              </a:rPr>
              <a:t>alta concentrações de glicocorticoides que atravessaram a barreira hematoencefálica e afetaram negativamente o desenvolvimento neurológico ou causou fluxo sanguíneo cerebral anormal.</a:t>
            </a:r>
          </a:p>
          <a:p>
            <a:pPr eaLnBrk="1" hangingPunct="1"/>
            <a:r>
              <a:rPr lang="pt-BR" sz="1600" smtClean="0"/>
              <a:t>O presente de modelo de cordeiros prematuros   estudo </a:t>
            </a:r>
            <a:r>
              <a:rPr lang="pt-BR" sz="1600" b="1" smtClean="0">
                <a:solidFill>
                  <a:srgbClr val="0000FF"/>
                </a:solidFill>
              </a:rPr>
              <a:t>não revelou budesonida detectável, assim como os seus metabólitos ( 16α-hidroxi prednisolona ou palmitato de budesonida) na substância  branca do cérebro</a:t>
            </a:r>
            <a:r>
              <a:rPr lang="pt-BR" sz="1600" smtClean="0"/>
              <a:t>, que pode ser uma evidência de perfil de segurança favorável, embora o tamanho da amostra seja pequeno.</a:t>
            </a:r>
          </a:p>
          <a:p>
            <a:pPr algn="ctr" eaLnBrk="1" hangingPunct="1"/>
            <a:endParaRPr lang="pt-BR" sz="1600" b="1" smtClean="0">
              <a:solidFill>
                <a:srgbClr val="0000FF"/>
              </a:solidFill>
            </a:endParaRPr>
          </a:p>
          <a:p>
            <a:pPr algn="ctr" eaLnBrk="1" hangingPunct="1">
              <a:buFont typeface="Arial" pitchFamily="34" charset="0"/>
              <a:buNone/>
            </a:pPr>
            <a:r>
              <a:rPr lang="pt-BR" sz="1600" b="1" smtClean="0">
                <a:solidFill>
                  <a:srgbClr val="0000FF"/>
                </a:solidFill>
              </a:rPr>
              <a:t>Este estudo apresenta a primeira descrição farmacocinética da budesonida administrada em surfactante como veículo em cordeiros prematuros, que serão utilizados para informar futuros testes clínicos</a:t>
            </a:r>
          </a:p>
          <a:p>
            <a:pPr algn="ctr" eaLnBrk="1" hangingPunct="1"/>
            <a:endParaRPr lang="pt-BR" sz="1600" b="1" smtClean="0">
              <a:solidFill>
                <a:srgbClr val="0000FF"/>
              </a:solidFill>
            </a:endParaRPr>
          </a:p>
        </p:txBody>
      </p:sp>
      <p:sp>
        <p:nvSpPr>
          <p:cNvPr id="54276" name="Text Box 4"/>
          <p:cNvSpPr txBox="1">
            <a:spLocks noChangeArrowheads="1"/>
          </p:cNvSpPr>
          <p:nvPr/>
        </p:nvSpPr>
        <p:spPr bwMode="auto">
          <a:xfrm>
            <a:off x="2735263" y="115888"/>
            <a:ext cx="605313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defTabSz="4572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r>
              <a:rPr lang="pt-BR" b="1">
                <a:solidFill>
                  <a:srgbClr val="FF0000"/>
                </a:solidFill>
              </a:rPr>
              <a:t>Há acúmulo de budesonida no cérebro?</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p:nvPr>
        </p:nvSpPr>
        <p:spPr>
          <a:xfrm>
            <a:off x="431800" y="765175"/>
            <a:ext cx="10972800" cy="1143000"/>
          </a:xfrm>
        </p:spPr>
        <p:txBody>
          <a:bodyPr/>
          <a:lstStyle/>
          <a:p>
            <a:pPr eaLnBrk="1" hangingPunct="1"/>
            <a:r>
              <a:rPr lang="pt-BR" sz="1600" b="1" smtClean="0">
                <a:hlinkClick r:id="rId2"/>
              </a:rPr>
              <a:t>Intratracheal</a:t>
            </a:r>
            <a:r>
              <a:rPr lang="pt-BR" sz="1600" smtClean="0">
                <a:hlinkClick r:id="rId2"/>
              </a:rPr>
              <a:t> </a:t>
            </a:r>
            <a:r>
              <a:rPr lang="pt-BR" sz="1600" b="1" smtClean="0">
                <a:hlinkClick r:id="rId2"/>
              </a:rPr>
              <a:t>Administration</a:t>
            </a:r>
            <a:r>
              <a:rPr lang="pt-BR" sz="1600" smtClean="0">
                <a:hlinkClick r:id="rId2"/>
              </a:rPr>
              <a:t> of </a:t>
            </a:r>
            <a:r>
              <a:rPr lang="pt-BR" sz="1600" b="1" smtClean="0">
                <a:hlinkClick r:id="rId2"/>
              </a:rPr>
              <a:t>Budesonide</a:t>
            </a:r>
            <a:r>
              <a:rPr lang="pt-BR" sz="1600" smtClean="0">
                <a:hlinkClick r:id="rId2"/>
              </a:rPr>
              <a:t>-Surfactant in Prevention of Bronchopulmonary Dysplasia in Very Low Birth Weight Infants: A Systematic Review and Meta-Analysis.</a:t>
            </a:r>
            <a:r>
              <a:rPr lang="pt-BR" sz="1600" smtClean="0"/>
              <a:t>Venkataraman R, Kamaluddeen M, Hasan SU, Robertson HL, Lodha A.Pediatr Pulmonol. 2017 Jul;52(7):968-975. doi: 10.1002/ppul.23680. Epub 2017 Feb 6. Review.</a:t>
            </a:r>
            <a:br>
              <a:rPr lang="pt-BR" sz="1600" smtClean="0"/>
            </a:br>
            <a:r>
              <a:rPr lang="pt-BR" sz="1600" smtClean="0"/>
              <a:t>PMID: 28165675.</a:t>
            </a:r>
            <a:r>
              <a:rPr lang="pt-BR" sz="1600" u="sng" smtClean="0">
                <a:hlinkClick r:id="rId3"/>
              </a:rPr>
              <a:t>Similar articles</a:t>
            </a:r>
            <a:endParaRPr lang="pt-BR" sz="1600" u="sng" smtClean="0"/>
          </a:p>
        </p:txBody>
      </p:sp>
      <p:sp>
        <p:nvSpPr>
          <p:cNvPr id="55299" name="Rectangle 3"/>
          <p:cNvSpPr>
            <a:spLocks noGrp="1"/>
          </p:cNvSpPr>
          <p:nvPr>
            <p:ph type="body" idx="1"/>
          </p:nvPr>
        </p:nvSpPr>
        <p:spPr>
          <a:xfrm>
            <a:off x="0" y="1916113"/>
            <a:ext cx="11952288" cy="4525962"/>
          </a:xfrm>
        </p:spPr>
        <p:txBody>
          <a:bodyPr/>
          <a:lstStyle/>
          <a:p>
            <a:pPr eaLnBrk="1" hangingPunct="1">
              <a:lnSpc>
                <a:spcPct val="80000"/>
              </a:lnSpc>
            </a:pPr>
            <a:r>
              <a:rPr lang="pt-BR" sz="1800" smtClean="0"/>
              <a:t>A metanálise dos dois ensaios clínicos (Yeh, 2008 e Yeh 2016) revelou que </a:t>
            </a:r>
            <a:r>
              <a:rPr lang="pt-BR" sz="1800" b="1" smtClean="0">
                <a:solidFill>
                  <a:srgbClr val="0000FF"/>
                </a:solidFill>
              </a:rPr>
              <a:t>os recém-nascidos que receberam instilação intratraqueal da mistura de budesonida-surfactante demonstrou redução de 43% no risco de DBP (RR: 0,57; IC a 95%:0,43-0,76, NNT = 5). </a:t>
            </a:r>
          </a:p>
          <a:p>
            <a:pPr eaLnBrk="1" hangingPunct="1">
              <a:lnSpc>
                <a:spcPct val="80000"/>
              </a:lnSpc>
            </a:pPr>
            <a:r>
              <a:rPr lang="pt-BR" sz="1800" smtClean="0"/>
              <a:t>Embora a mortalidade não tenha sido diferente entre os grupos (OR: 0,61;</a:t>
            </a:r>
          </a:p>
          <a:p>
            <a:pPr eaLnBrk="1" hangingPunct="1">
              <a:lnSpc>
                <a:spcPct val="80000"/>
              </a:lnSpc>
            </a:pPr>
            <a:r>
              <a:rPr lang="pt-BR" sz="1800" smtClean="0"/>
              <a:t>IC95%: 0,34-1,04), uma redução de 40% foi observada no desfecho composto de morte ou BPD no o grupo budesonida-surfactante (RR: 0,60; IC 95%: 0,49-0,74, NNT = 3). </a:t>
            </a:r>
          </a:p>
          <a:p>
            <a:pPr eaLnBrk="1" hangingPunct="1">
              <a:lnSpc>
                <a:spcPct val="80000"/>
              </a:lnSpc>
            </a:pPr>
            <a:r>
              <a:rPr lang="pt-BR" sz="1800" smtClean="0"/>
              <a:t>Assim, esta revisão concluiu que a administração intratraqueal da combinação budesonida-surfactante foi associada com diminuição da incidência de DBP sozinho ou resultado composto de morte ou DBP em recém-nascido de muito baixo peso, embora haja necessidade de ensaios maiores antes de poder ser recomendada como padrão de atendimento.</a:t>
            </a:r>
          </a:p>
        </p:txBody>
      </p:sp>
      <p:sp>
        <p:nvSpPr>
          <p:cNvPr id="55300" name="Rectangle 4"/>
          <p:cNvSpPr>
            <a:spLocks noChangeArrowheads="1"/>
          </p:cNvSpPr>
          <p:nvPr/>
        </p:nvSpPr>
        <p:spPr bwMode="auto">
          <a:xfrm>
            <a:off x="239713" y="209550"/>
            <a:ext cx="109918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0000FF"/>
                </a:solidFill>
              </a:rPr>
              <a:t>Administração intratraqueal de budesonida-surfactante na prevenção da displasia broncopulmonar</a:t>
            </a:r>
          </a:p>
          <a:p>
            <a:r>
              <a:rPr lang="pt-BR" b="1">
                <a:solidFill>
                  <a:srgbClr val="0000FF"/>
                </a:solidFill>
              </a:rPr>
              <a:t> em recém-nascidos de muito baixo peso: revisão sistemática e metanálise.</a:t>
            </a:r>
          </a:p>
        </p:txBody>
      </p:sp>
      <p:sp>
        <p:nvSpPr>
          <p:cNvPr id="55301" name="Rectangle 5"/>
          <p:cNvSpPr>
            <a:spLocks noChangeArrowheads="1"/>
          </p:cNvSpPr>
          <p:nvPr/>
        </p:nvSpPr>
        <p:spPr bwMode="auto">
          <a:xfrm>
            <a:off x="0" y="5480050"/>
            <a:ext cx="12192000" cy="5175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pt-BR" sz="1400">
                <a:hlinkClick r:id="rId4"/>
              </a:rPr>
              <a:t>Early intratracheal instillation of budesonide using surfactant as a vehicle to prevent chronic lung disease in preterm infants: a pilot study.</a:t>
            </a:r>
            <a:r>
              <a:rPr lang="pt-BR" sz="1400"/>
              <a:t>Yeh TF, Lin HC, Chang CH, Wu TS, Su BH, Li TC, Pyati S, Tsai CH.Pediatrics. 2008 May;121(5):e1310-8. doi: 10.1542/peds.2007-1973</a:t>
            </a:r>
          </a:p>
        </p:txBody>
      </p:sp>
      <p:sp>
        <p:nvSpPr>
          <p:cNvPr id="55302" name="Rectangle 6"/>
          <p:cNvSpPr>
            <a:spLocks noChangeArrowheads="1"/>
          </p:cNvSpPr>
          <p:nvPr/>
        </p:nvSpPr>
        <p:spPr bwMode="auto">
          <a:xfrm>
            <a:off x="0" y="6127750"/>
            <a:ext cx="12192000" cy="730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pt-BR" sz="1400">
                <a:hlinkClick r:id="rId5"/>
              </a:rPr>
              <a:t>Intratracheal Administration of Budesonide/Surfactant to Prevent Bronchopulmonary Dysplasia.</a:t>
            </a:r>
            <a:endParaRPr lang="pt-BR" sz="1400"/>
          </a:p>
          <a:p>
            <a:r>
              <a:rPr lang="pt-BR" sz="1400"/>
              <a:t>Yeh TF, Chen CM, Wu SY, Husan Z, Li TC, Hsieh WS, Tsai CH, Lin HC.Am J Respir Crit Care Med. 2016 Jan 1;193(1):86-95. doi: 10.1164/rccm.201505-0861OC</a:t>
            </a:r>
          </a:p>
        </p:txBody>
      </p:sp>
      <p:sp>
        <p:nvSpPr>
          <p:cNvPr id="55303" name="Text Box 7"/>
          <p:cNvSpPr txBox="1">
            <a:spLocks noChangeArrowheads="1"/>
          </p:cNvSpPr>
          <p:nvPr/>
        </p:nvSpPr>
        <p:spPr bwMode="auto">
          <a:xfrm>
            <a:off x="3119438" y="5013325"/>
            <a:ext cx="39211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defTabSz="4572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r>
              <a:rPr lang="pt-BR" sz="1600">
                <a:solidFill>
                  <a:srgbClr val="0000FF"/>
                </a:solidFill>
              </a:rPr>
              <a:t>Vejam os dois estudos dessa metanálise!</a:t>
            </a:r>
          </a:p>
        </p:txBody>
      </p:sp>
      <p:sp>
        <p:nvSpPr>
          <p:cNvPr id="55304" name="AutoShape 8"/>
          <p:cNvSpPr>
            <a:spLocks noChangeArrowheads="1"/>
          </p:cNvSpPr>
          <p:nvPr/>
        </p:nvSpPr>
        <p:spPr bwMode="auto">
          <a:xfrm>
            <a:off x="2832100" y="5013325"/>
            <a:ext cx="192088" cy="431800"/>
          </a:xfrm>
          <a:prstGeom prst="curvedRightArrow">
            <a:avLst>
              <a:gd name="adj1" fmla="val 44959"/>
              <a:gd name="adj2" fmla="val 89917"/>
              <a:gd name="adj3" fmla="val 33333"/>
            </a:avLst>
          </a:prstGeom>
          <a:solidFill>
            <a:schemeClr val="accent1"/>
          </a:solidFill>
          <a:ln w="38100">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sz="1600">
              <a:solidFill>
                <a:srgbClr val="FF33CC"/>
              </a:solidFill>
            </a:endParaRPr>
          </a:p>
        </p:txBody>
      </p:sp>
      <p:sp>
        <p:nvSpPr>
          <p:cNvPr id="55305" name="AutoShape 9"/>
          <p:cNvSpPr>
            <a:spLocks noChangeArrowheads="1"/>
          </p:cNvSpPr>
          <p:nvPr/>
        </p:nvSpPr>
        <p:spPr bwMode="auto">
          <a:xfrm>
            <a:off x="11664950" y="4454525"/>
            <a:ext cx="268288" cy="882650"/>
          </a:xfrm>
          <a:prstGeom prst="curvedRightArrow">
            <a:avLst>
              <a:gd name="adj1" fmla="val 65799"/>
              <a:gd name="adj2" fmla="val 131597"/>
              <a:gd name="adj3" fmla="val 33333"/>
            </a:avLst>
          </a:prstGeom>
          <a:solidFill>
            <a:srgbClr val="FFFF00"/>
          </a:solidFill>
          <a:ln w="5715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050" y="260350"/>
            <a:ext cx="11137900" cy="2641600"/>
          </a:xfrm>
          <a:prstGeom prst="rect">
            <a:avLst/>
          </a:prstGeom>
          <a:noFill/>
          <a:ln w="38100">
            <a:solidFill>
              <a:schemeClr val="fo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63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888" y="3429000"/>
            <a:ext cx="11041062" cy="2566988"/>
          </a:xfrm>
          <a:prstGeom prst="rect">
            <a:avLst/>
          </a:prstGeom>
          <a:noFill/>
          <a:ln w="28575">
            <a:solidFill>
              <a:schemeClr val="fo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p:nvPr>
        </p:nvSpPr>
        <p:spPr>
          <a:xfrm>
            <a:off x="623888" y="549275"/>
            <a:ext cx="10972800" cy="1143000"/>
          </a:xfrm>
        </p:spPr>
        <p:txBody>
          <a:bodyPr/>
          <a:lstStyle/>
          <a:p>
            <a:pPr eaLnBrk="1" hangingPunct="1"/>
            <a:r>
              <a:rPr lang="pt-BR" sz="1400" smtClean="0">
                <a:hlinkClick r:id="rId2"/>
              </a:rPr>
              <a:t>[Clinical efficacy of pulmonary surfactant combined with </a:t>
            </a:r>
            <a:r>
              <a:rPr lang="pt-BR" sz="1400" b="1" smtClean="0">
                <a:hlinkClick r:id="rId2"/>
              </a:rPr>
              <a:t>budesonide</a:t>
            </a:r>
            <a:r>
              <a:rPr lang="pt-BR" sz="1400" smtClean="0">
                <a:hlinkClick r:id="rId2"/>
              </a:rPr>
              <a:t> for preventing bronchopulmonary dysplasia in very low birth weight infants].</a:t>
            </a:r>
            <a:r>
              <a:rPr lang="pt-BR" sz="1400" smtClean="0"/>
              <a:t>Pan J, Chen MW, Ni WQ, Fang T, Zhang H, Chen Y, Pan JH.Zhongguo Dang Dai Er Ke Za Zhi. 2017 Feb;19(2):137-141. </a:t>
            </a:r>
            <a:br>
              <a:rPr lang="pt-BR" sz="1400" smtClean="0"/>
            </a:br>
            <a:r>
              <a:rPr lang="pt-BR" sz="1400" smtClean="0"/>
              <a:t>PMID: 28202108.</a:t>
            </a:r>
            <a:endParaRPr lang="pt-BR" sz="1400" u="sng" smtClean="0"/>
          </a:p>
        </p:txBody>
      </p:sp>
      <p:sp>
        <p:nvSpPr>
          <p:cNvPr id="57347" name="Rectangle 3"/>
          <p:cNvSpPr>
            <a:spLocks noGrp="1"/>
          </p:cNvSpPr>
          <p:nvPr>
            <p:ph type="body" idx="1"/>
          </p:nvPr>
        </p:nvSpPr>
        <p:spPr/>
        <p:txBody>
          <a:bodyPr/>
          <a:lstStyle/>
          <a:p>
            <a:pPr eaLnBrk="1" hangingPunct="1">
              <a:lnSpc>
                <a:spcPct val="80000"/>
              </a:lnSpc>
            </a:pPr>
            <a:r>
              <a:rPr lang="pt-BR" sz="1800" smtClean="0"/>
              <a:t>Trinta recém-nascidos de muito baixo peso com idade gestacional &lt;32 semanas que desenvolveram síndrome do desconforto respiratório neonatal grave sofrendo de infecção intrauterina foram aleatoriamente designados em um grupo com instilação de surfactante pulmonar intratraqueal (PS) + budesonida e um grupo com apenas PS sozinho. </a:t>
            </a:r>
          </a:p>
          <a:p>
            <a:pPr eaLnBrk="1" hangingPunct="1">
              <a:lnSpc>
                <a:spcPct val="80000"/>
              </a:lnSpc>
            </a:pPr>
            <a:r>
              <a:rPr lang="pt-BR" sz="1800" smtClean="0"/>
              <a:t>As alterações foram comparadas entre os dois grupos nos índices de gasometria arterial, índice de oxigenação (IO), duração da ventilação mecânica, duração da suplementação de oxigênio, incidência de DBP, taxa de mortalidade 36 semanas pós-menstrual e incidência de outras complicações, exceto DBP. </a:t>
            </a:r>
          </a:p>
          <a:p>
            <a:pPr eaLnBrk="1" hangingPunct="1">
              <a:lnSpc>
                <a:spcPct val="80000"/>
              </a:lnSpc>
            </a:pPr>
            <a:r>
              <a:rPr lang="pt-BR" sz="1800" smtClean="0"/>
              <a:t>Resultados Comparado com o grupo PS sozinho, </a:t>
            </a:r>
            <a:r>
              <a:rPr lang="pt-BR" sz="1800" smtClean="0">
                <a:solidFill>
                  <a:srgbClr val="0000FF"/>
                </a:solidFill>
              </a:rPr>
              <a:t>o grupo PS + budesonida teve menor incidência de DBP, menor tempo de ventilação mecânica e suplementação de oxigênio (P &lt;0,05).</a:t>
            </a:r>
            <a:r>
              <a:rPr lang="pt-BR" sz="1800" smtClean="0"/>
              <a:t> </a:t>
            </a:r>
          </a:p>
          <a:p>
            <a:pPr eaLnBrk="1" hangingPunct="1">
              <a:lnSpc>
                <a:spcPct val="80000"/>
              </a:lnSpc>
            </a:pPr>
            <a:r>
              <a:rPr lang="pt-BR" sz="1800" smtClean="0"/>
              <a:t>No 2º ao 6º dia após o tratamento, o grupo PS + budesonida apresentou maior valor de pH do sangue arterial e IO e menor pressão parcial de dióxido de carbono em comparação com o grupo PS sozinho (P &lt;0,05). </a:t>
            </a:r>
          </a:p>
          <a:p>
            <a:pPr eaLnBrk="1" hangingPunct="1">
              <a:lnSpc>
                <a:spcPct val="80000"/>
              </a:lnSpc>
            </a:pPr>
            <a:r>
              <a:rPr lang="pt-BR" sz="1800" smtClean="0"/>
              <a:t>Não houve diferenças significativas na taxa de mortalidade com 36 semanas de idade gestacional pós-menstral e a incidência de outras complicações, </a:t>
            </a:r>
            <a:r>
              <a:rPr lang="pt-BR" sz="1800" smtClean="0">
                <a:solidFill>
                  <a:srgbClr val="0000FF"/>
                </a:solidFill>
              </a:rPr>
              <a:t>exceto DBP entre os dois grupos (P&gt; 0,05).</a:t>
            </a:r>
            <a:r>
              <a:rPr lang="pt-BR" sz="1800" smtClean="0"/>
              <a:t> </a:t>
            </a:r>
          </a:p>
          <a:p>
            <a:pPr algn="ctr" eaLnBrk="1" hangingPunct="1">
              <a:lnSpc>
                <a:spcPct val="80000"/>
              </a:lnSpc>
            </a:pPr>
            <a:r>
              <a:rPr lang="pt-BR" sz="1800" b="1" smtClean="0">
                <a:solidFill>
                  <a:srgbClr val="FF33CC"/>
                </a:solidFill>
              </a:rPr>
              <a:t>Conclusões A instilação intratraqueal de PS combinada com budesonida pode efetivamente reduzir a incidência de DBP em prematuros com muito baixo peso ao nascer</a:t>
            </a:r>
          </a:p>
        </p:txBody>
      </p:sp>
      <p:sp>
        <p:nvSpPr>
          <p:cNvPr id="57348" name="Rectangle 4"/>
          <p:cNvSpPr>
            <a:spLocks noChangeArrowheads="1"/>
          </p:cNvSpPr>
          <p:nvPr/>
        </p:nvSpPr>
        <p:spPr bwMode="auto">
          <a:xfrm>
            <a:off x="965200" y="92075"/>
            <a:ext cx="102552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0000FF"/>
                </a:solidFill>
              </a:rPr>
              <a:t>Eficácia clínica do surfactante pulmonar associado à budesonida na prevenção da displasia </a:t>
            </a:r>
          </a:p>
          <a:p>
            <a:r>
              <a:rPr lang="pt-BR" b="1">
                <a:solidFill>
                  <a:srgbClr val="0000FF"/>
                </a:solidFill>
              </a:rPr>
              <a:t>broncopulmonar em recém-nascidos de muito baixo peso</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p:nvPr>
        </p:nvSpPr>
        <p:spPr>
          <a:xfrm>
            <a:off x="431800" y="1052513"/>
            <a:ext cx="10972800" cy="1143000"/>
          </a:xfrm>
        </p:spPr>
        <p:txBody>
          <a:bodyPr/>
          <a:lstStyle/>
          <a:p>
            <a:pPr eaLnBrk="1" hangingPunct="1"/>
            <a:r>
              <a:rPr lang="pt-BR" sz="1200" smtClean="0">
                <a:hlinkClick r:id="rId2"/>
              </a:rPr>
              <a:t>In vitro and in vivo characterization of poractant alfa supplemented with </a:t>
            </a:r>
            <a:r>
              <a:rPr lang="pt-BR" sz="1200" b="1" smtClean="0">
                <a:hlinkClick r:id="rId2"/>
              </a:rPr>
              <a:t>budesonide</a:t>
            </a:r>
            <a:r>
              <a:rPr lang="pt-BR" sz="1200" smtClean="0">
                <a:hlinkClick r:id="rId2"/>
              </a:rPr>
              <a:t> for safe and effective </a:t>
            </a:r>
            <a:r>
              <a:rPr lang="pt-BR" sz="1200" b="1" smtClean="0">
                <a:hlinkClick r:id="rId2"/>
              </a:rPr>
              <a:t>intratracheal</a:t>
            </a:r>
            <a:r>
              <a:rPr lang="pt-BR" sz="1200" smtClean="0">
                <a:hlinkClick r:id="rId2"/>
              </a:rPr>
              <a:t> </a:t>
            </a:r>
            <a:r>
              <a:rPr lang="pt-BR" sz="1200" b="1" smtClean="0">
                <a:hlinkClick r:id="rId2"/>
              </a:rPr>
              <a:t>administration</a:t>
            </a:r>
            <a:r>
              <a:rPr lang="pt-BR" sz="1200" smtClean="0">
                <a:hlinkClick r:id="rId2"/>
              </a:rPr>
              <a:t>.</a:t>
            </a:r>
            <a:r>
              <a:rPr lang="pt-BR" sz="1200" smtClean="0"/>
              <a:t>Ricci F, Catozzi C, Ravanetti F, Murgia X, D'Aló F, Macchidani N, Sgarbi E, Di Lallo V, Saccani F, Pertile M, Cacchioli A, Catinella S, Villetti G, Civelli M, Amadei F, Stellari FF, Pioselli B, Salomone F.Pediatr Res. 2017 Dec;82(6):1056-1063. doi: 10.1038/pr.2017.171. Epub 2017 Aug 23.PMID: 28723887.</a:t>
            </a:r>
            <a:r>
              <a:rPr lang="pt-BR" sz="1200" u="sng" smtClean="0">
                <a:hlinkClick r:id="rId3"/>
              </a:rPr>
              <a:t>Similar articles</a:t>
            </a:r>
            <a:endParaRPr lang="pt-BR" sz="1200" u="sng" smtClean="0"/>
          </a:p>
        </p:txBody>
      </p:sp>
      <p:sp>
        <p:nvSpPr>
          <p:cNvPr id="58371" name="Rectangle 3"/>
          <p:cNvSpPr>
            <a:spLocks noGrp="1"/>
          </p:cNvSpPr>
          <p:nvPr>
            <p:ph type="body" idx="1"/>
          </p:nvPr>
        </p:nvSpPr>
        <p:spPr>
          <a:xfrm>
            <a:off x="423863" y="1971675"/>
            <a:ext cx="10972800" cy="4525963"/>
          </a:xfrm>
        </p:spPr>
        <p:txBody>
          <a:bodyPr/>
          <a:lstStyle/>
          <a:p>
            <a:pPr eaLnBrk="1" hangingPunct="1">
              <a:lnSpc>
                <a:spcPct val="80000"/>
              </a:lnSpc>
            </a:pPr>
            <a:r>
              <a:rPr lang="pt-BR" sz="1800" smtClean="0"/>
              <a:t>A administração intratraqueal (IT) de budesonida usando surfactante como veículo mostrou reduzir a incidência de displasia broncopulmonar (DBP) em bebês prematuros. </a:t>
            </a:r>
          </a:p>
          <a:p>
            <a:pPr eaLnBrk="1" hangingPunct="1">
              <a:lnSpc>
                <a:spcPct val="80000"/>
              </a:lnSpc>
            </a:pPr>
            <a:r>
              <a:rPr lang="pt-BR" sz="1800" smtClean="0">
                <a:solidFill>
                  <a:srgbClr val="0000FF"/>
                </a:solidFill>
              </a:rPr>
              <a:t>O objetivo</a:t>
            </a:r>
            <a:r>
              <a:rPr lang="pt-BR" sz="1800" smtClean="0"/>
              <a:t> deste estudo foi caracterizar as características in </a:t>
            </a:r>
            <a:r>
              <a:rPr lang="pt-BR" sz="1800" i="1" smtClean="0"/>
              <a:t>vitro</a:t>
            </a:r>
            <a:r>
              <a:rPr lang="pt-BR" sz="1800" smtClean="0"/>
              <a:t> e in </a:t>
            </a:r>
            <a:r>
              <a:rPr lang="pt-BR" sz="1800" i="1" smtClean="0"/>
              <a:t>vivo</a:t>
            </a:r>
            <a:r>
              <a:rPr lang="pt-BR" sz="1800" smtClean="0"/>
              <a:t> da eficácia e segurança da combinação extemporânea de budesonida e poractante  alfa.</a:t>
            </a:r>
          </a:p>
          <a:p>
            <a:pPr eaLnBrk="1" hangingPunct="1">
              <a:lnSpc>
                <a:spcPct val="80000"/>
              </a:lnSpc>
            </a:pPr>
            <a:r>
              <a:rPr lang="pt-BR" sz="1800" smtClean="0">
                <a:solidFill>
                  <a:srgbClr val="0000FF"/>
                </a:solidFill>
              </a:rPr>
              <a:t>Métodos:</a:t>
            </a:r>
            <a:r>
              <a:rPr lang="pt-BR" sz="1800" smtClean="0"/>
              <a:t> A estabilidade, a tensão superficial mínima e a viscosidade da preparação foram avaliadas por cromatografia líquida de alta eficiência. A segurança e eficácia da administração IT da mistura foram testadas em dois modelos animais de síndrome do desconforto respiratório (SDR): coelhos prematuros com idade gestacional de vigésimo sétimo dia e coelhos adultos com depleção de surfactante. Um ensaio de pré-formulação identificou um procedimento adequado para assegurar a homogeneidade e estabilidade da formulação.</a:t>
            </a:r>
          </a:p>
          <a:p>
            <a:pPr eaLnBrk="1" hangingPunct="1">
              <a:lnSpc>
                <a:spcPct val="80000"/>
              </a:lnSpc>
            </a:pPr>
            <a:r>
              <a:rPr lang="pt-BR" sz="1800" smtClean="0"/>
              <a:t> </a:t>
            </a:r>
            <a:r>
              <a:rPr lang="pt-BR" sz="1800" smtClean="0">
                <a:solidFill>
                  <a:srgbClr val="0000FF"/>
                </a:solidFill>
              </a:rPr>
              <a:t>Resultados</a:t>
            </a:r>
            <a:r>
              <a:rPr lang="pt-BR" sz="1800" smtClean="0"/>
              <a:t>:-Os testes esclareceram que a suplementação de budesonida não tem efeito prejudicial na atividade da tensão superficial do poractant alfa. </a:t>
            </a:r>
          </a:p>
          <a:p>
            <a:pPr eaLnBrk="1" hangingPunct="1">
              <a:lnSpc>
                <a:spcPct val="80000"/>
              </a:lnSpc>
              <a:buFont typeface="Arial" pitchFamily="34" charset="0"/>
              <a:buNone/>
            </a:pPr>
            <a:r>
              <a:rPr lang="pt-BR" sz="1800" smtClean="0"/>
              <a:t>                          -A adição de budesonida ao poractante alfa  não afetou a resposta fisiológica ao tratamento com surfactante em ambos os modelos animais comSDR e foi associada a uma redução significativa da inflamação pulmonar em coelhos com depleção de surfactante.</a:t>
            </a:r>
          </a:p>
          <a:p>
            <a:pPr algn="ctr" eaLnBrk="1" hangingPunct="1">
              <a:lnSpc>
                <a:spcPct val="80000"/>
              </a:lnSpc>
              <a:buFont typeface="Arial" pitchFamily="34" charset="0"/>
              <a:buNone/>
            </a:pPr>
            <a:r>
              <a:rPr lang="pt-BR" sz="1800" b="1" smtClean="0">
                <a:solidFill>
                  <a:srgbClr val="FF33CC"/>
                </a:solidFill>
              </a:rPr>
              <a:t>Conclusão: A análise in </a:t>
            </a:r>
            <a:r>
              <a:rPr lang="pt-BR" sz="1800" b="1" i="1" smtClean="0">
                <a:solidFill>
                  <a:srgbClr val="FF33CC"/>
                </a:solidFill>
              </a:rPr>
              <a:t>vitro</a:t>
            </a:r>
            <a:r>
              <a:rPr lang="pt-BR" sz="1800" b="1" smtClean="0">
                <a:solidFill>
                  <a:srgbClr val="FF33CC"/>
                </a:solidFill>
              </a:rPr>
              <a:t> e </a:t>
            </a:r>
            <a:r>
              <a:rPr lang="pt-BR" sz="1800" b="1" i="1" smtClean="0">
                <a:solidFill>
                  <a:srgbClr val="FF33CC"/>
                </a:solidFill>
              </a:rPr>
              <a:t>in vivo</a:t>
            </a:r>
            <a:r>
              <a:rPr lang="pt-BR" sz="1800" b="1" smtClean="0">
                <a:solidFill>
                  <a:srgbClr val="FF33CC"/>
                </a:solidFill>
              </a:rPr>
              <a:t> sugere que a administração IT de uma associação extemporânea caracterizada de poractante alfa e budesonida é um procedimento seguro e eficaz no contexto da SDR.</a:t>
            </a:r>
          </a:p>
        </p:txBody>
      </p:sp>
      <p:sp>
        <p:nvSpPr>
          <p:cNvPr id="58372" name="Rectangle 4"/>
          <p:cNvSpPr>
            <a:spLocks noChangeArrowheads="1"/>
          </p:cNvSpPr>
          <p:nvPr/>
        </p:nvSpPr>
        <p:spPr bwMode="auto">
          <a:xfrm>
            <a:off x="1446213" y="476250"/>
            <a:ext cx="868045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600" b="1">
                <a:solidFill>
                  <a:srgbClr val="0000FF"/>
                </a:solidFill>
              </a:rPr>
              <a:t>Caracterização in </a:t>
            </a:r>
            <a:r>
              <a:rPr lang="pt-BR" sz="1600" b="1" i="1">
                <a:solidFill>
                  <a:srgbClr val="0000FF"/>
                </a:solidFill>
              </a:rPr>
              <a:t>vitro</a:t>
            </a:r>
            <a:r>
              <a:rPr lang="pt-BR" sz="1600" b="1">
                <a:solidFill>
                  <a:srgbClr val="0000FF"/>
                </a:solidFill>
              </a:rPr>
              <a:t> e </a:t>
            </a:r>
            <a:r>
              <a:rPr lang="pt-BR" sz="1600" b="1" i="1">
                <a:solidFill>
                  <a:srgbClr val="0000FF"/>
                </a:solidFill>
              </a:rPr>
              <a:t>in vivo</a:t>
            </a:r>
            <a:r>
              <a:rPr lang="pt-BR" sz="1600" b="1">
                <a:solidFill>
                  <a:srgbClr val="0000FF"/>
                </a:solidFill>
              </a:rPr>
              <a:t> de poractante alfa suplementado com budesonida para </a:t>
            </a:r>
          </a:p>
          <a:p>
            <a:r>
              <a:rPr lang="pt-BR" sz="1600" b="1">
                <a:solidFill>
                  <a:srgbClr val="0000FF"/>
                </a:solidFill>
              </a:rPr>
              <a:t>administração intratraqueal segura e eficaz</a:t>
            </a:r>
          </a:p>
        </p:txBody>
      </p:sp>
      <p:sp>
        <p:nvSpPr>
          <p:cNvPr id="58373" name="AutoShape 5"/>
          <p:cNvSpPr>
            <a:spLocks noChangeArrowheads="1"/>
          </p:cNvSpPr>
          <p:nvPr/>
        </p:nvSpPr>
        <p:spPr bwMode="auto">
          <a:xfrm>
            <a:off x="11420475" y="5808663"/>
            <a:ext cx="268288" cy="882650"/>
          </a:xfrm>
          <a:prstGeom prst="curvedRightArrow">
            <a:avLst>
              <a:gd name="adj1" fmla="val 65799"/>
              <a:gd name="adj2" fmla="val 131597"/>
              <a:gd name="adj3" fmla="val 33333"/>
            </a:avLst>
          </a:prstGeom>
          <a:solidFill>
            <a:srgbClr val="FFFF00"/>
          </a:solidFill>
          <a:ln w="5715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a:lum bright="-12000" contrast="12000"/>
            <a:extLst>
              <a:ext uri="{28A0092B-C50C-407E-A947-70E740481C1C}">
                <a14:useLocalDpi xmlns:a14="http://schemas.microsoft.com/office/drawing/2010/main" val="0"/>
              </a:ext>
            </a:extLst>
          </a:blip>
          <a:srcRect/>
          <a:stretch>
            <a:fillRect/>
          </a:stretch>
        </p:blipFill>
        <p:spPr bwMode="auto">
          <a:xfrm>
            <a:off x="719138" y="115888"/>
            <a:ext cx="10609262" cy="3617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9395" name="Rectangle 3"/>
          <p:cNvSpPr>
            <a:spLocks noChangeArrowheads="1"/>
          </p:cNvSpPr>
          <p:nvPr/>
        </p:nvSpPr>
        <p:spPr bwMode="auto">
          <a:xfrm>
            <a:off x="334963" y="3716338"/>
            <a:ext cx="11425237" cy="2686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sz="1400"/>
              <a:t>Coloração por hematoxilina-eosina das secções pulmonares do controle (a), poractante alfa (b) budesonida (c) e </a:t>
            </a:r>
            <a:r>
              <a:rPr lang="pt-BR" sz="1400" b="1">
                <a:solidFill>
                  <a:srgbClr val="0000FF"/>
                </a:solidFill>
              </a:rPr>
              <a:t>poractante alfa + budesonida (d),</a:t>
            </a:r>
            <a:r>
              <a:rPr lang="pt-BR" sz="1400"/>
              <a:t> em coelhos adultos depletados de surfactante </a:t>
            </a:r>
          </a:p>
          <a:p>
            <a:r>
              <a:rPr lang="pt-BR" sz="1400">
                <a:solidFill>
                  <a:srgbClr val="FF0000"/>
                </a:solidFill>
              </a:rPr>
              <a:t>Infiltrados neutrófilos são indicados com uma seta vermelha</a:t>
            </a:r>
            <a:r>
              <a:rPr lang="pt-BR" sz="1400"/>
              <a:t>. </a:t>
            </a:r>
          </a:p>
          <a:p>
            <a:r>
              <a:rPr lang="pt-BR" sz="1600"/>
              <a:t>A  microfotografia de um coelho adulto com morfologia normal do parênquima pulmonar é</a:t>
            </a:r>
          </a:p>
          <a:p>
            <a:r>
              <a:rPr lang="pt-BR" sz="1600"/>
              <a:t>mostrado para comparação (e). As barras de escala (canto inferior esquerdo) indicam 100 μm</a:t>
            </a:r>
          </a:p>
          <a:p>
            <a:pPr algn="l"/>
            <a:r>
              <a:rPr lang="pt-BR" sz="1600"/>
              <a:t>O exame histológico mostrou uma diminuição significativa da pontuação geral da lesão pulmonar nos grupos poractante alfa + budesonida, poractante alfa e budesonida, em comparação ao grupo controle não tratado.  </a:t>
            </a:r>
          </a:p>
          <a:p>
            <a:r>
              <a:rPr lang="pt-BR" sz="1600" b="1">
                <a:solidFill>
                  <a:srgbClr val="0000FF"/>
                </a:solidFill>
              </a:rPr>
              <a:t>Além disso, significativamente menor inflamação e escores de edema foram encontrados para o grupo poractante alfa + budesonida em comparação</a:t>
            </a:r>
          </a:p>
          <a:p>
            <a:r>
              <a:rPr lang="pt-BR" sz="1600" b="1">
                <a:solidFill>
                  <a:srgbClr val="0000FF"/>
                </a:solidFill>
              </a:rPr>
              <a:t>para o grupo de animais tratados apenas com poractante alfa</a:t>
            </a:r>
          </a:p>
          <a:p>
            <a:endParaRPr lang="pt-BR" sz="1600" b="1">
              <a:solidFill>
                <a:srgbClr val="0000FF"/>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body" idx="1"/>
          </p:nvPr>
        </p:nvSpPr>
        <p:spPr/>
        <p:txBody>
          <a:bodyPr/>
          <a:lstStyle/>
          <a:p>
            <a:pPr algn="ctr" eaLnBrk="1" hangingPunct="1"/>
            <a:r>
              <a:rPr lang="pt-BR" sz="3200" smtClean="0">
                <a:solidFill>
                  <a:srgbClr val="0000FF"/>
                </a:solidFill>
              </a:rPr>
              <a:t>Enquanto não tenhamos evidências mais robustas quanto ao uso do surfactante nebulizado e inclusive, instilação surfactante + budesonida nebulizada, </a:t>
            </a:r>
            <a:r>
              <a:rPr lang="pt-BR" sz="3200" smtClean="0">
                <a:solidFill>
                  <a:srgbClr val="FF33CC"/>
                </a:solidFill>
              </a:rPr>
              <a:t>podemos sim ser menos invasivos na administração do surfactante...</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p:nvPr>
        </p:nvSpPr>
        <p:spPr>
          <a:xfrm>
            <a:off x="431800" y="2565400"/>
            <a:ext cx="10972800" cy="1143000"/>
          </a:xfrm>
        </p:spPr>
        <p:txBody>
          <a:bodyPr/>
          <a:lstStyle/>
          <a:p>
            <a:pPr algn="ctr" eaLnBrk="1" hangingPunct="1"/>
            <a:r>
              <a:rPr lang="pt-BR" sz="4000" smtClean="0">
                <a:solidFill>
                  <a:srgbClr val="0000FF"/>
                </a:solidFill>
              </a:rPr>
              <a:t>Uso do Surfactante </a:t>
            </a:r>
            <a:r>
              <a:rPr lang="pt-BR" smtClean="0">
                <a:solidFill>
                  <a:srgbClr val="0000FF"/>
                </a:solidFill>
              </a:rPr>
              <a:t>Minimamente</a:t>
            </a:r>
            <a:r>
              <a:rPr lang="pt-BR" sz="4000" smtClean="0">
                <a:solidFill>
                  <a:srgbClr val="0000FF"/>
                </a:solidFill>
              </a:rPr>
              <a:t> Invasivo</a:t>
            </a:r>
            <a:r>
              <a:rPr lang="pt-BR" sz="4000" smtClean="0"/>
              <a:t/>
            </a:r>
            <a:br>
              <a:rPr lang="pt-BR" sz="4000" smtClean="0"/>
            </a:br>
            <a:r>
              <a:rPr lang="pt-BR" sz="3600" b="1" smtClean="0">
                <a:solidFill>
                  <a:schemeClr val="folHlink"/>
                </a:solidFill>
              </a:rPr>
              <a:t>LISA</a:t>
            </a:r>
            <a:r>
              <a:rPr lang="pt-BR" sz="3600" smtClean="0"/>
              <a:t>: </a:t>
            </a:r>
            <a:r>
              <a:rPr lang="pt-BR" sz="3600" i="1" smtClean="0"/>
              <a:t>Less Invasive Sufactante Administration</a:t>
            </a:r>
            <a:r>
              <a:rPr lang="pt-BR" sz="3600" smtClean="0"/>
              <a:t/>
            </a:r>
            <a:br>
              <a:rPr lang="pt-BR" sz="3600" smtClean="0"/>
            </a:br>
            <a:r>
              <a:rPr lang="pt-BR" sz="3600" smtClean="0"/>
              <a:t>Na Unidade de Neonatologia: </a:t>
            </a:r>
            <a:br>
              <a:rPr lang="pt-BR" sz="3600" smtClean="0"/>
            </a:br>
            <a:r>
              <a:rPr lang="pt-BR" sz="3600" b="1" smtClean="0">
                <a:solidFill>
                  <a:schemeClr val="folHlink"/>
                </a:solidFill>
              </a:rPr>
              <a:t>Mini Insure</a:t>
            </a:r>
            <a:r>
              <a:rPr lang="pt-BR" sz="3600" smtClean="0"/>
              <a:t> (segundo Fuch C, seria um INSURE (Intubação-Surfactante-Extubação) sem o E de extubação!</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body" idx="1"/>
          </p:nvPr>
        </p:nvSpPr>
        <p:spPr>
          <a:xfrm>
            <a:off x="527050" y="3284538"/>
            <a:ext cx="10972800" cy="1655762"/>
          </a:xfrm>
          <a:solidFill>
            <a:srgbClr val="FFFF00"/>
          </a:solidFill>
          <a:ln w="38100">
            <a:solidFill>
              <a:schemeClr val="folHlink"/>
            </a:solidFill>
            <a:miter lim="800000"/>
            <a:headEnd/>
            <a:tailEnd/>
          </a:ln>
        </p:spPr>
        <p:txBody>
          <a:bodyPr/>
          <a:lstStyle/>
          <a:p>
            <a:pPr algn="ctr" eaLnBrk="1" hangingPunct="1">
              <a:buFont typeface="Arial" pitchFamily="34" charset="0"/>
              <a:buNone/>
            </a:pPr>
            <a:r>
              <a:rPr lang="pt-BR" sz="1600" smtClean="0">
                <a:solidFill>
                  <a:srgbClr val="FF33CC"/>
                </a:solidFill>
              </a:rPr>
              <a:t>Este método combina os efeitos positivos de CPAP nasal e do surfactante. </a:t>
            </a:r>
          </a:p>
          <a:p>
            <a:pPr algn="ctr" eaLnBrk="1" hangingPunct="1">
              <a:buFont typeface="Arial" pitchFamily="34" charset="0"/>
              <a:buNone/>
            </a:pPr>
            <a:r>
              <a:rPr lang="pt-BR" sz="1600" smtClean="0">
                <a:solidFill>
                  <a:srgbClr val="FF33CC"/>
                </a:solidFill>
              </a:rPr>
              <a:t>A idéia  é que é mais adequado fisiologicamente inspirar surfactante do que recebê-lo por insuflações com pressão positiva como o procedimento INSURE</a:t>
            </a:r>
          </a:p>
        </p:txBody>
      </p:sp>
      <p:pic>
        <p:nvPicPr>
          <p:cNvPr id="624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2100" y="115888"/>
            <a:ext cx="6049963" cy="2135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246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4763" y="2205038"/>
            <a:ext cx="6540500"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2469" name="Rectangle 5"/>
          <p:cNvSpPr>
            <a:spLocks noChangeArrowheads="1"/>
          </p:cNvSpPr>
          <p:nvPr/>
        </p:nvSpPr>
        <p:spPr bwMode="auto">
          <a:xfrm>
            <a:off x="912813" y="2636838"/>
            <a:ext cx="800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defTabSz="914400">
              <a:spcBef>
                <a:spcPct val="20000"/>
              </a:spcBef>
              <a:spcAft>
                <a:spcPts val="300"/>
              </a:spcAft>
              <a:buClr>
                <a:srgbClr val="C3260C"/>
              </a:buClr>
              <a:buSzPct val="130000"/>
              <a:buFont typeface="Georgia" pitchFamily="18" charset="0"/>
              <a:buNone/>
            </a:pPr>
            <a:r>
              <a:rPr lang="pt-BR" sz="2400">
                <a:solidFill>
                  <a:srgbClr val="0033CC"/>
                </a:solidFill>
                <a:ea typeface="MS PGothic" pitchFamily="34" charset="-128"/>
              </a:rPr>
              <a:t>                         Surfactante sem a necessidade de intubar</a:t>
            </a:r>
            <a:endParaRPr lang="pt-BR" altLang="ja-JP" sz="2400">
              <a:solidFill>
                <a:srgbClr val="0033CC"/>
              </a:solidFill>
            </a:endParaRPr>
          </a:p>
        </p:txBody>
      </p:sp>
      <p:pic>
        <p:nvPicPr>
          <p:cNvPr id="62470" name="Picture 4" descr="Carmen-2-PRESENÇ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24188" y="5021263"/>
            <a:ext cx="5664200" cy="1836737"/>
          </a:xfrm>
          <a:prstGeom prst="rect">
            <a:avLst/>
          </a:prstGeom>
          <a:noFill/>
          <a:ln w="5715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62471" name="Text Box 7"/>
          <p:cNvSpPr txBox="1">
            <a:spLocks noChangeArrowheads="1"/>
          </p:cNvSpPr>
          <p:nvPr/>
        </p:nvSpPr>
        <p:spPr bwMode="auto">
          <a:xfrm>
            <a:off x="9047163" y="2203450"/>
            <a:ext cx="29908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defTabSz="4572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r>
              <a:rPr lang="pt-BR" sz="1400">
                <a:solidFill>
                  <a:srgbClr val="FF33CC"/>
                </a:solidFill>
              </a:rPr>
              <a:t>Palestra em Preparação!!!</a:t>
            </a:r>
          </a:p>
        </p:txBody>
      </p:sp>
      <p:sp>
        <p:nvSpPr>
          <p:cNvPr id="62472" name="AutoShape 8"/>
          <p:cNvSpPr>
            <a:spLocks noChangeArrowheads="1"/>
          </p:cNvSpPr>
          <p:nvPr/>
        </p:nvSpPr>
        <p:spPr bwMode="auto">
          <a:xfrm>
            <a:off x="11420475" y="5808663"/>
            <a:ext cx="268288" cy="882650"/>
          </a:xfrm>
          <a:prstGeom prst="curvedRightArrow">
            <a:avLst>
              <a:gd name="adj1" fmla="val 65799"/>
              <a:gd name="adj2" fmla="val 131597"/>
              <a:gd name="adj3" fmla="val 33333"/>
            </a:avLst>
          </a:prstGeom>
          <a:solidFill>
            <a:srgbClr val="FFFF00"/>
          </a:solidFill>
          <a:ln w="5715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0888" y="314325"/>
            <a:ext cx="83820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1" name="Rectangle 6"/>
          <p:cNvSpPr>
            <a:spLocks noChangeArrowheads="1"/>
          </p:cNvSpPr>
          <p:nvPr/>
        </p:nvSpPr>
        <p:spPr bwMode="auto">
          <a:xfrm>
            <a:off x="2332038" y="7938"/>
            <a:ext cx="6480175" cy="311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eaLnBrk="0" hangingPunct="0">
              <a:lnSpc>
                <a:spcPct val="80000"/>
              </a:lnSpc>
              <a:spcBef>
                <a:spcPct val="20000"/>
              </a:spcBef>
              <a:buClr>
                <a:schemeClr val="accent2"/>
              </a:buClr>
              <a:buFont typeface="Wingdings" pitchFamily="2" charset="2"/>
              <a:buNone/>
            </a:pPr>
            <a:r>
              <a:rPr lang="pt-BR" altLang="ko-KR" b="1">
                <a:solidFill>
                  <a:srgbClr val="0000FF"/>
                </a:solidFill>
              </a:rPr>
              <a:t>SURFACTANTE: TÉCNICA DO MINI-INSURE:≥26 semanas</a:t>
            </a:r>
          </a:p>
        </p:txBody>
      </p:sp>
      <p:sp>
        <p:nvSpPr>
          <p:cNvPr id="63492" name="Text Box 5"/>
          <p:cNvSpPr txBox="1">
            <a:spLocks/>
          </p:cNvSpPr>
          <p:nvPr/>
        </p:nvSpPr>
        <p:spPr bwMode="auto">
          <a:xfrm>
            <a:off x="0" y="-141288"/>
            <a:ext cx="10972800" cy="114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4" tIns="44997" rIns="90004" bIns="44997"/>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algn="l" defTabSz="914400"/>
            <a:endParaRPr lang="pt-BR" sz="3600">
              <a:solidFill>
                <a:srgbClr val="FF3399"/>
              </a:solidFill>
              <a:latin typeface="Calibri" pitchFamily="34" charset="0"/>
              <a:ea typeface="Microsoft YaHei" pitchFamily="34" charset="-122"/>
              <a:cs typeface="Mangal"/>
            </a:endParaRPr>
          </a:p>
        </p:txBody>
      </p:sp>
      <p:sp>
        <p:nvSpPr>
          <p:cNvPr id="63493" name="Text Box 6"/>
          <p:cNvSpPr txBox="1">
            <a:spLocks noChangeArrowheads="1"/>
          </p:cNvSpPr>
          <p:nvPr/>
        </p:nvSpPr>
        <p:spPr bwMode="auto">
          <a:xfrm>
            <a:off x="6230938" y="2773363"/>
            <a:ext cx="3651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algn="l" defTabSz="914400" eaLnBrk="1" hangingPunct="1"/>
            <a:r>
              <a:rPr lang="pt-BR">
                <a:ea typeface="MS PGothic" pitchFamily="34" charset="-128"/>
              </a:rPr>
              <a:t>*</a:t>
            </a:r>
          </a:p>
        </p:txBody>
      </p:sp>
      <p:sp>
        <p:nvSpPr>
          <p:cNvPr id="63494" name="Rectangle 10"/>
          <p:cNvSpPr>
            <a:spLocks noChangeArrowheads="1"/>
          </p:cNvSpPr>
          <p:nvPr/>
        </p:nvSpPr>
        <p:spPr bwMode="auto">
          <a:xfrm>
            <a:off x="3468688" y="1474788"/>
            <a:ext cx="8547100" cy="925512"/>
          </a:xfrm>
          <a:prstGeom prst="rect">
            <a:avLst/>
          </a:prstGeom>
          <a:solidFill>
            <a:schemeClr val="accent1"/>
          </a:solidFill>
          <a:ln w="9525">
            <a:solidFill>
              <a:schemeClr val="tx1"/>
            </a:solidFill>
            <a:miter lim="800000"/>
            <a:headEnd/>
            <a:tailEnd/>
          </a:ln>
        </p:spPr>
        <p:txBody>
          <a:bodyPr wrap="none" anchor="ctr"/>
          <a:lstStyle/>
          <a:p>
            <a:pPr algn="l" defTabSz="914400"/>
            <a:endParaRPr lang="pt-BR" sz="1200">
              <a:ea typeface="MS PGothic" pitchFamily="34" charset="-128"/>
            </a:endParaRPr>
          </a:p>
          <a:p>
            <a:pPr algn="l" defTabSz="914400"/>
            <a:endParaRPr lang="pt-BR" sz="1200">
              <a:ea typeface="MS PGothic" pitchFamily="34" charset="-128"/>
            </a:endParaRPr>
          </a:p>
          <a:p>
            <a:pPr algn="l" defTabSz="914400"/>
            <a:r>
              <a:rPr lang="pt-BR" sz="1200">
                <a:ea typeface="MS PGothic" pitchFamily="34" charset="-128"/>
              </a:rPr>
              <a:t>Recém-nascido em posição de intubação traqueal,contido por técnica de enrolamento</a:t>
            </a:r>
          </a:p>
          <a:p>
            <a:pPr algn="l" defTabSz="914400"/>
            <a:r>
              <a:rPr lang="pt-BR" sz="1200">
                <a:ea typeface="MS PGothic" pitchFamily="34" charset="-128"/>
              </a:rPr>
              <a:t>Laringoscopia: usar sonda uretral n</a:t>
            </a:r>
            <a:r>
              <a:rPr lang="pt-BR" sz="1200" baseline="30000">
                <a:ea typeface="Arial Unicode MS" pitchFamily="34" charset="-128"/>
                <a:cs typeface="Arial Unicode MS" pitchFamily="34" charset="-128"/>
              </a:rPr>
              <a:t>o</a:t>
            </a:r>
            <a:r>
              <a:rPr lang="pt-BR" sz="1200">
                <a:ea typeface="MS PGothic" pitchFamily="34" charset="-128"/>
              </a:rPr>
              <a:t> 8 (cortar a ponta sem bisel; retirar fenestrações) ; </a:t>
            </a:r>
          </a:p>
          <a:p>
            <a:pPr algn="l" defTabSz="914400"/>
            <a:r>
              <a:rPr lang="pt-BR" sz="1200">
                <a:ea typeface="MS PGothic" pitchFamily="34" charset="-128"/>
              </a:rPr>
              <a:t>marcar  com esparadrapo 2 cm da ponta distal e no valor corresponde a 6 +peso </a:t>
            </a:r>
          </a:p>
          <a:p>
            <a:pPr algn="l" defTabSz="914400"/>
            <a:r>
              <a:rPr lang="pt-BR" sz="1200">
                <a:ea typeface="MS PGothic" pitchFamily="34" charset="-128"/>
              </a:rPr>
              <a:t>(fixação no lábio superior)</a:t>
            </a:r>
          </a:p>
          <a:p>
            <a:pPr algn="l" defTabSz="914400"/>
            <a:endParaRPr lang="pt-BR" sz="1200">
              <a:ea typeface="MS PGothic" pitchFamily="34" charset="-128"/>
            </a:endParaRPr>
          </a:p>
          <a:p>
            <a:pPr algn="l" defTabSz="914400"/>
            <a:endParaRPr lang="pt-BR" sz="1200">
              <a:ea typeface="MS PGothic" pitchFamily="34" charset="-128"/>
            </a:endParaRPr>
          </a:p>
          <a:p>
            <a:pPr algn="l" defTabSz="914400"/>
            <a:endParaRPr lang="pt-BR" sz="1200">
              <a:ea typeface="MS PGothic" pitchFamily="34" charset="-128"/>
            </a:endParaRPr>
          </a:p>
        </p:txBody>
      </p:sp>
      <p:sp>
        <p:nvSpPr>
          <p:cNvPr id="63495" name="Rectangle 12"/>
          <p:cNvSpPr>
            <a:spLocks noChangeArrowheads="1"/>
          </p:cNvSpPr>
          <p:nvPr/>
        </p:nvSpPr>
        <p:spPr bwMode="auto">
          <a:xfrm>
            <a:off x="3859213" y="2470150"/>
            <a:ext cx="5532437" cy="914400"/>
          </a:xfrm>
          <a:prstGeom prst="rect">
            <a:avLst/>
          </a:prstGeom>
          <a:solidFill>
            <a:schemeClr val="accent1"/>
          </a:solidFill>
          <a:ln w="9525">
            <a:solidFill>
              <a:schemeClr val="tx1"/>
            </a:solidFill>
            <a:miter lim="800000"/>
            <a:headEnd/>
            <a:tailEnd/>
          </a:ln>
        </p:spPr>
        <p:txBody>
          <a:bodyPr wrap="none" anchor="ctr"/>
          <a:lstStyle/>
          <a:p>
            <a:pPr algn="l" defTabSz="914400"/>
            <a:r>
              <a:rPr lang="pt-BR" sz="1200">
                <a:ea typeface="MS PGothic" pitchFamily="34" charset="-128"/>
              </a:rPr>
              <a:t>Inserir a sonda até a profundidade desejada e segurá-la </a:t>
            </a:r>
          </a:p>
          <a:p>
            <a:pPr algn="l" defTabSz="914400"/>
            <a:r>
              <a:rPr lang="pt-BR" sz="1200">
                <a:ea typeface="MS PGothic" pitchFamily="34" charset="-128"/>
              </a:rPr>
              <a:t>nos lábios.Remover o laringoscópio</a:t>
            </a:r>
          </a:p>
          <a:p>
            <a:pPr algn="l" defTabSz="914400"/>
            <a:r>
              <a:rPr lang="pt-BR" sz="1200" b="1">
                <a:solidFill>
                  <a:srgbClr val="FFFF00"/>
                </a:solidFill>
                <a:ea typeface="MS PGothic" pitchFamily="34" charset="-128"/>
              </a:rPr>
              <a:t>Dose: 200mg/kg</a:t>
            </a:r>
            <a:r>
              <a:rPr lang="pt-BR" sz="1200">
                <a:ea typeface="MS PGothic" pitchFamily="34" charset="-128"/>
              </a:rPr>
              <a:t> </a:t>
            </a:r>
          </a:p>
          <a:p>
            <a:pPr algn="l" defTabSz="914400"/>
            <a:r>
              <a:rPr lang="pt-BR" sz="1200">
                <a:ea typeface="MS PGothic" pitchFamily="34" charset="-128"/>
              </a:rPr>
              <a:t>Conectar a seringa do surfactante na sonda uretral </a:t>
            </a:r>
          </a:p>
          <a:p>
            <a:pPr algn="l" defTabSz="914400"/>
            <a:r>
              <a:rPr lang="pt-BR" sz="1200">
                <a:ea typeface="MS PGothic" pitchFamily="34" charset="-128"/>
              </a:rPr>
              <a:t>com mesmo volume de ar de ar. Instilar em 30-60 segundos</a:t>
            </a:r>
          </a:p>
        </p:txBody>
      </p:sp>
      <p:sp>
        <p:nvSpPr>
          <p:cNvPr id="63496" name="Rectangle 13"/>
          <p:cNvSpPr>
            <a:spLocks noChangeArrowheads="1"/>
          </p:cNvSpPr>
          <p:nvPr/>
        </p:nvSpPr>
        <p:spPr bwMode="auto">
          <a:xfrm>
            <a:off x="3763963" y="722313"/>
            <a:ext cx="6937375" cy="685800"/>
          </a:xfrm>
          <a:prstGeom prst="rect">
            <a:avLst/>
          </a:prstGeom>
          <a:solidFill>
            <a:schemeClr val="accent1"/>
          </a:solidFill>
          <a:ln w="9525">
            <a:solidFill>
              <a:schemeClr val="tx1"/>
            </a:solidFill>
            <a:miter lim="800000"/>
            <a:headEnd/>
            <a:tailEnd/>
          </a:ln>
        </p:spPr>
        <p:txBody>
          <a:bodyPr wrap="none" anchor="ctr"/>
          <a:lstStyle/>
          <a:p>
            <a:pPr algn="l" defTabSz="914400"/>
            <a:r>
              <a:rPr lang="pt-BR" sz="1200">
                <a:ea typeface="MS PGothic" pitchFamily="34" charset="-128"/>
              </a:rPr>
              <a:t>RN ≥26 sem em CPAP nasal +7 cmH2O com necessidade de FiO</a:t>
            </a:r>
            <a:r>
              <a:rPr lang="pt-BR" sz="1200" baseline="-25000">
                <a:ea typeface="Arial Unicode MS" pitchFamily="34" charset="-128"/>
                <a:cs typeface="Arial Unicode MS" pitchFamily="34" charset="-128"/>
              </a:rPr>
              <a:t>2</a:t>
            </a:r>
            <a:r>
              <a:rPr lang="pt-BR" sz="1200">
                <a:ea typeface="MS PGothic" pitchFamily="34" charset="-128"/>
              </a:rPr>
              <a:t> &gt; 30%</a:t>
            </a:r>
          </a:p>
          <a:p>
            <a:pPr algn="l" defTabSz="914400"/>
            <a:r>
              <a:rPr lang="pt-BR" sz="1200">
                <a:ea typeface="MS PGothic" pitchFamily="34" charset="-128"/>
              </a:rPr>
              <a:t>Para manter saturação de O</a:t>
            </a:r>
            <a:r>
              <a:rPr lang="pt-BR" sz="1200" baseline="-25000">
                <a:ea typeface="Arial Unicode MS" pitchFamily="34" charset="-128"/>
                <a:cs typeface="Arial Unicode MS" pitchFamily="34" charset="-128"/>
              </a:rPr>
              <a:t>2</a:t>
            </a:r>
            <a:r>
              <a:rPr lang="pt-BR" sz="1200">
                <a:ea typeface="MS PGothic" pitchFamily="34" charset="-128"/>
              </a:rPr>
              <a:t> alvo (90-95%). Limites do alarme:89-95%.</a:t>
            </a:r>
          </a:p>
          <a:p>
            <a:pPr algn="l" defTabSz="914400"/>
            <a:r>
              <a:rPr lang="pt-BR" sz="1200">
                <a:ea typeface="MS PGothic" pitchFamily="34" charset="-128"/>
              </a:rPr>
              <a:t>Não aguardar o  resultado do Rx de tórax </a:t>
            </a:r>
          </a:p>
        </p:txBody>
      </p:sp>
      <p:sp>
        <p:nvSpPr>
          <p:cNvPr id="63497" name="Rectangle 14"/>
          <p:cNvSpPr>
            <a:spLocks noChangeArrowheads="1"/>
          </p:cNvSpPr>
          <p:nvPr/>
        </p:nvSpPr>
        <p:spPr bwMode="auto">
          <a:xfrm>
            <a:off x="960438" y="4283075"/>
            <a:ext cx="9648825" cy="484188"/>
          </a:xfrm>
          <a:prstGeom prst="rect">
            <a:avLst/>
          </a:prstGeom>
          <a:solidFill>
            <a:schemeClr val="accent1"/>
          </a:solidFill>
          <a:ln w="9525">
            <a:solidFill>
              <a:schemeClr val="tx1"/>
            </a:solidFill>
            <a:miter lim="800000"/>
            <a:headEnd/>
            <a:tailEnd/>
          </a:ln>
        </p:spPr>
        <p:txBody>
          <a:bodyPr wrap="none" anchor="ctr"/>
          <a:lstStyle/>
          <a:p>
            <a:pPr defTabSz="914400"/>
            <a:r>
              <a:rPr lang="pt-BR" sz="1200">
                <a:ea typeface="MS PGothic" pitchFamily="34" charset="-128"/>
              </a:rPr>
              <a:t>Se não conseguir passar a sonda uretral, esperar 20 segundos e tentar novamente. O número máximo de</a:t>
            </a:r>
          </a:p>
          <a:p>
            <a:pPr defTabSz="914400"/>
            <a:r>
              <a:rPr lang="pt-BR" sz="1200">
                <a:ea typeface="MS PGothic" pitchFamily="34" charset="-128"/>
              </a:rPr>
              <a:t>Tentativas é 3 vezes, após o que deve-se abandonar a técnica, se insucesso</a:t>
            </a:r>
          </a:p>
        </p:txBody>
      </p:sp>
      <p:sp>
        <p:nvSpPr>
          <p:cNvPr id="63498" name="Oval 15"/>
          <p:cNvSpPr>
            <a:spLocks noChangeArrowheads="1"/>
          </p:cNvSpPr>
          <p:nvPr/>
        </p:nvSpPr>
        <p:spPr bwMode="auto">
          <a:xfrm>
            <a:off x="0" y="552450"/>
            <a:ext cx="3833813" cy="941388"/>
          </a:xfrm>
          <a:prstGeom prst="ellipse">
            <a:avLst/>
          </a:prstGeom>
          <a:solidFill>
            <a:schemeClr val="accent1"/>
          </a:solidFill>
          <a:ln w="9525">
            <a:solidFill>
              <a:schemeClr val="tx1"/>
            </a:solidFill>
            <a:round/>
            <a:headEnd/>
            <a:tailEnd/>
          </a:ln>
        </p:spPr>
        <p:txBody>
          <a:bodyPr wrap="none" anchor="ctr"/>
          <a:lstStyle/>
          <a:p>
            <a:pPr defTabSz="914400"/>
            <a:r>
              <a:rPr lang="pt-BR" sz="1200" b="1">
                <a:solidFill>
                  <a:srgbClr val="FF33CC"/>
                </a:solidFill>
                <a:ea typeface="MS PGothic" pitchFamily="34" charset="-128"/>
              </a:rPr>
              <a:t>RN≥26 semanas com drive respiratório</a:t>
            </a:r>
          </a:p>
          <a:p>
            <a:pPr defTabSz="914400"/>
            <a:r>
              <a:rPr lang="pt-BR" sz="1200" b="1">
                <a:solidFill>
                  <a:srgbClr val="FF33CC"/>
                </a:solidFill>
                <a:ea typeface="MS PGothic" pitchFamily="34" charset="-128"/>
              </a:rPr>
              <a:t>em CPAP nasal</a:t>
            </a:r>
          </a:p>
        </p:txBody>
      </p:sp>
      <p:sp>
        <p:nvSpPr>
          <p:cNvPr id="63499" name="Rectangle 16"/>
          <p:cNvSpPr>
            <a:spLocks noChangeArrowheads="1"/>
          </p:cNvSpPr>
          <p:nvPr/>
        </p:nvSpPr>
        <p:spPr bwMode="auto">
          <a:xfrm>
            <a:off x="222250" y="5734050"/>
            <a:ext cx="11537950" cy="711200"/>
          </a:xfrm>
          <a:prstGeom prst="rect">
            <a:avLst/>
          </a:prstGeom>
          <a:solidFill>
            <a:schemeClr val="accent1"/>
          </a:solidFill>
          <a:ln w="9525">
            <a:solidFill>
              <a:schemeClr val="tx1"/>
            </a:solidFill>
            <a:miter lim="800000"/>
            <a:headEnd/>
            <a:tailEnd/>
          </a:ln>
        </p:spPr>
        <p:txBody>
          <a:bodyPr wrap="none" anchor="ctr"/>
          <a:lstStyle/>
          <a:p>
            <a:pPr defTabSz="914400"/>
            <a:r>
              <a:rPr lang="pt-PT" altLang="ko-KR" sz="1200" b="1">
                <a:solidFill>
                  <a:srgbClr val="FF33CC"/>
                </a:solidFill>
              </a:rPr>
              <a:t>Repetição do procedimento</a:t>
            </a:r>
            <a:r>
              <a:rPr lang="pt-PT" altLang="ko-KR" sz="1200"/>
              <a:t>: Se necessidade de FiO</a:t>
            </a:r>
            <a:r>
              <a:rPr lang="pt-PT" altLang="ko-KR" sz="1200" baseline="-25000">
                <a:ea typeface="Arial Unicode MS" pitchFamily="34" charset="-128"/>
                <a:cs typeface="Arial Unicode MS" pitchFamily="34" charset="-128"/>
              </a:rPr>
              <a:t>2</a:t>
            </a:r>
            <a:r>
              <a:rPr lang="pt-PT" altLang="ko-KR" sz="1200"/>
              <a:t> ≥40%, repetir o procedimento (</a:t>
            </a:r>
            <a:r>
              <a:rPr lang="pt-PT" altLang="ko-KR" sz="1200" b="1">
                <a:solidFill>
                  <a:srgbClr val="FFFF00"/>
                </a:solidFill>
              </a:rPr>
              <a:t>100mg/kg </a:t>
            </a:r>
            <a:r>
              <a:rPr lang="pt-PT" altLang="ko-KR" sz="1200"/>
              <a:t>de surfactante) </a:t>
            </a:r>
          </a:p>
          <a:p>
            <a:pPr defTabSz="914400"/>
            <a:r>
              <a:rPr lang="pt-PT" altLang="ko-KR" sz="1200"/>
              <a:t>                           ou intubação e ventilação conforme as condições do recém-nascido</a:t>
            </a:r>
            <a:r>
              <a:rPr lang="pt-BR" altLang="ko-KR" sz="1200"/>
              <a:t> </a:t>
            </a:r>
            <a:endParaRPr lang="pt-BR" sz="1200">
              <a:ea typeface="MS PGothic" pitchFamily="34" charset="-128"/>
            </a:endParaRPr>
          </a:p>
        </p:txBody>
      </p:sp>
      <p:sp>
        <p:nvSpPr>
          <p:cNvPr id="63500" name="Rectangle 12"/>
          <p:cNvSpPr>
            <a:spLocks/>
          </p:cNvSpPr>
          <p:nvPr/>
        </p:nvSpPr>
        <p:spPr bwMode="auto">
          <a:xfrm>
            <a:off x="9132888" y="-325438"/>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l" defTabSz="914400" eaLnBrk="0" hangingPunct="0">
              <a:lnSpc>
                <a:spcPct val="90000"/>
              </a:lnSpc>
            </a:pPr>
            <a:endParaRPr lang="pt-BR" sz="2400" b="1">
              <a:solidFill>
                <a:srgbClr val="FF3399"/>
              </a:solidFill>
              <a:latin typeface="Calibri Light" pitchFamily="34" charset="0"/>
              <a:ea typeface="MS PGothic" pitchFamily="34" charset="-128"/>
            </a:endParaRPr>
          </a:p>
        </p:txBody>
      </p:sp>
      <p:sp>
        <p:nvSpPr>
          <p:cNvPr id="63501" name="Text Box 13"/>
          <p:cNvSpPr txBox="1">
            <a:spLocks noChangeArrowheads="1"/>
          </p:cNvSpPr>
          <p:nvPr/>
        </p:nvSpPr>
        <p:spPr bwMode="auto">
          <a:xfrm>
            <a:off x="9142413" y="231775"/>
            <a:ext cx="1912937"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defTabSz="457200"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r>
              <a:rPr lang="pt-BR" sz="1600">
                <a:solidFill>
                  <a:srgbClr val="FFFF00"/>
                </a:solidFill>
              </a:rPr>
              <a:t>COMO FAZEMOS!</a:t>
            </a:r>
          </a:p>
        </p:txBody>
      </p:sp>
      <p:sp>
        <p:nvSpPr>
          <p:cNvPr id="63502" name="AutoShape 14"/>
          <p:cNvSpPr>
            <a:spLocks noChangeArrowheads="1"/>
          </p:cNvSpPr>
          <p:nvPr/>
        </p:nvSpPr>
        <p:spPr bwMode="auto">
          <a:xfrm>
            <a:off x="11806238" y="5778500"/>
            <a:ext cx="268287" cy="882650"/>
          </a:xfrm>
          <a:prstGeom prst="curvedRightArrow">
            <a:avLst>
              <a:gd name="adj1" fmla="val 65799"/>
              <a:gd name="adj2" fmla="val 131598"/>
              <a:gd name="adj3" fmla="val 33333"/>
            </a:avLst>
          </a:prstGeom>
          <a:solidFill>
            <a:srgbClr val="FFFF00"/>
          </a:solidFill>
          <a:ln w="5715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body" idx="1"/>
          </p:nvPr>
        </p:nvSpPr>
        <p:spPr>
          <a:xfrm>
            <a:off x="1035050" y="1852613"/>
            <a:ext cx="10077450" cy="4184650"/>
          </a:xfrm>
        </p:spPr>
        <p:txBody>
          <a:bodyPr/>
          <a:lstStyle/>
          <a:p>
            <a:pPr algn="ctr" eaLnBrk="1" hangingPunct="1"/>
            <a:r>
              <a:rPr lang="pt-BR" sz="1600" smtClean="0"/>
              <a:t>Janeiro/2015 – dezembro 2016: 36 RN (25 – 31 sem6 dias)</a:t>
            </a:r>
          </a:p>
          <a:p>
            <a:pPr algn="ctr" eaLnBrk="1" hangingPunct="1"/>
            <a:r>
              <a:rPr lang="pt-BR" sz="1600" smtClean="0"/>
              <a:t>12 RN em Mini INSURE x 24 RN em INSURE </a:t>
            </a:r>
          </a:p>
        </p:txBody>
      </p:sp>
      <p:sp>
        <p:nvSpPr>
          <p:cNvPr id="64515" name="Rectangle 6"/>
          <p:cNvSpPr>
            <a:spLocks noChangeArrowheads="1"/>
          </p:cNvSpPr>
          <p:nvPr>
            <p:ph type="title"/>
          </p:nvPr>
        </p:nvSpPr>
        <p:spPr>
          <a:xfrm>
            <a:off x="838200" y="119063"/>
            <a:ext cx="10515600" cy="1325562"/>
          </a:xfrm>
          <a:solidFill>
            <a:schemeClr val="bg1"/>
          </a:solidFill>
        </p:spPr>
        <p:txBody>
          <a:bodyPr/>
          <a:lstStyle/>
          <a:p>
            <a:pPr defTabSz="457200" eaLnBrk="1" hangingPunct="1">
              <a:lnSpc>
                <a:spcPct val="80000"/>
              </a:lnSpc>
              <a:spcBef>
                <a:spcPct val="20000"/>
              </a:spcBef>
              <a:buClr>
                <a:schemeClr val="accent2"/>
              </a:buClr>
              <a:buFont typeface="Wingdings" pitchFamily="2" charset="2"/>
              <a:buNone/>
            </a:pPr>
            <a:r>
              <a:rPr lang="pt-BR" altLang="ko-KR" sz="3200" b="1" smtClean="0">
                <a:solidFill>
                  <a:srgbClr val="0000FF"/>
                </a:solidFill>
              </a:rPr>
              <a:t>SURFACTANTE: TÉCNICA DO MINI-INSURE:</a:t>
            </a:r>
          </a:p>
        </p:txBody>
      </p:sp>
      <p:pic>
        <p:nvPicPr>
          <p:cNvPr id="645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2513013"/>
            <a:ext cx="8559800" cy="246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4517" name="Text Box 5"/>
          <p:cNvSpPr txBox="1">
            <a:spLocks noChangeArrowheads="1"/>
          </p:cNvSpPr>
          <p:nvPr/>
        </p:nvSpPr>
        <p:spPr bwMode="auto">
          <a:xfrm>
            <a:off x="-144463" y="4868863"/>
            <a:ext cx="984408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defTabSz="457200" eaLnBrk="0" fontAlgn="base" hangingPunct="0">
              <a:spcBef>
                <a:spcPct val="0"/>
              </a:spcBef>
              <a:spcAft>
                <a:spcPct val="0"/>
              </a:spcAft>
              <a:defRPr>
                <a:solidFill>
                  <a:schemeClr val="tx1"/>
                </a:solidFill>
                <a:latin typeface="Arial" pitchFamily="34" charset="0"/>
                <a:cs typeface="Arial" pitchFamily="34" charset="0"/>
              </a:defRPr>
            </a:lvl9pPr>
          </a:lstStyle>
          <a:p>
            <a:pPr algn="l"/>
            <a:r>
              <a:rPr lang="pt-BR">
                <a:latin typeface="Calibri" pitchFamily="34" charset="0"/>
                <a:ea typeface="MS PGothic" pitchFamily="34" charset="-128"/>
              </a:rPr>
              <a:t>                                                         </a:t>
            </a:r>
            <a:r>
              <a:rPr lang="pt-BR" sz="2400" b="1">
                <a:solidFill>
                  <a:srgbClr val="0000FF"/>
                </a:solidFill>
                <a:latin typeface="Calibri" pitchFamily="34" charset="0"/>
                <a:ea typeface="MS PGothic" pitchFamily="34" charset="-128"/>
              </a:rPr>
              <a:t>Diferenças significativas entre Mini INSURE x INSURE</a:t>
            </a:r>
          </a:p>
          <a:p>
            <a:pPr algn="l"/>
            <a:r>
              <a:rPr lang="pt-BR" sz="2400" b="1">
                <a:latin typeface="Calibri" pitchFamily="34" charset="0"/>
                <a:ea typeface="MS PGothic" pitchFamily="34" charset="-128"/>
              </a:rPr>
              <a:t>                                          </a:t>
            </a:r>
          </a:p>
        </p:txBody>
      </p:sp>
      <p:sp>
        <p:nvSpPr>
          <p:cNvPr id="64518" name="Oval 6"/>
          <p:cNvSpPr>
            <a:spLocks noChangeArrowheads="1"/>
          </p:cNvSpPr>
          <p:nvPr/>
        </p:nvSpPr>
        <p:spPr bwMode="auto">
          <a:xfrm>
            <a:off x="1390650" y="5424488"/>
            <a:ext cx="10193338" cy="1433512"/>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pt-BR">
              <a:latin typeface="Calibri" pitchFamily="34" charset="0"/>
              <a:ea typeface="MS PGothic" pitchFamily="34" charset="-128"/>
            </a:endParaRPr>
          </a:p>
          <a:p>
            <a:pPr eaLnBrk="0" hangingPunct="0"/>
            <a:r>
              <a:rPr lang="pt-BR">
                <a:latin typeface="Calibri" pitchFamily="34" charset="0"/>
                <a:ea typeface="MS PGothic" pitchFamily="34" charset="-128"/>
              </a:rPr>
              <a:t>       - na dependência de O2 aos 28 dias)</a:t>
            </a:r>
          </a:p>
          <a:p>
            <a:pPr eaLnBrk="0" hangingPunct="0"/>
            <a:r>
              <a:rPr lang="pt-BR">
                <a:latin typeface="Calibri" pitchFamily="34" charset="0"/>
                <a:ea typeface="MS PGothic" pitchFamily="34" charset="-128"/>
              </a:rPr>
              <a:t>       (RR:0,3 com IC a 95% de 0,2-0,6)</a:t>
            </a:r>
          </a:p>
          <a:p>
            <a:pPr eaLnBrk="0" hangingPunct="0"/>
            <a:r>
              <a:rPr lang="pt-BR">
                <a:latin typeface="Calibri" pitchFamily="34" charset="0"/>
                <a:ea typeface="MS PGothic" pitchFamily="34" charset="-128"/>
              </a:rPr>
              <a:t>             - menor tempo de ventilação mecânica: 6,5 x 23,9 dias-P=0,00)</a:t>
            </a:r>
          </a:p>
          <a:p>
            <a:pPr eaLnBrk="0" hangingPunct="0"/>
            <a:r>
              <a:rPr lang="pt-BR">
                <a:latin typeface="Calibri" pitchFamily="34" charset="0"/>
                <a:ea typeface="MS PGothic" pitchFamily="34" charset="-128"/>
              </a:rPr>
              <a:t>-menor tempo de internação: 36,4 x 46,7 dias (P=0,00)</a:t>
            </a:r>
          </a:p>
          <a:p>
            <a:pPr eaLnBrk="0" hangingPunct="0"/>
            <a:endParaRPr lang="pt-BR">
              <a:latin typeface="Calibri" pitchFamily="34" charset="0"/>
              <a:ea typeface="MS PGothic" pitchFamily="34" charset="-128"/>
            </a:endParaRPr>
          </a:p>
        </p:txBody>
      </p:sp>
      <p:pic>
        <p:nvPicPr>
          <p:cNvPr id="6451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4625" y="990600"/>
            <a:ext cx="5897563"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4520" name="Text Box 8"/>
          <p:cNvSpPr txBox="1">
            <a:spLocks noChangeArrowheads="1"/>
          </p:cNvSpPr>
          <p:nvPr/>
        </p:nvSpPr>
        <p:spPr bwMode="auto">
          <a:xfrm>
            <a:off x="3063875" y="1512888"/>
            <a:ext cx="582453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defTabSz="914400" eaLnBrk="1" hangingPunct="1"/>
            <a:r>
              <a:rPr lang="pt-BR" sz="1400"/>
              <a:t>24ª Congresso de Perinatologia, Natal, RN,26-29 de setembro de 2018 </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p:nvPr>
        </p:nvSpPr>
        <p:spPr>
          <a:xfrm>
            <a:off x="685800" y="-173038"/>
            <a:ext cx="10515600" cy="1325563"/>
          </a:xfrm>
        </p:spPr>
        <p:txBody>
          <a:bodyPr/>
          <a:lstStyle/>
          <a:p>
            <a:pPr eaLnBrk="1" hangingPunct="1"/>
            <a:r>
              <a:rPr lang="pt-BR" smtClean="0">
                <a:solidFill>
                  <a:srgbClr val="0000FF"/>
                </a:solidFill>
              </a:rPr>
              <a:t>Portanto...</a:t>
            </a:r>
          </a:p>
        </p:txBody>
      </p:sp>
      <p:sp>
        <p:nvSpPr>
          <p:cNvPr id="65539" name="Rectangle 3"/>
          <p:cNvSpPr>
            <a:spLocks noGrp="1"/>
          </p:cNvSpPr>
          <p:nvPr>
            <p:ph type="body" idx="1"/>
          </p:nvPr>
        </p:nvSpPr>
        <p:spPr>
          <a:xfrm>
            <a:off x="255588" y="1225550"/>
            <a:ext cx="11242675" cy="5283200"/>
          </a:xfrm>
        </p:spPr>
        <p:txBody>
          <a:bodyPr/>
          <a:lstStyle/>
          <a:p>
            <a:pPr eaLnBrk="1" hangingPunct="1">
              <a:lnSpc>
                <a:spcPct val="70000"/>
              </a:lnSpc>
            </a:pPr>
            <a:r>
              <a:rPr lang="pt-BR" sz="1600" smtClean="0">
                <a:latin typeface="Times New Roman" pitchFamily="18" charset="0"/>
              </a:rPr>
              <a:t>Já é do conhecimento de todos que o tratamento não invasivo da síndrome do desconforto respiratório neonatal (SDR), com pressão positiva contínua nas vias aéreas nasais (nCPAP) vem aumentando em todo o mundo (inclusive vamos abordar sobre o tema no1o Simpósio Internacional  do HMIB), devido aos problemas relacionados com a intubação. O uso de surfactante nebulizado já foi usado em 1964 e estudos posteriores usam-no via nebulização em jato, uma técnica ineficiente. Novos nebulizadores de membrana vibratória em miniatura via máscara facial são mais eficientes que os nebulizadores a jato, reduzindo o desperdício de surfactante (esse sistema de membrana vibratória aumenta a entrega do surfactante ao sistema respiratório do neonato, sem desnaturação da proteína ou diluição em aerossol). Porém </a:t>
            </a:r>
            <a:r>
              <a:rPr lang="pt-PT" sz="1600" smtClean="0">
                <a:latin typeface="Times New Roman" pitchFamily="18" charset="0"/>
              </a:rPr>
              <a:t>a entrega de surfactante permanece menor quando a nebulização é feita por máscara quando comparada ao uso do tubo traqueal. A primeira dose foi de 200mg/kg com o nebulizador de membrana vibratória </a:t>
            </a:r>
            <a:r>
              <a:rPr lang="pt-BR" sz="1600" smtClean="0">
                <a:latin typeface="Times New Roman" pitchFamily="18" charset="0"/>
              </a:rPr>
              <a:t>posicionado entre a máscara e o circuito de nCPAP de bolhas (uma segunda dose de 100mg/kg seria usado se necessário 12 horas após). Os RN  com SDR moderada a leve incluídos tinham idades gestacionais entre 29-33 sem 6 dias (64 RN, 32 RN no grupo do surfactante nebulizado versos 32 RN no grupo controle), sendo subdivididos em dois subgrupos de 29-31 sem 6 dias e 32-33 sem 6 dias). Esses autores australianos mostraram que  a  nebulização do surfactante reduziu a necessidade de intubação dentro de 72 horas após o nascimento no grupo de </a:t>
            </a:r>
            <a:r>
              <a:rPr lang="pt-BR" sz="1600" b="1" smtClean="0">
                <a:latin typeface="Times New Roman" pitchFamily="18" charset="0"/>
              </a:rPr>
              <a:t>32 a 33sem+6 (</a:t>
            </a:r>
            <a:r>
              <a:rPr lang="pt-BR" sz="1600" smtClean="0">
                <a:latin typeface="Times New Roman" pitchFamily="18" charset="0"/>
              </a:rPr>
              <a:t>1 em cada 11 crianças recebendo CPAP mais surfactante nebulizado foi intubado em comparação com 10 de 13 crianças recebendo apenas nCPAP), porém não houve diferença no risco de intubação nos grupos de 29 a 31sem 6 dias. Esses achados exigem confirmação em um futuro ensaio clínico randomizado com poder adequado. Nos </a:t>
            </a:r>
            <a:r>
              <a:rPr lang="pt-BR" sz="1600" i="1" smtClean="0">
                <a:latin typeface="Times New Roman" pitchFamily="18" charset="0"/>
              </a:rPr>
              <a:t>links</a:t>
            </a:r>
            <a:r>
              <a:rPr lang="pt-BR" sz="1600" smtClean="0">
                <a:latin typeface="Times New Roman" pitchFamily="18" charset="0"/>
              </a:rPr>
              <a:t> uma ampla discussão do uso de Surfactante + Budenosida inalatória, com evidência de diminuição de 50% da incidência da displasia broncopulmonar, sem nenhum efeito adverso sobre o desenvolvimento neurológico!A justificativa dessa combinação é baseada no fenômeno físico, o “efeito Marangoni”, basicamente a transferência de massa ao longo de uma interface entre dois fluidos devido a um gradiente de tensão superficial (interessante a nebulização da budesonida em o surfactante como veículo não foi eficaz).Interessante que mais de 80% de budesonida pode permanecer no pulmões por até 8 horas (5-10% por 1 semana!) após instilação intratraqueal com o surfactante, além de seu uso como veículo, o surfactante pode também aumentar a solubilidade da budesonida e aumentar a sua absorção.Mais interessante é que, em estudos animais,  não foi detectada  budesonida ou seus metabólitos na substância branca cerebral! . Enquanto não tenhamos evidências mais robustas quanto ao uso do surfactante nebulizado e inclusive, instilação surfactante + budesonida nebulizada, podemos sim ser menos invasivos na administração do surfactante, como o seu uso através de um cateter ou sonda gástrica via endotraqueal concomitantemente com o uso de CPAP nasal (a idéia  é que é mais adequado fisiologicamente inspirar surfactante do que recebê-lo por insuflações com pressão positiva como o procedimento INSURE(intubação-surfactante-extubação) </a:t>
            </a:r>
          </a:p>
        </p:txBody>
      </p:sp>
      <p:sp>
        <p:nvSpPr>
          <p:cNvPr id="65540" name="Text Box 4"/>
          <p:cNvSpPr txBox="1">
            <a:spLocks noChangeArrowheads="1"/>
          </p:cNvSpPr>
          <p:nvPr/>
        </p:nvSpPr>
        <p:spPr bwMode="auto">
          <a:xfrm>
            <a:off x="10255250" y="5818188"/>
            <a:ext cx="120173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defTabSz="914400" eaLnBrk="1" hangingPunct="1"/>
            <a:r>
              <a:rPr lang="pt-BR" sz="1000"/>
              <a:t>Paulo R. Margotto</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a:xfrm>
            <a:off x="0" y="-223838"/>
            <a:ext cx="10972800" cy="1143001"/>
          </a:xfrm>
        </p:spPr>
        <p:txBody>
          <a:bodyPr/>
          <a:lstStyle/>
          <a:p>
            <a:pPr eaLnBrk="1" hangingPunct="1"/>
            <a:r>
              <a:rPr lang="pt-BR" smtClean="0">
                <a:solidFill>
                  <a:srgbClr val="0000FF"/>
                </a:solidFill>
              </a:rPr>
              <a:t>OBRIGADO!</a:t>
            </a:r>
          </a:p>
        </p:txBody>
      </p:sp>
      <p:sp>
        <p:nvSpPr>
          <p:cNvPr id="66563" name="Text Box 4"/>
          <p:cNvSpPr txBox="1">
            <a:spLocks noChangeArrowheads="1"/>
          </p:cNvSpPr>
          <p:nvPr/>
        </p:nvSpPr>
        <p:spPr bwMode="auto">
          <a:xfrm>
            <a:off x="1574800" y="6286500"/>
            <a:ext cx="8883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cs typeface="Arial" pitchFamily="34" charset="0"/>
              </a:defRPr>
            </a:lvl9pPr>
          </a:lstStyle>
          <a:p>
            <a:pPr defTabSz="914400" eaLnBrk="1" hangingPunct="1"/>
            <a:r>
              <a:rPr lang="pt-BR">
                <a:solidFill>
                  <a:srgbClr val="000099"/>
                </a:solidFill>
              </a:rPr>
              <a:t>Doutorandos Christian, Talita, Débora, Alex, (D. Paulo R. Margotto), Juliano e Gleicon</a:t>
            </a:r>
          </a:p>
        </p:txBody>
      </p:sp>
      <p:pic>
        <p:nvPicPr>
          <p:cNvPr id="6656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9600" y="720725"/>
            <a:ext cx="7654925" cy="5435600"/>
          </a:xfrm>
          <a:prstGeom prst="rect">
            <a:avLst/>
          </a:prstGeom>
          <a:noFill/>
          <a:ln w="28575">
            <a:solidFill>
              <a:srgbClr val="00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theme/theme1.xml><?xml version="1.0" encoding="utf-8"?>
<a:theme xmlns:a="http://schemas.openxmlformats.org/drawingml/2006/main" name="Design padrão">
  <a:themeElements>
    <a:clrScheme name="Tema do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Escritório Clássico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o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9673</TotalTime>
  <Words>5672</Words>
  <Application>Microsoft Office PowerPoint</Application>
  <PresentationFormat>Personalizar</PresentationFormat>
  <Paragraphs>419</Paragraphs>
  <Slides>64</Slides>
  <Notes>25</Notes>
  <HiddenSlides>0</HiddenSlides>
  <MMClips>0</MMClips>
  <ScaleCrop>false</ScaleCrop>
  <HeadingPairs>
    <vt:vector size="6" baseType="variant">
      <vt:variant>
        <vt:lpstr>Fontes usadas</vt:lpstr>
      </vt:variant>
      <vt:variant>
        <vt:i4>11</vt:i4>
      </vt:variant>
      <vt:variant>
        <vt:lpstr>Tema</vt:lpstr>
      </vt:variant>
      <vt:variant>
        <vt:i4>1</vt:i4>
      </vt:variant>
      <vt:variant>
        <vt:lpstr>Títulos de slides</vt:lpstr>
      </vt:variant>
      <vt:variant>
        <vt:i4>64</vt:i4>
      </vt:variant>
    </vt:vector>
  </HeadingPairs>
  <TitlesOfParts>
    <vt:vector size="76" baseType="lpstr">
      <vt:lpstr>Arial</vt:lpstr>
      <vt:lpstr>Calibri</vt:lpstr>
      <vt:lpstr>Wingdings</vt:lpstr>
      <vt:lpstr>Calibri Light</vt:lpstr>
      <vt:lpstr>MS PGothic</vt:lpstr>
      <vt:lpstr>굴림</vt:lpstr>
      <vt:lpstr>Georgia</vt:lpstr>
      <vt:lpstr>Microsoft YaHei</vt:lpstr>
      <vt:lpstr>Mangal</vt:lpstr>
      <vt:lpstr>Arial Unicode MS</vt:lpstr>
      <vt:lpstr>Times New Roman</vt:lpstr>
      <vt:lpstr>Design padrão</vt:lpstr>
      <vt:lpstr>Apresentação do PowerPoint</vt:lpstr>
      <vt:lpstr>Introdução</vt:lpstr>
      <vt:lpstr>Introdução</vt:lpstr>
      <vt:lpstr>Introdução</vt:lpstr>
      <vt:lpstr>Introdução</vt:lpstr>
      <vt:lpstr>Introdução</vt:lpstr>
      <vt:lpstr>Métodos</vt:lpstr>
      <vt:lpstr>Métodos</vt:lpstr>
      <vt:lpstr>Métodos</vt:lpstr>
      <vt:lpstr>Métodos</vt:lpstr>
      <vt:lpstr>Apresentação do PowerPoint</vt:lpstr>
      <vt:lpstr>Apresentação do PowerPoint</vt:lpstr>
      <vt:lpstr>Resultados</vt:lpstr>
      <vt:lpstr>Apresentação do PowerPoint</vt:lpstr>
      <vt:lpstr>Apresentação do PowerPoint</vt:lpstr>
      <vt:lpstr>Resultados</vt:lpstr>
      <vt:lpstr>Resultados</vt:lpstr>
      <vt:lpstr>Apresentação do PowerPoint</vt:lpstr>
      <vt:lpstr>Resultados</vt:lpstr>
      <vt:lpstr>Apresentação do PowerPoint</vt:lpstr>
      <vt:lpstr>Resultados</vt:lpstr>
      <vt:lpstr>Apresentação do PowerPoint</vt:lpstr>
      <vt:lpstr>Apresentação do PowerPoint</vt:lpstr>
      <vt:lpstr>Discussão</vt:lpstr>
      <vt:lpstr>Discussão</vt:lpstr>
      <vt:lpstr>Discussão</vt:lpstr>
      <vt:lpstr>Discussão</vt:lpstr>
      <vt:lpstr>Apresentação do PowerPoint</vt:lpstr>
      <vt:lpstr>Limitações do estudo</vt:lpstr>
      <vt:lpstr>Apresentação do PowerPoint</vt:lpstr>
      <vt:lpstr>Discussão</vt:lpstr>
      <vt:lpstr>Conclusão</vt:lpstr>
      <vt:lpstr>Apresentação do PowerPoint</vt:lpstr>
      <vt:lpstr>Apresentação do PowerPoint</vt:lpstr>
      <vt:lpstr>Apresentação do PowerPoint</vt:lpstr>
      <vt:lpstr>Nota do Editor do site, Dr. Paulo R. Margotto.Consultem também! Aqui e Agora!</vt:lpstr>
      <vt:lpstr>Apresentação do PowerPoint</vt:lpstr>
      <vt:lpstr> Do differences in delivery room intubation explain different rates of bronchopulmonary dysplasia between hospitals?Gagliardi L, Bellù R, Lista G, Zanini R; Network Neonatale Lombardo Study Group. Arch Dis Child Fetal Neonatal Ed. 2011 Jan;96(1):F30-5. doi: 10.1136/adc.2010.183905. Epub 2010 Jul 21.PMID: 20659938.Similar articles</vt:lpstr>
      <vt:lpstr>Apresentação do PowerPoint</vt:lpstr>
      <vt:lpstr>Portanto... O que podemos fazer para reduzir a incidência de DBP nas nossas Unidades</vt:lpstr>
      <vt:lpstr>Apresentação do PowerPoint</vt:lpstr>
      <vt:lpstr>Apresentação do PowerPoint</vt:lpstr>
      <vt:lpstr>Apresentação do PowerPoint</vt:lpstr>
      <vt:lpstr>Apresentação do PowerPoint</vt:lpstr>
      <vt:lpstr>Intratracheal Administration of Budesonide/Surfactant to Prevent Bronchopulmonary Dysplasia. Yeh TF, Chen CM, Wu SY, Husan Z, Li TC, Hsieh WS, Tsai CH, Lin HC. Am J Respir Crit Care Med. 2016 Jan 1;193(1):86-95. doi: 10.1164/rccm.201505-0861OC).</vt:lpstr>
      <vt:lpstr>Apresentação do PowerPoint</vt:lpstr>
      <vt:lpstr>Apresentação do PowerPoint</vt:lpstr>
      <vt:lpstr>Apresentação do PowerPoint</vt:lpstr>
      <vt:lpstr>Intratracheal Administration of Budesonide/Surfactant to Prevent Bronchopulmonary Dysplasia. Yeh TF, Chen CM, Wu SY, Husan Z, Li TC, Hsieh WS, Tsai CH, Lin HC. Am J Respir Crit Care Med. 2016 Jan 1;193(1):86-95. doi: 10.1164/rccm.201505-0861OC).</vt:lpstr>
      <vt:lpstr>Apresentação do PowerPoint</vt:lpstr>
      <vt:lpstr>Apresentação do PowerPoint</vt:lpstr>
      <vt:lpstr>Farmacocinética da Budesonida Administrada com Surfactante em Cordeiros Prematuros: Implicações para Ensaios Clínicos Neonatais. Pharmacokinetics of Budesonide Administered with Surfactant in Premature Lambs: Implications for Neonatal Clinical Trials. Roberts JK, Stockmann C, Dahl MJ, Albertine KH, Egan E, Lin Z, Reilly CA, Ballard PL, Ballard RA, Ward RM.Curr Clin Pharmacol. 2016;11(1):53-61. PMID: 26416605.Free PMC Article.Similar articles. Artigo Livre!</vt:lpstr>
      <vt:lpstr>Intratracheal Administration of Budesonide-Surfactant in Prevention of Bronchopulmonary Dysplasia in Very Low Birth Weight Infants: A Systematic Review and Meta-Analysis.Venkataraman R, Kamaluddeen M, Hasan SU, Robertson HL, Lodha A.Pediatr Pulmonol. 2017 Jul;52(7):968-975. doi: 10.1002/ppul.23680. Epub 2017 Feb 6. Review. PMID: 28165675.Similar articles</vt:lpstr>
      <vt:lpstr>Apresentação do PowerPoint</vt:lpstr>
      <vt:lpstr>[Clinical efficacy of pulmonary surfactant combined with budesonide for preventing bronchopulmonary dysplasia in very low birth weight infants].Pan J, Chen MW, Ni WQ, Fang T, Zhang H, Chen Y, Pan JH.Zhongguo Dang Dai Er Ke Za Zhi. 2017 Feb;19(2):137-141.  PMID: 28202108.</vt:lpstr>
      <vt:lpstr>In vitro and in vivo characterization of poractant alfa supplemented with budesonide for safe and effective intratracheal administration.Ricci F, Catozzi C, Ravanetti F, Murgia X, D'Aló F, Macchidani N, Sgarbi E, Di Lallo V, Saccani F, Pertile M, Cacchioli A, Catinella S, Villetti G, Civelli M, Amadei F, Stellari FF, Pioselli B, Salomone F.Pediatr Res. 2017 Dec;82(6):1056-1063. doi: 10.1038/pr.2017.171. Epub 2017 Aug 23.PMID: 28723887.Similar articles</vt:lpstr>
      <vt:lpstr>Apresentação do PowerPoint</vt:lpstr>
      <vt:lpstr>Apresentação do PowerPoint</vt:lpstr>
      <vt:lpstr>Uso do Surfactante Minimamente Invasivo LISA: Less Invasive Sufactante Administration Na Unidade de Neonatologia:  Mini Insure (segundo Fuch C, seria um INSURE (Intubação-Surfactante-Extubação) sem o E de extubação!</vt:lpstr>
      <vt:lpstr>Apresentação do PowerPoint</vt:lpstr>
      <vt:lpstr>Apresentação do PowerPoint</vt:lpstr>
      <vt:lpstr>SURFACTANTE: TÉCNICA DO MINI-INSURE:</vt:lpstr>
      <vt:lpstr>Portanto...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Petr Barborik</dc:creator>
  <cp:lastModifiedBy>Usuário do Windows</cp:lastModifiedBy>
  <cp:revision>214</cp:revision>
  <dcterms:created xsi:type="dcterms:W3CDTF">2013-08-01T08:39:32Z</dcterms:created>
  <dcterms:modified xsi:type="dcterms:W3CDTF">2018-10-19T23:59:48Z</dcterms:modified>
</cp:coreProperties>
</file>