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wdp" ContentType="image/vnd.ms-photo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3"/>
  </p:notesMasterIdLst>
  <p:handoutMasterIdLst>
    <p:handoutMasterId r:id="rId84"/>
  </p:handoutMasterIdLst>
  <p:sldIdLst>
    <p:sldId id="564" r:id="rId2"/>
    <p:sldId id="325" r:id="rId3"/>
    <p:sldId id="326" r:id="rId4"/>
    <p:sldId id="327" r:id="rId5"/>
    <p:sldId id="259" r:id="rId6"/>
    <p:sldId id="258" r:id="rId7"/>
    <p:sldId id="330" r:id="rId8"/>
    <p:sldId id="328" r:id="rId9"/>
    <p:sldId id="356" r:id="rId10"/>
    <p:sldId id="353" r:id="rId11"/>
    <p:sldId id="359" r:id="rId12"/>
    <p:sldId id="335" r:id="rId13"/>
    <p:sldId id="338" r:id="rId14"/>
    <p:sldId id="535" r:id="rId15"/>
    <p:sldId id="426" r:id="rId16"/>
    <p:sldId id="427" r:id="rId17"/>
    <p:sldId id="365" r:id="rId18"/>
    <p:sldId id="324" r:id="rId19"/>
    <p:sldId id="561" r:id="rId20"/>
    <p:sldId id="428" r:id="rId21"/>
    <p:sldId id="430" r:id="rId22"/>
    <p:sldId id="435" r:id="rId23"/>
    <p:sldId id="436" r:id="rId24"/>
    <p:sldId id="431" r:id="rId25"/>
    <p:sldId id="562" r:id="rId26"/>
    <p:sldId id="432" r:id="rId27"/>
    <p:sldId id="537" r:id="rId28"/>
    <p:sldId id="538" r:id="rId29"/>
    <p:sldId id="442" r:id="rId30"/>
    <p:sldId id="268" r:id="rId31"/>
    <p:sldId id="269" r:id="rId32"/>
    <p:sldId id="445" r:id="rId33"/>
    <p:sldId id="270" r:id="rId34"/>
    <p:sldId id="271" r:id="rId35"/>
    <p:sldId id="272" r:id="rId36"/>
    <p:sldId id="274" r:id="rId37"/>
    <p:sldId id="275" r:id="rId38"/>
    <p:sldId id="276" r:id="rId39"/>
    <p:sldId id="277" r:id="rId40"/>
    <p:sldId id="279" r:id="rId41"/>
    <p:sldId id="280" r:id="rId42"/>
    <p:sldId id="281" r:id="rId43"/>
    <p:sldId id="282" r:id="rId44"/>
    <p:sldId id="370" r:id="rId45"/>
    <p:sldId id="291" r:id="rId46"/>
    <p:sldId id="485" r:id="rId47"/>
    <p:sldId id="369" r:id="rId48"/>
    <p:sldId id="507" r:id="rId49"/>
    <p:sldId id="508" r:id="rId50"/>
    <p:sldId id="509" r:id="rId51"/>
    <p:sldId id="510" r:id="rId52"/>
    <p:sldId id="511" r:id="rId53"/>
    <p:sldId id="512" r:id="rId54"/>
    <p:sldId id="283" r:id="rId55"/>
    <p:sldId id="461" r:id="rId56"/>
    <p:sldId id="464" r:id="rId57"/>
    <p:sldId id="466" r:id="rId58"/>
    <p:sldId id="503" r:id="rId59"/>
    <p:sldId id="294" r:id="rId60"/>
    <p:sldId id="295" r:id="rId61"/>
    <p:sldId id="296" r:id="rId62"/>
    <p:sldId id="568" r:id="rId63"/>
    <p:sldId id="569" r:id="rId64"/>
    <p:sldId id="570" r:id="rId65"/>
    <p:sldId id="567" r:id="rId66"/>
    <p:sldId id="571" r:id="rId67"/>
    <p:sldId id="572" r:id="rId68"/>
    <p:sldId id="560" r:id="rId69"/>
    <p:sldId id="540" r:id="rId70"/>
    <p:sldId id="542" r:id="rId71"/>
    <p:sldId id="544" r:id="rId72"/>
    <p:sldId id="563" r:id="rId73"/>
    <p:sldId id="546" r:id="rId74"/>
    <p:sldId id="547" r:id="rId75"/>
    <p:sldId id="548" r:id="rId76"/>
    <p:sldId id="551" r:id="rId77"/>
    <p:sldId id="555" r:id="rId78"/>
    <p:sldId id="316" r:id="rId79"/>
    <p:sldId id="565" r:id="rId80"/>
    <p:sldId id="566" r:id="rId81"/>
    <p:sldId id="402" r:id="rId82"/>
  </p:sldIdLst>
  <p:sldSz cx="9144000" cy="6858000" type="screen4x3"/>
  <p:notesSz cx="7010400" cy="93964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A32A6063-8B05-43D6-894C-8402A2D6F1B3}">
          <p14:sldIdLst>
            <p14:sldId id="564"/>
            <p14:sldId id="325"/>
            <p14:sldId id="326"/>
            <p14:sldId id="327"/>
            <p14:sldId id="259"/>
            <p14:sldId id="258"/>
            <p14:sldId id="330"/>
            <p14:sldId id="328"/>
            <p14:sldId id="356"/>
            <p14:sldId id="353"/>
            <p14:sldId id="359"/>
            <p14:sldId id="335"/>
            <p14:sldId id="338"/>
            <p14:sldId id="535"/>
            <p14:sldId id="426"/>
            <p14:sldId id="427"/>
            <p14:sldId id="365"/>
            <p14:sldId id="324"/>
            <p14:sldId id="561"/>
            <p14:sldId id="428"/>
            <p14:sldId id="430"/>
            <p14:sldId id="435"/>
            <p14:sldId id="436"/>
            <p14:sldId id="431"/>
            <p14:sldId id="562"/>
            <p14:sldId id="432"/>
            <p14:sldId id="537"/>
            <p14:sldId id="538"/>
            <p14:sldId id="442"/>
            <p14:sldId id="268"/>
            <p14:sldId id="269"/>
            <p14:sldId id="445"/>
            <p14:sldId id="270"/>
            <p14:sldId id="271"/>
            <p14:sldId id="272"/>
            <p14:sldId id="274"/>
            <p14:sldId id="275"/>
            <p14:sldId id="276"/>
            <p14:sldId id="277"/>
            <p14:sldId id="279"/>
            <p14:sldId id="280"/>
            <p14:sldId id="281"/>
            <p14:sldId id="282"/>
            <p14:sldId id="370"/>
            <p14:sldId id="291"/>
            <p14:sldId id="485"/>
            <p14:sldId id="369"/>
            <p14:sldId id="507"/>
            <p14:sldId id="508"/>
            <p14:sldId id="509"/>
            <p14:sldId id="510"/>
            <p14:sldId id="511"/>
            <p14:sldId id="512"/>
            <p14:sldId id="283"/>
            <p14:sldId id="461"/>
            <p14:sldId id="464"/>
            <p14:sldId id="466"/>
            <p14:sldId id="503"/>
            <p14:sldId id="294"/>
            <p14:sldId id="295"/>
            <p14:sldId id="296"/>
            <p14:sldId id="568"/>
            <p14:sldId id="569"/>
            <p14:sldId id="570"/>
            <p14:sldId id="567"/>
            <p14:sldId id="571"/>
            <p14:sldId id="572"/>
            <p14:sldId id="560"/>
            <p14:sldId id="540"/>
            <p14:sldId id="542"/>
            <p14:sldId id="544"/>
            <p14:sldId id="563"/>
            <p14:sldId id="546"/>
            <p14:sldId id="547"/>
            <p14:sldId id="548"/>
            <p14:sldId id="551"/>
            <p14:sldId id="555"/>
            <p14:sldId id="316"/>
            <p14:sldId id="565"/>
            <p14:sldId id="566"/>
            <p14:sldId id="402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0" d="100"/>
          <a:sy n="120" d="100"/>
        </p:scale>
        <p:origin x="-1312" y="-1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19" d="100"/>
        <a:sy n="119" d="100"/>
      </p:scale>
      <p:origin x="0" y="1153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70" Type="http://schemas.openxmlformats.org/officeDocument/2006/relationships/slide" Target="slides/slide69.xml"/><Relationship Id="rId71" Type="http://schemas.openxmlformats.org/officeDocument/2006/relationships/slide" Target="slides/slide70.xml"/><Relationship Id="rId72" Type="http://schemas.openxmlformats.org/officeDocument/2006/relationships/slide" Target="slides/slide71.xml"/><Relationship Id="rId73" Type="http://schemas.openxmlformats.org/officeDocument/2006/relationships/slide" Target="slides/slide72.xml"/><Relationship Id="rId74" Type="http://schemas.openxmlformats.org/officeDocument/2006/relationships/slide" Target="slides/slide73.xml"/><Relationship Id="rId75" Type="http://schemas.openxmlformats.org/officeDocument/2006/relationships/slide" Target="slides/slide74.xml"/><Relationship Id="rId76" Type="http://schemas.openxmlformats.org/officeDocument/2006/relationships/slide" Target="slides/slide75.xml"/><Relationship Id="rId77" Type="http://schemas.openxmlformats.org/officeDocument/2006/relationships/slide" Target="slides/slide76.xml"/><Relationship Id="rId78" Type="http://schemas.openxmlformats.org/officeDocument/2006/relationships/slide" Target="slides/slide77.xml"/><Relationship Id="rId79" Type="http://schemas.openxmlformats.org/officeDocument/2006/relationships/slide" Target="slides/slide7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63" Type="http://schemas.openxmlformats.org/officeDocument/2006/relationships/slide" Target="slides/slide62.xml"/><Relationship Id="rId64" Type="http://schemas.openxmlformats.org/officeDocument/2006/relationships/slide" Target="slides/slide63.xml"/><Relationship Id="rId65" Type="http://schemas.openxmlformats.org/officeDocument/2006/relationships/slide" Target="slides/slide64.xml"/><Relationship Id="rId66" Type="http://schemas.openxmlformats.org/officeDocument/2006/relationships/slide" Target="slides/slide65.xml"/><Relationship Id="rId67" Type="http://schemas.openxmlformats.org/officeDocument/2006/relationships/slide" Target="slides/slide66.xml"/><Relationship Id="rId68" Type="http://schemas.openxmlformats.org/officeDocument/2006/relationships/slide" Target="slides/slide67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1" Type="http://schemas.openxmlformats.org/officeDocument/2006/relationships/slide" Target="slides/slide80.xml"/><Relationship Id="rId82" Type="http://schemas.openxmlformats.org/officeDocument/2006/relationships/slide" Target="slides/slide81.xml"/><Relationship Id="rId83" Type="http://schemas.openxmlformats.org/officeDocument/2006/relationships/notesMaster" Target="notesMasters/notesMaster1.xml"/><Relationship Id="rId84" Type="http://schemas.openxmlformats.org/officeDocument/2006/relationships/handoutMaster" Target="handoutMasters/handoutMaster1.xml"/><Relationship Id="rId85" Type="http://schemas.openxmlformats.org/officeDocument/2006/relationships/printerSettings" Target="printerSettings/printerSettings1.bin"/><Relationship Id="rId86" Type="http://schemas.openxmlformats.org/officeDocument/2006/relationships/presProps" Target="presProps.xml"/><Relationship Id="rId87" Type="http://schemas.openxmlformats.org/officeDocument/2006/relationships/viewProps" Target="viewProps.xml"/><Relationship Id="rId88" Type="http://schemas.openxmlformats.org/officeDocument/2006/relationships/theme" Target="theme/theme1.xml"/><Relationship Id="rId8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9821"/>
          </a:xfrm>
          <a:prstGeom prst="rect">
            <a:avLst/>
          </a:prstGeom>
        </p:spPr>
        <p:txBody>
          <a:bodyPr vert="horz" lIns="93744" tIns="46872" rIns="93744" bIns="4687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9821"/>
          </a:xfrm>
          <a:prstGeom prst="rect">
            <a:avLst/>
          </a:prstGeom>
        </p:spPr>
        <p:txBody>
          <a:bodyPr vert="horz" lIns="93744" tIns="46872" rIns="93744" bIns="46872" rtlCol="0"/>
          <a:lstStyle>
            <a:lvl1pPr algn="r">
              <a:defRPr sz="1200"/>
            </a:lvl1pPr>
          </a:lstStyle>
          <a:p>
            <a:fld id="{F74C35B1-02F3-43A4-B738-4C5A8C46BF00}" type="datetimeFigureOut">
              <a:rPr lang="en-US" smtClean="0"/>
              <a:t>18-10-26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924961"/>
            <a:ext cx="3037840" cy="469821"/>
          </a:xfrm>
          <a:prstGeom prst="rect">
            <a:avLst/>
          </a:prstGeom>
        </p:spPr>
        <p:txBody>
          <a:bodyPr vert="horz" lIns="93744" tIns="46872" rIns="93744" bIns="4687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924961"/>
            <a:ext cx="3037840" cy="469821"/>
          </a:xfrm>
          <a:prstGeom prst="rect">
            <a:avLst/>
          </a:prstGeom>
        </p:spPr>
        <p:txBody>
          <a:bodyPr vert="horz" lIns="93744" tIns="46872" rIns="93744" bIns="46872" rtlCol="0" anchor="b"/>
          <a:lstStyle>
            <a:lvl1pPr algn="r">
              <a:defRPr sz="1200"/>
            </a:lvl1pPr>
          </a:lstStyle>
          <a:p>
            <a:fld id="{22B12B7D-3E3F-48B7-9378-835F6B73AE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6376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9821"/>
          </a:xfrm>
          <a:prstGeom prst="rect">
            <a:avLst/>
          </a:prstGeom>
        </p:spPr>
        <p:txBody>
          <a:bodyPr vert="horz" lIns="93744" tIns="46872" rIns="93744" bIns="4687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9821"/>
          </a:xfrm>
          <a:prstGeom prst="rect">
            <a:avLst/>
          </a:prstGeom>
        </p:spPr>
        <p:txBody>
          <a:bodyPr vert="horz" lIns="93744" tIns="46872" rIns="93744" bIns="46872" rtlCol="0"/>
          <a:lstStyle>
            <a:lvl1pPr algn="r">
              <a:defRPr sz="1200"/>
            </a:lvl1pPr>
          </a:lstStyle>
          <a:p>
            <a:fld id="{66DA35E7-5C1B-4DD8-9124-B354B41F25EC}" type="datetimeFigureOut">
              <a:rPr lang="en-US" smtClean="0"/>
              <a:t>18-10-26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55700" y="704850"/>
            <a:ext cx="4699000" cy="35242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744" tIns="46872" rIns="93744" bIns="4687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63296"/>
            <a:ext cx="5608320" cy="4228386"/>
          </a:xfrm>
          <a:prstGeom prst="rect">
            <a:avLst/>
          </a:prstGeom>
        </p:spPr>
        <p:txBody>
          <a:bodyPr vert="horz" lIns="93744" tIns="46872" rIns="93744" bIns="46872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924961"/>
            <a:ext cx="3037840" cy="469821"/>
          </a:xfrm>
          <a:prstGeom prst="rect">
            <a:avLst/>
          </a:prstGeom>
        </p:spPr>
        <p:txBody>
          <a:bodyPr vert="horz" lIns="93744" tIns="46872" rIns="93744" bIns="4687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924961"/>
            <a:ext cx="3037840" cy="469821"/>
          </a:xfrm>
          <a:prstGeom prst="rect">
            <a:avLst/>
          </a:prstGeom>
        </p:spPr>
        <p:txBody>
          <a:bodyPr vert="horz" lIns="93744" tIns="46872" rIns="93744" bIns="46872" rtlCol="0" anchor="b"/>
          <a:lstStyle>
            <a:lvl1pPr algn="r">
              <a:defRPr sz="1200"/>
            </a:lvl1pPr>
          </a:lstStyle>
          <a:p>
            <a:fld id="{70AF3DC6-4959-4628-9AFA-A62919D721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9569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1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F4A6A4-C3E2-43F5-94A3-10481500BF7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4828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A incidence of neonatal encephalopathy is estimated to be 3.0 per 1000 live births. Neonatal encephalopathy due to hypoxic-ischemic events is a subset of neonatal encephalopathy and occurs in 1.5 per 1000 </a:t>
            </a:r>
            <a:r>
              <a:rPr lang="en-US" dirty="0" err="1" smtClean="0"/>
              <a:t>livebirths</a:t>
            </a:r>
            <a:r>
              <a:rPr lang="en-US" dirty="0" smtClean="0"/>
              <a:t>. About 15% to 20% of affected newborns die in the postnatal period, and an additional 25% will sustain childhood disabilities. 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AF3DC6-4959-4628-9AFA-A62919D7218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23141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Basic </a:t>
            </a:r>
            <a:r>
              <a:rPr lang="en-US" dirty="0"/>
              <a:t>res has led understanding brain </a:t>
            </a:r>
            <a:r>
              <a:rPr lang="en-US" dirty="0" err="1"/>
              <a:t>inj</a:t>
            </a:r>
            <a:r>
              <a:rPr lang="en-US" dirty="0"/>
              <a:t> occurs 2 stages with </a:t>
            </a:r>
            <a:r>
              <a:rPr lang="en-US" dirty="0" err="1"/>
              <a:t>impt</a:t>
            </a:r>
            <a:r>
              <a:rPr lang="en-US" dirty="0"/>
              <a:t> intervening </a:t>
            </a:r>
            <a:r>
              <a:rPr lang="en-US" dirty="0" smtClean="0"/>
              <a:t>period</a:t>
            </a:r>
            <a:endParaRPr lang="en-US" dirty="0"/>
          </a:p>
          <a:p>
            <a:r>
              <a:rPr lang="en-US" dirty="0"/>
              <a:t>With primary energy failure, </a:t>
            </a:r>
            <a:r>
              <a:rPr lang="en-US" dirty="0" err="1"/>
              <a:t>conc</a:t>
            </a:r>
            <a:r>
              <a:rPr lang="en-US" dirty="0"/>
              <a:t> high energy P compounds </a:t>
            </a:r>
            <a:r>
              <a:rPr lang="en-US" dirty="0" smtClean="0"/>
              <a:t>fall</a:t>
            </a:r>
            <a:r>
              <a:rPr lang="en-US" baseline="0" dirty="0" smtClean="0"/>
              <a:t> </a:t>
            </a:r>
            <a:r>
              <a:rPr lang="en-US" dirty="0" smtClean="0"/>
              <a:t>and </a:t>
            </a:r>
            <a:r>
              <a:rPr lang="en-US" dirty="0"/>
              <a:t>process may recover OR evolve to perm </a:t>
            </a:r>
            <a:r>
              <a:rPr lang="en-US" dirty="0" err="1"/>
              <a:t>inj</a:t>
            </a:r>
            <a:endParaRPr lang="en-US" dirty="0"/>
          </a:p>
          <a:p>
            <a:r>
              <a:rPr lang="en-US" dirty="0"/>
              <a:t>The latent period is when the </a:t>
            </a:r>
            <a:r>
              <a:rPr lang="en-US" dirty="0" err="1"/>
              <a:t>inj</a:t>
            </a:r>
            <a:r>
              <a:rPr lang="en-US" dirty="0"/>
              <a:t> process may be modified</a:t>
            </a:r>
          </a:p>
          <a:p>
            <a:r>
              <a:rPr lang="en-US" dirty="0"/>
              <a:t>Once secondary energy fail has occurred, the </a:t>
            </a:r>
            <a:r>
              <a:rPr lang="en-US" dirty="0" err="1"/>
              <a:t>inj</a:t>
            </a:r>
            <a:r>
              <a:rPr lang="en-US" dirty="0"/>
              <a:t> is permanent</a:t>
            </a:r>
            <a:endParaRPr lang="en-US" baseline="0" dirty="0" smtClean="0"/>
          </a:p>
          <a:p>
            <a:endParaRPr lang="en-US" baseline="0" dirty="0" smtClean="0"/>
          </a:p>
          <a:p>
            <a:r>
              <a:rPr lang="en-US" baseline="0" dirty="0" smtClean="0"/>
              <a:t> </a:t>
            </a:r>
            <a:r>
              <a:rPr lang="en-US" dirty="0"/>
              <a:t>In sheep studies it was shown that HT is effective 1.5 </a:t>
            </a:r>
            <a:r>
              <a:rPr lang="en-US" dirty="0" err="1"/>
              <a:t>hrs</a:t>
            </a:r>
            <a:r>
              <a:rPr lang="en-US" dirty="0"/>
              <a:t> post ischemia, less effective after 5.5 </a:t>
            </a:r>
            <a:r>
              <a:rPr lang="en-US" dirty="0" err="1"/>
              <a:t>hrs</a:t>
            </a:r>
            <a:r>
              <a:rPr lang="en-US" dirty="0"/>
              <a:t> and not effective at 8.5 </a:t>
            </a:r>
            <a:r>
              <a:rPr lang="en-US" dirty="0" err="1"/>
              <a:t>hrs</a:t>
            </a:r>
            <a:r>
              <a:rPr lang="en-US" dirty="0"/>
              <a:t> in sheep.</a:t>
            </a:r>
          </a:p>
          <a:p>
            <a:r>
              <a:rPr lang="en-US" dirty="0"/>
              <a:t>Two animal studies have suggested benefit beyond 5.5 </a:t>
            </a:r>
            <a:r>
              <a:rPr lang="en-US" dirty="0" err="1"/>
              <a:t>hrs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E503E4-3089-B242-98D7-27B5E9220E57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6015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C5D6C15-4B4E-4D49-94DC-D50CE9EA26BB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29664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C5D6C15-4B4E-4D49-94DC-D50CE9EA26BB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7026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7 larger trials of hypothermia, differed in gestational age, mode</a:t>
            </a:r>
            <a:r>
              <a:rPr lang="en-US" baseline="0" dirty="0" smtClean="0"/>
              <a:t> of cooling, if cooling used in transport and site of temperature monitoring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C5D6C15-4B4E-4D49-94DC-D50CE9EA26BB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3675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C5D6C15-4B4E-4D49-94DC-D50CE9EA26BB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6238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This forest plot looks at the separate outcomes, death and the various disabilities and shows that most are sig reduced with HT with the exception of hearing deficits and epilepsy.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E503E4-3089-B242-98D7-27B5E9220E57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3014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aggregate safety data from all the trials shows that arrhythmias and thrombocytopenia are the only sig effects.  Neither are felt to be clinically significant or have been assoc bleeding </a:t>
            </a:r>
            <a:r>
              <a:rPr lang="en-US" dirty="0" err="1" smtClean="0"/>
              <a:t>complic</a:t>
            </a:r>
            <a:r>
              <a:rPr lang="en-US" dirty="0" smtClean="0"/>
              <a:t>. or IVH.</a:t>
            </a:r>
          </a:p>
          <a:p>
            <a:r>
              <a:rPr lang="en-US" dirty="0" smtClean="0"/>
              <a:t>A higher rate of PPHN with HT is concerning and some trials exclude infants with PPHN.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E503E4-3089-B242-98D7-27B5E9220E57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650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05083" y="4303427"/>
            <a:ext cx="6476507" cy="4965743"/>
          </a:xfrm>
        </p:spPr>
        <p:txBody>
          <a:bodyPr/>
          <a:lstStyle/>
          <a:p>
            <a:pPr>
              <a:defRPr/>
            </a:pPr>
            <a:endParaRPr lang="en-US" sz="1400" dirty="0"/>
          </a:p>
        </p:txBody>
      </p:sp>
      <p:sp>
        <p:nvSpPr>
          <p:cNvPr id="409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1pPr>
            <a:lvl2pPr marL="761672" indent="-292951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2pPr>
            <a:lvl3pPr marL="1171804" indent="-234361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3pPr>
            <a:lvl4pPr marL="1640525" indent="-234361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4pPr>
            <a:lvl5pPr marL="2109246" indent="-234361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</a:defRPr>
            </a:lvl5pPr>
            <a:lvl6pPr marL="2577968" indent="-23436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6pPr>
            <a:lvl7pPr marL="3046689" indent="-23436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7pPr>
            <a:lvl8pPr marL="3515411" indent="-23436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8pPr>
            <a:lvl9pPr marL="3984132" indent="-23436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</a:defRPr>
            </a:lvl9pPr>
          </a:lstStyle>
          <a:p>
            <a:pPr>
              <a:spcBef>
                <a:spcPct val="0"/>
              </a:spcBef>
            </a:pPr>
            <a:fld id="{13402682-77D1-D94A-8360-8631FADBD2AC}" type="slidenum">
              <a:rPr lang="en-US" altLang="en-US">
                <a:latin typeface="Arial" charset="0"/>
              </a:rPr>
              <a:pPr>
                <a:spcBef>
                  <a:spcPct val="0"/>
                </a:spcBef>
              </a:pPr>
              <a:t>71</a:t>
            </a:fld>
            <a:endParaRPr lang="en-US" alt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59815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There is some evidence of cell entry into CNS however no study suggests persistence</a:t>
            </a:r>
            <a:r>
              <a:rPr lang="en-US" baseline="0" dirty="0" smtClean="0"/>
              <a:t> of UCB cells in CNS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C5D6C15-4B4E-4D49-94DC-D50CE9EA26BB}" type="slidenum">
              <a:rPr lang="en-US" smtClean="0"/>
              <a:pPr>
                <a:defRPr/>
              </a:pPr>
              <a:t>77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86426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278FE-5ED1-44AC-AAE7-FE180B03651A}" type="datetimeFigureOut">
              <a:rPr lang="en-US" smtClean="0"/>
              <a:t>18-10-26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F8CCA-8BEC-4E67-BE8C-96D55B789D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442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278FE-5ED1-44AC-AAE7-FE180B03651A}" type="datetimeFigureOut">
              <a:rPr lang="en-US" smtClean="0"/>
              <a:t>18-10-26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F8CCA-8BEC-4E67-BE8C-96D55B789D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266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278FE-5ED1-44AC-AAE7-FE180B03651A}" type="datetimeFigureOut">
              <a:rPr lang="en-US" smtClean="0"/>
              <a:t>18-10-26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F8CCA-8BEC-4E67-BE8C-96D55B789D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7873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278FE-5ED1-44AC-AAE7-FE180B03651A}" type="datetimeFigureOut">
              <a:rPr lang="en-US" smtClean="0"/>
              <a:t>18-10-26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F8CCA-8BEC-4E67-BE8C-96D55B789D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8296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278FE-5ED1-44AC-AAE7-FE180B03651A}" type="datetimeFigureOut">
              <a:rPr lang="en-US" smtClean="0"/>
              <a:t>18-10-26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F8CCA-8BEC-4E67-BE8C-96D55B789D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5841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278FE-5ED1-44AC-AAE7-FE180B03651A}" type="datetimeFigureOut">
              <a:rPr lang="en-US" smtClean="0"/>
              <a:t>18-10-26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F8CCA-8BEC-4E67-BE8C-96D55B789D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46595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278FE-5ED1-44AC-AAE7-FE180B03651A}" type="datetimeFigureOut">
              <a:rPr lang="en-US" smtClean="0"/>
              <a:t>18-10-26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F8CCA-8BEC-4E67-BE8C-96D55B789D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4436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278FE-5ED1-44AC-AAE7-FE180B03651A}" type="datetimeFigureOut">
              <a:rPr lang="en-US" smtClean="0"/>
              <a:t>18-10-26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F8CCA-8BEC-4E67-BE8C-96D55B789D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8101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278FE-5ED1-44AC-AAE7-FE180B03651A}" type="datetimeFigureOut">
              <a:rPr lang="en-US" smtClean="0"/>
              <a:t>18-10-26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F8CCA-8BEC-4E67-BE8C-96D55B789D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279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278FE-5ED1-44AC-AAE7-FE180B03651A}" type="datetimeFigureOut">
              <a:rPr lang="en-US" smtClean="0"/>
              <a:t>18-10-26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F8CCA-8BEC-4E67-BE8C-96D55B789D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4142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278FE-5ED1-44AC-AAE7-FE180B03651A}" type="datetimeFigureOut">
              <a:rPr lang="en-US" smtClean="0"/>
              <a:t>18-10-26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F8CCA-8BEC-4E67-BE8C-96D55B789D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3682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E278FE-5ED1-44AC-AAE7-FE180B03651A}" type="datetimeFigureOut">
              <a:rPr lang="en-US" smtClean="0"/>
              <a:t>18-10-26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9F8CCA-8BEC-4E67-BE8C-96D55B789D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566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11.png"/><Relationship Id="rId7" Type="http://schemas.openxmlformats.org/officeDocument/2006/relationships/image" Target="../media/image1.jpeg"/><Relationship Id="rId8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.jpeg"/><Relationship Id="rId5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4" Type="http://schemas.openxmlformats.org/officeDocument/2006/relationships/image" Target="../media/image16.png"/><Relationship Id="rId5" Type="http://schemas.openxmlformats.org/officeDocument/2006/relationships/image" Target="../media/image11.png"/><Relationship Id="rId6" Type="http://schemas.openxmlformats.org/officeDocument/2006/relationships/image" Target="../media/image1.jpeg"/><Relationship Id="rId7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4" Type="http://schemas.openxmlformats.org/officeDocument/2006/relationships/image" Target="../media/image1.jpeg"/><Relationship Id="rId5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.jpeg"/><Relationship Id="rId5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.jpeg"/><Relationship Id="rId5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4" Type="http://schemas.microsoft.com/office/2007/relationships/hdphoto" Target="../media/hdphoto1.wdp"/><Relationship Id="rId5" Type="http://schemas.openxmlformats.org/officeDocument/2006/relationships/image" Target="../media/image20.jpeg"/><Relationship Id="rId6" Type="http://schemas.microsoft.com/office/2007/relationships/hdphoto" Target="../media/hdphoto2.wdp"/><Relationship Id="rId7" Type="http://schemas.openxmlformats.org/officeDocument/2006/relationships/image" Target="../media/image11.png"/><Relationship Id="rId8" Type="http://schemas.openxmlformats.org/officeDocument/2006/relationships/image" Target="../media/image21.png"/><Relationship Id="rId9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.jpeg"/><Relationship Id="rId5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4" Type="http://schemas.openxmlformats.org/officeDocument/2006/relationships/image" Target="../media/image11.png"/><Relationship Id="rId5" Type="http://schemas.openxmlformats.org/officeDocument/2006/relationships/image" Target="../media/image1.jpeg"/><Relationship Id="rId6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.jpeg"/><Relationship Id="rId5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4" Type="http://schemas.openxmlformats.org/officeDocument/2006/relationships/image" Target="../media/image11.png"/><Relationship Id="rId5" Type="http://schemas.openxmlformats.org/officeDocument/2006/relationships/image" Target="../media/image1.jpeg"/><Relationship Id="rId6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.jpeg"/><Relationship Id="rId5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jpeg"/><Relationship Id="rId5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.jpeg"/><Relationship Id="rId5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.jpeg"/><Relationship Id="rId5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4" Type="http://schemas.openxmlformats.org/officeDocument/2006/relationships/image" Target="../media/image11.png"/><Relationship Id="rId5" Type="http://schemas.openxmlformats.org/officeDocument/2006/relationships/image" Target="../media/image1.jpeg"/><Relationship Id="rId6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30.png"/><Relationship Id="rId5" Type="http://schemas.openxmlformats.org/officeDocument/2006/relationships/image" Target="../media/image31.png"/><Relationship Id="rId6" Type="http://schemas.openxmlformats.org/officeDocument/2006/relationships/image" Target="../media/image32.png"/><Relationship Id="rId7" Type="http://schemas.openxmlformats.org/officeDocument/2006/relationships/image" Target="../media/image33.png"/><Relationship Id="rId8" Type="http://schemas.openxmlformats.org/officeDocument/2006/relationships/image" Target="../media/image34.png"/><Relationship Id="rId9" Type="http://schemas.openxmlformats.org/officeDocument/2006/relationships/image" Target="../media/image35.png"/><Relationship Id="rId10" Type="http://schemas.openxmlformats.org/officeDocument/2006/relationships/image" Target="../media/image36.png"/><Relationship Id="rId11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4" Type="http://schemas.openxmlformats.org/officeDocument/2006/relationships/image" Target="../media/image41.jpeg"/><Relationship Id="rId5" Type="http://schemas.openxmlformats.org/officeDocument/2006/relationships/image" Target="../media/image11.png"/><Relationship Id="rId6" Type="http://schemas.openxmlformats.org/officeDocument/2006/relationships/image" Target="../media/image1.jpeg"/><Relationship Id="rId7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9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.jpeg"/><Relationship Id="rId5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jpeg"/><Relationship Id="rId5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Relationship Id="rId3" Type="http://schemas.openxmlformats.org/officeDocument/2006/relationships/image" Target="../media/image2.jpe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Relationship Id="rId3" Type="http://schemas.openxmlformats.org/officeDocument/2006/relationships/image" Target="../media/image2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.jpeg"/><Relationship Id="rId5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5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6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48.png"/><Relationship Id="rId5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6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4" Type="http://schemas.openxmlformats.org/officeDocument/2006/relationships/image" Target="../media/image52.png"/><Relationship Id="rId5" Type="http://schemas.openxmlformats.org/officeDocument/2006/relationships/image" Target="../media/image1.jpeg"/><Relationship Id="rId6" Type="http://schemas.openxmlformats.org/officeDocument/2006/relationships/image" Target="../media/image2.jpeg"/><Relationship Id="rId7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0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.jpeg"/><Relationship Id="rId5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0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3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4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3.png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5.png"/><Relationship Id="rId3" Type="http://schemas.openxmlformats.org/officeDocument/2006/relationships/image" Target="../media/image11.png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3" Type="http://schemas.openxmlformats.org/officeDocument/2006/relationships/image" Target="../media/image56.png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7.png"/><Relationship Id="rId3" Type="http://schemas.openxmlformats.org/officeDocument/2006/relationships/image" Target="../media/image11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4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3.png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0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.jpeg"/><Relationship Id="rId5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8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jpeg"/><Relationship Id="rId5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9.png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1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11.png"/><Relationship Id="rId5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1.png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3200400"/>
            <a:ext cx="8839200" cy="2079625"/>
          </a:xfrm>
        </p:spPr>
        <p:txBody>
          <a:bodyPr>
            <a:normAutofit fontScale="90000"/>
          </a:bodyPr>
          <a:lstStyle/>
          <a:p>
            <a:r>
              <a:rPr lang="pt-BR" b="1" dirty="0" smtClean="0"/>
              <a:t>Hipotermia terapêutica em recém nascidos com encefalopatia hipóxico-isquêmica</a:t>
            </a:r>
            <a:endParaRPr lang="en-US" dirty="0"/>
          </a:p>
        </p:txBody>
      </p:sp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228601" y="6324600"/>
            <a:ext cx="1905000" cy="368771"/>
            <a:chOff x="395536" y="5949280"/>
            <a:chExt cx="3960440" cy="685800"/>
          </a:xfrm>
        </p:grpSpPr>
        <p:pic>
          <p:nvPicPr>
            <p:cNvPr id="14" name="Picture 13" descr="Logo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14" descr="logo McGill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6" name="Subtitle 2"/>
          <p:cNvSpPr txBox="1">
            <a:spLocks/>
          </p:cNvSpPr>
          <p:nvPr/>
        </p:nvSpPr>
        <p:spPr>
          <a:xfrm>
            <a:off x="4147153" y="5715000"/>
            <a:ext cx="4953000" cy="1143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smtClean="0"/>
              <a:t>Guilherme Sant’Anna, MD, PhD, FRCPC</a:t>
            </a:r>
          </a:p>
          <a:p>
            <a:r>
              <a:rPr lang="en-US" sz="1600" smtClean="0"/>
              <a:t>Associate Professor of Pediatrics</a:t>
            </a:r>
          </a:p>
          <a:p>
            <a:r>
              <a:rPr lang="en-US" sz="1600" smtClean="0"/>
              <a:t>McGill University Health Center</a:t>
            </a:r>
            <a:endParaRPr lang="en-US" sz="1600" dirty="0"/>
          </a:p>
        </p:txBody>
      </p:sp>
      <p:grpSp>
        <p:nvGrpSpPr>
          <p:cNvPr id="17" name="Group 16"/>
          <p:cNvGrpSpPr/>
          <p:nvPr/>
        </p:nvGrpSpPr>
        <p:grpSpPr>
          <a:xfrm>
            <a:off x="91017" y="50894"/>
            <a:ext cx="8979714" cy="3073306"/>
            <a:chOff x="91017" y="50894"/>
            <a:chExt cx="8979714" cy="3073306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572000" y="50894"/>
              <a:ext cx="4495800" cy="3073306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239000" y="2576727"/>
              <a:ext cx="1831731" cy="547473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1017" y="76200"/>
              <a:ext cx="4404783" cy="304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</p:spTree>
    <p:extLst>
      <p:ext uri="{BB962C8B-B14F-4D97-AF65-F5344CB8AC3E}">
        <p14:creationId xmlns:p14="http://schemas.microsoft.com/office/powerpoint/2010/main" val="33567001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914400"/>
          </a:xfrm>
        </p:spPr>
        <p:txBody>
          <a:bodyPr>
            <a:normAutofit/>
          </a:bodyPr>
          <a:lstStyle/>
          <a:p>
            <a:r>
              <a:rPr lang="pt-BR" b="1" dirty="0" smtClean="0"/>
              <a:t>Declaração</a:t>
            </a:r>
            <a:endParaRPr lang="pt-BR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066800"/>
            <a:ext cx="8458200" cy="1905000"/>
          </a:xfrm>
        </p:spPr>
        <p:txBody>
          <a:bodyPr/>
          <a:lstStyle/>
          <a:p>
            <a:pPr marL="0" indent="0" algn="ctr">
              <a:buNone/>
            </a:pPr>
            <a:r>
              <a:rPr lang="pt-BR" dirty="0" smtClean="0">
                <a:latin typeface="Arial" charset="0"/>
              </a:rPr>
              <a:t>Nenhuma relação financeira ou de qualquer outra natureza a declarar </a:t>
            </a:r>
          </a:p>
          <a:p>
            <a:pPr marL="0" indent="0" algn="ctr">
              <a:buNone/>
            </a:pPr>
            <a:r>
              <a:rPr lang="pt-BR" dirty="0" smtClean="0">
                <a:latin typeface="Arial" charset="0"/>
              </a:rPr>
              <a:t>e nenhum conflito de interesse a resolver</a:t>
            </a:r>
            <a:endParaRPr lang="pt-BR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6600" y="6315105"/>
            <a:ext cx="2832100" cy="542895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0" y="3124200"/>
            <a:ext cx="9144000" cy="2590800"/>
            <a:chOff x="0" y="0"/>
            <a:chExt cx="9144000" cy="2895600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9144000" cy="2895600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312269" y="2348127"/>
              <a:ext cx="1831731" cy="54747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679384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01163"/>
            <a:ext cx="5421922" cy="126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950" y="6552467"/>
            <a:ext cx="2686050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/>
          <p:cNvGrpSpPr/>
          <p:nvPr/>
        </p:nvGrpSpPr>
        <p:grpSpPr>
          <a:xfrm>
            <a:off x="293078" y="1524000"/>
            <a:ext cx="8496300" cy="4170206"/>
            <a:chOff x="293078" y="1524000"/>
            <a:chExt cx="8496300" cy="4170206"/>
          </a:xfrm>
        </p:grpSpPr>
        <p:pic>
          <p:nvPicPr>
            <p:cNvPr id="12292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3078" y="1524000"/>
              <a:ext cx="8496300" cy="26717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94" name="Picture 6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8201" y="4252973"/>
              <a:ext cx="7467600" cy="1441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Rectangle 4"/>
          <p:cNvSpPr/>
          <p:nvPr/>
        </p:nvSpPr>
        <p:spPr>
          <a:xfrm>
            <a:off x="3048000" y="2595592"/>
            <a:ext cx="304800" cy="32004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76200" y="6248400"/>
            <a:ext cx="2438399" cy="533400"/>
            <a:chOff x="395536" y="5949280"/>
            <a:chExt cx="3960440" cy="685800"/>
          </a:xfrm>
        </p:grpSpPr>
        <p:pic>
          <p:nvPicPr>
            <p:cNvPr id="10" name="Picture 5" descr="Logo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" name="Picture 6" descr="logo McGill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TextBox 1"/>
          <p:cNvSpPr txBox="1"/>
          <p:nvPr/>
        </p:nvSpPr>
        <p:spPr>
          <a:xfrm>
            <a:off x="84667" y="1143000"/>
            <a:ext cx="6896824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 err="1" smtClean="0"/>
              <a:t>Ônus</a:t>
            </a:r>
            <a:r>
              <a:rPr lang="en-US" dirty="0" smtClean="0"/>
              <a:t> Global das </a:t>
            </a:r>
            <a:r>
              <a:rPr lang="en-US" dirty="0" err="1" smtClean="0"/>
              <a:t>Doenças</a:t>
            </a:r>
            <a:r>
              <a:rPr lang="en-US" dirty="0" smtClean="0"/>
              <a:t> entre 1990 e 2013 – </a:t>
            </a:r>
            <a:r>
              <a:rPr lang="en-US" dirty="0" err="1" smtClean="0"/>
              <a:t>Colaboração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Pediatria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44312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18" y="1329726"/>
            <a:ext cx="8915400" cy="2404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024" y="3910145"/>
            <a:ext cx="8848725" cy="2593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92" y="23446"/>
            <a:ext cx="5141744" cy="1195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066800" y="3200400"/>
            <a:ext cx="5334000" cy="3048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066800" y="5715000"/>
            <a:ext cx="2286000" cy="3048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4117730" y="5486400"/>
            <a:ext cx="2286000" cy="3048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>
            <a:stCxn id="8" idx="3"/>
            <a:endCxn id="9" idx="1"/>
          </p:cNvCxnSpPr>
          <p:nvPr/>
        </p:nvCxnSpPr>
        <p:spPr>
          <a:xfrm flipV="1">
            <a:off x="3352800" y="5638800"/>
            <a:ext cx="764930" cy="2286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950" y="6572250"/>
            <a:ext cx="2686050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0" y="990600"/>
            <a:ext cx="6896824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 err="1" smtClean="0"/>
              <a:t>Ônus</a:t>
            </a:r>
            <a:r>
              <a:rPr lang="en-US" dirty="0" smtClean="0"/>
              <a:t> Global das </a:t>
            </a:r>
            <a:r>
              <a:rPr lang="en-US" dirty="0" err="1" smtClean="0"/>
              <a:t>Doenças</a:t>
            </a:r>
            <a:r>
              <a:rPr lang="en-US" dirty="0" smtClean="0"/>
              <a:t> entre 1990 e 2013 – </a:t>
            </a:r>
            <a:r>
              <a:rPr lang="en-US" dirty="0" err="1" smtClean="0"/>
              <a:t>Colaboração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Pediatria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81933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 idx="4294967295"/>
          </p:nvPr>
        </p:nvSpPr>
        <p:spPr>
          <a:xfrm>
            <a:off x="158824" y="152400"/>
            <a:ext cx="7994576" cy="865187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Ctr="0"/>
          <a:lstStyle/>
          <a:p>
            <a:pPr eaLnBrk="1" hangingPunct="1">
              <a:defRPr/>
            </a:pPr>
            <a:r>
              <a:rPr lang="pt-BR" dirty="0" smtClean="0"/>
              <a:t>Encefalopatia Neonatal</a:t>
            </a:r>
            <a:endParaRPr lang="en-CA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04800" y="1371600"/>
            <a:ext cx="8534400" cy="4525963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pt-BR" sz="3000" dirty="0" smtClean="0">
                <a:latin typeface="Tahoma" pitchFamily="34" charset="0"/>
              </a:rPr>
              <a:t>É uma resposta cerebral não específica à uma varidade de insultos</a:t>
            </a:r>
          </a:p>
          <a:p>
            <a:pPr eaLnBrk="1" hangingPunct="1">
              <a:lnSpc>
                <a:spcPct val="80000"/>
              </a:lnSpc>
              <a:defRPr/>
            </a:pPr>
            <a:endParaRPr lang="pt-BR" sz="3000" dirty="0" smtClean="0">
              <a:latin typeface="Tahoma" pitchFamily="34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pt-BR" sz="3000" dirty="0" smtClean="0">
                <a:latin typeface="Tahoma" pitchFamily="34" charset="0"/>
              </a:rPr>
              <a:t>A encefalopatia hipóxico isquêmica (EHI), ou secundária a asfixia, representa cerca de 30-50% dos casos de encefalopatia neonatal</a:t>
            </a:r>
          </a:p>
          <a:p>
            <a:pPr eaLnBrk="1" hangingPunct="1">
              <a:lnSpc>
                <a:spcPct val="80000"/>
              </a:lnSpc>
              <a:defRPr/>
            </a:pPr>
            <a:endParaRPr lang="pt-BR" sz="3000" dirty="0" smtClean="0">
              <a:latin typeface="Tahoma" pitchFamily="34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pt-BR" sz="3000" dirty="0" smtClean="0">
                <a:latin typeface="Tahoma" pitchFamily="34" charset="0"/>
              </a:rPr>
              <a:t>Outras causas são: acidente vascular cerebral, infecção, inflamação, malformações cerebrais,</a:t>
            </a:r>
            <a:r>
              <a:rPr lang="en-CA" sz="3000" dirty="0" smtClean="0">
                <a:latin typeface="Tahoma" pitchFamily="34" charset="0"/>
              </a:rPr>
              <a:t> </a:t>
            </a:r>
            <a:r>
              <a:rPr lang="en-CA" sz="3000" dirty="0" err="1" smtClean="0">
                <a:latin typeface="Tahoma" pitchFamily="34" charset="0"/>
              </a:rPr>
              <a:t>doenças</a:t>
            </a:r>
            <a:r>
              <a:rPr lang="en-CA" sz="3000" dirty="0" smtClean="0">
                <a:latin typeface="Tahoma" pitchFamily="34" charset="0"/>
              </a:rPr>
              <a:t> </a:t>
            </a:r>
            <a:r>
              <a:rPr lang="en-CA" sz="3000" dirty="0" err="1" smtClean="0">
                <a:latin typeface="Tahoma" pitchFamily="34" charset="0"/>
              </a:rPr>
              <a:t>genéticas</a:t>
            </a:r>
            <a:r>
              <a:rPr lang="en-CA" sz="3000" dirty="0" smtClean="0">
                <a:latin typeface="Tahoma" pitchFamily="34" charset="0"/>
              </a:rPr>
              <a:t>, </a:t>
            </a:r>
            <a:r>
              <a:rPr lang="en-CA" sz="3000" dirty="0" err="1" smtClean="0">
                <a:latin typeface="Tahoma" pitchFamily="34" charset="0"/>
              </a:rPr>
              <a:t>problemas</a:t>
            </a:r>
            <a:r>
              <a:rPr lang="en-CA" sz="3000" dirty="0" smtClean="0">
                <a:latin typeface="Tahoma" pitchFamily="34" charset="0"/>
              </a:rPr>
              <a:t> </a:t>
            </a:r>
            <a:r>
              <a:rPr lang="en-CA" sz="3000" dirty="0" err="1" smtClean="0">
                <a:latin typeface="Tahoma" pitchFamily="34" charset="0"/>
              </a:rPr>
              <a:t>metabólicos</a:t>
            </a:r>
            <a:r>
              <a:rPr lang="en-CA" sz="3000" dirty="0" smtClean="0">
                <a:latin typeface="Tahoma" pitchFamily="34" charset="0"/>
              </a:rPr>
              <a:t>, trauma, </a:t>
            </a:r>
            <a:r>
              <a:rPr lang="en-CA" sz="3000" dirty="0" err="1" smtClean="0">
                <a:latin typeface="Tahoma" pitchFamily="34" charset="0"/>
              </a:rPr>
              <a:t>etc</a:t>
            </a:r>
            <a:r>
              <a:rPr lang="en-CA" sz="3000" dirty="0" smtClean="0">
                <a:latin typeface="Tahoma" pitchFamily="34" charset="0"/>
              </a:rPr>
              <a:t> ...</a:t>
            </a:r>
            <a:endParaRPr lang="pt-BR" sz="3000" dirty="0" smtClean="0">
              <a:latin typeface="Tahoma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Group 8"/>
          <p:cNvGrpSpPr>
            <a:grpSpLocks/>
          </p:cNvGrpSpPr>
          <p:nvPr/>
        </p:nvGrpSpPr>
        <p:grpSpPr bwMode="auto">
          <a:xfrm>
            <a:off x="76200" y="6248400"/>
            <a:ext cx="2438399" cy="533400"/>
            <a:chOff x="395536" y="5949280"/>
            <a:chExt cx="3960440" cy="685800"/>
          </a:xfrm>
        </p:grpSpPr>
        <p:pic>
          <p:nvPicPr>
            <p:cNvPr id="11" name="Picture 5" descr="Logo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" name="Picture 6" descr="logo McGill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26893693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4500" y="50631"/>
            <a:ext cx="7658100" cy="863769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pt-BR" dirty="0" smtClean="0"/>
              <a:t>Asfixia perinatal</a:t>
            </a:r>
            <a:endParaRPr lang="en-CA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5441" y="1196752"/>
            <a:ext cx="8229600" cy="4022725"/>
          </a:xfrm>
        </p:spPr>
        <p:txBody>
          <a:bodyPr>
            <a:normAutofit/>
          </a:bodyPr>
          <a:lstStyle/>
          <a:p>
            <a:r>
              <a:rPr lang="pt-BR" sz="2400" dirty="0" smtClean="0"/>
              <a:t>Para cada 1000 RNs vivos </a:t>
            </a:r>
            <a:r>
              <a:rPr lang="pt-BR" sz="2400" dirty="0" smtClean="0">
                <a:sym typeface="Wingdings" panose="05000000000000000000" pitchFamily="2" charset="2"/>
              </a:rPr>
              <a:t> 1 a 8 sofrem de asfixia perinatal </a:t>
            </a:r>
          </a:p>
          <a:p>
            <a:r>
              <a:rPr lang="pt-BR" sz="2400" dirty="0" smtClean="0"/>
              <a:t>0.7 a 1.2 milhões de crianças/ano afetadas em todo mundo. Grande número de cças sobrevive com sequelas</a:t>
            </a:r>
            <a:endParaRPr lang="en-CA" sz="2400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D666D7-F3B4-4329-921F-83A947FBD38F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3084" y="2743200"/>
            <a:ext cx="6705171" cy="3234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31100" y="3106580"/>
            <a:ext cx="1143000" cy="2411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8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64388" y="2132856"/>
            <a:ext cx="18764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Group 8"/>
          <p:cNvGrpSpPr>
            <a:grpSpLocks/>
          </p:cNvGrpSpPr>
          <p:nvPr/>
        </p:nvGrpSpPr>
        <p:grpSpPr bwMode="auto">
          <a:xfrm>
            <a:off x="76200" y="6248400"/>
            <a:ext cx="2438399" cy="533400"/>
            <a:chOff x="395536" y="5949280"/>
            <a:chExt cx="3960440" cy="685800"/>
          </a:xfrm>
        </p:grpSpPr>
        <p:pic>
          <p:nvPicPr>
            <p:cNvPr id="14" name="Picture 5" descr="Logo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6" descr="logo McGill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10731679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78491"/>
            <a:ext cx="8229600" cy="835909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 err="1" smtClean="0"/>
              <a:t>Asfixia</a:t>
            </a:r>
            <a:r>
              <a:rPr lang="en-US" dirty="0" smtClean="0"/>
              <a:t> Perinatal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Group 9"/>
          <p:cNvGrpSpPr/>
          <p:nvPr/>
        </p:nvGrpSpPr>
        <p:grpSpPr>
          <a:xfrm>
            <a:off x="381000" y="1143000"/>
            <a:ext cx="8382000" cy="4876444"/>
            <a:chOff x="381000" y="1594022"/>
            <a:chExt cx="8382000" cy="4876444"/>
          </a:xfrm>
        </p:grpSpPr>
        <p:pic>
          <p:nvPicPr>
            <p:cNvPr id="10242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1000" y="1594022"/>
              <a:ext cx="8382000" cy="4876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6" name="Group 5"/>
            <p:cNvGrpSpPr/>
            <p:nvPr/>
          </p:nvGrpSpPr>
          <p:grpSpPr>
            <a:xfrm>
              <a:off x="990600" y="2819400"/>
              <a:ext cx="6934200" cy="2057400"/>
              <a:chOff x="990600" y="2819400"/>
              <a:chExt cx="6934200" cy="2057400"/>
            </a:xfrm>
          </p:grpSpPr>
          <p:sp>
            <p:nvSpPr>
              <p:cNvPr id="3" name="Rectangle 2"/>
              <p:cNvSpPr/>
              <p:nvPr/>
            </p:nvSpPr>
            <p:spPr>
              <a:xfrm>
                <a:off x="6781800" y="2819400"/>
                <a:ext cx="1143000" cy="68580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err="1" smtClean="0"/>
                  <a:t>Infecções</a:t>
                </a:r>
                <a:endParaRPr lang="en-US" dirty="0" smtClean="0"/>
              </a:p>
              <a:p>
                <a:pPr algn="ctr"/>
                <a:r>
                  <a:rPr lang="en-US" dirty="0" smtClean="0"/>
                  <a:t>29%</a:t>
                </a:r>
                <a:endParaRPr lang="en-US" dirty="0"/>
              </a:p>
            </p:txBody>
          </p:sp>
          <p:sp>
            <p:nvSpPr>
              <p:cNvPr id="5" name="Oval 4"/>
              <p:cNvSpPr/>
              <p:nvPr/>
            </p:nvSpPr>
            <p:spPr>
              <a:xfrm>
                <a:off x="990600" y="3733800"/>
                <a:ext cx="1447800" cy="1143000"/>
              </a:xfrm>
              <a:prstGeom prst="ellipse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2" name="Group 8"/>
          <p:cNvGrpSpPr>
            <a:grpSpLocks/>
          </p:cNvGrpSpPr>
          <p:nvPr/>
        </p:nvGrpSpPr>
        <p:grpSpPr bwMode="auto">
          <a:xfrm>
            <a:off x="76200" y="6248400"/>
            <a:ext cx="2438399" cy="533400"/>
            <a:chOff x="395536" y="5949280"/>
            <a:chExt cx="3960440" cy="685800"/>
          </a:xfrm>
        </p:grpSpPr>
        <p:pic>
          <p:nvPicPr>
            <p:cNvPr id="13" name="Picture 5" descr="Logo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" name="Picture 6" descr="logo McGill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21704003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9100" y="1222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Asfixia</a:t>
            </a:r>
            <a:r>
              <a:rPr lang="en-US" dirty="0" smtClean="0"/>
              <a:t> Perinatal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" y="990601"/>
            <a:ext cx="8229600" cy="4648200"/>
          </a:xfrm>
        </p:spPr>
        <p:txBody>
          <a:bodyPr>
            <a:noAutofit/>
          </a:bodyPr>
          <a:lstStyle/>
          <a:p>
            <a:r>
              <a:rPr lang="en-US" sz="2000" dirty="0" err="1" smtClean="0"/>
              <a:t>Diagnóstico</a:t>
            </a:r>
            <a:r>
              <a:rPr lang="en-US" sz="2000" dirty="0" smtClean="0"/>
              <a:t> </a:t>
            </a:r>
            <a:r>
              <a:rPr lang="en-US" sz="2000" dirty="0" err="1" smtClean="0"/>
              <a:t>é</a:t>
            </a:r>
            <a:r>
              <a:rPr lang="en-US" sz="2000" dirty="0" smtClean="0"/>
              <a:t> um </a:t>
            </a:r>
            <a:r>
              <a:rPr lang="en-US" sz="2000" dirty="0" err="1" smtClean="0"/>
              <a:t>desafio</a:t>
            </a:r>
            <a:r>
              <a:rPr lang="en-US" sz="2000" dirty="0" smtClean="0"/>
              <a:t> ! </a:t>
            </a:r>
          </a:p>
          <a:p>
            <a:r>
              <a:rPr lang="en-US" sz="2000" dirty="0" err="1" smtClean="0"/>
              <a:t>Todos</a:t>
            </a:r>
            <a:r>
              <a:rPr lang="en-US" sz="2000" dirty="0" smtClean="0"/>
              <a:t> </a:t>
            </a:r>
            <a:r>
              <a:rPr lang="en-US" sz="2000" dirty="0" err="1" smtClean="0"/>
              <a:t>marcadores</a:t>
            </a:r>
            <a:r>
              <a:rPr lang="en-US" sz="2000" dirty="0" smtClean="0"/>
              <a:t> tem </a:t>
            </a:r>
            <a:r>
              <a:rPr lang="en-US" sz="2000" dirty="0" err="1" smtClean="0"/>
              <a:t>especificidade</a:t>
            </a:r>
            <a:r>
              <a:rPr lang="en-US" sz="2000" dirty="0" smtClean="0"/>
              <a:t> e </a:t>
            </a:r>
            <a:r>
              <a:rPr lang="en-US" sz="2000" dirty="0" err="1" smtClean="0"/>
              <a:t>sensitividade</a:t>
            </a:r>
            <a:r>
              <a:rPr lang="en-US" sz="2000" dirty="0" smtClean="0"/>
              <a:t> </a:t>
            </a:r>
            <a:r>
              <a:rPr lang="en-US" sz="2000" dirty="0" err="1" smtClean="0"/>
              <a:t>baixas</a:t>
            </a:r>
            <a:endParaRPr lang="en-US" sz="2000" dirty="0" smtClean="0"/>
          </a:p>
          <a:p>
            <a:endParaRPr lang="en-US" sz="2000" dirty="0"/>
          </a:p>
          <a:p>
            <a:r>
              <a:rPr lang="en-US" sz="2000" dirty="0" err="1" smtClean="0"/>
              <a:t>Marcadores</a:t>
            </a:r>
            <a:r>
              <a:rPr lang="en-US" sz="2000" dirty="0" smtClean="0"/>
              <a:t> </a:t>
            </a:r>
            <a:r>
              <a:rPr lang="en-US" sz="2000" dirty="0" err="1" smtClean="0"/>
              <a:t>comumente</a:t>
            </a:r>
            <a:r>
              <a:rPr lang="en-US" sz="2000" dirty="0" smtClean="0"/>
              <a:t> </a:t>
            </a:r>
            <a:r>
              <a:rPr lang="en-US" sz="2000" dirty="0" err="1" smtClean="0"/>
              <a:t>usados</a:t>
            </a:r>
            <a:r>
              <a:rPr lang="en-US" sz="2000" dirty="0" smtClean="0"/>
              <a:t>:</a:t>
            </a:r>
            <a:endParaRPr lang="en-US" sz="2000" dirty="0"/>
          </a:p>
          <a:p>
            <a:pPr marL="914400" lvl="1" indent="-457200">
              <a:buFont typeface="+mj-lt"/>
              <a:buAutoNum type="arabicPeriod"/>
            </a:pPr>
            <a:r>
              <a:rPr lang="en-US" sz="2000" dirty="0" err="1" smtClean="0"/>
              <a:t>Gasometria</a:t>
            </a:r>
            <a:r>
              <a:rPr lang="en-US" sz="2000" dirty="0" smtClean="0"/>
              <a:t> do </a:t>
            </a:r>
            <a:r>
              <a:rPr lang="en-US" sz="2000" dirty="0" err="1" smtClean="0"/>
              <a:t>cordão</a:t>
            </a:r>
            <a:r>
              <a:rPr lang="en-US" sz="2000" dirty="0" smtClean="0"/>
              <a:t> umbilical </a:t>
            </a:r>
            <a:r>
              <a:rPr lang="en-US" sz="2000" dirty="0" smtClean="0">
                <a:sym typeface="Wingdings" panose="05000000000000000000" pitchFamily="2" charset="2"/>
              </a:rPr>
              <a:t> </a:t>
            </a:r>
            <a:r>
              <a:rPr lang="en-US" sz="2000" dirty="0" smtClean="0"/>
              <a:t>pH </a:t>
            </a:r>
            <a:r>
              <a:rPr lang="en-US" sz="2000" dirty="0"/>
              <a:t>&lt; </a:t>
            </a:r>
            <a:r>
              <a:rPr lang="en-US" sz="2000" dirty="0" smtClean="0"/>
              <a:t>7.0 </a:t>
            </a:r>
            <a:r>
              <a:rPr lang="en-US" sz="2000" dirty="0"/>
              <a:t>or </a:t>
            </a:r>
            <a:r>
              <a:rPr lang="en-US" sz="2000" dirty="0" smtClean="0"/>
              <a:t>deficit de base </a:t>
            </a:r>
            <a:r>
              <a:rPr lang="en-US" sz="2000" dirty="0"/>
              <a:t>&gt; 12 </a:t>
            </a:r>
            <a:r>
              <a:rPr lang="en-US" sz="2000" dirty="0" err="1" smtClean="0"/>
              <a:t>mmol</a:t>
            </a:r>
            <a:r>
              <a:rPr lang="en-US" sz="2000" dirty="0" smtClean="0"/>
              <a:t>/L</a:t>
            </a:r>
            <a:endParaRPr lang="en-US" sz="2000" dirty="0"/>
          </a:p>
          <a:p>
            <a:pPr marL="914400" lvl="1" indent="-457200">
              <a:buFont typeface="+mj-lt"/>
              <a:buAutoNum type="arabicPeriod"/>
            </a:pPr>
            <a:r>
              <a:rPr lang="en-US" sz="2000" dirty="0" smtClean="0"/>
              <a:t>Apgar de 10 min &lt;5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sz="2000" dirty="0" err="1" smtClean="0"/>
              <a:t>Sinais</a:t>
            </a:r>
            <a:r>
              <a:rPr lang="en-US" sz="2000" dirty="0" smtClean="0"/>
              <a:t> </a:t>
            </a:r>
            <a:r>
              <a:rPr lang="en-US" sz="2000" dirty="0" err="1" smtClean="0"/>
              <a:t>clássicos</a:t>
            </a:r>
            <a:r>
              <a:rPr lang="en-US" sz="2000" dirty="0" smtClean="0"/>
              <a:t> de stress fetal, </a:t>
            </a:r>
            <a:r>
              <a:rPr lang="en-US" sz="2000" dirty="0" err="1" smtClean="0"/>
              <a:t>incluindo</a:t>
            </a:r>
            <a:r>
              <a:rPr lang="en-US" sz="2000" dirty="0" smtClean="0"/>
              <a:t> </a:t>
            </a:r>
            <a:r>
              <a:rPr lang="en-US" sz="2000" dirty="0" err="1" smtClean="0"/>
              <a:t>presença</a:t>
            </a:r>
            <a:r>
              <a:rPr lang="en-US" sz="2000" dirty="0" smtClean="0"/>
              <a:t> de </a:t>
            </a:r>
            <a:r>
              <a:rPr lang="en-US" sz="2000" dirty="0" err="1" smtClean="0"/>
              <a:t>mecônio</a:t>
            </a:r>
            <a:r>
              <a:rPr lang="en-US" sz="2000" dirty="0" smtClean="0"/>
              <a:t> e </a:t>
            </a:r>
            <a:r>
              <a:rPr lang="en-US" sz="2000" dirty="0" err="1" smtClean="0"/>
              <a:t>demora</a:t>
            </a:r>
            <a:r>
              <a:rPr lang="en-US" sz="2000" dirty="0" smtClean="0"/>
              <a:t> </a:t>
            </a:r>
            <a:r>
              <a:rPr lang="en-US" sz="2000" dirty="0" err="1" smtClean="0"/>
              <a:t>em</a:t>
            </a:r>
            <a:r>
              <a:rPr lang="en-US" sz="2000" dirty="0" smtClean="0"/>
              <a:t> </a:t>
            </a:r>
            <a:r>
              <a:rPr lang="en-US" sz="2000" dirty="0" err="1" smtClean="0"/>
              <a:t>iniciar</a:t>
            </a:r>
            <a:r>
              <a:rPr lang="en-US" sz="2000" dirty="0" smtClean="0"/>
              <a:t> </a:t>
            </a:r>
            <a:r>
              <a:rPr lang="en-US" sz="2000" dirty="0" err="1" smtClean="0"/>
              <a:t>respiração</a:t>
            </a:r>
            <a:r>
              <a:rPr lang="en-US" sz="2000" dirty="0" smtClean="0"/>
              <a:t> </a:t>
            </a:r>
            <a:r>
              <a:rPr lang="en-US" sz="2000" dirty="0" err="1" smtClean="0"/>
              <a:t>espontânea</a:t>
            </a:r>
            <a:r>
              <a:rPr lang="en-US" sz="2000" dirty="0" smtClean="0"/>
              <a:t> </a:t>
            </a:r>
          </a:p>
          <a:p>
            <a:pPr lvl="1"/>
            <a:endParaRPr lang="en-US" sz="2000" dirty="0" smtClean="0"/>
          </a:p>
          <a:p>
            <a:pPr lvl="1"/>
            <a:endParaRPr lang="en-US" sz="2000" dirty="0" smtClean="0"/>
          </a:p>
        </p:txBody>
      </p:sp>
      <p:cxnSp>
        <p:nvCxnSpPr>
          <p:cNvPr id="4" name="Straight Connector 3"/>
          <p:cNvCxnSpPr/>
          <p:nvPr/>
        </p:nvCxnSpPr>
        <p:spPr>
          <a:xfrm>
            <a:off x="914400" y="762000"/>
            <a:ext cx="7239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1"/>
          <p:cNvSpPr txBox="1">
            <a:spLocks/>
          </p:cNvSpPr>
          <p:nvPr/>
        </p:nvSpPr>
        <p:spPr>
          <a:xfrm>
            <a:off x="342900" y="4267200"/>
            <a:ext cx="8382000" cy="1828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err="1" smtClean="0">
                <a:solidFill>
                  <a:srgbClr val="FFFF00"/>
                </a:solidFill>
              </a:rPr>
              <a:t>Presença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>
                <a:solidFill>
                  <a:srgbClr val="FFFF00"/>
                </a:solidFill>
              </a:rPr>
              <a:t>de </a:t>
            </a:r>
            <a:r>
              <a:rPr lang="en-US" dirty="0" err="1" smtClean="0">
                <a:solidFill>
                  <a:srgbClr val="FFFF00"/>
                </a:solidFill>
              </a:rPr>
              <a:t>Encefalopatia</a:t>
            </a:r>
            <a:r>
              <a:rPr lang="en-US" dirty="0" smtClean="0">
                <a:solidFill>
                  <a:srgbClr val="FFFF00"/>
                </a:solidFill>
              </a:rPr>
              <a:t> Neonatal</a:t>
            </a:r>
            <a:endParaRPr lang="en-US" dirty="0">
              <a:solidFill>
                <a:srgbClr val="FFFF0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oup 8"/>
          <p:cNvGrpSpPr>
            <a:grpSpLocks/>
          </p:cNvGrpSpPr>
          <p:nvPr/>
        </p:nvGrpSpPr>
        <p:grpSpPr bwMode="auto">
          <a:xfrm>
            <a:off x="76200" y="6248400"/>
            <a:ext cx="2362199" cy="533400"/>
            <a:chOff x="395536" y="5949280"/>
            <a:chExt cx="3960440" cy="685800"/>
          </a:xfrm>
        </p:grpSpPr>
        <p:pic>
          <p:nvPicPr>
            <p:cNvPr id="8" name="Picture 5" descr="Logo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6" descr="logo McGill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34635718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76200"/>
            <a:ext cx="8077200" cy="11430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2800" dirty="0" err="1" smtClean="0"/>
              <a:t>Risco</a:t>
            </a:r>
            <a:r>
              <a:rPr lang="en-US" sz="2800" dirty="0" smtClean="0"/>
              <a:t> </a:t>
            </a:r>
            <a:r>
              <a:rPr lang="en-US" sz="2800" dirty="0" err="1" smtClean="0"/>
              <a:t>relativo</a:t>
            </a:r>
            <a:r>
              <a:rPr lang="en-US" sz="2800" dirty="0" smtClean="0"/>
              <a:t> de </a:t>
            </a:r>
            <a:r>
              <a:rPr lang="en-US" sz="2800" dirty="0" err="1" smtClean="0"/>
              <a:t>óbito</a:t>
            </a:r>
            <a:r>
              <a:rPr lang="en-US" sz="2800" dirty="0" smtClean="0"/>
              <a:t> neonatal </a:t>
            </a:r>
            <a:r>
              <a:rPr lang="en-US" sz="2800" dirty="0" err="1" smtClean="0"/>
              <a:t>em</a:t>
            </a:r>
            <a:r>
              <a:rPr lang="en-US" sz="2800" dirty="0" smtClean="0"/>
              <a:t> RN a </a:t>
            </a:r>
            <a:r>
              <a:rPr lang="en-US" sz="2800" dirty="0" err="1" smtClean="0"/>
              <a:t>termo</a:t>
            </a:r>
            <a:r>
              <a:rPr lang="en-US" sz="2800" dirty="0" smtClean="0"/>
              <a:t> com </a:t>
            </a:r>
            <a:r>
              <a:rPr lang="en-US" sz="2800" dirty="0" err="1" smtClean="0"/>
              <a:t>baixo</a:t>
            </a:r>
            <a:r>
              <a:rPr lang="en-US" sz="2800" dirty="0" smtClean="0"/>
              <a:t> score de Apgar e/</a:t>
            </a:r>
            <a:r>
              <a:rPr lang="en-US" sz="2800" dirty="0" err="1" smtClean="0"/>
              <a:t>ou</a:t>
            </a:r>
            <a:r>
              <a:rPr lang="en-US" sz="2800" dirty="0" smtClean="0"/>
              <a:t> acidemia do </a:t>
            </a:r>
            <a:r>
              <a:rPr lang="en-US" sz="2800" dirty="0" err="1" smtClean="0"/>
              <a:t>cordão</a:t>
            </a:r>
            <a:endParaRPr lang="en-US" sz="28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620664"/>
            <a:ext cx="7086600" cy="4770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474368" y="6400800"/>
            <a:ext cx="365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/>
              <a:t>Casey, 2001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8"/>
          <p:cNvGrpSpPr>
            <a:grpSpLocks/>
          </p:cNvGrpSpPr>
          <p:nvPr/>
        </p:nvGrpSpPr>
        <p:grpSpPr bwMode="auto">
          <a:xfrm>
            <a:off x="76200" y="6248400"/>
            <a:ext cx="2362199" cy="533400"/>
            <a:chOff x="395536" y="5949280"/>
            <a:chExt cx="3960440" cy="685800"/>
          </a:xfrm>
        </p:grpSpPr>
        <p:pic>
          <p:nvPicPr>
            <p:cNvPr id="7" name="Picture 6" descr="Logo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7" descr="logo McGill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16941982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65274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Deficit de Base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en-US" dirty="0" err="1" smtClean="0"/>
              <a:t>Encefalopatia</a:t>
            </a:r>
            <a:r>
              <a:rPr lang="en-US" dirty="0" smtClean="0"/>
              <a:t> neonatal: </a:t>
            </a:r>
            <a:r>
              <a:rPr lang="en-US" dirty="0" smtClean="0">
                <a:solidFill>
                  <a:srgbClr val="7030A0"/>
                </a:solidFill>
              </a:rPr>
              <a:t>(</a:t>
            </a:r>
            <a:r>
              <a:rPr lang="en-US" dirty="0">
                <a:solidFill>
                  <a:srgbClr val="7030A0"/>
                </a:solidFill>
              </a:rPr>
              <a:t>American College of Obstetricians and Gynecologists, 2012</a:t>
            </a:r>
            <a:r>
              <a:rPr lang="en-US" dirty="0" smtClean="0">
                <a:solidFill>
                  <a:srgbClr val="7030A0"/>
                </a:solidFill>
              </a:rPr>
              <a:t>)</a:t>
            </a:r>
          </a:p>
          <a:p>
            <a:pPr marL="0" lvl="1" indent="0">
              <a:buNone/>
            </a:pPr>
            <a:r>
              <a:rPr lang="en-US" dirty="0" smtClean="0">
                <a:solidFill>
                  <a:srgbClr val="7030A0"/>
                </a:solidFill>
              </a:rPr>
              <a:t> </a:t>
            </a:r>
            <a:endParaRPr lang="en-US" dirty="0">
              <a:solidFill>
                <a:srgbClr val="7030A0"/>
              </a:solidFill>
            </a:endParaRPr>
          </a:p>
          <a:p>
            <a:pPr lvl="1"/>
            <a:r>
              <a:rPr lang="en-US" dirty="0" smtClean="0"/>
              <a:t>10 % RNs </a:t>
            </a:r>
            <a:r>
              <a:rPr lang="en-US" dirty="0"/>
              <a:t>com </a:t>
            </a:r>
            <a:r>
              <a:rPr lang="en-US" dirty="0" smtClean="0"/>
              <a:t>DB = 12 </a:t>
            </a:r>
            <a:r>
              <a:rPr lang="en-US" dirty="0"/>
              <a:t>to 16 </a:t>
            </a:r>
            <a:r>
              <a:rPr lang="en-US" dirty="0" err="1"/>
              <a:t>mmol</a:t>
            </a:r>
            <a:r>
              <a:rPr lang="en-US" dirty="0"/>
              <a:t>/L, </a:t>
            </a:r>
            <a:endParaRPr lang="en-US" dirty="0" smtClean="0"/>
          </a:p>
          <a:p>
            <a:pPr lvl="1"/>
            <a:r>
              <a:rPr lang="en-US" dirty="0" smtClean="0"/>
              <a:t>40 % </a:t>
            </a:r>
            <a:r>
              <a:rPr lang="en-US" dirty="0"/>
              <a:t>RNs com </a:t>
            </a:r>
            <a:r>
              <a:rPr lang="en-US" dirty="0" smtClean="0"/>
              <a:t>DB &gt; </a:t>
            </a:r>
            <a:r>
              <a:rPr lang="en-US" dirty="0"/>
              <a:t>16 </a:t>
            </a:r>
            <a:r>
              <a:rPr lang="en-US" dirty="0" err="1" smtClean="0"/>
              <a:t>mmol</a:t>
            </a:r>
            <a:r>
              <a:rPr lang="en-US" dirty="0" smtClean="0"/>
              <a:t>/L</a:t>
            </a:r>
            <a:endParaRPr lang="en-US" dirty="0">
              <a:solidFill>
                <a:srgbClr val="7030A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914400" y="762000"/>
            <a:ext cx="7239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8"/>
          <p:cNvGrpSpPr>
            <a:grpSpLocks/>
          </p:cNvGrpSpPr>
          <p:nvPr/>
        </p:nvGrpSpPr>
        <p:grpSpPr bwMode="auto">
          <a:xfrm>
            <a:off x="76200" y="6248400"/>
            <a:ext cx="2362199" cy="533400"/>
            <a:chOff x="395536" y="5949280"/>
            <a:chExt cx="3960440" cy="685800"/>
          </a:xfrm>
        </p:grpSpPr>
        <p:pic>
          <p:nvPicPr>
            <p:cNvPr id="7" name="Picture 6" descr="Logo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7" descr="logo McGill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21067190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Reanimação</a:t>
            </a:r>
            <a:r>
              <a:rPr lang="en-US" dirty="0" smtClean="0"/>
              <a:t> - NRP 2015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Cerca</a:t>
            </a:r>
            <a:r>
              <a:rPr lang="en-US" dirty="0" smtClean="0"/>
              <a:t> de 10% dos RNs </a:t>
            </a:r>
            <a:r>
              <a:rPr lang="en-US" dirty="0" err="1" smtClean="0"/>
              <a:t>necessitam</a:t>
            </a:r>
            <a:r>
              <a:rPr lang="en-US" dirty="0" smtClean="0"/>
              <a:t> de </a:t>
            </a:r>
            <a:r>
              <a:rPr lang="en-US" dirty="0" err="1" smtClean="0"/>
              <a:t>alguma</a:t>
            </a:r>
            <a:r>
              <a:rPr lang="en-US" dirty="0" smtClean="0"/>
              <a:t> </a:t>
            </a:r>
            <a:r>
              <a:rPr lang="en-US" dirty="0" err="1" smtClean="0"/>
              <a:t>reanimação</a:t>
            </a:r>
            <a:r>
              <a:rPr lang="en-US" dirty="0" smtClean="0"/>
              <a:t> </a:t>
            </a:r>
            <a:r>
              <a:rPr lang="en-US" dirty="0" err="1" smtClean="0"/>
              <a:t>ativa</a:t>
            </a:r>
            <a:r>
              <a:rPr lang="en-US" dirty="0" smtClean="0"/>
              <a:t> </a:t>
            </a:r>
            <a:r>
              <a:rPr lang="en-US" dirty="0" err="1" smtClean="0"/>
              <a:t>após</a:t>
            </a:r>
            <a:r>
              <a:rPr lang="en-US" dirty="0" smtClean="0"/>
              <a:t> o </a:t>
            </a:r>
            <a:r>
              <a:rPr lang="en-US" dirty="0" err="1" smtClean="0"/>
              <a:t>nascimento</a:t>
            </a:r>
            <a:r>
              <a:rPr lang="en-US" dirty="0" smtClean="0"/>
              <a:t> para </a:t>
            </a:r>
            <a:r>
              <a:rPr lang="en-US" dirty="0" err="1" smtClean="0"/>
              <a:t>estimular</a:t>
            </a:r>
            <a:r>
              <a:rPr lang="en-US" dirty="0" smtClean="0"/>
              <a:t> a </a:t>
            </a:r>
            <a:r>
              <a:rPr lang="en-US" dirty="0" err="1" smtClean="0"/>
              <a:t>respiração</a:t>
            </a:r>
            <a:r>
              <a:rPr lang="en-US" dirty="0" smtClean="0"/>
              <a:t> e 1% </a:t>
            </a:r>
            <a:r>
              <a:rPr lang="en-US" dirty="0" err="1" smtClean="0"/>
              <a:t>requer</a:t>
            </a:r>
            <a:r>
              <a:rPr lang="en-US" dirty="0" smtClean="0"/>
              <a:t> </a:t>
            </a:r>
            <a:r>
              <a:rPr lang="en-US" dirty="0" err="1"/>
              <a:t>reanimação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 smtClean="0"/>
              <a:t>intensa</a:t>
            </a:r>
            <a:r>
              <a:rPr lang="en-US" dirty="0" smtClean="0"/>
              <a:t>. </a:t>
            </a:r>
          </a:p>
          <a:p>
            <a:endParaRPr lang="en-US" dirty="0" smtClean="0"/>
          </a:p>
          <a:p>
            <a:pPr lvl="1"/>
            <a:r>
              <a:rPr lang="en-US" dirty="0" err="1" smtClean="0"/>
              <a:t>Necessidade</a:t>
            </a:r>
            <a:r>
              <a:rPr lang="en-US" dirty="0" smtClean="0"/>
              <a:t> de </a:t>
            </a:r>
            <a:r>
              <a:rPr lang="en-US" dirty="0" err="1" smtClean="0"/>
              <a:t>suporte</a:t>
            </a:r>
            <a:r>
              <a:rPr lang="en-US" dirty="0" smtClean="0"/>
              <a:t> </a:t>
            </a:r>
            <a:r>
              <a:rPr lang="en-US" dirty="0" err="1" smtClean="0"/>
              <a:t>ventilatório</a:t>
            </a:r>
            <a:r>
              <a:rPr lang="en-US" dirty="0" smtClean="0"/>
              <a:t> com </a:t>
            </a:r>
            <a:r>
              <a:rPr lang="en-US" dirty="0" err="1" smtClean="0"/>
              <a:t>pressão</a:t>
            </a:r>
            <a:r>
              <a:rPr lang="en-US" dirty="0" smtClean="0"/>
              <a:t> </a:t>
            </a:r>
            <a:r>
              <a:rPr lang="en-US" dirty="0" err="1" smtClean="0"/>
              <a:t>positiva</a:t>
            </a:r>
            <a:r>
              <a:rPr lang="en-US" dirty="0" smtClean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</a:t>
            </a:r>
            <a:r>
              <a:rPr lang="en-US" dirty="0" err="1" smtClean="0"/>
              <a:t>mais</a:t>
            </a:r>
            <a:r>
              <a:rPr lang="en-US" dirty="0" smtClean="0"/>
              <a:t> de 10 min </a:t>
            </a:r>
            <a:r>
              <a:rPr lang="en-US" dirty="0" err="1" smtClean="0"/>
              <a:t>é</a:t>
            </a:r>
            <a:r>
              <a:rPr lang="en-US" dirty="0" smtClean="0"/>
              <a:t> um </a:t>
            </a:r>
            <a:r>
              <a:rPr lang="en-US" dirty="0" err="1" smtClean="0"/>
              <a:t>marcador</a:t>
            </a:r>
            <a:r>
              <a:rPr lang="en-US" dirty="0" smtClean="0"/>
              <a:t> de um </a:t>
            </a:r>
            <a:r>
              <a:rPr lang="en-US" dirty="0" err="1" smtClean="0"/>
              <a:t>insulto</a:t>
            </a:r>
            <a:r>
              <a:rPr lang="en-US" dirty="0" smtClean="0"/>
              <a:t> HI </a:t>
            </a:r>
            <a:r>
              <a:rPr lang="en-US" dirty="0" err="1" smtClean="0"/>
              <a:t>mais</a:t>
            </a:r>
            <a:r>
              <a:rPr lang="en-US" dirty="0" smtClean="0"/>
              <a:t> </a:t>
            </a:r>
            <a:r>
              <a:rPr lang="en-US" dirty="0" err="1" smtClean="0"/>
              <a:t>significativo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76200" y="6248400"/>
            <a:ext cx="2362199" cy="533400"/>
            <a:chOff x="395536" y="5949280"/>
            <a:chExt cx="3960440" cy="685800"/>
          </a:xfrm>
        </p:grpSpPr>
        <p:pic>
          <p:nvPicPr>
            <p:cNvPr id="6" name="Picture 5" descr="Logo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6" descr="logo McGill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41245950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624"/>
            <a:ext cx="7391400" cy="1143000"/>
          </a:xfrm>
        </p:spPr>
        <p:txBody>
          <a:bodyPr>
            <a:noAutofit/>
          </a:bodyPr>
          <a:lstStyle/>
          <a:p>
            <a:r>
              <a:rPr lang="en-US" sz="3600" b="1" cap="all" dirty="0" smtClean="0"/>
              <a:t>FATORES de </a:t>
            </a:r>
            <a:r>
              <a:rPr lang="en-US" sz="3600" b="1" cap="all" dirty="0" err="1" smtClean="0"/>
              <a:t>risco</a:t>
            </a:r>
            <a:r>
              <a:rPr lang="en-US" sz="3600" b="1" cap="all" dirty="0" smtClean="0"/>
              <a:t>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219200"/>
            <a:ext cx="8763000" cy="525780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 err="1" smtClean="0"/>
              <a:t>Eventos</a:t>
            </a:r>
            <a:r>
              <a:rPr lang="en-US" dirty="0" smtClean="0"/>
              <a:t> “</a:t>
            </a:r>
            <a:r>
              <a:rPr lang="en-US" dirty="0" err="1" smtClean="0"/>
              <a:t>sentinela</a:t>
            </a:r>
            <a:r>
              <a:rPr lang="en-US" dirty="0" smtClean="0"/>
              <a:t>” </a:t>
            </a:r>
            <a:r>
              <a:rPr lang="en-US" dirty="0" err="1" smtClean="0"/>
              <a:t>ocorrendo</a:t>
            </a:r>
            <a:r>
              <a:rPr lang="en-US" dirty="0" smtClean="0"/>
              <a:t> </a:t>
            </a:r>
            <a:r>
              <a:rPr lang="en-US" dirty="0" err="1" smtClean="0"/>
              <a:t>imediatamente</a:t>
            </a:r>
            <a:r>
              <a:rPr lang="en-US" dirty="0" smtClean="0"/>
              <a:t> antes or </a:t>
            </a:r>
            <a:r>
              <a:rPr lang="en-US" dirty="0" err="1" smtClean="0"/>
              <a:t>durante</a:t>
            </a:r>
            <a:r>
              <a:rPr lang="en-US" dirty="0" smtClean="0"/>
              <a:t> </a:t>
            </a:r>
            <a:r>
              <a:rPr lang="en-US" dirty="0" err="1" smtClean="0"/>
              <a:t>trabalho</a:t>
            </a:r>
            <a:r>
              <a:rPr lang="en-US" dirty="0" smtClean="0"/>
              <a:t> de </a:t>
            </a:r>
            <a:r>
              <a:rPr lang="en-US" dirty="0" err="1" smtClean="0"/>
              <a:t>parto</a:t>
            </a:r>
            <a:r>
              <a:rPr lang="en-US" dirty="0" smtClean="0"/>
              <a:t> e/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nascimento</a:t>
            </a:r>
            <a:r>
              <a:rPr lang="en-US" dirty="0" smtClean="0"/>
              <a:t> </a:t>
            </a:r>
          </a:p>
          <a:p>
            <a:pPr marL="0" indent="0">
              <a:buNone/>
            </a:pPr>
            <a:endParaRPr lang="en-US" dirty="0" smtClean="0"/>
          </a:p>
          <a:p>
            <a:pPr lvl="1"/>
            <a:r>
              <a:rPr lang="en-US" dirty="0" err="1" smtClean="0"/>
              <a:t>Ruptura</a:t>
            </a:r>
            <a:r>
              <a:rPr lang="en-US" dirty="0" smtClean="0"/>
              <a:t> de </a:t>
            </a:r>
            <a:r>
              <a:rPr lang="en-US" dirty="0" err="1" smtClean="0"/>
              <a:t>útero</a:t>
            </a:r>
            <a:r>
              <a:rPr lang="en-US" dirty="0" smtClean="0"/>
              <a:t>, </a:t>
            </a:r>
          </a:p>
          <a:p>
            <a:pPr lvl="1"/>
            <a:r>
              <a:rPr lang="en-US" dirty="0" err="1" smtClean="0"/>
              <a:t>Descolamento</a:t>
            </a:r>
            <a:r>
              <a:rPr lang="en-US" dirty="0" smtClean="0"/>
              <a:t> </a:t>
            </a:r>
            <a:r>
              <a:rPr lang="en-US" dirty="0" err="1" smtClean="0"/>
              <a:t>agudo</a:t>
            </a:r>
            <a:r>
              <a:rPr lang="en-US" dirty="0" smtClean="0"/>
              <a:t> de placenta, </a:t>
            </a:r>
          </a:p>
          <a:p>
            <a:pPr lvl="1"/>
            <a:r>
              <a:rPr lang="en-US" dirty="0" err="1" smtClean="0">
                <a:solidFill>
                  <a:srgbClr val="000000"/>
                </a:solidFill>
              </a:rPr>
              <a:t>Prolapso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smtClean="0"/>
              <a:t>de </a:t>
            </a:r>
            <a:r>
              <a:rPr lang="en-US" dirty="0" err="1" smtClean="0"/>
              <a:t>cordão</a:t>
            </a:r>
            <a:r>
              <a:rPr lang="en-US" dirty="0" smtClean="0"/>
              <a:t>, </a:t>
            </a:r>
            <a:r>
              <a:rPr lang="en-US" dirty="0" err="1" smtClean="0"/>
              <a:t>embolia</a:t>
            </a:r>
            <a:r>
              <a:rPr lang="en-US" dirty="0" smtClean="0"/>
              <a:t> de </a:t>
            </a:r>
            <a:r>
              <a:rPr lang="en-US" dirty="0" err="1" smtClean="0"/>
              <a:t>líquido</a:t>
            </a:r>
            <a:r>
              <a:rPr lang="en-US" dirty="0" smtClean="0"/>
              <a:t> </a:t>
            </a:r>
            <a:r>
              <a:rPr lang="en-US" dirty="0" err="1" smtClean="0"/>
              <a:t>amniótico</a:t>
            </a:r>
            <a:endParaRPr lang="en-US" dirty="0" smtClean="0"/>
          </a:p>
          <a:p>
            <a:pPr lvl="1"/>
            <a:r>
              <a:rPr lang="en-US" dirty="0" err="1" smtClean="0"/>
              <a:t>Colapso</a:t>
            </a:r>
            <a:r>
              <a:rPr lang="en-US" dirty="0" smtClean="0"/>
              <a:t> cardiovascular </a:t>
            </a:r>
            <a:r>
              <a:rPr lang="en-US" dirty="0" err="1" smtClean="0"/>
              <a:t>materno</a:t>
            </a:r>
            <a:endParaRPr lang="en-US" dirty="0" smtClean="0"/>
          </a:p>
          <a:p>
            <a:pPr lvl="1"/>
            <a:r>
              <a:rPr lang="en-US" dirty="0" smtClean="0"/>
              <a:t>Placenta </a:t>
            </a:r>
            <a:r>
              <a:rPr lang="en-US" dirty="0" err="1" smtClean="0"/>
              <a:t>prévia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hemorragia</a:t>
            </a:r>
            <a:r>
              <a:rPr lang="en-US" dirty="0" smtClean="0"/>
              <a:t> </a:t>
            </a:r>
            <a:r>
              <a:rPr lang="en-US" dirty="0" err="1" smtClean="0"/>
              <a:t>feto</a:t>
            </a:r>
            <a:r>
              <a:rPr lang="en-US" dirty="0" smtClean="0"/>
              <a:t>-maternal grave </a:t>
            </a:r>
            <a:r>
              <a:rPr lang="en-US" dirty="0" smtClean="0">
                <a:sym typeface="Wingdings" panose="05000000000000000000" pitchFamily="2" charset="2"/>
              </a:rPr>
              <a:t> </a:t>
            </a:r>
            <a:r>
              <a:rPr lang="en-US" dirty="0" err="1" smtClean="0">
                <a:sym typeface="Wingdings" panose="05000000000000000000" pitchFamily="2" charset="2"/>
              </a:rPr>
              <a:t>choque</a:t>
            </a:r>
            <a:r>
              <a:rPr lang="en-US" dirty="0" smtClean="0">
                <a:sym typeface="Wingdings" panose="05000000000000000000" pitchFamily="2" charset="2"/>
              </a:rPr>
              <a:t> fetal</a:t>
            </a:r>
          </a:p>
          <a:p>
            <a:pPr lvl="1"/>
            <a:r>
              <a:rPr lang="en-US" dirty="0" err="1" smtClean="0">
                <a:sym typeface="Wingdings" panose="05000000000000000000" pitchFamily="2" charset="2"/>
              </a:rPr>
              <a:t>Diminuição</a:t>
            </a:r>
            <a:r>
              <a:rPr lang="en-US" dirty="0" smtClean="0">
                <a:sym typeface="Wingdings" panose="05000000000000000000" pitchFamily="2" charset="2"/>
              </a:rPr>
              <a:t> de </a:t>
            </a:r>
            <a:r>
              <a:rPr lang="en-US" dirty="0" err="1" smtClean="0">
                <a:sym typeface="Wingdings" panose="05000000000000000000" pitchFamily="2" charset="2"/>
              </a:rPr>
              <a:t>movimentos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fetais</a:t>
            </a:r>
            <a:endParaRPr lang="en-US" dirty="0" smtClean="0">
              <a:sym typeface="Wingdings" panose="05000000000000000000" pitchFamily="2" charset="2"/>
            </a:endParaRPr>
          </a:p>
          <a:p>
            <a:pPr lvl="1"/>
            <a:r>
              <a:rPr lang="en-US" dirty="0" err="1" smtClean="0">
                <a:sym typeface="Wingdings" panose="05000000000000000000" pitchFamily="2" charset="2"/>
              </a:rPr>
              <a:t>Perda</a:t>
            </a:r>
            <a:r>
              <a:rPr lang="en-US" dirty="0" smtClean="0">
                <a:sym typeface="Wingdings" panose="05000000000000000000" pitchFamily="2" charset="2"/>
              </a:rPr>
              <a:t> da </a:t>
            </a:r>
            <a:r>
              <a:rPr lang="en-US" dirty="0" err="1" smtClean="0">
                <a:sym typeface="Wingdings" panose="05000000000000000000" pitchFamily="2" charset="2"/>
              </a:rPr>
              <a:t>variabilidade</a:t>
            </a:r>
            <a:r>
              <a:rPr lang="en-US" dirty="0" smtClean="0">
                <a:sym typeface="Wingdings" panose="05000000000000000000" pitchFamily="2" charset="2"/>
              </a:rPr>
              <a:t> da FCF</a:t>
            </a:r>
          </a:p>
          <a:p>
            <a:pPr lvl="1"/>
            <a:r>
              <a:rPr lang="en-US" dirty="0" err="1" smtClean="0">
                <a:sym typeface="Wingdings" panose="05000000000000000000" pitchFamily="2" charset="2"/>
              </a:rPr>
              <a:t>Mecônio</a:t>
            </a:r>
            <a:endParaRPr lang="en-US" dirty="0" smtClean="0">
              <a:sym typeface="Wingdings" panose="05000000000000000000" pitchFamily="2" charset="2"/>
            </a:endParaRPr>
          </a:p>
          <a:p>
            <a:pPr lvl="1"/>
            <a:endParaRPr lang="en-US" dirty="0" smtClean="0"/>
          </a:p>
          <a:p>
            <a:pPr marL="457200" lvl="1" indent="0" algn="r">
              <a:buNone/>
            </a:pPr>
            <a:r>
              <a:rPr lang="en-US" sz="2300" dirty="0">
                <a:solidFill>
                  <a:srgbClr val="7030A0"/>
                </a:solidFill>
              </a:rPr>
              <a:t> </a:t>
            </a:r>
            <a:endParaRPr lang="en-US" sz="2300" dirty="0" smtClean="0">
              <a:solidFill>
                <a:srgbClr val="7030A0"/>
              </a:solidFill>
            </a:endParaRPr>
          </a:p>
          <a:p>
            <a:pPr marL="457200" lvl="1" indent="0" algn="r">
              <a:buNone/>
            </a:pPr>
            <a:r>
              <a:rPr lang="en-US" sz="2300" dirty="0" err="1">
                <a:solidFill>
                  <a:srgbClr val="7030A0"/>
                </a:solidFill>
              </a:rPr>
              <a:t>Maisonneuve</a:t>
            </a:r>
            <a:r>
              <a:rPr lang="en-US" sz="2300" dirty="0">
                <a:solidFill>
                  <a:srgbClr val="7030A0"/>
                </a:solidFill>
              </a:rPr>
              <a:t>, </a:t>
            </a:r>
            <a:r>
              <a:rPr lang="en-US" sz="2300" dirty="0" smtClean="0">
                <a:solidFill>
                  <a:srgbClr val="7030A0"/>
                </a:solidFill>
              </a:rPr>
              <a:t>2011; Martinez-</a:t>
            </a:r>
            <a:r>
              <a:rPr lang="en-US" sz="2300" dirty="0" err="1" smtClean="0">
                <a:solidFill>
                  <a:srgbClr val="7030A0"/>
                </a:solidFill>
              </a:rPr>
              <a:t>Biarge</a:t>
            </a:r>
            <a:r>
              <a:rPr lang="en-US" sz="2300" dirty="0" smtClean="0">
                <a:solidFill>
                  <a:srgbClr val="7030A0"/>
                </a:solidFill>
              </a:rPr>
              <a:t> </a:t>
            </a:r>
            <a:r>
              <a:rPr lang="en-US" sz="2300" dirty="0">
                <a:solidFill>
                  <a:srgbClr val="7030A0"/>
                </a:solidFill>
              </a:rPr>
              <a:t>et al, 2012; </a:t>
            </a:r>
            <a:r>
              <a:rPr lang="en-US" sz="2300" dirty="0" err="1">
                <a:solidFill>
                  <a:srgbClr val="7030A0"/>
                </a:solidFill>
              </a:rPr>
              <a:t>Hartigan</a:t>
            </a:r>
            <a:r>
              <a:rPr lang="en-US" sz="2300" dirty="0">
                <a:solidFill>
                  <a:srgbClr val="7030A0"/>
                </a:solidFill>
              </a:rPr>
              <a:t>, </a:t>
            </a:r>
            <a:r>
              <a:rPr lang="en-US" sz="2300" dirty="0" smtClean="0">
                <a:solidFill>
                  <a:srgbClr val="7030A0"/>
                </a:solidFill>
              </a:rPr>
              <a:t>2013; Johnson</a:t>
            </a:r>
            <a:r>
              <a:rPr lang="en-US" sz="2300" dirty="0">
                <a:solidFill>
                  <a:srgbClr val="7030A0"/>
                </a:solidFill>
              </a:rPr>
              <a:t>, </a:t>
            </a:r>
            <a:r>
              <a:rPr lang="en-US" sz="2300" dirty="0" smtClean="0">
                <a:solidFill>
                  <a:srgbClr val="7030A0"/>
                </a:solidFill>
              </a:rPr>
              <a:t>2014</a:t>
            </a:r>
            <a:endParaRPr lang="en-US" sz="23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228600" y="6118696"/>
            <a:ext cx="2808287" cy="574675"/>
            <a:chOff x="395536" y="5949280"/>
            <a:chExt cx="3960440" cy="685800"/>
          </a:xfrm>
        </p:grpSpPr>
        <p:pic>
          <p:nvPicPr>
            <p:cNvPr id="6" name="Picture 5" descr="Logo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6" descr="logo McGill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5918320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824" y="1371600"/>
            <a:ext cx="7848600" cy="4114800"/>
          </a:xfrm>
        </p:spPr>
        <p:txBody>
          <a:bodyPr>
            <a:noAutofit/>
          </a:bodyPr>
          <a:lstStyle/>
          <a:p>
            <a:r>
              <a:rPr lang="en-US" u="sng" dirty="0" err="1"/>
              <a:t>Evento</a:t>
            </a:r>
            <a:r>
              <a:rPr lang="en-US" u="sng" dirty="0"/>
              <a:t> </a:t>
            </a:r>
            <a:r>
              <a:rPr lang="en-US" u="sng" dirty="0" err="1" smtClean="0"/>
              <a:t>Sentinela</a:t>
            </a:r>
            <a:r>
              <a:rPr lang="en-US" sz="3600" dirty="0" smtClean="0">
                <a:sym typeface="Wingdings" panose="05000000000000000000" pitchFamily="2" charset="2"/>
              </a:rPr>
              <a:t/>
            </a:r>
            <a:br>
              <a:rPr lang="en-US" sz="3600" dirty="0" smtClean="0">
                <a:sym typeface="Wingdings" panose="05000000000000000000" pitchFamily="2" charset="2"/>
              </a:rPr>
            </a:br>
            <a:r>
              <a:rPr lang="en-US" sz="3600" dirty="0">
                <a:sym typeface="Wingdings" panose="05000000000000000000" pitchFamily="2" charset="2"/>
              </a:rPr>
              <a:t/>
            </a:r>
            <a:br>
              <a:rPr lang="en-US" sz="3600" dirty="0">
                <a:sym typeface="Wingdings" panose="05000000000000000000" pitchFamily="2" charset="2"/>
              </a:rPr>
            </a:br>
            <a:r>
              <a:rPr lang="en-US" sz="3600" dirty="0" smtClean="0">
                <a:sym typeface="Wingdings" panose="05000000000000000000" pitchFamily="2" charset="2"/>
              </a:rPr>
              <a:t/>
            </a:r>
            <a:br>
              <a:rPr lang="en-US" sz="3600" dirty="0" smtClean="0">
                <a:sym typeface="Wingdings" panose="05000000000000000000" pitchFamily="2" charset="2"/>
              </a:rPr>
            </a:br>
            <a:r>
              <a:rPr lang="en-US" sz="3600" dirty="0" smtClean="0"/>
              <a:t>Se </a:t>
            </a:r>
            <a:r>
              <a:rPr lang="en-US" sz="3600" dirty="0" err="1"/>
              <a:t>isolado</a:t>
            </a:r>
            <a:r>
              <a:rPr lang="en-US" sz="3600" dirty="0"/>
              <a:t> tem valor </a:t>
            </a:r>
            <a:r>
              <a:rPr lang="en-US" sz="3600" dirty="0" err="1" smtClean="0"/>
              <a:t>preditivo</a:t>
            </a:r>
            <a:r>
              <a:rPr lang="en-US" sz="3600" dirty="0" smtClean="0"/>
              <a:t> </a:t>
            </a:r>
            <a:r>
              <a:rPr lang="en-US" sz="3600" dirty="0" err="1"/>
              <a:t>baixo</a:t>
            </a:r>
            <a:r>
              <a:rPr lang="en-US" sz="3600" dirty="0"/>
              <a:t> para </a:t>
            </a:r>
            <a:r>
              <a:rPr lang="en-US" sz="3600" dirty="0" err="1" smtClean="0"/>
              <a:t>Encefalopatia</a:t>
            </a:r>
            <a:r>
              <a:rPr lang="en-US" sz="3600" dirty="0" smtClean="0"/>
              <a:t> Neonatal </a:t>
            </a:r>
            <a:r>
              <a:rPr lang="en-US" sz="3600" dirty="0"/>
              <a:t>(~ 10%) 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2800" dirty="0" smtClean="0"/>
              <a:t>[</a:t>
            </a:r>
            <a:r>
              <a:rPr lang="en-US" sz="2800" dirty="0"/>
              <a:t>Martinez-</a:t>
            </a:r>
            <a:r>
              <a:rPr lang="en-US" sz="2800" dirty="0" err="1"/>
              <a:t>Biarge</a:t>
            </a:r>
            <a:r>
              <a:rPr lang="en-US" sz="2800" dirty="0"/>
              <a:t>, 2012]</a:t>
            </a:r>
            <a:r>
              <a:rPr lang="en-US" sz="3600" dirty="0"/>
              <a:t> </a:t>
            </a:r>
            <a:br>
              <a:rPr lang="en-US" sz="3600" dirty="0"/>
            </a:br>
            <a:endParaRPr lang="en-US" sz="36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8"/>
          <p:cNvGrpSpPr>
            <a:grpSpLocks/>
          </p:cNvGrpSpPr>
          <p:nvPr/>
        </p:nvGrpSpPr>
        <p:grpSpPr bwMode="auto">
          <a:xfrm>
            <a:off x="76200" y="6248400"/>
            <a:ext cx="2362199" cy="533400"/>
            <a:chOff x="395536" y="5949280"/>
            <a:chExt cx="3960440" cy="685800"/>
          </a:xfrm>
        </p:grpSpPr>
        <p:pic>
          <p:nvPicPr>
            <p:cNvPr id="9" name="Picture 8" descr="Logo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9" descr="logo McGill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42025474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n-US" dirty="0" err="1" smtClean="0"/>
              <a:t>Qual</a:t>
            </a:r>
            <a:r>
              <a:rPr lang="en-US" dirty="0" smtClean="0"/>
              <a:t> </a:t>
            </a:r>
            <a:r>
              <a:rPr lang="en-US" dirty="0" err="1" smtClean="0"/>
              <a:t>é</a:t>
            </a:r>
            <a:r>
              <a:rPr lang="en-US" dirty="0" smtClean="0"/>
              <a:t> o </a:t>
            </a:r>
            <a:r>
              <a:rPr lang="en-US" dirty="0" err="1" smtClean="0"/>
              <a:t>tratamento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oup 8"/>
          <p:cNvGrpSpPr>
            <a:grpSpLocks/>
          </p:cNvGrpSpPr>
          <p:nvPr/>
        </p:nvGrpSpPr>
        <p:grpSpPr bwMode="auto">
          <a:xfrm>
            <a:off x="76200" y="6248400"/>
            <a:ext cx="2362199" cy="533400"/>
            <a:chOff x="395536" y="5949280"/>
            <a:chExt cx="3960440" cy="685800"/>
          </a:xfrm>
        </p:grpSpPr>
        <p:pic>
          <p:nvPicPr>
            <p:cNvPr id="8" name="Picture 7" descr="Logo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8" descr="logo McGill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17121220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19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8824" y="152936"/>
            <a:ext cx="8229600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err="1" smtClean="0">
                <a:cs typeface="+mj-cs"/>
              </a:rPr>
              <a:t>Mecanismos</a:t>
            </a:r>
            <a:r>
              <a:rPr lang="en-US" dirty="0" smtClean="0">
                <a:cs typeface="+mj-cs"/>
              </a:rPr>
              <a:t> de </a:t>
            </a:r>
            <a:r>
              <a:rPr lang="en-US" dirty="0" err="1" smtClean="0">
                <a:cs typeface="+mj-cs"/>
              </a:rPr>
              <a:t>lesão</a:t>
            </a:r>
            <a:r>
              <a:rPr lang="en-US" dirty="0" smtClean="0">
                <a:cs typeface="+mj-cs"/>
              </a:rPr>
              <a:t> cerebral </a:t>
            </a:r>
            <a:r>
              <a:rPr lang="en-US" dirty="0" err="1" smtClean="0">
                <a:cs typeface="+mj-cs"/>
              </a:rPr>
              <a:t>após</a:t>
            </a:r>
            <a:r>
              <a:rPr lang="en-US" dirty="0" smtClean="0">
                <a:cs typeface="+mj-cs"/>
              </a:rPr>
              <a:t> um </a:t>
            </a:r>
            <a:r>
              <a:rPr lang="en-US" dirty="0" err="1" smtClean="0">
                <a:cs typeface="+mj-cs"/>
              </a:rPr>
              <a:t>insulto</a:t>
            </a:r>
            <a:r>
              <a:rPr lang="en-US" dirty="0" smtClean="0">
                <a:cs typeface="+mj-cs"/>
              </a:rPr>
              <a:t> HI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23103" y="4495679"/>
            <a:ext cx="48559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smtClean="0">
                <a:latin typeface="+mn-lt"/>
              </a:rPr>
              <a:t>A “</a:t>
            </a:r>
            <a:r>
              <a:rPr lang="en-US" sz="1800" dirty="0" err="1" smtClean="0">
                <a:latin typeface="+mn-lt"/>
              </a:rPr>
              <a:t>janela</a:t>
            </a:r>
            <a:r>
              <a:rPr lang="en-US" sz="1800" dirty="0" smtClean="0">
                <a:latin typeface="+mn-lt"/>
              </a:rPr>
              <a:t>” ~ 6 h, </a:t>
            </a:r>
            <a:r>
              <a:rPr lang="en-US" sz="1800" dirty="0" err="1" smtClean="0">
                <a:latin typeface="+mn-lt"/>
              </a:rPr>
              <a:t>duração</a:t>
            </a:r>
            <a:r>
              <a:rPr lang="en-US" sz="1800" dirty="0" smtClean="0">
                <a:latin typeface="+mn-lt"/>
              </a:rPr>
              <a:t> do </a:t>
            </a:r>
            <a:r>
              <a:rPr lang="en-US" sz="1800" dirty="0" err="1" smtClean="0">
                <a:latin typeface="+mn-lt"/>
              </a:rPr>
              <a:t>período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latente</a:t>
            </a:r>
            <a:r>
              <a:rPr lang="en-US" sz="1800" dirty="0" smtClean="0">
                <a:latin typeface="+mn-lt"/>
              </a:rPr>
              <a:t> entre a </a:t>
            </a:r>
            <a:r>
              <a:rPr lang="en-US" sz="1800" dirty="0" err="1" smtClean="0">
                <a:latin typeface="+mn-lt"/>
              </a:rPr>
              <a:t>falha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energética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primária</a:t>
            </a:r>
            <a:r>
              <a:rPr lang="en-US" sz="1800" dirty="0" smtClean="0">
                <a:latin typeface="+mn-lt"/>
              </a:rPr>
              <a:t> e </a:t>
            </a:r>
            <a:r>
              <a:rPr lang="en-US" sz="1800" dirty="0" err="1" smtClean="0">
                <a:latin typeface="+mn-lt"/>
              </a:rPr>
              <a:t>secondária</a:t>
            </a:r>
            <a:endParaRPr lang="en-US" sz="1800" dirty="0">
              <a:latin typeface="+mn-lt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360363" y="1644640"/>
            <a:ext cx="8330984" cy="4679960"/>
            <a:chOff x="360363" y="1295936"/>
            <a:chExt cx="8330984" cy="4679960"/>
          </a:xfrm>
        </p:grpSpPr>
        <p:sp>
          <p:nvSpPr>
            <p:cNvPr id="721923" name="Text Box 3"/>
            <p:cNvSpPr txBox="1">
              <a:spLocks noChangeArrowheads="1"/>
            </p:cNvSpPr>
            <p:nvPr/>
          </p:nvSpPr>
          <p:spPr bwMode="auto">
            <a:xfrm>
              <a:off x="5926882" y="1859767"/>
              <a:ext cx="1386790" cy="412781"/>
            </a:xfrm>
            <a:prstGeom prst="rect">
              <a:avLst/>
            </a:prstGeom>
            <a:solidFill>
              <a:srgbClr val="0000CC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lIns="137151" tIns="91435" rIns="137151" bIns="91435"/>
            <a:lstStyle/>
            <a:p>
              <a:pPr algn="ctr" eaLnBrk="1" hangingPunct="1">
                <a:defRPr/>
              </a:pPr>
              <a:r>
                <a:rPr lang="en-US" sz="1600" b="1" dirty="0">
                  <a:solidFill>
                    <a:schemeClr val="bg1"/>
                  </a:solidFill>
                  <a:latin typeface="Calibri"/>
                  <a:ea typeface="Calibri"/>
                  <a:cs typeface="Calibri"/>
                </a:rPr>
                <a:t>Recovery</a:t>
              </a:r>
            </a:p>
          </p:txBody>
        </p:sp>
        <p:grpSp>
          <p:nvGrpSpPr>
            <p:cNvPr id="13" name="Group 12"/>
            <p:cNvGrpSpPr/>
            <p:nvPr/>
          </p:nvGrpSpPr>
          <p:grpSpPr>
            <a:xfrm>
              <a:off x="3182355" y="3368947"/>
              <a:ext cx="1648856" cy="1"/>
              <a:chOff x="3182355" y="3368947"/>
              <a:chExt cx="1648856" cy="1"/>
            </a:xfrm>
          </p:grpSpPr>
          <p:sp>
            <p:nvSpPr>
              <p:cNvPr id="721927" name="Line 7"/>
              <p:cNvSpPr>
                <a:spLocks noChangeShapeType="1"/>
              </p:cNvSpPr>
              <p:nvPr/>
            </p:nvSpPr>
            <p:spPr bwMode="auto">
              <a:xfrm>
                <a:off x="3182355" y="3368948"/>
                <a:ext cx="1648856" cy="0"/>
              </a:xfrm>
              <a:prstGeom prst="line">
                <a:avLst/>
              </a:prstGeom>
              <a:noFill/>
              <a:ln w="123825">
                <a:solidFill>
                  <a:schemeClr val="tx1"/>
                </a:solidFill>
                <a:round/>
                <a:headEnd/>
                <a:tailEnd type="triangl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1600" b="1" dirty="0">
                  <a:solidFill>
                    <a:schemeClr val="bg1"/>
                  </a:solidFill>
                  <a:latin typeface="Calibri"/>
                  <a:ea typeface="Calibri"/>
                  <a:cs typeface="Calibri"/>
                </a:endParaRPr>
              </a:p>
            </p:txBody>
          </p:sp>
          <p:sp>
            <p:nvSpPr>
              <p:cNvPr id="721928" name="Line 8"/>
              <p:cNvSpPr>
                <a:spLocks noChangeShapeType="1"/>
              </p:cNvSpPr>
              <p:nvPr/>
            </p:nvSpPr>
            <p:spPr bwMode="auto">
              <a:xfrm>
                <a:off x="3231033" y="3368947"/>
                <a:ext cx="1543741" cy="0"/>
              </a:xfrm>
              <a:prstGeom prst="line">
                <a:avLst/>
              </a:prstGeom>
              <a:noFill/>
              <a:ln w="57150">
                <a:solidFill>
                  <a:srgbClr val="149902"/>
                </a:solidFill>
                <a:round/>
                <a:headEnd/>
                <a:tailEnd type="triangl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1600" b="1" dirty="0">
                  <a:solidFill>
                    <a:schemeClr val="bg1"/>
                  </a:solidFill>
                  <a:latin typeface="Calibri"/>
                  <a:ea typeface="Calibri"/>
                  <a:cs typeface="Calibri"/>
                </a:endParaRPr>
              </a:p>
            </p:txBody>
          </p:sp>
        </p:grpSp>
        <p:sp>
          <p:nvSpPr>
            <p:cNvPr id="721931" name="Line 11"/>
            <p:cNvSpPr>
              <a:spLocks noChangeShapeType="1"/>
            </p:cNvSpPr>
            <p:nvPr/>
          </p:nvSpPr>
          <p:spPr bwMode="auto">
            <a:xfrm>
              <a:off x="1377340" y="1922270"/>
              <a:ext cx="619825" cy="446673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 sz="1600" dirty="0">
                <a:solidFill>
                  <a:schemeClr val="bg1"/>
                </a:solidFill>
                <a:latin typeface="Calibri"/>
                <a:ea typeface="Calibri"/>
                <a:cs typeface="Calibri"/>
              </a:endParaRPr>
            </a:p>
          </p:txBody>
        </p:sp>
        <p:sp>
          <p:nvSpPr>
            <p:cNvPr id="721933" name="Text Box 13"/>
            <p:cNvSpPr txBox="1">
              <a:spLocks noChangeArrowheads="1"/>
            </p:cNvSpPr>
            <p:nvPr/>
          </p:nvSpPr>
          <p:spPr bwMode="auto">
            <a:xfrm>
              <a:off x="7304557" y="4359896"/>
              <a:ext cx="1386790" cy="412782"/>
            </a:xfrm>
            <a:prstGeom prst="rect">
              <a:avLst/>
            </a:prstGeom>
            <a:solidFill>
              <a:srgbClr val="CC0000"/>
            </a:solidFill>
            <a:ln w="28575">
              <a:solidFill>
                <a:schemeClr val="tx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lIns="137151" tIns="91435" rIns="137151" bIns="91435"/>
            <a:lstStyle/>
            <a:p>
              <a:pPr algn="ctr" eaLnBrk="1" hangingPunct="1">
                <a:defRPr/>
              </a:pPr>
              <a:r>
                <a:rPr lang="en-US" sz="1600" b="1" dirty="0">
                  <a:solidFill>
                    <a:schemeClr val="bg1"/>
                  </a:solidFill>
                  <a:latin typeface="Calibri"/>
                  <a:ea typeface="Calibri"/>
                  <a:cs typeface="Calibri"/>
                </a:rPr>
                <a:t>Brain Injury</a:t>
              </a:r>
            </a:p>
          </p:txBody>
        </p:sp>
        <p:sp>
          <p:nvSpPr>
            <p:cNvPr id="721934" name="Line 14"/>
            <p:cNvSpPr>
              <a:spLocks noChangeShapeType="1"/>
            </p:cNvSpPr>
            <p:nvPr/>
          </p:nvSpPr>
          <p:spPr bwMode="auto">
            <a:xfrm>
              <a:off x="3796738" y="2503029"/>
              <a:ext cx="1851484" cy="1324485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 sz="1600" dirty="0">
                <a:solidFill>
                  <a:schemeClr val="bg1"/>
                </a:solidFill>
                <a:latin typeface="Calibri"/>
                <a:ea typeface="Calibri"/>
                <a:cs typeface="Calibri"/>
              </a:endParaRPr>
            </a:p>
          </p:txBody>
        </p:sp>
        <p:sp>
          <p:nvSpPr>
            <p:cNvPr id="721935" name="Line 15"/>
            <p:cNvSpPr>
              <a:spLocks noChangeShapeType="1"/>
            </p:cNvSpPr>
            <p:nvPr/>
          </p:nvSpPr>
          <p:spPr bwMode="auto">
            <a:xfrm>
              <a:off x="6580750" y="4155669"/>
              <a:ext cx="723808" cy="382290"/>
            </a:xfrm>
            <a:prstGeom prst="line">
              <a:avLst/>
            </a:prstGeom>
            <a:noFill/>
            <a:ln w="57150">
              <a:solidFill>
                <a:srgbClr val="CC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 sz="1600" dirty="0">
                <a:solidFill>
                  <a:schemeClr val="bg1"/>
                </a:solidFill>
                <a:latin typeface="Calibri"/>
                <a:ea typeface="Calibri"/>
                <a:cs typeface="Calibri"/>
              </a:endParaRPr>
            </a:p>
          </p:txBody>
        </p:sp>
        <p:sp>
          <p:nvSpPr>
            <p:cNvPr id="721936" name="Text Box 16"/>
            <p:cNvSpPr txBox="1">
              <a:spLocks noChangeArrowheads="1"/>
            </p:cNvSpPr>
            <p:nvPr/>
          </p:nvSpPr>
          <p:spPr bwMode="auto">
            <a:xfrm>
              <a:off x="5926882" y="2736114"/>
              <a:ext cx="1386790" cy="412782"/>
            </a:xfrm>
            <a:prstGeom prst="rect">
              <a:avLst/>
            </a:prstGeom>
            <a:solidFill>
              <a:srgbClr val="CC0000"/>
            </a:solidFill>
            <a:ln w="28575">
              <a:solidFill>
                <a:schemeClr val="tx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lIns="137151" tIns="91435" rIns="137151" bIns="91435"/>
            <a:lstStyle/>
            <a:p>
              <a:pPr algn="ctr" eaLnBrk="1" hangingPunct="1">
                <a:defRPr/>
              </a:pPr>
              <a:r>
                <a:rPr lang="en-US" sz="1600" b="1" dirty="0">
                  <a:solidFill>
                    <a:schemeClr val="bg1"/>
                  </a:solidFill>
                  <a:latin typeface="Calibri"/>
                  <a:ea typeface="Calibri"/>
                  <a:cs typeface="Calibri"/>
                </a:rPr>
                <a:t>Brain Injury</a:t>
              </a:r>
            </a:p>
          </p:txBody>
        </p:sp>
        <p:sp>
          <p:nvSpPr>
            <p:cNvPr id="721937" name="Line 17"/>
            <p:cNvSpPr>
              <a:spLocks noChangeShapeType="1"/>
            </p:cNvSpPr>
            <p:nvPr/>
          </p:nvSpPr>
          <p:spPr bwMode="auto">
            <a:xfrm>
              <a:off x="3796738" y="2503029"/>
              <a:ext cx="2130144" cy="375019"/>
            </a:xfrm>
            <a:prstGeom prst="line">
              <a:avLst/>
            </a:prstGeom>
            <a:noFill/>
            <a:ln w="57150">
              <a:solidFill>
                <a:srgbClr val="CC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 sz="1600" dirty="0">
                <a:solidFill>
                  <a:schemeClr val="bg1"/>
                </a:solidFill>
                <a:latin typeface="Calibri"/>
                <a:ea typeface="Calibri"/>
                <a:cs typeface="Calibri"/>
              </a:endParaRPr>
            </a:p>
          </p:txBody>
        </p:sp>
        <p:sp>
          <p:nvSpPr>
            <p:cNvPr id="721938" name="Line 18"/>
            <p:cNvSpPr>
              <a:spLocks noChangeShapeType="1"/>
            </p:cNvSpPr>
            <p:nvPr/>
          </p:nvSpPr>
          <p:spPr bwMode="auto">
            <a:xfrm flipV="1">
              <a:off x="3796738" y="1998122"/>
              <a:ext cx="2130144" cy="504906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 sz="1600" dirty="0">
                <a:solidFill>
                  <a:schemeClr val="bg1"/>
                </a:solidFill>
                <a:latin typeface="Calibri"/>
                <a:ea typeface="Calibri"/>
                <a:cs typeface="Calibri"/>
              </a:endParaRPr>
            </a:p>
          </p:txBody>
        </p:sp>
        <p:sp>
          <p:nvSpPr>
            <p:cNvPr id="721932" name="Text Box 12"/>
            <p:cNvSpPr txBox="1">
              <a:spLocks noChangeArrowheads="1"/>
            </p:cNvSpPr>
            <p:nvPr/>
          </p:nvSpPr>
          <p:spPr bwMode="auto">
            <a:xfrm>
              <a:off x="5648222" y="3556469"/>
              <a:ext cx="1799572" cy="600291"/>
            </a:xfrm>
            <a:prstGeom prst="rect">
              <a:avLst/>
            </a:prstGeom>
            <a:solidFill>
              <a:srgbClr val="0000CC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lIns="137151" tIns="91435" rIns="137151" bIns="91435" anchor="ctr"/>
            <a:lstStyle/>
            <a:p>
              <a:pPr algn="ctr" eaLnBrk="1" hangingPunct="1">
                <a:defRPr/>
              </a:pPr>
              <a:r>
                <a:rPr lang="en-US" sz="1600" b="1" dirty="0">
                  <a:solidFill>
                    <a:schemeClr val="bg1"/>
                  </a:solidFill>
                  <a:latin typeface="Calibri"/>
                  <a:ea typeface="Calibri"/>
                  <a:cs typeface="Calibri"/>
                </a:rPr>
                <a:t>Secondary Energy </a:t>
              </a:r>
            </a:p>
            <a:p>
              <a:pPr algn="ctr" eaLnBrk="1" hangingPunct="1">
                <a:defRPr/>
              </a:pPr>
              <a:r>
                <a:rPr lang="en-US" sz="1600" b="1" dirty="0">
                  <a:solidFill>
                    <a:schemeClr val="bg1"/>
                  </a:solidFill>
                  <a:latin typeface="Calibri"/>
                  <a:ea typeface="Calibri"/>
                  <a:cs typeface="Calibri"/>
                </a:rPr>
                <a:t>Failure</a:t>
              </a:r>
            </a:p>
          </p:txBody>
        </p:sp>
        <p:sp>
          <p:nvSpPr>
            <p:cNvPr id="721929" name="Text Box 9"/>
            <p:cNvSpPr txBox="1">
              <a:spLocks noChangeArrowheads="1"/>
            </p:cNvSpPr>
            <p:nvPr/>
          </p:nvSpPr>
          <p:spPr bwMode="auto">
            <a:xfrm>
              <a:off x="360363" y="1295936"/>
              <a:ext cx="1799572" cy="600291"/>
            </a:xfrm>
            <a:prstGeom prst="rect">
              <a:avLst/>
            </a:prstGeom>
            <a:solidFill>
              <a:srgbClr val="0000CC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lIns="137151" tIns="91435" rIns="137151" bIns="91435" anchor="ctr"/>
            <a:lstStyle/>
            <a:p>
              <a:pPr algn="ctr" eaLnBrk="1" hangingPunct="1">
                <a:defRPr/>
              </a:pPr>
              <a:r>
                <a:rPr lang="en-US" sz="1600" b="1" dirty="0">
                  <a:solidFill>
                    <a:schemeClr val="bg1"/>
                  </a:solidFill>
                  <a:latin typeface="Calibri"/>
                  <a:ea typeface="Calibri"/>
                  <a:cs typeface="Calibri"/>
                </a:rPr>
                <a:t>Hypoxia-Ischemia</a:t>
              </a:r>
            </a:p>
          </p:txBody>
        </p:sp>
        <p:sp>
          <p:nvSpPr>
            <p:cNvPr id="721930" name="Text Box 10"/>
            <p:cNvSpPr txBox="1">
              <a:spLocks noChangeArrowheads="1"/>
            </p:cNvSpPr>
            <p:nvPr/>
          </p:nvSpPr>
          <p:spPr bwMode="auto">
            <a:xfrm>
              <a:off x="1997166" y="2236089"/>
              <a:ext cx="1799572" cy="600291"/>
            </a:xfrm>
            <a:prstGeom prst="rect">
              <a:avLst/>
            </a:prstGeom>
            <a:solidFill>
              <a:srgbClr val="0000CC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lIns="137151" tIns="91435" rIns="137151" bIns="91435" anchor="ctr"/>
            <a:lstStyle/>
            <a:p>
              <a:pPr algn="ctr" eaLnBrk="1" hangingPunct="1">
                <a:defRPr/>
              </a:pPr>
              <a:r>
                <a:rPr lang="en-US" sz="1600" b="1" dirty="0">
                  <a:solidFill>
                    <a:schemeClr val="bg1"/>
                  </a:solidFill>
                  <a:latin typeface="Calibri"/>
                  <a:ea typeface="Calibri"/>
                  <a:cs typeface="Calibri"/>
                </a:rPr>
                <a:t>Primary Energy </a:t>
              </a:r>
            </a:p>
            <a:p>
              <a:pPr algn="ctr" eaLnBrk="1" hangingPunct="1">
                <a:defRPr/>
              </a:pPr>
              <a:r>
                <a:rPr lang="en-US" sz="1600" b="1" dirty="0">
                  <a:solidFill>
                    <a:schemeClr val="bg1"/>
                  </a:solidFill>
                  <a:latin typeface="Calibri"/>
                  <a:ea typeface="Calibri"/>
                  <a:cs typeface="Calibri"/>
                </a:rPr>
                <a:t>Failure</a:t>
              </a:r>
            </a:p>
          </p:txBody>
        </p:sp>
        <p:cxnSp>
          <p:nvCxnSpPr>
            <p:cNvPr id="6" name="Straight Connector 5"/>
            <p:cNvCxnSpPr/>
            <p:nvPr/>
          </p:nvCxnSpPr>
          <p:spPr>
            <a:xfrm>
              <a:off x="710472" y="5485499"/>
              <a:ext cx="7800811" cy="0"/>
            </a:xfrm>
            <a:prstGeom prst="line">
              <a:avLst/>
            </a:prstGeom>
            <a:ln w="38100" cmpd="sng"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2159935" y="5359396"/>
              <a:ext cx="0" cy="252207"/>
            </a:xfrm>
            <a:prstGeom prst="line">
              <a:avLst/>
            </a:prstGeom>
            <a:ln w="28575" cmpd="sng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4831211" y="5359395"/>
              <a:ext cx="0" cy="252207"/>
            </a:xfrm>
            <a:prstGeom prst="line">
              <a:avLst/>
            </a:prstGeom>
            <a:ln w="28575" cmpd="sng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232355" y="5359396"/>
              <a:ext cx="0" cy="252207"/>
            </a:xfrm>
            <a:prstGeom prst="line">
              <a:avLst/>
            </a:prstGeom>
            <a:ln w="28575" cmpd="sng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/>
            <p:cNvSpPr txBox="1"/>
            <p:nvPr/>
          </p:nvSpPr>
          <p:spPr>
            <a:xfrm>
              <a:off x="423214" y="5266163"/>
              <a:ext cx="28725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>
                  <a:latin typeface="+mn-lt"/>
                </a:rPr>
                <a:t>x</a:t>
              </a:r>
              <a:endParaRPr lang="en-US" sz="1800" dirty="0">
                <a:latin typeface="+mn-lt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909734" y="5564447"/>
              <a:ext cx="51438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>
                  <a:latin typeface="+mn-lt"/>
                </a:rPr>
                <a:t>1 </a:t>
              </a:r>
              <a:r>
                <a:rPr lang="en-US" sz="1600" dirty="0" err="1" smtClean="0">
                  <a:latin typeface="+mn-lt"/>
                </a:rPr>
                <a:t>hr</a:t>
              </a:r>
              <a:endParaRPr lang="en-US" sz="1600" dirty="0">
                <a:latin typeface="+mn-lt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544606" y="5637342"/>
              <a:ext cx="63440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>
                  <a:latin typeface="+mn-lt"/>
                </a:rPr>
                <a:t>6-24</a:t>
              </a:r>
              <a:r>
                <a:rPr lang="en-US" sz="1600" dirty="0" smtClean="0">
                  <a:latin typeface="Arial"/>
                  <a:cs typeface="Arial"/>
                </a:rPr>
                <a:t>º</a:t>
              </a:r>
              <a:endParaRPr lang="en-US" sz="1600" dirty="0">
                <a:latin typeface="Arial"/>
                <a:cs typeface="Arial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982154" y="5564447"/>
              <a:ext cx="56387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>
                  <a:latin typeface="+mn-lt"/>
                </a:rPr>
                <a:t>days</a:t>
              </a:r>
              <a:endParaRPr lang="en-US" sz="1600" dirty="0">
                <a:latin typeface="+mn-lt"/>
              </a:endParaRPr>
            </a:p>
          </p:txBody>
        </p:sp>
        <p:sp>
          <p:nvSpPr>
            <p:cNvPr id="721925" name="Text Box 5"/>
            <p:cNvSpPr txBox="1">
              <a:spLocks noChangeArrowheads="1"/>
            </p:cNvSpPr>
            <p:nvPr/>
          </p:nvSpPr>
          <p:spPr bwMode="auto">
            <a:xfrm>
              <a:off x="1464350" y="3167114"/>
              <a:ext cx="1735767" cy="412781"/>
            </a:xfrm>
            <a:prstGeom prst="rect">
              <a:avLst/>
            </a:prstGeom>
            <a:solidFill>
              <a:srgbClr val="009900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lIns="137151" tIns="91435" rIns="137151" bIns="91435"/>
            <a:lstStyle/>
            <a:p>
              <a:pPr algn="ctr" eaLnBrk="1" hangingPunct="1">
                <a:defRPr/>
              </a:pPr>
              <a:r>
                <a:rPr lang="en-US" sz="1600" b="1" dirty="0">
                  <a:solidFill>
                    <a:schemeClr val="bg1"/>
                  </a:solidFill>
                  <a:latin typeface="Calibri"/>
                  <a:ea typeface="Calibri"/>
                  <a:cs typeface="Calibri"/>
                </a:rPr>
                <a:t>Latent Period</a:t>
              </a:r>
            </a:p>
          </p:txBody>
        </p:sp>
      </p:grpSp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" name="Group 8"/>
          <p:cNvGrpSpPr>
            <a:grpSpLocks/>
          </p:cNvGrpSpPr>
          <p:nvPr/>
        </p:nvGrpSpPr>
        <p:grpSpPr bwMode="auto">
          <a:xfrm>
            <a:off x="228601" y="6172200"/>
            <a:ext cx="2438399" cy="521171"/>
            <a:chOff x="395536" y="5949280"/>
            <a:chExt cx="3960440" cy="685800"/>
          </a:xfrm>
        </p:grpSpPr>
        <p:pic>
          <p:nvPicPr>
            <p:cNvPr id="31" name="Picture 5" descr="Logo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" name="Picture 6" descr="logo McGill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3847851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mv="urn:schemas-microsoft-com:mac:vml"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60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89074"/>
            <a:ext cx="7620000" cy="639762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err="1" smtClean="0">
                <a:cs typeface="+mj-cs"/>
              </a:rPr>
              <a:t>Hipotermia</a:t>
            </a:r>
            <a:r>
              <a:rPr lang="en-US" dirty="0" smtClean="0">
                <a:cs typeface="+mj-cs"/>
              </a:rPr>
              <a:t> </a:t>
            </a:r>
            <a:r>
              <a:rPr lang="en-US" dirty="0" err="1" smtClean="0">
                <a:cs typeface="+mj-cs"/>
              </a:rPr>
              <a:t>Terapêutica</a:t>
            </a:r>
            <a:endParaRPr lang="en-US" dirty="0" smtClean="0">
              <a:cs typeface="+mj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5329" y="914400"/>
            <a:ext cx="47614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>
                <a:latin typeface="+mn-lt"/>
              </a:rPr>
              <a:t>Corporal total: </a:t>
            </a:r>
            <a:r>
              <a:rPr lang="en-US" dirty="0" err="1" smtClean="0"/>
              <a:t>temperatura</a:t>
            </a:r>
            <a:r>
              <a:rPr lang="en-US" dirty="0" smtClean="0"/>
              <a:t> </a:t>
            </a:r>
            <a:r>
              <a:rPr lang="en-US" dirty="0" err="1" smtClean="0"/>
              <a:t>retal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esofagiana</a:t>
            </a:r>
            <a:r>
              <a:rPr lang="en-US" sz="1800" dirty="0" smtClean="0">
                <a:latin typeface="+mn-lt"/>
              </a:rPr>
              <a:t> </a:t>
            </a:r>
            <a:r>
              <a:rPr lang="en-US" dirty="0"/>
              <a:t> </a:t>
            </a:r>
            <a:r>
              <a:rPr lang="en-US" sz="1800" dirty="0" smtClean="0">
                <a:latin typeface="+mn-lt"/>
              </a:rPr>
              <a:t>33.5</a:t>
            </a:r>
            <a:r>
              <a:rPr lang="en-US" sz="1800" baseline="30000" dirty="0" smtClean="0">
                <a:latin typeface="+mn-lt"/>
              </a:rPr>
              <a:t>o</a:t>
            </a:r>
            <a:r>
              <a:rPr lang="en-US" sz="1800" dirty="0" smtClean="0">
                <a:latin typeface="+mn-lt"/>
              </a:rPr>
              <a:t>C x 72 h, </a:t>
            </a:r>
            <a:r>
              <a:rPr lang="en-US" sz="1800" dirty="0" err="1" smtClean="0">
                <a:latin typeface="+mn-lt"/>
              </a:rPr>
              <a:t>seguido</a:t>
            </a:r>
            <a:r>
              <a:rPr lang="en-US" sz="1800" dirty="0" smtClean="0">
                <a:latin typeface="+mn-lt"/>
              </a:rPr>
              <a:t> de </a:t>
            </a:r>
            <a:r>
              <a:rPr lang="en-US" sz="1800" dirty="0" err="1" smtClean="0">
                <a:latin typeface="+mn-lt"/>
              </a:rPr>
              <a:t>reaquecimento</a:t>
            </a:r>
            <a:r>
              <a:rPr lang="en-US" sz="1800" dirty="0" smtClean="0">
                <a:latin typeface="+mn-lt"/>
              </a:rPr>
              <a:t> lento</a:t>
            </a:r>
            <a:endParaRPr lang="en-US" sz="1800" dirty="0">
              <a:latin typeface="+mn-lt"/>
            </a:endParaRPr>
          </a:p>
        </p:txBody>
      </p:sp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02941" y="2209800"/>
            <a:ext cx="3719619" cy="277661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936344" y="914400"/>
            <a:ext cx="40213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err="1" smtClean="0">
                <a:latin typeface="+mn-lt"/>
              </a:rPr>
              <a:t>Resf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seletivo</a:t>
            </a:r>
            <a:r>
              <a:rPr lang="en-US" sz="1800" b="1" dirty="0" smtClean="0">
                <a:latin typeface="+mn-lt"/>
              </a:rPr>
              <a:t> da </a:t>
            </a:r>
            <a:r>
              <a:rPr lang="en-US" sz="1800" b="1" dirty="0" err="1" smtClean="0">
                <a:latin typeface="+mn-lt"/>
              </a:rPr>
              <a:t>cabeça</a:t>
            </a:r>
            <a:r>
              <a:rPr lang="en-US" sz="1800" b="1" dirty="0" smtClean="0">
                <a:latin typeface="+mn-lt"/>
              </a:rPr>
              <a:t>: </a:t>
            </a:r>
            <a:r>
              <a:rPr lang="en-US" dirty="0" err="1" smtClean="0"/>
              <a:t>t</a:t>
            </a:r>
            <a:r>
              <a:rPr lang="en-US" sz="1800" dirty="0" err="1" smtClean="0">
                <a:latin typeface="+mn-lt"/>
              </a:rPr>
              <a:t>emperatura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cabeça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em</a:t>
            </a:r>
            <a:r>
              <a:rPr lang="en-US" sz="1800" dirty="0" smtClean="0">
                <a:latin typeface="+mn-lt"/>
              </a:rPr>
              <a:t> 33</a:t>
            </a:r>
            <a:r>
              <a:rPr lang="en-US" baseline="30000" dirty="0"/>
              <a:t>o</a:t>
            </a:r>
            <a:r>
              <a:rPr lang="en-US" sz="1800" dirty="0" smtClean="0">
                <a:latin typeface="+mn-lt"/>
              </a:rPr>
              <a:t>C e corporal entre 34 e 35</a:t>
            </a:r>
            <a:r>
              <a:rPr lang="en-US" sz="1800" baseline="30000" dirty="0" smtClean="0">
                <a:latin typeface="+mn-lt"/>
              </a:rPr>
              <a:t>o</a:t>
            </a:r>
            <a:r>
              <a:rPr lang="en-US" sz="1800" dirty="0" smtClean="0">
                <a:latin typeface="+mn-lt"/>
              </a:rPr>
              <a:t>C x 72 h, </a:t>
            </a:r>
            <a:r>
              <a:rPr lang="en-US" dirty="0" err="1" smtClean="0"/>
              <a:t>seguido</a:t>
            </a:r>
            <a:r>
              <a:rPr lang="en-US" dirty="0" smtClean="0"/>
              <a:t> </a:t>
            </a:r>
            <a:r>
              <a:rPr lang="en-US" dirty="0"/>
              <a:t>de </a:t>
            </a:r>
            <a:r>
              <a:rPr lang="en-US" dirty="0" err="1"/>
              <a:t>reaquecimento</a:t>
            </a:r>
            <a:r>
              <a:rPr lang="en-US" dirty="0"/>
              <a:t> lento</a:t>
            </a:r>
            <a:endParaRPr lang="en-US" sz="1800" dirty="0">
              <a:latin typeface="+mn-lt"/>
            </a:endParaRPr>
          </a:p>
        </p:txBody>
      </p:sp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58198" y="5045854"/>
            <a:ext cx="2166601" cy="175323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845284"/>
            <a:ext cx="3200400" cy="2050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617" y="3981783"/>
            <a:ext cx="3270944" cy="271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8797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 err="1" smtClean="0"/>
              <a:t>Janela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Para se </a:t>
            </a:r>
            <a:r>
              <a:rPr lang="en-US" dirty="0" err="1" smtClean="0"/>
              <a:t>obter</a:t>
            </a:r>
            <a:r>
              <a:rPr lang="en-US" dirty="0" smtClean="0"/>
              <a:t> um </a:t>
            </a:r>
            <a:r>
              <a:rPr lang="en-US" dirty="0" err="1" smtClean="0"/>
              <a:t>efeito</a:t>
            </a:r>
            <a:r>
              <a:rPr lang="en-US" dirty="0" smtClean="0"/>
              <a:t> </a:t>
            </a:r>
            <a:r>
              <a:rPr lang="en-US" dirty="0" err="1" smtClean="0"/>
              <a:t>neuroprotetor</a:t>
            </a:r>
            <a:r>
              <a:rPr lang="en-US" dirty="0" smtClean="0"/>
              <a:t> </a:t>
            </a:r>
            <a:r>
              <a:rPr lang="en-US" dirty="0" err="1" smtClean="0"/>
              <a:t>máximo</a:t>
            </a:r>
            <a:r>
              <a:rPr lang="en-US" dirty="0" smtClean="0"/>
              <a:t>, a HT </a:t>
            </a:r>
            <a:r>
              <a:rPr lang="en-US" dirty="0" err="1" smtClean="0"/>
              <a:t>deve</a:t>
            </a:r>
            <a:r>
              <a:rPr lang="en-US" dirty="0" smtClean="0"/>
              <a:t> </a:t>
            </a:r>
            <a:r>
              <a:rPr lang="en-US" dirty="0" err="1" smtClean="0"/>
              <a:t>começar</a:t>
            </a:r>
            <a:r>
              <a:rPr lang="en-US" dirty="0" smtClean="0"/>
              <a:t> o </a:t>
            </a:r>
            <a:r>
              <a:rPr lang="en-US" dirty="0" err="1" smtClean="0"/>
              <a:t>mais</a:t>
            </a:r>
            <a:r>
              <a:rPr lang="en-US" dirty="0" smtClean="0"/>
              <a:t> </a:t>
            </a:r>
            <a:r>
              <a:rPr lang="en-US" dirty="0" err="1" smtClean="0"/>
              <a:t>cedo</a:t>
            </a:r>
            <a:r>
              <a:rPr lang="en-US" dirty="0" smtClean="0"/>
              <a:t> </a:t>
            </a:r>
            <a:r>
              <a:rPr lang="en-US" dirty="0" err="1" smtClean="0"/>
              <a:t>possível</a:t>
            </a:r>
            <a:r>
              <a:rPr lang="en-US" dirty="0" smtClean="0"/>
              <a:t> </a:t>
            </a:r>
            <a:r>
              <a:rPr lang="en-US" dirty="0" err="1" smtClean="0"/>
              <a:t>após</a:t>
            </a:r>
            <a:r>
              <a:rPr lang="en-US" dirty="0" smtClean="0"/>
              <a:t> o </a:t>
            </a:r>
            <a:r>
              <a:rPr lang="en-US" dirty="0" err="1" smtClean="0"/>
              <a:t>insulto</a:t>
            </a:r>
            <a:r>
              <a:rPr lang="en-US" dirty="0" smtClean="0"/>
              <a:t>,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seja</a:t>
            </a:r>
            <a:r>
              <a:rPr lang="en-US" dirty="0" smtClean="0"/>
              <a:t>, </a:t>
            </a:r>
            <a:r>
              <a:rPr lang="en-US" dirty="0" err="1" smtClean="0"/>
              <a:t>dentro</a:t>
            </a:r>
            <a:r>
              <a:rPr lang="en-US" dirty="0" smtClean="0"/>
              <a:t> das </a:t>
            </a:r>
            <a:r>
              <a:rPr lang="en-US" dirty="0" err="1" smtClean="0"/>
              <a:t>primerias</a:t>
            </a:r>
            <a:r>
              <a:rPr lang="en-US" dirty="0" smtClean="0"/>
              <a:t> 6h de </a:t>
            </a:r>
            <a:r>
              <a:rPr lang="en-US" dirty="0" err="1" smtClean="0"/>
              <a:t>vida</a:t>
            </a:r>
            <a:r>
              <a:rPr lang="en-US" dirty="0" smtClean="0"/>
              <a:t> </a:t>
            </a:r>
            <a:r>
              <a:rPr lang="en-US" dirty="0" smtClean="0">
                <a:sym typeface="Wingdings"/>
              </a:rPr>
              <a:t> </a:t>
            </a:r>
            <a:r>
              <a:rPr lang="en-US" dirty="0" smtClean="0"/>
              <a:t>“</a:t>
            </a:r>
            <a:r>
              <a:rPr lang="en-US" dirty="0" err="1" smtClean="0"/>
              <a:t>janela</a:t>
            </a:r>
            <a:r>
              <a:rPr lang="en-US" dirty="0" smtClean="0"/>
              <a:t> de </a:t>
            </a:r>
            <a:r>
              <a:rPr lang="en-US" dirty="0" err="1" smtClean="0"/>
              <a:t>oportunidade</a:t>
            </a:r>
            <a:r>
              <a:rPr lang="en-US" dirty="0" smtClean="0"/>
              <a:t>” – antes </a:t>
            </a:r>
            <a:r>
              <a:rPr lang="en-US" dirty="0" err="1" smtClean="0"/>
              <a:t>que</a:t>
            </a:r>
            <a:r>
              <a:rPr lang="en-US" dirty="0" smtClean="0"/>
              <a:t> o </a:t>
            </a:r>
            <a:r>
              <a:rPr lang="en-US" dirty="0" err="1" smtClean="0"/>
              <a:t>paciente</a:t>
            </a:r>
            <a:r>
              <a:rPr lang="en-US" dirty="0" smtClean="0"/>
              <a:t> </a:t>
            </a:r>
            <a:r>
              <a:rPr lang="en-US" dirty="0" err="1" smtClean="0"/>
              <a:t>tenha</a:t>
            </a:r>
            <a:r>
              <a:rPr lang="en-US" dirty="0" smtClean="0"/>
              <a:t> </a:t>
            </a:r>
            <a:r>
              <a:rPr lang="en-US" dirty="0" err="1" smtClean="0"/>
              <a:t>lesão</a:t>
            </a:r>
            <a:r>
              <a:rPr lang="en-US" dirty="0" smtClean="0"/>
              <a:t> neuronal </a:t>
            </a:r>
            <a:r>
              <a:rPr lang="en-US" dirty="0" err="1" smtClean="0"/>
              <a:t>secundária</a:t>
            </a:r>
            <a:r>
              <a:rPr lang="en-US" dirty="0" smtClean="0"/>
              <a:t> a </a:t>
            </a:r>
            <a:r>
              <a:rPr lang="en-US" dirty="0" err="1" smtClean="0"/>
              <a:t>reperfusão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76200" y="6248400"/>
            <a:ext cx="2362199" cy="533400"/>
            <a:chOff x="395536" y="5949280"/>
            <a:chExt cx="3960440" cy="685800"/>
          </a:xfrm>
        </p:grpSpPr>
        <p:pic>
          <p:nvPicPr>
            <p:cNvPr id="6" name="Picture 5" descr="Logo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6" descr="logo McGill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9331341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9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57200" y="44624"/>
            <a:ext cx="7467600" cy="1403176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>
              <a:defRPr/>
            </a:pPr>
            <a:r>
              <a:rPr lang="en-US" sz="3600" dirty="0" err="1" smtClean="0">
                <a:cs typeface="+mj-cs"/>
              </a:rPr>
              <a:t>Efeitos</a:t>
            </a:r>
            <a:r>
              <a:rPr lang="en-US" sz="3600" dirty="0" smtClean="0">
                <a:cs typeface="+mj-cs"/>
              </a:rPr>
              <a:t> da </a:t>
            </a:r>
            <a:r>
              <a:rPr lang="en-US" sz="3600" dirty="0" err="1" smtClean="0">
                <a:cs typeface="+mj-cs"/>
              </a:rPr>
              <a:t>redução</a:t>
            </a:r>
            <a:r>
              <a:rPr lang="en-US" sz="3600" dirty="0" smtClean="0">
                <a:cs typeface="+mj-cs"/>
              </a:rPr>
              <a:t> da </a:t>
            </a:r>
            <a:r>
              <a:rPr lang="en-US" sz="3600" dirty="0" err="1" smtClean="0">
                <a:cs typeface="+mj-cs"/>
              </a:rPr>
              <a:t>temperatura</a:t>
            </a:r>
            <a:r>
              <a:rPr lang="en-US" sz="3600" dirty="0" smtClean="0">
                <a:cs typeface="+mj-cs"/>
              </a:rPr>
              <a:t> cerebral</a:t>
            </a:r>
          </a:p>
        </p:txBody>
      </p:sp>
      <p:sp>
        <p:nvSpPr>
          <p:cNvPr id="723971" name="Rectangle 3"/>
          <p:cNvSpPr>
            <a:spLocks noGrp="1" noChangeArrowheads="1"/>
          </p:cNvSpPr>
          <p:nvPr>
            <p:ph sz="quarter" idx="10"/>
          </p:nvPr>
        </p:nvSpPr>
        <p:spPr>
          <a:xfrm>
            <a:off x="381000" y="1752600"/>
            <a:ext cx="8382000" cy="3673475"/>
          </a:xfrm>
          <a:prstGeom prst="rect">
            <a:avLst/>
          </a:prstGeom>
        </p:spPr>
        <p:txBody>
          <a:bodyPr/>
          <a:lstStyle/>
          <a:p>
            <a:pPr>
              <a:buFontTx/>
              <a:buNone/>
              <a:defRPr/>
            </a:pPr>
            <a:r>
              <a:rPr lang="en-US" sz="3200" dirty="0" err="1" smtClean="0">
                <a:solidFill>
                  <a:schemeClr val="tx1"/>
                </a:solidFill>
                <a:cs typeface="+mn-cs"/>
                <a:sym typeface="Symbol" charset="0"/>
              </a:rPr>
              <a:t>Hipotermia</a:t>
            </a:r>
            <a:r>
              <a:rPr lang="en-US" sz="3200" dirty="0" smtClean="0">
                <a:solidFill>
                  <a:schemeClr val="tx1"/>
                </a:solidFill>
                <a:cs typeface="+mn-cs"/>
                <a:sym typeface="Symbol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cs typeface="+mn-cs"/>
                <a:sym typeface="Symbol" charset="0"/>
              </a:rPr>
              <a:t>previne</a:t>
            </a:r>
            <a:r>
              <a:rPr lang="en-US" sz="3200" dirty="0" smtClean="0">
                <a:solidFill>
                  <a:schemeClr val="tx1"/>
                </a:solidFill>
                <a:cs typeface="+mn-cs"/>
                <a:sym typeface="Symbol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cs typeface="+mn-cs"/>
                <a:sym typeface="Symbol" charset="0"/>
              </a:rPr>
              <a:t>ou</a:t>
            </a:r>
            <a:r>
              <a:rPr lang="en-US" sz="3200" dirty="0" smtClean="0">
                <a:solidFill>
                  <a:schemeClr val="tx1"/>
                </a:solidFill>
                <a:cs typeface="+mn-cs"/>
                <a:sym typeface="Symbol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cs typeface="+mn-cs"/>
                <a:sym typeface="Symbol" charset="0"/>
              </a:rPr>
              <a:t>atenua</a:t>
            </a:r>
            <a:r>
              <a:rPr lang="en-US" sz="3200" dirty="0" smtClean="0">
                <a:solidFill>
                  <a:schemeClr val="tx1"/>
                </a:solidFill>
                <a:cs typeface="+mn-cs"/>
                <a:sym typeface="Symbol" charset="0"/>
              </a:rPr>
              <a:t> a </a:t>
            </a:r>
            <a:r>
              <a:rPr lang="en-US" sz="3200" dirty="0" err="1" smtClean="0">
                <a:solidFill>
                  <a:schemeClr val="tx1"/>
                </a:solidFill>
                <a:cs typeface="+mn-cs"/>
                <a:sym typeface="Symbol" charset="0"/>
              </a:rPr>
              <a:t>falha</a:t>
            </a:r>
            <a:r>
              <a:rPr lang="en-US" sz="3200" dirty="0" smtClean="0">
                <a:solidFill>
                  <a:schemeClr val="tx1"/>
                </a:solidFill>
                <a:cs typeface="+mn-cs"/>
                <a:sym typeface="Symbol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cs typeface="+mn-cs"/>
                <a:sym typeface="Symbol" charset="0"/>
              </a:rPr>
              <a:t>energética</a:t>
            </a:r>
            <a:r>
              <a:rPr lang="en-US" sz="3200" dirty="0" smtClean="0">
                <a:solidFill>
                  <a:schemeClr val="tx1"/>
                </a:solidFill>
                <a:cs typeface="+mn-cs"/>
                <a:sym typeface="Symbol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cs typeface="+mn-cs"/>
                <a:sym typeface="Symbol" charset="0"/>
              </a:rPr>
              <a:t>secundária</a:t>
            </a:r>
            <a:r>
              <a:rPr lang="en-US" sz="3200" dirty="0" smtClean="0">
                <a:solidFill>
                  <a:schemeClr val="tx1"/>
                </a:solidFill>
                <a:cs typeface="+mn-cs"/>
                <a:sym typeface="Symbol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cs typeface="+mn-cs"/>
                <a:sym typeface="Symbol" charset="0"/>
              </a:rPr>
              <a:t>pois</a:t>
            </a:r>
            <a:r>
              <a:rPr lang="en-US" sz="3200" dirty="0" smtClean="0">
                <a:solidFill>
                  <a:schemeClr val="tx1"/>
                </a:solidFill>
                <a:cs typeface="+mn-cs"/>
                <a:sym typeface="Symbol" charset="0"/>
              </a:rPr>
              <a:t>:</a:t>
            </a:r>
          </a:p>
          <a:p>
            <a:pPr>
              <a:buFontTx/>
              <a:buNone/>
              <a:defRPr/>
            </a:pPr>
            <a:endParaRPr lang="en-US" sz="3200" dirty="0" smtClean="0">
              <a:solidFill>
                <a:schemeClr val="tx1"/>
              </a:solidFill>
              <a:cs typeface="+mn-cs"/>
              <a:sym typeface="Symbol" charset="0"/>
            </a:endParaRP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en-US" sz="3200" dirty="0" smtClean="0">
                <a:solidFill>
                  <a:schemeClr val="tx1"/>
                </a:solidFill>
                <a:cs typeface="+mn-cs"/>
              </a:rPr>
              <a:t>         </a:t>
            </a:r>
            <a:r>
              <a:rPr lang="en-US" sz="3200" dirty="0" err="1" smtClean="0">
                <a:solidFill>
                  <a:schemeClr val="tx1"/>
                </a:solidFill>
              </a:rPr>
              <a:t>Ativação</a:t>
            </a:r>
            <a:r>
              <a:rPr lang="en-US" sz="3200" dirty="0" smtClean="0">
                <a:solidFill>
                  <a:schemeClr val="tx1"/>
                </a:solidFill>
              </a:rPr>
              <a:t> </a:t>
            </a:r>
            <a:r>
              <a:rPr lang="en-US" sz="3200" dirty="0">
                <a:solidFill>
                  <a:schemeClr val="tx1"/>
                </a:solidFill>
              </a:rPr>
              <a:t>da </a:t>
            </a:r>
            <a:r>
              <a:rPr lang="en-US" sz="3200" dirty="0" smtClean="0">
                <a:solidFill>
                  <a:schemeClr val="tx1"/>
                </a:solidFill>
              </a:rPr>
              <a:t>microglia</a:t>
            </a:r>
          </a:p>
          <a:p>
            <a:pPr>
              <a:lnSpc>
                <a:spcPct val="80000"/>
              </a:lnSpc>
              <a:defRPr/>
            </a:pP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smtClean="0">
                <a:solidFill>
                  <a:schemeClr val="tx1"/>
                </a:solidFill>
              </a:rPr>
              <a:t>        Apoptosis</a:t>
            </a:r>
            <a:endParaRPr lang="en-US" sz="3200" dirty="0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en-US" sz="3200" dirty="0" smtClean="0">
                <a:solidFill>
                  <a:schemeClr val="tx1"/>
                </a:solidFill>
              </a:rPr>
              <a:t>         </a:t>
            </a:r>
            <a:r>
              <a:rPr lang="en-US" sz="3200" dirty="0" err="1" smtClean="0">
                <a:solidFill>
                  <a:schemeClr val="tx1"/>
                </a:solidFill>
              </a:rPr>
              <a:t>Síntese</a:t>
            </a:r>
            <a:r>
              <a:rPr lang="en-US" sz="3200" dirty="0" smtClean="0">
                <a:solidFill>
                  <a:schemeClr val="tx1"/>
                </a:solidFill>
              </a:rPr>
              <a:t> de </a:t>
            </a:r>
            <a:r>
              <a:rPr lang="en-US" sz="3200" dirty="0" err="1" smtClean="0">
                <a:solidFill>
                  <a:schemeClr val="tx1"/>
                </a:solidFill>
              </a:rPr>
              <a:t>glutamato</a:t>
            </a:r>
            <a:r>
              <a:rPr lang="en-US" sz="3200" dirty="0" smtClean="0">
                <a:solidFill>
                  <a:schemeClr val="tx1"/>
                </a:solidFill>
              </a:rPr>
              <a:t> </a:t>
            </a:r>
            <a:endParaRPr lang="en-US" sz="3200" dirty="0" smtClean="0">
              <a:solidFill>
                <a:schemeClr val="tx1"/>
              </a:solidFill>
              <a:cs typeface="+mn-cs"/>
              <a:sym typeface="Symbol" charset="0"/>
            </a:endParaRP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en-US" sz="3200" dirty="0" smtClean="0">
                <a:solidFill>
                  <a:schemeClr val="tx1"/>
                </a:solidFill>
                <a:cs typeface="+mn-cs"/>
              </a:rPr>
              <a:t>         </a:t>
            </a:r>
            <a:r>
              <a:rPr lang="en-US" sz="3200" dirty="0" err="1" smtClean="0">
                <a:solidFill>
                  <a:schemeClr val="tx1"/>
                </a:solidFill>
                <a:cs typeface="+mn-cs"/>
              </a:rPr>
              <a:t>Síntese</a:t>
            </a:r>
            <a:r>
              <a:rPr lang="en-US" sz="3200" dirty="0" smtClean="0">
                <a:solidFill>
                  <a:schemeClr val="tx1"/>
                </a:solidFill>
                <a:cs typeface="+mn-cs"/>
              </a:rPr>
              <a:t> de </a:t>
            </a:r>
            <a:r>
              <a:rPr lang="en-US" sz="3200" dirty="0" err="1" smtClean="0">
                <a:solidFill>
                  <a:schemeClr val="tx1"/>
                </a:solidFill>
                <a:cs typeface="+mn-cs"/>
              </a:rPr>
              <a:t>óxido</a:t>
            </a:r>
            <a:r>
              <a:rPr lang="en-US" sz="3200" dirty="0" smtClean="0">
                <a:solidFill>
                  <a:schemeClr val="tx1"/>
                </a:solidFill>
                <a:cs typeface="+mn-cs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cs typeface="+mn-cs"/>
              </a:rPr>
              <a:t>nítrico</a:t>
            </a:r>
            <a:endParaRPr lang="en-US" sz="3200" dirty="0" smtClean="0">
              <a:solidFill>
                <a:schemeClr val="tx1"/>
              </a:solidFill>
              <a:cs typeface="+mn-cs"/>
              <a:sym typeface="Symbol" charset="0"/>
            </a:endParaRP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en-US" sz="3200" dirty="0" smtClean="0">
                <a:solidFill>
                  <a:schemeClr val="tx1"/>
                </a:solidFill>
                <a:cs typeface="+mn-cs"/>
              </a:rPr>
              <a:t>         </a:t>
            </a:r>
            <a:r>
              <a:rPr lang="en-US" sz="3200" dirty="0" err="1" smtClean="0">
                <a:solidFill>
                  <a:schemeClr val="tx1"/>
                </a:solidFill>
                <a:cs typeface="+mn-cs"/>
              </a:rPr>
              <a:t>Produção</a:t>
            </a:r>
            <a:r>
              <a:rPr lang="en-US" sz="3200" dirty="0" smtClean="0">
                <a:solidFill>
                  <a:schemeClr val="tx1"/>
                </a:solidFill>
                <a:cs typeface="+mn-cs"/>
              </a:rPr>
              <a:t> de </a:t>
            </a:r>
            <a:r>
              <a:rPr lang="en-US" sz="3200" dirty="0" err="1" smtClean="0">
                <a:solidFill>
                  <a:schemeClr val="tx1"/>
                </a:solidFill>
                <a:cs typeface="+mn-cs"/>
              </a:rPr>
              <a:t>radicais</a:t>
            </a:r>
            <a:r>
              <a:rPr lang="en-US" sz="3200" dirty="0" smtClean="0">
                <a:solidFill>
                  <a:schemeClr val="tx1"/>
                </a:solidFill>
                <a:cs typeface="+mn-cs"/>
              </a:rPr>
              <a:t> livres</a:t>
            </a:r>
            <a:endParaRPr lang="en-US" sz="3200" dirty="0" smtClean="0">
              <a:solidFill>
                <a:schemeClr val="tx1"/>
              </a:solidFill>
              <a:cs typeface="+mn-cs"/>
              <a:sym typeface="Symbol" charset="0"/>
            </a:endParaRP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en-US" sz="3200" dirty="0" smtClean="0">
                <a:solidFill>
                  <a:schemeClr val="tx1"/>
                </a:solidFill>
                <a:cs typeface="+mn-cs"/>
              </a:rPr>
              <a:t>         </a:t>
            </a:r>
          </a:p>
        </p:txBody>
      </p:sp>
      <p:sp>
        <p:nvSpPr>
          <p:cNvPr id="2" name="Down Arrow 1"/>
          <p:cNvSpPr/>
          <p:nvPr/>
        </p:nvSpPr>
        <p:spPr>
          <a:xfrm>
            <a:off x="457200" y="2971800"/>
            <a:ext cx="612563" cy="2438400"/>
          </a:xfrm>
          <a:prstGeom prst="downArrow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8"/>
          <p:cNvGrpSpPr>
            <a:grpSpLocks/>
          </p:cNvGrpSpPr>
          <p:nvPr/>
        </p:nvGrpSpPr>
        <p:grpSpPr bwMode="auto">
          <a:xfrm>
            <a:off x="76200" y="6248400"/>
            <a:ext cx="2362199" cy="533400"/>
            <a:chOff x="395536" y="5949280"/>
            <a:chExt cx="3960440" cy="685800"/>
          </a:xfrm>
        </p:grpSpPr>
        <p:pic>
          <p:nvPicPr>
            <p:cNvPr id="7" name="Picture 6" descr="Logo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7" descr="logo McGill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2476106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685800"/>
            <a:ext cx="2534961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1219200" y="3200400"/>
            <a:ext cx="6477000" cy="25908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dirty="0" smtClean="0"/>
              <a:t>Tempo = </a:t>
            </a:r>
            <a:r>
              <a:rPr lang="en-US" sz="6600" dirty="0" err="1" smtClean="0"/>
              <a:t>Cérebro</a:t>
            </a:r>
            <a:endParaRPr lang="en-US" sz="66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1" y="152400"/>
            <a:ext cx="2212872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oup 8"/>
          <p:cNvGrpSpPr>
            <a:grpSpLocks/>
          </p:cNvGrpSpPr>
          <p:nvPr/>
        </p:nvGrpSpPr>
        <p:grpSpPr bwMode="auto">
          <a:xfrm>
            <a:off x="76200" y="6248400"/>
            <a:ext cx="2362199" cy="533400"/>
            <a:chOff x="395536" y="5949280"/>
            <a:chExt cx="3960440" cy="685800"/>
          </a:xfrm>
        </p:grpSpPr>
        <p:pic>
          <p:nvPicPr>
            <p:cNvPr id="8" name="Picture 7" descr="Logo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8" descr="logo McGill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38412248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 err="1" smtClean="0">
                <a:cs typeface="+mj-cs"/>
              </a:rPr>
              <a:t>Ensaios</a:t>
            </a:r>
            <a:r>
              <a:rPr lang="en-US" dirty="0" smtClean="0">
                <a:cs typeface="+mj-cs"/>
              </a:rPr>
              <a:t> </a:t>
            </a:r>
            <a:r>
              <a:rPr lang="en-US" dirty="0" err="1" smtClean="0">
                <a:cs typeface="+mj-cs"/>
              </a:rPr>
              <a:t>Clínicos</a:t>
            </a:r>
            <a:r>
              <a:rPr lang="en-US" dirty="0" smtClean="0">
                <a:cs typeface="+mj-cs"/>
              </a:rPr>
              <a:t> (n=</a:t>
            </a:r>
            <a:r>
              <a:rPr lang="en-US" dirty="0" smtClean="0">
                <a:ea typeface="Cambria"/>
                <a:cs typeface="Times New Roman"/>
              </a:rPr>
              <a:t>1372)</a:t>
            </a:r>
            <a:endParaRPr lang="en-US" dirty="0">
              <a:cs typeface="+mj-cs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4245114"/>
              </p:ext>
            </p:extLst>
          </p:nvPr>
        </p:nvGraphicFramePr>
        <p:xfrm>
          <a:off x="533401" y="1247968"/>
          <a:ext cx="8000999" cy="4597806"/>
        </p:xfrm>
        <a:graphic>
          <a:graphicData uri="http://schemas.openxmlformats.org/drawingml/2006/table">
            <a:tbl>
              <a:tblPr firstRow="1" firstCol="1">
                <a:tableStyleId>{9D7B26C5-4107-4FEC-AEDC-1716B250A1EF}</a:tableStyleId>
              </a:tblPr>
              <a:tblGrid>
                <a:gridCol w="2121989"/>
                <a:gridCol w="817043"/>
                <a:gridCol w="822235"/>
                <a:gridCol w="1543743"/>
                <a:gridCol w="1127557"/>
                <a:gridCol w="1568432"/>
              </a:tblGrid>
              <a:tr h="694343">
                <a:tc>
                  <a:txBody>
                    <a:bodyPr/>
                    <a:lstStyle/>
                    <a:p>
                      <a:pPr marL="0" marR="0" indent="0" algn="l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ctr"/>
                        </a:tabLst>
                      </a:pPr>
                      <a:r>
                        <a:rPr lang="en-US" sz="1600" dirty="0" smtClean="0">
                          <a:effectLst/>
                          <a:latin typeface="+mn-lt"/>
                        </a:rPr>
                        <a:t>	Trial</a:t>
                      </a:r>
                      <a:r>
                        <a:rPr lang="en-US" sz="1600" baseline="0" dirty="0">
                          <a:effectLst/>
                          <a:latin typeface="+mn-lt"/>
                        </a:rPr>
                        <a:t> </a:t>
                      </a:r>
                      <a:r>
                        <a:rPr lang="en-US" sz="1600" dirty="0" smtClean="0">
                          <a:effectLst/>
                          <a:latin typeface="+mn-lt"/>
                        </a:rPr>
                        <a:t>(Publication</a:t>
                      </a:r>
                      <a:r>
                        <a:rPr lang="en-US" sz="1600" baseline="0" dirty="0" smtClean="0">
                          <a:effectLst/>
                          <a:latin typeface="+mn-lt"/>
                        </a:rPr>
                        <a:t> </a:t>
                      </a:r>
                      <a:r>
                        <a:rPr lang="en-US" sz="1600" dirty="0" smtClean="0">
                          <a:effectLst/>
                          <a:latin typeface="+mn-lt"/>
                        </a:rPr>
                        <a:t>date</a:t>
                      </a:r>
                      <a:r>
                        <a:rPr lang="en-US" sz="1600" dirty="0">
                          <a:effectLst/>
                          <a:latin typeface="+mn-lt"/>
                        </a:rPr>
                        <a:t>)</a:t>
                      </a: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effectLst/>
                          <a:latin typeface="+mn-lt"/>
                        </a:rPr>
                        <a:t>N</a:t>
                      </a:r>
                      <a:endParaRPr lang="en-US" sz="1600" b="1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</a:rPr>
                        <a:t>GA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</a:rPr>
                        <a:t>(</a:t>
                      </a:r>
                      <a:r>
                        <a:rPr lang="en-US" sz="1600" dirty="0" err="1">
                          <a:effectLst/>
                          <a:latin typeface="+mn-lt"/>
                        </a:rPr>
                        <a:t>wks</a:t>
                      </a:r>
                      <a:r>
                        <a:rPr lang="en-US" sz="1600" dirty="0">
                          <a:effectLst/>
                          <a:latin typeface="+mn-lt"/>
                        </a:rPr>
                        <a:t>)</a:t>
                      </a: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+mn-lt"/>
                        </a:rPr>
                        <a:t>Mode</a:t>
                      </a: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</a:rPr>
                        <a:t>Transport </a:t>
                      </a:r>
                      <a:r>
                        <a:rPr lang="en-US" sz="1600" dirty="0" smtClean="0">
                          <a:effectLst/>
                          <a:latin typeface="+mn-lt"/>
                        </a:rPr>
                        <a:t>Cooling</a:t>
                      </a: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</a:rPr>
                        <a:t>Temp </a:t>
                      </a:r>
                      <a:r>
                        <a:rPr lang="en-US" sz="1600" dirty="0" smtClean="0">
                          <a:effectLst/>
                          <a:latin typeface="+mn-lt"/>
                        </a:rPr>
                        <a:t>goal</a:t>
                      </a:r>
                      <a:br>
                        <a:rPr lang="en-US" sz="1600" dirty="0" smtClean="0">
                          <a:effectLst/>
                          <a:latin typeface="+mn-lt"/>
                        </a:rPr>
                      </a:br>
                      <a:r>
                        <a:rPr lang="en-US" sz="1600" dirty="0" smtClean="0">
                          <a:effectLst/>
                          <a:latin typeface="+mn-lt"/>
                        </a:rPr>
                        <a:t>&amp; site</a:t>
                      </a: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22854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  <a:latin typeface="+mn-lt"/>
                        </a:rPr>
                        <a:t>Eicher</a:t>
                      </a:r>
                      <a:r>
                        <a:rPr lang="en-US" sz="1600" dirty="0">
                          <a:effectLst/>
                          <a:latin typeface="+mn-lt"/>
                        </a:rPr>
                        <a:t> (2005)</a:t>
                      </a:r>
                      <a:endParaRPr lang="en-US" sz="1600" b="1" dirty="0"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+mn-lt"/>
                        </a:rPr>
                        <a:t>65</a:t>
                      </a:r>
                      <a:endParaRPr lang="en-US" sz="1600" dirty="0">
                        <a:effectLst/>
                        <a:latin typeface="+mn-lt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</a:rPr>
                        <a:t>≥35</a:t>
                      </a:r>
                      <a:endParaRPr lang="en-US" sz="1600" dirty="0"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Whole body</a:t>
                      </a:r>
                      <a:endParaRPr lang="en-US" sz="1600" dirty="0">
                        <a:solidFill>
                          <a:srgbClr val="FF0000"/>
                        </a:solidFill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+mn-lt"/>
                        </a:rPr>
                        <a:t>Yes</a:t>
                      </a:r>
                      <a:endParaRPr lang="en-US" sz="1600" dirty="0">
                        <a:effectLst/>
                        <a:latin typeface="+mn-lt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+mn-lt"/>
                        </a:rPr>
                        <a:t>33</a:t>
                      </a:r>
                      <a:r>
                        <a:rPr lang="en-US" sz="1600" baseline="0" dirty="0" smtClean="0">
                          <a:effectLst/>
                          <a:latin typeface="+mn-lt"/>
                        </a:rPr>
                        <a:t>°</a:t>
                      </a:r>
                      <a:r>
                        <a:rPr lang="en-US" sz="1600" dirty="0" smtClean="0">
                          <a:effectLst/>
                          <a:latin typeface="+mn-lt"/>
                        </a:rPr>
                        <a:t> </a:t>
                      </a:r>
                      <a:r>
                        <a:rPr lang="en-US" sz="1600" dirty="0">
                          <a:effectLst/>
                          <a:latin typeface="+mn-lt"/>
                        </a:rPr>
                        <a:t>± 0.5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rectal</a:t>
                      </a:r>
                      <a:endParaRPr lang="en-US" sz="1600" dirty="0">
                        <a:solidFill>
                          <a:srgbClr val="FF0000"/>
                        </a:solidFill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22854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  <a:latin typeface="+mn-lt"/>
                        </a:rPr>
                        <a:t>CoolCap</a:t>
                      </a:r>
                      <a:r>
                        <a:rPr lang="en-US" sz="1600" dirty="0">
                          <a:effectLst/>
                          <a:latin typeface="+mn-lt"/>
                        </a:rPr>
                        <a:t> </a:t>
                      </a:r>
                      <a:r>
                        <a:rPr lang="en-US" sz="1600" dirty="0" smtClean="0">
                          <a:effectLst/>
                          <a:latin typeface="+mn-lt"/>
                        </a:rPr>
                        <a:t>(2005</a:t>
                      </a:r>
                      <a:r>
                        <a:rPr lang="en-US" sz="1600" dirty="0">
                          <a:effectLst/>
                          <a:latin typeface="+mn-lt"/>
                        </a:rPr>
                        <a:t>)</a:t>
                      </a:r>
                      <a:endParaRPr lang="en-US" sz="1600" b="1" dirty="0"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+mn-lt"/>
                        </a:rPr>
                        <a:t>234</a:t>
                      </a:r>
                      <a:endParaRPr lang="en-US" sz="1600" dirty="0"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</a:rPr>
                        <a:t>≥36</a:t>
                      </a:r>
                      <a:endParaRPr lang="en-US" sz="1600" dirty="0"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</a:rPr>
                        <a:t>Selective head</a:t>
                      </a:r>
                      <a:endParaRPr lang="en-US" sz="1600" dirty="0"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</a:rPr>
                        <a:t>No</a:t>
                      </a:r>
                      <a:endParaRPr lang="en-US" sz="1600" dirty="0"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</a:rPr>
                        <a:t>34-35</a:t>
                      </a:r>
                      <a:r>
                        <a:rPr lang="en-US" sz="1600" baseline="0" dirty="0">
                          <a:effectLst/>
                          <a:latin typeface="+mn-lt"/>
                        </a:rPr>
                        <a:t>°</a:t>
                      </a:r>
                      <a:r>
                        <a:rPr lang="en-US" sz="1600" dirty="0">
                          <a:effectLst/>
                          <a:latin typeface="+mn-lt"/>
                        </a:rPr>
                        <a:t>C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rectal</a:t>
                      </a:r>
                      <a:endParaRPr lang="en-US" sz="1600" dirty="0">
                        <a:solidFill>
                          <a:srgbClr val="FF0000"/>
                        </a:solidFill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22854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  <a:latin typeface="+mn-lt"/>
                        </a:rPr>
                        <a:t>Shankaran</a:t>
                      </a:r>
                      <a:r>
                        <a:rPr lang="en-US" sz="1600" dirty="0">
                          <a:effectLst/>
                          <a:latin typeface="+mn-lt"/>
                        </a:rPr>
                        <a:t> (2005)</a:t>
                      </a:r>
                      <a:endParaRPr lang="en-US" sz="1600" b="1" dirty="0"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+mn-lt"/>
                        </a:rPr>
                        <a:t>208</a:t>
                      </a:r>
                      <a:endParaRPr lang="en-US" sz="1600" dirty="0"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</a:rPr>
                        <a:t>≥36</a:t>
                      </a:r>
                      <a:endParaRPr lang="en-US" sz="1600" dirty="0"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Whole body</a:t>
                      </a:r>
                      <a:endParaRPr lang="en-US" sz="1600" dirty="0">
                        <a:solidFill>
                          <a:srgbClr val="FF0000"/>
                        </a:solidFill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</a:rPr>
                        <a:t>No</a:t>
                      </a:r>
                      <a:endParaRPr lang="en-US" sz="1600" dirty="0"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</a:rPr>
                        <a:t>33.5</a:t>
                      </a:r>
                      <a:r>
                        <a:rPr lang="en-US" sz="1600" baseline="0" dirty="0">
                          <a:effectLst/>
                          <a:latin typeface="+mn-lt"/>
                        </a:rPr>
                        <a:t>°</a:t>
                      </a:r>
                      <a:r>
                        <a:rPr lang="en-US" sz="1600" dirty="0">
                          <a:effectLst/>
                          <a:latin typeface="+mn-lt"/>
                        </a:rPr>
                        <a:t>C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</a:rPr>
                        <a:t>esophageal</a:t>
                      </a:r>
                      <a:endParaRPr lang="en-US" sz="1600" dirty="0"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22854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i="0" dirty="0" smtClean="0">
                          <a:effectLst/>
                          <a:latin typeface="+mn-lt"/>
                          <a:ea typeface="Cambria"/>
                          <a:cs typeface="Cambria"/>
                        </a:rPr>
                        <a:t>TOBY</a:t>
                      </a:r>
                      <a:r>
                        <a:rPr lang="en-US" sz="1600" b="1" i="0" baseline="0" dirty="0" smtClean="0">
                          <a:effectLst/>
                          <a:latin typeface="+mn-lt"/>
                          <a:ea typeface="Cambria"/>
                          <a:cs typeface="Cambria"/>
                        </a:rPr>
                        <a:t> (2009)</a:t>
                      </a:r>
                      <a:endParaRPr lang="en-US" sz="1600" b="1" i="0" dirty="0">
                        <a:effectLst/>
                        <a:latin typeface="+mn-lt"/>
                        <a:ea typeface="Cambria"/>
                        <a:cs typeface="Cambria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+mn-lt"/>
                          <a:ea typeface="Cambria"/>
                          <a:cs typeface="Times New Roman"/>
                        </a:rPr>
                        <a:t>325</a:t>
                      </a:r>
                      <a:endParaRPr lang="en-US" sz="1600" dirty="0"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+mn-lt"/>
                        </a:rPr>
                        <a:t>≥36</a:t>
                      </a:r>
                      <a:endParaRPr lang="en-US" sz="1600" dirty="0"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Whole body</a:t>
                      </a:r>
                      <a:endParaRPr lang="en-US" sz="1600" dirty="0">
                        <a:solidFill>
                          <a:srgbClr val="FF0000"/>
                        </a:solidFill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  <a:endParaRPr lang="en-US" sz="1600" dirty="0"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+mn-lt"/>
                        </a:rPr>
                        <a:t>33.5</a:t>
                      </a:r>
                      <a:r>
                        <a:rPr lang="en-US" sz="1600" baseline="0" dirty="0" smtClean="0">
                          <a:effectLst/>
                          <a:latin typeface="+mn-lt"/>
                        </a:rPr>
                        <a:t>°</a:t>
                      </a:r>
                      <a:r>
                        <a:rPr lang="en-US" sz="1600" dirty="0" smtClean="0">
                          <a:effectLst/>
                          <a:latin typeface="+mn-lt"/>
                        </a:rPr>
                        <a:t>C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rectal</a:t>
                      </a:r>
                      <a:endParaRPr lang="en-US" sz="1600" dirty="0" smtClean="0">
                        <a:solidFill>
                          <a:srgbClr val="FF0000"/>
                        </a:solidFill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2285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err="1" smtClean="0">
                          <a:effectLst/>
                          <a:latin typeface="+mn-lt"/>
                        </a:rPr>
                        <a:t>Neo.nEURO</a:t>
                      </a:r>
                      <a:r>
                        <a:rPr lang="en-US" sz="1600" dirty="0" smtClean="0">
                          <a:effectLst/>
                          <a:latin typeface="+mn-lt"/>
                        </a:rPr>
                        <a:t> (2010)</a:t>
                      </a:r>
                      <a:endParaRPr lang="en-US" sz="1600" b="1" dirty="0" smtClean="0"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+mn-lt"/>
                        </a:rPr>
                        <a:t>125</a:t>
                      </a:r>
                      <a:endParaRPr lang="en-US" sz="1600" dirty="0" smtClean="0"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</a:rPr>
                        <a:t>≥36</a:t>
                      </a:r>
                      <a:endParaRPr lang="en-US" sz="1600" dirty="0"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Whole body</a:t>
                      </a:r>
                      <a:endParaRPr lang="en-US" sz="1600" dirty="0">
                        <a:solidFill>
                          <a:srgbClr val="FF0000"/>
                        </a:solidFill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No</a:t>
                      </a:r>
                      <a:endParaRPr lang="en-US" sz="1600" dirty="0"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+mn-lt"/>
                          <a:ea typeface="Cambria"/>
                          <a:cs typeface="Times New Roman"/>
                        </a:rPr>
                        <a:t>33-34</a:t>
                      </a:r>
                      <a:r>
                        <a:rPr lang="en-US" sz="1600" baseline="0" dirty="0" smtClean="0">
                          <a:effectLst/>
                          <a:latin typeface="+mn-lt"/>
                        </a:rPr>
                        <a:t>°</a:t>
                      </a:r>
                      <a:r>
                        <a:rPr lang="en-US" sz="1600" dirty="0" smtClean="0">
                          <a:effectLst/>
                          <a:latin typeface="+mn-lt"/>
                          <a:ea typeface="Cambria"/>
                          <a:cs typeface="Times New Roman"/>
                        </a:rPr>
                        <a:t>C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mbria"/>
                          <a:cs typeface="Times New Roman"/>
                        </a:rPr>
                        <a:t>rectal</a:t>
                      </a:r>
                      <a:endParaRPr lang="en-US" sz="1600" dirty="0">
                        <a:solidFill>
                          <a:srgbClr val="FF0000"/>
                        </a:solidFill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766339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effectLst/>
                          <a:latin typeface="+mn-lt"/>
                          <a:ea typeface="Cambria"/>
                          <a:cs typeface="Times New Roman"/>
                        </a:rPr>
                        <a:t>Zhou (2010)</a:t>
                      </a:r>
                      <a:endParaRPr lang="en-US" sz="1600" b="1" dirty="0"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+mn-lt"/>
                          <a:ea typeface="Cambria"/>
                          <a:cs typeface="Times New Roman"/>
                        </a:rPr>
                        <a:t>194</a:t>
                      </a:r>
                      <a:endParaRPr lang="en-US" sz="1600" dirty="0"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effectLst/>
                          <a:latin typeface="+mn-lt"/>
                        </a:rPr>
                        <a:t>≥37</a:t>
                      </a:r>
                      <a:endParaRPr lang="en-US" sz="1600" dirty="0" smtClean="0"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+mn-lt"/>
                          <a:ea typeface="Cambria"/>
                          <a:cs typeface="Times New Roman"/>
                        </a:rPr>
                        <a:t>Selective head</a:t>
                      </a:r>
                      <a:endParaRPr lang="en-US" sz="1600" dirty="0"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+mn-lt"/>
                          <a:ea typeface="Cambria"/>
                          <a:cs typeface="Times New Roman"/>
                        </a:rPr>
                        <a:t>No</a:t>
                      </a:r>
                      <a:endParaRPr lang="en-US" sz="1600" dirty="0"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+mn-lt"/>
                        </a:rPr>
                        <a:t>34</a:t>
                      </a:r>
                      <a:r>
                        <a:rPr lang="en-US" sz="1600" baseline="0" dirty="0" smtClean="0">
                          <a:effectLst/>
                          <a:latin typeface="+mn-lt"/>
                        </a:rPr>
                        <a:t>°</a:t>
                      </a:r>
                      <a:r>
                        <a:rPr lang="en-US" sz="1600" dirty="0" smtClean="0">
                          <a:effectLst/>
                          <a:latin typeface="+mn-lt"/>
                        </a:rPr>
                        <a:t> ± 0.2</a:t>
                      </a:r>
                      <a:br>
                        <a:rPr lang="en-US" sz="1600" dirty="0" smtClean="0">
                          <a:effectLst/>
                          <a:latin typeface="+mn-lt"/>
                        </a:rPr>
                      </a:br>
                      <a:r>
                        <a:rPr lang="en-US" sz="1600" dirty="0" smtClean="0">
                          <a:effectLst/>
                          <a:latin typeface="+mn-lt"/>
                        </a:rPr>
                        <a:t>nasopharyngeal</a:t>
                      </a:r>
                      <a:endParaRPr lang="en-US" sz="1600" dirty="0"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22854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</a:rPr>
                        <a:t>ICE </a:t>
                      </a:r>
                      <a:r>
                        <a:rPr lang="en-US" sz="1600" dirty="0" smtClean="0">
                          <a:effectLst/>
                          <a:latin typeface="+mn-lt"/>
                        </a:rPr>
                        <a:t>(2011)</a:t>
                      </a:r>
                      <a:endParaRPr lang="en-US" sz="1600" b="1" dirty="0"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221</a:t>
                      </a:r>
                      <a:endParaRPr lang="en-US" sz="1600" dirty="0"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</a:rPr>
                        <a:t>≥35</a:t>
                      </a:r>
                      <a:endParaRPr lang="en-US" sz="1600" dirty="0"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Whole body</a:t>
                      </a:r>
                      <a:endParaRPr lang="en-US" sz="1600" dirty="0">
                        <a:solidFill>
                          <a:srgbClr val="FF0000"/>
                        </a:solidFill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</a:rPr>
                        <a:t>Yes</a:t>
                      </a:r>
                      <a:endParaRPr lang="en-US" sz="1600" dirty="0"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+mn-lt"/>
                        </a:rPr>
                        <a:t>33-34</a:t>
                      </a:r>
                      <a:r>
                        <a:rPr lang="en-US" sz="1600" baseline="0" dirty="0">
                          <a:effectLst/>
                          <a:latin typeface="+mn-lt"/>
                        </a:rPr>
                        <a:t>°</a:t>
                      </a:r>
                      <a:r>
                        <a:rPr lang="en-US" sz="1600" dirty="0">
                          <a:effectLst/>
                          <a:latin typeface="+mn-lt"/>
                        </a:rPr>
                        <a:t>C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rectal</a:t>
                      </a:r>
                      <a:endParaRPr lang="en-US" sz="1600" dirty="0">
                        <a:solidFill>
                          <a:srgbClr val="FF0000"/>
                        </a:solidFill>
                        <a:effectLst/>
                        <a:latin typeface="+mn-lt"/>
                        <a:ea typeface="Cambria"/>
                        <a:cs typeface="Times New Roman"/>
                      </a:endParaRPr>
                    </a:p>
                  </a:txBody>
                  <a:tcPr marT="11298" marB="11298" anchor="ctr">
                    <a:lnL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>
                          <a:lumMod val="50000"/>
                          <a:lumOff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228600" y="6118696"/>
            <a:ext cx="2808287" cy="574675"/>
            <a:chOff x="395536" y="5949280"/>
            <a:chExt cx="3960440" cy="685800"/>
          </a:xfrm>
        </p:grpSpPr>
        <p:pic>
          <p:nvPicPr>
            <p:cNvPr id="6" name="Picture 5" descr="Logo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7" descr="logo McGill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64887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" y="44624"/>
            <a:ext cx="8229600" cy="1143000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dirty="0" smtClean="0"/>
              <a:t>Meta-</a:t>
            </a:r>
            <a:r>
              <a:rPr lang="en-US" dirty="0" err="1" smtClean="0"/>
              <a:t>análise</a:t>
            </a:r>
            <a:r>
              <a:rPr lang="en-US" dirty="0" smtClean="0"/>
              <a:t> dos ECR de HT </a:t>
            </a:r>
            <a:endParaRPr lang="en-US" dirty="0"/>
          </a:p>
        </p:txBody>
      </p:sp>
      <p:pic>
        <p:nvPicPr>
          <p:cNvPr id="5" name="Picture 12" descr="Cov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0975" y="1256590"/>
            <a:ext cx="8871752" cy="363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662473" y="6443246"/>
            <a:ext cx="43605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 err="1" smtClean="0">
                <a:latin typeface="Calibri"/>
                <a:ea typeface="Calibri"/>
                <a:cs typeface="Calibri"/>
              </a:rPr>
              <a:t>Tagin</a:t>
            </a:r>
            <a:r>
              <a:rPr lang="en-US" sz="1600" dirty="0" smtClean="0">
                <a:latin typeface="Calibri"/>
                <a:ea typeface="Calibri"/>
                <a:cs typeface="Calibri"/>
              </a:rPr>
              <a:t> MA et al., </a:t>
            </a:r>
            <a:r>
              <a:rPr lang="en-US" sz="1600" i="1" dirty="0" smtClean="0">
                <a:latin typeface="Calibri"/>
                <a:ea typeface="Calibri"/>
                <a:cs typeface="Calibri"/>
              </a:rPr>
              <a:t>Arch </a:t>
            </a:r>
            <a:r>
              <a:rPr lang="en-US" sz="1600" i="1" dirty="0" err="1">
                <a:latin typeface="Calibri"/>
                <a:ea typeface="Calibri"/>
                <a:cs typeface="Calibri"/>
              </a:rPr>
              <a:t>Pediatr</a:t>
            </a:r>
            <a:r>
              <a:rPr lang="en-US" sz="1600" i="1" dirty="0">
                <a:latin typeface="Calibri"/>
                <a:ea typeface="Calibri"/>
                <a:cs typeface="Calibri"/>
              </a:rPr>
              <a:t> </a:t>
            </a:r>
            <a:r>
              <a:rPr lang="en-US" sz="1600" i="1" dirty="0" err="1">
                <a:latin typeface="Calibri"/>
                <a:ea typeface="Calibri"/>
                <a:cs typeface="Calibri"/>
              </a:rPr>
              <a:t>Adolesc</a:t>
            </a:r>
            <a:r>
              <a:rPr lang="en-US" sz="1600" i="1" dirty="0">
                <a:latin typeface="Calibri"/>
                <a:ea typeface="Calibri"/>
                <a:cs typeface="Calibri"/>
              </a:rPr>
              <a:t> </a:t>
            </a:r>
            <a:r>
              <a:rPr lang="en-US" sz="1600" i="1" dirty="0" smtClean="0">
                <a:latin typeface="Calibri"/>
                <a:ea typeface="Calibri"/>
                <a:cs typeface="Calibri"/>
              </a:rPr>
              <a:t>Med</a:t>
            </a:r>
            <a:r>
              <a:rPr lang="en-US" sz="1600" dirty="0" smtClean="0">
                <a:latin typeface="Calibri"/>
                <a:ea typeface="Calibri"/>
                <a:cs typeface="Calibri"/>
              </a:rPr>
              <a:t> (2012)</a:t>
            </a:r>
            <a:endParaRPr lang="en-US" sz="1600" dirty="0">
              <a:latin typeface="Calibri"/>
              <a:ea typeface="Calibri"/>
              <a:cs typeface="Calibr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4923" y="4953160"/>
            <a:ext cx="86946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312863" indent="-1312863"/>
            <a:r>
              <a:rPr lang="pt-BR" sz="2000" b="1" dirty="0" smtClean="0">
                <a:latin typeface="+mn-lt"/>
                <a:ea typeface="Calibri"/>
                <a:cs typeface="Calibri"/>
              </a:rPr>
              <a:t>Conclusão:</a:t>
            </a:r>
            <a:r>
              <a:rPr lang="pt-BR" sz="2000" dirty="0" smtClean="0">
                <a:latin typeface="+mn-lt"/>
                <a:ea typeface="Calibri"/>
                <a:cs typeface="Calibri"/>
              </a:rPr>
              <a:t>	Hipotermia aumenta sobrevida e melhora </a:t>
            </a:r>
            <a:r>
              <a:rPr lang="pt-BR" sz="2000" dirty="0" err="1" smtClean="0">
                <a:latin typeface="+mn-lt"/>
                <a:ea typeface="Calibri"/>
                <a:cs typeface="Calibri"/>
              </a:rPr>
              <a:t>neuro</a:t>
            </a:r>
            <a:r>
              <a:rPr lang="pt-BR" sz="2000" dirty="0" smtClean="0">
                <a:latin typeface="+mn-lt"/>
                <a:ea typeface="Calibri"/>
                <a:cs typeface="Calibri"/>
              </a:rPr>
              <a:t>-desenvolvimento em RN com EN moderada ou grave secundária à um insulto HI. Número necessário de tratar =7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101869" y="6428137"/>
            <a:ext cx="1981200" cy="368771"/>
            <a:chOff x="395536" y="5949280"/>
            <a:chExt cx="3960440" cy="685800"/>
          </a:xfrm>
        </p:grpSpPr>
        <p:pic>
          <p:nvPicPr>
            <p:cNvPr id="10" name="Picture 9" descr="Logo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" name="Picture 10" descr="logo McGill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2296279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" y="133524"/>
            <a:ext cx="8229600" cy="639762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pt-BR" dirty="0" smtClean="0">
                <a:effectLst/>
              </a:rPr>
              <a:t>Mortalidade</a:t>
            </a:r>
            <a:endParaRPr lang="en-US" dirty="0" smtClean="0">
              <a:effectLst/>
            </a:endParaRPr>
          </a:p>
        </p:txBody>
      </p:sp>
      <p:pic>
        <p:nvPicPr>
          <p:cNvPr id="2355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5801" y="984368"/>
            <a:ext cx="7772399" cy="5136707"/>
          </a:xfr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228600" y="6118696"/>
            <a:ext cx="2808287" cy="574675"/>
            <a:chOff x="395536" y="5949280"/>
            <a:chExt cx="3960440" cy="685800"/>
          </a:xfrm>
        </p:grpSpPr>
        <p:pic>
          <p:nvPicPr>
            <p:cNvPr id="6" name="Picture 5" descr="Logo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6" descr="logo McGill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39639423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3400" y="1041098"/>
            <a:ext cx="7772400" cy="5085066"/>
          </a:xfrm>
        </p:spPr>
      </p:pic>
      <p:sp>
        <p:nvSpPr>
          <p:cNvPr id="22530" name="Text Box 4"/>
          <p:cNvSpPr txBox="1">
            <a:spLocks noChangeArrowheads="1"/>
          </p:cNvSpPr>
          <p:nvPr/>
        </p:nvSpPr>
        <p:spPr bwMode="auto">
          <a:xfrm>
            <a:off x="228600" y="242888"/>
            <a:ext cx="8077200" cy="584775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pt-BR" sz="3200" dirty="0"/>
              <a:t>Mortalidade ou Problema do Desenvolvimento</a:t>
            </a:r>
            <a:endParaRPr lang="en-US" sz="3200" dirty="0"/>
          </a:p>
        </p:txBody>
      </p:sp>
      <p:grpSp>
        <p:nvGrpSpPr>
          <p:cNvPr id="4" name="Group 8"/>
          <p:cNvGrpSpPr>
            <a:grpSpLocks/>
          </p:cNvGrpSpPr>
          <p:nvPr/>
        </p:nvGrpSpPr>
        <p:grpSpPr bwMode="auto">
          <a:xfrm>
            <a:off x="228600" y="6118696"/>
            <a:ext cx="2808287" cy="574675"/>
            <a:chOff x="395536" y="5949280"/>
            <a:chExt cx="3960440" cy="685800"/>
          </a:xfrm>
        </p:grpSpPr>
        <p:pic>
          <p:nvPicPr>
            <p:cNvPr id="5" name="Picture 5" descr="Logo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6" descr="logo McGill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42887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152400"/>
            <a:ext cx="7953198" cy="1143000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600" dirty="0" smtClean="0"/>
              <a:t>Meta-</a:t>
            </a:r>
            <a:r>
              <a:rPr lang="en-US" sz="3600" dirty="0" err="1" smtClean="0"/>
              <a:t>análise</a:t>
            </a:r>
            <a:r>
              <a:rPr lang="en-US" sz="3600" dirty="0" smtClean="0"/>
              <a:t>:  </a:t>
            </a:r>
            <a:r>
              <a:rPr lang="en-US" sz="3600" dirty="0" err="1" smtClean="0"/>
              <a:t>Eficácia</a:t>
            </a:r>
            <a:r>
              <a:rPr lang="en-US" sz="3600" dirty="0" smtClean="0"/>
              <a:t> de </a:t>
            </a:r>
            <a:r>
              <a:rPr lang="en-US" sz="3600" dirty="0" err="1" smtClean="0"/>
              <a:t>cada</a:t>
            </a:r>
            <a:r>
              <a:rPr lang="en-US" sz="3600" dirty="0" smtClean="0"/>
              <a:t> </a:t>
            </a:r>
            <a:r>
              <a:rPr lang="en-US" sz="3600" dirty="0" err="1" smtClean="0"/>
              <a:t>desfecho</a:t>
            </a:r>
            <a:endParaRPr lang="en-US" sz="3600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0"/>
          </p:nvPr>
        </p:nvSpPr>
        <p:spPr>
          <a:xfrm>
            <a:off x="304800" y="2362200"/>
            <a:ext cx="8153400" cy="3200400"/>
          </a:xfrm>
        </p:spPr>
        <p:txBody>
          <a:bodyPr anchor="t" anchorCtr="0">
            <a:normAutofit/>
          </a:bodyPr>
          <a:lstStyle/>
          <a:p>
            <a:pPr marL="0" indent="0" defTabSz="909638">
              <a:spcBef>
                <a:spcPts val="600"/>
              </a:spcBef>
              <a:buNone/>
              <a:tabLst>
                <a:tab pos="2401888" algn="ctr"/>
                <a:tab pos="3425825" algn="l"/>
              </a:tabLst>
            </a:pPr>
            <a:r>
              <a:rPr lang="en-US" sz="1600" dirty="0" err="1" smtClean="0">
                <a:solidFill>
                  <a:srgbClr val="FF0000"/>
                </a:solidFill>
              </a:rPr>
              <a:t>Mortalidade</a:t>
            </a:r>
            <a:r>
              <a:rPr lang="en-US" sz="1600" dirty="0" smtClean="0">
                <a:solidFill>
                  <a:srgbClr val="FF0000"/>
                </a:solidFill>
              </a:rPr>
              <a:t>	12/1390	0.78 (0.65, 0.92)</a:t>
            </a:r>
          </a:p>
          <a:p>
            <a:pPr marL="0" indent="0" defTabSz="909638">
              <a:spcBef>
                <a:spcPts val="600"/>
              </a:spcBef>
              <a:buNone/>
              <a:tabLst>
                <a:tab pos="2401888" algn="ctr"/>
                <a:tab pos="3425825" algn="l"/>
              </a:tabLst>
            </a:pPr>
            <a:r>
              <a:rPr lang="en-US" sz="1600" dirty="0" err="1" smtClean="0">
                <a:solidFill>
                  <a:srgbClr val="FF0000"/>
                </a:solidFill>
              </a:rPr>
              <a:t>Incapacidade</a:t>
            </a:r>
            <a:r>
              <a:rPr lang="en-US" sz="1600" dirty="0" smtClean="0">
                <a:solidFill>
                  <a:srgbClr val="FF0000"/>
                </a:solidFill>
              </a:rPr>
              <a:t> ND	6/687	0.67 (0.54, 0.84)</a:t>
            </a:r>
          </a:p>
          <a:p>
            <a:pPr marL="0" indent="0" defTabSz="909638">
              <a:spcBef>
                <a:spcPts val="600"/>
              </a:spcBef>
              <a:buNone/>
              <a:tabLst>
                <a:tab pos="2401888" algn="ctr"/>
                <a:tab pos="3425825" algn="l"/>
              </a:tabLst>
            </a:pPr>
            <a:r>
              <a:rPr lang="en-US" sz="1600" dirty="0" smtClean="0">
                <a:solidFill>
                  <a:srgbClr val="FF0000"/>
                </a:solidFill>
              </a:rPr>
              <a:t>PC grave	3/518	0.65 (0.48, 0.88)</a:t>
            </a:r>
          </a:p>
          <a:p>
            <a:pPr marL="0" indent="0" defTabSz="909638">
              <a:spcBef>
                <a:spcPts val="600"/>
              </a:spcBef>
              <a:buNone/>
              <a:tabLst>
                <a:tab pos="2401888" algn="ctr"/>
                <a:tab pos="3425825" algn="l"/>
              </a:tabLst>
            </a:pPr>
            <a:r>
              <a:rPr lang="en-US" sz="1600" dirty="0" smtClean="0">
                <a:solidFill>
                  <a:srgbClr val="FF0000"/>
                </a:solidFill>
              </a:rPr>
              <a:t>MDI &lt;70	4/522	0.70 (0.54, 0.90)</a:t>
            </a:r>
          </a:p>
          <a:p>
            <a:pPr marL="0" indent="0" defTabSz="909638">
              <a:spcBef>
                <a:spcPts val="600"/>
              </a:spcBef>
              <a:buNone/>
              <a:tabLst>
                <a:tab pos="2401888" algn="ctr"/>
                <a:tab pos="3425825" algn="l"/>
              </a:tabLst>
            </a:pPr>
            <a:r>
              <a:rPr lang="en-US" sz="1600" dirty="0" smtClean="0">
                <a:solidFill>
                  <a:srgbClr val="FF0000"/>
                </a:solidFill>
              </a:rPr>
              <a:t>PDI &lt;70	4/512	0.70 (0.54, 0.90)</a:t>
            </a:r>
          </a:p>
          <a:p>
            <a:pPr marL="0" indent="0" defTabSz="909638">
              <a:spcBef>
                <a:spcPts val="600"/>
              </a:spcBef>
              <a:buNone/>
              <a:tabLst>
                <a:tab pos="2401888" algn="ctr"/>
                <a:tab pos="3425825" algn="l"/>
              </a:tabLst>
            </a:pPr>
            <a:r>
              <a:rPr lang="en-US" sz="1600" dirty="0" smtClean="0">
                <a:solidFill>
                  <a:srgbClr val="FF0000"/>
                </a:solidFill>
              </a:rPr>
              <a:t>Deficit visual grave	4/535	0.59 (0.35, 0.98)</a:t>
            </a:r>
          </a:p>
          <a:p>
            <a:pPr marL="0" indent="0" defTabSz="909638">
              <a:spcBef>
                <a:spcPts val="600"/>
              </a:spcBef>
              <a:buNone/>
              <a:tabLst>
                <a:tab pos="2401888" algn="ctr"/>
                <a:tab pos="3425825" algn="l"/>
              </a:tabLst>
            </a:pPr>
            <a:r>
              <a:rPr lang="en-US" sz="1600" dirty="0" smtClean="0"/>
              <a:t>Deficit </a:t>
            </a:r>
            <a:r>
              <a:rPr lang="en-US" sz="1600" dirty="0" err="1" smtClean="0"/>
              <a:t>auditivo</a:t>
            </a:r>
            <a:r>
              <a:rPr lang="en-US" sz="1600" dirty="0" smtClean="0"/>
              <a:t> grave	4/510	0.75 (0.36, 1.55)</a:t>
            </a:r>
          </a:p>
          <a:p>
            <a:pPr marL="0" indent="0" defTabSz="909638">
              <a:spcBef>
                <a:spcPts val="600"/>
              </a:spcBef>
              <a:buNone/>
              <a:tabLst>
                <a:tab pos="2401888" algn="ctr"/>
                <a:tab pos="3425825" algn="l"/>
              </a:tabLst>
            </a:pPr>
            <a:r>
              <a:rPr lang="en-US" sz="1600" dirty="0" err="1" smtClean="0"/>
              <a:t>Epilepsia</a:t>
            </a:r>
            <a:r>
              <a:rPr lang="en-US" sz="1600" dirty="0" smtClean="0"/>
              <a:t>	5/413	0.80 (0.48, 1.31)</a:t>
            </a:r>
          </a:p>
          <a:p>
            <a:pPr marL="0" indent="0" defTabSz="909638">
              <a:spcBef>
                <a:spcPts val="600"/>
              </a:spcBef>
              <a:buNone/>
              <a:tabLst>
                <a:tab pos="2401888" algn="ctr"/>
                <a:tab pos="3425825" algn="l"/>
              </a:tabLst>
            </a:pPr>
            <a:r>
              <a:rPr lang="en-US" sz="1600" dirty="0" smtClean="0"/>
              <a:t>Life support withdrawn	6/746	0.93 (0.73, 1.18)</a:t>
            </a:r>
            <a:endParaRPr lang="en-US" sz="2000" dirty="0"/>
          </a:p>
        </p:txBody>
      </p:sp>
      <p:sp>
        <p:nvSpPr>
          <p:cNvPr id="25" name="TextBox 24"/>
          <p:cNvSpPr txBox="1"/>
          <p:nvPr/>
        </p:nvSpPr>
        <p:spPr>
          <a:xfrm>
            <a:off x="3733800" y="1735723"/>
            <a:ext cx="12257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>
                <a:latin typeface="+mn-lt"/>
              </a:rPr>
              <a:t>Relative risk</a:t>
            </a:r>
          </a:p>
        </p:txBody>
      </p:sp>
      <p:cxnSp>
        <p:nvCxnSpPr>
          <p:cNvPr id="27" name="Straight Connector 26"/>
          <p:cNvCxnSpPr/>
          <p:nvPr/>
        </p:nvCxnSpPr>
        <p:spPr bwMode="auto">
          <a:xfrm>
            <a:off x="304800" y="2286000"/>
            <a:ext cx="8610600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8" name="TextBox 27"/>
          <p:cNvSpPr txBox="1"/>
          <p:nvPr/>
        </p:nvSpPr>
        <p:spPr>
          <a:xfrm>
            <a:off x="457200" y="1735723"/>
            <a:ext cx="9710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>
                <a:latin typeface="+mn-lt"/>
              </a:rPr>
              <a:t>Outcome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828800" y="1600200"/>
            <a:ext cx="1768132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>
                <a:latin typeface="+mn-lt"/>
              </a:rPr>
              <a:t>No. of studies/</a:t>
            </a:r>
            <a:br>
              <a:rPr lang="en-US" sz="1600" b="1" dirty="0" smtClean="0">
                <a:latin typeface="+mn-lt"/>
              </a:rPr>
            </a:br>
            <a:r>
              <a:rPr lang="en-US" sz="1600" b="1" dirty="0" smtClean="0">
                <a:latin typeface="+mn-lt"/>
              </a:rPr>
              <a:t>No. of participants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500981" y="5334000"/>
            <a:ext cx="1127232" cy="567154"/>
            <a:chOff x="5500981" y="5334000"/>
            <a:chExt cx="1127232" cy="567154"/>
          </a:xfrm>
        </p:grpSpPr>
        <p:sp>
          <p:nvSpPr>
            <p:cNvPr id="32" name="TextBox 31"/>
            <p:cNvSpPr txBox="1"/>
            <p:nvPr/>
          </p:nvSpPr>
          <p:spPr>
            <a:xfrm>
              <a:off x="5881981" y="5334000"/>
              <a:ext cx="44445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>
                  <a:latin typeface="+mn-lt"/>
                </a:rPr>
                <a:t>0.5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5500981" y="5562600"/>
              <a:ext cx="112723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err="1" smtClean="0">
                  <a:latin typeface="+mn-lt"/>
                </a:rPr>
                <a:t>Hipotermia</a:t>
              </a:r>
              <a:endParaRPr lang="en-US" sz="1600" dirty="0" smtClean="0">
                <a:latin typeface="+mn-lt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467600" y="5334000"/>
            <a:ext cx="1320594" cy="567154"/>
            <a:chOff x="7467600" y="5334000"/>
            <a:chExt cx="1320594" cy="567154"/>
          </a:xfrm>
        </p:grpSpPr>
        <p:sp>
          <p:nvSpPr>
            <p:cNvPr id="33" name="TextBox 32"/>
            <p:cNvSpPr txBox="1"/>
            <p:nvPr/>
          </p:nvSpPr>
          <p:spPr>
            <a:xfrm>
              <a:off x="7924800" y="5334000"/>
              <a:ext cx="44445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>
                  <a:latin typeface="+mn-lt"/>
                </a:rPr>
                <a:t>1.5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7467600" y="5562600"/>
              <a:ext cx="132059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err="1" smtClean="0">
                  <a:latin typeface="+mn-lt"/>
                </a:rPr>
                <a:t>Normotermia</a:t>
              </a:r>
              <a:endParaRPr lang="en-US" sz="1600" dirty="0" smtClean="0">
                <a:latin typeface="+mn-lt"/>
              </a:endParaRPr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6324600" y="1735723"/>
            <a:ext cx="12257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>
                <a:latin typeface="+mn-lt"/>
              </a:rPr>
              <a:t>Relative risk</a:t>
            </a:r>
          </a:p>
        </p:txBody>
      </p:sp>
      <p:grpSp>
        <p:nvGrpSpPr>
          <p:cNvPr id="84" name="Group 83"/>
          <p:cNvGrpSpPr/>
          <p:nvPr/>
        </p:nvGrpSpPr>
        <p:grpSpPr>
          <a:xfrm>
            <a:off x="5105400" y="2362200"/>
            <a:ext cx="3886200" cy="2895600"/>
            <a:chOff x="5105400" y="2362200"/>
            <a:chExt cx="3886200" cy="2895600"/>
          </a:xfrm>
        </p:grpSpPr>
        <p:sp>
          <p:nvSpPr>
            <p:cNvPr id="49" name="Rectangle 48"/>
            <p:cNvSpPr/>
            <p:nvPr/>
          </p:nvSpPr>
          <p:spPr bwMode="auto">
            <a:xfrm>
              <a:off x="6602495" y="2503838"/>
              <a:ext cx="109728" cy="109728"/>
            </a:xfrm>
            <a:prstGeom prst="rect">
              <a:avLst/>
            </a:prstGeom>
            <a:solidFill>
              <a:schemeClr val="tx1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ＭＳ Ｐゴシック" pitchFamily="34" charset="-128"/>
                <a:cs typeface="Arial" charset="0"/>
              </a:endParaRPr>
            </a:p>
          </p:txBody>
        </p:sp>
        <p:cxnSp>
          <p:nvCxnSpPr>
            <p:cNvPr id="53" name="Straight Connector 52"/>
            <p:cNvCxnSpPr/>
            <p:nvPr/>
          </p:nvCxnSpPr>
          <p:spPr bwMode="auto">
            <a:xfrm>
              <a:off x="7109904" y="2362200"/>
              <a:ext cx="0" cy="2895600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55" name="Straight Connector 54"/>
            <p:cNvCxnSpPr/>
            <p:nvPr/>
          </p:nvCxnSpPr>
          <p:spPr bwMode="auto">
            <a:xfrm>
              <a:off x="5105400" y="5252443"/>
              <a:ext cx="3886200" cy="0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57" name="Straight Connector 56"/>
            <p:cNvCxnSpPr/>
            <p:nvPr/>
          </p:nvCxnSpPr>
          <p:spPr bwMode="auto">
            <a:xfrm>
              <a:off x="6313838" y="2557648"/>
              <a:ext cx="685800" cy="0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58" name="Rectangle 57"/>
            <p:cNvSpPr/>
            <p:nvPr/>
          </p:nvSpPr>
          <p:spPr bwMode="auto">
            <a:xfrm>
              <a:off x="6433086" y="2836409"/>
              <a:ext cx="109728" cy="109728"/>
            </a:xfrm>
            <a:prstGeom prst="rect">
              <a:avLst/>
            </a:prstGeom>
            <a:solidFill>
              <a:schemeClr val="tx1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ＭＳ Ｐゴシック" pitchFamily="34" charset="-128"/>
                <a:cs typeface="Arial" charset="0"/>
              </a:endParaRPr>
            </a:p>
          </p:txBody>
        </p:sp>
        <p:cxnSp>
          <p:nvCxnSpPr>
            <p:cNvPr id="60" name="Straight Connector 59"/>
            <p:cNvCxnSpPr/>
            <p:nvPr/>
          </p:nvCxnSpPr>
          <p:spPr bwMode="auto">
            <a:xfrm>
              <a:off x="6101381" y="2884838"/>
              <a:ext cx="762000" cy="0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62" name="Straight Connector 61"/>
            <p:cNvCxnSpPr/>
            <p:nvPr/>
          </p:nvCxnSpPr>
          <p:spPr bwMode="auto">
            <a:xfrm>
              <a:off x="5845876" y="3221924"/>
              <a:ext cx="1066800" cy="0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63" name="Rectangle 62"/>
            <p:cNvSpPr/>
            <p:nvPr/>
          </p:nvSpPr>
          <p:spPr bwMode="auto">
            <a:xfrm>
              <a:off x="6308457" y="3156110"/>
              <a:ext cx="109728" cy="109728"/>
            </a:xfrm>
            <a:prstGeom prst="rect">
              <a:avLst/>
            </a:prstGeom>
            <a:solidFill>
              <a:schemeClr val="tx1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ＭＳ Ｐゴシック" pitchFamily="34" charset="-128"/>
                <a:cs typeface="Arial" charset="0"/>
              </a:endParaRPr>
            </a:p>
          </p:txBody>
        </p:sp>
        <p:cxnSp>
          <p:nvCxnSpPr>
            <p:cNvPr id="65" name="Straight Connector 64"/>
            <p:cNvCxnSpPr/>
            <p:nvPr/>
          </p:nvCxnSpPr>
          <p:spPr bwMode="auto">
            <a:xfrm flipV="1">
              <a:off x="6101381" y="3513233"/>
              <a:ext cx="791933" cy="8110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66" name="Rectangle 65"/>
            <p:cNvSpPr/>
            <p:nvPr/>
          </p:nvSpPr>
          <p:spPr bwMode="auto">
            <a:xfrm>
              <a:off x="6438957" y="3460910"/>
              <a:ext cx="109728" cy="109728"/>
            </a:xfrm>
            <a:prstGeom prst="rect">
              <a:avLst/>
            </a:prstGeom>
            <a:solidFill>
              <a:schemeClr val="tx1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ＭＳ Ｐゴシック" pitchFamily="34" charset="-128"/>
                <a:cs typeface="Arial" charset="0"/>
              </a:endParaRPr>
            </a:p>
          </p:txBody>
        </p:sp>
        <p:sp>
          <p:nvSpPr>
            <p:cNvPr id="67" name="Rectangle 66"/>
            <p:cNvSpPr/>
            <p:nvPr/>
          </p:nvSpPr>
          <p:spPr bwMode="auto">
            <a:xfrm>
              <a:off x="6438467" y="3771467"/>
              <a:ext cx="109728" cy="109728"/>
            </a:xfrm>
            <a:prstGeom prst="rect">
              <a:avLst/>
            </a:prstGeom>
            <a:solidFill>
              <a:schemeClr val="tx1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ＭＳ Ｐゴシック" pitchFamily="34" charset="-128"/>
                <a:cs typeface="Arial" charset="0"/>
              </a:endParaRPr>
            </a:p>
          </p:txBody>
        </p:sp>
        <p:cxnSp>
          <p:nvCxnSpPr>
            <p:cNvPr id="69" name="Straight Connector 68"/>
            <p:cNvCxnSpPr/>
            <p:nvPr/>
          </p:nvCxnSpPr>
          <p:spPr bwMode="auto">
            <a:xfrm>
              <a:off x="6112143" y="3832390"/>
              <a:ext cx="762000" cy="0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70" name="Rectangle 69"/>
            <p:cNvSpPr/>
            <p:nvPr/>
          </p:nvSpPr>
          <p:spPr bwMode="auto">
            <a:xfrm>
              <a:off x="6133667" y="4092410"/>
              <a:ext cx="109728" cy="109728"/>
            </a:xfrm>
            <a:prstGeom prst="rect">
              <a:avLst/>
            </a:prstGeom>
            <a:solidFill>
              <a:schemeClr val="tx1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ＭＳ Ｐゴシック" pitchFamily="34" charset="-128"/>
                <a:cs typeface="Arial" charset="0"/>
              </a:endParaRPr>
            </a:p>
          </p:txBody>
        </p:sp>
        <p:cxnSp>
          <p:nvCxnSpPr>
            <p:cNvPr id="72" name="Straight Connector 71"/>
            <p:cNvCxnSpPr/>
            <p:nvPr/>
          </p:nvCxnSpPr>
          <p:spPr bwMode="auto">
            <a:xfrm>
              <a:off x="5339012" y="4149097"/>
              <a:ext cx="1720683" cy="2504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74" name="Rectangle 73"/>
            <p:cNvSpPr/>
            <p:nvPr/>
          </p:nvSpPr>
          <p:spPr bwMode="auto">
            <a:xfrm>
              <a:off x="6918057" y="5050724"/>
              <a:ext cx="109728" cy="109728"/>
            </a:xfrm>
            <a:prstGeom prst="rect">
              <a:avLst/>
            </a:prstGeom>
            <a:solidFill>
              <a:schemeClr val="tx1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ＭＳ Ｐゴシック" pitchFamily="34" charset="-128"/>
                <a:cs typeface="Arial" charset="0"/>
              </a:endParaRPr>
            </a:p>
          </p:txBody>
        </p:sp>
        <p:cxnSp>
          <p:nvCxnSpPr>
            <p:cNvPr id="76" name="Straight Connector 75"/>
            <p:cNvCxnSpPr/>
            <p:nvPr/>
          </p:nvCxnSpPr>
          <p:spPr bwMode="auto">
            <a:xfrm>
              <a:off x="5328619" y="4484172"/>
              <a:ext cx="3124200" cy="0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77" name="Rectangle 76"/>
            <p:cNvSpPr/>
            <p:nvPr/>
          </p:nvSpPr>
          <p:spPr bwMode="auto">
            <a:xfrm>
              <a:off x="6569343" y="4424981"/>
              <a:ext cx="109728" cy="109728"/>
            </a:xfrm>
            <a:prstGeom prst="rect">
              <a:avLst/>
            </a:prstGeom>
            <a:solidFill>
              <a:schemeClr val="tx1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ＭＳ Ｐゴシック" pitchFamily="34" charset="-128"/>
                <a:cs typeface="Arial" charset="0"/>
              </a:endParaRPr>
            </a:p>
          </p:txBody>
        </p:sp>
        <p:cxnSp>
          <p:nvCxnSpPr>
            <p:cNvPr id="79" name="Straight Connector 78"/>
            <p:cNvCxnSpPr/>
            <p:nvPr/>
          </p:nvCxnSpPr>
          <p:spPr bwMode="auto">
            <a:xfrm flipV="1">
              <a:off x="5649562" y="4828894"/>
              <a:ext cx="2260798" cy="4858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81" name="Rectangle 80"/>
            <p:cNvSpPr/>
            <p:nvPr/>
          </p:nvSpPr>
          <p:spPr bwMode="auto">
            <a:xfrm>
              <a:off x="6705600" y="4772829"/>
              <a:ext cx="109728" cy="109728"/>
            </a:xfrm>
            <a:prstGeom prst="rect">
              <a:avLst/>
            </a:prstGeom>
            <a:solidFill>
              <a:schemeClr val="tx1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ＭＳ Ｐゴシック" pitchFamily="34" charset="-128"/>
                <a:cs typeface="Arial" charset="0"/>
              </a:endParaRPr>
            </a:p>
          </p:txBody>
        </p:sp>
        <p:cxnSp>
          <p:nvCxnSpPr>
            <p:cNvPr id="83" name="Straight Connector 82"/>
            <p:cNvCxnSpPr/>
            <p:nvPr/>
          </p:nvCxnSpPr>
          <p:spPr bwMode="auto">
            <a:xfrm>
              <a:off x="6411562" y="5109915"/>
              <a:ext cx="1219200" cy="0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85" name="Text Box 46"/>
          <p:cNvSpPr txBox="1">
            <a:spLocks noChangeArrowheads="1"/>
          </p:cNvSpPr>
          <p:nvPr/>
        </p:nvSpPr>
        <p:spPr bwMode="auto">
          <a:xfrm>
            <a:off x="5388008" y="6317965"/>
            <a:ext cx="3634719" cy="338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1435" tIns="45717" rIns="91435" bIns="45717">
            <a:spAutoFit/>
          </a:bodyPr>
          <a:lstStyle/>
          <a:p>
            <a:pPr algn="r">
              <a:spcBef>
                <a:spcPct val="50000"/>
              </a:spcBef>
              <a:spcAft>
                <a:spcPct val="25000"/>
              </a:spcAft>
              <a:buClr>
                <a:srgbClr val="FFFF00"/>
              </a:buClr>
              <a:defRPr/>
            </a:pPr>
            <a:r>
              <a:rPr kumimoji="1" lang="en-US" sz="1600" dirty="0" smtClean="0">
                <a:latin typeface="Calibri"/>
                <a:cs typeface="+mn-cs"/>
              </a:rPr>
              <a:t>Shah P</a:t>
            </a:r>
            <a:r>
              <a:rPr kumimoji="1" lang="en-US" sz="1600" i="1" dirty="0" smtClean="0">
                <a:latin typeface="Calibri"/>
                <a:cs typeface="+mn-cs"/>
              </a:rPr>
              <a:t>,</a:t>
            </a:r>
            <a:r>
              <a:rPr kumimoji="1" lang="en-US" sz="1600" dirty="0" smtClean="0">
                <a:latin typeface="Calibri"/>
                <a:cs typeface="+mn-cs"/>
              </a:rPr>
              <a:t> </a:t>
            </a:r>
            <a:r>
              <a:rPr kumimoji="1" lang="en-US" sz="1600" i="1" dirty="0" err="1">
                <a:latin typeface="Calibri"/>
                <a:cs typeface="+mn-cs"/>
              </a:rPr>
              <a:t>Semin</a:t>
            </a:r>
            <a:r>
              <a:rPr kumimoji="1" lang="en-US" sz="1600" i="1" dirty="0">
                <a:latin typeface="Calibri"/>
                <a:cs typeface="+mn-cs"/>
              </a:rPr>
              <a:t> Fetal Neonatal Med</a:t>
            </a:r>
            <a:r>
              <a:rPr kumimoji="1" lang="en-US" sz="1600" dirty="0" smtClean="0">
                <a:latin typeface="Calibri"/>
                <a:cs typeface="+mn-cs"/>
              </a:rPr>
              <a:t> (2010)</a:t>
            </a:r>
            <a:endParaRPr kumimoji="1" lang="en-US" sz="1600" dirty="0">
              <a:latin typeface="Calibri"/>
              <a:cs typeface="+mn-cs"/>
            </a:endParaRPr>
          </a:p>
        </p:txBody>
      </p:sp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8" name="Group 8"/>
          <p:cNvGrpSpPr>
            <a:grpSpLocks/>
          </p:cNvGrpSpPr>
          <p:nvPr/>
        </p:nvGrpSpPr>
        <p:grpSpPr bwMode="auto">
          <a:xfrm>
            <a:off x="76201" y="6400800"/>
            <a:ext cx="2209800" cy="450284"/>
            <a:chOff x="395536" y="5949280"/>
            <a:chExt cx="3960440" cy="685800"/>
          </a:xfrm>
        </p:grpSpPr>
        <p:pic>
          <p:nvPicPr>
            <p:cNvPr id="39" name="Picture 38" descr="Logo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0" name="Picture 39" descr="logo McGill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4471246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152400"/>
            <a:ext cx="8077200" cy="1096962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600" dirty="0" err="1" smtClean="0"/>
              <a:t>Hipotermia</a:t>
            </a:r>
            <a:r>
              <a:rPr lang="en-US" sz="3600" dirty="0" smtClean="0"/>
              <a:t> e </a:t>
            </a:r>
            <a:r>
              <a:rPr lang="en-US" sz="3600" dirty="0" err="1" smtClean="0"/>
              <a:t>desfechos</a:t>
            </a:r>
            <a:r>
              <a:rPr lang="en-US" sz="3600" dirty="0" smtClean="0"/>
              <a:t> de </a:t>
            </a:r>
            <a:r>
              <a:rPr lang="en-US" sz="3600" dirty="0" err="1" smtClean="0"/>
              <a:t>longo</a:t>
            </a:r>
            <a:r>
              <a:rPr lang="en-US" sz="3600" dirty="0" smtClean="0"/>
              <a:t> </a:t>
            </a:r>
            <a:r>
              <a:rPr lang="en-US" sz="3600" dirty="0" err="1" smtClean="0"/>
              <a:t>prazo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>
          <a:xfrm>
            <a:off x="152400" y="1524000"/>
            <a:ext cx="8839200" cy="1389345"/>
          </a:xfrm>
        </p:spPr>
        <p:txBody>
          <a:bodyPr anchor="t" anchorCtr="0"/>
          <a:lstStyle/>
          <a:p>
            <a:pPr marL="0" indent="0">
              <a:lnSpc>
                <a:spcPct val="80000"/>
              </a:lnSpc>
              <a:buNone/>
            </a:pPr>
            <a:r>
              <a:rPr lang="en-US" sz="2000" b="1" dirty="0" err="1" smtClean="0">
                <a:solidFill>
                  <a:schemeClr val="tx1"/>
                </a:solidFill>
              </a:rPr>
              <a:t>Inclusão</a:t>
            </a:r>
            <a:r>
              <a:rPr lang="en-US" sz="2000" b="1" dirty="0" smtClean="0">
                <a:solidFill>
                  <a:schemeClr val="tx1"/>
                </a:solidFill>
              </a:rPr>
              <a:t>:   </a:t>
            </a:r>
            <a:r>
              <a:rPr lang="en-US" sz="2000" dirty="0" err="1" smtClean="0">
                <a:solidFill>
                  <a:schemeClr val="tx1"/>
                </a:solidFill>
              </a:rPr>
              <a:t>Crianças</a:t>
            </a:r>
            <a:r>
              <a:rPr lang="en-US" sz="2000" dirty="0" smtClean="0">
                <a:solidFill>
                  <a:schemeClr val="tx1"/>
                </a:solidFill>
              </a:rPr>
              <a:t> com </a:t>
            </a:r>
            <a:r>
              <a:rPr lang="en-US" sz="2000" dirty="0" err="1" smtClean="0">
                <a:solidFill>
                  <a:schemeClr val="tx1"/>
                </a:solidFill>
              </a:rPr>
              <a:t>idade</a:t>
            </a:r>
            <a:r>
              <a:rPr lang="en-US" sz="2000" dirty="0" smtClean="0">
                <a:solidFill>
                  <a:schemeClr val="tx1"/>
                </a:solidFill>
              </a:rPr>
              <a:t> entre 6-7 </a:t>
            </a:r>
            <a:r>
              <a:rPr lang="en-US" sz="2000" dirty="0" err="1" smtClean="0">
                <a:solidFill>
                  <a:schemeClr val="tx1"/>
                </a:solidFill>
              </a:rPr>
              <a:t>anos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que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participantes</a:t>
            </a:r>
            <a:r>
              <a:rPr lang="en-US" sz="2000" dirty="0" smtClean="0">
                <a:solidFill>
                  <a:schemeClr val="tx1"/>
                </a:solidFill>
              </a:rPr>
              <a:t> do </a:t>
            </a:r>
            <a:r>
              <a:rPr lang="en-US" sz="2000" dirty="0" err="1" smtClean="0">
                <a:solidFill>
                  <a:schemeClr val="tx1"/>
                </a:solidFill>
              </a:rPr>
              <a:t>ensaio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clinico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chamado</a:t>
            </a:r>
            <a:r>
              <a:rPr lang="en-US" sz="2000" dirty="0" smtClean="0">
                <a:solidFill>
                  <a:schemeClr val="tx1"/>
                </a:solidFill>
              </a:rPr>
              <a:t> “TOBY trial”</a:t>
            </a:r>
          </a:p>
          <a:p>
            <a:pPr marL="0" indent="0">
              <a:lnSpc>
                <a:spcPct val="80000"/>
              </a:lnSpc>
              <a:buNone/>
            </a:pPr>
            <a:endParaRPr lang="en-US" sz="2000" b="1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sz="2000" b="1" dirty="0" err="1" smtClean="0">
                <a:solidFill>
                  <a:schemeClr val="tx1"/>
                </a:solidFill>
              </a:rPr>
              <a:t>Desfecho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primário</a:t>
            </a:r>
            <a:r>
              <a:rPr lang="en-US" sz="2000" dirty="0" smtClean="0">
                <a:solidFill>
                  <a:schemeClr val="tx1"/>
                </a:solidFill>
              </a:rPr>
              <a:t>:   </a:t>
            </a:r>
            <a:r>
              <a:rPr lang="en-US" sz="2000" dirty="0" err="1" smtClean="0">
                <a:solidFill>
                  <a:schemeClr val="tx1"/>
                </a:solidFill>
              </a:rPr>
              <a:t>Sobrevida</a:t>
            </a:r>
            <a:r>
              <a:rPr lang="en-US" sz="2000" dirty="0" smtClean="0">
                <a:solidFill>
                  <a:schemeClr val="tx1"/>
                </a:solidFill>
              </a:rPr>
              <a:t> com QI ≥ 85</a:t>
            </a:r>
          </a:p>
          <a:p>
            <a:pPr marL="0" indent="0">
              <a:lnSpc>
                <a:spcPct val="80000"/>
              </a:lnSpc>
              <a:buNone/>
            </a:pPr>
            <a:endParaRPr lang="en-US" sz="2000" b="1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sz="2000" b="1" dirty="0" err="1" smtClean="0">
                <a:solidFill>
                  <a:schemeClr val="tx1"/>
                </a:solidFill>
              </a:rPr>
              <a:t>Resultados</a:t>
            </a:r>
            <a:r>
              <a:rPr lang="en-US" sz="2000" b="1" dirty="0" smtClean="0">
                <a:solidFill>
                  <a:schemeClr val="tx1"/>
                </a:solidFill>
              </a:rPr>
              <a:t>:</a:t>
            </a:r>
            <a:endParaRPr lang="en-US" sz="1800" dirty="0" smtClean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248400" y="6400800"/>
            <a:ext cx="279746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600" dirty="0" err="1" smtClean="0">
                <a:latin typeface="+mn-lt"/>
              </a:rPr>
              <a:t>Azzopardi</a:t>
            </a:r>
            <a:r>
              <a:rPr lang="en-US" sz="1600" dirty="0" smtClean="0">
                <a:latin typeface="+mn-lt"/>
              </a:rPr>
              <a:t> D, et al. NEJM (2014)</a:t>
            </a:r>
            <a:endParaRPr lang="en-US" sz="1600" dirty="0">
              <a:latin typeface="+mn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9600" y="5257800"/>
            <a:ext cx="8305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14438" indent="-1196975"/>
            <a:endParaRPr lang="en-US" sz="1800" b="1" dirty="0" smtClean="0">
              <a:latin typeface="+mn-lt"/>
            </a:endParaRPr>
          </a:p>
          <a:p>
            <a:pPr marL="1214438" indent="-1196975"/>
            <a:r>
              <a:rPr lang="en-US" sz="1800" b="1" dirty="0" err="1" smtClean="0">
                <a:latin typeface="+mn-lt"/>
              </a:rPr>
              <a:t>Conclusão</a:t>
            </a:r>
            <a:r>
              <a:rPr lang="en-US" sz="1800" b="1" dirty="0" smtClean="0">
                <a:latin typeface="+mn-lt"/>
              </a:rPr>
              <a:t>: </a:t>
            </a:r>
            <a:r>
              <a:rPr lang="en-US" sz="1800" dirty="0">
                <a:latin typeface="+mn-lt"/>
              </a:rPr>
              <a:t>	</a:t>
            </a:r>
            <a:r>
              <a:rPr lang="en-US" sz="1800" dirty="0" err="1" smtClean="0">
                <a:latin typeface="+mn-lt"/>
              </a:rPr>
              <a:t>Hipotermia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moderada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melhora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os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desfechos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neurológicos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quando</a:t>
            </a:r>
            <a:r>
              <a:rPr lang="en-US" sz="1800" dirty="0" smtClean="0">
                <a:latin typeface="+mn-lt"/>
              </a:rPr>
              <a:t> </a:t>
            </a:r>
            <a:r>
              <a:rPr lang="en-US" sz="1800" dirty="0" err="1" smtClean="0">
                <a:latin typeface="+mn-lt"/>
              </a:rPr>
              <a:t>testados</a:t>
            </a:r>
            <a:r>
              <a:rPr lang="en-US" sz="1800" dirty="0" smtClean="0">
                <a:latin typeface="+mn-lt"/>
              </a:rPr>
              <a:t> entre 6</a:t>
            </a:r>
            <a:r>
              <a:rPr lang="en-US" sz="1800" dirty="0">
                <a:latin typeface="+mn-lt"/>
              </a:rPr>
              <a:t>-7 </a:t>
            </a:r>
            <a:r>
              <a:rPr lang="en-US" sz="1800" dirty="0" err="1" smtClean="0">
                <a:latin typeface="+mn-lt"/>
              </a:rPr>
              <a:t>anos</a:t>
            </a:r>
            <a:r>
              <a:rPr lang="en-US" sz="1800" dirty="0" smtClean="0">
                <a:latin typeface="+mn-lt"/>
              </a:rPr>
              <a:t> de </a:t>
            </a:r>
            <a:r>
              <a:rPr lang="en-US" sz="1800" dirty="0" err="1" smtClean="0">
                <a:latin typeface="+mn-lt"/>
              </a:rPr>
              <a:t>idade</a:t>
            </a:r>
            <a:r>
              <a:rPr lang="en-US" sz="1800" dirty="0" smtClean="0">
                <a:latin typeface="+mn-lt"/>
              </a:rPr>
              <a:t>. </a:t>
            </a:r>
            <a:endParaRPr lang="en-US" sz="1800" dirty="0">
              <a:latin typeface="+mn-lt"/>
            </a:endParaRPr>
          </a:p>
          <a:p>
            <a:endParaRPr lang="en-US" sz="1800" dirty="0">
              <a:latin typeface="+mn-lt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1642889"/>
              </p:ext>
            </p:extLst>
          </p:nvPr>
        </p:nvGraphicFramePr>
        <p:xfrm>
          <a:off x="762000" y="3200400"/>
          <a:ext cx="7237157" cy="21435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43574"/>
                <a:gridCol w="1347886"/>
                <a:gridCol w="1518565"/>
                <a:gridCol w="927132"/>
              </a:tblGrid>
              <a:tr h="428716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HT group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Control group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P value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716">
                <a:tc>
                  <a:txBody>
                    <a:bodyPr/>
                    <a:lstStyle/>
                    <a:p>
                      <a:r>
                        <a:rPr lang="en-US" dirty="0" smtClean="0"/>
                        <a:t>Survival with IQ ≥ 85 (testable)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52%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39%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0.04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</a:tr>
              <a:tr h="428716">
                <a:tc>
                  <a:txBody>
                    <a:bodyPr/>
                    <a:lstStyle/>
                    <a:p>
                      <a:r>
                        <a:rPr lang="en-US" dirty="0" smtClean="0"/>
                        <a:t>Death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29%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30%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0.81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716">
                <a:tc>
                  <a:txBody>
                    <a:bodyPr/>
                    <a:lstStyle/>
                    <a:p>
                      <a:r>
                        <a:rPr lang="en-US" dirty="0" smtClean="0"/>
                        <a:t>Survival with IQ ≥ 85 (all survivors)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77%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63%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0.05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28716">
                <a:tc>
                  <a:txBody>
                    <a:bodyPr/>
                    <a:lstStyle/>
                    <a:p>
                      <a:r>
                        <a:rPr lang="en-US" dirty="0" smtClean="0"/>
                        <a:t>Cerebral palsy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21%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36%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0.03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03953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0554" y="152400"/>
            <a:ext cx="8229600" cy="1143000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pt-BR" dirty="0" smtClean="0"/>
              <a:t>Meta-análise:  Segurança</a:t>
            </a:r>
            <a:endParaRPr lang="pt-BR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0"/>
          </p:nvPr>
        </p:nvSpPr>
        <p:spPr>
          <a:xfrm>
            <a:off x="304800" y="2362200"/>
            <a:ext cx="8153400" cy="3276600"/>
          </a:xfrm>
        </p:spPr>
        <p:txBody>
          <a:bodyPr anchor="t" anchorCtr="0">
            <a:normAutofit/>
          </a:bodyPr>
          <a:lstStyle/>
          <a:p>
            <a:pPr marL="0" indent="0" defTabSz="909638">
              <a:spcBef>
                <a:spcPts val="600"/>
              </a:spcBef>
              <a:buNone/>
              <a:tabLst>
                <a:tab pos="2401888" algn="ctr"/>
                <a:tab pos="3425825" algn="l"/>
              </a:tabLst>
            </a:pPr>
            <a:r>
              <a:rPr lang="pt-BR" sz="1600" dirty="0" smtClean="0">
                <a:solidFill>
                  <a:srgbClr val="FF0000"/>
                </a:solidFill>
              </a:rPr>
              <a:t>Arritmia</a:t>
            </a:r>
            <a:r>
              <a:rPr lang="pt-BR" sz="1600" dirty="0" smtClean="0"/>
              <a:t>	5/806	4.08 (1.55, 10.74)</a:t>
            </a:r>
          </a:p>
          <a:p>
            <a:pPr marL="0" indent="0" defTabSz="909638">
              <a:spcBef>
                <a:spcPts val="600"/>
              </a:spcBef>
              <a:buNone/>
              <a:tabLst>
                <a:tab pos="2401888" algn="ctr"/>
                <a:tab pos="3425825" algn="l"/>
              </a:tabLst>
            </a:pPr>
            <a:r>
              <a:rPr lang="pt-BR" sz="1600" dirty="0" smtClean="0"/>
              <a:t>Hipotensão	8/1108	1.03 (0.93, 1.13)</a:t>
            </a:r>
          </a:p>
          <a:p>
            <a:pPr marL="0" indent="0" defTabSz="909638">
              <a:spcBef>
                <a:spcPts val="600"/>
              </a:spcBef>
              <a:buNone/>
              <a:tabLst>
                <a:tab pos="2401888" algn="ctr"/>
                <a:tab pos="3425825" algn="l"/>
              </a:tabLst>
            </a:pPr>
            <a:r>
              <a:rPr lang="pt-BR" sz="1600" dirty="0" smtClean="0"/>
              <a:t>Coagulopatia	7/1114	0.96 (0.80, 1.15)</a:t>
            </a:r>
          </a:p>
          <a:p>
            <a:pPr marL="0" indent="0" defTabSz="909638">
              <a:spcBef>
                <a:spcPts val="600"/>
              </a:spcBef>
              <a:buNone/>
              <a:tabLst>
                <a:tab pos="2401888" algn="ctr"/>
                <a:tab pos="3425825" algn="l"/>
              </a:tabLst>
            </a:pPr>
            <a:r>
              <a:rPr lang="pt-BR" sz="1600" dirty="0" smtClean="0">
                <a:solidFill>
                  <a:srgbClr val="FF0000"/>
                </a:solidFill>
              </a:rPr>
              <a:t>Trombocitopenia</a:t>
            </a:r>
            <a:r>
              <a:rPr lang="pt-BR" sz="1600" dirty="0" smtClean="0"/>
              <a:t>	4/638	1.28 (1.07, 1.52)</a:t>
            </a:r>
          </a:p>
          <a:p>
            <a:pPr marL="0" indent="0" defTabSz="909638">
              <a:spcBef>
                <a:spcPts val="600"/>
              </a:spcBef>
              <a:buNone/>
              <a:tabLst>
                <a:tab pos="2401888" algn="ctr"/>
                <a:tab pos="3425825" algn="l"/>
              </a:tabLst>
            </a:pPr>
            <a:r>
              <a:rPr lang="pt-BR" sz="1600" dirty="0" smtClean="0"/>
              <a:t>Convulsão	8/1102	0.96 (0.86, 1.06)</a:t>
            </a:r>
          </a:p>
          <a:p>
            <a:pPr marL="0" indent="0" defTabSz="909638">
              <a:spcBef>
                <a:spcPts val="600"/>
              </a:spcBef>
              <a:buNone/>
              <a:tabLst>
                <a:tab pos="2401888" algn="ctr"/>
                <a:tab pos="3425825" algn="l"/>
              </a:tabLst>
            </a:pPr>
            <a:r>
              <a:rPr lang="pt-BR" sz="1600" dirty="0" smtClean="0"/>
              <a:t>Insuficiência renal	5/310	0.95 (0.53, 1.70)</a:t>
            </a:r>
          </a:p>
          <a:p>
            <a:pPr marL="0" indent="0" defTabSz="909638">
              <a:spcBef>
                <a:spcPts val="600"/>
              </a:spcBef>
              <a:buNone/>
              <a:tabLst>
                <a:tab pos="2401888" algn="ctr"/>
                <a:tab pos="3425825" algn="l"/>
              </a:tabLst>
            </a:pPr>
            <a:r>
              <a:rPr lang="pt-BR" sz="1600" dirty="0" smtClean="0"/>
              <a:t>Alterações hepáticas	5/678	0.85 (0.69, 1.04)</a:t>
            </a:r>
          </a:p>
          <a:p>
            <a:pPr marL="0" indent="0" defTabSz="909638">
              <a:spcBef>
                <a:spcPts val="600"/>
              </a:spcBef>
              <a:buNone/>
              <a:tabLst>
                <a:tab pos="2401888" algn="ctr"/>
                <a:tab pos="3425825" algn="l"/>
              </a:tabLst>
            </a:pPr>
            <a:r>
              <a:rPr lang="pt-BR" sz="1600" dirty="0" smtClean="0"/>
              <a:t>Infecção	7/544	0.86 (0.40, 1.88)</a:t>
            </a:r>
          </a:p>
          <a:p>
            <a:pPr marL="0" indent="0" defTabSz="909638">
              <a:spcBef>
                <a:spcPts val="600"/>
              </a:spcBef>
              <a:buNone/>
              <a:tabLst>
                <a:tab pos="2401888" algn="ctr"/>
                <a:tab pos="3425825" algn="l"/>
              </a:tabLst>
            </a:pPr>
            <a:r>
              <a:rPr lang="pt-BR" sz="1600" dirty="0" smtClean="0"/>
              <a:t>Hipertensão pulmonar	5/636	1.36 (0.95, 1.96)</a:t>
            </a:r>
            <a:endParaRPr lang="pt-BR" sz="2000" dirty="0"/>
          </a:p>
        </p:txBody>
      </p:sp>
      <p:sp>
        <p:nvSpPr>
          <p:cNvPr id="25" name="TextBox 24"/>
          <p:cNvSpPr txBox="1"/>
          <p:nvPr/>
        </p:nvSpPr>
        <p:spPr>
          <a:xfrm>
            <a:off x="3733800" y="1735723"/>
            <a:ext cx="12257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>
                <a:latin typeface="+mn-lt"/>
              </a:rPr>
              <a:t>Relative risk</a:t>
            </a:r>
          </a:p>
        </p:txBody>
      </p:sp>
      <p:cxnSp>
        <p:nvCxnSpPr>
          <p:cNvPr id="27" name="Straight Connector 26"/>
          <p:cNvCxnSpPr/>
          <p:nvPr/>
        </p:nvCxnSpPr>
        <p:spPr bwMode="auto">
          <a:xfrm>
            <a:off x="304800" y="2286000"/>
            <a:ext cx="8610600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8" name="TextBox 27"/>
          <p:cNvSpPr txBox="1"/>
          <p:nvPr/>
        </p:nvSpPr>
        <p:spPr>
          <a:xfrm>
            <a:off x="457200" y="1735723"/>
            <a:ext cx="9710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>
                <a:latin typeface="+mn-lt"/>
              </a:rPr>
              <a:t>Outcome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828800" y="1600200"/>
            <a:ext cx="1768132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>
                <a:latin typeface="+mn-lt"/>
              </a:rPr>
              <a:t>No. of studies/</a:t>
            </a:r>
            <a:br>
              <a:rPr lang="en-US" sz="1600" b="1" dirty="0" smtClean="0">
                <a:latin typeface="+mn-lt"/>
              </a:rPr>
            </a:br>
            <a:r>
              <a:rPr lang="en-US" sz="1600" b="1" dirty="0" smtClean="0">
                <a:latin typeface="+mn-lt"/>
              </a:rPr>
              <a:t>No. of participants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324600" y="1735723"/>
            <a:ext cx="12257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>
                <a:latin typeface="+mn-lt"/>
              </a:rPr>
              <a:t>Relative risk</a:t>
            </a:r>
          </a:p>
        </p:txBody>
      </p:sp>
      <p:grpSp>
        <p:nvGrpSpPr>
          <p:cNvPr id="51" name="Group 50"/>
          <p:cNvGrpSpPr/>
          <p:nvPr/>
        </p:nvGrpSpPr>
        <p:grpSpPr>
          <a:xfrm>
            <a:off x="5257800" y="2438400"/>
            <a:ext cx="3733800" cy="2895600"/>
            <a:chOff x="5257800" y="2438400"/>
            <a:chExt cx="3733800" cy="2895600"/>
          </a:xfrm>
        </p:grpSpPr>
        <p:cxnSp>
          <p:nvCxnSpPr>
            <p:cNvPr id="4" name="Straight Connector 3"/>
            <p:cNvCxnSpPr/>
            <p:nvPr/>
          </p:nvCxnSpPr>
          <p:spPr bwMode="auto">
            <a:xfrm>
              <a:off x="6828408" y="2438400"/>
              <a:ext cx="0" cy="2895600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6" name="Straight Connector 5"/>
            <p:cNvCxnSpPr/>
            <p:nvPr/>
          </p:nvCxnSpPr>
          <p:spPr bwMode="auto">
            <a:xfrm>
              <a:off x="5257800" y="5334000"/>
              <a:ext cx="3733800" cy="0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8" name="Straight Connector 7"/>
            <p:cNvCxnSpPr/>
            <p:nvPr/>
          </p:nvCxnSpPr>
          <p:spPr bwMode="auto">
            <a:xfrm>
              <a:off x="7737444" y="2595708"/>
              <a:ext cx="1254156" cy="0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1" name="Straight Connector 20"/>
            <p:cNvCxnSpPr/>
            <p:nvPr/>
          </p:nvCxnSpPr>
          <p:spPr bwMode="auto">
            <a:xfrm>
              <a:off x="6606096" y="2890267"/>
              <a:ext cx="480504" cy="0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4" name="Straight Connector 23"/>
            <p:cNvCxnSpPr/>
            <p:nvPr/>
          </p:nvCxnSpPr>
          <p:spPr bwMode="auto">
            <a:xfrm flipV="1">
              <a:off x="6504624" y="3242823"/>
              <a:ext cx="609658" cy="4434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9" name="Straight Connector 28"/>
            <p:cNvCxnSpPr/>
            <p:nvPr/>
          </p:nvCxnSpPr>
          <p:spPr bwMode="auto">
            <a:xfrm flipV="1">
              <a:off x="6991388" y="3583898"/>
              <a:ext cx="609658" cy="4434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0" name="Straight Connector 29"/>
            <p:cNvCxnSpPr/>
            <p:nvPr/>
          </p:nvCxnSpPr>
          <p:spPr bwMode="auto">
            <a:xfrm flipV="1">
              <a:off x="6597810" y="3872075"/>
              <a:ext cx="406272" cy="1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7" name="Straight Connector 36"/>
            <p:cNvCxnSpPr/>
            <p:nvPr/>
          </p:nvCxnSpPr>
          <p:spPr bwMode="auto">
            <a:xfrm flipV="1">
              <a:off x="6064026" y="4226444"/>
              <a:ext cx="1632174" cy="1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8" name="Straight Connector 37"/>
            <p:cNvCxnSpPr/>
            <p:nvPr/>
          </p:nvCxnSpPr>
          <p:spPr bwMode="auto">
            <a:xfrm>
              <a:off x="6375528" y="4496479"/>
              <a:ext cx="511299" cy="3363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9" name="Straight Connector 38"/>
            <p:cNvCxnSpPr/>
            <p:nvPr/>
          </p:nvCxnSpPr>
          <p:spPr bwMode="auto">
            <a:xfrm flipV="1">
              <a:off x="5791200" y="4787285"/>
              <a:ext cx="2057400" cy="1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40" name="Straight Connector 39"/>
            <p:cNvCxnSpPr/>
            <p:nvPr/>
          </p:nvCxnSpPr>
          <p:spPr bwMode="auto">
            <a:xfrm>
              <a:off x="6686646" y="5127943"/>
              <a:ext cx="1254156" cy="0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26" name="Rectangle 25"/>
            <p:cNvSpPr/>
            <p:nvPr/>
          </p:nvSpPr>
          <p:spPr bwMode="auto">
            <a:xfrm>
              <a:off x="8324754" y="2545583"/>
              <a:ext cx="109728" cy="109728"/>
            </a:xfrm>
            <a:prstGeom prst="rect">
              <a:avLst/>
            </a:prstGeom>
            <a:solidFill>
              <a:schemeClr val="tx1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ＭＳ Ｐゴシック" pitchFamily="34" charset="-128"/>
                <a:cs typeface="Arial" charset="0"/>
              </a:endParaRPr>
            </a:p>
          </p:txBody>
        </p:sp>
        <p:sp>
          <p:nvSpPr>
            <p:cNvPr id="41" name="Rectangle 40"/>
            <p:cNvSpPr/>
            <p:nvPr/>
          </p:nvSpPr>
          <p:spPr bwMode="auto">
            <a:xfrm>
              <a:off x="6807072" y="2835974"/>
              <a:ext cx="109728" cy="109728"/>
            </a:xfrm>
            <a:prstGeom prst="rect">
              <a:avLst/>
            </a:prstGeom>
            <a:solidFill>
              <a:schemeClr val="tx1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ＭＳ Ｐゴシック" pitchFamily="34" charset="-128"/>
                <a:cs typeface="Arial" charset="0"/>
              </a:endParaRPr>
            </a:p>
          </p:txBody>
        </p:sp>
        <p:sp>
          <p:nvSpPr>
            <p:cNvPr id="43" name="Rectangle 42"/>
            <p:cNvSpPr/>
            <p:nvPr/>
          </p:nvSpPr>
          <p:spPr bwMode="auto">
            <a:xfrm>
              <a:off x="6692964" y="3181535"/>
              <a:ext cx="109728" cy="109728"/>
            </a:xfrm>
            <a:prstGeom prst="rect">
              <a:avLst/>
            </a:prstGeom>
            <a:solidFill>
              <a:schemeClr val="tx1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ＭＳ Ｐゴシック" pitchFamily="34" charset="-128"/>
                <a:cs typeface="Arial" charset="0"/>
              </a:endParaRPr>
            </a:p>
          </p:txBody>
        </p:sp>
        <p:sp>
          <p:nvSpPr>
            <p:cNvPr id="44" name="Rectangle 43"/>
            <p:cNvSpPr/>
            <p:nvPr/>
          </p:nvSpPr>
          <p:spPr bwMode="auto">
            <a:xfrm>
              <a:off x="7224426" y="3528424"/>
              <a:ext cx="109728" cy="109728"/>
            </a:xfrm>
            <a:prstGeom prst="rect">
              <a:avLst/>
            </a:prstGeom>
            <a:solidFill>
              <a:schemeClr val="tx1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ＭＳ Ｐゴシック" pitchFamily="34" charset="-128"/>
                <a:cs typeface="Arial" charset="0"/>
              </a:endParaRPr>
            </a:p>
          </p:txBody>
        </p:sp>
        <p:sp>
          <p:nvSpPr>
            <p:cNvPr id="45" name="Rectangle 44"/>
            <p:cNvSpPr/>
            <p:nvPr/>
          </p:nvSpPr>
          <p:spPr bwMode="auto">
            <a:xfrm>
              <a:off x="6710364" y="3813415"/>
              <a:ext cx="109728" cy="109728"/>
            </a:xfrm>
            <a:prstGeom prst="rect">
              <a:avLst/>
            </a:prstGeom>
            <a:solidFill>
              <a:schemeClr val="tx1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ＭＳ Ｐゴシック" pitchFamily="34" charset="-128"/>
                <a:cs typeface="Arial" charset="0"/>
              </a:endParaRPr>
            </a:p>
          </p:txBody>
        </p:sp>
        <p:sp>
          <p:nvSpPr>
            <p:cNvPr id="46" name="Rectangle 45"/>
            <p:cNvSpPr/>
            <p:nvPr/>
          </p:nvSpPr>
          <p:spPr bwMode="auto">
            <a:xfrm>
              <a:off x="6723768" y="4168199"/>
              <a:ext cx="109728" cy="109728"/>
            </a:xfrm>
            <a:prstGeom prst="rect">
              <a:avLst/>
            </a:prstGeom>
            <a:solidFill>
              <a:schemeClr val="tx1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ＭＳ Ｐゴシック" pitchFamily="34" charset="-128"/>
                <a:cs typeface="Arial" charset="0"/>
              </a:endParaRPr>
            </a:p>
          </p:txBody>
        </p:sp>
        <p:sp>
          <p:nvSpPr>
            <p:cNvPr id="47" name="Rectangle 46"/>
            <p:cNvSpPr/>
            <p:nvPr/>
          </p:nvSpPr>
          <p:spPr bwMode="auto">
            <a:xfrm>
              <a:off x="6604494" y="4444880"/>
              <a:ext cx="109728" cy="109728"/>
            </a:xfrm>
            <a:prstGeom prst="rect">
              <a:avLst/>
            </a:prstGeom>
            <a:solidFill>
              <a:schemeClr val="tx1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ＭＳ Ｐゴシック" pitchFamily="34" charset="-128"/>
                <a:cs typeface="Arial" charset="0"/>
              </a:endParaRPr>
            </a:p>
          </p:txBody>
        </p:sp>
        <p:sp>
          <p:nvSpPr>
            <p:cNvPr id="48" name="Rectangle 47"/>
            <p:cNvSpPr/>
            <p:nvPr/>
          </p:nvSpPr>
          <p:spPr bwMode="auto">
            <a:xfrm>
              <a:off x="6611580" y="4728624"/>
              <a:ext cx="109728" cy="109728"/>
            </a:xfrm>
            <a:prstGeom prst="rect">
              <a:avLst/>
            </a:prstGeom>
            <a:solidFill>
              <a:schemeClr val="tx1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ＭＳ Ｐゴシック" pitchFamily="34" charset="-128"/>
                <a:cs typeface="Arial" charset="0"/>
              </a:endParaRPr>
            </a:p>
          </p:txBody>
        </p:sp>
        <p:sp>
          <p:nvSpPr>
            <p:cNvPr id="49" name="Rectangle 48"/>
            <p:cNvSpPr/>
            <p:nvPr/>
          </p:nvSpPr>
          <p:spPr bwMode="auto">
            <a:xfrm>
              <a:off x="7287990" y="5069283"/>
              <a:ext cx="109728" cy="109728"/>
            </a:xfrm>
            <a:prstGeom prst="rect">
              <a:avLst/>
            </a:prstGeom>
            <a:solidFill>
              <a:schemeClr val="tx1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ＭＳ Ｐゴシック" pitchFamily="34" charset="-128"/>
                <a:cs typeface="Arial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5500981" y="5334000"/>
            <a:ext cx="1320618" cy="567154"/>
            <a:chOff x="5500981" y="5334000"/>
            <a:chExt cx="1320618" cy="567154"/>
          </a:xfrm>
        </p:grpSpPr>
        <p:sp>
          <p:nvSpPr>
            <p:cNvPr id="50" name="TextBox 49"/>
            <p:cNvSpPr txBox="1"/>
            <p:nvPr/>
          </p:nvSpPr>
          <p:spPr>
            <a:xfrm>
              <a:off x="5881981" y="5334000"/>
              <a:ext cx="44445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>
                  <a:latin typeface="+mn-lt"/>
                </a:rPr>
                <a:t>0.5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5500981" y="5562600"/>
              <a:ext cx="132061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err="1" smtClean="0">
                  <a:latin typeface="+mn-lt"/>
                </a:rPr>
                <a:t>Normotermia</a:t>
              </a:r>
              <a:endParaRPr lang="en-US" sz="1600" dirty="0" smtClean="0">
                <a:latin typeface="+mn-lt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7467600" y="5334000"/>
            <a:ext cx="1125052" cy="567154"/>
            <a:chOff x="7467600" y="5334000"/>
            <a:chExt cx="1125052" cy="567154"/>
          </a:xfrm>
        </p:grpSpPr>
        <p:sp>
          <p:nvSpPr>
            <p:cNvPr id="55" name="TextBox 54"/>
            <p:cNvSpPr txBox="1"/>
            <p:nvPr/>
          </p:nvSpPr>
          <p:spPr>
            <a:xfrm>
              <a:off x="7924800" y="5334000"/>
              <a:ext cx="44445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>
                  <a:latin typeface="+mn-lt"/>
                </a:rPr>
                <a:t>1.5</a:t>
              </a: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7467600" y="5562600"/>
              <a:ext cx="112505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err="1" smtClean="0">
                  <a:latin typeface="+mn-lt"/>
                </a:rPr>
                <a:t>Hipotermia</a:t>
              </a:r>
              <a:endParaRPr lang="en-US" sz="1600" dirty="0" smtClean="0">
                <a:latin typeface="+mn-lt"/>
              </a:endParaRPr>
            </a:p>
          </p:txBody>
        </p:sp>
      </p:grpSp>
      <p:sp>
        <p:nvSpPr>
          <p:cNvPr id="57" name="Text Box 46"/>
          <p:cNvSpPr txBox="1">
            <a:spLocks noChangeArrowheads="1"/>
          </p:cNvSpPr>
          <p:nvPr/>
        </p:nvSpPr>
        <p:spPr bwMode="auto">
          <a:xfrm>
            <a:off x="5461930" y="6482238"/>
            <a:ext cx="3634719" cy="338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1435" tIns="45717" rIns="91435" bIns="45717">
            <a:spAutoFit/>
          </a:bodyPr>
          <a:lstStyle/>
          <a:p>
            <a:pPr algn="r">
              <a:spcBef>
                <a:spcPct val="50000"/>
              </a:spcBef>
              <a:spcAft>
                <a:spcPct val="25000"/>
              </a:spcAft>
              <a:buClr>
                <a:srgbClr val="FFFF00"/>
              </a:buClr>
              <a:defRPr/>
            </a:pPr>
            <a:r>
              <a:rPr kumimoji="1" lang="en-US" sz="1600" dirty="0" smtClean="0">
                <a:latin typeface="Calibri"/>
                <a:cs typeface="+mn-cs"/>
              </a:rPr>
              <a:t>Shah P</a:t>
            </a:r>
            <a:r>
              <a:rPr kumimoji="1" lang="en-US" sz="1600" i="1" dirty="0" smtClean="0">
                <a:latin typeface="Calibri"/>
                <a:cs typeface="+mn-cs"/>
              </a:rPr>
              <a:t>,</a:t>
            </a:r>
            <a:r>
              <a:rPr kumimoji="1" lang="en-US" sz="1600" dirty="0" smtClean="0">
                <a:latin typeface="Calibri"/>
                <a:cs typeface="+mn-cs"/>
              </a:rPr>
              <a:t> </a:t>
            </a:r>
            <a:r>
              <a:rPr kumimoji="1" lang="en-US" sz="1600" i="1" dirty="0" err="1">
                <a:latin typeface="Calibri"/>
                <a:cs typeface="+mn-cs"/>
              </a:rPr>
              <a:t>Semin</a:t>
            </a:r>
            <a:r>
              <a:rPr kumimoji="1" lang="en-US" sz="1600" i="1" dirty="0">
                <a:latin typeface="Calibri"/>
                <a:cs typeface="+mn-cs"/>
              </a:rPr>
              <a:t> Fetal Neonatal Med</a:t>
            </a:r>
            <a:r>
              <a:rPr kumimoji="1" lang="en-US" sz="1600" dirty="0" smtClean="0">
                <a:latin typeface="Calibri"/>
                <a:cs typeface="+mn-cs"/>
              </a:rPr>
              <a:t> (2010)</a:t>
            </a:r>
            <a:endParaRPr kumimoji="1" lang="en-US" sz="1600" dirty="0">
              <a:latin typeface="Calibri"/>
              <a:cs typeface="+mn-cs"/>
            </a:endParaRPr>
          </a:p>
        </p:txBody>
      </p:sp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8" name="Group 8"/>
          <p:cNvGrpSpPr>
            <a:grpSpLocks/>
          </p:cNvGrpSpPr>
          <p:nvPr/>
        </p:nvGrpSpPr>
        <p:grpSpPr bwMode="auto">
          <a:xfrm>
            <a:off x="25779" y="6400800"/>
            <a:ext cx="2300491" cy="423333"/>
            <a:chOff x="395536" y="5949280"/>
            <a:chExt cx="3960440" cy="685800"/>
          </a:xfrm>
        </p:grpSpPr>
        <p:pic>
          <p:nvPicPr>
            <p:cNvPr id="59" name="Picture 58" descr="Logo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0" name="Picture 59" descr="logo McGill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10550300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NRP 2015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525963"/>
          </a:xfrm>
        </p:spPr>
        <p:txBody>
          <a:bodyPr>
            <a:normAutofit/>
          </a:bodyPr>
          <a:lstStyle/>
          <a:p>
            <a:r>
              <a:rPr lang="pt-BR" dirty="0" smtClean="0"/>
              <a:t>HT é parte do tratamento padrão em RN a termo ou próximo do termo com evidência de EN moderada ou grave e deve ser realizado:</a:t>
            </a:r>
          </a:p>
          <a:p>
            <a:pPr lvl="1"/>
            <a:endParaRPr lang="pt-BR" dirty="0" smtClean="0">
              <a:solidFill>
                <a:srgbClr val="FF0000"/>
              </a:solidFill>
            </a:endParaRPr>
          </a:p>
          <a:p>
            <a:pPr lvl="1"/>
            <a:r>
              <a:rPr lang="pt-BR" dirty="0" smtClean="0">
                <a:solidFill>
                  <a:srgbClr val="FF0000"/>
                </a:solidFill>
              </a:rPr>
              <a:t>Em </a:t>
            </a:r>
            <a:r>
              <a:rPr lang="pt-BR" dirty="0" err="1" smtClean="0">
                <a:solidFill>
                  <a:srgbClr val="FF0000"/>
                </a:solidFill>
              </a:rPr>
              <a:t>UTIs</a:t>
            </a:r>
            <a:r>
              <a:rPr lang="pt-BR" dirty="0" smtClean="0">
                <a:solidFill>
                  <a:srgbClr val="FF0000"/>
                </a:solidFill>
              </a:rPr>
              <a:t> com conhecimento, equipamento, treinamento e protocolos específicos sobre essa terapia (“centros de hipotermia”)</a:t>
            </a:r>
            <a:endParaRPr lang="pt-BR" dirty="0">
              <a:solidFill>
                <a:srgbClr val="FF000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76200" y="6248400"/>
            <a:ext cx="2362199" cy="533400"/>
            <a:chOff x="395536" y="5949280"/>
            <a:chExt cx="3960440" cy="685800"/>
          </a:xfrm>
        </p:grpSpPr>
        <p:pic>
          <p:nvPicPr>
            <p:cNvPr id="6" name="Picture 5" descr="Logo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6" descr="logo McGill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11111741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362200"/>
            <a:ext cx="8735654" cy="41148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400" dirty="0" smtClean="0"/>
              <a:t>“Centros de hipotermia” devem estar capacitados para oferecer:</a:t>
            </a:r>
          </a:p>
          <a:p>
            <a:pPr marL="0" indent="0">
              <a:buNone/>
            </a:pPr>
            <a:endParaRPr lang="pt-BR" sz="2400" dirty="0" smtClean="0"/>
          </a:p>
          <a:p>
            <a:pPr marL="971550" lvl="1" indent="-514350">
              <a:buFont typeface="+mj-lt"/>
              <a:buAutoNum type="arabicPeriod"/>
            </a:pPr>
            <a:r>
              <a:rPr lang="pt-BR" sz="2000" dirty="0" smtClean="0"/>
              <a:t>Ventilação mecânica </a:t>
            </a:r>
          </a:p>
          <a:p>
            <a:pPr marL="971550" lvl="1" indent="-514350">
              <a:buFont typeface="+mj-lt"/>
              <a:buAutoNum type="arabicPeriod"/>
            </a:pPr>
            <a:r>
              <a:rPr lang="pt-BR" sz="2000" dirty="0" smtClean="0"/>
              <a:t>Monitorização de sinais vitais incluindo temperatura e gasometria </a:t>
            </a:r>
          </a:p>
          <a:p>
            <a:pPr marL="971550" lvl="1" indent="-514350">
              <a:buFont typeface="+mj-lt"/>
              <a:buAutoNum type="arabicPeriod"/>
            </a:pPr>
            <a:r>
              <a:rPr lang="pt-BR" sz="2000" dirty="0" err="1" smtClean="0"/>
              <a:t>Neuroimagem</a:t>
            </a:r>
            <a:r>
              <a:rPr lang="pt-BR" sz="2000" dirty="0" smtClean="0"/>
              <a:t> - incluindo RMN </a:t>
            </a:r>
          </a:p>
          <a:p>
            <a:pPr marL="971550" lvl="1" indent="-514350">
              <a:buFont typeface="+mj-lt"/>
              <a:buAutoNum type="arabicPeriod"/>
            </a:pPr>
            <a:r>
              <a:rPr lang="pt-BR" sz="2000" dirty="0" smtClean="0"/>
              <a:t>Capacidade de detectar convulsões - monitorização de </a:t>
            </a:r>
            <a:r>
              <a:rPr lang="pt-BR" sz="2000" dirty="0" err="1" smtClean="0"/>
              <a:t>aEEG</a:t>
            </a:r>
            <a:r>
              <a:rPr lang="pt-BR" sz="2000" dirty="0" smtClean="0"/>
              <a:t> ou EEG </a:t>
            </a:r>
          </a:p>
          <a:p>
            <a:pPr marL="971550" lvl="1" indent="-514350">
              <a:buFont typeface="+mj-lt"/>
              <a:buAutoNum type="arabicPeriod"/>
            </a:pPr>
            <a:r>
              <a:rPr lang="pt-BR" sz="2000" dirty="0" smtClean="0"/>
              <a:t>Neurologia pediátrica </a:t>
            </a:r>
          </a:p>
          <a:p>
            <a:pPr marL="971550" lvl="1" indent="-514350">
              <a:buFont typeface="+mj-lt"/>
              <a:buAutoNum type="arabicPeriod"/>
            </a:pPr>
            <a:r>
              <a:rPr lang="pt-BR" sz="2000" dirty="0" smtClean="0"/>
              <a:t>Seguimento a longo prazo dessas crianças</a:t>
            </a:r>
            <a:endParaRPr lang="pt-BR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1"/>
            <a:ext cx="6553200" cy="1512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1" y="228601"/>
            <a:ext cx="1633754" cy="213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8"/>
          <p:cNvGrpSpPr>
            <a:grpSpLocks/>
          </p:cNvGrpSpPr>
          <p:nvPr/>
        </p:nvGrpSpPr>
        <p:grpSpPr bwMode="auto">
          <a:xfrm>
            <a:off x="76200" y="6248400"/>
            <a:ext cx="2362199" cy="533400"/>
            <a:chOff x="395536" y="5949280"/>
            <a:chExt cx="3960440" cy="685800"/>
          </a:xfrm>
        </p:grpSpPr>
        <p:pic>
          <p:nvPicPr>
            <p:cNvPr id="7" name="Picture 6" descr="Logo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7" descr="logo McGill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11817223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62667" y="152400"/>
            <a:ext cx="5746510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pt-BR" sz="4400" b="1" dirty="0" smtClean="0"/>
              <a:t>Hipotermia Terapêutica</a:t>
            </a:r>
            <a:endParaRPr lang="pt-BR" sz="4400" b="1" dirty="0"/>
          </a:p>
        </p:txBody>
      </p: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228600" y="6118696"/>
            <a:ext cx="2808287" cy="574675"/>
            <a:chOff x="395536" y="5949280"/>
            <a:chExt cx="3960440" cy="685800"/>
          </a:xfrm>
        </p:grpSpPr>
        <p:pic>
          <p:nvPicPr>
            <p:cNvPr id="4" name="Picture 3" descr="Logo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" name="Picture 4" descr="logo McGill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167375"/>
            <a:ext cx="5200650" cy="880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5"/>
          <p:cNvGrpSpPr/>
          <p:nvPr/>
        </p:nvGrpSpPr>
        <p:grpSpPr>
          <a:xfrm>
            <a:off x="5943600" y="1219200"/>
            <a:ext cx="2862263" cy="3602795"/>
            <a:chOff x="1404939" y="3140904"/>
            <a:chExt cx="2862263" cy="3602795"/>
          </a:xfrm>
        </p:grpSpPr>
        <p:pic>
          <p:nvPicPr>
            <p:cNvPr id="11268" name="Picture 4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9922" y="3140904"/>
              <a:ext cx="2837280" cy="6071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69" name="Picture 5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4939" y="3748008"/>
              <a:ext cx="2862262" cy="29956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1839231"/>
            <a:ext cx="2605060" cy="204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6833" y="4953000"/>
            <a:ext cx="3033713" cy="182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86000"/>
            <a:ext cx="2552700" cy="3186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oup 6"/>
          <p:cNvGrpSpPr/>
          <p:nvPr/>
        </p:nvGrpSpPr>
        <p:grpSpPr>
          <a:xfrm>
            <a:off x="3200400" y="4080934"/>
            <a:ext cx="2590800" cy="2325099"/>
            <a:chOff x="1962150" y="2671763"/>
            <a:chExt cx="5219700" cy="3043237"/>
          </a:xfrm>
        </p:grpSpPr>
        <p:pic>
          <p:nvPicPr>
            <p:cNvPr id="11273" name="Picture 9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62150" y="2671763"/>
              <a:ext cx="5219700" cy="1514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4" name="Picture 10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1675" y="4152792"/>
              <a:ext cx="5210175" cy="1562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139940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5791FD-C3FD-4E59-8AB2-26CF6C6A26FB}" type="slidenum">
              <a:rPr lang="en-US"/>
              <a:pPr>
                <a:defRPr/>
              </a:pPr>
              <a:t>30</a:t>
            </a:fld>
            <a:endParaRPr lang="en-US"/>
          </a:p>
        </p:txBody>
      </p:sp>
      <p:sp>
        <p:nvSpPr>
          <p:cNvPr id="32770" name="Title 1"/>
          <p:cNvSpPr>
            <a:spLocks noGrp="1"/>
          </p:cNvSpPr>
          <p:nvPr>
            <p:ph type="title" idx="4294967295"/>
          </p:nvPr>
        </p:nvSpPr>
        <p:spPr>
          <a:xfrm>
            <a:off x="152400" y="152400"/>
            <a:ext cx="7698160" cy="1093787"/>
          </a:xfrm>
        </p:spPr>
        <p:txBody>
          <a:bodyPr anchorCtr="0">
            <a:normAutofit fontScale="90000"/>
          </a:bodyPr>
          <a:lstStyle/>
          <a:p>
            <a:pPr eaLnBrk="1" hangingPunct="1">
              <a:defRPr/>
            </a:pPr>
            <a:r>
              <a:rPr lang="pt-BR" sz="4000" dirty="0" smtClean="0"/>
              <a:t>Problemas na implementação da hipotermia terapeutica</a:t>
            </a:r>
            <a:endParaRPr lang="en-CA" sz="4000" dirty="0" smtClean="0"/>
          </a:p>
        </p:txBody>
      </p:sp>
      <p:sp>
        <p:nvSpPr>
          <p:cNvPr id="32771" name="Content Placeholder 2"/>
          <p:cNvSpPr>
            <a:spLocks noGrp="1"/>
          </p:cNvSpPr>
          <p:nvPr>
            <p:ph idx="4294967295"/>
          </p:nvPr>
        </p:nvSpPr>
        <p:spPr>
          <a:xfrm>
            <a:off x="152400" y="1600200"/>
            <a:ext cx="8839200" cy="4281488"/>
          </a:xfrm>
        </p:spPr>
        <p:txBody>
          <a:bodyPr>
            <a:normAutofit fontScale="77500" lnSpcReduction="20000"/>
          </a:bodyPr>
          <a:lstStyle/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pt-BR" dirty="0" smtClean="0"/>
              <a:t>Reconhecimento e identificação do RN com evidência de insulto hipóxico isquêmico e/ou encefalopatia hipóxico isquêmica.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pt-BR" dirty="0" smtClean="0"/>
              <a:t>Treinamento da equipe multidisciplinar (médicos, enfermagem, residentes) – exame neurológico, interpretação do </a:t>
            </a:r>
            <a:r>
              <a:rPr lang="pt-BR" dirty="0" err="1" smtClean="0"/>
              <a:t>aEEG</a:t>
            </a:r>
            <a:endParaRPr lang="pt-BR" dirty="0" smtClean="0"/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pt-BR" dirty="0" smtClean="0"/>
              <a:t>Apoio de especialidades como neurologia, radiologia, cardiologia, nefrologia, serviço social, etc...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pt-BR" dirty="0" smtClean="0"/>
              <a:t>Centro de referência – educação dos hospitais comunitários sobre como identificar e solicitar transporte o mais rápido possível 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pt-BR" dirty="0" smtClean="0"/>
              <a:t>Hipotermia durante transporte?</a:t>
            </a:r>
          </a:p>
          <a:p>
            <a:pPr eaLnBrk="1" hangingPunct="1">
              <a:defRPr/>
            </a:pPr>
            <a:endParaRPr lang="pt-BR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oup 8"/>
          <p:cNvGrpSpPr>
            <a:grpSpLocks/>
          </p:cNvGrpSpPr>
          <p:nvPr/>
        </p:nvGrpSpPr>
        <p:grpSpPr bwMode="auto">
          <a:xfrm>
            <a:off x="228600" y="6118696"/>
            <a:ext cx="2808287" cy="574675"/>
            <a:chOff x="395536" y="5949280"/>
            <a:chExt cx="3960440" cy="685800"/>
          </a:xfrm>
        </p:grpSpPr>
        <p:pic>
          <p:nvPicPr>
            <p:cNvPr id="8" name="Picture 5" descr="Logo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6" descr="logo McGill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6476163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5791FD-C3FD-4E59-8AB2-26CF6C6A26FB}" type="slidenum">
              <a:rPr lang="en-US"/>
              <a:pPr>
                <a:defRPr/>
              </a:pPr>
              <a:t>31</a:t>
            </a:fld>
            <a:endParaRPr lang="en-US"/>
          </a:p>
        </p:txBody>
      </p:sp>
      <p:sp>
        <p:nvSpPr>
          <p:cNvPr id="32770" name="Title 1"/>
          <p:cNvSpPr>
            <a:spLocks noGrp="1"/>
          </p:cNvSpPr>
          <p:nvPr>
            <p:ph type="title" idx="4294967295"/>
          </p:nvPr>
        </p:nvSpPr>
        <p:spPr>
          <a:xfrm>
            <a:off x="302840" y="277813"/>
            <a:ext cx="8229600" cy="1139825"/>
          </a:xfrm>
        </p:spPr>
        <p:txBody>
          <a:bodyPr anchorCtr="0">
            <a:normAutofit fontScale="90000"/>
          </a:bodyPr>
          <a:lstStyle/>
          <a:p>
            <a:pPr eaLnBrk="1" hangingPunct="1">
              <a:defRPr/>
            </a:pPr>
            <a:r>
              <a:rPr lang="pt-BR" sz="4000" dirty="0" smtClean="0"/>
              <a:t>Problemas na implementação da hipotermia terapeutica</a:t>
            </a:r>
            <a:endParaRPr lang="en-CA" sz="4000" dirty="0" smtClean="0"/>
          </a:p>
        </p:txBody>
      </p:sp>
      <p:sp>
        <p:nvSpPr>
          <p:cNvPr id="32771" name="Content Placeholder 2"/>
          <p:cNvSpPr>
            <a:spLocks noGrp="1"/>
          </p:cNvSpPr>
          <p:nvPr>
            <p:ph idx="4294967295"/>
          </p:nvPr>
        </p:nvSpPr>
        <p:spPr>
          <a:xfrm>
            <a:off x="539552" y="1844675"/>
            <a:ext cx="8229600" cy="1008261"/>
          </a:xfrm>
        </p:spPr>
        <p:txBody>
          <a:bodyPr>
            <a:normAutofit lnSpcReduction="10000"/>
          </a:bodyPr>
          <a:lstStyle/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pt-BR" dirty="0" smtClean="0"/>
              <a:t>Reconhecimento e identificação do Rn com evidencia de insulto hipoxico isquemico</a:t>
            </a:r>
            <a:endParaRPr lang="en-CA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oup 8"/>
          <p:cNvGrpSpPr>
            <a:grpSpLocks/>
          </p:cNvGrpSpPr>
          <p:nvPr/>
        </p:nvGrpSpPr>
        <p:grpSpPr bwMode="auto">
          <a:xfrm>
            <a:off x="228600" y="6118696"/>
            <a:ext cx="2808287" cy="574675"/>
            <a:chOff x="395536" y="5949280"/>
            <a:chExt cx="3960440" cy="685800"/>
          </a:xfrm>
        </p:grpSpPr>
        <p:pic>
          <p:nvPicPr>
            <p:cNvPr id="8" name="Picture 5" descr="Logo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6" descr="logo McGill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20907245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>
                <a:latin typeface="Adobe Fan Heiti Std B" pitchFamily="34" charset="-128"/>
                <a:ea typeface="Adobe Fan Heiti Std B" pitchFamily="34" charset="-128"/>
              </a:rPr>
              <a:t>Evidência</a:t>
            </a:r>
            <a:r>
              <a:rPr lang="en-US" dirty="0" smtClean="0">
                <a:latin typeface="Adobe Fan Heiti Std B" pitchFamily="34" charset="-128"/>
                <a:ea typeface="Adobe Fan Heiti Std B" pitchFamily="34" charset="-128"/>
              </a:rPr>
              <a:t> de </a:t>
            </a:r>
            <a:r>
              <a:rPr lang="en-US" dirty="0" err="1" smtClean="0">
                <a:latin typeface="Adobe Fan Heiti Std B" pitchFamily="34" charset="-128"/>
                <a:ea typeface="Adobe Fan Heiti Std B" pitchFamily="34" charset="-128"/>
              </a:rPr>
              <a:t>insulto</a:t>
            </a:r>
            <a:r>
              <a:rPr lang="en-US" dirty="0" smtClean="0">
                <a:latin typeface="Adobe Fan Heiti Std B" pitchFamily="34" charset="-128"/>
                <a:ea typeface="Adobe Fan Heiti Std B" pitchFamily="34" charset="-128"/>
              </a:rPr>
              <a:t> HI</a:t>
            </a:r>
            <a:endParaRPr lang="en-US" sz="3100" u="sng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75" y="1662906"/>
            <a:ext cx="8096250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57200" y="28194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1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7200" y="377773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2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04243" y="18288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3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7391400" y="5486400"/>
            <a:ext cx="41910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7810500" y="4953000"/>
            <a:ext cx="0" cy="5334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7842212" y="4953000"/>
            <a:ext cx="4635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Lucida Console" panose="020B0609040504020204" pitchFamily="49" charset="0"/>
              </a:rPr>
              <a:t>NO</a:t>
            </a:r>
            <a:endParaRPr lang="en-US" b="1" dirty="0">
              <a:latin typeface="Lucida Console" panose="020B0609040504020204" pitchFamily="49" charset="0"/>
            </a:endParaRPr>
          </a:p>
        </p:txBody>
      </p:sp>
      <p:grpSp>
        <p:nvGrpSpPr>
          <p:cNvPr id="18" name="Group 8"/>
          <p:cNvGrpSpPr>
            <a:grpSpLocks/>
          </p:cNvGrpSpPr>
          <p:nvPr/>
        </p:nvGrpSpPr>
        <p:grpSpPr bwMode="auto">
          <a:xfrm>
            <a:off x="76200" y="6248400"/>
            <a:ext cx="2362199" cy="533400"/>
            <a:chOff x="395536" y="5949280"/>
            <a:chExt cx="3960440" cy="685800"/>
          </a:xfrm>
        </p:grpSpPr>
        <p:pic>
          <p:nvPicPr>
            <p:cNvPr id="19" name="Picture 18" descr="Logo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" name="Picture 19" descr="logo McGill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24046703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5791FD-C3FD-4E59-8AB2-26CF6C6A26FB}" type="slidenum">
              <a:rPr lang="en-US"/>
              <a:pPr>
                <a:defRPr/>
              </a:pPr>
              <a:t>33</a:t>
            </a:fld>
            <a:endParaRPr lang="en-US"/>
          </a:p>
        </p:txBody>
      </p:sp>
      <p:sp>
        <p:nvSpPr>
          <p:cNvPr id="32770" name="Title 1"/>
          <p:cNvSpPr>
            <a:spLocks noGrp="1"/>
          </p:cNvSpPr>
          <p:nvPr>
            <p:ph type="title" idx="4294967295"/>
          </p:nvPr>
        </p:nvSpPr>
        <p:spPr>
          <a:xfrm>
            <a:off x="302840" y="277813"/>
            <a:ext cx="8229600" cy="1139825"/>
          </a:xfrm>
        </p:spPr>
        <p:txBody>
          <a:bodyPr anchorCtr="0">
            <a:normAutofit fontScale="90000"/>
          </a:bodyPr>
          <a:lstStyle/>
          <a:p>
            <a:pPr eaLnBrk="1" hangingPunct="1">
              <a:defRPr/>
            </a:pPr>
            <a:r>
              <a:rPr lang="pt-BR" sz="4000" dirty="0" smtClean="0"/>
              <a:t>Problemas na implementação da hipotermia terapêutica</a:t>
            </a:r>
            <a:endParaRPr lang="en-CA" sz="4000" dirty="0" smtClean="0"/>
          </a:p>
        </p:txBody>
      </p:sp>
      <p:sp>
        <p:nvSpPr>
          <p:cNvPr id="32771" name="Content Placeholder 2"/>
          <p:cNvSpPr>
            <a:spLocks noGrp="1"/>
          </p:cNvSpPr>
          <p:nvPr>
            <p:ph idx="4294967295"/>
          </p:nvPr>
        </p:nvSpPr>
        <p:spPr>
          <a:xfrm>
            <a:off x="539552" y="1844675"/>
            <a:ext cx="8229600" cy="4281488"/>
          </a:xfrm>
        </p:spPr>
        <p:txBody>
          <a:bodyPr>
            <a:normAutofit/>
          </a:bodyPr>
          <a:lstStyle/>
          <a:p>
            <a:pPr marL="514350" indent="-514350" eaLnBrk="1" hangingPunct="1">
              <a:buFont typeface="+mj-lt"/>
              <a:buAutoNum type="arabicPeriod" startAt="2"/>
              <a:defRPr/>
            </a:pPr>
            <a:r>
              <a:rPr lang="pt-BR" dirty="0" smtClean="0"/>
              <a:t>Reconhecimento e identificação do Rn com evidência de encefalopatia secundária à um insulto HI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oup 8"/>
          <p:cNvGrpSpPr>
            <a:grpSpLocks/>
          </p:cNvGrpSpPr>
          <p:nvPr/>
        </p:nvGrpSpPr>
        <p:grpSpPr bwMode="auto">
          <a:xfrm>
            <a:off x="228600" y="6118696"/>
            <a:ext cx="2808287" cy="574675"/>
            <a:chOff x="395536" y="5949280"/>
            <a:chExt cx="3960440" cy="685800"/>
          </a:xfrm>
        </p:grpSpPr>
        <p:pic>
          <p:nvPicPr>
            <p:cNvPr id="8" name="Picture 5" descr="Logo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6" descr="logo McGill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4221327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EFFD9FF0-C35F-4D4E-9269-EDE486E8B483}" type="slidenum">
              <a:rPr lang="en-US" sz="14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pPr algn="r">
                <a:defRPr/>
              </a:pPr>
              <a:t>34</a:t>
            </a:fld>
            <a:endParaRPr lang="en-US" sz="1400"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sp>
        <p:nvSpPr>
          <p:cNvPr id="41986" name="Title 1"/>
          <p:cNvSpPr>
            <a:spLocks noGrp="1"/>
          </p:cNvSpPr>
          <p:nvPr>
            <p:ph type="title" idx="4294967295"/>
          </p:nvPr>
        </p:nvSpPr>
        <p:spPr>
          <a:xfrm>
            <a:off x="446856" y="277813"/>
            <a:ext cx="8229600" cy="1139825"/>
          </a:xfrm>
        </p:spPr>
        <p:txBody>
          <a:bodyPr anchorCtr="0"/>
          <a:lstStyle/>
          <a:p>
            <a:pPr eaLnBrk="1" hangingPunct="1">
              <a:defRPr/>
            </a:pPr>
            <a:r>
              <a:rPr lang="pt-BR" dirty="0" smtClean="0"/>
              <a:t>Reconhecimento da EN</a:t>
            </a:r>
            <a:endParaRPr lang="en-CA" dirty="0" smtClean="0"/>
          </a:p>
        </p:txBody>
      </p:sp>
      <p:sp>
        <p:nvSpPr>
          <p:cNvPr id="41987" name="Content Placeholder 2"/>
          <p:cNvSpPr>
            <a:spLocks noGrp="1"/>
          </p:cNvSpPr>
          <p:nvPr>
            <p:ph idx="4294967295"/>
          </p:nvPr>
        </p:nvSpPr>
        <p:spPr>
          <a:xfrm>
            <a:off x="467544" y="1600200"/>
            <a:ext cx="8229600" cy="4525963"/>
          </a:xfrm>
        </p:spPr>
        <p:txBody>
          <a:bodyPr/>
          <a:lstStyle/>
          <a:p>
            <a:pPr>
              <a:defRPr/>
            </a:pPr>
            <a:r>
              <a:rPr lang="pt-BR" dirty="0" smtClean="0">
                <a:latin typeface="Tahoma" pitchFamily="34" charset="0"/>
              </a:rPr>
              <a:t>Quem faz o exame neurológico</a:t>
            </a:r>
            <a:r>
              <a:rPr lang="pt-BR" dirty="0">
                <a:latin typeface="Tahoma" pitchFamily="34" charset="0"/>
              </a:rPr>
              <a:t>? </a:t>
            </a:r>
            <a:r>
              <a:rPr lang="pt-BR" dirty="0" smtClean="0">
                <a:latin typeface="Tahoma" pitchFamily="34" charset="0"/>
              </a:rPr>
              <a:t>EN </a:t>
            </a:r>
            <a:r>
              <a:rPr lang="pt-BR" dirty="0">
                <a:latin typeface="Tahoma" pitchFamily="34" charset="0"/>
              </a:rPr>
              <a:t>é um diagnóstico relativamente raro</a:t>
            </a:r>
          </a:p>
          <a:p>
            <a:pPr eaLnBrk="1" hangingPunct="1">
              <a:defRPr/>
            </a:pPr>
            <a:endParaRPr lang="pt-BR" dirty="0" smtClean="0">
              <a:latin typeface="Tahoma" pitchFamily="34" charset="0"/>
            </a:endParaRPr>
          </a:p>
          <a:p>
            <a:pPr eaLnBrk="1" hangingPunct="1">
              <a:defRPr/>
            </a:pPr>
            <a:r>
              <a:rPr lang="pt-BR" dirty="0" smtClean="0">
                <a:latin typeface="Tahoma" pitchFamily="34" charset="0"/>
              </a:rPr>
              <a:t>Exame neurológico requer:</a:t>
            </a:r>
          </a:p>
          <a:p>
            <a:pPr lvl="1" eaLnBrk="1" hangingPunct="1">
              <a:defRPr/>
            </a:pPr>
            <a:r>
              <a:rPr lang="pt-BR" dirty="0" smtClean="0">
                <a:latin typeface="Tahoma" pitchFamily="34" charset="0"/>
              </a:rPr>
              <a:t>Treinamento</a:t>
            </a:r>
          </a:p>
          <a:p>
            <a:pPr lvl="1">
              <a:defRPr/>
            </a:pPr>
            <a:r>
              <a:rPr lang="pt-BR" dirty="0" smtClean="0">
                <a:latin typeface="Tahoma" pitchFamily="34" charset="0"/>
              </a:rPr>
              <a:t>Distinção adequada de alterações do nível </a:t>
            </a:r>
            <a:r>
              <a:rPr lang="pt-BR" dirty="0">
                <a:latin typeface="Tahoma" pitchFamily="34" charset="0"/>
              </a:rPr>
              <a:t>de </a:t>
            </a:r>
            <a:r>
              <a:rPr lang="pt-BR" dirty="0" smtClean="0">
                <a:latin typeface="Tahoma" pitchFamily="34" charset="0"/>
              </a:rPr>
              <a:t>consciência e da atividade</a:t>
            </a:r>
          </a:p>
          <a:p>
            <a:pPr lvl="1" eaLnBrk="1" hangingPunct="1">
              <a:defRPr/>
            </a:pPr>
            <a:endParaRPr lang="en-CA" dirty="0" smtClean="0">
              <a:latin typeface="Tahoma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oup 8"/>
          <p:cNvGrpSpPr>
            <a:grpSpLocks/>
          </p:cNvGrpSpPr>
          <p:nvPr/>
        </p:nvGrpSpPr>
        <p:grpSpPr bwMode="auto">
          <a:xfrm>
            <a:off x="228600" y="6118696"/>
            <a:ext cx="2808287" cy="574675"/>
            <a:chOff x="395536" y="5949280"/>
            <a:chExt cx="3960440" cy="685800"/>
          </a:xfrm>
        </p:grpSpPr>
        <p:pic>
          <p:nvPicPr>
            <p:cNvPr id="8" name="Picture 5" descr="Logo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6" descr="logo McGill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37041405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itle 1"/>
          <p:cNvSpPr>
            <a:spLocks noGrp="1"/>
          </p:cNvSpPr>
          <p:nvPr>
            <p:ph type="ctrTitle" idx="4294967295"/>
          </p:nvPr>
        </p:nvSpPr>
        <p:spPr>
          <a:xfrm>
            <a:off x="323528" y="44624"/>
            <a:ext cx="7558087" cy="1860376"/>
          </a:xfrm>
          <a:noFill/>
        </p:spPr>
        <p:txBody>
          <a:bodyPr anchorCtr="0"/>
          <a:lstStyle/>
          <a:p>
            <a:pPr eaLnBrk="1" hangingPunct="1"/>
            <a:r>
              <a:rPr lang="en-US" sz="3600" dirty="0" smtClean="0">
                <a:effectLst/>
              </a:rPr>
              <a:t>Neurological Exam Certification for the Late Hypothermia and Optimizing Cooling Trials</a:t>
            </a:r>
          </a:p>
        </p:txBody>
      </p:sp>
      <p:sp>
        <p:nvSpPr>
          <p:cNvPr id="27650" name="Subtitle 2"/>
          <p:cNvSpPr>
            <a:spLocks noGrp="1"/>
          </p:cNvSpPr>
          <p:nvPr>
            <p:ph type="subTitle" idx="4294967295"/>
          </p:nvPr>
        </p:nvSpPr>
        <p:spPr>
          <a:xfrm>
            <a:off x="2699353" y="1676400"/>
            <a:ext cx="6400800" cy="1223962"/>
          </a:xfrm>
          <a:noFill/>
        </p:spPr>
        <p:txBody>
          <a:bodyPr>
            <a:normAutofit/>
          </a:bodyPr>
          <a:lstStyle/>
          <a:p>
            <a:pPr marL="0" indent="0" algn="r" eaLnBrk="1" hangingPunct="1">
              <a:buFont typeface="Wingdings" pitchFamily="2" charset="2"/>
              <a:buNone/>
            </a:pPr>
            <a:r>
              <a:rPr lang="en-US" sz="2400" dirty="0" smtClean="0">
                <a:effectLst/>
              </a:rPr>
              <a:t>Seetha </a:t>
            </a:r>
            <a:r>
              <a:rPr lang="en-US" sz="2400" dirty="0" err="1" smtClean="0">
                <a:effectLst/>
              </a:rPr>
              <a:t>Shankaran</a:t>
            </a:r>
            <a:r>
              <a:rPr lang="en-US" sz="2400" dirty="0" smtClean="0">
                <a:effectLst/>
              </a:rPr>
              <a:t> MD</a:t>
            </a:r>
          </a:p>
          <a:p>
            <a:pPr marL="0" indent="0" algn="r" eaLnBrk="1" hangingPunct="1">
              <a:buFont typeface="Wingdings" pitchFamily="2" charset="2"/>
              <a:buNone/>
            </a:pPr>
            <a:r>
              <a:rPr lang="en-US" sz="2400" dirty="0" smtClean="0">
                <a:effectLst/>
              </a:rPr>
              <a:t>Abbot </a:t>
            </a:r>
            <a:r>
              <a:rPr lang="en-US" sz="2400" dirty="0" err="1" smtClean="0">
                <a:effectLst/>
              </a:rPr>
              <a:t>Laptook</a:t>
            </a:r>
            <a:r>
              <a:rPr lang="en-US" sz="2400" dirty="0" smtClean="0">
                <a:effectLst/>
              </a:rPr>
              <a:t> MD</a:t>
            </a:r>
          </a:p>
        </p:txBody>
      </p:sp>
      <p:pic>
        <p:nvPicPr>
          <p:cNvPr id="27651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2682" y="4288325"/>
            <a:ext cx="16002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34200" y="4174067"/>
            <a:ext cx="1295400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57401" y="2743200"/>
            <a:ext cx="4730750" cy="3153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8"/>
          <p:cNvGrpSpPr>
            <a:grpSpLocks/>
          </p:cNvGrpSpPr>
          <p:nvPr/>
        </p:nvGrpSpPr>
        <p:grpSpPr bwMode="auto">
          <a:xfrm>
            <a:off x="76201" y="6400800"/>
            <a:ext cx="1981200" cy="366996"/>
            <a:chOff x="395536" y="5949280"/>
            <a:chExt cx="3960440" cy="685800"/>
          </a:xfrm>
        </p:grpSpPr>
        <p:pic>
          <p:nvPicPr>
            <p:cNvPr id="9" name="Picture 5" descr="Logo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6" descr="logo McGill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41039478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7865" name="Group 41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335850215"/>
              </p:ext>
            </p:extLst>
          </p:nvPr>
        </p:nvGraphicFramePr>
        <p:xfrm>
          <a:off x="251520" y="115888"/>
          <a:ext cx="8686800" cy="6536377"/>
        </p:xfrm>
        <a:graphic>
          <a:graphicData uri="http://schemas.openxmlformats.org/drawingml/2006/table">
            <a:tbl>
              <a:tblPr/>
              <a:tblGrid>
                <a:gridCol w="2727325"/>
                <a:gridCol w="3132138"/>
                <a:gridCol w="2827337"/>
              </a:tblGrid>
              <a:tr h="7000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CATEGORIA 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MODERADO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GRAVE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72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1. Nível de consciência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 = Letárgico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 = Stupor/coma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72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2. Atividade espontânea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 =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Atividade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diminuída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 = Nenhuma atividade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64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3. Postura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 = Flexão distal, extensão completa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 = Decerebrado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3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4. Tonus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2a = Hipotonia (focal or general)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2b = Hipertonia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3a = Flácido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3b = Rígido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509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5.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Reflexos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primitivos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  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Sucção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   Moro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 = Fraca ou morde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 = Incompleta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 =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Ausente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 =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Ausente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415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6.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Sist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.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Nerv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.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Autonômico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</a:t>
                      </a:r>
                    </a:p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  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Pupilas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   </a:t>
                      </a:r>
                    </a:p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  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Freq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Cardíaca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  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Respiração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 =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Constricção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 =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Bradicardia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 =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Respiração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Periódica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 =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Desviada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/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dilatada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/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ou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não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reativa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à luz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 = FC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variável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3a =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Em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VM com resp.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espont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.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3b =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Em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VM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sem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resp.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espont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. 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7866" name="Oval 42"/>
          <p:cNvSpPr>
            <a:spLocks noChangeArrowheads="1"/>
          </p:cNvSpPr>
          <p:nvPr/>
        </p:nvSpPr>
        <p:spPr bwMode="auto">
          <a:xfrm>
            <a:off x="2987824" y="836613"/>
            <a:ext cx="288925" cy="288925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7867" name="Oval 43"/>
          <p:cNvSpPr>
            <a:spLocks noChangeArrowheads="1"/>
          </p:cNvSpPr>
          <p:nvPr/>
        </p:nvSpPr>
        <p:spPr bwMode="auto">
          <a:xfrm>
            <a:off x="2987824" y="1916113"/>
            <a:ext cx="288925" cy="288925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7868" name="Oval 44"/>
          <p:cNvSpPr>
            <a:spLocks noChangeArrowheads="1"/>
          </p:cNvSpPr>
          <p:nvPr/>
        </p:nvSpPr>
        <p:spPr bwMode="auto">
          <a:xfrm>
            <a:off x="2987824" y="1412875"/>
            <a:ext cx="288925" cy="288925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7869" name="Oval 45"/>
          <p:cNvSpPr>
            <a:spLocks noChangeArrowheads="1"/>
          </p:cNvSpPr>
          <p:nvPr/>
        </p:nvSpPr>
        <p:spPr bwMode="auto">
          <a:xfrm>
            <a:off x="6156325" y="3861048"/>
            <a:ext cx="360363" cy="288925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7870" name="Oval 46"/>
          <p:cNvSpPr>
            <a:spLocks noChangeArrowheads="1"/>
          </p:cNvSpPr>
          <p:nvPr/>
        </p:nvSpPr>
        <p:spPr bwMode="auto">
          <a:xfrm>
            <a:off x="6156325" y="3644900"/>
            <a:ext cx="360363" cy="288925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7871" name="Oval 47"/>
          <p:cNvSpPr>
            <a:spLocks noChangeArrowheads="1"/>
          </p:cNvSpPr>
          <p:nvPr/>
        </p:nvSpPr>
        <p:spPr bwMode="auto">
          <a:xfrm>
            <a:off x="2987824" y="5373688"/>
            <a:ext cx="360362" cy="288925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7872" name="Oval 48"/>
          <p:cNvSpPr>
            <a:spLocks noChangeArrowheads="1"/>
          </p:cNvSpPr>
          <p:nvPr/>
        </p:nvSpPr>
        <p:spPr bwMode="auto">
          <a:xfrm>
            <a:off x="2987824" y="5589588"/>
            <a:ext cx="360362" cy="288925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7873" name="Oval 49"/>
          <p:cNvSpPr>
            <a:spLocks noChangeArrowheads="1"/>
          </p:cNvSpPr>
          <p:nvPr/>
        </p:nvSpPr>
        <p:spPr bwMode="auto">
          <a:xfrm>
            <a:off x="6156176" y="2565400"/>
            <a:ext cx="360362" cy="288925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7874" name="Rectangle 50"/>
          <p:cNvSpPr>
            <a:spLocks noChangeArrowheads="1"/>
          </p:cNvSpPr>
          <p:nvPr/>
        </p:nvSpPr>
        <p:spPr bwMode="auto">
          <a:xfrm>
            <a:off x="2484438" y="2636838"/>
            <a:ext cx="3527425" cy="18002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4 categorias = moderada</a:t>
            </a:r>
          </a:p>
          <a:p>
            <a:pPr algn="ctr"/>
            <a:endParaRPr lang="pt-BR"/>
          </a:p>
          <a:p>
            <a:pPr algn="ctr"/>
            <a:r>
              <a:rPr lang="pt-BR"/>
              <a:t># 1, 2, 3 e 6</a:t>
            </a:r>
            <a:endParaRPr lang="en-US"/>
          </a:p>
        </p:txBody>
      </p:sp>
      <p:sp>
        <p:nvSpPr>
          <p:cNvPr id="77875" name="Rectangle 51"/>
          <p:cNvSpPr>
            <a:spLocks noChangeArrowheads="1"/>
          </p:cNvSpPr>
          <p:nvPr/>
        </p:nvSpPr>
        <p:spPr bwMode="auto">
          <a:xfrm>
            <a:off x="3924300" y="620713"/>
            <a:ext cx="3529013" cy="18002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2 categorias = grave</a:t>
            </a:r>
          </a:p>
          <a:p>
            <a:pPr algn="ctr"/>
            <a:endParaRPr lang="pt-BR"/>
          </a:p>
          <a:p>
            <a:pPr algn="ctr"/>
            <a:r>
              <a:rPr lang="pt-BR"/>
              <a:t># 4 e 5</a:t>
            </a:r>
            <a:endParaRPr lang="en-US"/>
          </a:p>
        </p:txBody>
      </p:sp>
      <p:sp>
        <p:nvSpPr>
          <p:cNvPr id="77876" name="Rectangle 52"/>
          <p:cNvSpPr>
            <a:spLocks noChangeArrowheads="1"/>
          </p:cNvSpPr>
          <p:nvPr/>
        </p:nvSpPr>
        <p:spPr bwMode="auto">
          <a:xfrm>
            <a:off x="6300788" y="4797425"/>
            <a:ext cx="2519362" cy="12239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ENCEFALOPATIA</a:t>
            </a:r>
          </a:p>
          <a:p>
            <a:pPr algn="ctr"/>
            <a:r>
              <a:rPr lang="pt-BR"/>
              <a:t>MODERADA</a:t>
            </a:r>
            <a:endParaRPr lang="en-US"/>
          </a:p>
        </p:txBody>
      </p:sp>
      <p:sp>
        <p:nvSpPr>
          <p:cNvPr id="77877" name="Oval 53"/>
          <p:cNvSpPr>
            <a:spLocks noChangeArrowheads="1"/>
          </p:cNvSpPr>
          <p:nvPr/>
        </p:nvSpPr>
        <p:spPr bwMode="auto">
          <a:xfrm>
            <a:off x="2987824" y="4868863"/>
            <a:ext cx="360362" cy="288925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0742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7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7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7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7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7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7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77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77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77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77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77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77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66" grpId="0" animBg="1"/>
      <p:bldP spid="77867" grpId="0" animBg="1"/>
      <p:bldP spid="77868" grpId="0" animBg="1"/>
      <p:bldP spid="77869" grpId="0" animBg="1"/>
      <p:bldP spid="77870" grpId="0" animBg="1"/>
      <p:bldP spid="77871" grpId="0" animBg="1"/>
      <p:bldP spid="77872" grpId="0" animBg="1"/>
      <p:bldP spid="77873" grpId="0" animBg="1"/>
      <p:bldP spid="77874" grpId="0" animBg="1"/>
      <p:bldP spid="77875" grpId="0" animBg="1"/>
      <p:bldP spid="77876" grpId="0" animBg="1"/>
      <p:bldP spid="7787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9874" name="Group 2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8590002"/>
              </p:ext>
            </p:extLst>
          </p:nvPr>
        </p:nvGraphicFramePr>
        <p:xfrm>
          <a:off x="251520" y="115888"/>
          <a:ext cx="8686800" cy="6536377"/>
        </p:xfrm>
        <a:graphic>
          <a:graphicData uri="http://schemas.openxmlformats.org/drawingml/2006/table">
            <a:tbl>
              <a:tblPr/>
              <a:tblGrid>
                <a:gridCol w="2727325"/>
                <a:gridCol w="3132138"/>
                <a:gridCol w="2827337"/>
              </a:tblGrid>
              <a:tr h="7000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CATEGORIA 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MODERADO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GRAVE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72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1. Nível de consciência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 = Letárgico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 = Stupor/coma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72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2. Atividade espontânea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 = Atividade diminuída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 = Nenhuma atividade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64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3. Postura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 = Flexão distal, extensão completa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 = Decerebrado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3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4. Tonus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2a = Hipotonia (focal or general)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2b = Hipertonia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3a =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Flácido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3b =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Rígido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509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5. Reflexos primitivos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   Sucção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   Moro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 = Fraca ou morde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 = Incompleta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 = Ausente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 = Ausente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415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6. Sist. Nerv. Autonômico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   Pupilas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  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   Freq Cardíaca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   Respiração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 = Constricção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 = Bradicardia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 = Respiração Periódica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 =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Desviada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/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dilatada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/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ou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não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reativa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à luz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 = FC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variável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3a =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Em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VM com resp.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espont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.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3b =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Em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VM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sem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resp. </a:t>
                      </a: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espont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. 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9908" name="Oval 36"/>
          <p:cNvSpPr>
            <a:spLocks noChangeArrowheads="1"/>
          </p:cNvSpPr>
          <p:nvPr/>
        </p:nvSpPr>
        <p:spPr bwMode="auto">
          <a:xfrm>
            <a:off x="6156325" y="836613"/>
            <a:ext cx="288925" cy="288925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9909" name="Oval 37"/>
          <p:cNvSpPr>
            <a:spLocks noChangeArrowheads="1"/>
          </p:cNvSpPr>
          <p:nvPr/>
        </p:nvSpPr>
        <p:spPr bwMode="auto">
          <a:xfrm>
            <a:off x="2987824" y="1916113"/>
            <a:ext cx="288925" cy="288925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9910" name="Oval 38"/>
          <p:cNvSpPr>
            <a:spLocks noChangeArrowheads="1"/>
          </p:cNvSpPr>
          <p:nvPr/>
        </p:nvSpPr>
        <p:spPr bwMode="auto">
          <a:xfrm>
            <a:off x="2987824" y="1412875"/>
            <a:ext cx="288925" cy="288925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9911" name="Oval 39"/>
          <p:cNvSpPr>
            <a:spLocks noChangeArrowheads="1"/>
          </p:cNvSpPr>
          <p:nvPr/>
        </p:nvSpPr>
        <p:spPr bwMode="auto">
          <a:xfrm>
            <a:off x="6156325" y="3861048"/>
            <a:ext cx="360363" cy="288925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9912" name="Oval 40"/>
          <p:cNvSpPr>
            <a:spLocks noChangeArrowheads="1"/>
          </p:cNvSpPr>
          <p:nvPr/>
        </p:nvSpPr>
        <p:spPr bwMode="auto">
          <a:xfrm>
            <a:off x="6156325" y="3644900"/>
            <a:ext cx="360363" cy="288925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9913" name="Oval 41"/>
          <p:cNvSpPr>
            <a:spLocks noChangeArrowheads="1"/>
          </p:cNvSpPr>
          <p:nvPr/>
        </p:nvSpPr>
        <p:spPr bwMode="auto">
          <a:xfrm>
            <a:off x="2987824" y="5373688"/>
            <a:ext cx="360362" cy="288925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9914" name="Oval 42"/>
          <p:cNvSpPr>
            <a:spLocks noChangeArrowheads="1"/>
          </p:cNvSpPr>
          <p:nvPr/>
        </p:nvSpPr>
        <p:spPr bwMode="auto">
          <a:xfrm>
            <a:off x="2987824" y="5589588"/>
            <a:ext cx="360362" cy="288925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9915" name="Oval 43"/>
          <p:cNvSpPr>
            <a:spLocks noChangeArrowheads="1"/>
          </p:cNvSpPr>
          <p:nvPr/>
        </p:nvSpPr>
        <p:spPr bwMode="auto">
          <a:xfrm>
            <a:off x="6156176" y="2565400"/>
            <a:ext cx="360362" cy="288925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9916" name="Rectangle 44"/>
          <p:cNvSpPr>
            <a:spLocks noChangeArrowheads="1"/>
          </p:cNvSpPr>
          <p:nvPr/>
        </p:nvSpPr>
        <p:spPr bwMode="auto">
          <a:xfrm>
            <a:off x="2484438" y="2636838"/>
            <a:ext cx="3527425" cy="18002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3 categorias = moderada</a:t>
            </a:r>
          </a:p>
          <a:p>
            <a:pPr algn="ctr"/>
            <a:endParaRPr lang="pt-BR"/>
          </a:p>
          <a:p>
            <a:pPr algn="ctr"/>
            <a:r>
              <a:rPr lang="pt-BR"/>
              <a:t># 2, 3 e 6</a:t>
            </a:r>
            <a:endParaRPr lang="en-US"/>
          </a:p>
        </p:txBody>
      </p:sp>
      <p:sp>
        <p:nvSpPr>
          <p:cNvPr id="79917" name="Rectangle 45"/>
          <p:cNvSpPr>
            <a:spLocks noChangeArrowheads="1"/>
          </p:cNvSpPr>
          <p:nvPr/>
        </p:nvSpPr>
        <p:spPr bwMode="auto">
          <a:xfrm>
            <a:off x="5076825" y="1196975"/>
            <a:ext cx="3167063" cy="11525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3 categorias = grave</a:t>
            </a:r>
          </a:p>
          <a:p>
            <a:pPr algn="ctr"/>
            <a:endParaRPr lang="pt-BR"/>
          </a:p>
          <a:p>
            <a:pPr algn="ctr"/>
            <a:r>
              <a:rPr lang="pt-BR"/>
              <a:t># 1, 4 e 5</a:t>
            </a:r>
            <a:endParaRPr lang="en-US"/>
          </a:p>
        </p:txBody>
      </p:sp>
      <p:sp>
        <p:nvSpPr>
          <p:cNvPr id="79918" name="Rectangle 46"/>
          <p:cNvSpPr>
            <a:spLocks noChangeArrowheads="1"/>
          </p:cNvSpPr>
          <p:nvPr/>
        </p:nvSpPr>
        <p:spPr bwMode="auto">
          <a:xfrm>
            <a:off x="6300788" y="4797425"/>
            <a:ext cx="2519362" cy="12239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ENCEFALOPATIA</a:t>
            </a:r>
          </a:p>
          <a:p>
            <a:pPr algn="ctr"/>
            <a:r>
              <a:rPr lang="pt-BR"/>
              <a:t>GRAVE</a:t>
            </a:r>
            <a:endParaRPr lang="en-US"/>
          </a:p>
        </p:txBody>
      </p:sp>
      <p:sp>
        <p:nvSpPr>
          <p:cNvPr id="79919" name="Oval 47"/>
          <p:cNvSpPr>
            <a:spLocks noChangeArrowheads="1"/>
          </p:cNvSpPr>
          <p:nvPr/>
        </p:nvSpPr>
        <p:spPr bwMode="auto">
          <a:xfrm>
            <a:off x="2987824" y="4868863"/>
            <a:ext cx="360362" cy="288925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18277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9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9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9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9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9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9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79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79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79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79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79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79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908" grpId="0" animBg="1"/>
      <p:bldP spid="79909" grpId="0" animBg="1"/>
      <p:bldP spid="79910" grpId="0" animBg="1"/>
      <p:bldP spid="79911" grpId="0" animBg="1"/>
      <p:bldP spid="79912" grpId="0" animBg="1"/>
      <p:bldP spid="79913" grpId="0" animBg="1"/>
      <p:bldP spid="79914" grpId="0" animBg="1"/>
      <p:bldP spid="79915" grpId="0" animBg="1"/>
      <p:bldP spid="79916" grpId="0" animBg="1"/>
      <p:bldP spid="79917" grpId="0" animBg="1"/>
      <p:bldP spid="79918" grpId="0" animBg="1"/>
      <p:bldP spid="7991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1"/>
          <p:cNvSpPr>
            <a:spLocks noGrp="1"/>
          </p:cNvSpPr>
          <p:nvPr>
            <p:ph type="title" idx="4294967295"/>
          </p:nvPr>
        </p:nvSpPr>
        <p:spPr>
          <a:xfrm>
            <a:off x="395536" y="188913"/>
            <a:ext cx="7599114" cy="649287"/>
          </a:xfrm>
        </p:spPr>
        <p:txBody>
          <a:bodyPr anchorCtr="0"/>
          <a:lstStyle/>
          <a:p>
            <a:pPr eaLnBrk="1" hangingPunct="1">
              <a:defRPr/>
            </a:pPr>
            <a:r>
              <a:rPr lang="pt-BR" sz="3600" dirty="0" smtClean="0"/>
              <a:t>Exame neurológico - EHI</a:t>
            </a:r>
            <a:endParaRPr lang="en-CA" sz="3600" dirty="0" smtClean="0"/>
          </a:p>
        </p:txBody>
      </p:sp>
      <p:sp>
        <p:nvSpPr>
          <p:cNvPr id="31747" name="TextBox 6"/>
          <p:cNvSpPr txBox="1">
            <a:spLocks noChangeArrowheads="1"/>
          </p:cNvSpPr>
          <p:nvPr/>
        </p:nvSpPr>
        <p:spPr bwMode="auto">
          <a:xfrm>
            <a:off x="533400" y="1066800"/>
            <a:ext cx="746125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buFont typeface="Wingdings" pitchFamily="2" charset="2"/>
              <a:buChar char="§"/>
            </a:pPr>
            <a:r>
              <a:rPr lang="pt-BR" sz="2800" dirty="0"/>
              <a:t> </a:t>
            </a:r>
            <a:r>
              <a:rPr lang="pt-BR" sz="2800" u="sng" dirty="0"/>
              <a:t>Convulsões</a:t>
            </a:r>
            <a:r>
              <a:rPr lang="pt-BR" sz="2800" dirty="0"/>
              <a:t>:</a:t>
            </a:r>
          </a:p>
          <a:p>
            <a:pPr marL="742950" lvl="1" indent="-285750" eaLnBrk="0" hangingPunct="0">
              <a:buFont typeface="Wingdings" pitchFamily="2" charset="2"/>
              <a:buChar char="§"/>
            </a:pPr>
            <a:endParaRPr lang="pt-BR" sz="2800" dirty="0"/>
          </a:p>
          <a:p>
            <a:pPr marL="742950" lvl="1" indent="-285750" eaLnBrk="0" hangingPunct="0">
              <a:buFont typeface="Wingdings" pitchFamily="2" charset="2"/>
              <a:buChar char="§"/>
            </a:pPr>
            <a:r>
              <a:rPr lang="pt-BR" sz="2800" dirty="0"/>
              <a:t>encefalopatia moderada ou grave</a:t>
            </a:r>
          </a:p>
          <a:p>
            <a:pPr eaLnBrk="0" hangingPunct="0">
              <a:buFont typeface="Wingdings" pitchFamily="2" charset="2"/>
              <a:buChar char="§"/>
            </a:pPr>
            <a:endParaRPr lang="pt-BR" sz="2800" dirty="0"/>
          </a:p>
          <a:p>
            <a:pPr eaLnBrk="0" hangingPunct="0">
              <a:buFont typeface="Wingdings" pitchFamily="2" charset="2"/>
              <a:buChar char="§"/>
            </a:pPr>
            <a:r>
              <a:rPr lang="pt-BR" sz="2800" dirty="0"/>
              <a:t> </a:t>
            </a:r>
            <a:r>
              <a:rPr lang="pt-BR" sz="2800" u="sng" dirty="0"/>
              <a:t>aEEG</a:t>
            </a:r>
            <a:r>
              <a:rPr lang="pt-BR" sz="2800" dirty="0"/>
              <a:t>: (no mínimo </a:t>
            </a:r>
            <a:r>
              <a:rPr lang="pt-BR" sz="2800" dirty="0" smtClean="0"/>
              <a:t>30-60 </a:t>
            </a:r>
            <a:r>
              <a:rPr lang="pt-BR" sz="2800" dirty="0"/>
              <a:t>min de traçado)</a:t>
            </a:r>
          </a:p>
          <a:p>
            <a:pPr eaLnBrk="0" hangingPunct="0">
              <a:buFont typeface="Wingdings" pitchFamily="2" charset="2"/>
              <a:buChar char="§"/>
            </a:pPr>
            <a:endParaRPr lang="pt-BR" sz="2800" dirty="0"/>
          </a:p>
          <a:p>
            <a:pPr marL="742950" lvl="1" indent="-285750" eaLnBrk="0" hangingPunct="0">
              <a:buFont typeface="Wingdings" pitchFamily="2" charset="2"/>
              <a:buChar char="§"/>
            </a:pPr>
            <a:r>
              <a:rPr lang="pt-BR" sz="2800" dirty="0"/>
              <a:t>Paciente com exame neurológico moderado ou grave e </a:t>
            </a:r>
            <a:r>
              <a:rPr lang="pt-BR" sz="2800" dirty="0">
                <a:solidFill>
                  <a:schemeClr val="accent1"/>
                </a:solidFill>
              </a:rPr>
              <a:t>aEEG normal       hipotermia</a:t>
            </a:r>
          </a:p>
          <a:p>
            <a:pPr marL="742950" lvl="1" indent="-285750" eaLnBrk="0" hangingPunct="0">
              <a:buFont typeface="Wingdings" pitchFamily="2" charset="2"/>
              <a:buChar char="§"/>
            </a:pPr>
            <a:endParaRPr lang="pt-BR" sz="2800" dirty="0"/>
          </a:p>
          <a:p>
            <a:pPr marL="742950" lvl="1" indent="-285750" eaLnBrk="0" hangingPunct="0">
              <a:buFont typeface="Wingdings" pitchFamily="2" charset="2"/>
              <a:buChar char="§"/>
            </a:pPr>
            <a:r>
              <a:rPr lang="pt-BR" sz="2800" dirty="0"/>
              <a:t>Paciente com exame neurológico normal</a:t>
            </a:r>
            <a:r>
              <a:rPr lang="en-CA" sz="2000" dirty="0"/>
              <a:t> </a:t>
            </a:r>
            <a:r>
              <a:rPr lang="pt-BR" sz="2800" dirty="0"/>
              <a:t>e </a:t>
            </a:r>
            <a:r>
              <a:rPr lang="pt-BR" sz="2800" dirty="0">
                <a:solidFill>
                  <a:srgbClr val="FF0000"/>
                </a:solidFill>
              </a:rPr>
              <a:t>aEEG anormal</a:t>
            </a:r>
            <a:endParaRPr lang="en-CA" sz="2800" dirty="0">
              <a:solidFill>
                <a:srgbClr val="FF0000"/>
              </a:solidFill>
            </a:endParaRPr>
          </a:p>
        </p:txBody>
      </p:sp>
      <p:sp>
        <p:nvSpPr>
          <p:cNvPr id="31748" name="Line 6"/>
          <p:cNvSpPr>
            <a:spLocks noChangeShapeType="1"/>
          </p:cNvSpPr>
          <p:nvPr/>
        </p:nvSpPr>
        <p:spPr bwMode="auto">
          <a:xfrm>
            <a:off x="4800600" y="4343400"/>
            <a:ext cx="5048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grpSp>
        <p:nvGrpSpPr>
          <p:cNvPr id="7" name="Group 8"/>
          <p:cNvGrpSpPr>
            <a:grpSpLocks/>
          </p:cNvGrpSpPr>
          <p:nvPr/>
        </p:nvGrpSpPr>
        <p:grpSpPr bwMode="auto">
          <a:xfrm>
            <a:off x="228600" y="6118696"/>
            <a:ext cx="2808287" cy="574675"/>
            <a:chOff x="395536" y="5949280"/>
            <a:chExt cx="3960440" cy="685800"/>
          </a:xfrm>
        </p:grpSpPr>
        <p:pic>
          <p:nvPicPr>
            <p:cNvPr id="8" name="Picture 5" descr="Logo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6" descr="logo McGill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Line 6"/>
          <p:cNvSpPr>
            <a:spLocks noChangeShapeType="1"/>
          </p:cNvSpPr>
          <p:nvPr/>
        </p:nvSpPr>
        <p:spPr bwMode="auto">
          <a:xfrm>
            <a:off x="3505200" y="5638800"/>
            <a:ext cx="5048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4117991" y="5334000"/>
            <a:ext cx="3273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?</a:t>
            </a:r>
            <a:endParaRPr lang="en-US" sz="2400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914400" y="762000"/>
            <a:ext cx="7239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18172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81663" y="228112"/>
            <a:ext cx="5291523" cy="6525183"/>
          </a:xfrm>
        </p:spPr>
      </p:pic>
      <p:grpSp>
        <p:nvGrpSpPr>
          <p:cNvPr id="80908" name="Group 12"/>
          <p:cNvGrpSpPr>
            <a:grpSpLocks/>
          </p:cNvGrpSpPr>
          <p:nvPr/>
        </p:nvGrpSpPr>
        <p:grpSpPr bwMode="auto">
          <a:xfrm>
            <a:off x="2195513" y="260350"/>
            <a:ext cx="5976938" cy="1081088"/>
            <a:chOff x="1383" y="164"/>
            <a:chExt cx="3765" cy="681"/>
          </a:xfrm>
        </p:grpSpPr>
        <p:sp>
          <p:nvSpPr>
            <p:cNvPr id="32780" name="Rectangle 4"/>
            <p:cNvSpPr>
              <a:spLocks noChangeArrowheads="1"/>
            </p:cNvSpPr>
            <p:nvPr/>
          </p:nvSpPr>
          <p:spPr bwMode="auto">
            <a:xfrm>
              <a:off x="3333" y="164"/>
              <a:ext cx="1815" cy="363"/>
            </a:xfrm>
            <a:prstGeom prst="rect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/>
              <a:r>
                <a:rPr lang="pt-BR"/>
                <a:t>Sarnat Score Diariamente</a:t>
              </a:r>
              <a:endParaRPr lang="en-US"/>
            </a:p>
          </p:txBody>
        </p:sp>
        <p:sp>
          <p:nvSpPr>
            <p:cNvPr id="32781" name="Line 5"/>
            <p:cNvSpPr>
              <a:spLocks noChangeShapeType="1"/>
            </p:cNvSpPr>
            <p:nvPr/>
          </p:nvSpPr>
          <p:spPr bwMode="auto">
            <a:xfrm flipH="1">
              <a:off x="1383" y="346"/>
              <a:ext cx="1905" cy="499"/>
            </a:xfrm>
            <a:prstGeom prst="line">
              <a:avLst/>
            </a:prstGeom>
            <a:noFill/>
            <a:ln w="22225">
              <a:solidFill>
                <a:srgbClr val="FF0000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80910" name="Group 14"/>
          <p:cNvGrpSpPr>
            <a:grpSpLocks/>
          </p:cNvGrpSpPr>
          <p:nvPr/>
        </p:nvGrpSpPr>
        <p:grpSpPr bwMode="auto">
          <a:xfrm>
            <a:off x="4513179" y="3860800"/>
            <a:ext cx="4523786" cy="1223963"/>
            <a:chOff x="2812" y="2432"/>
            <a:chExt cx="2996" cy="771"/>
          </a:xfrm>
        </p:grpSpPr>
        <p:sp>
          <p:nvSpPr>
            <p:cNvPr id="32778" name="Rectangle 6"/>
            <p:cNvSpPr>
              <a:spLocks noChangeArrowheads="1"/>
            </p:cNvSpPr>
            <p:nvPr/>
          </p:nvSpPr>
          <p:spPr bwMode="auto">
            <a:xfrm>
              <a:off x="3155" y="2432"/>
              <a:ext cx="2653" cy="771"/>
            </a:xfrm>
            <a:prstGeom prst="rect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/>
              <a:r>
                <a:rPr lang="pt-BR" sz="1600" dirty="0" smtClean="0"/>
                <a:t>Uso </a:t>
              </a:r>
              <a:r>
                <a:rPr lang="pt-BR" sz="1600" dirty="0"/>
                <a:t>de sedativos?</a:t>
              </a:r>
            </a:p>
            <a:p>
              <a:pPr algn="ctr"/>
              <a:r>
                <a:rPr lang="pt-BR" sz="1600" dirty="0"/>
                <a:t>Convulsões? Uso de anti-convulsivantes?</a:t>
              </a:r>
            </a:p>
            <a:p>
              <a:pPr algn="ctr"/>
              <a:r>
                <a:rPr lang="pt-BR" sz="1600" dirty="0"/>
                <a:t>Reflexos: gag? clônus?</a:t>
              </a:r>
              <a:endParaRPr lang="en-US" sz="1600" dirty="0"/>
            </a:p>
          </p:txBody>
        </p:sp>
        <p:sp>
          <p:nvSpPr>
            <p:cNvPr id="32779" name="Line 7"/>
            <p:cNvSpPr>
              <a:spLocks noChangeShapeType="1"/>
            </p:cNvSpPr>
            <p:nvPr/>
          </p:nvSpPr>
          <p:spPr bwMode="auto">
            <a:xfrm flipH="1">
              <a:off x="2812" y="2976"/>
              <a:ext cx="295" cy="227"/>
            </a:xfrm>
            <a:prstGeom prst="line">
              <a:avLst/>
            </a:prstGeom>
            <a:noFill/>
            <a:ln w="22225">
              <a:solidFill>
                <a:srgbClr val="FF0000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80911" name="Group 15"/>
          <p:cNvGrpSpPr>
            <a:grpSpLocks/>
          </p:cNvGrpSpPr>
          <p:nvPr/>
        </p:nvGrpSpPr>
        <p:grpSpPr bwMode="auto">
          <a:xfrm>
            <a:off x="4067175" y="5589588"/>
            <a:ext cx="4537075" cy="719137"/>
            <a:chOff x="2562" y="3521"/>
            <a:chExt cx="2858" cy="453"/>
          </a:xfrm>
        </p:grpSpPr>
        <p:sp>
          <p:nvSpPr>
            <p:cNvPr id="32776" name="Rectangle 9"/>
            <p:cNvSpPr>
              <a:spLocks noChangeArrowheads="1"/>
            </p:cNvSpPr>
            <p:nvPr/>
          </p:nvSpPr>
          <p:spPr bwMode="auto">
            <a:xfrm>
              <a:off x="3243" y="3521"/>
              <a:ext cx="2177" cy="408"/>
            </a:xfrm>
            <a:prstGeom prst="rect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/>
              <a:r>
                <a:rPr lang="pt-BR"/>
                <a:t>Assinaturas do residente e staff</a:t>
              </a:r>
              <a:endParaRPr lang="en-US"/>
            </a:p>
          </p:txBody>
        </p:sp>
        <p:sp>
          <p:nvSpPr>
            <p:cNvPr id="32777" name="Line 10"/>
            <p:cNvSpPr>
              <a:spLocks noChangeShapeType="1"/>
            </p:cNvSpPr>
            <p:nvPr/>
          </p:nvSpPr>
          <p:spPr bwMode="auto">
            <a:xfrm flipH="1">
              <a:off x="2562" y="3748"/>
              <a:ext cx="636" cy="226"/>
            </a:xfrm>
            <a:prstGeom prst="line">
              <a:avLst/>
            </a:prstGeom>
            <a:noFill/>
            <a:ln w="22225">
              <a:solidFill>
                <a:srgbClr val="FF0000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80909" name="Group 13"/>
          <p:cNvGrpSpPr>
            <a:grpSpLocks/>
          </p:cNvGrpSpPr>
          <p:nvPr/>
        </p:nvGrpSpPr>
        <p:grpSpPr bwMode="auto">
          <a:xfrm>
            <a:off x="2051050" y="2492375"/>
            <a:ext cx="5907088" cy="3241675"/>
            <a:chOff x="1292" y="1570"/>
            <a:chExt cx="3721" cy="2042"/>
          </a:xfrm>
        </p:grpSpPr>
        <p:sp>
          <p:nvSpPr>
            <p:cNvPr id="32774" name="Rectangle 8"/>
            <p:cNvSpPr>
              <a:spLocks noChangeArrowheads="1"/>
            </p:cNvSpPr>
            <p:nvPr/>
          </p:nvSpPr>
          <p:spPr bwMode="auto">
            <a:xfrm>
              <a:off x="3198" y="1570"/>
              <a:ext cx="1815" cy="363"/>
            </a:xfrm>
            <a:prstGeom prst="rect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/>
              <a:r>
                <a:rPr lang="pt-BR"/>
                <a:t>Resultado do aEEG</a:t>
              </a:r>
              <a:endParaRPr lang="en-US"/>
            </a:p>
          </p:txBody>
        </p:sp>
        <p:sp>
          <p:nvSpPr>
            <p:cNvPr id="32775" name="Line 11"/>
            <p:cNvSpPr>
              <a:spLocks noChangeShapeType="1"/>
            </p:cNvSpPr>
            <p:nvPr/>
          </p:nvSpPr>
          <p:spPr bwMode="auto">
            <a:xfrm flipH="1">
              <a:off x="1292" y="1797"/>
              <a:ext cx="1860" cy="1815"/>
            </a:xfrm>
            <a:prstGeom prst="line">
              <a:avLst/>
            </a:prstGeom>
            <a:noFill/>
            <a:ln w="22225">
              <a:solidFill>
                <a:srgbClr val="FF0000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8417892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0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0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0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0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 idx="4294967295"/>
          </p:nvPr>
        </p:nvSpPr>
        <p:spPr>
          <a:xfrm>
            <a:off x="374848" y="277813"/>
            <a:ext cx="7321352" cy="1139825"/>
          </a:xfrm>
        </p:spPr>
        <p:txBody>
          <a:bodyPr anchorCtr="0">
            <a:normAutofit fontScale="90000"/>
          </a:bodyPr>
          <a:lstStyle/>
          <a:p>
            <a:pPr eaLnBrk="1" hangingPunct="1">
              <a:defRPr/>
            </a:pPr>
            <a:r>
              <a:rPr lang="pt-BR" sz="4000" dirty="0" smtClean="0"/>
              <a:t>Problemas na implementação: dos ECR para a beira do leito</a:t>
            </a:r>
            <a:endParaRPr lang="en-CA" sz="4000" dirty="0" smtClean="0"/>
          </a:p>
        </p:txBody>
      </p:sp>
      <p:sp>
        <p:nvSpPr>
          <p:cNvPr id="33795" name="Content Placeholder 2"/>
          <p:cNvSpPr>
            <a:spLocks noGrp="1"/>
          </p:cNvSpPr>
          <p:nvPr>
            <p:ph idx="4294967295"/>
          </p:nvPr>
        </p:nvSpPr>
        <p:spPr>
          <a:xfrm>
            <a:off x="446856" y="1844675"/>
            <a:ext cx="8229600" cy="4281488"/>
          </a:xfrm>
        </p:spPr>
        <p:txBody>
          <a:bodyPr/>
          <a:lstStyle/>
          <a:p>
            <a:pPr eaLnBrk="1" hangingPunct="1">
              <a:defRPr/>
            </a:pPr>
            <a:r>
              <a:rPr lang="pt-BR" u="sng" dirty="0" smtClean="0"/>
              <a:t>Controle de temperatura </a:t>
            </a:r>
          </a:p>
          <a:p>
            <a:pPr eaLnBrk="1" hangingPunct="1">
              <a:defRPr/>
            </a:pPr>
            <a:r>
              <a:rPr lang="pt-BR" dirty="0" smtClean="0"/>
              <a:t>Cuidados durante hipotermia</a:t>
            </a:r>
          </a:p>
          <a:p>
            <a:pPr>
              <a:defRPr/>
            </a:pPr>
            <a:r>
              <a:rPr lang="pt-BR" dirty="0" smtClean="0"/>
              <a:t>Hipotermia </a:t>
            </a:r>
            <a:r>
              <a:rPr lang="pt-BR" dirty="0"/>
              <a:t>durante transporte</a:t>
            </a:r>
          </a:p>
          <a:p>
            <a:pPr eaLnBrk="1" hangingPunct="1">
              <a:defRPr/>
            </a:pPr>
            <a:endParaRPr lang="en-CA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oup 8"/>
          <p:cNvGrpSpPr>
            <a:grpSpLocks/>
          </p:cNvGrpSpPr>
          <p:nvPr/>
        </p:nvGrpSpPr>
        <p:grpSpPr bwMode="auto">
          <a:xfrm>
            <a:off x="228600" y="6118696"/>
            <a:ext cx="2808287" cy="574675"/>
            <a:chOff x="395536" y="5949280"/>
            <a:chExt cx="3960440" cy="685800"/>
          </a:xfrm>
        </p:grpSpPr>
        <p:pic>
          <p:nvPicPr>
            <p:cNvPr id="8" name="Picture 5" descr="Logo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6" descr="logo McGill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24156445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45F783-A737-44FC-8636-114DB25B2DEF}" type="slidenum">
              <a:rPr lang="en-US"/>
              <a:pPr>
                <a:defRPr/>
              </a:pPr>
              <a:t>41</a:t>
            </a:fld>
            <a:endParaRPr lang="en-US"/>
          </a:p>
        </p:txBody>
      </p:sp>
      <p:sp>
        <p:nvSpPr>
          <p:cNvPr id="34818" name="Title 1"/>
          <p:cNvSpPr>
            <a:spLocks noGrp="1"/>
          </p:cNvSpPr>
          <p:nvPr>
            <p:ph type="title" idx="4294967295"/>
          </p:nvPr>
        </p:nvSpPr>
        <p:spPr>
          <a:xfrm>
            <a:off x="374848" y="277813"/>
            <a:ext cx="7473752" cy="1139825"/>
          </a:xfrm>
        </p:spPr>
        <p:txBody>
          <a:bodyPr anchorCtr="0">
            <a:normAutofit fontScale="90000"/>
          </a:bodyPr>
          <a:lstStyle/>
          <a:p>
            <a:pPr eaLnBrk="1" hangingPunct="1">
              <a:defRPr/>
            </a:pPr>
            <a:r>
              <a:rPr lang="pt-BR" dirty="0" smtClean="0"/>
              <a:t>Temperaturas elevadas em RNs com EN</a:t>
            </a:r>
            <a:endParaRPr lang="en-CA" dirty="0" smtClean="0"/>
          </a:p>
        </p:txBody>
      </p:sp>
      <p:sp>
        <p:nvSpPr>
          <p:cNvPr id="34819" name="Content Placeholder 2"/>
          <p:cNvSpPr>
            <a:spLocks noGrp="1"/>
          </p:cNvSpPr>
          <p:nvPr>
            <p:ph idx="4294967295"/>
          </p:nvPr>
        </p:nvSpPr>
        <p:spPr>
          <a:xfrm>
            <a:off x="497755" y="1905000"/>
            <a:ext cx="8229600" cy="295275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pt-BR" dirty="0" smtClean="0"/>
              <a:t>Temperatura corporal ≥ 38°C nos RNs do grupo controle:</a:t>
            </a:r>
          </a:p>
          <a:p>
            <a:pPr lvl="1" eaLnBrk="1" hangingPunct="1">
              <a:defRPr/>
            </a:pPr>
            <a:r>
              <a:rPr lang="pt-BR" dirty="0" smtClean="0"/>
              <a:t>CoolCap (Tr): 31%</a:t>
            </a:r>
          </a:p>
          <a:p>
            <a:pPr lvl="1" eaLnBrk="1" hangingPunct="1">
              <a:defRPr/>
            </a:pPr>
            <a:r>
              <a:rPr lang="pt-BR" dirty="0" smtClean="0"/>
              <a:t>NICHD (Tes): 39%</a:t>
            </a:r>
          </a:p>
          <a:p>
            <a:pPr lvl="1" eaLnBrk="1" hangingPunct="1">
              <a:defRPr/>
            </a:pPr>
            <a:r>
              <a:rPr lang="pt-BR" dirty="0" smtClean="0"/>
              <a:t>TOBY (Tr): 23%</a:t>
            </a:r>
            <a:endParaRPr lang="en-CA" dirty="0" smtClean="0"/>
          </a:p>
        </p:txBody>
      </p:sp>
      <p:sp>
        <p:nvSpPr>
          <p:cNvPr id="35844" name="TextBox 3"/>
          <p:cNvSpPr txBox="1">
            <a:spLocks noChangeArrowheads="1"/>
          </p:cNvSpPr>
          <p:nvPr/>
        </p:nvSpPr>
        <p:spPr bwMode="auto">
          <a:xfrm>
            <a:off x="5580063" y="5445125"/>
            <a:ext cx="32448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chemeClr val="tx2"/>
                </a:solidFill>
                <a:latin typeface="Arial" charset="0"/>
                <a:cs typeface="Arial" charset="0"/>
              </a:rPr>
              <a:t>Pediatrics 2007; 119:912-921 </a:t>
            </a:r>
          </a:p>
          <a:p>
            <a:r>
              <a:rPr lang="pt-BR">
                <a:solidFill>
                  <a:schemeClr val="tx2"/>
                </a:solidFill>
                <a:latin typeface="Arial" charset="0"/>
                <a:cs typeface="Arial" charset="0"/>
              </a:rPr>
              <a:t>Pediatrics 2008; 122:491-497</a:t>
            </a:r>
          </a:p>
          <a:p>
            <a:r>
              <a:rPr lang="pt-BR">
                <a:solidFill>
                  <a:schemeClr val="tx2"/>
                </a:solidFill>
                <a:latin typeface="Arial" charset="0"/>
                <a:cs typeface="Arial" charset="0"/>
              </a:rPr>
              <a:t>NEJM 2009; 361:1349-1358</a:t>
            </a:r>
            <a:endParaRPr lang="en-CA">
              <a:solidFill>
                <a:schemeClr val="tx2"/>
              </a:solidFill>
              <a:latin typeface="Arial" charset="0"/>
              <a:cs typeface="Arial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8"/>
          <p:cNvGrpSpPr>
            <a:grpSpLocks/>
          </p:cNvGrpSpPr>
          <p:nvPr/>
        </p:nvGrpSpPr>
        <p:grpSpPr bwMode="auto">
          <a:xfrm>
            <a:off x="228600" y="6118696"/>
            <a:ext cx="2808287" cy="574675"/>
            <a:chOff x="395536" y="5949280"/>
            <a:chExt cx="3960440" cy="685800"/>
          </a:xfrm>
        </p:grpSpPr>
        <p:pic>
          <p:nvPicPr>
            <p:cNvPr id="9" name="Picture 5" descr="Logo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6" descr="logo McGill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Right Brace 1"/>
          <p:cNvSpPr/>
          <p:nvPr/>
        </p:nvSpPr>
        <p:spPr>
          <a:xfrm>
            <a:off x="4038600" y="2895600"/>
            <a:ext cx="304800" cy="1524000"/>
          </a:xfrm>
          <a:prstGeom prst="rightBrac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495800" y="3362980"/>
            <a:ext cx="806631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2800" dirty="0" smtClean="0"/>
              <a:t>31%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7563998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CEEEA3-819A-412F-A3A3-CE7A64A54625}" type="slidenum">
              <a:rPr lang="en-US"/>
              <a:pPr>
                <a:defRPr/>
              </a:pPr>
              <a:t>42</a:t>
            </a:fld>
            <a:endParaRPr lang="en-US"/>
          </a:p>
        </p:txBody>
      </p:sp>
      <p:sp>
        <p:nvSpPr>
          <p:cNvPr id="35842" name="Title 1"/>
          <p:cNvSpPr>
            <a:spLocks noGrp="1"/>
          </p:cNvSpPr>
          <p:nvPr>
            <p:ph type="title" idx="4294967295"/>
          </p:nvPr>
        </p:nvSpPr>
        <p:spPr>
          <a:xfrm>
            <a:off x="302840" y="277813"/>
            <a:ext cx="8229600" cy="1139825"/>
          </a:xfrm>
        </p:spPr>
        <p:txBody>
          <a:bodyPr anchorCtr="0">
            <a:normAutofit/>
          </a:bodyPr>
          <a:lstStyle/>
          <a:p>
            <a:pPr eaLnBrk="1" hangingPunct="1">
              <a:defRPr/>
            </a:pPr>
            <a:r>
              <a:rPr lang="pt-BR" dirty="0" smtClean="0"/>
              <a:t>TC elevada e asfixia</a:t>
            </a:r>
            <a:endParaRPr lang="en-CA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02840" y="1844675"/>
            <a:ext cx="8229600" cy="4281488"/>
          </a:xfrm>
        </p:spPr>
        <p:txBody>
          <a:bodyPr/>
          <a:lstStyle/>
          <a:p>
            <a:pPr eaLnBrk="1" hangingPunct="1">
              <a:defRPr/>
            </a:pPr>
            <a:r>
              <a:rPr lang="pt-BR" sz="2800" dirty="0" smtClean="0"/>
              <a:t>Um aumento de apenas 1°C </a:t>
            </a:r>
            <a:r>
              <a:rPr lang="pt-BR" sz="2800" dirty="0" smtClean="0">
                <a:sym typeface="Wingdings" panose="05000000000000000000" pitchFamily="2" charset="2"/>
              </a:rPr>
              <a:t>     </a:t>
            </a:r>
            <a:r>
              <a:rPr lang="pt-BR" sz="2800" dirty="0" smtClean="0"/>
              <a:t>probabilidade de morte ou problemas do neurodesenvolvimento </a:t>
            </a:r>
          </a:p>
          <a:p>
            <a:pPr eaLnBrk="1" hangingPunct="1">
              <a:defRPr/>
            </a:pPr>
            <a:endParaRPr lang="pt-BR" sz="2800" dirty="0" smtClean="0"/>
          </a:p>
          <a:p>
            <a:pPr eaLnBrk="1" hangingPunct="1">
              <a:defRPr/>
            </a:pPr>
            <a:r>
              <a:rPr lang="pt-BR" sz="2800" dirty="0" smtClean="0"/>
              <a:t>Qual a temperatura ótima durante cuidados de rotina com esses RNs?</a:t>
            </a:r>
          </a:p>
          <a:p>
            <a:pPr lvl="1" eaLnBrk="1" hangingPunct="1">
              <a:defRPr/>
            </a:pPr>
            <a:r>
              <a:rPr lang="pt-BR" sz="2400" dirty="0" smtClean="0"/>
              <a:t>NRP 2010: normotermia e </a:t>
            </a:r>
            <a:r>
              <a:rPr lang="pt-BR" sz="2400" u="sng" dirty="0" smtClean="0"/>
              <a:t>evitar hipertermia</a:t>
            </a:r>
            <a:r>
              <a:rPr lang="pt-BR" sz="2400" dirty="0" smtClean="0"/>
              <a:t> durante e após o nascimento </a:t>
            </a:r>
            <a:endParaRPr lang="en-CA" sz="2400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Up Arrow 1"/>
          <p:cNvSpPr/>
          <p:nvPr/>
        </p:nvSpPr>
        <p:spPr>
          <a:xfrm>
            <a:off x="5257800" y="1676400"/>
            <a:ext cx="304800" cy="60960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8"/>
          <p:cNvGrpSpPr>
            <a:grpSpLocks/>
          </p:cNvGrpSpPr>
          <p:nvPr/>
        </p:nvGrpSpPr>
        <p:grpSpPr bwMode="auto">
          <a:xfrm>
            <a:off x="228600" y="6118696"/>
            <a:ext cx="2808287" cy="574675"/>
            <a:chOff x="395536" y="5949280"/>
            <a:chExt cx="3960440" cy="685800"/>
          </a:xfrm>
        </p:grpSpPr>
        <p:pic>
          <p:nvPicPr>
            <p:cNvPr id="8" name="Picture 5" descr="Logo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6" descr="logo McGill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34871077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ADAA64-5C39-48DD-B4CB-9F78000A71D0}" type="slidenum">
              <a:rPr lang="en-US"/>
              <a:pPr>
                <a:defRPr/>
              </a:pPr>
              <a:t>43</a:t>
            </a:fld>
            <a:endParaRPr lang="en-US"/>
          </a:p>
        </p:txBody>
      </p:sp>
      <p:sp>
        <p:nvSpPr>
          <p:cNvPr id="36867" name="Content Placeholder 2"/>
          <p:cNvSpPr>
            <a:spLocks noGrp="1"/>
          </p:cNvSpPr>
          <p:nvPr>
            <p:ph idx="4294967295"/>
          </p:nvPr>
        </p:nvSpPr>
        <p:spPr>
          <a:xfrm>
            <a:off x="590872" y="1600201"/>
            <a:ext cx="8229600" cy="218884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pt-BR" dirty="0" smtClean="0"/>
              <a:t>Instituições que ainda não desenvolveram um programa de hipotermia devem ao menos manter vigilância constante para se evitar hipertermia !</a:t>
            </a:r>
            <a:endParaRPr lang="en-CA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228600" y="6118696"/>
            <a:ext cx="2808287" cy="574675"/>
            <a:chOff x="395536" y="5949280"/>
            <a:chExt cx="3960440" cy="685800"/>
          </a:xfrm>
        </p:grpSpPr>
        <p:pic>
          <p:nvPicPr>
            <p:cNvPr id="7" name="Picture 5" descr="Logo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6" descr="logo McGill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2917704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C4C0BC-FA82-47AF-94F9-4D493D277324}" type="slidenum">
              <a:rPr lang="en-US"/>
              <a:pPr>
                <a:defRPr/>
              </a:pPr>
              <a:t>44</a:t>
            </a:fld>
            <a:endParaRPr lang="en-US"/>
          </a:p>
        </p:txBody>
      </p:sp>
      <p:sp>
        <p:nvSpPr>
          <p:cNvPr id="44034" name="Title 1"/>
          <p:cNvSpPr>
            <a:spLocks noGrp="1"/>
          </p:cNvSpPr>
          <p:nvPr>
            <p:ph type="title" idx="4294967295"/>
          </p:nvPr>
        </p:nvSpPr>
        <p:spPr>
          <a:xfrm>
            <a:off x="302840" y="2492375"/>
            <a:ext cx="8229600" cy="1143000"/>
          </a:xfr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Ctr="0">
            <a:normAutofit fontScale="90000"/>
          </a:bodyPr>
          <a:lstStyle/>
          <a:p>
            <a:pPr marL="342900" indent="-342900">
              <a:defRPr/>
            </a:pPr>
            <a:r>
              <a:rPr lang="pt-BR" sz="3600" dirty="0" smtClean="0">
                <a:solidFill>
                  <a:schemeClr val="bg1"/>
                </a:solidFill>
              </a:rPr>
              <a:t>M</a:t>
            </a:r>
            <a:r>
              <a:rPr lang="pt-BR" sz="3600" dirty="0" smtClean="0"/>
              <a:t>edicações e risco </a:t>
            </a:r>
            <a:r>
              <a:rPr lang="pt-BR" sz="3600" dirty="0"/>
              <a:t>de resfriamento </a:t>
            </a:r>
            <a:r>
              <a:rPr lang="pt-BR" sz="3600" dirty="0" smtClean="0"/>
              <a:t>excessivo</a:t>
            </a:r>
            <a:endParaRPr lang="en-CA" sz="3600" dirty="0" smtClean="0">
              <a:solidFill>
                <a:schemeClr val="tx1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457200" y="277813"/>
            <a:ext cx="7427168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pt-BR" sz="4000" kern="0" dirty="0">
                <a:latin typeface="+mj-lt"/>
                <a:ea typeface="+mj-ea"/>
                <a:cs typeface="+mj-cs"/>
              </a:rPr>
              <a:t>Problemas na implementação: dos ECT para a beira do leito</a:t>
            </a:r>
            <a:endParaRPr lang="en-CA" sz="4000" kern="0" dirty="0">
              <a:latin typeface="+mj-lt"/>
              <a:ea typeface="+mj-ea"/>
              <a:cs typeface="+mj-cs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8"/>
          <p:cNvGrpSpPr>
            <a:grpSpLocks/>
          </p:cNvGrpSpPr>
          <p:nvPr/>
        </p:nvGrpSpPr>
        <p:grpSpPr bwMode="auto">
          <a:xfrm>
            <a:off x="228601" y="6172200"/>
            <a:ext cx="2286000" cy="521171"/>
            <a:chOff x="395536" y="5949280"/>
            <a:chExt cx="3960440" cy="685800"/>
          </a:xfrm>
        </p:grpSpPr>
        <p:pic>
          <p:nvPicPr>
            <p:cNvPr id="9" name="Picture 5" descr="Logo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6" descr="logo McGill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21076790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/>
          <p:cNvSpPr>
            <a:spLocks noGrp="1"/>
          </p:cNvSpPr>
          <p:nvPr>
            <p:ph type="title" idx="4294967295"/>
          </p:nvPr>
        </p:nvSpPr>
        <p:spPr>
          <a:xfrm>
            <a:off x="762000" y="44624"/>
            <a:ext cx="6781800" cy="420687"/>
          </a:xfrm>
        </p:spPr>
        <p:txBody>
          <a:bodyPr anchorCtr="0">
            <a:normAutofit fontScale="90000"/>
          </a:bodyPr>
          <a:lstStyle/>
          <a:p>
            <a:pPr eaLnBrk="1" hangingPunct="1">
              <a:defRPr/>
            </a:pPr>
            <a:r>
              <a:rPr lang="pt-BR" dirty="0" smtClean="0"/>
              <a:t>Resultados</a:t>
            </a:r>
            <a:endParaRPr lang="en-CA" dirty="0" smtClean="0"/>
          </a:p>
        </p:txBody>
      </p:sp>
      <p:pic>
        <p:nvPicPr>
          <p:cNvPr id="47107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1368" y="771699"/>
            <a:ext cx="8561387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8" name="TextBox 6"/>
          <p:cNvSpPr txBox="1">
            <a:spLocks noChangeArrowheads="1"/>
          </p:cNvSpPr>
          <p:nvPr/>
        </p:nvSpPr>
        <p:spPr bwMode="auto">
          <a:xfrm>
            <a:off x="4940300" y="6381750"/>
            <a:ext cx="42037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pt-BR" dirty="0"/>
              <a:t>Sant’Anna G et al, J. Child Neurol, 2011</a:t>
            </a:r>
            <a:endParaRPr lang="en-CA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8"/>
          <p:cNvGrpSpPr>
            <a:grpSpLocks/>
          </p:cNvGrpSpPr>
          <p:nvPr/>
        </p:nvGrpSpPr>
        <p:grpSpPr bwMode="auto">
          <a:xfrm>
            <a:off x="228600" y="6118696"/>
            <a:ext cx="2808287" cy="574675"/>
            <a:chOff x="395536" y="5949280"/>
            <a:chExt cx="3960440" cy="685800"/>
          </a:xfrm>
        </p:grpSpPr>
        <p:pic>
          <p:nvPicPr>
            <p:cNvPr id="9" name="Picture 5" descr="Logo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6" descr="logo McGill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11678989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/>
          <p:cNvSpPr>
            <a:spLocks noGrp="1"/>
          </p:cNvSpPr>
          <p:nvPr>
            <p:ph type="title" idx="4294967295"/>
          </p:nvPr>
        </p:nvSpPr>
        <p:spPr>
          <a:xfrm>
            <a:off x="381000" y="152401"/>
            <a:ext cx="7397552" cy="620886"/>
          </a:xfrm>
        </p:spPr>
        <p:txBody>
          <a:bodyPr anchorCtr="0">
            <a:normAutofit fontScale="90000"/>
          </a:bodyPr>
          <a:lstStyle/>
          <a:p>
            <a:pPr eaLnBrk="1" hangingPunct="1">
              <a:defRPr/>
            </a:pPr>
            <a:r>
              <a:rPr lang="pt-BR" dirty="0" smtClean="0"/>
              <a:t>Resultados</a:t>
            </a:r>
            <a:endParaRPr lang="en-CA" dirty="0" smtClean="0"/>
          </a:p>
        </p:txBody>
      </p:sp>
      <p:sp>
        <p:nvSpPr>
          <p:cNvPr id="46083" name="Content Placeholder 2"/>
          <p:cNvSpPr>
            <a:spLocks noGrp="1"/>
          </p:cNvSpPr>
          <p:nvPr>
            <p:ph idx="4294967295"/>
          </p:nvPr>
        </p:nvSpPr>
        <p:spPr>
          <a:xfrm>
            <a:off x="228599" y="1371600"/>
            <a:ext cx="8677275" cy="41910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pt-BR" sz="2800" dirty="0" smtClean="0">
                <a:latin typeface="Tahoma" pitchFamily="34" charset="0"/>
              </a:rPr>
              <a:t>Fase de </a:t>
            </a:r>
            <a:r>
              <a:rPr lang="pt-BR" sz="2800" u="sng" dirty="0" smtClean="0">
                <a:latin typeface="Tahoma" pitchFamily="34" charset="0"/>
              </a:rPr>
              <a:t>indução</a:t>
            </a:r>
            <a:r>
              <a:rPr lang="pt-BR" sz="2800" dirty="0" smtClean="0">
                <a:latin typeface="Tahoma" pitchFamily="34" charset="0"/>
              </a:rPr>
              <a:t>: 32 RNs tiveram episódios de temperatura &lt;32°C</a:t>
            </a:r>
          </a:p>
          <a:p>
            <a:pPr eaLnBrk="1" hangingPunct="1">
              <a:defRPr/>
            </a:pPr>
            <a:endParaRPr lang="pt-BR" sz="2800" dirty="0" smtClean="0">
              <a:latin typeface="Tahoma" pitchFamily="34" charset="0"/>
            </a:endParaRPr>
          </a:p>
          <a:p>
            <a:pPr eaLnBrk="1" hangingPunct="1">
              <a:defRPr/>
            </a:pPr>
            <a:r>
              <a:rPr lang="pt-BR" sz="2800" dirty="0" smtClean="0">
                <a:latin typeface="Tahoma" pitchFamily="34" charset="0"/>
              </a:rPr>
              <a:t>Fase de </a:t>
            </a:r>
            <a:r>
              <a:rPr lang="pt-BR" sz="2800" u="sng" dirty="0" smtClean="0">
                <a:latin typeface="Tahoma" pitchFamily="34" charset="0"/>
              </a:rPr>
              <a:t>manutenção</a:t>
            </a:r>
            <a:r>
              <a:rPr lang="pt-BR" sz="2800" dirty="0" smtClean="0">
                <a:latin typeface="Tahoma" pitchFamily="34" charset="0"/>
              </a:rPr>
              <a:t>: 10 RNs  </a:t>
            </a:r>
          </a:p>
          <a:p>
            <a:pPr eaLnBrk="1" hangingPunct="1">
              <a:defRPr/>
            </a:pPr>
            <a:endParaRPr lang="pt-BR" sz="2800" dirty="0" smtClean="0">
              <a:latin typeface="Tahoma" pitchFamily="34" charset="0"/>
            </a:endParaRPr>
          </a:p>
          <a:p>
            <a:pPr eaLnBrk="1" hangingPunct="1">
              <a:defRPr/>
            </a:pPr>
            <a:r>
              <a:rPr lang="pt-BR" sz="2800" dirty="0" smtClean="0">
                <a:latin typeface="Tahoma" pitchFamily="34" charset="0"/>
              </a:rPr>
              <a:t>RNs com PN &lt; 25</a:t>
            </a:r>
            <a:r>
              <a:rPr lang="pt-BR" sz="2800" baseline="30000" dirty="0" smtClean="0">
                <a:latin typeface="Tahoma" pitchFamily="34" charset="0"/>
              </a:rPr>
              <a:t>th</a:t>
            </a:r>
            <a:r>
              <a:rPr lang="pt-BR" sz="2800" dirty="0" smtClean="0">
                <a:latin typeface="Tahoma" pitchFamily="34" charset="0"/>
              </a:rPr>
              <a:t> percentil e/ou &lt; 2500g: risco aumentado de resfriamento excessivo</a:t>
            </a:r>
            <a:endParaRPr lang="en-CA" sz="2800" dirty="0" smtClean="0">
              <a:latin typeface="Tahoma" pitchFamily="34" charset="0"/>
            </a:endParaRPr>
          </a:p>
        </p:txBody>
      </p:sp>
      <p:sp>
        <p:nvSpPr>
          <p:cNvPr id="45060" name="TextBox 3"/>
          <p:cNvSpPr txBox="1">
            <a:spLocks noChangeArrowheads="1"/>
          </p:cNvSpPr>
          <p:nvPr/>
        </p:nvSpPr>
        <p:spPr bwMode="auto">
          <a:xfrm>
            <a:off x="6019800" y="6406033"/>
            <a:ext cx="304012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dirty="0" err="1">
                <a:latin typeface="Arial" charset="0"/>
                <a:cs typeface="Arial" charset="0"/>
              </a:rPr>
              <a:t>Pediatr</a:t>
            </a:r>
            <a:r>
              <a:rPr lang="en-CA" dirty="0">
                <a:latin typeface="Arial" charset="0"/>
                <a:cs typeface="Arial" charset="0"/>
              </a:rPr>
              <a:t> </a:t>
            </a:r>
            <a:r>
              <a:rPr lang="en-CA" dirty="0" err="1">
                <a:latin typeface="Arial" charset="0"/>
                <a:cs typeface="Arial" charset="0"/>
              </a:rPr>
              <a:t>Crit</a:t>
            </a:r>
            <a:r>
              <a:rPr lang="en-CA" dirty="0">
                <a:latin typeface="Arial" charset="0"/>
                <a:cs typeface="Arial" charset="0"/>
              </a:rPr>
              <a:t> Care Med. </a:t>
            </a:r>
            <a:r>
              <a:rPr lang="en-CA" dirty="0" smtClean="0">
                <a:latin typeface="Arial" charset="0"/>
                <a:cs typeface="Arial" charset="0"/>
              </a:rPr>
              <a:t>2011</a:t>
            </a:r>
            <a:endParaRPr lang="en-CA" dirty="0">
              <a:latin typeface="Arial" charset="0"/>
              <a:cs typeface="Arial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8"/>
          <p:cNvGrpSpPr>
            <a:grpSpLocks/>
          </p:cNvGrpSpPr>
          <p:nvPr/>
        </p:nvGrpSpPr>
        <p:grpSpPr bwMode="auto">
          <a:xfrm>
            <a:off x="228600" y="6118696"/>
            <a:ext cx="2808287" cy="574675"/>
            <a:chOff x="395536" y="5949280"/>
            <a:chExt cx="3960440" cy="685800"/>
          </a:xfrm>
        </p:grpSpPr>
        <p:pic>
          <p:nvPicPr>
            <p:cNvPr id="9" name="Picture 5" descr="Logo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6" descr="logo McGill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cxnSp>
        <p:nvCxnSpPr>
          <p:cNvPr id="11" name="Straight Connector 10"/>
          <p:cNvCxnSpPr/>
          <p:nvPr/>
        </p:nvCxnSpPr>
        <p:spPr>
          <a:xfrm>
            <a:off x="914400" y="762000"/>
            <a:ext cx="7239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81743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9100" y="159631"/>
            <a:ext cx="8229600" cy="498648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Cuidados</a:t>
            </a:r>
            <a:r>
              <a:rPr lang="en-US" dirty="0" smtClean="0"/>
              <a:t> </a:t>
            </a:r>
            <a:r>
              <a:rPr lang="en-US" dirty="0" err="1" smtClean="0"/>
              <a:t>durante</a:t>
            </a:r>
            <a:r>
              <a:rPr lang="en-US" dirty="0" smtClean="0"/>
              <a:t> </a:t>
            </a:r>
            <a:r>
              <a:rPr lang="en-US" dirty="0" err="1" smtClean="0"/>
              <a:t>Hipotermia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228601" y="6248400"/>
            <a:ext cx="2286000" cy="444971"/>
            <a:chOff x="395536" y="5949280"/>
            <a:chExt cx="3960440" cy="685800"/>
          </a:xfrm>
        </p:grpSpPr>
        <p:pic>
          <p:nvPicPr>
            <p:cNvPr id="6" name="Picture 5" descr="Logo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6" descr="logo McGill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cxnSp>
        <p:nvCxnSpPr>
          <p:cNvPr id="8" name="Straight Connector 7"/>
          <p:cNvCxnSpPr/>
          <p:nvPr/>
        </p:nvCxnSpPr>
        <p:spPr>
          <a:xfrm>
            <a:off x="914400" y="762000"/>
            <a:ext cx="7239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25" y="1066800"/>
            <a:ext cx="8191349" cy="505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76131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990600"/>
            <a:ext cx="8915400" cy="4953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Equipamento de resfriamento preparado</a:t>
            </a:r>
            <a:endParaRPr lang="pt-BR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RN admitido na incubadora regular – </a:t>
            </a:r>
            <a:r>
              <a:rPr lang="pt-BR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normotermia</a:t>
            </a:r>
            <a:endParaRPr lang="pt-BR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Inserir o </a:t>
            </a:r>
            <a:r>
              <a:rPr lang="pt-BR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probe</a:t>
            </a: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da temperatura esofagiana e conectar com o </a:t>
            </a:r>
            <a:r>
              <a:rPr lang="pt-BR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Blanketrol</a:t>
            </a: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® - seguir algoritmo de resfriamento</a:t>
            </a:r>
          </a:p>
          <a:p>
            <a:pPr marL="0" indent="0">
              <a:buNone/>
            </a:pPr>
            <a:endParaRPr lang="pt-BR" sz="2000" b="1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pt-BR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Começar Hipotermia:</a:t>
            </a:r>
            <a:endParaRPr lang="pt-BR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Resfriar RN usando modo servo controlado até uma Te de 33.5</a:t>
            </a:r>
            <a:r>
              <a:rPr lang="pt-BR" sz="20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</a:p>
          <a:p>
            <a:pPr marL="0" indent="0">
              <a:buNone/>
            </a:pP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Tempo total de resfriamento de 72h a partir do inicio do resfriamento</a:t>
            </a:r>
          </a:p>
          <a:p>
            <a:pPr marL="0" indent="0">
              <a:buNone/>
            </a:pPr>
            <a:endParaRPr lang="pt-BR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pt-BR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3. Sinais vitais:</a:t>
            </a:r>
            <a:endParaRPr lang="pt-BR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Cada 15 min por 4 </a:t>
            </a:r>
            <a:r>
              <a:rPr lang="pt-BR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Cada 1h por 8 </a:t>
            </a:r>
            <a:r>
              <a:rPr lang="pt-BR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Cada 2 horas durante hipotermia (se intubado a cada 1h)</a:t>
            </a:r>
          </a:p>
          <a:p>
            <a:pPr marL="0" indent="0">
              <a:buNone/>
            </a:pPr>
            <a:endParaRPr lang="pt-BR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19100" y="159631"/>
            <a:ext cx="8229600" cy="498648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Cuidados</a:t>
            </a:r>
            <a:r>
              <a:rPr lang="en-US" dirty="0" smtClean="0"/>
              <a:t> </a:t>
            </a:r>
            <a:r>
              <a:rPr lang="en-US" dirty="0" err="1" smtClean="0"/>
              <a:t>durante</a:t>
            </a:r>
            <a:r>
              <a:rPr lang="en-US" dirty="0" smtClean="0"/>
              <a:t> </a:t>
            </a:r>
            <a:r>
              <a:rPr lang="en-US" dirty="0" err="1" smtClean="0"/>
              <a:t>Hipotermia</a:t>
            </a:r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Connector 5"/>
          <p:cNvCxnSpPr/>
          <p:nvPr/>
        </p:nvCxnSpPr>
        <p:spPr>
          <a:xfrm>
            <a:off x="914400" y="762000"/>
            <a:ext cx="7239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Group 8"/>
          <p:cNvGrpSpPr>
            <a:grpSpLocks/>
          </p:cNvGrpSpPr>
          <p:nvPr/>
        </p:nvGrpSpPr>
        <p:grpSpPr bwMode="auto">
          <a:xfrm>
            <a:off x="228600" y="6118696"/>
            <a:ext cx="2808287" cy="574675"/>
            <a:chOff x="395536" y="5949280"/>
            <a:chExt cx="3960440" cy="685800"/>
          </a:xfrm>
        </p:grpSpPr>
        <p:pic>
          <p:nvPicPr>
            <p:cNvPr id="8" name="Picture 5" descr="Logo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6" descr="logo McGill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7408896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914400"/>
            <a:ext cx="8839200" cy="51054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4. Trocar a posição do RN e examinar a pele a cada 2 </a:t>
            </a:r>
            <a:r>
              <a:rPr lang="pt-BR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endParaRPr lang="pt-BR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pt-BR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pt-BR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5. Notificar médico imediatamente se: </a:t>
            </a:r>
            <a:endParaRPr lang="pt-BR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Arritmias</a:t>
            </a:r>
            <a:b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</a:t>
            </a:r>
            <a:r>
              <a:rPr lang="pt-BR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Coagulograma</a:t>
            </a: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anormal - PT/PTT (corrigido)</a:t>
            </a:r>
            <a:b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Mudança na pele (vermelhidão, branqueamento, </a:t>
            </a:r>
            <a:r>
              <a:rPr lang="pt-BR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etc</a:t>
            </a: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0" indent="0">
              <a:buNone/>
            </a:pPr>
            <a:endParaRPr lang="pt-BR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pt-BR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6. Exames de Laboratório:</a:t>
            </a:r>
            <a:endParaRPr lang="pt-BR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20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Inicial</a:t>
            </a:r>
            <a:r>
              <a:rPr lang="pt-BR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eletrólitos, glicose, </a:t>
            </a:r>
            <a:r>
              <a:rPr lang="pt-BR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urea</a:t>
            </a: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creatinina, hemograma, PT/PTT, gasometria, níveis de fenobarbital, provas de função hepática</a:t>
            </a:r>
          </a:p>
          <a:p>
            <a:pPr marL="0" indent="0">
              <a:buNone/>
            </a:pP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</a:t>
            </a:r>
          </a:p>
          <a:p>
            <a:r>
              <a:rPr lang="pt-BR" sz="20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Durante hipotermia</a:t>
            </a:r>
            <a:r>
              <a:rPr lang="pt-BR" sz="2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pt-BR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gasometria a cada 4h nas primeiras 12 </a:t>
            </a:r>
            <a:r>
              <a:rPr lang="pt-BR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/ Diariamente: gasometria, glicose, </a:t>
            </a:r>
            <a:r>
              <a:rPr lang="pt-BR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urea</a:t>
            </a: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creatinina, hemograma </a:t>
            </a:r>
            <a:r>
              <a:rPr lang="pt-BR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r>
              <a:rPr lang="pt-B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3 dias, repetir PT/PTT em 24h se tiver sido anormal ou por ordem médica </a:t>
            </a:r>
          </a:p>
          <a:p>
            <a:endParaRPr lang="pt-BR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19100" y="159631"/>
            <a:ext cx="8229600" cy="4986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Cuidados durante Hipotermia</a:t>
            </a:r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Connector 5"/>
          <p:cNvCxnSpPr/>
          <p:nvPr/>
        </p:nvCxnSpPr>
        <p:spPr>
          <a:xfrm>
            <a:off x="914400" y="762000"/>
            <a:ext cx="7239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Group 8"/>
          <p:cNvGrpSpPr>
            <a:grpSpLocks/>
          </p:cNvGrpSpPr>
          <p:nvPr/>
        </p:nvGrpSpPr>
        <p:grpSpPr bwMode="auto">
          <a:xfrm>
            <a:off x="228600" y="6118696"/>
            <a:ext cx="2808287" cy="574675"/>
            <a:chOff x="395536" y="5949280"/>
            <a:chExt cx="3960440" cy="685800"/>
          </a:xfrm>
        </p:grpSpPr>
        <p:pic>
          <p:nvPicPr>
            <p:cNvPr id="8" name="Picture 5" descr="Logo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6" descr="logo McGill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7126111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19100" y="159631"/>
            <a:ext cx="8229600" cy="4986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Cuidados durante Hipotermia</a:t>
            </a:r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Connector 5"/>
          <p:cNvCxnSpPr/>
          <p:nvPr/>
        </p:nvCxnSpPr>
        <p:spPr>
          <a:xfrm>
            <a:off x="914400" y="762000"/>
            <a:ext cx="7239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52400" y="914400"/>
            <a:ext cx="8839200" cy="579120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pt-BR" b="1" dirty="0" smtClean="0"/>
              <a:t>7. Material para inserção de linhas umbilical (UVL / UAL)</a:t>
            </a:r>
            <a:endParaRPr lang="pt-BR" dirty="0" smtClean="0"/>
          </a:p>
          <a:p>
            <a:pPr marL="0" indent="0">
              <a:buNone/>
            </a:pPr>
            <a:r>
              <a:rPr lang="pt-BR" b="1" dirty="0" smtClean="0"/>
              <a:t>8. Raios </a:t>
            </a:r>
            <a:r>
              <a:rPr lang="pt-BR" b="1" dirty="0" err="1" smtClean="0"/>
              <a:t>x</a:t>
            </a:r>
            <a:r>
              <a:rPr lang="pt-BR" b="1" dirty="0" smtClean="0"/>
              <a:t> para verificar posição </a:t>
            </a:r>
            <a:r>
              <a:rPr lang="pt-BR" dirty="0" smtClean="0"/>
              <a:t>(linhas e do </a:t>
            </a:r>
            <a:r>
              <a:rPr lang="pt-BR" dirty="0" err="1" smtClean="0"/>
              <a:t>probe</a:t>
            </a:r>
            <a:r>
              <a:rPr lang="pt-BR" dirty="0" smtClean="0"/>
              <a:t> Te)</a:t>
            </a:r>
          </a:p>
          <a:p>
            <a:pPr marL="0" indent="0">
              <a:buNone/>
            </a:pPr>
            <a:endParaRPr lang="pt-BR" b="1" dirty="0" smtClean="0"/>
          </a:p>
          <a:p>
            <a:pPr marL="0" indent="0">
              <a:buNone/>
            </a:pPr>
            <a:r>
              <a:rPr lang="pt-BR" b="1" dirty="0" smtClean="0"/>
              <a:t>9. Balanço hídrico a cada 4h</a:t>
            </a:r>
            <a:endParaRPr lang="pt-BR" dirty="0" smtClean="0"/>
          </a:p>
          <a:p>
            <a:pPr marL="0" indent="0">
              <a:buNone/>
            </a:pPr>
            <a:r>
              <a:rPr lang="pt-BR" b="1" dirty="0" smtClean="0"/>
              <a:t>10. Fluidos</a:t>
            </a:r>
            <a:r>
              <a:rPr lang="pt-BR" dirty="0" smtClean="0"/>
              <a:t>: 40-50 ml/kg/dia de glicose sem eletrólitos</a:t>
            </a:r>
          </a:p>
          <a:p>
            <a:pPr marL="0" indent="0">
              <a:buNone/>
            </a:pPr>
            <a:endParaRPr lang="pt-BR" b="1" dirty="0" smtClean="0"/>
          </a:p>
          <a:p>
            <a:pPr marL="0" indent="0">
              <a:buNone/>
            </a:pPr>
            <a:r>
              <a:rPr lang="pt-BR" b="1" dirty="0" smtClean="0"/>
              <a:t>11. Iniciar monitorização com </a:t>
            </a:r>
            <a:r>
              <a:rPr lang="pt-BR" b="1" dirty="0" err="1" smtClean="0"/>
              <a:t>aEEG</a:t>
            </a:r>
            <a:r>
              <a:rPr lang="pt-BR" b="1" dirty="0" smtClean="0"/>
              <a:t> :</a:t>
            </a:r>
            <a:endParaRPr lang="pt-BR" dirty="0" smtClean="0"/>
          </a:p>
          <a:p>
            <a:pPr marL="0" lvl="0" indent="0">
              <a:buNone/>
            </a:pPr>
            <a:r>
              <a:rPr lang="pt-BR" dirty="0" smtClean="0"/>
              <a:t>Inserir agulhas eletrodos</a:t>
            </a:r>
          </a:p>
          <a:p>
            <a:pPr marL="0" lvl="0" indent="0">
              <a:buNone/>
            </a:pPr>
            <a:r>
              <a:rPr lang="pt-BR" dirty="0" smtClean="0"/>
              <a:t>Entrar informação do paciente no sistema</a:t>
            </a:r>
          </a:p>
          <a:p>
            <a:pPr marL="0" indent="0">
              <a:buNone/>
            </a:pPr>
            <a:endParaRPr lang="pt-BR" b="1" dirty="0" smtClean="0"/>
          </a:p>
          <a:p>
            <a:pPr marL="0" indent="0">
              <a:buNone/>
            </a:pPr>
            <a:r>
              <a:rPr lang="pt-BR" b="1" dirty="0" smtClean="0"/>
              <a:t>12. Sarnat Score</a:t>
            </a:r>
            <a:r>
              <a:rPr lang="pt-BR" dirty="0" smtClean="0"/>
              <a:t>: na admissão, e nos dias: 1, 2, 3, e 4 – têm que ser feito pelo </a:t>
            </a:r>
            <a:r>
              <a:rPr lang="pt-BR" dirty="0" err="1" smtClean="0"/>
              <a:t>neonatologista</a:t>
            </a:r>
            <a:endParaRPr lang="pt-BR" dirty="0" smtClean="0"/>
          </a:p>
          <a:p>
            <a:pPr marL="0" indent="0">
              <a:buNone/>
            </a:pPr>
            <a:r>
              <a:rPr lang="pt-BR" dirty="0" smtClean="0"/>
              <a:t> </a:t>
            </a:r>
          </a:p>
          <a:p>
            <a:pPr marL="0" indent="0">
              <a:buNone/>
            </a:pPr>
            <a:r>
              <a:rPr lang="pt-BR" b="1" dirty="0" smtClean="0"/>
              <a:t>13. Eletroencefalograma </a:t>
            </a:r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94052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19100" y="159631"/>
            <a:ext cx="8229600" cy="4986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Cuidados durante Hipotermia</a:t>
            </a:r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Connector 5"/>
          <p:cNvCxnSpPr/>
          <p:nvPr/>
        </p:nvCxnSpPr>
        <p:spPr>
          <a:xfrm>
            <a:off x="914400" y="762000"/>
            <a:ext cx="7239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52400" y="914400"/>
            <a:ext cx="8839200" cy="5791200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pt-BR" b="1" dirty="0" smtClean="0"/>
              <a:t>14. Consultar:</a:t>
            </a:r>
            <a:endParaRPr lang="pt-BR" dirty="0" smtClean="0"/>
          </a:p>
          <a:p>
            <a:pPr>
              <a:buFont typeface="Arial"/>
              <a:buChar char="•"/>
            </a:pPr>
            <a:r>
              <a:rPr lang="pt-BR" dirty="0" smtClean="0"/>
              <a:t>Neurologia pediátrica</a:t>
            </a:r>
          </a:p>
          <a:p>
            <a:pPr>
              <a:buFont typeface="Arial"/>
              <a:buChar char="•"/>
            </a:pPr>
            <a:r>
              <a:rPr lang="pt-BR" dirty="0"/>
              <a:t>Fisioterapeuta </a:t>
            </a:r>
          </a:p>
          <a:p>
            <a:pPr>
              <a:buFont typeface="Arial"/>
              <a:buChar char="•"/>
            </a:pPr>
            <a:r>
              <a:rPr lang="pt-BR" dirty="0"/>
              <a:t>Assistente Social</a:t>
            </a:r>
          </a:p>
          <a:p>
            <a:pPr>
              <a:buFont typeface="Arial"/>
              <a:buChar char="•"/>
            </a:pPr>
            <a:r>
              <a:rPr lang="pt-BR" dirty="0" smtClean="0"/>
              <a:t>Clinica de seguimento</a:t>
            </a:r>
          </a:p>
          <a:p>
            <a:pPr marL="0" indent="0">
              <a:buNone/>
            </a:pPr>
            <a:r>
              <a:rPr lang="pt-BR" dirty="0" smtClean="0"/>
              <a:t> </a:t>
            </a:r>
          </a:p>
          <a:p>
            <a:pPr marL="0" indent="0">
              <a:buNone/>
            </a:pPr>
            <a:r>
              <a:rPr lang="pt-BR" b="1" dirty="0" smtClean="0"/>
              <a:t>15. REAQUECIMENTO: </a:t>
            </a:r>
            <a:endParaRPr lang="pt-BR" dirty="0" smtClean="0"/>
          </a:p>
          <a:p>
            <a:pPr>
              <a:buFont typeface="Arial"/>
              <a:buChar char="•"/>
            </a:pPr>
            <a:r>
              <a:rPr lang="pt-BR" dirty="0" smtClean="0"/>
              <a:t>Aumentar temperatura servo controlada em 0.5</a:t>
            </a:r>
            <a:r>
              <a:rPr lang="pt-BR" baseline="30000" dirty="0" smtClean="0"/>
              <a:t>o</a:t>
            </a:r>
            <a:r>
              <a:rPr lang="pt-BR" dirty="0" smtClean="0"/>
              <a:t>C a cada hora até o RN atingir 36.5</a:t>
            </a:r>
            <a:r>
              <a:rPr lang="pt-BR" baseline="30000" dirty="0" smtClean="0"/>
              <a:t>o</a:t>
            </a:r>
            <a:r>
              <a:rPr lang="pt-BR" dirty="0" smtClean="0"/>
              <a:t>C</a:t>
            </a:r>
          </a:p>
          <a:p>
            <a:pPr>
              <a:buFont typeface="Arial"/>
              <a:buChar char="•"/>
            </a:pPr>
            <a:r>
              <a:rPr lang="pt-BR" dirty="0" smtClean="0"/>
              <a:t>Sinais vitais a cada 30 minutos </a:t>
            </a:r>
            <a:endParaRPr lang="pt-BR" b="1" dirty="0" smtClean="0"/>
          </a:p>
          <a:p>
            <a:pPr marL="0" indent="0">
              <a:buNone/>
            </a:pPr>
            <a:endParaRPr lang="pt-BR" b="1" dirty="0" smtClean="0"/>
          </a:p>
          <a:p>
            <a:pPr marL="0" indent="0">
              <a:buNone/>
            </a:pPr>
            <a:r>
              <a:rPr lang="pt-BR" b="1" dirty="0" smtClean="0"/>
              <a:t>16. Temperatura de 36.5</a:t>
            </a:r>
            <a:r>
              <a:rPr lang="pt-BR" baseline="30000" dirty="0" smtClean="0"/>
              <a:t>o</a:t>
            </a:r>
            <a:r>
              <a:rPr lang="pt-BR" b="1" dirty="0" smtClean="0"/>
              <a:t>C:</a:t>
            </a:r>
            <a:endParaRPr lang="pt-BR" dirty="0" smtClean="0"/>
          </a:p>
          <a:p>
            <a:pPr>
              <a:buFont typeface="Arial"/>
              <a:buChar char="•"/>
            </a:pPr>
            <a:r>
              <a:rPr lang="pt-BR" dirty="0" smtClean="0"/>
              <a:t>Remover cobertor de resfriamento  </a:t>
            </a:r>
          </a:p>
          <a:p>
            <a:pPr>
              <a:buFont typeface="Arial"/>
              <a:buChar char="•"/>
            </a:pPr>
            <a:r>
              <a:rPr lang="pt-BR" dirty="0" smtClean="0"/>
              <a:t>Retornar RN ao servo controle da incubadora</a:t>
            </a:r>
          </a:p>
          <a:p>
            <a:pPr marL="0" indent="0">
              <a:buNone/>
            </a:pPr>
            <a:endParaRPr lang="pt-BR" b="1" dirty="0" smtClean="0"/>
          </a:p>
          <a:p>
            <a:pPr marL="0" indent="0">
              <a:buNone/>
            </a:pPr>
            <a:r>
              <a:rPr lang="pt-BR" b="1" dirty="0" smtClean="0"/>
              <a:t>17. Imagens Cérebro: </a:t>
            </a:r>
            <a:endParaRPr lang="pt-BR" dirty="0" smtClean="0"/>
          </a:p>
          <a:p>
            <a:pPr lvl="0">
              <a:buFont typeface="Arial"/>
              <a:buChar char="•"/>
            </a:pPr>
            <a:r>
              <a:rPr lang="pt-BR" dirty="0" smtClean="0"/>
              <a:t>USTF – primeiros 1-3 dias</a:t>
            </a:r>
          </a:p>
          <a:p>
            <a:pPr lvl="0">
              <a:buFont typeface="Arial"/>
              <a:buChar char="•"/>
            </a:pPr>
            <a:r>
              <a:rPr lang="pt-BR" dirty="0" smtClean="0"/>
              <a:t>RMN – dia de vida = 10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814676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 err="1" smtClean="0"/>
              <a:t>Ultrasom</a:t>
            </a:r>
            <a:r>
              <a:rPr lang="en-US" dirty="0" smtClean="0"/>
              <a:t> </a:t>
            </a:r>
            <a:r>
              <a:rPr lang="en-US" dirty="0" err="1" smtClean="0"/>
              <a:t>transfontanela</a:t>
            </a:r>
            <a:r>
              <a:rPr lang="en-US" dirty="0" smtClean="0"/>
              <a:t> e EHI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295401"/>
            <a:ext cx="8839200" cy="4267200"/>
          </a:xfrm>
        </p:spPr>
        <p:txBody>
          <a:bodyPr>
            <a:noAutofit/>
          </a:bodyPr>
          <a:lstStyle/>
          <a:p>
            <a:r>
              <a:rPr lang="pt-BR" sz="2200" dirty="0" smtClean="0"/>
              <a:t>A capacidade do USTF de identificar alterações dos gânglios da base/tálamo é bem menor que RMN porém bem sensível nos casos graves, com prognóstico reservado [</a:t>
            </a:r>
            <a:r>
              <a:rPr lang="pt-BR" sz="2200" dirty="0" err="1" smtClean="0"/>
              <a:t>Rutheford</a:t>
            </a:r>
            <a:r>
              <a:rPr lang="pt-BR" sz="2200" dirty="0" smtClean="0"/>
              <a:t> et al, </a:t>
            </a:r>
            <a:r>
              <a:rPr lang="pt-BR" sz="2200" dirty="0" err="1" smtClean="0"/>
              <a:t>Dev</a:t>
            </a:r>
            <a:r>
              <a:rPr lang="pt-BR" sz="2200" dirty="0" smtClean="0"/>
              <a:t> </a:t>
            </a:r>
            <a:r>
              <a:rPr lang="pt-BR" sz="2200" dirty="0" err="1" smtClean="0"/>
              <a:t>Med</a:t>
            </a:r>
            <a:r>
              <a:rPr lang="pt-BR" sz="2200" dirty="0" smtClean="0"/>
              <a:t> </a:t>
            </a:r>
            <a:r>
              <a:rPr lang="pt-BR" sz="2200" dirty="0" err="1" smtClean="0"/>
              <a:t>Child</a:t>
            </a:r>
            <a:r>
              <a:rPr lang="pt-BR" sz="2200" dirty="0" smtClean="0"/>
              <a:t> </a:t>
            </a:r>
            <a:r>
              <a:rPr lang="pt-BR" sz="2200" dirty="0" err="1" smtClean="0"/>
              <a:t>Neurol</a:t>
            </a:r>
            <a:r>
              <a:rPr lang="pt-BR" sz="2200" dirty="0" smtClean="0"/>
              <a:t>, 1994]</a:t>
            </a:r>
          </a:p>
          <a:p>
            <a:endParaRPr lang="pt-BR" sz="2200" dirty="0" smtClean="0"/>
          </a:p>
          <a:p>
            <a:r>
              <a:rPr lang="pt-BR" sz="2200" dirty="0" smtClean="0"/>
              <a:t>Índice resistência muito baixo (hiperperfusão acentuada) - associado com desfecho ruim [</a:t>
            </a:r>
            <a:r>
              <a:rPr lang="pt-BR" sz="2200" dirty="0" err="1" smtClean="0"/>
              <a:t>Archner</a:t>
            </a:r>
            <a:r>
              <a:rPr lang="pt-BR" sz="2200" dirty="0" smtClean="0"/>
              <a:t> et al, Lancet, 1986]</a:t>
            </a:r>
          </a:p>
          <a:p>
            <a:endParaRPr lang="pt-BR" sz="2200" dirty="0" smtClean="0"/>
          </a:p>
          <a:p>
            <a:r>
              <a:rPr lang="pt-BR" sz="2200" dirty="0" smtClean="0"/>
              <a:t>USTF logo após o nascimento: alterações cerebrais congênitas, lesão cerebral fetal, outras causas de EN como: hipoplasia do corpo </a:t>
            </a:r>
            <a:r>
              <a:rPr lang="pt-BR" sz="2200" dirty="0" err="1" smtClean="0"/>
              <a:t>callosum</a:t>
            </a:r>
            <a:r>
              <a:rPr lang="pt-BR" sz="2200" dirty="0" smtClean="0"/>
              <a:t>, cistos </a:t>
            </a:r>
            <a:r>
              <a:rPr lang="pt-BR" sz="2200" dirty="0" err="1" smtClean="0"/>
              <a:t>germinolíticos</a:t>
            </a:r>
            <a:r>
              <a:rPr lang="pt-BR" sz="2200" dirty="0" smtClean="0"/>
              <a:t>, ecogenicidade grave da substância branca, hemorragia do tálamo, hemorragia intraventricular (trombose do seio venoso?), infartos isquêmicos na região de ACM </a:t>
            </a:r>
          </a:p>
          <a:p>
            <a:endParaRPr lang="pt-BR" sz="2200" dirty="0"/>
          </a:p>
        </p:txBody>
      </p:sp>
      <p:sp>
        <p:nvSpPr>
          <p:cNvPr id="4" name="TextBox 3"/>
          <p:cNvSpPr txBox="1"/>
          <p:nvPr/>
        </p:nvSpPr>
        <p:spPr>
          <a:xfrm>
            <a:off x="4648200" y="6400800"/>
            <a:ext cx="442768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 smtClean="0"/>
              <a:t>Groenendall</a:t>
            </a:r>
            <a:r>
              <a:rPr lang="en-US" sz="1600" dirty="0" smtClean="0"/>
              <a:t> and de </a:t>
            </a:r>
            <a:r>
              <a:rPr lang="en-US" sz="1600" dirty="0" err="1" smtClean="0"/>
              <a:t>Vries</a:t>
            </a:r>
            <a:r>
              <a:rPr lang="en-US" sz="1600" dirty="0" smtClean="0"/>
              <a:t>. Pediatric Research, 2017</a:t>
            </a:r>
            <a:endParaRPr lang="en-US" sz="1600" dirty="0"/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228601" y="6248400"/>
            <a:ext cx="2286000" cy="444971"/>
            <a:chOff x="395536" y="5949280"/>
            <a:chExt cx="3960440" cy="685800"/>
          </a:xfrm>
        </p:grpSpPr>
        <p:pic>
          <p:nvPicPr>
            <p:cNvPr id="6" name="Picture 5" descr="Logo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6" descr="logo McGill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548706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 err="1" smtClean="0"/>
              <a:t>Ultrasom</a:t>
            </a:r>
            <a:r>
              <a:rPr lang="en-US" dirty="0" smtClean="0"/>
              <a:t> </a:t>
            </a:r>
            <a:r>
              <a:rPr lang="en-US" dirty="0" err="1" smtClean="0"/>
              <a:t>transfontanela</a:t>
            </a:r>
            <a:r>
              <a:rPr lang="en-US" dirty="0" smtClean="0"/>
              <a:t> e EHI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295400"/>
            <a:ext cx="8534400" cy="4830763"/>
          </a:xfrm>
        </p:spPr>
        <p:txBody>
          <a:bodyPr>
            <a:noAutofit/>
          </a:bodyPr>
          <a:lstStyle/>
          <a:p>
            <a:r>
              <a:rPr lang="pt-BR" sz="2800" dirty="0" smtClean="0"/>
              <a:t>Deve ser usado com objetivo de rastreamento durante os primeiros 5 dias de vida</a:t>
            </a:r>
          </a:p>
          <a:p>
            <a:endParaRPr lang="pt-BR" sz="2800" dirty="0" smtClean="0"/>
          </a:p>
          <a:p>
            <a:r>
              <a:rPr lang="pt-BR" sz="2800" dirty="0" smtClean="0"/>
              <a:t>Uma combinação de USTF feito logo a admissão e RMN na primeira semana de vida permite distinguir lesão perinatal de pré-natal</a:t>
            </a:r>
          </a:p>
          <a:p>
            <a:endParaRPr lang="pt-BR" sz="2800" dirty="0" smtClean="0"/>
          </a:p>
          <a:p>
            <a:r>
              <a:rPr lang="pt-BR" sz="2800" dirty="0" smtClean="0"/>
              <a:t>Aumento da ecogenicidade da substância branca no primeiro dia de vida sugere encefalopatia de início na vida uterina</a:t>
            </a:r>
            <a:endParaRPr lang="pt-BR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4648200" y="6400800"/>
            <a:ext cx="442768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 smtClean="0"/>
              <a:t>Groenendall</a:t>
            </a:r>
            <a:r>
              <a:rPr lang="en-US" sz="1600" dirty="0" smtClean="0"/>
              <a:t> and de </a:t>
            </a:r>
            <a:r>
              <a:rPr lang="en-US" sz="1600" dirty="0" err="1" smtClean="0"/>
              <a:t>Vries</a:t>
            </a:r>
            <a:r>
              <a:rPr lang="en-US" sz="1600" dirty="0" smtClean="0"/>
              <a:t>. Pediatric Research, 2017</a:t>
            </a:r>
            <a:endParaRPr lang="en-US" sz="1600" dirty="0"/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228601" y="6248400"/>
            <a:ext cx="2286000" cy="444971"/>
            <a:chOff x="395536" y="5949280"/>
            <a:chExt cx="3960440" cy="685800"/>
          </a:xfrm>
        </p:grpSpPr>
        <p:pic>
          <p:nvPicPr>
            <p:cNvPr id="6" name="Picture 5" descr="Logo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6" descr="logo McGill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11938171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 idx="4294967295"/>
          </p:nvPr>
        </p:nvSpPr>
        <p:spPr>
          <a:xfrm>
            <a:off x="228600" y="203373"/>
            <a:ext cx="7854752" cy="1139825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Ctr="0">
            <a:normAutofit fontScale="90000"/>
          </a:bodyPr>
          <a:lstStyle/>
          <a:p>
            <a:pPr eaLnBrk="1" hangingPunct="1">
              <a:defRPr/>
            </a:pPr>
            <a:r>
              <a:rPr lang="pt-BR" sz="4000" dirty="0" smtClean="0"/>
              <a:t>Problemas na implementação: dos ECT para a beira do leito</a:t>
            </a:r>
            <a:endParaRPr lang="en-CA" sz="4000" dirty="0" smtClean="0"/>
          </a:p>
        </p:txBody>
      </p:sp>
      <p:sp>
        <p:nvSpPr>
          <p:cNvPr id="37891" name="Content Placeholder 2"/>
          <p:cNvSpPr>
            <a:spLocks noGrp="1"/>
          </p:cNvSpPr>
          <p:nvPr>
            <p:ph idx="4294967295"/>
          </p:nvPr>
        </p:nvSpPr>
        <p:spPr>
          <a:xfrm>
            <a:off x="683568" y="1844675"/>
            <a:ext cx="7546032" cy="4281488"/>
          </a:xfrm>
        </p:spPr>
        <p:txBody>
          <a:bodyPr/>
          <a:lstStyle/>
          <a:p>
            <a:pPr marL="514350" indent="-514350" eaLnBrk="1" hangingPunct="1">
              <a:buFont typeface="+mj-lt"/>
              <a:buAutoNum type="alphaUcPeriod"/>
              <a:defRPr/>
            </a:pPr>
            <a:r>
              <a:rPr lang="pt-BR" dirty="0" smtClean="0"/>
              <a:t>Temperaturas elevadas e EHI</a:t>
            </a:r>
          </a:p>
          <a:p>
            <a:pPr marL="514350" indent="-514350">
              <a:buFont typeface="+mj-lt"/>
              <a:buAutoNum type="alphaUcPeriod"/>
              <a:defRPr/>
            </a:pPr>
            <a:r>
              <a:rPr lang="pt-BR" dirty="0" smtClean="0"/>
              <a:t>Cuidados durante o resfriamento</a:t>
            </a:r>
          </a:p>
          <a:p>
            <a:pPr marL="514350" indent="-514350">
              <a:buFont typeface="+mj-lt"/>
              <a:buAutoNum type="alphaUcPeriod"/>
              <a:defRPr/>
            </a:pPr>
            <a:r>
              <a:rPr lang="pt-BR" u="sng" dirty="0" smtClean="0"/>
              <a:t>Hipotermia </a:t>
            </a:r>
            <a:r>
              <a:rPr lang="pt-BR" u="sng" dirty="0"/>
              <a:t>durante transporte</a:t>
            </a:r>
          </a:p>
          <a:p>
            <a:pPr eaLnBrk="1" hangingPunct="1">
              <a:defRPr/>
            </a:pPr>
            <a:endParaRPr lang="pt-BR" dirty="0" smtClean="0"/>
          </a:p>
          <a:p>
            <a:pPr eaLnBrk="1" hangingPunct="1">
              <a:defRPr/>
            </a:pPr>
            <a:endParaRPr lang="en-CA" dirty="0" smtClean="0">
              <a:solidFill>
                <a:schemeClr val="tx2"/>
              </a:solidFill>
            </a:endParaRPr>
          </a:p>
        </p:txBody>
      </p:sp>
      <p:pic>
        <p:nvPicPr>
          <p:cNvPr id="5" name="Picture 7" descr="IR_005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57800" y="3810000"/>
            <a:ext cx="3581400" cy="2941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8"/>
          <p:cNvGrpSpPr>
            <a:grpSpLocks/>
          </p:cNvGrpSpPr>
          <p:nvPr/>
        </p:nvGrpSpPr>
        <p:grpSpPr bwMode="auto">
          <a:xfrm>
            <a:off x="228600" y="6118696"/>
            <a:ext cx="2808287" cy="574675"/>
            <a:chOff x="395536" y="5949280"/>
            <a:chExt cx="3960440" cy="685800"/>
          </a:xfrm>
        </p:grpSpPr>
        <p:pic>
          <p:nvPicPr>
            <p:cNvPr id="9" name="Picture 5" descr="Logo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6" descr="logo McGill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3629761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458200" cy="4114799"/>
          </a:xfrm>
        </p:spPr>
        <p:txBody>
          <a:bodyPr>
            <a:normAutofit/>
          </a:bodyPr>
          <a:lstStyle/>
          <a:p>
            <a:r>
              <a:rPr lang="en-US" dirty="0" err="1" smtClean="0"/>
              <a:t>Melhor</a:t>
            </a:r>
            <a:r>
              <a:rPr lang="en-US" dirty="0" smtClean="0"/>
              <a:t> </a:t>
            </a:r>
            <a:r>
              <a:rPr lang="en-US" dirty="0" err="1" smtClean="0"/>
              <a:t>controle</a:t>
            </a:r>
            <a:r>
              <a:rPr lang="en-US" dirty="0" smtClean="0"/>
              <a:t> da </a:t>
            </a:r>
            <a:r>
              <a:rPr lang="en-US" dirty="0" err="1" smtClean="0"/>
              <a:t>temperatura</a:t>
            </a:r>
            <a:r>
              <a:rPr lang="en-US" dirty="0" smtClean="0"/>
              <a:t> </a:t>
            </a:r>
            <a:r>
              <a:rPr lang="en-US" dirty="0" err="1" smtClean="0"/>
              <a:t>pode</a:t>
            </a:r>
            <a:r>
              <a:rPr lang="en-US" dirty="0" smtClean="0"/>
              <a:t> </a:t>
            </a:r>
            <a:r>
              <a:rPr lang="en-US" dirty="0" err="1" smtClean="0"/>
              <a:t>ser</a:t>
            </a:r>
            <a:r>
              <a:rPr lang="en-US" dirty="0" smtClean="0"/>
              <a:t> </a:t>
            </a:r>
            <a:r>
              <a:rPr lang="en-US" dirty="0" err="1" smtClean="0"/>
              <a:t>obtido</a:t>
            </a:r>
            <a:r>
              <a:rPr lang="en-US" dirty="0" smtClean="0"/>
              <a:t> com </a:t>
            </a:r>
            <a:r>
              <a:rPr lang="en-US" dirty="0" err="1" smtClean="0"/>
              <a:t>uso</a:t>
            </a:r>
            <a:r>
              <a:rPr lang="en-US" dirty="0" smtClean="0"/>
              <a:t> de </a:t>
            </a:r>
            <a:r>
              <a:rPr lang="en-US" dirty="0" err="1" smtClean="0"/>
              <a:t>sistemas</a:t>
            </a:r>
            <a:r>
              <a:rPr lang="en-US" dirty="0" smtClean="0"/>
              <a:t> servo-</a:t>
            </a:r>
            <a:r>
              <a:rPr lang="en-US" dirty="0" err="1" smtClean="0"/>
              <a:t>controlados</a:t>
            </a:r>
            <a:endParaRPr lang="en-US" baseline="30000" dirty="0"/>
          </a:p>
        </p:txBody>
      </p:sp>
      <p:sp>
        <p:nvSpPr>
          <p:cNvPr id="4" name="TextBox 3"/>
          <p:cNvSpPr txBox="1"/>
          <p:nvPr/>
        </p:nvSpPr>
        <p:spPr>
          <a:xfrm>
            <a:off x="5486400" y="5875221"/>
            <a:ext cx="357738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1. Hobson A, Air </a:t>
            </a:r>
            <a:r>
              <a:rPr lang="en-US" sz="1400" dirty="0"/>
              <a:t>Med J </a:t>
            </a:r>
            <a:r>
              <a:rPr lang="en-US" sz="1400" dirty="0" smtClean="0"/>
              <a:t>2011</a:t>
            </a:r>
            <a:endParaRPr lang="en-US" sz="1400" dirty="0"/>
          </a:p>
          <a:p>
            <a:r>
              <a:rPr lang="en-US" sz="1400" dirty="0" smtClean="0"/>
              <a:t>2. Johnston </a:t>
            </a:r>
            <a:r>
              <a:rPr lang="en-US" sz="1400" dirty="0"/>
              <a:t>ED, </a:t>
            </a:r>
            <a:r>
              <a:rPr lang="en-US" sz="1400" dirty="0" smtClean="0"/>
              <a:t>ADC Fetal </a:t>
            </a:r>
            <a:r>
              <a:rPr lang="en-US" sz="1400" dirty="0"/>
              <a:t>Neonatal </a:t>
            </a:r>
            <a:r>
              <a:rPr lang="en-US" sz="1400" dirty="0" smtClean="0"/>
              <a:t>Ed 2012 </a:t>
            </a:r>
          </a:p>
          <a:p>
            <a:r>
              <a:rPr lang="en-US" sz="1400" dirty="0" smtClean="0"/>
              <a:t>3. O’Reilly </a:t>
            </a:r>
            <a:r>
              <a:rPr lang="en-US" sz="1400" dirty="0"/>
              <a:t>KM</a:t>
            </a:r>
            <a:r>
              <a:rPr lang="en-US" sz="1400" dirty="0" smtClean="0"/>
              <a:t>, </a:t>
            </a:r>
            <a:r>
              <a:rPr lang="en-US" sz="1400" dirty="0" err="1"/>
              <a:t>Acta</a:t>
            </a:r>
            <a:r>
              <a:rPr lang="en-US" sz="1400" dirty="0"/>
              <a:t> </a:t>
            </a:r>
            <a:r>
              <a:rPr lang="en-US" sz="1400" dirty="0" err="1" smtClean="0"/>
              <a:t>Paediatr</a:t>
            </a:r>
            <a:r>
              <a:rPr lang="en-US" sz="1400" dirty="0"/>
              <a:t> </a:t>
            </a:r>
            <a:r>
              <a:rPr lang="en-US" sz="1400" dirty="0" smtClean="0"/>
              <a:t>2011</a:t>
            </a:r>
            <a:endParaRPr lang="en-US" sz="1400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 smtClean="0"/>
              <a:t>HT </a:t>
            </a:r>
            <a:r>
              <a:rPr lang="en-US" dirty="0" err="1" smtClean="0"/>
              <a:t>durante</a:t>
            </a:r>
            <a:r>
              <a:rPr lang="en-US" dirty="0" smtClean="0"/>
              <a:t> </a:t>
            </a:r>
            <a:r>
              <a:rPr lang="en-US" dirty="0" err="1" smtClean="0"/>
              <a:t>transporte</a:t>
            </a:r>
            <a:endParaRPr lang="en-US" dirty="0"/>
          </a:p>
        </p:txBody>
      </p:sp>
      <p:grpSp>
        <p:nvGrpSpPr>
          <p:cNvPr id="6" name="Group 8"/>
          <p:cNvGrpSpPr>
            <a:grpSpLocks/>
          </p:cNvGrpSpPr>
          <p:nvPr/>
        </p:nvGrpSpPr>
        <p:grpSpPr bwMode="auto">
          <a:xfrm>
            <a:off x="228600" y="6118696"/>
            <a:ext cx="2808287" cy="574675"/>
            <a:chOff x="395536" y="5949280"/>
            <a:chExt cx="3960440" cy="685800"/>
          </a:xfrm>
        </p:grpSpPr>
        <p:pic>
          <p:nvPicPr>
            <p:cNvPr id="7" name="Picture 5" descr="Logo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6" descr="logo McGill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40832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324600" y="6400800"/>
            <a:ext cx="27042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J </a:t>
            </a:r>
            <a:r>
              <a:rPr lang="en-US" dirty="0" err="1"/>
              <a:t>Pediatr</a:t>
            </a:r>
            <a:r>
              <a:rPr lang="en-US" dirty="0"/>
              <a:t> </a:t>
            </a:r>
            <a:r>
              <a:rPr lang="en-US" dirty="0" smtClean="0"/>
              <a:t>2015;166:856-61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14967"/>
            <a:ext cx="6858000" cy="215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457200" y="2514600"/>
            <a:ext cx="8534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u="sng" dirty="0" smtClean="0"/>
              <a:t>Objective</a:t>
            </a:r>
            <a:r>
              <a:rPr lang="en-US" dirty="0" smtClean="0"/>
              <a:t>: </a:t>
            </a:r>
            <a:r>
              <a:rPr lang="en-US" dirty="0"/>
              <a:t>To determine if temperature regulation is improved during </a:t>
            </a:r>
            <a:r>
              <a:rPr lang="en-US" dirty="0" smtClean="0"/>
              <a:t>neonatal transport </a:t>
            </a:r>
            <a:r>
              <a:rPr lang="en-US" dirty="0"/>
              <a:t>using a </a:t>
            </a:r>
            <a:r>
              <a:rPr lang="en-US" dirty="0" smtClean="0"/>
              <a:t>servo-regulated cooling </a:t>
            </a:r>
            <a:r>
              <a:rPr lang="en-US" dirty="0"/>
              <a:t>device when compared with standard practice.</a:t>
            </a:r>
          </a:p>
        </p:txBody>
      </p:sp>
      <p:sp>
        <p:nvSpPr>
          <p:cNvPr id="6" name="Rectangle 5"/>
          <p:cNvSpPr/>
          <p:nvPr/>
        </p:nvSpPr>
        <p:spPr>
          <a:xfrm>
            <a:off x="457200" y="3239869"/>
            <a:ext cx="8153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u="sng" dirty="0" smtClean="0"/>
              <a:t>Intervention</a:t>
            </a:r>
            <a:r>
              <a:rPr lang="en-US" dirty="0" smtClean="0"/>
              <a:t>: Cooling </a:t>
            </a:r>
            <a:r>
              <a:rPr lang="en-US" dirty="0"/>
              <a:t>according to usual </a:t>
            </a:r>
            <a:r>
              <a:rPr lang="en-US" dirty="0" smtClean="0"/>
              <a:t>center practices </a:t>
            </a:r>
            <a:r>
              <a:rPr lang="en-US" i="1" dirty="0"/>
              <a:t>vs</a:t>
            </a:r>
            <a:r>
              <a:rPr lang="en-US" dirty="0"/>
              <a:t> device servo-regulated cooling.</a:t>
            </a:r>
          </a:p>
        </p:txBody>
      </p:sp>
      <p:sp>
        <p:nvSpPr>
          <p:cNvPr id="7" name="Rectangle 6"/>
          <p:cNvSpPr/>
          <p:nvPr/>
        </p:nvSpPr>
        <p:spPr>
          <a:xfrm>
            <a:off x="457200" y="3904981"/>
            <a:ext cx="8534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u="sng" dirty="0" smtClean="0"/>
              <a:t>Primary outcome</a:t>
            </a:r>
            <a:r>
              <a:rPr lang="en-US" dirty="0" smtClean="0"/>
              <a:t>: % </a:t>
            </a:r>
            <a:r>
              <a:rPr lang="en-US" dirty="0"/>
              <a:t>of temperatures in </a:t>
            </a:r>
            <a:r>
              <a:rPr lang="en-US" dirty="0" smtClean="0"/>
              <a:t>target range </a:t>
            </a:r>
            <a:r>
              <a:rPr lang="en-US" dirty="0"/>
              <a:t>(33-34C) during transport. </a:t>
            </a:r>
            <a:endParaRPr lang="en-US" dirty="0" smtClean="0"/>
          </a:p>
          <a:p>
            <a:endParaRPr lang="en-US" u="sng" dirty="0"/>
          </a:p>
          <a:p>
            <a:r>
              <a:rPr lang="en-US" u="sng" dirty="0" smtClean="0"/>
              <a:t>Secondary outcomes</a:t>
            </a:r>
            <a:r>
              <a:rPr lang="en-US" dirty="0" smtClean="0"/>
              <a:t>: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dirty="0" smtClean="0"/>
              <a:t>% </a:t>
            </a:r>
            <a:r>
              <a:rPr lang="en-US" dirty="0"/>
              <a:t>of newborns reaching target </a:t>
            </a:r>
            <a:r>
              <a:rPr lang="en-US" dirty="0" smtClean="0"/>
              <a:t>temperature any </a:t>
            </a:r>
            <a:r>
              <a:rPr lang="en-US" dirty="0"/>
              <a:t>time during transport, </a:t>
            </a:r>
            <a:endParaRPr lang="en-US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dirty="0" smtClean="0"/>
              <a:t>time </a:t>
            </a:r>
            <a:r>
              <a:rPr lang="en-US" dirty="0"/>
              <a:t>to target temperature, </a:t>
            </a:r>
            <a:endParaRPr lang="en-US" dirty="0" smtClean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dirty="0" smtClean="0"/>
              <a:t>% of </a:t>
            </a:r>
            <a:r>
              <a:rPr lang="en-US" dirty="0"/>
              <a:t>newborns in target range 1 hour </a:t>
            </a:r>
            <a:r>
              <a:rPr lang="en-US" dirty="0" smtClean="0"/>
              <a:t>after cooling </a:t>
            </a:r>
            <a:r>
              <a:rPr lang="en-US" dirty="0"/>
              <a:t>initiation.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362200"/>
            <a:ext cx="5638800" cy="4325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6096000" y="2362200"/>
            <a:ext cx="2971800" cy="3352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38036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324600" y="6400800"/>
            <a:ext cx="27042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J </a:t>
            </a:r>
            <a:r>
              <a:rPr lang="en-US" dirty="0" err="1"/>
              <a:t>Pediatr</a:t>
            </a:r>
            <a:r>
              <a:rPr lang="en-US" dirty="0"/>
              <a:t> </a:t>
            </a:r>
            <a:r>
              <a:rPr lang="en-US" dirty="0" smtClean="0"/>
              <a:t>2015;166:856-61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14968"/>
            <a:ext cx="6096000" cy="1916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52400" y="2058650"/>
            <a:ext cx="87630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200" u="sng" dirty="0" smtClean="0"/>
              <a:t>Resultados</a:t>
            </a:r>
            <a:r>
              <a:rPr lang="pt-BR" sz="2200" dirty="0" smtClean="0"/>
              <a:t>: 100 RNs – 49 controle e 51 intervenção</a:t>
            </a:r>
          </a:p>
          <a:p>
            <a:endParaRPr lang="pt-BR" sz="2200" dirty="0" smtClean="0"/>
          </a:p>
          <a:p>
            <a:r>
              <a:rPr lang="pt-BR" sz="2200" u="sng" dirty="0" smtClean="0"/>
              <a:t>Desfecho primário</a:t>
            </a:r>
            <a:r>
              <a:rPr lang="pt-BR" sz="2200" dirty="0" smtClean="0"/>
              <a:t>: intervenção </a:t>
            </a:r>
            <a:r>
              <a:rPr lang="pt-BR" sz="2200" dirty="0" smtClean="0">
                <a:sym typeface="Wingdings"/>
              </a:rPr>
              <a:t> maior % do tempo na temperatura alvo </a:t>
            </a:r>
            <a:r>
              <a:rPr lang="pt-BR" sz="2200" dirty="0" smtClean="0"/>
              <a:t>(mediana 73% [IQR 17-88] </a:t>
            </a:r>
            <a:r>
              <a:rPr lang="pt-BR" sz="2200" dirty="0" err="1" smtClean="0"/>
              <a:t>vs</a:t>
            </a:r>
            <a:r>
              <a:rPr lang="pt-BR" sz="2200" dirty="0" smtClean="0"/>
              <a:t> 0% [IQR 0-52], </a:t>
            </a:r>
            <a:r>
              <a:rPr lang="pt-BR" sz="2200" dirty="0" err="1" smtClean="0"/>
              <a:t>P</a:t>
            </a:r>
            <a:r>
              <a:rPr lang="pt-BR" sz="2200" dirty="0" smtClean="0"/>
              <a:t> &lt; .001)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5"/>
          <p:cNvGrpSpPr/>
          <p:nvPr/>
        </p:nvGrpSpPr>
        <p:grpSpPr>
          <a:xfrm>
            <a:off x="228600" y="3581400"/>
            <a:ext cx="8103268" cy="2771775"/>
            <a:chOff x="393032" y="2438400"/>
            <a:chExt cx="8103268" cy="2771775"/>
          </a:xfrm>
        </p:grpSpPr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3032" y="2438400"/>
              <a:ext cx="3895725" cy="2771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0600" y="2520616"/>
              <a:ext cx="3695700" cy="2657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6975950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 idx="4294967295"/>
          </p:nvPr>
        </p:nvSpPr>
        <p:spPr>
          <a:xfrm>
            <a:off x="463624" y="2438400"/>
            <a:ext cx="7924800" cy="1828800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Ctr="0">
            <a:noAutofit/>
          </a:bodyPr>
          <a:lstStyle/>
          <a:p>
            <a:pPr eaLnBrk="1" hangingPunct="1">
              <a:defRPr/>
            </a:pPr>
            <a:r>
              <a:rPr lang="pt-BR" sz="4000" dirty="0" smtClean="0"/>
              <a:t>Hipotermia em Países de renda média ou baixa</a:t>
            </a:r>
            <a:endParaRPr lang="en-CA" sz="4000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oup 8"/>
          <p:cNvGrpSpPr>
            <a:grpSpLocks/>
          </p:cNvGrpSpPr>
          <p:nvPr/>
        </p:nvGrpSpPr>
        <p:grpSpPr bwMode="auto">
          <a:xfrm>
            <a:off x="228601" y="6248400"/>
            <a:ext cx="2286000" cy="444971"/>
            <a:chOff x="395536" y="5949280"/>
            <a:chExt cx="3960440" cy="685800"/>
          </a:xfrm>
        </p:grpSpPr>
        <p:pic>
          <p:nvPicPr>
            <p:cNvPr id="8" name="Picture 5" descr="Logo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6" descr="logo McGill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22847628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/>
          <p:cNvPicPr>
            <a:picLocks noGrp="1" noChangeAspect="1" noChangeArrowheads="1"/>
          </p:cNvPicPr>
          <p:nvPr>
            <p:ph type="title"/>
          </p:nvPr>
        </p:nvPicPr>
        <p:blipFill>
          <a:blip r:embed="rId2"/>
          <a:stretch>
            <a:fillRect/>
          </a:stretch>
        </p:blipFill>
        <p:spPr>
          <a:xfrm>
            <a:off x="242300" y="274638"/>
            <a:ext cx="6640746" cy="1642194"/>
          </a:xfrm>
        </p:spPr>
      </p:pic>
      <p:pic>
        <p:nvPicPr>
          <p:cNvPr id="7578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2133600"/>
            <a:ext cx="4608513" cy="316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5782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7838" y="2133600"/>
            <a:ext cx="8126412" cy="335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5783" name="Text Box 7"/>
          <p:cNvSpPr txBox="1">
            <a:spLocks noChangeArrowheads="1"/>
          </p:cNvSpPr>
          <p:nvPr/>
        </p:nvSpPr>
        <p:spPr bwMode="auto">
          <a:xfrm>
            <a:off x="5273146" y="5260973"/>
            <a:ext cx="337689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2000" dirty="0"/>
              <a:t>Turquia, China, Uganda e India</a:t>
            </a:r>
            <a:endParaRPr lang="en-US" sz="2000" dirty="0"/>
          </a:p>
        </p:txBody>
      </p:sp>
      <p:grpSp>
        <p:nvGrpSpPr>
          <p:cNvPr id="6" name="Group 8"/>
          <p:cNvGrpSpPr>
            <a:grpSpLocks/>
          </p:cNvGrpSpPr>
          <p:nvPr/>
        </p:nvGrpSpPr>
        <p:grpSpPr bwMode="auto">
          <a:xfrm>
            <a:off x="228600" y="6118696"/>
            <a:ext cx="2808287" cy="574675"/>
            <a:chOff x="395536" y="5949280"/>
            <a:chExt cx="3960440" cy="685800"/>
          </a:xfrm>
        </p:grpSpPr>
        <p:pic>
          <p:nvPicPr>
            <p:cNvPr id="7" name="Picture 5" descr="Logo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6" descr="logo McGill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539750" y="5068888"/>
            <a:ext cx="3348037" cy="4635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5421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5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5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5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3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8" name="Picture 4"/>
          <p:cNvPicPr>
            <a:picLocks noGrp="1" noChangeAspect="1" noChangeArrowheads="1"/>
          </p:cNvPicPr>
          <p:nvPr>
            <p:ph type="title"/>
          </p:nvPr>
        </p:nvPicPr>
        <p:blipFill>
          <a:blip r:embed="rId2"/>
          <a:stretch>
            <a:fillRect/>
          </a:stretch>
        </p:blipFill>
        <p:spPr>
          <a:xfrm>
            <a:off x="395536" y="188640"/>
            <a:ext cx="6406130" cy="1584176"/>
          </a:xfrm>
          <a:noFill/>
          <a:ln/>
        </p:spPr>
      </p:pic>
      <p:sp>
        <p:nvSpPr>
          <p:cNvPr id="77827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1905001"/>
            <a:ext cx="8686800" cy="4681538"/>
          </a:xfrm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2800" dirty="0" smtClean="0">
                <a:effectLst/>
              </a:rPr>
              <a:t>A aparente ausência de efeitos benéficos da hipotermia pode estar relacionada: </a:t>
            </a:r>
          </a:p>
          <a:p>
            <a:pPr marL="914400" lvl="1" indent="-457200">
              <a:lnSpc>
                <a:spcPct val="90000"/>
              </a:lnSpc>
              <a:buFont typeface="+mj-lt"/>
              <a:buAutoNum type="arabicPeriod"/>
            </a:pPr>
            <a:r>
              <a:rPr lang="pt-BR" sz="2400" dirty="0" smtClean="0">
                <a:effectLst/>
              </a:rPr>
              <a:t>Heterogeneidade e baixa qualidade dos estudos incluídos </a:t>
            </a:r>
          </a:p>
          <a:p>
            <a:pPr marL="914400" lvl="1" indent="-457200">
              <a:lnSpc>
                <a:spcPct val="90000"/>
              </a:lnSpc>
              <a:buFont typeface="+mj-lt"/>
              <a:buAutoNum type="arabicPeriod"/>
            </a:pPr>
            <a:r>
              <a:rPr lang="pt-BR" sz="2400" dirty="0" smtClean="0">
                <a:effectLst/>
              </a:rPr>
              <a:t>Baixa qualidade da tecnologia usada para o resfriamento</a:t>
            </a:r>
          </a:p>
          <a:p>
            <a:pPr marL="914400" lvl="1" indent="-457200">
              <a:lnSpc>
                <a:spcPct val="90000"/>
              </a:lnSpc>
              <a:buFont typeface="+mj-lt"/>
              <a:buAutoNum type="arabicPeriod"/>
            </a:pPr>
            <a:r>
              <a:rPr lang="pt-BR" sz="2400" dirty="0" smtClean="0">
                <a:effectLst/>
              </a:rPr>
              <a:t>Falta de cuidados intensivos neonatais adequados</a:t>
            </a:r>
            <a:r>
              <a:rPr lang="pt-BR" sz="2400" dirty="0" smtClean="0"/>
              <a:t>, </a:t>
            </a:r>
            <a:r>
              <a:rPr lang="pt-BR" sz="2400" dirty="0" smtClean="0">
                <a:effectLst/>
              </a:rPr>
              <a:t>sedação e suporte ventilatório, </a:t>
            </a:r>
          </a:p>
          <a:p>
            <a:pPr marL="914400" lvl="1" indent="-457200">
              <a:lnSpc>
                <a:spcPct val="90000"/>
              </a:lnSpc>
              <a:buFont typeface="+mj-lt"/>
              <a:buAutoNum type="arabicPeriod"/>
            </a:pPr>
            <a:r>
              <a:rPr lang="pt-BR" sz="2400" dirty="0" smtClean="0">
                <a:effectLst/>
              </a:rPr>
              <a:t>Uso exagerado de oxigênio </a:t>
            </a:r>
          </a:p>
          <a:p>
            <a:pPr marL="914400" lvl="1" indent="-457200">
              <a:lnSpc>
                <a:spcPct val="90000"/>
              </a:lnSpc>
              <a:buFont typeface="+mj-lt"/>
              <a:buAutoNum type="arabicPeriod"/>
            </a:pPr>
            <a:r>
              <a:rPr lang="pt-BR" sz="2400" dirty="0" smtClean="0">
                <a:effectLst/>
              </a:rPr>
              <a:t>Diferenças intrínsecas da população estudada: altas taxas de infecção perinatal, CIUR, má nutrição materna, </a:t>
            </a:r>
            <a:r>
              <a:rPr lang="pt-BR" sz="2400" dirty="0" err="1" smtClean="0">
                <a:effectLst/>
              </a:rPr>
              <a:t>etc</a:t>
            </a:r>
            <a:r>
              <a:rPr lang="pt-BR" sz="2400" dirty="0" smtClean="0">
                <a:effectLst/>
              </a:rPr>
              <a:t> …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228600" y="6118696"/>
            <a:ext cx="2808287" cy="574675"/>
            <a:chOff x="395536" y="5949280"/>
            <a:chExt cx="3960440" cy="685800"/>
          </a:xfrm>
        </p:grpSpPr>
        <p:pic>
          <p:nvPicPr>
            <p:cNvPr id="6" name="Picture 5" descr="Logo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6" descr="logo McGill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35219314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7643192" cy="1143000"/>
          </a:xfrm>
          <a:noFill/>
          <a:ln/>
        </p:spPr>
        <p:txBody>
          <a:bodyPr>
            <a:normAutofit/>
          </a:bodyPr>
          <a:lstStyle/>
          <a:p>
            <a:r>
              <a:rPr lang="en-US" sz="3200" dirty="0" smtClean="0">
                <a:effectLst/>
              </a:rPr>
              <a:t>HELIX - Hypothermia for Encephalopathy in Low Income countries Trial</a:t>
            </a:r>
          </a:p>
        </p:txBody>
      </p:sp>
      <p:sp>
        <p:nvSpPr>
          <p:cNvPr id="76803" name="Rectangle 3"/>
          <p:cNvSpPr>
            <a:spLocks noGrp="1" noChangeArrowheads="1"/>
          </p:cNvSpPr>
          <p:nvPr>
            <p:ph idx="1"/>
          </p:nvPr>
        </p:nvSpPr>
        <p:spPr>
          <a:noFill/>
          <a:ln/>
        </p:spPr>
        <p:txBody>
          <a:bodyPr/>
          <a:lstStyle/>
          <a:p>
            <a:r>
              <a:rPr lang="en-US" dirty="0" smtClean="0">
                <a:effectLst/>
              </a:rPr>
              <a:t>India </a:t>
            </a:r>
          </a:p>
          <a:p>
            <a:pPr lvl="1"/>
            <a:r>
              <a:rPr lang="en-US" dirty="0" smtClean="0">
                <a:effectLst/>
              </a:rPr>
              <a:t>NCT01760629 - http://wwwclinicaltrialsgov/</a:t>
            </a:r>
          </a:p>
          <a:p>
            <a:endParaRPr lang="en-US" dirty="0" smtClean="0">
              <a:effectLst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228600" y="6118696"/>
            <a:ext cx="2808287" cy="574675"/>
            <a:chOff x="395536" y="5949280"/>
            <a:chExt cx="3960440" cy="685800"/>
          </a:xfrm>
        </p:grpSpPr>
        <p:pic>
          <p:nvPicPr>
            <p:cNvPr id="6" name="Picture 5" descr="Logo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6" descr="logo McGill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30301645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152401"/>
            <a:ext cx="6096000" cy="2479120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457200" y="3505200"/>
            <a:ext cx="8153400" cy="2620963"/>
          </a:xfrm>
        </p:spPr>
        <p:txBody>
          <a:bodyPr>
            <a:normAutofit fontScale="85000" lnSpcReduction="10000"/>
          </a:bodyPr>
          <a:lstStyle/>
          <a:p>
            <a:r>
              <a:rPr lang="en-US" dirty="0" err="1" smtClean="0"/>
              <a:t>Enquete</a:t>
            </a:r>
            <a:r>
              <a:rPr lang="en-US" dirty="0" smtClean="0"/>
              <a:t> </a:t>
            </a:r>
            <a:r>
              <a:rPr lang="en-US" dirty="0" err="1" smtClean="0"/>
              <a:t>sobre</a:t>
            </a:r>
            <a:r>
              <a:rPr lang="en-US" dirty="0" smtClean="0"/>
              <a:t> </a:t>
            </a:r>
            <a:r>
              <a:rPr lang="en-US" dirty="0" err="1" smtClean="0"/>
              <a:t>práticas</a:t>
            </a:r>
            <a:r>
              <a:rPr lang="en-US" dirty="0" smtClean="0"/>
              <a:t> </a:t>
            </a:r>
            <a:r>
              <a:rPr lang="en-US" dirty="0" err="1" smtClean="0"/>
              <a:t>relacionadas</a:t>
            </a:r>
            <a:r>
              <a:rPr lang="en-US" dirty="0" smtClean="0"/>
              <a:t> a HT no </a:t>
            </a:r>
            <a:r>
              <a:rPr lang="en-US" dirty="0" err="1" smtClean="0"/>
              <a:t>Brasil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15 </a:t>
            </a:r>
            <a:r>
              <a:rPr lang="en-US" dirty="0" err="1" smtClean="0"/>
              <a:t>perguntas</a:t>
            </a:r>
            <a:r>
              <a:rPr lang="en-US" dirty="0" smtClean="0"/>
              <a:t> simples</a:t>
            </a:r>
          </a:p>
          <a:p>
            <a:endParaRPr lang="en-US" dirty="0" smtClean="0"/>
          </a:p>
          <a:p>
            <a:r>
              <a:rPr lang="en-US" dirty="0" smtClean="0"/>
              <a:t>1092 </a:t>
            </a:r>
            <a:r>
              <a:rPr lang="en-US" dirty="0" err="1" smtClean="0"/>
              <a:t>pessoas</a:t>
            </a:r>
            <a:r>
              <a:rPr lang="en-US" dirty="0" smtClean="0"/>
              <a:t> </a:t>
            </a:r>
            <a:r>
              <a:rPr lang="en-US" dirty="0" err="1" smtClean="0"/>
              <a:t>responderam</a:t>
            </a:r>
            <a:r>
              <a:rPr lang="en-US" dirty="0" smtClean="0"/>
              <a:t> a </a:t>
            </a:r>
            <a:r>
              <a:rPr lang="en-US" dirty="0" err="1" smtClean="0"/>
              <a:t>enquete</a:t>
            </a:r>
            <a:endParaRPr lang="en-US" dirty="0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000" y="304800"/>
            <a:ext cx="7482660" cy="267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1343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152401"/>
            <a:ext cx="4267200" cy="173538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6200" y="2057400"/>
            <a:ext cx="8839200" cy="4154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 smtClean="0"/>
              <a:t>Resultados</a:t>
            </a:r>
            <a:endParaRPr lang="en-US" sz="2200" dirty="0" smtClean="0"/>
          </a:p>
          <a:p>
            <a:endParaRPr lang="en-US" sz="2200" dirty="0"/>
          </a:p>
          <a:p>
            <a:pPr marL="285750" indent="-285750">
              <a:buFont typeface="Arial"/>
              <a:buChar char="•"/>
            </a:pPr>
            <a:r>
              <a:rPr lang="en-US" sz="2200" dirty="0" smtClean="0"/>
              <a:t>681 </a:t>
            </a:r>
            <a:r>
              <a:rPr lang="en-US" sz="2200" dirty="0"/>
              <a:t>(62%) </a:t>
            </a:r>
            <a:r>
              <a:rPr lang="en-US" sz="2200" dirty="0" err="1" smtClean="0"/>
              <a:t>disse</a:t>
            </a:r>
            <a:r>
              <a:rPr lang="en-US" sz="2200" dirty="0" smtClean="0"/>
              <a:t> </a:t>
            </a:r>
            <a:r>
              <a:rPr lang="en-US" sz="2200" dirty="0" err="1" smtClean="0"/>
              <a:t>usar</a:t>
            </a:r>
            <a:r>
              <a:rPr lang="en-US" sz="2200" dirty="0" smtClean="0"/>
              <a:t> HT </a:t>
            </a:r>
            <a:r>
              <a:rPr lang="en-US" sz="2200" dirty="0" err="1" smtClean="0"/>
              <a:t>nos</a:t>
            </a:r>
            <a:r>
              <a:rPr lang="en-US" sz="2200" dirty="0" smtClean="0"/>
              <a:t> </a:t>
            </a:r>
            <a:r>
              <a:rPr lang="en-US" sz="2200" dirty="0" err="1" smtClean="0"/>
              <a:t>seus</a:t>
            </a:r>
            <a:r>
              <a:rPr lang="en-US" sz="2200" dirty="0" smtClean="0"/>
              <a:t> </a:t>
            </a:r>
            <a:r>
              <a:rPr lang="en-US" sz="2200" dirty="0" err="1" smtClean="0"/>
              <a:t>serviços</a:t>
            </a:r>
            <a:endParaRPr lang="en-US" sz="2200" dirty="0"/>
          </a:p>
          <a:p>
            <a:endParaRPr lang="en-US" sz="2200" dirty="0" smtClean="0"/>
          </a:p>
          <a:p>
            <a:r>
              <a:rPr lang="en-US" sz="2200" dirty="0" err="1" smtClean="0"/>
              <a:t>Destes</a:t>
            </a:r>
            <a:r>
              <a:rPr lang="en-US" sz="2200" dirty="0" smtClean="0"/>
              <a:t>, </a:t>
            </a:r>
            <a:r>
              <a:rPr lang="en-US" sz="2200" dirty="0"/>
              <a:t>624 (92%) </a:t>
            </a:r>
            <a:r>
              <a:rPr lang="en-US" sz="2200" dirty="0" err="1" smtClean="0"/>
              <a:t>deram</a:t>
            </a:r>
            <a:r>
              <a:rPr lang="en-US" sz="2200" dirty="0" smtClean="0"/>
              <a:t> </a:t>
            </a:r>
            <a:r>
              <a:rPr lang="en-US" sz="2200" dirty="0" err="1" smtClean="0"/>
              <a:t>detalhes</a:t>
            </a:r>
            <a:r>
              <a:rPr lang="en-US" sz="2200" dirty="0" smtClean="0"/>
              <a:t> da </a:t>
            </a:r>
            <a:r>
              <a:rPr lang="en-US" sz="2200" dirty="0" err="1" smtClean="0"/>
              <a:t>prática</a:t>
            </a:r>
            <a:r>
              <a:rPr lang="en-US" sz="2200" dirty="0" smtClean="0"/>
              <a:t> com HT: </a:t>
            </a:r>
          </a:p>
          <a:p>
            <a:pPr marL="285750" indent="-285750">
              <a:buFont typeface="Arial"/>
              <a:buChar char="•"/>
            </a:pPr>
            <a:endParaRPr lang="en-US" sz="2200" dirty="0"/>
          </a:p>
          <a:p>
            <a:pPr marL="285750" indent="-285750">
              <a:buFont typeface="Arial"/>
              <a:buChar char="•"/>
            </a:pPr>
            <a:r>
              <a:rPr lang="en-US" sz="2200" dirty="0" smtClean="0"/>
              <a:t>136 </a:t>
            </a:r>
            <a:r>
              <a:rPr lang="en-US" sz="2200" dirty="0"/>
              <a:t>(20%) </a:t>
            </a:r>
            <a:r>
              <a:rPr lang="en-US" sz="2200" dirty="0" err="1" smtClean="0"/>
              <a:t>não</a:t>
            </a:r>
            <a:r>
              <a:rPr lang="en-US" sz="2200" dirty="0" smtClean="0"/>
              <a:t> </a:t>
            </a:r>
            <a:r>
              <a:rPr lang="en-US" sz="2200" dirty="0" err="1" smtClean="0"/>
              <a:t>usam</a:t>
            </a:r>
            <a:r>
              <a:rPr lang="en-US" sz="2200" dirty="0" smtClean="0"/>
              <a:t> </a:t>
            </a:r>
            <a:r>
              <a:rPr lang="en-US" sz="2200" dirty="0" err="1" smtClean="0"/>
              <a:t>nenhuma</a:t>
            </a:r>
            <a:r>
              <a:rPr lang="en-US" sz="2200" dirty="0" smtClean="0"/>
              <a:t> </a:t>
            </a:r>
            <a:r>
              <a:rPr lang="en-US" sz="2200" dirty="0" err="1" smtClean="0"/>
              <a:t>avaliação</a:t>
            </a:r>
            <a:r>
              <a:rPr lang="en-US" sz="2200" dirty="0" smtClean="0"/>
              <a:t> </a:t>
            </a:r>
            <a:r>
              <a:rPr lang="en-US" sz="2200" dirty="0" err="1" smtClean="0"/>
              <a:t>neurológica</a:t>
            </a:r>
            <a:r>
              <a:rPr lang="en-US" sz="2200" dirty="0" smtClean="0"/>
              <a:t> </a:t>
            </a:r>
            <a:r>
              <a:rPr lang="en-US" sz="2200" dirty="0" err="1" smtClean="0"/>
              <a:t>padrão</a:t>
            </a:r>
            <a:r>
              <a:rPr lang="en-US" sz="2200" dirty="0" smtClean="0"/>
              <a:t> </a:t>
            </a:r>
            <a:r>
              <a:rPr lang="en-US" sz="2200" dirty="0" err="1" smtClean="0"/>
              <a:t>ou</a:t>
            </a:r>
            <a:r>
              <a:rPr lang="en-US" sz="2200" dirty="0" smtClean="0"/>
              <a:t> </a:t>
            </a:r>
            <a:r>
              <a:rPr lang="en-US" sz="2200" dirty="0" err="1" smtClean="0"/>
              <a:t>aEEG</a:t>
            </a:r>
            <a:r>
              <a:rPr lang="en-US" sz="2200" dirty="0" smtClean="0"/>
              <a:t> </a:t>
            </a:r>
            <a:r>
              <a:rPr lang="en-US" sz="2200" dirty="0" err="1" smtClean="0"/>
              <a:t>para</a:t>
            </a:r>
            <a:r>
              <a:rPr lang="en-US" sz="2200" dirty="0" smtClean="0"/>
              <a:t> </a:t>
            </a:r>
            <a:r>
              <a:rPr lang="en-US" sz="2200" dirty="0" err="1" smtClean="0"/>
              <a:t>acessar</a:t>
            </a:r>
            <a:r>
              <a:rPr lang="en-US" sz="2200" dirty="0" smtClean="0"/>
              <a:t> </a:t>
            </a:r>
            <a:r>
              <a:rPr lang="en-US" sz="2200" dirty="0" err="1" smtClean="0"/>
              <a:t>encefalopatia</a:t>
            </a:r>
            <a:r>
              <a:rPr lang="en-US" sz="2200" dirty="0" smtClean="0"/>
              <a:t> e 81</a:t>
            </a:r>
            <a:r>
              <a:rPr lang="en-US" sz="2200" dirty="0"/>
              <a:t>(13%) </a:t>
            </a:r>
            <a:r>
              <a:rPr lang="en-US" sz="2200" dirty="0" err="1" smtClean="0"/>
              <a:t>não</a:t>
            </a:r>
            <a:r>
              <a:rPr lang="en-US" sz="2200" dirty="0" smtClean="0"/>
              <a:t> </a:t>
            </a:r>
            <a:r>
              <a:rPr lang="en-US" sz="2200" dirty="0" err="1" smtClean="0"/>
              <a:t>respondeu</a:t>
            </a:r>
            <a:r>
              <a:rPr lang="en-US" sz="2200" dirty="0" smtClean="0"/>
              <a:t> a </a:t>
            </a:r>
            <a:r>
              <a:rPr lang="en-US" sz="2200" dirty="0" err="1" smtClean="0"/>
              <a:t>essa</a:t>
            </a:r>
            <a:r>
              <a:rPr lang="en-US" sz="2200" dirty="0" smtClean="0"/>
              <a:t> </a:t>
            </a:r>
            <a:r>
              <a:rPr lang="en-US" sz="2200" dirty="0" err="1" smtClean="0"/>
              <a:t>questão</a:t>
            </a:r>
            <a:r>
              <a:rPr lang="en-US" sz="2200" dirty="0" smtClean="0"/>
              <a:t>. </a:t>
            </a:r>
          </a:p>
          <a:p>
            <a:pPr marL="285750" indent="-285750">
              <a:buFont typeface="Arial"/>
              <a:buChar char="•"/>
            </a:pPr>
            <a:endParaRPr lang="en-US" sz="2200" dirty="0"/>
          </a:p>
          <a:p>
            <a:pPr marL="285750" indent="-285750">
              <a:buFont typeface="Arial"/>
              <a:buChar char="•"/>
            </a:pPr>
            <a:r>
              <a:rPr lang="en-US" sz="2200" dirty="0" err="1" smtClean="0"/>
              <a:t>Quem</a:t>
            </a:r>
            <a:r>
              <a:rPr lang="en-US" sz="2200" dirty="0" smtClean="0"/>
              <a:t> </a:t>
            </a:r>
            <a:r>
              <a:rPr lang="en-US" sz="2200" dirty="0" err="1" smtClean="0"/>
              <a:t>faz</a:t>
            </a:r>
            <a:r>
              <a:rPr lang="en-US" sz="2200" dirty="0" smtClean="0"/>
              <a:t> </a:t>
            </a:r>
            <a:r>
              <a:rPr lang="en-US" sz="2200" dirty="0" err="1" smtClean="0"/>
              <a:t>exame</a:t>
            </a:r>
            <a:r>
              <a:rPr lang="en-US" sz="2200" dirty="0" smtClean="0"/>
              <a:t> </a:t>
            </a:r>
            <a:r>
              <a:rPr lang="en-US" sz="2200" dirty="0" err="1" smtClean="0"/>
              <a:t>não</a:t>
            </a:r>
            <a:r>
              <a:rPr lang="en-US" sz="2200" dirty="0" smtClean="0"/>
              <a:t> </a:t>
            </a:r>
            <a:r>
              <a:rPr lang="en-US" sz="2200" dirty="0" err="1" smtClean="0"/>
              <a:t>recebeu</a:t>
            </a:r>
            <a:r>
              <a:rPr lang="en-US" sz="2200" dirty="0" smtClean="0"/>
              <a:t> </a:t>
            </a:r>
            <a:r>
              <a:rPr lang="en-US" sz="2200" dirty="0" err="1" smtClean="0"/>
              <a:t>treinamento</a:t>
            </a:r>
            <a:r>
              <a:rPr lang="en-US" sz="2200" dirty="0" smtClean="0"/>
              <a:t> </a:t>
            </a:r>
            <a:r>
              <a:rPr lang="en-US" sz="2200" dirty="0" err="1" smtClean="0"/>
              <a:t>específico</a:t>
            </a:r>
            <a:r>
              <a:rPr lang="en-US" sz="2200" dirty="0" smtClean="0"/>
              <a:t> = 326/</a:t>
            </a:r>
            <a:r>
              <a:rPr lang="en-US" sz="2200" dirty="0"/>
              <a:t>407 </a:t>
            </a:r>
            <a:r>
              <a:rPr lang="en-US" sz="2200" dirty="0" smtClean="0"/>
              <a:t>(80%). </a:t>
            </a:r>
          </a:p>
          <a:p>
            <a:pPr marL="285750" indent="-285750">
              <a:buFont typeface="Arial"/>
              <a:buChar char="•"/>
            </a:pPr>
            <a:endParaRPr lang="en-US" sz="2200" dirty="0"/>
          </a:p>
          <a:p>
            <a:pPr marL="285750" indent="-285750">
              <a:buFont typeface="Arial"/>
              <a:buChar char="•"/>
            </a:pPr>
            <a:r>
              <a:rPr lang="en-US" sz="2200" dirty="0" smtClean="0"/>
              <a:t>184 (29%) das </a:t>
            </a:r>
            <a:r>
              <a:rPr lang="en-US" sz="2200" dirty="0" err="1" smtClean="0"/>
              <a:t>crianças</a:t>
            </a:r>
            <a:r>
              <a:rPr lang="en-US" sz="2200" dirty="0" smtClean="0"/>
              <a:t> com EHI </a:t>
            </a:r>
            <a:r>
              <a:rPr lang="en-US" sz="2200" dirty="0" err="1" smtClean="0"/>
              <a:t>leve</a:t>
            </a:r>
            <a:r>
              <a:rPr lang="en-US" sz="2200" dirty="0" smtClean="0"/>
              <a:t> </a:t>
            </a:r>
            <a:r>
              <a:rPr lang="en-US" sz="2200" dirty="0" err="1" smtClean="0"/>
              <a:t>são</a:t>
            </a:r>
            <a:r>
              <a:rPr lang="en-US" sz="2200" dirty="0" smtClean="0"/>
              <a:t> </a:t>
            </a:r>
            <a:r>
              <a:rPr lang="en-US" sz="2200" dirty="0" err="1" smtClean="0"/>
              <a:t>tratados</a:t>
            </a:r>
            <a:r>
              <a:rPr lang="en-US" sz="2200" dirty="0" smtClean="0"/>
              <a:t> com HT </a:t>
            </a:r>
            <a:endParaRPr lang="en-US" sz="22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199" y="228600"/>
            <a:ext cx="4468319" cy="1600200"/>
          </a:xfrm>
          <a:prstGeom prst="rect">
            <a:avLst/>
          </a:prstGeom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21343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Aonde</a:t>
            </a:r>
            <a:r>
              <a:rPr lang="en-US" dirty="0" smtClean="0"/>
              <a:t> </a:t>
            </a:r>
            <a:r>
              <a:rPr lang="en-US" dirty="0" err="1" smtClean="0"/>
              <a:t>começa</a:t>
            </a:r>
            <a:r>
              <a:rPr lang="en-US" dirty="0" smtClean="0"/>
              <a:t> a </a:t>
            </a:r>
            <a:r>
              <a:rPr lang="en-US" dirty="0" err="1" smtClean="0"/>
              <a:t>resfriar</a:t>
            </a:r>
            <a:r>
              <a:rPr lang="en-US" dirty="0" smtClean="0"/>
              <a:t>?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 t="8686" b="8686"/>
          <a:stretch>
            <a:fillRect/>
          </a:stretch>
        </p:blipFill>
        <p:spPr/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73734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128" y="914400"/>
            <a:ext cx="8757744" cy="50292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4800" y="228600"/>
            <a:ext cx="45594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Como </a:t>
            </a:r>
            <a:r>
              <a:rPr lang="en-US" sz="2800" dirty="0" err="1" smtClean="0"/>
              <a:t>é</a:t>
            </a:r>
            <a:r>
              <a:rPr lang="en-US" sz="2800" dirty="0" smtClean="0"/>
              <a:t> </a:t>
            </a:r>
            <a:r>
              <a:rPr lang="en-US" sz="2800" dirty="0" err="1" smtClean="0"/>
              <a:t>feito</a:t>
            </a:r>
            <a:r>
              <a:rPr lang="en-US" sz="2800" dirty="0" smtClean="0"/>
              <a:t> o </a:t>
            </a:r>
            <a:r>
              <a:rPr lang="en-US" sz="2800" dirty="0" err="1" smtClean="0"/>
              <a:t>resfriamento</a:t>
            </a:r>
            <a:r>
              <a:rPr lang="en-US" sz="2800" dirty="0" smtClean="0"/>
              <a:t> ?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6833333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Monitoramento</a:t>
            </a:r>
            <a:r>
              <a:rPr lang="en-US" dirty="0" smtClean="0"/>
              <a:t> da </a:t>
            </a:r>
            <a:r>
              <a:rPr lang="en-US" dirty="0" err="1" smtClean="0"/>
              <a:t>Temperatura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 t="5745" b="5745"/>
          <a:stretch>
            <a:fillRect/>
          </a:stretch>
        </p:blipFill>
        <p:spPr>
          <a:xfrm>
            <a:off x="457200" y="1600200"/>
            <a:ext cx="8229600" cy="4724400"/>
          </a:xfr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9486822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438400"/>
            <a:ext cx="8229600" cy="2743200"/>
          </a:xfrm>
        </p:spPr>
        <p:txBody>
          <a:bodyPr>
            <a:normAutofit/>
          </a:bodyPr>
          <a:lstStyle/>
          <a:p>
            <a:r>
              <a:rPr lang="en-US" dirty="0" smtClean="0"/>
              <a:t>19% </a:t>
            </a:r>
            <a:r>
              <a:rPr lang="en-US" dirty="0" err="1" smtClean="0"/>
              <a:t>consegue</a:t>
            </a:r>
            <a:r>
              <a:rPr lang="en-US" dirty="0" smtClean="0"/>
              <a:t> </a:t>
            </a:r>
            <a:r>
              <a:rPr lang="en-US" dirty="0" err="1" smtClean="0"/>
              <a:t>fazer</a:t>
            </a:r>
            <a:r>
              <a:rPr lang="en-US" dirty="0" smtClean="0"/>
              <a:t> RMN </a:t>
            </a:r>
          </a:p>
          <a:p>
            <a:endParaRPr lang="en-US" dirty="0"/>
          </a:p>
          <a:p>
            <a:r>
              <a:rPr lang="en-US" dirty="0" smtClean="0"/>
              <a:t>31</a:t>
            </a:r>
            <a:r>
              <a:rPr lang="en-US" dirty="0"/>
              <a:t>% </a:t>
            </a:r>
            <a:r>
              <a:rPr lang="en-US" dirty="0" smtClean="0"/>
              <a:t>tem um program de </a:t>
            </a:r>
            <a:r>
              <a:rPr lang="en-US" dirty="0" err="1" smtClean="0"/>
              <a:t>seguimento</a:t>
            </a:r>
            <a:r>
              <a:rPr lang="en-US" dirty="0" smtClean="0"/>
              <a:t> </a:t>
            </a:r>
            <a:r>
              <a:rPr lang="en-US" dirty="0" err="1" smtClean="0"/>
              <a:t>bem</a:t>
            </a:r>
            <a:r>
              <a:rPr lang="en-US" dirty="0" smtClean="0"/>
              <a:t> </a:t>
            </a:r>
            <a:r>
              <a:rPr lang="en-US" dirty="0" err="1" smtClean="0"/>
              <a:t>estabelecido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152401"/>
            <a:ext cx="4267200" cy="17353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199" y="228600"/>
            <a:ext cx="4468319" cy="1600200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62646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838200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sz="3600" dirty="0" smtClean="0"/>
              <a:t>Diferentes estratégias de hipotermia</a:t>
            </a:r>
          </a:p>
          <a:p>
            <a:pPr marL="0" indent="0" algn="ctr">
              <a:buNone/>
            </a:pPr>
            <a:endParaRPr lang="pt-BR" sz="36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7034647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152400"/>
            <a:ext cx="7848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Optimizing </a:t>
            </a:r>
            <a:r>
              <a:rPr lang="en-US" dirty="0"/>
              <a:t>c</a:t>
            </a:r>
            <a:r>
              <a:rPr lang="en-US" dirty="0" smtClean="0"/>
              <a:t>ooling for </a:t>
            </a:r>
            <a:r>
              <a:rPr lang="en-US" dirty="0"/>
              <a:t>neonatal </a:t>
            </a:r>
            <a:r>
              <a:rPr lang="en-US" dirty="0" smtClean="0"/>
              <a:t>HIE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>
          <a:xfrm>
            <a:off x="457200" y="1524000"/>
            <a:ext cx="8458200" cy="4267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dirty="0" smtClean="0">
                <a:solidFill>
                  <a:srgbClr val="000000"/>
                </a:solidFill>
              </a:rPr>
              <a:t>Results:</a:t>
            </a:r>
            <a:r>
              <a:rPr lang="en-US" sz="2000" dirty="0" smtClean="0">
                <a:solidFill>
                  <a:srgbClr val="000000"/>
                </a:solidFill>
              </a:rPr>
              <a:t> In</a:t>
            </a:r>
            <a:r>
              <a:rPr lang="en-US" sz="2000" dirty="0">
                <a:solidFill>
                  <a:srgbClr val="000000"/>
                </a:solidFill>
              </a:rPr>
              <a:t>-hospital mortality rates </a:t>
            </a:r>
            <a:r>
              <a:rPr lang="en-US" sz="2000" dirty="0" smtClean="0">
                <a:solidFill>
                  <a:srgbClr val="000000"/>
                </a:solidFill>
              </a:rPr>
              <a:t>for the </a:t>
            </a:r>
            <a:r>
              <a:rPr lang="en-US" sz="2000" dirty="0">
                <a:solidFill>
                  <a:srgbClr val="000000"/>
                </a:solidFill>
              </a:rPr>
              <a:t>four treatment groups </a:t>
            </a:r>
            <a:r>
              <a:rPr lang="en-US" sz="2000" dirty="0" smtClean="0">
                <a:solidFill>
                  <a:srgbClr val="000000"/>
                </a:solidFill>
              </a:rPr>
              <a:t>were:</a:t>
            </a:r>
          </a:p>
          <a:p>
            <a:pPr marL="914400" indent="0">
              <a:spcBef>
                <a:spcPts val="600"/>
              </a:spcBef>
              <a:buNone/>
              <a:tabLst>
                <a:tab pos="3427413" algn="r"/>
              </a:tabLst>
            </a:pPr>
            <a:r>
              <a:rPr lang="en-US" sz="2000" dirty="0">
                <a:solidFill>
                  <a:srgbClr val="FF0000"/>
                </a:solidFill>
                <a:cs typeface="Arial" pitchFamily="34" charset="0"/>
              </a:rPr>
              <a:t>33.5°C for 72 h: </a:t>
            </a:r>
            <a:r>
              <a:rPr lang="en-US" sz="2000" dirty="0" smtClean="0">
                <a:solidFill>
                  <a:srgbClr val="FF0000"/>
                </a:solidFill>
                <a:cs typeface="Arial" pitchFamily="34" charset="0"/>
              </a:rPr>
              <a:t>	7</a:t>
            </a:r>
            <a:r>
              <a:rPr lang="en-US" sz="2000" dirty="0">
                <a:solidFill>
                  <a:srgbClr val="FF0000"/>
                </a:solidFill>
                <a:cs typeface="Arial" pitchFamily="34" charset="0"/>
              </a:rPr>
              <a:t>%</a:t>
            </a:r>
          </a:p>
          <a:p>
            <a:pPr marL="914400" indent="0">
              <a:spcBef>
                <a:spcPts val="600"/>
              </a:spcBef>
              <a:buNone/>
              <a:tabLst>
                <a:tab pos="3427413" algn="r"/>
              </a:tabLst>
            </a:pPr>
            <a:r>
              <a:rPr lang="en-US" sz="2000" dirty="0">
                <a:solidFill>
                  <a:srgbClr val="000000"/>
                </a:solidFill>
                <a:cs typeface="Arial" pitchFamily="34" charset="0"/>
              </a:rPr>
              <a:t>32.0°C for 72 h: </a:t>
            </a:r>
            <a:r>
              <a:rPr lang="en-US" sz="2000" dirty="0" smtClean="0">
                <a:solidFill>
                  <a:srgbClr val="000000"/>
                </a:solidFill>
                <a:cs typeface="Arial" pitchFamily="34" charset="0"/>
              </a:rPr>
              <a:t>	14</a:t>
            </a:r>
            <a:r>
              <a:rPr lang="en-US" sz="2000" dirty="0">
                <a:solidFill>
                  <a:srgbClr val="000000"/>
                </a:solidFill>
                <a:cs typeface="Arial" pitchFamily="34" charset="0"/>
              </a:rPr>
              <a:t>%</a:t>
            </a:r>
          </a:p>
          <a:p>
            <a:pPr marL="914400" indent="0">
              <a:spcBef>
                <a:spcPts val="600"/>
              </a:spcBef>
              <a:buNone/>
              <a:tabLst>
                <a:tab pos="3427413" algn="r"/>
              </a:tabLst>
            </a:pPr>
            <a:r>
              <a:rPr lang="en-US" sz="2000" dirty="0">
                <a:solidFill>
                  <a:srgbClr val="000000"/>
                </a:solidFill>
                <a:cs typeface="Arial" pitchFamily="34" charset="0"/>
              </a:rPr>
              <a:t>33.5°C for 120 h: </a:t>
            </a:r>
            <a:r>
              <a:rPr lang="en-US" sz="2000" dirty="0" smtClean="0">
                <a:solidFill>
                  <a:srgbClr val="000000"/>
                </a:solidFill>
                <a:cs typeface="Arial" pitchFamily="34" charset="0"/>
              </a:rPr>
              <a:t>	16</a:t>
            </a:r>
            <a:r>
              <a:rPr lang="en-US" sz="2000" dirty="0">
                <a:solidFill>
                  <a:srgbClr val="000000"/>
                </a:solidFill>
                <a:cs typeface="Arial" pitchFamily="34" charset="0"/>
              </a:rPr>
              <a:t>%</a:t>
            </a:r>
          </a:p>
          <a:p>
            <a:pPr marL="914400" indent="0">
              <a:spcBef>
                <a:spcPts val="600"/>
              </a:spcBef>
              <a:buNone/>
              <a:tabLst>
                <a:tab pos="3427413" algn="r"/>
              </a:tabLst>
            </a:pPr>
            <a:r>
              <a:rPr lang="en-US" sz="2000" dirty="0">
                <a:solidFill>
                  <a:srgbClr val="000000"/>
                </a:solidFill>
                <a:cs typeface="Arial" pitchFamily="34" charset="0"/>
              </a:rPr>
              <a:t>32.0°C for 120 h: </a:t>
            </a:r>
            <a:r>
              <a:rPr lang="en-US" sz="2000" dirty="0" smtClean="0">
                <a:solidFill>
                  <a:srgbClr val="000000"/>
                </a:solidFill>
                <a:cs typeface="Arial" pitchFamily="34" charset="0"/>
              </a:rPr>
              <a:t>	17%</a:t>
            </a:r>
            <a:endParaRPr lang="en-US" sz="2000" dirty="0">
              <a:solidFill>
                <a:srgbClr val="000000"/>
              </a:solidFill>
              <a:cs typeface="Arial" pitchFamily="34" charset="0"/>
            </a:endParaRPr>
          </a:p>
          <a:p>
            <a:pPr marL="0" indent="0">
              <a:buNone/>
            </a:pPr>
            <a:endParaRPr lang="en-US" sz="2000" dirty="0" smtClean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US" sz="2000" dirty="0" smtClean="0">
                <a:solidFill>
                  <a:srgbClr val="000000"/>
                </a:solidFill>
              </a:rPr>
              <a:t>The in-hospital mortality rate for the control arm was unexpectedly low and the reason was not identified</a:t>
            </a:r>
          </a:p>
          <a:p>
            <a:pPr marL="1379538" indent="-1362075">
              <a:buNone/>
            </a:pPr>
            <a:endParaRPr lang="en-US" sz="2000" b="1" dirty="0" smtClean="0">
              <a:solidFill>
                <a:srgbClr val="000000"/>
              </a:solidFill>
            </a:endParaRPr>
          </a:p>
          <a:p>
            <a:pPr marL="1379538" indent="-1362075">
              <a:buNone/>
            </a:pPr>
            <a:r>
              <a:rPr lang="en-US" sz="2000" b="1" dirty="0" smtClean="0">
                <a:solidFill>
                  <a:srgbClr val="000000"/>
                </a:solidFill>
              </a:rPr>
              <a:t>Conclusion: 	</a:t>
            </a:r>
            <a:r>
              <a:rPr lang="en-US" sz="2000" dirty="0" smtClean="0">
                <a:solidFill>
                  <a:srgbClr val="000000"/>
                </a:solidFill>
              </a:rPr>
              <a:t>Longer or deeper cooling or both compared with cooling at 33.5</a:t>
            </a:r>
            <a:r>
              <a:rPr lang="en-US" sz="2000" baseline="30000" dirty="0" smtClean="0">
                <a:solidFill>
                  <a:srgbClr val="000000"/>
                </a:solidFill>
              </a:rPr>
              <a:t>o</a:t>
            </a:r>
            <a:r>
              <a:rPr lang="en-US" sz="2000" dirty="0" smtClean="0">
                <a:solidFill>
                  <a:srgbClr val="000000"/>
                </a:solidFill>
              </a:rPr>
              <a:t> C for 72 hours did not reduce NICU death.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248410" y="6138245"/>
            <a:ext cx="27743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600" dirty="0" err="1" smtClean="0">
                <a:latin typeface="+mn-lt"/>
              </a:rPr>
              <a:t>Shankaran</a:t>
            </a:r>
            <a:r>
              <a:rPr lang="en-US" sz="1600" dirty="0" smtClean="0">
                <a:latin typeface="+mn-lt"/>
              </a:rPr>
              <a:t> S, et al JAMA (2015)</a:t>
            </a:r>
            <a:endParaRPr lang="en-US" sz="1600" dirty="0">
              <a:latin typeface="+mn-lt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12082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56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6200" y="76200"/>
            <a:ext cx="7772400" cy="1020762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defRPr/>
            </a:pPr>
            <a:r>
              <a:rPr lang="pt-BR" dirty="0" smtClean="0">
                <a:cs typeface="+mj-cs"/>
              </a:rPr>
              <a:t>Resfriamento após 6 </a:t>
            </a:r>
            <a:r>
              <a:rPr lang="pt-BR" dirty="0" err="1" smtClean="0">
                <a:cs typeface="+mj-cs"/>
              </a:rPr>
              <a:t>h</a:t>
            </a:r>
            <a:r>
              <a:rPr lang="pt-BR" dirty="0" smtClean="0">
                <a:cs typeface="+mj-cs"/>
              </a:rPr>
              <a:t>?</a:t>
            </a:r>
          </a:p>
        </p:txBody>
      </p:sp>
      <p:sp>
        <p:nvSpPr>
          <p:cNvPr id="795651" name="Rectangle 3"/>
          <p:cNvSpPr>
            <a:spLocks noGrp="1" noChangeArrowheads="1"/>
          </p:cNvSpPr>
          <p:nvPr>
            <p:ph sz="quarter" idx="10"/>
          </p:nvPr>
        </p:nvSpPr>
        <p:spPr>
          <a:xfrm>
            <a:off x="228600" y="1296988"/>
            <a:ext cx="8439161" cy="4646612"/>
          </a:xfrm>
          <a:prstGeom prst="rect">
            <a:avLst/>
          </a:prstGeom>
        </p:spPr>
        <p:txBody>
          <a:bodyPr anchor="t">
            <a:noAutofit/>
          </a:bodyPr>
          <a:lstStyle/>
          <a:p>
            <a:pPr marL="1022350" indent="-457200">
              <a:spcAft>
                <a:spcPct val="20000"/>
              </a:spcAft>
              <a:buFont typeface="Arial"/>
              <a:buChar char="•"/>
              <a:defRPr/>
            </a:pPr>
            <a:r>
              <a:rPr lang="pt-BR" sz="3200" dirty="0" smtClean="0">
                <a:solidFill>
                  <a:srgbClr val="000000"/>
                </a:solidFill>
                <a:latin typeface="Arial"/>
                <a:cs typeface="Arial"/>
              </a:rPr>
              <a:t>Chegam ao centro de referência após 6h de idade</a:t>
            </a:r>
          </a:p>
          <a:p>
            <a:pPr marL="1022350" indent="-457200">
              <a:spcAft>
                <a:spcPct val="20000"/>
              </a:spcAft>
              <a:buFont typeface="Arial"/>
              <a:buChar char="•"/>
              <a:defRPr/>
            </a:pPr>
            <a:r>
              <a:rPr lang="pt-BR" sz="3200" dirty="0" smtClean="0">
                <a:solidFill>
                  <a:srgbClr val="000000"/>
                </a:solidFill>
                <a:latin typeface="Arial"/>
                <a:cs typeface="Arial"/>
              </a:rPr>
              <a:t>Progridem de estágio 1 </a:t>
            </a:r>
            <a:r>
              <a:rPr lang="pt-BR" sz="3200" dirty="0">
                <a:solidFill>
                  <a:srgbClr val="000000"/>
                </a:solidFill>
                <a:latin typeface="Arial"/>
                <a:cs typeface="Arial"/>
              </a:rPr>
              <a:t>de EN para </a:t>
            </a:r>
            <a:r>
              <a:rPr lang="pt-BR" sz="3200" dirty="0" smtClean="0">
                <a:solidFill>
                  <a:srgbClr val="000000"/>
                </a:solidFill>
                <a:latin typeface="Arial"/>
                <a:cs typeface="Arial"/>
              </a:rPr>
              <a:t>2/3 após 6h de idade</a:t>
            </a:r>
          </a:p>
          <a:p>
            <a:pPr marL="1022350" indent="-457200">
              <a:spcAft>
                <a:spcPct val="20000"/>
              </a:spcAft>
              <a:buFont typeface="Arial"/>
              <a:buChar char="•"/>
              <a:defRPr/>
            </a:pPr>
            <a:r>
              <a:rPr lang="pt-BR" sz="3200" dirty="0" smtClean="0">
                <a:solidFill>
                  <a:srgbClr val="000000"/>
                </a:solidFill>
                <a:latin typeface="Arial"/>
                <a:cs typeface="Arial"/>
              </a:rPr>
              <a:t>Atraso no reconhecimento da EN</a:t>
            </a:r>
          </a:p>
          <a:p>
            <a:pPr marL="1022350" indent="-457200">
              <a:spcAft>
                <a:spcPct val="20000"/>
              </a:spcAft>
              <a:buFont typeface="Arial"/>
              <a:buChar char="•"/>
              <a:defRPr/>
            </a:pPr>
            <a:r>
              <a:rPr lang="pt-BR" sz="3200" dirty="0" smtClean="0">
                <a:solidFill>
                  <a:srgbClr val="000000"/>
                </a:solidFill>
                <a:latin typeface="Arial"/>
                <a:cs typeface="Arial"/>
              </a:rPr>
              <a:t>Incapacidade de iniciar resfriamento antes (pessoa, equipamento, </a:t>
            </a:r>
            <a:r>
              <a:rPr lang="pt-BR" sz="3200" dirty="0" err="1" smtClean="0">
                <a:solidFill>
                  <a:srgbClr val="000000"/>
                </a:solidFill>
                <a:latin typeface="Arial"/>
                <a:cs typeface="Arial"/>
              </a:rPr>
              <a:t>etc</a:t>
            </a:r>
            <a:r>
              <a:rPr lang="pt-BR" sz="3200" dirty="0" smtClean="0">
                <a:solidFill>
                  <a:srgbClr val="000000"/>
                </a:solidFill>
                <a:latin typeface="Arial"/>
                <a:cs typeface="Arial"/>
              </a:rPr>
              <a:t>…)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384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29633"/>
            <a:ext cx="8229600" cy="1143000"/>
          </a:xfrm>
        </p:spPr>
        <p:txBody>
          <a:bodyPr/>
          <a:lstStyle/>
          <a:p>
            <a:r>
              <a:rPr lang="en-US" sz="3000" dirty="0" smtClean="0"/>
              <a:t>Adjusted Risk Ratios (</a:t>
            </a:r>
            <a:r>
              <a:rPr lang="en-US" sz="3000" dirty="0" err="1" smtClean="0"/>
              <a:t>aRR</a:t>
            </a:r>
            <a:r>
              <a:rPr lang="en-US" sz="3000" dirty="0" smtClean="0"/>
              <a:t>)* for Primary and Secondary Outcomes: Bayesian</a:t>
            </a:r>
            <a:endParaRPr lang="en-US" sz="3000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4682448"/>
              </p:ext>
            </p:extLst>
          </p:nvPr>
        </p:nvGraphicFramePr>
        <p:xfrm>
          <a:off x="167949" y="1212316"/>
          <a:ext cx="8686800" cy="4662659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2209800"/>
                <a:gridCol w="533400"/>
                <a:gridCol w="685800"/>
                <a:gridCol w="750888"/>
                <a:gridCol w="696912"/>
                <a:gridCol w="1752600"/>
                <a:gridCol w="990600"/>
                <a:gridCol w="1066800"/>
              </a:tblGrid>
              <a:tr h="60853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Cooled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(n=78)</a:t>
                      </a:r>
                      <a:endParaRPr kumimoji="0" lang="en-US" alt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Non-cooled (n=79)</a:t>
                      </a:r>
                      <a:endParaRPr kumimoji="0" lang="en-US" alt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aRR</a:t>
                      </a:r>
                      <a:r>
                        <a:rPr kumimoji="0" lang="en-US" altLang="en-US" sz="16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(Neutral prior)</a:t>
                      </a:r>
                      <a:endParaRPr kumimoji="0" lang="en-US" alt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P-TB</a:t>
                      </a:r>
                      <a:r>
                        <a:rPr kumimoji="0" lang="en-US" altLang="en-US" sz="1600" b="1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¥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(Neutral prior)</a:t>
                      </a:r>
                      <a:endParaRPr kumimoji="0" lang="en-US" alt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5090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Primary</a:t>
                      </a:r>
                      <a:endParaRPr kumimoji="0" lang="en-US" altLang="en-US" sz="1600" b="1" i="1" u="sng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n</a:t>
                      </a:r>
                      <a:endParaRPr kumimoji="0" lang="en-US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%</a:t>
                      </a:r>
                      <a:endParaRPr kumimoji="0" lang="en-US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n</a:t>
                      </a:r>
                      <a:endParaRPr kumimoji="0" lang="en-US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%</a:t>
                      </a:r>
                      <a:endParaRPr kumimoji="0" lang="en-US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95% credible intervals</a:t>
                      </a:r>
                      <a:endParaRPr kumimoji="0" lang="en-US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aRR&lt;1.0</a:t>
                      </a:r>
                      <a:endParaRPr kumimoji="0" lang="en-US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aRR&lt;0.9</a:t>
                      </a:r>
                      <a:endParaRPr kumimoji="0" lang="en-US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384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182563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Death </a:t>
                      </a:r>
                      <a:r>
                        <a:rPr kumimoji="0" lang="en-US" altLang="en-US" sz="16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or mod/</a:t>
                      </a:r>
                      <a:r>
                        <a:rPr kumimoji="0" lang="en-US" altLang="en-US" sz="16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sev</a:t>
                      </a:r>
                      <a:r>
                        <a:rPr kumimoji="0" lang="en-US" altLang="en-US" sz="16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disability</a:t>
                      </a:r>
                      <a:endParaRPr kumimoji="0" lang="en-US" alt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19</a:t>
                      </a:r>
                      <a:endParaRPr kumimoji="0" lang="en-US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24.4</a:t>
                      </a:r>
                      <a:endParaRPr kumimoji="0" lang="en-US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22</a:t>
                      </a:r>
                      <a:endParaRPr kumimoji="0" lang="en-US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27.9</a:t>
                      </a:r>
                      <a:endParaRPr kumimoji="0" lang="en-US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.86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(.59-1.29)</a:t>
                      </a:r>
                      <a:endParaRPr kumimoji="0" lang="en-US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.77</a:t>
                      </a:r>
                      <a:endParaRPr kumimoji="0" lang="en-US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.58</a:t>
                      </a:r>
                      <a:endParaRPr kumimoji="0" lang="en-US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921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Secondary</a:t>
                      </a:r>
                      <a:endParaRPr kumimoji="0" lang="en-US" altLang="en-US" sz="1600" b="1" i="1" u="sng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anchor="b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0853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182563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Death</a:t>
                      </a:r>
                      <a:endParaRPr kumimoji="0" lang="en-US" alt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9</a:t>
                      </a:r>
                      <a:endParaRPr kumimoji="0" lang="en-US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11.5</a:t>
                      </a:r>
                      <a:endParaRPr kumimoji="0" lang="en-US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9</a:t>
                      </a:r>
                      <a:endParaRPr kumimoji="0" lang="en-US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11.4</a:t>
                      </a:r>
                      <a:endParaRPr kumimoji="0" lang="en-US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.86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(0.53-1.44)</a:t>
                      </a:r>
                      <a:endParaRPr kumimoji="0" lang="en-US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.73</a:t>
                      </a:r>
                      <a:endParaRPr kumimoji="0" lang="en-US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.57</a:t>
                      </a:r>
                      <a:endParaRPr kumimoji="0" lang="en-US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384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182563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Severe disability</a:t>
                      </a:r>
                      <a:endParaRPr kumimoji="0" lang="en-US" alt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9</a:t>
                      </a:r>
                      <a:endParaRPr kumimoji="0" lang="en-US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11.5</a:t>
                      </a:r>
                      <a:endParaRPr kumimoji="0" lang="en-US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12</a:t>
                      </a:r>
                      <a:endParaRPr kumimoji="0" lang="en-US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15.2</a:t>
                      </a:r>
                      <a:endParaRPr kumimoji="0" lang="en-US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.88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(0.51-1.49)</a:t>
                      </a:r>
                      <a:endParaRPr kumimoji="0" lang="en-US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.68</a:t>
                      </a:r>
                      <a:endParaRPr kumimoji="0" lang="en-US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. 53</a:t>
                      </a:r>
                      <a:endParaRPr kumimoji="0" lang="en-US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4185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1270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Moderate disability</a:t>
                      </a:r>
                      <a:endParaRPr kumimoji="0" lang="en-US" alt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</a:t>
                      </a:r>
                      <a:endParaRPr kumimoji="0" lang="en-US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1.3</a:t>
                      </a:r>
                      <a:endParaRPr kumimoji="0" lang="en-US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</a:t>
                      </a:r>
                      <a:endParaRPr kumimoji="0" lang="en-US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1.3</a:t>
                      </a:r>
                      <a:endParaRPr kumimoji="0" lang="en-US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___</a:t>
                      </a:r>
                      <a:endParaRPr kumimoji="0" lang="en-US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___</a:t>
                      </a:r>
                      <a:endParaRPr kumimoji="0" lang="en-US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___</a:t>
                      </a:r>
                      <a:endParaRPr kumimoji="0" lang="en-US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0853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1270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Mild disability</a:t>
                      </a:r>
                      <a:endParaRPr kumimoji="0" lang="en-US" alt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16</a:t>
                      </a:r>
                      <a:endParaRPr kumimoji="0" lang="en-US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20.5</a:t>
                      </a:r>
                      <a:endParaRPr kumimoji="0" lang="en-US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12</a:t>
                      </a:r>
                      <a:endParaRPr kumimoji="0" lang="en-US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15.2</a:t>
                      </a:r>
                      <a:endParaRPr kumimoji="0" lang="en-US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1.18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(0.72-1.92)</a:t>
                      </a:r>
                      <a:endParaRPr kumimoji="0" lang="en-US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.25</a:t>
                      </a:r>
                      <a:endParaRPr kumimoji="0" lang="en-US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9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rgbClr val="10CF9B"/>
                        </a:buClr>
                        <a:buSzPct val="85000"/>
                        <a:buFont typeface="Wingdings 2" charset="2"/>
                        <a:defRPr sz="2400">
                          <a:solidFill>
                            <a:schemeClr val="bg1"/>
                          </a:solidFill>
                          <a:latin typeface="Calibri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rgbClr val="8ADFFF"/>
                        </a:buClr>
                        <a:buSzPct val="70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0BD0D9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46F0C3"/>
                        </a:buClr>
                        <a:buSzPct val="65000"/>
                        <a:buFont typeface="Wingdings 2" charset="2"/>
                        <a:defRPr sz="2000">
                          <a:solidFill>
                            <a:schemeClr val="bg1"/>
                          </a:solidFill>
                          <a:latin typeface="Calibri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.13</a:t>
                      </a:r>
                      <a:endParaRPr kumimoji="0" lang="en-US" alt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0"/>
                        <a:cs typeface="Arial" charset="0"/>
                      </a:endParaRPr>
                    </a:p>
                  </a:txBody>
                  <a:tcPr marT="45704" marB="45704" horzOverflow="overflow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40018" name="TextBox 3"/>
          <p:cNvSpPr txBox="1">
            <a:spLocks noChangeArrowheads="1"/>
          </p:cNvSpPr>
          <p:nvPr/>
        </p:nvSpPr>
        <p:spPr bwMode="auto">
          <a:xfrm>
            <a:off x="2876550" y="5885662"/>
            <a:ext cx="57531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spcBef>
                <a:spcPct val="20000"/>
              </a:spcBef>
              <a:buClr>
                <a:srgbClr val="0BD0D9"/>
              </a:buClr>
              <a:buSzPct val="95000"/>
              <a:buFont typeface="Wingdings 2" charset="2"/>
              <a:buChar char=""/>
              <a:defRPr sz="2800">
                <a:solidFill>
                  <a:schemeClr val="bg1"/>
                </a:solidFill>
                <a:latin typeface="Calibri" charset="0"/>
              </a:defRPr>
            </a:lvl1pPr>
            <a:lvl2pPr marL="742950" indent="-285750">
              <a:spcBef>
                <a:spcPct val="20000"/>
              </a:spcBef>
              <a:buClr>
                <a:srgbClr val="10CF9B"/>
              </a:buClr>
              <a:buSzPct val="85000"/>
              <a:buFont typeface="Wingdings 2" charset="2"/>
              <a:buChar char=""/>
              <a:defRPr sz="2800">
                <a:solidFill>
                  <a:schemeClr val="bg1"/>
                </a:solidFill>
                <a:latin typeface="Calibri" charset="0"/>
              </a:defRPr>
            </a:lvl2pPr>
            <a:lvl3pPr marL="1143000" indent="-228600">
              <a:spcBef>
                <a:spcPct val="20000"/>
              </a:spcBef>
              <a:buClr>
                <a:srgbClr val="8ADFFF"/>
              </a:buClr>
              <a:buSzPct val="70000"/>
              <a:buFont typeface="Wingdings 2" charset="2"/>
              <a:buChar char=""/>
              <a:defRPr sz="2400">
                <a:solidFill>
                  <a:schemeClr val="bg1"/>
                </a:solidFill>
                <a:latin typeface="Calibri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charset="2"/>
              <a:buChar char=""/>
              <a:defRPr sz="2400">
                <a:solidFill>
                  <a:schemeClr val="bg1"/>
                </a:solidFill>
                <a:latin typeface="Calibri" charset="0"/>
              </a:defRPr>
            </a:lvl4pPr>
            <a:lvl5pPr marL="2057400" indent="-228600">
              <a:spcBef>
                <a:spcPct val="20000"/>
              </a:spcBef>
              <a:buClr>
                <a:srgbClr val="46F0C3"/>
              </a:buClr>
              <a:buSzPct val="65000"/>
              <a:buFont typeface="Wingdings 2" charset="2"/>
              <a:buChar char=""/>
              <a:defRPr sz="2400">
                <a:solidFill>
                  <a:schemeClr val="bg1"/>
                </a:solidFill>
                <a:latin typeface="Calibri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F0C3"/>
              </a:buClr>
              <a:buSzPct val="65000"/>
              <a:buFont typeface="Wingdings 2" charset="2"/>
              <a:buChar char=""/>
              <a:defRPr sz="2400">
                <a:solidFill>
                  <a:schemeClr val="bg1"/>
                </a:solidFill>
                <a:latin typeface="Calibri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F0C3"/>
              </a:buClr>
              <a:buSzPct val="65000"/>
              <a:buFont typeface="Wingdings 2" charset="2"/>
              <a:buChar char=""/>
              <a:defRPr sz="2400">
                <a:solidFill>
                  <a:schemeClr val="bg1"/>
                </a:solidFill>
                <a:latin typeface="Calibri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F0C3"/>
              </a:buClr>
              <a:buSzPct val="65000"/>
              <a:buFont typeface="Wingdings 2" charset="2"/>
              <a:buChar char=""/>
              <a:defRPr sz="2400">
                <a:solidFill>
                  <a:schemeClr val="bg1"/>
                </a:solidFill>
                <a:latin typeface="Calibri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F0C3"/>
              </a:buClr>
              <a:buSzPct val="65000"/>
              <a:buFont typeface="Wingdings 2" charset="2"/>
              <a:buChar char=""/>
              <a:defRPr sz="2400">
                <a:solidFill>
                  <a:schemeClr val="bg1"/>
                </a:solidFill>
                <a:latin typeface="Calibri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>
                <a:solidFill>
                  <a:schemeClr val="tx1"/>
                </a:solidFill>
                <a:latin typeface="+mn-lt"/>
              </a:rPr>
              <a:t>*Adjusted for level of encephalopathy and age at randomization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baseline="30000" dirty="0">
                <a:solidFill>
                  <a:schemeClr val="tx1"/>
                </a:solidFill>
                <a:latin typeface="+mn-lt"/>
              </a:rPr>
              <a:t>¥</a:t>
            </a:r>
            <a:r>
              <a:rPr lang="en-US" altLang="en-US" sz="1600" dirty="0">
                <a:solidFill>
                  <a:schemeClr val="tx1"/>
                </a:solidFill>
                <a:latin typeface="+mn-lt"/>
              </a:rPr>
              <a:t> Posterior treatment benefit</a:t>
            </a:r>
          </a:p>
        </p:txBody>
      </p:sp>
      <p:sp>
        <p:nvSpPr>
          <p:cNvPr id="9" name="Oval 8"/>
          <p:cNvSpPr/>
          <p:nvPr/>
        </p:nvSpPr>
        <p:spPr>
          <a:xfrm>
            <a:off x="6968800" y="2291540"/>
            <a:ext cx="657225" cy="557212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57760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152400"/>
            <a:ext cx="7696200" cy="1143000"/>
          </a:xfrm>
        </p:spPr>
        <p:txBody>
          <a:bodyPr>
            <a:normAutofit fontScale="90000"/>
          </a:bodyPr>
          <a:lstStyle/>
          <a:p>
            <a:r>
              <a:rPr lang="pt-BR" dirty="0" smtClean="0">
                <a:effectLst/>
              </a:rPr>
              <a:t>Hipotermia em Prematuro moderado – tardio: 33-35 semanas</a:t>
            </a:r>
            <a:endParaRPr lang="en-US" dirty="0" smtClean="0">
              <a:effectLst/>
            </a:endParaRPr>
          </a:p>
        </p:txBody>
      </p:sp>
      <p:pic>
        <p:nvPicPr>
          <p:cNvPr id="66562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2359" y="1981200"/>
            <a:ext cx="8768523" cy="3276517"/>
          </a:xfr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228600" y="6118696"/>
            <a:ext cx="2808287" cy="574675"/>
            <a:chOff x="395536" y="5949280"/>
            <a:chExt cx="3960440" cy="685800"/>
          </a:xfrm>
        </p:grpSpPr>
        <p:pic>
          <p:nvPicPr>
            <p:cNvPr id="6" name="Picture 5" descr="Logo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6" descr="logo McGill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804898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>
                <a:effectLst/>
              </a:rPr>
              <a:t>Perspectivas Futuras</a:t>
            </a:r>
            <a:endParaRPr lang="en-US" dirty="0" smtClean="0">
              <a:effectLst/>
            </a:endParaRPr>
          </a:p>
        </p:txBody>
      </p:sp>
      <p:sp>
        <p:nvSpPr>
          <p:cNvPr id="58370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12875"/>
            <a:ext cx="4762500" cy="5040313"/>
          </a:xfrm>
        </p:spPr>
        <p:txBody>
          <a:bodyPr/>
          <a:lstStyle/>
          <a:p>
            <a:r>
              <a:rPr lang="pt-BR" dirty="0" smtClean="0">
                <a:effectLst/>
              </a:rPr>
              <a:t>Outras terapias em adição ao resfriamento (Eritropoietina, etc...)</a:t>
            </a:r>
            <a:endParaRPr lang="en-US" dirty="0" smtClean="0">
              <a:effectLst/>
            </a:endParaRPr>
          </a:p>
        </p:txBody>
      </p:sp>
      <p:pic>
        <p:nvPicPr>
          <p:cNvPr id="58371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8625" y="1484313"/>
            <a:ext cx="3609975" cy="504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228600" y="6118696"/>
            <a:ext cx="2808287" cy="574675"/>
            <a:chOff x="395536" y="5949280"/>
            <a:chExt cx="3960440" cy="685800"/>
          </a:xfrm>
        </p:grpSpPr>
        <p:pic>
          <p:nvPicPr>
            <p:cNvPr id="6" name="Picture 5" descr="Logo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6" descr="logo McGill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32996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Hipotermia</a:t>
            </a:r>
            <a:r>
              <a:rPr lang="en-US" dirty="0" smtClean="0"/>
              <a:t> + </a:t>
            </a:r>
            <a:r>
              <a:rPr lang="en-US" dirty="0" err="1" smtClean="0"/>
              <a:t>outras</a:t>
            </a:r>
            <a:r>
              <a:rPr lang="en-US" dirty="0" smtClean="0"/>
              <a:t> </a:t>
            </a:r>
            <a:r>
              <a:rPr lang="en-US" dirty="0" err="1" smtClean="0"/>
              <a:t>terapias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0"/>
            <p:extLst>
              <p:ext uri="{D42A27DB-BD31-4B8C-83A1-F6EECF244321}">
                <p14:modId xmlns:p14="http://schemas.microsoft.com/office/powerpoint/2010/main" val="4287656913"/>
              </p:ext>
            </p:extLst>
          </p:nvPr>
        </p:nvGraphicFramePr>
        <p:xfrm>
          <a:off x="352425" y="1691842"/>
          <a:ext cx="8343900" cy="246765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452144"/>
                <a:gridCol w="2015965"/>
                <a:gridCol w="1875791"/>
              </a:tblGrid>
              <a:tr h="65552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/>
                        <a:t>Controle</a:t>
                      </a:r>
                      <a:endParaRPr lang="en-US" b="1" dirty="0"/>
                    </a:p>
                  </a:txBody>
                  <a:tcPr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/>
                        <a:t>Hipotermia</a:t>
                      </a:r>
                      <a:endParaRPr lang="en-US" b="1" dirty="0"/>
                    </a:p>
                  </a:txBody>
                  <a:tcPr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5548"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Óbito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ou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incapacidade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dirty="0" err="1" smtClean="0"/>
                        <a:t>moderada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ou</a:t>
                      </a:r>
                      <a:r>
                        <a:rPr lang="en-US" sz="2000" baseline="0" dirty="0" smtClean="0"/>
                        <a:t> grave</a:t>
                      </a:r>
                      <a:endParaRPr lang="en-US" sz="2000" dirty="0"/>
                    </a:p>
                  </a:txBody>
                  <a:tcPr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62-66%</a:t>
                      </a:r>
                      <a:endParaRPr lang="en-US" sz="2000" dirty="0"/>
                    </a:p>
                  </a:txBody>
                  <a:tcPr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44-55%</a:t>
                      </a:r>
                      <a:endParaRPr lang="en-US" sz="2000" dirty="0"/>
                    </a:p>
                  </a:txBody>
                  <a:tcPr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5548"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Óbito</a:t>
                      </a:r>
                      <a:endParaRPr lang="en-US" sz="2000" dirty="0"/>
                    </a:p>
                  </a:txBody>
                  <a:tcPr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27-38%</a:t>
                      </a:r>
                      <a:endParaRPr lang="en-US" sz="2000" dirty="0"/>
                    </a:p>
                  </a:txBody>
                  <a:tcPr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24-33%</a:t>
                      </a:r>
                      <a:endParaRPr lang="en-US" sz="2000" dirty="0"/>
                    </a:p>
                  </a:txBody>
                  <a:tcPr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5548">
                <a:tc>
                  <a:txBody>
                    <a:bodyPr/>
                    <a:lstStyle/>
                    <a:p>
                      <a:r>
                        <a:rPr lang="en-US" sz="2000" dirty="0" err="1" smtClean="0"/>
                        <a:t>Paralisia</a:t>
                      </a:r>
                      <a:r>
                        <a:rPr lang="en-US" sz="2000" dirty="0" smtClean="0"/>
                        <a:t> cerebral</a:t>
                      </a:r>
                      <a:endParaRPr lang="en-US" sz="2000" dirty="0"/>
                    </a:p>
                  </a:txBody>
                  <a:tcPr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30-41%</a:t>
                      </a:r>
                      <a:endParaRPr lang="en-US" sz="2000" dirty="0"/>
                    </a:p>
                  </a:txBody>
                  <a:tcPr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19-33%</a:t>
                      </a:r>
                      <a:endParaRPr lang="en-US" sz="2000" dirty="0"/>
                    </a:p>
                  </a:txBody>
                  <a:tcPr anchor="ctr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52425" y="4343400"/>
            <a:ext cx="84094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600200" indent="-1582738"/>
            <a:r>
              <a:rPr lang="en-US" b="1" dirty="0" err="1" smtClean="0">
                <a:latin typeface="+mn-lt"/>
              </a:rPr>
              <a:t>Conclusão</a:t>
            </a:r>
            <a:r>
              <a:rPr lang="en-US" b="1" dirty="0" smtClean="0">
                <a:latin typeface="+mn-lt"/>
              </a:rPr>
              <a:t>: 	</a:t>
            </a:r>
            <a:r>
              <a:rPr lang="en-US" dirty="0" err="1" smtClean="0">
                <a:latin typeface="+mn-lt"/>
              </a:rPr>
              <a:t>Estratégias</a:t>
            </a:r>
            <a:r>
              <a:rPr lang="en-US" dirty="0" smtClean="0">
                <a:latin typeface="+mn-lt"/>
              </a:rPr>
              <a:t> neuroprotetoras </a:t>
            </a:r>
            <a:r>
              <a:rPr lang="en-US" dirty="0" err="1" smtClean="0">
                <a:latin typeface="+mn-lt"/>
              </a:rPr>
              <a:t>adicionais</a:t>
            </a:r>
            <a:r>
              <a:rPr lang="en-US" dirty="0" smtClean="0">
                <a:latin typeface="+mn-lt"/>
              </a:rPr>
              <a:t> </a:t>
            </a:r>
            <a:r>
              <a:rPr lang="en-US" dirty="0" err="1" smtClean="0">
                <a:latin typeface="+mn-lt"/>
              </a:rPr>
              <a:t>são</a:t>
            </a:r>
            <a:r>
              <a:rPr lang="en-US" dirty="0" smtClean="0">
                <a:latin typeface="+mn-lt"/>
              </a:rPr>
              <a:t> </a:t>
            </a:r>
            <a:r>
              <a:rPr lang="en-US" dirty="0" err="1" smtClean="0">
                <a:latin typeface="+mn-lt"/>
              </a:rPr>
              <a:t>necessárias</a:t>
            </a:r>
            <a:r>
              <a:rPr lang="en-US" dirty="0" smtClean="0">
                <a:latin typeface="+mn-lt"/>
              </a:rPr>
              <a:t> </a:t>
            </a:r>
            <a:r>
              <a:rPr lang="en-US" dirty="0" err="1" smtClean="0">
                <a:latin typeface="+mn-lt"/>
              </a:rPr>
              <a:t>para</a:t>
            </a:r>
            <a:r>
              <a:rPr lang="en-US" dirty="0" smtClean="0">
                <a:latin typeface="+mn-lt"/>
              </a:rPr>
              <a:t> se </a:t>
            </a:r>
            <a:r>
              <a:rPr lang="en-US" dirty="0" err="1" smtClean="0">
                <a:latin typeface="+mn-lt"/>
              </a:rPr>
              <a:t>diminuir</a:t>
            </a:r>
            <a:r>
              <a:rPr lang="en-US" dirty="0" smtClean="0">
                <a:latin typeface="+mn-lt"/>
              </a:rPr>
              <a:t> </a:t>
            </a:r>
            <a:r>
              <a:rPr lang="en-US" dirty="0" err="1" smtClean="0">
                <a:latin typeface="+mn-lt"/>
              </a:rPr>
              <a:t>ainda</a:t>
            </a:r>
            <a:r>
              <a:rPr lang="en-US" dirty="0" smtClean="0">
                <a:latin typeface="+mn-lt"/>
              </a:rPr>
              <a:t> </a:t>
            </a:r>
            <a:r>
              <a:rPr lang="en-US" dirty="0" err="1" smtClean="0">
                <a:latin typeface="+mn-lt"/>
              </a:rPr>
              <a:t>mais</a:t>
            </a:r>
            <a:r>
              <a:rPr lang="en-US" dirty="0" smtClean="0">
                <a:latin typeface="+mn-lt"/>
              </a:rPr>
              <a:t> as </a:t>
            </a:r>
            <a:r>
              <a:rPr lang="en-US" dirty="0" err="1" smtClean="0">
                <a:latin typeface="+mn-lt"/>
              </a:rPr>
              <a:t>taxas</a:t>
            </a:r>
            <a:r>
              <a:rPr lang="en-US" dirty="0" smtClean="0">
                <a:latin typeface="+mn-lt"/>
              </a:rPr>
              <a:t> de </a:t>
            </a:r>
            <a:r>
              <a:rPr lang="en-US" dirty="0" err="1" smtClean="0">
                <a:latin typeface="+mn-lt"/>
              </a:rPr>
              <a:t>óbito</a:t>
            </a:r>
            <a:r>
              <a:rPr lang="en-US" dirty="0" smtClean="0">
                <a:latin typeface="+mn-lt"/>
              </a:rPr>
              <a:t> e </a:t>
            </a:r>
            <a:r>
              <a:rPr lang="en-US" dirty="0" err="1" smtClean="0">
                <a:latin typeface="+mn-lt"/>
              </a:rPr>
              <a:t>morbidades</a:t>
            </a:r>
            <a:r>
              <a:rPr lang="en-US" dirty="0" smtClean="0">
                <a:latin typeface="+mn-lt"/>
              </a:rPr>
              <a:t>. </a:t>
            </a:r>
          </a:p>
        </p:txBody>
      </p:sp>
      <p:sp>
        <p:nvSpPr>
          <p:cNvPr id="8" name="Oval 7"/>
          <p:cNvSpPr/>
          <p:nvPr/>
        </p:nvSpPr>
        <p:spPr>
          <a:xfrm>
            <a:off x="6830009" y="1542554"/>
            <a:ext cx="1857191" cy="2651558"/>
          </a:xfrm>
          <a:prstGeom prst="ellipse">
            <a:avLst/>
          </a:prstGeom>
          <a:noFill/>
          <a:ln w="38100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330822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152400" y="152400"/>
            <a:ext cx="5562600" cy="86836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4000" dirty="0" err="1" smtClean="0"/>
              <a:t>Terapias</a:t>
            </a:r>
            <a:r>
              <a:rPr lang="en-US" sz="4000" dirty="0" smtClean="0"/>
              <a:t> com </a:t>
            </a:r>
            <a:r>
              <a:rPr lang="en-US" sz="4000" dirty="0" err="1" smtClean="0"/>
              <a:t>potencial</a:t>
            </a:r>
            <a:endParaRPr lang="en-US" sz="4000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>
          <a:xfrm>
            <a:off x="304800" y="1600200"/>
            <a:ext cx="8610600" cy="4240656"/>
          </a:xfrm>
        </p:spPr>
        <p:txBody>
          <a:bodyPr anchor="t">
            <a:noAutofit/>
          </a:bodyPr>
          <a:lstStyle/>
          <a:p>
            <a:pPr marL="0" indent="0">
              <a:buNone/>
            </a:pPr>
            <a:r>
              <a:rPr lang="en-US" sz="2000" b="1" dirty="0" err="1" smtClean="0">
                <a:solidFill>
                  <a:srgbClr val="000000"/>
                </a:solidFill>
              </a:rPr>
              <a:t>Anticonvulsivantes</a:t>
            </a:r>
            <a:r>
              <a:rPr lang="en-US" sz="2000" b="1" dirty="0" smtClean="0">
                <a:solidFill>
                  <a:srgbClr val="000000"/>
                </a:solidFill>
              </a:rPr>
              <a:t> </a:t>
            </a:r>
            <a:r>
              <a:rPr lang="en-US" sz="2000" b="1" dirty="0" err="1" smtClean="0">
                <a:solidFill>
                  <a:srgbClr val="000000"/>
                </a:solidFill>
              </a:rPr>
              <a:t>ou</a:t>
            </a:r>
            <a:r>
              <a:rPr lang="en-US" sz="2000" b="1" dirty="0" smtClean="0">
                <a:solidFill>
                  <a:srgbClr val="000000"/>
                </a:solidFill>
              </a:rPr>
              <a:t> </a:t>
            </a:r>
            <a:r>
              <a:rPr lang="en-US" sz="2000" b="1" dirty="0" err="1" smtClean="0">
                <a:solidFill>
                  <a:srgbClr val="000000"/>
                </a:solidFill>
              </a:rPr>
              <a:t>antiexcitatórios</a:t>
            </a:r>
            <a:endParaRPr lang="en-US" sz="2000" b="1" dirty="0">
              <a:solidFill>
                <a:srgbClr val="000000"/>
              </a:solidFill>
            </a:endParaRPr>
          </a:p>
          <a:p>
            <a:pPr marL="457200" lvl="1" indent="0">
              <a:buNone/>
            </a:pPr>
            <a:r>
              <a:rPr lang="en-US" dirty="0" err="1">
                <a:solidFill>
                  <a:srgbClr val="000000"/>
                </a:solidFill>
              </a:rPr>
              <a:t>F</a:t>
            </a:r>
            <a:r>
              <a:rPr lang="en-US" sz="1800" dirty="0" err="1" smtClean="0">
                <a:solidFill>
                  <a:srgbClr val="000000"/>
                </a:solidFill>
              </a:rPr>
              <a:t>enobarbital</a:t>
            </a:r>
            <a:r>
              <a:rPr lang="en-US" sz="1800" dirty="0">
                <a:solidFill>
                  <a:srgbClr val="000000"/>
                </a:solidFill>
              </a:rPr>
              <a:t>, </a:t>
            </a:r>
            <a:r>
              <a:rPr lang="en-US" sz="1800" dirty="0" err="1" smtClean="0">
                <a:solidFill>
                  <a:srgbClr val="000000"/>
                </a:solidFill>
              </a:rPr>
              <a:t>topiramate</a:t>
            </a:r>
            <a:r>
              <a:rPr lang="en-US" sz="1800" dirty="0">
                <a:solidFill>
                  <a:srgbClr val="000000"/>
                </a:solidFill>
              </a:rPr>
              <a:t>, </a:t>
            </a:r>
            <a:r>
              <a:rPr lang="en-US" sz="1800" dirty="0" err="1">
                <a:solidFill>
                  <a:srgbClr val="000000"/>
                </a:solidFill>
              </a:rPr>
              <a:t>levetiracetam</a:t>
            </a:r>
            <a:r>
              <a:rPr lang="en-US" sz="1800" dirty="0">
                <a:solidFill>
                  <a:srgbClr val="000000"/>
                </a:solidFill>
              </a:rPr>
              <a:t>, </a:t>
            </a:r>
            <a:r>
              <a:rPr lang="en-US" sz="1800" b="1" dirty="0">
                <a:solidFill>
                  <a:srgbClr val="FF0000"/>
                </a:solidFill>
              </a:rPr>
              <a:t>xenon</a:t>
            </a:r>
            <a:r>
              <a:rPr lang="en-US" sz="1800" b="1" dirty="0">
                <a:solidFill>
                  <a:srgbClr val="000000"/>
                </a:solidFill>
              </a:rPr>
              <a:t>,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 smtClean="0">
                <a:solidFill>
                  <a:srgbClr val="000000"/>
                </a:solidFill>
              </a:rPr>
              <a:t>sulfato</a:t>
            </a:r>
            <a:r>
              <a:rPr lang="en-US" sz="1800" dirty="0" smtClean="0">
                <a:solidFill>
                  <a:srgbClr val="000000"/>
                </a:solidFill>
              </a:rPr>
              <a:t> de </a:t>
            </a:r>
            <a:r>
              <a:rPr lang="en-US" sz="1800" dirty="0" err="1" smtClean="0">
                <a:solidFill>
                  <a:srgbClr val="000000"/>
                </a:solidFill>
              </a:rPr>
              <a:t>magnésio</a:t>
            </a:r>
            <a:r>
              <a:rPr lang="en-US" sz="1800" dirty="0" smtClean="0">
                <a:solidFill>
                  <a:srgbClr val="000000"/>
                </a:solidFill>
              </a:rPr>
              <a:t>, </a:t>
            </a:r>
            <a:r>
              <a:rPr lang="en-US" sz="1800" dirty="0" err="1" smtClean="0">
                <a:solidFill>
                  <a:srgbClr val="000000"/>
                </a:solidFill>
              </a:rPr>
              <a:t>bumetamide</a:t>
            </a:r>
            <a:endParaRPr lang="en-US" sz="1800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n-US" sz="2000" b="1" dirty="0" smtClean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US" sz="2000" b="1" dirty="0" smtClean="0">
                <a:solidFill>
                  <a:srgbClr val="000000"/>
                </a:solidFill>
              </a:rPr>
              <a:t>Anti</a:t>
            </a:r>
            <a:r>
              <a:rPr lang="en-US" sz="2000" b="1" dirty="0">
                <a:solidFill>
                  <a:srgbClr val="000000"/>
                </a:solidFill>
              </a:rPr>
              <a:t>-</a:t>
            </a:r>
            <a:r>
              <a:rPr lang="en-US" sz="2000" b="1" dirty="0" err="1" smtClean="0">
                <a:solidFill>
                  <a:srgbClr val="000000"/>
                </a:solidFill>
              </a:rPr>
              <a:t>inflamatórios</a:t>
            </a:r>
            <a:r>
              <a:rPr lang="en-US" sz="2000" b="1" dirty="0" smtClean="0">
                <a:solidFill>
                  <a:srgbClr val="000000"/>
                </a:solidFill>
              </a:rPr>
              <a:t> </a:t>
            </a:r>
            <a:r>
              <a:rPr lang="en-US" sz="2000" b="1" dirty="0" err="1" smtClean="0">
                <a:solidFill>
                  <a:srgbClr val="000000"/>
                </a:solidFill>
              </a:rPr>
              <a:t>ou</a:t>
            </a:r>
            <a:r>
              <a:rPr lang="en-US" sz="2000" b="1" dirty="0" smtClean="0">
                <a:solidFill>
                  <a:srgbClr val="000000"/>
                </a:solidFill>
              </a:rPr>
              <a:t> </a:t>
            </a:r>
            <a:r>
              <a:rPr lang="en-US" sz="2000" b="1" dirty="0" err="1" smtClean="0">
                <a:solidFill>
                  <a:srgbClr val="000000"/>
                </a:solidFill>
              </a:rPr>
              <a:t>antioxidantes</a:t>
            </a:r>
            <a:endParaRPr lang="en-US" sz="2000" b="1" dirty="0">
              <a:solidFill>
                <a:srgbClr val="000000"/>
              </a:solidFill>
            </a:endParaRPr>
          </a:p>
          <a:p>
            <a:pPr marL="457200" lvl="1" indent="0">
              <a:buNone/>
            </a:pPr>
            <a:r>
              <a:rPr lang="en-US" sz="1800" dirty="0" err="1" smtClean="0">
                <a:solidFill>
                  <a:srgbClr val="000000"/>
                </a:solidFill>
              </a:rPr>
              <a:t>Cromoglicato</a:t>
            </a:r>
            <a:r>
              <a:rPr lang="en-US" sz="1800" dirty="0" smtClean="0">
                <a:solidFill>
                  <a:srgbClr val="000000"/>
                </a:solidFill>
              </a:rPr>
              <a:t> de </a:t>
            </a:r>
            <a:r>
              <a:rPr lang="en-US" sz="1800" dirty="0" err="1" smtClean="0">
                <a:solidFill>
                  <a:srgbClr val="000000"/>
                </a:solidFill>
              </a:rPr>
              <a:t>sódio</a:t>
            </a:r>
            <a:r>
              <a:rPr lang="en-US" sz="1800" dirty="0" smtClean="0">
                <a:solidFill>
                  <a:srgbClr val="000000"/>
                </a:solidFill>
              </a:rPr>
              <a:t>, </a:t>
            </a:r>
            <a:r>
              <a:rPr lang="en-US" sz="1800" dirty="0">
                <a:solidFill>
                  <a:srgbClr val="000000"/>
                </a:solidFill>
              </a:rPr>
              <a:t>minocycline, </a:t>
            </a:r>
            <a:r>
              <a:rPr lang="en-US" sz="1800" dirty="0" err="1" smtClean="0">
                <a:solidFill>
                  <a:srgbClr val="000000"/>
                </a:solidFill>
              </a:rPr>
              <a:t>indometacina</a:t>
            </a:r>
            <a:r>
              <a:rPr lang="en-US" sz="1800" dirty="0" smtClean="0">
                <a:solidFill>
                  <a:srgbClr val="000000"/>
                </a:solidFill>
              </a:rPr>
              <a:t>, </a:t>
            </a:r>
            <a:r>
              <a:rPr lang="en-US" sz="1800" dirty="0" err="1" smtClean="0">
                <a:solidFill>
                  <a:srgbClr val="000000"/>
                </a:solidFill>
              </a:rPr>
              <a:t>melatonina</a:t>
            </a:r>
            <a:r>
              <a:rPr lang="en-US" sz="1800" dirty="0" smtClean="0">
                <a:solidFill>
                  <a:srgbClr val="000000"/>
                </a:solidFill>
              </a:rPr>
              <a:t>, </a:t>
            </a:r>
            <a:r>
              <a:rPr lang="en-US" sz="1800" dirty="0">
                <a:solidFill>
                  <a:srgbClr val="000000"/>
                </a:solidFill>
              </a:rPr>
              <a:t>N-</a:t>
            </a:r>
            <a:r>
              <a:rPr lang="en-US" sz="1800" dirty="0" err="1" smtClean="0">
                <a:solidFill>
                  <a:srgbClr val="000000"/>
                </a:solidFill>
              </a:rPr>
              <a:t>acetylcysteina</a:t>
            </a:r>
            <a:r>
              <a:rPr lang="en-US" sz="1800" dirty="0" smtClean="0">
                <a:solidFill>
                  <a:srgbClr val="000000"/>
                </a:solidFill>
              </a:rPr>
              <a:t>, </a:t>
            </a:r>
            <a:r>
              <a:rPr lang="en-US" sz="1800" dirty="0">
                <a:solidFill>
                  <a:srgbClr val="000000"/>
                </a:solidFill>
              </a:rPr>
              <a:t>allopurinol, pomegranate polyphenols, 7-nitroindazole, 2-iminobiotin, </a:t>
            </a:r>
            <a:r>
              <a:rPr lang="en-US" sz="1800" dirty="0" err="1">
                <a:solidFill>
                  <a:srgbClr val="000000"/>
                </a:solidFill>
              </a:rPr>
              <a:t>necrostatin</a:t>
            </a:r>
            <a:r>
              <a:rPr lang="en-US" sz="1800" dirty="0">
                <a:solidFill>
                  <a:srgbClr val="000000"/>
                </a:solidFill>
              </a:rPr>
              <a:t> 1</a:t>
            </a:r>
          </a:p>
          <a:p>
            <a:pPr marL="0" indent="0">
              <a:buNone/>
            </a:pPr>
            <a:endParaRPr lang="en-US" sz="2000" b="1" dirty="0" smtClean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US" sz="2000" b="1" dirty="0" err="1" smtClean="0">
                <a:solidFill>
                  <a:srgbClr val="000000"/>
                </a:solidFill>
              </a:rPr>
              <a:t>Mecanismos</a:t>
            </a:r>
            <a:r>
              <a:rPr lang="en-US" sz="2000" b="1" dirty="0" smtClean="0">
                <a:solidFill>
                  <a:srgbClr val="000000"/>
                </a:solidFill>
              </a:rPr>
              <a:t> </a:t>
            </a:r>
            <a:r>
              <a:rPr lang="en-US" sz="2000" b="1" dirty="0" err="1" smtClean="0">
                <a:solidFill>
                  <a:srgbClr val="000000"/>
                </a:solidFill>
              </a:rPr>
              <a:t>mútiplos</a:t>
            </a:r>
            <a:endParaRPr lang="en-US" sz="2000" b="1" dirty="0">
              <a:solidFill>
                <a:srgbClr val="000000"/>
              </a:solidFill>
            </a:endParaRPr>
          </a:p>
          <a:p>
            <a:pPr marL="457200" lvl="1" indent="0">
              <a:buNone/>
            </a:pPr>
            <a:r>
              <a:rPr lang="en-US" sz="1800" b="1" dirty="0" err="1" smtClean="0">
                <a:solidFill>
                  <a:srgbClr val="FF0000"/>
                </a:solidFill>
              </a:rPr>
              <a:t>Eritropoietina</a:t>
            </a:r>
            <a:endParaRPr lang="en-US" sz="18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sz="2000" b="1" dirty="0" smtClean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US" sz="2000" b="1" dirty="0" err="1" smtClean="0">
                <a:solidFill>
                  <a:srgbClr val="000000"/>
                </a:solidFill>
              </a:rPr>
              <a:t>Fatores</a:t>
            </a:r>
            <a:r>
              <a:rPr lang="en-US" sz="2000" b="1" dirty="0" smtClean="0">
                <a:solidFill>
                  <a:srgbClr val="000000"/>
                </a:solidFill>
              </a:rPr>
              <a:t> de </a:t>
            </a:r>
            <a:r>
              <a:rPr lang="en-US" sz="2000" b="1" dirty="0" err="1" smtClean="0">
                <a:solidFill>
                  <a:srgbClr val="000000"/>
                </a:solidFill>
              </a:rPr>
              <a:t>crescimento</a:t>
            </a:r>
            <a:r>
              <a:rPr lang="en-US" sz="2000" b="1" dirty="0" smtClean="0">
                <a:solidFill>
                  <a:srgbClr val="000000"/>
                </a:solidFill>
              </a:rPr>
              <a:t> e </a:t>
            </a:r>
            <a:r>
              <a:rPr lang="en-US" sz="2000" b="1" dirty="0" err="1" smtClean="0">
                <a:solidFill>
                  <a:srgbClr val="000000"/>
                </a:solidFill>
              </a:rPr>
              <a:t>terapias</a:t>
            </a:r>
            <a:r>
              <a:rPr lang="en-US" sz="2000" b="1" dirty="0" smtClean="0">
                <a:solidFill>
                  <a:srgbClr val="000000"/>
                </a:solidFill>
              </a:rPr>
              <a:t> de </a:t>
            </a:r>
            <a:r>
              <a:rPr lang="en-US" sz="2000" b="1" dirty="0" err="1" smtClean="0">
                <a:solidFill>
                  <a:srgbClr val="000000"/>
                </a:solidFill>
              </a:rPr>
              <a:t>células</a:t>
            </a:r>
            <a:r>
              <a:rPr lang="en-US" sz="2000" b="1" dirty="0" smtClean="0">
                <a:solidFill>
                  <a:srgbClr val="000000"/>
                </a:solidFill>
              </a:rPr>
              <a:t> </a:t>
            </a:r>
            <a:r>
              <a:rPr lang="en-US" sz="2000" b="1" dirty="0" err="1" smtClean="0">
                <a:solidFill>
                  <a:srgbClr val="000000"/>
                </a:solidFill>
              </a:rPr>
              <a:t>tronco</a:t>
            </a:r>
            <a:endParaRPr lang="en-US" sz="2000" b="1" dirty="0">
              <a:solidFill>
                <a:srgbClr val="000000"/>
              </a:solidFill>
            </a:endParaRPr>
          </a:p>
          <a:p>
            <a:pPr marL="457200" lvl="1" indent="0">
              <a:buNone/>
            </a:pPr>
            <a:r>
              <a:rPr lang="en-US" sz="1800" dirty="0">
                <a:solidFill>
                  <a:srgbClr val="000000"/>
                </a:solidFill>
              </a:rPr>
              <a:t>Nerve growth factor, insulin-like growth factor 1, brain derived </a:t>
            </a:r>
            <a:r>
              <a:rPr lang="en-US" sz="1800" dirty="0" err="1">
                <a:solidFill>
                  <a:srgbClr val="000000"/>
                </a:solidFill>
              </a:rPr>
              <a:t>neurotrophic</a:t>
            </a:r>
            <a:r>
              <a:rPr lang="en-US" sz="1800" dirty="0">
                <a:solidFill>
                  <a:srgbClr val="000000"/>
                </a:solidFill>
              </a:rPr>
              <a:t> factor, </a:t>
            </a:r>
            <a:r>
              <a:rPr lang="en-US" sz="1800" b="1" dirty="0">
                <a:solidFill>
                  <a:srgbClr val="FF0000"/>
                </a:solidFill>
              </a:rPr>
              <a:t>autologous cord-blood </a:t>
            </a:r>
            <a:r>
              <a:rPr lang="en-US" sz="1800" b="1" dirty="0" smtClean="0">
                <a:solidFill>
                  <a:srgbClr val="FF0000"/>
                </a:solidFill>
              </a:rPr>
              <a:t>transplantation</a:t>
            </a:r>
            <a:endParaRPr lang="en-US" sz="18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38600" y="6400800"/>
            <a:ext cx="495941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600" dirty="0">
                <a:latin typeface="+mn-lt"/>
                <a:ea typeface="Avenir Book"/>
                <a:cs typeface="Avenir Book"/>
              </a:rPr>
              <a:t>Modified from Johnston MV et al. </a:t>
            </a:r>
            <a:r>
              <a:rPr lang="en-US" sz="1600" i="1" dirty="0">
                <a:latin typeface="+mn-lt"/>
                <a:ea typeface="Avenir Book"/>
                <a:cs typeface="Avenir Book"/>
              </a:rPr>
              <a:t>Lancet</a:t>
            </a:r>
            <a:r>
              <a:rPr lang="en-US" sz="1600" dirty="0">
                <a:latin typeface="+mn-lt"/>
                <a:ea typeface="Avenir Book"/>
                <a:cs typeface="Avenir Book"/>
              </a:rPr>
              <a:t> </a:t>
            </a:r>
            <a:r>
              <a:rPr lang="en-US" sz="1600" i="1" dirty="0">
                <a:latin typeface="+mn-lt"/>
                <a:ea typeface="Avenir Book"/>
                <a:cs typeface="Avenir Book"/>
              </a:rPr>
              <a:t>Neurology</a:t>
            </a:r>
            <a:r>
              <a:rPr lang="en-US" sz="1600" dirty="0">
                <a:latin typeface="+mn-lt"/>
                <a:ea typeface="Avenir Book"/>
                <a:cs typeface="Avenir Book"/>
              </a:rPr>
              <a:t> 2011</a:t>
            </a:r>
            <a:endParaRPr lang="en-US" sz="1600" dirty="0" smtClean="0">
              <a:latin typeface="+mn-lt"/>
              <a:ea typeface="Avenir Book"/>
              <a:cs typeface="Avenir Book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10663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" y="76200"/>
            <a:ext cx="7924800" cy="10668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sz="3000" u="sng" dirty="0" smtClean="0"/>
              <a:t>H</a:t>
            </a:r>
            <a:r>
              <a:rPr lang="en-US" sz="3000" dirty="0" smtClean="0"/>
              <a:t>igh Dose </a:t>
            </a:r>
            <a:r>
              <a:rPr lang="en-US" sz="3000" u="sng" dirty="0" err="1" smtClean="0"/>
              <a:t>E</a:t>
            </a:r>
            <a:r>
              <a:rPr lang="en-US" sz="3000" dirty="0" err="1" smtClean="0"/>
              <a:t>po</a:t>
            </a:r>
            <a:r>
              <a:rPr lang="en-US" sz="3000" dirty="0" smtClean="0"/>
              <a:t> for </a:t>
            </a:r>
            <a:r>
              <a:rPr lang="en-US" sz="3000" u="sng" dirty="0" smtClean="0"/>
              <a:t>A</a:t>
            </a:r>
            <a:r>
              <a:rPr lang="en-US" sz="3000" dirty="0" smtClean="0"/>
              <a:t>sphyxia and Encepha</a:t>
            </a:r>
            <a:r>
              <a:rPr lang="en-US" sz="3000" u="sng" dirty="0" smtClean="0"/>
              <a:t>l</a:t>
            </a:r>
            <a:r>
              <a:rPr lang="en-US" sz="3000" dirty="0" smtClean="0"/>
              <a:t>opathy HEAL trial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>
          <a:xfrm>
            <a:off x="76200" y="1219200"/>
            <a:ext cx="8991600" cy="5181600"/>
          </a:xfr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spcBef>
                <a:spcPts val="1200"/>
              </a:spcBef>
              <a:buNone/>
            </a:pPr>
            <a:r>
              <a:rPr lang="en-US" sz="2200" dirty="0" smtClean="0">
                <a:solidFill>
                  <a:srgbClr val="000000"/>
                </a:solidFill>
              </a:rPr>
              <a:t>RNs ≥ 36 </a:t>
            </a:r>
            <a:r>
              <a:rPr lang="en-US" sz="2200" dirty="0" err="1" smtClean="0">
                <a:solidFill>
                  <a:srgbClr val="000000"/>
                </a:solidFill>
              </a:rPr>
              <a:t>sem</a:t>
            </a:r>
            <a:r>
              <a:rPr lang="en-US" sz="2200" dirty="0" smtClean="0">
                <a:solidFill>
                  <a:srgbClr val="000000"/>
                </a:solidFill>
              </a:rPr>
              <a:t> com EHI </a:t>
            </a:r>
            <a:r>
              <a:rPr lang="en-US" sz="2200" dirty="0" err="1" smtClean="0">
                <a:solidFill>
                  <a:srgbClr val="000000"/>
                </a:solidFill>
              </a:rPr>
              <a:t>moderada</a:t>
            </a:r>
            <a:r>
              <a:rPr lang="en-US" sz="2200" dirty="0" smtClean="0">
                <a:solidFill>
                  <a:srgbClr val="000000"/>
                </a:solidFill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</a:rPr>
              <a:t>ou</a:t>
            </a:r>
            <a:r>
              <a:rPr lang="en-US" sz="2200" dirty="0" smtClean="0">
                <a:solidFill>
                  <a:srgbClr val="000000"/>
                </a:solidFill>
              </a:rPr>
              <a:t> grave + </a:t>
            </a:r>
            <a:r>
              <a:rPr lang="en-US" sz="2200" dirty="0" err="1" smtClean="0">
                <a:solidFill>
                  <a:srgbClr val="000000"/>
                </a:solidFill>
              </a:rPr>
              <a:t>tratado</a:t>
            </a:r>
            <a:r>
              <a:rPr lang="en-US" sz="2200" dirty="0" smtClean="0">
                <a:solidFill>
                  <a:srgbClr val="000000"/>
                </a:solidFill>
              </a:rPr>
              <a:t> com </a:t>
            </a:r>
            <a:r>
              <a:rPr lang="en-US" sz="2200" dirty="0" err="1" smtClean="0">
                <a:solidFill>
                  <a:srgbClr val="000000"/>
                </a:solidFill>
              </a:rPr>
              <a:t>hipotermia</a:t>
            </a:r>
            <a:endParaRPr lang="en-US" sz="2200" dirty="0" smtClean="0">
              <a:solidFill>
                <a:srgbClr val="000000"/>
              </a:solidFill>
            </a:endParaRPr>
          </a:p>
          <a:p>
            <a:pPr>
              <a:spcBef>
                <a:spcPts val="1200"/>
              </a:spcBef>
            </a:pPr>
            <a:r>
              <a:rPr lang="en-US" sz="2200" b="1" dirty="0" err="1" smtClean="0">
                <a:solidFill>
                  <a:srgbClr val="000000"/>
                </a:solidFill>
              </a:rPr>
              <a:t>Métodos</a:t>
            </a:r>
            <a:r>
              <a:rPr lang="en-US" sz="2200" b="1" dirty="0" smtClean="0">
                <a:solidFill>
                  <a:srgbClr val="000000"/>
                </a:solidFill>
              </a:rPr>
              <a:t>:</a:t>
            </a:r>
            <a:r>
              <a:rPr lang="en-US" sz="2200" dirty="0" smtClean="0">
                <a:solidFill>
                  <a:srgbClr val="000000"/>
                </a:solidFill>
              </a:rPr>
              <a:t> ECR </a:t>
            </a:r>
            <a:r>
              <a:rPr lang="en-US" sz="2200" dirty="0" err="1" smtClean="0">
                <a:solidFill>
                  <a:srgbClr val="000000"/>
                </a:solidFill>
              </a:rPr>
              <a:t>duplo</a:t>
            </a:r>
            <a:r>
              <a:rPr lang="en-US" sz="2200" dirty="0">
                <a:solidFill>
                  <a:srgbClr val="000000"/>
                </a:solidFill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</a:rPr>
              <a:t>cego</a:t>
            </a:r>
            <a:r>
              <a:rPr lang="en-US" sz="2200" dirty="0" smtClean="0">
                <a:solidFill>
                  <a:srgbClr val="000000"/>
                </a:solidFill>
              </a:rPr>
              <a:t> com </a:t>
            </a:r>
            <a:r>
              <a:rPr lang="en-US" sz="2200" dirty="0" err="1" smtClean="0">
                <a:solidFill>
                  <a:srgbClr val="000000"/>
                </a:solidFill>
              </a:rPr>
              <a:t>medicações</a:t>
            </a:r>
            <a:r>
              <a:rPr lang="en-US" sz="2200" dirty="0" smtClean="0">
                <a:solidFill>
                  <a:srgbClr val="000000"/>
                </a:solidFill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</a:rPr>
              <a:t>iniciadas</a:t>
            </a:r>
            <a:r>
              <a:rPr lang="en-US" sz="2200" dirty="0" smtClean="0">
                <a:solidFill>
                  <a:srgbClr val="000000"/>
                </a:solidFill>
              </a:rPr>
              <a:t> </a:t>
            </a:r>
            <a:r>
              <a:rPr lang="en-US" sz="2200" dirty="0" err="1">
                <a:solidFill>
                  <a:srgbClr val="000000"/>
                </a:solidFill>
              </a:rPr>
              <a:t>nas</a:t>
            </a:r>
            <a:r>
              <a:rPr lang="en-US" sz="2200" dirty="0">
                <a:solidFill>
                  <a:srgbClr val="000000"/>
                </a:solidFill>
              </a:rPr>
              <a:t> &lt;24 h de </a:t>
            </a:r>
            <a:r>
              <a:rPr lang="en-US" sz="2200" dirty="0" err="1" smtClean="0">
                <a:solidFill>
                  <a:srgbClr val="000000"/>
                </a:solidFill>
              </a:rPr>
              <a:t>vida</a:t>
            </a:r>
            <a:endParaRPr lang="en-US" sz="2200" dirty="0" smtClean="0">
              <a:solidFill>
                <a:srgbClr val="000000"/>
              </a:solidFill>
              <a:sym typeface="Wingdings"/>
            </a:endParaRPr>
          </a:p>
          <a:p>
            <a:pPr>
              <a:spcBef>
                <a:spcPts val="1200"/>
              </a:spcBef>
            </a:pPr>
            <a:r>
              <a:rPr lang="en-US" sz="2200" dirty="0">
                <a:solidFill>
                  <a:srgbClr val="000000"/>
                </a:solidFill>
                <a:sym typeface="Wingdings"/>
              </a:rPr>
              <a:t>	</a:t>
            </a:r>
            <a:r>
              <a:rPr lang="en-US" sz="2200" dirty="0" smtClean="0">
                <a:solidFill>
                  <a:srgbClr val="000000"/>
                </a:solidFill>
                <a:sym typeface="Wingdings"/>
              </a:rPr>
              <a:t>(A) </a:t>
            </a:r>
            <a:r>
              <a:rPr lang="en-US" sz="2200" dirty="0" err="1" smtClean="0">
                <a:solidFill>
                  <a:srgbClr val="000000"/>
                </a:solidFill>
              </a:rPr>
              <a:t>Epo</a:t>
            </a:r>
            <a:r>
              <a:rPr lang="en-US" sz="2200" dirty="0" smtClean="0">
                <a:solidFill>
                  <a:srgbClr val="000000"/>
                </a:solidFill>
              </a:rPr>
              <a:t> 1,000 units/kg IV x 5 doses 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en-US" sz="2200" dirty="0">
                <a:solidFill>
                  <a:srgbClr val="000000"/>
                </a:solidFill>
              </a:rPr>
              <a:t>	</a:t>
            </a:r>
            <a:r>
              <a:rPr lang="en-US" sz="2200" dirty="0" smtClean="0">
                <a:solidFill>
                  <a:srgbClr val="000000"/>
                </a:solidFill>
              </a:rPr>
              <a:t>(B) Placebo</a:t>
            </a:r>
          </a:p>
          <a:p>
            <a:pPr marL="0" indent="0">
              <a:spcBef>
                <a:spcPts val="1200"/>
              </a:spcBef>
              <a:buNone/>
            </a:pPr>
            <a:endParaRPr lang="en-US" sz="2200" u="sng" dirty="0" smtClean="0">
              <a:solidFill>
                <a:srgbClr val="000000"/>
              </a:solidFill>
            </a:endParaRPr>
          </a:p>
          <a:p>
            <a:pPr marL="573088" indent="-342900" defTabSz="230188">
              <a:spcBef>
                <a:spcPts val="600"/>
              </a:spcBef>
              <a:buFont typeface="Arial"/>
              <a:buChar char="•"/>
            </a:pPr>
            <a:r>
              <a:rPr lang="en-US" sz="2200" u="sng" dirty="0" err="1" smtClean="0">
                <a:solidFill>
                  <a:srgbClr val="FF0000"/>
                </a:solidFill>
              </a:rPr>
              <a:t>Desfecho</a:t>
            </a:r>
            <a:r>
              <a:rPr lang="en-US" sz="2200" u="sng" dirty="0" smtClean="0">
                <a:solidFill>
                  <a:srgbClr val="FF0000"/>
                </a:solidFill>
              </a:rPr>
              <a:t> </a:t>
            </a:r>
            <a:r>
              <a:rPr lang="en-US" sz="2200" u="sng" dirty="0" err="1" smtClean="0">
                <a:solidFill>
                  <a:srgbClr val="FF0000"/>
                </a:solidFill>
              </a:rPr>
              <a:t>primário</a:t>
            </a:r>
            <a:r>
              <a:rPr lang="en-US" sz="2200" dirty="0" smtClean="0">
                <a:solidFill>
                  <a:srgbClr val="000000"/>
                </a:solidFill>
              </a:rPr>
              <a:t>: </a:t>
            </a:r>
            <a:r>
              <a:rPr lang="en-US" sz="2200" dirty="0" err="1" smtClean="0">
                <a:solidFill>
                  <a:srgbClr val="000000"/>
                </a:solidFill>
              </a:rPr>
              <a:t>Óbito</a:t>
            </a:r>
            <a:r>
              <a:rPr lang="en-US" sz="2200" dirty="0" smtClean="0">
                <a:solidFill>
                  <a:srgbClr val="000000"/>
                </a:solidFill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</a:rPr>
              <a:t>ou</a:t>
            </a:r>
            <a:r>
              <a:rPr lang="en-US" sz="2200" dirty="0" smtClean="0">
                <a:solidFill>
                  <a:srgbClr val="000000"/>
                </a:solidFill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</a:rPr>
              <a:t>incapacidade</a:t>
            </a:r>
            <a:r>
              <a:rPr lang="en-US" sz="2200" dirty="0" smtClean="0">
                <a:solidFill>
                  <a:srgbClr val="000000"/>
                </a:solidFill>
              </a:rPr>
              <a:t> do </a:t>
            </a:r>
            <a:r>
              <a:rPr lang="en-US" sz="2200" dirty="0" err="1" smtClean="0">
                <a:solidFill>
                  <a:srgbClr val="000000"/>
                </a:solidFill>
              </a:rPr>
              <a:t>neurodesenvolvimento</a:t>
            </a:r>
            <a:r>
              <a:rPr lang="en-US" sz="2200" dirty="0" smtClean="0">
                <a:solidFill>
                  <a:srgbClr val="000000"/>
                </a:solidFill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</a:rPr>
              <a:t>moderada</a:t>
            </a:r>
            <a:r>
              <a:rPr lang="en-US" sz="2200" dirty="0" smtClean="0">
                <a:solidFill>
                  <a:srgbClr val="000000"/>
                </a:solidFill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</a:rPr>
              <a:t>ou</a:t>
            </a:r>
            <a:r>
              <a:rPr lang="en-US" sz="2200" dirty="0" smtClean="0">
                <a:solidFill>
                  <a:srgbClr val="000000"/>
                </a:solidFill>
              </a:rPr>
              <a:t> grave entre 18-24 </a:t>
            </a:r>
            <a:r>
              <a:rPr lang="en-US" sz="2200" dirty="0" err="1" smtClean="0">
                <a:solidFill>
                  <a:srgbClr val="000000"/>
                </a:solidFill>
              </a:rPr>
              <a:t>meses</a:t>
            </a:r>
            <a:r>
              <a:rPr lang="en-US" sz="2200" dirty="0" smtClean="0">
                <a:solidFill>
                  <a:srgbClr val="000000"/>
                </a:solidFill>
              </a:rPr>
              <a:t> de </a:t>
            </a:r>
            <a:r>
              <a:rPr lang="en-US" sz="2200" dirty="0" err="1" smtClean="0">
                <a:solidFill>
                  <a:srgbClr val="000000"/>
                </a:solidFill>
              </a:rPr>
              <a:t>vida</a:t>
            </a:r>
            <a:endParaRPr lang="en-US" sz="2200" dirty="0" smtClean="0">
              <a:solidFill>
                <a:srgbClr val="000000"/>
              </a:solidFill>
            </a:endParaRPr>
          </a:p>
          <a:p>
            <a:pPr marL="573088" indent="-342900" defTabSz="230188">
              <a:spcBef>
                <a:spcPts val="600"/>
              </a:spcBef>
              <a:buFont typeface="Arial"/>
              <a:buChar char="•"/>
            </a:pPr>
            <a:endParaRPr lang="en-US" sz="2200" u="sng" dirty="0" smtClean="0">
              <a:solidFill>
                <a:srgbClr val="000000"/>
              </a:solidFill>
            </a:endParaRPr>
          </a:p>
          <a:p>
            <a:pPr marL="573088" indent="-342900" defTabSz="230188">
              <a:spcBef>
                <a:spcPts val="600"/>
              </a:spcBef>
              <a:buFont typeface="Arial"/>
              <a:buChar char="•"/>
            </a:pPr>
            <a:r>
              <a:rPr lang="en-US" sz="2200" u="sng" dirty="0" err="1" smtClean="0">
                <a:solidFill>
                  <a:srgbClr val="000000"/>
                </a:solidFill>
              </a:rPr>
              <a:t>Desfechos</a:t>
            </a:r>
            <a:r>
              <a:rPr lang="en-US" sz="2200" u="sng" dirty="0" smtClean="0">
                <a:solidFill>
                  <a:srgbClr val="000000"/>
                </a:solidFill>
              </a:rPr>
              <a:t> </a:t>
            </a:r>
            <a:r>
              <a:rPr lang="en-US" sz="2200" u="sng" dirty="0" err="1" smtClean="0">
                <a:solidFill>
                  <a:srgbClr val="000000"/>
                </a:solidFill>
              </a:rPr>
              <a:t>secundários</a:t>
            </a:r>
            <a:r>
              <a:rPr lang="en-US" sz="2200" u="sng" dirty="0" smtClean="0">
                <a:solidFill>
                  <a:srgbClr val="000000"/>
                </a:solidFill>
              </a:rPr>
              <a:t>: </a:t>
            </a:r>
            <a:r>
              <a:rPr lang="en-US" sz="2200" dirty="0" err="1" smtClean="0">
                <a:solidFill>
                  <a:srgbClr val="000000"/>
                </a:solidFill>
              </a:rPr>
              <a:t>segurança</a:t>
            </a:r>
            <a:r>
              <a:rPr lang="en-US" sz="2200" dirty="0" smtClean="0">
                <a:solidFill>
                  <a:srgbClr val="000000"/>
                </a:solidFill>
              </a:rPr>
              <a:t>, </a:t>
            </a:r>
            <a:r>
              <a:rPr lang="en-US" sz="2200" dirty="0" err="1" smtClean="0">
                <a:solidFill>
                  <a:srgbClr val="000000"/>
                </a:solidFill>
              </a:rPr>
              <a:t>lesão</a:t>
            </a:r>
            <a:r>
              <a:rPr lang="en-US" sz="2200" dirty="0" smtClean="0">
                <a:solidFill>
                  <a:srgbClr val="000000"/>
                </a:solidFill>
              </a:rPr>
              <a:t> cerebral </a:t>
            </a:r>
            <a:r>
              <a:rPr lang="en-US" sz="2200" dirty="0" err="1" smtClean="0">
                <a:solidFill>
                  <a:srgbClr val="000000"/>
                </a:solidFill>
              </a:rPr>
              <a:t>na</a:t>
            </a:r>
            <a:r>
              <a:rPr lang="en-US" sz="2200" dirty="0" smtClean="0">
                <a:solidFill>
                  <a:srgbClr val="000000"/>
                </a:solidFill>
              </a:rPr>
              <a:t> RMN </a:t>
            </a:r>
            <a:r>
              <a:rPr lang="en-US" sz="2200" dirty="0" err="1" smtClean="0">
                <a:solidFill>
                  <a:srgbClr val="000000"/>
                </a:solidFill>
              </a:rPr>
              <a:t>aos</a:t>
            </a:r>
            <a:r>
              <a:rPr lang="en-US" sz="2200" dirty="0" smtClean="0">
                <a:solidFill>
                  <a:srgbClr val="000000"/>
                </a:solidFill>
              </a:rPr>
              <a:t> 7 d de </a:t>
            </a:r>
            <a:r>
              <a:rPr lang="en-US" sz="2200" dirty="0" err="1" smtClean="0">
                <a:solidFill>
                  <a:srgbClr val="000000"/>
                </a:solidFill>
              </a:rPr>
              <a:t>vida</a:t>
            </a:r>
            <a:r>
              <a:rPr lang="en-US" sz="2200" dirty="0" smtClean="0">
                <a:solidFill>
                  <a:srgbClr val="000000"/>
                </a:solidFill>
              </a:rPr>
              <a:t>, e </a:t>
            </a:r>
            <a:r>
              <a:rPr lang="en-US" sz="2200" dirty="0" err="1" smtClean="0">
                <a:solidFill>
                  <a:srgbClr val="000000"/>
                </a:solidFill>
              </a:rPr>
              <a:t>marcadores</a:t>
            </a:r>
            <a:r>
              <a:rPr lang="en-US" sz="2200" dirty="0" smtClean="0">
                <a:solidFill>
                  <a:srgbClr val="000000"/>
                </a:solidFill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</a:rPr>
              <a:t>biológicos</a:t>
            </a:r>
            <a:r>
              <a:rPr lang="en-US" sz="2200" dirty="0" smtClean="0">
                <a:solidFill>
                  <a:srgbClr val="000000"/>
                </a:solidFill>
              </a:rPr>
              <a:t> de </a:t>
            </a:r>
            <a:r>
              <a:rPr lang="en-US" sz="2200" dirty="0" err="1" smtClean="0">
                <a:solidFill>
                  <a:srgbClr val="000000"/>
                </a:solidFill>
              </a:rPr>
              <a:t>lesão</a:t>
            </a:r>
            <a:r>
              <a:rPr lang="en-US" sz="2200" dirty="0" smtClean="0">
                <a:solidFill>
                  <a:srgbClr val="000000"/>
                </a:solidFill>
              </a:rPr>
              <a:t> cerebral</a:t>
            </a:r>
          </a:p>
          <a:p>
            <a:pPr marL="230188" indent="0" defTabSz="230188">
              <a:spcBef>
                <a:spcPts val="600"/>
              </a:spcBef>
              <a:buNone/>
            </a:pPr>
            <a:endParaRPr lang="en-US" sz="2200" b="1" dirty="0">
              <a:solidFill>
                <a:srgbClr val="000000"/>
              </a:solidFill>
            </a:endParaRPr>
          </a:p>
          <a:p>
            <a:pPr marL="230188" indent="0" defTabSz="230188">
              <a:spcBef>
                <a:spcPts val="600"/>
              </a:spcBef>
              <a:buNone/>
            </a:pPr>
            <a:r>
              <a:rPr lang="en-US" sz="2200" b="1" dirty="0" err="1" smtClean="0">
                <a:solidFill>
                  <a:srgbClr val="000000"/>
                </a:solidFill>
              </a:rPr>
              <a:t>Amostra</a:t>
            </a:r>
            <a:r>
              <a:rPr lang="en-US" sz="2200" b="1" dirty="0" smtClean="0">
                <a:solidFill>
                  <a:srgbClr val="000000"/>
                </a:solidFill>
              </a:rPr>
              <a:t>: </a:t>
            </a:r>
            <a:r>
              <a:rPr lang="en-US" sz="2200" dirty="0" smtClean="0">
                <a:solidFill>
                  <a:srgbClr val="000000"/>
                </a:solidFill>
              </a:rPr>
              <a:t>500 RNs, </a:t>
            </a:r>
            <a:r>
              <a:rPr lang="en-US" sz="2200" dirty="0" err="1" smtClean="0">
                <a:solidFill>
                  <a:srgbClr val="000000"/>
                </a:solidFill>
              </a:rPr>
              <a:t>estudo</a:t>
            </a:r>
            <a:r>
              <a:rPr lang="en-US" sz="2200" dirty="0" smtClean="0">
                <a:solidFill>
                  <a:srgbClr val="000000"/>
                </a:solidFill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</a:rPr>
              <a:t>começou</a:t>
            </a:r>
            <a:r>
              <a:rPr lang="en-US" sz="2200" dirty="0" smtClean="0">
                <a:solidFill>
                  <a:srgbClr val="000000"/>
                </a:solidFill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</a:rPr>
              <a:t>em</a:t>
            </a:r>
            <a:r>
              <a:rPr lang="en-US" sz="2200" dirty="0" smtClean="0">
                <a:solidFill>
                  <a:srgbClr val="000000"/>
                </a:solidFill>
              </a:rPr>
              <a:t> 2017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4622" y="6443246"/>
            <a:ext cx="29281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600" dirty="0">
                <a:latin typeface="+mn-lt"/>
              </a:rPr>
              <a:t>Clinical </a:t>
            </a:r>
            <a:r>
              <a:rPr lang="en-US" sz="1600" dirty="0" err="1">
                <a:latin typeface="+mn-lt"/>
              </a:rPr>
              <a:t>Trials.gov</a:t>
            </a:r>
            <a:r>
              <a:rPr lang="en-US" sz="1600" dirty="0">
                <a:latin typeface="+mn-lt"/>
              </a:rPr>
              <a:t>  NCT </a:t>
            </a:r>
            <a:r>
              <a:rPr lang="is-IS" sz="1600" dirty="0" smtClean="0">
                <a:latin typeface="+mn-lt"/>
              </a:rPr>
              <a:t>02811263</a:t>
            </a:r>
            <a:endParaRPr lang="en-US" sz="1600" dirty="0">
              <a:latin typeface="+mn-lt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20101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274638"/>
            <a:ext cx="7543800" cy="792162"/>
          </a:xfrm>
        </p:spPr>
        <p:txBody>
          <a:bodyPr>
            <a:normAutofit/>
          </a:bodyPr>
          <a:lstStyle/>
          <a:p>
            <a:r>
              <a:rPr lang="en-US" dirty="0" err="1" smtClean="0"/>
              <a:t>Transfusão</a:t>
            </a:r>
            <a:r>
              <a:rPr lang="en-US" dirty="0" smtClean="0"/>
              <a:t> de </a:t>
            </a:r>
            <a:r>
              <a:rPr lang="en-US" dirty="0" err="1" smtClean="0"/>
              <a:t>células</a:t>
            </a:r>
            <a:r>
              <a:rPr lang="en-US" dirty="0" smtClean="0"/>
              <a:t> do </a:t>
            </a:r>
            <a:r>
              <a:rPr lang="en-US" dirty="0" err="1" smtClean="0"/>
              <a:t>cordão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>
          <a:xfrm>
            <a:off x="228600" y="1447800"/>
            <a:ext cx="8686800" cy="5273675"/>
          </a:xfrm>
        </p:spPr>
        <p:txBody>
          <a:bodyPr anchor="t">
            <a:normAutofit/>
          </a:bodyPr>
          <a:lstStyle/>
          <a:p>
            <a:r>
              <a:rPr lang="en-US" sz="2000" dirty="0" err="1" smtClean="0">
                <a:solidFill>
                  <a:srgbClr val="000000"/>
                </a:solidFill>
              </a:rPr>
              <a:t>Celulas</a:t>
            </a:r>
            <a:r>
              <a:rPr lang="en-US" sz="2000" dirty="0" smtClean="0">
                <a:solidFill>
                  <a:srgbClr val="000000"/>
                </a:solidFill>
              </a:rPr>
              <a:t> do </a:t>
            </a:r>
            <a:r>
              <a:rPr lang="en-US" sz="2000" dirty="0" err="1" smtClean="0">
                <a:solidFill>
                  <a:srgbClr val="000000"/>
                </a:solidFill>
              </a:rPr>
              <a:t>cordão</a:t>
            </a:r>
            <a:r>
              <a:rPr lang="en-US" sz="2000" dirty="0" smtClean="0">
                <a:solidFill>
                  <a:srgbClr val="000000"/>
                </a:solidFill>
              </a:rPr>
              <a:t> umbilical tem </a:t>
            </a:r>
            <a:r>
              <a:rPr lang="en-US" sz="2000" dirty="0" err="1" smtClean="0">
                <a:solidFill>
                  <a:srgbClr val="000000"/>
                </a:solidFill>
              </a:rPr>
              <a:t>capacidade</a:t>
            </a:r>
            <a:r>
              <a:rPr lang="en-US" sz="2000" dirty="0" smtClean="0">
                <a:solidFill>
                  <a:srgbClr val="000000"/>
                </a:solidFill>
              </a:rPr>
              <a:t> “in vitro” de se </a:t>
            </a:r>
            <a:r>
              <a:rPr lang="en-US" sz="2000" dirty="0" err="1" smtClean="0">
                <a:solidFill>
                  <a:srgbClr val="000000"/>
                </a:solidFill>
              </a:rPr>
              <a:t>diferenciar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em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neurônios</a:t>
            </a:r>
            <a:r>
              <a:rPr lang="en-US" sz="2000" dirty="0" smtClean="0">
                <a:solidFill>
                  <a:srgbClr val="000000"/>
                </a:solidFill>
              </a:rPr>
              <a:t>, </a:t>
            </a:r>
            <a:r>
              <a:rPr lang="en-US" sz="2000" dirty="0" err="1" smtClean="0">
                <a:solidFill>
                  <a:srgbClr val="000000"/>
                </a:solidFill>
              </a:rPr>
              <a:t>oligodendrócitos</a:t>
            </a:r>
            <a:r>
              <a:rPr lang="en-US" sz="2000" dirty="0" smtClean="0">
                <a:solidFill>
                  <a:srgbClr val="000000"/>
                </a:solidFill>
              </a:rPr>
              <a:t>, </a:t>
            </a:r>
            <a:r>
              <a:rPr lang="en-US" sz="2000" dirty="0" err="1" smtClean="0">
                <a:solidFill>
                  <a:srgbClr val="000000"/>
                </a:solidFill>
              </a:rPr>
              <a:t>astrócitos</a:t>
            </a:r>
            <a:r>
              <a:rPr lang="en-US" sz="2000" dirty="0">
                <a:solidFill>
                  <a:srgbClr val="000000"/>
                </a:solidFill>
              </a:rPr>
              <a:t> </a:t>
            </a:r>
            <a:r>
              <a:rPr lang="en-US" sz="2000" dirty="0" smtClean="0">
                <a:solidFill>
                  <a:srgbClr val="000000"/>
                </a:solidFill>
              </a:rPr>
              <a:t>e microglia. </a:t>
            </a:r>
          </a:p>
          <a:p>
            <a:endParaRPr lang="en-US" sz="2000" dirty="0">
              <a:solidFill>
                <a:srgbClr val="000000"/>
              </a:solidFill>
            </a:endParaRPr>
          </a:p>
          <a:p>
            <a:r>
              <a:rPr lang="en-US" sz="2000" dirty="0" err="1" smtClean="0">
                <a:solidFill>
                  <a:srgbClr val="000000"/>
                </a:solidFill>
              </a:rPr>
              <a:t>Estudos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em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modelos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animais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sugerem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efeito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benéfico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após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insulto</a:t>
            </a:r>
            <a:r>
              <a:rPr lang="en-US" sz="2000" dirty="0" smtClean="0">
                <a:solidFill>
                  <a:srgbClr val="000000"/>
                </a:solidFill>
              </a:rPr>
              <a:t> hipóxico </a:t>
            </a:r>
            <a:r>
              <a:rPr lang="en-US" sz="2000" dirty="0" err="1" smtClean="0">
                <a:solidFill>
                  <a:srgbClr val="000000"/>
                </a:solidFill>
              </a:rPr>
              <a:t>isquêmico</a:t>
            </a:r>
            <a:endParaRPr lang="en-US" sz="2000" dirty="0" smtClean="0">
              <a:solidFill>
                <a:srgbClr val="000000"/>
              </a:solidFill>
            </a:endParaRPr>
          </a:p>
          <a:p>
            <a:endParaRPr lang="en-US" sz="2000" b="1" dirty="0" smtClean="0">
              <a:solidFill>
                <a:srgbClr val="000000"/>
              </a:solidFill>
            </a:endParaRPr>
          </a:p>
          <a:p>
            <a:r>
              <a:rPr lang="en-US" sz="2000" b="1" dirty="0" err="1" smtClean="0">
                <a:solidFill>
                  <a:srgbClr val="000000"/>
                </a:solidFill>
              </a:rPr>
              <a:t>Hipótese</a:t>
            </a:r>
            <a:r>
              <a:rPr lang="en-US" sz="2000" dirty="0" smtClean="0">
                <a:solidFill>
                  <a:srgbClr val="000000"/>
                </a:solidFill>
              </a:rPr>
              <a:t>: </a:t>
            </a:r>
            <a:r>
              <a:rPr lang="en-US" sz="2000" dirty="0" err="1" smtClean="0">
                <a:solidFill>
                  <a:srgbClr val="000000"/>
                </a:solidFill>
              </a:rPr>
              <a:t>Infusão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precoce</a:t>
            </a:r>
            <a:r>
              <a:rPr lang="en-US" sz="2000" dirty="0" smtClean="0">
                <a:solidFill>
                  <a:srgbClr val="000000"/>
                </a:solidFill>
              </a:rPr>
              <a:t> de </a:t>
            </a:r>
            <a:r>
              <a:rPr lang="en-US" sz="2000" dirty="0" err="1" smtClean="0">
                <a:solidFill>
                  <a:srgbClr val="000000"/>
                </a:solidFill>
              </a:rPr>
              <a:t>células</a:t>
            </a:r>
            <a:r>
              <a:rPr lang="en-US" sz="2000" dirty="0" smtClean="0">
                <a:solidFill>
                  <a:srgbClr val="000000"/>
                </a:solidFill>
              </a:rPr>
              <a:t> do </a:t>
            </a:r>
            <a:r>
              <a:rPr lang="en-US" sz="2000" dirty="0" err="1" smtClean="0">
                <a:solidFill>
                  <a:srgbClr val="000000"/>
                </a:solidFill>
              </a:rPr>
              <a:t>cordão</a:t>
            </a:r>
            <a:r>
              <a:rPr lang="en-US" sz="2000" dirty="0" smtClean="0">
                <a:solidFill>
                  <a:srgbClr val="000000"/>
                </a:solidFill>
              </a:rPr>
              <a:t> umbilical (CCU) </a:t>
            </a:r>
            <a:r>
              <a:rPr lang="en-US" sz="2000" dirty="0" err="1" smtClean="0">
                <a:solidFill>
                  <a:srgbClr val="000000"/>
                </a:solidFill>
              </a:rPr>
              <a:t>em</a:t>
            </a:r>
            <a:r>
              <a:rPr lang="en-US" sz="2000" dirty="0" smtClean="0">
                <a:solidFill>
                  <a:srgbClr val="000000"/>
                </a:solidFill>
              </a:rPr>
              <a:t> RNs com EHI </a:t>
            </a:r>
            <a:r>
              <a:rPr lang="en-US" sz="2000" dirty="0" err="1" smtClean="0">
                <a:solidFill>
                  <a:srgbClr val="000000"/>
                </a:solidFill>
              </a:rPr>
              <a:t>é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viável</a:t>
            </a:r>
            <a:r>
              <a:rPr lang="en-US" sz="2000" dirty="0" smtClean="0">
                <a:solidFill>
                  <a:srgbClr val="000000"/>
                </a:solidFill>
              </a:rPr>
              <a:t>, </a:t>
            </a:r>
            <a:r>
              <a:rPr lang="en-US" sz="2000" dirty="0" err="1" smtClean="0">
                <a:solidFill>
                  <a:srgbClr val="000000"/>
                </a:solidFill>
              </a:rPr>
              <a:t>seguro</a:t>
            </a:r>
            <a:r>
              <a:rPr lang="en-US" sz="2000" dirty="0" smtClean="0">
                <a:solidFill>
                  <a:srgbClr val="000000"/>
                </a:solidFill>
              </a:rPr>
              <a:t> e </a:t>
            </a:r>
            <a:r>
              <a:rPr lang="en-US" sz="2000" dirty="0" err="1" smtClean="0">
                <a:solidFill>
                  <a:srgbClr val="000000"/>
                </a:solidFill>
              </a:rPr>
              <a:t>melhora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os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desfecho</a:t>
            </a:r>
            <a:r>
              <a:rPr lang="en-US" sz="2000" dirty="0" smtClean="0">
                <a:solidFill>
                  <a:srgbClr val="000000"/>
                </a:solidFill>
              </a:rPr>
              <a:t> com 1 </a:t>
            </a:r>
            <a:r>
              <a:rPr lang="en-US" sz="2000" dirty="0" err="1" smtClean="0">
                <a:solidFill>
                  <a:srgbClr val="000000"/>
                </a:solidFill>
              </a:rPr>
              <a:t>ano</a:t>
            </a:r>
            <a:r>
              <a:rPr lang="en-US" sz="2000" dirty="0" smtClean="0">
                <a:solidFill>
                  <a:srgbClr val="000000"/>
                </a:solidFill>
              </a:rPr>
              <a:t> de </a:t>
            </a:r>
            <a:r>
              <a:rPr lang="en-US" sz="2000" dirty="0" err="1" smtClean="0">
                <a:solidFill>
                  <a:srgbClr val="000000"/>
                </a:solidFill>
              </a:rPr>
              <a:t>vida</a:t>
            </a:r>
            <a:endParaRPr lang="en-US" sz="2000" dirty="0">
              <a:solidFill>
                <a:srgbClr val="000000"/>
              </a:solidFill>
            </a:endParaRPr>
          </a:p>
          <a:p>
            <a:endParaRPr lang="en-US" sz="2000" b="1" dirty="0" smtClean="0">
              <a:solidFill>
                <a:srgbClr val="000000"/>
              </a:solidFill>
            </a:endParaRPr>
          </a:p>
          <a:p>
            <a:r>
              <a:rPr lang="en-US" sz="2000" b="1" dirty="0" err="1" smtClean="0">
                <a:solidFill>
                  <a:srgbClr val="000000"/>
                </a:solidFill>
              </a:rPr>
              <a:t>Métodos</a:t>
            </a:r>
            <a:r>
              <a:rPr lang="en-US" sz="2000" b="1" dirty="0" smtClean="0">
                <a:solidFill>
                  <a:srgbClr val="000000"/>
                </a:solidFill>
              </a:rPr>
              <a:t>:</a:t>
            </a:r>
            <a:r>
              <a:rPr lang="en-US" sz="2000" dirty="0" smtClean="0">
                <a:solidFill>
                  <a:srgbClr val="000000"/>
                </a:solidFill>
              </a:rPr>
              <a:t>  23 RNs </a:t>
            </a:r>
            <a:r>
              <a:rPr lang="en-US" sz="2000" dirty="0" err="1" smtClean="0">
                <a:solidFill>
                  <a:srgbClr val="000000"/>
                </a:solidFill>
              </a:rPr>
              <a:t>em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hipotermia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receberam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transfusão</a:t>
            </a:r>
            <a:r>
              <a:rPr lang="en-US" sz="2000" dirty="0" smtClean="0">
                <a:solidFill>
                  <a:srgbClr val="000000"/>
                </a:solidFill>
              </a:rPr>
              <a:t> de CCU = 2 doses 1-5 x 10</a:t>
            </a:r>
            <a:r>
              <a:rPr lang="en-US" sz="2000" baseline="30000" dirty="0" smtClean="0">
                <a:solidFill>
                  <a:srgbClr val="000000"/>
                </a:solidFill>
              </a:rPr>
              <a:t>7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cels</a:t>
            </a:r>
            <a:r>
              <a:rPr lang="en-US" sz="2000" dirty="0" smtClean="0">
                <a:solidFill>
                  <a:srgbClr val="000000"/>
                </a:solidFill>
              </a:rPr>
              <a:t>/kg</a:t>
            </a:r>
          </a:p>
          <a:p>
            <a:endParaRPr lang="en-US" sz="2000" b="1" dirty="0" smtClean="0">
              <a:solidFill>
                <a:srgbClr val="000000"/>
              </a:solidFill>
            </a:endParaRPr>
          </a:p>
          <a:p>
            <a:r>
              <a:rPr lang="en-US" sz="2000" b="1" dirty="0" err="1" smtClean="0">
                <a:solidFill>
                  <a:srgbClr val="000000"/>
                </a:solidFill>
              </a:rPr>
              <a:t>Resultados</a:t>
            </a:r>
            <a:r>
              <a:rPr lang="en-US" sz="2000" b="1" dirty="0" smtClean="0">
                <a:solidFill>
                  <a:srgbClr val="000000"/>
                </a:solidFill>
              </a:rPr>
              <a:t>:</a:t>
            </a:r>
            <a:r>
              <a:rPr lang="en-US" sz="2000" dirty="0" smtClean="0">
                <a:solidFill>
                  <a:srgbClr val="000000"/>
                </a:solidFill>
              </a:rPr>
              <a:t> 1 </a:t>
            </a:r>
            <a:r>
              <a:rPr lang="en-US" sz="2000" dirty="0" err="1" smtClean="0">
                <a:solidFill>
                  <a:srgbClr val="000000"/>
                </a:solidFill>
              </a:rPr>
              <a:t>ano</a:t>
            </a:r>
            <a:r>
              <a:rPr lang="en-US" sz="2000" dirty="0" smtClean="0">
                <a:solidFill>
                  <a:srgbClr val="000000"/>
                </a:solidFill>
              </a:rPr>
              <a:t>, 74% </a:t>
            </a:r>
            <a:r>
              <a:rPr lang="en-US" sz="2000" dirty="0" err="1" smtClean="0">
                <a:solidFill>
                  <a:srgbClr val="000000"/>
                </a:solidFill>
              </a:rPr>
              <a:t>tratados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vs</a:t>
            </a:r>
            <a:r>
              <a:rPr lang="en-US" sz="2000" dirty="0" smtClean="0">
                <a:solidFill>
                  <a:srgbClr val="000000"/>
                </a:solidFill>
              </a:rPr>
              <a:t> 41% </a:t>
            </a:r>
            <a:r>
              <a:rPr lang="en-US" sz="2000" dirty="0" err="1" smtClean="0">
                <a:solidFill>
                  <a:srgbClr val="000000"/>
                </a:solidFill>
              </a:rPr>
              <a:t>controles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tiveram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Bayley</a:t>
            </a:r>
            <a:r>
              <a:rPr lang="en-US" sz="2000" dirty="0" smtClean="0">
                <a:solidFill>
                  <a:srgbClr val="000000"/>
                </a:solidFill>
              </a:rPr>
              <a:t> scores &gt;85 </a:t>
            </a:r>
          </a:p>
          <a:p>
            <a:endParaRPr lang="en-US" sz="2000" b="1" dirty="0" smtClean="0">
              <a:solidFill>
                <a:srgbClr val="000000"/>
              </a:solidFill>
            </a:endParaRPr>
          </a:p>
          <a:p>
            <a:r>
              <a:rPr lang="en-US" sz="2000" b="1" dirty="0" err="1" smtClean="0">
                <a:solidFill>
                  <a:srgbClr val="000000"/>
                </a:solidFill>
              </a:rPr>
              <a:t>Conclusão</a:t>
            </a:r>
            <a:r>
              <a:rPr lang="en-US" sz="2000" b="1" dirty="0" smtClean="0">
                <a:solidFill>
                  <a:srgbClr val="000000"/>
                </a:solidFill>
              </a:rPr>
              <a:t>: </a:t>
            </a:r>
            <a:r>
              <a:rPr lang="en-US" sz="2000" dirty="0" err="1" smtClean="0">
                <a:solidFill>
                  <a:srgbClr val="000000"/>
                </a:solidFill>
              </a:rPr>
              <a:t>transfusão</a:t>
            </a:r>
            <a:r>
              <a:rPr lang="en-US" sz="2000" dirty="0" smtClean="0">
                <a:solidFill>
                  <a:srgbClr val="000000"/>
                </a:solidFill>
              </a:rPr>
              <a:t> de CCU </a:t>
            </a:r>
            <a:r>
              <a:rPr lang="en-US" sz="2000" dirty="0" err="1" smtClean="0">
                <a:solidFill>
                  <a:srgbClr val="000000"/>
                </a:solidFill>
              </a:rPr>
              <a:t>é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viável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para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Rns</a:t>
            </a:r>
            <a:r>
              <a:rPr lang="en-US" sz="2000" dirty="0" smtClean="0">
                <a:solidFill>
                  <a:srgbClr val="000000"/>
                </a:solidFill>
              </a:rPr>
              <a:t> com EHI. Um ECR </a:t>
            </a:r>
            <a:r>
              <a:rPr lang="en-US" sz="2000" dirty="0" err="1" smtClean="0">
                <a:solidFill>
                  <a:srgbClr val="000000"/>
                </a:solidFill>
              </a:rPr>
              <a:t>é</a:t>
            </a:r>
            <a:r>
              <a:rPr lang="en-US" sz="2000" dirty="0" smtClean="0">
                <a:solidFill>
                  <a:srgbClr val="000000"/>
                </a:solidFill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</a:rPr>
              <a:t>necessário</a:t>
            </a:r>
            <a:r>
              <a:rPr lang="en-US" sz="2000" dirty="0" smtClean="0">
                <a:solidFill>
                  <a:srgbClr val="000000"/>
                </a:solidFill>
              </a:rPr>
              <a:t> !!</a:t>
            </a:r>
            <a:endParaRPr lang="en-US" sz="2000" b="1" dirty="0">
              <a:solidFill>
                <a:srgbClr val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96000" y="6400800"/>
            <a:ext cx="29377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600" dirty="0" smtClean="0">
                <a:latin typeface="+mn-lt"/>
              </a:rPr>
              <a:t>Cotton CM, et al. </a:t>
            </a:r>
            <a:r>
              <a:rPr lang="en-US" sz="1600" i="1" dirty="0" smtClean="0">
                <a:latin typeface="+mn-lt"/>
              </a:rPr>
              <a:t>J </a:t>
            </a:r>
            <a:r>
              <a:rPr lang="en-US" sz="1600" i="1" dirty="0" err="1" smtClean="0">
                <a:latin typeface="+mn-lt"/>
              </a:rPr>
              <a:t>Pediatr</a:t>
            </a:r>
            <a:r>
              <a:rPr lang="en-US" sz="1600" i="1" dirty="0" smtClean="0">
                <a:latin typeface="+mn-lt"/>
              </a:rPr>
              <a:t> </a:t>
            </a:r>
            <a:r>
              <a:rPr lang="en-US" sz="1600" dirty="0" smtClean="0">
                <a:latin typeface="+mn-lt"/>
              </a:rPr>
              <a:t>(2014)</a:t>
            </a:r>
            <a:endParaRPr lang="en-US" sz="1600" dirty="0">
              <a:latin typeface="+mn-lt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21162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24" y="78491"/>
            <a:ext cx="8229600" cy="1143000"/>
          </a:xfrm>
        </p:spPr>
        <p:txBody>
          <a:bodyPr/>
          <a:lstStyle/>
          <a:p>
            <a:r>
              <a:rPr lang="pt-BR" dirty="0" smtClean="0"/>
              <a:t>Hipotermia: Custo / benefício</a:t>
            </a:r>
            <a:endParaRPr lang="pt-B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533" y="1295400"/>
            <a:ext cx="8686800" cy="4678363"/>
          </a:xfrm>
        </p:spPr>
        <p:txBody>
          <a:bodyPr>
            <a:normAutofit/>
          </a:bodyPr>
          <a:lstStyle/>
          <a:p>
            <a:r>
              <a:rPr lang="pt-BR" dirty="0" smtClean="0"/>
              <a:t>Custo de cada criança com PC durante sua vida =  ~ £750,000</a:t>
            </a:r>
          </a:p>
          <a:p>
            <a:r>
              <a:rPr lang="pt-BR" dirty="0" smtClean="0"/>
              <a:t>Benefício econômico de uma vida saudável =       ~ £800,000</a:t>
            </a:r>
          </a:p>
          <a:p>
            <a:r>
              <a:rPr lang="pt-BR" dirty="0" smtClean="0"/>
              <a:t>Benefício total para economia do Reino Unido como resultado da implementação da HT:</a:t>
            </a:r>
          </a:p>
          <a:p>
            <a:pPr marL="0" indent="0">
              <a:buNone/>
            </a:pPr>
            <a:r>
              <a:rPr lang="pt-BR" dirty="0" smtClean="0"/>
              <a:t>	&gt; £125 milhões apesar dos altos custos dos 	equipamentos necessários </a:t>
            </a:r>
            <a:endParaRPr lang="pt-B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17/05/2014</a:t>
            </a:r>
            <a:endParaRPr lang="en-US"/>
          </a:p>
        </p:txBody>
      </p:sp>
      <p:grpSp>
        <p:nvGrpSpPr>
          <p:cNvPr id="6" name="Group 8"/>
          <p:cNvGrpSpPr>
            <a:grpSpLocks/>
          </p:cNvGrpSpPr>
          <p:nvPr/>
        </p:nvGrpSpPr>
        <p:grpSpPr bwMode="auto">
          <a:xfrm>
            <a:off x="228600" y="6118696"/>
            <a:ext cx="2808287" cy="574675"/>
            <a:chOff x="395536" y="5949280"/>
            <a:chExt cx="3960440" cy="685800"/>
          </a:xfrm>
        </p:grpSpPr>
        <p:pic>
          <p:nvPicPr>
            <p:cNvPr id="7" name="Picture 5" descr="Logo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6" descr="logo McGill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4624"/>
            <a:ext cx="728662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676400"/>
            <a:ext cx="7471568" cy="27945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93804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400" y="0"/>
            <a:ext cx="78050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889153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459056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Obrigado pela atenção</a:t>
            </a:r>
            <a:endParaRPr lang="en-US" dirty="0"/>
          </a:p>
        </p:txBody>
      </p:sp>
      <p:pic>
        <p:nvPicPr>
          <p:cNvPr id="2050" name="Picture 2" descr="Foto: United Photos/Reuter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1361995"/>
            <a:ext cx="7315200" cy="52128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265317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2489</TotalTime>
  <Words>3635</Words>
  <Application>Microsoft Macintosh PowerPoint</Application>
  <PresentationFormat>On-screen Show (4:3)</PresentationFormat>
  <Paragraphs>695</Paragraphs>
  <Slides>81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81</vt:i4>
      </vt:variant>
    </vt:vector>
  </HeadingPairs>
  <TitlesOfParts>
    <vt:vector size="82" baseType="lpstr">
      <vt:lpstr>Office Theme</vt:lpstr>
      <vt:lpstr>Hipotermia terapêutica em recém nascidos com encefalopatia hipóxico-isquêmica</vt:lpstr>
      <vt:lpstr>Declaração</vt:lpstr>
      <vt:lpstr>PowerPoint Presentation</vt:lpstr>
      <vt:lpstr>PowerPoint Presentation</vt:lpstr>
      <vt:lpstr>Encefalopatia Neonatal</vt:lpstr>
      <vt:lpstr>Asfixia perinatal</vt:lpstr>
      <vt:lpstr>Asfixia Perinatal</vt:lpstr>
      <vt:lpstr>Asfixia Perinatal</vt:lpstr>
      <vt:lpstr>Risco relativo de óbito neonatal em RN a termo com baixo score de Apgar e/ou acidemia do cordão</vt:lpstr>
      <vt:lpstr>Deficit de Base</vt:lpstr>
      <vt:lpstr>Reanimação - NRP 2015</vt:lpstr>
      <vt:lpstr>FATORES de risco </vt:lpstr>
      <vt:lpstr>Evento Sentinela   Se isolado tem valor preditivo baixo para Encefalopatia Neonatal (~ 10%)  [Martinez-Biarge, 2012]  </vt:lpstr>
      <vt:lpstr>Qual é o tratamento?</vt:lpstr>
      <vt:lpstr>Mecanismos de lesão cerebral após um insulto HI</vt:lpstr>
      <vt:lpstr>Hipotermia Terapêutica</vt:lpstr>
      <vt:lpstr>Janela</vt:lpstr>
      <vt:lpstr>Efeitos da redução da temperatura cerebral</vt:lpstr>
      <vt:lpstr>PowerPoint Presentation</vt:lpstr>
      <vt:lpstr>Ensaios Clínicos (n=1372)</vt:lpstr>
      <vt:lpstr>Meta-análise dos ECR de HT </vt:lpstr>
      <vt:lpstr>Mortalidade</vt:lpstr>
      <vt:lpstr>PowerPoint Presentation</vt:lpstr>
      <vt:lpstr>Meta-análise:  Eficácia de cada desfecho</vt:lpstr>
      <vt:lpstr>Hipotermia e desfechos de longo prazo</vt:lpstr>
      <vt:lpstr>Meta-análise:  Segurança</vt:lpstr>
      <vt:lpstr>NRP 2015</vt:lpstr>
      <vt:lpstr>PowerPoint Presentation</vt:lpstr>
      <vt:lpstr>PowerPoint Presentation</vt:lpstr>
      <vt:lpstr>Problemas na implementação da hipotermia terapeutica</vt:lpstr>
      <vt:lpstr>Problemas na implementação da hipotermia terapeutica</vt:lpstr>
      <vt:lpstr>Evidência de insulto HI</vt:lpstr>
      <vt:lpstr>Problemas na implementação da hipotermia terapêutica</vt:lpstr>
      <vt:lpstr>Reconhecimento da EN</vt:lpstr>
      <vt:lpstr>Neurological Exam Certification for the Late Hypothermia and Optimizing Cooling Trials</vt:lpstr>
      <vt:lpstr>PowerPoint Presentation</vt:lpstr>
      <vt:lpstr>PowerPoint Presentation</vt:lpstr>
      <vt:lpstr>Exame neurológico - EHI</vt:lpstr>
      <vt:lpstr>PowerPoint Presentation</vt:lpstr>
      <vt:lpstr>Problemas na implementação: dos ECR para a beira do leito</vt:lpstr>
      <vt:lpstr>Temperaturas elevadas em RNs com EN</vt:lpstr>
      <vt:lpstr>TC elevada e asfixia</vt:lpstr>
      <vt:lpstr>PowerPoint Presentation</vt:lpstr>
      <vt:lpstr>Medicações e risco de resfriamento excessivo</vt:lpstr>
      <vt:lpstr>Resultados</vt:lpstr>
      <vt:lpstr>Resultados</vt:lpstr>
      <vt:lpstr>Cuidados durante Hipotermia</vt:lpstr>
      <vt:lpstr>Cuidados durante Hipotermia</vt:lpstr>
      <vt:lpstr>PowerPoint Presentation</vt:lpstr>
      <vt:lpstr>PowerPoint Presentation</vt:lpstr>
      <vt:lpstr>PowerPoint Presentation</vt:lpstr>
      <vt:lpstr>Ultrasom transfontanela e EHI</vt:lpstr>
      <vt:lpstr>Ultrasom transfontanela e EHI</vt:lpstr>
      <vt:lpstr>Problemas na implementação: dos ECT para a beira do leito</vt:lpstr>
      <vt:lpstr>HT durante transporte</vt:lpstr>
      <vt:lpstr>PowerPoint Presentation</vt:lpstr>
      <vt:lpstr>PowerPoint Presentation</vt:lpstr>
      <vt:lpstr>Hipotermia em Países de renda média ou baixa</vt:lpstr>
      <vt:lpstr>PowerPoint Presentation</vt:lpstr>
      <vt:lpstr>PowerPoint Presentation</vt:lpstr>
      <vt:lpstr>HELIX - Hypothermia for Encephalopathy in Low Income countries Trial</vt:lpstr>
      <vt:lpstr>PowerPoint Presentation</vt:lpstr>
      <vt:lpstr>PowerPoint Presentation</vt:lpstr>
      <vt:lpstr>Aonde começa a resfriar?</vt:lpstr>
      <vt:lpstr>PowerPoint Presentation</vt:lpstr>
      <vt:lpstr>Monitoramento da Temperatura</vt:lpstr>
      <vt:lpstr>PowerPoint Presentation</vt:lpstr>
      <vt:lpstr>PowerPoint Presentation</vt:lpstr>
      <vt:lpstr>Optimizing cooling for neonatal HIE</vt:lpstr>
      <vt:lpstr>Resfriamento após 6 h?</vt:lpstr>
      <vt:lpstr>Adjusted Risk Ratios (aRR)* for Primary and Secondary Outcomes: Bayesian</vt:lpstr>
      <vt:lpstr>Hipotermia em Prematuro moderado – tardio: 33-35 semanas</vt:lpstr>
      <vt:lpstr>Perspectivas Futuras</vt:lpstr>
      <vt:lpstr>Hipotermia + outras terapias</vt:lpstr>
      <vt:lpstr>Terapias com potencial</vt:lpstr>
      <vt:lpstr>High Dose Epo for Asphyxia and Encephalopathy HEAL trial</vt:lpstr>
      <vt:lpstr>Transfusão de células do cordão</vt:lpstr>
      <vt:lpstr>Hipotermia: Custo / benefício</vt:lpstr>
      <vt:lpstr>PowerPoint Presentation</vt:lpstr>
      <vt:lpstr>PowerPoint Presentation</vt:lpstr>
      <vt:lpstr>Obrigado pela atenção</vt:lpstr>
    </vt:vector>
  </TitlesOfParts>
  <Company>MUHC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Hipotermia terapêutica para recém nascidos com EHI moderada ou grave: da pesquisa à pratica clinica</dc:title>
  <dc:creator>Guilherme Sant'anna</dc:creator>
  <cp:lastModifiedBy>GUILHERME SANT' ANNA</cp:lastModifiedBy>
  <cp:revision>87</cp:revision>
  <cp:lastPrinted>2017-08-03T17:08:47Z</cp:lastPrinted>
  <dcterms:created xsi:type="dcterms:W3CDTF">2017-08-03T16:38:47Z</dcterms:created>
  <dcterms:modified xsi:type="dcterms:W3CDTF">2018-10-26T09:59:45Z</dcterms:modified>
</cp:coreProperties>
</file>