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6" r:id="rId1"/>
  </p:sldMasterIdLst>
  <p:sldIdLst>
    <p:sldId id="256" r:id="rId2"/>
    <p:sldId id="274" r:id="rId3"/>
    <p:sldId id="257" r:id="rId4"/>
    <p:sldId id="258" r:id="rId5"/>
    <p:sldId id="259" r:id="rId6"/>
    <p:sldId id="260" r:id="rId7"/>
    <p:sldId id="261" r:id="rId8"/>
    <p:sldId id="263" r:id="rId9"/>
    <p:sldId id="264" r:id="rId10"/>
    <p:sldId id="265" r:id="rId11"/>
    <p:sldId id="266" r:id="rId12"/>
    <p:sldId id="267" r:id="rId13"/>
    <p:sldId id="268" r:id="rId14"/>
    <p:sldId id="271" r:id="rId15"/>
    <p:sldId id="272" r:id="rId16"/>
    <p:sldId id="273" r:id="rId17"/>
    <p:sldId id="269" r:id="rId18"/>
    <p:sldId id="270" r:id="rId19"/>
    <p:sldId id="276" r:id="rId20"/>
    <p:sldId id="277" r:id="rId21"/>
    <p:sldId id="275" r:id="rId22"/>
    <p:sldId id="280" r:id="rId23"/>
    <p:sldId id="287" r:id="rId24"/>
    <p:sldId id="288" r:id="rId25"/>
    <p:sldId id="278" r:id="rId26"/>
    <p:sldId id="279" r:id="rId27"/>
    <p:sldId id="289" r:id="rId28"/>
    <p:sldId id="281" r:id="rId29"/>
    <p:sldId id="282" r:id="rId30"/>
    <p:sldId id="291" r:id="rId31"/>
    <p:sldId id="283" r:id="rId32"/>
    <p:sldId id="290" r:id="rId33"/>
    <p:sldId id="284" r:id="rId34"/>
    <p:sldId id="285" r:id="rId35"/>
    <p:sldId id="286" r:id="rId36"/>
    <p:sldId id="292" r:id="rId37"/>
    <p:sldId id="322" r:id="rId38"/>
    <p:sldId id="323" r:id="rId39"/>
    <p:sldId id="293" r:id="rId40"/>
    <p:sldId id="294" r:id="rId41"/>
    <p:sldId id="324" r:id="rId42"/>
    <p:sldId id="297" r:id="rId43"/>
    <p:sldId id="301" r:id="rId44"/>
    <p:sldId id="320" r:id="rId45"/>
    <p:sldId id="299"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9" r:id="rId59"/>
    <p:sldId id="315" r:id="rId60"/>
    <p:sldId id="316" r:id="rId61"/>
    <p:sldId id="317" r:id="rId62"/>
    <p:sldId id="318" r:id="rId63"/>
    <p:sldId id="300" r:id="rId64"/>
    <p:sldId id="325" r:id="rId65"/>
    <p:sldId id="326" r:id="rId66"/>
    <p:sldId id="321" r:id="rId67"/>
  </p:sldIdLst>
  <p:sldSz cx="9144000" cy="6858000" type="screen4x3"/>
  <p:notesSz cx="6858000" cy="9144000"/>
  <p:defaultTextStyle>
    <a:defPPr>
      <a:defRPr lang="pt-BR"/>
    </a:defPPr>
    <a:lvl1pPr algn="l" rtl="0" fontAlgn="base">
      <a:spcBef>
        <a:spcPct val="0"/>
      </a:spcBef>
      <a:spcAft>
        <a:spcPct val="0"/>
      </a:spcAft>
      <a:defRPr sz="1400" kern="1200">
        <a:solidFill>
          <a:schemeClr val="tx1"/>
        </a:solidFill>
        <a:latin typeface="Trebuchet MS" pitchFamily="34" charset="0"/>
        <a:ea typeface="+mn-ea"/>
        <a:cs typeface="Arial" pitchFamily="34" charset="0"/>
      </a:defRPr>
    </a:lvl1pPr>
    <a:lvl2pPr marL="457200" algn="l" rtl="0" fontAlgn="base">
      <a:spcBef>
        <a:spcPct val="0"/>
      </a:spcBef>
      <a:spcAft>
        <a:spcPct val="0"/>
      </a:spcAft>
      <a:defRPr sz="1400" kern="1200">
        <a:solidFill>
          <a:schemeClr val="tx1"/>
        </a:solidFill>
        <a:latin typeface="Trebuchet MS" pitchFamily="34" charset="0"/>
        <a:ea typeface="+mn-ea"/>
        <a:cs typeface="Arial" pitchFamily="34" charset="0"/>
      </a:defRPr>
    </a:lvl2pPr>
    <a:lvl3pPr marL="914400" algn="l" rtl="0" fontAlgn="base">
      <a:spcBef>
        <a:spcPct val="0"/>
      </a:spcBef>
      <a:spcAft>
        <a:spcPct val="0"/>
      </a:spcAft>
      <a:defRPr sz="1400" kern="1200">
        <a:solidFill>
          <a:schemeClr val="tx1"/>
        </a:solidFill>
        <a:latin typeface="Trebuchet MS" pitchFamily="34" charset="0"/>
        <a:ea typeface="+mn-ea"/>
        <a:cs typeface="Arial" pitchFamily="34" charset="0"/>
      </a:defRPr>
    </a:lvl3pPr>
    <a:lvl4pPr marL="1371600" algn="l" rtl="0" fontAlgn="base">
      <a:spcBef>
        <a:spcPct val="0"/>
      </a:spcBef>
      <a:spcAft>
        <a:spcPct val="0"/>
      </a:spcAft>
      <a:defRPr sz="1400" kern="1200">
        <a:solidFill>
          <a:schemeClr val="tx1"/>
        </a:solidFill>
        <a:latin typeface="Trebuchet MS" pitchFamily="34" charset="0"/>
        <a:ea typeface="+mn-ea"/>
        <a:cs typeface="Arial" pitchFamily="34" charset="0"/>
      </a:defRPr>
    </a:lvl4pPr>
    <a:lvl5pPr marL="1828800" algn="l" rtl="0" fontAlgn="base">
      <a:spcBef>
        <a:spcPct val="0"/>
      </a:spcBef>
      <a:spcAft>
        <a:spcPct val="0"/>
      </a:spcAft>
      <a:defRPr sz="1400" kern="1200">
        <a:solidFill>
          <a:schemeClr val="tx1"/>
        </a:solidFill>
        <a:latin typeface="Trebuchet MS" pitchFamily="34" charset="0"/>
        <a:ea typeface="+mn-ea"/>
        <a:cs typeface="Arial" pitchFamily="34" charset="0"/>
      </a:defRPr>
    </a:lvl5pPr>
    <a:lvl6pPr marL="2286000" algn="l" defTabSz="914400" rtl="0" eaLnBrk="1" latinLnBrk="0" hangingPunct="1">
      <a:defRPr sz="1400" kern="1200">
        <a:solidFill>
          <a:schemeClr val="tx1"/>
        </a:solidFill>
        <a:latin typeface="Trebuchet MS" pitchFamily="34" charset="0"/>
        <a:ea typeface="+mn-ea"/>
        <a:cs typeface="Arial" pitchFamily="34" charset="0"/>
      </a:defRPr>
    </a:lvl6pPr>
    <a:lvl7pPr marL="2743200" algn="l" defTabSz="914400" rtl="0" eaLnBrk="1" latinLnBrk="0" hangingPunct="1">
      <a:defRPr sz="1400" kern="1200">
        <a:solidFill>
          <a:schemeClr val="tx1"/>
        </a:solidFill>
        <a:latin typeface="Trebuchet MS" pitchFamily="34" charset="0"/>
        <a:ea typeface="+mn-ea"/>
        <a:cs typeface="Arial" pitchFamily="34" charset="0"/>
      </a:defRPr>
    </a:lvl7pPr>
    <a:lvl8pPr marL="3200400" algn="l" defTabSz="914400" rtl="0" eaLnBrk="1" latinLnBrk="0" hangingPunct="1">
      <a:defRPr sz="1400" kern="1200">
        <a:solidFill>
          <a:schemeClr val="tx1"/>
        </a:solidFill>
        <a:latin typeface="Trebuchet MS" pitchFamily="34" charset="0"/>
        <a:ea typeface="+mn-ea"/>
        <a:cs typeface="Arial" pitchFamily="34" charset="0"/>
      </a:defRPr>
    </a:lvl8pPr>
    <a:lvl9pPr marL="3657600" algn="l" defTabSz="914400" rtl="0" eaLnBrk="1" latinLnBrk="0" hangingPunct="1">
      <a:defRPr sz="1400" kern="1200">
        <a:solidFill>
          <a:schemeClr val="tx1"/>
        </a:solidFill>
        <a:latin typeface="Trebuchet MS"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00FF"/>
    <a:srgbClr val="FF0000"/>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1426"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6.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grpSp>
        <p:nvGrpSpPr>
          <p:cNvPr id="4" name="Rectangle 6"/>
          <p:cNvGrpSpPr>
            <a:grpSpLocks/>
          </p:cNvGrpSpPr>
          <p:nvPr/>
        </p:nvGrpSpPr>
        <p:grpSpPr bwMode="auto">
          <a:xfrm>
            <a:off x="688975" y="1347788"/>
            <a:ext cx="7772400" cy="79375"/>
            <a:chOff x="434" y="849"/>
            <a:chExt cx="4896" cy="50"/>
          </a:xfrm>
        </p:grpSpPr>
        <p:pic>
          <p:nvPicPr>
            <p:cNvPr id="5" name="Rectangle 6"/>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4" y="849"/>
              <a:ext cx="4896" cy="50"/>
            </a:xfrm>
            <a:prstGeom prst="rect">
              <a:avLst/>
            </a:prstGeom>
            <a:noFill/>
            <a:extLst>
              <a:ext uri="{909E8E84-426E-40DD-AFC4-6F175D3DCCD1}">
                <a14:hiddenFill xmlns:a14="http://schemas.microsoft.com/office/drawing/2010/main">
                  <a:solidFill>
                    <a:srgbClr val="FFFFFF"/>
                  </a:solidFill>
                </a14:hiddenFill>
              </a:ext>
            </a:extLst>
          </p:spPr>
        </p:pic>
        <p:sp>
          <p:nvSpPr>
            <p:cNvPr id="6" name="Text Box 3"/>
            <p:cNvSpPr txBox="1">
              <a:spLocks noChangeArrowheads="1"/>
            </p:cNvSpPr>
            <p:nvPr/>
          </p:nvSpPr>
          <p:spPr bwMode="auto">
            <a:xfrm>
              <a:off x="432" y="848"/>
              <a:ext cx="4896" cy="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p>
          </p:txBody>
        </p:sp>
      </p:grpSp>
      <p:grpSp>
        <p:nvGrpSpPr>
          <p:cNvPr id="7" name="Rectangle 7"/>
          <p:cNvGrpSpPr>
            <a:grpSpLocks/>
          </p:cNvGrpSpPr>
          <p:nvPr/>
        </p:nvGrpSpPr>
        <p:grpSpPr bwMode="auto">
          <a:xfrm>
            <a:off x="688975" y="4286250"/>
            <a:ext cx="7772400" cy="77788"/>
            <a:chOff x="434" y="2700"/>
            <a:chExt cx="4896" cy="49"/>
          </a:xfrm>
        </p:grpSpPr>
        <p:pic>
          <p:nvPicPr>
            <p:cNvPr id="8" name="Rectangle 7"/>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4" y="2700"/>
              <a:ext cx="4896" cy="49"/>
            </a:xfrm>
            <a:prstGeom prst="rect">
              <a:avLst/>
            </a:prstGeom>
            <a:noFill/>
            <a:extLst>
              <a:ext uri="{909E8E84-426E-40DD-AFC4-6F175D3DCCD1}">
                <a14:hiddenFill xmlns:a14="http://schemas.microsoft.com/office/drawing/2010/main">
                  <a:solidFill>
                    <a:srgbClr val="FFFFFF"/>
                  </a:solidFill>
                </a14:hiddenFill>
              </a:ext>
            </a:extLst>
          </p:spPr>
        </p:pic>
        <p:sp>
          <p:nvSpPr>
            <p:cNvPr id="9" name="Text Box 6"/>
            <p:cNvSpPr txBox="1">
              <a:spLocks noChangeArrowheads="1"/>
            </p:cNvSpPr>
            <p:nvPr/>
          </p:nvSpPr>
          <p:spPr bwMode="auto">
            <a:xfrm>
              <a:off x="432" y="2698"/>
              <a:ext cx="4896" cy="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p>
          </p:txBody>
        </p:sp>
      </p:grpSp>
      <p:grpSp>
        <p:nvGrpSpPr>
          <p:cNvPr id="10" name="Rectangle 8"/>
          <p:cNvGrpSpPr>
            <a:grpSpLocks/>
          </p:cNvGrpSpPr>
          <p:nvPr/>
        </p:nvGrpSpPr>
        <p:grpSpPr bwMode="auto">
          <a:xfrm>
            <a:off x="688975" y="1487488"/>
            <a:ext cx="7772400" cy="2743200"/>
            <a:chOff x="434" y="937"/>
            <a:chExt cx="4896" cy="1728"/>
          </a:xfrm>
        </p:grpSpPr>
        <p:pic>
          <p:nvPicPr>
            <p:cNvPr id="11" name="Rectangle 8"/>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4" y="937"/>
              <a:ext cx="4896" cy="1728"/>
            </a:xfrm>
            <a:prstGeom prst="rect">
              <a:avLst/>
            </a:prstGeom>
            <a:noFill/>
            <a:extLst>
              <a:ext uri="{909E8E84-426E-40DD-AFC4-6F175D3DCCD1}">
                <a14:hiddenFill xmlns:a14="http://schemas.microsoft.com/office/drawing/2010/main">
                  <a:solidFill>
                    <a:srgbClr val="FFFFFF"/>
                  </a:solidFill>
                </a14:hiddenFill>
              </a:ext>
            </a:extLst>
          </p:spPr>
        </p:pic>
        <p:sp>
          <p:nvSpPr>
            <p:cNvPr id="12" name="Text Box 9"/>
            <p:cNvSpPr txBox="1">
              <a:spLocks noChangeArrowheads="1"/>
            </p:cNvSpPr>
            <p:nvPr/>
          </p:nvSpPr>
          <p:spPr bwMode="auto">
            <a:xfrm>
              <a:off x="432" y="935"/>
              <a:ext cx="4896" cy="1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p>
          </p:txBody>
        </p:sp>
      </p:grpSp>
      <p:grpSp>
        <p:nvGrpSpPr>
          <p:cNvPr id="13" name="Group 9"/>
          <p:cNvGrpSpPr>
            <a:grpSpLocks noChangeAspect="1"/>
          </p:cNvGrpSpPr>
          <p:nvPr/>
        </p:nvGrpSpPr>
        <p:grpSpPr bwMode="auto">
          <a:xfrm>
            <a:off x="7234238" y="4106863"/>
            <a:ext cx="914400" cy="914400"/>
            <a:chOff x="9685338" y="4460675"/>
            <a:chExt cx="1080904" cy="1080902"/>
          </a:xfrm>
        </p:grpSpPr>
        <p:sp>
          <p:nvSpPr>
            <p:cNvPr id="14" name="Oval 10"/>
            <p:cNvSpPr/>
            <p:nvPr/>
          </p:nvSpPr>
          <p:spPr>
            <a:xfrm>
              <a:off x="9685338" y="4460675"/>
              <a:ext cx="1080904" cy="1080902"/>
            </a:xfrm>
            <a:prstGeom prst="ellipse">
              <a:avLst/>
            </a:prstGeom>
            <a:blipFill dpi="0" rotWithShape="1">
              <a:blip r:embed="rId5">
                <a:duotone>
                  <a:schemeClr val="accent1">
                    <a:shade val="45000"/>
                    <a:satMod val="135000"/>
                  </a:schemeClr>
                  <a:prstClr val="white"/>
                </a:duotone>
                <a:extLst/>
              </a:blip>
              <a:srcRect/>
              <a:tile tx="0" ty="0" sx="85000" sy="85000" flip="none" algn="tl"/>
            </a:blipFill>
            <a:ln w="25400" cap="flat" cmpd="sng" algn="ctr">
              <a:noFill/>
              <a:prstDash val="solid"/>
            </a:ln>
            <a:effectLst/>
          </p:spPr>
        </p:sp>
        <p:sp>
          <p:nvSpPr>
            <p:cNvPr id="15" name="Oval 11"/>
            <p:cNvSpPr>
              <a:spLocks noChangeArrowheads="1"/>
            </p:cNvSpPr>
            <p:nvPr/>
          </p:nvSpPr>
          <p:spPr bwMode="auto">
            <a:xfrm>
              <a:off x="9793429" y="4568765"/>
              <a:ext cx="864723" cy="864722"/>
            </a:xfrm>
            <a:prstGeom prst="ellipse">
              <a:avLst/>
            </a:prstGeom>
            <a:noFill/>
            <a:ln w="25400" algn="ctr">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a:p>
          </p:txBody>
        </p:sp>
      </p:grpSp>
      <p:sp>
        <p:nvSpPr>
          <p:cNvPr id="2" name="Title 1"/>
          <p:cNvSpPr>
            <a:spLocks noGrp="1"/>
          </p:cNvSpPr>
          <p:nvPr>
            <p:ph type="ctrTitle"/>
          </p:nvPr>
        </p:nvSpPr>
        <p:spPr>
          <a:xfrm>
            <a:off x="788670" y="1432223"/>
            <a:ext cx="7517130" cy="3035808"/>
          </a:xfrm>
        </p:spPr>
        <p:txBody>
          <a:bodyPr>
            <a:noAutofit/>
          </a:bodyPr>
          <a:lstStyle>
            <a:lvl1pPr algn="l">
              <a:lnSpc>
                <a:spcPct val="85000"/>
              </a:lnSpc>
              <a:defRPr sz="6000" b="1" cap="none" baseline="0">
                <a:blipFill dpi="0" rotWithShape="1">
                  <a:blip r:embed="rId5"/>
                  <a:srcRect/>
                  <a:tile tx="6350" ty="-127000" sx="65000" sy="64000" flip="none" algn="tl"/>
                </a:blipFill>
              </a:defRPr>
            </a:lvl1pPr>
          </a:lstStyle>
          <a:p>
            <a:r>
              <a:rPr lang="pt-BR" smtClean="0"/>
              <a:t>Clique para editar o título mestre</a:t>
            </a:r>
            <a:endParaRPr lang="en-US" dirty="0"/>
          </a:p>
        </p:txBody>
      </p:sp>
      <p:sp>
        <p:nvSpPr>
          <p:cNvPr id="3" name="Subtitle 2"/>
          <p:cNvSpPr>
            <a:spLocks noGrp="1"/>
          </p:cNvSpPr>
          <p:nvPr>
            <p:ph type="subTitle" idx="1"/>
          </p:nvPr>
        </p:nvSpPr>
        <p:spPr>
          <a:xfrm>
            <a:off x="802386" y="4389120"/>
            <a:ext cx="5918454" cy="1069848"/>
          </a:xfrm>
        </p:spPr>
        <p:txBody>
          <a:bodyPr>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pt-BR" smtClean="0"/>
              <a:t>Clique para editar o estilo do subtítulo mestre</a:t>
            </a:r>
            <a:endParaRPr lang="en-US" dirty="0"/>
          </a:p>
        </p:txBody>
      </p:sp>
      <p:sp>
        <p:nvSpPr>
          <p:cNvPr id="16" name="Date Placeholder 3"/>
          <p:cNvSpPr>
            <a:spLocks noGrp="1"/>
          </p:cNvSpPr>
          <p:nvPr>
            <p:ph type="dt" sz="half" idx="10"/>
          </p:nvPr>
        </p:nvSpPr>
        <p:spPr/>
        <p:txBody>
          <a:bodyPr/>
          <a:lstStyle>
            <a:lvl1pPr>
              <a:defRPr/>
            </a:lvl1pPr>
          </a:lstStyle>
          <a:p>
            <a:pPr>
              <a:defRPr/>
            </a:pPr>
            <a:fld id="{E32A8E92-AFA6-459D-8C28-CD082BBA4F9D}" type="datetimeFigureOut">
              <a:rPr lang="pt-BR"/>
              <a:pPr>
                <a:defRPr/>
              </a:pPr>
              <a:t>27/10/2018</a:t>
            </a:fld>
            <a:endParaRPr lang="pt-BR"/>
          </a:p>
        </p:txBody>
      </p:sp>
      <p:sp>
        <p:nvSpPr>
          <p:cNvPr id="17" name="Footer Placeholder 4"/>
          <p:cNvSpPr>
            <a:spLocks noGrp="1"/>
          </p:cNvSpPr>
          <p:nvPr>
            <p:ph type="ftr" sz="quarter" idx="11"/>
          </p:nvPr>
        </p:nvSpPr>
        <p:spPr>
          <a:xfrm>
            <a:off x="812800" y="6272213"/>
            <a:ext cx="4745038" cy="365125"/>
          </a:xfrm>
        </p:spPr>
        <p:txBody>
          <a:bodyPr/>
          <a:lstStyle>
            <a:lvl1pPr>
              <a:defRPr/>
            </a:lvl1pPr>
          </a:lstStyle>
          <a:p>
            <a:pPr>
              <a:defRPr/>
            </a:pPr>
            <a:endParaRPr lang="pt-BR"/>
          </a:p>
        </p:txBody>
      </p:sp>
      <p:sp>
        <p:nvSpPr>
          <p:cNvPr id="18" name="Slide Number Placeholder 5"/>
          <p:cNvSpPr>
            <a:spLocks noGrp="1"/>
          </p:cNvSpPr>
          <p:nvPr>
            <p:ph type="sldNum" sz="quarter" idx="12"/>
          </p:nvPr>
        </p:nvSpPr>
        <p:spPr>
          <a:xfrm>
            <a:off x="7243763" y="4227513"/>
            <a:ext cx="895350" cy="639762"/>
          </a:xfrm>
        </p:spPr>
        <p:txBody>
          <a:bodyPr/>
          <a:lstStyle>
            <a:lvl1pPr>
              <a:defRPr sz="2800" b="1" smtClean="0"/>
            </a:lvl1pPr>
          </a:lstStyle>
          <a:p>
            <a:pPr>
              <a:defRPr/>
            </a:pPr>
            <a:fld id="{DD44C526-78A0-485D-8486-CF75D5FD537E}" type="slidenum">
              <a:rPr lang="pt-BR"/>
              <a:pPr>
                <a:defRPr/>
              </a:pPr>
              <a:t>‹nº›</a:t>
            </a:fld>
            <a:endParaRPr lang="pt-BR"/>
          </a:p>
        </p:txBody>
      </p:sp>
    </p:spTree>
    <p:extLst>
      <p:ext uri="{BB962C8B-B14F-4D97-AF65-F5344CB8AC3E}">
        <p14:creationId xmlns:p14="http://schemas.microsoft.com/office/powerpoint/2010/main" val="25336562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AB273BE2-776A-4CC3-BC57-EF726C89F23E}" type="datetimeFigureOut">
              <a:rPr lang="pt-BR"/>
              <a:pPr>
                <a:defRPr/>
              </a:pPr>
              <a:t>27/10/2018</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1C4E0BE7-4166-4636-9F7B-0AF5C07275DF}" type="slidenum">
              <a:rPr lang="pt-BR"/>
              <a:pPr>
                <a:defRPr/>
              </a:pPr>
              <a:t>‹nº›</a:t>
            </a:fld>
            <a:endParaRPr lang="pt-BR"/>
          </a:p>
        </p:txBody>
      </p:sp>
    </p:spTree>
    <p:extLst>
      <p:ext uri="{BB962C8B-B14F-4D97-AF65-F5344CB8AC3E}">
        <p14:creationId xmlns:p14="http://schemas.microsoft.com/office/powerpoint/2010/main" val="25950925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grpSp>
        <p:nvGrpSpPr>
          <p:cNvPr id="4" name="Rectangle 6"/>
          <p:cNvGrpSpPr>
            <a:grpSpLocks/>
          </p:cNvGrpSpPr>
          <p:nvPr/>
        </p:nvGrpSpPr>
        <p:grpSpPr bwMode="auto">
          <a:xfrm>
            <a:off x="0" y="4919663"/>
            <a:ext cx="9144000" cy="1938337"/>
            <a:chOff x="0" y="3099"/>
            <a:chExt cx="5760" cy="1221"/>
          </a:xfrm>
        </p:grpSpPr>
        <p:pic>
          <p:nvPicPr>
            <p:cNvPr id="5" name="Rectangle 6"/>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99"/>
              <a:ext cx="5760" cy="1221"/>
            </a:xfrm>
            <a:prstGeom prst="rect">
              <a:avLst/>
            </a:prstGeom>
            <a:noFill/>
            <a:extLst>
              <a:ext uri="{909E8E84-426E-40DD-AFC4-6F175D3DCCD1}">
                <a14:hiddenFill xmlns:a14="http://schemas.microsoft.com/office/drawing/2010/main">
                  <a:solidFill>
                    <a:srgbClr val="FFFFFF"/>
                  </a:solidFill>
                </a14:hiddenFill>
              </a:ext>
            </a:extLst>
          </p:spPr>
        </p:pic>
        <p:sp>
          <p:nvSpPr>
            <p:cNvPr id="6" name="Text Box 3"/>
            <p:cNvSpPr txBox="1">
              <a:spLocks noChangeArrowheads="1"/>
            </p:cNvSpPr>
            <p:nvPr/>
          </p:nvSpPr>
          <p:spPr bwMode="auto">
            <a:xfrm>
              <a:off x="0" y="3098"/>
              <a:ext cx="5760" cy="1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p>
          </p:txBody>
        </p:sp>
      </p:grpSp>
      <p:grpSp>
        <p:nvGrpSpPr>
          <p:cNvPr id="7" name="Group 7"/>
          <p:cNvGrpSpPr>
            <a:grpSpLocks noChangeAspect="1"/>
          </p:cNvGrpSpPr>
          <p:nvPr/>
        </p:nvGrpSpPr>
        <p:grpSpPr bwMode="auto">
          <a:xfrm>
            <a:off x="633413" y="2430463"/>
            <a:ext cx="914400" cy="914400"/>
            <a:chOff x="9685338" y="4460675"/>
            <a:chExt cx="1080904" cy="1080902"/>
          </a:xfrm>
        </p:grpSpPr>
        <p:sp>
          <p:nvSpPr>
            <p:cNvPr id="8" name="Oval 8"/>
            <p:cNvSpPr/>
            <p:nvPr/>
          </p:nvSpPr>
          <p:spPr>
            <a:xfrm>
              <a:off x="9685338" y="4460675"/>
              <a:ext cx="1080904" cy="1080902"/>
            </a:xfrm>
            <a:prstGeom prst="ellipse">
              <a:avLst/>
            </a:prstGeom>
            <a:blipFill dpi="0" rotWithShape="1">
              <a:blip r:embed="rId3">
                <a:duotone>
                  <a:schemeClr val="accent1">
                    <a:shade val="45000"/>
                    <a:satMod val="135000"/>
                  </a:schemeClr>
                  <a:prstClr val="white"/>
                </a:duotone>
                <a:extLst/>
              </a:blip>
              <a:srcRect/>
              <a:tile tx="0" ty="0" sx="85000" sy="85000" flip="none" algn="tl"/>
            </a:blipFill>
            <a:ln w="25400" cap="flat" cmpd="sng" algn="ctr">
              <a:noFill/>
              <a:prstDash val="solid"/>
            </a:ln>
            <a:effectLst/>
          </p:spPr>
        </p:sp>
        <p:sp>
          <p:nvSpPr>
            <p:cNvPr id="9" name="Oval 9"/>
            <p:cNvSpPr>
              <a:spLocks noChangeArrowheads="1"/>
            </p:cNvSpPr>
            <p:nvPr/>
          </p:nvSpPr>
          <p:spPr bwMode="auto">
            <a:xfrm>
              <a:off x="9793429" y="4568765"/>
              <a:ext cx="864723" cy="864722"/>
            </a:xfrm>
            <a:prstGeom prst="ellipse">
              <a:avLst/>
            </a:prstGeom>
            <a:noFill/>
            <a:ln w="25400" algn="ctr">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a:p>
          </p:txBody>
        </p:sp>
      </p:grpSp>
      <p:sp>
        <p:nvSpPr>
          <p:cNvPr id="2" name="Title 1"/>
          <p:cNvSpPr>
            <a:spLocks noGrp="1"/>
          </p:cNvSpPr>
          <p:nvPr>
            <p:ph type="title"/>
          </p:nvPr>
        </p:nvSpPr>
        <p:spPr>
          <a:xfrm>
            <a:off x="1625346" y="1225296"/>
            <a:ext cx="6960870" cy="3520440"/>
          </a:xfrm>
        </p:spPr>
        <p:txBody>
          <a:bodyPr/>
          <a:lstStyle>
            <a:lvl1pPr>
              <a:lnSpc>
                <a:spcPct val="85000"/>
              </a:lnSpc>
              <a:defRPr sz="6600" b="1"/>
            </a:lvl1pPr>
          </a:lstStyle>
          <a:p>
            <a:r>
              <a:rPr lang="pt-BR" smtClean="0"/>
              <a:t>Clique para editar o título mestre</a:t>
            </a:r>
            <a:endParaRPr lang="en-US" dirty="0"/>
          </a:p>
        </p:txBody>
      </p:sp>
      <p:sp>
        <p:nvSpPr>
          <p:cNvPr id="3" name="Text Placeholder 2"/>
          <p:cNvSpPr>
            <a:spLocks noGrp="1"/>
          </p:cNvSpPr>
          <p:nvPr>
            <p:ph type="body" idx="1"/>
          </p:nvPr>
        </p:nvSpPr>
        <p:spPr>
          <a:xfrm>
            <a:off x="1624330" y="5020056"/>
            <a:ext cx="6789420" cy="1066800"/>
          </a:xfrm>
        </p:spPr>
        <p:txBody>
          <a:bodyPr>
            <a:normAutofit/>
          </a:bodyPr>
          <a:lstStyle>
            <a:lvl1pPr marL="0" indent="0">
              <a:buNone/>
              <a:defRPr sz="1800" b="0">
                <a:solidFill>
                  <a:schemeClr val="accent1">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10" name="Date Placeholder 3"/>
          <p:cNvSpPr>
            <a:spLocks noGrp="1"/>
          </p:cNvSpPr>
          <p:nvPr>
            <p:ph type="dt" sz="half" idx="10"/>
          </p:nvPr>
        </p:nvSpPr>
        <p:spPr>
          <a:xfrm>
            <a:off x="6445250" y="6272213"/>
            <a:ext cx="1982788" cy="365125"/>
          </a:xfrm>
        </p:spPr>
        <p:txBody>
          <a:bodyPr/>
          <a:lstStyle>
            <a:lvl1pPr>
              <a:defRPr smtClean="0">
                <a:solidFill>
                  <a:schemeClr val="accent1">
                    <a:lumMod val="50000"/>
                  </a:schemeClr>
                </a:solidFill>
              </a:defRPr>
            </a:lvl1pPr>
          </a:lstStyle>
          <a:p>
            <a:pPr>
              <a:defRPr/>
            </a:pPr>
            <a:fld id="{68F49DCF-2082-4B5C-9289-159A16CC9BA3}" type="datetimeFigureOut">
              <a:rPr lang="pt-BR"/>
              <a:pPr>
                <a:defRPr/>
              </a:pPr>
              <a:t>27/10/2018</a:t>
            </a:fld>
            <a:endParaRPr lang="pt-BR"/>
          </a:p>
        </p:txBody>
      </p:sp>
      <p:sp>
        <p:nvSpPr>
          <p:cNvPr id="11" name="Footer Placeholder 4"/>
          <p:cNvSpPr>
            <a:spLocks noGrp="1"/>
          </p:cNvSpPr>
          <p:nvPr>
            <p:ph type="ftr" sz="quarter" idx="11"/>
          </p:nvPr>
        </p:nvSpPr>
        <p:spPr>
          <a:xfrm>
            <a:off x="1636713" y="6272213"/>
            <a:ext cx="4745037" cy="365125"/>
          </a:xfrm>
        </p:spPr>
        <p:txBody>
          <a:bodyPr/>
          <a:lstStyle>
            <a:lvl1pPr>
              <a:defRPr>
                <a:solidFill>
                  <a:schemeClr val="accent1">
                    <a:lumMod val="50000"/>
                  </a:schemeClr>
                </a:solidFill>
              </a:defRPr>
            </a:lvl1pPr>
          </a:lstStyle>
          <a:p>
            <a:pPr>
              <a:defRPr/>
            </a:pPr>
            <a:endParaRPr lang="pt-BR"/>
          </a:p>
        </p:txBody>
      </p:sp>
      <p:sp>
        <p:nvSpPr>
          <p:cNvPr id="12" name="Slide Number Placeholder 5"/>
          <p:cNvSpPr>
            <a:spLocks noGrp="1"/>
          </p:cNvSpPr>
          <p:nvPr>
            <p:ph type="sldNum" sz="quarter" idx="12"/>
          </p:nvPr>
        </p:nvSpPr>
        <p:spPr>
          <a:xfrm>
            <a:off x="646113" y="2508250"/>
            <a:ext cx="890587" cy="720725"/>
          </a:xfrm>
        </p:spPr>
        <p:txBody>
          <a:bodyPr/>
          <a:lstStyle>
            <a:lvl1pPr>
              <a:defRPr sz="2800" smtClean="0"/>
            </a:lvl1pPr>
          </a:lstStyle>
          <a:p>
            <a:pPr>
              <a:defRPr/>
            </a:pPr>
            <a:fld id="{E1FD9204-8B7F-4A74-B58E-CBEFAD934600}" type="slidenum">
              <a:rPr lang="pt-BR"/>
              <a:pPr>
                <a:defRPr/>
              </a:pPr>
              <a:t>‹nº›</a:t>
            </a:fld>
            <a:endParaRPr lang="pt-BR"/>
          </a:p>
        </p:txBody>
      </p:sp>
    </p:spTree>
    <p:extLst>
      <p:ext uri="{BB962C8B-B14F-4D97-AF65-F5344CB8AC3E}">
        <p14:creationId xmlns:p14="http://schemas.microsoft.com/office/powerpoint/2010/main" val="6961771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685800" y="2194560"/>
            <a:ext cx="365760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4792218" y="2194560"/>
            <a:ext cx="365760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BB8361C6-DB86-4316-99A7-CC77BAB7B6B5}" type="datetimeFigureOut">
              <a:rPr lang="pt-BR"/>
              <a:pPr>
                <a:defRPr/>
              </a:pPr>
              <a:t>27/10/2018</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6685DCC1-E3BB-4929-98B3-67A65C6EA338}" type="slidenum">
              <a:rPr lang="pt-BR"/>
              <a:pPr>
                <a:defRPr/>
              </a:pPr>
              <a:t>‹nº›</a:t>
            </a:fld>
            <a:endParaRPr lang="pt-BR"/>
          </a:p>
        </p:txBody>
      </p:sp>
    </p:spTree>
    <p:extLst>
      <p:ext uri="{BB962C8B-B14F-4D97-AF65-F5344CB8AC3E}">
        <p14:creationId xmlns:p14="http://schemas.microsoft.com/office/powerpoint/2010/main" val="2109179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pt-BR" smtClean="0"/>
              <a:t>Clique para editar o título mestre</a:t>
            </a:r>
            <a:endParaRPr lang="en-US" dirty="0"/>
          </a:p>
        </p:txBody>
      </p:sp>
      <p:sp>
        <p:nvSpPr>
          <p:cNvPr id="3" name="Text Placeholder 2"/>
          <p:cNvSpPr>
            <a:spLocks noGrp="1"/>
          </p:cNvSpPr>
          <p:nvPr>
            <p:ph type="body" idx="1"/>
          </p:nvPr>
        </p:nvSpPr>
        <p:spPr>
          <a:xfrm>
            <a:off x="685800" y="2048256"/>
            <a:ext cx="365760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685800" y="2743200"/>
            <a:ext cx="365760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4820793" y="2048256"/>
            <a:ext cx="365760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4820793" y="2743200"/>
            <a:ext cx="365760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2EA36C5A-9FA4-48F0-81FA-4A1D487920AE}" type="datetimeFigureOut">
              <a:rPr lang="pt-BR"/>
              <a:pPr>
                <a:defRPr/>
              </a:pPr>
              <a:t>27/10/2018</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F576F652-0BAC-435C-A0EF-0D1FFF7C5329}" type="slidenum">
              <a:rPr lang="pt-BR"/>
              <a:pPr>
                <a:defRPr/>
              </a:pPr>
              <a:t>‹nº›</a:t>
            </a:fld>
            <a:endParaRPr lang="pt-BR"/>
          </a:p>
        </p:txBody>
      </p:sp>
    </p:spTree>
    <p:extLst>
      <p:ext uri="{BB962C8B-B14F-4D97-AF65-F5344CB8AC3E}">
        <p14:creationId xmlns:p14="http://schemas.microsoft.com/office/powerpoint/2010/main" val="17453428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DA5D4EE3-F4CA-4C36-AE50-5A4CA53E9F3A}" type="datetimeFigureOut">
              <a:rPr lang="pt-BR"/>
              <a:pPr>
                <a:defRPr/>
              </a:pPr>
              <a:t>27/10/2018</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93614D05-BAD2-4B30-8EA6-9AB909A9E809}" type="slidenum">
              <a:rPr lang="pt-BR"/>
              <a:pPr>
                <a:defRPr/>
              </a:pPr>
              <a:t>‹nº›</a:t>
            </a:fld>
            <a:endParaRPr lang="pt-BR"/>
          </a:p>
        </p:txBody>
      </p:sp>
    </p:spTree>
    <p:extLst>
      <p:ext uri="{BB962C8B-B14F-4D97-AF65-F5344CB8AC3E}">
        <p14:creationId xmlns:p14="http://schemas.microsoft.com/office/powerpoint/2010/main" val="19611924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F20E265-69A0-4C02-B247-030EA90409B1}" type="datetimeFigureOut">
              <a:rPr lang="pt-BR"/>
              <a:pPr>
                <a:defRPr/>
              </a:pPr>
              <a:t>27/10/2018</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885DA29D-C84B-4A83-8531-26F305156EB4}" type="slidenum">
              <a:rPr lang="pt-BR"/>
              <a:pPr>
                <a:defRPr/>
              </a:pPr>
              <a:t>‹nº›</a:t>
            </a:fld>
            <a:endParaRPr lang="pt-BR"/>
          </a:p>
        </p:txBody>
      </p:sp>
    </p:spTree>
    <p:extLst>
      <p:ext uri="{BB962C8B-B14F-4D97-AF65-F5344CB8AC3E}">
        <p14:creationId xmlns:p14="http://schemas.microsoft.com/office/powerpoint/2010/main" val="19464694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Rectangle 7"/>
          <p:cNvSpPr/>
          <p:nvPr/>
        </p:nvSpPr>
        <p:spPr>
          <a:xfrm>
            <a:off x="6227806" y="1"/>
            <a:ext cx="2916194" cy="6857999"/>
          </a:xfrm>
          <a:prstGeom prst="rect">
            <a:avLst/>
          </a:prstGeom>
          <a:blipFill dpi="0" rotWithShape="1">
            <a:blip r:embed="rId2">
              <a:alphaModFix amt="60000"/>
              <a:lum bright="70000" contrast="-70000"/>
              <a:extLs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6" name="Group 11"/>
          <p:cNvGrpSpPr>
            <a:grpSpLocks/>
          </p:cNvGrpSpPr>
          <p:nvPr/>
        </p:nvGrpSpPr>
        <p:grpSpPr bwMode="auto">
          <a:xfrm>
            <a:off x="8523288" y="6254750"/>
            <a:ext cx="392112" cy="393700"/>
            <a:chOff x="8532189" y="5068824"/>
            <a:chExt cx="393192" cy="393192"/>
          </a:xfrm>
        </p:grpSpPr>
        <p:sp>
          <p:nvSpPr>
            <p:cNvPr id="7" name="Oval 12"/>
            <p:cNvSpPr>
              <a:spLocks noChangeAspect="1"/>
            </p:cNvSpPr>
            <p:nvPr/>
          </p:nvSpPr>
          <p:spPr>
            <a:xfrm>
              <a:off x="8532189" y="5068824"/>
              <a:ext cx="393192" cy="393192"/>
            </a:xfrm>
            <a:prstGeom prst="ellipse">
              <a:avLst/>
            </a:prstGeom>
            <a:blipFill dpi="0" rotWithShape="1">
              <a:blip r:embed="rId3">
                <a:duotone>
                  <a:schemeClr val="accent1">
                    <a:shade val="45000"/>
                    <a:satMod val="135000"/>
                  </a:schemeClr>
                  <a:prstClr val="white"/>
                </a:duotone>
                <a:extLst/>
              </a:blip>
              <a:srcRect/>
              <a:tile tx="50800" ty="0" sx="85000" sy="85000" flip="none" algn="tl"/>
            </a:blipFill>
            <a:ln w="25400" cap="flat" cmpd="sng" algn="ctr">
              <a:noFill/>
              <a:prstDash val="solid"/>
            </a:ln>
            <a:effectLst/>
          </p:spPr>
        </p:sp>
        <p:sp>
          <p:nvSpPr>
            <p:cNvPr id="8" name="Oval 13"/>
            <p:cNvSpPr>
              <a:spLocks noChangeAspect="1"/>
            </p:cNvSpPr>
            <p:nvPr/>
          </p:nvSpPr>
          <p:spPr bwMode="auto">
            <a:xfrm>
              <a:off x="8568766" y="5105400"/>
              <a:ext cx="320039" cy="320040"/>
            </a:xfrm>
            <a:prstGeom prst="ellipse">
              <a:avLst/>
            </a:prstGeom>
            <a:noFill/>
            <a:ln w="12700" algn="ctr">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a:p>
          </p:txBody>
        </p:sp>
      </p:grpSp>
      <p:sp>
        <p:nvSpPr>
          <p:cNvPr id="2" name="Title 1"/>
          <p:cNvSpPr>
            <a:spLocks noGrp="1"/>
          </p:cNvSpPr>
          <p:nvPr>
            <p:ph type="title"/>
          </p:nvPr>
        </p:nvSpPr>
        <p:spPr>
          <a:xfrm>
            <a:off x="6412230" y="685800"/>
            <a:ext cx="2400300" cy="1737360"/>
          </a:xfrm>
        </p:spPr>
        <p:txBody>
          <a:bodyPr anchor="b"/>
          <a:lstStyle>
            <a:lvl1pPr>
              <a:defRPr sz="2800" b="1"/>
            </a:lvl1pPr>
          </a:lstStyle>
          <a:p>
            <a:r>
              <a:rPr lang="pt-BR" smtClean="0"/>
              <a:t>Clique para editar o título mestre</a:t>
            </a:r>
            <a:endParaRPr lang="en-US" dirty="0"/>
          </a:p>
        </p:txBody>
      </p:sp>
      <p:sp>
        <p:nvSpPr>
          <p:cNvPr id="3" name="Content Placeholder 2"/>
          <p:cNvSpPr>
            <a:spLocks noGrp="1"/>
          </p:cNvSpPr>
          <p:nvPr>
            <p:ph idx="1"/>
          </p:nvPr>
        </p:nvSpPr>
        <p:spPr>
          <a:xfrm>
            <a:off x="628650" y="685800"/>
            <a:ext cx="5033772"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6412230" y="2423160"/>
            <a:ext cx="2400300" cy="3291840"/>
          </a:xfrm>
        </p:spPr>
        <p:txBody>
          <a:bodyPr>
            <a:normAutofit/>
          </a:bodyPr>
          <a:lstStyle>
            <a:lvl1pPr marL="0" indent="0">
              <a:lnSpc>
                <a:spcPct val="100000"/>
              </a:lnSpc>
              <a:spcBef>
                <a:spcPts val="1000"/>
              </a:spcBef>
              <a:buNone/>
              <a:defRPr sz="135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9" name="Date Placeholder 8"/>
          <p:cNvSpPr>
            <a:spLocks noGrp="1"/>
          </p:cNvSpPr>
          <p:nvPr>
            <p:ph type="dt" sz="half" idx="10"/>
          </p:nvPr>
        </p:nvSpPr>
        <p:spPr/>
        <p:txBody>
          <a:bodyPr/>
          <a:lstStyle>
            <a:lvl1pPr>
              <a:defRPr/>
            </a:lvl1pPr>
          </a:lstStyle>
          <a:p>
            <a:pPr>
              <a:defRPr/>
            </a:pPr>
            <a:fld id="{4644D4EA-EBCE-4513-95C1-3C226FD5B3E9}" type="datetimeFigureOut">
              <a:rPr lang="pt-BR"/>
              <a:pPr>
                <a:defRPr/>
              </a:pPr>
              <a:t>27/10/2018</a:t>
            </a:fld>
            <a:endParaRPr lang="pt-BR"/>
          </a:p>
        </p:txBody>
      </p:sp>
      <p:sp>
        <p:nvSpPr>
          <p:cNvPr id="10" name="Footer Placeholder 9"/>
          <p:cNvSpPr>
            <a:spLocks noGrp="1"/>
          </p:cNvSpPr>
          <p:nvPr>
            <p:ph type="ftr" sz="quarter" idx="11"/>
          </p:nvPr>
        </p:nvSpPr>
        <p:spPr/>
        <p:txBody>
          <a:bodyPr/>
          <a:lstStyle>
            <a:lvl1pPr>
              <a:defRPr/>
            </a:lvl1pPr>
          </a:lstStyle>
          <a:p>
            <a:pPr>
              <a:defRPr/>
            </a:pPr>
            <a:endParaRPr lang="pt-BR"/>
          </a:p>
        </p:txBody>
      </p:sp>
      <p:sp>
        <p:nvSpPr>
          <p:cNvPr id="11" name="Slide Number Placeholder 10"/>
          <p:cNvSpPr>
            <a:spLocks noGrp="1"/>
          </p:cNvSpPr>
          <p:nvPr>
            <p:ph type="sldNum" sz="quarter" idx="12"/>
          </p:nvPr>
        </p:nvSpPr>
        <p:spPr/>
        <p:txBody>
          <a:bodyPr/>
          <a:lstStyle>
            <a:lvl1pPr>
              <a:defRPr/>
            </a:lvl1pPr>
          </a:lstStyle>
          <a:p>
            <a:pPr>
              <a:defRPr/>
            </a:pPr>
            <a:fld id="{4B01095F-C007-4FEC-BDCF-AB92ACE2BDB7}" type="slidenum">
              <a:rPr lang="pt-BR"/>
              <a:pPr>
                <a:defRPr/>
              </a:pPr>
              <a:t>‹nº›</a:t>
            </a:fld>
            <a:endParaRPr lang="pt-BR"/>
          </a:p>
        </p:txBody>
      </p:sp>
    </p:spTree>
    <p:extLst>
      <p:ext uri="{BB962C8B-B14F-4D97-AF65-F5344CB8AC3E}">
        <p14:creationId xmlns:p14="http://schemas.microsoft.com/office/powerpoint/2010/main" val="868905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Rectangle 10"/>
          <p:cNvSpPr/>
          <p:nvPr/>
        </p:nvSpPr>
        <p:spPr>
          <a:xfrm>
            <a:off x="6227806" y="1"/>
            <a:ext cx="2916194" cy="6857999"/>
          </a:xfrm>
          <a:prstGeom prst="rect">
            <a:avLst/>
          </a:prstGeom>
          <a:blipFill dpi="0" rotWithShape="1">
            <a:blip r:embed="rId2">
              <a:alphaModFix amt="60000"/>
              <a:lum bright="70000" contrast="-70000"/>
              <a:extLs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6" name="Group 11"/>
          <p:cNvGrpSpPr>
            <a:grpSpLocks/>
          </p:cNvGrpSpPr>
          <p:nvPr/>
        </p:nvGrpSpPr>
        <p:grpSpPr bwMode="auto">
          <a:xfrm>
            <a:off x="8523288" y="6254750"/>
            <a:ext cx="392112" cy="393700"/>
            <a:chOff x="8532189" y="5068824"/>
            <a:chExt cx="393192" cy="393192"/>
          </a:xfrm>
        </p:grpSpPr>
        <p:sp>
          <p:nvSpPr>
            <p:cNvPr id="7" name="Oval 12"/>
            <p:cNvSpPr>
              <a:spLocks noChangeAspect="1"/>
            </p:cNvSpPr>
            <p:nvPr/>
          </p:nvSpPr>
          <p:spPr>
            <a:xfrm>
              <a:off x="8532189" y="5068824"/>
              <a:ext cx="393192" cy="393192"/>
            </a:xfrm>
            <a:prstGeom prst="ellipse">
              <a:avLst/>
            </a:prstGeom>
            <a:blipFill dpi="0" rotWithShape="1">
              <a:blip r:embed="rId3">
                <a:duotone>
                  <a:schemeClr val="accent1">
                    <a:shade val="45000"/>
                    <a:satMod val="135000"/>
                  </a:schemeClr>
                  <a:prstClr val="white"/>
                </a:duotone>
                <a:extLst/>
              </a:blip>
              <a:srcRect/>
              <a:tile tx="50800" ty="0" sx="85000" sy="85000" flip="none" algn="tl"/>
            </a:blipFill>
            <a:ln w="25400" cap="flat" cmpd="sng" algn="ctr">
              <a:noFill/>
              <a:prstDash val="solid"/>
            </a:ln>
            <a:effectLst/>
          </p:spPr>
        </p:sp>
        <p:sp>
          <p:nvSpPr>
            <p:cNvPr id="8" name="Oval 13"/>
            <p:cNvSpPr>
              <a:spLocks noChangeAspect="1"/>
            </p:cNvSpPr>
            <p:nvPr/>
          </p:nvSpPr>
          <p:spPr bwMode="auto">
            <a:xfrm>
              <a:off x="8568766" y="5105400"/>
              <a:ext cx="320039" cy="320040"/>
            </a:xfrm>
            <a:prstGeom prst="ellipse">
              <a:avLst/>
            </a:prstGeom>
            <a:noFill/>
            <a:ln w="12700" algn="ctr">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a:p>
          </p:txBody>
        </p:sp>
      </p:grpSp>
      <p:sp>
        <p:nvSpPr>
          <p:cNvPr id="2" name="Title 1"/>
          <p:cNvSpPr>
            <a:spLocks noGrp="1"/>
          </p:cNvSpPr>
          <p:nvPr>
            <p:ph type="title"/>
          </p:nvPr>
        </p:nvSpPr>
        <p:spPr>
          <a:xfrm>
            <a:off x="6412230" y="685800"/>
            <a:ext cx="2400300" cy="1737360"/>
          </a:xfrm>
        </p:spPr>
        <p:txBody>
          <a:bodyPr anchor="b"/>
          <a:lstStyle>
            <a:lvl1pPr>
              <a:defRPr sz="2800" b="1"/>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0" y="0"/>
            <a:ext cx="6227805" cy="6858000"/>
          </a:xfrm>
          <a:solidFill>
            <a:schemeClr val="tx2">
              <a:lumMod val="20000"/>
              <a:lumOff val="80000"/>
            </a:schemeClr>
          </a:solidFill>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6412230" y="2423160"/>
            <a:ext cx="2400300" cy="3291840"/>
          </a:xfrm>
        </p:spPr>
        <p:txBody>
          <a:bodyPr>
            <a:normAutofit/>
          </a:bodyPr>
          <a:lstStyle>
            <a:lvl1pPr marL="0" indent="0">
              <a:lnSpc>
                <a:spcPct val="100000"/>
              </a:lnSpc>
              <a:spcBef>
                <a:spcPts val="1000"/>
              </a:spcBef>
              <a:buNone/>
              <a:defRPr sz="135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9" name="Date Placeholder 7"/>
          <p:cNvSpPr>
            <a:spLocks noGrp="1"/>
          </p:cNvSpPr>
          <p:nvPr>
            <p:ph type="dt" sz="half" idx="10"/>
          </p:nvPr>
        </p:nvSpPr>
        <p:spPr/>
        <p:txBody>
          <a:bodyPr/>
          <a:lstStyle>
            <a:lvl1pPr>
              <a:defRPr/>
            </a:lvl1pPr>
          </a:lstStyle>
          <a:p>
            <a:pPr>
              <a:defRPr/>
            </a:pPr>
            <a:fld id="{42308237-FE71-40F5-8531-307A09B6C9EF}" type="datetimeFigureOut">
              <a:rPr lang="pt-BR"/>
              <a:pPr>
                <a:defRPr/>
              </a:pPr>
              <a:t>27/10/2018</a:t>
            </a:fld>
            <a:endParaRPr lang="pt-BR"/>
          </a:p>
        </p:txBody>
      </p:sp>
      <p:sp>
        <p:nvSpPr>
          <p:cNvPr id="10" name="Slide Number Placeholder 9"/>
          <p:cNvSpPr>
            <a:spLocks noGrp="1"/>
          </p:cNvSpPr>
          <p:nvPr>
            <p:ph type="sldNum" sz="quarter" idx="11"/>
          </p:nvPr>
        </p:nvSpPr>
        <p:spPr/>
        <p:txBody>
          <a:bodyPr/>
          <a:lstStyle>
            <a:lvl1pPr>
              <a:defRPr/>
            </a:lvl1pPr>
          </a:lstStyle>
          <a:p>
            <a:pPr>
              <a:defRPr/>
            </a:pPr>
            <a:fld id="{F17F51B7-D89A-48E1-A1A5-1E8C2AEF573A}" type="slidenum">
              <a:rPr lang="pt-BR"/>
              <a:pPr>
                <a:defRPr/>
              </a:pPr>
              <a:t>‹nº›</a:t>
            </a:fld>
            <a:endParaRPr lang="pt-BR"/>
          </a:p>
        </p:txBody>
      </p:sp>
    </p:spTree>
    <p:extLst>
      <p:ext uri="{BB962C8B-B14F-4D97-AF65-F5344CB8AC3E}">
        <p14:creationId xmlns:p14="http://schemas.microsoft.com/office/powerpoint/2010/main" val="2354295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55CDCD39-4A4B-452D-B75C-1B31CF25F80F}" type="datetimeFigureOut">
              <a:rPr lang="pt-BR"/>
              <a:pPr>
                <a:defRPr/>
              </a:pPr>
              <a:t>27/10/2018</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15C07634-F4E2-457A-AF58-7555721F61DF}" type="slidenum">
              <a:rPr lang="pt-BR"/>
              <a:pPr>
                <a:defRPr/>
              </a:pPr>
              <a:t>‹nº›</a:t>
            </a:fld>
            <a:endParaRPr lang="pt-BR"/>
          </a:p>
        </p:txBody>
      </p:sp>
    </p:spTree>
    <p:extLst>
      <p:ext uri="{BB962C8B-B14F-4D97-AF65-F5344CB8AC3E}">
        <p14:creationId xmlns:p14="http://schemas.microsoft.com/office/powerpoint/2010/main" val="25948914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533400"/>
            <a:ext cx="1914525" cy="5638800"/>
          </a:xfrm>
        </p:spPr>
        <p:txBody>
          <a:bodyPr vert="eaVert"/>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800100" y="533400"/>
            <a:ext cx="5629275" cy="5638800"/>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4B915BA7-D441-46F9-8CB8-941C06E9AEEA}" type="datetimeFigureOut">
              <a:rPr lang="pt-BR"/>
              <a:pPr>
                <a:defRPr/>
              </a:pPr>
              <a:t>27/10/2018</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37DE42B9-37D6-42E4-B40B-CC20DCC88101}" type="slidenum">
              <a:rPr lang="pt-BR"/>
              <a:pPr>
                <a:defRPr/>
              </a:pPr>
              <a:t>‹nº›</a:t>
            </a:fld>
            <a:endParaRPr lang="pt-BR"/>
          </a:p>
        </p:txBody>
      </p:sp>
    </p:spTree>
    <p:extLst>
      <p:ext uri="{BB962C8B-B14F-4D97-AF65-F5344CB8AC3E}">
        <p14:creationId xmlns:p14="http://schemas.microsoft.com/office/powerpoint/2010/main" val="41021523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026" name="Group 11"/>
          <p:cNvGrpSpPr>
            <a:grpSpLocks/>
          </p:cNvGrpSpPr>
          <p:nvPr/>
        </p:nvGrpSpPr>
        <p:grpSpPr bwMode="auto">
          <a:xfrm>
            <a:off x="8523288" y="6254750"/>
            <a:ext cx="392112" cy="393700"/>
            <a:chOff x="8532189" y="5068824"/>
            <a:chExt cx="393192" cy="393192"/>
          </a:xfrm>
        </p:grpSpPr>
        <p:sp>
          <p:nvSpPr>
            <p:cNvPr id="8" name="Oval 7"/>
            <p:cNvSpPr>
              <a:spLocks noChangeAspect="1"/>
            </p:cNvSpPr>
            <p:nvPr/>
          </p:nvSpPr>
          <p:spPr>
            <a:xfrm>
              <a:off x="8532189" y="5068824"/>
              <a:ext cx="393192" cy="393192"/>
            </a:xfrm>
            <a:prstGeom prst="ellipse">
              <a:avLst/>
            </a:prstGeom>
            <a:blipFill dpi="0" rotWithShape="1">
              <a:blip r:embed="rId13">
                <a:duotone>
                  <a:schemeClr val="accent1">
                    <a:shade val="45000"/>
                    <a:satMod val="135000"/>
                  </a:schemeClr>
                  <a:prstClr val="white"/>
                </a:duotone>
                <a:extLst/>
              </a:blip>
              <a:srcRect/>
              <a:tile tx="50800" ty="0" sx="85000" sy="85000" flip="none" algn="tl"/>
            </a:blipFill>
            <a:ln w="25400" cap="flat" cmpd="sng" algn="ctr">
              <a:noFill/>
              <a:prstDash val="solid"/>
            </a:ln>
            <a:effectLst/>
          </p:spPr>
        </p:sp>
        <p:sp>
          <p:nvSpPr>
            <p:cNvPr id="1035" name="Oval 8"/>
            <p:cNvSpPr>
              <a:spLocks noChangeAspect="1"/>
            </p:cNvSpPr>
            <p:nvPr/>
          </p:nvSpPr>
          <p:spPr bwMode="auto">
            <a:xfrm>
              <a:off x="8568766" y="5105400"/>
              <a:ext cx="320039" cy="320040"/>
            </a:xfrm>
            <a:prstGeom prst="ellipse">
              <a:avLst/>
            </a:prstGeom>
            <a:noFill/>
            <a:ln w="12700" algn="ctr">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a:p>
          </p:txBody>
        </p:sp>
      </p:grpSp>
      <p:sp>
        <p:nvSpPr>
          <p:cNvPr id="2" name="Title Placeholder 1"/>
          <p:cNvSpPr>
            <a:spLocks noGrp="1"/>
          </p:cNvSpPr>
          <p:nvPr>
            <p:ph type="title"/>
          </p:nvPr>
        </p:nvSpPr>
        <p:spPr>
          <a:xfrm>
            <a:off x="685800" y="484188"/>
            <a:ext cx="7772400" cy="1609725"/>
          </a:xfrm>
          <a:prstGeom prst="rect">
            <a:avLst/>
          </a:prstGeom>
        </p:spPr>
        <p:txBody>
          <a:bodyPr vert="horz" lIns="91440" tIns="45720" rIns="91440" bIns="45720" rtlCol="0" anchor="ctr">
            <a:normAutofit/>
          </a:bodyPr>
          <a:lstStyle/>
          <a:p>
            <a:r>
              <a:rPr lang="pt-BR" smtClean="0"/>
              <a:t>Clique para editar o título mestre</a:t>
            </a:r>
            <a:endParaRPr lang="en-US" dirty="0"/>
          </a:p>
        </p:txBody>
      </p:sp>
      <p:sp>
        <p:nvSpPr>
          <p:cNvPr id="1028" name="Text Placeholder 2"/>
          <p:cNvSpPr>
            <a:spLocks noGrp="1"/>
          </p:cNvSpPr>
          <p:nvPr>
            <p:ph type="body" idx="1"/>
          </p:nvPr>
        </p:nvSpPr>
        <p:spPr bwMode="auto">
          <a:xfrm>
            <a:off x="685800" y="2120900"/>
            <a:ext cx="7772400" cy="405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5992813" y="6272213"/>
            <a:ext cx="2454275" cy="365125"/>
          </a:xfrm>
          <a:prstGeom prst="rect">
            <a:avLst/>
          </a:prstGeom>
        </p:spPr>
        <p:txBody>
          <a:bodyPr vert="horz" lIns="91440" tIns="45720" rIns="91440" bIns="45720" rtlCol="0" anchor="ctr"/>
          <a:lstStyle>
            <a:lvl1pPr algn="r" fontAlgn="auto">
              <a:spcBef>
                <a:spcPts val="0"/>
              </a:spcBef>
              <a:spcAft>
                <a:spcPts val="0"/>
              </a:spcAft>
              <a:defRPr sz="1000" smtClean="0">
                <a:solidFill>
                  <a:schemeClr val="accent1">
                    <a:lumMod val="50000"/>
                  </a:schemeClr>
                </a:solidFill>
                <a:latin typeface="+mn-lt"/>
                <a:cs typeface="+mn-cs"/>
              </a:defRPr>
            </a:lvl1pPr>
          </a:lstStyle>
          <a:p>
            <a:pPr>
              <a:defRPr/>
            </a:pPr>
            <a:fld id="{FA0F2832-4427-4003-848B-D8F7E070C0AD}" type="datetimeFigureOut">
              <a:rPr lang="pt-BR"/>
              <a:pPr>
                <a:defRPr/>
              </a:pPr>
              <a:t>27/10/2018</a:t>
            </a:fld>
            <a:endParaRPr lang="pt-BR"/>
          </a:p>
        </p:txBody>
      </p:sp>
      <p:sp>
        <p:nvSpPr>
          <p:cNvPr id="5" name="Footer Placeholder 4"/>
          <p:cNvSpPr>
            <a:spLocks noGrp="1"/>
          </p:cNvSpPr>
          <p:nvPr>
            <p:ph type="ftr" sz="quarter" idx="3"/>
          </p:nvPr>
        </p:nvSpPr>
        <p:spPr>
          <a:xfrm>
            <a:off x="685800" y="6272213"/>
            <a:ext cx="4745038" cy="365125"/>
          </a:xfrm>
          <a:prstGeom prst="rect">
            <a:avLst/>
          </a:prstGeom>
        </p:spPr>
        <p:txBody>
          <a:bodyPr vert="horz" lIns="91440" tIns="45720" rIns="91440" bIns="45720" rtlCol="0" anchor="ctr"/>
          <a:lstStyle>
            <a:lvl1pPr algn="l" fontAlgn="auto">
              <a:spcBef>
                <a:spcPts val="0"/>
              </a:spcBef>
              <a:spcAft>
                <a:spcPts val="0"/>
              </a:spcAft>
              <a:defRPr sz="1000">
                <a:solidFill>
                  <a:schemeClr val="accent1">
                    <a:lumMod val="50000"/>
                  </a:schemeClr>
                </a:solidFill>
                <a:latin typeface="+mn-lt"/>
                <a:cs typeface="+mn-cs"/>
              </a:defRPr>
            </a:lvl1pPr>
          </a:lstStyle>
          <a:p>
            <a:pPr>
              <a:defRPr/>
            </a:pPr>
            <a:endParaRPr lang="pt-BR"/>
          </a:p>
        </p:txBody>
      </p:sp>
      <p:sp>
        <p:nvSpPr>
          <p:cNvPr id="6" name="Slide Number Placeholder 5"/>
          <p:cNvSpPr>
            <a:spLocks noGrp="1"/>
          </p:cNvSpPr>
          <p:nvPr>
            <p:ph type="sldNum" sz="quarter" idx="4"/>
          </p:nvPr>
        </p:nvSpPr>
        <p:spPr>
          <a:xfrm>
            <a:off x="8483600" y="6272213"/>
            <a:ext cx="479425" cy="365125"/>
          </a:xfrm>
          <a:prstGeom prst="rect">
            <a:avLst/>
          </a:prstGeom>
        </p:spPr>
        <p:txBody>
          <a:bodyPr vert="horz" lIns="91440" tIns="45720" rIns="91440" bIns="45720" rtlCol="0" anchor="ctr"/>
          <a:lstStyle>
            <a:lvl1pPr algn="ctr" fontAlgn="auto">
              <a:spcBef>
                <a:spcPts val="0"/>
              </a:spcBef>
              <a:spcAft>
                <a:spcPts val="0"/>
              </a:spcAft>
              <a:defRPr sz="1100" b="1" spc="-70" baseline="0" smtClean="0">
                <a:solidFill>
                  <a:srgbClr val="FFFFFF"/>
                </a:solidFill>
                <a:latin typeface="+mn-lt"/>
                <a:cs typeface="+mn-cs"/>
              </a:defRPr>
            </a:lvl1pPr>
          </a:lstStyle>
          <a:p>
            <a:pPr>
              <a:defRPr/>
            </a:pPr>
            <a:fld id="{F58F3F9C-62AD-4FD2-9271-E67768F59146}"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729" r:id="rId1"/>
    <p:sldLayoutId id="2147483722" r:id="rId2"/>
    <p:sldLayoutId id="2147483730" r:id="rId3"/>
    <p:sldLayoutId id="2147483723" r:id="rId4"/>
    <p:sldLayoutId id="2147483724" r:id="rId5"/>
    <p:sldLayoutId id="2147483725" r:id="rId6"/>
    <p:sldLayoutId id="2147483726" r:id="rId7"/>
    <p:sldLayoutId id="2147483731" r:id="rId8"/>
    <p:sldLayoutId id="2147483732" r:id="rId9"/>
    <p:sldLayoutId id="2147483727" r:id="rId10"/>
    <p:sldLayoutId id="2147483728" r:id="rId11"/>
  </p:sldLayoutIdLst>
  <p:txStyles>
    <p:titleStyle>
      <a:lvl1pPr algn="l" rtl="0" fontAlgn="base">
        <a:lnSpc>
          <a:spcPct val="90000"/>
        </a:lnSpc>
        <a:spcBef>
          <a:spcPct val="0"/>
        </a:spcBef>
        <a:spcAft>
          <a:spcPct val="0"/>
        </a:spcAft>
        <a:defRPr sz="4200" b="1" kern="1200">
          <a:blipFill>
            <a:blip r:embed="rId14">
              <a:extLst>
                <a:ext uri="{28A0092B-C50C-407E-A947-70E740481C1C}">
                  <a14:useLocalDpi xmlns:a14="http://schemas.microsoft.com/office/drawing/2010/main" val="0"/>
                </a:ext>
              </a:extLst>
            </a:blip>
            <a:tile tx="6350" ty="-127000" sx="65000" sy="64000" flip="none" algn="tl"/>
          </a:blipFill>
          <a:latin typeface="+mj-lt"/>
          <a:ea typeface="+mj-ea"/>
          <a:cs typeface="+mj-cs"/>
        </a:defRPr>
      </a:lvl1pPr>
      <a:lvl2pPr algn="l" rtl="0" fontAlgn="base">
        <a:lnSpc>
          <a:spcPct val="90000"/>
        </a:lnSpc>
        <a:spcBef>
          <a:spcPct val="0"/>
        </a:spcBef>
        <a:spcAft>
          <a:spcPct val="0"/>
        </a:spcAft>
        <a:defRPr sz="4200" b="1">
          <a:solidFill>
            <a:schemeClr val="tx1"/>
          </a:solidFill>
          <a:latin typeface="Trebuchet MS" pitchFamily="34" charset="0"/>
        </a:defRPr>
      </a:lvl2pPr>
      <a:lvl3pPr algn="l" rtl="0" fontAlgn="base">
        <a:lnSpc>
          <a:spcPct val="90000"/>
        </a:lnSpc>
        <a:spcBef>
          <a:spcPct val="0"/>
        </a:spcBef>
        <a:spcAft>
          <a:spcPct val="0"/>
        </a:spcAft>
        <a:defRPr sz="4200" b="1">
          <a:solidFill>
            <a:schemeClr val="tx1"/>
          </a:solidFill>
          <a:latin typeface="Trebuchet MS" pitchFamily="34" charset="0"/>
        </a:defRPr>
      </a:lvl3pPr>
      <a:lvl4pPr algn="l" rtl="0" fontAlgn="base">
        <a:lnSpc>
          <a:spcPct val="90000"/>
        </a:lnSpc>
        <a:spcBef>
          <a:spcPct val="0"/>
        </a:spcBef>
        <a:spcAft>
          <a:spcPct val="0"/>
        </a:spcAft>
        <a:defRPr sz="4200" b="1">
          <a:solidFill>
            <a:schemeClr val="tx1"/>
          </a:solidFill>
          <a:latin typeface="Trebuchet MS" pitchFamily="34" charset="0"/>
        </a:defRPr>
      </a:lvl4pPr>
      <a:lvl5pPr algn="l" rtl="0" fontAlgn="base">
        <a:lnSpc>
          <a:spcPct val="90000"/>
        </a:lnSpc>
        <a:spcBef>
          <a:spcPct val="0"/>
        </a:spcBef>
        <a:spcAft>
          <a:spcPct val="0"/>
        </a:spcAft>
        <a:defRPr sz="4200" b="1">
          <a:solidFill>
            <a:schemeClr val="tx1"/>
          </a:solidFill>
          <a:latin typeface="Trebuchet MS" pitchFamily="34" charset="0"/>
        </a:defRPr>
      </a:lvl5pPr>
      <a:lvl6pPr marL="457200" algn="l" rtl="0" fontAlgn="base">
        <a:lnSpc>
          <a:spcPct val="90000"/>
        </a:lnSpc>
        <a:spcBef>
          <a:spcPct val="0"/>
        </a:spcBef>
        <a:spcAft>
          <a:spcPct val="0"/>
        </a:spcAft>
        <a:defRPr sz="4200" b="1">
          <a:solidFill>
            <a:schemeClr val="tx1"/>
          </a:solidFill>
          <a:latin typeface="Trebuchet MS" pitchFamily="34" charset="0"/>
        </a:defRPr>
      </a:lvl6pPr>
      <a:lvl7pPr marL="914400" algn="l" rtl="0" fontAlgn="base">
        <a:lnSpc>
          <a:spcPct val="90000"/>
        </a:lnSpc>
        <a:spcBef>
          <a:spcPct val="0"/>
        </a:spcBef>
        <a:spcAft>
          <a:spcPct val="0"/>
        </a:spcAft>
        <a:defRPr sz="4200" b="1">
          <a:solidFill>
            <a:schemeClr val="tx1"/>
          </a:solidFill>
          <a:latin typeface="Trebuchet MS" pitchFamily="34" charset="0"/>
        </a:defRPr>
      </a:lvl7pPr>
      <a:lvl8pPr marL="1371600" algn="l" rtl="0" fontAlgn="base">
        <a:lnSpc>
          <a:spcPct val="90000"/>
        </a:lnSpc>
        <a:spcBef>
          <a:spcPct val="0"/>
        </a:spcBef>
        <a:spcAft>
          <a:spcPct val="0"/>
        </a:spcAft>
        <a:defRPr sz="4200" b="1">
          <a:solidFill>
            <a:schemeClr val="tx1"/>
          </a:solidFill>
          <a:latin typeface="Trebuchet MS" pitchFamily="34" charset="0"/>
        </a:defRPr>
      </a:lvl8pPr>
      <a:lvl9pPr marL="1828800" algn="l" rtl="0" fontAlgn="base">
        <a:lnSpc>
          <a:spcPct val="90000"/>
        </a:lnSpc>
        <a:spcBef>
          <a:spcPct val="0"/>
        </a:spcBef>
        <a:spcAft>
          <a:spcPct val="0"/>
        </a:spcAft>
        <a:defRPr sz="4200" b="1">
          <a:solidFill>
            <a:schemeClr val="tx1"/>
          </a:solidFill>
          <a:latin typeface="Trebuchet MS" pitchFamily="34" charset="0"/>
        </a:defRPr>
      </a:lvl9pPr>
    </p:titleStyle>
    <p:bodyStyle>
      <a:lvl1pPr marL="182563" indent="-182563" algn="l" rtl="0" fontAlgn="base">
        <a:lnSpc>
          <a:spcPct val="90000"/>
        </a:lnSpc>
        <a:spcBef>
          <a:spcPts val="1200"/>
        </a:spcBef>
        <a:spcAft>
          <a:spcPct val="0"/>
        </a:spcAft>
        <a:buClr>
          <a:schemeClr val="accent1"/>
        </a:buClr>
        <a:buSzPct val="85000"/>
        <a:buFont typeface="Wingdings" pitchFamily="2" charset="2"/>
        <a:buChar char="§"/>
        <a:defRPr sz="2000" kern="1200">
          <a:solidFill>
            <a:schemeClr val="tx1"/>
          </a:solidFill>
          <a:latin typeface="+mn-lt"/>
          <a:ea typeface="+mn-ea"/>
          <a:cs typeface="+mn-cs"/>
        </a:defRPr>
      </a:lvl1pPr>
      <a:lvl2pPr marL="457200" indent="-182563" algn="l" rtl="0" fontAlgn="base">
        <a:lnSpc>
          <a:spcPct val="90000"/>
        </a:lnSpc>
        <a:spcBef>
          <a:spcPts val="400"/>
        </a:spcBef>
        <a:spcAft>
          <a:spcPts val="200"/>
        </a:spcAft>
        <a:buClr>
          <a:schemeClr val="accent1"/>
        </a:buClr>
        <a:buSzPct val="85000"/>
        <a:buFont typeface="Wingdings" pitchFamily="2" charset="2"/>
        <a:buChar char="§"/>
        <a:defRPr kern="1200">
          <a:solidFill>
            <a:schemeClr val="tx1"/>
          </a:solidFill>
          <a:latin typeface="+mn-lt"/>
          <a:ea typeface="+mn-ea"/>
          <a:cs typeface="+mn-cs"/>
        </a:defRPr>
      </a:lvl2pPr>
      <a:lvl3pPr marL="730250" indent="-182563" algn="l" rtl="0" fontAlgn="base">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3pPr>
      <a:lvl4pPr marL="1004888" indent="-182563" algn="l" rtl="0" fontAlgn="base">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4pPr>
      <a:lvl5pPr marL="1279525" indent="-182563" algn="l" rtl="0" fontAlgn="base">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30249623"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hyperlink" Target="https://www.ncbi.nlm.nih.gov/pubmed?linkname=pubmed_pubmed&amp;from_uid=30249623"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hyperlink" Target="https://www.ncbi.nlm.nih.gov/pubmed?linkname=pubmed_pubmed&amp;from_uid=27259071" TargetMode="External"/><Relationship Id="rId2" Type="http://schemas.openxmlformats.org/officeDocument/2006/relationships/hyperlink" Target="https://www.ncbi.nlm.nih.gov/pubmed/27259071"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9.png"/><Relationship Id="rId7" Type="http://schemas.openxmlformats.org/officeDocument/2006/relationships/image" Target="../media/image40.jpeg"/><Relationship Id="rId2" Type="http://schemas.openxmlformats.org/officeDocument/2006/relationships/hyperlink" Target="http://paulomargotto.com.br/documentos/16366" TargetMode="External"/><Relationship Id="rId1" Type="http://schemas.openxmlformats.org/officeDocument/2006/relationships/slideLayout" Target="../slideLayouts/slideLayout2.xml"/><Relationship Id="rId6" Type="http://schemas.openxmlformats.org/officeDocument/2006/relationships/hyperlink" Target="http://paulomargotto.com.br/documentos/16354" TargetMode="External"/><Relationship Id="rId5" Type="http://schemas.openxmlformats.org/officeDocument/2006/relationships/hyperlink" Target="https://www.ncbi.nlm.nih.gov/pubmed?linkname=pubmed_pubmed&amp;from_uid=27217477" TargetMode="External"/><Relationship Id="rId4" Type="http://schemas.openxmlformats.org/officeDocument/2006/relationships/hyperlink" Target="https://www.ncbi.nlm.nih.gov/pubmed/27217477" TargetMode="External"/></Relationships>
</file>

<file path=ppt/slides/_rels/slide46.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hyperlink" Target="http://www.ncbi.nlm.nih.gov/pubmed/27217478" TargetMode="Externa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hyperlink" Target="http://www.ncbi.nlm.nih.gov/pubmed/27217478" TargetMode="Externa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hyperlink" Target="http://www.ncbi.nlm.nih.gov/pubmed/27339164" TargetMode="Externa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hyperlink" Target="http://www.ncbi.nlm.nih.gov/pubmed/27339164" TargetMode="Externa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hyperlink" Target="http://www.ncbi.nlm.nih.gov/pubmed/27217479" TargetMode="Externa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hyperlink" Target="https://www.ncbi.nlm.nih.gov/pubmed/27235208" TargetMode="External"/><Relationship Id="rId2" Type="http://schemas.openxmlformats.org/officeDocument/2006/relationships/hyperlink" Target="http://paulomargotto.com.br/documentos/16366" TargetMode="External"/><Relationship Id="rId1" Type="http://schemas.openxmlformats.org/officeDocument/2006/relationships/slideLayout" Target="../slideLayouts/slideLayout2.xml"/><Relationship Id="rId4" Type="http://schemas.openxmlformats.org/officeDocument/2006/relationships/hyperlink" Target="https://www.ncbi.nlm.nih.gov/pubmed?linkname=pubmed_pubmed&amp;from_uid=27235208" TargetMode="External"/></Relationships>
</file>

<file path=ppt/slides/_rels/slide5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47.png"/><Relationship Id="rId7" Type="http://schemas.openxmlformats.org/officeDocument/2006/relationships/image" Target="../media/image48.png"/><Relationship Id="rId2" Type="http://schemas.openxmlformats.org/officeDocument/2006/relationships/hyperlink" Target="http://www.paulomargotto.com.br/documentos/Hiperbilirrubinemia_PT_2012.ppt" TargetMode="External"/><Relationship Id="rId1" Type="http://schemas.openxmlformats.org/officeDocument/2006/relationships/slideLayout" Target="../slideLayouts/slideLayout7.xml"/><Relationship Id="rId6" Type="http://schemas.openxmlformats.org/officeDocument/2006/relationships/hyperlink" Target="http://paulomargotto.com.br/documentos/16398" TargetMode="External"/><Relationship Id="rId5" Type="http://schemas.openxmlformats.org/officeDocument/2006/relationships/hyperlink" Target="https://www.ncbi.nlm.nih.gov/pubmed?linkname=pubmed_pubmed&amp;from_uid=22678141" TargetMode="External"/><Relationship Id="rId4" Type="http://schemas.openxmlformats.org/officeDocument/2006/relationships/hyperlink" Target="https://www.ncbi.nlm.nih.gov/pubmed/22678141" TargetMode="External"/></Relationships>
</file>

<file path=ppt/slides/_rels/slide60.xml.rels><?xml version="1.0" encoding="UTF-8" standalone="yes"?>
<Relationships xmlns="http://schemas.openxmlformats.org/package/2006/relationships"><Relationship Id="rId3" Type="http://schemas.openxmlformats.org/officeDocument/2006/relationships/hyperlink" Target="https://www.ncbi.nlm.nih.gov/pubmed/22931960" TargetMode="External"/><Relationship Id="rId7" Type="http://schemas.openxmlformats.org/officeDocument/2006/relationships/image" Target="../media/image50.png"/><Relationship Id="rId2" Type="http://schemas.openxmlformats.org/officeDocument/2006/relationships/hyperlink" Target="http://www.paulomargotto.com.br/documentos/Fototerapia_PT_EXTREMO.ppt" TargetMode="External"/><Relationship Id="rId1" Type="http://schemas.openxmlformats.org/officeDocument/2006/relationships/slideLayout" Target="../slideLayouts/slideLayout7.xml"/><Relationship Id="rId6" Type="http://schemas.openxmlformats.org/officeDocument/2006/relationships/image" Target="../media/image48.png"/><Relationship Id="rId5" Type="http://schemas.openxmlformats.org/officeDocument/2006/relationships/hyperlink" Target="http://paulomargotto.com.br/documentos/16372" TargetMode="External"/><Relationship Id="rId4" Type="http://schemas.openxmlformats.org/officeDocument/2006/relationships/hyperlink" Target="https://www.ncbi.nlm.nih.gov/pubmed?linkname=pubmed_pubmed&amp;from_uid=22931960" TargetMode="Externa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hyperlink" Target="https://www.ncbi.nlm.nih.gov/pubmed?linkname=pubmed_pubmed&amp;from_uid=16203599" TargetMode="External"/><Relationship Id="rId2" Type="http://schemas.openxmlformats.org/officeDocument/2006/relationships/hyperlink" Target="https://www.ncbi.nlm.nih.gov/pubmed/16203599" TargetMode="External"/><Relationship Id="rId1" Type="http://schemas.openxmlformats.org/officeDocument/2006/relationships/slideLayout" Target="../slideLayouts/slideLayout2.xml"/><Relationship Id="rId5" Type="http://schemas.openxmlformats.org/officeDocument/2006/relationships/image" Target="../media/image48.png"/><Relationship Id="rId4" Type="http://schemas.openxmlformats.org/officeDocument/2006/relationships/hyperlink" Target="http://paulomargotto.com.br/documentos/16360" TargetMode="Externa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ubtítulo 2"/>
          <p:cNvSpPr>
            <a:spLocks noGrp="1"/>
          </p:cNvSpPr>
          <p:nvPr>
            <p:ph type="subTitle" idx="1"/>
          </p:nvPr>
        </p:nvSpPr>
        <p:spPr>
          <a:xfrm>
            <a:off x="1403350" y="2708275"/>
            <a:ext cx="5919788" cy="2135188"/>
          </a:xfrm>
        </p:spPr>
        <p:txBody>
          <a:bodyPr/>
          <a:lstStyle/>
          <a:p>
            <a:pPr algn="ctr"/>
            <a:r>
              <a:rPr lang="pt-BR" sz="1600" dirty="0" smtClean="0"/>
              <a:t>Apresentação: Alex Minoru, Débora </a:t>
            </a:r>
            <a:r>
              <a:rPr lang="pt-BR" sz="1600" dirty="0" err="1" smtClean="0"/>
              <a:t>Fulgêncio</a:t>
            </a:r>
            <a:r>
              <a:rPr lang="pt-BR" sz="1600" dirty="0" smtClean="0"/>
              <a:t>, </a:t>
            </a:r>
            <a:r>
              <a:rPr lang="pt-BR" sz="1600" dirty="0" err="1" smtClean="0"/>
              <a:t>Gleycon</a:t>
            </a:r>
            <a:r>
              <a:rPr lang="pt-BR" sz="1600" dirty="0" smtClean="0"/>
              <a:t> Alves</a:t>
            </a:r>
          </a:p>
          <a:p>
            <a:pPr algn="ctr"/>
            <a:r>
              <a:rPr lang="pt-BR" sz="1600" dirty="0" smtClean="0"/>
              <a:t>Coordenação: Paulo R. Margotto</a:t>
            </a:r>
          </a:p>
          <a:p>
            <a:pPr algn="ctr"/>
            <a:r>
              <a:rPr lang="pt-BR" sz="1600" dirty="0" smtClean="0">
                <a:hlinkClick r:id="rId2"/>
              </a:rPr>
              <a:t>www.paulomargotto.com.br</a:t>
            </a:r>
            <a:endParaRPr lang="pt-BR" sz="1600" dirty="0" smtClean="0"/>
          </a:p>
          <a:p>
            <a:pPr algn="ctr"/>
            <a:r>
              <a:rPr lang="pt-BR" sz="1600" dirty="0" smtClean="0"/>
              <a:t>Brasília, 27 de outubro de 2018</a:t>
            </a:r>
          </a:p>
          <a:p>
            <a:endParaRPr lang="pt-BR" sz="1600" dirty="0" smtClean="0"/>
          </a:p>
        </p:txBody>
      </p:sp>
      <p:sp>
        <p:nvSpPr>
          <p:cNvPr id="6148" name="Rectangle 4"/>
          <p:cNvSpPr>
            <a:spLocks noChangeArrowheads="1"/>
          </p:cNvSpPr>
          <p:nvPr/>
        </p:nvSpPr>
        <p:spPr bwMode="auto">
          <a:xfrm>
            <a:off x="1120775" y="1617663"/>
            <a:ext cx="6897688" cy="9779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71415" bIns="0" anchor="ctr">
            <a:spAutoFit/>
          </a:bodyPr>
          <a:lstStyle/>
          <a:p>
            <a:pPr algn="ctr"/>
            <a:r>
              <a:rPr lang="pt-BR" sz="1600" b="1">
                <a:hlinkClick r:id="rId3"/>
              </a:rPr>
              <a:t>Childhood</a:t>
            </a:r>
            <a:r>
              <a:rPr lang="pt-BR" sz="1600">
                <a:hlinkClick r:id="rId3"/>
              </a:rPr>
              <a:t> </a:t>
            </a:r>
            <a:r>
              <a:rPr lang="pt-BR" sz="1600" b="1">
                <a:hlinkClick r:id="rId3"/>
              </a:rPr>
              <a:t>Seizures</a:t>
            </a:r>
            <a:r>
              <a:rPr lang="pt-BR" sz="1600">
                <a:hlinkClick r:id="rId3"/>
              </a:rPr>
              <a:t> </a:t>
            </a:r>
            <a:r>
              <a:rPr lang="pt-BR" sz="1600" b="1">
                <a:hlinkClick r:id="rId3"/>
              </a:rPr>
              <a:t>After</a:t>
            </a:r>
            <a:r>
              <a:rPr lang="pt-BR" sz="1600">
                <a:hlinkClick r:id="rId3"/>
              </a:rPr>
              <a:t> </a:t>
            </a:r>
            <a:r>
              <a:rPr lang="pt-BR" sz="1600" b="1">
                <a:hlinkClick r:id="rId3"/>
              </a:rPr>
              <a:t>Phototherapy</a:t>
            </a:r>
            <a:r>
              <a:rPr lang="pt-BR" sz="1600">
                <a:hlinkClick r:id="rId3"/>
              </a:rPr>
              <a:t>.</a:t>
            </a:r>
            <a:endParaRPr lang="pt-BR" sz="1600"/>
          </a:p>
          <a:p>
            <a:pPr algn="ctr"/>
            <a:r>
              <a:rPr lang="pt-BR" sz="1600"/>
              <a:t>Newman TB, Wu YW, Kuzniewicz MW, Grimes BA, McCulloch CE.</a:t>
            </a:r>
          </a:p>
          <a:p>
            <a:pPr algn="ctr"/>
            <a:r>
              <a:rPr lang="pt-BR" sz="1600"/>
              <a:t>Pediatrics. 2018 Oct;142(4). pii: e20180648. doi: 10.1542/peds.2018-0648.</a:t>
            </a:r>
          </a:p>
          <a:p>
            <a:pPr algn="ctr"/>
            <a:r>
              <a:rPr lang="pt-BR" sz="1600"/>
              <a:t>PMID: 30249623.</a:t>
            </a:r>
            <a:r>
              <a:rPr lang="pt-BR" sz="1600" u="sng">
                <a:hlinkClick r:id="rId4"/>
              </a:rPr>
              <a:t>Similar articles</a:t>
            </a:r>
            <a:endParaRPr lang="pt-BR" sz="1600" u="sng"/>
          </a:p>
        </p:txBody>
      </p:sp>
      <p:sp>
        <p:nvSpPr>
          <p:cNvPr id="6150" name="Text Box 6"/>
          <p:cNvSpPr txBox="1">
            <a:spLocks noChangeArrowheads="1"/>
          </p:cNvSpPr>
          <p:nvPr/>
        </p:nvSpPr>
        <p:spPr bwMode="auto">
          <a:xfrm>
            <a:off x="879475" y="612775"/>
            <a:ext cx="75311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3200">
                <a:solidFill>
                  <a:srgbClr val="FF0000"/>
                </a:solidFill>
              </a:rPr>
              <a:t>Convulsões na Infância Após Fototerapia</a:t>
            </a:r>
          </a:p>
        </p:txBody>
      </p:sp>
      <p:sp>
        <p:nvSpPr>
          <p:cNvPr id="6151" name="Text Box 7"/>
          <p:cNvSpPr txBox="1">
            <a:spLocks noChangeArrowheads="1"/>
          </p:cNvSpPr>
          <p:nvPr/>
        </p:nvSpPr>
        <p:spPr bwMode="auto">
          <a:xfrm>
            <a:off x="5703888" y="3736975"/>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pt-BR" sz="1800"/>
          </a:p>
        </p:txBody>
      </p:sp>
      <p:sp>
        <p:nvSpPr>
          <p:cNvPr id="6152" name="Text Box 8"/>
          <p:cNvSpPr txBox="1">
            <a:spLocks noChangeArrowheads="1"/>
          </p:cNvSpPr>
          <p:nvPr/>
        </p:nvSpPr>
        <p:spPr bwMode="auto">
          <a:xfrm>
            <a:off x="900113" y="4292600"/>
            <a:ext cx="6269037"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sz="1800"/>
              <a:t>Faculdade de Medicina da Universidade Católica de Brasília</a:t>
            </a:r>
          </a:p>
          <a:p>
            <a:pPr algn="ctr"/>
            <a:r>
              <a:rPr lang="pt-BR" sz="1800"/>
              <a:t>Internato da 6ª Série em Pediatria Neonatal</a:t>
            </a:r>
          </a:p>
          <a:p>
            <a:pPr algn="ctr"/>
            <a:r>
              <a:rPr lang="pt-BR" sz="1800"/>
              <a:t>Hospital Materno  Infantil de Brasília</a:t>
            </a:r>
          </a:p>
        </p:txBody>
      </p:sp>
      <p:sp>
        <p:nvSpPr>
          <p:cNvPr id="6153" name="Text Box 9"/>
          <p:cNvSpPr txBox="1">
            <a:spLocks noChangeArrowheads="1"/>
          </p:cNvSpPr>
          <p:nvPr/>
        </p:nvSpPr>
        <p:spPr bwMode="auto">
          <a:xfrm>
            <a:off x="7308850" y="4292600"/>
            <a:ext cx="800100"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b="1">
                <a:solidFill>
                  <a:schemeClr val="hlink"/>
                </a:solidFill>
              </a:rPr>
              <a:t>Nota 5</a:t>
            </a:r>
          </a:p>
          <a:p>
            <a:r>
              <a:rPr lang="pt-BR" b="1">
                <a:solidFill>
                  <a:schemeClr val="hlink"/>
                </a:solidFill>
              </a:rPr>
              <a:t>No MEC</a:t>
            </a:r>
          </a:p>
        </p:txBody>
      </p:sp>
      <p:pic>
        <p:nvPicPr>
          <p:cNvPr id="6154"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87900" y="5284788"/>
            <a:ext cx="2663825" cy="1573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5" name="Picture 1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19250" y="5278438"/>
            <a:ext cx="2808288" cy="1579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Título 3"/>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1206500" y="1225550"/>
            <a:ext cx="7383463" cy="3522663"/>
          </a:xfr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Espaço Reservado para Conteúdo 2"/>
          <p:cNvSpPr>
            <a:spLocks noGrp="1"/>
          </p:cNvSpPr>
          <p:nvPr>
            <p:ph idx="1"/>
          </p:nvPr>
        </p:nvSpPr>
        <p:spPr/>
        <p:txBody>
          <a:bodyPr/>
          <a:lstStyle/>
          <a:p>
            <a:pPr algn="just"/>
            <a:r>
              <a:rPr lang="pt-BR" smtClean="0"/>
              <a:t>A fototerapia é comumente utilizada para tratar icterícia em recém-nascidos; </a:t>
            </a:r>
          </a:p>
          <a:p>
            <a:pPr lvl="1" algn="just"/>
            <a:r>
              <a:rPr lang="pt-BR" smtClean="0"/>
              <a:t> Prevenir neurotoxicidade ou exsanguineotransfusões  devido aos altos valores de bilirrubina total sérica (BTS);</a:t>
            </a:r>
            <a:r>
              <a:rPr lang="pt-BR" baseline="30000" smtClean="0"/>
              <a:t> 1</a:t>
            </a:r>
            <a:endParaRPr lang="pt-BR" smtClean="0"/>
          </a:p>
          <a:p>
            <a:pPr lvl="1" algn="just"/>
            <a:r>
              <a:rPr lang="pt-BR" smtClean="0"/>
              <a:t> Prevenir readmissões para fototerapia, em valores menores de bilirrubina total sérica.</a:t>
            </a:r>
            <a:r>
              <a:rPr lang="pt-BR" baseline="30000" smtClean="0"/>
              <a:t> 2</a:t>
            </a:r>
            <a:endParaRPr lang="pt-BR" smtClean="0"/>
          </a:p>
          <a:p>
            <a:pPr algn="just"/>
            <a:r>
              <a:rPr lang="pt-BR" smtClean="0"/>
              <a:t>Também há associações em que valores mais moderados da elevação de BTS causam problemas sutis de neurodesenvolvimento; </a:t>
            </a:r>
            <a:r>
              <a:rPr lang="pt-BR" baseline="30000" smtClean="0"/>
              <a:t>3-6</a:t>
            </a:r>
            <a:endParaRPr lang="pt-BR" smtClean="0"/>
          </a:p>
          <a:p>
            <a:pPr lvl="1" algn="just"/>
            <a:r>
              <a:rPr lang="pt-BR" smtClean="0"/>
              <a:t> Fototerapia também é usada para prevenir esses problemas.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lnSpcReduction="10000"/>
          </a:bodyPr>
          <a:lstStyle/>
          <a:p>
            <a:pPr algn="ctr">
              <a:lnSpc>
                <a:spcPct val="80000"/>
              </a:lnSpc>
              <a:buFont typeface="Wingdings" pitchFamily="2" charset="2"/>
              <a:buNone/>
            </a:pPr>
            <a:r>
              <a:rPr lang="pt-BR" b="1" dirty="0" smtClean="0">
                <a:solidFill>
                  <a:schemeClr val="hlink"/>
                </a:solidFill>
              </a:rPr>
              <a:t>Para a fototerapia ser um tratamento razoável na prevenção da toxicidade da bilirrubina é necessário avaliar: </a:t>
            </a:r>
          </a:p>
          <a:p>
            <a:pPr lvl="1" algn="ctr">
              <a:lnSpc>
                <a:spcPct val="80000"/>
              </a:lnSpc>
            </a:pPr>
            <a:r>
              <a:rPr lang="pt-BR" b="1" dirty="0" smtClean="0">
                <a:solidFill>
                  <a:schemeClr val="hlink"/>
                </a:solidFill>
              </a:rPr>
              <a:t>Perfil de segurança; </a:t>
            </a:r>
          </a:p>
          <a:p>
            <a:pPr lvl="1" algn="ctr">
              <a:lnSpc>
                <a:spcPct val="80000"/>
              </a:lnSpc>
            </a:pPr>
            <a:r>
              <a:rPr lang="pt-BR" b="1" dirty="0" smtClean="0">
                <a:solidFill>
                  <a:schemeClr val="hlink"/>
                </a:solidFill>
              </a:rPr>
              <a:t>Potencial toxicidade da própria fototerapia</a:t>
            </a:r>
            <a:r>
              <a:rPr lang="pt-BR" b="1" dirty="0" smtClean="0"/>
              <a:t>.</a:t>
            </a:r>
          </a:p>
          <a:p>
            <a:pPr algn="just">
              <a:lnSpc>
                <a:spcPct val="80000"/>
              </a:lnSpc>
            </a:pPr>
            <a:r>
              <a:rPr lang="pt-BR" dirty="0" smtClean="0"/>
              <a:t> Em estudos prévios, sem controle dos níveis de bilirrubina neonatal, a fototerapia foi associada ao risco futuro de: </a:t>
            </a:r>
          </a:p>
          <a:p>
            <a:pPr lvl="1" algn="just">
              <a:lnSpc>
                <a:spcPct val="80000"/>
              </a:lnSpc>
            </a:pPr>
            <a:r>
              <a:rPr lang="pt-BR" dirty="0" smtClean="0"/>
              <a:t> Diabetes; </a:t>
            </a:r>
            <a:r>
              <a:rPr lang="pt-BR" baseline="30000" dirty="0" smtClean="0"/>
              <a:t>7</a:t>
            </a:r>
            <a:endParaRPr lang="pt-BR" dirty="0" smtClean="0"/>
          </a:p>
          <a:p>
            <a:pPr lvl="1" algn="just">
              <a:lnSpc>
                <a:spcPct val="80000"/>
              </a:lnSpc>
            </a:pPr>
            <a:r>
              <a:rPr lang="pt-BR" dirty="0" smtClean="0"/>
              <a:t> Autismo; </a:t>
            </a:r>
            <a:r>
              <a:rPr lang="pt-BR" baseline="30000" dirty="0" smtClean="0"/>
              <a:t>8</a:t>
            </a:r>
            <a:endParaRPr lang="pt-BR" dirty="0" smtClean="0"/>
          </a:p>
          <a:p>
            <a:pPr lvl="1" algn="just">
              <a:lnSpc>
                <a:spcPct val="80000"/>
              </a:lnSpc>
            </a:pPr>
            <a:r>
              <a:rPr lang="pt-BR" dirty="0" smtClean="0"/>
              <a:t> Câncer. </a:t>
            </a:r>
            <a:r>
              <a:rPr lang="pt-BR" baseline="30000" dirty="0" smtClean="0"/>
              <a:t>9,10</a:t>
            </a:r>
            <a:endParaRPr lang="pt-BR" dirty="0" smtClean="0"/>
          </a:p>
          <a:p>
            <a:pPr algn="just">
              <a:lnSpc>
                <a:spcPct val="80000"/>
              </a:lnSpc>
            </a:pPr>
            <a:r>
              <a:rPr lang="pt-BR" dirty="0" smtClean="0"/>
              <a:t>Autores, que compõem o estudo  LIGTH (</a:t>
            </a:r>
            <a:r>
              <a:rPr lang="pt-BR" i="1" dirty="0" smtClean="0"/>
              <a:t>Late </a:t>
            </a:r>
            <a:r>
              <a:rPr lang="pt-BR" i="1" dirty="0" err="1" smtClean="0"/>
              <a:t>Impact</a:t>
            </a:r>
            <a:r>
              <a:rPr lang="pt-BR" i="1" dirty="0" smtClean="0"/>
              <a:t> of </a:t>
            </a:r>
            <a:r>
              <a:rPr lang="pt-BR" i="1" dirty="0" err="1" smtClean="0"/>
              <a:t>Getting</a:t>
            </a:r>
            <a:r>
              <a:rPr lang="pt-BR" i="1" dirty="0" smtClean="0"/>
              <a:t> Hyperbilirubinemia </a:t>
            </a:r>
            <a:r>
              <a:rPr lang="pt-BR" i="1" dirty="0" err="1" smtClean="0"/>
              <a:t>or</a:t>
            </a:r>
            <a:r>
              <a:rPr lang="pt-BR" i="1" dirty="0" smtClean="0"/>
              <a:t> </a:t>
            </a:r>
            <a:r>
              <a:rPr lang="pt-BR" i="1" dirty="0" err="1" smtClean="0"/>
              <a:t>photo</a:t>
            </a:r>
            <a:r>
              <a:rPr lang="pt-BR" i="1" dirty="0" smtClean="0"/>
              <a:t> </a:t>
            </a:r>
            <a:r>
              <a:rPr lang="pt-BR" i="1" dirty="0" err="1" smtClean="0"/>
              <a:t>Therapy</a:t>
            </a:r>
            <a:r>
              <a:rPr lang="pt-BR" dirty="0" smtClean="0"/>
              <a:t>)</a:t>
            </a:r>
            <a:r>
              <a:rPr lang="pt-BR" baseline="30000" dirty="0" smtClean="0"/>
              <a:t>11</a:t>
            </a:r>
            <a:r>
              <a:rPr lang="pt-BR" dirty="0" smtClean="0"/>
              <a:t>, não observaram essas associações com valores estatisticamente significativos após ajustes para níveis de bilirrubina ou outros fatores de confusão: </a:t>
            </a:r>
            <a:r>
              <a:rPr lang="pt-BR" baseline="30000" dirty="0" smtClean="0"/>
              <a:t>12-14</a:t>
            </a:r>
            <a:endParaRPr lang="pt-BR" dirty="0" smtClean="0"/>
          </a:p>
          <a:p>
            <a:pPr lvl="1" algn="just">
              <a:lnSpc>
                <a:spcPct val="80000"/>
              </a:lnSpc>
              <a:buFont typeface="Wingdings" pitchFamily="2" charset="2"/>
              <a:buNone/>
            </a:pPr>
            <a:endParaRPr lang="pt-BR"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Espaço Reservado para Conteúdo 2"/>
          <p:cNvSpPr>
            <a:spLocks noGrp="1"/>
          </p:cNvSpPr>
          <p:nvPr>
            <p:ph idx="1"/>
          </p:nvPr>
        </p:nvSpPr>
        <p:spPr/>
        <p:txBody>
          <a:bodyPr/>
          <a:lstStyle/>
          <a:p>
            <a:pPr algn="just"/>
            <a:r>
              <a:rPr lang="pt-BR" smtClean="0"/>
              <a:t>Estudo dinamarquês recente  relatou um aumento significativo no risco de epilepsia após a fototerapia </a:t>
            </a:r>
            <a:r>
              <a:rPr lang="pt-BR" i="1" smtClean="0"/>
              <a:t>hazard ratio</a:t>
            </a:r>
            <a:r>
              <a:rPr lang="pt-BR" smtClean="0"/>
              <a:t> ajustada de 1,66 com IC a 95% de 1,13-2,24) que pareceu ser confinada aos meninos (</a:t>
            </a:r>
            <a:r>
              <a:rPr lang="pt-BR" i="1" smtClean="0"/>
              <a:t>hazard ratio</a:t>
            </a:r>
            <a:r>
              <a:rPr lang="pt-BR" smtClean="0"/>
              <a:t> de 1,98 com IC a 95% de 1,40-2,78). No entanto não foram capazes de controlar possíveis confundidores pelos níveis de bilirrubina:</a:t>
            </a:r>
            <a:r>
              <a:rPr lang="pt-BR" baseline="30000" smtClean="0"/>
              <a:t>15</a:t>
            </a:r>
            <a:endParaRPr lang="pt-BR" smtClean="0"/>
          </a:p>
          <a:p>
            <a:pPr lvl="1" algn="ctr"/>
            <a:r>
              <a:rPr lang="pt-BR" sz="2800" b="1" smtClean="0">
                <a:solidFill>
                  <a:schemeClr val="hlink"/>
                </a:solidFill>
              </a:rPr>
              <a:t>O presente estudo visou investigar a associação entre fototerapia e o desenvolvimento de convulsões e epilepsia no estudo LIGHT,  fazendo o controle dos níveis de bilirrubina e fatores confundidores.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Título 3"/>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1206500" y="1225550"/>
            <a:ext cx="7383463" cy="3522663"/>
          </a:xfr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450850" y="115888"/>
            <a:ext cx="8010525" cy="1712912"/>
          </a:xfrm>
        </p:spPr>
      </p:pic>
      <p:sp>
        <p:nvSpPr>
          <p:cNvPr id="13315" name="Espaço Reservado para Conteúdo 2"/>
          <p:cNvSpPr>
            <a:spLocks noGrp="1"/>
          </p:cNvSpPr>
          <p:nvPr>
            <p:ph idx="1"/>
          </p:nvPr>
        </p:nvSpPr>
        <p:spPr>
          <a:xfrm>
            <a:off x="468313" y="1484313"/>
            <a:ext cx="8229600" cy="5257800"/>
          </a:xfrm>
        </p:spPr>
        <p:txBody>
          <a:bodyPr/>
          <a:lstStyle/>
          <a:p>
            <a:pPr algn="just"/>
            <a:r>
              <a:rPr lang="pt-BR" smtClean="0"/>
              <a:t>Utilizaram dados do KPNC – Kaiser Permanente do Norte da Califórnia; </a:t>
            </a:r>
          </a:p>
          <a:p>
            <a:pPr lvl="1" algn="just"/>
            <a:r>
              <a:rPr lang="pt-BR" smtClean="0"/>
              <a:t> Sistema integrado de cuidados de saúde que fornece cuidados de saúde para ∼4,1 milhões de membros no norte da Califórnia; </a:t>
            </a:r>
          </a:p>
          <a:p>
            <a:pPr algn="just"/>
            <a:r>
              <a:rPr lang="pt-BR" smtClean="0"/>
              <a:t> O estudo de coorte da LIGHT incluiu 499642 crianças: </a:t>
            </a:r>
            <a:r>
              <a:rPr lang="pt-BR" baseline="30000" smtClean="0"/>
              <a:t>12</a:t>
            </a:r>
            <a:endParaRPr lang="pt-BR" smtClean="0"/>
          </a:p>
          <a:p>
            <a:pPr lvl="1" algn="just"/>
            <a:r>
              <a:rPr lang="pt-BR" smtClean="0"/>
              <a:t> Nascidas com ≥35 semanas de gestação;</a:t>
            </a:r>
          </a:p>
          <a:p>
            <a:pPr lvl="1" algn="just"/>
            <a:r>
              <a:rPr lang="pt-BR" smtClean="0"/>
              <a:t> No período de 1º de Janeiro de 1995 a 31 de Dezembro de 2011;</a:t>
            </a:r>
          </a:p>
          <a:p>
            <a:pPr lvl="1" algn="just"/>
            <a:r>
              <a:rPr lang="pt-BR" smtClean="0"/>
              <a:t> Em 1 dos 15 hospitais KPNC;</a:t>
            </a:r>
          </a:p>
          <a:p>
            <a:pPr lvl="1" algn="just"/>
            <a:r>
              <a:rPr lang="pt-BR" smtClean="0"/>
              <a:t> Receberam alta hospitalar vivos e permaneceram vivos após 60 dias de nascidos. </a:t>
            </a:r>
          </a:p>
          <a:p>
            <a:pPr algn="just"/>
            <a:r>
              <a:rPr lang="pt-BR" smtClean="0">
                <a:solidFill>
                  <a:srgbClr val="FF0000"/>
                </a:solidFill>
              </a:rPr>
              <a:t>Foram excluídos</a:t>
            </a:r>
            <a:r>
              <a:rPr lang="pt-BR" smtClean="0"/>
              <a:t>: </a:t>
            </a:r>
          </a:p>
          <a:p>
            <a:pPr lvl="1" algn="just"/>
            <a:r>
              <a:rPr lang="pt-BR" smtClean="0"/>
              <a:t> 1773 RN cujo valores de BTS excedeu o limite de exsanguineotransfusão da Academia Americana de Pediatria (AAP);</a:t>
            </a:r>
            <a:r>
              <a:rPr lang="pt-BR" baseline="30000" smtClean="0"/>
              <a:t> 1</a:t>
            </a:r>
            <a:endParaRPr lang="pt-BR" smtClean="0"/>
          </a:p>
          <a:p>
            <a:pPr lvl="1" algn="just"/>
            <a:r>
              <a:rPr lang="pt-BR" smtClean="0"/>
              <a:t> 1237 indivíduos com qualquer episódio de epilepsia ou convulsão causadas por eventos perinatais antes de 60 dias (</a:t>
            </a:r>
            <a:r>
              <a:rPr lang="pt-BR" i="1" smtClean="0"/>
              <a:t>International Classificaion of Diseases, Ninth Revision, CD-9, códigos 345-345.9,779,0 e 780.3-780.39</a:t>
            </a:r>
            <a:r>
              <a:rPr lang="pt-BR" smtClean="0"/>
              <a:t>), levando a coorte a </a:t>
            </a:r>
            <a:r>
              <a:rPr lang="pt-BR" smtClean="0">
                <a:solidFill>
                  <a:schemeClr val="hlink"/>
                </a:solidFill>
              </a:rPr>
              <a:t>496.632 crianças</a:t>
            </a:r>
          </a:p>
          <a:p>
            <a:pPr lvl="1" algn="just"/>
            <a:endParaRPr lang="pt-BR"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450850" y="487363"/>
            <a:ext cx="8010525" cy="1609725"/>
          </a:xfrm>
        </p:spPr>
      </p:pic>
      <p:sp>
        <p:nvSpPr>
          <p:cNvPr id="3" name="Espaço Reservado para Conteúdo 2"/>
          <p:cNvSpPr>
            <a:spLocks noGrp="1"/>
          </p:cNvSpPr>
          <p:nvPr>
            <p:ph idx="1"/>
          </p:nvPr>
        </p:nvSpPr>
        <p:spPr/>
        <p:txBody>
          <a:bodyPr>
            <a:normAutofit/>
          </a:bodyPr>
          <a:lstStyle/>
          <a:p>
            <a:pPr>
              <a:lnSpc>
                <a:spcPct val="70000"/>
              </a:lnSpc>
            </a:pPr>
            <a:r>
              <a:rPr lang="pt-BR" sz="1900" smtClean="0"/>
              <a:t> </a:t>
            </a:r>
            <a:r>
              <a:rPr lang="pt-BR" sz="1900" b="1" smtClean="0"/>
              <a:t>Principal variável preditiva</a:t>
            </a:r>
            <a:r>
              <a:rPr lang="pt-BR" sz="1900" smtClean="0"/>
              <a:t>: </a:t>
            </a:r>
          </a:p>
          <a:p>
            <a:pPr lvl="1">
              <a:lnSpc>
                <a:spcPct val="70000"/>
              </a:lnSpc>
            </a:pPr>
            <a:r>
              <a:rPr lang="pt-BR" sz="1700" smtClean="0"/>
              <a:t> </a:t>
            </a:r>
            <a:r>
              <a:rPr lang="pt-BR" sz="1700" smtClean="0">
                <a:solidFill>
                  <a:schemeClr val="hlink"/>
                </a:solidFill>
              </a:rPr>
              <a:t>Variável dicotômica para qualquer tipo de fototerapia</a:t>
            </a:r>
            <a:r>
              <a:rPr lang="pt-BR" sz="1700" smtClean="0"/>
              <a:t>: </a:t>
            </a:r>
          </a:p>
          <a:p>
            <a:pPr lvl="2">
              <a:lnSpc>
                <a:spcPct val="70000"/>
              </a:lnSpc>
            </a:pPr>
            <a:r>
              <a:rPr lang="pt-BR" sz="1500" smtClean="0"/>
              <a:t> Hospital, casa ou em ambos;</a:t>
            </a:r>
          </a:p>
          <a:p>
            <a:pPr lvl="2">
              <a:lnSpc>
                <a:spcPct val="70000"/>
              </a:lnSpc>
            </a:pPr>
            <a:r>
              <a:rPr lang="pt-BR" sz="1500" smtClean="0"/>
              <a:t> Ausência de dados confiáveis quanto duração ou intensidade; </a:t>
            </a:r>
          </a:p>
          <a:p>
            <a:pPr>
              <a:lnSpc>
                <a:spcPct val="70000"/>
              </a:lnSpc>
            </a:pPr>
            <a:r>
              <a:rPr lang="pt-BR" sz="1900" smtClean="0"/>
              <a:t> </a:t>
            </a:r>
            <a:r>
              <a:rPr lang="pt-BR" sz="1900" b="1" smtClean="0"/>
              <a:t>Outras covariáveis</a:t>
            </a:r>
            <a:r>
              <a:rPr lang="pt-BR" sz="1900" smtClean="0"/>
              <a:t>: sexo, raça, peso ao nascer, idade gestacional e níveis de BTS;</a:t>
            </a:r>
          </a:p>
          <a:p>
            <a:pPr lvl="1">
              <a:lnSpc>
                <a:spcPct val="70000"/>
              </a:lnSpc>
            </a:pPr>
            <a:r>
              <a:rPr lang="pt-BR" sz="1700" smtClean="0"/>
              <a:t> Avaliaram cada valor de BTS de acordo com as diretrizes de fototerapia da AAP</a:t>
            </a:r>
            <a:r>
              <a:rPr lang="pt-BR" sz="1700" baseline="30000" smtClean="0"/>
              <a:t> 1</a:t>
            </a:r>
            <a:r>
              <a:rPr lang="pt-BR" sz="1700" smtClean="0"/>
              <a:t> – para determinar os grupos de risco para neurotoxicidade.</a:t>
            </a:r>
            <a:r>
              <a:rPr lang="pt-BR" sz="1700" baseline="30000" smtClean="0"/>
              <a:t> 1</a:t>
            </a:r>
            <a:endParaRPr lang="pt-BR" sz="1700" smtClean="0"/>
          </a:p>
          <a:p>
            <a:pPr>
              <a:lnSpc>
                <a:spcPct val="70000"/>
              </a:lnSpc>
            </a:pPr>
            <a:r>
              <a:rPr lang="pt-BR" sz="1900" b="1" smtClean="0"/>
              <a:t>Variáveis de anomalias cromossômicas</a:t>
            </a:r>
            <a:r>
              <a:rPr lang="pt-BR" sz="1900" smtClean="0"/>
              <a:t> (Síndrome de Down, outras anomalias cromossômicas e anomalias congênitas congênitas; </a:t>
            </a:r>
            <a:r>
              <a:rPr lang="pt-BR" sz="1900" baseline="30000" smtClean="0"/>
              <a:t>14</a:t>
            </a:r>
            <a:endParaRPr lang="pt-BR" sz="1900" smtClean="0"/>
          </a:p>
          <a:p>
            <a:pPr>
              <a:lnSpc>
                <a:spcPct val="70000"/>
              </a:lnSpc>
            </a:pPr>
            <a:r>
              <a:rPr lang="pt-BR" sz="1900" smtClean="0"/>
              <a:t> </a:t>
            </a:r>
            <a:r>
              <a:rPr lang="pt-BR" sz="1900" b="1" smtClean="0"/>
              <a:t>Variáveis de afecções &lt; 60 dias</a:t>
            </a:r>
            <a:r>
              <a:rPr lang="pt-BR" sz="1900" smtClean="0"/>
              <a:t>: </a:t>
            </a:r>
          </a:p>
          <a:p>
            <a:pPr lvl="1">
              <a:lnSpc>
                <a:spcPct val="70000"/>
              </a:lnSpc>
            </a:pPr>
            <a:r>
              <a:rPr lang="pt-BR" sz="1700" smtClean="0"/>
              <a:t> Asfixia ao nascer;</a:t>
            </a:r>
          </a:p>
          <a:p>
            <a:pPr lvl="1">
              <a:lnSpc>
                <a:spcPct val="70000"/>
              </a:lnSpc>
            </a:pPr>
            <a:r>
              <a:rPr lang="pt-BR" sz="1700" smtClean="0"/>
              <a:t> Encefalopatia hipóxico-isquêmica;</a:t>
            </a:r>
          </a:p>
          <a:p>
            <a:pPr lvl="1">
              <a:lnSpc>
                <a:spcPct val="70000"/>
              </a:lnSpc>
            </a:pPr>
            <a:r>
              <a:rPr lang="pt-BR" sz="1700" smtClean="0"/>
              <a:t> Hemorragia intracraniana;</a:t>
            </a:r>
          </a:p>
          <a:p>
            <a:pPr lvl="1">
              <a:lnSpc>
                <a:spcPct val="70000"/>
              </a:lnSpc>
            </a:pPr>
            <a:r>
              <a:rPr lang="pt-BR" sz="1700" smtClean="0"/>
              <a:t> Meningites.</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450850" y="487363"/>
            <a:ext cx="8010525" cy="1609725"/>
          </a:xfrm>
        </p:spPr>
      </p:pic>
      <p:sp>
        <p:nvSpPr>
          <p:cNvPr id="15363" name="Espaço Reservado para Conteúdo 2"/>
          <p:cNvSpPr>
            <a:spLocks noGrp="1"/>
          </p:cNvSpPr>
          <p:nvPr>
            <p:ph idx="1"/>
          </p:nvPr>
        </p:nvSpPr>
        <p:spPr/>
        <p:txBody>
          <a:bodyPr/>
          <a:lstStyle/>
          <a:p>
            <a:pPr algn="just"/>
            <a:r>
              <a:rPr lang="pt-BR" smtClean="0"/>
              <a:t>Avaliaram a presença dos termos </a:t>
            </a:r>
            <a:r>
              <a:rPr lang="pt-BR" smtClean="0">
                <a:solidFill>
                  <a:srgbClr val="FF0000"/>
                </a:solidFill>
              </a:rPr>
              <a:t>convulsões febris, convulsões e epilepsia através</a:t>
            </a:r>
            <a:r>
              <a:rPr lang="pt-BR" smtClean="0"/>
              <a:t> do KPNC </a:t>
            </a:r>
            <a:r>
              <a:rPr lang="pt-BR" i="1" smtClean="0"/>
              <a:t>virtual date warehouse.</a:t>
            </a:r>
            <a:r>
              <a:rPr lang="pt-BR" i="1" baseline="30000" smtClean="0"/>
              <a:t>17</a:t>
            </a:r>
          </a:p>
          <a:p>
            <a:pPr algn="just"/>
            <a:r>
              <a:rPr lang="pt-BR" smtClean="0"/>
              <a:t> Avaliaram a presença de prescrições de </a:t>
            </a:r>
            <a:r>
              <a:rPr lang="pt-BR" smtClean="0">
                <a:solidFill>
                  <a:srgbClr val="FF0000"/>
                </a:solidFill>
              </a:rPr>
              <a:t>drogas antiepilépticas</a:t>
            </a:r>
            <a:r>
              <a:rPr lang="pt-BR" smtClean="0"/>
              <a:t> (DAEs);</a:t>
            </a:r>
          </a:p>
          <a:p>
            <a:pPr algn="ctr">
              <a:buFont typeface="Wingdings" pitchFamily="2" charset="2"/>
              <a:buNone/>
            </a:pPr>
            <a:r>
              <a:rPr lang="pt-BR" smtClean="0"/>
              <a:t> </a:t>
            </a:r>
            <a:r>
              <a:rPr lang="pt-BR" smtClean="0">
                <a:solidFill>
                  <a:schemeClr val="hlink"/>
                </a:solidFill>
              </a:rPr>
              <a:t>A variável de desfecho primário utilizada foi apresentar pelo menos um episódio com diagnóstico de convulsão com pelo menos uma prescrição de DAE.</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450850" y="487363"/>
            <a:ext cx="8064500" cy="1609725"/>
          </a:xfrm>
        </p:spPr>
      </p:pic>
      <p:sp>
        <p:nvSpPr>
          <p:cNvPr id="16387" name="Espaço Reservado para Conteúdo 2"/>
          <p:cNvSpPr>
            <a:spLocks noGrp="1"/>
          </p:cNvSpPr>
          <p:nvPr>
            <p:ph idx="1"/>
          </p:nvPr>
        </p:nvSpPr>
        <p:spPr/>
        <p:txBody>
          <a:bodyPr/>
          <a:lstStyle/>
          <a:p>
            <a:pPr algn="just"/>
            <a:r>
              <a:rPr lang="pt-BR" smtClean="0"/>
              <a:t>O acompanhamento começou </a:t>
            </a:r>
            <a:r>
              <a:rPr lang="pt-BR" b="1" smtClean="0">
                <a:solidFill>
                  <a:schemeClr val="hlink"/>
                </a:solidFill>
              </a:rPr>
              <a:t>aos 60 dias</a:t>
            </a:r>
            <a:r>
              <a:rPr lang="pt-BR" smtClean="0"/>
              <a:t> de vida;</a:t>
            </a:r>
          </a:p>
          <a:p>
            <a:pPr algn="just"/>
            <a:r>
              <a:rPr lang="pt-BR" smtClean="0"/>
              <a:t> Finalizou ou com a morte do indivíduo ou com o fim do acompanhamento; </a:t>
            </a:r>
          </a:p>
          <a:p>
            <a:pPr lvl="1" algn="just"/>
            <a:r>
              <a:rPr lang="pt-BR" smtClean="0"/>
              <a:t> Último mês de cobertura do plano de saúde da KPNC;</a:t>
            </a:r>
          </a:p>
          <a:p>
            <a:pPr lvl="1" algn="just"/>
            <a:r>
              <a:rPr lang="pt-BR" smtClean="0"/>
              <a:t> Data do último encontro até 11 de Março de 2014.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450850" y="487363"/>
            <a:ext cx="8010525" cy="1609725"/>
          </a:xfrm>
        </p:spPr>
      </p:pic>
      <p:sp>
        <p:nvSpPr>
          <p:cNvPr id="17411" name="Espaço Reservado para Conteúdo 2"/>
          <p:cNvSpPr>
            <a:spLocks noGrp="1"/>
          </p:cNvSpPr>
          <p:nvPr>
            <p:ph idx="1"/>
          </p:nvPr>
        </p:nvSpPr>
        <p:spPr/>
        <p:txBody>
          <a:bodyPr/>
          <a:lstStyle/>
          <a:p>
            <a:pPr algn="just"/>
            <a:r>
              <a:rPr lang="pt-BR" smtClean="0"/>
              <a:t>Foram calculadas as taxas brutas de incidência e as taxas relativas de incidência (IRRs), por meio de testes de significância exata de duas caudas;</a:t>
            </a:r>
          </a:p>
          <a:p>
            <a:pPr algn="just"/>
            <a:r>
              <a:rPr lang="pt-BR" smtClean="0"/>
              <a:t>Utilizaram modelos multivariados de risco proporcional de Cox para obter </a:t>
            </a:r>
            <a:r>
              <a:rPr lang="pt-BR" i="1" smtClean="0"/>
              <a:t>hazard ratios</a:t>
            </a:r>
            <a:r>
              <a:rPr lang="pt-BR" smtClean="0"/>
              <a:t> (HRs) para fototerapia e covariáveis; </a:t>
            </a:r>
          </a:p>
          <a:p>
            <a:pPr algn="just"/>
            <a:r>
              <a:rPr lang="pt-BR" smtClean="0"/>
              <a:t>Análises de propensão restrita incluíram valores de BTS com pelo menos um nível entre -3 e +4,9 mg/dL do limiar adequado de fototerapia para AAP;</a:t>
            </a:r>
          </a:p>
          <a:p>
            <a:pPr algn="just"/>
            <a:r>
              <a:rPr lang="pt-BR" smtClean="0"/>
              <a:t> Para análise de propensão inclusiva usaram apenas a variável dicotômica de valores de BTS que excedessem o limiar de fototerapia da AAP;</a:t>
            </a:r>
          </a:p>
          <a:p>
            <a:pPr algn="just"/>
            <a:r>
              <a:rPr lang="pt-BR" smtClean="0"/>
              <a:t>Utilizaram o Stata 14.2 para todas as análises.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Título 3"/>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1206500" y="1225550"/>
            <a:ext cx="7383463" cy="3522663"/>
          </a:xfr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261938" y="274638"/>
            <a:ext cx="8424862" cy="1646237"/>
          </a:xfrm>
        </p:spPr>
      </p:pic>
      <p:sp>
        <p:nvSpPr>
          <p:cNvPr id="20483" name="Espaço Reservado para Conteúdo 2"/>
          <p:cNvSpPr>
            <a:spLocks noGrp="1"/>
          </p:cNvSpPr>
          <p:nvPr>
            <p:ph idx="1"/>
          </p:nvPr>
        </p:nvSpPr>
        <p:spPr>
          <a:xfrm>
            <a:off x="457200" y="1916113"/>
            <a:ext cx="8229600" cy="4537075"/>
          </a:xfrm>
        </p:spPr>
        <p:txBody>
          <a:bodyPr/>
          <a:lstStyle/>
          <a:p>
            <a:pPr algn="just"/>
            <a:r>
              <a:rPr lang="pt-BR" smtClean="0"/>
              <a:t>Das 496632 crianças da coorte, 37683 (7,6%) receberam fototerapia;</a:t>
            </a:r>
          </a:p>
          <a:p>
            <a:pPr lvl="1" algn="just"/>
            <a:r>
              <a:rPr lang="pt-BR" smtClean="0"/>
              <a:t>6,1% fototerapia hospitalar;</a:t>
            </a:r>
          </a:p>
          <a:p>
            <a:pPr lvl="1" algn="just"/>
            <a:r>
              <a:rPr lang="pt-BR" smtClean="0"/>
              <a:t> 1,0% fototerapia domiciliar;</a:t>
            </a:r>
          </a:p>
          <a:p>
            <a:pPr lvl="1" algn="just"/>
            <a:r>
              <a:rPr lang="pt-BR" smtClean="0"/>
              <a:t> 0,5% fototerapia hospitalar e domiciliar.</a:t>
            </a:r>
          </a:p>
          <a:p>
            <a:pPr algn="just"/>
            <a:r>
              <a:rPr lang="pt-BR" smtClean="0"/>
              <a:t> O uso de fototerapia aumentou durante o período estudado:</a:t>
            </a:r>
            <a:r>
              <a:rPr lang="pt-BR" baseline="30000" smtClean="0"/>
              <a:t>14</a:t>
            </a:r>
            <a:endParaRPr lang="pt-BR" smtClean="0"/>
          </a:p>
          <a:p>
            <a:pPr lvl="1" algn="just"/>
            <a:r>
              <a:rPr lang="pt-BR" smtClean="0"/>
              <a:t> 2,4% em 1995;</a:t>
            </a:r>
          </a:p>
          <a:p>
            <a:pPr lvl="1" algn="just"/>
            <a:r>
              <a:rPr lang="pt-BR" smtClean="0"/>
              <a:t> 15,9% em 2011;</a:t>
            </a:r>
          </a:p>
          <a:p>
            <a:pPr lvl="1" algn="just"/>
            <a:r>
              <a:rPr lang="pt-BR" smtClean="0"/>
              <a:t>Menor tempo de seguimento médio naqueles que fizeram fototerapia (6,1 anos) do que naqueles que não fizeram fototerapia (8,3 anos).</a:t>
            </a:r>
          </a:p>
          <a:p>
            <a:pPr lvl="1" algn="ctr">
              <a:buFont typeface="Wingdings" pitchFamily="2" charset="2"/>
              <a:buNone/>
            </a:pPr>
            <a:r>
              <a:rPr lang="pt-BR" smtClean="0">
                <a:solidFill>
                  <a:schemeClr val="hlink"/>
                </a:solidFill>
              </a:rPr>
              <a:t>Na Tabela 1 as características clínicas e demográficas da coorte como previamente descrita </a:t>
            </a:r>
          </a:p>
          <a:p>
            <a:pPr algn="just"/>
            <a:r>
              <a:rPr lang="pt-BR" smtClean="0"/>
              <a:t> Exclusão de 1773 indivíduos com valores de BTS superiores aos níveis de troca;</a:t>
            </a:r>
          </a:p>
          <a:p>
            <a:pPr lvl="1" algn="just"/>
            <a:r>
              <a:rPr lang="pt-BR" smtClean="0"/>
              <a:t> Menores proporções de sujeitos com fatores de risco de hiperbilirrubinemia e exposição à fototerapia.</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5650" y="358775"/>
            <a:ext cx="7920038" cy="622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95288" y="404813"/>
            <a:ext cx="8475662" cy="611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3863" y="549275"/>
            <a:ext cx="7920037"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3" name="Imagem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0" y="3943350"/>
            <a:ext cx="8353425" cy="259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Espaço Reservado para Conteúdo 2"/>
          <p:cNvSpPr>
            <a:spLocks noGrp="1"/>
          </p:cNvSpPr>
          <p:nvPr>
            <p:ph idx="1"/>
          </p:nvPr>
        </p:nvSpPr>
        <p:spPr>
          <a:xfrm>
            <a:off x="457200" y="1417638"/>
            <a:ext cx="8229600" cy="5180012"/>
          </a:xfrm>
        </p:spPr>
        <p:txBody>
          <a:bodyPr/>
          <a:lstStyle/>
          <a:p>
            <a:pPr algn="just"/>
            <a:r>
              <a:rPr lang="pt-BR" smtClean="0"/>
              <a:t>3153 (0,63%) indivíduos apresentaram pelo menos um episódio de convulsão e pelo menos uma prescrição de DAEs;</a:t>
            </a:r>
          </a:p>
          <a:p>
            <a:pPr lvl="1" algn="just"/>
            <a:r>
              <a:rPr lang="pt-BR" smtClean="0"/>
              <a:t>Taxas brutas de incidência por 1000 pessoas-ano:</a:t>
            </a:r>
          </a:p>
          <a:p>
            <a:pPr lvl="2" algn="just"/>
            <a:r>
              <a:rPr lang="pt-BR" smtClean="0"/>
              <a:t> 1,24 – expostas à fototerapia;</a:t>
            </a:r>
          </a:p>
          <a:p>
            <a:pPr lvl="2" algn="just"/>
            <a:r>
              <a:rPr lang="pt-BR" smtClean="0"/>
              <a:t> 0,76 – não expostas à fototerapia.</a:t>
            </a:r>
          </a:p>
          <a:p>
            <a:pPr lvl="1" algn="just"/>
            <a:r>
              <a:rPr lang="pt-BR" smtClean="0"/>
              <a:t> O tempo médio para avaliação do diagnóstico foi de 5 anos;</a:t>
            </a:r>
          </a:p>
          <a:p>
            <a:pPr lvl="2" algn="just"/>
            <a:r>
              <a:rPr lang="pt-BR" smtClean="0"/>
              <a:t> Aumento do risco associado à fototerapia aumentou com o tempo.</a:t>
            </a:r>
          </a:p>
          <a:p>
            <a:pPr lvl="1" algn="just"/>
            <a:r>
              <a:rPr lang="pt-BR" smtClean="0"/>
              <a:t>Outros fatores de predição associados ao quadro foram:</a:t>
            </a:r>
          </a:p>
          <a:p>
            <a:pPr lvl="2" algn="just"/>
            <a:r>
              <a:rPr lang="pt-BR" smtClean="0"/>
              <a:t> Sexo masculino;</a:t>
            </a:r>
          </a:p>
          <a:p>
            <a:pPr lvl="2" algn="just"/>
            <a:r>
              <a:rPr lang="pt-BR" smtClean="0"/>
              <a:t> Raça afro-americana;</a:t>
            </a:r>
          </a:p>
          <a:p>
            <a:pPr lvl="2" algn="just"/>
            <a:r>
              <a:rPr lang="pt-BR" smtClean="0"/>
              <a:t> Menor idade gestacional; </a:t>
            </a:r>
          </a:p>
          <a:p>
            <a:pPr lvl="2" algn="just"/>
            <a:r>
              <a:rPr lang="pt-BR" smtClean="0"/>
              <a:t> Baixo peso ao nascer; e,</a:t>
            </a:r>
          </a:p>
          <a:p>
            <a:pPr lvl="2" algn="just"/>
            <a:r>
              <a:rPr lang="pt-BR" smtClean="0"/>
              <a:t> PIG.</a:t>
            </a:r>
          </a:p>
        </p:txBody>
      </p:sp>
      <p:sp>
        <p:nvSpPr>
          <p:cNvPr id="21511" name="Text Box 7"/>
          <p:cNvSpPr txBox="1">
            <a:spLocks noChangeArrowheads="1"/>
          </p:cNvSpPr>
          <p:nvPr/>
        </p:nvSpPr>
        <p:spPr bwMode="auto">
          <a:xfrm>
            <a:off x="3111500" y="5632450"/>
            <a:ext cx="966788"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1600">
                <a:solidFill>
                  <a:schemeClr val="hlink"/>
                </a:solidFill>
              </a:rPr>
              <a:t>Tabela 1</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Espaço Reservado para Conteúdo 2"/>
          <p:cNvSpPr>
            <a:spLocks noGrp="1"/>
          </p:cNvSpPr>
          <p:nvPr>
            <p:ph idx="1"/>
          </p:nvPr>
        </p:nvSpPr>
        <p:spPr/>
        <p:txBody>
          <a:bodyPr/>
          <a:lstStyle/>
          <a:p>
            <a:pPr>
              <a:lnSpc>
                <a:spcPct val="100000"/>
              </a:lnSpc>
              <a:spcBef>
                <a:spcPct val="0"/>
              </a:spcBef>
              <a:buClrTx/>
              <a:buSzTx/>
              <a:buFontTx/>
              <a:buChar char="•"/>
            </a:pPr>
            <a:r>
              <a:rPr lang="pt-PT" i="1" smtClean="0"/>
              <a:t>  Hazard ratios</a:t>
            </a:r>
            <a:r>
              <a:rPr lang="pt-PT" smtClean="0"/>
              <a:t> não ajustadas  foram, na maioria dos casos,</a:t>
            </a:r>
            <a:br>
              <a:rPr lang="pt-PT" smtClean="0"/>
            </a:br>
            <a:r>
              <a:rPr lang="pt-PT" smtClean="0"/>
              <a:t>semelhante às IRRs brutas (</a:t>
            </a:r>
            <a:r>
              <a:rPr lang="pt-PT" smtClean="0">
                <a:solidFill>
                  <a:schemeClr val="hlink"/>
                </a:solidFill>
              </a:rPr>
              <a:t>Tabelas 1 e 2,</a:t>
            </a:r>
            <a:br>
              <a:rPr lang="pt-PT" smtClean="0">
                <a:solidFill>
                  <a:schemeClr val="hlink"/>
                </a:solidFill>
              </a:rPr>
            </a:br>
            <a:r>
              <a:rPr lang="pt-PT" smtClean="0">
                <a:solidFill>
                  <a:schemeClr val="hlink"/>
                </a:solidFill>
              </a:rPr>
              <a:t>primeiras 3 colunas</a:t>
            </a:r>
            <a:r>
              <a:rPr lang="pt-PT" smtClean="0"/>
              <a:t>).</a:t>
            </a:r>
            <a:r>
              <a:rPr lang="pt-BR" smtClean="0"/>
              <a:t> </a:t>
            </a:r>
          </a:p>
          <a:p>
            <a:pPr>
              <a:lnSpc>
                <a:spcPct val="100000"/>
              </a:lnSpc>
              <a:spcBef>
                <a:spcPct val="0"/>
              </a:spcBef>
              <a:buClrTx/>
              <a:buSzTx/>
              <a:buFontTx/>
              <a:buChar char="•"/>
            </a:pPr>
            <a:r>
              <a:rPr lang="pt-BR" smtClean="0"/>
              <a:t>   -Níveis máximos de bilirrubina 20 – 24,9 mg/dL foram associados a convulsões, porém menos intensamente que a fototerapia.</a:t>
            </a:r>
          </a:p>
          <a:p>
            <a:r>
              <a:rPr lang="pt-BR" smtClean="0"/>
              <a:t/>
            </a:r>
            <a:br>
              <a:rPr lang="pt-BR" smtClean="0"/>
            </a:br>
            <a:endParaRPr lang="pt-BR"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7088" y="188913"/>
            <a:ext cx="7273925" cy="645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Imagem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68313" y="549275"/>
            <a:ext cx="8064500" cy="5983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5650" y="549275"/>
            <a:ext cx="7200900" cy="5843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450850" y="487363"/>
            <a:ext cx="8010525" cy="1609725"/>
          </a:xfrm>
        </p:spPr>
      </p:pic>
      <p:sp>
        <p:nvSpPr>
          <p:cNvPr id="29699" name="Espaço Reservado para Conteúdo 2"/>
          <p:cNvSpPr>
            <a:spLocks noGrp="1"/>
          </p:cNvSpPr>
          <p:nvPr>
            <p:ph idx="1"/>
          </p:nvPr>
        </p:nvSpPr>
        <p:spPr/>
        <p:txBody>
          <a:bodyPr/>
          <a:lstStyle/>
          <a:p>
            <a:pPr algn="just"/>
            <a:r>
              <a:rPr lang="pt-BR" smtClean="0"/>
              <a:t>Em um modelo de Cox, para as variáveis encontradas na </a:t>
            </a:r>
            <a:r>
              <a:rPr lang="pt-BR" smtClean="0">
                <a:solidFill>
                  <a:schemeClr val="hlink"/>
                </a:solidFill>
              </a:rPr>
              <a:t>Tabela 2</a:t>
            </a:r>
            <a:r>
              <a:rPr lang="pt-BR" smtClean="0"/>
              <a:t>, a </a:t>
            </a:r>
            <a:r>
              <a:rPr lang="pt-BR" i="1" smtClean="0"/>
              <a:t>Hazard ratio</a:t>
            </a:r>
            <a:r>
              <a:rPr lang="pt-BR" smtClean="0"/>
              <a:t> (razão de risco) de convulsão para a fototerapia foi reduzida para 1,22, mas permaneceu estatisticamente significante (P= 0.009);</a:t>
            </a:r>
          </a:p>
          <a:p>
            <a:pPr algn="just"/>
            <a:r>
              <a:rPr lang="pt-BR" smtClean="0"/>
              <a:t> A razão de risco de convulsão  de 1,45 (P= 0.001), para valores de bilirrubina de 20 – 24,9 mg/dL, declinou e não foi mais estatisticamente significativa (HR = 1,29; P=0.06) no modelo que incluiu a fototerapia; </a:t>
            </a:r>
          </a:p>
          <a:p>
            <a:pPr algn="just"/>
            <a:r>
              <a:rPr lang="pt-BR" smtClean="0"/>
              <a:t>Se omitir a fototerapia do modelo, para valores de bilirrubina de 20-24,9 mg/dL, a razão de risco de convusão volta para 1,46 (P= 0.003).</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Espaço Reservado para Conteúdo 2"/>
          <p:cNvSpPr>
            <a:spLocks noGrp="1"/>
          </p:cNvSpPr>
          <p:nvPr>
            <p:ph idx="1"/>
          </p:nvPr>
        </p:nvSpPr>
        <p:spPr/>
        <p:txBody>
          <a:bodyPr/>
          <a:lstStyle/>
          <a:p>
            <a:pPr algn="just"/>
            <a:r>
              <a:rPr lang="pt-BR" smtClean="0"/>
              <a:t>Ao substituir uma variável dicotômica, indicando que a criança possuía um nível de BTS superior ao limiar de fototerapia, a razão de risco de convulsão foi de 1,05.</a:t>
            </a:r>
          </a:p>
          <a:p>
            <a:pPr algn="just"/>
            <a:r>
              <a:rPr lang="pt-BR" smtClean="0"/>
              <a:t>Essa razão de risco subiu para 1,20 quando a fototerapia é omitida do modelo.</a:t>
            </a:r>
          </a:p>
          <a:p>
            <a:pPr algn="just"/>
            <a:r>
              <a:rPr lang="pt-BR" smtClean="0"/>
              <a:t> Ao se omitir o tempo de permanência hospitalar não diminuiu a razão de risco ajustada de convulsão para fototerapia (HR= 1,25);</a:t>
            </a:r>
          </a:p>
          <a:p>
            <a:pPr lvl="1" algn="just"/>
            <a:r>
              <a:rPr lang="pt-BR" smtClean="0"/>
              <a:t> Sugerindo que a </a:t>
            </a:r>
            <a:r>
              <a:rPr lang="pt-BR" b="1" smtClean="0">
                <a:solidFill>
                  <a:srgbClr val="FF0000"/>
                </a:solidFill>
              </a:rPr>
              <a:t>fototerapia aumenta o risco de convulsões</a:t>
            </a:r>
            <a:r>
              <a:rPr lang="pt-BR" smtClean="0"/>
              <a:t>, </a:t>
            </a:r>
            <a:r>
              <a:rPr lang="pt-BR" b="1" smtClean="0"/>
              <a:t>e não</a:t>
            </a:r>
            <a:r>
              <a:rPr lang="pt-BR" smtClean="0"/>
              <a:t> sua indicação.</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a:bodyPr>
          <a:lstStyle/>
          <a:p>
            <a:pPr algn="just">
              <a:lnSpc>
                <a:spcPct val="70000"/>
              </a:lnSpc>
            </a:pPr>
            <a:r>
              <a:rPr lang="pt-BR" sz="1900" smtClean="0"/>
              <a:t>Os efeitos de fototerapia:</a:t>
            </a:r>
          </a:p>
          <a:p>
            <a:pPr lvl="1" algn="just">
              <a:lnSpc>
                <a:spcPct val="70000"/>
              </a:lnSpc>
            </a:pPr>
            <a:r>
              <a:rPr lang="pt-BR" sz="1700" smtClean="0"/>
              <a:t> Modelo de propensão restrita: HR= 1,22;</a:t>
            </a:r>
          </a:p>
          <a:p>
            <a:pPr lvl="1" algn="just">
              <a:lnSpc>
                <a:spcPct val="70000"/>
              </a:lnSpc>
            </a:pPr>
            <a:r>
              <a:rPr lang="pt-BR" sz="1700" smtClean="0"/>
              <a:t> Modelo de propensão inclusiva: HR= 1,23;</a:t>
            </a:r>
          </a:p>
          <a:p>
            <a:pPr lvl="2" algn="just">
              <a:lnSpc>
                <a:spcPct val="70000"/>
              </a:lnSpc>
            </a:pPr>
            <a:r>
              <a:rPr lang="pt-BR" sz="1500" smtClean="0"/>
              <a:t> Resultados semelhantes aos modelos de Cox.</a:t>
            </a:r>
          </a:p>
          <a:p>
            <a:pPr algn="just">
              <a:lnSpc>
                <a:spcPct val="70000"/>
              </a:lnSpc>
            </a:pPr>
            <a:r>
              <a:rPr lang="pt-BR" sz="1900" smtClean="0"/>
              <a:t> Observou-se </a:t>
            </a:r>
            <a:r>
              <a:rPr lang="pt-BR" sz="1900" b="1" smtClean="0">
                <a:solidFill>
                  <a:srgbClr val="FF0000"/>
                </a:solidFill>
              </a:rPr>
              <a:t>associação estatisticamente significativa em meninos</a:t>
            </a:r>
            <a:r>
              <a:rPr lang="pt-BR" sz="1900" smtClean="0"/>
              <a:t> (HR= 1,33, P &lt;0.004), mas não em meninas (HR= 1,07, P= 0.59);</a:t>
            </a:r>
          </a:p>
          <a:p>
            <a:pPr algn="just">
              <a:lnSpc>
                <a:spcPct val="70000"/>
              </a:lnSpc>
            </a:pPr>
            <a:r>
              <a:rPr lang="pt-BR" sz="1900" smtClean="0"/>
              <a:t>Foram examinados vários resultados secundários, ambos na coorte inteira e separadamente em meninos e meninas (</a:t>
            </a:r>
            <a:r>
              <a:rPr lang="pt-BR" sz="1900" smtClean="0">
                <a:solidFill>
                  <a:schemeClr val="hlink"/>
                </a:solidFill>
              </a:rPr>
              <a:t>Tabela 3</a:t>
            </a:r>
            <a:r>
              <a:rPr lang="pt-BR" sz="1900" smtClean="0"/>
              <a:t>)</a:t>
            </a:r>
          </a:p>
          <a:p>
            <a:pPr algn="just">
              <a:lnSpc>
                <a:spcPct val="70000"/>
              </a:lnSpc>
            </a:pPr>
            <a:r>
              <a:rPr lang="pt-BR" sz="1900" b="1" smtClean="0"/>
              <a:t>Convulsões febris não foram significativamente associadas a fototerapia</a:t>
            </a:r>
            <a:r>
              <a:rPr lang="pt-BR" sz="1900" smtClean="0"/>
              <a:t>;</a:t>
            </a:r>
          </a:p>
          <a:p>
            <a:pPr algn="ctr">
              <a:lnSpc>
                <a:spcPct val="70000"/>
              </a:lnSpc>
            </a:pPr>
            <a:r>
              <a:rPr lang="pt-BR" sz="1900" smtClean="0"/>
              <a:t> </a:t>
            </a:r>
            <a:r>
              <a:rPr lang="pt-BR" sz="1900" smtClean="0">
                <a:solidFill>
                  <a:schemeClr val="hlink"/>
                </a:solidFill>
              </a:rPr>
              <a:t>Não se encontrou nenhum tipo de epilepsia que estivesse fortemente associada a fototerapia</a:t>
            </a:r>
            <a:r>
              <a:rPr lang="pt-BR" sz="1900" smtClean="0"/>
              <a:t>, embora as amostras foram pequenas para os diferentes subgrupos de epilepsia e portanto os intervalos de confiança (IC) foram grandes</a:t>
            </a:r>
          </a:p>
          <a:p>
            <a:pPr algn="just">
              <a:lnSpc>
                <a:spcPct val="70000"/>
              </a:lnSpc>
            </a:pPr>
            <a:endParaRPr lang="pt-BR" sz="1900"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5650" y="404813"/>
            <a:ext cx="6911975" cy="566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95288" y="1484313"/>
            <a:ext cx="8375650" cy="3513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Espaço Reservado para Conteúdo 2"/>
          <p:cNvSpPr>
            <a:spLocks noGrp="1"/>
          </p:cNvSpPr>
          <p:nvPr>
            <p:ph idx="1"/>
          </p:nvPr>
        </p:nvSpPr>
        <p:spPr>
          <a:xfrm>
            <a:off x="684213" y="2060575"/>
            <a:ext cx="7772400" cy="4051300"/>
          </a:xfrm>
        </p:spPr>
        <p:txBody>
          <a:bodyPr/>
          <a:lstStyle/>
          <a:p>
            <a:pPr algn="just"/>
            <a:r>
              <a:rPr lang="pt-BR" smtClean="0"/>
              <a:t>Não houve evidências de modificação do efeito por raça ou idade gestacional;</a:t>
            </a:r>
          </a:p>
          <a:p>
            <a:pPr algn="just"/>
            <a:r>
              <a:rPr lang="pt-BR" smtClean="0"/>
              <a:t> O risco de risco corrigido de 10 anos pelo modelo de Poisson diminuiu com a frequência decrescente de resultado, de aproximadamente 7 por 1000 para pelo menos uma crise, e aproximadamente 2 por 1000 para pelo menos um diagnóstico de epilepsia mais a prescrição de pelo menos uma DAE.(</a:t>
            </a:r>
            <a:r>
              <a:rPr lang="pt-BR" smtClean="0">
                <a:solidFill>
                  <a:schemeClr val="hlink"/>
                </a:solidFill>
              </a:rPr>
              <a:t>Tabela 4</a:t>
            </a:r>
            <a:r>
              <a:rPr lang="pt-BR" smtClean="0"/>
              <a:t>)</a:t>
            </a:r>
          </a:p>
          <a:p>
            <a:pPr lvl="1" algn="ctr"/>
            <a:r>
              <a:rPr lang="pt-BR" smtClean="0"/>
              <a:t> </a:t>
            </a:r>
            <a:r>
              <a:rPr lang="pt-BR" smtClean="0">
                <a:solidFill>
                  <a:srgbClr val="FF0000"/>
                </a:solidFill>
              </a:rPr>
              <a:t>Essas taxas de risco foram mais altas em meninos que em meninas;</a:t>
            </a:r>
          </a:p>
          <a:p>
            <a:pPr lvl="2" algn="ctr"/>
            <a:r>
              <a:rPr lang="pt-BR" smtClean="0">
                <a:solidFill>
                  <a:srgbClr val="FF0000"/>
                </a:solidFill>
              </a:rPr>
              <a:t> 1,9 a 6,6 por 1000.</a:t>
            </a:r>
          </a:p>
        </p:txBody>
      </p:sp>
      <p:sp>
        <p:nvSpPr>
          <p:cNvPr id="32775" name="Text Box 7"/>
          <p:cNvSpPr txBox="1">
            <a:spLocks noChangeArrowheads="1"/>
          </p:cNvSpPr>
          <p:nvPr/>
        </p:nvSpPr>
        <p:spPr bwMode="auto">
          <a:xfrm>
            <a:off x="1547813" y="5157788"/>
            <a:ext cx="5862637"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t>(</a:t>
            </a:r>
            <a:r>
              <a:rPr lang="pt-BR" b="1"/>
              <a:t>devido ao maior risco de, em meninos, de  fototerapia e convulsão</a:t>
            </a:r>
            <a:r>
              <a:rPr lang="pt-BR"/>
              <a:t>)</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0825" y="981075"/>
            <a:ext cx="8629650" cy="413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Título 3"/>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1206500" y="1225550"/>
            <a:ext cx="7383463" cy="3522663"/>
          </a:xfrm>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fontScale="92500" lnSpcReduction="20000"/>
          </a:bodyPr>
          <a:lstStyle/>
          <a:p>
            <a:pPr algn="just">
              <a:lnSpc>
                <a:spcPct val="80000"/>
              </a:lnSpc>
            </a:pPr>
            <a:r>
              <a:rPr lang="pt-BR" sz="1900" smtClean="0">
                <a:solidFill>
                  <a:srgbClr val="FF0000"/>
                </a:solidFill>
              </a:rPr>
              <a:t>Encontrou-se associação bruta (IRR) entre a exposição neonatal à fototerapia e convulsões na infância – razão de taxa de incidência de aproximadamente 1,6;IC a 95% de 1,44-1,85) </a:t>
            </a:r>
          </a:p>
          <a:p>
            <a:pPr lvl="1" algn="just">
              <a:lnSpc>
                <a:spcPct val="80000"/>
              </a:lnSpc>
            </a:pPr>
            <a:r>
              <a:rPr lang="pt-BR" sz="1700" smtClean="0"/>
              <a:t> Essa razão de taxa foi menor que a razão de risco bruta para epilepsia de 2,18  relatada na Dinamarca, mas similar à razão de risco desse estudo (HR = 1,66 com IC a 95% de 1,23-2.24).</a:t>
            </a:r>
            <a:r>
              <a:rPr lang="pt-BR" sz="1700" baseline="30000" smtClean="0"/>
              <a:t> 15</a:t>
            </a:r>
            <a:endParaRPr lang="pt-BR" sz="1700" smtClean="0"/>
          </a:p>
          <a:p>
            <a:pPr algn="just">
              <a:lnSpc>
                <a:spcPct val="80000"/>
              </a:lnSpc>
            </a:pPr>
            <a:r>
              <a:rPr lang="pt-BR" sz="1900" smtClean="0">
                <a:solidFill>
                  <a:srgbClr val="FF0000"/>
                </a:solidFill>
              </a:rPr>
              <a:t>Com o ajuste para os níveis de bilirrubina e outras covariáveis, a razão de risco diminuiu para 1,22 (IC a 95% de 1,05-1,42), mas permaneceu estatisticamente significativa;</a:t>
            </a:r>
          </a:p>
          <a:p>
            <a:r>
              <a:rPr lang="pt-BR" smtClean="0"/>
              <a:t>O achado de uma fraca, mas estatisticamente associação multivariada significativa entre fototerapia e convulsões na infância foi robusto para mudanças em como o resultado da crise foi definida e ao método de estatística</a:t>
            </a:r>
            <a:endParaRPr lang="pt-BR" sz="1900" smtClean="0">
              <a:solidFill>
                <a:srgbClr val="FF0000"/>
              </a:solidFill>
            </a:endParaRPr>
          </a:p>
          <a:p>
            <a:pPr algn="just">
              <a:lnSpc>
                <a:spcPct val="80000"/>
              </a:lnSpc>
            </a:pPr>
            <a:r>
              <a:rPr lang="pt-BR" sz="1900" smtClean="0"/>
              <a:t> </a:t>
            </a:r>
            <a:r>
              <a:rPr lang="pt-BR" sz="1900" b="1" smtClean="0"/>
              <a:t>Não se encontrou associação entre fototerapia e convulsões febris;</a:t>
            </a:r>
          </a:p>
          <a:p>
            <a:pPr algn="just">
              <a:lnSpc>
                <a:spcPct val="80000"/>
              </a:lnSpc>
            </a:pPr>
            <a:r>
              <a:rPr lang="pt-BR" sz="1900" smtClean="0"/>
              <a:t> As menores razões de risco para fototerapia no presente estudo, em comparação com os relatados anteriormente na Dinamarca, poderiam ser devidos a um </a:t>
            </a:r>
            <a:r>
              <a:rPr lang="pt-BR" sz="1900" b="1" smtClean="0"/>
              <a:t>melhor controle das variáveis de confusão, incluindo os níveis de BTS.</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a:bodyPr>
          <a:lstStyle/>
          <a:p>
            <a:pPr algn="just">
              <a:lnSpc>
                <a:spcPct val="70000"/>
              </a:lnSpc>
            </a:pPr>
            <a:r>
              <a:rPr lang="pt-BR" sz="1900" smtClean="0"/>
              <a:t>É possível que a dose de fototerapia tenha sido maior na Dinamarca;</a:t>
            </a:r>
          </a:p>
          <a:p>
            <a:pPr lvl="1" algn="just">
              <a:lnSpc>
                <a:spcPct val="70000"/>
              </a:lnSpc>
            </a:pPr>
            <a:r>
              <a:rPr lang="pt-BR" sz="1700" smtClean="0"/>
              <a:t> 4,5% foram tratadas na Dinamarca;</a:t>
            </a:r>
          </a:p>
          <a:p>
            <a:pPr lvl="1" algn="just">
              <a:lnSpc>
                <a:spcPct val="70000"/>
              </a:lnSpc>
            </a:pPr>
            <a:r>
              <a:rPr lang="pt-BR" sz="1700" smtClean="0"/>
              <a:t> 7,6% foram tratadas no corrente estudo.</a:t>
            </a:r>
          </a:p>
          <a:p>
            <a:pPr algn="just">
              <a:lnSpc>
                <a:spcPct val="70000"/>
              </a:lnSpc>
            </a:pPr>
            <a:r>
              <a:rPr lang="pt-BR" sz="1900" smtClean="0"/>
              <a:t> </a:t>
            </a:r>
            <a:r>
              <a:rPr lang="pt-BR" sz="1900" b="1" smtClean="0">
                <a:solidFill>
                  <a:srgbClr val="FF0000"/>
                </a:solidFill>
              </a:rPr>
              <a:t>O sexo masculino foi associado a aproximadamente 20% de aumento no risco de convulsões;</a:t>
            </a:r>
          </a:p>
          <a:p>
            <a:pPr algn="just">
              <a:lnSpc>
                <a:spcPct val="70000"/>
              </a:lnSpc>
            </a:pPr>
            <a:r>
              <a:rPr lang="pt-BR" sz="1900" smtClean="0"/>
              <a:t> Os </a:t>
            </a:r>
            <a:r>
              <a:rPr lang="pt-BR" sz="1900" smtClean="0">
                <a:solidFill>
                  <a:schemeClr val="hlink"/>
                </a:solidFill>
              </a:rPr>
              <a:t>pontos fortes deste estudo</a:t>
            </a:r>
            <a:r>
              <a:rPr lang="pt-BR" sz="1900" smtClean="0"/>
              <a:t> incluem o grande tamanho da amostra, a capacidade de controlar os níveis de bilirrubina e muitas outras covariáveis, além de medidas objetivas do resultado, incluindo prescrições de DAEs; </a:t>
            </a:r>
          </a:p>
          <a:p>
            <a:pPr algn="just">
              <a:lnSpc>
                <a:spcPct val="70000"/>
              </a:lnSpc>
            </a:pPr>
            <a:r>
              <a:rPr lang="pt-BR" sz="1900" smtClean="0">
                <a:solidFill>
                  <a:srgbClr val="FF0000"/>
                </a:solidFill>
              </a:rPr>
              <a:t>As limitações</a:t>
            </a:r>
            <a:r>
              <a:rPr lang="pt-BR" sz="1900" smtClean="0"/>
              <a:t> incluem falta de informação sobre a dose ou tipo de fototerapia dada e confiança nos códigos CID-9 para algumas covariáveis e para classificar os tipos de crises;</a:t>
            </a:r>
          </a:p>
          <a:p>
            <a:pPr lvl="1" algn="just">
              <a:lnSpc>
                <a:spcPct val="70000"/>
              </a:lnSpc>
            </a:pPr>
            <a:r>
              <a:rPr lang="pt-BR" sz="1700" smtClean="0"/>
              <a:t> Também não incluiu dados sobre aleitamento materno, que tem sido associado à diminuição do risco de epilepsia. </a:t>
            </a:r>
            <a:r>
              <a:rPr lang="pt-BR" sz="1700" baseline="30000" smtClean="0"/>
              <a:t>18, 19</a:t>
            </a:r>
            <a:endParaRPr lang="pt-BR" sz="1700" smtClean="0"/>
          </a:p>
          <a:p>
            <a:pPr lvl="1" algn="just">
              <a:lnSpc>
                <a:spcPct val="70000"/>
              </a:lnSpc>
            </a:pPr>
            <a:endParaRPr lang="pt-BR" sz="1700" smtClean="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Espaço Reservado para Conteúdo 2"/>
          <p:cNvSpPr>
            <a:spLocks noGrp="1"/>
          </p:cNvSpPr>
          <p:nvPr>
            <p:ph idx="1"/>
          </p:nvPr>
        </p:nvSpPr>
        <p:spPr/>
        <p:txBody>
          <a:bodyPr/>
          <a:lstStyle/>
          <a:p>
            <a:pPr algn="just"/>
            <a:r>
              <a:rPr lang="pt-BR" smtClean="0"/>
              <a:t>Os baixos valores de P e o desenho do estudo criam possíveis e improváveis ​​explicações para a associação; </a:t>
            </a:r>
          </a:p>
          <a:p>
            <a:pPr lvl="1" algn="just"/>
            <a:r>
              <a:rPr lang="pt-BR" smtClean="0"/>
              <a:t> </a:t>
            </a:r>
            <a:r>
              <a:rPr lang="pt-BR" smtClean="0">
                <a:solidFill>
                  <a:srgbClr val="FF0000"/>
                </a:solidFill>
              </a:rPr>
              <a:t>É possível que algo que levou à exposição à fototerapia seja a causa real do aumento do risco de convulsões na infância</a:t>
            </a:r>
            <a:r>
              <a:rPr lang="pt-BR" smtClean="0"/>
              <a:t>;  </a:t>
            </a:r>
          </a:p>
          <a:p>
            <a:pPr algn="just"/>
            <a:r>
              <a:rPr lang="pt-BR" smtClean="0"/>
              <a:t> Em  dois estudos prévios, associou-se a icterícia neonatal, a principal indicação para fototerapia, ao risco de epilepsia; </a:t>
            </a:r>
            <a:r>
              <a:rPr lang="pt-BR" baseline="30000" smtClean="0"/>
              <a:t>20, 21</a:t>
            </a:r>
            <a:endParaRPr lang="pt-BR" smtClean="0"/>
          </a:p>
          <a:p>
            <a:pPr algn="just"/>
            <a:r>
              <a:rPr lang="pt-BR" smtClean="0"/>
              <a:t> As associações com fototerapia se mantiveram significantes, tanto nos modelos tradicionais quanto nos propensos, que incluíram diferentes formas de controle dos níveis de bilirrubina; </a:t>
            </a:r>
          </a:p>
          <a:p>
            <a:pPr lvl="1" algn="just"/>
            <a:r>
              <a:rPr lang="pt-BR" smtClean="0"/>
              <a:t> sugerindo que </a:t>
            </a:r>
            <a:r>
              <a:rPr lang="pt-BR" smtClean="0">
                <a:solidFill>
                  <a:srgbClr val="FF0000"/>
                </a:solidFill>
              </a:rPr>
              <a:t>as associações entre hiperbilirrubinemia e convulsões são em grande parte devido à fototerapia, e não vice-versa</a:t>
            </a:r>
            <a:r>
              <a:rPr lang="pt-BR" smtClean="0"/>
              <a:t>.</a:t>
            </a:r>
          </a:p>
          <a:p>
            <a:pPr lvl="1" algn="just"/>
            <a:endParaRPr lang="pt-BR" smtClean="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Espaço Reservado para Conteúdo 2"/>
          <p:cNvSpPr>
            <a:spLocks noGrp="1"/>
          </p:cNvSpPr>
          <p:nvPr>
            <p:ph idx="1"/>
          </p:nvPr>
        </p:nvSpPr>
        <p:spPr/>
        <p:txBody>
          <a:bodyPr/>
          <a:lstStyle/>
          <a:p>
            <a:pPr algn="ctr">
              <a:buFont typeface="Wingdings" pitchFamily="2" charset="2"/>
              <a:buNone/>
            </a:pPr>
            <a:r>
              <a:rPr lang="pt-BR" b="1" smtClean="0">
                <a:solidFill>
                  <a:srgbClr val="FF0000"/>
                </a:solidFill>
              </a:rPr>
              <a:t>Como a fototerapia pode aumentar o risco de convulsões futuras não está claro;</a:t>
            </a:r>
            <a:r>
              <a:rPr lang="pt-BR" smtClean="0"/>
              <a:t> </a:t>
            </a:r>
          </a:p>
          <a:p>
            <a:pPr lvl="1"/>
            <a:r>
              <a:rPr lang="pt-BR" smtClean="0"/>
              <a:t> A </a:t>
            </a:r>
            <a:r>
              <a:rPr lang="pt-BR" b="1" smtClean="0"/>
              <a:t>bilirrubina não é a única molécula que pode ser afetada pela aplicação da luz; </a:t>
            </a:r>
            <a:r>
              <a:rPr lang="pt-BR" b="1" baseline="30000" smtClean="0"/>
              <a:t>22</a:t>
            </a:r>
            <a:endParaRPr lang="pt-BR" b="1" smtClean="0"/>
          </a:p>
          <a:p>
            <a:pPr lvl="1"/>
            <a:r>
              <a:rPr lang="pt-BR" b="1" smtClean="0"/>
              <a:t> A fototerapia causa danos ao DNA; </a:t>
            </a:r>
            <a:r>
              <a:rPr lang="pt-BR" b="1" baseline="30000" smtClean="0"/>
              <a:t>23-28</a:t>
            </a:r>
            <a:endParaRPr lang="pt-BR" b="1" smtClean="0"/>
          </a:p>
          <a:p>
            <a:pPr lvl="1"/>
            <a:r>
              <a:rPr lang="pt-BR" b="1" smtClean="0"/>
              <a:t> Gera radicais livres e estresse oxidativo; </a:t>
            </a:r>
            <a:r>
              <a:rPr lang="pt-BR" b="1" baseline="30000" smtClean="0"/>
              <a:t>29-32</a:t>
            </a:r>
            <a:endParaRPr lang="pt-BR" b="1" smtClean="0"/>
          </a:p>
          <a:p>
            <a:pPr lvl="1"/>
            <a:r>
              <a:rPr lang="pt-BR" b="1" smtClean="0"/>
              <a:t> Altera os níveis de citocinas.</a:t>
            </a:r>
            <a:r>
              <a:rPr lang="pt-BR" b="1" baseline="30000" smtClean="0"/>
              <a:t> 35</a:t>
            </a:r>
            <a:endParaRPr lang="pt-BR" b="1" smtClean="0"/>
          </a:p>
          <a:p>
            <a:pPr lvl="2"/>
            <a:r>
              <a:rPr lang="pt-BR" smtClean="0"/>
              <a:t> </a:t>
            </a:r>
            <a:r>
              <a:rPr lang="pt-BR" smtClean="0">
                <a:solidFill>
                  <a:srgbClr val="FF0000"/>
                </a:solidFill>
              </a:rPr>
              <a:t>Esses fatores podem de favorecer a lesão de células neurais ou gliais, que podem predispor a convulsões.</a:t>
            </a:r>
          </a:p>
          <a:p>
            <a:pPr lvl="2"/>
            <a:r>
              <a:rPr lang="pt-BR" smtClean="0"/>
              <a:t>a aparente maior suscetibilidade nos meninos, tanto lesões induzidos por fototerapia ou para desenvolver epilepsia como um resultado deles, é consistente com diferenças sexuais na suscetibilidade à lesão perinatal e para vários tipos de epilepsia induzidos experimentalmente relatada em animais de laboratório. </a:t>
            </a:r>
            <a:r>
              <a:rPr lang="pt-BR" baseline="30000" smtClean="0"/>
              <a:t>36–39</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57200" y="1484313"/>
            <a:ext cx="8229600" cy="4525962"/>
          </a:xfrm>
        </p:spPr>
        <p:txBody>
          <a:bodyPr>
            <a:normAutofit/>
          </a:bodyPr>
          <a:lstStyle/>
          <a:p>
            <a:pPr lvl="3" algn="just"/>
            <a:endParaRPr lang="pt-BR" smtClean="0"/>
          </a:p>
          <a:p>
            <a:pPr lvl="3"/>
            <a:r>
              <a:rPr lang="pt-BR" smtClean="0"/>
              <a:t>Muitas dessas crianças com níveis de bilirrubina abaixo dos níveis indicados para o tratamento são tratada profilaticamente, na esperança impedir uma readmissão para fototerapia.</a:t>
            </a:r>
            <a:r>
              <a:rPr lang="pt-BR" baseline="30000" smtClean="0"/>
              <a:t>2</a:t>
            </a:r>
            <a:r>
              <a:rPr lang="pt-BR" smtClean="0"/>
              <a:t> </a:t>
            </a:r>
          </a:p>
          <a:p>
            <a:pPr lvl="3"/>
            <a:r>
              <a:rPr lang="pt-BR" smtClean="0"/>
              <a:t>Os benefícios de tal tratamento não é susceptível de exceder o dano potencial. </a:t>
            </a:r>
          </a:p>
          <a:p>
            <a:pPr lvl="3"/>
            <a:r>
              <a:rPr lang="pt-BR" smtClean="0"/>
              <a:t>De fato, com os presentes resultados, os autores sugerem a necessidade considerar elevar os  limiares de fototerapia, como alguns grupos têm já feito.</a:t>
            </a:r>
            <a:r>
              <a:rPr lang="pt-BR" baseline="30000" smtClean="0"/>
              <a:t>40</a:t>
            </a:r>
            <a:r>
              <a:rPr lang="pt-BR" smtClean="0"/>
              <a:t> </a:t>
            </a:r>
          </a:p>
          <a:p>
            <a:pPr lvl="3"/>
            <a:r>
              <a:rPr lang="pt-BR" smtClean="0"/>
              <a:t>Finalmente, </a:t>
            </a:r>
            <a:r>
              <a:rPr lang="pt-BR" b="1" smtClean="0">
                <a:solidFill>
                  <a:srgbClr val="FF0000"/>
                </a:solidFill>
              </a:rPr>
              <a:t>embora alguns pesquisadores sugeriram a possibilidade de neurotoxicidade devido a níveis moderados de hiperbilirrubinemia, </a:t>
            </a:r>
            <a:r>
              <a:rPr lang="pt-BR" b="1" baseline="30000" smtClean="0">
                <a:solidFill>
                  <a:srgbClr val="FF0000"/>
                </a:solidFill>
              </a:rPr>
              <a:t>4,6,41,42</a:t>
            </a:r>
            <a:r>
              <a:rPr lang="pt-BR" b="1" smtClean="0">
                <a:solidFill>
                  <a:srgbClr val="FF0000"/>
                </a:solidFill>
              </a:rPr>
              <a:t> os resultados deste estudo sugerem que usando fototerapia para tratar níveis inferiores aos indicados de bilirrubina para evitar exsanguineotransfusão pode realmente aumentar o risco de neurotoxicidade.</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Título 3"/>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1206500" y="1225550"/>
            <a:ext cx="7383463" cy="3522663"/>
          </a:xfrm>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685800" y="2120900"/>
            <a:ext cx="7989888" cy="2892425"/>
          </a:xfrm>
          <a:ln w="76200">
            <a:solidFill>
              <a:srgbClr val="FF00FF"/>
            </a:solidFill>
            <a:miter lim="800000"/>
            <a:headEnd/>
            <a:tailEnd/>
          </a:ln>
        </p:spPr>
        <p:txBody>
          <a:bodyPr/>
          <a:lstStyle/>
          <a:p>
            <a:pPr algn="just">
              <a:buFont typeface="Wingdings" pitchFamily="2" charset="2"/>
              <a:buNone/>
            </a:pPr>
            <a:r>
              <a:rPr lang="pt-BR" sz="2800" smtClean="0"/>
              <a:t>Existe um pequeno aumento do risco de convulsões na infância entre </a:t>
            </a:r>
            <a:r>
              <a:rPr lang="pt-BR" sz="2800" smtClean="0">
                <a:solidFill>
                  <a:srgbClr val="FF0000"/>
                </a:solidFill>
              </a:rPr>
              <a:t>crianças</a:t>
            </a:r>
            <a:r>
              <a:rPr lang="pt-BR" sz="2800" smtClean="0"/>
              <a:t> (particularmente meninos) expostas à fototerapia neonatal. A associação não parece ser devida a hiperbilirrubinemia ou outras variáveis de confusão conhecidas</a:t>
            </a:r>
            <a:r>
              <a:rPr lang="pt-BR" smtClean="0"/>
              <a:t>.</a:t>
            </a:r>
          </a:p>
          <a:p>
            <a:pPr algn="just">
              <a:buFont typeface="Wingdings" pitchFamily="2" charset="2"/>
              <a:buNone/>
            </a:pPr>
            <a:endParaRPr lang="pt-BR" smtClean="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4438" y="115888"/>
            <a:ext cx="4127500" cy="2832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3733" name="Rectangle 5"/>
          <p:cNvSpPr>
            <a:spLocks noChangeArrowheads="1"/>
          </p:cNvSpPr>
          <p:nvPr/>
        </p:nvSpPr>
        <p:spPr bwMode="auto">
          <a:xfrm>
            <a:off x="1187450" y="3357563"/>
            <a:ext cx="7561263" cy="2432050"/>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b="1">
                <a:solidFill>
                  <a:schemeClr val="hlink"/>
                </a:solidFill>
              </a:rPr>
              <a:t>O QUE É CONHECIDO NESTE ASSUNTO</a:t>
            </a:r>
            <a:endParaRPr lang="pt-BR" b="1"/>
          </a:p>
          <a:p>
            <a:pPr algn="ctr"/>
            <a:r>
              <a:rPr lang="pt-BR"/>
              <a:t>Em um recente estudo de coorte dinamarquesa, pesquisadores descobriram que meninos</a:t>
            </a:r>
          </a:p>
          <a:p>
            <a:pPr algn="ctr"/>
            <a:r>
              <a:rPr lang="pt-BR"/>
              <a:t>(mas não meninas) que receberam fototerapia para icterícia neonatal teve aproximadamente o dobro do risco epilepsia subseqüente, aproximadamente um excesso de risco de  8 por 1000 em 10 anos.</a:t>
            </a:r>
          </a:p>
          <a:p>
            <a:pPr algn="ctr"/>
            <a:r>
              <a:rPr lang="pt-BR" b="1">
                <a:solidFill>
                  <a:srgbClr val="FF00FF"/>
                </a:solidFill>
              </a:rPr>
              <a:t>O QUE ESTÁ ESTUDO ADICIONA</a:t>
            </a:r>
            <a:endParaRPr lang="pt-BR"/>
          </a:p>
          <a:p>
            <a:pPr algn="ctr"/>
            <a:r>
              <a:rPr lang="pt-BR"/>
              <a:t> Nesta grande coorte, com melhor capacidade de ajustar para variáveis de confusão, os autores confirmaram essa associação, mas era mais fraca:</a:t>
            </a:r>
          </a:p>
          <a:p>
            <a:pPr algn="ctr"/>
            <a:r>
              <a:rPr lang="pt-BR"/>
              <a:t>um aumento ajustado de 30% a 40% no risco em meninos,um excesso de risco de  aproximadamente 4 por 1000 em 10 anos</a:t>
            </a:r>
          </a:p>
          <a:p>
            <a:pPr algn="ctr"/>
            <a:r>
              <a:rPr lang="pt-BR"/>
              <a:t>10 anos.</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6" name="Picture 4"/>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684213" y="908050"/>
            <a:ext cx="8275637" cy="4754563"/>
          </a:xfrm>
          <a:noFill/>
          <a:ln w="38100">
            <a:solidFill>
              <a:srgbClr val="FF00FF"/>
            </a:solidFill>
            <a:miter lim="800000"/>
            <a:headEnd/>
            <a:tailEnd/>
          </a:ln>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4757" name="Rectangle 5"/>
          <p:cNvSpPr>
            <a:spLocks noChangeArrowheads="1"/>
          </p:cNvSpPr>
          <p:nvPr/>
        </p:nvSpPr>
        <p:spPr bwMode="auto">
          <a:xfrm>
            <a:off x="2268538" y="5805488"/>
            <a:ext cx="5040312" cy="981075"/>
          </a:xfrm>
          <a:prstGeom prst="rect">
            <a:avLst/>
          </a:prstGeom>
          <a:noFill/>
          <a:ln w="38100">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a:solidFill>
                  <a:schemeClr val="hlink"/>
                </a:solidFill>
              </a:rPr>
              <a:t>A fototerapia em recém-nascidos está associada a um pequeno aumento do risco de convulsões na infância, mesmo após o ajuste para os valores de bilirrubina, e o risco é mais significativo em meninos.</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Título 3"/>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1206500" y="1225550"/>
            <a:ext cx="7383463" cy="3522663"/>
          </a:xfrm>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6"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765175"/>
            <a:ext cx="8612188" cy="5314950"/>
          </a:xfrm>
          <a:prstGeom prst="rect">
            <a:avLst/>
          </a:prstGeom>
          <a:noFill/>
          <a:ln w="28575">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8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350" y="115888"/>
            <a:ext cx="6337300" cy="6742112"/>
          </a:xfrm>
          <a:prstGeom prst="rect">
            <a:avLst/>
          </a:prstGeom>
          <a:noFill/>
          <a:ln w="28575">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normAutofit fontScale="90000"/>
          </a:bodyPr>
          <a:lstStyle/>
          <a:p>
            <a:pPr algn="ctr"/>
            <a:r>
              <a:rPr lang="pt-BR" sz="3800" dirty="0" smtClean="0">
                <a:solidFill>
                  <a:schemeClr val="hlink"/>
                </a:solidFill>
              </a:rPr>
              <a:t>Nota do Editor do </a:t>
            </a:r>
            <a:r>
              <a:rPr lang="pt-BR" sz="3800" i="1" dirty="0" smtClean="0">
                <a:solidFill>
                  <a:schemeClr val="hlink"/>
                </a:solidFill>
              </a:rPr>
              <a:t>site</a:t>
            </a:r>
            <a:r>
              <a:rPr lang="pt-BR" sz="3800" dirty="0" smtClean="0">
                <a:solidFill>
                  <a:schemeClr val="hlink"/>
                </a:solidFill>
              </a:rPr>
              <a:t>, </a:t>
            </a:r>
            <a:r>
              <a:rPr lang="pt-BR" sz="3800" dirty="0" smtClean="0">
                <a:solidFill>
                  <a:schemeClr val="hlink"/>
                </a:solidFill>
              </a:rPr>
              <a:t>Dar. </a:t>
            </a:r>
            <a:r>
              <a:rPr lang="pt-BR" sz="3800" dirty="0" smtClean="0">
                <a:solidFill>
                  <a:schemeClr val="hlink"/>
                </a:solidFill>
              </a:rPr>
              <a:t>Paulo R. Margotto. Consultem também! Aqui e Agora!</a:t>
            </a: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15319" y="2123688"/>
            <a:ext cx="4651169" cy="39449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CaixaDeTexto 1"/>
          <p:cNvSpPr txBox="1"/>
          <p:nvPr/>
        </p:nvSpPr>
        <p:spPr>
          <a:xfrm>
            <a:off x="1979712" y="6093734"/>
            <a:ext cx="4292137" cy="307777"/>
          </a:xfrm>
          <a:prstGeom prst="rect">
            <a:avLst/>
          </a:prstGeom>
          <a:noFill/>
        </p:spPr>
        <p:txBody>
          <a:bodyPr wrap="none" rtlCol="0">
            <a:spAutoFit/>
          </a:bodyPr>
          <a:lstStyle/>
          <a:p>
            <a:r>
              <a:rPr lang="pt-BR" dirty="0" err="1" smtClean="0">
                <a:solidFill>
                  <a:srgbClr val="0070C0"/>
                </a:solidFill>
              </a:rPr>
              <a:t>Dr</a:t>
            </a:r>
            <a:r>
              <a:rPr lang="pt-BR" dirty="0" smtClean="0">
                <a:solidFill>
                  <a:srgbClr val="0070C0"/>
                </a:solidFill>
              </a:rPr>
              <a:t> Paulo R. Margotto e Dr. Professor Jen-Tien Wung</a:t>
            </a:r>
            <a:endParaRPr lang="pt-BR" dirty="0">
              <a:solidFill>
                <a:srgbClr val="0070C0"/>
              </a:solidFill>
            </a:endParaRPr>
          </a:p>
        </p:txBody>
      </p:sp>
      <p:sp>
        <p:nvSpPr>
          <p:cNvPr id="4" name="CaixaDeTexto 3"/>
          <p:cNvSpPr txBox="1"/>
          <p:nvPr/>
        </p:nvSpPr>
        <p:spPr>
          <a:xfrm>
            <a:off x="6588224" y="5085184"/>
            <a:ext cx="2050561" cy="307777"/>
          </a:xfrm>
          <a:prstGeom prst="rect">
            <a:avLst/>
          </a:prstGeom>
          <a:noFill/>
        </p:spPr>
        <p:txBody>
          <a:bodyPr wrap="none" rtlCol="0">
            <a:spAutoFit/>
          </a:bodyPr>
          <a:lstStyle/>
          <a:p>
            <a:r>
              <a:rPr lang="pt-BR" dirty="0" smtClean="0">
                <a:hlinkClick r:id="rId3"/>
              </a:rPr>
              <a:t>pmargotto@gmail.com</a:t>
            </a:r>
            <a:r>
              <a:rPr lang="pt-BR" dirty="0" smtClean="0"/>
              <a:t> </a:t>
            </a:r>
            <a:endParaRPr lang="pt-BR"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p:cNvSpPr>
          <p:nvPr>
            <p:ph type="title"/>
          </p:nvPr>
        </p:nvSpPr>
        <p:spPr bwMode="auto">
          <a:xfrm>
            <a:off x="684213" y="476250"/>
            <a:ext cx="8351837" cy="160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r>
              <a:rPr lang="pt-BR" sz="1400" b="0" dirty="0" smtClean="0">
                <a:solidFill>
                  <a:schemeClr val="tx1"/>
                </a:solidFill>
                <a:hlinkClick r:id="rId2"/>
              </a:rPr>
              <a:t>Neonatal hyperbilirubinemia and the </a:t>
            </a:r>
            <a:r>
              <a:rPr lang="pt-BR" sz="1400" b="0" dirty="0" err="1" smtClean="0">
                <a:solidFill>
                  <a:schemeClr val="tx1"/>
                </a:solidFill>
                <a:hlinkClick r:id="rId2"/>
              </a:rPr>
              <a:t>risk</a:t>
            </a:r>
            <a:r>
              <a:rPr lang="pt-BR" sz="1400" b="0" dirty="0" smtClean="0">
                <a:solidFill>
                  <a:schemeClr val="tx1"/>
                </a:solidFill>
                <a:hlinkClick r:id="rId2"/>
              </a:rPr>
              <a:t> of </a:t>
            </a:r>
            <a:r>
              <a:rPr lang="pt-BR" sz="1400" b="0" dirty="0" err="1" smtClean="0">
                <a:solidFill>
                  <a:schemeClr val="tx1"/>
                </a:solidFill>
                <a:hlinkClick r:id="rId2"/>
              </a:rPr>
              <a:t>febrile</a:t>
            </a:r>
            <a:r>
              <a:rPr lang="pt-BR" sz="1400" b="0" dirty="0" smtClean="0">
                <a:solidFill>
                  <a:schemeClr val="tx1"/>
                </a:solidFill>
                <a:hlinkClick r:id="rId2"/>
              </a:rPr>
              <a:t> </a:t>
            </a:r>
            <a:r>
              <a:rPr lang="pt-BR" sz="1400" dirty="0" err="1" smtClean="0">
                <a:solidFill>
                  <a:schemeClr val="tx1"/>
                </a:solidFill>
                <a:hlinkClick r:id="rId2"/>
              </a:rPr>
              <a:t>seizures</a:t>
            </a:r>
            <a:r>
              <a:rPr lang="pt-BR" sz="1400" b="0" dirty="0" smtClean="0">
                <a:solidFill>
                  <a:schemeClr val="tx1"/>
                </a:solidFill>
                <a:hlinkClick r:id="rId2"/>
              </a:rPr>
              <a:t> and </a:t>
            </a:r>
            <a:r>
              <a:rPr lang="pt-BR" sz="1400" dirty="0" err="1" smtClean="0">
                <a:solidFill>
                  <a:schemeClr val="tx1"/>
                </a:solidFill>
                <a:hlinkClick r:id="rId2"/>
              </a:rPr>
              <a:t>childhood</a:t>
            </a:r>
            <a:r>
              <a:rPr lang="pt-BR" sz="1400" b="0" dirty="0" smtClean="0">
                <a:solidFill>
                  <a:schemeClr val="tx1"/>
                </a:solidFill>
                <a:hlinkClick r:id="rId2"/>
              </a:rPr>
              <a:t> </a:t>
            </a:r>
            <a:r>
              <a:rPr lang="pt-BR" sz="1400" b="0" dirty="0" err="1" smtClean="0">
                <a:solidFill>
                  <a:schemeClr val="tx1"/>
                </a:solidFill>
                <a:hlinkClick r:id="rId2"/>
              </a:rPr>
              <a:t>epilepsy</a:t>
            </a:r>
            <a:r>
              <a:rPr lang="pt-BR" sz="1400" b="0" dirty="0" smtClean="0">
                <a:solidFill>
                  <a:schemeClr val="tx1"/>
                </a:solidFill>
                <a:hlinkClick r:id="rId2"/>
              </a:rPr>
              <a:t>.</a:t>
            </a:r>
            <a:r>
              <a:rPr lang="pt-BR" sz="1400" b="0" dirty="0" smtClean="0">
                <a:solidFill>
                  <a:schemeClr val="tx1"/>
                </a:solidFill>
              </a:rPr>
              <a:t/>
            </a:r>
            <a:br>
              <a:rPr lang="pt-BR" sz="1400" b="0" dirty="0" smtClean="0">
                <a:solidFill>
                  <a:schemeClr val="tx1"/>
                </a:solidFill>
              </a:rPr>
            </a:br>
            <a:r>
              <a:rPr lang="pt-BR" sz="1400" b="0" dirty="0" err="1" smtClean="0">
                <a:solidFill>
                  <a:schemeClr val="tx1"/>
                </a:solidFill>
              </a:rPr>
              <a:t>Maimburg</a:t>
            </a:r>
            <a:r>
              <a:rPr lang="pt-BR" sz="1400" b="0" dirty="0" smtClean="0">
                <a:solidFill>
                  <a:schemeClr val="tx1"/>
                </a:solidFill>
              </a:rPr>
              <a:t> RD, Olsen J, Sun </a:t>
            </a:r>
            <a:r>
              <a:rPr lang="pt-BR" sz="1400" b="0" dirty="0" err="1" smtClean="0">
                <a:solidFill>
                  <a:schemeClr val="tx1"/>
                </a:solidFill>
              </a:rPr>
              <a:t>Y.Epilepsy</a:t>
            </a:r>
            <a:r>
              <a:rPr lang="pt-BR" sz="1400" b="0" dirty="0" smtClean="0">
                <a:solidFill>
                  <a:schemeClr val="tx1"/>
                </a:solidFill>
              </a:rPr>
              <a:t> Res. 2016 Aug;124:67-72. doi:10.1016/j.eplepsyres.2016.05.004. </a:t>
            </a:r>
            <a:r>
              <a:rPr lang="pt-BR" sz="1400" b="0" dirty="0" err="1" smtClean="0">
                <a:solidFill>
                  <a:schemeClr val="tx1"/>
                </a:solidFill>
              </a:rPr>
              <a:t>Epub</a:t>
            </a:r>
            <a:r>
              <a:rPr lang="pt-BR" sz="1400" b="0" dirty="0" smtClean="0">
                <a:solidFill>
                  <a:schemeClr val="tx1"/>
                </a:solidFill>
              </a:rPr>
              <a:t> 2016 May 19.PMID: 27259071</a:t>
            </a:r>
            <a:br>
              <a:rPr lang="pt-BR" sz="1400" b="0" dirty="0" smtClean="0">
                <a:solidFill>
                  <a:schemeClr val="tx1"/>
                </a:solidFill>
              </a:rPr>
            </a:br>
            <a:r>
              <a:rPr lang="pt-BR" sz="1400" b="0" u="sng" dirty="0" smtClean="0">
                <a:solidFill>
                  <a:schemeClr val="tx1"/>
                </a:solidFill>
                <a:hlinkClick r:id="rId3"/>
              </a:rPr>
              <a:t>Similar </a:t>
            </a:r>
            <a:r>
              <a:rPr lang="pt-BR" sz="1400" b="0" u="sng" dirty="0" err="1" smtClean="0">
                <a:solidFill>
                  <a:schemeClr val="tx1"/>
                </a:solidFill>
                <a:hlinkClick r:id="rId3"/>
              </a:rPr>
              <a:t>articles</a:t>
            </a:r>
            <a:endParaRPr lang="pt-BR" sz="1400" b="0" u="sng" dirty="0" smtClean="0">
              <a:solidFill>
                <a:schemeClr val="tx1"/>
              </a:solidFill>
            </a:endParaRPr>
          </a:p>
        </p:txBody>
      </p:sp>
      <p:sp>
        <p:nvSpPr>
          <p:cNvPr id="51203" name="Rectangle 3"/>
          <p:cNvSpPr>
            <a:spLocks noGrp="1"/>
          </p:cNvSpPr>
          <p:nvPr>
            <p:ph type="body" idx="1"/>
          </p:nvPr>
        </p:nvSpPr>
        <p:spPr>
          <a:xfrm>
            <a:off x="468313" y="1773238"/>
            <a:ext cx="8675687" cy="4968875"/>
          </a:xfrm>
        </p:spPr>
        <p:txBody>
          <a:bodyPr/>
          <a:lstStyle/>
          <a:p>
            <a:pPr>
              <a:lnSpc>
                <a:spcPct val="80000"/>
              </a:lnSpc>
            </a:pPr>
            <a:r>
              <a:rPr lang="pt-BR" sz="1600" smtClean="0">
                <a:latin typeface="Times New Roman" pitchFamily="18" charset="0"/>
              </a:rPr>
              <a:t>OBJETIVO:</a:t>
            </a:r>
          </a:p>
          <a:p>
            <a:pPr>
              <a:lnSpc>
                <a:spcPct val="80000"/>
              </a:lnSpc>
              <a:buFont typeface="Wingdings" pitchFamily="2" charset="2"/>
              <a:buNone/>
            </a:pPr>
            <a:r>
              <a:rPr lang="pt-BR" sz="1600" smtClean="0">
                <a:latin typeface="Times New Roman" pitchFamily="18" charset="0"/>
              </a:rPr>
              <a:t>O objetivo do estudo foi estimar a associação entre crianças recém-nascidas tratadas com fototerapia para hiperbilirrubinemia e o risco subseqüente de convulsões febris ou epilepsia na primeira infância.</a:t>
            </a:r>
          </a:p>
          <a:p>
            <a:pPr>
              <a:lnSpc>
                <a:spcPct val="80000"/>
              </a:lnSpc>
            </a:pPr>
            <a:endParaRPr lang="pt-BR" sz="1600" smtClean="0">
              <a:latin typeface="Times New Roman" pitchFamily="18" charset="0"/>
            </a:endParaRPr>
          </a:p>
          <a:p>
            <a:pPr>
              <a:lnSpc>
                <a:spcPct val="80000"/>
              </a:lnSpc>
            </a:pPr>
            <a:r>
              <a:rPr lang="pt-BR" sz="1600" smtClean="0">
                <a:latin typeface="Times New Roman" pitchFamily="18" charset="0"/>
              </a:rPr>
              <a:t>MÉTODOS:</a:t>
            </a:r>
          </a:p>
          <a:p>
            <a:pPr>
              <a:lnSpc>
                <a:spcPct val="80000"/>
              </a:lnSpc>
              <a:buFont typeface="Wingdings" pitchFamily="2" charset="2"/>
              <a:buNone/>
            </a:pPr>
            <a:r>
              <a:rPr lang="pt-BR" sz="1600" smtClean="0">
                <a:latin typeface="Times New Roman" pitchFamily="18" charset="0"/>
              </a:rPr>
              <a:t>Foi realizado  um estudo de acompanhamento de crianças (N = 70.230) nascidas entre fevereiro de 1998 e maio de 2003 da Coorte Nacional de Nascimentos da Dinamarca (DNBC). Informações sobre a exposição à fototerapia para hiperbilirrubinemia foram obtidas a partir de um questionário no DNBC. Informações sobre epilepsia e convulsões febris foram obtidas do Registro Nacional Hospitalar da Dinamarca (DNHR). O modelo de regressão de risco proporcional de Cox foi utilizado para calcular as taxas de risco (</a:t>
            </a:r>
            <a:r>
              <a:rPr lang="pt-BR" sz="1600" i="1" smtClean="0">
                <a:latin typeface="Times New Roman" pitchFamily="18" charset="0"/>
              </a:rPr>
              <a:t>HR-hazard ratio</a:t>
            </a:r>
            <a:r>
              <a:rPr lang="pt-BR" sz="1600" smtClean="0">
                <a:latin typeface="Times New Roman" pitchFamily="18" charset="0"/>
              </a:rPr>
              <a:t>)) com intervalos de confiança de 95% (IC).</a:t>
            </a:r>
          </a:p>
          <a:p>
            <a:pPr>
              <a:lnSpc>
                <a:spcPct val="80000"/>
              </a:lnSpc>
            </a:pPr>
            <a:endParaRPr lang="pt-BR" sz="1600" smtClean="0">
              <a:latin typeface="Times New Roman" pitchFamily="18" charset="0"/>
            </a:endParaRPr>
          </a:p>
          <a:p>
            <a:pPr>
              <a:lnSpc>
                <a:spcPct val="80000"/>
              </a:lnSpc>
            </a:pPr>
            <a:r>
              <a:rPr lang="pt-BR" sz="1600" smtClean="0">
                <a:latin typeface="Times New Roman" pitchFamily="18" charset="0"/>
              </a:rPr>
              <a:t>RESULTADOS:</a:t>
            </a:r>
          </a:p>
          <a:p>
            <a:pPr>
              <a:lnSpc>
                <a:spcPct val="80000"/>
              </a:lnSpc>
              <a:buFont typeface="Wingdings" pitchFamily="2" charset="2"/>
              <a:buNone/>
            </a:pPr>
            <a:r>
              <a:rPr lang="pt-BR" sz="1600" b="1" smtClean="0">
                <a:solidFill>
                  <a:srgbClr val="FF0000"/>
                </a:solidFill>
                <a:latin typeface="Times New Roman" pitchFamily="18" charset="0"/>
              </a:rPr>
              <a:t>Os recém-nascidos tratados com fototerapia para hiperbilirrubinemia apresentaram maior risco de desenvolver epilepsia na infância (HR: 1,66; IC95%: 1,23-2,24),</a:t>
            </a:r>
            <a:r>
              <a:rPr lang="pt-BR" sz="1600" smtClean="0">
                <a:latin typeface="Times New Roman" pitchFamily="18" charset="0"/>
              </a:rPr>
              <a:t> mas não convulsões febris (HR: 1,04; IC95%: 0,86-1,27). </a:t>
            </a:r>
            <a:r>
              <a:rPr lang="pt-BR" sz="1600" b="1" smtClean="0">
                <a:solidFill>
                  <a:srgbClr val="FF0000"/>
                </a:solidFill>
                <a:latin typeface="Times New Roman" pitchFamily="18" charset="0"/>
              </a:rPr>
              <a:t>O aumento do risco de epilepsia esteve presente apenas para os meninos</a:t>
            </a:r>
            <a:r>
              <a:rPr lang="pt-BR" sz="1600" smtClean="0">
                <a:latin typeface="Times New Roman" pitchFamily="18" charset="0"/>
              </a:rPr>
              <a:t> (HR: 1,98; IC95%: 1,40-2,78) não para as meninas (HR: 1,14; IC 95%: 0,64-2,02)</a:t>
            </a:r>
          </a:p>
        </p:txBody>
      </p:sp>
      <p:sp>
        <p:nvSpPr>
          <p:cNvPr id="51204" name="Text Box 4"/>
          <p:cNvSpPr txBox="1">
            <a:spLocks noChangeArrowheads="1"/>
          </p:cNvSpPr>
          <p:nvPr/>
        </p:nvSpPr>
        <p:spPr bwMode="auto">
          <a:xfrm>
            <a:off x="158750" y="404813"/>
            <a:ext cx="89852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1800" b="1">
                <a:solidFill>
                  <a:srgbClr val="FF0000"/>
                </a:solidFill>
              </a:rPr>
              <a:t>Hiperbilirrubinemia neonatal e o risco de convulsões febris e epilepsia na infância</a:t>
            </a:r>
          </a:p>
        </p:txBody>
      </p:sp>
      <p:sp>
        <p:nvSpPr>
          <p:cNvPr id="51205" name="AutoShape 5"/>
          <p:cNvSpPr>
            <a:spLocks noChangeArrowheads="1"/>
          </p:cNvSpPr>
          <p:nvPr/>
        </p:nvSpPr>
        <p:spPr bwMode="auto">
          <a:xfrm>
            <a:off x="8027988" y="6237288"/>
            <a:ext cx="217487" cy="422275"/>
          </a:xfrm>
          <a:prstGeom prst="curvedRightArrow">
            <a:avLst>
              <a:gd name="adj1" fmla="val 38832"/>
              <a:gd name="adj2" fmla="val 77664"/>
              <a:gd name="adj3" fmla="val 33333"/>
            </a:avLst>
          </a:prstGeom>
          <a:solidFill>
            <a:schemeClr val="accent1"/>
          </a:solidFill>
          <a:ln w="38100">
            <a:solidFill>
              <a:schemeClr va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3" name="Rectangle 3"/>
          <p:cNvSpPr>
            <a:spLocks noGrp="1"/>
          </p:cNvSpPr>
          <p:nvPr>
            <p:ph type="body" idx="1"/>
          </p:nvPr>
        </p:nvSpPr>
        <p:spPr>
          <a:xfrm>
            <a:off x="684213" y="1125538"/>
            <a:ext cx="8351837" cy="4895850"/>
          </a:xfrm>
        </p:spPr>
        <p:txBody>
          <a:bodyPr/>
          <a:lstStyle/>
          <a:p>
            <a:r>
              <a:rPr lang="pt-BR" sz="1800" smtClean="0"/>
              <a:t>O mecanismo pelo qual apenas meninos (&gt;37 semanas e &gt;40 semanas) mostraram um risco aumentado de epilepsia é desconhecido. Esse achado  foi bastante consistente sendo  difícil explicar apenas por acaso. </a:t>
            </a:r>
          </a:p>
          <a:p>
            <a:r>
              <a:rPr lang="pt-BR" sz="1800" smtClean="0"/>
              <a:t>Os meninos são mais propensos a desenvolver hipebilirrubinemia neonatal do que as meninas.</a:t>
            </a:r>
          </a:p>
          <a:p>
            <a:pPr>
              <a:buFont typeface="Wingdings" pitchFamily="2" charset="2"/>
              <a:buNone/>
            </a:pPr>
            <a:r>
              <a:rPr lang="pt-BR" sz="1800" smtClean="0"/>
              <a:t>                                              </a:t>
            </a:r>
            <a:r>
              <a:rPr lang="pt-BR" smtClean="0">
                <a:solidFill>
                  <a:srgbClr val="FF00FF"/>
                </a:solidFill>
              </a:rPr>
              <a:t>Conclusão</a:t>
            </a:r>
          </a:p>
          <a:p>
            <a:pPr>
              <a:buFont typeface="Wingdings" pitchFamily="2" charset="2"/>
              <a:buNone/>
            </a:pPr>
            <a:r>
              <a:rPr lang="pt-BR" sz="1800" smtClean="0"/>
              <a:t>Meninos recém-nascidos tratados com fototerapia para hiperbilirrubinemia apresentaram maior risco para epilepsia  na infância enquanto a fototerapia para hiperbilirrubinemia não estava associada ao risco de convulsões. </a:t>
            </a:r>
          </a:p>
          <a:p>
            <a:pPr>
              <a:buFont typeface="Wingdings" pitchFamily="2" charset="2"/>
              <a:buNone/>
            </a:pPr>
            <a:r>
              <a:rPr lang="pt-BR" sz="1800" smtClean="0"/>
              <a:t>O sexo e a idade gestacional podem desempenhar um papel importante na associação estudada.</a:t>
            </a:r>
          </a:p>
          <a:p>
            <a:pPr>
              <a:buFont typeface="Wingdings" pitchFamily="2" charset="2"/>
              <a:buNone/>
            </a:pPr>
            <a:r>
              <a:rPr lang="pt-BR" sz="1800" smtClean="0"/>
              <a:t> Novos estudos baseados nos níveis séricos de bilirrubina podem melhorar nosso conhecimento na compreensão da exposição da hiperbilirrubinemia em recém-nascidos e seu risco de desenvolver epilepsia infantil</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3"/>
          <p:cNvSpPr>
            <a:spLocks noGrp="1"/>
          </p:cNvSpPr>
          <p:nvPr>
            <p:ph type="body" idx="1"/>
          </p:nvPr>
        </p:nvSpPr>
        <p:spPr>
          <a:xfrm>
            <a:off x="611188" y="2565400"/>
            <a:ext cx="7772400" cy="4051300"/>
          </a:xfrm>
        </p:spPr>
        <p:txBody>
          <a:bodyPr/>
          <a:lstStyle/>
          <a:p>
            <a:pPr>
              <a:lnSpc>
                <a:spcPct val="80000"/>
              </a:lnSpc>
            </a:pPr>
            <a:r>
              <a:rPr lang="pt-BR" altLang="ko-KR" sz="1800" smtClean="0">
                <a:latin typeface="Times New Roman" pitchFamily="18" charset="0"/>
                <a:ea typeface="굴림" charset="-127"/>
              </a:rPr>
              <a:t>Devido a preocupantes sugestões na literatura de que os comprimentos de onda da luz azul utilizados podem causar danos no DNA e a ligação entre a fototerapia e câncer parece importante. O risco significativo de câncer foi descrito de 1,6 vezes mais  (IC a 95% de 1,2-2,0) nos RN&gt;35 semanas expostos à fototerapia (mais de 5 milhões de crianças entre 1998-2007), principalmente de leucemia não-linfocítica que persistiu após controle de variáveis de confusão (a principal: Síndrome de Down: elevado risco-45,95 vezes- de leucemia). No entanto, com um controle mais robusto de variáveis confundidoras no estudo de Newman TB et al, a associação entre fototerapia e câncer tornou-se não significativo. No entanto há consistente associação, relevância clínica (maiores limites do intervalo de confiança)  e significância estatística entre múltiplas admissões para fototerapia e leucemia mielóide, sugerindo ser prudente evitar fototerapia desnecessária, especialmente em crianças com Síndrome de Down.</a:t>
            </a:r>
            <a:r>
              <a:rPr lang="pt-BR" altLang="ko-KR" sz="1800" b="1" smtClean="0">
                <a:latin typeface="Times New Roman" pitchFamily="18" charset="0"/>
                <a:ea typeface="굴림" charset="-127"/>
              </a:rPr>
              <a:t> </a:t>
            </a:r>
            <a:r>
              <a:rPr lang="pt-BR" altLang="ko-KR" sz="1800" b="1" smtClean="0">
                <a:solidFill>
                  <a:srgbClr val="FF0000"/>
                </a:solidFill>
                <a:latin typeface="Times New Roman" pitchFamily="18" charset="0"/>
                <a:ea typeface="굴림" charset="-127"/>
              </a:rPr>
              <a:t>Estes dados sugerem que a fototerapia pode não ser inofensiva, e que os riscos, bem como os benefícios devem ser pesados ​​antes de ligar a fototerapia (principalmente se níveis de bilirrubina abaixo das diretrizes de tratamento atuais).</a:t>
            </a:r>
            <a:endParaRPr lang="pt-BR" sz="1800" b="1" smtClean="0">
              <a:solidFill>
                <a:srgbClr val="FF0000"/>
              </a:solidFill>
              <a:latin typeface="Times New Roman" pitchFamily="18" charset="0"/>
            </a:endParaRPr>
          </a:p>
        </p:txBody>
      </p:sp>
      <p:pic>
        <p:nvPicPr>
          <p:cNvPr id="49158" name="Picture 6" descr="pptx">
            <a:hlinkClick r:id="rId2" tooltip="Fototerapia_lesao_oxidativa_P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92950" y="981075"/>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49159" name="Rectangle 7"/>
          <p:cNvSpPr>
            <a:spLocks noChangeArrowheads="1"/>
          </p:cNvSpPr>
          <p:nvPr/>
        </p:nvSpPr>
        <p:spPr bwMode="auto">
          <a:xfrm>
            <a:off x="900113" y="1484313"/>
            <a:ext cx="7231062" cy="8509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71415" bIns="0" anchor="ctr">
            <a:spAutoFit/>
          </a:bodyPr>
          <a:lstStyle/>
          <a:p>
            <a:pPr algn="ctr"/>
            <a:r>
              <a:rPr lang="pt-BR">
                <a:hlinkClick r:id="rId4"/>
              </a:rPr>
              <a:t>Retrospective Cohort Study of Phototherapy and Childhood Cancer in Northern California.</a:t>
            </a:r>
            <a:endParaRPr lang="pt-BR"/>
          </a:p>
          <a:p>
            <a:pPr algn="ctr"/>
            <a:r>
              <a:rPr lang="pt-BR"/>
              <a:t>Newman TB, Wickremasinghe AC, Walsh EM, Grimes BA, McCulloch CE, Kuzniewicz MW.</a:t>
            </a:r>
          </a:p>
          <a:p>
            <a:pPr algn="ctr"/>
            <a:r>
              <a:rPr lang="pt-BR"/>
              <a:t>Pediatrics. 2016 Jun;137(6). pii: e20151354. doi: 10.1542/peds.2015-1354.</a:t>
            </a:r>
          </a:p>
          <a:p>
            <a:pPr algn="ctr"/>
            <a:r>
              <a:rPr lang="pt-BR"/>
              <a:t>PMID: 27217477.</a:t>
            </a:r>
            <a:r>
              <a:rPr lang="pt-BR" b="1">
                <a:hlinkClick r:id="rId4"/>
              </a:rPr>
              <a:t>Free Article</a:t>
            </a:r>
            <a:r>
              <a:rPr lang="pt-BR" b="1"/>
              <a:t>.</a:t>
            </a:r>
            <a:r>
              <a:rPr lang="pt-BR" u="sng">
                <a:hlinkClick r:id="rId5"/>
              </a:rPr>
              <a:t>Similar articles</a:t>
            </a:r>
            <a:r>
              <a:rPr lang="pt-BR" u="sng"/>
              <a:t>. </a:t>
            </a:r>
            <a:r>
              <a:rPr lang="pt-BR">
                <a:solidFill>
                  <a:srgbClr val="FF00FF"/>
                </a:solidFill>
              </a:rPr>
              <a:t>Artigo Livre</a:t>
            </a:r>
          </a:p>
        </p:txBody>
      </p:sp>
      <p:sp>
        <p:nvSpPr>
          <p:cNvPr id="49160" name="Rectangle 8"/>
          <p:cNvSpPr>
            <a:spLocks noChangeArrowheads="1"/>
          </p:cNvSpPr>
          <p:nvPr/>
        </p:nvSpPr>
        <p:spPr bwMode="auto">
          <a:xfrm>
            <a:off x="0" y="115888"/>
            <a:ext cx="9251950"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sz="2700" b="1">
                <a:solidFill>
                  <a:schemeClr val="hlink"/>
                </a:solidFill>
                <a:latin typeface="Lato" pitchFamily="34" charset="0"/>
              </a:rPr>
              <a:t>Estudo de coorte retrospectivo de fototerapia e câncer na infância no norte da Calif</a:t>
            </a:r>
            <a:r>
              <a:rPr lang="pt-BR" sz="2700" b="1">
                <a:solidFill>
                  <a:schemeClr val="hlink"/>
                </a:solidFill>
                <a:latin typeface="Trebuchet MS"/>
              </a:rPr>
              <a:t>ó</a:t>
            </a:r>
            <a:r>
              <a:rPr lang="pt-BR" sz="2700" b="1">
                <a:solidFill>
                  <a:schemeClr val="hlink"/>
                </a:solidFill>
                <a:latin typeface="Lato" pitchFamily="34" charset="0"/>
              </a:rPr>
              <a:t>rnia</a:t>
            </a:r>
          </a:p>
          <a:p>
            <a:pPr algn="ctr" eaLnBrk="0" hangingPunct="0"/>
            <a:r>
              <a:rPr lang="pt-BR" sz="600" u="sng">
                <a:solidFill>
                  <a:srgbClr val="78909C"/>
                </a:solidFill>
                <a:hlinkClick r:id="rId6" tooltip="Fototerapia_Cancer"/>
              </a:rPr>
              <a:t>  </a:t>
            </a:r>
            <a:endParaRPr lang="pt-BR" sz="1800" u="sng">
              <a:solidFill>
                <a:srgbClr val="78909C"/>
              </a:solidFill>
            </a:endParaRPr>
          </a:p>
          <a:p>
            <a:pPr algn="ctr" eaLnBrk="0" hangingPunct="0"/>
            <a:r>
              <a:rPr lang="pt-BR" sz="1300">
                <a:solidFill>
                  <a:srgbClr val="424242"/>
                </a:solidFill>
                <a:latin typeface="Source Sans Pro"/>
              </a:rPr>
              <a:t>Gustavo Borela Valente R2 Pediatria HMIB.</a:t>
            </a:r>
            <a:br>
              <a:rPr lang="pt-BR" sz="1300">
                <a:solidFill>
                  <a:srgbClr val="424242"/>
                </a:solidFill>
                <a:latin typeface="Source Sans Pro"/>
              </a:rPr>
            </a:br>
            <a:r>
              <a:rPr lang="pt-BR" sz="1300">
                <a:solidFill>
                  <a:srgbClr val="424242"/>
                </a:solidFill>
                <a:latin typeface="Source Sans Pro"/>
              </a:rPr>
              <a:t>Coordena</a:t>
            </a:r>
            <a:r>
              <a:rPr lang="pt-BR" sz="1300">
                <a:solidFill>
                  <a:srgbClr val="424242"/>
                </a:solidFill>
                <a:latin typeface="Trebuchet MS"/>
              </a:rPr>
              <a:t>ç</a:t>
            </a:r>
            <a:r>
              <a:rPr lang="pt-BR" sz="1300">
                <a:solidFill>
                  <a:srgbClr val="424242"/>
                </a:solidFill>
                <a:latin typeface="Source Sans Pro"/>
              </a:rPr>
              <a:t>ão: Paulo R.Margotto.</a:t>
            </a:r>
            <a:endParaRPr lang="pt-BR" sz="1800">
              <a:solidFill>
                <a:srgbClr val="78909C"/>
              </a:solidFill>
            </a:endParaRPr>
          </a:p>
        </p:txBody>
      </p:sp>
      <p:pic>
        <p:nvPicPr>
          <p:cNvPr id="49161" name="Picture 7"/>
          <p:cNvPicPr>
            <a:picLocks noChangeAspect="1" noChangeArrowheads="1"/>
          </p:cNvPicPr>
          <p:nvPr/>
        </p:nvPicPr>
        <p:blipFill>
          <a:blip r:embed="rId7">
            <a:lum bright="30000"/>
            <a:extLst>
              <a:ext uri="{28A0092B-C50C-407E-A947-70E740481C1C}">
                <a14:useLocalDpi xmlns:a14="http://schemas.microsoft.com/office/drawing/2010/main" val="0"/>
              </a:ext>
            </a:extLst>
          </a:blip>
          <a:srcRect/>
          <a:stretch>
            <a:fillRect/>
          </a:stretch>
        </p:blipFill>
        <p:spPr bwMode="auto">
          <a:xfrm>
            <a:off x="323850" y="620713"/>
            <a:ext cx="1571625"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62" name="AutoShape 10"/>
          <p:cNvSpPr>
            <a:spLocks noChangeArrowheads="1"/>
          </p:cNvSpPr>
          <p:nvPr/>
        </p:nvSpPr>
        <p:spPr bwMode="auto">
          <a:xfrm>
            <a:off x="8027988" y="6237288"/>
            <a:ext cx="217487" cy="422275"/>
          </a:xfrm>
          <a:prstGeom prst="curvedRightArrow">
            <a:avLst>
              <a:gd name="adj1" fmla="val 38832"/>
              <a:gd name="adj2" fmla="val 77664"/>
              <a:gd name="adj3" fmla="val 33333"/>
            </a:avLst>
          </a:prstGeom>
          <a:solidFill>
            <a:schemeClr val="accent1"/>
          </a:solidFill>
          <a:ln w="38100">
            <a:solidFill>
              <a:schemeClr va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3"/>
          <p:cNvSpPr>
            <a:spLocks noGrp="1"/>
          </p:cNvSpPr>
          <p:nvPr>
            <p:ph type="body" idx="4294967295"/>
          </p:nvPr>
        </p:nvSpPr>
        <p:spPr>
          <a:xfrm>
            <a:off x="603250" y="2184400"/>
            <a:ext cx="7645400" cy="3294063"/>
          </a:xfrm>
          <a:solidFill>
            <a:schemeClr val="bg2"/>
          </a:solidFill>
        </p:spPr>
        <p:txBody>
          <a:bodyPr/>
          <a:lstStyle/>
          <a:p>
            <a:pPr marL="228600" indent="-228600" algn="ctr">
              <a:buFont typeface="Wingdings" pitchFamily="2" charset="2"/>
              <a:buNone/>
            </a:pPr>
            <a:r>
              <a:rPr lang="pt-BR" sz="3200" b="1" smtClean="0">
                <a:solidFill>
                  <a:srgbClr val="000099"/>
                </a:solidFill>
              </a:rPr>
              <a:t>O que é conhecido sobre este assunto</a:t>
            </a:r>
            <a:r>
              <a:rPr lang="pt-BR" sz="3200" smtClean="0"/>
              <a:t>: </a:t>
            </a:r>
          </a:p>
          <a:p>
            <a:pPr marL="228600" indent="-228600">
              <a:buFont typeface="Wingdings" pitchFamily="2" charset="2"/>
              <a:buNone/>
            </a:pPr>
            <a:r>
              <a:rPr lang="pt-BR" sz="2800" smtClean="0"/>
              <a:t>Fototerapia pode causar danos ao DNA </a:t>
            </a:r>
            <a:r>
              <a:rPr lang="pt-BR" sz="2800" i="1" smtClean="0"/>
              <a:t>in vivo</a:t>
            </a:r>
            <a:r>
              <a:rPr lang="pt-BR" sz="2800" smtClean="0"/>
              <a:t> e </a:t>
            </a:r>
            <a:r>
              <a:rPr lang="pt-BR" sz="2800" i="1" smtClean="0"/>
              <a:t>in vitro</a:t>
            </a:r>
            <a:r>
              <a:rPr lang="pt-BR" sz="2800" smtClean="0"/>
              <a:t>. Contudo, estudos epidemiológicos relativos a fototerapia neonatal e ao risco de câncer na infância tiveram resultados mistos.</a:t>
            </a:r>
          </a:p>
        </p:txBody>
      </p:sp>
      <p:pic>
        <p:nvPicPr>
          <p:cNvPr id="53251"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5338" y="142875"/>
            <a:ext cx="4999037" cy="203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2" name="AutoShape 4"/>
          <p:cNvSpPr>
            <a:spLocks noChangeArrowheads="1"/>
          </p:cNvSpPr>
          <p:nvPr/>
        </p:nvSpPr>
        <p:spPr bwMode="auto">
          <a:xfrm>
            <a:off x="8027988" y="6237288"/>
            <a:ext cx="217487" cy="422275"/>
          </a:xfrm>
          <a:prstGeom prst="curvedRightArrow">
            <a:avLst>
              <a:gd name="adj1" fmla="val 38832"/>
              <a:gd name="adj2" fmla="val 77664"/>
              <a:gd name="adj3" fmla="val 33333"/>
            </a:avLst>
          </a:prstGeom>
          <a:solidFill>
            <a:schemeClr val="accent1"/>
          </a:solidFill>
          <a:ln w="38100">
            <a:solidFill>
              <a:schemeClr va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4"/>
          <p:cNvSpPr>
            <a:spLocks noChangeArrowheads="1"/>
          </p:cNvSpPr>
          <p:nvPr/>
        </p:nvSpPr>
        <p:spPr bwMode="auto">
          <a:xfrm>
            <a:off x="684213" y="2420938"/>
            <a:ext cx="8064500" cy="3500437"/>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pt-BR" sz="3200" b="1">
                <a:solidFill>
                  <a:srgbClr val="000099"/>
                </a:solidFill>
                <a:latin typeface="Arial" pitchFamily="34" charset="0"/>
              </a:rPr>
              <a:t>       O que este estudo acrescenta</a:t>
            </a:r>
            <a:r>
              <a:rPr lang="pt-BR" sz="1800">
                <a:latin typeface="Arial" pitchFamily="34" charset="0"/>
              </a:rPr>
              <a:t>: </a:t>
            </a:r>
          </a:p>
          <a:p>
            <a:pPr algn="ctr"/>
            <a:r>
              <a:rPr lang="pt-BR" sz="2400">
                <a:latin typeface="Arial" pitchFamily="34" charset="0"/>
              </a:rPr>
              <a:t>Embora os presentes autores tenham confirmado que o uso de fototerapia é associado com aumento do risco de câncer infantil, particularmente da leucemia  não-linfocítica, os presentes nossos resultados sugerem que essa associação, pelo menos em parte resulta de variáveis de confusão associadas  tanto com o uso de fototerapia e risco de câncer</a:t>
            </a:r>
          </a:p>
          <a:p>
            <a:pPr algn="ctr"/>
            <a:r>
              <a:rPr lang="pt-BR" sz="2400">
                <a:latin typeface="Arial" pitchFamily="34" charset="0"/>
              </a:rPr>
              <a:t>risco</a:t>
            </a:r>
          </a:p>
        </p:txBody>
      </p:sp>
      <p:pic>
        <p:nvPicPr>
          <p:cNvPr id="5427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4713" y="0"/>
            <a:ext cx="4302125" cy="2439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p:cNvSpPr>
          <p:nvPr>
            <p:ph type="title" idx="4294967295"/>
          </p:nvPr>
        </p:nvSpPr>
        <p:spPr bwMode="auto">
          <a:xfrm>
            <a:off x="830263" y="165100"/>
            <a:ext cx="7202487" cy="10477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fontScale="90000"/>
          </a:bodyPr>
          <a:lstStyle/>
          <a:p>
            <a:pPr algn="ctr"/>
            <a:r>
              <a:rPr lang="pt-BR" sz="2900" smtClean="0">
                <a:solidFill>
                  <a:schemeClr val="tx1"/>
                </a:solidFill>
                <a:hlinkClick r:id="rId2"/>
              </a:rPr>
              <a:t>Neonatal </a:t>
            </a:r>
            <a:r>
              <a:rPr lang="pt-BR" sz="2900" b="0" smtClean="0">
                <a:solidFill>
                  <a:schemeClr val="tx1"/>
                </a:solidFill>
                <a:hlinkClick r:id="rId2"/>
              </a:rPr>
              <a:t>Phototherapy</a:t>
            </a:r>
            <a:r>
              <a:rPr lang="pt-BR" sz="2900" smtClean="0">
                <a:solidFill>
                  <a:schemeClr val="tx1"/>
                </a:solidFill>
                <a:hlinkClick r:id="rId2"/>
              </a:rPr>
              <a:t> and Infantile </a:t>
            </a:r>
            <a:r>
              <a:rPr lang="pt-BR" sz="2900" b="0" smtClean="0">
                <a:solidFill>
                  <a:schemeClr val="tx1"/>
                </a:solidFill>
                <a:hlinkClick r:id="rId2"/>
              </a:rPr>
              <a:t>Cancer</a:t>
            </a:r>
            <a:r>
              <a:rPr lang="pt-BR" sz="2900" smtClean="0">
                <a:solidFill>
                  <a:schemeClr val="tx1"/>
                </a:solidFill>
                <a:hlinkClick r:id="rId2"/>
              </a:rPr>
              <a:t>.</a:t>
            </a:r>
            <a:r>
              <a:rPr lang="pt-BR" sz="2900" b="0" smtClean="0">
                <a:solidFill>
                  <a:schemeClr val="tx1"/>
                </a:solidFill>
              </a:rPr>
              <a:t/>
            </a:r>
            <a:br>
              <a:rPr lang="pt-BR" sz="2900" b="0" smtClean="0">
                <a:solidFill>
                  <a:schemeClr val="tx1"/>
                </a:solidFill>
              </a:rPr>
            </a:br>
            <a:r>
              <a:rPr lang="pt-BR" sz="2000" b="0" smtClean="0">
                <a:solidFill>
                  <a:schemeClr val="tx1"/>
                </a:solidFill>
              </a:rPr>
              <a:t>Wickremasinghe AC</a:t>
            </a:r>
            <a:r>
              <a:rPr lang="pt-BR" sz="2000" smtClean="0">
                <a:solidFill>
                  <a:schemeClr val="tx1"/>
                </a:solidFill>
              </a:rPr>
              <a:t>, Kuzniewicz MW, Grimes BA, McCulloch CE, Newman TB.</a:t>
            </a:r>
            <a:br>
              <a:rPr lang="pt-BR" sz="2000" smtClean="0">
                <a:solidFill>
                  <a:schemeClr val="tx1"/>
                </a:solidFill>
              </a:rPr>
            </a:br>
            <a:r>
              <a:rPr lang="pt-BR" sz="2000" smtClean="0">
                <a:solidFill>
                  <a:schemeClr val="tx1"/>
                </a:solidFill>
              </a:rPr>
              <a:t>Pediatrics. 2016 Jun;137(6). pii: e20151353. </a:t>
            </a:r>
            <a:r>
              <a:rPr lang="pt-BR" sz="2000" b="0" smtClean="0">
                <a:solidFill>
                  <a:srgbClr val="000099"/>
                </a:solidFill>
              </a:rPr>
              <a:t>Artigo Integral</a:t>
            </a:r>
          </a:p>
        </p:txBody>
      </p:sp>
      <p:pic>
        <p:nvPicPr>
          <p:cNvPr id="55299"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188" y="2781300"/>
            <a:ext cx="7880350" cy="385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300" name="Rectangle 5"/>
          <p:cNvSpPr>
            <a:spLocks noChangeArrowheads="1"/>
          </p:cNvSpPr>
          <p:nvPr/>
        </p:nvSpPr>
        <p:spPr bwMode="auto">
          <a:xfrm>
            <a:off x="1835150" y="2636838"/>
            <a:ext cx="67373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pt-BR" sz="1800" b="1">
                <a:latin typeface="Arial" pitchFamily="34" charset="0"/>
              </a:rPr>
              <a:t>Estudo CLIPS</a:t>
            </a:r>
            <a:r>
              <a:rPr lang="pt-BR" sz="1800">
                <a:latin typeface="Arial" pitchFamily="34" charset="0"/>
              </a:rPr>
              <a:t> (</a:t>
            </a:r>
            <a:r>
              <a:rPr lang="pt-BR" sz="1800" b="1">
                <a:latin typeface="Arial" pitchFamily="34" charset="0"/>
              </a:rPr>
              <a:t>California Late Impact of Phototherapy Study</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3"/>
          <p:cNvSpPr>
            <a:spLocks noGrp="1"/>
          </p:cNvSpPr>
          <p:nvPr>
            <p:ph type="body" idx="4294967295"/>
          </p:nvPr>
        </p:nvSpPr>
        <p:spPr>
          <a:xfrm>
            <a:off x="971550" y="765175"/>
            <a:ext cx="7488238" cy="5976938"/>
          </a:xfrm>
          <a:solidFill>
            <a:schemeClr val="bg2"/>
          </a:solidFill>
        </p:spPr>
        <p:txBody>
          <a:bodyPr/>
          <a:lstStyle/>
          <a:p>
            <a:pPr marL="228600" indent="-228600">
              <a:lnSpc>
                <a:spcPct val="100000"/>
              </a:lnSpc>
              <a:buFont typeface="Wingdings" pitchFamily="2" charset="2"/>
              <a:buNone/>
            </a:pPr>
            <a:r>
              <a:rPr lang="pt-BR" sz="1400" smtClean="0"/>
              <a:t>                                                           RESUMO</a:t>
            </a:r>
          </a:p>
          <a:p>
            <a:pPr marL="228600" indent="-228600">
              <a:lnSpc>
                <a:spcPct val="100000"/>
              </a:lnSpc>
            </a:pPr>
            <a:r>
              <a:rPr lang="pt-BR" sz="1200" smtClean="0"/>
              <a:t>OBJETIVO: Para determinar se a fototerapia neonatal está associada ao câncer no primeiro ano após o nascimento.</a:t>
            </a:r>
          </a:p>
          <a:p>
            <a:pPr marL="228600" indent="-228600">
              <a:lnSpc>
                <a:spcPct val="100000"/>
              </a:lnSpc>
            </a:pPr>
            <a:r>
              <a:rPr lang="pt-BR" sz="1200" smtClean="0"/>
              <a:t>MÉTODOS:</a:t>
            </a:r>
          </a:p>
          <a:p>
            <a:pPr marL="228600" indent="-228600">
              <a:lnSpc>
                <a:spcPct val="100000"/>
              </a:lnSpc>
            </a:pPr>
            <a:r>
              <a:rPr lang="pt-BR" sz="1200" smtClean="0"/>
              <a:t>Foram analisados ​​um conjunto de dados California Office of Statewide Health Planning and Development que foi criado através da ligação  dos certidões de nascimento, certidões de óbito, e resumos de alta hospitalar até a idade de 1 ano. Os sujeitos foram 5 144 849 crianças nascidas em hospitais da Califórnia em uma gestação de ≥35 semanas de 1998 a 2007. Foi utilizada a Classificação Internacional de Doenças,Nona revisão para identificar a fototerapia em &lt;15 dias e diagnósticos de câncer na alta  em 61 a 365 dias. Os autores ajustaram  para potenciais variáveis ​​de confusão, utilizando modelos de regressão logística tradicionais e ajuste de propensão.</a:t>
            </a:r>
          </a:p>
          <a:p>
            <a:pPr marL="228600" indent="-228600">
              <a:lnSpc>
                <a:spcPct val="100000"/>
              </a:lnSpc>
            </a:pPr>
            <a:r>
              <a:rPr lang="pt-BR" sz="1200" smtClean="0"/>
              <a:t>RESULTADOS:</a:t>
            </a:r>
          </a:p>
          <a:p>
            <a:pPr marL="228600" indent="-228600">
              <a:lnSpc>
                <a:spcPct val="100000"/>
              </a:lnSpc>
            </a:pPr>
            <a:r>
              <a:rPr lang="pt-BR" sz="1200" smtClean="0"/>
              <a:t>Câncer foi diagnosticado em 58/178 017 crianças com códigos de diagnóstico para fototerapia e 1042/4 966 832 crianças sem tais códigos (32,6 / 100 000 vs 21,0 / 100 000; risco relativo 1,6; 95% intervalo de confiança [IC], 1,2-2,0 , P = 0,002). </a:t>
            </a:r>
            <a:r>
              <a:rPr lang="pt-BR" sz="1200" b="1" smtClean="0">
                <a:solidFill>
                  <a:srgbClr val="FF0000"/>
                </a:solidFill>
              </a:rPr>
              <a:t>Na análise ajustada</a:t>
            </a:r>
            <a:r>
              <a:rPr lang="pt-BR" sz="1200" smtClean="0"/>
              <a:t> pela propensão, </a:t>
            </a:r>
            <a:r>
              <a:rPr lang="pt-BR" sz="1200" b="1" smtClean="0">
                <a:solidFill>
                  <a:srgbClr val="FF0000"/>
                </a:solidFill>
              </a:rPr>
              <a:t>as associações foram observadas entre a fototerapia e câncer em geral (odds ratio ajustada [ORA] 1,4; 95% CI, 1,1-1,9), leucemia mielóide (ORa 2,6; 95% CI, 1,3-5,0) e do câncer do rim (ORa 2,5; 95% CI, 1,2-5,1).</a:t>
            </a:r>
            <a:r>
              <a:rPr lang="pt-BR" sz="1200" smtClean="0"/>
              <a:t> O aumento do risco absoluto ajustado ao propensão marginal para o câncer após a fototerapia na população total foi de 9,4 / 100 000 (número necessário para causar dano, de 10 638). Por causa do risco de base mais elevado de câncer em crianças com Síndrome de Down, o número necessário para causar dano foi 1285.</a:t>
            </a:r>
          </a:p>
          <a:p>
            <a:pPr marL="228600" indent="-228600">
              <a:lnSpc>
                <a:spcPct val="100000"/>
              </a:lnSpc>
            </a:pPr>
            <a:r>
              <a:rPr lang="pt-BR" sz="1200" smtClean="0"/>
              <a:t>CONCLUSÕES:</a:t>
            </a:r>
          </a:p>
          <a:p>
            <a:pPr marL="228600" indent="-228600" algn="ctr">
              <a:lnSpc>
                <a:spcPct val="100000"/>
              </a:lnSpc>
              <a:buFont typeface="Wingdings" pitchFamily="2" charset="2"/>
              <a:buNone/>
            </a:pPr>
            <a:r>
              <a:rPr lang="pt-BR" sz="1200" b="1" smtClean="0">
                <a:solidFill>
                  <a:srgbClr val="FF0000"/>
                </a:solidFill>
              </a:rPr>
              <a:t>A fototerapia pode aumentar ligeiramente o risco de câncer na infância, embora o aumento do risco absoluto é pequeno. Este risco deve ser considerado quando se tomam decisões de tratamento de fototerapia, especialmente para crianças com níveis de bilirrubina abaixo as diretrizes de tratamento atuais.</a:t>
            </a:r>
          </a:p>
        </p:txBody>
      </p:sp>
      <p:sp>
        <p:nvSpPr>
          <p:cNvPr id="56323" name="Rectangle 4"/>
          <p:cNvSpPr>
            <a:spLocks noGrp="1"/>
          </p:cNvSpPr>
          <p:nvPr>
            <p:ph type="title" idx="4294967295"/>
          </p:nvPr>
        </p:nvSpPr>
        <p:spPr bwMode="auto">
          <a:xfrm>
            <a:off x="971550" y="0"/>
            <a:ext cx="7202488" cy="10477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ctr"/>
            <a:r>
              <a:rPr lang="pt-BR" sz="1800" smtClean="0">
                <a:solidFill>
                  <a:schemeClr val="tx1"/>
                </a:solidFill>
                <a:hlinkClick r:id="rId2"/>
              </a:rPr>
              <a:t>Neonatal </a:t>
            </a:r>
            <a:r>
              <a:rPr lang="pt-BR" sz="1800" b="0" smtClean="0">
                <a:solidFill>
                  <a:schemeClr val="tx1"/>
                </a:solidFill>
                <a:hlinkClick r:id="rId2"/>
              </a:rPr>
              <a:t>Phototherapy</a:t>
            </a:r>
            <a:r>
              <a:rPr lang="pt-BR" sz="1800" smtClean="0">
                <a:solidFill>
                  <a:schemeClr val="tx1"/>
                </a:solidFill>
                <a:hlinkClick r:id="rId2"/>
              </a:rPr>
              <a:t> and Infantile </a:t>
            </a:r>
            <a:r>
              <a:rPr lang="pt-BR" sz="1800" b="0" smtClean="0">
                <a:solidFill>
                  <a:schemeClr val="tx1"/>
                </a:solidFill>
                <a:hlinkClick r:id="rId2"/>
              </a:rPr>
              <a:t>Cancer</a:t>
            </a:r>
            <a:r>
              <a:rPr lang="pt-BR" sz="1800" smtClean="0">
                <a:solidFill>
                  <a:schemeClr val="tx1"/>
                </a:solidFill>
                <a:hlinkClick r:id="rId2"/>
              </a:rPr>
              <a:t>.</a:t>
            </a:r>
            <a:r>
              <a:rPr lang="pt-BR" sz="1800" b="0" smtClean="0">
                <a:solidFill>
                  <a:schemeClr val="tx1"/>
                </a:solidFill>
              </a:rPr>
              <a:t/>
            </a:r>
            <a:br>
              <a:rPr lang="pt-BR" sz="1800" b="0" smtClean="0">
                <a:solidFill>
                  <a:schemeClr val="tx1"/>
                </a:solidFill>
              </a:rPr>
            </a:br>
            <a:r>
              <a:rPr lang="pt-BR" sz="1400" b="0" smtClean="0">
                <a:solidFill>
                  <a:schemeClr val="tx1"/>
                </a:solidFill>
              </a:rPr>
              <a:t>Wickremasinghe AC</a:t>
            </a:r>
            <a:r>
              <a:rPr lang="pt-BR" sz="1400" smtClean="0">
                <a:solidFill>
                  <a:schemeClr val="tx1"/>
                </a:solidFill>
              </a:rPr>
              <a:t>, Kuzniewicz MW, Grimes BA, McCulloch CE, Newman TB.</a:t>
            </a:r>
            <a:br>
              <a:rPr lang="pt-BR" sz="1400" smtClean="0">
                <a:solidFill>
                  <a:schemeClr val="tx1"/>
                </a:solidFill>
              </a:rPr>
            </a:br>
            <a:r>
              <a:rPr lang="pt-BR" sz="1400" smtClean="0">
                <a:solidFill>
                  <a:schemeClr val="tx1"/>
                </a:solidFill>
              </a:rPr>
              <a:t>Pediatrics. 2016 Jun;137(6). pii: e20151353. </a:t>
            </a:r>
            <a:r>
              <a:rPr lang="pt-BR" sz="1400" b="0" smtClean="0">
                <a:solidFill>
                  <a:schemeClr val="tx1"/>
                </a:solidFill>
              </a:rPr>
              <a:t>Artigo Integral</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3"/>
          <p:cNvSpPr>
            <a:spLocks noGrp="1"/>
          </p:cNvSpPr>
          <p:nvPr>
            <p:ph type="body" idx="4294967295"/>
          </p:nvPr>
        </p:nvSpPr>
        <p:spPr>
          <a:xfrm>
            <a:off x="865188" y="863600"/>
            <a:ext cx="7200900" cy="4208463"/>
          </a:xfrm>
        </p:spPr>
        <p:txBody>
          <a:bodyPr/>
          <a:lstStyle/>
          <a:p>
            <a:pPr marL="228600" indent="-228600" algn="ctr">
              <a:buFont typeface="Wingdings" pitchFamily="2" charset="2"/>
              <a:buNone/>
            </a:pPr>
            <a:r>
              <a:rPr lang="pt-BR" sz="4400" smtClean="0">
                <a:solidFill>
                  <a:srgbClr val="FF0000"/>
                </a:solidFill>
              </a:rPr>
              <a:t>Será que a fototerapia causa câncer</a:t>
            </a:r>
            <a:endParaRPr lang="en-US" sz="4400" smtClean="0">
              <a:solidFill>
                <a:srgbClr val="FF0000"/>
              </a:solidFill>
            </a:endParaRPr>
          </a:p>
          <a:p>
            <a:pPr marL="228600" indent="-228600" algn="ctr"/>
            <a:r>
              <a:rPr lang="en-US" sz="2800" smtClean="0">
                <a:hlinkClick r:id="rId2"/>
              </a:rPr>
              <a:t>Does </a:t>
            </a:r>
            <a:r>
              <a:rPr lang="en-US" sz="2800" b="1" smtClean="0">
                <a:hlinkClick r:id="rId2"/>
              </a:rPr>
              <a:t>phototherapy</a:t>
            </a:r>
            <a:r>
              <a:rPr lang="en-US" sz="2800" smtClean="0">
                <a:hlinkClick r:id="rId2"/>
              </a:rPr>
              <a:t> </a:t>
            </a:r>
            <a:r>
              <a:rPr lang="en-US" sz="2800" b="1" smtClean="0">
                <a:hlinkClick r:id="rId2"/>
              </a:rPr>
              <a:t>cause</a:t>
            </a:r>
            <a:r>
              <a:rPr lang="en-US" sz="2800" smtClean="0">
                <a:hlinkClick r:id="rId2"/>
              </a:rPr>
              <a:t> </a:t>
            </a:r>
            <a:r>
              <a:rPr lang="en-US" sz="2800" b="1" smtClean="0">
                <a:hlinkClick r:id="rId2"/>
              </a:rPr>
              <a:t>cancer</a:t>
            </a:r>
            <a:r>
              <a:rPr lang="en-US" sz="2800" smtClean="0">
                <a:hlinkClick r:id="rId2"/>
              </a:rPr>
              <a:t>?</a:t>
            </a:r>
            <a:endParaRPr lang="en-US" sz="2800" smtClean="0"/>
          </a:p>
          <a:p>
            <a:pPr marL="228600" indent="-228600" algn="ctr"/>
            <a:r>
              <a:rPr lang="en-US" sz="2800" smtClean="0"/>
              <a:t>[No authors listed]</a:t>
            </a:r>
          </a:p>
          <a:p>
            <a:pPr marL="228600" indent="-228600" algn="ctr"/>
            <a:r>
              <a:rPr lang="en-US" sz="2800" smtClean="0"/>
              <a:t>Arch Dis Child. 2016 Aug;101(8):700. doi: 10.1136/archdischild-2016-311392. Epub 2016 Jun 23A</a:t>
            </a:r>
          </a:p>
          <a:p>
            <a:pPr marL="228600" indent="-228600" algn="ctr"/>
            <a:endParaRPr lang="pt-BR" sz="2800" smtClean="0"/>
          </a:p>
        </p:txBody>
      </p:sp>
      <p:sp>
        <p:nvSpPr>
          <p:cNvPr id="57347" name="AutoShape 3"/>
          <p:cNvSpPr>
            <a:spLocks noChangeArrowheads="1"/>
          </p:cNvSpPr>
          <p:nvPr/>
        </p:nvSpPr>
        <p:spPr bwMode="auto">
          <a:xfrm>
            <a:off x="8027988" y="6237288"/>
            <a:ext cx="217487" cy="422275"/>
          </a:xfrm>
          <a:prstGeom prst="curvedRightArrow">
            <a:avLst>
              <a:gd name="adj1" fmla="val 38832"/>
              <a:gd name="adj2" fmla="val 77664"/>
              <a:gd name="adj3" fmla="val 33333"/>
            </a:avLst>
          </a:prstGeom>
          <a:solidFill>
            <a:schemeClr val="accent1"/>
          </a:solidFill>
          <a:ln w="38100">
            <a:solidFill>
              <a:schemeClr va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12988" y="0"/>
            <a:ext cx="4718050" cy="6858000"/>
          </a:xfrm>
          <a:prstGeom prst="rect">
            <a:avLst/>
          </a:prstGeom>
          <a:noFill/>
          <a:ln w="57150">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58371" name="AutoShape 3"/>
          <p:cNvSpPr>
            <a:spLocks noChangeArrowheads="1"/>
          </p:cNvSpPr>
          <p:nvPr/>
        </p:nvSpPr>
        <p:spPr bwMode="auto">
          <a:xfrm>
            <a:off x="8027988" y="6237288"/>
            <a:ext cx="217487" cy="422275"/>
          </a:xfrm>
          <a:prstGeom prst="curvedRightArrow">
            <a:avLst>
              <a:gd name="adj1" fmla="val 38832"/>
              <a:gd name="adj2" fmla="val 77664"/>
              <a:gd name="adj3" fmla="val 33333"/>
            </a:avLst>
          </a:prstGeom>
          <a:solidFill>
            <a:schemeClr val="accent1"/>
          </a:solidFill>
          <a:ln w="38100">
            <a:solidFill>
              <a:schemeClr va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p:cNvSpPr>
          <p:nvPr>
            <p:ph type="body" idx="4294967295"/>
          </p:nvPr>
        </p:nvSpPr>
        <p:spPr>
          <a:xfrm>
            <a:off x="0" y="1082675"/>
            <a:ext cx="9144000" cy="5797550"/>
          </a:xfrm>
          <a:solidFill>
            <a:schemeClr val="bg2"/>
          </a:solidFill>
        </p:spPr>
        <p:txBody>
          <a:bodyPr/>
          <a:lstStyle/>
          <a:p>
            <a:pPr marL="228600" indent="-228600">
              <a:lnSpc>
                <a:spcPct val="100000"/>
              </a:lnSpc>
              <a:buFont typeface="Wingdings" pitchFamily="2" charset="2"/>
              <a:buNone/>
            </a:pPr>
            <a:r>
              <a:rPr lang="pt-BR" sz="1400" smtClean="0"/>
              <a:t>                                                          </a:t>
            </a:r>
            <a:r>
              <a:rPr lang="pt-BR" sz="1400" b="1" smtClean="0">
                <a:solidFill>
                  <a:srgbClr val="FF0000"/>
                </a:solidFill>
              </a:rPr>
              <a:t>Será que a fototerapia causa câncer?</a:t>
            </a:r>
            <a:r>
              <a:rPr lang="pt-BR" sz="1400" smtClean="0"/>
              <a:t>                          </a:t>
            </a:r>
          </a:p>
          <a:p>
            <a:pPr marL="228600" indent="-228600">
              <a:lnSpc>
                <a:spcPct val="100000"/>
              </a:lnSpc>
            </a:pPr>
            <a:r>
              <a:rPr lang="pt-BR" sz="1400" smtClean="0"/>
              <a:t>A fototerapia é assumida como sendo um tratamento seguro e eficaz, mas tem sido preocupante sugestões na literatura de que os comprimentos de onda de luz azul utilizados podem causar danos no DNA. Então, olhando para uma ligação entre a fototerapia e câncer parece importante. </a:t>
            </a:r>
          </a:p>
          <a:p>
            <a:pPr marL="228600" indent="-228600">
              <a:lnSpc>
                <a:spcPct val="100000"/>
              </a:lnSpc>
            </a:pPr>
            <a:r>
              <a:rPr lang="pt-BR" sz="1400" smtClean="0"/>
              <a:t>O </a:t>
            </a:r>
            <a:r>
              <a:rPr lang="pt-BR" sz="1400" i="1" smtClean="0"/>
              <a:t>Pediatrics</a:t>
            </a:r>
            <a:r>
              <a:rPr lang="pt-BR" sz="1400" smtClean="0"/>
              <a:t> publicou dois trabalhos dos mesmos autores da Califórnia, que parecem dar respostas diferentes à pergunta. O primeiro, o estudo </a:t>
            </a:r>
            <a:r>
              <a:rPr lang="pt-BR" sz="1400" b="1" smtClean="0"/>
              <a:t>CLIPS</a:t>
            </a:r>
            <a:r>
              <a:rPr lang="pt-BR" sz="1400" smtClean="0"/>
              <a:t> (</a:t>
            </a:r>
            <a:r>
              <a:rPr lang="pt-BR" sz="1400" b="1" smtClean="0"/>
              <a:t>California Late Impact of Phototherapy Study</a:t>
            </a:r>
            <a:r>
              <a:rPr lang="pt-BR" sz="1400" smtClean="0"/>
              <a:t>) , olhou especificamente em cânceres em crianças menores de 1 ano, utilizando conjuntos de dados em todo o estado que poderiam apontam diagnósticos de alta hospitalar (</a:t>
            </a:r>
            <a:r>
              <a:rPr lang="pt-BR" sz="1400" b="1" smtClean="0"/>
              <a:t>Wickremasinghe A, et al. 2016. oi / 10,1542 / peds.2015-1353</a:t>
            </a:r>
            <a:r>
              <a:rPr lang="pt-BR" sz="1400" smtClean="0"/>
              <a:t>). A partir de mais de 5 milhões de crianças nascidas a partir de 1998 a 2007, eles identificaram por volta de 1100 com qualquer forma de câncer e 178 000 que tinha recebido qualquer forma de fototerapia. </a:t>
            </a:r>
            <a:r>
              <a:rPr lang="pt-BR" sz="1400" smtClean="0">
                <a:solidFill>
                  <a:srgbClr val="FF0000"/>
                </a:solidFill>
              </a:rPr>
              <a:t>Aqueles que receberam fototerapia foram 1,6 vezes mais propensos a desenvolver câncer (95% CI 1,2-2,0; p = 0,002).</a:t>
            </a:r>
            <a:r>
              <a:rPr lang="pt-BR" sz="1400" smtClean="0"/>
              <a:t> </a:t>
            </a:r>
          </a:p>
          <a:p>
            <a:pPr marL="228600" indent="-228600">
              <a:lnSpc>
                <a:spcPct val="100000"/>
              </a:lnSpc>
            </a:pPr>
            <a:r>
              <a:rPr lang="pt-BR" sz="1400" smtClean="0"/>
              <a:t>Agora, existem muitos fatores de confusão potenciais que podem fazer um bebê mais propenso a se tornar ictérico e receber fototerapia e também aumentar o risco de câncer, por isso, eles desenvolveram um escore de propensão, tendo em conta todos os fatores que poderiam medir. Eles descobriram que, quando este foi aplicado, o risco persistiu, e que alguns tipos de câncer específicos destacaram-se: leucemia mielóide, mas não a linfocítica:OR ajustado 2,6 e câncer do rim (OR ajustada 2.5). O risco absoluto manteve-se extremamente pequeno, e eles calcularam que mais de 10.000 crianças precisam receber a fototerapia para produzir um caso de câncer extra.</a:t>
            </a:r>
          </a:p>
          <a:p>
            <a:pPr marL="228600" indent="-228600">
              <a:lnSpc>
                <a:spcPct val="100000"/>
              </a:lnSpc>
            </a:pPr>
            <a:endParaRPr lang="pt-BR" sz="1400" smtClean="0"/>
          </a:p>
          <a:p>
            <a:pPr marL="228600" indent="-228600">
              <a:lnSpc>
                <a:spcPct val="100000"/>
              </a:lnSpc>
            </a:pPr>
            <a:endParaRPr lang="pt-BR" sz="1400" smtClean="0"/>
          </a:p>
        </p:txBody>
      </p:sp>
      <p:sp>
        <p:nvSpPr>
          <p:cNvPr id="59395" name="Rectangle 3"/>
          <p:cNvSpPr>
            <a:spLocks noChangeArrowheads="1"/>
          </p:cNvSpPr>
          <p:nvPr/>
        </p:nvSpPr>
        <p:spPr bwMode="auto">
          <a:xfrm>
            <a:off x="349250" y="209550"/>
            <a:ext cx="7888288" cy="7921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ctr" defTabSz="457200"/>
            <a:r>
              <a:rPr lang="en-US" sz="1800">
                <a:latin typeface="Arial" pitchFamily="34" charset="0"/>
                <a:hlinkClick r:id="rId2"/>
              </a:rPr>
              <a:t>Does </a:t>
            </a:r>
            <a:r>
              <a:rPr lang="en-US" sz="1800" b="1">
                <a:latin typeface="Arial" pitchFamily="34" charset="0"/>
                <a:hlinkClick r:id="rId2"/>
              </a:rPr>
              <a:t>phototherapy</a:t>
            </a:r>
            <a:r>
              <a:rPr lang="en-US" sz="1800">
                <a:latin typeface="Arial" pitchFamily="34" charset="0"/>
                <a:hlinkClick r:id="rId2"/>
              </a:rPr>
              <a:t> </a:t>
            </a:r>
            <a:r>
              <a:rPr lang="en-US" sz="1800" b="1">
                <a:latin typeface="Arial" pitchFamily="34" charset="0"/>
                <a:hlinkClick r:id="rId2"/>
              </a:rPr>
              <a:t>cause</a:t>
            </a:r>
            <a:r>
              <a:rPr lang="en-US" sz="1800">
                <a:latin typeface="Arial" pitchFamily="34" charset="0"/>
                <a:hlinkClick r:id="rId2"/>
              </a:rPr>
              <a:t> </a:t>
            </a:r>
            <a:r>
              <a:rPr lang="en-US" sz="1800" b="1">
                <a:latin typeface="Arial" pitchFamily="34" charset="0"/>
                <a:hlinkClick r:id="rId2"/>
              </a:rPr>
              <a:t>cancer</a:t>
            </a:r>
            <a:r>
              <a:rPr lang="en-US" sz="1800">
                <a:latin typeface="Arial" pitchFamily="34" charset="0"/>
                <a:hlinkClick r:id="rId2"/>
              </a:rPr>
              <a:t>?</a:t>
            </a:r>
            <a:endParaRPr lang="en-US" sz="1800">
              <a:latin typeface="Arial" pitchFamily="34" charset="0"/>
            </a:endParaRPr>
          </a:p>
          <a:p>
            <a:pPr algn="ctr" defTabSz="457200"/>
            <a:r>
              <a:rPr lang="en-US">
                <a:latin typeface="Arial" pitchFamily="34" charset="0"/>
              </a:rPr>
              <a:t>[No authors listed]</a:t>
            </a:r>
          </a:p>
          <a:p>
            <a:pPr algn="ctr" defTabSz="457200"/>
            <a:r>
              <a:rPr lang="en-US">
                <a:latin typeface="Arial" pitchFamily="34" charset="0"/>
              </a:rPr>
              <a:t>Arch Dis Child. 2016 Aug;101(8):700. doi: 10.1136/archdischild-2016-311392. Epub 2016 Jun 23A</a:t>
            </a:r>
          </a:p>
        </p:txBody>
      </p:sp>
      <p:sp>
        <p:nvSpPr>
          <p:cNvPr id="59396" name="AutoShape 4"/>
          <p:cNvSpPr>
            <a:spLocks noChangeArrowheads="1"/>
          </p:cNvSpPr>
          <p:nvPr/>
        </p:nvSpPr>
        <p:spPr bwMode="auto">
          <a:xfrm>
            <a:off x="8027988" y="6237288"/>
            <a:ext cx="217487" cy="422275"/>
          </a:xfrm>
          <a:prstGeom prst="curvedRightArrow">
            <a:avLst>
              <a:gd name="adj1" fmla="val 38832"/>
              <a:gd name="adj2" fmla="val 77664"/>
              <a:gd name="adj3" fmla="val 33333"/>
            </a:avLst>
          </a:prstGeom>
          <a:solidFill>
            <a:schemeClr val="accent1"/>
          </a:solidFill>
          <a:ln w="38100">
            <a:solidFill>
              <a:schemeClr va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3"/>
          <p:cNvSpPr>
            <a:spLocks noGrp="1"/>
          </p:cNvSpPr>
          <p:nvPr>
            <p:ph type="body" idx="4294967295"/>
          </p:nvPr>
        </p:nvSpPr>
        <p:spPr>
          <a:xfrm>
            <a:off x="795338" y="168275"/>
            <a:ext cx="7766050" cy="3294063"/>
          </a:xfrm>
        </p:spPr>
        <p:txBody>
          <a:bodyPr/>
          <a:lstStyle/>
          <a:p>
            <a:pPr marL="228600" indent="-228600">
              <a:lnSpc>
                <a:spcPct val="100000"/>
              </a:lnSpc>
            </a:pPr>
            <a:r>
              <a:rPr lang="pt-BR" sz="2200" dirty="0" smtClean="0"/>
              <a:t>O segundo estudo (</a:t>
            </a:r>
            <a:r>
              <a:rPr lang="pt-BR" sz="2200" b="1" i="1" dirty="0" smtClean="0"/>
              <a:t>Late </a:t>
            </a:r>
            <a:r>
              <a:rPr lang="pt-BR" sz="2200" b="1" i="1" dirty="0" err="1" smtClean="0"/>
              <a:t>Impact</a:t>
            </a:r>
            <a:r>
              <a:rPr lang="pt-BR" sz="2200" b="1" i="1" dirty="0" smtClean="0"/>
              <a:t> of </a:t>
            </a:r>
            <a:r>
              <a:rPr lang="pt-BR" sz="2200" b="1" i="1" dirty="0" err="1" smtClean="0"/>
              <a:t>Getting</a:t>
            </a:r>
            <a:r>
              <a:rPr lang="pt-BR" sz="2200" b="1" i="1" dirty="0" smtClean="0"/>
              <a:t> Hyperbilirubinemia </a:t>
            </a:r>
            <a:r>
              <a:rPr lang="pt-BR" sz="2200" b="1" i="1" dirty="0" err="1" smtClean="0"/>
              <a:t>or</a:t>
            </a:r>
            <a:r>
              <a:rPr lang="pt-BR" sz="2200" b="1" i="1" dirty="0" smtClean="0"/>
              <a:t> </a:t>
            </a:r>
            <a:r>
              <a:rPr lang="pt-BR" sz="2200" b="1" i="1" dirty="0" err="1" smtClean="0"/>
              <a:t>Phototherapy:LIGHT</a:t>
            </a:r>
            <a:r>
              <a:rPr lang="pt-BR" sz="2200" dirty="0" smtClean="0"/>
              <a:t>)usou uma população californiana menor de 500 000, mas com os dados clínicos mais úteis, e teve em conta um diagnóstico de câncer em qualquer idade (</a:t>
            </a:r>
            <a:r>
              <a:rPr lang="pt-BR" sz="2200" b="1" dirty="0" smtClean="0"/>
              <a:t>Newman T, et al 2016. </a:t>
            </a:r>
            <a:r>
              <a:rPr lang="pt-BR" sz="2200" b="1" dirty="0" err="1" smtClean="0"/>
              <a:t>doi</a:t>
            </a:r>
            <a:r>
              <a:rPr lang="pt-BR" sz="2200" b="1" dirty="0" smtClean="0"/>
              <a:t> / 10,1542 / peds.2015-1354</a:t>
            </a:r>
            <a:r>
              <a:rPr lang="pt-BR" sz="2200" dirty="0" smtClean="0"/>
              <a:t>). Tal como acontece com estudo CLIPS, os dados bruto sugeriram um aumento do risco seguinte fototerapia (RR 1.4) e, como o estudo CLIPS, eles encontraram um risco significativo especificamente para leucemia </a:t>
            </a:r>
            <a:r>
              <a:rPr lang="pt-BR" sz="2200" dirty="0" err="1" smtClean="0"/>
              <a:t>mielóide</a:t>
            </a:r>
            <a:r>
              <a:rPr lang="pt-BR" sz="2200" dirty="0" smtClean="0"/>
              <a:t>. Mas neste estudo, foram capazes de desenvolver um escore de propensão mais robusto: ao contrário do estudo CLIPS eles poderiam permitir, entre outras coisas, anormalidades congênitas e cromossômicas e os níveis de bilirrubina. Depois de terem aplicado este escore de propensão mais robusto,  </a:t>
            </a:r>
            <a:r>
              <a:rPr lang="pt-BR" sz="2200" dirty="0" smtClean="0">
                <a:solidFill>
                  <a:srgbClr val="000099"/>
                </a:solidFill>
              </a:rPr>
              <a:t>a associação entre fototerapia e câncer  tornou-se não significativa. </a:t>
            </a:r>
          </a:p>
          <a:p>
            <a:pPr marL="228600" indent="-228600">
              <a:lnSpc>
                <a:spcPct val="100000"/>
              </a:lnSpc>
            </a:pPr>
            <a:r>
              <a:rPr lang="pt-BR" sz="2200" dirty="0" smtClean="0"/>
              <a:t>Ambos os estudos encontraram riscos de câncer muito mais elevados em crianças com Síndrome de Down. </a:t>
            </a:r>
          </a:p>
        </p:txBody>
      </p:sp>
      <p:sp>
        <p:nvSpPr>
          <p:cNvPr id="60419" name="AutoShape 3"/>
          <p:cNvSpPr>
            <a:spLocks noChangeArrowheads="1"/>
          </p:cNvSpPr>
          <p:nvPr/>
        </p:nvSpPr>
        <p:spPr bwMode="auto">
          <a:xfrm>
            <a:off x="8027988" y="6237288"/>
            <a:ext cx="217487" cy="422275"/>
          </a:xfrm>
          <a:prstGeom prst="curvedRightArrow">
            <a:avLst>
              <a:gd name="adj1" fmla="val 38832"/>
              <a:gd name="adj2" fmla="val 77664"/>
              <a:gd name="adj3" fmla="val 33333"/>
            </a:avLst>
          </a:prstGeom>
          <a:solidFill>
            <a:schemeClr val="accent1"/>
          </a:solidFill>
          <a:ln w="38100">
            <a:solidFill>
              <a:schemeClr va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3"/>
          <p:cNvSpPr>
            <a:spLocks noGrp="1"/>
          </p:cNvSpPr>
          <p:nvPr>
            <p:ph type="body" idx="4294967295"/>
          </p:nvPr>
        </p:nvSpPr>
        <p:spPr>
          <a:xfrm>
            <a:off x="650875" y="0"/>
            <a:ext cx="8162925" cy="6677025"/>
          </a:xfrm>
          <a:solidFill>
            <a:schemeClr val="bg2"/>
          </a:solidFill>
        </p:spPr>
        <p:txBody>
          <a:bodyPr/>
          <a:lstStyle/>
          <a:p>
            <a:pPr marL="228600" indent="-228600">
              <a:lnSpc>
                <a:spcPct val="100000"/>
              </a:lnSpc>
            </a:pPr>
            <a:r>
              <a:rPr lang="pt-BR" sz="2100" dirty="0" smtClean="0"/>
              <a:t>O Editorial de </a:t>
            </a:r>
            <a:r>
              <a:rPr lang="pt-BR" sz="2100" dirty="0" err="1" smtClean="0"/>
              <a:t>Frazier</a:t>
            </a:r>
            <a:r>
              <a:rPr lang="pt-BR" sz="2100" dirty="0" smtClean="0"/>
              <a:t> et al (</a:t>
            </a:r>
            <a:r>
              <a:rPr lang="pt-BR" sz="2100" dirty="0" err="1" smtClean="0">
                <a:hlinkClick r:id="rId2"/>
              </a:rPr>
              <a:t>Can</a:t>
            </a:r>
            <a:r>
              <a:rPr lang="pt-BR" sz="2100" dirty="0" smtClean="0">
                <a:hlinkClick r:id="rId2"/>
              </a:rPr>
              <a:t> Big Data </a:t>
            </a:r>
            <a:r>
              <a:rPr lang="pt-BR" sz="2100" dirty="0" err="1" smtClean="0">
                <a:hlinkClick r:id="rId2"/>
              </a:rPr>
              <a:t>Shed</a:t>
            </a:r>
            <a:r>
              <a:rPr lang="pt-BR" sz="2100" dirty="0" smtClean="0">
                <a:hlinkClick r:id="rId2"/>
              </a:rPr>
              <a:t> Light </a:t>
            </a:r>
            <a:r>
              <a:rPr lang="pt-BR" sz="2100" dirty="0" err="1" smtClean="0">
                <a:hlinkClick r:id="rId2"/>
              </a:rPr>
              <a:t>on</a:t>
            </a:r>
            <a:r>
              <a:rPr lang="pt-BR" sz="2100" dirty="0" smtClean="0">
                <a:hlinkClick r:id="rId2"/>
              </a:rPr>
              <a:t> the </a:t>
            </a:r>
            <a:r>
              <a:rPr lang="pt-BR" sz="2100" dirty="0" err="1" smtClean="0">
                <a:hlinkClick r:id="rId2"/>
              </a:rPr>
              <a:t>Origins</a:t>
            </a:r>
            <a:r>
              <a:rPr lang="pt-BR" sz="2100" dirty="0" smtClean="0">
                <a:hlinkClick r:id="rId2"/>
              </a:rPr>
              <a:t> of </a:t>
            </a:r>
            <a:r>
              <a:rPr lang="pt-BR" sz="2100" dirty="0" err="1" smtClean="0">
                <a:hlinkClick r:id="rId2"/>
              </a:rPr>
              <a:t>Pediatric</a:t>
            </a:r>
            <a:r>
              <a:rPr lang="pt-BR" sz="2100" dirty="0" smtClean="0">
                <a:hlinkClick r:id="rId2"/>
              </a:rPr>
              <a:t> </a:t>
            </a:r>
            <a:r>
              <a:rPr lang="pt-BR" sz="2100" b="1" dirty="0" err="1" smtClean="0">
                <a:hlinkClick r:id="rId2"/>
              </a:rPr>
              <a:t>Cancer</a:t>
            </a:r>
            <a:r>
              <a:rPr lang="pt-BR" sz="2100" dirty="0" smtClean="0">
                <a:hlinkClick r:id="rId2"/>
              </a:rPr>
              <a:t>?</a:t>
            </a:r>
            <a:r>
              <a:rPr lang="pt-BR" sz="2100" dirty="0" smtClean="0"/>
              <a:t> </a:t>
            </a:r>
            <a:r>
              <a:rPr lang="pt-BR" sz="2100" dirty="0" err="1" smtClean="0"/>
              <a:t>Frazier</a:t>
            </a:r>
            <a:r>
              <a:rPr lang="pt-BR" sz="2100" dirty="0" smtClean="0"/>
              <a:t> AL, </a:t>
            </a:r>
            <a:r>
              <a:rPr lang="pt-BR" sz="2100" dirty="0" err="1" smtClean="0"/>
              <a:t>Krailo</a:t>
            </a:r>
            <a:r>
              <a:rPr lang="pt-BR" sz="2100" dirty="0" smtClean="0"/>
              <a:t> M, </a:t>
            </a:r>
            <a:r>
              <a:rPr lang="pt-BR" sz="2100" dirty="0" err="1" smtClean="0"/>
              <a:t>Poynter</a:t>
            </a:r>
            <a:r>
              <a:rPr lang="pt-BR" sz="2100" dirty="0" smtClean="0"/>
              <a:t> J. </a:t>
            </a:r>
            <a:r>
              <a:rPr lang="pt-BR" sz="2100" dirty="0" err="1" smtClean="0"/>
              <a:t>Pediatrics</a:t>
            </a:r>
            <a:r>
              <a:rPr lang="pt-BR" sz="2100" dirty="0" smtClean="0"/>
              <a:t>. 2016 Jun;137(6)- </a:t>
            </a:r>
            <a:r>
              <a:rPr lang="pt-BR" sz="2100" dirty="0" smtClean="0">
                <a:solidFill>
                  <a:srgbClr val="000099"/>
                </a:solidFill>
              </a:rPr>
              <a:t>Artigo Integral!)</a:t>
            </a:r>
            <a:r>
              <a:rPr lang="pt-BR" sz="2100" dirty="0" smtClean="0"/>
              <a:t> aponta as armadilhas na interpretação dos resultados de “Grande Dados”" ). Ao lidar com tais populações enormes, vieses podem influenciar em torno de codificação de diagnósticos inadequados (alguns tipos de câncer excepcionalmente raros eram suspeitosamente </a:t>
            </a:r>
            <a:r>
              <a:rPr lang="pt-BR" sz="2100" dirty="0" err="1" smtClean="0"/>
              <a:t>freqüentes</a:t>
            </a:r>
            <a:r>
              <a:rPr lang="pt-BR" sz="2100" dirty="0" smtClean="0"/>
              <a:t>) e as conclusões são realmente baseadas em muito poucos casos índice. E se o mecanismo causal central é o dano ao DNA por que não vemos mais câncer de pele e por que causa mais  leucemia  </a:t>
            </a:r>
            <a:r>
              <a:rPr lang="pt-BR" sz="2100" dirty="0" err="1" smtClean="0"/>
              <a:t>mielóide</a:t>
            </a:r>
            <a:r>
              <a:rPr lang="pt-BR" sz="2100" dirty="0" smtClean="0"/>
              <a:t> e não leucemia </a:t>
            </a:r>
            <a:r>
              <a:rPr lang="pt-BR" sz="2100" dirty="0" err="1" smtClean="0"/>
              <a:t>linfocítica</a:t>
            </a:r>
            <a:r>
              <a:rPr lang="pt-BR" sz="2100" dirty="0" smtClean="0"/>
              <a:t>? O aumento do uso da fototerapia não parece ter produzido um aumento da incidência populacional destes cânceres. O risco absoluto de desenvolver </a:t>
            </a:r>
            <a:r>
              <a:rPr lang="pt-BR" sz="2100" dirty="0" err="1" smtClean="0"/>
              <a:t>kernicterus</a:t>
            </a:r>
            <a:r>
              <a:rPr lang="pt-BR" sz="2100" dirty="0" smtClean="0"/>
              <a:t> devido icterícia à </a:t>
            </a:r>
            <a:r>
              <a:rPr lang="pt-BR" sz="2100" dirty="0" err="1" smtClean="0"/>
              <a:t>sub-tratada</a:t>
            </a:r>
            <a:r>
              <a:rPr lang="pt-BR" sz="2100" dirty="0" smtClean="0"/>
              <a:t> também é extremamente pequeno.</a:t>
            </a:r>
          </a:p>
          <a:p>
            <a:pPr marL="228600" indent="-228600">
              <a:lnSpc>
                <a:spcPct val="100000"/>
              </a:lnSpc>
            </a:pPr>
            <a:r>
              <a:rPr lang="pt-BR" sz="2100" dirty="0" smtClean="0"/>
              <a:t>O NICE (</a:t>
            </a:r>
            <a:r>
              <a:rPr lang="pt-BR" sz="2100" i="1" dirty="0" smtClean="0"/>
              <a:t>UK </a:t>
            </a:r>
            <a:r>
              <a:rPr lang="pt-BR" sz="2100" i="1" dirty="0" err="1" smtClean="0"/>
              <a:t>National</a:t>
            </a:r>
            <a:r>
              <a:rPr lang="pt-BR" sz="2100" i="1" dirty="0" smtClean="0"/>
              <a:t> </a:t>
            </a:r>
            <a:r>
              <a:rPr lang="pt-BR" sz="2100" i="1" dirty="0" err="1" smtClean="0"/>
              <a:t>Institute</a:t>
            </a:r>
            <a:r>
              <a:rPr lang="pt-BR" sz="2100" i="1" dirty="0" smtClean="0"/>
              <a:t> for Health and </a:t>
            </a:r>
            <a:r>
              <a:rPr lang="pt-BR" sz="2100" i="1" dirty="0" err="1" smtClean="0"/>
              <a:t>Care</a:t>
            </a:r>
            <a:r>
              <a:rPr lang="pt-BR" sz="2100" i="1" dirty="0" smtClean="0"/>
              <a:t> </a:t>
            </a:r>
            <a:r>
              <a:rPr lang="pt-BR" sz="2100" i="1" dirty="0" err="1" smtClean="0"/>
              <a:t>Excellence</a:t>
            </a:r>
            <a:r>
              <a:rPr lang="pt-BR" sz="2100" dirty="0" smtClean="0"/>
              <a:t>)  recomenda com razão que os pais devem sempre ser aconselhados sobre os prós e contras da fototerapia: quantos de nós gostaria de mencionar um risco de câncer teórico?</a:t>
            </a:r>
          </a:p>
          <a:p>
            <a:pPr marL="228600" indent="-228600">
              <a:lnSpc>
                <a:spcPct val="100000"/>
              </a:lnSpc>
            </a:pPr>
            <a:endParaRPr lang="pt-BR" sz="2100" dirty="0" smtClean="0"/>
          </a:p>
          <a:p>
            <a:pPr marL="228600" indent="-228600" algn="ctr">
              <a:lnSpc>
                <a:spcPct val="100000"/>
              </a:lnSpc>
              <a:buFont typeface="Wingdings" pitchFamily="2" charset="2"/>
              <a:buNone/>
            </a:pPr>
            <a:r>
              <a:rPr lang="pt-BR" sz="1600" b="1" dirty="0" smtClean="0">
                <a:solidFill>
                  <a:srgbClr val="000099"/>
                </a:solidFill>
              </a:rPr>
              <a:t>No final, reconhecendo que a informação é imperfeita, pediatras e </a:t>
            </a:r>
            <a:r>
              <a:rPr lang="pt-BR" sz="1600" b="1" dirty="0" err="1" smtClean="0">
                <a:solidFill>
                  <a:srgbClr val="000099"/>
                </a:solidFill>
              </a:rPr>
              <a:t>neonatologistas</a:t>
            </a:r>
            <a:r>
              <a:rPr lang="pt-BR" sz="1600" b="1" dirty="0" smtClean="0">
                <a:solidFill>
                  <a:srgbClr val="000099"/>
                </a:solidFill>
              </a:rPr>
              <a:t> gerais devem fazer uma escolha. Estes dados sugerem que a fototerapia pode não ser inofensiva, e que os riscos, bem como os benefícios devem ser pesados ​​antes de ligar a fototerapia, segundo </a:t>
            </a:r>
            <a:r>
              <a:rPr lang="pt-BR" sz="1600" b="1" dirty="0" err="1" smtClean="0">
                <a:solidFill>
                  <a:srgbClr val="000099"/>
                </a:solidFill>
              </a:rPr>
              <a:t>Frazier</a:t>
            </a:r>
            <a:r>
              <a:rPr lang="pt-BR" sz="1600" b="1" dirty="0" smtClean="0">
                <a:solidFill>
                  <a:srgbClr val="000099"/>
                </a:solidFill>
              </a:rPr>
              <a:t> et al.</a:t>
            </a:r>
          </a:p>
          <a:p>
            <a:pPr marL="228600" indent="-228600" algn="ctr">
              <a:lnSpc>
                <a:spcPct val="100000"/>
              </a:lnSpc>
            </a:pPr>
            <a:endParaRPr lang="pt-BR" sz="1600" b="1" dirty="0" smtClean="0">
              <a:solidFill>
                <a:srgbClr val="000099"/>
              </a:solidFill>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3"/>
          <p:cNvSpPr>
            <a:spLocks noGrp="1"/>
          </p:cNvSpPr>
          <p:nvPr>
            <p:ph type="body" idx="1"/>
          </p:nvPr>
        </p:nvSpPr>
        <p:spPr>
          <a:xfrm>
            <a:off x="827088" y="2997200"/>
            <a:ext cx="7772400" cy="4051300"/>
          </a:xfrm>
        </p:spPr>
        <p:txBody>
          <a:bodyPr/>
          <a:lstStyle/>
          <a:p>
            <a:pPr algn="ctr"/>
            <a:r>
              <a:rPr lang="pt-BR" altLang="ko-KR" smtClean="0">
                <a:latin typeface="Times New Roman" pitchFamily="18" charset="0"/>
                <a:ea typeface="굴림" charset="-127"/>
              </a:rPr>
              <a:t>Os neonatos imaturos e muito pequenos possuem pele gelatinosa e fina, onde a luz vai penetrando facilmente e alcançando mais profundamento o subcutâneo, podendo causar  lesão oxidativa nas membranas celulares e DNA do prematuro, com aumento da mortalidade nos RN entre 5001-750g (risco relativo de 1,19 com IC a 95% de 1,01-1,39), com probabilidade de 99% de mortalidade! </a:t>
            </a:r>
            <a:r>
              <a:rPr lang="pt-BR" altLang="ko-KR" smtClean="0">
                <a:solidFill>
                  <a:srgbClr val="FF0000"/>
                </a:solidFill>
                <a:latin typeface="Times New Roman" pitchFamily="18" charset="0"/>
                <a:ea typeface="굴림" charset="-127"/>
              </a:rPr>
              <a:t>A hemoglobina possui um espectro de absorção que coincide com o da bilirrubina e assim, compete pela luz com a bilirrubina (RN com hematócritos mais baixos, mais luz estará disponível para a penetração).</a:t>
            </a:r>
            <a:r>
              <a:rPr lang="pt-BR" altLang="ko-KR" smtClean="0">
                <a:latin typeface="Times New Roman" pitchFamily="18" charset="0"/>
                <a:ea typeface="굴림" charset="-127"/>
              </a:rPr>
              <a:t> </a:t>
            </a:r>
            <a:r>
              <a:rPr lang="pt-BR" altLang="ko-KR" b="1" smtClean="0">
                <a:solidFill>
                  <a:schemeClr val="hlink"/>
                </a:solidFill>
                <a:latin typeface="Times New Roman" pitchFamily="18" charset="0"/>
                <a:ea typeface="굴림" charset="-127"/>
              </a:rPr>
              <a:t>Nestes RN pré-termos extremos cuidado com o uso de fototerapia de alta irradiância (inicie com níveis mais baixos de irradiância e conheçam o hematócrito!).</a:t>
            </a:r>
            <a:r>
              <a:rPr lang="pt-BR" altLang="ko-KR" smtClean="0">
                <a:latin typeface="Times New Roman" pitchFamily="18" charset="0"/>
                <a:ea typeface="굴림" charset="-127"/>
              </a:rPr>
              <a:t> </a:t>
            </a:r>
          </a:p>
          <a:p>
            <a:pPr algn="ctr">
              <a:buFont typeface="Wingdings" pitchFamily="2" charset="2"/>
              <a:buNone/>
            </a:pPr>
            <a:r>
              <a:rPr lang="pt-BR" altLang="ko-KR" b="1" smtClean="0">
                <a:solidFill>
                  <a:srgbClr val="FF00FF"/>
                </a:solidFill>
                <a:latin typeface="Times New Roman" pitchFamily="18" charset="0"/>
                <a:ea typeface="굴림" charset="-127"/>
              </a:rPr>
              <a:t>Pense na fototerapia como uma droga que deve ser administrada na dose adequada</a:t>
            </a:r>
            <a:r>
              <a:rPr lang="pt-BR" altLang="ko-KR" smtClean="0">
                <a:solidFill>
                  <a:srgbClr val="FF00FF"/>
                </a:solidFill>
                <a:latin typeface="Times New Roman" pitchFamily="18" charset="0"/>
                <a:ea typeface="굴림" charset="-127"/>
              </a:rPr>
              <a:t>. </a:t>
            </a:r>
            <a:endParaRPr lang="pt-BR" smtClean="0">
              <a:solidFill>
                <a:srgbClr val="FF00FF"/>
              </a:solidFill>
              <a:latin typeface="Times New Roman" pitchFamily="18" charset="0"/>
            </a:endParaRPr>
          </a:p>
        </p:txBody>
      </p:sp>
      <p:sp>
        <p:nvSpPr>
          <p:cNvPr id="62468" name="Rectangle 4"/>
          <p:cNvSpPr>
            <a:spLocks noChangeArrowheads="1"/>
          </p:cNvSpPr>
          <p:nvPr/>
        </p:nvSpPr>
        <p:spPr bwMode="auto">
          <a:xfrm>
            <a:off x="755650" y="260350"/>
            <a:ext cx="7632700" cy="1279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sz="1800" b="1">
                <a:solidFill>
                  <a:schemeClr val="hlink"/>
                </a:solidFill>
              </a:rPr>
              <a:t>Fototerapia e o risco de lesão foto-oxidativa em recém-nascidos de extremo baixo</a:t>
            </a:r>
            <a:r>
              <a:rPr lang="pt-BR" b="1">
                <a:solidFill>
                  <a:schemeClr val="hlink"/>
                </a:solidFill>
              </a:rPr>
              <a:t> peso</a:t>
            </a:r>
          </a:p>
          <a:p>
            <a:r>
              <a:rPr lang="pt-BR" u="sng">
                <a:solidFill>
                  <a:schemeClr val="hlink"/>
                </a:solidFill>
                <a:hlinkClick r:id="rId2" tooltip="Fototerapia_lesao_oxidativa_PT"/>
              </a:rPr>
              <a:t>  </a:t>
            </a:r>
            <a:endParaRPr lang="pt-BR" u="sng">
              <a:solidFill>
                <a:schemeClr val="hlink"/>
              </a:solidFill>
            </a:endParaRPr>
          </a:p>
          <a:p>
            <a:pPr algn="ctr"/>
            <a:r>
              <a:rPr lang="pt-BR">
                <a:solidFill>
                  <a:srgbClr val="424242"/>
                </a:solidFill>
              </a:rPr>
              <a:t>Apresentação: Fernanda Arantes Alves (R3 UTI Pediátrica do HMIB/SES/DF).</a:t>
            </a:r>
            <a:br>
              <a:rPr lang="pt-BR">
                <a:solidFill>
                  <a:srgbClr val="424242"/>
                </a:solidFill>
              </a:rPr>
            </a:br>
            <a:r>
              <a:rPr lang="pt-BR">
                <a:solidFill>
                  <a:srgbClr val="424242"/>
                </a:solidFill>
              </a:rPr>
              <a:t>Coordenação: Marta David Rocha de Moura</a:t>
            </a:r>
          </a:p>
        </p:txBody>
      </p:sp>
      <p:sp>
        <p:nvSpPr>
          <p:cNvPr id="62470" name="Rectangle 6"/>
          <p:cNvSpPr>
            <a:spLocks noChangeArrowheads="1"/>
          </p:cNvSpPr>
          <p:nvPr/>
        </p:nvSpPr>
        <p:spPr bwMode="auto">
          <a:xfrm>
            <a:off x="539750" y="1700213"/>
            <a:ext cx="8213725" cy="8509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dirty="0" err="1">
                <a:hlinkClick r:id="rId3"/>
              </a:rPr>
              <a:t>Phototherapy</a:t>
            </a:r>
            <a:r>
              <a:rPr lang="pt-BR" dirty="0">
                <a:hlinkClick r:id="rId3"/>
              </a:rPr>
              <a:t> and the </a:t>
            </a:r>
            <a:r>
              <a:rPr lang="pt-BR" dirty="0" err="1">
                <a:hlinkClick r:id="rId3"/>
              </a:rPr>
              <a:t>Risk</a:t>
            </a:r>
            <a:r>
              <a:rPr lang="pt-BR" dirty="0">
                <a:hlinkClick r:id="rId3"/>
              </a:rPr>
              <a:t> of </a:t>
            </a:r>
            <a:r>
              <a:rPr lang="pt-BR" dirty="0" err="1">
                <a:hlinkClick r:id="rId3"/>
              </a:rPr>
              <a:t>Photo-Oxidative</a:t>
            </a:r>
            <a:r>
              <a:rPr lang="pt-BR" dirty="0">
                <a:hlinkClick r:id="rId3"/>
              </a:rPr>
              <a:t> </a:t>
            </a:r>
            <a:r>
              <a:rPr lang="pt-BR" dirty="0" err="1">
                <a:hlinkClick r:id="rId3"/>
              </a:rPr>
              <a:t>Injury</a:t>
            </a:r>
            <a:r>
              <a:rPr lang="pt-BR" dirty="0">
                <a:hlinkClick r:id="rId3"/>
              </a:rPr>
              <a:t> in </a:t>
            </a:r>
            <a:r>
              <a:rPr lang="pt-BR" dirty="0" err="1">
                <a:hlinkClick r:id="rId3"/>
              </a:rPr>
              <a:t>Extremely</a:t>
            </a:r>
            <a:r>
              <a:rPr lang="pt-BR" dirty="0">
                <a:hlinkClick r:id="rId3"/>
              </a:rPr>
              <a:t> </a:t>
            </a:r>
            <a:r>
              <a:rPr lang="pt-BR" dirty="0" err="1">
                <a:hlinkClick r:id="rId3"/>
              </a:rPr>
              <a:t>Low</a:t>
            </a:r>
            <a:r>
              <a:rPr lang="pt-BR" dirty="0">
                <a:hlinkClick r:id="rId3"/>
              </a:rPr>
              <a:t> </a:t>
            </a:r>
            <a:r>
              <a:rPr lang="pt-BR" dirty="0" err="1">
                <a:hlinkClick r:id="rId3"/>
              </a:rPr>
              <a:t>Birth</a:t>
            </a:r>
            <a:r>
              <a:rPr lang="pt-BR" dirty="0">
                <a:hlinkClick r:id="rId3"/>
              </a:rPr>
              <a:t> </a:t>
            </a:r>
            <a:r>
              <a:rPr lang="pt-BR" dirty="0" err="1">
                <a:hlinkClick r:id="rId3"/>
              </a:rPr>
              <a:t>Weight</a:t>
            </a:r>
            <a:r>
              <a:rPr lang="pt-BR" dirty="0">
                <a:hlinkClick r:id="rId3"/>
              </a:rPr>
              <a:t> </a:t>
            </a:r>
            <a:r>
              <a:rPr lang="pt-BR" dirty="0" err="1">
                <a:hlinkClick r:id="rId3"/>
              </a:rPr>
              <a:t>Infants</a:t>
            </a:r>
            <a:r>
              <a:rPr lang="pt-BR" dirty="0">
                <a:hlinkClick r:id="rId3"/>
              </a:rPr>
              <a:t>.</a:t>
            </a:r>
            <a:endParaRPr lang="pt-BR" dirty="0"/>
          </a:p>
          <a:p>
            <a:pPr algn="ctr"/>
            <a:r>
              <a:rPr lang="pt-BR" dirty="0"/>
              <a:t>Stevenson DK, Wong RJ, Arnold CC, </a:t>
            </a:r>
            <a:r>
              <a:rPr lang="pt-BR" dirty="0" err="1"/>
              <a:t>Pedroza</a:t>
            </a:r>
            <a:r>
              <a:rPr lang="pt-BR" dirty="0"/>
              <a:t> C, Tyson </a:t>
            </a:r>
            <a:r>
              <a:rPr lang="pt-BR" dirty="0" err="1"/>
              <a:t>JE.Clin</a:t>
            </a:r>
            <a:r>
              <a:rPr lang="pt-BR" dirty="0"/>
              <a:t> Perinatol. 2016 Jun;43(2):291-5. </a:t>
            </a:r>
            <a:r>
              <a:rPr lang="pt-BR" dirty="0" err="1"/>
              <a:t>doi</a:t>
            </a:r>
            <a:r>
              <a:rPr lang="pt-BR" dirty="0"/>
              <a:t>: 10.1016/j.clp.2016.01.005. </a:t>
            </a:r>
            <a:r>
              <a:rPr lang="pt-BR" dirty="0" err="1"/>
              <a:t>Epub</a:t>
            </a:r>
            <a:r>
              <a:rPr lang="pt-BR" dirty="0"/>
              <a:t> 2016 </a:t>
            </a:r>
            <a:r>
              <a:rPr lang="pt-BR" dirty="0" err="1"/>
              <a:t>Feb</a:t>
            </a:r>
            <a:r>
              <a:rPr lang="pt-BR" dirty="0"/>
              <a:t> 17. Review.</a:t>
            </a:r>
          </a:p>
          <a:p>
            <a:pPr algn="ctr"/>
            <a:r>
              <a:rPr lang="pt-BR" dirty="0"/>
              <a:t>PMID: 27235208.</a:t>
            </a:r>
            <a:r>
              <a:rPr lang="pt-BR" u="sng" dirty="0">
                <a:hlinkClick r:id="rId4"/>
              </a:rPr>
              <a:t>Similar </a:t>
            </a:r>
            <a:r>
              <a:rPr lang="pt-BR" u="sng" dirty="0" err="1">
                <a:hlinkClick r:id="rId4"/>
              </a:rPr>
              <a:t>articles</a:t>
            </a:r>
            <a:endParaRPr lang="pt-BR" u="sng" dirty="0"/>
          </a:p>
        </p:txBody>
      </p:sp>
      <p:sp>
        <p:nvSpPr>
          <p:cNvPr id="62471" name="AutoShape 7"/>
          <p:cNvSpPr>
            <a:spLocks noChangeArrowheads="1"/>
          </p:cNvSpPr>
          <p:nvPr/>
        </p:nvSpPr>
        <p:spPr bwMode="auto">
          <a:xfrm>
            <a:off x="8604250" y="5734050"/>
            <a:ext cx="217488" cy="422275"/>
          </a:xfrm>
          <a:prstGeom prst="curvedRightArrow">
            <a:avLst>
              <a:gd name="adj1" fmla="val 38832"/>
              <a:gd name="adj2" fmla="val 77664"/>
              <a:gd name="adj3" fmla="val 33333"/>
            </a:avLst>
          </a:prstGeom>
          <a:solidFill>
            <a:schemeClr val="accent1"/>
          </a:solidFill>
          <a:ln w="38100">
            <a:solidFill>
              <a:schemeClr va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3"/>
          <p:cNvSpPr>
            <a:spLocks noGrp="1"/>
          </p:cNvSpPr>
          <p:nvPr>
            <p:ph type="body" idx="4294967295"/>
          </p:nvPr>
        </p:nvSpPr>
        <p:spPr>
          <a:xfrm>
            <a:off x="1138238" y="2528888"/>
            <a:ext cx="7313612" cy="4056062"/>
          </a:xfrm>
          <a:solidFill>
            <a:srgbClr val="FF66CC"/>
          </a:solidFill>
          <a:ln w="38100">
            <a:solidFill>
              <a:srgbClr val="FFFF00"/>
            </a:solidFill>
            <a:miter lim="800000"/>
            <a:headEnd/>
            <a:tailEnd/>
          </a:ln>
        </p:spPr>
        <p:txBody>
          <a:bodyPr/>
          <a:lstStyle/>
          <a:p>
            <a:pPr marL="463550" indent="-463550">
              <a:buFont typeface="Wingdings" pitchFamily="2" charset="2"/>
              <a:buNone/>
            </a:pPr>
            <a:r>
              <a:rPr lang="pt-BR" sz="1800" smtClean="0">
                <a:solidFill>
                  <a:srgbClr val="0033CC"/>
                </a:solidFill>
              </a:rPr>
              <a:t>                             </a:t>
            </a:r>
            <a:r>
              <a:rPr lang="pt-BR" sz="1800" b="1" smtClean="0">
                <a:solidFill>
                  <a:srgbClr val="0033CC"/>
                </a:solidFill>
              </a:rPr>
              <a:t>PONTOS CHAVES</a:t>
            </a:r>
          </a:p>
          <a:p>
            <a:pPr marL="463550" indent="-463550"/>
            <a:r>
              <a:rPr lang="pt-BR" sz="1800" smtClean="0"/>
              <a:t>A segurança e eficácia da fototerapia não tem sido especificamente testado como uma droga em recém-nascido de extremo baixo peso</a:t>
            </a:r>
          </a:p>
          <a:p>
            <a:pPr marL="463550" indent="-463550"/>
            <a:r>
              <a:rPr lang="pt-BR" sz="1800" smtClean="0"/>
              <a:t>A vulnerabilidade de uma criança a lesão oxidativa induzida pela luz deve ser considerado.</a:t>
            </a:r>
          </a:p>
          <a:p>
            <a:pPr marL="463550" indent="-463550"/>
            <a:r>
              <a:rPr lang="pt-BR" sz="1800" smtClean="0"/>
              <a:t>O hematócrito de uma criança  pode afetar a eficácia da fototerapia, especialmente nos recém-nascidos de extremo baixo peso; um menor hematócrito  pode permitir uma maior penetração da luz.</a:t>
            </a:r>
          </a:p>
        </p:txBody>
      </p:sp>
      <p:pic>
        <p:nvPicPr>
          <p:cNvPr id="63491"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476250"/>
            <a:ext cx="7759700" cy="194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492" name="AutoShape 4"/>
          <p:cNvSpPr>
            <a:spLocks noChangeArrowheads="1"/>
          </p:cNvSpPr>
          <p:nvPr/>
        </p:nvSpPr>
        <p:spPr bwMode="auto">
          <a:xfrm>
            <a:off x="8604250" y="5805488"/>
            <a:ext cx="217488" cy="422275"/>
          </a:xfrm>
          <a:prstGeom prst="curvedRightArrow">
            <a:avLst>
              <a:gd name="adj1" fmla="val 38832"/>
              <a:gd name="adj2" fmla="val 77664"/>
              <a:gd name="adj3" fmla="val 33333"/>
            </a:avLst>
          </a:prstGeom>
          <a:solidFill>
            <a:schemeClr val="accent1"/>
          </a:solidFill>
          <a:ln w="38100">
            <a:solidFill>
              <a:schemeClr va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9550" y="120650"/>
            <a:ext cx="8224838" cy="6237288"/>
          </a:xfrm>
          <a:prstGeom prst="rect">
            <a:avLst/>
          </a:prstGeom>
          <a:noFill/>
          <a:ln w="76200">
            <a:solidFill>
              <a:srgbClr val="0033CC"/>
            </a:solidFill>
            <a:miter lim="800000"/>
            <a:headEnd/>
            <a:tailEnd/>
          </a:ln>
          <a:extLst>
            <a:ext uri="{909E8E84-426E-40DD-AFC4-6F175D3DCCD1}">
              <a14:hiddenFill xmlns:a14="http://schemas.microsoft.com/office/drawing/2010/main">
                <a:solidFill>
                  <a:srgbClr val="FFFFFF"/>
                </a:solidFill>
              </a14:hiddenFill>
            </a:ext>
          </a:extLst>
        </p:spPr>
      </p:pic>
      <p:sp>
        <p:nvSpPr>
          <p:cNvPr id="64515" name="AutoShape 3"/>
          <p:cNvSpPr>
            <a:spLocks noChangeArrowheads="1"/>
          </p:cNvSpPr>
          <p:nvPr/>
        </p:nvSpPr>
        <p:spPr bwMode="auto">
          <a:xfrm>
            <a:off x="8604250" y="5876925"/>
            <a:ext cx="217488" cy="422275"/>
          </a:xfrm>
          <a:prstGeom prst="curvedRightArrow">
            <a:avLst>
              <a:gd name="adj1" fmla="val 38832"/>
              <a:gd name="adj2" fmla="val 77664"/>
              <a:gd name="adj3" fmla="val 33333"/>
            </a:avLst>
          </a:prstGeom>
          <a:solidFill>
            <a:schemeClr val="accent1"/>
          </a:solidFill>
          <a:ln w="38100">
            <a:solidFill>
              <a:schemeClr va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4"/>
          <p:cNvSpPr>
            <a:spLocks noChangeArrowheads="1"/>
          </p:cNvSpPr>
          <p:nvPr/>
        </p:nvSpPr>
        <p:spPr bwMode="auto">
          <a:xfrm>
            <a:off x="0" y="252413"/>
            <a:ext cx="8818563" cy="565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pt-BR" sz="1800" b="1">
                <a:solidFill>
                  <a:srgbClr val="0033CC"/>
                </a:solidFill>
                <a:latin typeface="Arial" pitchFamily="34" charset="0"/>
              </a:rPr>
              <a:t>Melhores práticas</a:t>
            </a:r>
          </a:p>
          <a:p>
            <a:r>
              <a:rPr lang="pt-BR" sz="1600" b="1">
                <a:solidFill>
                  <a:srgbClr val="0033CC"/>
                </a:solidFill>
                <a:latin typeface="Arial" pitchFamily="34" charset="0"/>
              </a:rPr>
              <a:t>O que é prática corrente?</a:t>
            </a:r>
          </a:p>
          <a:p>
            <a:r>
              <a:rPr lang="pt-BR" sz="1500">
                <a:latin typeface="Arial" pitchFamily="34" charset="0"/>
              </a:rPr>
              <a:t>-Neonatologistas devem considerar o uso fototerapia LED azul luz na faixa de comprimento de onda de 450-475 nm com irradiação mínima de pelo menos 8 a 10 mW / cm2 / nm como sendo a  mais eficaz para reduzir a bilirrubina total de soro / plasma (BT), minimizando os riscos de fototerapia e</a:t>
            </a:r>
          </a:p>
          <a:p>
            <a:r>
              <a:rPr lang="pt-BR" sz="1500">
                <a:latin typeface="Arial" pitchFamily="34" charset="0"/>
              </a:rPr>
              <a:t>rastrear a resposta nos níveis de BT em série.</a:t>
            </a:r>
          </a:p>
          <a:p>
            <a:r>
              <a:rPr lang="pt-BR" sz="1500">
                <a:latin typeface="Arial" pitchFamily="34" charset="0"/>
              </a:rPr>
              <a:t>-Para as crianças com hiperbilirrubinemia excessiva, fototerapia intensiva é aplicada a uma</a:t>
            </a:r>
          </a:p>
          <a:p>
            <a:r>
              <a:rPr lang="pt-BR" sz="1500">
                <a:latin typeface="Arial" pitchFamily="34" charset="0"/>
              </a:rPr>
              <a:t>irradiância de cerca de 30 mW / cm2 / nm, enquanto considerando o uso da exsanguineotransfusão.</a:t>
            </a:r>
          </a:p>
          <a:p>
            <a:r>
              <a:rPr lang="pt-BR" sz="1500">
                <a:latin typeface="Arial" pitchFamily="34" charset="0"/>
              </a:rPr>
              <a:t>-A eficácia da fototerapia na redução da BT depende da duração da exposição, comprimento de onda da luz usada e irradiância emitida. </a:t>
            </a:r>
          </a:p>
          <a:p>
            <a:r>
              <a:rPr lang="pt-BR" sz="1600" b="1">
                <a:solidFill>
                  <a:srgbClr val="0033CC"/>
                </a:solidFill>
                <a:latin typeface="Arial" pitchFamily="34" charset="0"/>
              </a:rPr>
              <a:t>Que mudanças  muda na prática corrente são susceptíveis de melhorar o resultado?</a:t>
            </a:r>
          </a:p>
          <a:p>
            <a:r>
              <a:rPr lang="pt-BR" sz="1500">
                <a:latin typeface="Arial" pitchFamily="34" charset="0"/>
              </a:rPr>
              <a:t>-Os ensaios clínicos são necessários para determinar a "dosagem" ótima de fototerapia para bebês</a:t>
            </a:r>
          </a:p>
          <a:p>
            <a:r>
              <a:rPr lang="pt-BR" sz="1500">
                <a:latin typeface="Arial" pitchFamily="34" charset="0"/>
              </a:rPr>
              <a:t>de acordo com a sua idade gestacional, peso ao nascer, BT, fatores de risco clínicos, e hematócrito para minimizar a potencial lesão celular induzida pela luz potencial e o risco de neurotoxicidade induzida por bilirrubina.</a:t>
            </a:r>
          </a:p>
          <a:p>
            <a:r>
              <a:rPr lang="pt-BR" sz="1500">
                <a:latin typeface="Arial" pitchFamily="34" charset="0"/>
              </a:rPr>
              <a:t>-O uso de  fototerapia “ cíclica”" deve ser avaliada em um grande ensaio como uma opção para uso em tratamento de recém-nascidos de extremo baixo peso.</a:t>
            </a:r>
          </a:p>
          <a:p>
            <a:r>
              <a:rPr lang="pt-BR" sz="1500">
                <a:latin typeface="Arial" pitchFamily="34" charset="0"/>
              </a:rPr>
              <a:t>-A utilização de compostos para inibir a produção de bilirrubina (por exemplo, protoporfirina de zinco entérica) devem ser avaliados em um grande ensaio como uma opção para o uso em crianças de extremo baixo peso.</a:t>
            </a:r>
          </a:p>
          <a:p>
            <a:r>
              <a:rPr lang="pt-BR" sz="1500">
                <a:latin typeface="Arial" pitchFamily="34" charset="0"/>
              </a:rPr>
              <a:t>                                                                    </a:t>
            </a:r>
            <a:r>
              <a:rPr lang="pt-BR" sz="1500" b="1">
                <a:latin typeface="Arial" pitchFamily="34" charset="0"/>
              </a:rPr>
              <a:t>EM RESUMO</a:t>
            </a:r>
          </a:p>
          <a:p>
            <a:pPr algn="ctr"/>
            <a:r>
              <a:rPr lang="pt-BR" sz="1500" b="1">
                <a:solidFill>
                  <a:srgbClr val="0033CC"/>
                </a:solidFill>
                <a:latin typeface="Arial" pitchFamily="34" charset="0"/>
              </a:rPr>
              <a:t>A reavaliação dos parâmetros usados ​​para o uso de  fototerapia para recém-nascidos de extremo baixo peso reduzirá os possíveis riscos de lesão foto-oxidativa nestas crianças pequenas translúcidas.</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6581" name="Group 21"/>
          <p:cNvGraphicFramePr>
            <a:graphicFrameLocks noGrp="1"/>
          </p:cNvGraphicFramePr>
          <p:nvPr/>
        </p:nvGraphicFramePr>
        <p:xfrm>
          <a:off x="1830388" y="260350"/>
          <a:ext cx="7205662" cy="1078992"/>
        </p:xfrm>
        <a:graphic>
          <a:graphicData uri="http://schemas.openxmlformats.org/drawingml/2006/table">
            <a:tbl>
              <a:tblPr/>
              <a:tblGrid>
                <a:gridCol w="2438400"/>
                <a:gridCol w="2436812"/>
                <a:gridCol w="2330450"/>
              </a:tblGrid>
              <a:tr h="1038225">
                <a:tc>
                  <a:txBody>
                    <a:bodyPr/>
                    <a:lstStyle/>
                    <a:p>
                      <a:pPr marL="0" marR="0" lvl="0" indent="0" algn="l" defTabSz="457200" rtl="0" eaLnBrk="1" fontAlgn="base" latinLnBrk="0" hangingPunct="1">
                        <a:lnSpc>
                          <a:spcPct val="90000"/>
                        </a:lnSpc>
                        <a:spcBef>
                          <a:spcPct val="0"/>
                        </a:spcBef>
                        <a:spcAft>
                          <a:spcPct val="0"/>
                        </a:spcAft>
                        <a:buClr>
                          <a:schemeClr val="accent1"/>
                        </a:buClr>
                        <a:buSzTx/>
                        <a:buFont typeface="Wingdings" pitchFamily="2" charset="2"/>
                        <a:buNone/>
                        <a:tabLst/>
                      </a:pPr>
                      <a:r>
                        <a:rPr kumimoji="0" lang="en-US" sz="1200" b="0" i="0" u="none" strike="noStrike" cap="none" normalizeH="0" baseline="0" smtClean="0">
                          <a:ln>
                            <a:noFill/>
                          </a:ln>
                          <a:solidFill>
                            <a:srgbClr val="000066"/>
                          </a:solidFill>
                          <a:effectLst/>
                          <a:latin typeface="Geneva"/>
                          <a:cs typeface="Times New Roman" pitchFamily="18" charset="0"/>
                          <a:hlinkClick r:id="rId2"/>
                        </a:rPr>
                        <a:t>Uma abordagem para o manejo da hiperbilirrubinemia no prematuro menor que 35 semanas</a:t>
                      </a:r>
                      <a:endParaRPr kumimoji="0" lang="en-US" sz="1200" b="0" i="0" u="none" strike="noStrike" cap="none" normalizeH="0" baseline="0" smtClean="0">
                        <a:ln>
                          <a:noFill/>
                        </a:ln>
                        <a:solidFill>
                          <a:schemeClr val="tx1"/>
                        </a:solidFill>
                        <a:effectLst/>
                        <a:latin typeface="Trebuchet MS" pitchFamily="34" charset="0"/>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457200" rtl="0" eaLnBrk="1" fontAlgn="base" latinLnBrk="0" hangingPunct="1">
                        <a:lnSpc>
                          <a:spcPct val="90000"/>
                        </a:lnSpc>
                        <a:spcBef>
                          <a:spcPct val="0"/>
                        </a:spcBef>
                        <a:spcAft>
                          <a:spcPct val="0"/>
                        </a:spcAft>
                        <a:buClr>
                          <a:schemeClr val="accent1"/>
                        </a:buClr>
                        <a:buSzTx/>
                        <a:buFont typeface="Wingdings" pitchFamily="2" charset="2"/>
                        <a:buNone/>
                        <a:tabLst/>
                      </a:pPr>
                      <a:r>
                        <a:rPr kumimoji="0" lang="en-US" sz="1200" b="0" i="0" u="none" strike="noStrike" cap="none" normalizeH="0" baseline="0" smtClean="0">
                          <a:ln>
                            <a:noFill/>
                          </a:ln>
                          <a:solidFill>
                            <a:srgbClr val="000066"/>
                          </a:solidFill>
                          <a:effectLst/>
                          <a:latin typeface="Geneva"/>
                          <a:cs typeface="Times New Roman" pitchFamily="18" charset="0"/>
                          <a:hlinkClick r:id="rId2"/>
                        </a:rPr>
                        <a:t>Maisels MJ, Watcho JF, Buthani VK and Stevenson DK . Apresenta</a:t>
                      </a:r>
                      <a:r>
                        <a:rPr kumimoji="0" lang="en-US" sz="1200" b="0" i="0" u="none" strike="noStrike" cap="none" normalizeH="0" baseline="0" smtClean="0">
                          <a:ln>
                            <a:noFill/>
                          </a:ln>
                          <a:solidFill>
                            <a:srgbClr val="000066"/>
                          </a:solidFill>
                          <a:effectLst/>
                          <a:latin typeface="Trebuchet MS" pitchFamily="34" charset="0"/>
                          <a:cs typeface="Times New Roman" pitchFamily="18" charset="0"/>
                          <a:hlinkClick r:id="rId2"/>
                        </a:rPr>
                        <a:t>ç</a:t>
                      </a:r>
                      <a:r>
                        <a:rPr kumimoji="0" lang="en-US" sz="1200" b="0" i="0" u="none" strike="noStrike" cap="none" normalizeH="0" baseline="0" smtClean="0">
                          <a:ln>
                            <a:noFill/>
                          </a:ln>
                          <a:solidFill>
                            <a:srgbClr val="000066"/>
                          </a:solidFill>
                          <a:effectLst/>
                          <a:latin typeface="Geneva"/>
                          <a:cs typeface="Times New Roman" pitchFamily="18" charset="0"/>
                          <a:hlinkClick r:id="rId2"/>
                        </a:rPr>
                        <a:t>ão: Amanda A. Rocha, Aline N. Batista, Larissa R. S. de Oliveira, Jeanne B. da Silveira , Paulo R. Margotto</a:t>
                      </a:r>
                      <a:endParaRPr kumimoji="0" lang="en-US" sz="1200" b="0" i="0" u="none" strike="noStrike" cap="none" normalizeH="0" baseline="0" smtClean="0">
                        <a:ln>
                          <a:noFill/>
                        </a:ln>
                        <a:solidFill>
                          <a:schemeClr val="tx1"/>
                        </a:solidFill>
                        <a:effectLst/>
                        <a:latin typeface="Trebuchet MS" pitchFamily="34" charset="0"/>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90000"/>
                        </a:lnSpc>
                        <a:spcBef>
                          <a:spcPct val="0"/>
                        </a:spcBef>
                        <a:spcAft>
                          <a:spcPct val="0"/>
                        </a:spcAft>
                        <a:buClr>
                          <a:schemeClr val="accent1"/>
                        </a:buClr>
                        <a:buSzTx/>
                        <a:buFont typeface="Wingdings" pitchFamily="2" charset="2"/>
                        <a:buNone/>
                        <a:tabLst/>
                      </a:pPr>
                      <a:r>
                        <a:rPr kumimoji="0" lang="en-US" sz="9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en-US" sz="2100" b="0" i="0" u="none" strike="noStrike" cap="none" normalizeH="0" baseline="0" smtClean="0">
                          <a:ln>
                            <a:noFill/>
                          </a:ln>
                          <a:solidFill>
                            <a:srgbClr val="000066"/>
                          </a:solidFill>
                          <a:effectLst/>
                          <a:latin typeface="Trebuchet MS" pitchFamily="34" charset="0"/>
                          <a:cs typeface="Times New Roman" pitchFamily="18" charset="0"/>
                        </a:rPr>
                        <a:t> </a:t>
                      </a:r>
                      <a:r>
                        <a:rPr kumimoji="0" lang="en-US" sz="900" b="0" i="0" u="none" strike="noStrike" cap="none" normalizeH="0" baseline="0" smtClean="0">
                          <a:ln>
                            <a:noFill/>
                          </a:ln>
                          <a:solidFill>
                            <a:srgbClr val="000066"/>
                          </a:solidFill>
                          <a:effectLst/>
                          <a:latin typeface="Trebuchet MS" pitchFamily="34" charset="0"/>
                          <a:cs typeface="Times New Roman" pitchFamily="18" charset="0"/>
                        </a:rPr>
                        <a:t>          </a:t>
                      </a:r>
                      <a:endParaRPr kumimoji="0" lang="en-US" sz="9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66573" name="Picture 2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1436688"/>
            <a:ext cx="7391400" cy="508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574" name="Rectangle 14"/>
          <p:cNvSpPr>
            <a:spLocks noChangeArrowheads="1"/>
          </p:cNvSpPr>
          <p:nvPr/>
        </p:nvSpPr>
        <p:spPr bwMode="auto">
          <a:xfrm>
            <a:off x="3216275" y="4906963"/>
            <a:ext cx="2447925" cy="195103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en-US" sz="1800">
                <a:latin typeface="Arial" pitchFamily="34" charset="0"/>
                <a:hlinkClick r:id="rId4"/>
              </a:rPr>
              <a:t/>
            </a:r>
            <a:br>
              <a:rPr lang="en-US" sz="1800">
                <a:latin typeface="Arial" pitchFamily="34" charset="0"/>
                <a:hlinkClick r:id="rId4"/>
              </a:rPr>
            </a:br>
            <a:r>
              <a:rPr lang="en-US" sz="1000">
                <a:latin typeface="Arial" pitchFamily="34" charset="0"/>
                <a:hlinkClick r:id="rId4"/>
              </a:rPr>
              <a:t>An approach to the management of hyperbilirubinemia in the preterm infant less than 35 weeks of gestation.</a:t>
            </a:r>
            <a:endParaRPr lang="en-US" sz="1000">
              <a:latin typeface="Arial" pitchFamily="34" charset="0"/>
            </a:endParaRPr>
          </a:p>
          <a:p>
            <a:pPr algn="ctr"/>
            <a:r>
              <a:rPr lang="en-US" sz="1000">
                <a:latin typeface="Arial" pitchFamily="34" charset="0"/>
              </a:rPr>
              <a:t>Maisels MJ, Watchko JF, Bhutani VK, Stevenson DK.</a:t>
            </a:r>
          </a:p>
          <a:p>
            <a:pPr algn="ctr"/>
            <a:r>
              <a:rPr lang="en-US" sz="1000">
                <a:latin typeface="Arial" pitchFamily="34" charset="0"/>
              </a:rPr>
              <a:t>J Perinatol. 2012 Sep;32(9):660-4. doi: 10.1038/jp.2012.71. Epub 2012 Jun 7. Review.</a:t>
            </a:r>
          </a:p>
          <a:p>
            <a:pPr algn="ctr"/>
            <a:r>
              <a:rPr lang="en-US" sz="1000">
                <a:latin typeface="Arial" pitchFamily="34" charset="0"/>
              </a:rPr>
              <a:t>PMID:</a:t>
            </a:r>
          </a:p>
          <a:p>
            <a:pPr lvl="1" algn="ctr"/>
            <a:r>
              <a:rPr lang="en-US" sz="1000">
                <a:latin typeface="Arial" pitchFamily="34" charset="0"/>
              </a:rPr>
              <a:t> 22678141</a:t>
            </a:r>
          </a:p>
          <a:p>
            <a:pPr algn="ctr"/>
            <a:r>
              <a:rPr lang="en-US" sz="1000" u="sng">
                <a:latin typeface="Arial" pitchFamily="34" charset="0"/>
                <a:hlinkClick r:id="rId5"/>
              </a:rPr>
              <a:t>Similar articles</a:t>
            </a:r>
            <a:endParaRPr lang="en-US" sz="1000" u="sng">
              <a:latin typeface="Arial" pitchFamily="34" charset="0"/>
            </a:endParaRPr>
          </a:p>
        </p:txBody>
      </p:sp>
      <p:sp>
        <p:nvSpPr>
          <p:cNvPr id="66575" name="Rectangle 15"/>
          <p:cNvSpPr>
            <a:spLocks noChangeArrowheads="1"/>
          </p:cNvSpPr>
          <p:nvPr/>
        </p:nvSpPr>
        <p:spPr bwMode="auto">
          <a:xfrm>
            <a:off x="4292600" y="3136900"/>
            <a:ext cx="466725" cy="5794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126960" rIns="0" bIns="25392" anchor="ctr">
            <a:spAutoFit/>
          </a:bodyPr>
          <a:lstStyle/>
          <a:p>
            <a:pPr eaLnBrk="0" hangingPunct="0"/>
            <a:r>
              <a:rPr lang="en-US" sz="2800">
                <a:solidFill>
                  <a:srgbClr val="2A6490"/>
                </a:solidFill>
                <a:latin typeface="Arial"/>
              </a:rPr>
              <a:t> </a:t>
            </a:r>
            <a:r>
              <a:rPr lang="en-US" sz="1300">
                <a:solidFill>
                  <a:srgbClr val="2A6490"/>
                </a:solidFill>
                <a:latin typeface="Arial"/>
              </a:rPr>
              <a:t>        </a:t>
            </a:r>
            <a:endParaRPr lang="en-US" sz="1300">
              <a:solidFill>
                <a:srgbClr val="2A6490"/>
              </a:solidFill>
              <a:latin typeface="Source Sans Pro"/>
            </a:endParaRPr>
          </a:p>
        </p:txBody>
      </p:sp>
      <p:pic>
        <p:nvPicPr>
          <p:cNvPr id="66576" name="Picture 16" descr="ppt">
            <a:hlinkClick r:id="rId6" tooltip="Hiperbilirrubinemia_PT_2012"/>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486650" y="614363"/>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66577" name="Picture 17"/>
          <p:cNvPicPr>
            <a:picLocks noChangeAspect="1" noChangeArrowheads="1"/>
          </p:cNvPicPr>
          <p:nvPr/>
        </p:nvPicPr>
        <p:blipFill>
          <a:blip r:embed="rId8" cstate="print">
            <a:lum bright="6000" contrast="12000"/>
            <a:extLst>
              <a:ext uri="{28A0092B-C50C-407E-A947-70E740481C1C}">
                <a14:useLocalDpi xmlns:a14="http://schemas.microsoft.com/office/drawing/2010/main" val="0"/>
              </a:ext>
            </a:extLst>
          </a:blip>
          <a:srcRect/>
          <a:stretch>
            <a:fillRect/>
          </a:stretch>
        </p:blipFill>
        <p:spPr bwMode="auto">
          <a:xfrm>
            <a:off x="161925" y="223838"/>
            <a:ext cx="1503363" cy="1074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3"/>
          <p:cNvSpPr>
            <a:spLocks noGrp="1"/>
          </p:cNvSpPr>
          <p:nvPr>
            <p:ph type="body" idx="4294967295"/>
          </p:nvPr>
        </p:nvSpPr>
        <p:spPr>
          <a:xfrm>
            <a:off x="635000" y="1720850"/>
            <a:ext cx="7593013" cy="5614988"/>
          </a:xfrm>
        </p:spPr>
        <p:txBody>
          <a:bodyPr/>
          <a:lstStyle/>
          <a:p>
            <a:pPr marL="463550" indent="-463550">
              <a:lnSpc>
                <a:spcPct val="80000"/>
              </a:lnSpc>
            </a:pPr>
            <a:r>
              <a:rPr lang="pt-BR" sz="1600" smtClean="0"/>
              <a:t>Um estudo recente, porém, veio para nos fazer repensar ou atentar sobre a icterícia neonatal, particularmente em neonatos com extremo baixo peso ao nascimento.</a:t>
            </a:r>
          </a:p>
          <a:p>
            <a:pPr marL="463550" indent="-463550" algn="ctr">
              <a:lnSpc>
                <a:spcPct val="80000"/>
              </a:lnSpc>
              <a:buFont typeface="Wingdings" pitchFamily="2" charset="2"/>
              <a:buNone/>
            </a:pPr>
            <a:r>
              <a:rPr lang="pt-BR" sz="1600" smtClean="0"/>
              <a:t>           (Morris BH et. al. Aggressive vs </a:t>
            </a:r>
            <a:r>
              <a:rPr lang="en-US" sz="1600" smtClean="0"/>
              <a:t>conservative phototherapy for infants with extremely low birth weight, 2008).</a:t>
            </a:r>
            <a:endParaRPr lang="pt-BR" sz="1600" smtClean="0"/>
          </a:p>
          <a:p>
            <a:pPr marL="463550" indent="-463550">
              <a:lnSpc>
                <a:spcPct val="80000"/>
              </a:lnSpc>
            </a:pPr>
            <a:r>
              <a:rPr lang="pt-BR" sz="1600" smtClean="0"/>
              <a:t>Comparou-se fototerapia agressiva X conservadora em neonatos com extremo baixo peso ao nascimento.</a:t>
            </a:r>
          </a:p>
          <a:p>
            <a:pPr marL="463550" indent="-463550">
              <a:lnSpc>
                <a:spcPct val="80000"/>
              </a:lnSpc>
            </a:pPr>
            <a:r>
              <a:rPr lang="pt-BR" sz="1600" smtClean="0"/>
              <a:t>Fototerapia agressiva reduziu significativamente as taxas de comprometimento neurológico.</a:t>
            </a:r>
          </a:p>
          <a:p>
            <a:pPr marL="463550" indent="-463550">
              <a:lnSpc>
                <a:spcPct val="80000"/>
              </a:lnSpc>
            </a:pPr>
            <a:r>
              <a:rPr lang="pt-BR" sz="1600" smtClean="0"/>
              <a:t>Porém, as taxas de mortalidade foram incrementadas quando avaliados neonatos entre 501 e 750g (risco relativo de 1,19).</a:t>
            </a:r>
          </a:p>
          <a:p>
            <a:pPr marL="463550" indent="-463550">
              <a:lnSpc>
                <a:spcPct val="80000"/>
              </a:lnSpc>
              <a:buFont typeface="Wingdings" pitchFamily="2" charset="2"/>
              <a:buNone/>
            </a:pPr>
            <a:r>
              <a:rPr lang="pt-BR" sz="1600" smtClean="0"/>
              <a:t>                                                     </a:t>
            </a:r>
            <a:r>
              <a:rPr lang="pt-BR" sz="1600" b="1" smtClean="0">
                <a:solidFill>
                  <a:srgbClr val="FF3300"/>
                </a:solidFill>
              </a:rPr>
              <a:t>Ou seja...</a:t>
            </a:r>
          </a:p>
          <a:p>
            <a:pPr marL="463550" indent="-463550">
              <a:lnSpc>
                <a:spcPct val="80000"/>
              </a:lnSpc>
            </a:pPr>
            <a:r>
              <a:rPr lang="pt-BR" sz="1600" smtClean="0"/>
              <a:t>A probabilidade de complicações neurológicas foi reduzida com o uso de fototerapia agressiva em ambos os grupos (501 a 750g e 751 a 1000g)</a:t>
            </a:r>
          </a:p>
          <a:p>
            <a:pPr marL="463550" indent="-463550">
              <a:lnSpc>
                <a:spcPct val="80000"/>
              </a:lnSpc>
              <a:buFont typeface="Wingdings" pitchFamily="2" charset="2"/>
              <a:buNone/>
            </a:pPr>
            <a:r>
              <a:rPr lang="pt-BR" sz="1600" smtClean="0"/>
              <a:t>					MAS</a:t>
            </a:r>
          </a:p>
          <a:p>
            <a:pPr marL="463550" indent="-463550" algn="ctr">
              <a:lnSpc>
                <a:spcPct val="80000"/>
              </a:lnSpc>
            </a:pPr>
            <a:r>
              <a:rPr lang="pt-BR" sz="1600" b="1" smtClean="0">
                <a:solidFill>
                  <a:srgbClr val="FF3300"/>
                </a:solidFill>
              </a:rPr>
              <a:t>taxas de mortalidade foram incrementadas quando avaliados neonatos entre 501 e 750g (risco relativo de 1,19; IC a 95%:1,01-1,39), com probabilidade estimada de 99% de aumento de mortalidade(Tyson et al, 2012)</a:t>
            </a:r>
          </a:p>
          <a:p>
            <a:pPr marL="463550" indent="-463550" algn="ctr">
              <a:lnSpc>
                <a:spcPct val="80000"/>
              </a:lnSpc>
            </a:pPr>
            <a:endParaRPr lang="pt-BR" sz="1600" b="1" smtClean="0">
              <a:solidFill>
                <a:srgbClr val="FF3300"/>
              </a:solidFill>
            </a:endParaRPr>
          </a:p>
          <a:p>
            <a:pPr marL="463550" indent="-463550">
              <a:lnSpc>
                <a:spcPct val="80000"/>
              </a:lnSpc>
            </a:pPr>
            <a:endParaRPr lang="pt-BR" sz="1600" b="1" smtClean="0">
              <a:solidFill>
                <a:srgbClr val="FF3300"/>
              </a:solidFill>
            </a:endParaRPr>
          </a:p>
        </p:txBody>
      </p:sp>
      <p:graphicFrame>
        <p:nvGraphicFramePr>
          <p:cNvPr id="67610" name="Group 26"/>
          <p:cNvGraphicFramePr>
            <a:graphicFrameLocks noGrp="1"/>
          </p:cNvGraphicFramePr>
          <p:nvPr/>
        </p:nvGraphicFramePr>
        <p:xfrm>
          <a:off x="1908175" y="260350"/>
          <a:ext cx="6996113" cy="701675"/>
        </p:xfrm>
        <a:graphic>
          <a:graphicData uri="http://schemas.openxmlformats.org/drawingml/2006/table">
            <a:tbl>
              <a:tblPr/>
              <a:tblGrid>
                <a:gridCol w="2332038"/>
                <a:gridCol w="2332037"/>
                <a:gridCol w="2332038"/>
              </a:tblGrid>
              <a:tr h="701675">
                <a:tc>
                  <a:txBody>
                    <a:bodyPr/>
                    <a:lstStyle/>
                    <a:p>
                      <a:pPr marL="0" marR="0" lvl="0" indent="0" algn="l" defTabSz="457200" rtl="0" eaLnBrk="1" fontAlgn="base" latinLnBrk="0" hangingPunct="1">
                        <a:lnSpc>
                          <a:spcPct val="90000"/>
                        </a:lnSpc>
                        <a:spcBef>
                          <a:spcPct val="0"/>
                        </a:spcBef>
                        <a:spcAft>
                          <a:spcPct val="0"/>
                        </a:spcAft>
                        <a:buClr>
                          <a:schemeClr val="accent1"/>
                        </a:buClr>
                        <a:buSzTx/>
                        <a:buFont typeface="Wingdings" pitchFamily="2" charset="2"/>
                        <a:buNone/>
                        <a:tabLst/>
                      </a:pPr>
                      <a:r>
                        <a:rPr kumimoji="0" lang="en-US" sz="900" b="0" i="0" u="none" strike="noStrike" cap="none" normalizeH="0" baseline="0" smtClean="0">
                          <a:ln>
                            <a:noFill/>
                          </a:ln>
                          <a:solidFill>
                            <a:srgbClr val="000066"/>
                          </a:solidFill>
                          <a:effectLst/>
                          <a:latin typeface="Geneva"/>
                          <a:cs typeface="Times New Roman" pitchFamily="18" charset="0"/>
                          <a:hlinkClick r:id="rId2"/>
                        </a:rPr>
                        <a:t>Editorial-Fototerapia para o pr</a:t>
                      </a:r>
                      <a:r>
                        <a:rPr kumimoji="0" lang="en-US" sz="900" b="0" i="0" u="none" strike="noStrike" cap="none" normalizeH="0" baseline="0" smtClean="0">
                          <a:ln>
                            <a:noFill/>
                          </a:ln>
                          <a:solidFill>
                            <a:srgbClr val="000066"/>
                          </a:solidFill>
                          <a:effectLst/>
                          <a:latin typeface="Trebuchet MS" pitchFamily="34" charset="0"/>
                          <a:cs typeface="Times New Roman" pitchFamily="18" charset="0"/>
                          <a:hlinkClick r:id="rId2"/>
                        </a:rPr>
                        <a:t>é</a:t>
                      </a:r>
                      <a:r>
                        <a:rPr kumimoji="0" lang="en-US" sz="900" b="0" i="0" u="none" strike="noStrike" cap="none" normalizeH="0" baseline="0" smtClean="0">
                          <a:ln>
                            <a:noFill/>
                          </a:ln>
                          <a:solidFill>
                            <a:srgbClr val="000066"/>
                          </a:solidFill>
                          <a:effectLst/>
                          <a:latin typeface="Geneva"/>
                          <a:cs typeface="Times New Roman" pitchFamily="18" charset="0"/>
                          <a:hlinkClick r:id="rId2"/>
                        </a:rPr>
                        <a:t>-termo extremo-Haja luz - mas deveria ser menos?</a:t>
                      </a:r>
                      <a:endParaRPr kumimoji="0" lang="en-US" sz="1600" b="0" i="0" u="none" strike="noStrike" cap="none" normalizeH="0" baseline="0" smtClean="0">
                        <a:ln>
                          <a:noFill/>
                        </a:ln>
                        <a:solidFill>
                          <a:schemeClr val="tx1"/>
                        </a:solidFill>
                        <a:effectLst/>
                        <a:latin typeface="Trebuchet MS" pitchFamily="34" charset="0"/>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457200" rtl="0" eaLnBrk="1" fontAlgn="base" latinLnBrk="0" hangingPunct="1">
                        <a:lnSpc>
                          <a:spcPct val="90000"/>
                        </a:lnSpc>
                        <a:spcBef>
                          <a:spcPct val="0"/>
                        </a:spcBef>
                        <a:spcAft>
                          <a:spcPct val="0"/>
                        </a:spcAft>
                        <a:buClr>
                          <a:schemeClr val="accent1"/>
                        </a:buClr>
                        <a:buSzTx/>
                        <a:buFont typeface="Wingdings" pitchFamily="2" charset="2"/>
                        <a:buNone/>
                        <a:tabLst/>
                      </a:pPr>
                      <a:r>
                        <a:rPr kumimoji="0" lang="en-US" sz="900" b="0" i="0" u="none" strike="noStrike" cap="none" normalizeH="0" baseline="0" smtClean="0">
                          <a:ln>
                            <a:noFill/>
                          </a:ln>
                          <a:solidFill>
                            <a:srgbClr val="000066"/>
                          </a:solidFill>
                          <a:effectLst/>
                          <a:latin typeface="Geneva"/>
                          <a:cs typeface="Times New Roman" pitchFamily="18" charset="0"/>
                          <a:hlinkClick r:id="rId2"/>
                        </a:rPr>
                        <a:t>Hansen TWR. Apresenta</a:t>
                      </a:r>
                      <a:r>
                        <a:rPr kumimoji="0" lang="en-US" sz="900" b="0" i="0" u="none" strike="noStrike" cap="none" normalizeH="0" baseline="0" smtClean="0">
                          <a:ln>
                            <a:noFill/>
                          </a:ln>
                          <a:solidFill>
                            <a:srgbClr val="000066"/>
                          </a:solidFill>
                          <a:effectLst/>
                          <a:latin typeface="Trebuchet MS" pitchFamily="34" charset="0"/>
                          <a:cs typeface="Times New Roman" pitchFamily="18" charset="0"/>
                          <a:hlinkClick r:id="rId2"/>
                        </a:rPr>
                        <a:t>ç</a:t>
                      </a:r>
                      <a:r>
                        <a:rPr kumimoji="0" lang="en-US" sz="900" b="0" i="0" u="none" strike="noStrike" cap="none" normalizeH="0" baseline="0" smtClean="0">
                          <a:ln>
                            <a:noFill/>
                          </a:ln>
                          <a:solidFill>
                            <a:srgbClr val="000066"/>
                          </a:solidFill>
                          <a:effectLst/>
                          <a:latin typeface="Geneva"/>
                          <a:cs typeface="Times New Roman" pitchFamily="18" charset="0"/>
                          <a:hlinkClick r:id="rId2"/>
                        </a:rPr>
                        <a:t>ão: Larissa R. S. Oliveira, Jeanne B. da Silveira, Aline N. Batista e Amanda A. Rocha, Paulo R. Margotto</a:t>
                      </a:r>
                      <a:endParaRPr kumimoji="0" lang="en-US" sz="1600" b="0" i="0" u="none" strike="noStrike" cap="none" normalizeH="0" baseline="0" smtClean="0">
                        <a:ln>
                          <a:noFill/>
                        </a:ln>
                        <a:solidFill>
                          <a:schemeClr val="tx1"/>
                        </a:solidFill>
                        <a:effectLst/>
                        <a:latin typeface="Trebuchet MS" pitchFamily="34" charset="0"/>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90000"/>
                        </a:lnSpc>
                        <a:spcBef>
                          <a:spcPct val="0"/>
                        </a:spcBef>
                        <a:spcAft>
                          <a:spcPct val="0"/>
                        </a:spcAft>
                        <a:buClr>
                          <a:schemeClr val="accent1"/>
                        </a:buClr>
                        <a:buSzTx/>
                        <a:buFont typeface="Wingdings" pitchFamily="2" charset="2"/>
                        <a:buNone/>
                        <a:tabLst/>
                      </a:pPr>
                      <a:r>
                        <a:rPr kumimoji="0" lang="en-US" sz="9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en-US" sz="2100" b="0" i="0" u="none" strike="noStrike" cap="none" normalizeH="0" baseline="0" smtClean="0">
                          <a:ln>
                            <a:noFill/>
                          </a:ln>
                          <a:solidFill>
                            <a:srgbClr val="000066"/>
                          </a:solidFill>
                          <a:effectLst/>
                          <a:latin typeface="Trebuchet MS" pitchFamily="34" charset="0"/>
                          <a:cs typeface="Times New Roman" pitchFamily="18" charset="0"/>
                        </a:rPr>
                        <a:t> </a:t>
                      </a:r>
                      <a:r>
                        <a:rPr kumimoji="0" lang="en-US" sz="900" b="0" i="0" u="none" strike="noStrike" cap="none" normalizeH="0" baseline="0" smtClean="0">
                          <a:ln>
                            <a:noFill/>
                          </a:ln>
                          <a:solidFill>
                            <a:srgbClr val="000066"/>
                          </a:solidFill>
                          <a:effectLst/>
                          <a:latin typeface="Trebuchet MS" pitchFamily="34" charset="0"/>
                          <a:cs typeface="Times New Roman" pitchFamily="18" charset="0"/>
                        </a:rPr>
                        <a:t>          </a:t>
                      </a:r>
                      <a:endParaRPr kumimoji="0" lang="en-US" sz="9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sp>
        <p:nvSpPr>
          <p:cNvPr id="67597" name="Rectangle 13"/>
          <p:cNvSpPr>
            <a:spLocks noChangeArrowheads="1"/>
          </p:cNvSpPr>
          <p:nvPr/>
        </p:nvSpPr>
        <p:spPr bwMode="auto">
          <a:xfrm>
            <a:off x="909638" y="1082675"/>
            <a:ext cx="7567612" cy="6381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71415" bIns="0" anchor="ctr">
            <a:spAutoFit/>
          </a:bodyPr>
          <a:lstStyle/>
          <a:p>
            <a:pPr algn="ctr"/>
            <a:r>
              <a:rPr lang="en-US">
                <a:latin typeface="Arial" pitchFamily="34" charset="0"/>
                <a:hlinkClick r:id="rId3"/>
              </a:rPr>
              <a:t>Let there be light-but should there be less?</a:t>
            </a:r>
            <a:endParaRPr lang="en-US">
              <a:latin typeface="Arial" pitchFamily="34" charset="0"/>
            </a:endParaRPr>
          </a:p>
          <a:p>
            <a:pPr algn="ctr"/>
            <a:r>
              <a:rPr lang="en-US">
                <a:latin typeface="Arial" pitchFamily="34" charset="0"/>
              </a:rPr>
              <a:t>Hansen TW.J Perinatol. 2012 Sep;32(9):649-51. doi: 10.1038/jp.2012.80. No abstract available.</a:t>
            </a:r>
          </a:p>
          <a:p>
            <a:pPr algn="ctr"/>
            <a:r>
              <a:rPr lang="en-US">
                <a:latin typeface="Arial" pitchFamily="34" charset="0"/>
              </a:rPr>
              <a:t>PMID: 22931960.</a:t>
            </a:r>
            <a:r>
              <a:rPr lang="en-US" u="sng">
                <a:latin typeface="Arial" pitchFamily="34" charset="0"/>
                <a:hlinkClick r:id="rId4"/>
              </a:rPr>
              <a:t>Similar articles</a:t>
            </a:r>
            <a:endParaRPr lang="en-US" u="sng">
              <a:latin typeface="Arial" pitchFamily="34" charset="0"/>
            </a:endParaRPr>
          </a:p>
        </p:txBody>
      </p:sp>
      <p:pic>
        <p:nvPicPr>
          <p:cNvPr id="67598" name="Picture 14" descr="ppt">
            <a:hlinkClick r:id="rId5" tooltip="Fototerapia_PT_EXTREMO"/>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08850" y="404813"/>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67599" name="Picture 15"/>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95288" y="115888"/>
            <a:ext cx="1439862" cy="1030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7600" name="AutoShape 16"/>
          <p:cNvSpPr>
            <a:spLocks noChangeArrowheads="1"/>
          </p:cNvSpPr>
          <p:nvPr/>
        </p:nvSpPr>
        <p:spPr bwMode="auto">
          <a:xfrm>
            <a:off x="8532813" y="5805488"/>
            <a:ext cx="217487" cy="422275"/>
          </a:xfrm>
          <a:prstGeom prst="curvedRightArrow">
            <a:avLst>
              <a:gd name="adj1" fmla="val 38832"/>
              <a:gd name="adj2" fmla="val 77664"/>
              <a:gd name="adj3" fmla="val 33333"/>
            </a:avLst>
          </a:prstGeom>
          <a:solidFill>
            <a:schemeClr val="accent1"/>
          </a:solidFill>
          <a:ln w="38100">
            <a:solidFill>
              <a:schemeClr va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3"/>
          <p:cNvSpPr>
            <a:spLocks noGrp="1"/>
          </p:cNvSpPr>
          <p:nvPr>
            <p:ph type="body" idx="4294967295"/>
          </p:nvPr>
        </p:nvSpPr>
        <p:spPr/>
        <p:txBody>
          <a:bodyPr/>
          <a:lstStyle/>
          <a:p>
            <a:pPr marL="463550" indent="-463550" algn="ctr">
              <a:buFont typeface="Wingdings" pitchFamily="2" charset="2"/>
              <a:buNone/>
            </a:pPr>
            <a:r>
              <a:rPr lang="pt-BR" sz="3200" b="1" smtClean="0">
                <a:solidFill>
                  <a:srgbClr val="FF3300"/>
                </a:solidFill>
              </a:rPr>
              <a:t>Precisamos começar a pensar na fototerapia como uma droga que deve ser administrada na dose adequada</a:t>
            </a:r>
            <a:r>
              <a:rPr lang="pt-BR" sz="3200" smtClean="0">
                <a:solidFill>
                  <a:srgbClr val="FF3300"/>
                </a:solidFill>
              </a:rPr>
              <a:t> </a:t>
            </a:r>
          </a:p>
          <a:p>
            <a:pPr marL="463550" indent="-463550" algn="ctr">
              <a:buFont typeface="Wingdings" pitchFamily="2" charset="2"/>
              <a:buNone/>
            </a:pPr>
            <a:r>
              <a:rPr lang="pt-BR" sz="3200" smtClean="0">
                <a:solidFill>
                  <a:srgbClr val="FF3300"/>
                </a:solidFill>
              </a:rPr>
              <a:t>(Morris BH et. al, 2008; Tyson JE et. al, </a:t>
            </a:r>
            <a:r>
              <a:rPr lang="en-US" sz="3200" smtClean="0">
                <a:solidFill>
                  <a:srgbClr val="FF3300"/>
                </a:solidFill>
              </a:rPr>
              <a:t>2012)</a:t>
            </a:r>
            <a:endParaRPr lang="pt-BR" sz="3200" smtClean="0">
              <a:solidFill>
                <a:srgbClr val="FF3300"/>
              </a:solidFill>
            </a:endParaRP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3"/>
          <p:cNvSpPr>
            <a:spLocks noGrp="1"/>
          </p:cNvSpPr>
          <p:nvPr>
            <p:ph type="body" idx="4294967295"/>
          </p:nvPr>
        </p:nvSpPr>
        <p:spPr/>
        <p:txBody>
          <a:bodyPr/>
          <a:lstStyle/>
          <a:p>
            <a:pPr marL="463550" indent="-463550" algn="ctr">
              <a:buFont typeface="Wingdings" pitchFamily="2" charset="2"/>
              <a:buNone/>
            </a:pPr>
            <a:r>
              <a:rPr lang="pt-BR" b="1" smtClean="0">
                <a:solidFill>
                  <a:srgbClr val="FF3300"/>
                </a:solidFill>
              </a:rPr>
              <a:t>As decisões sobre o tratamento devem ser estar de acordo com os caprichos do médico assistente</a:t>
            </a:r>
          </a:p>
          <a:p>
            <a:pPr marL="463550" indent="-463550">
              <a:buFont typeface="Wingdings" pitchFamily="2" charset="2"/>
              <a:buNone/>
            </a:pPr>
            <a:r>
              <a:rPr lang="pt-BR" b="1" smtClean="0"/>
              <a:t>			                      OU</a:t>
            </a:r>
          </a:p>
          <a:p>
            <a:pPr marL="463550" indent="-463550" algn="ctr">
              <a:buFont typeface="Wingdings" pitchFamily="2" charset="2"/>
              <a:buNone/>
            </a:pPr>
            <a:r>
              <a:rPr lang="pt-BR" b="1" smtClean="0">
                <a:solidFill>
                  <a:srgbClr val="0033CC"/>
                </a:solidFill>
              </a:rPr>
              <a:t>Os bebês estariam melhor assistidos com condutas mais uniformes?</a:t>
            </a:r>
          </a:p>
        </p:txBody>
      </p:sp>
      <p:sp>
        <p:nvSpPr>
          <p:cNvPr id="69635" name="AutoShape 3"/>
          <p:cNvSpPr>
            <a:spLocks noChangeArrowheads="1"/>
          </p:cNvSpPr>
          <p:nvPr/>
        </p:nvSpPr>
        <p:spPr bwMode="auto">
          <a:xfrm>
            <a:off x="8532813" y="5805488"/>
            <a:ext cx="217487" cy="422275"/>
          </a:xfrm>
          <a:prstGeom prst="curvedRightArrow">
            <a:avLst>
              <a:gd name="adj1" fmla="val 38832"/>
              <a:gd name="adj2" fmla="val 77664"/>
              <a:gd name="adj3" fmla="val 33333"/>
            </a:avLst>
          </a:prstGeom>
          <a:solidFill>
            <a:schemeClr val="accent1"/>
          </a:solidFill>
          <a:ln w="38100">
            <a:solidFill>
              <a:schemeClr va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p:cNvSpPr>
          <p:nvPr>
            <p:ph type="title"/>
          </p:nvPr>
        </p:nvSpPr>
        <p:spPr bwMode="auto">
          <a:xfrm>
            <a:off x="755650" y="115888"/>
            <a:ext cx="7772400" cy="160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r>
              <a:rPr lang="pt-BR" sz="2000" smtClean="0">
                <a:solidFill>
                  <a:schemeClr val="hlink"/>
                </a:solidFill>
              </a:rPr>
              <a:t>A Fototerapia é um fator de risco para Íleo em neonatos de alto risco?</a:t>
            </a:r>
            <a:r>
              <a:rPr lang="pt-BR" smtClean="0">
                <a:solidFill>
                  <a:schemeClr val="tx1"/>
                </a:solidFill>
              </a:rPr>
              <a:t> </a:t>
            </a:r>
          </a:p>
        </p:txBody>
      </p:sp>
      <p:sp>
        <p:nvSpPr>
          <p:cNvPr id="50179" name="Rectangle 3"/>
          <p:cNvSpPr>
            <a:spLocks noGrp="1"/>
          </p:cNvSpPr>
          <p:nvPr>
            <p:ph type="body" idx="1"/>
          </p:nvPr>
        </p:nvSpPr>
        <p:spPr>
          <a:xfrm>
            <a:off x="611188" y="2276475"/>
            <a:ext cx="7772400" cy="4051300"/>
          </a:xfrm>
        </p:spPr>
        <p:txBody>
          <a:bodyPr/>
          <a:lstStyle/>
          <a:p>
            <a:pPr>
              <a:lnSpc>
                <a:spcPct val="80000"/>
              </a:lnSpc>
            </a:pPr>
            <a:r>
              <a:rPr lang="pt-BR" smtClean="0"/>
              <a:t>Foram usados registros consecutivos de 52 admissões de neonatos de extremo baixo peso que ocorreram no período de 1997 a 1999.</a:t>
            </a:r>
          </a:p>
          <a:p>
            <a:pPr>
              <a:lnSpc>
                <a:spcPct val="80000"/>
              </a:lnSpc>
            </a:pPr>
            <a:r>
              <a:rPr lang="pt-BR" smtClean="0"/>
              <a:t>Uma significante proporção dos neonatos que receberam fototerapia convencional (FTC) desenvolveram íleo (63,4% 26/41) quando comparados com aqueles que não receberam FTC (9,1 % 1/11) </a:t>
            </a:r>
            <a:r>
              <a:rPr lang="pt-BR" smtClean="0">
                <a:sym typeface="Wingdings" pitchFamily="2" charset="2"/>
              </a:rPr>
              <a:t></a:t>
            </a:r>
            <a:r>
              <a:rPr lang="pt-BR" smtClean="0"/>
              <a:t> p=0,001.</a:t>
            </a:r>
          </a:p>
          <a:p>
            <a:pPr>
              <a:lnSpc>
                <a:spcPct val="80000"/>
              </a:lnSpc>
            </a:pPr>
            <a:r>
              <a:rPr lang="pt-BR" smtClean="0"/>
              <a:t>A média do </a:t>
            </a:r>
            <a:r>
              <a:rPr lang="pt-BR" smtClean="0">
                <a:solidFill>
                  <a:srgbClr val="FF00FF"/>
                </a:solidFill>
              </a:rPr>
              <a:t>inicio do uso de FTC e apresentação do quadro</a:t>
            </a:r>
            <a:r>
              <a:rPr lang="pt-BR" smtClean="0"/>
              <a:t> de íleo foi de </a:t>
            </a:r>
            <a:r>
              <a:rPr lang="pt-BR" smtClean="0">
                <a:solidFill>
                  <a:srgbClr val="FF0000"/>
                </a:solidFill>
              </a:rPr>
              <a:t>1,9 dias (+- 2,4) e 5,1 dias (+- 2,4) respectivamente</a:t>
            </a:r>
            <a:r>
              <a:rPr lang="pt-BR" smtClean="0"/>
              <a:t>.</a:t>
            </a:r>
          </a:p>
          <a:p>
            <a:pPr>
              <a:lnSpc>
                <a:spcPct val="80000"/>
              </a:lnSpc>
            </a:pPr>
            <a:r>
              <a:rPr lang="pt-BR" smtClean="0"/>
              <a:t>Achados indicam que FTC em si pode ser um fator de risco para Íleo em Neonatos de Extremo Baixo Peso.</a:t>
            </a:r>
          </a:p>
          <a:p>
            <a:pPr lvl="1">
              <a:lnSpc>
                <a:spcPct val="80000"/>
              </a:lnSpc>
            </a:pPr>
            <a:r>
              <a:rPr lang="pt-BR" sz="2000" smtClean="0"/>
              <a:t>Esta hipótese é suportada por experimentos em animais na qual se observa relaxamento da musculatura lisa durante FTC. </a:t>
            </a:r>
          </a:p>
          <a:p>
            <a:pPr lvl="1" algn="ctr">
              <a:lnSpc>
                <a:spcPct val="80000"/>
              </a:lnSpc>
            </a:pPr>
            <a:r>
              <a:rPr lang="pt-BR" sz="2000" smtClean="0"/>
              <a:t>Óxido Nítrico</a:t>
            </a:r>
          </a:p>
          <a:p>
            <a:pPr lvl="1" algn="ctr">
              <a:lnSpc>
                <a:spcPct val="80000"/>
              </a:lnSpc>
            </a:pPr>
            <a:r>
              <a:rPr lang="pt-BR" sz="2000" smtClean="0"/>
              <a:t>Fotorelaxamento</a:t>
            </a:r>
          </a:p>
          <a:p>
            <a:pPr>
              <a:lnSpc>
                <a:spcPct val="80000"/>
              </a:lnSpc>
            </a:pPr>
            <a:endParaRPr lang="pt-BR" smtClean="0"/>
          </a:p>
          <a:p>
            <a:pPr>
              <a:lnSpc>
                <a:spcPct val="80000"/>
              </a:lnSpc>
            </a:pPr>
            <a:endParaRPr lang="pt-BR" smtClean="0"/>
          </a:p>
          <a:p>
            <a:pPr>
              <a:lnSpc>
                <a:spcPct val="80000"/>
              </a:lnSpc>
            </a:pPr>
            <a:endParaRPr lang="pt-BR" smtClean="0"/>
          </a:p>
        </p:txBody>
      </p:sp>
      <p:sp>
        <p:nvSpPr>
          <p:cNvPr id="50181" name="Rectangle 5"/>
          <p:cNvSpPr>
            <a:spLocks noChangeArrowheads="1"/>
          </p:cNvSpPr>
          <p:nvPr/>
        </p:nvSpPr>
        <p:spPr bwMode="auto">
          <a:xfrm>
            <a:off x="179388" y="1341438"/>
            <a:ext cx="8569325" cy="6381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a:hlinkClick r:id="rId2"/>
              </a:rPr>
              <a:t>Is phototherapy a risk factor for ileus in high-risk neonates?</a:t>
            </a:r>
            <a:endParaRPr lang="pt-BR"/>
          </a:p>
          <a:p>
            <a:pPr algn="ctr"/>
            <a:r>
              <a:rPr lang="pt-BR"/>
              <a:t>Raghavan K, Thomas E, Patole S, Muller R.J Matern Fetal Neonatal Med. 2005 Aug;18(2):129-31.PMID: 16203599.</a:t>
            </a:r>
            <a:r>
              <a:rPr lang="pt-BR" u="sng">
                <a:hlinkClick r:id="rId3"/>
              </a:rPr>
              <a:t>Similar articles</a:t>
            </a:r>
            <a:endParaRPr lang="pt-BR" u="sng"/>
          </a:p>
        </p:txBody>
      </p:sp>
      <p:pic>
        <p:nvPicPr>
          <p:cNvPr id="50183" name="Picture 7" descr="ppt">
            <a:hlinkClick r:id="rId4" tooltip="Fototerapia_ileo"/>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48263" y="836613"/>
            <a:ext cx="457200" cy="45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p:cNvSpPr>
          <p:nvPr>
            <p:ph type="title"/>
          </p:nvPr>
        </p:nvSpPr>
        <p:spPr bwMode="auto">
          <a:xfrm>
            <a:off x="323850" y="-458788"/>
            <a:ext cx="7772400" cy="1609726"/>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smtClean="0">
                <a:solidFill>
                  <a:srgbClr val="FF0000"/>
                </a:solidFill>
              </a:rPr>
              <a:t>Portanto...</a:t>
            </a:r>
          </a:p>
        </p:txBody>
      </p:sp>
      <p:sp>
        <p:nvSpPr>
          <p:cNvPr id="76803" name="Rectangle 3"/>
          <p:cNvSpPr>
            <a:spLocks noGrp="1"/>
          </p:cNvSpPr>
          <p:nvPr>
            <p:ph type="body" idx="1"/>
          </p:nvPr>
        </p:nvSpPr>
        <p:spPr>
          <a:xfrm>
            <a:off x="0" y="620713"/>
            <a:ext cx="9144000" cy="6237287"/>
          </a:xfrm>
        </p:spPr>
        <p:txBody>
          <a:bodyPr/>
          <a:lstStyle/>
          <a:p>
            <a:pPr>
              <a:lnSpc>
                <a:spcPct val="70000"/>
              </a:lnSpc>
            </a:pPr>
            <a:r>
              <a:rPr lang="pt-BR" dirty="0" smtClean="0">
                <a:latin typeface="Times New Roman" pitchFamily="18" charset="0"/>
              </a:rPr>
              <a:t>A partir de um estudo recente dinamarquês que mostrou aumento significativo de epilepsia na infância confinada aos  meninos, os presentes autores investigaram a associação entre fototerapia e o desenvolvimento de convulsões e epilepsia (após 60 dias de vida) numa coorte da LIGHT (</a:t>
            </a:r>
            <a:r>
              <a:rPr lang="pt-BR" i="1" dirty="0" smtClean="0">
                <a:latin typeface="Times New Roman" pitchFamily="18" charset="0"/>
              </a:rPr>
              <a:t>Late  Impacto of </a:t>
            </a:r>
            <a:r>
              <a:rPr lang="pt-BR" i="1" dirty="0" err="1" smtClean="0">
                <a:latin typeface="Times New Roman" pitchFamily="18" charset="0"/>
              </a:rPr>
              <a:t>Getting</a:t>
            </a:r>
            <a:r>
              <a:rPr lang="pt-BR" i="1" dirty="0" smtClean="0">
                <a:latin typeface="Times New Roman" pitchFamily="18" charset="0"/>
              </a:rPr>
              <a:t> Hyperbilirubinemia </a:t>
            </a:r>
            <a:r>
              <a:rPr lang="pt-BR" i="1" dirty="0" err="1" smtClean="0">
                <a:latin typeface="Times New Roman" pitchFamily="18" charset="0"/>
              </a:rPr>
              <a:t>or</a:t>
            </a:r>
            <a:r>
              <a:rPr lang="pt-BR" i="1" dirty="0" smtClean="0">
                <a:latin typeface="Times New Roman" pitchFamily="18" charset="0"/>
              </a:rPr>
              <a:t> </a:t>
            </a:r>
            <a:r>
              <a:rPr lang="pt-BR" i="1" dirty="0" err="1" smtClean="0">
                <a:latin typeface="Times New Roman" pitchFamily="18" charset="0"/>
              </a:rPr>
              <a:t>photo</a:t>
            </a:r>
            <a:r>
              <a:rPr lang="pt-BR" i="1" dirty="0" smtClean="0">
                <a:latin typeface="Times New Roman" pitchFamily="18" charset="0"/>
              </a:rPr>
              <a:t> </a:t>
            </a:r>
            <a:r>
              <a:rPr lang="pt-BR" i="1" dirty="0" err="1" smtClean="0">
                <a:latin typeface="Times New Roman" pitchFamily="18" charset="0"/>
              </a:rPr>
              <a:t>Therapy</a:t>
            </a:r>
            <a:r>
              <a:rPr lang="pt-BR" dirty="0" smtClean="0">
                <a:latin typeface="Times New Roman" pitchFamily="18" charset="0"/>
              </a:rPr>
              <a:t>) envolvendo, após exclusões,   496632 crianças (≥35 semanas), fazendo o controle dos níveis de bilirrubina e fatores </a:t>
            </a:r>
            <a:r>
              <a:rPr lang="pt-BR" dirty="0" err="1" smtClean="0">
                <a:latin typeface="Times New Roman" pitchFamily="18" charset="0"/>
              </a:rPr>
              <a:t>confundidores</a:t>
            </a:r>
            <a:r>
              <a:rPr lang="pt-BR" dirty="0" smtClean="0">
                <a:latin typeface="Times New Roman" pitchFamily="18" charset="0"/>
              </a:rPr>
              <a:t>. Dessa, 37683 (7,6%) receberam fototerapia e 3153 (0,63%) indivíduos apresentaram pelo menos um episódio de convulsão e pelo menos uma prescrição de drogas </a:t>
            </a:r>
            <a:r>
              <a:rPr lang="pt-BR" dirty="0" err="1" smtClean="0">
                <a:latin typeface="Times New Roman" pitchFamily="18" charset="0"/>
              </a:rPr>
              <a:t>anti-epilépticas</a:t>
            </a:r>
            <a:r>
              <a:rPr lang="pt-BR" dirty="0" smtClean="0">
                <a:latin typeface="Times New Roman" pitchFamily="18" charset="0"/>
              </a:rPr>
              <a:t>. As taxas brutas de incidência por 1000 pessoas-ano foi de 1,24 para as expostas à fototerapia e  0,76 para as não expostas à fototerapia. Com o ajuste para os níveis de bilirrubina e outras </a:t>
            </a:r>
            <a:r>
              <a:rPr lang="pt-BR" dirty="0" err="1" smtClean="0">
                <a:latin typeface="Times New Roman" pitchFamily="18" charset="0"/>
              </a:rPr>
              <a:t>covariáveis</a:t>
            </a:r>
            <a:r>
              <a:rPr lang="pt-BR" dirty="0" smtClean="0">
                <a:latin typeface="Times New Roman" pitchFamily="18" charset="0"/>
              </a:rPr>
              <a:t>, a razão de risco para convulsões diminuiu para Não se encontrou associação entre fototerapia e convulsões febris. </a:t>
            </a:r>
            <a:r>
              <a:rPr lang="pt-BR" b="1" dirty="0" smtClean="0">
                <a:solidFill>
                  <a:srgbClr val="FF0000"/>
                </a:solidFill>
                <a:latin typeface="Times New Roman" pitchFamily="18" charset="0"/>
              </a:rPr>
              <a:t>1,22 (IC a 95% de 1,05-1,42), mas permaneceu estatisticamente significativa.</a:t>
            </a:r>
            <a:r>
              <a:rPr lang="pt-BR" b="1" dirty="0" smtClean="0">
                <a:latin typeface="Times New Roman" pitchFamily="18" charset="0"/>
              </a:rPr>
              <a:t> O sexo masculino foi associado a aproximadamente 20% de aumento no risco de convulsões. </a:t>
            </a:r>
            <a:r>
              <a:rPr lang="pt-BR" dirty="0" smtClean="0">
                <a:latin typeface="Times New Roman" pitchFamily="18" charset="0"/>
              </a:rPr>
              <a:t>Como a fototerapia pode aumentar o risco de convulsões futuras não está claro.  A bilirrubina não é a única molécula que pode ser afetada pela aplicação da luz.  A fototerapia causa danos ao DNA,  gera radicais livres e estresse </a:t>
            </a:r>
            <a:r>
              <a:rPr lang="pt-BR" dirty="0" err="1" smtClean="0">
                <a:latin typeface="Times New Roman" pitchFamily="18" charset="0"/>
              </a:rPr>
              <a:t>oxidativo</a:t>
            </a:r>
            <a:r>
              <a:rPr lang="pt-BR" dirty="0" smtClean="0">
                <a:latin typeface="Times New Roman" pitchFamily="18" charset="0"/>
              </a:rPr>
              <a:t>,  altera os níveis de </a:t>
            </a:r>
            <a:r>
              <a:rPr lang="pt-BR" dirty="0" err="1" smtClean="0">
                <a:latin typeface="Times New Roman" pitchFamily="18" charset="0"/>
              </a:rPr>
              <a:t>citocinas</a:t>
            </a:r>
            <a:r>
              <a:rPr lang="pt-BR" dirty="0" smtClean="0">
                <a:latin typeface="Times New Roman" pitchFamily="18" charset="0"/>
              </a:rPr>
              <a:t>.  Esses fatores podem de favorecer a lesão de células neurais ou </a:t>
            </a:r>
            <a:r>
              <a:rPr lang="pt-BR" dirty="0" err="1" smtClean="0">
                <a:latin typeface="Times New Roman" pitchFamily="18" charset="0"/>
              </a:rPr>
              <a:t>gliais</a:t>
            </a:r>
            <a:r>
              <a:rPr lang="pt-BR" dirty="0" smtClean="0">
                <a:latin typeface="Times New Roman" pitchFamily="18" charset="0"/>
              </a:rPr>
              <a:t>, que podem predispor a convulsões. A aparente maior suscetibilidade nos meninos, tanto lesões induzidos por fototerapia ou para desenvolver epilepsia como um resultado deles, é consistente com diferenças sexuais na suscetibilidade à lesão perinatal e para vários tipos de epilepsia induzidos experimentalmente relatada em animais de laboratório. Interessante que embora alguns pesquisadores sugeriram a possibilidade de </a:t>
            </a:r>
            <a:r>
              <a:rPr lang="pt-BR" dirty="0" err="1" smtClean="0">
                <a:latin typeface="Times New Roman" pitchFamily="18" charset="0"/>
              </a:rPr>
              <a:t>neurotoxicidade</a:t>
            </a:r>
            <a:r>
              <a:rPr lang="pt-BR" dirty="0" smtClean="0">
                <a:latin typeface="Times New Roman" pitchFamily="18" charset="0"/>
              </a:rPr>
              <a:t> devido a níveis moderados de </a:t>
            </a:r>
            <a:r>
              <a:rPr lang="pt-BR" dirty="0" err="1" smtClean="0">
                <a:latin typeface="Times New Roman" pitchFamily="18" charset="0"/>
              </a:rPr>
              <a:t>hiperbilirrubinemia</a:t>
            </a:r>
            <a:r>
              <a:rPr lang="pt-BR" dirty="0" smtClean="0">
                <a:latin typeface="Times New Roman" pitchFamily="18" charset="0"/>
              </a:rPr>
              <a:t>, os resultados deste estudo sugerem que </a:t>
            </a:r>
            <a:r>
              <a:rPr lang="pt-BR" b="1" dirty="0" smtClean="0">
                <a:solidFill>
                  <a:srgbClr val="FF0000"/>
                </a:solidFill>
                <a:latin typeface="Times New Roman" pitchFamily="18" charset="0"/>
              </a:rPr>
              <a:t>usando fototerapia para tratar níveis inferiores aos indicados de bilirrubina para evitar </a:t>
            </a:r>
            <a:r>
              <a:rPr lang="pt-BR" b="1" dirty="0" err="1" smtClean="0">
                <a:solidFill>
                  <a:srgbClr val="FF0000"/>
                </a:solidFill>
                <a:latin typeface="Times New Roman" pitchFamily="18" charset="0"/>
              </a:rPr>
              <a:t>exsanguineotransfusão</a:t>
            </a:r>
            <a:r>
              <a:rPr lang="pt-BR" b="1" dirty="0" smtClean="0">
                <a:solidFill>
                  <a:srgbClr val="FF0000"/>
                </a:solidFill>
                <a:latin typeface="Times New Roman" pitchFamily="18" charset="0"/>
              </a:rPr>
              <a:t> pode realmente aumentar o risco de </a:t>
            </a:r>
            <a:r>
              <a:rPr lang="pt-BR" b="1" dirty="0" err="1" smtClean="0">
                <a:solidFill>
                  <a:srgbClr val="FF0000"/>
                </a:solidFill>
                <a:latin typeface="Times New Roman" pitchFamily="18" charset="0"/>
              </a:rPr>
              <a:t>neurotoxicidade</a:t>
            </a:r>
            <a:r>
              <a:rPr lang="pt-BR" b="1" dirty="0" smtClean="0">
                <a:solidFill>
                  <a:srgbClr val="FF0000"/>
                </a:solidFill>
                <a:latin typeface="Times New Roman" pitchFamily="18" charset="0"/>
              </a:rPr>
              <a:t>. </a:t>
            </a:r>
          </a:p>
        </p:txBody>
      </p:sp>
      <p:sp>
        <p:nvSpPr>
          <p:cNvPr id="76804" name="AutoShape 4"/>
          <p:cNvSpPr>
            <a:spLocks noChangeArrowheads="1"/>
          </p:cNvSpPr>
          <p:nvPr/>
        </p:nvSpPr>
        <p:spPr bwMode="auto">
          <a:xfrm>
            <a:off x="8243888" y="6308725"/>
            <a:ext cx="217487" cy="422275"/>
          </a:xfrm>
          <a:prstGeom prst="curvedRightArrow">
            <a:avLst>
              <a:gd name="adj1" fmla="val 38832"/>
              <a:gd name="adj2" fmla="val 77664"/>
              <a:gd name="adj3" fmla="val 33333"/>
            </a:avLst>
          </a:prstGeom>
          <a:solidFill>
            <a:schemeClr val="accent1"/>
          </a:solidFill>
          <a:ln w="38100">
            <a:solidFill>
              <a:schemeClr va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7" name="Rectangle 3"/>
          <p:cNvSpPr>
            <a:spLocks noGrp="1"/>
          </p:cNvSpPr>
          <p:nvPr>
            <p:ph type="body" idx="1"/>
          </p:nvPr>
        </p:nvSpPr>
        <p:spPr>
          <a:xfrm>
            <a:off x="0" y="836613"/>
            <a:ext cx="8964613" cy="5761037"/>
          </a:xfrm>
        </p:spPr>
        <p:txBody>
          <a:bodyPr/>
          <a:lstStyle/>
          <a:p>
            <a:pPr>
              <a:lnSpc>
                <a:spcPct val="80000"/>
              </a:lnSpc>
            </a:pPr>
            <a:r>
              <a:rPr lang="pt-BR" b="1" smtClean="0">
                <a:solidFill>
                  <a:srgbClr val="FF0000"/>
                </a:solidFill>
                <a:latin typeface="Times New Roman" pitchFamily="18" charset="0"/>
              </a:rPr>
              <a:t>Nos links discutimos a relação entre fototerapia e câncer infantil</a:t>
            </a:r>
            <a:r>
              <a:rPr lang="pt-BR" b="1" smtClean="0">
                <a:latin typeface="Times New Roman" pitchFamily="18" charset="0"/>
              </a:rPr>
              <a:t>: </a:t>
            </a:r>
            <a:r>
              <a:rPr lang="pt-BR" smtClean="0">
                <a:latin typeface="Times New Roman" pitchFamily="18" charset="0"/>
              </a:rPr>
              <a:t>há consistente associação, relevância clínica (maiores limites do intervalo de confiança)  e significância  significância estatística entre múltiplas admissões para fototerapia e leucemia mielóide, sugerindo ser prudente evitar fototerapia desnecessária, especialmente em crianças com Síndrome de Down (elevado risco-45,95 vezes- de leucemia), sugerindo ser prudente evitar fototerapia desnecessária, especialmente em crianças com Síndrome de Down.</a:t>
            </a:r>
            <a:r>
              <a:rPr lang="pt-BR" b="1" smtClean="0">
                <a:latin typeface="Times New Roman" pitchFamily="18" charset="0"/>
              </a:rPr>
              <a:t> </a:t>
            </a:r>
            <a:r>
              <a:rPr lang="pt-BR" smtClean="0">
                <a:solidFill>
                  <a:srgbClr val="FF0000"/>
                </a:solidFill>
                <a:latin typeface="Times New Roman" pitchFamily="18" charset="0"/>
              </a:rPr>
              <a:t>Estes dados sugerem que a fototerapia pode não ser inofensiva, e que os riscos, bem como os benefícios devem ser pesados ​​antes de ligar a fototerapia (principalmente se níveis de bilirrubina abaixo das diretrizes de tratamento atuais</a:t>
            </a:r>
            <a:r>
              <a:rPr lang="pt-BR" smtClean="0">
                <a:latin typeface="Times New Roman" pitchFamily="18" charset="0"/>
              </a:rPr>
              <a:t>). Para os prematuros extremos devemos ter cuidado: Os neonatos imaturos e muito pequenos possuem pele gelatinosa e fina, onde a luz vai penetrando facilmente e alcançando mais profundamento o subcutâneo, podendo causar  lesão oxidativa nas membranas celulares e DNA do prematuro, com aumento da mortalidade nos RN entre 5001-750g (risco relativo de 1,19 com IC a 95% de 1,01-1,39), com probabilidade de 99% de mortalidade! A hemoglobina possui um espectro de absorção que coincide com o da bilirrubina e assim, compete pela luz com a bilirrubina (RN com hematócritos mais baixos, mais luz estará disponível para a penetração). </a:t>
            </a:r>
            <a:r>
              <a:rPr lang="pt-BR" b="1" smtClean="0">
                <a:solidFill>
                  <a:srgbClr val="FF0000"/>
                </a:solidFill>
                <a:latin typeface="Times New Roman" pitchFamily="18" charset="0"/>
              </a:rPr>
              <a:t>Nestes RN pré-termos extremos cuidado com o uso de fototerapia de alta irradiância (inicie com níveis mais baixos de irradiância e conheçam o hematócrito!). Pense na fototerapia como uma droga que deve ser administrada na dose adequada</a:t>
            </a:r>
            <a:r>
              <a:rPr lang="pt-BR" smtClean="0">
                <a:latin typeface="Times New Roman" pitchFamily="18" charset="0"/>
              </a:rPr>
              <a:t>. </a:t>
            </a:r>
          </a:p>
          <a:p>
            <a:pPr>
              <a:lnSpc>
                <a:spcPct val="80000"/>
              </a:lnSpc>
            </a:pPr>
            <a:endParaRPr lang="pt-BR" sz="1800" smtClean="0"/>
          </a:p>
        </p:txBody>
      </p:sp>
      <p:sp>
        <p:nvSpPr>
          <p:cNvPr id="77828" name="Text Box 4"/>
          <p:cNvSpPr txBox="1">
            <a:spLocks noChangeArrowheads="1"/>
          </p:cNvSpPr>
          <p:nvPr/>
        </p:nvSpPr>
        <p:spPr bwMode="auto">
          <a:xfrm>
            <a:off x="7940675" y="6613525"/>
            <a:ext cx="120332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1000" dirty="0"/>
              <a:t>Paulo R. Margotto</a:t>
            </a: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p:cNvSpPr>
          <p:nvPr>
            <p:ph type="title"/>
          </p:nvPr>
        </p:nvSpPr>
        <p:spPr bwMode="auto">
          <a:xfrm>
            <a:off x="539750" y="115888"/>
            <a:ext cx="7772400" cy="160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smtClean="0">
                <a:solidFill>
                  <a:schemeClr val="hlink"/>
                </a:solidFill>
              </a:rPr>
              <a:t>OBRIGADO!</a:t>
            </a:r>
          </a:p>
        </p:txBody>
      </p:sp>
      <p:pic>
        <p:nvPicPr>
          <p:cNvPr id="72708"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19250" y="1628775"/>
            <a:ext cx="6337300" cy="4616450"/>
          </a:xfrm>
          <a:prstGeom prst="rect">
            <a:avLst/>
          </a:prstGeom>
          <a:noFill/>
          <a:ln w="28575">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2709" name="Text Box 5"/>
          <p:cNvSpPr txBox="1">
            <a:spLocks noChangeArrowheads="1"/>
          </p:cNvSpPr>
          <p:nvPr/>
        </p:nvSpPr>
        <p:spPr bwMode="auto">
          <a:xfrm>
            <a:off x="1311275" y="6307138"/>
            <a:ext cx="6597768"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dirty="0" err="1">
                <a:solidFill>
                  <a:schemeClr val="hlink"/>
                </a:solidFill>
              </a:rPr>
              <a:t>Ddos</a:t>
            </a:r>
            <a:r>
              <a:rPr lang="pt-BR" dirty="0">
                <a:solidFill>
                  <a:schemeClr val="hlink"/>
                </a:solidFill>
              </a:rPr>
              <a:t> Christian, Talita, Débora, Alex, </a:t>
            </a:r>
            <a:r>
              <a:rPr lang="pt-BR" dirty="0" smtClean="0">
                <a:solidFill>
                  <a:schemeClr val="hlink"/>
                </a:solidFill>
              </a:rPr>
              <a:t>(Dar. </a:t>
            </a:r>
            <a:r>
              <a:rPr lang="pt-BR" dirty="0">
                <a:solidFill>
                  <a:schemeClr val="hlink"/>
                </a:solidFill>
              </a:rPr>
              <a:t>Paulo R. Margotto), Juliano e </a:t>
            </a:r>
            <a:r>
              <a:rPr lang="pt-BR" dirty="0" err="1">
                <a:solidFill>
                  <a:schemeClr val="hlink"/>
                </a:solidFill>
              </a:rPr>
              <a:t>Gleicon</a:t>
            </a:r>
            <a:endParaRPr lang="pt-BR" dirty="0">
              <a:solidFill>
                <a:schemeClr val="hlink"/>
              </a:solidFill>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ipo de Madeira">
  <a:themeElements>
    <a:clrScheme name="Tipo de Madeira">
      <a:dk1>
        <a:sysClr val="windowText" lastClr="000000"/>
      </a:dk1>
      <a:lt1>
        <a:sysClr val="window" lastClr="FFFFFF"/>
      </a:lt1>
      <a:dk2>
        <a:srgbClr val="514949"/>
      </a:dk2>
      <a:lt2>
        <a:srgbClr val="E1E1DB"/>
      </a:lt2>
      <a:accent1>
        <a:srgbClr val="9DBFBE"/>
      </a:accent1>
      <a:accent2>
        <a:srgbClr val="DB8631"/>
      </a:accent2>
      <a:accent3>
        <a:srgbClr val="E3CC5A"/>
      </a:accent3>
      <a:accent4>
        <a:srgbClr val="ACADA8"/>
      </a:accent4>
      <a:accent5>
        <a:srgbClr val="927C61"/>
      </a:accent5>
      <a:accent6>
        <a:srgbClr val="B3B435"/>
      </a:accent6>
      <a:hlink>
        <a:srgbClr val="0000FF"/>
      </a:hlink>
      <a:folHlink>
        <a:srgbClr val="800080"/>
      </a:folHlink>
    </a:clrScheme>
    <a:fontScheme name="Trebuchet MS">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ipo de Madeira">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xmlns="" name="Wood Type" id="{7ACABC62-BF99-48CF-A9DC-4DB89C7B13DC}" vid="{BE1B6DD8-9976-4550-A6F4-B2DD4EA939DA}"/>
    </a:ext>
  </a:extLst>
</a:theme>
</file>

<file path=docProps/app.xml><?xml version="1.0" encoding="utf-8"?>
<Properties xmlns="http://schemas.openxmlformats.org/officeDocument/2006/extended-properties" xmlns:vt="http://schemas.openxmlformats.org/officeDocument/2006/docPropsVTypes">
  <Template/>
  <TotalTime>776</TotalTime>
  <Words>5106</Words>
  <Application>Microsoft Office PowerPoint</Application>
  <PresentationFormat>Apresentação na tela (4:3)</PresentationFormat>
  <Paragraphs>282</Paragraphs>
  <Slides>66</Slides>
  <Notes>0</Notes>
  <HiddenSlides>0</HiddenSlides>
  <MMClips>0</MMClips>
  <ScaleCrop>false</ScaleCrop>
  <HeadingPairs>
    <vt:vector size="4" baseType="variant">
      <vt:variant>
        <vt:lpstr>Tema</vt:lpstr>
      </vt:variant>
      <vt:variant>
        <vt:i4>1</vt:i4>
      </vt:variant>
      <vt:variant>
        <vt:lpstr>Títulos de slides</vt:lpstr>
      </vt:variant>
      <vt:variant>
        <vt:i4>66</vt:i4>
      </vt:variant>
    </vt:vector>
  </HeadingPairs>
  <TitlesOfParts>
    <vt:vector size="67" baseType="lpstr">
      <vt:lpstr>Tipo de Madeira</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Nota do Editor do site, Dar. Paulo R. Margotto. Consultem também! Aqui e Agora!</vt:lpstr>
      <vt:lpstr>Neonatal hyperbilirubinemia and the risk of febrile seizures and childhood epilepsy. Maimburg RD, Olsen J, Sun Y.Epilepsy Res. 2016 Aug;124:67-72. doi:10.1016/j.eplepsyres.2016.05.004. Epub 2016 May 19.PMID: 27259071 Similar articles</vt:lpstr>
      <vt:lpstr>Apresentação do PowerPoint</vt:lpstr>
      <vt:lpstr>Apresentação do PowerPoint</vt:lpstr>
      <vt:lpstr>Apresentação do PowerPoint</vt:lpstr>
      <vt:lpstr>Apresentação do PowerPoint</vt:lpstr>
      <vt:lpstr>Neonatal Phototherapy and Infantile Cancer. Wickremasinghe AC, Kuzniewicz MW, Grimes BA, McCulloch CE, Newman TB. Pediatrics. 2016 Jun;137(6). pii: e20151353. Artigo Integral</vt:lpstr>
      <vt:lpstr>Neonatal Phototherapy and Infantile Cancer. Wickremasinghe AC, Kuzniewicz MW, Grimes BA, McCulloch CE, Newman TB. Pediatrics. 2016 Jun;137(6). pii: e20151353. Artigo Integral</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 Fototerapia é um fator de risco para Íleo em neonatos de alto risco? </vt:lpstr>
      <vt:lpstr>Portanto...</vt:lpstr>
      <vt:lpstr>Apresentação do PowerPoint</vt:lpstr>
      <vt:lpstr>OBRIGADO!</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Convulsões na Infância Após Fototerapia</dc:title>
  <dc:creator>Dária Fulgêncio</dc:creator>
  <cp:lastModifiedBy>Usuário do Windows</cp:lastModifiedBy>
  <cp:revision>80</cp:revision>
  <dcterms:created xsi:type="dcterms:W3CDTF">2018-10-15T07:50:45Z</dcterms:created>
  <dcterms:modified xsi:type="dcterms:W3CDTF">2018-10-27T21:51:06Z</dcterms:modified>
</cp:coreProperties>
</file>