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81" r:id="rId5"/>
    <p:sldId id="283" r:id="rId6"/>
    <p:sldId id="284" r:id="rId7"/>
    <p:sldId id="289" r:id="rId8"/>
    <p:sldId id="285" r:id="rId9"/>
    <p:sldId id="286" r:id="rId10"/>
    <p:sldId id="259" r:id="rId11"/>
    <p:sldId id="287" r:id="rId12"/>
    <p:sldId id="288" r:id="rId13"/>
    <p:sldId id="261" r:id="rId14"/>
    <p:sldId id="290" r:id="rId15"/>
    <p:sldId id="291" r:id="rId16"/>
    <p:sldId id="263" r:id="rId17"/>
    <p:sldId id="264" r:id="rId18"/>
    <p:sldId id="265" r:id="rId19"/>
    <p:sldId id="279" r:id="rId20"/>
    <p:sldId id="292" r:id="rId21"/>
    <p:sldId id="266" r:id="rId22"/>
    <p:sldId id="293" r:id="rId23"/>
    <p:sldId id="294" r:id="rId24"/>
    <p:sldId id="267" r:id="rId25"/>
    <p:sldId id="268" r:id="rId26"/>
    <p:sldId id="269" r:id="rId27"/>
    <p:sldId id="270" r:id="rId28"/>
    <p:sldId id="271" r:id="rId29"/>
    <p:sldId id="272" r:id="rId30"/>
    <p:sldId id="273" r:id="rId31"/>
    <p:sldId id="274" r:id="rId32"/>
    <p:sldId id="275" r:id="rId33"/>
    <p:sldId id="276" r:id="rId34"/>
    <p:sldId id="278" r:id="rId35"/>
    <p:sldId id="280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6" d="100"/>
          <a:sy n="96" d="100"/>
        </p:scale>
        <p:origin x="-178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2DD5F3-C3D3-4642-9DE7-0B9575D09AD8}" type="doc">
      <dgm:prSet loTypeId="urn:microsoft.com/office/officeart/2005/8/layout/orgChart1" loCatId="hierarchy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pt-BR"/>
        </a:p>
      </dgm:t>
    </dgm:pt>
    <dgm:pt modelId="{04B97B6C-A60F-4E9A-B2B4-32B825AFC771}">
      <dgm:prSet phldrT="[Texto]"/>
      <dgm:spPr/>
      <dgm:t>
        <a:bodyPr/>
        <a:lstStyle/>
        <a:p>
          <a:r>
            <a:rPr lang="pt-BR" dirty="0" smtClean="0"/>
            <a:t>Plaquetas normais</a:t>
          </a:r>
        </a:p>
        <a:p>
          <a:r>
            <a:rPr lang="pt-BR" dirty="0" smtClean="0"/>
            <a:t>PT prolongado</a:t>
          </a:r>
        </a:p>
        <a:p>
          <a:r>
            <a:rPr lang="pt-BR" dirty="0" smtClean="0"/>
            <a:t>PTT prolongado</a:t>
          </a:r>
          <a:endParaRPr lang="pt-BR" dirty="0"/>
        </a:p>
      </dgm:t>
    </dgm:pt>
    <dgm:pt modelId="{60E999D9-FBDF-4071-896C-9F7BA7710653}" type="parTrans" cxnId="{D077C4BE-BBFD-4D15-99C1-4D9B333A63EF}">
      <dgm:prSet/>
      <dgm:spPr/>
      <dgm:t>
        <a:bodyPr/>
        <a:lstStyle/>
        <a:p>
          <a:endParaRPr lang="pt-BR"/>
        </a:p>
      </dgm:t>
    </dgm:pt>
    <dgm:pt modelId="{96B4F2BD-D797-4765-BA61-8DE91B23A723}" type="sibTrans" cxnId="{D077C4BE-BBFD-4D15-99C1-4D9B333A63EF}">
      <dgm:prSet/>
      <dgm:spPr/>
      <dgm:t>
        <a:bodyPr/>
        <a:lstStyle/>
        <a:p>
          <a:endParaRPr lang="pt-BR"/>
        </a:p>
      </dgm:t>
    </dgm:pt>
    <dgm:pt modelId="{EE0DAD66-6151-4781-871E-26E5F783277B}" type="asst">
      <dgm:prSet phldrT="[Texto]"/>
      <dgm:spPr/>
      <dgm:t>
        <a:bodyPr/>
        <a:lstStyle/>
        <a:p>
          <a:r>
            <a:rPr lang="pt-BR" dirty="0" smtClean="0"/>
            <a:t>Considerar Def. de Vi. K</a:t>
          </a:r>
          <a:endParaRPr lang="pt-BR" dirty="0"/>
        </a:p>
      </dgm:t>
    </dgm:pt>
    <dgm:pt modelId="{E8070E7B-784D-45A8-AC58-F69A46DB2604}" type="parTrans" cxnId="{75EBF900-1B3C-4FA4-92F3-D83D9217DD12}">
      <dgm:prSet/>
      <dgm:spPr/>
      <dgm:t>
        <a:bodyPr/>
        <a:lstStyle/>
        <a:p>
          <a:endParaRPr lang="pt-BR"/>
        </a:p>
      </dgm:t>
    </dgm:pt>
    <dgm:pt modelId="{AC23B507-F958-44CB-8ADC-479A8C882608}" type="sibTrans" cxnId="{75EBF900-1B3C-4FA4-92F3-D83D9217DD12}">
      <dgm:prSet/>
      <dgm:spPr/>
      <dgm:t>
        <a:bodyPr/>
        <a:lstStyle/>
        <a:p>
          <a:endParaRPr lang="pt-BR"/>
        </a:p>
      </dgm:t>
    </dgm:pt>
    <dgm:pt modelId="{0CFB6218-DEF2-4FE1-9FCA-A094C9813BCF}">
      <dgm:prSet phldrT="[Texto]"/>
      <dgm:spPr/>
      <dgm:t>
        <a:bodyPr/>
        <a:lstStyle/>
        <a:p>
          <a:r>
            <a:rPr lang="pt-BR" dirty="0" smtClean="0"/>
            <a:t>Sangramento parou</a:t>
          </a:r>
          <a:endParaRPr lang="pt-BR" dirty="0"/>
        </a:p>
      </dgm:t>
    </dgm:pt>
    <dgm:pt modelId="{578D650A-4C38-4948-8F25-49C84652A421}" type="parTrans" cxnId="{2D91727F-CA6E-46FE-9FA3-7B86A8956F61}">
      <dgm:prSet/>
      <dgm:spPr/>
      <dgm:t>
        <a:bodyPr/>
        <a:lstStyle/>
        <a:p>
          <a:endParaRPr lang="pt-BR"/>
        </a:p>
      </dgm:t>
    </dgm:pt>
    <dgm:pt modelId="{64A136AD-FF69-4769-ABC6-1E1B4729D5D5}" type="sibTrans" cxnId="{2D91727F-CA6E-46FE-9FA3-7B86A8956F61}">
      <dgm:prSet/>
      <dgm:spPr/>
      <dgm:t>
        <a:bodyPr/>
        <a:lstStyle/>
        <a:p>
          <a:endParaRPr lang="pt-BR"/>
        </a:p>
      </dgm:t>
    </dgm:pt>
    <dgm:pt modelId="{3E53D7DC-D299-4647-BE5E-F627BE777CEB}">
      <dgm:prSet phldrT="[Texto]"/>
      <dgm:spPr/>
      <dgm:t>
        <a:bodyPr/>
        <a:lstStyle/>
        <a:p>
          <a:r>
            <a:rPr lang="pt-BR" dirty="0" smtClean="0"/>
            <a:t>Sangramento não parou</a:t>
          </a:r>
          <a:endParaRPr lang="pt-BR" dirty="0"/>
        </a:p>
      </dgm:t>
    </dgm:pt>
    <dgm:pt modelId="{07D1EFEF-8090-4AC7-A545-BE4C2198C66A}" type="parTrans" cxnId="{990CC373-C250-47FD-85AD-B4C29D0D36E2}">
      <dgm:prSet/>
      <dgm:spPr/>
      <dgm:t>
        <a:bodyPr/>
        <a:lstStyle/>
        <a:p>
          <a:endParaRPr lang="pt-BR"/>
        </a:p>
      </dgm:t>
    </dgm:pt>
    <dgm:pt modelId="{50BB25BD-A422-4E7E-A303-BB77BB3B8C69}" type="sibTrans" cxnId="{990CC373-C250-47FD-85AD-B4C29D0D36E2}">
      <dgm:prSet/>
      <dgm:spPr/>
      <dgm:t>
        <a:bodyPr/>
        <a:lstStyle/>
        <a:p>
          <a:endParaRPr lang="pt-BR"/>
        </a:p>
      </dgm:t>
    </dgm:pt>
    <dgm:pt modelId="{60C740EC-E1AA-434F-A9D5-600CCFA2C340}" type="asst">
      <dgm:prSet phldrT="[Texto]"/>
      <dgm:spPr/>
      <dgm:t>
        <a:bodyPr/>
        <a:lstStyle/>
        <a:p>
          <a:r>
            <a:rPr lang="pt-BR" dirty="0" smtClean="0"/>
            <a:t>Administrar </a:t>
          </a:r>
          <a:r>
            <a:rPr lang="pt-BR" dirty="0" err="1" smtClean="0"/>
            <a:t>Vit.K</a:t>
          </a:r>
          <a:r>
            <a:rPr lang="pt-BR" dirty="0" smtClean="0"/>
            <a:t>: 5mg EV e repetir PT e PTT 4 e 8 horas após</a:t>
          </a:r>
          <a:endParaRPr lang="pt-BR" dirty="0"/>
        </a:p>
      </dgm:t>
    </dgm:pt>
    <dgm:pt modelId="{5AB833B8-CC8A-40CD-8AF2-CF9808E0E468}" type="parTrans" cxnId="{76FF8E30-68C1-4099-8EFE-D3D499F4FB1E}">
      <dgm:prSet/>
      <dgm:spPr/>
      <dgm:t>
        <a:bodyPr/>
        <a:lstStyle/>
        <a:p>
          <a:endParaRPr lang="pt-BR"/>
        </a:p>
      </dgm:t>
    </dgm:pt>
    <dgm:pt modelId="{7AE9904A-6AC5-47F8-8406-8A6FCA67E335}" type="sibTrans" cxnId="{76FF8E30-68C1-4099-8EFE-D3D499F4FB1E}">
      <dgm:prSet/>
      <dgm:spPr/>
      <dgm:t>
        <a:bodyPr/>
        <a:lstStyle/>
        <a:p>
          <a:endParaRPr lang="pt-BR"/>
        </a:p>
      </dgm:t>
    </dgm:pt>
    <dgm:pt modelId="{A14F85E2-39BD-4E2A-B64E-E5DB9BA3EF81}">
      <dgm:prSet/>
      <dgm:spPr/>
      <dgm:t>
        <a:bodyPr/>
        <a:lstStyle/>
        <a:p>
          <a:r>
            <a:rPr lang="pt-BR" dirty="0" smtClean="0"/>
            <a:t>PT e PTT diminuíram</a:t>
          </a:r>
          <a:endParaRPr lang="pt-BR" dirty="0"/>
        </a:p>
      </dgm:t>
    </dgm:pt>
    <dgm:pt modelId="{FC734B37-7CBB-48E7-97ED-3B03B2295642}" type="parTrans" cxnId="{01EE441A-3B05-4192-B017-6816B7CA008B}">
      <dgm:prSet/>
      <dgm:spPr/>
      <dgm:t>
        <a:bodyPr/>
        <a:lstStyle/>
        <a:p>
          <a:endParaRPr lang="pt-BR"/>
        </a:p>
      </dgm:t>
    </dgm:pt>
    <dgm:pt modelId="{49FFF5E5-C08E-4F4D-AAB3-DD5DB78756A8}" type="sibTrans" cxnId="{01EE441A-3B05-4192-B017-6816B7CA008B}">
      <dgm:prSet/>
      <dgm:spPr/>
      <dgm:t>
        <a:bodyPr/>
        <a:lstStyle/>
        <a:p>
          <a:endParaRPr lang="pt-BR"/>
        </a:p>
      </dgm:t>
    </dgm:pt>
    <dgm:pt modelId="{65CBEC56-A1E2-4394-B1DD-76A384217F65}">
      <dgm:prSet/>
      <dgm:spPr/>
      <dgm:t>
        <a:bodyPr/>
        <a:lstStyle/>
        <a:p>
          <a:r>
            <a:rPr lang="pt-BR" dirty="0" smtClean="0"/>
            <a:t>PTT e PT prolongados</a:t>
          </a:r>
          <a:endParaRPr lang="pt-BR" dirty="0"/>
        </a:p>
      </dgm:t>
    </dgm:pt>
    <dgm:pt modelId="{A157F9A5-7BA6-48AA-B9F8-ED41C0439962}" type="parTrans" cxnId="{B95EF5EF-DF20-496E-A884-8BEE02C808C5}">
      <dgm:prSet/>
      <dgm:spPr/>
      <dgm:t>
        <a:bodyPr/>
        <a:lstStyle/>
        <a:p>
          <a:endParaRPr lang="pt-BR"/>
        </a:p>
      </dgm:t>
    </dgm:pt>
    <dgm:pt modelId="{660FFAB1-8A45-430E-AD16-3C2D3CEC9261}" type="sibTrans" cxnId="{B95EF5EF-DF20-496E-A884-8BEE02C808C5}">
      <dgm:prSet/>
      <dgm:spPr/>
      <dgm:t>
        <a:bodyPr/>
        <a:lstStyle/>
        <a:p>
          <a:endParaRPr lang="pt-BR"/>
        </a:p>
      </dgm:t>
    </dgm:pt>
    <dgm:pt modelId="{0920627A-67C2-47B7-955E-1418A6D18948}" type="asst">
      <dgm:prSet/>
      <dgm:spPr/>
      <dgm:t>
        <a:bodyPr/>
        <a:lstStyle/>
        <a:p>
          <a:r>
            <a:rPr lang="pt-BR" dirty="0" smtClean="0"/>
            <a:t>Deficiência de Vit. K</a:t>
          </a:r>
          <a:endParaRPr lang="pt-BR" dirty="0"/>
        </a:p>
      </dgm:t>
    </dgm:pt>
    <dgm:pt modelId="{3E255C92-4077-4446-9E0F-76717E2D55F2}" type="parTrans" cxnId="{6AAFFA82-ABD1-4FC1-AC27-47F80115C819}">
      <dgm:prSet/>
      <dgm:spPr/>
      <dgm:t>
        <a:bodyPr/>
        <a:lstStyle/>
        <a:p>
          <a:endParaRPr lang="pt-BR"/>
        </a:p>
      </dgm:t>
    </dgm:pt>
    <dgm:pt modelId="{011A1EB6-5A90-4E00-BF78-448F18AF944B}" type="sibTrans" cxnId="{6AAFFA82-ABD1-4FC1-AC27-47F80115C819}">
      <dgm:prSet/>
      <dgm:spPr/>
      <dgm:t>
        <a:bodyPr/>
        <a:lstStyle/>
        <a:p>
          <a:endParaRPr lang="pt-BR"/>
        </a:p>
      </dgm:t>
    </dgm:pt>
    <dgm:pt modelId="{34F3751F-B31A-4D7B-937A-39EAD3C82291}" type="asst">
      <dgm:prSet/>
      <dgm:spPr/>
      <dgm:t>
        <a:bodyPr/>
        <a:lstStyle/>
        <a:p>
          <a:r>
            <a:rPr lang="pt-BR" dirty="0" smtClean="0"/>
            <a:t>Considerar: Deficiência congênita do fator V ou X ou de fibrinogênio</a:t>
          </a:r>
          <a:endParaRPr lang="pt-BR" dirty="0"/>
        </a:p>
      </dgm:t>
    </dgm:pt>
    <dgm:pt modelId="{99D9F5AF-223C-4595-852E-35472E472054}" type="parTrans" cxnId="{702C2F7A-0C5B-445A-872C-012483AF9BEC}">
      <dgm:prSet/>
      <dgm:spPr/>
      <dgm:t>
        <a:bodyPr/>
        <a:lstStyle/>
        <a:p>
          <a:endParaRPr lang="pt-BR"/>
        </a:p>
      </dgm:t>
    </dgm:pt>
    <dgm:pt modelId="{88F7D808-7A48-402A-AD0A-A19807FE3778}" type="sibTrans" cxnId="{702C2F7A-0C5B-445A-872C-012483AF9BEC}">
      <dgm:prSet/>
      <dgm:spPr/>
      <dgm:t>
        <a:bodyPr/>
        <a:lstStyle/>
        <a:p>
          <a:endParaRPr lang="pt-BR"/>
        </a:p>
      </dgm:t>
    </dgm:pt>
    <dgm:pt modelId="{65FC70BC-2161-4CC6-8B24-F5779C53053F}" type="asst">
      <dgm:prSet/>
      <dgm:spPr/>
      <dgm:t>
        <a:bodyPr/>
        <a:lstStyle/>
        <a:p>
          <a:r>
            <a:rPr lang="pt-BR" dirty="0" smtClean="0"/>
            <a:t>Confirmação: dosar fatores V, X e fibrinogênio</a:t>
          </a:r>
          <a:endParaRPr lang="pt-BR" dirty="0"/>
        </a:p>
      </dgm:t>
    </dgm:pt>
    <dgm:pt modelId="{8E278ACA-5A47-412D-80B3-DFFB4C6A159E}" type="parTrans" cxnId="{7B243EBF-5EF8-4D25-971D-786A75B8D904}">
      <dgm:prSet/>
      <dgm:spPr/>
      <dgm:t>
        <a:bodyPr/>
        <a:lstStyle/>
        <a:p>
          <a:endParaRPr lang="pt-BR"/>
        </a:p>
      </dgm:t>
    </dgm:pt>
    <dgm:pt modelId="{DA9A4489-F11B-4FAF-A8E0-F47FBA492973}" type="sibTrans" cxnId="{7B243EBF-5EF8-4D25-971D-786A75B8D904}">
      <dgm:prSet/>
      <dgm:spPr/>
      <dgm:t>
        <a:bodyPr/>
        <a:lstStyle/>
        <a:p>
          <a:endParaRPr lang="pt-BR"/>
        </a:p>
      </dgm:t>
    </dgm:pt>
    <dgm:pt modelId="{22A111E5-7D37-4D25-9EDC-0FFA7767BAA2}" type="pres">
      <dgm:prSet presAssocID="{162DD5F3-C3D3-4642-9DE7-0B9575D09AD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4257C4C6-54F7-4CF7-B237-DCFD949D52DA}" type="pres">
      <dgm:prSet presAssocID="{04B97B6C-A60F-4E9A-B2B4-32B825AFC771}" presName="hierRoot1" presStyleCnt="0">
        <dgm:presLayoutVars>
          <dgm:hierBranch val="init"/>
        </dgm:presLayoutVars>
      </dgm:prSet>
      <dgm:spPr/>
    </dgm:pt>
    <dgm:pt modelId="{28504008-C872-4B89-85A4-04A02C386C46}" type="pres">
      <dgm:prSet presAssocID="{04B97B6C-A60F-4E9A-B2B4-32B825AFC771}" presName="rootComposite1" presStyleCnt="0"/>
      <dgm:spPr/>
    </dgm:pt>
    <dgm:pt modelId="{E1896794-FEE3-4F16-BF33-36744D53C90F}" type="pres">
      <dgm:prSet presAssocID="{04B97B6C-A60F-4E9A-B2B4-32B825AFC771}" presName="rootText1" presStyleLbl="node0" presStyleIdx="0" presStyleCnt="1" custLinFactNeighborY="14304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66641D70-BF2F-4564-8CE5-5CD9EBC171D6}" type="pres">
      <dgm:prSet presAssocID="{04B97B6C-A60F-4E9A-B2B4-32B825AFC771}" presName="rootConnector1" presStyleLbl="node1" presStyleIdx="0" presStyleCnt="0"/>
      <dgm:spPr/>
      <dgm:t>
        <a:bodyPr/>
        <a:lstStyle/>
        <a:p>
          <a:endParaRPr lang="pt-BR"/>
        </a:p>
      </dgm:t>
    </dgm:pt>
    <dgm:pt modelId="{60E5A990-9784-4440-B27E-C97EADE2B88D}" type="pres">
      <dgm:prSet presAssocID="{04B97B6C-A60F-4E9A-B2B4-32B825AFC771}" presName="hierChild2" presStyleCnt="0"/>
      <dgm:spPr/>
    </dgm:pt>
    <dgm:pt modelId="{71528B82-5F6B-4A5D-8E86-B30A8C5984DD}" type="pres">
      <dgm:prSet presAssocID="{578D650A-4C38-4948-8F25-49C84652A421}" presName="Name37" presStyleLbl="parChTrans1D2" presStyleIdx="0" presStyleCnt="4"/>
      <dgm:spPr/>
      <dgm:t>
        <a:bodyPr/>
        <a:lstStyle/>
        <a:p>
          <a:endParaRPr lang="pt-BR"/>
        </a:p>
      </dgm:t>
    </dgm:pt>
    <dgm:pt modelId="{C00616C5-7679-49DE-AB8E-1CE40DE927F3}" type="pres">
      <dgm:prSet presAssocID="{0CFB6218-DEF2-4FE1-9FCA-A094C9813BCF}" presName="hierRoot2" presStyleCnt="0">
        <dgm:presLayoutVars>
          <dgm:hierBranch val="init"/>
        </dgm:presLayoutVars>
      </dgm:prSet>
      <dgm:spPr/>
    </dgm:pt>
    <dgm:pt modelId="{EB3F66AE-2242-4170-ADC4-36F01D182724}" type="pres">
      <dgm:prSet presAssocID="{0CFB6218-DEF2-4FE1-9FCA-A094C9813BCF}" presName="rootComposite" presStyleCnt="0"/>
      <dgm:spPr/>
    </dgm:pt>
    <dgm:pt modelId="{661A7D4F-49C9-44D8-96FF-F5A54FF96AB9}" type="pres">
      <dgm:prSet presAssocID="{0CFB6218-DEF2-4FE1-9FCA-A094C9813BCF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C52F277-4BA9-4C74-AC40-3AE2B7B92D27}" type="pres">
      <dgm:prSet presAssocID="{0CFB6218-DEF2-4FE1-9FCA-A094C9813BCF}" presName="rootConnector" presStyleLbl="node2" presStyleIdx="0" presStyleCnt="2"/>
      <dgm:spPr/>
      <dgm:t>
        <a:bodyPr/>
        <a:lstStyle/>
        <a:p>
          <a:endParaRPr lang="pt-BR"/>
        </a:p>
      </dgm:t>
    </dgm:pt>
    <dgm:pt modelId="{EABFF01E-CE19-44CC-98A0-AB6764A1461B}" type="pres">
      <dgm:prSet presAssocID="{0CFB6218-DEF2-4FE1-9FCA-A094C9813BCF}" presName="hierChild4" presStyleCnt="0"/>
      <dgm:spPr/>
    </dgm:pt>
    <dgm:pt modelId="{9DC63C82-8ED2-4CF3-A8A4-772157E4C13B}" type="pres">
      <dgm:prSet presAssocID="{0CFB6218-DEF2-4FE1-9FCA-A094C9813BCF}" presName="hierChild5" presStyleCnt="0"/>
      <dgm:spPr/>
    </dgm:pt>
    <dgm:pt modelId="{BAAE5D76-BFB5-4E3F-AE72-791165912675}" type="pres">
      <dgm:prSet presAssocID="{07D1EFEF-8090-4AC7-A545-BE4C2198C66A}" presName="Name37" presStyleLbl="parChTrans1D2" presStyleIdx="1" presStyleCnt="4"/>
      <dgm:spPr/>
      <dgm:t>
        <a:bodyPr/>
        <a:lstStyle/>
        <a:p>
          <a:endParaRPr lang="pt-BR"/>
        </a:p>
      </dgm:t>
    </dgm:pt>
    <dgm:pt modelId="{631415EB-4679-4DC3-9BDA-7BA7642D989D}" type="pres">
      <dgm:prSet presAssocID="{3E53D7DC-D299-4647-BE5E-F627BE777CEB}" presName="hierRoot2" presStyleCnt="0">
        <dgm:presLayoutVars>
          <dgm:hierBranch val="init"/>
        </dgm:presLayoutVars>
      </dgm:prSet>
      <dgm:spPr/>
    </dgm:pt>
    <dgm:pt modelId="{4A227C8B-942D-4133-8D76-08B8EE206C4B}" type="pres">
      <dgm:prSet presAssocID="{3E53D7DC-D299-4647-BE5E-F627BE777CEB}" presName="rootComposite" presStyleCnt="0"/>
      <dgm:spPr/>
    </dgm:pt>
    <dgm:pt modelId="{7CA03A00-796F-4576-A6DE-A0020B00B70D}" type="pres">
      <dgm:prSet presAssocID="{3E53D7DC-D299-4647-BE5E-F627BE777CEB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4CE8E9F4-06B1-4186-8278-653E9BE34F2D}" type="pres">
      <dgm:prSet presAssocID="{3E53D7DC-D299-4647-BE5E-F627BE777CEB}" presName="rootConnector" presStyleLbl="node2" presStyleIdx="1" presStyleCnt="2"/>
      <dgm:spPr/>
      <dgm:t>
        <a:bodyPr/>
        <a:lstStyle/>
        <a:p>
          <a:endParaRPr lang="pt-BR"/>
        </a:p>
      </dgm:t>
    </dgm:pt>
    <dgm:pt modelId="{650649F0-BE01-4A20-BEA8-1590BD481A96}" type="pres">
      <dgm:prSet presAssocID="{3E53D7DC-D299-4647-BE5E-F627BE777CEB}" presName="hierChild4" presStyleCnt="0"/>
      <dgm:spPr/>
    </dgm:pt>
    <dgm:pt modelId="{0D104DAA-1D47-4F74-BD2C-E085D726AF1B}" type="pres">
      <dgm:prSet presAssocID="{FC734B37-7CBB-48E7-97ED-3B03B2295642}" presName="Name37" presStyleLbl="parChTrans1D3" presStyleIdx="0" presStyleCnt="2"/>
      <dgm:spPr/>
      <dgm:t>
        <a:bodyPr/>
        <a:lstStyle/>
        <a:p>
          <a:endParaRPr lang="pt-BR"/>
        </a:p>
      </dgm:t>
    </dgm:pt>
    <dgm:pt modelId="{043246EA-CFE6-49E8-940B-786711CA66D8}" type="pres">
      <dgm:prSet presAssocID="{A14F85E2-39BD-4E2A-B64E-E5DB9BA3EF81}" presName="hierRoot2" presStyleCnt="0">
        <dgm:presLayoutVars>
          <dgm:hierBranch val="init"/>
        </dgm:presLayoutVars>
      </dgm:prSet>
      <dgm:spPr/>
    </dgm:pt>
    <dgm:pt modelId="{EF9096E4-7007-4430-A40B-E9C6C7FEBAC6}" type="pres">
      <dgm:prSet presAssocID="{A14F85E2-39BD-4E2A-B64E-E5DB9BA3EF81}" presName="rootComposite" presStyleCnt="0"/>
      <dgm:spPr/>
    </dgm:pt>
    <dgm:pt modelId="{415F7FD0-1525-4724-80FB-3584BFA1A1C4}" type="pres">
      <dgm:prSet presAssocID="{A14F85E2-39BD-4E2A-B64E-E5DB9BA3EF81}" presName="rootText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D6E15DE0-982A-468F-AD9A-60F14BC3CB00}" type="pres">
      <dgm:prSet presAssocID="{A14F85E2-39BD-4E2A-B64E-E5DB9BA3EF81}" presName="rootConnector" presStyleLbl="node3" presStyleIdx="0" presStyleCnt="2"/>
      <dgm:spPr/>
      <dgm:t>
        <a:bodyPr/>
        <a:lstStyle/>
        <a:p>
          <a:endParaRPr lang="pt-BR"/>
        </a:p>
      </dgm:t>
    </dgm:pt>
    <dgm:pt modelId="{04AB7052-9337-4B39-B25E-2D303EC05CBC}" type="pres">
      <dgm:prSet presAssocID="{A14F85E2-39BD-4E2A-B64E-E5DB9BA3EF81}" presName="hierChild4" presStyleCnt="0"/>
      <dgm:spPr/>
    </dgm:pt>
    <dgm:pt modelId="{1AAB516D-3AD5-401D-9FA5-76E7728769A4}" type="pres">
      <dgm:prSet presAssocID="{A14F85E2-39BD-4E2A-B64E-E5DB9BA3EF81}" presName="hierChild5" presStyleCnt="0"/>
      <dgm:spPr/>
    </dgm:pt>
    <dgm:pt modelId="{E2F86B32-1CF9-417F-AC8E-A525B299B926}" type="pres">
      <dgm:prSet presAssocID="{3E255C92-4077-4446-9E0F-76717E2D55F2}" presName="Name111" presStyleLbl="parChTrans1D4" presStyleIdx="0" presStyleCnt="3"/>
      <dgm:spPr/>
      <dgm:t>
        <a:bodyPr/>
        <a:lstStyle/>
        <a:p>
          <a:endParaRPr lang="pt-BR"/>
        </a:p>
      </dgm:t>
    </dgm:pt>
    <dgm:pt modelId="{27F98440-2155-4907-AD5C-C279A1D398C3}" type="pres">
      <dgm:prSet presAssocID="{0920627A-67C2-47B7-955E-1418A6D18948}" presName="hierRoot3" presStyleCnt="0">
        <dgm:presLayoutVars>
          <dgm:hierBranch val="init"/>
        </dgm:presLayoutVars>
      </dgm:prSet>
      <dgm:spPr/>
    </dgm:pt>
    <dgm:pt modelId="{07320F82-A901-4BB8-97F9-7B789C0C629D}" type="pres">
      <dgm:prSet presAssocID="{0920627A-67C2-47B7-955E-1418A6D18948}" presName="rootComposite3" presStyleCnt="0"/>
      <dgm:spPr/>
    </dgm:pt>
    <dgm:pt modelId="{EA98F1B1-1CF1-4DDB-BDC2-CF856DFCB62B}" type="pres">
      <dgm:prSet presAssocID="{0920627A-67C2-47B7-955E-1418A6D18948}" presName="rootText3" presStyleLbl="asst3" presStyleIdx="0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65F97C7-6B63-47B3-A2EC-C0E512BBF875}" type="pres">
      <dgm:prSet presAssocID="{0920627A-67C2-47B7-955E-1418A6D18948}" presName="rootConnector3" presStyleLbl="asst3" presStyleIdx="0" presStyleCnt="3"/>
      <dgm:spPr/>
      <dgm:t>
        <a:bodyPr/>
        <a:lstStyle/>
        <a:p>
          <a:endParaRPr lang="pt-BR"/>
        </a:p>
      </dgm:t>
    </dgm:pt>
    <dgm:pt modelId="{55431FC8-C0FF-48C4-80C2-7086D29C2D96}" type="pres">
      <dgm:prSet presAssocID="{0920627A-67C2-47B7-955E-1418A6D18948}" presName="hierChild6" presStyleCnt="0"/>
      <dgm:spPr/>
    </dgm:pt>
    <dgm:pt modelId="{C292A2CD-FBAD-4FBC-932A-CE954FCC2D59}" type="pres">
      <dgm:prSet presAssocID="{0920627A-67C2-47B7-955E-1418A6D18948}" presName="hierChild7" presStyleCnt="0"/>
      <dgm:spPr/>
    </dgm:pt>
    <dgm:pt modelId="{86A7B3E5-4648-4605-AD42-2CC66262F582}" type="pres">
      <dgm:prSet presAssocID="{A157F9A5-7BA6-48AA-B9F8-ED41C0439962}" presName="Name37" presStyleLbl="parChTrans1D3" presStyleIdx="1" presStyleCnt="2"/>
      <dgm:spPr/>
      <dgm:t>
        <a:bodyPr/>
        <a:lstStyle/>
        <a:p>
          <a:endParaRPr lang="pt-BR"/>
        </a:p>
      </dgm:t>
    </dgm:pt>
    <dgm:pt modelId="{6D0F8A63-B31E-4E25-9964-055C2D0C9C63}" type="pres">
      <dgm:prSet presAssocID="{65CBEC56-A1E2-4394-B1DD-76A384217F65}" presName="hierRoot2" presStyleCnt="0">
        <dgm:presLayoutVars>
          <dgm:hierBranch val="init"/>
        </dgm:presLayoutVars>
      </dgm:prSet>
      <dgm:spPr/>
    </dgm:pt>
    <dgm:pt modelId="{88D55506-9C61-44D4-A967-79D77C6153AA}" type="pres">
      <dgm:prSet presAssocID="{65CBEC56-A1E2-4394-B1DD-76A384217F65}" presName="rootComposite" presStyleCnt="0"/>
      <dgm:spPr/>
    </dgm:pt>
    <dgm:pt modelId="{B93E7B0A-FF6E-4B18-B441-A8F845E916AB}" type="pres">
      <dgm:prSet presAssocID="{65CBEC56-A1E2-4394-B1DD-76A384217F65}" presName="rootText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3F9C46E0-F6F6-467C-8BFF-560575BE8DA2}" type="pres">
      <dgm:prSet presAssocID="{65CBEC56-A1E2-4394-B1DD-76A384217F65}" presName="rootConnector" presStyleLbl="node3" presStyleIdx="1" presStyleCnt="2"/>
      <dgm:spPr/>
      <dgm:t>
        <a:bodyPr/>
        <a:lstStyle/>
        <a:p>
          <a:endParaRPr lang="pt-BR"/>
        </a:p>
      </dgm:t>
    </dgm:pt>
    <dgm:pt modelId="{D33FF29F-218C-43CA-8E86-4109FC94C6CD}" type="pres">
      <dgm:prSet presAssocID="{65CBEC56-A1E2-4394-B1DD-76A384217F65}" presName="hierChild4" presStyleCnt="0"/>
      <dgm:spPr/>
    </dgm:pt>
    <dgm:pt modelId="{77516739-F85A-40EA-9A6B-1D0C68503F3A}" type="pres">
      <dgm:prSet presAssocID="{65CBEC56-A1E2-4394-B1DD-76A384217F65}" presName="hierChild5" presStyleCnt="0"/>
      <dgm:spPr/>
    </dgm:pt>
    <dgm:pt modelId="{CFBDEC95-BF0F-4033-9D10-5543710F130E}" type="pres">
      <dgm:prSet presAssocID="{99D9F5AF-223C-4595-852E-35472E472054}" presName="Name111" presStyleLbl="parChTrans1D4" presStyleIdx="1" presStyleCnt="3"/>
      <dgm:spPr/>
      <dgm:t>
        <a:bodyPr/>
        <a:lstStyle/>
        <a:p>
          <a:endParaRPr lang="pt-BR"/>
        </a:p>
      </dgm:t>
    </dgm:pt>
    <dgm:pt modelId="{EC2CB294-AB74-4441-B5D2-5E34DD06989B}" type="pres">
      <dgm:prSet presAssocID="{34F3751F-B31A-4D7B-937A-39EAD3C82291}" presName="hierRoot3" presStyleCnt="0">
        <dgm:presLayoutVars>
          <dgm:hierBranch val="init"/>
        </dgm:presLayoutVars>
      </dgm:prSet>
      <dgm:spPr/>
    </dgm:pt>
    <dgm:pt modelId="{FED684E6-024E-4A29-BE5C-96C4B9F4A21A}" type="pres">
      <dgm:prSet presAssocID="{34F3751F-B31A-4D7B-937A-39EAD3C82291}" presName="rootComposite3" presStyleCnt="0"/>
      <dgm:spPr/>
    </dgm:pt>
    <dgm:pt modelId="{43E2B5B1-DEBC-4C67-B564-FE72830E3D3C}" type="pres">
      <dgm:prSet presAssocID="{34F3751F-B31A-4D7B-937A-39EAD3C82291}" presName="rootText3" presStyleLbl="asst3" presStyleIdx="1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E0AD162-5FE8-450F-A446-60A3132AF1CD}" type="pres">
      <dgm:prSet presAssocID="{34F3751F-B31A-4D7B-937A-39EAD3C82291}" presName="rootConnector3" presStyleLbl="asst3" presStyleIdx="1" presStyleCnt="3"/>
      <dgm:spPr/>
      <dgm:t>
        <a:bodyPr/>
        <a:lstStyle/>
        <a:p>
          <a:endParaRPr lang="pt-BR"/>
        </a:p>
      </dgm:t>
    </dgm:pt>
    <dgm:pt modelId="{F5B31C5F-EC33-4514-B62F-C719F0369992}" type="pres">
      <dgm:prSet presAssocID="{34F3751F-B31A-4D7B-937A-39EAD3C82291}" presName="hierChild6" presStyleCnt="0"/>
      <dgm:spPr/>
    </dgm:pt>
    <dgm:pt modelId="{6D6DCAC4-8C20-4BE7-B8BF-0D3CF4D3A0D7}" type="pres">
      <dgm:prSet presAssocID="{34F3751F-B31A-4D7B-937A-39EAD3C82291}" presName="hierChild7" presStyleCnt="0"/>
      <dgm:spPr/>
    </dgm:pt>
    <dgm:pt modelId="{623D0E15-4554-4A5A-B9F2-8958DA10E5C8}" type="pres">
      <dgm:prSet presAssocID="{8E278ACA-5A47-412D-80B3-DFFB4C6A159E}" presName="Name111" presStyleLbl="parChTrans1D4" presStyleIdx="2" presStyleCnt="3"/>
      <dgm:spPr/>
      <dgm:t>
        <a:bodyPr/>
        <a:lstStyle/>
        <a:p>
          <a:endParaRPr lang="pt-BR"/>
        </a:p>
      </dgm:t>
    </dgm:pt>
    <dgm:pt modelId="{4F539118-ABE5-4C53-B95E-7D57B8B522C3}" type="pres">
      <dgm:prSet presAssocID="{65FC70BC-2161-4CC6-8B24-F5779C53053F}" presName="hierRoot3" presStyleCnt="0">
        <dgm:presLayoutVars>
          <dgm:hierBranch val="init"/>
        </dgm:presLayoutVars>
      </dgm:prSet>
      <dgm:spPr/>
    </dgm:pt>
    <dgm:pt modelId="{F56D8321-BC02-47E2-857C-104BABEA64DE}" type="pres">
      <dgm:prSet presAssocID="{65FC70BC-2161-4CC6-8B24-F5779C53053F}" presName="rootComposite3" presStyleCnt="0"/>
      <dgm:spPr/>
    </dgm:pt>
    <dgm:pt modelId="{5AEB1241-9009-4538-8F9A-9FCBCCC2EEEF}" type="pres">
      <dgm:prSet presAssocID="{65FC70BC-2161-4CC6-8B24-F5779C53053F}" presName="rootText3" presStyleLbl="asst3" presStyleIdx="2" presStyleCnt="3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A91AB0A7-6939-4E97-8CDB-E42114D8342F}" type="pres">
      <dgm:prSet presAssocID="{65FC70BC-2161-4CC6-8B24-F5779C53053F}" presName="rootConnector3" presStyleLbl="asst3" presStyleIdx="2" presStyleCnt="3"/>
      <dgm:spPr/>
      <dgm:t>
        <a:bodyPr/>
        <a:lstStyle/>
        <a:p>
          <a:endParaRPr lang="pt-BR"/>
        </a:p>
      </dgm:t>
    </dgm:pt>
    <dgm:pt modelId="{9587A616-9881-434A-B8C3-5426DEBBC53E}" type="pres">
      <dgm:prSet presAssocID="{65FC70BC-2161-4CC6-8B24-F5779C53053F}" presName="hierChild6" presStyleCnt="0"/>
      <dgm:spPr/>
    </dgm:pt>
    <dgm:pt modelId="{B5AB6F1B-2C6F-43F3-BC68-7F5EBD5D73F8}" type="pres">
      <dgm:prSet presAssocID="{65FC70BC-2161-4CC6-8B24-F5779C53053F}" presName="hierChild7" presStyleCnt="0"/>
      <dgm:spPr/>
    </dgm:pt>
    <dgm:pt modelId="{7302B636-041C-4377-8B28-600B76275FFE}" type="pres">
      <dgm:prSet presAssocID="{3E53D7DC-D299-4647-BE5E-F627BE777CEB}" presName="hierChild5" presStyleCnt="0"/>
      <dgm:spPr/>
    </dgm:pt>
    <dgm:pt modelId="{5412E261-617C-422B-AE59-81C1DE6A3862}" type="pres">
      <dgm:prSet presAssocID="{04B97B6C-A60F-4E9A-B2B4-32B825AFC771}" presName="hierChild3" presStyleCnt="0"/>
      <dgm:spPr/>
    </dgm:pt>
    <dgm:pt modelId="{2C93B853-169D-47E5-AFA5-4B78A1913847}" type="pres">
      <dgm:prSet presAssocID="{E8070E7B-784D-45A8-AC58-F69A46DB2604}" presName="Name111" presStyleLbl="parChTrans1D2" presStyleIdx="2" presStyleCnt="4"/>
      <dgm:spPr/>
      <dgm:t>
        <a:bodyPr/>
        <a:lstStyle/>
        <a:p>
          <a:endParaRPr lang="pt-BR"/>
        </a:p>
      </dgm:t>
    </dgm:pt>
    <dgm:pt modelId="{92ADC6F9-88C0-4EA3-854B-1377E2477008}" type="pres">
      <dgm:prSet presAssocID="{EE0DAD66-6151-4781-871E-26E5F783277B}" presName="hierRoot3" presStyleCnt="0">
        <dgm:presLayoutVars>
          <dgm:hierBranch val="init"/>
        </dgm:presLayoutVars>
      </dgm:prSet>
      <dgm:spPr/>
    </dgm:pt>
    <dgm:pt modelId="{4FDC51F8-D995-43BA-AD71-D3FD3144A450}" type="pres">
      <dgm:prSet presAssocID="{EE0DAD66-6151-4781-871E-26E5F783277B}" presName="rootComposite3" presStyleCnt="0"/>
      <dgm:spPr/>
    </dgm:pt>
    <dgm:pt modelId="{9B9F3EF8-4D05-4056-A069-37BF788F7F9C}" type="pres">
      <dgm:prSet presAssocID="{EE0DAD66-6151-4781-871E-26E5F783277B}" presName="rootText3" presStyleLbl="asst1" presStyleIdx="0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7771A75F-D14C-43C3-8FC4-690E2197B2D0}" type="pres">
      <dgm:prSet presAssocID="{EE0DAD66-6151-4781-871E-26E5F783277B}" presName="rootConnector3" presStyleLbl="asst1" presStyleIdx="0" presStyleCnt="2"/>
      <dgm:spPr/>
      <dgm:t>
        <a:bodyPr/>
        <a:lstStyle/>
        <a:p>
          <a:endParaRPr lang="pt-BR"/>
        </a:p>
      </dgm:t>
    </dgm:pt>
    <dgm:pt modelId="{0C5CBB08-A546-420A-A863-16411FDBE160}" type="pres">
      <dgm:prSet presAssocID="{EE0DAD66-6151-4781-871E-26E5F783277B}" presName="hierChild6" presStyleCnt="0"/>
      <dgm:spPr/>
    </dgm:pt>
    <dgm:pt modelId="{A18AF0F8-B881-4151-B659-CA4D949AA991}" type="pres">
      <dgm:prSet presAssocID="{EE0DAD66-6151-4781-871E-26E5F783277B}" presName="hierChild7" presStyleCnt="0"/>
      <dgm:spPr/>
    </dgm:pt>
    <dgm:pt modelId="{E9FBD0EA-E167-4EA0-9E35-36D235EEE129}" type="pres">
      <dgm:prSet presAssocID="{5AB833B8-CC8A-40CD-8AF2-CF9808E0E468}" presName="Name111" presStyleLbl="parChTrans1D2" presStyleIdx="3" presStyleCnt="4"/>
      <dgm:spPr/>
      <dgm:t>
        <a:bodyPr/>
        <a:lstStyle/>
        <a:p>
          <a:endParaRPr lang="pt-BR"/>
        </a:p>
      </dgm:t>
    </dgm:pt>
    <dgm:pt modelId="{AC7470D5-38EE-4009-BB87-B0E889475D83}" type="pres">
      <dgm:prSet presAssocID="{60C740EC-E1AA-434F-A9D5-600CCFA2C340}" presName="hierRoot3" presStyleCnt="0">
        <dgm:presLayoutVars>
          <dgm:hierBranch val="init"/>
        </dgm:presLayoutVars>
      </dgm:prSet>
      <dgm:spPr/>
    </dgm:pt>
    <dgm:pt modelId="{E970FAC3-4497-4A6A-98C1-BD95F5D781EB}" type="pres">
      <dgm:prSet presAssocID="{60C740EC-E1AA-434F-A9D5-600CCFA2C340}" presName="rootComposite3" presStyleCnt="0"/>
      <dgm:spPr/>
    </dgm:pt>
    <dgm:pt modelId="{7E0A421D-D3DC-47BB-9C6F-61F7ECFCF134}" type="pres">
      <dgm:prSet presAssocID="{60C740EC-E1AA-434F-A9D5-600CCFA2C340}" presName="rootText3" presStyleLbl="asst1" presStyleIdx="1" presStyleCnt="2">
        <dgm:presLayoutVars>
          <dgm:chPref val="3"/>
        </dgm:presLayoutVars>
      </dgm:prSet>
      <dgm:spPr/>
      <dgm:t>
        <a:bodyPr/>
        <a:lstStyle/>
        <a:p>
          <a:endParaRPr lang="pt-BR"/>
        </a:p>
      </dgm:t>
    </dgm:pt>
    <dgm:pt modelId="{27495773-19CB-4DD2-89D8-4EAB1D2D21C3}" type="pres">
      <dgm:prSet presAssocID="{60C740EC-E1AA-434F-A9D5-600CCFA2C340}" presName="rootConnector3" presStyleLbl="asst1" presStyleIdx="1" presStyleCnt="2"/>
      <dgm:spPr/>
      <dgm:t>
        <a:bodyPr/>
        <a:lstStyle/>
        <a:p>
          <a:endParaRPr lang="pt-BR"/>
        </a:p>
      </dgm:t>
    </dgm:pt>
    <dgm:pt modelId="{872B7ABB-1AC0-4D09-851D-4631F6BC007C}" type="pres">
      <dgm:prSet presAssocID="{60C740EC-E1AA-434F-A9D5-600CCFA2C340}" presName="hierChild6" presStyleCnt="0"/>
      <dgm:spPr/>
    </dgm:pt>
    <dgm:pt modelId="{3A22009D-6399-40EC-8D40-84DFF9C90B62}" type="pres">
      <dgm:prSet presAssocID="{60C740EC-E1AA-434F-A9D5-600CCFA2C340}" presName="hierChild7" presStyleCnt="0"/>
      <dgm:spPr/>
    </dgm:pt>
  </dgm:ptLst>
  <dgm:cxnLst>
    <dgm:cxn modelId="{01EE441A-3B05-4192-B017-6816B7CA008B}" srcId="{3E53D7DC-D299-4647-BE5E-F627BE777CEB}" destId="{A14F85E2-39BD-4E2A-B64E-E5DB9BA3EF81}" srcOrd="0" destOrd="0" parTransId="{FC734B37-7CBB-48E7-97ED-3B03B2295642}" sibTransId="{49FFF5E5-C08E-4F4D-AAB3-DD5DB78756A8}"/>
    <dgm:cxn modelId="{9EEE6036-367F-45C5-81A1-2F146417279E}" type="presOf" srcId="{07D1EFEF-8090-4AC7-A545-BE4C2198C66A}" destId="{BAAE5D76-BFB5-4E3F-AE72-791165912675}" srcOrd="0" destOrd="0" presId="urn:microsoft.com/office/officeart/2005/8/layout/orgChart1"/>
    <dgm:cxn modelId="{CB2A2EB9-6E6C-4763-8CF1-BBA8FCE95030}" type="presOf" srcId="{60C740EC-E1AA-434F-A9D5-600CCFA2C340}" destId="{7E0A421D-D3DC-47BB-9C6F-61F7ECFCF134}" srcOrd="0" destOrd="0" presId="urn:microsoft.com/office/officeart/2005/8/layout/orgChart1"/>
    <dgm:cxn modelId="{774936A8-40B4-4D74-939D-AF4C7E7C7254}" type="presOf" srcId="{8E278ACA-5A47-412D-80B3-DFFB4C6A159E}" destId="{623D0E15-4554-4A5A-B9F2-8958DA10E5C8}" srcOrd="0" destOrd="0" presId="urn:microsoft.com/office/officeart/2005/8/layout/orgChart1"/>
    <dgm:cxn modelId="{8CECD8A7-A789-461E-B154-BDA2010CA653}" type="presOf" srcId="{0CFB6218-DEF2-4FE1-9FCA-A094C9813BCF}" destId="{661A7D4F-49C9-44D8-96FF-F5A54FF96AB9}" srcOrd="0" destOrd="0" presId="urn:microsoft.com/office/officeart/2005/8/layout/orgChart1"/>
    <dgm:cxn modelId="{33A8DC04-38BE-4DB4-B7B0-81D606C4E211}" type="presOf" srcId="{60C740EC-E1AA-434F-A9D5-600CCFA2C340}" destId="{27495773-19CB-4DD2-89D8-4EAB1D2D21C3}" srcOrd="1" destOrd="0" presId="urn:microsoft.com/office/officeart/2005/8/layout/orgChart1"/>
    <dgm:cxn modelId="{382C1646-FC31-4881-ABE2-4957A4E77CFF}" type="presOf" srcId="{65FC70BC-2161-4CC6-8B24-F5779C53053F}" destId="{A91AB0A7-6939-4E97-8CDB-E42114D8342F}" srcOrd="1" destOrd="0" presId="urn:microsoft.com/office/officeart/2005/8/layout/orgChart1"/>
    <dgm:cxn modelId="{7536741A-C0CE-4EA1-BA20-747A3D8B6DF2}" type="presOf" srcId="{65FC70BC-2161-4CC6-8B24-F5779C53053F}" destId="{5AEB1241-9009-4538-8F9A-9FCBCCC2EEEF}" srcOrd="0" destOrd="0" presId="urn:microsoft.com/office/officeart/2005/8/layout/orgChart1"/>
    <dgm:cxn modelId="{990CC373-C250-47FD-85AD-B4C29D0D36E2}" srcId="{04B97B6C-A60F-4E9A-B2B4-32B825AFC771}" destId="{3E53D7DC-D299-4647-BE5E-F627BE777CEB}" srcOrd="3" destOrd="0" parTransId="{07D1EFEF-8090-4AC7-A545-BE4C2198C66A}" sibTransId="{50BB25BD-A422-4E7E-A303-BB77BB3B8C69}"/>
    <dgm:cxn modelId="{FB76B323-6B7C-4F8E-AB44-B8304DFC2206}" type="presOf" srcId="{0920627A-67C2-47B7-955E-1418A6D18948}" destId="{EA98F1B1-1CF1-4DDB-BDC2-CF856DFCB62B}" srcOrd="0" destOrd="0" presId="urn:microsoft.com/office/officeart/2005/8/layout/orgChart1"/>
    <dgm:cxn modelId="{2070F3D1-A841-4F53-8544-328C27529125}" type="presOf" srcId="{65CBEC56-A1E2-4394-B1DD-76A384217F65}" destId="{3F9C46E0-F6F6-467C-8BFF-560575BE8DA2}" srcOrd="1" destOrd="0" presId="urn:microsoft.com/office/officeart/2005/8/layout/orgChart1"/>
    <dgm:cxn modelId="{D077C4BE-BBFD-4D15-99C1-4D9B333A63EF}" srcId="{162DD5F3-C3D3-4642-9DE7-0B9575D09AD8}" destId="{04B97B6C-A60F-4E9A-B2B4-32B825AFC771}" srcOrd="0" destOrd="0" parTransId="{60E999D9-FBDF-4071-896C-9F7BA7710653}" sibTransId="{96B4F2BD-D797-4765-BA61-8DE91B23A723}"/>
    <dgm:cxn modelId="{5F62A947-4F77-4F84-9A7A-90DEFCFA152D}" type="presOf" srcId="{99D9F5AF-223C-4595-852E-35472E472054}" destId="{CFBDEC95-BF0F-4033-9D10-5543710F130E}" srcOrd="0" destOrd="0" presId="urn:microsoft.com/office/officeart/2005/8/layout/orgChart1"/>
    <dgm:cxn modelId="{C5FC055F-E0C6-4A85-B8BA-165EF65A1ADA}" type="presOf" srcId="{578D650A-4C38-4948-8F25-49C84652A421}" destId="{71528B82-5F6B-4A5D-8E86-B30A8C5984DD}" srcOrd="0" destOrd="0" presId="urn:microsoft.com/office/officeart/2005/8/layout/orgChart1"/>
    <dgm:cxn modelId="{6AAFFA82-ABD1-4FC1-AC27-47F80115C819}" srcId="{A14F85E2-39BD-4E2A-B64E-E5DB9BA3EF81}" destId="{0920627A-67C2-47B7-955E-1418A6D18948}" srcOrd="0" destOrd="0" parTransId="{3E255C92-4077-4446-9E0F-76717E2D55F2}" sibTransId="{011A1EB6-5A90-4E00-BF78-448F18AF944B}"/>
    <dgm:cxn modelId="{B95EF5EF-DF20-496E-A884-8BEE02C808C5}" srcId="{3E53D7DC-D299-4647-BE5E-F627BE777CEB}" destId="{65CBEC56-A1E2-4394-B1DD-76A384217F65}" srcOrd="1" destOrd="0" parTransId="{A157F9A5-7BA6-48AA-B9F8-ED41C0439962}" sibTransId="{660FFAB1-8A45-430E-AD16-3C2D3CEC9261}"/>
    <dgm:cxn modelId="{126CF4CF-709B-4D56-937E-F565712020E5}" type="presOf" srcId="{162DD5F3-C3D3-4642-9DE7-0B9575D09AD8}" destId="{22A111E5-7D37-4D25-9EDC-0FFA7767BAA2}" srcOrd="0" destOrd="0" presId="urn:microsoft.com/office/officeart/2005/8/layout/orgChart1"/>
    <dgm:cxn modelId="{E0988259-3950-40A3-85AC-945AA2ACA8CB}" type="presOf" srcId="{A157F9A5-7BA6-48AA-B9F8-ED41C0439962}" destId="{86A7B3E5-4648-4605-AD42-2CC66262F582}" srcOrd="0" destOrd="0" presId="urn:microsoft.com/office/officeart/2005/8/layout/orgChart1"/>
    <dgm:cxn modelId="{76FF8E30-68C1-4099-8EFE-D3D499F4FB1E}" srcId="{04B97B6C-A60F-4E9A-B2B4-32B825AFC771}" destId="{60C740EC-E1AA-434F-A9D5-600CCFA2C340}" srcOrd="1" destOrd="0" parTransId="{5AB833B8-CC8A-40CD-8AF2-CF9808E0E468}" sibTransId="{7AE9904A-6AC5-47F8-8406-8A6FCA67E335}"/>
    <dgm:cxn modelId="{138A4793-F7A8-41A1-9BE5-7250B5E01132}" type="presOf" srcId="{34F3751F-B31A-4D7B-937A-39EAD3C82291}" destId="{43E2B5B1-DEBC-4C67-B564-FE72830E3D3C}" srcOrd="0" destOrd="0" presId="urn:microsoft.com/office/officeart/2005/8/layout/orgChart1"/>
    <dgm:cxn modelId="{2D91727F-CA6E-46FE-9FA3-7B86A8956F61}" srcId="{04B97B6C-A60F-4E9A-B2B4-32B825AFC771}" destId="{0CFB6218-DEF2-4FE1-9FCA-A094C9813BCF}" srcOrd="2" destOrd="0" parTransId="{578D650A-4C38-4948-8F25-49C84652A421}" sibTransId="{64A136AD-FF69-4769-ABC6-1E1B4729D5D5}"/>
    <dgm:cxn modelId="{8762D5DC-75D0-42B2-8745-718CFFA455F2}" type="presOf" srcId="{3E53D7DC-D299-4647-BE5E-F627BE777CEB}" destId="{7CA03A00-796F-4576-A6DE-A0020B00B70D}" srcOrd="0" destOrd="0" presId="urn:microsoft.com/office/officeart/2005/8/layout/orgChart1"/>
    <dgm:cxn modelId="{110BEF62-38B5-4BCB-8C66-AFD475BC0063}" type="presOf" srcId="{EE0DAD66-6151-4781-871E-26E5F783277B}" destId="{7771A75F-D14C-43C3-8FC4-690E2197B2D0}" srcOrd="1" destOrd="0" presId="urn:microsoft.com/office/officeart/2005/8/layout/orgChart1"/>
    <dgm:cxn modelId="{71E9D3FC-488C-4AC0-BB6E-900A2A309843}" type="presOf" srcId="{0920627A-67C2-47B7-955E-1418A6D18948}" destId="{265F97C7-6B63-47B3-A2EC-C0E512BBF875}" srcOrd="1" destOrd="0" presId="urn:microsoft.com/office/officeart/2005/8/layout/orgChart1"/>
    <dgm:cxn modelId="{4813A4B8-5C13-4C50-97E7-5AEAE33B6793}" type="presOf" srcId="{04B97B6C-A60F-4E9A-B2B4-32B825AFC771}" destId="{E1896794-FEE3-4F16-BF33-36744D53C90F}" srcOrd="0" destOrd="0" presId="urn:microsoft.com/office/officeart/2005/8/layout/orgChart1"/>
    <dgm:cxn modelId="{662AAA05-2798-4CC6-8830-DAAA1E221E46}" type="presOf" srcId="{3E53D7DC-D299-4647-BE5E-F627BE777CEB}" destId="{4CE8E9F4-06B1-4186-8278-653E9BE34F2D}" srcOrd="1" destOrd="0" presId="urn:microsoft.com/office/officeart/2005/8/layout/orgChart1"/>
    <dgm:cxn modelId="{609E6BFD-7372-4756-92CF-705A32C94E61}" type="presOf" srcId="{EE0DAD66-6151-4781-871E-26E5F783277B}" destId="{9B9F3EF8-4D05-4056-A069-37BF788F7F9C}" srcOrd="0" destOrd="0" presId="urn:microsoft.com/office/officeart/2005/8/layout/orgChart1"/>
    <dgm:cxn modelId="{C1993D81-1444-4010-A414-7BE5C111F07D}" type="presOf" srcId="{65CBEC56-A1E2-4394-B1DD-76A384217F65}" destId="{B93E7B0A-FF6E-4B18-B441-A8F845E916AB}" srcOrd="0" destOrd="0" presId="urn:microsoft.com/office/officeart/2005/8/layout/orgChart1"/>
    <dgm:cxn modelId="{CD689BE5-F977-4F22-912A-E40E4EFBC42F}" type="presOf" srcId="{0CFB6218-DEF2-4FE1-9FCA-A094C9813BCF}" destId="{2C52F277-4BA9-4C74-AC40-3AE2B7B92D27}" srcOrd="1" destOrd="0" presId="urn:microsoft.com/office/officeart/2005/8/layout/orgChart1"/>
    <dgm:cxn modelId="{702C2F7A-0C5B-445A-872C-012483AF9BEC}" srcId="{65CBEC56-A1E2-4394-B1DD-76A384217F65}" destId="{34F3751F-B31A-4D7B-937A-39EAD3C82291}" srcOrd="0" destOrd="0" parTransId="{99D9F5AF-223C-4595-852E-35472E472054}" sibTransId="{88F7D808-7A48-402A-AD0A-A19807FE3778}"/>
    <dgm:cxn modelId="{FE49F2CB-9479-4394-A526-9D54021E86FB}" type="presOf" srcId="{A14F85E2-39BD-4E2A-B64E-E5DB9BA3EF81}" destId="{D6E15DE0-982A-468F-AD9A-60F14BC3CB00}" srcOrd="1" destOrd="0" presId="urn:microsoft.com/office/officeart/2005/8/layout/orgChart1"/>
    <dgm:cxn modelId="{98BAD9A7-C126-4459-BCA6-059DDEC65114}" type="presOf" srcId="{E8070E7B-784D-45A8-AC58-F69A46DB2604}" destId="{2C93B853-169D-47E5-AFA5-4B78A1913847}" srcOrd="0" destOrd="0" presId="urn:microsoft.com/office/officeart/2005/8/layout/orgChart1"/>
    <dgm:cxn modelId="{7B243EBF-5EF8-4D25-971D-786A75B8D904}" srcId="{34F3751F-B31A-4D7B-937A-39EAD3C82291}" destId="{65FC70BC-2161-4CC6-8B24-F5779C53053F}" srcOrd="0" destOrd="0" parTransId="{8E278ACA-5A47-412D-80B3-DFFB4C6A159E}" sibTransId="{DA9A4489-F11B-4FAF-A8E0-F47FBA492973}"/>
    <dgm:cxn modelId="{50FE0E57-F54F-4AB0-A273-A102D06F79B1}" type="presOf" srcId="{FC734B37-7CBB-48E7-97ED-3B03B2295642}" destId="{0D104DAA-1D47-4F74-BD2C-E085D726AF1B}" srcOrd="0" destOrd="0" presId="urn:microsoft.com/office/officeart/2005/8/layout/orgChart1"/>
    <dgm:cxn modelId="{03A9330A-1DD7-47DC-B3FC-2CC64E1F3173}" type="presOf" srcId="{34F3751F-B31A-4D7B-937A-39EAD3C82291}" destId="{AE0AD162-5FE8-450F-A446-60A3132AF1CD}" srcOrd="1" destOrd="0" presId="urn:microsoft.com/office/officeart/2005/8/layout/orgChart1"/>
    <dgm:cxn modelId="{EF137D3B-DC7E-42D9-AA19-8F05C4AE68B6}" type="presOf" srcId="{3E255C92-4077-4446-9E0F-76717E2D55F2}" destId="{E2F86B32-1CF9-417F-AC8E-A525B299B926}" srcOrd="0" destOrd="0" presId="urn:microsoft.com/office/officeart/2005/8/layout/orgChart1"/>
    <dgm:cxn modelId="{3E6818FC-A9D9-4399-B6B8-883D770238A4}" type="presOf" srcId="{5AB833B8-CC8A-40CD-8AF2-CF9808E0E468}" destId="{E9FBD0EA-E167-4EA0-9E35-36D235EEE129}" srcOrd="0" destOrd="0" presId="urn:microsoft.com/office/officeart/2005/8/layout/orgChart1"/>
    <dgm:cxn modelId="{75EBF900-1B3C-4FA4-92F3-D83D9217DD12}" srcId="{04B97B6C-A60F-4E9A-B2B4-32B825AFC771}" destId="{EE0DAD66-6151-4781-871E-26E5F783277B}" srcOrd="0" destOrd="0" parTransId="{E8070E7B-784D-45A8-AC58-F69A46DB2604}" sibTransId="{AC23B507-F958-44CB-8ADC-479A8C882608}"/>
    <dgm:cxn modelId="{EA5CEC22-4984-4AC9-B53A-AEE446A0265C}" type="presOf" srcId="{A14F85E2-39BD-4E2A-B64E-E5DB9BA3EF81}" destId="{415F7FD0-1525-4724-80FB-3584BFA1A1C4}" srcOrd="0" destOrd="0" presId="urn:microsoft.com/office/officeart/2005/8/layout/orgChart1"/>
    <dgm:cxn modelId="{DA2D7032-20D6-4F50-B129-AE75E004AC63}" type="presOf" srcId="{04B97B6C-A60F-4E9A-B2B4-32B825AFC771}" destId="{66641D70-BF2F-4564-8CE5-5CD9EBC171D6}" srcOrd="1" destOrd="0" presId="urn:microsoft.com/office/officeart/2005/8/layout/orgChart1"/>
    <dgm:cxn modelId="{D47C1ADC-7C82-4F89-A35E-7DAA7A377AE9}" type="presParOf" srcId="{22A111E5-7D37-4D25-9EDC-0FFA7767BAA2}" destId="{4257C4C6-54F7-4CF7-B237-DCFD949D52DA}" srcOrd="0" destOrd="0" presId="urn:microsoft.com/office/officeart/2005/8/layout/orgChart1"/>
    <dgm:cxn modelId="{8E87E57E-322C-4BD5-83F9-C6F575AB4817}" type="presParOf" srcId="{4257C4C6-54F7-4CF7-B237-DCFD949D52DA}" destId="{28504008-C872-4B89-85A4-04A02C386C46}" srcOrd="0" destOrd="0" presId="urn:microsoft.com/office/officeart/2005/8/layout/orgChart1"/>
    <dgm:cxn modelId="{272CEDC6-9841-46A0-A867-D5EA2307AC84}" type="presParOf" srcId="{28504008-C872-4B89-85A4-04A02C386C46}" destId="{E1896794-FEE3-4F16-BF33-36744D53C90F}" srcOrd="0" destOrd="0" presId="urn:microsoft.com/office/officeart/2005/8/layout/orgChart1"/>
    <dgm:cxn modelId="{84574ACE-4DE6-446F-B19F-F5BDDF382221}" type="presParOf" srcId="{28504008-C872-4B89-85A4-04A02C386C46}" destId="{66641D70-BF2F-4564-8CE5-5CD9EBC171D6}" srcOrd="1" destOrd="0" presId="urn:microsoft.com/office/officeart/2005/8/layout/orgChart1"/>
    <dgm:cxn modelId="{DD19AED5-DB55-4C35-8FF7-F3FA2EB9955E}" type="presParOf" srcId="{4257C4C6-54F7-4CF7-B237-DCFD949D52DA}" destId="{60E5A990-9784-4440-B27E-C97EADE2B88D}" srcOrd="1" destOrd="0" presId="urn:microsoft.com/office/officeart/2005/8/layout/orgChart1"/>
    <dgm:cxn modelId="{28BFC840-132F-4E04-A0A9-5DB635EE02A0}" type="presParOf" srcId="{60E5A990-9784-4440-B27E-C97EADE2B88D}" destId="{71528B82-5F6B-4A5D-8E86-B30A8C5984DD}" srcOrd="0" destOrd="0" presId="urn:microsoft.com/office/officeart/2005/8/layout/orgChart1"/>
    <dgm:cxn modelId="{65CA9749-A711-4BC4-A68C-5589B63C6B31}" type="presParOf" srcId="{60E5A990-9784-4440-B27E-C97EADE2B88D}" destId="{C00616C5-7679-49DE-AB8E-1CE40DE927F3}" srcOrd="1" destOrd="0" presId="urn:microsoft.com/office/officeart/2005/8/layout/orgChart1"/>
    <dgm:cxn modelId="{5B7D5988-559D-4F42-B9F1-9288D6F1724F}" type="presParOf" srcId="{C00616C5-7679-49DE-AB8E-1CE40DE927F3}" destId="{EB3F66AE-2242-4170-ADC4-36F01D182724}" srcOrd="0" destOrd="0" presId="urn:microsoft.com/office/officeart/2005/8/layout/orgChart1"/>
    <dgm:cxn modelId="{CAE60D9A-182B-42CF-ACDE-B9C62B38A013}" type="presParOf" srcId="{EB3F66AE-2242-4170-ADC4-36F01D182724}" destId="{661A7D4F-49C9-44D8-96FF-F5A54FF96AB9}" srcOrd="0" destOrd="0" presId="urn:microsoft.com/office/officeart/2005/8/layout/orgChart1"/>
    <dgm:cxn modelId="{7975D2B9-E316-4FF3-8D84-B76FFCC27409}" type="presParOf" srcId="{EB3F66AE-2242-4170-ADC4-36F01D182724}" destId="{2C52F277-4BA9-4C74-AC40-3AE2B7B92D27}" srcOrd="1" destOrd="0" presId="urn:microsoft.com/office/officeart/2005/8/layout/orgChart1"/>
    <dgm:cxn modelId="{568A1251-33BF-463F-BC23-6A5D089C8B0A}" type="presParOf" srcId="{C00616C5-7679-49DE-AB8E-1CE40DE927F3}" destId="{EABFF01E-CE19-44CC-98A0-AB6764A1461B}" srcOrd="1" destOrd="0" presId="urn:microsoft.com/office/officeart/2005/8/layout/orgChart1"/>
    <dgm:cxn modelId="{E60B596B-F161-4A6A-B44A-62359B7A722D}" type="presParOf" srcId="{C00616C5-7679-49DE-AB8E-1CE40DE927F3}" destId="{9DC63C82-8ED2-4CF3-A8A4-772157E4C13B}" srcOrd="2" destOrd="0" presId="urn:microsoft.com/office/officeart/2005/8/layout/orgChart1"/>
    <dgm:cxn modelId="{2A4348A9-733F-43E8-B5E9-47D6E7ECE084}" type="presParOf" srcId="{60E5A990-9784-4440-B27E-C97EADE2B88D}" destId="{BAAE5D76-BFB5-4E3F-AE72-791165912675}" srcOrd="2" destOrd="0" presId="urn:microsoft.com/office/officeart/2005/8/layout/orgChart1"/>
    <dgm:cxn modelId="{9AE234D6-0A36-463A-8845-A9A856966F73}" type="presParOf" srcId="{60E5A990-9784-4440-B27E-C97EADE2B88D}" destId="{631415EB-4679-4DC3-9BDA-7BA7642D989D}" srcOrd="3" destOrd="0" presId="urn:microsoft.com/office/officeart/2005/8/layout/orgChart1"/>
    <dgm:cxn modelId="{3977B47C-CD0E-4BD1-A39A-091CE27F274B}" type="presParOf" srcId="{631415EB-4679-4DC3-9BDA-7BA7642D989D}" destId="{4A227C8B-942D-4133-8D76-08B8EE206C4B}" srcOrd="0" destOrd="0" presId="urn:microsoft.com/office/officeart/2005/8/layout/orgChart1"/>
    <dgm:cxn modelId="{45537F5E-1495-400A-905E-6567E08F3907}" type="presParOf" srcId="{4A227C8B-942D-4133-8D76-08B8EE206C4B}" destId="{7CA03A00-796F-4576-A6DE-A0020B00B70D}" srcOrd="0" destOrd="0" presId="urn:microsoft.com/office/officeart/2005/8/layout/orgChart1"/>
    <dgm:cxn modelId="{84197111-859E-4A4F-81BD-5682D93EF1BF}" type="presParOf" srcId="{4A227C8B-942D-4133-8D76-08B8EE206C4B}" destId="{4CE8E9F4-06B1-4186-8278-653E9BE34F2D}" srcOrd="1" destOrd="0" presId="urn:microsoft.com/office/officeart/2005/8/layout/orgChart1"/>
    <dgm:cxn modelId="{5611469C-EDBD-4716-9B7F-A08FB99D92AD}" type="presParOf" srcId="{631415EB-4679-4DC3-9BDA-7BA7642D989D}" destId="{650649F0-BE01-4A20-BEA8-1590BD481A96}" srcOrd="1" destOrd="0" presId="urn:microsoft.com/office/officeart/2005/8/layout/orgChart1"/>
    <dgm:cxn modelId="{3FC16BD2-18AB-47E5-8B91-81AE2946B944}" type="presParOf" srcId="{650649F0-BE01-4A20-BEA8-1590BD481A96}" destId="{0D104DAA-1D47-4F74-BD2C-E085D726AF1B}" srcOrd="0" destOrd="0" presId="urn:microsoft.com/office/officeart/2005/8/layout/orgChart1"/>
    <dgm:cxn modelId="{CB2324C0-54EC-475E-8741-1CE235806EFD}" type="presParOf" srcId="{650649F0-BE01-4A20-BEA8-1590BD481A96}" destId="{043246EA-CFE6-49E8-940B-786711CA66D8}" srcOrd="1" destOrd="0" presId="urn:microsoft.com/office/officeart/2005/8/layout/orgChart1"/>
    <dgm:cxn modelId="{3CCB2960-CC69-42E6-A2CE-B156842DB39F}" type="presParOf" srcId="{043246EA-CFE6-49E8-940B-786711CA66D8}" destId="{EF9096E4-7007-4430-A40B-E9C6C7FEBAC6}" srcOrd="0" destOrd="0" presId="urn:microsoft.com/office/officeart/2005/8/layout/orgChart1"/>
    <dgm:cxn modelId="{3C27FA2A-F3A7-4089-B4B8-F1D3110E11CA}" type="presParOf" srcId="{EF9096E4-7007-4430-A40B-E9C6C7FEBAC6}" destId="{415F7FD0-1525-4724-80FB-3584BFA1A1C4}" srcOrd="0" destOrd="0" presId="urn:microsoft.com/office/officeart/2005/8/layout/orgChart1"/>
    <dgm:cxn modelId="{4FB2A775-F974-4295-BEA3-5932B1656466}" type="presParOf" srcId="{EF9096E4-7007-4430-A40B-E9C6C7FEBAC6}" destId="{D6E15DE0-982A-468F-AD9A-60F14BC3CB00}" srcOrd="1" destOrd="0" presId="urn:microsoft.com/office/officeart/2005/8/layout/orgChart1"/>
    <dgm:cxn modelId="{8D23B14B-8055-4F46-B977-BE4134730B5A}" type="presParOf" srcId="{043246EA-CFE6-49E8-940B-786711CA66D8}" destId="{04AB7052-9337-4B39-B25E-2D303EC05CBC}" srcOrd="1" destOrd="0" presId="urn:microsoft.com/office/officeart/2005/8/layout/orgChart1"/>
    <dgm:cxn modelId="{5AEDB8CE-769B-4ED6-8A78-39D82AB64E08}" type="presParOf" srcId="{043246EA-CFE6-49E8-940B-786711CA66D8}" destId="{1AAB516D-3AD5-401D-9FA5-76E7728769A4}" srcOrd="2" destOrd="0" presId="urn:microsoft.com/office/officeart/2005/8/layout/orgChart1"/>
    <dgm:cxn modelId="{505B72BD-29D5-4447-97C4-51823145064A}" type="presParOf" srcId="{1AAB516D-3AD5-401D-9FA5-76E7728769A4}" destId="{E2F86B32-1CF9-417F-AC8E-A525B299B926}" srcOrd="0" destOrd="0" presId="urn:microsoft.com/office/officeart/2005/8/layout/orgChart1"/>
    <dgm:cxn modelId="{8C64E37D-F415-455B-A5FA-1CE27F87D265}" type="presParOf" srcId="{1AAB516D-3AD5-401D-9FA5-76E7728769A4}" destId="{27F98440-2155-4907-AD5C-C279A1D398C3}" srcOrd="1" destOrd="0" presId="urn:microsoft.com/office/officeart/2005/8/layout/orgChart1"/>
    <dgm:cxn modelId="{95EC1727-43A7-4D0B-870D-A90F06F707DB}" type="presParOf" srcId="{27F98440-2155-4907-AD5C-C279A1D398C3}" destId="{07320F82-A901-4BB8-97F9-7B789C0C629D}" srcOrd="0" destOrd="0" presId="urn:microsoft.com/office/officeart/2005/8/layout/orgChart1"/>
    <dgm:cxn modelId="{A0B8FB5E-AA14-4DD3-A9BA-3757622E3686}" type="presParOf" srcId="{07320F82-A901-4BB8-97F9-7B789C0C629D}" destId="{EA98F1B1-1CF1-4DDB-BDC2-CF856DFCB62B}" srcOrd="0" destOrd="0" presId="urn:microsoft.com/office/officeart/2005/8/layout/orgChart1"/>
    <dgm:cxn modelId="{2D8D00EB-D98C-4781-879B-359912EA9A41}" type="presParOf" srcId="{07320F82-A901-4BB8-97F9-7B789C0C629D}" destId="{265F97C7-6B63-47B3-A2EC-C0E512BBF875}" srcOrd="1" destOrd="0" presId="urn:microsoft.com/office/officeart/2005/8/layout/orgChart1"/>
    <dgm:cxn modelId="{61029F87-2F52-4873-B709-95B145637CE5}" type="presParOf" srcId="{27F98440-2155-4907-AD5C-C279A1D398C3}" destId="{55431FC8-C0FF-48C4-80C2-7086D29C2D96}" srcOrd="1" destOrd="0" presId="urn:microsoft.com/office/officeart/2005/8/layout/orgChart1"/>
    <dgm:cxn modelId="{EA96409F-A22A-44F1-8F2F-034210CEB220}" type="presParOf" srcId="{27F98440-2155-4907-AD5C-C279A1D398C3}" destId="{C292A2CD-FBAD-4FBC-932A-CE954FCC2D59}" srcOrd="2" destOrd="0" presId="urn:microsoft.com/office/officeart/2005/8/layout/orgChart1"/>
    <dgm:cxn modelId="{DA9CB050-9CBA-4487-8DCB-0FE2C23C7655}" type="presParOf" srcId="{650649F0-BE01-4A20-BEA8-1590BD481A96}" destId="{86A7B3E5-4648-4605-AD42-2CC66262F582}" srcOrd="2" destOrd="0" presId="urn:microsoft.com/office/officeart/2005/8/layout/orgChart1"/>
    <dgm:cxn modelId="{DC2CF430-8546-4879-8DDC-FA3ABD5316FD}" type="presParOf" srcId="{650649F0-BE01-4A20-BEA8-1590BD481A96}" destId="{6D0F8A63-B31E-4E25-9964-055C2D0C9C63}" srcOrd="3" destOrd="0" presId="urn:microsoft.com/office/officeart/2005/8/layout/orgChart1"/>
    <dgm:cxn modelId="{20F5B116-AD9C-4BF9-BEB1-79433C94E8E7}" type="presParOf" srcId="{6D0F8A63-B31E-4E25-9964-055C2D0C9C63}" destId="{88D55506-9C61-44D4-A967-79D77C6153AA}" srcOrd="0" destOrd="0" presId="urn:microsoft.com/office/officeart/2005/8/layout/orgChart1"/>
    <dgm:cxn modelId="{3071377D-E599-4580-B25A-65D732723848}" type="presParOf" srcId="{88D55506-9C61-44D4-A967-79D77C6153AA}" destId="{B93E7B0A-FF6E-4B18-B441-A8F845E916AB}" srcOrd="0" destOrd="0" presId="urn:microsoft.com/office/officeart/2005/8/layout/orgChart1"/>
    <dgm:cxn modelId="{E4F68BFF-1A08-48ED-9D81-955DE187E572}" type="presParOf" srcId="{88D55506-9C61-44D4-A967-79D77C6153AA}" destId="{3F9C46E0-F6F6-467C-8BFF-560575BE8DA2}" srcOrd="1" destOrd="0" presId="urn:microsoft.com/office/officeart/2005/8/layout/orgChart1"/>
    <dgm:cxn modelId="{3CCF3F91-AF64-4200-97C6-C4B3DACF3FDB}" type="presParOf" srcId="{6D0F8A63-B31E-4E25-9964-055C2D0C9C63}" destId="{D33FF29F-218C-43CA-8E86-4109FC94C6CD}" srcOrd="1" destOrd="0" presId="urn:microsoft.com/office/officeart/2005/8/layout/orgChart1"/>
    <dgm:cxn modelId="{DF73F622-1604-4D04-B708-B0C8AE9690E0}" type="presParOf" srcId="{6D0F8A63-B31E-4E25-9964-055C2D0C9C63}" destId="{77516739-F85A-40EA-9A6B-1D0C68503F3A}" srcOrd="2" destOrd="0" presId="urn:microsoft.com/office/officeart/2005/8/layout/orgChart1"/>
    <dgm:cxn modelId="{EBB683B2-A3A5-43D2-89D0-A81C9A37C23D}" type="presParOf" srcId="{77516739-F85A-40EA-9A6B-1D0C68503F3A}" destId="{CFBDEC95-BF0F-4033-9D10-5543710F130E}" srcOrd="0" destOrd="0" presId="urn:microsoft.com/office/officeart/2005/8/layout/orgChart1"/>
    <dgm:cxn modelId="{F4753F58-9877-4742-9A94-AE5021DC9299}" type="presParOf" srcId="{77516739-F85A-40EA-9A6B-1D0C68503F3A}" destId="{EC2CB294-AB74-4441-B5D2-5E34DD06989B}" srcOrd="1" destOrd="0" presId="urn:microsoft.com/office/officeart/2005/8/layout/orgChart1"/>
    <dgm:cxn modelId="{5695E12B-B71A-4A0E-A31F-536310706CA7}" type="presParOf" srcId="{EC2CB294-AB74-4441-B5D2-5E34DD06989B}" destId="{FED684E6-024E-4A29-BE5C-96C4B9F4A21A}" srcOrd="0" destOrd="0" presId="urn:microsoft.com/office/officeart/2005/8/layout/orgChart1"/>
    <dgm:cxn modelId="{9507839C-73CC-47A5-9B32-71D48609B6C3}" type="presParOf" srcId="{FED684E6-024E-4A29-BE5C-96C4B9F4A21A}" destId="{43E2B5B1-DEBC-4C67-B564-FE72830E3D3C}" srcOrd="0" destOrd="0" presId="urn:microsoft.com/office/officeart/2005/8/layout/orgChart1"/>
    <dgm:cxn modelId="{9E8E8378-01E6-4D9B-A1AD-2A8FB672F001}" type="presParOf" srcId="{FED684E6-024E-4A29-BE5C-96C4B9F4A21A}" destId="{AE0AD162-5FE8-450F-A446-60A3132AF1CD}" srcOrd="1" destOrd="0" presId="urn:microsoft.com/office/officeart/2005/8/layout/orgChart1"/>
    <dgm:cxn modelId="{F9114ECA-A611-4ED6-ADD3-2C131F2CC009}" type="presParOf" srcId="{EC2CB294-AB74-4441-B5D2-5E34DD06989B}" destId="{F5B31C5F-EC33-4514-B62F-C719F0369992}" srcOrd="1" destOrd="0" presId="urn:microsoft.com/office/officeart/2005/8/layout/orgChart1"/>
    <dgm:cxn modelId="{E6405336-D2DF-460C-81E3-3364AB5292F3}" type="presParOf" srcId="{EC2CB294-AB74-4441-B5D2-5E34DD06989B}" destId="{6D6DCAC4-8C20-4BE7-B8BF-0D3CF4D3A0D7}" srcOrd="2" destOrd="0" presId="urn:microsoft.com/office/officeart/2005/8/layout/orgChart1"/>
    <dgm:cxn modelId="{37141496-6FD8-496A-8542-F96A3B6E8511}" type="presParOf" srcId="{6D6DCAC4-8C20-4BE7-B8BF-0D3CF4D3A0D7}" destId="{623D0E15-4554-4A5A-B9F2-8958DA10E5C8}" srcOrd="0" destOrd="0" presId="urn:microsoft.com/office/officeart/2005/8/layout/orgChart1"/>
    <dgm:cxn modelId="{B12A3901-5E4C-4E20-A6BA-A674E0A1437D}" type="presParOf" srcId="{6D6DCAC4-8C20-4BE7-B8BF-0D3CF4D3A0D7}" destId="{4F539118-ABE5-4C53-B95E-7D57B8B522C3}" srcOrd="1" destOrd="0" presId="urn:microsoft.com/office/officeart/2005/8/layout/orgChart1"/>
    <dgm:cxn modelId="{8334E60E-F155-4242-9B29-41163CB15C93}" type="presParOf" srcId="{4F539118-ABE5-4C53-B95E-7D57B8B522C3}" destId="{F56D8321-BC02-47E2-857C-104BABEA64DE}" srcOrd="0" destOrd="0" presId="urn:microsoft.com/office/officeart/2005/8/layout/orgChart1"/>
    <dgm:cxn modelId="{8DFFEA8B-3DE8-4312-AD42-646A40237EAD}" type="presParOf" srcId="{F56D8321-BC02-47E2-857C-104BABEA64DE}" destId="{5AEB1241-9009-4538-8F9A-9FCBCCC2EEEF}" srcOrd="0" destOrd="0" presId="urn:microsoft.com/office/officeart/2005/8/layout/orgChart1"/>
    <dgm:cxn modelId="{145420F5-0986-4E37-9238-E125C2A45EEB}" type="presParOf" srcId="{F56D8321-BC02-47E2-857C-104BABEA64DE}" destId="{A91AB0A7-6939-4E97-8CDB-E42114D8342F}" srcOrd="1" destOrd="0" presId="urn:microsoft.com/office/officeart/2005/8/layout/orgChart1"/>
    <dgm:cxn modelId="{2BECBF4A-BB8F-422D-B87D-20AE416C04E5}" type="presParOf" srcId="{4F539118-ABE5-4C53-B95E-7D57B8B522C3}" destId="{9587A616-9881-434A-B8C3-5426DEBBC53E}" srcOrd="1" destOrd="0" presId="urn:microsoft.com/office/officeart/2005/8/layout/orgChart1"/>
    <dgm:cxn modelId="{CEB55654-B239-450E-8113-6FE2C0509583}" type="presParOf" srcId="{4F539118-ABE5-4C53-B95E-7D57B8B522C3}" destId="{B5AB6F1B-2C6F-43F3-BC68-7F5EBD5D73F8}" srcOrd="2" destOrd="0" presId="urn:microsoft.com/office/officeart/2005/8/layout/orgChart1"/>
    <dgm:cxn modelId="{AECB69FB-81D0-48B6-86AA-466DE2BBE4FA}" type="presParOf" srcId="{631415EB-4679-4DC3-9BDA-7BA7642D989D}" destId="{7302B636-041C-4377-8B28-600B76275FFE}" srcOrd="2" destOrd="0" presId="urn:microsoft.com/office/officeart/2005/8/layout/orgChart1"/>
    <dgm:cxn modelId="{381A3E84-AA46-42CA-83B1-191CF77E8F29}" type="presParOf" srcId="{4257C4C6-54F7-4CF7-B237-DCFD949D52DA}" destId="{5412E261-617C-422B-AE59-81C1DE6A3862}" srcOrd="2" destOrd="0" presId="urn:microsoft.com/office/officeart/2005/8/layout/orgChart1"/>
    <dgm:cxn modelId="{8424B2E9-7333-443B-84FC-D0034A8B9CBC}" type="presParOf" srcId="{5412E261-617C-422B-AE59-81C1DE6A3862}" destId="{2C93B853-169D-47E5-AFA5-4B78A1913847}" srcOrd="0" destOrd="0" presId="urn:microsoft.com/office/officeart/2005/8/layout/orgChart1"/>
    <dgm:cxn modelId="{1EAFFC62-80EC-4912-B95C-2BA8145A33B4}" type="presParOf" srcId="{5412E261-617C-422B-AE59-81C1DE6A3862}" destId="{92ADC6F9-88C0-4EA3-854B-1377E2477008}" srcOrd="1" destOrd="0" presId="urn:microsoft.com/office/officeart/2005/8/layout/orgChart1"/>
    <dgm:cxn modelId="{9EF3D774-B21F-404D-BB0D-0170629FCDB1}" type="presParOf" srcId="{92ADC6F9-88C0-4EA3-854B-1377E2477008}" destId="{4FDC51F8-D995-43BA-AD71-D3FD3144A450}" srcOrd="0" destOrd="0" presId="urn:microsoft.com/office/officeart/2005/8/layout/orgChart1"/>
    <dgm:cxn modelId="{609AB6EB-EDD1-4079-8FF0-A79DB7C927AF}" type="presParOf" srcId="{4FDC51F8-D995-43BA-AD71-D3FD3144A450}" destId="{9B9F3EF8-4D05-4056-A069-37BF788F7F9C}" srcOrd="0" destOrd="0" presId="urn:microsoft.com/office/officeart/2005/8/layout/orgChart1"/>
    <dgm:cxn modelId="{9DC8592E-1527-404D-A461-A724BC50F44A}" type="presParOf" srcId="{4FDC51F8-D995-43BA-AD71-D3FD3144A450}" destId="{7771A75F-D14C-43C3-8FC4-690E2197B2D0}" srcOrd="1" destOrd="0" presId="urn:microsoft.com/office/officeart/2005/8/layout/orgChart1"/>
    <dgm:cxn modelId="{E8BF229C-E7E1-4600-92E0-03DDADDB0802}" type="presParOf" srcId="{92ADC6F9-88C0-4EA3-854B-1377E2477008}" destId="{0C5CBB08-A546-420A-A863-16411FDBE160}" srcOrd="1" destOrd="0" presId="urn:microsoft.com/office/officeart/2005/8/layout/orgChart1"/>
    <dgm:cxn modelId="{F0DFB54F-5396-445E-8F64-7685BD8CFE34}" type="presParOf" srcId="{92ADC6F9-88C0-4EA3-854B-1377E2477008}" destId="{A18AF0F8-B881-4151-B659-CA4D949AA991}" srcOrd="2" destOrd="0" presId="urn:microsoft.com/office/officeart/2005/8/layout/orgChart1"/>
    <dgm:cxn modelId="{652CBE9E-58D9-43F2-9A46-04C43124C412}" type="presParOf" srcId="{5412E261-617C-422B-AE59-81C1DE6A3862}" destId="{E9FBD0EA-E167-4EA0-9E35-36D235EEE129}" srcOrd="2" destOrd="0" presId="urn:microsoft.com/office/officeart/2005/8/layout/orgChart1"/>
    <dgm:cxn modelId="{77463D07-5536-42A5-8946-57DCE0877CFA}" type="presParOf" srcId="{5412E261-617C-422B-AE59-81C1DE6A3862}" destId="{AC7470D5-38EE-4009-BB87-B0E889475D83}" srcOrd="3" destOrd="0" presId="urn:microsoft.com/office/officeart/2005/8/layout/orgChart1"/>
    <dgm:cxn modelId="{8DE67A22-DB9D-4518-A836-2C5E81E93741}" type="presParOf" srcId="{AC7470D5-38EE-4009-BB87-B0E889475D83}" destId="{E970FAC3-4497-4A6A-98C1-BD95F5D781EB}" srcOrd="0" destOrd="0" presId="urn:microsoft.com/office/officeart/2005/8/layout/orgChart1"/>
    <dgm:cxn modelId="{9AA23966-2B13-4B81-BC45-65CB9FD8C8E6}" type="presParOf" srcId="{E970FAC3-4497-4A6A-98C1-BD95F5D781EB}" destId="{7E0A421D-D3DC-47BB-9C6F-61F7ECFCF134}" srcOrd="0" destOrd="0" presId="urn:microsoft.com/office/officeart/2005/8/layout/orgChart1"/>
    <dgm:cxn modelId="{DAF49393-0F80-436C-A0FD-3B61C8354F02}" type="presParOf" srcId="{E970FAC3-4497-4A6A-98C1-BD95F5D781EB}" destId="{27495773-19CB-4DD2-89D8-4EAB1D2D21C3}" srcOrd="1" destOrd="0" presId="urn:microsoft.com/office/officeart/2005/8/layout/orgChart1"/>
    <dgm:cxn modelId="{2E04ECFF-4F15-464F-B5D0-3D0F06D61893}" type="presParOf" srcId="{AC7470D5-38EE-4009-BB87-B0E889475D83}" destId="{872B7ABB-1AC0-4D09-851D-4631F6BC007C}" srcOrd="1" destOrd="0" presId="urn:microsoft.com/office/officeart/2005/8/layout/orgChart1"/>
    <dgm:cxn modelId="{AE043EE4-960C-49E4-8245-E6ADCE4FBE5D}" type="presParOf" srcId="{AC7470D5-38EE-4009-BB87-B0E889475D83}" destId="{3A22009D-6399-40EC-8D40-84DFF9C90B6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FBD0EA-E167-4EA0-9E35-36D235EEE129}">
      <dsp:nvSpPr>
        <dsp:cNvPr id="0" name=""/>
        <dsp:cNvSpPr/>
      </dsp:nvSpPr>
      <dsp:spPr>
        <a:xfrm>
          <a:off x="4309471" y="766313"/>
          <a:ext cx="140485" cy="5197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9768"/>
              </a:lnTo>
              <a:lnTo>
                <a:pt x="140485" y="519768"/>
              </a:lnTo>
            </a:path>
          </a:pathLst>
        </a:custGeom>
        <a:noFill/>
        <a:ln w="1587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93B853-169D-47E5-AFA5-4B78A1913847}">
      <dsp:nvSpPr>
        <dsp:cNvPr id="0" name=""/>
        <dsp:cNvSpPr/>
      </dsp:nvSpPr>
      <dsp:spPr>
        <a:xfrm>
          <a:off x="4168986" y="766313"/>
          <a:ext cx="140485" cy="519768"/>
        </a:xfrm>
        <a:custGeom>
          <a:avLst/>
          <a:gdLst/>
          <a:ahLst/>
          <a:cxnLst/>
          <a:rect l="0" t="0" r="0" b="0"/>
          <a:pathLst>
            <a:path>
              <a:moveTo>
                <a:pt x="140485" y="0"/>
              </a:moveTo>
              <a:lnTo>
                <a:pt x="140485" y="519768"/>
              </a:lnTo>
              <a:lnTo>
                <a:pt x="0" y="519768"/>
              </a:lnTo>
            </a:path>
          </a:pathLst>
        </a:custGeom>
        <a:noFill/>
        <a:ln w="1587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3D0E15-4554-4A5A-B9F2-8958DA10E5C8}">
      <dsp:nvSpPr>
        <dsp:cNvPr id="0" name=""/>
        <dsp:cNvSpPr/>
      </dsp:nvSpPr>
      <dsp:spPr>
        <a:xfrm>
          <a:off x="4978448" y="4470412"/>
          <a:ext cx="140485" cy="615458"/>
        </a:xfrm>
        <a:custGeom>
          <a:avLst/>
          <a:gdLst/>
          <a:ahLst/>
          <a:cxnLst/>
          <a:rect l="0" t="0" r="0" b="0"/>
          <a:pathLst>
            <a:path>
              <a:moveTo>
                <a:pt x="140485" y="0"/>
              </a:moveTo>
              <a:lnTo>
                <a:pt x="140485" y="615458"/>
              </a:lnTo>
              <a:lnTo>
                <a:pt x="0" y="615458"/>
              </a:lnTo>
            </a:path>
          </a:pathLst>
        </a:custGeom>
        <a:noFill/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FBDEC95-BF0F-4033-9D10-5543710F130E}">
      <dsp:nvSpPr>
        <dsp:cNvPr id="0" name=""/>
        <dsp:cNvSpPr/>
      </dsp:nvSpPr>
      <dsp:spPr>
        <a:xfrm>
          <a:off x="5787911" y="3520465"/>
          <a:ext cx="140485" cy="615458"/>
        </a:xfrm>
        <a:custGeom>
          <a:avLst/>
          <a:gdLst/>
          <a:ahLst/>
          <a:cxnLst/>
          <a:rect l="0" t="0" r="0" b="0"/>
          <a:pathLst>
            <a:path>
              <a:moveTo>
                <a:pt x="140485" y="0"/>
              </a:moveTo>
              <a:lnTo>
                <a:pt x="140485" y="615458"/>
              </a:lnTo>
              <a:lnTo>
                <a:pt x="0" y="615458"/>
              </a:lnTo>
            </a:path>
          </a:pathLst>
        </a:custGeom>
        <a:noFill/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A7B3E5-4648-4605-AD42-2CC66262F582}">
      <dsp:nvSpPr>
        <dsp:cNvPr id="0" name=""/>
        <dsp:cNvSpPr/>
      </dsp:nvSpPr>
      <dsp:spPr>
        <a:xfrm>
          <a:off x="5118934" y="2570517"/>
          <a:ext cx="809462" cy="2809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0485"/>
              </a:lnTo>
              <a:lnTo>
                <a:pt x="809462" y="140485"/>
              </a:lnTo>
              <a:lnTo>
                <a:pt x="809462" y="280970"/>
              </a:lnTo>
            </a:path>
          </a:pathLst>
        </a:custGeom>
        <a:noFill/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F86B32-1CF9-417F-AC8E-A525B299B926}">
      <dsp:nvSpPr>
        <dsp:cNvPr id="0" name=""/>
        <dsp:cNvSpPr/>
      </dsp:nvSpPr>
      <dsp:spPr>
        <a:xfrm>
          <a:off x="4168986" y="3520465"/>
          <a:ext cx="140485" cy="615458"/>
        </a:xfrm>
        <a:custGeom>
          <a:avLst/>
          <a:gdLst/>
          <a:ahLst/>
          <a:cxnLst/>
          <a:rect l="0" t="0" r="0" b="0"/>
          <a:pathLst>
            <a:path>
              <a:moveTo>
                <a:pt x="140485" y="0"/>
              </a:moveTo>
              <a:lnTo>
                <a:pt x="140485" y="615458"/>
              </a:lnTo>
              <a:lnTo>
                <a:pt x="0" y="615458"/>
              </a:lnTo>
            </a:path>
          </a:pathLst>
        </a:custGeom>
        <a:noFill/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104DAA-1D47-4F74-BD2C-E085D726AF1B}">
      <dsp:nvSpPr>
        <dsp:cNvPr id="0" name=""/>
        <dsp:cNvSpPr/>
      </dsp:nvSpPr>
      <dsp:spPr>
        <a:xfrm>
          <a:off x="4309471" y="2570517"/>
          <a:ext cx="809462" cy="280970"/>
        </a:xfrm>
        <a:custGeom>
          <a:avLst/>
          <a:gdLst/>
          <a:ahLst/>
          <a:cxnLst/>
          <a:rect l="0" t="0" r="0" b="0"/>
          <a:pathLst>
            <a:path>
              <a:moveTo>
                <a:pt x="809462" y="0"/>
              </a:moveTo>
              <a:lnTo>
                <a:pt x="809462" y="140485"/>
              </a:lnTo>
              <a:lnTo>
                <a:pt x="0" y="140485"/>
              </a:lnTo>
              <a:lnTo>
                <a:pt x="0" y="280970"/>
              </a:lnTo>
            </a:path>
          </a:pathLst>
        </a:custGeom>
        <a:noFill/>
        <a:ln w="1587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AE5D76-BFB5-4E3F-AE72-791165912675}">
      <dsp:nvSpPr>
        <dsp:cNvPr id="0" name=""/>
        <dsp:cNvSpPr/>
      </dsp:nvSpPr>
      <dsp:spPr>
        <a:xfrm>
          <a:off x="4309471" y="766313"/>
          <a:ext cx="809462" cy="11352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4742"/>
              </a:lnTo>
              <a:lnTo>
                <a:pt x="809462" y="994742"/>
              </a:lnTo>
              <a:lnTo>
                <a:pt x="809462" y="1135227"/>
              </a:lnTo>
            </a:path>
          </a:pathLst>
        </a:custGeom>
        <a:noFill/>
        <a:ln w="1587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528B82-5F6B-4A5D-8E86-B30A8C5984DD}">
      <dsp:nvSpPr>
        <dsp:cNvPr id="0" name=""/>
        <dsp:cNvSpPr/>
      </dsp:nvSpPr>
      <dsp:spPr>
        <a:xfrm>
          <a:off x="3500009" y="766313"/>
          <a:ext cx="809462" cy="1135227"/>
        </a:xfrm>
        <a:custGeom>
          <a:avLst/>
          <a:gdLst/>
          <a:ahLst/>
          <a:cxnLst/>
          <a:rect l="0" t="0" r="0" b="0"/>
          <a:pathLst>
            <a:path>
              <a:moveTo>
                <a:pt x="809462" y="0"/>
              </a:moveTo>
              <a:lnTo>
                <a:pt x="809462" y="994742"/>
              </a:lnTo>
              <a:lnTo>
                <a:pt x="0" y="994742"/>
              </a:lnTo>
              <a:lnTo>
                <a:pt x="0" y="1135227"/>
              </a:lnTo>
            </a:path>
          </a:pathLst>
        </a:custGeom>
        <a:noFill/>
        <a:ln w="1587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896794-FEE3-4F16-BF33-36744D53C90F}">
      <dsp:nvSpPr>
        <dsp:cNvPr id="0" name=""/>
        <dsp:cNvSpPr/>
      </dsp:nvSpPr>
      <dsp:spPr>
        <a:xfrm>
          <a:off x="3640494" y="97335"/>
          <a:ext cx="1337954" cy="66897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Plaquetas normais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PT prolongado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PTT prolongado</a:t>
          </a:r>
          <a:endParaRPr lang="pt-BR" sz="1200" kern="1200" dirty="0"/>
        </a:p>
      </dsp:txBody>
      <dsp:txXfrm>
        <a:off x="3640494" y="97335"/>
        <a:ext cx="1337954" cy="668977"/>
      </dsp:txXfrm>
    </dsp:sp>
    <dsp:sp modelId="{661A7D4F-49C9-44D8-96FF-F5A54FF96AB9}">
      <dsp:nvSpPr>
        <dsp:cNvPr id="0" name=""/>
        <dsp:cNvSpPr/>
      </dsp:nvSpPr>
      <dsp:spPr>
        <a:xfrm>
          <a:off x="2831032" y="1901540"/>
          <a:ext cx="1337954" cy="66897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Sangramento parou</a:t>
          </a:r>
          <a:endParaRPr lang="pt-BR" sz="1200" kern="1200" dirty="0"/>
        </a:p>
      </dsp:txBody>
      <dsp:txXfrm>
        <a:off x="2831032" y="1901540"/>
        <a:ext cx="1337954" cy="668977"/>
      </dsp:txXfrm>
    </dsp:sp>
    <dsp:sp modelId="{7CA03A00-796F-4576-A6DE-A0020B00B70D}">
      <dsp:nvSpPr>
        <dsp:cNvPr id="0" name=""/>
        <dsp:cNvSpPr/>
      </dsp:nvSpPr>
      <dsp:spPr>
        <a:xfrm>
          <a:off x="4449957" y="1901540"/>
          <a:ext cx="1337954" cy="66897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Sangramento não parou</a:t>
          </a:r>
          <a:endParaRPr lang="pt-BR" sz="1200" kern="1200" dirty="0"/>
        </a:p>
      </dsp:txBody>
      <dsp:txXfrm>
        <a:off x="4449957" y="1901540"/>
        <a:ext cx="1337954" cy="668977"/>
      </dsp:txXfrm>
    </dsp:sp>
    <dsp:sp modelId="{415F7FD0-1525-4724-80FB-3584BFA1A1C4}">
      <dsp:nvSpPr>
        <dsp:cNvPr id="0" name=""/>
        <dsp:cNvSpPr/>
      </dsp:nvSpPr>
      <dsp:spPr>
        <a:xfrm>
          <a:off x="3640494" y="2851488"/>
          <a:ext cx="1337954" cy="66897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PT e PTT diminuíram</a:t>
          </a:r>
          <a:endParaRPr lang="pt-BR" sz="1200" kern="1200" dirty="0"/>
        </a:p>
      </dsp:txBody>
      <dsp:txXfrm>
        <a:off x="3640494" y="2851488"/>
        <a:ext cx="1337954" cy="668977"/>
      </dsp:txXfrm>
    </dsp:sp>
    <dsp:sp modelId="{EA98F1B1-1CF1-4DDB-BDC2-CF856DFCB62B}">
      <dsp:nvSpPr>
        <dsp:cNvPr id="0" name=""/>
        <dsp:cNvSpPr/>
      </dsp:nvSpPr>
      <dsp:spPr>
        <a:xfrm>
          <a:off x="2831032" y="3801435"/>
          <a:ext cx="1337954" cy="66897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Deficiência de Vit. K</a:t>
          </a:r>
          <a:endParaRPr lang="pt-BR" sz="1200" kern="1200" dirty="0"/>
        </a:p>
      </dsp:txBody>
      <dsp:txXfrm>
        <a:off x="2831032" y="3801435"/>
        <a:ext cx="1337954" cy="668977"/>
      </dsp:txXfrm>
    </dsp:sp>
    <dsp:sp modelId="{B93E7B0A-FF6E-4B18-B441-A8F845E916AB}">
      <dsp:nvSpPr>
        <dsp:cNvPr id="0" name=""/>
        <dsp:cNvSpPr/>
      </dsp:nvSpPr>
      <dsp:spPr>
        <a:xfrm>
          <a:off x="5259419" y="2851488"/>
          <a:ext cx="1337954" cy="66897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PTT e PT prolongados</a:t>
          </a:r>
          <a:endParaRPr lang="pt-BR" sz="1200" kern="1200" dirty="0"/>
        </a:p>
      </dsp:txBody>
      <dsp:txXfrm>
        <a:off x="5259419" y="2851488"/>
        <a:ext cx="1337954" cy="668977"/>
      </dsp:txXfrm>
    </dsp:sp>
    <dsp:sp modelId="{43E2B5B1-DEBC-4C67-B564-FE72830E3D3C}">
      <dsp:nvSpPr>
        <dsp:cNvPr id="0" name=""/>
        <dsp:cNvSpPr/>
      </dsp:nvSpPr>
      <dsp:spPr>
        <a:xfrm>
          <a:off x="4449957" y="3801435"/>
          <a:ext cx="1337954" cy="66897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Considerar: Deficiência congênita do fator V ou X ou de fibrinogênio</a:t>
          </a:r>
          <a:endParaRPr lang="pt-BR" sz="1200" kern="1200" dirty="0"/>
        </a:p>
      </dsp:txBody>
      <dsp:txXfrm>
        <a:off x="4449957" y="3801435"/>
        <a:ext cx="1337954" cy="668977"/>
      </dsp:txXfrm>
    </dsp:sp>
    <dsp:sp modelId="{5AEB1241-9009-4538-8F9A-9FCBCCC2EEEF}">
      <dsp:nvSpPr>
        <dsp:cNvPr id="0" name=""/>
        <dsp:cNvSpPr/>
      </dsp:nvSpPr>
      <dsp:spPr>
        <a:xfrm>
          <a:off x="3640494" y="4751383"/>
          <a:ext cx="1337954" cy="66897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Confirmação: dosar fatores V, X e fibrinogênio</a:t>
          </a:r>
          <a:endParaRPr lang="pt-BR" sz="1200" kern="1200" dirty="0"/>
        </a:p>
      </dsp:txBody>
      <dsp:txXfrm>
        <a:off x="3640494" y="4751383"/>
        <a:ext cx="1337954" cy="668977"/>
      </dsp:txXfrm>
    </dsp:sp>
    <dsp:sp modelId="{9B9F3EF8-4D05-4056-A069-37BF788F7F9C}">
      <dsp:nvSpPr>
        <dsp:cNvPr id="0" name=""/>
        <dsp:cNvSpPr/>
      </dsp:nvSpPr>
      <dsp:spPr>
        <a:xfrm>
          <a:off x="2831032" y="951593"/>
          <a:ext cx="1337954" cy="66897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Considerar Def. de Vi. K</a:t>
          </a:r>
          <a:endParaRPr lang="pt-BR" sz="1200" kern="1200" dirty="0"/>
        </a:p>
      </dsp:txBody>
      <dsp:txXfrm>
        <a:off x="2831032" y="951593"/>
        <a:ext cx="1337954" cy="668977"/>
      </dsp:txXfrm>
    </dsp:sp>
    <dsp:sp modelId="{7E0A421D-D3DC-47BB-9C6F-61F7ECFCF134}">
      <dsp:nvSpPr>
        <dsp:cNvPr id="0" name=""/>
        <dsp:cNvSpPr/>
      </dsp:nvSpPr>
      <dsp:spPr>
        <a:xfrm>
          <a:off x="4449957" y="951593"/>
          <a:ext cx="1337954" cy="668977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0000"/>
                <a:lumMod val="1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2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kern="1200" dirty="0" smtClean="0"/>
            <a:t>Administrar </a:t>
          </a:r>
          <a:r>
            <a:rPr lang="pt-BR" sz="1200" kern="1200" dirty="0" err="1" smtClean="0"/>
            <a:t>Vit.K</a:t>
          </a:r>
          <a:r>
            <a:rPr lang="pt-BR" sz="1200" kern="1200" dirty="0" smtClean="0"/>
            <a:t>: 5mg EV e repetir PT e PTT 4 e 8 horas após</a:t>
          </a:r>
          <a:endParaRPr lang="pt-BR" sz="1200" kern="1200" dirty="0"/>
        </a:p>
      </dsp:txBody>
      <dsp:txXfrm>
        <a:off x="4449957" y="951593"/>
        <a:ext cx="1337954" cy="6689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social.stoa.usp.br/articles/0029/2855/aula_hemostasia_200513.pdf" TargetMode="External"/><Relationship Id="rId2" Type="http://schemas.openxmlformats.org/officeDocument/2006/relationships/hyperlink" Target="http://www.ebserh.gov.br/documents/214336/1108363/Cap%C3%ADtulo-22-Dist%C3%BArbios-Hemorr%C3%A1gicos-do-Rec%C3%A9m-nascido.pdf/cda7dfe8-874a-42d2-a690-74963bf6a681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dirty="0" smtClean="0"/>
              <a:t>Distúrbios Hemorrágicos no RN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BR" dirty="0" smtClean="0"/>
              <a:t>Daniela </a:t>
            </a:r>
            <a:r>
              <a:rPr lang="pt-BR" dirty="0" err="1" smtClean="0"/>
              <a:t>Megumi</a:t>
            </a:r>
            <a:r>
              <a:rPr lang="pt-BR" dirty="0" smtClean="0"/>
              <a:t> (R3 Neonatologia)</a:t>
            </a:r>
          </a:p>
          <a:p>
            <a:r>
              <a:rPr lang="pt-BR" dirty="0" smtClean="0"/>
              <a:t>Orientadora: </a:t>
            </a:r>
            <a:r>
              <a:rPr lang="pt-BR" dirty="0" err="1" smtClean="0"/>
              <a:t>Dra</a:t>
            </a:r>
            <a:r>
              <a:rPr lang="pt-BR" dirty="0" smtClean="0"/>
              <a:t> Marta Rocha e </a:t>
            </a:r>
            <a:r>
              <a:rPr lang="pt-BR" dirty="0" err="1" smtClean="0"/>
              <a:t>Dr</a:t>
            </a:r>
            <a:r>
              <a:rPr lang="pt-BR" dirty="0" smtClean="0"/>
              <a:t> Paulo </a:t>
            </a:r>
            <a:r>
              <a:rPr lang="pt-BR" dirty="0" err="1" smtClean="0"/>
              <a:t>Margotto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4512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Hemorragias no RN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1% das internações na UTIN</a:t>
            </a:r>
          </a:p>
          <a:p>
            <a:r>
              <a:rPr lang="pt-BR" dirty="0" smtClean="0"/>
              <a:t>Susceptibilidade do RN a hemorragias:</a:t>
            </a:r>
          </a:p>
          <a:p>
            <a:pPr lvl="1"/>
            <a:r>
              <a:rPr lang="pt-BR" dirty="0" smtClean="0"/>
              <a:t>Insuficiência fisiológica dos fatores de coagulação (quantidade e função)</a:t>
            </a:r>
          </a:p>
          <a:p>
            <a:pPr lvl="1"/>
            <a:r>
              <a:rPr lang="pt-BR" dirty="0" smtClean="0"/>
              <a:t>Imaturidade dos vasos sanguíneos e estruturas de suporte</a:t>
            </a:r>
          </a:p>
          <a:p>
            <a:pPr lvl="1"/>
            <a:r>
              <a:rPr lang="pt-BR" dirty="0" smtClean="0"/>
              <a:t>Exposição ao trauma ao nascimento</a:t>
            </a:r>
          </a:p>
          <a:p>
            <a:pPr lvl="1"/>
            <a:r>
              <a:rPr lang="pt-BR" dirty="0"/>
              <a:t>C</a:t>
            </a:r>
            <a:r>
              <a:rPr lang="pt-BR" dirty="0" smtClean="0"/>
              <a:t>ondições associadas a sangramentos: sepse e asfixia (diminuição do fator XIII, aumento dos níveis de </a:t>
            </a:r>
            <a:r>
              <a:rPr lang="pt-BR" dirty="0" err="1" smtClean="0"/>
              <a:t>tromboxano</a:t>
            </a:r>
            <a:r>
              <a:rPr lang="pt-BR" dirty="0" smtClean="0"/>
              <a:t> </a:t>
            </a:r>
            <a:r>
              <a:rPr lang="pt-BR" dirty="0" smtClean="0">
                <a:sym typeface="Wingdings" panose="05000000000000000000" pitchFamily="2" charset="2"/>
              </a:rPr>
              <a:t> ativação </a:t>
            </a:r>
            <a:r>
              <a:rPr lang="pt-BR" dirty="0" err="1" smtClean="0">
                <a:sym typeface="Wingdings" panose="05000000000000000000" pitchFamily="2" charset="2"/>
              </a:rPr>
              <a:t>plaquetária</a:t>
            </a:r>
            <a:r>
              <a:rPr lang="pt-BR" dirty="0" smtClean="0">
                <a:sym typeface="Wingdings" panose="05000000000000000000" pitchFamily="2" charset="2"/>
              </a:rPr>
              <a:t>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0819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Hemorragias no RN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Falta conhecimento sobre a hemostasia perinatal normal </a:t>
            </a:r>
            <a:r>
              <a:rPr lang="pt-BR" dirty="0" smtClean="0">
                <a:sym typeface="Wingdings" panose="05000000000000000000" pitchFamily="2" charset="2"/>
              </a:rPr>
              <a:t> falha na prevenção e controle do sangramento.</a:t>
            </a:r>
          </a:p>
          <a:p>
            <a:endParaRPr lang="pt-BR" dirty="0" smtClean="0">
              <a:sym typeface="Wingdings" panose="05000000000000000000" pitchFamily="2" charset="2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0257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Sistema de Coagulação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9223" y="2557463"/>
            <a:ext cx="7437167" cy="337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18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Hemostasia Primária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Lesão do vaso </a:t>
            </a:r>
            <a:r>
              <a:rPr lang="pt-BR" dirty="0" smtClean="0">
                <a:sym typeface="Wingdings" panose="05000000000000000000" pitchFamily="2" charset="2"/>
              </a:rPr>
              <a:t> exposição da matriz subendotelial  exposição do colágeno  glicoproteínas da parede das plaquetas fazem a adesão destas à lesão (</a:t>
            </a:r>
            <a:r>
              <a:rPr lang="pt-BR" dirty="0" err="1" smtClean="0">
                <a:sym typeface="Wingdings" panose="05000000000000000000" pitchFamily="2" charset="2"/>
              </a:rPr>
              <a:t>Glic</a:t>
            </a:r>
            <a:r>
              <a:rPr lang="pt-BR" dirty="0" smtClean="0">
                <a:sym typeface="Wingdings" panose="05000000000000000000" pitchFamily="2" charset="2"/>
              </a:rPr>
              <a:t>. Ia, </a:t>
            </a:r>
            <a:r>
              <a:rPr lang="pt-BR" dirty="0" err="1" smtClean="0">
                <a:sym typeface="Wingdings" panose="05000000000000000000" pitchFamily="2" charset="2"/>
              </a:rPr>
              <a:t>IIa</a:t>
            </a:r>
            <a:r>
              <a:rPr lang="pt-BR" dirty="0" smtClean="0">
                <a:sym typeface="Wingdings" panose="05000000000000000000" pitchFamily="2" charset="2"/>
              </a:rPr>
              <a:t> e VI).</a:t>
            </a:r>
          </a:p>
          <a:p>
            <a:r>
              <a:rPr lang="pt-BR" dirty="0" smtClean="0">
                <a:sym typeface="Wingdings" panose="05000000000000000000" pitchFamily="2" charset="2"/>
              </a:rPr>
              <a:t>Por não ser uma ligação muito forte  Fator de Von </a:t>
            </a:r>
            <a:r>
              <a:rPr lang="pt-BR" dirty="0" err="1" smtClean="0">
                <a:sym typeface="Wingdings" panose="05000000000000000000" pitchFamily="2" charset="2"/>
              </a:rPr>
              <a:t>Willenbrand</a:t>
            </a:r>
            <a:r>
              <a:rPr lang="pt-BR" dirty="0" smtClean="0">
                <a:sym typeface="Wingdings" panose="05000000000000000000" pitchFamily="2" charset="2"/>
              </a:rPr>
              <a:t>  Liga o colágenos às plaquetas (mais firme).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6978" y="3442272"/>
            <a:ext cx="2842340" cy="2704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469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Hemostasia Primária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 smtClean="0"/>
              <a:t>Após a </a:t>
            </a:r>
            <a:r>
              <a:rPr lang="pt-BR" b="1" dirty="0" smtClean="0"/>
              <a:t>adesão</a:t>
            </a:r>
            <a:r>
              <a:rPr lang="pt-BR" dirty="0" smtClean="0"/>
              <a:t> </a:t>
            </a:r>
            <a:r>
              <a:rPr lang="pt-BR" dirty="0" smtClean="0">
                <a:sym typeface="Wingdings" panose="05000000000000000000" pitchFamily="2" charset="2"/>
              </a:rPr>
              <a:t> as plaquetas sofrem </a:t>
            </a:r>
            <a:r>
              <a:rPr lang="pt-BR" b="1" dirty="0" smtClean="0">
                <a:sym typeface="Wingdings" panose="05000000000000000000" pitchFamily="2" charset="2"/>
              </a:rPr>
              <a:t>ativação </a:t>
            </a:r>
            <a:r>
              <a:rPr lang="pt-BR" dirty="0" smtClean="0">
                <a:sym typeface="Wingdings" panose="05000000000000000000" pitchFamily="2" charset="2"/>
              </a:rPr>
              <a:t>pelo colágeno, trombina e </a:t>
            </a:r>
            <a:r>
              <a:rPr lang="pt-BR" dirty="0" err="1" smtClean="0">
                <a:sym typeface="Wingdings" panose="05000000000000000000" pitchFamily="2" charset="2"/>
              </a:rPr>
              <a:t>epinefrina</a:t>
            </a:r>
            <a:r>
              <a:rPr lang="pt-BR" dirty="0">
                <a:sym typeface="Wingdings" panose="05000000000000000000" pitchFamily="2" charset="2"/>
              </a:rPr>
              <a:t> </a:t>
            </a:r>
            <a:r>
              <a:rPr lang="pt-BR" dirty="0" smtClean="0">
                <a:sym typeface="Wingdings" panose="05000000000000000000" pitchFamily="2" charset="2"/>
              </a:rPr>
              <a:t> expões seus receptores de agregação e ativação.</a:t>
            </a:r>
          </a:p>
          <a:p>
            <a:r>
              <a:rPr lang="pt-BR" dirty="0" smtClean="0">
                <a:sym typeface="Wingdings" panose="05000000000000000000" pitchFamily="2" charset="2"/>
              </a:rPr>
              <a:t>Produzem </a:t>
            </a:r>
            <a:r>
              <a:rPr lang="pt-BR" b="1" dirty="0" err="1" smtClean="0">
                <a:sym typeface="Wingdings" panose="05000000000000000000" pitchFamily="2" charset="2"/>
              </a:rPr>
              <a:t>tromboxane</a:t>
            </a:r>
            <a:r>
              <a:rPr lang="pt-BR" b="1" dirty="0" smtClean="0">
                <a:sym typeface="Wingdings" panose="05000000000000000000" pitchFamily="2" charset="2"/>
              </a:rPr>
              <a:t> A2 </a:t>
            </a:r>
            <a:r>
              <a:rPr lang="pt-BR" dirty="0" smtClean="0">
                <a:sym typeface="Wingdings" panose="05000000000000000000" pitchFamily="2" charset="2"/>
              </a:rPr>
              <a:t>  </a:t>
            </a:r>
            <a:r>
              <a:rPr lang="pt-BR" dirty="0"/>
              <a:t>cria uma retroalimentação positiva, ativando mais e mais plaquetas</a:t>
            </a:r>
            <a:r>
              <a:rPr lang="pt-BR" dirty="0" smtClean="0"/>
              <a:t>.</a:t>
            </a:r>
          </a:p>
          <a:p>
            <a:r>
              <a:rPr lang="pt-BR" dirty="0" smtClean="0"/>
              <a:t>Após sofrem </a:t>
            </a:r>
            <a:r>
              <a:rPr lang="pt-BR" b="1" dirty="0" smtClean="0"/>
              <a:t> </a:t>
            </a:r>
            <a:r>
              <a:rPr lang="pt-BR" b="1" dirty="0" err="1" smtClean="0"/>
              <a:t>degranulação</a:t>
            </a:r>
            <a:r>
              <a:rPr lang="pt-BR" b="1" dirty="0" smtClean="0"/>
              <a:t> </a:t>
            </a:r>
            <a:r>
              <a:rPr lang="pt-BR" dirty="0" smtClean="0"/>
              <a:t> </a:t>
            </a:r>
            <a:r>
              <a:rPr lang="pt-BR" dirty="0" smtClean="0">
                <a:sym typeface="Wingdings" panose="05000000000000000000" pitchFamily="2" charset="2"/>
              </a:rPr>
              <a:t> </a:t>
            </a:r>
            <a:r>
              <a:rPr lang="pt-BR" dirty="0"/>
              <a:t> liberação de </a:t>
            </a:r>
            <a:r>
              <a:rPr lang="pt-BR" b="1" dirty="0"/>
              <a:t>proteínas de adesão </a:t>
            </a:r>
            <a:r>
              <a:rPr lang="pt-BR" b="1" dirty="0" err="1" smtClean="0"/>
              <a:t>plaquetária</a:t>
            </a:r>
            <a:r>
              <a:rPr lang="pt-BR" dirty="0"/>
              <a:t> </a:t>
            </a:r>
            <a:r>
              <a:rPr lang="pt-BR" dirty="0" smtClean="0"/>
              <a:t>+</a:t>
            </a:r>
            <a:r>
              <a:rPr lang="pt-BR" dirty="0"/>
              <a:t> </a:t>
            </a:r>
            <a:r>
              <a:rPr lang="pt-BR" b="1" dirty="0"/>
              <a:t>serotonina</a:t>
            </a:r>
            <a:r>
              <a:rPr lang="pt-BR" dirty="0"/>
              <a:t> (que provoca vasoconstricção) e do </a:t>
            </a:r>
            <a:r>
              <a:rPr lang="pt-BR" b="1" dirty="0" err="1"/>
              <a:t>fosfolipídeo</a:t>
            </a:r>
            <a:r>
              <a:rPr lang="pt-BR" b="1" dirty="0"/>
              <a:t> </a:t>
            </a:r>
            <a:r>
              <a:rPr lang="pt-BR" b="1" dirty="0" err="1"/>
              <a:t>plaquetário</a:t>
            </a:r>
            <a:r>
              <a:rPr lang="pt-BR" dirty="0"/>
              <a:t>, que tem grande importância para a hemostasia secundária</a:t>
            </a:r>
            <a:r>
              <a:rPr lang="pt-BR" dirty="0" smtClean="0"/>
              <a:t>.</a:t>
            </a:r>
          </a:p>
          <a:p>
            <a:r>
              <a:rPr lang="pt-BR" dirty="0"/>
              <a:t>Por fim, ocorre a </a:t>
            </a:r>
            <a:r>
              <a:rPr lang="pt-BR" b="1" dirty="0"/>
              <a:t>agregação</a:t>
            </a:r>
            <a:r>
              <a:rPr lang="pt-BR" dirty="0"/>
              <a:t> </a:t>
            </a:r>
            <a:r>
              <a:rPr lang="pt-BR" dirty="0" err="1" smtClean="0"/>
              <a:t>plaquetária</a:t>
            </a:r>
            <a:r>
              <a:rPr lang="pt-BR" dirty="0" smtClean="0"/>
              <a:t> </a:t>
            </a:r>
            <a:r>
              <a:rPr lang="pt-BR" dirty="0" smtClean="0">
                <a:sym typeface="Wingdings" panose="05000000000000000000" pitchFamily="2" charset="2"/>
              </a:rPr>
              <a:t> </a:t>
            </a:r>
            <a:r>
              <a:rPr lang="pt-BR" dirty="0" smtClean="0"/>
              <a:t>o </a:t>
            </a:r>
            <a:r>
              <a:rPr lang="pt-BR" dirty="0"/>
              <a:t>fibrinogênio circulante se liga na GP </a:t>
            </a:r>
            <a:r>
              <a:rPr lang="pt-BR" dirty="0" err="1"/>
              <a:t>IIb</a:t>
            </a:r>
            <a:r>
              <a:rPr lang="pt-BR" dirty="0"/>
              <a:t>/</a:t>
            </a:r>
            <a:r>
              <a:rPr lang="pt-BR" dirty="0" err="1"/>
              <a:t>IIIa</a:t>
            </a:r>
            <a:r>
              <a:rPr lang="pt-BR" dirty="0"/>
              <a:t>, conectando as plaquetas entre si.</a:t>
            </a:r>
            <a:endParaRPr lang="pt-BR" dirty="0" smtClean="0"/>
          </a:p>
          <a:p>
            <a:endParaRPr lang="pt-BR" dirty="0" smtClean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86587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0605" y="639184"/>
            <a:ext cx="6460970" cy="5313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9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6586" y="982132"/>
            <a:ext cx="8943975" cy="519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97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Hemostasia Secundária – Cascata de Coagulação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 </a:t>
            </a:r>
            <a:r>
              <a:rPr lang="pt-BR" dirty="0" smtClean="0"/>
              <a:t>Ativação de </a:t>
            </a:r>
            <a:r>
              <a:rPr lang="pt-BR" dirty="0"/>
              <a:t>fatores de coagulação com o objetivo final de formar uma </a:t>
            </a:r>
            <a:r>
              <a:rPr lang="pt-BR" b="1" dirty="0"/>
              <a:t>rede de fibrina</a:t>
            </a:r>
            <a:r>
              <a:rPr lang="pt-BR" b="1" dirty="0" smtClean="0"/>
              <a:t>.</a:t>
            </a:r>
          </a:p>
          <a:p>
            <a:r>
              <a:rPr lang="pt-BR" dirty="0" smtClean="0"/>
              <a:t>Pode </a:t>
            </a:r>
            <a:r>
              <a:rPr lang="pt-BR" dirty="0"/>
              <a:t>se iniciar através de 2 vias: a </a:t>
            </a:r>
            <a:r>
              <a:rPr lang="pt-BR" b="1" dirty="0"/>
              <a:t>intrínseca </a:t>
            </a:r>
            <a:r>
              <a:rPr lang="pt-BR" dirty="0"/>
              <a:t>e a </a:t>
            </a:r>
            <a:r>
              <a:rPr lang="pt-BR" b="1" dirty="0"/>
              <a:t>extrínseca. </a:t>
            </a:r>
            <a:r>
              <a:rPr lang="pt-BR" dirty="0" smtClean="0"/>
              <a:t>Em certo </a:t>
            </a:r>
            <a:r>
              <a:rPr lang="pt-BR" dirty="0"/>
              <a:t>ponto elas se encontram formando a </a:t>
            </a:r>
            <a:r>
              <a:rPr lang="pt-BR" b="1" dirty="0"/>
              <a:t>via comum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7138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Cascata de coagulação – Via </a:t>
            </a:r>
            <a:r>
              <a:rPr lang="pt-BR" dirty="0" err="1" smtClean="0"/>
              <a:t>Intrínceca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t-BR" dirty="0"/>
              <a:t>O</a:t>
            </a:r>
            <a:r>
              <a:rPr lang="pt-BR" dirty="0" smtClean="0"/>
              <a:t>corre </a:t>
            </a:r>
            <a:r>
              <a:rPr lang="pt-BR" dirty="0"/>
              <a:t>pelo </a:t>
            </a:r>
            <a:r>
              <a:rPr lang="pt-BR" b="1" dirty="0"/>
              <a:t>sistema de </a:t>
            </a:r>
            <a:r>
              <a:rPr lang="pt-BR" b="1" dirty="0" smtClean="0"/>
              <a:t>contato: </a:t>
            </a:r>
            <a:r>
              <a:rPr lang="pt-BR" dirty="0" smtClean="0"/>
              <a:t>sangue em contato com superfícies negativas (colágeno) </a:t>
            </a:r>
            <a:r>
              <a:rPr lang="pt-BR" dirty="0" smtClean="0">
                <a:sym typeface="Wingdings" panose="05000000000000000000" pitchFamily="2" charset="2"/>
              </a:rPr>
              <a:t> liberação de </a:t>
            </a:r>
            <a:r>
              <a:rPr lang="pt-BR" dirty="0" smtClean="0"/>
              <a:t> </a:t>
            </a:r>
            <a:r>
              <a:rPr lang="pt-BR" dirty="0" err="1"/>
              <a:t>Cininogênio</a:t>
            </a:r>
            <a:r>
              <a:rPr lang="pt-BR" dirty="0"/>
              <a:t> de Alto Peso Molecular (</a:t>
            </a:r>
            <a:r>
              <a:rPr lang="pt-BR" b="1" dirty="0" smtClean="0"/>
              <a:t>CAPM</a:t>
            </a:r>
            <a:r>
              <a:rPr lang="pt-BR" dirty="0" smtClean="0"/>
              <a:t>) </a:t>
            </a:r>
            <a:r>
              <a:rPr lang="pt-BR" dirty="0" smtClean="0">
                <a:sym typeface="Wingdings" panose="05000000000000000000" pitchFamily="2" charset="2"/>
              </a:rPr>
              <a:t> ativação do fator</a:t>
            </a:r>
            <a:r>
              <a:rPr lang="pt-BR" dirty="0" smtClean="0"/>
              <a:t> </a:t>
            </a:r>
            <a:r>
              <a:rPr lang="pt-BR" dirty="0"/>
              <a:t>XII </a:t>
            </a:r>
            <a:r>
              <a:rPr lang="pt-BR" dirty="0" smtClean="0">
                <a:sym typeface="Wingdings" panose="05000000000000000000" pitchFamily="2" charset="2"/>
              </a:rPr>
              <a:t> </a:t>
            </a:r>
            <a:r>
              <a:rPr lang="pt-BR" b="1" dirty="0" err="1" smtClean="0"/>
              <a:t>XIIa</a:t>
            </a:r>
            <a:r>
              <a:rPr lang="pt-BR" dirty="0" smtClean="0"/>
              <a:t>.</a:t>
            </a:r>
          </a:p>
          <a:p>
            <a:r>
              <a:rPr lang="pt-BR" dirty="0" smtClean="0"/>
              <a:t>Fator </a:t>
            </a:r>
            <a:r>
              <a:rPr lang="pt-BR" dirty="0" err="1" smtClean="0"/>
              <a:t>XIIa</a:t>
            </a:r>
            <a:r>
              <a:rPr lang="pt-BR" dirty="0" smtClean="0"/>
              <a:t> </a:t>
            </a:r>
            <a:r>
              <a:rPr lang="pt-BR" dirty="0"/>
              <a:t>faz a ativação do XI em </a:t>
            </a:r>
            <a:r>
              <a:rPr lang="pt-BR" b="1" dirty="0" err="1"/>
              <a:t>XIa</a:t>
            </a:r>
            <a:r>
              <a:rPr lang="pt-BR" dirty="0"/>
              <a:t>. </a:t>
            </a:r>
            <a:endParaRPr lang="pt-BR" dirty="0" smtClean="0"/>
          </a:p>
          <a:p>
            <a:r>
              <a:rPr lang="pt-BR" dirty="0" smtClean="0"/>
              <a:t>Fator </a:t>
            </a:r>
            <a:r>
              <a:rPr lang="pt-BR" dirty="0" err="1" smtClean="0"/>
              <a:t>XIa</a:t>
            </a:r>
            <a:r>
              <a:rPr lang="pt-BR" dirty="0" smtClean="0"/>
              <a:t> transforma </a:t>
            </a:r>
            <a:r>
              <a:rPr lang="pt-BR" dirty="0"/>
              <a:t>o IX em </a:t>
            </a:r>
            <a:r>
              <a:rPr lang="pt-BR" b="1" dirty="0" err="1"/>
              <a:t>IXa</a:t>
            </a:r>
            <a:r>
              <a:rPr lang="pt-BR" dirty="0"/>
              <a:t>, que ativa o fator X, dando origem ao </a:t>
            </a:r>
            <a:r>
              <a:rPr lang="pt-BR" b="1" dirty="0" err="1"/>
              <a:t>Xa</a:t>
            </a:r>
            <a:r>
              <a:rPr lang="pt-BR" dirty="0"/>
              <a:t>. </a:t>
            </a:r>
            <a:endParaRPr lang="pt-BR" dirty="0" smtClean="0"/>
          </a:p>
          <a:p>
            <a:pPr lvl="1"/>
            <a:r>
              <a:rPr lang="pt-BR" dirty="0" smtClean="0"/>
              <a:t>Essa </a:t>
            </a:r>
            <a:r>
              <a:rPr lang="pt-BR" dirty="0"/>
              <a:t>última reação ocorre mediante a presença de </a:t>
            </a:r>
            <a:r>
              <a:rPr lang="pt-BR" b="1" dirty="0"/>
              <a:t>cálcio</a:t>
            </a:r>
            <a:r>
              <a:rPr lang="pt-BR" dirty="0"/>
              <a:t>, do </a:t>
            </a:r>
            <a:r>
              <a:rPr lang="pt-BR" b="1" dirty="0" err="1"/>
              <a:t>fosfolipídeo</a:t>
            </a:r>
            <a:r>
              <a:rPr lang="pt-BR" b="1" dirty="0"/>
              <a:t> </a:t>
            </a:r>
            <a:r>
              <a:rPr lang="pt-BR" b="1" dirty="0" err="1"/>
              <a:t>plaquetário</a:t>
            </a:r>
            <a:r>
              <a:rPr lang="pt-BR" dirty="0"/>
              <a:t> </a:t>
            </a:r>
            <a:r>
              <a:rPr lang="pt-BR" dirty="0" smtClean="0"/>
              <a:t>e </a:t>
            </a:r>
            <a:r>
              <a:rPr lang="pt-BR" dirty="0"/>
              <a:t>o fator</a:t>
            </a:r>
            <a:r>
              <a:rPr lang="pt-BR" b="1" dirty="0"/>
              <a:t> </a:t>
            </a:r>
            <a:r>
              <a:rPr lang="pt-BR" b="1" dirty="0" err="1"/>
              <a:t>VIIIa</a:t>
            </a:r>
            <a:r>
              <a:rPr lang="pt-BR" dirty="0"/>
              <a:t>.</a:t>
            </a:r>
          </a:p>
          <a:p>
            <a:r>
              <a:rPr lang="pt-BR" dirty="0"/>
              <a:t>Nesse ponto (formação do </a:t>
            </a:r>
            <a:r>
              <a:rPr lang="pt-BR" dirty="0" err="1"/>
              <a:t>Xa</a:t>
            </a:r>
            <a:r>
              <a:rPr lang="pt-BR" dirty="0"/>
              <a:t>) acaba a via intrínseca e se inicia a via comum. </a:t>
            </a:r>
          </a:p>
        </p:txBody>
      </p:sp>
    </p:spTree>
    <p:extLst>
      <p:ext uri="{BB962C8B-B14F-4D97-AF65-F5344CB8AC3E}">
        <p14:creationId xmlns:p14="http://schemas.microsoft.com/office/powerpoint/2010/main" val="96145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Cascata de coagulação – Via </a:t>
            </a:r>
            <a:r>
              <a:rPr lang="pt-BR" dirty="0" err="1" smtClean="0"/>
              <a:t>Extrínceca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Ativado pelo </a:t>
            </a:r>
            <a:r>
              <a:rPr lang="pt-BR" b="1" dirty="0" smtClean="0"/>
              <a:t>Sistema </a:t>
            </a:r>
            <a:r>
              <a:rPr lang="pt-BR" b="1" dirty="0"/>
              <a:t>de lesão </a:t>
            </a:r>
            <a:r>
              <a:rPr lang="pt-BR" b="1" dirty="0" smtClean="0"/>
              <a:t>endotelial</a:t>
            </a:r>
            <a:r>
              <a:rPr lang="pt-BR" dirty="0"/>
              <a:t>:</a:t>
            </a:r>
            <a:r>
              <a:rPr lang="pt-BR" dirty="0" smtClean="0"/>
              <a:t> após o contato </a:t>
            </a:r>
            <a:r>
              <a:rPr lang="pt-BR" dirty="0"/>
              <a:t>do sangue com o</a:t>
            </a:r>
            <a:r>
              <a:rPr lang="pt-BR" b="1" dirty="0"/>
              <a:t> fator tecidual</a:t>
            </a:r>
            <a:r>
              <a:rPr lang="pt-BR" dirty="0"/>
              <a:t>, liberado das células subendoteliais após a lesão.</a:t>
            </a:r>
          </a:p>
          <a:p>
            <a:r>
              <a:rPr lang="pt-BR" dirty="0"/>
              <a:t>O fator tecidual transforma o fator VII em </a:t>
            </a:r>
            <a:r>
              <a:rPr lang="pt-BR" b="1" dirty="0" err="1"/>
              <a:t>VIIa</a:t>
            </a:r>
            <a:r>
              <a:rPr lang="pt-BR" dirty="0"/>
              <a:t>, e o </a:t>
            </a:r>
            <a:r>
              <a:rPr lang="pt-BR" dirty="0" err="1"/>
              <a:t>VIIa</a:t>
            </a:r>
            <a:r>
              <a:rPr lang="pt-BR" dirty="0"/>
              <a:t> transforma o X em </a:t>
            </a:r>
            <a:r>
              <a:rPr lang="pt-BR" b="1" dirty="0" err="1"/>
              <a:t>Xa</a:t>
            </a:r>
            <a:r>
              <a:rPr lang="pt-BR" dirty="0"/>
              <a:t>, mediante a presença de </a:t>
            </a:r>
            <a:r>
              <a:rPr lang="pt-BR" b="1" dirty="0"/>
              <a:t>cálcio</a:t>
            </a:r>
            <a:r>
              <a:rPr lang="pt-BR" dirty="0"/>
              <a:t> e do </a:t>
            </a:r>
            <a:r>
              <a:rPr lang="pt-BR" b="1" dirty="0" err="1"/>
              <a:t>fosfolipídeo</a:t>
            </a:r>
            <a:r>
              <a:rPr lang="pt-BR" b="1" dirty="0"/>
              <a:t> </a:t>
            </a:r>
            <a:r>
              <a:rPr lang="pt-BR" b="1" dirty="0" err="1"/>
              <a:t>plaquetário</a:t>
            </a:r>
            <a:r>
              <a:rPr lang="pt-BR" dirty="0"/>
              <a:t>.</a:t>
            </a:r>
          </a:p>
          <a:p>
            <a:r>
              <a:rPr lang="pt-BR" dirty="0"/>
              <a:t>Quando chegamos na formação do </a:t>
            </a:r>
            <a:r>
              <a:rPr lang="pt-BR" dirty="0" err="1"/>
              <a:t>Xa</a:t>
            </a:r>
            <a:r>
              <a:rPr lang="pt-BR" dirty="0"/>
              <a:t>, tem início a via </a:t>
            </a:r>
            <a:r>
              <a:rPr lang="pt-BR" dirty="0" smtClean="0"/>
              <a:t>comum</a:t>
            </a:r>
            <a:r>
              <a:rPr lang="pt-BR" dirty="0"/>
              <a:t>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491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Cascata de coagulação – Via </a:t>
            </a:r>
            <a:r>
              <a:rPr lang="pt-BR" dirty="0" smtClean="0"/>
              <a:t>Comum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t-BR" dirty="0" smtClean="0"/>
              <a:t>O fator</a:t>
            </a:r>
            <a:r>
              <a:rPr lang="pt-BR" dirty="0"/>
              <a:t> </a:t>
            </a:r>
            <a:r>
              <a:rPr lang="pt-BR" b="1" dirty="0" err="1"/>
              <a:t>Xa</a:t>
            </a:r>
            <a:r>
              <a:rPr lang="pt-BR" dirty="0"/>
              <a:t>, juntamente com </a:t>
            </a:r>
            <a:r>
              <a:rPr lang="pt-BR" b="1" dirty="0"/>
              <a:t>cálcio</a:t>
            </a:r>
            <a:r>
              <a:rPr lang="pt-BR" dirty="0"/>
              <a:t>, o </a:t>
            </a:r>
            <a:r>
              <a:rPr lang="pt-BR" b="1" dirty="0" err="1"/>
              <a:t>fosfolipídeo</a:t>
            </a:r>
            <a:r>
              <a:rPr lang="pt-BR" b="1" dirty="0"/>
              <a:t> </a:t>
            </a:r>
            <a:r>
              <a:rPr lang="pt-BR" b="1" dirty="0" err="1"/>
              <a:t>plaquetário</a:t>
            </a:r>
            <a:r>
              <a:rPr lang="pt-BR" dirty="0"/>
              <a:t> e o fator </a:t>
            </a:r>
            <a:r>
              <a:rPr lang="pt-BR" b="1" dirty="0"/>
              <a:t>Va</a:t>
            </a:r>
            <a:r>
              <a:rPr lang="pt-BR" dirty="0"/>
              <a:t>, transformam a </a:t>
            </a:r>
            <a:r>
              <a:rPr lang="pt-BR" b="1" dirty="0" err="1"/>
              <a:t>protrombina</a:t>
            </a:r>
            <a:r>
              <a:rPr lang="pt-BR" dirty="0"/>
              <a:t> em </a:t>
            </a:r>
            <a:r>
              <a:rPr lang="pt-BR" b="1" dirty="0"/>
              <a:t>trombina</a:t>
            </a:r>
            <a:r>
              <a:rPr lang="pt-BR" dirty="0"/>
              <a:t>. </a:t>
            </a:r>
            <a:endParaRPr lang="pt-BR" dirty="0" smtClean="0"/>
          </a:p>
          <a:p>
            <a:r>
              <a:rPr lang="pt-BR" dirty="0" smtClean="0"/>
              <a:t>Ela</a:t>
            </a:r>
            <a:r>
              <a:rPr lang="pt-BR" dirty="0"/>
              <a:t>, em seguida, transforma o </a:t>
            </a:r>
            <a:r>
              <a:rPr lang="pt-BR" b="1" dirty="0"/>
              <a:t>fibrinogênio</a:t>
            </a:r>
            <a:r>
              <a:rPr lang="pt-BR" dirty="0"/>
              <a:t> em monômeros de </a:t>
            </a:r>
            <a:r>
              <a:rPr lang="pt-BR" b="1" dirty="0"/>
              <a:t>fibrina</a:t>
            </a:r>
            <a:r>
              <a:rPr lang="pt-BR" dirty="0"/>
              <a:t>, que se unem formando uma</a:t>
            </a:r>
            <a:r>
              <a:rPr lang="pt-BR" b="1" dirty="0"/>
              <a:t> rede de fibrina</a:t>
            </a:r>
            <a:r>
              <a:rPr lang="pt-BR" dirty="0"/>
              <a:t>. </a:t>
            </a:r>
            <a:endParaRPr lang="pt-BR" dirty="0" smtClean="0"/>
          </a:p>
          <a:p>
            <a:r>
              <a:rPr lang="pt-BR" dirty="0" smtClean="0"/>
              <a:t>A </a:t>
            </a:r>
            <a:r>
              <a:rPr lang="pt-BR" dirty="0"/>
              <a:t>trombina também promove a ativação dos fatores V e VIII em </a:t>
            </a:r>
            <a:r>
              <a:rPr lang="pt-BR" b="1" dirty="0"/>
              <a:t>Va</a:t>
            </a:r>
            <a:r>
              <a:rPr lang="pt-BR" dirty="0"/>
              <a:t> e </a:t>
            </a:r>
            <a:r>
              <a:rPr lang="pt-BR" b="1" dirty="0" err="1" smtClean="0"/>
              <a:t>VIIIa</a:t>
            </a:r>
            <a:r>
              <a:rPr lang="pt-BR" dirty="0" smtClean="0"/>
              <a:t>.</a:t>
            </a:r>
            <a:endParaRPr lang="pt-BR" dirty="0"/>
          </a:p>
          <a:p>
            <a:r>
              <a:rPr lang="pt-BR" dirty="0"/>
              <a:t>A rede de fibrina, produto final da hemostasia secundária, é ainda estabilizada pelo fator </a:t>
            </a:r>
            <a:r>
              <a:rPr lang="pt-BR" dirty="0" err="1"/>
              <a:t>XIIIa</a:t>
            </a:r>
            <a:r>
              <a:rPr lang="pt-BR" dirty="0"/>
              <a:t>. Dessa forma, temos um coágulo bem formado que evita-se o </a:t>
            </a:r>
            <a:r>
              <a:rPr lang="pt-BR" dirty="0" err="1"/>
              <a:t>ressangramento</a:t>
            </a:r>
            <a:r>
              <a:rPr lang="pt-BR" dirty="0"/>
              <a:t> da lesão.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1804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Retângulo de cantos arredondados 5"/>
          <p:cNvSpPr/>
          <p:nvPr/>
        </p:nvSpPr>
        <p:spPr>
          <a:xfrm>
            <a:off x="245327" y="1634065"/>
            <a:ext cx="4217517" cy="372967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pt-BR" sz="2800" dirty="0"/>
              <a:t>Vit. K: </a:t>
            </a:r>
            <a:r>
              <a:rPr lang="pt-BR" sz="2800" dirty="0" err="1" smtClean="0"/>
              <a:t>co-fator</a:t>
            </a:r>
            <a:r>
              <a:rPr lang="pt-BR" sz="2800" dirty="0" smtClean="0"/>
              <a:t> </a:t>
            </a:r>
            <a:r>
              <a:rPr lang="pt-BR" sz="2800" dirty="0"/>
              <a:t>para </a:t>
            </a:r>
            <a:r>
              <a:rPr lang="pt-BR" sz="2800" dirty="0" smtClean="0"/>
              <a:t>formação do ácido </a:t>
            </a:r>
            <a:r>
              <a:rPr lang="pt-BR" sz="2800" dirty="0"/>
              <a:t>gama </a:t>
            </a:r>
            <a:r>
              <a:rPr lang="pt-BR" sz="2800" dirty="0" err="1"/>
              <a:t>carboxiglutâmico</a:t>
            </a:r>
            <a:r>
              <a:rPr lang="pt-BR" sz="2800" dirty="0"/>
              <a:t> (</a:t>
            </a:r>
            <a:r>
              <a:rPr lang="pt-BR" sz="2800" dirty="0" err="1"/>
              <a:t>Gla</a:t>
            </a:r>
            <a:r>
              <a:rPr lang="pt-BR" sz="2800" dirty="0"/>
              <a:t>), aminoácido presente nos fatores de coagulação </a:t>
            </a:r>
            <a:r>
              <a:rPr lang="pt-BR" sz="2800" b="1" dirty="0"/>
              <a:t>(fatores II, VII, IX e X)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5114" y="267629"/>
            <a:ext cx="4675030" cy="6478859"/>
          </a:xfrm>
          <a:prstGeom prst="rect">
            <a:avLst/>
          </a:prstGeom>
        </p:spPr>
      </p:pic>
      <p:sp>
        <p:nvSpPr>
          <p:cNvPr id="11" name="Seta para a direita 10"/>
          <p:cNvSpPr/>
          <p:nvPr/>
        </p:nvSpPr>
        <p:spPr>
          <a:xfrm>
            <a:off x="4604275" y="3494179"/>
            <a:ext cx="831002" cy="450761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862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Agentes Anticoagulantes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5486" y="2054225"/>
            <a:ext cx="8201025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78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Agentes Fibrinolíticos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8652" y="2065175"/>
            <a:ext cx="7374899" cy="3881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612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Provas clínicas da hemostasia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Hemostasia primária: contagem de plaquetas. Considerar anormal se &gt; 150.000/mm³.</a:t>
            </a:r>
          </a:p>
          <a:p>
            <a:r>
              <a:rPr lang="pt-BR" dirty="0" smtClean="0"/>
              <a:t>Tempo de Sangramento (TS): prolongado na trombocitopenia, </a:t>
            </a:r>
            <a:r>
              <a:rPr lang="pt-BR" dirty="0" err="1" smtClean="0"/>
              <a:t>tromboastenia</a:t>
            </a:r>
            <a:r>
              <a:rPr lang="pt-BR" dirty="0" smtClean="0"/>
              <a:t>, CIVD.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8459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Provas clínicas da coagulação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95401" y="2556931"/>
            <a:ext cx="9601196" cy="3650685"/>
          </a:xfrm>
        </p:spPr>
        <p:txBody>
          <a:bodyPr>
            <a:normAutofit fontScale="92500"/>
          </a:bodyPr>
          <a:lstStyle/>
          <a:p>
            <a:r>
              <a:rPr lang="pt-BR" dirty="0" smtClean="0"/>
              <a:t>Tempo de coagulação (TC): pode estar prolongado na hemofilia severa, trombocitopenia e na doença hemorrágica por deficiência de Vit. K.</a:t>
            </a:r>
          </a:p>
          <a:p>
            <a:pPr lvl="1"/>
            <a:r>
              <a:rPr lang="pt-BR" dirty="0"/>
              <a:t>Teste insensível</a:t>
            </a:r>
          </a:p>
          <a:p>
            <a:pPr lvl="1"/>
            <a:r>
              <a:rPr lang="pt-BR" dirty="0"/>
              <a:t>Não solicitar para distúrbios congênitos da coagulação</a:t>
            </a:r>
            <a:r>
              <a:rPr lang="pt-BR" dirty="0" smtClean="0"/>
              <a:t>;</a:t>
            </a:r>
          </a:p>
          <a:p>
            <a:r>
              <a:rPr lang="pt-BR" dirty="0" smtClean="0"/>
              <a:t>PT (Tromboplastina Parcial – TTPA): Avalia </a:t>
            </a:r>
            <a:r>
              <a:rPr lang="pt-BR" dirty="0"/>
              <a:t>os fatores XII, XI, IX, VIII, X, II e </a:t>
            </a:r>
            <a:r>
              <a:rPr lang="pt-BR" dirty="0" smtClean="0"/>
              <a:t>I.</a:t>
            </a:r>
          </a:p>
          <a:p>
            <a:r>
              <a:rPr lang="pt-BR" dirty="0" smtClean="0"/>
              <a:t>TP </a:t>
            </a:r>
            <a:r>
              <a:rPr lang="pt-BR" dirty="0"/>
              <a:t>(Tempo de </a:t>
            </a:r>
            <a:r>
              <a:rPr lang="pt-BR" dirty="0" err="1"/>
              <a:t>protrombina</a:t>
            </a:r>
            <a:r>
              <a:rPr lang="pt-BR" dirty="0"/>
              <a:t>): Avalia os fatores V, VII e X. </a:t>
            </a:r>
            <a:r>
              <a:rPr lang="pt-BR" dirty="0" smtClean="0"/>
              <a:t>Mede </a:t>
            </a:r>
            <a:r>
              <a:rPr lang="pt-BR" dirty="0"/>
              <a:t>a formação da trombina a partir da </a:t>
            </a:r>
            <a:r>
              <a:rPr lang="pt-BR" dirty="0" err="1" smtClean="0"/>
              <a:t>protrombina</a:t>
            </a:r>
            <a:r>
              <a:rPr lang="pt-BR" dirty="0" smtClean="0"/>
              <a:t> em </a:t>
            </a:r>
            <a:r>
              <a:rPr lang="pt-BR" dirty="0"/>
              <a:t>presença </a:t>
            </a:r>
            <a:r>
              <a:rPr lang="pt-BR" dirty="0" smtClean="0"/>
              <a:t>destes fatores.</a:t>
            </a:r>
          </a:p>
          <a:p>
            <a:r>
              <a:rPr lang="pt-BR" dirty="0" smtClean="0"/>
              <a:t>TT (tempo de trombina): avalia a formação da fibrina. </a:t>
            </a:r>
            <a:endParaRPr lang="pt-BR" dirty="0"/>
          </a:p>
          <a:p>
            <a:endParaRPr lang="pt-BR" dirty="0" smtClean="0"/>
          </a:p>
          <a:p>
            <a:pPr lvl="1"/>
            <a:endParaRPr lang="pt-BR" dirty="0"/>
          </a:p>
          <a:p>
            <a:pPr lvl="1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863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Interpretação de provas de coagulação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95402" y="2466779"/>
            <a:ext cx="9601196" cy="3972657"/>
          </a:xfrm>
        </p:spPr>
        <p:txBody>
          <a:bodyPr>
            <a:normAutofit/>
          </a:bodyPr>
          <a:lstStyle/>
          <a:p>
            <a:r>
              <a:rPr lang="pt-BR" dirty="0" smtClean="0"/>
              <a:t>PT e PTT prolongados: deficiência dos fatores II, V ou X.</a:t>
            </a:r>
          </a:p>
          <a:p>
            <a:r>
              <a:rPr lang="pt-BR" dirty="0" smtClean="0"/>
              <a:t>PT prolongado e PTT normal: deficiência do fator II.</a:t>
            </a:r>
          </a:p>
          <a:p>
            <a:r>
              <a:rPr lang="pt-BR" dirty="0" smtClean="0"/>
              <a:t>PT normal e PTT prolongado: deficiência dos fatores XII, XI, IX ou VIII. (exclui a via comum).</a:t>
            </a:r>
          </a:p>
          <a:p>
            <a:r>
              <a:rPr lang="pt-BR" dirty="0" smtClean="0"/>
              <a:t>TT prolongado: deficiência de fibrinogênio, uso de heparina.</a:t>
            </a:r>
          </a:p>
        </p:txBody>
      </p:sp>
    </p:spTree>
    <p:extLst>
      <p:ext uri="{BB962C8B-B14F-4D97-AF65-F5344CB8AC3E}">
        <p14:creationId xmlns:p14="http://schemas.microsoft.com/office/powerpoint/2010/main" val="2352082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Interpretação de provas de coagulação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95402" y="2466779"/>
            <a:ext cx="9601196" cy="3972657"/>
          </a:xfrm>
        </p:spPr>
        <p:txBody>
          <a:bodyPr>
            <a:normAutofit/>
          </a:bodyPr>
          <a:lstStyle/>
          <a:p>
            <a:r>
              <a:rPr lang="pt-BR" dirty="0" smtClean="0"/>
              <a:t>PT, PTT </a:t>
            </a:r>
            <a:r>
              <a:rPr lang="pt-BR" dirty="0"/>
              <a:t>e plaquetas normais: deficiência do fator XIII ou defeito na </a:t>
            </a:r>
            <a:r>
              <a:rPr lang="pt-BR" dirty="0" smtClean="0"/>
              <a:t>função </a:t>
            </a:r>
            <a:r>
              <a:rPr lang="pt-BR" dirty="0" err="1" smtClean="0"/>
              <a:t>plaquetária</a:t>
            </a:r>
            <a:r>
              <a:rPr lang="pt-BR" dirty="0" smtClean="0"/>
              <a:t>.</a:t>
            </a:r>
          </a:p>
          <a:p>
            <a:r>
              <a:rPr lang="pt-BR" dirty="0"/>
              <a:t>RN com doença hemorrágica gravemente enfermo: </a:t>
            </a:r>
            <a:r>
              <a:rPr lang="pt-BR" dirty="0" smtClean="0"/>
              <a:t>DD com CIVD</a:t>
            </a:r>
            <a:r>
              <a:rPr lang="pt-BR" dirty="0"/>
              <a:t>: </a:t>
            </a:r>
            <a:r>
              <a:rPr lang="pt-BR" dirty="0" smtClean="0"/>
              <a:t>PT, PTT </a:t>
            </a:r>
            <a:r>
              <a:rPr lang="pt-BR" dirty="0"/>
              <a:t>e TT prolongados</a:t>
            </a:r>
            <a:r>
              <a:rPr lang="pt-BR" dirty="0" smtClean="0"/>
              <a:t>, </a:t>
            </a:r>
            <a:r>
              <a:rPr lang="pt-BR" dirty="0"/>
              <a:t>hemácias fragmentadas, </a:t>
            </a:r>
            <a:r>
              <a:rPr lang="pt-BR" dirty="0" err="1"/>
              <a:t>hipofibrinogenemia</a:t>
            </a:r>
            <a:r>
              <a:rPr lang="pt-BR" dirty="0"/>
              <a:t>.</a:t>
            </a:r>
            <a:endParaRPr lang="pt-BR" dirty="0" smtClean="0"/>
          </a:p>
          <a:p>
            <a:r>
              <a:rPr lang="pt-BR" dirty="0" smtClean="0"/>
              <a:t>** As </a:t>
            </a:r>
            <a:r>
              <a:rPr lang="pt-BR" dirty="0" err="1" smtClean="0"/>
              <a:t>deficiêncidas</a:t>
            </a:r>
            <a:r>
              <a:rPr lang="pt-BR" dirty="0" smtClean="0"/>
              <a:t> dos fatores XII e XI são raras e devem ser dosadas apenas de os fatores VIII (hemofilia A) e IC (hemofilia B) forem normais.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79185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0127495"/>
              </p:ext>
            </p:extLst>
          </p:nvPr>
        </p:nvGraphicFramePr>
        <p:xfrm>
          <a:off x="1468192" y="579549"/>
          <a:ext cx="9428406" cy="5422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650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1896794-FEE3-4F16-BF33-36744D53C9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E1896794-FEE3-4F16-BF33-36744D53C9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graphicEl>
                                              <a:dgm id="{E1896794-FEE3-4F16-BF33-36744D53C9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graphicEl>
                                              <a:dgm id="{E1896794-FEE3-4F16-BF33-36744D53C9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C93B853-169D-47E5-AFA5-4B78A19138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graphicEl>
                                              <a:dgm id="{2C93B853-169D-47E5-AFA5-4B78A19138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graphicEl>
                                              <a:dgm id="{2C93B853-169D-47E5-AFA5-4B78A19138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graphicEl>
                                              <a:dgm id="{2C93B853-169D-47E5-AFA5-4B78A19138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B9F3EF8-4D05-4056-A069-37BF788F7F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graphicEl>
                                              <a:dgm id="{9B9F3EF8-4D05-4056-A069-37BF788F7F9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graphicEl>
                                              <a:dgm id="{9B9F3EF8-4D05-4056-A069-37BF788F7F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graphicEl>
                                              <a:dgm id="{9B9F3EF8-4D05-4056-A069-37BF788F7F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9FBD0EA-E167-4EA0-9E35-36D235EEE1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graphicEl>
                                              <a:dgm id="{E9FBD0EA-E167-4EA0-9E35-36D235EEE1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graphicEl>
                                              <a:dgm id="{E9FBD0EA-E167-4EA0-9E35-36D235EEE1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graphicEl>
                                              <a:dgm id="{E9FBD0EA-E167-4EA0-9E35-36D235EEE1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E0A421D-D3DC-47BB-9C6F-61F7ECFCF1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>
                                            <p:graphicEl>
                                              <a:dgm id="{7E0A421D-D3DC-47BB-9C6F-61F7ECFCF1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graphicEl>
                                              <a:dgm id="{7E0A421D-D3DC-47BB-9C6F-61F7ECFCF1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>
                                            <p:graphicEl>
                                              <a:dgm id="{7E0A421D-D3DC-47BB-9C6F-61F7ECFCF1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1528B82-5F6B-4A5D-8E86-B30A8C5984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>
                                            <p:graphicEl>
                                              <a:dgm id="{71528B82-5F6B-4A5D-8E86-B30A8C5984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>
                                            <p:graphicEl>
                                              <a:dgm id="{71528B82-5F6B-4A5D-8E86-B30A8C5984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>
                                            <p:graphicEl>
                                              <a:dgm id="{71528B82-5F6B-4A5D-8E86-B30A8C5984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61A7D4F-49C9-44D8-96FF-F5A54FF96A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">
                                            <p:graphicEl>
                                              <a:dgm id="{661A7D4F-49C9-44D8-96FF-F5A54FF96A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>
                                            <p:graphicEl>
                                              <a:dgm id="{661A7D4F-49C9-44D8-96FF-F5A54FF96A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>
                                            <p:graphicEl>
                                              <a:dgm id="{661A7D4F-49C9-44D8-96FF-F5A54FF96A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AAE5D76-BFB5-4E3F-AE72-7911659126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4">
                                            <p:graphicEl>
                                              <a:dgm id="{BAAE5D76-BFB5-4E3F-AE72-7911659126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>
                                            <p:graphicEl>
                                              <a:dgm id="{BAAE5D76-BFB5-4E3F-AE72-7911659126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>
                                            <p:graphicEl>
                                              <a:dgm id="{BAAE5D76-BFB5-4E3F-AE72-7911659126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CA03A00-796F-4576-A6DE-A0020B00B7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>
                                            <p:graphicEl>
                                              <a:dgm id="{7CA03A00-796F-4576-A6DE-A0020B00B7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">
                                            <p:graphicEl>
                                              <a:dgm id="{7CA03A00-796F-4576-A6DE-A0020B00B7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>
                                            <p:graphicEl>
                                              <a:dgm id="{7CA03A00-796F-4576-A6DE-A0020B00B7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104DAA-1D47-4F74-BD2C-E085D726AF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">
                                            <p:graphicEl>
                                              <a:dgm id="{0D104DAA-1D47-4F74-BD2C-E085D726AF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>
                                            <p:graphicEl>
                                              <a:dgm id="{0D104DAA-1D47-4F74-BD2C-E085D726AF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>
                                            <p:graphicEl>
                                              <a:dgm id="{0D104DAA-1D47-4F74-BD2C-E085D726AF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15F7FD0-1525-4724-80FB-3584BFA1A1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4">
                                            <p:graphicEl>
                                              <a:dgm id="{415F7FD0-1525-4724-80FB-3584BFA1A1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>
                                            <p:graphicEl>
                                              <a:dgm id="{415F7FD0-1525-4724-80FB-3584BFA1A1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>
                                            <p:graphicEl>
                                              <a:dgm id="{415F7FD0-1525-4724-80FB-3584BFA1A1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A7B3E5-4648-4605-AD42-2CC66262F5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4">
                                            <p:graphicEl>
                                              <a:dgm id="{86A7B3E5-4648-4605-AD42-2CC66262F58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">
                                            <p:graphicEl>
                                              <a:dgm id="{86A7B3E5-4648-4605-AD42-2CC66262F5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">
                                            <p:graphicEl>
                                              <a:dgm id="{86A7B3E5-4648-4605-AD42-2CC66262F5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3E7B0A-FF6E-4B18-B441-A8F845E916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4">
                                            <p:graphicEl>
                                              <a:dgm id="{B93E7B0A-FF6E-4B18-B441-A8F845E916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">
                                            <p:graphicEl>
                                              <a:dgm id="{B93E7B0A-FF6E-4B18-B441-A8F845E916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>
                                            <p:graphicEl>
                                              <a:dgm id="{B93E7B0A-FF6E-4B18-B441-A8F845E916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F86B32-1CF9-417F-AC8E-A525B299B9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4">
                                            <p:graphicEl>
                                              <a:dgm id="{E2F86B32-1CF9-417F-AC8E-A525B299B92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">
                                            <p:graphicEl>
                                              <a:dgm id="{E2F86B32-1CF9-417F-AC8E-A525B299B9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">
                                            <p:graphicEl>
                                              <a:dgm id="{E2F86B32-1CF9-417F-AC8E-A525B299B92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98F1B1-1CF1-4DDB-BDC2-CF856DFCB6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4">
                                            <p:graphicEl>
                                              <a:dgm id="{EA98F1B1-1CF1-4DDB-BDC2-CF856DFCB6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">
                                            <p:graphicEl>
                                              <a:dgm id="{EA98F1B1-1CF1-4DDB-BDC2-CF856DFCB6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">
                                            <p:graphicEl>
                                              <a:dgm id="{EA98F1B1-1CF1-4DDB-BDC2-CF856DFCB6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DEC95-BF0F-4033-9D10-5543710F13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4">
                                            <p:graphicEl>
                                              <a:dgm id="{CFBDEC95-BF0F-4033-9D10-5543710F130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">
                                            <p:graphicEl>
                                              <a:dgm id="{CFBDEC95-BF0F-4033-9D10-5543710F13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">
                                            <p:graphicEl>
                                              <a:dgm id="{CFBDEC95-BF0F-4033-9D10-5543710F13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3E2B5B1-DEBC-4C67-B564-FE72830E3D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4">
                                            <p:graphicEl>
                                              <a:dgm id="{43E2B5B1-DEBC-4C67-B564-FE72830E3D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">
                                            <p:graphicEl>
                                              <a:dgm id="{43E2B5B1-DEBC-4C67-B564-FE72830E3D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">
                                            <p:graphicEl>
                                              <a:dgm id="{43E2B5B1-DEBC-4C67-B564-FE72830E3D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3D0E15-4554-4A5A-B9F2-8958DA10E5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4">
                                            <p:graphicEl>
                                              <a:dgm id="{623D0E15-4554-4A5A-B9F2-8958DA10E5C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">
                                            <p:graphicEl>
                                              <a:dgm id="{623D0E15-4554-4A5A-B9F2-8958DA10E5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">
                                            <p:graphicEl>
                                              <a:dgm id="{623D0E15-4554-4A5A-B9F2-8958DA10E5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EB1241-9009-4538-8F9A-9FCBCCC2EE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4">
                                            <p:graphicEl>
                                              <a:dgm id="{5AEB1241-9009-4538-8F9A-9FCBCCC2EEE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4">
                                            <p:graphicEl>
                                              <a:dgm id="{5AEB1241-9009-4538-8F9A-9FCBCCC2EE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4">
                                            <p:graphicEl>
                                              <a:dgm id="{5AEB1241-9009-4538-8F9A-9FCBCCC2EE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Avaliação dos distúrbios do Sangramento no RN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4457" y="320898"/>
            <a:ext cx="6669056" cy="6253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14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746" y="398030"/>
            <a:ext cx="11452303" cy="603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6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2" y="982132"/>
            <a:ext cx="9601196" cy="378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41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Deficiência de vitamina K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 smtClean="0"/>
              <a:t>A vit. K é responsável pela síntese de </a:t>
            </a:r>
            <a:r>
              <a:rPr lang="pt-BR" dirty="0" err="1" smtClean="0"/>
              <a:t>Protrombina</a:t>
            </a:r>
            <a:r>
              <a:rPr lang="pt-BR" dirty="0" smtClean="0"/>
              <a:t> (Fator II), dos fatores VII, IX e X,  das proteínas C e S (inibidoras da coagulação), além de outras proteínas presentes nos rins, ossos e pâncreas.</a:t>
            </a:r>
          </a:p>
          <a:p>
            <a:r>
              <a:rPr lang="pt-BR" dirty="0" smtClean="0"/>
              <a:t>Apresenta-se de 3 formas:</a:t>
            </a:r>
          </a:p>
          <a:p>
            <a:pPr lvl="1"/>
            <a:r>
              <a:rPr lang="pt-BR" dirty="0" smtClean="0"/>
              <a:t>Vit</a:t>
            </a:r>
            <a:r>
              <a:rPr lang="pt-BR" dirty="0"/>
              <a:t>. K1 (</a:t>
            </a:r>
            <a:r>
              <a:rPr lang="pt-BR" dirty="0" err="1"/>
              <a:t>filoquinona</a:t>
            </a:r>
            <a:r>
              <a:rPr lang="pt-BR" dirty="0"/>
              <a:t>) - </a:t>
            </a:r>
            <a:r>
              <a:rPr lang="pt-BR" dirty="0" err="1"/>
              <a:t>Kanakion</a:t>
            </a:r>
            <a:r>
              <a:rPr lang="pt-BR" dirty="0"/>
              <a:t> (suspensão aquosa coloidal); é a </a:t>
            </a:r>
            <a:r>
              <a:rPr lang="pt-BR" dirty="0" smtClean="0"/>
              <a:t>vitamina natural</a:t>
            </a:r>
            <a:r>
              <a:rPr lang="pt-BR" dirty="0"/>
              <a:t>, lipossolúvel encontradas nas folhas verdes dos vegetais, sementes, tubérculos </a:t>
            </a:r>
            <a:r>
              <a:rPr lang="pt-BR" dirty="0" smtClean="0"/>
              <a:t>e frutas</a:t>
            </a:r>
            <a:r>
              <a:rPr lang="pt-BR" dirty="0"/>
              <a:t>;</a:t>
            </a:r>
          </a:p>
          <a:p>
            <a:pPr lvl="1"/>
            <a:r>
              <a:rPr lang="pt-BR" dirty="0" smtClean="0"/>
              <a:t>Vit</a:t>
            </a:r>
            <a:r>
              <a:rPr lang="pt-BR" dirty="0"/>
              <a:t>. K2 (</a:t>
            </a:r>
            <a:r>
              <a:rPr lang="pt-BR" dirty="0" err="1"/>
              <a:t>menaquinona</a:t>
            </a:r>
            <a:r>
              <a:rPr lang="pt-BR" dirty="0"/>
              <a:t>): é a forma sintetizada pelas bactérias intestinais;</a:t>
            </a:r>
          </a:p>
          <a:p>
            <a:pPr lvl="1"/>
            <a:r>
              <a:rPr lang="pt-BR" dirty="0" smtClean="0"/>
              <a:t>Vit</a:t>
            </a:r>
            <a:r>
              <a:rPr lang="pt-BR" dirty="0"/>
              <a:t>. K3 (</a:t>
            </a:r>
            <a:r>
              <a:rPr lang="pt-BR" dirty="0" err="1"/>
              <a:t>menadiona</a:t>
            </a:r>
            <a:r>
              <a:rPr lang="pt-BR" dirty="0"/>
              <a:t>): representa os derivados </a:t>
            </a:r>
            <a:r>
              <a:rPr lang="pt-BR" dirty="0" smtClean="0"/>
              <a:t>hidrossolúveis sintéticos, </a:t>
            </a:r>
            <a:r>
              <a:rPr lang="pt-BR" dirty="0"/>
              <a:t>tais como, </a:t>
            </a:r>
            <a:r>
              <a:rPr lang="pt-BR" dirty="0" smtClean="0"/>
              <a:t>o Fosfato </a:t>
            </a:r>
            <a:r>
              <a:rPr lang="pt-BR" dirty="0"/>
              <a:t>(</a:t>
            </a:r>
            <a:r>
              <a:rPr lang="pt-BR" dirty="0" err="1"/>
              <a:t>Synkavit</a:t>
            </a:r>
            <a:r>
              <a:rPr lang="pt-BR" dirty="0"/>
              <a:t>) e o sulfato (</a:t>
            </a:r>
            <a:r>
              <a:rPr lang="pt-BR" dirty="0" err="1"/>
              <a:t>Hykinone</a:t>
            </a:r>
            <a:r>
              <a:rPr lang="pt-BR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52438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Deficiência de Vitamina K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Causas de deficiência da Vit. K:</a:t>
            </a:r>
          </a:p>
          <a:p>
            <a:pPr lvl="1"/>
            <a:r>
              <a:rPr lang="pt-BR" dirty="0" smtClean="0"/>
              <a:t>Diminuição </a:t>
            </a:r>
            <a:r>
              <a:rPr lang="pt-BR" dirty="0"/>
              <a:t>da ingestão de Vit. K;</a:t>
            </a:r>
          </a:p>
          <a:p>
            <a:pPr lvl="1"/>
            <a:r>
              <a:rPr lang="pt-BR" dirty="0" smtClean="0"/>
              <a:t>Diminuição </a:t>
            </a:r>
            <a:r>
              <a:rPr lang="pt-BR" dirty="0"/>
              <a:t>da absorção intestinal;</a:t>
            </a:r>
          </a:p>
          <a:p>
            <a:pPr lvl="1"/>
            <a:r>
              <a:rPr lang="pt-BR" dirty="0" smtClean="0"/>
              <a:t>Diminuição </a:t>
            </a:r>
            <a:r>
              <a:rPr lang="pt-BR" dirty="0"/>
              <a:t>da produção de Vit. K pelas bactérias do cólon (modificação da </a:t>
            </a:r>
            <a:r>
              <a:rPr lang="pt-BR" dirty="0" smtClean="0"/>
              <a:t>flora pelos </a:t>
            </a:r>
            <a:r>
              <a:rPr lang="pt-BR" dirty="0"/>
              <a:t>antibióticos</a:t>
            </a:r>
            <a:r>
              <a:rPr lang="pt-BR" dirty="0" smtClean="0"/>
              <a:t>)</a:t>
            </a:r>
          </a:p>
          <a:p>
            <a:pPr lvl="1"/>
            <a:r>
              <a:rPr lang="pt-BR" dirty="0"/>
              <a:t>** Vit. </a:t>
            </a:r>
            <a:r>
              <a:rPr lang="pt-BR" dirty="0" smtClean="0"/>
              <a:t>K</a:t>
            </a:r>
            <a:r>
              <a:rPr lang="pt-BR" dirty="0"/>
              <a:t> </a:t>
            </a:r>
            <a:r>
              <a:rPr lang="pt-BR" dirty="0" smtClean="0">
                <a:sym typeface="Wingdings" panose="05000000000000000000" pitchFamily="2" charset="2"/>
              </a:rPr>
              <a:t> </a:t>
            </a:r>
            <a:r>
              <a:rPr lang="pt-BR" dirty="0" smtClean="0"/>
              <a:t> </a:t>
            </a:r>
            <a:r>
              <a:rPr lang="pt-BR" dirty="0"/>
              <a:t>deficientemente transportada pela placenta até </a:t>
            </a:r>
            <a:r>
              <a:rPr lang="pt-BR" dirty="0" smtClean="0"/>
              <a:t>o feto</a:t>
            </a:r>
            <a:r>
              <a:rPr lang="pt-BR" dirty="0"/>
              <a:t>: os estoques hepáticos de Vit. K do feto humano são baixos, com concentrações </a:t>
            </a:r>
            <a:r>
              <a:rPr lang="pt-BR" dirty="0" smtClean="0"/>
              <a:t>aproximadamente  </a:t>
            </a:r>
            <a:r>
              <a:rPr lang="pt-BR" dirty="0"/>
              <a:t>de 1/5 da encontrada nas crianças mais velhas e nos adultos.</a:t>
            </a:r>
          </a:p>
        </p:txBody>
      </p:sp>
    </p:spTree>
    <p:extLst>
      <p:ext uri="{BB962C8B-B14F-4D97-AF65-F5344CB8AC3E}">
        <p14:creationId xmlns:p14="http://schemas.microsoft.com/office/powerpoint/2010/main" val="241848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Anticonvulsivante materno x Doença hemorrágica no RN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Anticonvulsivantes de uso materno </a:t>
            </a:r>
            <a:r>
              <a:rPr lang="pt-BR" dirty="0" smtClean="0">
                <a:sym typeface="Wingdings" panose="05000000000000000000" pitchFamily="2" charset="2"/>
              </a:rPr>
              <a:t></a:t>
            </a:r>
            <a:r>
              <a:rPr lang="pt-BR" dirty="0" smtClean="0"/>
              <a:t> formação de enzimas hepáticas microssômicas </a:t>
            </a:r>
            <a:r>
              <a:rPr lang="pt-BR" dirty="0" smtClean="0">
                <a:sym typeface="Wingdings" panose="05000000000000000000" pitchFamily="2" charset="2"/>
              </a:rPr>
              <a:t> </a:t>
            </a:r>
            <a:r>
              <a:rPr lang="pt-BR" dirty="0" smtClean="0"/>
              <a:t>degradação da </a:t>
            </a:r>
            <a:r>
              <a:rPr lang="pt-BR" dirty="0" err="1" smtClean="0"/>
              <a:t>Vit.K</a:t>
            </a:r>
            <a:r>
              <a:rPr lang="pt-BR" dirty="0" smtClean="0"/>
              <a:t> no fígado do feto, já em pequena quantidade, levando a sua deficiência.</a:t>
            </a:r>
          </a:p>
          <a:p>
            <a:r>
              <a:rPr lang="pt-BR" dirty="0"/>
              <a:t>A profilaxia com Vit. K, na gestante é discutido, devido ao deficiente transporte </a:t>
            </a:r>
            <a:r>
              <a:rPr lang="pt-BR" dirty="0" smtClean="0"/>
              <a:t>da vitamina </a:t>
            </a:r>
            <a:r>
              <a:rPr lang="pt-BR" dirty="0"/>
              <a:t>K através da </a:t>
            </a:r>
            <a:r>
              <a:rPr lang="pt-BR" dirty="0" smtClean="0"/>
              <a:t>placenta.</a:t>
            </a:r>
          </a:p>
          <a:p>
            <a:r>
              <a:rPr lang="pt-BR" dirty="0" smtClean="0"/>
              <a:t>Devido ao risco de sangramento precoce (primeiras </a:t>
            </a:r>
            <a:r>
              <a:rPr lang="pt-BR" dirty="0"/>
              <a:t>24 horas) e grave </a:t>
            </a:r>
            <a:r>
              <a:rPr lang="pt-BR" dirty="0" smtClean="0"/>
              <a:t>(cavidade </a:t>
            </a:r>
            <a:r>
              <a:rPr lang="pt-BR" dirty="0"/>
              <a:t>pleural, cérebro e fígado</a:t>
            </a:r>
            <a:r>
              <a:rPr lang="pt-BR" dirty="0" smtClean="0"/>
              <a:t>) </a:t>
            </a:r>
            <a:r>
              <a:rPr lang="pt-BR" dirty="0" smtClean="0">
                <a:sym typeface="Wingdings" panose="05000000000000000000" pitchFamily="2" charset="2"/>
              </a:rPr>
              <a:t>  </a:t>
            </a:r>
            <a:r>
              <a:rPr lang="pt-BR" dirty="0" smtClean="0"/>
              <a:t>fazemos </a:t>
            </a:r>
            <a:r>
              <a:rPr lang="pt-BR" dirty="0"/>
              <a:t>para os RN cujas as mães fizeram uso de anticonvulsivantes: Vit. K1 (</a:t>
            </a:r>
            <a:r>
              <a:rPr lang="pt-BR" dirty="0" err="1" smtClean="0"/>
              <a:t>Kanakion</a:t>
            </a:r>
            <a:r>
              <a:rPr lang="pt-BR" dirty="0" smtClean="0"/>
              <a:t>) na </a:t>
            </a:r>
            <a:r>
              <a:rPr lang="pt-BR" dirty="0"/>
              <a:t>dose de 2 a 3 </a:t>
            </a:r>
            <a:r>
              <a:rPr lang="pt-BR" dirty="0" smtClean="0"/>
              <a:t>mg.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5488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Administração de Vitamina K x </a:t>
            </a:r>
            <a:r>
              <a:rPr lang="pt-BR" dirty="0" err="1" smtClean="0"/>
              <a:t>Hiperbilirrubinemia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Os achados de </a:t>
            </a:r>
            <a:r>
              <a:rPr lang="pt-BR" dirty="0" err="1" smtClean="0"/>
              <a:t>hiperbilirrubinemia</a:t>
            </a:r>
            <a:r>
              <a:rPr lang="pt-BR" dirty="0" smtClean="0"/>
              <a:t>, hemofilia e </a:t>
            </a:r>
            <a:r>
              <a:rPr lang="pt-BR" dirty="0" err="1" smtClean="0"/>
              <a:t>Kernicterus</a:t>
            </a:r>
            <a:r>
              <a:rPr lang="pt-BR" dirty="0"/>
              <a:t> </a:t>
            </a:r>
            <a:r>
              <a:rPr lang="pt-BR" dirty="0" smtClean="0"/>
              <a:t>estão associados à forma </a:t>
            </a:r>
            <a:r>
              <a:rPr lang="pt-BR" b="1" dirty="0" smtClean="0"/>
              <a:t>sintética</a:t>
            </a:r>
            <a:r>
              <a:rPr lang="pt-BR" dirty="0" smtClean="0"/>
              <a:t> da vitamina K, dessa forma não deve ser utilizada no período neonatal.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96988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Vitamina K x Sepse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Os microrganismos </a:t>
            </a:r>
            <a:r>
              <a:rPr lang="pt-BR" b="1" dirty="0"/>
              <a:t>gram-negativos</a:t>
            </a:r>
            <a:r>
              <a:rPr lang="pt-BR" dirty="0"/>
              <a:t> ou seus produtos podem piorar a reação </a:t>
            </a:r>
            <a:r>
              <a:rPr lang="pt-BR" dirty="0" smtClean="0"/>
              <a:t>de </a:t>
            </a:r>
            <a:r>
              <a:rPr lang="pt-BR" dirty="0" err="1" smtClean="0"/>
              <a:t>carboxilação</a:t>
            </a:r>
            <a:r>
              <a:rPr lang="pt-BR" dirty="0" smtClean="0"/>
              <a:t> </a:t>
            </a:r>
            <a:r>
              <a:rPr lang="pt-BR" dirty="0"/>
              <a:t>da Vit. K no fígado. </a:t>
            </a:r>
            <a:endParaRPr lang="pt-BR" dirty="0" smtClean="0"/>
          </a:p>
          <a:p>
            <a:r>
              <a:rPr lang="pt-BR" dirty="0" smtClean="0"/>
              <a:t>Assim</a:t>
            </a:r>
            <a:r>
              <a:rPr lang="pt-BR" dirty="0"/>
              <a:t>, os testes anormais da coagulação na sepse por </a:t>
            </a:r>
            <a:r>
              <a:rPr lang="pt-BR" dirty="0" smtClean="0"/>
              <a:t>gram-negativos </a:t>
            </a:r>
            <a:r>
              <a:rPr lang="pt-BR" b="1" dirty="0"/>
              <a:t>não</a:t>
            </a:r>
            <a:r>
              <a:rPr lang="pt-BR" dirty="0"/>
              <a:t> são específicos para </a:t>
            </a:r>
            <a:r>
              <a:rPr lang="pt-BR" dirty="0" smtClean="0"/>
              <a:t>CIVD e </a:t>
            </a:r>
            <a:r>
              <a:rPr lang="pt-BR" dirty="0"/>
              <a:t>um número significante de </a:t>
            </a:r>
            <a:r>
              <a:rPr lang="pt-BR" dirty="0" smtClean="0"/>
              <a:t>pacientes pode </a:t>
            </a:r>
            <a:r>
              <a:rPr lang="pt-BR" dirty="0"/>
              <a:t>ter uma </a:t>
            </a:r>
            <a:r>
              <a:rPr lang="pt-BR" dirty="0" err="1"/>
              <a:t>coagulopatia</a:t>
            </a:r>
            <a:r>
              <a:rPr lang="pt-BR" dirty="0"/>
              <a:t> não relacionada a </a:t>
            </a:r>
            <a:r>
              <a:rPr lang="pt-BR" dirty="0" smtClean="0"/>
              <a:t>CIVD</a:t>
            </a:r>
            <a:r>
              <a:rPr lang="pt-BR" dirty="0"/>
              <a:t>, podendo ser responsiva à Vit. </a:t>
            </a:r>
            <a:r>
              <a:rPr lang="pt-BR" dirty="0" smtClean="0"/>
              <a:t>K.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1183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Clínica da Hemorragia em RN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 smtClean="0"/>
              <a:t>Sangramento </a:t>
            </a:r>
            <a:r>
              <a:rPr lang="pt-BR" dirty="0"/>
              <a:t>pode ocorrer no lº dia de vida (associado com o uso materno </a:t>
            </a:r>
            <a:r>
              <a:rPr lang="pt-BR" dirty="0" smtClean="0"/>
              <a:t>de </a:t>
            </a:r>
            <a:r>
              <a:rPr lang="pt-BR" dirty="0" err="1" smtClean="0"/>
              <a:t>anticonvusivantes</a:t>
            </a:r>
            <a:r>
              <a:rPr lang="pt-BR" dirty="0"/>
              <a:t>, </a:t>
            </a:r>
            <a:r>
              <a:rPr lang="pt-BR" dirty="0" err="1"/>
              <a:t>tuberculostáticos</a:t>
            </a:r>
            <a:r>
              <a:rPr lang="pt-BR" dirty="0"/>
              <a:t> e </a:t>
            </a:r>
            <a:r>
              <a:rPr lang="pt-BR" dirty="0" smtClean="0"/>
              <a:t>anticoagulantes).</a:t>
            </a:r>
          </a:p>
          <a:p>
            <a:r>
              <a:rPr lang="pt-BR" dirty="0"/>
              <a:t>M</a:t>
            </a:r>
            <a:r>
              <a:rPr lang="pt-BR" dirty="0" smtClean="0"/>
              <a:t>ais frequente no </a:t>
            </a:r>
            <a:r>
              <a:rPr lang="pt-BR" b="1" dirty="0" smtClean="0"/>
              <a:t>2º- </a:t>
            </a:r>
            <a:r>
              <a:rPr lang="pt-BR" b="1" dirty="0"/>
              <a:t>3º </a:t>
            </a:r>
            <a:r>
              <a:rPr lang="pt-BR" dirty="0"/>
              <a:t>dia de vida: trato gastrointestinal (2/3 dos casos), cordão umbilical (1/4 dos casos</a:t>
            </a:r>
            <a:r>
              <a:rPr lang="pt-BR" dirty="0" smtClean="0"/>
              <a:t>), local </a:t>
            </a:r>
            <a:r>
              <a:rPr lang="pt-BR" dirty="0"/>
              <a:t>da circuncisão, local da retirada de sangue fetal para a realização de pH, </a:t>
            </a:r>
            <a:r>
              <a:rPr lang="pt-BR" dirty="0" smtClean="0"/>
              <a:t>equimoses generalizadas </a:t>
            </a:r>
            <a:r>
              <a:rPr lang="pt-BR" dirty="0"/>
              <a:t>(1/3 dos casos), exsudação sanguínea prolongada de punção venosa</a:t>
            </a:r>
            <a:r>
              <a:rPr lang="pt-BR" dirty="0" smtClean="0"/>
              <a:t>.</a:t>
            </a:r>
          </a:p>
          <a:p>
            <a:r>
              <a:rPr lang="pt-BR" dirty="0" smtClean="0"/>
              <a:t>Crianças que</a:t>
            </a:r>
            <a:r>
              <a:rPr lang="pt-BR" b="1" dirty="0" smtClean="0"/>
              <a:t> não </a:t>
            </a:r>
            <a:r>
              <a:rPr lang="pt-BR" dirty="0" smtClean="0"/>
              <a:t>recebem </a:t>
            </a:r>
            <a:r>
              <a:rPr lang="pt-BR" dirty="0" err="1" smtClean="0"/>
              <a:t>vit.K</a:t>
            </a:r>
            <a:r>
              <a:rPr lang="pt-BR" dirty="0" smtClean="0"/>
              <a:t> ao nascimento têm maior chance de sangramento tardio: </a:t>
            </a:r>
            <a:r>
              <a:rPr lang="pt-BR" b="1" dirty="0" smtClean="0"/>
              <a:t>2ª-12ª semana de vida </a:t>
            </a:r>
            <a:r>
              <a:rPr lang="pt-BR" dirty="0" smtClean="0"/>
              <a:t>– hemorragia intracraniana é a mais grave e mais frequente (60%).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2826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Clínica da Hemorragia em RN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Estudo de </a:t>
            </a:r>
            <a:r>
              <a:rPr lang="pt-BR" dirty="0" err="1" smtClean="0"/>
              <a:t>Danielsson</a:t>
            </a:r>
            <a:r>
              <a:rPr lang="pt-BR" dirty="0" smtClean="0"/>
              <a:t> N e cl: Hemorragia intracraniana</a:t>
            </a:r>
            <a:r>
              <a:rPr lang="pt-BR" dirty="0"/>
              <a:t>: letargia (89%), palidez </a:t>
            </a:r>
            <a:r>
              <a:rPr lang="pt-BR" dirty="0" smtClean="0"/>
              <a:t>(97</a:t>
            </a:r>
            <a:r>
              <a:rPr lang="pt-BR" dirty="0"/>
              <a:t>%), fontanela abaulada (92</a:t>
            </a:r>
            <a:r>
              <a:rPr lang="pt-BR" dirty="0" smtClean="0"/>
              <a:t>%), equimoses </a:t>
            </a:r>
            <a:r>
              <a:rPr lang="pt-BR" dirty="0"/>
              <a:t>extensas (11%) e coma (10</a:t>
            </a:r>
            <a:r>
              <a:rPr lang="pt-BR" dirty="0" smtClean="0"/>
              <a:t>%).</a:t>
            </a:r>
          </a:p>
          <a:p>
            <a:pPr lvl="1"/>
            <a:r>
              <a:rPr lang="pt-BR" dirty="0" smtClean="0"/>
              <a:t>Mortalidade </a:t>
            </a:r>
            <a:r>
              <a:rPr lang="pt-BR" dirty="0"/>
              <a:t>foi de 9%.</a:t>
            </a:r>
          </a:p>
          <a:p>
            <a:r>
              <a:rPr lang="pt-BR" dirty="0" smtClean="0"/>
              <a:t>Prevalência no sexo masculino (2x mais).</a:t>
            </a:r>
            <a:endParaRPr lang="pt-BR" dirty="0"/>
          </a:p>
          <a:p>
            <a:r>
              <a:rPr lang="pt-BR" dirty="0"/>
              <a:t>Estudo de D´Souza e </a:t>
            </a:r>
            <a:r>
              <a:rPr lang="pt-BR" dirty="0" smtClean="0"/>
              <a:t>Rao: Hemorragia </a:t>
            </a:r>
            <a:r>
              <a:rPr lang="pt-BR" dirty="0"/>
              <a:t>intracraniana foi de </a:t>
            </a:r>
            <a:r>
              <a:rPr lang="pt-BR" dirty="0" smtClean="0"/>
              <a:t>93% </a:t>
            </a:r>
            <a:r>
              <a:rPr lang="pt-BR" dirty="0" smtClean="0">
                <a:sym typeface="Wingdings" panose="05000000000000000000" pitchFamily="2" charset="2"/>
              </a:rPr>
              <a:t> </a:t>
            </a:r>
            <a:r>
              <a:rPr lang="pt-BR" dirty="0" smtClean="0"/>
              <a:t>57</a:t>
            </a:r>
            <a:r>
              <a:rPr lang="pt-BR" dirty="0"/>
              <a:t>% morreram da doença e 36% ficaram com sequela neurológica.</a:t>
            </a: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159293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Profilaxia Hemorragia no RN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A única forma eficaz: 1mg de </a:t>
            </a:r>
            <a:r>
              <a:rPr lang="pt-BR" dirty="0" err="1" smtClean="0"/>
              <a:t>vit.K</a:t>
            </a:r>
            <a:r>
              <a:rPr lang="pt-BR" dirty="0" smtClean="0"/>
              <a:t> IM e manter sem seio materno. (Sociedade Americana de Pediatria).</a:t>
            </a:r>
          </a:p>
          <a:p>
            <a:r>
              <a:rPr lang="pt-BR" dirty="0" smtClean="0"/>
              <a:t>Aumentar </a:t>
            </a:r>
            <a:r>
              <a:rPr lang="pt-BR" dirty="0"/>
              <a:t>a ingestão da </a:t>
            </a:r>
            <a:r>
              <a:rPr lang="pt-BR" dirty="0" smtClean="0"/>
              <a:t>Vit. K1 </a:t>
            </a:r>
            <a:r>
              <a:rPr lang="pt-BR" dirty="0"/>
              <a:t>em lactentes amamentados exclusivamente ao seio, por suplementos maternos </a:t>
            </a:r>
            <a:r>
              <a:rPr lang="pt-BR" dirty="0" smtClean="0"/>
              <a:t>de 5mg/dia </a:t>
            </a:r>
            <a:r>
              <a:rPr lang="pt-BR" dirty="0"/>
              <a:t>por 12 semanas.</a:t>
            </a:r>
            <a:endParaRPr lang="pt-BR" dirty="0" smtClean="0"/>
          </a:p>
          <a:p>
            <a:r>
              <a:rPr lang="pt-BR" dirty="0" smtClean="0"/>
              <a:t>A via </a:t>
            </a:r>
            <a:r>
              <a:rPr lang="pt-BR" dirty="0"/>
              <a:t>endovenosa é </a:t>
            </a:r>
            <a:r>
              <a:rPr lang="pt-BR" b="1" dirty="0"/>
              <a:t>menos</a:t>
            </a:r>
            <a:r>
              <a:rPr lang="pt-BR" dirty="0"/>
              <a:t> efetiva que a via IM na prevenção da doença hemorrágica tardia.</a:t>
            </a:r>
          </a:p>
        </p:txBody>
      </p:sp>
    </p:spTree>
    <p:extLst>
      <p:ext uri="{BB962C8B-B14F-4D97-AF65-F5344CB8AC3E}">
        <p14:creationId xmlns:p14="http://schemas.microsoft.com/office/powerpoint/2010/main" val="399518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dirty="0" smtClean="0"/>
              <a:t>Clínico + laboratorial</a:t>
            </a:r>
          </a:p>
          <a:p>
            <a:r>
              <a:rPr lang="pt-BR" dirty="0" smtClean="0"/>
              <a:t>Laboratoriais:</a:t>
            </a:r>
          </a:p>
          <a:p>
            <a:pPr lvl="1"/>
            <a:r>
              <a:rPr lang="pt-BR" b="1" dirty="0" smtClean="0"/>
              <a:t>Teste de </a:t>
            </a:r>
            <a:r>
              <a:rPr lang="pt-BR" b="1" dirty="0" err="1" smtClean="0"/>
              <a:t>Apt</a:t>
            </a:r>
            <a:r>
              <a:rPr lang="pt-BR" dirty="0" smtClean="0"/>
              <a:t>: diferencia a presença de sangue gastrointestinal da mãe ou do RN.</a:t>
            </a:r>
          </a:p>
          <a:p>
            <a:pPr lvl="2"/>
            <a:r>
              <a:rPr lang="pt-BR" dirty="0" smtClean="0"/>
              <a:t>1 </a:t>
            </a:r>
            <a:r>
              <a:rPr lang="pt-BR" dirty="0"/>
              <a:t>volume de fezes ou vômitos com 5 volumes de </a:t>
            </a:r>
            <a:r>
              <a:rPr lang="pt-BR" dirty="0" smtClean="0"/>
              <a:t>água</a:t>
            </a:r>
          </a:p>
          <a:p>
            <a:pPr lvl="2"/>
            <a:r>
              <a:rPr lang="pt-BR" dirty="0" smtClean="0"/>
              <a:t> Centrifugar </a:t>
            </a:r>
            <a:r>
              <a:rPr lang="pt-BR" dirty="0"/>
              <a:t>a mistura e separe o sobrenadante róseo </a:t>
            </a:r>
            <a:r>
              <a:rPr lang="pt-BR" dirty="0" smtClean="0"/>
              <a:t>– claro</a:t>
            </a:r>
          </a:p>
          <a:p>
            <a:pPr lvl="2"/>
            <a:r>
              <a:rPr lang="pt-BR" dirty="0" smtClean="0"/>
              <a:t>Adicione </a:t>
            </a:r>
            <a:r>
              <a:rPr lang="pt-BR" dirty="0"/>
              <a:t>1 ml de </a:t>
            </a:r>
            <a:r>
              <a:rPr lang="pt-BR" dirty="0" err="1"/>
              <a:t>NaOH</a:t>
            </a:r>
            <a:r>
              <a:rPr lang="pt-BR" dirty="0"/>
              <a:t> a 1% a 5 ml do sobrenadante (</a:t>
            </a:r>
            <a:r>
              <a:rPr lang="pt-BR" dirty="0" err="1"/>
              <a:t>NaOH</a:t>
            </a:r>
            <a:r>
              <a:rPr lang="pt-BR" dirty="0"/>
              <a:t> a 1% = </a:t>
            </a:r>
            <a:r>
              <a:rPr lang="pt-BR" dirty="0" err="1"/>
              <a:t>NaOH</a:t>
            </a:r>
            <a:r>
              <a:rPr lang="pt-BR" dirty="0"/>
              <a:t> a 0,25 N</a:t>
            </a:r>
            <a:r>
              <a:rPr lang="pt-BR" dirty="0" smtClean="0"/>
              <a:t>);</a:t>
            </a:r>
          </a:p>
          <a:p>
            <a:pPr lvl="2"/>
            <a:r>
              <a:rPr lang="pt-BR" dirty="0" smtClean="0"/>
              <a:t>Misture </a:t>
            </a:r>
            <a:r>
              <a:rPr lang="pt-BR" dirty="0"/>
              <a:t>e observe a modificação da cor após 2 min</a:t>
            </a:r>
            <a:r>
              <a:rPr lang="pt-BR" dirty="0" smtClean="0"/>
              <a:t>.</a:t>
            </a:r>
          </a:p>
          <a:p>
            <a:pPr lvl="3"/>
            <a:r>
              <a:rPr lang="pt-BR" dirty="0"/>
              <a:t>S</a:t>
            </a:r>
            <a:r>
              <a:rPr lang="pt-BR" dirty="0" smtClean="0"/>
              <a:t>e </a:t>
            </a:r>
            <a:r>
              <a:rPr lang="pt-BR" dirty="0"/>
              <a:t>permanecer róseo: </a:t>
            </a:r>
            <a:r>
              <a:rPr lang="pt-BR" dirty="0" err="1"/>
              <a:t>Hb</a:t>
            </a:r>
            <a:r>
              <a:rPr lang="pt-BR" dirty="0"/>
              <a:t> </a:t>
            </a:r>
            <a:r>
              <a:rPr lang="pt-BR" dirty="0" smtClean="0"/>
              <a:t>fetal</a:t>
            </a:r>
          </a:p>
          <a:p>
            <a:pPr lvl="3"/>
            <a:r>
              <a:rPr lang="pt-BR" dirty="0" smtClean="0"/>
              <a:t>Se róseo </a:t>
            </a:r>
            <a:r>
              <a:rPr lang="pt-BR" dirty="0"/>
              <a:t>para amarelo - amarronzado; </a:t>
            </a:r>
            <a:r>
              <a:rPr lang="pt-BR" dirty="0" err="1"/>
              <a:t>HbA</a:t>
            </a:r>
            <a:r>
              <a:rPr lang="pt-BR" dirty="0"/>
              <a:t> (sangue da mãe)</a:t>
            </a:r>
            <a:endParaRPr lang="pt-BR" dirty="0" smtClean="0"/>
          </a:p>
          <a:p>
            <a:pPr lvl="2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2726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Laboratorial:</a:t>
            </a:r>
          </a:p>
          <a:p>
            <a:pPr lvl="1"/>
            <a:r>
              <a:rPr lang="pt-BR" sz="2400" b="1" dirty="0" smtClean="0"/>
              <a:t>Contagem </a:t>
            </a:r>
            <a:r>
              <a:rPr lang="pt-BR" sz="2400" b="1" dirty="0"/>
              <a:t>de plaquetas</a:t>
            </a:r>
            <a:r>
              <a:rPr lang="pt-BR" sz="2400" dirty="0"/>
              <a:t>: (</a:t>
            </a:r>
            <a:r>
              <a:rPr lang="pt-BR" sz="2400" dirty="0" smtClean="0"/>
              <a:t>normal &gt; </a:t>
            </a:r>
            <a:r>
              <a:rPr lang="pt-BR" sz="2400" dirty="0"/>
              <a:t>150.000 / </a:t>
            </a:r>
            <a:r>
              <a:rPr lang="pt-BR" sz="2400" dirty="0" smtClean="0"/>
              <a:t>mm3)</a:t>
            </a:r>
          </a:p>
          <a:p>
            <a:pPr lvl="2"/>
            <a:r>
              <a:rPr lang="pt-BR" sz="2400" dirty="0" smtClean="0"/>
              <a:t>Tempo </a:t>
            </a:r>
            <a:r>
              <a:rPr lang="pt-BR" sz="2400" dirty="0"/>
              <a:t>de </a:t>
            </a:r>
            <a:r>
              <a:rPr lang="pt-BR" sz="2400" dirty="0" err="1"/>
              <a:t>protrombina</a:t>
            </a:r>
            <a:r>
              <a:rPr lang="pt-BR" sz="2400" dirty="0"/>
              <a:t> (PT) e tempo de Tromboplastina parcial (</a:t>
            </a:r>
            <a:r>
              <a:rPr lang="pt-BR" sz="2400" dirty="0" smtClean="0"/>
              <a:t>PTT)</a:t>
            </a:r>
            <a:r>
              <a:rPr lang="pt-BR" sz="2400" dirty="0"/>
              <a:t> </a:t>
            </a:r>
            <a:r>
              <a:rPr lang="pt-BR" sz="2400" dirty="0" smtClean="0"/>
              <a:t>prolongados.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49039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Tratamento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Profilático: Vit. K1 (</a:t>
            </a:r>
            <a:r>
              <a:rPr lang="pt-BR" dirty="0" err="1"/>
              <a:t>Kanakion</a:t>
            </a:r>
            <a:r>
              <a:rPr lang="pt-BR" dirty="0"/>
              <a:t>): 1 mg </a:t>
            </a:r>
            <a:r>
              <a:rPr lang="pt-BR" dirty="0" smtClean="0"/>
              <a:t>IM</a:t>
            </a:r>
          </a:p>
          <a:p>
            <a:pPr marL="0" indent="0">
              <a:buNone/>
            </a:pPr>
            <a:r>
              <a:rPr lang="pt-BR" dirty="0" smtClean="0"/>
              <a:t>                      Mães que </a:t>
            </a:r>
            <a:r>
              <a:rPr lang="pt-BR" dirty="0" err="1" smtClean="0"/>
              <a:t>fizram</a:t>
            </a:r>
            <a:r>
              <a:rPr lang="pt-BR" dirty="0" smtClean="0"/>
              <a:t> uso de anticonvulsivantes:2-3 mg IM  </a:t>
            </a:r>
            <a:endParaRPr lang="pt-BR" dirty="0"/>
          </a:p>
          <a:p>
            <a:r>
              <a:rPr lang="pt-BR" dirty="0" smtClean="0"/>
              <a:t>Curativo</a:t>
            </a:r>
            <a:r>
              <a:rPr lang="pt-BR" dirty="0"/>
              <a:t>: </a:t>
            </a:r>
            <a:r>
              <a:rPr lang="pt-BR" dirty="0" smtClean="0"/>
              <a:t>Vit</a:t>
            </a:r>
            <a:r>
              <a:rPr lang="pt-BR" dirty="0"/>
              <a:t>. K1 (</a:t>
            </a:r>
            <a:r>
              <a:rPr lang="pt-BR" dirty="0" err="1"/>
              <a:t>Kanakion</a:t>
            </a:r>
            <a:r>
              <a:rPr lang="pt-BR" dirty="0" smtClean="0"/>
              <a:t>): EV (para </a:t>
            </a:r>
            <a:r>
              <a:rPr lang="pt-BR" dirty="0"/>
              <a:t>evitar o risco de hematomas) 2 a 5 mg (o aumento dos fatores da coagulação </a:t>
            </a:r>
            <a:r>
              <a:rPr lang="pt-BR" dirty="0" smtClean="0"/>
              <a:t>ocorre em </a:t>
            </a:r>
            <a:r>
              <a:rPr lang="pt-BR" dirty="0"/>
              <a:t>2 - 4 horas; não esperar completar correção das anormalidades da coagulação</a:t>
            </a:r>
            <a:r>
              <a:rPr lang="pt-BR" dirty="0" smtClean="0"/>
              <a:t>).</a:t>
            </a:r>
          </a:p>
          <a:p>
            <a:pPr lvl="1"/>
            <a:r>
              <a:rPr lang="pt-BR" dirty="0" smtClean="0"/>
              <a:t>Concentrado </a:t>
            </a:r>
            <a:r>
              <a:rPr lang="pt-BR" smtClean="0"/>
              <a:t>de hemácias(15 </a:t>
            </a:r>
            <a:r>
              <a:rPr lang="pt-BR" dirty="0"/>
              <a:t>ml/Kg</a:t>
            </a:r>
            <a:r>
              <a:rPr lang="pt-BR" dirty="0" smtClean="0"/>
              <a:t>): </a:t>
            </a:r>
            <a:r>
              <a:rPr lang="pt-BR" dirty="0"/>
              <a:t>avaliar o grau de </a:t>
            </a:r>
            <a:r>
              <a:rPr lang="pt-BR" dirty="0" smtClean="0"/>
              <a:t>sangramento.</a:t>
            </a:r>
          </a:p>
          <a:p>
            <a:pPr lvl="1"/>
            <a:r>
              <a:rPr lang="pt-BR" dirty="0" smtClean="0"/>
              <a:t>Plasma </a:t>
            </a:r>
            <a:r>
              <a:rPr lang="pt-BR" dirty="0"/>
              <a:t>fresco (15 ml/Kg</a:t>
            </a:r>
            <a:r>
              <a:rPr lang="pt-BR" dirty="0" smtClean="0"/>
              <a:t>): </a:t>
            </a:r>
            <a:r>
              <a:rPr lang="pt-BR" dirty="0"/>
              <a:t>se persistir sangramento (até de 12/12 horas).</a:t>
            </a:r>
          </a:p>
        </p:txBody>
      </p:sp>
    </p:spTree>
    <p:extLst>
      <p:ext uri="{BB962C8B-B14F-4D97-AF65-F5344CB8AC3E}">
        <p14:creationId xmlns:p14="http://schemas.microsoft.com/office/powerpoint/2010/main" val="66758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	Referências Bibliográficas 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>
                <a:hlinkClick r:id="rId2"/>
              </a:rPr>
              <a:t>http://</a:t>
            </a:r>
            <a:r>
              <a:rPr lang="pt-BR" dirty="0" smtClean="0">
                <a:hlinkClick r:id="rId2"/>
              </a:rPr>
              <a:t>www.ebserh.gov.br/documents/214336/1108363/Cap%C3%ADtulo-22-Dist%C3%BArbios-Hemorr%C3%A1gicos-do-Rec%C3%A9m-nascido.pdf/cda7dfe8-874a-42d2-a690-74963bf6a681</a:t>
            </a:r>
            <a:endParaRPr lang="pt-BR" dirty="0"/>
          </a:p>
          <a:p>
            <a:r>
              <a:rPr lang="pt-BR" dirty="0">
                <a:hlinkClick r:id="rId3"/>
              </a:rPr>
              <a:t>https://</a:t>
            </a:r>
            <a:r>
              <a:rPr lang="pt-BR" dirty="0" smtClean="0">
                <a:hlinkClick r:id="rId3"/>
              </a:rPr>
              <a:t>social.stoa.usp.br/articles/0029/2855/aula_hemostasia_200513.pdf</a:t>
            </a:r>
            <a:endParaRPr lang="pt-BR" dirty="0" smtClean="0"/>
          </a:p>
          <a:p>
            <a:r>
              <a:rPr lang="pt-BR" dirty="0" err="1" smtClean="0"/>
              <a:t>Margotto</a:t>
            </a:r>
            <a:r>
              <a:rPr lang="pt-BR" dirty="0" smtClean="0"/>
              <a:t> </a:t>
            </a:r>
            <a:r>
              <a:rPr lang="pt-BR" dirty="0" err="1" smtClean="0"/>
              <a:t>PR.Distúrbios</a:t>
            </a:r>
            <a:r>
              <a:rPr lang="pt-BR" dirty="0" smtClean="0"/>
              <a:t> hemorrágicos. In. </a:t>
            </a:r>
            <a:r>
              <a:rPr lang="pt-BR" dirty="0" err="1" smtClean="0"/>
              <a:t>Margotto</a:t>
            </a:r>
            <a:r>
              <a:rPr lang="pt-BR" dirty="0" smtClean="0"/>
              <a:t> </a:t>
            </a:r>
            <a:r>
              <a:rPr lang="pt-BR" dirty="0" err="1" smtClean="0"/>
              <a:t>PR.Assistência</a:t>
            </a:r>
            <a:r>
              <a:rPr lang="pt-BR" dirty="0" smtClean="0"/>
              <a:t> ao Recém-Nascido de Risco, 2019, em Preparação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4781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1586</TotalTime>
  <Words>1525</Words>
  <Application>Microsoft Office PowerPoint</Application>
  <PresentationFormat>Personalizar</PresentationFormat>
  <Paragraphs>133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35</vt:i4>
      </vt:variant>
    </vt:vector>
  </HeadingPairs>
  <TitlesOfParts>
    <vt:vector size="36" baseType="lpstr">
      <vt:lpstr>Orgânico</vt:lpstr>
      <vt:lpstr>Distúrbios Hemorrágicos no RN</vt:lpstr>
      <vt:lpstr>Hemorragias no RN</vt:lpstr>
      <vt:lpstr>Hemorragias no RN</vt:lpstr>
      <vt:lpstr>Sistema de Coagulação</vt:lpstr>
      <vt:lpstr>Hemostasia Primária</vt:lpstr>
      <vt:lpstr>Hemostasia Primária</vt:lpstr>
      <vt:lpstr>Apresentação do PowerPoint</vt:lpstr>
      <vt:lpstr>Apresentação do PowerPoint</vt:lpstr>
      <vt:lpstr>Hemostasia Secundária – Cascata de Coagulação</vt:lpstr>
      <vt:lpstr>Cascata de coagulação – Via Intrínceca</vt:lpstr>
      <vt:lpstr>Cascata de coagulação – Via Extrínceca</vt:lpstr>
      <vt:lpstr>Cascata de coagulação – Via Comum</vt:lpstr>
      <vt:lpstr>Apresentação do PowerPoint</vt:lpstr>
      <vt:lpstr>Agentes Anticoagulantes</vt:lpstr>
      <vt:lpstr>Agentes Fibrinolíticos</vt:lpstr>
      <vt:lpstr>Provas clínicas da hemostasia</vt:lpstr>
      <vt:lpstr>Provas clínicas da coagulação</vt:lpstr>
      <vt:lpstr>Interpretação de provas de coagulação</vt:lpstr>
      <vt:lpstr>Interpretação de provas de coagulação</vt:lpstr>
      <vt:lpstr>Apresentação do PowerPoint</vt:lpstr>
      <vt:lpstr>Avaliação dos distúrbios do Sangramento no RN</vt:lpstr>
      <vt:lpstr>Apresentação do PowerPoint</vt:lpstr>
      <vt:lpstr>Apresentação do PowerPoint</vt:lpstr>
      <vt:lpstr>Deficiência de vitamina K</vt:lpstr>
      <vt:lpstr>Deficiência de Vitamina K</vt:lpstr>
      <vt:lpstr>Anticonvulsivante materno x Doença hemorrágica no RN</vt:lpstr>
      <vt:lpstr>Administração de Vitamina K x Hiperbilirrubinemia</vt:lpstr>
      <vt:lpstr>Vitamina K x Sepse</vt:lpstr>
      <vt:lpstr>Clínica da Hemorragia em RN</vt:lpstr>
      <vt:lpstr>Clínica da Hemorragia em RN</vt:lpstr>
      <vt:lpstr>Profilaxia Hemorragia no RN</vt:lpstr>
      <vt:lpstr>Diagnóstico </vt:lpstr>
      <vt:lpstr>Diagnóstico </vt:lpstr>
      <vt:lpstr>Tratamento </vt:lpstr>
      <vt:lpstr> Referências Bibliográficas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micro</dc:creator>
  <cp:lastModifiedBy>Usuário do Windows</cp:lastModifiedBy>
  <cp:revision>57</cp:revision>
  <dcterms:created xsi:type="dcterms:W3CDTF">2018-10-04T00:29:43Z</dcterms:created>
  <dcterms:modified xsi:type="dcterms:W3CDTF">2018-11-02T01:39:17Z</dcterms:modified>
</cp:coreProperties>
</file>