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356" r:id="rId2"/>
    <p:sldId id="320" r:id="rId3"/>
    <p:sldId id="349" r:id="rId4"/>
    <p:sldId id="259" r:id="rId5"/>
    <p:sldId id="260" r:id="rId6"/>
    <p:sldId id="261" r:id="rId7"/>
    <p:sldId id="262" r:id="rId8"/>
    <p:sldId id="264" r:id="rId9"/>
    <p:sldId id="350" r:id="rId10"/>
    <p:sldId id="265" r:id="rId11"/>
    <p:sldId id="263" r:id="rId12"/>
    <p:sldId id="337" r:id="rId13"/>
    <p:sldId id="332" r:id="rId14"/>
    <p:sldId id="324" r:id="rId15"/>
    <p:sldId id="334" r:id="rId16"/>
    <p:sldId id="325" r:id="rId17"/>
    <p:sldId id="339" r:id="rId18"/>
    <p:sldId id="341" r:id="rId19"/>
    <p:sldId id="359" r:id="rId20"/>
    <p:sldId id="301" r:id="rId21"/>
    <p:sldId id="303" r:id="rId22"/>
    <p:sldId id="304" r:id="rId23"/>
    <p:sldId id="268" r:id="rId24"/>
    <p:sldId id="271" r:id="rId25"/>
    <p:sldId id="272" r:id="rId26"/>
    <p:sldId id="273" r:id="rId27"/>
    <p:sldId id="274" r:id="rId28"/>
    <p:sldId id="277" r:id="rId29"/>
    <p:sldId id="279" r:id="rId30"/>
    <p:sldId id="281" r:id="rId31"/>
    <p:sldId id="285" r:id="rId32"/>
    <p:sldId id="355" r:id="rId33"/>
    <p:sldId id="330" r:id="rId34"/>
    <p:sldId id="353" r:id="rId35"/>
    <p:sldId id="343" r:id="rId36"/>
    <p:sldId id="348" r:id="rId37"/>
    <p:sldId id="354" r:id="rId38"/>
    <p:sldId id="358" r:id="rId39"/>
    <p:sldId id="328" r:id="rId40"/>
    <p:sldId id="308" r:id="rId41"/>
    <p:sldId id="309" r:id="rId42"/>
    <p:sldId id="360" r:id="rId43"/>
    <p:sldId id="305" r:id="rId44"/>
    <p:sldId id="306" r:id="rId45"/>
    <p:sldId id="352" r:id="rId46"/>
    <p:sldId id="321" r:id="rId47"/>
    <p:sldId id="357" r:id="rId48"/>
    <p:sldId id="322" r:id="rId49"/>
    <p:sldId id="323" r:id="rId50"/>
    <p:sldId id="331" r:id="rId51"/>
    <p:sldId id="347" r:id="rId5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0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89D32CA-C422-4778-9B2F-E3C546AEFFFF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38E2A1E-0E36-490D-8F7F-689904A44C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5404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0D0D6CE2-7275-4339-A011-FDB20A9F7328}" type="slidenum">
              <a:rPr lang="en-US"/>
              <a:pPr eaLnBrk="1" hangingPunct="1"/>
              <a:t>48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637BA-EF65-47DD-9588-CD0521308553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A7C02-4B99-4F47-8DF2-31F3CBB995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31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E06BF-A5F9-4156-AD19-393C800A92B8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05E0F-95DC-4829-8F1E-496F18BB1E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206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5EF42-0EEC-4FB5-8975-2AF69BE6D49D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5EC98-CFB2-48DA-8B11-7E36543737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532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057D2-A6EE-4730-AB13-E1951D2E1C3F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64277-0C15-4ECE-9227-89C30A1F74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615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E8102-5F73-47B3-8CDA-92E58B7E4DCB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C5BFA-C199-4C78-9EA4-2496A8DC23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856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F39AC-2ECD-4CDE-8AE4-1D4928C376BC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61699-C845-457C-B684-E6F26241B2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08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4CBF3-FEFC-44C7-B9C0-0BED80BFCEB9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EA4DD-3F0D-42F7-A026-AA2B0DC87B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567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E13D4-A58F-445D-B0D0-F4F17262548D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C8D4A-BD7C-41C7-B1B4-5607207787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741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5CFBC-040B-4612-AFEE-F4242EC7C263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F5FDA-B0CA-4183-A1C0-6F43845427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863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6D833-1CD4-4629-B48A-6577CCFEBC3D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9E80B-18F7-4A1C-B89E-90940963120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92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6D28F-B347-4709-A1F1-01C9E8DB98C7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54637-9E41-4849-B3D4-31D53160D2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3001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n-CA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FACADB0-3AF6-472B-8413-3F082BC56D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480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19CFBA5-19D4-4847-A9C0-C9255292BD7A}" type="datetimeFigureOut">
              <a:rPr lang="en-US"/>
              <a:pPr>
                <a:defRPr/>
              </a:pPr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13D317B-7484-49E7-BE91-0381C7C45F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4.png"/><Relationship Id="rId7" Type="http://schemas.openxmlformats.org/officeDocument/2006/relationships/image" Target="../media/image10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39.png"/><Relationship Id="rId5" Type="http://schemas.openxmlformats.org/officeDocument/2006/relationships/image" Target="../media/image36.png"/><Relationship Id="rId10" Type="http://schemas.openxmlformats.org/officeDocument/2006/relationships/image" Target="../media/image11.jpeg"/><Relationship Id="rId4" Type="http://schemas.openxmlformats.org/officeDocument/2006/relationships/image" Target="../media/image35.png"/><Relationship Id="rId9" Type="http://schemas.openxmlformats.org/officeDocument/2006/relationships/image" Target="../media/image1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152400" y="2743200"/>
            <a:ext cx="8839200" cy="2079625"/>
          </a:xfrm>
        </p:spPr>
        <p:txBody>
          <a:bodyPr/>
          <a:lstStyle/>
          <a:p>
            <a:r>
              <a:rPr lang="pt-BR" b="1" smtClean="0"/>
              <a:t>Canal arterial: </a:t>
            </a:r>
            <a:br>
              <a:rPr lang="pt-BR" b="1" smtClean="0"/>
            </a:br>
            <a:r>
              <a:rPr lang="pt-BR" b="1" smtClean="0"/>
              <a:t>TRATAR OU NÃO TRATAR? </a:t>
            </a:r>
            <a:endParaRPr lang="en-US" smtClean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76201"/>
            <a:ext cx="4572000" cy="2514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7" name="Group 12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3082" name="Picture 13" descr="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3" name="Picture 14" descr="logo McGill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8" name="Subtitle 2"/>
          <p:cNvSpPr txBox="1">
            <a:spLocks/>
          </p:cNvSpPr>
          <p:nvPr/>
        </p:nvSpPr>
        <p:spPr bwMode="auto">
          <a:xfrm>
            <a:off x="3581400" y="5486400"/>
            <a:ext cx="533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z="2400">
                <a:solidFill>
                  <a:srgbClr val="898989"/>
                </a:solidFill>
              </a:rPr>
              <a:t>Guilherme Sant</a:t>
            </a:r>
            <a:r>
              <a:rPr lang="en-US" altLang="en-US" sz="2400">
                <a:solidFill>
                  <a:srgbClr val="898989"/>
                </a:solidFill>
              </a:rPr>
              <a:t>’</a:t>
            </a:r>
            <a:r>
              <a:rPr lang="en-US" sz="2400">
                <a:solidFill>
                  <a:srgbClr val="898989"/>
                </a:solidFill>
              </a:rPr>
              <a:t>Anna, MD, PhD, FRCPC</a:t>
            </a:r>
          </a:p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>
                <a:solidFill>
                  <a:srgbClr val="898989"/>
                </a:solidFill>
              </a:rPr>
              <a:t>Associate Professor of Pediatrics</a:t>
            </a:r>
          </a:p>
          <a:p>
            <a:pPr algn="ctr" eaLnBrk="1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>
                <a:solidFill>
                  <a:srgbClr val="898989"/>
                </a:solidFill>
              </a:rPr>
              <a:t>McGill University Health Center</a:t>
            </a:r>
          </a:p>
        </p:txBody>
      </p:sp>
      <p:grpSp>
        <p:nvGrpSpPr>
          <p:cNvPr id="3079" name="Group 8"/>
          <p:cNvGrpSpPr>
            <a:grpSpLocks/>
          </p:cNvGrpSpPr>
          <p:nvPr/>
        </p:nvGrpSpPr>
        <p:grpSpPr bwMode="auto">
          <a:xfrm>
            <a:off x="39688" y="26988"/>
            <a:ext cx="4379912" cy="2640012"/>
            <a:chOff x="39880" y="27774"/>
            <a:chExt cx="4106717" cy="3255082"/>
          </a:xfrm>
        </p:grpSpPr>
        <p:pic>
          <p:nvPicPr>
            <p:cNvPr id="3080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80" y="27774"/>
              <a:ext cx="4106717" cy="2957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80" y="2863756"/>
              <a:ext cx="4106717" cy="41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6629400" cy="487363"/>
          </a:xfrm>
        </p:spPr>
        <p:txBody>
          <a:bodyPr/>
          <a:lstStyle/>
          <a:p>
            <a:pPr eaLnBrk="1" hangingPunct="1"/>
            <a:r>
              <a:rPr lang="pt-BR" sz="4000" smtClean="0"/>
              <a:t>Declaração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45259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pt-BR" sz="3600" smtClean="0">
                <a:solidFill>
                  <a:srgbClr val="000000"/>
                </a:solidFill>
                <a:ea typeface="MS PGothic" pitchFamily="34" charset="-128"/>
              </a:rPr>
              <a:t>Apesar de décadas de experiência clinica, centenas de publicações sobre o tópico, e dezenas de estudos clínicos randomizados, o manejo da PCA em prematuros continua sendo objeto de </a:t>
            </a:r>
            <a:r>
              <a:rPr lang="pt-BR" sz="3600" smtClean="0">
                <a:solidFill>
                  <a:srgbClr val="FF0000"/>
                </a:solidFill>
                <a:ea typeface="MS PGothic" pitchFamily="34" charset="-128"/>
              </a:rPr>
              <a:t>incerteza e controvérsia</a:t>
            </a:r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410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2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4104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5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3" name="TextBox 4"/>
          <p:cNvSpPr txBox="1">
            <a:spLocks noChangeArrowheads="1"/>
          </p:cNvSpPr>
          <p:nvPr/>
        </p:nvSpPr>
        <p:spPr bwMode="auto">
          <a:xfrm>
            <a:off x="6629400" y="6324600"/>
            <a:ext cx="21097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/>
              <a:t>William Benitz,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6553200" cy="563563"/>
          </a:xfrm>
        </p:spPr>
        <p:txBody>
          <a:bodyPr/>
          <a:lstStyle/>
          <a:p>
            <a:pPr eaLnBrk="1" hangingPunct="1"/>
            <a:r>
              <a:rPr lang="pt-BR" sz="4000" smtClean="0"/>
              <a:t>História</a:t>
            </a:r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5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5127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8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76200" y="914400"/>
            <a:ext cx="89154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/>
              <a:t>Royal Society of Medicine em 1958, Dr Burnard </a:t>
            </a:r>
            <a:r>
              <a:rPr lang="pt-BR" sz="3200">
                <a:sym typeface="Wingdings" pitchFamily="2" charset="2"/>
              </a:rPr>
              <a:t> prematuridade estava associada com um sopro relacionado a PCA</a:t>
            </a:r>
            <a:r>
              <a:rPr lang="pt-BR" sz="3200"/>
              <a:t>, e que isso por sua vez estava associado a dispnéia do RN</a:t>
            </a:r>
          </a:p>
          <a:p>
            <a:pPr eaLnBrk="1" hangingPunct="1">
              <a:spcBef>
                <a:spcPct val="20000"/>
              </a:spcBef>
            </a:pPr>
            <a:endParaRPr lang="pt-BR" sz="3200"/>
          </a:p>
          <a:p>
            <a:pPr eaLnBrk="1" hangingPunct="1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/>
              <a:t>Hipótese de o shunt E</a:t>
            </a:r>
            <a:r>
              <a:rPr lang="pt-BR" sz="3200">
                <a:sym typeface="Wingdings" pitchFamily="2" charset="2"/>
              </a:rPr>
              <a:t>D através do CA c</a:t>
            </a:r>
            <a:r>
              <a:rPr lang="pt-BR" sz="3200"/>
              <a:t>ausando de forma direta vários desfechos indesejáveis, embora sem nenhuma evidência que pudesse apoiar isso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6200"/>
            <a:ext cx="7543800" cy="5635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 smtClean="0">
                <a:ea typeface="+mj-ea"/>
                <a:cs typeface="+mj-cs"/>
              </a:rPr>
              <a:t>Prematuro extremo</a:t>
            </a:r>
            <a:endParaRPr lang="en-US" altLang="en-US" dirty="0" smtClean="0">
              <a:ea typeface="+mj-ea"/>
              <a:cs typeface="+mj-cs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5105400" y="1295400"/>
            <a:ext cx="38862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u="sng" smtClean="0"/>
              <a:t>EUA</a:t>
            </a:r>
            <a:r>
              <a:rPr lang="en-US" sz="4000" smtClean="0"/>
              <a:t>: 40.000 recém nascidos por ano com IG entre 22 e 28 semanas  </a:t>
            </a:r>
          </a:p>
        </p:txBody>
      </p:sp>
      <p:pic>
        <p:nvPicPr>
          <p:cNvPr id="6148" name="Picture 5" descr="17bab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371600"/>
            <a:ext cx="474345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61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1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6152" name="Picture 5" descr="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3" name="Picture 6" descr="logo McGill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3338" y="76200"/>
            <a:ext cx="7507287" cy="914400"/>
          </a:xfrm>
        </p:spPr>
        <p:txBody>
          <a:bodyPr/>
          <a:lstStyle/>
          <a:p>
            <a:pPr eaLnBrk="1" hangingPunct="1"/>
            <a:r>
              <a:rPr lang="pt-BR" smtClean="0"/>
              <a:t>RN prematuro extremo e PCA</a:t>
            </a:r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229600" cy="3921125"/>
          </a:xfrm>
        </p:spPr>
        <p:txBody>
          <a:bodyPr/>
          <a:lstStyle/>
          <a:p>
            <a:pPr eaLnBrk="1" hangingPunct="1"/>
            <a:r>
              <a:rPr lang="pt-BR" sz="4400" smtClean="0"/>
              <a:t>Jan 2003 e Dez 2007 - 4.404 (</a:t>
            </a:r>
            <a:r>
              <a:rPr lang="pt-BR" sz="4400" smtClean="0">
                <a:solidFill>
                  <a:srgbClr val="FF0000"/>
                </a:solidFill>
              </a:rPr>
              <a:t>46%</a:t>
            </a:r>
            <a:r>
              <a:rPr lang="pt-BR" sz="4400" smtClean="0"/>
              <a:t>)</a:t>
            </a:r>
            <a:r>
              <a:rPr lang="en-US" sz="4400" smtClean="0"/>
              <a:t> </a:t>
            </a:r>
            <a:r>
              <a:rPr lang="pt-BR" sz="4400" smtClean="0"/>
              <a:t>de 9.575 dos RNs pré termo extremo (22-28 semanas) nascidos nos 16 centros da rede </a:t>
            </a:r>
            <a:r>
              <a:rPr lang="pt-BR" sz="4400" smtClean="0">
                <a:solidFill>
                  <a:srgbClr val="FF0000"/>
                </a:solidFill>
              </a:rPr>
              <a:t>tiveram o diagnóstico de PCA</a:t>
            </a:r>
            <a:endParaRPr lang="pt-BR" sz="4400" smtClean="0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096000" y="6400800"/>
            <a:ext cx="2889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>
                <a:latin typeface="Arial" pitchFamily="34" charset="0"/>
              </a:rPr>
              <a:t>Stoll et al. Pediatrics, 2010</a:t>
            </a:r>
            <a:endParaRPr lang="en-US">
              <a:latin typeface="Arial" pitchFamily="34" charset="0"/>
            </a:endParaRP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457200" y="9144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1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5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7176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7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8"/>
          <p:cNvSpPr>
            <a:spLocks noGrp="1" noChangeArrowheads="1"/>
          </p:cNvSpPr>
          <p:nvPr>
            <p:ph type="title"/>
          </p:nvPr>
        </p:nvSpPr>
        <p:spPr>
          <a:xfrm>
            <a:off x="76200" y="76200"/>
            <a:ext cx="8002588" cy="561975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sz="4800" dirty="0" smtClean="0">
                <a:ea typeface="+mj-ea"/>
                <a:cs typeface="+mj-cs"/>
              </a:rPr>
              <a:t>Incidência - Morbidades</a:t>
            </a:r>
            <a:endParaRPr lang="en-US" altLang="en-US" sz="4800" dirty="0" smtClean="0">
              <a:ea typeface="+mj-ea"/>
              <a:cs typeface="+mj-cs"/>
            </a:endParaRPr>
          </a:p>
        </p:txBody>
      </p:sp>
      <p:graphicFrame>
        <p:nvGraphicFramePr>
          <p:cNvPr id="25797" name="Group 197"/>
          <p:cNvGraphicFramePr>
            <a:graphicFrameLocks noGrp="1"/>
          </p:cNvGraphicFramePr>
          <p:nvPr>
            <p:ph idx="1"/>
          </p:nvPr>
        </p:nvGraphicFramePr>
        <p:xfrm>
          <a:off x="1600200" y="1143000"/>
          <a:ext cx="5907088" cy="4895856"/>
        </p:xfrm>
        <a:graphic>
          <a:graphicData uri="http://schemas.openxmlformats.org/drawingml/2006/table">
            <a:tbl>
              <a:tblPr/>
              <a:tblGrid>
                <a:gridCol w="2954338"/>
                <a:gridCol w="2952750"/>
              </a:tblGrid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Total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Pneumotórax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Leucomalácia PV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Hemorragia pulm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NEC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11%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ROP 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Arial" pitchFamily="34" charset="0"/>
                        </a:rPr>
                        <a:t>≥ 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16%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IVH 3-4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16%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IVH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36%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Sepsis (nosocomial)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36%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DBP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42%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PCA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46%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7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Falha no crescimento 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79%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36" name="Text Box 4"/>
          <p:cNvSpPr txBox="1">
            <a:spLocks noChangeArrowheads="1"/>
          </p:cNvSpPr>
          <p:nvPr/>
        </p:nvSpPr>
        <p:spPr bwMode="auto">
          <a:xfrm>
            <a:off x="6172200" y="6400800"/>
            <a:ext cx="2889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>
                <a:latin typeface="Arial" pitchFamily="34" charset="0"/>
              </a:rPr>
              <a:t>Stoll et al. Pediatrics, 2010</a:t>
            </a:r>
            <a:endParaRPr lang="en-US">
              <a:latin typeface="Arial" pitchFamily="34" charset="0"/>
            </a:endParaRP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2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39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8240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241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6400800" cy="533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 smtClean="0">
                <a:ea typeface="+mj-ea"/>
                <a:cs typeface="+mj-cs"/>
              </a:rPr>
              <a:t>Canal arterial</a:t>
            </a:r>
            <a:endParaRPr lang="en-US" altLang="en-US" dirty="0" smtClean="0">
              <a:ea typeface="+mj-ea"/>
              <a:cs typeface="+mj-cs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que é?</a:t>
            </a:r>
            <a:endParaRPr lang="en-US" smtClean="0"/>
          </a:p>
        </p:txBody>
      </p:sp>
      <p:pic>
        <p:nvPicPr>
          <p:cNvPr id="9220" name="Picture 7" descr="ei_03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75"/>
            <a:ext cx="504825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5181600" y="1792288"/>
            <a:ext cx="37338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pt-BR" sz="3200">
                <a:latin typeface="Arial" pitchFamily="34" charset="0"/>
              </a:rPr>
              <a:t>Constricção após o nascimento, separando as circulações sistêmica e pulmonar.</a:t>
            </a:r>
            <a:endParaRPr lang="en-US" sz="3200">
              <a:latin typeface="Arial" pitchFamily="34" charset="0"/>
            </a:endParaRP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Right Arrow 1"/>
          <p:cNvSpPr/>
          <p:nvPr/>
        </p:nvSpPr>
        <p:spPr>
          <a:xfrm>
            <a:off x="4826000" y="1930400"/>
            <a:ext cx="304800" cy="304800"/>
          </a:xfrm>
          <a:prstGeom prst="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2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5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9226" name="Picture 5" descr="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7" name="Picture 6" descr="logo McGill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6324600" cy="533400"/>
          </a:xfrm>
        </p:spPr>
        <p:txBody>
          <a:bodyPr/>
          <a:lstStyle/>
          <a:p>
            <a:pPr eaLnBrk="1" hangingPunct="1"/>
            <a:r>
              <a:rPr lang="pt-BR" altLang="en-US" sz="4000" smtClean="0"/>
              <a:t>Características do CA em PT</a:t>
            </a:r>
            <a:endParaRPr lang="en-US" altLang="en-US" sz="4000" smtClean="0"/>
          </a:p>
        </p:txBody>
      </p:sp>
      <p:sp>
        <p:nvSpPr>
          <p:cNvPr id="10243" name="Text Box 8"/>
          <p:cNvSpPr txBox="1">
            <a:spLocks noChangeArrowheads="1"/>
          </p:cNvSpPr>
          <p:nvPr/>
        </p:nvSpPr>
        <p:spPr bwMode="auto">
          <a:xfrm>
            <a:off x="3810000" y="1066800"/>
            <a:ext cx="5105400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buFont typeface="Calibri" pitchFamily="34" charset="0"/>
              <a:buAutoNum type="arabicPeriod"/>
            </a:pPr>
            <a:r>
              <a:rPr lang="pt-BR" altLang="en-US" sz="2800">
                <a:latin typeface="Arial" pitchFamily="34" charset="0"/>
              </a:rPr>
              <a:t>Tônus intrínseco diminuído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pt-BR" altLang="en-US" sz="2800">
              <a:latin typeface="Arial" pitchFamily="34" charset="0"/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pt-BR" altLang="en-US" sz="2800">
                <a:latin typeface="Arial" pitchFamily="34" charset="0"/>
              </a:rPr>
              <a:t>Concentração de PGE</a:t>
            </a:r>
            <a:r>
              <a:rPr lang="pt-BR" altLang="en-US" sz="2800" baseline="-10000">
                <a:latin typeface="Arial" pitchFamily="34" charset="0"/>
              </a:rPr>
              <a:t>2</a:t>
            </a:r>
            <a:r>
              <a:rPr lang="pt-BR" altLang="en-US" sz="2800">
                <a:latin typeface="Arial" pitchFamily="34" charset="0"/>
              </a:rPr>
              <a:t> circulante maior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pt-BR" altLang="en-US" sz="2800">
              <a:latin typeface="Arial" pitchFamily="34" charset="0"/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pt-BR" altLang="en-US" sz="2800">
                <a:latin typeface="Arial" pitchFamily="34" charset="0"/>
              </a:rPr>
              <a:t>Sensitividade aumentada e prolongada: PGE</a:t>
            </a:r>
            <a:r>
              <a:rPr lang="pt-BR" altLang="en-US" sz="2800" baseline="-10000">
                <a:latin typeface="Arial" pitchFamily="34" charset="0"/>
              </a:rPr>
              <a:t>2</a:t>
            </a:r>
            <a:r>
              <a:rPr lang="pt-BR" altLang="en-US" sz="2800">
                <a:latin typeface="Arial" pitchFamily="34" charset="0"/>
              </a:rPr>
              <a:t> e óxido nítrico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pt-BR" altLang="en-US" sz="2800">
              <a:latin typeface="Arial" pitchFamily="34" charset="0"/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pt-BR" altLang="en-US" sz="2800">
                <a:latin typeface="Arial" pitchFamily="34" charset="0"/>
              </a:rPr>
              <a:t>Necessita de um grau de constricção maior para atingir um nível de hipóxia comparável ao RN a termo</a:t>
            </a:r>
          </a:p>
          <a:p>
            <a:pPr eaLnBrk="1" hangingPunct="1"/>
            <a:endParaRPr lang="en-US" altLang="en-US" sz="2800">
              <a:latin typeface="Arial" pitchFamily="34" charset="0"/>
            </a:endParaRPr>
          </a:p>
        </p:txBody>
      </p:sp>
      <p:pic>
        <p:nvPicPr>
          <p:cNvPr id="10244" name="Picture 9" descr="ei_03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16025"/>
            <a:ext cx="2376488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1" descr="dcb32403485f9acfdca8c610916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733800"/>
            <a:ext cx="3240088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24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8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0249" name="Picture 5" descr="Log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0" name="Picture 6" descr="logo McGil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6858000" cy="6207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ea typeface="+mj-ea"/>
                <a:cs typeface="+mj-cs"/>
              </a:rPr>
              <a:t>Fisiopatologia</a:t>
            </a:r>
            <a:r>
              <a:rPr lang="en-US" dirty="0" smtClean="0">
                <a:ea typeface="+mj-ea"/>
                <a:cs typeface="+mj-cs"/>
              </a:rPr>
              <a:t> CA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8915400" cy="3352800"/>
          </a:xfrm>
        </p:spPr>
        <p:txBody>
          <a:bodyPr/>
          <a:lstStyle/>
          <a:p>
            <a:pPr eaLnBrk="1" hangingPunct="1"/>
            <a:r>
              <a:rPr lang="pt-BR" smtClean="0"/>
              <a:t>Shunt E</a:t>
            </a:r>
            <a:r>
              <a:rPr lang="pt-BR" smtClean="0">
                <a:sym typeface="Wingdings" pitchFamily="2" charset="2"/>
              </a:rPr>
              <a:t>D - </a:t>
            </a:r>
            <a:r>
              <a:rPr lang="pt-BR" smtClean="0"/>
              <a:t>retenção líquida no interstício pulmonar com um aumento da necessidade de suporte respiratório e lesão pulmonar subsequente. </a:t>
            </a:r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mtClean="0"/>
              <a:t>O resultado final disso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maior probabilidade de desenvolver DBP</a:t>
            </a:r>
          </a:p>
        </p:txBody>
      </p:sp>
      <p:sp>
        <p:nvSpPr>
          <p:cNvPr id="11268" name="Content Placeholder 2"/>
          <p:cNvSpPr txBox="1">
            <a:spLocks/>
          </p:cNvSpPr>
          <p:nvPr/>
        </p:nvSpPr>
        <p:spPr bwMode="auto">
          <a:xfrm>
            <a:off x="152400" y="4724400"/>
            <a:ext cx="88392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/>
              <a:t>Relação inversa da perda de peso após o nascimento e desenvolvimento de DBP </a:t>
            </a:r>
          </a:p>
        </p:txBody>
      </p:sp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3771900" y="6324600"/>
            <a:ext cx="52959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/>
              <a:t>Marshall DD </a:t>
            </a:r>
            <a:r>
              <a:rPr lang="en-US" sz="1600" i="1"/>
              <a:t>et al</a:t>
            </a:r>
            <a:r>
              <a:rPr lang="it-IT" sz="1600"/>
              <a:t>. Pediatrics 1999 e </a:t>
            </a:r>
            <a:r>
              <a:rPr lang="en-US" sz="1600"/>
              <a:t>Oh W </a:t>
            </a:r>
            <a:r>
              <a:rPr lang="en-US" sz="1600" i="1"/>
              <a:t>et al </a:t>
            </a:r>
            <a:r>
              <a:rPr lang="en-US" sz="1600"/>
              <a:t>J Pediatr 2005</a:t>
            </a:r>
          </a:p>
        </p:txBody>
      </p:sp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2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2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1273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4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6629400" cy="6096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 smtClean="0">
                <a:ea typeface="+mj-ea"/>
                <a:cs typeface="+mj-cs"/>
              </a:rPr>
              <a:t>Persistência do Canal arterial</a:t>
            </a:r>
            <a:endParaRPr lang="en-US" altLang="en-US" dirty="0" smtClean="0">
              <a:ea typeface="+mj-ea"/>
              <a:cs typeface="+mj-cs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914400"/>
            <a:ext cx="6553200" cy="5334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en-US" sz="2800" u="sng" smtClean="0"/>
              <a:t>Alterações fisiológicas</a:t>
            </a:r>
            <a:r>
              <a:rPr lang="pt-BR" altLang="en-US" sz="2800" smtClean="0"/>
              <a:t>:</a:t>
            </a:r>
          </a:p>
          <a:p>
            <a:pPr eaLnBrk="1" hangingPunct="1">
              <a:lnSpc>
                <a:spcPct val="80000"/>
              </a:lnSpc>
            </a:pPr>
            <a:endParaRPr lang="pt-BR" altLang="en-US" sz="2800" smtClean="0"/>
          </a:p>
          <a:p>
            <a:pPr lvl="1" eaLnBrk="1" hangingPunct="1">
              <a:lnSpc>
                <a:spcPct val="80000"/>
              </a:lnSpc>
            </a:pPr>
            <a:r>
              <a:rPr lang="pt-BR" altLang="en-US" smtClean="0">
                <a:latin typeface="Wingdings" pitchFamily="2" charset="2"/>
                <a:sym typeface="Wingdings" pitchFamily="2" charset="2"/>
              </a:rPr>
              <a:t></a:t>
            </a:r>
            <a:r>
              <a:rPr lang="pt-BR" altLang="en-US" smtClean="0"/>
              <a:t>do retorno venoso ao VE (sobrecarga)</a:t>
            </a:r>
          </a:p>
          <a:p>
            <a:pPr lvl="1" eaLnBrk="1" hangingPunct="1">
              <a:lnSpc>
                <a:spcPct val="80000"/>
              </a:lnSpc>
            </a:pPr>
            <a:r>
              <a:rPr lang="pt-BR" altLang="en-US" smtClean="0">
                <a:latin typeface="Wingdings" pitchFamily="2" charset="2"/>
                <a:sym typeface="Wingdings" pitchFamily="2" charset="2"/>
              </a:rPr>
              <a:t></a:t>
            </a:r>
            <a:r>
              <a:rPr lang="pt-BR" altLang="en-US" smtClean="0"/>
              <a:t>do fluxo para intestino e rins</a:t>
            </a:r>
          </a:p>
          <a:p>
            <a:pPr lvl="1" eaLnBrk="1" hangingPunct="1">
              <a:lnSpc>
                <a:spcPct val="80000"/>
              </a:lnSpc>
            </a:pPr>
            <a:endParaRPr lang="pt-BR" altLang="en-US" smtClean="0"/>
          </a:p>
          <a:p>
            <a:pPr lvl="1" eaLnBrk="1" hangingPunct="1">
              <a:lnSpc>
                <a:spcPct val="80000"/>
              </a:lnSpc>
            </a:pPr>
            <a:endParaRPr lang="pt-BR" altLang="en-US" smtClean="0"/>
          </a:p>
          <a:p>
            <a:pPr eaLnBrk="1" hangingPunct="1">
              <a:lnSpc>
                <a:spcPct val="80000"/>
              </a:lnSpc>
            </a:pPr>
            <a:r>
              <a:rPr lang="pt-BR" altLang="en-US" sz="2800" u="sng" smtClean="0"/>
              <a:t>Relevância clínica</a:t>
            </a:r>
            <a:r>
              <a:rPr lang="pt-BR" altLang="en-US" sz="2800" smtClean="0"/>
              <a:t>:</a:t>
            </a:r>
          </a:p>
          <a:p>
            <a:pPr eaLnBrk="1" hangingPunct="1">
              <a:lnSpc>
                <a:spcPct val="80000"/>
              </a:lnSpc>
            </a:pPr>
            <a:endParaRPr lang="pt-BR" altLang="en-US" sz="2800" smtClean="0"/>
          </a:p>
          <a:p>
            <a:pPr lvl="1" eaLnBrk="1" hangingPunct="1">
              <a:lnSpc>
                <a:spcPct val="80000"/>
              </a:lnSpc>
            </a:pPr>
            <a:r>
              <a:rPr lang="pt-BR" altLang="en-US" smtClean="0"/>
              <a:t>Associado com </a:t>
            </a:r>
            <a:r>
              <a:rPr lang="pt-BR" altLang="en-US" smtClean="0">
                <a:latin typeface="Wingdings" pitchFamily="2" charset="2"/>
                <a:sym typeface="Wingdings" pitchFamily="2" charset="2"/>
              </a:rPr>
              <a:t></a:t>
            </a:r>
            <a:r>
              <a:rPr lang="pt-BR" altLang="en-US" smtClean="0"/>
              <a:t>da mortalidade e morbidades como: hemorragia pulmonar e intra-ventricular graves, ECN e displasia broncopulmonar. </a:t>
            </a:r>
            <a:endParaRPr lang="en-US" altLang="en-US" smtClean="0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732588" y="5949950"/>
            <a:ext cx="21336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 sz="1400">
                <a:latin typeface="Arial" pitchFamily="34" charset="0"/>
              </a:rPr>
              <a:t>Clyman R, 2008</a:t>
            </a:r>
          </a:p>
          <a:p>
            <a:pPr eaLnBrk="1" hangingPunct="1"/>
            <a:r>
              <a:rPr lang="pt-BR" sz="1400">
                <a:latin typeface="Arial" pitchFamily="34" charset="0"/>
              </a:rPr>
              <a:t>Schmidt et al, 2001</a:t>
            </a:r>
          </a:p>
          <a:p>
            <a:pPr eaLnBrk="1" hangingPunct="1"/>
            <a:r>
              <a:rPr lang="pt-BR" sz="1400">
                <a:latin typeface="Arial" pitchFamily="34" charset="0"/>
              </a:rPr>
              <a:t>Ment et al, 2000</a:t>
            </a:r>
            <a:endParaRPr lang="en-US" sz="1400">
              <a:latin typeface="Arial" pitchFamily="34" charset="0"/>
            </a:endParaRPr>
          </a:p>
        </p:txBody>
      </p:sp>
      <p:pic>
        <p:nvPicPr>
          <p:cNvPr id="12293" name="Picture 9" descr="ei_03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38" y="1600200"/>
            <a:ext cx="237490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229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6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2297" name="Picture 5" descr="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8" name="Picture 6" descr="logo McGill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562725" cy="381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 smtClean="0">
                <a:ea typeface="+mj-ea"/>
                <a:cs typeface="+mj-cs"/>
              </a:rPr>
              <a:t>Fechamento funcional</a:t>
            </a:r>
            <a:endParaRPr lang="en-US" altLang="en-US" dirty="0" smtClean="0">
              <a:ea typeface="+mj-ea"/>
              <a:cs typeface="+mj-cs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066800"/>
            <a:ext cx="8839200" cy="5105400"/>
          </a:xfrm>
        </p:spPr>
        <p:txBody>
          <a:bodyPr/>
          <a:lstStyle/>
          <a:p>
            <a:pPr eaLnBrk="1" hangingPunct="1"/>
            <a:r>
              <a:rPr lang="pt-BR" sz="2800" u="sng" smtClean="0"/>
              <a:t>RN a termo</a:t>
            </a:r>
            <a:r>
              <a:rPr lang="pt-BR" sz="2800" smtClean="0"/>
              <a:t>: 50% ~24h; 90% ~48h e 100% ~72h</a:t>
            </a:r>
            <a:endParaRPr lang="pt-BR" sz="2800" u="sng" smtClean="0"/>
          </a:p>
          <a:p>
            <a:pPr eaLnBrk="1" hangingPunct="1"/>
            <a:endParaRPr lang="pt-BR" sz="2800" u="sng" smtClean="0"/>
          </a:p>
          <a:p>
            <a:pPr eaLnBrk="1" hangingPunct="1"/>
            <a:r>
              <a:rPr lang="pt-BR" sz="2800" u="sng" smtClean="0"/>
              <a:t>RN pretermo </a:t>
            </a:r>
            <a:r>
              <a:rPr lang="pt-BR" sz="2800" u="sng" smtClean="0">
                <a:cs typeface="Arial" pitchFamily="34" charset="0"/>
              </a:rPr>
              <a:t>≥ 30 sem</a:t>
            </a:r>
            <a:r>
              <a:rPr lang="pt-BR" sz="2800" smtClean="0">
                <a:cs typeface="Arial" pitchFamily="34" charset="0"/>
              </a:rPr>
              <a:t>, sem SDR:</a:t>
            </a:r>
          </a:p>
          <a:p>
            <a:pPr lvl="1" eaLnBrk="1" hangingPunct="1"/>
            <a:r>
              <a:rPr lang="pt-BR" sz="2400" smtClean="0">
                <a:cs typeface="Arial" pitchFamily="34" charset="0"/>
              </a:rPr>
              <a:t>em média com 4 dias</a:t>
            </a:r>
            <a:endParaRPr lang="pt-BR" u="sng" smtClean="0"/>
          </a:p>
          <a:p>
            <a:pPr eaLnBrk="1" hangingPunct="1"/>
            <a:endParaRPr lang="pt-BR" sz="2800" u="sng" smtClean="0"/>
          </a:p>
          <a:p>
            <a:pPr eaLnBrk="1" hangingPunct="1"/>
            <a:r>
              <a:rPr lang="pt-BR" sz="2800" u="sng" smtClean="0"/>
              <a:t>RN pretermo </a:t>
            </a:r>
            <a:r>
              <a:rPr lang="pt-BR" sz="2800" u="sng" smtClean="0">
                <a:cs typeface="Arial" pitchFamily="34" charset="0"/>
              </a:rPr>
              <a:t>≥ 30 sem</a:t>
            </a:r>
            <a:r>
              <a:rPr lang="pt-BR" sz="2800" smtClean="0">
                <a:cs typeface="Arial" pitchFamily="34" charset="0"/>
              </a:rPr>
              <a:t>, com SDR:</a:t>
            </a:r>
          </a:p>
          <a:p>
            <a:pPr lvl="1" eaLnBrk="1" hangingPunct="1"/>
            <a:r>
              <a:rPr lang="pt-BR" sz="2400" smtClean="0">
                <a:cs typeface="Arial" pitchFamily="34" charset="0"/>
              </a:rPr>
              <a:t>somente 11% permanece aberto ao redor do 4 dia de vida. </a:t>
            </a:r>
            <a:endParaRPr lang="pt-BR" u="sng" smtClean="0"/>
          </a:p>
          <a:p>
            <a:pPr eaLnBrk="1" hangingPunct="1"/>
            <a:endParaRPr lang="pt-BR" sz="2800" u="sng" smtClean="0"/>
          </a:p>
          <a:p>
            <a:pPr eaLnBrk="1" hangingPunct="1"/>
            <a:r>
              <a:rPr lang="pt-BR" sz="2800" u="sng" smtClean="0"/>
              <a:t>RN pretermo &lt; 30 sem</a:t>
            </a:r>
            <a:r>
              <a:rPr lang="pt-BR" sz="2800" smtClean="0"/>
              <a:t>, com SDR</a:t>
            </a:r>
          </a:p>
          <a:p>
            <a:pPr lvl="1" eaLnBrk="1" hangingPunct="1"/>
            <a:r>
              <a:rPr lang="pt-BR" sz="2400" smtClean="0"/>
              <a:t>incidência de PCA ~ 65%</a:t>
            </a:r>
          </a:p>
          <a:p>
            <a:pPr lvl="1" eaLnBrk="1" hangingPunct="1"/>
            <a:endParaRPr lang="pt-BR" sz="2400" smtClean="0"/>
          </a:p>
          <a:p>
            <a:pPr eaLnBrk="1" hangingPunct="1"/>
            <a:endParaRPr lang="en-US" sz="2800" smtClean="0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7019925" y="6237288"/>
            <a:ext cx="1822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>
                <a:latin typeface="Arial" pitchFamily="34" charset="0"/>
              </a:rPr>
              <a:t>Clyman R, 2004</a:t>
            </a:r>
            <a:endParaRPr lang="en-US">
              <a:latin typeface="Arial" pitchFamily="34" charset="0"/>
            </a:endParaRP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9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3320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1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Fechamento espontâneo do CA </a:t>
            </a:r>
            <a:endParaRPr lang="en-US" smtClean="0"/>
          </a:p>
        </p:txBody>
      </p:sp>
      <p:sp>
        <p:nvSpPr>
          <p:cNvPr id="14339" name="Content Placeholder 2"/>
          <p:cNvSpPr txBox="1">
            <a:spLocks/>
          </p:cNvSpPr>
          <p:nvPr/>
        </p:nvSpPr>
        <p:spPr bwMode="auto">
          <a:xfrm>
            <a:off x="228600" y="1676400"/>
            <a:ext cx="8686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4000"/>
              <a:t>Estudo retrospectivo em 103 RNs com IG entre 24-27 semanas</a:t>
            </a:r>
          </a:p>
          <a:p>
            <a:pPr eaLnBrk="1" hangingPunct="1">
              <a:spcBef>
                <a:spcPct val="20000"/>
              </a:spcBef>
              <a:buFont typeface="Arial" pitchFamily="34" charset="0"/>
              <a:buChar char="•"/>
            </a:pPr>
            <a:endParaRPr lang="en-US" sz="4000"/>
          </a:p>
          <a:p>
            <a:pPr eaLnBrk="1" hangingPunct="1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4000"/>
              <a:t>CA fechou espontaneamente em 73% dos RNs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1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4344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5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2" name="TextBox 8"/>
          <p:cNvSpPr txBox="1">
            <a:spLocks noChangeArrowheads="1"/>
          </p:cNvSpPr>
          <p:nvPr/>
        </p:nvSpPr>
        <p:spPr bwMode="auto">
          <a:xfrm>
            <a:off x="6172200" y="6400800"/>
            <a:ext cx="29003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/>
              <a:t>Rolland et al. ADC F&amp;N, 2015</a:t>
            </a:r>
          </a:p>
        </p:txBody>
      </p:sp>
      <p:cxnSp>
        <p:nvCxnSpPr>
          <p:cNvPr id="9" name="Straight Connector 8"/>
          <p:cNvCxnSpPr>
            <a:cxnSpLocks noChangeShapeType="1"/>
          </p:cNvCxnSpPr>
          <p:nvPr/>
        </p:nvCxnSpPr>
        <p:spPr bwMode="auto">
          <a:xfrm>
            <a:off x="990600" y="1295400"/>
            <a:ext cx="7162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590800"/>
            <a:ext cx="8686800" cy="338296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>
              <a:defRPr/>
            </a:pPr>
            <a:r>
              <a:rPr lang="pt-BR" sz="4000" smtClean="0">
                <a:solidFill>
                  <a:srgbClr val="000000"/>
                </a:solidFill>
                <a:ea typeface="MS PGothic" pitchFamily="34" charset="-128"/>
              </a:rPr>
              <a:t>Estudo cohorte de 280 RNMBP tratados sem nenhuma intervenção para fechamento do CA </a:t>
            </a:r>
            <a:r>
              <a:rPr lang="pt-BR" sz="4000" smtClean="0">
                <a:solidFill>
                  <a:srgbClr val="000000"/>
                </a:solidFill>
                <a:ea typeface="MS PGothic" pitchFamily="34" charset="-128"/>
                <a:sym typeface="Wingdings" pitchFamily="2" charset="2"/>
              </a:rPr>
              <a:t> fechamento espontâneo ocorreu em </a:t>
            </a:r>
            <a:r>
              <a:rPr lang="pt-BR" sz="4000" smtClean="0">
                <a:solidFill>
                  <a:srgbClr val="000000"/>
                </a:solidFill>
                <a:ea typeface="MS PGothic" pitchFamily="34" charset="-128"/>
              </a:rPr>
              <a:t>237 (85%)</a:t>
            </a:r>
          </a:p>
        </p:txBody>
      </p:sp>
      <p:grpSp>
        <p:nvGrpSpPr>
          <p:cNvPr id="15363" name="Group 3"/>
          <p:cNvGrpSpPr>
            <a:grpSpLocks/>
          </p:cNvGrpSpPr>
          <p:nvPr/>
        </p:nvGrpSpPr>
        <p:grpSpPr bwMode="auto">
          <a:xfrm>
            <a:off x="228600" y="228600"/>
            <a:ext cx="5562600" cy="2286000"/>
            <a:chOff x="228600" y="228600"/>
            <a:chExt cx="4064000" cy="1526977"/>
          </a:xfrm>
        </p:grpSpPr>
        <p:sp>
          <p:nvSpPr>
            <p:cNvPr id="15368" name="TextBox 4"/>
            <p:cNvSpPr txBox="1">
              <a:spLocks noChangeArrowheads="1"/>
            </p:cNvSpPr>
            <p:nvPr/>
          </p:nvSpPr>
          <p:spPr bwMode="auto">
            <a:xfrm>
              <a:off x="237067" y="1447800"/>
              <a:ext cx="19270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sz="1400" b="1"/>
                <a:t>Pediatrics. August 2017</a:t>
              </a:r>
            </a:p>
          </p:txBody>
        </p:sp>
        <p:pic>
          <p:nvPicPr>
            <p:cNvPr id="1536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228600"/>
              <a:ext cx="4064000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5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5366" name="Picture 5" descr="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7" name="Picture 6" descr="logo McGill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0263" y="990600"/>
            <a:ext cx="7780337" cy="55149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87" name="Group 3"/>
          <p:cNvGrpSpPr>
            <a:grpSpLocks/>
          </p:cNvGrpSpPr>
          <p:nvPr/>
        </p:nvGrpSpPr>
        <p:grpSpPr bwMode="auto">
          <a:xfrm>
            <a:off x="158750" y="136525"/>
            <a:ext cx="2971800" cy="914400"/>
            <a:chOff x="228600" y="228600"/>
            <a:chExt cx="4064000" cy="1526977"/>
          </a:xfrm>
        </p:grpSpPr>
        <p:sp>
          <p:nvSpPr>
            <p:cNvPr id="16394" name="TextBox 5"/>
            <p:cNvSpPr txBox="1">
              <a:spLocks noChangeArrowheads="1"/>
            </p:cNvSpPr>
            <p:nvPr/>
          </p:nvSpPr>
          <p:spPr bwMode="auto">
            <a:xfrm>
              <a:off x="237067" y="1447800"/>
              <a:ext cx="19270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sz="1400" b="1"/>
                <a:t>Pediatrics. August 2017</a:t>
              </a:r>
            </a:p>
          </p:txBody>
        </p:sp>
        <p:pic>
          <p:nvPicPr>
            <p:cNvPr id="1639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228600"/>
              <a:ext cx="4064000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TextBox 8"/>
          <p:cNvSpPr txBox="1"/>
          <p:nvPr/>
        </p:nvSpPr>
        <p:spPr>
          <a:xfrm>
            <a:off x="6172200" y="5029200"/>
            <a:ext cx="2133600" cy="8302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~ 20-30% RNs &lt; 1000g </a:t>
            </a:r>
            <a:r>
              <a:rPr lang="en-US" sz="1600" dirty="0" err="1"/>
              <a:t>continuava</a:t>
            </a:r>
            <a:r>
              <a:rPr lang="en-US" sz="1600" dirty="0"/>
              <a:t> </a:t>
            </a:r>
            <a:r>
              <a:rPr lang="en-US" sz="1600" dirty="0" err="1"/>
              <a:t>aberto</a:t>
            </a:r>
            <a:r>
              <a:rPr lang="en-US" sz="1600" dirty="0"/>
              <a:t> no </a:t>
            </a:r>
            <a:r>
              <a:rPr lang="en-US" sz="1600" dirty="0" err="1"/>
              <a:t>momento</a:t>
            </a:r>
            <a:r>
              <a:rPr lang="en-US" sz="1600" dirty="0"/>
              <a:t> da </a:t>
            </a:r>
            <a:r>
              <a:rPr lang="en-US" sz="1600" dirty="0" err="1"/>
              <a:t>alta</a:t>
            </a:r>
            <a:endParaRPr lang="en-US" sz="1600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5334000" y="1371600"/>
            <a:ext cx="29718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u="sng"/>
              <a:t>Idade média fechamento</a:t>
            </a:r>
            <a:endParaRPr lang="en-US" sz="2000"/>
          </a:p>
          <a:p>
            <a:pPr algn="ctr"/>
            <a:r>
              <a:rPr lang="en-US" sz="2000"/>
              <a:t>&lt;750g  = 48 dias </a:t>
            </a:r>
          </a:p>
          <a:p>
            <a:pPr algn="ctr"/>
            <a:r>
              <a:rPr lang="en-US" sz="2000"/>
              <a:t>750 a 999g = 22 dias </a:t>
            </a:r>
          </a:p>
          <a:p>
            <a:pPr algn="ctr"/>
            <a:r>
              <a:rPr lang="en-US" sz="2000"/>
              <a:t>1000 a 1249g = 9 dias </a:t>
            </a:r>
          </a:p>
          <a:p>
            <a:pPr algn="ctr"/>
            <a:r>
              <a:rPr lang="en-US" sz="2000"/>
              <a:t>1250 a 1500g = 8 dias </a:t>
            </a:r>
          </a:p>
        </p:txBody>
      </p:sp>
      <p:pic>
        <p:nvPicPr>
          <p:cNvPr id="163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1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6392" name="Picture 5" descr="Log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93" name="Picture 6" descr="logo McGil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919163"/>
            <a:ext cx="8382000" cy="570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1" name="Group 3"/>
          <p:cNvGrpSpPr>
            <a:grpSpLocks/>
          </p:cNvGrpSpPr>
          <p:nvPr/>
        </p:nvGrpSpPr>
        <p:grpSpPr bwMode="auto">
          <a:xfrm>
            <a:off x="33338" y="28575"/>
            <a:ext cx="3200400" cy="990600"/>
            <a:chOff x="228600" y="228600"/>
            <a:chExt cx="4064000" cy="1526977"/>
          </a:xfrm>
        </p:grpSpPr>
        <p:sp>
          <p:nvSpPr>
            <p:cNvPr id="17418" name="TextBox 5"/>
            <p:cNvSpPr txBox="1">
              <a:spLocks noChangeArrowheads="1"/>
            </p:cNvSpPr>
            <p:nvPr/>
          </p:nvSpPr>
          <p:spPr bwMode="auto">
            <a:xfrm>
              <a:off x="237067" y="1447800"/>
              <a:ext cx="19270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sz="1400" b="1"/>
                <a:t>Pediatrics. August 2017</a:t>
              </a:r>
            </a:p>
          </p:txBody>
        </p:sp>
        <p:pic>
          <p:nvPicPr>
            <p:cNvPr id="1741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228600"/>
              <a:ext cx="4064000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029200" y="1219200"/>
            <a:ext cx="32004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u="sng"/>
              <a:t>Idade média fechamento</a:t>
            </a:r>
            <a:endParaRPr lang="en-US" sz="2000"/>
          </a:p>
          <a:p>
            <a:pPr algn="ctr"/>
            <a:r>
              <a:rPr lang="en-US" sz="2000"/>
              <a:t>&lt;26 sem  = 71 dias </a:t>
            </a:r>
          </a:p>
          <a:p>
            <a:pPr algn="ctr"/>
            <a:r>
              <a:rPr lang="en-US" sz="2000"/>
              <a:t>26 a 27+6 sem = 13 dias </a:t>
            </a:r>
          </a:p>
          <a:p>
            <a:pPr algn="ctr"/>
            <a:r>
              <a:rPr lang="en-US" sz="2000"/>
              <a:t>28 a 29+6 sem = 8 dias </a:t>
            </a:r>
          </a:p>
          <a:p>
            <a:pPr algn="ctr"/>
            <a:r>
              <a:rPr lang="en-US" sz="2000"/>
              <a:t>≥ 30 sem = 6 dias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19800" y="4953000"/>
            <a:ext cx="1981200" cy="8302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~ 30% RNs &lt; 28 </a:t>
            </a:r>
            <a:r>
              <a:rPr lang="en-US" sz="1600" dirty="0" err="1"/>
              <a:t>sem</a:t>
            </a:r>
            <a:r>
              <a:rPr lang="en-US" sz="1600" dirty="0"/>
              <a:t> </a:t>
            </a:r>
            <a:r>
              <a:rPr lang="en-US" sz="1600" dirty="0" err="1"/>
              <a:t>continuava</a:t>
            </a:r>
            <a:r>
              <a:rPr lang="en-US" sz="1600" dirty="0"/>
              <a:t> </a:t>
            </a:r>
            <a:r>
              <a:rPr lang="en-US" sz="1600" dirty="0" err="1"/>
              <a:t>aberto</a:t>
            </a:r>
            <a:r>
              <a:rPr lang="en-US" sz="1600" dirty="0"/>
              <a:t> no </a:t>
            </a:r>
            <a:r>
              <a:rPr lang="en-US" sz="1600" dirty="0" err="1"/>
              <a:t>momento</a:t>
            </a:r>
            <a:r>
              <a:rPr lang="en-US" sz="1600" dirty="0"/>
              <a:t> da </a:t>
            </a:r>
            <a:r>
              <a:rPr lang="en-US" sz="1600" dirty="0" err="1"/>
              <a:t>alta</a:t>
            </a:r>
            <a:endParaRPr lang="en-US" sz="1600" dirty="0"/>
          </a:p>
        </p:txBody>
      </p:sp>
      <p:pic>
        <p:nvPicPr>
          <p:cNvPr id="174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5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7416" name="Picture 5" descr="Log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7" name="Picture 6" descr="logo McGil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249488"/>
            <a:ext cx="8229600" cy="3227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7013"/>
            <a:ext cx="644842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6632575" y="6381750"/>
            <a:ext cx="2374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/>
              <a:t>Pediatrics. August 2017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" y="3733800"/>
            <a:ext cx="7543800" cy="838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9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8440" name="Picture 5" descr="Log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1" name="Picture 6" descr="logo McGil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7543800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6400800"/>
            <a:ext cx="34290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1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19487" name="Picture 5" descr="Log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8" name="Picture 6" descr="logo McGil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Rectangle 3"/>
          <p:cNvSpPr/>
          <p:nvPr/>
        </p:nvSpPr>
        <p:spPr>
          <a:xfrm>
            <a:off x="3817938" y="1752600"/>
            <a:ext cx="1600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310 RNMBP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133600" y="4495800"/>
            <a:ext cx="13716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FFFF"/>
                </a:solidFill>
              </a:rPr>
              <a:t>Óbito = 0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17938" y="2590800"/>
            <a:ext cx="1600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95 PCA (31%)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486400" y="4495800"/>
            <a:ext cx="16002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lt1"/>
                </a:solidFill>
                <a:latin typeface="+mn-lt"/>
                <a:ea typeface="+mn-ea"/>
              </a:rPr>
              <a:t>Oclusão = 2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3581400" y="4495800"/>
            <a:ext cx="18288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chemeClr val="lt1"/>
                </a:solidFill>
                <a:latin typeface="+mn-lt"/>
                <a:ea typeface="+mn-ea"/>
              </a:rPr>
              <a:t>FE canal = 18 (86%)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81000" y="4495800"/>
            <a:ext cx="16002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solidFill>
                  <a:schemeClr val="lt1"/>
                </a:solidFill>
                <a:latin typeface="+mn-lt"/>
                <a:ea typeface="+mn-ea"/>
              </a:rPr>
              <a:t>ICC = 0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221538" y="4495800"/>
            <a:ext cx="16002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solidFill>
                  <a:schemeClr val="lt1"/>
                </a:solidFill>
                <a:latin typeface="+mn-lt"/>
                <a:ea typeface="+mn-ea"/>
              </a:rPr>
              <a:t>PCA = 1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3733800" y="3429000"/>
            <a:ext cx="1752600" cy="6096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solidFill>
                  <a:schemeClr val="lt1"/>
                </a:solidFill>
                <a:latin typeface="+mn-lt"/>
                <a:ea typeface="+mn-ea"/>
              </a:rPr>
              <a:t>21 PCA alta (22%)</a:t>
            </a:r>
          </a:p>
        </p:txBody>
      </p:sp>
      <p:sp>
        <p:nvSpPr>
          <p:cNvPr id="9" name="Down Arrow 8"/>
          <p:cNvSpPr/>
          <p:nvPr/>
        </p:nvSpPr>
        <p:spPr>
          <a:xfrm>
            <a:off x="4495800" y="2286000"/>
            <a:ext cx="2286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9" name="Down Arrow 18"/>
          <p:cNvSpPr/>
          <p:nvPr/>
        </p:nvSpPr>
        <p:spPr>
          <a:xfrm>
            <a:off x="4495800" y="3124200"/>
            <a:ext cx="2286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8" name="Straight Connector 17"/>
          <p:cNvCxnSpPr>
            <a:cxnSpLocks noChangeShapeType="1"/>
          </p:cNvCxnSpPr>
          <p:nvPr/>
        </p:nvCxnSpPr>
        <p:spPr bwMode="auto">
          <a:xfrm>
            <a:off x="1042988" y="4267200"/>
            <a:ext cx="697865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3" name="Straight Connector 22"/>
          <p:cNvCxnSpPr>
            <a:cxnSpLocks noChangeShapeType="1"/>
          </p:cNvCxnSpPr>
          <p:nvPr/>
        </p:nvCxnSpPr>
        <p:spPr bwMode="auto">
          <a:xfrm>
            <a:off x="1042988" y="4267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2819400" y="4267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7" name="Straight Connector 26"/>
          <p:cNvCxnSpPr>
            <a:cxnSpLocks noChangeShapeType="1"/>
          </p:cNvCxnSpPr>
          <p:nvPr/>
        </p:nvCxnSpPr>
        <p:spPr bwMode="auto">
          <a:xfrm>
            <a:off x="4610100" y="4267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8" name="Straight Connector 27"/>
          <p:cNvCxnSpPr>
            <a:cxnSpLocks noChangeShapeType="1"/>
          </p:cNvCxnSpPr>
          <p:nvPr/>
        </p:nvCxnSpPr>
        <p:spPr bwMode="auto">
          <a:xfrm>
            <a:off x="6286500" y="4267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9" name="Straight Connector 28"/>
          <p:cNvCxnSpPr>
            <a:cxnSpLocks noChangeShapeType="1"/>
          </p:cNvCxnSpPr>
          <p:nvPr/>
        </p:nvCxnSpPr>
        <p:spPr bwMode="auto">
          <a:xfrm>
            <a:off x="8020050" y="4267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30" name="Straight Connector 29"/>
          <p:cNvCxnSpPr>
            <a:cxnSpLocks noChangeShapeType="1"/>
          </p:cNvCxnSpPr>
          <p:nvPr/>
        </p:nvCxnSpPr>
        <p:spPr bwMode="auto">
          <a:xfrm>
            <a:off x="4610100" y="41148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24" name="TextBox 23"/>
          <p:cNvSpPr txBox="1"/>
          <p:nvPr/>
        </p:nvSpPr>
        <p:spPr>
          <a:xfrm>
            <a:off x="457200" y="1905000"/>
            <a:ext cx="1833563" cy="923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IG = 28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PN = 998 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Dias UTI = 73 dias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7200" y="2971800"/>
            <a:ext cx="1468438" cy="9239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pt-BR" sz="1800" smtClean="0">
                <a:solidFill>
                  <a:srgbClr val="000000"/>
                </a:solidFill>
              </a:rPr>
              <a:t>O2 supl = 2</a:t>
            </a:r>
          </a:p>
          <a:p>
            <a:pPr eaLnBrk="1" hangingPunct="1">
              <a:defRPr/>
            </a:pPr>
            <a:r>
              <a:rPr lang="pt-BR" sz="1800" smtClean="0">
                <a:solidFill>
                  <a:srgbClr val="000000"/>
                </a:solidFill>
              </a:rPr>
              <a:t>Diuréticos = 2</a:t>
            </a:r>
          </a:p>
          <a:p>
            <a:pPr eaLnBrk="1" hangingPunct="1">
              <a:defRPr/>
            </a:pPr>
            <a:r>
              <a:rPr lang="pt-BR" sz="1800" smtClean="0">
                <a:solidFill>
                  <a:srgbClr val="000000"/>
                </a:solidFill>
              </a:rPr>
              <a:t>Ambos = 2</a:t>
            </a:r>
          </a:p>
        </p:txBody>
      </p:sp>
      <p:cxnSp>
        <p:nvCxnSpPr>
          <p:cNvPr id="31" name="Straight Arrow Connector 30"/>
          <p:cNvCxnSpPr>
            <a:cxnSpLocks noChangeShapeType="1"/>
          </p:cNvCxnSpPr>
          <p:nvPr/>
        </p:nvCxnSpPr>
        <p:spPr bwMode="auto">
          <a:xfrm flipH="1" flipV="1">
            <a:off x="2514600" y="3200400"/>
            <a:ext cx="1143000" cy="609600"/>
          </a:xfrm>
          <a:prstGeom prst="straightConnector1">
            <a:avLst/>
          </a:prstGeom>
          <a:noFill/>
          <a:ln w="25400">
            <a:solidFill>
              <a:schemeClr val="accent2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" name="Rectangle 2047"/>
          <p:cNvSpPr/>
          <p:nvPr/>
        </p:nvSpPr>
        <p:spPr>
          <a:xfrm>
            <a:off x="3581400" y="5105400"/>
            <a:ext cx="18288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FFFF"/>
                </a:solidFill>
                <a:ea typeface="MS PGothic" pitchFamily="34" charset="-128"/>
              </a:rPr>
              <a:t>IG média = </a:t>
            </a:r>
          </a:p>
          <a:p>
            <a:pPr algn="ctr">
              <a:defRPr/>
            </a:pPr>
            <a:r>
              <a:rPr lang="pt-BR">
                <a:solidFill>
                  <a:srgbClr val="FFFFFF"/>
                </a:solidFill>
                <a:ea typeface="MS PGothic" pitchFamily="34" charset="-128"/>
              </a:rPr>
              <a:t>48 sem </a:t>
            </a:r>
          </a:p>
          <a:p>
            <a:pPr algn="ctr">
              <a:defRPr/>
            </a:pPr>
            <a:r>
              <a:rPr lang="pt-BR">
                <a:solidFill>
                  <a:srgbClr val="FFFFFF"/>
                </a:solidFill>
                <a:ea typeface="MS PGothic" pitchFamily="34" charset="-128"/>
              </a:rPr>
              <a:t>(34-76 sem; </a:t>
            </a:r>
          </a:p>
          <a:p>
            <a:pPr algn="ctr">
              <a:defRPr/>
            </a:pPr>
            <a:r>
              <a:rPr lang="pt-BR">
                <a:solidFill>
                  <a:srgbClr val="FFFFFF"/>
                </a:solidFill>
                <a:ea typeface="MS PGothic" pitchFamily="34" charset="-128"/>
              </a:rPr>
              <a:t>IQR 46-56 sem )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486400" y="51054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11 meses de vida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221538" y="51054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14 meses de vida</a:t>
            </a:r>
          </a:p>
        </p:txBody>
      </p:sp>
      <p:sp>
        <p:nvSpPr>
          <p:cNvPr id="2049" name="TextBox 2048"/>
          <p:cNvSpPr txBox="1"/>
          <p:nvPr/>
        </p:nvSpPr>
        <p:spPr>
          <a:xfrm>
            <a:off x="6286500" y="2895600"/>
            <a:ext cx="2260600" cy="6461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10 tratados com INDO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11 nunca tratados</a:t>
            </a:r>
          </a:p>
        </p:txBody>
      </p:sp>
      <p:cxnSp>
        <p:nvCxnSpPr>
          <p:cNvPr id="2053" name="Straight Arrow Connector 2052"/>
          <p:cNvCxnSpPr>
            <a:cxnSpLocks noChangeShapeType="1"/>
          </p:cNvCxnSpPr>
          <p:nvPr/>
        </p:nvCxnSpPr>
        <p:spPr bwMode="auto">
          <a:xfrm flipV="1">
            <a:off x="5638800" y="3352800"/>
            <a:ext cx="457200" cy="304800"/>
          </a:xfrm>
          <a:prstGeom prst="straightConnector1">
            <a:avLst/>
          </a:prstGeom>
          <a:noFill/>
          <a:ln w="25400">
            <a:solidFill>
              <a:schemeClr val="accent2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9" grpId="0" animBg="1"/>
      <p:bldP spid="19" grpId="0" animBg="1"/>
      <p:bldP spid="24" grpId="0" animBg="1"/>
      <p:bldP spid="32" grpId="0" animBg="1"/>
      <p:bldP spid="2048" grpId="0" animBg="1"/>
      <p:bldP spid="36" grpId="0" animBg="1"/>
      <p:bldP spid="37" grpId="0" animBg="1"/>
      <p:bldP spid="204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83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0503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Rectangle 3"/>
          <p:cNvSpPr/>
          <p:nvPr/>
        </p:nvSpPr>
        <p:spPr>
          <a:xfrm>
            <a:off x="3817938" y="2133600"/>
            <a:ext cx="1600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1433 RNMBP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133600" y="4876800"/>
            <a:ext cx="12954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>
                <a:solidFill>
                  <a:srgbClr val="FFFFFF"/>
                </a:solidFill>
              </a:rPr>
              <a:t>Óbito = 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17938" y="2971800"/>
            <a:ext cx="1600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/>
              <a:t>358 PCA (25%)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486400" y="4876800"/>
            <a:ext cx="16002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lt1"/>
                </a:solidFill>
                <a:latin typeface="+mn-lt"/>
                <a:ea typeface="+mn-ea"/>
              </a:rPr>
              <a:t>Oclusão = 5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3505200" y="4876800"/>
            <a:ext cx="19050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>
                <a:solidFill>
                  <a:schemeClr val="lt1"/>
                </a:solidFill>
                <a:latin typeface="+mn-lt"/>
                <a:ea typeface="+mn-ea"/>
              </a:rPr>
              <a:t>FE canal = 52 (76%)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81000" y="4876800"/>
            <a:ext cx="16002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solidFill>
                  <a:schemeClr val="lt1"/>
                </a:solidFill>
                <a:latin typeface="+mn-lt"/>
                <a:ea typeface="+mn-ea"/>
              </a:rPr>
              <a:t>ICC = 0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221538" y="4876800"/>
            <a:ext cx="1600200" cy="4572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lt1"/>
                </a:solidFill>
                <a:latin typeface="+mn-lt"/>
                <a:ea typeface="+mn-ea"/>
              </a:rPr>
              <a:t>PCA = 7</a:t>
            </a: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3733800" y="3810000"/>
            <a:ext cx="1752600" cy="6096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>
                <a:solidFill>
                  <a:schemeClr val="lt1"/>
                </a:solidFill>
                <a:latin typeface="+mn-lt"/>
                <a:ea typeface="+mn-ea"/>
              </a:rPr>
              <a:t>68 PCA alta (19%)</a:t>
            </a:r>
          </a:p>
        </p:txBody>
      </p:sp>
      <p:sp>
        <p:nvSpPr>
          <p:cNvPr id="9" name="Down Arrow 8"/>
          <p:cNvSpPr/>
          <p:nvPr/>
        </p:nvSpPr>
        <p:spPr>
          <a:xfrm>
            <a:off x="4495800" y="2667000"/>
            <a:ext cx="2286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9" name="Down Arrow 18"/>
          <p:cNvSpPr/>
          <p:nvPr/>
        </p:nvSpPr>
        <p:spPr>
          <a:xfrm>
            <a:off x="4495800" y="3505200"/>
            <a:ext cx="228600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18" name="Straight Connector 17"/>
          <p:cNvCxnSpPr>
            <a:cxnSpLocks noChangeShapeType="1"/>
          </p:cNvCxnSpPr>
          <p:nvPr/>
        </p:nvCxnSpPr>
        <p:spPr bwMode="auto">
          <a:xfrm>
            <a:off x="1042988" y="4648200"/>
            <a:ext cx="6978650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3" name="Straight Connector 22"/>
          <p:cNvCxnSpPr>
            <a:cxnSpLocks noChangeShapeType="1"/>
          </p:cNvCxnSpPr>
          <p:nvPr/>
        </p:nvCxnSpPr>
        <p:spPr bwMode="auto">
          <a:xfrm>
            <a:off x="1042988" y="4648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6" name="Straight Connector 25"/>
          <p:cNvCxnSpPr>
            <a:cxnSpLocks noChangeShapeType="1"/>
          </p:cNvCxnSpPr>
          <p:nvPr/>
        </p:nvCxnSpPr>
        <p:spPr bwMode="auto">
          <a:xfrm>
            <a:off x="2819400" y="4648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7" name="Straight Connector 26"/>
          <p:cNvCxnSpPr>
            <a:cxnSpLocks noChangeShapeType="1"/>
          </p:cNvCxnSpPr>
          <p:nvPr/>
        </p:nvCxnSpPr>
        <p:spPr bwMode="auto">
          <a:xfrm>
            <a:off x="4610100" y="4648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8" name="Straight Connector 27"/>
          <p:cNvCxnSpPr>
            <a:cxnSpLocks noChangeShapeType="1"/>
          </p:cNvCxnSpPr>
          <p:nvPr/>
        </p:nvCxnSpPr>
        <p:spPr bwMode="auto">
          <a:xfrm>
            <a:off x="6286500" y="4648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29" name="Straight Connector 28"/>
          <p:cNvCxnSpPr>
            <a:cxnSpLocks noChangeShapeType="1"/>
          </p:cNvCxnSpPr>
          <p:nvPr/>
        </p:nvCxnSpPr>
        <p:spPr bwMode="auto">
          <a:xfrm>
            <a:off x="8020050" y="46482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cxnSp>
        <p:nvCxnSpPr>
          <p:cNvPr id="30" name="Straight Connector 29"/>
          <p:cNvCxnSpPr>
            <a:cxnSpLocks noChangeShapeType="1"/>
          </p:cNvCxnSpPr>
          <p:nvPr/>
        </p:nvCxnSpPr>
        <p:spPr bwMode="auto">
          <a:xfrm>
            <a:off x="4610100" y="4495800"/>
            <a:ext cx="0" cy="1524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</p:cxnSp>
      <p:pic>
        <p:nvPicPr>
          <p:cNvPr id="2050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6248400" cy="157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2" name="Rectangle 1"/>
          <p:cNvSpPr>
            <a:spLocks noChangeArrowheads="1"/>
          </p:cNvSpPr>
          <p:nvPr/>
        </p:nvSpPr>
        <p:spPr bwMode="auto">
          <a:xfrm>
            <a:off x="7467600" y="6324600"/>
            <a:ext cx="1565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/>
              <a:t>J Pediatr.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9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7239000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057400"/>
            <a:ext cx="6553200" cy="465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6781800" cy="4873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 smtClean="0">
                <a:ea typeface="+mj-ea"/>
                <a:cs typeface="+mj-cs"/>
              </a:rPr>
              <a:t>Persistência do Canal Arterial</a:t>
            </a:r>
            <a:endParaRPr lang="en-CA" altLang="en-US" dirty="0" smtClean="0">
              <a:ea typeface="+mj-ea"/>
              <a:cs typeface="+mj-cs"/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763000" cy="4754563"/>
          </a:xfrm>
        </p:spPr>
        <p:txBody>
          <a:bodyPr/>
          <a:lstStyle/>
          <a:p>
            <a:pPr eaLnBrk="1" hangingPunct="1"/>
            <a:r>
              <a:rPr lang="pt-BR" smtClean="0"/>
              <a:t>Como e quando diagnosticar PCA em prematuros extremos na UTIN?</a:t>
            </a:r>
          </a:p>
          <a:p>
            <a:pPr lvl="1" eaLnBrk="1" hangingPunct="1"/>
            <a:endParaRPr lang="pt-BR" smtClean="0"/>
          </a:p>
          <a:p>
            <a:pPr lvl="1" eaLnBrk="1" hangingPunct="1"/>
            <a:r>
              <a:rPr lang="pt-BR" smtClean="0"/>
              <a:t>Diagnóstico clínico têm sensibilidade pequena</a:t>
            </a:r>
          </a:p>
          <a:p>
            <a:pPr lvl="1" eaLnBrk="1" hangingPunct="1"/>
            <a:endParaRPr lang="pt-BR" smtClean="0"/>
          </a:p>
          <a:p>
            <a:pPr lvl="1" eaLnBrk="1" hangingPunct="1"/>
            <a:r>
              <a:rPr lang="pt-BR" smtClean="0"/>
              <a:t>Ecocardiograma: quando fazer? Quais parâmetros utilizar para definir instabilidade hemodinâmica? </a:t>
            </a:r>
            <a:endParaRPr lang="en-CA" smtClean="0"/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33" name="TextBox 1"/>
          <p:cNvSpPr txBox="1">
            <a:spLocks noChangeArrowheads="1"/>
          </p:cNvSpPr>
          <p:nvPr/>
        </p:nvSpPr>
        <p:spPr bwMode="auto">
          <a:xfrm>
            <a:off x="5715000" y="6429375"/>
            <a:ext cx="33861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/>
              <a:t>Benitz W. Seminars Perinatol 2017</a:t>
            </a:r>
          </a:p>
        </p:txBody>
      </p:sp>
      <p:pic>
        <p:nvPicPr>
          <p:cNvPr id="225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5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2536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7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398463" y="127000"/>
            <a:ext cx="6861175" cy="5635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>
                <a:ea typeface="+mj-ea"/>
                <a:cs typeface="+mj-cs"/>
              </a:rPr>
              <a:t>Ecocardiograma funcional</a:t>
            </a:r>
            <a:endParaRPr lang="en-CA" altLang="en-US" dirty="0" smtClean="0">
              <a:ea typeface="+mj-ea"/>
              <a:cs typeface="+mj-cs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4983163"/>
          </a:xfrm>
        </p:spPr>
        <p:txBody>
          <a:bodyPr/>
          <a:lstStyle/>
          <a:p>
            <a:pPr eaLnBrk="1" hangingPunct="1"/>
            <a:r>
              <a:rPr lang="pt-BR" smtClean="0"/>
              <a:t>O aumento do uso de fECO </a:t>
            </a:r>
            <a:r>
              <a:rPr lang="pt-BR" smtClean="0">
                <a:solidFill>
                  <a:srgbClr val="FF0000"/>
                </a:solidFill>
              </a:rPr>
              <a:t>têm contribuído significativamente para um melhor entendimento do funcionamento dinâmico do CA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Alguns centros têm utilizado achados de fECO para decidir se o CA precisa ou não ser tratado (clínico ou cirúrgico)</a:t>
            </a:r>
            <a:endParaRPr lang="en-CA" smtClean="0"/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5795963" y="6381750"/>
            <a:ext cx="2928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>
                <a:latin typeface="Arial" pitchFamily="34" charset="0"/>
              </a:rPr>
              <a:t>Sehgal e McNamara, 2009</a:t>
            </a:r>
            <a:endParaRPr lang="en-CA">
              <a:latin typeface="Arial" pitchFamily="34" charset="0"/>
            </a:endParaRP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35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9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3560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1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68313" y="0"/>
            <a:ext cx="6923087" cy="773113"/>
          </a:xfrm>
        </p:spPr>
        <p:txBody>
          <a:bodyPr/>
          <a:lstStyle/>
          <a:p>
            <a:pPr eaLnBrk="1" hangingPunct="1"/>
            <a:r>
              <a:rPr lang="pt-BR" smtClean="0"/>
              <a:t>Ecocardiograma funcional</a:t>
            </a:r>
            <a:endParaRPr lang="en-CA" smtClean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152400" y="1196975"/>
            <a:ext cx="8839200" cy="4899025"/>
          </a:xfrm>
        </p:spPr>
        <p:txBody>
          <a:bodyPr/>
          <a:lstStyle/>
          <a:p>
            <a:pPr eaLnBrk="1" hangingPunct="1"/>
            <a:r>
              <a:rPr lang="pt-BR" smtClean="0"/>
              <a:t>Administraram Indometacina nas 1</a:t>
            </a:r>
            <a:r>
              <a:rPr lang="pt-BR" baseline="30000" smtClean="0"/>
              <a:t>as</a:t>
            </a:r>
            <a:r>
              <a:rPr lang="pt-BR" smtClean="0"/>
              <a:t> 10 horas de vida - em RNs com IG &lt; 30 sem e CA &gt; 1.6 mm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Observaram os efeitos sobre o fluxo na VCS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RNs que não apresentaram constrição do CA em até 2h tiveram fluxo na VCS menores e maior incidência de HIV</a:t>
            </a:r>
          </a:p>
          <a:p>
            <a:pPr eaLnBrk="1" hangingPunct="1"/>
            <a:endParaRPr lang="en-CA" smtClean="0"/>
          </a:p>
        </p:txBody>
      </p:sp>
      <p:sp>
        <p:nvSpPr>
          <p:cNvPr id="24580" name="TextBox 3"/>
          <p:cNvSpPr txBox="1">
            <a:spLocks noChangeArrowheads="1"/>
          </p:cNvSpPr>
          <p:nvPr/>
        </p:nvSpPr>
        <p:spPr bwMode="auto">
          <a:xfrm>
            <a:off x="7061200" y="6488113"/>
            <a:ext cx="2082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>
                <a:latin typeface="Arial" pitchFamily="34" charset="0"/>
              </a:rPr>
              <a:t>Osborn et al, 2003</a:t>
            </a:r>
            <a:endParaRPr lang="en-CA">
              <a:latin typeface="Arial" pitchFamily="34" charset="0"/>
            </a:endParaRP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45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3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4584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5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6400800" cy="6096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sz="5400" dirty="0" smtClean="0">
                <a:ea typeface="+mj-ea"/>
                <a:cs typeface="+mj-cs"/>
              </a:rPr>
              <a:t>Tratamento</a:t>
            </a:r>
            <a:endParaRPr lang="en-CA" altLang="en-US" sz="5400" dirty="0" smtClean="0">
              <a:ea typeface="+mj-ea"/>
              <a:cs typeface="+mj-cs"/>
            </a:endParaRP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229600" cy="4906963"/>
          </a:xfrm>
        </p:spPr>
        <p:txBody>
          <a:bodyPr/>
          <a:lstStyle/>
          <a:p>
            <a:pPr eaLnBrk="1" hangingPunct="1"/>
            <a:r>
              <a:rPr lang="pt-BR" sz="4800" smtClean="0"/>
              <a:t>Indometacina profilática </a:t>
            </a:r>
          </a:p>
          <a:p>
            <a:pPr eaLnBrk="1" hangingPunct="1"/>
            <a:r>
              <a:rPr lang="pt-BR" sz="4800" smtClean="0"/>
              <a:t>Farmacológico</a:t>
            </a:r>
          </a:p>
          <a:p>
            <a:pPr eaLnBrk="1" hangingPunct="1"/>
            <a:r>
              <a:rPr lang="pt-BR" sz="4800" smtClean="0"/>
              <a:t>Cirúrgico</a:t>
            </a:r>
            <a:endParaRPr lang="en-CA" sz="4800" smtClean="0"/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560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6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5607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08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6705600" cy="533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smtClean="0">
                <a:ea typeface="+mj-ea"/>
                <a:cs typeface="+mj-cs"/>
              </a:rPr>
              <a:t>PCA e morbidades associadas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143000"/>
            <a:ext cx="8839200" cy="4525963"/>
          </a:xfrm>
        </p:spPr>
        <p:txBody>
          <a:bodyPr/>
          <a:lstStyle/>
          <a:p>
            <a:pPr eaLnBrk="1" hangingPunct="1"/>
            <a:r>
              <a:rPr lang="pt-BR" smtClean="0"/>
              <a:t>Nos anos 80, vários ensaios clínicos randomizados, sugeriram que o uso de indometacina profilática (&lt;24 h de vida) podia reduzir a incidência de </a:t>
            </a:r>
            <a:r>
              <a:rPr lang="pt-BR" smtClean="0">
                <a:solidFill>
                  <a:srgbClr val="FF0000"/>
                </a:solidFill>
              </a:rPr>
              <a:t>HIV graus III e IV, PCA sintomático e ligadura do canal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altLang="en-US" smtClean="0"/>
              <a:t>“</a:t>
            </a:r>
            <a:r>
              <a:rPr lang="pt-BR" altLang="ja-JP" smtClean="0"/>
              <a:t>Ment trial</a:t>
            </a:r>
            <a:r>
              <a:rPr lang="pt-BR" altLang="en-US" smtClean="0"/>
              <a:t>”</a:t>
            </a:r>
            <a:r>
              <a:rPr lang="pt-BR" altLang="ja-JP" smtClean="0"/>
              <a:t> - confirmou os benefícios observados nos estudos anteriores</a:t>
            </a:r>
            <a:endParaRPr lang="pt-BR" smtClean="0"/>
          </a:p>
        </p:txBody>
      </p:sp>
      <p:sp>
        <p:nvSpPr>
          <p:cNvPr id="26628" name="TextBox 1"/>
          <p:cNvSpPr txBox="1">
            <a:spLocks noChangeArrowheads="1"/>
          </p:cNvSpPr>
          <p:nvPr/>
        </p:nvSpPr>
        <p:spPr bwMode="auto">
          <a:xfrm>
            <a:off x="6324600" y="6400800"/>
            <a:ext cx="2695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/>
              <a:t>Ment et al, Pediatrics 1994</a:t>
            </a: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66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31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6632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3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772400" cy="914400"/>
          </a:xfrm>
        </p:spPr>
        <p:txBody>
          <a:bodyPr/>
          <a:lstStyle/>
          <a:p>
            <a:pPr eaLnBrk="1" hangingPunct="1"/>
            <a:r>
              <a:rPr lang="en-US" smtClean="0"/>
              <a:t>Efeitos colaterais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8991600" cy="4525963"/>
          </a:xfrm>
        </p:spPr>
        <p:txBody>
          <a:bodyPr/>
          <a:lstStyle/>
          <a:p>
            <a:pPr eaLnBrk="1" hangingPunct="1"/>
            <a:r>
              <a:rPr lang="pt-BR" sz="3600" smtClean="0"/>
              <a:t>Entretanto, surgiram preocupações em relação:</a:t>
            </a:r>
          </a:p>
          <a:p>
            <a:pPr lvl="1" eaLnBrk="1" hangingPunct="1"/>
            <a:endParaRPr lang="pt-BR" sz="3200" smtClean="0"/>
          </a:p>
          <a:p>
            <a:pPr lvl="1" eaLnBrk="1" hangingPunct="1"/>
            <a:r>
              <a:rPr lang="pt-BR" sz="3200" smtClean="0"/>
              <a:t>Efeitos deletérios sobre o fluxo sanguíneo e perfusão cerebral?</a:t>
            </a:r>
          </a:p>
          <a:p>
            <a:pPr lvl="1" eaLnBrk="1" hangingPunct="1"/>
            <a:endParaRPr lang="pt-BR" sz="3200" smtClean="0"/>
          </a:p>
          <a:p>
            <a:pPr lvl="1" eaLnBrk="1" hangingPunct="1"/>
            <a:r>
              <a:rPr lang="pt-BR" sz="3200" smtClean="0"/>
              <a:t>Consequentemente sobre o desenvolvimento motor, sensorial e cognitivo?</a:t>
            </a: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653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7654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655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6202363" cy="457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 smtClean="0">
                <a:ea typeface="+mj-ea"/>
                <a:cs typeface="+mj-cs"/>
              </a:rPr>
              <a:t>TIP trial</a:t>
            </a:r>
            <a:endParaRPr lang="en-US" altLang="en-US" dirty="0" smtClean="0">
              <a:ea typeface="+mj-ea"/>
              <a:cs typeface="+mj-cs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534400" cy="4830763"/>
          </a:xfrm>
        </p:spPr>
        <p:txBody>
          <a:bodyPr/>
          <a:lstStyle/>
          <a:p>
            <a:pPr eaLnBrk="1" hangingPunct="1"/>
            <a:r>
              <a:rPr lang="en-US" sz="2800" smtClean="0"/>
              <a:t>TIP trial examinou um grupo de 1202 RNs com PN &lt; 1000 g </a:t>
            </a:r>
          </a:p>
          <a:p>
            <a:pPr eaLnBrk="1" hangingPunct="1"/>
            <a:endParaRPr lang="en-US" sz="2800" smtClean="0"/>
          </a:p>
          <a:p>
            <a:pPr eaLnBrk="1" hangingPunct="1"/>
            <a:r>
              <a:rPr lang="en-US" sz="2800" smtClean="0"/>
              <a:t>Objetivo primário: determinar se indometacina profilática poderia melhorar sobrevida sem prejudicar o desenvolvimento neuro-sensorial  </a:t>
            </a:r>
          </a:p>
        </p:txBody>
      </p:sp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6659563" y="6237288"/>
            <a:ext cx="21605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>
                <a:latin typeface="Arial" pitchFamily="34" charset="0"/>
              </a:rPr>
              <a:t>Schmidt et al, 2001</a:t>
            </a:r>
            <a:endParaRPr lang="en-CA">
              <a:latin typeface="Arial" pitchFamily="34" charset="0"/>
            </a:endParaRP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86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679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8680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1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6705600" cy="533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dirty="0" err="1" smtClean="0">
                <a:ea typeface="+mj-ea"/>
                <a:cs typeface="+mj-cs"/>
              </a:rPr>
              <a:t>Resultados</a:t>
            </a:r>
            <a:endParaRPr lang="en-US" altLang="en-US" dirty="0" smtClean="0">
              <a:ea typeface="+mj-ea"/>
              <a:cs typeface="+mj-cs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219200"/>
            <a:ext cx="8915400" cy="4906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en-US" sz="2800" smtClean="0"/>
              <a:t>Confirmaram os efeitos benéficos dos estudos anteriores: </a:t>
            </a:r>
          </a:p>
          <a:p>
            <a:pPr lvl="1" eaLnBrk="1" hangingPunct="1">
              <a:lnSpc>
                <a:spcPct val="90000"/>
              </a:lnSpc>
            </a:pPr>
            <a:endParaRPr lang="pt-BR" altLang="en-US" sz="2400" smtClean="0"/>
          </a:p>
          <a:p>
            <a:pPr lvl="1" eaLnBrk="1" hangingPunct="1">
              <a:lnSpc>
                <a:spcPct val="90000"/>
              </a:lnSpc>
            </a:pPr>
            <a:r>
              <a:rPr lang="pt-BR" altLang="en-US" sz="2400" smtClean="0">
                <a:solidFill>
                  <a:srgbClr val="17375E"/>
                </a:solidFill>
                <a:latin typeface="Wingdings" pitchFamily="2" charset="2"/>
                <a:sym typeface="Wingdings" pitchFamily="2" charset="2"/>
              </a:rPr>
              <a:t></a:t>
            </a:r>
            <a:r>
              <a:rPr lang="pt-BR" altLang="en-US" sz="2400" smtClean="0">
                <a:solidFill>
                  <a:srgbClr val="17375E"/>
                </a:solidFill>
                <a:sym typeface="Wingdings" pitchFamily="2" charset="2"/>
              </a:rPr>
              <a:t> </a:t>
            </a:r>
            <a:r>
              <a:rPr lang="pt-BR" altLang="en-US" sz="2400" smtClean="0">
                <a:solidFill>
                  <a:srgbClr val="17375E"/>
                </a:solidFill>
              </a:rPr>
              <a:t>incidência e necessidade de tratamento farmacológico e/ou ligadura do CA</a:t>
            </a:r>
          </a:p>
          <a:p>
            <a:pPr lvl="1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altLang="en-US" sz="2400" smtClean="0">
                <a:solidFill>
                  <a:srgbClr val="17375E"/>
                </a:solidFill>
              </a:rPr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pt-BR" altLang="en-US" sz="2400" smtClean="0">
                <a:solidFill>
                  <a:srgbClr val="17375E"/>
                </a:solidFill>
                <a:latin typeface="Wingdings" pitchFamily="2" charset="2"/>
                <a:sym typeface="Wingdings" pitchFamily="2" charset="2"/>
              </a:rPr>
              <a:t></a:t>
            </a:r>
            <a:r>
              <a:rPr lang="pt-BR" altLang="en-US" sz="2400" smtClean="0">
                <a:solidFill>
                  <a:srgbClr val="17375E"/>
                </a:solidFill>
                <a:sym typeface="Wingdings" pitchFamily="2" charset="2"/>
              </a:rPr>
              <a:t> </a:t>
            </a:r>
            <a:r>
              <a:rPr lang="pt-BR" altLang="en-US" sz="2400" smtClean="0">
                <a:solidFill>
                  <a:srgbClr val="17375E"/>
                </a:solidFill>
              </a:rPr>
              <a:t>de HIV (3 e 4) e hemorragia pulmonar graves </a:t>
            </a:r>
          </a:p>
          <a:p>
            <a:pPr eaLnBrk="1" hangingPunct="1">
              <a:lnSpc>
                <a:spcPct val="90000"/>
              </a:lnSpc>
            </a:pPr>
            <a:endParaRPr lang="pt-BR" altLang="en-US" sz="2800" smtClean="0"/>
          </a:p>
          <a:p>
            <a:pPr eaLnBrk="1" hangingPunct="1">
              <a:lnSpc>
                <a:spcPct val="90000"/>
              </a:lnSpc>
            </a:pPr>
            <a:r>
              <a:rPr lang="pt-BR" altLang="en-US" sz="2800" smtClean="0"/>
              <a:t>Porém, o estudo não encontrou nenhum benefício no desenvolvimento neuro-psicomotor </a:t>
            </a:r>
          </a:p>
        </p:txBody>
      </p:sp>
      <p:sp>
        <p:nvSpPr>
          <p:cNvPr id="29700" name="TextBox 3"/>
          <p:cNvSpPr txBox="1">
            <a:spLocks noChangeArrowheads="1"/>
          </p:cNvSpPr>
          <p:nvPr/>
        </p:nvSpPr>
        <p:spPr bwMode="auto">
          <a:xfrm>
            <a:off x="6172200" y="6356350"/>
            <a:ext cx="28527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>
                <a:latin typeface="Arial" pitchFamily="34" charset="0"/>
              </a:rPr>
              <a:t>Schmidt et al, NEJM 2001</a:t>
            </a:r>
            <a:endParaRPr lang="en-CA">
              <a:latin typeface="Arial" pitchFamily="34" charset="0"/>
            </a:endParaRP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97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9703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29704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5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7630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400" smtClean="0"/>
              <a:t>IG ≤ 30 sem (PN = 401 - 1250 g) que sobreviveram &gt; 12h </a:t>
            </a:r>
          </a:p>
          <a:p>
            <a:pPr eaLnBrk="1" hangingPunct="1">
              <a:lnSpc>
                <a:spcPct val="80000"/>
              </a:lnSpc>
            </a:pPr>
            <a:endParaRPr lang="pt-BR" sz="2400" smtClean="0"/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rgbClr val="FF0000"/>
                </a:solidFill>
              </a:rPr>
              <a:t>Período 1 </a:t>
            </a:r>
            <a:r>
              <a:rPr lang="pt-BR" sz="2400" smtClean="0"/>
              <a:t>(3 anos antes da publicação da </a:t>
            </a:r>
            <a:r>
              <a:rPr lang="pt-BR" sz="2400" smtClean="0">
                <a:solidFill>
                  <a:srgbClr val="7030A0"/>
                </a:solidFill>
              </a:rPr>
              <a:t>Ment trial</a:t>
            </a:r>
            <a:r>
              <a:rPr lang="pt-BR" sz="2400" smtClean="0"/>
              <a:t>: 1991 to 1993) = 4296 Rns </a:t>
            </a:r>
          </a:p>
          <a:p>
            <a:pPr eaLnBrk="1" hangingPunct="1">
              <a:lnSpc>
                <a:spcPct val="80000"/>
              </a:lnSpc>
            </a:pPr>
            <a:endParaRPr lang="pt-BR" sz="2400" u="sng" smtClean="0"/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rgbClr val="FF0000"/>
                </a:solidFill>
              </a:rPr>
              <a:t>Período 2</a:t>
            </a:r>
            <a:r>
              <a:rPr lang="pt-BR" sz="2400" smtClean="0"/>
              <a:t> (3 anos após a publicação</a:t>
            </a:r>
            <a:r>
              <a:rPr lang="pt-BR" sz="2400" smtClean="0">
                <a:solidFill>
                  <a:srgbClr val="7030A0"/>
                </a:solidFill>
              </a:rPr>
              <a:t> Ment trial</a:t>
            </a:r>
            <a:r>
              <a:rPr lang="pt-BR" sz="2400" smtClean="0"/>
              <a:t>: 1995 a 1997) = 4167 Rns </a:t>
            </a:r>
          </a:p>
          <a:p>
            <a:pPr eaLnBrk="1" hangingPunct="1">
              <a:lnSpc>
                <a:spcPct val="80000"/>
              </a:lnSpc>
            </a:pPr>
            <a:endParaRPr lang="pt-BR" sz="2400" u="sng" smtClean="0"/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rgbClr val="FF0000"/>
                </a:solidFill>
              </a:rPr>
              <a:t>Período 3</a:t>
            </a:r>
            <a:r>
              <a:rPr lang="pt-BR" sz="2400" smtClean="0"/>
              <a:t> (3 anos após a publicação do </a:t>
            </a:r>
            <a:r>
              <a:rPr lang="pt-BR" sz="2400" smtClean="0">
                <a:solidFill>
                  <a:srgbClr val="7030A0"/>
                </a:solidFill>
              </a:rPr>
              <a:t>TIP trial</a:t>
            </a:r>
            <a:r>
              <a:rPr lang="pt-BR" sz="2400" smtClean="0"/>
              <a:t>: 2002 a 2004) = 4421 Rns  </a:t>
            </a:r>
          </a:p>
          <a:p>
            <a:pPr eaLnBrk="1" hangingPunct="1">
              <a:lnSpc>
                <a:spcPct val="80000"/>
              </a:lnSpc>
            </a:pPr>
            <a:endParaRPr lang="pt-BR" sz="2400" smtClean="0"/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O período de 1998 a 2001 foi excluído pois vários centros da rede participaram da TIP trial durante esses anos. </a:t>
            </a: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6770687" cy="838200"/>
          </a:xfrm>
        </p:spPr>
        <p:txBody>
          <a:bodyPr/>
          <a:lstStyle/>
          <a:p>
            <a:pPr eaLnBrk="1" hangingPunct="1"/>
            <a:r>
              <a:rPr lang="en-US" smtClean="0"/>
              <a:t>Métodos</a:t>
            </a:r>
          </a:p>
        </p:txBody>
      </p:sp>
      <p:sp>
        <p:nvSpPr>
          <p:cNvPr id="30724" name="TextBox 1"/>
          <p:cNvSpPr txBox="1">
            <a:spLocks noChangeArrowheads="1"/>
          </p:cNvSpPr>
          <p:nvPr/>
        </p:nvSpPr>
        <p:spPr bwMode="auto">
          <a:xfrm>
            <a:off x="6172200" y="6454775"/>
            <a:ext cx="2881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 sz="1200"/>
              <a:t>Clyman and Jobe analysis. J.Pediatrics 2007</a:t>
            </a:r>
            <a:endParaRPr lang="en-US" sz="1200"/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07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7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30728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29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7463"/>
            <a:ext cx="7772400" cy="744537"/>
          </a:xfrm>
        </p:spPr>
        <p:txBody>
          <a:bodyPr/>
          <a:lstStyle/>
          <a:p>
            <a:pPr eaLnBrk="1" hangingPunct="1"/>
            <a:r>
              <a:rPr lang="en-US" sz="3600" smtClean="0"/>
              <a:t>Uso de Indometacina Profilática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50133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latin typeface="Wingdings" pitchFamily="2" charset="2"/>
                <a:sym typeface="Wingdings" pitchFamily="2" charset="2"/>
              </a:rPr>
              <a:t></a:t>
            </a:r>
            <a:r>
              <a:rPr lang="en-US" smtClean="0">
                <a:sym typeface="Wingdings" pitchFamily="2" charset="2"/>
              </a:rPr>
              <a:t> </a:t>
            </a:r>
            <a:r>
              <a:rPr lang="en-US" smtClean="0"/>
              <a:t>significativamente depois da </a:t>
            </a:r>
            <a:r>
              <a:rPr lang="en-US" smtClean="0">
                <a:solidFill>
                  <a:srgbClr val="7030A0"/>
                </a:solidFill>
              </a:rPr>
              <a:t>Ment Trial </a:t>
            </a:r>
            <a:r>
              <a:rPr lang="en-US" smtClean="0"/>
              <a:t>(odds ratio = 50; 95% confidence interval = 38 to 63; </a:t>
            </a:r>
            <a:r>
              <a:rPr lang="en-US" i="1" smtClean="0"/>
              <a:t>P</a:t>
            </a:r>
            <a:r>
              <a:rPr lang="en-US" smtClean="0"/>
              <a:t> &lt; .0001). 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  <a:p>
            <a:pPr eaLnBrk="1" hangingPunct="1">
              <a:lnSpc>
                <a:spcPct val="90000"/>
              </a:lnSpc>
            </a:pPr>
            <a:r>
              <a:rPr lang="en-US" smtClean="0">
                <a:latin typeface="Wingdings" pitchFamily="2" charset="2"/>
                <a:sym typeface="Wingdings" pitchFamily="2" charset="2"/>
              </a:rPr>
              <a:t></a:t>
            </a:r>
            <a:r>
              <a:rPr lang="en-US" smtClean="0">
                <a:sym typeface="Wingdings" pitchFamily="2" charset="2"/>
              </a:rPr>
              <a:t> </a:t>
            </a:r>
            <a:r>
              <a:rPr lang="en-US" smtClean="0"/>
              <a:t>significativamente após publicação do </a:t>
            </a:r>
            <a:r>
              <a:rPr lang="en-US" smtClean="0">
                <a:solidFill>
                  <a:srgbClr val="7030A0"/>
                </a:solidFill>
              </a:rPr>
              <a:t>TIP trial </a:t>
            </a:r>
            <a:r>
              <a:rPr lang="en-US" smtClean="0"/>
              <a:t>(odds ratio = 0.84; 95% confidence interval = 0.73 to 0.97; </a:t>
            </a:r>
            <a:r>
              <a:rPr lang="en-US" i="1" smtClean="0"/>
              <a:t>P</a:t>
            </a:r>
            <a:r>
              <a:rPr lang="en-US" smtClean="0"/>
              <a:t> &lt; .015). </a:t>
            </a:r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50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31751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752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324600" cy="3349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en-US" dirty="0" err="1" smtClean="0">
                <a:ea typeface="+mj-ea"/>
                <a:cs typeface="+mj-cs"/>
              </a:rPr>
              <a:t>Resultados</a:t>
            </a:r>
            <a:endParaRPr lang="en-US" altLang="en-US" dirty="0" smtClean="0">
              <a:ea typeface="+mj-ea"/>
              <a:cs typeface="+mj-cs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143000"/>
            <a:ext cx="8763000" cy="4525963"/>
          </a:xfrm>
        </p:spPr>
        <p:txBody>
          <a:bodyPr/>
          <a:lstStyle/>
          <a:p>
            <a:pPr eaLnBrk="1" hangingPunct="1"/>
            <a:r>
              <a:rPr lang="en-US" smtClean="0"/>
              <a:t>A incidência de ligadura do CA em RNs com IG &lt; 26 sem:</a:t>
            </a:r>
          </a:p>
          <a:p>
            <a:pPr eaLnBrk="1" hangingPunct="1"/>
            <a:endParaRPr lang="en-US" smtClean="0"/>
          </a:p>
          <a:p>
            <a:pPr lvl="1" eaLnBrk="1" hangingPunct="1"/>
            <a:r>
              <a:rPr lang="en-US" smtClean="0">
                <a:latin typeface="Wingdings" pitchFamily="2" charset="2"/>
                <a:sym typeface="Wingdings" pitchFamily="2" charset="2"/>
              </a:rPr>
              <a:t></a:t>
            </a:r>
            <a:r>
              <a:rPr lang="en-US" smtClean="0">
                <a:sym typeface="Wingdings" pitchFamily="2" charset="2"/>
              </a:rPr>
              <a:t> </a:t>
            </a:r>
            <a:r>
              <a:rPr lang="en-US" smtClean="0"/>
              <a:t>significativamente após </a:t>
            </a:r>
            <a:r>
              <a:rPr lang="en-US" smtClean="0">
                <a:solidFill>
                  <a:srgbClr val="7030A0"/>
                </a:solidFill>
              </a:rPr>
              <a:t>Ment trial </a:t>
            </a:r>
            <a:r>
              <a:rPr lang="en-US" smtClean="0"/>
              <a:t>(18% para 15%) </a:t>
            </a:r>
          </a:p>
          <a:p>
            <a:pPr lvl="1" eaLnBrk="1" hangingPunct="1"/>
            <a:endParaRPr lang="en-US" smtClean="0"/>
          </a:p>
          <a:p>
            <a:pPr lvl="1" eaLnBrk="1" hangingPunct="1"/>
            <a:r>
              <a:rPr lang="en-US" smtClean="0">
                <a:latin typeface="Wingdings" pitchFamily="2" charset="2"/>
                <a:sym typeface="Wingdings" pitchFamily="2" charset="2"/>
              </a:rPr>
              <a:t></a:t>
            </a:r>
            <a:r>
              <a:rPr lang="en-US" smtClean="0">
                <a:sym typeface="Wingdings" pitchFamily="2" charset="2"/>
              </a:rPr>
              <a:t> </a:t>
            </a:r>
            <a:r>
              <a:rPr lang="en-US" smtClean="0"/>
              <a:t>significativamente após </a:t>
            </a:r>
            <a:r>
              <a:rPr lang="en-US" smtClean="0">
                <a:solidFill>
                  <a:srgbClr val="7030A0"/>
                </a:solidFill>
              </a:rPr>
              <a:t>TIP trial </a:t>
            </a:r>
            <a:r>
              <a:rPr lang="en-US" smtClean="0"/>
              <a:t>(21%) - um espelho das mudanças no uso da IP </a:t>
            </a:r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277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774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32775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76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60338"/>
            <a:ext cx="6705600" cy="4984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smtClean="0">
                <a:ea typeface="+mj-ea"/>
                <a:cs typeface="+mj-cs"/>
              </a:rPr>
              <a:t>Desenvolvimento cognitivo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95400"/>
            <a:ext cx="8839200" cy="4830763"/>
          </a:xfrm>
        </p:spPr>
        <p:txBody>
          <a:bodyPr/>
          <a:lstStyle/>
          <a:p>
            <a:pPr eaLnBrk="1" hangingPunct="1"/>
            <a:r>
              <a:rPr lang="pt-BR" smtClean="0"/>
              <a:t>Apesar de uma revisão recente do Cochrane: IP pode </a:t>
            </a:r>
            <a:r>
              <a:rPr lang="pt-BR" smtClean="0">
                <a:latin typeface="Wingdings" pitchFamily="2" charset="2"/>
                <a:sym typeface="Wingdings" pitchFamily="2" charset="2"/>
              </a:rPr>
              <a:t></a:t>
            </a:r>
            <a:r>
              <a:rPr lang="pt-BR" smtClean="0">
                <a:sym typeface="Wingdings" pitchFamily="2" charset="2"/>
              </a:rPr>
              <a:t> </a:t>
            </a:r>
            <a:r>
              <a:rPr lang="pt-BR" smtClean="0"/>
              <a:t>a incidência de leucomalácia periventricular </a:t>
            </a:r>
            <a:r>
              <a:rPr lang="pt-BR" sz="2000" smtClean="0"/>
              <a:t>[Fowlie e Davis, 2010]</a:t>
            </a:r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Exposição a IP --&gt; nenhum efeito negativo ou positivo sobre o desenvolvimento cognitivo em estudos de seguimento até 8 anos de vida </a:t>
            </a:r>
            <a:r>
              <a:rPr lang="pt-BR" sz="2000" smtClean="0"/>
              <a:t>[Ment et al, 2000 e 2004]</a:t>
            </a:r>
            <a:r>
              <a:rPr lang="pt-BR" smtClean="0"/>
              <a:t>.  </a:t>
            </a:r>
          </a:p>
          <a:p>
            <a:pPr eaLnBrk="1" hangingPunct="1"/>
            <a:endParaRPr lang="pt-BR" smtClean="0"/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798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33799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800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52400"/>
            <a:ext cx="9144000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1"/>
          <p:cNvSpPr>
            <a:spLocks noChangeArrowheads="1"/>
          </p:cNvSpPr>
          <p:nvPr/>
        </p:nvSpPr>
        <p:spPr bwMode="auto">
          <a:xfrm>
            <a:off x="7467600" y="6324600"/>
            <a:ext cx="1565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/>
              <a:t>J Pediatr. 2017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28600" y="2514600"/>
            <a:ext cx="8763000" cy="3170238"/>
          </a:xfrm>
          <a:prstGeom prst="rect">
            <a:avLst/>
          </a:prstGeom>
          <a:solidFill>
            <a:schemeClr val="tx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4000">
                <a:solidFill>
                  <a:srgbClr val="FFFFFF"/>
                </a:solidFill>
              </a:rPr>
              <a:t>Diminuição de DBP e Óbito/DBP com indometacina profilática quando comparado com tratamento sem indometacina profilática (mais conservador)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09800"/>
            <a:ext cx="8229600" cy="32004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 eaLnBrk="1" hangingPunct="1">
              <a:buFont typeface="Arial" pitchFamily="34" charset="0"/>
              <a:buNone/>
              <a:defRPr/>
            </a:pPr>
            <a:r>
              <a:rPr lang="pt-BR" smtClean="0">
                <a:solidFill>
                  <a:srgbClr val="000000"/>
                </a:solidFill>
                <a:ea typeface="MS PGothic" pitchFamily="34" charset="-128"/>
              </a:rPr>
              <a:t>Se os resultados do estudo de Liebowitz e Clyman fossem colocados nas meta-análises anteriores a conclusão não muda – ou seja, esse tratamento não oferece nenhum benefício a longo prazo que possa ser demonstrado </a:t>
            </a:r>
          </a:p>
        </p:txBody>
      </p:sp>
      <p:grpSp>
        <p:nvGrpSpPr>
          <p:cNvPr id="35843" name="Group 3"/>
          <p:cNvGrpSpPr>
            <a:grpSpLocks/>
          </p:cNvGrpSpPr>
          <p:nvPr/>
        </p:nvGrpSpPr>
        <p:grpSpPr bwMode="auto">
          <a:xfrm>
            <a:off x="304800" y="76200"/>
            <a:ext cx="7315200" cy="1752600"/>
            <a:chOff x="304800" y="76200"/>
            <a:chExt cx="8534400" cy="1752600"/>
          </a:xfrm>
        </p:grpSpPr>
        <p:pic>
          <p:nvPicPr>
            <p:cNvPr id="3584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76200"/>
              <a:ext cx="8534400" cy="9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4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0589" y="1016736"/>
              <a:ext cx="1600200" cy="5546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0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4950" y="914399"/>
              <a:ext cx="2614250" cy="914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51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989" y="957217"/>
              <a:ext cx="4038600" cy="587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845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35846" name="Picture 5" descr="Logo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47" name="Picture 6" descr="logo McGill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6553200" cy="6207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 smtClean="0">
                <a:ea typeface="+mj-ea"/>
                <a:cs typeface="+mj-cs"/>
              </a:rPr>
              <a:t>Manejo da PCA</a:t>
            </a:r>
            <a:endParaRPr lang="en-US" altLang="en-US" dirty="0" smtClean="0">
              <a:ea typeface="+mj-ea"/>
              <a:cs typeface="+mj-cs"/>
            </a:endParaRPr>
          </a:p>
        </p:txBody>
      </p:sp>
      <p:sp>
        <p:nvSpPr>
          <p:cNvPr id="53250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219200"/>
            <a:ext cx="8763000" cy="4906963"/>
          </a:xfrm>
        </p:spPr>
        <p:txBody>
          <a:bodyPr/>
          <a:lstStyle/>
          <a:p>
            <a:pPr eaLnBrk="1" hangingPunct="1"/>
            <a:r>
              <a:rPr lang="pt-BR" smtClean="0"/>
              <a:t>Indometacina no tratamento da PCA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O único estudo clínico randomizado que avaliou o impacto da PCA sobre morbidades e mostrou um aumento na DBP e duração de ventilação mecânica foi feito &gt; 25 anos</a:t>
            </a:r>
            <a:endParaRPr lang="en-US" smtClean="0"/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686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870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36871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2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143000"/>
            <a:ext cx="4262438" cy="51625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614863" y="5334000"/>
            <a:ext cx="44958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228600"/>
            <a:ext cx="43830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Box 4"/>
          <p:cNvSpPr txBox="1">
            <a:spLocks noChangeArrowheads="1"/>
          </p:cNvSpPr>
          <p:nvPr/>
        </p:nvSpPr>
        <p:spPr bwMode="auto">
          <a:xfrm>
            <a:off x="5456238" y="6424613"/>
            <a:ext cx="36163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/>
              <a:t>Pediatrics, 2006 and Am J Perinatol, 2014</a:t>
            </a:r>
          </a:p>
        </p:txBody>
      </p:sp>
      <p:pic>
        <p:nvPicPr>
          <p:cNvPr id="3789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4219575" cy="50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433388" y="6203950"/>
            <a:ext cx="39624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789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228600"/>
            <a:ext cx="4365625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93700" y="5721350"/>
            <a:ext cx="3962400" cy="298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78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918075"/>
            <a:ext cx="4132263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9" name="TextBox 6"/>
          <p:cNvSpPr txBox="1">
            <a:spLocks noChangeArrowheads="1"/>
          </p:cNvSpPr>
          <p:nvPr/>
        </p:nvSpPr>
        <p:spPr bwMode="auto">
          <a:xfrm>
            <a:off x="0" y="5192713"/>
            <a:ext cx="393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600"/>
              <a:t>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989138"/>
            <a:ext cx="8915400" cy="4137025"/>
          </a:xfrm>
        </p:spPr>
        <p:txBody>
          <a:bodyPr/>
          <a:lstStyle/>
          <a:p>
            <a:pPr eaLnBrk="1" hangingPunct="1"/>
            <a:r>
              <a:rPr lang="pt-BR" smtClean="0"/>
              <a:t>PCA em RN com &lt; 27 semanas = 54%</a:t>
            </a:r>
          </a:p>
          <a:p>
            <a:pPr eaLnBrk="1" hangingPunct="1"/>
            <a:r>
              <a:rPr lang="pt-BR" smtClean="0"/>
              <a:t>Cerca de 80% dos centros usavam Indometacina para o tratamento do canal</a:t>
            </a:r>
            <a:endParaRPr lang="en-US" smtClean="0"/>
          </a:p>
          <a:p>
            <a:pPr eaLnBrk="1" hangingPunct="1"/>
            <a:r>
              <a:rPr lang="pt-BR" smtClean="0"/>
              <a:t>38% dos casos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ligadura cirúrgica</a:t>
            </a:r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sz="3600" smtClean="0">
                <a:ea typeface="+mj-ea"/>
                <a:cs typeface="+mj-cs"/>
              </a:rPr>
              <a:t>NICHD Neonatal Research Network</a:t>
            </a:r>
            <a:br>
              <a:rPr lang="pt-BR" altLang="en-US" sz="3600" smtClean="0">
                <a:ea typeface="+mj-ea"/>
                <a:cs typeface="+mj-cs"/>
              </a:rPr>
            </a:br>
            <a:r>
              <a:rPr lang="pt-BR" altLang="en-US" sz="3600" smtClean="0">
                <a:ea typeface="+mj-ea"/>
                <a:cs typeface="+mj-cs"/>
              </a:rPr>
              <a:t>RN prematuro extremo - resultados</a:t>
            </a:r>
            <a:endParaRPr lang="en-US" altLang="en-US" sz="3600" smtClean="0">
              <a:ea typeface="+mj-ea"/>
              <a:cs typeface="+mj-cs"/>
            </a:endParaRPr>
          </a:p>
        </p:txBody>
      </p:sp>
      <p:sp>
        <p:nvSpPr>
          <p:cNvPr id="38916" name="Text Box 5"/>
          <p:cNvSpPr txBox="1">
            <a:spLocks noChangeArrowheads="1"/>
          </p:cNvSpPr>
          <p:nvPr/>
        </p:nvSpPr>
        <p:spPr bwMode="auto">
          <a:xfrm>
            <a:off x="6172200" y="6400800"/>
            <a:ext cx="2889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>
                <a:latin typeface="Arial" pitchFamily="34" charset="0"/>
              </a:rPr>
              <a:t>Stoll et al. Pediatrics, 2010</a:t>
            </a:r>
            <a:endParaRPr lang="en-US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6248400" cy="3444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en-US" dirty="0" smtClean="0">
                <a:ea typeface="+mj-ea"/>
                <a:cs typeface="+mj-cs"/>
              </a:rPr>
              <a:t>Ligadura do CA</a:t>
            </a:r>
            <a:endParaRPr lang="en-US" altLang="en-US" dirty="0" smtClean="0">
              <a:ea typeface="+mj-ea"/>
              <a:cs typeface="+mj-cs"/>
            </a:endParaRPr>
          </a:p>
        </p:txBody>
      </p:sp>
      <p:pic>
        <p:nvPicPr>
          <p:cNvPr id="39939" name="Picture 4" descr="pda3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2205038"/>
            <a:ext cx="2341563" cy="3030537"/>
          </a:xfrm>
        </p:spPr>
      </p:pic>
      <p:sp>
        <p:nvSpPr>
          <p:cNvPr id="39940" name="TextBox 5"/>
          <p:cNvSpPr txBox="1">
            <a:spLocks noChangeArrowheads="1"/>
          </p:cNvSpPr>
          <p:nvPr/>
        </p:nvSpPr>
        <p:spPr bwMode="auto">
          <a:xfrm>
            <a:off x="3203575" y="1412875"/>
            <a:ext cx="5689600" cy="498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pt-BR" sz="2200">
                <a:latin typeface="Arial" pitchFamily="34" charset="0"/>
              </a:rPr>
              <a:t>* </a:t>
            </a:r>
            <a:r>
              <a:rPr lang="pt-BR" sz="2200" u="sng">
                <a:latin typeface="Arial" pitchFamily="34" charset="0"/>
              </a:rPr>
              <a:t>Ligadura profilática </a:t>
            </a:r>
            <a:r>
              <a:rPr lang="pt-BR" sz="2200">
                <a:latin typeface="Arial" pitchFamily="34" charset="0"/>
              </a:rPr>
              <a:t>– </a:t>
            </a:r>
            <a:r>
              <a:rPr lang="pt-BR" sz="2200">
                <a:latin typeface="Wingdings" pitchFamily="2" charset="2"/>
                <a:sym typeface="Wingdings" pitchFamily="2" charset="2"/>
              </a:rPr>
              <a:t></a:t>
            </a:r>
            <a:r>
              <a:rPr lang="pt-BR" sz="2200">
                <a:latin typeface="Arial" pitchFamily="34" charset="0"/>
                <a:sym typeface="Wingdings" pitchFamily="2" charset="2"/>
              </a:rPr>
              <a:t> </a:t>
            </a:r>
            <a:r>
              <a:rPr lang="pt-BR" sz="2200">
                <a:latin typeface="Arial" pitchFamily="34" charset="0"/>
              </a:rPr>
              <a:t>risco de DBP</a:t>
            </a:r>
          </a:p>
          <a:p>
            <a:pPr eaLnBrk="1" hangingPunct="1"/>
            <a:r>
              <a:rPr lang="pt-BR" sz="2200">
                <a:latin typeface="Arial" pitchFamily="34" charset="0"/>
              </a:rPr>
              <a:t> </a:t>
            </a:r>
            <a:r>
              <a:rPr lang="pt-BR" sz="1600">
                <a:latin typeface="Arial" pitchFamily="34" charset="0"/>
              </a:rPr>
              <a:t>[Kabra et al, J. Pediatrics, 2009]</a:t>
            </a:r>
          </a:p>
          <a:p>
            <a:pPr eaLnBrk="1" hangingPunct="1"/>
            <a:endParaRPr lang="pt-BR" sz="2200">
              <a:latin typeface="Arial" pitchFamily="34" charset="0"/>
            </a:endParaRPr>
          </a:p>
          <a:p>
            <a:pPr eaLnBrk="1" hangingPunct="1">
              <a:buFont typeface="Arial" pitchFamily="34" charset="0"/>
              <a:buChar char="•"/>
            </a:pPr>
            <a:r>
              <a:rPr lang="pt-BR" sz="2200" u="sng">
                <a:latin typeface="Arial" pitchFamily="34" charset="0"/>
              </a:rPr>
              <a:t>Ligadura após falha no tratamento clínico</a:t>
            </a:r>
            <a:r>
              <a:rPr lang="pt-BR" sz="2200">
                <a:latin typeface="Arial" pitchFamily="34" charset="0"/>
              </a:rPr>
              <a:t>:</a:t>
            </a:r>
          </a:p>
          <a:p>
            <a:pPr eaLnBrk="1" hangingPunct="1">
              <a:buFont typeface="Arial" pitchFamily="34" charset="0"/>
              <a:buChar char="•"/>
            </a:pPr>
            <a:endParaRPr lang="pt-BR" sz="2200">
              <a:latin typeface="Arial" pitchFamily="34" charset="0"/>
            </a:endParaRPr>
          </a:p>
          <a:p>
            <a:pPr eaLnBrk="1" hangingPunct="1"/>
            <a:r>
              <a:rPr lang="pt-BR" sz="2200">
                <a:latin typeface="Arial" pitchFamily="34" charset="0"/>
              </a:rPr>
              <a:t>   - associada a morbidades: pneumotórax, quilotórax, infecção, paralisia de cordas vocais, hipotensão grave (inotrópicos), transporte para centros que possam realizar a cirurgia </a:t>
            </a:r>
          </a:p>
          <a:p>
            <a:pPr eaLnBrk="1" hangingPunct="1"/>
            <a:endParaRPr lang="pt-BR" sz="2200">
              <a:latin typeface="Arial" pitchFamily="34" charset="0"/>
            </a:endParaRPr>
          </a:p>
          <a:p>
            <a:pPr eaLnBrk="1" hangingPunct="1"/>
            <a:r>
              <a:rPr lang="pt-BR" sz="2200">
                <a:latin typeface="Arial" pitchFamily="34" charset="0"/>
              </a:rPr>
              <a:t>   - aumento no risco de problemas do desenvolvimento neurológico? ROP? </a:t>
            </a:r>
          </a:p>
          <a:p>
            <a:pPr eaLnBrk="1" hangingPunct="1"/>
            <a:r>
              <a:rPr lang="pt-BR" sz="1600">
                <a:latin typeface="Arial" pitchFamily="34" charset="0"/>
              </a:rPr>
              <a:t>[Kabra et al, J. Pediatrics, 2009; Clyman et al, Ped Res, 2009; Madan JC, Pediatrics, 2009]</a:t>
            </a:r>
            <a:endParaRPr lang="en-CA" sz="1600">
              <a:latin typeface="Arial" pitchFamily="34" charset="0"/>
            </a:endParaRPr>
          </a:p>
        </p:txBody>
      </p:sp>
      <p:cxnSp>
        <p:nvCxnSpPr>
          <p:cNvPr id="5" name="Straight Connector 4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99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943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39944" name="Picture 5" descr="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945" name="Picture 6" descr="logo McGill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590800"/>
            <a:ext cx="8686800" cy="338296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ym typeface="Wingdings" panose="05000000000000000000" pitchFamily="2" charset="2"/>
              </a:rPr>
              <a:t>Fechamento espontâneo ocorre na grande maioria dos pacientes</a:t>
            </a:r>
            <a:endParaRPr lang="pt-BR" sz="4000" dirty="0"/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228600" y="228600"/>
            <a:ext cx="5562600" cy="2286000"/>
            <a:chOff x="228600" y="228600"/>
            <a:chExt cx="4064000" cy="1526977"/>
          </a:xfrm>
        </p:grpSpPr>
        <p:sp>
          <p:nvSpPr>
            <p:cNvPr id="40968" name="TextBox 4"/>
            <p:cNvSpPr txBox="1">
              <a:spLocks noChangeArrowheads="1"/>
            </p:cNvSpPr>
            <p:nvPr/>
          </p:nvSpPr>
          <p:spPr bwMode="auto">
            <a:xfrm>
              <a:off x="237067" y="1447800"/>
              <a:ext cx="192700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sz="1400" b="1"/>
                <a:t>Pediatrics. August 2017</a:t>
              </a:r>
            </a:p>
          </p:txBody>
        </p:sp>
        <p:pic>
          <p:nvPicPr>
            <p:cNvPr id="4096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228600"/>
              <a:ext cx="4064000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0965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40966" name="Picture 5" descr="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967" name="Picture 6" descr="logo McGill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12738" y="3225800"/>
            <a:ext cx="8483600" cy="1939925"/>
            <a:chOff x="313267" y="3226217"/>
            <a:chExt cx="8483601" cy="1938992"/>
          </a:xfrm>
        </p:grpSpPr>
        <p:sp>
          <p:nvSpPr>
            <p:cNvPr id="5" name="Rectangle 4"/>
            <p:cNvSpPr/>
            <p:nvPr/>
          </p:nvSpPr>
          <p:spPr>
            <a:xfrm>
              <a:off x="313267" y="3226217"/>
              <a:ext cx="4240212" cy="1938992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/>
                <a:t>Treatment of persistent patent ductus arteriosus in preterm infants: time to accept the null hypothesis?</a:t>
              </a:r>
              <a:r>
                <a:rPr lang="en-US" sz="2400" dirty="0"/>
                <a:t> </a:t>
              </a:r>
              <a:r>
                <a:rPr lang="en-US" sz="2400" i="1" dirty="0"/>
                <a:t>J </a:t>
              </a:r>
              <a:r>
                <a:rPr lang="en-US" sz="2400" i="1" dirty="0" err="1"/>
                <a:t>Perinatol</a:t>
              </a:r>
              <a:r>
                <a:rPr lang="en-US" sz="2400" dirty="0"/>
                <a:t>. 2010 [</a:t>
              </a:r>
              <a:r>
                <a:rPr lang="en-US" sz="2400" dirty="0" err="1"/>
                <a:t>W.Benitz</a:t>
              </a:r>
              <a:r>
                <a:rPr lang="en-US" sz="2400" dirty="0"/>
                <a:t>]</a:t>
              </a:r>
            </a:p>
          </p:txBody>
        </p:sp>
        <p:grpSp>
          <p:nvGrpSpPr>
            <p:cNvPr id="42000" name="Group 5"/>
            <p:cNvGrpSpPr>
              <a:grpSpLocks/>
            </p:cNvGrpSpPr>
            <p:nvPr/>
          </p:nvGrpSpPr>
          <p:grpSpPr bwMode="auto">
            <a:xfrm>
              <a:off x="4705881" y="3226217"/>
              <a:ext cx="4090987" cy="1938992"/>
              <a:chOff x="4714346" y="3886200"/>
              <a:chExt cx="4090987" cy="1394538"/>
            </a:xfrm>
          </p:grpSpPr>
          <p:pic>
            <p:nvPicPr>
              <p:cNvPr id="42001" name="Picture 6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14346" y="3886200"/>
                <a:ext cx="4090987" cy="1394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002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7000" y="5027072"/>
                <a:ext cx="2286001" cy="253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11138" y="25400"/>
            <a:ext cx="8777287" cy="2616200"/>
            <a:chOff x="211668" y="25400"/>
            <a:chExt cx="8777130" cy="2616784"/>
          </a:xfrm>
        </p:grpSpPr>
        <p:pic>
          <p:nvPicPr>
            <p:cNvPr id="41995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25400"/>
              <a:ext cx="7696200" cy="1419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996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08402" y="1066800"/>
              <a:ext cx="2280396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997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2662" y="1143000"/>
              <a:ext cx="380047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998" name="Picture 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668" y="1708589"/>
              <a:ext cx="6112932" cy="9335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98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989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41993" name="Picture 5" descr="Logo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994" name="Picture 6" descr="logo McGill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2133600" y="5562600"/>
            <a:ext cx="6686550" cy="969963"/>
            <a:chOff x="2133601" y="5562600"/>
            <a:chExt cx="6686550" cy="970628"/>
          </a:xfrm>
        </p:grpSpPr>
        <p:pic>
          <p:nvPicPr>
            <p:cNvPr id="41991" name="Picture 5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3601" y="5562600"/>
              <a:ext cx="6686550" cy="970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92" name="TextBox 2"/>
            <p:cNvSpPr txBox="1">
              <a:spLocks noChangeArrowheads="1"/>
            </p:cNvSpPr>
            <p:nvPr/>
          </p:nvSpPr>
          <p:spPr bwMode="auto">
            <a:xfrm>
              <a:off x="4708773" y="6120501"/>
              <a:ext cx="161582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/>
                <a:t>Pediatrics 2017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"/>
            <a:ext cx="74676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398145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4800" y="1905000"/>
            <a:ext cx="38862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4800" y="3989388"/>
            <a:ext cx="388620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47663" y="4724400"/>
            <a:ext cx="3843337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422775" y="1779588"/>
            <a:ext cx="4505325" cy="708025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chemeClr val="lt1"/>
                </a:solidFill>
                <a:latin typeface="+mn-lt"/>
                <a:ea typeface="+mn-ea"/>
              </a:rPr>
              <a:t>51 ECR </a:t>
            </a:r>
            <a:r>
              <a:rPr lang="en-US" sz="2000" dirty="0" err="1">
                <a:solidFill>
                  <a:schemeClr val="lt1"/>
                </a:solidFill>
                <a:latin typeface="+mn-lt"/>
                <a:ea typeface="+mn-ea"/>
              </a:rPr>
              <a:t>sobre</a:t>
            </a:r>
            <a:r>
              <a:rPr lang="en-US" sz="2000" dirty="0">
                <a:solidFill>
                  <a:schemeClr val="lt1"/>
                </a:solidFill>
                <a:latin typeface="+mn-lt"/>
                <a:ea typeface="+mn-ea"/>
              </a:rPr>
              <a:t> </a:t>
            </a:r>
            <a:r>
              <a:rPr lang="en-US" sz="2000" dirty="0" err="1">
                <a:solidFill>
                  <a:schemeClr val="lt1"/>
                </a:solidFill>
                <a:latin typeface="+mn-lt"/>
                <a:ea typeface="+mn-ea"/>
              </a:rPr>
              <a:t>uso</a:t>
            </a:r>
            <a:r>
              <a:rPr lang="en-US" sz="2000" dirty="0">
                <a:solidFill>
                  <a:schemeClr val="lt1"/>
                </a:solidFill>
                <a:latin typeface="+mn-lt"/>
                <a:ea typeface="+mn-ea"/>
              </a:rPr>
              <a:t> de AINS para </a:t>
            </a:r>
            <a:r>
              <a:rPr lang="en-US" sz="2000" dirty="0" err="1">
                <a:solidFill>
                  <a:schemeClr val="lt1"/>
                </a:solidFill>
                <a:latin typeface="+mn-lt"/>
                <a:ea typeface="+mn-ea"/>
              </a:rPr>
              <a:t>fechar</a:t>
            </a:r>
            <a:r>
              <a:rPr lang="en-US" sz="2000" dirty="0">
                <a:solidFill>
                  <a:schemeClr val="lt1"/>
                </a:solidFill>
                <a:latin typeface="+mn-lt"/>
                <a:ea typeface="+mn-ea"/>
              </a:rPr>
              <a:t> o canal </a:t>
            </a:r>
            <a:r>
              <a:rPr lang="en-US" sz="2000" dirty="0" err="1">
                <a:solidFill>
                  <a:schemeClr val="lt1"/>
                </a:solidFill>
                <a:latin typeface="+mn-lt"/>
                <a:ea typeface="+mn-ea"/>
              </a:rPr>
              <a:t>em</a:t>
            </a:r>
            <a:r>
              <a:rPr lang="en-US" sz="2000" dirty="0">
                <a:solidFill>
                  <a:schemeClr val="lt1"/>
                </a:solidFill>
                <a:latin typeface="+mn-lt"/>
                <a:ea typeface="+mn-ea"/>
              </a:rPr>
              <a:t> </a:t>
            </a:r>
            <a:r>
              <a:rPr lang="en-US" sz="2000" dirty="0" err="1">
                <a:solidFill>
                  <a:schemeClr val="lt1"/>
                </a:solidFill>
                <a:latin typeface="+mn-lt"/>
                <a:ea typeface="+mn-ea"/>
              </a:rPr>
              <a:t>prematuros</a:t>
            </a:r>
            <a:r>
              <a:rPr lang="en-US" sz="2000" dirty="0">
                <a:solidFill>
                  <a:schemeClr val="lt1"/>
                </a:solidFill>
                <a:latin typeface="+mn-lt"/>
                <a:ea typeface="+mn-ea"/>
              </a:rPr>
              <a:t>. N=4937 RNs</a:t>
            </a:r>
          </a:p>
        </p:txBody>
      </p:sp>
      <p:pic>
        <p:nvPicPr>
          <p:cNvPr id="4301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35013"/>
            <a:ext cx="36004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24400" y="4217988"/>
            <a:ext cx="3962400" cy="15700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Não existe evidência de que o tratamento do canal arterial com AINS melhora qualquer desfecho a longo prazo</a:t>
            </a:r>
          </a:p>
        </p:txBody>
      </p:sp>
      <p:sp>
        <p:nvSpPr>
          <p:cNvPr id="8" name="Down Arrow 7"/>
          <p:cNvSpPr/>
          <p:nvPr/>
        </p:nvSpPr>
        <p:spPr>
          <a:xfrm>
            <a:off x="6438900" y="2590800"/>
            <a:ext cx="123825" cy="228600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4273550" y="2895600"/>
            <a:ext cx="4127500" cy="923925"/>
            <a:chOff x="4273331" y="2895600"/>
            <a:chExt cx="4127204" cy="923330"/>
          </a:xfrm>
        </p:grpSpPr>
        <p:sp>
          <p:nvSpPr>
            <p:cNvPr id="4" name="TextBox 3"/>
            <p:cNvSpPr txBox="1"/>
            <p:nvPr/>
          </p:nvSpPr>
          <p:spPr>
            <a:xfrm>
              <a:off x="4724149" y="2895600"/>
              <a:ext cx="3676386" cy="92333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pt-BR" sz="1800" smtClean="0">
                  <a:solidFill>
                    <a:srgbClr val="000000"/>
                  </a:solidFill>
                </a:rPr>
                <a:t>Profilático = 29 estudos</a:t>
              </a:r>
            </a:p>
            <a:p>
              <a:pPr algn="ctr" eaLnBrk="1" hangingPunct="1">
                <a:defRPr/>
              </a:pPr>
              <a:r>
                <a:rPr lang="pt-BR" sz="1800" smtClean="0">
                  <a:solidFill>
                    <a:srgbClr val="000000"/>
                  </a:solidFill>
                </a:rPr>
                <a:t>Tratamento de PCA assintomático = 6</a:t>
              </a:r>
            </a:p>
            <a:p>
              <a:pPr algn="ctr" eaLnBrk="1" hangingPunct="1">
                <a:defRPr/>
              </a:pPr>
              <a:r>
                <a:rPr lang="pt-BR" sz="1800" smtClean="0">
                  <a:solidFill>
                    <a:srgbClr val="000000"/>
                  </a:solidFill>
                </a:rPr>
                <a:t>Tratamento de PCA sintomático = 16</a:t>
              </a:r>
            </a:p>
          </p:txBody>
        </p:sp>
        <p:sp>
          <p:nvSpPr>
            <p:cNvPr id="12" name="Down Arrow 11"/>
            <p:cNvSpPr/>
            <p:nvPr/>
          </p:nvSpPr>
          <p:spPr>
            <a:xfrm rot="5400000">
              <a:off x="4262320" y="3196937"/>
              <a:ext cx="350611" cy="328589"/>
            </a:xfrm>
            <a:prstGeom prst="downArrow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/>
            </a:p>
          </p:txBody>
        </p:sp>
      </p:grpSp>
      <p:sp>
        <p:nvSpPr>
          <p:cNvPr id="10" name="Right Arrow 9"/>
          <p:cNvSpPr/>
          <p:nvPr/>
        </p:nvSpPr>
        <p:spPr>
          <a:xfrm>
            <a:off x="4332288" y="4572000"/>
            <a:ext cx="315912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302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3" grpId="0" animBg="1"/>
      <p:bldP spid="7" grpId="0" animBg="1"/>
      <p:bldP spid="8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Meta-análise de subgrupos</a:t>
            </a:r>
          </a:p>
        </p:txBody>
      </p:sp>
      <p:pic>
        <p:nvPicPr>
          <p:cNvPr id="440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676400"/>
            <a:ext cx="8201025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037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44040" name="Picture 5" descr="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041" name="Picture 6" descr="logo McGill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/>
          <p:cNvSpPr/>
          <p:nvPr/>
        </p:nvSpPr>
        <p:spPr>
          <a:xfrm>
            <a:off x="3886200" y="1676400"/>
            <a:ext cx="2438400" cy="441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72200" y="1752600"/>
            <a:ext cx="2438400" cy="441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7696200" cy="792163"/>
          </a:xfrm>
        </p:spPr>
        <p:txBody>
          <a:bodyPr/>
          <a:lstStyle/>
          <a:p>
            <a:r>
              <a:rPr lang="en-US" smtClean="0"/>
              <a:t>Mais evidências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763000" cy="4724400"/>
          </a:xfrm>
        </p:spPr>
        <p:txBody>
          <a:bodyPr/>
          <a:lstStyle/>
          <a:p>
            <a:r>
              <a:rPr lang="en-US" smtClean="0"/>
              <a:t>Ngo S et al, Pediatrics 2017: 134 UTIs na California, 2008 </a:t>
            </a:r>
            <a:r>
              <a:rPr lang="mr-IN" smtClean="0">
                <a:latin typeface="Mangal" charset="0"/>
              </a:rPr>
              <a:t>–</a:t>
            </a:r>
            <a:r>
              <a:rPr lang="en-US" smtClean="0"/>
              <a:t> 2014 (&lt;1500g)</a:t>
            </a:r>
          </a:p>
          <a:p>
            <a:pPr lvl="1"/>
            <a:r>
              <a:rPr lang="en-US" sz="2400" smtClean="0">
                <a:latin typeface="Wingdings" pitchFamily="2" charset="2"/>
                <a:sym typeface="Wingdings" pitchFamily="2" charset="2"/>
              </a:rPr>
              <a:t></a:t>
            </a:r>
            <a:r>
              <a:rPr lang="en-US" sz="2400" smtClean="0">
                <a:sym typeface="Wingdings" pitchFamily="2" charset="2"/>
              </a:rPr>
              <a:t> </a:t>
            </a:r>
            <a:r>
              <a:rPr lang="en-US" sz="2400" smtClean="0"/>
              <a:t>Diagnóstico PCA (49.2 % vs 38.5%);  tratamento farmacológico (30.5% vs 15.7%), tratamento farmacológico/cirúrgico (6.9% vs 2.9%) </a:t>
            </a:r>
          </a:p>
          <a:p>
            <a:pPr lvl="1"/>
            <a:r>
              <a:rPr lang="en-US" sz="2400" smtClean="0"/>
              <a:t>Sem tratamento </a:t>
            </a:r>
            <a:r>
              <a:rPr lang="en-CA" sz="2400" smtClean="0"/>
              <a:t>= </a:t>
            </a:r>
            <a:r>
              <a:rPr lang="en-US" sz="2400" smtClean="0">
                <a:solidFill>
                  <a:srgbClr val="FF0000"/>
                </a:solidFill>
              </a:rPr>
              <a:t>60.5%</a:t>
            </a:r>
            <a:r>
              <a:rPr lang="en-US" sz="2400" smtClean="0"/>
              <a:t> vs </a:t>
            </a:r>
            <a:r>
              <a:rPr lang="en-US" sz="2400" smtClean="0">
                <a:solidFill>
                  <a:srgbClr val="FF0000"/>
                </a:solidFill>
              </a:rPr>
              <a:t>78.3%</a:t>
            </a:r>
            <a:endParaRPr lang="en-US" smtClean="0"/>
          </a:p>
          <a:p>
            <a:r>
              <a:rPr lang="en-US" smtClean="0"/>
              <a:t>Mitra S et al, JAMA Pediatrics 2018: Revisão sistemática e meta-análise:</a:t>
            </a:r>
          </a:p>
          <a:p>
            <a:pPr lvl="1"/>
            <a:r>
              <a:rPr lang="en-US" sz="2400" smtClean="0"/>
              <a:t>Não tratar </a:t>
            </a:r>
            <a:r>
              <a:rPr lang="en-US" sz="2400" smtClean="0">
                <a:sym typeface="Wingdings" pitchFamily="2" charset="2"/>
              </a:rPr>
              <a:t> não mudou em nada as chances de óbito, ECN ou HIV</a:t>
            </a:r>
            <a:endParaRPr lang="en-US" sz="2400" smtClean="0"/>
          </a:p>
          <a:p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5061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45062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063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Content Placeholder 2"/>
          <p:cNvSpPr>
            <a:spLocks noGrp="1"/>
          </p:cNvSpPr>
          <p:nvPr>
            <p:ph idx="1"/>
          </p:nvPr>
        </p:nvSpPr>
        <p:spPr>
          <a:xfrm>
            <a:off x="1371600" y="1981200"/>
            <a:ext cx="7162800" cy="1828800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z="2800" smtClean="0"/>
              <a:t>Uso de COX inibidores </a:t>
            </a:r>
            <a:r>
              <a:rPr lang="pt-BR" sz="2000" smtClean="0"/>
              <a:t>(Ibuprofeno passou a ser mais usado do que Indometacina)</a:t>
            </a:r>
          </a:p>
          <a:p>
            <a:pPr marL="0" indent="0" eaLnBrk="1" hangingPunct="1">
              <a:buFont typeface="Arial" pitchFamily="34" charset="0"/>
              <a:buNone/>
            </a:pPr>
            <a:r>
              <a:rPr lang="pt-BR" sz="2800" smtClean="0"/>
              <a:t>Ligadura do canal </a:t>
            </a:r>
            <a:r>
              <a:rPr lang="pt-BR" sz="2000" smtClean="0"/>
              <a:t>(passou a ser mais comumente feita sem tratamento farmacológico prévio) </a:t>
            </a:r>
            <a:endParaRPr lang="pt-BR" smtClean="0"/>
          </a:p>
        </p:txBody>
      </p:sp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"/>
            <a:ext cx="8001000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423025"/>
            <a:ext cx="13906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Down Arrow 3"/>
          <p:cNvSpPr/>
          <p:nvPr/>
        </p:nvSpPr>
        <p:spPr>
          <a:xfrm>
            <a:off x="762000" y="2057400"/>
            <a:ext cx="381000" cy="167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676400" y="3886200"/>
            <a:ext cx="6553200" cy="20574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lt1"/>
                </a:solidFill>
                <a:latin typeface="+mn-lt"/>
                <a:ea typeface="+mn-ea"/>
              </a:rPr>
              <a:t>SOBREVIDA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lt1"/>
                </a:solidFill>
                <a:latin typeface="+mn-lt"/>
                <a:ea typeface="+mn-ea"/>
              </a:rPr>
              <a:t>HIV GRAVE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lt1"/>
                </a:solidFill>
                <a:latin typeface="+mn-lt"/>
                <a:ea typeface="+mn-ea"/>
              </a:rPr>
              <a:t>HEMORRAGIA PULMONAR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lt1"/>
                </a:solidFill>
                <a:latin typeface="+mn-lt"/>
                <a:ea typeface="+mn-ea"/>
              </a:rPr>
              <a:t>ECN </a:t>
            </a:r>
            <a:r>
              <a:rPr lang="en-US" sz="2400" dirty="0" err="1">
                <a:solidFill>
                  <a:schemeClr val="lt1"/>
                </a:solidFill>
                <a:latin typeface="+mn-lt"/>
                <a:ea typeface="+mn-ea"/>
              </a:rPr>
              <a:t>ou</a:t>
            </a:r>
            <a:r>
              <a:rPr lang="en-US" sz="2400" dirty="0">
                <a:solidFill>
                  <a:schemeClr val="lt1"/>
                </a:solidFill>
                <a:latin typeface="+mn-lt"/>
                <a:ea typeface="+mn-ea"/>
              </a:rPr>
              <a:t> ECN GRAVE/PIE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lt1"/>
                </a:solidFill>
                <a:latin typeface="+mn-lt"/>
                <a:ea typeface="+mn-ea"/>
              </a:rPr>
              <a:t>USO DE DIURETICO</a:t>
            </a:r>
          </a:p>
        </p:txBody>
      </p:sp>
      <p:sp>
        <p:nvSpPr>
          <p:cNvPr id="46087" name="TextBox 5"/>
          <p:cNvSpPr txBox="1">
            <a:spLocks noChangeArrowheads="1"/>
          </p:cNvSpPr>
          <p:nvPr/>
        </p:nvSpPr>
        <p:spPr bwMode="auto">
          <a:xfrm>
            <a:off x="8332788" y="6378575"/>
            <a:ext cx="654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/>
              <a:t>2016</a:t>
            </a:r>
          </a:p>
        </p:txBody>
      </p:sp>
      <p:pic>
        <p:nvPicPr>
          <p:cNvPr id="4608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6089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46091" name="Picture 5" descr="Log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92" name="Picture 6" descr="logo McGil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81000" y="1789113"/>
            <a:ext cx="8458200" cy="4154487"/>
          </a:xfrm>
          <a:prstGeom prst="rect">
            <a:avLst/>
          </a:prstGeom>
          <a:solidFill>
            <a:srgbClr val="1F497D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pt-BR" sz="4400" smtClean="0">
                <a:solidFill>
                  <a:srgbClr val="FFFFFF"/>
                </a:solidFill>
              </a:rPr>
              <a:t>Inibidores COX-2 aumentam a migração de neutrófilos para os pulmões </a:t>
            </a:r>
            <a:r>
              <a:rPr lang="pt-BR" sz="4400" smtClean="0">
                <a:solidFill>
                  <a:srgbClr val="FFFFFF"/>
                </a:solidFill>
                <a:sym typeface="Wingdings" pitchFamily="2" charset="2"/>
              </a:rPr>
              <a:t> inflamação e lesão pulmonar (modelo animal de SDR)</a:t>
            </a:r>
          </a:p>
          <a:p>
            <a:pPr algn="ctr" eaLnBrk="1" hangingPunct="1">
              <a:defRPr/>
            </a:pPr>
            <a:endParaRPr lang="pt-BR" sz="4400" smtClean="0">
              <a:solidFill>
                <a:srgbClr val="FFFFFF"/>
              </a:solidFill>
              <a:sym typeface="Wingdings" pitchFamily="2" charset="2"/>
            </a:endParaRPr>
          </a:p>
          <a:p>
            <a:pPr algn="ctr" eaLnBrk="1" hangingPunct="1">
              <a:defRPr/>
            </a:pPr>
            <a:endParaRPr lang="pt-BR" sz="4400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xfrm>
            <a:off x="381000" y="1981200"/>
            <a:ext cx="8534400" cy="609600"/>
          </a:xfrm>
        </p:spPr>
        <p:txBody>
          <a:bodyPr/>
          <a:lstStyle/>
          <a:p>
            <a:pPr marL="0" indent="0" algn="ctr" eaLnBrk="1" hangingPunct="1">
              <a:buFont typeface="Arial" pitchFamily="34" charset="0"/>
              <a:buNone/>
            </a:pPr>
            <a:r>
              <a:rPr lang="en-US" sz="2400" b="1" smtClean="0"/>
              <a:t>Tratamento rotineiro do Canal Arterial deve ser re-avaliado</a:t>
            </a:r>
            <a:endParaRPr lang="en-US" sz="2800" b="1" smtClean="0"/>
          </a:p>
        </p:txBody>
      </p:sp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6200"/>
            <a:ext cx="8686800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423025"/>
            <a:ext cx="13906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33400" y="2679700"/>
            <a:ext cx="8001000" cy="28829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 sz="3200">
                <a:solidFill>
                  <a:srgbClr val="FFFFFF"/>
                </a:solidFill>
              </a:rPr>
              <a:t>Segurança e eficácia de uma abordagem mais seletiva em relação ao fechamento do canal, especialmente em alguns sub-grupos de pacientes precisa ser investigada em ensaios clínicos apropriados</a:t>
            </a:r>
          </a:p>
        </p:txBody>
      </p:sp>
      <p:sp>
        <p:nvSpPr>
          <p:cNvPr id="47110" name="TextBox 5"/>
          <p:cNvSpPr txBox="1">
            <a:spLocks noChangeArrowheads="1"/>
          </p:cNvSpPr>
          <p:nvPr/>
        </p:nvSpPr>
        <p:spPr bwMode="auto">
          <a:xfrm>
            <a:off x="8332788" y="6378575"/>
            <a:ext cx="654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/>
              <a:t>2016</a:t>
            </a:r>
          </a:p>
        </p:txBody>
      </p:sp>
      <p:pic>
        <p:nvPicPr>
          <p:cNvPr id="471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7112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47113" name="Picture 5" descr="Log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114" name="Picture 6" descr="logo McGill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1752600"/>
            <a:ext cx="8001000" cy="5016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87313"/>
            <a:ext cx="596900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60338"/>
            <a:ext cx="6858000" cy="4984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FUTURO</a:t>
            </a:r>
            <a:endParaRPr lang="en-US" dirty="0">
              <a:ea typeface="+mj-ea"/>
              <a:cs typeface="+mj-cs"/>
            </a:endParaRPr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5029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4 ECR em andamento:</a:t>
            </a:r>
          </a:p>
          <a:p>
            <a:pPr lvl="1" eaLnBrk="1" hangingPunct="1">
              <a:lnSpc>
                <a:spcPct val="90000"/>
              </a:lnSpc>
            </a:pPr>
            <a:r>
              <a:rPr lang="pt-BR" smtClean="0"/>
              <a:t>NCT01630278 </a:t>
            </a:r>
          </a:p>
          <a:p>
            <a:pPr lvl="1" eaLnBrk="1" hangingPunct="1">
              <a:lnSpc>
                <a:spcPct val="90000"/>
              </a:lnSpc>
            </a:pPr>
            <a:r>
              <a:rPr lang="pt-BR" smtClean="0"/>
              <a:t>NCT02128191</a:t>
            </a:r>
          </a:p>
          <a:p>
            <a:pPr lvl="1" eaLnBrk="1" hangingPunct="1">
              <a:lnSpc>
                <a:spcPct val="90000"/>
              </a:lnSpc>
            </a:pPr>
            <a:r>
              <a:rPr lang="pt-BR" smtClean="0"/>
              <a:t>NCT02884219 </a:t>
            </a:r>
          </a:p>
          <a:p>
            <a:pPr lvl="1" eaLnBrk="1" hangingPunct="1">
              <a:lnSpc>
                <a:spcPct val="90000"/>
              </a:lnSpc>
            </a:pPr>
            <a:r>
              <a:rPr lang="pt-BR" smtClean="0"/>
              <a:t>NCT01958320 </a:t>
            </a:r>
          </a:p>
          <a:p>
            <a:pPr lvl="1"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Objetivo avaliar os efeitos de nenhuma intervenção no CA e fornecer informações sobre quando e que tipo de CA precisa de ser fechado para produzir os efeitos benéficos necessários</a:t>
            </a:r>
          </a:p>
        </p:txBody>
      </p:sp>
      <p:pic>
        <p:nvPicPr>
          <p:cNvPr id="4915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9157" name="Group 8"/>
          <p:cNvGrpSpPr>
            <a:grpSpLocks/>
          </p:cNvGrpSpPr>
          <p:nvPr/>
        </p:nvGrpSpPr>
        <p:grpSpPr bwMode="auto">
          <a:xfrm>
            <a:off x="228600" y="6324600"/>
            <a:ext cx="1905000" cy="368300"/>
            <a:chOff x="395536" y="5949280"/>
            <a:chExt cx="3960440" cy="685800"/>
          </a:xfrm>
        </p:grpSpPr>
        <p:pic>
          <p:nvPicPr>
            <p:cNvPr id="49159" name="Picture 5" descr="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5949280"/>
              <a:ext cx="3388376" cy="6775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160" name="Picture 6" descr="logo McGill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6598" y="5949280"/>
              <a:ext cx="599378" cy="685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8" name="Straight Connector 7"/>
          <p:cNvCxnSpPr>
            <a:cxnSpLocks noChangeShapeType="1"/>
          </p:cNvCxnSpPr>
          <p:nvPr/>
        </p:nvCxnSpPr>
        <p:spPr bwMode="auto">
          <a:xfrm>
            <a:off x="381000" y="7620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Conclusão</a:t>
            </a:r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244475" y="1582738"/>
            <a:ext cx="8739188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4000"/>
              <a:t>Até que esses resultados sejam obtidos, o manejo ótimo da PCA e seus efeitos sobre sobrevivência e problemas do desenvolvimento neuro-psico-motor em recém nascidos prematuros extremos permanece uma questão em aberto</a:t>
            </a:r>
          </a:p>
        </p:txBody>
      </p:sp>
      <p:cxnSp>
        <p:nvCxnSpPr>
          <p:cNvPr id="4" name="Straight Connector 3"/>
          <p:cNvCxnSpPr>
            <a:cxnSpLocks noChangeShapeType="1"/>
          </p:cNvCxnSpPr>
          <p:nvPr/>
        </p:nvCxnSpPr>
        <p:spPr bwMode="auto">
          <a:xfrm>
            <a:off x="990600" y="1371600"/>
            <a:ext cx="6781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01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873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>
                <a:ea typeface="+mj-ea"/>
                <a:cs typeface="+mj-cs"/>
              </a:rPr>
              <a:t>Estudos</a:t>
            </a:r>
            <a:r>
              <a:rPr lang="en-US" dirty="0" smtClean="0">
                <a:ea typeface="+mj-ea"/>
                <a:cs typeface="+mj-cs"/>
              </a:rPr>
              <a:t> </a:t>
            </a:r>
            <a:r>
              <a:rPr lang="en-US" dirty="0" err="1" smtClean="0">
                <a:ea typeface="+mj-ea"/>
                <a:cs typeface="+mj-cs"/>
              </a:rPr>
              <a:t>em</a:t>
            </a:r>
            <a:r>
              <a:rPr lang="en-US" dirty="0" smtClean="0">
                <a:ea typeface="+mj-ea"/>
                <a:cs typeface="+mj-cs"/>
              </a:rPr>
              <a:t> </a:t>
            </a:r>
            <a:r>
              <a:rPr lang="en-US" dirty="0" err="1" smtClean="0">
                <a:ea typeface="+mj-ea"/>
                <a:cs typeface="+mj-cs"/>
              </a:rPr>
              <a:t>andamento</a:t>
            </a:r>
            <a:endParaRPr lang="en-US" dirty="0">
              <a:ea typeface="+mj-ea"/>
              <a:cs typeface="+mj-cs"/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76213" y="5257800"/>
            <a:ext cx="8815387" cy="1441450"/>
            <a:chOff x="176804" y="5257800"/>
            <a:chExt cx="8814796" cy="1441067"/>
          </a:xfrm>
        </p:grpSpPr>
        <p:sp>
          <p:nvSpPr>
            <p:cNvPr id="51214" name="TextBox 9"/>
            <p:cNvSpPr txBox="1">
              <a:spLocks noChangeArrowheads="1"/>
            </p:cNvSpPr>
            <p:nvPr/>
          </p:nvSpPr>
          <p:spPr bwMode="auto">
            <a:xfrm>
              <a:off x="176804" y="5257800"/>
              <a:ext cx="28886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sz="1600" b="1"/>
                <a:t>4</a:t>
              </a:r>
            </a:p>
          </p:txBody>
        </p: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4443" y="5257800"/>
              <a:ext cx="6859128" cy="1441067"/>
            </a:xfrm>
            <a:prstGeom prst="rect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</p:pic>
        <p:sp>
          <p:nvSpPr>
            <p:cNvPr id="5" name="Rectangle 4"/>
            <p:cNvSpPr>
              <a:spLocks noChangeArrowheads="1"/>
            </p:cNvSpPr>
            <p:nvPr/>
          </p:nvSpPr>
          <p:spPr bwMode="auto">
            <a:xfrm>
              <a:off x="5486635" y="5714879"/>
              <a:ext cx="3504965" cy="307893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lt1"/>
                  </a:solidFill>
                  <a:latin typeface="+mn-lt"/>
                  <a:ea typeface="+mn-ea"/>
                </a:rPr>
                <a:t>selective later treatment (at age 5-14 days)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52400" y="881063"/>
            <a:ext cx="8839200" cy="4275137"/>
            <a:chOff x="152400" y="880646"/>
            <a:chExt cx="8839200" cy="4276038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33400" y="913990"/>
              <a:ext cx="7805738" cy="1054322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33400" y="2057231"/>
              <a:ext cx="6934200" cy="1560842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25463" y="3733984"/>
              <a:ext cx="5915025" cy="1422700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pic>
        <p:sp>
          <p:nvSpPr>
            <p:cNvPr id="51210" name="TextBox 3"/>
            <p:cNvSpPr txBox="1">
              <a:spLocks noChangeArrowheads="1"/>
            </p:cNvSpPr>
            <p:nvPr/>
          </p:nvSpPr>
          <p:spPr bwMode="auto">
            <a:xfrm>
              <a:off x="155514" y="880646"/>
              <a:ext cx="28886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sz="1600" b="1"/>
                <a:t>1</a:t>
              </a:r>
            </a:p>
          </p:txBody>
        </p:sp>
        <p:sp>
          <p:nvSpPr>
            <p:cNvPr id="51211" name="TextBox 7"/>
            <p:cNvSpPr txBox="1">
              <a:spLocks noChangeArrowheads="1"/>
            </p:cNvSpPr>
            <p:nvPr/>
          </p:nvSpPr>
          <p:spPr bwMode="auto">
            <a:xfrm>
              <a:off x="152400" y="1981200"/>
              <a:ext cx="28886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sz="1600" b="1"/>
                <a:t>2</a:t>
              </a:r>
            </a:p>
          </p:txBody>
        </p:sp>
        <p:sp>
          <p:nvSpPr>
            <p:cNvPr id="51212" name="TextBox 8"/>
            <p:cNvSpPr txBox="1">
              <a:spLocks noChangeArrowheads="1"/>
            </p:cNvSpPr>
            <p:nvPr/>
          </p:nvSpPr>
          <p:spPr bwMode="auto">
            <a:xfrm>
              <a:off x="152400" y="3657600"/>
              <a:ext cx="28886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US" sz="1600" b="1"/>
                <a:t>3</a:t>
              </a:r>
            </a:p>
          </p:txBody>
        </p: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>
              <a:off x="6516688" y="2819392"/>
              <a:ext cx="2474912" cy="523985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808080">
                  <a:alpha val="37999"/>
                </a:srgbClr>
              </a:outerShdw>
            </a:effectLst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chemeClr val="lt1"/>
                  </a:solidFill>
                  <a:latin typeface="+mn-lt"/>
                  <a:ea typeface="+mn-ea"/>
                </a:rPr>
                <a:t>early treatment with nonintervention</a:t>
              </a:r>
            </a:p>
          </p:txBody>
        </p:sp>
      </p:grp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76213" y="152400"/>
            <a:ext cx="8815387" cy="662940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 sz="4400">
                <a:solidFill>
                  <a:srgbClr val="FFFFFF"/>
                </a:solidFill>
              </a:rPr>
              <a:t>Até que os resultados desses estudos possam esclarecer </a:t>
            </a:r>
            <a:r>
              <a:rPr lang="pt-BR" sz="4400">
                <a:solidFill>
                  <a:srgbClr val="FFFF00"/>
                </a:solidFill>
              </a:rPr>
              <a:t>quem, como e quando</a:t>
            </a:r>
            <a:r>
              <a:rPr lang="pt-BR" sz="4400">
                <a:solidFill>
                  <a:srgbClr val="FFFFFF"/>
                </a:solidFill>
              </a:rPr>
              <a:t> o CA deve ser tratado o uso de medicações com intenção de fechar o CA na esperança de melhorar algum desfecho, se feito, deve levar em consideração possíveis efeitos adversos  </a:t>
            </a:r>
          </a:p>
        </p:txBody>
      </p:sp>
      <p:pic>
        <p:nvPicPr>
          <p:cNvPr id="5120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4588" y="1825625"/>
            <a:ext cx="5715000" cy="46815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990600" y="381000"/>
            <a:ext cx="2362200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222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4450"/>
            <a:ext cx="728663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6200" y="76200"/>
            <a:ext cx="8229600" cy="6402388"/>
          </a:xfrm>
          <a:prstGeom prst="rect">
            <a:avLst/>
          </a:prstGeom>
          <a:solidFill>
            <a:srgbClr val="10253F"/>
          </a:solidFill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pt-BR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Bill Silverman: </a:t>
            </a:r>
            <a:r>
              <a:rPr lang="pt-BR" altLang="en-US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pt-BR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Nem sempre podemos fazer nossos pacientes melhorar, mas quase sempre podemos piorar a situação</a:t>
            </a:r>
            <a:r>
              <a:rPr lang="pt-BR" altLang="en-US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pt-BR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 eaLnBrk="1" hangingPunct="1">
              <a:defRPr/>
            </a:pPr>
            <a:endParaRPr lang="pt-BR" sz="410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r>
              <a:rPr lang="pt-BR" altLang="en-US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pt-BR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Pode me colocar num ECR</a:t>
            </a:r>
            <a:r>
              <a:rPr lang="pt-BR" altLang="en-US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pt-BR" sz="41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Nós devemos isso a nossos pacientes, atuais e do futuro. Precisamos de fazer os estudos necessários para informar nossa prática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4114800" cy="1143000"/>
          </a:xfrm>
        </p:spPr>
        <p:txBody>
          <a:bodyPr/>
          <a:lstStyle/>
          <a:p>
            <a:pPr eaLnBrk="1" hangingPunct="1"/>
            <a:r>
              <a:rPr lang="pt-BR" smtClean="0"/>
              <a:t>Obrigado</a:t>
            </a:r>
            <a:endParaRPr lang="en-US" smtClean="0"/>
          </a:p>
        </p:txBody>
      </p:sp>
      <p:pic>
        <p:nvPicPr>
          <p:cNvPr id="53251" name="Picture 5" descr="pop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57338"/>
            <a:ext cx="314325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7" descr="Stokes_00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33375"/>
            <a:ext cx="4473575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9" descr="081222100710-lar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522663"/>
            <a:ext cx="4608512" cy="306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542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5769</TotalTime>
  <Words>2031</Words>
  <Application>Microsoft Office PowerPoint</Application>
  <PresentationFormat>Apresentação na tela (4:3)</PresentationFormat>
  <Paragraphs>285</Paragraphs>
  <Slides>51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57" baseType="lpstr">
      <vt:lpstr>Calibri</vt:lpstr>
      <vt:lpstr>MS PGothic</vt:lpstr>
      <vt:lpstr>Arial</vt:lpstr>
      <vt:lpstr>Wingdings</vt:lpstr>
      <vt:lpstr>Mangal</vt:lpstr>
      <vt:lpstr>Office Theme</vt:lpstr>
      <vt:lpstr>Canal arterial:  TRATAR OU NÃO TRATAR? </vt:lpstr>
      <vt:lpstr>Declaração</vt:lpstr>
      <vt:lpstr>História</vt:lpstr>
      <vt:lpstr>Prematuro extremo</vt:lpstr>
      <vt:lpstr>RN prematuro extremo e PCA</vt:lpstr>
      <vt:lpstr>Incidência - Morbidades</vt:lpstr>
      <vt:lpstr>Canal arterial</vt:lpstr>
      <vt:lpstr>Características do CA em PT</vt:lpstr>
      <vt:lpstr>Fisiopatologia CA</vt:lpstr>
      <vt:lpstr>Persistência do Canal arterial</vt:lpstr>
      <vt:lpstr>Fechamento funcional</vt:lpstr>
      <vt:lpstr>Fechamento espontâneo do CA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Persistência do Canal Arterial</vt:lpstr>
      <vt:lpstr>Ecocardiograma funcional</vt:lpstr>
      <vt:lpstr>Ecocardiograma funcional</vt:lpstr>
      <vt:lpstr>Tratamento</vt:lpstr>
      <vt:lpstr>PCA e morbidades associadas</vt:lpstr>
      <vt:lpstr>Efeitos colaterais</vt:lpstr>
      <vt:lpstr>TIP trial</vt:lpstr>
      <vt:lpstr>Resultados</vt:lpstr>
      <vt:lpstr>Métodos</vt:lpstr>
      <vt:lpstr>Uso de Indometacina Profilática</vt:lpstr>
      <vt:lpstr>Resultados</vt:lpstr>
      <vt:lpstr>Desenvolvimento cognitivo</vt:lpstr>
      <vt:lpstr>Apresentação do PowerPoint</vt:lpstr>
      <vt:lpstr>Apresentação do PowerPoint</vt:lpstr>
      <vt:lpstr>Manejo da PCA</vt:lpstr>
      <vt:lpstr>Apresentação do PowerPoint</vt:lpstr>
      <vt:lpstr>NICHD Neonatal Research Network RN prematuro extremo - resultados</vt:lpstr>
      <vt:lpstr>Ligadura do CA</vt:lpstr>
      <vt:lpstr>Apresentação do PowerPoint</vt:lpstr>
      <vt:lpstr>Apresentação do PowerPoint</vt:lpstr>
      <vt:lpstr>Apresentação do PowerPoint</vt:lpstr>
      <vt:lpstr>Meta-análise de subgrupos</vt:lpstr>
      <vt:lpstr>Mais evidências</vt:lpstr>
      <vt:lpstr>Apresentação do PowerPoint</vt:lpstr>
      <vt:lpstr>Apresentação do PowerPoint</vt:lpstr>
      <vt:lpstr>Apresentação do PowerPoint</vt:lpstr>
      <vt:lpstr>FUTURO</vt:lpstr>
      <vt:lpstr>Conclusão</vt:lpstr>
      <vt:lpstr>Estudos em andamento</vt:lpstr>
      <vt:lpstr>Apresentação do PowerPoint</vt:lpstr>
      <vt:lpstr>Obrigado</vt:lpstr>
      <vt:lpstr>Apresentação do PowerPoint</vt:lpstr>
    </vt:vector>
  </TitlesOfParts>
  <Company>MUHC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Canal arterial: tratar ou nao tratar?</dc:title>
  <dc:creator>Guilherme Sant'anna</dc:creator>
  <cp:lastModifiedBy>Usuário do Windows</cp:lastModifiedBy>
  <cp:revision>78</cp:revision>
  <dcterms:created xsi:type="dcterms:W3CDTF">2017-08-02T13:26:33Z</dcterms:created>
  <dcterms:modified xsi:type="dcterms:W3CDTF">2018-11-02T21:35:20Z</dcterms:modified>
</cp:coreProperties>
</file>