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notesMasterIdLst>
    <p:notesMasterId r:id="rId47"/>
  </p:notesMasterIdLst>
  <p:sldIdLst>
    <p:sldId id="256" r:id="rId2"/>
    <p:sldId id="257" r:id="rId3"/>
    <p:sldId id="258" r:id="rId4"/>
    <p:sldId id="275" r:id="rId5"/>
    <p:sldId id="259" r:id="rId6"/>
    <p:sldId id="260" r:id="rId7"/>
    <p:sldId id="274" r:id="rId8"/>
    <p:sldId id="261" r:id="rId9"/>
    <p:sldId id="287" r:id="rId10"/>
    <p:sldId id="281" r:id="rId11"/>
    <p:sldId id="262" r:id="rId12"/>
    <p:sldId id="286" r:id="rId13"/>
    <p:sldId id="276" r:id="rId14"/>
    <p:sldId id="285" r:id="rId15"/>
    <p:sldId id="264" r:id="rId16"/>
    <p:sldId id="265" r:id="rId17"/>
    <p:sldId id="266" r:id="rId18"/>
    <p:sldId id="267" r:id="rId19"/>
    <p:sldId id="269" r:id="rId20"/>
    <p:sldId id="270" r:id="rId21"/>
    <p:sldId id="288" r:id="rId22"/>
    <p:sldId id="271" r:id="rId23"/>
    <p:sldId id="305" r:id="rId24"/>
    <p:sldId id="272" r:id="rId25"/>
    <p:sldId id="307" r:id="rId26"/>
    <p:sldId id="308" r:id="rId27"/>
    <p:sldId id="309" r:id="rId28"/>
    <p:sldId id="310" r:id="rId29"/>
    <p:sldId id="306" r:id="rId30"/>
    <p:sldId id="291" r:id="rId31"/>
    <p:sldId id="292" r:id="rId32"/>
    <p:sldId id="293" r:id="rId33"/>
    <p:sldId id="294" r:id="rId34"/>
    <p:sldId id="295" r:id="rId35"/>
    <p:sldId id="296" r:id="rId36"/>
    <p:sldId id="297" r:id="rId37"/>
    <p:sldId id="298" r:id="rId38"/>
    <p:sldId id="290" r:id="rId39"/>
    <p:sldId id="299" r:id="rId40"/>
    <p:sldId id="300" r:id="rId41"/>
    <p:sldId id="301" r:id="rId42"/>
    <p:sldId id="302" r:id="rId43"/>
    <p:sldId id="303" r:id="rId44"/>
    <p:sldId id="311" r:id="rId45"/>
    <p:sldId id="304" r:id="rId46"/>
  </p:sldIdLst>
  <p:sldSz cx="9144000" cy="6858000" type="screen4x3"/>
  <p:notesSz cx="6858000" cy="9144000"/>
  <p:defaultTextStyle>
    <a:defPPr>
      <a:defRPr lang="pt-BR"/>
    </a:defPPr>
    <a:lvl1pPr algn="l" rtl="0" eaLnBrk="0" fontAlgn="base" hangingPunct="0">
      <a:spcBef>
        <a:spcPct val="0"/>
      </a:spcBef>
      <a:spcAft>
        <a:spcPct val="0"/>
      </a:spcAft>
      <a:defRPr sz="2000" kern="1200">
        <a:solidFill>
          <a:schemeClr val="tx1"/>
        </a:solidFill>
        <a:latin typeface="Rockwell" pitchFamily="18" charset="0"/>
        <a:ea typeface="+mn-ea"/>
        <a:cs typeface="+mn-cs"/>
      </a:defRPr>
    </a:lvl1pPr>
    <a:lvl2pPr marL="457200" algn="l" rtl="0" eaLnBrk="0" fontAlgn="base" hangingPunct="0">
      <a:spcBef>
        <a:spcPct val="0"/>
      </a:spcBef>
      <a:spcAft>
        <a:spcPct val="0"/>
      </a:spcAft>
      <a:defRPr sz="2000" kern="1200">
        <a:solidFill>
          <a:schemeClr val="tx1"/>
        </a:solidFill>
        <a:latin typeface="Rockwell" pitchFamily="18" charset="0"/>
        <a:ea typeface="+mn-ea"/>
        <a:cs typeface="+mn-cs"/>
      </a:defRPr>
    </a:lvl2pPr>
    <a:lvl3pPr marL="914400" algn="l" rtl="0" eaLnBrk="0" fontAlgn="base" hangingPunct="0">
      <a:spcBef>
        <a:spcPct val="0"/>
      </a:spcBef>
      <a:spcAft>
        <a:spcPct val="0"/>
      </a:spcAft>
      <a:defRPr sz="2000" kern="1200">
        <a:solidFill>
          <a:schemeClr val="tx1"/>
        </a:solidFill>
        <a:latin typeface="Rockwell" pitchFamily="18" charset="0"/>
        <a:ea typeface="+mn-ea"/>
        <a:cs typeface="+mn-cs"/>
      </a:defRPr>
    </a:lvl3pPr>
    <a:lvl4pPr marL="1371600" algn="l" rtl="0" eaLnBrk="0" fontAlgn="base" hangingPunct="0">
      <a:spcBef>
        <a:spcPct val="0"/>
      </a:spcBef>
      <a:spcAft>
        <a:spcPct val="0"/>
      </a:spcAft>
      <a:defRPr sz="2000" kern="1200">
        <a:solidFill>
          <a:schemeClr val="tx1"/>
        </a:solidFill>
        <a:latin typeface="Rockwell" pitchFamily="18" charset="0"/>
        <a:ea typeface="+mn-ea"/>
        <a:cs typeface="+mn-cs"/>
      </a:defRPr>
    </a:lvl4pPr>
    <a:lvl5pPr marL="1828800" algn="l" rtl="0" eaLnBrk="0" fontAlgn="base" hangingPunct="0">
      <a:spcBef>
        <a:spcPct val="0"/>
      </a:spcBef>
      <a:spcAft>
        <a:spcPct val="0"/>
      </a:spcAft>
      <a:defRPr sz="2000" kern="1200">
        <a:solidFill>
          <a:schemeClr val="tx1"/>
        </a:solidFill>
        <a:latin typeface="Rockwell" pitchFamily="18" charset="0"/>
        <a:ea typeface="+mn-ea"/>
        <a:cs typeface="+mn-cs"/>
      </a:defRPr>
    </a:lvl5pPr>
    <a:lvl6pPr marL="2286000" algn="l" defTabSz="914400" rtl="0" eaLnBrk="1" latinLnBrk="0" hangingPunct="1">
      <a:defRPr sz="2000" kern="1200">
        <a:solidFill>
          <a:schemeClr val="tx1"/>
        </a:solidFill>
        <a:latin typeface="Rockwell" pitchFamily="18" charset="0"/>
        <a:ea typeface="+mn-ea"/>
        <a:cs typeface="+mn-cs"/>
      </a:defRPr>
    </a:lvl6pPr>
    <a:lvl7pPr marL="2743200" algn="l" defTabSz="914400" rtl="0" eaLnBrk="1" latinLnBrk="0" hangingPunct="1">
      <a:defRPr sz="2000" kern="1200">
        <a:solidFill>
          <a:schemeClr val="tx1"/>
        </a:solidFill>
        <a:latin typeface="Rockwell" pitchFamily="18" charset="0"/>
        <a:ea typeface="+mn-ea"/>
        <a:cs typeface="+mn-cs"/>
      </a:defRPr>
    </a:lvl7pPr>
    <a:lvl8pPr marL="3200400" algn="l" defTabSz="914400" rtl="0" eaLnBrk="1" latinLnBrk="0" hangingPunct="1">
      <a:defRPr sz="2000" kern="1200">
        <a:solidFill>
          <a:schemeClr val="tx1"/>
        </a:solidFill>
        <a:latin typeface="Rockwell" pitchFamily="18" charset="0"/>
        <a:ea typeface="+mn-ea"/>
        <a:cs typeface="+mn-cs"/>
      </a:defRPr>
    </a:lvl8pPr>
    <a:lvl9pPr marL="3657600" algn="l" defTabSz="914400" rtl="0" eaLnBrk="1" latinLnBrk="0" hangingPunct="1">
      <a:defRPr sz="2000" kern="1200">
        <a:solidFill>
          <a:schemeClr val="tx1"/>
        </a:solidFill>
        <a:latin typeface="Rockwell"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p:scale>
          <a:sx n="90" d="100"/>
          <a:sy n="90" d="100"/>
        </p:scale>
        <p:origin x="-1253" y="1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1116A5B-0145-41A2-9807-545841384936}" type="datetimeFigureOut">
              <a:rPr lang="pt-BR"/>
              <a:pPr>
                <a:defRPr/>
              </a:pPr>
              <a:t>02/11/2018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F3135838-CFBB-4F14-BD1D-80ED3F2685A9}" type="slidenum">
              <a:rPr lang="pt-BR"/>
              <a:pPr>
                <a:defRPr/>
              </a:pPr>
              <a:t>‹nº›</a:t>
            </a:fld>
            <a:endParaRPr lang="pt-BR"/>
          </a:p>
        </p:txBody>
      </p:sp>
    </p:spTree>
    <p:extLst>
      <p:ext uri="{BB962C8B-B14F-4D97-AF65-F5344CB8AC3E}">
        <p14:creationId xmlns:p14="http://schemas.microsoft.com/office/powerpoint/2010/main" val="23620650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altLang="pt-BR" smtClean="0"/>
          </a:p>
        </p:txBody>
      </p:sp>
      <p:sp>
        <p:nvSpPr>
          <p:cNvPr id="337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eaLnBrk="0" fontAlgn="base" hangingPunct="0">
              <a:spcBef>
                <a:spcPct val="0"/>
              </a:spcBef>
              <a:spcAft>
                <a:spcPct val="0"/>
              </a:spcAft>
              <a:defRPr>
                <a:solidFill>
                  <a:schemeClr val="tx1"/>
                </a:solidFill>
                <a:latin typeface="Rockwell" pitchFamily="18" charset="0"/>
              </a:defRPr>
            </a:lvl6pPr>
            <a:lvl7pPr marL="2971800" indent="-228600" eaLnBrk="0" fontAlgn="base" hangingPunct="0">
              <a:spcBef>
                <a:spcPct val="0"/>
              </a:spcBef>
              <a:spcAft>
                <a:spcPct val="0"/>
              </a:spcAft>
              <a:defRPr>
                <a:solidFill>
                  <a:schemeClr val="tx1"/>
                </a:solidFill>
                <a:latin typeface="Rockwell" pitchFamily="18" charset="0"/>
              </a:defRPr>
            </a:lvl7pPr>
            <a:lvl8pPr marL="3429000" indent="-228600" eaLnBrk="0" fontAlgn="base" hangingPunct="0">
              <a:spcBef>
                <a:spcPct val="0"/>
              </a:spcBef>
              <a:spcAft>
                <a:spcPct val="0"/>
              </a:spcAft>
              <a:defRPr>
                <a:solidFill>
                  <a:schemeClr val="tx1"/>
                </a:solidFill>
                <a:latin typeface="Rockwell" pitchFamily="18" charset="0"/>
              </a:defRPr>
            </a:lvl8pPr>
            <a:lvl9pPr marL="3886200" indent="-228600" eaLnBrk="0" fontAlgn="base" hangingPunct="0">
              <a:spcBef>
                <a:spcPct val="0"/>
              </a:spcBef>
              <a:spcAft>
                <a:spcPct val="0"/>
              </a:spcAft>
              <a:defRPr>
                <a:solidFill>
                  <a:schemeClr val="tx1"/>
                </a:solidFill>
                <a:latin typeface="Rockwell" pitchFamily="18" charset="0"/>
              </a:defRPr>
            </a:lvl9pPr>
          </a:lstStyle>
          <a:p>
            <a:fld id="{50C47C77-DC13-4BBA-8EF4-C682CCBFB7A0}" type="slidenum">
              <a:rPr lang="pt-BR" altLang="pt-BR">
                <a:latin typeface="Calibri" pitchFamily="34" charset="0"/>
              </a:rPr>
              <a:pPr/>
              <a:t>15</a:t>
            </a:fld>
            <a:endParaRPr lang="pt-BR" alt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Rectangle 6"/>
          <p:cNvGrpSpPr>
            <a:grpSpLocks/>
          </p:cNvGrpSpPr>
          <p:nvPr/>
        </p:nvGrpSpPr>
        <p:grpSpPr bwMode="auto">
          <a:xfrm>
            <a:off x="688975" y="1347788"/>
            <a:ext cx="7772400" cy="79375"/>
            <a:chOff x="434" y="849"/>
            <a:chExt cx="4896" cy="50"/>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 y="849"/>
              <a:ext cx="4896" cy="50"/>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432" y="848"/>
              <a:ext cx="4896"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7" name="Rectangle 7"/>
          <p:cNvGrpSpPr>
            <a:grpSpLocks/>
          </p:cNvGrpSpPr>
          <p:nvPr/>
        </p:nvGrpSpPr>
        <p:grpSpPr bwMode="auto">
          <a:xfrm>
            <a:off x="688975" y="4286250"/>
            <a:ext cx="7772400" cy="77788"/>
            <a:chOff x="434" y="2700"/>
            <a:chExt cx="4896" cy="49"/>
          </a:xfrm>
        </p:grpSpPr>
        <p:pic>
          <p:nvPicPr>
            <p:cNvPr id="8" name="Rectangle 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 y="2700"/>
              <a:ext cx="4896" cy="49"/>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6"/>
            <p:cNvSpPr txBox="1">
              <a:spLocks noChangeArrowheads="1"/>
            </p:cNvSpPr>
            <p:nvPr/>
          </p:nvSpPr>
          <p:spPr bwMode="auto">
            <a:xfrm>
              <a:off x="432" y="2698"/>
              <a:ext cx="4896"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10" name="Rectangle 8"/>
          <p:cNvGrpSpPr>
            <a:grpSpLocks/>
          </p:cNvGrpSpPr>
          <p:nvPr/>
        </p:nvGrpSpPr>
        <p:grpSpPr bwMode="auto">
          <a:xfrm>
            <a:off x="688975" y="1487488"/>
            <a:ext cx="7772400" cy="2743200"/>
            <a:chOff x="434" y="937"/>
            <a:chExt cx="4896" cy="1728"/>
          </a:xfrm>
        </p:grpSpPr>
        <p:pic>
          <p:nvPicPr>
            <p:cNvPr id="11" name="Rectangle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 y="937"/>
              <a:ext cx="4896" cy="17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432" y="935"/>
              <a:ext cx="4896"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13" name="Group 9"/>
          <p:cNvGrpSpPr>
            <a:grpSpLocks noChangeAspect="1"/>
          </p:cNvGrpSpPr>
          <p:nvPr/>
        </p:nvGrpSpPr>
        <p:grpSpPr bwMode="auto">
          <a:xfrm>
            <a:off x="7234238" y="4106863"/>
            <a:ext cx="914400" cy="914400"/>
            <a:chOff x="9685338" y="4460675"/>
            <a:chExt cx="1080904" cy="1080902"/>
          </a:xfrm>
        </p:grpSpPr>
        <p:sp>
          <p:nvSpPr>
            <p:cNvPr id="14" name="Oval 10"/>
            <p:cNvSpPr/>
            <p:nvPr/>
          </p:nvSpPr>
          <p:spPr>
            <a:xfrm>
              <a:off x="9685338" y="4460675"/>
              <a:ext cx="1080904" cy="1080902"/>
            </a:xfrm>
            <a:prstGeom prst="ellipse">
              <a:avLst/>
            </a:prstGeom>
            <a:blipFill dpi="0" rotWithShape="1">
              <a:blip r:embed="rId5">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15" name="Oval 11"/>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800"/>
            </a:p>
          </p:txBody>
        </p:sp>
      </p:grpSp>
      <p:sp>
        <p:nvSpPr>
          <p:cNvPr id="2" name="Title 1"/>
          <p:cNvSpPr>
            <a:spLocks noGrp="1"/>
          </p:cNvSpPr>
          <p:nvPr>
            <p:ph type="ctrTitle"/>
          </p:nvPr>
        </p:nvSpPr>
        <p:spPr>
          <a:xfrm>
            <a:off x="788670" y="1432223"/>
            <a:ext cx="7593330" cy="3035808"/>
          </a:xfrm>
        </p:spPr>
        <p:txBody>
          <a:bodyPr>
            <a:noAutofit/>
          </a:bodyPr>
          <a:lstStyle>
            <a:lvl1pPr algn="l">
              <a:lnSpc>
                <a:spcPct val="80000"/>
              </a:lnSpc>
              <a:defRPr sz="6400" b="0" cap="all" baseline="0">
                <a:blipFill dpi="0" rotWithShape="1">
                  <a:blip r:embed="rId5"/>
                  <a:srcRect/>
                  <a:tile tx="6350" ty="-127000" sx="65000" sy="64000" flip="none" algn="tl"/>
                </a:blip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pt-BR" smtClean="0"/>
              <a:t>Clique para editar o estilo do subtítulo Mestre</a:t>
            </a:r>
            <a:endParaRPr lang="en-US" dirty="0"/>
          </a:p>
        </p:txBody>
      </p:sp>
      <p:sp>
        <p:nvSpPr>
          <p:cNvPr id="16" name="Date Placeholder 3"/>
          <p:cNvSpPr>
            <a:spLocks noGrp="1"/>
          </p:cNvSpPr>
          <p:nvPr>
            <p:ph type="dt" sz="half" idx="10"/>
          </p:nvPr>
        </p:nvSpPr>
        <p:spPr/>
        <p:txBody>
          <a:bodyPr/>
          <a:lstStyle>
            <a:lvl1pPr>
              <a:defRPr/>
            </a:lvl1pPr>
          </a:lstStyle>
          <a:p>
            <a:pPr>
              <a:defRPr/>
            </a:pPr>
            <a:fld id="{FB209A2B-83BA-426C-BE7B-388E43AAE8AF}" type="datetimeFigureOut">
              <a:rPr lang="pt-BR"/>
              <a:pPr>
                <a:defRPr/>
              </a:pPr>
              <a:t>02/11/2018</a:t>
            </a:fld>
            <a:endParaRPr lang="pt-BR"/>
          </a:p>
        </p:txBody>
      </p:sp>
      <p:sp>
        <p:nvSpPr>
          <p:cNvPr id="17" name="Footer Placeholder 4"/>
          <p:cNvSpPr>
            <a:spLocks noGrp="1"/>
          </p:cNvSpPr>
          <p:nvPr>
            <p:ph type="ftr" sz="quarter" idx="11"/>
          </p:nvPr>
        </p:nvSpPr>
        <p:spPr>
          <a:xfrm>
            <a:off x="812800" y="6272213"/>
            <a:ext cx="4745038" cy="365125"/>
          </a:xfrm>
        </p:spPr>
        <p:txBody>
          <a:bodyPr/>
          <a:lstStyle>
            <a:lvl1pPr>
              <a:defRPr/>
            </a:lvl1pPr>
          </a:lstStyle>
          <a:p>
            <a:pPr>
              <a:defRPr/>
            </a:pPr>
            <a:endParaRPr lang="pt-BR"/>
          </a:p>
        </p:txBody>
      </p:sp>
      <p:sp>
        <p:nvSpPr>
          <p:cNvPr id="18" name="Slide Number Placeholder 5"/>
          <p:cNvSpPr>
            <a:spLocks noGrp="1"/>
          </p:cNvSpPr>
          <p:nvPr>
            <p:ph type="sldNum" sz="quarter" idx="12"/>
          </p:nvPr>
        </p:nvSpPr>
        <p:spPr>
          <a:xfrm>
            <a:off x="7243763" y="4227513"/>
            <a:ext cx="895350" cy="639762"/>
          </a:xfrm>
        </p:spPr>
        <p:txBody>
          <a:bodyPr/>
          <a:lstStyle>
            <a:lvl1pPr>
              <a:defRPr sz="2800" smtClean="0"/>
            </a:lvl1pPr>
          </a:lstStyle>
          <a:p>
            <a:pPr>
              <a:defRPr/>
            </a:pPr>
            <a:fld id="{CF5AE6AA-CC56-4217-8929-D17C619E0957}" type="slidenum">
              <a:rPr lang="pt-BR"/>
              <a:pPr>
                <a:defRPr/>
              </a:pPr>
              <a:t>‹nº›</a:t>
            </a:fld>
            <a:endParaRPr lang="pt-BR"/>
          </a:p>
        </p:txBody>
      </p:sp>
    </p:spTree>
    <p:extLst>
      <p:ext uri="{BB962C8B-B14F-4D97-AF65-F5344CB8AC3E}">
        <p14:creationId xmlns:p14="http://schemas.microsoft.com/office/powerpoint/2010/main" val="796763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D3D332D-AB79-4E69-B4AD-AC5E94732157}" type="datetimeFigureOut">
              <a:rPr lang="pt-BR"/>
              <a:pPr>
                <a:defRPr/>
              </a:pPr>
              <a:t>02/11/2018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222598A-4490-410C-9A48-C7AF7F7F605D}" type="slidenum">
              <a:rPr lang="pt-BR"/>
              <a:pPr>
                <a:defRPr/>
              </a:pPr>
              <a:t>‹nº›</a:t>
            </a:fld>
            <a:endParaRPr lang="pt-BR"/>
          </a:p>
        </p:txBody>
      </p:sp>
    </p:spTree>
    <p:extLst>
      <p:ext uri="{BB962C8B-B14F-4D97-AF65-F5344CB8AC3E}">
        <p14:creationId xmlns:p14="http://schemas.microsoft.com/office/powerpoint/2010/main" val="3643043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Rectangle 6"/>
          <p:cNvGrpSpPr>
            <a:grpSpLocks/>
          </p:cNvGrpSpPr>
          <p:nvPr/>
        </p:nvGrpSpPr>
        <p:grpSpPr bwMode="auto">
          <a:xfrm>
            <a:off x="0" y="4919663"/>
            <a:ext cx="9144000" cy="1938337"/>
            <a:chOff x="0" y="3099"/>
            <a:chExt cx="5760" cy="1221"/>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99"/>
              <a:ext cx="5760" cy="1221"/>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0" y="3098"/>
              <a:ext cx="5760" cy="1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7" name="Group 7"/>
          <p:cNvGrpSpPr>
            <a:grpSpLocks noChangeAspect="1"/>
          </p:cNvGrpSpPr>
          <p:nvPr/>
        </p:nvGrpSpPr>
        <p:grpSpPr bwMode="auto">
          <a:xfrm>
            <a:off x="633413" y="2430463"/>
            <a:ext cx="914400" cy="914400"/>
            <a:chOff x="9685338" y="4460675"/>
            <a:chExt cx="1080904" cy="1080902"/>
          </a:xfrm>
        </p:grpSpPr>
        <p:sp>
          <p:nvSpPr>
            <p:cNvPr id="8" name="Oval 8"/>
            <p:cNvSpPr/>
            <p:nvPr/>
          </p:nvSpPr>
          <p:spPr>
            <a:xfrm>
              <a:off x="9685338" y="4460675"/>
              <a:ext cx="1080904" cy="1080902"/>
            </a:xfrm>
            <a:prstGeom prst="ellipse">
              <a:avLst/>
            </a:prstGeom>
            <a:blipFill dpi="0" rotWithShape="1">
              <a:blip r:embed="rId3">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9" name="Oval 9"/>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800"/>
            </a:p>
          </p:txBody>
        </p:sp>
      </p:grpSp>
      <p:sp>
        <p:nvSpPr>
          <p:cNvPr id="2" name="Title 1"/>
          <p:cNvSpPr>
            <a:spLocks noGrp="1"/>
          </p:cNvSpPr>
          <p:nvPr>
            <p:ph type="title"/>
          </p:nvPr>
        </p:nvSpPr>
        <p:spPr>
          <a:xfrm>
            <a:off x="1625346" y="1225296"/>
            <a:ext cx="6960870" cy="3520440"/>
          </a:xfrm>
        </p:spPr>
        <p:txBody>
          <a:bodyPr/>
          <a:lstStyle>
            <a:lvl1pPr>
              <a:lnSpc>
                <a:spcPct val="80000"/>
              </a:lnSpc>
              <a:defRPr sz="6400" b="0"/>
            </a:lvl1pPr>
          </a:lstStyle>
          <a:p>
            <a:r>
              <a:rPr lang="pt-BR" smtClean="0"/>
              <a:t>Clique para editar o título mestre</a:t>
            </a:r>
            <a:endParaRPr lang="en-US" dirty="0"/>
          </a:p>
        </p:txBody>
      </p:sp>
      <p:sp>
        <p:nvSpPr>
          <p:cNvPr id="3" name="Text Placeholder 2"/>
          <p:cNvSpPr>
            <a:spLocks noGrp="1"/>
          </p:cNvSpPr>
          <p:nvPr>
            <p:ph type="body" idx="1"/>
          </p:nvPr>
        </p:nvSpPr>
        <p:spPr>
          <a:xfrm>
            <a:off x="1624330" y="5020056"/>
            <a:ext cx="6789420" cy="1066800"/>
          </a:xfrm>
        </p:spPr>
        <p:txBody>
          <a:bodyPr>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10" name="Date Placeholder 3"/>
          <p:cNvSpPr>
            <a:spLocks noGrp="1"/>
          </p:cNvSpPr>
          <p:nvPr>
            <p:ph type="dt" sz="half" idx="10"/>
          </p:nvPr>
        </p:nvSpPr>
        <p:spPr>
          <a:xfrm>
            <a:off x="6445250" y="6272213"/>
            <a:ext cx="1982788" cy="365125"/>
          </a:xfrm>
        </p:spPr>
        <p:txBody>
          <a:bodyPr/>
          <a:lstStyle>
            <a:lvl1pPr>
              <a:defRPr>
                <a:solidFill>
                  <a:schemeClr val="accent1">
                    <a:lumMod val="50000"/>
                  </a:schemeClr>
                </a:solidFill>
              </a:defRPr>
            </a:lvl1pPr>
          </a:lstStyle>
          <a:p>
            <a:pPr>
              <a:defRPr/>
            </a:pPr>
            <a:fld id="{1F98C5ED-A126-4D83-8D07-28580A98EE61}" type="datetimeFigureOut">
              <a:rPr lang="pt-BR"/>
              <a:pPr>
                <a:defRPr/>
              </a:pPr>
              <a:t>02/11/2018</a:t>
            </a:fld>
            <a:endParaRPr lang="pt-BR"/>
          </a:p>
        </p:txBody>
      </p:sp>
      <p:sp>
        <p:nvSpPr>
          <p:cNvPr id="11" name="Footer Placeholder 4"/>
          <p:cNvSpPr>
            <a:spLocks noGrp="1"/>
          </p:cNvSpPr>
          <p:nvPr>
            <p:ph type="ftr" sz="quarter" idx="11"/>
          </p:nvPr>
        </p:nvSpPr>
        <p:spPr>
          <a:xfrm>
            <a:off x="1636713" y="6272213"/>
            <a:ext cx="4745037" cy="365125"/>
          </a:xfrm>
        </p:spPr>
        <p:txBody>
          <a:bodyPr/>
          <a:lstStyle>
            <a:lvl1pPr>
              <a:defRPr>
                <a:solidFill>
                  <a:schemeClr val="accent1">
                    <a:lumMod val="50000"/>
                  </a:schemeClr>
                </a:solidFill>
              </a:defRPr>
            </a:lvl1pPr>
          </a:lstStyle>
          <a:p>
            <a:pPr>
              <a:defRPr/>
            </a:pPr>
            <a:endParaRPr lang="pt-BR"/>
          </a:p>
        </p:txBody>
      </p:sp>
      <p:sp>
        <p:nvSpPr>
          <p:cNvPr id="12" name="Slide Number Placeholder 5"/>
          <p:cNvSpPr>
            <a:spLocks noGrp="1"/>
          </p:cNvSpPr>
          <p:nvPr>
            <p:ph type="sldNum" sz="quarter" idx="12"/>
          </p:nvPr>
        </p:nvSpPr>
        <p:spPr>
          <a:xfrm>
            <a:off x="646113" y="2508250"/>
            <a:ext cx="890587" cy="720725"/>
          </a:xfrm>
        </p:spPr>
        <p:txBody>
          <a:bodyPr/>
          <a:lstStyle>
            <a:lvl1pPr>
              <a:defRPr sz="2800" smtClean="0"/>
            </a:lvl1pPr>
          </a:lstStyle>
          <a:p>
            <a:pPr>
              <a:defRPr/>
            </a:pPr>
            <a:fld id="{2C84B01F-A34C-4433-9552-CCFC602DDE3F}" type="slidenum">
              <a:rPr lang="pt-BR"/>
              <a:pPr>
                <a:defRPr/>
              </a:pPr>
              <a:t>‹nº›</a:t>
            </a:fld>
            <a:endParaRPr lang="pt-BR"/>
          </a:p>
        </p:txBody>
      </p:sp>
    </p:spTree>
    <p:extLst>
      <p:ext uri="{BB962C8B-B14F-4D97-AF65-F5344CB8AC3E}">
        <p14:creationId xmlns:p14="http://schemas.microsoft.com/office/powerpoint/2010/main" val="3647580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6B794B9F-C9D6-4E6B-8B49-082FDE1AA42D}" type="datetimeFigureOut">
              <a:rPr lang="pt-BR"/>
              <a:pPr>
                <a:defRPr/>
              </a:pPr>
              <a:t>02/11/2018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C8DFA86-30A0-4964-BAA3-DB1B227D504F}" type="slidenum">
              <a:rPr lang="pt-BR"/>
              <a:pPr>
                <a:defRPr/>
              </a:pPr>
              <a:t>‹nº›</a:t>
            </a:fld>
            <a:endParaRPr lang="pt-BR"/>
          </a:p>
        </p:txBody>
      </p:sp>
    </p:spTree>
    <p:extLst>
      <p:ext uri="{BB962C8B-B14F-4D97-AF65-F5344CB8AC3E}">
        <p14:creationId xmlns:p14="http://schemas.microsoft.com/office/powerpoint/2010/main" val="2234034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4955985-E0BD-4195-A069-CB55C94DAE1B}" type="datetimeFigureOut">
              <a:rPr lang="pt-BR"/>
              <a:pPr>
                <a:defRPr/>
              </a:pPr>
              <a:t>02/11/2018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12DCEF01-9D2B-4D40-A124-E4F952828649}" type="slidenum">
              <a:rPr lang="pt-BR"/>
              <a:pPr>
                <a:defRPr/>
              </a:pPr>
              <a:t>‹nº›</a:t>
            </a:fld>
            <a:endParaRPr lang="pt-BR"/>
          </a:p>
        </p:txBody>
      </p:sp>
    </p:spTree>
    <p:extLst>
      <p:ext uri="{BB962C8B-B14F-4D97-AF65-F5344CB8AC3E}">
        <p14:creationId xmlns:p14="http://schemas.microsoft.com/office/powerpoint/2010/main" val="3192821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D06CBDC9-50A8-4782-B8D0-F6B4D21C207A}" type="datetimeFigureOut">
              <a:rPr lang="pt-BR"/>
              <a:pPr>
                <a:defRPr/>
              </a:pPr>
              <a:t>02/11/2018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FC023A4E-7C98-4636-86A2-E861B22336F0}" type="slidenum">
              <a:rPr lang="pt-BR"/>
              <a:pPr>
                <a:defRPr/>
              </a:pPr>
              <a:t>‹nº›</a:t>
            </a:fld>
            <a:endParaRPr lang="pt-BR"/>
          </a:p>
        </p:txBody>
      </p:sp>
    </p:spTree>
    <p:extLst>
      <p:ext uri="{BB962C8B-B14F-4D97-AF65-F5344CB8AC3E}">
        <p14:creationId xmlns:p14="http://schemas.microsoft.com/office/powerpoint/2010/main" val="3637678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1C80F95-CAE0-4632-B994-63BE1A0823CE}" type="datetimeFigureOut">
              <a:rPr lang="pt-BR"/>
              <a:pPr>
                <a:defRPr/>
              </a:pPr>
              <a:t>02/11/2018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688343AC-AFBC-4042-8DE4-9301E39D33FA}" type="slidenum">
              <a:rPr lang="pt-BR"/>
              <a:pPr>
                <a:defRPr/>
              </a:pPr>
              <a:t>‹nº›</a:t>
            </a:fld>
            <a:endParaRPr lang="pt-BR"/>
          </a:p>
        </p:txBody>
      </p:sp>
    </p:spTree>
    <p:extLst>
      <p:ext uri="{BB962C8B-B14F-4D97-AF65-F5344CB8AC3E}">
        <p14:creationId xmlns:p14="http://schemas.microsoft.com/office/powerpoint/2010/main" val="2194953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6227806" y="1"/>
            <a:ext cx="2916194"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800"/>
            </a:p>
          </p:txBody>
        </p:sp>
      </p:grpSp>
      <p:sp>
        <p:nvSpPr>
          <p:cNvPr id="2" name="Title 1"/>
          <p:cNvSpPr>
            <a:spLocks noGrp="1"/>
          </p:cNvSpPr>
          <p:nvPr>
            <p:ph type="title"/>
          </p:nvPr>
        </p:nvSpPr>
        <p:spPr>
          <a:xfrm>
            <a:off x="6412230" y="685800"/>
            <a:ext cx="2400300" cy="1737360"/>
          </a:xfrm>
        </p:spPr>
        <p:txBody>
          <a:bodyPr anchor="b"/>
          <a:lstStyle>
            <a:lvl1pPr>
              <a:defRPr sz="2800" b="0"/>
            </a:lvl1pPr>
          </a:lstStyle>
          <a:p>
            <a:r>
              <a:rPr lang="pt-BR" smtClean="0"/>
              <a:t>Clique para editar o título mestre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Date Placeholder 8"/>
          <p:cNvSpPr>
            <a:spLocks noGrp="1"/>
          </p:cNvSpPr>
          <p:nvPr>
            <p:ph type="dt" sz="half" idx="10"/>
          </p:nvPr>
        </p:nvSpPr>
        <p:spPr/>
        <p:txBody>
          <a:bodyPr/>
          <a:lstStyle>
            <a:lvl1pPr>
              <a:defRPr/>
            </a:lvl1pPr>
          </a:lstStyle>
          <a:p>
            <a:pPr>
              <a:defRPr/>
            </a:pPr>
            <a:fld id="{C3197561-E311-4585-9899-08C214B897FC}" type="datetimeFigureOut">
              <a:rPr lang="pt-BR"/>
              <a:pPr>
                <a:defRPr/>
              </a:pPr>
              <a:t>02/11/2018</a:t>
            </a:fld>
            <a:endParaRPr lang="pt-BR"/>
          </a:p>
        </p:txBody>
      </p:sp>
      <p:sp>
        <p:nvSpPr>
          <p:cNvPr id="10" name="Footer Placeholder 9"/>
          <p:cNvSpPr>
            <a:spLocks noGrp="1"/>
          </p:cNvSpPr>
          <p:nvPr>
            <p:ph type="ftr" sz="quarter" idx="11"/>
          </p:nvPr>
        </p:nvSpPr>
        <p:spPr/>
        <p:txBody>
          <a:bodyPr/>
          <a:lstStyle>
            <a:lvl1pPr>
              <a:defRPr/>
            </a:lvl1pPr>
          </a:lstStyle>
          <a:p>
            <a:pPr>
              <a:defRPr/>
            </a:pPr>
            <a:endParaRPr lang="pt-BR"/>
          </a:p>
        </p:txBody>
      </p:sp>
      <p:sp>
        <p:nvSpPr>
          <p:cNvPr id="11" name="Slide Number Placeholder 10"/>
          <p:cNvSpPr>
            <a:spLocks noGrp="1"/>
          </p:cNvSpPr>
          <p:nvPr>
            <p:ph type="sldNum" sz="quarter" idx="12"/>
          </p:nvPr>
        </p:nvSpPr>
        <p:spPr/>
        <p:txBody>
          <a:bodyPr/>
          <a:lstStyle>
            <a:lvl1pPr>
              <a:defRPr smtClean="0"/>
            </a:lvl1pPr>
          </a:lstStyle>
          <a:p>
            <a:pPr>
              <a:defRPr/>
            </a:pPr>
            <a:fld id="{85C8E053-A4B2-430C-A6E8-E762046A37C4}" type="slidenum">
              <a:rPr lang="pt-BR"/>
              <a:pPr>
                <a:defRPr/>
              </a:pPr>
              <a:t>‹nº›</a:t>
            </a:fld>
            <a:endParaRPr lang="pt-BR"/>
          </a:p>
        </p:txBody>
      </p:sp>
    </p:spTree>
    <p:extLst>
      <p:ext uri="{BB962C8B-B14F-4D97-AF65-F5344CB8AC3E}">
        <p14:creationId xmlns:p14="http://schemas.microsoft.com/office/powerpoint/2010/main" val="2880126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0"/>
          <p:cNvSpPr/>
          <p:nvPr/>
        </p:nvSpPr>
        <p:spPr>
          <a:xfrm>
            <a:off x="6227806" y="1"/>
            <a:ext cx="2916194"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800"/>
            </a:p>
          </p:txBody>
        </p:sp>
      </p:grpSp>
      <p:sp>
        <p:nvSpPr>
          <p:cNvPr id="2" name="Title 1"/>
          <p:cNvSpPr>
            <a:spLocks noGrp="1"/>
          </p:cNvSpPr>
          <p:nvPr>
            <p:ph type="title"/>
          </p:nvPr>
        </p:nvSpPr>
        <p:spPr>
          <a:xfrm>
            <a:off x="6412230" y="685800"/>
            <a:ext cx="2400300" cy="1737360"/>
          </a:xfrm>
        </p:spPr>
        <p:txBody>
          <a:bodyPr anchor="b"/>
          <a:lstStyle>
            <a:lvl1pPr>
              <a:defRPr sz="28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Date Placeholder 7"/>
          <p:cNvSpPr>
            <a:spLocks noGrp="1"/>
          </p:cNvSpPr>
          <p:nvPr>
            <p:ph type="dt" sz="half" idx="10"/>
          </p:nvPr>
        </p:nvSpPr>
        <p:spPr/>
        <p:txBody>
          <a:bodyPr/>
          <a:lstStyle>
            <a:lvl1pPr>
              <a:defRPr/>
            </a:lvl1pPr>
          </a:lstStyle>
          <a:p>
            <a:pPr>
              <a:defRPr/>
            </a:pPr>
            <a:fld id="{823390ED-95F2-48FC-AB70-44EE6DDF31B8}" type="datetimeFigureOut">
              <a:rPr lang="pt-BR"/>
              <a:pPr>
                <a:defRPr/>
              </a:pPr>
              <a:t>02/11/2018</a:t>
            </a:fld>
            <a:endParaRPr lang="pt-BR"/>
          </a:p>
        </p:txBody>
      </p:sp>
      <p:sp>
        <p:nvSpPr>
          <p:cNvPr id="10" name="Slide Number Placeholder 9"/>
          <p:cNvSpPr>
            <a:spLocks noGrp="1"/>
          </p:cNvSpPr>
          <p:nvPr>
            <p:ph type="sldNum" sz="quarter" idx="11"/>
          </p:nvPr>
        </p:nvSpPr>
        <p:spPr/>
        <p:txBody>
          <a:bodyPr/>
          <a:lstStyle>
            <a:lvl1pPr>
              <a:defRPr smtClean="0"/>
            </a:lvl1pPr>
          </a:lstStyle>
          <a:p>
            <a:pPr>
              <a:defRPr/>
            </a:pPr>
            <a:fld id="{7B47068F-2774-44D4-B46F-0C254FF8544B}" type="slidenum">
              <a:rPr lang="pt-BR"/>
              <a:pPr>
                <a:defRPr/>
              </a:pPr>
              <a:t>‹nº›</a:t>
            </a:fld>
            <a:endParaRPr lang="pt-BR"/>
          </a:p>
        </p:txBody>
      </p:sp>
    </p:spTree>
    <p:extLst>
      <p:ext uri="{BB962C8B-B14F-4D97-AF65-F5344CB8AC3E}">
        <p14:creationId xmlns:p14="http://schemas.microsoft.com/office/powerpoint/2010/main" val="3472971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55B1FA7-BC9D-4C19-AA65-8A5FC200390F}" type="datetimeFigureOut">
              <a:rPr lang="pt-BR"/>
              <a:pPr>
                <a:defRPr/>
              </a:pPr>
              <a:t>02/11/2018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AE91E35-EDE7-4AB3-B881-D24C03F59326}" type="slidenum">
              <a:rPr lang="pt-BR"/>
              <a:pPr>
                <a:defRPr/>
              </a:pPr>
              <a:t>‹nº›</a:t>
            </a:fld>
            <a:endParaRPr lang="pt-BR"/>
          </a:p>
        </p:txBody>
      </p:sp>
    </p:spTree>
    <p:extLst>
      <p:ext uri="{BB962C8B-B14F-4D97-AF65-F5344CB8AC3E}">
        <p14:creationId xmlns:p14="http://schemas.microsoft.com/office/powerpoint/2010/main" val="3891005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C55E8F8-78EE-4F27-8E1D-A37017D250D8}" type="datetimeFigureOut">
              <a:rPr lang="pt-BR"/>
              <a:pPr>
                <a:defRPr/>
              </a:pPr>
              <a:t>02/11/2018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E1032A6-1E91-4B95-BA16-1EFEABDAA1FC}" type="slidenum">
              <a:rPr lang="pt-BR"/>
              <a:pPr>
                <a:defRPr/>
              </a:pPr>
              <a:t>‹nº›</a:t>
            </a:fld>
            <a:endParaRPr lang="pt-BR"/>
          </a:p>
        </p:txBody>
      </p:sp>
    </p:spTree>
    <p:extLst>
      <p:ext uri="{BB962C8B-B14F-4D97-AF65-F5344CB8AC3E}">
        <p14:creationId xmlns:p14="http://schemas.microsoft.com/office/powerpoint/2010/main" val="391813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1"/>
          <p:cNvGrpSpPr>
            <a:grpSpLocks/>
          </p:cNvGrpSpPr>
          <p:nvPr/>
        </p:nvGrpSpPr>
        <p:grpSpPr bwMode="auto">
          <a:xfrm>
            <a:off x="8523288" y="6254750"/>
            <a:ext cx="392112" cy="393700"/>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sz="1800"/>
            </a:p>
          </p:txBody>
        </p:sp>
      </p:grpSp>
      <p:sp>
        <p:nvSpPr>
          <p:cNvPr id="2" name="Title Placeholder 1"/>
          <p:cNvSpPr>
            <a:spLocks noGrp="1"/>
          </p:cNvSpPr>
          <p:nvPr>
            <p:ph type="title"/>
          </p:nvPr>
        </p:nvSpPr>
        <p:spPr>
          <a:xfrm>
            <a:off x="685800" y="484188"/>
            <a:ext cx="7772400" cy="160972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685800" y="2120900"/>
            <a:ext cx="77724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Editar estilos de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5992813" y="6272213"/>
            <a:ext cx="2454275" cy="365125"/>
          </a:xfrm>
          <a:prstGeom prst="rect">
            <a:avLst/>
          </a:prstGeom>
        </p:spPr>
        <p:txBody>
          <a:bodyPr vert="horz" lIns="91440" tIns="45720" rIns="91440" bIns="45720" rtlCol="0" anchor="ctr"/>
          <a:lstStyle>
            <a:lvl1pPr algn="r" eaLnBrk="1" fontAlgn="auto" hangingPunct="1">
              <a:spcBef>
                <a:spcPts val="0"/>
              </a:spcBef>
              <a:spcAft>
                <a:spcPts val="0"/>
              </a:spcAft>
              <a:defRPr sz="1000">
                <a:solidFill>
                  <a:schemeClr val="accent1">
                    <a:lumMod val="50000"/>
                  </a:schemeClr>
                </a:solidFill>
                <a:latin typeface="+mn-lt"/>
              </a:defRPr>
            </a:lvl1pPr>
          </a:lstStyle>
          <a:p>
            <a:pPr>
              <a:defRPr/>
            </a:pPr>
            <a:fld id="{9F7A9D5C-E8E8-45B8-AFA4-9100035DE5F9}" type="datetimeFigureOut">
              <a:rPr lang="pt-BR"/>
              <a:pPr>
                <a:defRPr/>
              </a:pPr>
              <a:t>02/11/2018</a:t>
            </a:fld>
            <a:endParaRPr lang="pt-BR"/>
          </a:p>
        </p:txBody>
      </p:sp>
      <p:sp>
        <p:nvSpPr>
          <p:cNvPr id="5" name="Footer Placeholder 4"/>
          <p:cNvSpPr>
            <a:spLocks noGrp="1"/>
          </p:cNvSpPr>
          <p:nvPr>
            <p:ph type="ftr" sz="quarter" idx="3"/>
          </p:nvPr>
        </p:nvSpPr>
        <p:spPr>
          <a:xfrm>
            <a:off x="685800" y="6272213"/>
            <a:ext cx="4745038" cy="36512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accent1">
                    <a:lumMod val="50000"/>
                  </a:schemeClr>
                </a:solidFill>
                <a:latin typeface="+mn-lt"/>
              </a:defRPr>
            </a:lvl1pPr>
          </a:lstStyle>
          <a:p>
            <a:pPr>
              <a:defRPr/>
            </a:pPr>
            <a:endParaRPr lang="pt-BR"/>
          </a:p>
        </p:txBody>
      </p:sp>
      <p:sp>
        <p:nvSpPr>
          <p:cNvPr id="6" name="Slide Number Placeholder 5"/>
          <p:cNvSpPr>
            <a:spLocks noGrp="1"/>
          </p:cNvSpPr>
          <p:nvPr>
            <p:ph type="sldNum" sz="quarter" idx="4"/>
          </p:nvPr>
        </p:nvSpPr>
        <p:spPr>
          <a:xfrm>
            <a:off x="8483600" y="6272213"/>
            <a:ext cx="479425"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100" b="1" smtClean="0">
                <a:solidFill>
                  <a:srgbClr val="FFFFFF"/>
                </a:solidFill>
              </a:defRPr>
            </a:lvl1pPr>
          </a:lstStyle>
          <a:p>
            <a:pPr>
              <a:defRPr/>
            </a:pPr>
            <a:fld id="{0BC8EE4F-7256-43EA-A54F-B4845B5BEE1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42" r:id="rId1"/>
    <p:sldLayoutId id="2147483835" r:id="rId2"/>
    <p:sldLayoutId id="2147483843" r:id="rId3"/>
    <p:sldLayoutId id="2147483836" r:id="rId4"/>
    <p:sldLayoutId id="2147483837" r:id="rId5"/>
    <p:sldLayoutId id="2147483838" r:id="rId6"/>
    <p:sldLayoutId id="2147483839" r:id="rId7"/>
    <p:sldLayoutId id="2147483844" r:id="rId8"/>
    <p:sldLayoutId id="2147483845" r:id="rId9"/>
    <p:sldLayoutId id="2147483840" r:id="rId10"/>
    <p:sldLayoutId id="2147483841" r:id="rId11"/>
  </p:sldLayoutIdLst>
  <p:txStyles>
    <p:titleStyle>
      <a:lvl1pPr algn="l" rtl="0" eaLnBrk="0" fontAlgn="base" hangingPunct="0">
        <a:lnSpc>
          <a:spcPct val="90000"/>
        </a:lnSpc>
        <a:spcBef>
          <a:spcPct val="0"/>
        </a:spcBef>
        <a:spcAft>
          <a:spcPct val="0"/>
        </a:spcAft>
        <a:defRPr sz="4200" kern="1200" cap="all">
          <a:blipFill>
            <a:blip r:embed="rId14">
              <a:extLst>
                <a:ext uri="{28A0092B-C50C-407E-A947-70E740481C1C}">
                  <a14:useLocalDpi xmlns:a14="http://schemas.microsoft.com/office/drawing/2010/main" val="0"/>
                </a:ext>
              </a:extLst>
            </a:blip>
            <a:tile tx="6350" ty="-127000" sx="65000" sy="64000" flip="none" algn="tl"/>
          </a:blipFill>
          <a:latin typeface="+mj-lt"/>
          <a:ea typeface="+mj-ea"/>
          <a:cs typeface="+mj-cs"/>
        </a:defRPr>
      </a:lvl1pPr>
      <a:lvl2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2pPr>
      <a:lvl3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3pPr>
      <a:lvl4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4pPr>
      <a:lvl5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5pPr>
      <a:lvl6pPr marL="457200" algn="l" rtl="0" fontAlgn="base">
        <a:lnSpc>
          <a:spcPct val="90000"/>
        </a:lnSpc>
        <a:spcBef>
          <a:spcPct val="0"/>
        </a:spcBef>
        <a:spcAft>
          <a:spcPct val="0"/>
        </a:spcAft>
        <a:defRPr sz="4200">
          <a:solidFill>
            <a:schemeClr val="tx1"/>
          </a:solidFill>
          <a:latin typeface="Rockwell Condensed" panose="02060603050405020104" pitchFamily="18" charset="0"/>
        </a:defRPr>
      </a:lvl6pPr>
      <a:lvl7pPr marL="914400" algn="l" rtl="0" fontAlgn="base">
        <a:lnSpc>
          <a:spcPct val="90000"/>
        </a:lnSpc>
        <a:spcBef>
          <a:spcPct val="0"/>
        </a:spcBef>
        <a:spcAft>
          <a:spcPct val="0"/>
        </a:spcAft>
        <a:defRPr sz="4200">
          <a:solidFill>
            <a:schemeClr val="tx1"/>
          </a:solidFill>
          <a:latin typeface="Rockwell Condensed" panose="02060603050405020104" pitchFamily="18" charset="0"/>
        </a:defRPr>
      </a:lvl7pPr>
      <a:lvl8pPr marL="1371600" algn="l" rtl="0" fontAlgn="base">
        <a:lnSpc>
          <a:spcPct val="90000"/>
        </a:lnSpc>
        <a:spcBef>
          <a:spcPct val="0"/>
        </a:spcBef>
        <a:spcAft>
          <a:spcPct val="0"/>
        </a:spcAft>
        <a:defRPr sz="4200">
          <a:solidFill>
            <a:schemeClr val="tx1"/>
          </a:solidFill>
          <a:latin typeface="Rockwell Condensed" panose="02060603050405020104" pitchFamily="18" charset="0"/>
        </a:defRPr>
      </a:lvl8pPr>
      <a:lvl9pPr marL="1828800" algn="l" rtl="0" fontAlgn="base">
        <a:lnSpc>
          <a:spcPct val="90000"/>
        </a:lnSpc>
        <a:spcBef>
          <a:spcPct val="0"/>
        </a:spcBef>
        <a:spcAft>
          <a:spcPct val="0"/>
        </a:spcAft>
        <a:defRPr sz="4200">
          <a:solidFill>
            <a:schemeClr val="tx1"/>
          </a:solidFill>
          <a:latin typeface="Rockwell Condensed" panose="02060603050405020104" pitchFamily="18" charset="0"/>
        </a:defRPr>
      </a:lvl9pPr>
    </p:titleStyle>
    <p:bodyStyle>
      <a:lvl1pPr marL="182563" indent="-182563" algn="l" rtl="0" eaLnBrk="0" fontAlgn="base" hangingPunct="0">
        <a:lnSpc>
          <a:spcPct val="90000"/>
        </a:lnSpc>
        <a:spcBef>
          <a:spcPts val="1200"/>
        </a:spcBef>
        <a:spcAft>
          <a:spcPct val="0"/>
        </a:spcAft>
        <a:buClr>
          <a:srgbClr val="9E3611"/>
        </a:buClr>
        <a:buSzPct val="85000"/>
        <a:buFont typeface="Wingdings" panose="05000000000000000000" pitchFamily="2" charset="2"/>
        <a:buChar char="§"/>
        <a:defRPr sz="2000" kern="1200">
          <a:solidFill>
            <a:schemeClr val="tx1"/>
          </a:solidFill>
          <a:latin typeface="+mn-lt"/>
          <a:ea typeface="+mn-ea"/>
          <a:cs typeface="+mn-cs"/>
        </a:defRPr>
      </a:lvl1pPr>
      <a:lvl2pPr marL="457200"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kern="1200">
          <a:solidFill>
            <a:schemeClr val="tx1"/>
          </a:solidFill>
          <a:latin typeface="+mn-lt"/>
          <a:ea typeface="+mn-ea"/>
          <a:cs typeface="+mn-cs"/>
        </a:defRPr>
      </a:lvl2pPr>
      <a:lvl3pPr marL="730250"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3pPr>
      <a:lvl4pPr marL="1004888"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4pPr>
      <a:lvl5pPr marL="1279525" indent="-182563" algn="l" rtl="0" eaLnBrk="0" fontAlgn="base" hangingPunct="0">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992392" TargetMode="External"/><Relationship Id="rId7" Type="http://schemas.openxmlformats.org/officeDocument/2006/relationships/image" Target="../media/image1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https://www.ncbi.nlm.nih.gov/pubmed?linkname=pubmed_pubmed&amp;from_uid=2899239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12600" TargetMode="Externa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hyperlink" Target="https://www.ncbi.nlm.nih.gov/pubmed?linkname=pubmed_pubmed&amp;from_uid=18177443" TargetMode="External"/><Relationship Id="rId4" Type="http://schemas.openxmlformats.org/officeDocument/2006/relationships/hyperlink" Target="https://www.ncbi.nlm.nih.gov/pubmed/18177443"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hyperlink" Target="http://paulomargotto.com.br/hipotensao-e-choque-no-recem-nascido-pre-termo-3/"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936590" TargetMode="External"/><Relationship Id="rId2" Type="http://schemas.openxmlformats.org/officeDocument/2006/relationships/hyperlink" Target="https://www.ncbi.nlm.nih.gov/pubmed/29936590" TargetMode="Externa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2.png"/><Relationship Id="rId4" Type="http://schemas.openxmlformats.org/officeDocument/2006/relationships/hyperlink" Target="http://paulomargotto.com.br/documentos/17941"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7061" TargetMode="External"/><Relationship Id="rId2" Type="http://schemas.openxmlformats.org/officeDocument/2006/relationships/hyperlink" Target="http://paulomargotto.com.br/problemas-hemodinamicos-no-neonato/" TargetMode="Externa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paulomargotto.com.br/documentos/17913" TargetMode="External"/><Relationship Id="rId2" Type="http://schemas.openxmlformats.org/officeDocument/2006/relationships/hyperlink" Target="http://paulomargotto.com.br/ecocardiografia-funcional/" TargetMode="Externa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ubtítulo 2"/>
          <p:cNvSpPr>
            <a:spLocks noGrp="1"/>
          </p:cNvSpPr>
          <p:nvPr>
            <p:ph type="subTitle" idx="1"/>
          </p:nvPr>
        </p:nvSpPr>
        <p:spPr>
          <a:xfrm>
            <a:off x="1619250" y="4508500"/>
            <a:ext cx="5919788" cy="1069975"/>
          </a:xfrm>
        </p:spPr>
        <p:txBody>
          <a:bodyPr/>
          <a:lstStyle/>
          <a:p>
            <a:pPr algn="ctr" eaLnBrk="1" hangingPunct="1">
              <a:lnSpc>
                <a:spcPct val="80000"/>
              </a:lnSpc>
            </a:pPr>
            <a:r>
              <a:rPr lang="pt-BR" altLang="pt-BR" sz="1700" smtClean="0"/>
              <a:t>Apresentação: André da Silva Simões, Deborah Carneiro Coordenação: Diogo Pedroso</a:t>
            </a:r>
          </a:p>
          <a:p>
            <a:pPr algn="ctr" eaLnBrk="1" hangingPunct="1">
              <a:lnSpc>
                <a:spcPct val="80000"/>
              </a:lnSpc>
            </a:pPr>
            <a:r>
              <a:rPr lang="pt-BR" altLang="pt-BR" sz="1700" smtClean="0"/>
              <a:t>Unidade de Neonatologia do Hospital Materno Infantil de Brasília</a:t>
            </a:r>
          </a:p>
          <a:p>
            <a:pPr algn="ctr" eaLnBrk="1" hangingPunct="1">
              <a:lnSpc>
                <a:spcPct val="80000"/>
              </a:lnSpc>
            </a:pPr>
            <a:r>
              <a:rPr lang="pt-BR" altLang="pt-BR" sz="1700" smtClean="0">
                <a:hlinkClick r:id="rId2"/>
              </a:rPr>
              <a:t>www.paulomargotto.com.br</a:t>
            </a:r>
            <a:endParaRPr lang="pt-BR" altLang="pt-BR" sz="1700" smtClean="0"/>
          </a:p>
          <a:p>
            <a:pPr algn="ctr" eaLnBrk="1" hangingPunct="1">
              <a:lnSpc>
                <a:spcPct val="80000"/>
              </a:lnSpc>
            </a:pPr>
            <a:r>
              <a:rPr lang="pt-BR" altLang="pt-BR" sz="1700" smtClean="0"/>
              <a:t>Brasília, 3 de novembro de 2018</a:t>
            </a:r>
          </a:p>
          <a:p>
            <a:pPr algn="ctr" eaLnBrk="1" hangingPunct="1">
              <a:lnSpc>
                <a:spcPct val="80000"/>
              </a:lnSpc>
            </a:pPr>
            <a:endParaRPr lang="pt-BR" altLang="pt-BR" sz="1700" smtClean="0"/>
          </a:p>
          <a:p>
            <a:pPr algn="ctr" eaLnBrk="1" hangingPunct="1">
              <a:lnSpc>
                <a:spcPct val="80000"/>
              </a:lnSpc>
            </a:pPr>
            <a:endParaRPr lang="pt-BR" altLang="pt-BR" sz="1700" smtClean="0"/>
          </a:p>
        </p:txBody>
      </p:sp>
      <p:sp>
        <p:nvSpPr>
          <p:cNvPr id="6148" name="Rectangle 4"/>
          <p:cNvSpPr>
            <a:spLocks noChangeArrowheads="1"/>
          </p:cNvSpPr>
          <p:nvPr/>
        </p:nvSpPr>
        <p:spPr bwMode="auto">
          <a:xfrm>
            <a:off x="971550" y="3357563"/>
            <a:ext cx="7285038"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3"/>
              </a:rPr>
              <a:t>Norepinephrine infusion improves haemodynamics in the preterm infants during septic shock.</a:t>
            </a:r>
            <a:r>
              <a:rPr lang="pt-BR" sz="1400"/>
              <a:t>Rizk MY, Lapointe A, Lefebvre F, Barrington KJ.Acta Paediatr. 2018 Mar;107(3):408-413. doi: 10.1111/apa.14112. Epub 2017 Oct 26.PMID: 28992392.</a:t>
            </a:r>
            <a:r>
              <a:rPr lang="pt-BR" sz="1400" u="sng">
                <a:hlinkClick r:id="rId4"/>
              </a:rPr>
              <a:t>Similar articles</a:t>
            </a:r>
            <a:endParaRPr lang="pt-BR" sz="1400" u="sng"/>
          </a:p>
        </p:txBody>
      </p:sp>
      <p:sp>
        <p:nvSpPr>
          <p:cNvPr id="6150" name="Rectangle 6"/>
          <p:cNvSpPr>
            <a:spLocks noChangeArrowheads="1"/>
          </p:cNvSpPr>
          <p:nvPr/>
        </p:nvSpPr>
        <p:spPr bwMode="auto">
          <a:xfrm>
            <a:off x="827088" y="1773238"/>
            <a:ext cx="75025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sz="2400" b="1">
                <a:solidFill>
                  <a:srgbClr val="0000FF"/>
                </a:solidFill>
              </a:rPr>
              <a:t>INFUSÃO DE NOREPINEFRINA MELHORA A </a:t>
            </a:r>
          </a:p>
          <a:p>
            <a:pPr algn="ctr"/>
            <a:r>
              <a:rPr lang="pt-BR" sz="2400" b="1">
                <a:solidFill>
                  <a:srgbClr val="0000FF"/>
                </a:solidFill>
              </a:rPr>
              <a:t>HEMODINÂMICA EM PREMATUROS DURANTE </a:t>
            </a:r>
          </a:p>
          <a:p>
            <a:pPr algn="ctr"/>
            <a:r>
              <a:rPr lang="pt-BR" sz="2400" b="1">
                <a:solidFill>
                  <a:srgbClr val="0000FF"/>
                </a:solidFill>
              </a:rPr>
              <a:t>O CHOQUE SÉPTICO</a:t>
            </a:r>
            <a:r>
              <a:rPr lang="pt-BR" sz="2400">
                <a:solidFill>
                  <a:srgbClr val="0000FF"/>
                </a:solidFill>
              </a:rPr>
              <a:t> </a:t>
            </a:r>
          </a:p>
        </p:txBody>
      </p:sp>
      <p:pic>
        <p:nvPicPr>
          <p:cNvPr id="615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373688"/>
            <a:ext cx="2843213" cy="1341437"/>
          </a:xfrm>
          <a:prstGeom prst="rect">
            <a:avLst/>
          </a:prstGeom>
          <a:noFill/>
          <a:ln w="5715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45413" y="5464175"/>
            <a:ext cx="1398587"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9"/>
          <p:cNvPicPr>
            <a:picLocks noChangeAspect="1" noChangeArrowheads="1"/>
          </p:cNvPicPr>
          <p:nvPr/>
        </p:nvPicPr>
        <p:blipFill>
          <a:blip r:embed="rId7">
            <a:lum bright="12000"/>
            <a:extLst>
              <a:ext uri="{28A0092B-C50C-407E-A947-70E740481C1C}">
                <a14:useLocalDpi xmlns:a14="http://schemas.microsoft.com/office/drawing/2010/main" val="0"/>
              </a:ext>
            </a:extLst>
          </a:blip>
          <a:srcRect/>
          <a:stretch>
            <a:fillRect/>
          </a:stretch>
        </p:blipFill>
        <p:spPr bwMode="auto">
          <a:xfrm>
            <a:off x="107950" y="0"/>
            <a:ext cx="8834438"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8800" y="-245619"/>
            <a:ext cx="7772400" cy="1609345"/>
          </a:xfrm>
        </p:spPr>
        <p:txBody>
          <a:bodyPr/>
          <a:lstStyle/>
          <a:p>
            <a:pPr eaLnBrk="1" fontAlgn="auto" hangingPunct="1">
              <a:spcAft>
                <a:spcPts val="0"/>
              </a:spcAft>
              <a:defRPr/>
            </a:pPr>
            <a:r>
              <a:rPr lang="pt-BR" dirty="0" smtClean="0"/>
              <a:t>INTRODUÇÃO</a:t>
            </a:r>
            <a:endParaRPr lang="pt-BR" dirty="0"/>
          </a:p>
        </p:txBody>
      </p:sp>
      <p:sp>
        <p:nvSpPr>
          <p:cNvPr id="3" name="Espaço Reservado para Conteúdo 2"/>
          <p:cNvSpPr>
            <a:spLocks noGrp="1"/>
          </p:cNvSpPr>
          <p:nvPr>
            <p:ph idx="1"/>
          </p:nvPr>
        </p:nvSpPr>
        <p:spPr/>
        <p:txBody>
          <a:bodyPr>
            <a:normAutofit/>
          </a:bodyPr>
          <a:lstStyle/>
          <a:p>
            <a:pPr marL="0" indent="0" algn="just" eaLnBrk="1" hangingPunct="1">
              <a:lnSpc>
                <a:spcPct val="80000"/>
              </a:lnSpc>
              <a:spcBef>
                <a:spcPct val="0"/>
              </a:spcBef>
            </a:pPr>
            <a:r>
              <a:rPr lang="pt-BR" smtClean="0">
                <a:latin typeface="Times New Roman" pitchFamily="18" charset="0"/>
              </a:rPr>
              <a:t>Sepse é um distúrbio clínico que desafia os cuidadores na Unidade de Terapia Intensiva Neonatal (UTIN).</a:t>
            </a:r>
          </a:p>
          <a:p>
            <a:pPr marL="0" indent="0" algn="just" eaLnBrk="1" hangingPunct="1">
              <a:lnSpc>
                <a:spcPct val="80000"/>
              </a:lnSpc>
              <a:spcBef>
                <a:spcPct val="0"/>
              </a:spcBef>
              <a:buFont typeface="Wingdings" panose="05000000000000000000" pitchFamily="2" charset="2"/>
              <a:buNone/>
            </a:pPr>
            <a:endParaRPr lang="pt-BR" smtClean="0">
              <a:latin typeface="Times New Roman" pitchFamily="18" charset="0"/>
            </a:endParaRPr>
          </a:p>
          <a:p>
            <a:pPr marL="0" indent="0" algn="just" eaLnBrk="1" hangingPunct="1">
              <a:lnSpc>
                <a:spcPct val="80000"/>
              </a:lnSpc>
              <a:spcBef>
                <a:spcPct val="0"/>
              </a:spcBef>
            </a:pPr>
            <a:r>
              <a:rPr lang="pt-BR" smtClean="0">
                <a:latin typeface="Times New Roman" pitchFamily="18" charset="0"/>
              </a:rPr>
              <a:t> Neonatos com sepse podem apresentar ou evoluir para choque séptico,  inicialmente por disfunção cardiovascular, requerendo ressuscitação fluídica ou suporte inotrópico. </a:t>
            </a:r>
          </a:p>
          <a:p>
            <a:pPr marL="0" indent="0" algn="just" eaLnBrk="1" hangingPunct="1">
              <a:lnSpc>
                <a:spcPct val="80000"/>
              </a:lnSpc>
              <a:spcBef>
                <a:spcPct val="0"/>
              </a:spcBef>
            </a:pPr>
            <a:endParaRPr lang="pt-BR" smtClean="0">
              <a:latin typeface="Times New Roman" pitchFamily="18" charset="0"/>
            </a:endParaRPr>
          </a:p>
          <a:p>
            <a:pPr marL="0" indent="0" algn="just" eaLnBrk="1" hangingPunct="1">
              <a:lnSpc>
                <a:spcPct val="80000"/>
              </a:lnSpc>
              <a:spcBef>
                <a:spcPct val="0"/>
              </a:spcBef>
            </a:pPr>
            <a:r>
              <a:rPr lang="pt-BR" smtClean="0">
                <a:latin typeface="Times New Roman" pitchFamily="18" charset="0"/>
              </a:rPr>
              <a:t>Enquanto a incidência geral de choque séptico não é conhecida, um grande estudo de coorte retrospectivo relatou uma taxa de 1,3% de internações em UTIN, com uma mortalidade associada de 40%, 71% para recém-nascidos de extremo baixo peso (1).</a:t>
            </a:r>
          </a:p>
          <a:p>
            <a:pPr marL="0" indent="0" algn="just" eaLnBrk="1" hangingPunct="1">
              <a:lnSpc>
                <a:spcPct val="80000"/>
              </a:lnSpc>
              <a:spcBef>
                <a:spcPct val="0"/>
              </a:spcBef>
            </a:pPr>
            <a:endParaRPr lang="pt-BR" smtClean="0">
              <a:latin typeface="Times New Roman" pitchFamily="18" charset="0"/>
            </a:endParaRPr>
          </a:p>
          <a:p>
            <a:pPr marL="0" indent="0" algn="just" eaLnBrk="1" hangingPunct="1">
              <a:lnSpc>
                <a:spcPct val="80000"/>
              </a:lnSpc>
              <a:spcBef>
                <a:spcPct val="0"/>
              </a:spcBef>
            </a:pPr>
            <a:r>
              <a:rPr lang="pt-BR" smtClean="0">
                <a:latin typeface="Times New Roman" pitchFamily="18" charset="0"/>
              </a:rPr>
              <a:t> Apesar das melhorias nos cuidados neonatais, o choque séptico continua sendo uma causa significativa de mortalidade e morbidade neonatal com poucos estudos sobre hemodinâmica (2) e pouca evidência de tratamentos apropriados. </a:t>
            </a:r>
          </a:p>
          <a:p>
            <a:pPr marL="0" indent="0" algn="just" eaLnBrk="1" hangingPunct="1">
              <a:lnSpc>
                <a:spcPct val="80000"/>
              </a:lnSpc>
              <a:spcBef>
                <a:spcPct val="0"/>
              </a:spcBef>
            </a:pPr>
            <a:endParaRPr lang="pt-BR" smtClean="0">
              <a:latin typeface="Times New Roman" pitchFamily="18" charset="0"/>
            </a:endParaRPr>
          </a:p>
          <a:p>
            <a:pPr marL="0" indent="0" algn="just" eaLnBrk="1" hangingPunct="1">
              <a:lnSpc>
                <a:spcPct val="80000"/>
              </a:lnSpc>
              <a:spcBef>
                <a:spcPct val="0"/>
              </a:spcBef>
            </a:pPr>
            <a:r>
              <a:rPr lang="pt-BR" smtClean="0">
                <a:latin typeface="Times New Roman" pitchFamily="18" charset="0"/>
              </a:rPr>
              <a:t>As diretrizes  para o tratamento do choque séptico foram estabelecidos para adultos (3) e crianças (4), mas não há bons dados com os quais orientações para o recém-nascido.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174181"/>
            <a:ext cx="7772400" cy="1609344"/>
          </a:xfrm>
        </p:spPr>
        <p:txBody>
          <a:bodyPr/>
          <a:lstStyle/>
          <a:p>
            <a:pPr eaLnBrk="1" fontAlgn="auto" hangingPunct="1">
              <a:spcAft>
                <a:spcPts val="0"/>
              </a:spcAft>
              <a:defRPr/>
            </a:pPr>
            <a:r>
              <a:rPr lang="pt-BR" dirty="0" smtClean="0"/>
              <a:t>INTRODUÇÃO</a:t>
            </a:r>
            <a:endParaRPr lang="pt-BR" dirty="0"/>
          </a:p>
        </p:txBody>
      </p:sp>
      <p:sp>
        <p:nvSpPr>
          <p:cNvPr id="3" name="Espaço Reservado para Conteúdo 2"/>
          <p:cNvSpPr>
            <a:spLocks noGrp="1"/>
          </p:cNvSpPr>
          <p:nvPr>
            <p:ph idx="1"/>
          </p:nvPr>
        </p:nvSpPr>
        <p:spPr>
          <a:xfrm>
            <a:off x="539750" y="981075"/>
            <a:ext cx="8362950" cy="4525963"/>
          </a:xfrm>
        </p:spPr>
        <p:txBody>
          <a:bodyPr>
            <a:normAutofit/>
          </a:bodyPr>
          <a:lstStyle/>
          <a:p>
            <a:pPr eaLnBrk="1" hangingPunct="1">
              <a:lnSpc>
                <a:spcPct val="80000"/>
              </a:lnSpc>
            </a:pPr>
            <a:r>
              <a:rPr lang="pt-BR" sz="1900" smtClean="0">
                <a:latin typeface="Times New Roman" pitchFamily="18" charset="0"/>
              </a:rPr>
              <a:t>Diretrizes para neonatos a termo são baseadas inteiramente em opinião de especialistas e não há diretrizes para neonatos prematuros. </a:t>
            </a:r>
          </a:p>
          <a:p>
            <a:pPr eaLnBrk="1" hangingPunct="1">
              <a:lnSpc>
                <a:spcPct val="80000"/>
              </a:lnSpc>
            </a:pPr>
            <a:r>
              <a:rPr lang="pt-BR" sz="1900" smtClean="0">
                <a:latin typeface="Times New Roman" pitchFamily="18" charset="0"/>
              </a:rPr>
              <a:t>Em particular, </a:t>
            </a:r>
            <a:r>
              <a:rPr lang="pt-BR" sz="1900" smtClean="0">
                <a:solidFill>
                  <a:srgbClr val="FF0000"/>
                </a:solidFill>
                <a:latin typeface="Times New Roman" pitchFamily="18" charset="0"/>
              </a:rPr>
              <a:t>não há diretrizes em relação ao uso de inotrópicos, para os quais existe considerável variabilidade em prematuros extremos nos primeiros dias de vida</a:t>
            </a:r>
            <a:r>
              <a:rPr lang="pt-BR" sz="1900" smtClean="0">
                <a:latin typeface="Times New Roman" pitchFamily="18" charset="0"/>
              </a:rPr>
              <a:t> (5, 6). </a:t>
            </a:r>
          </a:p>
          <a:p>
            <a:pPr eaLnBrk="1" hangingPunct="1">
              <a:lnSpc>
                <a:spcPct val="80000"/>
              </a:lnSpc>
            </a:pPr>
            <a:r>
              <a:rPr lang="pt-BR" sz="1900" smtClean="0">
                <a:latin typeface="Times New Roman" pitchFamily="18" charset="0"/>
              </a:rPr>
              <a:t>A variabilidade no uso de inotrópicos está mais intimamente associada à preferência do clínico local em vez de demografia ou condição clínica do paciente (6). Semelhantes variações foram estudadas em doses de inotrópicos utilizados (7).</a:t>
            </a:r>
          </a:p>
          <a:p>
            <a:pPr eaLnBrk="1" hangingPunct="1">
              <a:lnSpc>
                <a:spcPct val="80000"/>
              </a:lnSpc>
            </a:pPr>
            <a:r>
              <a:rPr lang="pt-BR" sz="1900" smtClean="0">
                <a:latin typeface="Times New Roman" pitchFamily="18" charset="0"/>
              </a:rPr>
              <a:t>Muitos recém-nascidos com sinais de choque não respondem à administração de fluidos e requerem infusão de inotrópicos ou vasopressores para aumentar a perfusão (8). </a:t>
            </a:r>
          </a:p>
          <a:p>
            <a:pPr eaLnBrk="1" hangingPunct="1">
              <a:lnSpc>
                <a:spcPct val="80000"/>
              </a:lnSpc>
            </a:pPr>
            <a:r>
              <a:rPr lang="pt-BR" sz="1900" b="1" smtClean="0">
                <a:latin typeface="Times New Roman" pitchFamily="18" charset="0"/>
              </a:rPr>
              <a:t>O melhor agente para usar ainda é discutido</a:t>
            </a:r>
            <a:r>
              <a:rPr lang="pt-BR" sz="1900" smtClean="0">
                <a:latin typeface="Times New Roman" pitchFamily="18" charset="0"/>
              </a:rPr>
              <a:t>, sem evidências claras de que qualquer inotrópico melhore os resultados neonatais. </a:t>
            </a:r>
          </a:p>
          <a:p>
            <a:pPr eaLnBrk="1" hangingPunct="1">
              <a:lnSpc>
                <a:spcPct val="80000"/>
              </a:lnSpc>
            </a:pPr>
            <a:r>
              <a:rPr lang="pt-BR" sz="1900" smtClean="0">
                <a:latin typeface="Times New Roman" pitchFamily="18" charset="0"/>
              </a:rPr>
              <a:t>Em um estudo observacional prospectivo, norepinefrina (NE) foi eficaz na reversão do estado de choque em recém-nascidos a termo com choque séptico refratário (9). </a:t>
            </a:r>
          </a:p>
          <a:p>
            <a:pPr eaLnBrk="1" hangingPunct="1">
              <a:lnSpc>
                <a:spcPct val="80000"/>
              </a:lnSpc>
            </a:pPr>
            <a:r>
              <a:rPr lang="pt-BR" sz="1900" smtClean="0">
                <a:latin typeface="Times New Roman" pitchFamily="18" charset="0"/>
              </a:rPr>
              <a:t>Em crianças hipotensas, incluindo prematuros, os efeitos farmacocinéticos e hemodinâmicos da NE variaram de acordo com a  comorbidade, peso ao nascer e gravidade da doença (4). </a:t>
            </a:r>
          </a:p>
          <a:p>
            <a:pPr algn="just" eaLnBrk="1" hangingPunct="1">
              <a:lnSpc>
                <a:spcPct val="80000"/>
              </a:lnSpc>
            </a:pPr>
            <a:endParaRPr lang="pt-BR" sz="1900" smtClean="0">
              <a:latin typeface="Times New Roman" pitchFamily="18" charset="0"/>
            </a:endParaRPr>
          </a:p>
          <a:p>
            <a:pPr eaLnBrk="1" hangingPunct="1">
              <a:lnSpc>
                <a:spcPct val="80000"/>
              </a:lnSpc>
            </a:pPr>
            <a:endParaRPr lang="pt-BR" sz="1300" smtClean="0">
              <a:latin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74700" y="-2731"/>
            <a:ext cx="7772400" cy="1609344"/>
          </a:xfrm>
        </p:spPr>
        <p:txBody>
          <a:bodyPr/>
          <a:lstStyle/>
          <a:p>
            <a:pPr eaLnBrk="1" fontAlgn="auto" hangingPunct="1">
              <a:spcAft>
                <a:spcPts val="0"/>
              </a:spcAft>
              <a:defRPr/>
            </a:pPr>
            <a:r>
              <a:rPr lang="pt-BR" dirty="0" smtClean="0"/>
              <a:t>INTRODUÇÃO</a:t>
            </a:r>
            <a:endParaRPr lang="pt-BR" dirty="0"/>
          </a:p>
        </p:txBody>
      </p:sp>
      <p:sp>
        <p:nvSpPr>
          <p:cNvPr id="10243" name="Espaço Reservado para Conteúdo 2"/>
          <p:cNvSpPr>
            <a:spLocks noGrp="1"/>
          </p:cNvSpPr>
          <p:nvPr>
            <p:ph idx="1"/>
          </p:nvPr>
        </p:nvSpPr>
        <p:spPr>
          <a:xfrm>
            <a:off x="457200" y="1600200"/>
            <a:ext cx="8362950" cy="4525963"/>
          </a:xfrm>
        </p:spPr>
        <p:txBody>
          <a:bodyPr/>
          <a:lstStyle/>
          <a:p>
            <a:pPr eaLnBrk="1" hangingPunct="1"/>
            <a:r>
              <a:rPr lang="pt-BR" altLang="pt-BR" smtClean="0">
                <a:latin typeface="Times New Roman" pitchFamily="18" charset="0"/>
              </a:rPr>
              <a:t>No Centro de Saúde da Universidade de Sainte-Justine, nos últimos anos, vários pré-termo  receberam infusões de NE como tratamento para choque neonatal com suspeita de sepse com base na preferência do médico. </a:t>
            </a:r>
          </a:p>
          <a:p>
            <a:pPr eaLnBrk="1" hangingPunct="1"/>
            <a:r>
              <a:rPr lang="pt-BR" altLang="pt-BR" smtClean="0">
                <a:latin typeface="Times New Roman" pitchFamily="18" charset="0"/>
              </a:rPr>
              <a:t>Como houve uma acentuada falta de informação na literatura em relação às respostas hemodinâmicas ao NE nessa população, </a:t>
            </a:r>
            <a:r>
              <a:rPr lang="pt-BR" altLang="pt-BR" b="1" smtClean="0">
                <a:solidFill>
                  <a:srgbClr val="0000FF"/>
                </a:solidFill>
                <a:latin typeface="Times New Roman" pitchFamily="18" charset="0"/>
              </a:rPr>
              <a:t>O OBJETIVO DO PRESENTE ESTUDO</a:t>
            </a:r>
            <a:r>
              <a:rPr lang="pt-BR" altLang="pt-BR" b="1" smtClean="0">
                <a:latin typeface="Times New Roman" pitchFamily="18" charset="0"/>
              </a:rPr>
              <a:t> </a:t>
            </a:r>
            <a:r>
              <a:rPr lang="pt-BR" altLang="pt-BR" smtClean="0">
                <a:latin typeface="Times New Roman" pitchFamily="18" charset="0"/>
              </a:rPr>
              <a:t>foi:</a:t>
            </a:r>
          </a:p>
          <a:p>
            <a:pPr eaLnBrk="1" hangingPunct="1"/>
            <a:endParaRPr lang="pt-BR" altLang="pt-BR" smtClean="0">
              <a:latin typeface="Times New Roman" pitchFamily="18" charset="0"/>
            </a:endParaRPr>
          </a:p>
          <a:p>
            <a:pPr eaLnBrk="1" hangingPunct="1"/>
            <a:endParaRPr lang="pt-BR" altLang="pt-BR" smtClean="0">
              <a:latin typeface="Times New Roman" pitchFamily="18" charset="0"/>
            </a:endParaRPr>
          </a:p>
          <a:p>
            <a:pPr algn="ctr" eaLnBrk="1" hangingPunct="1"/>
            <a:r>
              <a:rPr lang="pt-BR" altLang="pt-BR" b="1" smtClean="0">
                <a:solidFill>
                  <a:srgbClr val="0000FF"/>
                </a:solidFill>
                <a:latin typeface="Times New Roman" pitchFamily="18" charset="0"/>
              </a:rPr>
              <a:t>descrever as respostas clínicas em recém-nascidos pré-termo tratados com infusão de NE, a fim de determinar se NE, como um potencial tratamento nesses bebês, é apropriado.</a:t>
            </a:r>
          </a:p>
          <a:p>
            <a:pPr algn="just" eaLnBrk="1" hangingPunct="1"/>
            <a:endParaRPr lang="pt-BR" altLang="pt-BR" b="1" smtClean="0">
              <a:solidFill>
                <a:srgbClr val="0000FF"/>
              </a:solidFill>
              <a:latin typeface="Times New Roman" pitchFamily="18" charset="0"/>
            </a:endParaRPr>
          </a:p>
          <a:p>
            <a:pPr eaLnBrk="1" hangingPunct="1"/>
            <a:endParaRPr lang="pt-BR" altLang="pt-BR" sz="1400" smtClean="0">
              <a:latin typeface="Times New Roman" pitchFamily="18" charset="0"/>
            </a:endParaRPr>
          </a:p>
        </p:txBody>
      </p:sp>
      <p:sp>
        <p:nvSpPr>
          <p:cNvPr id="10245" name="AutoShape 5"/>
          <p:cNvSpPr>
            <a:spLocks noChangeArrowheads="1"/>
          </p:cNvSpPr>
          <p:nvPr/>
        </p:nvSpPr>
        <p:spPr bwMode="auto">
          <a:xfrm>
            <a:off x="4211638" y="3284538"/>
            <a:ext cx="301625" cy="1069975"/>
          </a:xfrm>
          <a:prstGeom prst="curvedLeftArrow">
            <a:avLst>
              <a:gd name="adj1" fmla="val 70947"/>
              <a:gd name="adj2" fmla="val 141895"/>
              <a:gd name="adj3" fmla="val 33333"/>
            </a:avLst>
          </a:prstGeom>
          <a:solidFill>
            <a:srgbClr val="FFFF00"/>
          </a:solidFill>
          <a:ln w="5715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539750" y="0"/>
            <a:ext cx="7832725" cy="1609725"/>
          </a:xfrm>
        </p:spPr>
      </p:pic>
      <p:sp>
        <p:nvSpPr>
          <p:cNvPr id="11267" name="Espaço Reservado para Conteúdo 2"/>
          <p:cNvSpPr>
            <a:spLocks noGrp="1"/>
          </p:cNvSpPr>
          <p:nvPr>
            <p:ph idx="1"/>
          </p:nvPr>
        </p:nvSpPr>
        <p:spPr>
          <a:xfrm>
            <a:off x="323850" y="1268413"/>
            <a:ext cx="8353425" cy="5040312"/>
          </a:xfrm>
        </p:spPr>
        <p:txBody>
          <a:bodyPr/>
          <a:lstStyle/>
          <a:p>
            <a:pPr marL="0" indent="0" algn="just" eaLnBrk="1" hangingPunct="1"/>
            <a:r>
              <a:rPr lang="pt-BR" altLang="pt-BR" sz="1600" smtClean="0">
                <a:latin typeface="Times New Roman" pitchFamily="18" charset="0"/>
              </a:rPr>
              <a:t>O comitê de ética do Hospital Sainte-Justine aprovou este estudo retrospectivo. </a:t>
            </a:r>
          </a:p>
          <a:p>
            <a:pPr marL="0" indent="0" algn="just" eaLnBrk="1" hangingPunct="1"/>
            <a:r>
              <a:rPr lang="pt-BR" altLang="pt-BR" sz="1600" smtClean="0">
                <a:latin typeface="Times New Roman" pitchFamily="18" charset="0"/>
              </a:rPr>
              <a:t>Foram estudados </a:t>
            </a:r>
            <a:r>
              <a:rPr lang="pt-BR" altLang="pt-BR" sz="1600" b="1" smtClean="0">
                <a:solidFill>
                  <a:srgbClr val="0000FF"/>
                </a:solidFill>
                <a:latin typeface="Times New Roman" pitchFamily="18" charset="0"/>
              </a:rPr>
              <a:t>recém-nascido pré-termo (RNPT) menores de 34 semanas de gestação</a:t>
            </a:r>
            <a:r>
              <a:rPr lang="pt-BR" altLang="pt-BR" sz="1600" smtClean="0">
                <a:latin typeface="Times New Roman" pitchFamily="18" charset="0"/>
              </a:rPr>
              <a:t> que receberam NE entre abril de 2009 e abril de 2011.</a:t>
            </a:r>
          </a:p>
          <a:p>
            <a:pPr marL="0" indent="0" algn="just" eaLnBrk="1" hangingPunct="1"/>
            <a:r>
              <a:rPr lang="pt-BR" altLang="pt-BR" sz="1600" smtClean="0">
                <a:latin typeface="Times New Roman" pitchFamily="18" charset="0"/>
              </a:rPr>
              <a:t>Dos prontuários médicos dos pacientes, variáveis hemodinâmicas e dados clínicos foram coletados. </a:t>
            </a:r>
          </a:p>
          <a:p>
            <a:pPr marL="0" indent="0" algn="just" eaLnBrk="1" hangingPunct="1"/>
            <a:r>
              <a:rPr lang="pt-BR" altLang="pt-BR" sz="1600" smtClean="0">
                <a:latin typeface="Times New Roman" pitchFamily="18" charset="0"/>
              </a:rPr>
              <a:t>Dados descritivos incluídos foram: idade gestacional, peso ao nascer e idade pós-natal quando surgiram os sinais de choque. A pressão arterial, frequência cardíaca e débito urinário, foram calculados a partir dos valores obtidos a cada 15 minutos, ou seja, 4 por hora, 8 horas antes, 8 após o início e 8 horas após o fim da infusão de NE e diagnósticos relacionados (presença de persistência do canal arterial [PCA] e / ou   enterocolite necrosante [ENC] de grau 2 ou mais de acordo com os critérios de Bell</a:t>
            </a:r>
            <a:r>
              <a:rPr lang="pt-BR" altLang="pt-BR" sz="1600" baseline="30000" smtClean="0">
                <a:latin typeface="Times New Roman" pitchFamily="18" charset="0"/>
              </a:rPr>
              <a:t>13</a:t>
            </a:r>
            <a:r>
              <a:rPr lang="pt-BR" altLang="pt-BR" sz="1600" smtClean="0">
                <a:latin typeface="Times New Roman" pitchFamily="18" charset="0"/>
              </a:rPr>
              <a:t>) e duração da terapia. </a:t>
            </a:r>
          </a:p>
          <a:p>
            <a:pPr marL="0" indent="0" algn="just" eaLnBrk="1" hangingPunct="1"/>
            <a:r>
              <a:rPr lang="pt-BR" altLang="pt-BR" sz="1600" smtClean="0">
                <a:latin typeface="Times New Roman" pitchFamily="18" charset="0"/>
              </a:rPr>
              <a:t> Dados referentes à infusão do NE (tempo de iniciação, média e doses máximas utilizadas, duração da terapia e eventos adversos) foram coletadas, bem como parâmetros ventilatórios, evidência de hipertensão pulmonar persistente (HPPN) e tratamento por inalação com óxido nítrico.</a:t>
            </a:r>
          </a:p>
          <a:p>
            <a:pPr marL="0" indent="0" algn="just" eaLnBrk="1" hangingPunct="1"/>
            <a:r>
              <a:rPr lang="pt-BR" altLang="pt-BR" sz="1600" smtClean="0">
                <a:latin typeface="Times New Roman" pitchFamily="18" charset="0"/>
              </a:rPr>
              <a:t> Foram coletadas a administração de fluidos, inotrópicos / vasopressores e / ou hidrocortisona como uma terapia de resgate para choque (geralmente 1 mg / kg a cada 6-8 horas) foi coletada.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12291" name="Espaço Reservado para Conteúdo 2"/>
          <p:cNvSpPr>
            <a:spLocks noGrp="1"/>
          </p:cNvSpPr>
          <p:nvPr>
            <p:ph idx="1"/>
          </p:nvPr>
        </p:nvSpPr>
        <p:spPr/>
        <p:txBody>
          <a:bodyPr/>
          <a:lstStyle/>
          <a:p>
            <a:pPr marL="0" indent="0" algn="just" eaLnBrk="1" hangingPunct="1"/>
            <a:r>
              <a:rPr lang="pt-BR" altLang="pt-BR" smtClean="0">
                <a:latin typeface="Times New Roman" pitchFamily="18" charset="0"/>
              </a:rPr>
              <a:t>Outros  foram: hemorragias cerebrais, mortalidade e seguimento a longo prazo.</a:t>
            </a:r>
          </a:p>
          <a:p>
            <a:pPr marL="0" indent="0" algn="just" eaLnBrk="1" hangingPunct="1"/>
            <a:r>
              <a:rPr lang="pt-BR" altLang="pt-BR" smtClean="0">
                <a:latin typeface="Times New Roman" pitchFamily="18" charset="0"/>
              </a:rPr>
              <a:t> A PCA hemodinamicamente significativa foi definida como desvio significativo da esquerda para a direita em além de um fluxo diastólico reverso na aorta abdominal. </a:t>
            </a:r>
          </a:p>
          <a:p>
            <a:pPr marL="0" indent="0" algn="just" eaLnBrk="1" hangingPunct="1"/>
            <a:r>
              <a:rPr lang="pt-BR" altLang="pt-BR" smtClean="0">
                <a:latin typeface="Times New Roman" pitchFamily="18" charset="0"/>
              </a:rPr>
              <a:t>Finalmente, a pressão arterial baixa definida por uma pressão arterial média (PAM) inferior ao 10º percentil para a idade gestacional e idade pós-natal (14) e baixo débito urinário estava presente quando os valores eram menores que 1 ml / kg / h</a:t>
            </a:r>
          </a:p>
          <a:p>
            <a:pPr marL="0" indent="0" eaLnBrk="1" hangingPunct="1">
              <a:buFont typeface="Wingdings" panose="05000000000000000000" pitchFamily="2" charset="2"/>
              <a:buNone/>
            </a:pPr>
            <a:endParaRPr lang="pt-BR" altLang="pt-BR" b="1" smtClean="0">
              <a:latin typeface="Times New Roman" pitchFamily="18" charset="0"/>
            </a:endParaRPr>
          </a:p>
          <a:p>
            <a:pPr marL="0" indent="0" eaLnBrk="1" hangingPunct="1">
              <a:buFont typeface="Wingdings" panose="05000000000000000000" pitchFamily="2" charset="2"/>
              <a:buNone/>
            </a:pPr>
            <a:endParaRPr lang="pt-BR" altLang="pt-BR" sz="1000" smtClean="0">
              <a:latin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13315" name="Espaço Reservado para Conteúdo 2"/>
          <p:cNvSpPr>
            <a:spLocks noGrp="1"/>
          </p:cNvSpPr>
          <p:nvPr>
            <p:ph idx="1"/>
          </p:nvPr>
        </p:nvSpPr>
        <p:spPr/>
        <p:txBody>
          <a:bodyPr/>
          <a:lstStyle/>
          <a:p>
            <a:pPr eaLnBrk="1" hangingPunct="1"/>
            <a:r>
              <a:rPr lang="pt-BR" altLang="pt-BR" smtClean="0">
                <a:latin typeface="Times New Roman" pitchFamily="18" charset="0"/>
              </a:rPr>
              <a:t>Os resultados são descritos como média ± desvio padrão (mediana, intervalo min-max). </a:t>
            </a:r>
          </a:p>
          <a:p>
            <a:pPr eaLnBrk="1" hangingPunct="1"/>
            <a:r>
              <a:rPr lang="pt-BR" altLang="pt-BR" smtClean="0">
                <a:latin typeface="Times New Roman" pitchFamily="18" charset="0"/>
              </a:rPr>
              <a:t>As análises estatísticas foram realizadas utilizando o programa SPSS versão 16 (IBM Inc, Nova York, NY, EUA).</a:t>
            </a:r>
          </a:p>
          <a:p>
            <a:pPr eaLnBrk="1" hangingPunct="1"/>
            <a:r>
              <a:rPr lang="pt-BR" altLang="pt-BR" smtClean="0">
                <a:latin typeface="Times New Roman" pitchFamily="18" charset="0"/>
              </a:rPr>
              <a:t>O teste do qui-quadrado foi utilizado para variáveis categóricas e medidas repetidas do teste ANOVA foram usadas para os dados antes, durante e após a infusão de NE.</a:t>
            </a:r>
          </a:p>
          <a:p>
            <a:pPr eaLnBrk="1" hangingPunct="1"/>
            <a:r>
              <a:rPr lang="pt-BR" altLang="pt-BR" smtClean="0">
                <a:latin typeface="Times New Roman" pitchFamily="18" charset="0"/>
              </a:rPr>
              <a:t> Um valor p de dois lados de menos de 0,05 foi considerado estatisticamente significativo.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8800" y="-461519"/>
            <a:ext cx="7772400" cy="1609345"/>
          </a:xfrm>
        </p:spPr>
        <p:txBody>
          <a:bodyPr/>
          <a:lstStyle/>
          <a:p>
            <a:pPr eaLnBrk="1" fontAlgn="auto" hangingPunct="1">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611188" y="1196975"/>
            <a:ext cx="7918450" cy="4824413"/>
          </a:xfrm>
        </p:spPr>
        <p:txBody>
          <a:bodyPr>
            <a:normAutofit/>
          </a:bodyPr>
          <a:lstStyle/>
          <a:p>
            <a:pPr marL="0" indent="0" algn="just" eaLnBrk="1" hangingPunct="1"/>
            <a:r>
              <a:rPr lang="pt-BR" sz="1800" smtClean="0">
                <a:solidFill>
                  <a:srgbClr val="0000FF"/>
                </a:solidFill>
                <a:latin typeface="Times New Roman" pitchFamily="18" charset="0"/>
              </a:rPr>
              <a:t>Um total de 30 prematuros receberam infusão de NE durante o período do estudo na UTIN. </a:t>
            </a:r>
          </a:p>
          <a:p>
            <a:pPr marL="0" indent="0" algn="just" eaLnBrk="1" hangingPunct="1"/>
            <a:r>
              <a:rPr lang="pt-BR" sz="1800" smtClean="0">
                <a:latin typeface="Times New Roman" pitchFamily="18" charset="0"/>
              </a:rPr>
              <a:t>As características dos pacientes estão apresentadas na </a:t>
            </a:r>
            <a:r>
              <a:rPr lang="pt-BR" sz="1800" smtClean="0">
                <a:solidFill>
                  <a:srgbClr val="0000FF"/>
                </a:solidFill>
                <a:latin typeface="Times New Roman" pitchFamily="18" charset="0"/>
              </a:rPr>
              <a:t>Tabela 1</a:t>
            </a:r>
            <a:r>
              <a:rPr lang="pt-BR" sz="1800" smtClean="0">
                <a:latin typeface="Times New Roman" pitchFamily="18" charset="0"/>
              </a:rPr>
              <a:t>.</a:t>
            </a:r>
          </a:p>
          <a:p>
            <a:pPr marL="0" indent="0" algn="just" eaLnBrk="1" hangingPunct="1"/>
            <a:r>
              <a:rPr lang="pt-BR" sz="1800" smtClean="0">
                <a:latin typeface="Times New Roman" pitchFamily="18" charset="0"/>
              </a:rPr>
              <a:t> A idade gestacional média ao nascimento foi de 26,5 ± 2,7 (25,7, 23,4-34) semanas e seu peso médio ao nascer foi de 903 ± 437 (827, 450-2550) g. </a:t>
            </a:r>
          </a:p>
          <a:p>
            <a:pPr marL="0" indent="0" algn="just" eaLnBrk="1" hangingPunct="1"/>
            <a:r>
              <a:rPr lang="pt-BR" sz="1800" smtClean="0">
                <a:latin typeface="Times New Roman" pitchFamily="18" charset="0"/>
              </a:rPr>
              <a:t>Antes da infusão de NE, todos os 30 pacientes foram ventilados mecanicamente e apresentavam hipotensão refratária à terapia padrão. </a:t>
            </a:r>
          </a:p>
          <a:p>
            <a:pPr marL="0" indent="0" algn="just" eaLnBrk="1" hangingPunct="1"/>
            <a:r>
              <a:rPr lang="pt-BR" sz="1800" smtClean="0">
                <a:solidFill>
                  <a:srgbClr val="0000FF"/>
                </a:solidFill>
                <a:latin typeface="Times New Roman" pitchFamily="18" charset="0"/>
              </a:rPr>
              <a:t>O tratamento com infusão de NE iniciou-se com uma mediana de 18,4 horas (1-116)  de vida e durou uma média de 41 ± 38 (25, 3-177) horas</a:t>
            </a:r>
            <a:r>
              <a:rPr lang="pt-BR" sz="1800" smtClean="0">
                <a:latin typeface="Times New Roman" pitchFamily="18" charset="0"/>
              </a:rPr>
              <a:t>.</a:t>
            </a:r>
          </a:p>
          <a:p>
            <a:pPr marL="0" indent="0" algn="just" eaLnBrk="1" hangingPunct="1"/>
            <a:r>
              <a:rPr lang="pt-BR" sz="1800" smtClean="0">
                <a:latin typeface="Times New Roman" pitchFamily="18" charset="0"/>
              </a:rPr>
              <a:t> </a:t>
            </a:r>
            <a:r>
              <a:rPr lang="pt-BR" sz="1800" smtClean="0">
                <a:solidFill>
                  <a:srgbClr val="0000FF"/>
                </a:solidFill>
                <a:latin typeface="Times New Roman" pitchFamily="18" charset="0"/>
              </a:rPr>
              <a:t>A dose média de NE usada foi 0,24 ± 0,15 (0,20, 0,02-0,60) mcg / kg / min. </a:t>
            </a:r>
          </a:p>
          <a:p>
            <a:pPr marL="0" indent="0" algn="just" eaLnBrk="1" hangingPunct="1"/>
            <a:r>
              <a:rPr lang="pt-BR" sz="1800" smtClean="0">
                <a:latin typeface="Times New Roman" pitchFamily="18" charset="0"/>
              </a:rPr>
              <a:t>Da coorte, 6 pacientes tiveram choque associado com ECN grau 2 ou mais e 4 dos 6 pacientes tiveram hemoculturas positivas, 24 tiveram diagnóstico clínico de choque séptico e 18 (60%) apresentaram culturas positivas (ver </a:t>
            </a:r>
            <a:r>
              <a:rPr lang="pt-BR" sz="1800" smtClean="0">
                <a:solidFill>
                  <a:srgbClr val="0000FF"/>
                </a:solidFill>
                <a:latin typeface="Times New Roman" pitchFamily="18" charset="0"/>
              </a:rPr>
              <a:t>Tabela 1</a:t>
            </a:r>
            <a:r>
              <a:rPr lang="pt-BR" sz="1800" smtClean="0">
                <a:latin typeface="Times New Roman" pitchFamily="18" charset="0"/>
              </a:rPr>
              <a:t>). </a:t>
            </a:r>
          </a:p>
          <a:p>
            <a:pPr marL="0" indent="0" algn="just" eaLnBrk="1" hangingPunct="1"/>
            <a:r>
              <a:rPr lang="pt-BR" sz="1800" smtClean="0">
                <a:latin typeface="Times New Roman" pitchFamily="18" charset="0"/>
              </a:rPr>
              <a:t>Avaliação ecocardiográfica confirmou que 15 pacientes tiveram PCA considerada não ser hemodinamicamente significativo. </a:t>
            </a:r>
          </a:p>
          <a:p>
            <a:pPr marL="0" indent="0" algn="just" eaLnBrk="1" hangingPunct="1">
              <a:buFont typeface="Wingdings" panose="05000000000000000000" pitchFamily="2" charset="2"/>
              <a:buNone/>
            </a:pPr>
            <a:endParaRPr lang="pt-BR" sz="1800" smtClean="0">
              <a:latin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115888"/>
            <a:ext cx="3671888" cy="6553200"/>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eaLnBrk="1" fontAlgn="auto" hangingPunct="1">
              <a:spcAft>
                <a:spcPts val="0"/>
              </a:spcAft>
              <a:defRPr/>
            </a:pPr>
            <a:r>
              <a:rPr lang="pt-BR" dirty="0"/>
              <a:t>RESULTADOS</a:t>
            </a:r>
          </a:p>
        </p:txBody>
      </p:sp>
      <p:sp>
        <p:nvSpPr>
          <p:cNvPr id="15363" name="Espaço Reservado para Conteúdo 2"/>
          <p:cNvSpPr>
            <a:spLocks noGrp="1"/>
          </p:cNvSpPr>
          <p:nvPr>
            <p:ph idx="1"/>
          </p:nvPr>
        </p:nvSpPr>
        <p:spPr>
          <a:xfrm>
            <a:off x="685800" y="2120900"/>
            <a:ext cx="8207375" cy="4051300"/>
          </a:xfrm>
        </p:spPr>
        <p:txBody>
          <a:bodyPr/>
          <a:lstStyle/>
          <a:p>
            <a:pPr marL="0" indent="0" eaLnBrk="1" hangingPunct="1"/>
            <a:r>
              <a:rPr lang="pt-BR" altLang="pt-BR" smtClean="0">
                <a:latin typeface="Times New Roman" pitchFamily="18" charset="0"/>
              </a:rPr>
              <a:t>8 horas antes da infusão de NE, 22 recém-nascidos estavam em ventilação de alta frequência, 15 estavam recebendo tratamento com óxido nítrico inalatório (dose média de 17 ± 6,2 ppm) para o tratamento da HPPN avaliado pela ecocardiografia.</a:t>
            </a:r>
          </a:p>
          <a:p>
            <a:pPr marL="0" indent="0" eaLnBrk="1" hangingPunct="1"/>
            <a:r>
              <a:rPr lang="pt-BR" altLang="pt-BR" smtClean="0">
                <a:latin typeface="Times New Roman" pitchFamily="18" charset="0"/>
              </a:rPr>
              <a:t> Expansão de volume com solução salina (expansão volumétrica média de 17,7 ± 5,2 (20, 10-30) cc / kg) foi administrada a 22 pacientes. </a:t>
            </a:r>
          </a:p>
          <a:p>
            <a:pPr marL="0" indent="0" eaLnBrk="1" hangingPunct="1"/>
            <a:r>
              <a:rPr lang="pt-BR" altLang="pt-BR" smtClean="0">
                <a:latin typeface="Times New Roman" pitchFamily="18" charset="0"/>
              </a:rPr>
              <a:t>A taxa média de infusão de </a:t>
            </a:r>
            <a:r>
              <a:rPr lang="pt-BR" altLang="pt-BR" b="1" smtClean="0">
                <a:latin typeface="Times New Roman" pitchFamily="18" charset="0"/>
              </a:rPr>
              <a:t>epinefrina</a:t>
            </a:r>
            <a:r>
              <a:rPr lang="pt-BR" altLang="pt-BR" smtClean="0">
                <a:latin typeface="Times New Roman" pitchFamily="18" charset="0"/>
              </a:rPr>
              <a:t> (15 de 30 pacientes) ou </a:t>
            </a:r>
            <a:r>
              <a:rPr lang="pt-BR" altLang="pt-BR" b="1" smtClean="0">
                <a:latin typeface="Times New Roman" pitchFamily="18" charset="0"/>
              </a:rPr>
              <a:t>dopamina</a:t>
            </a:r>
            <a:r>
              <a:rPr lang="pt-BR" altLang="pt-BR" smtClean="0">
                <a:latin typeface="Times New Roman" pitchFamily="18" charset="0"/>
              </a:rPr>
              <a:t> (13 de 30 pts) antes da infusão de NE foi respectivamente 0,22 ± 0,16 (0,20, 0,05–0,50) µg / kg / min e 7,5 ± 2,5 µg / kg / min. </a:t>
            </a:r>
          </a:p>
          <a:p>
            <a:pPr marL="0" indent="0" eaLnBrk="1" hangingPunct="1"/>
            <a:r>
              <a:rPr lang="pt-BR" altLang="pt-BR" b="1" smtClean="0">
                <a:latin typeface="Times New Roman" pitchFamily="18" charset="0"/>
              </a:rPr>
              <a:t>Dobutamina </a:t>
            </a:r>
            <a:r>
              <a:rPr lang="pt-BR" altLang="pt-BR" smtClean="0">
                <a:latin typeface="Times New Roman" pitchFamily="18" charset="0"/>
              </a:rPr>
              <a:t>foi administrada a dois pacientes (dose de 10 µg / kg / min) e 13 pacientes receberam hidrocortisona (43%) em doses de resgate.</a:t>
            </a:r>
          </a:p>
          <a:p>
            <a:pPr marL="0" indent="0" eaLnBrk="1" hangingPunct="1">
              <a:buFont typeface="Wingdings" panose="05000000000000000000" pitchFamily="2" charset="2"/>
              <a:buNone/>
            </a:pPr>
            <a:endParaRPr lang="pt-BR" altLang="pt-BR" smtClean="0">
              <a:latin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74700" y="-318644"/>
            <a:ext cx="7772400" cy="1609345"/>
          </a:xfrm>
        </p:spPr>
        <p:txBody>
          <a:bodyPr/>
          <a:lstStyle/>
          <a:p>
            <a:pPr eaLnBrk="1" fontAlgn="auto" hangingPunct="1">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a:bodyPr>
          <a:lstStyle/>
          <a:p>
            <a:pPr marL="0" indent="0" eaLnBrk="1" hangingPunct="1">
              <a:lnSpc>
                <a:spcPct val="80000"/>
              </a:lnSpc>
            </a:pPr>
            <a:r>
              <a:rPr lang="pt-BR" sz="1700" smtClean="0">
                <a:solidFill>
                  <a:srgbClr val="0000FF"/>
                </a:solidFill>
                <a:latin typeface="Times New Roman" pitchFamily="18" charset="0"/>
              </a:rPr>
              <a:t>A NE foi geralmente iniciado a 0,1 ug / kg / min e a média da taxa máxima de infusão do NE alcançado durante o tratamento NE foi de 0,24 ± 0,15 (0,20, 0,02-0,60) μg / kg / min</a:t>
            </a:r>
            <a:r>
              <a:rPr lang="pt-BR" sz="1700" smtClean="0">
                <a:latin typeface="Times New Roman" pitchFamily="18" charset="0"/>
              </a:rPr>
              <a:t>. </a:t>
            </a:r>
          </a:p>
          <a:p>
            <a:pPr marL="0" indent="0" eaLnBrk="1" hangingPunct="1">
              <a:lnSpc>
                <a:spcPct val="80000"/>
              </a:lnSpc>
            </a:pPr>
            <a:r>
              <a:rPr lang="pt-BR" sz="1700" smtClean="0">
                <a:latin typeface="Times New Roman" pitchFamily="18" charset="0"/>
              </a:rPr>
              <a:t>O tempo médio total do paciente foi de 37,0 ± 35,7 (25, 3-177) horas e o tempo necessário para reverter o estado de choque clínico (pressão arterial normal para a idade gestacional e débito urinário normal) foi de 6,5 ± 5,1 horas durante o tratamento com NE. </a:t>
            </a:r>
          </a:p>
          <a:p>
            <a:pPr marL="0" indent="0" eaLnBrk="1" hangingPunct="1">
              <a:lnSpc>
                <a:spcPct val="80000"/>
              </a:lnSpc>
            </a:pPr>
            <a:r>
              <a:rPr lang="pt-BR" sz="1700" smtClean="0">
                <a:latin typeface="Times New Roman" pitchFamily="18" charset="0"/>
              </a:rPr>
              <a:t>Após 8 horas de infusão de NE, o número de recém-nascidos tratados com outros inotrópicos e suas doses médias foram: 11 pacientes com infusão de epinefrina a 0,3 ± 0,22 (0,40,0.10–0,70) ug / kg / min (p = não significativo (ns)) e 10 com infusão de dopamina a 4,7 ± 1,5 (5,0, 2,5– 7,5) / kg / min (p = ns). Um recém-nascido estava em uso de dobutamina na mesma dose de 10 µg / kg / min. A hidrocortisona foi dada a mais 3 pacientes (n = 16; p = 0,024).</a:t>
            </a:r>
          </a:p>
          <a:p>
            <a:pPr marL="0" indent="0" eaLnBrk="1" hangingPunct="1">
              <a:lnSpc>
                <a:spcPct val="80000"/>
              </a:lnSpc>
            </a:pPr>
            <a:r>
              <a:rPr lang="pt-BR" sz="1700" smtClean="0">
                <a:latin typeface="Times New Roman" pitchFamily="18" charset="0"/>
              </a:rPr>
              <a:t> </a:t>
            </a:r>
            <a:r>
              <a:rPr lang="pt-BR" sz="1700" smtClean="0">
                <a:solidFill>
                  <a:srgbClr val="0000FF"/>
                </a:solidFill>
                <a:latin typeface="Times New Roman" pitchFamily="18" charset="0"/>
              </a:rPr>
              <a:t>De 8 horas antes, 8 horas após o início e 8 horas após a parada da infusão de NE, a pressão arterial média (PAM) subiu de 20,5 ± 4,8 (20, 10-30) para 33,4 ± 7,4 (35, 20-50) mmHg (p &lt;0,001) e para 37,3 ± 9,8 (40, 20-60) mm Hg (p &lt;0,001, Figura 1).</a:t>
            </a:r>
            <a:r>
              <a:rPr lang="pt-BR" sz="1700" smtClean="0">
                <a:latin typeface="Times New Roman" pitchFamily="18" charset="0"/>
              </a:rPr>
              <a:t> </a:t>
            </a:r>
          </a:p>
          <a:p>
            <a:pPr marL="0" indent="0" eaLnBrk="1" hangingPunct="1">
              <a:lnSpc>
                <a:spcPct val="80000"/>
              </a:lnSpc>
            </a:pPr>
            <a:r>
              <a:rPr lang="pt-BR" sz="1700" smtClean="0">
                <a:solidFill>
                  <a:srgbClr val="0000FF"/>
                </a:solidFill>
                <a:latin typeface="Times New Roman" pitchFamily="18" charset="0"/>
              </a:rPr>
              <a:t>O débito urinário médio aumentou de 1,6 ± 1,7 (1,0; 0-5,5) para 4,0 ± 2,5 (4,1; 0,5-9,0) cc / kg / h (p &lt;0,001) e para 5,3 ± 3,0 (4,95; 0,6-10,2) cc. / kg / h (p = 0,018, </a:t>
            </a:r>
            <a:r>
              <a:rPr lang="pt-BR" sz="1700" b="1" smtClean="0">
                <a:solidFill>
                  <a:srgbClr val="0000FF"/>
                </a:solidFill>
                <a:latin typeface="Times New Roman" pitchFamily="18" charset="0"/>
              </a:rPr>
              <a:t>Figura 1</a:t>
            </a:r>
            <a:r>
              <a:rPr lang="pt-BR" sz="1700" smtClean="0">
                <a:solidFill>
                  <a:srgbClr val="0000FF"/>
                </a:solidFill>
                <a:latin typeface="Times New Roman" pitchFamily="18" charset="0"/>
              </a:rPr>
              <a: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125538"/>
            <a:ext cx="6021388" cy="4972050"/>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74700" y="-318644"/>
            <a:ext cx="7772400" cy="1609345"/>
          </a:xfrm>
        </p:spPr>
        <p:txBody>
          <a:bodyPr/>
          <a:lstStyle/>
          <a:p>
            <a:pPr eaLnBrk="1" fontAlgn="auto" hangingPunct="1">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a:bodyPr>
          <a:lstStyle/>
          <a:p>
            <a:pPr marL="0" indent="0" algn="just" eaLnBrk="1" hangingPunct="1">
              <a:lnSpc>
                <a:spcPct val="70000"/>
              </a:lnSpc>
            </a:pPr>
            <a:r>
              <a:rPr lang="pt-BR" sz="1700" smtClean="0">
                <a:latin typeface="Times New Roman" pitchFamily="18" charset="0"/>
              </a:rPr>
              <a:t>A </a:t>
            </a:r>
            <a:r>
              <a:rPr lang="pt-BR" sz="1700" smtClean="0">
                <a:solidFill>
                  <a:srgbClr val="0000FF"/>
                </a:solidFill>
                <a:latin typeface="Times New Roman" pitchFamily="18" charset="0"/>
              </a:rPr>
              <a:t>frequência cardíaca aumentou ligeiramente</a:t>
            </a:r>
            <a:r>
              <a:rPr lang="pt-BR" sz="1700" smtClean="0">
                <a:latin typeface="Times New Roman" pitchFamily="18" charset="0"/>
              </a:rPr>
              <a:t> de 166 ± 24 (165, 130 - 220) para 170 ± 21 (170, 130–205) bpm (p = ns) durante a infusão de NE e depois diminuiu para 153 ± 16 (150, 130-200) bpm (p = ns) após a infusão da NE ter sido interrompida. </a:t>
            </a:r>
          </a:p>
          <a:p>
            <a:pPr marL="0" indent="0" algn="just" eaLnBrk="1" hangingPunct="1">
              <a:lnSpc>
                <a:spcPct val="70000"/>
              </a:lnSpc>
            </a:pPr>
            <a:r>
              <a:rPr lang="pt-BR" sz="1700" smtClean="0">
                <a:solidFill>
                  <a:srgbClr val="0000FF"/>
                </a:solidFill>
                <a:latin typeface="Times New Roman" pitchFamily="18" charset="0"/>
              </a:rPr>
              <a:t>A FiO2 média diminuiu progressivamente</a:t>
            </a:r>
            <a:r>
              <a:rPr lang="pt-BR" sz="1700" smtClean="0">
                <a:latin typeface="Times New Roman" pitchFamily="18" charset="0"/>
              </a:rPr>
              <a:t> ao longo do tempo: de 70 ± 29 (77,25-100)% para 60 ± 21 (50, 21-100)% (p = 0,007) e para 51,2 ± 23 (50, 21-100)% (p &lt;0,001). </a:t>
            </a:r>
          </a:p>
          <a:p>
            <a:pPr marL="0" indent="0" algn="just" eaLnBrk="1" hangingPunct="1">
              <a:lnSpc>
                <a:spcPct val="70000"/>
              </a:lnSpc>
            </a:pPr>
            <a:r>
              <a:rPr lang="pt-BR" sz="1700" smtClean="0">
                <a:solidFill>
                  <a:srgbClr val="0000FF"/>
                </a:solidFill>
                <a:latin typeface="Times New Roman" pitchFamily="18" charset="0"/>
              </a:rPr>
              <a:t>O pH do sangue aumentou</a:t>
            </a:r>
            <a:r>
              <a:rPr lang="pt-BR" sz="1700" smtClean="0">
                <a:latin typeface="Times New Roman" pitchFamily="18" charset="0"/>
              </a:rPr>
              <a:t> de 7,22 ± 0,14 (7,26, 6,78-7,43) para 7,29 ± 0,06 (7,26,7,16-7,40) (p = ns) e para 7,31 ± 0,08 (7,31, 7,12–7,52) (p = ns). </a:t>
            </a:r>
          </a:p>
          <a:p>
            <a:pPr marL="0" indent="0" algn="just" eaLnBrk="1" hangingPunct="1">
              <a:lnSpc>
                <a:spcPct val="70000"/>
              </a:lnSpc>
            </a:pPr>
            <a:r>
              <a:rPr lang="pt-BR" sz="1700" smtClean="0">
                <a:latin typeface="Times New Roman" pitchFamily="18" charset="0"/>
              </a:rPr>
              <a:t>A </a:t>
            </a:r>
            <a:r>
              <a:rPr lang="pt-BR" sz="1700" smtClean="0">
                <a:solidFill>
                  <a:srgbClr val="0000FF"/>
                </a:solidFill>
                <a:latin typeface="Times New Roman" pitchFamily="18" charset="0"/>
              </a:rPr>
              <a:t>Figura 2</a:t>
            </a:r>
            <a:r>
              <a:rPr lang="pt-BR" sz="1700" smtClean="0">
                <a:latin typeface="Times New Roman" pitchFamily="18" charset="0"/>
              </a:rPr>
              <a:t> representa a linha de tempo seqüencial dos demais parâmetros hemodinâmicos medidos (freqüência cardíaca, FiO2, pH e excesso de base).</a:t>
            </a:r>
          </a:p>
          <a:p>
            <a:pPr marL="0" indent="0" algn="ctr" eaLnBrk="1" hangingPunct="1">
              <a:lnSpc>
                <a:spcPct val="70000"/>
              </a:lnSpc>
            </a:pPr>
            <a:r>
              <a:rPr lang="pt-BR" sz="1700" b="1" smtClean="0">
                <a:solidFill>
                  <a:srgbClr val="0000FF"/>
                </a:solidFill>
                <a:latin typeface="Times New Roman" pitchFamily="18" charset="0"/>
              </a:rPr>
              <a:t>Quando avaliadas 8 horas após o término da infusão de NE, 24 pacientes (80%) tiveram o choque revertido (pressão arterial média normal para idade gestacional e débito urinário normal). </a:t>
            </a:r>
          </a:p>
          <a:p>
            <a:pPr marL="0" indent="0" algn="just" eaLnBrk="1" hangingPunct="1">
              <a:lnSpc>
                <a:spcPct val="70000"/>
              </a:lnSpc>
            </a:pPr>
            <a:r>
              <a:rPr lang="pt-BR" sz="1700" smtClean="0">
                <a:latin typeface="Times New Roman" pitchFamily="18" charset="0"/>
              </a:rPr>
              <a:t>Dois bebês muito prematuros (24 e 25 semanas de gestação) morreram devido à insuficiência circulatória nas primeiras 48 horas após o início da infusão de NE; ambos eram resistentes à ressuscitação volêmica, hidrocortisona e grandes doses de inotrópicos. </a:t>
            </a:r>
          </a:p>
          <a:p>
            <a:pPr marL="0" indent="0" algn="just" eaLnBrk="1" hangingPunct="1">
              <a:lnSpc>
                <a:spcPct val="70000"/>
              </a:lnSpc>
            </a:pPr>
            <a:r>
              <a:rPr lang="pt-BR" sz="1700" smtClean="0">
                <a:latin typeface="Times New Roman" pitchFamily="18" charset="0"/>
              </a:rPr>
              <a:t>Um paciente morreu apesar da reversão do choque, quando novos dados foram disponibilizados e cuidados paliativos foram instituídos para uma síndrome de malformação múltipla.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4775" y="881063"/>
            <a:ext cx="6869113" cy="5475287"/>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245619"/>
            <a:ext cx="7772400" cy="1609345"/>
          </a:xfrm>
        </p:spPr>
        <p:txBody>
          <a:bodyPr/>
          <a:lstStyle/>
          <a:p>
            <a:pPr eaLnBrk="1" fontAlgn="auto" hangingPunct="1">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a:bodyPr>
          <a:lstStyle/>
          <a:p>
            <a:pPr marL="0" indent="0" algn="just" eaLnBrk="1" hangingPunct="1">
              <a:lnSpc>
                <a:spcPct val="80000"/>
              </a:lnSpc>
            </a:pPr>
            <a:r>
              <a:rPr lang="pt-BR" sz="1700" smtClean="0">
                <a:latin typeface="Times New Roman" pitchFamily="18" charset="0"/>
              </a:rPr>
              <a:t>O número de pacientes intubados diminuiu para 26 (p = ns), a ventilação de alta frequência ainda estava sendo usada em 19 pts (p = ns) e onze lactentes ainda eram tratados com óxido nítrico inalado (p = ns). </a:t>
            </a:r>
          </a:p>
          <a:p>
            <a:pPr marL="0" indent="0" algn="just" eaLnBrk="1" hangingPunct="1">
              <a:lnSpc>
                <a:spcPct val="80000"/>
              </a:lnSpc>
            </a:pPr>
            <a:r>
              <a:rPr lang="pt-BR" sz="1700" smtClean="0">
                <a:latin typeface="Times New Roman" pitchFamily="18" charset="0"/>
              </a:rPr>
              <a:t>O número de pacientes tratados com outros inotrópicos / vasopressores diminuiu para 4 para infusão de epinefrina (p &lt;0,01) com uma dose média maior (0,45 ± 0,07µg / kg / min, mediana 0,45, 0,40–0,50), 7 para infusão de dopamina (p = 0,06) (dose média 5,3 ± 2,7 µg / kg / min, mediana 5,0, 2,5-10,0) e 8 pacientes ainda estavam sendo tratados com hidrocortisona (p = ns). </a:t>
            </a:r>
          </a:p>
          <a:p>
            <a:pPr marL="0" indent="0" algn="ctr" eaLnBrk="1" hangingPunct="1">
              <a:lnSpc>
                <a:spcPct val="80000"/>
              </a:lnSpc>
              <a:buFont typeface="Wingdings" panose="05000000000000000000" pitchFamily="2" charset="2"/>
              <a:buNone/>
            </a:pPr>
            <a:r>
              <a:rPr lang="pt-BR" sz="1700" b="1" smtClean="0">
                <a:solidFill>
                  <a:srgbClr val="0000FF"/>
                </a:solidFill>
                <a:latin typeface="Times New Roman" pitchFamily="18" charset="0"/>
              </a:rPr>
              <a:t>Nenhum paciente necessitou de dobutamina ou expansão de volume nas 8 horas após a NE ter parado.</a:t>
            </a:r>
          </a:p>
          <a:p>
            <a:pPr marL="0" indent="0" algn="just" eaLnBrk="1" hangingPunct="1">
              <a:lnSpc>
                <a:spcPct val="80000"/>
              </a:lnSpc>
            </a:pPr>
            <a:r>
              <a:rPr lang="pt-BR" sz="1700" smtClean="0">
                <a:latin typeface="Times New Roman" pitchFamily="18" charset="0"/>
              </a:rPr>
              <a:t>Mais de duas semanas após o episódio de choque, outros sete pacientes morreram em cuidados paliativos. </a:t>
            </a:r>
          </a:p>
          <a:p>
            <a:pPr marL="0" indent="0" algn="just" eaLnBrk="1" hangingPunct="1">
              <a:lnSpc>
                <a:spcPct val="80000"/>
              </a:lnSpc>
            </a:pPr>
            <a:r>
              <a:rPr lang="pt-BR" sz="1700" smtClean="0">
                <a:latin typeface="Times New Roman" pitchFamily="18" charset="0"/>
              </a:rPr>
              <a:t>No total, 20 pacientes tiveram alta do hospital. </a:t>
            </a:r>
          </a:p>
          <a:p>
            <a:pPr marL="0" indent="0" algn="just" eaLnBrk="1" hangingPunct="1">
              <a:lnSpc>
                <a:spcPct val="80000"/>
              </a:lnSpc>
            </a:pPr>
            <a:r>
              <a:rPr lang="pt-BR" sz="1700" smtClean="0">
                <a:latin typeface="Times New Roman" pitchFamily="18" charset="0"/>
              </a:rPr>
              <a:t>Nessa coorte, 16/20 pacientes (80%) completaram o acompanhamento aos 18 meses. </a:t>
            </a:r>
          </a:p>
          <a:p>
            <a:pPr marL="0" indent="0" algn="just" eaLnBrk="1" hangingPunct="1">
              <a:lnSpc>
                <a:spcPct val="80000"/>
              </a:lnSpc>
            </a:pPr>
            <a:r>
              <a:rPr lang="pt-BR" sz="1700" smtClean="0">
                <a:latin typeface="Times New Roman" pitchFamily="18" charset="0"/>
              </a:rPr>
              <a:t>Paralisia cerebral foi diagnosticada em 5 deles (31%) e 3 deles tiveram Função Motora Grossa com escore ≥ 3. </a:t>
            </a:r>
          </a:p>
          <a:p>
            <a:pPr marL="0" indent="0" algn="just" eaLnBrk="1" hangingPunct="1">
              <a:lnSpc>
                <a:spcPct val="80000"/>
              </a:lnSpc>
            </a:pPr>
            <a:r>
              <a:rPr lang="pt-BR" sz="1700" smtClean="0">
                <a:latin typeface="Times New Roman" pitchFamily="18" charset="0"/>
              </a:rPr>
              <a:t>Todos os pacientes com diagnóstico de paralisia cerebral apresentaram escores de Bailey-3 (cognitivo, linguagem e motor) ≤ 70.</a:t>
            </a:r>
          </a:p>
          <a:p>
            <a:pPr marL="0" indent="0" algn="just" eaLnBrk="1" hangingPunct="1">
              <a:lnSpc>
                <a:spcPct val="80000"/>
              </a:lnSpc>
              <a:buFont typeface="Wingdings" panose="05000000000000000000" pitchFamily="2" charset="2"/>
              <a:buNone/>
            </a:pPr>
            <a:endParaRPr lang="pt-BR" sz="1700" smtClean="0">
              <a:latin typeface="Times New Roman" pitchFamily="18" charset="0"/>
            </a:endParaRPr>
          </a:p>
          <a:p>
            <a:pPr marL="0" indent="0" algn="just" eaLnBrk="1" hangingPunct="1">
              <a:lnSpc>
                <a:spcPct val="80000"/>
              </a:lnSpc>
              <a:buFont typeface="Wingdings" panose="05000000000000000000" pitchFamily="2" charset="2"/>
              <a:buNone/>
            </a:pPr>
            <a:endParaRPr lang="pt-BR" sz="1700" smtClean="0">
              <a:latin typeface="Times New Roman" pitchFamily="18" charset="0"/>
            </a:endParaRPr>
          </a:p>
          <a:p>
            <a:pPr marL="0" indent="0" eaLnBrk="1" hangingPunct="1">
              <a:lnSpc>
                <a:spcPct val="80000"/>
              </a:lnSpc>
            </a:pPr>
            <a:endParaRPr lang="pt-BR" sz="1700" smtClean="0">
              <a:latin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390081"/>
            <a:ext cx="7772400" cy="1609344"/>
          </a:xfrm>
        </p:spPr>
        <p:txBody>
          <a:bodyPr/>
          <a:lstStyle/>
          <a:p>
            <a:pPr eaLnBrk="1" fontAlgn="auto" hangingPunct="1">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611188" y="908050"/>
            <a:ext cx="7772400" cy="4260850"/>
          </a:xfrm>
        </p:spPr>
        <p:txBody>
          <a:bodyPr>
            <a:normAutofit/>
          </a:bodyPr>
          <a:lstStyle/>
          <a:p>
            <a:pPr algn="just" eaLnBrk="1" hangingPunct="1">
              <a:lnSpc>
                <a:spcPct val="70000"/>
              </a:lnSpc>
            </a:pPr>
            <a:r>
              <a:rPr lang="pt-BR" sz="1600" smtClean="0">
                <a:latin typeface="Times New Roman" pitchFamily="18" charset="0"/>
              </a:rPr>
              <a:t>Os recém-nascidos prematuros, quando comparados ao termo, têm níveis mais baixos de NE imediatamente após o estresse do parto (15, 16). </a:t>
            </a:r>
          </a:p>
          <a:p>
            <a:pPr algn="just" eaLnBrk="1" hangingPunct="1">
              <a:lnSpc>
                <a:spcPct val="70000"/>
              </a:lnSpc>
            </a:pPr>
            <a:r>
              <a:rPr lang="pt-BR" sz="1600" smtClean="0">
                <a:latin typeface="Times New Roman" pitchFamily="18" charset="0"/>
              </a:rPr>
              <a:t>Este estudo é o primeiro a descrever os impactos do NE na hemodinâmica em uma coorte de bebês exclusivamente prematuros. </a:t>
            </a:r>
          </a:p>
          <a:p>
            <a:pPr algn="just" eaLnBrk="1" hangingPunct="1">
              <a:lnSpc>
                <a:spcPct val="70000"/>
              </a:lnSpc>
            </a:pPr>
            <a:r>
              <a:rPr lang="pt-BR" sz="1600" b="1" smtClean="0">
                <a:solidFill>
                  <a:srgbClr val="0000FF"/>
                </a:solidFill>
                <a:latin typeface="Times New Roman" pitchFamily="18" charset="0"/>
              </a:rPr>
              <a:t>Os autores relataram  que a NE inicial foi seguido pela melhora da hemodinâmica em todos os neonatos prematuros com ECN ou com diagnóstico de sepse. </a:t>
            </a:r>
          </a:p>
          <a:p>
            <a:pPr algn="just" eaLnBrk="1" hangingPunct="1">
              <a:lnSpc>
                <a:spcPct val="70000"/>
              </a:lnSpc>
            </a:pPr>
            <a:r>
              <a:rPr lang="pt-BR" sz="1600" b="1" smtClean="0">
                <a:solidFill>
                  <a:srgbClr val="0000FF"/>
                </a:solidFill>
                <a:latin typeface="Times New Roman" pitchFamily="18" charset="0"/>
              </a:rPr>
              <a:t>8 horas após o término da infusão de NE, 24 pacientes (80%) tinham pressão arterial média normal e 27 pacientes (90%) apresentavam débito urinário normal. </a:t>
            </a:r>
          </a:p>
          <a:p>
            <a:pPr algn="just" eaLnBrk="1" hangingPunct="1">
              <a:lnSpc>
                <a:spcPct val="70000"/>
              </a:lnSpc>
            </a:pPr>
            <a:r>
              <a:rPr lang="pt-BR" sz="1600" smtClean="0">
                <a:latin typeface="Times New Roman" pitchFamily="18" charset="0"/>
              </a:rPr>
              <a:t>Não foi observado comprometimento da função respiratória após o início da infusão de NE e foi observado  um aumento na produção de urina e uma diminuição nas necessidades de FiO2. </a:t>
            </a:r>
          </a:p>
          <a:p>
            <a:pPr algn="just" eaLnBrk="1" hangingPunct="1">
              <a:lnSpc>
                <a:spcPct val="70000"/>
              </a:lnSpc>
            </a:pPr>
            <a:r>
              <a:rPr lang="pt-BR" sz="1600" smtClean="0">
                <a:latin typeface="Times New Roman" pitchFamily="18" charset="0"/>
              </a:rPr>
              <a:t>Esses achados são semelhantes aos do estudo prospectivo de Tourneux et al (9) em recém-nascidos a termo com choque séptico refratário. </a:t>
            </a:r>
          </a:p>
          <a:p>
            <a:pPr algn="just" eaLnBrk="1" hangingPunct="1">
              <a:lnSpc>
                <a:spcPct val="70000"/>
              </a:lnSpc>
            </a:pPr>
            <a:r>
              <a:rPr lang="pt-BR" sz="1600" smtClean="0">
                <a:latin typeface="Times New Roman" pitchFamily="18" charset="0"/>
              </a:rPr>
              <a:t>Foi sugerido nesse estudo que a NE teve um efeito positivo na função cardíaca e perfusão tecidual (9). </a:t>
            </a:r>
          </a:p>
          <a:p>
            <a:pPr algn="just" eaLnBrk="1" hangingPunct="1">
              <a:lnSpc>
                <a:spcPct val="70000"/>
              </a:lnSpc>
            </a:pPr>
            <a:r>
              <a:rPr lang="pt-BR" sz="1600" smtClean="0">
                <a:latin typeface="Times New Roman" pitchFamily="18" charset="0"/>
              </a:rPr>
              <a:t>Um estudo experimental recente em ratos adultos mostrou que a NE aumenta a resistência vascular sistêmica e também débito cardíaco e desempenho miocárdico na insuficiência cardíaca induzida por sepse (17,18). </a:t>
            </a:r>
          </a:p>
          <a:p>
            <a:pPr algn="just" eaLnBrk="1" hangingPunct="1">
              <a:lnSpc>
                <a:spcPct val="70000"/>
              </a:lnSpc>
            </a:pPr>
            <a:r>
              <a:rPr lang="pt-BR" sz="1600" smtClean="0">
                <a:latin typeface="Times New Roman" pitchFamily="18" charset="0"/>
              </a:rPr>
              <a:t>No entanto, nenhum dado experimental foi publicado no prematuro. Nestes bebês, a função cardíaca é adversamente afetada pelo aumento da pós-carga. </a:t>
            </a:r>
          </a:p>
          <a:p>
            <a:pPr algn="just" eaLnBrk="1" hangingPunct="1">
              <a:lnSpc>
                <a:spcPct val="70000"/>
              </a:lnSpc>
            </a:pPr>
            <a:r>
              <a:rPr lang="pt-BR" sz="1600" smtClean="0">
                <a:latin typeface="Times New Roman" pitchFamily="18" charset="0"/>
              </a:rPr>
              <a:t>No presente estudo, todos os pacientes foram pré-termo e tratados com infusão de NE para choque neonatal. Eles mostraram melhorias na produção de urina e pH, </a:t>
            </a:r>
            <a:r>
              <a:rPr lang="pt-BR" sz="1600" smtClean="0">
                <a:solidFill>
                  <a:srgbClr val="0000FF"/>
                </a:solidFill>
                <a:latin typeface="Times New Roman" pitchFamily="18" charset="0"/>
              </a:rPr>
              <a:t>sugerindo um aumento na perfusão tecidual, apesar do aumento da pressão arterial, e presumivelmente</a:t>
            </a:r>
            <a:r>
              <a:rPr lang="pt-BR" sz="1600" smtClean="0">
                <a:latin typeface="Times New Roman" pitchFamily="18" charset="0"/>
              </a:rPr>
              <a:t> na pós-carga.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marL="0" indent="0" algn="just" eaLnBrk="1" hangingPunct="1">
              <a:lnSpc>
                <a:spcPct val="70000"/>
              </a:lnSpc>
            </a:pPr>
            <a:r>
              <a:rPr lang="pt-BR" sz="1900" smtClean="0">
                <a:latin typeface="Times New Roman" pitchFamily="18" charset="0"/>
              </a:rPr>
              <a:t>O risco potencial de HPPN no período neonatal levantou preocupações sobre a efeitos pulmonares da NE. </a:t>
            </a:r>
          </a:p>
          <a:p>
            <a:pPr marL="0" indent="0" algn="just" eaLnBrk="1" hangingPunct="1">
              <a:lnSpc>
                <a:spcPct val="70000"/>
              </a:lnSpc>
            </a:pPr>
            <a:r>
              <a:rPr lang="pt-BR" sz="1900" smtClean="0">
                <a:latin typeface="Times New Roman" pitchFamily="18" charset="0"/>
              </a:rPr>
              <a:t>No entanto, </a:t>
            </a:r>
            <a:r>
              <a:rPr lang="pt-BR" sz="1900" b="1" smtClean="0">
                <a:solidFill>
                  <a:srgbClr val="0000FF"/>
                </a:solidFill>
                <a:latin typeface="Times New Roman" pitchFamily="18" charset="0"/>
              </a:rPr>
              <a:t>no período neonatal, a NE parece exibir um efeito vasodilatador pulmonar (19-21), quando comparado à dopamina</a:t>
            </a:r>
            <a:r>
              <a:rPr lang="pt-BR" sz="1900" smtClean="0">
                <a:latin typeface="Times New Roman" pitchFamily="18" charset="0"/>
              </a:rPr>
              <a:t>, amplamente utilizada mundialmente, apesar de ter demonstrado que </a:t>
            </a:r>
            <a:r>
              <a:rPr lang="pt-BR" sz="1900" smtClean="0">
                <a:solidFill>
                  <a:srgbClr val="FF0000"/>
                </a:solidFill>
                <a:latin typeface="Times New Roman" pitchFamily="18" charset="0"/>
              </a:rPr>
              <a:t>a dopamina aumenta a resistência vascular pulmonar e a pressão arterial pulmonar em recém-nascidos (22,23). ). </a:t>
            </a:r>
          </a:p>
          <a:p>
            <a:pPr marL="0" indent="0" algn="just" eaLnBrk="1" hangingPunct="1">
              <a:lnSpc>
                <a:spcPct val="70000"/>
              </a:lnSpc>
            </a:pPr>
            <a:r>
              <a:rPr lang="pt-BR" sz="1900" smtClean="0">
                <a:latin typeface="Times New Roman" pitchFamily="18" charset="0"/>
              </a:rPr>
              <a:t>As melhorias nas necessidades de FiO2 e no número de pacientes tratados com ventilação de alta frequência e / ou óxido nítrico inalatório são reconfortantes. </a:t>
            </a:r>
          </a:p>
          <a:p>
            <a:pPr marL="0" indent="0" algn="just" eaLnBrk="1" hangingPunct="1">
              <a:lnSpc>
                <a:spcPct val="70000"/>
              </a:lnSpc>
            </a:pPr>
            <a:r>
              <a:rPr lang="pt-BR" sz="1900" b="1" smtClean="0">
                <a:latin typeface="Times New Roman" pitchFamily="18" charset="0"/>
              </a:rPr>
              <a:t>Em adultos com choque séptico, a NE é freqüentemente preferida à epinefrina</a:t>
            </a:r>
            <a:r>
              <a:rPr lang="pt-BR" sz="1900" smtClean="0">
                <a:latin typeface="Times New Roman" pitchFamily="18" charset="0"/>
              </a:rPr>
              <a:t>, porque, </a:t>
            </a:r>
            <a:r>
              <a:rPr lang="pt-BR" sz="1900" smtClean="0">
                <a:solidFill>
                  <a:srgbClr val="FF0000"/>
                </a:solidFill>
                <a:latin typeface="Times New Roman" pitchFamily="18" charset="0"/>
              </a:rPr>
              <a:t>a epinefrina , elevando a taxa metabólica basal, indiretamente coloca um fardo extra no coração, uma propriedade não compartilhada pela NE. </a:t>
            </a:r>
          </a:p>
          <a:p>
            <a:pPr marL="0" indent="0" algn="just" eaLnBrk="1" hangingPunct="1">
              <a:lnSpc>
                <a:spcPct val="70000"/>
              </a:lnSpc>
            </a:pPr>
            <a:r>
              <a:rPr lang="pt-BR" sz="1900" smtClean="0">
                <a:latin typeface="Times New Roman" pitchFamily="18" charset="0"/>
              </a:rPr>
              <a:t>Na prática clínica, </a:t>
            </a:r>
            <a:r>
              <a:rPr lang="pt-BR" sz="1900" smtClean="0">
                <a:solidFill>
                  <a:srgbClr val="FF0000"/>
                </a:solidFill>
                <a:latin typeface="Times New Roman" pitchFamily="18" charset="0"/>
              </a:rPr>
              <a:t>a epinefrina pode causar arritmias, maior frequência cardíaca, aumento da concentração sérica de lactato e aumento do consumo de oxigênio pelo miocárdio no choque séptico (24, 25).</a:t>
            </a:r>
            <a:r>
              <a:rPr lang="pt-BR" sz="1900" smtClean="0">
                <a:latin typeface="Times New Roman" pitchFamily="18" charset="0"/>
              </a:rPr>
              <a:t> </a:t>
            </a:r>
          </a:p>
          <a:p>
            <a:pPr marL="0" indent="0" algn="just" eaLnBrk="1" hangingPunct="1">
              <a:lnSpc>
                <a:spcPct val="70000"/>
              </a:lnSpc>
            </a:pPr>
            <a:r>
              <a:rPr lang="pt-BR" sz="1900" smtClean="0">
                <a:latin typeface="Times New Roman" pitchFamily="18" charset="0"/>
              </a:rPr>
              <a:t>Essas diferenças entre epinefrina e NE não são claras em neonatos humanos, mas em leitões recém-nascidos, a epinefrina causa um aumento maior no débito cardíaco durante a hipóxia em comparação com a dopamina (26).</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46138" y="-390081"/>
            <a:ext cx="7772400" cy="1609344"/>
          </a:xfrm>
        </p:spPr>
        <p:txBody>
          <a:bodyPr/>
          <a:lstStyle/>
          <a:p>
            <a:pPr eaLnBrk="1" fontAlgn="auto" hangingPunct="1">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eaLnBrk="1" hangingPunct="1">
              <a:lnSpc>
                <a:spcPct val="70000"/>
              </a:lnSpc>
              <a:buFontTx/>
              <a:buChar char="-"/>
            </a:pPr>
            <a:r>
              <a:rPr lang="pt-BR" sz="1700" smtClean="0"/>
              <a:t>    </a:t>
            </a:r>
            <a:r>
              <a:rPr lang="pt-BR" sz="1700" smtClean="0">
                <a:latin typeface="Times New Roman" pitchFamily="18" charset="0"/>
              </a:rPr>
              <a:t>A perfusão cerebral permanece uma preocupação no tratamento do choque neonatal com inotrópicos / vasopressores devido ao aumento do risco de dano cerebral grave. </a:t>
            </a:r>
          </a:p>
          <a:p>
            <a:pPr algn="just" eaLnBrk="1" hangingPunct="1">
              <a:lnSpc>
                <a:spcPct val="70000"/>
              </a:lnSpc>
              <a:buFontTx/>
              <a:buChar char="-"/>
            </a:pPr>
            <a:r>
              <a:rPr lang="pt-BR" sz="1700" smtClean="0">
                <a:latin typeface="Times New Roman" pitchFamily="18" charset="0"/>
              </a:rPr>
              <a:t>    Era importante que não houvesse nova hemorragia cerebral em pacientes tratados com infusão de NE. </a:t>
            </a:r>
          </a:p>
          <a:p>
            <a:pPr algn="just" eaLnBrk="1" hangingPunct="1">
              <a:lnSpc>
                <a:spcPct val="70000"/>
              </a:lnSpc>
              <a:buFontTx/>
              <a:buChar char="-"/>
            </a:pPr>
            <a:r>
              <a:rPr lang="pt-BR" sz="1700" smtClean="0">
                <a:latin typeface="Times New Roman" pitchFamily="18" charset="0"/>
              </a:rPr>
              <a:t>No entanto, essa  coorte estudada mostrou sinais de paralisia cerebral em 31% dos pacientes com 18 meses. </a:t>
            </a:r>
          </a:p>
          <a:p>
            <a:pPr algn="just" eaLnBrk="1" hangingPunct="1">
              <a:lnSpc>
                <a:spcPct val="70000"/>
              </a:lnSpc>
              <a:buFontTx/>
              <a:buChar char="-"/>
            </a:pPr>
            <a:r>
              <a:rPr lang="pt-BR" sz="1700" smtClean="0">
                <a:latin typeface="Times New Roman" pitchFamily="18" charset="0"/>
              </a:rPr>
              <a:t>O fato dos autores não corrigir variáveis de confusão que afetam os desfechos em longo prazo e do alto número de pacientes perdidos no acompanhamento (4/20 pacientes) poderia ter influenciado essa alta porcentagem. </a:t>
            </a:r>
          </a:p>
          <a:p>
            <a:pPr algn="just" eaLnBrk="1" hangingPunct="1">
              <a:lnSpc>
                <a:spcPct val="70000"/>
              </a:lnSpc>
              <a:buFontTx/>
              <a:buChar char="-"/>
            </a:pPr>
            <a:r>
              <a:rPr lang="pt-BR" sz="1700" smtClean="0">
                <a:latin typeface="Times New Roman" pitchFamily="18" charset="0"/>
              </a:rPr>
              <a:t>Nessa coorte, todos os bebês tiveram um diagnóstico de choque neonatal, todos foram hipotenso e todos foram considerados sépticos ou com ECN.</a:t>
            </a:r>
          </a:p>
          <a:p>
            <a:pPr algn="just" eaLnBrk="1" hangingPunct="1">
              <a:lnSpc>
                <a:spcPct val="70000"/>
              </a:lnSpc>
              <a:buFontTx/>
              <a:buChar char="-"/>
            </a:pPr>
            <a:r>
              <a:rPr lang="pt-BR" sz="1700" smtClean="0">
                <a:latin typeface="Times New Roman" pitchFamily="18" charset="0"/>
              </a:rPr>
              <a:t> Eles foram tratados com antibióticos e com a administração precoce de líquidos, conforme recomendado como terapia de primeira linha para choque de sepse neonatal (4). </a:t>
            </a:r>
          </a:p>
          <a:p>
            <a:pPr algn="just" eaLnBrk="1" hangingPunct="1">
              <a:lnSpc>
                <a:spcPct val="70000"/>
              </a:lnSpc>
              <a:buFontTx/>
              <a:buChar char="-"/>
            </a:pPr>
            <a:r>
              <a:rPr lang="pt-BR" sz="1700" smtClean="0">
                <a:latin typeface="Times New Roman" pitchFamily="18" charset="0"/>
              </a:rPr>
              <a:t>A recomendação para reposição volumétrica não é apoiada por qualquer literatura baseada em evidências, mas parece que o reconhecimento precoce e tratamento de crianças e recém-nascidos com sepse diminuem a mortalidade (12). </a:t>
            </a:r>
          </a:p>
          <a:p>
            <a:pPr algn="just" eaLnBrk="1" hangingPunct="1">
              <a:lnSpc>
                <a:spcPct val="70000"/>
              </a:lnSpc>
              <a:buFontTx/>
              <a:buChar char="-"/>
            </a:pPr>
            <a:r>
              <a:rPr lang="pt-BR" sz="1700" smtClean="0">
                <a:latin typeface="Times New Roman" pitchFamily="18" charset="0"/>
              </a:rPr>
              <a:t>Todos os recém-nascidos dessa coorte tiveram uma resposta inadequada aos inotrópicos mais comumente usados e vários já haviam recebido tratamento de resgate com hidrocortisona. </a:t>
            </a:r>
          </a:p>
          <a:p>
            <a:pPr algn="just" eaLnBrk="1" hangingPunct="1">
              <a:lnSpc>
                <a:spcPct val="70000"/>
              </a:lnSpc>
              <a:buFontTx/>
              <a:buChar char="-"/>
            </a:pPr>
            <a:r>
              <a:rPr lang="pt-BR" sz="1700" smtClean="0">
                <a:latin typeface="Times New Roman" pitchFamily="18" charset="0"/>
              </a:rPr>
              <a:t>No presente  estudo, o </a:t>
            </a:r>
            <a:r>
              <a:rPr lang="pt-BR" sz="1700" b="1" smtClean="0">
                <a:solidFill>
                  <a:srgbClr val="0000FF"/>
                </a:solidFill>
                <a:latin typeface="Times New Roman" pitchFamily="18" charset="0"/>
              </a:rPr>
              <a:t>uso de NE foi seguido por um aumento na pressão arterial sistêmica em todos os pacientes tratados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473519"/>
            <a:ext cx="7772400" cy="1609344"/>
          </a:xfrm>
        </p:spPr>
        <p:txBody>
          <a:bodyPr/>
          <a:lstStyle/>
          <a:p>
            <a:pPr eaLnBrk="1" fontAlgn="auto" hangingPunct="1">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marL="0" indent="0" algn="just" eaLnBrk="1" hangingPunct="1">
              <a:lnSpc>
                <a:spcPct val="70000"/>
              </a:lnSpc>
            </a:pPr>
            <a:r>
              <a:rPr lang="pt-BR" sz="1900" smtClean="0">
                <a:latin typeface="Times New Roman" pitchFamily="18" charset="0"/>
              </a:rPr>
              <a:t>Como mencionado anteriormente, dois (7%) pacientes morreram de choque séptico; semelhante ao 10,3% de mortalidade de neonatos com sepse e disfunção orgânica previamente descritos (27). </a:t>
            </a:r>
          </a:p>
          <a:p>
            <a:pPr marL="0" indent="0" algn="just" eaLnBrk="1" hangingPunct="1">
              <a:lnSpc>
                <a:spcPct val="70000"/>
              </a:lnSpc>
            </a:pPr>
            <a:r>
              <a:rPr lang="pt-BR" sz="1900" smtClean="0">
                <a:latin typeface="Times New Roman" pitchFamily="18" charset="0"/>
              </a:rPr>
              <a:t>Se a NE pode ou não melhorar a sobrevida do recém-nascido com choque séptico refratário, permanece uma questão em aberto.</a:t>
            </a:r>
          </a:p>
          <a:p>
            <a:pPr marL="0" indent="0" algn="ctr" eaLnBrk="1" hangingPunct="1">
              <a:lnSpc>
                <a:spcPct val="70000"/>
              </a:lnSpc>
              <a:buFont typeface="Wingdings" panose="05000000000000000000" pitchFamily="2" charset="2"/>
              <a:buNone/>
            </a:pPr>
            <a:r>
              <a:rPr lang="pt-BR" sz="1900" smtClean="0">
                <a:latin typeface="Times New Roman" pitchFamily="18" charset="0"/>
              </a:rPr>
              <a:t> </a:t>
            </a:r>
            <a:r>
              <a:rPr lang="pt-BR" sz="1900" b="1" smtClean="0">
                <a:solidFill>
                  <a:srgbClr val="FF0000"/>
                </a:solidFill>
                <a:latin typeface="Times New Roman" pitchFamily="18" charset="0"/>
              </a:rPr>
              <a:t>Este estudo teve muitas limitações</a:t>
            </a:r>
            <a:r>
              <a:rPr lang="pt-BR" sz="1900" smtClean="0">
                <a:latin typeface="Times New Roman" pitchFamily="18" charset="0"/>
              </a:rPr>
              <a:t>. </a:t>
            </a:r>
          </a:p>
          <a:p>
            <a:pPr marL="0" indent="0" algn="just" eaLnBrk="1" hangingPunct="1">
              <a:lnSpc>
                <a:spcPct val="70000"/>
              </a:lnSpc>
              <a:buFont typeface="Wingdings" panose="05000000000000000000" pitchFamily="2" charset="2"/>
              <a:buNone/>
            </a:pPr>
            <a:r>
              <a:rPr lang="pt-BR" sz="1900" smtClean="0">
                <a:latin typeface="Times New Roman" pitchFamily="18" charset="0"/>
              </a:rPr>
              <a:t>      -apenas 18 pacientes (60%) nessa coorte tiveram sepse confirmada com hemoculturas positivas. </a:t>
            </a:r>
          </a:p>
          <a:p>
            <a:pPr marL="0" indent="0" algn="just" eaLnBrk="1" hangingPunct="1">
              <a:lnSpc>
                <a:spcPct val="70000"/>
              </a:lnSpc>
              <a:buFont typeface="Wingdings" panose="05000000000000000000" pitchFamily="2" charset="2"/>
              <a:buNone/>
            </a:pPr>
            <a:r>
              <a:rPr lang="pt-BR" sz="1900" smtClean="0">
                <a:latin typeface="Times New Roman" pitchFamily="18" charset="0"/>
              </a:rPr>
              <a:t>      -outros pacientes com culturas negativas tinham critérios clínicos para o choque neonatal e foram selecionados para outros diagnósticos possíveis. </a:t>
            </a:r>
          </a:p>
          <a:p>
            <a:pPr marL="0" indent="0" algn="just" eaLnBrk="1" hangingPunct="1">
              <a:lnSpc>
                <a:spcPct val="70000"/>
              </a:lnSpc>
              <a:buFont typeface="Wingdings" panose="05000000000000000000" pitchFamily="2" charset="2"/>
              <a:buNone/>
            </a:pPr>
            <a:r>
              <a:rPr lang="pt-BR" sz="1900" smtClean="0">
                <a:latin typeface="Times New Roman" pitchFamily="18" charset="0"/>
              </a:rPr>
              <a:t>      -nenhum tinha uma PCA hemodinamicamente significativa e 6 apresentavam ECN grau 2 ou mais (2/6 com hemoculturas negativas). </a:t>
            </a:r>
          </a:p>
          <a:p>
            <a:pPr marL="0" indent="0" algn="just" eaLnBrk="1" hangingPunct="1">
              <a:lnSpc>
                <a:spcPct val="70000"/>
              </a:lnSpc>
              <a:buFont typeface="Wingdings" panose="05000000000000000000" pitchFamily="2" charset="2"/>
              <a:buNone/>
            </a:pPr>
            <a:r>
              <a:rPr lang="pt-BR" sz="1900" smtClean="0">
                <a:latin typeface="Times New Roman" pitchFamily="18" charset="0"/>
              </a:rPr>
              <a:t>      -um número significativo de pacientes recebeu hidrocortisona durante o curso do choque. Hidrocortisona foi usada como terapia de resgate após expansão de volume e inotrópicos forem ineficazes. O efeito positivo dos esteróides sobre a pressão arterial e a preservação de inotrópicos no choque neonatal (28) pode ter aumentado o efeito aparente da infusão de NE.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gn="just" eaLnBrk="1" hangingPunct="1">
              <a:lnSpc>
                <a:spcPct val="80000"/>
              </a:lnSpc>
              <a:buFont typeface="Wingdings" panose="05000000000000000000" pitchFamily="2" charset="2"/>
              <a:buNone/>
            </a:pPr>
            <a:r>
              <a:rPr lang="pt-BR" sz="1700" smtClean="0"/>
              <a:t>          - </a:t>
            </a:r>
            <a:r>
              <a:rPr lang="pt-BR" sz="1700" smtClean="0">
                <a:latin typeface="Times New Roman" pitchFamily="18" charset="0"/>
              </a:rPr>
              <a:t>é possível que as melhorias na pressão arterial e na produção de urina tenham ocorrido coincidentemente e que os bebês tenham melhorado mesmo assim. </a:t>
            </a:r>
          </a:p>
          <a:p>
            <a:pPr algn="just" eaLnBrk="1" hangingPunct="1">
              <a:lnSpc>
                <a:spcPct val="80000"/>
              </a:lnSpc>
              <a:buFont typeface="Wingdings" panose="05000000000000000000" pitchFamily="2" charset="2"/>
              <a:buNone/>
            </a:pPr>
            <a:r>
              <a:rPr lang="pt-BR" sz="1700" smtClean="0">
                <a:latin typeface="Times New Roman" pitchFamily="18" charset="0"/>
              </a:rPr>
              <a:t>          - escolha de usar a pressão arterial como um desfecho principal no desfecho neonatal recentemente levantou preocupações.</a:t>
            </a:r>
          </a:p>
          <a:p>
            <a:pPr algn="just" eaLnBrk="1" hangingPunct="1">
              <a:lnSpc>
                <a:spcPct val="80000"/>
              </a:lnSpc>
              <a:buFont typeface="Wingdings" panose="05000000000000000000" pitchFamily="2" charset="2"/>
              <a:buNone/>
            </a:pPr>
            <a:r>
              <a:rPr lang="pt-BR" sz="1700" smtClean="0">
                <a:latin typeface="Times New Roman" pitchFamily="18" charset="0"/>
              </a:rPr>
              <a:t>          a avaliação do baixo fluxo sangüíneo sistêmico, e não apenas da pressão arterial, provavelmente seria um melhor ponto final. </a:t>
            </a:r>
          </a:p>
          <a:p>
            <a:pPr algn="just" eaLnBrk="1" hangingPunct="1">
              <a:lnSpc>
                <a:spcPct val="80000"/>
              </a:lnSpc>
              <a:buFont typeface="Wingdings" panose="05000000000000000000" pitchFamily="2" charset="2"/>
              <a:buNone/>
            </a:pPr>
            <a:r>
              <a:rPr lang="pt-BR" sz="1700" smtClean="0">
                <a:latin typeface="Times New Roman" pitchFamily="18" charset="0"/>
              </a:rPr>
              <a:t>        - por fim, a ausência de comparação com um grupo controle com fisiopatologia semelhante, mas sem infusão de NE, limitou a capacidade de afirmar com certeza que foi de fato a NE que causou as alterações hemodinâmicas durante a sepse neonatal.</a:t>
            </a:r>
          </a:p>
          <a:p>
            <a:pPr algn="just" eaLnBrk="1" hangingPunct="1">
              <a:lnSpc>
                <a:spcPct val="80000"/>
              </a:lnSpc>
            </a:pPr>
            <a:r>
              <a:rPr lang="pt-BR" sz="1700" smtClean="0">
                <a:solidFill>
                  <a:srgbClr val="0000FF"/>
                </a:solidFill>
                <a:latin typeface="Times New Roman" pitchFamily="18" charset="0"/>
              </a:rPr>
              <a:t>Finalmente, a partir deste estudo retrospectivo, a infusão de NE pareceu melhorar o estado de choque em 24 pacientes (80%) da coorte</a:t>
            </a:r>
            <a:r>
              <a:rPr lang="pt-BR" sz="1700" smtClean="0">
                <a:latin typeface="Times New Roman" pitchFamily="18" charset="0"/>
              </a:rPr>
              <a:t>. </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76250"/>
            <a:ext cx="80105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cap="none" smtClean="0">
                <a:solidFill>
                  <a:srgbClr val="FF00FF"/>
                </a:solidFill>
              </a:rPr>
              <a:t>CONCLUSÃO</a:t>
            </a:r>
          </a:p>
        </p:txBody>
      </p:sp>
      <p:sp>
        <p:nvSpPr>
          <p:cNvPr id="49155" name="Rectangle 3"/>
          <p:cNvSpPr>
            <a:spLocks noGrp="1"/>
          </p:cNvSpPr>
          <p:nvPr>
            <p:ph type="body" idx="1"/>
          </p:nvPr>
        </p:nvSpPr>
        <p:spPr/>
        <p:txBody>
          <a:bodyPr/>
          <a:lstStyle/>
          <a:p>
            <a:pPr algn="just" eaLnBrk="1" hangingPunct="1">
              <a:lnSpc>
                <a:spcPct val="80000"/>
              </a:lnSpc>
            </a:pPr>
            <a:r>
              <a:rPr lang="pt-BR" sz="2800" smtClean="0">
                <a:solidFill>
                  <a:srgbClr val="0000FF"/>
                </a:solidFill>
                <a:latin typeface="Times New Roman" pitchFamily="18" charset="0"/>
              </a:rPr>
              <a:t>Os autores concluem  que a NE pode ser efetiva na melhora do estado de choque durante o período neonatal. </a:t>
            </a:r>
          </a:p>
          <a:p>
            <a:pPr algn="just" eaLnBrk="1" hangingPunct="1">
              <a:lnSpc>
                <a:spcPct val="80000"/>
              </a:lnSpc>
            </a:pPr>
            <a:r>
              <a:rPr lang="pt-BR" sz="2800" smtClean="0">
                <a:solidFill>
                  <a:srgbClr val="0000FF"/>
                </a:solidFill>
                <a:latin typeface="Times New Roman" pitchFamily="18" charset="0"/>
              </a:rPr>
              <a:t>O tratamento pareceu ser agudamente bem tolerado, mas novos estudos prospectivos com avaliação hemodinâmica adequada são necessários para demonstrar a segurança da NE na população pré-termo.</a:t>
            </a:r>
          </a:p>
          <a:p>
            <a:endParaRPr lang="pt-BR" sz="2800" smtClean="0">
              <a:solidFill>
                <a:srgbClr val="0000FF"/>
              </a:solidFill>
              <a:latin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Espaço Reservado para Conteúdo 2"/>
          <p:cNvSpPr>
            <a:spLocks noGrp="1"/>
          </p:cNvSpPr>
          <p:nvPr>
            <p:ph idx="1"/>
          </p:nvPr>
        </p:nvSpPr>
        <p:spPr>
          <a:xfrm>
            <a:off x="971550" y="4076700"/>
            <a:ext cx="7772400" cy="2303463"/>
          </a:xfrm>
          <a:ln w="38100">
            <a:solidFill>
              <a:srgbClr val="FF00FF"/>
            </a:solidFill>
            <a:miter lim="800000"/>
            <a:headEnd/>
            <a:tailEnd/>
          </a:ln>
        </p:spPr>
        <p:txBody>
          <a:bodyPr/>
          <a:lstStyle/>
          <a:p>
            <a:pPr eaLnBrk="1" hangingPunct="1"/>
            <a:r>
              <a:rPr lang="pt-BR" altLang="pt-BR" smtClean="0">
                <a:solidFill>
                  <a:srgbClr val="0000FF"/>
                </a:solidFill>
                <a:latin typeface="Times New Roman" pitchFamily="18" charset="0"/>
              </a:rPr>
              <a:t>Durante o choque séptico neonatal, a infusão de norepinefrina é usada às vezes em bebês prematuros e o efeito hemodinâmico desta droga nesta população não é bem conhecido.</a:t>
            </a:r>
          </a:p>
          <a:p>
            <a:pPr eaLnBrk="1" hangingPunct="1"/>
            <a:r>
              <a:rPr lang="pt-BR" altLang="pt-BR" smtClean="0">
                <a:solidFill>
                  <a:srgbClr val="0000FF"/>
                </a:solidFill>
                <a:latin typeface="Times New Roman" pitchFamily="18" charset="0"/>
              </a:rPr>
              <a:t>A infusão de norepinefrina melhorou a pressão arterial e a produção de urina durante o choque neonatal em Prematuros.</a:t>
            </a:r>
          </a:p>
          <a:p>
            <a:pPr eaLnBrk="1" hangingPunct="1"/>
            <a:r>
              <a:rPr lang="pt-BR" altLang="pt-BR" smtClean="0">
                <a:solidFill>
                  <a:srgbClr val="0000FF"/>
                </a:solidFill>
                <a:latin typeface="Times New Roman" pitchFamily="18" charset="0"/>
              </a:rPr>
              <a:t>Mais estudos são necessários para comprovar a eficácia e segurança da infusão de norepinefrina neste população</a:t>
            </a:r>
          </a:p>
        </p:txBody>
      </p:sp>
      <p:pic>
        <p:nvPicPr>
          <p:cNvPr id="276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404813"/>
            <a:ext cx="7564437" cy="2705100"/>
          </a:xfrm>
          <a:prstGeom prst="rect">
            <a:avLst/>
          </a:prstGeom>
          <a:solidFill>
            <a:srgbClr val="FFFF00"/>
          </a:solidFill>
          <a:ln w="2857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4" name="Text Box 6"/>
          <p:cNvSpPr txBox="1">
            <a:spLocks noChangeArrowheads="1"/>
          </p:cNvSpPr>
          <p:nvPr/>
        </p:nvSpPr>
        <p:spPr bwMode="auto">
          <a:xfrm>
            <a:off x="1095375" y="3305175"/>
            <a:ext cx="2651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0000FF"/>
                </a:solidFill>
              </a:rPr>
              <a:t>Notas principais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260350"/>
            <a:ext cx="6316663" cy="6269038"/>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186182"/>
            <a:ext cx="7772400" cy="1609344"/>
          </a:xfrm>
        </p:spPr>
        <p:txBody>
          <a:bodyPr/>
          <a:lstStyle/>
          <a:p>
            <a:pPr eaLnBrk="1" fontAlgn="auto" hangingPunct="1">
              <a:spcAft>
                <a:spcPts val="0"/>
              </a:spcAft>
              <a:defRPr/>
            </a:pPr>
            <a:r>
              <a:rPr lang="pt-BR" dirty="0" smtClean="0"/>
              <a:t>bibliografia</a:t>
            </a:r>
            <a:endParaRPr lang="pt-BR" dirty="0"/>
          </a:p>
        </p:txBody>
      </p:sp>
      <p:sp>
        <p:nvSpPr>
          <p:cNvPr id="3" name="Espaço Reservado para Conteúdo 2"/>
          <p:cNvSpPr>
            <a:spLocks noGrp="1"/>
          </p:cNvSpPr>
          <p:nvPr>
            <p:ph idx="1"/>
          </p:nvPr>
        </p:nvSpPr>
        <p:spPr>
          <a:xfrm>
            <a:off x="468313" y="1484313"/>
            <a:ext cx="7772400" cy="4403725"/>
          </a:xfrm>
        </p:spPr>
        <p:txBody>
          <a:bodyPr>
            <a:normAutofit/>
          </a:bodyPr>
          <a:lstStyle/>
          <a:p>
            <a:pPr eaLnBrk="1" hangingPunct="1">
              <a:lnSpc>
                <a:spcPct val="70000"/>
              </a:lnSpc>
              <a:buFont typeface="Wingdings" panose="05000000000000000000" pitchFamily="2" charset="2"/>
              <a:buNone/>
            </a:pPr>
            <a:r>
              <a:rPr lang="pt-BR" sz="1600" smtClean="0"/>
              <a:t>    </a:t>
            </a:r>
            <a:r>
              <a:rPr lang="pt-BR" sz="1600" smtClean="0">
                <a:latin typeface="Times New Roman" pitchFamily="18" charset="0"/>
              </a:rPr>
              <a:t>1.Kermorvant-Duchemin E, Laborie S, Rabilloud M, Lapillonne A, Claris O. Outcome and prognostic factors in neonates with septic shock. </a:t>
            </a:r>
            <a:r>
              <a:rPr lang="pt-BR" sz="1600" i="1" smtClean="0">
                <a:latin typeface="Times New Roman" pitchFamily="18" charset="0"/>
              </a:rPr>
              <a:t>Pediatr Criti Care Med </a:t>
            </a:r>
            <a:r>
              <a:rPr lang="pt-BR" sz="1600" smtClean="0">
                <a:latin typeface="Times New Roman" pitchFamily="18" charset="0"/>
              </a:rPr>
              <a:t>2008; 9: 186-91</a:t>
            </a:r>
          </a:p>
          <a:p>
            <a:pPr eaLnBrk="1" hangingPunct="1">
              <a:lnSpc>
                <a:spcPct val="70000"/>
              </a:lnSpc>
              <a:buFont typeface="Wingdings" panose="05000000000000000000" pitchFamily="2" charset="2"/>
              <a:buNone/>
            </a:pPr>
            <a:r>
              <a:rPr lang="pt-BR" sz="1600" smtClean="0">
                <a:latin typeface="Times New Roman" pitchFamily="18" charset="0"/>
              </a:rPr>
              <a:t>.</a:t>
            </a:r>
            <a:br>
              <a:rPr lang="pt-BR" sz="1600" smtClean="0">
                <a:latin typeface="Times New Roman" pitchFamily="18" charset="0"/>
              </a:rPr>
            </a:br>
            <a:r>
              <a:rPr lang="pt-BR" sz="1600" smtClean="0">
                <a:latin typeface="Times New Roman" pitchFamily="18" charset="0"/>
              </a:rPr>
              <a:t>2. de Waal K, Evans N. Hemodynamics in preterm infants with late-onset sepsis. </a:t>
            </a:r>
            <a:r>
              <a:rPr lang="pt-BR" sz="1600" i="1" smtClean="0">
                <a:latin typeface="Times New Roman" pitchFamily="18" charset="0"/>
              </a:rPr>
              <a:t>J Pediatr </a:t>
            </a:r>
            <a:r>
              <a:rPr lang="pt-BR" sz="1600" smtClean="0">
                <a:latin typeface="Times New Roman" pitchFamily="18" charset="0"/>
              </a:rPr>
              <a:t>2010; 156: 918-22, 22 e1.</a:t>
            </a:r>
            <a:br>
              <a:rPr lang="pt-BR" sz="1600" smtClean="0">
                <a:latin typeface="Times New Roman" pitchFamily="18" charset="0"/>
              </a:rPr>
            </a:br>
            <a:endParaRPr lang="pt-BR" sz="1600" smtClean="0">
              <a:latin typeface="Times New Roman" pitchFamily="18" charset="0"/>
            </a:endParaRPr>
          </a:p>
          <a:p>
            <a:pPr eaLnBrk="1" hangingPunct="1">
              <a:lnSpc>
                <a:spcPct val="70000"/>
              </a:lnSpc>
              <a:buFont typeface="Wingdings" panose="05000000000000000000" pitchFamily="2" charset="2"/>
              <a:buNone/>
            </a:pPr>
            <a:r>
              <a:rPr lang="pt-BR" sz="1600" smtClean="0">
                <a:latin typeface="Times New Roman" pitchFamily="18" charset="0"/>
              </a:rPr>
              <a:t>3. Dellinger RP, Levy MM, Carlet JM, Bion J, Parker MM, Jaeschke R, et al. Surviving Sepsis Campaign: international guidelines for management of severe sepsis and septic shock: 2008. </a:t>
            </a:r>
            <a:r>
              <a:rPr lang="pt-BR" sz="1600" i="1" smtClean="0">
                <a:latin typeface="Times New Roman" pitchFamily="18" charset="0"/>
              </a:rPr>
              <a:t>Intensive Care Med </a:t>
            </a:r>
            <a:r>
              <a:rPr lang="pt-BR" sz="1600" smtClean="0">
                <a:latin typeface="Times New Roman" pitchFamily="18" charset="0"/>
              </a:rPr>
              <a:t>2008; 34: 17-60.</a:t>
            </a:r>
          </a:p>
          <a:p>
            <a:pPr eaLnBrk="1" hangingPunct="1">
              <a:lnSpc>
                <a:spcPct val="70000"/>
              </a:lnSpc>
              <a:buFont typeface="Wingdings" panose="05000000000000000000" pitchFamily="2" charset="2"/>
              <a:buNone/>
            </a:pPr>
            <a:r>
              <a:rPr lang="pt-BR" sz="1600" smtClean="0">
                <a:latin typeface="Times New Roman" pitchFamily="18" charset="0"/>
              </a:rPr>
              <a:t/>
            </a:r>
            <a:br>
              <a:rPr lang="pt-BR" sz="1600" smtClean="0">
                <a:latin typeface="Times New Roman" pitchFamily="18" charset="0"/>
              </a:rPr>
            </a:br>
            <a:r>
              <a:rPr lang="pt-BR" sz="1600" smtClean="0">
                <a:latin typeface="Times New Roman" pitchFamily="18" charset="0"/>
              </a:rPr>
              <a:t>4. Brierley J, Carcillo JA, Choong K, Cornell T, Decaen A, Deymann A, et al. Clinical practice parameters for hemodynamic support of pediatric and neonatal septic shock: 2007 update from the American College of Critical Care Medicine. </a:t>
            </a:r>
            <a:r>
              <a:rPr lang="pt-BR" sz="1600" i="1" smtClean="0">
                <a:latin typeface="Times New Roman" pitchFamily="18" charset="0"/>
              </a:rPr>
              <a:t>Crit Care Med </a:t>
            </a:r>
            <a:r>
              <a:rPr lang="pt-BR" sz="1600" smtClean="0">
                <a:latin typeface="Times New Roman" pitchFamily="18" charset="0"/>
              </a:rPr>
              <a:t>2009; 37: 666-88.</a:t>
            </a:r>
          </a:p>
          <a:p>
            <a:pPr eaLnBrk="1" hangingPunct="1">
              <a:lnSpc>
                <a:spcPct val="70000"/>
              </a:lnSpc>
              <a:buFont typeface="Wingdings" panose="05000000000000000000" pitchFamily="2" charset="2"/>
              <a:buNone/>
            </a:pPr>
            <a:r>
              <a:rPr lang="pt-BR" sz="1600" smtClean="0">
                <a:latin typeface="Times New Roman" pitchFamily="18" charset="0"/>
              </a:rPr>
              <a:t/>
            </a:r>
            <a:br>
              <a:rPr lang="pt-BR" sz="1600" smtClean="0">
                <a:latin typeface="Times New Roman" pitchFamily="18" charset="0"/>
              </a:rPr>
            </a:br>
            <a:r>
              <a:rPr lang="pt-BR" sz="1600" smtClean="0">
                <a:latin typeface="Times New Roman" pitchFamily="18" charset="0"/>
              </a:rPr>
              <a:t>5. Wong J, Shah PS, Yoon EW, Yee W, Lee S, Dow K. Inotrope use among extremely preterm infants in Canadian neonatal intensive care units: variation and outcomes. </a:t>
            </a:r>
            <a:r>
              <a:rPr lang="pt-BR" sz="1600" i="1" smtClean="0">
                <a:latin typeface="Times New Roman" pitchFamily="18" charset="0"/>
              </a:rPr>
              <a:t>Am J Perinatol </a:t>
            </a:r>
            <a:r>
              <a:rPr lang="pt-BR" sz="1600" smtClean="0">
                <a:latin typeface="Times New Roman" pitchFamily="18" charset="0"/>
              </a:rPr>
              <a:t>2015; 32: 9-14.</a:t>
            </a:r>
            <a:br>
              <a:rPr lang="pt-BR" sz="1600" smtClean="0">
                <a:latin typeface="Times New Roman" pitchFamily="18" charset="0"/>
              </a:rPr>
            </a:br>
            <a:endParaRPr lang="pt-BR" sz="1600" smtClean="0">
              <a:latin typeface="Times New Roman" pitchFamily="18" charset="0"/>
            </a:endParaRPr>
          </a:p>
          <a:p>
            <a:pPr eaLnBrk="1" hangingPunct="1">
              <a:lnSpc>
                <a:spcPct val="70000"/>
              </a:lnSpc>
              <a:buFont typeface="Wingdings" panose="05000000000000000000" pitchFamily="2" charset="2"/>
              <a:buNone/>
            </a:pPr>
            <a:r>
              <a:rPr lang="pt-BR" sz="1600" smtClean="0">
                <a:latin typeface="Times New Roman" pitchFamily="18" charset="0"/>
              </a:rPr>
              <a:t>6. Laughon M, Bose C, Allred E, O'Shea TM, Van Marter LJ, Bednarek F, et al. Factors associated with treatment for hypotension in extremely low gestational age newborns during the first postnatal week. </a:t>
            </a:r>
            <a:r>
              <a:rPr lang="pt-BR" sz="1600" i="1" smtClean="0">
                <a:latin typeface="Times New Roman" pitchFamily="18" charset="0"/>
              </a:rPr>
              <a:t>Pediatrics </a:t>
            </a:r>
            <a:r>
              <a:rPr lang="pt-BR" sz="1600" smtClean="0">
                <a:latin typeface="Times New Roman" pitchFamily="18" charset="0"/>
              </a:rPr>
              <a:t>2007; 119: 273-80</a:t>
            </a:r>
            <a:r>
              <a:rPr lang="pt-BR" smtClean="0">
                <a:latin typeface="Times New Roman" pitchFamily="18" charset="0"/>
              </a:rPr>
              <a:t>. </a:t>
            </a:r>
            <a:br>
              <a:rPr lang="pt-BR" smtClean="0">
                <a:latin typeface="Times New Roman" pitchFamily="18" charset="0"/>
              </a:rPr>
            </a:br>
            <a:endParaRPr lang="pt-BR" smtClean="0">
              <a:latin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a:xfrm>
            <a:off x="755650" y="1125538"/>
            <a:ext cx="7772400" cy="4051300"/>
          </a:xfrm>
        </p:spPr>
        <p:txBody>
          <a:bodyPr/>
          <a:lstStyle/>
          <a:p>
            <a:pPr>
              <a:lnSpc>
                <a:spcPct val="70000"/>
              </a:lnSpc>
              <a:buFont typeface="Wingdings" panose="05000000000000000000" pitchFamily="2" charset="2"/>
              <a:buNone/>
            </a:pPr>
            <a:r>
              <a:rPr lang="pt-BR" sz="1400" smtClean="0">
                <a:latin typeface="Times New Roman" pitchFamily="18" charset="0"/>
              </a:rPr>
              <a:t>    7. Al-Aweel I, Pursley DM, Rubin LP, Shah B, Weisberger S, Richardson DK. Variations</a:t>
            </a:r>
            <a:br>
              <a:rPr lang="pt-BR" sz="1400" smtClean="0">
                <a:latin typeface="Times New Roman" pitchFamily="18" charset="0"/>
              </a:rPr>
            </a:br>
            <a:r>
              <a:rPr lang="pt-BR" sz="1400" smtClean="0">
                <a:latin typeface="Times New Roman" pitchFamily="18" charset="0"/>
              </a:rPr>
              <a:t>in prevalence of hypotension, hypertension, and vasopressor use in NICUs. </a:t>
            </a:r>
            <a:r>
              <a:rPr lang="pt-BR" sz="1400" i="1" smtClean="0">
                <a:latin typeface="Times New Roman" pitchFamily="18" charset="0"/>
              </a:rPr>
              <a:t>J Perinatol</a:t>
            </a:r>
            <a:br>
              <a:rPr lang="pt-BR" sz="1400" i="1" smtClean="0">
                <a:latin typeface="Times New Roman" pitchFamily="18" charset="0"/>
              </a:rPr>
            </a:br>
            <a:r>
              <a:rPr lang="pt-BR" sz="1400" smtClean="0">
                <a:latin typeface="Times New Roman" pitchFamily="18" charset="0"/>
              </a:rPr>
              <a:t>2001; 21: 272-8.</a:t>
            </a:r>
          </a:p>
          <a:p>
            <a:pPr>
              <a:lnSpc>
                <a:spcPct val="70000"/>
              </a:lnSpc>
              <a:buFont typeface="Wingdings" panose="05000000000000000000" pitchFamily="2" charset="2"/>
              <a:buNone/>
            </a:pPr>
            <a:r>
              <a:rPr lang="pt-BR" sz="1400" smtClean="0">
                <a:latin typeface="Times New Roman" pitchFamily="18" charset="0"/>
              </a:rPr>
              <a:t/>
            </a:r>
            <a:br>
              <a:rPr lang="pt-BR" sz="1400" smtClean="0">
                <a:latin typeface="Times New Roman" pitchFamily="18" charset="0"/>
              </a:rPr>
            </a:br>
            <a:r>
              <a:rPr lang="pt-BR" sz="1400" smtClean="0">
                <a:latin typeface="Times New Roman" pitchFamily="18" charset="0"/>
              </a:rPr>
              <a:t>8. Seri I. Circulatory support of the sick preterm infant. </a:t>
            </a:r>
            <a:r>
              <a:rPr lang="pt-BR" sz="1400" i="1" smtClean="0">
                <a:latin typeface="Times New Roman" pitchFamily="18" charset="0"/>
              </a:rPr>
              <a:t>Semin Neonatol </a:t>
            </a:r>
            <a:r>
              <a:rPr lang="pt-BR" sz="1400" smtClean="0">
                <a:latin typeface="Times New Roman" pitchFamily="18" charset="0"/>
              </a:rPr>
              <a:t>2001; 6: 85-95.</a:t>
            </a:r>
            <a:br>
              <a:rPr lang="pt-BR" sz="1400" smtClean="0">
                <a:latin typeface="Times New Roman" pitchFamily="18" charset="0"/>
              </a:rPr>
            </a:br>
            <a:endParaRPr lang="pt-BR" sz="1400" smtClean="0">
              <a:latin typeface="Times New Roman" pitchFamily="18" charset="0"/>
            </a:endParaRPr>
          </a:p>
          <a:p>
            <a:pPr>
              <a:lnSpc>
                <a:spcPct val="70000"/>
              </a:lnSpc>
              <a:buFont typeface="Wingdings" panose="05000000000000000000" pitchFamily="2" charset="2"/>
              <a:buNone/>
            </a:pPr>
            <a:r>
              <a:rPr lang="pt-BR" sz="1400" smtClean="0">
                <a:latin typeface="Times New Roman" pitchFamily="18" charset="0"/>
              </a:rPr>
              <a:t>    9. Tourneux P, Rakza T, Abazine A, Krim G, Storme L. Noradrenaline for management</a:t>
            </a:r>
            <a:br>
              <a:rPr lang="pt-BR" sz="1400" smtClean="0">
                <a:latin typeface="Times New Roman" pitchFamily="18" charset="0"/>
              </a:rPr>
            </a:br>
            <a:r>
              <a:rPr lang="pt-BR" sz="1400" smtClean="0">
                <a:latin typeface="Times New Roman" pitchFamily="18" charset="0"/>
              </a:rPr>
              <a:t>of septic shock refractory to fluid loading and dopamine or dobutamine in full-term newborn infants. </a:t>
            </a:r>
            <a:r>
              <a:rPr lang="pt-BR" sz="1400" i="1" smtClean="0">
                <a:latin typeface="Times New Roman" pitchFamily="18" charset="0"/>
              </a:rPr>
              <a:t>Acta paediatr </a:t>
            </a:r>
            <a:r>
              <a:rPr lang="pt-BR" sz="1400" smtClean="0">
                <a:latin typeface="Times New Roman" pitchFamily="18" charset="0"/>
              </a:rPr>
              <a:t>2008; 97: 177-80</a:t>
            </a:r>
          </a:p>
          <a:p>
            <a:pPr>
              <a:lnSpc>
                <a:spcPct val="70000"/>
              </a:lnSpc>
              <a:buFont typeface="Wingdings" panose="05000000000000000000" pitchFamily="2" charset="2"/>
              <a:buNone/>
            </a:pPr>
            <a:r>
              <a:rPr lang="pt-BR" sz="1400" smtClean="0">
                <a:latin typeface="Times New Roman" pitchFamily="18" charset="0"/>
              </a:rPr>
              <a:t>.</a:t>
            </a:r>
            <a:br>
              <a:rPr lang="pt-BR" sz="1400" smtClean="0">
                <a:latin typeface="Times New Roman" pitchFamily="18" charset="0"/>
              </a:rPr>
            </a:br>
            <a:r>
              <a:rPr lang="pt-BR" sz="1400" smtClean="0">
                <a:latin typeface="Times New Roman" pitchFamily="18" charset="0"/>
              </a:rPr>
              <a:t>10. De Backer D, Aldecoa C, Njimi H, Vincent JL. Dopamine versus norepinephrine in</a:t>
            </a:r>
            <a:br>
              <a:rPr lang="pt-BR" sz="1400" smtClean="0">
                <a:latin typeface="Times New Roman" pitchFamily="18" charset="0"/>
              </a:rPr>
            </a:br>
            <a:r>
              <a:rPr lang="pt-BR" sz="1400" smtClean="0">
                <a:latin typeface="Times New Roman" pitchFamily="18" charset="0"/>
              </a:rPr>
              <a:t>the treatment of septic shock: a meta-analysis. </a:t>
            </a:r>
            <a:r>
              <a:rPr lang="pt-BR" sz="1400" i="1" smtClean="0">
                <a:latin typeface="Times New Roman" pitchFamily="18" charset="0"/>
              </a:rPr>
              <a:t>Crit Care Med </a:t>
            </a:r>
            <a:r>
              <a:rPr lang="pt-BR" sz="1400" smtClean="0">
                <a:latin typeface="Times New Roman" pitchFamily="18" charset="0"/>
              </a:rPr>
              <a:t>2012; 40: 725-30.</a:t>
            </a:r>
          </a:p>
          <a:p>
            <a:pPr>
              <a:lnSpc>
                <a:spcPct val="70000"/>
              </a:lnSpc>
              <a:buFont typeface="Wingdings" panose="05000000000000000000" pitchFamily="2" charset="2"/>
              <a:buNone/>
            </a:pPr>
            <a:r>
              <a:rPr lang="pt-BR" sz="1400" smtClean="0">
                <a:latin typeface="Times New Roman" pitchFamily="18" charset="0"/>
              </a:rPr>
              <a:t/>
            </a:r>
            <a:br>
              <a:rPr lang="pt-BR" sz="1400" smtClean="0">
                <a:latin typeface="Times New Roman" pitchFamily="18" charset="0"/>
              </a:rPr>
            </a:br>
            <a:r>
              <a:rPr lang="pt-BR" sz="1400" smtClean="0">
                <a:latin typeface="Times New Roman" pitchFamily="18" charset="0"/>
              </a:rPr>
              <a:t>11. De Backer D, Biston P, Devriendt J, Madl C, Chochrad D, Aldecoa C, et al.</a:t>
            </a:r>
            <a:br>
              <a:rPr lang="pt-BR" sz="1400" smtClean="0">
                <a:latin typeface="Times New Roman" pitchFamily="18" charset="0"/>
              </a:rPr>
            </a:br>
            <a:r>
              <a:rPr lang="pt-BR" sz="1400" smtClean="0">
                <a:latin typeface="Times New Roman" pitchFamily="18" charset="0"/>
              </a:rPr>
              <a:t>Comparison of dopamine and norepinephrine in the treatment of shock. </a:t>
            </a:r>
            <a:r>
              <a:rPr lang="pt-BR" sz="1400" i="1" smtClean="0">
                <a:latin typeface="Times New Roman" pitchFamily="18" charset="0"/>
              </a:rPr>
              <a:t>New Engl J Med</a:t>
            </a:r>
            <a:br>
              <a:rPr lang="pt-BR" sz="1400" i="1" smtClean="0">
                <a:latin typeface="Times New Roman" pitchFamily="18" charset="0"/>
              </a:rPr>
            </a:br>
            <a:r>
              <a:rPr lang="pt-BR" sz="1400" smtClean="0">
                <a:latin typeface="Times New Roman" pitchFamily="18" charset="0"/>
              </a:rPr>
              <a:t>2010; 362: 779-89</a:t>
            </a:r>
          </a:p>
          <a:p>
            <a:pPr>
              <a:lnSpc>
                <a:spcPct val="70000"/>
              </a:lnSpc>
              <a:buFont typeface="Wingdings" panose="05000000000000000000" pitchFamily="2" charset="2"/>
              <a:buNone/>
            </a:pPr>
            <a:r>
              <a:rPr lang="pt-BR" sz="1400" smtClean="0">
                <a:latin typeface="Times New Roman" pitchFamily="18" charset="0"/>
              </a:rPr>
              <a:t>.</a:t>
            </a:r>
            <a:br>
              <a:rPr lang="pt-BR" sz="1400" smtClean="0">
                <a:latin typeface="Times New Roman" pitchFamily="18" charset="0"/>
              </a:rPr>
            </a:br>
            <a:r>
              <a:rPr lang="pt-BR" sz="1400" smtClean="0">
                <a:latin typeface="Times New Roman" pitchFamily="18" charset="0"/>
              </a:rPr>
              <a:t>12. Han YY, Carcillo JA, Dragotta MA, Bills DM, Watson RS, Westerman ME, et al. Early</a:t>
            </a:r>
            <a:br>
              <a:rPr lang="pt-BR" sz="1400" smtClean="0">
                <a:latin typeface="Times New Roman" pitchFamily="18" charset="0"/>
              </a:rPr>
            </a:br>
            <a:r>
              <a:rPr lang="pt-BR" sz="1400" smtClean="0">
                <a:latin typeface="Times New Roman" pitchFamily="18" charset="0"/>
              </a:rPr>
              <a:t>reversal of pediatric-neonatal septic shock by community physicians is associated with</a:t>
            </a:r>
            <a:br>
              <a:rPr lang="pt-BR" sz="1400" smtClean="0">
                <a:latin typeface="Times New Roman" pitchFamily="18" charset="0"/>
              </a:rPr>
            </a:br>
            <a:r>
              <a:rPr lang="pt-BR" sz="1400" smtClean="0">
                <a:latin typeface="Times New Roman" pitchFamily="18" charset="0"/>
              </a:rPr>
              <a:t>improved outcome. </a:t>
            </a:r>
            <a:r>
              <a:rPr lang="pt-BR" sz="1400" i="1" smtClean="0">
                <a:latin typeface="Times New Roman" pitchFamily="18" charset="0"/>
              </a:rPr>
              <a:t>Pediatrics </a:t>
            </a:r>
            <a:r>
              <a:rPr lang="pt-BR" sz="1400" smtClean="0">
                <a:latin typeface="Times New Roman" pitchFamily="18" charset="0"/>
              </a:rPr>
              <a:t>2003; 112: 793-9.</a:t>
            </a:r>
          </a:p>
          <a:p>
            <a:pPr>
              <a:lnSpc>
                <a:spcPct val="70000"/>
              </a:lnSpc>
              <a:buFont typeface="Wingdings" panose="05000000000000000000" pitchFamily="2" charset="2"/>
              <a:buNone/>
            </a:pPr>
            <a:r>
              <a:rPr lang="pt-BR" sz="1400" smtClean="0">
                <a:latin typeface="Times New Roman" pitchFamily="18" charset="0"/>
              </a:rPr>
              <a:t/>
            </a:r>
            <a:br>
              <a:rPr lang="pt-BR" sz="1400" smtClean="0">
                <a:latin typeface="Times New Roman" pitchFamily="18" charset="0"/>
              </a:rPr>
            </a:br>
            <a:r>
              <a:rPr lang="pt-BR" sz="1400" smtClean="0">
                <a:latin typeface="Times New Roman" pitchFamily="18" charset="0"/>
              </a:rPr>
              <a:t>13. Bell MJ. Neonatal necrotizing enterocolitis. </a:t>
            </a:r>
            <a:r>
              <a:rPr lang="pt-BR" sz="1400" i="1" smtClean="0">
                <a:latin typeface="Times New Roman" pitchFamily="18" charset="0"/>
              </a:rPr>
              <a:t>New Engl J Med </a:t>
            </a:r>
            <a:r>
              <a:rPr lang="pt-BR" sz="1400" smtClean="0">
                <a:latin typeface="Times New Roman" pitchFamily="18" charset="0"/>
              </a:rPr>
              <a:t>1978; 298: 281-2.</a:t>
            </a:r>
          </a:p>
          <a:p>
            <a:pPr>
              <a:lnSpc>
                <a:spcPct val="70000"/>
              </a:lnSpc>
              <a:buFont typeface="Wingdings" panose="05000000000000000000" pitchFamily="2" charset="2"/>
              <a:buNone/>
            </a:pPr>
            <a:r>
              <a:rPr lang="pt-BR" sz="1400" smtClean="0">
                <a:latin typeface="Times New Roman" pitchFamily="18" charset="0"/>
              </a:rPr>
              <a:t/>
            </a:r>
            <a:br>
              <a:rPr lang="pt-BR" sz="1400" smtClean="0">
                <a:latin typeface="Times New Roman" pitchFamily="18" charset="0"/>
              </a:rPr>
            </a:br>
            <a:r>
              <a:rPr lang="pt-BR" sz="1400" smtClean="0">
                <a:latin typeface="Times New Roman" pitchFamily="18" charset="0"/>
              </a:rPr>
              <a:t>14. Nuntnarumit P, Yang W, Bada-Ellzey HS. Blood pressure measurements in the</a:t>
            </a:r>
            <a:br>
              <a:rPr lang="pt-BR" sz="1400" smtClean="0">
                <a:latin typeface="Times New Roman" pitchFamily="18" charset="0"/>
              </a:rPr>
            </a:br>
            <a:r>
              <a:rPr lang="pt-BR" sz="1400" smtClean="0">
                <a:latin typeface="Times New Roman" pitchFamily="18" charset="0"/>
              </a:rPr>
              <a:t>newborn. </a:t>
            </a:r>
            <a:r>
              <a:rPr lang="pt-BR" sz="1400" i="1" smtClean="0">
                <a:latin typeface="Times New Roman" pitchFamily="18" charset="0"/>
              </a:rPr>
              <a:t>Clin Perinatol </a:t>
            </a:r>
            <a:r>
              <a:rPr lang="pt-BR" sz="1400" smtClean="0">
                <a:latin typeface="Times New Roman" pitchFamily="18" charset="0"/>
              </a:rPr>
              <a:t>1999; 26: 981-96, x. </a:t>
            </a:r>
            <a:br>
              <a:rPr lang="pt-BR" sz="1400" smtClean="0">
                <a:latin typeface="Times New Roman" pitchFamily="18" charset="0"/>
              </a:rPr>
            </a:br>
            <a:endParaRPr lang="pt-BR" sz="1400" smtClean="0">
              <a:latin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a:xfrm>
            <a:off x="900113" y="404813"/>
            <a:ext cx="7772400" cy="4051300"/>
          </a:xfrm>
        </p:spPr>
        <p:txBody>
          <a:bodyPr/>
          <a:lstStyle/>
          <a:p>
            <a:pPr>
              <a:lnSpc>
                <a:spcPct val="70000"/>
              </a:lnSpc>
            </a:pPr>
            <a:r>
              <a:rPr lang="pt-BR" sz="1800" smtClean="0">
                <a:latin typeface="Times New Roman" pitchFamily="18" charset="0"/>
              </a:rPr>
              <a:t>15. Lagercrantz H. The good stress of being born. </a:t>
            </a:r>
            <a:r>
              <a:rPr lang="pt-BR" sz="1800" i="1" smtClean="0">
                <a:latin typeface="Times New Roman" pitchFamily="18" charset="0"/>
              </a:rPr>
              <a:t>Acta Paediatr </a:t>
            </a:r>
            <a:r>
              <a:rPr lang="pt-BR" sz="1800" smtClean="0">
                <a:latin typeface="Times New Roman" pitchFamily="18" charset="0"/>
              </a:rPr>
              <a:t>2016; 105: 1413-6.</a:t>
            </a:r>
            <a:br>
              <a:rPr lang="pt-BR" sz="1800" smtClean="0">
                <a:latin typeface="Times New Roman" pitchFamily="18" charset="0"/>
              </a:rPr>
            </a:br>
            <a:endParaRPr lang="pt-BR" sz="1800" smtClean="0">
              <a:latin typeface="Times New Roman" pitchFamily="18" charset="0"/>
            </a:endParaRPr>
          </a:p>
          <a:p>
            <a:pPr>
              <a:lnSpc>
                <a:spcPct val="70000"/>
              </a:lnSpc>
            </a:pPr>
            <a:r>
              <a:rPr lang="pt-BR" sz="1800" smtClean="0">
                <a:latin typeface="Times New Roman" pitchFamily="18" charset="0"/>
              </a:rPr>
              <a:t>16. Greenough A, Lagercrantz H, Pool J, Dahlin I. Plasma catecholamine levels in</a:t>
            </a:r>
            <a:br>
              <a:rPr lang="pt-BR" sz="1800" smtClean="0">
                <a:latin typeface="Times New Roman" pitchFamily="18" charset="0"/>
              </a:rPr>
            </a:br>
            <a:r>
              <a:rPr lang="pt-BR" sz="1800" smtClean="0">
                <a:latin typeface="Times New Roman" pitchFamily="18" charset="0"/>
              </a:rPr>
              <a:t>preterm infants. Effect of birth asphyxia and Apgar score. </a:t>
            </a:r>
            <a:r>
              <a:rPr lang="pt-BR" sz="1800" i="1" smtClean="0">
                <a:latin typeface="Times New Roman" pitchFamily="18" charset="0"/>
              </a:rPr>
              <a:t>Acta Paediatr Scand </a:t>
            </a:r>
            <a:r>
              <a:rPr lang="pt-BR" sz="1800" smtClean="0">
                <a:latin typeface="Times New Roman" pitchFamily="18" charset="0"/>
              </a:rPr>
              <a:t>1987; 76: 54-</a:t>
            </a:r>
            <a:br>
              <a:rPr lang="pt-BR" sz="1800" smtClean="0">
                <a:latin typeface="Times New Roman" pitchFamily="18" charset="0"/>
              </a:rPr>
            </a:br>
            <a:r>
              <a:rPr lang="pt-BR" sz="1800" smtClean="0">
                <a:latin typeface="Times New Roman" pitchFamily="18" charset="0"/>
              </a:rPr>
              <a:t>9</a:t>
            </a:r>
          </a:p>
          <a:p>
            <a:pPr>
              <a:lnSpc>
                <a:spcPct val="70000"/>
              </a:lnSpc>
              <a:buFont typeface="Wingdings" panose="05000000000000000000" pitchFamily="2" charset="2"/>
              <a:buNone/>
            </a:pPr>
            <a:r>
              <a:rPr lang="pt-BR" sz="1800" smtClean="0">
                <a:latin typeface="Times New Roman" pitchFamily="18" charset="0"/>
              </a:rPr>
              <a:t>    17. Ducrocq N, Kimmoun A, Furmaniuk A, Hekalo Z, Maskali F, Poussier S, et al.</a:t>
            </a:r>
            <a:br>
              <a:rPr lang="pt-BR" sz="1800" smtClean="0">
                <a:latin typeface="Times New Roman" pitchFamily="18" charset="0"/>
              </a:rPr>
            </a:br>
            <a:r>
              <a:rPr lang="pt-BR" sz="1800" smtClean="0">
                <a:latin typeface="Times New Roman" pitchFamily="18" charset="0"/>
              </a:rPr>
              <a:t>Comparison of equipressor doses of norepinephrine, epinephrine, and phenylephrine on</a:t>
            </a:r>
            <a:br>
              <a:rPr lang="pt-BR" sz="1800" smtClean="0">
                <a:latin typeface="Times New Roman" pitchFamily="18" charset="0"/>
              </a:rPr>
            </a:br>
            <a:r>
              <a:rPr lang="pt-BR" sz="1800" smtClean="0">
                <a:latin typeface="Times New Roman" pitchFamily="18" charset="0"/>
              </a:rPr>
              <a:t>septic myocardial dysfunction. </a:t>
            </a:r>
            <a:r>
              <a:rPr lang="pt-BR" sz="1800" i="1" smtClean="0">
                <a:latin typeface="Times New Roman" pitchFamily="18" charset="0"/>
              </a:rPr>
              <a:t>Anesthesiology </a:t>
            </a:r>
            <a:r>
              <a:rPr lang="pt-BR" sz="1800" smtClean="0">
                <a:latin typeface="Times New Roman" pitchFamily="18" charset="0"/>
              </a:rPr>
              <a:t>2012; 116: 1083-91.</a:t>
            </a:r>
          </a:p>
          <a:p>
            <a:pPr>
              <a:lnSpc>
                <a:spcPct val="70000"/>
              </a:lnSpc>
              <a:buFont typeface="Wingdings" panose="05000000000000000000" pitchFamily="2" charset="2"/>
              <a:buNone/>
            </a:pPr>
            <a:r>
              <a:rPr lang="pt-BR" sz="1800" smtClean="0">
                <a:latin typeface="Times New Roman" pitchFamily="18" charset="0"/>
              </a:rPr>
              <a:t/>
            </a:r>
            <a:br>
              <a:rPr lang="pt-BR" sz="1800" smtClean="0">
                <a:latin typeface="Times New Roman" pitchFamily="18" charset="0"/>
              </a:rPr>
            </a:br>
            <a:r>
              <a:rPr lang="pt-BR" sz="1800" smtClean="0">
                <a:latin typeface="Times New Roman" pitchFamily="18" charset="0"/>
              </a:rPr>
              <a:t>18. Di Giantomasso D, Morimatsu H, May CN, Bellomo R. Intrarenal blood flow</a:t>
            </a:r>
            <a:br>
              <a:rPr lang="pt-BR" sz="1800" smtClean="0">
                <a:latin typeface="Times New Roman" pitchFamily="18" charset="0"/>
              </a:rPr>
            </a:br>
            <a:r>
              <a:rPr lang="pt-BR" sz="1800" smtClean="0">
                <a:latin typeface="Times New Roman" pitchFamily="18" charset="0"/>
              </a:rPr>
              <a:t>distribution in hyperdynamic septic shock: Effect of norepinephrine. </a:t>
            </a:r>
            <a:r>
              <a:rPr lang="pt-BR" sz="1800" i="1" smtClean="0">
                <a:latin typeface="Times New Roman" pitchFamily="18" charset="0"/>
              </a:rPr>
              <a:t>Crit Care Med </a:t>
            </a:r>
            <a:r>
              <a:rPr lang="pt-BR" sz="1800" smtClean="0">
                <a:latin typeface="Times New Roman" pitchFamily="18" charset="0"/>
              </a:rPr>
              <a:t>2003; 31:2509-13.</a:t>
            </a:r>
          </a:p>
          <a:p>
            <a:pPr>
              <a:lnSpc>
                <a:spcPct val="70000"/>
              </a:lnSpc>
              <a:buFont typeface="Wingdings" panose="05000000000000000000" pitchFamily="2" charset="2"/>
              <a:buNone/>
            </a:pPr>
            <a:r>
              <a:rPr lang="pt-BR" sz="1800" smtClean="0">
                <a:latin typeface="Times New Roman" pitchFamily="18" charset="0"/>
              </a:rPr>
              <a:t/>
            </a:r>
            <a:br>
              <a:rPr lang="pt-BR" sz="1800" smtClean="0">
                <a:latin typeface="Times New Roman" pitchFamily="18" charset="0"/>
              </a:rPr>
            </a:br>
            <a:r>
              <a:rPr lang="pt-BR" sz="1800" smtClean="0">
                <a:latin typeface="Times New Roman" pitchFamily="18" charset="0"/>
              </a:rPr>
              <a:t>19. Jaillard S, Elbaz F, Bresson-Just S, Riou Y, Houfflin-Debarge V, Rakza T, et al.</a:t>
            </a:r>
            <a:br>
              <a:rPr lang="pt-BR" sz="1800" smtClean="0">
                <a:latin typeface="Times New Roman" pitchFamily="18" charset="0"/>
              </a:rPr>
            </a:br>
            <a:r>
              <a:rPr lang="pt-BR" sz="1800" smtClean="0">
                <a:latin typeface="Times New Roman" pitchFamily="18" charset="0"/>
              </a:rPr>
              <a:t>Pulmonary vasodilator effects of norepinephrine during the development of chronic</a:t>
            </a:r>
            <a:br>
              <a:rPr lang="pt-BR" sz="1800" smtClean="0">
                <a:latin typeface="Times New Roman" pitchFamily="18" charset="0"/>
              </a:rPr>
            </a:br>
            <a:r>
              <a:rPr lang="pt-BR" sz="1800" smtClean="0">
                <a:latin typeface="Times New Roman" pitchFamily="18" charset="0"/>
              </a:rPr>
              <a:t>pulmonary hypertension in neonatal lambs. </a:t>
            </a:r>
            <a:r>
              <a:rPr lang="pt-BR" sz="1800" i="1" smtClean="0">
                <a:latin typeface="Times New Roman" pitchFamily="18" charset="0"/>
              </a:rPr>
              <a:t>Brit J of Anaesth </a:t>
            </a:r>
            <a:r>
              <a:rPr lang="pt-BR" sz="1800" smtClean="0">
                <a:latin typeface="Times New Roman" pitchFamily="18" charset="0"/>
              </a:rPr>
              <a:t>2004; 93: 818-24.</a:t>
            </a:r>
            <a:br>
              <a:rPr lang="pt-BR" sz="1800" smtClean="0">
                <a:latin typeface="Times New Roman" pitchFamily="18" charset="0"/>
              </a:rPr>
            </a:br>
            <a:endParaRPr lang="pt-BR" sz="1800" smtClean="0">
              <a:latin typeface="Times New Roman" pitchFamily="18" charset="0"/>
            </a:endParaRPr>
          </a:p>
          <a:p>
            <a:pPr>
              <a:lnSpc>
                <a:spcPct val="70000"/>
              </a:lnSpc>
              <a:buFont typeface="Wingdings" panose="05000000000000000000" pitchFamily="2" charset="2"/>
              <a:buNone/>
            </a:pPr>
            <a:r>
              <a:rPr lang="pt-BR" sz="1800" smtClean="0">
                <a:latin typeface="Times New Roman" pitchFamily="18" charset="0"/>
              </a:rPr>
              <a:t>   20. Cutaia M, Friedrich P. Hypoxia-induced alterations of norepinephrine vascular</a:t>
            </a:r>
            <a:br>
              <a:rPr lang="pt-BR" sz="1800" smtClean="0">
                <a:latin typeface="Times New Roman" pitchFamily="18" charset="0"/>
              </a:rPr>
            </a:br>
            <a:r>
              <a:rPr lang="pt-BR" sz="1800" smtClean="0">
                <a:latin typeface="Times New Roman" pitchFamily="18" charset="0"/>
              </a:rPr>
              <a:t>reactivity in isolated perfused cat lung. </a:t>
            </a:r>
            <a:r>
              <a:rPr lang="pt-BR" sz="1800" i="1" smtClean="0">
                <a:latin typeface="Times New Roman" pitchFamily="18" charset="0"/>
              </a:rPr>
              <a:t>J Appl Physiol </a:t>
            </a:r>
            <a:r>
              <a:rPr lang="pt-BR" sz="1800" smtClean="0">
                <a:latin typeface="Times New Roman" pitchFamily="18" charset="0"/>
              </a:rPr>
              <a:t>1987; 63: 982-7 </a:t>
            </a:r>
            <a:br>
              <a:rPr lang="pt-BR" sz="1800" smtClean="0">
                <a:latin typeface="Times New Roman" pitchFamily="18" charset="0"/>
              </a:rPr>
            </a:br>
            <a:endParaRPr lang="pt-BR" sz="1800" smtClean="0">
              <a:latin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a:xfrm>
            <a:off x="755650" y="1090613"/>
            <a:ext cx="8134350" cy="5767387"/>
          </a:xfrm>
        </p:spPr>
        <p:txBody>
          <a:bodyPr/>
          <a:lstStyle/>
          <a:p>
            <a:pPr>
              <a:lnSpc>
                <a:spcPct val="70000"/>
              </a:lnSpc>
              <a:buFont typeface="Wingdings" panose="05000000000000000000" pitchFamily="2" charset="2"/>
              <a:buNone/>
            </a:pPr>
            <a:r>
              <a:rPr lang="pt-BR" sz="1400" smtClean="0"/>
              <a:t>    </a:t>
            </a:r>
            <a:r>
              <a:rPr lang="pt-BR" smtClean="0">
                <a:latin typeface="Times New Roman" pitchFamily="18" charset="0"/>
              </a:rPr>
              <a:t>21. Tourneux P, Rakza T, Bouissou A, Krim G, Storme L. Pulmonary circulatory effects of norepinephrine in newborn infants with persistent pulmonary hypertension. </a:t>
            </a:r>
            <a:r>
              <a:rPr lang="pt-BR" i="1" smtClean="0">
                <a:latin typeface="Times New Roman" pitchFamily="18" charset="0"/>
              </a:rPr>
              <a:t>J Pediatr</a:t>
            </a:r>
            <a:r>
              <a:rPr lang="pt-BR" smtClean="0">
                <a:latin typeface="Times New Roman" pitchFamily="18" charset="0"/>
              </a:rPr>
              <a:t>2008; 153: 345-9.</a:t>
            </a:r>
          </a:p>
          <a:p>
            <a:pPr>
              <a:lnSpc>
                <a:spcPct val="70000"/>
              </a:lnSpc>
              <a:buFont typeface="Wingdings" panose="05000000000000000000" pitchFamily="2" charset="2"/>
              <a:buNone/>
            </a:pPr>
            <a:r>
              <a:rPr lang="pt-BR" smtClean="0">
                <a:latin typeface="Times New Roman" pitchFamily="18" charset="0"/>
              </a:rPr>
              <a:t/>
            </a:r>
            <a:br>
              <a:rPr lang="pt-BR" smtClean="0">
                <a:latin typeface="Times New Roman" pitchFamily="18" charset="0"/>
              </a:rPr>
            </a:br>
            <a:r>
              <a:rPr lang="pt-BR" smtClean="0">
                <a:latin typeface="Times New Roman" pitchFamily="18" charset="0"/>
              </a:rPr>
              <a:t>22. Liet JM, Boscher C, Gras-Leguen C, Gournay V, Debillon T, Roze JC. Dopamine effects on pulmonary artery pressure in hypotensive preterm infants with patent ductus arteriosus. </a:t>
            </a:r>
            <a:r>
              <a:rPr lang="pt-BR" i="1" smtClean="0">
                <a:latin typeface="Times New Roman" pitchFamily="18" charset="0"/>
              </a:rPr>
              <a:t>J Pediatr </a:t>
            </a:r>
            <a:r>
              <a:rPr lang="pt-BR" smtClean="0">
                <a:latin typeface="Times New Roman" pitchFamily="18" charset="0"/>
              </a:rPr>
              <a:t>2002; 140: 373-5.</a:t>
            </a:r>
          </a:p>
          <a:p>
            <a:pPr>
              <a:lnSpc>
                <a:spcPct val="70000"/>
              </a:lnSpc>
              <a:buFont typeface="Wingdings" panose="05000000000000000000" pitchFamily="2" charset="2"/>
              <a:buNone/>
            </a:pPr>
            <a:r>
              <a:rPr lang="pt-BR" smtClean="0">
                <a:latin typeface="Times New Roman" pitchFamily="18" charset="0"/>
              </a:rPr>
              <a:t/>
            </a:r>
            <a:br>
              <a:rPr lang="pt-BR" smtClean="0">
                <a:latin typeface="Times New Roman" pitchFamily="18" charset="0"/>
              </a:rPr>
            </a:br>
            <a:r>
              <a:rPr lang="pt-BR" smtClean="0">
                <a:latin typeface="Times New Roman" pitchFamily="18" charset="0"/>
              </a:rPr>
              <a:t>23. Jaillard S, Houfflin-Debarge V, Riou Y, Rakza T, Klosowski S, Lequien P, et al.Effects of catecholamines on the pulmonary circulation in the ovine fetus. </a:t>
            </a:r>
            <a:r>
              <a:rPr lang="pt-BR" i="1" smtClean="0">
                <a:latin typeface="Times New Roman" pitchFamily="18" charset="0"/>
              </a:rPr>
              <a:t>Am J Physiol </a:t>
            </a:r>
            <a:r>
              <a:rPr lang="pt-BR" smtClean="0">
                <a:latin typeface="Times New Roman" pitchFamily="18" charset="0"/>
              </a:rPr>
              <a:t>2001; 281: R607-14.</a:t>
            </a:r>
            <a:br>
              <a:rPr lang="pt-BR" smtClean="0">
                <a:latin typeface="Times New Roman" pitchFamily="18" charset="0"/>
              </a:rPr>
            </a:br>
            <a:endParaRPr lang="pt-BR" smtClean="0">
              <a:latin typeface="Times New Roman" pitchFamily="18" charset="0"/>
            </a:endParaRPr>
          </a:p>
          <a:p>
            <a:pPr>
              <a:lnSpc>
                <a:spcPct val="70000"/>
              </a:lnSpc>
              <a:buFont typeface="Wingdings" panose="05000000000000000000" pitchFamily="2" charset="2"/>
              <a:buNone/>
            </a:pPr>
            <a:r>
              <a:rPr lang="pt-BR" smtClean="0">
                <a:latin typeface="Times New Roman" pitchFamily="18" charset="0"/>
              </a:rPr>
              <a:t>   24. Levy B, Bollaert PE, Charpentier C, Nace L, Audibert G, Bauer P, et al. Comparison of norepinephrine and dobutamine to epinephrine for hemodynamics, lactate metabolism, and gastric tonometric variables in septic shock: a prospective, randomized study. </a:t>
            </a:r>
            <a:r>
              <a:rPr lang="pt-BR" i="1" smtClean="0">
                <a:latin typeface="Times New Roman" pitchFamily="18" charset="0"/>
              </a:rPr>
              <a:t>Intensive</a:t>
            </a:r>
            <a:br>
              <a:rPr lang="pt-BR" i="1" smtClean="0">
                <a:latin typeface="Times New Roman" pitchFamily="18" charset="0"/>
              </a:rPr>
            </a:br>
            <a:r>
              <a:rPr lang="pt-BR" i="1" smtClean="0">
                <a:latin typeface="Times New Roman" pitchFamily="18" charset="0"/>
              </a:rPr>
              <a:t>Care Med </a:t>
            </a:r>
            <a:r>
              <a:rPr lang="pt-BR" smtClean="0">
                <a:latin typeface="Times New Roman" pitchFamily="18" charset="0"/>
              </a:rPr>
              <a:t>1997; 23: 282-7 </a:t>
            </a:r>
            <a:br>
              <a:rPr lang="pt-BR" smtClean="0">
                <a:latin typeface="Times New Roman" pitchFamily="18" charset="0"/>
              </a:rPr>
            </a:br>
            <a:endParaRPr lang="pt-BR" smtClean="0">
              <a:latin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a:xfrm>
            <a:off x="755650" y="1412875"/>
            <a:ext cx="7772400" cy="4051300"/>
          </a:xfrm>
        </p:spPr>
        <p:txBody>
          <a:bodyPr/>
          <a:lstStyle/>
          <a:p>
            <a:pPr>
              <a:lnSpc>
                <a:spcPct val="70000"/>
              </a:lnSpc>
            </a:pPr>
            <a:r>
              <a:rPr lang="pt-BR" sz="1800" smtClean="0">
                <a:latin typeface="Times New Roman" pitchFamily="18" charset="0"/>
              </a:rPr>
              <a:t>25. Levy B, Perez P, Perny J, Thivilier C, Gerard A. Comparison of norepinephrinedobutamine to epinephrine for hemodynamics, lactate metabolism, and organ function variables in cardiogenic shock. A prospective, randomized pilot study. </a:t>
            </a:r>
            <a:r>
              <a:rPr lang="pt-BR" sz="1800" i="1" smtClean="0">
                <a:latin typeface="Times New Roman" pitchFamily="18" charset="0"/>
              </a:rPr>
              <a:t>Crit Care Med </a:t>
            </a:r>
            <a:r>
              <a:rPr lang="pt-BR" sz="1800" smtClean="0">
                <a:latin typeface="Times New Roman" pitchFamily="18" charset="0"/>
              </a:rPr>
              <a:t>2011;</a:t>
            </a:r>
            <a:br>
              <a:rPr lang="pt-BR" sz="1800" smtClean="0">
                <a:latin typeface="Times New Roman" pitchFamily="18" charset="0"/>
              </a:rPr>
            </a:br>
            <a:r>
              <a:rPr lang="pt-BR" sz="1800" smtClean="0">
                <a:latin typeface="Times New Roman" pitchFamily="18" charset="0"/>
              </a:rPr>
              <a:t>39: 450-5.</a:t>
            </a:r>
            <a:br>
              <a:rPr lang="pt-BR" sz="1800" smtClean="0">
                <a:latin typeface="Times New Roman" pitchFamily="18" charset="0"/>
              </a:rPr>
            </a:br>
            <a:endParaRPr lang="pt-BR" sz="1800" smtClean="0">
              <a:latin typeface="Times New Roman" pitchFamily="18" charset="0"/>
            </a:endParaRPr>
          </a:p>
          <a:p>
            <a:pPr>
              <a:lnSpc>
                <a:spcPct val="70000"/>
              </a:lnSpc>
            </a:pPr>
            <a:r>
              <a:rPr lang="pt-BR" sz="1800" smtClean="0">
                <a:latin typeface="Times New Roman" pitchFamily="18" charset="0"/>
              </a:rPr>
              <a:t>26. Cheung PY, Barrington KJ. The effects of dopamine and epinephrine on hemodynamics and oxygen metabolism in hypoxic anesthetized piglets. </a:t>
            </a:r>
            <a:r>
              <a:rPr lang="pt-BR" sz="1800" i="1" smtClean="0">
                <a:latin typeface="Times New Roman" pitchFamily="18" charset="0"/>
              </a:rPr>
              <a:t>Crit Care </a:t>
            </a:r>
            <a:r>
              <a:rPr lang="pt-BR" sz="1800" smtClean="0">
                <a:latin typeface="Times New Roman" pitchFamily="18" charset="0"/>
              </a:rPr>
              <a:t>2001; 5:158-66.</a:t>
            </a:r>
          </a:p>
          <a:p>
            <a:pPr>
              <a:lnSpc>
                <a:spcPct val="70000"/>
              </a:lnSpc>
            </a:pPr>
            <a:r>
              <a:rPr lang="pt-BR" sz="1800" smtClean="0">
                <a:latin typeface="Times New Roman" pitchFamily="18" charset="0"/>
              </a:rPr>
              <a:t/>
            </a:r>
            <a:br>
              <a:rPr lang="pt-BR" sz="1800" smtClean="0">
                <a:latin typeface="Times New Roman" pitchFamily="18" charset="0"/>
              </a:rPr>
            </a:br>
            <a:r>
              <a:rPr lang="pt-BR" sz="1800" smtClean="0">
                <a:latin typeface="Times New Roman" pitchFamily="18" charset="0"/>
              </a:rPr>
              <a:t>27. Watson RS, Carcillo JA, Linde-Zwirble WT, Clermont G, Lidicker J, Angus DC. The epidemiology of severe sepsis in children in the United States. </a:t>
            </a:r>
            <a:r>
              <a:rPr lang="pt-BR" sz="1800" i="1" smtClean="0">
                <a:latin typeface="Times New Roman" pitchFamily="18" charset="0"/>
              </a:rPr>
              <a:t>Am J Resp Crit Care </a:t>
            </a:r>
            <a:r>
              <a:rPr lang="pt-BR" sz="1800" smtClean="0">
                <a:latin typeface="Times New Roman" pitchFamily="18" charset="0"/>
              </a:rPr>
              <a:t>2003;167: 695-701.</a:t>
            </a:r>
            <a:br>
              <a:rPr lang="pt-BR" sz="1800" smtClean="0">
                <a:latin typeface="Times New Roman" pitchFamily="18" charset="0"/>
              </a:rPr>
            </a:br>
            <a:endParaRPr lang="pt-BR" sz="1800" smtClean="0">
              <a:latin typeface="Times New Roman" pitchFamily="18" charset="0"/>
            </a:endParaRPr>
          </a:p>
          <a:p>
            <a:pPr>
              <a:lnSpc>
                <a:spcPct val="70000"/>
              </a:lnSpc>
            </a:pPr>
            <a:r>
              <a:rPr lang="pt-BR" sz="1800" smtClean="0">
                <a:latin typeface="Times New Roman" pitchFamily="18" charset="0"/>
              </a:rPr>
              <a:t>28. Ng PC, Lee CH, Bnur FL, Chan IH, Lee AW, Wong E, et al. A double-blind, randomized, controlled study of a "stress dose" of hydrocortisone for rescue treatment of refractory hypotension in preterm infants. </a:t>
            </a:r>
            <a:r>
              <a:rPr lang="pt-BR" sz="1800" i="1" smtClean="0">
                <a:latin typeface="Times New Roman" pitchFamily="18" charset="0"/>
              </a:rPr>
              <a:t>Pediatrics </a:t>
            </a:r>
            <a:r>
              <a:rPr lang="pt-BR" sz="1800" smtClean="0">
                <a:latin typeface="Times New Roman" pitchFamily="18" charset="0"/>
              </a:rPr>
              <a:t>2006; 117: 367-75. </a:t>
            </a:r>
            <a:br>
              <a:rPr lang="pt-BR" sz="1800" smtClean="0">
                <a:latin typeface="Times New Roman" pitchFamily="18" charset="0"/>
              </a:rPr>
            </a:br>
            <a:endParaRPr lang="pt-BR" sz="1800" smtClean="0">
              <a:latin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3800" cap="none" smtClean="0">
                <a:solidFill>
                  <a:srgbClr val="0000FF"/>
                </a:solidFill>
              </a:rPr>
              <a:t>Nota do Editor do site, Dr. Paulo R. Margotto. Consultem também! Aqui e Agora!Estudando Juntos!</a:t>
            </a:r>
          </a:p>
        </p:txBody>
      </p:sp>
      <p:sp>
        <p:nvSpPr>
          <p:cNvPr id="68612" name="Text Box 4"/>
          <p:cNvSpPr txBox="1">
            <a:spLocks noChangeArrowheads="1"/>
          </p:cNvSpPr>
          <p:nvPr/>
        </p:nvSpPr>
        <p:spPr bwMode="auto">
          <a:xfrm>
            <a:off x="663575" y="6042025"/>
            <a:ext cx="78724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800">
                <a:solidFill>
                  <a:srgbClr val="0000FF"/>
                </a:solidFill>
              </a:rPr>
              <a:t>Drs. Paulo R. Margotto, JT Wung, Guilherme Sant`Anna e Carlos Zaconeta</a:t>
            </a:r>
          </a:p>
        </p:txBody>
      </p:sp>
      <p:pic>
        <p:nvPicPr>
          <p:cNvPr id="6861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2060575"/>
            <a:ext cx="5724525" cy="3929063"/>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body" idx="4294967295"/>
          </p:nvPr>
        </p:nvSpPr>
        <p:spPr>
          <a:xfrm>
            <a:off x="395288" y="2997200"/>
            <a:ext cx="8229600" cy="4389438"/>
          </a:xfrm>
        </p:spPr>
        <p:txBody>
          <a:bodyPr/>
          <a:lstStyle/>
          <a:p>
            <a:pPr marL="495300" indent="-495300" algn="ctr" eaLnBrk="1" hangingPunct="1">
              <a:buFont typeface="Wingdings" panose="05000000000000000000" pitchFamily="2" charset="2"/>
              <a:buNone/>
            </a:pPr>
            <a:r>
              <a:rPr lang="pt-BR" b="1" smtClean="0">
                <a:solidFill>
                  <a:srgbClr val="FF33CC"/>
                </a:solidFill>
              </a:rPr>
              <a:t>Mecanismos que explicam o efeito benéfico da noradrenalina (NA)</a:t>
            </a:r>
            <a:endParaRPr lang="pt-BR" smtClean="0">
              <a:solidFill>
                <a:srgbClr val="FF33CC"/>
              </a:solidFill>
            </a:endParaRPr>
          </a:p>
          <a:p>
            <a:pPr marL="495300" indent="-495300" eaLnBrk="1" hangingPunct="1"/>
            <a:r>
              <a:rPr lang="pt-BR" smtClean="0">
                <a:latin typeface="Times New Roman" pitchFamily="18" charset="0"/>
              </a:rPr>
              <a:t>Na maior parte das crianças incluídas no presente estudo, a Hipertensão Pulmonar Persistente do Recém-Nascido (HPPRN) foi associada ao choque séptico. A HPPRN é usualmente associada com baixa pressão  sistêmica e baixo débito cardíaco  devido a um aumento da pós-carga do ventrículo direito e disfunção miocárdica. Outros dados sugerem que a NA pode melhorar o desempenho cardíaco na hipertensão pulmonar.  No atual estudo, a necessidade  de O2 diminuiu durante a infusão de NA, sugerindo que  o aumento da pressão aórtica NA-induzida pode ser associado à melhora da disfunção cardíaca  induzida pela HPPRN.</a:t>
            </a:r>
          </a:p>
        </p:txBody>
      </p:sp>
      <p:sp>
        <p:nvSpPr>
          <p:cNvPr id="52227" name="Rectangle 3"/>
          <p:cNvSpPr>
            <a:spLocks noChangeArrowheads="1"/>
          </p:cNvSpPr>
          <p:nvPr/>
        </p:nvSpPr>
        <p:spPr bwMode="auto">
          <a:xfrm>
            <a:off x="0" y="320675"/>
            <a:ext cx="9144000" cy="1509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sz="2700" b="1">
                <a:solidFill>
                  <a:srgbClr val="0000CC"/>
                </a:solidFill>
                <a:latin typeface="Lato" pitchFamily="34" charset="0"/>
                <a:cs typeface="Arial" pitchFamily="34" charset="0"/>
              </a:rPr>
              <a:t>Noradrenalina para o manuseio do choque s</a:t>
            </a:r>
            <a:r>
              <a:rPr lang="pt-BR" sz="2700" b="1">
                <a:solidFill>
                  <a:srgbClr val="0000CC"/>
                </a:solidFill>
                <a:latin typeface="Constantia" pitchFamily="18" charset="0"/>
                <a:cs typeface="Arial" pitchFamily="34" charset="0"/>
              </a:rPr>
              <a:t>é</a:t>
            </a:r>
            <a:r>
              <a:rPr lang="pt-BR" sz="2700" b="1">
                <a:solidFill>
                  <a:srgbClr val="0000CC"/>
                </a:solidFill>
                <a:latin typeface="Lato" pitchFamily="34" charset="0"/>
                <a:cs typeface="Arial" pitchFamily="34" charset="0"/>
              </a:rPr>
              <a:t>ptico refrat</a:t>
            </a:r>
            <a:r>
              <a:rPr lang="pt-BR" sz="2700" b="1">
                <a:solidFill>
                  <a:srgbClr val="0000CC"/>
                </a:solidFill>
                <a:latin typeface="Constantia" pitchFamily="18" charset="0"/>
                <a:cs typeface="Arial" pitchFamily="34" charset="0"/>
              </a:rPr>
              <a:t>á</a:t>
            </a:r>
            <a:r>
              <a:rPr lang="pt-BR" sz="2700" b="1">
                <a:solidFill>
                  <a:srgbClr val="0000CC"/>
                </a:solidFill>
                <a:latin typeface="Lato" pitchFamily="34" charset="0"/>
                <a:cs typeface="Arial" pitchFamily="34" charset="0"/>
              </a:rPr>
              <a:t>rio a fluido e dopamina nos rec</a:t>
            </a:r>
            <a:r>
              <a:rPr lang="pt-BR" sz="2700" b="1">
                <a:solidFill>
                  <a:srgbClr val="0000CC"/>
                </a:solidFill>
                <a:latin typeface="Constantia" pitchFamily="18" charset="0"/>
                <a:cs typeface="Arial" pitchFamily="34" charset="0"/>
              </a:rPr>
              <a:t>é</a:t>
            </a:r>
            <a:r>
              <a:rPr lang="pt-BR" sz="2700" b="1">
                <a:solidFill>
                  <a:srgbClr val="0000CC"/>
                </a:solidFill>
                <a:latin typeface="Lato" pitchFamily="34" charset="0"/>
                <a:cs typeface="Arial" pitchFamily="34" charset="0"/>
              </a:rPr>
              <a:t>m-nascidos a termo</a:t>
            </a:r>
          </a:p>
          <a:p>
            <a:r>
              <a:rPr lang="pt-BR" sz="600" u="sng">
                <a:solidFill>
                  <a:srgbClr val="78909C"/>
                </a:solidFill>
                <a:latin typeface="Constantia" pitchFamily="18" charset="0"/>
                <a:cs typeface="Arial" pitchFamily="34" charset="0"/>
              </a:rPr>
              <a:t> </a:t>
            </a:r>
            <a:endParaRPr lang="pt-BR" sz="1800" u="sng">
              <a:solidFill>
                <a:srgbClr val="78909C"/>
              </a:solidFill>
              <a:latin typeface="Constantia" pitchFamily="18" charset="0"/>
              <a:cs typeface="Arial" pitchFamily="34" charset="0"/>
            </a:endParaRPr>
          </a:p>
          <a:p>
            <a:pPr algn="ctr"/>
            <a:r>
              <a:rPr lang="pt-BR" sz="1300">
                <a:solidFill>
                  <a:srgbClr val="424242"/>
                </a:solidFill>
                <a:latin typeface="Source Sans Pro"/>
                <a:cs typeface="Arial" pitchFamily="34" charset="0"/>
              </a:rPr>
              <a:t>Apresenta</a:t>
            </a:r>
            <a:r>
              <a:rPr lang="pt-BR" sz="1300">
                <a:solidFill>
                  <a:srgbClr val="424242"/>
                </a:solidFill>
                <a:latin typeface="Constantia" pitchFamily="18" charset="0"/>
                <a:cs typeface="Arial" pitchFamily="34" charset="0"/>
              </a:rPr>
              <a:t>ç</a:t>
            </a:r>
            <a:r>
              <a:rPr lang="pt-BR" sz="1300">
                <a:solidFill>
                  <a:srgbClr val="424242"/>
                </a:solidFill>
                <a:latin typeface="Source Sans Pro"/>
                <a:cs typeface="Arial" pitchFamily="34" charset="0"/>
              </a:rPr>
              <a:t>ão: Antonio Carlos Tessari, Pedro Fragoso Ricardo Mariano de Deus.</a:t>
            </a:r>
            <a:r>
              <a:rPr lang="pt-BR" sz="1300">
                <a:solidFill>
                  <a:srgbClr val="424242"/>
                </a:solidFill>
                <a:latin typeface="Constantia" pitchFamily="18" charset="0"/>
                <a:cs typeface="Arial" pitchFamily="34" charset="0"/>
              </a:rPr>
              <a:t> </a:t>
            </a:r>
            <a:r>
              <a:rPr lang="pt-BR" sz="1300">
                <a:solidFill>
                  <a:srgbClr val="424242"/>
                </a:solidFill>
                <a:latin typeface="Source Sans Pro"/>
                <a:cs typeface="Arial" pitchFamily="34" charset="0"/>
              </a:rPr>
              <a:t/>
            </a:r>
            <a:br>
              <a:rPr lang="pt-BR" sz="1300">
                <a:solidFill>
                  <a:srgbClr val="424242"/>
                </a:solidFill>
                <a:latin typeface="Source Sans Pro"/>
                <a:cs typeface="Arial" pitchFamily="34" charset="0"/>
              </a:rPr>
            </a:br>
            <a:r>
              <a:rPr lang="pt-BR" sz="1300">
                <a:solidFill>
                  <a:srgbClr val="424242"/>
                </a:solidFill>
                <a:latin typeface="Source Sans Pro"/>
                <a:cs typeface="Arial" pitchFamily="34" charset="0"/>
              </a:rPr>
              <a:t>Escola Superior de Ciências da Sa</a:t>
            </a:r>
            <a:r>
              <a:rPr lang="pt-BR" sz="1300">
                <a:solidFill>
                  <a:srgbClr val="424242"/>
                </a:solidFill>
                <a:latin typeface="Constantia" pitchFamily="18" charset="0"/>
                <a:cs typeface="Arial" pitchFamily="34" charset="0"/>
              </a:rPr>
              <a:t>ú</a:t>
            </a:r>
            <a:r>
              <a:rPr lang="pt-BR" sz="1300">
                <a:solidFill>
                  <a:srgbClr val="424242"/>
                </a:solidFill>
                <a:latin typeface="Source Sans Pro"/>
                <a:cs typeface="Arial" pitchFamily="34" charset="0"/>
              </a:rPr>
              <a:t>de (ESCS)/SES/DF.</a:t>
            </a:r>
            <a:br>
              <a:rPr lang="pt-BR" sz="1300">
                <a:solidFill>
                  <a:srgbClr val="424242"/>
                </a:solidFill>
                <a:latin typeface="Source Sans Pro"/>
                <a:cs typeface="Arial" pitchFamily="34" charset="0"/>
              </a:rPr>
            </a:br>
            <a:r>
              <a:rPr lang="pt-BR" sz="1300">
                <a:solidFill>
                  <a:srgbClr val="424242"/>
                </a:solidFill>
                <a:latin typeface="Source Sans Pro"/>
                <a:cs typeface="Arial" pitchFamily="34" charset="0"/>
              </a:rPr>
              <a:t>Coordena</a:t>
            </a:r>
            <a:r>
              <a:rPr lang="pt-BR" sz="1300">
                <a:solidFill>
                  <a:srgbClr val="424242"/>
                </a:solidFill>
                <a:latin typeface="Constantia" pitchFamily="18" charset="0"/>
                <a:cs typeface="Arial" pitchFamily="34" charset="0"/>
              </a:rPr>
              <a:t>ç</a:t>
            </a:r>
            <a:r>
              <a:rPr lang="pt-BR" sz="1300">
                <a:solidFill>
                  <a:srgbClr val="424242"/>
                </a:solidFill>
                <a:latin typeface="Source Sans Pro"/>
                <a:cs typeface="Arial" pitchFamily="34" charset="0"/>
              </a:rPr>
              <a:t>ão: Paulo R. Margotto</a:t>
            </a:r>
            <a:endParaRPr lang="pt-BR" sz="1800">
              <a:solidFill>
                <a:srgbClr val="78909C"/>
              </a:solidFill>
              <a:latin typeface="Constantia" pitchFamily="18" charset="0"/>
              <a:cs typeface="Arial" pitchFamily="34" charset="0"/>
            </a:endParaRPr>
          </a:p>
        </p:txBody>
      </p:sp>
      <p:pic>
        <p:nvPicPr>
          <p:cNvPr id="52228" name="Picture 4" descr="ppt">
            <a:hlinkClick r:id="rId2" tooltip="Choque_septico_norepinefrin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813" y="3333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Rectangle 5"/>
          <p:cNvSpPr>
            <a:spLocks noChangeArrowheads="1"/>
          </p:cNvSpPr>
          <p:nvPr/>
        </p:nvSpPr>
        <p:spPr bwMode="auto">
          <a:xfrm>
            <a:off x="0" y="2060575"/>
            <a:ext cx="9144000"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eaLnBrk="1" hangingPunct="1"/>
            <a:r>
              <a:rPr lang="pt-BR" sz="1400" b="1">
                <a:latin typeface="Constantia" pitchFamily="18" charset="0"/>
                <a:cs typeface="Arial" pitchFamily="34" charset="0"/>
                <a:hlinkClick r:id="rId4"/>
              </a:rPr>
              <a:t>Noradrenaline</a:t>
            </a:r>
            <a:r>
              <a:rPr lang="pt-BR" sz="1400">
                <a:latin typeface="Constantia" pitchFamily="18" charset="0"/>
                <a:cs typeface="Arial" pitchFamily="34" charset="0"/>
                <a:hlinkClick r:id="rId4"/>
              </a:rPr>
              <a:t> for </a:t>
            </a:r>
            <a:r>
              <a:rPr lang="pt-BR" sz="1400" b="1">
                <a:latin typeface="Constantia" pitchFamily="18" charset="0"/>
                <a:cs typeface="Arial" pitchFamily="34" charset="0"/>
                <a:hlinkClick r:id="rId4"/>
              </a:rPr>
              <a:t>management</a:t>
            </a:r>
            <a:r>
              <a:rPr lang="pt-BR" sz="1400">
                <a:latin typeface="Constantia" pitchFamily="18" charset="0"/>
                <a:cs typeface="Arial" pitchFamily="34" charset="0"/>
                <a:hlinkClick r:id="rId4"/>
              </a:rPr>
              <a:t> of </a:t>
            </a:r>
            <a:r>
              <a:rPr lang="pt-BR" sz="1400" b="1">
                <a:latin typeface="Constantia" pitchFamily="18" charset="0"/>
                <a:cs typeface="Arial" pitchFamily="34" charset="0"/>
                <a:hlinkClick r:id="rId4"/>
              </a:rPr>
              <a:t>septic shock</a:t>
            </a:r>
            <a:r>
              <a:rPr lang="pt-BR" sz="1400">
                <a:latin typeface="Constantia" pitchFamily="18" charset="0"/>
                <a:cs typeface="Arial" pitchFamily="34" charset="0"/>
                <a:hlinkClick r:id="rId4"/>
              </a:rPr>
              <a:t> </a:t>
            </a:r>
            <a:r>
              <a:rPr lang="pt-BR" sz="1400" b="1">
                <a:latin typeface="Constantia" pitchFamily="18" charset="0"/>
                <a:cs typeface="Arial" pitchFamily="34" charset="0"/>
                <a:hlinkClick r:id="rId4"/>
              </a:rPr>
              <a:t>refractory</a:t>
            </a:r>
            <a:r>
              <a:rPr lang="pt-BR" sz="1400">
                <a:latin typeface="Constantia" pitchFamily="18" charset="0"/>
                <a:cs typeface="Arial" pitchFamily="34" charset="0"/>
                <a:hlinkClick r:id="rId4"/>
              </a:rPr>
              <a:t> to </a:t>
            </a:r>
            <a:r>
              <a:rPr lang="pt-BR" sz="1400" b="1">
                <a:latin typeface="Constantia" pitchFamily="18" charset="0"/>
                <a:cs typeface="Arial" pitchFamily="34" charset="0"/>
                <a:hlinkClick r:id="rId4"/>
              </a:rPr>
              <a:t>fluid</a:t>
            </a:r>
            <a:r>
              <a:rPr lang="pt-BR" sz="1400">
                <a:latin typeface="Constantia" pitchFamily="18" charset="0"/>
                <a:cs typeface="Arial" pitchFamily="34" charset="0"/>
                <a:hlinkClick r:id="rId4"/>
              </a:rPr>
              <a:t> </a:t>
            </a:r>
            <a:r>
              <a:rPr lang="pt-BR" sz="1400" b="1">
                <a:latin typeface="Constantia" pitchFamily="18" charset="0"/>
                <a:cs typeface="Arial" pitchFamily="34" charset="0"/>
                <a:hlinkClick r:id="rId4"/>
              </a:rPr>
              <a:t>loading</a:t>
            </a:r>
            <a:r>
              <a:rPr lang="pt-BR" sz="1400">
                <a:latin typeface="Constantia" pitchFamily="18" charset="0"/>
                <a:cs typeface="Arial" pitchFamily="34" charset="0"/>
                <a:hlinkClick r:id="rId4"/>
              </a:rPr>
              <a:t> and </a:t>
            </a:r>
            <a:r>
              <a:rPr lang="pt-BR" sz="1400" b="1">
                <a:latin typeface="Constantia" pitchFamily="18" charset="0"/>
                <a:cs typeface="Arial" pitchFamily="34" charset="0"/>
                <a:hlinkClick r:id="rId4"/>
              </a:rPr>
              <a:t>dopamine</a:t>
            </a:r>
            <a:r>
              <a:rPr lang="pt-BR" sz="1400">
                <a:latin typeface="Constantia" pitchFamily="18" charset="0"/>
                <a:cs typeface="Arial" pitchFamily="34" charset="0"/>
                <a:hlinkClick r:id="rId4"/>
              </a:rPr>
              <a:t> or </a:t>
            </a:r>
            <a:r>
              <a:rPr lang="pt-BR" sz="1400" b="1">
                <a:latin typeface="Constantia" pitchFamily="18" charset="0"/>
                <a:cs typeface="Arial" pitchFamily="34" charset="0"/>
                <a:hlinkClick r:id="rId4"/>
              </a:rPr>
              <a:t>dobutamine</a:t>
            </a:r>
            <a:r>
              <a:rPr lang="pt-BR" sz="1400">
                <a:latin typeface="Constantia" pitchFamily="18" charset="0"/>
                <a:cs typeface="Arial" pitchFamily="34" charset="0"/>
                <a:hlinkClick r:id="rId4"/>
              </a:rPr>
              <a:t> in </a:t>
            </a:r>
            <a:r>
              <a:rPr lang="pt-BR" sz="1400" b="1">
                <a:latin typeface="Constantia" pitchFamily="18" charset="0"/>
                <a:cs typeface="Arial" pitchFamily="34" charset="0"/>
                <a:hlinkClick r:id="rId4"/>
              </a:rPr>
              <a:t>full-term</a:t>
            </a:r>
            <a:r>
              <a:rPr lang="pt-BR" sz="1400">
                <a:latin typeface="Constantia" pitchFamily="18" charset="0"/>
                <a:cs typeface="Arial" pitchFamily="34" charset="0"/>
                <a:hlinkClick r:id="rId4"/>
              </a:rPr>
              <a:t> </a:t>
            </a:r>
            <a:r>
              <a:rPr lang="pt-BR" sz="1400" b="1">
                <a:latin typeface="Constantia" pitchFamily="18" charset="0"/>
                <a:cs typeface="Arial" pitchFamily="34" charset="0"/>
                <a:hlinkClick r:id="rId4"/>
              </a:rPr>
              <a:t>newborn infants</a:t>
            </a:r>
            <a:r>
              <a:rPr lang="pt-BR" sz="1400">
                <a:latin typeface="Constantia" pitchFamily="18" charset="0"/>
                <a:cs typeface="Arial" pitchFamily="34" charset="0"/>
                <a:hlinkClick r:id="rId4"/>
              </a:rPr>
              <a:t>.</a:t>
            </a:r>
            <a:endParaRPr lang="pt-BR" sz="1400">
              <a:latin typeface="Constantia" pitchFamily="18" charset="0"/>
              <a:cs typeface="Arial" pitchFamily="34" charset="0"/>
            </a:endParaRPr>
          </a:p>
          <a:p>
            <a:pPr algn="ctr" eaLnBrk="1" hangingPunct="1"/>
            <a:r>
              <a:rPr lang="pt-BR" sz="1400">
                <a:latin typeface="Constantia" pitchFamily="18" charset="0"/>
                <a:cs typeface="Arial" pitchFamily="34" charset="0"/>
              </a:rPr>
              <a:t>Tourneux P, Rakza T, Abazine A, Krim G, Storme L.Acta Paediatr. 2008 Feb;97(2):177-80. doi: 10.1111/j.1651-2227.2007.00601.x. Epub 2008 Jan 3.PMID: 18177443.</a:t>
            </a:r>
            <a:r>
              <a:rPr lang="pt-BR" sz="1400" u="sng">
                <a:latin typeface="Constantia" pitchFamily="18" charset="0"/>
                <a:cs typeface="Arial" pitchFamily="34" charset="0"/>
                <a:hlinkClick r:id="rId5"/>
              </a:rPr>
              <a:t>Similar articles</a:t>
            </a:r>
            <a:endParaRPr lang="pt-BR" sz="1400" u="sng">
              <a:latin typeface="Constantia" pitchFamily="18" charset="0"/>
              <a:cs typeface="Arial" pitchFamily="34" charset="0"/>
            </a:endParaRPr>
          </a:p>
        </p:txBody>
      </p:sp>
      <p:sp>
        <p:nvSpPr>
          <p:cNvPr id="52230" name="Oval 6"/>
          <p:cNvSpPr>
            <a:spLocks noChangeArrowheads="1"/>
          </p:cNvSpPr>
          <p:nvPr/>
        </p:nvSpPr>
        <p:spPr bwMode="auto">
          <a:xfrm>
            <a:off x="0" y="1268413"/>
            <a:ext cx="914400" cy="62706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pt-BR" sz="1800">
                <a:solidFill>
                  <a:srgbClr val="FFFF66"/>
                </a:solidFill>
                <a:latin typeface="Constantia" pitchFamily="18" charset="0"/>
                <a:cs typeface="Arial" pitchFamily="34" charset="0"/>
              </a:rPr>
              <a:t>2008</a:t>
            </a:r>
          </a:p>
        </p:txBody>
      </p:sp>
      <p:pic>
        <p:nvPicPr>
          <p:cNvPr id="522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4750" y="1412875"/>
            <a:ext cx="1619250" cy="91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32" name="AutoShape 8"/>
          <p:cNvSpPr>
            <a:spLocks noChangeArrowheads="1"/>
          </p:cNvSpPr>
          <p:nvPr/>
        </p:nvSpPr>
        <p:spPr bwMode="auto">
          <a:xfrm>
            <a:off x="8532813" y="5661025"/>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4294967295"/>
          </p:nvPr>
        </p:nvSpPr>
        <p:spPr>
          <a:xfrm>
            <a:off x="457200" y="1773238"/>
            <a:ext cx="8229600" cy="4389437"/>
          </a:xfrm>
        </p:spPr>
        <p:txBody>
          <a:bodyPr/>
          <a:lstStyle/>
          <a:p>
            <a:pPr marL="273050" indent="-273050" eaLnBrk="1" hangingPunct="1"/>
            <a:r>
              <a:rPr lang="pt-BR" sz="2800" smtClean="0">
                <a:latin typeface="Times New Roman" pitchFamily="18" charset="0"/>
              </a:rPr>
              <a:t>No choque, uma diminuição na pressão arterial pode resultar numa queda regional  do fluxo sanguíneo, o que, por sua vez, pode contribuir para a hipóxia tecidual e falência orgânica . O efeito benéfico da NA nos estados de choque pode ser explicado, pelo menos, em parte, pela sua notável eficácia em aumentar a pressão arterial.  No atual estudo, a NA aumentou a pressão sangüínea sistêmica em cada criança tratada.</a:t>
            </a:r>
          </a:p>
        </p:txBody>
      </p:sp>
      <p:sp>
        <p:nvSpPr>
          <p:cNvPr id="53251" name="AutoShape 3"/>
          <p:cNvSpPr>
            <a:spLocks noChangeArrowheads="1"/>
          </p:cNvSpPr>
          <p:nvPr/>
        </p:nvSpPr>
        <p:spPr bwMode="auto">
          <a:xfrm>
            <a:off x="8532813" y="5661025"/>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body" idx="4294967295"/>
          </p:nvPr>
        </p:nvSpPr>
        <p:spPr>
          <a:xfrm>
            <a:off x="457200" y="981075"/>
            <a:ext cx="8229600" cy="5343525"/>
          </a:xfrm>
        </p:spPr>
        <p:txBody>
          <a:bodyPr/>
          <a:lstStyle/>
          <a:p>
            <a:pPr marL="273050" indent="-273050" eaLnBrk="1" hangingPunct="1"/>
            <a:r>
              <a:rPr lang="pt-BR" sz="2400" smtClean="0">
                <a:solidFill>
                  <a:srgbClr val="0000CC"/>
                </a:solidFill>
              </a:rPr>
              <a:t>A NA não só aumenta a pressão de perfusão, mas pode também ajudar a melhorar o fluxo sanguíneo e as funções de órgãos em recém-nascidos com choque séptico refratário</a:t>
            </a:r>
            <a:r>
              <a:rPr lang="pt-BR" sz="2400" smtClean="0"/>
              <a:t>.</a:t>
            </a:r>
          </a:p>
          <a:p>
            <a:pPr marL="273050" indent="-273050" eaLnBrk="1" hangingPunct="1"/>
            <a:r>
              <a:rPr lang="pt-BR" sz="2400" smtClean="0"/>
              <a:t>Apoiaram esta hipótese a diminuição da concentração de lactato sanguíneo e a elevação do débito urinário pouco tempo depois de iniciada a infusão de NA. Apesar de a concentração de lactato requer cuidadosa interpretação, um elevado nível de lactato é geralmente considerado como um marcador de hipóxia e um indicador confiável de baixo débito. Assim, uma queda da concentração do lactato sugere fortemente que a NA pode diminuir a hipóxia tecidual em neonatos sépticos.</a:t>
            </a:r>
          </a:p>
        </p:txBody>
      </p:sp>
      <p:sp>
        <p:nvSpPr>
          <p:cNvPr id="54275" name="AutoShape 3"/>
          <p:cNvSpPr>
            <a:spLocks noChangeArrowheads="1"/>
          </p:cNvSpPr>
          <p:nvPr/>
        </p:nvSpPr>
        <p:spPr bwMode="auto">
          <a:xfrm>
            <a:off x="8604250" y="5734050"/>
            <a:ext cx="287338"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body" idx="4294967295"/>
          </p:nvPr>
        </p:nvSpPr>
        <p:spPr>
          <a:xfrm>
            <a:off x="457200" y="981075"/>
            <a:ext cx="8229600" cy="5343525"/>
          </a:xfrm>
        </p:spPr>
        <p:txBody>
          <a:bodyPr/>
          <a:lstStyle/>
          <a:p>
            <a:pPr marL="273050" indent="-273050" eaLnBrk="1" hangingPunct="1">
              <a:lnSpc>
                <a:spcPct val="80000"/>
              </a:lnSpc>
              <a:buFont typeface="Wingdings" panose="05000000000000000000" pitchFamily="2" charset="2"/>
              <a:buNone/>
            </a:pPr>
            <a:r>
              <a:rPr lang="pt-BR" sz="1800" b="1" smtClean="0"/>
              <a:t>                                        </a:t>
            </a:r>
            <a:r>
              <a:rPr lang="pt-BR" sz="3200" b="1" smtClean="0">
                <a:solidFill>
                  <a:srgbClr val="FF33CC"/>
                </a:solidFill>
              </a:rPr>
              <a:t>Conclusão</a:t>
            </a:r>
            <a:endParaRPr lang="pt-BR" sz="3200" smtClean="0">
              <a:solidFill>
                <a:srgbClr val="FF33CC"/>
              </a:solidFill>
            </a:endParaRPr>
          </a:p>
          <a:p>
            <a:pPr marL="273050" indent="-273050" eaLnBrk="1" hangingPunct="1">
              <a:lnSpc>
                <a:spcPct val="80000"/>
              </a:lnSpc>
            </a:pPr>
            <a:r>
              <a:rPr lang="pt-BR" sz="2400" smtClean="0"/>
              <a:t>Choque séptico no recém-nascido pode não responder a fluidos de reanimação e à infusão de dopamina ou dobutamina.</a:t>
            </a:r>
          </a:p>
          <a:p>
            <a:pPr marL="273050" indent="-273050" eaLnBrk="1" hangingPunct="1">
              <a:lnSpc>
                <a:spcPct val="80000"/>
              </a:lnSpc>
            </a:pPr>
            <a:r>
              <a:rPr lang="pt-BR" sz="2400" smtClean="0"/>
              <a:t>O estudo apurou que a NA pode ser benéfica para o aumento da pressão de perfusão.</a:t>
            </a:r>
          </a:p>
          <a:p>
            <a:pPr marL="273050" indent="-273050" eaLnBrk="1" hangingPunct="1">
              <a:lnSpc>
                <a:spcPct val="80000"/>
              </a:lnSpc>
            </a:pPr>
            <a:r>
              <a:rPr lang="pt-BR" sz="2400" smtClean="0"/>
              <a:t>Em contrapartida, a NA pode ter melhorado a oxigenação tecidual, como indicado por um aumento do débito urinário e por uma diminuição da concentração de lactato sanguíneo. </a:t>
            </a:r>
          </a:p>
          <a:p>
            <a:pPr marL="273050" indent="-273050" eaLnBrk="1" hangingPunct="1">
              <a:lnSpc>
                <a:spcPct val="80000"/>
              </a:lnSpc>
            </a:pPr>
            <a:r>
              <a:rPr lang="pt-BR" sz="2400" smtClean="0"/>
              <a:t>A NA pode ser utilizada em recém-nascidos  a termo em choque séptico com risco de vida, após correção da hipovolemia.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body" idx="4294967295"/>
          </p:nvPr>
        </p:nvSpPr>
        <p:spPr>
          <a:xfrm>
            <a:off x="395288" y="1484313"/>
            <a:ext cx="8229600" cy="5373687"/>
          </a:xfrm>
        </p:spPr>
        <p:txBody>
          <a:bodyPr/>
          <a:lstStyle/>
          <a:p>
            <a:pPr marL="273050" indent="-273050" eaLnBrk="1" hangingPunct="1">
              <a:lnSpc>
                <a:spcPct val="80000"/>
              </a:lnSpc>
              <a:buFont typeface="Wingdings" panose="05000000000000000000" pitchFamily="2" charset="2"/>
              <a:buNone/>
            </a:pPr>
            <a:r>
              <a:rPr lang="pt-BR" sz="1200" b="1" smtClean="0"/>
              <a:t>                                                                 </a:t>
            </a:r>
            <a:r>
              <a:rPr lang="pt-BR" sz="2400" b="1" smtClean="0">
                <a:solidFill>
                  <a:srgbClr val="0000CC"/>
                </a:solidFill>
              </a:rPr>
              <a:t>Dopamina</a:t>
            </a:r>
            <a:endParaRPr lang="pt-BR" sz="2400" smtClean="0">
              <a:solidFill>
                <a:srgbClr val="0000CC"/>
              </a:solidFill>
            </a:endParaRPr>
          </a:p>
          <a:p>
            <a:pPr marL="273050" indent="-273050" eaLnBrk="1" hangingPunct="1">
              <a:lnSpc>
                <a:spcPct val="80000"/>
              </a:lnSpc>
            </a:pPr>
            <a:r>
              <a:rPr lang="pt-BR" sz="1400" smtClean="0">
                <a:latin typeface="Times New Roman" pitchFamily="18" charset="0"/>
              </a:rPr>
              <a:t>A dopamina estimula os receptores a1 e a2, b1e receptores dopaminérgicos específicos.  O </a:t>
            </a:r>
            <a:r>
              <a:rPr lang="pt-BR" sz="1400" b="1" smtClean="0">
                <a:latin typeface="Times New Roman" pitchFamily="18" charset="0"/>
              </a:rPr>
              <a:t>mito de que baixas doses de dopamina causam vasodilatação renal seletiva, doses médias causam vasodilatação sistêmica e aumentam o inotropismo e que altas doses de dopamina causam vasoconstricção, precisa ser desmentido</a:t>
            </a:r>
            <a:r>
              <a:rPr lang="pt-BR" sz="1400" smtClean="0">
                <a:latin typeface="Times New Roman" pitchFamily="18" charset="0"/>
              </a:rPr>
              <a:t>. Esta informação deriva de estudos feitos em cães adultos e sadios, e não podem ser extrapoladas para RN criticamente doentes.</a:t>
            </a:r>
          </a:p>
          <a:p>
            <a:pPr marL="273050" indent="-273050" eaLnBrk="1" hangingPunct="1">
              <a:lnSpc>
                <a:spcPct val="80000"/>
              </a:lnSpc>
            </a:pPr>
            <a:r>
              <a:rPr lang="pt-BR" sz="1400" smtClean="0">
                <a:latin typeface="Times New Roman" pitchFamily="18" charset="0"/>
              </a:rPr>
              <a:t>A dopamina tem pouca ou nenhuma atividade b2 e não causa vasodilatação. Para receptores b1 a dopamina é 30 a 40 vezes menos potente que  a epinefrina ou a norepinefrina. No entanto, a dopamina tem efeitos a1, a2 e dopaminérgicos.</a:t>
            </a:r>
            <a:endParaRPr lang="pt-BR" sz="1400" b="1" smtClean="0">
              <a:latin typeface="Times New Roman" pitchFamily="18" charset="0"/>
            </a:endParaRPr>
          </a:p>
          <a:p>
            <a:pPr marL="273050" indent="-273050" eaLnBrk="1" hangingPunct="1">
              <a:lnSpc>
                <a:spcPct val="80000"/>
              </a:lnSpc>
            </a:pPr>
            <a:r>
              <a:rPr lang="pt-BR" sz="1400" b="1" smtClean="0">
                <a:latin typeface="Times New Roman" pitchFamily="18" charset="0"/>
              </a:rPr>
              <a:t>Farmacocinética</a:t>
            </a:r>
            <a:r>
              <a:rPr lang="pt-BR" sz="1400" smtClean="0">
                <a:latin typeface="Times New Roman" pitchFamily="18" charset="0"/>
              </a:rPr>
              <a:t>: é muito variável no RN. A mesma dose administrada pode produzir concentrações séricas que variam em até 100 vezes! Isto resulta do </a:t>
            </a:r>
            <a:r>
              <a:rPr lang="pt-BR" sz="1400" i="1" smtClean="0">
                <a:latin typeface="Times New Roman" pitchFamily="18" charset="0"/>
              </a:rPr>
              <a:t>clearance</a:t>
            </a:r>
            <a:r>
              <a:rPr lang="pt-BR" sz="1400" smtClean="0">
                <a:latin typeface="Times New Roman" pitchFamily="18" charset="0"/>
              </a:rPr>
              <a:t> variável, devido à atividade variável de 3 sistemas enzimáticos que metabolizam a dopamina. Existem ainda variações na densidade e afinidade dos receptores, o que leva a marcadas variações individuais na ação da dopamina.</a:t>
            </a:r>
            <a:endParaRPr lang="pt-BR" sz="1400" b="1" smtClean="0">
              <a:latin typeface="Times New Roman" pitchFamily="18" charset="0"/>
            </a:endParaRPr>
          </a:p>
          <a:p>
            <a:pPr marL="273050" indent="-273050" eaLnBrk="1" hangingPunct="1">
              <a:lnSpc>
                <a:spcPct val="80000"/>
              </a:lnSpc>
            </a:pPr>
            <a:r>
              <a:rPr lang="pt-BR" sz="1400" b="1" smtClean="0">
                <a:latin typeface="Times New Roman" pitchFamily="18" charset="0"/>
              </a:rPr>
              <a:t>Toxicidade</a:t>
            </a:r>
            <a:r>
              <a:rPr lang="pt-BR" sz="1400" smtClean="0">
                <a:latin typeface="Times New Roman" pitchFamily="18" charset="0"/>
              </a:rPr>
              <a:t>: (1) a dopamina não atravessa a barreira hematoencefálica em grande quantidade; (2) os receptores d2 são importantes na regulação hormonal (mesmo em baixas doses, a dopamina produz resposta endócrina durante a infusão): a produção de prolactina cessa completamente; o pulso do GH desaparece; inibe a liberação do hormônio tireotrópico, levando a uma redução de tiroxina (T4) e de triiodotironina (T3). A diminuição do T3 está associada com um pobre desenvolvimento neurológico e comportamental em RN pré-termo. É pouco provável que a supressão da função da tireóide no período neonatal seja benéfica, embora não existam estudos que comprovem malefícios. A dopamina também estimula receptores do seio carotídeo levando a uma diminuição da ventilação e do “drive” respiratório. A dopamina também prejudica a função da célula T e aumenta o gasto energético e a lipólise.</a:t>
            </a:r>
          </a:p>
        </p:txBody>
      </p:sp>
      <p:sp>
        <p:nvSpPr>
          <p:cNvPr id="56323" name="Rectangle 3"/>
          <p:cNvSpPr>
            <a:spLocks noChangeArrowheads="1"/>
          </p:cNvSpPr>
          <p:nvPr/>
        </p:nvSpPr>
        <p:spPr bwMode="auto">
          <a:xfrm>
            <a:off x="0" y="136525"/>
            <a:ext cx="9144000" cy="1250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pt-BR" sz="1800" b="1">
                <a:latin typeface="Constantia" pitchFamily="18" charset="0"/>
                <a:cs typeface="Arial" pitchFamily="34" charset="0"/>
                <a:hlinkClick r:id="rId2"/>
              </a:rPr>
              <a:t>HIPOTENSÃO E CHOQUE NO RECÉM-NASCIDO PRÉ-TERMO</a:t>
            </a:r>
            <a:endParaRPr lang="pt-BR" sz="1800" b="1">
              <a:latin typeface="Constantia" pitchFamily="18" charset="0"/>
              <a:cs typeface="Arial" pitchFamily="34" charset="0"/>
            </a:endParaRPr>
          </a:p>
          <a:p>
            <a:pPr algn="ctr" eaLnBrk="1" hangingPunct="1"/>
            <a:r>
              <a:rPr lang="pt-BR" sz="1800">
                <a:latin typeface="Constantia" pitchFamily="18" charset="0"/>
                <a:cs typeface="Arial" pitchFamily="34" charset="0"/>
              </a:rPr>
              <a:t>Keith J Barrington. McGill University, NICU, Royal Victoria Hospital, Quebec, Canada. Semin Fetal Neonatal Med. 2008 Feb;13(1):16-23. Resumido por Márcia Pimentel e Paulo R. Margotto, Profs. Do Curso de Medicina da Escola Superior de Ciências da Saúde/SES/DF  </a:t>
            </a:r>
          </a:p>
        </p:txBody>
      </p:sp>
      <p:sp>
        <p:nvSpPr>
          <p:cNvPr id="56324" name="Oval 4"/>
          <p:cNvSpPr>
            <a:spLocks noChangeArrowheads="1"/>
          </p:cNvSpPr>
          <p:nvPr/>
        </p:nvSpPr>
        <p:spPr bwMode="auto">
          <a:xfrm>
            <a:off x="0" y="0"/>
            <a:ext cx="914400" cy="4762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pt-BR" sz="1800">
                <a:solidFill>
                  <a:srgbClr val="FFFF66"/>
                </a:solidFill>
                <a:latin typeface="Constantia" pitchFamily="18" charset="0"/>
                <a:cs typeface="Arial" pitchFamily="34" charset="0"/>
              </a:rPr>
              <a:t>2008</a:t>
            </a:r>
          </a:p>
        </p:txBody>
      </p:sp>
      <p:sp>
        <p:nvSpPr>
          <p:cNvPr id="56325" name="AutoShape 5"/>
          <p:cNvSpPr>
            <a:spLocks noChangeArrowheads="1"/>
          </p:cNvSpPr>
          <p:nvPr/>
        </p:nvSpPr>
        <p:spPr bwMode="auto">
          <a:xfrm>
            <a:off x="8604250" y="5734050"/>
            <a:ext cx="287338"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body" idx="4294967295"/>
          </p:nvPr>
        </p:nvSpPr>
        <p:spPr>
          <a:xfrm>
            <a:off x="395288" y="765175"/>
            <a:ext cx="8229600" cy="5972175"/>
          </a:xfrm>
        </p:spPr>
        <p:txBody>
          <a:bodyPr/>
          <a:lstStyle/>
          <a:p>
            <a:pPr marL="273050" indent="-273050" eaLnBrk="1" hangingPunct="1">
              <a:buFont typeface="Wingdings" panose="05000000000000000000" pitchFamily="2" charset="2"/>
              <a:buNone/>
            </a:pPr>
            <a:r>
              <a:rPr lang="pt-BR" sz="1800" b="1" smtClean="0"/>
              <a:t>                                        </a:t>
            </a:r>
            <a:r>
              <a:rPr lang="pt-BR" sz="2400" b="1" smtClean="0">
                <a:solidFill>
                  <a:srgbClr val="0000CC"/>
                </a:solidFill>
              </a:rPr>
              <a:t>Dobutamina</a:t>
            </a:r>
            <a:endParaRPr lang="pt-BR" sz="2400" smtClean="0">
              <a:solidFill>
                <a:srgbClr val="0000CC"/>
              </a:solidFill>
            </a:endParaRPr>
          </a:p>
          <a:p>
            <a:pPr marL="273050" indent="-273050" eaLnBrk="1" hangingPunct="1"/>
            <a:r>
              <a:rPr lang="pt-BR" smtClean="0">
                <a:latin typeface="Times New Roman" pitchFamily="18" charset="0"/>
              </a:rPr>
              <a:t>Foi sintetizada com o intuito de criar um b1 agonista seletivo. No entanto, o produto possui ação em ambos os receptores: a e b. Acima de tudo, a dobutamina é um efetivo agente inotrópico, que também causa vasodilatação e moderada taquicardia. Com doses muito altas pode elevar a PA e provocar um aumento na resistência vascular sistêmica.</a:t>
            </a:r>
            <a:endParaRPr lang="pt-BR" b="1" smtClean="0">
              <a:latin typeface="Times New Roman" pitchFamily="18" charset="0"/>
            </a:endParaRPr>
          </a:p>
          <a:p>
            <a:pPr marL="273050" indent="-273050" eaLnBrk="1" hangingPunct="1"/>
            <a:r>
              <a:rPr lang="pt-BR" b="1" smtClean="0">
                <a:latin typeface="Times New Roman" pitchFamily="18" charset="0"/>
              </a:rPr>
              <a:t>Toxicidade</a:t>
            </a:r>
            <a:r>
              <a:rPr lang="pt-BR" smtClean="0">
                <a:latin typeface="Times New Roman" pitchFamily="18" charset="0"/>
              </a:rPr>
              <a:t>: possui poucos efeitos tóxicos; lactentes jovens podem ficar excessivamente taquicárdicos, mas a redução da dose é suficiente para resolver o problema.</a:t>
            </a:r>
          </a:p>
          <a:p>
            <a:pPr marL="273050" indent="-273050" eaLnBrk="1" hangingPunct="1"/>
            <a:r>
              <a:rPr lang="pt-BR" smtClean="0">
                <a:latin typeface="Times New Roman" pitchFamily="18" charset="0"/>
              </a:rPr>
              <a:t>Alguns estudos em animais sugerem que qualquer benefício potencial secundário ao aumento da oferta de oxigênio aos tecidos é anulado pelo aumento da taxa metabólica do tecidos. Não existem estudos semelhantes em humanos.</a:t>
            </a:r>
          </a:p>
        </p:txBody>
      </p:sp>
      <p:sp>
        <p:nvSpPr>
          <p:cNvPr id="57347" name="AutoShape 3"/>
          <p:cNvSpPr>
            <a:spLocks noChangeArrowheads="1"/>
          </p:cNvSpPr>
          <p:nvPr/>
        </p:nvSpPr>
        <p:spPr bwMode="auto">
          <a:xfrm>
            <a:off x="8532813" y="5661025"/>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body" idx="4294967295"/>
          </p:nvPr>
        </p:nvSpPr>
        <p:spPr/>
        <p:txBody>
          <a:bodyPr/>
          <a:lstStyle/>
          <a:p>
            <a:pPr marL="273050" indent="-273050" eaLnBrk="1" hangingPunct="1">
              <a:lnSpc>
                <a:spcPct val="80000"/>
              </a:lnSpc>
              <a:buFont typeface="Wingdings" panose="05000000000000000000" pitchFamily="2" charset="2"/>
              <a:buNone/>
            </a:pPr>
            <a:r>
              <a:rPr lang="pt-BR" sz="1700" b="1" smtClean="0"/>
              <a:t>                                                     </a:t>
            </a:r>
            <a:r>
              <a:rPr lang="pt-BR" sz="2400" b="1" smtClean="0">
                <a:solidFill>
                  <a:srgbClr val="0000CC"/>
                </a:solidFill>
              </a:rPr>
              <a:t>Epinefrina</a:t>
            </a:r>
            <a:endParaRPr lang="pt-BR" sz="2400" smtClean="0">
              <a:solidFill>
                <a:srgbClr val="0000CC"/>
              </a:solidFill>
            </a:endParaRPr>
          </a:p>
          <a:p>
            <a:pPr marL="273050" indent="-273050" eaLnBrk="1" hangingPunct="1">
              <a:lnSpc>
                <a:spcPct val="80000"/>
              </a:lnSpc>
            </a:pPr>
            <a:r>
              <a:rPr lang="pt-BR" smtClean="0">
                <a:latin typeface="Times New Roman" pitchFamily="18" charset="0"/>
              </a:rPr>
              <a:t>Estimula os receptores a1,a2,b1 e b. Causa vasodilatação em doses muito baixas; o efeito inotrópico aumenta proporcionalmente ao aumento da dose; começa a causar vasoconstricção importante em altas doses. Em doses muito altas a vasoconstricção se sobrepõe ao efeito inotrópico positivo e o débito cardíaco começa a cair. </a:t>
            </a:r>
          </a:p>
          <a:p>
            <a:pPr marL="273050" indent="-273050" eaLnBrk="1" hangingPunct="1">
              <a:lnSpc>
                <a:spcPct val="80000"/>
              </a:lnSpc>
            </a:pPr>
            <a:r>
              <a:rPr lang="pt-BR" smtClean="0">
                <a:latin typeface="Times New Roman" pitchFamily="18" charset="0"/>
              </a:rPr>
              <a:t>Então: doses baixas:      AUMENTA o DC</a:t>
            </a:r>
          </a:p>
          <a:p>
            <a:pPr marL="273050" indent="-273050" eaLnBrk="1" hangingPunct="1">
              <a:lnSpc>
                <a:spcPct val="80000"/>
              </a:lnSpc>
              <a:buFont typeface="Wingdings" panose="05000000000000000000" pitchFamily="2" charset="2"/>
              <a:buNone/>
            </a:pPr>
            <a:r>
              <a:rPr lang="pt-BR" smtClean="0">
                <a:latin typeface="Times New Roman" pitchFamily="18" charset="0"/>
              </a:rPr>
              <a:t>           doses moderadas:   AUMENTA a PA, mas estudos em humanos são limitados.</a:t>
            </a:r>
            <a:endParaRPr lang="pt-BR" b="1" smtClean="0">
              <a:latin typeface="Times New Roman" pitchFamily="18" charset="0"/>
            </a:endParaRPr>
          </a:p>
          <a:p>
            <a:pPr marL="273050" indent="-273050" eaLnBrk="1" hangingPunct="1">
              <a:lnSpc>
                <a:spcPct val="80000"/>
              </a:lnSpc>
            </a:pPr>
            <a:r>
              <a:rPr lang="pt-BR" b="1" smtClean="0">
                <a:latin typeface="Times New Roman" pitchFamily="18" charset="0"/>
              </a:rPr>
              <a:t>Toxicidade</a:t>
            </a:r>
            <a:r>
              <a:rPr lang="pt-BR" smtClean="0">
                <a:latin typeface="Times New Roman" pitchFamily="18" charset="0"/>
              </a:rPr>
              <a:t>: age diretamente no metabolismo do lactato, causando aumento na produção de lactato e diminuição do seu metabolismo, levando a um aumento na concentração sérica de lactato. Em doses altas pode haver um prejuízo ao fluxo sanguíneo intestinal e na liberação de O2 às alças (este é um efeito mediado pelo receptor a e parece não ocorrer em doses baixas).</a:t>
            </a:r>
          </a:p>
        </p:txBody>
      </p:sp>
      <p:sp>
        <p:nvSpPr>
          <p:cNvPr id="58371" name="AutoShape 3"/>
          <p:cNvSpPr>
            <a:spLocks noChangeArrowheads="1"/>
          </p:cNvSpPr>
          <p:nvPr/>
        </p:nvSpPr>
        <p:spPr bwMode="auto">
          <a:xfrm>
            <a:off x="8604250" y="5661025"/>
            <a:ext cx="287338"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p:txBody>
          <a:bodyPr/>
          <a:lstStyle/>
          <a:p>
            <a:pPr marL="273050" indent="-273050" eaLnBrk="1" hangingPunct="1">
              <a:buFont typeface="Wingdings" panose="05000000000000000000" pitchFamily="2" charset="2"/>
              <a:buNone/>
            </a:pPr>
            <a:r>
              <a:rPr lang="pt-BR" b="1" smtClean="0"/>
              <a:t>                                </a:t>
            </a:r>
            <a:r>
              <a:rPr lang="pt-BR" sz="2400" b="1" smtClean="0">
                <a:solidFill>
                  <a:srgbClr val="0000CC"/>
                </a:solidFill>
              </a:rPr>
              <a:t>Norepinefrina</a:t>
            </a:r>
            <a:endParaRPr lang="pt-BR" sz="2400" smtClean="0">
              <a:solidFill>
                <a:srgbClr val="0000CC"/>
              </a:solidFill>
            </a:endParaRPr>
          </a:p>
          <a:p>
            <a:pPr marL="273050" indent="-273050" eaLnBrk="1" hangingPunct="1"/>
            <a:r>
              <a:rPr lang="pt-BR" sz="2400" smtClean="0">
                <a:latin typeface="Times New Roman" pitchFamily="18" charset="0"/>
              </a:rPr>
              <a:t>Não foi muito estudada em modelos neonatais devido a sua menor afinidade pelos receptores b2. Muito provavelmente, causa mais vasoconstricção do que a epinefrina. Por esta razão tem sido amplamente usada em adultos com sepse por Gram negativo e choque quente, nos quais parece melhorar a oferta de O2 aos tecidos e o débito urinário. Uma vez que o choque séptico acompanhado por vasodilatação não é comumente visto em RN, norepinefrina tem provavelmente um papel limitado em neonatologia.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684213" y="2806700"/>
            <a:ext cx="7772400" cy="4051300"/>
          </a:xfrm>
        </p:spPr>
        <p:txBody>
          <a:bodyPr/>
          <a:lstStyle/>
          <a:p>
            <a:pPr>
              <a:lnSpc>
                <a:spcPct val="80000"/>
              </a:lnSpc>
            </a:pPr>
            <a:r>
              <a:rPr lang="pt-BR" sz="1800" smtClean="0">
                <a:latin typeface="Times New Roman" pitchFamily="18" charset="0"/>
              </a:rPr>
              <a:t>A escolha vasopressores no choque séptico neonatal é empírica e a dopamina é o fármaco vasoativo de primeira linha convencional, muitas vezes extrapolados de dados de adultos e pediátricos.A dopamina atua  principalmente através da liberação de norepinefrina a partir de vesículas pré-sinápticas. Em recém-nascidos doentes, os estoques de norepinefrina podem se esgotar poucas horas após o início da doença. Além disso, a conversão de dopamina em noradrenalina está diminuída em recém-nascidos extremamente prematuros e hipotensos. Portanto, a </a:t>
            </a:r>
            <a:r>
              <a:rPr lang="pt-BR" sz="1800" b="1" smtClean="0">
                <a:solidFill>
                  <a:srgbClr val="FF0000"/>
                </a:solidFill>
                <a:latin typeface="Times New Roman" pitchFamily="18" charset="0"/>
              </a:rPr>
              <a:t>dopamina pode ser ineficaz em alguns neonatos</a:t>
            </a:r>
            <a:r>
              <a:rPr lang="pt-BR" sz="1800" smtClean="0">
                <a:solidFill>
                  <a:srgbClr val="FF0000"/>
                </a:solidFill>
                <a:latin typeface="Times New Roman" pitchFamily="18" charset="0"/>
              </a:rPr>
              <a:t>. Além disso, a dopamina pode levar a efeitos endócrinos adversos e autorregulação</a:t>
            </a:r>
            <a:r>
              <a:rPr lang="pt-BR" sz="1800" smtClean="0">
                <a:latin typeface="Times New Roman" pitchFamily="18" charset="0"/>
              </a:rPr>
              <a:t> cerebral anormal em bebês prematuros (aumentar a cada </a:t>
            </a:r>
            <a:r>
              <a:rPr lang="pt-PT" sz="1800" b="1" smtClean="0">
                <a:latin typeface="Times New Roman" pitchFamily="18" charset="0"/>
              </a:rPr>
              <a:t> 1mcg/kg/min para evitar aumento súbito do fluxo sanguíneo cerebral).</a:t>
            </a:r>
            <a:endParaRPr lang="pt-BR" sz="1800" smtClean="0">
              <a:latin typeface="Times New Roman" pitchFamily="18" charset="0"/>
            </a:endParaRPr>
          </a:p>
          <a:p>
            <a:pPr>
              <a:lnSpc>
                <a:spcPct val="80000"/>
              </a:lnSpc>
            </a:pPr>
            <a:r>
              <a:rPr lang="pt-BR" sz="1800" smtClean="0">
                <a:latin typeface="Times New Roman" pitchFamily="18" charset="0"/>
              </a:rPr>
              <a:t>  </a:t>
            </a:r>
            <a:r>
              <a:rPr lang="pt-BR" sz="1800" b="1" smtClean="0">
                <a:latin typeface="Times New Roman" pitchFamily="18" charset="0"/>
              </a:rPr>
              <a:t>O presente estudo, comparando epinefrina e dopamina  no choque séptico neonatal  não responsivo a fluidos não demonstrou diferença nos resultados</a:t>
            </a:r>
            <a:r>
              <a:rPr lang="pt-BR" sz="1800" smtClean="0">
                <a:latin typeface="Times New Roman" pitchFamily="18" charset="0"/>
              </a:rPr>
              <a:t> (proporção de neonatos que alcançaram a reversão do choque nos primeiros 45 minutos, estabilidade hemodinâmica, moralidade nos primeiros 28 dias de vida). No entanto, </a:t>
            </a:r>
            <a:r>
              <a:rPr lang="pt-BR" sz="1800" b="1" smtClean="0">
                <a:solidFill>
                  <a:srgbClr val="0000FF"/>
                </a:solidFill>
                <a:latin typeface="Times New Roman" pitchFamily="18" charset="0"/>
              </a:rPr>
              <a:t>para os bebês ≤30 semanas e 6 dias, a epinefrina mostrou melhor desempenho</a:t>
            </a:r>
            <a:r>
              <a:rPr lang="pt-BR" sz="1800" b="1" smtClean="0">
                <a:latin typeface="Times New Roman" pitchFamily="18" charset="0"/>
              </a:rPr>
              <a:t>.</a:t>
            </a:r>
            <a:r>
              <a:rPr lang="pt-BR" sz="1800" smtClean="0">
                <a:latin typeface="Times New Roman" pitchFamily="18" charset="0"/>
              </a:rPr>
              <a:t> </a:t>
            </a:r>
          </a:p>
        </p:txBody>
      </p:sp>
      <p:sp>
        <p:nvSpPr>
          <p:cNvPr id="51204" name="Rectangle 4"/>
          <p:cNvSpPr>
            <a:spLocks noChangeArrowheads="1"/>
          </p:cNvSpPr>
          <p:nvPr/>
        </p:nvSpPr>
        <p:spPr bwMode="auto">
          <a:xfrm>
            <a:off x="768350" y="476250"/>
            <a:ext cx="837565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00FF"/>
                </a:solidFill>
                <a:latin typeface="Lato" pitchFamily="34" charset="0"/>
              </a:rPr>
              <a:t>Epinefrina versus dopamina no choque s</a:t>
            </a:r>
            <a:r>
              <a:rPr lang="pt-BR" sz="2700" b="1">
                <a:solidFill>
                  <a:srgbClr val="0000FF"/>
                </a:solidFill>
                <a:latin typeface="Rockwell"/>
              </a:rPr>
              <a:t>é</a:t>
            </a:r>
            <a:r>
              <a:rPr lang="pt-BR" sz="2700" b="1">
                <a:solidFill>
                  <a:srgbClr val="0000FF"/>
                </a:solidFill>
                <a:latin typeface="Lato" pitchFamily="34" charset="0"/>
              </a:rPr>
              <a:t>ptico   neonatal: um estudo duplo-cego randomizado controlado</a:t>
            </a:r>
          </a:p>
          <a:p>
            <a:endParaRPr lang="pt-BR" sz="900" b="1">
              <a:solidFill>
                <a:srgbClr val="0000FF"/>
              </a:solidFill>
              <a:latin typeface="Lato" pitchFamily="34" charset="0"/>
            </a:endParaRPr>
          </a:p>
          <a:p>
            <a:pPr algn="ctr"/>
            <a:r>
              <a:rPr lang="pt-BR" sz="1200">
                <a:solidFill>
                  <a:srgbClr val="78909C"/>
                </a:solidFill>
                <a:latin typeface="Source Sans Pro"/>
                <a:hlinkClick r:id="rId2"/>
              </a:rPr>
              <a:t>Epinephrine</a:t>
            </a:r>
            <a:r>
              <a:rPr lang="pt-BR" sz="1200">
                <a:solidFill>
                  <a:srgbClr val="78909C"/>
                </a:solidFill>
                <a:latin typeface="Rockwell"/>
                <a:hlinkClick r:id="rId2"/>
              </a:rPr>
              <a:t> </a:t>
            </a:r>
            <a:r>
              <a:rPr lang="pt-BR" sz="1200">
                <a:solidFill>
                  <a:srgbClr val="78909C"/>
                </a:solidFill>
                <a:latin typeface="Source Sans Pro"/>
                <a:hlinkClick r:id="rId2"/>
              </a:rPr>
              <a:t>versus</a:t>
            </a:r>
            <a:r>
              <a:rPr lang="pt-BR" sz="1200">
                <a:solidFill>
                  <a:srgbClr val="78909C"/>
                </a:solidFill>
                <a:latin typeface="Rockwell"/>
                <a:hlinkClick r:id="rId2"/>
              </a:rPr>
              <a:t> </a:t>
            </a:r>
            <a:r>
              <a:rPr lang="pt-BR" sz="1200">
                <a:solidFill>
                  <a:srgbClr val="78909C"/>
                </a:solidFill>
                <a:latin typeface="Source Sans Pro"/>
                <a:hlinkClick r:id="rId2"/>
              </a:rPr>
              <a:t>dopamine</a:t>
            </a:r>
            <a:r>
              <a:rPr lang="pt-BR" sz="1200">
                <a:solidFill>
                  <a:srgbClr val="78909C"/>
                </a:solidFill>
                <a:latin typeface="Rockwell"/>
                <a:hlinkClick r:id="rId2"/>
              </a:rPr>
              <a:t> </a:t>
            </a:r>
            <a:r>
              <a:rPr lang="pt-BR" sz="1200">
                <a:solidFill>
                  <a:srgbClr val="78909C"/>
                </a:solidFill>
                <a:latin typeface="Source Sans Pro"/>
                <a:hlinkClick r:id="rId2"/>
              </a:rPr>
              <a:t>in neonatal</a:t>
            </a:r>
            <a:r>
              <a:rPr lang="pt-BR" sz="1200">
                <a:solidFill>
                  <a:srgbClr val="78909C"/>
                </a:solidFill>
                <a:latin typeface="Rockwell"/>
                <a:hlinkClick r:id="rId2"/>
              </a:rPr>
              <a:t> </a:t>
            </a:r>
            <a:r>
              <a:rPr lang="pt-BR" sz="1200">
                <a:solidFill>
                  <a:srgbClr val="78909C"/>
                </a:solidFill>
                <a:latin typeface="Source Sans Pro"/>
                <a:hlinkClick r:id="rId2"/>
              </a:rPr>
              <a:t>septic</a:t>
            </a:r>
            <a:r>
              <a:rPr lang="pt-BR" sz="1200">
                <a:solidFill>
                  <a:srgbClr val="424242"/>
                </a:solidFill>
                <a:latin typeface="Rockwell"/>
              </a:rPr>
              <a:t> </a:t>
            </a:r>
            <a:r>
              <a:rPr lang="pt-BR" sz="1200">
                <a:solidFill>
                  <a:srgbClr val="78909C"/>
                </a:solidFill>
                <a:latin typeface="Source Sans Pro"/>
                <a:hlinkClick r:id="rId2"/>
              </a:rPr>
              <a:t>shock: a</a:t>
            </a:r>
            <a:r>
              <a:rPr lang="pt-BR" sz="1200">
                <a:solidFill>
                  <a:srgbClr val="78909C"/>
                </a:solidFill>
                <a:latin typeface="Rockwell"/>
                <a:hlinkClick r:id="rId2"/>
              </a:rPr>
              <a:t> </a:t>
            </a:r>
            <a:r>
              <a:rPr lang="pt-BR" sz="1200">
                <a:solidFill>
                  <a:srgbClr val="78909C"/>
                </a:solidFill>
                <a:latin typeface="Source Sans Pro"/>
                <a:hlinkClick r:id="rId2"/>
              </a:rPr>
              <a:t>double-blind</a:t>
            </a:r>
            <a:r>
              <a:rPr lang="pt-BR" sz="1200">
                <a:solidFill>
                  <a:srgbClr val="424242"/>
                </a:solidFill>
                <a:latin typeface="Rockwell"/>
              </a:rPr>
              <a:t> </a:t>
            </a:r>
            <a:r>
              <a:rPr lang="pt-BR" sz="1200">
                <a:solidFill>
                  <a:srgbClr val="78909C"/>
                </a:solidFill>
                <a:latin typeface="Source Sans Pro"/>
                <a:hlinkClick r:id="rId2"/>
              </a:rPr>
              <a:t>randomized</a:t>
            </a:r>
            <a:r>
              <a:rPr lang="pt-BR" sz="1200">
                <a:solidFill>
                  <a:srgbClr val="424242"/>
                </a:solidFill>
                <a:latin typeface="Rockwell"/>
              </a:rPr>
              <a:t> </a:t>
            </a:r>
            <a:r>
              <a:rPr lang="pt-BR" sz="1200">
                <a:solidFill>
                  <a:srgbClr val="78909C"/>
                </a:solidFill>
                <a:latin typeface="Source Sans Pro"/>
                <a:hlinkClick r:id="rId2"/>
              </a:rPr>
              <a:t>controlledtrial.</a:t>
            </a:r>
            <a:r>
              <a:rPr lang="pt-BR" sz="1200">
                <a:solidFill>
                  <a:srgbClr val="424242"/>
                </a:solidFill>
                <a:latin typeface="Rockwell"/>
              </a:rPr>
              <a:t> </a:t>
            </a:r>
            <a:r>
              <a:rPr lang="pt-BR" sz="1200">
                <a:solidFill>
                  <a:srgbClr val="424242"/>
                </a:solidFill>
                <a:latin typeface="Source Sans Pro"/>
              </a:rPr>
              <a:t>Baske K, Saini SS, Dutta S, Sundaram V.Eur J Pediatr. 2018 Jun 23. doi: 10.1007/s00431-018-3195-x. [Epub ahead of print].PMID:</a:t>
            </a:r>
            <a:r>
              <a:rPr lang="pt-BR" sz="1200">
                <a:solidFill>
                  <a:srgbClr val="424242"/>
                </a:solidFill>
                <a:latin typeface="Rockwell"/>
              </a:rPr>
              <a:t> </a:t>
            </a:r>
            <a:r>
              <a:rPr lang="pt-BR" sz="1200">
                <a:solidFill>
                  <a:srgbClr val="424242"/>
                </a:solidFill>
                <a:latin typeface="Source Sans Pro"/>
              </a:rPr>
              <a:t>29936590.</a:t>
            </a:r>
            <a:r>
              <a:rPr lang="pt-BR" sz="1200">
                <a:solidFill>
                  <a:srgbClr val="78909C"/>
                </a:solidFill>
                <a:latin typeface="Source Sans Pro"/>
                <a:hlinkClick r:id="rId3"/>
              </a:rPr>
              <a:t>Similar</a:t>
            </a:r>
            <a:r>
              <a:rPr lang="pt-BR" sz="1200">
                <a:solidFill>
                  <a:srgbClr val="78909C"/>
                </a:solidFill>
                <a:latin typeface="Rockwell"/>
                <a:hlinkClick r:id="rId3"/>
              </a:rPr>
              <a:t> </a:t>
            </a:r>
            <a:r>
              <a:rPr lang="pt-BR" sz="1200">
                <a:solidFill>
                  <a:srgbClr val="78909C"/>
                </a:solidFill>
                <a:latin typeface="Source Sans Pro"/>
                <a:hlinkClick r:id="rId3"/>
              </a:rPr>
              <a:t>articles.</a:t>
            </a:r>
            <a:endParaRPr lang="pt-BR" sz="1200">
              <a:solidFill>
                <a:srgbClr val="78909C"/>
              </a:solidFill>
              <a:latin typeface="Source Sans Pro"/>
            </a:endParaRPr>
          </a:p>
          <a:p>
            <a:pPr algn="ctr"/>
            <a:r>
              <a:rPr lang="pt-BR" sz="1400">
                <a:solidFill>
                  <a:srgbClr val="424242"/>
                </a:solidFill>
                <a:latin typeface="Source Sans Pro"/>
              </a:rPr>
              <a:t>Apresenta</a:t>
            </a:r>
            <a:r>
              <a:rPr lang="pt-BR" sz="1400">
                <a:solidFill>
                  <a:srgbClr val="424242"/>
                </a:solidFill>
                <a:latin typeface="Rockwell"/>
              </a:rPr>
              <a:t>ç</a:t>
            </a:r>
            <a:r>
              <a:rPr lang="pt-BR" sz="1400">
                <a:solidFill>
                  <a:srgbClr val="424242"/>
                </a:solidFill>
                <a:latin typeface="Source Sans Pro"/>
              </a:rPr>
              <a:t>ão: Alessandra Sousa</a:t>
            </a:r>
            <a:r>
              <a:rPr lang="pt-BR" sz="1400">
                <a:solidFill>
                  <a:srgbClr val="424242"/>
                </a:solidFill>
                <a:latin typeface="Rockwell"/>
              </a:rPr>
              <a:t> </a:t>
            </a:r>
            <a:r>
              <a:rPr lang="pt-BR" sz="1400">
                <a:solidFill>
                  <a:srgbClr val="424242"/>
                </a:solidFill>
                <a:latin typeface="Source Sans Pro"/>
              </a:rPr>
              <a:t> Marques</a:t>
            </a:r>
            <a:r>
              <a:rPr lang="pt-BR" sz="1400">
                <a:solidFill>
                  <a:srgbClr val="424242"/>
                </a:solidFill>
                <a:latin typeface="Rockwell"/>
              </a:rPr>
              <a:t> </a:t>
            </a:r>
            <a:r>
              <a:rPr lang="pt-BR" sz="1400">
                <a:solidFill>
                  <a:srgbClr val="424242"/>
                </a:solidFill>
                <a:latin typeface="Source Sans Pro"/>
              </a:rPr>
              <a:t> (R2 de Pediatria).Hospital Universit</a:t>
            </a:r>
            <a:r>
              <a:rPr lang="pt-BR" sz="1400">
                <a:solidFill>
                  <a:srgbClr val="424242"/>
                </a:solidFill>
                <a:latin typeface="Rockwell"/>
              </a:rPr>
              <a:t>á</a:t>
            </a:r>
            <a:r>
              <a:rPr lang="pt-BR" sz="1400">
                <a:solidFill>
                  <a:srgbClr val="424242"/>
                </a:solidFill>
                <a:latin typeface="Source Sans Pro"/>
              </a:rPr>
              <a:t>rio de Bras</a:t>
            </a:r>
            <a:r>
              <a:rPr lang="pt-BR" sz="1400">
                <a:solidFill>
                  <a:srgbClr val="424242"/>
                </a:solidFill>
                <a:latin typeface="Rockwell"/>
              </a:rPr>
              <a:t>í</a:t>
            </a:r>
            <a:r>
              <a:rPr lang="pt-BR" sz="1400">
                <a:solidFill>
                  <a:srgbClr val="424242"/>
                </a:solidFill>
                <a:latin typeface="Source Sans Pro"/>
              </a:rPr>
              <a:t>lia ( HUB\UNB).Coordena</a:t>
            </a:r>
            <a:r>
              <a:rPr lang="pt-BR" sz="1400">
                <a:solidFill>
                  <a:srgbClr val="424242"/>
                </a:solidFill>
                <a:latin typeface="Rockwell"/>
              </a:rPr>
              <a:t>ç</a:t>
            </a:r>
            <a:r>
              <a:rPr lang="pt-BR" sz="1400">
                <a:solidFill>
                  <a:srgbClr val="424242"/>
                </a:solidFill>
                <a:latin typeface="Source Sans Pro"/>
              </a:rPr>
              <a:t>ão : Karina Nascimento</a:t>
            </a:r>
            <a:r>
              <a:rPr lang="pt-BR" sz="1400">
                <a:solidFill>
                  <a:srgbClr val="424242"/>
                </a:solidFill>
                <a:latin typeface="Rockwell"/>
              </a:rPr>
              <a:t> </a:t>
            </a:r>
            <a:r>
              <a:rPr lang="pt-BR" sz="1400">
                <a:solidFill>
                  <a:srgbClr val="424242"/>
                </a:solidFill>
                <a:latin typeface="Source Sans Pro"/>
              </a:rPr>
              <a:t> Costa .M</a:t>
            </a:r>
            <a:r>
              <a:rPr lang="pt-BR" sz="1400">
                <a:solidFill>
                  <a:srgbClr val="424242"/>
                </a:solidFill>
                <a:latin typeface="Rockwell"/>
              </a:rPr>
              <a:t>á</a:t>
            </a:r>
            <a:r>
              <a:rPr lang="pt-BR" sz="1400">
                <a:solidFill>
                  <a:srgbClr val="424242"/>
                </a:solidFill>
                <a:latin typeface="Source Sans Pro"/>
              </a:rPr>
              <a:t>rcia Pimentel de Castro.</a:t>
            </a:r>
            <a:endParaRPr lang="pt-BR" sz="1400">
              <a:solidFill>
                <a:srgbClr val="78909C"/>
              </a:solidFill>
            </a:endParaRPr>
          </a:p>
        </p:txBody>
      </p:sp>
      <p:pic>
        <p:nvPicPr>
          <p:cNvPr id="51205" name="Picture 5" descr="ppt">
            <a:hlinkClick r:id="rId4" tooltip="Epinefrina_dopamina_choque_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12684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120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76250"/>
            <a:ext cx="1373188"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457200" y="1773238"/>
            <a:ext cx="8229600" cy="5084762"/>
          </a:xfrm>
        </p:spPr>
        <p:txBody>
          <a:bodyPr/>
          <a:lstStyle/>
          <a:p>
            <a:pPr marL="273050" indent="-273050" eaLnBrk="1" hangingPunct="1">
              <a:lnSpc>
                <a:spcPct val="80000"/>
              </a:lnSpc>
              <a:buFont typeface="Wingdings" panose="05000000000000000000" pitchFamily="2" charset="2"/>
              <a:buNone/>
            </a:pPr>
            <a:r>
              <a:rPr lang="pt-BR" sz="1200" smtClean="0"/>
              <a:t>                                                                     </a:t>
            </a:r>
            <a:r>
              <a:rPr lang="pt-BR" sz="2400" b="1" smtClean="0">
                <a:solidFill>
                  <a:srgbClr val="0000CC"/>
                </a:solidFill>
              </a:rPr>
              <a:t>Dopamina</a:t>
            </a:r>
          </a:p>
          <a:p>
            <a:pPr marL="273050" indent="-273050" eaLnBrk="1" hangingPunct="1">
              <a:lnSpc>
                <a:spcPct val="80000"/>
              </a:lnSpc>
            </a:pPr>
            <a:r>
              <a:rPr lang="pt-BR" sz="1500" smtClean="0">
                <a:latin typeface="Times New Roman" pitchFamily="18" charset="0"/>
              </a:rPr>
              <a:t>A dopamina é a droga cardiovascular mais usada na terapia intensiva neonatal.</a:t>
            </a:r>
          </a:p>
          <a:p>
            <a:pPr marL="273050" indent="-273050" eaLnBrk="1" hangingPunct="1">
              <a:lnSpc>
                <a:spcPct val="80000"/>
              </a:lnSpc>
            </a:pPr>
            <a:r>
              <a:rPr lang="pt-BR" sz="1500" smtClean="0">
                <a:latin typeface="Times New Roman" pitchFamily="18" charset="0"/>
              </a:rPr>
              <a:t>Vários estudos recomendam a dose de 2-10 µg/kg/min para tratar prematuros. Nessas doses, a dopamina aumenta a contratilidade e a frequência cardíacas; em doses mais elevadas (&gt; 10-20 µg/kg/min), a dopamina aumenta a resistência vascular sistêmica e, provavelmente, a resistência vascular pulmonar. No entanto, em neonatos com imaturidade da função dos receptores adrenérgicos, o aparecimento das respostas à dopamina pode ser invertido, com aumento da resistência vascular em doses baixas/moderadas e aparecimento do efeito inotrópico em doses elevadas.</a:t>
            </a:r>
          </a:p>
          <a:p>
            <a:pPr marL="273050" indent="-273050" eaLnBrk="1" hangingPunct="1">
              <a:lnSpc>
                <a:spcPct val="80000"/>
              </a:lnSpc>
            </a:pPr>
            <a:r>
              <a:rPr lang="pt-BR" sz="1500" smtClean="0">
                <a:latin typeface="Times New Roman" pitchFamily="18" charset="0"/>
              </a:rPr>
              <a:t>Cerca de 50% do efeito inotrópico positivo da dopamina é causado pela liberação de noradrenalina endógena armazenada nas terminações dos nervos simpáticos no miocárdio. Como a noradrenalina do miocárdio se esgota depois de cerca de 12 horas, a dopamina tem efeitos inotrópicos reduzidos quando comparada a adrenalina no longo prazo, especialmente nos neonatos prematuros, com baixos estoques cardíacos de noradrenalina.</a:t>
            </a:r>
          </a:p>
          <a:p>
            <a:pPr marL="273050" indent="-273050" eaLnBrk="1" hangingPunct="1">
              <a:lnSpc>
                <a:spcPct val="80000"/>
              </a:lnSpc>
            </a:pPr>
            <a:r>
              <a:rPr lang="pt-BR" sz="1500" smtClean="0">
                <a:latin typeface="Times New Roman" pitchFamily="18" charset="0"/>
              </a:rPr>
              <a:t> Entre os efeitos colaterais da dopamina vemos que ela altera a resposta hipofisária e tem efeito sobre o desenvolvimento cortical, alterando a arborização dendrítica. Não sabemos quais os efeitos da administração de dopamina exógena sobre a formação dos circuitos neuronais. A dopamina inibe a produção do hormônio estimulante da tireoide.</a:t>
            </a:r>
          </a:p>
          <a:p>
            <a:pPr marL="273050" indent="-273050" eaLnBrk="1" hangingPunct="1">
              <a:lnSpc>
                <a:spcPct val="80000"/>
              </a:lnSpc>
            </a:pPr>
            <a:r>
              <a:rPr lang="pt-BR" sz="1500" smtClean="0">
                <a:latin typeface="Times New Roman" pitchFamily="18" charset="0"/>
              </a:rPr>
              <a:t>A secreção de prolactina ocorre como resposta ao aumento do cortisol e bloqueia a linfopenia associada ao aumento daquele hormônio. A hipoprolactinemia pode ocorrer como parte da síndrome de disfunção hipofisária associada à doença crítica, mas também pode ser iatrogênica. Dopamina estimula o receptor DA2 que bloqueia a secreção de prolactina. </a:t>
            </a:r>
          </a:p>
        </p:txBody>
      </p:sp>
      <p:sp>
        <p:nvSpPr>
          <p:cNvPr id="60419" name="Rectangle 4"/>
          <p:cNvSpPr>
            <a:spLocks noChangeArrowheads="1"/>
          </p:cNvSpPr>
          <p:nvPr/>
        </p:nvSpPr>
        <p:spPr bwMode="auto">
          <a:xfrm>
            <a:off x="468313" y="252413"/>
            <a:ext cx="8069262" cy="1250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pt-BR" sz="1800" b="1">
                <a:latin typeface="Constantia" pitchFamily="18" charset="0"/>
                <a:cs typeface="Arial" pitchFamily="34" charset="0"/>
                <a:hlinkClick r:id="rId2"/>
              </a:rPr>
              <a:t>PROBLEMAS HEMODINÂMICOS NO NEONATO</a:t>
            </a:r>
            <a:endParaRPr lang="pt-BR" sz="1800" b="1">
              <a:latin typeface="Constantia" pitchFamily="18" charset="0"/>
              <a:cs typeface="Arial" pitchFamily="34" charset="0"/>
            </a:endParaRPr>
          </a:p>
          <a:p>
            <a:pPr algn="ctr" eaLnBrk="1" hangingPunct="1"/>
            <a:r>
              <a:rPr lang="pt-BR" sz="1800">
                <a:latin typeface="Constantia" pitchFamily="18" charset="0"/>
                <a:cs typeface="Arial" pitchFamily="34" charset="0"/>
              </a:rPr>
              <a:t>Autor: Alexandre Serafim Capítulo do livro Assistência ao Recém-Nascido de Risco, Hospital de Ensino Materno Infantil de Brasília, 4a Edição, 2019, em preparação.</a:t>
            </a:r>
          </a:p>
        </p:txBody>
      </p:sp>
      <p:pic>
        <p:nvPicPr>
          <p:cNvPr id="60420" name="Picture 6" descr="doc">
            <a:hlinkClick r:id="rId3" tooltip="Problemas_ Hemodinam_Neonat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288" y="2603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Oval 7"/>
          <p:cNvSpPr>
            <a:spLocks noChangeArrowheads="1"/>
          </p:cNvSpPr>
          <p:nvPr/>
        </p:nvSpPr>
        <p:spPr bwMode="auto">
          <a:xfrm>
            <a:off x="0" y="0"/>
            <a:ext cx="769938" cy="41116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pt-BR" sz="1800">
                <a:solidFill>
                  <a:srgbClr val="FFFF66"/>
                </a:solidFill>
                <a:latin typeface="Constantia" pitchFamily="18" charset="0"/>
                <a:cs typeface="Arial" pitchFamily="34" charset="0"/>
              </a:rPr>
              <a:t>2018</a:t>
            </a:r>
          </a:p>
        </p:txBody>
      </p:sp>
      <p:sp>
        <p:nvSpPr>
          <p:cNvPr id="60422" name="AutoShape 8"/>
          <p:cNvSpPr>
            <a:spLocks noChangeArrowheads="1"/>
          </p:cNvSpPr>
          <p:nvPr/>
        </p:nvSpPr>
        <p:spPr bwMode="auto">
          <a:xfrm>
            <a:off x="8675688" y="5734050"/>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a:xfrm>
            <a:off x="468313" y="692150"/>
            <a:ext cx="8229600" cy="5848350"/>
          </a:xfrm>
        </p:spPr>
        <p:txBody>
          <a:bodyPr/>
          <a:lstStyle/>
          <a:p>
            <a:pPr marL="273050" indent="-273050" eaLnBrk="1" hangingPunct="1">
              <a:lnSpc>
                <a:spcPct val="80000"/>
              </a:lnSpc>
              <a:buFont typeface="Wingdings" panose="05000000000000000000" pitchFamily="2" charset="2"/>
              <a:buNone/>
            </a:pPr>
            <a:r>
              <a:rPr lang="pt-BR" sz="1400" smtClean="0"/>
              <a:t>                                                             </a:t>
            </a:r>
            <a:r>
              <a:rPr lang="pt-BR" sz="2400" b="1" smtClean="0">
                <a:solidFill>
                  <a:srgbClr val="0000CC"/>
                </a:solidFill>
              </a:rPr>
              <a:t>Dobutamina</a:t>
            </a:r>
          </a:p>
          <a:p>
            <a:pPr marL="273050" indent="-273050" eaLnBrk="1" hangingPunct="1">
              <a:lnSpc>
                <a:spcPct val="80000"/>
              </a:lnSpc>
            </a:pPr>
            <a:r>
              <a:rPr lang="pt-BR" sz="1600" smtClean="0">
                <a:latin typeface="Times New Roman" pitchFamily="18" charset="0"/>
              </a:rPr>
              <a:t>Essa droga é um agente inotrópico eficaz em doses moderadas (5 – 7,5 µg/kg/min) , que também causa vasodilatação e taquicardia leve. Em doses mais elevadas (5-20 µg/kg/min) , foi demonstrado que a dobutamina pode aumentar a pressão arterial em prematuros hipotensos. Doses muito elevadas de dobutamina podem levar à diminuição da complacência cardíaca potencialmente afetando o enchimento ventricular, especialmente em pacientes com hipertrofia do miocárdio.</a:t>
            </a:r>
          </a:p>
          <a:p>
            <a:pPr marL="273050" indent="-273050" eaLnBrk="1" hangingPunct="1">
              <a:lnSpc>
                <a:spcPct val="80000"/>
              </a:lnSpc>
            </a:pPr>
            <a:r>
              <a:rPr lang="pt-BR" sz="1600" smtClean="0">
                <a:latin typeface="Times New Roman" pitchFamily="18" charset="0"/>
              </a:rPr>
              <a:t>Roze et al compararam o débito ventricular esquerdo em um ensaio clínico em bebês e demonstraram aumento com o uso de dobutamina enquanto a dopamina provocou a sua redução. O grupo de Nick Evans fez um estudo randomizado comparando dopamina e dobutamina para aumentar o fluxo sanguíneo (avaliado pela ecocardiografia) e observou que na dose de 10 µg/kg/min não houve diferença entre as medicações, que aumentaram o fluxo de forma similar. Naqueles bebês que necessitaram de doses até 20, a dobutamina produziu mais benefício que a dopamina. Talvez a observação mais importante é que 40% dos prematuros com instabilidade precoce não respondem ao tratamento com essas drogas.</a:t>
            </a:r>
          </a:p>
          <a:p>
            <a:pPr marL="273050" indent="-273050" eaLnBrk="1" hangingPunct="1">
              <a:lnSpc>
                <a:spcPct val="80000"/>
              </a:lnSpc>
            </a:pPr>
            <a:r>
              <a:rPr lang="pt-BR" sz="1600" smtClean="0">
                <a:latin typeface="Times New Roman" pitchFamily="18" charset="0"/>
              </a:rPr>
              <a:t>O uso da dobutamina pode ser considerado em situações onde exista má contratilidade miocárdica, com resistência vascular periférica inalterada ou aumentada, como na asfixia perinatal ou no prematuro extremo com instabilidade hemodinâmica com vasoconstrição no período de transição. Nos casos em que a vasodilatação é o distúrbio dominante, como na fase inicial do choque séptico, dobutamina não é a primeira droga de escolha. No entanto, a associação de dobutamina e dopamina em casos com comprometimento da função miocárdica e vasodilatação pode ser uma escolha razoável.                  </a:t>
            </a:r>
          </a:p>
        </p:txBody>
      </p:sp>
      <p:sp>
        <p:nvSpPr>
          <p:cNvPr id="61443" name="AutoShape 4"/>
          <p:cNvSpPr>
            <a:spLocks noChangeArrowheads="1"/>
          </p:cNvSpPr>
          <p:nvPr/>
        </p:nvSpPr>
        <p:spPr bwMode="auto">
          <a:xfrm>
            <a:off x="8748713" y="5661025"/>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457200" y="765175"/>
            <a:ext cx="8229600" cy="5559425"/>
          </a:xfrm>
        </p:spPr>
        <p:txBody>
          <a:bodyPr/>
          <a:lstStyle/>
          <a:p>
            <a:pPr marL="273050" indent="-273050" eaLnBrk="1" hangingPunct="1">
              <a:lnSpc>
                <a:spcPct val="80000"/>
              </a:lnSpc>
              <a:buFont typeface="Wingdings" panose="05000000000000000000" pitchFamily="2" charset="2"/>
              <a:buNone/>
            </a:pPr>
            <a:r>
              <a:rPr lang="pt-BR" sz="1700" smtClean="0"/>
              <a:t>                                                     </a:t>
            </a:r>
            <a:r>
              <a:rPr lang="pt-BR" sz="2400" b="1" smtClean="0">
                <a:solidFill>
                  <a:srgbClr val="0000CC"/>
                </a:solidFill>
              </a:rPr>
              <a:t>Adrenalina</a:t>
            </a:r>
          </a:p>
          <a:p>
            <a:pPr marL="273050" indent="-273050" eaLnBrk="1" hangingPunct="1">
              <a:lnSpc>
                <a:spcPct val="80000"/>
              </a:lnSpc>
            </a:pPr>
            <a:r>
              <a:rPr lang="pt-BR" smtClean="0">
                <a:latin typeface="Times New Roman" pitchFamily="18" charset="0"/>
              </a:rPr>
              <a:t>Em baixas doses (0,01 – 0,1 µg/kg/min), a adrenalina estimula primariamente os receptores beta cardíacos, levando ao aumento do inotropismo e cronotropismo. Em doses maiores que 0,1 µg/kg/min, a adrenalina estimula também os receptores alfa provocando vasoconstrição.</a:t>
            </a:r>
          </a:p>
          <a:p>
            <a:pPr marL="273050" indent="-273050" eaLnBrk="1" hangingPunct="1">
              <a:lnSpc>
                <a:spcPct val="80000"/>
              </a:lnSpc>
            </a:pPr>
            <a:r>
              <a:rPr lang="pt-BR" smtClean="0">
                <a:latin typeface="Times New Roman" pitchFamily="18" charset="0"/>
              </a:rPr>
              <a:t>A adrenalina está associada com maiores níveis de lactato sérico e menores níveis de </a:t>
            </a:r>
            <a:r>
              <a:rPr lang="pt-BR" i="1" smtClean="0">
                <a:latin typeface="Times New Roman" pitchFamily="18" charset="0"/>
              </a:rPr>
              <a:t>base excess</a:t>
            </a:r>
            <a:r>
              <a:rPr lang="pt-BR" smtClean="0">
                <a:latin typeface="Times New Roman" pitchFamily="18" charset="0"/>
              </a:rPr>
              <a:t> e bicarbonato, o que pode vir a provocar uma maior administração de bicarbonato exógeno. Também está associada a maiores níveis de glicemia sérica. Esses efeitos são secundários a estimulação dos receptores β-adrenérgicos, que aumentam a gliconeogênese muscular junto com a glicogenólise e gliconeogênese hepática.</a:t>
            </a:r>
          </a:p>
          <a:p>
            <a:pPr marL="273050" indent="-273050" eaLnBrk="1" hangingPunct="1">
              <a:lnSpc>
                <a:spcPct val="80000"/>
              </a:lnSpc>
            </a:pPr>
            <a:r>
              <a:rPr lang="pt-BR" smtClean="0">
                <a:latin typeface="Times New Roman" pitchFamily="18" charset="0"/>
              </a:rPr>
              <a:t>Na prática clínica, alguns neonatologistas usam a adrenalina como a primeira escolha para o tratamento de neonatos hipotensos com choque vasodilatado e depressão cardíaca. No entanto, a maior parte dos neonatologistas escolhe a adrenalina se o paciente não apresentar resposta suficiente a doses altas de dopamina (com ou sem a dobutamina). </a:t>
            </a:r>
          </a:p>
        </p:txBody>
      </p:sp>
      <p:sp>
        <p:nvSpPr>
          <p:cNvPr id="62467" name="AutoShape 4"/>
          <p:cNvSpPr>
            <a:spLocks noChangeArrowheads="1"/>
          </p:cNvSpPr>
          <p:nvPr/>
        </p:nvSpPr>
        <p:spPr bwMode="auto">
          <a:xfrm>
            <a:off x="8675688" y="5589588"/>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457200" y="981075"/>
            <a:ext cx="8229600" cy="5343525"/>
          </a:xfrm>
        </p:spPr>
        <p:txBody>
          <a:bodyPr/>
          <a:lstStyle/>
          <a:p>
            <a:pPr marL="273050" indent="-273050" eaLnBrk="1" hangingPunct="1">
              <a:buFont typeface="Wingdings" panose="05000000000000000000" pitchFamily="2" charset="2"/>
              <a:buNone/>
            </a:pPr>
            <a:r>
              <a:rPr lang="pt-BR" sz="1700" smtClean="0"/>
              <a:t>                                           </a:t>
            </a:r>
            <a:r>
              <a:rPr lang="pt-BR" sz="2400" b="1" smtClean="0">
                <a:solidFill>
                  <a:srgbClr val="0000CC"/>
                </a:solidFill>
              </a:rPr>
              <a:t>Noradrenalina</a:t>
            </a:r>
          </a:p>
          <a:p>
            <a:pPr marL="273050" indent="-273050" eaLnBrk="1" hangingPunct="1"/>
            <a:r>
              <a:rPr lang="pt-BR" sz="1800" smtClean="0">
                <a:latin typeface="Times New Roman" pitchFamily="18" charset="0"/>
              </a:rPr>
              <a:t>Pierre Tourneux estudou com seu grupo em Lille, na França, o uso de noradrenalina em 22 recém-nascidos &gt; 35 semanas, com choque séptico refratário ao tratamento com expansões e dopamina ou dobutamina. A noradrenalina foi diluída em soro glicosado a uma concentração de 1 mL = 100 mcg e infundida em cateter central a uma taxa de 0,2 a 0,5 µg/kg/min. Houve aumento da pressão arterial, do débito urinário e redução dos níveis séricos de lactato. Quatro recém-nascidos morreram apesar da correção da hipotensão. Esse grupo não observou efeitos deletérios do uso da noradrenalina sobre a pressão pulmonar.</a:t>
            </a:r>
          </a:p>
          <a:p>
            <a:pPr marL="273050" indent="-273050" eaLnBrk="1" hangingPunct="1"/>
            <a:r>
              <a:rPr lang="pt-BR" sz="1800" smtClean="0">
                <a:latin typeface="Times New Roman" pitchFamily="18" charset="0"/>
              </a:rPr>
              <a:t>Barrington estudou 30 recém-nascidos prematuros com idade gestacional média de 26 semanas que receberam noradrenalina para choque séptico neonatal e observou melhora da pressão arterial dos pacientes e do débito urinário. Esse grupo de Montreal tem relatado um perfil hemodinâmico favorável em neonatos com choque séptico vasodilatado tratados com noradrenalina </a:t>
            </a:r>
          </a:p>
        </p:txBody>
      </p:sp>
      <p:sp>
        <p:nvSpPr>
          <p:cNvPr id="63491" name="AutoShape 4"/>
          <p:cNvSpPr>
            <a:spLocks noChangeArrowheads="1"/>
          </p:cNvSpPr>
          <p:nvPr/>
        </p:nvSpPr>
        <p:spPr bwMode="auto">
          <a:xfrm>
            <a:off x="8675688" y="5589588"/>
            <a:ext cx="287337" cy="638175"/>
          </a:xfrm>
          <a:prstGeom prst="curvedRightArrow">
            <a:avLst>
              <a:gd name="adj1" fmla="val 44420"/>
              <a:gd name="adj2" fmla="val 88840"/>
              <a:gd name="adj3" fmla="val 33333"/>
            </a:avLst>
          </a:prstGeom>
          <a:solidFill>
            <a:srgbClr val="FF33CC"/>
          </a:solidFill>
          <a:ln w="38100">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pt-BR" sz="1800">
              <a:latin typeface="Constantia" pitchFamily="18" charset="0"/>
              <a:cs typeface="Arial"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p:txBody>
          <a:bodyPr/>
          <a:lstStyle/>
          <a:p>
            <a:pPr marL="273050" indent="-273050" eaLnBrk="1" hangingPunct="1">
              <a:lnSpc>
                <a:spcPct val="80000"/>
              </a:lnSpc>
            </a:pPr>
            <a:r>
              <a:rPr lang="pt-BR" sz="1600" smtClean="0">
                <a:latin typeface="Times New Roman" pitchFamily="18" charset="0"/>
              </a:rPr>
              <a:t>A avaliação hemodinâmica  no recém-nascido muito prematuro é especialmente problemática durante os primeiros  dias de vida. A utilização de medidas indiretas fornecem informações, frequentemente limitadas, sobre as complexidades da função cardíaca, mudanças na resistência vascular periférica e pulmonar, shunt intracardíacos e extracardíacos, e a circulação transicional do recém-nascido </a:t>
            </a:r>
          </a:p>
          <a:p>
            <a:pPr marL="273050" indent="-273050" eaLnBrk="1" hangingPunct="1">
              <a:lnSpc>
                <a:spcPct val="80000"/>
              </a:lnSpc>
            </a:pPr>
            <a:r>
              <a:rPr lang="pt-BR" sz="1600" smtClean="0">
                <a:latin typeface="Times New Roman" pitchFamily="18" charset="0"/>
              </a:rPr>
              <a:t>Apesar de todo avanço tecnológico presente nas Unidades Neonatais, a avaliação hemodinâmica ainda carece de elementos que otimizem e antecipem  os eventos críticos. </a:t>
            </a:r>
          </a:p>
          <a:p>
            <a:pPr marL="273050" indent="-273050" eaLnBrk="1" hangingPunct="1">
              <a:lnSpc>
                <a:spcPct val="80000"/>
              </a:lnSpc>
            </a:pPr>
            <a:r>
              <a:rPr lang="pt-BR" sz="1600" smtClean="0">
                <a:latin typeface="Times New Roman" pitchFamily="18" charset="0"/>
              </a:rPr>
              <a:t>Nas últimas décadas o uso da Ecocardiografia na beira do leito  como ferramenta complementar da avaliação clinica tem sido difundida em inúmeras UTINS ao redor do mundo.</a:t>
            </a:r>
          </a:p>
          <a:p>
            <a:pPr marL="273050" indent="-273050" eaLnBrk="1" hangingPunct="1">
              <a:lnSpc>
                <a:spcPct val="80000"/>
              </a:lnSpc>
            </a:pPr>
            <a:r>
              <a:rPr lang="pt-BR" sz="1600" smtClean="0">
                <a:latin typeface="Times New Roman" pitchFamily="18" charset="0"/>
              </a:rPr>
              <a:t> A ecocardiografia pode ser usada para diferenciar essas situações, combinando mensuração do débito cardíaco, avaliação do enchimento cardíaco e função miocárdica.</a:t>
            </a:r>
          </a:p>
          <a:p>
            <a:pPr marL="273050" indent="-273050" eaLnBrk="1" hangingPunct="1">
              <a:lnSpc>
                <a:spcPct val="80000"/>
              </a:lnSpc>
            </a:pPr>
            <a:r>
              <a:rPr lang="pt-BR" sz="1600" smtClean="0">
                <a:latin typeface="Times New Roman" pitchFamily="18" charset="0"/>
              </a:rPr>
              <a:t>No tratamento da sepse neonatal,  as crianças que não sobreviveram foram aquelas cujo débito cardíaco (DC)  caiu muito rapidamente. A queda do DC é um sinal de mau prognóstico (queda do débito cardíaco direito ou esquerdo &gt;50% associou-se com aumento da mortalidade).</a:t>
            </a:r>
          </a:p>
        </p:txBody>
      </p:sp>
      <p:sp>
        <p:nvSpPr>
          <p:cNvPr id="64515" name="Rectangle 4"/>
          <p:cNvSpPr>
            <a:spLocks noChangeArrowheads="1"/>
          </p:cNvSpPr>
          <p:nvPr/>
        </p:nvSpPr>
        <p:spPr bwMode="auto">
          <a:xfrm>
            <a:off x="0" y="836613"/>
            <a:ext cx="8797925"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algn="ctr" eaLnBrk="1" hangingPunct="1"/>
            <a:r>
              <a:rPr lang="pt-BR" sz="2200" b="1">
                <a:solidFill>
                  <a:srgbClr val="0000CC"/>
                </a:solidFill>
                <a:latin typeface="Lato" pitchFamily="34" charset="0"/>
                <a:cs typeface="Arial" pitchFamily="34" charset="0"/>
                <a:hlinkClick r:id="rId2"/>
              </a:rPr>
              <a:t>Ecocardiografia funcional</a:t>
            </a:r>
            <a:endParaRPr lang="pt-BR" sz="1800" u="sng">
              <a:solidFill>
                <a:srgbClr val="0000CC"/>
              </a:solidFill>
              <a:latin typeface="Constantia" pitchFamily="18" charset="0"/>
              <a:cs typeface="Arial" pitchFamily="34" charset="0"/>
            </a:endParaRPr>
          </a:p>
          <a:p>
            <a:pPr algn="ctr"/>
            <a:r>
              <a:rPr lang="pt-BR" sz="1300">
                <a:latin typeface="Source Sans Pro"/>
                <a:cs typeface="Arial" pitchFamily="34" charset="0"/>
              </a:rPr>
              <a:t>Joseleide de Castro, Paulo R. Margotto. Cap</a:t>
            </a:r>
            <a:r>
              <a:rPr lang="pt-BR" sz="1300">
                <a:latin typeface="Constantia" pitchFamily="18" charset="0"/>
                <a:cs typeface="Arial" pitchFamily="34" charset="0"/>
              </a:rPr>
              <a:t>í</a:t>
            </a:r>
            <a:r>
              <a:rPr lang="pt-BR" sz="1300">
                <a:latin typeface="Source Sans Pro"/>
                <a:cs typeface="Arial" pitchFamily="34" charset="0"/>
              </a:rPr>
              <a:t>tulo do Livro Assistência ao Rec</a:t>
            </a:r>
            <a:r>
              <a:rPr lang="pt-BR" sz="1300">
                <a:latin typeface="Constantia" pitchFamily="18" charset="0"/>
                <a:cs typeface="Arial" pitchFamily="34" charset="0"/>
              </a:rPr>
              <a:t>é</a:t>
            </a:r>
            <a:r>
              <a:rPr lang="pt-BR" sz="1300">
                <a:latin typeface="Source Sans Pro"/>
                <a:cs typeface="Arial" pitchFamily="34" charset="0"/>
              </a:rPr>
              <a:t>m-Nascido de Risco, 4a Edi</a:t>
            </a:r>
            <a:r>
              <a:rPr lang="pt-BR" sz="1300">
                <a:latin typeface="Constantia" pitchFamily="18" charset="0"/>
                <a:cs typeface="Arial" pitchFamily="34" charset="0"/>
              </a:rPr>
              <a:t>ç</a:t>
            </a:r>
            <a:r>
              <a:rPr lang="pt-BR" sz="1300">
                <a:latin typeface="Source Sans Pro"/>
                <a:cs typeface="Arial" pitchFamily="34" charset="0"/>
              </a:rPr>
              <a:t>ão, 2019, </a:t>
            </a:r>
          </a:p>
          <a:p>
            <a:pPr algn="ctr"/>
            <a:r>
              <a:rPr lang="pt-BR" sz="1300">
                <a:latin typeface="Source Sans Pro"/>
                <a:cs typeface="Arial" pitchFamily="34" charset="0"/>
              </a:rPr>
              <a:t>Em Prepara</a:t>
            </a:r>
            <a:r>
              <a:rPr lang="pt-BR" sz="1300">
                <a:latin typeface="Constantia" pitchFamily="18" charset="0"/>
                <a:cs typeface="Arial" pitchFamily="34" charset="0"/>
              </a:rPr>
              <a:t>ç</a:t>
            </a:r>
            <a:r>
              <a:rPr lang="pt-BR" sz="1300">
                <a:latin typeface="Source Sans Pro"/>
                <a:cs typeface="Arial" pitchFamily="34" charset="0"/>
              </a:rPr>
              <a:t>ão.</a:t>
            </a:r>
            <a:r>
              <a:rPr lang="pt-BR" sz="1300">
                <a:latin typeface="Constantia" pitchFamily="18" charset="0"/>
                <a:cs typeface="Arial" pitchFamily="34" charset="0"/>
              </a:rPr>
              <a:t> </a:t>
            </a:r>
            <a:endParaRPr lang="pt-BR" sz="1800">
              <a:latin typeface="Constantia" pitchFamily="18" charset="0"/>
              <a:cs typeface="Arial" pitchFamily="34" charset="0"/>
            </a:endParaRPr>
          </a:p>
        </p:txBody>
      </p:sp>
      <p:pic>
        <p:nvPicPr>
          <p:cNvPr id="64516" name="Picture 6" descr="doc">
            <a:hlinkClick r:id="rId3" tooltip="ECOCARDIOGRAFIA FUNCIONAL-2018"/>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888" y="8588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0000FF"/>
                </a:solidFill>
              </a:rPr>
              <a:t>Portanto...</a:t>
            </a:r>
          </a:p>
        </p:txBody>
      </p:sp>
      <p:sp>
        <p:nvSpPr>
          <p:cNvPr id="73731" name="Rectangle 3"/>
          <p:cNvSpPr>
            <a:spLocks noGrp="1"/>
          </p:cNvSpPr>
          <p:nvPr>
            <p:ph type="body" idx="1"/>
          </p:nvPr>
        </p:nvSpPr>
        <p:spPr>
          <a:ln w="28575">
            <a:solidFill>
              <a:srgbClr val="FF00FF"/>
            </a:solidFill>
            <a:miter lim="800000"/>
            <a:headEnd/>
            <a:tailEnd/>
          </a:ln>
        </p:spPr>
        <p:txBody>
          <a:bodyPr/>
          <a:lstStyle/>
          <a:p>
            <a:r>
              <a:rPr lang="pt-BR" sz="2400" smtClean="0">
                <a:latin typeface="Times New Roman" pitchFamily="18" charset="0"/>
              </a:rPr>
              <a:t>Os autores evidenciaram pela primeira vez o papel da noradrenalina (NA) no choque séptico do pré-termo:houve melhora do estado de choque em 80%</a:t>
            </a:r>
            <a:r>
              <a:rPr lang="pt-BR" sz="2400" b="1" smtClean="0">
                <a:latin typeface="Times New Roman" pitchFamily="18" charset="0"/>
              </a:rPr>
              <a:t> </a:t>
            </a:r>
            <a:r>
              <a:rPr lang="pt-BR" sz="2400" smtClean="0">
                <a:latin typeface="Times New Roman" pitchFamily="18" charset="0"/>
              </a:rPr>
              <a:t>da coorte estudada. Segundo os autores canadenses, o risco potencial de hipertensão pulmonar persistente no período neonatal levantou preocupações sobre os efeitos pulmonares da noradrenalina; no entanto, no período neonatal, a NA parece exibir efeito vasodilatador , quando comparado à dopamina, que é amplamente utilizada em todo o mundo apesar de ter demonstrado aumentar a resistência vascular pulmonar e a pressão arterial pulmonar em recém-nascidos </a:t>
            </a:r>
          </a:p>
        </p:txBody>
      </p:sp>
      <p:sp>
        <p:nvSpPr>
          <p:cNvPr id="73732" name="Text Box 4"/>
          <p:cNvSpPr txBox="1">
            <a:spLocks noChangeArrowheads="1"/>
          </p:cNvSpPr>
          <p:nvPr/>
        </p:nvSpPr>
        <p:spPr bwMode="auto">
          <a:xfrm>
            <a:off x="7072313" y="6283325"/>
            <a:ext cx="1212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t>Paulo R. Margotto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xfrm>
            <a:off x="684213" y="260350"/>
            <a:ext cx="7772400"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FF00FF"/>
                </a:solidFill>
              </a:rPr>
              <a:t>OBRIGADO!</a:t>
            </a:r>
          </a:p>
        </p:txBody>
      </p:sp>
      <p:pic>
        <p:nvPicPr>
          <p:cNvPr id="65540" name="Picture 4"/>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1258888" y="1412875"/>
            <a:ext cx="6840537" cy="4938713"/>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1" name="Text Box 5"/>
          <p:cNvSpPr txBox="1">
            <a:spLocks noChangeArrowheads="1"/>
          </p:cNvSpPr>
          <p:nvPr/>
        </p:nvSpPr>
        <p:spPr bwMode="auto">
          <a:xfrm>
            <a:off x="0" y="6340475"/>
            <a:ext cx="834548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1400">
                <a:solidFill>
                  <a:srgbClr val="0000FF"/>
                </a:solidFill>
              </a:rPr>
              <a:t>Drs. Patrícia, André, Diogo Pedroso (atrás) e E-D, Deborah, Daniela, Fabiana Pontes, Maria Eduarda</a:t>
            </a:r>
          </a:p>
          <a:p>
            <a:pPr algn="ctr"/>
            <a:r>
              <a:rPr lang="pt-BR" sz="1400">
                <a:solidFill>
                  <a:srgbClr val="0000FF"/>
                </a:solidFill>
              </a:rPr>
              <a:t>Ilen E Gustavo Borela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ira">
  <a:themeElements>
    <a:clrScheme name="Tipo de Madei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ipo de Madeira">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ipo de Madei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TM03090434[[fn=Tipo de Madeira]]</Template>
  <TotalTime>3632</TotalTime>
  <Words>6165</Words>
  <Application>Microsoft Office PowerPoint</Application>
  <PresentationFormat>Apresentação na tela (4:3)</PresentationFormat>
  <Paragraphs>237</Paragraphs>
  <Slides>45</Slides>
  <Notes>1</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45</vt:i4>
      </vt:variant>
    </vt:vector>
  </HeadingPairs>
  <TitlesOfParts>
    <vt:vector size="55" baseType="lpstr">
      <vt:lpstr>Rockwell</vt:lpstr>
      <vt:lpstr>Arial</vt:lpstr>
      <vt:lpstr>Rockwell Condensed</vt:lpstr>
      <vt:lpstr>Wingdings</vt:lpstr>
      <vt:lpstr>Calibri</vt:lpstr>
      <vt:lpstr>Times New Roman</vt:lpstr>
      <vt:lpstr>Lato</vt:lpstr>
      <vt:lpstr>Constantia</vt:lpstr>
      <vt:lpstr>Source Sans Pro</vt:lpstr>
      <vt:lpstr>Tipo de Madeira</vt:lpstr>
      <vt:lpstr>Apresentação do PowerPoint</vt:lpstr>
      <vt:lpstr>INTRODUÇÃO</vt:lpstr>
      <vt:lpstr>INTRODUÇÃO</vt:lpstr>
      <vt:lpstr>INTRODUÇÃO</vt:lpstr>
      <vt:lpstr>Apresentação do PowerPoint</vt:lpstr>
      <vt:lpstr>Apresentação do PowerPoint</vt:lpstr>
      <vt:lpstr>Apresentação do PowerPoint</vt:lpstr>
      <vt:lpstr>RESULTADOS</vt:lpstr>
      <vt:lpstr>Apresentação do PowerPoint</vt:lpstr>
      <vt:lpstr>RESULTADOS</vt:lpstr>
      <vt:lpstr>resultados</vt:lpstr>
      <vt:lpstr>Apresentação do PowerPoint</vt:lpstr>
      <vt:lpstr>resultados</vt:lpstr>
      <vt:lpstr>Apresentação do PowerPoint</vt:lpstr>
      <vt:lpstr>RESULTADOS</vt:lpstr>
      <vt:lpstr>DISCUSSÃO</vt:lpstr>
      <vt:lpstr>Apresentação do PowerPoint</vt:lpstr>
      <vt:lpstr>DISCUSSÃO</vt:lpstr>
      <vt:lpstr>DISCUSSÃO</vt:lpstr>
      <vt:lpstr>Apresentação do PowerPoint</vt:lpstr>
      <vt:lpstr>CONCLUSÃO</vt:lpstr>
      <vt:lpstr>Apresentação do PowerPoint</vt:lpstr>
      <vt:lpstr>Apresentação do PowerPoint</vt:lpstr>
      <vt:lpstr>bibliografia</vt:lpstr>
      <vt:lpstr>Apresentação do PowerPoint</vt:lpstr>
      <vt:lpstr>Apresentação do PowerPoint</vt:lpstr>
      <vt:lpstr>Apresentação do PowerPoint</vt:lpstr>
      <vt:lpstr>Apresentação do PowerPoint</vt:lpstr>
      <vt:lpstr>Nota do Editor do site, Dr. Paulo R. Margotto. Consultem também! Aqui e Agora!Estudando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Felps</dc:creator>
  <cp:lastModifiedBy>Usuário do Windows</cp:lastModifiedBy>
  <cp:revision>50</cp:revision>
  <dcterms:created xsi:type="dcterms:W3CDTF">2018-09-16T16:32:18Z</dcterms:created>
  <dcterms:modified xsi:type="dcterms:W3CDTF">2018-11-02T21:34:19Z</dcterms:modified>
</cp:coreProperties>
</file>