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2" r:id="rId4"/>
    <p:sldId id="260" r:id="rId5"/>
    <p:sldId id="264" r:id="rId6"/>
    <p:sldId id="263" r:id="rId7"/>
    <p:sldId id="272" r:id="rId8"/>
    <p:sldId id="273" r:id="rId9"/>
    <p:sldId id="274" r:id="rId10"/>
    <p:sldId id="275" r:id="rId11"/>
    <p:sldId id="276" r:id="rId12"/>
    <p:sldId id="277" r:id="rId13"/>
    <p:sldId id="279" r:id="rId14"/>
    <p:sldId id="280" r:id="rId15"/>
    <p:sldId id="278" r:id="rId16"/>
    <p:sldId id="258" r:id="rId17"/>
    <p:sldId id="266" r:id="rId18"/>
    <p:sldId id="265" r:id="rId19"/>
    <p:sldId id="293" r:id="rId20"/>
    <p:sldId id="294" r:id="rId21"/>
    <p:sldId id="259" r:id="rId22"/>
    <p:sldId id="299" r:id="rId23"/>
    <p:sldId id="261" r:id="rId24"/>
    <p:sldId id="315" r:id="rId25"/>
    <p:sldId id="316" r:id="rId26"/>
    <p:sldId id="302" r:id="rId27"/>
    <p:sldId id="303" r:id="rId28"/>
    <p:sldId id="271" r:id="rId29"/>
    <p:sldId id="304" r:id="rId30"/>
    <p:sldId id="305" r:id="rId31"/>
    <p:sldId id="306" r:id="rId32"/>
    <p:sldId id="283" r:id="rId33"/>
    <p:sldId id="284" r:id="rId34"/>
    <p:sldId id="307" r:id="rId35"/>
    <p:sldId id="285" r:id="rId36"/>
    <p:sldId id="308" r:id="rId37"/>
    <p:sldId id="286" r:id="rId38"/>
    <p:sldId id="287" r:id="rId39"/>
    <p:sldId id="309" r:id="rId40"/>
    <p:sldId id="290" r:id="rId41"/>
    <p:sldId id="310" r:id="rId42"/>
    <p:sldId id="311" r:id="rId43"/>
    <p:sldId id="312" r:id="rId44"/>
    <p:sldId id="313" r:id="rId45"/>
    <p:sldId id="314" r:id="rId46"/>
    <p:sldId id="295" r:id="rId47"/>
    <p:sldId id="296" r:id="rId48"/>
    <p:sldId id="317" r:id="rId49"/>
    <p:sldId id="297" r:id="rId50"/>
    <p:sldId id="318" r:id="rId51"/>
    <p:sldId id="319" r:id="rId52"/>
    <p:sldId id="298" r:id="rId53"/>
    <p:sldId id="320" r:id="rId54"/>
    <p:sldId id="321" r:id="rId55"/>
    <p:sldId id="322" r:id="rId56"/>
    <p:sldId id="323" r:id="rId57"/>
    <p:sldId id="325" r:id="rId58"/>
    <p:sldId id="327" r:id="rId59"/>
    <p:sldId id="328" r:id="rId60"/>
    <p:sldId id="329" r:id="rId61"/>
    <p:sldId id="330" r:id="rId62"/>
    <p:sldId id="332" r:id="rId63"/>
    <p:sldId id="331" r:id="rId64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0000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368300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1320800" y="0"/>
            <a:ext cx="242888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522413" y="0"/>
            <a:ext cx="3063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4128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13823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>
            <a:off x="2301875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ctor reto 13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1215231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tângulo 15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1746250" y="4867275"/>
            <a:ext cx="855663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e 18"/>
          <p:cNvSpPr/>
          <p:nvPr/>
        </p:nvSpPr>
        <p:spPr bwMode="auto">
          <a:xfrm>
            <a:off x="1454150" y="5500688"/>
            <a:ext cx="184150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e 19"/>
          <p:cNvSpPr/>
          <p:nvPr/>
        </p:nvSpPr>
        <p:spPr bwMode="auto">
          <a:xfrm>
            <a:off x="2219325" y="5788025"/>
            <a:ext cx="365125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e 20"/>
          <p:cNvSpPr/>
          <p:nvPr/>
        </p:nvSpPr>
        <p:spPr>
          <a:xfrm>
            <a:off x="2540000" y="4495800"/>
            <a:ext cx="48736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088" y="1111250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E3D4D-2E48-4676-8B04-20DA6938161B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701" y="4117975"/>
            <a:ext cx="3657600" cy="511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766888" y="4929188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B77CF-A4CE-411B-B29E-28F77A0BB37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016413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5363749-6017-41D9-A8E5-950716EC3445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769F5-B122-486B-9D2B-B481E887CFA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2847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auto">
          <a:xfrm>
            <a:off x="368300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 bwMode="auto">
          <a:xfrm>
            <a:off x="1320800" y="0"/>
            <a:ext cx="242888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 bwMode="auto">
          <a:xfrm>
            <a:off x="1522413" y="0"/>
            <a:ext cx="3063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14128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13823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2301875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tângulo 12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e 13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e 14"/>
          <p:cNvSpPr/>
          <p:nvPr/>
        </p:nvSpPr>
        <p:spPr bwMode="auto">
          <a:xfrm>
            <a:off x="1766888" y="4867275"/>
            <a:ext cx="854075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e 15"/>
          <p:cNvSpPr/>
          <p:nvPr/>
        </p:nvSpPr>
        <p:spPr bwMode="auto">
          <a:xfrm>
            <a:off x="1454150" y="5500688"/>
            <a:ext cx="184150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16"/>
          <p:cNvSpPr/>
          <p:nvPr/>
        </p:nvSpPr>
        <p:spPr bwMode="auto">
          <a:xfrm>
            <a:off x="2219325" y="5791200"/>
            <a:ext cx="365125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17"/>
          <p:cNvSpPr/>
          <p:nvPr/>
        </p:nvSpPr>
        <p:spPr bwMode="auto">
          <a:xfrm>
            <a:off x="2505075" y="4479925"/>
            <a:ext cx="48736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ctor reto 18"/>
          <p:cNvSpPr>
            <a:spLocks noChangeShapeType="1"/>
          </p:cNvSpPr>
          <p:nvPr/>
        </p:nvSpPr>
        <p:spPr bwMode="auto">
          <a:xfrm>
            <a:off x="1213008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1500" y="1106488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56F9C-2F58-4A43-AB03-081D6400AE5F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494" y="4114007"/>
            <a:ext cx="3657600" cy="5127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787525" y="4929188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B7C4D-0E71-45ED-A072-30FAE36FB8D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562510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B2918-3D63-432A-B228-2FE234B3E658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6512E-E897-40D9-846B-BF9EA63D25E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58016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80645-AC30-4A1E-AAAD-6546E3363E8C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4A4B4-B5AF-463E-88BC-1BE9FB22713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114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31291A0-2281-4266-B4D5-9BDE71BBD79A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33606-0BC8-4481-B3EB-1AB6016B36C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809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CA72-F774-4B96-B7E7-675DCB5F6CA6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9C8D3-EE5A-42A1-A3D6-3CE3FE2FA83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9711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ctor reto 5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ctor reto 17"/>
          <p:cNvSpPr>
            <a:spLocks noChangeShapeType="1"/>
          </p:cNvSpPr>
          <p:nvPr/>
        </p:nvSpPr>
        <p:spPr bwMode="auto">
          <a:xfrm>
            <a:off x="825658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Conector reto 1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" name="Retângulo 8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2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84A277-4913-4D71-9200-23EE0D11F86D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6DBE9-3357-44DF-A3DB-6E3BC82586F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6570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ctor reto 17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Retângulo 7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ector reto 19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23"/>
          <p:cNvSpPr>
            <a:spLocks noChangeShapeType="1"/>
          </p:cNvSpPr>
          <p:nvPr/>
        </p:nvSpPr>
        <p:spPr bwMode="auto">
          <a:xfrm>
            <a:off x="825658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9BC1598-C5F9-4590-A8B9-3E4F0B2BA164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230DE-8D66-4B13-8D45-12C951486CD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226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7429B-335E-4226-898A-0F910D9D78DB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822B2-2757-4830-BB01-14A91D4BE33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76527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E4AB9-E0D5-4BD6-88D7-68BC281E7285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33355-2A1B-47D3-8F39-DAABFE3D743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90468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99568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10454482" y="1018381"/>
            <a:ext cx="2011362" cy="511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F09344-382B-4694-A4C2-E87372165E77}" type="datetimeFigureOut">
              <a:rPr lang="pt-BR"/>
              <a:pPr>
                <a:defRPr/>
              </a:pPr>
              <a:t>10/11/2018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9853613" y="3675063"/>
            <a:ext cx="3200400" cy="488950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2" name="Conector reto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Retângulo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4" name="Conector reto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10839450" y="5734050"/>
            <a:ext cx="8128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4FFD2B9-7A72-4C3C-9143-DDC5A638B73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5" r:id="rId4"/>
    <p:sldLayoutId id="2147483734" r:id="rId5"/>
    <p:sldLayoutId id="2147483739" r:id="rId6"/>
    <p:sldLayoutId id="2147483733" r:id="rId7"/>
    <p:sldLayoutId id="2147483740" r:id="rId8"/>
    <p:sldLayoutId id="2147483741" r:id="rId9"/>
    <p:sldLayoutId id="2147483732" r:id="rId10"/>
    <p:sldLayoutId id="214748373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1" fontAlgn="base" hangingPunct="1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1" fontAlgn="base" hangingPunct="1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1" fontAlgn="base" hangingPunct="1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s://www.ncbi.nlm.nih.gov/pubmed?linkname=pubmed_pubmed&amp;from_uid=29751368" TargetMode="External"/><Relationship Id="rId4" Type="http://schemas.openxmlformats.org/officeDocument/2006/relationships/hyperlink" Target="https://www.ncbi.nlm.nih.gov/pubmed/29751368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393237" TargetMode="External"/><Relationship Id="rId2" Type="http://schemas.openxmlformats.org/officeDocument/2006/relationships/hyperlink" Target="https://www.ncbi.nlm.nih.gov/pubmed/29393237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8124736" TargetMode="External"/><Relationship Id="rId2" Type="http://schemas.openxmlformats.org/officeDocument/2006/relationships/hyperlink" Target="https://www.ncbi.nlm.nih.gov/pubmed/28124736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7700" TargetMode="External"/><Relationship Id="rId2" Type="http://schemas.openxmlformats.org/officeDocument/2006/relationships/hyperlink" Target="http://paulomargotto.com.br/ventilacao-nao-invasiva-uma-atualizacao-non-invasive-ventilation-an-update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27653564" TargetMode="External"/><Relationship Id="rId3" Type="http://schemas.openxmlformats.org/officeDocument/2006/relationships/hyperlink" Target="https://www.ncbi.nlm.nih.gov/pubmed/26899543" TargetMode="External"/><Relationship Id="rId7" Type="http://schemas.openxmlformats.org/officeDocument/2006/relationships/image" Target="../media/image21.png"/><Relationship Id="rId12" Type="http://schemas.openxmlformats.org/officeDocument/2006/relationships/image" Target="../media/image23.png"/><Relationship Id="rId2" Type="http://schemas.openxmlformats.org/officeDocument/2006/relationships/hyperlink" Target="https://www.nichd.nih.gov/cochrane_data/wilkinsond_01/wilkinsond_0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hyperlink" Target="http://paulomargotto.com.br/documentos/17809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paulomargotto.com.br/documentos/Protocolo_Canula_Alto_Fluxo_2016.doc" TargetMode="External"/><Relationship Id="rId9" Type="http://schemas.openxmlformats.org/officeDocument/2006/relationships/hyperlink" Target="http://paulomargotto.com.br/documentos/17692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260" TargetMode="External"/><Relationship Id="rId2" Type="http://schemas.openxmlformats.org/officeDocument/2006/relationships/hyperlink" Target="http://paulomargotto.com.br/18259-2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17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7692" TargetMode="External"/><Relationship Id="rId2" Type="http://schemas.openxmlformats.org/officeDocument/2006/relationships/hyperlink" Target="http://paulomargotto.com.br/canula-nasal-de-alto-fluxo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ctrTitle"/>
          </p:nvPr>
        </p:nvSpPr>
        <p:spPr bwMode="auto">
          <a:xfrm>
            <a:off x="911225" y="1916113"/>
            <a:ext cx="10363200" cy="14700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2400" cap="none" smtClean="0">
                <a:solidFill>
                  <a:srgbClr val="0000FF"/>
                </a:solidFill>
              </a:rPr>
              <a:t>Revisão sistemática rápida mostra que o uso de cânula nasal de alto fluxo é inferior a pressão positiva contínua nas vias aéreas como suporte de primeira linha em neonatos prematuros</a:t>
            </a:r>
          </a:p>
        </p:txBody>
      </p:sp>
      <p:sp>
        <p:nvSpPr>
          <p:cNvPr id="8195" name="Subtítulo 2"/>
          <p:cNvSpPr>
            <a:spLocks noGrp="1"/>
          </p:cNvSpPr>
          <p:nvPr>
            <p:ph type="subTitle" idx="1"/>
          </p:nvPr>
        </p:nvSpPr>
        <p:spPr>
          <a:xfrm>
            <a:off x="2782888" y="4508500"/>
            <a:ext cx="8229600" cy="1371600"/>
          </a:xfrm>
        </p:spPr>
        <p:txBody>
          <a:bodyPr/>
          <a:lstStyle/>
          <a:p>
            <a:pPr algn="ctr"/>
            <a:r>
              <a:rPr lang="pt-BR" altLang="pt-BR" smtClean="0"/>
              <a:t>Apresentação: Ana Júlia Furtado, Paulo Renato Miranda, Raphael Andrade</a:t>
            </a:r>
          </a:p>
          <a:p>
            <a:pPr algn="ctr"/>
            <a:r>
              <a:rPr lang="pt-BR" altLang="pt-BR" smtClean="0"/>
              <a:t>Coordenação: Paulo R. Margotto</a:t>
            </a:r>
          </a:p>
          <a:p>
            <a:pPr algn="ctr"/>
            <a:r>
              <a:rPr lang="pt-BR" altLang="pt-BR" smtClean="0"/>
              <a:t>Internato em Neonatologia (6ª Série) da Faculdade de Medicina da Universidade Católica de Brasília</a:t>
            </a:r>
          </a:p>
          <a:p>
            <a:pPr algn="ctr"/>
            <a:r>
              <a:rPr lang="pt-BR" altLang="pt-BR" smtClean="0">
                <a:hlinkClick r:id="rId2"/>
              </a:rPr>
              <a:t>www.paulomargotto.com.br</a:t>
            </a:r>
            <a:r>
              <a:rPr lang="pt-BR" altLang="pt-BR" smtClean="0"/>
              <a:t>  Brasília, 10 de novembro de 2018</a:t>
            </a:r>
          </a:p>
          <a:p>
            <a:pPr algn="ctr"/>
            <a:r>
              <a:rPr lang="pt-BR" altLang="pt-BR" smtClean="0">
                <a:hlinkClick r:id="rId3"/>
              </a:rPr>
              <a:t>pmargotto@gmail.com</a:t>
            </a:r>
            <a:r>
              <a:rPr lang="pt-BR" altLang="pt-BR" smtClean="0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3494088"/>
            <a:ext cx="11931650" cy="977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sz="1600">
                <a:hlinkClick r:id="rId4"/>
              </a:rPr>
              <a:t>Rapid systematic review shows that using a high-flow nasal cannula is inferior to nasal continuous positive airway pressure as first-line support in preterm neonates.</a:t>
            </a:r>
            <a:r>
              <a:rPr lang="pt-BR" altLang="pt-BR" sz="1600"/>
              <a:t>Conte F, Orfeo L, Gizzi C, Massenzi L, Fasola S.Acta Paediatr. 2018 Oct;107(10):1684-1696. doi: 10.1111/apa.14396. Epub 2018 Jun 1. Review.PMID: 29751368</a:t>
            </a:r>
          </a:p>
          <a:p>
            <a:pPr algn="ctr"/>
            <a:r>
              <a:rPr lang="pt-BR" altLang="pt-BR" sz="1600" u="sng">
                <a:hlinkClick r:id="rId5"/>
              </a:rPr>
              <a:t>Similar articles</a:t>
            </a:r>
            <a:endParaRPr lang="pt-BR" altLang="pt-BR" sz="1600" u="sng"/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188913"/>
            <a:ext cx="9218612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O uso de uma cânula nasal de alto fluxo (CNAF) é uma técnica de suporte respiratório relativamente nova, que fornece uma mistura aquecida e umidificada de oxigênio e ar em taxas de fluxo que correspondem ou excedem a taxa de fluxo inspiratório do paciente. </a:t>
            </a:r>
          </a:p>
          <a:p>
            <a:pPr algn="just"/>
            <a:r>
              <a:rPr lang="pt-BR" altLang="pt-BR" smtClean="0"/>
              <a:t>Tem sido sugerido que vários mecanismos ajudam a CNAF a reduzir o trabalho respiratório do bebê e a melhorar a eficiência da ventilação que recebem,  como a eliminação do espaço morto nasofaríngeo, reduzindo a resistência inspiratória nas vias aéreas superiores, melhorando a mecânica pulmonar e das vias aéreas, reduzindo o gasto metabólico do condicionamento de gases e fornecendo pressão de distensão positiva para o recrutamento pulmonar (1,2).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O uso do HFNC no tratamento de bebês prematuros aumentou drasticamente nos países com recursos elevados nos últimos anos (3-7). </a:t>
            </a:r>
          </a:p>
          <a:p>
            <a:pPr algn="just"/>
            <a:r>
              <a:rPr lang="pt-BR" altLang="pt-BR" smtClean="0"/>
              <a:t>As principais razões para sua crescente popularidade nas Unidades de Terapia Intensiva Neonatais são a facilidade de aplicação e cuidados, as preferências dos pais e enfermeiras, a redução do trauma nasal e a percepção de que é mais confortável para neonatos prematuros do que outros modos comuns de suporte respiratório não invasivo. (3,8-10).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 fontScale="92500" lnSpcReduction="10000"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 pressão positiva contínua nas vias aéreas nasal (NCPAP), a ventilação com pressão positiva intermitente nasal (NIPPV) e a pressão positiva nas vias aéreas em dois níveis são amplamente utilizadas como suporte primário para neonatos que sofrem ou correm risco de dificuldade respiratória logo após o nascimento. 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Eles têm sido relatados como eficazes para evitar </a:t>
            </a:r>
            <a:r>
              <a:rPr lang="pt-BR" dirty="0" err="1"/>
              <a:t>intubação</a:t>
            </a:r>
            <a:r>
              <a:rPr lang="pt-BR" dirty="0"/>
              <a:t> endotraqueal e ventilação mecânica em uma proporção significativa de bebês prematuros (11).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Ensaios clínicos e </a:t>
            </a:r>
            <a:r>
              <a:rPr lang="pt-BR" dirty="0" err="1"/>
              <a:t>metanálises</a:t>
            </a:r>
            <a:r>
              <a:rPr lang="pt-BR" dirty="0"/>
              <a:t> de estudos primários da </a:t>
            </a:r>
            <a:r>
              <a:rPr lang="pt-BR" dirty="0" smtClean="0"/>
              <a:t>CNAF </a:t>
            </a:r>
            <a:r>
              <a:rPr lang="pt-BR" dirty="0"/>
              <a:t>iniciados após a </a:t>
            </a:r>
            <a:r>
              <a:rPr lang="pt-BR" dirty="0" err="1"/>
              <a:t>extubação</a:t>
            </a:r>
            <a:r>
              <a:rPr lang="pt-BR" dirty="0"/>
              <a:t> mostraram consistentemente que a eficácia da CNAF</a:t>
            </a:r>
            <a:r>
              <a:rPr lang="pt-BR" dirty="0" smtClean="0"/>
              <a:t> </a:t>
            </a:r>
            <a:r>
              <a:rPr lang="pt-BR" dirty="0"/>
              <a:t>é semelhante à </a:t>
            </a:r>
            <a:r>
              <a:rPr lang="pt-BR" dirty="0" smtClean="0"/>
              <a:t>CPAP nasal (</a:t>
            </a:r>
            <a:r>
              <a:rPr lang="pt-BR" dirty="0" err="1" smtClean="0"/>
              <a:t>CPAPn</a:t>
            </a:r>
            <a:r>
              <a:rPr lang="pt-BR" dirty="0" smtClean="0"/>
              <a:t>) </a:t>
            </a:r>
            <a:r>
              <a:rPr lang="pt-BR" dirty="0"/>
              <a:t>(12-14). 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Apesar disso, permanece uma incerteza substancial sobre a utilidade da </a:t>
            </a:r>
            <a:r>
              <a:rPr lang="pt-BR" dirty="0" smtClean="0"/>
              <a:t>CNAF </a:t>
            </a:r>
            <a:r>
              <a:rPr lang="pt-BR" dirty="0"/>
              <a:t>como suporte de primeira linha para bebês prematuros com dificuldade respiratória (2,12).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Em todas as metanálises que compararam a </a:t>
            </a:r>
            <a:r>
              <a:rPr lang="pt-BR" smtClean="0"/>
              <a:t>CNAF</a:t>
            </a:r>
            <a:r>
              <a:rPr lang="pt-BR" altLang="pt-BR" smtClean="0"/>
              <a:t> com outras formas de suporte respiratório primário, as estimativas agrupadas de falha não destacaram nenhuma diferença de risco entre os grupos, mas os autores dessas metanálises não conseguiram chegar a uma conclusão firme sobre o  CNAF ser tão eficaz quanto o NCPAP, devido à imprecisão (12-14). </a:t>
            </a:r>
          </a:p>
          <a:p>
            <a:pPr algn="just"/>
            <a:r>
              <a:rPr lang="pt-BR" altLang="pt-BR" smtClean="0"/>
              <a:t>Finalmente, os pesquisadores internacionais do CNAF não foram capazes de chegar a um consenso sobre o uso da CNAF como terapia primária para o desconforto respiratório em recém-nascidos prematuros (15).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Um grande número de artigos foi publicado sobre este tema desde a última revisão apareceu em 2016 (12). </a:t>
            </a:r>
          </a:p>
          <a:p>
            <a:pPr algn="ctr"/>
            <a:r>
              <a:rPr lang="pt-BR" altLang="pt-BR" b="1" smtClean="0">
                <a:solidFill>
                  <a:srgbClr val="0000FF"/>
                </a:solidFill>
              </a:rPr>
              <a:t>Isso levou esses autores  a esta rápida revisão sistemática para avaliar os efeitos do uso de CNAF, em vez de outros modos não invasivos padrão, como a abordagem respiratória primária para neonatos prematuros com desconforto respiratório precoce ou em risco de desenvolver essa condição.</a:t>
            </a:r>
          </a:p>
          <a:p>
            <a:pPr algn="ctr"/>
            <a:endParaRPr lang="pt-BR" altLang="pt-B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MÉTODOS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PT" dirty="0"/>
              <a:t>Esta revisão sistemática foi realizada seguindo as recomendações do Manual Cochrane (16) e abordagens específicas foram adotadas para acelerar o processo de </a:t>
            </a:r>
            <a:r>
              <a:rPr lang="pt-PT" dirty="0" smtClean="0"/>
              <a:t>revisão(17,18)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 revisão sistemática foi relatada após a Avaliação </a:t>
            </a:r>
            <a:r>
              <a:rPr lang="pt-BR" dirty="0" smtClean="0"/>
              <a:t>Preferencial Item </a:t>
            </a:r>
            <a:r>
              <a:rPr lang="pt-BR" dirty="0"/>
              <a:t>de Relatório para Revisões Sistemáticas e </a:t>
            </a:r>
            <a:r>
              <a:rPr lang="pt-BR" dirty="0" err="1" smtClean="0"/>
              <a:t>metanálise</a:t>
            </a:r>
            <a:r>
              <a:rPr lang="pt-BR" dirty="0" smtClean="0"/>
              <a:t> </a:t>
            </a:r>
            <a:r>
              <a:rPr lang="pt-BR" dirty="0"/>
              <a:t>(19)</a:t>
            </a:r>
            <a:endParaRPr lang="pt-PT" dirty="0"/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PT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PT" dirty="0"/>
              <a:t>O protocolo de revisão foi concebido a fim de definir os métodos que planejamos usar para coletar, extrair e analisar os dados.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Revisão de critérios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Estudos incluídos deveriam ser ensaios controlados randomizados que compararam CNAF e </a:t>
            </a:r>
            <a:r>
              <a:rPr lang="pt-BR" dirty="0" err="1" smtClean="0"/>
              <a:t>CPAPn</a:t>
            </a:r>
            <a:r>
              <a:rPr lang="pt-BR" dirty="0" smtClean="0"/>
              <a:t> </a:t>
            </a:r>
            <a:r>
              <a:rPr lang="pt-BR" dirty="0"/>
              <a:t>como o principal suporte para neonatos nascidos com menos de 37 semanas de idade gestacional ou com risco de dificuldade respiratória e que relataram falha do tratamento ou intubação.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r>
              <a:rPr lang="pt-BR" dirty="0"/>
              <a:t> 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Dois autores avaliaram independentemente os estudos para garantir que eram elegíveis para a inclusão. </a:t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Revisão de critérios e medida dos resultados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 fontScale="85000" lnSpcReduction="10000"/>
          </a:bodyPr>
          <a:lstStyle/>
          <a:p>
            <a:pPr marL="0" indent="0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b="1" dirty="0">
                <a:solidFill>
                  <a:srgbClr val="0000FF"/>
                </a:solidFill>
              </a:rPr>
              <a:t>Os desfechos primários foram falha do tratamento, intubação com critérios de tempo e displasia </a:t>
            </a:r>
            <a:r>
              <a:rPr lang="pt-BR" b="1" dirty="0" err="1">
                <a:solidFill>
                  <a:srgbClr val="0000FF"/>
                </a:solidFill>
              </a:rPr>
              <a:t>broncopulmonar</a:t>
            </a:r>
            <a:r>
              <a:rPr lang="pt-BR" dirty="0"/>
              <a:t>.</a:t>
            </a:r>
          </a:p>
          <a:p>
            <a:pPr marL="0" indent="0" algn="ctr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0" indent="0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b="1" dirty="0">
                <a:solidFill>
                  <a:srgbClr val="0000FF"/>
                </a:solidFill>
              </a:rPr>
              <a:t>Os desfechos secundários foram a necessidade de surfactante, a duração de qualquer suporte respiratório, tempo para alimentação total e tempo de permanência.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Foram também incluídos: pneumotórax, lesões nasais, hemorragia intraventricular de pelo menos grau III, ducto arterial requerendo tratamento médico ou cirúrgico, perfuração intestinal, </a:t>
            </a:r>
            <a:r>
              <a:rPr lang="pt-BR" dirty="0" err="1"/>
              <a:t>enterocolite</a:t>
            </a:r>
            <a:r>
              <a:rPr lang="pt-BR" dirty="0"/>
              <a:t> </a:t>
            </a:r>
            <a:r>
              <a:rPr lang="pt-BR" dirty="0" err="1" smtClean="0"/>
              <a:t>necrosante</a:t>
            </a:r>
            <a:r>
              <a:rPr lang="pt-BR" dirty="0"/>
              <a:t>, retinopatia de prematuridade que requer tratamento, sepse tardia ou morte.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0" indent="0" algn="ctr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b="1" dirty="0">
                <a:solidFill>
                  <a:srgbClr val="0000FF"/>
                </a:solidFill>
              </a:rPr>
              <a:t>O comprometimento do neurodesenvolvimento também foi considerado resultado secundário e foi definido como paralisia cerebral, déficits cognitivos, perda auditiva ou cegueira aos 18 meses de idade ou mais.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Estratégia de busca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 fontScale="85000" lnSpcReduction="20000"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Período de busca até junho de 2017.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Busca foi realizada utilizando as bases de dados eletrônicas: MEDLINE, </a:t>
            </a:r>
            <a:r>
              <a:rPr lang="pt-BR" dirty="0" err="1"/>
              <a:t>PubMed</a:t>
            </a:r>
            <a:r>
              <a:rPr lang="pt-BR" dirty="0"/>
              <a:t> e Cochrane Central </a:t>
            </a:r>
            <a:r>
              <a:rPr lang="pt-BR" dirty="0" err="1"/>
              <a:t>Register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Controlled</a:t>
            </a:r>
            <a:r>
              <a:rPr lang="pt-BR" dirty="0"/>
              <a:t> </a:t>
            </a:r>
            <a:r>
              <a:rPr lang="pt-BR" dirty="0" err="1"/>
              <a:t>Trials</a:t>
            </a:r>
            <a:r>
              <a:rPr lang="pt-BR" dirty="0"/>
              <a:t>.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As citações foram identificadas com o uso de uma combinação dos seguintes termos: </a:t>
            </a:r>
            <a:r>
              <a:rPr lang="en-US" i="1" dirty="0">
                <a:solidFill>
                  <a:srgbClr val="FF00FF"/>
                </a:solidFill>
              </a:rPr>
              <a:t>high flow nasal, HFNC, </a:t>
            </a:r>
            <a:r>
              <a:rPr lang="en-US" i="1" dirty="0" err="1">
                <a:solidFill>
                  <a:srgbClr val="FF00FF"/>
                </a:solidFill>
              </a:rPr>
              <a:t>neonat</a:t>
            </a:r>
            <a:r>
              <a:rPr lang="en-US" i="1" dirty="0">
                <a:solidFill>
                  <a:srgbClr val="FF00FF"/>
                </a:solidFill>
              </a:rPr>
              <a:t>*, infant*, newborn* and preterm</a:t>
            </a:r>
            <a:r>
              <a:rPr lang="en-US" dirty="0"/>
              <a:t>. </a:t>
            </a:r>
            <a:endParaRPr lang="pt-BR" dirty="0"/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Pesquisa foi limitada a artigos em inglês.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Títulos e resumos que surgiram nas buscas foram selecionados por dois investigadores usando o </a:t>
            </a:r>
            <a:r>
              <a:rPr lang="en-US" i="1" dirty="0" err="1"/>
              <a:t>Abstrackr</a:t>
            </a:r>
            <a:r>
              <a:rPr lang="en-US" i="1" dirty="0"/>
              <a:t> software (Center for Evidence Synthesis in Health, Brown University, Rhode Island, USA</a:t>
            </a:r>
            <a:r>
              <a:rPr lang="en-US" dirty="0"/>
              <a:t>). </a:t>
            </a:r>
            <a:endParaRPr lang="en-US" dirty="0" smtClean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 smtClean="0"/>
              <a:t>Também foram rastreadas as listas de referência de todos os trabalhos elegíveis na busca de revisões narrativas sistemáticas e especializadas sobre este tópico.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Extração de dados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Um autor extraiu os dados dos artigos selecionados usando um formulário especificamente projetado.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Os dados foram verificados por um segundo revisor em busca de informações ausentes, erros e inconsistências com relatórios publicados.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PT" dirty="0"/>
              <a:t>Avaliação da qualidade metodológica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 fontScale="85000" lnSpcReduction="10000"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PT" dirty="0"/>
              <a:t>O risco de viés em cada estudo foi avaliado seguindo os critérios descritos no</a:t>
            </a:r>
            <a:br>
              <a:rPr lang="pt-PT" dirty="0"/>
            </a:br>
            <a:r>
              <a:rPr lang="pt-PT" dirty="0"/>
              <a:t>Manual Cochrane para Revisões Sistemáticas (16).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PT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PT" dirty="0"/>
              <a:t>Sete domínios relacionados com o risco de viés foram avaliados em cada estudo: geração de seqüência aleatória, ocultação de alocação, cegando os participantes e o pessoal, cegando as avaliações dos resultados para objetivos e subjetivos, desfechos incompletos, relatórios seletivos e outros vieses - como qualquer viés relacionado ao desenho de estudo específico ou fontes de financiamento.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PT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PT" dirty="0"/>
              <a:t>Os julgamentos dos autores da revisão foram categorizados como risco, alto risco ou risco de viés pouco claro.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PT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PT" dirty="0"/>
              <a:t>O risco de viés foi avaliado independentemente por dois pesquisadores utilizando uma forma específica e diferenças de opinião foram resolvidos por discussão e consenso com um terceiro investigador.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Análise estatística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403350"/>
            <a:ext cx="10972800" cy="4525963"/>
          </a:xfrm>
        </p:spPr>
        <p:txBody>
          <a:bodyPr>
            <a:noAutofit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sz="2600" dirty="0"/>
              <a:t>A análise estatística foi realizada usando o software </a:t>
            </a:r>
            <a:r>
              <a:rPr lang="pt-BR" sz="2600" dirty="0" err="1"/>
              <a:t>RevMan</a:t>
            </a:r>
            <a:r>
              <a:rPr lang="pt-BR" sz="2600" dirty="0"/>
              <a:t> versão 5.3 (20).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sz="2600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sz="2600" dirty="0"/>
              <a:t>Dados dicotômicos foram agrupados como razões de risco em um efeito fixo modelo, usando o método de Mantel-</a:t>
            </a:r>
            <a:r>
              <a:rPr lang="pt-BR" sz="2600" dirty="0" err="1"/>
              <a:t>Haenszel</a:t>
            </a:r>
            <a:r>
              <a:rPr lang="pt-BR" sz="2600" dirty="0"/>
              <a:t>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sz="2600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sz="2600" dirty="0"/>
              <a:t>Dados contínuos foram agrupados como diferenças do método de variância inversa.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sz="2600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sz="2600" dirty="0"/>
              <a:t>Médias estimadas e os desvios-padrão foram calculados de acordo com o método descrito anteriormente por </a:t>
            </a:r>
            <a:r>
              <a:rPr lang="pt-BR" sz="2600" dirty="0" err="1"/>
              <a:t>Wan</a:t>
            </a:r>
            <a:r>
              <a:rPr lang="pt-BR" sz="2600" dirty="0"/>
              <a:t> et al (21).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Análise estatística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 heterogeneidade foi </a:t>
            </a:r>
            <a:r>
              <a:rPr lang="pt-BR" dirty="0" smtClean="0"/>
              <a:t>avaliada pelos </a:t>
            </a:r>
            <a:r>
              <a:rPr lang="pt-BR" dirty="0"/>
              <a:t>testes do I-quadrado e </a:t>
            </a:r>
            <a:r>
              <a:rPr lang="pt-BR" dirty="0" err="1"/>
              <a:t>qui-quadrado</a:t>
            </a:r>
            <a:r>
              <a:rPr lang="pt-BR" dirty="0"/>
              <a:t>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Foi planejado realizar análise sob o modelo de efeitos aleatórios, em vez do modelo de efeito fixo, na </a:t>
            </a:r>
            <a:r>
              <a:rPr lang="pt-BR" dirty="0">
                <a:solidFill>
                  <a:srgbClr val="FF0000"/>
                </a:solidFill>
              </a:rPr>
              <a:t>presença de heterogeneidade significativa</a:t>
            </a:r>
            <a:r>
              <a:rPr lang="pt-BR" dirty="0"/>
              <a:t>, ou seja, valores do </a:t>
            </a:r>
            <a:r>
              <a:rPr lang="pt-BR" dirty="0" err="1"/>
              <a:t>qui</a:t>
            </a:r>
            <a:r>
              <a:rPr lang="pt-BR" dirty="0"/>
              <a:t>-quadrado de p &lt;0,10 </a:t>
            </a:r>
            <a:r>
              <a:rPr lang="pt-BR" dirty="0">
                <a:solidFill>
                  <a:srgbClr val="FF0000"/>
                </a:solidFill>
              </a:rPr>
              <a:t>ou valores do I-quadrado de mais de 50%.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Análises de sensibilidade foram realizadas para explorar a robustez de resultados, incluindo apenas estudos com baixo risco de viés em todos os domínios (16).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Avaliação da qualidade das evidências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>
            <a:normAutofit fontScale="92500"/>
          </a:bodyPr>
          <a:lstStyle/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Foi usado o  </a:t>
            </a:r>
            <a:r>
              <a:rPr lang="en-US" i="1" dirty="0"/>
              <a:t>Grading of Recommendations Assessment, Development and Evaluation approach </a:t>
            </a:r>
            <a:r>
              <a:rPr lang="pt-BR" i="1" dirty="0"/>
              <a:t>(GRADE</a:t>
            </a:r>
            <a:r>
              <a:rPr lang="pt-BR" dirty="0"/>
              <a:t>) (</a:t>
            </a:r>
            <a:r>
              <a:rPr lang="pt-BR" dirty="0" smtClean="0"/>
              <a:t>22,23) </a:t>
            </a:r>
            <a:r>
              <a:rPr lang="pt-BR" dirty="0"/>
              <a:t>para avaliar a qualidade das evidências, os desfechos primários e os outros desfechos clinicamente relevantes (pneumotórax, morte e comprometimento do neurodesenvolvimento).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Três autores avaliaram independentemente a qualidade das evidências para cada um dos resultados</a:t>
            </a:r>
            <a:r>
              <a:rPr lang="pt-BR" dirty="0" smtClean="0"/>
              <a:t>.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 </a:t>
            </a:r>
            <a:r>
              <a:rPr lang="pt-BR" dirty="0" smtClean="0"/>
              <a:t>Par a construção da descobertas, foi usado o software </a:t>
            </a:r>
            <a:r>
              <a:rPr lang="pt-BR" dirty="0"/>
              <a:t>GRADE para relatar a qualidade das evidências (24</a:t>
            </a:r>
            <a:r>
              <a:rPr lang="pt-BR" dirty="0" smtClean="0"/>
              <a:t>).</a:t>
            </a:r>
          </a:p>
          <a:p>
            <a:pPr marL="274320" indent="-274320" algn="just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pt-BR" dirty="0"/>
              <a:t>Uma revisão rápida é um tipo de síntese de conhecimento na qual os processos de revisão sistemática são acelerados e os métodos são simplificados para concluir a revisão em um curto período de tempo (25</a:t>
            </a:r>
            <a:r>
              <a:rPr lang="pt-BR" dirty="0" smtClean="0"/>
              <a:t>).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 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A </a:t>
            </a:r>
            <a:r>
              <a:rPr lang="pt-BR" altLang="pt-BR" smtClean="0">
                <a:solidFill>
                  <a:srgbClr val="0000FF"/>
                </a:solidFill>
              </a:rPr>
              <a:t>Figura 1</a:t>
            </a:r>
            <a:r>
              <a:rPr lang="pt-BR" altLang="pt-BR" smtClean="0"/>
              <a:t> mostra o fluxograma dos estudos incluídos e excluídos. Foram incluídos sete estudos: dois ensaios multicêntricos (26,27) e cinco estudos de Centros </a:t>
            </a:r>
            <a:r>
              <a:rPr lang="pt-BR" altLang="pt-BR" sz="2800" smtClean="0"/>
              <a:t>ú</a:t>
            </a:r>
            <a:r>
              <a:rPr lang="pt-BR" altLang="pt-BR" smtClean="0"/>
              <a:t>nicos (28-32). </a:t>
            </a:r>
          </a:p>
          <a:p>
            <a:pPr algn="just"/>
            <a:r>
              <a:rPr lang="pt-BR" altLang="pt-BR" smtClean="0"/>
              <a:t>Seis desses estudos forneceram dados para a primeira comparação e nos permite comparar o uso de CNAF e CPAPN em 1.227 recém-nascidos (26-31). A segunda comparação entre CNAF e NIPPV, NIPPV sincronizada ou pressão positiva nas vias aéreas em dois níveis cobriu 76 neonatos matriculados em um estudo (32).</a:t>
            </a:r>
          </a:p>
          <a:p>
            <a:pPr algn="just"/>
            <a:r>
              <a:rPr lang="pt-BR" altLang="pt-BR" smtClean="0"/>
              <a:t>As características básicas sintetizadas dos ensaios incluídos são mostradas na </a:t>
            </a:r>
            <a:r>
              <a:rPr lang="pt-BR" altLang="pt-BR" smtClean="0">
                <a:solidFill>
                  <a:srgbClr val="0000FF"/>
                </a:solidFill>
              </a:rPr>
              <a:t>Tabela 1</a:t>
            </a:r>
            <a:r>
              <a:rPr lang="pt-BR" alt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Figura 1</a:t>
            </a:r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476250"/>
            <a:ext cx="7056437" cy="6303963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0863" y="0"/>
            <a:ext cx="99568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0000FF"/>
                </a:solidFill>
              </a:rPr>
              <a:t>Tabela  1</a:t>
            </a:r>
          </a:p>
        </p:txBody>
      </p:sp>
      <p:pic>
        <p:nvPicPr>
          <p:cNvPr id="25603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43025" y="1484313"/>
            <a:ext cx="9866313" cy="5048250"/>
          </a:xfrm>
          <a:ln w="38100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00150" y="476250"/>
            <a:ext cx="9505950" cy="5918200"/>
          </a:xfrm>
          <a:ln w="28575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semelhn</a:t>
            </a:r>
            <a:endParaRPr lang="pt-BR" dirty="0"/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6763" y="517525"/>
            <a:ext cx="11017250" cy="5935663"/>
          </a:xfrm>
          <a:ln w="28575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RESULTADOS</a:t>
            </a:r>
            <a:br>
              <a:rPr lang="pt-BR" cap="none" smtClean="0"/>
            </a:br>
            <a:r>
              <a:rPr lang="pt-BR" cap="none" smtClean="0"/>
              <a:t>                                 </a:t>
            </a:r>
            <a:r>
              <a:rPr lang="pt-BR" b="1" cap="none" smtClean="0">
                <a:solidFill>
                  <a:srgbClr val="0000FF"/>
                </a:solidFill>
              </a:rPr>
              <a:t>CNAF X CPAPn 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b="1" smtClean="0">
                <a:solidFill>
                  <a:srgbClr val="FF0000"/>
                </a:solidFill>
              </a:rPr>
              <a:t>Na metanálise dos seis estudos, o tratamento com CNAF resultou em uma taxa significativamente mais alta de falha do tratamento do que  CPAPn. </a:t>
            </a:r>
          </a:p>
          <a:p>
            <a:pPr algn="just"/>
            <a:r>
              <a:rPr lang="pt-BR" altLang="pt-BR" smtClean="0">
                <a:solidFill>
                  <a:srgbClr val="FF0000"/>
                </a:solidFill>
              </a:rPr>
              <a:t>O</a:t>
            </a: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FF0000"/>
                </a:solidFill>
              </a:rPr>
              <a:t>número observado necessário para o dano foi 13</a:t>
            </a:r>
            <a:r>
              <a:rPr lang="pt-BR" altLang="pt-BR" smtClean="0"/>
              <a:t>, com um IC a  95% de 7-13. </a:t>
            </a:r>
          </a:p>
          <a:p>
            <a:pPr algn="just"/>
            <a:r>
              <a:rPr lang="pt-BR" altLang="pt-BR" b="1" smtClean="0">
                <a:solidFill>
                  <a:srgbClr val="FF0000"/>
                </a:solidFill>
              </a:rPr>
              <a:t>A taxa de intubação foi maior no grupo CNAF do que no grupo CPAPn,</a:t>
            </a:r>
            <a:r>
              <a:rPr lang="pt-BR" altLang="pt-BR" smtClean="0"/>
              <a:t> mas esse resultado não alcançou significância estatística.</a:t>
            </a:r>
          </a:p>
          <a:p>
            <a:pPr algn="just"/>
            <a:r>
              <a:rPr lang="pt-BR" altLang="pt-BR" smtClean="0"/>
              <a:t>O risco para o desenvolvimento de displasia broncopulmonar foi semelhante entre os dois grupos;</a:t>
            </a:r>
          </a:p>
          <a:p>
            <a:pPr algn="just"/>
            <a:r>
              <a:rPr lang="pt-BR" altLang="pt-BR" smtClean="0"/>
              <a:t>A seguir </a:t>
            </a:r>
            <a:r>
              <a:rPr lang="pt-BR" altLang="pt-BR" i="1" smtClean="0"/>
              <a:t>forest plot </a:t>
            </a:r>
            <a:r>
              <a:rPr lang="pt-BR" altLang="pt-BR" smtClean="0"/>
              <a:t>para os resultados primários (</a:t>
            </a:r>
            <a:r>
              <a:rPr lang="pt-BR" altLang="pt-BR" smtClean="0">
                <a:solidFill>
                  <a:srgbClr val="0000FF"/>
                </a:solidFill>
              </a:rPr>
              <a:t>Figura 3</a:t>
            </a:r>
            <a:r>
              <a:rPr lang="pt-BR" altLang="pt-BR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CaixaDeTexto 3"/>
          <p:cNvSpPr txBox="1">
            <a:spLocks noChangeArrowheads="1"/>
          </p:cNvSpPr>
          <p:nvPr/>
        </p:nvSpPr>
        <p:spPr bwMode="auto">
          <a:xfrm>
            <a:off x="695325" y="404813"/>
            <a:ext cx="1390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>
                <a:solidFill>
                  <a:srgbClr val="0000FF"/>
                </a:solidFill>
              </a:rPr>
              <a:t>Figura 3</a:t>
            </a:r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88938"/>
            <a:ext cx="6623050" cy="646906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63525" y="1916113"/>
            <a:ext cx="4287838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/>
              <a:t>Forest plots showing the results of meta-analyses for treatment failure (A), intubation</a:t>
            </a:r>
            <a:br>
              <a:rPr lang="pt-BR" b="1"/>
            </a:br>
            <a:r>
              <a:rPr lang="pt-BR" b="1"/>
              <a:t>(B) and bronchopulmonary dysplasia (C) when HFNC was compared with NCPAP</a:t>
            </a:r>
            <a:br>
              <a:rPr lang="pt-BR" b="1"/>
            </a:br>
            <a:r>
              <a:rPr lang="pt-BR"/>
              <a:t>Legend. CI, confidence interval; HFNC, high flow nasal cannula; M-H, Mantel-Haenszel; NCPAP,</a:t>
            </a:r>
            <a:br>
              <a:rPr lang="pt-BR"/>
            </a:br>
            <a:r>
              <a:rPr lang="pt-BR"/>
              <a:t>nasal continuous positive airway pressure </a:t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RESULTADOS: </a:t>
            </a:r>
            <a:r>
              <a:rPr lang="pt-BR" cap="none" smtClean="0">
                <a:solidFill>
                  <a:srgbClr val="0000FF"/>
                </a:solidFill>
              </a:rPr>
              <a:t>CNAF versus CPAPn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07988" y="1268413"/>
            <a:ext cx="9956800" cy="4873625"/>
          </a:xfrm>
        </p:spPr>
        <p:txBody>
          <a:bodyPr/>
          <a:lstStyle/>
          <a:p>
            <a:pPr algn="just"/>
            <a:r>
              <a:rPr lang="pt-BR" altLang="pt-BR" b="1" smtClean="0">
                <a:solidFill>
                  <a:srgbClr val="0000FF"/>
                </a:solidFill>
              </a:rPr>
              <a:t>O tratamento com CNAF foi associado a uma taxa significativamente menor de lesões nasais</a:t>
            </a:r>
            <a:r>
              <a:rPr lang="pt-BR" altLang="pt-BR" smtClean="0"/>
              <a:t>. </a:t>
            </a:r>
            <a:r>
              <a:rPr lang="pt-BR" altLang="pt-BR" smtClean="0">
                <a:solidFill>
                  <a:srgbClr val="0000FF"/>
                </a:solidFill>
              </a:rPr>
              <a:t>O</a:t>
            </a: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0000FF"/>
                </a:solidFill>
              </a:rPr>
              <a:t>número resultante necessário para beneficiar foi 14 </a:t>
            </a:r>
            <a:r>
              <a:rPr lang="pt-BR" altLang="pt-BR" smtClean="0"/>
              <a:t>com um IC 95% de 11-24.</a:t>
            </a:r>
          </a:p>
          <a:p>
            <a:pPr algn="just"/>
            <a:r>
              <a:rPr lang="pt-BR" altLang="pt-BR" smtClean="0"/>
              <a:t>Não foram observadas diferenças estatisticamente significativas em nenhum dos desfechos secundários restantes considerados nessa análise e nenhum dos estudos relatou resultados de longo prazo do desenvolvimento neurológico.</a:t>
            </a:r>
          </a:p>
          <a:p>
            <a:pPr algn="just"/>
            <a:r>
              <a:rPr lang="pt-BR" altLang="pt-BR" smtClean="0"/>
              <a:t>As análises de sensibilidade incluíram apenas estudos com baixo risco de viés em todos os domínios (27,31) e estes mostraram que os resultados gerais não mudaram para todos os desfechos primários na primeira comparação (</a:t>
            </a:r>
            <a:r>
              <a:rPr lang="pt-BR" altLang="pt-BR" smtClean="0">
                <a:solidFill>
                  <a:srgbClr val="0000FF"/>
                </a:solidFill>
              </a:rPr>
              <a:t>Tabela 2</a:t>
            </a:r>
            <a:r>
              <a:rPr lang="pt-BR" altLang="pt-BR" smtClean="0"/>
              <a:t>).  </a:t>
            </a:r>
          </a:p>
          <a:p>
            <a:pPr algn="just"/>
            <a:r>
              <a:rPr lang="pt-BR" altLang="pt-BR" smtClean="0"/>
              <a:t>A avaliação da qualidade da evidência no nível de resultado para a primeira comparação é mostrada </a:t>
            </a:r>
            <a:r>
              <a:rPr lang="pt-BR" altLang="pt-BR" smtClean="0">
                <a:solidFill>
                  <a:srgbClr val="0000FF"/>
                </a:solidFill>
              </a:rPr>
              <a:t>Tabela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0"/>
            <a:ext cx="4686300" cy="6754813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963613" y="779463"/>
            <a:ext cx="1398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0000FF"/>
                </a:solidFill>
              </a:rPr>
              <a:t>Tabela 2</a:t>
            </a:r>
          </a:p>
        </p:txBody>
      </p:sp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644900"/>
            <a:ext cx="4514850" cy="309562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3" y="0"/>
            <a:ext cx="4945062" cy="68580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963613" y="779463"/>
            <a:ext cx="1398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0000FF"/>
                </a:solidFill>
              </a:rPr>
              <a:t>Tabela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3400" b="1" cap="none" smtClean="0">
                <a:solidFill>
                  <a:srgbClr val="0000FF"/>
                </a:solidFill>
              </a:rPr>
              <a:t>CNAF versus diferentes métodos de CPAPn</a:t>
            </a:r>
          </a:p>
        </p:txBody>
      </p:sp>
      <p:sp>
        <p:nvSpPr>
          <p:cNvPr id="48131" name="Rectangle 3"/>
          <p:cNvSpPr>
            <a:spLocks noGrp="1"/>
          </p:cNvSpPr>
          <p:nvPr>
            <p:ph type="body" idx="4294967295"/>
          </p:nvPr>
        </p:nvSpPr>
        <p:spPr>
          <a:xfrm>
            <a:off x="1127125" y="2133600"/>
            <a:ext cx="9956800" cy="4873625"/>
          </a:xfrm>
        </p:spPr>
        <p:txBody>
          <a:bodyPr/>
          <a:lstStyle/>
          <a:p>
            <a:r>
              <a:rPr lang="pt-BR" b="1" smtClean="0"/>
              <a:t>Um estudo comparando CNAF com NIPPV sincronizada</a:t>
            </a:r>
            <a:r>
              <a:rPr lang="pt-BR" smtClean="0"/>
              <a:t> estava disponível para esta comparação (32), </a:t>
            </a:r>
            <a:r>
              <a:rPr lang="pt-BR" b="1" smtClean="0"/>
              <a:t>não havendo diferença entre a CNAF e a NIPPV sincronizada:</a:t>
            </a:r>
          </a:p>
          <a:p>
            <a:pPr>
              <a:buFontTx/>
              <a:buChar char="-"/>
            </a:pPr>
            <a:r>
              <a:rPr lang="pt-BR" b="1" smtClean="0">
                <a:solidFill>
                  <a:srgbClr val="0000FF"/>
                </a:solidFill>
              </a:rPr>
              <a:t>Taxas de falha do tratamento (RR 0,92;IC de 95% 0,49-1,76),</a:t>
            </a:r>
          </a:p>
          <a:p>
            <a:pPr>
              <a:buFontTx/>
              <a:buChar char="-"/>
            </a:pPr>
            <a:r>
              <a:rPr lang="pt-BR" b="1" smtClean="0">
                <a:solidFill>
                  <a:srgbClr val="0000FF"/>
                </a:solidFill>
              </a:rPr>
              <a:t> Intubação (RR 0,85, ;IC 95% 0,44-1,65) e</a:t>
            </a:r>
          </a:p>
          <a:p>
            <a:pPr>
              <a:buFontTx/>
              <a:buChar char="-"/>
            </a:pPr>
            <a:r>
              <a:rPr lang="pt-BR" b="1" smtClean="0">
                <a:solidFill>
                  <a:srgbClr val="0000FF"/>
                </a:solidFill>
              </a:rPr>
              <a:t> Displasia broncopulmonar (DBP) (RR 0,50; IC 95% 0,05-5,28</a:t>
            </a:r>
            <a:r>
              <a:rPr lang="pt-BR" smtClean="0">
                <a:solidFill>
                  <a:srgbClr val="0000FF"/>
                </a:solidFill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Dos três recém-nascidos que foram transferidos da CNAF para o NIPPV sincronizado devido à  falha do tratamento, um evitou intubação. </a:t>
            </a:r>
          </a:p>
          <a:p>
            <a:pPr>
              <a:lnSpc>
                <a:spcPct val="90000"/>
              </a:lnSpc>
            </a:pPr>
            <a:r>
              <a:rPr lang="pt-BR" smtClean="0"/>
              <a:t>O tempo em que o suporte respiratório não invasivo foi interrompido foi significativamente mais tempo em crianças randomizadas para CNAF (mediana de 4,0 dias, variação de 1,0 a 15,0)</a:t>
            </a:r>
          </a:p>
          <a:p>
            <a:pPr>
              <a:lnSpc>
                <a:spcPct val="90000"/>
              </a:lnSpc>
            </a:pPr>
            <a:r>
              <a:rPr lang="pt-BR" smtClean="0"/>
              <a:t>NIPPV sincronizada (mediana 2,0 dias, intervalo 0,3-6,5, p-valor 0,006). Não foram observadas diferenças em qualquer um dos resultados secundários restantes. </a:t>
            </a:r>
          </a:p>
          <a:p>
            <a:pPr>
              <a:lnSpc>
                <a:spcPct val="90000"/>
              </a:lnSpc>
            </a:pPr>
            <a:r>
              <a:rPr lang="pt-BR" smtClean="0"/>
              <a:t>A qualidade da evidência para os desfechos primários nessas comparações foram classificadas como baixas devido à séria preocupação com as limitações do estudo e imprecisão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r>
              <a:rPr lang="pt-BR" altLang="pt-BR" smtClean="0"/>
              <a:t>O tempo em que o suporte respiratório não invasivo foi interrompido foi significativamente maior nos neonatos randomizados para CEF (mediana de 4,0 dias, variação de 1,0 a 15,0) versus NVIPP sincronizada (mediana 2,0 dias, variação de 0,3 a 6,5, p-valor 0,006). </a:t>
            </a:r>
          </a:p>
          <a:p>
            <a:r>
              <a:rPr lang="pt-BR" altLang="pt-BR" smtClean="0"/>
              <a:t>Nenhuma diferença foi observada em nenhum dos desfechos secundários restantes;</a:t>
            </a:r>
          </a:p>
          <a:p>
            <a:r>
              <a:rPr lang="pt-BR" altLang="pt-BR" smtClean="0"/>
              <a:t>A qualidade das evidências para os desfechos primários nessas comparações foi classificada como baixa devido à séria preocupação com as limitações e imprecisões do estudo.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DISCUSSÃO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                              </a:t>
            </a:r>
            <a:r>
              <a:rPr lang="pt-BR" sz="2800" b="1" smtClean="0">
                <a:solidFill>
                  <a:srgbClr val="0000FF"/>
                </a:solidFill>
              </a:rPr>
              <a:t>Resumo dos principais resultados e interpretação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Esta revisão identificou sete ensaios controlados e randomizados. Seis estudos compararam CNAF com CPAPn (26-31) e um estudo comparou CNAF com NIPPV sincronizado (32).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Três dos seis ensaios que compararam CNAF com CPAPN tiveram um desenho experimental de não inferioridade (27,30,31), que visa determinar se uma nova intervenção não é pior do que uma intervenção de referência dentro de uma margem de não inferioridade pré-especificada para o desfecho primário (34).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A escolha do intervalo de não inferioridade é crucial para a interpretação dos resultados em ensaios de não inferioridade (35) e a margem pré-especificada de não inferioridade foi de 20% em um estudo (31) e de 10% em dois ensaios (27,30).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Baseado na  margem de não inferioridade escolhida pelos autores, Roberts et al relataram que a a CNAF era inferior a CPAPN (27).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Shin et al, que tiveram a maior margem de não inferioridade, observaram que a diferença entre tratamentos não foi estatisticamente significativa, com resultados inconclusivos para não inferioridade (31).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Lavizzari et al relataram que a CNAF não foi inferior à CPAPN (30)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A metanálise agrupada dos seis ensaios randomizados e controlados que compararam CNAF e CPAPN mostrou que </a:t>
            </a:r>
            <a:r>
              <a:rPr lang="pt-BR" smtClean="0">
                <a:solidFill>
                  <a:srgbClr val="FF0000"/>
                </a:solidFill>
              </a:rPr>
              <a:t>a CAFN resultou em uma taxa significativamente maior de falha do tratamento do que CPAPN quando foi usado como suporte respiratório primário para neonatos prematuros.</a:t>
            </a:r>
            <a:r>
              <a:rPr lang="pt-BR" smtClean="0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A confirmação deste resultado na análise de sensibilidade indicou a robustez deste achado</a:t>
            </a:r>
            <a:r>
              <a:rPr lang="pt-BR" smtClean="0"/>
              <a:t>. </a:t>
            </a:r>
          </a:p>
          <a:p>
            <a:r>
              <a:rPr lang="pt-BR" smtClean="0"/>
              <a:t>Estes dados estão em contraste com aqueles obtidos a partir de metanálises de </a:t>
            </a:r>
            <a:r>
              <a:rPr lang="pt-BR" b="1" smtClean="0">
                <a:solidFill>
                  <a:srgbClr val="0000FF"/>
                </a:solidFill>
              </a:rPr>
              <a:t>CNAF iniciadas após a extubação, que demonstraram consistentemente que a eficácia é semelhante CPAPn (12,13) .</a:t>
            </a:r>
          </a:p>
        </p:txBody>
      </p:sp>
      <p:sp>
        <p:nvSpPr>
          <p:cNvPr id="51204" name="Rectangle 4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DISCUSSÃO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r>
              <a:rPr lang="pt-PT" sz="2000" smtClean="0"/>
              <a:t>Como previamente hipotetizado por Roberts et al, a maior taxa de falha do tratamento entre bebês recebem CNAF como suporte primário pode refletir sua eficácia reduzida em neonatos com pulmões deficiente s em surfactante(27). </a:t>
            </a:r>
          </a:p>
          <a:p>
            <a:r>
              <a:rPr lang="pt-PT" sz="2000" smtClean="0"/>
              <a:t>Instilação de surfactante pulmonar pela técnica (INSURE-intubação-surfactante-extbação) foi permitida e não considerada como falha do tratamento após a randomização em um estudo (30) que foi incluído nessa metanálise e antes ou depois da randomização em outro estudo incluído (28).</a:t>
            </a:r>
          </a:p>
          <a:p>
            <a:r>
              <a:rPr lang="pt-PT" sz="2000" smtClean="0"/>
              <a:t> A observação de que a taxa de intubação e ventilação mecânica foi muito semelhante entre os grupos de estudo nos ensaios controlados e randomizados mencionados (28,30), reforça a hipótese de que </a:t>
            </a:r>
            <a:r>
              <a:rPr lang="pt-PT" sz="2000" smtClean="0">
                <a:solidFill>
                  <a:srgbClr val="FF0000"/>
                </a:solidFill>
              </a:rPr>
              <a:t>o uso liberal do surfactante pela técnica  INSURE pode mascarar qualquer diferença na eficácia entre os dois modos de suporte respiratório.</a:t>
            </a:r>
            <a:endParaRPr lang="pt-BR" sz="2000" smtClean="0">
              <a:solidFill>
                <a:srgbClr val="FF0000"/>
              </a:solidFill>
            </a:endParaRPr>
          </a:p>
        </p:txBody>
      </p:sp>
      <p:sp>
        <p:nvSpPr>
          <p:cNvPr id="52228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609600" y="341313"/>
            <a:ext cx="9956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DISCUSSÃO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911225" y="1196975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 Uma proporção significativa de crianças que falharam na CNAF não precisou de intubação após o cruzamento para CPAPn (27,31)</a:t>
            </a:r>
          </a:p>
          <a:p>
            <a:pPr algn="just">
              <a:buFont typeface="Wingdings" pitchFamily="2" charset="2"/>
              <a:buNone/>
            </a:pPr>
            <a:r>
              <a:rPr lang="pt-BR" altLang="pt-BR" smtClean="0"/>
              <a:t>    ou NIPP.(32)</a:t>
            </a:r>
          </a:p>
          <a:p>
            <a:pPr algn="just"/>
            <a:r>
              <a:rPr lang="pt-BR" altLang="pt-BR" smtClean="0"/>
              <a:t>Não houve diferença significativa, estatisticamente para intubação na comparação de CNAF com CPAPn;</a:t>
            </a:r>
          </a:p>
          <a:p>
            <a:pPr lvl="1" algn="just"/>
            <a:r>
              <a:rPr lang="pt-BR" altLang="pt-BR" smtClean="0"/>
              <a:t>Observações:</a:t>
            </a:r>
          </a:p>
          <a:p>
            <a:pPr lvl="2" algn="just"/>
            <a:r>
              <a:rPr lang="pt-BR" altLang="pt-BR" smtClean="0"/>
              <a:t>A tendência de intubação foi maior entre lactentes tratados com CNAF</a:t>
            </a:r>
          </a:p>
          <a:p>
            <a:pPr lvl="2" algn="just"/>
            <a:r>
              <a:rPr lang="pt-BR" altLang="pt-BR" smtClean="0"/>
              <a:t>O número total de pacientes incluídos nos estudos avaliados foi menor que a quantidade ideal para esta conclusão.</a:t>
            </a:r>
          </a:p>
          <a:p>
            <a:pPr lvl="2" algn="just"/>
            <a:endParaRPr lang="pt-BR" altLang="pt-BR" smtClean="0"/>
          </a:p>
          <a:p>
            <a:pPr algn="ctr">
              <a:buFont typeface="Wingdings" pitchFamily="2" charset="2"/>
              <a:buNone/>
            </a:pPr>
            <a:r>
              <a:rPr lang="pt-BR" altLang="pt-BR" sz="1800" b="1" smtClean="0">
                <a:solidFill>
                  <a:srgbClr val="FF00FF"/>
                </a:solidFill>
              </a:rPr>
              <a:t>Uma possível explicação poderia estar relacionada ao efeito da terapia com a CNAF no pulmão imaturo. A CNAF pode oferecer uma pressão de distensão menos consistente e um pouco menor do que a CPAPn (36,37)</a:t>
            </a:r>
          </a:p>
          <a:p>
            <a:r>
              <a:rPr lang="pt-BR" altLang="pt-BR" sz="1800" smtClean="0"/>
              <a:t>A taxa de DBP foi semelhante entre os grupos, mas lactentes com idade gestacional extremamente baixa, têm o maior risco de desenvolver esta complicação neonatal e esses  não foram inscritos nos ensaios incluídos nessa revisão. </a:t>
            </a:r>
            <a:endParaRPr lang="pt-BR" altLang="pt-BR" smtClean="0">
              <a:solidFill>
                <a:srgbClr val="FF00FF"/>
              </a:solidFill>
            </a:endParaRPr>
          </a:p>
        </p:txBody>
      </p:sp>
      <p:sp>
        <p:nvSpPr>
          <p:cNvPr id="36868" name="Rectangle 4"/>
          <p:cNvSpPr>
            <a:spLocks/>
          </p:cNvSpPr>
          <p:nvPr/>
        </p:nvSpPr>
        <p:spPr bwMode="auto">
          <a:xfrm>
            <a:off x="623888" y="0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Dois dos estudos incluídos(26,27) relataram uma duração prolongada do suporte respiratório em bebês com CNAF e esta tendência também foi observada na metanálise de crianças recebendo CAFN.</a:t>
            </a:r>
          </a:p>
          <a:p>
            <a:pPr lvl="1" algn="just"/>
            <a:r>
              <a:rPr lang="pt-BR" altLang="pt-BR" smtClean="0"/>
              <a:t>Esta observação pode ter sido parcialmente influenciada pela abordagem ao desmame da CNAF que foi aplicada pelos clínicos e em parte pelo apoio menos consistente oferecido pela CNAFem comparação com os modos de ventilação não invasiva.</a:t>
            </a:r>
          </a:p>
          <a:p>
            <a:pPr algn="just"/>
            <a:r>
              <a:rPr lang="pt-BR" altLang="pt-BR" smtClean="0"/>
              <a:t>Foi demonstrado de forma consistente </a:t>
            </a:r>
            <a:r>
              <a:rPr lang="pt-BR" altLang="pt-BR" smtClean="0">
                <a:solidFill>
                  <a:srgbClr val="FF00FF"/>
                </a:solidFill>
              </a:rPr>
              <a:t>que bebês randomizados para CNAF experimentaram lesões nasais menos frequentes</a:t>
            </a:r>
            <a:r>
              <a:rPr lang="pt-BR" altLang="pt-BR" smtClean="0"/>
              <a:t>.</a:t>
            </a:r>
          </a:p>
        </p:txBody>
      </p:sp>
      <p:sp>
        <p:nvSpPr>
          <p:cNvPr id="37892" name="Rectangle 4"/>
          <p:cNvSpPr>
            <a:spLocks/>
          </p:cNvSpPr>
          <p:nvPr/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No entanto, apenas dois dos sete estudos examinados  adotaram um sistema de pontuação para avaliar e classificar as lesões nasais (26,27). </a:t>
            </a:r>
          </a:p>
          <a:p>
            <a:r>
              <a:rPr lang="pt-BR" smtClean="0"/>
              <a:t>Roberts et al relataram que a vasta maioria das lesões nasais observadas em neonatos tratados com CNAF ou CPAPN foram classificadas como estágio 1, que significa vermelhidão persistente com pele intacta, mas também relatou que a taxa de lesões nasais foi significativamente menor no grupo CNAF, com um número necessário para beneficiar de 30 (IC 95% 23-500) (27).</a:t>
            </a:r>
          </a:p>
        </p:txBody>
      </p:sp>
      <p:sp>
        <p:nvSpPr>
          <p:cNvPr id="54276" name="Rectangle 4"/>
          <p:cNvSpPr>
            <a:spLocks/>
          </p:cNvSpPr>
          <p:nvPr/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Infelizmente, conclusões derivadas dessa metanálise não podem ser aplicadas a lactentes mais imaturos, já que os sete ensaios que foram considerados, bem como a maioria dos estudos disponíveis na literatura, não incluem bebês com idade gestacional abaixo de 28 semanas.</a:t>
            </a:r>
          </a:p>
          <a:p>
            <a:pPr algn="just"/>
            <a:r>
              <a:rPr lang="pt-BR" altLang="pt-BR" smtClean="0"/>
              <a:t>Portanto, incerteza substancial ainda permanece em relação à segurança e eficácia da CNAF nesta população.</a:t>
            </a:r>
          </a:p>
        </p:txBody>
      </p:sp>
      <p:sp>
        <p:nvSpPr>
          <p:cNvPr id="38916" name="Rectangle 4"/>
          <p:cNvSpPr>
            <a:spLocks/>
          </p:cNvSpPr>
          <p:nvPr/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600200"/>
            <a:ext cx="10239375" cy="525780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Comparação com avaliações anteriores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O escopo de nossa revisão sobre o uso da CNAF em bebês prematuros foi muito mais restrito do que as revisões publicadas anteriormente (12-14), pois os autores limitaram a  avaliar a eficácia e segurança da CNAF como a abordagem respiratória primária e avaliou um número limitado de resultados.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A revisão Cochrane publicada em 2016 (12) incluiu quatro ensaios (26-28,39) com dados de 439 prematuros, que compararam CNAF com CPAPN como suporte respiratório primário, e um estudo (32) com 76 prematuros que compararam CNAF com NIPPV sincronizada.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Na revisão Cochrane as taxas de falha no tratamento foram semelhantes entre os grupos CNAF, CPAPn e NIPPV sincronizado.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No entanto, a alta imprecisão nas estimativas de efeito levou os autores da revisão da Cochrane a conclusão de que mais estudos foram necessários para melhor esclarecer a eficácia da terapia com a CNAF neste cenário clínico (12).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A qualidade do corpo de prova não foi sistematicamente avaliada na Revisão Cochrane ou outros comentários anteriores (12-14)</a:t>
            </a:r>
          </a:p>
        </p:txBody>
      </p:sp>
      <p:sp>
        <p:nvSpPr>
          <p:cNvPr id="55300" name="Rectangle 4"/>
          <p:cNvSpPr>
            <a:spLocks/>
          </p:cNvSpPr>
          <p:nvPr/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A principal força desta revisão sistemática foram os métodos robustos adotados para avaliar os estudos que incluímos e como classificamos a qualidade da evidência.</a:t>
            </a:r>
          </a:p>
          <a:p>
            <a:endParaRPr lang="pt-BR" altLang="pt-BR" smtClean="0"/>
          </a:p>
        </p:txBody>
      </p:sp>
      <p:sp>
        <p:nvSpPr>
          <p:cNvPr id="39941" name="Rectangle 5"/>
          <p:cNvSpPr>
            <a:spLocks/>
          </p:cNvSpPr>
          <p:nvPr/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23888" y="1628775"/>
            <a:ext cx="9956800" cy="4873625"/>
          </a:xfrm>
        </p:spPr>
        <p:txBody>
          <a:bodyPr/>
          <a:lstStyle/>
          <a:p>
            <a:pPr algn="just"/>
            <a:r>
              <a:rPr lang="pt-BR" altLang="pt-BR" smtClean="0"/>
              <a:t>No entanto, também foram observadas várias limitações:</a:t>
            </a:r>
          </a:p>
          <a:p>
            <a:pPr lvl="1" algn="just"/>
            <a:r>
              <a:rPr lang="pt-BR" altLang="pt-BR" smtClean="0"/>
              <a:t>Em primeiro lugar, os tamanhos das amostras eram menores que os tamanhos ideais de informação para que os resultados fossem clinicamente relevantes. </a:t>
            </a:r>
          </a:p>
          <a:p>
            <a:pPr lvl="1" algn="just"/>
            <a:r>
              <a:rPr lang="pt-BR" altLang="pt-BR" smtClean="0"/>
              <a:t>Em segundo lugar, embora a heterogeneidade estatística fosse baixa a moderada, algumas características dos desenhos do estudo variaram entre estudos incluídos. Estes incluíram a idade de aleatorização e apoio aplicado antes da entrada no estudo, os dispositivos utilizados, o fluxo que foi definido, o uso de surfactante, o resgate CNAF e CPAPn, medidas adotadas quando ocorreu falha no tratamento e as definições de desfecho.</a:t>
            </a:r>
          </a:p>
        </p:txBody>
      </p:sp>
      <p:sp>
        <p:nvSpPr>
          <p:cNvPr id="40964" name="Rectangle 4"/>
          <p:cNvSpPr>
            <a:spLocks/>
          </p:cNvSpPr>
          <p:nvPr/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pt-BR" sz="3000">
                <a:solidFill>
                  <a:schemeClr val="tx2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609600" y="341313"/>
            <a:ext cx="9956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cap="none" smtClean="0">
                <a:solidFill>
                  <a:srgbClr val="0000FF"/>
                </a:solidFill>
              </a:rPr>
              <a:t>IMPLICAÇÕES PARA CLÍNICOS E PESQUISADORES</a:t>
            </a:r>
          </a:p>
        </p:txBody>
      </p:sp>
      <p:sp>
        <p:nvSpPr>
          <p:cNvPr id="563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Com base na evidência real, os autores sugerem  que a CNAF deva ser usada como tratamento de primeira linha para o desconforto respiratório com cautela e somente em prematuros mais maduros com sinais leves de sofrimento.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Critérios de falha semelhantes aos adotados em ensaios clínicos também devem ser usados ​​na prática clínica tratamento ou intubação.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Os dados disponíveis também sugerem que o uso da CNAF como abordagem de primeira linha em neonatos extremamente prematuros com respiração espontânea não intubados deve ser limitada a configurações de pesquisa clínica.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Uma revisão sistemática publicada em 2016, com uma metanálise de Rede, relatou que a administração de surfactante precoce na traqueia usando a técnica de administração de surfactante menos invasiva ou a técnica INSURE, além da aplicação precoce de CPAPn, foi a melhor estratégia de prevenção da DBP em neonatos muito pré-termo não intubados com sindrome do desconforto respirtório (42). 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rgbClr val="0000FF"/>
                </a:solidFill>
              </a:rPr>
              <a:t>Pesquisas futuras podem comparar CNAF com CPAPn em recém-nascidos muito prematuros e extremamente prematuros em um cenário semelhante, ou seja, a administração precoce de surfactante via administração de surfactantes menos invasivos ou INSURE seguida pela alocação de pacientes para CNAF ou NCPAP.</a:t>
            </a:r>
            <a:r>
              <a:rPr lang="pt-BR" sz="18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Futuros estudos devem também avaliar as classificações do conforto dos bebês pelos pais e enfermeiros e os resultados a longo prazo do neurodesenvolvimento.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cap="none" smtClean="0">
                <a:solidFill>
                  <a:srgbClr val="0000FF"/>
                </a:solidFill>
              </a:rPr>
              <a:t>CONCLUSÃO</a:t>
            </a:r>
            <a:r>
              <a:rPr lang="pt-BR" cap="none" smtClean="0"/>
              <a:t/>
            </a:r>
            <a:br>
              <a:rPr lang="pt-BR" cap="none" smtClean="0"/>
            </a:br>
            <a:endParaRPr lang="pt-BR" cap="none" smtClean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625"/>
          </a:xfrm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pt-BR" altLang="pt-BR" smtClean="0"/>
              <a:t>O uso de CNAF como o primeira linha de suporte para recém-nascidos prematuros de pelo menos 28 semanas foi associado a uma taxa significativamente mais alta de falha do tratamento do que o uso de CPAPn.</a:t>
            </a:r>
          </a:p>
          <a:p>
            <a:pPr algn="just"/>
            <a:r>
              <a:rPr lang="pt-BR" altLang="pt-BR" smtClean="0"/>
              <a:t>No entanto, a intubação pode ser evitada por meio da troca da CNAF para NCPAP ou NIPPV. </a:t>
            </a:r>
          </a:p>
          <a:p>
            <a:pPr algn="just"/>
            <a:r>
              <a:rPr lang="pt-BR" altLang="pt-BR" smtClean="0"/>
              <a:t>O risco de desenvolvimento de DBP não foi influenciado pelo fato de os clínicos utilizarem CPAPn ou CNAF como o principal modo de apoio neste grupo etário. </a:t>
            </a:r>
          </a:p>
          <a:p>
            <a:pPr algn="just"/>
            <a:r>
              <a:rPr lang="pt-BR" altLang="pt-BR" smtClean="0"/>
              <a:t>Mais dados são necessários em recém-nascidos mais imaturos.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0"/>
            <a:ext cx="6624638" cy="267335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406650"/>
            <a:ext cx="6624638" cy="445135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766763" y="-242888"/>
            <a:ext cx="9956800" cy="114300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References</a:t>
            </a:r>
          </a:p>
        </p:txBody>
      </p:sp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>
          <a:xfrm>
            <a:off x="550863" y="1412875"/>
            <a:ext cx="11161712" cy="52578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</a:t>
            </a:r>
            <a:r>
              <a:rPr lang="pt-BR" sz="2000" smtClean="0"/>
              <a:t>1. Dysart K, Miller TL, Wolfson MR, Shaffer TH. Research in high flow therapy: mechanisms of action. </a:t>
            </a:r>
            <a:r>
              <a:rPr lang="pt-BR" sz="2000" i="1" smtClean="0"/>
              <a:t>Respir Med </a:t>
            </a:r>
            <a:r>
              <a:rPr lang="pt-BR" sz="2000" smtClean="0"/>
              <a:t>2009; 103: 1400-5.</a:t>
            </a:r>
            <a:br>
              <a:rPr lang="pt-BR" sz="2000" smtClean="0"/>
            </a:br>
            <a:r>
              <a:rPr lang="pt-BR" sz="2000" smtClean="0"/>
              <a:t>2. Manley BJ, Owen LS. High-flow nasal cannula: mechanisms, evidence and recommendations. </a:t>
            </a:r>
            <a:r>
              <a:rPr lang="pt-BR" sz="2000" i="1" smtClean="0"/>
              <a:t>Semin Fetal Neonatal Med </a:t>
            </a:r>
            <a:r>
              <a:rPr lang="pt-BR" sz="2000" smtClean="0"/>
              <a:t>2016; 21: 139-45.</a:t>
            </a:r>
            <a:br>
              <a:rPr lang="pt-BR" sz="2000" smtClean="0"/>
            </a:br>
            <a:r>
              <a:rPr lang="pt-BR" sz="2000" smtClean="0"/>
              <a:t>3. Shetty S, Sundaresan A, Hunt K, Desai P, Greenough A. Changes in the use of humidified high flow nasal cannula oxygen. </a:t>
            </a:r>
            <a:r>
              <a:rPr lang="pt-BR" sz="2000" i="1" smtClean="0"/>
              <a:t>Arch Dis Child Fetal Neonatal Ed </a:t>
            </a:r>
            <a:r>
              <a:rPr lang="pt-BR" sz="2000" smtClean="0"/>
              <a:t>2016; 101: F371-2.</a:t>
            </a:r>
            <a:br>
              <a:rPr lang="pt-BR" sz="2000" smtClean="0"/>
            </a:br>
            <a:r>
              <a:rPr lang="pt-BR" sz="2000" smtClean="0"/>
              <a:t>4. Hough JL, Shearman AD, Jardine LA, Davies MW. Humidified high flow nasal cannulae: current practice in Australasian nurseries, a survey. </a:t>
            </a:r>
            <a:r>
              <a:rPr lang="pt-BR" sz="2000" i="1" smtClean="0"/>
              <a:t>J Paediatr Child Health </a:t>
            </a:r>
            <a:r>
              <a:rPr lang="pt-BR" sz="2000" smtClean="0"/>
              <a:t>2012; 48: 106-13.</a:t>
            </a:r>
            <a:br>
              <a:rPr lang="pt-BR" sz="2000" smtClean="0"/>
            </a:br>
            <a:r>
              <a:rPr lang="pt-BR" sz="2000" smtClean="0"/>
              <a:t>5. Roberts CT, Owen LS, Manley BJ, Davis PG; Australian &amp; New Zealand Neonatal Network (ANZNN). High-flow support in very preterm infants in Australia and New Zealand. </a:t>
            </a:r>
            <a:r>
              <a:rPr lang="pt-BR" sz="2000" i="1" smtClean="0"/>
              <a:t>Arch Dis Child Fetal Neonatal Ed </a:t>
            </a:r>
            <a:r>
              <a:rPr lang="pt-BR" sz="2000" smtClean="0"/>
              <a:t>2016; 101: F401-3.</a:t>
            </a:r>
            <a:br>
              <a:rPr lang="pt-BR" sz="2000" smtClean="0"/>
            </a:br>
            <a:r>
              <a:rPr lang="pt-BR" sz="2000" smtClean="0"/>
              <a:t>6. Mukerji A, Shah PS, Shivananda S, Yee W, Read B, Minski J, et al; Canadian Neonatal Network Investigators. Survey of noninvasive respiratory support practices in Canadian neonatal intensive care units. </a:t>
            </a:r>
            <a:r>
              <a:rPr lang="pt-BR" sz="2000" i="1" smtClean="0"/>
              <a:t>Acta Paediatr </a:t>
            </a:r>
            <a:r>
              <a:rPr lang="pt-BR" sz="2000" smtClean="0"/>
              <a:t>2017; 106: 387-393.</a:t>
            </a:r>
            <a:br>
              <a:rPr lang="pt-BR" sz="2000" smtClean="0"/>
            </a:br>
            <a:r>
              <a:rPr lang="pt-BR" sz="2000" smtClean="0"/>
              <a:t>7. Motojima Y, Ito M, Oka S, Uchiyama A, Tamura M, Namba F. Use of high-flow nasal cannula in neonates: Nationwide survey in Japan. </a:t>
            </a:r>
            <a:r>
              <a:rPr lang="pt-BR" sz="2000" i="1" smtClean="0"/>
              <a:t>Pediatr Int </a:t>
            </a:r>
            <a:r>
              <a:rPr lang="pt-BR" sz="2000" smtClean="0"/>
              <a:t>2016; 58: 308-10. </a:t>
            </a:r>
            <a:br>
              <a:rPr lang="pt-BR" sz="2000" smtClean="0"/>
            </a:br>
            <a:endParaRPr lang="pt-BR" sz="200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15888"/>
            <a:ext cx="11582400" cy="635793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8.Osman M, Elsharkawy A, Abdel-Hady H. Assessment of pain during application of nasalcontinuous positive airway pressure and heated, humidified high-flow nasal cannulae in preterm</a:t>
            </a:r>
            <a:br>
              <a:rPr lang="pt-BR" sz="1800" smtClean="0"/>
            </a:br>
            <a:r>
              <a:rPr lang="pt-BR" sz="1800" smtClean="0"/>
              <a:t>infants. </a:t>
            </a:r>
            <a:r>
              <a:rPr lang="pt-BR" sz="1800" i="1" smtClean="0"/>
              <a:t>J Perinatol </a:t>
            </a:r>
            <a:r>
              <a:rPr lang="pt-BR" sz="1800" smtClean="0"/>
              <a:t>2015; 35: 263-7.</a:t>
            </a:r>
            <a:br>
              <a:rPr lang="pt-BR" sz="1800" smtClean="0"/>
            </a:br>
            <a:r>
              <a:rPr lang="pt-BR" sz="1800" smtClean="0"/>
              <a:t>9. Klingenberg C, Pettersen M, Hansen EA, Gustavsen LJ, Dahl IA, Leknessund A, et al. Patient</a:t>
            </a:r>
            <a:br>
              <a:rPr lang="pt-BR" sz="1800" smtClean="0"/>
            </a:br>
            <a:r>
              <a:rPr lang="pt-BR" sz="1800" smtClean="0"/>
              <a:t>comfort during treatment with heated humidified high flow nasal cannulae versus nasal</a:t>
            </a:r>
            <a:br>
              <a:rPr lang="pt-BR" sz="1800" smtClean="0"/>
            </a:br>
            <a:r>
              <a:rPr lang="pt-BR" sz="1800" smtClean="0"/>
              <a:t>continuous positive airway pressure: a randomised cross-over trial. </a:t>
            </a:r>
            <a:r>
              <a:rPr lang="pt-BR" sz="1800" i="1" smtClean="0"/>
              <a:t>Arch Dis Child Fetal Neonatal</a:t>
            </a:r>
            <a:br>
              <a:rPr lang="pt-BR" sz="1800" i="1" smtClean="0"/>
            </a:br>
            <a:r>
              <a:rPr lang="pt-BR" sz="1800" i="1" smtClean="0"/>
              <a:t>Ed </a:t>
            </a:r>
            <a:r>
              <a:rPr lang="pt-BR" sz="1800" smtClean="0"/>
              <a:t>2014; 99: F134-7.</a:t>
            </a:r>
            <a:br>
              <a:rPr lang="pt-BR" sz="1800" smtClean="0"/>
            </a:br>
            <a:r>
              <a:rPr lang="pt-BR" sz="1800" smtClean="0"/>
              <a:t>10. Roberts CT, Manley BJ, Dawson JA, Davis PG. Nursing perceptions of high-flow nasal cannulae</a:t>
            </a:r>
            <a:br>
              <a:rPr lang="pt-BR" sz="1800" smtClean="0"/>
            </a:br>
            <a:r>
              <a:rPr lang="pt-BR" sz="1800" smtClean="0"/>
              <a:t>treatment for very preterm infants. </a:t>
            </a:r>
            <a:r>
              <a:rPr lang="pt-BR" sz="1800" i="1" smtClean="0"/>
              <a:t>J Paediatr Child Health </a:t>
            </a:r>
            <a:r>
              <a:rPr lang="pt-BR" sz="1800" smtClean="0"/>
              <a:t>2014; 50: 806-10.</a:t>
            </a:r>
            <a:br>
              <a:rPr lang="pt-BR" sz="1800" smtClean="0"/>
            </a:br>
            <a:r>
              <a:rPr lang="pt-BR" sz="1800" smtClean="0"/>
              <a:t>11. Lemyre B, Laughon M, Bose C, Davis PG. Early nasal intermittent positive pressure ventilation</a:t>
            </a:r>
            <a:br>
              <a:rPr lang="pt-BR" sz="1800" smtClean="0"/>
            </a:br>
            <a:r>
              <a:rPr lang="pt-BR" sz="1800" smtClean="0"/>
              <a:t>(NIPPV) versus early nasal continuous positive airway pressure (NCPAP) for preterm infants.</a:t>
            </a:r>
            <a:br>
              <a:rPr lang="pt-BR" sz="1800" smtClean="0"/>
            </a:br>
            <a:r>
              <a:rPr lang="pt-BR" sz="1800" i="1" smtClean="0"/>
              <a:t>Cochrane Database Syst Rev </a:t>
            </a:r>
            <a:r>
              <a:rPr lang="pt-BR" sz="1800" smtClean="0"/>
              <a:t>2016; 12: CD005384.</a:t>
            </a:r>
            <a:br>
              <a:rPr lang="pt-BR" sz="1800" smtClean="0"/>
            </a:br>
            <a:r>
              <a:rPr lang="pt-BR" sz="1800" smtClean="0"/>
              <a:t>12. Wilkinson D, Andersen C, O'Donnell CP, De Paoli AG, Manley BJ. High flow nasal cannula for</a:t>
            </a:r>
            <a:br>
              <a:rPr lang="pt-BR" sz="1800" smtClean="0"/>
            </a:br>
            <a:r>
              <a:rPr lang="pt-BR" sz="1800" smtClean="0"/>
              <a:t>respiratory support in preterm infants. </a:t>
            </a:r>
            <a:r>
              <a:rPr lang="pt-BR" sz="1800" i="1" smtClean="0"/>
              <a:t>Cochrane Database Syst Rev </a:t>
            </a:r>
            <a:r>
              <a:rPr lang="pt-BR" sz="1800" smtClean="0"/>
              <a:t>2016; 2: CD006405.</a:t>
            </a:r>
            <a:br>
              <a:rPr lang="pt-BR" sz="1800" smtClean="0"/>
            </a:br>
            <a:r>
              <a:rPr lang="pt-BR" sz="1800" smtClean="0"/>
              <a:t>13. Kotecha SJ, Adappa R, Gupta N, Watkins WJ, Kotecha S, Chakraborty M. Safety and Efficacy of</a:t>
            </a:r>
            <a:br>
              <a:rPr lang="pt-BR" sz="1800" smtClean="0"/>
            </a:br>
            <a:r>
              <a:rPr lang="pt-BR" sz="1800" smtClean="0"/>
              <a:t>High-Flow Nasal Cannula Therapy in Preterm Infants: A Meta-analysis. </a:t>
            </a:r>
            <a:r>
              <a:rPr lang="pt-BR" sz="1800" i="1" smtClean="0"/>
              <a:t>Pediatrics </a:t>
            </a:r>
            <a:r>
              <a:rPr lang="pt-BR" sz="1800" smtClean="0"/>
              <a:t>2015; 136:</a:t>
            </a:r>
            <a:br>
              <a:rPr lang="pt-BR" sz="1800" smtClean="0"/>
            </a:br>
            <a:r>
              <a:rPr lang="pt-BR" sz="1800" smtClean="0"/>
              <a:t>542-53.</a:t>
            </a:r>
            <a:br>
              <a:rPr lang="pt-BR" sz="1800" smtClean="0"/>
            </a:br>
            <a:r>
              <a:rPr lang="pt-BR" sz="1800" smtClean="0"/>
              <a:t>14. Fleeman N, Mahon J, Bates V, Dickson R, Dundar Y, Dwan K, et al. The clinical effectiveness</a:t>
            </a:r>
            <a:br>
              <a:rPr lang="pt-BR" sz="1800" smtClean="0"/>
            </a:br>
            <a:r>
              <a:rPr lang="pt-BR" sz="1800" smtClean="0"/>
              <a:t>and cost-effectiveness of heated humidified high-flow nasal cannula compared with usual care for</a:t>
            </a:r>
            <a:br>
              <a:rPr lang="pt-BR" sz="1800" smtClean="0"/>
            </a:br>
            <a:r>
              <a:rPr lang="pt-BR" sz="1800" smtClean="0"/>
              <a:t>preterm infants: systematic review and economic evaluation. </a:t>
            </a:r>
            <a:r>
              <a:rPr lang="pt-BR" sz="1800" i="1" smtClean="0"/>
              <a:t>Health Technol Assess </a:t>
            </a:r>
            <a:r>
              <a:rPr lang="pt-BR" sz="1800" smtClean="0"/>
              <a:t>2016; 20: 1-</a:t>
            </a:r>
            <a:br>
              <a:rPr lang="pt-BR" sz="1800" smtClean="0"/>
            </a:br>
            <a:r>
              <a:rPr lang="pt-BR" sz="1800" smtClean="0"/>
              <a:t>68.</a:t>
            </a:r>
            <a:br>
              <a:rPr lang="pt-BR" sz="1800" smtClean="0"/>
            </a:br>
            <a:r>
              <a:rPr lang="pt-BR" sz="1800" smtClean="0"/>
              <a:t>15. Yoder BA, Manley B, Collins C, Ives K, Kugelman A, Lavizzari A, et al. Consensus approach to</a:t>
            </a:r>
            <a:br>
              <a:rPr lang="pt-BR" sz="1800" smtClean="0"/>
            </a:br>
            <a:r>
              <a:rPr lang="pt-BR" sz="1800" smtClean="0"/>
              <a:t>nasal high-flow therapy in neonates. </a:t>
            </a:r>
            <a:r>
              <a:rPr lang="pt-BR" sz="1800" i="1" smtClean="0"/>
              <a:t>J Perinatol </a:t>
            </a:r>
            <a:r>
              <a:rPr lang="pt-BR" sz="1800" smtClean="0"/>
              <a:t>2017; 37: 809-813.</a:t>
            </a:r>
            <a:br>
              <a:rPr lang="pt-BR" sz="1800" smtClean="0"/>
            </a:br>
            <a:r>
              <a:rPr lang="pt-BR" sz="1800" smtClean="0"/>
              <a:t>16. Higgins JPT, Green S. Cochrane Handbook for Systematic Reviews of Interventions Version</a:t>
            </a:r>
            <a:br>
              <a:rPr lang="pt-BR" sz="1800" smtClean="0"/>
            </a:br>
            <a:r>
              <a:rPr lang="pt-BR" sz="1800" smtClean="0"/>
              <a:t>5.1.0. The Cochrane Collaboration, 2011. Available from: URL: http://handbook.cochrane.org</a:t>
            </a:r>
            <a:br>
              <a:rPr lang="pt-BR" sz="1800" smtClean="0"/>
            </a:br>
            <a:r>
              <a:rPr lang="pt-BR" sz="1800" smtClean="0"/>
              <a:t>17. Kelly SE, Moher D, Clifford TJ. Defining rapid review: a modified Delphi consensus approach.</a:t>
            </a:r>
            <a:br>
              <a:rPr lang="pt-BR" sz="1800" smtClean="0"/>
            </a:br>
            <a:r>
              <a:rPr lang="pt-BR" sz="1800" i="1" smtClean="0"/>
              <a:t>Int J Technol Assess Health Care </a:t>
            </a:r>
            <a:r>
              <a:rPr lang="pt-BR" sz="1800" smtClean="0"/>
              <a:t>2016; 32: 265-275. </a:t>
            </a:r>
            <a:br>
              <a:rPr lang="pt-BR" sz="1800" smtClean="0"/>
            </a:br>
            <a:endParaRPr lang="pt-BR" sz="1800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0"/>
            <a:ext cx="11582400" cy="68580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18. Ganann R, Ciliska D, Thomas H. Expediting systematic reviews: methods and implications of</a:t>
            </a:r>
            <a:br>
              <a:rPr lang="pt-BR" sz="1800" smtClean="0"/>
            </a:br>
            <a:r>
              <a:rPr lang="pt-BR" sz="1800" smtClean="0"/>
              <a:t>rapid reviews. </a:t>
            </a:r>
            <a:r>
              <a:rPr lang="pt-BR" sz="1800" i="1" smtClean="0"/>
              <a:t>Implement Sci </a:t>
            </a:r>
            <a:r>
              <a:rPr lang="pt-BR" sz="1800" smtClean="0"/>
              <a:t>2010; 5: 56.</a:t>
            </a:r>
            <a:br>
              <a:rPr lang="pt-BR" sz="1800" smtClean="0"/>
            </a:br>
            <a:r>
              <a:rPr lang="pt-BR" sz="1800" smtClean="0"/>
              <a:t>19. Liberati A, Altman DG, Tetzlaff J, Mulrow C, Gøtzsche PC, Ioannidis JP, et al. The PRISMA</a:t>
            </a:r>
            <a:br>
              <a:rPr lang="pt-BR" sz="1800" smtClean="0"/>
            </a:br>
            <a:r>
              <a:rPr lang="pt-BR" sz="1800" smtClean="0"/>
              <a:t>statement for reporting systematic reviews and meta-analyses of studies that evaluate healthcare</a:t>
            </a:r>
            <a:br>
              <a:rPr lang="pt-BR" sz="1800" smtClean="0"/>
            </a:br>
            <a:r>
              <a:rPr lang="pt-BR" sz="1800" smtClean="0"/>
              <a:t>interventions: explanation and elaboration. </a:t>
            </a:r>
            <a:r>
              <a:rPr lang="pt-BR" sz="1800" i="1" smtClean="0"/>
              <a:t>BMJ </a:t>
            </a:r>
            <a:r>
              <a:rPr lang="pt-BR" sz="1800" smtClean="0"/>
              <a:t>2009; 339: b2700.</a:t>
            </a:r>
            <a:br>
              <a:rPr lang="pt-BR" sz="1800" smtClean="0"/>
            </a:br>
            <a:r>
              <a:rPr lang="pt-BR" sz="1800" smtClean="0"/>
              <a:t>20. Review Manager (RevMan) Computer program, version 5.3. Copenhagen: The Nordic Cochrane</a:t>
            </a:r>
            <a:br>
              <a:rPr lang="pt-BR" sz="1800" smtClean="0"/>
            </a:br>
            <a:r>
              <a:rPr lang="pt-BR" sz="1800" smtClean="0"/>
              <a:t>Centre, The Cochrane Collaboration, 2014.</a:t>
            </a:r>
            <a:br>
              <a:rPr lang="pt-BR" sz="1800" smtClean="0"/>
            </a:br>
            <a:r>
              <a:rPr lang="pt-BR" sz="1800" smtClean="0"/>
              <a:t>21. Wan X, Wang W, Liu J, Tong T. Estimating the sample mean and standard deviation from the</a:t>
            </a:r>
            <a:br>
              <a:rPr lang="pt-BR" sz="1800" smtClean="0"/>
            </a:br>
            <a:r>
              <a:rPr lang="pt-BR" sz="1800" smtClean="0"/>
              <a:t>sample size, median, range and/or interquartile range. </a:t>
            </a:r>
            <a:r>
              <a:rPr lang="pt-BR" sz="1800" i="1" smtClean="0"/>
              <a:t>BMC Med Res Methodol </a:t>
            </a:r>
            <a:r>
              <a:rPr lang="pt-BR" sz="1800" smtClean="0"/>
              <a:t>2014; 14: 135.</a:t>
            </a:r>
            <a:br>
              <a:rPr lang="pt-BR" sz="1800" smtClean="0"/>
            </a:br>
            <a:r>
              <a:rPr lang="pt-BR" sz="1800" smtClean="0"/>
              <a:t>22. Guyatt H, Oxman D, Kunz R, Vist E, Falck-Ytter Y, Schünemann J, GRADE Working Group.</a:t>
            </a:r>
            <a:br>
              <a:rPr lang="pt-BR" sz="1800" smtClean="0"/>
            </a:br>
            <a:r>
              <a:rPr lang="pt-BR" sz="1800" smtClean="0"/>
              <a:t>What is ”quality of evidence“ and why is it important to clinicians? </a:t>
            </a:r>
            <a:r>
              <a:rPr lang="pt-BR" sz="1800" i="1" smtClean="0"/>
              <a:t>BMJ </a:t>
            </a:r>
            <a:r>
              <a:rPr lang="pt-BR" sz="1800" smtClean="0"/>
              <a:t>2008; 336: 995–8.</a:t>
            </a:r>
            <a:br>
              <a:rPr lang="pt-BR" sz="1800" smtClean="0"/>
            </a:br>
            <a:r>
              <a:rPr lang="pt-BR" sz="1800" smtClean="0"/>
              <a:t>23. Schünemann H, Brozek J, Guyatt G, Oxman A. GRADE handbook for grading quality of</a:t>
            </a:r>
            <a:br>
              <a:rPr lang="pt-BR" sz="1800" smtClean="0"/>
            </a:br>
            <a:r>
              <a:rPr lang="pt-BR" sz="1800" smtClean="0"/>
              <a:t>evidence and strength of recommendations, 2013. Available from: URL:</a:t>
            </a:r>
            <a:br>
              <a:rPr lang="pt-BR" sz="1800" smtClean="0"/>
            </a:br>
            <a:r>
              <a:rPr lang="pt-BR" sz="1800" smtClean="0"/>
              <a:t>www.guidelinedevelopment.org/handbook.</a:t>
            </a:r>
            <a:br>
              <a:rPr lang="pt-BR" sz="1800" smtClean="0"/>
            </a:br>
            <a:r>
              <a:rPr lang="pt-BR" sz="1800" smtClean="0"/>
              <a:t>24. Brozek J, Oxman A, Schünemann H. GRADEpro. Version 3.2 for Windows. The GRADE</a:t>
            </a:r>
            <a:br>
              <a:rPr lang="pt-BR" sz="1800" smtClean="0"/>
            </a:br>
            <a:r>
              <a:rPr lang="pt-BR" sz="1800" smtClean="0"/>
              <a:t>Working Group, 2008.</a:t>
            </a:r>
            <a:br>
              <a:rPr lang="pt-BR" sz="1800" smtClean="0"/>
            </a:br>
            <a:r>
              <a:rPr lang="pt-BR" sz="1800" smtClean="0"/>
              <a:t>25. Tricco AC, Langlois EV, Straus SE. Rapid reviews to strengthen health policy and systems: a</a:t>
            </a:r>
            <a:br>
              <a:rPr lang="pt-BR" sz="1800" smtClean="0"/>
            </a:br>
            <a:r>
              <a:rPr lang="pt-BR" sz="1800" smtClean="0"/>
              <a:t>practical guide. World Health Organization, Alliance for Health Policy and Systems Research,</a:t>
            </a:r>
            <a:br>
              <a:rPr lang="pt-BR" sz="1800" smtClean="0"/>
            </a:br>
            <a:r>
              <a:rPr lang="pt-BR" sz="1800" smtClean="0"/>
              <a:t>2017.</a:t>
            </a:r>
            <a:br>
              <a:rPr lang="pt-BR" sz="1800" smtClean="0"/>
            </a:br>
            <a:r>
              <a:rPr lang="pt-BR" sz="1800" smtClean="0"/>
              <a:t>26. Yoder BA, Stoddard RA, Li M, King J, Dirnberger DR, Abbasi S. Heated, humidified high-flow</a:t>
            </a:r>
            <a:br>
              <a:rPr lang="pt-BR" sz="1800" smtClean="0"/>
            </a:br>
            <a:r>
              <a:rPr lang="pt-BR" sz="1800" smtClean="0"/>
              <a:t>nasal cannula versus nasal CPAP for respiratory support in neonates. </a:t>
            </a:r>
            <a:r>
              <a:rPr lang="pt-BR" sz="1800" i="1" smtClean="0"/>
              <a:t>Pediatrics </a:t>
            </a:r>
            <a:r>
              <a:rPr lang="pt-BR" sz="1800" smtClean="0"/>
              <a:t>2013; 131:</a:t>
            </a:r>
            <a:br>
              <a:rPr lang="pt-BR" sz="1800" smtClean="0"/>
            </a:br>
            <a:r>
              <a:rPr lang="pt-BR" sz="1800" smtClean="0"/>
              <a:t>e1482–90.</a:t>
            </a:r>
            <a:br>
              <a:rPr lang="pt-BR" sz="1800" smtClean="0"/>
            </a:br>
            <a:r>
              <a:rPr lang="pt-BR" sz="1800" smtClean="0"/>
              <a:t>27. Roberts CT, Owen LS, Manley BJ, Frøisland DH, Donath SM, Dalziel KM, et al; HIPSTER Trial</a:t>
            </a:r>
            <a:br>
              <a:rPr lang="pt-BR" sz="1800" smtClean="0"/>
            </a:br>
            <a:r>
              <a:rPr lang="pt-BR" sz="1800" smtClean="0"/>
              <a:t>Investigators. Nasal High-Flow Therapy for Primary Respiratory Support in Preterm Infants. </a:t>
            </a:r>
            <a:r>
              <a:rPr lang="pt-BR" sz="1800" i="1" smtClean="0"/>
              <a:t>N</a:t>
            </a:r>
            <a:br>
              <a:rPr lang="pt-BR" sz="1800" i="1" smtClean="0"/>
            </a:br>
            <a:r>
              <a:rPr lang="pt-BR" sz="1800" i="1" smtClean="0"/>
              <a:t>Engl J Med </a:t>
            </a:r>
            <a:r>
              <a:rPr lang="pt-BR" sz="1800" smtClean="0"/>
              <a:t>2016; 375: 1142-51.</a:t>
            </a:r>
            <a:br>
              <a:rPr lang="pt-BR" sz="1800" smtClean="0"/>
            </a:br>
            <a:r>
              <a:rPr lang="pt-BR" sz="1800" smtClean="0"/>
              <a:t>28. Iranpour R, Sadeghnia A, Hesaraki M. High-flow nasal cannula versus nasal continuous positive</a:t>
            </a:r>
            <a:br>
              <a:rPr lang="pt-BR" sz="1800" smtClean="0"/>
            </a:br>
            <a:r>
              <a:rPr lang="pt-BR" sz="1800" smtClean="0"/>
              <a:t>airway pressure in the management of respiratory distress syndrome. </a:t>
            </a:r>
            <a:r>
              <a:rPr lang="pt-BR" sz="1800" i="1" smtClean="0"/>
              <a:t>J Isfahan Med School </a:t>
            </a:r>
            <a:r>
              <a:rPr lang="pt-BR" sz="1800" smtClean="0"/>
              <a:t>2011;</a:t>
            </a:r>
            <a:br>
              <a:rPr lang="pt-BR" sz="1800" smtClean="0"/>
            </a:br>
            <a:r>
              <a:rPr lang="pt-BR" sz="1800" smtClean="0"/>
              <a:t>29: 761–771 </a:t>
            </a:r>
            <a:br>
              <a:rPr lang="pt-BR" sz="1800" smtClean="0"/>
            </a:br>
            <a:endParaRPr lang="pt-BR" sz="180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4294967295"/>
          </p:nvPr>
        </p:nvSpPr>
        <p:spPr>
          <a:xfrm>
            <a:off x="0" y="0"/>
            <a:ext cx="12192000" cy="68580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sz="1800" smtClean="0"/>
              <a:t>    29. Nair G, Karna P. Comparison of the effects of Vapotherm and nasal CPAP in respiratory distress</a:t>
            </a:r>
            <a:br>
              <a:rPr lang="pt-BR" sz="1800" smtClean="0"/>
            </a:br>
            <a:r>
              <a:rPr lang="pt-BR" sz="1800" smtClean="0"/>
              <a:t>in preterm infants. In: </a:t>
            </a:r>
            <a:r>
              <a:rPr lang="pt-BR" sz="1800" i="1" smtClean="0"/>
              <a:t>Pediatric Academic Societies Annual Meeting </a:t>
            </a:r>
            <a:r>
              <a:rPr lang="pt-BR" sz="1800" smtClean="0"/>
              <a:t>2005; Washington, DC.</a:t>
            </a:r>
            <a:br>
              <a:rPr lang="pt-BR" sz="1800" smtClean="0"/>
            </a:br>
            <a:r>
              <a:rPr lang="pt-BR" sz="1800" smtClean="0"/>
              <a:t>30. Lavizzari A, Colnaghi M, Ciuffini F, Veneroni C, Musumeci S, Cortinovis I, et al. Heated,</a:t>
            </a:r>
            <a:br>
              <a:rPr lang="pt-BR" sz="1800" smtClean="0"/>
            </a:br>
            <a:r>
              <a:rPr lang="pt-BR" sz="1800" smtClean="0"/>
              <a:t>humidified high-flow nasal cannula vs nasal continuous positive airway pressure for respiratory</a:t>
            </a:r>
            <a:br>
              <a:rPr lang="pt-BR" sz="1800" smtClean="0"/>
            </a:br>
            <a:r>
              <a:rPr lang="pt-BR" sz="1800" smtClean="0"/>
              <a:t>distress syndrome of prematurity: a randomized clinical noninferiority trial. </a:t>
            </a:r>
            <a:r>
              <a:rPr lang="pt-BR" sz="1800" i="1" smtClean="0"/>
              <a:t>JAMA Pediatr </a:t>
            </a:r>
            <a:r>
              <a:rPr lang="pt-BR" sz="1800" smtClean="0"/>
              <a:t>2016;</a:t>
            </a:r>
            <a:br>
              <a:rPr lang="pt-BR" sz="1800" smtClean="0"/>
            </a:br>
            <a:r>
              <a:rPr lang="pt-BR" sz="1800" smtClean="0"/>
              <a:t>170: 1228.</a:t>
            </a:r>
            <a:br>
              <a:rPr lang="pt-BR" sz="1800" smtClean="0"/>
            </a:br>
            <a:r>
              <a:rPr lang="pt-BR" sz="1800" smtClean="0"/>
              <a:t>31. Shin J, Park K, Lee EH, Choi BM. Humidified High Flow Nasal Cannula versus Nasal</a:t>
            </a:r>
            <a:br>
              <a:rPr lang="pt-BR" sz="1800" smtClean="0"/>
            </a:br>
            <a:r>
              <a:rPr lang="pt-BR" sz="1800" smtClean="0"/>
              <a:t>Continuous Positive Airway Pressure as an Initial Respiratory Support in Preterm Infants with</a:t>
            </a:r>
            <a:br>
              <a:rPr lang="pt-BR" sz="1800" smtClean="0"/>
            </a:br>
            <a:r>
              <a:rPr lang="pt-BR" sz="1800" smtClean="0"/>
              <a:t>Respiratory Distress: a Randomized, Controlled Non-Inferiority Trial. </a:t>
            </a:r>
            <a:r>
              <a:rPr lang="pt-BR" sz="1800" i="1" smtClean="0"/>
              <a:t>J Korean Med Sci </a:t>
            </a:r>
            <a:r>
              <a:rPr lang="pt-BR" sz="1800" smtClean="0"/>
              <a:t>2017;</a:t>
            </a:r>
            <a:br>
              <a:rPr lang="pt-BR" sz="1800" smtClean="0"/>
            </a:br>
            <a:r>
              <a:rPr lang="pt-BR" sz="1800" smtClean="0"/>
              <a:t>32: 650-655.</a:t>
            </a:r>
            <a:br>
              <a:rPr lang="pt-BR" sz="1800" smtClean="0"/>
            </a:br>
            <a:r>
              <a:rPr lang="pt-BR" sz="1800" smtClean="0"/>
              <a:t>32. Kugelman A, Riskin A, Said W, Shoris I, Mor F, Bader D. A randomized pilot study comparing</a:t>
            </a:r>
            <a:br>
              <a:rPr lang="pt-BR" sz="1800" smtClean="0"/>
            </a:br>
            <a:r>
              <a:rPr lang="pt-BR" sz="1800" smtClean="0"/>
              <a:t>heated humidified high-flow nasal cannulae with NIPPV for RDS. </a:t>
            </a:r>
            <a:r>
              <a:rPr lang="pt-BR" sz="1800" i="1" smtClean="0"/>
              <a:t>Pediatr Pulmonol </a:t>
            </a:r>
            <a:r>
              <a:rPr lang="pt-BR" sz="1800" smtClean="0"/>
              <a:t>2015; 50:</a:t>
            </a:r>
            <a:br>
              <a:rPr lang="pt-BR" sz="1800" smtClean="0"/>
            </a:br>
            <a:r>
              <a:rPr lang="pt-BR" sz="1800" smtClean="0"/>
              <a:t>576-83.</a:t>
            </a:r>
            <a:br>
              <a:rPr lang="pt-BR" sz="1800" smtClean="0"/>
            </a:br>
            <a:r>
              <a:rPr lang="pt-BR" sz="1800" smtClean="0"/>
              <a:t>33. Jobe AH, Bancalari E. Bronchopulmonary dysplasia. </a:t>
            </a:r>
            <a:r>
              <a:rPr lang="pt-BR" sz="1800" i="1" smtClean="0"/>
              <a:t>Am J Respir Crit Care Med </a:t>
            </a:r>
            <a:r>
              <a:rPr lang="pt-BR" sz="1800" smtClean="0"/>
              <a:t>2001; 163:</a:t>
            </a:r>
            <a:br>
              <a:rPr lang="pt-BR" sz="1800" smtClean="0"/>
            </a:br>
            <a:r>
              <a:rPr lang="pt-BR" sz="1800" smtClean="0"/>
              <a:t>1723-9.</a:t>
            </a:r>
            <a:br>
              <a:rPr lang="pt-BR" sz="1800" smtClean="0"/>
            </a:br>
            <a:r>
              <a:rPr lang="pt-BR" sz="1800" smtClean="0"/>
              <a:t>34. Gøtzsche PC. Lessons from and cautions about noninferiority and equivalence randomized trials.</a:t>
            </a:r>
            <a:br>
              <a:rPr lang="pt-BR" sz="1800" smtClean="0"/>
            </a:br>
            <a:r>
              <a:rPr lang="pt-BR" sz="1800" i="1" smtClean="0"/>
              <a:t>JAMA </a:t>
            </a:r>
            <a:r>
              <a:rPr lang="pt-BR" sz="1800" smtClean="0"/>
              <a:t>2006; 295: 1172-4.</a:t>
            </a:r>
            <a:br>
              <a:rPr lang="pt-BR" sz="1800" smtClean="0"/>
            </a:br>
            <a:r>
              <a:rPr lang="pt-BR" sz="1800" smtClean="0"/>
              <a:t>35. Mauri L, D'Agostino RB. Challenges in the Design and Interpretation of Noninferiority Trials. </a:t>
            </a:r>
            <a:r>
              <a:rPr lang="pt-BR" sz="1800" i="1" smtClean="0"/>
              <a:t>N</a:t>
            </a:r>
            <a:br>
              <a:rPr lang="pt-BR" sz="1800" i="1" smtClean="0"/>
            </a:br>
            <a:r>
              <a:rPr lang="pt-BR" sz="1800" i="1" smtClean="0"/>
              <a:t>Engl J Med </a:t>
            </a:r>
            <a:r>
              <a:rPr lang="pt-BR" sz="1800" smtClean="0"/>
              <a:t>2017; 377: 1357-1367.</a:t>
            </a:r>
            <a:br>
              <a:rPr lang="pt-BR" sz="1800" smtClean="0"/>
            </a:br>
            <a:r>
              <a:rPr lang="pt-BR" sz="1800" smtClean="0"/>
              <a:t>36. Kubicka ZJ, Limauro J, Darnall RA. Heated, humidified high-flow nasal cannula therapy: yet</a:t>
            </a:r>
            <a:br>
              <a:rPr lang="pt-BR" sz="1800" smtClean="0"/>
            </a:br>
            <a:r>
              <a:rPr lang="pt-BR" sz="1800" smtClean="0"/>
              <a:t>another way to deliver continuous positive airway pressure? </a:t>
            </a:r>
            <a:r>
              <a:rPr lang="pt-BR" sz="1800" i="1" smtClean="0"/>
              <a:t>Pediatrics </a:t>
            </a:r>
            <a:r>
              <a:rPr lang="pt-BR" sz="1800" smtClean="0"/>
              <a:t>2008; 121: 82-8.</a:t>
            </a:r>
            <a:br>
              <a:rPr lang="pt-BR" sz="1800" smtClean="0"/>
            </a:br>
            <a:r>
              <a:rPr lang="pt-BR" sz="1800" smtClean="0"/>
              <a:t>37. Lampland AL, Plumm B, Meyers PA, Worwa CT, Mammel MC. Observational study of</a:t>
            </a:r>
            <a:br>
              <a:rPr lang="pt-BR" sz="1800" smtClean="0"/>
            </a:br>
            <a:r>
              <a:rPr lang="pt-BR" sz="1800" smtClean="0"/>
              <a:t>humidified high-flow nasal cannula compared with nasal continuous positive airway pressure. </a:t>
            </a:r>
            <a:r>
              <a:rPr lang="pt-BR" sz="1800" i="1" smtClean="0"/>
              <a:t>J</a:t>
            </a:r>
            <a:br>
              <a:rPr lang="pt-BR" sz="1800" i="1" smtClean="0"/>
            </a:br>
            <a:r>
              <a:rPr lang="pt-BR" sz="1800" i="1" smtClean="0"/>
              <a:t>Pediatr </a:t>
            </a:r>
            <a:r>
              <a:rPr lang="pt-BR" sz="1800" smtClean="0"/>
              <a:t>2009; 154: 177-82.</a:t>
            </a:r>
            <a:br>
              <a:rPr lang="pt-BR" sz="1800" smtClean="0"/>
            </a:br>
            <a:r>
              <a:rPr lang="pt-BR" sz="1800" smtClean="0"/>
              <a:t>38. Manley BJ, Owen LS, Doyle LW, Andersen CC, Cartwright DW, Pritchard MA, et al. High-flow</a:t>
            </a:r>
            <a:br>
              <a:rPr lang="pt-BR" sz="1800" smtClean="0"/>
            </a:br>
            <a:r>
              <a:rPr lang="pt-BR" sz="1800" smtClean="0"/>
              <a:t>nasal cannulae in very preterm infants after extubation. </a:t>
            </a:r>
            <a:r>
              <a:rPr lang="pt-BR" sz="1800" i="1" smtClean="0"/>
              <a:t>N Engl J Med </a:t>
            </a:r>
            <a:r>
              <a:rPr lang="pt-BR" sz="1800" smtClean="0"/>
              <a:t>2013; 369: 1425-33. </a:t>
            </a:r>
            <a:br>
              <a:rPr lang="pt-BR" sz="1800" smtClean="0"/>
            </a:br>
            <a:endParaRPr lang="pt-BR" sz="1800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/>
          </p:cNvSpPr>
          <p:nvPr>
            <p:ph type="body" idx="4294967295"/>
          </p:nvPr>
        </p:nvSpPr>
        <p:spPr>
          <a:xfrm>
            <a:off x="695325" y="1557338"/>
            <a:ext cx="11304588" cy="5300662"/>
          </a:xfrm>
          <a:solidFill>
            <a:schemeClr val="bg1"/>
          </a:solidFill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altLang="pt-BR" sz="2000" smtClean="0"/>
              <a:t>    39. Ciuffini F, Pietrasanta C, Lavizzari A, Musumeci S, Gualdi C, Sortino S, et al. Comparison between two different modes of non-invasive ventilatory support in preterm newborn infants with respiratory distress syndrome mild to moderate: preliminary data. </a:t>
            </a:r>
            <a:r>
              <a:rPr lang="pt-BR" altLang="pt-BR" sz="2000" i="1" smtClean="0"/>
              <a:t>Pediatr Med Chir </a:t>
            </a:r>
            <a:r>
              <a:rPr lang="pt-BR" altLang="pt-BR" sz="2000" smtClean="0"/>
              <a:t>2014; 36: 88.</a:t>
            </a:r>
            <a:br>
              <a:rPr lang="pt-BR" altLang="pt-BR" sz="2000" smtClean="0"/>
            </a:br>
            <a:r>
              <a:rPr lang="pt-BR" altLang="pt-BR" sz="2000" smtClean="0"/>
              <a:t>40. Buscemi N, Hartling L, Vandermeer B, Tjosvold L, Klassen TP J. Single data extraction</a:t>
            </a:r>
            <a:br>
              <a:rPr lang="pt-BR" altLang="pt-BR" sz="2000" smtClean="0"/>
            </a:br>
            <a:r>
              <a:rPr lang="pt-BR" altLang="pt-BR" sz="2000" smtClean="0"/>
              <a:t>generated more errors than double data extraction in systematic reviews. </a:t>
            </a:r>
            <a:r>
              <a:rPr lang="pt-BR" altLang="pt-BR" sz="2000" i="1" smtClean="0"/>
              <a:t>Clin Epidemiol </a:t>
            </a:r>
            <a:r>
              <a:rPr lang="pt-BR" altLang="pt-BR" sz="2000" smtClean="0"/>
              <a:t>2006; 59:697-703.</a:t>
            </a:r>
            <a:br>
              <a:rPr lang="pt-BR" altLang="pt-BR" sz="2000" smtClean="0"/>
            </a:br>
            <a:r>
              <a:rPr lang="pt-BR" altLang="pt-BR" sz="2000" smtClean="0"/>
              <a:t>41. Abou-Setta AM, Jeyaraman MM, Attia A, Al-Inany HG, Ferri M, Ansari MT, et al. Methods for Developing Evidence Reviews in Short Periods of Time: A Scoping Review. </a:t>
            </a:r>
            <a:r>
              <a:rPr lang="pt-BR" altLang="pt-BR" sz="2000" i="1" smtClean="0"/>
              <a:t>PLoS One </a:t>
            </a:r>
            <a:r>
              <a:rPr lang="pt-BR" altLang="pt-BR" sz="2000" smtClean="0"/>
              <a:t>2016; 11:e0165903.</a:t>
            </a:r>
            <a:br>
              <a:rPr lang="pt-BR" altLang="pt-BR" sz="2000" smtClean="0"/>
            </a:br>
            <a:r>
              <a:rPr lang="pt-BR" altLang="pt-BR" sz="2000" smtClean="0"/>
              <a:t>42. Isayama T, Iwami H, McDonald S, Beyene J. Association of Noninvasive Ventilation Strategies With Mortality and Bronchopulmonary Dysplasia Among Preterm Infants: A Systematic Review and Meta-analysis. </a:t>
            </a:r>
            <a:r>
              <a:rPr lang="pt-BR" altLang="pt-BR" sz="2000" i="1" smtClean="0"/>
              <a:t>JAMA </a:t>
            </a:r>
            <a:r>
              <a:rPr lang="pt-BR" altLang="pt-BR" sz="2000" smtClean="0"/>
              <a:t>2016; 316: 611-24 </a:t>
            </a:r>
            <a:br>
              <a:rPr lang="pt-BR" altLang="pt-BR" sz="2000" smtClean="0"/>
            </a:br>
            <a:endParaRPr lang="pt-BR" altLang="pt-BR" sz="200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4294967295"/>
          </p:nvPr>
        </p:nvSpPr>
        <p:spPr>
          <a:xfrm>
            <a:off x="911225" y="3068638"/>
            <a:ext cx="9956800" cy="3529012"/>
          </a:xfrm>
          <a:solidFill>
            <a:schemeClr val="bg2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altLang="pt-BR" smtClean="0"/>
              <a:t>                                                        </a:t>
            </a:r>
            <a:r>
              <a:rPr lang="pt-BR" altLang="pt-BR" smtClean="0">
                <a:solidFill>
                  <a:srgbClr val="0000FF"/>
                </a:solidFill>
              </a:rPr>
              <a:t>Notas chave</a:t>
            </a:r>
          </a:p>
          <a:p>
            <a:pPr algn="ctr">
              <a:buFont typeface="Wingdings" pitchFamily="2" charset="2"/>
              <a:buNone/>
            </a:pPr>
            <a:r>
              <a:rPr lang="pt-BR" altLang="pt-BR" sz="1800" b="1" smtClean="0">
                <a:solidFill>
                  <a:srgbClr val="FF00FF"/>
                </a:solidFill>
              </a:rPr>
              <a:t>Os autores revisaram cânula nasal de alto fluxo (CNAF) como suporte de primeira linha para neonatos prematuros com ou com risco de dificuldade respiratória e resultados combinados de seis</a:t>
            </a:r>
          </a:p>
          <a:p>
            <a:pPr algn="ctr">
              <a:buFont typeface="Wingdings" pitchFamily="2" charset="2"/>
              <a:buNone/>
            </a:pPr>
            <a:r>
              <a:rPr lang="pt-BR" altLang="pt-BR" sz="1800" b="1" smtClean="0">
                <a:solidFill>
                  <a:srgbClr val="FF00FF"/>
                </a:solidFill>
              </a:rPr>
              <a:t>ensaios controlados que abrangem 1227 recém-nascidos.</a:t>
            </a:r>
          </a:p>
          <a:p>
            <a:pPr algn="ctr"/>
            <a:r>
              <a:rPr lang="pt-BR" altLang="pt-BR" sz="1800" smtClean="0"/>
              <a:t> A </a:t>
            </a:r>
            <a:r>
              <a:rPr lang="pt-BR" altLang="pt-BR" sz="1800" smtClean="0">
                <a:solidFill>
                  <a:srgbClr val="FF0000"/>
                </a:solidFill>
              </a:rPr>
              <a:t>CNAF associou-se a uma taxa de falha maior que a pressão positiva contínua nas vias aéreas  nasal ,</a:t>
            </a:r>
            <a:r>
              <a:rPr lang="pt-BR" altLang="pt-BR" sz="1800" smtClean="0"/>
              <a:t> </a:t>
            </a:r>
            <a:r>
              <a:rPr lang="pt-BR" altLang="pt-BR" sz="1800" smtClean="0">
                <a:solidFill>
                  <a:srgbClr val="0000FF"/>
                </a:solidFill>
              </a:rPr>
              <a:t>mas uma menor taxa de lesões nasais</a:t>
            </a:r>
            <a:r>
              <a:rPr lang="pt-BR" altLang="pt-BR" sz="1800" smtClean="0"/>
              <a:t>.</a:t>
            </a:r>
          </a:p>
          <a:p>
            <a:pPr algn="ctr"/>
            <a:r>
              <a:rPr lang="pt-BR" altLang="pt-BR" sz="1800" smtClean="0"/>
              <a:t> </a:t>
            </a:r>
            <a:r>
              <a:rPr lang="pt-BR" altLang="pt-BR" sz="1800" smtClean="0">
                <a:solidFill>
                  <a:srgbClr val="0000FF"/>
                </a:solidFill>
              </a:rPr>
              <a:t>Quando a CNAF falhou, a intubação foi evitada em alguns neonatos, trocando-os para CPAPn</a:t>
            </a:r>
          </a:p>
          <a:p>
            <a:endParaRPr lang="pt-BR" altLang="pt-BR" sz="1800" smtClean="0">
              <a:solidFill>
                <a:srgbClr val="0000FF"/>
              </a:solidFill>
            </a:endParaRPr>
          </a:p>
        </p:txBody>
      </p:sp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0"/>
            <a:ext cx="7145338" cy="2924175"/>
          </a:xfrm>
          <a:prstGeom prst="rect">
            <a:avLst/>
          </a:prstGeom>
          <a:solidFill>
            <a:srgbClr val="0000FF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600" b="1" cap="none" smtClean="0">
                <a:solidFill>
                  <a:srgbClr val="009900"/>
                </a:solidFill>
              </a:rPr>
              <a:t>Nota do Editor do site, Dr. Paulo R. Margotto. Consultem também! Aqui e Agora! Estudando Juntos!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Cânula de alto fluxo na bronquiolite viral aguda moderada a grave</a:t>
            </a:r>
          </a:p>
          <a:p>
            <a:endParaRPr lang="pt-BR" smtClean="0"/>
          </a:p>
        </p:txBody>
      </p:sp>
      <p:pic>
        <p:nvPicPr>
          <p:cNvPr id="64516" name="Picture 4" descr="Formatura_1978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565400"/>
            <a:ext cx="4313238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1271588" y="5805488"/>
            <a:ext cx="8307387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altLang="ja-JP" sz="1400" b="1">
                <a:solidFill>
                  <a:srgbClr val="0000FF"/>
                </a:solidFill>
                <a:ea typeface="MS PGothic" pitchFamily="34" charset="-128"/>
              </a:rPr>
              <a:t>Dr. Paulo R. Margotto:Formatura em dezembro de 1978</a:t>
            </a:r>
          </a:p>
          <a:p>
            <a:pPr algn="ctr" eaLnBrk="0" hangingPunct="0"/>
            <a:r>
              <a:rPr lang="pt-BR" altLang="ja-JP" sz="1400" b="1">
                <a:solidFill>
                  <a:srgbClr val="0000FF"/>
                </a:solidFill>
                <a:ea typeface="MS PGothic" pitchFamily="34" charset="-128"/>
              </a:rPr>
              <a:t>Faculdade de Medicina da Universidade Federal do Estado do Espírito Santo (FMUFES)</a:t>
            </a:r>
            <a:endParaRPr lang="pt-BR" altLang="ja-JP" sz="1400">
              <a:solidFill>
                <a:srgbClr val="0000FF"/>
              </a:solidFill>
              <a:ea typeface="MS PGothic" pitchFamily="34" charset="-128"/>
            </a:endParaRPr>
          </a:p>
          <a:p>
            <a:pPr algn="ctr" eaLnBrk="0" hangingPunct="0"/>
            <a:endParaRPr lang="pt-BR" altLang="ja-JP" sz="1400">
              <a:solidFill>
                <a:srgbClr val="0000FF"/>
              </a:solidFill>
              <a:ea typeface="MS PGothic" pitchFamily="34" charset="-128"/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7464425" y="5445125"/>
            <a:ext cx="2586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4294967295"/>
          </p:nvPr>
        </p:nvSpPr>
        <p:spPr>
          <a:xfrm>
            <a:off x="766763" y="2205038"/>
            <a:ext cx="9956800" cy="48736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2000" smtClean="0"/>
              <a:t>                                                                  </a:t>
            </a:r>
            <a:r>
              <a:rPr lang="pt-BR" altLang="pt-BR" sz="2000" b="1" smtClean="0">
                <a:solidFill>
                  <a:srgbClr val="009900"/>
                </a:solidFill>
              </a:rPr>
              <a:t>HISTÓRICO</a:t>
            </a:r>
          </a:p>
          <a:p>
            <a:pPr>
              <a:lnSpc>
                <a:spcPct val="80000"/>
              </a:lnSpc>
            </a:pPr>
            <a:r>
              <a:rPr lang="pt-BR" altLang="pt-BR" sz="2000" smtClean="0"/>
              <a:t>A pressão positiva contínua nas vias aéreas nasal (CPAPn) é o suporte respiratório não invasivo padrão para recém-nascidos com desconforto respiratório. A evidência de cânula nasal de alto fluxo (CNAF) como um modo alternativo de suporte respiratório é inconclusiva.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2000" smtClean="0"/>
              <a:t>                                                                 </a:t>
            </a:r>
            <a:r>
              <a:rPr lang="pt-BR" altLang="pt-BR" sz="2000" b="1" smtClean="0">
                <a:solidFill>
                  <a:srgbClr val="009900"/>
                </a:solidFill>
              </a:rPr>
              <a:t>OBJETIVO</a:t>
            </a:r>
          </a:p>
          <a:p>
            <a:pPr>
              <a:lnSpc>
                <a:spcPct val="80000"/>
              </a:lnSpc>
            </a:pPr>
            <a:r>
              <a:rPr lang="pt-BR" altLang="pt-BR" sz="2000" smtClean="0"/>
              <a:t>O objetivo deste trabalho foi avaliar se a CNAF não é inferior à CPAPn na redução da necessidade de maior suporte respiratório nas primeiras 72 horas de vida quando aplicado como modo de suporte respiratório não invasivo para neonatos prematuros com desconforto respiratório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2000" smtClean="0"/>
              <a:t>                                                                </a:t>
            </a:r>
            <a:r>
              <a:rPr lang="pt-BR" altLang="pt-BR" sz="2000" b="1" smtClean="0">
                <a:solidFill>
                  <a:srgbClr val="009900"/>
                </a:solidFill>
              </a:rPr>
              <a:t>MÉTODOS</a:t>
            </a:r>
          </a:p>
          <a:p>
            <a:pPr>
              <a:lnSpc>
                <a:spcPct val="80000"/>
              </a:lnSpc>
            </a:pPr>
            <a:r>
              <a:rPr lang="pt-BR" altLang="pt-BR" sz="2000" smtClean="0"/>
              <a:t>Prematuros (gestação ≥28 semanas e peso ao nascer ≥1.000 g) com desconforto respiratório foram randomizados para CNAF ou CPAPn em um estudo de não-inferioridade. A falha do modo de suporte nas primeiras 72 horas após o nascimento foi o desfecho primário. Os bebês que falharam na CNAF foram resgatados com CPAPn ou ventilação mecânica, e aqueles que falharam no CPAPn receberam ventilação mecânica.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407988" y="1125538"/>
            <a:ext cx="10825162" cy="10636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sz="1400">
                <a:hlinkClick r:id="rId2"/>
              </a:rPr>
              <a:t>High-Flow Nasal Cannula versus Nasal Continuous Positive Airway Pressure for Primary Respiratory Support in Preterm Infants with Respiratory Distress: A Randomized Controlled Trial.</a:t>
            </a:r>
            <a:endParaRPr lang="pt-BR" altLang="pt-BR" sz="1400"/>
          </a:p>
          <a:p>
            <a:pPr algn="ctr"/>
            <a:r>
              <a:rPr lang="pt-BR" altLang="pt-BR" sz="1400"/>
              <a:t>Murki S, Singh J, Khant C, Kumar Dash S, Oleti TP, Joy P, Kabra NS.Neonatology. 2018;113(3):235-241. </a:t>
            </a:r>
            <a:r>
              <a:rPr lang="pt-BR" altLang="pt-BR" sz="1400">
                <a:solidFill>
                  <a:srgbClr val="0000FF"/>
                </a:solidFill>
              </a:rPr>
              <a:t>doi: 10.1159/000484400</a:t>
            </a:r>
            <a:r>
              <a:rPr lang="pt-BR" altLang="pt-BR" sz="1400"/>
              <a:t>. Epub 2018 Jan 23.PMID: 29393237</a:t>
            </a:r>
          </a:p>
          <a:p>
            <a:pPr algn="ctr"/>
            <a:r>
              <a:rPr lang="pt-BR" altLang="pt-BR" sz="1400" u="sng">
                <a:hlinkClick r:id="rId3"/>
              </a:rPr>
              <a:t>Similar articles</a:t>
            </a:r>
            <a:endParaRPr lang="pt-BR" altLang="pt-BR" sz="1400" u="sng"/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192088" y="260350"/>
            <a:ext cx="114601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Cânula nasal de alto fluxo versos CPAPn como suporte primário em prematuros com Síndrome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do Desconforto Respiratório: ensaio randomizado controlado</a:t>
            </a:r>
          </a:p>
        </p:txBody>
      </p:sp>
      <p:sp>
        <p:nvSpPr>
          <p:cNvPr id="46088" name="AutoShape 8"/>
          <p:cNvSpPr>
            <a:spLocks noChangeArrowheads="1"/>
          </p:cNvSpPr>
          <p:nvPr/>
        </p:nvSpPr>
        <p:spPr bwMode="auto">
          <a:xfrm>
            <a:off x="10991850" y="5157788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000" smtClean="0"/>
              <a:t>                                                            </a:t>
            </a:r>
            <a:r>
              <a:rPr lang="pt-BR" sz="2000" b="1" smtClean="0">
                <a:solidFill>
                  <a:srgbClr val="009900"/>
                </a:solidFill>
              </a:rPr>
              <a:t>RESULTADOS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Durante o período do estudo, 139 e 133 bebês foram randomizados para os grupos CPAPN e CNAF respectivamente. O estudo foi interrompido após uma análise interina que mostrou uma diferença significativa (p &lt;0,001) no resultado primário entre os dois grupos. </a:t>
            </a:r>
            <a:r>
              <a:rPr lang="pt-BR" sz="2000" b="1" smtClean="0">
                <a:solidFill>
                  <a:srgbClr val="FF0000"/>
                </a:solidFill>
              </a:rPr>
              <a:t>A falha do tratamento foi significativamente maior no grupo CNAF</a:t>
            </a:r>
            <a:r>
              <a:rPr lang="pt-BR" sz="2000" smtClean="0"/>
              <a:t> (CNAF, n = 35, </a:t>
            </a:r>
            <a:r>
              <a:rPr lang="pt-BR" sz="2000" smtClean="0">
                <a:solidFill>
                  <a:srgbClr val="FF0000"/>
                </a:solidFill>
              </a:rPr>
              <a:t>26,3%, versus</a:t>
            </a:r>
            <a:r>
              <a:rPr lang="pt-BR" sz="2000" smtClean="0"/>
              <a:t> </a:t>
            </a:r>
            <a:r>
              <a:rPr lang="pt-BR" sz="2000" smtClean="0">
                <a:solidFill>
                  <a:srgbClr val="FF0000"/>
                </a:solidFill>
              </a:rPr>
              <a:t>CPAPn</a:t>
            </a:r>
            <a:r>
              <a:rPr lang="pt-BR" sz="2000" smtClean="0"/>
              <a:t>, n = 11, </a:t>
            </a:r>
            <a:r>
              <a:rPr lang="pt-BR" sz="2000" smtClean="0">
                <a:solidFill>
                  <a:srgbClr val="FF0000"/>
                </a:solidFill>
              </a:rPr>
              <a:t>7,9%,</a:t>
            </a:r>
            <a:r>
              <a:rPr lang="pt-BR" sz="2000" smtClean="0"/>
              <a:t> diferença de risco 18,4 pontos percentuais, 95% CI 9,7-27). Entre as crianças do grupo CNAF que tiveram falha no tratamento (n = 35), 32 foram inicialmente resgatadas com CPAP. A taxa de ventilação mecânica nos primeiros 3 e 7 dias de vida foi semelhante entre os dois grupos. </a:t>
            </a:r>
            <a:r>
              <a:rPr lang="pt-BR" sz="2000" b="1" smtClean="0">
                <a:solidFill>
                  <a:srgbClr val="FF0000"/>
                </a:solidFill>
              </a:rPr>
              <a:t>O insucesso do tratamento foi significativamente maior no grupo CNAF</a:t>
            </a:r>
            <a:r>
              <a:rPr lang="pt-BR" sz="2000" smtClean="0"/>
              <a:t> por protocolo e também nos subgrupos de lactentes com moderado (escore de Silverman Anderson, SAS ≤5) ou desconforto respiratório grave (escore do SAS&gt; 5).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000" smtClean="0"/>
              <a:t>                                                           </a:t>
            </a:r>
            <a:r>
              <a:rPr lang="pt-BR" sz="2000" smtClean="0">
                <a:solidFill>
                  <a:srgbClr val="009900"/>
                </a:solidFill>
              </a:rPr>
              <a:t>CONCLUSÕES</a:t>
            </a:r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FF0000"/>
                </a:solidFill>
              </a:rPr>
              <a:t>Ao comparar a CNAF com CPAPn como um suporte respiratório não invasivo primário em prematuros com desconforto respiratório, a CNAF é inferior à CPAPn para evitar a necessidade de um modo mais elevado de suporte respiratório nas primeiras 72 horas de vida.</a:t>
            </a:r>
          </a:p>
          <a:p>
            <a:pPr algn="ctr">
              <a:lnSpc>
                <a:spcPct val="80000"/>
              </a:lnSpc>
            </a:pPr>
            <a:endParaRPr lang="pt-BR" sz="2000" b="1" smtClean="0">
              <a:solidFill>
                <a:srgbClr val="FF0000"/>
              </a:solidFill>
            </a:endParaRPr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10991850" y="5157788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345363" cy="678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7391400" y="3068638"/>
            <a:ext cx="4249738" cy="954087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Curva de sobrevida de Kaplan-Meier para o tempo até a falha no primeiro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72 h.</a:t>
            </a: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auto">
          <a:xfrm>
            <a:off x="10991850" y="5168900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/>
          </p:cNvSpPr>
          <p:nvPr>
            <p:ph type="body" idx="4294967295"/>
          </p:nvPr>
        </p:nvSpPr>
        <p:spPr>
          <a:xfrm>
            <a:off x="982663" y="2420938"/>
            <a:ext cx="9956800" cy="48736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mtClean="0"/>
              <a:t>                                                         </a:t>
            </a:r>
            <a:r>
              <a:rPr lang="pt-BR" altLang="pt-BR" smtClean="0">
                <a:solidFill>
                  <a:srgbClr val="009900"/>
                </a:solidFill>
              </a:rPr>
              <a:t>OBJETIVO</a:t>
            </a:r>
          </a:p>
          <a:p>
            <a:pPr>
              <a:lnSpc>
                <a:spcPct val="90000"/>
              </a:lnSpc>
            </a:pPr>
            <a:r>
              <a:rPr lang="pt-BR" altLang="pt-BR" sz="2000" smtClean="0"/>
              <a:t>A pressão positiva contínua nas vias aéreas nasais (CPAPn) é atualmente o padrão ouro para suporte respiratório para bronquiolite viral aguda moderada a grave (BVA). Embora a administração de oxigênio por meio de cânula nasal de alto fluxo (CNAF) seja cada vez mais utilizada, evidências de sua eficácia e segurança estão ausentes em lactentes.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z="2000" smtClean="0"/>
              <a:t>                                                       </a:t>
            </a:r>
            <a:r>
              <a:rPr lang="pt-BR" altLang="pt-BR" sz="2000" b="1" smtClean="0">
                <a:solidFill>
                  <a:srgbClr val="009900"/>
                </a:solidFill>
              </a:rPr>
              <a:t>MÉTODOS</a:t>
            </a:r>
          </a:p>
          <a:p>
            <a:pPr>
              <a:lnSpc>
                <a:spcPct val="90000"/>
              </a:lnSpc>
            </a:pPr>
            <a:r>
              <a:rPr lang="pt-BR" altLang="pt-BR" sz="2000" smtClean="0"/>
              <a:t>Um estudo controlado randomizado foi realizado em cinco Unidades de Terapia Intensiva Pediátrica (UTIP) para comparar 7 cmH2O CPAPn com 2 L / kg / min de oxigenoterapia administrada com CNAF em crianças até 6 meses de idade com moderada a grave BVA. O desfecho primário foi a porcentagem de falha dentro de 24 horas de randomização usando critérios pré-especificados. Para satisfazer a não inferioridade, a taxa de falha da CNAF tinha que estar dentro de 15% da taxa de falha do CPAPn. Os desfechos secundários incluíram taxa de sucesso após o </a:t>
            </a:r>
            <a:r>
              <a:rPr lang="pt-BR" altLang="pt-BR" sz="2000" i="1" smtClean="0"/>
              <a:t>crossover,</a:t>
            </a:r>
            <a:r>
              <a:rPr lang="pt-BR" altLang="pt-BR" sz="2000" smtClean="0"/>
              <a:t> taxa de intubação, tempo de internação e eventos adversos</a:t>
            </a:r>
            <a:r>
              <a:rPr lang="pt-BR" altLang="pt-BR" smtClean="0"/>
              <a:t> graves.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407988" y="1265238"/>
            <a:ext cx="11088687" cy="10636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sz="1400">
                <a:hlinkClick r:id="rId2"/>
              </a:rPr>
              <a:t>High flow nasal cannula (HFNC) versus nasal continuous positive airway pressure (nCPAP) for the initial respiratory management of até viral bronchiolitis in young infants: a multicenter randomized controlled trial (TRAMONTANE study).</a:t>
            </a:r>
            <a:r>
              <a:rPr lang="pt-BR" altLang="pt-BR" sz="1400"/>
              <a:t>Milési C, Essouri S, Pouyau R, Liet JM, Afanetti M, Portefaix A, Baleine J, Durand S, Combes C, Douillard A, Cambonie G; Groupe Francophone de Réanimation et d’Urgences Pédiatriques (GFRUP).Intensive Care Med. 2017 Feb;43(2):209-216. </a:t>
            </a:r>
            <a:r>
              <a:rPr lang="pt-BR" altLang="pt-BR" sz="1400">
                <a:solidFill>
                  <a:srgbClr val="0000FF"/>
                </a:solidFill>
              </a:rPr>
              <a:t>doi: 10.1007/s00134-016-4617-8</a:t>
            </a:r>
            <a:r>
              <a:rPr lang="pt-BR" altLang="pt-BR" sz="1400"/>
              <a:t>. Epub 2017 Jan 26.PMID: 28124736.</a:t>
            </a:r>
            <a:r>
              <a:rPr lang="pt-BR" altLang="pt-BR" sz="1400" u="sng">
                <a:hlinkClick r:id="rId3"/>
              </a:rPr>
              <a:t>Similar articles</a:t>
            </a:r>
            <a:endParaRPr lang="pt-BR" altLang="pt-BR" sz="1400" u="sng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-57150" y="549275"/>
            <a:ext cx="11914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Cânula nasal de alto fluxo versos CPAPn para o manuseio inicial respiratório da bronquiolite viral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Aguda em jovens crianças: ensaio multicêntrico controlado randomizado</a:t>
            </a:r>
          </a:p>
        </p:txBody>
      </p:sp>
      <p:sp>
        <p:nvSpPr>
          <p:cNvPr id="47112" name="AutoShape 8"/>
          <p:cNvSpPr>
            <a:spLocks noChangeArrowheads="1"/>
          </p:cNvSpPr>
          <p:nvPr/>
        </p:nvSpPr>
        <p:spPr bwMode="auto">
          <a:xfrm>
            <a:off x="10991850" y="5157788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sz="2000" smtClean="0"/>
              <a:t>                                                        </a:t>
            </a:r>
            <a:r>
              <a:rPr lang="pt-BR" sz="2000" b="1" smtClean="0">
                <a:solidFill>
                  <a:srgbClr val="009900"/>
                </a:solidFill>
              </a:rPr>
              <a:t>RESULTADOS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De novembro de 2014 a março de 2015, 142 crianças foram incluídas e igualmente distribuídas em grupos. A diferença de risco de -19% (95% CI -35 a -3%) não permitiu a conclusão da não inferioridade da CNAF(p = 0,707). </a:t>
            </a:r>
            <a:r>
              <a:rPr lang="pt-BR" sz="2000" b="1" smtClean="0">
                <a:solidFill>
                  <a:srgbClr val="0000FF"/>
                </a:solidFill>
              </a:rPr>
              <a:t>A análise de superioridade sugeriu um risco relativo de sucesso 1,63 (IC 95% 1,02-2,63) maior com CPAPn</a:t>
            </a:r>
            <a:r>
              <a:rPr lang="pt-BR" sz="2000" smtClean="0"/>
              <a:t>. A taxa de sucesso com o suporte respiratório alternativo, a taxa de intubação, a duração da ventilação não invasiva e invasiva, as lesões cutâneas e o tempo de permanência na UTIP foram comparáveis ​​entre os grupos. Nenhum paciente teve síndrome de vazamento de ar ou morreu.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sz="2000" smtClean="0"/>
              <a:t>                                                        </a:t>
            </a:r>
            <a:r>
              <a:rPr lang="pt-BR" sz="2000" b="1" smtClean="0">
                <a:solidFill>
                  <a:srgbClr val="009900"/>
                </a:solidFill>
              </a:rPr>
              <a:t>CONCLUSÃO</a:t>
            </a:r>
          </a:p>
          <a:p>
            <a:pPr>
              <a:lnSpc>
                <a:spcPct val="90000"/>
              </a:lnSpc>
            </a:pPr>
            <a:r>
              <a:rPr lang="pt-BR" sz="2000" b="1" smtClean="0">
                <a:solidFill>
                  <a:srgbClr val="0000FF"/>
                </a:solidFill>
              </a:rPr>
              <a:t>Em CRIANÇAS DE 6 MESES COM BAV MODERADA A GRAVE, O MANEJO INICIAL COM CNAF NÃO APRESENTOU UMA TAXA DE FALHA SEMELHANTE À DA CPAPn.</a:t>
            </a:r>
            <a:r>
              <a:rPr lang="pt-BR" sz="2000" smtClean="0"/>
              <a:t> Este ensaio clínico foi registrado no registro da National Library of Medicine (NCT 02457013).</a:t>
            </a:r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auto">
          <a:xfrm>
            <a:off x="10991850" y="5157788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5325" y="404813"/>
            <a:ext cx="9956800" cy="4689475"/>
          </a:xfr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0" y="5445125"/>
            <a:ext cx="12192000" cy="8255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600" i="1"/>
              <a:t>Probabilidade de falha do tratamento com pressão positiva contínua nas vias aéreas nasal (nCPAP, losangos azuis) ou cânula nasal de alto fluxo (HFNC-quadrados vermelhos) de acordo com o tempo (h) em lactentes com bronquiolite viral aguda. Os valores de p foram de 0,29 a 1 h, 0,12 a 6 h, 0,04 a 12 h e 0,05 a 24 h usando um modelo misto</a:t>
            </a:r>
          </a:p>
        </p:txBody>
      </p:sp>
      <p:sp>
        <p:nvSpPr>
          <p:cNvPr id="69638" name="AutoShape 6"/>
          <p:cNvSpPr>
            <a:spLocks noChangeArrowheads="1"/>
          </p:cNvSpPr>
          <p:nvPr/>
        </p:nvSpPr>
        <p:spPr bwMode="auto">
          <a:xfrm>
            <a:off x="11136313" y="4797425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sz="2000" b="1" smtClean="0">
                <a:solidFill>
                  <a:srgbClr val="FF0000"/>
                </a:solidFill>
              </a:rPr>
              <a:t>Neste ensaio multicêntrico randomizado, a eficácia da CNAF não foi equivalente à CPAPN como suporte respiratório inicial para lactentes jovens com BAV moderada a grave.</a:t>
            </a:r>
            <a:r>
              <a:rPr lang="pt-BR" sz="2000" smtClean="0"/>
              <a:t> </a:t>
            </a:r>
          </a:p>
          <a:p>
            <a:r>
              <a:rPr lang="pt-BR" sz="2000" smtClean="0">
                <a:solidFill>
                  <a:srgbClr val="FF0000"/>
                </a:solidFill>
              </a:rPr>
              <a:t>A maioria das falhas com CNAF ocorreu precocemente, 6 horas após o início,</a:t>
            </a:r>
            <a:r>
              <a:rPr lang="pt-BR" sz="2000" smtClean="0"/>
              <a:t> e piora do o desconforto respiratório foi a principal causa. </a:t>
            </a:r>
          </a:p>
          <a:p>
            <a:r>
              <a:rPr lang="pt-BR" sz="2000" smtClean="0"/>
              <a:t>Quando o tratamento com CNAF falhou, cerca de dois terços dos bebês foram tratados com sucesso com CPAPn, resultando em diferenças não significativas entre os grupos na taxa de intubação,eventos adversos graves e tempo de internação na UTIP.</a:t>
            </a:r>
          </a:p>
          <a:p>
            <a:pPr algn="ctr"/>
            <a:r>
              <a:rPr lang="pt-BR" sz="2000" b="1" smtClean="0">
                <a:solidFill>
                  <a:srgbClr val="0000FF"/>
                </a:solidFill>
              </a:rPr>
              <a:t>Portanto este estudo sugeriu que  CPAPn pode ser mais eficiente do que CNAF para suporte respiratório inicial em jovens lactentes hospitalizados em uma UTIP de moderada a grave AVB. </a:t>
            </a:r>
          </a:p>
          <a:p>
            <a:pPr algn="ctr"/>
            <a:endParaRPr lang="pt-BR" sz="2000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Segundo Peter Davis, Austrália: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                      </a:t>
            </a:r>
            <a:r>
              <a:rPr lang="pt-BR" b="1" smtClean="0">
                <a:solidFill>
                  <a:srgbClr val="FF00FF"/>
                </a:solidFill>
              </a:rPr>
              <a:t>O CPAP é o padrão ouro?</a:t>
            </a:r>
          </a:p>
          <a:p>
            <a:r>
              <a:rPr lang="pt-BR" smtClean="0"/>
              <a:t>• Se você pode ter apenas uma forma não invasiva ventilação:ESCOLHA CPAP</a:t>
            </a:r>
          </a:p>
          <a:p>
            <a:r>
              <a:rPr lang="pt-BR" smtClean="0"/>
              <a:t> Se você pode gerenciar duas formas, a CNAF É UMA ALTERNATIVA ALTAMENTE ADEQUADA: 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• mais confortável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• ligeiramente mais barato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• faz com que enfermeiros e pais fiquem felizes</a:t>
            </a:r>
          </a:p>
          <a:p>
            <a:pPr algn="ctr"/>
            <a:r>
              <a:rPr lang="pt-BR" smtClean="0"/>
              <a:t> </a:t>
            </a:r>
            <a:r>
              <a:rPr lang="pt-BR" smtClean="0">
                <a:solidFill>
                  <a:srgbClr val="0000FF"/>
                </a:solidFill>
              </a:rPr>
              <a:t>Bebês que falham na CNAF (primária ou pós-extubação) podem ser resgatados com sucesso usando CPAP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541338"/>
            <a:ext cx="11712575" cy="97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Ventilação não invasiva: uma atualização (Non-invasive ventilation: An Update)</a:t>
            </a:r>
            <a:endParaRPr lang="pt-BR" b="1"/>
          </a:p>
          <a:p>
            <a:pPr algn="ctr"/>
            <a:r>
              <a:rPr lang="pt-BR"/>
              <a:t>Peter Davis. The Royal Women’s Hospital. Melbourne. Australia 11o Simpósio Internacional de Neonatologia do Rio de Janeiro, 20-23 de junho de 2018</a:t>
            </a:r>
          </a:p>
        </p:txBody>
      </p:sp>
      <p:pic>
        <p:nvPicPr>
          <p:cNvPr id="71687" name="Picture 7" descr="pdf">
            <a:hlinkClick r:id="rId3" tooltip="Peter-Davis-Non-invasive-ventilation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4513" y="4762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2062163"/>
            <a:ext cx="2657475" cy="187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>
            <a:spLocks noGrp="1"/>
          </p:cNvSpPr>
          <p:nvPr>
            <p:ph type="body" idx="4294967295"/>
          </p:nvPr>
        </p:nvSpPr>
        <p:spPr>
          <a:xfrm>
            <a:off x="766763" y="1125538"/>
            <a:ext cx="10972800" cy="43894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 lIns="90004" tIns="44997" rIns="90004" bIns="44997"/>
          <a:lstStyle/>
          <a:p>
            <a:pPr marL="228600" indent="-228600"/>
            <a:r>
              <a:rPr lang="pt-BR" sz="1300" smtClean="0"/>
              <a:t>Cânula nasal de alto fluxo (CNAF):eliminação do CO2 do espaço nasofaríngeo e CPAP adicional</a:t>
            </a:r>
          </a:p>
          <a:p>
            <a:pPr marL="228600" indent="-228600"/>
            <a:r>
              <a:rPr lang="pt-BR" sz="1300" smtClean="0"/>
              <a:t>Metanálise recente (2016) com 15 estudos (439 RN) não mostrou diferença da CNAF nas taxas de morte ou DBP em relação com o uso de CPAP nasal como suporte respiratório primário</a:t>
            </a:r>
          </a:p>
          <a:p>
            <a:pPr marL="228600" indent="-228600"/>
            <a:r>
              <a:rPr lang="pt-BR" sz="1300" smtClean="0"/>
              <a:t>Usado na pós-extubação: sem diferença na falha de extubação, morte ou DBP</a:t>
            </a:r>
          </a:p>
          <a:p>
            <a:pPr marL="228600" indent="-228600"/>
            <a:r>
              <a:rPr lang="pt-BR" sz="1300" smtClean="0"/>
              <a:t>No entanto: mais tempo de suporte respiratório e </a:t>
            </a:r>
            <a:r>
              <a:rPr lang="pt-BR" sz="1300" b="1" smtClean="0">
                <a:solidFill>
                  <a:srgbClr val="0000FF"/>
                </a:solidFill>
              </a:rPr>
              <a:t>MENOS TRAUMA NASAL</a:t>
            </a:r>
            <a:r>
              <a:rPr lang="pt-BR" sz="1300" smtClean="0"/>
              <a:t>.</a:t>
            </a:r>
          </a:p>
          <a:p>
            <a:pPr marL="228600" indent="-228600">
              <a:buFont typeface="Wingdings" pitchFamily="2" charset="2"/>
              <a:buNone/>
            </a:pPr>
            <a:r>
              <a:rPr lang="pt-BR" sz="1300" smtClean="0"/>
              <a:t>                   (</a:t>
            </a:r>
            <a:r>
              <a:rPr lang="pt-BR" sz="1300" smtClean="0">
                <a:hlinkClick r:id="rId2"/>
              </a:rPr>
              <a:t>High flow nasal cannula for respiratory support in preterm infants</a:t>
            </a:r>
            <a:r>
              <a:rPr lang="pt-BR" sz="1300" smtClean="0"/>
              <a:t>) </a:t>
            </a:r>
            <a:r>
              <a:rPr lang="pt-BR" sz="1100" smtClean="0">
                <a:hlinkClick r:id="rId3" tooltip="The Cochrane database of systematic reviews."/>
              </a:rPr>
              <a:t>Cochrane Database Syst Rev</a:t>
            </a:r>
            <a:r>
              <a:rPr lang="pt-BR" sz="1100" smtClean="0"/>
              <a:t>  </a:t>
            </a:r>
          </a:p>
          <a:p>
            <a:pPr marL="228600" indent="-228600"/>
            <a:endParaRPr lang="pt-BR" sz="1100" smtClean="0"/>
          </a:p>
        </p:txBody>
      </p:sp>
      <p:graphicFrame>
        <p:nvGraphicFramePr>
          <p:cNvPr id="81952" name="Group 32"/>
          <p:cNvGraphicFramePr>
            <a:graphicFrameLocks noGrp="1"/>
          </p:cNvGraphicFramePr>
          <p:nvPr/>
        </p:nvGraphicFramePr>
        <p:xfrm>
          <a:off x="531813" y="6267450"/>
          <a:ext cx="11344275" cy="458788"/>
        </p:xfrm>
        <a:graphic>
          <a:graphicData uri="http://schemas.openxmlformats.org/drawingml/2006/table">
            <a:tbl>
              <a:tblPr/>
              <a:tblGrid>
                <a:gridCol w="2690812"/>
                <a:gridCol w="4937125"/>
                <a:gridCol w="3716338"/>
              </a:tblGrid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Cânula Nasal de Alto Fluxo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Marcela Soares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3742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438" y="3214688"/>
            <a:ext cx="6359525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43" name="Rectangle 33"/>
          <p:cNvSpPr>
            <a:spLocks noChangeArrowheads="1"/>
          </p:cNvSpPr>
          <p:nvPr/>
        </p:nvSpPr>
        <p:spPr bwMode="auto">
          <a:xfrm>
            <a:off x="0" y="5391150"/>
            <a:ext cx="2233613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000" b="1">
                <a:solidFill>
                  <a:srgbClr val="FFFF00"/>
                </a:solidFill>
                <a:latin typeface="Arial" pitchFamily="34" charset="0"/>
                <a:ea typeface="MS PGothic" pitchFamily="34" charset="-128"/>
              </a:rPr>
              <a:t>Temos usado CAF como estudo (e na pós-extubação)</a:t>
            </a:r>
          </a:p>
        </p:txBody>
      </p:sp>
      <p:sp>
        <p:nvSpPr>
          <p:cNvPr id="73744" name="Line 34"/>
          <p:cNvSpPr>
            <a:spLocks noChangeShapeType="1"/>
          </p:cNvSpPr>
          <p:nvPr/>
        </p:nvSpPr>
        <p:spPr bwMode="auto">
          <a:xfrm>
            <a:off x="319088" y="5943600"/>
            <a:ext cx="328612" cy="193675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73745" name="Picture 3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188" y="4398963"/>
            <a:ext cx="1065212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46" name="Text Box 38"/>
          <p:cNvSpPr txBox="1">
            <a:spLocks noChangeArrowheads="1"/>
          </p:cNvSpPr>
          <p:nvPr/>
        </p:nvSpPr>
        <p:spPr bwMode="auto">
          <a:xfrm>
            <a:off x="8837613" y="3149600"/>
            <a:ext cx="1963737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1400" b="1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       </a:t>
            </a:r>
            <a:r>
              <a:rPr lang="pt-BR" sz="1400" b="1">
                <a:solidFill>
                  <a:srgbClr val="FF3399"/>
                </a:solidFill>
                <a:latin typeface="Arial" pitchFamily="34" charset="0"/>
                <a:ea typeface="MS PGothic" pitchFamily="34" charset="-128"/>
              </a:rPr>
              <a:t>NO ENTANTO...</a:t>
            </a:r>
          </a:p>
          <a:p>
            <a:pPr algn="ctr" eaLnBrk="1" hangingPunct="1"/>
            <a:r>
              <a:rPr lang="pt-BR" sz="1400" b="1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Falha de tratamento</a:t>
            </a:r>
          </a:p>
          <a:p>
            <a:pPr algn="ctr" eaLnBrk="1" hangingPunct="1"/>
            <a:r>
              <a:rPr lang="pt-BR" sz="1400" b="1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quando usado como </a:t>
            </a:r>
          </a:p>
          <a:p>
            <a:pPr algn="ctr" eaLnBrk="1" hangingPunct="1"/>
            <a:r>
              <a:rPr lang="pt-BR" sz="1400" b="1">
                <a:solidFill>
                  <a:srgbClr val="FF0000"/>
                </a:solidFill>
                <a:latin typeface="Arial" pitchFamily="34" charset="0"/>
                <a:ea typeface="MS PGothic" pitchFamily="34" charset="-128"/>
              </a:rPr>
              <a:t>suporte primário</a:t>
            </a:r>
          </a:p>
        </p:txBody>
      </p:sp>
      <p:sp>
        <p:nvSpPr>
          <p:cNvPr id="73747" name="Text Box 40"/>
          <p:cNvSpPr txBox="1">
            <a:spLocks noChangeArrowheads="1"/>
          </p:cNvSpPr>
          <p:nvPr/>
        </p:nvSpPr>
        <p:spPr bwMode="auto">
          <a:xfrm>
            <a:off x="8529638" y="4057650"/>
            <a:ext cx="873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pPr eaLnBrk="1" hangingPunct="1"/>
            <a:r>
              <a:rPr lang="pt-BR" b="1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CAF</a:t>
            </a:r>
          </a:p>
        </p:txBody>
      </p:sp>
      <p:pic>
        <p:nvPicPr>
          <p:cNvPr id="73748" name="Picture 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9213" y="4394200"/>
            <a:ext cx="15398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49" name="Text Box 42"/>
          <p:cNvSpPr txBox="1">
            <a:spLocks noChangeArrowheads="1"/>
          </p:cNvSpPr>
          <p:nvPr/>
        </p:nvSpPr>
        <p:spPr bwMode="auto">
          <a:xfrm>
            <a:off x="10369550" y="4084638"/>
            <a:ext cx="1092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pPr eaLnBrk="1" hangingPunct="1"/>
            <a:r>
              <a:rPr lang="pt-BR" b="1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CPAP</a:t>
            </a:r>
          </a:p>
        </p:txBody>
      </p:sp>
      <p:sp>
        <p:nvSpPr>
          <p:cNvPr id="73750" name="Text Box 43"/>
          <p:cNvSpPr txBox="1">
            <a:spLocks noChangeArrowheads="1"/>
          </p:cNvSpPr>
          <p:nvPr/>
        </p:nvSpPr>
        <p:spPr bwMode="auto">
          <a:xfrm>
            <a:off x="9442450" y="4525963"/>
            <a:ext cx="10048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1200" b="1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P&lt;0.001</a:t>
            </a:r>
          </a:p>
        </p:txBody>
      </p:sp>
      <p:sp>
        <p:nvSpPr>
          <p:cNvPr id="73751" name="Rectangle 44"/>
          <p:cNvSpPr>
            <a:spLocks noChangeArrowheads="1"/>
          </p:cNvSpPr>
          <p:nvPr/>
        </p:nvSpPr>
        <p:spPr bwMode="auto">
          <a:xfrm>
            <a:off x="8456613" y="5049838"/>
            <a:ext cx="35528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en-US" sz="1200">
                <a:latin typeface="Arial" pitchFamily="34" charset="0"/>
                <a:ea typeface="MS PGothic" pitchFamily="34" charset="-128"/>
                <a:hlinkClick r:id="rId8"/>
              </a:rPr>
              <a:t>Nasal High-Flow Therapy for Primary Respiratory Support in Preterm Infants.</a:t>
            </a:r>
            <a:r>
              <a:rPr lang="en-US" sz="1200">
                <a:latin typeface="Arial" pitchFamily="34" charset="0"/>
                <a:ea typeface="MS PGothic" pitchFamily="34" charset="-128"/>
              </a:rPr>
              <a:t>Roberts CTet al.</a:t>
            </a:r>
            <a:r>
              <a:rPr lang="pt-BR" sz="1200">
                <a:latin typeface="Arial" pitchFamily="34" charset="0"/>
                <a:ea typeface="MS PGothic" pitchFamily="34" charset="-128"/>
              </a:rPr>
              <a:t>N Engl J Med. 2016 Sep 22;375(12):1142-51. </a:t>
            </a:r>
            <a:r>
              <a:rPr lang="pt-BR" sz="1200">
                <a:solidFill>
                  <a:srgbClr val="0000FF"/>
                </a:solidFill>
                <a:latin typeface="Arial" pitchFamily="34" charset="0"/>
                <a:ea typeface="MS PGothic" pitchFamily="34" charset="-128"/>
              </a:rPr>
              <a:t>Artigo Integral</a:t>
            </a:r>
            <a:r>
              <a:rPr lang="pt-BR" sz="1200">
                <a:latin typeface="Arial" pitchFamily="34" charset="0"/>
                <a:ea typeface="MS PGothic" pitchFamily="34" charset="-128"/>
              </a:rPr>
              <a:t>!</a:t>
            </a:r>
          </a:p>
        </p:txBody>
      </p:sp>
      <p:sp>
        <p:nvSpPr>
          <p:cNvPr id="73752" name="Rectangle 27"/>
          <p:cNvSpPr>
            <a:spLocks noChangeArrowheads="1"/>
          </p:cNvSpPr>
          <p:nvPr/>
        </p:nvSpPr>
        <p:spPr bwMode="auto">
          <a:xfrm>
            <a:off x="4440238" y="836613"/>
            <a:ext cx="200025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b="1">
                <a:solidFill>
                  <a:srgbClr val="FF00FF"/>
                </a:solidFill>
                <a:latin typeface="Arial" pitchFamily="34" charset="0"/>
                <a:ea typeface="MS PGothic" pitchFamily="34" charset="-128"/>
              </a:rPr>
              <a:t>Estratégia Inicial</a:t>
            </a:r>
          </a:p>
        </p:txBody>
      </p:sp>
      <p:pic>
        <p:nvPicPr>
          <p:cNvPr id="73754" name="Picture 31" descr="doc">
            <a:hlinkClick r:id="rId9" tooltip="NOVO-CANULA NASAL DE ALTO FLUXO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00" y="62674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55" name="Rectangle 27"/>
          <p:cNvSpPr>
            <a:spLocks noChangeArrowheads="1"/>
          </p:cNvSpPr>
          <p:nvPr/>
        </p:nvSpPr>
        <p:spPr bwMode="auto">
          <a:xfrm>
            <a:off x="0" y="115888"/>
            <a:ext cx="11558588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Encontro em Manaus (9/08/2018): Medidas cl</a:t>
            </a:r>
            <a:r>
              <a:rPr lang="pt-BR" sz="2400" b="1">
                <a:solidFill>
                  <a:srgbClr val="0000FF"/>
                </a:solidFill>
                <a:latin typeface="Century Schoolbook"/>
              </a:rPr>
              <a:t>í</a:t>
            </a:r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nicas para prote</a:t>
            </a:r>
            <a:r>
              <a:rPr lang="pt-BR" sz="2400" b="1">
                <a:solidFill>
                  <a:srgbClr val="0000FF"/>
                </a:solidFill>
                <a:latin typeface="Century Schoolbook"/>
              </a:rPr>
              <a:t>ç</a:t>
            </a:r>
            <a:r>
              <a:rPr lang="pt-BR" sz="2400" b="1">
                <a:solidFill>
                  <a:srgbClr val="0000FF"/>
                </a:solidFill>
                <a:latin typeface="Lato" pitchFamily="34" charset="0"/>
              </a:rPr>
              <a:t>ão pulmonar nas</a:t>
            </a:r>
            <a:r>
              <a:rPr lang="pt-BR" sz="1300" u="sng">
                <a:solidFill>
                  <a:srgbClr val="424242"/>
                </a:solidFill>
                <a:latin typeface="Source Sans Pro"/>
              </a:rPr>
              <a:t> </a:t>
            </a: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latin typeface="Source Sans Pro"/>
              </a:rPr>
              <a:t>Paulo R. Margotto</a:t>
            </a:r>
            <a:endParaRPr lang="pt-BR">
              <a:solidFill>
                <a:srgbClr val="78909C"/>
              </a:solidFill>
            </a:endParaRPr>
          </a:p>
        </p:txBody>
      </p:sp>
      <p:pic>
        <p:nvPicPr>
          <p:cNvPr id="73756" name="Picture 28" descr="pptx">
            <a:hlinkClick r:id="rId11" tooltip="Prim_24 h_Protec-Pulm_2018_Manaus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4150" y="31162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57" name="Line 29"/>
          <p:cNvSpPr>
            <a:spLocks noChangeShapeType="1"/>
          </p:cNvSpPr>
          <p:nvPr/>
        </p:nvSpPr>
        <p:spPr bwMode="auto">
          <a:xfrm flipH="1">
            <a:off x="10417175" y="1987550"/>
            <a:ext cx="574675" cy="9366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1919288" y="58738"/>
            <a:ext cx="6551612" cy="152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Cânula de alto fluxo: virilizando!</a:t>
            </a:r>
            <a:endParaRPr lang="pt-BR" b="1"/>
          </a:p>
          <a:p>
            <a:pPr algn="ctr"/>
            <a:r>
              <a:rPr lang="pt-BR"/>
              <a:t>Guilherme Santana</a:t>
            </a:r>
          </a:p>
          <a:p>
            <a:pPr algn="ctr"/>
            <a:r>
              <a:rPr lang="pt-BR"/>
              <a:t>1º Simpósio Internacional de Neonatologia do Distrito Federal, 1º Simpósio Internacional de Neonatologia do HMIB “DR. PAULO ROBERTO MARGOTTO” </a:t>
            </a:r>
          </a:p>
        </p:txBody>
      </p:sp>
      <p:pic>
        <p:nvPicPr>
          <p:cNvPr id="77830" name="Picture 6" descr="pdf">
            <a:hlinkClick r:id="rId3" tooltip="Canula de alto fluxo_BSB 2018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11588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989138"/>
            <a:ext cx="6699250" cy="436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                                 </a:t>
            </a:r>
            <a:r>
              <a:rPr lang="pt-BR" cap="none" smtClean="0">
                <a:solidFill>
                  <a:srgbClr val="0000FF"/>
                </a:solidFill>
              </a:rPr>
              <a:t>EM RESUMO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000" smtClean="0"/>
              <a:t>1-O uso da terapia com CNAF tem aumentado significativamente nas Hotel neonatais devido:</a:t>
            </a:r>
            <a:br>
              <a:rPr lang="pt-BR" sz="2000" smtClean="0"/>
            </a:br>
            <a:r>
              <a:rPr lang="pt-BR" sz="2000" smtClean="0"/>
              <a:t>a. Facilidade de se instalar a interface e o sistema</a:t>
            </a:r>
            <a:br>
              <a:rPr lang="pt-BR" sz="2000" smtClean="0"/>
            </a:br>
            <a:r>
              <a:rPr lang="pt-BR" sz="2000" smtClean="0"/>
              <a:t>b. Maior conforto do paciente</a:t>
            </a:r>
            <a:br>
              <a:rPr lang="pt-BR" sz="2000" smtClean="0"/>
            </a:br>
            <a:r>
              <a:rPr lang="pt-BR" sz="2000" smtClean="0"/>
              <a:t>c. Preferência da enfermagem e dos pais</a:t>
            </a:r>
            <a:br>
              <a:rPr lang="pt-BR" sz="2000" smtClean="0"/>
            </a:br>
            <a:r>
              <a:rPr lang="pt-BR" sz="2000" smtClean="0"/>
              <a:t>d. Menor incidência de trauma nasal</a:t>
            </a:r>
          </a:p>
          <a:p>
            <a:r>
              <a:rPr lang="pt-BR" sz="2000" smtClean="0"/>
              <a:t>2-Atenção especial com o tamanho da cânula e taxa de fluxo, em especial nos prematuros pequenos onde a pressão positiva gerada pode ser acima do esperado</a:t>
            </a:r>
            <a:br>
              <a:rPr lang="pt-BR" sz="2000" smtClean="0"/>
            </a:br>
            <a:r>
              <a:rPr lang="pt-BR" sz="2000" smtClean="0"/>
              <a:t>3. Usa-se fluxo entre 2-8 LP e deve-se tentar o desmame de modo ativo, ou seja diariamente</a:t>
            </a:r>
            <a:br>
              <a:rPr lang="pt-BR" sz="2000" smtClean="0"/>
            </a:br>
            <a:r>
              <a:rPr lang="pt-BR" sz="2000" smtClean="0"/>
              <a:t>4. Em RN &gt; 30 semanas com SDR e FiO2 &lt; 30% o uso de CNAF parece ser eficaz porém mais estudos são necessários devido ao pequeno número de crianças</a:t>
            </a:r>
            <a:br>
              <a:rPr lang="pt-BR" sz="2000" smtClean="0"/>
            </a:br>
            <a:r>
              <a:rPr lang="pt-BR" sz="2000" smtClean="0"/>
              <a:t>estudadas ate o momento </a:t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>
            <a:off x="10991850" y="5157788"/>
            <a:ext cx="288925" cy="565150"/>
          </a:xfrm>
          <a:prstGeom prst="curvedRightArrow">
            <a:avLst>
              <a:gd name="adj1" fmla="val 39121"/>
              <a:gd name="adj2" fmla="val 78242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                                   </a:t>
            </a:r>
            <a:r>
              <a:rPr lang="pt-BR" sz="4400" cap="none" smtClean="0">
                <a:solidFill>
                  <a:srgbClr val="FF0000"/>
                </a:solidFill>
              </a:rPr>
              <a:t>ATENÇÃO!</a:t>
            </a:r>
          </a:p>
        </p:txBody>
      </p:sp>
      <p:pic>
        <p:nvPicPr>
          <p:cNvPr id="79876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81125" y="2246313"/>
            <a:ext cx="8412163" cy="3581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PT" sz="1800" smtClean="0"/>
              <a:t>A Cânula Nasal de Alto Fluxo (CNAF ou CAF) é um tipo de suporte não invasivo que vem tendo seu uso difundido em Neonatologia há cerca de uma década. É um dispositivo que oferta gás aquecido e umidificado,com fluxo constante e em alta velocidade, através de pequenas cânulas.	</a:t>
            </a:r>
          </a:p>
          <a:p>
            <a:pPr>
              <a:lnSpc>
                <a:spcPct val="80000"/>
              </a:lnSpc>
            </a:pPr>
            <a:r>
              <a:rPr lang="pt-PT" sz="1800" smtClean="0"/>
              <a:t>Os mecanismos através dos quais o uso dessa terapia afeta o sistema respiratório e altera a troca de gases ainda não estão totalmente esclarecidos, mas estudos apontam para os seguintes fatores: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PT" sz="1800" smtClean="0"/>
              <a:t>       -Lavagem do espaço morto nasofaringe, facilitando a eliminação de CO2 e melhora da oxigenação;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PT" sz="1800" smtClean="0"/>
              <a:t>      - Diminuição do trabalho respiratório através da combinação do fluxo ofertado com o fluxo inspiratório, o que diminui consideravelmente a resistência inspiratória;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PT" sz="1800" smtClean="0"/>
              <a:t>      -Aquecimento e umidificação adequados dos gases, melhorando a condução e a conformidade pulmonar em comparação com o gás seco e refrigerado;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PT" sz="1800" smtClean="0"/>
              <a:t>      - Pressão de distensão positiva gerada a partir do fluxo alto na nasofaringe, proporcionando recrutamento pulmonar.	</a:t>
            </a:r>
          </a:p>
          <a:p>
            <a:pPr>
              <a:lnSpc>
                <a:spcPct val="80000"/>
              </a:lnSpc>
            </a:pPr>
            <a:r>
              <a:rPr lang="pt-PT" sz="1800" smtClean="0"/>
              <a:t>Além disso, a CNAF tem tido boa aceitação nas Unidades de Terapia Intensiva Neonatais por ser de uso fácil, mais suave, diminuir drasticamente a incidência de lesão nasal, ser bem tolerada pelos pacientes, ter boa aceitação entre os pais e profissionais e parecer ser uma boa alternativa para a pressão positiva nasal contínua nas vias aéreas (CPAPn).</a:t>
            </a:r>
            <a:r>
              <a:rPr lang="pt-BR" sz="1800" smtClean="0"/>
              <a:t> </a:t>
            </a:r>
          </a:p>
        </p:txBody>
      </p:sp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1703388" y="160338"/>
            <a:ext cx="6962775" cy="143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b="1" u="sng">
                <a:solidFill>
                  <a:srgbClr val="0000FF"/>
                </a:solidFill>
                <a:hlinkClick r:id="rId2"/>
              </a:rPr>
              <a:t>CÂNULA NASAL DE ALTO FLUXO</a:t>
            </a:r>
            <a:endParaRPr lang="pt-BR" b="1" u="sng">
              <a:solidFill>
                <a:srgbClr val="0000FF"/>
              </a:solidFill>
            </a:endParaRPr>
          </a:p>
          <a:p>
            <a:pPr algn="ctr"/>
            <a:r>
              <a:rPr lang="pt-BR"/>
              <a:t>Marcela Soares Silva Ferreira. </a:t>
            </a:r>
          </a:p>
          <a:p>
            <a:pPr algn="ctr"/>
            <a:r>
              <a:rPr lang="pt-BR" sz="1600"/>
              <a:t>Capítulo do livro Assistência ao Recém-Nascido de Risco, Hospital de Ensino Materno Infantil de Brasília/SS/DF,  4a Edição, 2019, em Preparação</a:t>
            </a:r>
          </a:p>
        </p:txBody>
      </p:sp>
      <p:pic>
        <p:nvPicPr>
          <p:cNvPr id="80900" name="Picture 4" descr="doc">
            <a:hlinkClick r:id="rId3" tooltip="NOVO-CANULA NASAL DE ALTO FLUX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6921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766763" y="-242888"/>
            <a:ext cx="9956800" cy="114300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Portanto...</a:t>
            </a:r>
          </a:p>
        </p:txBody>
      </p:sp>
      <p:sp>
        <p:nvSpPr>
          <p:cNvPr id="82947" name="Rectangle 3"/>
          <p:cNvSpPr>
            <a:spLocks noGrp="1"/>
          </p:cNvSpPr>
          <p:nvPr>
            <p:ph type="body" idx="4294967295"/>
          </p:nvPr>
        </p:nvSpPr>
        <p:spPr>
          <a:xfrm>
            <a:off x="119063" y="765175"/>
            <a:ext cx="11522075" cy="60928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Na metanálise de 6 estudos englobando 1227 RN&lt;37 semanas o tratamento com Cânula Nasal  (CNAF) resultou em uma taxa significativamente mais alta de falha do tratamento do que  CPAPn, no entanto com menores taxas de lesões nasais com a CNAF e sem diferença nas taxas de displasia broncopulmonar entre os grupos. Um estudo comparou CNAF com NIPPV sincronizada, sem diferenças quanto às taxas de falha de tratamento, intubação e displasia broncopulmonar. Estes dados estão em contraste com aqueles obtidos a partir de metanálises de CNAF iniciadas após a extubação, que demonstraram consistentemente que a eficácia é semelhante CPAPn. A</a:t>
            </a:r>
            <a:r>
              <a:rPr lang="pt-PT" sz="1800" smtClean="0"/>
              <a:t> maior taxa de falha do tratamento entre bebês recebem CNAF como suporte primário pode refletir sua eficácia reduzida em neonatos com pulmões deficientes em surfactante. </a:t>
            </a:r>
            <a:r>
              <a:rPr lang="pt-BR" sz="1800" smtClean="0"/>
              <a:t>A CNAF pode oferecer uma pressão de distensão menos consistente e um pouco menor do que a CPAPn. Uma proporção significativa de crianças que falharam na CNAF não precisou de intubação após o cruzamento para CPAPn  ou NIPP. São sugeridas pesquisas futuras comparando CNAF com CPAPn em recém-nascidos muito prematuros e extremamente prematuros em um cenário semelhante, ou seja, a administração precoce de surfactante via administração de surfactantes menos invasivos (LISA-</a:t>
            </a:r>
            <a:r>
              <a:rPr lang="pt-BR" sz="1800" i="1" smtClean="0"/>
              <a:t>Less invasive surfactant administration</a:t>
            </a:r>
            <a:r>
              <a:rPr lang="pt-BR" sz="1800" smtClean="0"/>
              <a:t>) ou (INSURE-intubação-surfactante-extuvação) seguida pela alocação de pacientes para CNAF ou CPAPn.  Segundo Peter Davis, da Austrália, escolha a CNAF se você tiver (mais confortável, faz com que os enfermeiros e pais fiquem felizes), mas tenha CPAPn de prontidão, pois os bebês que falharem na CNAF PODEM SER RESGATADOS com o uso de CPAPn. </a:t>
            </a:r>
            <a:r>
              <a:rPr lang="pt-BR" sz="1800" b="1" smtClean="0"/>
              <a:t>Quanto à bronquiolite viral aguda (BVA)</a:t>
            </a:r>
            <a:r>
              <a:rPr lang="pt-BR" sz="1800" smtClean="0"/>
              <a:t>:  recente estudo de Pouyau R et al em crianças  de 6 meses de idade com moderada a grave BVA mostrou que CPAPn pode ser mais eficiente do que a CNAF (essa mostrou significativa falha após 6 horas) para suporte respiratório inicial em jovens lactentes hospitalizados em uma UTI Pediátrica de moderada a grave bronquiolite viral aguda. Tal como no estudo em neonatos abordado anteriormente, os bebês que falharam na CNAF foram tratados com sucesso com CPAPn (2/3). E o barulho?De acordo com o dispositivo usada na CNAF os decibéis (dB) podem chegar até 91,4 dB e a Academia Americana de Pediatria recomenda &lt;45dB! (CPAPn:73,9-77,4 Db) 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9459913" y="6497638"/>
            <a:ext cx="12573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5" name="Picture 5" descr="Internos da Faculdade de Medicina da  Universidade CatÃ³lica de BrasÃ­lia: Doutorandos Raphael, Geovana, (Dr. Paulo R. Margotto), Ana JÃºlia, Paulo e Caroline (22/10/2018)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0"/>
            <a:ext cx="8640762" cy="594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71450" y="61913"/>
            <a:ext cx="1552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OBRIGADO!</a:t>
            </a:r>
          </a:p>
        </p:txBody>
      </p:sp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1682750" y="5965825"/>
            <a:ext cx="9185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Doutorandos Raphael, Geovana, (Dr. Paulo R. Margotto), Ana Júlia, Paulo e Caroline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nula_alto_fluxo_X_CPAPn-2018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cão Envidraçado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Canula_alto_fluxo_X_CPAPn-2018</Template>
  <TotalTime>2</TotalTime>
  <Words>5557</Words>
  <Application>Microsoft Office PowerPoint</Application>
  <PresentationFormat>Personalizar</PresentationFormat>
  <Paragraphs>285</Paragraphs>
  <Slides>63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73" baseType="lpstr">
      <vt:lpstr>Century Schoolbook</vt:lpstr>
      <vt:lpstr>Arial</vt:lpstr>
      <vt:lpstr>Wingdings</vt:lpstr>
      <vt:lpstr>Wingdings 2</vt:lpstr>
      <vt:lpstr>Calibri</vt:lpstr>
      <vt:lpstr>MS PGothic</vt:lpstr>
      <vt:lpstr>StarSymbol</vt:lpstr>
      <vt:lpstr>Lato</vt:lpstr>
      <vt:lpstr>Source Sans Pro</vt:lpstr>
      <vt:lpstr>Canula_alto_fluxo_X_CPAPn-2018</vt:lpstr>
      <vt:lpstr>Revisão sistemática rápida mostra que o uso de cânula nasal de alto fluxo é inferior a pressão positiva contínua nas vias aéreas como suporte de primeira linha em neonatos prematuros</vt:lpstr>
      <vt:lpstr>Introdução</vt:lpstr>
      <vt:lpstr>Introdução</vt:lpstr>
      <vt:lpstr>Introdução</vt:lpstr>
      <vt:lpstr>Introdução</vt:lpstr>
      <vt:lpstr>Introdução</vt:lpstr>
      <vt:lpstr>MÉTODOS</vt:lpstr>
      <vt:lpstr>Revisão de critérios</vt:lpstr>
      <vt:lpstr>Revisão de critérios e medida dos resultados</vt:lpstr>
      <vt:lpstr>Estratégia de busca</vt:lpstr>
      <vt:lpstr>Extração de dados</vt:lpstr>
      <vt:lpstr>Avaliação da qualidade metodológica</vt:lpstr>
      <vt:lpstr>Análise estatística</vt:lpstr>
      <vt:lpstr>Análise estatística</vt:lpstr>
      <vt:lpstr>Avaliação da qualidade das evidências</vt:lpstr>
      <vt:lpstr>Resultados </vt:lpstr>
      <vt:lpstr>Figura 1</vt:lpstr>
      <vt:lpstr>Tabela  1</vt:lpstr>
      <vt:lpstr>Apresentação do PowerPoint</vt:lpstr>
      <vt:lpstr>semelhn</vt:lpstr>
      <vt:lpstr>RESULTADOS                                  CNAF X CPAPn </vt:lpstr>
      <vt:lpstr>Apresentação do PowerPoint</vt:lpstr>
      <vt:lpstr>RESULTADOS: CNAF versus CPAPn</vt:lpstr>
      <vt:lpstr>Apresentação do PowerPoint</vt:lpstr>
      <vt:lpstr>Apresentação do PowerPoint</vt:lpstr>
      <vt:lpstr>CNAF versus diferentes métodos de CPAPn</vt:lpstr>
      <vt:lpstr>Apresentação do PowerPoint</vt:lpstr>
      <vt:lpstr>Resultados</vt:lpstr>
      <vt:lpstr>DISCUSSÃO</vt:lpstr>
      <vt:lpstr>DISCUSSÃO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IMPLICAÇÕES PARA CLÍNICOS E PESQUISADORES</vt:lpstr>
      <vt:lpstr>CONCLUSÃO </vt:lpstr>
      <vt:lpstr>Apresentação do PowerPoint</vt:lpstr>
      <vt:lpstr>References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do site, Dr. Paulo R. Margotto. Consultem também! Aqui e Agora! Estudando Juntos!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                            EM RESUMO</vt:lpstr>
      <vt:lpstr>                                   ATENÇÃO!</vt:lpstr>
      <vt:lpstr>Apresentação do PowerPoint</vt:lpstr>
      <vt:lpstr>Portanto...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Revisão sistemática rápida mostra que o uso de cânula nasal de alto fluxo é inferior a pressão positiva contínua nas vias aéreas como suporte de primeira linha em neonatos prematuros</dc:title>
  <dc:creator>Usuário do Windows</dc:creator>
  <cp:lastModifiedBy>Usuário do Windows</cp:lastModifiedBy>
  <cp:revision>1</cp:revision>
  <dcterms:created xsi:type="dcterms:W3CDTF">2018-11-10T11:56:15Z</dcterms:created>
  <dcterms:modified xsi:type="dcterms:W3CDTF">2018-11-10T11:58:56Z</dcterms:modified>
</cp:coreProperties>
</file>