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80" r:id="rId4"/>
    <p:sldId id="283" r:id="rId5"/>
    <p:sldId id="281" r:id="rId6"/>
    <p:sldId id="273" r:id="rId7"/>
    <p:sldId id="264" r:id="rId8"/>
    <p:sldId id="277" r:id="rId9"/>
    <p:sldId id="286" r:id="rId10"/>
    <p:sldId id="274" r:id="rId11"/>
    <p:sldId id="284" r:id="rId12"/>
    <p:sldId id="270" r:id="rId13"/>
    <p:sldId id="272" r:id="rId14"/>
    <p:sldId id="271" r:id="rId15"/>
    <p:sldId id="276" r:id="rId16"/>
    <p:sldId id="260" r:id="rId17"/>
    <p:sldId id="258" r:id="rId18"/>
    <p:sldId id="259" r:id="rId19"/>
    <p:sldId id="268" r:id="rId20"/>
    <p:sldId id="261" r:id="rId21"/>
    <p:sldId id="267" r:id="rId22"/>
    <p:sldId id="269" r:id="rId23"/>
    <p:sldId id="265" r:id="rId24"/>
    <p:sldId id="266" r:id="rId25"/>
    <p:sldId id="279" r:id="rId26"/>
    <p:sldId id="287" r:id="rId2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milia Zaconeta" initials="FZ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>
      <p:cViewPr>
        <p:scale>
          <a:sx n="75" d="100"/>
          <a:sy n="75" d="100"/>
        </p:scale>
        <p:origin x="-1061" y="-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11-13T23:43:17.885" idx="1">
    <p:pos x="7199" y="454"/>
    <p:text/>
  </p:cm>
  <p:cm authorId="0" dt="2017-11-13T23:43:33.251" idx="2">
    <p:pos x="10" y="10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908925" y="4314825"/>
            <a:ext cx="2911475" cy="374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9C40C-F33F-4AAC-B963-9456E05271FD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4350"/>
            <a:ext cx="640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33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FEA7E-AE8E-49B9-9780-60581CBB4D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72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57F1C-ADCD-4129-B88E-9C20DF019E1C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62E60-653D-43DF-BE44-6FF22061A9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369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/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97780F8C-0500-4851-8648-5AD16BC01F67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350" cy="363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36CAF-9DE8-4148-BF66-4373DEFB40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498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5B056-7731-446C-8C47-9F624AF49E3A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FBA3F-0601-440A-864B-7CA3263310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316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4EA39-211A-4A8D-BF32-6D76734AB91E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F6B9D-C719-42E0-98D2-A27771DF4B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864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6A3B9-3199-4D24-B988-6E22D01A6F2F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DD10A-F6EF-4991-B894-849A4BB921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665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E729E-285C-4223-803B-2133A4B6BE16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F2A16-C042-4138-8806-54EE93A44DC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447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9DED2-E697-4883-9AE5-12CF8DB59539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5121B-7A71-4EF2-927A-FE3A122F4C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337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45205-72B5-4B48-B386-930290FB7D89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57B62-5341-4C8C-AE27-7D32E0CA6EE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298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06033-46B8-46D2-930B-C97C46FDA68A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E05FB-7359-4A0C-9953-0DEC062867F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93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D3710AEC-D725-4AB4-B582-0CC34C46763C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817DE-8546-404D-9C8A-CFD9CE93B1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9723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8"/>
          <p:cNvSpPr txBox="1"/>
          <p:nvPr/>
        </p:nvSpPr>
        <p:spPr>
          <a:xfrm>
            <a:off x="476250" y="93345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0983913" y="27019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D6BBD4BA-9942-45F5-8FE1-D6657BB6DF55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5EA7F-C4BA-4063-8B15-0B47B5FC1E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24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7813675" y="379413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793FC70A-3DCE-4619-A78B-F242730D024E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5ACA3-E6A9-4F40-8FAD-A4EA3399EA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2875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443B0-12C2-4763-A3E6-3896091B29F5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886784-FBDE-46DE-A82B-4F12D4FC6A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0414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C8536-B881-4991-861E-BD0FA0097F01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AB6DC-165A-4D6F-8B57-77B9E617DC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803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C9772-D86A-4899-97A9-06A8ED249098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58087-3F75-47A6-925F-16994D0AA3C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4028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813675" y="379413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F31BD759-FAE9-40DC-973B-96399A69FDC0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CCFC5-FB09-4B35-821A-F6380FC719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041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3588"/>
            <a:ext cx="8610600" cy="1293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93925"/>
            <a:ext cx="10820400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4725" y="6356350"/>
            <a:ext cx="29114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EE07ED-4FFB-491B-AB7D-0699457FA287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6350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6C83EA-D6A8-4643-BB2A-47EC627CC52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5" r:id="rId2"/>
    <p:sldLayoutId id="2147483687" r:id="rId3"/>
    <p:sldLayoutId id="2147483684" r:id="rId4"/>
    <p:sldLayoutId id="2147483683" r:id="rId5"/>
    <p:sldLayoutId id="2147483682" r:id="rId6"/>
    <p:sldLayoutId id="2147483681" r:id="rId7"/>
    <p:sldLayoutId id="2147483680" r:id="rId8"/>
    <p:sldLayoutId id="2147483679" r:id="rId9"/>
    <p:sldLayoutId id="2147483678" r:id="rId10"/>
    <p:sldLayoutId id="2147483688" r:id="rId11"/>
    <p:sldLayoutId id="2147483689" r:id="rId12"/>
    <p:sldLayoutId id="2147483690" r:id="rId13"/>
    <p:sldLayoutId id="2147483677" r:id="rId14"/>
    <p:sldLayoutId id="2147483676" r:id="rId15"/>
    <p:sldLayoutId id="2147483675" r:id="rId16"/>
    <p:sldLayoutId id="2147483691" r:id="rId17"/>
  </p:sldLayoutIdLst>
  <p:txStyles>
    <p:titleStyle>
      <a:lvl1pPr algn="r" rtl="0" fontAlgn="base">
        <a:lnSpc>
          <a:spcPct val="90000"/>
        </a:lnSpc>
        <a:spcBef>
          <a:spcPct val="0"/>
        </a:spcBef>
        <a:spcAft>
          <a:spcPct val="0"/>
        </a:spcAft>
        <a:defRPr sz="40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2pPr>
      <a:lvl3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3pPr>
      <a:lvl4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4pPr>
      <a:lvl5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5pPr>
      <a:lvl6pPr marL="4572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6pPr>
      <a:lvl7pPr marL="9144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7pPr>
      <a:lvl8pPr marL="13716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8pPr>
      <a:lvl9pPr marL="18288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ncbi.nlm.nih.gov/pubmed/?term=The+nature+of+feeding+in+infants+with+unrepaired+cleft+lip+an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centrinhousp.files.wordpress.com/2013/02/manual_01_pierrerobin_2013.pdf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8195" name="Picture 10" descr="Uma imagem contendo interior, sentado&#10;&#10;Descrição gerada com alta confiança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Imagem 3" descr="Uma imagem contendo pessoa, interior, bebê, colocando&#10;&#10;Descrição gerada com muito alta confianç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663" y="1412875"/>
            <a:ext cx="6178550" cy="417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3038" y="641350"/>
            <a:ext cx="6834187" cy="3273425"/>
          </a:xfrm>
          <a:ln w="19050">
            <a:prstDash val="dash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800" cap="none" smtClean="0"/>
              <a:t>O RN COM FENDA LABIAL E OU PALATINA NO ALOJAMENTO CONJUNTO</a:t>
            </a:r>
          </a:p>
        </p:txBody>
      </p:sp>
      <p:sp>
        <p:nvSpPr>
          <p:cNvPr id="8198" name="Subtítulo 2"/>
          <p:cNvSpPr>
            <a:spLocks noGrp="1"/>
          </p:cNvSpPr>
          <p:nvPr>
            <p:ph type="subTitle" idx="1"/>
          </p:nvPr>
        </p:nvSpPr>
        <p:spPr>
          <a:xfrm>
            <a:off x="636588" y="4775200"/>
            <a:ext cx="3762375" cy="1441450"/>
          </a:xfrm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/>
            <a:endParaRPr lang="pt-BR" smtClean="0"/>
          </a:p>
          <a:p>
            <a:pPr algn="ctr"/>
            <a:r>
              <a:rPr lang="pt-BR" b="1" smtClean="0">
                <a:solidFill>
                  <a:srgbClr val="FFFF00"/>
                </a:solidFill>
              </a:rPr>
              <a:t>Carlos  Zaconeta</a:t>
            </a:r>
          </a:p>
          <a:p>
            <a:pPr algn="ctr"/>
            <a:r>
              <a:rPr lang="pt-BR" b="1" smtClean="0">
                <a:solidFill>
                  <a:srgbClr val="FFFF00"/>
                </a:solidFill>
              </a:rPr>
              <a:t>2017</a:t>
            </a:r>
          </a:p>
        </p:txBody>
      </p:sp>
      <p:sp>
        <p:nvSpPr>
          <p:cNvPr id="8199" name="CaixaDeTexto 6"/>
          <p:cNvSpPr txBox="1">
            <a:spLocks noChangeArrowheads="1"/>
          </p:cNvSpPr>
          <p:nvPr/>
        </p:nvSpPr>
        <p:spPr bwMode="auto">
          <a:xfrm>
            <a:off x="3052763" y="5597525"/>
            <a:ext cx="835183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pt-BR" sz="2000" b="1">
                <a:solidFill>
                  <a:srgbClr val="FFFF00"/>
                </a:solidFill>
              </a:rPr>
              <a:t>Workshop ALCON – 18/11/2017</a:t>
            </a:r>
          </a:p>
          <a:p>
            <a:pPr algn="ctr"/>
            <a:r>
              <a:rPr lang="pt-BR" sz="2000" b="1">
                <a:solidFill>
                  <a:srgbClr val="FFFF00"/>
                </a:solidFill>
              </a:rPr>
              <a:t>Departamento Científico de Neonatologia e Aleitamento Materno SPDF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4464050" y="6583363"/>
            <a:ext cx="23590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defTabSz="914400"/>
            <a:r>
              <a:rPr lang="pt-BR" sz="1200">
                <a:hlinkClick r:id="rId4"/>
              </a:rPr>
              <a:t>www.paulomargotto.com.br</a:t>
            </a:r>
            <a:r>
              <a:rPr lang="pt-BR" sz="1200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Imagem 3" descr="Uma imagem contendo pessoa, interior, bebê, colocando&#10;&#10;Descrição gerada com muito alta confiança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30000"/>
            <a:extLst/>
          </a:blip>
          <a:srcRect t="14092" b="25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9220" name="Picture 10" descr="Uma imagem contendo interior, sentado&#10;&#10;Descrição gerada com alta confiança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objetivos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DISCUTIR AS DIFICULDADES DO BINÔMIO MÃE FILHO COM FENDA LABIAL OU PALATINA.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ATENTAR PARA O RISCO DE DESIDRATAÇÃO E DESNUTRIÇÃO.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PROPOR ALTERNATIVAS DE ALIMENTAÇÃO PARA ESTE GRUPO DE PACIENTES.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APRENDER A IDENTIFICAR A SEQUENCIA DE PIERRE ROBIN.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000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CAPACITAR PEDIATRAS E ENFERMEIROS NO ATENDIMENTO AO RN COM FENDA LABIAL OU PALATINA NO ALCON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Imagem 3" descr="Uma imagem contendo pessoa, interior, bebê, colocando&#10;&#10;Descrição gerada com muito alta confiança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30000"/>
            <a:extLst/>
          </a:blip>
          <a:srcRect t="14092" b="25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0244" name="Picture 10" descr="Uma imagem contendo interior, sentado&#10;&#10;Descrição gerada com alta confiança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 FISSURA LABIOPALATINA GERA GRANDE ANSIEDADE NOS PAIS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 ESPERA DE UM BEBÊ É CERCADA MUDANÇAS, ESPECTATIVAS E IDEALIZAÇÕES.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 CRIANÇA MALFORMADA QUEBRA ESSE ACORDO!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A NOSSA SOCIEDADE IDEALIZA A MUITO  A ESTÉTICA E A COMUNICAÇÃO.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0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/>
              <a:t>ESSES PAIS ESTÃO COM MEDO, RAIVA, CULPA, ETC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Imagem 3" descr="Uma imagem contendo pessoa, interior, bebê, colocando&#10;&#10;Descrição gerada com muito alta confiança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30000"/>
            <a:extLst/>
          </a:blip>
          <a:srcRect t="14092" b="257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11268" name="Picture 10" descr="Uma imagem contendo interior, sentado&#10;&#10;Descrição gerada com alta confiança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TRES PERGUNTAS</a:t>
            </a:r>
          </a:p>
        </p:txBody>
      </p:sp>
      <p:sp>
        <p:nvSpPr>
          <p:cNvPr id="112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BEBÊ TEM FENDA PALATINA? 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O BEBÊ TEM FENDA SOEMENTE LABIAL?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É SEQUENCIA DE PIERRE ROBIN?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0700" y="290513"/>
            <a:ext cx="8610600" cy="12938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 bebê tem fenda palatina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>
          <a:xfrm>
            <a:off x="0" y="1935163"/>
            <a:ext cx="7199313" cy="4029075"/>
          </a:xfrm>
        </p:spPr>
        <p:txBody>
          <a:bodyPr/>
          <a:lstStyle/>
          <a:p>
            <a:r>
              <a:rPr lang="pt-BR" smtClean="0"/>
              <a:t>PARA EXTRAIR LEITE DO SEIO  O BEBÊ TEM QUE CONSEGUIR VEDAR E GERAR PRESSÃO NEGATIVA .</a:t>
            </a:r>
          </a:p>
          <a:p>
            <a:endParaRPr lang="pt-BR" smtClean="0"/>
          </a:p>
          <a:p>
            <a:r>
              <a:rPr lang="pt-BR" b="1" smtClean="0"/>
              <a:t>SEM PRESSÃO NEGATIVA NÃO HÁ SUCÇÃO!!!</a:t>
            </a:r>
          </a:p>
          <a:p>
            <a:endParaRPr lang="pt-BR" smtClean="0"/>
          </a:p>
          <a:p>
            <a:r>
              <a:rPr lang="pt-BR" smtClean="0"/>
              <a:t>PREMATUROS COM FENDA CONSEGUEM PRESSÃO NEGATIVA MENOR AINDA.</a:t>
            </a:r>
          </a:p>
          <a:p>
            <a:endParaRPr lang="pt-BR" smtClean="0"/>
          </a:p>
          <a:p>
            <a:r>
              <a:rPr lang="pt-BR" smtClean="0"/>
              <a:t>O LEITE DEVE PASSAR DA BOCA AO ESÔFAGO.</a:t>
            </a:r>
          </a:p>
          <a:p>
            <a:endParaRPr lang="pt-BR" smtClean="0"/>
          </a:p>
        </p:txBody>
      </p:sp>
      <p:sp>
        <p:nvSpPr>
          <p:cNvPr id="12292" name="CaixaDeTexto 3"/>
          <p:cNvSpPr txBox="1">
            <a:spLocks noChangeArrowheads="1"/>
          </p:cNvSpPr>
          <p:nvPr/>
        </p:nvSpPr>
        <p:spPr bwMode="auto">
          <a:xfrm>
            <a:off x="2895600" y="6480175"/>
            <a:ext cx="5413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en-US" u="sng">
                <a:hlinkClick r:id="rId2" tooltip="The Cleft palate-craniofacial journal : official publication of the American Cleft Palate-Craniofacial Association."/>
              </a:rPr>
              <a:t>Cleft Palate Craniofac J.</a:t>
            </a:r>
            <a:r>
              <a:rPr lang="en-US"/>
              <a:t> 2007 May;44(3):321-8.</a:t>
            </a:r>
            <a:endParaRPr lang="pt-BR"/>
          </a:p>
        </p:txBody>
      </p:sp>
      <p:pic>
        <p:nvPicPr>
          <p:cNvPr id="12293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2738438"/>
            <a:ext cx="47625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 bebê tem fenda palatina</a:t>
            </a:r>
          </a:p>
        </p:txBody>
      </p:sp>
      <p:pic>
        <p:nvPicPr>
          <p:cNvPr id="13315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1971675"/>
            <a:ext cx="9410700" cy="412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CaixaDeTexto 6"/>
          <p:cNvSpPr txBox="1">
            <a:spLocks noChangeArrowheads="1"/>
          </p:cNvSpPr>
          <p:nvPr/>
        </p:nvSpPr>
        <p:spPr bwMode="auto">
          <a:xfrm>
            <a:off x="1597025" y="6256338"/>
            <a:ext cx="45577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/>
              <a:t>Rev Med MG 2008 , 18 (4 supl 1) s77-82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TEM FENDA PALATINA?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PRIMEIRO ACOLHER, DEPOIS FALAR HONESTAMENTE QUE AMAMENTAR IRÁ REQUERER MUITO ESFORÇO E ACOMPANHAMENTO DE EQUIPE TREINADA.</a:t>
            </a:r>
          </a:p>
          <a:p>
            <a:endParaRPr lang="pt-BR" smtClean="0"/>
          </a:p>
          <a:p>
            <a:r>
              <a:rPr lang="pt-BR" smtClean="0"/>
              <a:t>TER EQUIPE EXPERIENTE DISPONÍVEL. </a:t>
            </a:r>
          </a:p>
          <a:p>
            <a:endParaRPr lang="pt-BR" smtClean="0"/>
          </a:p>
          <a:p>
            <a:r>
              <a:rPr lang="pt-BR" smtClean="0"/>
              <a:t>COLOCAR AO SEIO SE O PSICOLOGICO DA MÃE PERMITIR.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9413" y="0"/>
            <a:ext cx="8610600" cy="12938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 BEBÊ TEM FENDA PALATINA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NÓS PRECISAMOS SABER (MAS NÃO COLOCAR ESSE PESO NAS COSTAS DA MÃE) QUE RECEBER LMO DIMINUI A FREQUÊNCIA DE OMA, ASMA, OBESIDADE E DIABETES.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>
                <a:solidFill>
                  <a:srgbClr val="FFFF00"/>
                </a:solidFill>
              </a:rPr>
              <a:t>Cleft Palate </a:t>
            </a:r>
            <a:r>
              <a:rPr lang="en-US" dirty="0" err="1">
                <a:solidFill>
                  <a:srgbClr val="FFFF00"/>
                </a:solidFill>
              </a:rPr>
              <a:t>Craniofac</a:t>
            </a:r>
            <a:r>
              <a:rPr lang="en-US" dirty="0">
                <a:solidFill>
                  <a:srgbClr val="FFFF00"/>
                </a:solidFill>
              </a:rPr>
              <a:t> J 2005;42:687–693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ENCORAJAR A COLOCAR AO SEIO MAS ACOMPANHAR DE PERTO DIURESE,  IRRITABILIDADE E PESO.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NOSSO OBJETIVO PODE SER QUE O BEBÊ SE ALIMENTE EXCLUSIVAMENTE DE LEITE MATERNO ATÉ 6 MESES MAS ISSO NÃO PODE SER UMA COBRANÇA.]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366713"/>
            <a:ext cx="8610600" cy="12938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 BEBÊ TEM FENDA PALATINA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660525"/>
            <a:ext cx="10820400" cy="48307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QUALQUER QUANTIDADE DE LEITE MATERNO DEVE SER ESTIMULADA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É UMA VACINA POR DIA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ATÉ AQUI JÁ FOI UM SUCESSO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EXPLICAR TAMBÉM A POSSIBILIDADE DE INSUCESSO.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O IMPORTANTE É QUE ESTÁ GANHANDO PESO PARA A CIRURGIA</a:t>
            </a:r>
          </a:p>
          <a:p>
            <a:pPr marL="457200" lvl="1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AINDA BEM QUE TEM VOCÊ</a:t>
            </a:r>
          </a:p>
          <a:p>
            <a:pPr marL="457200" lvl="1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/>
              <a:t>ENSINAR </a:t>
            </a:r>
            <a:r>
              <a:rPr lang="pt-BR" b="1" u="sng" dirty="0"/>
              <a:t>PELO EXEMPLO </a:t>
            </a:r>
            <a:r>
              <a:rPr lang="pt-BR" dirty="0"/>
              <a:t>QUE ESTAMOS PERANTE UM BEBE E NÃO PERANTE UMA FENDA. INTERESSAR-SE PELAS OUTRAS COMPETÊNCIAS </a:t>
            </a:r>
          </a:p>
          <a:p>
            <a:pPr lv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7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Rectangle 7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947025" y="0"/>
            <a:ext cx="4244975" cy="536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7" name="Rectangle 76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796213" y="0"/>
            <a:ext cx="1651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414" name="Picture 2" descr="Resultado de imagem para fonoaudió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3" r="22783" b="2"/>
          <a:stretch>
            <a:fillRect/>
          </a:stretch>
        </p:blipFill>
        <p:spPr bwMode="auto">
          <a:xfrm>
            <a:off x="-762000" y="61913"/>
            <a:ext cx="7794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alão de Fala: Retângulo 2">
            <a:extLst>
              <a:ext uri="{FF2B5EF4-FFF2-40B4-BE49-F238E27FC236}"/>
            </a:extLst>
          </p:cNvPr>
          <p:cNvSpPr/>
          <p:nvPr/>
        </p:nvSpPr>
        <p:spPr>
          <a:xfrm>
            <a:off x="5675313" y="0"/>
            <a:ext cx="4716462" cy="1441450"/>
          </a:xfrm>
          <a:prstGeom prst="wedgeRectCallout">
            <a:avLst>
              <a:gd name="adj1" fmla="val -58987"/>
              <a:gd name="adj2" fmla="val 12291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/>
              <a:t>TEM QUE TER FONOAUDIÓLOGO!!!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SE POSSIVEL REETIRAR O LEITE MATERNO MANUALEMENTE E OFERECER POR MAMADEIRA, COPO OU COLHER</a:t>
            </a:r>
          </a:p>
          <a:p>
            <a:r>
              <a:rPr lang="pt-BR" smtClean="0"/>
              <a:t> </a:t>
            </a:r>
          </a:p>
          <a:p>
            <a:r>
              <a:rPr lang="pt-BR" smtClean="0"/>
              <a:t>EVITAR SONDA OROGÂSTRICA (SOMENTE NOS SINDRÓMICOS)</a:t>
            </a:r>
          </a:p>
          <a:p>
            <a:endParaRPr lang="pt-BR" smtClean="0"/>
          </a:p>
          <a:p>
            <a:r>
              <a:rPr lang="pt-BR" smtClean="0"/>
              <a:t>BOMBA DE EXTRAÇÃO DUPLA (FISSURADAS )</a:t>
            </a:r>
          </a:p>
          <a:p>
            <a:endParaRPr lang="pt-BR" smtClean="0"/>
          </a:p>
          <a:p>
            <a:r>
              <a:rPr lang="pt-BR" smtClean="0"/>
              <a:t>ENVOLVER O MARIDO, OS AVÓS, ETC.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 BEBÊ TEM FENDA PALATINA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393700" y="2684463"/>
            <a:ext cx="10820400" cy="4024312"/>
          </a:xfrm>
        </p:spPr>
        <p:txBody>
          <a:bodyPr/>
          <a:lstStyle/>
          <a:p>
            <a:r>
              <a:rPr lang="pt-BR" smtClean="0"/>
              <a:t>TENTAR VEDAR  A FENDA COM O SEIO.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POSIÇÃO CAVALEIRO COSTUMA SER MELHOR PARA AS FISSURAS ANTERIORES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PROCURAR A POSSICAO MAIS EFICIENTE.</a:t>
            </a:r>
          </a:p>
          <a:p>
            <a:endParaRPr lang="pt-BR" smtClean="0"/>
          </a:p>
          <a:p>
            <a:r>
              <a:rPr lang="pt-BR" smtClean="0"/>
              <a:t>A MAMADEIRA É INEVITÁVEL NA MAIORIA DAS VEZES 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0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7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75" name="Rectangle 7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5" name="Picture 76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5"/>
          <a:stretch>
            <a:fillRect/>
          </a:stretch>
        </p:blipFill>
        <p:spPr bwMode="auto">
          <a:xfrm>
            <a:off x="7924800" y="4375150"/>
            <a:ext cx="42672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2" r="-3" b="14012"/>
          <a:stretch>
            <a:fillRect/>
          </a:stretch>
        </p:blipFill>
        <p:spPr bwMode="auto">
          <a:xfrm>
            <a:off x="-4763" y="2716213"/>
            <a:ext cx="7539038" cy="414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" name="Rectangle 7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947025" y="0"/>
            <a:ext cx="4244975" cy="536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8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40" r="13287" b="-3"/>
          <a:stretch>
            <a:fillRect/>
          </a:stretch>
        </p:blipFill>
        <p:spPr bwMode="auto">
          <a:xfrm>
            <a:off x="0" y="0"/>
            <a:ext cx="3721100" cy="262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41" r="5" b="20268"/>
          <a:stretch>
            <a:fillRect/>
          </a:stretch>
        </p:blipFill>
        <p:spPr bwMode="auto">
          <a:xfrm>
            <a:off x="3765550" y="46038"/>
            <a:ext cx="3705225" cy="262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507" name="Picture 75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3588"/>
            <a:ext cx="3978275" cy="1600200"/>
          </a:xfrm>
        </p:spPr>
        <p:txBody>
          <a:bodyPr anchor="b"/>
          <a:lstStyle/>
          <a:p>
            <a:pPr algn="l" fontAlgn="auto">
              <a:spcAft>
                <a:spcPts val="0"/>
              </a:spcAft>
              <a:defRPr/>
            </a:pPr>
            <a:r>
              <a:rPr lang="pt-BR" sz="3200" dirty="0"/>
              <a:t>RN COM FENDA LABIAL</a:t>
            </a:r>
          </a:p>
        </p:txBody>
      </p:sp>
      <p:sp>
        <p:nvSpPr>
          <p:cNvPr id="21509" name="Content Placeholder 3078"/>
          <p:cNvSpPr>
            <a:spLocks noGrp="1"/>
          </p:cNvSpPr>
          <p:nvPr>
            <p:ph idx="1"/>
          </p:nvPr>
        </p:nvSpPr>
        <p:spPr>
          <a:xfrm>
            <a:off x="685800" y="2363788"/>
            <a:ext cx="3978275" cy="3854450"/>
          </a:xfrm>
        </p:spPr>
        <p:txBody>
          <a:bodyPr/>
          <a:lstStyle/>
          <a:p>
            <a:endParaRPr lang="en-US" sz="1600" smtClean="0"/>
          </a:p>
          <a:p>
            <a:endParaRPr lang="en-US" sz="1600" b="1" smtClean="0"/>
          </a:p>
          <a:p>
            <a:r>
              <a:rPr lang="en-US" sz="1600" b="1" smtClean="0"/>
              <a:t>A MÃE ESTÁ AJUDANDO NA VEDAÇÃO.</a:t>
            </a:r>
          </a:p>
          <a:p>
            <a:endParaRPr lang="en-US" sz="1600" b="1" smtClean="0"/>
          </a:p>
          <a:p>
            <a:r>
              <a:rPr lang="en-US" sz="1600" b="1" smtClean="0"/>
              <a:t>ELE CONSEGUE FAZER PRESSÃO NEGATIVA.</a:t>
            </a:r>
          </a:p>
          <a:p>
            <a:endParaRPr lang="en-US" sz="1600" b="1" smtClean="0"/>
          </a:p>
          <a:p>
            <a:r>
              <a:rPr lang="en-US" sz="1600" b="1" smtClean="0"/>
              <a:t>A CORREÇÃO CIRURGICA ACONTECE COM 3 MESES DE IDADE.</a:t>
            </a:r>
          </a:p>
        </p:txBody>
      </p:sp>
      <p:pic>
        <p:nvPicPr>
          <p:cNvPr id="21510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75" y="1100138"/>
            <a:ext cx="6529388" cy="547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ounded Rectangle 11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58800" y="561975"/>
            <a:ext cx="11075988" cy="5734050"/>
          </a:xfrm>
          <a:prstGeom prst="roundRect">
            <a:avLst>
              <a:gd name="adj" fmla="val 3242"/>
            </a:avLst>
          </a:prstGeom>
          <a:solidFill>
            <a:srgbClr val="FFFFFF"/>
          </a:solidFill>
          <a:ln w="317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ounded Rectangle 11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3403" y="643464"/>
            <a:ext cx="10905130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5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" r="23112" b="2"/>
          <a:stretch>
            <a:fillRect/>
          </a:stretch>
        </p:blipFill>
        <p:spPr bwMode="auto">
          <a:xfrm>
            <a:off x="1220788" y="1390650"/>
            <a:ext cx="359410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50" r="-2" b="17998"/>
          <a:stretch>
            <a:fillRect/>
          </a:stretch>
        </p:blipFill>
        <p:spPr bwMode="auto">
          <a:xfrm>
            <a:off x="4806950" y="1398588"/>
            <a:ext cx="6005513" cy="477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0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695450" y="811213"/>
            <a:ext cx="8610600" cy="129381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r" defTabSz="914400">
              <a:lnSpc>
                <a:spcPct val="90000"/>
              </a:lnSpc>
            </a:pPr>
            <a:r>
              <a:rPr lang="pt-BR" sz="4000">
                <a:solidFill>
                  <a:srgbClr val="0000FF"/>
                </a:solidFill>
              </a:rPr>
              <a:t>É SEQUENCIA DE PIERRE ROBIN???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100" y="2222500"/>
            <a:ext cx="5973763" cy="41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6913" y="623888"/>
            <a:ext cx="8610600" cy="12922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É SEQUENCIA DE PIERRE ROBIN???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É SEQUENCIA DE PIERRE ROBIN???</a:t>
            </a:r>
          </a:p>
        </p:txBody>
      </p:sp>
      <p:pic>
        <p:nvPicPr>
          <p:cNvPr id="24579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2057400"/>
            <a:ext cx="4235450" cy="282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13" y="3227388"/>
            <a:ext cx="246062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11430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7832725" y="1027113"/>
            <a:ext cx="4068763" cy="58308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É SEQUENCIA DE PIERRE ROBIN?</a:t>
            </a:r>
          </a:p>
        </p:txBody>
      </p:sp>
      <p:sp>
        <p:nvSpPr>
          <p:cNvPr id="26627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ENTRE NO GGOGLE E DIGITE PROTOCOLO ÚNICO BAURU OU </a:t>
            </a:r>
          </a:p>
          <a:p>
            <a:endParaRPr lang="pt-BR" smtClean="0"/>
          </a:p>
          <a:p>
            <a:r>
              <a:rPr lang="pt-BR" smtClean="0"/>
              <a:t>DEPOIS CLIQUE  </a:t>
            </a:r>
            <a:r>
              <a:rPr lang="pt-BR" smtClean="0">
                <a:hlinkClick r:id="rId2"/>
              </a:rPr>
              <a:t>https://centrinhousp.files.wordpress.com/2013/02/manual_01_pierrerobin_2013.pdf</a:t>
            </a:r>
            <a:r>
              <a:rPr lang="pt-BR" smtClean="0"/>
              <a:t> 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1512888"/>
            <a:ext cx="6151562" cy="461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3375" y="531813"/>
            <a:ext cx="8610600" cy="12938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ALIMENTAÇÃO NA SEQUENCIA DE PIERRE ROBIN</a:t>
            </a:r>
          </a:p>
        </p:txBody>
      </p:sp>
      <p:pic>
        <p:nvPicPr>
          <p:cNvPr id="28675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3100388"/>
            <a:ext cx="2582862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525" y="3100388"/>
            <a:ext cx="28194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263" y="3100388"/>
            <a:ext cx="3224212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77888" y="895350"/>
            <a:ext cx="8610600" cy="1292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Declaro não possuir conflito de interesses</a:t>
            </a:r>
          </a:p>
        </p:txBody>
      </p:sp>
      <p:pic>
        <p:nvPicPr>
          <p:cNvPr id="29699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2268538"/>
            <a:ext cx="3703637" cy="370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1447800"/>
            <a:ext cx="6751638" cy="380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SEQUENCIA DE PIERRE ROBIN NÃO AMAMENTA. PODE COLOCAR AO SEIO COMO VINCULO MAS NÃO FORÇE A BARRA.</a:t>
            </a:r>
          </a:p>
          <a:p>
            <a:endParaRPr lang="pt-BR" smtClean="0"/>
          </a:p>
          <a:p>
            <a:r>
              <a:rPr lang="pt-BR" smtClean="0"/>
              <a:t>RN COM FENDA LABIAL PODE MAMAR NORMALMENTE DESDE QUE COM AUXILIO DE BANCO DE LEITE E AUXILIO DE FONOAUDIÓLOGO.</a:t>
            </a:r>
          </a:p>
          <a:p>
            <a:endParaRPr lang="pt-BR" smtClean="0"/>
          </a:p>
          <a:p>
            <a:r>
              <a:rPr lang="pt-BR" smtClean="0"/>
              <a:t>RN COM FENDA PALATINA DEVE SER COLOCADO AO SEIO MAS E TENTAR OCLUIR A FENDA MAS ATENTAR PARA DESIDRATAÇÃO E DESNUTRIÇÃO. MAMADEIRA ANTES QUE SONDA.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BOA INTENÇÃO NÃO É SUFICIENTE PARA TRATAR DE PACIENTES COM FISSURA...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TEM QUE TER TÉCNICA, CIENCIA, EXPERIENCIA E AMOR.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" y="2066925"/>
            <a:ext cx="2613025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0700" y="698500"/>
            <a:ext cx="8610600" cy="1292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Muito obrigado!</a:t>
            </a:r>
          </a:p>
        </p:txBody>
      </p:sp>
      <p:pic>
        <p:nvPicPr>
          <p:cNvPr id="33796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838" y="3262313"/>
            <a:ext cx="3017837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650" y="3122613"/>
            <a:ext cx="2613025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rilha de Vapor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Trilha de Vapor</Template>
  <TotalTime>4024</TotalTime>
  <Words>649</Words>
  <Application>Microsoft Office PowerPoint</Application>
  <PresentationFormat>Personalizar</PresentationFormat>
  <Paragraphs>124</Paragraphs>
  <Slides>26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0" baseType="lpstr">
      <vt:lpstr>Century Gothic</vt:lpstr>
      <vt:lpstr>Arial</vt:lpstr>
      <vt:lpstr>Calibri</vt:lpstr>
      <vt:lpstr>Trilha de Vapor</vt:lpstr>
      <vt:lpstr>O RN COM FENDA LABIAL E OU PALATINA NO ALOJAMENTO CONJUNTO</vt:lpstr>
      <vt:lpstr>objetivos</vt:lpstr>
      <vt:lpstr>Apresentação do PowerPoint</vt:lpstr>
      <vt:lpstr>TRES PERGUNTAS</vt:lpstr>
      <vt:lpstr>O bebê tem fenda palatina</vt:lpstr>
      <vt:lpstr>O bebê tem fenda palatina</vt:lpstr>
      <vt:lpstr>TEM FENDA PALATINA?</vt:lpstr>
      <vt:lpstr>O BEBÊ TEM FENDA PALATINA</vt:lpstr>
      <vt:lpstr>O BEBÊ TEM FENDA PALATINA</vt:lpstr>
      <vt:lpstr>Apresentação do PowerPoint</vt:lpstr>
      <vt:lpstr>Apresentação do PowerPoint</vt:lpstr>
      <vt:lpstr>O BEBÊ TEM FENDA PALATINA</vt:lpstr>
      <vt:lpstr>Apresentação do PowerPoint</vt:lpstr>
      <vt:lpstr>RN COM FENDA LABIAL</vt:lpstr>
      <vt:lpstr>Apresentação do PowerPoint</vt:lpstr>
      <vt:lpstr>É SEQUENCIA DE PIERRE ROBIN???</vt:lpstr>
      <vt:lpstr>É SEQUENCIA DE PIERRE ROBIN???</vt:lpstr>
      <vt:lpstr>Apresentação do PowerPoint</vt:lpstr>
      <vt:lpstr>É SEQUENCIA DE PIERRE ROBIN?</vt:lpstr>
      <vt:lpstr>Apresentação do PowerPoint</vt:lpstr>
      <vt:lpstr>ALIMENTAÇÃO NA SEQUENCIA DE PIERRE ROBIN</vt:lpstr>
      <vt:lpstr>Declaro não possuir conflito de interesses</vt:lpstr>
      <vt:lpstr>Apresentação do PowerPoint</vt:lpstr>
      <vt:lpstr>Apresentação do PowerPoint</vt:lpstr>
      <vt:lpstr>Apresentação do PowerPoint</vt:lpstr>
      <vt:lpstr>Muito 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rn com fenda labial e ou palatina</dc:title>
  <dc:creator>Familia Zaconeta</dc:creator>
  <cp:lastModifiedBy>Usuário do Windows</cp:lastModifiedBy>
  <cp:revision>67</cp:revision>
  <dcterms:created xsi:type="dcterms:W3CDTF">2017-10-30T23:45:49Z</dcterms:created>
  <dcterms:modified xsi:type="dcterms:W3CDTF">2018-11-13T23:56:22Z</dcterms:modified>
</cp:coreProperties>
</file>