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1"/>
  </p:sldMasterIdLst>
  <p:sldIdLst>
    <p:sldId id="256" r:id="rId2"/>
    <p:sldId id="277" r:id="rId3"/>
    <p:sldId id="261" r:id="rId4"/>
    <p:sldId id="267" r:id="rId5"/>
    <p:sldId id="276" r:id="rId6"/>
    <p:sldId id="273" r:id="rId7"/>
    <p:sldId id="269" r:id="rId8"/>
    <p:sldId id="268" r:id="rId9"/>
    <p:sldId id="278" r:id="rId10"/>
    <p:sldId id="271" r:id="rId11"/>
    <p:sldId id="262" r:id="rId12"/>
    <p:sldId id="279" r:id="rId13"/>
    <p:sldId id="272" r:id="rId14"/>
    <p:sldId id="270" r:id="rId15"/>
    <p:sldId id="257" r:id="rId16"/>
    <p:sldId id="265" r:id="rId17"/>
    <p:sldId id="264" r:id="rId18"/>
    <p:sldId id="280" r:id="rId19"/>
    <p:sldId id="281" r:id="rId20"/>
    <p:sldId id="282" r:id="rId21"/>
    <p:sldId id="283" r:id="rId22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374" y="-7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355562-D616-466E-AFAA-0AD8D6F31E8C}" type="doc">
      <dgm:prSet loTypeId="urn:microsoft.com/office/officeart/2005/8/layout/vList2" loCatId="Inbox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7334BB87-C29A-46A7-85B1-96C6C6EFD7FB}">
      <dgm:prSet/>
      <dgm:spPr/>
      <dgm:t>
        <a:bodyPr/>
        <a:lstStyle/>
        <a:p>
          <a:r>
            <a:rPr lang="pt-BR"/>
            <a:t>NÃO!!</a:t>
          </a:r>
          <a:endParaRPr lang="en-US"/>
        </a:p>
      </dgm:t>
    </dgm:pt>
    <dgm:pt modelId="{56143651-3AB7-43B7-8BD3-BDF6605C57C6}" type="parTrans" cxnId="{BAB70867-8C18-48C9-A758-5284436B18E2}">
      <dgm:prSet/>
      <dgm:spPr/>
      <dgm:t>
        <a:bodyPr/>
        <a:lstStyle/>
        <a:p>
          <a:endParaRPr lang="en-US"/>
        </a:p>
      </dgm:t>
    </dgm:pt>
    <dgm:pt modelId="{EB42A70D-94D8-43EF-8749-4A996F1101A5}" type="sibTrans" cxnId="{BAB70867-8C18-48C9-A758-5284436B18E2}">
      <dgm:prSet/>
      <dgm:spPr/>
      <dgm:t>
        <a:bodyPr/>
        <a:lstStyle/>
        <a:p>
          <a:endParaRPr lang="en-US"/>
        </a:p>
      </dgm:t>
    </dgm:pt>
    <dgm:pt modelId="{7C081617-8965-4084-82CA-605EAFF45BD4}">
      <dgm:prSet/>
      <dgm:spPr/>
      <dgm:t>
        <a:bodyPr/>
        <a:lstStyle/>
        <a:p>
          <a:r>
            <a:rPr lang="pt-BR"/>
            <a:t>TAL VEZ ESSE SEJA O PONTO DE VIRADA  NA HISTÓRIA DA MÃE... E DO RN!</a:t>
          </a:r>
          <a:endParaRPr lang="en-US"/>
        </a:p>
      </dgm:t>
    </dgm:pt>
    <dgm:pt modelId="{24BD1359-9EFB-44E7-A89E-F143C0B9C4C0}" type="parTrans" cxnId="{611FB0A1-7971-4836-8C4A-8E00C3C9599C}">
      <dgm:prSet/>
      <dgm:spPr/>
      <dgm:t>
        <a:bodyPr/>
        <a:lstStyle/>
        <a:p>
          <a:endParaRPr lang="en-US"/>
        </a:p>
      </dgm:t>
    </dgm:pt>
    <dgm:pt modelId="{8E6D045E-5B80-460D-95F4-66F5C79FC23D}" type="sibTrans" cxnId="{611FB0A1-7971-4836-8C4A-8E00C3C9599C}">
      <dgm:prSet/>
      <dgm:spPr/>
      <dgm:t>
        <a:bodyPr/>
        <a:lstStyle/>
        <a:p>
          <a:endParaRPr lang="en-US"/>
        </a:p>
      </dgm:t>
    </dgm:pt>
    <dgm:pt modelId="{8ADF5601-C0A5-4EDC-9C0D-127F8C985A89}" type="pres">
      <dgm:prSet presAssocID="{8C355562-D616-466E-AFAA-0AD8D6F31E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2DD43EA-8FC8-4B87-BD1B-2A70B145F563}" type="pres">
      <dgm:prSet presAssocID="{7334BB87-C29A-46A7-85B1-96C6C6EFD7F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19FDCFE-AF51-4D02-B889-CFA535F882DF}" type="pres">
      <dgm:prSet presAssocID="{EB42A70D-94D8-43EF-8749-4A996F1101A5}" presName="spacer" presStyleCnt="0"/>
      <dgm:spPr/>
    </dgm:pt>
    <dgm:pt modelId="{E1985512-1646-4989-932C-1531CAD81A7E}" type="pres">
      <dgm:prSet presAssocID="{7C081617-8965-4084-82CA-605EAFF45BD4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AB70867-8C18-48C9-A758-5284436B18E2}" srcId="{8C355562-D616-466E-AFAA-0AD8D6F31E8C}" destId="{7334BB87-C29A-46A7-85B1-96C6C6EFD7FB}" srcOrd="0" destOrd="0" parTransId="{56143651-3AB7-43B7-8BD3-BDF6605C57C6}" sibTransId="{EB42A70D-94D8-43EF-8749-4A996F1101A5}"/>
    <dgm:cxn modelId="{611FB0A1-7971-4836-8C4A-8E00C3C9599C}" srcId="{8C355562-D616-466E-AFAA-0AD8D6F31E8C}" destId="{7C081617-8965-4084-82CA-605EAFF45BD4}" srcOrd="1" destOrd="0" parTransId="{24BD1359-9EFB-44E7-A89E-F143C0B9C4C0}" sibTransId="{8E6D045E-5B80-460D-95F4-66F5C79FC23D}"/>
    <dgm:cxn modelId="{6275FE7F-6FE6-440E-8B8C-759F37F64548}" type="presOf" srcId="{7C081617-8965-4084-82CA-605EAFF45BD4}" destId="{E1985512-1646-4989-932C-1531CAD81A7E}" srcOrd="0" destOrd="0" presId="urn:microsoft.com/office/officeart/2005/8/layout/vList2"/>
    <dgm:cxn modelId="{10843344-CAAC-41DF-AD90-EE245278B358}" type="presOf" srcId="{7334BB87-C29A-46A7-85B1-96C6C6EFD7FB}" destId="{F2DD43EA-8FC8-4B87-BD1B-2A70B145F563}" srcOrd="0" destOrd="0" presId="urn:microsoft.com/office/officeart/2005/8/layout/vList2"/>
    <dgm:cxn modelId="{0F0971B3-D3FB-462B-BDA7-BE3AA55B5A70}" type="presOf" srcId="{8C355562-D616-466E-AFAA-0AD8D6F31E8C}" destId="{8ADF5601-C0A5-4EDC-9C0D-127F8C985A89}" srcOrd="0" destOrd="0" presId="urn:microsoft.com/office/officeart/2005/8/layout/vList2"/>
    <dgm:cxn modelId="{30FE596A-AEA3-4A40-83DE-56F2AF86EA1E}" type="presParOf" srcId="{8ADF5601-C0A5-4EDC-9C0D-127F8C985A89}" destId="{F2DD43EA-8FC8-4B87-BD1B-2A70B145F563}" srcOrd="0" destOrd="0" presId="urn:microsoft.com/office/officeart/2005/8/layout/vList2"/>
    <dgm:cxn modelId="{E46F4C3F-926F-4A6F-8356-27DB171348F4}" type="presParOf" srcId="{8ADF5601-C0A5-4EDC-9C0D-127F8C985A89}" destId="{D19FDCFE-AF51-4D02-B889-CFA535F882DF}" srcOrd="1" destOrd="0" presId="urn:microsoft.com/office/officeart/2005/8/layout/vList2"/>
    <dgm:cxn modelId="{E88ECCA9-4AC3-45A7-8E69-B3B232D27448}" type="presParOf" srcId="{8ADF5601-C0A5-4EDC-9C0D-127F8C985A89}" destId="{E1985512-1646-4989-932C-1531CAD81A7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DD43EA-8FC8-4B87-BD1B-2A70B145F563}">
      <dsp:nvSpPr>
        <dsp:cNvPr id="0" name=""/>
        <dsp:cNvSpPr/>
      </dsp:nvSpPr>
      <dsp:spPr>
        <a:xfrm>
          <a:off x="0" y="608923"/>
          <a:ext cx="6403994" cy="188582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400" kern="1200"/>
            <a:t>NÃO!!</a:t>
          </a:r>
          <a:endParaRPr lang="en-US" sz="3400" kern="1200"/>
        </a:p>
      </dsp:txBody>
      <dsp:txXfrm>
        <a:off x="92058" y="700981"/>
        <a:ext cx="6219878" cy="1701704"/>
      </dsp:txXfrm>
    </dsp:sp>
    <dsp:sp modelId="{E1985512-1646-4989-932C-1531CAD81A7E}">
      <dsp:nvSpPr>
        <dsp:cNvPr id="0" name=""/>
        <dsp:cNvSpPr/>
      </dsp:nvSpPr>
      <dsp:spPr>
        <a:xfrm>
          <a:off x="0" y="2592664"/>
          <a:ext cx="6403994" cy="188582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400" kern="1200"/>
            <a:t>TAL VEZ ESSE SEJA O PONTO DE VIRADA  NA HISTÓRIA DA MÃE... E DO RN!</a:t>
          </a:r>
          <a:endParaRPr lang="en-US" sz="3400" kern="1200"/>
        </a:p>
      </dsp:txBody>
      <dsp:txXfrm>
        <a:off x="92058" y="2684722"/>
        <a:ext cx="6219878" cy="17017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908925" y="4314825"/>
            <a:ext cx="2911475" cy="374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F9BBD-FBB5-4CA6-893A-D3C2CBC34D26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4350"/>
            <a:ext cx="6400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33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80F193-EB69-4B30-BB2C-B27ACC729E2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642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43E1E-ACF6-4B8F-91B2-B0F952B13D18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404FF-1ED0-4F11-AEAF-5BA365FF348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649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/>
          <a:lstStyle>
            <a:lvl1pPr algn="r"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813675" y="381000"/>
            <a:ext cx="2911475" cy="365125"/>
          </a:xfrm>
        </p:spPr>
        <p:txBody>
          <a:bodyPr/>
          <a:lstStyle>
            <a:lvl1pPr algn="r">
              <a:defRPr smtClean="0"/>
            </a:lvl1pPr>
          </a:lstStyle>
          <a:p>
            <a:pPr>
              <a:defRPr/>
            </a:pPr>
            <a:fld id="{84E08106-2639-472D-ACBE-C2B4A80CFE55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350" cy="363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C3AA75-BF4F-40E4-A82C-17D2C5DA004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151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8267C-A6B5-4BE1-83D8-1B698A60495D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D308D-D997-4D19-8994-A30AA684C72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111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09DA1-B2FB-40F5-B73A-E56856FCD57D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75403-67DD-4FD8-8712-F331AC965EE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1354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8D405-DA85-429F-9EC3-76EAD4E99A0D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CD2E0-5003-45A6-8395-A7C0CB38A9C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544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3801C-DDA6-434F-A032-E213AF1A0A46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67A9E-B52D-4F27-BCED-518B8BF0FE0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499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0A13F-C845-4AE6-AC0A-12B0075B54A0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4B8DA-C10F-4CD6-98A1-AFA5D6EB3A5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1987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0D149-0CC2-4014-BF60-94D5A7E467C0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9916F-13AC-452D-8E1C-8FF555BC64E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469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9ABB3-9A0F-4F50-AA88-F79F581CFA02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54F55-A63E-4002-90E8-3131ED64C73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240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7813675" y="381000"/>
            <a:ext cx="2911475" cy="365125"/>
          </a:xfrm>
        </p:spPr>
        <p:txBody>
          <a:bodyPr/>
          <a:lstStyle>
            <a:lvl1pPr algn="r">
              <a:defRPr smtClean="0"/>
            </a:lvl1pPr>
          </a:lstStyle>
          <a:p>
            <a:pPr>
              <a:defRPr/>
            </a:pPr>
            <a:fld id="{5262E089-D5C3-4D1F-AE7F-62ED28279FCE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413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44E1D-C61F-4598-AE4A-E6521DF664A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663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8"/>
          <p:cNvSpPr txBox="1"/>
          <p:nvPr/>
        </p:nvSpPr>
        <p:spPr>
          <a:xfrm>
            <a:off x="476250" y="93345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0983913" y="2701925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>
          <a:xfrm>
            <a:off x="7813675" y="381000"/>
            <a:ext cx="2911475" cy="365125"/>
          </a:xfrm>
        </p:spPr>
        <p:txBody>
          <a:bodyPr/>
          <a:lstStyle>
            <a:lvl1pPr algn="r">
              <a:defRPr smtClean="0"/>
            </a:lvl1pPr>
          </a:lstStyle>
          <a:p>
            <a:pPr>
              <a:defRPr/>
            </a:pPr>
            <a:fld id="{C4706D9F-4A2F-4FCA-95DE-D09C9E94C29E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>
          <a:xfrm>
            <a:off x="685800" y="379413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D66A0-5CC7-48DF-8679-89FEE1A5D8E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556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7813675" y="379413"/>
            <a:ext cx="2911475" cy="365125"/>
          </a:xfrm>
        </p:spPr>
        <p:txBody>
          <a:bodyPr/>
          <a:lstStyle>
            <a:lvl1pPr algn="r">
              <a:defRPr smtClean="0"/>
            </a:lvl1pPr>
          </a:lstStyle>
          <a:p>
            <a:pPr>
              <a:defRPr/>
            </a:pPr>
            <a:fld id="{CA066749-DF80-43B7-950D-9E86F8B6F540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413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D9638-1C4D-442C-852D-431FE2DB3F6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699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32F3F-ABB4-4EA0-997A-43A7DF7ABA2A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58EFF-548B-43F2-8C72-712D93EBDB1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6656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1FF6E-0E9B-4DB0-82CE-3F9D1CEC212D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FA9E6-916D-4B9F-A24D-04C51BA70E0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175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AB241-C04B-49B8-9579-D419400F352C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95456-D219-4E72-90DB-53EFAA92ACA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2960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813675" y="379413"/>
            <a:ext cx="2911475" cy="365125"/>
          </a:xfrm>
        </p:spPr>
        <p:txBody>
          <a:bodyPr/>
          <a:lstStyle>
            <a:lvl1pPr algn="r">
              <a:defRPr smtClean="0"/>
            </a:lvl1pPr>
          </a:lstStyle>
          <a:p>
            <a:pPr>
              <a:defRPr/>
            </a:pPr>
            <a:fld id="{1A1E6964-E153-4757-BE71-3895FE9CB0A6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3BE39-051F-463B-AF54-F32FA321043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077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3588"/>
            <a:ext cx="8610600" cy="1293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2193925"/>
            <a:ext cx="10820400" cy="40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4725" y="6356350"/>
            <a:ext cx="29114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D95F0D-F721-4338-AC93-D1D3AC5C3E6F}" type="datetimeFigureOut">
              <a:rPr lang="en-US"/>
              <a:pPr>
                <a:defRPr/>
              </a:pPr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6350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EA91F0-25EC-4E47-A473-497CB1AD604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4" r:id="rId1"/>
    <p:sldLayoutId id="2147483703" r:id="rId2"/>
    <p:sldLayoutId id="2147483705" r:id="rId3"/>
    <p:sldLayoutId id="2147483702" r:id="rId4"/>
    <p:sldLayoutId id="2147483701" r:id="rId5"/>
    <p:sldLayoutId id="2147483700" r:id="rId6"/>
    <p:sldLayoutId id="2147483699" r:id="rId7"/>
    <p:sldLayoutId id="2147483698" r:id="rId8"/>
    <p:sldLayoutId id="2147483697" r:id="rId9"/>
    <p:sldLayoutId id="2147483696" r:id="rId10"/>
    <p:sldLayoutId id="2147483706" r:id="rId11"/>
    <p:sldLayoutId id="2147483707" r:id="rId12"/>
    <p:sldLayoutId id="2147483708" r:id="rId13"/>
    <p:sldLayoutId id="2147483695" r:id="rId14"/>
    <p:sldLayoutId id="2147483694" r:id="rId15"/>
    <p:sldLayoutId id="2147483693" r:id="rId16"/>
    <p:sldLayoutId id="2147483709" r:id="rId17"/>
  </p:sldLayoutIdLst>
  <p:txStyles>
    <p:titleStyle>
      <a:lvl1pPr algn="r" rtl="0" fontAlgn="base">
        <a:lnSpc>
          <a:spcPct val="90000"/>
        </a:lnSpc>
        <a:spcBef>
          <a:spcPct val="0"/>
        </a:spcBef>
        <a:spcAft>
          <a:spcPct val="0"/>
        </a:spcAft>
        <a:defRPr sz="40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2pPr>
      <a:lvl3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3pPr>
      <a:lvl4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4pPr>
      <a:lvl5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5pPr>
      <a:lvl6pPr marL="4572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6pPr>
      <a:lvl7pPr marL="9144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7pPr>
      <a:lvl8pPr marL="13716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8pPr>
      <a:lvl9pPr marL="18288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8365" TargetMode="External"/><Relationship Id="rId2" Type="http://schemas.openxmlformats.org/officeDocument/2006/relationships/hyperlink" Target="http://paulomargotto.com.br/sindrome-de-abstinencia-neonatal-4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8438" y="2268538"/>
            <a:ext cx="9448800" cy="18256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RN DE USUÁRIA DE DROGAS</a:t>
            </a:r>
          </a:p>
        </p:txBody>
      </p:sp>
      <p:sp>
        <p:nvSpPr>
          <p:cNvPr id="8195" name="Subtítulo 2"/>
          <p:cNvSpPr>
            <a:spLocks noGrp="1"/>
          </p:cNvSpPr>
          <p:nvPr>
            <p:ph type="subTitle" idx="1"/>
          </p:nvPr>
        </p:nvSpPr>
        <p:spPr>
          <a:xfrm>
            <a:off x="1371600" y="4745038"/>
            <a:ext cx="9448800" cy="685800"/>
          </a:xfrm>
        </p:spPr>
        <p:txBody>
          <a:bodyPr/>
          <a:lstStyle/>
          <a:p>
            <a:pPr algn="ctr"/>
            <a:r>
              <a:rPr lang="pt-BR" b="1" smtClean="0"/>
              <a:t>Carlos Zaconeta </a:t>
            </a:r>
          </a:p>
        </p:txBody>
      </p:sp>
      <p:sp>
        <p:nvSpPr>
          <p:cNvPr id="8196" name="CaixaDeTexto 3"/>
          <p:cNvSpPr txBox="1">
            <a:spLocks noChangeArrowheads="1"/>
          </p:cNvSpPr>
          <p:nvPr/>
        </p:nvSpPr>
        <p:spPr bwMode="auto">
          <a:xfrm>
            <a:off x="1468438" y="346075"/>
            <a:ext cx="83502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pt-BR" sz="2000" b="1">
                <a:solidFill>
                  <a:srgbClr val="FFFF00"/>
                </a:solidFill>
              </a:rPr>
              <a:t>Workshop ALCON </a:t>
            </a:r>
          </a:p>
          <a:p>
            <a:pPr algn="ctr"/>
            <a:r>
              <a:rPr lang="pt-BR" sz="2000" b="1">
                <a:solidFill>
                  <a:srgbClr val="FFFF00"/>
                </a:solidFill>
              </a:rPr>
              <a:t>Departamento Científico de Neonatologia e Aleitamento Materno SPDF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376988" y="6189663"/>
            <a:ext cx="34369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defTabSz="914400"/>
            <a:r>
              <a:rPr lang="pt-BR">
                <a:hlinkClick r:id="rId2"/>
              </a:rPr>
              <a:t>www.paulomargotto.com.br</a:t>
            </a:r>
            <a:r>
              <a:rPr lang="pt-BR"/>
              <a:t> 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5368925" y="5148263"/>
            <a:ext cx="14001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defTabSz="914400"/>
            <a:r>
              <a:rPr lang="pt-BR"/>
              <a:t>18/11/2018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4013" y="639763"/>
            <a:ext cx="8610600" cy="12922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OBJETIVOS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792163" y="2552700"/>
            <a:ext cx="10820400" cy="4024313"/>
          </a:xfrm>
        </p:spPr>
        <p:txBody>
          <a:bodyPr/>
          <a:lstStyle/>
          <a:p>
            <a:r>
              <a:rPr lang="pt-BR" smtClean="0"/>
              <a:t>DISCUTIR AS CONSEQUENCIAS NEONATAIS DO USO DE COCAINA/CRACK PELA MÃE</a:t>
            </a:r>
          </a:p>
          <a:p>
            <a:endParaRPr lang="pt-BR" smtClean="0"/>
          </a:p>
          <a:p>
            <a:r>
              <a:rPr lang="pt-BR" smtClean="0"/>
              <a:t>ALERTAR OS PROFISSIONAIS DO ALCON EM RELAÇÃO AOS SINAIS DE INTOXICAÇÃO OU ABSTINENCIA NO RN</a:t>
            </a:r>
          </a:p>
          <a:p>
            <a:endParaRPr lang="pt-BR" smtClean="0"/>
          </a:p>
          <a:p>
            <a:r>
              <a:rPr lang="pt-BR" smtClean="0"/>
              <a:t>DISCUTIR A CONDUTA PERANTE NUTRIZES QUE USAM DROGAS LICITAS OU ILICITAS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9600"/>
            <a:ext cx="6392863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638" y="606425"/>
            <a:ext cx="5724525" cy="347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689225"/>
            <a:ext cx="6751638" cy="380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1288" y="639763"/>
            <a:ext cx="8610600" cy="12922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DIRETO AO PONTO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u="sng" dirty="0">
                <a:solidFill>
                  <a:srgbClr val="FFC000"/>
                </a:solidFill>
              </a:rPr>
              <a:t>Caso Clinico N 1.</a:t>
            </a:r>
            <a:r>
              <a:rPr lang="pt-BR" b="1" dirty="0"/>
              <a:t>  </a:t>
            </a:r>
            <a:r>
              <a:rPr lang="pt-BR" dirty="0"/>
              <a:t>RN no ALCON, 12 horas de vida , mãe C.S.R,  17 anos, moradora de rua . A ambulância do Corpo de bombeiros a trouxe da </a:t>
            </a:r>
            <a:r>
              <a:rPr lang="pt-BR" dirty="0" err="1"/>
              <a:t>cracolândia</a:t>
            </a:r>
            <a:r>
              <a:rPr lang="pt-BR" dirty="0"/>
              <a:t> para o hospital. Parto na ambulância.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b="1" u="sng" dirty="0">
                <a:solidFill>
                  <a:srgbClr val="FFC000"/>
                </a:solidFill>
              </a:rPr>
              <a:t>Caso Clinico N 2.</a:t>
            </a:r>
            <a:r>
              <a:rPr lang="pt-BR" b="1" dirty="0"/>
              <a:t> </a:t>
            </a:r>
            <a:r>
              <a:rPr lang="pt-BR" dirty="0"/>
              <a:t>T.A.D , 22 anos, arquiteta, na hora da alta do ALCON  refere que usa maconha ou cocaína esporadicamente e pergunta se deve usar formula para alimentar a filha. 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b="1" u="sng" dirty="0">
                <a:solidFill>
                  <a:srgbClr val="FFC000"/>
                </a:solidFill>
              </a:rPr>
              <a:t>Caso Clinico N 3.</a:t>
            </a:r>
            <a:r>
              <a:rPr lang="pt-BR" b="1" dirty="0"/>
              <a:t> </a:t>
            </a:r>
            <a:r>
              <a:rPr lang="pt-BR" dirty="0"/>
              <a:t>K.L.F, 40 anos, passadeira, tabagista (2 maços por dia), na hora da alta do ALCON solicita orientações.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b="1" u="sng" dirty="0">
                <a:solidFill>
                  <a:srgbClr val="FFC000"/>
                </a:solidFill>
              </a:rPr>
              <a:t>Caso Clinico N 4.</a:t>
            </a:r>
            <a:r>
              <a:rPr lang="pt-BR" b="1" dirty="0"/>
              <a:t> </a:t>
            </a:r>
            <a:r>
              <a:rPr lang="pt-BR" dirty="0"/>
              <a:t>V.O.M , 36 anos, psicóloga. Na hora da alta do ALCON pergunta se poderá beber no casamento da irmã daqui a 4 semanas.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Caso clinico n 1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Mulheres devem ser fortemente desencorajadas a utilizarem drogas de abuso durante a gestação 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Manter essa orientação após o parto pois as mesmas interferem no julgamento e nos cuidados de bebê.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Mães usuárias regulares de drogas de abuso ilícitas não devem amamentar seus filhos.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>
                <a:solidFill>
                  <a:srgbClr val="FFC000"/>
                </a:solidFill>
              </a:rPr>
              <a:t>SBP. Documento cientifico N4 2017 </a:t>
            </a:r>
            <a:r>
              <a:rPr lang="pt-BR" dirty="0" err="1">
                <a:solidFill>
                  <a:srgbClr val="FFC000"/>
                </a:solidFill>
              </a:rPr>
              <a:t>dep</a:t>
            </a:r>
            <a:r>
              <a:rPr lang="pt-BR" dirty="0">
                <a:solidFill>
                  <a:srgbClr val="FFC000"/>
                </a:solidFill>
              </a:rPr>
              <a:t> Aleitamento Materno. 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CASO CLINICO Nº1</a:t>
            </a: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Cocaína e crack são rapidamente difusíveis através da placenta e atingem o feto/RN.</a:t>
            </a:r>
          </a:p>
          <a:p>
            <a:endParaRPr lang="pt-BR" smtClean="0"/>
          </a:p>
          <a:p>
            <a:r>
              <a:rPr lang="pt-BR" smtClean="0"/>
              <a:t>As concentrações de cocaína/crack  no leite materno são  aproximadamente 20 vezes superiores ao nível sérico materno.</a:t>
            </a:r>
          </a:p>
          <a:p>
            <a:endParaRPr lang="pt-BR" smtClean="0"/>
          </a:p>
          <a:p>
            <a:r>
              <a:rPr lang="pt-BR" smtClean="0"/>
              <a:t>A cocaína/crack , são excretados no leite materno em quantidades suficientes para causar intoxicação.</a:t>
            </a:r>
          </a:p>
          <a:p>
            <a:endParaRPr lang="pt-BR" smtClean="0"/>
          </a:p>
          <a:p>
            <a:r>
              <a:rPr lang="pt-BR" i="1" smtClean="0">
                <a:solidFill>
                  <a:srgbClr val="FFFF00"/>
                </a:solidFill>
              </a:rPr>
              <a:t>Acta Pediatr Port 2013;44(2):71-3</a:t>
            </a:r>
            <a:endParaRPr lang="pt-BR" smtClean="0">
              <a:solidFill>
                <a:srgbClr val="FFFF00"/>
              </a:solidFill>
            </a:endParaRP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238" y="300038"/>
            <a:ext cx="8610600" cy="12938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CASO CLINICO Nº1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881188"/>
            <a:ext cx="10820400" cy="4337050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b="1" dirty="0">
                <a:solidFill>
                  <a:srgbClr val="FFFF00"/>
                </a:solidFill>
              </a:rPr>
              <a:t>PERANTE UMA MÃE USUARIA DE DROGAS NA SP OU ALCON EU TENHO 4 POSSIBILIDADES.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O FETO ENTROU EM CONTATO COM COCAINA/CRACK NA GESTAÇÃO E FICOU MALFORMADO.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O FETO ENTROU EM CONTATO COM  COCAINA/CRACK  NA GRAVIDEZ MAS O RN ESTÁ BEM.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O RN ESTÁ SOB EFEITO DE CRACK OU COCAINA NO MOMENTO.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O RN ESTÁ COM SINDROME DE ABSTINENCIA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0050" y="763588"/>
            <a:ext cx="9836150" cy="12938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Efeitos congênitos DA COCAINA/CRACK sobre o </a:t>
            </a:r>
            <a:r>
              <a:rPr lang="pt-BR" dirty="0" err="1"/>
              <a:t>rn</a:t>
            </a:r>
            <a:endParaRPr lang="pt-BR" dirty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Malformações cerebrais ( microcefalia inclusive), cardiovasculares, renais e atresias do aparelho digestivo .</a:t>
            </a:r>
          </a:p>
          <a:p>
            <a:endParaRPr lang="pt-BR" smtClean="0"/>
          </a:p>
          <a:p>
            <a:r>
              <a:rPr lang="pt-BR" smtClean="0"/>
              <a:t>RCIU.</a:t>
            </a:r>
          </a:p>
          <a:p>
            <a:endParaRPr lang="pt-BR" smtClean="0"/>
          </a:p>
          <a:p>
            <a:r>
              <a:rPr lang="pt-BR" smtClean="0"/>
              <a:t>HIV, SIFILIS, HEPATITE B, C. 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Caso clinico nº1</a:t>
            </a:r>
          </a:p>
        </p:txBody>
      </p:sp>
      <p:sp>
        <p:nvSpPr>
          <p:cNvPr id="8" name="Espaço Reservado para Conteúdo 7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3925"/>
            <a:ext cx="10820400" cy="4246563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0000"/>
                </a:solidFill>
              </a:rPr>
              <a:t>SINAIS DE INTOXICAÇÃO/ ABSTINENCIA:</a:t>
            </a:r>
          </a:p>
          <a:p>
            <a:pPr fontAlgn="auto">
              <a:spcAft>
                <a:spcPts val="0"/>
              </a:spcAft>
              <a:defRPr/>
            </a:pPr>
            <a:endParaRPr lang="pt-BR" b="1" dirty="0">
              <a:solidFill>
                <a:srgbClr val="FF0000"/>
              </a:solidFill>
            </a:endParaRP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HIPERATIVIDADE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CHORO AGUDO INCONSOLÁVEL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HIPERTONIA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TREMORES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CONVULSÕES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TAQUIPNEIA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APNÉIA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DIARRÉIA 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VÔMITOS 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PELE RENDILHADA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SUDORESE </a:t>
            </a:r>
          </a:p>
          <a:p>
            <a:pPr lvl="1"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638300"/>
            <a:ext cx="10820400" cy="4579938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</a:pPr>
            <a:r>
              <a:rPr lang="pt-BR" sz="1700" smtClean="0"/>
              <a:t>SINAIS E SINTOMAS DE INTOXICAÇÃO, DIMINUEM COM A ELIMINAÇÃO DA DROGA DO ORGANISMO</a:t>
            </a:r>
          </a:p>
          <a:p>
            <a:pPr>
              <a:lnSpc>
                <a:spcPct val="70000"/>
              </a:lnSpc>
            </a:pPr>
            <a:endParaRPr lang="pt-BR" sz="1700" smtClean="0"/>
          </a:p>
          <a:p>
            <a:pPr>
              <a:lnSpc>
                <a:spcPct val="70000"/>
              </a:lnSpc>
            </a:pPr>
            <a:r>
              <a:rPr lang="pt-BR" sz="1700" smtClean="0"/>
              <a:t>SINAIS E SINTOMAS DE ABSTINENCIA, AUMENTAM COM A ELIMINAÇÕE DA DROGA DO ORGANISMO</a:t>
            </a:r>
          </a:p>
          <a:p>
            <a:pPr>
              <a:lnSpc>
                <a:spcPct val="70000"/>
              </a:lnSpc>
            </a:pPr>
            <a:endParaRPr lang="pt-BR" sz="1700" smtClean="0"/>
          </a:p>
          <a:p>
            <a:pPr>
              <a:lnSpc>
                <a:spcPct val="70000"/>
              </a:lnSpc>
            </a:pPr>
            <a:r>
              <a:rPr lang="pt-BR" sz="1700" smtClean="0"/>
              <a:t>A ABSTINENCIA APARECEM ENTRE O SEGUNDO E O TERCEIRO DIA DE VIDA</a:t>
            </a:r>
          </a:p>
          <a:p>
            <a:pPr>
              <a:lnSpc>
                <a:spcPct val="70000"/>
              </a:lnSpc>
            </a:pPr>
            <a:endParaRPr lang="pt-BR" sz="1700" smtClean="0"/>
          </a:p>
          <a:p>
            <a:pPr>
              <a:lnSpc>
                <a:spcPct val="70000"/>
              </a:lnSpc>
            </a:pPr>
            <a:r>
              <a:rPr lang="pt-BR" sz="1700" smtClean="0"/>
              <a:t>NA DÚVIDA,  O TESTE DE TRIAGEM DE COCAÍNA EM URINA É ALTAMENTE SENSÍVEL E ESPECIFICO NO BEBÊ.</a:t>
            </a:r>
          </a:p>
          <a:p>
            <a:pPr>
              <a:lnSpc>
                <a:spcPct val="70000"/>
              </a:lnSpc>
            </a:pPr>
            <a:endParaRPr lang="pt-BR" sz="1700" smtClean="0"/>
          </a:p>
          <a:p>
            <a:pPr>
              <a:lnSpc>
                <a:spcPct val="70000"/>
              </a:lnSpc>
            </a:pPr>
            <a:endParaRPr lang="pt-BR" sz="1700" smtClean="0"/>
          </a:p>
          <a:p>
            <a:pPr>
              <a:lnSpc>
                <a:spcPct val="70000"/>
              </a:lnSpc>
            </a:pPr>
            <a:r>
              <a:rPr lang="pt-BR" sz="1700" smtClean="0"/>
              <a:t>ABSTINENCIA  E INTOXICAÇÃO SÃO SEMPRE DIAGNÓSTICO DE EXCLUSÃO</a:t>
            </a:r>
          </a:p>
          <a:p>
            <a:pPr lvl="1">
              <a:lnSpc>
                <a:spcPct val="70000"/>
              </a:lnSpc>
            </a:pPr>
            <a:r>
              <a:rPr lang="pt-BR" sz="1600" smtClean="0"/>
              <a:t>Hipoglicemia, hipocalcemia, sepse, hipertireoidismo neonatal.</a:t>
            </a:r>
          </a:p>
          <a:p>
            <a:pPr lvl="1">
              <a:lnSpc>
                <a:spcPct val="70000"/>
              </a:lnSpc>
              <a:buFont typeface="Arial" pitchFamily="34" charset="0"/>
              <a:buNone/>
            </a:pPr>
            <a:r>
              <a:rPr lang="pt-BR" sz="1600" smtClean="0"/>
              <a:t>         </a:t>
            </a:r>
          </a:p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sz="1700" smtClean="0">
                <a:solidFill>
                  <a:srgbClr val="FFFF00"/>
                </a:solidFill>
              </a:rPr>
              <a:t>                               </a:t>
            </a:r>
            <a:r>
              <a:rPr lang="en-US" sz="1700" smtClean="0">
                <a:solidFill>
                  <a:srgbClr val="FFFF00"/>
                </a:solidFill>
              </a:rPr>
              <a:t>PEDIATRICS Volume 129, Number 2, February 2012</a:t>
            </a:r>
            <a:endParaRPr lang="pt-BR" sz="170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PARA DIAGNOSTICAR E ACOMPANHAR A SINDROME DE ABSTINENCIA NEONATAL PODEM SER EMPREGADOS O SCORE DE FINNEGAN (&gt;7PONTOS) OU O SCORE DE LIPSITZ (&gt; 4 PONTOS)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>
                <a:solidFill>
                  <a:srgbClr val="FFFF00"/>
                </a:solidFill>
              </a:rPr>
              <a:t>PEDIATRICS Volume 129, Number 2, February 2012</a:t>
            </a:r>
            <a:endParaRPr lang="pt-B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aixaDeTexto 4"/>
          <p:cNvSpPr txBox="1">
            <a:spLocks noChangeArrowheads="1"/>
          </p:cNvSpPr>
          <p:nvPr/>
        </p:nvSpPr>
        <p:spPr bwMode="auto">
          <a:xfrm>
            <a:off x="3935413" y="6237288"/>
            <a:ext cx="6553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endParaRPr lang="pt-BR" altLang="pt-BR" sz="1200">
              <a:solidFill>
                <a:srgbClr val="FF0000"/>
              </a:solidFill>
              <a:latin typeface="Arial" pitchFamily="34" charset="0"/>
            </a:endParaRPr>
          </a:p>
          <a:p>
            <a:r>
              <a:rPr lang="pt-BR" altLang="pt-BR" sz="1200">
                <a:solidFill>
                  <a:srgbClr val="FF0000"/>
                </a:solidFill>
                <a:latin typeface="Arial" pitchFamily="34" charset="0"/>
              </a:rPr>
              <a:t> </a:t>
            </a:r>
            <a:r>
              <a:rPr lang="pt-BR" altLang="pt-BR" sz="1200" i="1">
                <a:solidFill>
                  <a:srgbClr val="FF0000"/>
                </a:solidFill>
                <a:latin typeface="Arial" pitchFamily="34" charset="0"/>
              </a:rPr>
              <a:t>Molon M., Piva J.  Karcher P., Baldissera T.  </a:t>
            </a:r>
            <a:r>
              <a:rPr lang="pt-BR" altLang="pt-BR" sz="1200">
                <a:solidFill>
                  <a:srgbClr val="FF0000"/>
                </a:solidFill>
                <a:latin typeface="Arial" pitchFamily="34" charset="0"/>
              </a:rPr>
              <a:t>RBTI - Vol. 19 Nº 3, Julho-Setembro, 2007</a:t>
            </a:r>
          </a:p>
        </p:txBody>
      </p:sp>
      <p:pic>
        <p:nvPicPr>
          <p:cNvPr id="20483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63975" y="404813"/>
            <a:ext cx="4608513" cy="5761037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0700" y="611188"/>
            <a:ext cx="8610600" cy="12938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Tratamento da síndrome de abstinência e intoxicação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rgbClr val="FFFF00"/>
                </a:solidFill>
              </a:rPr>
              <a:t>TRATAMENTO NÃO FARMACOLÓGICO</a:t>
            </a:r>
            <a:r>
              <a:rPr lang="pt-BR" dirty="0"/>
              <a:t>: AMBIENTE CALMO, POUCO BARULHO  E POUCA LUZ, ALIMENTAÇÃO FREQUENTE, EVITAR HIPO OU HIPERTERMIA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rgbClr val="FFFF00"/>
                </a:solidFill>
              </a:rPr>
              <a:t>TRATAMENTO FARMACOLÓGICO</a:t>
            </a:r>
            <a:r>
              <a:rPr lang="pt-BR" dirty="0"/>
              <a:t>: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FENOBARBITAL 5-10 MGR/K ATAQUE E MANUTENÇÃO DE 5 MGR/K/DIA.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1" name="Picture 11" descr="Uma imagem contendo interior&#10;&#10;Descrição gerada com alta confiança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800"/>
            <a:ext cx="3306763" cy="514826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/>
              <a:t>NASCEU AGORA, DEVO SUSPENDER O ALEITAMENTO? E  NO PRIMEIRO DIA?</a:t>
            </a:r>
          </a:p>
        </p:txBody>
      </p:sp>
      <p:graphicFrame>
        <p:nvGraphicFramePr>
          <p:cNvPr id="7" name="Espaço Reservado para Conteúdo 2"/>
          <p:cNvGraphicFramePr>
            <a:graphicFrameLocks noGrp="1"/>
          </p:cNvGraphicFramePr>
          <p:nvPr>
            <p:ph idx="1"/>
          </p:nvPr>
        </p:nvGraphicFramePr>
        <p:xfrm>
          <a:off x="4678344" y="1127125"/>
          <a:ext cx="6403994" cy="5087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5" y="369888"/>
            <a:ext cx="2628900" cy="174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803775"/>
            <a:ext cx="2892425" cy="217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25600" cy="217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8300" y="4429125"/>
            <a:ext cx="2933700" cy="220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Image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413" y="2941638"/>
            <a:ext cx="3513137" cy="233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EVITAR ALTA PRECOCE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SE A MÃE SE COMPROMETER A AMAENTAR PODE TENTAR APENAS SOB ESTRITO ACOMPAHAMENTO DE SERVIÇO SOCIAL E EQUIPE DE RECUPERAÇÃO DE USUÁRIOS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O TEMPO DE INTERNAÇÃO DO RN DEPENDE DE SINTOMAS DE INTOXICAÇÃO OU DE ABSTINENCIA, DE CO-MORBIDADES E DE FATORE SOCIAIS.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err="1"/>
              <a:t>CASOs</a:t>
            </a:r>
            <a:r>
              <a:rPr lang="pt-BR" dirty="0"/>
              <a:t> CLINICO Nº2 e Nº4</a:t>
            </a:r>
          </a:p>
        </p:txBody>
      </p:sp>
      <p:graphicFrame>
        <p:nvGraphicFramePr>
          <p:cNvPr id="25631" name="Group 31"/>
          <p:cNvGraphicFramePr>
            <a:graphicFrameLocks noGrp="1"/>
          </p:cNvGraphicFramePr>
          <p:nvPr>
            <p:ph idx="1"/>
          </p:nvPr>
        </p:nvGraphicFramePr>
        <p:xfrm>
          <a:off x="685800" y="2790825"/>
          <a:ext cx="10820400" cy="2971800"/>
        </p:xfrm>
        <a:graphic>
          <a:graphicData uri="http://schemas.openxmlformats.org/drawingml/2006/table">
            <a:tbl>
              <a:tblPr/>
              <a:tblGrid>
                <a:gridCol w="4191000"/>
                <a:gridCol w="66294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DROGAS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PERIODO DE INTERRUPÇÃO DA AMAMENTAÇÃO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ALCOOL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E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2 HORAS PARA CADA DRINK * INGERIDO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ED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MACONHA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7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24 HORAS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7EC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COCAINA E CRACK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E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24 HORAS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ED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HEROINA E MORFINA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7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24 HORAS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7EC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LSD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E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48 HORAS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ED7"/>
                    </a:solidFill>
                  </a:tcPr>
                </a:tc>
              </a:tr>
              <a:tr h="3714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1 DRINK : Cerveja 340 ml, vinho 142 ml , destilados 42 ml.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7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14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Adaptado de Hall 2005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E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Caso clinico nº3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MULHERES TABAGISTAS PODEM AMAMENTAR OS FILHOS.</a:t>
            </a:r>
          </a:p>
          <a:p>
            <a:endParaRPr lang="pt-BR" smtClean="0"/>
          </a:p>
          <a:p>
            <a:r>
              <a:rPr lang="pt-BR" smtClean="0"/>
              <a:t>A EXPOSIÇÃO PASSIVA A TABACO REPERCUTE MAIS NOS BEBES QUE RECEBEM FORMULA EM COMPARAÇÃO COM AQUELES QUE MAMAN AO SEIO</a:t>
            </a:r>
          </a:p>
          <a:p>
            <a:endParaRPr lang="pt-BR" smtClean="0"/>
          </a:p>
          <a:p>
            <a:r>
              <a:rPr lang="pt-BR" smtClean="0"/>
              <a:t>O TRATAMENTO COM CHICLETES OU ADHESIVOS DE NICOTINA NÃO CONTRAINDICAM A AMAENTAÇÃO.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763" y="639763"/>
            <a:ext cx="8610600" cy="12922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Direto ao ponto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NO PRIMEIRO DIA NÃO PRECISA EVITAR O CONTATO PELE A PELE E SEIO A MENOS QUE A MÃE TENHA SINAIS EVIDENTES DE INTOXICAÇÃO.</a:t>
            </a:r>
          </a:p>
          <a:p>
            <a:endParaRPr lang="pt-BR" smtClean="0"/>
          </a:p>
          <a:p>
            <a:r>
              <a:rPr lang="pt-BR" smtClean="0"/>
              <a:t>ATENTAR PARA SINAIS DE INTOXICAÇÃO/ABSTINENCIA NO RN</a:t>
            </a:r>
          </a:p>
          <a:p>
            <a:endParaRPr lang="pt-BR" smtClean="0"/>
          </a:p>
          <a:p>
            <a:r>
              <a:rPr lang="pt-BR" smtClean="0"/>
              <a:t>EVITAR ALTA PRECOCE</a:t>
            </a:r>
          </a:p>
          <a:p>
            <a:endParaRPr lang="pt-BR" smtClean="0"/>
          </a:p>
          <a:p>
            <a:r>
              <a:rPr lang="pt-BR" smtClean="0"/>
              <a:t>USUÁRIAS PERMANENTES NÃO DEVEM AMAMENTAR A MENOS QUE ESTEJAM ACOMPANHADAS POR EQUIPE DE TRATAMENTO DE USO DE DROGAS.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 bwMode="auto">
          <a:xfrm>
            <a:off x="2401888" y="168275"/>
            <a:ext cx="8610600" cy="12938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cap="none" smtClean="0">
                <a:solidFill>
                  <a:srgbClr val="FFFF00"/>
                </a:solidFill>
              </a:rPr>
              <a:t>Nota do Editor do site, Dr. Paulo R. Margotto. Consultem também!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868363" y="1368425"/>
            <a:ext cx="11022012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126960" bIns="25392" anchor="ctr">
            <a:spAutoFit/>
          </a:bodyPr>
          <a:lstStyle/>
          <a:p>
            <a:pPr algn="ctr"/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S</a:t>
            </a:r>
            <a:r>
              <a:rPr lang="en-US" sz="2200" b="1">
                <a:solidFill>
                  <a:srgbClr val="072A4D"/>
                </a:solidFill>
                <a:latin typeface="Century Gothic"/>
                <a:hlinkClick r:id="rId2"/>
              </a:rPr>
              <a:t>í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ndrome de Abstinência Neonatal</a:t>
            </a:r>
            <a:endParaRPr lang="en-US" sz="22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en-US" sz="800" u="sng">
                <a:solidFill>
                  <a:srgbClr val="78909C"/>
                </a:solidFill>
              </a:rPr>
              <a:t> </a:t>
            </a:r>
            <a:endParaRPr lang="en-US" u="sng">
              <a:solidFill>
                <a:srgbClr val="78909C"/>
              </a:solidFill>
            </a:endParaRPr>
          </a:p>
          <a:p>
            <a:pPr algn="ctr" eaLnBrk="0" hangingPunct="0"/>
            <a:r>
              <a:rPr lang="en-US" sz="1600">
                <a:latin typeface="Source Sans Pro"/>
              </a:rPr>
              <a:t>Paulo R. Margotto, Sergio Henrique Veiga. Cap</a:t>
            </a:r>
            <a:r>
              <a:rPr lang="en-US" sz="1600">
                <a:latin typeface="Century Gothic"/>
              </a:rPr>
              <a:t>í</a:t>
            </a:r>
            <a:r>
              <a:rPr lang="en-US" sz="1600">
                <a:latin typeface="Source Sans Pro"/>
              </a:rPr>
              <a:t>tulo do livro Assistência ao Rec</a:t>
            </a:r>
            <a:r>
              <a:rPr lang="en-US" sz="1600">
                <a:latin typeface="Century Gothic"/>
              </a:rPr>
              <a:t>é</a:t>
            </a:r>
            <a:r>
              <a:rPr lang="en-US" sz="1600">
                <a:latin typeface="Source Sans Pro"/>
              </a:rPr>
              <a:t>m-Nascido, 4a Edi</a:t>
            </a:r>
            <a:r>
              <a:rPr lang="en-US" sz="1600">
                <a:latin typeface="Century Gothic"/>
              </a:rPr>
              <a:t>ç</a:t>
            </a:r>
            <a:r>
              <a:rPr lang="en-US" sz="1600">
                <a:latin typeface="Source Sans Pro"/>
              </a:rPr>
              <a:t>ão, 2019 (no prelo).</a:t>
            </a:r>
            <a:endParaRPr lang="en-US" sz="1600"/>
          </a:p>
        </p:txBody>
      </p:sp>
      <p:pic>
        <p:nvPicPr>
          <p:cNvPr id="28677" name="Picture 5" descr="doc">
            <a:hlinkClick r:id="rId3" tooltip="NOVO-Sindrome de Abstinencia Neonatal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9350" y="19859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9" name="Rectangle 7"/>
          <p:cNvSpPr>
            <a:spLocks noGrp="1"/>
          </p:cNvSpPr>
          <p:nvPr>
            <p:ph type="body" idx="1"/>
          </p:nvPr>
        </p:nvSpPr>
        <p:spPr>
          <a:xfrm>
            <a:off x="685800" y="2193925"/>
            <a:ext cx="10820400" cy="4476750"/>
          </a:xfrm>
        </p:spPr>
        <p:txBody>
          <a:bodyPr/>
          <a:lstStyle/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sz="1800" b="1" smtClean="0"/>
              <a:t>                                                           </a:t>
            </a:r>
            <a:r>
              <a:rPr lang="pt-BR" sz="1800" b="1" smtClean="0">
                <a:solidFill>
                  <a:srgbClr val="FF33CC"/>
                </a:solidFill>
              </a:rPr>
              <a:t>CLÍNICA: Síndrome de Abstinência (SAN)</a:t>
            </a:r>
            <a:endParaRPr lang="pt-BR" sz="1800" smtClean="0">
              <a:solidFill>
                <a:srgbClr val="FF33CC"/>
              </a:solidFill>
            </a:endParaRPr>
          </a:p>
          <a:p>
            <a:pPr>
              <a:lnSpc>
                <a:spcPct val="70000"/>
              </a:lnSpc>
            </a:pPr>
            <a:r>
              <a:rPr lang="pt-BR" sz="1800" smtClean="0"/>
              <a:t>Dois terços dos RN de mães usuárias de drogas desenvolverão sinais de abstinência neonatal. A manifestação ocorre entre o 3º e o 5º dia após a última dose de droga utilizada pela mãe.</a:t>
            </a:r>
            <a:endParaRPr lang="pt-BR" sz="1800" b="1" smtClean="0"/>
          </a:p>
          <a:p>
            <a:pPr>
              <a:lnSpc>
                <a:spcPct val="70000"/>
              </a:lnSpc>
            </a:pPr>
            <a:r>
              <a:rPr lang="pt-BR" sz="1800" b="1" smtClean="0"/>
              <a:t>            -</a:t>
            </a:r>
            <a:r>
              <a:rPr lang="pt-BR" sz="1800" smtClean="0"/>
              <a:t>hipervigilância, hiperatividade e sucção exacerbada, com tremores e choro agudo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            -70% das manifestações são do sistema nervoso central: hipertonia, tremores, hiperreflexia, irritabilidade e inquietação, choro agudo, distúrbio do sono, convulsões (sinal maligno raro, assim como hiperpirexia).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	-Cinquenta por cento das manifestações são do trato respiratório e gastrointestinal: taquipnéia, crises de apnéia, diarréia, vômitos, regurgitação, deglutição deficiente.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	-manifestações do sistema nervoso autônomo (sudorese, coriza, obstrução nasal, hipotermia, pele mosqueada), além de comportamento anormal.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A exposição à cocaína simultaneamente com a nicotina pode potencializar a expressão clínica da SAN.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A SAN é um diagnóstico de exclusão.  Considerar antes a possibilidade de hipoglicemia hipocalcemia, hipomagnesemia, hipertireoidismo, hemorragia intracraniana, asfixia perinatal, hipoglicemia, hipocalcemia, sepse, hiperviscosidade ou estados de hipoxia ou insuficiência respiratória.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Trilha de Vapor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2B2A868B-6BC2-4B3E-98B9-1258F41035D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9085</TotalTime>
  <Words>993</Words>
  <Application>Microsoft Office PowerPoint</Application>
  <PresentationFormat>Personalizar</PresentationFormat>
  <Paragraphs>142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7" baseType="lpstr">
      <vt:lpstr>Century Gothic</vt:lpstr>
      <vt:lpstr>Arial</vt:lpstr>
      <vt:lpstr>Calibri</vt:lpstr>
      <vt:lpstr>Lato</vt:lpstr>
      <vt:lpstr>Source Sans Pro</vt:lpstr>
      <vt:lpstr>Trilha de Vapor</vt:lpstr>
      <vt:lpstr>RN DE USUÁRIA DE DROGAS</vt:lpstr>
      <vt:lpstr>OBJETIVOS</vt:lpstr>
      <vt:lpstr>Apresentação do PowerPoint</vt:lpstr>
      <vt:lpstr>Apresentação do PowerPoint</vt:lpstr>
      <vt:lpstr>DIRETO AO PONTO</vt:lpstr>
      <vt:lpstr>Caso clinico n 1</vt:lpstr>
      <vt:lpstr>CASO CLINICO Nº1</vt:lpstr>
      <vt:lpstr>CASO CLINICO Nº1</vt:lpstr>
      <vt:lpstr>Efeitos congênitos DA COCAINA/CRACK sobre o rn</vt:lpstr>
      <vt:lpstr>Caso clinico nº1</vt:lpstr>
      <vt:lpstr>Apresentação do PowerPoint</vt:lpstr>
      <vt:lpstr>Apresentação do PowerPoint</vt:lpstr>
      <vt:lpstr>Apresentação do PowerPoint</vt:lpstr>
      <vt:lpstr>Tratamento da síndrome de abstinência e intoxicação</vt:lpstr>
      <vt:lpstr>NASCEU AGORA, DEVO SUSPENDER O ALEITAMENTO? E  NO PRIMEIRO DIA?</vt:lpstr>
      <vt:lpstr>Apresentação do PowerPoint</vt:lpstr>
      <vt:lpstr>Apresentação do PowerPoint</vt:lpstr>
      <vt:lpstr>CASOs CLINICO Nº2 e Nº4</vt:lpstr>
      <vt:lpstr>Caso clinico nº3</vt:lpstr>
      <vt:lpstr>Direto ao ponto</vt:lpstr>
      <vt:lpstr>Nota do Editor do site, Dr. Paulo R. Margotto. Consultem também!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RN DE USUÁRIA DE DROGAS</dc:title>
  <dc:creator>Familia Zaconeta</dc:creator>
  <cp:lastModifiedBy>Usuário do Windows</cp:lastModifiedBy>
  <cp:revision>66</cp:revision>
  <dcterms:created xsi:type="dcterms:W3CDTF">2017-11-08T23:38:43Z</dcterms:created>
  <dcterms:modified xsi:type="dcterms:W3CDTF">2018-11-14T00:00:54Z</dcterms:modified>
</cp:coreProperties>
</file>