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1" r:id="rId3"/>
    <p:sldId id="257" r:id="rId4"/>
    <p:sldId id="259" r:id="rId5"/>
    <p:sldId id="258" r:id="rId6"/>
    <p:sldId id="260" r:id="rId7"/>
    <p:sldId id="272" r:id="rId8"/>
    <p:sldId id="261" r:id="rId9"/>
    <p:sldId id="273" r:id="rId10"/>
    <p:sldId id="264" r:id="rId11"/>
    <p:sldId id="274" r:id="rId12"/>
    <p:sldId id="263" r:id="rId13"/>
    <p:sldId id="265" r:id="rId14"/>
    <p:sldId id="267" r:id="rId15"/>
    <p:sldId id="268" r:id="rId16"/>
    <p:sldId id="269" r:id="rId17"/>
    <p:sldId id="275" r:id="rId18"/>
    <p:sldId id="270" r:id="rId19"/>
    <p:sldId id="276" r:id="rId2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7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908925" y="4314825"/>
            <a:ext cx="2911475" cy="374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A31D2D-42F9-494A-B941-4F3E3EF5458B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4350"/>
            <a:ext cx="6400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338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5A469C-22CD-4452-947A-6F4DD2A73F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286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EB054-32CB-4AE2-B522-1E1574426D3B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0E8F5-D865-4ACF-B7EF-411D446F03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49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/>
          <a:lstStyle>
            <a:lvl1pPr algn="r">
              <a:defRPr sz="4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813675" y="381000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89980DA5-5883-49E7-9BDB-B6D7BF664F88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350" cy="363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87C7B-1054-45BA-9850-1EBF427555B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793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692EF-F4FE-469D-B43D-D4F4FB8CA243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8977E-56C2-49DA-9331-8D35B1E8278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223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DF896-E1F4-482B-A264-14793D9799DF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8CF96-CE06-4F02-BFD3-380763F6C34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63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D5A60-D0C7-4A53-87D6-6E1210C4EA7D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A73B5-A060-40D1-8B77-D6309BC3AEA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609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BBD13-DF85-4FA3-A320-237BDD13B598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B5C12-7E57-4576-80F8-1CFBB4728C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863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16EE7-3AE0-454E-B96D-5FB6B50DE280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9DA07-E4D8-4043-8D40-0A8973C30AF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247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548FD-9241-440A-96EF-33C34E2D54F2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5FC6C-CDA8-4347-955A-A3925FDD93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057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90BAB-4569-4FFC-94EF-2755FFE823D9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AAF86-5A06-4027-ACFF-87C9D0D6F59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764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7813675" y="381000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ED5B0D97-BFBA-4A91-9A94-3EB5BD2BCA26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413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6A7DB0-6A67-4C2E-ABF9-36B6F66D25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59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8"/>
          <p:cNvSpPr txBox="1"/>
          <p:nvPr/>
        </p:nvSpPr>
        <p:spPr>
          <a:xfrm>
            <a:off x="476250" y="93345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7" name="TextBox 9"/>
          <p:cNvSpPr txBox="1"/>
          <p:nvPr/>
        </p:nvSpPr>
        <p:spPr>
          <a:xfrm>
            <a:off x="10983913" y="2701925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>
          <a:xfrm>
            <a:off x="7813675" y="381000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57E390DC-0844-4C55-8507-B8FB4EA33B79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>
          <a:xfrm>
            <a:off x="685800" y="379413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5A7D3D-6CE3-44D8-A28D-F9E29740C9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864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7813675" y="379413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950B1096-1479-439D-9487-8FEB6DB66D44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413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4170D8-3AAA-40CE-BF3B-4E6A2A4CB94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014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00263-32FA-4B3A-9F79-6077F19A4F49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18EC4-D7C8-4631-8137-CC94E404299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022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43E24-0989-48F8-8FD2-CFEC18450DBC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0234A-45FB-4DD5-A697-5046D1E6737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691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F5895-CF7D-4B99-85D1-91B496F63761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9392B-A567-4545-817A-CDD4AC89C5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8536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75150"/>
            <a:ext cx="121920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813675" y="379413"/>
            <a:ext cx="2911475" cy="365125"/>
          </a:xfrm>
        </p:spPr>
        <p:txBody>
          <a:bodyPr/>
          <a:lstStyle>
            <a:lvl1pPr algn="r">
              <a:defRPr dirty="0"/>
            </a:lvl1pPr>
          </a:lstStyle>
          <a:p>
            <a:pPr>
              <a:defRPr/>
            </a:pPr>
            <a:fld id="{5E3A0BF9-CE24-4968-93C6-598BAD6C2D21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3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1675" y="381000"/>
            <a:ext cx="6445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2DC9E2-8198-40F7-914F-062576FEBB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234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3588"/>
            <a:ext cx="8610600" cy="1293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193925"/>
            <a:ext cx="10820400" cy="402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4725" y="6356350"/>
            <a:ext cx="29114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57EA5D-D72B-421C-84C7-742CF640A6BA}" type="datetimeFigureOut">
              <a:rPr lang="en-US"/>
              <a:pPr>
                <a:defRPr/>
              </a:pPr>
              <a:t>11/13/2018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6350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E4B6429-6060-459A-A9E1-B7E27D96703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5" r:id="rId2"/>
    <p:sldLayoutId id="2147483687" r:id="rId3"/>
    <p:sldLayoutId id="2147483684" r:id="rId4"/>
    <p:sldLayoutId id="2147483683" r:id="rId5"/>
    <p:sldLayoutId id="2147483682" r:id="rId6"/>
    <p:sldLayoutId id="2147483681" r:id="rId7"/>
    <p:sldLayoutId id="2147483680" r:id="rId8"/>
    <p:sldLayoutId id="2147483679" r:id="rId9"/>
    <p:sldLayoutId id="2147483678" r:id="rId10"/>
    <p:sldLayoutId id="2147483688" r:id="rId11"/>
    <p:sldLayoutId id="2147483689" r:id="rId12"/>
    <p:sldLayoutId id="2147483690" r:id="rId13"/>
    <p:sldLayoutId id="2147483677" r:id="rId14"/>
    <p:sldLayoutId id="2147483676" r:id="rId15"/>
    <p:sldLayoutId id="2147483675" r:id="rId16"/>
    <p:sldLayoutId id="2147483691" r:id="rId17"/>
  </p:sldLayoutIdLst>
  <p:txStyles>
    <p:titleStyle>
      <a:lvl1pPr algn="r" rtl="0" fontAlgn="base">
        <a:lnSpc>
          <a:spcPct val="90000"/>
        </a:lnSpc>
        <a:spcBef>
          <a:spcPct val="0"/>
        </a:spcBef>
        <a:spcAft>
          <a:spcPct val="0"/>
        </a:spcAft>
        <a:defRPr sz="40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2pPr>
      <a:lvl3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3pPr>
      <a:lvl4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4pPr>
      <a:lvl5pPr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5pPr>
      <a:lvl6pPr marL="4572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6pPr>
      <a:lvl7pPr marL="9144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7pPr>
      <a:lvl8pPr marL="13716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8pPr>
      <a:lvl9pPr marL="1828800" algn="r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paulomargotto.com.br/documentos/16028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1803400"/>
            <a:ext cx="9448800" cy="18256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/>
              <a:t>O PRÉ - TERMO TARDIO</a:t>
            </a:r>
            <a:br>
              <a:rPr lang="pt-BR" cap="none" smtClean="0"/>
            </a:br>
            <a:r>
              <a:rPr lang="pt-BR" cap="none" smtClean="0"/>
              <a:t>                   (PTT)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963" y="3760788"/>
            <a:ext cx="9448800" cy="1690687"/>
          </a:xfrm>
        </p:spPr>
        <p:txBody>
          <a:bodyPr/>
          <a:lstStyle/>
          <a:p>
            <a:pPr algn="ctr"/>
            <a:endParaRPr lang="pt-BR" sz="2100" b="1" smtClean="0"/>
          </a:p>
          <a:p>
            <a:pPr algn="ctr"/>
            <a:r>
              <a:rPr lang="pt-BR" sz="2100" b="1" smtClean="0">
                <a:solidFill>
                  <a:srgbClr val="FFC000"/>
                </a:solidFill>
              </a:rPr>
              <a:t>CARLOS ZACONETA 2018</a:t>
            </a:r>
          </a:p>
          <a:p>
            <a:pPr algn="ctr"/>
            <a:r>
              <a:rPr lang="pt-BR" sz="2100" b="1" smtClean="0">
                <a:solidFill>
                  <a:srgbClr val="FFC000"/>
                </a:solidFill>
              </a:rPr>
              <a:t>18/11/2018</a:t>
            </a:r>
          </a:p>
          <a:p>
            <a:pPr algn="ctr"/>
            <a:r>
              <a:rPr lang="pt-BR" sz="2100" b="1" smtClean="0">
                <a:solidFill>
                  <a:srgbClr val="FFC000"/>
                </a:solidFill>
                <a:hlinkClick r:id="rId2"/>
              </a:rPr>
              <a:t>www.paulomargotto.com.br</a:t>
            </a:r>
            <a:r>
              <a:rPr lang="pt-BR" sz="2100" b="1" smtClean="0">
                <a:solidFill>
                  <a:srgbClr val="FFC000"/>
                </a:solidFill>
              </a:rPr>
              <a:t> </a:t>
            </a:r>
          </a:p>
        </p:txBody>
      </p:sp>
      <p:sp>
        <p:nvSpPr>
          <p:cNvPr id="8196" name="CaixaDeTexto 3"/>
          <p:cNvSpPr txBox="1">
            <a:spLocks noChangeArrowheads="1"/>
          </p:cNvSpPr>
          <p:nvPr/>
        </p:nvSpPr>
        <p:spPr bwMode="auto">
          <a:xfrm>
            <a:off x="1371600" y="1293813"/>
            <a:ext cx="83518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algn="ctr"/>
            <a:r>
              <a:rPr lang="pt-BR" sz="2000" b="1">
                <a:solidFill>
                  <a:srgbClr val="FFFF00"/>
                </a:solidFill>
              </a:rPr>
              <a:t>2° Workshop ALCON DA SPDF</a:t>
            </a:r>
          </a:p>
          <a:p>
            <a:pPr algn="ctr"/>
            <a:r>
              <a:rPr lang="pt-BR" sz="2000" b="1">
                <a:solidFill>
                  <a:srgbClr val="FFFF00"/>
                </a:solidFill>
              </a:rPr>
              <a:t>Departamento Científico de Neonatologia e Aleitamento Materno 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15% DOS BEBÊS NASCEM PREMATUROS.</a:t>
            </a:r>
          </a:p>
          <a:p>
            <a:endParaRPr lang="pt-BR" smtClean="0"/>
          </a:p>
          <a:p>
            <a:r>
              <a:rPr lang="pt-BR" smtClean="0"/>
              <a:t>70% DESTES SÃO PREMATUROS TARDIOS.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>
          <a:xfrm>
            <a:off x="677863" y="2193925"/>
            <a:ext cx="5816600" cy="4024313"/>
          </a:xfrm>
        </p:spPr>
        <p:txBody>
          <a:bodyPr/>
          <a:lstStyle/>
          <a:p>
            <a:endParaRPr lang="pt-BR" sz="2000" smtClean="0"/>
          </a:p>
          <a:p>
            <a:r>
              <a:rPr lang="pt-BR" sz="2000" smtClean="0"/>
              <a:t>É AQUELE NASCIDO ENTRE 34 E 36 SEMANAS E 6 DIAS DE GESTAÇÃO.</a:t>
            </a:r>
          </a:p>
          <a:p>
            <a:endParaRPr lang="pt-BR" sz="2000" smtClean="0"/>
          </a:p>
          <a:p>
            <a:r>
              <a:rPr lang="pt-BR" sz="2000" smtClean="0"/>
              <a:t>A MAIORIA TEM PESO &gt; 2500 GRAMAS</a:t>
            </a:r>
          </a:p>
          <a:p>
            <a:endParaRPr lang="pt-BR" sz="2000" smtClean="0"/>
          </a:p>
          <a:p>
            <a:r>
              <a:rPr lang="pt-BR" sz="2000" smtClean="0"/>
              <a:t>ELES SE PARECEM MUITO COM OS RN A TERMO (RNT) E COMO MUITOS NÃO VÃO PARA A UTI, NA PRÁTICA DIÁRIA SÃO CONSIDERADOS COMO “</a:t>
            </a:r>
            <a:r>
              <a:rPr lang="pt-BR" sz="2000" b="1" smtClean="0"/>
              <a:t>QUASE A TERMO</a:t>
            </a:r>
            <a:r>
              <a:rPr lang="pt-BR" sz="2000" smtClean="0"/>
              <a:t>” E DESPERTAM POUCA PREOCUPAÇÃO.</a:t>
            </a:r>
          </a:p>
          <a:p>
            <a:endParaRPr lang="pt-BR" sz="2000" smtClean="0"/>
          </a:p>
          <a:p>
            <a:endParaRPr lang="pt-BR" sz="2000" smtClean="0"/>
          </a:p>
          <a:p>
            <a:endParaRPr lang="pt-BR" sz="2000" smtClean="0"/>
          </a:p>
          <a:p>
            <a:endParaRPr lang="pt-BR" sz="2000" smtClean="0"/>
          </a:p>
        </p:txBody>
      </p:sp>
      <p:pic>
        <p:nvPicPr>
          <p:cNvPr id="1024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175" y="2692400"/>
            <a:ext cx="4518025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>
          <a:xfrm>
            <a:off x="677863" y="2193925"/>
            <a:ext cx="5816600" cy="4024313"/>
          </a:xfrm>
        </p:spPr>
        <p:txBody>
          <a:bodyPr/>
          <a:lstStyle/>
          <a:p>
            <a:endParaRPr lang="pt-BR" sz="2000" smtClean="0"/>
          </a:p>
          <a:p>
            <a:r>
              <a:rPr lang="pt-BR" sz="2000" smtClean="0"/>
              <a:t>ENTRETANTO, A MORBIDADE NEONATAL É 7 VEZES MAIOR.</a:t>
            </a:r>
          </a:p>
          <a:p>
            <a:endParaRPr lang="pt-BR" sz="2000" smtClean="0"/>
          </a:p>
          <a:p>
            <a:r>
              <a:rPr lang="pt-BR" sz="2000" smtClean="0"/>
              <a:t>ESTES BEBÊS SÃO IMATUROS E VULNERÁVEIS. PRECISAM VIGILÂNCIA MAIOR E </a:t>
            </a:r>
            <a:r>
              <a:rPr lang="pt-BR" sz="2000" b="1" smtClean="0"/>
              <a:t>NÃO DEVEM SER TRATADOS IGUAL AOS OS RNT</a:t>
            </a:r>
            <a:r>
              <a:rPr lang="pt-BR" sz="2000" smtClean="0"/>
              <a:t>.</a:t>
            </a:r>
          </a:p>
          <a:p>
            <a:endParaRPr lang="pt-BR" sz="2000" smtClean="0"/>
          </a:p>
          <a:p>
            <a:r>
              <a:rPr lang="pt-BR" sz="2000" smtClean="0"/>
              <a:t>PARA CADA SEMANA A MENOS A MORBIDADE AUMENTA 3 VEZES</a:t>
            </a:r>
          </a:p>
          <a:p>
            <a:endParaRPr lang="pt-BR" sz="2000" smtClean="0"/>
          </a:p>
          <a:p>
            <a:endParaRPr lang="pt-BR" sz="2000" smtClean="0"/>
          </a:p>
          <a:p>
            <a:endParaRPr lang="pt-BR" sz="2000" smtClean="0"/>
          </a:p>
        </p:txBody>
      </p:sp>
      <p:pic>
        <p:nvPicPr>
          <p:cNvPr id="11268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175" y="2692400"/>
            <a:ext cx="4518025" cy="34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336" name="Group 48"/>
          <p:cNvGraphicFramePr>
            <a:graphicFrameLocks noGrp="1"/>
          </p:cNvGraphicFramePr>
          <p:nvPr>
            <p:ph idx="1"/>
          </p:nvPr>
        </p:nvGraphicFramePr>
        <p:xfrm>
          <a:off x="531813" y="2495550"/>
          <a:ext cx="10820400" cy="3751267"/>
        </p:xfrm>
        <a:graphic>
          <a:graphicData uri="http://schemas.openxmlformats.org/drawingml/2006/table">
            <a:tbl>
              <a:tblPr/>
              <a:tblGrid>
                <a:gridCol w="3606800"/>
                <a:gridCol w="3606800"/>
                <a:gridCol w="3606800"/>
              </a:tblGrid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MORBIMORTALIDADE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RNT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</a:rPr>
                        <a:t>RNPT TARDIO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ICTERICIA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35%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55%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</a:tr>
              <a:tr h="411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INVESTIGAÇÃO DE INFECÇÃO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13%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38%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Gothic" pitchFamily="34" charset="0"/>
                        </a:rPr>
                        <a:t>DIFICULDADE ALIMENTAR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32%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HIPOGLICEMIA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3%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16%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APNÉIA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0,1%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0,5-4,5%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Gothic" pitchFamily="34" charset="0"/>
                        </a:rPr>
                        <a:t>BAIXA INGESTA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&lt;5%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27%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Gothic" pitchFamily="34" charset="0"/>
                        </a:rPr>
                        <a:t>HIPOTERMIA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0,1%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10%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CDCD"/>
                    </a:solidFill>
                  </a:tcPr>
                </a:tc>
              </a:tr>
              <a:tr h="417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MORTALIDADE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0,07%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</a:rPr>
                        <a:t>0,4%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8E8"/>
                    </a:solidFill>
                  </a:tcPr>
                </a:tc>
              </a:tr>
            </a:tbl>
          </a:graphicData>
        </a:graphic>
      </p:graphicFrame>
      <p:pic>
        <p:nvPicPr>
          <p:cNvPr id="12333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0763" y="0"/>
            <a:ext cx="2290762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34" name="CaixaDeTexto 5"/>
          <p:cNvSpPr txBox="1">
            <a:spLocks noChangeArrowheads="1"/>
          </p:cNvSpPr>
          <p:nvPr/>
        </p:nvSpPr>
        <p:spPr bwMode="auto">
          <a:xfrm>
            <a:off x="2068513" y="6415088"/>
            <a:ext cx="58816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r>
              <a:rPr lang="pt-BR"/>
              <a:t>Adaptado de Wang et al. Pediatrics 2004 114:372-6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HIPOTERMIA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A HIPOTERMIA PODE CAUSAR MANIFESTAÇÕES CLINICAS COMO TAQUIPNÉIA, VASCONSTRIÇÃO PERIFÉRICA E PODE CONTRIBUIR PARA A OCORRENCIA OU AGRAVAMENTO DA HIPOGLICEMIA.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ISSO PODE LEVARO BEBÊ Á UTIN OU INDUZIR AO USO DESNECESSARIO DE ANTIBIOTICO.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PAIS E PROFISSIONAIS DEVEM SER ALERTADOS NESSES ASPECTOS.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MANTER A TEMPERATURA AMBIENTE ADEQUADA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MANTER O RN BEM AGASALHADO, PRINCIPALMENTE COM TOUCA.</a:t>
            </a:r>
          </a:p>
          <a:p>
            <a:pPr lvl="1" fontAlgn="auto">
              <a:spcAft>
                <a:spcPts val="0"/>
              </a:spcAft>
              <a:defRPr/>
            </a:pPr>
            <a:endParaRPr lang="pt-BR" dirty="0"/>
          </a:p>
          <a:p>
            <a:pPr marL="45720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marL="457200" lvl="1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err="1">
                <a:solidFill>
                  <a:srgbClr val="FFFF00"/>
                </a:solidFill>
              </a:rPr>
              <a:t>Clinical</a:t>
            </a:r>
            <a:r>
              <a:rPr lang="pt-BR" dirty="0">
                <a:solidFill>
                  <a:srgbClr val="FFFF00"/>
                </a:solidFill>
              </a:rPr>
              <a:t> management </a:t>
            </a:r>
            <a:r>
              <a:rPr lang="pt-BR" dirty="0" err="1">
                <a:solidFill>
                  <a:srgbClr val="FFFF00"/>
                </a:solidFill>
              </a:rPr>
              <a:t>of</a:t>
            </a:r>
            <a:r>
              <a:rPr lang="pt-BR" dirty="0">
                <a:solidFill>
                  <a:srgbClr val="FFFF00"/>
                </a:solidFill>
              </a:rPr>
              <a:t> late </a:t>
            </a:r>
            <a:r>
              <a:rPr lang="pt-BR" dirty="0" err="1">
                <a:solidFill>
                  <a:srgbClr val="FFFF00"/>
                </a:solidFill>
              </a:rPr>
              <a:t>preterm</a:t>
            </a:r>
            <a:r>
              <a:rPr lang="pt-BR" dirty="0">
                <a:solidFill>
                  <a:srgbClr val="FFFF00"/>
                </a:solidFill>
              </a:rPr>
              <a:t> </a:t>
            </a:r>
            <a:r>
              <a:rPr lang="pt-BR" dirty="0" err="1">
                <a:solidFill>
                  <a:srgbClr val="FFFF00"/>
                </a:solidFill>
              </a:rPr>
              <a:t>infants</a:t>
            </a:r>
            <a:r>
              <a:rPr lang="pt-BR" dirty="0">
                <a:solidFill>
                  <a:srgbClr val="FFFF00"/>
                </a:solidFill>
              </a:rPr>
              <a:t> . </a:t>
            </a:r>
            <a:r>
              <a:rPr lang="pt-BR" dirty="0" err="1">
                <a:solidFill>
                  <a:srgbClr val="FFFF00"/>
                </a:solidFill>
              </a:rPr>
              <a:t>Curr</a:t>
            </a:r>
            <a:r>
              <a:rPr lang="pt-BR" dirty="0">
                <a:solidFill>
                  <a:srgbClr val="FFFF00"/>
                </a:solidFill>
              </a:rPr>
              <a:t> PBAH 2010 ; 40: 218-33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hipoglicemia</a:t>
            </a: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PTT TEM IMATUROS OS MECANISMOS DE GLICOGENÓLISE E NEOGLICOGÊNESE.</a:t>
            </a:r>
          </a:p>
          <a:p>
            <a:endParaRPr lang="pt-BR" smtClean="0"/>
          </a:p>
          <a:p>
            <a:r>
              <a:rPr lang="pt-BR" smtClean="0"/>
              <a:t>TEM SUCÇÃO MAIS FRACA OU DIFICULDADE EM COORDENAR SUCÇÃO, DEGLUTIÇÃO E RESPIRAÇÃO.</a:t>
            </a:r>
          </a:p>
          <a:p>
            <a:endParaRPr lang="pt-BR" smtClean="0"/>
          </a:p>
          <a:p>
            <a:endParaRPr lang="pt-BR" smtClean="0"/>
          </a:p>
          <a:p>
            <a:r>
              <a:rPr lang="pt-BR" smtClean="0"/>
              <a:t>TEM DIFICULDADE MAIOR PARA AMAMENTAR.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Alimentação e HIPOGLICEMIA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INICIAR SEIO </a:t>
            </a:r>
            <a:r>
              <a:rPr lang="pt-BR" b="1" dirty="0"/>
              <a:t>NA PRIMEIRA HORA DE VIDA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ALIMENTAR A CADA 2-3 HORAS, </a:t>
            </a:r>
            <a:r>
              <a:rPr lang="pt-BR" b="1" dirty="0"/>
              <a:t>MESMO QUE TENHA QUE ACORDAR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A sucção é fraca ?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O bebe se fadiga?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pt-BR" dirty="0"/>
              <a:t>A diurese esta satisfatória?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MONITORAR GLICEMIA POR 24 HORAS E SE ALTERADA MAIS 24 HORAS,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ICTERICIA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PTT TEM IMATURIDADE DO SISTEMA DE METABOLISMO DA BILIRRUBINA.</a:t>
            </a:r>
          </a:p>
          <a:p>
            <a:endParaRPr lang="pt-BR" smtClean="0"/>
          </a:p>
          <a:p>
            <a:r>
              <a:rPr lang="pt-BR" smtClean="0"/>
              <a:t>A BAIXA INGESTA DE LEITE PODE AUMENTAR A CIRCULAÇÃO ENTERO HEPÁTICA E AUMENTAR A BILIRRUBINA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6613" y="252413"/>
            <a:ext cx="8610600" cy="12922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ICTERICIA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385888"/>
            <a:ext cx="10820400" cy="483235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OS PREMATUROS TARDIOS SÃO PACIENTES  DE ALTO RISCO PARAHIPERBILIRRUBINEMIA,  IMPREGNAÇÃO BILIRRUBINICA, SURDEZ E ATETOSE!!!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O RISCO DE UM RN DE 36 SEMANAS ATINGIR BILIRRUBINA TOTAL &gt; 20 </a:t>
            </a:r>
            <a:r>
              <a:rPr lang="pt-BR" dirty="0" err="1"/>
              <a:t>mgr</a:t>
            </a:r>
            <a:r>
              <a:rPr lang="pt-BR" dirty="0"/>
              <a:t>/DL É 8 VEZES MAIOR COMPARADO COM RN DE 41 SEMANAS.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É RECOMENDÁVEL A AVALIAÇÃO TRANSCUTÂNEA OU A DOSAGEM DE BILIRRUBINA ANTES DA ALTA. SE NORMAL REAVALIAR EM 2 DIAS.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solidFill>
                  <a:srgbClr val="FFFF00"/>
                </a:solidFill>
              </a:rPr>
              <a:t>Ministério da Saúde, Brasil 2014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err="1">
                <a:solidFill>
                  <a:srgbClr val="FFFF00"/>
                </a:solidFill>
              </a:rPr>
              <a:t>Pediatrics</a:t>
            </a:r>
            <a:r>
              <a:rPr lang="pt-BR" dirty="0">
                <a:solidFill>
                  <a:srgbClr val="FFFF00"/>
                </a:solidFill>
              </a:rPr>
              <a:t> 2009, 124; 1193-8</a:t>
            </a:r>
            <a:r>
              <a:rPr lang="pt-BR" dirty="0"/>
              <a:t> 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BRONQUIOLITE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573213" y="2789238"/>
            <a:ext cx="10820400" cy="40227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/>
              <a:t>PTT TEM MAIOR RISCO DE CONTRAIR  VIRUS SINCICIAL RESPIRATÓRIO , HIPERREATIVIDADE BRONQUICA PÓS BRONQUIOLITE E ASMA.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TRATAR COMO FETO.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r>
              <a:rPr lang="pt-BR" dirty="0"/>
              <a:t>EVITAR VISITAS NO ALCON, EM CASA E LOCAISFECHADOS.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solidFill>
                  <a:srgbClr val="FFFF00"/>
                </a:solidFill>
              </a:rPr>
              <a:t>PEDIATRICS 2010 ; 126:115-28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>
                <a:solidFill>
                  <a:srgbClr val="FFFF00"/>
                </a:solidFill>
              </a:rPr>
              <a:t>PEDIATRICS 2011; 128:e830-8</a:t>
            </a:r>
          </a:p>
        </p:txBody>
      </p:sp>
      <p:pic>
        <p:nvPicPr>
          <p:cNvPr id="1843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38163"/>
            <a:ext cx="3559175" cy="174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2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19125" y="763588"/>
            <a:ext cx="6832600" cy="12938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E a mamãe?</a:t>
            </a:r>
          </a:p>
        </p:txBody>
      </p:sp>
      <p:sp>
        <p:nvSpPr>
          <p:cNvPr id="6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125" y="2193925"/>
            <a:ext cx="6832600" cy="4024313"/>
          </a:xfrm>
        </p:spPr>
        <p:txBody>
          <a:bodyPr>
            <a:normAutofit/>
          </a:bodyPr>
          <a:lstStyle/>
          <a:p>
            <a:r>
              <a:rPr lang="en-US" sz="2000" smtClean="0"/>
              <a:t>MÃES DE PTT APRESENTAM MAIOR STRESS EMOCIONAL E SENTIMENTO DE INCOMPETÊNCIA.</a:t>
            </a:r>
          </a:p>
          <a:p>
            <a:endParaRPr lang="en-US" sz="2000" smtClean="0"/>
          </a:p>
          <a:p>
            <a:r>
              <a:rPr lang="en-US" sz="2000" smtClean="0"/>
              <a:t>TEM MAIOR RISCO DE DEPRESSÃO PÓS PARTO.</a:t>
            </a:r>
          </a:p>
          <a:p>
            <a:endParaRPr lang="en-US" sz="2000" smtClean="0"/>
          </a:p>
          <a:p>
            <a:r>
              <a:rPr lang="en-US" sz="2000" smtClean="0"/>
              <a:t>APLICAR ESCALA DE EDIMBURGO COM 1,2,4 E SEIS MESES.</a:t>
            </a:r>
          </a:p>
          <a:p>
            <a:endParaRPr lang="en-US" sz="2000" smtClean="0"/>
          </a:p>
          <a:p>
            <a:pPr>
              <a:buFont typeface="Arial" pitchFamily="34" charset="0"/>
              <a:buNone/>
            </a:pPr>
            <a:r>
              <a:rPr lang="en-US" sz="2000" smtClean="0">
                <a:solidFill>
                  <a:srgbClr val="FFFF00"/>
                </a:solidFill>
              </a:rPr>
              <a:t>J.CLIN NURS 2018 MAR 27 (5-6)</a:t>
            </a:r>
          </a:p>
          <a:p>
            <a:pPr>
              <a:buFont typeface="Arial" pitchFamily="34" charset="0"/>
              <a:buNone/>
            </a:pPr>
            <a:r>
              <a:rPr lang="en-US" sz="2000" smtClean="0">
                <a:solidFill>
                  <a:srgbClr val="FFFF00"/>
                </a:solidFill>
              </a:rPr>
              <a:t>AFP 98 N 6 SEP 2018</a:t>
            </a:r>
          </a:p>
          <a:p>
            <a:endParaRPr lang="en-US" sz="2000" smtClean="0"/>
          </a:p>
        </p:txBody>
      </p:sp>
      <p:pic>
        <p:nvPicPr>
          <p:cNvPr id="19461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1300" y="1052513"/>
            <a:ext cx="3644900" cy="4859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9425" y="249238"/>
            <a:ext cx="8693150" cy="137795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 que o pediatra deve garantir Antes da alta?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2193925"/>
            <a:ext cx="10820400" cy="4414838"/>
          </a:xfrm>
        </p:spPr>
        <p:txBody>
          <a:bodyPr/>
          <a:lstStyle/>
          <a:p>
            <a:r>
              <a:rPr lang="pt-BR" smtClean="0"/>
              <a:t>MAMA BEM ? DIURESE SATISFATÓRIA?</a:t>
            </a:r>
          </a:p>
          <a:p>
            <a:r>
              <a:rPr lang="pt-BR" smtClean="0"/>
              <a:t>PERDEU MUITO PESO? </a:t>
            </a:r>
          </a:p>
          <a:p>
            <a:endParaRPr lang="pt-BR" smtClean="0"/>
          </a:p>
          <a:p>
            <a:r>
              <a:rPr lang="pt-BR" smtClean="0"/>
              <a:t>ESTÁ ICTÉRICO? </a:t>
            </a:r>
          </a:p>
          <a:p>
            <a:endParaRPr lang="pt-BR" smtClean="0"/>
          </a:p>
          <a:p>
            <a:r>
              <a:rPr lang="pt-BR" smtClean="0"/>
              <a:t>A TEMPERATURA ESTÁ ESTÁVEL EM AR AMBIENTE?</a:t>
            </a:r>
          </a:p>
          <a:p>
            <a:endParaRPr lang="pt-BR" smtClean="0"/>
          </a:p>
          <a:p>
            <a:r>
              <a:rPr lang="pt-BR" smtClean="0"/>
              <a:t>OS PAIS FORAM ORIENTADOS E ESTÃO PREPARADOS PARA CUIDAR?</a:t>
            </a:r>
          </a:p>
          <a:p>
            <a:endParaRPr lang="pt-BR" smtClean="0"/>
          </a:p>
          <a:p>
            <a:r>
              <a:rPr lang="pt-BR" smtClean="0"/>
              <a:t>ELE SERÁ SEM DUVIDA REAVALIADO EM 48 HORAS?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Quando </a:t>
            </a:r>
            <a:r>
              <a:rPr lang="pt-BR" dirty="0" err="1"/>
              <a:t>reinternar</a:t>
            </a:r>
            <a:r>
              <a:rPr lang="pt-BR" dirty="0"/>
              <a:t>?</a:t>
            </a:r>
          </a:p>
        </p:txBody>
      </p:sp>
      <p:sp>
        <p:nvSpPr>
          <p:cNvPr id="215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  <a:p>
            <a:r>
              <a:rPr lang="pt-BR" smtClean="0"/>
              <a:t>ICTERÍCIA</a:t>
            </a:r>
          </a:p>
          <a:p>
            <a:endParaRPr lang="pt-BR" smtClean="0"/>
          </a:p>
          <a:p>
            <a:r>
              <a:rPr lang="pt-BR" smtClean="0"/>
              <a:t>BAIXA INGESTA: urina pouco, febre, etc</a:t>
            </a:r>
          </a:p>
          <a:p>
            <a:endParaRPr lang="pt-BR" smtClean="0"/>
          </a:p>
          <a:p>
            <a:r>
              <a:rPr lang="pt-BR" smtClean="0"/>
              <a:t>NÃO GANHO  CONSISTENTE DE PESO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689225"/>
            <a:ext cx="6751638" cy="380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O PREMATURO TARDIO NÃO É UM “QUASE DE TERMO”</a:t>
            </a:r>
          </a:p>
          <a:p>
            <a:endParaRPr lang="pt-BR" smtClean="0"/>
          </a:p>
          <a:p>
            <a:r>
              <a:rPr lang="pt-BR" smtClean="0"/>
              <a:t>NÃO TER NECESSITADO DE UTIN NÃO QUER DIZER QUE ESTÁ TUDO BEM.</a:t>
            </a:r>
          </a:p>
          <a:p>
            <a:endParaRPr lang="pt-BR" smtClean="0"/>
          </a:p>
          <a:p>
            <a:r>
              <a:rPr lang="pt-BR" smtClean="0"/>
              <a:t>NÃO SUBESTIMAR OS RISCOS DESTES PACIENTES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Muito obrigado!</a:t>
            </a:r>
          </a:p>
        </p:txBody>
      </p:sp>
      <p:pic>
        <p:nvPicPr>
          <p:cNvPr id="24579" name="Picture 2" descr="https://scontent.fbsb3-1.fna.fbcdn.net/v/t1.15752-9/43189041_270873410201755_8436096371060113408_n.jpg?_nc_cat=110&amp;oh=6196602e08e788f3b37cd88f67840516&amp;oe=5C551D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913" y="2057400"/>
            <a:ext cx="3319462" cy="470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263" y="342900"/>
            <a:ext cx="7483475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642938" y="609600"/>
            <a:ext cx="115490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defTabSz="914400"/>
            <a:r>
              <a:rPr lang="pt-BR" sz="2800">
                <a:solidFill>
                  <a:srgbClr val="FFFF00"/>
                </a:solidFill>
              </a:rPr>
              <a:t>Nota do Editor do site, Dr. Paulo R. Margotto. Consultem também!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1673225" y="1209675"/>
            <a:ext cx="862965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en-US" sz="2000" b="1">
                <a:solidFill>
                  <a:srgbClr val="0000FF"/>
                </a:solidFill>
                <a:latin typeface="Lato" pitchFamily="34" charset="0"/>
              </a:rPr>
              <a:t>PREMATUROS TARDIOS EPIDEMIOLOGIA E PROBLEMAS MAIS COMUNS </a:t>
            </a:r>
          </a:p>
          <a:p>
            <a:pPr algn="ctr"/>
            <a:r>
              <a:rPr lang="en-US" sz="2000" b="1">
                <a:solidFill>
                  <a:srgbClr val="0000FF"/>
                </a:solidFill>
                <a:latin typeface="Lato" pitchFamily="34" charset="0"/>
              </a:rPr>
              <a:t>NOS PREMATUROS TARDIOS</a:t>
            </a:r>
          </a:p>
          <a:p>
            <a:pPr algn="ctr" eaLnBrk="0" hangingPunct="0"/>
            <a:r>
              <a:rPr lang="en-US" sz="1600">
                <a:latin typeface="Source Sans Pro"/>
              </a:rPr>
              <a:t>Renato Procianoy (RS).</a:t>
            </a:r>
          </a:p>
          <a:p>
            <a:pPr algn="ctr" eaLnBrk="0" hangingPunct="0"/>
            <a:r>
              <a:rPr lang="en-US" sz="1600">
                <a:latin typeface="Source Sans Pro"/>
              </a:rPr>
              <a:t>34</a:t>
            </a:r>
            <a:r>
              <a:rPr lang="en-US" sz="1600">
                <a:latin typeface="Century Gothic"/>
              </a:rPr>
              <a:t>º</a:t>
            </a:r>
            <a:r>
              <a:rPr lang="en-US" sz="1600">
                <a:latin typeface="Source Sans Pro"/>
              </a:rPr>
              <a:t> Congresso Brasileiro de Pediatria, 8-12 de outubro de 2009, Bras</a:t>
            </a:r>
            <a:r>
              <a:rPr lang="en-US" sz="1600">
                <a:latin typeface="Century Gothic"/>
              </a:rPr>
              <a:t>í</a:t>
            </a:r>
            <a:r>
              <a:rPr lang="en-US" sz="1600">
                <a:latin typeface="Source Sans Pro"/>
              </a:rPr>
              <a:t>lia.</a:t>
            </a:r>
          </a:p>
          <a:p>
            <a:pPr algn="ctr" eaLnBrk="0" hangingPunct="0"/>
            <a:r>
              <a:rPr lang="en-US" sz="1600">
                <a:latin typeface="Source Sans Pro"/>
              </a:rPr>
              <a:t>Realizado por Paulo R. Margotto, Intensivista do Hospital Planalto, Unimed-Bras</a:t>
            </a:r>
            <a:r>
              <a:rPr lang="en-US" sz="1600">
                <a:latin typeface="Century Gothic"/>
              </a:rPr>
              <a:t>í</a:t>
            </a:r>
            <a:r>
              <a:rPr lang="en-US" sz="1600">
                <a:latin typeface="Source Sans Pro"/>
              </a:rPr>
              <a:t>lia</a:t>
            </a:r>
            <a:endParaRPr lang="en-US" sz="1600"/>
          </a:p>
        </p:txBody>
      </p:sp>
      <p:pic>
        <p:nvPicPr>
          <p:cNvPr id="26629" name="Picture 5" descr="doc">
            <a:hlinkClick r:id="rId2" tooltip="Prematuro tardio-2009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4163" y="15811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0" name="Rectangle 6"/>
          <p:cNvSpPr>
            <a:spLocks/>
          </p:cNvSpPr>
          <p:nvPr/>
        </p:nvSpPr>
        <p:spPr bwMode="auto">
          <a:xfrm>
            <a:off x="957263" y="2833688"/>
            <a:ext cx="10820400" cy="402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228600" indent="-228600" defTabSz="914400">
              <a:lnSpc>
                <a:spcPct val="7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pt-BR"/>
              <a:t>O conceito de prematuros tardios são aqueles recém-nascidos com idade gestacional entre </a:t>
            </a:r>
            <a:r>
              <a:rPr lang="pt-BR" b="1"/>
              <a:t>34 semanas e 36semans e 6 dias</a:t>
            </a:r>
            <a:r>
              <a:rPr lang="pt-BR"/>
              <a:t>; ocorrem em torno de 9% dos nascimentos e por volta de 70% dos prematuros são prematuros tardios, nos Estados Unidos. </a:t>
            </a:r>
          </a:p>
          <a:p>
            <a:pPr marL="228600" indent="-228600" defTabSz="914400">
              <a:lnSpc>
                <a:spcPct val="7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pt-BR"/>
              <a:t>Entre as causas, temos: </a:t>
            </a:r>
            <a:r>
              <a:rPr lang="pt-BR" b="1"/>
              <a:t>aumento do número de gestações múltiplas</a:t>
            </a:r>
            <a:r>
              <a:rPr lang="pt-BR"/>
              <a:t> (60% dos gêmeos nascem prematuramente), devido ao fato das mulheres estarem tendo seus filhos mais tarde (as mulheres acima de 30 anos apresentam maior percentual de gestação múltipla); </a:t>
            </a:r>
            <a:r>
              <a:rPr lang="pt-BR" b="1"/>
              <a:t>aumento do número de técnicas de reprodução reprodutivas</a:t>
            </a:r>
            <a:r>
              <a:rPr lang="pt-BR"/>
              <a:t> (fertilização in vitro); 	</a:t>
            </a:r>
            <a:r>
              <a:rPr lang="pt-BR" b="1"/>
              <a:t>aumento do número de cesarianas eletivas</a:t>
            </a:r>
            <a:r>
              <a:rPr lang="pt-BR"/>
              <a:t> (não existe uma boa avaliação da idade gestacional); aumento da obesidade materna que predispõe ao parto prematuro</a:t>
            </a:r>
          </a:p>
          <a:p>
            <a:pPr marL="228600" indent="-228600" defTabSz="914400">
              <a:lnSpc>
                <a:spcPct val="70000"/>
              </a:lnSpc>
              <a:spcBef>
                <a:spcPts val="1000"/>
              </a:spcBef>
              <a:buFont typeface="Arial" pitchFamily="34" charset="0"/>
              <a:buChar char="•"/>
            </a:pPr>
            <a:r>
              <a:rPr lang="pt-BR"/>
              <a:t>	É importante ter em mente o conceito do prematuro tardio, porque muitas vezes estes prematuros tardios tem um peso semelhante aos RN de termo e com isto, por muito tempo foram considerados como se fosse RN de termo  normais. Isto não é verdade, pois os prematuros tardios não são fisiologicamente e metabolicamente maduros. Olhando a literatura americana, alguns anos atrás, usava-se o termo “</a:t>
            </a:r>
            <a:r>
              <a:rPr lang="pt-BR" i="1"/>
              <a:t>near term</a:t>
            </a:r>
            <a:r>
              <a:rPr lang="pt-BR"/>
              <a:t>” (próximo do termo). Devido estes prematuros tardios ter maior risco de apresentar sérios problemas, houve por bem trocar o termo para “</a:t>
            </a:r>
            <a:r>
              <a:rPr lang="pt-BR" i="1"/>
              <a:t>late preterm</a:t>
            </a:r>
            <a:r>
              <a:rPr lang="pt-BR"/>
              <a:t>” (prematuro tardio), para enfatizar que estes RN não são apenas próximos do termo e sim prematuros com alto risco de morbimortalidade em comparação aos RN de termo.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rilha de Vapor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</TotalTime>
  <Words>799</Words>
  <Application>Microsoft Office PowerPoint</Application>
  <PresentationFormat>Personalizar</PresentationFormat>
  <Paragraphs>148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Century Gothic</vt:lpstr>
      <vt:lpstr>Arial</vt:lpstr>
      <vt:lpstr>Calibri</vt:lpstr>
      <vt:lpstr>Lato</vt:lpstr>
      <vt:lpstr>Source Sans Pro</vt:lpstr>
      <vt:lpstr>Trilha de Vapor</vt:lpstr>
      <vt:lpstr>O PRÉ - TERMO TARDIO                    (PTT)</vt:lpstr>
      <vt:lpstr>Apresentação do PowerPoint</vt:lpstr>
      <vt:lpstr>Apresentação do PowerPoint</vt:lpstr>
      <vt:lpstr>Apresentação do PowerPoint</vt:lpstr>
      <vt:lpstr>Apresentação do PowerPoint</vt:lpstr>
      <vt:lpstr>HIPOTERMIA</vt:lpstr>
      <vt:lpstr>hipoglicemia</vt:lpstr>
      <vt:lpstr>Alimentação e HIPOGLICEMIA</vt:lpstr>
      <vt:lpstr>ICTERICIA</vt:lpstr>
      <vt:lpstr>ICTERICIA</vt:lpstr>
      <vt:lpstr>BRONQUIOLITE</vt:lpstr>
      <vt:lpstr>E a mamãe?</vt:lpstr>
      <vt:lpstr>O que o pediatra deve garantir Antes da alta?</vt:lpstr>
      <vt:lpstr>Quando reinternar?</vt:lpstr>
      <vt:lpstr>Apresentação do PowerPoint</vt:lpstr>
      <vt:lpstr>Apresentação do PowerPoint</vt:lpstr>
      <vt:lpstr>Muito obrigado!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pré termo tardio</dc:title>
  <dc:creator>Familia Zaconeta</dc:creator>
  <cp:lastModifiedBy>Usuário do Windows</cp:lastModifiedBy>
  <cp:revision>5</cp:revision>
  <dcterms:created xsi:type="dcterms:W3CDTF">2018-10-06T01:54:31Z</dcterms:created>
  <dcterms:modified xsi:type="dcterms:W3CDTF">2018-11-14T00:01:37Z</dcterms:modified>
</cp:coreProperties>
</file>