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6" r:id="rId1"/>
  </p:sldMasterIdLst>
  <p:sldIdLst>
    <p:sldId id="257" r:id="rId2"/>
    <p:sldId id="258" r:id="rId3"/>
    <p:sldId id="259" r:id="rId4"/>
    <p:sldId id="260" r:id="rId5"/>
    <p:sldId id="265" r:id="rId6"/>
    <p:sldId id="261" r:id="rId7"/>
    <p:sldId id="266" r:id="rId8"/>
    <p:sldId id="267" r:id="rId9"/>
    <p:sldId id="268" r:id="rId10"/>
    <p:sldId id="269" r:id="rId11"/>
    <p:sldId id="270" r:id="rId12"/>
    <p:sldId id="271" r:id="rId13"/>
    <p:sldId id="272" r:id="rId14"/>
    <p:sldId id="273" r:id="rId15"/>
    <p:sldId id="274" r:id="rId16"/>
    <p:sldId id="275" r:id="rId17"/>
    <p:sldId id="276" r:id="rId18"/>
    <p:sldId id="277" r:id="rId1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3608"/>
    <p:restoredTop sz="94671"/>
  </p:normalViewPr>
  <p:slideViewPr>
    <p:cSldViewPr snapToGrid="0" snapToObjects="1">
      <p:cViewPr>
        <p:scale>
          <a:sx n="75" d="100"/>
          <a:sy n="75" d="100"/>
        </p:scale>
        <p:origin x="-1666" y="-413"/>
      </p:cViewPr>
      <p:guideLst>
        <p:guide orient="horz" pos="2160"/>
        <p:guide pos="384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pt-BR" smtClean="0"/>
              <a:t>Clique para editar estilo do título mestre</a:t>
            </a:r>
            <a:endParaRPr lang="pt-B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3B1E7365-B24B-401A-BD39-3957B0306C2A}" type="datetimeFigureOut">
              <a:rPr lang="pt-BR"/>
              <a:pPr>
                <a:defRPr/>
              </a:pPr>
              <a:t>14/11/2018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F2FAF04-7792-48B4-AB83-5D57D40960D2}" type="slidenum">
              <a:rPr lang="pt-BR"/>
              <a:pPr>
                <a:defRPr/>
              </a:pPr>
              <a:t>‹nº›</a:t>
            </a:fld>
            <a:endParaRPr lang="pt-BR"/>
          </a:p>
        </p:txBody>
      </p:sp>
    </p:spTree>
    <p:extLst>
      <p:ext uri="{BB962C8B-B14F-4D97-AF65-F5344CB8AC3E}">
        <p14:creationId xmlns:p14="http://schemas.microsoft.com/office/powerpoint/2010/main" val="207382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E395D4E-2A12-47EC-B059-97E4F3F8A03A}" type="datetimeFigureOut">
              <a:rPr lang="pt-BR"/>
              <a:pPr>
                <a:defRPr/>
              </a:pPr>
              <a:t>14/11/2018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8B737F17-AC9C-4C50-866E-61A1F621EB6C}" type="slidenum">
              <a:rPr lang="pt-BR"/>
              <a:pPr>
                <a:defRPr/>
              </a:pPr>
              <a:t>‹nº›</a:t>
            </a:fld>
            <a:endParaRPr lang="pt-BR"/>
          </a:p>
        </p:txBody>
      </p:sp>
    </p:spTree>
    <p:extLst>
      <p:ext uri="{BB962C8B-B14F-4D97-AF65-F5344CB8AC3E}">
        <p14:creationId xmlns:p14="http://schemas.microsoft.com/office/powerpoint/2010/main" val="1069553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pt-BR" smtClean="0"/>
              <a:t>Clique para editar estilo do título mestre</a:t>
            </a:r>
            <a:endParaRPr lang="pt-BR"/>
          </a:p>
        </p:txBody>
      </p:sp>
      <p:sp>
        <p:nvSpPr>
          <p:cNvPr id="3" name="Espaço Reservado para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os estilos de texto mestres</a:t>
            </a:r>
          </a:p>
        </p:txBody>
      </p:sp>
      <p:sp>
        <p:nvSpPr>
          <p:cNvPr id="4" name="Espaço Reservado para Data 3"/>
          <p:cNvSpPr>
            <a:spLocks noGrp="1"/>
          </p:cNvSpPr>
          <p:nvPr>
            <p:ph type="dt" sz="half" idx="10"/>
          </p:nvPr>
        </p:nvSpPr>
        <p:spPr/>
        <p:txBody>
          <a:bodyPr/>
          <a:lstStyle>
            <a:lvl1pPr>
              <a:defRPr/>
            </a:lvl1pPr>
          </a:lstStyle>
          <a:p>
            <a:pPr>
              <a:defRPr/>
            </a:pPr>
            <a:fld id="{5C252AAF-E11B-464E-96CA-429FA1221354}" type="datetimeFigureOut">
              <a:rPr lang="pt-BR"/>
              <a:pPr>
                <a:defRPr/>
              </a:pPr>
              <a:t>14/11/2018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578AF1B-D43E-4F6D-B2C1-6EE7FF8220B5}" type="slidenum">
              <a:rPr lang="pt-BR"/>
              <a:pPr>
                <a:defRPr/>
              </a:pPr>
              <a:t>‹nº›</a:t>
            </a:fld>
            <a:endParaRPr lang="pt-BR"/>
          </a:p>
        </p:txBody>
      </p:sp>
    </p:spTree>
    <p:extLst>
      <p:ext uri="{BB962C8B-B14F-4D97-AF65-F5344CB8AC3E}">
        <p14:creationId xmlns:p14="http://schemas.microsoft.com/office/powerpoint/2010/main" val="3462888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Conteúdo 2"/>
          <p:cNvSpPr>
            <a:spLocks noGrp="1"/>
          </p:cNvSpPr>
          <p:nvPr>
            <p:ph sz="half" idx="1"/>
          </p:nvPr>
        </p:nvSpPr>
        <p:spPr>
          <a:xfrm>
            <a:off x="838200" y="1825625"/>
            <a:ext cx="5181600" cy="435133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172200" y="1825625"/>
            <a:ext cx="5181600" cy="435133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BF64B894-7BEA-46EF-B7DD-D4AD07DDBA9E}" type="datetimeFigureOut">
              <a:rPr lang="pt-BR"/>
              <a:pPr>
                <a:defRPr/>
              </a:pPr>
              <a:t>14/11/2018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28BA9E7F-681F-4196-AD3F-F27B922CE221}" type="slidenum">
              <a:rPr lang="pt-BR"/>
              <a:pPr>
                <a:defRPr/>
              </a:pPr>
              <a:t>‹nº›</a:t>
            </a:fld>
            <a:endParaRPr lang="pt-BR"/>
          </a:p>
        </p:txBody>
      </p:sp>
    </p:spTree>
    <p:extLst>
      <p:ext uri="{BB962C8B-B14F-4D97-AF65-F5344CB8AC3E}">
        <p14:creationId xmlns:p14="http://schemas.microsoft.com/office/powerpoint/2010/main" val="151478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pt-BR" smtClean="0"/>
              <a:t>Clique para editar estilo do título mestre</a:t>
            </a:r>
            <a:endParaRPr lang="pt-BR"/>
          </a:p>
        </p:txBody>
      </p:sp>
      <p:sp>
        <p:nvSpPr>
          <p:cNvPr id="3" name="Espaço Reservado para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de texto mestres</a:t>
            </a:r>
          </a:p>
        </p:txBody>
      </p:sp>
      <p:sp>
        <p:nvSpPr>
          <p:cNvPr id="4" name="Espaço Reservado para Conteúdo 3"/>
          <p:cNvSpPr>
            <a:spLocks noGrp="1"/>
          </p:cNvSpPr>
          <p:nvPr>
            <p:ph sz="half" idx="2"/>
          </p:nvPr>
        </p:nvSpPr>
        <p:spPr>
          <a:xfrm>
            <a:off x="839788" y="2505075"/>
            <a:ext cx="5157787" cy="368458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de texto mestres</a:t>
            </a:r>
          </a:p>
        </p:txBody>
      </p:sp>
      <p:sp>
        <p:nvSpPr>
          <p:cNvPr id="6" name="Espaço Reservado para Conteúdo 5"/>
          <p:cNvSpPr>
            <a:spLocks noGrp="1"/>
          </p:cNvSpPr>
          <p:nvPr>
            <p:ph sz="quarter" idx="4"/>
          </p:nvPr>
        </p:nvSpPr>
        <p:spPr>
          <a:xfrm>
            <a:off x="6172200" y="2505075"/>
            <a:ext cx="5183188" cy="3684588"/>
          </a:xfrm>
        </p:spPr>
        <p:txBody>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1E62575A-5AAD-4B69-996D-BAA4D69E082F}" type="datetimeFigureOut">
              <a:rPr lang="pt-BR"/>
              <a:pPr>
                <a:defRPr/>
              </a:pPr>
              <a:t>14/11/2018</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2F356119-A909-49AB-AC46-2DCABE2D288D}" type="slidenum">
              <a:rPr lang="pt-BR"/>
              <a:pPr>
                <a:defRPr/>
              </a:pPr>
              <a:t>‹nº›</a:t>
            </a:fld>
            <a:endParaRPr lang="pt-BR"/>
          </a:p>
        </p:txBody>
      </p:sp>
    </p:spTree>
    <p:extLst>
      <p:ext uri="{BB962C8B-B14F-4D97-AF65-F5344CB8AC3E}">
        <p14:creationId xmlns:p14="http://schemas.microsoft.com/office/powerpoint/2010/main" val="311668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5D36B09B-5FA1-4EF6-BF83-50B4438E03A0}" type="datetimeFigureOut">
              <a:rPr lang="pt-BR"/>
              <a:pPr>
                <a:defRPr/>
              </a:pPr>
              <a:t>14/11/2018</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FBB024AB-106F-40CB-8E77-F1C82A538921}" type="slidenum">
              <a:rPr lang="pt-BR"/>
              <a:pPr>
                <a:defRPr/>
              </a:pPr>
              <a:t>‹nº›</a:t>
            </a:fld>
            <a:endParaRPr lang="pt-BR"/>
          </a:p>
        </p:txBody>
      </p:sp>
    </p:spTree>
    <p:extLst>
      <p:ext uri="{BB962C8B-B14F-4D97-AF65-F5344CB8AC3E}">
        <p14:creationId xmlns:p14="http://schemas.microsoft.com/office/powerpoint/2010/main" val="2000922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5DB5ECE1-B161-41C6-961C-7777FE7AD2F6}" type="datetimeFigureOut">
              <a:rPr lang="pt-BR"/>
              <a:pPr>
                <a:defRPr/>
              </a:pPr>
              <a:t>14/11/2018</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8D1EEFC4-1358-4411-89B5-F7834C50F53E}" type="slidenum">
              <a:rPr lang="pt-BR"/>
              <a:pPr>
                <a:defRPr/>
              </a:pPr>
              <a:t>‹nº›</a:t>
            </a:fld>
            <a:endParaRPr lang="pt-BR"/>
          </a:p>
        </p:txBody>
      </p:sp>
    </p:spTree>
    <p:extLst>
      <p:ext uri="{BB962C8B-B14F-4D97-AF65-F5344CB8AC3E}">
        <p14:creationId xmlns:p14="http://schemas.microsoft.com/office/powerpoint/2010/main" val="1737386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estilo do título mestre</a:t>
            </a:r>
            <a:endParaRPr lang="pt-BR"/>
          </a:p>
        </p:txBody>
      </p:sp>
      <p:sp>
        <p:nvSpPr>
          <p:cNvPr id="3" name="Espaço Reservado para Conteú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893FC1A8-BD27-41A8-9E57-8DCD541A4F59}" type="datetimeFigureOut">
              <a:rPr lang="pt-BR"/>
              <a:pPr>
                <a:defRPr/>
              </a:pPr>
              <a:t>14/11/2018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692E936-2545-4BD9-8914-C339E04A0B50}" type="slidenum">
              <a:rPr lang="pt-BR"/>
              <a:pPr>
                <a:defRPr/>
              </a:pPr>
              <a:t>‹nº›</a:t>
            </a:fld>
            <a:endParaRPr lang="pt-BR"/>
          </a:p>
        </p:txBody>
      </p:sp>
    </p:spTree>
    <p:extLst>
      <p:ext uri="{BB962C8B-B14F-4D97-AF65-F5344CB8AC3E}">
        <p14:creationId xmlns:p14="http://schemas.microsoft.com/office/powerpoint/2010/main" val="25165634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pt-BR" smtClean="0"/>
              <a:t>Clique para editar estilo do título mestre</a:t>
            </a:r>
            <a:endParaRPr lang="pt-BR"/>
          </a:p>
        </p:txBody>
      </p:sp>
      <p:sp>
        <p:nvSpPr>
          <p:cNvPr id="3" name="Espaço Reservado para Imagem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DD3D2F16-9B0D-4B8B-A6DB-98665898FAA8}" type="datetimeFigureOut">
              <a:rPr lang="pt-BR"/>
              <a:pPr>
                <a:defRPr/>
              </a:pPr>
              <a:t>14/11/2018</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635BE16-08A2-46E5-9D67-C309DA80AD49}" type="slidenum">
              <a:rPr lang="pt-BR"/>
              <a:pPr>
                <a:defRPr/>
              </a:pPr>
              <a:t>‹nº›</a:t>
            </a:fld>
            <a:endParaRPr lang="pt-BR"/>
          </a:p>
        </p:txBody>
      </p:sp>
    </p:spTree>
    <p:extLst>
      <p:ext uri="{BB962C8B-B14F-4D97-AF65-F5344CB8AC3E}">
        <p14:creationId xmlns:p14="http://schemas.microsoft.com/office/powerpoint/2010/main" val="41817836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26B707F-16CA-4398-BBD3-5BCDDB602892}" type="datetimeFigureOut">
              <a:rPr lang="pt-BR"/>
              <a:pPr>
                <a:defRPr/>
              </a:pPr>
              <a:t>14/11/2018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78A3D679-E729-40F6-A193-B0E8E3C873A9}" type="slidenum">
              <a:rPr lang="pt-BR"/>
              <a:pPr>
                <a:defRPr/>
              </a:pPr>
              <a:t>‹nº›</a:t>
            </a:fld>
            <a:endParaRPr lang="pt-BR"/>
          </a:p>
        </p:txBody>
      </p:sp>
    </p:spTree>
    <p:extLst>
      <p:ext uri="{BB962C8B-B14F-4D97-AF65-F5344CB8AC3E}">
        <p14:creationId xmlns:p14="http://schemas.microsoft.com/office/powerpoint/2010/main" val="2521822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pt-BR" smtClean="0"/>
              <a:t>Clique para editar estilo do título mestre</a:t>
            </a:r>
            <a:endParaRPr lang="pt-BR"/>
          </a:p>
        </p:txBody>
      </p:sp>
      <p:sp>
        <p:nvSpPr>
          <p:cNvPr id="3" name="Espaço Reservado para Texto Vertical 2"/>
          <p:cNvSpPr>
            <a:spLocks noGrp="1"/>
          </p:cNvSpPr>
          <p:nvPr>
            <p:ph type="body" orient="vert" idx="1"/>
          </p:nvPr>
        </p:nvSpPr>
        <p:spPr>
          <a:xfrm>
            <a:off x="838200" y="365125"/>
            <a:ext cx="7734300" cy="5811838"/>
          </a:xfrm>
        </p:spPr>
        <p:txBody>
          <a:bodyPr vert="eaVert"/>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ADF1CC20-A352-438A-8786-2DA2607903F5}" type="datetimeFigureOut">
              <a:rPr lang="pt-BR"/>
              <a:pPr>
                <a:defRPr/>
              </a:pPr>
              <a:t>14/11/2018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D121A9FC-C8E3-44DF-BB12-A4E586F637A0}" type="slidenum">
              <a:rPr lang="pt-BR"/>
              <a:pPr>
                <a:defRPr/>
              </a:pPr>
              <a:t>‹nº›</a:t>
            </a:fld>
            <a:endParaRPr lang="pt-BR"/>
          </a:p>
        </p:txBody>
      </p:sp>
    </p:spTree>
    <p:extLst>
      <p:ext uri="{BB962C8B-B14F-4D97-AF65-F5344CB8AC3E}">
        <p14:creationId xmlns:p14="http://schemas.microsoft.com/office/powerpoint/2010/main" val="26052559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estilo do título mestre</a:t>
            </a:r>
          </a:p>
        </p:txBody>
      </p:sp>
      <p:sp>
        <p:nvSpPr>
          <p:cNvPr id="1027" name="Espaço Reservado para Texto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B02186C-37E6-47A8-BA23-B7C82F60CCB3}" type="datetimeFigureOut">
              <a:rPr lang="pt-BR"/>
              <a:pPr>
                <a:defRPr/>
              </a:pPr>
              <a:t>14/11/2018</a:t>
            </a:fld>
            <a:endParaRPr lang="pt-BR"/>
          </a:p>
        </p:txBody>
      </p:sp>
      <p:sp>
        <p:nvSpPr>
          <p:cNvPr id="5" name="Espaço Reservado para Rodapé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AF9A1ED0-42F5-47BD-BE20-6B77291B58D1}"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37" r:id="rId1"/>
    <p:sldLayoutId id="2147483736" r:id="rId2"/>
    <p:sldLayoutId id="2147483735" r:id="rId3"/>
    <p:sldLayoutId id="2147483734" r:id="rId4"/>
    <p:sldLayoutId id="2147483733" r:id="rId5"/>
    <p:sldLayoutId id="2147483732" r:id="rId6"/>
    <p:sldLayoutId id="2147483731" r:id="rId7"/>
    <p:sldLayoutId id="2147483730" r:id="rId8"/>
    <p:sldLayoutId id="2147483729" r:id="rId9"/>
    <p:sldLayoutId id="2147483728" r:id="rId10"/>
    <p:sldLayoutId id="2147483727" r:id="rId11"/>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itchFamily="34" charset="0"/>
        </a:defRPr>
      </a:lvl2pPr>
      <a:lvl3pPr algn="l" rtl="0" fontAlgn="base">
        <a:lnSpc>
          <a:spcPct val="90000"/>
        </a:lnSpc>
        <a:spcBef>
          <a:spcPct val="0"/>
        </a:spcBef>
        <a:spcAft>
          <a:spcPct val="0"/>
        </a:spcAft>
        <a:defRPr sz="4400">
          <a:solidFill>
            <a:schemeClr val="tx1"/>
          </a:solidFill>
          <a:latin typeface="Calibri Light" pitchFamily="34" charset="0"/>
        </a:defRPr>
      </a:lvl3pPr>
      <a:lvl4pPr algn="l" rtl="0" fontAlgn="base">
        <a:lnSpc>
          <a:spcPct val="90000"/>
        </a:lnSpc>
        <a:spcBef>
          <a:spcPct val="0"/>
        </a:spcBef>
        <a:spcAft>
          <a:spcPct val="0"/>
        </a:spcAft>
        <a:defRPr sz="4400">
          <a:solidFill>
            <a:schemeClr val="tx1"/>
          </a:solidFill>
          <a:latin typeface="Calibri Light" pitchFamily="34" charset="0"/>
        </a:defRPr>
      </a:lvl4pPr>
      <a:lvl5pPr algn="l" rtl="0" fontAlgn="base">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fontAlgn="base">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1636"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ítulo 1"/>
          <p:cNvSpPr>
            <a:spLocks noGrp="1"/>
          </p:cNvSpPr>
          <p:nvPr>
            <p:ph type="ctrTitle"/>
          </p:nvPr>
        </p:nvSpPr>
        <p:spPr>
          <a:xfrm>
            <a:off x="1301750" y="1757363"/>
            <a:ext cx="10479088" cy="2387600"/>
          </a:xfrm>
        </p:spPr>
        <p:txBody>
          <a:bodyPr/>
          <a:lstStyle/>
          <a:p>
            <a:r>
              <a:rPr lang="pt-BR" b="1" i="1" smtClean="0">
                <a:solidFill>
                  <a:schemeClr val="hlink"/>
                </a:solidFill>
              </a:rPr>
              <a:t>Hipoglicemia Neonatal no Alcon</a:t>
            </a:r>
          </a:p>
        </p:txBody>
      </p:sp>
      <p:sp>
        <p:nvSpPr>
          <p:cNvPr id="3" name="Subtítulo 2"/>
          <p:cNvSpPr>
            <a:spLocks noGrp="1"/>
          </p:cNvSpPr>
          <p:nvPr>
            <p:ph type="subTitle" idx="1"/>
          </p:nvPr>
        </p:nvSpPr>
        <p:spPr>
          <a:xfrm>
            <a:off x="2636838" y="4144963"/>
            <a:ext cx="9144000" cy="2311400"/>
          </a:xfrm>
        </p:spPr>
        <p:txBody>
          <a:bodyPr>
            <a:normAutofit/>
          </a:bodyPr>
          <a:lstStyle/>
          <a:p>
            <a:pPr>
              <a:lnSpc>
                <a:spcPct val="70000"/>
              </a:lnSpc>
            </a:pPr>
            <a:endParaRPr lang="pt-BR" sz="3200" smtClean="0"/>
          </a:p>
          <a:p>
            <a:pPr>
              <a:lnSpc>
                <a:spcPct val="70000"/>
              </a:lnSpc>
            </a:pPr>
            <a:r>
              <a:rPr lang="pt-BR" sz="1700" smtClean="0"/>
              <a:t>Geraldo Magela Fernandes</a:t>
            </a:r>
          </a:p>
          <a:p>
            <a:pPr>
              <a:lnSpc>
                <a:spcPct val="70000"/>
              </a:lnSpc>
            </a:pPr>
            <a:r>
              <a:rPr lang="pt-BR" sz="1700" smtClean="0"/>
              <a:t>Médico Pediatra e Neonatologista</a:t>
            </a:r>
          </a:p>
          <a:p>
            <a:pPr>
              <a:lnSpc>
                <a:spcPct val="70000"/>
              </a:lnSpc>
            </a:pPr>
            <a:r>
              <a:rPr lang="pt-BR" sz="1900" smtClean="0"/>
              <a:t>Workshop Téorico Prático de Alojamento Conjunto (6/10/2018)</a:t>
            </a:r>
          </a:p>
          <a:p>
            <a:pPr>
              <a:lnSpc>
                <a:spcPct val="70000"/>
              </a:lnSpc>
            </a:pPr>
            <a:r>
              <a:rPr lang="pt-BR" sz="1900" smtClean="0"/>
              <a:t>Departamentos Científicos de Neonatologia e Aleitamento Materno da Sociedade de Pediatria do DF</a:t>
            </a:r>
          </a:p>
          <a:p>
            <a:pPr>
              <a:lnSpc>
                <a:spcPct val="70000"/>
              </a:lnSpc>
            </a:pPr>
            <a:r>
              <a:rPr lang="pt-BR" sz="1900" smtClean="0">
                <a:hlinkClick r:id="rId2"/>
              </a:rPr>
              <a:t>www.paulomargotto.com.br</a:t>
            </a:r>
            <a:r>
              <a:rPr lang="pt-BR" sz="1900" smtClean="0"/>
              <a:t> </a:t>
            </a:r>
          </a:p>
          <a:p>
            <a:pPr algn="r">
              <a:lnSpc>
                <a:spcPct val="70000"/>
              </a:lnSpc>
            </a:pPr>
            <a:endParaRPr lang="pt-BR" sz="3200" smtClean="0"/>
          </a:p>
          <a:p>
            <a:pPr algn="r">
              <a:lnSpc>
                <a:spcPct val="70000"/>
              </a:lnSpc>
            </a:pPr>
            <a:endParaRPr lang="pt-BR" sz="3200" smtClean="0"/>
          </a:p>
        </p:txBody>
      </p:sp>
      <p:pic>
        <p:nvPicPr>
          <p:cNvPr id="2052" name="Imagem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657600" cy="256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Imagem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06875" y="23813"/>
            <a:ext cx="3967163" cy="256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Imagem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061450" y="-23813"/>
            <a:ext cx="3130550" cy="2609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ítulo 1"/>
          <p:cNvSpPr>
            <a:spLocks noGrp="1"/>
          </p:cNvSpPr>
          <p:nvPr>
            <p:ph type="title"/>
          </p:nvPr>
        </p:nvSpPr>
        <p:spPr/>
        <p:txBody>
          <a:bodyPr/>
          <a:lstStyle/>
          <a:p>
            <a:r>
              <a:rPr lang="pt-BR" smtClean="0"/>
              <a:t>Hipoglicemia Neonatal no Alcon</a:t>
            </a:r>
          </a:p>
        </p:txBody>
      </p:sp>
      <p:sp>
        <p:nvSpPr>
          <p:cNvPr id="3075" name="Espaço Reservado para Conteúdo 2"/>
          <p:cNvSpPr>
            <a:spLocks noGrp="1"/>
          </p:cNvSpPr>
          <p:nvPr>
            <p:ph idx="1"/>
          </p:nvPr>
        </p:nvSpPr>
        <p:spPr/>
        <p:txBody>
          <a:bodyPr/>
          <a:lstStyle/>
          <a:p>
            <a:r>
              <a:rPr lang="pt-BR" smtClean="0"/>
              <a:t>Qual é a nossa meta?</a:t>
            </a:r>
          </a:p>
          <a:p>
            <a:endParaRPr lang="pt-BR" smtClean="0"/>
          </a:p>
          <a:p>
            <a:pPr lvl="1"/>
            <a:r>
              <a:rPr lang="pt-BR" smtClean="0"/>
              <a:t>Prevenir hipoglicemia clinicamente significante</a:t>
            </a:r>
          </a:p>
          <a:p>
            <a:pPr lvl="1"/>
            <a:endParaRPr lang="pt-BR" smtClean="0"/>
          </a:p>
          <a:p>
            <a:pPr lvl="1"/>
            <a:r>
              <a:rPr lang="pt-BR" smtClean="0"/>
              <a:t>Monitorização adequada</a:t>
            </a:r>
          </a:p>
          <a:p>
            <a:pPr lvl="1"/>
            <a:endParaRPr lang="pt-BR" smtClean="0"/>
          </a:p>
          <a:p>
            <a:pPr lvl="1"/>
            <a:r>
              <a:rPr lang="pt-BR" smtClean="0"/>
              <a:t>Manejo adequado</a:t>
            </a:r>
          </a:p>
          <a:p>
            <a:endParaRPr lang="pt-BR" smtClean="0"/>
          </a:p>
        </p:txBody>
      </p:sp>
      <p:pic>
        <p:nvPicPr>
          <p:cNvPr id="3076"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45400" y="2413000"/>
            <a:ext cx="3708400" cy="279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ítulo 1"/>
          <p:cNvSpPr>
            <a:spLocks noGrp="1"/>
          </p:cNvSpPr>
          <p:nvPr>
            <p:ph type="title"/>
          </p:nvPr>
        </p:nvSpPr>
        <p:spPr/>
        <p:txBody>
          <a:bodyPr/>
          <a:lstStyle/>
          <a:p>
            <a:r>
              <a:rPr lang="pt-BR" smtClean="0"/>
              <a:t>Hipoglicemia Neonatal no Alcon</a:t>
            </a:r>
          </a:p>
        </p:txBody>
      </p:sp>
      <p:sp>
        <p:nvSpPr>
          <p:cNvPr id="4099" name="Espaço Reservado para Conteúdo 2"/>
          <p:cNvSpPr>
            <a:spLocks noGrp="1"/>
          </p:cNvSpPr>
          <p:nvPr>
            <p:ph idx="1"/>
          </p:nvPr>
        </p:nvSpPr>
        <p:spPr>
          <a:xfrm>
            <a:off x="838200" y="1825625"/>
            <a:ext cx="10774363" cy="4351338"/>
          </a:xfrm>
        </p:spPr>
        <p:txBody>
          <a:bodyPr/>
          <a:lstStyle/>
          <a:p>
            <a:r>
              <a:rPr lang="pt-BR" smtClean="0"/>
              <a:t>Fisiologia:</a:t>
            </a:r>
          </a:p>
          <a:p>
            <a:pPr lvl="1"/>
            <a:endParaRPr lang="pt-BR" smtClean="0"/>
          </a:p>
          <a:p>
            <a:pPr lvl="1"/>
            <a:r>
              <a:rPr lang="pt-BR" smtClean="0"/>
              <a:t>Desequilíbrio entre aporte e consumo de glicose</a:t>
            </a:r>
          </a:p>
          <a:p>
            <a:pPr lvl="1"/>
            <a:endParaRPr lang="pt-BR" smtClean="0"/>
          </a:p>
          <a:p>
            <a:pPr lvl="1"/>
            <a:r>
              <a:rPr lang="pt-BR" smtClean="0"/>
              <a:t>Hipoglicemia transitória nas primeiras horas: NORMAL</a:t>
            </a:r>
          </a:p>
          <a:p>
            <a:pPr lvl="2"/>
            <a:r>
              <a:rPr lang="pt-BR" smtClean="0"/>
              <a:t>Nenhum estudo mostrou que o tratamento destas hipoglicemias transitórias valesse a pena</a:t>
            </a:r>
          </a:p>
          <a:p>
            <a:pPr lvl="1"/>
            <a:endParaRPr lang="pt-BR" smtClean="0"/>
          </a:p>
          <a:p>
            <a:pPr lvl="1"/>
            <a:r>
              <a:rPr lang="pt-BR" smtClean="0"/>
              <a:t>Compensação pelos CONTRA-REGULADORES</a:t>
            </a:r>
          </a:p>
          <a:p>
            <a:pPr lvl="1"/>
            <a:endParaRPr lang="pt-BR" smtClean="0"/>
          </a:p>
          <a:p>
            <a:pPr lvl="1"/>
            <a:r>
              <a:rPr lang="pt-BR" smtClean="0"/>
              <a:t>Capacidade do cérebro neonatal usar corpos cetônicos</a:t>
            </a:r>
          </a:p>
        </p:txBody>
      </p:sp>
      <p:sp>
        <p:nvSpPr>
          <p:cNvPr id="4100" name="CaixaDeTexto 3"/>
          <p:cNvSpPr txBox="1">
            <a:spLocks noChangeArrowheads="1"/>
          </p:cNvSpPr>
          <p:nvPr/>
        </p:nvSpPr>
        <p:spPr bwMode="auto">
          <a:xfrm>
            <a:off x="838200" y="6324600"/>
            <a:ext cx="10333038"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sz="1100"/>
              <a:t>Boluyt N, van Kempen A, Offringa M. Neurodevelopment after neonatal hypoglycemia: A systematic review and design of an optimal future study. Pediatrics 2006;117:2231–2243 </a:t>
            </a:r>
          </a:p>
          <a:p>
            <a:endParaRPr lang="pt-B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title"/>
          </p:nvPr>
        </p:nvSpPr>
        <p:spPr/>
        <p:txBody>
          <a:bodyPr/>
          <a:lstStyle/>
          <a:p>
            <a:r>
              <a:rPr lang="pt-BR" smtClean="0"/>
              <a:t>Hipoglicemia Neonatal no Alcon</a:t>
            </a:r>
          </a:p>
        </p:txBody>
      </p:sp>
      <p:sp>
        <p:nvSpPr>
          <p:cNvPr id="5123" name="Espaço Reservado para Conteúdo 2"/>
          <p:cNvSpPr>
            <a:spLocks noGrp="1"/>
          </p:cNvSpPr>
          <p:nvPr>
            <p:ph idx="1"/>
          </p:nvPr>
        </p:nvSpPr>
        <p:spPr/>
        <p:txBody>
          <a:bodyPr/>
          <a:lstStyle/>
          <a:p>
            <a:r>
              <a:rPr lang="pt-BR" smtClean="0"/>
              <a:t>Definição de hipoglicemia:</a:t>
            </a:r>
          </a:p>
          <a:p>
            <a:endParaRPr lang="pt-BR" smtClean="0"/>
          </a:p>
          <a:p>
            <a:endParaRPr lang="pt-BR" smtClean="0"/>
          </a:p>
        </p:txBody>
      </p:sp>
      <p:pic>
        <p:nvPicPr>
          <p:cNvPr id="5124"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7938" y="2270125"/>
            <a:ext cx="4937125" cy="404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smtClean="0"/>
              <a:t>Hipoglicemia Neonatal no Alcon</a:t>
            </a:r>
          </a:p>
        </p:txBody>
      </p:sp>
      <p:sp>
        <p:nvSpPr>
          <p:cNvPr id="6147" name="Espaço Reservado para Conteúdo 2"/>
          <p:cNvSpPr>
            <a:spLocks noGrp="1"/>
          </p:cNvSpPr>
          <p:nvPr>
            <p:ph idx="1"/>
          </p:nvPr>
        </p:nvSpPr>
        <p:spPr/>
        <p:txBody>
          <a:bodyPr/>
          <a:lstStyle/>
          <a:p>
            <a:r>
              <a:rPr lang="pt-BR" smtClean="0"/>
              <a:t>Incidência: varia de acordo com a definição adotada – não existe um valor baseado em evidências</a:t>
            </a:r>
          </a:p>
          <a:p>
            <a:endParaRPr lang="pt-BR" smtClean="0"/>
          </a:p>
          <a:p>
            <a:r>
              <a:rPr lang="pt-BR" smtClean="0"/>
              <a:t>Importância dos limites operacionais para os pacientes de risco</a:t>
            </a:r>
          </a:p>
          <a:p>
            <a:pPr lvl="1"/>
            <a:endParaRPr lang="pt-BR" smtClean="0"/>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Hipoglicemia Neonatal no Alcon</a:t>
            </a:r>
          </a:p>
        </p:txBody>
      </p:sp>
      <p:sp>
        <p:nvSpPr>
          <p:cNvPr id="7171" name="Espaço Reservado para Conteúdo 2"/>
          <p:cNvSpPr>
            <a:spLocks noGrp="1"/>
          </p:cNvSpPr>
          <p:nvPr>
            <p:ph idx="1"/>
          </p:nvPr>
        </p:nvSpPr>
        <p:spPr/>
        <p:txBody>
          <a:bodyPr/>
          <a:lstStyle/>
          <a:p>
            <a:r>
              <a:rPr lang="pt-BR" smtClean="0"/>
              <a:t>Limites operacionais:</a:t>
            </a:r>
          </a:p>
          <a:p>
            <a:endParaRPr lang="pt-BR" smtClean="0"/>
          </a:p>
          <a:p>
            <a:pPr lvl="1"/>
            <a:r>
              <a:rPr lang="pt-BR" smtClean="0"/>
              <a:t>Objetivo terapêutico: 45mg/dL</a:t>
            </a:r>
          </a:p>
          <a:p>
            <a:pPr lvl="1"/>
            <a:endParaRPr lang="pt-BR" smtClean="0"/>
          </a:p>
          <a:p>
            <a:pPr lvl="1"/>
            <a:endParaRPr lang="pt-BR" smtClean="0"/>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Hipoglicemia Neonatal no Alcon</a:t>
            </a:r>
          </a:p>
        </p:txBody>
      </p:sp>
      <p:sp>
        <p:nvSpPr>
          <p:cNvPr id="8195" name="Espaço Reservado para Conteúdo 2"/>
          <p:cNvSpPr>
            <a:spLocks noGrp="1"/>
          </p:cNvSpPr>
          <p:nvPr>
            <p:ph idx="1"/>
          </p:nvPr>
        </p:nvSpPr>
        <p:spPr/>
        <p:txBody>
          <a:bodyPr/>
          <a:lstStyle/>
          <a:p>
            <a:pPr lvl="1"/>
            <a:r>
              <a:rPr lang="pt-BR" smtClean="0"/>
              <a:t>Limite operacional </a:t>
            </a:r>
          </a:p>
          <a:p>
            <a:pPr lvl="1"/>
            <a:endParaRPr lang="pt-BR" smtClean="0"/>
          </a:p>
          <a:p>
            <a:pPr lvl="1"/>
            <a:r>
              <a:rPr lang="pt-BR" smtClean="0"/>
              <a:t> É diferente dos limites inferiores da população normal</a:t>
            </a:r>
          </a:p>
        </p:txBody>
      </p:sp>
      <p:pic>
        <p:nvPicPr>
          <p:cNvPr id="8196"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9925" y="3336925"/>
            <a:ext cx="6367463"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CaixaDeTexto 4"/>
          <p:cNvSpPr txBox="1">
            <a:spLocks noChangeArrowheads="1"/>
          </p:cNvSpPr>
          <p:nvPr/>
        </p:nvSpPr>
        <p:spPr bwMode="auto">
          <a:xfrm>
            <a:off x="838200" y="6249988"/>
            <a:ext cx="10166350"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sz="1100"/>
              <a:t>Cornblath M, Hawdon JM, Williams AF, et al. Con- troversies regarding definition of neonatal hypoglycemia: Suggested operational thresholds. Pediatrics 2000;105: 1141–1145. </a:t>
            </a:r>
          </a:p>
          <a:p>
            <a:endParaRPr lang="pt-B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Hipoglicemia Neonatal no Alcon</a:t>
            </a:r>
          </a:p>
        </p:txBody>
      </p:sp>
      <p:sp>
        <p:nvSpPr>
          <p:cNvPr id="9219" name="Espaço Reservado para Conteúdo 2"/>
          <p:cNvSpPr>
            <a:spLocks noGrp="1"/>
          </p:cNvSpPr>
          <p:nvPr>
            <p:ph idx="1"/>
          </p:nvPr>
        </p:nvSpPr>
        <p:spPr/>
        <p:txBody>
          <a:bodyPr/>
          <a:lstStyle/>
          <a:p>
            <a:pPr lvl="1"/>
            <a:r>
              <a:rPr lang="pt-BR" smtClean="0"/>
              <a:t>Monitorização de rotina em bebês saudáveis não é necessária</a:t>
            </a:r>
          </a:p>
          <a:p>
            <a:pPr lvl="1"/>
            <a:endParaRPr lang="pt-BR" smtClean="0"/>
          </a:p>
          <a:p>
            <a:pPr lvl="2"/>
            <a:r>
              <a:rPr lang="pt-BR" smtClean="0"/>
              <a:t>Diminui a confiança dos pais</a:t>
            </a:r>
          </a:p>
          <a:p>
            <a:pPr lvl="2"/>
            <a:endParaRPr lang="pt-BR" smtClean="0"/>
          </a:p>
          <a:p>
            <a:pPr lvl="2"/>
            <a:r>
              <a:rPr lang="pt-BR" smtClean="0"/>
              <a:t>Menor sucesso no aleitamento materno</a:t>
            </a:r>
          </a:p>
        </p:txBody>
      </p:sp>
      <p:sp>
        <p:nvSpPr>
          <p:cNvPr id="9220" name="CaixaDeTexto 4"/>
          <p:cNvSpPr txBox="1">
            <a:spLocks noChangeArrowheads="1"/>
          </p:cNvSpPr>
          <p:nvPr/>
        </p:nvSpPr>
        <p:spPr bwMode="auto">
          <a:xfrm>
            <a:off x="838200" y="6176963"/>
            <a:ext cx="10842625" cy="53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sz="1100"/>
              <a:t>Cornblath M, Hawdon JM, Williams AF, et al. Con- troversies regarding definition of neonatal hypoglycemia: Suggested operational thresholds. Pediatrics 2000;105: 1141–1145. </a:t>
            </a:r>
          </a:p>
          <a:p>
            <a:endParaRPr lang="pt-BR"/>
          </a:p>
        </p:txBody>
      </p:sp>
      <p:pic>
        <p:nvPicPr>
          <p:cNvPr id="9221" name="Imagem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04238" y="2459038"/>
            <a:ext cx="2366962" cy="316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Limites para ação:</a:t>
            </a:r>
          </a:p>
        </p:txBody>
      </p:sp>
      <p:sp>
        <p:nvSpPr>
          <p:cNvPr id="10243" name="Espaço Reservado para Conteúdo 3"/>
          <p:cNvSpPr>
            <a:spLocks noGrp="1"/>
          </p:cNvSpPr>
          <p:nvPr>
            <p:ph sz="half" idx="1"/>
          </p:nvPr>
        </p:nvSpPr>
        <p:spPr/>
        <p:txBody>
          <a:bodyPr/>
          <a:lstStyle/>
          <a:p>
            <a:r>
              <a:rPr lang="pt-BR" smtClean="0"/>
              <a:t>Com sinais clínicos:</a:t>
            </a:r>
          </a:p>
          <a:p>
            <a:endParaRPr lang="pt-BR" smtClean="0"/>
          </a:p>
          <a:p>
            <a:pPr lvl="1"/>
            <a:r>
              <a:rPr lang="pt-BR" smtClean="0"/>
              <a:t>&lt; 45mg/dL: Intervir</a:t>
            </a:r>
          </a:p>
        </p:txBody>
      </p:sp>
      <p:sp>
        <p:nvSpPr>
          <p:cNvPr id="10244" name="Espaço Reservado para Conteúdo 5"/>
          <p:cNvSpPr>
            <a:spLocks noGrp="1"/>
          </p:cNvSpPr>
          <p:nvPr>
            <p:ph sz="half" idx="2"/>
          </p:nvPr>
        </p:nvSpPr>
        <p:spPr/>
        <p:txBody>
          <a:bodyPr/>
          <a:lstStyle/>
          <a:p>
            <a:r>
              <a:rPr lang="pt-BR" smtClean="0"/>
              <a:t>Com fatores de risco</a:t>
            </a:r>
          </a:p>
          <a:p>
            <a:endParaRPr lang="pt-BR" smtClean="0"/>
          </a:p>
          <a:p>
            <a:pPr lvl="1"/>
            <a:r>
              <a:rPr lang="pt-BR" smtClean="0"/>
              <a:t>Monitorização</a:t>
            </a:r>
          </a:p>
          <a:p>
            <a:pPr lvl="1"/>
            <a:endParaRPr lang="pt-BR" smtClean="0"/>
          </a:p>
          <a:p>
            <a:pPr lvl="1"/>
            <a:r>
              <a:rPr lang="pt-BR" smtClean="0"/>
              <a:t>&lt; 36mg/dL: Intervir se não subir após aleitamento</a:t>
            </a:r>
          </a:p>
          <a:p>
            <a:pPr lvl="1"/>
            <a:endParaRPr lang="pt-BR" smtClean="0"/>
          </a:p>
          <a:p>
            <a:pPr lvl="1"/>
            <a:r>
              <a:rPr lang="pt-BR" smtClean="0"/>
              <a:t>20 – 25mg/dL: Glicose IV  </a:t>
            </a:r>
          </a:p>
          <a:p>
            <a:pPr lvl="1"/>
            <a:endParaRPr lang="pt-BR" smtClean="0"/>
          </a:p>
          <a:p>
            <a:pPr lvl="1"/>
            <a:endParaRPr lang="pt-BR" smtClean="0"/>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4"/>
          <p:cNvSpPr>
            <a:spLocks noGrp="1"/>
          </p:cNvSpPr>
          <p:nvPr>
            <p:ph type="title"/>
          </p:nvPr>
        </p:nvSpPr>
        <p:spPr/>
        <p:txBody>
          <a:bodyPr/>
          <a:lstStyle/>
          <a:p>
            <a:r>
              <a:rPr lang="pt-BR" smtClean="0"/>
              <a:t>Fatores de risco para hipoglicemia</a:t>
            </a:r>
          </a:p>
        </p:txBody>
      </p:sp>
      <p:sp>
        <p:nvSpPr>
          <p:cNvPr id="11267" name="Espaço Reservado para Conteúdo 5"/>
          <p:cNvSpPr>
            <a:spLocks noGrp="1"/>
          </p:cNvSpPr>
          <p:nvPr>
            <p:ph idx="1"/>
          </p:nvPr>
        </p:nvSpPr>
        <p:spPr/>
        <p:txBody>
          <a:bodyPr/>
          <a:lstStyle/>
          <a:p>
            <a:r>
              <a:rPr lang="pt-BR" smtClean="0"/>
              <a:t>2 categorias principais:</a:t>
            </a:r>
          </a:p>
          <a:p>
            <a:endParaRPr lang="pt-BR" smtClean="0"/>
          </a:p>
          <a:p>
            <a:pPr lvl="1"/>
            <a:r>
              <a:rPr lang="pt-BR" smtClean="0"/>
              <a:t>Excesso de utilização de glicose – hiperinsulinismo</a:t>
            </a:r>
          </a:p>
          <a:p>
            <a:pPr lvl="1"/>
            <a:endParaRPr lang="pt-BR" smtClean="0"/>
          </a:p>
          <a:p>
            <a:pPr lvl="1"/>
            <a:r>
              <a:rPr lang="pt-BR" smtClean="0"/>
              <a:t>Baixa reserva</a:t>
            </a:r>
          </a:p>
        </p:txBody>
      </p:sp>
      <p:sp>
        <p:nvSpPr>
          <p:cNvPr id="11268" name="CaixaDeTexto 6"/>
          <p:cNvSpPr txBox="1">
            <a:spLocks noChangeArrowheads="1"/>
          </p:cNvSpPr>
          <p:nvPr/>
        </p:nvSpPr>
        <p:spPr bwMode="auto">
          <a:xfrm>
            <a:off x="342900" y="6176963"/>
            <a:ext cx="6402388"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sz="1100"/>
              <a:t>de Lonlay P, Giurgea I, Touati G, e tal. Neonatal hy- poglycaemia: Aetiologies. Semin Neonatol 2004;9:49–58</a:t>
            </a:r>
            <a:r>
              <a:rPr lang="pt-BR"/>
              <a:t>. </a:t>
            </a:r>
          </a:p>
          <a:p>
            <a:endParaRPr lang="pt-B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mtClean="0"/>
              <a:t>Manifestações clínicas – inespecíficas</a:t>
            </a:r>
          </a:p>
        </p:txBody>
      </p:sp>
      <p:sp>
        <p:nvSpPr>
          <p:cNvPr id="12291" name="Espaço Reservado para Conteúdo 2"/>
          <p:cNvSpPr>
            <a:spLocks noGrp="1"/>
          </p:cNvSpPr>
          <p:nvPr>
            <p:ph idx="1"/>
          </p:nvPr>
        </p:nvSpPr>
        <p:spPr/>
        <p:txBody>
          <a:bodyPr/>
          <a:lstStyle/>
          <a:p>
            <a:r>
              <a:rPr lang="pt-BR" smtClean="0"/>
              <a:t>Irritabilidade e tremores</a:t>
            </a:r>
          </a:p>
          <a:p>
            <a:r>
              <a:rPr lang="pt-BR" smtClean="0"/>
              <a:t>Moro exacerbado</a:t>
            </a:r>
          </a:p>
          <a:p>
            <a:r>
              <a:rPr lang="pt-BR" smtClean="0"/>
              <a:t>Letargia</a:t>
            </a:r>
          </a:p>
          <a:p>
            <a:r>
              <a:rPr lang="pt-BR" smtClean="0"/>
              <a:t>Hipotonia</a:t>
            </a:r>
          </a:p>
          <a:p>
            <a:r>
              <a:rPr lang="pt-BR" smtClean="0"/>
              <a:t>Cianose</a:t>
            </a:r>
          </a:p>
          <a:p>
            <a:r>
              <a:rPr lang="pt-BR" smtClean="0"/>
              <a:t>Apneia</a:t>
            </a:r>
          </a:p>
          <a:p>
            <a:r>
              <a:rPr lang="pt-BR" smtClean="0"/>
              <a:t>Taquipneia</a:t>
            </a:r>
          </a:p>
          <a:p>
            <a:r>
              <a:rPr lang="pt-BR" smtClean="0"/>
              <a:t>Sucção débil</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smtClean="0"/>
              <a:t>Manejo inicial</a:t>
            </a:r>
          </a:p>
        </p:txBody>
      </p:sp>
      <p:sp>
        <p:nvSpPr>
          <p:cNvPr id="13315" name="Espaço Reservado para Conteúdo 2"/>
          <p:cNvSpPr>
            <a:spLocks noGrp="1"/>
          </p:cNvSpPr>
          <p:nvPr>
            <p:ph sz="half" idx="1"/>
          </p:nvPr>
        </p:nvSpPr>
        <p:spPr/>
        <p:txBody>
          <a:bodyPr/>
          <a:lstStyle/>
          <a:p>
            <a:r>
              <a:rPr lang="pt-BR" smtClean="0"/>
              <a:t>SME precoce</a:t>
            </a:r>
          </a:p>
          <a:p>
            <a:endParaRPr lang="pt-BR" smtClean="0"/>
          </a:p>
          <a:p>
            <a:pPr lvl="1"/>
            <a:r>
              <a:rPr lang="pt-BR" smtClean="0"/>
              <a:t>Suplementação de rotina não é necessária</a:t>
            </a:r>
          </a:p>
          <a:p>
            <a:pPr lvl="1"/>
            <a:endParaRPr lang="pt-BR" smtClean="0"/>
          </a:p>
          <a:p>
            <a:pPr lvl="1"/>
            <a:r>
              <a:rPr lang="pt-BR" smtClean="0"/>
              <a:t>Estimulo ao aleitamento materno na primeira hora de vida</a:t>
            </a:r>
          </a:p>
          <a:p>
            <a:pPr lvl="1"/>
            <a:endParaRPr lang="pt-BR" smtClean="0"/>
          </a:p>
          <a:p>
            <a:pPr lvl="1"/>
            <a:r>
              <a:rPr lang="pt-BR" smtClean="0"/>
              <a:t>Contato pele-a-pele</a:t>
            </a:r>
          </a:p>
        </p:txBody>
      </p:sp>
      <p:sp>
        <p:nvSpPr>
          <p:cNvPr id="13316" name="Espaço Reservado para Conteúdo 3"/>
          <p:cNvSpPr>
            <a:spLocks noGrp="1"/>
          </p:cNvSpPr>
          <p:nvPr>
            <p:ph sz="half" idx="2"/>
          </p:nvPr>
        </p:nvSpPr>
        <p:spPr/>
        <p:txBody>
          <a:bodyPr/>
          <a:lstStyle/>
          <a:p>
            <a:r>
              <a:rPr lang="pt-BR" smtClean="0"/>
              <a:t>Rastreamento de glicemia</a:t>
            </a:r>
          </a:p>
          <a:p>
            <a:endParaRPr lang="pt-BR" smtClean="0"/>
          </a:p>
          <a:p>
            <a:pPr lvl="1"/>
            <a:r>
              <a:rPr lang="pt-BR" smtClean="0"/>
              <a:t>Apenas nos grupos de risco</a:t>
            </a:r>
          </a:p>
          <a:p>
            <a:pPr lvl="1"/>
            <a:endParaRPr lang="pt-BR" smtClean="0"/>
          </a:p>
          <a:p>
            <a:pPr lvl="1"/>
            <a:r>
              <a:rPr lang="pt-BR" smtClean="0"/>
              <a:t>Deve acontecer até a normalização da glicemia</a:t>
            </a:r>
          </a:p>
          <a:p>
            <a:pPr lvl="1"/>
            <a:endParaRPr lang="pt-BR" smtClean="0"/>
          </a:p>
          <a:p>
            <a:pPr lvl="1"/>
            <a:r>
              <a:rPr lang="pt-BR" smtClean="0"/>
              <a:t>Testes a beira leito devem ser confirmados </a:t>
            </a:r>
          </a:p>
        </p:txBody>
      </p:sp>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t>Manejo da hipoglicemia documentada</a:t>
            </a:r>
          </a:p>
        </p:txBody>
      </p:sp>
      <p:sp>
        <p:nvSpPr>
          <p:cNvPr id="5" name="Espaço Reservado para Conteúdo 4"/>
          <p:cNvSpPr>
            <a:spLocks noGrp="1"/>
          </p:cNvSpPr>
          <p:nvPr>
            <p:ph idx="1"/>
          </p:nvPr>
        </p:nvSpPr>
        <p:spPr/>
        <p:txBody>
          <a:bodyPr rtlCol="0">
            <a:normAutofit lnSpcReduction="10000"/>
          </a:bodyPr>
          <a:lstStyle/>
          <a:p>
            <a:pPr fontAlgn="auto">
              <a:spcAft>
                <a:spcPts val="0"/>
              </a:spcAft>
              <a:buFont typeface="Arial"/>
              <a:buChar char="•"/>
              <a:defRPr/>
            </a:pPr>
            <a:r>
              <a:rPr lang="pt-BR" dirty="0" smtClean="0"/>
              <a:t>RN sem sinais clínicos:</a:t>
            </a:r>
          </a:p>
          <a:p>
            <a:pPr fontAlgn="auto">
              <a:spcAft>
                <a:spcPts val="0"/>
              </a:spcAft>
              <a:buFont typeface="Arial"/>
              <a:buChar char="•"/>
              <a:defRPr/>
            </a:pPr>
            <a:endParaRPr lang="pt-BR" dirty="0" smtClean="0"/>
          </a:p>
          <a:p>
            <a:pPr lvl="1" fontAlgn="auto">
              <a:spcAft>
                <a:spcPts val="0"/>
              </a:spcAft>
              <a:buFont typeface="Arial"/>
              <a:buChar char="•"/>
              <a:defRPr/>
            </a:pPr>
            <a:r>
              <a:rPr lang="pt-BR" dirty="0" smtClean="0"/>
              <a:t>Estimular o aleitamento materno</a:t>
            </a:r>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Avaliar glicemia antes da próxima mamada</a:t>
            </a:r>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Evitar aleitamento forçado!</a:t>
            </a:r>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Se a glicemia permanecer baixa apesar do aleitamento: iniciar glicose IV</a:t>
            </a:r>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Aleitamento materno deve ser estimulado durante a terapia IV</a:t>
            </a:r>
            <a:endParaRPr lang="pt-BR" dirty="0"/>
          </a:p>
        </p:txBody>
      </p:sp>
      <p:sp>
        <p:nvSpPr>
          <p:cNvPr id="14340" name="CaixaDeTexto 5"/>
          <p:cNvSpPr txBox="1">
            <a:spLocks noChangeArrowheads="1"/>
          </p:cNvSpPr>
          <p:nvPr/>
        </p:nvSpPr>
        <p:spPr bwMode="auto">
          <a:xfrm>
            <a:off x="320675" y="6311900"/>
            <a:ext cx="6572250" cy="53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sz="1100"/>
              <a:t>Williams AF. Hypoglycemia of the Newborn: Review of the Literature. World Health Organization, Geneva, 1997. </a:t>
            </a:r>
          </a:p>
          <a:p>
            <a:endParaRPr lang="pt-BR"/>
          </a:p>
        </p:txBody>
      </p:sp>
      <p:pic>
        <p:nvPicPr>
          <p:cNvPr id="14341" name="Image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78725" y="2409825"/>
            <a:ext cx="3937000"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r>
              <a:rPr lang="pt-BR" smtClean="0"/>
              <a:t>Manejo da hipoglicemia documentada</a:t>
            </a:r>
          </a:p>
        </p:txBody>
      </p:sp>
      <p:sp>
        <p:nvSpPr>
          <p:cNvPr id="5" name="Espaço Reservado para Conteúdo 4"/>
          <p:cNvSpPr>
            <a:spLocks noGrp="1"/>
          </p:cNvSpPr>
          <p:nvPr>
            <p:ph idx="1"/>
          </p:nvPr>
        </p:nvSpPr>
        <p:spPr/>
        <p:txBody>
          <a:bodyPr rtlCol="0">
            <a:normAutofit lnSpcReduction="10000"/>
          </a:bodyPr>
          <a:lstStyle/>
          <a:p>
            <a:pPr fontAlgn="auto">
              <a:spcAft>
                <a:spcPts val="0"/>
              </a:spcAft>
              <a:buFont typeface="Arial"/>
              <a:buChar char="•"/>
              <a:defRPr/>
            </a:pPr>
            <a:r>
              <a:rPr lang="pt-BR" dirty="0" smtClean="0"/>
              <a:t>RN com sinais clínicos ou glicemia &lt; 20 – 25mg/</a:t>
            </a:r>
            <a:r>
              <a:rPr lang="pt-BR" dirty="0" err="1" smtClean="0"/>
              <a:t>dL</a:t>
            </a:r>
            <a:r>
              <a:rPr lang="pt-BR" dirty="0" smtClean="0"/>
              <a:t>:</a:t>
            </a:r>
          </a:p>
          <a:p>
            <a:pPr fontAlgn="auto">
              <a:spcAft>
                <a:spcPts val="0"/>
              </a:spcAft>
              <a:buFont typeface="Arial"/>
              <a:buChar char="•"/>
              <a:defRPr/>
            </a:pPr>
            <a:endParaRPr lang="pt-BR" dirty="0" smtClean="0"/>
          </a:p>
          <a:p>
            <a:pPr lvl="1" fontAlgn="auto">
              <a:spcAft>
                <a:spcPts val="0"/>
              </a:spcAft>
              <a:buFont typeface="Arial"/>
              <a:buChar char="•"/>
              <a:defRPr/>
            </a:pPr>
            <a:r>
              <a:rPr lang="pt-BR" dirty="0" smtClean="0"/>
              <a:t>Glicose 10% IV em </a:t>
            </a:r>
            <a:r>
              <a:rPr lang="pt-BR" dirty="0" err="1" smtClean="0"/>
              <a:t>bolus</a:t>
            </a:r>
            <a:endParaRPr lang="pt-BR" dirty="0" smtClean="0"/>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Não é recomendado deita por sonda</a:t>
            </a:r>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Meta: &gt; 45mg/</a:t>
            </a:r>
            <a:r>
              <a:rPr lang="pt-BR" dirty="0" err="1" smtClean="0"/>
              <a:t>dL</a:t>
            </a:r>
            <a:r>
              <a:rPr lang="pt-BR" dirty="0" smtClean="0"/>
              <a:t> – ajustar glicose IV</a:t>
            </a:r>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Estimular o aleitamento materno</a:t>
            </a:r>
          </a:p>
          <a:p>
            <a:pPr lvl="1" fontAlgn="auto">
              <a:spcAft>
                <a:spcPts val="0"/>
              </a:spcAft>
              <a:buFont typeface="Arial"/>
              <a:buChar char="•"/>
              <a:defRPr/>
            </a:pPr>
            <a:endParaRPr lang="pt-BR" dirty="0" smtClean="0"/>
          </a:p>
          <a:p>
            <a:pPr lvl="1" fontAlgn="auto">
              <a:spcAft>
                <a:spcPts val="0"/>
              </a:spcAft>
              <a:buFont typeface="Arial"/>
              <a:buChar char="•"/>
              <a:defRPr/>
            </a:pPr>
            <a:r>
              <a:rPr lang="pt-BR" dirty="0" smtClean="0"/>
              <a:t>Monitorização até a estabilização com retirada de fluidos</a:t>
            </a:r>
          </a:p>
        </p:txBody>
      </p:sp>
      <p:sp>
        <p:nvSpPr>
          <p:cNvPr id="15364" name="CaixaDeTexto 5"/>
          <p:cNvSpPr txBox="1">
            <a:spLocks noChangeArrowheads="1"/>
          </p:cNvSpPr>
          <p:nvPr/>
        </p:nvSpPr>
        <p:spPr bwMode="auto">
          <a:xfrm>
            <a:off x="320675" y="6311900"/>
            <a:ext cx="66151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sz="1100"/>
              <a:t>Williams AF. Hypoglycemia of the Newborn: Review of the Literature. World Health Organization, Geneva, 1997</a:t>
            </a:r>
            <a:r>
              <a:rPr lang="pt-BR"/>
              <a:t>. </a:t>
            </a:r>
          </a:p>
          <a:p>
            <a:endParaRPr lang="pt-BR"/>
          </a:p>
        </p:txBody>
      </p:sp>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r>
              <a:rPr lang="pt-BR" smtClean="0"/>
              <a:t>Para o futuro</a:t>
            </a:r>
          </a:p>
        </p:txBody>
      </p:sp>
      <p:sp>
        <p:nvSpPr>
          <p:cNvPr id="16387" name="Espaço Reservado para Conteúdo 2"/>
          <p:cNvSpPr>
            <a:spLocks noGrp="1"/>
          </p:cNvSpPr>
          <p:nvPr>
            <p:ph idx="1"/>
          </p:nvPr>
        </p:nvSpPr>
        <p:spPr/>
        <p:txBody>
          <a:bodyPr/>
          <a:lstStyle/>
          <a:p>
            <a:endParaRPr lang="pt-BR" smtClean="0"/>
          </a:p>
          <a:p>
            <a:r>
              <a:rPr lang="pt-BR" smtClean="0"/>
              <a:t>Estudos planejados e controlados para determinar quais os limites mínimos de glicemia seguros </a:t>
            </a:r>
          </a:p>
          <a:p>
            <a:endParaRPr lang="pt-BR" smtClean="0"/>
          </a:p>
          <a:p>
            <a:r>
              <a:rPr lang="pt-BR" smtClean="0"/>
              <a:t>Desenvolvimento de testes a beira leito mais confiáveis</a:t>
            </a:r>
          </a:p>
          <a:p>
            <a:endParaRPr lang="pt-BR" smtClean="0"/>
          </a:p>
          <a:p>
            <a:r>
              <a:rPr lang="pt-BR" smtClean="0"/>
              <a:t>Estudos controlados para uso do colostro pré-natal</a:t>
            </a: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r>
              <a:rPr lang="pt-BR" smtClean="0"/>
              <a:t>Direto ao ponto:</a:t>
            </a:r>
          </a:p>
        </p:txBody>
      </p:sp>
      <p:sp>
        <p:nvSpPr>
          <p:cNvPr id="3" name="Espaço Reservado para Conteúdo 2"/>
          <p:cNvSpPr>
            <a:spLocks noGrp="1"/>
          </p:cNvSpPr>
          <p:nvPr>
            <p:ph idx="1"/>
          </p:nvPr>
        </p:nvSpPr>
        <p:spPr/>
        <p:txBody>
          <a:bodyPr rtlCol="0">
            <a:normAutofit fontScale="92500" lnSpcReduction="20000"/>
          </a:bodyPr>
          <a:lstStyle/>
          <a:p>
            <a:pPr fontAlgn="auto">
              <a:spcAft>
                <a:spcPts val="0"/>
              </a:spcAft>
              <a:buFont typeface="Arial"/>
              <a:buChar char="•"/>
              <a:defRPr/>
            </a:pPr>
            <a:r>
              <a:rPr lang="pt-BR" dirty="0" smtClean="0"/>
              <a:t>RNT – AIG, saudáveis: </a:t>
            </a:r>
          </a:p>
          <a:p>
            <a:pPr lvl="1" fontAlgn="auto">
              <a:spcAft>
                <a:spcPts val="0"/>
              </a:spcAft>
              <a:buFont typeface="Arial"/>
              <a:buChar char="•"/>
              <a:defRPr/>
            </a:pPr>
            <a:r>
              <a:rPr lang="pt-BR" dirty="0" smtClean="0"/>
              <a:t>Não é necessário rastreamento de glicemia e nem suplementação de rotina</a:t>
            </a:r>
          </a:p>
          <a:p>
            <a:pPr fontAlgn="auto">
              <a:spcAft>
                <a:spcPts val="0"/>
              </a:spcAft>
              <a:buFont typeface="Arial"/>
              <a:buChar char="•"/>
              <a:defRPr/>
            </a:pPr>
            <a:r>
              <a:rPr lang="pt-BR" dirty="0" smtClean="0"/>
              <a:t>A literatura atual não define um valor específico de glicemia correlacionado com dano neurológico permanente</a:t>
            </a:r>
          </a:p>
          <a:p>
            <a:pPr fontAlgn="auto">
              <a:spcAft>
                <a:spcPts val="0"/>
              </a:spcAft>
              <a:buFont typeface="Arial"/>
              <a:buChar char="•"/>
              <a:defRPr/>
            </a:pPr>
            <a:r>
              <a:rPr lang="pt-BR" dirty="0" smtClean="0"/>
              <a:t>RN de risco devem ser rastreados, seguidos e tratados de acordo com a evolução</a:t>
            </a:r>
          </a:p>
          <a:p>
            <a:pPr fontAlgn="auto">
              <a:spcAft>
                <a:spcPts val="0"/>
              </a:spcAft>
              <a:buFont typeface="Arial"/>
              <a:buChar char="•"/>
              <a:defRPr/>
            </a:pPr>
            <a:r>
              <a:rPr lang="pt-BR" dirty="0" smtClean="0"/>
              <a:t>Testes a beira leito são úteis, mas devem ser confirmados</a:t>
            </a:r>
          </a:p>
          <a:p>
            <a:pPr fontAlgn="auto">
              <a:spcAft>
                <a:spcPts val="0"/>
              </a:spcAft>
              <a:buFont typeface="Arial"/>
              <a:buChar char="•"/>
              <a:defRPr/>
            </a:pPr>
            <a:r>
              <a:rPr lang="pt-BR" dirty="0" smtClean="0"/>
              <a:t>Um único valor de glicemia alterado não está associado com dano neurológico a longo-prazo</a:t>
            </a:r>
          </a:p>
          <a:p>
            <a:pPr fontAlgn="auto">
              <a:spcAft>
                <a:spcPts val="0"/>
              </a:spcAft>
              <a:buFont typeface="Arial"/>
              <a:buChar char="•"/>
              <a:defRPr/>
            </a:pPr>
            <a:r>
              <a:rPr lang="pt-BR" dirty="0" smtClean="0"/>
              <a:t>Encefalopatia </a:t>
            </a:r>
            <a:r>
              <a:rPr lang="pt-BR" dirty="0" err="1" smtClean="0"/>
              <a:t>hipoglicêmica</a:t>
            </a:r>
            <a:r>
              <a:rPr lang="pt-BR" dirty="0" smtClean="0"/>
              <a:t> é mais comum em RN que apresentaram sinais clínicos ou aqueles com episódios repetidos ou persistentes de hipoglicemia severa</a:t>
            </a:r>
            <a:endParaRPr lang="pt-BR" dirty="0"/>
          </a:p>
        </p:txBody>
      </p:sp>
      <p:pic>
        <p:nvPicPr>
          <p:cNvPr id="17412"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51425" y="161925"/>
            <a:ext cx="2601913" cy="173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p:cNvSpPr>
          <p:nvPr>
            <p:ph type="title"/>
          </p:nvPr>
        </p:nvSpPr>
        <p:spPr/>
        <p:txBody>
          <a:bodyPr/>
          <a:lstStyle/>
          <a:p>
            <a:pPr algn="ctr"/>
            <a:r>
              <a:rPr lang="pt-BR" smtClean="0">
                <a:solidFill>
                  <a:srgbClr val="FF0066"/>
                </a:solidFill>
              </a:rPr>
              <a:t>Nota do Editor do site, Dr. Paulo R. Margotto.</a:t>
            </a:r>
            <a:br>
              <a:rPr lang="pt-BR" smtClean="0">
                <a:solidFill>
                  <a:srgbClr val="FF0066"/>
                </a:solidFill>
              </a:rPr>
            </a:br>
            <a:r>
              <a:rPr lang="pt-BR" smtClean="0">
                <a:solidFill>
                  <a:srgbClr val="FF0066"/>
                </a:solidFill>
              </a:rPr>
              <a:t>Consultem também!</a:t>
            </a:r>
          </a:p>
        </p:txBody>
      </p:sp>
      <p:sp>
        <p:nvSpPr>
          <p:cNvPr id="18435" name="Rectangle 3"/>
          <p:cNvSpPr>
            <a:spLocks noGrp="1"/>
          </p:cNvSpPr>
          <p:nvPr>
            <p:ph type="body" idx="1"/>
          </p:nvPr>
        </p:nvSpPr>
        <p:spPr>
          <a:xfrm>
            <a:off x="838200" y="2506663"/>
            <a:ext cx="10515600" cy="4351337"/>
          </a:xfrm>
        </p:spPr>
        <p:txBody>
          <a:bodyPr/>
          <a:lstStyle/>
          <a:p>
            <a:pPr>
              <a:lnSpc>
                <a:spcPct val="70000"/>
              </a:lnSpc>
              <a:buFont typeface="Arial" charset="0"/>
              <a:buNone/>
            </a:pPr>
            <a:r>
              <a:rPr lang="pt-BR" sz="1400" smtClean="0"/>
              <a:t>    Capítulo do Livro Assistência ao Recém-Nascido de Risco, Hospital de Ensino Materno Infantil de Brasília, 4a Edição, 2019 (em preparação).</a:t>
            </a:r>
            <a:endParaRPr lang="pt-BR" sz="1400" b="1" smtClean="0"/>
          </a:p>
          <a:p>
            <a:pPr>
              <a:lnSpc>
                <a:spcPct val="70000"/>
              </a:lnSpc>
            </a:pPr>
            <a:r>
              <a:rPr lang="pt-BR" sz="1400" b="1" smtClean="0"/>
              <a:t>Uso de sensor de glicose (monitorização contínua da glicose) : </a:t>
            </a:r>
            <a:r>
              <a:rPr lang="pt-BR" sz="1400" smtClean="0"/>
              <a:t>funciona como uma variável contínua semelhante à saturação de oxigênio</a:t>
            </a:r>
            <a:r>
              <a:rPr lang="pt-BR" sz="1400" b="1" smtClean="0"/>
              <a:t>; </a:t>
            </a:r>
            <a:r>
              <a:rPr lang="pt-BR" sz="1400" smtClean="0"/>
              <a:t>muitos episódios de hipoglicemia documentados (tanto pelo sangue quanto pelas medições pelo sensor de glicose), se resolveram espontaneamente. Além disso, não foram observados pelas enfermeiras a beira-leito sinais clínicos que podem ser interpretados como sintomas de hipoglicemia. Os beneficio do uso do sensor de glicose incluem a redução de tratamento desnecessário da hipoglicemia, identificação de pacientes que apresentaram resolução espontânea da hipoglicemia antes de intervenções, além da redução de exposição ao procedimento doloroso. Pode ser de valor na detecção de hipoglicemia grave por hiperinsulinemia ou por outros distúrbios metabólicos  No entanto, o sensor de glicose pode aumentar o tratamento desnecessário de hipoglicemia insignificante. Estudo recente mostrou que a  titulação de glicose guiada pelo sensor de glicose pode aumentar com sucesso o tempo no intervalo euglicêmico, reduzir a hipoglicemia e minimizar a variabilidade glicêmica nos pré-termos durante a primeira semana de vida. </a:t>
            </a:r>
          </a:p>
          <a:p>
            <a:pPr>
              <a:lnSpc>
                <a:spcPct val="70000"/>
              </a:lnSpc>
            </a:pPr>
            <a:r>
              <a:rPr lang="pt-BR" sz="1400" smtClean="0"/>
              <a:t>–</a:t>
            </a:r>
            <a:r>
              <a:rPr lang="pt-BR" sz="1400" b="1" smtClean="0"/>
              <a:t>Gel de dextrose (200mg/kg)</a:t>
            </a:r>
            <a:r>
              <a:rPr lang="pt-BR" sz="1400" smtClean="0"/>
              <a:t> massageado na mucosa bucal; repetir se 30 minutos após continuar com baixo s níveis de glicose ou persistir  hipoglicemia  recorrente, repetir até 6 doses em 48 horas (reduz o número de episódios de hipoglicemia, a taxa de recorrência de hipoglicemia e aumenta as taxas de aleitamento materno exclusivo na alta, com diminuição da necessidade de admissão à UTI Neonatal para tratar a hipoglicemia). O gel de dextrose aumenta a glicemia em média de 11,7 mg%. Aos 2 anos,  felizmente, não houve diferenças entre os grupos em relação ao desenvolvimento neurossensorial, processamento de dificuldades. O uso de gel de dextrose não elimina a necessidade de terapia intravenosa.</a:t>
            </a:r>
          </a:p>
          <a:p>
            <a:pPr>
              <a:lnSpc>
                <a:spcPct val="70000"/>
              </a:lnSpc>
            </a:pPr>
            <a:r>
              <a:rPr lang="pt-BR" sz="1400" smtClean="0"/>
              <a:t>Makker K et al relataram que a transferência para a  UTIN para a gestão da hipoglicemia neonatal  caiu de 8,1% para  3,7% com o uso adjuvante de gel de dextrose a 40% (200mg/kg), com  redução de 57% (OR de  0.43, IC a 95% de  0.22, 0.83). A taxa de exclusividade para a  amamentação aumentou de 6% para 19%.Houve uma redução de gastos hospitalares de 801.276 USD para 387.688 USD.</a:t>
            </a:r>
          </a:p>
          <a:p>
            <a:pPr>
              <a:lnSpc>
                <a:spcPct val="70000"/>
              </a:lnSpc>
            </a:pPr>
            <a:r>
              <a:rPr lang="pt-BR" sz="1400" smtClean="0"/>
              <a:t> Recente metanálise da Cochrane não encontrou efeitos adversos do gel de dextrose a 40% durante o período neonatal ou aos 2 anos de idade e recomendou o uso de gel de dextrose como uma abordagem de primeira linha para o controle glicêmico de prematuros tardios e bebês a termo. Reduz a incidência de separação mãe-bebê para tratamento e aumenta a probabilidade de amamentação completa após a alta, em comparação com o gel placebo. O gel de dextrose oral deve ser considerado tratamento de primeira linha para bebês com hipoglicemia neonatal.</a:t>
            </a:r>
          </a:p>
        </p:txBody>
      </p:sp>
      <p:sp>
        <p:nvSpPr>
          <p:cNvPr id="18436" name="Rectangle 4"/>
          <p:cNvSpPr>
            <a:spLocks noChangeArrowheads="1"/>
          </p:cNvSpPr>
          <p:nvPr/>
        </p:nvSpPr>
        <p:spPr bwMode="auto">
          <a:xfrm>
            <a:off x="3665538" y="1751013"/>
            <a:ext cx="4462462"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chemeClr val="hlink"/>
                </a:solidFill>
                <a:latin typeface="Lato" pitchFamily="34" charset="0"/>
              </a:rPr>
              <a:t>Dist</a:t>
            </a:r>
            <a:r>
              <a:rPr lang="pt-BR" sz="2700" b="1">
                <a:solidFill>
                  <a:schemeClr val="hlink"/>
                </a:solidFill>
                <a:latin typeface="Calibri"/>
              </a:rPr>
              <a:t>ú</a:t>
            </a:r>
            <a:r>
              <a:rPr lang="pt-BR" sz="2700" b="1">
                <a:solidFill>
                  <a:schemeClr val="hlink"/>
                </a:solidFill>
                <a:latin typeface="Lato" pitchFamily="34" charset="0"/>
              </a:rPr>
              <a:t>rbios Metab</a:t>
            </a:r>
            <a:r>
              <a:rPr lang="pt-BR" sz="2700" b="1">
                <a:solidFill>
                  <a:schemeClr val="hlink"/>
                </a:solidFill>
                <a:latin typeface="Calibri"/>
              </a:rPr>
              <a:t>ó</a:t>
            </a:r>
            <a:r>
              <a:rPr lang="pt-BR" sz="2700" b="1">
                <a:solidFill>
                  <a:schemeClr val="hlink"/>
                </a:solidFill>
                <a:latin typeface="Lato" pitchFamily="34" charset="0"/>
              </a:rPr>
              <a:t>licos-2018</a:t>
            </a:r>
          </a:p>
          <a:p>
            <a:pPr algn="ctr" eaLnBrk="0" hangingPunct="0"/>
            <a:r>
              <a:rPr lang="pt-BR" sz="800" u="sng">
                <a:solidFill>
                  <a:srgbClr val="78909C"/>
                </a:solidFill>
              </a:rPr>
              <a:t> </a:t>
            </a:r>
            <a:r>
              <a:rPr lang="pt-BR" sz="1300">
                <a:solidFill>
                  <a:srgbClr val="424242"/>
                </a:solidFill>
                <a:latin typeface="Source Sans Pro"/>
              </a:rPr>
              <a:t>Paulo R. Margotto, Evely Mirela</a:t>
            </a:r>
            <a:endParaRPr lang="pt-BR">
              <a:solidFill>
                <a:srgbClr val="78909C"/>
              </a:solidFill>
            </a:endParaRPr>
          </a:p>
        </p:txBody>
      </p:sp>
      <p:pic>
        <p:nvPicPr>
          <p:cNvPr id="18437" name="Picture 5" descr="doc">
            <a:hlinkClick r:id="rId2" tooltip="Disturbios_metabolicos-NOV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6750" y="1751013"/>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a:xfrm>
            <a:off x="0" y="-333375"/>
            <a:ext cx="12192000" cy="665163"/>
          </a:xfrm>
          <a:solidFill>
            <a:schemeClr val="bg1"/>
          </a:solidFill>
          <a:extLst/>
        </p:spPr>
        <p:txBody>
          <a:bodyPr>
            <a:normAutofit/>
          </a:bodyPr>
          <a:lstStyle/>
          <a:p>
            <a:pPr algn="ctr"/>
            <a:r>
              <a:rPr lang="pt-BR" sz="2000" b="1" smtClean="0">
                <a:solidFill>
                  <a:srgbClr val="FF66FF"/>
                </a:solidFill>
              </a:rPr>
              <a:t>Como fazemos a triagem para Hipoglicemia na Unidade Neonatologia do HMIB/SES/DF</a:t>
            </a:r>
            <a:r>
              <a:rPr lang="pt-BR" sz="4000" smtClean="0"/>
              <a:t> </a:t>
            </a:r>
          </a:p>
        </p:txBody>
      </p:sp>
      <p:sp>
        <p:nvSpPr>
          <p:cNvPr id="20483" name="Rectangle 3"/>
          <p:cNvSpPr>
            <a:spLocks noGrp="1"/>
          </p:cNvSpPr>
          <p:nvPr>
            <p:ph type="body" idx="4294967295"/>
          </p:nvPr>
        </p:nvSpPr>
        <p:spPr>
          <a:xfrm>
            <a:off x="431800" y="122238"/>
            <a:ext cx="10972800" cy="5184775"/>
          </a:xfrm>
        </p:spPr>
        <p:txBody>
          <a:bodyPr/>
          <a:lstStyle/>
          <a:p>
            <a:pPr marL="182563" indent="-182563">
              <a:lnSpc>
                <a:spcPct val="80000"/>
              </a:lnSpc>
            </a:pPr>
            <a:endParaRPr lang="pt-BR" sz="1600" b="1" smtClean="0">
              <a:solidFill>
                <a:srgbClr val="0000FF"/>
              </a:solidFill>
            </a:endParaRPr>
          </a:p>
          <a:p>
            <a:pPr marL="182563" indent="-182563" algn="ctr">
              <a:lnSpc>
                <a:spcPct val="80000"/>
              </a:lnSpc>
              <a:buFont typeface="Arial" charset="0"/>
              <a:buNone/>
            </a:pPr>
            <a:r>
              <a:rPr lang="pt-BR" sz="1600" b="1" smtClean="0">
                <a:solidFill>
                  <a:srgbClr val="0000FF"/>
                </a:solidFill>
              </a:rPr>
              <a:t>A triagem deve ser realizada na mãozinha</a:t>
            </a:r>
            <a:r>
              <a:rPr lang="pt-BR" sz="1600" smtClean="0"/>
              <a:t>.  A razão da escolha da mãozinha em relação ao pezinho é que o limiar da dor no calcâneo é menor, se comparado com extremidades superiores (as fibras inibitórias descendentes da dor estão inicialmente na porção cervical da coluna dorsal e mais tardiamente até a porção lombar). </a:t>
            </a:r>
          </a:p>
          <a:p>
            <a:pPr marL="182563" indent="-182563" algn="ctr">
              <a:lnSpc>
                <a:spcPct val="80000"/>
              </a:lnSpc>
              <a:buFont typeface="Arial" charset="0"/>
              <a:buNone/>
            </a:pPr>
            <a:r>
              <a:rPr lang="pt-BR" sz="1600" b="1" smtClean="0">
                <a:solidFill>
                  <a:schemeClr val="hlink"/>
                </a:solidFill>
              </a:rPr>
              <a:t>                   </a:t>
            </a:r>
            <a:r>
              <a:rPr lang="pt-BR" sz="1600" b="1" smtClean="0">
                <a:solidFill>
                  <a:srgbClr val="0000FF"/>
                </a:solidFill>
              </a:rPr>
              <a:t>Também fazemos o teste do pezinho colhendo o sangue na mãozinha por estes motivos</a:t>
            </a:r>
          </a:p>
          <a:p>
            <a:pPr marL="182563" indent="-182563">
              <a:lnSpc>
                <a:spcPct val="80000"/>
              </a:lnSpc>
              <a:buFont typeface="Arial" charset="0"/>
              <a:buNone/>
            </a:pPr>
            <a:r>
              <a:rPr lang="pt-BR" sz="1600" smtClean="0"/>
              <a:t>    - </a:t>
            </a:r>
            <a:r>
              <a:rPr lang="pt-BR" sz="1600" b="1" smtClean="0">
                <a:solidFill>
                  <a:srgbClr val="FF66FF"/>
                </a:solidFill>
              </a:rPr>
              <a:t>RN PIG</a:t>
            </a:r>
            <a:r>
              <a:rPr lang="pt-BR" sz="1600" smtClean="0"/>
              <a:t> (pequenos para a idade gestacional, principalmente se assimétricos [Índice ponderal &lt;P10]): 6 – 12 – 24 horas</a:t>
            </a:r>
          </a:p>
          <a:p>
            <a:pPr marL="182563" indent="-182563">
              <a:lnSpc>
                <a:spcPct val="80000"/>
              </a:lnSpc>
              <a:buFont typeface="Arial" charset="0"/>
              <a:buNone/>
            </a:pPr>
            <a:r>
              <a:rPr lang="pt-BR" sz="1600" smtClean="0"/>
              <a:t>    - </a:t>
            </a:r>
            <a:r>
              <a:rPr lang="pt-BR" sz="1600" b="1" smtClean="0">
                <a:solidFill>
                  <a:srgbClr val="FF66FF"/>
                </a:solidFill>
              </a:rPr>
              <a:t>RN GIG</a:t>
            </a:r>
            <a:r>
              <a:rPr lang="pt-BR" sz="1600" smtClean="0"/>
              <a:t> (grandes para a idade gestacional, principalmente se assimétricos [Índice Ponderal&gt;P90]):  6 – 12 – 24 horas</a:t>
            </a:r>
          </a:p>
          <a:p>
            <a:pPr marL="182563" indent="-182563">
              <a:lnSpc>
                <a:spcPct val="80000"/>
              </a:lnSpc>
              <a:buFont typeface="Arial" charset="0"/>
              <a:buNone/>
            </a:pPr>
            <a:r>
              <a:rPr lang="pt-BR" sz="1600" smtClean="0"/>
              <a:t>     -</a:t>
            </a:r>
            <a:r>
              <a:rPr lang="pt-BR" sz="1600" b="1" smtClean="0">
                <a:solidFill>
                  <a:srgbClr val="FF66FF"/>
                </a:solidFill>
              </a:rPr>
              <a:t>RN prematuros</a:t>
            </a:r>
            <a:r>
              <a:rPr lang="pt-BR" sz="1600" smtClean="0"/>
              <a:t>:                                               6 – 12 – 24 horas</a:t>
            </a:r>
          </a:p>
          <a:p>
            <a:pPr marL="182563" indent="-182563">
              <a:lnSpc>
                <a:spcPct val="80000"/>
              </a:lnSpc>
              <a:buFont typeface="Arial" charset="0"/>
              <a:buNone/>
            </a:pPr>
            <a:r>
              <a:rPr lang="pt-BR" sz="1600" smtClean="0"/>
              <a:t>    -</a:t>
            </a:r>
            <a:r>
              <a:rPr lang="pt-BR" sz="1600" b="1" smtClean="0">
                <a:solidFill>
                  <a:srgbClr val="FF66FF"/>
                </a:solidFill>
              </a:rPr>
              <a:t>RN de Diabética insulino-dependente</a:t>
            </a:r>
            <a:r>
              <a:rPr lang="pt-BR" sz="1600" smtClean="0"/>
              <a:t>:        1 – 2 – 3 – 6 – 12 – 24  horas</a:t>
            </a:r>
          </a:p>
          <a:p>
            <a:pPr marL="182563" indent="-182563">
              <a:lnSpc>
                <a:spcPct val="80000"/>
              </a:lnSpc>
              <a:buFont typeface="Arial" charset="0"/>
              <a:buNone/>
            </a:pPr>
            <a:r>
              <a:rPr lang="pt-BR" sz="1600" smtClean="0"/>
              <a:t>     -RN de Diabética gestacional com uso de insulina ou antidiabéticos orais e/ou com crescimento </a:t>
            </a:r>
          </a:p>
          <a:p>
            <a:pPr marL="182563" indent="-182563">
              <a:lnSpc>
                <a:spcPct val="80000"/>
              </a:lnSpc>
              <a:buFont typeface="Arial" charset="0"/>
              <a:buNone/>
            </a:pPr>
            <a:r>
              <a:rPr lang="pt-BR" sz="1600" smtClean="0"/>
              <a:t>      anormal (GIG/PIG):                                           6 – 12 - 24 horas		</a:t>
            </a:r>
          </a:p>
          <a:p>
            <a:pPr marL="182563" indent="-182563" algn="ctr">
              <a:lnSpc>
                <a:spcPct val="80000"/>
              </a:lnSpc>
              <a:buFont typeface="Arial" charset="0"/>
              <a:buNone/>
            </a:pPr>
            <a:r>
              <a:rPr lang="pt-BR" sz="1600" b="1" smtClean="0"/>
              <a:t>      Nota: RN de  mães com diabetes gestacional controlada com dieta com crescimento normal: não necessidade monitorização</a:t>
            </a:r>
          </a:p>
          <a:p>
            <a:pPr marL="182563" indent="-182563">
              <a:lnSpc>
                <a:spcPct val="80000"/>
              </a:lnSpc>
              <a:buFont typeface="Arial" charset="0"/>
              <a:buNone/>
            </a:pPr>
            <a:r>
              <a:rPr lang="pt-BR" sz="1600" smtClean="0"/>
              <a:t>   - </a:t>
            </a:r>
            <a:r>
              <a:rPr lang="pt-BR" sz="1600" b="1" smtClean="0">
                <a:solidFill>
                  <a:srgbClr val="FF66FF"/>
                </a:solidFill>
              </a:rPr>
              <a:t>RN com Doença Hemolítica pelo fator Rh</a:t>
            </a:r>
            <a:r>
              <a:rPr lang="pt-BR" sz="1600" smtClean="0"/>
              <a:t>: 6 – 12 – 24 horas e 6 horas após exsanguíneotransfusão.</a:t>
            </a:r>
          </a:p>
          <a:p>
            <a:pPr marL="182563" indent="-182563">
              <a:lnSpc>
                <a:spcPct val="80000"/>
              </a:lnSpc>
              <a:buFont typeface="Arial" charset="0"/>
              <a:buNone/>
            </a:pPr>
            <a:r>
              <a:rPr lang="pt-BR" sz="1600" smtClean="0"/>
              <a:t>	  - Nos RN de risco iniciar precocemente, quando possível a alimentação enteral.   </a:t>
            </a:r>
          </a:p>
          <a:p>
            <a:pPr marL="182563" indent="-182563">
              <a:lnSpc>
                <a:spcPct val="80000"/>
              </a:lnSpc>
              <a:buFont typeface="Arial" charset="0"/>
              <a:buNone/>
            </a:pPr>
            <a:r>
              <a:rPr lang="pt-BR" sz="1600" smtClean="0"/>
              <a:t>         - Nos RN com Desconforto Respiratório Leve, iniciar a perfusão venosa com TIG (Taxa de infusão de glicose) de 4,5-5,0 mg/Kg/dia.</a:t>
            </a:r>
          </a:p>
          <a:p>
            <a:pPr marL="182563" indent="-182563">
              <a:lnSpc>
                <a:spcPct val="80000"/>
              </a:lnSpc>
              <a:buFont typeface="Arial" charset="0"/>
              <a:buNone/>
            </a:pPr>
            <a:r>
              <a:rPr lang="pt-BR" sz="1600" b="1" smtClean="0"/>
              <a:t>                                                                                    </a:t>
            </a:r>
            <a:r>
              <a:rPr lang="pt-BR" sz="1600" b="1" smtClean="0">
                <a:solidFill>
                  <a:srgbClr val="FF3399"/>
                </a:solidFill>
              </a:rPr>
              <a:t>Tratamento da Hipoglicemia (&lt;50mg%)</a:t>
            </a:r>
          </a:p>
          <a:p>
            <a:pPr marL="182563" indent="-182563">
              <a:lnSpc>
                <a:spcPct val="80000"/>
              </a:lnSpc>
              <a:buFont typeface="Arial" charset="0"/>
              <a:buNone/>
            </a:pPr>
            <a:r>
              <a:rPr lang="pt-BR" sz="1600" b="1" smtClean="0"/>
              <a:t>-</a:t>
            </a:r>
            <a:r>
              <a:rPr lang="pt-BR" sz="1600" b="1" smtClean="0">
                <a:solidFill>
                  <a:srgbClr val="FF3300"/>
                </a:solidFill>
              </a:rPr>
              <a:t>Sintomática</a:t>
            </a:r>
            <a:r>
              <a:rPr lang="pt-BR" sz="1600" b="1" smtClean="0"/>
              <a:t> (convulsão/apneia)/Glicemia&lt;20mg% (nível neuroglicopênico?):2 ml/Kg/SG a 10% seguida de imediata infusão venosa (5-6mg/kg/min) . Controle glicêmico em 1 hora</a:t>
            </a:r>
          </a:p>
          <a:p>
            <a:pPr marL="182563" indent="-182563">
              <a:lnSpc>
                <a:spcPct val="80000"/>
              </a:lnSpc>
              <a:buFont typeface="Arial" charset="0"/>
              <a:buNone/>
            </a:pPr>
            <a:r>
              <a:rPr lang="pt-BR" sz="1600" b="1" smtClean="0"/>
              <a:t>-</a:t>
            </a:r>
            <a:r>
              <a:rPr lang="pt-BR" sz="1600" b="1" smtClean="0">
                <a:solidFill>
                  <a:schemeClr val="hlink"/>
                </a:solidFill>
              </a:rPr>
              <a:t>Assintomática</a:t>
            </a:r>
            <a:r>
              <a:rPr lang="pt-BR" sz="1600" b="1" smtClean="0"/>
              <a:t>: infusão venosa com SG a 10% (5-6 mg/kg/min). Controle glicêmico em 1 hora</a:t>
            </a:r>
          </a:p>
          <a:p>
            <a:pPr marL="182563" indent="-182563">
              <a:lnSpc>
                <a:spcPct val="80000"/>
              </a:lnSpc>
              <a:buFont typeface="Arial" charset="0"/>
              <a:buNone/>
            </a:pPr>
            <a:endParaRPr lang="pt-BR" sz="1600" b="1" smtClean="0"/>
          </a:p>
          <a:p>
            <a:pPr marL="182563" indent="-182563">
              <a:lnSpc>
                <a:spcPct val="80000"/>
              </a:lnSpc>
              <a:buFont typeface="Arial" charset="0"/>
              <a:buNone/>
            </a:pPr>
            <a:r>
              <a:rPr lang="pt-BR" sz="1600" b="1" smtClean="0">
                <a:solidFill>
                  <a:srgbClr val="0000FF"/>
                </a:solidFill>
              </a:rPr>
              <a:t>                          </a:t>
            </a:r>
          </a:p>
        </p:txBody>
      </p:sp>
      <p:sp>
        <p:nvSpPr>
          <p:cNvPr id="20485" name="Text Box 5"/>
          <p:cNvSpPr txBox="1">
            <a:spLocks noChangeArrowheads="1"/>
          </p:cNvSpPr>
          <p:nvPr/>
        </p:nvSpPr>
        <p:spPr bwMode="auto">
          <a:xfrm flipH="1">
            <a:off x="1905000" y="-122238"/>
            <a:ext cx="9499600" cy="244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pt-BR" sz="1000">
                <a:latin typeface="Arial" charset="0"/>
              </a:rPr>
              <a:t>                                  </a:t>
            </a:r>
          </a:p>
        </p:txBody>
      </p:sp>
      <p:sp>
        <p:nvSpPr>
          <p:cNvPr id="20486" name="Rectangle 4"/>
          <p:cNvSpPr>
            <a:spLocks noChangeArrowheads="1"/>
          </p:cNvSpPr>
          <p:nvPr/>
        </p:nvSpPr>
        <p:spPr bwMode="auto">
          <a:xfrm>
            <a:off x="1103313" y="6400800"/>
            <a:ext cx="10480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200">
                <a:latin typeface="Arial" charset="0"/>
              </a:rPr>
              <a:t>Nos RN a termo,concentrações transitórias de glicose no sangue tão baixas quanto 30 mg / dL são comuns nas primeiras 1 a 2 horas após o nascimento, mas, geralmente aumentam acima de 45 mg% até 12 horas de idade </a:t>
            </a:r>
          </a:p>
        </p:txBody>
      </p:sp>
      <p:sp>
        <p:nvSpPr>
          <p:cNvPr id="20487" name="Rectangle 7"/>
          <p:cNvSpPr>
            <a:spLocks noChangeArrowheads="1"/>
          </p:cNvSpPr>
          <p:nvPr/>
        </p:nvSpPr>
        <p:spPr bwMode="auto">
          <a:xfrm>
            <a:off x="3476625" y="179388"/>
            <a:ext cx="47021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400" b="1">
                <a:solidFill>
                  <a:schemeClr val="hlink"/>
                </a:solidFill>
              </a:rPr>
              <a:t>Fita-reagente para os RN de risco (mede a glicemia sanguínea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sign padrã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2112</TotalTime>
  <Words>965</Words>
  <Application>Microsoft Office PowerPoint</Application>
  <PresentationFormat>Personalizar</PresentationFormat>
  <Paragraphs>162</Paragraphs>
  <Slides>18</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18</vt:i4>
      </vt:variant>
    </vt:vector>
  </HeadingPairs>
  <TitlesOfParts>
    <vt:vector size="24" baseType="lpstr">
      <vt:lpstr>Calibri</vt:lpstr>
      <vt:lpstr>Arial</vt:lpstr>
      <vt:lpstr>Calibri Light</vt:lpstr>
      <vt:lpstr>Lato</vt:lpstr>
      <vt:lpstr>Source Sans Pro</vt:lpstr>
      <vt:lpstr>Design padrão</vt:lpstr>
      <vt:lpstr>Hipoglicemia Neonatal no Alcon</vt:lpstr>
      <vt:lpstr>Hipoglicemia Neonatal no Alcon</vt:lpstr>
      <vt:lpstr>Hipoglicemia Neonatal no Alcon</vt:lpstr>
      <vt:lpstr>Hipoglicemia Neonatal no Alcon</vt:lpstr>
      <vt:lpstr>Hipoglicemia Neonatal no Alcon</vt:lpstr>
      <vt:lpstr>Hipoglicemia Neonatal no Alcon</vt:lpstr>
      <vt:lpstr>Hipoglicemia Neonatal no Alcon</vt:lpstr>
      <vt:lpstr>Hipoglicemia Neonatal no Alcon</vt:lpstr>
      <vt:lpstr>Limites para ação:</vt:lpstr>
      <vt:lpstr>Fatores de risco para hipoglicemia</vt:lpstr>
      <vt:lpstr>Manifestações clínicas – inespecíficas</vt:lpstr>
      <vt:lpstr>Manejo inicial</vt:lpstr>
      <vt:lpstr>Manejo da hipoglicemia documentada</vt:lpstr>
      <vt:lpstr>Manejo da hipoglicemia documentada</vt:lpstr>
      <vt:lpstr>Para o futuro</vt:lpstr>
      <vt:lpstr>Direto ao ponto:</vt:lpstr>
      <vt:lpstr>Nota do Editor do site, Dr. Paulo R. Margotto. Consultem também!</vt:lpstr>
      <vt:lpstr>Como fazemos a triagem para Hipoglicemia na Unidade Neonatologia do HMIB/SES/DF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Hipoglicemia Neonatal no Alcon</dc:title>
  <dc:creator>Usuário do Microsoft Office</dc:creator>
  <cp:lastModifiedBy>Usuário do Windows</cp:lastModifiedBy>
  <cp:revision>30</cp:revision>
  <dcterms:created xsi:type="dcterms:W3CDTF">2017-11-17T22:01:29Z</dcterms:created>
  <dcterms:modified xsi:type="dcterms:W3CDTF">2018-11-14T21:22:04Z</dcterms:modified>
</cp:coreProperties>
</file>